
<file path=[Content_Types].xml><?xml version="1.0" encoding="utf-8"?>
<Types xmlns="http://schemas.openxmlformats.org/package/2006/content-types">
  <Default Extension="bin" ContentType="image/unknown"/>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Lst>
  <p:notesMasterIdLst>
    <p:notesMasterId r:id="rId82"/>
  </p:notesMasterIdLst>
  <p:sldIdLst>
    <p:sldId id="256" r:id="rId7"/>
    <p:sldId id="296"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347" r:id="rId58"/>
    <p:sldId id="348" r:id="rId59"/>
    <p:sldId id="349" r:id="rId60"/>
    <p:sldId id="350" r:id="rId61"/>
    <p:sldId id="351" r:id="rId62"/>
    <p:sldId id="352" r:id="rId63"/>
    <p:sldId id="353" r:id="rId64"/>
    <p:sldId id="354" r:id="rId65"/>
    <p:sldId id="355" r:id="rId66"/>
    <p:sldId id="356" r:id="rId67"/>
    <p:sldId id="357" r:id="rId68"/>
    <p:sldId id="358" r:id="rId69"/>
    <p:sldId id="359" r:id="rId70"/>
    <p:sldId id="360" r:id="rId71"/>
    <p:sldId id="361" r:id="rId72"/>
    <p:sldId id="362" r:id="rId73"/>
    <p:sldId id="363" r:id="rId74"/>
    <p:sldId id="364" r:id="rId75"/>
    <p:sldId id="365" r:id="rId76"/>
    <p:sldId id="366" r:id="rId77"/>
    <p:sldId id="367" r:id="rId78"/>
    <p:sldId id="368" r:id="rId79"/>
    <p:sldId id="369" r:id="rId80"/>
    <p:sldId id="262" r:id="rId81"/>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a Coppola" initials="MC" lastIdx="1" clrIdx="0">
    <p:extLst>
      <p:ext uri="{19B8F6BF-5375-455C-9EA6-DF929625EA0E}">
        <p15:presenceInfo xmlns:p15="http://schemas.microsoft.com/office/powerpoint/2012/main" userId="769f57a3220e22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1D5"/>
    <a:srgbClr val="98DFBB"/>
    <a:srgbClr val="9AD3E9"/>
    <a:srgbClr val="A4B4EA"/>
    <a:srgbClr val="F8B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ableStyles" Target="tableStyles.xml"/><Relationship Id="rId61" Type="http://schemas.openxmlformats.org/officeDocument/2006/relationships/slide" Target="slides/slide55.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0F3797-4A4F-4311-BA7D-6579C69225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A2B83493-91BC-4B27-8FA5-1764667F2389}">
      <dgm:prSet phldrT="[Text]" custT="1"/>
      <dgm:spPr>
        <a:solidFill>
          <a:schemeClr val="accent4">
            <a:lumMod val="60000"/>
            <a:lumOff val="40000"/>
          </a:schemeClr>
        </a:solidFill>
      </dgm:spPr>
      <dgm:t>
        <a:bodyPr/>
        <a:lstStyle/>
        <a:p>
          <a:pPr>
            <a:buAutoNum type="arabicParenR"/>
          </a:pPr>
          <a:r>
            <a:rPr lang="es-ES" sz="1200" noProof="0" dirty="0">
              <a:solidFill>
                <a:schemeClr val="tx1"/>
              </a:solidFill>
              <a:latin typeface="Arial Rounded MT Bold" panose="020F0704030504030204" pitchFamily="34" charset="0"/>
            </a:rPr>
            <a:t>¿Cuál es el efecto que la </a:t>
          </a:r>
          <a:r>
            <a:rPr lang="es-ES" sz="1200" noProof="0" dirty="0">
              <a:solidFill>
                <a:srgbClr val="7030A0"/>
              </a:solidFill>
              <a:latin typeface="Arial Rounded MT Bold" panose="020F0704030504030204" pitchFamily="34" charset="0"/>
            </a:rPr>
            <a:t>Inteligencia Artificial </a:t>
          </a:r>
          <a:r>
            <a:rPr lang="es-ES" sz="1200" noProof="0" dirty="0">
              <a:solidFill>
                <a:schemeClr val="tx1"/>
              </a:solidFill>
              <a:latin typeface="Arial Rounded MT Bold" panose="020F0704030504030204" pitchFamily="34" charset="0"/>
            </a:rPr>
            <a:t>tiene</a:t>
          </a:r>
          <a:r>
            <a:rPr lang="es-ES" sz="1200" noProof="0" dirty="0">
              <a:solidFill>
                <a:srgbClr val="7030A0"/>
              </a:solidFill>
              <a:latin typeface="Arial Rounded MT Bold" panose="020F0704030504030204" pitchFamily="34" charset="0"/>
            </a:rPr>
            <a:t> </a:t>
          </a:r>
          <a:r>
            <a:rPr lang="es-ES" sz="1200" noProof="0" dirty="0">
              <a:solidFill>
                <a:schemeClr val="tx1"/>
              </a:solidFill>
              <a:latin typeface="Arial Rounded MT Bold" panose="020F0704030504030204" pitchFamily="34" charset="0"/>
            </a:rPr>
            <a:t>sobre los individuos? </a:t>
          </a:r>
          <a:endParaRPr lang="es-ES" sz="1200" noProof="0" dirty="0">
            <a:solidFill>
              <a:schemeClr val="tx1"/>
            </a:solidFill>
          </a:endParaRPr>
        </a:p>
      </dgm:t>
    </dgm:pt>
    <dgm:pt modelId="{7034E3EF-E621-4A0D-A86E-3C7F66ACF6C5}" type="parTrans" cxnId="{B6419AB0-868E-410A-8DE7-50477C5DEB83}">
      <dgm:prSet/>
      <dgm:spPr/>
      <dgm:t>
        <a:bodyPr/>
        <a:lstStyle/>
        <a:p>
          <a:endParaRPr lang="it-IT"/>
        </a:p>
      </dgm:t>
    </dgm:pt>
    <dgm:pt modelId="{50966D65-8055-4F49-B7CE-2DFF399DD17F}" type="sibTrans" cxnId="{B6419AB0-868E-410A-8DE7-50477C5DEB83}">
      <dgm:prSet/>
      <dgm:spPr/>
      <dgm:t>
        <a:bodyPr/>
        <a:lstStyle/>
        <a:p>
          <a:endParaRPr lang="it-IT"/>
        </a:p>
      </dgm:t>
    </dgm:pt>
    <dgm:pt modelId="{765AC3DF-6C3D-4040-8155-01BDD1A6A07D}">
      <dgm:prSet phldrT="[Text]" custT="1"/>
      <dgm:spPr>
        <a:solidFill>
          <a:schemeClr val="accent4">
            <a:lumMod val="60000"/>
            <a:lumOff val="40000"/>
          </a:schemeClr>
        </a:solidFill>
      </dgm:spPr>
      <dgm:t>
        <a:bodyPr/>
        <a:lstStyle/>
        <a:p>
          <a:r>
            <a:rPr lang="es-ES" sz="1100" noProof="0" dirty="0">
              <a:solidFill>
                <a:schemeClr val="tx1"/>
              </a:solidFill>
              <a:latin typeface="Arial Rounded MT Bold" panose="020F0704030504030204" pitchFamily="34" charset="0"/>
            </a:rPr>
            <a:t>¿Cuáles </a:t>
          </a:r>
          <a:r>
            <a:rPr lang="es-ES" sz="1200" noProof="0" dirty="0">
              <a:solidFill>
                <a:srgbClr val="7030A0"/>
              </a:solidFill>
              <a:latin typeface="Arial Rounded MT Bold" panose="020F0704030504030204" pitchFamily="34" charset="0"/>
            </a:rPr>
            <a:t>cambios</a:t>
          </a:r>
          <a:r>
            <a:rPr lang="es-ES" sz="1100" noProof="0" dirty="0">
              <a:solidFill>
                <a:schemeClr val="tx1"/>
              </a:solidFill>
              <a:latin typeface="Arial Rounded MT Bold" panose="020F0704030504030204" pitchFamily="34" charset="0"/>
            </a:rPr>
            <a:t> implica la «</a:t>
          </a:r>
          <a:r>
            <a:rPr lang="es-ES" sz="1100" noProof="0" dirty="0">
              <a:solidFill>
                <a:srgbClr val="7030A0"/>
              </a:solidFill>
              <a:latin typeface="Arial Rounded MT Bold" panose="020F0704030504030204" pitchFamily="34" charset="0"/>
            </a:rPr>
            <a:t>Segunda Edad de las Máquinas</a:t>
          </a:r>
          <a:r>
            <a:rPr lang="es-ES" sz="1100" noProof="0" dirty="0">
              <a:solidFill>
                <a:schemeClr val="tx1"/>
              </a:solidFill>
              <a:latin typeface="Arial Rounded MT Bold" panose="020F0704030504030204" pitchFamily="34" charset="0"/>
            </a:rPr>
            <a:t>» en el mundo del </a:t>
          </a:r>
          <a:r>
            <a:rPr lang="es-ES" sz="1100" noProof="0" dirty="0">
              <a:solidFill>
                <a:srgbClr val="7030A0"/>
              </a:solidFill>
              <a:latin typeface="Arial Rounded MT Bold" panose="020F0704030504030204" pitchFamily="34" charset="0"/>
            </a:rPr>
            <a:t>trabajo</a:t>
          </a:r>
          <a:r>
            <a:rPr lang="es-ES" sz="1100" noProof="0" dirty="0">
              <a:solidFill>
                <a:schemeClr val="tx1"/>
              </a:solidFill>
              <a:latin typeface="Arial Rounded MT Bold" panose="020F0704030504030204" pitchFamily="34" charset="0"/>
            </a:rPr>
            <a:t>? </a:t>
          </a:r>
          <a:endParaRPr lang="es-ES" sz="1100" noProof="0" dirty="0">
            <a:solidFill>
              <a:schemeClr val="tx1"/>
            </a:solidFill>
          </a:endParaRPr>
        </a:p>
      </dgm:t>
    </dgm:pt>
    <dgm:pt modelId="{807BAC30-CC51-4F66-BFD0-18EA397B8491}" type="parTrans" cxnId="{43861E6B-E3C0-4A55-B53F-443D314EC4FB}">
      <dgm:prSet/>
      <dgm:spPr/>
      <dgm:t>
        <a:bodyPr/>
        <a:lstStyle/>
        <a:p>
          <a:endParaRPr lang="it-IT"/>
        </a:p>
      </dgm:t>
    </dgm:pt>
    <dgm:pt modelId="{48F2E5FE-185E-471F-8CD4-54947B0A002C}" type="sibTrans" cxnId="{43861E6B-E3C0-4A55-B53F-443D314EC4FB}">
      <dgm:prSet/>
      <dgm:spPr/>
      <dgm:t>
        <a:bodyPr/>
        <a:lstStyle/>
        <a:p>
          <a:endParaRPr lang="it-IT"/>
        </a:p>
      </dgm:t>
    </dgm:pt>
    <dgm:pt modelId="{661CF0D8-515D-4E58-9BC1-E7F272E975A5}">
      <dgm:prSet phldrT="[Text]"/>
      <dgm:spPr/>
      <dgm:t>
        <a:bodyPr/>
        <a:lstStyle/>
        <a:p>
          <a:pPr>
            <a:buNone/>
          </a:pPr>
          <a:endParaRPr lang="it-IT" dirty="0"/>
        </a:p>
      </dgm:t>
    </dgm:pt>
    <dgm:pt modelId="{91E2D305-CDC2-481C-8D6A-36C949414EC2}" type="parTrans" cxnId="{122248D5-6EF1-4FC9-8FBA-015157369AD4}">
      <dgm:prSet/>
      <dgm:spPr/>
      <dgm:t>
        <a:bodyPr/>
        <a:lstStyle/>
        <a:p>
          <a:endParaRPr lang="it-IT"/>
        </a:p>
      </dgm:t>
    </dgm:pt>
    <dgm:pt modelId="{9A3089D0-C91A-4F0C-BE68-F0F673E6B6E6}" type="sibTrans" cxnId="{122248D5-6EF1-4FC9-8FBA-015157369AD4}">
      <dgm:prSet/>
      <dgm:spPr/>
      <dgm:t>
        <a:bodyPr/>
        <a:lstStyle/>
        <a:p>
          <a:endParaRPr lang="it-IT"/>
        </a:p>
      </dgm:t>
    </dgm:pt>
    <dgm:pt modelId="{F8E1870A-5F64-4D7D-A518-C9A2DD356E35}">
      <dgm:prSet phldrT="[Text]" custT="1"/>
      <dgm:spPr>
        <a:solidFill>
          <a:schemeClr val="accent4">
            <a:lumMod val="60000"/>
            <a:lumOff val="40000"/>
          </a:schemeClr>
        </a:solidFill>
      </dgm:spPr>
      <dgm:t>
        <a:bodyPr/>
        <a:lstStyle/>
        <a:p>
          <a:pPr>
            <a:buAutoNum type="arabicParenR"/>
          </a:pPr>
          <a:r>
            <a:rPr lang="es-ES" sz="1200" noProof="0" dirty="0">
              <a:solidFill>
                <a:schemeClr val="tx1"/>
              </a:solidFill>
              <a:latin typeface="Arial Rounded MT Bold" panose="020F0704030504030204" pitchFamily="34" charset="0"/>
            </a:rPr>
            <a:t>¿Cómo ha cambiado la </a:t>
          </a:r>
          <a:r>
            <a:rPr lang="es-ES" sz="1200" noProof="0" dirty="0">
              <a:solidFill>
                <a:srgbClr val="7030A0"/>
              </a:solidFill>
              <a:latin typeface="Arial Rounded MT Bold" panose="020F0704030504030204" pitchFamily="34" charset="0"/>
            </a:rPr>
            <a:t>relación</a:t>
          </a:r>
          <a:r>
            <a:rPr lang="es-ES" sz="1200" noProof="0" dirty="0">
              <a:solidFill>
                <a:schemeClr val="tx1"/>
              </a:solidFill>
              <a:latin typeface="Arial Rounded MT Bold" panose="020F0704030504030204" pitchFamily="34" charset="0"/>
            </a:rPr>
            <a:t> entre las </a:t>
          </a:r>
          <a:r>
            <a:rPr lang="es-ES" sz="1200" noProof="0" dirty="0">
              <a:solidFill>
                <a:srgbClr val="7030A0"/>
              </a:solidFill>
              <a:latin typeface="Arial Rounded MT Bold" panose="020F0704030504030204" pitchFamily="34" charset="0"/>
            </a:rPr>
            <a:t>máquinas </a:t>
          </a:r>
          <a:r>
            <a:rPr lang="es-ES" sz="1200" noProof="0" dirty="0">
              <a:solidFill>
                <a:schemeClr val="tx1"/>
              </a:solidFill>
              <a:latin typeface="Arial Rounded MT Bold" panose="020F0704030504030204" pitchFamily="34" charset="0"/>
            </a:rPr>
            <a:t>y los </a:t>
          </a:r>
          <a:r>
            <a:rPr lang="es-ES" sz="1200" noProof="0" dirty="0">
              <a:solidFill>
                <a:srgbClr val="7030A0"/>
              </a:solidFill>
              <a:latin typeface="Arial Rounded MT Bold" panose="020F0704030504030204" pitchFamily="34" charset="0"/>
            </a:rPr>
            <a:t>seres humanos</a:t>
          </a:r>
          <a:r>
            <a:rPr lang="es-ES" sz="1200" noProof="0" dirty="0">
              <a:solidFill>
                <a:schemeClr val="tx1"/>
              </a:solidFill>
              <a:latin typeface="Arial Rounded MT Bold" panose="020F0704030504030204" pitchFamily="34" charset="0"/>
            </a:rPr>
            <a:t>?</a:t>
          </a:r>
          <a:endParaRPr lang="es-ES" sz="1200" noProof="0" dirty="0">
            <a:solidFill>
              <a:schemeClr val="tx1"/>
            </a:solidFill>
          </a:endParaRPr>
        </a:p>
      </dgm:t>
    </dgm:pt>
    <dgm:pt modelId="{9E7C8C76-2C81-4099-9635-171E0B385C57}" type="parTrans" cxnId="{320592DA-CD33-462D-B9A5-C7DD223F4B0A}">
      <dgm:prSet/>
      <dgm:spPr/>
      <dgm:t>
        <a:bodyPr/>
        <a:lstStyle/>
        <a:p>
          <a:endParaRPr lang="it-IT"/>
        </a:p>
      </dgm:t>
    </dgm:pt>
    <dgm:pt modelId="{ABAD9C81-2B0E-499E-BB87-D53F642FC928}" type="sibTrans" cxnId="{320592DA-CD33-462D-B9A5-C7DD223F4B0A}">
      <dgm:prSet/>
      <dgm:spPr/>
      <dgm:t>
        <a:bodyPr/>
        <a:lstStyle/>
        <a:p>
          <a:endParaRPr lang="it-IT"/>
        </a:p>
      </dgm:t>
    </dgm:pt>
    <dgm:pt modelId="{E77CBF68-7E2E-4D9F-9063-CB451CA2FE39}" type="pres">
      <dgm:prSet presAssocID="{E50F3797-4A4F-4311-BA7D-6579C6922530}" presName="linear" presStyleCnt="0">
        <dgm:presLayoutVars>
          <dgm:animLvl val="lvl"/>
          <dgm:resizeHandles val="exact"/>
        </dgm:presLayoutVars>
      </dgm:prSet>
      <dgm:spPr/>
    </dgm:pt>
    <dgm:pt modelId="{E7288133-9BF1-46BA-9D23-2D64302819DB}" type="pres">
      <dgm:prSet presAssocID="{A2B83493-91BC-4B27-8FA5-1764667F2389}" presName="parentText" presStyleLbl="node1" presStyleIdx="0" presStyleCnt="3" custLinFactY="-17603" custLinFactNeighborX="0" custLinFactNeighborY="-100000">
        <dgm:presLayoutVars>
          <dgm:chMax val="0"/>
          <dgm:bulletEnabled val="1"/>
        </dgm:presLayoutVars>
      </dgm:prSet>
      <dgm:spPr/>
    </dgm:pt>
    <dgm:pt modelId="{99616E58-DFF8-4D32-93AA-872192A85C14}" type="pres">
      <dgm:prSet presAssocID="{50966D65-8055-4F49-B7CE-2DFF399DD17F}" presName="spacer" presStyleCnt="0"/>
      <dgm:spPr/>
    </dgm:pt>
    <dgm:pt modelId="{AB4559F8-2F15-450A-9904-2503EC644A70}" type="pres">
      <dgm:prSet presAssocID="{765AC3DF-6C3D-4040-8155-01BDD1A6A07D}" presName="parentText" presStyleLbl="node1" presStyleIdx="1" presStyleCnt="3" custScaleY="106828" custLinFactY="200115" custLinFactNeighborX="8825" custLinFactNeighborY="300000">
        <dgm:presLayoutVars>
          <dgm:chMax val="0"/>
          <dgm:bulletEnabled val="1"/>
        </dgm:presLayoutVars>
      </dgm:prSet>
      <dgm:spPr/>
    </dgm:pt>
    <dgm:pt modelId="{3EB76157-8E0F-4EA5-A726-8F69AE49456E}" type="pres">
      <dgm:prSet presAssocID="{765AC3DF-6C3D-4040-8155-01BDD1A6A07D}" presName="childText" presStyleLbl="revTx" presStyleIdx="0" presStyleCnt="1">
        <dgm:presLayoutVars>
          <dgm:bulletEnabled val="1"/>
        </dgm:presLayoutVars>
      </dgm:prSet>
      <dgm:spPr/>
    </dgm:pt>
    <dgm:pt modelId="{40B4D4D5-E113-41A4-A15F-A39D00F74E12}" type="pres">
      <dgm:prSet presAssocID="{F8E1870A-5F64-4D7D-A518-C9A2DD356E35}" presName="parentText" presStyleLbl="node1" presStyleIdx="2" presStyleCnt="3" custLinFactY="-77395" custLinFactNeighborX="1695" custLinFactNeighborY="-100000">
        <dgm:presLayoutVars>
          <dgm:chMax val="0"/>
          <dgm:bulletEnabled val="1"/>
        </dgm:presLayoutVars>
      </dgm:prSet>
      <dgm:spPr/>
    </dgm:pt>
  </dgm:ptLst>
  <dgm:cxnLst>
    <dgm:cxn modelId="{C60D972F-804D-44FE-9B05-D1A20D667A19}" type="presOf" srcId="{F8E1870A-5F64-4D7D-A518-C9A2DD356E35}" destId="{40B4D4D5-E113-41A4-A15F-A39D00F74E12}" srcOrd="0" destOrd="0" presId="urn:microsoft.com/office/officeart/2005/8/layout/vList2"/>
    <dgm:cxn modelId="{43861E6B-E3C0-4A55-B53F-443D314EC4FB}" srcId="{E50F3797-4A4F-4311-BA7D-6579C6922530}" destId="{765AC3DF-6C3D-4040-8155-01BDD1A6A07D}" srcOrd="1" destOrd="0" parTransId="{807BAC30-CC51-4F66-BFD0-18EA397B8491}" sibTransId="{48F2E5FE-185E-471F-8CD4-54947B0A002C}"/>
    <dgm:cxn modelId="{9B51A17F-28A2-49FE-BB42-B211C1E83369}" type="presOf" srcId="{765AC3DF-6C3D-4040-8155-01BDD1A6A07D}" destId="{AB4559F8-2F15-450A-9904-2503EC644A70}" srcOrd="0" destOrd="0" presId="urn:microsoft.com/office/officeart/2005/8/layout/vList2"/>
    <dgm:cxn modelId="{17D9E18D-C35B-443E-AB1D-8B1E6957F228}" type="presOf" srcId="{661CF0D8-515D-4E58-9BC1-E7F272E975A5}" destId="{3EB76157-8E0F-4EA5-A726-8F69AE49456E}" srcOrd="0" destOrd="0" presId="urn:microsoft.com/office/officeart/2005/8/layout/vList2"/>
    <dgm:cxn modelId="{B6419AB0-868E-410A-8DE7-50477C5DEB83}" srcId="{E50F3797-4A4F-4311-BA7D-6579C6922530}" destId="{A2B83493-91BC-4B27-8FA5-1764667F2389}" srcOrd="0" destOrd="0" parTransId="{7034E3EF-E621-4A0D-A86E-3C7F66ACF6C5}" sibTransId="{50966D65-8055-4F49-B7CE-2DFF399DD17F}"/>
    <dgm:cxn modelId="{28D61DBE-9787-4E0E-9D34-26B81797385D}" type="presOf" srcId="{A2B83493-91BC-4B27-8FA5-1764667F2389}" destId="{E7288133-9BF1-46BA-9D23-2D64302819DB}" srcOrd="0" destOrd="0" presId="urn:microsoft.com/office/officeart/2005/8/layout/vList2"/>
    <dgm:cxn modelId="{122248D5-6EF1-4FC9-8FBA-015157369AD4}" srcId="{765AC3DF-6C3D-4040-8155-01BDD1A6A07D}" destId="{661CF0D8-515D-4E58-9BC1-E7F272E975A5}" srcOrd="0" destOrd="0" parTransId="{91E2D305-CDC2-481C-8D6A-36C949414EC2}" sibTransId="{9A3089D0-C91A-4F0C-BE68-F0F673E6B6E6}"/>
    <dgm:cxn modelId="{320592DA-CD33-462D-B9A5-C7DD223F4B0A}" srcId="{E50F3797-4A4F-4311-BA7D-6579C6922530}" destId="{F8E1870A-5F64-4D7D-A518-C9A2DD356E35}" srcOrd="2" destOrd="0" parTransId="{9E7C8C76-2C81-4099-9635-171E0B385C57}" sibTransId="{ABAD9C81-2B0E-499E-BB87-D53F642FC928}"/>
    <dgm:cxn modelId="{AB8BB8DF-09D7-448D-A267-95C2422B7C05}" type="presOf" srcId="{E50F3797-4A4F-4311-BA7D-6579C6922530}" destId="{E77CBF68-7E2E-4D9F-9063-CB451CA2FE39}" srcOrd="0" destOrd="0" presId="urn:microsoft.com/office/officeart/2005/8/layout/vList2"/>
    <dgm:cxn modelId="{BDA0591C-D133-49D1-9439-B5F0599CFC59}" type="presParOf" srcId="{E77CBF68-7E2E-4D9F-9063-CB451CA2FE39}" destId="{E7288133-9BF1-46BA-9D23-2D64302819DB}" srcOrd="0" destOrd="0" presId="urn:microsoft.com/office/officeart/2005/8/layout/vList2"/>
    <dgm:cxn modelId="{D624874C-FABC-4C30-AC8C-6F8B2539E15C}" type="presParOf" srcId="{E77CBF68-7E2E-4D9F-9063-CB451CA2FE39}" destId="{99616E58-DFF8-4D32-93AA-872192A85C14}" srcOrd="1" destOrd="0" presId="urn:microsoft.com/office/officeart/2005/8/layout/vList2"/>
    <dgm:cxn modelId="{B0D04AE3-5CCD-494E-902E-317AE82B1AED}" type="presParOf" srcId="{E77CBF68-7E2E-4D9F-9063-CB451CA2FE39}" destId="{AB4559F8-2F15-450A-9904-2503EC644A70}" srcOrd="2" destOrd="0" presId="urn:microsoft.com/office/officeart/2005/8/layout/vList2"/>
    <dgm:cxn modelId="{6B996C18-AFB4-4A5C-AAA3-D7AA3E590414}" type="presParOf" srcId="{E77CBF68-7E2E-4D9F-9063-CB451CA2FE39}" destId="{3EB76157-8E0F-4EA5-A726-8F69AE49456E}" srcOrd="3" destOrd="0" presId="urn:microsoft.com/office/officeart/2005/8/layout/vList2"/>
    <dgm:cxn modelId="{4EBEA18D-CF03-403D-A168-BBC7A09C4A07}" type="presParOf" srcId="{E77CBF68-7E2E-4D9F-9063-CB451CA2FE39}" destId="{40B4D4D5-E113-41A4-A15F-A39D00F74E1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13CF22-C90E-435C-A44A-E973330F49D2}"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S"/>
        </a:p>
      </dgm:t>
    </dgm:pt>
    <dgm:pt modelId="{6FC63C49-37D6-42A7-847C-ADE71F2654DE}">
      <dgm:prSet/>
      <dgm:spPr/>
      <dgm:t>
        <a:bodyPr/>
        <a:lstStyle/>
        <a:p>
          <a:r>
            <a:rPr lang="es-ES" noProof="0" dirty="0">
              <a:solidFill>
                <a:schemeClr val="tx1"/>
              </a:solidFill>
              <a:latin typeface="Arial Rounded MT Bold" panose="020F0704030504030204" pitchFamily="34" charset="0"/>
            </a:rPr>
            <a:t>el lugar decimocuarto entre treinta cuatro países en la lectura</a:t>
          </a:r>
        </a:p>
      </dgm:t>
    </dgm:pt>
    <dgm:pt modelId="{8520F1C7-05F8-445D-B29A-06A474AA59B2}" type="parTrans" cxnId="{E2794424-C7BC-4DAA-ACF8-BC96FD40E234}">
      <dgm:prSet/>
      <dgm:spPr/>
      <dgm:t>
        <a:bodyPr/>
        <a:lstStyle/>
        <a:p>
          <a:endParaRPr lang="es-ES" noProof="0" dirty="0">
            <a:latin typeface="Arial Rounded MT Bold" panose="020F0704030504030204" pitchFamily="34" charset="0"/>
          </a:endParaRPr>
        </a:p>
      </dgm:t>
    </dgm:pt>
    <dgm:pt modelId="{32797236-9106-4F53-9D02-32F424713778}" type="sibTrans" cxnId="{E2794424-C7BC-4DAA-ACF8-BC96FD40E234}">
      <dgm:prSet/>
      <dgm:spPr/>
      <dgm:t>
        <a:bodyPr/>
        <a:lstStyle/>
        <a:p>
          <a:endParaRPr lang="es-ES" noProof="0" dirty="0">
            <a:latin typeface="Arial Rounded MT Bold" panose="020F0704030504030204" pitchFamily="34" charset="0"/>
          </a:endParaRPr>
        </a:p>
      </dgm:t>
    </dgm:pt>
    <dgm:pt modelId="{F9DD84F5-4762-45AC-9F1D-61EA30332F52}">
      <dgm:prSet/>
      <dgm:spPr/>
      <dgm:t>
        <a:bodyPr/>
        <a:lstStyle/>
        <a:p>
          <a:r>
            <a:rPr lang="es-ES" noProof="0" dirty="0">
              <a:solidFill>
                <a:schemeClr val="tx1"/>
              </a:solidFill>
              <a:latin typeface="Arial Rounded MT Bold" panose="020F0704030504030204" pitchFamily="34" charset="0"/>
            </a:rPr>
            <a:t>en el decimoséptimo en ciencia</a:t>
          </a:r>
        </a:p>
      </dgm:t>
    </dgm:pt>
    <dgm:pt modelId="{D1A405F4-02D2-459A-B04D-8A0990FD9CE6}" type="parTrans" cxnId="{DEBB412F-34C7-483E-9474-E872526C2E61}">
      <dgm:prSet/>
      <dgm:spPr/>
      <dgm:t>
        <a:bodyPr/>
        <a:lstStyle/>
        <a:p>
          <a:endParaRPr lang="es-ES" noProof="0" dirty="0">
            <a:latin typeface="Arial Rounded MT Bold" panose="020F0704030504030204" pitchFamily="34" charset="0"/>
          </a:endParaRPr>
        </a:p>
      </dgm:t>
    </dgm:pt>
    <dgm:pt modelId="{8A99BA02-9125-486C-BB05-5C7A4F8B62F6}" type="sibTrans" cxnId="{DEBB412F-34C7-483E-9474-E872526C2E61}">
      <dgm:prSet/>
      <dgm:spPr/>
      <dgm:t>
        <a:bodyPr/>
        <a:lstStyle/>
        <a:p>
          <a:endParaRPr lang="es-ES" noProof="0" dirty="0">
            <a:latin typeface="Arial Rounded MT Bold" panose="020F0704030504030204" pitchFamily="34" charset="0"/>
          </a:endParaRPr>
        </a:p>
      </dgm:t>
    </dgm:pt>
    <dgm:pt modelId="{9ED34683-494B-4842-B032-551D9AFABC25}">
      <dgm:prSet/>
      <dgm:spPr/>
      <dgm:t>
        <a:bodyPr/>
        <a:lstStyle/>
        <a:p>
          <a:r>
            <a:rPr lang="es-ES" noProof="0" dirty="0">
              <a:solidFill>
                <a:schemeClr val="tx1"/>
              </a:solidFill>
              <a:latin typeface="Arial Rounded MT Bold" panose="020F0704030504030204" pitchFamily="34" charset="0"/>
            </a:rPr>
            <a:t>en el vigésimo quinto en matemática</a:t>
          </a:r>
        </a:p>
      </dgm:t>
    </dgm:pt>
    <dgm:pt modelId="{63077331-E793-449D-9442-B82910763991}" type="parTrans" cxnId="{7653C339-9598-4095-B850-740822DD0082}">
      <dgm:prSet/>
      <dgm:spPr/>
      <dgm:t>
        <a:bodyPr/>
        <a:lstStyle/>
        <a:p>
          <a:endParaRPr lang="es-ES" noProof="0" dirty="0">
            <a:latin typeface="Arial Rounded MT Bold" panose="020F0704030504030204" pitchFamily="34" charset="0"/>
          </a:endParaRPr>
        </a:p>
      </dgm:t>
    </dgm:pt>
    <dgm:pt modelId="{7B0300A2-BF9C-468E-822C-EDCDD8D4EE0C}" type="sibTrans" cxnId="{7653C339-9598-4095-B850-740822DD0082}">
      <dgm:prSet/>
      <dgm:spPr/>
      <dgm:t>
        <a:bodyPr/>
        <a:lstStyle/>
        <a:p>
          <a:endParaRPr lang="es-ES" noProof="0" dirty="0">
            <a:latin typeface="Arial Rounded MT Bold" panose="020F0704030504030204" pitchFamily="34" charset="0"/>
          </a:endParaRPr>
        </a:p>
      </dgm:t>
    </dgm:pt>
    <dgm:pt modelId="{7C0CCD12-2738-4BFC-89E8-D17913E6CC31}" type="pres">
      <dgm:prSet presAssocID="{A113CF22-C90E-435C-A44A-E973330F49D2}" presName="Name0" presStyleCnt="0">
        <dgm:presLayoutVars>
          <dgm:dir/>
          <dgm:animLvl val="lvl"/>
          <dgm:resizeHandles val="exact"/>
        </dgm:presLayoutVars>
      </dgm:prSet>
      <dgm:spPr/>
    </dgm:pt>
    <dgm:pt modelId="{703CBBDD-DAB7-4661-95AA-AB0BCC0B1615}" type="pres">
      <dgm:prSet presAssocID="{6FC63C49-37D6-42A7-847C-ADE71F2654DE}" presName="composite" presStyleCnt="0"/>
      <dgm:spPr/>
    </dgm:pt>
    <dgm:pt modelId="{DBCFE6B4-2D2F-4CE8-ADE0-3C258B4F4B38}" type="pres">
      <dgm:prSet presAssocID="{6FC63C49-37D6-42A7-847C-ADE71F2654DE}" presName="parTx" presStyleLbl="alignNode1" presStyleIdx="0" presStyleCnt="3">
        <dgm:presLayoutVars>
          <dgm:chMax val="0"/>
          <dgm:chPref val="0"/>
          <dgm:bulletEnabled val="1"/>
        </dgm:presLayoutVars>
      </dgm:prSet>
      <dgm:spPr/>
    </dgm:pt>
    <dgm:pt modelId="{BCE3245B-D6BF-4604-A33C-93A41D540945}" type="pres">
      <dgm:prSet presAssocID="{6FC63C49-37D6-42A7-847C-ADE71F2654DE}" presName="desTx" presStyleLbl="alignAccFollowNode1" presStyleIdx="0" presStyleCnt="3">
        <dgm:presLayoutVars>
          <dgm:bulletEnabled val="1"/>
        </dgm:presLayoutVars>
      </dgm:prSet>
      <dgm:spPr/>
    </dgm:pt>
    <dgm:pt modelId="{1ABC6B10-C636-4B19-AA67-AF769B81ACAE}" type="pres">
      <dgm:prSet presAssocID="{32797236-9106-4F53-9D02-32F424713778}" presName="space" presStyleCnt="0"/>
      <dgm:spPr/>
    </dgm:pt>
    <dgm:pt modelId="{4771B8D5-F420-4518-AD7A-287D9A8CDA02}" type="pres">
      <dgm:prSet presAssocID="{F9DD84F5-4762-45AC-9F1D-61EA30332F52}" presName="composite" presStyleCnt="0"/>
      <dgm:spPr/>
    </dgm:pt>
    <dgm:pt modelId="{6436C811-0911-4E06-B0F8-D0B7EDFD965B}" type="pres">
      <dgm:prSet presAssocID="{F9DD84F5-4762-45AC-9F1D-61EA30332F52}" presName="parTx" presStyleLbl="alignNode1" presStyleIdx="1" presStyleCnt="3">
        <dgm:presLayoutVars>
          <dgm:chMax val="0"/>
          <dgm:chPref val="0"/>
          <dgm:bulletEnabled val="1"/>
        </dgm:presLayoutVars>
      </dgm:prSet>
      <dgm:spPr/>
    </dgm:pt>
    <dgm:pt modelId="{BC8C4F6F-1936-44A2-9305-4995C64FB7C0}" type="pres">
      <dgm:prSet presAssocID="{F9DD84F5-4762-45AC-9F1D-61EA30332F52}" presName="desTx" presStyleLbl="alignAccFollowNode1" presStyleIdx="1" presStyleCnt="3">
        <dgm:presLayoutVars>
          <dgm:bulletEnabled val="1"/>
        </dgm:presLayoutVars>
      </dgm:prSet>
      <dgm:spPr/>
    </dgm:pt>
    <dgm:pt modelId="{45881FA1-9E52-4FA2-B583-4A4262F252DD}" type="pres">
      <dgm:prSet presAssocID="{8A99BA02-9125-486C-BB05-5C7A4F8B62F6}" presName="space" presStyleCnt="0"/>
      <dgm:spPr/>
    </dgm:pt>
    <dgm:pt modelId="{87D8807C-9D96-4055-B901-EF9A5BD4388A}" type="pres">
      <dgm:prSet presAssocID="{9ED34683-494B-4842-B032-551D9AFABC25}" presName="composite" presStyleCnt="0"/>
      <dgm:spPr/>
    </dgm:pt>
    <dgm:pt modelId="{6CBE1917-F003-4A75-A5CB-C71D63CBF0D5}" type="pres">
      <dgm:prSet presAssocID="{9ED34683-494B-4842-B032-551D9AFABC25}" presName="parTx" presStyleLbl="alignNode1" presStyleIdx="2" presStyleCnt="3">
        <dgm:presLayoutVars>
          <dgm:chMax val="0"/>
          <dgm:chPref val="0"/>
          <dgm:bulletEnabled val="1"/>
        </dgm:presLayoutVars>
      </dgm:prSet>
      <dgm:spPr/>
    </dgm:pt>
    <dgm:pt modelId="{8A71EE69-BF78-4C09-B9FF-83A739CF2A62}" type="pres">
      <dgm:prSet presAssocID="{9ED34683-494B-4842-B032-551D9AFABC25}" presName="desTx" presStyleLbl="alignAccFollowNode1" presStyleIdx="2" presStyleCnt="3">
        <dgm:presLayoutVars>
          <dgm:bulletEnabled val="1"/>
        </dgm:presLayoutVars>
      </dgm:prSet>
      <dgm:spPr/>
    </dgm:pt>
  </dgm:ptLst>
  <dgm:cxnLst>
    <dgm:cxn modelId="{D8AD561D-DE8A-4604-A423-8DCDE09D6543}" type="presOf" srcId="{A113CF22-C90E-435C-A44A-E973330F49D2}" destId="{7C0CCD12-2738-4BFC-89E8-D17913E6CC31}" srcOrd="0" destOrd="0" presId="urn:microsoft.com/office/officeart/2005/8/layout/hList1"/>
    <dgm:cxn modelId="{E2794424-C7BC-4DAA-ACF8-BC96FD40E234}" srcId="{A113CF22-C90E-435C-A44A-E973330F49D2}" destId="{6FC63C49-37D6-42A7-847C-ADE71F2654DE}" srcOrd="0" destOrd="0" parTransId="{8520F1C7-05F8-445D-B29A-06A474AA59B2}" sibTransId="{32797236-9106-4F53-9D02-32F424713778}"/>
    <dgm:cxn modelId="{DEBB412F-34C7-483E-9474-E872526C2E61}" srcId="{A113CF22-C90E-435C-A44A-E973330F49D2}" destId="{F9DD84F5-4762-45AC-9F1D-61EA30332F52}" srcOrd="1" destOrd="0" parTransId="{D1A405F4-02D2-459A-B04D-8A0990FD9CE6}" sibTransId="{8A99BA02-9125-486C-BB05-5C7A4F8B62F6}"/>
    <dgm:cxn modelId="{7653C339-9598-4095-B850-740822DD0082}" srcId="{A113CF22-C90E-435C-A44A-E973330F49D2}" destId="{9ED34683-494B-4842-B032-551D9AFABC25}" srcOrd="2" destOrd="0" parTransId="{63077331-E793-449D-9442-B82910763991}" sibTransId="{7B0300A2-BF9C-468E-822C-EDCDD8D4EE0C}"/>
    <dgm:cxn modelId="{080A13B8-749E-4E40-8EDE-A30A608723FF}" type="presOf" srcId="{6FC63C49-37D6-42A7-847C-ADE71F2654DE}" destId="{DBCFE6B4-2D2F-4CE8-ADE0-3C258B4F4B38}" srcOrd="0" destOrd="0" presId="urn:microsoft.com/office/officeart/2005/8/layout/hList1"/>
    <dgm:cxn modelId="{953532D6-3275-4A5C-B02B-3646F54A0891}" type="presOf" srcId="{F9DD84F5-4762-45AC-9F1D-61EA30332F52}" destId="{6436C811-0911-4E06-B0F8-D0B7EDFD965B}" srcOrd="0" destOrd="0" presId="urn:microsoft.com/office/officeart/2005/8/layout/hList1"/>
    <dgm:cxn modelId="{307A06DB-3BF7-4159-A451-C2324140A612}" type="presOf" srcId="{9ED34683-494B-4842-B032-551D9AFABC25}" destId="{6CBE1917-F003-4A75-A5CB-C71D63CBF0D5}" srcOrd="0" destOrd="0" presId="urn:microsoft.com/office/officeart/2005/8/layout/hList1"/>
    <dgm:cxn modelId="{C441F3A9-BB25-4464-93FA-3E20778F0501}" type="presParOf" srcId="{7C0CCD12-2738-4BFC-89E8-D17913E6CC31}" destId="{703CBBDD-DAB7-4661-95AA-AB0BCC0B1615}" srcOrd="0" destOrd="0" presId="urn:microsoft.com/office/officeart/2005/8/layout/hList1"/>
    <dgm:cxn modelId="{EFE615FC-DDCC-47C2-BE81-EE16257CD62E}" type="presParOf" srcId="{703CBBDD-DAB7-4661-95AA-AB0BCC0B1615}" destId="{DBCFE6B4-2D2F-4CE8-ADE0-3C258B4F4B38}" srcOrd="0" destOrd="0" presId="urn:microsoft.com/office/officeart/2005/8/layout/hList1"/>
    <dgm:cxn modelId="{7054D639-81DA-4EC2-B62A-FB86FE5C2A3A}" type="presParOf" srcId="{703CBBDD-DAB7-4661-95AA-AB0BCC0B1615}" destId="{BCE3245B-D6BF-4604-A33C-93A41D540945}" srcOrd="1" destOrd="0" presId="urn:microsoft.com/office/officeart/2005/8/layout/hList1"/>
    <dgm:cxn modelId="{847EC84B-B31E-446D-B650-0D4AE3E411A5}" type="presParOf" srcId="{7C0CCD12-2738-4BFC-89E8-D17913E6CC31}" destId="{1ABC6B10-C636-4B19-AA67-AF769B81ACAE}" srcOrd="1" destOrd="0" presId="urn:microsoft.com/office/officeart/2005/8/layout/hList1"/>
    <dgm:cxn modelId="{0D6632C0-97EB-4F18-9486-AD77A589C663}" type="presParOf" srcId="{7C0CCD12-2738-4BFC-89E8-D17913E6CC31}" destId="{4771B8D5-F420-4518-AD7A-287D9A8CDA02}" srcOrd="2" destOrd="0" presId="urn:microsoft.com/office/officeart/2005/8/layout/hList1"/>
    <dgm:cxn modelId="{7483EF57-99D3-48C3-A7B9-7BE16B88A902}" type="presParOf" srcId="{4771B8D5-F420-4518-AD7A-287D9A8CDA02}" destId="{6436C811-0911-4E06-B0F8-D0B7EDFD965B}" srcOrd="0" destOrd="0" presId="urn:microsoft.com/office/officeart/2005/8/layout/hList1"/>
    <dgm:cxn modelId="{39D7CBFB-8FA7-464F-AC25-1502BD75E24E}" type="presParOf" srcId="{4771B8D5-F420-4518-AD7A-287D9A8CDA02}" destId="{BC8C4F6F-1936-44A2-9305-4995C64FB7C0}" srcOrd="1" destOrd="0" presId="urn:microsoft.com/office/officeart/2005/8/layout/hList1"/>
    <dgm:cxn modelId="{54712719-C4F0-46AF-A3F3-057A926F4CA1}" type="presParOf" srcId="{7C0CCD12-2738-4BFC-89E8-D17913E6CC31}" destId="{45881FA1-9E52-4FA2-B583-4A4262F252DD}" srcOrd="3" destOrd="0" presId="urn:microsoft.com/office/officeart/2005/8/layout/hList1"/>
    <dgm:cxn modelId="{A49866EA-628D-4CFB-A39B-FFF1D72E1718}" type="presParOf" srcId="{7C0CCD12-2738-4BFC-89E8-D17913E6CC31}" destId="{87D8807C-9D96-4055-B901-EF9A5BD4388A}" srcOrd="4" destOrd="0" presId="urn:microsoft.com/office/officeart/2005/8/layout/hList1"/>
    <dgm:cxn modelId="{1128B34C-1DF4-4F71-8E32-34917071D553}" type="presParOf" srcId="{87D8807C-9D96-4055-B901-EF9A5BD4388A}" destId="{6CBE1917-F003-4A75-A5CB-C71D63CBF0D5}" srcOrd="0" destOrd="0" presId="urn:microsoft.com/office/officeart/2005/8/layout/hList1"/>
    <dgm:cxn modelId="{7AE02DD9-F03D-448E-ABCD-510DCBFE372F}" type="presParOf" srcId="{87D8807C-9D96-4055-B901-EF9A5BD4388A}" destId="{8A71EE69-BF78-4C09-B9FF-83A739CF2A6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83CE19-307D-41F9-B70E-A83771A9674C}"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ES"/>
        </a:p>
      </dgm:t>
    </dgm:pt>
    <dgm:pt modelId="{3C14F248-FBEB-4C46-AC5B-A088194CB432}">
      <dgm:prSet custT="1"/>
      <dgm:spPr/>
      <dgm:t>
        <a:bodyPr/>
        <a:lstStyle/>
        <a:p>
          <a:r>
            <a:rPr lang="es-ES" sz="1000" noProof="0" dirty="0">
              <a:solidFill>
                <a:schemeClr val="tx1"/>
              </a:solidFill>
              <a:latin typeface="Arial Rounded MT Bold" panose="020F0704030504030204" pitchFamily="34" charset="0"/>
            </a:rPr>
            <a:t>Ahora que el empleo digital llegar a ser más generalizado, capaz y potente, </a:t>
          </a:r>
        </a:p>
      </dgm:t>
    </dgm:pt>
    <dgm:pt modelId="{C21DDD2E-4ADD-4140-9065-C24A916A0343}" type="parTrans" cxnId="{806ED906-C3B2-44F2-9752-FA55ECABB3F7}">
      <dgm:prSet/>
      <dgm:spPr/>
      <dgm:t>
        <a:bodyPr/>
        <a:lstStyle/>
        <a:p>
          <a:endParaRPr lang="es-ES" sz="2000" noProof="0" dirty="0">
            <a:solidFill>
              <a:schemeClr val="tx1"/>
            </a:solidFill>
            <a:latin typeface="Arial Rounded MT Bold" panose="020F0704030504030204" pitchFamily="34" charset="0"/>
          </a:endParaRPr>
        </a:p>
      </dgm:t>
    </dgm:pt>
    <dgm:pt modelId="{63E88742-9FED-4190-A67F-76E676E6533D}" type="sibTrans" cxnId="{806ED906-C3B2-44F2-9752-FA55ECABB3F7}">
      <dgm:prSet custT="1"/>
      <dgm:spPr/>
      <dgm:t>
        <a:bodyPr/>
        <a:lstStyle/>
        <a:p>
          <a:endParaRPr lang="es-ES" sz="900" noProof="0" dirty="0">
            <a:solidFill>
              <a:schemeClr val="tx1"/>
            </a:solidFill>
            <a:latin typeface="Arial Rounded MT Bold" panose="020F0704030504030204" pitchFamily="34" charset="0"/>
          </a:endParaRPr>
        </a:p>
      </dgm:t>
    </dgm:pt>
    <dgm:pt modelId="{081E3C86-E416-4A62-AE43-3CA8118F27A2}">
      <dgm:prSet custT="1"/>
      <dgm:spPr/>
      <dgm:t>
        <a:bodyPr/>
        <a:lstStyle/>
        <a:p>
          <a:r>
            <a:rPr lang="es-ES" sz="1000" noProof="0" dirty="0">
              <a:solidFill>
                <a:schemeClr val="tx1"/>
              </a:solidFill>
              <a:latin typeface="Arial Rounded MT Bold" panose="020F0704030504030204" pitchFamily="34" charset="0"/>
            </a:rPr>
            <a:t>las empresas estarán menos dispuestas a  conceder a la gente salarios aceptables, </a:t>
          </a:r>
        </a:p>
      </dgm:t>
    </dgm:pt>
    <dgm:pt modelId="{CABC4DE5-7B40-4C3A-AC2E-45ED47DABD3B}" type="parTrans" cxnId="{AF56171B-BBB2-4695-92A5-78BC93F40B78}">
      <dgm:prSet/>
      <dgm:spPr/>
      <dgm:t>
        <a:bodyPr/>
        <a:lstStyle/>
        <a:p>
          <a:endParaRPr lang="es-ES" sz="2000" noProof="0" dirty="0">
            <a:solidFill>
              <a:schemeClr val="tx1"/>
            </a:solidFill>
            <a:latin typeface="Arial Rounded MT Bold" panose="020F0704030504030204" pitchFamily="34" charset="0"/>
          </a:endParaRPr>
        </a:p>
      </dgm:t>
    </dgm:pt>
    <dgm:pt modelId="{4B33064D-7E05-43F9-B273-4A108695D20A}" type="sibTrans" cxnId="{AF56171B-BBB2-4695-92A5-78BC93F40B78}">
      <dgm:prSet custT="1"/>
      <dgm:spPr/>
      <dgm:t>
        <a:bodyPr/>
        <a:lstStyle/>
        <a:p>
          <a:endParaRPr lang="es-ES" sz="900" noProof="0" dirty="0">
            <a:solidFill>
              <a:schemeClr val="tx1"/>
            </a:solidFill>
            <a:latin typeface="Arial Rounded MT Bold" panose="020F0704030504030204" pitchFamily="34" charset="0"/>
          </a:endParaRPr>
        </a:p>
      </dgm:t>
    </dgm:pt>
    <dgm:pt modelId="{209710EA-F15D-4A1B-B7F0-1D011CB50554}">
      <dgm:prSet custT="1"/>
      <dgm:spPr/>
      <dgm:t>
        <a:bodyPr/>
        <a:lstStyle/>
        <a:p>
          <a:r>
            <a:rPr lang="es-ES" sz="1000" noProof="0" dirty="0">
              <a:solidFill>
                <a:schemeClr val="tx1"/>
              </a:solidFill>
              <a:latin typeface="Arial Rounded MT Bold" panose="020F0704030504030204" pitchFamily="34" charset="0"/>
            </a:rPr>
            <a:t>nóminas que les permitan mantener el  nivel de vida a lo que están acostumbrados.</a:t>
          </a:r>
        </a:p>
      </dgm:t>
    </dgm:pt>
    <dgm:pt modelId="{F9EBDECC-B15C-40D0-8F24-A7624796ED70}" type="parTrans" cxnId="{E33FB8D3-60CF-48F2-A8A3-913F7B432F20}">
      <dgm:prSet/>
      <dgm:spPr/>
      <dgm:t>
        <a:bodyPr/>
        <a:lstStyle/>
        <a:p>
          <a:endParaRPr lang="es-ES" sz="2000" noProof="0" dirty="0">
            <a:solidFill>
              <a:schemeClr val="tx1"/>
            </a:solidFill>
            <a:latin typeface="Arial Rounded MT Bold" panose="020F0704030504030204" pitchFamily="34" charset="0"/>
          </a:endParaRPr>
        </a:p>
      </dgm:t>
    </dgm:pt>
    <dgm:pt modelId="{1A4CB9D9-642E-4026-8C84-E01AA6BBA9EB}" type="sibTrans" cxnId="{E33FB8D3-60CF-48F2-A8A3-913F7B432F20}">
      <dgm:prSet custT="1"/>
      <dgm:spPr/>
      <dgm:t>
        <a:bodyPr/>
        <a:lstStyle/>
        <a:p>
          <a:endParaRPr lang="es-ES" sz="900" noProof="0" dirty="0">
            <a:solidFill>
              <a:schemeClr val="tx1"/>
            </a:solidFill>
            <a:latin typeface="Arial Rounded MT Bold" panose="020F0704030504030204" pitchFamily="34" charset="0"/>
          </a:endParaRPr>
        </a:p>
      </dgm:t>
    </dgm:pt>
    <dgm:pt modelId="{9F31D788-41CD-4A6D-981D-CCD6D2623168}">
      <dgm:prSet custT="1"/>
      <dgm:spPr/>
      <dgm:t>
        <a:bodyPr/>
        <a:lstStyle/>
        <a:p>
          <a:r>
            <a:rPr lang="es-ES" sz="1000" noProof="0" dirty="0">
              <a:solidFill>
                <a:schemeClr val="tx1"/>
              </a:solidFill>
              <a:latin typeface="Arial Rounded MT Bold" panose="020F0704030504030204" pitchFamily="34" charset="0"/>
            </a:rPr>
            <a:t>Cuando pasa algo similar, la gente queda desempleada. </a:t>
          </a:r>
        </a:p>
      </dgm:t>
    </dgm:pt>
    <dgm:pt modelId="{4E6D5BA0-F9FC-479C-A121-749D6943AF77}" type="parTrans" cxnId="{C2D76B6C-7066-4BDB-9918-AF0AB44D41D6}">
      <dgm:prSet/>
      <dgm:spPr/>
      <dgm:t>
        <a:bodyPr/>
        <a:lstStyle/>
        <a:p>
          <a:endParaRPr lang="es-ES" sz="2000" noProof="0" dirty="0">
            <a:solidFill>
              <a:schemeClr val="tx1"/>
            </a:solidFill>
            <a:latin typeface="Arial Rounded MT Bold" panose="020F0704030504030204" pitchFamily="34" charset="0"/>
          </a:endParaRPr>
        </a:p>
      </dgm:t>
    </dgm:pt>
    <dgm:pt modelId="{B203ABAE-DA18-426E-93B9-A59B480E69CB}" type="sibTrans" cxnId="{C2D76B6C-7066-4BDB-9918-AF0AB44D41D6}">
      <dgm:prSet custT="1"/>
      <dgm:spPr/>
      <dgm:t>
        <a:bodyPr/>
        <a:lstStyle/>
        <a:p>
          <a:endParaRPr lang="es-ES" sz="900" noProof="0" dirty="0">
            <a:solidFill>
              <a:schemeClr val="tx1"/>
            </a:solidFill>
            <a:latin typeface="Arial Rounded MT Bold" panose="020F0704030504030204" pitchFamily="34" charset="0"/>
          </a:endParaRPr>
        </a:p>
      </dgm:t>
    </dgm:pt>
    <dgm:pt modelId="{001CD5BD-E2AB-413C-972C-366F6F042003}">
      <dgm:prSet custT="1"/>
      <dgm:spPr/>
      <dgm:t>
        <a:bodyPr/>
        <a:lstStyle/>
        <a:p>
          <a:r>
            <a:rPr lang="es-ES" sz="1000" noProof="0" dirty="0">
              <a:solidFill>
                <a:schemeClr val="tx1"/>
              </a:solidFill>
              <a:latin typeface="Arial Rounded MT Bold" panose="020F0704030504030204" pitchFamily="34" charset="0"/>
            </a:rPr>
            <a:t>Es una mala noticia para la economía, ya que los desempleados no crean tanta demanda de mercancía y, en consecuencia, el crecimiento global tiende a </a:t>
          </a:r>
          <a:r>
            <a:rPr lang="es-ES" altLang="es-ES" sz="1000" noProof="0" dirty="0">
              <a:solidFill>
                <a:schemeClr val="tx1"/>
              </a:solidFill>
              <a:latin typeface="Arial Rounded MT Bold" panose="020F0704030504030204" pitchFamily="34" charset="0"/>
            </a:rPr>
            <a:t>ralentizar. </a:t>
          </a:r>
          <a:endParaRPr lang="es-ES" sz="1000" noProof="0" dirty="0">
            <a:solidFill>
              <a:schemeClr val="tx1"/>
            </a:solidFill>
            <a:latin typeface="Arial Rounded MT Bold" panose="020F0704030504030204" pitchFamily="34" charset="0"/>
          </a:endParaRPr>
        </a:p>
      </dgm:t>
    </dgm:pt>
    <dgm:pt modelId="{45158391-D496-4268-803A-CCD295E9B554}" type="parTrans" cxnId="{55D35AA4-0179-4F4C-86D2-4441E3DE17E1}">
      <dgm:prSet/>
      <dgm:spPr/>
      <dgm:t>
        <a:bodyPr/>
        <a:lstStyle/>
        <a:p>
          <a:endParaRPr lang="es-ES" sz="2000" noProof="0" dirty="0">
            <a:solidFill>
              <a:schemeClr val="tx1"/>
            </a:solidFill>
            <a:latin typeface="Arial Rounded MT Bold" panose="020F0704030504030204" pitchFamily="34" charset="0"/>
          </a:endParaRPr>
        </a:p>
      </dgm:t>
    </dgm:pt>
    <dgm:pt modelId="{47BDED4D-2006-4483-99B4-F7E5D620E966}" type="sibTrans" cxnId="{55D35AA4-0179-4F4C-86D2-4441E3DE17E1}">
      <dgm:prSet/>
      <dgm:spPr/>
      <dgm:t>
        <a:bodyPr/>
        <a:lstStyle/>
        <a:p>
          <a:endParaRPr lang="es-ES" sz="2000" noProof="0" dirty="0">
            <a:solidFill>
              <a:schemeClr val="tx1"/>
            </a:solidFill>
            <a:latin typeface="Arial Rounded MT Bold" panose="020F0704030504030204" pitchFamily="34" charset="0"/>
          </a:endParaRPr>
        </a:p>
      </dgm:t>
    </dgm:pt>
    <dgm:pt modelId="{0EDF27CC-C2D0-45D2-A57D-1229413BA612}">
      <dgm:prSet/>
      <dgm:spPr/>
      <dgm:t>
        <a:bodyPr/>
        <a:lstStyle/>
        <a:p>
          <a:endParaRPr lang="es-ES" noProof="0" dirty="0">
            <a:latin typeface="Arial Rounded MT Bold" panose="020F0704030504030204" pitchFamily="34" charset="0"/>
          </a:endParaRPr>
        </a:p>
      </dgm:t>
    </dgm:pt>
    <dgm:pt modelId="{2A6E87D9-F71B-4249-92D9-4E67B699F871}" type="parTrans" cxnId="{57D0B414-66C9-4FA6-95C5-B668D5B5D76F}">
      <dgm:prSet/>
      <dgm:spPr/>
      <dgm:t>
        <a:bodyPr/>
        <a:lstStyle/>
        <a:p>
          <a:endParaRPr lang="es-ES" sz="2000" noProof="0" dirty="0">
            <a:solidFill>
              <a:schemeClr val="tx1"/>
            </a:solidFill>
            <a:latin typeface="Arial Rounded MT Bold" panose="020F0704030504030204" pitchFamily="34" charset="0"/>
          </a:endParaRPr>
        </a:p>
      </dgm:t>
    </dgm:pt>
    <dgm:pt modelId="{D7CEA4B6-25F6-48BB-B0DA-36264492B691}" type="sibTrans" cxnId="{57D0B414-66C9-4FA6-95C5-B668D5B5D76F}">
      <dgm:prSet/>
      <dgm:spPr/>
      <dgm:t>
        <a:bodyPr/>
        <a:lstStyle/>
        <a:p>
          <a:endParaRPr lang="es-ES" sz="2000" noProof="0" dirty="0">
            <a:solidFill>
              <a:schemeClr val="tx1"/>
            </a:solidFill>
            <a:latin typeface="Arial Rounded MT Bold" panose="020F0704030504030204" pitchFamily="34" charset="0"/>
          </a:endParaRPr>
        </a:p>
      </dgm:t>
    </dgm:pt>
    <dgm:pt modelId="{C458B75F-7A59-4FDD-BB27-CF53CF622958}" type="pres">
      <dgm:prSet presAssocID="{4483CE19-307D-41F9-B70E-A83771A9674C}" presName="outerComposite" presStyleCnt="0">
        <dgm:presLayoutVars>
          <dgm:chMax val="5"/>
          <dgm:dir/>
          <dgm:resizeHandles val="exact"/>
        </dgm:presLayoutVars>
      </dgm:prSet>
      <dgm:spPr/>
    </dgm:pt>
    <dgm:pt modelId="{D3FF077B-E05D-4735-908E-7C3B5472F8A1}" type="pres">
      <dgm:prSet presAssocID="{4483CE19-307D-41F9-B70E-A83771A9674C}" presName="dummyMaxCanvas" presStyleCnt="0">
        <dgm:presLayoutVars/>
      </dgm:prSet>
      <dgm:spPr/>
    </dgm:pt>
    <dgm:pt modelId="{2D966E1A-E9EE-422C-9D6F-1B7547447A59}" type="pres">
      <dgm:prSet presAssocID="{4483CE19-307D-41F9-B70E-A83771A9674C}" presName="FiveNodes_1" presStyleLbl="node1" presStyleIdx="0" presStyleCnt="5">
        <dgm:presLayoutVars>
          <dgm:bulletEnabled val="1"/>
        </dgm:presLayoutVars>
      </dgm:prSet>
      <dgm:spPr/>
    </dgm:pt>
    <dgm:pt modelId="{BE3E1208-22E7-4169-A891-742A81B21330}" type="pres">
      <dgm:prSet presAssocID="{4483CE19-307D-41F9-B70E-A83771A9674C}" presName="FiveNodes_2" presStyleLbl="node1" presStyleIdx="1" presStyleCnt="5">
        <dgm:presLayoutVars>
          <dgm:bulletEnabled val="1"/>
        </dgm:presLayoutVars>
      </dgm:prSet>
      <dgm:spPr/>
    </dgm:pt>
    <dgm:pt modelId="{3322B3FC-F688-42EC-834A-A06469C60119}" type="pres">
      <dgm:prSet presAssocID="{4483CE19-307D-41F9-B70E-A83771A9674C}" presName="FiveNodes_3" presStyleLbl="node1" presStyleIdx="2" presStyleCnt="5">
        <dgm:presLayoutVars>
          <dgm:bulletEnabled val="1"/>
        </dgm:presLayoutVars>
      </dgm:prSet>
      <dgm:spPr/>
    </dgm:pt>
    <dgm:pt modelId="{1192DB2E-4A1A-4003-83A3-6B999EE9AEF0}" type="pres">
      <dgm:prSet presAssocID="{4483CE19-307D-41F9-B70E-A83771A9674C}" presName="FiveNodes_4" presStyleLbl="node1" presStyleIdx="3" presStyleCnt="5">
        <dgm:presLayoutVars>
          <dgm:bulletEnabled val="1"/>
        </dgm:presLayoutVars>
      </dgm:prSet>
      <dgm:spPr/>
    </dgm:pt>
    <dgm:pt modelId="{FE5CC916-04EB-4948-9ECD-8B8E57F4077D}" type="pres">
      <dgm:prSet presAssocID="{4483CE19-307D-41F9-B70E-A83771A9674C}" presName="FiveNodes_5" presStyleLbl="node1" presStyleIdx="4" presStyleCnt="5">
        <dgm:presLayoutVars>
          <dgm:bulletEnabled val="1"/>
        </dgm:presLayoutVars>
      </dgm:prSet>
      <dgm:spPr/>
    </dgm:pt>
    <dgm:pt modelId="{9BAA0925-4AA3-4B4B-9BE3-676E7E12E8E9}" type="pres">
      <dgm:prSet presAssocID="{4483CE19-307D-41F9-B70E-A83771A9674C}" presName="FiveConn_1-2" presStyleLbl="fgAccFollowNode1" presStyleIdx="0" presStyleCnt="4">
        <dgm:presLayoutVars>
          <dgm:bulletEnabled val="1"/>
        </dgm:presLayoutVars>
      </dgm:prSet>
      <dgm:spPr/>
    </dgm:pt>
    <dgm:pt modelId="{ADB2D691-7593-4484-AE62-3D4F844E2722}" type="pres">
      <dgm:prSet presAssocID="{4483CE19-307D-41F9-B70E-A83771A9674C}" presName="FiveConn_2-3" presStyleLbl="fgAccFollowNode1" presStyleIdx="1" presStyleCnt="4">
        <dgm:presLayoutVars>
          <dgm:bulletEnabled val="1"/>
        </dgm:presLayoutVars>
      </dgm:prSet>
      <dgm:spPr/>
    </dgm:pt>
    <dgm:pt modelId="{A011F0A7-55B8-4288-9CC9-96DF02AD785D}" type="pres">
      <dgm:prSet presAssocID="{4483CE19-307D-41F9-B70E-A83771A9674C}" presName="FiveConn_3-4" presStyleLbl="fgAccFollowNode1" presStyleIdx="2" presStyleCnt="4">
        <dgm:presLayoutVars>
          <dgm:bulletEnabled val="1"/>
        </dgm:presLayoutVars>
      </dgm:prSet>
      <dgm:spPr/>
    </dgm:pt>
    <dgm:pt modelId="{FC548FA4-4D73-4296-BA5B-032F790E6410}" type="pres">
      <dgm:prSet presAssocID="{4483CE19-307D-41F9-B70E-A83771A9674C}" presName="FiveConn_4-5" presStyleLbl="fgAccFollowNode1" presStyleIdx="3" presStyleCnt="4">
        <dgm:presLayoutVars>
          <dgm:bulletEnabled val="1"/>
        </dgm:presLayoutVars>
      </dgm:prSet>
      <dgm:spPr/>
    </dgm:pt>
    <dgm:pt modelId="{A617BEF2-CC34-4B8E-83D7-8CAC050F58F9}" type="pres">
      <dgm:prSet presAssocID="{4483CE19-307D-41F9-B70E-A83771A9674C}" presName="FiveNodes_1_text" presStyleLbl="node1" presStyleIdx="4" presStyleCnt="5">
        <dgm:presLayoutVars>
          <dgm:bulletEnabled val="1"/>
        </dgm:presLayoutVars>
      </dgm:prSet>
      <dgm:spPr/>
    </dgm:pt>
    <dgm:pt modelId="{2E0BF520-4C78-4025-AB63-7E73A4230CF8}" type="pres">
      <dgm:prSet presAssocID="{4483CE19-307D-41F9-B70E-A83771A9674C}" presName="FiveNodes_2_text" presStyleLbl="node1" presStyleIdx="4" presStyleCnt="5">
        <dgm:presLayoutVars>
          <dgm:bulletEnabled val="1"/>
        </dgm:presLayoutVars>
      </dgm:prSet>
      <dgm:spPr/>
    </dgm:pt>
    <dgm:pt modelId="{F908CD4D-1215-460A-999D-EF4DDA3B0BD5}" type="pres">
      <dgm:prSet presAssocID="{4483CE19-307D-41F9-B70E-A83771A9674C}" presName="FiveNodes_3_text" presStyleLbl="node1" presStyleIdx="4" presStyleCnt="5">
        <dgm:presLayoutVars>
          <dgm:bulletEnabled val="1"/>
        </dgm:presLayoutVars>
      </dgm:prSet>
      <dgm:spPr/>
    </dgm:pt>
    <dgm:pt modelId="{DF8478DC-30B3-4073-9C34-1D39389B7863}" type="pres">
      <dgm:prSet presAssocID="{4483CE19-307D-41F9-B70E-A83771A9674C}" presName="FiveNodes_4_text" presStyleLbl="node1" presStyleIdx="4" presStyleCnt="5">
        <dgm:presLayoutVars>
          <dgm:bulletEnabled val="1"/>
        </dgm:presLayoutVars>
      </dgm:prSet>
      <dgm:spPr/>
    </dgm:pt>
    <dgm:pt modelId="{B6FEBC32-7820-401E-A85B-A2A76C8417C9}" type="pres">
      <dgm:prSet presAssocID="{4483CE19-307D-41F9-B70E-A83771A9674C}" presName="FiveNodes_5_text" presStyleLbl="node1" presStyleIdx="4" presStyleCnt="5">
        <dgm:presLayoutVars>
          <dgm:bulletEnabled val="1"/>
        </dgm:presLayoutVars>
      </dgm:prSet>
      <dgm:spPr/>
    </dgm:pt>
  </dgm:ptLst>
  <dgm:cxnLst>
    <dgm:cxn modelId="{806ED906-C3B2-44F2-9752-FA55ECABB3F7}" srcId="{4483CE19-307D-41F9-B70E-A83771A9674C}" destId="{3C14F248-FBEB-4C46-AC5B-A088194CB432}" srcOrd="0" destOrd="0" parTransId="{C21DDD2E-4ADD-4140-9065-C24A916A0343}" sibTransId="{63E88742-9FED-4190-A67F-76E676E6533D}"/>
    <dgm:cxn modelId="{4576ED10-0404-4466-BF2B-6F37CDEE1AB3}" type="presOf" srcId="{4B33064D-7E05-43F9-B273-4A108695D20A}" destId="{ADB2D691-7593-4484-AE62-3D4F844E2722}" srcOrd="0" destOrd="0" presId="urn:microsoft.com/office/officeart/2005/8/layout/vProcess5"/>
    <dgm:cxn modelId="{57D0B414-66C9-4FA6-95C5-B668D5B5D76F}" srcId="{4483CE19-307D-41F9-B70E-A83771A9674C}" destId="{0EDF27CC-C2D0-45D2-A57D-1229413BA612}" srcOrd="5" destOrd="0" parTransId="{2A6E87D9-F71B-4249-92D9-4E67B699F871}" sibTransId="{D7CEA4B6-25F6-48BB-B0DA-36264492B691}"/>
    <dgm:cxn modelId="{AF56171B-BBB2-4695-92A5-78BC93F40B78}" srcId="{4483CE19-307D-41F9-B70E-A83771A9674C}" destId="{081E3C86-E416-4A62-AE43-3CA8118F27A2}" srcOrd="1" destOrd="0" parTransId="{CABC4DE5-7B40-4C3A-AC2E-45ED47DABD3B}" sibTransId="{4B33064D-7E05-43F9-B273-4A108695D20A}"/>
    <dgm:cxn modelId="{16BF2D2A-63EB-4B14-A1C9-FA309F367425}" type="presOf" srcId="{B203ABAE-DA18-426E-93B9-A59B480E69CB}" destId="{FC548FA4-4D73-4296-BA5B-032F790E6410}" srcOrd="0" destOrd="0" presId="urn:microsoft.com/office/officeart/2005/8/layout/vProcess5"/>
    <dgm:cxn modelId="{B9AFC72E-771D-4FA9-9746-B75B71CB548C}" type="presOf" srcId="{081E3C86-E416-4A62-AE43-3CA8118F27A2}" destId="{2E0BF520-4C78-4025-AB63-7E73A4230CF8}" srcOrd="1" destOrd="0" presId="urn:microsoft.com/office/officeart/2005/8/layout/vProcess5"/>
    <dgm:cxn modelId="{AF1AA85F-C762-4F3D-8F51-33473DB8128F}" type="presOf" srcId="{001CD5BD-E2AB-413C-972C-366F6F042003}" destId="{FE5CC916-04EB-4948-9ECD-8B8E57F4077D}" srcOrd="0" destOrd="0" presId="urn:microsoft.com/office/officeart/2005/8/layout/vProcess5"/>
    <dgm:cxn modelId="{C2D76B6C-7066-4BDB-9918-AF0AB44D41D6}" srcId="{4483CE19-307D-41F9-B70E-A83771A9674C}" destId="{9F31D788-41CD-4A6D-981D-CCD6D2623168}" srcOrd="3" destOrd="0" parTransId="{4E6D5BA0-F9FC-479C-A121-749D6943AF77}" sibTransId="{B203ABAE-DA18-426E-93B9-A59B480E69CB}"/>
    <dgm:cxn modelId="{186DBA6C-5E26-441C-93A5-E1DCF433051D}" type="presOf" srcId="{3C14F248-FBEB-4C46-AC5B-A088194CB432}" destId="{A617BEF2-CC34-4B8E-83D7-8CAC050F58F9}" srcOrd="1" destOrd="0" presId="urn:microsoft.com/office/officeart/2005/8/layout/vProcess5"/>
    <dgm:cxn modelId="{E2D56A58-9107-4FB0-8B6E-1DE10AEF9C59}" type="presOf" srcId="{9F31D788-41CD-4A6D-981D-CCD6D2623168}" destId="{1192DB2E-4A1A-4003-83A3-6B999EE9AEF0}" srcOrd="0" destOrd="0" presId="urn:microsoft.com/office/officeart/2005/8/layout/vProcess5"/>
    <dgm:cxn modelId="{A6AD597C-F1C0-4AED-B6BB-A7194962889D}" type="presOf" srcId="{3C14F248-FBEB-4C46-AC5B-A088194CB432}" destId="{2D966E1A-E9EE-422C-9D6F-1B7547447A59}" srcOrd="0" destOrd="0" presId="urn:microsoft.com/office/officeart/2005/8/layout/vProcess5"/>
    <dgm:cxn modelId="{AE4F8B7C-AC51-48C8-B955-461520F035A4}" type="presOf" srcId="{1A4CB9D9-642E-4026-8C84-E01AA6BBA9EB}" destId="{A011F0A7-55B8-4288-9CC9-96DF02AD785D}" srcOrd="0" destOrd="0" presId="urn:microsoft.com/office/officeart/2005/8/layout/vProcess5"/>
    <dgm:cxn modelId="{4BBAE984-49A1-4F28-9E51-737077863478}" type="presOf" srcId="{209710EA-F15D-4A1B-B7F0-1D011CB50554}" destId="{3322B3FC-F688-42EC-834A-A06469C60119}" srcOrd="0" destOrd="0" presId="urn:microsoft.com/office/officeart/2005/8/layout/vProcess5"/>
    <dgm:cxn modelId="{36A2D589-357B-41D5-A0D1-8F866527CCDB}" type="presOf" srcId="{081E3C86-E416-4A62-AE43-3CA8118F27A2}" destId="{BE3E1208-22E7-4169-A891-742A81B21330}" srcOrd="0" destOrd="0" presId="urn:microsoft.com/office/officeart/2005/8/layout/vProcess5"/>
    <dgm:cxn modelId="{9BAE9A9C-9939-4B5B-A8B3-E0431B7E14F8}" type="presOf" srcId="{209710EA-F15D-4A1B-B7F0-1D011CB50554}" destId="{F908CD4D-1215-460A-999D-EF4DDA3B0BD5}" srcOrd="1" destOrd="0" presId="urn:microsoft.com/office/officeart/2005/8/layout/vProcess5"/>
    <dgm:cxn modelId="{55D35AA4-0179-4F4C-86D2-4441E3DE17E1}" srcId="{4483CE19-307D-41F9-B70E-A83771A9674C}" destId="{001CD5BD-E2AB-413C-972C-366F6F042003}" srcOrd="4" destOrd="0" parTransId="{45158391-D496-4268-803A-CCD295E9B554}" sibTransId="{47BDED4D-2006-4483-99B4-F7E5D620E966}"/>
    <dgm:cxn modelId="{C39392B4-75E8-4BC1-BFBB-03366C8BE308}" type="presOf" srcId="{9F31D788-41CD-4A6D-981D-CCD6D2623168}" destId="{DF8478DC-30B3-4073-9C34-1D39389B7863}" srcOrd="1" destOrd="0" presId="urn:microsoft.com/office/officeart/2005/8/layout/vProcess5"/>
    <dgm:cxn modelId="{133113B9-3BD3-4E8F-8109-419230C90BAC}" type="presOf" srcId="{4483CE19-307D-41F9-B70E-A83771A9674C}" destId="{C458B75F-7A59-4FDD-BB27-CF53CF622958}" srcOrd="0" destOrd="0" presId="urn:microsoft.com/office/officeart/2005/8/layout/vProcess5"/>
    <dgm:cxn modelId="{DCA9B8CC-27D5-45D6-BE13-B7036A086193}" type="presOf" srcId="{001CD5BD-E2AB-413C-972C-366F6F042003}" destId="{B6FEBC32-7820-401E-A85B-A2A76C8417C9}" srcOrd="1" destOrd="0" presId="urn:microsoft.com/office/officeart/2005/8/layout/vProcess5"/>
    <dgm:cxn modelId="{FE42ECCF-98F4-417D-A288-C4A28B675572}" type="presOf" srcId="{63E88742-9FED-4190-A67F-76E676E6533D}" destId="{9BAA0925-4AA3-4B4B-9BE3-676E7E12E8E9}" srcOrd="0" destOrd="0" presId="urn:microsoft.com/office/officeart/2005/8/layout/vProcess5"/>
    <dgm:cxn modelId="{E33FB8D3-60CF-48F2-A8A3-913F7B432F20}" srcId="{4483CE19-307D-41F9-B70E-A83771A9674C}" destId="{209710EA-F15D-4A1B-B7F0-1D011CB50554}" srcOrd="2" destOrd="0" parTransId="{F9EBDECC-B15C-40D0-8F24-A7624796ED70}" sibTransId="{1A4CB9D9-642E-4026-8C84-E01AA6BBA9EB}"/>
    <dgm:cxn modelId="{971578A7-8428-4C2E-BA2E-80A657F86418}" type="presParOf" srcId="{C458B75F-7A59-4FDD-BB27-CF53CF622958}" destId="{D3FF077B-E05D-4735-908E-7C3B5472F8A1}" srcOrd="0" destOrd="0" presId="urn:microsoft.com/office/officeart/2005/8/layout/vProcess5"/>
    <dgm:cxn modelId="{FD04476E-C624-4F72-B65B-725A29ED7CA0}" type="presParOf" srcId="{C458B75F-7A59-4FDD-BB27-CF53CF622958}" destId="{2D966E1A-E9EE-422C-9D6F-1B7547447A59}" srcOrd="1" destOrd="0" presId="urn:microsoft.com/office/officeart/2005/8/layout/vProcess5"/>
    <dgm:cxn modelId="{864F5F09-4E52-4276-A3F5-9D3C208BE778}" type="presParOf" srcId="{C458B75F-7A59-4FDD-BB27-CF53CF622958}" destId="{BE3E1208-22E7-4169-A891-742A81B21330}" srcOrd="2" destOrd="0" presId="urn:microsoft.com/office/officeart/2005/8/layout/vProcess5"/>
    <dgm:cxn modelId="{93C23632-F4E1-4EE5-B961-F0119C99C497}" type="presParOf" srcId="{C458B75F-7A59-4FDD-BB27-CF53CF622958}" destId="{3322B3FC-F688-42EC-834A-A06469C60119}" srcOrd="3" destOrd="0" presId="urn:microsoft.com/office/officeart/2005/8/layout/vProcess5"/>
    <dgm:cxn modelId="{D7354D2F-6EBF-498F-84D2-232964E9934E}" type="presParOf" srcId="{C458B75F-7A59-4FDD-BB27-CF53CF622958}" destId="{1192DB2E-4A1A-4003-83A3-6B999EE9AEF0}" srcOrd="4" destOrd="0" presId="urn:microsoft.com/office/officeart/2005/8/layout/vProcess5"/>
    <dgm:cxn modelId="{34F4545C-FDF4-402A-8850-C2B5CB808C81}" type="presParOf" srcId="{C458B75F-7A59-4FDD-BB27-CF53CF622958}" destId="{FE5CC916-04EB-4948-9ECD-8B8E57F4077D}" srcOrd="5" destOrd="0" presId="urn:microsoft.com/office/officeart/2005/8/layout/vProcess5"/>
    <dgm:cxn modelId="{2A02CBB2-4E06-4C73-810F-4283B75FA153}" type="presParOf" srcId="{C458B75F-7A59-4FDD-BB27-CF53CF622958}" destId="{9BAA0925-4AA3-4B4B-9BE3-676E7E12E8E9}" srcOrd="6" destOrd="0" presId="urn:microsoft.com/office/officeart/2005/8/layout/vProcess5"/>
    <dgm:cxn modelId="{C736A19D-D151-4B7F-ACB0-212418B9C04A}" type="presParOf" srcId="{C458B75F-7A59-4FDD-BB27-CF53CF622958}" destId="{ADB2D691-7593-4484-AE62-3D4F844E2722}" srcOrd="7" destOrd="0" presId="urn:microsoft.com/office/officeart/2005/8/layout/vProcess5"/>
    <dgm:cxn modelId="{49F0009B-FAAB-467B-A76B-2B3ABAA86C71}" type="presParOf" srcId="{C458B75F-7A59-4FDD-BB27-CF53CF622958}" destId="{A011F0A7-55B8-4288-9CC9-96DF02AD785D}" srcOrd="8" destOrd="0" presId="urn:microsoft.com/office/officeart/2005/8/layout/vProcess5"/>
    <dgm:cxn modelId="{37D8C353-1F0C-4A47-906C-3E636E0C7B3F}" type="presParOf" srcId="{C458B75F-7A59-4FDD-BB27-CF53CF622958}" destId="{FC548FA4-4D73-4296-BA5B-032F790E6410}" srcOrd="9" destOrd="0" presId="urn:microsoft.com/office/officeart/2005/8/layout/vProcess5"/>
    <dgm:cxn modelId="{995A8D89-FDFF-43B5-843C-211724847775}" type="presParOf" srcId="{C458B75F-7A59-4FDD-BB27-CF53CF622958}" destId="{A617BEF2-CC34-4B8E-83D7-8CAC050F58F9}" srcOrd="10" destOrd="0" presId="urn:microsoft.com/office/officeart/2005/8/layout/vProcess5"/>
    <dgm:cxn modelId="{D55FAD66-1FBB-4A19-B0D1-BDAE96E3BBD2}" type="presParOf" srcId="{C458B75F-7A59-4FDD-BB27-CF53CF622958}" destId="{2E0BF520-4C78-4025-AB63-7E73A4230CF8}" srcOrd="11" destOrd="0" presId="urn:microsoft.com/office/officeart/2005/8/layout/vProcess5"/>
    <dgm:cxn modelId="{19389A78-D425-40BC-997A-4C7E36F8F763}" type="presParOf" srcId="{C458B75F-7A59-4FDD-BB27-CF53CF622958}" destId="{F908CD4D-1215-460A-999D-EF4DDA3B0BD5}" srcOrd="12" destOrd="0" presId="urn:microsoft.com/office/officeart/2005/8/layout/vProcess5"/>
    <dgm:cxn modelId="{DC461F35-B472-451A-920A-4EE39F8AEA8F}" type="presParOf" srcId="{C458B75F-7A59-4FDD-BB27-CF53CF622958}" destId="{DF8478DC-30B3-4073-9C34-1D39389B7863}" srcOrd="13" destOrd="0" presId="urn:microsoft.com/office/officeart/2005/8/layout/vProcess5"/>
    <dgm:cxn modelId="{ADB3D541-7DC0-4F36-8DC8-4860E71E9879}" type="presParOf" srcId="{C458B75F-7A59-4FDD-BB27-CF53CF622958}" destId="{B6FEBC32-7820-401E-A85B-A2A76C8417C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128E4D-5102-4994-AF88-2E6D093B6D3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5F6298A0-02BB-446C-ADBC-4664514CD304}">
      <dgm:prSet/>
      <dgm:spPr/>
      <dgm:t>
        <a:bodyPr/>
        <a:lstStyle/>
        <a:p>
          <a:r>
            <a:rPr lang="es-ES" noProof="0" dirty="0">
              <a:solidFill>
                <a:schemeClr val="tx1"/>
              </a:solidFill>
              <a:latin typeface="Arial Rounded MT Bold" panose="020F0704030504030204" pitchFamily="34" charset="0"/>
            </a:rPr>
            <a:t>Este proyecto de «salario mínimo», según sus defensores, es relativamente simple por gestionar y  preserva los elementos de capitalismo que funcionan muy bien, </a:t>
          </a:r>
        </a:p>
      </dgm:t>
    </dgm:pt>
    <dgm:pt modelId="{69E26356-AAC3-4838-A85A-1007462D2DF2}" type="parTrans" cxnId="{28FE0C82-549D-43E9-9FD2-CF7059FFE195}">
      <dgm:prSet/>
      <dgm:spPr/>
      <dgm:t>
        <a:bodyPr/>
        <a:lstStyle/>
        <a:p>
          <a:endParaRPr lang="es-ES">
            <a:solidFill>
              <a:schemeClr val="tx1"/>
            </a:solidFill>
            <a:latin typeface="Arial Rounded MT Bold" panose="020F0704030504030204" pitchFamily="34" charset="0"/>
          </a:endParaRPr>
        </a:p>
      </dgm:t>
    </dgm:pt>
    <dgm:pt modelId="{D06BAB69-F178-4631-AA9F-B12C4768BD3F}" type="sibTrans" cxnId="{28FE0C82-549D-43E9-9FD2-CF7059FFE195}">
      <dgm:prSet/>
      <dgm:spPr/>
      <dgm:t>
        <a:bodyPr/>
        <a:lstStyle/>
        <a:p>
          <a:endParaRPr lang="es-ES">
            <a:solidFill>
              <a:schemeClr val="tx1"/>
            </a:solidFill>
            <a:latin typeface="Arial Rounded MT Bold" panose="020F0704030504030204" pitchFamily="34" charset="0"/>
          </a:endParaRPr>
        </a:p>
      </dgm:t>
    </dgm:pt>
    <dgm:pt modelId="{9204C4D0-64E1-4DAF-88E4-7D78F7D64689}">
      <dgm:prSet/>
      <dgm:spPr/>
      <dgm:t>
        <a:bodyPr/>
        <a:lstStyle/>
        <a:p>
          <a:r>
            <a:rPr lang="es-ES" noProof="0" dirty="0">
              <a:solidFill>
                <a:schemeClr val="tx1"/>
              </a:solidFill>
              <a:latin typeface="Arial Rounded MT Bold" panose="020F0704030504030204" pitchFamily="34" charset="0"/>
            </a:rPr>
            <a:t>Pero resolviendo el problema de la gente que no consigue sobrevivir ofreciendo la propia mano de obra.  </a:t>
          </a:r>
        </a:p>
      </dgm:t>
    </dgm:pt>
    <dgm:pt modelId="{D86A9136-F7B9-4E19-A64B-4E0C3C58849C}" type="parTrans" cxnId="{4FB138A8-9323-4510-AA7C-8390E38539F6}">
      <dgm:prSet/>
      <dgm:spPr/>
      <dgm:t>
        <a:bodyPr/>
        <a:lstStyle/>
        <a:p>
          <a:endParaRPr lang="es-ES">
            <a:solidFill>
              <a:schemeClr val="tx1"/>
            </a:solidFill>
            <a:latin typeface="Arial Rounded MT Bold" panose="020F0704030504030204" pitchFamily="34" charset="0"/>
          </a:endParaRPr>
        </a:p>
      </dgm:t>
    </dgm:pt>
    <dgm:pt modelId="{8CC371E6-F744-4674-9147-78D657D778FA}" type="sibTrans" cxnId="{4FB138A8-9323-4510-AA7C-8390E38539F6}">
      <dgm:prSet/>
      <dgm:spPr/>
      <dgm:t>
        <a:bodyPr/>
        <a:lstStyle/>
        <a:p>
          <a:endParaRPr lang="es-ES">
            <a:solidFill>
              <a:schemeClr val="tx1"/>
            </a:solidFill>
            <a:latin typeface="Arial Rounded MT Bold" panose="020F0704030504030204" pitchFamily="34" charset="0"/>
          </a:endParaRPr>
        </a:p>
      </dgm:t>
    </dgm:pt>
    <dgm:pt modelId="{BB77F5CB-7A86-4E6E-9000-71A26A55BBD6}">
      <dgm:prSet/>
      <dgm:spPr/>
      <dgm:t>
        <a:bodyPr/>
        <a:lstStyle/>
        <a:p>
          <a:r>
            <a:rPr lang="es-ES" noProof="0" dirty="0">
              <a:solidFill>
                <a:schemeClr val="tx1"/>
              </a:solidFill>
              <a:latin typeface="Arial Rounded MT Bold" panose="020F0704030504030204" pitchFamily="34" charset="0"/>
            </a:rPr>
            <a:t>El salario mínimo garantiza que tengan un nivel de vida básica.</a:t>
          </a:r>
        </a:p>
      </dgm:t>
    </dgm:pt>
    <dgm:pt modelId="{28506D4E-0585-4AD3-806C-6F0DC39D8034}" type="parTrans" cxnId="{0B949151-874F-4D0C-AF74-680BA3A542FA}">
      <dgm:prSet/>
      <dgm:spPr/>
      <dgm:t>
        <a:bodyPr/>
        <a:lstStyle/>
        <a:p>
          <a:endParaRPr lang="es-ES">
            <a:solidFill>
              <a:schemeClr val="tx1"/>
            </a:solidFill>
            <a:latin typeface="Arial Rounded MT Bold" panose="020F0704030504030204" pitchFamily="34" charset="0"/>
          </a:endParaRPr>
        </a:p>
      </dgm:t>
    </dgm:pt>
    <dgm:pt modelId="{64028CCB-719B-4DF7-8B0E-B985FA287BAB}" type="sibTrans" cxnId="{0B949151-874F-4D0C-AF74-680BA3A542FA}">
      <dgm:prSet/>
      <dgm:spPr/>
      <dgm:t>
        <a:bodyPr/>
        <a:lstStyle/>
        <a:p>
          <a:endParaRPr lang="es-ES">
            <a:solidFill>
              <a:schemeClr val="tx1"/>
            </a:solidFill>
            <a:latin typeface="Arial Rounded MT Bold" panose="020F0704030504030204" pitchFamily="34" charset="0"/>
          </a:endParaRPr>
        </a:p>
      </dgm:t>
    </dgm:pt>
    <dgm:pt modelId="{5BDF6DE5-E1E3-4B20-819F-A016F9AD589C}" type="pres">
      <dgm:prSet presAssocID="{BA128E4D-5102-4994-AF88-2E6D093B6D36}" presName="linear" presStyleCnt="0">
        <dgm:presLayoutVars>
          <dgm:animLvl val="lvl"/>
          <dgm:resizeHandles val="exact"/>
        </dgm:presLayoutVars>
      </dgm:prSet>
      <dgm:spPr/>
    </dgm:pt>
    <dgm:pt modelId="{E9A74F9A-90F7-47CD-BF98-4F2638055F1F}" type="pres">
      <dgm:prSet presAssocID="{5F6298A0-02BB-446C-ADBC-4664514CD304}" presName="parentText" presStyleLbl="node1" presStyleIdx="0" presStyleCnt="3">
        <dgm:presLayoutVars>
          <dgm:chMax val="0"/>
          <dgm:bulletEnabled val="1"/>
        </dgm:presLayoutVars>
      </dgm:prSet>
      <dgm:spPr/>
    </dgm:pt>
    <dgm:pt modelId="{35490526-6D1E-4817-8D63-08684EAFA8B1}" type="pres">
      <dgm:prSet presAssocID="{D06BAB69-F178-4631-AA9F-B12C4768BD3F}" presName="spacer" presStyleCnt="0"/>
      <dgm:spPr/>
    </dgm:pt>
    <dgm:pt modelId="{957E37F3-9F6C-48A0-A44E-DD643D1B1BEB}" type="pres">
      <dgm:prSet presAssocID="{9204C4D0-64E1-4DAF-88E4-7D78F7D64689}" presName="parentText" presStyleLbl="node1" presStyleIdx="1" presStyleCnt="3">
        <dgm:presLayoutVars>
          <dgm:chMax val="0"/>
          <dgm:bulletEnabled val="1"/>
        </dgm:presLayoutVars>
      </dgm:prSet>
      <dgm:spPr/>
    </dgm:pt>
    <dgm:pt modelId="{B42E6918-6334-4728-8EC1-0D8B2B058BE1}" type="pres">
      <dgm:prSet presAssocID="{8CC371E6-F744-4674-9147-78D657D778FA}" presName="spacer" presStyleCnt="0"/>
      <dgm:spPr/>
    </dgm:pt>
    <dgm:pt modelId="{E1F60DD8-9128-4246-8AE2-B287617D3536}" type="pres">
      <dgm:prSet presAssocID="{BB77F5CB-7A86-4E6E-9000-71A26A55BBD6}" presName="parentText" presStyleLbl="node1" presStyleIdx="2" presStyleCnt="3">
        <dgm:presLayoutVars>
          <dgm:chMax val="0"/>
          <dgm:bulletEnabled val="1"/>
        </dgm:presLayoutVars>
      </dgm:prSet>
      <dgm:spPr/>
    </dgm:pt>
  </dgm:ptLst>
  <dgm:cxnLst>
    <dgm:cxn modelId="{51237F28-38EE-4641-AACB-37EE9D1B09A0}" type="presOf" srcId="{BB77F5CB-7A86-4E6E-9000-71A26A55BBD6}" destId="{E1F60DD8-9128-4246-8AE2-B287617D3536}" srcOrd="0" destOrd="0" presId="urn:microsoft.com/office/officeart/2005/8/layout/vList2"/>
    <dgm:cxn modelId="{44029E40-DE67-4014-9273-44AF044BD61A}" type="presOf" srcId="{5F6298A0-02BB-446C-ADBC-4664514CD304}" destId="{E9A74F9A-90F7-47CD-BF98-4F2638055F1F}" srcOrd="0" destOrd="0" presId="urn:microsoft.com/office/officeart/2005/8/layout/vList2"/>
    <dgm:cxn modelId="{0B949151-874F-4D0C-AF74-680BA3A542FA}" srcId="{BA128E4D-5102-4994-AF88-2E6D093B6D36}" destId="{BB77F5CB-7A86-4E6E-9000-71A26A55BBD6}" srcOrd="2" destOrd="0" parTransId="{28506D4E-0585-4AD3-806C-6F0DC39D8034}" sibTransId="{64028CCB-719B-4DF7-8B0E-B985FA287BAB}"/>
    <dgm:cxn modelId="{28FE0C82-549D-43E9-9FD2-CF7059FFE195}" srcId="{BA128E4D-5102-4994-AF88-2E6D093B6D36}" destId="{5F6298A0-02BB-446C-ADBC-4664514CD304}" srcOrd="0" destOrd="0" parTransId="{69E26356-AAC3-4838-A85A-1007462D2DF2}" sibTransId="{D06BAB69-F178-4631-AA9F-B12C4768BD3F}"/>
    <dgm:cxn modelId="{1A798983-FE90-4A58-9A9A-FC31F8CA148D}" type="presOf" srcId="{BA128E4D-5102-4994-AF88-2E6D093B6D36}" destId="{5BDF6DE5-E1E3-4B20-819F-A016F9AD589C}" srcOrd="0" destOrd="0" presId="urn:microsoft.com/office/officeart/2005/8/layout/vList2"/>
    <dgm:cxn modelId="{925BC094-AEF6-4563-B1AD-4CE930D3C7DE}" type="presOf" srcId="{9204C4D0-64E1-4DAF-88E4-7D78F7D64689}" destId="{957E37F3-9F6C-48A0-A44E-DD643D1B1BEB}" srcOrd="0" destOrd="0" presId="urn:microsoft.com/office/officeart/2005/8/layout/vList2"/>
    <dgm:cxn modelId="{4FB138A8-9323-4510-AA7C-8390E38539F6}" srcId="{BA128E4D-5102-4994-AF88-2E6D093B6D36}" destId="{9204C4D0-64E1-4DAF-88E4-7D78F7D64689}" srcOrd="1" destOrd="0" parTransId="{D86A9136-F7B9-4E19-A64B-4E0C3C58849C}" sibTransId="{8CC371E6-F744-4674-9147-78D657D778FA}"/>
    <dgm:cxn modelId="{85AB13D7-646A-4567-BF2D-D66569589741}" type="presParOf" srcId="{5BDF6DE5-E1E3-4B20-819F-A016F9AD589C}" destId="{E9A74F9A-90F7-47CD-BF98-4F2638055F1F}" srcOrd="0" destOrd="0" presId="urn:microsoft.com/office/officeart/2005/8/layout/vList2"/>
    <dgm:cxn modelId="{D0754079-5316-4A85-9D92-ED8D1BC9C41F}" type="presParOf" srcId="{5BDF6DE5-E1E3-4B20-819F-A016F9AD589C}" destId="{35490526-6D1E-4817-8D63-08684EAFA8B1}" srcOrd="1" destOrd="0" presId="urn:microsoft.com/office/officeart/2005/8/layout/vList2"/>
    <dgm:cxn modelId="{D0FFEB23-89A3-4466-AFB2-9FBCE4BE2B8A}" type="presParOf" srcId="{5BDF6DE5-E1E3-4B20-819F-A016F9AD589C}" destId="{957E37F3-9F6C-48A0-A44E-DD643D1B1BEB}" srcOrd="2" destOrd="0" presId="urn:microsoft.com/office/officeart/2005/8/layout/vList2"/>
    <dgm:cxn modelId="{80D243D0-4E3F-438A-B3D3-DD5E3CC7E31D}" type="presParOf" srcId="{5BDF6DE5-E1E3-4B20-819F-A016F9AD589C}" destId="{B42E6918-6334-4728-8EC1-0D8B2B058BE1}" srcOrd="3" destOrd="0" presId="urn:microsoft.com/office/officeart/2005/8/layout/vList2"/>
    <dgm:cxn modelId="{60812FED-2D5A-470C-A23F-AC602D85B48B}" type="presParOf" srcId="{5BDF6DE5-E1E3-4B20-819F-A016F9AD589C}" destId="{E1F60DD8-9128-4246-8AE2-B287617D353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EB851F0-1052-482B-B5F7-E494E6819EF0}"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s-ES"/>
        </a:p>
      </dgm:t>
    </dgm:pt>
    <dgm:pt modelId="{EAEF4F9F-1C10-41E4-BBC5-7EDE15032C99}">
      <dgm:prSet/>
      <dgm:spPr/>
      <dgm:t>
        <a:bodyPr/>
        <a:lstStyle/>
        <a:p>
          <a:r>
            <a:rPr lang="es-ES" noProof="0" dirty="0">
              <a:latin typeface="Arial Rounded MT Bold" panose="020F0704030504030204" pitchFamily="34" charset="0"/>
            </a:rPr>
            <a:t>Entre los defensores posteriores encontramos el filósofo Bertrand Russell y el líder del movimiento por los derechos civiles Martin Luther King Jr., que escribió en el 1967: </a:t>
          </a:r>
        </a:p>
      </dgm:t>
    </dgm:pt>
    <dgm:pt modelId="{6F1E7A81-670A-407F-BAB3-8B32DC2CAE65}" type="parTrans" cxnId="{4DFCEC16-BF36-40E1-844C-02B1068BB576}">
      <dgm:prSet/>
      <dgm:spPr/>
      <dgm:t>
        <a:bodyPr/>
        <a:lstStyle/>
        <a:p>
          <a:endParaRPr lang="es-ES">
            <a:latin typeface="Arial Rounded MT Bold" panose="020F0704030504030204" pitchFamily="34" charset="0"/>
          </a:endParaRPr>
        </a:p>
      </dgm:t>
    </dgm:pt>
    <dgm:pt modelId="{FF897C9C-F8C9-48BB-82B3-DE9B7649469F}" type="sibTrans" cxnId="{4DFCEC16-BF36-40E1-844C-02B1068BB576}">
      <dgm:prSet/>
      <dgm:spPr/>
      <dgm:t>
        <a:bodyPr/>
        <a:lstStyle/>
        <a:p>
          <a:endParaRPr lang="es-ES">
            <a:latin typeface="Arial Rounded MT Bold" panose="020F0704030504030204" pitchFamily="34" charset="0"/>
          </a:endParaRPr>
        </a:p>
      </dgm:t>
    </dgm:pt>
    <dgm:pt modelId="{357CF086-1690-46E7-ABA4-056F3DC07F21}">
      <dgm:prSet/>
      <dgm:spPr/>
      <dgm:t>
        <a:bodyPr/>
        <a:lstStyle/>
        <a:p>
          <a:r>
            <a:rPr lang="es-ES" noProof="0" dirty="0">
              <a:latin typeface="Arial Rounded MT Bold" panose="020F0704030504030204" pitchFamily="34" charset="0"/>
            </a:rPr>
            <a:t>«Ya estoy convencido que la estrategia más simple se demostrará la más eficaz. La solución para la pobreza es abolirla directamente, con una medida que hoy se debate ampliamente: el ingreso garantizado»</a:t>
          </a:r>
        </a:p>
      </dgm:t>
    </dgm:pt>
    <dgm:pt modelId="{9BA5139A-1393-49B2-80EE-58469132999C}" type="parTrans" cxnId="{AA91CFA7-9469-4DF8-95FE-7552D3BFCBCF}">
      <dgm:prSet/>
      <dgm:spPr/>
      <dgm:t>
        <a:bodyPr/>
        <a:lstStyle/>
        <a:p>
          <a:endParaRPr lang="es-ES">
            <a:latin typeface="Arial Rounded MT Bold" panose="020F0704030504030204" pitchFamily="34" charset="0"/>
          </a:endParaRPr>
        </a:p>
      </dgm:t>
    </dgm:pt>
    <dgm:pt modelId="{41593D70-D0CD-44A9-B0B8-3CB3A728BF39}" type="sibTrans" cxnId="{AA91CFA7-9469-4DF8-95FE-7552D3BFCBCF}">
      <dgm:prSet/>
      <dgm:spPr/>
      <dgm:t>
        <a:bodyPr/>
        <a:lstStyle/>
        <a:p>
          <a:endParaRPr lang="es-ES">
            <a:latin typeface="Arial Rounded MT Bold" panose="020F0704030504030204" pitchFamily="34" charset="0"/>
          </a:endParaRPr>
        </a:p>
      </dgm:t>
    </dgm:pt>
    <dgm:pt modelId="{777019BB-CF3B-4BC8-91D5-828B5421B9E1}" type="pres">
      <dgm:prSet presAssocID="{CEB851F0-1052-482B-B5F7-E494E6819EF0}" presName="Name0" presStyleCnt="0">
        <dgm:presLayoutVars>
          <dgm:chMax val="7"/>
          <dgm:dir/>
          <dgm:animLvl val="lvl"/>
          <dgm:resizeHandles val="exact"/>
        </dgm:presLayoutVars>
      </dgm:prSet>
      <dgm:spPr/>
    </dgm:pt>
    <dgm:pt modelId="{516A24CE-273D-403A-8D1C-24BF2F9C2917}" type="pres">
      <dgm:prSet presAssocID="{EAEF4F9F-1C10-41E4-BBC5-7EDE15032C99}" presName="circle1" presStyleLbl="node1" presStyleIdx="0" presStyleCnt="2"/>
      <dgm:spPr/>
    </dgm:pt>
    <dgm:pt modelId="{DD9BD7ED-F18E-4FD2-9C8E-AF96CA92E8B6}" type="pres">
      <dgm:prSet presAssocID="{EAEF4F9F-1C10-41E4-BBC5-7EDE15032C99}" presName="space" presStyleCnt="0"/>
      <dgm:spPr/>
    </dgm:pt>
    <dgm:pt modelId="{7DF31AAC-6479-4ADA-8A43-F65D3447EC19}" type="pres">
      <dgm:prSet presAssocID="{EAEF4F9F-1C10-41E4-BBC5-7EDE15032C99}" presName="rect1" presStyleLbl="alignAcc1" presStyleIdx="0" presStyleCnt="2"/>
      <dgm:spPr/>
    </dgm:pt>
    <dgm:pt modelId="{4C71DA8D-87F7-4E40-90CA-D01A31EC0E61}" type="pres">
      <dgm:prSet presAssocID="{357CF086-1690-46E7-ABA4-056F3DC07F21}" presName="vertSpace2" presStyleLbl="node1" presStyleIdx="0" presStyleCnt="2"/>
      <dgm:spPr/>
    </dgm:pt>
    <dgm:pt modelId="{619D055E-7606-4EBF-B2F5-5E236FB9F99B}" type="pres">
      <dgm:prSet presAssocID="{357CF086-1690-46E7-ABA4-056F3DC07F21}" presName="circle2" presStyleLbl="node1" presStyleIdx="1" presStyleCnt="2"/>
      <dgm:spPr/>
    </dgm:pt>
    <dgm:pt modelId="{B6C28984-9990-46A9-92E6-9F2FC55D5111}" type="pres">
      <dgm:prSet presAssocID="{357CF086-1690-46E7-ABA4-056F3DC07F21}" presName="rect2" presStyleLbl="alignAcc1" presStyleIdx="1" presStyleCnt="2"/>
      <dgm:spPr/>
    </dgm:pt>
    <dgm:pt modelId="{9F46A3CB-AD19-4CD6-8FF5-56652813EECA}" type="pres">
      <dgm:prSet presAssocID="{EAEF4F9F-1C10-41E4-BBC5-7EDE15032C99}" presName="rect1ParTxNoCh" presStyleLbl="alignAcc1" presStyleIdx="1" presStyleCnt="2">
        <dgm:presLayoutVars>
          <dgm:chMax val="1"/>
          <dgm:bulletEnabled val="1"/>
        </dgm:presLayoutVars>
      </dgm:prSet>
      <dgm:spPr/>
    </dgm:pt>
    <dgm:pt modelId="{CE6A11F7-18CA-4FAB-BA13-477793756DE5}" type="pres">
      <dgm:prSet presAssocID="{357CF086-1690-46E7-ABA4-056F3DC07F21}" presName="rect2ParTxNoCh" presStyleLbl="alignAcc1" presStyleIdx="1" presStyleCnt="2">
        <dgm:presLayoutVars>
          <dgm:chMax val="1"/>
          <dgm:bulletEnabled val="1"/>
        </dgm:presLayoutVars>
      </dgm:prSet>
      <dgm:spPr/>
    </dgm:pt>
  </dgm:ptLst>
  <dgm:cxnLst>
    <dgm:cxn modelId="{4DFCEC16-BF36-40E1-844C-02B1068BB576}" srcId="{CEB851F0-1052-482B-B5F7-E494E6819EF0}" destId="{EAEF4F9F-1C10-41E4-BBC5-7EDE15032C99}" srcOrd="0" destOrd="0" parTransId="{6F1E7A81-670A-407F-BAB3-8B32DC2CAE65}" sibTransId="{FF897C9C-F8C9-48BB-82B3-DE9B7649469F}"/>
    <dgm:cxn modelId="{46C35730-13DA-43A8-8DE3-D07C4189F56B}" type="presOf" srcId="{EAEF4F9F-1C10-41E4-BBC5-7EDE15032C99}" destId="{9F46A3CB-AD19-4CD6-8FF5-56652813EECA}" srcOrd="1" destOrd="0" presId="urn:microsoft.com/office/officeart/2005/8/layout/target3"/>
    <dgm:cxn modelId="{77E1394D-88E4-44FD-ABF0-9772D201B782}" type="presOf" srcId="{357CF086-1690-46E7-ABA4-056F3DC07F21}" destId="{CE6A11F7-18CA-4FAB-BA13-477793756DE5}" srcOrd="1" destOrd="0" presId="urn:microsoft.com/office/officeart/2005/8/layout/target3"/>
    <dgm:cxn modelId="{7CB77D53-3576-4F3E-AC77-72977BE68B9F}" type="presOf" srcId="{357CF086-1690-46E7-ABA4-056F3DC07F21}" destId="{B6C28984-9990-46A9-92E6-9F2FC55D5111}" srcOrd="0" destOrd="0" presId="urn:microsoft.com/office/officeart/2005/8/layout/target3"/>
    <dgm:cxn modelId="{29746396-4361-4F7B-BA78-F9DE1F166E9F}" type="presOf" srcId="{EAEF4F9F-1C10-41E4-BBC5-7EDE15032C99}" destId="{7DF31AAC-6479-4ADA-8A43-F65D3447EC19}" srcOrd="0" destOrd="0" presId="urn:microsoft.com/office/officeart/2005/8/layout/target3"/>
    <dgm:cxn modelId="{AA91CFA7-9469-4DF8-95FE-7552D3BFCBCF}" srcId="{CEB851F0-1052-482B-B5F7-E494E6819EF0}" destId="{357CF086-1690-46E7-ABA4-056F3DC07F21}" srcOrd="1" destOrd="0" parTransId="{9BA5139A-1393-49B2-80EE-58469132999C}" sibTransId="{41593D70-D0CD-44A9-B0B8-3CB3A728BF39}"/>
    <dgm:cxn modelId="{DC43DEB9-D1FA-49FF-A4EF-CD45F1C85D8F}" type="presOf" srcId="{CEB851F0-1052-482B-B5F7-E494E6819EF0}" destId="{777019BB-CF3B-4BC8-91D5-828B5421B9E1}" srcOrd="0" destOrd="0" presId="urn:microsoft.com/office/officeart/2005/8/layout/target3"/>
    <dgm:cxn modelId="{DFD0DD0C-EACD-4AA4-B3DF-F694A08A9585}" type="presParOf" srcId="{777019BB-CF3B-4BC8-91D5-828B5421B9E1}" destId="{516A24CE-273D-403A-8D1C-24BF2F9C2917}" srcOrd="0" destOrd="0" presId="urn:microsoft.com/office/officeart/2005/8/layout/target3"/>
    <dgm:cxn modelId="{4197D00F-CAC7-4094-92CF-0E473E9FABDB}" type="presParOf" srcId="{777019BB-CF3B-4BC8-91D5-828B5421B9E1}" destId="{DD9BD7ED-F18E-4FD2-9C8E-AF96CA92E8B6}" srcOrd="1" destOrd="0" presId="urn:microsoft.com/office/officeart/2005/8/layout/target3"/>
    <dgm:cxn modelId="{E4FD4B02-A4EF-471E-854F-D219E1545512}" type="presParOf" srcId="{777019BB-CF3B-4BC8-91D5-828B5421B9E1}" destId="{7DF31AAC-6479-4ADA-8A43-F65D3447EC19}" srcOrd="2" destOrd="0" presId="urn:microsoft.com/office/officeart/2005/8/layout/target3"/>
    <dgm:cxn modelId="{9AAF8234-2237-491A-A665-478D9AB33B86}" type="presParOf" srcId="{777019BB-CF3B-4BC8-91D5-828B5421B9E1}" destId="{4C71DA8D-87F7-4E40-90CA-D01A31EC0E61}" srcOrd="3" destOrd="0" presId="urn:microsoft.com/office/officeart/2005/8/layout/target3"/>
    <dgm:cxn modelId="{9E190623-8AD4-4A6B-9C83-CED116A21169}" type="presParOf" srcId="{777019BB-CF3B-4BC8-91D5-828B5421B9E1}" destId="{619D055E-7606-4EBF-B2F5-5E236FB9F99B}" srcOrd="4" destOrd="0" presId="urn:microsoft.com/office/officeart/2005/8/layout/target3"/>
    <dgm:cxn modelId="{BD239ECF-9AB3-498C-8B3A-5EA8EACB9594}" type="presParOf" srcId="{777019BB-CF3B-4BC8-91D5-828B5421B9E1}" destId="{B6C28984-9990-46A9-92E6-9F2FC55D5111}" srcOrd="5" destOrd="0" presId="urn:microsoft.com/office/officeart/2005/8/layout/target3"/>
    <dgm:cxn modelId="{FF01BD7A-BF9E-478C-9A7E-02E15E931B25}" type="presParOf" srcId="{777019BB-CF3B-4BC8-91D5-828B5421B9E1}" destId="{9F46A3CB-AD19-4CD6-8FF5-56652813EECA}" srcOrd="6" destOrd="0" presId="urn:microsoft.com/office/officeart/2005/8/layout/target3"/>
    <dgm:cxn modelId="{58192155-8290-4E5D-8FDB-F1F845BD420E}" type="presParOf" srcId="{777019BB-CF3B-4BC8-91D5-828B5421B9E1}" destId="{CE6A11F7-18CA-4FAB-BA13-477793756DE5}"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6423A-1EFA-4E6A-A464-D8A43D084662}" type="doc">
      <dgm:prSet loTypeId="urn:microsoft.com/office/officeart/2005/8/layout/pyramid2" loCatId="list" qsTypeId="urn:microsoft.com/office/officeart/2005/8/quickstyle/simple1" qsCatId="simple" csTypeId="urn:microsoft.com/office/officeart/2005/8/colors/accent1_2" csCatId="accent1" phldr="1"/>
      <dgm:spPr/>
    </dgm:pt>
    <dgm:pt modelId="{66F8D7C1-BC9D-42DA-BC9D-DBF2706CA080}">
      <dgm:prSet phldrT="[Texto]" custT="1"/>
      <dgm:spPr/>
      <dgm:t>
        <a:bodyPr/>
        <a:lstStyle/>
        <a:p>
          <a:pPr algn="ctr"/>
          <a:endParaRPr lang="es-ES" altLang="es-ES" sz="600" noProof="0" dirty="0">
            <a:latin typeface="Arial Rounded MT Bold" panose="020F0704030504030204" pitchFamily="34" charset="0"/>
          </a:endParaRPr>
        </a:p>
        <a:p>
          <a:pPr algn="just"/>
          <a:r>
            <a:rPr lang="es-ES" altLang="es-ES" sz="1000" noProof="0" dirty="0">
              <a:latin typeface="Arial Rounded MT Bold" panose="020F0704030504030204" pitchFamily="34" charset="0"/>
            </a:rPr>
            <a:t>El repentino incremento que notamos en el gráfico hacia finales del siglo XVIII, corresponde a un desarrollo de que hemos escuchado hablar: la </a:t>
          </a:r>
          <a:r>
            <a:rPr lang="es-ES" altLang="es-ES" sz="1000" noProof="0" dirty="0">
              <a:solidFill>
                <a:schemeClr val="tx2">
                  <a:lumMod val="60000"/>
                  <a:lumOff val="40000"/>
                </a:schemeClr>
              </a:solidFill>
              <a:latin typeface="Arial Rounded MT Bold" panose="020F0704030504030204" pitchFamily="34" charset="0"/>
            </a:rPr>
            <a:t>Revolución industrial</a:t>
          </a:r>
          <a:r>
            <a:rPr lang="es-ES" altLang="es-ES" sz="1000" noProof="0" dirty="0">
              <a:latin typeface="Arial Rounded MT Bold" panose="020F0704030504030204" pitchFamily="34" charset="0"/>
            </a:rPr>
            <a:t>.</a:t>
          </a:r>
          <a:endParaRPr lang="es-ES" sz="1000" noProof="0" dirty="0"/>
        </a:p>
      </dgm:t>
    </dgm:pt>
    <dgm:pt modelId="{A107BD92-C13B-4AF5-B592-20C71DA8F552}" type="parTrans" cxnId="{31166EDD-9B52-4882-A6E6-1A20D832FFD8}">
      <dgm:prSet/>
      <dgm:spPr/>
      <dgm:t>
        <a:bodyPr/>
        <a:lstStyle/>
        <a:p>
          <a:endParaRPr lang="es-ES"/>
        </a:p>
      </dgm:t>
    </dgm:pt>
    <dgm:pt modelId="{FA4E6101-9306-455D-B9A1-49D89B981D56}" type="sibTrans" cxnId="{31166EDD-9B52-4882-A6E6-1A20D832FFD8}">
      <dgm:prSet/>
      <dgm:spPr/>
      <dgm:t>
        <a:bodyPr/>
        <a:lstStyle/>
        <a:p>
          <a:endParaRPr lang="es-ES"/>
        </a:p>
      </dgm:t>
    </dgm:pt>
    <dgm:pt modelId="{D2F50F14-441A-4508-A9D2-840D1DF540BA}">
      <dgm:prSet phldrT="[Texto]" custT="1"/>
      <dgm:spPr/>
      <dgm:t>
        <a:bodyPr/>
        <a:lstStyle/>
        <a:p>
          <a:pPr algn="just"/>
          <a:r>
            <a:rPr lang="es-ES" altLang="es-ES" sz="1000" noProof="0" dirty="0">
              <a:latin typeface="Arial Rounded MT Bold" panose="020F0704030504030204" pitchFamily="34" charset="0"/>
            </a:rPr>
            <a:t>Dicha revolución, fue la suma de muchos </a:t>
          </a:r>
          <a:r>
            <a:rPr lang="es-ES" altLang="es-ES" sz="1000" noProof="0" dirty="0">
              <a:solidFill>
                <a:schemeClr val="tx2">
                  <a:lumMod val="60000"/>
                  <a:lumOff val="40000"/>
                </a:schemeClr>
              </a:solidFill>
              <a:latin typeface="Arial Rounded MT Bold" panose="020F0704030504030204" pitchFamily="34" charset="0"/>
            </a:rPr>
            <a:t>progresos</a:t>
          </a:r>
          <a:r>
            <a:rPr lang="es-ES" altLang="es-ES" sz="1000" noProof="0" dirty="0">
              <a:latin typeface="Arial Rounded MT Bold" panose="020F0704030504030204" pitchFamily="34" charset="0"/>
            </a:rPr>
            <a:t> casi simultáneos en la </a:t>
          </a:r>
          <a:r>
            <a:rPr lang="es-ES" altLang="es-ES" sz="1000" noProof="0" dirty="0">
              <a:solidFill>
                <a:schemeClr val="tx2">
                  <a:lumMod val="60000"/>
                  <a:lumOff val="40000"/>
                </a:schemeClr>
              </a:solidFill>
              <a:latin typeface="Arial Rounded MT Bold" panose="020F0704030504030204" pitchFamily="34" charset="0"/>
            </a:rPr>
            <a:t>ingeniería mecánica</a:t>
          </a:r>
          <a:r>
            <a:rPr lang="es-ES" altLang="es-ES" sz="1000" noProof="0" dirty="0">
              <a:latin typeface="Arial Rounded MT Bold" panose="020F0704030504030204" pitchFamily="34" charset="0"/>
            </a:rPr>
            <a:t>, </a:t>
          </a:r>
          <a:r>
            <a:rPr lang="es-ES" altLang="es-ES" sz="1000" noProof="0" dirty="0">
              <a:solidFill>
                <a:schemeClr val="tx2">
                  <a:lumMod val="60000"/>
                  <a:lumOff val="40000"/>
                </a:schemeClr>
              </a:solidFill>
              <a:latin typeface="Arial Rounded MT Bold" panose="020F0704030504030204" pitchFamily="34" charset="0"/>
            </a:rPr>
            <a:t>en la química</a:t>
          </a:r>
          <a:r>
            <a:rPr lang="es-ES" altLang="es-ES" sz="1000" noProof="0" dirty="0">
              <a:latin typeface="Arial Rounded MT Bold" panose="020F0704030504030204" pitchFamily="34" charset="0"/>
            </a:rPr>
            <a:t>, </a:t>
          </a:r>
          <a:r>
            <a:rPr lang="es-ES" altLang="es-ES" sz="1000" noProof="0" dirty="0">
              <a:solidFill>
                <a:schemeClr val="tx2">
                  <a:lumMod val="60000"/>
                  <a:lumOff val="40000"/>
                </a:schemeClr>
              </a:solidFill>
              <a:latin typeface="Arial Rounded MT Bold" panose="020F0704030504030204" pitchFamily="34" charset="0"/>
            </a:rPr>
            <a:t>en la metalurgia y en otras disciplinas</a:t>
          </a:r>
          <a:r>
            <a:rPr lang="es-ES" altLang="es-ES" sz="1000" noProof="0" dirty="0">
              <a:latin typeface="Arial Rounded MT Bold" panose="020F0704030504030204" pitchFamily="34" charset="0"/>
            </a:rPr>
            <a:t>. </a:t>
          </a:r>
          <a:endParaRPr lang="es-ES" sz="1000" noProof="0" dirty="0"/>
        </a:p>
      </dgm:t>
    </dgm:pt>
    <dgm:pt modelId="{B2C176B7-3EC7-4CCF-AA19-E373F67C8F77}" type="parTrans" cxnId="{27FBC55F-E1D9-4776-A96F-F212588C0E25}">
      <dgm:prSet/>
      <dgm:spPr/>
      <dgm:t>
        <a:bodyPr/>
        <a:lstStyle/>
        <a:p>
          <a:endParaRPr lang="es-ES"/>
        </a:p>
      </dgm:t>
    </dgm:pt>
    <dgm:pt modelId="{88062856-CF4B-4625-A1CF-1D5BBA58F309}" type="sibTrans" cxnId="{27FBC55F-E1D9-4776-A96F-F212588C0E25}">
      <dgm:prSet/>
      <dgm:spPr/>
      <dgm:t>
        <a:bodyPr/>
        <a:lstStyle/>
        <a:p>
          <a:endParaRPr lang="es-ES"/>
        </a:p>
      </dgm:t>
    </dgm:pt>
    <dgm:pt modelId="{943A7E62-96B4-4C4F-A74A-2842391BEAC9}">
      <dgm:prSet phldrT="[Texto]" custT="1"/>
      <dgm:spPr/>
      <dgm:t>
        <a:bodyPr/>
        <a:lstStyle/>
        <a:p>
          <a:pPr algn="just"/>
          <a:r>
            <a:rPr lang="es-ES" altLang="es-ES" sz="1000" noProof="0" dirty="0">
              <a:latin typeface="Arial Rounded MT Bold" panose="020F0704030504030204" pitchFamily="34" charset="0"/>
            </a:rPr>
            <a:t>No es difícil imaginar que están estas </a:t>
          </a:r>
          <a:r>
            <a:rPr lang="es-ES" altLang="es-ES" sz="1000" noProof="0" dirty="0">
              <a:solidFill>
                <a:schemeClr val="tx2">
                  <a:lumMod val="60000"/>
                  <a:lumOff val="40000"/>
                </a:schemeClr>
              </a:solidFill>
              <a:latin typeface="Arial Rounded MT Bold" panose="020F0704030504030204" pitchFamily="34" charset="0"/>
            </a:rPr>
            <a:t>novedades tecnológicas </a:t>
          </a:r>
          <a:r>
            <a:rPr lang="es-ES" altLang="es-ES" sz="1000" noProof="0" dirty="0">
              <a:latin typeface="Arial Rounded MT Bold" panose="020F0704030504030204" pitchFamily="34" charset="0"/>
            </a:rPr>
            <a:t>detrás del brusco, neto y  prolongado salto en el </a:t>
          </a:r>
          <a:r>
            <a:rPr lang="es-ES" altLang="es-ES" sz="1000" noProof="0" dirty="0">
              <a:solidFill>
                <a:schemeClr val="tx2">
                  <a:lumMod val="60000"/>
                  <a:lumOff val="40000"/>
                </a:schemeClr>
              </a:solidFill>
              <a:latin typeface="Arial Rounded MT Bold" panose="020F0704030504030204" pitchFamily="34" charset="0"/>
            </a:rPr>
            <a:t>progreso de la humanidad</a:t>
          </a:r>
          <a:r>
            <a:rPr lang="es-ES" altLang="es-ES" sz="1000" noProof="0" dirty="0">
              <a:latin typeface="Arial Rounded MT Bold" panose="020F0704030504030204" pitchFamily="34" charset="0"/>
            </a:rPr>
            <a:t>.</a:t>
          </a:r>
          <a:endParaRPr lang="es-ES" sz="1000" noProof="0" dirty="0"/>
        </a:p>
      </dgm:t>
    </dgm:pt>
    <dgm:pt modelId="{C6F1C84F-54CB-4A0A-B117-6E716694F2FE}" type="parTrans" cxnId="{A1F60447-CB3F-4254-BE3C-FE010AEF2ED1}">
      <dgm:prSet/>
      <dgm:spPr/>
      <dgm:t>
        <a:bodyPr/>
        <a:lstStyle/>
        <a:p>
          <a:endParaRPr lang="es-ES"/>
        </a:p>
      </dgm:t>
    </dgm:pt>
    <dgm:pt modelId="{B5732B63-5444-4DD3-BF82-D2C54D8D9C84}" type="sibTrans" cxnId="{A1F60447-CB3F-4254-BE3C-FE010AEF2ED1}">
      <dgm:prSet/>
      <dgm:spPr/>
      <dgm:t>
        <a:bodyPr/>
        <a:lstStyle/>
        <a:p>
          <a:endParaRPr lang="es-ES"/>
        </a:p>
      </dgm:t>
    </dgm:pt>
    <dgm:pt modelId="{D8C707C0-0140-4198-BB86-C936ABF98354}" type="pres">
      <dgm:prSet presAssocID="{6E66423A-1EFA-4E6A-A464-D8A43D084662}" presName="compositeShape" presStyleCnt="0">
        <dgm:presLayoutVars>
          <dgm:dir/>
          <dgm:resizeHandles/>
        </dgm:presLayoutVars>
      </dgm:prSet>
      <dgm:spPr/>
    </dgm:pt>
    <dgm:pt modelId="{AD3A99A3-03CE-4829-B6AE-D18F9C703D81}" type="pres">
      <dgm:prSet presAssocID="{6E66423A-1EFA-4E6A-A464-D8A43D084662}" presName="pyramid" presStyleLbl="node1" presStyleIdx="0" presStyleCnt="1" custScaleX="95027" custScaleY="74384" custLinFactNeighborX="-37792" custLinFactNeighborY="-6558"/>
      <dgm:spPr>
        <a:solidFill>
          <a:srgbClr val="A4B4EA"/>
        </a:solidFill>
      </dgm:spPr>
    </dgm:pt>
    <dgm:pt modelId="{FC365496-1ADA-493A-87B9-F1463703F90E}" type="pres">
      <dgm:prSet presAssocID="{6E66423A-1EFA-4E6A-A464-D8A43D084662}" presName="theList" presStyleCnt="0"/>
      <dgm:spPr/>
    </dgm:pt>
    <dgm:pt modelId="{6FA68F45-90B3-4854-8C4D-0A2342CAF7AE}" type="pres">
      <dgm:prSet presAssocID="{66F8D7C1-BC9D-42DA-BC9D-DBF2706CA080}" presName="aNode" presStyleLbl="fgAcc1" presStyleIdx="0" presStyleCnt="3" custScaleX="173622" custScaleY="93552" custLinFactY="-1656" custLinFactNeighborX="-3179" custLinFactNeighborY="-100000">
        <dgm:presLayoutVars>
          <dgm:bulletEnabled val="1"/>
        </dgm:presLayoutVars>
      </dgm:prSet>
      <dgm:spPr/>
    </dgm:pt>
    <dgm:pt modelId="{9CEC144C-56A3-4198-B36E-19AE30080130}" type="pres">
      <dgm:prSet presAssocID="{66F8D7C1-BC9D-42DA-BC9D-DBF2706CA080}" presName="aSpace" presStyleCnt="0"/>
      <dgm:spPr/>
    </dgm:pt>
    <dgm:pt modelId="{87764381-6ED9-439A-82DD-8B322F834DD7}" type="pres">
      <dgm:prSet presAssocID="{D2F50F14-441A-4508-A9D2-840D1DF540BA}" presName="aNode" presStyleLbl="fgAcc1" presStyleIdx="1" presStyleCnt="3" custScaleX="174752" custLinFactNeighborX="-4193" custLinFactNeighborY="-20248">
        <dgm:presLayoutVars>
          <dgm:bulletEnabled val="1"/>
        </dgm:presLayoutVars>
      </dgm:prSet>
      <dgm:spPr/>
    </dgm:pt>
    <dgm:pt modelId="{FE4B2EE4-B52A-4D21-826E-DEA01CF66716}" type="pres">
      <dgm:prSet presAssocID="{D2F50F14-441A-4508-A9D2-840D1DF540BA}" presName="aSpace" presStyleCnt="0"/>
      <dgm:spPr/>
    </dgm:pt>
    <dgm:pt modelId="{3A928C09-7E22-47C1-ADA8-82CAB7B20D53}" type="pres">
      <dgm:prSet presAssocID="{943A7E62-96B4-4C4F-A74A-2842391BEAC9}" presName="aNode" presStyleLbl="fgAcc1" presStyleIdx="2" presStyleCnt="3" custScaleX="176502" custLinFactNeighborX="-4525" custLinFactNeighborY="85327">
        <dgm:presLayoutVars>
          <dgm:bulletEnabled val="1"/>
        </dgm:presLayoutVars>
      </dgm:prSet>
      <dgm:spPr/>
    </dgm:pt>
    <dgm:pt modelId="{3A4BFDD2-DA89-4A3B-802B-A3976F0EB36E}" type="pres">
      <dgm:prSet presAssocID="{943A7E62-96B4-4C4F-A74A-2842391BEAC9}" presName="aSpace" presStyleCnt="0"/>
      <dgm:spPr/>
    </dgm:pt>
  </dgm:ptLst>
  <dgm:cxnLst>
    <dgm:cxn modelId="{27FBC55F-E1D9-4776-A96F-F212588C0E25}" srcId="{6E66423A-1EFA-4E6A-A464-D8A43D084662}" destId="{D2F50F14-441A-4508-A9D2-840D1DF540BA}" srcOrd="1" destOrd="0" parTransId="{B2C176B7-3EC7-4CCF-AA19-E373F67C8F77}" sibTransId="{88062856-CF4B-4625-A1CF-1D5BBA58F309}"/>
    <dgm:cxn modelId="{A1F60447-CB3F-4254-BE3C-FE010AEF2ED1}" srcId="{6E66423A-1EFA-4E6A-A464-D8A43D084662}" destId="{943A7E62-96B4-4C4F-A74A-2842391BEAC9}" srcOrd="2" destOrd="0" parTransId="{C6F1C84F-54CB-4A0A-B117-6E716694F2FE}" sibTransId="{B5732B63-5444-4DD3-BF82-D2C54D8D9C84}"/>
    <dgm:cxn modelId="{11ECDA7F-FBCF-4DB2-A6FE-9C4BD45AEABB}" type="presOf" srcId="{6E66423A-1EFA-4E6A-A464-D8A43D084662}" destId="{D8C707C0-0140-4198-BB86-C936ABF98354}" srcOrd="0" destOrd="0" presId="urn:microsoft.com/office/officeart/2005/8/layout/pyramid2"/>
    <dgm:cxn modelId="{DB9C2B89-267B-4CEA-85EB-9FFF8B94B447}" type="presOf" srcId="{943A7E62-96B4-4C4F-A74A-2842391BEAC9}" destId="{3A928C09-7E22-47C1-ADA8-82CAB7B20D53}" srcOrd="0" destOrd="0" presId="urn:microsoft.com/office/officeart/2005/8/layout/pyramid2"/>
    <dgm:cxn modelId="{F281D5A6-13F3-44B8-82E0-FF88BD117249}" type="presOf" srcId="{66F8D7C1-BC9D-42DA-BC9D-DBF2706CA080}" destId="{6FA68F45-90B3-4854-8C4D-0A2342CAF7AE}" srcOrd="0" destOrd="0" presId="urn:microsoft.com/office/officeart/2005/8/layout/pyramid2"/>
    <dgm:cxn modelId="{3BDDBBB0-D8EB-446B-88DE-2BD156CE6846}" type="presOf" srcId="{D2F50F14-441A-4508-A9D2-840D1DF540BA}" destId="{87764381-6ED9-439A-82DD-8B322F834DD7}" srcOrd="0" destOrd="0" presId="urn:microsoft.com/office/officeart/2005/8/layout/pyramid2"/>
    <dgm:cxn modelId="{31166EDD-9B52-4882-A6E6-1A20D832FFD8}" srcId="{6E66423A-1EFA-4E6A-A464-D8A43D084662}" destId="{66F8D7C1-BC9D-42DA-BC9D-DBF2706CA080}" srcOrd="0" destOrd="0" parTransId="{A107BD92-C13B-4AF5-B592-20C71DA8F552}" sibTransId="{FA4E6101-9306-455D-B9A1-49D89B981D56}"/>
    <dgm:cxn modelId="{F7B5EB5E-0114-4A3A-B3DC-970301EAFE75}" type="presParOf" srcId="{D8C707C0-0140-4198-BB86-C936ABF98354}" destId="{AD3A99A3-03CE-4829-B6AE-D18F9C703D81}" srcOrd="0" destOrd="0" presId="urn:microsoft.com/office/officeart/2005/8/layout/pyramid2"/>
    <dgm:cxn modelId="{7B0C356F-844B-46AC-9E8A-80F5F17FE8FB}" type="presParOf" srcId="{D8C707C0-0140-4198-BB86-C936ABF98354}" destId="{FC365496-1ADA-493A-87B9-F1463703F90E}" srcOrd="1" destOrd="0" presId="urn:microsoft.com/office/officeart/2005/8/layout/pyramid2"/>
    <dgm:cxn modelId="{835EFAFF-2730-4F99-9550-A4036EA1A4C6}" type="presParOf" srcId="{FC365496-1ADA-493A-87B9-F1463703F90E}" destId="{6FA68F45-90B3-4854-8C4D-0A2342CAF7AE}" srcOrd="0" destOrd="0" presId="urn:microsoft.com/office/officeart/2005/8/layout/pyramid2"/>
    <dgm:cxn modelId="{70743D1C-DFF9-40C5-81A1-6BD8D12739F8}" type="presParOf" srcId="{FC365496-1ADA-493A-87B9-F1463703F90E}" destId="{9CEC144C-56A3-4198-B36E-19AE30080130}" srcOrd="1" destOrd="0" presId="urn:microsoft.com/office/officeart/2005/8/layout/pyramid2"/>
    <dgm:cxn modelId="{63AC2D02-570B-4CE3-8D97-F0235CDAED04}" type="presParOf" srcId="{FC365496-1ADA-493A-87B9-F1463703F90E}" destId="{87764381-6ED9-439A-82DD-8B322F834DD7}" srcOrd="2" destOrd="0" presId="urn:microsoft.com/office/officeart/2005/8/layout/pyramid2"/>
    <dgm:cxn modelId="{C297336E-59F5-4827-A6A9-3F83128748D8}" type="presParOf" srcId="{FC365496-1ADA-493A-87B9-F1463703F90E}" destId="{FE4B2EE4-B52A-4D21-826E-DEA01CF66716}" srcOrd="3" destOrd="0" presId="urn:microsoft.com/office/officeart/2005/8/layout/pyramid2"/>
    <dgm:cxn modelId="{4A114C7F-1EB9-46F0-97EF-FD5B39ECCE92}" type="presParOf" srcId="{FC365496-1ADA-493A-87B9-F1463703F90E}" destId="{3A928C09-7E22-47C1-ADA8-82CAB7B20D53}" srcOrd="4" destOrd="0" presId="urn:microsoft.com/office/officeart/2005/8/layout/pyramid2"/>
    <dgm:cxn modelId="{C9B6B738-BB74-44CB-AA49-9E8EBA12CA1C}" type="presParOf" srcId="{FC365496-1ADA-493A-87B9-F1463703F90E}" destId="{3A4BFDD2-DA89-4A3B-802B-A3976F0EB36E}"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A993D7-DF3D-4E61-AEC4-4510C092FC04}"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ES"/>
        </a:p>
      </dgm:t>
    </dgm:pt>
    <dgm:pt modelId="{7D0D5861-8599-49E5-81D1-BDF0E3E30586}">
      <dgm:prSet phldrT="[Texto]"/>
      <dgm:spPr/>
      <dgm:t>
        <a:bodyPr/>
        <a:lstStyle/>
        <a:p>
          <a:r>
            <a:rPr lang="es-ES" altLang="es-ES" noProof="0" dirty="0">
              <a:latin typeface="Arial Rounded MT Bold" panose="020F0704030504030204" pitchFamily="34" charset="0"/>
            </a:rPr>
            <a:t>Abordaremos también  los  </a:t>
          </a:r>
          <a:r>
            <a:rPr lang="es-ES" altLang="es-ES" noProof="0" dirty="0">
              <a:solidFill>
                <a:schemeClr val="tx2">
                  <a:lumMod val="60000"/>
                  <a:lumOff val="40000"/>
                </a:schemeClr>
              </a:solidFill>
              <a:latin typeface="Arial Rounded MT Bold" panose="020F0704030504030204" pitchFamily="34" charset="0"/>
            </a:rPr>
            <a:t>problemas</a:t>
          </a:r>
          <a:r>
            <a:rPr lang="es-ES" altLang="es-ES" noProof="0" dirty="0">
              <a:latin typeface="Arial Rounded MT Bold" panose="020F0704030504030204" pitchFamily="34" charset="0"/>
            </a:rPr>
            <a:t> de la </a:t>
          </a:r>
          <a:r>
            <a:rPr lang="es-ES" altLang="es-ES" noProof="0" dirty="0">
              <a:solidFill>
                <a:schemeClr val="tx2">
                  <a:lumMod val="60000"/>
                  <a:lumOff val="40000"/>
                </a:schemeClr>
              </a:solidFill>
              <a:latin typeface="Arial Rounded MT Bold" panose="020F0704030504030204" pitchFamily="34" charset="0"/>
            </a:rPr>
            <a:t>Revolución digital</a:t>
          </a:r>
          <a:r>
            <a:rPr lang="es-ES" altLang="es-ES" noProof="0" dirty="0">
              <a:latin typeface="Arial Rounded MT Bold" panose="020F0704030504030204" pitchFamily="34" charset="0"/>
            </a:rPr>
            <a:t>, pero antes tenemos que entender bien  </a:t>
          </a:r>
          <a:r>
            <a:rPr lang="es-ES" altLang="es-ES" noProof="0" dirty="0">
              <a:solidFill>
                <a:schemeClr val="tx2">
                  <a:lumMod val="60000"/>
                  <a:lumOff val="40000"/>
                </a:schemeClr>
              </a:solidFill>
              <a:latin typeface="Arial Rounded MT Bold" panose="020F0704030504030204" pitchFamily="34" charset="0"/>
            </a:rPr>
            <a:t>cuales son</a:t>
          </a:r>
          <a:r>
            <a:rPr lang="es-ES" altLang="es-ES" noProof="0" dirty="0">
              <a:latin typeface="Arial Rounded MT Bold" panose="020F0704030504030204" pitchFamily="34" charset="0"/>
            </a:rPr>
            <a:t>. </a:t>
          </a:r>
          <a:endParaRPr lang="es-ES" noProof="0" dirty="0"/>
        </a:p>
      </dgm:t>
    </dgm:pt>
    <dgm:pt modelId="{4CC2D9BA-49AD-4746-A4BF-313C99F9A9A1}" type="parTrans" cxnId="{F4D178B6-58E5-46DE-9B19-F9D9F4FD5C74}">
      <dgm:prSet/>
      <dgm:spPr/>
      <dgm:t>
        <a:bodyPr/>
        <a:lstStyle/>
        <a:p>
          <a:endParaRPr lang="es-ES"/>
        </a:p>
      </dgm:t>
    </dgm:pt>
    <dgm:pt modelId="{6B387971-1AD1-4728-87EF-1FD6E8BBA610}" type="sibTrans" cxnId="{F4D178B6-58E5-46DE-9B19-F9D9F4FD5C74}">
      <dgm:prSet/>
      <dgm:spPr/>
      <dgm:t>
        <a:bodyPr/>
        <a:lstStyle/>
        <a:p>
          <a:endParaRPr lang="es-ES"/>
        </a:p>
      </dgm:t>
    </dgm:pt>
    <dgm:pt modelId="{FC509EC3-E114-4BCB-AD11-0663F07D97CE}">
      <dgm:prSet phldrT="[Texto]"/>
      <dgm:spPr/>
      <dgm:t>
        <a:bodyPr/>
        <a:lstStyle/>
        <a:p>
          <a:pPr algn="ctr"/>
          <a:r>
            <a:rPr lang="es-ES" altLang="es-ES" noProof="0" dirty="0">
              <a:latin typeface="Arial Rounded MT Bold" panose="020F0704030504030204" pitchFamily="34" charset="0"/>
            </a:rPr>
            <a:t>Es fundamental analizar las probables </a:t>
          </a:r>
          <a:r>
            <a:rPr lang="es-ES" altLang="es-ES" noProof="0" dirty="0">
              <a:solidFill>
                <a:schemeClr val="tx2">
                  <a:lumMod val="60000"/>
                  <a:lumOff val="40000"/>
                </a:schemeClr>
              </a:solidFill>
              <a:latin typeface="Arial Rounded MT Bold" panose="020F0704030504030204" pitchFamily="34" charset="0"/>
            </a:rPr>
            <a:t>consecuencias negativas de la segundad épocas de las máquinas</a:t>
          </a:r>
          <a:r>
            <a:rPr lang="es-ES" altLang="es-ES" noProof="0" dirty="0">
              <a:latin typeface="Arial Rounded MT Bold" panose="020F0704030504030204" pitchFamily="34" charset="0"/>
            </a:rPr>
            <a:t>, empezando también un debate cotidiano en nuestra comunidad.  </a:t>
          </a:r>
          <a:endParaRPr lang="es-ES" noProof="0" dirty="0"/>
        </a:p>
      </dgm:t>
    </dgm:pt>
    <dgm:pt modelId="{96FF45BF-0FAF-4A50-9BC1-634A3EBBEED5}" type="parTrans" cxnId="{177D2D65-972B-45AB-AC92-681940FA59ED}">
      <dgm:prSet/>
      <dgm:spPr/>
      <dgm:t>
        <a:bodyPr/>
        <a:lstStyle/>
        <a:p>
          <a:endParaRPr lang="es-ES"/>
        </a:p>
      </dgm:t>
    </dgm:pt>
    <dgm:pt modelId="{5B07D909-62C6-4C42-B442-AF801A869A5D}" type="sibTrans" cxnId="{177D2D65-972B-45AB-AC92-681940FA59ED}">
      <dgm:prSet/>
      <dgm:spPr/>
      <dgm:t>
        <a:bodyPr/>
        <a:lstStyle/>
        <a:p>
          <a:endParaRPr lang="es-ES"/>
        </a:p>
      </dgm:t>
    </dgm:pt>
    <dgm:pt modelId="{1E4F93A2-AF52-43EE-BD16-EDDFB10780CF}" type="pres">
      <dgm:prSet presAssocID="{6DA993D7-DF3D-4E61-AEC4-4510C092FC04}" presName="Name0" presStyleCnt="0">
        <dgm:presLayoutVars>
          <dgm:dir/>
          <dgm:resizeHandles val="exact"/>
        </dgm:presLayoutVars>
      </dgm:prSet>
      <dgm:spPr/>
    </dgm:pt>
    <dgm:pt modelId="{3B86C092-A37A-45C9-925C-297BBFD00AF7}" type="pres">
      <dgm:prSet presAssocID="{7D0D5861-8599-49E5-81D1-BDF0E3E30586}" presName="Name5" presStyleLbl="vennNode1" presStyleIdx="0" presStyleCnt="2">
        <dgm:presLayoutVars>
          <dgm:bulletEnabled val="1"/>
        </dgm:presLayoutVars>
      </dgm:prSet>
      <dgm:spPr/>
    </dgm:pt>
    <dgm:pt modelId="{6BDEC9FD-C655-454F-B527-D7E83EA5E8C6}" type="pres">
      <dgm:prSet presAssocID="{6B387971-1AD1-4728-87EF-1FD6E8BBA610}" presName="space" presStyleCnt="0"/>
      <dgm:spPr/>
    </dgm:pt>
    <dgm:pt modelId="{7EB9129B-5026-4B57-8B9F-8CF5DC557131}" type="pres">
      <dgm:prSet presAssocID="{FC509EC3-E114-4BCB-AD11-0663F07D97CE}" presName="Name5" presStyleLbl="vennNode1" presStyleIdx="1" presStyleCnt="2">
        <dgm:presLayoutVars>
          <dgm:bulletEnabled val="1"/>
        </dgm:presLayoutVars>
      </dgm:prSet>
      <dgm:spPr/>
    </dgm:pt>
  </dgm:ptLst>
  <dgm:cxnLst>
    <dgm:cxn modelId="{85682302-F42F-4623-A111-52BF8A1AD975}" type="presOf" srcId="{6DA993D7-DF3D-4E61-AEC4-4510C092FC04}" destId="{1E4F93A2-AF52-43EE-BD16-EDDFB10780CF}" srcOrd="0" destOrd="0" presId="urn:microsoft.com/office/officeart/2005/8/layout/venn3"/>
    <dgm:cxn modelId="{019EAC1B-E993-4A66-A6A3-5021EB1A52BD}" type="presOf" srcId="{7D0D5861-8599-49E5-81D1-BDF0E3E30586}" destId="{3B86C092-A37A-45C9-925C-297BBFD00AF7}" srcOrd="0" destOrd="0" presId="urn:microsoft.com/office/officeart/2005/8/layout/venn3"/>
    <dgm:cxn modelId="{177D2D65-972B-45AB-AC92-681940FA59ED}" srcId="{6DA993D7-DF3D-4E61-AEC4-4510C092FC04}" destId="{FC509EC3-E114-4BCB-AD11-0663F07D97CE}" srcOrd="1" destOrd="0" parTransId="{96FF45BF-0FAF-4A50-9BC1-634A3EBBEED5}" sibTransId="{5B07D909-62C6-4C42-B442-AF801A869A5D}"/>
    <dgm:cxn modelId="{C1E5797C-32B3-42B6-AF54-CE23ABE6A01A}" type="presOf" srcId="{FC509EC3-E114-4BCB-AD11-0663F07D97CE}" destId="{7EB9129B-5026-4B57-8B9F-8CF5DC557131}" srcOrd="0" destOrd="0" presId="urn:microsoft.com/office/officeart/2005/8/layout/venn3"/>
    <dgm:cxn modelId="{F4D178B6-58E5-46DE-9B19-F9D9F4FD5C74}" srcId="{6DA993D7-DF3D-4E61-AEC4-4510C092FC04}" destId="{7D0D5861-8599-49E5-81D1-BDF0E3E30586}" srcOrd="0" destOrd="0" parTransId="{4CC2D9BA-49AD-4746-A4BF-313C99F9A9A1}" sibTransId="{6B387971-1AD1-4728-87EF-1FD6E8BBA610}"/>
    <dgm:cxn modelId="{4D1121FE-8958-40B5-9419-531BE8457BFF}" type="presParOf" srcId="{1E4F93A2-AF52-43EE-BD16-EDDFB10780CF}" destId="{3B86C092-A37A-45C9-925C-297BBFD00AF7}" srcOrd="0" destOrd="0" presId="urn:microsoft.com/office/officeart/2005/8/layout/venn3"/>
    <dgm:cxn modelId="{9CB0BCF7-210E-4C2C-8514-20B85723C959}" type="presParOf" srcId="{1E4F93A2-AF52-43EE-BD16-EDDFB10780CF}" destId="{6BDEC9FD-C655-454F-B527-D7E83EA5E8C6}" srcOrd="1" destOrd="0" presId="urn:microsoft.com/office/officeart/2005/8/layout/venn3"/>
    <dgm:cxn modelId="{D3F0BD79-1B5E-44F5-AC13-0A8C7B673CD8}" type="presParOf" srcId="{1E4F93A2-AF52-43EE-BD16-EDDFB10780CF}" destId="{7EB9129B-5026-4B57-8B9F-8CF5DC557131}" srcOrd="2"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86AAC-5255-494D-A58C-AAB5E7B7D9B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492C2CE2-9BC9-4AF2-AF9B-4367A3594337}">
      <dgm:prSet phldrT="[Texto]" custT="1"/>
      <dgm:spPr>
        <a:solidFill>
          <a:srgbClr val="9AD3E9"/>
        </a:solidFill>
      </dgm:spPr>
      <dgm:t>
        <a:bodyPr/>
        <a:lstStyle/>
        <a:p>
          <a:r>
            <a:rPr lang="es-ES" altLang="es-ES" sz="1200" noProof="0" dirty="0">
              <a:solidFill>
                <a:schemeClr val="tx1"/>
              </a:solidFill>
              <a:latin typeface="Arial Rounded MT Bold" panose="020F0704030504030204" pitchFamily="34" charset="0"/>
            </a:rPr>
            <a:t>Mejora exponencial continua en casi todos los aspectos del utilizo de los ordenadores</a:t>
          </a:r>
          <a:endParaRPr lang="es-ES" sz="1200" noProof="0" dirty="0">
            <a:solidFill>
              <a:schemeClr val="tx1"/>
            </a:solidFill>
          </a:endParaRPr>
        </a:p>
      </dgm:t>
    </dgm:pt>
    <dgm:pt modelId="{686EEF06-8FFD-4576-BC4A-D122E1348576}" type="parTrans" cxnId="{86A30CD0-5CC2-49ED-9196-81002678EA8C}">
      <dgm:prSet/>
      <dgm:spPr/>
      <dgm:t>
        <a:bodyPr/>
        <a:lstStyle/>
        <a:p>
          <a:endParaRPr lang="es-ES" sz="1400" noProof="0" dirty="0"/>
        </a:p>
      </dgm:t>
    </dgm:pt>
    <dgm:pt modelId="{80B19AAA-F727-44B8-842F-2B45CA688665}" type="sibTrans" cxnId="{86A30CD0-5CC2-49ED-9196-81002678EA8C}">
      <dgm:prSet/>
      <dgm:spPr/>
      <dgm:t>
        <a:bodyPr/>
        <a:lstStyle/>
        <a:p>
          <a:endParaRPr lang="es-ES" sz="1400" noProof="0" dirty="0"/>
        </a:p>
      </dgm:t>
    </dgm:pt>
    <dgm:pt modelId="{59EA022C-A58D-417A-B36A-9778451CFBA0}">
      <dgm:prSet phldrT="[Texto]" custT="1"/>
      <dgm:spPr>
        <a:solidFill>
          <a:srgbClr val="98DFBB"/>
        </a:solidFill>
      </dgm:spPr>
      <dgm:t>
        <a:bodyPr/>
        <a:lstStyle/>
        <a:p>
          <a:r>
            <a:rPr lang="es-ES" altLang="es-ES" sz="1200" noProof="0" dirty="0">
              <a:solidFill>
                <a:schemeClr val="tx1"/>
              </a:solidFill>
              <a:latin typeface="Arial Rounded MT Bold" panose="020F0704030504030204" pitchFamily="34" charset="0"/>
            </a:rPr>
            <a:t>Cantidad extraordinariamente grande de la información digitalizada y,</a:t>
          </a:r>
          <a:endParaRPr lang="es-ES" sz="1200" noProof="0" dirty="0">
            <a:solidFill>
              <a:schemeClr val="tx1"/>
            </a:solidFill>
          </a:endParaRPr>
        </a:p>
      </dgm:t>
    </dgm:pt>
    <dgm:pt modelId="{043C250F-F0E6-4E6E-AC63-ACD1B95E686C}" type="parTrans" cxnId="{6795AEFA-3DC5-4E7F-8146-2C6CE26B777F}">
      <dgm:prSet/>
      <dgm:spPr/>
      <dgm:t>
        <a:bodyPr/>
        <a:lstStyle/>
        <a:p>
          <a:endParaRPr lang="es-ES" sz="1400" noProof="0" dirty="0"/>
        </a:p>
      </dgm:t>
    </dgm:pt>
    <dgm:pt modelId="{9962A59C-963A-4FC4-B35D-7DBD545E6BA2}" type="sibTrans" cxnId="{6795AEFA-3DC5-4E7F-8146-2C6CE26B777F}">
      <dgm:prSet/>
      <dgm:spPr/>
      <dgm:t>
        <a:bodyPr/>
        <a:lstStyle/>
        <a:p>
          <a:endParaRPr lang="es-ES" sz="1400" noProof="0" dirty="0"/>
        </a:p>
      </dgm:t>
    </dgm:pt>
    <dgm:pt modelId="{2A804303-D8E5-426A-90A9-43E18423D8F6}">
      <dgm:prSet phldrT="[Texto]" custT="1"/>
      <dgm:spPr>
        <a:solidFill>
          <a:srgbClr val="F8B2A3"/>
        </a:solidFill>
      </dgm:spPr>
      <dgm:t>
        <a:bodyPr/>
        <a:lstStyle/>
        <a:p>
          <a:r>
            <a:rPr lang="es-ES" altLang="es-ES" sz="1200" noProof="0" dirty="0">
              <a:solidFill>
                <a:schemeClr val="tx1"/>
              </a:solidFill>
              <a:latin typeface="Arial Rounded MT Bold" panose="020F0704030504030204" pitchFamily="34" charset="0"/>
            </a:rPr>
            <a:t>En fin, innovación recombinante. </a:t>
          </a:r>
          <a:endParaRPr lang="es-ES" sz="1200" noProof="0" dirty="0">
            <a:solidFill>
              <a:schemeClr val="tx1"/>
            </a:solidFill>
          </a:endParaRPr>
        </a:p>
      </dgm:t>
    </dgm:pt>
    <dgm:pt modelId="{4D610BC9-4FA2-4A0E-9165-24F7FBBA5260}" type="parTrans" cxnId="{DD1159BE-2CC8-4BE4-9A8F-A5331542A999}">
      <dgm:prSet/>
      <dgm:spPr/>
      <dgm:t>
        <a:bodyPr/>
        <a:lstStyle/>
        <a:p>
          <a:endParaRPr lang="es-ES" sz="1400" noProof="0" dirty="0"/>
        </a:p>
      </dgm:t>
    </dgm:pt>
    <dgm:pt modelId="{BC841995-2464-4F6A-8F4B-19E9F8F9B822}" type="sibTrans" cxnId="{DD1159BE-2CC8-4BE4-9A8F-A5331542A999}">
      <dgm:prSet/>
      <dgm:spPr/>
      <dgm:t>
        <a:bodyPr/>
        <a:lstStyle/>
        <a:p>
          <a:endParaRPr lang="es-ES" sz="1400" noProof="0" dirty="0"/>
        </a:p>
      </dgm:t>
    </dgm:pt>
    <dgm:pt modelId="{75946FBF-04D4-4939-BA5A-7EBD7C417FAF}" type="pres">
      <dgm:prSet presAssocID="{2D386AAC-5255-494D-A58C-AAB5E7B7D9B0}" presName="Name0" presStyleCnt="0">
        <dgm:presLayoutVars>
          <dgm:chMax val="7"/>
          <dgm:chPref val="7"/>
          <dgm:dir/>
        </dgm:presLayoutVars>
      </dgm:prSet>
      <dgm:spPr/>
    </dgm:pt>
    <dgm:pt modelId="{BC7F49F0-1170-4531-8EE6-0833BE0BBA17}" type="pres">
      <dgm:prSet presAssocID="{2D386AAC-5255-494D-A58C-AAB5E7B7D9B0}" presName="Name1" presStyleCnt="0"/>
      <dgm:spPr/>
    </dgm:pt>
    <dgm:pt modelId="{6D2655CC-13F4-4935-8AE5-FCF43ACD7494}" type="pres">
      <dgm:prSet presAssocID="{2D386AAC-5255-494D-A58C-AAB5E7B7D9B0}" presName="cycle" presStyleCnt="0"/>
      <dgm:spPr/>
    </dgm:pt>
    <dgm:pt modelId="{015CB3BA-54E4-4E83-9597-0BB8605DD4DB}" type="pres">
      <dgm:prSet presAssocID="{2D386AAC-5255-494D-A58C-AAB5E7B7D9B0}" presName="srcNode" presStyleLbl="node1" presStyleIdx="0" presStyleCnt="3"/>
      <dgm:spPr/>
    </dgm:pt>
    <dgm:pt modelId="{EEB4B3F9-32C6-44BB-A2C7-A8B351E724B1}" type="pres">
      <dgm:prSet presAssocID="{2D386AAC-5255-494D-A58C-AAB5E7B7D9B0}" presName="conn" presStyleLbl="parChTrans1D2" presStyleIdx="0" presStyleCnt="1"/>
      <dgm:spPr/>
    </dgm:pt>
    <dgm:pt modelId="{F4DB9CA4-CE10-4A2B-ACF7-CB18A8B890FA}" type="pres">
      <dgm:prSet presAssocID="{2D386AAC-5255-494D-A58C-AAB5E7B7D9B0}" presName="extraNode" presStyleLbl="node1" presStyleIdx="0" presStyleCnt="3"/>
      <dgm:spPr/>
    </dgm:pt>
    <dgm:pt modelId="{9AD971F8-CFAD-4A2D-A45D-097F96B83BFC}" type="pres">
      <dgm:prSet presAssocID="{2D386AAC-5255-494D-A58C-AAB5E7B7D9B0}" presName="dstNode" presStyleLbl="node1" presStyleIdx="0" presStyleCnt="3"/>
      <dgm:spPr/>
    </dgm:pt>
    <dgm:pt modelId="{13FB3900-E91D-4A99-867A-A8FAAA78BD6E}" type="pres">
      <dgm:prSet presAssocID="{492C2CE2-9BC9-4AF2-AF9B-4367A3594337}" presName="text_1" presStyleLbl="node1" presStyleIdx="0" presStyleCnt="3">
        <dgm:presLayoutVars>
          <dgm:bulletEnabled val="1"/>
        </dgm:presLayoutVars>
      </dgm:prSet>
      <dgm:spPr/>
    </dgm:pt>
    <dgm:pt modelId="{AD4221CB-D5D9-4675-961B-6157270E7E60}" type="pres">
      <dgm:prSet presAssocID="{492C2CE2-9BC9-4AF2-AF9B-4367A3594337}" presName="accent_1" presStyleCnt="0"/>
      <dgm:spPr/>
    </dgm:pt>
    <dgm:pt modelId="{137FB06F-45CD-48C9-9190-41335C262B54}" type="pres">
      <dgm:prSet presAssocID="{492C2CE2-9BC9-4AF2-AF9B-4367A3594337}" presName="accentRepeatNode" presStyleLbl="solidFgAcc1" presStyleIdx="0" presStyleCnt="3"/>
      <dgm:spPr/>
    </dgm:pt>
    <dgm:pt modelId="{3B412C4D-871E-49A8-B40D-88D642A43A2B}" type="pres">
      <dgm:prSet presAssocID="{59EA022C-A58D-417A-B36A-9778451CFBA0}" presName="text_2" presStyleLbl="node1" presStyleIdx="1" presStyleCnt="3" custLinFactNeighborX="1751" custLinFactNeighborY="20">
        <dgm:presLayoutVars>
          <dgm:bulletEnabled val="1"/>
        </dgm:presLayoutVars>
      </dgm:prSet>
      <dgm:spPr/>
    </dgm:pt>
    <dgm:pt modelId="{40515996-CD8F-4BDC-9552-22CEFE7AA114}" type="pres">
      <dgm:prSet presAssocID="{59EA022C-A58D-417A-B36A-9778451CFBA0}" presName="accent_2" presStyleCnt="0"/>
      <dgm:spPr/>
    </dgm:pt>
    <dgm:pt modelId="{BED10E97-6650-4643-86D7-12A329CAABE2}" type="pres">
      <dgm:prSet presAssocID="{59EA022C-A58D-417A-B36A-9778451CFBA0}" presName="accentRepeatNode" presStyleLbl="solidFgAcc1" presStyleIdx="1" presStyleCnt="3"/>
      <dgm:spPr/>
    </dgm:pt>
    <dgm:pt modelId="{390C82C9-1074-4B3B-B39E-87C6E5C51F05}" type="pres">
      <dgm:prSet presAssocID="{2A804303-D8E5-426A-90A9-43E18423D8F6}" presName="text_3" presStyleLbl="node1" presStyleIdx="2" presStyleCnt="3">
        <dgm:presLayoutVars>
          <dgm:bulletEnabled val="1"/>
        </dgm:presLayoutVars>
      </dgm:prSet>
      <dgm:spPr/>
    </dgm:pt>
    <dgm:pt modelId="{59A7A66B-998C-417F-8492-69E2AF4C206B}" type="pres">
      <dgm:prSet presAssocID="{2A804303-D8E5-426A-90A9-43E18423D8F6}" presName="accent_3" presStyleCnt="0"/>
      <dgm:spPr/>
    </dgm:pt>
    <dgm:pt modelId="{D1B0BE1F-9115-4D4E-92B7-A62715174D94}" type="pres">
      <dgm:prSet presAssocID="{2A804303-D8E5-426A-90A9-43E18423D8F6}" presName="accentRepeatNode" presStyleLbl="solidFgAcc1" presStyleIdx="2" presStyleCnt="3"/>
      <dgm:spPr/>
    </dgm:pt>
  </dgm:ptLst>
  <dgm:cxnLst>
    <dgm:cxn modelId="{BC68CC01-BBC8-4CFC-B241-DAB2245DD662}" type="presOf" srcId="{2A804303-D8E5-426A-90A9-43E18423D8F6}" destId="{390C82C9-1074-4B3B-B39E-87C6E5C51F05}" srcOrd="0" destOrd="0" presId="urn:microsoft.com/office/officeart/2008/layout/VerticalCurvedList"/>
    <dgm:cxn modelId="{6A52A411-0295-4D9A-893A-3CDCABBD9258}" type="presOf" srcId="{59EA022C-A58D-417A-B36A-9778451CFBA0}" destId="{3B412C4D-871E-49A8-B40D-88D642A43A2B}" srcOrd="0" destOrd="0" presId="urn:microsoft.com/office/officeart/2008/layout/VerticalCurvedList"/>
    <dgm:cxn modelId="{6AC23743-284C-4AA5-8875-6E3D58FC9FBD}" type="presOf" srcId="{80B19AAA-F727-44B8-842F-2B45CA688665}" destId="{EEB4B3F9-32C6-44BB-A2C7-A8B351E724B1}" srcOrd="0" destOrd="0" presId="urn:microsoft.com/office/officeart/2008/layout/VerticalCurvedList"/>
    <dgm:cxn modelId="{0E7C93AE-F73B-4D05-88F8-86E0530A82C9}" type="presOf" srcId="{492C2CE2-9BC9-4AF2-AF9B-4367A3594337}" destId="{13FB3900-E91D-4A99-867A-A8FAAA78BD6E}" srcOrd="0" destOrd="0" presId="urn:microsoft.com/office/officeart/2008/layout/VerticalCurvedList"/>
    <dgm:cxn modelId="{F46DC3BA-8105-42C5-A458-F9AE2B3CE4C1}" type="presOf" srcId="{2D386AAC-5255-494D-A58C-AAB5E7B7D9B0}" destId="{75946FBF-04D4-4939-BA5A-7EBD7C417FAF}" srcOrd="0" destOrd="0" presId="urn:microsoft.com/office/officeart/2008/layout/VerticalCurvedList"/>
    <dgm:cxn modelId="{DD1159BE-2CC8-4BE4-9A8F-A5331542A999}" srcId="{2D386AAC-5255-494D-A58C-AAB5E7B7D9B0}" destId="{2A804303-D8E5-426A-90A9-43E18423D8F6}" srcOrd="2" destOrd="0" parTransId="{4D610BC9-4FA2-4A0E-9165-24F7FBBA5260}" sibTransId="{BC841995-2464-4F6A-8F4B-19E9F8F9B822}"/>
    <dgm:cxn modelId="{86A30CD0-5CC2-49ED-9196-81002678EA8C}" srcId="{2D386AAC-5255-494D-A58C-AAB5E7B7D9B0}" destId="{492C2CE2-9BC9-4AF2-AF9B-4367A3594337}" srcOrd="0" destOrd="0" parTransId="{686EEF06-8FFD-4576-BC4A-D122E1348576}" sibTransId="{80B19AAA-F727-44B8-842F-2B45CA688665}"/>
    <dgm:cxn modelId="{6795AEFA-3DC5-4E7F-8146-2C6CE26B777F}" srcId="{2D386AAC-5255-494D-A58C-AAB5E7B7D9B0}" destId="{59EA022C-A58D-417A-B36A-9778451CFBA0}" srcOrd="1" destOrd="0" parTransId="{043C250F-F0E6-4E6E-AC63-ACD1B95E686C}" sibTransId="{9962A59C-963A-4FC4-B35D-7DBD545E6BA2}"/>
    <dgm:cxn modelId="{8B841524-78B3-47CB-B2FD-BE211644395A}" type="presParOf" srcId="{75946FBF-04D4-4939-BA5A-7EBD7C417FAF}" destId="{BC7F49F0-1170-4531-8EE6-0833BE0BBA17}" srcOrd="0" destOrd="0" presId="urn:microsoft.com/office/officeart/2008/layout/VerticalCurvedList"/>
    <dgm:cxn modelId="{338D9153-5463-49D0-B95E-21F3349EDF6E}" type="presParOf" srcId="{BC7F49F0-1170-4531-8EE6-0833BE0BBA17}" destId="{6D2655CC-13F4-4935-8AE5-FCF43ACD7494}" srcOrd="0" destOrd="0" presId="urn:microsoft.com/office/officeart/2008/layout/VerticalCurvedList"/>
    <dgm:cxn modelId="{FBCC8376-BFAB-401F-9381-700FF8F64B41}" type="presParOf" srcId="{6D2655CC-13F4-4935-8AE5-FCF43ACD7494}" destId="{015CB3BA-54E4-4E83-9597-0BB8605DD4DB}" srcOrd="0" destOrd="0" presId="urn:microsoft.com/office/officeart/2008/layout/VerticalCurvedList"/>
    <dgm:cxn modelId="{B8C89903-598E-4DE1-8D10-AEFDBBACF4BD}" type="presParOf" srcId="{6D2655CC-13F4-4935-8AE5-FCF43ACD7494}" destId="{EEB4B3F9-32C6-44BB-A2C7-A8B351E724B1}" srcOrd="1" destOrd="0" presId="urn:microsoft.com/office/officeart/2008/layout/VerticalCurvedList"/>
    <dgm:cxn modelId="{A57094F7-4703-471C-AD3C-A809ABE3B457}" type="presParOf" srcId="{6D2655CC-13F4-4935-8AE5-FCF43ACD7494}" destId="{F4DB9CA4-CE10-4A2B-ACF7-CB18A8B890FA}" srcOrd="2" destOrd="0" presId="urn:microsoft.com/office/officeart/2008/layout/VerticalCurvedList"/>
    <dgm:cxn modelId="{D4A41CA5-07E4-450E-BFF1-30213A96EB7C}" type="presParOf" srcId="{6D2655CC-13F4-4935-8AE5-FCF43ACD7494}" destId="{9AD971F8-CFAD-4A2D-A45D-097F96B83BFC}" srcOrd="3" destOrd="0" presId="urn:microsoft.com/office/officeart/2008/layout/VerticalCurvedList"/>
    <dgm:cxn modelId="{837E6CBE-C352-4131-855A-5409E5D0FF04}" type="presParOf" srcId="{BC7F49F0-1170-4531-8EE6-0833BE0BBA17}" destId="{13FB3900-E91D-4A99-867A-A8FAAA78BD6E}" srcOrd="1" destOrd="0" presId="urn:microsoft.com/office/officeart/2008/layout/VerticalCurvedList"/>
    <dgm:cxn modelId="{71A5DB6C-B884-4E82-86F8-3734E4FF3DE2}" type="presParOf" srcId="{BC7F49F0-1170-4531-8EE6-0833BE0BBA17}" destId="{AD4221CB-D5D9-4675-961B-6157270E7E60}" srcOrd="2" destOrd="0" presId="urn:microsoft.com/office/officeart/2008/layout/VerticalCurvedList"/>
    <dgm:cxn modelId="{C5EE6CB3-8A64-4593-8019-012F7FE7DE7E}" type="presParOf" srcId="{AD4221CB-D5D9-4675-961B-6157270E7E60}" destId="{137FB06F-45CD-48C9-9190-41335C262B54}" srcOrd="0" destOrd="0" presId="urn:microsoft.com/office/officeart/2008/layout/VerticalCurvedList"/>
    <dgm:cxn modelId="{966E30E4-19C2-49A2-8262-7F4B32305BBC}" type="presParOf" srcId="{BC7F49F0-1170-4531-8EE6-0833BE0BBA17}" destId="{3B412C4D-871E-49A8-B40D-88D642A43A2B}" srcOrd="3" destOrd="0" presId="urn:microsoft.com/office/officeart/2008/layout/VerticalCurvedList"/>
    <dgm:cxn modelId="{4BB2A928-8AFB-4931-9462-F127183276BE}" type="presParOf" srcId="{BC7F49F0-1170-4531-8EE6-0833BE0BBA17}" destId="{40515996-CD8F-4BDC-9552-22CEFE7AA114}" srcOrd="4" destOrd="0" presId="urn:microsoft.com/office/officeart/2008/layout/VerticalCurvedList"/>
    <dgm:cxn modelId="{0BAE5517-6083-4E10-901C-0559E21028F3}" type="presParOf" srcId="{40515996-CD8F-4BDC-9552-22CEFE7AA114}" destId="{BED10E97-6650-4643-86D7-12A329CAABE2}" srcOrd="0" destOrd="0" presId="urn:microsoft.com/office/officeart/2008/layout/VerticalCurvedList"/>
    <dgm:cxn modelId="{ED8AF2EF-C5C6-4503-9B2F-65117F0C1CB4}" type="presParOf" srcId="{BC7F49F0-1170-4531-8EE6-0833BE0BBA17}" destId="{390C82C9-1074-4B3B-B39E-87C6E5C51F05}" srcOrd="5" destOrd="0" presId="urn:microsoft.com/office/officeart/2008/layout/VerticalCurvedList"/>
    <dgm:cxn modelId="{B6C1A479-162F-48C5-87A4-D5EFD60930CE}" type="presParOf" srcId="{BC7F49F0-1170-4531-8EE6-0833BE0BBA17}" destId="{59A7A66B-998C-417F-8492-69E2AF4C206B}" srcOrd="6" destOrd="0" presId="urn:microsoft.com/office/officeart/2008/layout/VerticalCurvedList"/>
    <dgm:cxn modelId="{89B0DD46-1A26-46A7-877A-EE91183756EF}" type="presParOf" srcId="{59A7A66B-998C-417F-8492-69E2AF4C206B}" destId="{D1B0BE1F-9115-4D4E-92B7-A62715174D9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7EDA81-4963-4D69-84D0-69C0DF4D0E2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94C4B80E-BD44-4809-AEB1-9C4864236A28}">
      <dgm:prSet custT="1"/>
      <dgm:spPr/>
      <dgm:t>
        <a:bodyPr/>
        <a:lstStyle/>
        <a:p>
          <a:r>
            <a:rPr lang="es-ES" sz="1200" noProof="0" dirty="0">
              <a:solidFill>
                <a:schemeClr val="tx1"/>
              </a:solidFill>
              <a:latin typeface="Arial Rounded MT Bold" panose="020F0704030504030204" pitchFamily="34" charset="0"/>
            </a:rPr>
            <a:t>La evolución de la fotografía enseña perfectamente la abundancia de la segunda época de las máquinas. </a:t>
          </a:r>
        </a:p>
      </dgm:t>
    </dgm:pt>
    <dgm:pt modelId="{4E7729BE-8CC1-41B5-9DF0-B8C2D743B85A}" type="parTrans" cxnId="{B877D8D6-0608-43E8-BFB4-5DFE43B8760D}">
      <dgm:prSet/>
      <dgm:spPr/>
      <dgm:t>
        <a:bodyPr/>
        <a:lstStyle/>
        <a:p>
          <a:endParaRPr lang="es-ES" sz="1200" noProof="0" dirty="0">
            <a:latin typeface="Arial Rounded MT Bold" panose="020F0704030504030204" pitchFamily="34" charset="0"/>
          </a:endParaRPr>
        </a:p>
      </dgm:t>
    </dgm:pt>
    <dgm:pt modelId="{BE0D3B3A-7A34-4D2D-B347-487FEEF5DC91}" type="sibTrans" cxnId="{B877D8D6-0608-43E8-BFB4-5DFE43B8760D}">
      <dgm:prSet/>
      <dgm:spPr/>
      <dgm:t>
        <a:bodyPr/>
        <a:lstStyle/>
        <a:p>
          <a:endParaRPr lang="es-ES" sz="1200" noProof="0" dirty="0">
            <a:latin typeface="Arial Rounded MT Bold" panose="020F0704030504030204" pitchFamily="34" charset="0"/>
          </a:endParaRPr>
        </a:p>
      </dgm:t>
    </dgm:pt>
    <dgm:pt modelId="{3A894962-394C-40B8-AC57-DF6145AF0718}">
      <dgm:prSet custT="1"/>
      <dgm:spPr/>
      <dgm:t>
        <a:bodyPr/>
        <a:lstStyle/>
        <a:p>
          <a:r>
            <a:rPr lang="es-ES" sz="1200" noProof="0" dirty="0">
              <a:solidFill>
                <a:schemeClr val="tx1"/>
              </a:solidFill>
              <a:latin typeface="Arial Rounded MT Bold" panose="020F0704030504030204" pitchFamily="34" charset="0"/>
            </a:rPr>
            <a:t>Con </a:t>
          </a:r>
          <a:r>
            <a:rPr lang="es-ES" sz="1200" i="1" noProof="0" dirty="0">
              <a:solidFill>
                <a:schemeClr val="tx1"/>
              </a:solidFill>
              <a:latin typeface="Arial Rounded MT Bold" panose="020F0704030504030204" pitchFamily="34" charset="0"/>
            </a:rPr>
            <a:t>brecha </a:t>
          </a:r>
          <a:r>
            <a:rPr lang="es-ES" sz="1200" noProof="0" dirty="0">
              <a:solidFill>
                <a:schemeClr val="tx1"/>
              </a:solidFill>
              <a:latin typeface="Arial Rounded MT Bold" panose="020F0704030504030204" pitchFamily="34" charset="0"/>
            </a:rPr>
            <a:t>se entiende que hay grandes y crecientes desigualdades entre la gente por lo que concierne los ingresos, la riqueza y otros importantes aspectos de la existencia. </a:t>
          </a:r>
        </a:p>
      </dgm:t>
    </dgm:pt>
    <dgm:pt modelId="{97854887-B2D6-4621-BAAB-00762A918D03}" type="parTrans" cxnId="{BEC450C4-A5B6-42A1-8C28-E93ECD5E5502}">
      <dgm:prSet/>
      <dgm:spPr/>
      <dgm:t>
        <a:bodyPr/>
        <a:lstStyle/>
        <a:p>
          <a:endParaRPr lang="es-ES" sz="1200" noProof="0" dirty="0">
            <a:latin typeface="Arial Rounded MT Bold" panose="020F0704030504030204" pitchFamily="34" charset="0"/>
          </a:endParaRPr>
        </a:p>
      </dgm:t>
    </dgm:pt>
    <dgm:pt modelId="{434F4786-19FD-4D70-B007-ED4A19B4DD7F}" type="sibTrans" cxnId="{BEC450C4-A5B6-42A1-8C28-E93ECD5E5502}">
      <dgm:prSet/>
      <dgm:spPr/>
      <dgm:t>
        <a:bodyPr/>
        <a:lstStyle/>
        <a:p>
          <a:endParaRPr lang="es-ES" sz="1200" noProof="0" dirty="0">
            <a:latin typeface="Arial Rounded MT Bold" panose="020F0704030504030204" pitchFamily="34" charset="0"/>
          </a:endParaRPr>
        </a:p>
      </dgm:t>
    </dgm:pt>
    <dgm:pt modelId="{1ECB3E71-4B9E-402F-AA82-FD61B36088A6}">
      <dgm:prSet custT="1"/>
      <dgm:spPr/>
      <dgm:t>
        <a:bodyPr/>
        <a:lstStyle/>
        <a:p>
          <a:pPr algn="l"/>
          <a:r>
            <a:rPr lang="es-ES" sz="1200" noProof="0" dirty="0">
              <a:solidFill>
                <a:schemeClr val="tx1"/>
              </a:solidFill>
              <a:latin typeface="Arial Rounded MT Bold" panose="020F0704030504030204" pitchFamily="34" charset="0"/>
            </a:rPr>
            <a:t>Empresas como Instagram y Facebook utilizan una mínima fracción de las personas que se necesitaban en Kodak. </a:t>
          </a:r>
        </a:p>
      </dgm:t>
    </dgm:pt>
    <dgm:pt modelId="{F186CE8B-0FB4-4761-84A1-BACBC09408D8}" type="parTrans" cxnId="{BCD36941-EBE1-42C6-89FC-A22470EF4683}">
      <dgm:prSet/>
      <dgm:spPr/>
      <dgm:t>
        <a:bodyPr/>
        <a:lstStyle/>
        <a:p>
          <a:endParaRPr lang="es-ES" sz="1200" noProof="0" dirty="0">
            <a:latin typeface="Arial Rounded MT Bold" panose="020F0704030504030204" pitchFamily="34" charset="0"/>
          </a:endParaRPr>
        </a:p>
      </dgm:t>
    </dgm:pt>
    <dgm:pt modelId="{EE48F26B-DF3A-4F2E-BC59-17928C1CCEF7}" type="sibTrans" cxnId="{BCD36941-EBE1-42C6-89FC-A22470EF4683}">
      <dgm:prSet/>
      <dgm:spPr/>
      <dgm:t>
        <a:bodyPr/>
        <a:lstStyle/>
        <a:p>
          <a:endParaRPr lang="es-ES" sz="1200" noProof="0" dirty="0">
            <a:latin typeface="Arial Rounded MT Bold" panose="020F0704030504030204" pitchFamily="34" charset="0"/>
          </a:endParaRPr>
        </a:p>
      </dgm:t>
    </dgm:pt>
    <dgm:pt modelId="{2B17DC66-64F2-41C5-9E7A-1045593C5193}">
      <dgm:prSet custT="1"/>
      <dgm:spPr/>
      <dgm:t>
        <a:bodyPr/>
        <a:lstStyle/>
        <a:p>
          <a:pPr algn="l"/>
          <a:r>
            <a:rPr lang="es-ES" sz="1200" b="0" noProof="0" dirty="0">
              <a:solidFill>
                <a:schemeClr val="tx1"/>
              </a:solidFill>
              <a:latin typeface="Arial Rounded MT Bold" panose="020F0704030504030204" pitchFamily="34" charset="0"/>
            </a:rPr>
            <a:t>Sin embargo, Facebook tiene un valor de mercado mucho más grande de lo que jamás tuvo Kodak. El cambio del analógico al digital proporcionó un exceso de fotos digitales y otros bienes, pero contribuyó también en la distribución desigual de los ingresos que se nota más que hace tiempo. </a:t>
          </a:r>
        </a:p>
      </dgm:t>
    </dgm:pt>
    <dgm:pt modelId="{68B8B53C-C88B-4FCF-8D6F-D027A54B2B06}" type="parTrans" cxnId="{E11CD27A-8639-40FE-B498-5348FC426646}">
      <dgm:prSet/>
      <dgm:spPr/>
      <dgm:t>
        <a:bodyPr/>
        <a:lstStyle/>
        <a:p>
          <a:endParaRPr lang="es-ES" sz="1200" noProof="0" dirty="0">
            <a:latin typeface="Arial Rounded MT Bold" panose="020F0704030504030204" pitchFamily="34" charset="0"/>
          </a:endParaRPr>
        </a:p>
      </dgm:t>
    </dgm:pt>
    <dgm:pt modelId="{39EC4740-F425-40EE-B777-617427C78F89}" type="sibTrans" cxnId="{E11CD27A-8639-40FE-B498-5348FC426646}">
      <dgm:prSet/>
      <dgm:spPr/>
      <dgm:t>
        <a:bodyPr/>
        <a:lstStyle/>
        <a:p>
          <a:endParaRPr lang="es-ES" sz="1200" noProof="0" dirty="0">
            <a:latin typeface="Arial Rounded MT Bold" panose="020F0704030504030204" pitchFamily="34" charset="0"/>
          </a:endParaRPr>
        </a:p>
      </dgm:t>
    </dgm:pt>
    <dgm:pt modelId="{E7E0EFEF-873E-41F7-A8D7-5B4254A99B20}" type="pres">
      <dgm:prSet presAssocID="{8C7EDA81-4963-4D69-84D0-69C0DF4D0E27}" presName="linear" presStyleCnt="0">
        <dgm:presLayoutVars>
          <dgm:dir/>
          <dgm:animLvl val="lvl"/>
          <dgm:resizeHandles val="exact"/>
        </dgm:presLayoutVars>
      </dgm:prSet>
      <dgm:spPr/>
    </dgm:pt>
    <dgm:pt modelId="{C058DCED-E53D-4FF9-9D18-F6AA1FE42330}" type="pres">
      <dgm:prSet presAssocID="{94C4B80E-BD44-4809-AEB1-9C4864236A28}" presName="parentLin" presStyleCnt="0"/>
      <dgm:spPr/>
    </dgm:pt>
    <dgm:pt modelId="{EB1F5ED2-7643-4EEA-A15E-FE621CB8AFE1}" type="pres">
      <dgm:prSet presAssocID="{94C4B80E-BD44-4809-AEB1-9C4864236A28}" presName="parentLeftMargin" presStyleLbl="node1" presStyleIdx="0" presStyleCnt="4"/>
      <dgm:spPr/>
    </dgm:pt>
    <dgm:pt modelId="{2622F1B8-F645-41E4-BCFE-1BD40F0FFBC8}" type="pres">
      <dgm:prSet presAssocID="{94C4B80E-BD44-4809-AEB1-9C4864236A28}" presName="parentText" presStyleLbl="node1" presStyleIdx="0" presStyleCnt="4" custScaleX="119791">
        <dgm:presLayoutVars>
          <dgm:chMax val="0"/>
          <dgm:bulletEnabled val="1"/>
        </dgm:presLayoutVars>
      </dgm:prSet>
      <dgm:spPr/>
    </dgm:pt>
    <dgm:pt modelId="{C22F32D8-6D5A-4EDC-BD4B-963FCAEF6534}" type="pres">
      <dgm:prSet presAssocID="{94C4B80E-BD44-4809-AEB1-9C4864236A28}" presName="negativeSpace" presStyleCnt="0"/>
      <dgm:spPr/>
    </dgm:pt>
    <dgm:pt modelId="{2756BBF8-C68F-45E0-B16E-BF3685452A9A}" type="pres">
      <dgm:prSet presAssocID="{94C4B80E-BD44-4809-AEB1-9C4864236A28}" presName="childText" presStyleLbl="conFgAcc1" presStyleIdx="0" presStyleCnt="4">
        <dgm:presLayoutVars>
          <dgm:bulletEnabled val="1"/>
        </dgm:presLayoutVars>
      </dgm:prSet>
      <dgm:spPr/>
    </dgm:pt>
    <dgm:pt modelId="{4634D85E-79AA-4537-B5BF-F02FCA0D33D3}" type="pres">
      <dgm:prSet presAssocID="{BE0D3B3A-7A34-4D2D-B347-487FEEF5DC91}" presName="spaceBetweenRectangles" presStyleCnt="0"/>
      <dgm:spPr/>
    </dgm:pt>
    <dgm:pt modelId="{4BD6B901-03D1-478E-A3E9-C5346F8FE31A}" type="pres">
      <dgm:prSet presAssocID="{3A894962-394C-40B8-AC57-DF6145AF0718}" presName="parentLin" presStyleCnt="0"/>
      <dgm:spPr/>
    </dgm:pt>
    <dgm:pt modelId="{600426F4-7475-471C-9BED-8F32F3D45A15}" type="pres">
      <dgm:prSet presAssocID="{3A894962-394C-40B8-AC57-DF6145AF0718}" presName="parentLeftMargin" presStyleLbl="node1" presStyleIdx="0" presStyleCnt="4"/>
      <dgm:spPr/>
    </dgm:pt>
    <dgm:pt modelId="{688420B0-D753-43CA-99C1-43C2A5BB3050}" type="pres">
      <dgm:prSet presAssocID="{3A894962-394C-40B8-AC57-DF6145AF0718}" presName="parentText" presStyleLbl="node1" presStyleIdx="1" presStyleCnt="4" custScaleX="119791" custScaleY="125228">
        <dgm:presLayoutVars>
          <dgm:chMax val="0"/>
          <dgm:bulletEnabled val="1"/>
        </dgm:presLayoutVars>
      </dgm:prSet>
      <dgm:spPr/>
    </dgm:pt>
    <dgm:pt modelId="{B243C56F-CB71-405C-BA24-AF5D72F0A52E}" type="pres">
      <dgm:prSet presAssocID="{3A894962-394C-40B8-AC57-DF6145AF0718}" presName="negativeSpace" presStyleCnt="0"/>
      <dgm:spPr/>
    </dgm:pt>
    <dgm:pt modelId="{1AA16C4F-1129-42E4-B31E-DB59CBEAB1DF}" type="pres">
      <dgm:prSet presAssocID="{3A894962-394C-40B8-AC57-DF6145AF0718}" presName="childText" presStyleLbl="conFgAcc1" presStyleIdx="1" presStyleCnt="4">
        <dgm:presLayoutVars>
          <dgm:bulletEnabled val="1"/>
        </dgm:presLayoutVars>
      </dgm:prSet>
      <dgm:spPr/>
    </dgm:pt>
    <dgm:pt modelId="{3F43A6AF-C071-4660-92B2-1B88D49CEE09}" type="pres">
      <dgm:prSet presAssocID="{434F4786-19FD-4D70-B007-ED4A19B4DD7F}" presName="spaceBetweenRectangles" presStyleCnt="0"/>
      <dgm:spPr/>
    </dgm:pt>
    <dgm:pt modelId="{02E93213-6F11-4187-9388-D5EC8FCEB6DD}" type="pres">
      <dgm:prSet presAssocID="{1ECB3E71-4B9E-402F-AA82-FD61B36088A6}" presName="parentLin" presStyleCnt="0"/>
      <dgm:spPr/>
    </dgm:pt>
    <dgm:pt modelId="{3AE68D87-4B27-43F3-B3C8-2F5A5B906342}" type="pres">
      <dgm:prSet presAssocID="{1ECB3E71-4B9E-402F-AA82-FD61B36088A6}" presName="parentLeftMargin" presStyleLbl="node1" presStyleIdx="1" presStyleCnt="4"/>
      <dgm:spPr/>
    </dgm:pt>
    <dgm:pt modelId="{A3A4DE56-46F7-4036-A03E-3C6D0408ED24}" type="pres">
      <dgm:prSet presAssocID="{1ECB3E71-4B9E-402F-AA82-FD61B36088A6}" presName="parentText" presStyleLbl="node1" presStyleIdx="2" presStyleCnt="4" custScaleX="119791">
        <dgm:presLayoutVars>
          <dgm:chMax val="0"/>
          <dgm:bulletEnabled val="1"/>
        </dgm:presLayoutVars>
      </dgm:prSet>
      <dgm:spPr/>
    </dgm:pt>
    <dgm:pt modelId="{A064099A-FFE9-453B-8461-FBE6B30528C2}" type="pres">
      <dgm:prSet presAssocID="{1ECB3E71-4B9E-402F-AA82-FD61B36088A6}" presName="negativeSpace" presStyleCnt="0"/>
      <dgm:spPr/>
    </dgm:pt>
    <dgm:pt modelId="{A86A9EF5-091F-4C86-8640-4CA44B9B007E}" type="pres">
      <dgm:prSet presAssocID="{1ECB3E71-4B9E-402F-AA82-FD61B36088A6}" presName="childText" presStyleLbl="conFgAcc1" presStyleIdx="2" presStyleCnt="4">
        <dgm:presLayoutVars>
          <dgm:bulletEnabled val="1"/>
        </dgm:presLayoutVars>
      </dgm:prSet>
      <dgm:spPr/>
    </dgm:pt>
    <dgm:pt modelId="{2EFFF53E-F1E9-45F6-8B25-57C2AC7615F6}" type="pres">
      <dgm:prSet presAssocID="{EE48F26B-DF3A-4F2E-BC59-17928C1CCEF7}" presName="spaceBetweenRectangles" presStyleCnt="0"/>
      <dgm:spPr/>
    </dgm:pt>
    <dgm:pt modelId="{10E70176-5B62-4FAF-98EA-E6EA4FC64F54}" type="pres">
      <dgm:prSet presAssocID="{2B17DC66-64F2-41C5-9E7A-1045593C5193}" presName="parentLin" presStyleCnt="0"/>
      <dgm:spPr/>
    </dgm:pt>
    <dgm:pt modelId="{0BCA8C60-885E-4BB3-9316-A683FB16D35F}" type="pres">
      <dgm:prSet presAssocID="{2B17DC66-64F2-41C5-9E7A-1045593C5193}" presName="parentLeftMargin" presStyleLbl="node1" presStyleIdx="2" presStyleCnt="4"/>
      <dgm:spPr/>
    </dgm:pt>
    <dgm:pt modelId="{2EF8D090-9C62-4DED-911F-1E98473FB6EB}" type="pres">
      <dgm:prSet presAssocID="{2B17DC66-64F2-41C5-9E7A-1045593C5193}" presName="parentText" presStyleLbl="node1" presStyleIdx="3" presStyleCnt="4" custScaleX="160779" custScaleY="199809">
        <dgm:presLayoutVars>
          <dgm:chMax val="0"/>
          <dgm:bulletEnabled val="1"/>
        </dgm:presLayoutVars>
      </dgm:prSet>
      <dgm:spPr/>
    </dgm:pt>
    <dgm:pt modelId="{9423F51E-69CF-4C63-A676-774DE9D327FB}" type="pres">
      <dgm:prSet presAssocID="{2B17DC66-64F2-41C5-9E7A-1045593C5193}" presName="negativeSpace" presStyleCnt="0"/>
      <dgm:spPr/>
    </dgm:pt>
    <dgm:pt modelId="{F1A8AAA3-B359-4D8E-950D-F1478116B7E8}" type="pres">
      <dgm:prSet presAssocID="{2B17DC66-64F2-41C5-9E7A-1045593C5193}" presName="childText" presStyleLbl="conFgAcc1" presStyleIdx="3" presStyleCnt="4">
        <dgm:presLayoutVars>
          <dgm:bulletEnabled val="1"/>
        </dgm:presLayoutVars>
      </dgm:prSet>
      <dgm:spPr/>
    </dgm:pt>
  </dgm:ptLst>
  <dgm:cxnLst>
    <dgm:cxn modelId="{CF472604-F3CF-4541-A2B4-1D2814E59A1C}" type="presOf" srcId="{1ECB3E71-4B9E-402F-AA82-FD61B36088A6}" destId="{A3A4DE56-46F7-4036-A03E-3C6D0408ED24}" srcOrd="1" destOrd="0" presId="urn:microsoft.com/office/officeart/2005/8/layout/list1"/>
    <dgm:cxn modelId="{DF5F571F-CC47-4E53-8947-DCACD0870473}" type="presOf" srcId="{2B17DC66-64F2-41C5-9E7A-1045593C5193}" destId="{0BCA8C60-885E-4BB3-9316-A683FB16D35F}" srcOrd="0" destOrd="0" presId="urn:microsoft.com/office/officeart/2005/8/layout/list1"/>
    <dgm:cxn modelId="{BCD36941-EBE1-42C6-89FC-A22470EF4683}" srcId="{8C7EDA81-4963-4D69-84D0-69C0DF4D0E27}" destId="{1ECB3E71-4B9E-402F-AA82-FD61B36088A6}" srcOrd="2" destOrd="0" parTransId="{F186CE8B-0FB4-4761-84A1-BACBC09408D8}" sibTransId="{EE48F26B-DF3A-4F2E-BC59-17928C1CCEF7}"/>
    <dgm:cxn modelId="{A32BAC73-8D3E-4FDD-8DBB-EBDD07C239A5}" type="presOf" srcId="{8C7EDA81-4963-4D69-84D0-69C0DF4D0E27}" destId="{E7E0EFEF-873E-41F7-A8D7-5B4254A99B20}" srcOrd="0" destOrd="0" presId="urn:microsoft.com/office/officeart/2005/8/layout/list1"/>
    <dgm:cxn modelId="{E11CD27A-8639-40FE-B498-5348FC426646}" srcId="{8C7EDA81-4963-4D69-84D0-69C0DF4D0E27}" destId="{2B17DC66-64F2-41C5-9E7A-1045593C5193}" srcOrd="3" destOrd="0" parTransId="{68B8B53C-C88B-4FCF-8D6F-D027A54B2B06}" sibTransId="{39EC4740-F425-40EE-B777-617427C78F89}"/>
    <dgm:cxn modelId="{E6FD2582-AA88-44BB-8A65-91BFDEEF5EDA}" type="presOf" srcId="{3A894962-394C-40B8-AC57-DF6145AF0718}" destId="{600426F4-7475-471C-9BED-8F32F3D45A15}" srcOrd="0" destOrd="0" presId="urn:microsoft.com/office/officeart/2005/8/layout/list1"/>
    <dgm:cxn modelId="{9138F793-EE59-4BB2-827D-BE5B574DECBF}" type="presOf" srcId="{1ECB3E71-4B9E-402F-AA82-FD61B36088A6}" destId="{3AE68D87-4B27-43F3-B3C8-2F5A5B906342}" srcOrd="0" destOrd="0" presId="urn:microsoft.com/office/officeart/2005/8/layout/list1"/>
    <dgm:cxn modelId="{59EC439E-8389-40DF-8080-DF5963CCCA0E}" type="presOf" srcId="{2B17DC66-64F2-41C5-9E7A-1045593C5193}" destId="{2EF8D090-9C62-4DED-911F-1E98473FB6EB}" srcOrd="1" destOrd="0" presId="urn:microsoft.com/office/officeart/2005/8/layout/list1"/>
    <dgm:cxn modelId="{B474F6A0-B195-4ECD-BDA1-E631FE5EE72C}" type="presOf" srcId="{94C4B80E-BD44-4809-AEB1-9C4864236A28}" destId="{2622F1B8-F645-41E4-BCFE-1BD40F0FFBC8}" srcOrd="1" destOrd="0" presId="urn:microsoft.com/office/officeart/2005/8/layout/list1"/>
    <dgm:cxn modelId="{615519AC-A585-44DE-840F-EC076AFE39E5}" type="presOf" srcId="{94C4B80E-BD44-4809-AEB1-9C4864236A28}" destId="{EB1F5ED2-7643-4EEA-A15E-FE621CB8AFE1}" srcOrd="0" destOrd="0" presId="urn:microsoft.com/office/officeart/2005/8/layout/list1"/>
    <dgm:cxn modelId="{542A4FBB-0D01-482F-9CD3-26953D7F221B}" type="presOf" srcId="{3A894962-394C-40B8-AC57-DF6145AF0718}" destId="{688420B0-D753-43CA-99C1-43C2A5BB3050}" srcOrd="1" destOrd="0" presId="urn:microsoft.com/office/officeart/2005/8/layout/list1"/>
    <dgm:cxn modelId="{BEC450C4-A5B6-42A1-8C28-E93ECD5E5502}" srcId="{8C7EDA81-4963-4D69-84D0-69C0DF4D0E27}" destId="{3A894962-394C-40B8-AC57-DF6145AF0718}" srcOrd="1" destOrd="0" parTransId="{97854887-B2D6-4621-BAAB-00762A918D03}" sibTransId="{434F4786-19FD-4D70-B007-ED4A19B4DD7F}"/>
    <dgm:cxn modelId="{B877D8D6-0608-43E8-BFB4-5DFE43B8760D}" srcId="{8C7EDA81-4963-4D69-84D0-69C0DF4D0E27}" destId="{94C4B80E-BD44-4809-AEB1-9C4864236A28}" srcOrd="0" destOrd="0" parTransId="{4E7729BE-8CC1-41B5-9DF0-B8C2D743B85A}" sibTransId="{BE0D3B3A-7A34-4D2D-B347-487FEEF5DC91}"/>
    <dgm:cxn modelId="{5C6E972E-A682-431B-A90F-EFAD2C9ABB05}" type="presParOf" srcId="{E7E0EFEF-873E-41F7-A8D7-5B4254A99B20}" destId="{C058DCED-E53D-4FF9-9D18-F6AA1FE42330}" srcOrd="0" destOrd="0" presId="urn:microsoft.com/office/officeart/2005/8/layout/list1"/>
    <dgm:cxn modelId="{3C9DC589-AB81-48CB-9E5D-D99BC0E97F56}" type="presParOf" srcId="{C058DCED-E53D-4FF9-9D18-F6AA1FE42330}" destId="{EB1F5ED2-7643-4EEA-A15E-FE621CB8AFE1}" srcOrd="0" destOrd="0" presId="urn:microsoft.com/office/officeart/2005/8/layout/list1"/>
    <dgm:cxn modelId="{A0A9D15F-18C4-47A8-863F-50D9C7DB28C8}" type="presParOf" srcId="{C058DCED-E53D-4FF9-9D18-F6AA1FE42330}" destId="{2622F1B8-F645-41E4-BCFE-1BD40F0FFBC8}" srcOrd="1" destOrd="0" presId="urn:microsoft.com/office/officeart/2005/8/layout/list1"/>
    <dgm:cxn modelId="{91CE3386-2644-416C-9248-B52434B9785B}" type="presParOf" srcId="{E7E0EFEF-873E-41F7-A8D7-5B4254A99B20}" destId="{C22F32D8-6D5A-4EDC-BD4B-963FCAEF6534}" srcOrd="1" destOrd="0" presId="urn:microsoft.com/office/officeart/2005/8/layout/list1"/>
    <dgm:cxn modelId="{99A0188B-2912-47CA-9188-5D37427D9D93}" type="presParOf" srcId="{E7E0EFEF-873E-41F7-A8D7-5B4254A99B20}" destId="{2756BBF8-C68F-45E0-B16E-BF3685452A9A}" srcOrd="2" destOrd="0" presId="urn:microsoft.com/office/officeart/2005/8/layout/list1"/>
    <dgm:cxn modelId="{ECB260F9-55A2-4D65-AF84-C8DC6E274DA9}" type="presParOf" srcId="{E7E0EFEF-873E-41F7-A8D7-5B4254A99B20}" destId="{4634D85E-79AA-4537-B5BF-F02FCA0D33D3}" srcOrd="3" destOrd="0" presId="urn:microsoft.com/office/officeart/2005/8/layout/list1"/>
    <dgm:cxn modelId="{6CA20A86-DB0A-43DC-A343-6DE238BA2E0C}" type="presParOf" srcId="{E7E0EFEF-873E-41F7-A8D7-5B4254A99B20}" destId="{4BD6B901-03D1-478E-A3E9-C5346F8FE31A}" srcOrd="4" destOrd="0" presId="urn:microsoft.com/office/officeart/2005/8/layout/list1"/>
    <dgm:cxn modelId="{84B8BE22-BD60-4040-B879-2E545F7BCB6E}" type="presParOf" srcId="{4BD6B901-03D1-478E-A3E9-C5346F8FE31A}" destId="{600426F4-7475-471C-9BED-8F32F3D45A15}" srcOrd="0" destOrd="0" presId="urn:microsoft.com/office/officeart/2005/8/layout/list1"/>
    <dgm:cxn modelId="{4D01371C-1930-4F07-A3F9-92183D91BA57}" type="presParOf" srcId="{4BD6B901-03D1-478E-A3E9-C5346F8FE31A}" destId="{688420B0-D753-43CA-99C1-43C2A5BB3050}" srcOrd="1" destOrd="0" presId="urn:microsoft.com/office/officeart/2005/8/layout/list1"/>
    <dgm:cxn modelId="{F8A44119-F835-46DE-A105-E68738F44BF1}" type="presParOf" srcId="{E7E0EFEF-873E-41F7-A8D7-5B4254A99B20}" destId="{B243C56F-CB71-405C-BA24-AF5D72F0A52E}" srcOrd="5" destOrd="0" presId="urn:microsoft.com/office/officeart/2005/8/layout/list1"/>
    <dgm:cxn modelId="{88BC355D-3BE5-41E2-A56E-EE32FEDCCF83}" type="presParOf" srcId="{E7E0EFEF-873E-41F7-A8D7-5B4254A99B20}" destId="{1AA16C4F-1129-42E4-B31E-DB59CBEAB1DF}" srcOrd="6" destOrd="0" presId="urn:microsoft.com/office/officeart/2005/8/layout/list1"/>
    <dgm:cxn modelId="{9D57C67A-6733-4233-BE7C-17F148140560}" type="presParOf" srcId="{E7E0EFEF-873E-41F7-A8D7-5B4254A99B20}" destId="{3F43A6AF-C071-4660-92B2-1B88D49CEE09}" srcOrd="7" destOrd="0" presId="urn:microsoft.com/office/officeart/2005/8/layout/list1"/>
    <dgm:cxn modelId="{65CF8F6D-62AD-4F79-A589-93320A617539}" type="presParOf" srcId="{E7E0EFEF-873E-41F7-A8D7-5B4254A99B20}" destId="{02E93213-6F11-4187-9388-D5EC8FCEB6DD}" srcOrd="8" destOrd="0" presId="urn:microsoft.com/office/officeart/2005/8/layout/list1"/>
    <dgm:cxn modelId="{5A183A44-E39A-4381-A793-6D7854AA3180}" type="presParOf" srcId="{02E93213-6F11-4187-9388-D5EC8FCEB6DD}" destId="{3AE68D87-4B27-43F3-B3C8-2F5A5B906342}" srcOrd="0" destOrd="0" presId="urn:microsoft.com/office/officeart/2005/8/layout/list1"/>
    <dgm:cxn modelId="{3B80F51C-7B56-4DE6-9A3C-3411A7DD62F5}" type="presParOf" srcId="{02E93213-6F11-4187-9388-D5EC8FCEB6DD}" destId="{A3A4DE56-46F7-4036-A03E-3C6D0408ED24}" srcOrd="1" destOrd="0" presId="urn:microsoft.com/office/officeart/2005/8/layout/list1"/>
    <dgm:cxn modelId="{5ED57A0E-FB7A-410E-A742-20A6F849EBEA}" type="presParOf" srcId="{E7E0EFEF-873E-41F7-A8D7-5B4254A99B20}" destId="{A064099A-FFE9-453B-8461-FBE6B30528C2}" srcOrd="9" destOrd="0" presId="urn:microsoft.com/office/officeart/2005/8/layout/list1"/>
    <dgm:cxn modelId="{5F56B562-9BE3-462D-A071-FFDCE4F39214}" type="presParOf" srcId="{E7E0EFEF-873E-41F7-A8D7-5B4254A99B20}" destId="{A86A9EF5-091F-4C86-8640-4CA44B9B007E}" srcOrd="10" destOrd="0" presId="urn:microsoft.com/office/officeart/2005/8/layout/list1"/>
    <dgm:cxn modelId="{650EAC51-B33E-4AB3-ADB3-8ACCAE33BA12}" type="presParOf" srcId="{E7E0EFEF-873E-41F7-A8D7-5B4254A99B20}" destId="{2EFFF53E-F1E9-45F6-8B25-57C2AC7615F6}" srcOrd="11" destOrd="0" presId="urn:microsoft.com/office/officeart/2005/8/layout/list1"/>
    <dgm:cxn modelId="{B3C90218-4CF6-402E-80BD-766BA40A259B}" type="presParOf" srcId="{E7E0EFEF-873E-41F7-A8D7-5B4254A99B20}" destId="{10E70176-5B62-4FAF-98EA-E6EA4FC64F54}" srcOrd="12" destOrd="0" presId="urn:microsoft.com/office/officeart/2005/8/layout/list1"/>
    <dgm:cxn modelId="{6AD410E5-C3B8-4632-864B-AC1C2CC13B57}" type="presParOf" srcId="{10E70176-5B62-4FAF-98EA-E6EA4FC64F54}" destId="{0BCA8C60-885E-4BB3-9316-A683FB16D35F}" srcOrd="0" destOrd="0" presId="urn:microsoft.com/office/officeart/2005/8/layout/list1"/>
    <dgm:cxn modelId="{655D8743-96A3-4CEF-A4EF-003AC7A7DCEF}" type="presParOf" srcId="{10E70176-5B62-4FAF-98EA-E6EA4FC64F54}" destId="{2EF8D090-9C62-4DED-911F-1E98473FB6EB}" srcOrd="1" destOrd="0" presId="urn:microsoft.com/office/officeart/2005/8/layout/list1"/>
    <dgm:cxn modelId="{6DD8E74C-DB4E-48C7-918D-616C3A1B9A17}" type="presParOf" srcId="{E7E0EFEF-873E-41F7-A8D7-5B4254A99B20}" destId="{9423F51E-69CF-4C63-A676-774DE9D327FB}" srcOrd="13" destOrd="0" presId="urn:microsoft.com/office/officeart/2005/8/layout/list1"/>
    <dgm:cxn modelId="{7F0E1F6F-2B87-40B2-A89B-0DC216F16891}" type="presParOf" srcId="{E7E0EFEF-873E-41F7-A8D7-5B4254A99B20}" destId="{F1A8AAA3-B359-4D8E-950D-F1478116B7E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B81CDB-1A65-4EE5-BBBD-4060C5371A2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7B5F7D8F-EDF9-41A9-BDE0-140B66324CD4}">
      <dgm:prSet custT="1"/>
      <dgm:spPr>
        <a:solidFill>
          <a:srgbClr val="98DFBB"/>
        </a:solidFill>
      </dgm:spPr>
      <dgm:t>
        <a:bodyPr/>
        <a:lstStyle/>
        <a:p>
          <a:r>
            <a:rPr lang="es-ES" sz="1200" noProof="0" dirty="0">
              <a:solidFill>
                <a:schemeClr val="tx1"/>
              </a:solidFill>
              <a:latin typeface="Arial Rounded MT Bold" panose="020F0704030504030204" pitchFamily="34" charset="0"/>
            </a:rPr>
            <a:t>La teoría y también los datos indican que esta combinación de abundancia y brecha no es una coincidencia. </a:t>
          </a:r>
        </a:p>
      </dgm:t>
    </dgm:pt>
    <dgm:pt modelId="{85024BFB-0275-4827-AF73-E4217876C07B}" type="parTrans" cxnId="{ABD5BD9D-779D-450F-AF6D-55D2CF0CA990}">
      <dgm:prSet/>
      <dgm:spPr/>
      <dgm:t>
        <a:bodyPr/>
        <a:lstStyle/>
        <a:p>
          <a:endParaRPr lang="es-ES" sz="1200">
            <a:solidFill>
              <a:schemeClr val="tx1"/>
            </a:solidFill>
            <a:latin typeface="Arial Rounded MT Bold" panose="020F0704030504030204" pitchFamily="34" charset="0"/>
          </a:endParaRPr>
        </a:p>
      </dgm:t>
    </dgm:pt>
    <dgm:pt modelId="{66FC29EE-2424-475D-BADB-296F2B70B187}" type="sibTrans" cxnId="{ABD5BD9D-779D-450F-AF6D-55D2CF0CA990}">
      <dgm:prSet/>
      <dgm:spPr/>
      <dgm:t>
        <a:bodyPr/>
        <a:lstStyle/>
        <a:p>
          <a:endParaRPr lang="es-ES" sz="1200">
            <a:solidFill>
              <a:schemeClr val="tx1"/>
            </a:solidFill>
            <a:latin typeface="Arial Rounded MT Bold" panose="020F0704030504030204" pitchFamily="34" charset="0"/>
          </a:endParaRPr>
        </a:p>
      </dgm:t>
    </dgm:pt>
    <dgm:pt modelId="{894C4B65-4090-4D44-B930-22A459B96615}">
      <dgm:prSet custT="1"/>
      <dgm:spPr>
        <a:solidFill>
          <a:srgbClr val="A4B4EA"/>
        </a:solidFill>
      </dgm:spPr>
      <dgm:t>
        <a:bodyPr/>
        <a:lstStyle/>
        <a:p>
          <a:pPr algn="just"/>
          <a:r>
            <a:rPr lang="es-ES" sz="1200" noProof="0" dirty="0">
              <a:solidFill>
                <a:schemeClr val="tx1"/>
              </a:solidFill>
              <a:latin typeface="Arial Rounded MT Bold" panose="020F0704030504030204" pitchFamily="34" charset="0"/>
            </a:rPr>
            <a:t>Los progresos en las tecnologías, especialmente las digitales, están favoreciendo una redistribución sin precedentes de bienestar y de ingresos.</a:t>
          </a:r>
        </a:p>
      </dgm:t>
    </dgm:pt>
    <dgm:pt modelId="{085A622C-F309-427E-938B-E21D0604E25F}" type="parTrans" cxnId="{23F66C1D-0299-408B-B35F-E2CE7ADFE54C}">
      <dgm:prSet/>
      <dgm:spPr/>
      <dgm:t>
        <a:bodyPr/>
        <a:lstStyle/>
        <a:p>
          <a:endParaRPr lang="es-ES" sz="1200">
            <a:solidFill>
              <a:schemeClr val="tx1"/>
            </a:solidFill>
            <a:latin typeface="Arial Rounded MT Bold" panose="020F0704030504030204" pitchFamily="34" charset="0"/>
          </a:endParaRPr>
        </a:p>
      </dgm:t>
    </dgm:pt>
    <dgm:pt modelId="{461D926C-BB62-438A-BF25-A01FDF9B5E5D}" type="sibTrans" cxnId="{23F66C1D-0299-408B-B35F-E2CE7ADFE54C}">
      <dgm:prSet/>
      <dgm:spPr/>
      <dgm:t>
        <a:bodyPr/>
        <a:lstStyle/>
        <a:p>
          <a:endParaRPr lang="es-ES" sz="1200">
            <a:solidFill>
              <a:schemeClr val="tx1"/>
            </a:solidFill>
            <a:latin typeface="Arial Rounded MT Bold" panose="020F0704030504030204" pitchFamily="34" charset="0"/>
          </a:endParaRPr>
        </a:p>
      </dgm:t>
    </dgm:pt>
    <dgm:pt modelId="{4BBE33F8-A1C6-477B-897D-3520952D55F3}">
      <dgm:prSet custT="1"/>
      <dgm:spPr/>
      <dgm:t>
        <a:bodyPr/>
        <a:lstStyle/>
        <a:p>
          <a:r>
            <a:rPr lang="es-ES" sz="1200" noProof="0" dirty="0">
              <a:solidFill>
                <a:schemeClr val="tx1"/>
              </a:solidFill>
              <a:latin typeface="Arial Rounded MT Bold" panose="020F0704030504030204" pitchFamily="34" charset="0"/>
            </a:rPr>
            <a:t>Eso crea abundancia para la sociedad y riqueza para los innovadores, pero disminuye la demanda de ciertas formas de mano de obras que antes eran importantes, y eso puede segar los ingresos de mucha gente. </a:t>
          </a:r>
        </a:p>
      </dgm:t>
    </dgm:pt>
    <dgm:pt modelId="{1784C5F1-0A38-4C64-8700-709EEB190EF2}" type="parTrans" cxnId="{F715B85F-C917-43F2-A03A-4E88FD606BE1}">
      <dgm:prSet/>
      <dgm:spPr/>
      <dgm:t>
        <a:bodyPr/>
        <a:lstStyle/>
        <a:p>
          <a:endParaRPr lang="es-ES" sz="1200">
            <a:solidFill>
              <a:schemeClr val="tx1"/>
            </a:solidFill>
            <a:latin typeface="Arial Rounded MT Bold" panose="020F0704030504030204" pitchFamily="34" charset="0"/>
          </a:endParaRPr>
        </a:p>
      </dgm:t>
    </dgm:pt>
    <dgm:pt modelId="{303EE9FC-FE9A-4533-BD4B-85CB85034C20}" type="sibTrans" cxnId="{F715B85F-C917-43F2-A03A-4E88FD606BE1}">
      <dgm:prSet/>
      <dgm:spPr/>
      <dgm:t>
        <a:bodyPr/>
        <a:lstStyle/>
        <a:p>
          <a:endParaRPr lang="es-ES" sz="1200">
            <a:solidFill>
              <a:schemeClr val="tx1"/>
            </a:solidFill>
            <a:latin typeface="Arial Rounded MT Bold" panose="020F0704030504030204" pitchFamily="34" charset="0"/>
          </a:endParaRPr>
        </a:p>
      </dgm:t>
    </dgm:pt>
    <dgm:pt modelId="{A4385C37-0A15-4D0B-A054-3BADF1B805CF}">
      <dgm:prSet custT="1"/>
      <dgm:spPr>
        <a:solidFill>
          <a:srgbClr val="9AD3E9"/>
        </a:solidFill>
      </dgm:spPr>
      <dgm:t>
        <a:bodyPr/>
        <a:lstStyle/>
        <a:p>
          <a:r>
            <a:rPr lang="es-ES" sz="1200" dirty="0">
              <a:solidFill>
                <a:schemeClr val="tx1"/>
              </a:solidFill>
              <a:latin typeface="Arial Rounded MT Bold" panose="020F0704030504030204" pitchFamily="34" charset="0"/>
            </a:rPr>
            <a:t>Las tecnologías digitales pueden duplicar ideas, intuiciones e innovaciones valiosas a bajo coste. </a:t>
          </a:r>
        </a:p>
      </dgm:t>
    </dgm:pt>
    <dgm:pt modelId="{885BE88C-66FF-47B9-9974-31F8A1961415}" type="parTrans" cxnId="{FDD236D6-12CD-4C08-AA2C-74EC629CFAA3}">
      <dgm:prSet/>
      <dgm:spPr/>
      <dgm:t>
        <a:bodyPr/>
        <a:lstStyle/>
        <a:p>
          <a:endParaRPr lang="es-ES" sz="1200">
            <a:solidFill>
              <a:schemeClr val="tx1"/>
            </a:solidFill>
            <a:latin typeface="Arial Rounded MT Bold" panose="020F0704030504030204" pitchFamily="34" charset="0"/>
          </a:endParaRPr>
        </a:p>
      </dgm:t>
    </dgm:pt>
    <dgm:pt modelId="{77F8F330-F63B-416F-AD83-493227C0348C}" type="sibTrans" cxnId="{FDD236D6-12CD-4C08-AA2C-74EC629CFAA3}">
      <dgm:prSet/>
      <dgm:spPr/>
      <dgm:t>
        <a:bodyPr/>
        <a:lstStyle/>
        <a:p>
          <a:endParaRPr lang="es-ES" sz="1200">
            <a:solidFill>
              <a:schemeClr val="tx1"/>
            </a:solidFill>
            <a:latin typeface="Arial Rounded MT Bold" panose="020F0704030504030204" pitchFamily="34" charset="0"/>
          </a:endParaRPr>
        </a:p>
      </dgm:t>
    </dgm:pt>
    <dgm:pt modelId="{7C91CA73-0D84-45ED-831A-D9400E6228F2}" type="pres">
      <dgm:prSet presAssocID="{5AB81CDB-1A65-4EE5-BBBD-4060C5371A29}" presName="Name0" presStyleCnt="0">
        <dgm:presLayoutVars>
          <dgm:chMax val="7"/>
          <dgm:chPref val="7"/>
          <dgm:dir/>
        </dgm:presLayoutVars>
      </dgm:prSet>
      <dgm:spPr/>
    </dgm:pt>
    <dgm:pt modelId="{C1537DEA-65B4-4E31-BDC5-537C9DF52E13}" type="pres">
      <dgm:prSet presAssocID="{5AB81CDB-1A65-4EE5-BBBD-4060C5371A29}" presName="Name1" presStyleCnt="0"/>
      <dgm:spPr/>
    </dgm:pt>
    <dgm:pt modelId="{AE26D7E3-4A7C-4FA4-8374-BF5EC2B54ECB}" type="pres">
      <dgm:prSet presAssocID="{5AB81CDB-1A65-4EE5-BBBD-4060C5371A29}" presName="cycle" presStyleCnt="0"/>
      <dgm:spPr/>
    </dgm:pt>
    <dgm:pt modelId="{4CD7C91C-7651-4E5E-9203-896E65046F48}" type="pres">
      <dgm:prSet presAssocID="{5AB81CDB-1A65-4EE5-BBBD-4060C5371A29}" presName="srcNode" presStyleLbl="node1" presStyleIdx="0" presStyleCnt="4"/>
      <dgm:spPr/>
    </dgm:pt>
    <dgm:pt modelId="{37FFDF84-785F-4B4B-AD8A-10387BB70155}" type="pres">
      <dgm:prSet presAssocID="{5AB81CDB-1A65-4EE5-BBBD-4060C5371A29}" presName="conn" presStyleLbl="parChTrans1D2" presStyleIdx="0" presStyleCnt="1"/>
      <dgm:spPr/>
    </dgm:pt>
    <dgm:pt modelId="{42C9A67A-411D-4392-909D-55A49EF98CF5}" type="pres">
      <dgm:prSet presAssocID="{5AB81CDB-1A65-4EE5-BBBD-4060C5371A29}" presName="extraNode" presStyleLbl="node1" presStyleIdx="0" presStyleCnt="4"/>
      <dgm:spPr/>
    </dgm:pt>
    <dgm:pt modelId="{29FC818B-D8CA-4979-B8B7-28B7279F2932}" type="pres">
      <dgm:prSet presAssocID="{5AB81CDB-1A65-4EE5-BBBD-4060C5371A29}" presName="dstNode" presStyleLbl="node1" presStyleIdx="0" presStyleCnt="4"/>
      <dgm:spPr/>
    </dgm:pt>
    <dgm:pt modelId="{425102D5-5077-4F49-A0CB-6E063517F9A5}" type="pres">
      <dgm:prSet presAssocID="{7B5F7D8F-EDF9-41A9-BDE0-140B66324CD4}" presName="text_1" presStyleLbl="node1" presStyleIdx="0" presStyleCnt="4">
        <dgm:presLayoutVars>
          <dgm:bulletEnabled val="1"/>
        </dgm:presLayoutVars>
      </dgm:prSet>
      <dgm:spPr/>
    </dgm:pt>
    <dgm:pt modelId="{1D065AA8-50C2-47DB-87B6-CF3A407248C4}" type="pres">
      <dgm:prSet presAssocID="{7B5F7D8F-EDF9-41A9-BDE0-140B66324CD4}" presName="accent_1" presStyleCnt="0"/>
      <dgm:spPr/>
    </dgm:pt>
    <dgm:pt modelId="{A4656F56-0391-4F79-8B98-F009E97FE014}" type="pres">
      <dgm:prSet presAssocID="{7B5F7D8F-EDF9-41A9-BDE0-140B66324CD4}" presName="accentRepeatNode" presStyleLbl="solidFgAcc1" presStyleIdx="0" presStyleCnt="4"/>
      <dgm:spPr/>
    </dgm:pt>
    <dgm:pt modelId="{12293303-76E6-4B77-B88B-A50498D397B7}" type="pres">
      <dgm:prSet presAssocID="{894C4B65-4090-4D44-B930-22A459B96615}" presName="text_2" presStyleLbl="node1" presStyleIdx="1" presStyleCnt="4" custScaleY="127761" custLinFactNeighborX="-92" custLinFactNeighborY="2839">
        <dgm:presLayoutVars>
          <dgm:bulletEnabled val="1"/>
        </dgm:presLayoutVars>
      </dgm:prSet>
      <dgm:spPr/>
    </dgm:pt>
    <dgm:pt modelId="{E32AB3E5-1047-4C29-860D-837C8F493BF5}" type="pres">
      <dgm:prSet presAssocID="{894C4B65-4090-4D44-B930-22A459B96615}" presName="accent_2" presStyleCnt="0"/>
      <dgm:spPr/>
    </dgm:pt>
    <dgm:pt modelId="{37830BB9-D0EC-4F1E-9A79-E6762729447A}" type="pres">
      <dgm:prSet presAssocID="{894C4B65-4090-4D44-B930-22A459B96615}" presName="accentRepeatNode" presStyleLbl="solidFgAcc1" presStyleIdx="1" presStyleCnt="4"/>
      <dgm:spPr/>
    </dgm:pt>
    <dgm:pt modelId="{CBCE5C83-F62B-4128-9845-0D053DB07DC6}" type="pres">
      <dgm:prSet presAssocID="{A4385C37-0A15-4D0B-A054-3BADF1B805CF}" presName="text_3" presStyleLbl="node1" presStyleIdx="2" presStyleCnt="4">
        <dgm:presLayoutVars>
          <dgm:bulletEnabled val="1"/>
        </dgm:presLayoutVars>
      </dgm:prSet>
      <dgm:spPr/>
    </dgm:pt>
    <dgm:pt modelId="{DCA26750-1CDE-43DB-B4EE-A336ECCA0864}" type="pres">
      <dgm:prSet presAssocID="{A4385C37-0A15-4D0B-A054-3BADF1B805CF}" presName="accent_3" presStyleCnt="0"/>
      <dgm:spPr/>
    </dgm:pt>
    <dgm:pt modelId="{9E60737F-B7BD-4336-9730-F7F4C9C1F3A4}" type="pres">
      <dgm:prSet presAssocID="{A4385C37-0A15-4D0B-A054-3BADF1B805CF}" presName="accentRepeatNode" presStyleLbl="solidFgAcc1" presStyleIdx="2" presStyleCnt="4"/>
      <dgm:spPr/>
    </dgm:pt>
    <dgm:pt modelId="{0D844AD8-30FB-4A46-9A37-5A6418CD7B40}" type="pres">
      <dgm:prSet presAssocID="{4BBE33F8-A1C6-477B-897D-3520952D55F3}" presName="text_4" presStyleLbl="node1" presStyleIdx="3" presStyleCnt="4" custScaleY="160093">
        <dgm:presLayoutVars>
          <dgm:bulletEnabled val="1"/>
        </dgm:presLayoutVars>
      </dgm:prSet>
      <dgm:spPr/>
    </dgm:pt>
    <dgm:pt modelId="{B305360E-CD1D-4A87-8AAD-F350E5276642}" type="pres">
      <dgm:prSet presAssocID="{4BBE33F8-A1C6-477B-897D-3520952D55F3}" presName="accent_4" presStyleCnt="0"/>
      <dgm:spPr/>
    </dgm:pt>
    <dgm:pt modelId="{6D4500E2-34B6-4F18-84A8-88262AB3A491}" type="pres">
      <dgm:prSet presAssocID="{4BBE33F8-A1C6-477B-897D-3520952D55F3}" presName="accentRepeatNode" presStyleLbl="solidFgAcc1" presStyleIdx="3" presStyleCnt="4"/>
      <dgm:spPr/>
    </dgm:pt>
  </dgm:ptLst>
  <dgm:cxnLst>
    <dgm:cxn modelId="{23F66C1D-0299-408B-B35F-E2CE7ADFE54C}" srcId="{5AB81CDB-1A65-4EE5-BBBD-4060C5371A29}" destId="{894C4B65-4090-4D44-B930-22A459B96615}" srcOrd="1" destOrd="0" parTransId="{085A622C-F309-427E-938B-E21D0604E25F}" sibTransId="{461D926C-BB62-438A-BF25-A01FDF9B5E5D}"/>
    <dgm:cxn modelId="{FFADC428-0F94-4296-A643-32B47921B8FE}" type="presOf" srcId="{4BBE33F8-A1C6-477B-897D-3520952D55F3}" destId="{0D844AD8-30FB-4A46-9A37-5A6418CD7B40}" srcOrd="0" destOrd="0" presId="urn:microsoft.com/office/officeart/2008/layout/VerticalCurvedList"/>
    <dgm:cxn modelId="{77DF3F2F-A865-4AAE-A847-AB00A1509921}" type="presOf" srcId="{5AB81CDB-1A65-4EE5-BBBD-4060C5371A29}" destId="{7C91CA73-0D84-45ED-831A-D9400E6228F2}" srcOrd="0" destOrd="0" presId="urn:microsoft.com/office/officeart/2008/layout/VerticalCurvedList"/>
    <dgm:cxn modelId="{84C0785E-71E3-4CE9-875F-F556ABCFAB0C}" type="presOf" srcId="{A4385C37-0A15-4D0B-A054-3BADF1B805CF}" destId="{CBCE5C83-F62B-4128-9845-0D053DB07DC6}" srcOrd="0" destOrd="0" presId="urn:microsoft.com/office/officeart/2008/layout/VerticalCurvedList"/>
    <dgm:cxn modelId="{F715B85F-C917-43F2-A03A-4E88FD606BE1}" srcId="{5AB81CDB-1A65-4EE5-BBBD-4060C5371A29}" destId="{4BBE33F8-A1C6-477B-897D-3520952D55F3}" srcOrd="3" destOrd="0" parTransId="{1784C5F1-0A38-4C64-8700-709EEB190EF2}" sibTransId="{303EE9FC-FE9A-4533-BD4B-85CB85034C20}"/>
    <dgm:cxn modelId="{ABD5BD9D-779D-450F-AF6D-55D2CF0CA990}" srcId="{5AB81CDB-1A65-4EE5-BBBD-4060C5371A29}" destId="{7B5F7D8F-EDF9-41A9-BDE0-140B66324CD4}" srcOrd="0" destOrd="0" parTransId="{85024BFB-0275-4827-AF73-E4217876C07B}" sibTransId="{66FC29EE-2424-475D-BADB-296F2B70B187}"/>
    <dgm:cxn modelId="{999F25B9-1D7B-489A-BDBD-8082BD488B6D}" type="presOf" srcId="{66FC29EE-2424-475D-BADB-296F2B70B187}" destId="{37FFDF84-785F-4B4B-AD8A-10387BB70155}" srcOrd="0" destOrd="0" presId="urn:microsoft.com/office/officeart/2008/layout/VerticalCurvedList"/>
    <dgm:cxn modelId="{FDD236D6-12CD-4C08-AA2C-74EC629CFAA3}" srcId="{5AB81CDB-1A65-4EE5-BBBD-4060C5371A29}" destId="{A4385C37-0A15-4D0B-A054-3BADF1B805CF}" srcOrd="2" destOrd="0" parTransId="{885BE88C-66FF-47B9-9974-31F8A1961415}" sibTransId="{77F8F330-F63B-416F-AD83-493227C0348C}"/>
    <dgm:cxn modelId="{26C51EF1-1F13-4D26-9D69-AB0384DA6D71}" type="presOf" srcId="{894C4B65-4090-4D44-B930-22A459B96615}" destId="{12293303-76E6-4B77-B88B-A50498D397B7}" srcOrd="0" destOrd="0" presId="urn:microsoft.com/office/officeart/2008/layout/VerticalCurvedList"/>
    <dgm:cxn modelId="{4B57CCF7-FDBB-4BE3-AF3E-2C3C52041F5B}" type="presOf" srcId="{7B5F7D8F-EDF9-41A9-BDE0-140B66324CD4}" destId="{425102D5-5077-4F49-A0CB-6E063517F9A5}" srcOrd="0" destOrd="0" presId="urn:microsoft.com/office/officeart/2008/layout/VerticalCurvedList"/>
    <dgm:cxn modelId="{3CDBEDC5-3E1F-483A-824F-D553BB205448}" type="presParOf" srcId="{7C91CA73-0D84-45ED-831A-D9400E6228F2}" destId="{C1537DEA-65B4-4E31-BDC5-537C9DF52E13}" srcOrd="0" destOrd="0" presId="urn:microsoft.com/office/officeart/2008/layout/VerticalCurvedList"/>
    <dgm:cxn modelId="{39560A70-8BD3-4D85-9EE8-1840EBDEA5C8}" type="presParOf" srcId="{C1537DEA-65B4-4E31-BDC5-537C9DF52E13}" destId="{AE26D7E3-4A7C-4FA4-8374-BF5EC2B54ECB}" srcOrd="0" destOrd="0" presId="urn:microsoft.com/office/officeart/2008/layout/VerticalCurvedList"/>
    <dgm:cxn modelId="{CAE0E6A1-CC9C-47CB-8E45-CD536C075EB8}" type="presParOf" srcId="{AE26D7E3-4A7C-4FA4-8374-BF5EC2B54ECB}" destId="{4CD7C91C-7651-4E5E-9203-896E65046F48}" srcOrd="0" destOrd="0" presId="urn:microsoft.com/office/officeart/2008/layout/VerticalCurvedList"/>
    <dgm:cxn modelId="{E3413A6E-1A83-4D2C-BA65-614E8F6FF953}" type="presParOf" srcId="{AE26D7E3-4A7C-4FA4-8374-BF5EC2B54ECB}" destId="{37FFDF84-785F-4B4B-AD8A-10387BB70155}" srcOrd="1" destOrd="0" presId="urn:microsoft.com/office/officeart/2008/layout/VerticalCurvedList"/>
    <dgm:cxn modelId="{5E8C2DF3-8112-48C5-8163-36280AC088F5}" type="presParOf" srcId="{AE26D7E3-4A7C-4FA4-8374-BF5EC2B54ECB}" destId="{42C9A67A-411D-4392-909D-55A49EF98CF5}" srcOrd="2" destOrd="0" presId="urn:microsoft.com/office/officeart/2008/layout/VerticalCurvedList"/>
    <dgm:cxn modelId="{185EB9A9-4265-4B8A-B199-D26F8A437006}" type="presParOf" srcId="{AE26D7E3-4A7C-4FA4-8374-BF5EC2B54ECB}" destId="{29FC818B-D8CA-4979-B8B7-28B7279F2932}" srcOrd="3" destOrd="0" presId="urn:microsoft.com/office/officeart/2008/layout/VerticalCurvedList"/>
    <dgm:cxn modelId="{BFE6BE0E-5221-45AE-BD80-B082EE13EA98}" type="presParOf" srcId="{C1537DEA-65B4-4E31-BDC5-537C9DF52E13}" destId="{425102D5-5077-4F49-A0CB-6E063517F9A5}" srcOrd="1" destOrd="0" presId="urn:microsoft.com/office/officeart/2008/layout/VerticalCurvedList"/>
    <dgm:cxn modelId="{B43B25B0-E6AD-483E-9D5F-F91F73F2BAEB}" type="presParOf" srcId="{C1537DEA-65B4-4E31-BDC5-537C9DF52E13}" destId="{1D065AA8-50C2-47DB-87B6-CF3A407248C4}" srcOrd="2" destOrd="0" presId="urn:microsoft.com/office/officeart/2008/layout/VerticalCurvedList"/>
    <dgm:cxn modelId="{0611F86A-5FE4-4E66-85BB-F5691F5BC42C}" type="presParOf" srcId="{1D065AA8-50C2-47DB-87B6-CF3A407248C4}" destId="{A4656F56-0391-4F79-8B98-F009E97FE014}" srcOrd="0" destOrd="0" presId="urn:microsoft.com/office/officeart/2008/layout/VerticalCurvedList"/>
    <dgm:cxn modelId="{F1DFD6D7-ACBD-497B-8A0E-02BC5E3B3827}" type="presParOf" srcId="{C1537DEA-65B4-4E31-BDC5-537C9DF52E13}" destId="{12293303-76E6-4B77-B88B-A50498D397B7}" srcOrd="3" destOrd="0" presId="urn:microsoft.com/office/officeart/2008/layout/VerticalCurvedList"/>
    <dgm:cxn modelId="{DCB1315E-8A18-4E0E-93E5-BF93B80E594E}" type="presParOf" srcId="{C1537DEA-65B4-4E31-BDC5-537C9DF52E13}" destId="{E32AB3E5-1047-4C29-860D-837C8F493BF5}" srcOrd="4" destOrd="0" presId="urn:microsoft.com/office/officeart/2008/layout/VerticalCurvedList"/>
    <dgm:cxn modelId="{D03648D2-44C4-4CF9-8CBF-4DEBD42E24A8}" type="presParOf" srcId="{E32AB3E5-1047-4C29-860D-837C8F493BF5}" destId="{37830BB9-D0EC-4F1E-9A79-E6762729447A}" srcOrd="0" destOrd="0" presId="urn:microsoft.com/office/officeart/2008/layout/VerticalCurvedList"/>
    <dgm:cxn modelId="{BCC1687B-A566-4688-BF0E-78B6A50F21C8}" type="presParOf" srcId="{C1537DEA-65B4-4E31-BDC5-537C9DF52E13}" destId="{CBCE5C83-F62B-4128-9845-0D053DB07DC6}" srcOrd="5" destOrd="0" presId="urn:microsoft.com/office/officeart/2008/layout/VerticalCurvedList"/>
    <dgm:cxn modelId="{A70FE1EA-C2C3-4E4A-9665-647AFC04B747}" type="presParOf" srcId="{C1537DEA-65B4-4E31-BDC5-537C9DF52E13}" destId="{DCA26750-1CDE-43DB-B4EE-A336ECCA0864}" srcOrd="6" destOrd="0" presId="urn:microsoft.com/office/officeart/2008/layout/VerticalCurvedList"/>
    <dgm:cxn modelId="{5A9AA81F-2FBA-4048-A359-74BEB0A886F0}" type="presParOf" srcId="{DCA26750-1CDE-43DB-B4EE-A336ECCA0864}" destId="{9E60737F-B7BD-4336-9730-F7F4C9C1F3A4}" srcOrd="0" destOrd="0" presId="urn:microsoft.com/office/officeart/2008/layout/VerticalCurvedList"/>
    <dgm:cxn modelId="{52748229-04E3-429A-8E4E-B0CE69020E45}" type="presParOf" srcId="{C1537DEA-65B4-4E31-BDC5-537C9DF52E13}" destId="{0D844AD8-30FB-4A46-9A37-5A6418CD7B40}" srcOrd="7" destOrd="0" presId="urn:microsoft.com/office/officeart/2008/layout/VerticalCurvedList"/>
    <dgm:cxn modelId="{60BCB411-B5D5-47DA-9C8A-50AFC875A878}" type="presParOf" srcId="{C1537DEA-65B4-4E31-BDC5-537C9DF52E13}" destId="{B305360E-CD1D-4A87-8AAD-F350E5276642}" srcOrd="8" destOrd="0" presId="urn:microsoft.com/office/officeart/2008/layout/VerticalCurvedList"/>
    <dgm:cxn modelId="{692320E0-11CA-4A3A-A22A-63DF4B637197}" type="presParOf" srcId="{B305360E-CD1D-4A87-8AAD-F350E5276642}" destId="{6D4500E2-34B6-4F18-84A8-88262AB3A49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9F42EA-F2F7-4B67-8EFA-52017A2B6898}"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s-ES"/>
        </a:p>
      </dgm:t>
    </dgm:pt>
    <dgm:pt modelId="{A7D3B0D3-F643-42E6-A781-B0BD8DCC3F1C}">
      <dgm:prSet/>
      <dgm:spPr/>
      <dgm:t>
        <a:bodyPr/>
        <a:lstStyle/>
        <a:p>
          <a:r>
            <a:rPr lang="es-ES" noProof="0" dirty="0">
              <a:solidFill>
                <a:schemeClr val="tx1"/>
              </a:solidFill>
              <a:latin typeface="Arial Rounded MT Bold" panose="020F0704030504030204" pitchFamily="34" charset="0"/>
            </a:rPr>
            <a:t>La primera quiere que los progresos tecnológicos inflen siempre los ingresos.  </a:t>
          </a:r>
        </a:p>
      </dgm:t>
    </dgm:pt>
    <dgm:pt modelId="{9CBDF7DC-4F07-4BC0-BDC7-A1DC56E79521}" type="parTrans" cxnId="{92694D38-F008-47D1-8E04-A39819EBE7EA}">
      <dgm:prSet/>
      <dgm:spPr/>
      <dgm:t>
        <a:bodyPr/>
        <a:lstStyle/>
        <a:p>
          <a:endParaRPr lang="es-ES" noProof="0" dirty="0"/>
        </a:p>
      </dgm:t>
    </dgm:pt>
    <dgm:pt modelId="{7C8BBFA5-1097-4880-8CDF-6C8D14A05702}" type="sibTrans" cxnId="{92694D38-F008-47D1-8E04-A39819EBE7EA}">
      <dgm:prSet/>
      <dgm:spPr/>
      <dgm:t>
        <a:bodyPr/>
        <a:lstStyle/>
        <a:p>
          <a:endParaRPr lang="es-ES" noProof="0" dirty="0"/>
        </a:p>
      </dgm:t>
    </dgm:pt>
    <dgm:pt modelId="{4DF3ECEE-B8C9-4857-9EA5-C7AC23839BC7}">
      <dgm:prSet/>
      <dgm:spPr/>
      <dgm:t>
        <a:bodyPr/>
        <a:lstStyle/>
        <a:p>
          <a:r>
            <a:rPr lang="es-ES" noProof="0" dirty="0">
              <a:solidFill>
                <a:schemeClr val="tx1"/>
              </a:solidFill>
              <a:latin typeface="Arial Rounded MT Bold" panose="020F0704030504030204" pitchFamily="34" charset="0"/>
            </a:rPr>
            <a:t>La otra quiere que la automatización dañe los salarios de los trabajadores, porque la gente es reemplazada por la máquinas. </a:t>
          </a:r>
        </a:p>
      </dgm:t>
    </dgm:pt>
    <dgm:pt modelId="{38D89659-1460-41B7-81B1-C8151F86198D}" type="parTrans" cxnId="{0D976C7E-BEBA-4224-8919-E5BE3603EE6E}">
      <dgm:prSet/>
      <dgm:spPr/>
      <dgm:t>
        <a:bodyPr/>
        <a:lstStyle/>
        <a:p>
          <a:endParaRPr lang="es-ES" noProof="0" dirty="0"/>
        </a:p>
      </dgm:t>
    </dgm:pt>
    <dgm:pt modelId="{D5C141AA-4297-457F-9F60-957D1C897A15}" type="sibTrans" cxnId="{0D976C7E-BEBA-4224-8919-E5BE3603EE6E}">
      <dgm:prSet/>
      <dgm:spPr/>
      <dgm:t>
        <a:bodyPr/>
        <a:lstStyle/>
        <a:p>
          <a:endParaRPr lang="es-ES" noProof="0" dirty="0"/>
        </a:p>
      </dgm:t>
    </dgm:pt>
    <dgm:pt modelId="{61CC3F6C-91C7-4595-8743-C9D14165F7A7}" type="pres">
      <dgm:prSet presAssocID="{849F42EA-F2F7-4B67-8EFA-52017A2B6898}" presName="compositeShape" presStyleCnt="0">
        <dgm:presLayoutVars>
          <dgm:chMax val="2"/>
          <dgm:dir/>
          <dgm:resizeHandles val="exact"/>
        </dgm:presLayoutVars>
      </dgm:prSet>
      <dgm:spPr/>
    </dgm:pt>
    <dgm:pt modelId="{ADEA7C21-D928-4499-8A91-1B01AFDADD0A}" type="pres">
      <dgm:prSet presAssocID="{849F42EA-F2F7-4B67-8EFA-52017A2B6898}" presName="ribbon" presStyleLbl="node1" presStyleIdx="0" presStyleCnt="1" custLinFactNeighborX="1381"/>
      <dgm:spPr>
        <a:solidFill>
          <a:srgbClr val="98DFBB"/>
        </a:solidFill>
      </dgm:spPr>
    </dgm:pt>
    <dgm:pt modelId="{510D08A1-8A5A-4A78-AE39-567BFD4C6CA5}" type="pres">
      <dgm:prSet presAssocID="{849F42EA-F2F7-4B67-8EFA-52017A2B6898}" presName="leftArrowText" presStyleLbl="node1" presStyleIdx="0" presStyleCnt="1">
        <dgm:presLayoutVars>
          <dgm:chMax val="0"/>
          <dgm:bulletEnabled val="1"/>
        </dgm:presLayoutVars>
      </dgm:prSet>
      <dgm:spPr/>
    </dgm:pt>
    <dgm:pt modelId="{95032B30-D01D-4593-97D4-99F11FB022E0}" type="pres">
      <dgm:prSet presAssocID="{849F42EA-F2F7-4B67-8EFA-52017A2B6898}" presName="rightArrowText" presStyleLbl="node1" presStyleIdx="0" presStyleCnt="1">
        <dgm:presLayoutVars>
          <dgm:chMax val="0"/>
          <dgm:bulletEnabled val="1"/>
        </dgm:presLayoutVars>
      </dgm:prSet>
      <dgm:spPr/>
    </dgm:pt>
  </dgm:ptLst>
  <dgm:cxnLst>
    <dgm:cxn modelId="{F5230231-571C-4424-97C0-9FA84EDB0A7C}" type="presOf" srcId="{849F42EA-F2F7-4B67-8EFA-52017A2B6898}" destId="{61CC3F6C-91C7-4595-8743-C9D14165F7A7}" srcOrd="0" destOrd="0" presId="urn:microsoft.com/office/officeart/2005/8/layout/arrow6"/>
    <dgm:cxn modelId="{92694D38-F008-47D1-8E04-A39819EBE7EA}" srcId="{849F42EA-F2F7-4B67-8EFA-52017A2B6898}" destId="{A7D3B0D3-F643-42E6-A781-B0BD8DCC3F1C}" srcOrd="0" destOrd="0" parTransId="{9CBDF7DC-4F07-4BC0-BDC7-A1DC56E79521}" sibTransId="{7C8BBFA5-1097-4880-8CDF-6C8D14A05702}"/>
    <dgm:cxn modelId="{0D976C7E-BEBA-4224-8919-E5BE3603EE6E}" srcId="{849F42EA-F2F7-4B67-8EFA-52017A2B6898}" destId="{4DF3ECEE-B8C9-4857-9EA5-C7AC23839BC7}" srcOrd="1" destOrd="0" parTransId="{38D89659-1460-41B7-81B1-C8151F86198D}" sibTransId="{D5C141AA-4297-457F-9F60-957D1C897A15}"/>
    <dgm:cxn modelId="{3564F1D6-C2E7-4CC0-89B9-14980DE0E023}" type="presOf" srcId="{A7D3B0D3-F643-42E6-A781-B0BD8DCC3F1C}" destId="{510D08A1-8A5A-4A78-AE39-567BFD4C6CA5}" srcOrd="0" destOrd="0" presId="urn:microsoft.com/office/officeart/2005/8/layout/arrow6"/>
    <dgm:cxn modelId="{6EC81AF8-536B-49E6-9E6D-196344319078}" type="presOf" srcId="{4DF3ECEE-B8C9-4857-9EA5-C7AC23839BC7}" destId="{95032B30-D01D-4593-97D4-99F11FB022E0}" srcOrd="0" destOrd="0" presId="urn:microsoft.com/office/officeart/2005/8/layout/arrow6"/>
    <dgm:cxn modelId="{8E5572D0-9826-4206-8712-98C5A944E1FC}" type="presParOf" srcId="{61CC3F6C-91C7-4595-8743-C9D14165F7A7}" destId="{ADEA7C21-D928-4499-8A91-1B01AFDADD0A}" srcOrd="0" destOrd="0" presId="urn:microsoft.com/office/officeart/2005/8/layout/arrow6"/>
    <dgm:cxn modelId="{92FD1C66-093E-4472-9428-2D9D6D16DDFF}" type="presParOf" srcId="{61CC3F6C-91C7-4595-8743-C9D14165F7A7}" destId="{510D08A1-8A5A-4A78-AE39-567BFD4C6CA5}" srcOrd="1" destOrd="0" presId="urn:microsoft.com/office/officeart/2005/8/layout/arrow6"/>
    <dgm:cxn modelId="{89A7DF3C-2EC9-4437-891E-EA0092EF7D52}" type="presParOf" srcId="{61CC3F6C-91C7-4595-8743-C9D14165F7A7}" destId="{95032B30-D01D-4593-97D4-99F11FB022E0}"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5E9EE5-7967-4B6F-B15A-D4B7E797914E}"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s-ES"/>
        </a:p>
      </dgm:t>
    </dgm:pt>
    <dgm:pt modelId="{2C1A64D3-FAEF-45C9-B408-72A391BFF992}">
      <dgm:prSet/>
      <dgm:spPr/>
      <dgm:t>
        <a:bodyPr/>
        <a:lstStyle/>
        <a:p>
          <a:r>
            <a:rPr lang="es-ES" noProof="0" dirty="0">
              <a:solidFill>
                <a:schemeClr val="tx1"/>
              </a:solidFill>
              <a:latin typeface="Arial Rounded MT Bold" panose="020F0704030504030204" pitchFamily="34" charset="0"/>
            </a:rPr>
            <a:t>que estudien mucho, utilizando la tecnología y todos los otros recursos disponibles para «llenar su caja de herramientas"</a:t>
          </a:r>
        </a:p>
      </dgm:t>
    </dgm:pt>
    <dgm:pt modelId="{65B65B97-D2D5-46C2-89F8-3F8CB78898F9}" type="parTrans" cxnId="{9D88275B-C598-479B-92FC-4FEF94B499AA}">
      <dgm:prSet/>
      <dgm:spPr/>
      <dgm:t>
        <a:bodyPr/>
        <a:lstStyle/>
        <a:p>
          <a:endParaRPr lang="es-ES" noProof="0" dirty="0">
            <a:latin typeface="Arial Rounded MT Bold" panose="020F0704030504030204" pitchFamily="34" charset="0"/>
          </a:endParaRPr>
        </a:p>
      </dgm:t>
    </dgm:pt>
    <dgm:pt modelId="{F48C7224-DC94-49DA-91BA-8C3C14195096}" type="sibTrans" cxnId="{9D88275B-C598-479B-92FC-4FEF94B499AA}">
      <dgm:prSet/>
      <dgm:spPr/>
      <dgm:t>
        <a:bodyPr/>
        <a:lstStyle/>
        <a:p>
          <a:endParaRPr lang="es-ES" noProof="0" dirty="0">
            <a:latin typeface="Arial Rounded MT Bold" panose="020F0704030504030204" pitchFamily="34" charset="0"/>
          </a:endParaRPr>
        </a:p>
      </dgm:t>
    </dgm:pt>
    <dgm:pt modelId="{F4A0DD3D-C793-43E8-AE5F-430347FC4EAA}">
      <dgm:prSet/>
      <dgm:spPr/>
      <dgm:t>
        <a:bodyPr/>
        <a:lstStyle/>
        <a:p>
          <a:r>
            <a:rPr lang="es-ES" noProof="0" dirty="0">
              <a:solidFill>
                <a:schemeClr val="tx1"/>
              </a:solidFill>
              <a:latin typeface="Arial Rounded MT Bold" panose="020F0704030504030204" pitchFamily="34" charset="0"/>
            </a:rPr>
            <a:t>y adquirir las competencias y las habilidades que serán necesarias en la segunda época de las máquinas.</a:t>
          </a:r>
        </a:p>
      </dgm:t>
    </dgm:pt>
    <dgm:pt modelId="{98DDDF0D-93D2-4CF2-856B-C6CF88E9360A}" type="parTrans" cxnId="{B077459B-C7B8-4F53-8A98-392C9FD906E8}">
      <dgm:prSet/>
      <dgm:spPr/>
      <dgm:t>
        <a:bodyPr/>
        <a:lstStyle/>
        <a:p>
          <a:endParaRPr lang="es-ES" noProof="0" dirty="0">
            <a:latin typeface="Arial Rounded MT Bold" panose="020F0704030504030204" pitchFamily="34" charset="0"/>
          </a:endParaRPr>
        </a:p>
      </dgm:t>
    </dgm:pt>
    <dgm:pt modelId="{403EC203-6399-44CD-8132-947B1BB33A31}" type="sibTrans" cxnId="{B077459B-C7B8-4F53-8A98-392C9FD906E8}">
      <dgm:prSet/>
      <dgm:spPr/>
      <dgm:t>
        <a:bodyPr/>
        <a:lstStyle/>
        <a:p>
          <a:endParaRPr lang="es-ES" noProof="0" dirty="0">
            <a:latin typeface="Arial Rounded MT Bold" panose="020F0704030504030204" pitchFamily="34" charset="0"/>
          </a:endParaRPr>
        </a:p>
      </dgm:t>
    </dgm:pt>
    <dgm:pt modelId="{FCFF237A-6157-48E0-BAE5-C2AE0E6796DC}">
      <dgm:prSet/>
      <dgm:spPr/>
      <dgm:t>
        <a:bodyPr/>
        <a:lstStyle/>
        <a:p>
          <a:r>
            <a:rPr lang="es-ES" noProof="0" dirty="0">
              <a:solidFill>
                <a:schemeClr val="tx1"/>
              </a:solidFill>
              <a:latin typeface="Arial Rounded MT Bold" panose="020F0704030504030204" pitchFamily="34" charset="0"/>
            </a:rPr>
            <a:t>Esta investigación nos lleva directamente a nuestra recomendación fundamental para los estudiantes y sus padres:</a:t>
          </a:r>
        </a:p>
      </dgm:t>
    </dgm:pt>
    <dgm:pt modelId="{68F3E01F-6EE9-4A96-B4C1-727B1F3B9439}" type="parTrans" cxnId="{BB2F8872-317A-4B1B-86C8-EEA1BF44233B}">
      <dgm:prSet/>
      <dgm:spPr/>
      <dgm:t>
        <a:bodyPr/>
        <a:lstStyle/>
        <a:p>
          <a:endParaRPr lang="es-ES" noProof="0" dirty="0">
            <a:latin typeface="Arial Rounded MT Bold" panose="020F0704030504030204" pitchFamily="34" charset="0"/>
          </a:endParaRPr>
        </a:p>
      </dgm:t>
    </dgm:pt>
    <dgm:pt modelId="{74F19F0D-0FCD-4604-99CB-A4FB857EC38C}" type="sibTrans" cxnId="{BB2F8872-317A-4B1B-86C8-EEA1BF44233B}">
      <dgm:prSet/>
      <dgm:spPr/>
      <dgm:t>
        <a:bodyPr/>
        <a:lstStyle/>
        <a:p>
          <a:endParaRPr lang="es-ES" noProof="0" dirty="0">
            <a:latin typeface="Arial Rounded MT Bold" panose="020F0704030504030204" pitchFamily="34" charset="0"/>
          </a:endParaRPr>
        </a:p>
      </dgm:t>
    </dgm:pt>
    <dgm:pt modelId="{2B113F20-1928-4AFC-87B4-8C3C0E37CADB}" type="pres">
      <dgm:prSet presAssocID="{BC5E9EE5-7967-4B6F-B15A-D4B7E797914E}" presName="Name0" presStyleCnt="0">
        <dgm:presLayoutVars>
          <dgm:dir/>
          <dgm:resizeHandles val="exact"/>
        </dgm:presLayoutVars>
      </dgm:prSet>
      <dgm:spPr/>
    </dgm:pt>
    <dgm:pt modelId="{48318322-1123-4240-9582-43949506BEF6}" type="pres">
      <dgm:prSet presAssocID="{FCFF237A-6157-48E0-BAE5-C2AE0E6796DC}" presName="node" presStyleLbl="node1" presStyleIdx="0" presStyleCnt="3">
        <dgm:presLayoutVars>
          <dgm:bulletEnabled val="1"/>
        </dgm:presLayoutVars>
      </dgm:prSet>
      <dgm:spPr/>
    </dgm:pt>
    <dgm:pt modelId="{71A5F787-3287-4D68-A307-3E186FACB03C}" type="pres">
      <dgm:prSet presAssocID="{74F19F0D-0FCD-4604-99CB-A4FB857EC38C}" presName="sibTrans" presStyleLbl="sibTrans2D1" presStyleIdx="0" presStyleCnt="2"/>
      <dgm:spPr/>
    </dgm:pt>
    <dgm:pt modelId="{B0ADC36C-6F2C-41A1-B9AF-C5641A400E12}" type="pres">
      <dgm:prSet presAssocID="{74F19F0D-0FCD-4604-99CB-A4FB857EC38C}" presName="connectorText" presStyleLbl="sibTrans2D1" presStyleIdx="0" presStyleCnt="2"/>
      <dgm:spPr/>
    </dgm:pt>
    <dgm:pt modelId="{CC26C107-16A6-4F85-9BA2-2D3B6F214E99}" type="pres">
      <dgm:prSet presAssocID="{2C1A64D3-FAEF-45C9-B408-72A391BFF992}" presName="node" presStyleLbl="node1" presStyleIdx="1" presStyleCnt="3">
        <dgm:presLayoutVars>
          <dgm:bulletEnabled val="1"/>
        </dgm:presLayoutVars>
      </dgm:prSet>
      <dgm:spPr/>
    </dgm:pt>
    <dgm:pt modelId="{80AF990B-45D1-4092-B0E9-5882375E7C34}" type="pres">
      <dgm:prSet presAssocID="{F48C7224-DC94-49DA-91BA-8C3C14195096}" presName="sibTrans" presStyleLbl="sibTrans2D1" presStyleIdx="1" presStyleCnt="2"/>
      <dgm:spPr/>
    </dgm:pt>
    <dgm:pt modelId="{E36E1D8B-2EF7-4B21-95F7-B8AD476574F8}" type="pres">
      <dgm:prSet presAssocID="{F48C7224-DC94-49DA-91BA-8C3C14195096}" presName="connectorText" presStyleLbl="sibTrans2D1" presStyleIdx="1" presStyleCnt="2"/>
      <dgm:spPr/>
    </dgm:pt>
    <dgm:pt modelId="{2C212F22-66BC-4309-8A42-B64F5508FFA6}" type="pres">
      <dgm:prSet presAssocID="{F4A0DD3D-C793-43E8-AE5F-430347FC4EAA}" presName="node" presStyleLbl="node1" presStyleIdx="2" presStyleCnt="3">
        <dgm:presLayoutVars>
          <dgm:bulletEnabled val="1"/>
        </dgm:presLayoutVars>
      </dgm:prSet>
      <dgm:spPr/>
    </dgm:pt>
  </dgm:ptLst>
  <dgm:cxnLst>
    <dgm:cxn modelId="{62EA7A00-23E3-47A8-B70D-45F069601B7F}" type="presOf" srcId="{F48C7224-DC94-49DA-91BA-8C3C14195096}" destId="{E36E1D8B-2EF7-4B21-95F7-B8AD476574F8}" srcOrd="1" destOrd="0" presId="urn:microsoft.com/office/officeart/2005/8/layout/process1"/>
    <dgm:cxn modelId="{0A42A419-5B3C-4772-BB93-02503DB1DFC5}" type="presOf" srcId="{BC5E9EE5-7967-4B6F-B15A-D4B7E797914E}" destId="{2B113F20-1928-4AFC-87B4-8C3C0E37CADB}" srcOrd="0" destOrd="0" presId="urn:microsoft.com/office/officeart/2005/8/layout/process1"/>
    <dgm:cxn modelId="{6431722A-7BFD-48F6-ADD3-11781C6F551A}" type="presOf" srcId="{74F19F0D-0FCD-4604-99CB-A4FB857EC38C}" destId="{B0ADC36C-6F2C-41A1-B9AF-C5641A400E12}" srcOrd="1" destOrd="0" presId="urn:microsoft.com/office/officeart/2005/8/layout/process1"/>
    <dgm:cxn modelId="{97629438-E11B-42A7-9CBF-8F7CA0989823}" type="presOf" srcId="{F4A0DD3D-C793-43E8-AE5F-430347FC4EAA}" destId="{2C212F22-66BC-4309-8A42-B64F5508FFA6}" srcOrd="0" destOrd="0" presId="urn:microsoft.com/office/officeart/2005/8/layout/process1"/>
    <dgm:cxn modelId="{9D88275B-C598-479B-92FC-4FEF94B499AA}" srcId="{BC5E9EE5-7967-4B6F-B15A-D4B7E797914E}" destId="{2C1A64D3-FAEF-45C9-B408-72A391BFF992}" srcOrd="1" destOrd="0" parTransId="{65B65B97-D2D5-46C2-89F8-3F8CB78898F9}" sibTransId="{F48C7224-DC94-49DA-91BA-8C3C14195096}"/>
    <dgm:cxn modelId="{5753D046-CDCB-4906-8BDE-972420621F01}" type="presOf" srcId="{F48C7224-DC94-49DA-91BA-8C3C14195096}" destId="{80AF990B-45D1-4092-B0E9-5882375E7C34}" srcOrd="0" destOrd="0" presId="urn:microsoft.com/office/officeart/2005/8/layout/process1"/>
    <dgm:cxn modelId="{BB2F8872-317A-4B1B-86C8-EEA1BF44233B}" srcId="{BC5E9EE5-7967-4B6F-B15A-D4B7E797914E}" destId="{FCFF237A-6157-48E0-BAE5-C2AE0E6796DC}" srcOrd="0" destOrd="0" parTransId="{68F3E01F-6EE9-4A96-B4C1-727B1F3B9439}" sibTransId="{74F19F0D-0FCD-4604-99CB-A4FB857EC38C}"/>
    <dgm:cxn modelId="{EF752C55-39DA-4677-9471-0A33E97D7210}" type="presOf" srcId="{74F19F0D-0FCD-4604-99CB-A4FB857EC38C}" destId="{71A5F787-3287-4D68-A307-3E186FACB03C}" srcOrd="0" destOrd="0" presId="urn:microsoft.com/office/officeart/2005/8/layout/process1"/>
    <dgm:cxn modelId="{B077459B-C7B8-4F53-8A98-392C9FD906E8}" srcId="{BC5E9EE5-7967-4B6F-B15A-D4B7E797914E}" destId="{F4A0DD3D-C793-43E8-AE5F-430347FC4EAA}" srcOrd="2" destOrd="0" parTransId="{98DDDF0D-93D2-4CF2-856B-C6CF88E9360A}" sibTransId="{403EC203-6399-44CD-8132-947B1BB33A31}"/>
    <dgm:cxn modelId="{9D2865AD-0220-4824-9D58-48122E787834}" type="presOf" srcId="{2C1A64D3-FAEF-45C9-B408-72A391BFF992}" destId="{CC26C107-16A6-4F85-9BA2-2D3B6F214E99}" srcOrd="0" destOrd="0" presId="urn:microsoft.com/office/officeart/2005/8/layout/process1"/>
    <dgm:cxn modelId="{CC2E28E9-D3AB-47C9-812A-E6B7BC846122}" type="presOf" srcId="{FCFF237A-6157-48E0-BAE5-C2AE0E6796DC}" destId="{48318322-1123-4240-9582-43949506BEF6}" srcOrd="0" destOrd="0" presId="urn:microsoft.com/office/officeart/2005/8/layout/process1"/>
    <dgm:cxn modelId="{50CBFAC1-A8F2-4FCE-9950-0E902FF21A1C}" type="presParOf" srcId="{2B113F20-1928-4AFC-87B4-8C3C0E37CADB}" destId="{48318322-1123-4240-9582-43949506BEF6}" srcOrd="0" destOrd="0" presId="urn:microsoft.com/office/officeart/2005/8/layout/process1"/>
    <dgm:cxn modelId="{E4C1675B-9203-431E-BB0E-D5CB55631A0C}" type="presParOf" srcId="{2B113F20-1928-4AFC-87B4-8C3C0E37CADB}" destId="{71A5F787-3287-4D68-A307-3E186FACB03C}" srcOrd="1" destOrd="0" presId="urn:microsoft.com/office/officeart/2005/8/layout/process1"/>
    <dgm:cxn modelId="{D191D049-C768-472B-AFE1-1E2FAA113DD2}" type="presParOf" srcId="{71A5F787-3287-4D68-A307-3E186FACB03C}" destId="{B0ADC36C-6F2C-41A1-B9AF-C5641A400E12}" srcOrd="0" destOrd="0" presId="urn:microsoft.com/office/officeart/2005/8/layout/process1"/>
    <dgm:cxn modelId="{465734B1-F233-4148-B8C1-057A9A6DC031}" type="presParOf" srcId="{2B113F20-1928-4AFC-87B4-8C3C0E37CADB}" destId="{CC26C107-16A6-4F85-9BA2-2D3B6F214E99}" srcOrd="2" destOrd="0" presId="urn:microsoft.com/office/officeart/2005/8/layout/process1"/>
    <dgm:cxn modelId="{9F678A36-9796-4538-A82F-E7F6D60991FA}" type="presParOf" srcId="{2B113F20-1928-4AFC-87B4-8C3C0E37CADB}" destId="{80AF990B-45D1-4092-B0E9-5882375E7C34}" srcOrd="3" destOrd="0" presId="urn:microsoft.com/office/officeart/2005/8/layout/process1"/>
    <dgm:cxn modelId="{3B1AAC37-DB80-4B95-A336-33BFDB7C9DD5}" type="presParOf" srcId="{80AF990B-45D1-4092-B0E9-5882375E7C34}" destId="{E36E1D8B-2EF7-4B21-95F7-B8AD476574F8}" srcOrd="0" destOrd="0" presId="urn:microsoft.com/office/officeart/2005/8/layout/process1"/>
    <dgm:cxn modelId="{1C99E2D1-5BE3-4D25-8082-9B043DFD6674}" type="presParOf" srcId="{2B113F20-1928-4AFC-87B4-8C3C0E37CADB}" destId="{2C212F22-66BC-4309-8A42-B64F5508FFA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43B27C-CB99-4B80-AFEE-8E066820C9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7956D6C-59A6-4D11-B5D7-BBB2F13A943A}">
      <dgm:prSet custT="1"/>
      <dgm:spPr/>
      <dgm:t>
        <a:bodyPr/>
        <a:lstStyle/>
        <a:p>
          <a:r>
            <a:rPr lang="es-ES" sz="1200" noProof="0" dirty="0">
              <a:solidFill>
                <a:schemeClr val="tx1"/>
              </a:solidFill>
              <a:latin typeface="Arial Rounded MT Bold" panose="020F0704030504030204" pitchFamily="34" charset="0"/>
            </a:rPr>
            <a:t>el 45% de los estudiantes no demostraba mejoras significativas en el CLA después de dos años en la  universidad</a:t>
          </a:r>
        </a:p>
      </dgm:t>
    </dgm:pt>
    <dgm:pt modelId="{42CA5CBF-D142-4FA4-A207-31E407D5B1D7}" type="parTrans" cxnId="{A7066B32-E59D-416C-AE17-FAE9460E0D47}">
      <dgm:prSet/>
      <dgm:spPr/>
      <dgm:t>
        <a:bodyPr/>
        <a:lstStyle/>
        <a:p>
          <a:endParaRPr lang="es-ES" noProof="0" dirty="0">
            <a:latin typeface="Arial Rounded MT Bold" panose="020F0704030504030204" pitchFamily="34" charset="0"/>
          </a:endParaRPr>
        </a:p>
      </dgm:t>
    </dgm:pt>
    <dgm:pt modelId="{A5A91EF1-9158-4D72-B362-97BF7FB61FDC}" type="sibTrans" cxnId="{A7066B32-E59D-416C-AE17-FAE9460E0D47}">
      <dgm:prSet/>
      <dgm:spPr/>
      <dgm:t>
        <a:bodyPr/>
        <a:lstStyle/>
        <a:p>
          <a:endParaRPr lang="es-ES" noProof="0" dirty="0">
            <a:latin typeface="Arial Rounded MT Bold" panose="020F0704030504030204" pitchFamily="34" charset="0"/>
          </a:endParaRPr>
        </a:p>
      </dgm:t>
    </dgm:pt>
    <dgm:pt modelId="{77171712-C86F-422A-840D-9A578D4A9CD6}">
      <dgm:prSet custT="1"/>
      <dgm:spPr/>
      <dgm:t>
        <a:bodyPr/>
        <a:lstStyle/>
        <a:p>
          <a:r>
            <a:rPr lang="es-ES" sz="1200" noProof="0" dirty="0">
              <a:solidFill>
                <a:schemeClr val="tx1"/>
              </a:solidFill>
              <a:latin typeface="Arial Rounded MT Bold" panose="020F0704030504030204" pitchFamily="34" charset="0"/>
            </a:rPr>
            <a:t>el 36% no mejoraba ni siquiera después de cuanto años. </a:t>
          </a:r>
        </a:p>
      </dgm:t>
    </dgm:pt>
    <dgm:pt modelId="{0879C006-DFC6-4384-A4FF-A0F194D96FC5}" type="parTrans" cxnId="{F338548F-94E9-4071-A507-19DFC41C935C}">
      <dgm:prSet/>
      <dgm:spPr/>
      <dgm:t>
        <a:bodyPr/>
        <a:lstStyle/>
        <a:p>
          <a:endParaRPr lang="es-ES" noProof="0" dirty="0">
            <a:latin typeface="Arial Rounded MT Bold" panose="020F0704030504030204" pitchFamily="34" charset="0"/>
          </a:endParaRPr>
        </a:p>
      </dgm:t>
    </dgm:pt>
    <dgm:pt modelId="{BDEEA26D-4AC7-4D18-BBF9-2F32F6E40EBB}" type="sibTrans" cxnId="{F338548F-94E9-4071-A507-19DFC41C935C}">
      <dgm:prSet/>
      <dgm:spPr/>
      <dgm:t>
        <a:bodyPr/>
        <a:lstStyle/>
        <a:p>
          <a:endParaRPr lang="es-ES" noProof="0" dirty="0">
            <a:latin typeface="Arial Rounded MT Bold" panose="020F0704030504030204" pitchFamily="34" charset="0"/>
          </a:endParaRPr>
        </a:p>
      </dgm:t>
    </dgm:pt>
    <dgm:pt modelId="{BF1D492E-9136-4FEF-B0E0-F3D71C3529AB}" type="pres">
      <dgm:prSet presAssocID="{4043B27C-CB99-4B80-AFEE-8E066820C994}" presName="linear" presStyleCnt="0">
        <dgm:presLayoutVars>
          <dgm:animLvl val="lvl"/>
          <dgm:resizeHandles val="exact"/>
        </dgm:presLayoutVars>
      </dgm:prSet>
      <dgm:spPr/>
    </dgm:pt>
    <dgm:pt modelId="{52EDC246-B614-4D39-8A18-11C31F4218CD}" type="pres">
      <dgm:prSet presAssocID="{B7956D6C-59A6-4D11-B5D7-BBB2F13A943A}" presName="parentText" presStyleLbl="node1" presStyleIdx="0" presStyleCnt="2">
        <dgm:presLayoutVars>
          <dgm:chMax val="0"/>
          <dgm:bulletEnabled val="1"/>
        </dgm:presLayoutVars>
      </dgm:prSet>
      <dgm:spPr/>
    </dgm:pt>
    <dgm:pt modelId="{776083FB-4EC4-4231-86F9-0CE4E150D784}" type="pres">
      <dgm:prSet presAssocID="{A5A91EF1-9158-4D72-B362-97BF7FB61FDC}" presName="spacer" presStyleCnt="0"/>
      <dgm:spPr/>
    </dgm:pt>
    <dgm:pt modelId="{33921F1C-D85F-498D-9276-40FDAB1B2DFB}" type="pres">
      <dgm:prSet presAssocID="{77171712-C86F-422A-840D-9A578D4A9CD6}" presName="parentText" presStyleLbl="node1" presStyleIdx="1" presStyleCnt="2">
        <dgm:presLayoutVars>
          <dgm:chMax val="0"/>
          <dgm:bulletEnabled val="1"/>
        </dgm:presLayoutVars>
      </dgm:prSet>
      <dgm:spPr/>
    </dgm:pt>
  </dgm:ptLst>
  <dgm:cxnLst>
    <dgm:cxn modelId="{A7066B32-E59D-416C-AE17-FAE9460E0D47}" srcId="{4043B27C-CB99-4B80-AFEE-8E066820C994}" destId="{B7956D6C-59A6-4D11-B5D7-BBB2F13A943A}" srcOrd="0" destOrd="0" parTransId="{42CA5CBF-D142-4FA4-A207-31E407D5B1D7}" sibTransId="{A5A91EF1-9158-4D72-B362-97BF7FB61FDC}"/>
    <dgm:cxn modelId="{EF4F394B-54C3-4A45-A41C-5FE6D75A72EB}" type="presOf" srcId="{4043B27C-CB99-4B80-AFEE-8E066820C994}" destId="{BF1D492E-9136-4FEF-B0E0-F3D71C3529AB}" srcOrd="0" destOrd="0" presId="urn:microsoft.com/office/officeart/2005/8/layout/vList2"/>
    <dgm:cxn modelId="{80801554-E846-47D1-A84A-C35961CFDF15}" type="presOf" srcId="{B7956D6C-59A6-4D11-B5D7-BBB2F13A943A}" destId="{52EDC246-B614-4D39-8A18-11C31F4218CD}" srcOrd="0" destOrd="0" presId="urn:microsoft.com/office/officeart/2005/8/layout/vList2"/>
    <dgm:cxn modelId="{F338548F-94E9-4071-A507-19DFC41C935C}" srcId="{4043B27C-CB99-4B80-AFEE-8E066820C994}" destId="{77171712-C86F-422A-840D-9A578D4A9CD6}" srcOrd="1" destOrd="0" parTransId="{0879C006-DFC6-4384-A4FF-A0F194D96FC5}" sibTransId="{BDEEA26D-4AC7-4D18-BBF9-2F32F6E40EBB}"/>
    <dgm:cxn modelId="{0E6848B4-9062-446F-89BF-3F4B86B22B40}" type="presOf" srcId="{77171712-C86F-422A-840D-9A578D4A9CD6}" destId="{33921F1C-D85F-498D-9276-40FDAB1B2DFB}" srcOrd="0" destOrd="0" presId="urn:microsoft.com/office/officeart/2005/8/layout/vList2"/>
    <dgm:cxn modelId="{C9E1F8A6-BB4F-4505-B627-054E154866F2}" type="presParOf" srcId="{BF1D492E-9136-4FEF-B0E0-F3D71C3529AB}" destId="{52EDC246-B614-4D39-8A18-11C31F4218CD}" srcOrd="0" destOrd="0" presId="urn:microsoft.com/office/officeart/2005/8/layout/vList2"/>
    <dgm:cxn modelId="{B01308FD-CE12-4EE0-AEFB-4DAA92881782}" type="presParOf" srcId="{BF1D492E-9136-4FEF-B0E0-F3D71C3529AB}" destId="{776083FB-4EC4-4231-86F9-0CE4E150D784}" srcOrd="1" destOrd="0" presId="urn:microsoft.com/office/officeart/2005/8/layout/vList2"/>
    <dgm:cxn modelId="{9811C6FC-E8C9-4FDB-A45F-9FD41A2D720F}" type="presParOf" srcId="{BF1D492E-9136-4FEF-B0E0-F3D71C3529AB}" destId="{33921F1C-D85F-498D-9276-40FDAB1B2DF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88133-9BF1-46BA-9D23-2D64302819DB}">
      <dsp:nvSpPr>
        <dsp:cNvPr id="0" name=""/>
        <dsp:cNvSpPr/>
      </dsp:nvSpPr>
      <dsp:spPr>
        <a:xfrm>
          <a:off x="0" y="0"/>
          <a:ext cx="5267967" cy="48672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¿Cuál es el efecto que la </a:t>
          </a:r>
          <a:r>
            <a:rPr lang="es-ES" sz="1200" kern="1200" noProof="0" dirty="0">
              <a:solidFill>
                <a:srgbClr val="7030A0"/>
              </a:solidFill>
              <a:latin typeface="Arial Rounded MT Bold" panose="020F0704030504030204" pitchFamily="34" charset="0"/>
            </a:rPr>
            <a:t>Inteligencia Artificial </a:t>
          </a:r>
          <a:r>
            <a:rPr lang="es-ES" sz="1200" kern="1200" noProof="0" dirty="0">
              <a:solidFill>
                <a:schemeClr val="tx1"/>
              </a:solidFill>
              <a:latin typeface="Arial Rounded MT Bold" panose="020F0704030504030204" pitchFamily="34" charset="0"/>
            </a:rPr>
            <a:t>tiene</a:t>
          </a:r>
          <a:r>
            <a:rPr lang="es-ES" sz="1200" kern="1200" noProof="0" dirty="0">
              <a:solidFill>
                <a:srgbClr val="7030A0"/>
              </a:solidFill>
              <a:latin typeface="Arial Rounded MT Bold" panose="020F0704030504030204" pitchFamily="34" charset="0"/>
            </a:rPr>
            <a:t> </a:t>
          </a:r>
          <a:r>
            <a:rPr lang="es-ES" sz="1200" kern="1200" noProof="0" dirty="0">
              <a:solidFill>
                <a:schemeClr val="tx1"/>
              </a:solidFill>
              <a:latin typeface="Arial Rounded MT Bold" panose="020F0704030504030204" pitchFamily="34" charset="0"/>
            </a:rPr>
            <a:t>sobre los individuos? </a:t>
          </a:r>
          <a:endParaRPr lang="es-ES" sz="1200" kern="1200" noProof="0" dirty="0">
            <a:solidFill>
              <a:schemeClr val="tx1"/>
            </a:solidFill>
          </a:endParaRPr>
        </a:p>
      </dsp:txBody>
      <dsp:txXfrm>
        <a:off x="23760" y="23760"/>
        <a:ext cx="5220447" cy="439200"/>
      </dsp:txXfrm>
    </dsp:sp>
    <dsp:sp modelId="{AB4559F8-2F15-450A-9904-2503EC644A70}">
      <dsp:nvSpPr>
        <dsp:cNvPr id="0" name=""/>
        <dsp:cNvSpPr/>
      </dsp:nvSpPr>
      <dsp:spPr>
        <a:xfrm>
          <a:off x="0" y="1540692"/>
          <a:ext cx="5267967" cy="519953"/>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S" sz="1100" kern="1200" noProof="0" dirty="0">
              <a:solidFill>
                <a:schemeClr val="tx1"/>
              </a:solidFill>
              <a:latin typeface="Arial Rounded MT Bold" panose="020F0704030504030204" pitchFamily="34" charset="0"/>
            </a:rPr>
            <a:t>¿Cuáles </a:t>
          </a:r>
          <a:r>
            <a:rPr lang="es-ES" sz="1200" kern="1200" noProof="0" dirty="0">
              <a:solidFill>
                <a:srgbClr val="7030A0"/>
              </a:solidFill>
              <a:latin typeface="Arial Rounded MT Bold" panose="020F0704030504030204" pitchFamily="34" charset="0"/>
            </a:rPr>
            <a:t>cambios</a:t>
          </a:r>
          <a:r>
            <a:rPr lang="es-ES" sz="1100" kern="1200" noProof="0" dirty="0">
              <a:solidFill>
                <a:schemeClr val="tx1"/>
              </a:solidFill>
              <a:latin typeface="Arial Rounded MT Bold" panose="020F0704030504030204" pitchFamily="34" charset="0"/>
            </a:rPr>
            <a:t> implica la «</a:t>
          </a:r>
          <a:r>
            <a:rPr lang="es-ES" sz="1100" kern="1200" noProof="0" dirty="0">
              <a:solidFill>
                <a:srgbClr val="7030A0"/>
              </a:solidFill>
              <a:latin typeface="Arial Rounded MT Bold" panose="020F0704030504030204" pitchFamily="34" charset="0"/>
            </a:rPr>
            <a:t>Segunda Edad de las Máquinas</a:t>
          </a:r>
          <a:r>
            <a:rPr lang="es-ES" sz="1100" kern="1200" noProof="0" dirty="0">
              <a:solidFill>
                <a:schemeClr val="tx1"/>
              </a:solidFill>
              <a:latin typeface="Arial Rounded MT Bold" panose="020F0704030504030204" pitchFamily="34" charset="0"/>
            </a:rPr>
            <a:t>» en el mundo del </a:t>
          </a:r>
          <a:r>
            <a:rPr lang="es-ES" sz="1100" kern="1200" noProof="0" dirty="0">
              <a:solidFill>
                <a:srgbClr val="7030A0"/>
              </a:solidFill>
              <a:latin typeface="Arial Rounded MT Bold" panose="020F0704030504030204" pitchFamily="34" charset="0"/>
            </a:rPr>
            <a:t>trabajo</a:t>
          </a:r>
          <a:r>
            <a:rPr lang="es-ES" sz="1100" kern="1200" noProof="0" dirty="0">
              <a:solidFill>
                <a:schemeClr val="tx1"/>
              </a:solidFill>
              <a:latin typeface="Arial Rounded MT Bold" panose="020F0704030504030204" pitchFamily="34" charset="0"/>
            </a:rPr>
            <a:t>? </a:t>
          </a:r>
          <a:endParaRPr lang="es-ES" sz="1100" kern="1200" noProof="0" dirty="0">
            <a:solidFill>
              <a:schemeClr val="tx1"/>
            </a:solidFill>
          </a:endParaRPr>
        </a:p>
      </dsp:txBody>
      <dsp:txXfrm>
        <a:off x="25382" y="1566074"/>
        <a:ext cx="5217203" cy="469189"/>
      </dsp:txXfrm>
    </dsp:sp>
    <dsp:sp modelId="{3EB76157-8E0F-4EA5-A726-8F69AE49456E}">
      <dsp:nvSpPr>
        <dsp:cNvPr id="0" name=""/>
        <dsp:cNvSpPr/>
      </dsp:nvSpPr>
      <dsp:spPr>
        <a:xfrm>
          <a:off x="0" y="1112459"/>
          <a:ext cx="5267967"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258" tIns="33020" rIns="184912" bIns="33020" numCol="1" spcCol="1270" anchor="t" anchorCtr="0">
          <a:noAutofit/>
        </a:bodyPr>
        <a:lstStyle/>
        <a:p>
          <a:pPr marL="228600" lvl="1" indent="-228600" algn="l" defTabSz="889000">
            <a:lnSpc>
              <a:spcPct val="90000"/>
            </a:lnSpc>
            <a:spcBef>
              <a:spcPct val="0"/>
            </a:spcBef>
            <a:spcAft>
              <a:spcPct val="20000"/>
            </a:spcAft>
            <a:buNone/>
          </a:pPr>
          <a:endParaRPr lang="it-IT" sz="2000" kern="1200" dirty="0"/>
        </a:p>
      </dsp:txBody>
      <dsp:txXfrm>
        <a:off x="0" y="1112459"/>
        <a:ext cx="5267967" cy="430560"/>
      </dsp:txXfrm>
    </dsp:sp>
    <dsp:sp modelId="{40B4D4D5-E113-41A4-A15F-A39D00F74E12}">
      <dsp:nvSpPr>
        <dsp:cNvPr id="0" name=""/>
        <dsp:cNvSpPr/>
      </dsp:nvSpPr>
      <dsp:spPr>
        <a:xfrm>
          <a:off x="0" y="735762"/>
          <a:ext cx="5267967" cy="48672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¿Cómo ha cambiado la </a:t>
          </a:r>
          <a:r>
            <a:rPr lang="es-ES" sz="1200" kern="1200" noProof="0" dirty="0">
              <a:solidFill>
                <a:srgbClr val="7030A0"/>
              </a:solidFill>
              <a:latin typeface="Arial Rounded MT Bold" panose="020F0704030504030204" pitchFamily="34" charset="0"/>
            </a:rPr>
            <a:t>relación</a:t>
          </a:r>
          <a:r>
            <a:rPr lang="es-ES" sz="1200" kern="1200" noProof="0" dirty="0">
              <a:solidFill>
                <a:schemeClr val="tx1"/>
              </a:solidFill>
              <a:latin typeface="Arial Rounded MT Bold" panose="020F0704030504030204" pitchFamily="34" charset="0"/>
            </a:rPr>
            <a:t> entre las </a:t>
          </a:r>
          <a:r>
            <a:rPr lang="es-ES" sz="1200" kern="1200" noProof="0" dirty="0">
              <a:solidFill>
                <a:srgbClr val="7030A0"/>
              </a:solidFill>
              <a:latin typeface="Arial Rounded MT Bold" panose="020F0704030504030204" pitchFamily="34" charset="0"/>
            </a:rPr>
            <a:t>máquinas </a:t>
          </a:r>
          <a:r>
            <a:rPr lang="es-ES" sz="1200" kern="1200" noProof="0" dirty="0">
              <a:solidFill>
                <a:schemeClr val="tx1"/>
              </a:solidFill>
              <a:latin typeface="Arial Rounded MT Bold" panose="020F0704030504030204" pitchFamily="34" charset="0"/>
            </a:rPr>
            <a:t>y los </a:t>
          </a:r>
          <a:r>
            <a:rPr lang="es-ES" sz="1200" kern="1200" noProof="0" dirty="0">
              <a:solidFill>
                <a:srgbClr val="7030A0"/>
              </a:solidFill>
              <a:latin typeface="Arial Rounded MT Bold" panose="020F0704030504030204" pitchFamily="34" charset="0"/>
            </a:rPr>
            <a:t>seres humanos</a:t>
          </a:r>
          <a:r>
            <a:rPr lang="es-ES" sz="1200" kern="1200" noProof="0" dirty="0">
              <a:solidFill>
                <a:schemeClr val="tx1"/>
              </a:solidFill>
              <a:latin typeface="Arial Rounded MT Bold" panose="020F0704030504030204" pitchFamily="34" charset="0"/>
            </a:rPr>
            <a:t>?</a:t>
          </a:r>
          <a:endParaRPr lang="es-ES" sz="1200" kern="1200" noProof="0" dirty="0">
            <a:solidFill>
              <a:schemeClr val="tx1"/>
            </a:solidFill>
          </a:endParaRPr>
        </a:p>
      </dsp:txBody>
      <dsp:txXfrm>
        <a:off x="23760" y="759522"/>
        <a:ext cx="5220447" cy="4392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FE6B4-2D2F-4CE8-ADE0-3C258B4F4B38}">
      <dsp:nvSpPr>
        <dsp:cNvPr id="0" name=""/>
        <dsp:cNvSpPr/>
      </dsp:nvSpPr>
      <dsp:spPr>
        <a:xfrm>
          <a:off x="1822" y="95533"/>
          <a:ext cx="1777134" cy="52614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s-ES" sz="1100" kern="1200" noProof="0" dirty="0">
              <a:solidFill>
                <a:schemeClr val="tx1"/>
              </a:solidFill>
              <a:latin typeface="Arial Rounded MT Bold" panose="020F0704030504030204" pitchFamily="34" charset="0"/>
            </a:rPr>
            <a:t>el lugar decimocuarto entre treinta cuatro países en la lectura</a:t>
          </a:r>
        </a:p>
      </dsp:txBody>
      <dsp:txXfrm>
        <a:off x="1822" y="95533"/>
        <a:ext cx="1777134" cy="526141"/>
      </dsp:txXfrm>
    </dsp:sp>
    <dsp:sp modelId="{BCE3245B-D6BF-4604-A33C-93A41D540945}">
      <dsp:nvSpPr>
        <dsp:cNvPr id="0" name=""/>
        <dsp:cNvSpPr/>
      </dsp:nvSpPr>
      <dsp:spPr>
        <a:xfrm>
          <a:off x="1822" y="621675"/>
          <a:ext cx="1777134" cy="48312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36C811-0911-4E06-B0F8-D0B7EDFD965B}">
      <dsp:nvSpPr>
        <dsp:cNvPr id="0" name=""/>
        <dsp:cNvSpPr/>
      </dsp:nvSpPr>
      <dsp:spPr>
        <a:xfrm>
          <a:off x="2027756" y="95533"/>
          <a:ext cx="1777134" cy="526141"/>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s-ES" sz="1100" kern="1200" noProof="0" dirty="0">
              <a:solidFill>
                <a:schemeClr val="tx1"/>
              </a:solidFill>
              <a:latin typeface="Arial Rounded MT Bold" panose="020F0704030504030204" pitchFamily="34" charset="0"/>
            </a:rPr>
            <a:t>en el decimoséptimo en ciencia</a:t>
          </a:r>
        </a:p>
      </dsp:txBody>
      <dsp:txXfrm>
        <a:off x="2027756" y="95533"/>
        <a:ext cx="1777134" cy="526141"/>
      </dsp:txXfrm>
    </dsp:sp>
    <dsp:sp modelId="{BC8C4F6F-1936-44A2-9305-4995C64FB7C0}">
      <dsp:nvSpPr>
        <dsp:cNvPr id="0" name=""/>
        <dsp:cNvSpPr/>
      </dsp:nvSpPr>
      <dsp:spPr>
        <a:xfrm>
          <a:off x="2027756" y="621675"/>
          <a:ext cx="1777134" cy="48312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BE1917-F003-4A75-A5CB-C71D63CBF0D5}">
      <dsp:nvSpPr>
        <dsp:cNvPr id="0" name=""/>
        <dsp:cNvSpPr/>
      </dsp:nvSpPr>
      <dsp:spPr>
        <a:xfrm>
          <a:off x="4053690" y="95533"/>
          <a:ext cx="1777134" cy="52614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s-ES" sz="1100" kern="1200" noProof="0" dirty="0">
              <a:solidFill>
                <a:schemeClr val="tx1"/>
              </a:solidFill>
              <a:latin typeface="Arial Rounded MT Bold" panose="020F0704030504030204" pitchFamily="34" charset="0"/>
            </a:rPr>
            <a:t>en el vigésimo quinto en matemática</a:t>
          </a:r>
        </a:p>
      </dsp:txBody>
      <dsp:txXfrm>
        <a:off x="4053690" y="95533"/>
        <a:ext cx="1777134" cy="526141"/>
      </dsp:txXfrm>
    </dsp:sp>
    <dsp:sp modelId="{8A71EE69-BF78-4C09-B9FF-83A739CF2A62}">
      <dsp:nvSpPr>
        <dsp:cNvPr id="0" name=""/>
        <dsp:cNvSpPr/>
      </dsp:nvSpPr>
      <dsp:spPr>
        <a:xfrm>
          <a:off x="4053690" y="621675"/>
          <a:ext cx="1777134" cy="48312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66E1A-E9EE-422C-9D6F-1B7547447A59}">
      <dsp:nvSpPr>
        <dsp:cNvPr id="0" name=""/>
        <dsp:cNvSpPr/>
      </dsp:nvSpPr>
      <dsp:spPr>
        <a:xfrm>
          <a:off x="0" y="0"/>
          <a:ext cx="4657477" cy="34815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noProof="0" dirty="0">
              <a:solidFill>
                <a:schemeClr val="tx1"/>
              </a:solidFill>
              <a:latin typeface="Arial Rounded MT Bold" panose="020F0704030504030204" pitchFamily="34" charset="0"/>
            </a:rPr>
            <a:t>Ahora que el empleo digital llegar a ser más generalizado, capaz y potente, </a:t>
          </a:r>
        </a:p>
      </dsp:txBody>
      <dsp:txXfrm>
        <a:off x="10197" y="10197"/>
        <a:ext cx="4241057" cy="327760"/>
      </dsp:txXfrm>
    </dsp:sp>
    <dsp:sp modelId="{BE3E1208-22E7-4169-A891-742A81B21330}">
      <dsp:nvSpPr>
        <dsp:cNvPr id="0" name=""/>
        <dsp:cNvSpPr/>
      </dsp:nvSpPr>
      <dsp:spPr>
        <a:xfrm>
          <a:off x="347798" y="396509"/>
          <a:ext cx="4657477" cy="348154"/>
        </a:xfrm>
        <a:prstGeom prst="roundRect">
          <a:avLst>
            <a:gd name="adj" fmla="val 10000"/>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noProof="0" dirty="0">
              <a:solidFill>
                <a:schemeClr val="tx1"/>
              </a:solidFill>
              <a:latin typeface="Arial Rounded MT Bold" panose="020F0704030504030204" pitchFamily="34" charset="0"/>
            </a:rPr>
            <a:t>las empresas estarán menos dispuestas a  conceder a la gente salarios aceptables, </a:t>
          </a:r>
        </a:p>
      </dsp:txBody>
      <dsp:txXfrm>
        <a:off x="357995" y="406706"/>
        <a:ext cx="4062984" cy="327760"/>
      </dsp:txXfrm>
    </dsp:sp>
    <dsp:sp modelId="{3322B3FC-F688-42EC-834A-A06469C60119}">
      <dsp:nvSpPr>
        <dsp:cNvPr id="0" name=""/>
        <dsp:cNvSpPr/>
      </dsp:nvSpPr>
      <dsp:spPr>
        <a:xfrm>
          <a:off x="695597" y="793019"/>
          <a:ext cx="4657477" cy="348154"/>
        </a:xfrm>
        <a:prstGeom prst="roundRect">
          <a:avLst>
            <a:gd name="adj" fmla="val 10000"/>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noProof="0" dirty="0">
              <a:solidFill>
                <a:schemeClr val="tx1"/>
              </a:solidFill>
              <a:latin typeface="Arial Rounded MT Bold" panose="020F0704030504030204" pitchFamily="34" charset="0"/>
            </a:rPr>
            <a:t>nóminas que les permitan mantener el  nivel de vida a lo que están acostumbrados.</a:t>
          </a:r>
        </a:p>
      </dsp:txBody>
      <dsp:txXfrm>
        <a:off x="705794" y="803216"/>
        <a:ext cx="4062984" cy="327760"/>
      </dsp:txXfrm>
    </dsp:sp>
    <dsp:sp modelId="{1192DB2E-4A1A-4003-83A3-6B999EE9AEF0}">
      <dsp:nvSpPr>
        <dsp:cNvPr id="0" name=""/>
        <dsp:cNvSpPr/>
      </dsp:nvSpPr>
      <dsp:spPr>
        <a:xfrm>
          <a:off x="1043395" y="1189528"/>
          <a:ext cx="4657477" cy="348154"/>
        </a:xfrm>
        <a:prstGeom prst="roundRect">
          <a:avLst>
            <a:gd name="adj" fmla="val 10000"/>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noProof="0" dirty="0">
              <a:solidFill>
                <a:schemeClr val="tx1"/>
              </a:solidFill>
              <a:latin typeface="Arial Rounded MT Bold" panose="020F0704030504030204" pitchFamily="34" charset="0"/>
            </a:rPr>
            <a:t>Cuando pasa algo similar, la gente queda desempleada. </a:t>
          </a:r>
        </a:p>
      </dsp:txBody>
      <dsp:txXfrm>
        <a:off x="1053592" y="1199725"/>
        <a:ext cx="4062984" cy="327760"/>
      </dsp:txXfrm>
    </dsp:sp>
    <dsp:sp modelId="{FE5CC916-04EB-4948-9ECD-8B8E57F4077D}">
      <dsp:nvSpPr>
        <dsp:cNvPr id="0" name=""/>
        <dsp:cNvSpPr/>
      </dsp:nvSpPr>
      <dsp:spPr>
        <a:xfrm>
          <a:off x="1391194" y="1586038"/>
          <a:ext cx="4657477" cy="348154"/>
        </a:xfrm>
        <a:prstGeom prst="roundRect">
          <a:avLst>
            <a:gd name="adj" fmla="val 1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S" sz="1000" kern="1200" noProof="0" dirty="0">
              <a:solidFill>
                <a:schemeClr val="tx1"/>
              </a:solidFill>
              <a:latin typeface="Arial Rounded MT Bold" panose="020F0704030504030204" pitchFamily="34" charset="0"/>
            </a:rPr>
            <a:t>Es una mala noticia para la economía, ya que los desempleados no crean tanta demanda de mercancía y, en consecuencia, el crecimiento global tiende a </a:t>
          </a:r>
          <a:r>
            <a:rPr lang="es-ES" altLang="es-ES" sz="1000" kern="1200" noProof="0" dirty="0">
              <a:solidFill>
                <a:schemeClr val="tx1"/>
              </a:solidFill>
              <a:latin typeface="Arial Rounded MT Bold" panose="020F0704030504030204" pitchFamily="34" charset="0"/>
            </a:rPr>
            <a:t>ralentizar. </a:t>
          </a:r>
          <a:endParaRPr lang="es-ES" sz="1000" kern="1200" noProof="0" dirty="0">
            <a:solidFill>
              <a:schemeClr val="tx1"/>
            </a:solidFill>
            <a:latin typeface="Arial Rounded MT Bold" panose="020F0704030504030204" pitchFamily="34" charset="0"/>
          </a:endParaRPr>
        </a:p>
      </dsp:txBody>
      <dsp:txXfrm>
        <a:off x="1401391" y="1596235"/>
        <a:ext cx="4062984" cy="327760"/>
      </dsp:txXfrm>
    </dsp:sp>
    <dsp:sp modelId="{9BAA0925-4AA3-4B4B-9BE3-676E7E12E8E9}">
      <dsp:nvSpPr>
        <dsp:cNvPr id="0" name=""/>
        <dsp:cNvSpPr/>
      </dsp:nvSpPr>
      <dsp:spPr>
        <a:xfrm>
          <a:off x="4431176" y="254346"/>
          <a:ext cx="226300" cy="22630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s-ES" sz="900" kern="1200" noProof="0" dirty="0">
            <a:solidFill>
              <a:schemeClr val="tx1"/>
            </a:solidFill>
            <a:latin typeface="Arial Rounded MT Bold" panose="020F0704030504030204" pitchFamily="34" charset="0"/>
          </a:endParaRPr>
        </a:p>
      </dsp:txBody>
      <dsp:txXfrm>
        <a:off x="4482093" y="254346"/>
        <a:ext cx="124466" cy="170291"/>
      </dsp:txXfrm>
    </dsp:sp>
    <dsp:sp modelId="{ADB2D691-7593-4484-AE62-3D4F844E2722}">
      <dsp:nvSpPr>
        <dsp:cNvPr id="0" name=""/>
        <dsp:cNvSpPr/>
      </dsp:nvSpPr>
      <dsp:spPr>
        <a:xfrm>
          <a:off x="4778975" y="650855"/>
          <a:ext cx="226300" cy="226300"/>
        </a:xfrm>
        <a:prstGeom prst="downArrow">
          <a:avLst>
            <a:gd name="adj1" fmla="val 55000"/>
            <a:gd name="adj2" fmla="val 45000"/>
          </a:avLst>
        </a:prstGeom>
        <a:solidFill>
          <a:schemeClr val="accent2">
            <a:tint val="40000"/>
            <a:alpha val="90000"/>
            <a:hueOff val="-580954"/>
            <a:satOff val="393"/>
            <a:lumOff val="-193"/>
            <a:alphaOff val="0"/>
          </a:schemeClr>
        </a:solidFill>
        <a:ln w="25400" cap="flat" cmpd="sng" algn="ctr">
          <a:solidFill>
            <a:schemeClr val="accent2">
              <a:tint val="40000"/>
              <a:alpha val="90000"/>
              <a:hueOff val="-580954"/>
              <a:satOff val="393"/>
              <a:lumOff val="-1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s-ES" sz="900" kern="1200" noProof="0" dirty="0">
            <a:solidFill>
              <a:schemeClr val="tx1"/>
            </a:solidFill>
            <a:latin typeface="Arial Rounded MT Bold" panose="020F0704030504030204" pitchFamily="34" charset="0"/>
          </a:endParaRPr>
        </a:p>
      </dsp:txBody>
      <dsp:txXfrm>
        <a:off x="4829892" y="650855"/>
        <a:ext cx="124466" cy="170291"/>
      </dsp:txXfrm>
    </dsp:sp>
    <dsp:sp modelId="{A011F0A7-55B8-4288-9CC9-96DF02AD785D}">
      <dsp:nvSpPr>
        <dsp:cNvPr id="0" name=""/>
        <dsp:cNvSpPr/>
      </dsp:nvSpPr>
      <dsp:spPr>
        <a:xfrm>
          <a:off x="5126774" y="1041562"/>
          <a:ext cx="226300" cy="226300"/>
        </a:xfrm>
        <a:prstGeom prst="downArrow">
          <a:avLst>
            <a:gd name="adj1" fmla="val 55000"/>
            <a:gd name="adj2" fmla="val 45000"/>
          </a:avLst>
        </a:prstGeom>
        <a:solidFill>
          <a:schemeClr val="accent2">
            <a:tint val="40000"/>
            <a:alpha val="90000"/>
            <a:hueOff val="-1161907"/>
            <a:satOff val="785"/>
            <a:lumOff val="-385"/>
            <a:alphaOff val="0"/>
          </a:schemeClr>
        </a:solidFill>
        <a:ln w="25400" cap="flat" cmpd="sng" algn="ctr">
          <a:solidFill>
            <a:schemeClr val="accent2">
              <a:tint val="40000"/>
              <a:alpha val="90000"/>
              <a:hueOff val="-1161907"/>
              <a:satOff val="785"/>
              <a:lumOff val="-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s-ES" sz="900" kern="1200" noProof="0" dirty="0">
            <a:solidFill>
              <a:schemeClr val="tx1"/>
            </a:solidFill>
            <a:latin typeface="Arial Rounded MT Bold" panose="020F0704030504030204" pitchFamily="34" charset="0"/>
          </a:endParaRPr>
        </a:p>
      </dsp:txBody>
      <dsp:txXfrm>
        <a:off x="5177691" y="1041562"/>
        <a:ext cx="124466" cy="170291"/>
      </dsp:txXfrm>
    </dsp:sp>
    <dsp:sp modelId="{FC548FA4-4D73-4296-BA5B-032F790E6410}">
      <dsp:nvSpPr>
        <dsp:cNvPr id="0" name=""/>
        <dsp:cNvSpPr/>
      </dsp:nvSpPr>
      <dsp:spPr>
        <a:xfrm>
          <a:off x="5474572" y="1441940"/>
          <a:ext cx="226300" cy="226300"/>
        </a:xfrm>
        <a:prstGeom prst="downArrow">
          <a:avLst>
            <a:gd name="adj1" fmla="val 55000"/>
            <a:gd name="adj2" fmla="val 45000"/>
          </a:avLst>
        </a:prstGeom>
        <a:solidFill>
          <a:schemeClr val="accent2">
            <a:tint val="40000"/>
            <a:alpha val="90000"/>
            <a:hueOff val="-1742861"/>
            <a:satOff val="1178"/>
            <a:lumOff val="-578"/>
            <a:alphaOff val="0"/>
          </a:schemeClr>
        </a:solidFill>
        <a:ln w="25400" cap="flat" cmpd="sng" algn="ctr">
          <a:solidFill>
            <a:schemeClr val="accent2">
              <a:tint val="40000"/>
              <a:alpha val="90000"/>
              <a:hueOff val="-1742861"/>
              <a:satOff val="1178"/>
              <a:lumOff val="-5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s-ES" sz="900" kern="1200" noProof="0" dirty="0">
            <a:solidFill>
              <a:schemeClr val="tx1"/>
            </a:solidFill>
            <a:latin typeface="Arial Rounded MT Bold" panose="020F0704030504030204" pitchFamily="34" charset="0"/>
          </a:endParaRPr>
        </a:p>
      </dsp:txBody>
      <dsp:txXfrm>
        <a:off x="5525489" y="1441940"/>
        <a:ext cx="124466" cy="1702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74F9A-90F7-47CD-BF98-4F2638055F1F}">
      <dsp:nvSpPr>
        <dsp:cNvPr id="0" name=""/>
        <dsp:cNvSpPr/>
      </dsp:nvSpPr>
      <dsp:spPr>
        <a:xfrm>
          <a:off x="0" y="97464"/>
          <a:ext cx="6016638" cy="42471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S" sz="1100" kern="1200" noProof="0" dirty="0">
              <a:solidFill>
                <a:schemeClr val="tx1"/>
              </a:solidFill>
              <a:latin typeface="Arial Rounded MT Bold" panose="020F0704030504030204" pitchFamily="34" charset="0"/>
            </a:rPr>
            <a:t>Este proyecto de «salario mínimo», según sus defensores, es relativamente simple por gestionar y  preserva los elementos de capitalismo que funcionan muy bien, </a:t>
          </a:r>
        </a:p>
      </dsp:txBody>
      <dsp:txXfrm>
        <a:off x="20733" y="118197"/>
        <a:ext cx="5975172" cy="383244"/>
      </dsp:txXfrm>
    </dsp:sp>
    <dsp:sp modelId="{957E37F3-9F6C-48A0-A44E-DD643D1B1BEB}">
      <dsp:nvSpPr>
        <dsp:cNvPr id="0" name=""/>
        <dsp:cNvSpPr/>
      </dsp:nvSpPr>
      <dsp:spPr>
        <a:xfrm>
          <a:off x="0" y="553855"/>
          <a:ext cx="6016638" cy="42471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S" sz="1100" kern="1200" noProof="0" dirty="0">
              <a:solidFill>
                <a:schemeClr val="tx1"/>
              </a:solidFill>
              <a:latin typeface="Arial Rounded MT Bold" panose="020F0704030504030204" pitchFamily="34" charset="0"/>
            </a:rPr>
            <a:t>Pero resolviendo el problema de la gente que no consigue sobrevivir ofreciendo la propia mano de obra.  </a:t>
          </a:r>
        </a:p>
      </dsp:txBody>
      <dsp:txXfrm>
        <a:off x="20733" y="574588"/>
        <a:ext cx="5975172" cy="383244"/>
      </dsp:txXfrm>
    </dsp:sp>
    <dsp:sp modelId="{E1F60DD8-9128-4246-8AE2-B287617D3536}">
      <dsp:nvSpPr>
        <dsp:cNvPr id="0" name=""/>
        <dsp:cNvSpPr/>
      </dsp:nvSpPr>
      <dsp:spPr>
        <a:xfrm>
          <a:off x="0" y="1010245"/>
          <a:ext cx="6016638" cy="42471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S" sz="1100" kern="1200" noProof="0" dirty="0">
              <a:solidFill>
                <a:schemeClr val="tx1"/>
              </a:solidFill>
              <a:latin typeface="Arial Rounded MT Bold" panose="020F0704030504030204" pitchFamily="34" charset="0"/>
            </a:rPr>
            <a:t>El salario mínimo garantiza que tengan un nivel de vida básica.</a:t>
          </a:r>
        </a:p>
      </dsp:txBody>
      <dsp:txXfrm>
        <a:off x="20733" y="1030978"/>
        <a:ext cx="5975172" cy="3832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A24CE-273D-403A-8D1C-24BF2F9C2917}">
      <dsp:nvSpPr>
        <dsp:cNvPr id="0" name=""/>
        <dsp:cNvSpPr/>
      </dsp:nvSpPr>
      <dsp:spPr>
        <a:xfrm>
          <a:off x="0" y="0"/>
          <a:ext cx="1200329" cy="1200329"/>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31AAC-6479-4ADA-8A43-F65D3447EC19}">
      <dsp:nvSpPr>
        <dsp:cNvPr id="0" name=""/>
        <dsp:cNvSpPr/>
      </dsp:nvSpPr>
      <dsp:spPr>
        <a:xfrm>
          <a:off x="600164" y="0"/>
          <a:ext cx="5458085" cy="1200329"/>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latin typeface="Arial Rounded MT Bold" panose="020F0704030504030204" pitchFamily="34" charset="0"/>
            </a:rPr>
            <a:t>Entre los defensores posteriores encontramos el filósofo Bertrand Russell y el líder del movimiento por los derechos civiles Martin Luther King Jr., que escribió en el 1967: </a:t>
          </a:r>
        </a:p>
      </dsp:txBody>
      <dsp:txXfrm>
        <a:off x="600164" y="0"/>
        <a:ext cx="5458085" cy="570156"/>
      </dsp:txXfrm>
    </dsp:sp>
    <dsp:sp modelId="{619D055E-7606-4EBF-B2F5-5E236FB9F99B}">
      <dsp:nvSpPr>
        <dsp:cNvPr id="0" name=""/>
        <dsp:cNvSpPr/>
      </dsp:nvSpPr>
      <dsp:spPr>
        <a:xfrm>
          <a:off x="315086" y="570156"/>
          <a:ext cx="570156" cy="570156"/>
        </a:xfrm>
        <a:prstGeom prst="pie">
          <a:avLst>
            <a:gd name="adj1" fmla="val 5400000"/>
            <a:gd name="adj2" fmla="val 1620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28984-9990-46A9-92E6-9F2FC55D5111}">
      <dsp:nvSpPr>
        <dsp:cNvPr id="0" name=""/>
        <dsp:cNvSpPr/>
      </dsp:nvSpPr>
      <dsp:spPr>
        <a:xfrm>
          <a:off x="600164" y="570156"/>
          <a:ext cx="5458085" cy="570156"/>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latin typeface="Arial Rounded MT Bold" panose="020F0704030504030204" pitchFamily="34" charset="0"/>
            </a:rPr>
            <a:t>«Ya estoy convencido que la estrategia más simple se demostrará la más eficaz. La solución para la pobreza es abolirla directamente, con una medida que hoy se debate ampliamente: el ingreso garantizado»</a:t>
          </a:r>
        </a:p>
      </dsp:txBody>
      <dsp:txXfrm>
        <a:off x="600164" y="570156"/>
        <a:ext cx="5458085" cy="570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A99A3-03CE-4829-B6AE-D18F9C703D81}">
      <dsp:nvSpPr>
        <dsp:cNvPr id="0" name=""/>
        <dsp:cNvSpPr/>
      </dsp:nvSpPr>
      <dsp:spPr>
        <a:xfrm>
          <a:off x="0" y="181006"/>
          <a:ext cx="2752080" cy="2154237"/>
        </a:xfrm>
        <a:prstGeom prst="triangle">
          <a:avLst/>
        </a:prstGeom>
        <a:solidFill>
          <a:srgbClr val="A4B4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68F45-90B3-4854-8C4D-0A2342CAF7AE}">
      <dsp:nvSpPr>
        <dsp:cNvPr id="0" name=""/>
        <dsp:cNvSpPr/>
      </dsp:nvSpPr>
      <dsp:spPr>
        <a:xfrm>
          <a:off x="1585956" y="191827"/>
          <a:ext cx="3268377" cy="65405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s-ES" altLang="es-ES" sz="600" kern="1200" noProof="0" dirty="0">
            <a:latin typeface="Arial Rounded MT Bold" panose="020F0704030504030204" pitchFamily="34" charset="0"/>
          </a:endParaRPr>
        </a:p>
        <a:p>
          <a:pPr marL="0" lvl="0" indent="0" algn="just" defTabSz="266700">
            <a:lnSpc>
              <a:spcPct val="90000"/>
            </a:lnSpc>
            <a:spcBef>
              <a:spcPct val="0"/>
            </a:spcBef>
            <a:spcAft>
              <a:spcPct val="35000"/>
            </a:spcAft>
            <a:buNone/>
          </a:pPr>
          <a:r>
            <a:rPr lang="es-ES" altLang="es-ES" sz="1000" kern="1200" noProof="0" dirty="0">
              <a:latin typeface="Arial Rounded MT Bold" panose="020F0704030504030204" pitchFamily="34" charset="0"/>
            </a:rPr>
            <a:t>El repentino incremento que notamos en el gráfico hacia finales del siglo XVIII, corresponde a un desarrollo de que hemos escuchado hablar: la </a:t>
          </a:r>
          <a:r>
            <a:rPr lang="es-ES" altLang="es-ES" sz="1000" kern="1200" noProof="0" dirty="0">
              <a:solidFill>
                <a:schemeClr val="tx2">
                  <a:lumMod val="60000"/>
                  <a:lumOff val="40000"/>
                </a:schemeClr>
              </a:solidFill>
              <a:latin typeface="Arial Rounded MT Bold" panose="020F0704030504030204" pitchFamily="34" charset="0"/>
            </a:rPr>
            <a:t>Revolución industrial</a:t>
          </a:r>
          <a:r>
            <a:rPr lang="es-ES" altLang="es-ES" sz="1000" kern="1200" noProof="0" dirty="0">
              <a:latin typeface="Arial Rounded MT Bold" panose="020F0704030504030204" pitchFamily="34" charset="0"/>
            </a:rPr>
            <a:t>.</a:t>
          </a:r>
          <a:endParaRPr lang="es-ES" sz="1000" kern="1200" noProof="0" dirty="0"/>
        </a:p>
      </dsp:txBody>
      <dsp:txXfrm>
        <a:off x="1617884" y="223755"/>
        <a:ext cx="3204521" cy="590201"/>
      </dsp:txXfrm>
    </dsp:sp>
    <dsp:sp modelId="{87764381-6ED9-439A-82DD-8B322F834DD7}">
      <dsp:nvSpPr>
        <dsp:cNvPr id="0" name=""/>
        <dsp:cNvSpPr/>
      </dsp:nvSpPr>
      <dsp:spPr>
        <a:xfrm>
          <a:off x="1556232" y="1014551"/>
          <a:ext cx="3289649" cy="69913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44500">
            <a:lnSpc>
              <a:spcPct val="90000"/>
            </a:lnSpc>
            <a:spcBef>
              <a:spcPct val="0"/>
            </a:spcBef>
            <a:spcAft>
              <a:spcPct val="35000"/>
            </a:spcAft>
            <a:buNone/>
          </a:pPr>
          <a:r>
            <a:rPr lang="es-ES" altLang="es-ES" sz="1000" kern="1200" noProof="0" dirty="0">
              <a:latin typeface="Arial Rounded MT Bold" panose="020F0704030504030204" pitchFamily="34" charset="0"/>
            </a:rPr>
            <a:t>Dicha revolución, fue la suma de muchos </a:t>
          </a:r>
          <a:r>
            <a:rPr lang="es-ES" altLang="es-ES" sz="1000" kern="1200" noProof="0" dirty="0">
              <a:solidFill>
                <a:schemeClr val="tx2">
                  <a:lumMod val="60000"/>
                  <a:lumOff val="40000"/>
                </a:schemeClr>
              </a:solidFill>
              <a:latin typeface="Arial Rounded MT Bold" panose="020F0704030504030204" pitchFamily="34" charset="0"/>
            </a:rPr>
            <a:t>progresos</a:t>
          </a:r>
          <a:r>
            <a:rPr lang="es-ES" altLang="es-ES" sz="1000" kern="1200" noProof="0" dirty="0">
              <a:latin typeface="Arial Rounded MT Bold" panose="020F0704030504030204" pitchFamily="34" charset="0"/>
            </a:rPr>
            <a:t> casi simultáneos en la </a:t>
          </a:r>
          <a:r>
            <a:rPr lang="es-ES" altLang="es-ES" sz="1000" kern="1200" noProof="0" dirty="0">
              <a:solidFill>
                <a:schemeClr val="tx2">
                  <a:lumMod val="60000"/>
                  <a:lumOff val="40000"/>
                </a:schemeClr>
              </a:solidFill>
              <a:latin typeface="Arial Rounded MT Bold" panose="020F0704030504030204" pitchFamily="34" charset="0"/>
            </a:rPr>
            <a:t>ingeniería mecánica</a:t>
          </a:r>
          <a:r>
            <a:rPr lang="es-ES" altLang="es-ES" sz="1000" kern="1200" noProof="0" dirty="0">
              <a:latin typeface="Arial Rounded MT Bold" panose="020F0704030504030204" pitchFamily="34" charset="0"/>
            </a:rPr>
            <a:t>, </a:t>
          </a:r>
          <a:r>
            <a:rPr lang="es-ES" altLang="es-ES" sz="1000" kern="1200" noProof="0" dirty="0">
              <a:solidFill>
                <a:schemeClr val="tx2">
                  <a:lumMod val="60000"/>
                  <a:lumOff val="40000"/>
                </a:schemeClr>
              </a:solidFill>
              <a:latin typeface="Arial Rounded MT Bold" panose="020F0704030504030204" pitchFamily="34" charset="0"/>
            </a:rPr>
            <a:t>en la química</a:t>
          </a:r>
          <a:r>
            <a:rPr lang="es-ES" altLang="es-ES" sz="1000" kern="1200" noProof="0" dirty="0">
              <a:latin typeface="Arial Rounded MT Bold" panose="020F0704030504030204" pitchFamily="34" charset="0"/>
            </a:rPr>
            <a:t>, </a:t>
          </a:r>
          <a:r>
            <a:rPr lang="es-ES" altLang="es-ES" sz="1000" kern="1200" noProof="0" dirty="0">
              <a:solidFill>
                <a:schemeClr val="tx2">
                  <a:lumMod val="60000"/>
                  <a:lumOff val="40000"/>
                </a:schemeClr>
              </a:solidFill>
              <a:latin typeface="Arial Rounded MT Bold" panose="020F0704030504030204" pitchFamily="34" charset="0"/>
            </a:rPr>
            <a:t>en la metalurgia y en otras disciplinas</a:t>
          </a:r>
          <a:r>
            <a:rPr lang="es-ES" altLang="es-ES" sz="1000" kern="1200" noProof="0" dirty="0">
              <a:latin typeface="Arial Rounded MT Bold" panose="020F0704030504030204" pitchFamily="34" charset="0"/>
            </a:rPr>
            <a:t>. </a:t>
          </a:r>
          <a:endParaRPr lang="es-ES" sz="1000" kern="1200" noProof="0" dirty="0"/>
        </a:p>
      </dsp:txBody>
      <dsp:txXfrm>
        <a:off x="1590361" y="1048680"/>
        <a:ext cx="3221391" cy="630879"/>
      </dsp:txXfrm>
    </dsp:sp>
    <dsp:sp modelId="{3A928C09-7E22-47C1-ADA8-82CAB7B20D53}">
      <dsp:nvSpPr>
        <dsp:cNvPr id="0" name=""/>
        <dsp:cNvSpPr/>
      </dsp:nvSpPr>
      <dsp:spPr>
        <a:xfrm>
          <a:off x="1533510" y="1893345"/>
          <a:ext cx="3322592" cy="69913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44500">
            <a:lnSpc>
              <a:spcPct val="90000"/>
            </a:lnSpc>
            <a:spcBef>
              <a:spcPct val="0"/>
            </a:spcBef>
            <a:spcAft>
              <a:spcPct val="35000"/>
            </a:spcAft>
            <a:buNone/>
          </a:pPr>
          <a:r>
            <a:rPr lang="es-ES" altLang="es-ES" sz="1000" kern="1200" noProof="0" dirty="0">
              <a:latin typeface="Arial Rounded MT Bold" panose="020F0704030504030204" pitchFamily="34" charset="0"/>
            </a:rPr>
            <a:t>No es difícil imaginar que están estas </a:t>
          </a:r>
          <a:r>
            <a:rPr lang="es-ES" altLang="es-ES" sz="1000" kern="1200" noProof="0" dirty="0">
              <a:solidFill>
                <a:schemeClr val="tx2">
                  <a:lumMod val="60000"/>
                  <a:lumOff val="40000"/>
                </a:schemeClr>
              </a:solidFill>
              <a:latin typeface="Arial Rounded MT Bold" panose="020F0704030504030204" pitchFamily="34" charset="0"/>
            </a:rPr>
            <a:t>novedades tecnológicas </a:t>
          </a:r>
          <a:r>
            <a:rPr lang="es-ES" altLang="es-ES" sz="1000" kern="1200" noProof="0" dirty="0">
              <a:latin typeface="Arial Rounded MT Bold" panose="020F0704030504030204" pitchFamily="34" charset="0"/>
            </a:rPr>
            <a:t>detrás del brusco, neto y  prolongado salto en el </a:t>
          </a:r>
          <a:r>
            <a:rPr lang="es-ES" altLang="es-ES" sz="1000" kern="1200" noProof="0" dirty="0">
              <a:solidFill>
                <a:schemeClr val="tx2">
                  <a:lumMod val="60000"/>
                  <a:lumOff val="40000"/>
                </a:schemeClr>
              </a:solidFill>
              <a:latin typeface="Arial Rounded MT Bold" panose="020F0704030504030204" pitchFamily="34" charset="0"/>
            </a:rPr>
            <a:t>progreso de la humanidad</a:t>
          </a:r>
          <a:r>
            <a:rPr lang="es-ES" altLang="es-ES" sz="1000" kern="1200" noProof="0" dirty="0">
              <a:latin typeface="Arial Rounded MT Bold" panose="020F0704030504030204" pitchFamily="34" charset="0"/>
            </a:rPr>
            <a:t>.</a:t>
          </a:r>
          <a:endParaRPr lang="es-ES" sz="1000" kern="1200" noProof="0" dirty="0"/>
        </a:p>
      </dsp:txBody>
      <dsp:txXfrm>
        <a:off x="1567639" y="1927474"/>
        <a:ext cx="3254334" cy="6308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6C092-A37A-45C9-925C-297BBFD00AF7}">
      <dsp:nvSpPr>
        <dsp:cNvPr id="0" name=""/>
        <dsp:cNvSpPr/>
      </dsp:nvSpPr>
      <dsp:spPr>
        <a:xfrm>
          <a:off x="449074" y="97"/>
          <a:ext cx="2342779" cy="23427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8931" tIns="13970" rIns="128931" bIns="13970" numCol="1" spcCol="1270" anchor="ctr" anchorCtr="0">
          <a:noAutofit/>
        </a:bodyPr>
        <a:lstStyle/>
        <a:p>
          <a:pPr marL="0" lvl="0" indent="0" algn="ctr" defTabSz="488950">
            <a:lnSpc>
              <a:spcPct val="90000"/>
            </a:lnSpc>
            <a:spcBef>
              <a:spcPct val="0"/>
            </a:spcBef>
            <a:spcAft>
              <a:spcPct val="35000"/>
            </a:spcAft>
            <a:buNone/>
          </a:pPr>
          <a:r>
            <a:rPr lang="es-ES" altLang="es-ES" sz="1100" kern="1200" noProof="0" dirty="0">
              <a:latin typeface="Arial Rounded MT Bold" panose="020F0704030504030204" pitchFamily="34" charset="0"/>
            </a:rPr>
            <a:t>Abordaremos también  los  </a:t>
          </a:r>
          <a:r>
            <a:rPr lang="es-ES" altLang="es-ES" sz="1100" kern="1200" noProof="0" dirty="0">
              <a:solidFill>
                <a:schemeClr val="tx2">
                  <a:lumMod val="60000"/>
                  <a:lumOff val="40000"/>
                </a:schemeClr>
              </a:solidFill>
              <a:latin typeface="Arial Rounded MT Bold" panose="020F0704030504030204" pitchFamily="34" charset="0"/>
            </a:rPr>
            <a:t>problemas</a:t>
          </a:r>
          <a:r>
            <a:rPr lang="es-ES" altLang="es-ES" sz="1100" kern="1200" noProof="0" dirty="0">
              <a:latin typeface="Arial Rounded MT Bold" panose="020F0704030504030204" pitchFamily="34" charset="0"/>
            </a:rPr>
            <a:t> de la </a:t>
          </a:r>
          <a:r>
            <a:rPr lang="es-ES" altLang="es-ES" sz="1100" kern="1200" noProof="0" dirty="0">
              <a:solidFill>
                <a:schemeClr val="tx2">
                  <a:lumMod val="60000"/>
                  <a:lumOff val="40000"/>
                </a:schemeClr>
              </a:solidFill>
              <a:latin typeface="Arial Rounded MT Bold" panose="020F0704030504030204" pitchFamily="34" charset="0"/>
            </a:rPr>
            <a:t>Revolución digital</a:t>
          </a:r>
          <a:r>
            <a:rPr lang="es-ES" altLang="es-ES" sz="1100" kern="1200" noProof="0" dirty="0">
              <a:latin typeface="Arial Rounded MT Bold" panose="020F0704030504030204" pitchFamily="34" charset="0"/>
            </a:rPr>
            <a:t>, pero antes tenemos que entender bien  </a:t>
          </a:r>
          <a:r>
            <a:rPr lang="es-ES" altLang="es-ES" sz="1100" kern="1200" noProof="0" dirty="0">
              <a:solidFill>
                <a:schemeClr val="tx2">
                  <a:lumMod val="60000"/>
                  <a:lumOff val="40000"/>
                </a:schemeClr>
              </a:solidFill>
              <a:latin typeface="Arial Rounded MT Bold" panose="020F0704030504030204" pitchFamily="34" charset="0"/>
            </a:rPr>
            <a:t>cuales son</a:t>
          </a:r>
          <a:r>
            <a:rPr lang="es-ES" altLang="es-ES" sz="1100" kern="1200" noProof="0" dirty="0">
              <a:latin typeface="Arial Rounded MT Bold" panose="020F0704030504030204" pitchFamily="34" charset="0"/>
            </a:rPr>
            <a:t>. </a:t>
          </a:r>
          <a:endParaRPr lang="es-ES" sz="1100" kern="1200" noProof="0" dirty="0"/>
        </a:p>
      </dsp:txBody>
      <dsp:txXfrm>
        <a:off x="792166" y="343189"/>
        <a:ext cx="1656595" cy="1656595"/>
      </dsp:txXfrm>
    </dsp:sp>
    <dsp:sp modelId="{7EB9129B-5026-4B57-8B9F-8CF5DC557131}">
      <dsp:nvSpPr>
        <dsp:cNvPr id="0" name=""/>
        <dsp:cNvSpPr/>
      </dsp:nvSpPr>
      <dsp:spPr>
        <a:xfrm>
          <a:off x="2323298" y="97"/>
          <a:ext cx="2342779" cy="23427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8931" tIns="13970" rIns="128931" bIns="13970" numCol="1" spcCol="1270" anchor="ctr" anchorCtr="0">
          <a:noAutofit/>
        </a:bodyPr>
        <a:lstStyle/>
        <a:p>
          <a:pPr marL="0" lvl="0" indent="0" algn="ctr" defTabSz="488950">
            <a:lnSpc>
              <a:spcPct val="90000"/>
            </a:lnSpc>
            <a:spcBef>
              <a:spcPct val="0"/>
            </a:spcBef>
            <a:spcAft>
              <a:spcPct val="35000"/>
            </a:spcAft>
            <a:buNone/>
          </a:pPr>
          <a:r>
            <a:rPr lang="es-ES" altLang="es-ES" sz="1100" kern="1200" noProof="0" dirty="0">
              <a:latin typeface="Arial Rounded MT Bold" panose="020F0704030504030204" pitchFamily="34" charset="0"/>
            </a:rPr>
            <a:t>Es fundamental analizar las probables </a:t>
          </a:r>
          <a:r>
            <a:rPr lang="es-ES" altLang="es-ES" sz="1100" kern="1200" noProof="0" dirty="0">
              <a:solidFill>
                <a:schemeClr val="tx2">
                  <a:lumMod val="60000"/>
                  <a:lumOff val="40000"/>
                </a:schemeClr>
              </a:solidFill>
              <a:latin typeface="Arial Rounded MT Bold" panose="020F0704030504030204" pitchFamily="34" charset="0"/>
            </a:rPr>
            <a:t>consecuencias negativas de la segundad épocas de las máquinas</a:t>
          </a:r>
          <a:r>
            <a:rPr lang="es-ES" altLang="es-ES" sz="1100" kern="1200" noProof="0" dirty="0">
              <a:latin typeface="Arial Rounded MT Bold" panose="020F0704030504030204" pitchFamily="34" charset="0"/>
            </a:rPr>
            <a:t>, empezando también un debate cotidiano en nuestra comunidad.  </a:t>
          </a:r>
          <a:endParaRPr lang="es-ES" sz="1100" kern="1200" noProof="0" dirty="0"/>
        </a:p>
      </dsp:txBody>
      <dsp:txXfrm>
        <a:off x="2666390" y="343189"/>
        <a:ext cx="1656595" cy="16565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4B3F9-32C6-44BB-A2C7-A8B351E724B1}">
      <dsp:nvSpPr>
        <dsp:cNvPr id="0" name=""/>
        <dsp:cNvSpPr/>
      </dsp:nvSpPr>
      <dsp:spPr>
        <a:xfrm>
          <a:off x="-2684861" y="-414117"/>
          <a:ext cx="3204498" cy="3204498"/>
        </a:xfrm>
        <a:prstGeom prst="blockArc">
          <a:avLst>
            <a:gd name="adj1" fmla="val 18900000"/>
            <a:gd name="adj2" fmla="val 2700000"/>
            <a:gd name="adj3" fmla="val 67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FB3900-E91D-4A99-867A-A8FAAA78BD6E}">
      <dsp:nvSpPr>
        <dsp:cNvPr id="0" name=""/>
        <dsp:cNvSpPr/>
      </dsp:nvSpPr>
      <dsp:spPr>
        <a:xfrm>
          <a:off x="334087" y="237626"/>
          <a:ext cx="5753643" cy="475252"/>
        </a:xfrm>
        <a:prstGeom prst="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232" tIns="30480" rIns="30480" bIns="30480" numCol="1" spcCol="1270" anchor="ctr" anchorCtr="0">
          <a:noAutofit/>
        </a:bodyPr>
        <a:lstStyle/>
        <a:p>
          <a:pPr marL="0" lvl="0" indent="0" algn="l" defTabSz="533400">
            <a:lnSpc>
              <a:spcPct val="90000"/>
            </a:lnSpc>
            <a:spcBef>
              <a:spcPct val="0"/>
            </a:spcBef>
            <a:spcAft>
              <a:spcPct val="35000"/>
            </a:spcAft>
            <a:buNone/>
          </a:pPr>
          <a:r>
            <a:rPr lang="es-ES" altLang="es-ES" sz="1200" kern="1200" noProof="0" dirty="0">
              <a:solidFill>
                <a:schemeClr val="tx1"/>
              </a:solidFill>
              <a:latin typeface="Arial Rounded MT Bold" panose="020F0704030504030204" pitchFamily="34" charset="0"/>
            </a:rPr>
            <a:t>Mejora exponencial continua en casi todos los aspectos del utilizo de los ordenadores</a:t>
          </a:r>
          <a:endParaRPr lang="es-ES" sz="1200" kern="1200" noProof="0" dirty="0">
            <a:solidFill>
              <a:schemeClr val="tx1"/>
            </a:solidFill>
          </a:endParaRPr>
        </a:p>
      </dsp:txBody>
      <dsp:txXfrm>
        <a:off x="334087" y="237626"/>
        <a:ext cx="5753643" cy="475252"/>
      </dsp:txXfrm>
    </dsp:sp>
    <dsp:sp modelId="{137FB06F-45CD-48C9-9190-41335C262B54}">
      <dsp:nvSpPr>
        <dsp:cNvPr id="0" name=""/>
        <dsp:cNvSpPr/>
      </dsp:nvSpPr>
      <dsp:spPr>
        <a:xfrm>
          <a:off x="37054" y="178219"/>
          <a:ext cx="594066" cy="5940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412C4D-871E-49A8-B40D-88D642A43A2B}">
      <dsp:nvSpPr>
        <dsp:cNvPr id="0" name=""/>
        <dsp:cNvSpPr/>
      </dsp:nvSpPr>
      <dsp:spPr>
        <a:xfrm>
          <a:off x="535372" y="950600"/>
          <a:ext cx="5580888" cy="475252"/>
        </a:xfrm>
        <a:prstGeom prst="rect">
          <a:avLst/>
        </a:prstGeom>
        <a:solidFill>
          <a:srgbClr val="98DF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232" tIns="30480" rIns="30480" bIns="30480" numCol="1" spcCol="1270" anchor="ctr" anchorCtr="0">
          <a:noAutofit/>
        </a:bodyPr>
        <a:lstStyle/>
        <a:p>
          <a:pPr marL="0" lvl="0" indent="0" algn="l" defTabSz="533400">
            <a:lnSpc>
              <a:spcPct val="90000"/>
            </a:lnSpc>
            <a:spcBef>
              <a:spcPct val="0"/>
            </a:spcBef>
            <a:spcAft>
              <a:spcPct val="35000"/>
            </a:spcAft>
            <a:buNone/>
          </a:pPr>
          <a:r>
            <a:rPr lang="es-ES" altLang="es-ES" sz="1200" kern="1200" noProof="0" dirty="0">
              <a:solidFill>
                <a:schemeClr val="tx1"/>
              </a:solidFill>
              <a:latin typeface="Arial Rounded MT Bold" panose="020F0704030504030204" pitchFamily="34" charset="0"/>
            </a:rPr>
            <a:t>Cantidad extraordinariamente grande de la información digitalizada y,</a:t>
          </a:r>
          <a:endParaRPr lang="es-ES" sz="1200" kern="1200" noProof="0" dirty="0">
            <a:solidFill>
              <a:schemeClr val="tx1"/>
            </a:solidFill>
          </a:endParaRPr>
        </a:p>
      </dsp:txBody>
      <dsp:txXfrm>
        <a:off x="535372" y="950600"/>
        <a:ext cx="5580888" cy="475252"/>
      </dsp:txXfrm>
    </dsp:sp>
    <dsp:sp modelId="{BED10E97-6650-4643-86D7-12A329CAABE2}">
      <dsp:nvSpPr>
        <dsp:cNvPr id="0" name=""/>
        <dsp:cNvSpPr/>
      </dsp:nvSpPr>
      <dsp:spPr>
        <a:xfrm>
          <a:off x="209808" y="891099"/>
          <a:ext cx="594066" cy="5940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0C82C9-1074-4B3B-B39E-87C6E5C51F05}">
      <dsp:nvSpPr>
        <dsp:cNvPr id="0" name=""/>
        <dsp:cNvSpPr/>
      </dsp:nvSpPr>
      <dsp:spPr>
        <a:xfrm>
          <a:off x="334087" y="1663384"/>
          <a:ext cx="5753643" cy="475252"/>
        </a:xfrm>
        <a:prstGeom prst="rect">
          <a:avLst/>
        </a:prstGeom>
        <a:solidFill>
          <a:srgbClr val="F8B2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232" tIns="30480" rIns="30480" bIns="30480" numCol="1" spcCol="1270" anchor="ctr" anchorCtr="0">
          <a:noAutofit/>
        </a:bodyPr>
        <a:lstStyle/>
        <a:p>
          <a:pPr marL="0" lvl="0" indent="0" algn="l" defTabSz="533400">
            <a:lnSpc>
              <a:spcPct val="90000"/>
            </a:lnSpc>
            <a:spcBef>
              <a:spcPct val="0"/>
            </a:spcBef>
            <a:spcAft>
              <a:spcPct val="35000"/>
            </a:spcAft>
            <a:buNone/>
          </a:pPr>
          <a:r>
            <a:rPr lang="es-ES" altLang="es-ES" sz="1200" kern="1200" noProof="0" dirty="0">
              <a:solidFill>
                <a:schemeClr val="tx1"/>
              </a:solidFill>
              <a:latin typeface="Arial Rounded MT Bold" panose="020F0704030504030204" pitchFamily="34" charset="0"/>
            </a:rPr>
            <a:t>En fin, innovación recombinante. </a:t>
          </a:r>
          <a:endParaRPr lang="es-ES" sz="1200" kern="1200" noProof="0" dirty="0">
            <a:solidFill>
              <a:schemeClr val="tx1"/>
            </a:solidFill>
          </a:endParaRPr>
        </a:p>
      </dsp:txBody>
      <dsp:txXfrm>
        <a:off x="334087" y="1663384"/>
        <a:ext cx="5753643" cy="475252"/>
      </dsp:txXfrm>
    </dsp:sp>
    <dsp:sp modelId="{D1B0BE1F-9115-4D4E-92B7-A62715174D94}">
      <dsp:nvSpPr>
        <dsp:cNvPr id="0" name=""/>
        <dsp:cNvSpPr/>
      </dsp:nvSpPr>
      <dsp:spPr>
        <a:xfrm>
          <a:off x="37054" y="1603978"/>
          <a:ext cx="594066" cy="5940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6BBF8-C68F-45E0-B16E-BF3685452A9A}">
      <dsp:nvSpPr>
        <dsp:cNvPr id="0" name=""/>
        <dsp:cNvSpPr/>
      </dsp:nvSpPr>
      <dsp:spPr>
        <a:xfrm>
          <a:off x="0" y="197282"/>
          <a:ext cx="6202266" cy="327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22F1B8-F645-41E4-BCFE-1BD40F0FFBC8}">
      <dsp:nvSpPr>
        <dsp:cNvPr id="0" name=""/>
        <dsp:cNvSpPr/>
      </dsp:nvSpPr>
      <dsp:spPr>
        <a:xfrm>
          <a:off x="310113" y="5402"/>
          <a:ext cx="5200829" cy="383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102" tIns="0" rIns="164102" bIns="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La evolución de la fotografía enseña perfectamente la abundancia de la segunda época de las máquinas. </a:t>
          </a:r>
        </a:p>
      </dsp:txBody>
      <dsp:txXfrm>
        <a:off x="328847" y="24136"/>
        <a:ext cx="5163361" cy="346292"/>
      </dsp:txXfrm>
    </dsp:sp>
    <dsp:sp modelId="{1AA16C4F-1129-42E4-B31E-DB59CBEAB1DF}">
      <dsp:nvSpPr>
        <dsp:cNvPr id="0" name=""/>
        <dsp:cNvSpPr/>
      </dsp:nvSpPr>
      <dsp:spPr>
        <a:xfrm>
          <a:off x="0" y="883777"/>
          <a:ext cx="6202266" cy="32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8420B0-D753-43CA-99C1-43C2A5BB3050}">
      <dsp:nvSpPr>
        <dsp:cNvPr id="0" name=""/>
        <dsp:cNvSpPr/>
      </dsp:nvSpPr>
      <dsp:spPr>
        <a:xfrm>
          <a:off x="310113" y="595082"/>
          <a:ext cx="5200829" cy="4805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102" tIns="0" rIns="164102" bIns="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Con </a:t>
          </a:r>
          <a:r>
            <a:rPr lang="es-ES" sz="1200" i="1" kern="1200" noProof="0" dirty="0">
              <a:solidFill>
                <a:schemeClr val="tx1"/>
              </a:solidFill>
              <a:latin typeface="Arial Rounded MT Bold" panose="020F0704030504030204" pitchFamily="34" charset="0"/>
            </a:rPr>
            <a:t>brecha </a:t>
          </a:r>
          <a:r>
            <a:rPr lang="es-ES" sz="1200" kern="1200" noProof="0" dirty="0">
              <a:solidFill>
                <a:schemeClr val="tx1"/>
              </a:solidFill>
              <a:latin typeface="Arial Rounded MT Bold" panose="020F0704030504030204" pitchFamily="34" charset="0"/>
            </a:rPr>
            <a:t>se entiende que hay grandes y crecientes desigualdades entre la gente por lo que concierne los ingresos, la riqueza y otros importantes aspectos de la existencia. </a:t>
          </a:r>
        </a:p>
      </dsp:txBody>
      <dsp:txXfrm>
        <a:off x="333573" y="618542"/>
        <a:ext cx="5153909" cy="433654"/>
      </dsp:txXfrm>
    </dsp:sp>
    <dsp:sp modelId="{A86A9EF5-091F-4C86-8640-4CA44B9B007E}">
      <dsp:nvSpPr>
        <dsp:cNvPr id="0" name=""/>
        <dsp:cNvSpPr/>
      </dsp:nvSpPr>
      <dsp:spPr>
        <a:xfrm>
          <a:off x="0" y="1473457"/>
          <a:ext cx="6202266" cy="327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A4DE56-46F7-4036-A03E-3C6D0408ED24}">
      <dsp:nvSpPr>
        <dsp:cNvPr id="0" name=""/>
        <dsp:cNvSpPr/>
      </dsp:nvSpPr>
      <dsp:spPr>
        <a:xfrm>
          <a:off x="310113" y="1281577"/>
          <a:ext cx="5200829" cy="3837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102" tIns="0" rIns="164102" bIns="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Empresas como Instagram y Facebook utilizan una mínima fracción de las personas que se necesitaban en Kodak. </a:t>
          </a:r>
        </a:p>
      </dsp:txBody>
      <dsp:txXfrm>
        <a:off x="328847" y="1300311"/>
        <a:ext cx="5163361" cy="346292"/>
      </dsp:txXfrm>
    </dsp:sp>
    <dsp:sp modelId="{F1A8AAA3-B359-4D8E-950D-F1478116B7E8}">
      <dsp:nvSpPr>
        <dsp:cNvPr id="0" name=""/>
        <dsp:cNvSpPr/>
      </dsp:nvSpPr>
      <dsp:spPr>
        <a:xfrm>
          <a:off x="0" y="2446164"/>
          <a:ext cx="6202266" cy="327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F8D090-9C62-4DED-911F-1E98473FB6EB}">
      <dsp:nvSpPr>
        <dsp:cNvPr id="0" name=""/>
        <dsp:cNvSpPr/>
      </dsp:nvSpPr>
      <dsp:spPr>
        <a:xfrm>
          <a:off x="263778" y="1871257"/>
          <a:ext cx="5937395" cy="76678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102" tIns="0" rIns="164102" bIns="0" numCol="1" spcCol="1270" anchor="ctr" anchorCtr="0">
          <a:noAutofit/>
        </a:bodyPr>
        <a:lstStyle/>
        <a:p>
          <a:pPr marL="0" lvl="0" indent="0" algn="l" defTabSz="533400">
            <a:lnSpc>
              <a:spcPct val="90000"/>
            </a:lnSpc>
            <a:spcBef>
              <a:spcPct val="0"/>
            </a:spcBef>
            <a:spcAft>
              <a:spcPct val="35000"/>
            </a:spcAft>
            <a:buNone/>
          </a:pPr>
          <a:r>
            <a:rPr lang="es-ES" sz="1200" b="0" kern="1200" noProof="0" dirty="0">
              <a:solidFill>
                <a:schemeClr val="tx1"/>
              </a:solidFill>
              <a:latin typeface="Arial Rounded MT Bold" panose="020F0704030504030204" pitchFamily="34" charset="0"/>
            </a:rPr>
            <a:t>Sin embargo, Facebook tiene un valor de mercado mucho más grande de lo que jamás tuvo Kodak. El cambio del analógico al digital proporcionó un exceso de fotos digitales y otros bienes, pero contribuyó también en la distribución desigual de los ingresos que se nota más que hace tiempo. </a:t>
          </a:r>
        </a:p>
      </dsp:txBody>
      <dsp:txXfrm>
        <a:off x="301209" y="1908688"/>
        <a:ext cx="5862533" cy="6919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FDF84-785F-4B4B-AD8A-10387BB70155}">
      <dsp:nvSpPr>
        <dsp:cNvPr id="0" name=""/>
        <dsp:cNvSpPr/>
      </dsp:nvSpPr>
      <dsp:spPr>
        <a:xfrm>
          <a:off x="-2754616" y="-424721"/>
          <a:ext cx="3287361" cy="3287361"/>
        </a:xfrm>
        <a:prstGeom prst="blockArc">
          <a:avLst>
            <a:gd name="adj1" fmla="val 18900000"/>
            <a:gd name="adj2" fmla="val 2700000"/>
            <a:gd name="adj3" fmla="val 65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5102D5-5077-4F49-A0CB-6E063517F9A5}">
      <dsp:nvSpPr>
        <dsp:cNvPr id="0" name=""/>
        <dsp:cNvSpPr/>
      </dsp:nvSpPr>
      <dsp:spPr>
        <a:xfrm>
          <a:off x="279623" y="187427"/>
          <a:ext cx="5854025" cy="375049"/>
        </a:xfrm>
        <a:prstGeom prst="rect">
          <a:avLst/>
        </a:prstGeom>
        <a:solidFill>
          <a:srgbClr val="98DF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695"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La teoría y también los datos indican que esta combinación de abundancia y brecha no es una coincidencia. </a:t>
          </a:r>
        </a:p>
      </dsp:txBody>
      <dsp:txXfrm>
        <a:off x="279623" y="187427"/>
        <a:ext cx="5854025" cy="375049"/>
      </dsp:txXfrm>
    </dsp:sp>
    <dsp:sp modelId="{A4656F56-0391-4F79-8B98-F009E97FE014}">
      <dsp:nvSpPr>
        <dsp:cNvPr id="0" name=""/>
        <dsp:cNvSpPr/>
      </dsp:nvSpPr>
      <dsp:spPr>
        <a:xfrm>
          <a:off x="45217" y="140545"/>
          <a:ext cx="468811" cy="46881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293303-76E6-4B77-B88B-A50498D397B7}">
      <dsp:nvSpPr>
        <dsp:cNvPr id="0" name=""/>
        <dsp:cNvSpPr/>
      </dsp:nvSpPr>
      <dsp:spPr>
        <a:xfrm>
          <a:off x="489460" y="708687"/>
          <a:ext cx="5639001" cy="479166"/>
        </a:xfrm>
        <a:prstGeom prst="rect">
          <a:avLst/>
        </a:prstGeom>
        <a:solidFill>
          <a:srgbClr val="A4B4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695" tIns="30480" rIns="30480" bIns="3048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Los progresos en las tecnologías, especialmente las digitales, están favoreciendo una redistribución sin precedentes de bienestar y de ingresos.</a:t>
          </a:r>
        </a:p>
      </dsp:txBody>
      <dsp:txXfrm>
        <a:off x="489460" y="708687"/>
        <a:ext cx="5639001" cy="479166"/>
      </dsp:txXfrm>
    </dsp:sp>
    <dsp:sp modelId="{37830BB9-D0EC-4F1E-9A79-E6762729447A}">
      <dsp:nvSpPr>
        <dsp:cNvPr id="0" name=""/>
        <dsp:cNvSpPr/>
      </dsp:nvSpPr>
      <dsp:spPr>
        <a:xfrm>
          <a:off x="260242" y="703217"/>
          <a:ext cx="468811" cy="46881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CE5C83-F62B-4128-9845-0D053DB07DC6}">
      <dsp:nvSpPr>
        <dsp:cNvPr id="0" name=""/>
        <dsp:cNvSpPr/>
      </dsp:nvSpPr>
      <dsp:spPr>
        <a:xfrm>
          <a:off x="494648" y="1312770"/>
          <a:ext cx="5639001" cy="375049"/>
        </a:xfrm>
        <a:prstGeom prst="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695"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dirty="0">
              <a:solidFill>
                <a:schemeClr val="tx1"/>
              </a:solidFill>
              <a:latin typeface="Arial Rounded MT Bold" panose="020F0704030504030204" pitchFamily="34" charset="0"/>
            </a:rPr>
            <a:t>Las tecnologías digitales pueden duplicar ideas, intuiciones e innovaciones valiosas a bajo coste. </a:t>
          </a:r>
        </a:p>
      </dsp:txBody>
      <dsp:txXfrm>
        <a:off x="494648" y="1312770"/>
        <a:ext cx="5639001" cy="375049"/>
      </dsp:txXfrm>
    </dsp:sp>
    <dsp:sp modelId="{9E60737F-B7BD-4336-9730-F7F4C9C1F3A4}">
      <dsp:nvSpPr>
        <dsp:cNvPr id="0" name=""/>
        <dsp:cNvSpPr/>
      </dsp:nvSpPr>
      <dsp:spPr>
        <a:xfrm>
          <a:off x="260242" y="1265888"/>
          <a:ext cx="468811" cy="46881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844AD8-30FB-4A46-9A37-5A6418CD7B40}">
      <dsp:nvSpPr>
        <dsp:cNvPr id="0" name=""/>
        <dsp:cNvSpPr/>
      </dsp:nvSpPr>
      <dsp:spPr>
        <a:xfrm>
          <a:off x="279623" y="1762752"/>
          <a:ext cx="5854025" cy="6004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695"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Eso crea abundancia para la sociedad y riqueza para los innovadores, pero disminuye la demanda de ciertas formas de mano de obras que antes eran importantes, y eso puede segar los ingresos de mucha gente. </a:t>
          </a:r>
        </a:p>
      </dsp:txBody>
      <dsp:txXfrm>
        <a:off x="279623" y="1762752"/>
        <a:ext cx="5854025" cy="600427"/>
      </dsp:txXfrm>
    </dsp:sp>
    <dsp:sp modelId="{6D4500E2-34B6-4F18-84A8-88262AB3A491}">
      <dsp:nvSpPr>
        <dsp:cNvPr id="0" name=""/>
        <dsp:cNvSpPr/>
      </dsp:nvSpPr>
      <dsp:spPr>
        <a:xfrm>
          <a:off x="45217" y="1828560"/>
          <a:ext cx="468811" cy="46881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A7C21-D928-4499-8A91-1B01AFDADD0A}">
      <dsp:nvSpPr>
        <dsp:cNvPr id="0" name=""/>
        <dsp:cNvSpPr/>
      </dsp:nvSpPr>
      <dsp:spPr>
        <a:xfrm>
          <a:off x="217574" y="0"/>
          <a:ext cx="3861710" cy="1544684"/>
        </a:xfrm>
        <a:prstGeom prst="leftRightRibbon">
          <a:avLst/>
        </a:prstGeom>
        <a:solidFill>
          <a:srgbClr val="98DF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0D08A1-8A5A-4A78-AE39-567BFD4C6CA5}">
      <dsp:nvSpPr>
        <dsp:cNvPr id="0" name=""/>
        <dsp:cNvSpPr/>
      </dsp:nvSpPr>
      <dsp:spPr>
        <a:xfrm>
          <a:off x="627649" y="270319"/>
          <a:ext cx="1274364" cy="7568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8448" rIns="0" bIns="30480" numCol="1" spcCol="1270" anchor="ctr" anchorCtr="0">
          <a:noAutofit/>
        </a:bodyPr>
        <a:lstStyle/>
        <a:p>
          <a:pPr marL="0" lvl="0" indent="0" algn="ctr" defTabSz="355600">
            <a:lnSpc>
              <a:spcPct val="90000"/>
            </a:lnSpc>
            <a:spcBef>
              <a:spcPct val="0"/>
            </a:spcBef>
            <a:spcAft>
              <a:spcPct val="35000"/>
            </a:spcAft>
            <a:buNone/>
          </a:pPr>
          <a:r>
            <a:rPr lang="es-ES" sz="800" kern="1200" noProof="0" dirty="0">
              <a:solidFill>
                <a:schemeClr val="tx1"/>
              </a:solidFill>
              <a:latin typeface="Arial Rounded MT Bold" panose="020F0704030504030204" pitchFamily="34" charset="0"/>
            </a:rPr>
            <a:t>La primera quiere que los progresos tecnológicos inflen siempre los ingresos.  </a:t>
          </a:r>
        </a:p>
      </dsp:txBody>
      <dsp:txXfrm>
        <a:off x="627649" y="270319"/>
        <a:ext cx="1274364" cy="756895"/>
      </dsp:txXfrm>
    </dsp:sp>
    <dsp:sp modelId="{95032B30-D01D-4593-97D4-99F11FB022E0}">
      <dsp:nvSpPr>
        <dsp:cNvPr id="0" name=""/>
        <dsp:cNvSpPr/>
      </dsp:nvSpPr>
      <dsp:spPr>
        <a:xfrm>
          <a:off x="2095099" y="517469"/>
          <a:ext cx="1506066" cy="7568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8448" rIns="0" bIns="30480" numCol="1" spcCol="1270" anchor="ctr" anchorCtr="0">
          <a:noAutofit/>
        </a:bodyPr>
        <a:lstStyle/>
        <a:p>
          <a:pPr marL="0" lvl="0" indent="0" algn="ctr" defTabSz="355600">
            <a:lnSpc>
              <a:spcPct val="90000"/>
            </a:lnSpc>
            <a:spcBef>
              <a:spcPct val="0"/>
            </a:spcBef>
            <a:spcAft>
              <a:spcPct val="35000"/>
            </a:spcAft>
            <a:buNone/>
          </a:pPr>
          <a:r>
            <a:rPr lang="es-ES" sz="800" kern="1200" noProof="0" dirty="0">
              <a:solidFill>
                <a:schemeClr val="tx1"/>
              </a:solidFill>
              <a:latin typeface="Arial Rounded MT Bold" panose="020F0704030504030204" pitchFamily="34" charset="0"/>
            </a:rPr>
            <a:t>La otra quiere que la automatización dañe los salarios de los trabajadores, porque la gente es reemplazada por la máquinas. </a:t>
          </a:r>
        </a:p>
      </dsp:txBody>
      <dsp:txXfrm>
        <a:off x="2095099" y="517469"/>
        <a:ext cx="1506066" cy="7568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18322-1123-4240-9582-43949506BEF6}">
      <dsp:nvSpPr>
        <dsp:cNvPr id="0" name=""/>
        <dsp:cNvSpPr/>
      </dsp:nvSpPr>
      <dsp:spPr>
        <a:xfrm>
          <a:off x="5456" y="110937"/>
          <a:ext cx="1630755" cy="97845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noProof="0" dirty="0">
              <a:solidFill>
                <a:schemeClr val="tx1"/>
              </a:solidFill>
              <a:latin typeface="Arial Rounded MT Bold" panose="020F0704030504030204" pitchFamily="34" charset="0"/>
            </a:rPr>
            <a:t>Esta investigación nos lleva directamente a nuestra recomendación fundamental para los estudiantes y sus padres:</a:t>
          </a:r>
        </a:p>
      </dsp:txBody>
      <dsp:txXfrm>
        <a:off x="34114" y="139595"/>
        <a:ext cx="1573439" cy="921137"/>
      </dsp:txXfrm>
    </dsp:sp>
    <dsp:sp modelId="{71A5F787-3287-4D68-A307-3E186FACB03C}">
      <dsp:nvSpPr>
        <dsp:cNvPr id="0" name=""/>
        <dsp:cNvSpPr/>
      </dsp:nvSpPr>
      <dsp:spPr>
        <a:xfrm>
          <a:off x="1799286" y="397950"/>
          <a:ext cx="345720" cy="40442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noProof="0" dirty="0">
            <a:latin typeface="Arial Rounded MT Bold" panose="020F0704030504030204" pitchFamily="34" charset="0"/>
          </a:endParaRPr>
        </a:p>
      </dsp:txBody>
      <dsp:txXfrm>
        <a:off x="1799286" y="478835"/>
        <a:ext cx="242004" cy="242657"/>
      </dsp:txXfrm>
    </dsp:sp>
    <dsp:sp modelId="{CC26C107-16A6-4F85-9BA2-2D3B6F214E99}">
      <dsp:nvSpPr>
        <dsp:cNvPr id="0" name=""/>
        <dsp:cNvSpPr/>
      </dsp:nvSpPr>
      <dsp:spPr>
        <a:xfrm>
          <a:off x="2288513" y="110937"/>
          <a:ext cx="1630755" cy="978453"/>
        </a:xfrm>
        <a:prstGeom prst="roundRect">
          <a:avLst>
            <a:gd name="adj" fmla="val 10000"/>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noProof="0" dirty="0">
              <a:solidFill>
                <a:schemeClr val="tx1"/>
              </a:solidFill>
              <a:latin typeface="Arial Rounded MT Bold" panose="020F0704030504030204" pitchFamily="34" charset="0"/>
            </a:rPr>
            <a:t>que estudien mucho, utilizando la tecnología y todos los otros recursos disponibles para «llenar su caja de herramientas"</a:t>
          </a:r>
        </a:p>
      </dsp:txBody>
      <dsp:txXfrm>
        <a:off x="2317171" y="139595"/>
        <a:ext cx="1573439" cy="921137"/>
      </dsp:txXfrm>
    </dsp:sp>
    <dsp:sp modelId="{80AF990B-45D1-4092-B0E9-5882375E7C34}">
      <dsp:nvSpPr>
        <dsp:cNvPr id="0" name=""/>
        <dsp:cNvSpPr/>
      </dsp:nvSpPr>
      <dsp:spPr>
        <a:xfrm>
          <a:off x="4082344" y="397950"/>
          <a:ext cx="345720" cy="404427"/>
        </a:xfrm>
        <a:prstGeom prst="rightArrow">
          <a:avLst>
            <a:gd name="adj1" fmla="val 60000"/>
            <a:gd name="adj2" fmla="val 50000"/>
          </a:avLst>
        </a:prstGeom>
        <a:solidFill>
          <a:schemeClr val="accent3">
            <a:hueOff val="-2827891"/>
            <a:satOff val="-1163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noProof="0" dirty="0">
            <a:latin typeface="Arial Rounded MT Bold" panose="020F0704030504030204" pitchFamily="34" charset="0"/>
          </a:endParaRPr>
        </a:p>
      </dsp:txBody>
      <dsp:txXfrm>
        <a:off x="4082344" y="478835"/>
        <a:ext cx="242004" cy="242657"/>
      </dsp:txXfrm>
    </dsp:sp>
    <dsp:sp modelId="{2C212F22-66BC-4309-8A42-B64F5508FFA6}">
      <dsp:nvSpPr>
        <dsp:cNvPr id="0" name=""/>
        <dsp:cNvSpPr/>
      </dsp:nvSpPr>
      <dsp:spPr>
        <a:xfrm>
          <a:off x="4571570" y="110937"/>
          <a:ext cx="1630755" cy="978453"/>
        </a:xfrm>
        <a:prstGeom prst="roundRect">
          <a:avLst>
            <a:gd name="adj" fmla="val 10000"/>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noProof="0" dirty="0">
              <a:solidFill>
                <a:schemeClr val="tx1"/>
              </a:solidFill>
              <a:latin typeface="Arial Rounded MT Bold" panose="020F0704030504030204" pitchFamily="34" charset="0"/>
            </a:rPr>
            <a:t>y adquirir las competencias y las habilidades que serán necesarias en la segunda época de las máquinas.</a:t>
          </a:r>
        </a:p>
      </dsp:txBody>
      <dsp:txXfrm>
        <a:off x="4600228" y="139595"/>
        <a:ext cx="1573439" cy="9211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DC246-B614-4D39-8A18-11C31F4218CD}">
      <dsp:nvSpPr>
        <dsp:cNvPr id="0" name=""/>
        <dsp:cNvSpPr/>
      </dsp:nvSpPr>
      <dsp:spPr>
        <a:xfrm>
          <a:off x="0" y="12903"/>
          <a:ext cx="5731106" cy="673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el 45% de los estudiantes no demostraba mejoras significativas en el CLA después de dos años en la  universidad</a:t>
          </a:r>
        </a:p>
      </dsp:txBody>
      <dsp:txXfrm>
        <a:off x="32898" y="45801"/>
        <a:ext cx="5665310" cy="608124"/>
      </dsp:txXfrm>
    </dsp:sp>
    <dsp:sp modelId="{33921F1C-D85F-498D-9276-40FDAB1B2DFB}">
      <dsp:nvSpPr>
        <dsp:cNvPr id="0" name=""/>
        <dsp:cNvSpPr/>
      </dsp:nvSpPr>
      <dsp:spPr>
        <a:xfrm>
          <a:off x="0" y="790504"/>
          <a:ext cx="5731106" cy="673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el 36% no mejoraba ni siquiera después de cuanto años. </a:t>
          </a:r>
        </a:p>
      </dsp:txBody>
      <dsp:txXfrm>
        <a:off x="32898" y="823402"/>
        <a:ext cx="5665310" cy="6081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t>2024-02-22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t>‹Nº›</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texto 7">
            <a:extLst>
              <a:ext uri="{FF2B5EF4-FFF2-40B4-BE49-F238E27FC236}">
                <a16:creationId xmlns:a16="http://schemas.microsoft.com/office/drawing/2014/main" id="{07972B9E-659E-446B-BF58-70CDCFB7B9DE}"/>
              </a:ext>
            </a:extLst>
          </p:cNvPr>
          <p:cNvSpPr>
            <a:spLocks noGrp="1"/>
          </p:cNvSpPr>
          <p:nvPr>
            <p:ph type="body" sz="quarter" idx="12"/>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5" name="Imagen 4">
            <a:extLst>
              <a:ext uri="{FF2B5EF4-FFF2-40B4-BE49-F238E27FC236}">
                <a16:creationId xmlns:a16="http://schemas.microsoft.com/office/drawing/2014/main" id="{ECB3FCC4-3B1A-4BB1-8B6C-F8DD338C1A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6" name="Imagen 5">
            <a:extLst>
              <a:ext uri="{FF2B5EF4-FFF2-40B4-BE49-F238E27FC236}">
                <a16:creationId xmlns:a16="http://schemas.microsoft.com/office/drawing/2014/main" id="{18C623BA-0A97-412F-B6D6-FA08EEBD10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7" name="CuadroTexto 6">
            <a:extLst>
              <a:ext uri="{FF2B5EF4-FFF2-40B4-BE49-F238E27FC236}">
                <a16:creationId xmlns:a16="http://schemas.microsoft.com/office/drawing/2014/main" id="{C4C34F36-6F82-4B23-8786-178E0BFD7D0B}"/>
              </a:ext>
            </a:extLst>
          </p:cNvPr>
          <p:cNvSpPr txBox="1"/>
          <p:nvPr userDrawn="1"/>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8" name="Donut 24">
            <a:extLst>
              <a:ext uri="{FF2B5EF4-FFF2-40B4-BE49-F238E27FC236}">
                <a16:creationId xmlns:a16="http://schemas.microsoft.com/office/drawing/2014/main" id="{68C312FF-5CBA-4FE2-BD1B-EA194FAB0A07}"/>
              </a:ext>
            </a:extLst>
          </p:cNvPr>
          <p:cNvSpPr/>
          <p:nvPr userDrawn="1"/>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9040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50D4C7DB-CB31-4411-B4EF-35E70EFAEF52}"/>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28909866-FD40-453A-8D9A-4D43095AAB88}"/>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62" r:id="rId1"/>
    <p:sldLayoutId id="2147483659" r:id="rId2"/>
    <p:sldLayoutId id="2147483660"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738406F7-3381-450C-8DA4-F5BC67723E39}"/>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27.bin"/><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28.jfif"/></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4.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31.jfif"/></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32.jf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jp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7.jpeg"/></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35.png"/></Relationships>
</file>

<file path=ppt/slides/_rels/slide4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jpeg"/><Relationship Id="rId7" Type="http://schemas.openxmlformats.org/officeDocument/2006/relationships/diagramColors" Target="../diagrams/colors7.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37.jpg"/></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8.xml"/><Relationship Id="rId7" Type="http://schemas.openxmlformats.org/officeDocument/2006/relationships/image" Target="../media/image6.png"/><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7.jpeg"/><Relationship Id="rId7" Type="http://schemas.openxmlformats.org/officeDocument/2006/relationships/diagramColors" Target="../diagrams/colors9.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7.jpeg"/><Relationship Id="rId7" Type="http://schemas.openxmlformats.org/officeDocument/2006/relationships/diagramColors" Target="../diagrams/colors10.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1.xml"/><Relationship Id="rId7" Type="http://schemas.openxmlformats.org/officeDocument/2006/relationships/image" Target="../media/image6.png"/><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2.xml"/><Relationship Id="rId7" Type="http://schemas.openxmlformats.org/officeDocument/2006/relationships/image" Target="../media/image6.png"/><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38.jpg"/></Relationships>
</file>

<file path=ppt/slides/_rels/slide6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3.xml"/><Relationship Id="rId7" Type="http://schemas.openxmlformats.org/officeDocument/2006/relationships/image" Target="../media/image6.png"/><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935758" y="3795886"/>
            <a:ext cx="5219924" cy="504056"/>
          </a:xfrm>
        </p:spPr>
        <p:txBody>
          <a:bodyPr/>
          <a:lstStyle/>
          <a:p>
            <a:r>
              <a:rPr lang="it-IT" altLang="it-IT" sz="1400" dirty="0">
                <a:solidFill>
                  <a:srgbClr val="7030A0"/>
                </a:solidFill>
                <a:latin typeface="Arial Rounded MT Bold" panose="020F0704030504030204" pitchFamily="34" charset="0"/>
              </a:rPr>
              <a:t>1.2 INTELIGENCIA ARTIFICIAL (AI)</a:t>
            </a:r>
          </a:p>
          <a:p>
            <a:endParaRPr lang="en-US" altLang="it-IT" sz="1400" dirty="0">
              <a:latin typeface="Arial Rounded MT Bold" panose="020F0704030504030204" pitchFamily="34" charset="0"/>
            </a:endParaRPr>
          </a:p>
        </p:txBody>
      </p:sp>
      <p:grpSp>
        <p:nvGrpSpPr>
          <p:cNvPr id="6" name="Group 5"/>
          <p:cNvGrpSpPr/>
          <p:nvPr/>
        </p:nvGrpSpPr>
        <p:grpSpPr>
          <a:xfrm>
            <a:off x="3649032" y="2715766"/>
            <a:ext cx="129393" cy="1440160"/>
            <a:chOff x="3424672" y="2643758"/>
            <a:chExt cx="283232" cy="1584176"/>
          </a:xfrm>
        </p:grpSpPr>
        <p:sp>
          <p:nvSpPr>
            <p:cNvPr id="7" name="Rectangle 6"/>
            <p:cNvSpPr/>
            <p:nvPr userDrawn="1"/>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Imagen 11">
            <a:extLst>
              <a:ext uri="{FF2B5EF4-FFF2-40B4-BE49-F238E27FC236}">
                <a16:creationId xmlns:a16="http://schemas.microsoft.com/office/drawing/2014/main" id="{F569CC12-15A5-4C21-8AA4-9D08885C4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057" y="1977938"/>
            <a:ext cx="3491880" cy="1745940"/>
          </a:xfrm>
          <a:prstGeom prst="rect">
            <a:avLst/>
          </a:prstGeom>
        </p:spPr>
      </p:pic>
      <p:sp>
        <p:nvSpPr>
          <p:cNvPr id="14" name="CuadroTexto 13">
            <a:extLst>
              <a:ext uri="{FF2B5EF4-FFF2-40B4-BE49-F238E27FC236}">
                <a16:creationId xmlns:a16="http://schemas.microsoft.com/office/drawing/2014/main" id="{495D468D-B826-4774-B407-82988079BB1B}"/>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ED323FE4-4882-45A4-99FE-7C10C324E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67CCE091-D307-43D9-B1C0-001A66540EC9}"/>
              </a:ext>
            </a:extLst>
          </p:cNvPr>
          <p:cNvSpPr/>
          <p:nvPr/>
        </p:nvSpPr>
        <p:spPr>
          <a:xfrm>
            <a:off x="5427775" y="2130794"/>
            <a:ext cx="1175628"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sp>
        <p:nvSpPr>
          <p:cNvPr id="13" name="object 2">
            <a:extLst>
              <a:ext uri="{FF2B5EF4-FFF2-40B4-BE49-F238E27FC236}">
                <a16:creationId xmlns:a16="http://schemas.microsoft.com/office/drawing/2014/main" id="{86210279-536A-4C11-BE3E-72CC56975227}"/>
              </a:ext>
            </a:extLst>
          </p:cNvPr>
          <p:cNvSpPr/>
          <p:nvPr/>
        </p:nvSpPr>
        <p:spPr>
          <a:xfrm rot="10800000">
            <a:off x="5602297" y="2820621"/>
            <a:ext cx="1894068" cy="1577580"/>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4" name="Rectangle 3"/>
          <p:cNvSpPr/>
          <p:nvPr/>
        </p:nvSpPr>
        <p:spPr>
          <a:xfrm>
            <a:off x="1582769" y="130992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3973" y="2130794"/>
            <a:ext cx="3564091" cy="1938992"/>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Podemos ser aún más precisos especificando    </a:t>
            </a:r>
          </a:p>
          <a:p>
            <a:pPr algn="just">
              <a:defRPr/>
            </a:pPr>
            <a:r>
              <a:rPr lang="es-ES" altLang="es-ES" sz="1200" dirty="0">
                <a:latin typeface="Arial Rounded MT Bold" panose="020F0704030504030204" pitchFamily="34" charset="0"/>
              </a:rPr>
              <a:t>cuál tecnología fue la más importante: la </a:t>
            </a:r>
          </a:p>
          <a:p>
            <a:pPr algn="just">
              <a:defRPr/>
            </a:pPr>
            <a:r>
              <a:rPr lang="es-ES" altLang="es-ES" sz="1200" dirty="0">
                <a:latin typeface="Arial Rounded MT Bold" panose="020F0704030504030204" pitchFamily="34" charset="0"/>
              </a:rPr>
              <a:t>máquina de vapor, o, para ser aún más </a:t>
            </a:r>
          </a:p>
          <a:p>
            <a:pPr algn="just">
              <a:defRPr/>
            </a:pPr>
            <a:r>
              <a:rPr lang="es-ES" altLang="es-ES" sz="1200" dirty="0">
                <a:latin typeface="Arial Rounded MT Bold" panose="020F0704030504030204" pitchFamily="34" charset="0"/>
              </a:rPr>
              <a:t>concretos, la </a:t>
            </a:r>
            <a:r>
              <a:rPr lang="es-ES" altLang="es-ES" sz="1200" dirty="0">
                <a:solidFill>
                  <a:schemeClr val="tx2">
                    <a:lumMod val="60000"/>
                    <a:lumOff val="40000"/>
                  </a:schemeClr>
                </a:solidFill>
                <a:latin typeface="Arial Rounded MT Bold" panose="020F0704030504030204" pitchFamily="34" charset="0"/>
              </a:rPr>
              <a:t>máquina de vapor</a:t>
            </a:r>
            <a:r>
              <a:rPr lang="es-ES" altLang="es-ES" sz="1200" dirty="0">
                <a:latin typeface="Arial Rounded MT Bold" panose="020F0704030504030204" pitchFamily="34" charset="0"/>
              </a:rPr>
              <a:t> desarrollada y mejorada por </a:t>
            </a:r>
            <a:r>
              <a:rPr lang="es-ES" altLang="es-ES" sz="1200" dirty="0">
                <a:solidFill>
                  <a:schemeClr val="tx2">
                    <a:lumMod val="60000"/>
                    <a:lumOff val="40000"/>
                  </a:schemeClr>
                </a:solidFill>
                <a:latin typeface="Arial Rounded MT Bold" panose="020F0704030504030204" pitchFamily="34" charset="0"/>
              </a:rPr>
              <a:t>James Watt</a:t>
            </a:r>
            <a:r>
              <a:rPr lang="es-ES" altLang="es-ES" sz="1200" dirty="0">
                <a:latin typeface="Arial Rounded MT Bold" panose="020F0704030504030204" pitchFamily="34" charset="0"/>
              </a:rPr>
              <a:t> y sus compañeros en la segunda mitad del siglo XVIII.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Por supuesto, la Revolución industrial no es </a:t>
            </a:r>
          </a:p>
          <a:p>
            <a:pPr algn="just">
              <a:defRPr/>
            </a:pPr>
            <a:r>
              <a:rPr lang="es-ES" altLang="es-ES" sz="1200" dirty="0">
                <a:latin typeface="Arial Rounded MT Bold" panose="020F0704030504030204" pitchFamily="34" charset="0"/>
              </a:rPr>
              <a:t>simplemente la historia del motor de vapor, </a:t>
            </a:r>
          </a:p>
          <a:p>
            <a:pPr algn="just">
              <a:defRPr/>
            </a:pPr>
            <a:r>
              <a:rPr lang="es-ES" altLang="es-ES" sz="1200" dirty="0">
                <a:latin typeface="Arial Rounded MT Bold" panose="020F0704030504030204" pitchFamily="34" charset="0"/>
              </a:rPr>
              <a:t>pero es del vapor que todo empezó.</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D49876C-9282-405A-90B2-0F503D2D2BAE}"/>
              </a:ext>
            </a:extLst>
          </p:cNvPr>
          <p:cNvSpPr/>
          <p:nvPr/>
        </p:nvSpPr>
        <p:spPr>
          <a:xfrm>
            <a:off x="1575338" y="1489817"/>
            <a:ext cx="5904000" cy="4714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a:t>
            </a:r>
            <a:r>
              <a:rPr lang="it-IT" altLang="es-ES" sz="1200" dirty="0" err="1">
                <a:solidFill>
                  <a:schemeClr val="tx1"/>
                </a:solidFill>
                <a:latin typeface="Arial Rounded MT Bold" panose="020F0704030504030204" pitchFamily="34" charset="0"/>
              </a:rPr>
              <a:t>Cómo</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decidimos</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cuál</a:t>
            </a:r>
            <a:r>
              <a:rPr lang="it-IT" altLang="es-ES" sz="1200" dirty="0">
                <a:solidFill>
                  <a:schemeClr val="tx1"/>
                </a:solidFill>
                <a:latin typeface="Arial Rounded MT Bold" panose="020F0704030504030204" pitchFamily="34" charset="0"/>
              </a:rPr>
              <a:t> es </a:t>
            </a:r>
            <a:r>
              <a:rPr lang="it-IT" altLang="es-ES" sz="1200" dirty="0" err="1">
                <a:solidFill>
                  <a:schemeClr val="tx1"/>
                </a:solidFill>
                <a:latin typeface="Arial Rounded MT Bold" panose="020F0704030504030204" pitchFamily="34" charset="0"/>
              </a:rPr>
              <a:t>el</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más</a:t>
            </a:r>
            <a:r>
              <a:rPr lang="it-IT" altLang="es-ES" sz="1200" dirty="0">
                <a:solidFill>
                  <a:schemeClr val="tx1"/>
                </a:solidFill>
                <a:latin typeface="Arial Rounded MT Bold" panose="020F0704030504030204" pitchFamily="34" charset="0"/>
              </a:rPr>
              <a:t> </a:t>
            </a:r>
            <a:r>
              <a:rPr lang="it-IT" altLang="es-ES" sz="1200" dirty="0">
                <a:solidFill>
                  <a:srgbClr val="7030A0"/>
                </a:solidFill>
                <a:latin typeface="Arial Rounded MT Bold" panose="020F0704030504030204" pitchFamily="34" charset="0"/>
              </a:rPr>
              <a:t>importante</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entre</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estos</a:t>
            </a:r>
            <a:r>
              <a:rPr lang="it-IT" altLang="es-ES" sz="1200" dirty="0">
                <a:solidFill>
                  <a:schemeClr val="tx1"/>
                </a:solidFill>
                <a:latin typeface="Arial Rounded MT Bold" panose="020F0704030504030204" pitchFamily="34" charset="0"/>
              </a:rPr>
              <a:t> </a:t>
            </a:r>
            <a:r>
              <a:rPr lang="it-IT" altLang="es-ES" sz="1200" dirty="0" err="1">
                <a:solidFill>
                  <a:srgbClr val="7030A0"/>
                </a:solidFill>
                <a:latin typeface="Arial Rounded MT Bold" panose="020F0704030504030204" pitchFamily="34" charset="0"/>
              </a:rPr>
              <a:t>saltos</a:t>
            </a:r>
            <a:r>
              <a:rPr lang="it-IT" altLang="es-ES" sz="1200" dirty="0">
                <a:solidFill>
                  <a:srgbClr val="7030A0"/>
                </a:solidFill>
                <a:latin typeface="Arial Rounded MT Bold" panose="020F0704030504030204" pitchFamily="34" charset="0"/>
              </a:rPr>
              <a:t> en adelante</a:t>
            </a:r>
            <a:r>
              <a:rPr lang="it-IT" altLang="es-ES" sz="1200" dirty="0">
                <a:solidFill>
                  <a:schemeClr val="tx1"/>
                </a:solidFill>
                <a:latin typeface="Arial Rounded MT Bold" panose="020F0704030504030204" pitchFamily="34" charset="0"/>
              </a:rPr>
              <a:t>? </a:t>
            </a:r>
          </a:p>
          <a:p>
            <a:endParaRPr lang="it-IT" dirty="0"/>
          </a:p>
        </p:txBody>
      </p:sp>
      <p:sp>
        <p:nvSpPr>
          <p:cNvPr id="10" name="Donut 24">
            <a:extLst>
              <a:ext uri="{FF2B5EF4-FFF2-40B4-BE49-F238E27FC236}">
                <a16:creationId xmlns:a16="http://schemas.microsoft.com/office/drawing/2014/main" id="{6339D30A-BA34-4742-BE87-F20186E0D636}"/>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3" name="Imagen 2">
            <a:extLst>
              <a:ext uri="{FF2B5EF4-FFF2-40B4-BE49-F238E27FC236}">
                <a16:creationId xmlns:a16="http://schemas.microsoft.com/office/drawing/2014/main" id="{038C5045-5D72-4563-8996-5DBAB3C25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52" t="5056" r="4643" b="16358"/>
          <a:stretch/>
        </p:blipFill>
        <p:spPr>
          <a:xfrm>
            <a:off x="5602297" y="2329231"/>
            <a:ext cx="1763443" cy="1895175"/>
          </a:xfrm>
          <a:prstGeom prst="rect">
            <a:avLst/>
          </a:prstGeom>
        </p:spPr>
      </p:pic>
    </p:spTree>
    <p:extLst>
      <p:ext uri="{BB962C8B-B14F-4D97-AF65-F5344CB8AC3E}">
        <p14:creationId xmlns:p14="http://schemas.microsoft.com/office/powerpoint/2010/main" val="247384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28250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50122950-25C6-4B3F-ADA4-B9A24C7CB911}"/>
              </a:ext>
            </a:extLst>
          </p:cNvPr>
          <p:cNvSpPr/>
          <p:nvPr/>
        </p:nvSpPr>
        <p:spPr>
          <a:xfrm>
            <a:off x="1547664" y="138002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rgbClr val="7030A0"/>
                </a:solidFill>
                <a:latin typeface="Arial Rounded MT Bold" panose="020F0704030504030204" pitchFamily="34" charset="0"/>
              </a:rPr>
              <a:t>Máquinas del progreso</a:t>
            </a:r>
            <a:r>
              <a:rPr lang="es-ES" altLang="es-ES" sz="1200" dirty="0">
                <a:solidFill>
                  <a:schemeClr val="tx1"/>
                </a:solidFill>
                <a:latin typeface="Arial Rounded MT Bold" panose="020F0704030504030204" pitchFamily="34" charset="0"/>
              </a:rPr>
              <a:t>: el impacto de la tecnología</a:t>
            </a:r>
          </a:p>
        </p:txBody>
      </p:sp>
      <p:sp>
        <p:nvSpPr>
          <p:cNvPr id="11" name="Donut 24">
            <a:extLst>
              <a:ext uri="{FF2B5EF4-FFF2-40B4-BE49-F238E27FC236}">
                <a16:creationId xmlns:a16="http://schemas.microsoft.com/office/drawing/2014/main" id="{F59980B5-C616-4ADC-8660-5A388B8EEA6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3" name="Grupo 2">
            <a:extLst>
              <a:ext uri="{FF2B5EF4-FFF2-40B4-BE49-F238E27FC236}">
                <a16:creationId xmlns:a16="http://schemas.microsoft.com/office/drawing/2014/main" id="{19AC2DB9-AFCD-4CB0-A3FA-D11902E99B91}"/>
              </a:ext>
            </a:extLst>
          </p:cNvPr>
          <p:cNvGrpSpPr/>
          <p:nvPr/>
        </p:nvGrpSpPr>
        <p:grpSpPr>
          <a:xfrm>
            <a:off x="2339752" y="1870199"/>
            <a:ext cx="4824536" cy="2964755"/>
            <a:chOff x="1960063" y="1554366"/>
            <a:chExt cx="6537160" cy="3564629"/>
          </a:xfrm>
        </p:grpSpPr>
        <p:sp>
          <p:nvSpPr>
            <p:cNvPr id="5" name="Forma 4">
              <a:extLst>
                <a:ext uri="{FF2B5EF4-FFF2-40B4-BE49-F238E27FC236}">
                  <a16:creationId xmlns:a16="http://schemas.microsoft.com/office/drawing/2014/main" id="{2ADB0F99-5EBD-4CA8-AFA5-D79D4D55D8A8}"/>
                </a:ext>
              </a:extLst>
            </p:cNvPr>
            <p:cNvSpPr/>
            <p:nvPr/>
          </p:nvSpPr>
          <p:spPr>
            <a:xfrm>
              <a:off x="1960063" y="1554366"/>
              <a:ext cx="5250041" cy="3281275"/>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Elipse 6">
              <a:extLst>
                <a:ext uri="{FF2B5EF4-FFF2-40B4-BE49-F238E27FC236}">
                  <a16:creationId xmlns:a16="http://schemas.microsoft.com/office/drawing/2014/main" id="{2147A2B3-1458-4ACE-B1F9-4AB2671B4CC3}"/>
                </a:ext>
              </a:extLst>
            </p:cNvPr>
            <p:cNvSpPr/>
            <p:nvPr/>
          </p:nvSpPr>
          <p:spPr>
            <a:xfrm>
              <a:off x="2626818" y="4102456"/>
              <a:ext cx="136501" cy="13650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orma libre: forma 8">
              <a:extLst>
                <a:ext uri="{FF2B5EF4-FFF2-40B4-BE49-F238E27FC236}">
                  <a16:creationId xmlns:a16="http://schemas.microsoft.com/office/drawing/2014/main" id="{E664B6F6-5A46-40C4-A8FB-11F9B1BE3F55}"/>
                </a:ext>
              </a:extLst>
            </p:cNvPr>
            <p:cNvSpPr/>
            <p:nvPr/>
          </p:nvSpPr>
          <p:spPr>
            <a:xfrm>
              <a:off x="1969388" y="4170707"/>
              <a:ext cx="4966722" cy="948288"/>
            </a:xfrm>
            <a:custGeom>
              <a:avLst/>
              <a:gdLst>
                <a:gd name="connsiteX0" fmla="*/ 0 w 2674620"/>
                <a:gd name="connsiteY0" fmla="*/ 0 h 948288"/>
                <a:gd name="connsiteX1" fmla="*/ 2674620 w 2674620"/>
                <a:gd name="connsiteY1" fmla="*/ 0 h 948288"/>
                <a:gd name="connsiteX2" fmla="*/ 2674620 w 2674620"/>
                <a:gd name="connsiteY2" fmla="*/ 948288 h 948288"/>
                <a:gd name="connsiteX3" fmla="*/ 0 w 2674620"/>
                <a:gd name="connsiteY3" fmla="*/ 948288 h 948288"/>
                <a:gd name="connsiteX4" fmla="*/ 0 w 2674620"/>
                <a:gd name="connsiteY4" fmla="*/ 0 h 948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620" h="948288">
                  <a:moveTo>
                    <a:pt x="0" y="0"/>
                  </a:moveTo>
                  <a:lnTo>
                    <a:pt x="2674620" y="0"/>
                  </a:lnTo>
                  <a:lnTo>
                    <a:pt x="2674620" y="948288"/>
                  </a:lnTo>
                  <a:lnTo>
                    <a:pt x="0" y="9482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29" tIns="0" rIns="0" bIns="0" numCol="1" spcCol="1270" anchor="t" anchorCtr="0">
              <a:noAutofit/>
            </a:bodyPr>
            <a:lstStyle/>
            <a:p>
              <a:pPr marL="0" lvl="0" indent="0" algn="l" defTabSz="444500">
                <a:lnSpc>
                  <a:spcPct val="90000"/>
                </a:lnSpc>
                <a:spcBef>
                  <a:spcPct val="0"/>
                </a:spcBef>
                <a:spcAft>
                  <a:spcPct val="35000"/>
                </a:spcAft>
                <a:buNone/>
              </a:pPr>
              <a:r>
                <a:rPr lang="es-ES" altLang="es-ES" sz="1000" kern="1200" dirty="0">
                  <a:latin typeface="Arial Rounded MT Bold" panose="020F0704030504030204" pitchFamily="34" charset="0"/>
                </a:rPr>
                <a:t>El </a:t>
              </a:r>
              <a:r>
                <a:rPr lang="es-ES" altLang="es-ES" sz="1000" kern="1200" dirty="0">
                  <a:solidFill>
                    <a:schemeClr val="tx2">
                      <a:lumMod val="60000"/>
                      <a:lumOff val="40000"/>
                    </a:schemeClr>
                  </a:solidFill>
                  <a:latin typeface="Arial Rounded MT Bold" panose="020F0704030504030204" pitchFamily="34" charset="0"/>
                </a:rPr>
                <a:t>vapor</a:t>
              </a:r>
              <a:r>
                <a:rPr lang="es-ES" altLang="es-ES" sz="1000" kern="1200" dirty="0">
                  <a:latin typeface="Arial Rounded MT Bold" panose="020F0704030504030204" pitchFamily="34" charset="0"/>
                </a:rPr>
                <a:t> nos ha permitido superar los límites de la fuerza basada en los músculos, que fuera humana o animal, y de </a:t>
              </a:r>
              <a:r>
                <a:rPr lang="es-ES" altLang="es-ES" sz="1000" kern="1200" dirty="0">
                  <a:solidFill>
                    <a:schemeClr val="tx2">
                      <a:lumMod val="60000"/>
                      <a:lumOff val="40000"/>
                    </a:schemeClr>
                  </a:solidFill>
                  <a:latin typeface="Arial Rounded MT Bold" panose="020F0704030504030204" pitchFamily="34" charset="0"/>
                </a:rPr>
                <a:t>generar un impresionante volumen de energía de control.</a:t>
              </a:r>
              <a:endParaRPr lang="es-ES" sz="1000" kern="1200" dirty="0"/>
            </a:p>
          </p:txBody>
        </p:sp>
        <p:sp>
          <p:nvSpPr>
            <p:cNvPr id="12" name="Elipse 11">
              <a:extLst>
                <a:ext uri="{FF2B5EF4-FFF2-40B4-BE49-F238E27FC236}">
                  <a16:creationId xmlns:a16="http://schemas.microsoft.com/office/drawing/2014/main" id="{E7200E20-890E-4257-BFA4-0B15001C3583}"/>
                </a:ext>
              </a:extLst>
            </p:cNvPr>
            <p:cNvSpPr/>
            <p:nvPr/>
          </p:nvSpPr>
          <p:spPr>
            <a:xfrm>
              <a:off x="3831702" y="3210605"/>
              <a:ext cx="246751" cy="24675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orma libre: forma 12">
              <a:extLst>
                <a:ext uri="{FF2B5EF4-FFF2-40B4-BE49-F238E27FC236}">
                  <a16:creationId xmlns:a16="http://schemas.microsoft.com/office/drawing/2014/main" id="{817B1FB6-E5EB-4134-9841-6189A4C626BF}"/>
                </a:ext>
              </a:extLst>
            </p:cNvPr>
            <p:cNvSpPr/>
            <p:nvPr/>
          </p:nvSpPr>
          <p:spPr>
            <a:xfrm>
              <a:off x="3955076" y="3333981"/>
              <a:ext cx="4542147" cy="1785013"/>
            </a:xfrm>
            <a:custGeom>
              <a:avLst/>
              <a:gdLst>
                <a:gd name="connsiteX0" fmla="*/ 0 w 1260009"/>
                <a:gd name="connsiteY0" fmla="*/ 0 h 1785013"/>
                <a:gd name="connsiteX1" fmla="*/ 1260009 w 1260009"/>
                <a:gd name="connsiteY1" fmla="*/ 0 h 1785013"/>
                <a:gd name="connsiteX2" fmla="*/ 1260009 w 1260009"/>
                <a:gd name="connsiteY2" fmla="*/ 1785013 h 1785013"/>
                <a:gd name="connsiteX3" fmla="*/ 0 w 1260009"/>
                <a:gd name="connsiteY3" fmla="*/ 1785013 h 1785013"/>
                <a:gd name="connsiteX4" fmla="*/ 0 w 1260009"/>
                <a:gd name="connsiteY4" fmla="*/ 0 h 178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9" h="1785013">
                  <a:moveTo>
                    <a:pt x="0" y="0"/>
                  </a:moveTo>
                  <a:lnTo>
                    <a:pt x="1260009" y="0"/>
                  </a:lnTo>
                  <a:lnTo>
                    <a:pt x="1260009" y="1785013"/>
                  </a:lnTo>
                  <a:lnTo>
                    <a:pt x="0" y="17850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0749" tIns="0" rIns="0" bIns="0" numCol="1" spcCol="1270" anchor="t" anchorCtr="0">
              <a:noAutofit/>
            </a:bodyPr>
            <a:lstStyle/>
            <a:p>
              <a:pPr marL="0" lvl="0" indent="0" algn="l" defTabSz="444500">
                <a:lnSpc>
                  <a:spcPct val="90000"/>
                </a:lnSpc>
                <a:spcBef>
                  <a:spcPct val="0"/>
                </a:spcBef>
                <a:spcAft>
                  <a:spcPct val="35000"/>
                </a:spcAft>
                <a:buNone/>
              </a:pPr>
              <a:r>
                <a:rPr lang="es-ES" altLang="es-ES" sz="1000" kern="1200" dirty="0">
                  <a:latin typeface="Arial Rounded MT Bold" panose="020F0704030504030204" pitchFamily="34" charset="0"/>
                </a:rPr>
                <a:t>Eso llevó a las </a:t>
              </a:r>
              <a:r>
                <a:rPr lang="es-ES" altLang="es-ES" sz="1000" kern="1200" dirty="0">
                  <a:solidFill>
                    <a:schemeClr val="tx2">
                      <a:lumMod val="60000"/>
                      <a:lumOff val="40000"/>
                    </a:schemeClr>
                  </a:solidFill>
                  <a:latin typeface="Arial Rounded MT Bold" panose="020F0704030504030204" pitchFamily="34" charset="0"/>
                </a:rPr>
                <a:t>fábricas</a:t>
              </a:r>
              <a:r>
                <a:rPr lang="es-ES" altLang="es-ES" sz="1000" kern="1200" dirty="0">
                  <a:latin typeface="Arial Rounded MT Bold" panose="020F0704030504030204" pitchFamily="34" charset="0"/>
                </a:rPr>
                <a:t> </a:t>
              </a:r>
              <a:r>
                <a:rPr lang="es-ES" altLang="es-ES" sz="1000" dirty="0">
                  <a:latin typeface="Arial Rounded MT Bold" panose="020F0704030504030204" pitchFamily="34" charset="0"/>
                </a:rPr>
                <a:t>y a la </a:t>
              </a:r>
              <a:r>
                <a:rPr lang="es-ES" altLang="es-ES" sz="1000" kern="1200" dirty="0">
                  <a:solidFill>
                    <a:schemeClr val="tx2">
                      <a:lumMod val="60000"/>
                      <a:lumOff val="40000"/>
                    </a:schemeClr>
                  </a:solidFill>
                  <a:latin typeface="Arial Rounded MT Bold" panose="020F0704030504030204" pitchFamily="34" charset="0"/>
                </a:rPr>
                <a:t>producción masiva</a:t>
              </a:r>
              <a:r>
                <a:rPr lang="es-ES" altLang="es-ES" sz="1000" dirty="0">
                  <a:solidFill>
                    <a:schemeClr val="tx2">
                      <a:lumMod val="60000"/>
                      <a:lumOff val="40000"/>
                    </a:schemeClr>
                  </a:solidFill>
                  <a:latin typeface="Arial Rounded MT Bold" panose="020F0704030504030204" pitchFamily="34" charset="0"/>
                </a:rPr>
                <a:t>, </a:t>
              </a:r>
              <a:r>
                <a:rPr lang="es-ES" altLang="es-ES" sz="1000" dirty="0">
                  <a:solidFill>
                    <a:schemeClr val="tx1"/>
                  </a:solidFill>
                  <a:latin typeface="Arial Rounded MT Bold" panose="020F0704030504030204" pitchFamily="34" charset="0"/>
                </a:rPr>
                <a:t>a </a:t>
              </a:r>
            </a:p>
            <a:p>
              <a:pPr marL="0" lvl="0" indent="0" algn="l" defTabSz="444500">
                <a:lnSpc>
                  <a:spcPct val="90000"/>
                </a:lnSpc>
                <a:spcBef>
                  <a:spcPct val="0"/>
                </a:spcBef>
                <a:spcAft>
                  <a:spcPct val="35000"/>
                </a:spcAft>
                <a:buNone/>
              </a:pPr>
              <a:r>
                <a:rPr lang="es-ES" altLang="es-ES" sz="1000" dirty="0">
                  <a:solidFill>
                    <a:schemeClr val="tx1"/>
                  </a:solidFill>
                  <a:latin typeface="Arial Rounded MT Bold" panose="020F0704030504030204" pitchFamily="34" charset="0"/>
                </a:rPr>
                <a:t>los </a:t>
              </a:r>
              <a:r>
                <a:rPr lang="es-ES" altLang="es-ES" sz="1000" kern="1200" dirty="0">
                  <a:solidFill>
                    <a:schemeClr val="tx2">
                      <a:lumMod val="60000"/>
                      <a:lumOff val="40000"/>
                    </a:schemeClr>
                  </a:solidFill>
                  <a:latin typeface="Arial Rounded MT Bold" panose="020F0704030504030204" pitchFamily="34" charset="0"/>
                </a:rPr>
                <a:t>ferrocarriles</a:t>
              </a:r>
              <a:r>
                <a:rPr lang="es-ES" altLang="es-ES" sz="1000" kern="1200" dirty="0">
                  <a:latin typeface="Arial Rounded MT Bold" panose="020F0704030504030204" pitchFamily="34" charset="0"/>
                </a:rPr>
                <a:t> y al </a:t>
              </a:r>
              <a:r>
                <a:rPr lang="es-ES" altLang="es-ES" sz="1000" kern="1200" dirty="0">
                  <a:solidFill>
                    <a:schemeClr val="tx2">
                      <a:lumMod val="60000"/>
                      <a:lumOff val="40000"/>
                    </a:schemeClr>
                  </a:solidFill>
                  <a:latin typeface="Arial Rounded MT Bold" panose="020F0704030504030204" pitchFamily="34" charset="0"/>
                </a:rPr>
                <a:t>transporte para mucha gente.  </a:t>
              </a:r>
              <a:endParaRPr lang="es-ES" sz="1000" kern="1200" dirty="0"/>
            </a:p>
          </p:txBody>
        </p:sp>
        <p:sp>
          <p:nvSpPr>
            <p:cNvPr id="17" name="Elipse 16">
              <a:extLst>
                <a:ext uri="{FF2B5EF4-FFF2-40B4-BE49-F238E27FC236}">
                  <a16:creationId xmlns:a16="http://schemas.microsoft.com/office/drawing/2014/main" id="{ED41DF6B-A61A-462A-9471-CD3210FE9BEE}"/>
                </a:ext>
              </a:extLst>
            </p:cNvPr>
            <p:cNvSpPr/>
            <p:nvPr/>
          </p:nvSpPr>
          <p:spPr>
            <a:xfrm>
              <a:off x="5280713" y="2667882"/>
              <a:ext cx="341252" cy="34125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orma libre: forma 17">
              <a:extLst>
                <a:ext uri="{FF2B5EF4-FFF2-40B4-BE49-F238E27FC236}">
                  <a16:creationId xmlns:a16="http://schemas.microsoft.com/office/drawing/2014/main" id="{BF0940BB-9AB1-4013-95F6-068F181D371C}"/>
                </a:ext>
              </a:extLst>
            </p:cNvPr>
            <p:cNvSpPr/>
            <p:nvPr/>
          </p:nvSpPr>
          <p:spPr>
            <a:xfrm>
              <a:off x="5451340" y="2838509"/>
              <a:ext cx="2950522" cy="2280486"/>
            </a:xfrm>
            <a:custGeom>
              <a:avLst/>
              <a:gdLst>
                <a:gd name="connsiteX0" fmla="*/ 0 w 1260009"/>
                <a:gd name="connsiteY0" fmla="*/ 0 h 2280486"/>
                <a:gd name="connsiteX1" fmla="*/ 1260009 w 1260009"/>
                <a:gd name="connsiteY1" fmla="*/ 0 h 2280486"/>
                <a:gd name="connsiteX2" fmla="*/ 1260009 w 1260009"/>
                <a:gd name="connsiteY2" fmla="*/ 2280486 h 2280486"/>
                <a:gd name="connsiteX3" fmla="*/ 0 w 1260009"/>
                <a:gd name="connsiteY3" fmla="*/ 2280486 h 2280486"/>
                <a:gd name="connsiteX4" fmla="*/ 0 w 1260009"/>
                <a:gd name="connsiteY4" fmla="*/ 0 h 228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9" h="2280486">
                  <a:moveTo>
                    <a:pt x="0" y="0"/>
                  </a:moveTo>
                  <a:lnTo>
                    <a:pt x="1260009" y="0"/>
                  </a:lnTo>
                  <a:lnTo>
                    <a:pt x="1260009" y="2280486"/>
                  </a:lnTo>
                  <a:lnTo>
                    <a:pt x="0" y="22804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0823" tIns="0" rIns="0" bIns="0" numCol="1" spcCol="1270" anchor="t" anchorCtr="0">
              <a:noAutofit/>
            </a:bodyPr>
            <a:lstStyle/>
            <a:p>
              <a:pPr marL="0" lvl="0" indent="0" algn="l" defTabSz="444500">
                <a:lnSpc>
                  <a:spcPct val="90000"/>
                </a:lnSpc>
                <a:spcBef>
                  <a:spcPct val="0"/>
                </a:spcBef>
                <a:spcAft>
                  <a:spcPct val="35000"/>
                </a:spcAft>
                <a:buNone/>
              </a:pPr>
              <a:r>
                <a:rPr lang="es-ES" altLang="es-ES" sz="1000" kern="1200" dirty="0">
                  <a:latin typeface="Arial Rounded MT Bold" panose="020F0704030504030204" pitchFamily="34" charset="0"/>
                </a:rPr>
                <a:t>En pocas palabras, ha llevado a la </a:t>
              </a:r>
              <a:r>
                <a:rPr lang="es-ES" altLang="es-ES" sz="1000" i="1" kern="1200" dirty="0">
                  <a:latin typeface="Arial Rounded MT Bold" panose="020F0704030504030204" pitchFamily="34" charset="0"/>
                </a:rPr>
                <a:t>vida moderna</a:t>
              </a:r>
              <a:r>
                <a:rPr lang="es-ES" altLang="es-ES" sz="1000" kern="1200" dirty="0">
                  <a:latin typeface="Arial Rounded MT Bold" panose="020F0704030504030204" pitchFamily="34" charset="0"/>
                </a:rPr>
                <a:t>. </a:t>
              </a:r>
              <a:endParaRPr lang="es-ES" sz="1000" kern="1200" dirty="0"/>
            </a:p>
          </p:txBody>
        </p:sp>
      </p:grpSp>
    </p:spTree>
    <p:extLst>
      <p:ext uri="{BB962C8B-B14F-4D97-AF65-F5344CB8AC3E}">
        <p14:creationId xmlns:p14="http://schemas.microsoft.com/office/powerpoint/2010/main" val="143890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966845"/>
            <a:ext cx="6387403" cy="1938992"/>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Y ahora llega la </a:t>
            </a:r>
            <a:r>
              <a:rPr lang="es-ES" altLang="es-ES" sz="1200" dirty="0">
                <a:solidFill>
                  <a:schemeClr val="tx2">
                    <a:lumMod val="60000"/>
                    <a:lumOff val="40000"/>
                  </a:schemeClr>
                </a:solidFill>
                <a:latin typeface="Arial Rounded MT Bold" panose="020F0704030504030204" pitchFamily="34" charset="0"/>
              </a:rPr>
              <a:t>segunda edad de las máquinas</a:t>
            </a:r>
            <a:r>
              <a:rPr lang="es-ES" altLang="es-ES" sz="1200" dirty="0">
                <a:latin typeface="Arial Rounded MT Bold" panose="020F0704030504030204" pitchFamily="34" charset="0"/>
              </a:rPr>
              <a:t>.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Los ordenadores y las otras innovaciones digitales están haciendo para nuestra  </a:t>
            </a:r>
          </a:p>
          <a:p>
            <a:pPr algn="just">
              <a:defRPr/>
            </a:pPr>
            <a:r>
              <a:rPr lang="es-ES" altLang="es-ES" sz="1200" dirty="0">
                <a:latin typeface="Arial Rounded MT Bold" panose="020F0704030504030204" pitchFamily="34" charset="0"/>
              </a:rPr>
              <a:t>fuerza mental, para la capacidad de utilizar nuestro cerebro para que entienda e </a:t>
            </a:r>
          </a:p>
          <a:p>
            <a:pPr algn="just">
              <a:defRPr/>
            </a:pPr>
            <a:r>
              <a:rPr lang="es-ES" altLang="es-ES" sz="1200" dirty="0">
                <a:latin typeface="Arial Rounded MT Bold" panose="020F0704030504030204" pitchFamily="34" charset="0"/>
              </a:rPr>
              <a:t>influya en nuestro ambiente, lo que la máquina de vapor y sus epígonos hicieron </a:t>
            </a:r>
          </a:p>
          <a:p>
            <a:pPr algn="just">
              <a:defRPr/>
            </a:pPr>
            <a:r>
              <a:rPr lang="es-ES" altLang="es-ES" sz="1200" dirty="0">
                <a:latin typeface="Arial Rounded MT Bold" panose="020F0704030504030204" pitchFamily="34" charset="0"/>
              </a:rPr>
              <a:t>para la fuerza muscular.</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Nos permiten superar los límites anteriores y nos llevan a un territorio desconocido.</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2B8F523-0A9B-4CD3-9D91-4C37AEDE2D06}"/>
              </a:ext>
            </a:extLst>
          </p:cNvPr>
          <p:cNvSpPr/>
          <p:nvPr/>
        </p:nvSpPr>
        <p:spPr>
          <a:xfrm>
            <a:off x="1610094" y="1783097"/>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rgbClr val="7030A0"/>
                </a:solidFill>
                <a:latin typeface="Arial Rounded MT Bold" panose="020F0704030504030204" pitchFamily="34" charset="0"/>
              </a:rPr>
              <a:t>Máquinas del progreso</a:t>
            </a:r>
            <a:r>
              <a:rPr lang="es-ES" altLang="es-ES" sz="1200" dirty="0">
                <a:solidFill>
                  <a:schemeClr val="tx1"/>
                </a:solidFill>
                <a:latin typeface="Arial Rounded MT Bold" panose="020F0704030504030204" pitchFamily="34" charset="0"/>
              </a:rPr>
              <a:t>: el impacto de la tecnología</a:t>
            </a:r>
          </a:p>
        </p:txBody>
      </p:sp>
      <p:sp>
        <p:nvSpPr>
          <p:cNvPr id="10" name="Donut 24">
            <a:extLst>
              <a:ext uri="{FF2B5EF4-FFF2-40B4-BE49-F238E27FC236}">
                <a16:creationId xmlns:a16="http://schemas.microsoft.com/office/drawing/2014/main" id="{8120BE68-A9A3-4B27-B443-46DA53F6F5A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08539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419622"/>
            <a:ext cx="605825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6412" y="1980111"/>
            <a:ext cx="3362129" cy="2123658"/>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Para el progreso y el desarrollo, para     </a:t>
            </a:r>
          </a:p>
          <a:p>
            <a:pPr algn="just">
              <a:defRPr/>
            </a:pPr>
            <a:r>
              <a:rPr lang="es-ES" altLang="es-ES" sz="1200" dirty="0">
                <a:latin typeface="Arial Rounded MT Bold" panose="020F0704030504030204" pitchFamily="34" charset="0"/>
              </a:rPr>
              <a:t>controlar el ambiente físico e intelectual </a:t>
            </a:r>
          </a:p>
          <a:p>
            <a:pPr algn="just">
              <a:defRPr/>
            </a:pPr>
            <a:r>
              <a:rPr lang="es-ES" altLang="es-ES" sz="1200" dirty="0">
                <a:latin typeface="Arial Rounded MT Bold" panose="020F0704030504030204" pitchFamily="34" charset="0"/>
              </a:rPr>
              <a:t>donde hacer unas cosas, </a:t>
            </a:r>
            <a:r>
              <a:rPr lang="es-ES" altLang="es-ES" sz="1200" i="1" dirty="0">
                <a:solidFill>
                  <a:schemeClr val="tx2">
                    <a:lumMod val="60000"/>
                    <a:lumOff val="40000"/>
                  </a:schemeClr>
                </a:solidFill>
                <a:latin typeface="Arial Rounded MT Bold" panose="020F0704030504030204" pitchFamily="34" charset="0"/>
              </a:rPr>
              <a:t>la fuerza </a:t>
            </a:r>
          </a:p>
          <a:p>
            <a:pPr algn="just">
              <a:defRPr/>
            </a:pPr>
            <a:r>
              <a:rPr lang="es-ES" altLang="es-ES" sz="1200" i="1" dirty="0">
                <a:solidFill>
                  <a:schemeClr val="tx2">
                    <a:lumMod val="60000"/>
                    <a:lumOff val="40000"/>
                  </a:schemeClr>
                </a:solidFill>
                <a:latin typeface="Arial Rounded MT Bold" panose="020F0704030504030204" pitchFamily="34" charset="0"/>
              </a:rPr>
              <a:t>mental es importante tanto como la </a:t>
            </a:r>
          </a:p>
          <a:p>
            <a:pPr algn="just">
              <a:defRPr/>
            </a:pPr>
            <a:r>
              <a:rPr lang="es-ES" altLang="es-ES" sz="1200" i="1" dirty="0">
                <a:solidFill>
                  <a:schemeClr val="tx2">
                    <a:lumMod val="60000"/>
                    <a:lumOff val="40000"/>
                  </a:schemeClr>
                </a:solidFill>
                <a:latin typeface="Arial Rounded MT Bold" panose="020F0704030504030204" pitchFamily="34" charset="0"/>
              </a:rPr>
              <a:t>fuerza física</a:t>
            </a:r>
            <a:r>
              <a:rPr lang="es-ES" altLang="es-ES" sz="1200" dirty="0">
                <a:latin typeface="Arial Rounded MT Bold" panose="020F0704030504030204" pitchFamily="34" charset="0"/>
              </a:rPr>
              <a:t>.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Un impulso tan poderoso y sin precedentes a la potencia mental debería de ser un </a:t>
            </a:r>
          </a:p>
          <a:p>
            <a:pPr>
              <a:defRPr/>
            </a:pPr>
            <a:r>
              <a:rPr lang="es-ES" altLang="es-ES" sz="1200" dirty="0">
                <a:latin typeface="Arial Rounded MT Bold" panose="020F0704030504030204" pitchFamily="34" charset="0"/>
              </a:rPr>
              <a:t>gran estímulo para toda la humanidad, </a:t>
            </a:r>
          </a:p>
          <a:p>
            <a:pPr>
              <a:defRPr/>
            </a:pPr>
            <a:r>
              <a:rPr lang="es-ES" altLang="es-ES" sz="1200" dirty="0">
                <a:latin typeface="Arial Rounded MT Bold" panose="020F0704030504030204" pitchFamily="34" charset="0"/>
              </a:rPr>
              <a:t>como pasó con el impulso a la potencia </a:t>
            </a:r>
          </a:p>
          <a:p>
            <a:pPr>
              <a:defRPr/>
            </a:pPr>
            <a:r>
              <a:rPr lang="es-ES" altLang="es-ES" sz="1200" dirty="0">
                <a:latin typeface="Arial Rounded MT Bold" panose="020F0704030504030204" pitchFamily="34" charset="0"/>
              </a:rPr>
              <a:t>física.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1E386B2-F467-42F8-8BD4-12BFA4BC48B2}"/>
              </a:ext>
            </a:extLst>
          </p:cNvPr>
          <p:cNvSpPr/>
          <p:nvPr/>
        </p:nvSpPr>
        <p:spPr>
          <a:xfrm>
            <a:off x="1600719" y="1554346"/>
            <a:ext cx="6139634"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rgbClr val="7030A0"/>
                </a:solidFill>
                <a:latin typeface="Arial Rounded MT Bold" panose="020F0704030504030204" pitchFamily="34" charset="0"/>
              </a:rPr>
              <a:t>Máquinas del progreso</a:t>
            </a:r>
            <a:r>
              <a:rPr lang="es-ES" altLang="es-ES" sz="1200" dirty="0">
                <a:solidFill>
                  <a:schemeClr val="tx1"/>
                </a:solidFill>
                <a:latin typeface="Arial Rounded MT Bold" panose="020F0704030504030204" pitchFamily="34" charset="0"/>
              </a:rPr>
              <a:t>: el impacto de la tecnología</a:t>
            </a:r>
          </a:p>
        </p:txBody>
      </p:sp>
      <p:sp>
        <p:nvSpPr>
          <p:cNvPr id="10" name="Donut 24">
            <a:extLst>
              <a:ext uri="{FF2B5EF4-FFF2-40B4-BE49-F238E27FC236}">
                <a16:creationId xmlns:a16="http://schemas.microsoft.com/office/drawing/2014/main" id="{68554F1F-1E61-445C-B81C-32D25AB5F618}"/>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object 2">
            <a:extLst>
              <a:ext uri="{FF2B5EF4-FFF2-40B4-BE49-F238E27FC236}">
                <a16:creationId xmlns:a16="http://schemas.microsoft.com/office/drawing/2014/main" id="{F08C6E81-FEB9-4CE0-98DB-8DFB0554B157}"/>
              </a:ext>
            </a:extLst>
          </p:cNvPr>
          <p:cNvSpPr/>
          <p:nvPr/>
        </p:nvSpPr>
        <p:spPr>
          <a:xfrm>
            <a:off x="4940802" y="2007339"/>
            <a:ext cx="1036344" cy="134957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sp>
        <p:nvSpPr>
          <p:cNvPr id="18" name="object 2">
            <a:extLst>
              <a:ext uri="{FF2B5EF4-FFF2-40B4-BE49-F238E27FC236}">
                <a16:creationId xmlns:a16="http://schemas.microsoft.com/office/drawing/2014/main" id="{DC35708D-F717-454D-A5E2-4B602E07392E}"/>
              </a:ext>
            </a:extLst>
          </p:cNvPr>
          <p:cNvSpPr/>
          <p:nvPr/>
        </p:nvSpPr>
        <p:spPr>
          <a:xfrm rot="10800000">
            <a:off x="6190302" y="2792515"/>
            <a:ext cx="1669666" cy="1433572"/>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pic>
        <p:nvPicPr>
          <p:cNvPr id="3" name="Imagen 2">
            <a:extLst>
              <a:ext uri="{FF2B5EF4-FFF2-40B4-BE49-F238E27FC236}">
                <a16:creationId xmlns:a16="http://schemas.microsoft.com/office/drawing/2014/main" id="{7F35BADB-1DF1-4733-97BD-564BC40F0F7A}"/>
              </a:ext>
            </a:extLst>
          </p:cNvPr>
          <p:cNvPicPr>
            <a:picLocks noChangeAspect="1"/>
          </p:cNvPicPr>
          <p:nvPr/>
        </p:nvPicPr>
        <p:blipFill rotWithShape="1">
          <a:blip r:embed="rId4">
            <a:extLst>
              <a:ext uri="{28A0092B-C50C-407E-A947-70E740481C1C}">
                <a14:useLocalDpi xmlns:a14="http://schemas.microsoft.com/office/drawing/2010/main" val="0"/>
              </a:ext>
            </a:extLst>
          </a:blip>
          <a:srcRect l="10783" r="7044"/>
          <a:stretch/>
        </p:blipFill>
        <p:spPr>
          <a:xfrm>
            <a:off x="5142276" y="2172148"/>
            <a:ext cx="2490446" cy="1844800"/>
          </a:xfrm>
          <a:prstGeom prst="rect">
            <a:avLst/>
          </a:prstGeom>
        </p:spPr>
      </p:pic>
    </p:spTree>
    <p:extLst>
      <p:ext uri="{BB962C8B-B14F-4D97-AF65-F5344CB8AC3E}">
        <p14:creationId xmlns:p14="http://schemas.microsoft.com/office/powerpoint/2010/main" val="83553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202266" cy="1938992"/>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Los últimos años han sido sorprendentes.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Los </a:t>
            </a:r>
            <a:r>
              <a:rPr lang="es-ES" altLang="es-ES" sz="1200" dirty="0">
                <a:solidFill>
                  <a:schemeClr val="tx2">
                    <a:lumMod val="60000"/>
                    <a:lumOff val="40000"/>
                  </a:schemeClr>
                </a:solidFill>
                <a:latin typeface="Arial Rounded MT Bold" panose="020F0704030504030204" pitchFamily="34" charset="0"/>
              </a:rPr>
              <a:t>ordenadores</a:t>
            </a:r>
            <a:r>
              <a:rPr lang="es-ES" altLang="es-ES" sz="1200" dirty="0">
                <a:latin typeface="Arial Rounded MT Bold" panose="020F0704030504030204" pitchFamily="34" charset="0"/>
              </a:rPr>
              <a:t> han empezado a diagnosticar las enfermedades, a escucharnos y a hablar con nosotros, a escribir prosa de muy buena calidad, mientras que los robot han empezado a trasladarse rápidamente en los almacenes y a conducir </a:t>
            </a:r>
          </a:p>
          <a:p>
            <a:pPr>
              <a:defRPr/>
            </a:pPr>
            <a:r>
              <a:rPr lang="es-ES" altLang="es-ES" sz="1200" dirty="0">
                <a:latin typeface="Arial Rounded MT Bold" panose="020F0704030504030204" pitchFamily="34" charset="0"/>
              </a:rPr>
              <a:t>los coches sin ayuda o con una ayuda mínima. </a:t>
            </a:r>
          </a:p>
          <a:p>
            <a:pPr>
              <a:defRPr/>
            </a:pPr>
            <a:endParaRPr lang="it-IT" altLang="es-ES" sz="1200" dirty="0">
              <a:latin typeface="Arial Rounded MT Bold" panose="020F0704030504030204" pitchFamily="34" charset="0"/>
            </a:endParaRP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CC2AB6C-70BB-4611-BA8D-BFF96C80FA64}"/>
              </a:ext>
            </a:extLst>
          </p:cNvPr>
          <p:cNvSpPr/>
          <p:nvPr/>
        </p:nvSpPr>
        <p:spPr>
          <a:xfrm>
            <a:off x="1610094" y="1785656"/>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Jugar al pillapilla</a:t>
            </a:r>
          </a:p>
        </p:txBody>
      </p:sp>
      <p:sp>
        <p:nvSpPr>
          <p:cNvPr id="11" name="Donut 24">
            <a:extLst>
              <a:ext uri="{FF2B5EF4-FFF2-40B4-BE49-F238E27FC236}">
                <a16:creationId xmlns:a16="http://schemas.microsoft.com/office/drawing/2014/main" id="{E017E1F5-DCF9-42CA-8D96-284113A30259}"/>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886561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4916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52781" y="1765387"/>
            <a:ext cx="6038438" cy="2308324"/>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es-ES" altLang="es-ES" sz="1200" b="1" dirty="0">
              <a:latin typeface="Arial Rounded MT Bold" panose="020F0704030504030204" pitchFamily="34" charset="0"/>
            </a:endParaRPr>
          </a:p>
          <a:p>
            <a:pPr>
              <a:defRPr/>
            </a:pPr>
            <a:r>
              <a:rPr lang="es-ES" altLang="es-ES" sz="1200" dirty="0">
                <a:latin typeface="Arial Rounded MT Bold" panose="020F0704030504030204" pitchFamily="34" charset="0"/>
              </a:rPr>
              <a:t>Las </a:t>
            </a:r>
            <a:r>
              <a:rPr lang="es-ES" altLang="es-ES" sz="1200" dirty="0">
                <a:solidFill>
                  <a:srgbClr val="0070C0"/>
                </a:solidFill>
                <a:latin typeface="Arial Rounded MT Bold" panose="020F0704030504030204" pitchFamily="34" charset="0"/>
              </a:rPr>
              <a:t>tecnologías digitales </a:t>
            </a:r>
            <a:r>
              <a:rPr lang="es-ES" altLang="es-ES" sz="1200" dirty="0">
                <a:latin typeface="Arial Rounded MT Bold" panose="020F0704030504030204" pitchFamily="34" charset="0"/>
              </a:rPr>
              <a:t>por muchos años se demostraron ridículamente </a:t>
            </a:r>
          </a:p>
          <a:p>
            <a:pPr>
              <a:defRPr/>
            </a:pPr>
            <a:r>
              <a:rPr lang="es-ES" altLang="es-ES" sz="1200" dirty="0">
                <a:latin typeface="Arial Rounded MT Bold" panose="020F0704030504030204" pitchFamily="34" charset="0"/>
              </a:rPr>
              <a:t>incapaces en muchas de estas actividades, luego, de repente, llegaron a ser</a:t>
            </a:r>
          </a:p>
          <a:p>
            <a:pPr>
              <a:defRPr/>
            </a:pPr>
            <a:r>
              <a:rPr lang="es-ES" altLang="es-ES" sz="1200" dirty="0">
                <a:latin typeface="Arial Rounded MT Bold" panose="020F0704030504030204" pitchFamily="34" charset="0"/>
              </a:rPr>
              <a:t>muy buenas.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¿Qué ha pasado?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¿Cuáles son las implicaciones de este </a:t>
            </a:r>
          </a:p>
          <a:p>
            <a:pPr>
              <a:defRPr/>
            </a:pPr>
            <a:r>
              <a:rPr lang="es-ES" altLang="es-ES" sz="1200" dirty="0">
                <a:latin typeface="Arial Rounded MT Bold" panose="020F0704030504030204" pitchFamily="34" charset="0"/>
              </a:rPr>
              <a:t>progreso, sorprendente y, sin embargo,</a:t>
            </a:r>
          </a:p>
          <a:p>
            <a:pPr>
              <a:defRPr/>
            </a:pPr>
            <a:r>
              <a:rPr lang="es-ES" altLang="es-ES" sz="1200" dirty="0">
                <a:latin typeface="Arial Rounded MT Bold" panose="020F0704030504030204" pitchFamily="34" charset="0"/>
              </a:rPr>
              <a:t> ya considerado ordinario?</a:t>
            </a: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D135E06F-964F-414B-A877-AA804E2EB5E1}"/>
              </a:ext>
            </a:extLst>
          </p:cNvPr>
          <p:cNvSpPr/>
          <p:nvPr/>
        </p:nvSpPr>
        <p:spPr>
          <a:xfrm>
            <a:off x="1610094" y="1594988"/>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Jugar al pillapilla</a:t>
            </a:r>
          </a:p>
        </p:txBody>
      </p:sp>
      <p:sp>
        <p:nvSpPr>
          <p:cNvPr id="10" name="Donut 24">
            <a:extLst>
              <a:ext uri="{FF2B5EF4-FFF2-40B4-BE49-F238E27FC236}">
                <a16:creationId xmlns:a16="http://schemas.microsoft.com/office/drawing/2014/main" id="{8F53BE7A-004C-4B46-B92F-E64EA9E5474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object 2">
            <a:extLst>
              <a:ext uri="{FF2B5EF4-FFF2-40B4-BE49-F238E27FC236}">
                <a16:creationId xmlns:a16="http://schemas.microsoft.com/office/drawing/2014/main" id="{737B4744-CA2E-46BF-A0AC-2AF4A8DC7FD8}"/>
              </a:ext>
            </a:extLst>
          </p:cNvPr>
          <p:cNvSpPr/>
          <p:nvPr/>
        </p:nvSpPr>
        <p:spPr>
          <a:xfrm rot="10800000">
            <a:off x="5597824" y="2751507"/>
            <a:ext cx="1894068" cy="1577580"/>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8" name="object 2">
            <a:extLst>
              <a:ext uri="{FF2B5EF4-FFF2-40B4-BE49-F238E27FC236}">
                <a16:creationId xmlns:a16="http://schemas.microsoft.com/office/drawing/2014/main" id="{31931D16-4785-43EB-A78B-5A205B8F655E}"/>
              </a:ext>
            </a:extLst>
          </p:cNvPr>
          <p:cNvSpPr/>
          <p:nvPr/>
        </p:nvSpPr>
        <p:spPr>
          <a:xfrm>
            <a:off x="4605110" y="2647911"/>
            <a:ext cx="1175628"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84CC09C0-2808-4D5D-8CAD-7FCACE9090B1}"/>
              </a:ext>
            </a:extLst>
          </p:cNvPr>
          <p:cNvPicPr>
            <a:picLocks noChangeAspect="1"/>
          </p:cNvPicPr>
          <p:nvPr/>
        </p:nvPicPr>
        <p:blipFill rotWithShape="1">
          <a:blip r:embed="rId4">
            <a:extLst>
              <a:ext uri="{28A0092B-C50C-407E-A947-70E740481C1C}">
                <a14:useLocalDpi xmlns:a14="http://schemas.microsoft.com/office/drawing/2010/main" val="0"/>
              </a:ext>
            </a:extLst>
          </a:blip>
          <a:srcRect l="15350" r="15408"/>
          <a:stretch/>
        </p:blipFill>
        <p:spPr>
          <a:xfrm>
            <a:off x="4788024" y="2751760"/>
            <a:ext cx="2563970" cy="1410141"/>
          </a:xfrm>
          <a:prstGeom prst="rect">
            <a:avLst/>
          </a:prstGeom>
        </p:spPr>
      </p:pic>
    </p:spTree>
    <p:extLst>
      <p:ext uri="{BB962C8B-B14F-4D97-AF65-F5344CB8AC3E}">
        <p14:creationId xmlns:p14="http://schemas.microsoft.com/office/powerpoint/2010/main" val="37721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1405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D9CE6DE-E712-466E-BFA7-BFB3058F4790}"/>
              </a:ext>
            </a:extLst>
          </p:cNvPr>
          <p:cNvSpPr/>
          <p:nvPr/>
        </p:nvSpPr>
        <p:spPr>
          <a:xfrm>
            <a:off x="1620000" y="1243888"/>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err="1">
                <a:solidFill>
                  <a:schemeClr val="tx1"/>
                </a:solidFill>
                <a:latin typeface="Arial Rounded MT Bold" panose="020F0704030504030204" pitchFamily="34" charset="0"/>
              </a:rPr>
              <a:t>Jugar</a:t>
            </a:r>
            <a:r>
              <a:rPr lang="it-IT" altLang="es-ES" sz="1200" dirty="0">
                <a:solidFill>
                  <a:schemeClr val="tx1"/>
                </a:solidFill>
                <a:latin typeface="Arial Rounded MT Bold" panose="020F0704030504030204" pitchFamily="34" charset="0"/>
              </a:rPr>
              <a:t> al </a:t>
            </a:r>
            <a:r>
              <a:rPr lang="it-IT" altLang="es-ES" sz="1200" dirty="0" err="1">
                <a:solidFill>
                  <a:schemeClr val="tx1"/>
                </a:solidFill>
                <a:latin typeface="Arial Rounded MT Bold" panose="020F0704030504030204" pitchFamily="34" charset="0"/>
              </a:rPr>
              <a:t>pillapilla</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9B4C0066-A406-4936-8537-5F27483FC50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orma libre: forma 10">
            <a:extLst>
              <a:ext uri="{FF2B5EF4-FFF2-40B4-BE49-F238E27FC236}">
                <a16:creationId xmlns:a16="http://schemas.microsoft.com/office/drawing/2014/main" id="{24145273-D363-40AE-8D6C-ACFFBF588815}"/>
              </a:ext>
            </a:extLst>
          </p:cNvPr>
          <p:cNvSpPr/>
          <p:nvPr/>
        </p:nvSpPr>
        <p:spPr>
          <a:xfrm>
            <a:off x="2754074" y="1837314"/>
            <a:ext cx="3095340" cy="781555"/>
          </a:xfrm>
          <a:custGeom>
            <a:avLst/>
            <a:gdLst>
              <a:gd name="connsiteX0" fmla="*/ 0 w 2500978"/>
              <a:gd name="connsiteY0" fmla="*/ 0 h 781555"/>
              <a:gd name="connsiteX1" fmla="*/ 2500978 w 2500978"/>
              <a:gd name="connsiteY1" fmla="*/ 0 h 781555"/>
              <a:gd name="connsiteX2" fmla="*/ 2500978 w 2500978"/>
              <a:gd name="connsiteY2" fmla="*/ 781555 h 781555"/>
              <a:gd name="connsiteX3" fmla="*/ 0 w 2500978"/>
              <a:gd name="connsiteY3" fmla="*/ 781555 h 781555"/>
              <a:gd name="connsiteX4" fmla="*/ 0 w 2500978"/>
              <a:gd name="connsiteY4" fmla="*/ 0 h 78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978" h="781555">
                <a:moveTo>
                  <a:pt x="0" y="0"/>
                </a:moveTo>
                <a:lnTo>
                  <a:pt x="2500978" y="0"/>
                </a:lnTo>
                <a:lnTo>
                  <a:pt x="2500978" y="781555"/>
                </a:lnTo>
                <a:lnTo>
                  <a:pt x="0" y="781555"/>
                </a:lnTo>
                <a:lnTo>
                  <a:pt x="0" y="0"/>
                </a:lnTo>
                <a:close/>
              </a:path>
            </a:pathLst>
          </a:cu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9374" tIns="30480" rIns="30480" bIns="30480" numCol="1" spcCol="1270" anchor="ctr" anchorCtr="0">
            <a:noAutofit/>
          </a:bodyPr>
          <a:lstStyle/>
          <a:p>
            <a:pPr marL="0" lvl="0" indent="0" algn="l" defTabSz="355600">
              <a:lnSpc>
                <a:spcPct val="90000"/>
              </a:lnSpc>
              <a:spcBef>
                <a:spcPct val="0"/>
              </a:spcBef>
              <a:spcAft>
                <a:spcPct val="35000"/>
              </a:spcAft>
              <a:buNone/>
            </a:pPr>
            <a:r>
              <a:rPr lang="es-ES" altLang="es-ES" sz="1000" kern="1200" dirty="0">
                <a:latin typeface="Arial Rounded MT Bold" panose="020F0704030504030204" pitchFamily="34" charset="0"/>
              </a:rPr>
              <a:t>Hoy es posible viajar en un coche sin </a:t>
            </a:r>
          </a:p>
          <a:p>
            <a:pPr marL="0" lvl="0" indent="0" algn="l" defTabSz="355600">
              <a:lnSpc>
                <a:spcPct val="90000"/>
              </a:lnSpc>
              <a:spcBef>
                <a:spcPct val="0"/>
              </a:spcBef>
              <a:spcAft>
                <a:spcPct val="35000"/>
              </a:spcAft>
              <a:buNone/>
            </a:pPr>
            <a:r>
              <a:rPr lang="es-ES" altLang="es-ES" sz="1000" kern="1200" dirty="0">
                <a:latin typeface="Arial Rounded MT Bold" panose="020F0704030504030204" pitchFamily="34" charset="0"/>
              </a:rPr>
              <a:t>conductor</a:t>
            </a:r>
            <a:endParaRPr lang="es-ES" sz="1000" kern="1200" dirty="0"/>
          </a:p>
        </p:txBody>
      </p:sp>
      <p:sp>
        <p:nvSpPr>
          <p:cNvPr id="17" name="Forma libre: forma 16">
            <a:extLst>
              <a:ext uri="{FF2B5EF4-FFF2-40B4-BE49-F238E27FC236}">
                <a16:creationId xmlns:a16="http://schemas.microsoft.com/office/drawing/2014/main" id="{3EB8A6E5-85DE-4D18-976C-8BF9F268AA69}"/>
              </a:ext>
            </a:extLst>
          </p:cNvPr>
          <p:cNvSpPr/>
          <p:nvPr/>
        </p:nvSpPr>
        <p:spPr>
          <a:xfrm>
            <a:off x="2761710" y="2821205"/>
            <a:ext cx="3095340" cy="781555"/>
          </a:xfrm>
          <a:custGeom>
            <a:avLst/>
            <a:gdLst>
              <a:gd name="connsiteX0" fmla="*/ 0 w 2500978"/>
              <a:gd name="connsiteY0" fmla="*/ 0 h 781555"/>
              <a:gd name="connsiteX1" fmla="*/ 2500978 w 2500978"/>
              <a:gd name="connsiteY1" fmla="*/ 0 h 781555"/>
              <a:gd name="connsiteX2" fmla="*/ 2500978 w 2500978"/>
              <a:gd name="connsiteY2" fmla="*/ 781555 h 781555"/>
              <a:gd name="connsiteX3" fmla="*/ 0 w 2500978"/>
              <a:gd name="connsiteY3" fmla="*/ 781555 h 781555"/>
              <a:gd name="connsiteX4" fmla="*/ 0 w 2500978"/>
              <a:gd name="connsiteY4" fmla="*/ 0 h 78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978" h="781555">
                <a:moveTo>
                  <a:pt x="0" y="0"/>
                </a:moveTo>
                <a:lnTo>
                  <a:pt x="2500978" y="0"/>
                </a:lnTo>
                <a:lnTo>
                  <a:pt x="2500978" y="781555"/>
                </a:lnTo>
                <a:lnTo>
                  <a:pt x="0" y="781555"/>
                </a:lnTo>
                <a:lnTo>
                  <a:pt x="0" y="0"/>
                </a:lnTo>
                <a:close/>
              </a:path>
            </a:pathLst>
          </a:cu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9374" tIns="30480" rIns="30480" bIns="30480" numCol="1" spcCol="1270" anchor="ctr" anchorCtr="0">
            <a:noAutofit/>
          </a:bodyPr>
          <a:lstStyle/>
          <a:p>
            <a:pPr marL="0" lvl="0" indent="0" algn="just" defTabSz="355600">
              <a:lnSpc>
                <a:spcPct val="90000"/>
              </a:lnSpc>
              <a:spcBef>
                <a:spcPct val="0"/>
              </a:spcBef>
              <a:spcAft>
                <a:spcPct val="35000"/>
              </a:spcAft>
              <a:buNone/>
            </a:pPr>
            <a:r>
              <a:rPr lang="es-ES" altLang="es-ES" sz="1000" dirty="0">
                <a:latin typeface="Arial Rounded MT Bold" panose="020F0704030504030204" pitchFamily="34" charset="0"/>
              </a:rPr>
              <a:t>Es</a:t>
            </a:r>
            <a:r>
              <a:rPr lang="es-ES" altLang="es-ES" sz="1000" kern="1200" dirty="0">
                <a:latin typeface="Arial Rounded MT Bold" panose="020F0704030504030204" pitchFamily="34" charset="0"/>
              </a:rPr>
              <a:t> posible que un ordenador gane a </a:t>
            </a:r>
          </a:p>
          <a:p>
            <a:pPr marL="0" lvl="0" indent="0" algn="just" defTabSz="355600">
              <a:lnSpc>
                <a:spcPct val="90000"/>
              </a:lnSpc>
              <a:spcBef>
                <a:spcPct val="0"/>
              </a:spcBef>
              <a:spcAft>
                <a:spcPct val="35000"/>
              </a:spcAft>
              <a:buNone/>
            </a:pPr>
            <a:r>
              <a:rPr lang="es-ES" altLang="es-ES" sz="1000" dirty="0">
                <a:latin typeface="Arial Rounded MT Bold" panose="020F0704030504030204" pitchFamily="34" charset="0"/>
              </a:rPr>
              <a:t>equipos de estudiantes de </a:t>
            </a:r>
            <a:r>
              <a:rPr lang="es-ES" altLang="es-ES" sz="1000" kern="1200" dirty="0">
                <a:latin typeface="Arial Rounded MT Bold" panose="020F0704030504030204" pitchFamily="34" charset="0"/>
              </a:rPr>
              <a:t>Harvard e del MIT en una partida de </a:t>
            </a:r>
            <a:r>
              <a:rPr lang="es-ES" altLang="es-ES" sz="1000" i="1" kern="1200" dirty="0" err="1">
                <a:latin typeface="Arial Rounded MT Bold" panose="020F0704030504030204" pitchFamily="34" charset="0"/>
              </a:rPr>
              <a:t>Jeopardy</a:t>
            </a:r>
            <a:r>
              <a:rPr lang="es-ES" altLang="es-ES" sz="1000" i="1" kern="1200" dirty="0">
                <a:latin typeface="Arial Rounded MT Bold" panose="020F0704030504030204" pitchFamily="34" charset="0"/>
              </a:rPr>
              <a:t>!</a:t>
            </a:r>
            <a:endParaRPr lang="es-ES" sz="1000" kern="1200" dirty="0"/>
          </a:p>
        </p:txBody>
      </p:sp>
      <p:sp>
        <p:nvSpPr>
          <p:cNvPr id="19" name="Forma libre: forma 18">
            <a:extLst>
              <a:ext uri="{FF2B5EF4-FFF2-40B4-BE49-F238E27FC236}">
                <a16:creationId xmlns:a16="http://schemas.microsoft.com/office/drawing/2014/main" id="{190ADF82-D683-4561-9574-EC067D7E89A8}"/>
              </a:ext>
            </a:extLst>
          </p:cNvPr>
          <p:cNvSpPr/>
          <p:nvPr/>
        </p:nvSpPr>
        <p:spPr>
          <a:xfrm>
            <a:off x="2772804" y="3805097"/>
            <a:ext cx="3095340" cy="781555"/>
          </a:xfrm>
          <a:custGeom>
            <a:avLst/>
            <a:gdLst>
              <a:gd name="connsiteX0" fmla="*/ 0 w 2500978"/>
              <a:gd name="connsiteY0" fmla="*/ 0 h 781555"/>
              <a:gd name="connsiteX1" fmla="*/ 2500978 w 2500978"/>
              <a:gd name="connsiteY1" fmla="*/ 0 h 781555"/>
              <a:gd name="connsiteX2" fmla="*/ 2500978 w 2500978"/>
              <a:gd name="connsiteY2" fmla="*/ 781555 h 781555"/>
              <a:gd name="connsiteX3" fmla="*/ 0 w 2500978"/>
              <a:gd name="connsiteY3" fmla="*/ 781555 h 781555"/>
              <a:gd name="connsiteX4" fmla="*/ 0 w 2500978"/>
              <a:gd name="connsiteY4" fmla="*/ 0 h 78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978" h="781555">
                <a:moveTo>
                  <a:pt x="0" y="0"/>
                </a:moveTo>
                <a:lnTo>
                  <a:pt x="2500978" y="0"/>
                </a:lnTo>
                <a:lnTo>
                  <a:pt x="2500978" y="781555"/>
                </a:lnTo>
                <a:lnTo>
                  <a:pt x="0" y="781555"/>
                </a:lnTo>
                <a:lnTo>
                  <a:pt x="0" y="0"/>
                </a:lnTo>
                <a:close/>
              </a:path>
            </a:pathLst>
          </a:cu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9374" tIns="30480" rIns="30480" bIns="30480" numCol="1" spcCol="1270" anchor="ctr" anchorCtr="0">
            <a:noAutofit/>
          </a:bodyPr>
          <a:lstStyle/>
          <a:p>
            <a:pPr marL="0" lvl="0" indent="0" algn="just" defTabSz="355600">
              <a:lnSpc>
                <a:spcPct val="90000"/>
              </a:lnSpc>
              <a:spcBef>
                <a:spcPct val="0"/>
              </a:spcBef>
              <a:spcAft>
                <a:spcPct val="35000"/>
              </a:spcAft>
              <a:buNone/>
            </a:pPr>
            <a:r>
              <a:rPr lang="es-ES" altLang="es-ES" sz="1000" dirty="0">
                <a:latin typeface="Arial Rounded MT Bold" panose="020F0704030504030204" pitchFamily="34" charset="0"/>
              </a:rPr>
              <a:t>Es </a:t>
            </a:r>
            <a:r>
              <a:rPr lang="es-ES" altLang="es-ES" sz="1000" kern="1200" dirty="0">
                <a:latin typeface="Arial Rounded MT Bold" panose="020F0704030504030204" pitchFamily="34" charset="0"/>
              </a:rPr>
              <a:t> posible que un robot industrial venga «domesticado» </a:t>
            </a:r>
            <a:r>
              <a:rPr lang="es-ES" altLang="es-ES" sz="1000" dirty="0">
                <a:latin typeface="Arial Rounded MT Bold" panose="020F0704030504030204" pitchFamily="34" charset="0"/>
              </a:rPr>
              <a:t>y</a:t>
            </a:r>
            <a:r>
              <a:rPr lang="es-ES" altLang="es-ES" sz="1000" kern="1200" dirty="0">
                <a:latin typeface="Arial Rounded MT Bold" panose="020F0704030504030204" pitchFamily="34" charset="0"/>
              </a:rPr>
              <a:t> </a:t>
            </a:r>
            <a:r>
              <a:rPr lang="es-ES" altLang="es-ES" sz="1000" dirty="0">
                <a:latin typeface="Arial Rounded MT Bold" panose="020F0704030504030204" pitchFamily="34" charset="0"/>
              </a:rPr>
              <a:t>es</a:t>
            </a:r>
            <a:r>
              <a:rPr lang="es-ES" altLang="es-ES" sz="1000" kern="1200" dirty="0">
                <a:latin typeface="Arial Rounded MT Bold" panose="020F0704030504030204" pitchFamily="34" charset="0"/>
              </a:rPr>
              <a:t> posible </a:t>
            </a:r>
            <a:r>
              <a:rPr lang="es-ES" altLang="es-ES" sz="1000" dirty="0">
                <a:latin typeface="Arial Rounded MT Bold" panose="020F0704030504030204" pitchFamily="34" charset="0"/>
              </a:rPr>
              <a:t>producir un elegante cuenco de </a:t>
            </a:r>
            <a:r>
              <a:rPr lang="es-ES" altLang="es-ES" sz="1000" kern="1200" dirty="0">
                <a:latin typeface="Arial Rounded MT Bold" panose="020F0704030504030204" pitchFamily="34" charset="0"/>
              </a:rPr>
              <a:t>metal gracias a una </a:t>
            </a:r>
          </a:p>
          <a:p>
            <a:pPr marL="0" lvl="0" indent="0" algn="just" defTabSz="355600">
              <a:lnSpc>
                <a:spcPct val="90000"/>
              </a:lnSpc>
              <a:spcBef>
                <a:spcPct val="0"/>
              </a:spcBef>
              <a:spcAft>
                <a:spcPct val="35000"/>
              </a:spcAft>
              <a:buNone/>
            </a:pPr>
            <a:r>
              <a:rPr lang="es-ES" altLang="es-ES" sz="1000" kern="1200" dirty="0">
                <a:latin typeface="Arial Rounded MT Bold" panose="020F0704030504030204" pitchFamily="34" charset="0"/>
              </a:rPr>
              <a:t>impresora 3D. </a:t>
            </a:r>
            <a:endParaRPr lang="es-ES" sz="1000" kern="1200" dirty="0"/>
          </a:p>
        </p:txBody>
      </p:sp>
      <p:pic>
        <p:nvPicPr>
          <p:cNvPr id="22" name="Imagen 21">
            <a:extLst>
              <a:ext uri="{FF2B5EF4-FFF2-40B4-BE49-F238E27FC236}">
                <a16:creationId xmlns:a16="http://schemas.microsoft.com/office/drawing/2014/main" id="{1298C44B-F883-4BF3-8070-0831CD142C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3505" y="1717328"/>
            <a:ext cx="1283110" cy="781555"/>
          </a:xfrm>
          <a:prstGeom prst="rect">
            <a:avLst/>
          </a:prstGeom>
        </p:spPr>
      </p:pic>
      <p:pic>
        <p:nvPicPr>
          <p:cNvPr id="24" name="Imagen 23">
            <a:extLst>
              <a:ext uri="{FF2B5EF4-FFF2-40B4-BE49-F238E27FC236}">
                <a16:creationId xmlns:a16="http://schemas.microsoft.com/office/drawing/2014/main" id="{69F16C49-6747-46D3-8363-A755AA990E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0698" y="3759540"/>
            <a:ext cx="1295917" cy="728734"/>
          </a:xfrm>
          <a:prstGeom prst="rect">
            <a:avLst/>
          </a:prstGeom>
        </p:spPr>
      </p:pic>
      <p:pic>
        <p:nvPicPr>
          <p:cNvPr id="26" name="Imagen 25">
            <a:extLst>
              <a:ext uri="{FF2B5EF4-FFF2-40B4-BE49-F238E27FC236}">
                <a16:creationId xmlns:a16="http://schemas.microsoft.com/office/drawing/2014/main" id="{B57D10D7-3368-4140-9494-7B973CE034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3504" y="2745740"/>
            <a:ext cx="1286055" cy="723406"/>
          </a:xfrm>
          <a:prstGeom prst="rect">
            <a:avLst/>
          </a:prstGeom>
        </p:spPr>
      </p:pic>
    </p:spTree>
    <p:extLst>
      <p:ext uri="{BB962C8B-B14F-4D97-AF65-F5344CB8AC3E}">
        <p14:creationId xmlns:p14="http://schemas.microsoft.com/office/powerpoint/2010/main" val="4127709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917618"/>
            <a:ext cx="6207782" cy="2308324"/>
          </a:xfrm>
          <a:prstGeom prst="rect">
            <a:avLst/>
          </a:prstGeom>
          <a:noFill/>
        </p:spPr>
        <p:txBody>
          <a:bodyPr wrap="square" rtlCol="0">
            <a:spAutoFit/>
          </a:bodyPr>
          <a:lstStyle/>
          <a:p>
            <a:pPr>
              <a:defRPr/>
            </a:pPr>
            <a:endParaRPr lang="es-ES" altLang="es-ES" sz="1200" b="1" dirty="0">
              <a:latin typeface="Arial Rounded MT Bold" panose="020F0704030504030204" pitchFamily="34" charset="0"/>
            </a:endParaRP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Vivimos en una </a:t>
            </a:r>
            <a:r>
              <a:rPr lang="es-ES" altLang="es-ES" sz="1200" dirty="0">
                <a:solidFill>
                  <a:schemeClr val="tx2">
                    <a:lumMod val="60000"/>
                    <a:lumOff val="40000"/>
                  </a:schemeClr>
                </a:solidFill>
                <a:latin typeface="Arial Rounded MT Bold" panose="020F0704030504030204" pitchFamily="34" charset="0"/>
              </a:rPr>
              <a:t>época</a:t>
            </a:r>
            <a:r>
              <a:rPr lang="es-ES" altLang="es-ES" sz="1200" dirty="0">
                <a:latin typeface="Arial Rounded MT Bold" panose="020F0704030504030204" pitchFamily="34" charset="0"/>
              </a:rPr>
              <a:t> que hace </a:t>
            </a:r>
            <a:r>
              <a:rPr lang="es-ES" altLang="es-ES" sz="1200" dirty="0">
                <a:solidFill>
                  <a:schemeClr val="tx2">
                    <a:lumMod val="60000"/>
                    <a:lumOff val="40000"/>
                  </a:schemeClr>
                </a:solidFill>
                <a:latin typeface="Arial Rounded MT Bold" panose="020F0704030504030204" pitchFamily="34" charset="0"/>
              </a:rPr>
              <a:t>progresos </a:t>
            </a:r>
            <a:r>
              <a:rPr lang="es-ES" altLang="es-ES" sz="1200" dirty="0">
                <a:latin typeface="Arial Rounded MT Bold" panose="020F0704030504030204" pitchFamily="34" charset="0"/>
              </a:rPr>
              <a:t>increíbles </a:t>
            </a:r>
            <a:r>
              <a:rPr lang="es-ES" altLang="es-ES" sz="1200" dirty="0">
                <a:solidFill>
                  <a:schemeClr val="tx2">
                    <a:lumMod val="60000"/>
                    <a:lumOff val="40000"/>
                  </a:schemeClr>
                </a:solidFill>
                <a:latin typeface="Arial Rounded MT Bold" panose="020F0704030504030204" pitchFamily="34" charset="0"/>
              </a:rPr>
              <a:t>en las tecnologías digitales</a:t>
            </a:r>
            <a:r>
              <a:rPr lang="es-ES" altLang="es-ES" sz="1200" dirty="0">
                <a:latin typeface="Arial Rounded MT Bold" panose="020F0704030504030204" pitchFamily="34" charset="0"/>
              </a:rPr>
              <a:t>, las que sitúan en el centro a los </a:t>
            </a:r>
            <a:r>
              <a:rPr lang="es-ES" altLang="es-ES" sz="1200" dirty="0">
                <a:solidFill>
                  <a:schemeClr val="tx2">
                    <a:lumMod val="60000"/>
                    <a:lumOff val="40000"/>
                  </a:schemeClr>
                </a:solidFill>
                <a:latin typeface="Arial Rounded MT Bold" panose="020F0704030504030204" pitchFamily="34" charset="0"/>
              </a:rPr>
              <a:t>hardware</a:t>
            </a:r>
            <a:r>
              <a:rPr lang="es-ES" altLang="es-ES" sz="1200" dirty="0">
                <a:latin typeface="Arial Rounded MT Bold" panose="020F0704030504030204" pitchFamily="34" charset="0"/>
              </a:rPr>
              <a:t>, </a:t>
            </a:r>
            <a:r>
              <a:rPr lang="es-ES" altLang="es-ES" sz="1200" dirty="0">
                <a:solidFill>
                  <a:schemeClr val="tx2">
                    <a:lumMod val="60000"/>
                    <a:lumOff val="40000"/>
                  </a:schemeClr>
                </a:solidFill>
                <a:latin typeface="Arial Rounded MT Bold" panose="020F0704030504030204" pitchFamily="34" charset="0"/>
              </a:rPr>
              <a:t>software</a:t>
            </a:r>
            <a:r>
              <a:rPr lang="es-ES" altLang="es-ES" sz="1200" dirty="0">
                <a:latin typeface="Arial Rounded MT Bold" panose="020F0704030504030204" pitchFamily="34" charset="0"/>
              </a:rPr>
              <a:t> y </a:t>
            </a:r>
            <a:r>
              <a:rPr lang="es-ES" altLang="es-ES" sz="1200" dirty="0">
                <a:solidFill>
                  <a:schemeClr val="tx2">
                    <a:lumMod val="60000"/>
                    <a:lumOff val="40000"/>
                  </a:schemeClr>
                </a:solidFill>
                <a:latin typeface="Arial Rounded MT Bold" panose="020F0704030504030204" pitchFamily="34" charset="0"/>
              </a:rPr>
              <a:t>redes informáticas</a:t>
            </a:r>
            <a:r>
              <a:rPr lang="es-ES" altLang="es-ES" sz="1200" dirty="0">
                <a:latin typeface="Arial Rounded MT Bold" panose="020F0704030504030204" pitchFamily="34" charset="0"/>
              </a:rPr>
              <a:t>.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No se trata de tecnologías inéditas, las empresas disponen de los ordenadores </a:t>
            </a:r>
          </a:p>
          <a:p>
            <a:pPr algn="just">
              <a:defRPr/>
            </a:pPr>
            <a:r>
              <a:rPr lang="es-ES" altLang="es-ES" sz="1200" dirty="0">
                <a:latin typeface="Arial Rounded MT Bold" panose="020F0704030504030204" pitchFamily="34" charset="0"/>
              </a:rPr>
              <a:t>desde hace medio siglo y, ya en el lejano 1982, la revista </a:t>
            </a:r>
            <a:r>
              <a:rPr lang="es-ES" altLang="es-ES" sz="1200" i="1" dirty="0">
                <a:latin typeface="Arial Rounded MT Bold" panose="020F0704030504030204" pitchFamily="34" charset="0"/>
              </a:rPr>
              <a:t>Time</a:t>
            </a:r>
            <a:r>
              <a:rPr lang="es-ES" altLang="es-ES" sz="1200" dirty="0">
                <a:latin typeface="Arial Rounded MT Bold" panose="020F0704030504030204" pitchFamily="34" charset="0"/>
              </a:rPr>
              <a:t> definió el </a:t>
            </a:r>
          </a:p>
          <a:p>
            <a:pPr algn="just">
              <a:defRPr/>
            </a:pPr>
            <a:r>
              <a:rPr lang="es-ES" altLang="es-ES" sz="1200" dirty="0">
                <a:solidFill>
                  <a:schemeClr val="tx2">
                    <a:lumMod val="60000"/>
                    <a:lumOff val="40000"/>
                  </a:schemeClr>
                </a:solidFill>
                <a:latin typeface="Arial Rounded MT Bold" panose="020F0704030504030204" pitchFamily="34" charset="0"/>
              </a:rPr>
              <a:t>ordenador la «máquina del año»</a:t>
            </a:r>
            <a:r>
              <a:rPr lang="es-ES" altLang="es-ES" sz="1200" dirty="0">
                <a:latin typeface="Arial Rounded MT Bold" panose="020F0704030504030204" pitchFamily="34" charset="0"/>
              </a:rPr>
              <a:t>.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Sin embargo, así como fueron necesarias muchas generaciones para mejorar la máquina de vapor hasta que consiguieron proporcionar energía a la Revolución  </a:t>
            </a:r>
          </a:p>
          <a:p>
            <a:pPr algn="just">
              <a:defRPr/>
            </a:pPr>
            <a:r>
              <a:rPr lang="es-ES" altLang="es-ES" sz="1200" dirty="0">
                <a:latin typeface="Arial Rounded MT Bold" panose="020F0704030504030204" pitchFamily="34" charset="0"/>
              </a:rPr>
              <a:t>Industrial, otro tanto hizo falta para desarrollar nuestras máquinas digitales.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149A351-7AAC-4F3D-8DBB-6D317C877142}"/>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¿Cómo vamos?</a:t>
            </a:r>
          </a:p>
        </p:txBody>
      </p:sp>
      <p:sp>
        <p:nvSpPr>
          <p:cNvPr id="10" name="Donut 24">
            <a:extLst>
              <a:ext uri="{FF2B5EF4-FFF2-40B4-BE49-F238E27FC236}">
                <a16:creationId xmlns:a16="http://schemas.microsoft.com/office/drawing/2014/main" id="{92C40AF9-62F6-46E6-A7EE-4661F33BE314}"/>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Elipse 10">
            <a:extLst>
              <a:ext uri="{FF2B5EF4-FFF2-40B4-BE49-F238E27FC236}">
                <a16:creationId xmlns:a16="http://schemas.microsoft.com/office/drawing/2014/main" id="{CCF8B775-9861-48E3-B11A-2D0B49B4962A}"/>
              </a:ext>
            </a:extLst>
          </p:cNvPr>
          <p:cNvSpPr/>
          <p:nvPr/>
        </p:nvSpPr>
        <p:spPr>
          <a:xfrm>
            <a:off x="1054990" y="2291352"/>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ES" sz="2400" b="1" dirty="0">
              <a:solidFill>
                <a:schemeClr val="tx1"/>
              </a:solidFill>
            </a:endParaRPr>
          </a:p>
        </p:txBody>
      </p:sp>
      <p:sp>
        <p:nvSpPr>
          <p:cNvPr id="12" name="Elipse 11">
            <a:extLst>
              <a:ext uri="{FF2B5EF4-FFF2-40B4-BE49-F238E27FC236}">
                <a16:creationId xmlns:a16="http://schemas.microsoft.com/office/drawing/2014/main" id="{14F4F523-D8A5-493C-89D0-2721935102B9}"/>
              </a:ext>
            </a:extLst>
          </p:cNvPr>
          <p:cNvSpPr/>
          <p:nvPr/>
        </p:nvSpPr>
        <p:spPr>
          <a:xfrm>
            <a:off x="1054991" y="2931790"/>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Elipse 16">
            <a:extLst>
              <a:ext uri="{FF2B5EF4-FFF2-40B4-BE49-F238E27FC236}">
                <a16:creationId xmlns:a16="http://schemas.microsoft.com/office/drawing/2014/main" id="{08D25648-3C4E-475A-A9ED-BFFFDD2ACFE6}"/>
              </a:ext>
            </a:extLst>
          </p:cNvPr>
          <p:cNvSpPr/>
          <p:nvPr/>
        </p:nvSpPr>
        <p:spPr>
          <a:xfrm>
            <a:off x="1054991" y="3572228"/>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19" name="Conector recto de flecha 18">
            <a:extLst>
              <a:ext uri="{FF2B5EF4-FFF2-40B4-BE49-F238E27FC236}">
                <a16:creationId xmlns:a16="http://schemas.microsoft.com/office/drawing/2014/main" id="{765D0164-3256-4E08-AE52-D72BED672B77}"/>
              </a:ext>
            </a:extLst>
          </p:cNvPr>
          <p:cNvCxnSpPr>
            <a:cxnSpLocks/>
            <a:stCxn id="11" idx="4"/>
          </p:cNvCxnSpPr>
          <p:nvPr/>
        </p:nvCxnSpPr>
        <p:spPr>
          <a:xfrm>
            <a:off x="1301327" y="2741627"/>
            <a:ext cx="0" cy="4424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ector recto de flecha 19">
            <a:extLst>
              <a:ext uri="{FF2B5EF4-FFF2-40B4-BE49-F238E27FC236}">
                <a16:creationId xmlns:a16="http://schemas.microsoft.com/office/drawing/2014/main" id="{B12B70CE-948D-42F1-8EB8-FE8E5122A92D}"/>
              </a:ext>
            </a:extLst>
          </p:cNvPr>
          <p:cNvCxnSpPr>
            <a:cxnSpLocks/>
          </p:cNvCxnSpPr>
          <p:nvPr/>
        </p:nvCxnSpPr>
        <p:spPr>
          <a:xfrm>
            <a:off x="1301328" y="3385885"/>
            <a:ext cx="0" cy="431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96612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96658"/>
            <a:ext cx="6192688" cy="2308324"/>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r>
              <a:rPr lang="es-ES" altLang="es-ES" sz="1200" dirty="0">
                <a:latin typeface="Arial Rounded MT Bold" panose="020F0704030504030204" pitchFamily="34" charset="0"/>
              </a:rPr>
              <a:t>Los </a:t>
            </a:r>
            <a:r>
              <a:rPr lang="es-ES" altLang="es-ES" sz="1200" dirty="0">
                <a:solidFill>
                  <a:schemeClr val="tx2">
                    <a:lumMod val="60000"/>
                    <a:lumOff val="40000"/>
                  </a:schemeClr>
                </a:solidFill>
                <a:latin typeface="Arial Rounded MT Bold" panose="020F0704030504030204" pitchFamily="34" charset="0"/>
              </a:rPr>
              <a:t>ordenadores</a:t>
            </a:r>
            <a:r>
              <a:rPr lang="es-ES" altLang="es-ES" sz="1200" dirty="0">
                <a:latin typeface="Arial Rounded MT Bold" panose="020F0704030504030204" pitchFamily="34" charset="0"/>
              </a:rPr>
              <a:t> seguirán </a:t>
            </a:r>
            <a:r>
              <a:rPr lang="es-ES" altLang="es-ES" sz="1200" dirty="0">
                <a:solidFill>
                  <a:schemeClr val="tx2">
                    <a:lumMod val="60000"/>
                    <a:lumOff val="40000"/>
                  </a:schemeClr>
                </a:solidFill>
                <a:latin typeface="Arial Rounded MT Bold" panose="020F0704030504030204" pitchFamily="34" charset="0"/>
              </a:rPr>
              <a:t>mejorando</a:t>
            </a:r>
            <a:r>
              <a:rPr lang="es-ES" altLang="es-ES" sz="1200" dirty="0">
                <a:latin typeface="Arial Rounded MT Bold" panose="020F0704030504030204" pitchFamily="34" charset="0"/>
              </a:rPr>
              <a:t> y haciendo cosas nuevas, sin precedentes.</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Con «llena expresión de potencia» se entiende simplemente que los ladrillos ya </a:t>
            </a:r>
          </a:p>
          <a:p>
            <a:pPr>
              <a:defRPr/>
            </a:pPr>
            <a:r>
              <a:rPr lang="es-ES" altLang="es-ES" sz="1200" dirty="0">
                <a:latin typeface="Arial Rounded MT Bold" panose="020F0704030504030204" pitchFamily="34" charset="0"/>
              </a:rPr>
              <a:t>están en su sitio, para que las tecnologías digitales puedan demostrarse </a:t>
            </a:r>
          </a:p>
          <a:p>
            <a:pPr>
              <a:defRPr/>
            </a:pPr>
            <a:r>
              <a:rPr lang="es-ES" altLang="es-ES" sz="1200" dirty="0">
                <a:latin typeface="Arial Rounded MT Bold" panose="020F0704030504030204" pitchFamily="34" charset="0"/>
              </a:rPr>
              <a:t>importantes y capaces de trasformar la sociedad y la economía, tanto como la </a:t>
            </a:r>
          </a:p>
          <a:p>
            <a:pPr>
              <a:defRPr/>
            </a:pPr>
            <a:r>
              <a:rPr lang="es-ES" altLang="es-ES" sz="1200" dirty="0">
                <a:latin typeface="Arial Rounded MT Bold" panose="020F0704030504030204" pitchFamily="34" charset="0"/>
              </a:rPr>
              <a:t>máquina de vapor.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En pocas palabras, estamos en un </a:t>
            </a:r>
            <a:r>
              <a:rPr lang="es-ES" altLang="es-ES" sz="1200" dirty="0">
                <a:solidFill>
                  <a:schemeClr val="tx2">
                    <a:lumMod val="60000"/>
                    <a:lumOff val="40000"/>
                  </a:schemeClr>
                </a:solidFill>
                <a:latin typeface="Arial Rounded MT Bold" panose="020F0704030504030204" pitchFamily="34" charset="0"/>
              </a:rPr>
              <a:t>momento decisivo</a:t>
            </a:r>
            <a:r>
              <a:rPr lang="es-ES" altLang="es-ES" sz="1200" dirty="0">
                <a:latin typeface="Arial Rounded MT Bold" panose="020F0704030504030204" pitchFamily="34" charset="0"/>
              </a:rPr>
              <a:t>, en un momento en que la </a:t>
            </a:r>
          </a:p>
          <a:p>
            <a:pPr>
              <a:defRPr/>
            </a:pPr>
            <a:r>
              <a:rPr lang="es-ES" altLang="es-ES" sz="1200" dirty="0">
                <a:latin typeface="Arial Rounded MT Bold" panose="020F0704030504030204" pitchFamily="34" charset="0"/>
              </a:rPr>
              <a:t>curva sube, </a:t>
            </a:r>
            <a:r>
              <a:rPr lang="es-ES" altLang="es-ES" sz="1200" dirty="0">
                <a:solidFill>
                  <a:schemeClr val="tx2">
                    <a:lumMod val="60000"/>
                    <a:lumOff val="40000"/>
                  </a:schemeClr>
                </a:solidFill>
                <a:latin typeface="Arial Rounded MT Bold" panose="020F0704030504030204" pitchFamily="34" charset="0"/>
              </a:rPr>
              <a:t>gracias a los ordenadores. </a:t>
            </a:r>
            <a:r>
              <a:rPr lang="es-ES" altLang="es-ES" sz="1200" dirty="0">
                <a:latin typeface="Arial Rounded MT Bold" panose="020F0704030504030204" pitchFamily="34" charset="0"/>
              </a:rPr>
              <a:t>Estamos entrando en </a:t>
            </a:r>
            <a:r>
              <a:rPr lang="es-ES" altLang="es-ES" sz="1200" i="1" dirty="0">
                <a:solidFill>
                  <a:schemeClr val="tx2">
                    <a:lumMod val="60000"/>
                    <a:lumOff val="40000"/>
                  </a:schemeClr>
                </a:solidFill>
                <a:latin typeface="Arial Rounded MT Bold" panose="020F0704030504030204" pitchFamily="34" charset="0"/>
              </a:rPr>
              <a:t>segunda</a:t>
            </a:r>
            <a:r>
              <a:rPr lang="es-ES" altLang="es-ES" sz="1200" dirty="0">
                <a:solidFill>
                  <a:schemeClr val="tx2">
                    <a:lumMod val="60000"/>
                    <a:lumOff val="40000"/>
                  </a:schemeClr>
                </a:solidFill>
                <a:latin typeface="Arial Rounded MT Bold" panose="020F0704030504030204" pitchFamily="34" charset="0"/>
              </a:rPr>
              <a:t> época de </a:t>
            </a:r>
          </a:p>
          <a:p>
            <a:pPr>
              <a:defRPr/>
            </a:pPr>
            <a:r>
              <a:rPr lang="es-ES" altLang="es-ES" sz="1200" dirty="0">
                <a:solidFill>
                  <a:schemeClr val="tx2">
                    <a:lumMod val="60000"/>
                    <a:lumOff val="40000"/>
                  </a:schemeClr>
                </a:solidFill>
                <a:latin typeface="Arial Rounded MT Bold" panose="020F0704030504030204" pitchFamily="34" charset="0"/>
              </a:rPr>
              <a:t>las máquinas. </a:t>
            </a:r>
            <a:endParaRPr lang="es-ES"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B36F373-F0A1-41AD-A2A8-0066F29D0D12}"/>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¿Cómo vamos?</a:t>
            </a:r>
          </a:p>
        </p:txBody>
      </p:sp>
      <p:sp>
        <p:nvSpPr>
          <p:cNvPr id="10" name="Donut 24">
            <a:extLst>
              <a:ext uri="{FF2B5EF4-FFF2-40B4-BE49-F238E27FC236}">
                <a16:creationId xmlns:a16="http://schemas.microsoft.com/office/drawing/2014/main" id="{07A863C2-BB4B-4D22-B956-FDA81C031C69}"/>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87901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49390" y="1856066"/>
            <a:ext cx="3533889" cy="2123658"/>
          </a:xfrm>
          <a:prstGeom prst="rect">
            <a:avLst/>
          </a:prstGeom>
          <a:noFill/>
        </p:spPr>
        <p:txBody>
          <a:bodyPr wrap="square" rtlCol="0">
            <a:spAutoFit/>
          </a:bodyPr>
          <a:lstStyle/>
          <a:p>
            <a:pPr algn="just">
              <a:defRPr/>
            </a:pPr>
            <a:endParaRPr lang="es-ES" altLang="es-ES" sz="1200" b="1" dirty="0">
              <a:latin typeface="Arial Rounded MT Bold" panose="020F0704030504030204" pitchFamily="34" charset="0"/>
            </a:endParaRPr>
          </a:p>
          <a:p>
            <a:pPr algn="just">
              <a:defRPr/>
            </a:pPr>
            <a:endParaRPr lang="es-ES" altLang="es-ES" sz="1200" b="1" dirty="0">
              <a:latin typeface="Arial Rounded MT Bold" panose="020F0704030504030204" pitchFamily="34" charset="0"/>
            </a:endParaRPr>
          </a:p>
          <a:p>
            <a:pPr algn="just">
              <a:defRPr/>
            </a:pPr>
            <a:r>
              <a:rPr lang="es-ES" altLang="es-ES" sz="1200" dirty="0">
                <a:latin typeface="Arial Rounded MT Bold" panose="020F0704030504030204" pitchFamily="34" charset="0"/>
              </a:rPr>
              <a:t>Nuestra segunda conclusión es que las</a:t>
            </a:r>
          </a:p>
          <a:p>
            <a:pPr algn="just">
              <a:defRPr/>
            </a:pPr>
            <a:r>
              <a:rPr lang="es-ES" altLang="es-ES" sz="1200" dirty="0">
                <a:solidFill>
                  <a:schemeClr val="tx2">
                    <a:lumMod val="60000"/>
                    <a:lumOff val="40000"/>
                  </a:schemeClr>
                </a:solidFill>
                <a:latin typeface="Arial Rounded MT Bold" panose="020F0704030504030204" pitchFamily="34" charset="0"/>
              </a:rPr>
              <a:t>transformaciones llevadas por la tecnología digital </a:t>
            </a:r>
            <a:r>
              <a:rPr lang="es-ES" altLang="es-ES" sz="1200" dirty="0">
                <a:latin typeface="Arial Rounded MT Bold" panose="020F0704030504030204" pitchFamily="34" charset="0"/>
              </a:rPr>
              <a:t>serán profundamente benéficas.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Nos estamos acercando a una </a:t>
            </a:r>
            <a:r>
              <a:rPr lang="es-ES" altLang="es-ES" sz="1200" dirty="0">
                <a:solidFill>
                  <a:schemeClr val="tx2">
                    <a:lumMod val="60000"/>
                    <a:lumOff val="40000"/>
                  </a:schemeClr>
                </a:solidFill>
                <a:latin typeface="Arial Rounded MT Bold" panose="020F0704030504030204" pitchFamily="34" charset="0"/>
              </a:rPr>
              <a:t>época</a:t>
            </a:r>
            <a:r>
              <a:rPr lang="es-ES" altLang="es-ES" sz="1200" dirty="0">
                <a:latin typeface="Arial Rounded MT Bold" panose="020F0704030504030204" pitchFamily="34" charset="0"/>
              </a:rPr>
              <a:t> que no sólo será </a:t>
            </a:r>
            <a:r>
              <a:rPr lang="es-ES" altLang="es-ES" sz="1200" dirty="0">
                <a:solidFill>
                  <a:schemeClr val="tx2">
                    <a:lumMod val="60000"/>
                    <a:lumOff val="40000"/>
                  </a:schemeClr>
                </a:solidFill>
                <a:latin typeface="Arial Rounded MT Bold" panose="020F0704030504030204" pitchFamily="34" charset="0"/>
              </a:rPr>
              <a:t>diferente</a:t>
            </a:r>
            <a:r>
              <a:rPr lang="es-ES" altLang="es-ES" sz="1200" dirty="0">
                <a:latin typeface="Arial Rounded MT Bold" panose="020F0704030504030204" pitchFamily="34" charset="0"/>
              </a:rPr>
              <a:t>, sino también </a:t>
            </a:r>
            <a:r>
              <a:rPr lang="es-ES" altLang="es-ES" sz="1200" dirty="0">
                <a:solidFill>
                  <a:schemeClr val="tx2">
                    <a:lumMod val="60000"/>
                    <a:lumOff val="40000"/>
                  </a:schemeClr>
                </a:solidFill>
                <a:latin typeface="Arial Rounded MT Bold" panose="020F0704030504030204" pitchFamily="34" charset="0"/>
              </a:rPr>
              <a:t>mejor,</a:t>
            </a:r>
            <a:r>
              <a:rPr lang="es-ES" altLang="es-ES" sz="1200" dirty="0">
                <a:latin typeface="Arial Rounded MT Bold" panose="020F0704030504030204" pitchFamily="34" charset="0"/>
              </a:rPr>
              <a:t> </a:t>
            </a:r>
          </a:p>
          <a:p>
            <a:pPr algn="just">
              <a:defRPr/>
            </a:pPr>
            <a:r>
              <a:rPr lang="es-ES" altLang="es-ES" sz="1200" dirty="0">
                <a:latin typeface="Arial Rounded MT Bold" panose="020F0704030504030204" pitchFamily="34" charset="0"/>
              </a:rPr>
              <a:t>porque podremos </a:t>
            </a:r>
            <a:r>
              <a:rPr lang="es-ES" altLang="es-ES" sz="1200" dirty="0">
                <a:solidFill>
                  <a:schemeClr val="tx2">
                    <a:lumMod val="60000"/>
                    <a:lumOff val="40000"/>
                  </a:schemeClr>
                </a:solidFill>
                <a:latin typeface="Arial Rounded MT Bold" panose="020F0704030504030204" pitchFamily="34" charset="0"/>
              </a:rPr>
              <a:t>aumentar</a:t>
            </a:r>
            <a:r>
              <a:rPr lang="es-ES" altLang="es-ES" sz="1200" dirty="0">
                <a:latin typeface="Arial Rounded MT Bold" panose="020F0704030504030204" pitchFamily="34" charset="0"/>
              </a:rPr>
              <a:t> tanto la </a:t>
            </a:r>
          </a:p>
          <a:p>
            <a:pPr algn="just">
              <a:defRPr/>
            </a:pPr>
            <a:r>
              <a:rPr lang="es-ES" altLang="es-ES" sz="1200" dirty="0">
                <a:solidFill>
                  <a:schemeClr val="tx2">
                    <a:lumMod val="60000"/>
                    <a:lumOff val="40000"/>
                  </a:schemeClr>
                </a:solidFill>
                <a:latin typeface="Arial Rounded MT Bold" panose="020F0704030504030204" pitchFamily="34" charset="0"/>
              </a:rPr>
              <a:t>variedad</a:t>
            </a:r>
            <a:r>
              <a:rPr lang="es-ES" altLang="es-ES" sz="1200" dirty="0">
                <a:latin typeface="Arial Rounded MT Bold" panose="020F0704030504030204" pitchFamily="34" charset="0"/>
              </a:rPr>
              <a:t> como el </a:t>
            </a:r>
            <a:r>
              <a:rPr lang="es-ES" altLang="es-ES" sz="1200" dirty="0">
                <a:solidFill>
                  <a:schemeClr val="tx2">
                    <a:lumMod val="60000"/>
                    <a:lumOff val="40000"/>
                  </a:schemeClr>
                </a:solidFill>
                <a:latin typeface="Arial Rounded MT Bold" panose="020F0704030504030204" pitchFamily="34" charset="0"/>
              </a:rPr>
              <a:t>volumen de nuestro </a:t>
            </a:r>
          </a:p>
          <a:p>
            <a:pPr algn="just">
              <a:defRPr/>
            </a:pPr>
            <a:r>
              <a:rPr lang="es-ES" altLang="es-ES" sz="1200" dirty="0">
                <a:solidFill>
                  <a:schemeClr val="tx2">
                    <a:lumMod val="60000"/>
                    <a:lumOff val="40000"/>
                  </a:schemeClr>
                </a:solidFill>
                <a:latin typeface="Arial Rounded MT Bold" panose="020F0704030504030204" pitchFamily="34" charset="0"/>
              </a:rPr>
              <a:t>consumo.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881BEE8D-C29C-4EEF-A084-192DC7B9F97A}"/>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¿Cómo vamos?</a:t>
            </a:r>
          </a:p>
        </p:txBody>
      </p:sp>
      <p:sp>
        <p:nvSpPr>
          <p:cNvPr id="10" name="Donut 24">
            <a:extLst>
              <a:ext uri="{FF2B5EF4-FFF2-40B4-BE49-F238E27FC236}">
                <a16:creationId xmlns:a16="http://schemas.microsoft.com/office/drawing/2014/main" id="{CA796780-2BF7-4D80-AD08-0C76E01E4E0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object 2">
            <a:extLst>
              <a:ext uri="{FF2B5EF4-FFF2-40B4-BE49-F238E27FC236}">
                <a16:creationId xmlns:a16="http://schemas.microsoft.com/office/drawing/2014/main" id="{0BE67A81-E9E7-48CC-B895-D332C5E75ABE}"/>
              </a:ext>
            </a:extLst>
          </p:cNvPr>
          <p:cNvSpPr/>
          <p:nvPr/>
        </p:nvSpPr>
        <p:spPr>
          <a:xfrm rot="10800000">
            <a:off x="5811927" y="2337245"/>
            <a:ext cx="1711600" cy="1485143"/>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8" name="object 2">
            <a:extLst>
              <a:ext uri="{FF2B5EF4-FFF2-40B4-BE49-F238E27FC236}">
                <a16:creationId xmlns:a16="http://schemas.microsoft.com/office/drawing/2014/main" id="{67CA2E0B-0D9E-44E6-ABE3-4E301CF8D0C3}"/>
              </a:ext>
            </a:extLst>
          </p:cNvPr>
          <p:cNvSpPr/>
          <p:nvPr/>
        </p:nvSpPr>
        <p:spPr>
          <a:xfrm>
            <a:off x="5276512" y="2326586"/>
            <a:ext cx="1609246"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6E1B2B9D-0B1A-4508-A243-0D7E05FBA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536" y="2526244"/>
            <a:ext cx="1877326" cy="1102047"/>
          </a:xfrm>
          <a:prstGeom prst="rect">
            <a:avLst/>
          </a:prstGeom>
        </p:spPr>
      </p:pic>
    </p:spTree>
    <p:extLst>
      <p:ext uri="{BB962C8B-B14F-4D97-AF65-F5344CB8AC3E}">
        <p14:creationId xmlns:p14="http://schemas.microsoft.com/office/powerpoint/2010/main" val="3667629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9" y="1773542"/>
            <a:ext cx="6207782" cy="461665"/>
          </a:xfrm>
          <a:prstGeom prst="rect">
            <a:avLst/>
          </a:prstGeom>
          <a:noFill/>
        </p:spPr>
        <p:txBody>
          <a:bodyPr wrap="square" rtlCol="0">
            <a:spAutoFit/>
          </a:bodyPr>
          <a:lstStyle/>
          <a:p>
            <a:pPr marL="82296" indent="0">
              <a:buFontTx/>
              <a:buNone/>
              <a:defRPr/>
            </a:pPr>
            <a:r>
              <a:rPr lang="es-ES" sz="1200" dirty="0">
                <a:latin typeface="Arial Rounded MT Bold" panose="020F0704030504030204" pitchFamily="34" charset="0"/>
              </a:rPr>
              <a:t>Este modulo contestará a las siguientes </a:t>
            </a:r>
            <a:r>
              <a:rPr lang="es-ES" sz="1200" dirty="0">
                <a:solidFill>
                  <a:schemeClr val="accent2">
                    <a:lumMod val="75000"/>
                  </a:schemeClr>
                </a:solidFill>
                <a:latin typeface="Arial Rounded MT Bold" panose="020F0704030504030204" pitchFamily="34" charset="0"/>
              </a:rPr>
              <a:t>preguntas</a:t>
            </a:r>
            <a:r>
              <a:rPr lang="es-ES" sz="1200" dirty="0">
                <a:latin typeface="Arial Rounded MT Bold" panose="020F0704030504030204" pitchFamily="34" charset="0"/>
              </a:rPr>
              <a:t>:</a:t>
            </a:r>
          </a:p>
          <a:p>
            <a:pPr marL="82296" indent="0">
              <a:buFontTx/>
              <a:buNone/>
              <a:defRPr/>
            </a:pPr>
            <a:endParaRPr lang="en-GB"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err="1">
                <a:solidFill>
                  <a:schemeClr val="tx2">
                    <a:lumMod val="60000"/>
                    <a:lumOff val="40000"/>
                  </a:schemeClr>
                </a:solidFill>
                <a:latin typeface="Arial Rounded MT Bold" panose="020F0704030504030204" pitchFamily="34" charset="0"/>
              </a:rPr>
              <a:t>Resultados</a:t>
            </a:r>
            <a:endParaRPr lang="en-GB" sz="2000" b="1" dirty="0">
              <a:solidFill>
                <a:schemeClr val="tx2">
                  <a:lumMod val="60000"/>
                  <a:lumOff val="40000"/>
                </a:schemeClr>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aphicFrame>
        <p:nvGraphicFramePr>
          <p:cNvPr id="7" name="Diagram 6">
            <a:extLst>
              <a:ext uri="{FF2B5EF4-FFF2-40B4-BE49-F238E27FC236}">
                <a16:creationId xmlns:a16="http://schemas.microsoft.com/office/drawing/2014/main" id="{0079B85D-04D1-463D-9ED3-272ABB933097}"/>
              </a:ext>
            </a:extLst>
          </p:cNvPr>
          <p:cNvGraphicFramePr/>
          <p:nvPr>
            <p:extLst>
              <p:ext uri="{D42A27DB-BD31-4B8C-83A1-F6EECF244321}">
                <p14:modId xmlns:p14="http://schemas.microsoft.com/office/powerpoint/2010/main" val="3894261966"/>
              </p:ext>
            </p:extLst>
          </p:nvPr>
        </p:nvGraphicFramePr>
        <p:xfrm>
          <a:off x="2299174" y="2194933"/>
          <a:ext cx="5267967" cy="20606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Elipse 10">
            <a:extLst>
              <a:ext uri="{FF2B5EF4-FFF2-40B4-BE49-F238E27FC236}">
                <a16:creationId xmlns:a16="http://schemas.microsoft.com/office/drawing/2014/main" id="{617D28E7-5B83-47AD-8608-DB161D70D72B}"/>
              </a:ext>
            </a:extLst>
          </p:cNvPr>
          <p:cNvSpPr/>
          <p:nvPr/>
        </p:nvSpPr>
        <p:spPr>
          <a:xfrm>
            <a:off x="1691680" y="2220113"/>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Elipse 11">
            <a:extLst>
              <a:ext uri="{FF2B5EF4-FFF2-40B4-BE49-F238E27FC236}">
                <a16:creationId xmlns:a16="http://schemas.microsoft.com/office/drawing/2014/main" id="{1EB4D4CD-28A0-46BA-AE66-DB9F7F4D2253}"/>
              </a:ext>
            </a:extLst>
          </p:cNvPr>
          <p:cNvSpPr/>
          <p:nvPr/>
        </p:nvSpPr>
        <p:spPr>
          <a:xfrm>
            <a:off x="1691680" y="2978759"/>
            <a:ext cx="492673" cy="45027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Elipse 16">
            <a:extLst>
              <a:ext uri="{FF2B5EF4-FFF2-40B4-BE49-F238E27FC236}">
                <a16:creationId xmlns:a16="http://schemas.microsoft.com/office/drawing/2014/main" id="{700FCD99-3275-4D32-A6DA-AFA146E91C80}"/>
              </a:ext>
            </a:extLst>
          </p:cNvPr>
          <p:cNvSpPr/>
          <p:nvPr/>
        </p:nvSpPr>
        <p:spPr>
          <a:xfrm>
            <a:off x="1691680" y="3754928"/>
            <a:ext cx="492673" cy="450275"/>
          </a:xfrm>
          <a:prstGeom prst="ellipse">
            <a:avLst/>
          </a:prstGeom>
          <a:solidFill>
            <a:srgbClr val="98DFB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CuadroTexto 1">
            <a:extLst>
              <a:ext uri="{FF2B5EF4-FFF2-40B4-BE49-F238E27FC236}">
                <a16:creationId xmlns:a16="http://schemas.microsoft.com/office/drawing/2014/main" id="{A77C0C09-7F2B-44BE-AAB7-A4A3BF883CDA}"/>
              </a:ext>
            </a:extLst>
          </p:cNvPr>
          <p:cNvSpPr txBox="1"/>
          <p:nvPr/>
        </p:nvSpPr>
        <p:spPr>
          <a:xfrm>
            <a:off x="1781825" y="2251483"/>
            <a:ext cx="315948" cy="369332"/>
          </a:xfrm>
          <a:prstGeom prst="rect">
            <a:avLst/>
          </a:prstGeom>
          <a:noFill/>
        </p:spPr>
        <p:txBody>
          <a:bodyPr wrap="square" rtlCol="0">
            <a:spAutoFit/>
          </a:bodyPr>
          <a:lstStyle/>
          <a:p>
            <a:r>
              <a:rPr lang="es-ES" dirty="0"/>
              <a:t>?</a:t>
            </a:r>
          </a:p>
        </p:txBody>
      </p:sp>
      <p:sp>
        <p:nvSpPr>
          <p:cNvPr id="18" name="CuadroTexto 17">
            <a:extLst>
              <a:ext uri="{FF2B5EF4-FFF2-40B4-BE49-F238E27FC236}">
                <a16:creationId xmlns:a16="http://schemas.microsoft.com/office/drawing/2014/main" id="{5CA24A30-5447-42B5-A712-B22C0CDB0C44}"/>
              </a:ext>
            </a:extLst>
          </p:cNvPr>
          <p:cNvSpPr txBox="1"/>
          <p:nvPr/>
        </p:nvSpPr>
        <p:spPr>
          <a:xfrm>
            <a:off x="1780042" y="3795399"/>
            <a:ext cx="315948" cy="369332"/>
          </a:xfrm>
          <a:prstGeom prst="rect">
            <a:avLst/>
          </a:prstGeom>
          <a:noFill/>
        </p:spPr>
        <p:txBody>
          <a:bodyPr wrap="square" rtlCol="0">
            <a:spAutoFit/>
          </a:bodyPr>
          <a:lstStyle/>
          <a:p>
            <a:r>
              <a:rPr lang="es-ES" dirty="0"/>
              <a:t>?</a:t>
            </a:r>
          </a:p>
        </p:txBody>
      </p:sp>
      <p:sp>
        <p:nvSpPr>
          <p:cNvPr id="19" name="CuadroTexto 18">
            <a:extLst>
              <a:ext uri="{FF2B5EF4-FFF2-40B4-BE49-F238E27FC236}">
                <a16:creationId xmlns:a16="http://schemas.microsoft.com/office/drawing/2014/main" id="{8BDBEB7D-931D-42A3-942F-1FF1C27BAA7A}"/>
              </a:ext>
            </a:extLst>
          </p:cNvPr>
          <p:cNvSpPr txBox="1"/>
          <p:nvPr/>
        </p:nvSpPr>
        <p:spPr>
          <a:xfrm>
            <a:off x="1780042" y="3003798"/>
            <a:ext cx="315948" cy="369332"/>
          </a:xfrm>
          <a:prstGeom prst="rect">
            <a:avLst/>
          </a:prstGeom>
          <a:noFill/>
        </p:spPr>
        <p:txBody>
          <a:bodyPr wrap="square" rtlCol="0">
            <a:spAutoFit/>
          </a:bodyPr>
          <a:lstStyle/>
          <a:p>
            <a:r>
              <a:rPr lang="es-ES" dirty="0"/>
              <a:t>?</a:t>
            </a:r>
          </a:p>
        </p:txBody>
      </p:sp>
    </p:spTree>
    <p:extLst>
      <p:ext uri="{BB962C8B-B14F-4D97-AF65-F5344CB8AC3E}">
        <p14:creationId xmlns:p14="http://schemas.microsoft.com/office/powerpoint/2010/main" val="355494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719" y="123495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0995" y="1771273"/>
            <a:ext cx="6097349" cy="1569660"/>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Así expresada, o sea utilizando el árido vocabulario de la economía, casi </a:t>
            </a:r>
          </a:p>
          <a:p>
            <a:pPr algn="just">
              <a:defRPr/>
            </a:pPr>
            <a:r>
              <a:rPr lang="es-ES" altLang="es-ES" sz="1200" dirty="0">
                <a:latin typeface="Arial Rounded MT Bold" panose="020F0704030504030204" pitchFamily="34" charset="0"/>
              </a:rPr>
              <a:t>parece un escenario impropio. ¿Quién es que quiere consumir cada vez más? </a:t>
            </a:r>
          </a:p>
          <a:p>
            <a:pPr algn="just">
              <a:defRPr/>
            </a:pPr>
            <a:r>
              <a:rPr lang="es-ES" altLang="es-ES" sz="1200" dirty="0">
                <a:latin typeface="Arial Rounded MT Bold" panose="020F0704030504030204" pitchFamily="34" charset="0"/>
              </a:rPr>
              <a:t>Pero nosotros no consumimos sólo calorías y gasolina. </a:t>
            </a:r>
          </a:p>
          <a:p>
            <a:pPr algn="just">
              <a:defRPr/>
            </a:pPr>
            <a:r>
              <a:rPr lang="es-ES" altLang="es-ES" sz="1200" dirty="0">
                <a:latin typeface="Arial Rounded MT Bold" panose="020F0704030504030204" pitchFamily="34" charset="0"/>
              </a:rPr>
              <a:t>Consumimos información de libros y amigos, diversión ofrecida por las grandes celebridades y también por los aficionados, </a:t>
            </a:r>
          </a:p>
          <a:p>
            <a:pPr algn="just">
              <a:defRPr/>
            </a:pPr>
            <a:r>
              <a:rPr lang="es-ES" altLang="es-ES" sz="1200" dirty="0">
                <a:latin typeface="Arial Rounded MT Bold" panose="020F0704030504030204" pitchFamily="34" charset="0"/>
              </a:rPr>
              <a:t>experiencia por profesores y doctores </a:t>
            </a:r>
          </a:p>
          <a:p>
            <a:pPr algn="just">
              <a:defRPr/>
            </a:pPr>
            <a:r>
              <a:rPr lang="es-ES" altLang="es-ES" sz="1200" dirty="0">
                <a:latin typeface="Arial Rounded MT Bold" panose="020F0704030504030204" pitchFamily="34" charset="0"/>
              </a:rPr>
              <a:t>e innumerables otras cosas que no están </a:t>
            </a:r>
          </a:p>
          <a:p>
            <a:pPr algn="just">
              <a:defRPr/>
            </a:pPr>
            <a:r>
              <a:rPr lang="es-ES" altLang="es-ES" sz="1200" dirty="0">
                <a:latin typeface="Arial Rounded MT Bold" panose="020F0704030504030204" pitchFamily="34" charset="0"/>
              </a:rPr>
              <a:t>hechas por átomos.</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8C5DADD-4C9A-4A60-B41C-92FE61C917A1}"/>
              </a:ext>
            </a:extLst>
          </p:cNvPr>
          <p:cNvSpPr/>
          <p:nvPr/>
        </p:nvSpPr>
        <p:spPr>
          <a:xfrm>
            <a:off x="1600719" y="1376170"/>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¿Cómo vamos?</a:t>
            </a:r>
          </a:p>
        </p:txBody>
      </p:sp>
      <p:sp>
        <p:nvSpPr>
          <p:cNvPr id="10" name="Donut 24">
            <a:extLst>
              <a:ext uri="{FF2B5EF4-FFF2-40B4-BE49-F238E27FC236}">
                <a16:creationId xmlns:a16="http://schemas.microsoft.com/office/drawing/2014/main" id="{B0E1E611-6893-4C49-BF1F-A5EA26BFC4F2}"/>
              </a:ext>
            </a:extLst>
          </p:cNvPr>
          <p:cNvSpPr/>
          <p:nvPr/>
        </p:nvSpPr>
        <p:spPr>
          <a:xfrm>
            <a:off x="6654972" y="3379229"/>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7" name="Grupo 6">
            <a:extLst>
              <a:ext uri="{FF2B5EF4-FFF2-40B4-BE49-F238E27FC236}">
                <a16:creationId xmlns:a16="http://schemas.microsoft.com/office/drawing/2014/main" id="{9FB50C2A-DA4C-4356-82FF-65401804E3DD}"/>
              </a:ext>
            </a:extLst>
          </p:cNvPr>
          <p:cNvGrpSpPr/>
          <p:nvPr/>
        </p:nvGrpSpPr>
        <p:grpSpPr>
          <a:xfrm>
            <a:off x="5076056" y="2649184"/>
            <a:ext cx="2266550" cy="1604377"/>
            <a:chOff x="5100204" y="3020371"/>
            <a:chExt cx="2266550" cy="1604377"/>
          </a:xfrm>
        </p:grpSpPr>
        <p:sp>
          <p:nvSpPr>
            <p:cNvPr id="17" name="object 2">
              <a:extLst>
                <a:ext uri="{FF2B5EF4-FFF2-40B4-BE49-F238E27FC236}">
                  <a16:creationId xmlns:a16="http://schemas.microsoft.com/office/drawing/2014/main" id="{1C982C99-D532-4F32-A984-7BD55F0632A6}"/>
                </a:ext>
              </a:extLst>
            </p:cNvPr>
            <p:cNvSpPr/>
            <p:nvPr/>
          </p:nvSpPr>
          <p:spPr>
            <a:xfrm rot="10800000">
              <a:off x="5635619" y="3031029"/>
              <a:ext cx="1731135" cy="1593719"/>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8" name="object 2">
              <a:extLst>
                <a:ext uri="{FF2B5EF4-FFF2-40B4-BE49-F238E27FC236}">
                  <a16:creationId xmlns:a16="http://schemas.microsoft.com/office/drawing/2014/main" id="{2C25D766-07C5-48C1-A9B3-8510CBC6A567}"/>
                </a:ext>
              </a:extLst>
            </p:cNvPr>
            <p:cNvSpPr/>
            <p:nvPr/>
          </p:nvSpPr>
          <p:spPr>
            <a:xfrm>
              <a:off x="5100204" y="3020371"/>
              <a:ext cx="1627613" cy="1593718"/>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776489E1-EE1E-46C6-8D43-5597CD1E28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3194908"/>
              <a:ext cx="1966865" cy="1242910"/>
            </a:xfrm>
            <a:prstGeom prst="rect">
              <a:avLst/>
            </a:prstGeom>
          </p:spPr>
        </p:pic>
      </p:grpSp>
      <p:sp>
        <p:nvSpPr>
          <p:cNvPr id="19" name="CuadroTexto 18">
            <a:extLst>
              <a:ext uri="{FF2B5EF4-FFF2-40B4-BE49-F238E27FC236}">
                <a16:creationId xmlns:a16="http://schemas.microsoft.com/office/drawing/2014/main" id="{932B6D30-610D-43DB-8E98-7DCAA3753A35}"/>
              </a:ext>
            </a:extLst>
          </p:cNvPr>
          <p:cNvSpPr txBox="1"/>
          <p:nvPr/>
        </p:nvSpPr>
        <p:spPr>
          <a:xfrm>
            <a:off x="1584914" y="3242406"/>
            <a:ext cx="3287959" cy="646331"/>
          </a:xfrm>
          <a:prstGeom prst="rect">
            <a:avLst/>
          </a:prstGeom>
          <a:noFill/>
        </p:spPr>
        <p:txBody>
          <a:bodyPr wrap="square">
            <a:spAutoFit/>
          </a:bodyPr>
          <a:lstStyle/>
          <a:p>
            <a:pPr algn="just">
              <a:defRPr/>
            </a:pPr>
            <a:r>
              <a:rPr lang="es-ES" altLang="es-ES" sz="1200" dirty="0">
                <a:latin typeface="Arial Rounded MT Bold" panose="020F0704030504030204" pitchFamily="34" charset="0"/>
              </a:rPr>
              <a:t>La </a:t>
            </a:r>
            <a:r>
              <a:rPr lang="es-ES" altLang="es-ES" sz="1200" dirty="0">
                <a:solidFill>
                  <a:schemeClr val="tx2">
                    <a:lumMod val="60000"/>
                    <a:lumOff val="40000"/>
                  </a:schemeClr>
                </a:solidFill>
                <a:latin typeface="Arial Rounded MT Bold" panose="020F0704030504030204" pitchFamily="34" charset="0"/>
              </a:rPr>
              <a:t>tecnología</a:t>
            </a:r>
            <a:r>
              <a:rPr lang="es-ES" altLang="es-ES" sz="1200" dirty="0">
                <a:latin typeface="Arial Rounded MT Bold" panose="020F0704030504030204" pitchFamily="34" charset="0"/>
              </a:rPr>
              <a:t> puede ofrecernos mucha </a:t>
            </a:r>
          </a:p>
          <a:p>
            <a:pPr algn="just">
              <a:defRPr/>
            </a:pPr>
            <a:r>
              <a:rPr lang="es-ES" altLang="es-ES" sz="1200" dirty="0">
                <a:solidFill>
                  <a:schemeClr val="tx2">
                    <a:lumMod val="60000"/>
                    <a:lumOff val="40000"/>
                  </a:schemeClr>
                </a:solidFill>
                <a:latin typeface="Arial Rounded MT Bold" panose="020F0704030504030204" pitchFamily="34" charset="0"/>
              </a:rPr>
              <a:t>posibilidad de elección </a:t>
            </a:r>
            <a:r>
              <a:rPr lang="es-ES" altLang="es-ES" sz="1200" dirty="0">
                <a:latin typeface="Arial Rounded MT Bold" panose="020F0704030504030204" pitchFamily="34" charset="0"/>
              </a:rPr>
              <a:t>e incluso más </a:t>
            </a:r>
          </a:p>
          <a:p>
            <a:pPr algn="just">
              <a:defRPr/>
            </a:pPr>
            <a:r>
              <a:rPr lang="es-ES" altLang="es-ES" sz="1200" dirty="0">
                <a:solidFill>
                  <a:schemeClr val="tx2">
                    <a:lumMod val="60000"/>
                    <a:lumOff val="40000"/>
                  </a:schemeClr>
                </a:solidFill>
                <a:latin typeface="Arial Rounded MT Bold" panose="020F0704030504030204" pitchFamily="34" charset="0"/>
              </a:rPr>
              <a:t>libertad</a:t>
            </a:r>
            <a:r>
              <a:rPr lang="es-ES" altLang="es-ES" sz="1200" dirty="0">
                <a:latin typeface="Arial Rounded MT Bold" panose="020F0704030504030204" pitchFamily="34" charset="0"/>
              </a:rPr>
              <a:t>.</a:t>
            </a:r>
          </a:p>
        </p:txBody>
      </p:sp>
    </p:spTree>
    <p:extLst>
      <p:ext uri="{BB962C8B-B14F-4D97-AF65-F5344CB8AC3E}">
        <p14:creationId xmlns:p14="http://schemas.microsoft.com/office/powerpoint/2010/main" val="2916401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70867" y="1881002"/>
            <a:ext cx="6202266" cy="2123658"/>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es-ES" altLang="es-ES" sz="1200" b="1" dirty="0">
              <a:latin typeface="Arial Rounded MT Bold" panose="020F0704030504030204" pitchFamily="34" charset="0"/>
            </a:endParaRPr>
          </a:p>
          <a:p>
            <a:pPr>
              <a:defRPr/>
            </a:pPr>
            <a:r>
              <a:rPr lang="es-ES" altLang="es-ES" sz="1200" dirty="0">
                <a:latin typeface="Arial Rounded MT Bold" panose="020F0704030504030204" pitchFamily="34" charset="0"/>
              </a:rPr>
              <a:t>Cuando estos </a:t>
            </a:r>
            <a:r>
              <a:rPr lang="es-ES" altLang="es-ES" sz="1200" dirty="0">
                <a:solidFill>
                  <a:schemeClr val="tx2">
                    <a:lumMod val="60000"/>
                    <a:lumOff val="40000"/>
                  </a:schemeClr>
                </a:solidFill>
                <a:latin typeface="Arial Rounded MT Bold" panose="020F0704030504030204" pitchFamily="34" charset="0"/>
              </a:rPr>
              <a:t>bienes</a:t>
            </a:r>
            <a:r>
              <a:rPr lang="es-ES" altLang="es-ES" sz="1200" dirty="0">
                <a:latin typeface="Arial Rounded MT Bold" panose="020F0704030504030204" pitchFamily="34" charset="0"/>
              </a:rPr>
              <a:t> están </a:t>
            </a:r>
            <a:r>
              <a:rPr lang="es-ES" altLang="es-ES" sz="1200" dirty="0">
                <a:solidFill>
                  <a:schemeClr val="tx2">
                    <a:lumMod val="60000"/>
                    <a:lumOff val="40000"/>
                  </a:schemeClr>
                </a:solidFill>
                <a:latin typeface="Arial Rounded MT Bold" panose="020F0704030504030204" pitchFamily="34" charset="0"/>
              </a:rPr>
              <a:t>digitalizados</a:t>
            </a:r>
            <a:r>
              <a:rPr lang="es-ES" altLang="es-ES" sz="1200" dirty="0">
                <a:latin typeface="Arial Rounded MT Bold" panose="020F0704030504030204" pitchFamily="34" charset="0"/>
              </a:rPr>
              <a:t>, cuando se convierten en muchos bit </a:t>
            </a:r>
          </a:p>
          <a:p>
            <a:pPr>
              <a:defRPr/>
            </a:pPr>
            <a:r>
              <a:rPr lang="es-ES" altLang="es-ES" sz="1200" dirty="0">
                <a:latin typeface="Arial Rounded MT Bold" panose="020F0704030504030204" pitchFamily="34" charset="0"/>
              </a:rPr>
              <a:t>que se pueden archivar en un ordenador e inviar en la red, adquieren algunas </a:t>
            </a:r>
          </a:p>
          <a:p>
            <a:pPr>
              <a:defRPr/>
            </a:pPr>
            <a:r>
              <a:rPr lang="es-ES" altLang="es-ES" sz="1200" dirty="0">
                <a:solidFill>
                  <a:schemeClr val="tx2">
                    <a:lumMod val="60000"/>
                    <a:lumOff val="40000"/>
                  </a:schemeClr>
                </a:solidFill>
                <a:latin typeface="Arial Rounded MT Bold" panose="020F0704030504030204" pitchFamily="34" charset="0"/>
              </a:rPr>
              <a:t>cualidades</a:t>
            </a:r>
            <a:r>
              <a:rPr lang="es-ES" altLang="es-ES" sz="1200" dirty="0">
                <a:latin typeface="Arial Rounded MT Bold" panose="020F0704030504030204" pitchFamily="34" charset="0"/>
              </a:rPr>
              <a:t> raras y maravillosas.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Están </a:t>
            </a:r>
            <a:r>
              <a:rPr lang="es-ES" altLang="es-ES" sz="1200" dirty="0">
                <a:solidFill>
                  <a:schemeClr val="tx2">
                    <a:lumMod val="60000"/>
                    <a:lumOff val="40000"/>
                  </a:schemeClr>
                </a:solidFill>
                <a:latin typeface="Arial Rounded MT Bold" panose="020F0704030504030204" pitchFamily="34" charset="0"/>
              </a:rPr>
              <a:t>sujetas a una economía diferente</a:t>
            </a:r>
            <a:r>
              <a:rPr lang="es-ES" altLang="es-ES" sz="1200" dirty="0">
                <a:latin typeface="Arial Rounded MT Bold" panose="020F0704030504030204" pitchFamily="34" charset="0"/>
              </a:rPr>
              <a:t>, en la que la </a:t>
            </a:r>
            <a:r>
              <a:rPr lang="es-ES" altLang="es-ES" sz="1200" dirty="0">
                <a:solidFill>
                  <a:schemeClr val="tx2">
                    <a:lumMod val="60000"/>
                    <a:lumOff val="40000"/>
                  </a:schemeClr>
                </a:solidFill>
                <a:latin typeface="Arial Rounded MT Bold" panose="020F0704030504030204" pitchFamily="34" charset="0"/>
              </a:rPr>
              <a:t>abundancia</a:t>
            </a:r>
            <a:r>
              <a:rPr lang="es-ES" altLang="es-ES" sz="1200" dirty="0">
                <a:latin typeface="Arial Rounded MT Bold" panose="020F0704030504030204" pitchFamily="34" charset="0"/>
              </a:rPr>
              <a:t>, y no la escasez, es la norma.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Como demostraremos, </a:t>
            </a:r>
            <a:r>
              <a:rPr lang="es-ES" altLang="es-ES" sz="1200" dirty="0">
                <a:solidFill>
                  <a:schemeClr val="tx2">
                    <a:lumMod val="60000"/>
                    <a:lumOff val="40000"/>
                  </a:schemeClr>
                </a:solidFill>
                <a:latin typeface="Arial Rounded MT Bold" panose="020F0704030504030204" pitchFamily="34" charset="0"/>
              </a:rPr>
              <a:t>los bienes digitales no son como los físicos, </a:t>
            </a:r>
            <a:r>
              <a:rPr lang="es-ES" altLang="es-ES" sz="1200" dirty="0">
                <a:latin typeface="Arial Rounded MT Bold" panose="020F0704030504030204" pitchFamily="34" charset="0"/>
              </a:rPr>
              <a:t>y estas son diferencias que cuentan.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1C689CC-4279-4291-AA86-B0E07A86EB56}"/>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¿Cómo vamos?</a:t>
            </a:r>
          </a:p>
          <a:p>
            <a:pPr>
              <a:defRPr/>
            </a:pPr>
            <a:endParaRPr lang="nl-NL" altLang="es-ES" sz="1200" b="1" i="1" dirty="0"/>
          </a:p>
        </p:txBody>
      </p:sp>
      <p:sp>
        <p:nvSpPr>
          <p:cNvPr id="10" name="Donut 24">
            <a:extLst>
              <a:ext uri="{FF2B5EF4-FFF2-40B4-BE49-F238E27FC236}">
                <a16:creationId xmlns:a16="http://schemas.microsoft.com/office/drawing/2014/main" id="{F9178527-A71F-4AFD-8E56-0BC8E56DEB4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521839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615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28055" y="2049212"/>
            <a:ext cx="5976664" cy="1938992"/>
          </a:xfrm>
          <a:prstGeom prst="rect">
            <a:avLst/>
          </a:prstGeom>
          <a:noFill/>
        </p:spPr>
        <p:txBody>
          <a:bodyPr wrap="square" rtlCol="0">
            <a:spAutoFit/>
          </a:bodyPr>
          <a:lstStyle/>
          <a:p>
            <a:pPr>
              <a:defRPr/>
            </a:pPr>
            <a:r>
              <a:rPr lang="es-ES" altLang="es-ES" sz="1200" dirty="0">
                <a:latin typeface="Arial Rounded MT Bold" panose="020F0704030504030204" pitchFamily="34" charset="0"/>
              </a:rPr>
              <a:t>Los bienes físicos siguen siendo esenciales, y casi todos querríamos tenerlos en mayor medida, en mayor calidad y variedad.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No importa si deseamos comer más: todos querríamos comer mejor y más </a:t>
            </a:r>
          </a:p>
          <a:p>
            <a:pPr>
              <a:defRPr/>
            </a:pPr>
            <a:r>
              <a:rPr lang="es-ES" altLang="es-ES" sz="1200" dirty="0">
                <a:latin typeface="Arial Rounded MT Bold" panose="020F0704030504030204" pitchFamily="34" charset="0"/>
              </a:rPr>
              <a:t>diferenciado. </a:t>
            </a:r>
          </a:p>
          <a:p>
            <a:pPr>
              <a:defRPr/>
            </a:pPr>
            <a:r>
              <a:rPr lang="es-ES" altLang="es-ES" sz="1200" dirty="0">
                <a:latin typeface="Arial Rounded MT Bold" panose="020F0704030504030204" pitchFamily="34" charset="0"/>
              </a:rPr>
              <a:t>No importa si queremos quemar más hidrocarburos fósiles: de todas formas, </a:t>
            </a:r>
          </a:p>
          <a:p>
            <a:pPr>
              <a:defRPr/>
            </a:pPr>
            <a:r>
              <a:rPr lang="es-ES" altLang="es-ES" sz="1200" dirty="0">
                <a:latin typeface="Arial Rounded MT Bold" panose="020F0704030504030204" pitchFamily="34" charset="0"/>
              </a:rPr>
              <a:t>querríamos poder visitar muchos más lugares que tienen mucha comodidad. </a:t>
            </a:r>
          </a:p>
          <a:p>
            <a:pPr>
              <a:defRPr/>
            </a:pPr>
            <a:endParaRPr lang="es-ES" altLang="es-ES" sz="1200" dirty="0">
              <a:latin typeface="Arial Rounded MT Bold" panose="020F0704030504030204" pitchFamily="34" charset="0"/>
            </a:endParaRPr>
          </a:p>
          <a:p>
            <a:pPr>
              <a:defRPr/>
            </a:pPr>
            <a:r>
              <a:rPr lang="es-ES" altLang="es-ES" sz="1200" dirty="0">
                <a:solidFill>
                  <a:schemeClr val="tx2">
                    <a:lumMod val="60000"/>
                    <a:lumOff val="40000"/>
                  </a:schemeClr>
                </a:solidFill>
                <a:latin typeface="Arial Rounded MT Bold" panose="020F0704030504030204" pitchFamily="34" charset="0"/>
              </a:rPr>
              <a:t>Los ordenadores nos están ayudando a conseguir estos objetivos y muchos </a:t>
            </a:r>
          </a:p>
          <a:p>
            <a:pPr>
              <a:defRPr/>
            </a:pPr>
            <a:r>
              <a:rPr lang="es-ES" altLang="es-ES" sz="1200" dirty="0">
                <a:solidFill>
                  <a:schemeClr val="tx2">
                    <a:lumMod val="60000"/>
                    <a:lumOff val="40000"/>
                  </a:schemeClr>
                </a:solidFill>
                <a:latin typeface="Arial Rounded MT Bold" panose="020F0704030504030204" pitchFamily="34" charset="0"/>
              </a:rPr>
              <a:t>más.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39C1E5E-05B6-4B5E-AC18-D0A00C3DEC1F}"/>
              </a:ext>
            </a:extLst>
          </p:cNvPr>
          <p:cNvSpPr/>
          <p:nvPr/>
        </p:nvSpPr>
        <p:spPr>
          <a:xfrm>
            <a:off x="1547664" y="1509516"/>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¿Cómo vamos?</a:t>
            </a:r>
          </a:p>
        </p:txBody>
      </p:sp>
      <p:sp>
        <p:nvSpPr>
          <p:cNvPr id="10" name="Donut 24">
            <a:extLst>
              <a:ext uri="{FF2B5EF4-FFF2-40B4-BE49-F238E27FC236}">
                <a16:creationId xmlns:a16="http://schemas.microsoft.com/office/drawing/2014/main" id="{7CC64692-186A-4350-BAF2-438D3AD84EC0}"/>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148225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755" y="1973335"/>
            <a:ext cx="5931339" cy="2123658"/>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La </a:t>
            </a:r>
            <a:r>
              <a:rPr lang="es-ES" altLang="es-ES" sz="1200" dirty="0">
                <a:solidFill>
                  <a:schemeClr val="tx2">
                    <a:lumMod val="60000"/>
                    <a:lumOff val="40000"/>
                  </a:schemeClr>
                </a:solidFill>
                <a:latin typeface="Arial Rounded MT Bold" panose="020F0704030504030204" pitchFamily="34" charset="0"/>
              </a:rPr>
              <a:t>digitalización</a:t>
            </a:r>
            <a:r>
              <a:rPr lang="es-ES" altLang="es-ES" sz="1200" dirty="0">
                <a:latin typeface="Arial Rounded MT Bold" panose="020F0704030504030204" pitchFamily="34" charset="0"/>
              </a:rPr>
              <a:t> está mejorando el mundo físico, y estas mejoras pueden </a:t>
            </a:r>
          </a:p>
          <a:p>
            <a:pPr>
              <a:defRPr/>
            </a:pPr>
            <a:r>
              <a:rPr lang="es-ES" altLang="es-ES" sz="1200" dirty="0">
                <a:latin typeface="Arial Rounded MT Bold" panose="020F0704030504030204" pitchFamily="34" charset="0"/>
              </a:rPr>
              <a:t>llegar a ser más importantes.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Los históricos de la economía están ampliamente de acuerdo sobre el hecho de que, como dice </a:t>
            </a:r>
            <a:r>
              <a:rPr lang="es-ES" altLang="es-ES" sz="1200" dirty="0">
                <a:solidFill>
                  <a:schemeClr val="tx2">
                    <a:lumMod val="60000"/>
                    <a:lumOff val="40000"/>
                  </a:schemeClr>
                </a:solidFill>
                <a:latin typeface="Arial Rounded MT Bold" panose="020F0704030504030204" pitchFamily="34" charset="0"/>
              </a:rPr>
              <a:t>Martin </a:t>
            </a:r>
            <a:r>
              <a:rPr lang="es-ES" altLang="es-ES" sz="1200" dirty="0" err="1">
                <a:solidFill>
                  <a:schemeClr val="tx2">
                    <a:lumMod val="60000"/>
                    <a:lumOff val="40000"/>
                  </a:schemeClr>
                </a:solidFill>
                <a:latin typeface="Arial Rounded MT Bold" panose="020F0704030504030204" pitchFamily="34" charset="0"/>
              </a:rPr>
              <a:t>Weitzman</a:t>
            </a:r>
            <a:r>
              <a:rPr lang="es-ES" altLang="es-ES" sz="1200" dirty="0">
                <a:latin typeface="Arial Rounded MT Bold" panose="020F0704030504030204" pitchFamily="34" charset="0"/>
              </a:rPr>
              <a:t>, </a:t>
            </a:r>
            <a:r>
              <a:rPr lang="es-ES" altLang="es-ES" sz="1200" dirty="0">
                <a:solidFill>
                  <a:schemeClr val="tx2">
                    <a:lumMod val="60000"/>
                    <a:lumOff val="40000"/>
                  </a:schemeClr>
                </a:solidFill>
                <a:latin typeface="Arial Rounded MT Bold" panose="020F0704030504030204" pitchFamily="34" charset="0"/>
              </a:rPr>
              <a:t>«el crecimiento a largo plazo de una </a:t>
            </a:r>
          </a:p>
          <a:p>
            <a:pPr>
              <a:defRPr/>
            </a:pPr>
            <a:r>
              <a:rPr lang="es-ES" altLang="es-ES" sz="1200" dirty="0">
                <a:solidFill>
                  <a:schemeClr val="tx2">
                    <a:lumMod val="60000"/>
                    <a:lumOff val="40000"/>
                  </a:schemeClr>
                </a:solidFill>
                <a:latin typeface="Arial Rounded MT Bold" panose="020F0704030504030204" pitchFamily="34" charset="0"/>
              </a:rPr>
              <a:t>economía avanzada está dominada por el progreso técnico». </a:t>
            </a:r>
          </a:p>
          <a:p>
            <a:pPr>
              <a:defRPr/>
            </a:pPr>
            <a:endParaRPr lang="es-ES" altLang="es-ES" sz="1200" dirty="0">
              <a:solidFill>
                <a:schemeClr val="tx2">
                  <a:lumMod val="60000"/>
                  <a:lumOff val="40000"/>
                </a:schemeClr>
              </a:solidFill>
              <a:latin typeface="Arial Rounded MT Bold" panose="020F0704030504030204" pitchFamily="34" charset="0"/>
            </a:endParaRPr>
          </a:p>
          <a:p>
            <a:pPr>
              <a:defRPr/>
            </a:pPr>
            <a:r>
              <a:rPr lang="es-ES" altLang="es-ES" sz="1200" dirty="0">
                <a:latin typeface="Arial Rounded MT Bold" panose="020F0704030504030204" pitchFamily="34" charset="0"/>
              </a:rPr>
              <a:t>Como demostraremos en estas páginas, </a:t>
            </a:r>
            <a:r>
              <a:rPr lang="es-ES" altLang="es-ES" sz="1200" dirty="0">
                <a:solidFill>
                  <a:schemeClr val="tx2">
                    <a:lumMod val="60000"/>
                    <a:lumOff val="40000"/>
                  </a:schemeClr>
                </a:solidFill>
                <a:latin typeface="Arial Rounded MT Bold" panose="020F0704030504030204" pitchFamily="34" charset="0"/>
              </a:rPr>
              <a:t>el progreso técnico está mejorando</a:t>
            </a:r>
          </a:p>
          <a:p>
            <a:pPr>
              <a:defRPr/>
            </a:pPr>
            <a:r>
              <a:rPr lang="es-ES" altLang="es-ES" sz="1200" dirty="0">
                <a:solidFill>
                  <a:schemeClr val="tx2">
                    <a:lumMod val="60000"/>
                    <a:lumOff val="40000"/>
                  </a:schemeClr>
                </a:solidFill>
                <a:latin typeface="Arial Rounded MT Bold" panose="020F0704030504030204" pitchFamily="34" charset="0"/>
              </a:rPr>
              <a:t>exponencialmente</a:t>
            </a:r>
            <a:r>
              <a:rPr lang="es-ES" altLang="es-ES" sz="1200" dirty="0">
                <a:latin typeface="Arial Rounded MT Bold" panose="020F0704030504030204" pitchFamily="34" charset="0"/>
              </a:rPr>
              <a: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B8494ED-6AF7-454C-B030-0434519B9833}"/>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¿Cómo vamos?</a:t>
            </a:r>
          </a:p>
        </p:txBody>
      </p:sp>
      <p:sp>
        <p:nvSpPr>
          <p:cNvPr id="10" name="Donut 24">
            <a:extLst>
              <a:ext uri="{FF2B5EF4-FFF2-40B4-BE49-F238E27FC236}">
                <a16:creationId xmlns:a16="http://schemas.microsoft.com/office/drawing/2014/main" id="{981C1375-C9FF-4E63-AF42-C5FB9EE8C8F2}"/>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154929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03075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7E41900-1434-4B2B-A1BB-27238D8D6789}"/>
              </a:ext>
            </a:extLst>
          </p:cNvPr>
          <p:cNvSpPr/>
          <p:nvPr/>
        </p:nvSpPr>
        <p:spPr>
          <a:xfrm>
            <a:off x="1620000" y="113411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¿Cómo vamos?</a:t>
            </a:r>
          </a:p>
        </p:txBody>
      </p:sp>
      <p:sp>
        <p:nvSpPr>
          <p:cNvPr id="10" name="Donut 24">
            <a:extLst>
              <a:ext uri="{FF2B5EF4-FFF2-40B4-BE49-F238E27FC236}">
                <a16:creationId xmlns:a16="http://schemas.microsoft.com/office/drawing/2014/main" id="{0B3E6E4A-BCCB-42BA-8246-EBEAB3E0548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Rectángulo 4">
            <a:extLst>
              <a:ext uri="{FF2B5EF4-FFF2-40B4-BE49-F238E27FC236}">
                <a16:creationId xmlns:a16="http://schemas.microsoft.com/office/drawing/2014/main" id="{7AAAC1F3-8EF8-4F3B-A226-F56997D0AF91}"/>
              </a:ext>
            </a:extLst>
          </p:cNvPr>
          <p:cNvSpPr/>
          <p:nvPr/>
        </p:nvSpPr>
        <p:spPr>
          <a:xfrm>
            <a:off x="1595680" y="1944499"/>
            <a:ext cx="6096000" cy="302400"/>
          </a:xfrm>
          <a:prstGeom prst="rect">
            <a:avLst/>
          </a:prstGeom>
        </p:spPr>
        <p:style>
          <a:lnRef idx="2">
            <a:schemeClr val="accent2"/>
          </a:lnRef>
          <a:fillRef idx="1">
            <a:schemeClr val="lt1"/>
          </a:fillRef>
          <a:effectRef idx="0">
            <a:schemeClr val="accent2"/>
          </a:effectRef>
          <a:fontRef idx="minor">
            <a:schemeClr val="dk1"/>
          </a:fontRef>
        </p:style>
      </p:sp>
      <p:sp>
        <p:nvSpPr>
          <p:cNvPr id="7" name="Forma libre: forma 6">
            <a:extLst>
              <a:ext uri="{FF2B5EF4-FFF2-40B4-BE49-F238E27FC236}">
                <a16:creationId xmlns:a16="http://schemas.microsoft.com/office/drawing/2014/main" id="{6E73633D-0E3E-4FBB-8B85-6335A7C73FE8}"/>
              </a:ext>
            </a:extLst>
          </p:cNvPr>
          <p:cNvSpPr/>
          <p:nvPr/>
        </p:nvSpPr>
        <p:spPr>
          <a:xfrm>
            <a:off x="1868507" y="1672494"/>
            <a:ext cx="5223445" cy="1119776"/>
          </a:xfrm>
          <a:custGeom>
            <a:avLst/>
            <a:gdLst>
              <a:gd name="connsiteX0" fmla="*/ 0 w 4263032"/>
              <a:gd name="connsiteY0" fmla="*/ 262439 h 1574603"/>
              <a:gd name="connsiteX1" fmla="*/ 262439 w 4263032"/>
              <a:gd name="connsiteY1" fmla="*/ 0 h 1574603"/>
              <a:gd name="connsiteX2" fmla="*/ 4000593 w 4263032"/>
              <a:gd name="connsiteY2" fmla="*/ 0 h 1574603"/>
              <a:gd name="connsiteX3" fmla="*/ 4263032 w 4263032"/>
              <a:gd name="connsiteY3" fmla="*/ 262439 h 1574603"/>
              <a:gd name="connsiteX4" fmla="*/ 4263032 w 4263032"/>
              <a:gd name="connsiteY4" fmla="*/ 1312164 h 1574603"/>
              <a:gd name="connsiteX5" fmla="*/ 4000593 w 4263032"/>
              <a:gd name="connsiteY5" fmla="*/ 1574603 h 1574603"/>
              <a:gd name="connsiteX6" fmla="*/ 262439 w 4263032"/>
              <a:gd name="connsiteY6" fmla="*/ 1574603 h 1574603"/>
              <a:gd name="connsiteX7" fmla="*/ 0 w 4263032"/>
              <a:gd name="connsiteY7" fmla="*/ 1312164 h 1574603"/>
              <a:gd name="connsiteX8" fmla="*/ 0 w 4263032"/>
              <a:gd name="connsiteY8" fmla="*/ 262439 h 157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3032" h="1574603">
                <a:moveTo>
                  <a:pt x="0" y="262439"/>
                </a:moveTo>
                <a:cubicBezTo>
                  <a:pt x="0" y="117498"/>
                  <a:pt x="117498" y="0"/>
                  <a:pt x="262439" y="0"/>
                </a:cubicBezTo>
                <a:lnTo>
                  <a:pt x="4000593" y="0"/>
                </a:lnTo>
                <a:cubicBezTo>
                  <a:pt x="4145534" y="0"/>
                  <a:pt x="4263032" y="117498"/>
                  <a:pt x="4263032" y="262439"/>
                </a:cubicBezTo>
                <a:lnTo>
                  <a:pt x="4263032" y="1312164"/>
                </a:lnTo>
                <a:cubicBezTo>
                  <a:pt x="4263032" y="1457105"/>
                  <a:pt x="4145534" y="1574603"/>
                  <a:pt x="4000593" y="1574603"/>
                </a:cubicBezTo>
                <a:lnTo>
                  <a:pt x="262439" y="1574603"/>
                </a:lnTo>
                <a:cubicBezTo>
                  <a:pt x="117498" y="1574603"/>
                  <a:pt x="0" y="1457105"/>
                  <a:pt x="0" y="1312164"/>
                </a:cubicBezTo>
                <a:lnTo>
                  <a:pt x="0" y="26243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38156" tIns="76866" rIns="238156" bIns="76866" numCol="1" spcCol="1270" anchor="ctr" anchorCtr="0">
            <a:noAutofit/>
          </a:bodyPr>
          <a:lstStyle/>
          <a:p>
            <a:pPr marL="0" lvl="0" indent="0" algn="l" defTabSz="444500">
              <a:lnSpc>
                <a:spcPct val="90000"/>
              </a:lnSpc>
              <a:spcBef>
                <a:spcPct val="0"/>
              </a:spcBef>
              <a:spcAft>
                <a:spcPct val="35000"/>
              </a:spcAft>
              <a:buNone/>
            </a:pPr>
            <a:r>
              <a:rPr lang="es-ES" altLang="es-ES" sz="1000" kern="1200" dirty="0">
                <a:solidFill>
                  <a:schemeClr val="tx1"/>
                </a:solidFill>
                <a:latin typeface="Arial Rounded MT Bold" panose="020F0704030504030204" pitchFamily="34" charset="0"/>
              </a:rPr>
              <a:t>La última consideración es menos optimista: la </a:t>
            </a:r>
            <a:r>
              <a:rPr lang="es-ES" altLang="es-ES" sz="1000" kern="1200" dirty="0">
                <a:solidFill>
                  <a:schemeClr val="tx2">
                    <a:lumMod val="60000"/>
                    <a:lumOff val="40000"/>
                  </a:schemeClr>
                </a:solidFill>
                <a:latin typeface="Arial Rounded MT Bold" panose="020F0704030504030204" pitchFamily="34" charset="0"/>
              </a:rPr>
              <a:t>digitalización</a:t>
            </a:r>
            <a:r>
              <a:rPr lang="es-ES" altLang="es-ES" sz="1000" kern="1200" dirty="0">
                <a:latin typeface="Arial Rounded MT Bold" panose="020F0704030504030204" pitchFamily="34" charset="0"/>
              </a:rPr>
              <a:t> llevará </a:t>
            </a:r>
          </a:p>
          <a:p>
            <a:pPr marL="0" lvl="0" indent="0" algn="l" defTabSz="444500">
              <a:lnSpc>
                <a:spcPct val="90000"/>
              </a:lnSpc>
              <a:spcBef>
                <a:spcPct val="0"/>
              </a:spcBef>
              <a:spcAft>
                <a:spcPct val="35000"/>
              </a:spcAft>
              <a:buNone/>
            </a:pPr>
            <a:r>
              <a:rPr lang="es-ES" altLang="es-ES" sz="1000" kern="1200" dirty="0">
                <a:latin typeface="Arial Rounded MT Bold" panose="020F0704030504030204" pitchFamily="34" charset="0"/>
              </a:rPr>
              <a:t>consigo algunas cuestiones espinosas. </a:t>
            </a:r>
            <a:endParaRPr lang="es-ES" altLang="es-ES" sz="1000" kern="1200" dirty="0">
              <a:solidFill>
                <a:schemeClr val="tx1"/>
              </a:solidFill>
              <a:latin typeface="Arial Rounded MT Bold" panose="020F0704030504030204" pitchFamily="34" charset="0"/>
            </a:endParaRPr>
          </a:p>
          <a:p>
            <a:pPr marL="0" lvl="0" indent="0" algn="l" defTabSz="444500">
              <a:lnSpc>
                <a:spcPct val="90000"/>
              </a:lnSpc>
              <a:spcBef>
                <a:spcPct val="0"/>
              </a:spcBef>
              <a:spcAft>
                <a:spcPct val="35000"/>
              </a:spcAft>
              <a:buNone/>
            </a:pPr>
            <a:r>
              <a:rPr lang="es-ES" altLang="es-ES" sz="1000" kern="1200" dirty="0">
                <a:solidFill>
                  <a:schemeClr val="tx1"/>
                </a:solidFill>
                <a:latin typeface="Arial Rounded MT Bold" panose="020F0704030504030204" pitchFamily="34" charset="0"/>
              </a:rPr>
              <a:t>Incluso los progresos más benéficos  implican</a:t>
            </a:r>
            <a:r>
              <a:rPr lang="es-ES" altLang="es-ES" sz="1000" dirty="0">
                <a:solidFill>
                  <a:schemeClr val="tx1"/>
                </a:solidFill>
                <a:latin typeface="Arial Rounded MT Bold" panose="020F0704030504030204" pitchFamily="34" charset="0"/>
              </a:rPr>
              <a:t> </a:t>
            </a:r>
            <a:r>
              <a:rPr lang="es-ES" altLang="es-ES" sz="1000" kern="1200" dirty="0">
                <a:solidFill>
                  <a:schemeClr val="tx2">
                    <a:lumMod val="60000"/>
                    <a:lumOff val="40000"/>
                  </a:schemeClr>
                </a:solidFill>
                <a:latin typeface="Arial Rounded MT Bold" panose="020F0704030504030204" pitchFamily="34" charset="0"/>
              </a:rPr>
              <a:t>consecuencias</a:t>
            </a:r>
            <a:r>
              <a:rPr lang="es-ES" altLang="es-ES" sz="1000" kern="1200" dirty="0">
                <a:latin typeface="Arial Rounded MT Bold" panose="020F0704030504030204" pitchFamily="34" charset="0"/>
              </a:rPr>
              <a:t> </a:t>
            </a:r>
          </a:p>
          <a:p>
            <a:pPr marL="0" lvl="0" indent="0" algn="l" defTabSz="444500">
              <a:lnSpc>
                <a:spcPct val="90000"/>
              </a:lnSpc>
              <a:spcBef>
                <a:spcPct val="0"/>
              </a:spcBef>
              <a:spcAft>
                <a:spcPct val="35000"/>
              </a:spcAft>
              <a:buNone/>
            </a:pPr>
            <a:r>
              <a:rPr lang="es-ES" altLang="es-ES" sz="1000" kern="1200" dirty="0">
                <a:solidFill>
                  <a:schemeClr val="tx1"/>
                </a:solidFill>
                <a:latin typeface="Arial Rounded MT Bold" panose="020F0704030504030204" pitchFamily="34" charset="0"/>
              </a:rPr>
              <a:t>desagradables por gestionar. </a:t>
            </a:r>
          </a:p>
          <a:p>
            <a:pPr marL="0" lvl="0" indent="0" algn="l" defTabSz="444500">
              <a:lnSpc>
                <a:spcPct val="90000"/>
              </a:lnSpc>
              <a:spcBef>
                <a:spcPct val="0"/>
              </a:spcBef>
              <a:spcAft>
                <a:spcPct val="35000"/>
              </a:spcAft>
              <a:buNone/>
            </a:pPr>
            <a:r>
              <a:rPr lang="es-ES" altLang="es-ES" sz="1000" kern="1200" dirty="0">
                <a:solidFill>
                  <a:schemeClr val="tx1"/>
                </a:solidFill>
                <a:latin typeface="Arial Rounded MT Bold" panose="020F0704030504030204" pitchFamily="34" charset="0"/>
              </a:rPr>
              <a:t>La Revolución industrial fue acompañada por los cielos londinenses llenos </a:t>
            </a:r>
          </a:p>
          <a:p>
            <a:pPr marL="0" lvl="0" indent="0" algn="l" defTabSz="444500">
              <a:lnSpc>
                <a:spcPct val="90000"/>
              </a:lnSpc>
              <a:spcBef>
                <a:spcPct val="0"/>
              </a:spcBef>
              <a:spcAft>
                <a:spcPct val="35000"/>
              </a:spcAft>
              <a:buNone/>
            </a:pPr>
            <a:r>
              <a:rPr lang="es-ES" altLang="es-ES" sz="1000" kern="1200" dirty="0">
                <a:solidFill>
                  <a:schemeClr val="tx1"/>
                </a:solidFill>
                <a:latin typeface="Arial Rounded MT Bold" panose="020F0704030504030204" pitchFamily="34" charset="0"/>
              </a:rPr>
              <a:t>de hollín y por el obsceno aprovechamiento del trabajo infantil.</a:t>
            </a:r>
          </a:p>
        </p:txBody>
      </p:sp>
      <p:sp>
        <p:nvSpPr>
          <p:cNvPr id="11" name="Rectángulo 10">
            <a:extLst>
              <a:ext uri="{FF2B5EF4-FFF2-40B4-BE49-F238E27FC236}">
                <a16:creationId xmlns:a16="http://schemas.microsoft.com/office/drawing/2014/main" id="{7F46BBDF-59B4-453B-88C2-76F87C6D0388}"/>
              </a:ext>
            </a:extLst>
          </p:cNvPr>
          <p:cNvSpPr/>
          <p:nvPr/>
        </p:nvSpPr>
        <p:spPr>
          <a:xfrm>
            <a:off x="1595680" y="3345601"/>
            <a:ext cx="6096000" cy="302400"/>
          </a:xfrm>
          <a:prstGeom prst="rect">
            <a:avLst/>
          </a:prstGeom>
        </p:spPr>
        <p:style>
          <a:lnRef idx="2">
            <a:schemeClr val="accent2"/>
          </a:lnRef>
          <a:fillRef idx="1">
            <a:schemeClr val="lt1"/>
          </a:fillRef>
          <a:effectRef idx="0">
            <a:schemeClr val="accent2"/>
          </a:effectRef>
          <a:fontRef idx="minor">
            <a:schemeClr val="dk1"/>
          </a:fontRef>
        </p:style>
      </p:sp>
      <p:sp>
        <p:nvSpPr>
          <p:cNvPr id="12" name="Forma libre: forma 11">
            <a:extLst>
              <a:ext uri="{FF2B5EF4-FFF2-40B4-BE49-F238E27FC236}">
                <a16:creationId xmlns:a16="http://schemas.microsoft.com/office/drawing/2014/main" id="{D494AA6A-407D-4079-AD5B-857862F399CD}"/>
              </a:ext>
            </a:extLst>
          </p:cNvPr>
          <p:cNvSpPr/>
          <p:nvPr/>
        </p:nvSpPr>
        <p:spPr>
          <a:xfrm>
            <a:off x="1867992" y="2900677"/>
            <a:ext cx="5223960" cy="841423"/>
          </a:xfrm>
          <a:custGeom>
            <a:avLst/>
            <a:gdLst>
              <a:gd name="connsiteX0" fmla="*/ 0 w 4263032"/>
              <a:gd name="connsiteY0" fmla="*/ 170354 h 1022106"/>
              <a:gd name="connsiteX1" fmla="*/ 170354 w 4263032"/>
              <a:gd name="connsiteY1" fmla="*/ 0 h 1022106"/>
              <a:gd name="connsiteX2" fmla="*/ 4092678 w 4263032"/>
              <a:gd name="connsiteY2" fmla="*/ 0 h 1022106"/>
              <a:gd name="connsiteX3" fmla="*/ 4263032 w 4263032"/>
              <a:gd name="connsiteY3" fmla="*/ 170354 h 1022106"/>
              <a:gd name="connsiteX4" fmla="*/ 4263032 w 4263032"/>
              <a:gd name="connsiteY4" fmla="*/ 851752 h 1022106"/>
              <a:gd name="connsiteX5" fmla="*/ 4092678 w 4263032"/>
              <a:gd name="connsiteY5" fmla="*/ 1022106 h 1022106"/>
              <a:gd name="connsiteX6" fmla="*/ 170354 w 4263032"/>
              <a:gd name="connsiteY6" fmla="*/ 1022106 h 1022106"/>
              <a:gd name="connsiteX7" fmla="*/ 0 w 4263032"/>
              <a:gd name="connsiteY7" fmla="*/ 851752 h 1022106"/>
              <a:gd name="connsiteX8" fmla="*/ 0 w 4263032"/>
              <a:gd name="connsiteY8" fmla="*/ 170354 h 102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3032" h="1022106">
                <a:moveTo>
                  <a:pt x="0" y="170354"/>
                </a:moveTo>
                <a:cubicBezTo>
                  <a:pt x="0" y="76270"/>
                  <a:pt x="76270" y="0"/>
                  <a:pt x="170354" y="0"/>
                </a:cubicBezTo>
                <a:lnTo>
                  <a:pt x="4092678" y="0"/>
                </a:lnTo>
                <a:cubicBezTo>
                  <a:pt x="4186762" y="0"/>
                  <a:pt x="4263032" y="76270"/>
                  <a:pt x="4263032" y="170354"/>
                </a:cubicBezTo>
                <a:lnTo>
                  <a:pt x="4263032" y="851752"/>
                </a:lnTo>
                <a:cubicBezTo>
                  <a:pt x="4263032" y="945836"/>
                  <a:pt x="4186762" y="1022106"/>
                  <a:pt x="4092678" y="1022106"/>
                </a:cubicBezTo>
                <a:lnTo>
                  <a:pt x="170354" y="1022106"/>
                </a:lnTo>
                <a:cubicBezTo>
                  <a:pt x="76270" y="1022106"/>
                  <a:pt x="0" y="945836"/>
                  <a:pt x="0" y="851752"/>
                </a:cubicBezTo>
                <a:lnTo>
                  <a:pt x="0" y="170354"/>
                </a:lnTo>
                <a:close/>
              </a:path>
            </a:pathLst>
          </a:custGeom>
          <a:ln>
            <a:solidFill>
              <a:srgbClr val="F8B2A3"/>
            </a:solidFill>
          </a:ln>
        </p:spPr>
        <p:style>
          <a:lnRef idx="2">
            <a:schemeClr val="accent2"/>
          </a:lnRef>
          <a:fillRef idx="1">
            <a:schemeClr val="lt1"/>
          </a:fillRef>
          <a:effectRef idx="0">
            <a:schemeClr val="accent2"/>
          </a:effectRef>
          <a:fontRef idx="minor">
            <a:schemeClr val="dk1"/>
          </a:fontRef>
        </p:style>
        <p:txBody>
          <a:bodyPr spcFirstLastPara="0" vert="horz" wrap="square" lIns="211185" tIns="49895" rIns="211185" bIns="49895" numCol="1" spcCol="1270" anchor="ctr" anchorCtr="0">
            <a:noAutofit/>
          </a:bodyPr>
          <a:lstStyle/>
          <a:p>
            <a:pPr marL="0" lvl="0" indent="0" algn="just" defTabSz="444500">
              <a:lnSpc>
                <a:spcPct val="90000"/>
              </a:lnSpc>
              <a:spcBef>
                <a:spcPct val="0"/>
              </a:spcBef>
              <a:spcAft>
                <a:spcPct val="35000"/>
              </a:spcAft>
              <a:buNone/>
            </a:pPr>
            <a:r>
              <a:rPr lang="es-ES" altLang="es-ES" sz="1000" kern="1200" dirty="0">
                <a:solidFill>
                  <a:schemeClr val="tx1"/>
                </a:solidFill>
                <a:latin typeface="Arial Rounded MT Bold" panose="020F0704030504030204" pitchFamily="34" charset="0"/>
              </a:rPr>
              <a:t>¿Cuáles serán sus equivalentes modernos? </a:t>
            </a:r>
          </a:p>
          <a:p>
            <a:pPr marL="0" lvl="0" indent="0" algn="just" defTabSz="444500">
              <a:lnSpc>
                <a:spcPct val="90000"/>
              </a:lnSpc>
              <a:spcBef>
                <a:spcPct val="0"/>
              </a:spcBef>
              <a:spcAft>
                <a:spcPct val="35000"/>
              </a:spcAft>
              <a:buNone/>
            </a:pPr>
            <a:r>
              <a:rPr lang="es-ES" altLang="es-ES" sz="1000" kern="1200" dirty="0">
                <a:solidFill>
                  <a:schemeClr val="tx1"/>
                </a:solidFill>
                <a:latin typeface="Arial Rounded MT Bold" panose="020F0704030504030204" pitchFamily="34" charset="0"/>
              </a:rPr>
              <a:t>La digitalización rápida y en vía de aceleración, probablemente llevará </a:t>
            </a:r>
          </a:p>
          <a:p>
            <a:pPr marL="0" lvl="0" indent="0" algn="just" defTabSz="444500">
              <a:lnSpc>
                <a:spcPct val="90000"/>
              </a:lnSpc>
              <a:spcBef>
                <a:spcPct val="0"/>
              </a:spcBef>
              <a:spcAft>
                <a:spcPct val="35000"/>
              </a:spcAft>
              <a:buNone/>
            </a:pPr>
            <a:r>
              <a:rPr lang="es-ES" altLang="es-ES" sz="1000" kern="1200" dirty="0">
                <a:solidFill>
                  <a:schemeClr val="tx1"/>
                </a:solidFill>
                <a:latin typeface="Arial Rounded MT Bold" panose="020F0704030504030204" pitchFamily="34" charset="0"/>
              </a:rPr>
              <a:t>devastaciones económicas más que ambientales.</a:t>
            </a:r>
            <a:endParaRPr lang="es-ES" sz="1000" kern="1200" dirty="0">
              <a:solidFill>
                <a:schemeClr val="tx1"/>
              </a:solidFill>
            </a:endParaRPr>
          </a:p>
        </p:txBody>
      </p:sp>
      <p:sp>
        <p:nvSpPr>
          <p:cNvPr id="17" name="Rectángulo 16">
            <a:extLst>
              <a:ext uri="{FF2B5EF4-FFF2-40B4-BE49-F238E27FC236}">
                <a16:creationId xmlns:a16="http://schemas.microsoft.com/office/drawing/2014/main" id="{2581B780-03BD-4D31-BBB8-52CE11C9F436}"/>
              </a:ext>
            </a:extLst>
          </p:cNvPr>
          <p:cNvSpPr/>
          <p:nvPr/>
        </p:nvSpPr>
        <p:spPr>
          <a:xfrm>
            <a:off x="1595680" y="4174421"/>
            <a:ext cx="6096000" cy="302400"/>
          </a:xfrm>
          <a:prstGeom prst="rect">
            <a:avLst/>
          </a:prstGeom>
        </p:spPr>
        <p:style>
          <a:lnRef idx="2">
            <a:schemeClr val="accent2"/>
          </a:lnRef>
          <a:fillRef idx="1">
            <a:schemeClr val="lt1"/>
          </a:fillRef>
          <a:effectRef idx="0">
            <a:schemeClr val="accent2"/>
          </a:effectRef>
          <a:fontRef idx="minor">
            <a:schemeClr val="dk1"/>
          </a:fontRef>
        </p:style>
      </p:sp>
      <p:sp>
        <p:nvSpPr>
          <p:cNvPr id="18" name="Forma libre: forma 17">
            <a:extLst>
              <a:ext uri="{FF2B5EF4-FFF2-40B4-BE49-F238E27FC236}">
                <a16:creationId xmlns:a16="http://schemas.microsoft.com/office/drawing/2014/main" id="{DC3BBC52-D4B4-48D2-99AC-F2B5F096ABA2}"/>
              </a:ext>
            </a:extLst>
          </p:cNvPr>
          <p:cNvSpPr/>
          <p:nvPr/>
        </p:nvSpPr>
        <p:spPr>
          <a:xfrm>
            <a:off x="1867992" y="3927033"/>
            <a:ext cx="5223960" cy="503589"/>
          </a:xfrm>
          <a:custGeom>
            <a:avLst/>
            <a:gdLst>
              <a:gd name="connsiteX0" fmla="*/ 0 w 4267200"/>
              <a:gd name="connsiteY0" fmla="*/ 59041 h 354240"/>
              <a:gd name="connsiteX1" fmla="*/ 59041 w 4267200"/>
              <a:gd name="connsiteY1" fmla="*/ 0 h 354240"/>
              <a:gd name="connsiteX2" fmla="*/ 4208159 w 4267200"/>
              <a:gd name="connsiteY2" fmla="*/ 0 h 354240"/>
              <a:gd name="connsiteX3" fmla="*/ 4267200 w 4267200"/>
              <a:gd name="connsiteY3" fmla="*/ 59041 h 354240"/>
              <a:gd name="connsiteX4" fmla="*/ 4267200 w 4267200"/>
              <a:gd name="connsiteY4" fmla="*/ 295199 h 354240"/>
              <a:gd name="connsiteX5" fmla="*/ 4208159 w 4267200"/>
              <a:gd name="connsiteY5" fmla="*/ 354240 h 354240"/>
              <a:gd name="connsiteX6" fmla="*/ 59041 w 4267200"/>
              <a:gd name="connsiteY6" fmla="*/ 354240 h 354240"/>
              <a:gd name="connsiteX7" fmla="*/ 0 w 4267200"/>
              <a:gd name="connsiteY7" fmla="*/ 295199 h 354240"/>
              <a:gd name="connsiteX8" fmla="*/ 0 w 4267200"/>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354240">
                <a:moveTo>
                  <a:pt x="0" y="59041"/>
                </a:moveTo>
                <a:cubicBezTo>
                  <a:pt x="0" y="26434"/>
                  <a:pt x="26434" y="0"/>
                  <a:pt x="59041" y="0"/>
                </a:cubicBezTo>
                <a:lnTo>
                  <a:pt x="4208159" y="0"/>
                </a:lnTo>
                <a:cubicBezTo>
                  <a:pt x="4240766" y="0"/>
                  <a:pt x="4267200" y="26434"/>
                  <a:pt x="4267200" y="59041"/>
                </a:cubicBezTo>
                <a:lnTo>
                  <a:pt x="4267200" y="295199"/>
                </a:lnTo>
                <a:cubicBezTo>
                  <a:pt x="4267200" y="327806"/>
                  <a:pt x="4240766" y="354240"/>
                  <a:pt x="4208159" y="354240"/>
                </a:cubicBezTo>
                <a:lnTo>
                  <a:pt x="59041" y="354240"/>
                </a:lnTo>
                <a:cubicBezTo>
                  <a:pt x="26434" y="354240"/>
                  <a:pt x="0" y="327806"/>
                  <a:pt x="0" y="295199"/>
                </a:cubicBezTo>
                <a:lnTo>
                  <a:pt x="0" y="59041"/>
                </a:lnTo>
                <a:close/>
              </a:path>
            </a:pathLst>
          </a:custGeom>
          <a:ln>
            <a:solidFill>
              <a:schemeClr val="accent1"/>
            </a:solidFill>
          </a:ln>
        </p:spPr>
        <p:style>
          <a:lnRef idx="2">
            <a:schemeClr val="accent2"/>
          </a:lnRef>
          <a:fillRef idx="1">
            <a:schemeClr val="lt1"/>
          </a:fillRef>
          <a:effectRef idx="0">
            <a:schemeClr val="accent2"/>
          </a:effectRef>
          <a:fontRef idx="minor">
            <a:schemeClr val="dk1"/>
          </a:fontRef>
        </p:style>
        <p:txBody>
          <a:bodyPr spcFirstLastPara="0" vert="horz" wrap="square" lIns="178583" tIns="17293" rIns="178583" bIns="17293" numCol="1" spcCol="1270" anchor="ctr" anchorCtr="0">
            <a:noAutofit/>
          </a:bodyPr>
          <a:lstStyle/>
          <a:p>
            <a:pPr marL="0" lvl="0" indent="0" algn="l" defTabSz="533400">
              <a:lnSpc>
                <a:spcPct val="90000"/>
              </a:lnSpc>
              <a:spcBef>
                <a:spcPct val="0"/>
              </a:spcBef>
              <a:spcAft>
                <a:spcPct val="35000"/>
              </a:spcAft>
              <a:buNone/>
            </a:pPr>
            <a:r>
              <a:rPr lang="es-ES" altLang="es-ES" sz="1000" i="1" kern="1200" dirty="0">
                <a:solidFill>
                  <a:srgbClr val="7030A0"/>
                </a:solidFill>
                <a:latin typeface="Arial Rounded MT Bold" panose="020F0704030504030204" pitchFamily="34" charset="0"/>
              </a:rPr>
              <a:t>Los ordenadores llegarán a ser más poderosos, las empresas necesitarán menos a algunos tipos de empleados.</a:t>
            </a:r>
            <a:endParaRPr lang="es-ES" sz="1000" kern="1200" dirty="0">
              <a:solidFill>
                <a:srgbClr val="7030A0"/>
              </a:solidFill>
            </a:endParaRPr>
          </a:p>
        </p:txBody>
      </p:sp>
    </p:spTree>
    <p:extLst>
      <p:ext uri="{BB962C8B-B14F-4D97-AF65-F5344CB8AC3E}">
        <p14:creationId xmlns:p14="http://schemas.microsoft.com/office/powerpoint/2010/main" val="1124931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4761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95767" y="1885346"/>
            <a:ext cx="6130258" cy="1938992"/>
          </a:xfrm>
          <a:prstGeom prst="rect">
            <a:avLst/>
          </a:prstGeom>
          <a:noFill/>
        </p:spPr>
        <p:txBody>
          <a:bodyPr wrap="square" rtlCol="0">
            <a:spAutoFit/>
          </a:bodyPr>
          <a:lstStyle/>
          <a:p>
            <a:pPr>
              <a:defRPr/>
            </a:pPr>
            <a:endParaRPr lang="es-ES" altLang="es-ES" sz="1200" b="1" dirty="0">
              <a:latin typeface="Arial Rounded MT Bold" panose="020F0704030504030204" pitchFamily="34" charset="0"/>
            </a:endParaRPr>
          </a:p>
          <a:p>
            <a:pPr>
              <a:defRPr/>
            </a:pPr>
            <a:r>
              <a:rPr lang="es-ES" altLang="es-ES" sz="1200" dirty="0">
                <a:latin typeface="Arial Rounded MT Bold" panose="020F0704030504030204" pitchFamily="34" charset="0"/>
              </a:rPr>
              <a:t>En su carrera el progreso tecnológico retendrá a alguien, a lo mejor mucha </a:t>
            </a:r>
          </a:p>
          <a:p>
            <a:pPr>
              <a:defRPr/>
            </a:pPr>
            <a:r>
              <a:rPr lang="es-ES" altLang="es-ES" sz="1200" dirty="0">
                <a:latin typeface="Arial Rounded MT Bold" panose="020F0704030504030204" pitchFamily="34" charset="0"/>
              </a:rPr>
              <a:t>gente. Como enseñaremos, nunca ha habido un momento mejor para ser un </a:t>
            </a:r>
          </a:p>
          <a:p>
            <a:pPr>
              <a:defRPr/>
            </a:pPr>
            <a:r>
              <a:rPr lang="es-ES" altLang="es-ES" sz="1200" dirty="0">
                <a:solidFill>
                  <a:schemeClr val="tx2">
                    <a:lumMod val="60000"/>
                    <a:lumOff val="40000"/>
                  </a:schemeClr>
                </a:solidFill>
                <a:latin typeface="Arial Rounded MT Bold" panose="020F0704030504030204" pitchFamily="34" charset="0"/>
              </a:rPr>
              <a:t>trabajador especializado o instruido </a:t>
            </a:r>
            <a:r>
              <a:rPr lang="es-ES" altLang="es-ES" sz="1200" dirty="0">
                <a:latin typeface="Arial Rounded MT Bold" panose="020F0704030504030204" pitchFamily="34" charset="0"/>
              </a:rPr>
              <a:t>en el justo sentido del termino, porque este es el tipo de persona que puede </a:t>
            </a:r>
            <a:r>
              <a:rPr lang="es-ES" altLang="es-ES" sz="1200" dirty="0">
                <a:solidFill>
                  <a:schemeClr val="tx2">
                    <a:lumMod val="60000"/>
                    <a:lumOff val="40000"/>
                  </a:schemeClr>
                </a:solidFill>
                <a:latin typeface="Arial Rounded MT Bold" panose="020F0704030504030204" pitchFamily="34" charset="0"/>
              </a:rPr>
              <a:t>utilizar la tecnología para crear y captar valor</a:t>
            </a:r>
            <a:r>
              <a:rPr lang="es-ES" altLang="es-ES" sz="1200" dirty="0">
                <a:latin typeface="Arial Rounded MT Bold" panose="020F0704030504030204" pitchFamily="34" charset="0"/>
              </a:rPr>
              <a:t>.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Pero nunca ha habido un momento </a:t>
            </a:r>
            <a:r>
              <a:rPr lang="es-ES" altLang="es-ES" sz="1200" i="1" dirty="0">
                <a:solidFill>
                  <a:srgbClr val="E941D5"/>
                </a:solidFill>
                <a:latin typeface="Arial Rounded MT Bold" panose="020F0704030504030204" pitchFamily="34" charset="0"/>
              </a:rPr>
              <a:t>peor</a:t>
            </a:r>
            <a:r>
              <a:rPr lang="es-ES" altLang="es-ES" sz="1200" dirty="0">
                <a:latin typeface="Arial Rounded MT Bold" panose="020F0704030504030204" pitchFamily="34" charset="0"/>
              </a:rPr>
              <a:t>  para ser un </a:t>
            </a:r>
            <a:r>
              <a:rPr lang="es-ES" altLang="es-ES" sz="1200" dirty="0">
                <a:solidFill>
                  <a:schemeClr val="tx2">
                    <a:lumMod val="60000"/>
                    <a:lumOff val="40000"/>
                  </a:schemeClr>
                </a:solidFill>
                <a:latin typeface="Arial Rounded MT Bold" panose="020F0704030504030204" pitchFamily="34" charset="0"/>
              </a:rPr>
              <a:t>trabajador</a:t>
            </a:r>
            <a:r>
              <a:rPr lang="es-ES" altLang="es-ES" sz="1200" dirty="0">
                <a:latin typeface="Arial Rounded MT Bold" panose="020F0704030504030204" pitchFamily="34" charset="0"/>
              </a:rPr>
              <a:t> que puede </a:t>
            </a:r>
          </a:p>
          <a:p>
            <a:pPr>
              <a:defRPr/>
            </a:pPr>
            <a:r>
              <a:rPr lang="es-ES" altLang="es-ES" sz="1200" dirty="0">
                <a:solidFill>
                  <a:schemeClr val="tx2">
                    <a:lumMod val="60000"/>
                    <a:lumOff val="40000"/>
                  </a:schemeClr>
                </a:solidFill>
                <a:latin typeface="Arial Rounded MT Bold" panose="020F0704030504030204" pitchFamily="34" charset="0"/>
              </a:rPr>
              <a:t>ofrecer sólo capacidades «ordinarias», </a:t>
            </a:r>
            <a:r>
              <a:rPr lang="es-ES" altLang="es-ES" sz="1200" dirty="0">
                <a:latin typeface="Arial Rounded MT Bold" panose="020F0704030504030204" pitchFamily="34" charset="0"/>
              </a:rPr>
              <a:t>porque el ordenador, el robot y otras </a:t>
            </a:r>
          </a:p>
          <a:p>
            <a:pPr>
              <a:defRPr/>
            </a:pPr>
            <a:r>
              <a:rPr lang="es-ES" altLang="es-ES" sz="1200" dirty="0">
                <a:latin typeface="Arial Rounded MT Bold" panose="020F0704030504030204" pitchFamily="34" charset="0"/>
              </a:rPr>
              <a:t>tecnologías digitales están adquiriendo las mismas capacidades y </a:t>
            </a:r>
          </a:p>
          <a:p>
            <a:pPr>
              <a:defRPr/>
            </a:pPr>
            <a:r>
              <a:rPr lang="es-ES" altLang="es-ES" sz="1200" dirty="0">
                <a:latin typeface="Arial Rounded MT Bold" panose="020F0704030504030204" pitchFamily="34" charset="0"/>
              </a:rPr>
              <a:t>competencias a una velocidad inimaginable.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902D341-FC73-41B0-8BEA-043035849212}"/>
              </a:ext>
            </a:extLst>
          </p:cNvPr>
          <p:cNvSpPr/>
          <p:nvPr/>
        </p:nvSpPr>
        <p:spPr>
          <a:xfrm>
            <a:off x="1610094" y="1450972"/>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¿Cómo vamos?</a:t>
            </a:r>
          </a:p>
          <a:p>
            <a:pPr>
              <a:defRPr/>
            </a:pPr>
            <a:r>
              <a:rPr lang="it-IT" altLang="es-ES" sz="1200" dirty="0">
                <a:solidFill>
                  <a:schemeClr val="tx1"/>
                </a:solidFill>
                <a:latin typeface="Arial Rounded MT Bold" panose="020F0704030504030204" pitchFamily="34" charset="0"/>
              </a:rPr>
              <a:t> </a:t>
            </a:r>
          </a:p>
        </p:txBody>
      </p:sp>
      <p:sp>
        <p:nvSpPr>
          <p:cNvPr id="10" name="Donut 24">
            <a:extLst>
              <a:ext uri="{FF2B5EF4-FFF2-40B4-BE49-F238E27FC236}">
                <a16:creationId xmlns:a16="http://schemas.microsoft.com/office/drawing/2014/main" id="{15A1C3D1-F39D-4310-B4E0-24103AE7519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479396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417" y="124049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215454C-FF7D-49D3-8B8A-3461701DFEBD}"/>
              </a:ext>
            </a:extLst>
          </p:cNvPr>
          <p:cNvSpPr/>
          <p:nvPr/>
        </p:nvSpPr>
        <p:spPr>
          <a:xfrm>
            <a:off x="1547417" y="1425000"/>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¿Cómo vamos?</a:t>
            </a:r>
          </a:p>
        </p:txBody>
      </p:sp>
      <p:sp>
        <p:nvSpPr>
          <p:cNvPr id="10" name="Donut 24">
            <a:extLst>
              <a:ext uri="{FF2B5EF4-FFF2-40B4-BE49-F238E27FC236}">
                <a16:creationId xmlns:a16="http://schemas.microsoft.com/office/drawing/2014/main" id="{45AC5FA4-8B24-4DF6-9AF1-269AFD1A707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2" name="Diagrama 1">
            <a:extLst>
              <a:ext uri="{FF2B5EF4-FFF2-40B4-BE49-F238E27FC236}">
                <a16:creationId xmlns:a16="http://schemas.microsoft.com/office/drawing/2014/main" id="{8687C62C-19A3-40FF-93ED-D11DBDC26907}"/>
              </a:ext>
            </a:extLst>
          </p:cNvPr>
          <p:cNvGraphicFramePr/>
          <p:nvPr>
            <p:extLst>
              <p:ext uri="{D42A27DB-BD31-4B8C-83A1-F6EECF244321}">
                <p14:modId xmlns:p14="http://schemas.microsoft.com/office/powerpoint/2010/main" val="2364982278"/>
              </p:ext>
            </p:extLst>
          </p:nvPr>
        </p:nvGraphicFramePr>
        <p:xfrm>
          <a:off x="2014424" y="2050842"/>
          <a:ext cx="5115152" cy="2342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2839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91397"/>
            <a:ext cx="6192688" cy="2492990"/>
          </a:xfrm>
          <a:prstGeom prst="rect">
            <a:avLst/>
          </a:prstGeom>
          <a:noFill/>
        </p:spPr>
        <p:txBody>
          <a:bodyPr wrap="square" rtlCol="0">
            <a:spAutoFit/>
          </a:bodyPr>
          <a:lstStyle/>
          <a:p>
            <a:pPr>
              <a:defRPr/>
            </a:pPr>
            <a:endParaRPr lang="es-ES" altLang="es-ES" sz="1200" b="1"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Casi todas las </a:t>
            </a:r>
            <a:r>
              <a:rPr lang="es-ES" altLang="es-ES" sz="1200" dirty="0">
                <a:solidFill>
                  <a:schemeClr val="tx2">
                    <a:lumMod val="60000"/>
                    <a:lumOff val="40000"/>
                  </a:schemeClr>
                </a:solidFill>
                <a:latin typeface="Arial Rounded MT Bold" panose="020F0704030504030204" pitchFamily="34" charset="0"/>
              </a:rPr>
              <a:t>innovaciones</a:t>
            </a:r>
            <a:r>
              <a:rPr lang="es-ES" altLang="es-ES" sz="1200" dirty="0">
                <a:latin typeface="Arial Rounded MT Bold" panose="020F0704030504030204" pitchFamily="34" charset="0"/>
              </a:rPr>
              <a:t> descritas en este capítulo han llegado en los</a:t>
            </a:r>
          </a:p>
          <a:p>
            <a:pPr>
              <a:defRPr/>
            </a:pPr>
            <a:r>
              <a:rPr lang="es-ES" altLang="es-ES" sz="1200" dirty="0">
                <a:solidFill>
                  <a:schemeClr val="tx2">
                    <a:lumMod val="60000"/>
                    <a:lumOff val="40000"/>
                  </a:schemeClr>
                </a:solidFill>
                <a:latin typeface="Arial Rounded MT Bold" panose="020F0704030504030204" pitchFamily="34" charset="0"/>
              </a:rPr>
              <a:t>últimos años</a:t>
            </a:r>
            <a:r>
              <a:rPr lang="es-ES" altLang="es-ES" sz="1200" dirty="0">
                <a:latin typeface="Arial Rounded MT Bold" panose="020F0704030504030204" pitchFamily="34" charset="0"/>
              </a:rPr>
              <a:t>. </a:t>
            </a:r>
          </a:p>
          <a:p>
            <a:pPr>
              <a:defRPr/>
            </a:pPr>
            <a:r>
              <a:rPr lang="es-ES" altLang="es-ES" sz="1200" dirty="0">
                <a:latin typeface="Arial Rounded MT Bold" panose="020F0704030504030204" pitchFamily="34" charset="0"/>
              </a:rPr>
              <a:t>Las hemos encontrado en los sectores en que los progresos fueron lentos por mucho tiempo, en los cuales se llevaron a cabo estudios atentos que permitieron </a:t>
            </a:r>
          </a:p>
          <a:p>
            <a:pPr>
              <a:defRPr/>
            </a:pPr>
            <a:r>
              <a:rPr lang="es-ES" altLang="es-ES" sz="1200" dirty="0">
                <a:latin typeface="Arial Rounded MT Bold" panose="020F0704030504030204" pitchFamily="34" charset="0"/>
              </a:rPr>
              <a:t>llegar a la conclusión que no hubiera habido una aceleración.  </a:t>
            </a:r>
          </a:p>
          <a:p>
            <a:pPr>
              <a:defRPr/>
            </a:pPr>
            <a:r>
              <a:rPr lang="es-ES" altLang="es-ES" sz="1200" dirty="0">
                <a:latin typeface="Arial Rounded MT Bold" panose="020F0704030504030204" pitchFamily="34" charset="0"/>
              </a:rPr>
              <a:t>Luego, después de mucha gradualidad, </a:t>
            </a:r>
            <a:r>
              <a:rPr lang="es-ES" altLang="es-ES" sz="1200" dirty="0">
                <a:solidFill>
                  <a:schemeClr val="tx2">
                    <a:lumMod val="60000"/>
                    <a:lumOff val="40000"/>
                  </a:schemeClr>
                </a:solidFill>
                <a:latin typeface="Arial Rounded MT Bold" panose="020F0704030504030204" pitchFamily="34" charset="0"/>
              </a:rPr>
              <a:t>el progreso digital llegó de repente.  </a:t>
            </a: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Llegó en muchos sectores, de la inteligencia artificial a los coches que conducen por si mismos, a la robótica. </a:t>
            </a:r>
          </a:p>
          <a:p>
            <a:pPr>
              <a:defRPr/>
            </a:pPr>
            <a:endParaRPr lang="es-ES" altLang="es-ES" sz="1200" dirty="0">
              <a:latin typeface="Arial Rounded MT Bold" panose="020F0704030504030204" pitchFamily="34" charset="0"/>
            </a:endParaRPr>
          </a:p>
          <a:p>
            <a:pPr>
              <a:defRPr/>
            </a:pPr>
            <a:r>
              <a:rPr lang="es-ES" altLang="es-ES" sz="1200" dirty="0">
                <a:solidFill>
                  <a:schemeClr val="tx2">
                    <a:lumMod val="60000"/>
                    <a:lumOff val="40000"/>
                  </a:schemeClr>
                </a:solidFill>
                <a:latin typeface="Arial Rounded MT Bold" panose="020F0704030504030204" pitchFamily="34" charset="0"/>
              </a:rPr>
              <a:t>¿Qué pasó? </a:t>
            </a:r>
            <a:r>
              <a:rPr lang="es-ES" altLang="es-ES" sz="1200" dirty="0">
                <a:latin typeface="Arial Rounded MT Bold" panose="020F0704030504030204" pitchFamily="34" charset="0"/>
              </a:rPr>
              <a:t>¿Fue suerte o la confluencia de muchas mejoras felices pero improvisadas</a:t>
            </a:r>
            <a:r>
              <a:rPr lang="it-IT" altLang="es-ES" sz="1200" dirty="0">
                <a:latin typeface="Arial Rounded MT Bold" panose="020F0704030504030204" pitchFamily="34" charset="0"/>
              </a:rPr>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7972D19-3C4A-4DFF-87E7-D49550D71FE7}"/>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¿Cómo vamos?</a:t>
            </a:r>
          </a:p>
        </p:txBody>
      </p:sp>
      <p:sp>
        <p:nvSpPr>
          <p:cNvPr id="10" name="Donut 24">
            <a:extLst>
              <a:ext uri="{FF2B5EF4-FFF2-40B4-BE49-F238E27FC236}">
                <a16:creationId xmlns:a16="http://schemas.microsoft.com/office/drawing/2014/main" id="{04EB82AF-CC8F-45E0-B2A0-5FB505749686}"/>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805995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4826" y="1057223"/>
            <a:ext cx="6025485" cy="73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A6D08BDA-FADA-4742-A2F0-80BBB95F52B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31" name="Grupo 30">
            <a:extLst>
              <a:ext uri="{FF2B5EF4-FFF2-40B4-BE49-F238E27FC236}">
                <a16:creationId xmlns:a16="http://schemas.microsoft.com/office/drawing/2014/main" id="{CE7F995A-C49F-413A-AA38-35B502F2A962}"/>
              </a:ext>
            </a:extLst>
          </p:cNvPr>
          <p:cNvGrpSpPr/>
          <p:nvPr/>
        </p:nvGrpSpPr>
        <p:grpSpPr>
          <a:xfrm>
            <a:off x="1673880" y="1505784"/>
            <a:ext cx="6855686" cy="2876990"/>
            <a:chOff x="3149275" y="1331118"/>
            <a:chExt cx="5708411" cy="3389295"/>
          </a:xfrm>
        </p:grpSpPr>
        <p:sp>
          <p:nvSpPr>
            <p:cNvPr id="25" name="Forma libre: forma 24">
              <a:extLst>
                <a:ext uri="{FF2B5EF4-FFF2-40B4-BE49-F238E27FC236}">
                  <a16:creationId xmlns:a16="http://schemas.microsoft.com/office/drawing/2014/main" id="{39DD8D83-E4AD-42C0-9599-D9A7A32F21F7}"/>
                </a:ext>
              </a:extLst>
            </p:cNvPr>
            <p:cNvSpPr/>
            <p:nvPr/>
          </p:nvSpPr>
          <p:spPr>
            <a:xfrm>
              <a:off x="3149275" y="1331118"/>
              <a:ext cx="5038873" cy="1001291"/>
            </a:xfrm>
            <a:custGeom>
              <a:avLst/>
              <a:gdLst>
                <a:gd name="connsiteX0" fmla="*/ 0 w 4091005"/>
                <a:gd name="connsiteY0" fmla="*/ 100129 h 1001291"/>
                <a:gd name="connsiteX1" fmla="*/ 100129 w 4091005"/>
                <a:gd name="connsiteY1" fmla="*/ 0 h 1001291"/>
                <a:gd name="connsiteX2" fmla="*/ 3990876 w 4091005"/>
                <a:gd name="connsiteY2" fmla="*/ 0 h 1001291"/>
                <a:gd name="connsiteX3" fmla="*/ 4091005 w 4091005"/>
                <a:gd name="connsiteY3" fmla="*/ 100129 h 1001291"/>
                <a:gd name="connsiteX4" fmla="*/ 4091005 w 4091005"/>
                <a:gd name="connsiteY4" fmla="*/ 901162 h 1001291"/>
                <a:gd name="connsiteX5" fmla="*/ 3990876 w 4091005"/>
                <a:gd name="connsiteY5" fmla="*/ 1001291 h 1001291"/>
                <a:gd name="connsiteX6" fmla="*/ 100129 w 4091005"/>
                <a:gd name="connsiteY6" fmla="*/ 1001291 h 1001291"/>
                <a:gd name="connsiteX7" fmla="*/ 0 w 4091005"/>
                <a:gd name="connsiteY7" fmla="*/ 901162 h 1001291"/>
                <a:gd name="connsiteX8" fmla="*/ 0 w 4091005"/>
                <a:gd name="connsiteY8" fmla="*/ 100129 h 100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1005" h="1001291">
                  <a:moveTo>
                    <a:pt x="0" y="100129"/>
                  </a:moveTo>
                  <a:cubicBezTo>
                    <a:pt x="0" y="44829"/>
                    <a:pt x="44829" y="0"/>
                    <a:pt x="100129" y="0"/>
                  </a:cubicBezTo>
                  <a:lnTo>
                    <a:pt x="3990876" y="0"/>
                  </a:lnTo>
                  <a:cubicBezTo>
                    <a:pt x="4046176" y="0"/>
                    <a:pt x="4091005" y="44829"/>
                    <a:pt x="4091005" y="100129"/>
                  </a:cubicBezTo>
                  <a:lnTo>
                    <a:pt x="4091005" y="901162"/>
                  </a:lnTo>
                  <a:cubicBezTo>
                    <a:pt x="4091005" y="956462"/>
                    <a:pt x="4046176" y="1001291"/>
                    <a:pt x="3990876" y="1001291"/>
                  </a:cubicBezTo>
                  <a:lnTo>
                    <a:pt x="100129" y="1001291"/>
                  </a:lnTo>
                  <a:cubicBezTo>
                    <a:pt x="44829" y="1001291"/>
                    <a:pt x="0" y="956462"/>
                    <a:pt x="0" y="901162"/>
                  </a:cubicBezTo>
                  <a:lnTo>
                    <a:pt x="0" y="100129"/>
                  </a:lnTo>
                  <a:close/>
                </a:path>
              </a:pathLst>
            </a:custGeom>
            <a:ln/>
          </p:spPr>
          <p:style>
            <a:lnRef idx="2">
              <a:schemeClr val="accent1"/>
            </a:lnRef>
            <a:fillRef idx="1">
              <a:schemeClr val="lt1"/>
            </a:fillRef>
            <a:effectRef idx="0">
              <a:schemeClr val="accent1"/>
            </a:effectRef>
            <a:fontRef idx="minor">
              <a:schemeClr val="dk1">
                <a:hueOff val="0"/>
                <a:satOff val="0"/>
                <a:lumOff val="0"/>
                <a:alphaOff val="0"/>
              </a:schemeClr>
            </a:fontRef>
          </p:style>
          <p:txBody>
            <a:bodyPr spcFirstLastPara="0" vert="horz" wrap="square" lIns="71237" tIns="71237" rIns="1111683" bIns="71237" numCol="1" spcCol="1270" anchor="ctr" anchorCtr="0">
              <a:noAutofit/>
            </a:bodyPr>
            <a:lstStyle/>
            <a:p>
              <a:pPr marL="0" lvl="0" indent="0" algn="just" defTabSz="488950">
                <a:lnSpc>
                  <a:spcPct val="90000"/>
                </a:lnSpc>
                <a:spcBef>
                  <a:spcPct val="0"/>
                </a:spcBef>
                <a:spcAft>
                  <a:spcPct val="35000"/>
                </a:spcAft>
                <a:buNone/>
              </a:pPr>
              <a:r>
                <a:rPr lang="es-ES" altLang="es-ES" sz="1100" dirty="0">
                  <a:latin typeface="Arial Rounded MT Bold" panose="020F0704030504030204" pitchFamily="34" charset="0"/>
                </a:rPr>
                <a:t>El progreso digital que hemos visto en estos años es, desde luego, </a:t>
              </a:r>
            </a:p>
            <a:p>
              <a:pPr marL="0" lvl="0" indent="0" algn="just" defTabSz="488950">
                <a:lnSpc>
                  <a:spcPct val="90000"/>
                </a:lnSpc>
                <a:spcBef>
                  <a:spcPct val="0"/>
                </a:spcBef>
                <a:spcAft>
                  <a:spcPct val="35000"/>
                </a:spcAft>
                <a:buNone/>
              </a:pPr>
              <a:r>
                <a:rPr lang="es-ES" altLang="es-ES" sz="1100" dirty="0">
                  <a:latin typeface="Arial Rounded MT Bold" panose="020F0704030504030204" pitchFamily="34" charset="0"/>
                </a:rPr>
                <a:t>interesante, pero es sólo un mínimo indicio sobre lo que llegará. Es el </a:t>
              </a:r>
            </a:p>
            <a:p>
              <a:pPr marL="0" lvl="0" indent="0" algn="just" defTabSz="488950">
                <a:lnSpc>
                  <a:spcPct val="90000"/>
                </a:lnSpc>
                <a:spcBef>
                  <a:spcPct val="0"/>
                </a:spcBef>
                <a:spcAft>
                  <a:spcPct val="35000"/>
                </a:spcAft>
                <a:buNone/>
              </a:pPr>
              <a:r>
                <a:rPr lang="es-ES" altLang="es-ES" sz="1100" dirty="0">
                  <a:latin typeface="Arial Rounded MT Bold" panose="020F0704030504030204" pitchFamily="34" charset="0"/>
                </a:rPr>
                <a:t>amanecer de la segunda época de las máquinas.</a:t>
              </a:r>
              <a:endParaRPr lang="es-ES" sz="1100" kern="1200" dirty="0"/>
            </a:p>
          </p:txBody>
        </p:sp>
        <p:grpSp>
          <p:nvGrpSpPr>
            <p:cNvPr id="30" name="Grupo 29">
              <a:extLst>
                <a:ext uri="{FF2B5EF4-FFF2-40B4-BE49-F238E27FC236}">
                  <a16:creationId xmlns:a16="http://schemas.microsoft.com/office/drawing/2014/main" id="{85C191AF-9C08-494F-B396-2AC3241ED223}"/>
                </a:ext>
              </a:extLst>
            </p:cNvPr>
            <p:cNvGrpSpPr/>
            <p:nvPr/>
          </p:nvGrpSpPr>
          <p:grpSpPr>
            <a:xfrm>
              <a:off x="3160741" y="2010630"/>
              <a:ext cx="5696945" cy="2709783"/>
              <a:chOff x="3160741" y="2010630"/>
              <a:chExt cx="5696945" cy="2709783"/>
            </a:xfrm>
          </p:grpSpPr>
          <p:sp>
            <p:nvSpPr>
              <p:cNvPr id="13" name="Forma libre: forma 12">
                <a:extLst>
                  <a:ext uri="{FF2B5EF4-FFF2-40B4-BE49-F238E27FC236}">
                    <a16:creationId xmlns:a16="http://schemas.microsoft.com/office/drawing/2014/main" id="{5607AFF3-E783-4232-ABCE-B1DA05123D28}"/>
                  </a:ext>
                </a:extLst>
              </p:cNvPr>
              <p:cNvSpPr/>
              <p:nvPr/>
            </p:nvSpPr>
            <p:spPr>
              <a:xfrm>
                <a:off x="3160741" y="2809206"/>
                <a:ext cx="1426359" cy="773008"/>
              </a:xfrm>
              <a:custGeom>
                <a:avLst/>
                <a:gdLst>
                  <a:gd name="connsiteX0" fmla="*/ 0 w 1626989"/>
                  <a:gd name="connsiteY0" fmla="*/ 0 h 903882"/>
                  <a:gd name="connsiteX1" fmla="*/ 1626989 w 1626989"/>
                  <a:gd name="connsiteY1" fmla="*/ 0 h 903882"/>
                  <a:gd name="connsiteX2" fmla="*/ 1626989 w 1626989"/>
                  <a:gd name="connsiteY2" fmla="*/ 903882 h 903882"/>
                  <a:gd name="connsiteX3" fmla="*/ 0 w 1626989"/>
                  <a:gd name="connsiteY3" fmla="*/ 903882 h 903882"/>
                  <a:gd name="connsiteX4" fmla="*/ 0 w 1626989"/>
                  <a:gd name="connsiteY4" fmla="*/ 0 h 90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989" h="903882">
                    <a:moveTo>
                      <a:pt x="0" y="0"/>
                    </a:moveTo>
                    <a:lnTo>
                      <a:pt x="1626989" y="0"/>
                    </a:lnTo>
                    <a:lnTo>
                      <a:pt x="1626989" y="903882"/>
                    </a:lnTo>
                    <a:lnTo>
                      <a:pt x="0" y="903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r" defTabSz="266700">
                  <a:lnSpc>
                    <a:spcPct val="90000"/>
                  </a:lnSpc>
                  <a:spcBef>
                    <a:spcPct val="0"/>
                  </a:spcBef>
                  <a:spcAft>
                    <a:spcPct val="35000"/>
                  </a:spcAft>
                  <a:buNone/>
                </a:pPr>
                <a:endParaRPr lang="es-ES" sz="600" kern="1200"/>
              </a:p>
            </p:txBody>
          </p:sp>
          <p:sp>
            <p:nvSpPr>
              <p:cNvPr id="19" name="Forma libre: forma 18">
                <a:extLst>
                  <a:ext uri="{FF2B5EF4-FFF2-40B4-BE49-F238E27FC236}">
                    <a16:creationId xmlns:a16="http://schemas.microsoft.com/office/drawing/2014/main" id="{FD21143D-ECBA-439C-A6C5-0A50BDAC8F95}"/>
                  </a:ext>
                </a:extLst>
              </p:cNvPr>
              <p:cNvSpPr/>
              <p:nvPr/>
            </p:nvSpPr>
            <p:spPr>
              <a:xfrm>
                <a:off x="5822176" y="3711852"/>
                <a:ext cx="1473905" cy="773008"/>
              </a:xfrm>
              <a:custGeom>
                <a:avLst/>
                <a:gdLst>
                  <a:gd name="connsiteX0" fmla="*/ 0 w 1681222"/>
                  <a:gd name="connsiteY0" fmla="*/ 0 h 903882"/>
                  <a:gd name="connsiteX1" fmla="*/ 1681222 w 1681222"/>
                  <a:gd name="connsiteY1" fmla="*/ 0 h 903882"/>
                  <a:gd name="connsiteX2" fmla="*/ 1681222 w 1681222"/>
                  <a:gd name="connsiteY2" fmla="*/ 903882 h 903882"/>
                  <a:gd name="connsiteX3" fmla="*/ 0 w 1681222"/>
                  <a:gd name="connsiteY3" fmla="*/ 903882 h 903882"/>
                  <a:gd name="connsiteX4" fmla="*/ 0 w 1681222"/>
                  <a:gd name="connsiteY4" fmla="*/ 0 h 90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222" h="903882">
                    <a:moveTo>
                      <a:pt x="0" y="0"/>
                    </a:moveTo>
                    <a:lnTo>
                      <a:pt x="1681222" y="0"/>
                    </a:lnTo>
                    <a:lnTo>
                      <a:pt x="1681222" y="903882"/>
                    </a:lnTo>
                    <a:lnTo>
                      <a:pt x="0" y="903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l" defTabSz="266700">
                  <a:lnSpc>
                    <a:spcPct val="90000"/>
                  </a:lnSpc>
                  <a:spcBef>
                    <a:spcPct val="0"/>
                  </a:spcBef>
                  <a:spcAft>
                    <a:spcPct val="35000"/>
                  </a:spcAft>
                  <a:buNone/>
                </a:pPr>
                <a:endParaRPr lang="es-ES" sz="600" kern="1200"/>
              </a:p>
            </p:txBody>
          </p:sp>
          <p:sp>
            <p:nvSpPr>
              <p:cNvPr id="26" name="Forma libre: forma 25">
                <a:extLst>
                  <a:ext uri="{FF2B5EF4-FFF2-40B4-BE49-F238E27FC236}">
                    <a16:creationId xmlns:a16="http://schemas.microsoft.com/office/drawing/2014/main" id="{BDFD08EA-8BB2-4BC8-9511-32ED340AF12F}"/>
                  </a:ext>
                </a:extLst>
              </p:cNvPr>
              <p:cNvSpPr/>
              <p:nvPr/>
            </p:nvSpPr>
            <p:spPr>
              <a:xfrm>
                <a:off x="3535718" y="2454219"/>
                <a:ext cx="5038873" cy="1001291"/>
              </a:xfrm>
              <a:custGeom>
                <a:avLst/>
                <a:gdLst>
                  <a:gd name="connsiteX0" fmla="*/ 0 w 4017761"/>
                  <a:gd name="connsiteY0" fmla="*/ 100129 h 1001291"/>
                  <a:gd name="connsiteX1" fmla="*/ 100129 w 4017761"/>
                  <a:gd name="connsiteY1" fmla="*/ 0 h 1001291"/>
                  <a:gd name="connsiteX2" fmla="*/ 3917632 w 4017761"/>
                  <a:gd name="connsiteY2" fmla="*/ 0 h 1001291"/>
                  <a:gd name="connsiteX3" fmla="*/ 4017761 w 4017761"/>
                  <a:gd name="connsiteY3" fmla="*/ 100129 h 1001291"/>
                  <a:gd name="connsiteX4" fmla="*/ 4017761 w 4017761"/>
                  <a:gd name="connsiteY4" fmla="*/ 901162 h 1001291"/>
                  <a:gd name="connsiteX5" fmla="*/ 3917632 w 4017761"/>
                  <a:gd name="connsiteY5" fmla="*/ 1001291 h 1001291"/>
                  <a:gd name="connsiteX6" fmla="*/ 100129 w 4017761"/>
                  <a:gd name="connsiteY6" fmla="*/ 1001291 h 1001291"/>
                  <a:gd name="connsiteX7" fmla="*/ 0 w 4017761"/>
                  <a:gd name="connsiteY7" fmla="*/ 901162 h 1001291"/>
                  <a:gd name="connsiteX8" fmla="*/ 0 w 4017761"/>
                  <a:gd name="connsiteY8" fmla="*/ 100129 h 100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7761" h="1001291">
                    <a:moveTo>
                      <a:pt x="0" y="100129"/>
                    </a:moveTo>
                    <a:cubicBezTo>
                      <a:pt x="0" y="44829"/>
                      <a:pt x="44829" y="0"/>
                      <a:pt x="100129" y="0"/>
                    </a:cubicBezTo>
                    <a:lnTo>
                      <a:pt x="3917632" y="0"/>
                    </a:lnTo>
                    <a:cubicBezTo>
                      <a:pt x="3972932" y="0"/>
                      <a:pt x="4017761" y="44829"/>
                      <a:pt x="4017761" y="100129"/>
                    </a:cubicBezTo>
                    <a:lnTo>
                      <a:pt x="4017761" y="901162"/>
                    </a:lnTo>
                    <a:cubicBezTo>
                      <a:pt x="4017761" y="956462"/>
                      <a:pt x="3972932" y="1001291"/>
                      <a:pt x="3917632" y="1001291"/>
                    </a:cubicBezTo>
                    <a:lnTo>
                      <a:pt x="100129" y="1001291"/>
                    </a:lnTo>
                    <a:cubicBezTo>
                      <a:pt x="44829" y="1001291"/>
                      <a:pt x="0" y="956462"/>
                      <a:pt x="0" y="901162"/>
                    </a:cubicBezTo>
                    <a:lnTo>
                      <a:pt x="0" y="100129"/>
                    </a:lnTo>
                    <a:close/>
                  </a:path>
                </a:pathLst>
              </a:custGeom>
            </p:spPr>
            <p:style>
              <a:lnRef idx="2">
                <a:schemeClr val="accent1"/>
              </a:lnRef>
              <a:fillRef idx="1">
                <a:schemeClr val="lt1"/>
              </a:fillRef>
              <a:effectRef idx="0">
                <a:schemeClr val="accent1"/>
              </a:effectRef>
              <a:fontRef idx="minor">
                <a:schemeClr val="dk1">
                  <a:hueOff val="0"/>
                  <a:satOff val="0"/>
                  <a:lumOff val="0"/>
                  <a:alphaOff val="0"/>
                </a:schemeClr>
              </a:fontRef>
            </p:style>
            <p:txBody>
              <a:bodyPr spcFirstLastPara="0" vert="horz" wrap="square" lIns="71237" tIns="71237" rIns="1076585" bIns="71237" numCol="1" spcCol="1270" anchor="ctr" anchorCtr="0">
                <a:noAutofit/>
              </a:bodyPr>
              <a:lstStyle/>
              <a:p>
                <a:pPr algn="just" defTabSz="466725">
                  <a:lnSpc>
                    <a:spcPct val="90000"/>
                  </a:lnSpc>
                  <a:spcBef>
                    <a:spcPct val="0"/>
                  </a:spcBef>
                  <a:spcAft>
                    <a:spcPct val="35000"/>
                  </a:spcAft>
                </a:pPr>
                <a:r>
                  <a:rPr lang="es-ES" altLang="es-ES" sz="1100" kern="1200" dirty="0">
                    <a:latin typeface="Arial Rounded MT Bold" panose="020F0704030504030204" pitchFamily="34" charset="0"/>
                  </a:rPr>
                  <a:t>Para entender porque está pasando ahora, tenemos que entender la </a:t>
                </a:r>
              </a:p>
              <a:p>
                <a:pPr algn="just" defTabSz="466725">
                  <a:lnSpc>
                    <a:spcPct val="90000"/>
                  </a:lnSpc>
                  <a:spcBef>
                    <a:spcPct val="0"/>
                  </a:spcBef>
                  <a:spcAft>
                    <a:spcPct val="35000"/>
                  </a:spcAft>
                </a:pPr>
                <a:r>
                  <a:rPr lang="es-ES" altLang="es-ES" sz="1100" kern="1200" dirty="0">
                    <a:latin typeface="Arial Rounded MT Bold" panose="020F0704030504030204" pitchFamily="34" charset="0"/>
                  </a:rPr>
                  <a:t>naturaleza del progreso tecnológico en la época de los hardware, de los software y de las redes digitales.  </a:t>
                </a:r>
                <a:endParaRPr lang="es-ES" sz="1100" kern="1200" dirty="0"/>
              </a:p>
            </p:txBody>
          </p:sp>
          <p:sp>
            <p:nvSpPr>
              <p:cNvPr id="27" name="Forma libre: forma 26">
                <a:extLst>
                  <a:ext uri="{FF2B5EF4-FFF2-40B4-BE49-F238E27FC236}">
                    <a16:creationId xmlns:a16="http://schemas.microsoft.com/office/drawing/2014/main" id="{EA323C9E-5E15-41CA-8D32-E0DE85E7F0C7}"/>
                  </a:ext>
                </a:extLst>
              </p:cNvPr>
              <p:cNvSpPr/>
              <p:nvPr/>
            </p:nvSpPr>
            <p:spPr>
              <a:xfrm>
                <a:off x="4062049" y="3719122"/>
                <a:ext cx="4795637" cy="1001291"/>
              </a:xfrm>
              <a:custGeom>
                <a:avLst/>
                <a:gdLst>
                  <a:gd name="connsiteX0" fmla="*/ 0 w 4017761"/>
                  <a:gd name="connsiteY0" fmla="*/ 100129 h 1001291"/>
                  <a:gd name="connsiteX1" fmla="*/ 100129 w 4017761"/>
                  <a:gd name="connsiteY1" fmla="*/ 0 h 1001291"/>
                  <a:gd name="connsiteX2" fmla="*/ 3917632 w 4017761"/>
                  <a:gd name="connsiteY2" fmla="*/ 0 h 1001291"/>
                  <a:gd name="connsiteX3" fmla="*/ 4017761 w 4017761"/>
                  <a:gd name="connsiteY3" fmla="*/ 100129 h 1001291"/>
                  <a:gd name="connsiteX4" fmla="*/ 4017761 w 4017761"/>
                  <a:gd name="connsiteY4" fmla="*/ 901162 h 1001291"/>
                  <a:gd name="connsiteX5" fmla="*/ 3917632 w 4017761"/>
                  <a:gd name="connsiteY5" fmla="*/ 1001291 h 1001291"/>
                  <a:gd name="connsiteX6" fmla="*/ 100129 w 4017761"/>
                  <a:gd name="connsiteY6" fmla="*/ 1001291 h 1001291"/>
                  <a:gd name="connsiteX7" fmla="*/ 0 w 4017761"/>
                  <a:gd name="connsiteY7" fmla="*/ 901162 h 1001291"/>
                  <a:gd name="connsiteX8" fmla="*/ 0 w 4017761"/>
                  <a:gd name="connsiteY8" fmla="*/ 100129 h 100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7761" h="1001291">
                    <a:moveTo>
                      <a:pt x="0" y="100129"/>
                    </a:moveTo>
                    <a:cubicBezTo>
                      <a:pt x="0" y="44829"/>
                      <a:pt x="44829" y="0"/>
                      <a:pt x="100129" y="0"/>
                    </a:cubicBezTo>
                    <a:lnTo>
                      <a:pt x="3917632" y="0"/>
                    </a:lnTo>
                    <a:cubicBezTo>
                      <a:pt x="3972932" y="0"/>
                      <a:pt x="4017761" y="44829"/>
                      <a:pt x="4017761" y="100129"/>
                    </a:cubicBezTo>
                    <a:lnTo>
                      <a:pt x="4017761" y="901162"/>
                    </a:lnTo>
                    <a:cubicBezTo>
                      <a:pt x="4017761" y="956462"/>
                      <a:pt x="3972932" y="1001291"/>
                      <a:pt x="3917632" y="1001291"/>
                    </a:cubicBezTo>
                    <a:lnTo>
                      <a:pt x="100129" y="1001291"/>
                    </a:lnTo>
                    <a:cubicBezTo>
                      <a:pt x="44829" y="1001291"/>
                      <a:pt x="0" y="956462"/>
                      <a:pt x="0" y="901162"/>
                    </a:cubicBezTo>
                    <a:lnTo>
                      <a:pt x="0" y="10012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1237" tIns="71237" rIns="1076585" bIns="71237" numCol="1" spcCol="1270" anchor="ctr" anchorCtr="0">
                <a:noAutofit/>
              </a:bodyPr>
              <a:lstStyle/>
              <a:p>
                <a:pPr lvl="0" defTabSz="488950">
                  <a:lnSpc>
                    <a:spcPct val="90000"/>
                  </a:lnSpc>
                  <a:spcBef>
                    <a:spcPct val="0"/>
                  </a:spcBef>
                  <a:spcAft>
                    <a:spcPct val="35000"/>
                  </a:spcAft>
                </a:pPr>
                <a:r>
                  <a:rPr lang="es-ES" altLang="es-ES" sz="1100" dirty="0">
                    <a:latin typeface="Arial Rounded MT Bold" panose="020F0704030504030204" pitchFamily="34" charset="0"/>
                  </a:rPr>
                  <a:t>Especialmente tenemos que entender bien sus tres características </a:t>
                </a:r>
              </a:p>
              <a:p>
                <a:pPr lvl="0" defTabSz="488950">
                  <a:lnSpc>
                    <a:spcPct val="90000"/>
                  </a:lnSpc>
                  <a:spcBef>
                    <a:spcPct val="0"/>
                  </a:spcBef>
                  <a:spcAft>
                    <a:spcPct val="35000"/>
                  </a:spcAft>
                </a:pPr>
                <a:r>
                  <a:rPr lang="es-ES" altLang="es-ES" sz="1100" dirty="0">
                    <a:latin typeface="Arial Rounded MT Bold" panose="020F0704030504030204" pitchFamily="34" charset="0"/>
                  </a:rPr>
                  <a:t>llave: o sea que es </a:t>
                </a:r>
                <a:r>
                  <a:rPr lang="es-ES" altLang="es-ES" sz="1100" i="1" kern="1200" dirty="0">
                    <a:latin typeface="Arial Rounded MT Bold" panose="020F0704030504030204" pitchFamily="34" charset="0"/>
                  </a:rPr>
                  <a:t>exponencial</a:t>
                </a:r>
                <a:r>
                  <a:rPr lang="es-ES" altLang="es-ES" sz="1100" kern="1200" dirty="0">
                    <a:latin typeface="Arial Rounded MT Bold" panose="020F0704030504030204" pitchFamily="34" charset="0"/>
                  </a:rPr>
                  <a:t>, </a:t>
                </a:r>
                <a:r>
                  <a:rPr lang="es-ES" altLang="es-ES" sz="1100" i="1" kern="1200" dirty="0">
                    <a:latin typeface="Arial Rounded MT Bold" panose="020F0704030504030204" pitchFamily="34" charset="0"/>
                  </a:rPr>
                  <a:t>digital </a:t>
                </a:r>
                <a:r>
                  <a:rPr lang="es-ES" altLang="es-ES" sz="1100" i="1" dirty="0">
                    <a:latin typeface="Arial Rounded MT Bold" panose="020F0704030504030204" pitchFamily="34" charset="0"/>
                  </a:rPr>
                  <a:t>y</a:t>
                </a:r>
                <a:r>
                  <a:rPr lang="es-ES" altLang="es-ES" sz="1100" kern="1200" dirty="0">
                    <a:latin typeface="Arial Rounded MT Bold" panose="020F0704030504030204" pitchFamily="34" charset="0"/>
                  </a:rPr>
                  <a:t> </a:t>
                </a:r>
                <a:r>
                  <a:rPr lang="es-ES" altLang="es-ES" sz="1100" i="1" kern="1200" dirty="0">
                    <a:latin typeface="Arial Rounded MT Bold" panose="020F0704030504030204" pitchFamily="34" charset="0"/>
                  </a:rPr>
                  <a:t>combinatoria</a:t>
                </a:r>
                <a:r>
                  <a:rPr lang="es-ES" altLang="es-ES" sz="1100" kern="1200" dirty="0">
                    <a:latin typeface="Arial Rounded MT Bold" panose="020F0704030504030204" pitchFamily="34" charset="0"/>
                  </a:rPr>
                  <a:t>.</a:t>
                </a:r>
                <a:endParaRPr lang="es-ES" sz="1100" kern="1200" dirty="0"/>
              </a:p>
            </p:txBody>
          </p:sp>
          <p:sp>
            <p:nvSpPr>
              <p:cNvPr id="28" name="Forma libre: forma 27">
                <a:extLst>
                  <a:ext uri="{FF2B5EF4-FFF2-40B4-BE49-F238E27FC236}">
                    <a16:creationId xmlns:a16="http://schemas.microsoft.com/office/drawing/2014/main" id="{86A1F433-BC8D-4CC9-A151-F73546062ADB}"/>
                  </a:ext>
                </a:extLst>
              </p:cNvPr>
              <p:cNvSpPr/>
              <p:nvPr/>
            </p:nvSpPr>
            <p:spPr>
              <a:xfrm>
                <a:off x="7090177" y="2010630"/>
                <a:ext cx="650839" cy="650839"/>
              </a:xfrm>
              <a:custGeom>
                <a:avLst/>
                <a:gdLst>
                  <a:gd name="connsiteX0" fmla="*/ 0 w 650839"/>
                  <a:gd name="connsiteY0" fmla="*/ 357961 h 650839"/>
                  <a:gd name="connsiteX1" fmla="*/ 146439 w 650839"/>
                  <a:gd name="connsiteY1" fmla="*/ 357961 h 650839"/>
                  <a:gd name="connsiteX2" fmla="*/ 146439 w 650839"/>
                  <a:gd name="connsiteY2" fmla="*/ 0 h 650839"/>
                  <a:gd name="connsiteX3" fmla="*/ 504400 w 650839"/>
                  <a:gd name="connsiteY3" fmla="*/ 0 h 650839"/>
                  <a:gd name="connsiteX4" fmla="*/ 504400 w 650839"/>
                  <a:gd name="connsiteY4" fmla="*/ 357961 h 650839"/>
                  <a:gd name="connsiteX5" fmla="*/ 650839 w 650839"/>
                  <a:gd name="connsiteY5" fmla="*/ 357961 h 650839"/>
                  <a:gd name="connsiteX6" fmla="*/ 325420 w 650839"/>
                  <a:gd name="connsiteY6" fmla="*/ 650839 h 650839"/>
                  <a:gd name="connsiteX7" fmla="*/ 0 w 650839"/>
                  <a:gd name="connsiteY7" fmla="*/ 357961 h 65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839" h="650839">
                    <a:moveTo>
                      <a:pt x="0" y="357961"/>
                    </a:moveTo>
                    <a:lnTo>
                      <a:pt x="146439" y="357961"/>
                    </a:lnTo>
                    <a:lnTo>
                      <a:pt x="146439" y="0"/>
                    </a:lnTo>
                    <a:lnTo>
                      <a:pt x="504400" y="0"/>
                    </a:lnTo>
                    <a:lnTo>
                      <a:pt x="504400" y="357961"/>
                    </a:lnTo>
                    <a:lnTo>
                      <a:pt x="650839" y="357961"/>
                    </a:lnTo>
                    <a:lnTo>
                      <a:pt x="325420" y="650839"/>
                    </a:lnTo>
                    <a:lnTo>
                      <a:pt x="0" y="357961"/>
                    </a:lnTo>
                    <a:close/>
                  </a:path>
                </a:pathLst>
              </a:custGeom>
              <a:solidFill>
                <a:srgbClr val="F8B2A3">
                  <a:alpha val="90000"/>
                </a:srgbClr>
              </a:solidFill>
            </p:spPr>
            <p:style>
              <a:lnRef idx="2">
                <a:schemeClr val="accent1">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809" tIns="39370" rIns="185809" bIns="200453" numCol="1" spcCol="1270" anchor="ctr" anchorCtr="0">
                <a:noAutofit/>
              </a:bodyPr>
              <a:lstStyle/>
              <a:p>
                <a:pPr marL="0" lvl="0" indent="0" algn="ctr" defTabSz="1377950">
                  <a:lnSpc>
                    <a:spcPct val="90000"/>
                  </a:lnSpc>
                  <a:spcBef>
                    <a:spcPct val="0"/>
                  </a:spcBef>
                  <a:spcAft>
                    <a:spcPct val="35000"/>
                  </a:spcAft>
                  <a:buNone/>
                </a:pPr>
                <a:endParaRPr lang="es-ES" sz="3100" kern="1200"/>
              </a:p>
            </p:txBody>
          </p:sp>
          <p:sp>
            <p:nvSpPr>
              <p:cNvPr id="29" name="Forma libre: forma 28">
                <a:extLst>
                  <a:ext uri="{FF2B5EF4-FFF2-40B4-BE49-F238E27FC236}">
                    <a16:creationId xmlns:a16="http://schemas.microsoft.com/office/drawing/2014/main" id="{9FD895E3-A15D-48BC-9FA1-C1580C288E79}"/>
                  </a:ext>
                </a:extLst>
              </p:cNvPr>
              <p:cNvSpPr/>
              <p:nvPr/>
            </p:nvSpPr>
            <p:spPr>
              <a:xfrm>
                <a:off x="7753586" y="3282688"/>
                <a:ext cx="650839" cy="650839"/>
              </a:xfrm>
              <a:custGeom>
                <a:avLst/>
                <a:gdLst>
                  <a:gd name="connsiteX0" fmla="*/ 0 w 650839"/>
                  <a:gd name="connsiteY0" fmla="*/ 357961 h 650839"/>
                  <a:gd name="connsiteX1" fmla="*/ 146439 w 650839"/>
                  <a:gd name="connsiteY1" fmla="*/ 357961 h 650839"/>
                  <a:gd name="connsiteX2" fmla="*/ 146439 w 650839"/>
                  <a:gd name="connsiteY2" fmla="*/ 0 h 650839"/>
                  <a:gd name="connsiteX3" fmla="*/ 504400 w 650839"/>
                  <a:gd name="connsiteY3" fmla="*/ 0 h 650839"/>
                  <a:gd name="connsiteX4" fmla="*/ 504400 w 650839"/>
                  <a:gd name="connsiteY4" fmla="*/ 357961 h 650839"/>
                  <a:gd name="connsiteX5" fmla="*/ 650839 w 650839"/>
                  <a:gd name="connsiteY5" fmla="*/ 357961 h 650839"/>
                  <a:gd name="connsiteX6" fmla="*/ 325420 w 650839"/>
                  <a:gd name="connsiteY6" fmla="*/ 650839 h 650839"/>
                  <a:gd name="connsiteX7" fmla="*/ 0 w 650839"/>
                  <a:gd name="connsiteY7" fmla="*/ 357961 h 65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839" h="650839">
                    <a:moveTo>
                      <a:pt x="0" y="357961"/>
                    </a:moveTo>
                    <a:lnTo>
                      <a:pt x="146439" y="357961"/>
                    </a:lnTo>
                    <a:lnTo>
                      <a:pt x="146439" y="0"/>
                    </a:lnTo>
                    <a:lnTo>
                      <a:pt x="504400" y="0"/>
                    </a:lnTo>
                    <a:lnTo>
                      <a:pt x="504400" y="357961"/>
                    </a:lnTo>
                    <a:lnTo>
                      <a:pt x="650839" y="357961"/>
                    </a:lnTo>
                    <a:lnTo>
                      <a:pt x="325420" y="650839"/>
                    </a:lnTo>
                    <a:lnTo>
                      <a:pt x="0" y="357961"/>
                    </a:lnTo>
                    <a:close/>
                  </a:path>
                </a:pathLst>
              </a:custGeom>
              <a:solidFill>
                <a:srgbClr val="F8B2A3">
                  <a:alpha val="90000"/>
                </a:srgbClr>
              </a:solidFill>
            </p:spPr>
            <p:style>
              <a:lnRef idx="2">
                <a:schemeClr val="accent1">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809" tIns="39370" rIns="185809" bIns="200453" numCol="1" spcCol="1270" anchor="ctr" anchorCtr="0">
                <a:noAutofit/>
              </a:bodyPr>
              <a:lstStyle/>
              <a:p>
                <a:pPr marL="0" lvl="0" indent="0" algn="ctr" defTabSz="1377950">
                  <a:lnSpc>
                    <a:spcPct val="90000"/>
                  </a:lnSpc>
                  <a:spcBef>
                    <a:spcPct val="0"/>
                  </a:spcBef>
                  <a:spcAft>
                    <a:spcPct val="35000"/>
                  </a:spcAft>
                  <a:buNone/>
                </a:pPr>
                <a:endParaRPr lang="es-ES" sz="3100" kern="1200"/>
              </a:p>
            </p:txBody>
          </p:sp>
        </p:grpSp>
      </p:grpSp>
      <p:sp>
        <p:nvSpPr>
          <p:cNvPr id="9" name="Rectangle: Rounded Corners 8">
            <a:extLst>
              <a:ext uri="{FF2B5EF4-FFF2-40B4-BE49-F238E27FC236}">
                <a16:creationId xmlns:a16="http://schemas.microsoft.com/office/drawing/2014/main" id="{545C4E81-FDE1-4343-8A8E-2A7AFC726B42}"/>
              </a:ext>
            </a:extLst>
          </p:cNvPr>
          <p:cNvSpPr/>
          <p:nvPr/>
        </p:nvSpPr>
        <p:spPr>
          <a:xfrm>
            <a:off x="1341323" y="1223452"/>
            <a:ext cx="1626989"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¿Cómo vamos?</a:t>
            </a:r>
          </a:p>
        </p:txBody>
      </p:sp>
    </p:spTree>
    <p:extLst>
      <p:ext uri="{BB962C8B-B14F-4D97-AF65-F5344CB8AC3E}">
        <p14:creationId xmlns:p14="http://schemas.microsoft.com/office/powerpoint/2010/main" val="1280997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215" y="143526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779662"/>
            <a:ext cx="6222942" cy="2123658"/>
          </a:xfrm>
          <a:prstGeom prst="rect">
            <a:avLst/>
          </a:prstGeom>
          <a:noFill/>
        </p:spPr>
        <p:txBody>
          <a:bodyPr wrap="square" rtlCol="0">
            <a:spAutoFit/>
          </a:bodyPr>
          <a:lstStyle/>
          <a:p>
            <a:pPr>
              <a:defRPr/>
            </a:pPr>
            <a:endParaRPr lang="es-ES" altLang="es-ES" sz="1200" b="1" dirty="0">
              <a:latin typeface="Arial Rounded MT Bold" panose="020F0704030504030204" pitchFamily="34" charset="0"/>
            </a:endParaRPr>
          </a:p>
          <a:p>
            <a:pPr>
              <a:defRPr/>
            </a:pPr>
            <a:endParaRPr lang="es-ES" altLang="es-ES" sz="1200" b="1" dirty="0">
              <a:latin typeface="Arial Rounded MT Bold" panose="020F0704030504030204" pitchFamily="34" charset="0"/>
            </a:endParaRPr>
          </a:p>
          <a:p>
            <a:pPr>
              <a:defRPr/>
            </a:pPr>
            <a:r>
              <a:rPr lang="es-ES" altLang="es-ES" sz="1200" dirty="0">
                <a:solidFill>
                  <a:schemeClr val="tx2">
                    <a:lumMod val="60000"/>
                    <a:lumOff val="40000"/>
                  </a:schemeClr>
                </a:solidFill>
                <a:latin typeface="Arial Rounded MT Bold" panose="020F0704030504030204" pitchFamily="34" charset="0"/>
              </a:rPr>
              <a:t>Gordon</a:t>
            </a:r>
            <a:r>
              <a:rPr lang="es-ES" altLang="es-ES" sz="1200" dirty="0">
                <a:latin typeface="Arial Rounded MT Bold" panose="020F0704030504030204" pitchFamily="34" charset="0"/>
              </a:rPr>
              <a:t> y </a:t>
            </a:r>
            <a:r>
              <a:rPr lang="es-ES" altLang="es-ES" sz="1200" dirty="0" err="1">
                <a:solidFill>
                  <a:schemeClr val="tx2">
                    <a:lumMod val="60000"/>
                    <a:lumOff val="40000"/>
                  </a:schemeClr>
                </a:solidFill>
                <a:latin typeface="Arial Rounded MT Bold" panose="020F0704030504030204" pitchFamily="34" charset="0"/>
              </a:rPr>
              <a:t>Cowen</a:t>
            </a:r>
            <a:r>
              <a:rPr lang="es-ES" altLang="es-ES" sz="1200" dirty="0">
                <a:latin typeface="Arial Rounded MT Bold" panose="020F0704030504030204" pitchFamily="34" charset="0"/>
              </a:rPr>
              <a:t> consideran esencial por el </a:t>
            </a:r>
            <a:r>
              <a:rPr lang="es-ES" altLang="es-ES" sz="1200" dirty="0">
                <a:solidFill>
                  <a:schemeClr val="tx2">
                    <a:lumMod val="60000"/>
                    <a:lumOff val="40000"/>
                  </a:schemeClr>
                </a:solidFill>
                <a:latin typeface="Arial Rounded MT Bold" panose="020F0704030504030204" pitchFamily="34" charset="0"/>
              </a:rPr>
              <a:t>progreso económico el invento de las tecnologías poderosas.  </a:t>
            </a:r>
            <a:endParaRPr lang="es-ES" altLang="es-ES" sz="1200"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De hecho los históricos de la economía, suelen están de acuerdo sobre </a:t>
            </a:r>
            <a:r>
              <a:rPr lang="es-ES" altLang="es-ES" sz="1200" dirty="0">
                <a:solidFill>
                  <a:schemeClr val="tx2">
                    <a:lumMod val="60000"/>
                    <a:lumOff val="40000"/>
                  </a:schemeClr>
                </a:solidFill>
                <a:latin typeface="Arial Rounded MT Bold" panose="020F0704030504030204" pitchFamily="34" charset="0"/>
              </a:rPr>
              <a:t>algunas </a:t>
            </a:r>
          </a:p>
          <a:p>
            <a:pPr>
              <a:defRPr/>
            </a:pPr>
            <a:r>
              <a:rPr lang="es-ES" altLang="es-ES" sz="1200" dirty="0">
                <a:solidFill>
                  <a:schemeClr val="tx2">
                    <a:lumMod val="60000"/>
                    <a:lumOff val="40000"/>
                  </a:schemeClr>
                </a:solidFill>
                <a:latin typeface="Arial Rounded MT Bold" panose="020F0704030504030204" pitchFamily="34" charset="0"/>
              </a:rPr>
              <a:t>tecnologías, </a:t>
            </a:r>
            <a:r>
              <a:rPr lang="es-ES" altLang="es-ES" sz="1200" dirty="0">
                <a:latin typeface="Arial Rounded MT Bold" panose="020F0704030504030204" pitchFamily="34" charset="0"/>
              </a:rPr>
              <a:t>las cuales son tanto significativas como para </a:t>
            </a:r>
            <a:r>
              <a:rPr lang="es-ES" altLang="es-ES" sz="1200" dirty="0">
                <a:solidFill>
                  <a:schemeClr val="tx2">
                    <a:lumMod val="60000"/>
                    <a:lumOff val="40000"/>
                  </a:schemeClr>
                </a:solidFill>
                <a:latin typeface="Arial Rounded MT Bold" panose="020F0704030504030204" pitchFamily="34" charset="0"/>
              </a:rPr>
              <a:t>acelerar la normal </a:t>
            </a:r>
          </a:p>
          <a:p>
            <a:pPr>
              <a:defRPr/>
            </a:pPr>
            <a:r>
              <a:rPr lang="es-ES" altLang="es-ES" sz="1200" dirty="0">
                <a:solidFill>
                  <a:schemeClr val="tx2">
                    <a:lumMod val="60000"/>
                    <a:lumOff val="40000"/>
                  </a:schemeClr>
                </a:solidFill>
                <a:latin typeface="Arial Rounded MT Bold" panose="020F0704030504030204" pitchFamily="34" charset="0"/>
              </a:rPr>
              <a:t>marcha del avance económico.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Para hacerlo, deben </a:t>
            </a:r>
            <a:r>
              <a:rPr lang="es-ES" altLang="es-ES" sz="1200" dirty="0">
                <a:solidFill>
                  <a:schemeClr val="tx2">
                    <a:lumMod val="60000"/>
                    <a:lumOff val="40000"/>
                  </a:schemeClr>
                </a:solidFill>
                <a:latin typeface="Arial Rounded MT Bold" panose="020F0704030504030204" pitchFamily="34" charset="0"/>
              </a:rPr>
              <a:t>difundirse en muchos sectores, </a:t>
            </a:r>
            <a:r>
              <a:rPr lang="es-ES" altLang="es-ES" sz="1200" dirty="0">
                <a:latin typeface="Arial Rounded MT Bold" panose="020F0704030504030204" pitchFamily="34" charset="0"/>
              </a:rPr>
              <a:t>o casi en todos,  no pueden </a:t>
            </a:r>
          </a:p>
          <a:p>
            <a:pPr>
              <a:defRPr/>
            </a:pPr>
            <a:r>
              <a:rPr lang="es-ES" altLang="es-ES" sz="1200" dirty="0">
                <a:latin typeface="Arial Rounded MT Bold" panose="020F0704030504030204" pitchFamily="34" charset="0"/>
              </a:rPr>
              <a:t>quedarse ancladas en uno solo.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BA64D4DB-AF48-439F-A7DA-1784101999E9}"/>
              </a:ext>
            </a:extLst>
          </p:cNvPr>
          <p:cNvSpPr/>
          <p:nvPr/>
        </p:nvSpPr>
        <p:spPr>
          <a:xfrm>
            <a:off x="1610094" y="1622063"/>
            <a:ext cx="5986242"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err="1">
                <a:solidFill>
                  <a:schemeClr val="tx1"/>
                </a:solidFill>
                <a:latin typeface="Arial Rounded MT Bold" panose="020F0704030504030204" pitchFamily="34" charset="0"/>
              </a:rPr>
              <a:t>Tecnologías</a:t>
            </a:r>
            <a:r>
              <a:rPr lang="it-IT" altLang="es-ES" sz="1200" dirty="0">
                <a:solidFill>
                  <a:schemeClr val="tx1"/>
                </a:solidFill>
                <a:latin typeface="Arial Rounded MT Bold" panose="020F0704030504030204" pitchFamily="34" charset="0"/>
              </a:rPr>
              <a:t> de </a:t>
            </a:r>
            <a:r>
              <a:rPr lang="it-IT" altLang="es-ES" sz="1200" dirty="0" err="1">
                <a:solidFill>
                  <a:schemeClr val="tx1"/>
                </a:solidFill>
                <a:latin typeface="Arial Rounded MT Bold" panose="020F0704030504030204" pitchFamily="34" charset="0"/>
              </a:rPr>
              <a:t>utilidad</a:t>
            </a:r>
            <a:r>
              <a:rPr lang="it-IT" altLang="es-ES" sz="1200" dirty="0">
                <a:solidFill>
                  <a:schemeClr val="tx1"/>
                </a:solidFill>
                <a:latin typeface="Arial Rounded MT Bold" panose="020F0704030504030204" pitchFamily="34" charset="0"/>
              </a:rPr>
              <a:t> general: </a:t>
            </a:r>
            <a:r>
              <a:rPr lang="it-IT" altLang="es-ES" sz="1200" dirty="0" err="1">
                <a:solidFill>
                  <a:schemeClr val="tx1"/>
                </a:solidFill>
                <a:latin typeface="Arial Rounded MT Bold" panose="020F0704030504030204" pitchFamily="34" charset="0"/>
              </a:rPr>
              <a:t>las</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que</a:t>
            </a:r>
            <a:r>
              <a:rPr lang="it-IT" altLang="es-ES" sz="1200" dirty="0">
                <a:solidFill>
                  <a:schemeClr val="tx1"/>
                </a:solidFill>
                <a:latin typeface="Arial Rounded MT Bold" panose="020F0704030504030204" pitchFamily="34" charset="0"/>
              </a:rPr>
              <a:t> realmente </a:t>
            </a:r>
            <a:r>
              <a:rPr lang="it-IT" altLang="es-ES" sz="1200" dirty="0" err="1">
                <a:solidFill>
                  <a:schemeClr val="tx1"/>
                </a:solidFill>
                <a:latin typeface="Arial Rounded MT Bold" panose="020F0704030504030204" pitchFamily="34" charset="0"/>
              </a:rPr>
              <a:t>importan</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BBE55AA8-BBBF-458A-A15F-68767EC3CF5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546097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29936" y="2107033"/>
            <a:ext cx="5903491" cy="1384995"/>
          </a:xfrm>
          <a:prstGeom prst="rect">
            <a:avLst/>
          </a:prstGeom>
          <a:noFill/>
        </p:spPr>
        <p:txBody>
          <a:bodyPr wrap="square" rtlCol="0">
            <a:spAutoFit/>
          </a:bodyPr>
          <a:lstStyle/>
          <a:p>
            <a:pPr>
              <a:defRPr/>
            </a:pPr>
            <a:endParaRPr lang="es-ES" altLang="es-ES" sz="1200" b="1" dirty="0">
              <a:latin typeface="Arial Rounded MT Bold" panose="020F0704030504030204" pitchFamily="34" charset="0"/>
            </a:endParaRPr>
          </a:p>
          <a:p>
            <a:pPr>
              <a:defRPr/>
            </a:pPr>
            <a:r>
              <a:rPr lang="es-ES" altLang="es-ES" sz="1200" dirty="0">
                <a:latin typeface="Arial Rounded MT Bold" panose="020F0704030504030204" pitchFamily="34" charset="0"/>
              </a:rPr>
              <a:t>Como entiende casi en seguida quien intenta hacerse esta pregunta, es difícil dar una respuesta.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Para empezar, </a:t>
            </a:r>
            <a:r>
              <a:rPr lang="es-ES" altLang="es-ES" sz="1200" dirty="0">
                <a:solidFill>
                  <a:schemeClr val="accent2">
                    <a:lumMod val="75000"/>
                  </a:schemeClr>
                </a:solidFill>
                <a:latin typeface="Arial Rounded MT Bold" panose="020F0704030504030204" pitchFamily="34" charset="0"/>
              </a:rPr>
              <a:t>¿cuándo empieza la «historia de la humanidad»? </a:t>
            </a:r>
          </a:p>
          <a:p>
            <a:pPr>
              <a:defRPr/>
            </a:pPr>
            <a:endParaRPr lang="it-IT" altLang="es-ES" sz="1200" dirty="0">
              <a:latin typeface="Arial Rounded MT Bold" panose="020F0704030504030204" pitchFamily="34" charset="0"/>
            </a:endParaRP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B47BDB84-462B-4D1D-A878-3EADD78FEAE2}"/>
              </a:ext>
            </a:extLst>
          </p:cNvPr>
          <p:cNvGrpSpPr/>
          <p:nvPr/>
        </p:nvGrpSpPr>
        <p:grpSpPr>
          <a:xfrm>
            <a:off x="1610604" y="1769114"/>
            <a:ext cx="5922792" cy="450275"/>
            <a:chOff x="-837160" y="-513162"/>
            <a:chExt cx="5903490" cy="351000"/>
          </a:xfrm>
        </p:grpSpPr>
        <p:sp>
          <p:nvSpPr>
            <p:cNvPr id="17" name="Rectangle: Rounded Corners 16">
              <a:extLst>
                <a:ext uri="{FF2B5EF4-FFF2-40B4-BE49-F238E27FC236}">
                  <a16:creationId xmlns:a16="http://schemas.microsoft.com/office/drawing/2014/main" id="{2C72E039-B75E-4030-B215-783DAB8C0CC2}"/>
                </a:ext>
              </a:extLst>
            </p:cNvPr>
            <p:cNvSpPr/>
            <p:nvPr/>
          </p:nvSpPr>
          <p:spPr>
            <a:xfrm>
              <a:off x="-837160" y="-513162"/>
              <a:ext cx="5903490"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B8C8DD81-6035-4E07-ABE9-E12BE9B6E3C8}"/>
                </a:ext>
              </a:extLst>
            </p:cNvPr>
            <p:cNvSpPr txBox="1"/>
            <p:nvPr/>
          </p:nvSpPr>
          <p:spPr>
            <a:xfrm>
              <a:off x="-698913" y="-496029"/>
              <a:ext cx="5646298" cy="2866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defRPr/>
              </a:pPr>
              <a:r>
                <a:rPr lang="es-ES" altLang="es-ES" sz="1200" dirty="0">
                  <a:solidFill>
                    <a:schemeClr val="tx1"/>
                  </a:solidFill>
                  <a:latin typeface="Arial Rounded MT Bold" panose="020F0704030504030204" pitchFamily="34" charset="0"/>
                </a:rPr>
                <a:t>¿Cuáles han sido los saltos en adelante más importantes en la </a:t>
              </a:r>
              <a:r>
                <a:rPr lang="es-ES" altLang="es-ES" sz="1200" dirty="0">
                  <a:solidFill>
                    <a:srgbClr val="7030A0"/>
                  </a:solidFill>
                  <a:latin typeface="Arial Rounded MT Bold" panose="020F0704030504030204" pitchFamily="34" charset="0"/>
                </a:rPr>
                <a:t>historia de la humanidad</a:t>
              </a:r>
              <a:r>
                <a:rPr lang="es-ES" altLang="es-ES" sz="1200" dirty="0">
                  <a:solidFill>
                    <a:schemeClr val="tx1"/>
                  </a:solidFill>
                  <a:latin typeface="Arial Rounded MT Bold" panose="020F0704030504030204" pitchFamily="34" charset="0"/>
                </a:rPr>
                <a:t>?</a:t>
              </a:r>
            </a:p>
          </p:txBody>
        </p:sp>
      </p:grpSp>
      <p:sp>
        <p:nvSpPr>
          <p:cNvPr id="19" name="Donut 24">
            <a:extLst>
              <a:ext uri="{FF2B5EF4-FFF2-40B4-BE49-F238E27FC236}">
                <a16:creationId xmlns:a16="http://schemas.microsoft.com/office/drawing/2014/main" id="{8BD52957-65EA-4141-A2AA-E1B592E1459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7" name="Grupo 6">
            <a:extLst>
              <a:ext uri="{FF2B5EF4-FFF2-40B4-BE49-F238E27FC236}">
                <a16:creationId xmlns:a16="http://schemas.microsoft.com/office/drawing/2014/main" id="{F9157F76-99A9-4B51-857A-FDC176F0E995}"/>
              </a:ext>
            </a:extLst>
          </p:cNvPr>
          <p:cNvGrpSpPr/>
          <p:nvPr/>
        </p:nvGrpSpPr>
        <p:grpSpPr>
          <a:xfrm>
            <a:off x="6902476" y="2645929"/>
            <a:ext cx="492673" cy="450275"/>
            <a:chOff x="1144128" y="2695868"/>
            <a:chExt cx="492673" cy="450275"/>
          </a:xfrm>
        </p:grpSpPr>
        <p:sp>
          <p:nvSpPr>
            <p:cNvPr id="23" name="Elipse 22">
              <a:extLst>
                <a:ext uri="{FF2B5EF4-FFF2-40B4-BE49-F238E27FC236}">
                  <a16:creationId xmlns:a16="http://schemas.microsoft.com/office/drawing/2014/main" id="{F1EB21A7-4F10-4734-9ED2-F8B1CDB231F6}"/>
                </a:ext>
              </a:extLst>
            </p:cNvPr>
            <p:cNvSpPr/>
            <p:nvPr/>
          </p:nvSpPr>
          <p:spPr>
            <a:xfrm>
              <a:off x="1144128" y="2695868"/>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CuadroTexto 23">
              <a:extLst>
                <a:ext uri="{FF2B5EF4-FFF2-40B4-BE49-F238E27FC236}">
                  <a16:creationId xmlns:a16="http://schemas.microsoft.com/office/drawing/2014/main" id="{83173A7B-90E3-4935-8A4E-4C200AE527CD}"/>
                </a:ext>
              </a:extLst>
            </p:cNvPr>
            <p:cNvSpPr txBox="1"/>
            <p:nvPr/>
          </p:nvSpPr>
          <p:spPr>
            <a:xfrm>
              <a:off x="1232490" y="2736340"/>
              <a:ext cx="315948" cy="369332"/>
            </a:xfrm>
            <a:prstGeom prst="rect">
              <a:avLst/>
            </a:prstGeom>
            <a:noFill/>
          </p:spPr>
          <p:txBody>
            <a:bodyPr wrap="square" rtlCol="0">
              <a:spAutoFit/>
            </a:bodyPr>
            <a:lstStyle/>
            <a:p>
              <a:r>
                <a:rPr lang="es-ES" dirty="0"/>
                <a:t>?</a:t>
              </a:r>
            </a:p>
          </p:txBody>
        </p:sp>
      </p:grpSp>
    </p:spTree>
    <p:extLst>
      <p:ext uri="{BB962C8B-B14F-4D97-AF65-F5344CB8AC3E}">
        <p14:creationId xmlns:p14="http://schemas.microsoft.com/office/powerpoint/2010/main" val="3109613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17333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722024"/>
            <a:ext cx="6156684" cy="1200329"/>
          </a:xfrm>
          <a:prstGeom prst="rect">
            <a:avLst/>
          </a:prstGeom>
          <a:noFill/>
        </p:spPr>
        <p:txBody>
          <a:bodyPr wrap="square" rtlCol="0">
            <a:spAutoFit/>
          </a:bodyPr>
          <a:lstStyle/>
          <a:p>
            <a:pPr>
              <a:defRPr/>
            </a:pPr>
            <a:r>
              <a:rPr lang="es-ES" altLang="es-ES" sz="1200" dirty="0">
                <a:latin typeface="Arial Rounded MT Bold" panose="020F0704030504030204" pitchFamily="34" charset="0"/>
              </a:rPr>
              <a:t>La </a:t>
            </a:r>
            <a:r>
              <a:rPr lang="es-ES" altLang="es-ES" sz="1200" dirty="0">
                <a:solidFill>
                  <a:schemeClr val="tx2">
                    <a:lumMod val="60000"/>
                    <a:lumOff val="40000"/>
                  </a:schemeClr>
                </a:solidFill>
                <a:latin typeface="Arial Rounded MT Bold" panose="020F0704030504030204" pitchFamily="34" charset="0"/>
              </a:rPr>
              <a:t>máquina de vapor </a:t>
            </a:r>
            <a:r>
              <a:rPr lang="es-ES" altLang="es-ES" sz="1200" dirty="0">
                <a:latin typeface="Arial Rounded MT Bold" panose="020F0704030504030204" pitchFamily="34" charset="0"/>
              </a:rPr>
              <a:t>y la </a:t>
            </a:r>
            <a:r>
              <a:rPr lang="es-ES" altLang="es-ES" sz="1200" dirty="0">
                <a:solidFill>
                  <a:schemeClr val="tx2">
                    <a:lumMod val="60000"/>
                    <a:lumOff val="40000"/>
                  </a:schemeClr>
                </a:solidFill>
                <a:latin typeface="Arial Rounded MT Bold" panose="020F0704030504030204" pitchFamily="34" charset="0"/>
              </a:rPr>
              <a:t>energía eléctrica</a:t>
            </a:r>
            <a:r>
              <a:rPr lang="es-ES" altLang="es-ES" sz="1200" dirty="0">
                <a:latin typeface="Arial Rounded MT Bold" panose="020F0704030504030204" pitchFamily="34" charset="0"/>
              </a:rPr>
              <a:t>, en cambio, se difundieron </a:t>
            </a:r>
          </a:p>
          <a:p>
            <a:pPr>
              <a:defRPr/>
            </a:pPr>
            <a:r>
              <a:rPr lang="es-ES" altLang="es-ES" sz="1200" dirty="0">
                <a:latin typeface="Arial Rounded MT Bold" panose="020F0704030504030204" pitchFamily="34" charset="0"/>
              </a:rPr>
              <a:t>rápidamente casi en todas partes.</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La </a:t>
            </a:r>
            <a:r>
              <a:rPr lang="es-ES" altLang="es-ES" sz="1200" dirty="0">
                <a:solidFill>
                  <a:schemeClr val="tx2">
                    <a:lumMod val="60000"/>
                    <a:lumOff val="40000"/>
                  </a:schemeClr>
                </a:solidFill>
                <a:latin typeface="Arial Rounded MT Bold" panose="020F0704030504030204" pitchFamily="34" charset="0"/>
              </a:rPr>
              <a:t>máquina de vapor </a:t>
            </a:r>
            <a:r>
              <a:rPr lang="es-ES" altLang="es-ES" sz="1200" dirty="0">
                <a:latin typeface="Arial Rounded MT Bold" panose="020F0704030504030204" pitchFamily="34" charset="0"/>
              </a:rPr>
              <a:t>no solo </a:t>
            </a:r>
            <a:r>
              <a:rPr lang="es-ES" altLang="es-ES" sz="1200" dirty="0">
                <a:solidFill>
                  <a:schemeClr val="tx2">
                    <a:lumMod val="60000"/>
                    <a:lumOff val="40000"/>
                  </a:schemeClr>
                </a:solidFill>
                <a:latin typeface="Arial Rounded MT Bold" panose="020F0704030504030204" pitchFamily="34" charset="0"/>
              </a:rPr>
              <a:t>aumentó</a:t>
            </a:r>
            <a:r>
              <a:rPr lang="es-ES" altLang="es-ES" sz="1200" dirty="0">
                <a:latin typeface="Arial Rounded MT Bold" panose="020F0704030504030204" pitchFamily="34" charset="0"/>
              </a:rPr>
              <a:t> masivamente la </a:t>
            </a:r>
            <a:r>
              <a:rPr lang="es-ES" altLang="es-ES" sz="1200" dirty="0">
                <a:solidFill>
                  <a:schemeClr val="tx2">
                    <a:lumMod val="60000"/>
                    <a:lumOff val="40000"/>
                  </a:schemeClr>
                </a:solidFill>
                <a:latin typeface="Arial Rounded MT Bold" panose="020F0704030504030204" pitchFamily="34" charset="0"/>
              </a:rPr>
              <a:t>cantidad de energía </a:t>
            </a:r>
          </a:p>
          <a:p>
            <a:pPr algn="just">
              <a:defRPr/>
            </a:pPr>
            <a:r>
              <a:rPr lang="es-ES" altLang="es-ES" sz="1200" dirty="0">
                <a:solidFill>
                  <a:schemeClr val="tx2">
                    <a:lumMod val="60000"/>
                    <a:lumOff val="40000"/>
                  </a:schemeClr>
                </a:solidFill>
                <a:latin typeface="Arial Rounded MT Bold" panose="020F0704030504030204" pitchFamily="34" charset="0"/>
              </a:rPr>
              <a:t>disponible para las fábricas, </a:t>
            </a:r>
            <a:r>
              <a:rPr lang="es-ES" altLang="es-ES" sz="1200" dirty="0">
                <a:latin typeface="Arial Rounded MT Bold" panose="020F0704030504030204" pitchFamily="34" charset="0"/>
              </a:rPr>
              <a:t>sino también </a:t>
            </a:r>
            <a:r>
              <a:rPr lang="es-ES" altLang="es-ES" sz="1200" dirty="0">
                <a:solidFill>
                  <a:schemeClr val="tx2">
                    <a:lumMod val="60000"/>
                    <a:lumOff val="40000"/>
                  </a:schemeClr>
                </a:solidFill>
                <a:latin typeface="Arial Rounded MT Bold" panose="020F0704030504030204" pitchFamily="34" charset="0"/>
              </a:rPr>
              <a:t>revolucionó los viajes por tierra y por mar, </a:t>
            </a:r>
            <a:r>
              <a:rPr lang="es-ES" altLang="es-ES" sz="1200" dirty="0">
                <a:latin typeface="Arial Rounded MT Bold" panose="020F0704030504030204" pitchFamily="34" charset="0"/>
              </a:rPr>
              <a:t>permitiendo el </a:t>
            </a:r>
            <a:r>
              <a:rPr lang="es-ES" altLang="es-ES" sz="1200" dirty="0">
                <a:solidFill>
                  <a:schemeClr val="tx2">
                    <a:lumMod val="60000"/>
                    <a:lumOff val="40000"/>
                  </a:schemeClr>
                </a:solidFill>
                <a:latin typeface="Arial Rounded MT Bold" panose="020F0704030504030204" pitchFamily="34" charset="0"/>
              </a:rPr>
              <a:t>nacimiento de los ferrocarriles y de los barcos de vapor</a:t>
            </a:r>
            <a:r>
              <a:rPr lang="es-ES" altLang="es-ES" sz="1200" dirty="0">
                <a:latin typeface="Arial Rounded MT Bold" panose="020F0704030504030204" pitchFamily="34" charset="0"/>
              </a:rPr>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5088981-22DE-4807-BDCF-40EE913FA291}"/>
              </a:ext>
            </a:extLst>
          </p:cNvPr>
          <p:cNvSpPr/>
          <p:nvPr/>
        </p:nvSpPr>
        <p:spPr>
          <a:xfrm>
            <a:off x="1547664" y="130353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Tecnologías de utilidad general: las que realmente importan</a:t>
            </a:r>
          </a:p>
        </p:txBody>
      </p:sp>
      <p:sp>
        <p:nvSpPr>
          <p:cNvPr id="10" name="Donut 24">
            <a:extLst>
              <a:ext uri="{FF2B5EF4-FFF2-40B4-BE49-F238E27FC236}">
                <a16:creationId xmlns:a16="http://schemas.microsoft.com/office/drawing/2014/main" id="{8C7C7396-3CC9-4C2A-899F-16670FF5AA97}"/>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CuadroTexto 16">
            <a:extLst>
              <a:ext uri="{FF2B5EF4-FFF2-40B4-BE49-F238E27FC236}">
                <a16:creationId xmlns:a16="http://schemas.microsoft.com/office/drawing/2014/main" id="{454B4EF5-5972-442F-8D73-196F9EE0309D}"/>
              </a:ext>
            </a:extLst>
          </p:cNvPr>
          <p:cNvSpPr txBox="1"/>
          <p:nvPr/>
        </p:nvSpPr>
        <p:spPr>
          <a:xfrm>
            <a:off x="1572811" y="2736202"/>
            <a:ext cx="3528393" cy="1569660"/>
          </a:xfrm>
          <a:prstGeom prst="rect">
            <a:avLst/>
          </a:prstGeom>
          <a:noFill/>
        </p:spPr>
        <p:txBody>
          <a:bodyPr wrap="square">
            <a:spAutoFit/>
          </a:bodyPr>
          <a:lstStyle/>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La </a:t>
            </a:r>
            <a:r>
              <a:rPr lang="es-ES" altLang="es-ES" sz="1200" dirty="0">
                <a:solidFill>
                  <a:schemeClr val="tx2">
                    <a:lumMod val="60000"/>
                    <a:lumOff val="40000"/>
                  </a:schemeClr>
                </a:solidFill>
                <a:latin typeface="Arial Rounded MT Bold" panose="020F0704030504030204" pitchFamily="34" charset="0"/>
              </a:rPr>
              <a:t>electricidad</a:t>
            </a:r>
            <a:r>
              <a:rPr lang="es-ES" altLang="es-ES" sz="1200" dirty="0">
                <a:latin typeface="Arial Rounded MT Bold" panose="020F0704030504030204" pitchFamily="34" charset="0"/>
              </a:rPr>
              <a:t> dio un impulso mayor a las </a:t>
            </a:r>
          </a:p>
          <a:p>
            <a:pPr algn="just">
              <a:defRPr/>
            </a:pPr>
            <a:r>
              <a:rPr lang="es-ES" altLang="es-ES" sz="1200" dirty="0">
                <a:latin typeface="Arial Rounded MT Bold" panose="020F0704030504030204" pitchFamily="34" charset="0"/>
              </a:rPr>
              <a:t>fábricas, permitiendo que las </a:t>
            </a:r>
            <a:r>
              <a:rPr lang="es-ES" altLang="es-ES" sz="1200" dirty="0">
                <a:solidFill>
                  <a:schemeClr val="tx2">
                    <a:lumMod val="60000"/>
                    <a:lumOff val="40000"/>
                  </a:schemeClr>
                </a:solidFill>
                <a:latin typeface="Arial Rounded MT Bold" panose="020F0704030504030204" pitchFamily="34" charset="0"/>
              </a:rPr>
              <a:t>máquinas </a:t>
            </a:r>
            <a:r>
              <a:rPr lang="es-ES" altLang="es-ES" sz="1200" dirty="0">
                <a:latin typeface="Arial Rounded MT Bold" panose="020F0704030504030204" pitchFamily="34" charset="0"/>
              </a:rPr>
              <a:t> </a:t>
            </a:r>
          </a:p>
          <a:p>
            <a:pPr algn="just">
              <a:defRPr/>
            </a:pPr>
            <a:r>
              <a:rPr lang="es-ES" altLang="es-ES" sz="1200" dirty="0">
                <a:latin typeface="Arial Rounded MT Bold" panose="020F0704030504030204" pitchFamily="34" charset="0"/>
              </a:rPr>
              <a:t>fueran </a:t>
            </a:r>
            <a:r>
              <a:rPr lang="es-ES" altLang="es-ES" sz="1200" dirty="0">
                <a:solidFill>
                  <a:schemeClr val="tx2">
                    <a:lumMod val="60000"/>
                    <a:lumOff val="40000"/>
                  </a:schemeClr>
                </a:solidFill>
                <a:latin typeface="Arial Rounded MT Bold" panose="020F0704030504030204" pitchFamily="34" charset="0"/>
              </a:rPr>
              <a:t>alimentadas individualmente</a:t>
            </a:r>
            <a:r>
              <a:rPr lang="es-ES" altLang="es-ES" sz="1200" dirty="0">
                <a:latin typeface="Arial Rounded MT Bold" panose="020F0704030504030204" pitchFamily="34" charset="0"/>
              </a:rPr>
              <a:t>. </a:t>
            </a:r>
          </a:p>
          <a:p>
            <a:pPr algn="just">
              <a:defRPr/>
            </a:pPr>
            <a:r>
              <a:rPr lang="es-ES" altLang="es-ES" sz="1200" dirty="0">
                <a:latin typeface="Arial Rounded MT Bold" panose="020F0704030504030204" pitchFamily="34" charset="0"/>
              </a:rPr>
              <a:t>Además, </a:t>
            </a:r>
            <a:r>
              <a:rPr lang="es-ES" altLang="es-ES" sz="1200" dirty="0">
                <a:solidFill>
                  <a:schemeClr val="tx2">
                    <a:lumMod val="60000"/>
                    <a:lumOff val="40000"/>
                  </a:schemeClr>
                </a:solidFill>
                <a:latin typeface="Arial Rounded MT Bold" panose="020F0704030504030204" pitchFamily="34" charset="0"/>
              </a:rPr>
              <a:t>iluminó los</a:t>
            </a:r>
            <a:r>
              <a:rPr lang="es-ES" altLang="es-ES" sz="1200" dirty="0">
                <a:latin typeface="Arial Rounded MT Bold" panose="020F0704030504030204" pitchFamily="34" charset="0"/>
              </a:rPr>
              <a:t> </a:t>
            </a:r>
            <a:r>
              <a:rPr lang="es-ES" altLang="es-ES" sz="1200" dirty="0">
                <a:solidFill>
                  <a:schemeClr val="tx2">
                    <a:lumMod val="60000"/>
                    <a:lumOff val="40000"/>
                  </a:schemeClr>
                </a:solidFill>
                <a:latin typeface="Arial Rounded MT Bold" panose="020F0704030504030204" pitchFamily="34" charset="0"/>
              </a:rPr>
              <a:t>establecimientos</a:t>
            </a:r>
            <a:r>
              <a:rPr lang="es-ES" altLang="es-ES" sz="1200" dirty="0">
                <a:latin typeface="Arial Rounded MT Bold" panose="020F0704030504030204" pitchFamily="34" charset="0"/>
              </a:rPr>
              <a:t>, </a:t>
            </a:r>
          </a:p>
          <a:p>
            <a:pPr algn="just">
              <a:defRPr/>
            </a:pPr>
            <a:r>
              <a:rPr lang="es-ES" altLang="es-ES" sz="1200" dirty="0">
                <a:latin typeface="Arial Rounded MT Bold" panose="020F0704030504030204" pitchFamily="34" charset="0"/>
              </a:rPr>
              <a:t>las oficinas y los almacenes, llevando a otras innovaciones como el </a:t>
            </a:r>
            <a:r>
              <a:rPr lang="es-ES" altLang="es-ES" sz="1200" dirty="0">
                <a:solidFill>
                  <a:schemeClr val="tx2">
                    <a:lumMod val="60000"/>
                    <a:lumOff val="40000"/>
                  </a:schemeClr>
                </a:solidFill>
                <a:latin typeface="Arial Rounded MT Bold" panose="020F0704030504030204" pitchFamily="34" charset="0"/>
              </a:rPr>
              <a:t>aire acondicionado</a:t>
            </a:r>
            <a:r>
              <a:rPr lang="es-ES" altLang="es-ES" sz="1200" dirty="0">
                <a:latin typeface="Arial Rounded MT Bold" panose="020F0704030504030204" pitchFamily="34" charset="0"/>
              </a:rPr>
              <a:t>, </a:t>
            </a:r>
          </a:p>
          <a:p>
            <a:pPr algn="just">
              <a:defRPr/>
            </a:pPr>
            <a:r>
              <a:rPr lang="es-ES" altLang="es-ES" sz="1200" dirty="0">
                <a:latin typeface="Arial Rounded MT Bold" panose="020F0704030504030204" pitchFamily="34" charset="0"/>
              </a:rPr>
              <a:t>que hizo agradables los puestos de trabajo. </a:t>
            </a:r>
          </a:p>
        </p:txBody>
      </p:sp>
      <p:sp>
        <p:nvSpPr>
          <p:cNvPr id="18" name="object 2">
            <a:extLst>
              <a:ext uri="{FF2B5EF4-FFF2-40B4-BE49-F238E27FC236}">
                <a16:creationId xmlns:a16="http://schemas.microsoft.com/office/drawing/2014/main" id="{177B1649-5B0D-4301-8AEB-30ED0BB4F902}"/>
              </a:ext>
            </a:extLst>
          </p:cNvPr>
          <p:cNvSpPr/>
          <p:nvPr/>
        </p:nvSpPr>
        <p:spPr>
          <a:xfrm rot="10800000">
            <a:off x="5641967" y="3014959"/>
            <a:ext cx="1711600" cy="1485143"/>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9" name="object 2">
            <a:extLst>
              <a:ext uri="{FF2B5EF4-FFF2-40B4-BE49-F238E27FC236}">
                <a16:creationId xmlns:a16="http://schemas.microsoft.com/office/drawing/2014/main" id="{B0FB079C-B684-4CA1-9F68-4D7573670763}"/>
              </a:ext>
            </a:extLst>
          </p:cNvPr>
          <p:cNvSpPr/>
          <p:nvPr/>
        </p:nvSpPr>
        <p:spPr>
          <a:xfrm>
            <a:off x="5106552" y="3004300"/>
            <a:ext cx="1609246"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48D631B0-5BFB-4F11-AEA7-46ED73F72F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1458" y="3168193"/>
            <a:ext cx="1954838" cy="1131749"/>
          </a:xfrm>
          <a:prstGeom prst="rect">
            <a:avLst/>
          </a:prstGeom>
        </p:spPr>
      </p:pic>
    </p:spTree>
    <p:extLst>
      <p:ext uri="{BB962C8B-B14F-4D97-AF65-F5344CB8AC3E}">
        <p14:creationId xmlns:p14="http://schemas.microsoft.com/office/powerpoint/2010/main" val="4104317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98571"/>
            <a:ext cx="6279790" cy="2308324"/>
          </a:xfrm>
          <a:prstGeom prst="rect">
            <a:avLst/>
          </a:prstGeom>
          <a:noFill/>
        </p:spPr>
        <p:txBody>
          <a:bodyPr wrap="square" rtlCol="0">
            <a:spAutoFit/>
          </a:bodyPr>
          <a:lstStyle/>
          <a:p>
            <a:pPr>
              <a:defRPr/>
            </a:pPr>
            <a:r>
              <a:rPr lang="es-ES" altLang="es-ES" sz="1200" dirty="0">
                <a:latin typeface="Arial Rounded MT Bold" panose="020F0704030504030204" pitchFamily="34" charset="0"/>
              </a:rPr>
              <a:t>Los economistas definieron las innovaciones como la energía de vapor y la </a:t>
            </a:r>
          </a:p>
          <a:p>
            <a:pPr>
              <a:defRPr/>
            </a:pPr>
            <a:r>
              <a:rPr lang="es-ES" altLang="es-ES" sz="1200" dirty="0">
                <a:latin typeface="Arial Rounded MT Bold" panose="020F0704030504030204" pitchFamily="34" charset="0"/>
              </a:rPr>
              <a:t>eléctrica </a:t>
            </a:r>
            <a:r>
              <a:rPr lang="es-ES" altLang="es-ES" sz="1200" dirty="0">
                <a:solidFill>
                  <a:srgbClr val="E941D5"/>
                </a:solidFill>
                <a:latin typeface="Arial Rounded MT Bold" panose="020F0704030504030204" pitchFamily="34" charset="0"/>
              </a:rPr>
              <a:t>«tecnologías de utilidad general» </a:t>
            </a:r>
            <a:r>
              <a:rPr lang="es-ES" altLang="es-ES" sz="1200" dirty="0">
                <a:latin typeface="Arial Rounded MT Bold" panose="020F0704030504030204" pitchFamily="34" charset="0"/>
              </a:rPr>
              <a:t>(GPT).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El histórico de la economía </a:t>
            </a:r>
            <a:r>
              <a:rPr lang="es-ES" altLang="es-ES" sz="1200" dirty="0">
                <a:solidFill>
                  <a:schemeClr val="tx2">
                    <a:lumMod val="60000"/>
                    <a:lumOff val="40000"/>
                  </a:schemeClr>
                </a:solidFill>
                <a:latin typeface="Arial Rounded MT Bold" panose="020F0704030504030204" pitchFamily="34" charset="0"/>
              </a:rPr>
              <a:t>Gavin Wright </a:t>
            </a:r>
            <a:r>
              <a:rPr lang="es-ES" altLang="es-ES" sz="1200" dirty="0">
                <a:latin typeface="Arial Rounded MT Bold" panose="020F0704030504030204" pitchFamily="34" charset="0"/>
              </a:rPr>
              <a:t>nos ofrece una definición concisa: «Ideas o técnicas radicalmente nuevas  que tienen un impacto potencialmente importante en muchos sectores de la economía».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Aquí, por «impacto» entendemos ese empuje significativo hacia el resultado, </a:t>
            </a:r>
          </a:p>
          <a:p>
            <a:pPr>
              <a:defRPr/>
            </a:pPr>
            <a:r>
              <a:rPr lang="es-ES" altLang="es-ES" sz="1200" dirty="0">
                <a:latin typeface="Arial Rounded MT Bold" panose="020F0704030504030204" pitchFamily="34" charset="0"/>
              </a:rPr>
              <a:t>debido a las grandes ganancias en la productividad. </a:t>
            </a:r>
          </a:p>
          <a:p>
            <a:pPr>
              <a:defRPr/>
            </a:pPr>
            <a:endParaRPr lang="es-ES" altLang="es-ES" sz="1200" dirty="0">
              <a:solidFill>
                <a:schemeClr val="tx2">
                  <a:lumMod val="60000"/>
                  <a:lumOff val="40000"/>
                </a:schemeClr>
              </a:solidFill>
              <a:latin typeface="Arial Rounded MT Bold" panose="020F0704030504030204" pitchFamily="34" charset="0"/>
            </a:endParaRPr>
          </a:p>
          <a:p>
            <a:pPr>
              <a:defRPr/>
            </a:pPr>
            <a:r>
              <a:rPr lang="es-ES" altLang="es-ES" sz="1200" dirty="0">
                <a:solidFill>
                  <a:schemeClr val="tx2">
                    <a:lumMod val="60000"/>
                    <a:lumOff val="40000"/>
                  </a:schemeClr>
                </a:solidFill>
                <a:latin typeface="Arial Rounded MT Bold" panose="020F0704030504030204" pitchFamily="34" charset="0"/>
              </a:rPr>
              <a:t>Las GPT son importantes porque son económicamente significativas, porque </a:t>
            </a:r>
          </a:p>
          <a:p>
            <a:pPr>
              <a:defRPr/>
            </a:pPr>
            <a:r>
              <a:rPr lang="es-ES" altLang="es-ES" sz="1200" dirty="0">
                <a:solidFill>
                  <a:schemeClr val="tx2">
                    <a:lumMod val="60000"/>
                    <a:lumOff val="40000"/>
                  </a:schemeClr>
                </a:solidFill>
                <a:latin typeface="Arial Rounded MT Bold" panose="020F0704030504030204" pitchFamily="34" charset="0"/>
              </a:rPr>
              <a:t>discontinúan y aceleran el normal avance del progreso económico.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BB27AAFA-4C11-4D85-9768-95528688F8D0}"/>
              </a:ext>
            </a:extLst>
          </p:cNvPr>
          <p:cNvSpPr/>
          <p:nvPr/>
        </p:nvSpPr>
        <p:spPr>
          <a:xfrm>
            <a:off x="1547664" y="1382862"/>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Tecnologías de utilidad general: las que realmente importan</a:t>
            </a:r>
          </a:p>
        </p:txBody>
      </p:sp>
      <p:sp>
        <p:nvSpPr>
          <p:cNvPr id="11" name="Donut 24">
            <a:extLst>
              <a:ext uri="{FF2B5EF4-FFF2-40B4-BE49-F238E27FC236}">
                <a16:creationId xmlns:a16="http://schemas.microsoft.com/office/drawing/2014/main" id="{FC9FC5FA-537A-43E1-B475-4F15A25DD42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44733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8965" y="1059582"/>
            <a:ext cx="5850221"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485FDE08-2047-4D41-937E-D0C470FD06A9}"/>
              </a:ext>
            </a:extLst>
          </p:cNvPr>
          <p:cNvSpPr/>
          <p:nvPr/>
        </p:nvSpPr>
        <p:spPr>
          <a:xfrm>
            <a:off x="1619672" y="1203598"/>
            <a:ext cx="5850222"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Tecnologías de utilidad general: las que realmente importan</a:t>
            </a:r>
          </a:p>
        </p:txBody>
      </p:sp>
      <p:sp>
        <p:nvSpPr>
          <p:cNvPr id="10" name="Donut 24">
            <a:extLst>
              <a:ext uri="{FF2B5EF4-FFF2-40B4-BE49-F238E27FC236}">
                <a16:creationId xmlns:a16="http://schemas.microsoft.com/office/drawing/2014/main" id="{94A9DCEC-679A-47DE-9A39-333B3BF91858}"/>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20" name="Grupo 19">
            <a:extLst>
              <a:ext uri="{FF2B5EF4-FFF2-40B4-BE49-F238E27FC236}">
                <a16:creationId xmlns:a16="http://schemas.microsoft.com/office/drawing/2014/main" id="{137FF433-9A9D-4F0E-BBA8-6DC941657A38}"/>
              </a:ext>
            </a:extLst>
          </p:cNvPr>
          <p:cNvGrpSpPr/>
          <p:nvPr/>
        </p:nvGrpSpPr>
        <p:grpSpPr>
          <a:xfrm>
            <a:off x="1835696" y="1784617"/>
            <a:ext cx="4680521" cy="2746463"/>
            <a:chOff x="1637274" y="1879269"/>
            <a:chExt cx="4526840" cy="2746463"/>
          </a:xfrm>
        </p:grpSpPr>
        <p:sp>
          <p:nvSpPr>
            <p:cNvPr id="5" name="Forma libre: forma 4">
              <a:extLst>
                <a:ext uri="{FF2B5EF4-FFF2-40B4-BE49-F238E27FC236}">
                  <a16:creationId xmlns:a16="http://schemas.microsoft.com/office/drawing/2014/main" id="{7DC35073-99A1-4018-84E3-665DCD1BE4DB}"/>
                </a:ext>
              </a:extLst>
            </p:cNvPr>
            <p:cNvSpPr/>
            <p:nvPr/>
          </p:nvSpPr>
          <p:spPr>
            <a:xfrm>
              <a:off x="1975839" y="1879269"/>
              <a:ext cx="4180337" cy="763541"/>
            </a:xfrm>
            <a:custGeom>
              <a:avLst/>
              <a:gdLst>
                <a:gd name="connsiteX0" fmla="*/ 0 w 3950912"/>
                <a:gd name="connsiteY0" fmla="*/ 0 h 763539"/>
                <a:gd name="connsiteX1" fmla="*/ 3569143 w 3950912"/>
                <a:gd name="connsiteY1" fmla="*/ 0 h 763539"/>
                <a:gd name="connsiteX2" fmla="*/ 3950912 w 3950912"/>
                <a:gd name="connsiteY2" fmla="*/ 381770 h 763539"/>
                <a:gd name="connsiteX3" fmla="*/ 3569143 w 3950912"/>
                <a:gd name="connsiteY3" fmla="*/ 763539 h 763539"/>
                <a:gd name="connsiteX4" fmla="*/ 0 w 3950912"/>
                <a:gd name="connsiteY4" fmla="*/ 763539 h 763539"/>
                <a:gd name="connsiteX5" fmla="*/ 0 w 3950912"/>
                <a:gd name="connsiteY5" fmla="*/ 0 h 76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912" h="763539">
                  <a:moveTo>
                    <a:pt x="3950912" y="763538"/>
                  </a:moveTo>
                  <a:lnTo>
                    <a:pt x="381769" y="763538"/>
                  </a:lnTo>
                  <a:lnTo>
                    <a:pt x="0" y="381769"/>
                  </a:lnTo>
                  <a:lnTo>
                    <a:pt x="381769" y="1"/>
                  </a:lnTo>
                  <a:lnTo>
                    <a:pt x="3950912" y="1"/>
                  </a:lnTo>
                  <a:lnTo>
                    <a:pt x="3950912" y="763538"/>
                  </a:lnTo>
                  <a:close/>
                </a:path>
              </a:pathLst>
            </a:cu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585" tIns="34291" rIns="64008" bIns="34291" numCol="1" spcCol="1270" anchor="ctr" anchorCtr="0">
              <a:noAutofit/>
            </a:bodyPr>
            <a:lstStyle/>
            <a:p>
              <a:pPr marL="0" lvl="0" indent="0" algn="ctr" defTabSz="400050">
                <a:lnSpc>
                  <a:spcPct val="90000"/>
                </a:lnSpc>
                <a:spcBef>
                  <a:spcPct val="0"/>
                </a:spcBef>
                <a:spcAft>
                  <a:spcPct val="35000"/>
                </a:spcAft>
                <a:buNone/>
              </a:pPr>
              <a:r>
                <a:rPr lang="es-ES" altLang="es-ES" sz="900" kern="1200" dirty="0">
                  <a:solidFill>
                    <a:schemeClr val="tx1"/>
                  </a:solidFill>
                  <a:latin typeface="Arial Rounded MT Bold" panose="020F0704030504030204" pitchFamily="34" charset="0"/>
                </a:rPr>
                <a:t>Estas tecnologías deberían ser omnipresentes, mejorar con </a:t>
              </a:r>
            </a:p>
            <a:p>
              <a:pPr marL="0" lvl="0" indent="0" algn="ctr" defTabSz="400050">
                <a:lnSpc>
                  <a:spcPct val="90000"/>
                </a:lnSpc>
                <a:spcBef>
                  <a:spcPct val="0"/>
                </a:spcBef>
                <a:spcAft>
                  <a:spcPct val="35000"/>
                </a:spcAft>
                <a:buNone/>
              </a:pPr>
              <a:r>
                <a:rPr lang="es-ES" altLang="es-ES" sz="900" kern="1200" dirty="0">
                  <a:solidFill>
                    <a:schemeClr val="tx1"/>
                  </a:solidFill>
                  <a:latin typeface="Arial Rounded MT Bold" panose="020F0704030504030204" pitchFamily="34" charset="0"/>
                </a:rPr>
                <a:t>el tiempo y  ser capaces de  </a:t>
              </a:r>
              <a:r>
                <a:rPr lang="es-ES" altLang="es-ES" sz="900" kern="1200" dirty="0">
                  <a:solidFill>
                    <a:schemeClr val="tx2">
                      <a:lumMod val="60000"/>
                      <a:lumOff val="40000"/>
                    </a:schemeClr>
                  </a:solidFill>
                  <a:latin typeface="Arial Rounded MT Bold" panose="020F0704030504030204" pitchFamily="34" charset="0"/>
                </a:rPr>
                <a:t>generar nuevas innovaciones</a:t>
              </a:r>
              <a:r>
                <a:rPr lang="es-ES" altLang="es-ES" sz="900" kern="1200" dirty="0">
                  <a:solidFill>
                    <a:schemeClr val="tx1"/>
                  </a:solidFill>
                  <a:latin typeface="Arial Rounded MT Bold" panose="020F0704030504030204" pitchFamily="34" charset="0"/>
                </a:rPr>
                <a:t>. </a:t>
              </a:r>
            </a:p>
            <a:p>
              <a:pPr marL="0" lvl="0" indent="0" algn="ctr" defTabSz="400050">
                <a:lnSpc>
                  <a:spcPct val="90000"/>
                </a:lnSpc>
                <a:spcBef>
                  <a:spcPct val="0"/>
                </a:spcBef>
                <a:spcAft>
                  <a:spcPct val="35000"/>
                </a:spcAft>
                <a:buNone/>
              </a:pPr>
              <a:endParaRPr lang="es-ES" sz="900" kern="1200" dirty="0"/>
            </a:p>
          </p:txBody>
        </p:sp>
        <p:sp>
          <p:nvSpPr>
            <p:cNvPr id="7" name="Elipse 6">
              <a:extLst>
                <a:ext uri="{FF2B5EF4-FFF2-40B4-BE49-F238E27FC236}">
                  <a16:creationId xmlns:a16="http://schemas.microsoft.com/office/drawing/2014/main" id="{564023A7-3F55-4BAF-A55A-97AA7A963588}"/>
                </a:ext>
              </a:extLst>
            </p:cNvPr>
            <p:cNvSpPr/>
            <p:nvPr/>
          </p:nvSpPr>
          <p:spPr>
            <a:xfrm>
              <a:off x="1637274" y="1879270"/>
              <a:ext cx="807877" cy="763539"/>
            </a:xfrm>
            <a:prstGeom prst="ellipse">
              <a:avLst/>
            </a:pr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orma libre: forma 10">
              <a:extLst>
                <a:ext uri="{FF2B5EF4-FFF2-40B4-BE49-F238E27FC236}">
                  <a16:creationId xmlns:a16="http://schemas.microsoft.com/office/drawing/2014/main" id="{05D11E4C-BAEC-41EA-A689-18D3684438CE}"/>
                </a:ext>
              </a:extLst>
            </p:cNvPr>
            <p:cNvSpPr/>
            <p:nvPr/>
          </p:nvSpPr>
          <p:spPr>
            <a:xfrm>
              <a:off x="1999775" y="2870730"/>
              <a:ext cx="4156401" cy="763540"/>
            </a:xfrm>
            <a:custGeom>
              <a:avLst/>
              <a:gdLst>
                <a:gd name="connsiteX0" fmla="*/ 0 w 3731533"/>
                <a:gd name="connsiteY0" fmla="*/ 0 h 763539"/>
                <a:gd name="connsiteX1" fmla="*/ 3349764 w 3731533"/>
                <a:gd name="connsiteY1" fmla="*/ 0 h 763539"/>
                <a:gd name="connsiteX2" fmla="*/ 3731533 w 3731533"/>
                <a:gd name="connsiteY2" fmla="*/ 381770 h 763539"/>
                <a:gd name="connsiteX3" fmla="*/ 3349764 w 3731533"/>
                <a:gd name="connsiteY3" fmla="*/ 763539 h 763539"/>
                <a:gd name="connsiteX4" fmla="*/ 0 w 3731533"/>
                <a:gd name="connsiteY4" fmla="*/ 763539 h 763539"/>
                <a:gd name="connsiteX5" fmla="*/ 0 w 3731533"/>
                <a:gd name="connsiteY5" fmla="*/ 0 h 76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1533" h="763539">
                  <a:moveTo>
                    <a:pt x="3731533" y="763538"/>
                  </a:moveTo>
                  <a:lnTo>
                    <a:pt x="381769" y="763538"/>
                  </a:lnTo>
                  <a:lnTo>
                    <a:pt x="0" y="381769"/>
                  </a:lnTo>
                  <a:lnTo>
                    <a:pt x="381769" y="1"/>
                  </a:lnTo>
                  <a:lnTo>
                    <a:pt x="3731533" y="1"/>
                  </a:lnTo>
                  <a:lnTo>
                    <a:pt x="3731533" y="763538"/>
                  </a:lnTo>
                  <a:close/>
                </a:path>
              </a:pathLst>
            </a:cu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585" tIns="34291" rIns="64008" bIns="34290" numCol="1" spcCol="1270" anchor="ctr" anchorCtr="0">
              <a:noAutofit/>
            </a:bodyPr>
            <a:lstStyle/>
            <a:p>
              <a:pPr algn="ctr" defTabSz="400050">
                <a:lnSpc>
                  <a:spcPct val="90000"/>
                </a:lnSpc>
                <a:spcBef>
                  <a:spcPct val="0"/>
                </a:spcBef>
                <a:spcAft>
                  <a:spcPct val="35000"/>
                </a:spcAft>
              </a:pPr>
              <a:r>
                <a:rPr lang="es-ES" altLang="es-ES" sz="900" kern="1200" dirty="0">
                  <a:solidFill>
                    <a:schemeClr val="tx1"/>
                  </a:solidFill>
                  <a:latin typeface="Arial Rounded MT Bold" panose="020F0704030504030204" pitchFamily="34" charset="0"/>
                </a:rPr>
                <a:t>La</a:t>
              </a:r>
              <a:r>
                <a:rPr lang="es-ES" altLang="es-ES" sz="900" kern="1200" dirty="0">
                  <a:latin typeface="Arial Rounded MT Bold" panose="020F0704030504030204" pitchFamily="34" charset="0"/>
                </a:rPr>
                <a:t> </a:t>
              </a:r>
              <a:r>
                <a:rPr lang="es-ES" altLang="es-ES" sz="900" kern="1200" dirty="0">
                  <a:solidFill>
                    <a:schemeClr val="tx2">
                      <a:lumMod val="60000"/>
                      <a:lumOff val="40000"/>
                    </a:schemeClr>
                  </a:solidFill>
                  <a:latin typeface="Arial Rounded MT Bold" panose="020F0704030504030204" pitchFamily="34" charset="0"/>
                </a:rPr>
                <a:t>tecnología de la información y de la comunicación (TIC) </a:t>
              </a:r>
            </a:p>
            <a:p>
              <a:pPr algn="ctr" defTabSz="400050">
                <a:lnSpc>
                  <a:spcPct val="90000"/>
                </a:lnSpc>
                <a:spcBef>
                  <a:spcPct val="0"/>
                </a:spcBef>
                <a:spcAft>
                  <a:spcPct val="35000"/>
                </a:spcAft>
              </a:pPr>
              <a:r>
                <a:rPr lang="es-ES" altLang="es-ES" sz="900" kern="1200" dirty="0">
                  <a:solidFill>
                    <a:schemeClr val="tx1"/>
                  </a:solidFill>
                  <a:latin typeface="Arial Rounded MT Bold" panose="020F0704030504030204" pitchFamily="34" charset="0"/>
                </a:rPr>
                <a:t>pertenece sin duda a la misma categoría del vapor y de la </a:t>
              </a:r>
            </a:p>
            <a:p>
              <a:pPr algn="ctr" defTabSz="400050">
                <a:lnSpc>
                  <a:spcPct val="90000"/>
                </a:lnSpc>
                <a:spcBef>
                  <a:spcPct val="0"/>
                </a:spcBef>
                <a:spcAft>
                  <a:spcPct val="35000"/>
                </a:spcAft>
              </a:pPr>
              <a:r>
                <a:rPr lang="es-ES" altLang="es-ES" sz="900" kern="1200" dirty="0">
                  <a:solidFill>
                    <a:schemeClr val="tx1"/>
                  </a:solidFill>
                  <a:latin typeface="Arial Rounded MT Bold" panose="020F0704030504030204" pitchFamily="34" charset="0"/>
                </a:rPr>
                <a:t>electricidad. </a:t>
              </a:r>
              <a:endParaRPr lang="es-ES" sz="900" kern="1200" dirty="0"/>
            </a:p>
          </p:txBody>
        </p:sp>
        <p:sp>
          <p:nvSpPr>
            <p:cNvPr id="12" name="Elipse 11">
              <a:extLst>
                <a:ext uri="{FF2B5EF4-FFF2-40B4-BE49-F238E27FC236}">
                  <a16:creationId xmlns:a16="http://schemas.microsoft.com/office/drawing/2014/main" id="{CFC0002B-547C-48F5-B01D-F81948B33EBD}"/>
                </a:ext>
              </a:extLst>
            </p:cNvPr>
            <p:cNvSpPr/>
            <p:nvPr/>
          </p:nvSpPr>
          <p:spPr>
            <a:xfrm>
              <a:off x="1695304" y="2870731"/>
              <a:ext cx="807877" cy="763539"/>
            </a:xfrm>
            <a:prstGeom prst="ellipse">
              <a:avLst/>
            </a:pr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orma libre: forma 16">
              <a:extLst>
                <a:ext uri="{FF2B5EF4-FFF2-40B4-BE49-F238E27FC236}">
                  <a16:creationId xmlns:a16="http://schemas.microsoft.com/office/drawing/2014/main" id="{31018E98-0E66-4389-A288-0C7CBD924B8C}"/>
                </a:ext>
              </a:extLst>
            </p:cNvPr>
            <p:cNvSpPr/>
            <p:nvPr/>
          </p:nvSpPr>
          <p:spPr>
            <a:xfrm>
              <a:off x="2007713" y="3862192"/>
              <a:ext cx="4156401" cy="763540"/>
            </a:xfrm>
            <a:custGeom>
              <a:avLst/>
              <a:gdLst>
                <a:gd name="connsiteX0" fmla="*/ 0 w 3731533"/>
                <a:gd name="connsiteY0" fmla="*/ 0 h 763539"/>
                <a:gd name="connsiteX1" fmla="*/ 3349764 w 3731533"/>
                <a:gd name="connsiteY1" fmla="*/ 0 h 763539"/>
                <a:gd name="connsiteX2" fmla="*/ 3731533 w 3731533"/>
                <a:gd name="connsiteY2" fmla="*/ 381770 h 763539"/>
                <a:gd name="connsiteX3" fmla="*/ 3349764 w 3731533"/>
                <a:gd name="connsiteY3" fmla="*/ 763539 h 763539"/>
                <a:gd name="connsiteX4" fmla="*/ 0 w 3731533"/>
                <a:gd name="connsiteY4" fmla="*/ 763539 h 763539"/>
                <a:gd name="connsiteX5" fmla="*/ 0 w 3731533"/>
                <a:gd name="connsiteY5" fmla="*/ 0 h 76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1533" h="763539">
                  <a:moveTo>
                    <a:pt x="3731533" y="763538"/>
                  </a:moveTo>
                  <a:lnTo>
                    <a:pt x="381769" y="763538"/>
                  </a:lnTo>
                  <a:lnTo>
                    <a:pt x="0" y="381769"/>
                  </a:lnTo>
                  <a:lnTo>
                    <a:pt x="381769" y="1"/>
                  </a:lnTo>
                  <a:lnTo>
                    <a:pt x="3731533" y="1"/>
                  </a:lnTo>
                  <a:lnTo>
                    <a:pt x="3731533" y="763538"/>
                  </a:lnTo>
                  <a:close/>
                </a:path>
              </a:pathLst>
            </a:cu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585" tIns="34291" rIns="64008" bIns="34289" numCol="1" spcCol="1270" anchor="ctr" anchorCtr="0">
              <a:noAutofit/>
            </a:bodyPr>
            <a:lstStyle/>
            <a:p>
              <a:pPr marL="0" lvl="0" indent="0" algn="ctr" defTabSz="400050">
                <a:lnSpc>
                  <a:spcPct val="90000"/>
                </a:lnSpc>
                <a:spcBef>
                  <a:spcPct val="0"/>
                </a:spcBef>
                <a:spcAft>
                  <a:spcPct val="35000"/>
                </a:spcAft>
                <a:buNone/>
              </a:pPr>
              <a:r>
                <a:rPr lang="es-ES" altLang="es-ES" sz="900" kern="1200" dirty="0">
                  <a:solidFill>
                    <a:schemeClr val="tx1"/>
                  </a:solidFill>
                  <a:latin typeface="Arial Rounded MT Bold" panose="020F0704030504030204" pitchFamily="34" charset="0"/>
                </a:rPr>
                <a:t>Casi todos los históricos de la economía coinciden en destacar </a:t>
              </a:r>
            </a:p>
            <a:p>
              <a:pPr marL="0" lvl="0" indent="0" algn="ctr" defTabSz="400050">
                <a:lnSpc>
                  <a:spcPct val="90000"/>
                </a:lnSpc>
                <a:spcBef>
                  <a:spcPct val="0"/>
                </a:spcBef>
                <a:spcAft>
                  <a:spcPct val="35000"/>
                </a:spcAft>
                <a:buNone/>
              </a:pPr>
              <a:r>
                <a:rPr lang="es-ES" altLang="es-ES" sz="900" kern="1200" dirty="0">
                  <a:solidFill>
                    <a:schemeClr val="tx1"/>
                  </a:solidFill>
                  <a:latin typeface="Arial Rounded MT Bold" panose="020F0704030504030204" pitchFamily="34" charset="0"/>
                </a:rPr>
                <a:t>que las </a:t>
              </a:r>
              <a:r>
                <a:rPr lang="es-ES" altLang="es-ES" sz="900" kern="1200" dirty="0">
                  <a:solidFill>
                    <a:schemeClr val="tx2">
                      <a:lumMod val="60000"/>
                      <a:lumOff val="40000"/>
                    </a:schemeClr>
                  </a:solidFill>
                  <a:latin typeface="Arial Rounded MT Bold" panose="020F0704030504030204" pitchFamily="34" charset="0"/>
                </a:rPr>
                <a:t>TIC </a:t>
              </a:r>
              <a:r>
                <a:rPr lang="es-ES" altLang="es-ES" sz="900" kern="1200" dirty="0">
                  <a:solidFill>
                    <a:schemeClr val="tx1"/>
                  </a:solidFill>
                  <a:latin typeface="Arial Rounded MT Bold" panose="020F0704030504030204" pitchFamily="34" charset="0"/>
                </a:rPr>
                <a:t>respetan todos los criterios mencionados previamente y, </a:t>
              </a:r>
              <a:r>
                <a:rPr lang="es-ES" altLang="es-ES" sz="900" kern="1200" dirty="0">
                  <a:solidFill>
                    <a:schemeClr val="accent2">
                      <a:lumMod val="75000"/>
                    </a:schemeClr>
                  </a:solidFill>
                  <a:latin typeface="Arial Rounded MT Bold" panose="020F0704030504030204" pitchFamily="34" charset="0"/>
                </a:rPr>
                <a:t>por tanto, deberían </a:t>
              </a:r>
              <a:r>
                <a:rPr lang="es-ES" altLang="es-ES" sz="900" dirty="0">
                  <a:solidFill>
                    <a:schemeClr val="accent2">
                      <a:lumMod val="75000"/>
                    </a:schemeClr>
                  </a:solidFill>
                  <a:latin typeface="Arial Rounded MT Bold" panose="020F0704030504030204" pitchFamily="34" charset="0"/>
                </a:rPr>
                <a:t>entrar por derecho en el club de las</a:t>
              </a:r>
              <a:endParaRPr lang="es-ES" altLang="es-ES" sz="900" kern="1200" dirty="0">
                <a:solidFill>
                  <a:schemeClr val="tx2">
                    <a:lumMod val="60000"/>
                    <a:lumOff val="40000"/>
                  </a:schemeClr>
                </a:solidFill>
                <a:latin typeface="Arial Rounded MT Bold" panose="020F0704030504030204" pitchFamily="34" charset="0"/>
              </a:endParaRPr>
            </a:p>
            <a:p>
              <a:pPr marL="0" lvl="0" indent="0" algn="ctr" defTabSz="400050">
                <a:lnSpc>
                  <a:spcPct val="90000"/>
                </a:lnSpc>
                <a:spcBef>
                  <a:spcPct val="0"/>
                </a:spcBef>
                <a:spcAft>
                  <a:spcPct val="35000"/>
                </a:spcAft>
                <a:buNone/>
              </a:pPr>
              <a:r>
                <a:rPr lang="es-ES" altLang="es-ES" sz="900" i="1" kern="1200" dirty="0">
                  <a:solidFill>
                    <a:srgbClr val="E941D5"/>
                  </a:solidFill>
                  <a:latin typeface="Arial Rounded MT Bold" panose="020F0704030504030204" pitchFamily="34" charset="0"/>
                </a:rPr>
                <a:t>Tecnologías de utilidad general</a:t>
              </a:r>
              <a:r>
                <a:rPr lang="es-ES" altLang="es-ES" sz="900" kern="1200" dirty="0">
                  <a:solidFill>
                    <a:schemeClr val="tx1"/>
                  </a:solidFill>
                  <a:latin typeface="Arial Rounded MT Bold" panose="020F0704030504030204" pitchFamily="34" charset="0"/>
                </a:rPr>
                <a:t>.</a:t>
              </a:r>
              <a:r>
                <a:rPr lang="es-ES" altLang="es-ES" sz="900" kern="1200" dirty="0">
                  <a:latin typeface="Arial Rounded MT Bold" panose="020F0704030504030204" pitchFamily="34" charset="0"/>
                </a:rPr>
                <a:t> </a:t>
              </a:r>
              <a:endParaRPr lang="es-ES" sz="900" kern="1200" dirty="0"/>
            </a:p>
          </p:txBody>
        </p:sp>
        <p:sp>
          <p:nvSpPr>
            <p:cNvPr id="18" name="Elipse 17">
              <a:extLst>
                <a:ext uri="{FF2B5EF4-FFF2-40B4-BE49-F238E27FC236}">
                  <a16:creationId xmlns:a16="http://schemas.microsoft.com/office/drawing/2014/main" id="{1E916F9F-CB40-4980-985C-6B2A77A16701}"/>
                </a:ext>
              </a:extLst>
            </p:cNvPr>
            <p:cNvSpPr/>
            <p:nvPr/>
          </p:nvSpPr>
          <p:spPr>
            <a:xfrm>
              <a:off x="1695304" y="3862193"/>
              <a:ext cx="807877" cy="763539"/>
            </a:xfrm>
            <a:prstGeom prst="ellipse">
              <a:avLst/>
            </a:pr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692233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4761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32555" y="2094761"/>
            <a:ext cx="6264696" cy="1569660"/>
          </a:xfrm>
          <a:prstGeom prst="rect">
            <a:avLst/>
          </a:prstGeom>
          <a:noFill/>
        </p:spPr>
        <p:txBody>
          <a:bodyPr wrap="square" rtlCol="0">
            <a:spAutoFit/>
          </a:bodyPr>
          <a:lstStyle/>
          <a:p>
            <a:pPr>
              <a:defRPr/>
            </a:pPr>
            <a:r>
              <a:rPr lang="es-ES" altLang="es-ES" sz="1200" dirty="0">
                <a:latin typeface="Arial Rounded MT Bold" panose="020F0704030504030204" pitchFamily="34" charset="0"/>
              </a:rPr>
              <a:t>Dice </a:t>
            </a:r>
            <a:r>
              <a:rPr lang="es-ES" altLang="es-ES" sz="1200" dirty="0" err="1">
                <a:latin typeface="Arial Rounded MT Bold" panose="020F0704030504030204" pitchFamily="34" charset="0"/>
              </a:rPr>
              <a:t>Cowen</a:t>
            </a:r>
            <a:r>
              <a:rPr lang="es-ES" altLang="es-ES" sz="1200" dirty="0">
                <a:latin typeface="Arial Rounded MT Bold" panose="020F0704030504030204" pitchFamily="34" charset="0"/>
              </a:rPr>
              <a:t>: «las </a:t>
            </a:r>
            <a:r>
              <a:rPr lang="es-ES" altLang="es-ES" sz="1200" dirty="0">
                <a:solidFill>
                  <a:schemeClr val="tx2">
                    <a:lumMod val="60000"/>
                    <a:lumOff val="40000"/>
                  </a:schemeClr>
                </a:solidFill>
                <a:latin typeface="Arial Rounded MT Bold" panose="020F0704030504030204" pitchFamily="34" charset="0"/>
              </a:rPr>
              <a:t>ventajas de Internet </a:t>
            </a:r>
            <a:r>
              <a:rPr lang="es-ES" altLang="es-ES" sz="1200" dirty="0">
                <a:latin typeface="Arial Rounded MT Bold" panose="020F0704030504030204" pitchFamily="34" charset="0"/>
              </a:rPr>
              <a:t>son muy concretas y están aquí para ser </a:t>
            </a:r>
          </a:p>
          <a:p>
            <a:pPr>
              <a:defRPr/>
            </a:pPr>
            <a:r>
              <a:rPr lang="es-ES" altLang="es-ES" sz="1200" dirty="0">
                <a:latin typeface="Arial Rounded MT Bold" panose="020F0704030504030204" pitchFamily="34" charset="0"/>
              </a:rPr>
              <a:t>alabadas, no criticadas  [...]. El cuadro general es este: disfrutamos más también </a:t>
            </a:r>
          </a:p>
          <a:p>
            <a:pPr>
              <a:defRPr/>
            </a:pPr>
            <a:r>
              <a:rPr lang="es-ES" altLang="es-ES" sz="1200" dirty="0">
                <a:latin typeface="Arial Rounded MT Bold" panose="020F0704030504030204" pitchFamily="34" charset="0"/>
              </a:rPr>
              <a:t>gracias a Internet. Y disfrutamos gastando menos dinero. [Pero] son malos por lo </a:t>
            </a:r>
          </a:p>
          <a:p>
            <a:pPr>
              <a:defRPr/>
            </a:pPr>
            <a:r>
              <a:rPr lang="es-ES" altLang="es-ES" sz="1200" dirty="0">
                <a:latin typeface="Arial Rounded MT Bold" panose="020F0704030504030204" pitchFamily="34" charset="0"/>
              </a:rPr>
              <a:t>que concierne las ganancias, por tanto es difícil pagar nuestras deudas, ya que se trate de los individuos, de las empresas o del gobierno.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Las </a:t>
            </a:r>
            <a:r>
              <a:rPr lang="es-ES" altLang="es-ES" sz="1200" dirty="0">
                <a:solidFill>
                  <a:schemeClr val="tx2">
                    <a:lumMod val="60000"/>
                    <a:lumOff val="40000"/>
                  </a:schemeClr>
                </a:solidFill>
                <a:latin typeface="Arial Rounded MT Bold" panose="020F0704030504030204" pitchFamily="34" charset="0"/>
              </a:rPr>
              <a:t>TIC del siglo XXI,</a:t>
            </a:r>
            <a:r>
              <a:rPr lang="es-ES" altLang="es-ES" sz="1200" dirty="0">
                <a:latin typeface="Arial Rounded MT Bold" panose="020F0704030504030204" pitchFamily="34" charset="0"/>
              </a:rPr>
              <a:t> en pocas palabras, suspenden el examen principal, el que les pide que se muestren </a:t>
            </a:r>
            <a:r>
              <a:rPr lang="es-ES" altLang="es-ES" sz="1200" i="1" dirty="0">
                <a:solidFill>
                  <a:srgbClr val="E941D5"/>
                </a:solidFill>
                <a:latin typeface="Arial Rounded MT Bold" panose="020F0704030504030204" pitchFamily="34" charset="0"/>
              </a:rPr>
              <a:t>económicamente</a:t>
            </a:r>
            <a:r>
              <a:rPr lang="es-ES" altLang="es-ES" sz="1200" dirty="0">
                <a:latin typeface="Arial Rounded MT Bold" panose="020F0704030504030204" pitchFamily="34" charset="0"/>
              </a:rPr>
              <a:t> significativas.</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AAEAB6F-D33B-48CD-9408-CCE2CDB12A52}"/>
              </a:ext>
            </a:extLst>
          </p:cNvPr>
          <p:cNvSpPr/>
          <p:nvPr/>
        </p:nvSpPr>
        <p:spPr>
          <a:xfrm>
            <a:off x="1588785" y="1491630"/>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Tecnologías de utilidad general: las que realmente importan</a:t>
            </a:r>
          </a:p>
        </p:txBody>
      </p:sp>
      <p:sp>
        <p:nvSpPr>
          <p:cNvPr id="10" name="Donut 24">
            <a:extLst>
              <a:ext uri="{FF2B5EF4-FFF2-40B4-BE49-F238E27FC236}">
                <a16:creationId xmlns:a16="http://schemas.microsoft.com/office/drawing/2014/main" id="{FEACEC8B-D693-4ED6-ADB5-782F4626F3E5}"/>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742340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05958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1370" y="1655230"/>
            <a:ext cx="6457014" cy="276999"/>
          </a:xfrm>
          <a:prstGeom prst="rect">
            <a:avLst/>
          </a:prstGeom>
          <a:noFill/>
        </p:spPr>
        <p:txBody>
          <a:bodyPr wrap="square" rtlCol="0">
            <a:spAutoFit/>
          </a:bodyPr>
          <a:lstStyle/>
          <a:p>
            <a:pPr>
              <a:defRPr/>
            </a:pPr>
            <a:r>
              <a:rPr lang="es-ES" altLang="es-ES" sz="1200" dirty="0">
                <a:latin typeface="Arial Rounded MT Bold" panose="020F0704030504030204" pitchFamily="34" charset="0"/>
              </a:rPr>
              <a:t>Se han presentado los aspectos más notables de la segunda época de las máquinas: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A7047195-DB51-4AC4-8FD7-8B15BB6E41A8}"/>
              </a:ext>
            </a:extLst>
          </p:cNvPr>
          <p:cNvSpPr/>
          <p:nvPr/>
        </p:nvSpPr>
        <p:spPr>
          <a:xfrm>
            <a:off x="1579144" y="1203598"/>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Tecnologías de utilidad general: las que realmente importan</a:t>
            </a:r>
          </a:p>
        </p:txBody>
      </p:sp>
      <p:sp>
        <p:nvSpPr>
          <p:cNvPr id="10" name="Donut 24">
            <a:extLst>
              <a:ext uri="{FF2B5EF4-FFF2-40B4-BE49-F238E27FC236}">
                <a16:creationId xmlns:a16="http://schemas.microsoft.com/office/drawing/2014/main" id="{6CD6BFB6-E0E2-4F8B-ADD4-31E5BD6F1273}"/>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CuadroTexto 16">
            <a:extLst>
              <a:ext uri="{FF2B5EF4-FFF2-40B4-BE49-F238E27FC236}">
                <a16:creationId xmlns:a16="http://schemas.microsoft.com/office/drawing/2014/main" id="{C1FF3449-C66C-4B91-935F-5E1DD8560E0A}"/>
              </a:ext>
            </a:extLst>
          </p:cNvPr>
          <p:cNvSpPr txBox="1"/>
          <p:nvPr/>
        </p:nvSpPr>
        <p:spPr>
          <a:xfrm>
            <a:off x="1477470" y="4084205"/>
            <a:ext cx="6068104" cy="461665"/>
          </a:xfrm>
          <a:prstGeom prst="rect">
            <a:avLst/>
          </a:prstGeom>
          <a:noFill/>
        </p:spPr>
        <p:txBody>
          <a:bodyPr wrap="square">
            <a:spAutoFit/>
          </a:bodyPr>
          <a:lstStyle/>
          <a:p>
            <a:pPr>
              <a:defRPr/>
            </a:pPr>
            <a:r>
              <a:rPr lang="es-ES" altLang="es-ES" sz="1200" dirty="0">
                <a:latin typeface="Arial Rounded MT Bold" panose="020F0704030504030204" pitchFamily="34" charset="0"/>
              </a:rPr>
              <a:t>Estas tres fuerzas nos están garantizando conquistas que trasforman la ciencia ficción en la realidad de todos los días. </a:t>
            </a:r>
          </a:p>
        </p:txBody>
      </p:sp>
      <p:grpSp>
        <p:nvGrpSpPr>
          <p:cNvPr id="7" name="Grupo 6">
            <a:extLst>
              <a:ext uri="{FF2B5EF4-FFF2-40B4-BE49-F238E27FC236}">
                <a16:creationId xmlns:a16="http://schemas.microsoft.com/office/drawing/2014/main" id="{6E58E8A4-7E53-4EF6-AD34-69D47C5D77AF}"/>
              </a:ext>
            </a:extLst>
          </p:cNvPr>
          <p:cNvGrpSpPr/>
          <p:nvPr/>
        </p:nvGrpSpPr>
        <p:grpSpPr>
          <a:xfrm>
            <a:off x="1439514" y="1779662"/>
            <a:ext cx="6116261" cy="2376264"/>
            <a:chOff x="1192043" y="1758692"/>
            <a:chExt cx="5904000" cy="2376264"/>
          </a:xfrm>
        </p:grpSpPr>
        <p:graphicFrame>
          <p:nvGraphicFramePr>
            <p:cNvPr id="2" name="Diagrama 1">
              <a:extLst>
                <a:ext uri="{FF2B5EF4-FFF2-40B4-BE49-F238E27FC236}">
                  <a16:creationId xmlns:a16="http://schemas.microsoft.com/office/drawing/2014/main" id="{012B3433-19DB-42DA-92BD-E09F3ABE2BC3}"/>
                </a:ext>
              </a:extLst>
            </p:cNvPr>
            <p:cNvGraphicFramePr/>
            <p:nvPr>
              <p:extLst>
                <p:ext uri="{D42A27DB-BD31-4B8C-83A1-F6EECF244321}">
                  <p14:modId xmlns:p14="http://schemas.microsoft.com/office/powerpoint/2010/main" val="682358476"/>
                </p:ext>
              </p:extLst>
            </p:nvPr>
          </p:nvGraphicFramePr>
          <p:xfrm>
            <a:off x="1192043" y="1758692"/>
            <a:ext cx="5904000" cy="2376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a:extLst>
                <a:ext uri="{FF2B5EF4-FFF2-40B4-BE49-F238E27FC236}">
                  <a16:creationId xmlns:a16="http://schemas.microsoft.com/office/drawing/2014/main" id="{0840BCA1-C48E-4A90-B6F1-806C15C12ECA}"/>
                </a:ext>
              </a:extLst>
            </p:cNvPr>
            <p:cNvSpPr txBox="1"/>
            <p:nvPr/>
          </p:nvSpPr>
          <p:spPr>
            <a:xfrm>
              <a:off x="1350816" y="2017583"/>
              <a:ext cx="278454" cy="369332"/>
            </a:xfrm>
            <a:prstGeom prst="rect">
              <a:avLst/>
            </a:prstGeom>
            <a:noFill/>
          </p:spPr>
          <p:txBody>
            <a:bodyPr wrap="square" rtlCol="0">
              <a:spAutoFit/>
            </a:bodyPr>
            <a:lstStyle/>
            <a:p>
              <a:r>
                <a:rPr lang="es-ES" dirty="0"/>
                <a:t>1</a:t>
              </a:r>
            </a:p>
          </p:txBody>
        </p:sp>
        <p:sp>
          <p:nvSpPr>
            <p:cNvPr id="18" name="CuadroTexto 17">
              <a:extLst>
                <a:ext uri="{FF2B5EF4-FFF2-40B4-BE49-F238E27FC236}">
                  <a16:creationId xmlns:a16="http://schemas.microsoft.com/office/drawing/2014/main" id="{E3475385-FD3A-4BC0-B38E-E23509AE5FE9}"/>
                </a:ext>
              </a:extLst>
            </p:cNvPr>
            <p:cNvSpPr txBox="1"/>
            <p:nvPr/>
          </p:nvSpPr>
          <p:spPr>
            <a:xfrm>
              <a:off x="1483458" y="2762158"/>
              <a:ext cx="430234" cy="369332"/>
            </a:xfrm>
            <a:prstGeom prst="rect">
              <a:avLst/>
            </a:prstGeom>
            <a:noFill/>
          </p:spPr>
          <p:txBody>
            <a:bodyPr wrap="square" rtlCol="0">
              <a:spAutoFit/>
            </a:bodyPr>
            <a:lstStyle/>
            <a:p>
              <a:r>
                <a:rPr lang="es-ES" dirty="0"/>
                <a:t> 2</a:t>
              </a:r>
            </a:p>
          </p:txBody>
        </p:sp>
        <p:sp>
          <p:nvSpPr>
            <p:cNvPr id="20" name="CuadroTexto 19">
              <a:extLst>
                <a:ext uri="{FF2B5EF4-FFF2-40B4-BE49-F238E27FC236}">
                  <a16:creationId xmlns:a16="http://schemas.microsoft.com/office/drawing/2014/main" id="{00D025F6-CEF6-4A57-8EAC-ACE23F5A03A4}"/>
                </a:ext>
              </a:extLst>
            </p:cNvPr>
            <p:cNvSpPr txBox="1"/>
            <p:nvPr/>
          </p:nvSpPr>
          <p:spPr>
            <a:xfrm>
              <a:off x="1340515" y="3478847"/>
              <a:ext cx="278454" cy="369332"/>
            </a:xfrm>
            <a:prstGeom prst="rect">
              <a:avLst/>
            </a:prstGeom>
            <a:noFill/>
          </p:spPr>
          <p:txBody>
            <a:bodyPr wrap="square" rtlCol="0">
              <a:spAutoFit/>
            </a:bodyPr>
            <a:lstStyle/>
            <a:p>
              <a:r>
                <a:rPr lang="es-ES" dirty="0"/>
                <a:t>3</a:t>
              </a:r>
            </a:p>
          </p:txBody>
        </p:sp>
      </p:grpSp>
    </p:spTree>
    <p:extLst>
      <p:ext uri="{BB962C8B-B14F-4D97-AF65-F5344CB8AC3E}">
        <p14:creationId xmlns:p14="http://schemas.microsoft.com/office/powerpoint/2010/main" val="2986272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13159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4125" y="1696232"/>
            <a:ext cx="5961184" cy="1384995"/>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Así como los bienes gratuitos, en vez de los productos físicos, constituyen un </a:t>
            </a:r>
          </a:p>
          <a:p>
            <a:pPr algn="just">
              <a:defRPr/>
            </a:pPr>
            <a:r>
              <a:rPr lang="es-ES" altLang="es-ES" sz="1200" dirty="0">
                <a:latin typeface="Arial Rounded MT Bold" panose="020F0704030504030204" pitchFamily="34" charset="0"/>
              </a:rPr>
              <a:t>trozo cada vez más importante del consumo, los intangibles son también una  cuota creciente del capital </a:t>
            </a:r>
            <a:r>
              <a:rPr lang="es-ES" altLang="es-ES" sz="1200" dirty="0" err="1">
                <a:latin typeface="Arial Rounded MT Bold" panose="020F0704030504030204" pitchFamily="34" charset="0"/>
              </a:rPr>
              <a:t>asset</a:t>
            </a:r>
            <a:r>
              <a:rPr lang="es-ES" altLang="es-ES" sz="1200" dirty="0">
                <a:latin typeface="Arial Rounded MT Bold" panose="020F0704030504030204" pitchFamily="34" charset="0"/>
              </a:rPr>
              <a:t> de la economía, los bienes capitales físicos.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La </a:t>
            </a:r>
            <a:r>
              <a:rPr lang="es-ES" altLang="es-ES" sz="1200" dirty="0">
                <a:solidFill>
                  <a:schemeClr val="tx2">
                    <a:lumMod val="60000"/>
                    <a:lumOff val="40000"/>
                  </a:schemeClr>
                </a:solidFill>
                <a:latin typeface="Arial Rounded MT Bold" panose="020F0704030504030204" pitchFamily="34" charset="0"/>
              </a:rPr>
              <a:t>producción</a:t>
            </a:r>
            <a:r>
              <a:rPr lang="es-ES" altLang="es-ES" sz="1200" dirty="0">
                <a:latin typeface="Arial Rounded MT Bold" panose="020F0704030504030204" pitchFamily="34" charset="0"/>
              </a:rPr>
              <a:t> en la </a:t>
            </a:r>
            <a:r>
              <a:rPr lang="es-ES" altLang="es-ES" sz="1200" dirty="0">
                <a:solidFill>
                  <a:schemeClr val="tx2">
                    <a:lumMod val="60000"/>
                    <a:lumOff val="40000"/>
                  </a:schemeClr>
                </a:solidFill>
                <a:latin typeface="Arial Rounded MT Bold" panose="020F0704030504030204" pitchFamily="34" charset="0"/>
              </a:rPr>
              <a:t>segunda época de las máquinas </a:t>
            </a:r>
            <a:r>
              <a:rPr lang="es-ES" altLang="es-ES" sz="1200" dirty="0">
                <a:latin typeface="Arial Rounded MT Bold" panose="020F0704030504030204" pitchFamily="34" charset="0"/>
              </a:rPr>
              <a:t>se basa menos en las </a:t>
            </a:r>
          </a:p>
          <a:p>
            <a:pPr>
              <a:defRPr/>
            </a:pPr>
            <a:r>
              <a:rPr lang="es-ES" altLang="es-ES" sz="1200" dirty="0">
                <a:latin typeface="Arial Rounded MT Bold" panose="020F0704030504030204" pitchFamily="34" charset="0"/>
              </a:rPr>
              <a:t>máquinas y en las estructuras físicas (los capital </a:t>
            </a:r>
            <a:r>
              <a:rPr lang="es-ES" altLang="es-ES" sz="1200" dirty="0" err="1">
                <a:latin typeface="Arial Rounded MT Bold" panose="020F0704030504030204" pitchFamily="34" charset="0"/>
              </a:rPr>
              <a:t>asset</a:t>
            </a:r>
            <a:r>
              <a:rPr lang="es-ES" altLang="es-ES" sz="1200" dirty="0">
                <a:latin typeface="Arial Rounded MT Bold" panose="020F0704030504030204" pitchFamily="34" charset="0"/>
              </a:rPr>
              <a:t>) y más en las </a:t>
            </a:r>
            <a:r>
              <a:rPr lang="es-ES" altLang="es-ES" sz="1200" dirty="0">
                <a:solidFill>
                  <a:schemeClr val="tx2">
                    <a:lumMod val="60000"/>
                    <a:lumOff val="40000"/>
                  </a:schemeClr>
                </a:solidFill>
                <a:latin typeface="Arial Rounded MT Bold" panose="020F0704030504030204" pitchFamily="34" charset="0"/>
              </a:rPr>
              <a:t>cuatro </a:t>
            </a:r>
          </a:p>
          <a:p>
            <a:pPr>
              <a:defRPr/>
            </a:pPr>
            <a:r>
              <a:rPr lang="es-ES" altLang="es-ES" sz="1200" dirty="0">
                <a:solidFill>
                  <a:schemeClr val="tx2">
                    <a:lumMod val="60000"/>
                    <a:lumOff val="40000"/>
                  </a:schemeClr>
                </a:solidFill>
                <a:latin typeface="Arial Rounded MT Bold" panose="020F0704030504030204" pitchFamily="34" charset="0"/>
              </a:rPr>
              <a:t>categorías del </a:t>
            </a:r>
            <a:r>
              <a:rPr lang="es-ES" altLang="es-ES" sz="1200" dirty="0" err="1">
                <a:solidFill>
                  <a:schemeClr val="tx2">
                    <a:lumMod val="60000"/>
                    <a:lumOff val="40000"/>
                  </a:schemeClr>
                </a:solidFill>
                <a:latin typeface="Arial Rounded MT Bold" panose="020F0704030504030204" pitchFamily="34" charset="0"/>
              </a:rPr>
              <a:t>Asset</a:t>
            </a:r>
            <a:r>
              <a:rPr lang="es-ES" altLang="es-ES" sz="1200" dirty="0">
                <a:solidFill>
                  <a:schemeClr val="tx2">
                    <a:lumMod val="60000"/>
                    <a:lumOff val="40000"/>
                  </a:schemeClr>
                </a:solidFill>
                <a:latin typeface="Arial Rounded MT Bold" panose="020F0704030504030204" pitchFamily="34" charset="0"/>
              </a:rPr>
              <a:t> intangibles</a:t>
            </a:r>
            <a:r>
              <a:rPr lang="es-ES" altLang="es-ES" sz="1200" dirty="0">
                <a:latin typeface="Arial Rounded MT Bold" panose="020F0704030504030204" pitchFamily="34" charset="0"/>
              </a:rPr>
              <a: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07A3AD81-A173-4595-B8A6-507C57769EF3}"/>
              </a:ext>
            </a:extLst>
          </p:cNvPr>
          <p:cNvSpPr/>
          <p:nvPr/>
        </p:nvSpPr>
        <p:spPr>
          <a:xfrm>
            <a:off x="1578879" y="1275606"/>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Inteligencia humana y artificial en la segunda época de las máquinas</a:t>
            </a:r>
          </a:p>
          <a:p>
            <a:pPr>
              <a:defRPr/>
            </a:pPr>
            <a:endParaRPr lang="it-IT" altLang="es-ES" sz="1200" b="1" dirty="0">
              <a:latin typeface="Arial Rounded MT Bold" panose="020F0704030504030204" pitchFamily="34" charset="0"/>
            </a:endParaRPr>
          </a:p>
        </p:txBody>
      </p:sp>
      <p:sp>
        <p:nvSpPr>
          <p:cNvPr id="11" name="Donut 24">
            <a:extLst>
              <a:ext uri="{FF2B5EF4-FFF2-40B4-BE49-F238E27FC236}">
                <a16:creationId xmlns:a16="http://schemas.microsoft.com/office/drawing/2014/main" id="{306E5746-A9A5-4952-BE62-03FA1474005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 name="Forma libre: forma 8">
            <a:extLst>
              <a:ext uri="{FF2B5EF4-FFF2-40B4-BE49-F238E27FC236}">
                <a16:creationId xmlns:a16="http://schemas.microsoft.com/office/drawing/2014/main" id="{0DF41514-8FC4-466E-A07E-AB374A5F5613}"/>
              </a:ext>
            </a:extLst>
          </p:cNvPr>
          <p:cNvSpPr/>
          <p:nvPr/>
        </p:nvSpPr>
        <p:spPr>
          <a:xfrm>
            <a:off x="1959923" y="1851670"/>
            <a:ext cx="2973631" cy="628457"/>
          </a:xfrm>
          <a:custGeom>
            <a:avLst/>
            <a:gdLst>
              <a:gd name="connsiteX0" fmla="*/ 0 w 2973631"/>
              <a:gd name="connsiteY0" fmla="*/ 0 h 628457"/>
              <a:gd name="connsiteX1" fmla="*/ 2973631 w 2973631"/>
              <a:gd name="connsiteY1" fmla="*/ 0 h 628457"/>
              <a:gd name="connsiteX2" fmla="*/ 2973631 w 2973631"/>
              <a:gd name="connsiteY2" fmla="*/ 628457 h 628457"/>
              <a:gd name="connsiteX3" fmla="*/ 0 w 2973631"/>
              <a:gd name="connsiteY3" fmla="*/ 628457 h 628457"/>
              <a:gd name="connsiteX4" fmla="*/ 0 w 2973631"/>
              <a:gd name="connsiteY4" fmla="*/ 0 h 62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631" h="628457">
                <a:moveTo>
                  <a:pt x="0" y="0"/>
                </a:moveTo>
                <a:lnTo>
                  <a:pt x="2973631" y="0"/>
                </a:lnTo>
                <a:lnTo>
                  <a:pt x="2973631" y="628457"/>
                </a:lnTo>
                <a:lnTo>
                  <a:pt x="0" y="6284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50800" rIns="76200" bIns="50800" numCol="1" spcCol="1270" anchor="ctr" anchorCtr="0">
            <a:noAutofit/>
          </a:bodyPr>
          <a:lstStyle/>
          <a:p>
            <a:pPr marL="0" lvl="0" indent="0" algn="l" defTabSz="1778000">
              <a:lnSpc>
                <a:spcPct val="90000"/>
              </a:lnSpc>
              <a:spcBef>
                <a:spcPct val="0"/>
              </a:spcBef>
              <a:spcAft>
                <a:spcPct val="35000"/>
              </a:spcAft>
              <a:buNone/>
            </a:pPr>
            <a:endParaRPr lang="es-ES" sz="4000" kern="1200"/>
          </a:p>
        </p:txBody>
      </p:sp>
      <p:grpSp>
        <p:nvGrpSpPr>
          <p:cNvPr id="31" name="Grupo 30">
            <a:extLst>
              <a:ext uri="{FF2B5EF4-FFF2-40B4-BE49-F238E27FC236}">
                <a16:creationId xmlns:a16="http://schemas.microsoft.com/office/drawing/2014/main" id="{4560FC66-8A5B-43EA-A9D3-61C84C225DFD}"/>
              </a:ext>
            </a:extLst>
          </p:cNvPr>
          <p:cNvGrpSpPr/>
          <p:nvPr/>
        </p:nvGrpSpPr>
        <p:grpSpPr>
          <a:xfrm>
            <a:off x="1721214" y="3190099"/>
            <a:ext cx="5824095" cy="1071214"/>
            <a:chOff x="1959923" y="2975344"/>
            <a:chExt cx="6095942" cy="1071214"/>
          </a:xfrm>
        </p:grpSpPr>
        <p:sp>
          <p:nvSpPr>
            <p:cNvPr id="12" name="Rectángulo 11">
              <a:extLst>
                <a:ext uri="{FF2B5EF4-FFF2-40B4-BE49-F238E27FC236}">
                  <a16:creationId xmlns:a16="http://schemas.microsoft.com/office/drawing/2014/main" id="{1B94C3B9-DA0F-45F9-978A-1427F703B989}"/>
                </a:ext>
              </a:extLst>
            </p:cNvPr>
            <p:cNvSpPr/>
            <p:nvPr/>
          </p:nvSpPr>
          <p:spPr>
            <a:xfrm>
              <a:off x="1959923" y="3120722"/>
              <a:ext cx="218448" cy="21844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orma libre: forma 16">
              <a:extLst>
                <a:ext uri="{FF2B5EF4-FFF2-40B4-BE49-F238E27FC236}">
                  <a16:creationId xmlns:a16="http://schemas.microsoft.com/office/drawing/2014/main" id="{9BFB5E35-F332-41A4-AE3B-EDEAC411B32A}"/>
                </a:ext>
              </a:extLst>
            </p:cNvPr>
            <p:cNvSpPr/>
            <p:nvPr/>
          </p:nvSpPr>
          <p:spPr>
            <a:xfrm>
              <a:off x="2168077" y="2975344"/>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s-ES" altLang="es-ES" sz="1300" i="1" kern="1200">
                  <a:solidFill>
                    <a:srgbClr val="E941D5"/>
                  </a:solidFill>
                  <a:latin typeface="Arial Rounded MT Bold" panose="020F0704030504030204" pitchFamily="34" charset="0"/>
                </a:rPr>
                <a:t>propriedad intelectual</a:t>
              </a:r>
              <a:endParaRPr lang="es-ES" sz="1300" kern="1200"/>
            </a:p>
          </p:txBody>
        </p:sp>
        <p:sp>
          <p:nvSpPr>
            <p:cNvPr id="18" name="Rectángulo 17">
              <a:extLst>
                <a:ext uri="{FF2B5EF4-FFF2-40B4-BE49-F238E27FC236}">
                  <a16:creationId xmlns:a16="http://schemas.microsoft.com/office/drawing/2014/main" id="{C243582A-E48D-4D03-9407-F816F318AA4E}"/>
                </a:ext>
              </a:extLst>
            </p:cNvPr>
            <p:cNvSpPr/>
            <p:nvPr/>
          </p:nvSpPr>
          <p:spPr>
            <a:xfrm>
              <a:off x="1959923" y="3629925"/>
              <a:ext cx="218448" cy="21844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orma libre: forma 18">
              <a:extLst>
                <a:ext uri="{FF2B5EF4-FFF2-40B4-BE49-F238E27FC236}">
                  <a16:creationId xmlns:a16="http://schemas.microsoft.com/office/drawing/2014/main" id="{62206FD2-C36B-4CB0-A0E0-4AFC2A0B29EF}"/>
                </a:ext>
              </a:extLst>
            </p:cNvPr>
            <p:cNvSpPr/>
            <p:nvPr/>
          </p:nvSpPr>
          <p:spPr>
            <a:xfrm>
              <a:off x="2168077" y="3484548"/>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s-ES" altLang="es-ES" sz="1300" i="1" kern="1200">
                  <a:solidFill>
                    <a:srgbClr val="E941D5"/>
                  </a:solidFill>
                  <a:latin typeface="Arial Rounded MT Bold" panose="020F0704030504030204" pitchFamily="34" charset="0"/>
                </a:rPr>
                <a:t>capital organizativo</a:t>
              </a:r>
              <a:endParaRPr lang="es-ES" sz="1300" kern="1200"/>
            </a:p>
          </p:txBody>
        </p:sp>
        <p:sp>
          <p:nvSpPr>
            <p:cNvPr id="20" name="Rectángulo 19">
              <a:extLst>
                <a:ext uri="{FF2B5EF4-FFF2-40B4-BE49-F238E27FC236}">
                  <a16:creationId xmlns:a16="http://schemas.microsoft.com/office/drawing/2014/main" id="{3BC7C07B-6E3E-40B6-AEC6-69BB679C8F72}"/>
                </a:ext>
              </a:extLst>
            </p:cNvPr>
            <p:cNvSpPr/>
            <p:nvPr/>
          </p:nvSpPr>
          <p:spPr>
            <a:xfrm>
              <a:off x="5048260" y="3147126"/>
              <a:ext cx="218448" cy="21844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Forma libre: forma 20">
              <a:extLst>
                <a:ext uri="{FF2B5EF4-FFF2-40B4-BE49-F238E27FC236}">
                  <a16:creationId xmlns:a16="http://schemas.microsoft.com/office/drawing/2014/main" id="{10A04DC3-BFA0-409C-8B1D-A8108DE1A6AD}"/>
                </a:ext>
              </a:extLst>
            </p:cNvPr>
            <p:cNvSpPr/>
            <p:nvPr/>
          </p:nvSpPr>
          <p:spPr>
            <a:xfrm>
              <a:off x="5256414" y="3001748"/>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s-ES" altLang="es-ES" sz="1300" i="1" dirty="0">
                  <a:solidFill>
                    <a:srgbClr val="E941D5"/>
                  </a:solidFill>
                  <a:latin typeface="Arial Rounded MT Bold" panose="020F0704030504030204" pitchFamily="34" charset="0"/>
                </a:rPr>
                <a:t>c</a:t>
              </a:r>
              <a:r>
                <a:rPr lang="es-ES" altLang="es-ES" sz="1300" i="1" kern="1200" dirty="0">
                  <a:solidFill>
                    <a:srgbClr val="E941D5"/>
                  </a:solidFill>
                  <a:latin typeface="Arial Rounded MT Bold" panose="020F0704030504030204" pitchFamily="34" charset="0"/>
                </a:rPr>
                <a:t>ontenidos generados por los usuarios</a:t>
              </a:r>
              <a:endParaRPr lang="es-ES" sz="1300" kern="1200" dirty="0"/>
            </a:p>
          </p:txBody>
        </p:sp>
        <p:sp>
          <p:nvSpPr>
            <p:cNvPr id="25" name="Rectángulo 24">
              <a:extLst>
                <a:ext uri="{FF2B5EF4-FFF2-40B4-BE49-F238E27FC236}">
                  <a16:creationId xmlns:a16="http://schemas.microsoft.com/office/drawing/2014/main" id="{204E5A7A-3640-4CD6-880D-7A98DDEA4C79}"/>
                </a:ext>
              </a:extLst>
            </p:cNvPr>
            <p:cNvSpPr/>
            <p:nvPr/>
          </p:nvSpPr>
          <p:spPr>
            <a:xfrm>
              <a:off x="5082235" y="3682733"/>
              <a:ext cx="218448" cy="21844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Forma libre: forma 25">
              <a:extLst>
                <a:ext uri="{FF2B5EF4-FFF2-40B4-BE49-F238E27FC236}">
                  <a16:creationId xmlns:a16="http://schemas.microsoft.com/office/drawing/2014/main" id="{926E7BCE-8018-4035-B301-FC8B8EF1C8CF}"/>
                </a:ext>
              </a:extLst>
            </p:cNvPr>
            <p:cNvSpPr/>
            <p:nvPr/>
          </p:nvSpPr>
          <p:spPr>
            <a:xfrm>
              <a:off x="5290389" y="3537355"/>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s-ES" altLang="es-ES" sz="1300" i="1" kern="1200">
                  <a:solidFill>
                    <a:srgbClr val="E941D5"/>
                  </a:solidFill>
                  <a:latin typeface="Arial Rounded MT Bold" panose="020F0704030504030204" pitchFamily="34" charset="0"/>
                </a:rPr>
                <a:t>capital humano</a:t>
              </a:r>
              <a:endParaRPr lang="es-ES" sz="1300" kern="1200"/>
            </a:p>
          </p:txBody>
        </p:sp>
      </p:grpSp>
      <p:sp>
        <p:nvSpPr>
          <p:cNvPr id="28" name="Forma libre: forma 27">
            <a:extLst>
              <a:ext uri="{FF2B5EF4-FFF2-40B4-BE49-F238E27FC236}">
                <a16:creationId xmlns:a16="http://schemas.microsoft.com/office/drawing/2014/main" id="{7092610A-6499-4425-9FDC-432DE43B773A}"/>
              </a:ext>
            </a:extLst>
          </p:cNvPr>
          <p:cNvSpPr/>
          <p:nvPr/>
        </p:nvSpPr>
        <p:spPr>
          <a:xfrm>
            <a:off x="5290389" y="3484548"/>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endParaRPr lang="es-ES" sz="1300" kern="1200"/>
          </a:p>
        </p:txBody>
      </p:sp>
      <p:sp>
        <p:nvSpPr>
          <p:cNvPr id="30" name="Forma libre: forma 29">
            <a:extLst>
              <a:ext uri="{FF2B5EF4-FFF2-40B4-BE49-F238E27FC236}">
                <a16:creationId xmlns:a16="http://schemas.microsoft.com/office/drawing/2014/main" id="{759F2165-138E-4784-84BC-210F8209B4F6}"/>
              </a:ext>
            </a:extLst>
          </p:cNvPr>
          <p:cNvSpPr/>
          <p:nvPr/>
        </p:nvSpPr>
        <p:spPr>
          <a:xfrm>
            <a:off x="5290389" y="3993751"/>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endParaRPr lang="es-ES" sz="1300" kern="1200"/>
          </a:p>
        </p:txBody>
      </p:sp>
    </p:spTree>
    <p:extLst>
      <p:ext uri="{BB962C8B-B14F-4D97-AF65-F5344CB8AC3E}">
        <p14:creationId xmlns:p14="http://schemas.microsoft.com/office/powerpoint/2010/main" val="3902650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4761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849" y="2089278"/>
            <a:ext cx="6157503" cy="1200329"/>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La </a:t>
            </a:r>
            <a:r>
              <a:rPr lang="es-ES" altLang="es-ES" sz="1200" dirty="0">
                <a:solidFill>
                  <a:schemeClr val="tx2">
                    <a:lumMod val="60000"/>
                    <a:lumOff val="40000"/>
                  </a:schemeClr>
                </a:solidFill>
                <a:latin typeface="Arial Rounded MT Bold" panose="020F0704030504030204" pitchFamily="34" charset="0"/>
              </a:rPr>
              <a:t>segunda</a:t>
            </a:r>
            <a:r>
              <a:rPr lang="es-ES" altLang="es-ES" sz="1200" dirty="0">
                <a:latin typeface="Arial Rounded MT Bold" panose="020F0704030504030204" pitchFamily="34" charset="0"/>
              </a:rPr>
              <a:t>, y aún más amplia, </a:t>
            </a:r>
            <a:r>
              <a:rPr lang="es-ES" altLang="es-ES" sz="1200" dirty="0">
                <a:solidFill>
                  <a:schemeClr val="tx2">
                    <a:lumMod val="60000"/>
                    <a:lumOff val="40000"/>
                  </a:schemeClr>
                </a:solidFill>
                <a:latin typeface="Arial Rounded MT Bold" panose="020F0704030504030204" pitchFamily="34" charset="0"/>
              </a:rPr>
              <a:t>categoría de intangibles </a:t>
            </a:r>
            <a:r>
              <a:rPr lang="es-ES" altLang="es-ES" sz="1200" dirty="0">
                <a:latin typeface="Arial Rounded MT Bold" panose="020F0704030504030204" pitchFamily="34" charset="0"/>
              </a:rPr>
              <a:t>es el </a:t>
            </a:r>
            <a:r>
              <a:rPr lang="es-ES" altLang="es-ES" sz="1200" dirty="0">
                <a:solidFill>
                  <a:srgbClr val="7030A0"/>
                </a:solidFill>
                <a:latin typeface="Arial Rounded MT Bold" panose="020F0704030504030204" pitchFamily="34" charset="0"/>
              </a:rPr>
              <a:t>capital organizativo </a:t>
            </a:r>
          </a:p>
          <a:p>
            <a:pPr algn="just">
              <a:defRPr/>
            </a:pPr>
            <a:r>
              <a:rPr lang="es-ES" altLang="es-ES" sz="1200" dirty="0">
                <a:latin typeface="Arial Rounded MT Bold" panose="020F0704030504030204" pitchFamily="34" charset="0"/>
              </a:rPr>
              <a:t>como los </a:t>
            </a:r>
            <a:r>
              <a:rPr lang="es-ES" altLang="es-ES" sz="1200" dirty="0">
                <a:solidFill>
                  <a:srgbClr val="7030A0"/>
                </a:solidFill>
                <a:latin typeface="Arial Rounded MT Bold" panose="020F0704030504030204" pitchFamily="34" charset="0"/>
              </a:rPr>
              <a:t>nuevos procedimientos de gestión</a:t>
            </a:r>
            <a:r>
              <a:rPr lang="es-ES" altLang="es-ES" sz="1200" dirty="0">
                <a:latin typeface="Arial Rounded MT Bold" panose="020F0704030504030204" pitchFamily="34" charset="0"/>
              </a:rPr>
              <a:t>, las </a:t>
            </a:r>
            <a:r>
              <a:rPr lang="es-ES" altLang="es-ES" sz="1200" dirty="0">
                <a:solidFill>
                  <a:srgbClr val="7030A0"/>
                </a:solidFill>
                <a:latin typeface="Arial Rounded MT Bold" panose="020F0704030504030204" pitchFamily="34" charset="0"/>
              </a:rPr>
              <a:t>técnicas de producción</a:t>
            </a:r>
            <a:r>
              <a:rPr lang="es-ES" altLang="es-ES" sz="1200" dirty="0">
                <a:latin typeface="Arial Rounded MT Bold" panose="020F0704030504030204" pitchFamily="34" charset="0"/>
              </a:rPr>
              <a:t>, las </a:t>
            </a:r>
          </a:p>
          <a:p>
            <a:pPr algn="just">
              <a:defRPr/>
            </a:pPr>
            <a:r>
              <a:rPr lang="es-ES" altLang="es-ES" sz="1200" dirty="0">
                <a:solidFill>
                  <a:srgbClr val="7030A0"/>
                </a:solidFill>
                <a:latin typeface="Arial Rounded MT Bold" panose="020F0704030504030204" pitchFamily="34" charset="0"/>
              </a:rPr>
              <a:t>formas de organización </a:t>
            </a:r>
            <a:r>
              <a:rPr lang="es-ES" altLang="es-ES" sz="1200" dirty="0">
                <a:latin typeface="Arial Rounded MT Bold" panose="020F0704030504030204" pitchFamily="34" charset="0"/>
              </a:rPr>
              <a:t>y los </a:t>
            </a:r>
            <a:r>
              <a:rPr lang="es-ES" altLang="es-ES" sz="1200" dirty="0">
                <a:solidFill>
                  <a:srgbClr val="7030A0"/>
                </a:solidFill>
                <a:latin typeface="Arial Rounded MT Bold" panose="020F0704030504030204" pitchFamily="34" charset="0"/>
              </a:rPr>
              <a:t>modelos de negocios.</a:t>
            </a:r>
            <a:endParaRPr lang="es-ES" altLang="es-ES" sz="1200" dirty="0">
              <a:latin typeface="Arial Rounded MT Bold" panose="020F0704030504030204" pitchFamily="34" charset="0"/>
            </a:endParaRP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El uso eficaz de las </a:t>
            </a:r>
            <a:r>
              <a:rPr lang="es-ES" altLang="es-ES" sz="1200" dirty="0">
                <a:solidFill>
                  <a:schemeClr val="tx2">
                    <a:lumMod val="60000"/>
                    <a:lumOff val="40000"/>
                  </a:schemeClr>
                </a:solidFill>
                <a:latin typeface="Arial Rounded MT Bold" panose="020F0704030504030204" pitchFamily="34" charset="0"/>
              </a:rPr>
              <a:t>nuevas tecnologías de la segunda edad de las máquinas </a:t>
            </a:r>
          </a:p>
          <a:p>
            <a:pPr algn="just">
              <a:defRPr/>
            </a:pPr>
            <a:r>
              <a:rPr lang="es-ES" altLang="es-ES" sz="1200" dirty="0">
                <a:latin typeface="Arial Rounded MT Bold" panose="020F0704030504030204" pitchFamily="34" charset="0"/>
              </a:rPr>
              <a:t>requiere casi invariablemente unos</a:t>
            </a:r>
            <a:r>
              <a:rPr lang="es-ES" altLang="es-ES" sz="1200" dirty="0">
                <a:solidFill>
                  <a:schemeClr val="tx2">
                    <a:lumMod val="60000"/>
                    <a:lumOff val="40000"/>
                  </a:schemeClr>
                </a:solidFill>
                <a:latin typeface="Arial Rounded MT Bold" panose="020F0704030504030204" pitchFamily="34" charset="0"/>
              </a:rPr>
              <a:t> cambios en la organización del trabajo.  </a:t>
            </a:r>
            <a:endParaRPr lang="es-ES"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822881B-81CB-46E5-9B0D-BED97BFC2199}"/>
              </a:ext>
            </a:extLst>
          </p:cNvPr>
          <p:cNvSpPr/>
          <p:nvPr/>
        </p:nvSpPr>
        <p:spPr>
          <a:xfrm>
            <a:off x="1582849" y="1491103"/>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Inteligencia humana y artificial en la segunda época de las máquinas</a:t>
            </a: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55EA40E3-88BE-4DB3-9D5F-9EE7AF9BC9F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4789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98262" y="1872902"/>
            <a:ext cx="5835078" cy="461665"/>
          </a:xfrm>
          <a:prstGeom prst="rect">
            <a:avLst/>
          </a:prstGeom>
          <a:noFill/>
        </p:spPr>
        <p:txBody>
          <a:bodyPr wrap="square" rtlCol="0">
            <a:spAutoFit/>
          </a:bodyPr>
          <a:lstStyle/>
          <a:p>
            <a:pPr>
              <a:defRPr/>
            </a:pPr>
            <a:r>
              <a:rPr lang="es-ES" altLang="es-ES" sz="1200" dirty="0">
                <a:latin typeface="Arial Rounded MT Bold" panose="020F0704030504030204" pitchFamily="34" charset="0"/>
              </a:rPr>
              <a:t>Los </a:t>
            </a:r>
            <a:r>
              <a:rPr lang="es-ES" altLang="es-ES" sz="1200" dirty="0">
                <a:solidFill>
                  <a:schemeClr val="tx2">
                    <a:lumMod val="60000"/>
                    <a:lumOff val="40000"/>
                  </a:schemeClr>
                </a:solidFill>
                <a:latin typeface="Arial Rounded MT Bold" panose="020F0704030504030204" pitchFamily="34" charset="0"/>
              </a:rPr>
              <a:t>contenidos generados por los usuarios </a:t>
            </a:r>
            <a:r>
              <a:rPr lang="es-ES" altLang="es-ES" sz="1200" dirty="0">
                <a:latin typeface="Arial Rounded MT Bold" panose="020F0704030504030204" pitchFamily="34" charset="0"/>
              </a:rPr>
              <a:t>son una tercera categoría, más </a:t>
            </a:r>
          </a:p>
          <a:p>
            <a:pPr>
              <a:defRPr/>
            </a:pPr>
            <a:r>
              <a:rPr lang="es-ES" altLang="es-ES" sz="1200" dirty="0">
                <a:latin typeface="Arial Rounded MT Bold" panose="020F0704030504030204" pitchFamily="34" charset="0"/>
              </a:rPr>
              <a:t>pequeña pero en rápido crecimiento, de activo intangible.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E69656E-7347-46A6-B0FC-060335402CFA}"/>
              </a:ext>
            </a:extLst>
          </p:cNvPr>
          <p:cNvSpPr/>
          <p:nvPr/>
        </p:nvSpPr>
        <p:spPr>
          <a:xfrm>
            <a:off x="1610094" y="139109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Inteligencia humana y artificial en la segunda época de las máquinas</a:t>
            </a: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2169F548-9A5A-463F-93D3-115CBA1B0115}"/>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CuadroTexto 16">
            <a:extLst>
              <a:ext uri="{FF2B5EF4-FFF2-40B4-BE49-F238E27FC236}">
                <a16:creationId xmlns:a16="http://schemas.microsoft.com/office/drawing/2014/main" id="{4D8BD154-285F-4185-B9F6-E9EF97BF1DE6}"/>
              </a:ext>
            </a:extLst>
          </p:cNvPr>
          <p:cNvSpPr txBox="1"/>
          <p:nvPr/>
        </p:nvSpPr>
        <p:spPr>
          <a:xfrm>
            <a:off x="1629906" y="2367377"/>
            <a:ext cx="3177930" cy="1384995"/>
          </a:xfrm>
          <a:prstGeom prst="rect">
            <a:avLst/>
          </a:prstGeom>
          <a:noFill/>
        </p:spPr>
        <p:txBody>
          <a:bodyPr wrap="square">
            <a:spAutoFit/>
          </a:bodyPr>
          <a:lstStyle/>
          <a:p>
            <a:pPr algn="just"/>
            <a:r>
              <a:rPr lang="es-ES" altLang="es-ES" sz="1200" dirty="0">
                <a:latin typeface="Arial Rounded MT Bold" panose="020F0704030504030204" pitchFamily="34" charset="0"/>
              </a:rPr>
              <a:t>Los usuarios de </a:t>
            </a:r>
            <a:r>
              <a:rPr lang="es-ES" altLang="es-ES" sz="1200" dirty="0">
                <a:solidFill>
                  <a:schemeClr val="tx2">
                    <a:lumMod val="60000"/>
                    <a:lumOff val="40000"/>
                  </a:schemeClr>
                </a:solidFill>
                <a:latin typeface="Arial Rounded MT Bold" panose="020F0704030504030204" pitchFamily="34" charset="0"/>
              </a:rPr>
              <a:t>Facebook</a:t>
            </a:r>
            <a:r>
              <a:rPr lang="es-ES" altLang="es-ES" sz="1200" dirty="0">
                <a:latin typeface="Arial Rounded MT Bold" panose="020F0704030504030204" pitchFamily="34" charset="0"/>
              </a:rPr>
              <a:t>, </a:t>
            </a:r>
            <a:r>
              <a:rPr lang="es-ES" altLang="es-ES" sz="1200" dirty="0">
                <a:solidFill>
                  <a:schemeClr val="tx2">
                    <a:lumMod val="60000"/>
                    <a:lumOff val="40000"/>
                  </a:schemeClr>
                </a:solidFill>
                <a:latin typeface="Arial Rounded MT Bold" panose="020F0704030504030204" pitchFamily="34" charset="0"/>
              </a:rPr>
              <a:t>YouTube</a:t>
            </a:r>
            <a:r>
              <a:rPr lang="es-ES" altLang="es-ES" sz="1200" dirty="0">
                <a:latin typeface="Arial Rounded MT Bold" panose="020F0704030504030204" pitchFamily="34" charset="0"/>
              </a:rPr>
              <a:t>, </a:t>
            </a:r>
          </a:p>
          <a:p>
            <a:pPr algn="just"/>
            <a:r>
              <a:rPr lang="es-ES" altLang="es-ES" sz="1200" dirty="0">
                <a:solidFill>
                  <a:schemeClr val="tx2">
                    <a:lumMod val="60000"/>
                    <a:lumOff val="40000"/>
                  </a:schemeClr>
                </a:solidFill>
                <a:latin typeface="Arial Rounded MT Bold" panose="020F0704030504030204" pitchFamily="34" charset="0"/>
              </a:rPr>
              <a:t>Twitter</a:t>
            </a:r>
            <a:r>
              <a:rPr lang="es-ES" altLang="es-ES" sz="1200" dirty="0">
                <a:latin typeface="Arial Rounded MT Bold" panose="020F0704030504030204" pitchFamily="34" charset="0"/>
              </a:rPr>
              <a:t>, </a:t>
            </a:r>
            <a:r>
              <a:rPr lang="es-ES" altLang="es-ES" sz="1200" dirty="0">
                <a:solidFill>
                  <a:schemeClr val="tx2">
                    <a:lumMod val="60000"/>
                    <a:lumOff val="40000"/>
                  </a:schemeClr>
                </a:solidFill>
                <a:latin typeface="Arial Rounded MT Bold" panose="020F0704030504030204" pitchFamily="34" charset="0"/>
              </a:rPr>
              <a:t>Instagram</a:t>
            </a:r>
            <a:r>
              <a:rPr lang="es-ES" altLang="es-ES" sz="1200" dirty="0">
                <a:latin typeface="Arial Rounded MT Bold" panose="020F0704030504030204" pitchFamily="34" charset="0"/>
              </a:rPr>
              <a:t>, </a:t>
            </a:r>
            <a:r>
              <a:rPr lang="es-ES" altLang="es-ES" sz="1200" dirty="0">
                <a:solidFill>
                  <a:schemeClr val="tx2">
                    <a:lumMod val="60000"/>
                    <a:lumOff val="40000"/>
                  </a:schemeClr>
                </a:solidFill>
                <a:latin typeface="Arial Rounded MT Bold" panose="020F0704030504030204" pitchFamily="34" charset="0"/>
              </a:rPr>
              <a:t>Pinterest</a:t>
            </a:r>
            <a:r>
              <a:rPr lang="es-ES" altLang="es-ES" sz="1200" dirty="0">
                <a:latin typeface="Arial Rounded MT Bold" panose="020F0704030504030204" pitchFamily="34" charset="0"/>
              </a:rPr>
              <a:t>  y otras </a:t>
            </a:r>
          </a:p>
          <a:p>
            <a:pPr algn="just"/>
            <a:r>
              <a:rPr lang="es-ES" altLang="es-ES" sz="1200" dirty="0">
                <a:latin typeface="Arial Rounded MT Bold" panose="020F0704030504030204" pitchFamily="34" charset="0"/>
              </a:rPr>
              <a:t>formas de </a:t>
            </a:r>
            <a:r>
              <a:rPr lang="es-ES" altLang="es-ES" sz="1200" dirty="0">
                <a:solidFill>
                  <a:schemeClr val="tx2">
                    <a:lumMod val="60000"/>
                    <a:lumOff val="40000"/>
                  </a:schemeClr>
                </a:solidFill>
                <a:latin typeface="Arial Rounded MT Bold" panose="020F0704030504030204" pitchFamily="34" charset="0"/>
              </a:rPr>
              <a:t>contenido online </a:t>
            </a:r>
            <a:r>
              <a:rPr lang="es-ES" altLang="es-ES" sz="1200" dirty="0">
                <a:latin typeface="Arial Rounded MT Bold" panose="020F0704030504030204" pitchFamily="34" charset="0"/>
              </a:rPr>
              <a:t>no solo </a:t>
            </a:r>
          </a:p>
          <a:p>
            <a:pPr algn="just"/>
            <a:r>
              <a:rPr lang="es-ES" altLang="es-ES" sz="1200" dirty="0">
                <a:solidFill>
                  <a:schemeClr val="tx2">
                    <a:lumMod val="60000"/>
                    <a:lumOff val="40000"/>
                  </a:schemeClr>
                </a:solidFill>
                <a:latin typeface="Arial Rounded MT Bold" panose="020F0704030504030204" pitchFamily="34" charset="0"/>
              </a:rPr>
              <a:t>consumen los contenidos gratuitos</a:t>
            </a:r>
            <a:r>
              <a:rPr lang="es-ES" altLang="es-ES" sz="1200" dirty="0">
                <a:latin typeface="Arial Rounded MT Bold" panose="020F0704030504030204" pitchFamily="34" charset="0"/>
              </a:rPr>
              <a:t> e </a:t>
            </a:r>
          </a:p>
          <a:p>
            <a:pPr algn="just"/>
            <a:r>
              <a:rPr lang="es-ES" altLang="es-ES" sz="1200" dirty="0">
                <a:solidFill>
                  <a:schemeClr val="tx2">
                    <a:lumMod val="60000"/>
                    <a:lumOff val="40000"/>
                  </a:schemeClr>
                </a:solidFill>
                <a:latin typeface="Arial Rounded MT Bold" panose="020F0704030504030204" pitchFamily="34" charset="0"/>
              </a:rPr>
              <a:t>confiscan los surplus del consumidor </a:t>
            </a:r>
            <a:r>
              <a:rPr lang="es-ES" altLang="es-ES" sz="1200" dirty="0">
                <a:latin typeface="Arial Rounded MT Bold" panose="020F0704030504030204" pitchFamily="34" charset="0"/>
              </a:rPr>
              <a:t>de que hablamos antes,  sino producen </a:t>
            </a:r>
          </a:p>
          <a:p>
            <a:pPr algn="just"/>
            <a:r>
              <a:rPr lang="es-ES" altLang="es-ES" sz="1200" dirty="0">
                <a:latin typeface="Arial Rounded MT Bold" panose="020F0704030504030204" pitchFamily="34" charset="0"/>
              </a:rPr>
              <a:t>también gran parte de los contenidos.  </a:t>
            </a:r>
            <a:endParaRPr lang="es-ES" sz="1200" dirty="0"/>
          </a:p>
        </p:txBody>
      </p:sp>
      <p:sp>
        <p:nvSpPr>
          <p:cNvPr id="18" name="object 2">
            <a:extLst>
              <a:ext uri="{FF2B5EF4-FFF2-40B4-BE49-F238E27FC236}">
                <a16:creationId xmlns:a16="http://schemas.microsoft.com/office/drawing/2014/main" id="{E809705F-805F-4D3E-B49C-D9CBB46DEAA3}"/>
              </a:ext>
            </a:extLst>
          </p:cNvPr>
          <p:cNvSpPr/>
          <p:nvPr/>
        </p:nvSpPr>
        <p:spPr>
          <a:xfrm rot="10800000">
            <a:off x="5165595" y="2372909"/>
            <a:ext cx="2348499" cy="1600199"/>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9" name="object 2">
            <a:extLst>
              <a:ext uri="{FF2B5EF4-FFF2-40B4-BE49-F238E27FC236}">
                <a16:creationId xmlns:a16="http://schemas.microsoft.com/office/drawing/2014/main" id="{C23535F9-27E8-4506-8229-88278D28EB93}"/>
              </a:ext>
            </a:extLst>
          </p:cNvPr>
          <p:cNvSpPr/>
          <p:nvPr/>
        </p:nvSpPr>
        <p:spPr>
          <a:xfrm>
            <a:off x="4824451" y="2334567"/>
            <a:ext cx="2208058" cy="1600198"/>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E302D6ED-B3FB-444F-856C-21782EC56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2479800"/>
            <a:ext cx="2341780" cy="1311397"/>
          </a:xfrm>
          <a:prstGeom prst="rect">
            <a:avLst/>
          </a:prstGeom>
        </p:spPr>
      </p:pic>
    </p:spTree>
    <p:extLst>
      <p:ext uri="{BB962C8B-B14F-4D97-AF65-F5344CB8AC3E}">
        <p14:creationId xmlns:p14="http://schemas.microsoft.com/office/powerpoint/2010/main" val="514755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06871" y="1861499"/>
            <a:ext cx="6233481" cy="1938992"/>
          </a:xfrm>
          <a:prstGeom prst="rect">
            <a:avLst/>
          </a:prstGeom>
          <a:noFill/>
        </p:spPr>
        <p:txBody>
          <a:bodyPr wrap="square" rtlCol="0">
            <a:spAutoFit/>
          </a:bodyPr>
          <a:lstStyle/>
          <a:p>
            <a:pPr>
              <a:defRPr/>
            </a:pPr>
            <a:r>
              <a:rPr lang="es-ES" altLang="es-ES" sz="1200" dirty="0">
                <a:latin typeface="Arial Rounded MT Bold" panose="020F0704030504030204" pitchFamily="34" charset="0"/>
              </a:rPr>
              <a:t>A diario se añaden 43.200 horas de </a:t>
            </a:r>
            <a:r>
              <a:rPr lang="es-ES" altLang="es-ES" sz="1200" dirty="0">
                <a:solidFill>
                  <a:schemeClr val="tx2">
                    <a:lumMod val="60000"/>
                    <a:lumOff val="40000"/>
                  </a:schemeClr>
                </a:solidFill>
                <a:latin typeface="Arial Rounded MT Bold" panose="020F0704030504030204" pitchFamily="34" charset="0"/>
              </a:rPr>
              <a:t>nuevos videos en YouTube</a:t>
            </a:r>
            <a:r>
              <a:rPr lang="es-ES" altLang="es-ES" sz="1200" dirty="0">
                <a:latin typeface="Arial Rounded MT Bold" panose="020F0704030504030204" pitchFamily="34" charset="0"/>
              </a:rPr>
              <a:t>, y cada día se </a:t>
            </a:r>
          </a:p>
          <a:p>
            <a:pPr>
              <a:defRPr/>
            </a:pPr>
            <a:r>
              <a:rPr lang="es-ES" altLang="es-ES" sz="1200" dirty="0">
                <a:latin typeface="Arial Rounded MT Bold" panose="020F0704030504030204" pitchFamily="34" charset="0"/>
              </a:rPr>
              <a:t>suben 250 millones de </a:t>
            </a:r>
            <a:r>
              <a:rPr lang="es-ES" altLang="es-ES" sz="1200" dirty="0">
                <a:solidFill>
                  <a:schemeClr val="tx2">
                    <a:lumMod val="60000"/>
                    <a:lumOff val="40000"/>
                  </a:schemeClr>
                </a:solidFill>
                <a:latin typeface="Arial Rounded MT Bold" panose="020F0704030504030204" pitchFamily="34" charset="0"/>
              </a:rPr>
              <a:t>nuevas fotos </a:t>
            </a:r>
            <a:r>
              <a:rPr lang="es-ES" altLang="es-ES" sz="1200" dirty="0">
                <a:latin typeface="Arial Rounded MT Bold" panose="020F0704030504030204" pitchFamily="34" charset="0"/>
              </a:rPr>
              <a:t>en </a:t>
            </a:r>
            <a:r>
              <a:rPr lang="es-ES" altLang="es-ES" sz="1200" dirty="0">
                <a:solidFill>
                  <a:schemeClr val="tx2">
                    <a:lumMod val="60000"/>
                    <a:lumOff val="40000"/>
                  </a:schemeClr>
                </a:solidFill>
                <a:latin typeface="Arial Rounded MT Bold" panose="020F0704030504030204" pitchFamily="34" charset="0"/>
              </a:rPr>
              <a:t>Facebook</a:t>
            </a:r>
            <a:r>
              <a:rPr lang="es-ES" altLang="es-ES" sz="1200" dirty="0">
                <a:latin typeface="Arial Rounded MT Bold" panose="020F0704030504030204" pitchFamily="34" charset="0"/>
              </a:rPr>
              <a:t>.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Además  los usuarios proporcionan contenido valioso, aunque no se mida, bajo </a:t>
            </a:r>
          </a:p>
          <a:p>
            <a:pPr>
              <a:defRPr/>
            </a:pPr>
            <a:r>
              <a:rPr lang="es-ES" altLang="es-ES" sz="1200" dirty="0">
                <a:latin typeface="Arial Rounded MT Bold" panose="020F0704030504030204" pitchFamily="34" charset="0"/>
              </a:rPr>
              <a:t>forma de </a:t>
            </a:r>
            <a:r>
              <a:rPr lang="es-ES" altLang="es-ES" sz="1200" dirty="0">
                <a:solidFill>
                  <a:schemeClr val="tx2">
                    <a:lumMod val="60000"/>
                    <a:lumOff val="40000"/>
                  </a:schemeClr>
                </a:solidFill>
                <a:latin typeface="Arial Rounded MT Bold" panose="020F0704030504030204" pitchFamily="34" charset="0"/>
              </a:rPr>
              <a:t>comentarios</a:t>
            </a:r>
            <a:r>
              <a:rPr lang="es-ES" altLang="es-ES" sz="1200" dirty="0">
                <a:latin typeface="Arial Rounded MT Bold" panose="020F0704030504030204" pitchFamily="34" charset="0"/>
              </a:rPr>
              <a:t> en páginas web como </a:t>
            </a:r>
            <a:r>
              <a:rPr lang="es-ES" altLang="es-ES" sz="1200" dirty="0">
                <a:solidFill>
                  <a:schemeClr val="tx2">
                    <a:lumMod val="60000"/>
                    <a:lumOff val="40000"/>
                  </a:schemeClr>
                </a:solidFill>
                <a:latin typeface="Arial Rounded MT Bold" panose="020F0704030504030204" pitchFamily="34" charset="0"/>
              </a:rPr>
              <a:t>Amazon, TripAdvisor e </a:t>
            </a:r>
            <a:r>
              <a:rPr lang="es-ES" altLang="es-ES" sz="1200" dirty="0" err="1">
                <a:solidFill>
                  <a:schemeClr val="tx2">
                    <a:lumMod val="60000"/>
                    <a:lumOff val="40000"/>
                  </a:schemeClr>
                </a:solidFill>
                <a:latin typeface="Arial Rounded MT Bold" panose="020F0704030504030204" pitchFamily="34" charset="0"/>
              </a:rPr>
              <a:t>Yelp</a:t>
            </a:r>
            <a:r>
              <a:rPr lang="es-ES" altLang="es-ES" sz="1200" dirty="0">
                <a:latin typeface="Arial Rounded MT Bold" panose="020F0704030504030204" pitchFamily="34" charset="0"/>
              </a:rPr>
              <a:t>.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Los contenidos generados por los usuarios incluyen también la simple </a:t>
            </a:r>
          </a:p>
          <a:p>
            <a:pPr>
              <a:defRPr/>
            </a:pPr>
            <a:r>
              <a:rPr lang="es-ES" altLang="es-ES" sz="1200" dirty="0">
                <a:latin typeface="Arial Rounded MT Bold" panose="020F0704030504030204" pitchFamily="34" charset="0"/>
              </a:rPr>
              <a:t>información  binaria utilizada para clasificar los comentarios y presentar más en </a:t>
            </a:r>
          </a:p>
          <a:p>
            <a:pPr>
              <a:defRPr/>
            </a:pPr>
            <a:r>
              <a:rPr lang="es-ES" altLang="es-ES" sz="1200" dirty="0">
                <a:latin typeface="Arial Rounded MT Bold" panose="020F0704030504030204" pitchFamily="34" charset="0"/>
              </a:rPr>
              <a:t>alto el contenido mejor, por ejemplo cuando Amazon pregunta «¿este comentario ha sido útil?»</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7C2AF9E-16AA-4B14-AC66-1B1A8FB3CCBB}"/>
              </a:ext>
            </a:extLst>
          </p:cNvPr>
          <p:cNvSpPr/>
          <p:nvPr/>
        </p:nvSpPr>
        <p:spPr>
          <a:xfrm>
            <a:off x="1578879" y="1317496"/>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Inteligencia humana y artificial en la segunda época de las máquinas</a:t>
            </a: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761372F3-6D91-467B-BC11-8BF61196196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535010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94843"/>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50999" y="1871174"/>
            <a:ext cx="5974300" cy="646331"/>
          </a:xfrm>
          <a:prstGeom prst="rect">
            <a:avLst/>
          </a:prstGeom>
          <a:noFill/>
        </p:spPr>
        <p:txBody>
          <a:bodyPr wrap="square" rtlCol="0">
            <a:spAutoFit/>
          </a:bodyPr>
          <a:lstStyle/>
          <a:p>
            <a:pPr>
              <a:defRPr/>
            </a:pPr>
            <a:r>
              <a:rPr lang="es-ES" altLang="es-ES" sz="1200" dirty="0">
                <a:latin typeface="Arial Rounded MT Bold" panose="020F0704030504030204" pitchFamily="34" charset="0"/>
              </a:rPr>
              <a:t>Las empresas de hardware y de software hoy compiten para </a:t>
            </a:r>
            <a:r>
              <a:rPr lang="es-ES" altLang="es-ES" sz="1200" dirty="0">
                <a:solidFill>
                  <a:schemeClr val="tx2">
                    <a:lumMod val="60000"/>
                    <a:lumOff val="40000"/>
                  </a:schemeClr>
                </a:solidFill>
                <a:latin typeface="Arial Rounded MT Bold" panose="020F0704030504030204" pitchFamily="34" charset="0"/>
              </a:rPr>
              <a:t>mejorar la </a:t>
            </a:r>
          </a:p>
          <a:p>
            <a:pPr>
              <a:defRPr/>
            </a:pPr>
            <a:r>
              <a:rPr lang="es-ES" altLang="es-ES" sz="1200" dirty="0">
                <a:solidFill>
                  <a:schemeClr val="tx2">
                    <a:lumMod val="60000"/>
                    <a:lumOff val="40000"/>
                  </a:schemeClr>
                </a:solidFill>
                <a:latin typeface="Arial Rounded MT Bold" panose="020F0704030504030204" pitchFamily="34" charset="0"/>
              </a:rPr>
              <a:t>productividad de las actividades relativas a los contenidos generados por los usuarios.  </a:t>
            </a:r>
            <a:endParaRPr lang="es-ES"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661B9B0-8A8A-43FE-93F3-A955D46A51AC}"/>
              </a:ext>
            </a:extLst>
          </p:cNvPr>
          <p:cNvSpPr/>
          <p:nvPr/>
        </p:nvSpPr>
        <p:spPr>
          <a:xfrm>
            <a:off x="1610094" y="1410330"/>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Inteligencia humana y artificial en la segunda época de las máquinas</a:t>
            </a:r>
          </a:p>
          <a:p>
            <a:pPr>
              <a:defRPr/>
            </a:pP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D23F6122-F084-4352-BD70-3F37EF76EAB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CuadroTexto 16">
            <a:extLst>
              <a:ext uri="{FF2B5EF4-FFF2-40B4-BE49-F238E27FC236}">
                <a16:creationId xmlns:a16="http://schemas.microsoft.com/office/drawing/2014/main" id="{1FE07C0E-137D-42DE-BDAD-E30BE05EDB6A}"/>
              </a:ext>
            </a:extLst>
          </p:cNvPr>
          <p:cNvSpPr txBox="1"/>
          <p:nvPr/>
        </p:nvSpPr>
        <p:spPr>
          <a:xfrm>
            <a:off x="1547664" y="2404927"/>
            <a:ext cx="3240360" cy="1754326"/>
          </a:xfrm>
          <a:prstGeom prst="rect">
            <a:avLst/>
          </a:prstGeom>
          <a:noFill/>
        </p:spPr>
        <p:txBody>
          <a:bodyPr wrap="square">
            <a:spAutoFit/>
          </a:bodyPr>
          <a:lstStyle/>
          <a:p>
            <a:pPr>
              <a:defRPr/>
            </a:pPr>
            <a:r>
              <a:rPr lang="es-ES" altLang="es-ES" sz="1200" dirty="0">
                <a:latin typeface="Arial Rounded MT Bold" panose="020F0704030504030204" pitchFamily="34" charset="0"/>
              </a:rPr>
              <a:t>Por ejemplo, los smartphone y las App para smartphone prevén herramientas fáciles o automáticas para subir las fotos en  Facebook.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Este contenido tiene </a:t>
            </a:r>
            <a:r>
              <a:rPr lang="es-ES" altLang="es-ES" sz="1200" dirty="0">
                <a:solidFill>
                  <a:schemeClr val="tx2">
                    <a:lumMod val="60000"/>
                    <a:lumOff val="40000"/>
                  </a:schemeClr>
                </a:solidFill>
                <a:latin typeface="Arial Rounded MT Bold" panose="020F0704030504030204" pitchFamily="34" charset="0"/>
              </a:rPr>
              <a:t>valor</a:t>
            </a:r>
            <a:r>
              <a:rPr lang="es-ES" altLang="es-ES" sz="1200" dirty="0">
                <a:latin typeface="Arial Rounded MT Bold" panose="020F0704030504030204" pitchFamily="34" charset="0"/>
              </a:rPr>
              <a:t> para los otros usuarios y se puede considerar otro tipo de capital </a:t>
            </a:r>
            <a:r>
              <a:rPr lang="es-ES" altLang="es-ES" sz="1200" dirty="0" err="1">
                <a:latin typeface="Arial Rounded MT Bold" panose="020F0704030504030204" pitchFamily="34" charset="0"/>
              </a:rPr>
              <a:t>asset</a:t>
            </a:r>
            <a:r>
              <a:rPr lang="es-ES" altLang="es-ES" sz="1200" dirty="0">
                <a:latin typeface="Arial Rounded MT Bold" panose="020F0704030504030204" pitchFamily="34" charset="0"/>
              </a:rPr>
              <a:t> intangible que se añade a nuestra riqueza colectiva.  </a:t>
            </a:r>
          </a:p>
        </p:txBody>
      </p:sp>
      <p:sp>
        <p:nvSpPr>
          <p:cNvPr id="18" name="object 2">
            <a:extLst>
              <a:ext uri="{FF2B5EF4-FFF2-40B4-BE49-F238E27FC236}">
                <a16:creationId xmlns:a16="http://schemas.microsoft.com/office/drawing/2014/main" id="{581484E4-38E4-453E-8B85-D43D1ABEAADB}"/>
              </a:ext>
            </a:extLst>
          </p:cNvPr>
          <p:cNvSpPr/>
          <p:nvPr/>
        </p:nvSpPr>
        <p:spPr>
          <a:xfrm rot="10800000">
            <a:off x="5302433" y="2441581"/>
            <a:ext cx="2140780" cy="1754325"/>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9" name="object 2">
            <a:extLst>
              <a:ext uri="{FF2B5EF4-FFF2-40B4-BE49-F238E27FC236}">
                <a16:creationId xmlns:a16="http://schemas.microsoft.com/office/drawing/2014/main" id="{77465AA9-4638-4CF3-9957-4C5F8AFE3DA0}"/>
              </a:ext>
            </a:extLst>
          </p:cNvPr>
          <p:cNvSpPr/>
          <p:nvPr/>
        </p:nvSpPr>
        <p:spPr>
          <a:xfrm>
            <a:off x="4942392" y="2405392"/>
            <a:ext cx="2077880" cy="1834071"/>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7" name="Imagen 6">
            <a:extLst>
              <a:ext uri="{FF2B5EF4-FFF2-40B4-BE49-F238E27FC236}">
                <a16:creationId xmlns:a16="http://schemas.microsoft.com/office/drawing/2014/main" id="{0F164D46-E99A-4A27-B891-43569A96F8F1}"/>
              </a:ext>
            </a:extLst>
          </p:cNvPr>
          <p:cNvPicPr>
            <a:picLocks noChangeAspect="1"/>
          </p:cNvPicPr>
          <p:nvPr/>
        </p:nvPicPr>
        <p:blipFill rotWithShape="1">
          <a:blip r:embed="rId4">
            <a:extLst>
              <a:ext uri="{28A0092B-C50C-407E-A947-70E740481C1C}">
                <a14:useLocalDpi xmlns:a14="http://schemas.microsoft.com/office/drawing/2010/main" val="0"/>
              </a:ext>
            </a:extLst>
          </a:blip>
          <a:srcRect l="6563" r="3806"/>
          <a:stretch/>
        </p:blipFill>
        <p:spPr>
          <a:xfrm>
            <a:off x="5148064" y="2560624"/>
            <a:ext cx="2140781" cy="1451286"/>
          </a:xfrm>
          <a:prstGeom prst="rect">
            <a:avLst/>
          </a:prstGeom>
        </p:spPr>
      </p:pic>
    </p:spTree>
    <p:extLst>
      <p:ext uri="{BB962C8B-B14F-4D97-AF65-F5344CB8AC3E}">
        <p14:creationId xmlns:p14="http://schemas.microsoft.com/office/powerpoint/2010/main" val="254987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6181" y="128069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56FE713C-18F8-4FD7-B717-3BF28B413EF8}"/>
              </a:ext>
            </a:extLst>
          </p:cNvPr>
          <p:cNvGrpSpPr/>
          <p:nvPr/>
        </p:nvGrpSpPr>
        <p:grpSpPr>
          <a:xfrm>
            <a:off x="1517316" y="1456179"/>
            <a:ext cx="5912865" cy="450275"/>
            <a:chOff x="-837160" y="-513162"/>
            <a:chExt cx="4272380" cy="351000"/>
          </a:xfrm>
        </p:grpSpPr>
        <p:sp>
          <p:nvSpPr>
            <p:cNvPr id="11" name="Rectangle: Rounded Corners 10">
              <a:extLst>
                <a:ext uri="{FF2B5EF4-FFF2-40B4-BE49-F238E27FC236}">
                  <a16:creationId xmlns:a16="http://schemas.microsoft.com/office/drawing/2014/main" id="{08D4C448-CDE5-4E95-8898-EE6EDF47B436}"/>
                </a:ext>
              </a:extLst>
            </p:cNvPr>
            <p:cNvSpPr/>
            <p:nvPr/>
          </p:nvSpPr>
          <p:spPr>
            <a:xfrm>
              <a:off x="-837160" y="-513162"/>
              <a:ext cx="4248472"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84CECA21-2F01-4366-B82F-50103292591E}"/>
                </a:ext>
              </a:extLst>
            </p:cNvPr>
            <p:cNvSpPr txBox="1"/>
            <p:nvPr/>
          </p:nvSpPr>
          <p:spPr>
            <a:xfrm>
              <a:off x="-778984" y="-502766"/>
              <a:ext cx="4214204"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defRPr/>
              </a:pPr>
              <a:r>
                <a:rPr lang="es-ES" altLang="es-ES" sz="1200" dirty="0">
                  <a:solidFill>
                    <a:schemeClr val="tx1"/>
                  </a:solidFill>
                  <a:latin typeface="Arial Rounded MT Bold" panose="020F0704030504030204" pitchFamily="34" charset="0"/>
                </a:rPr>
                <a:t>¿Cuáles han sido los saltos en adelante más importantes en la </a:t>
              </a:r>
              <a:r>
                <a:rPr lang="es-ES" altLang="es-ES" sz="1200" dirty="0">
                  <a:solidFill>
                    <a:srgbClr val="7030A0"/>
                  </a:solidFill>
                  <a:latin typeface="Arial Rounded MT Bold" panose="020F0704030504030204" pitchFamily="34" charset="0"/>
                </a:rPr>
                <a:t>historia de la    humanidad</a:t>
              </a:r>
              <a:r>
                <a:rPr lang="es-ES" altLang="es-ES" sz="1200" dirty="0">
                  <a:solidFill>
                    <a:schemeClr val="tx1"/>
                  </a:solidFill>
                  <a:latin typeface="Arial Rounded MT Bold" panose="020F0704030504030204" pitchFamily="34" charset="0"/>
                </a:rPr>
                <a:t>?</a:t>
              </a:r>
            </a:p>
          </p:txBody>
        </p:sp>
      </p:grpSp>
      <p:sp>
        <p:nvSpPr>
          <p:cNvPr id="17" name="Donut 24">
            <a:extLst>
              <a:ext uri="{FF2B5EF4-FFF2-40B4-BE49-F238E27FC236}">
                <a16:creationId xmlns:a16="http://schemas.microsoft.com/office/drawing/2014/main" id="{54D98AD8-4B91-42A7-A775-30B714E79346}"/>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18" name="Grupo 17">
            <a:extLst>
              <a:ext uri="{FF2B5EF4-FFF2-40B4-BE49-F238E27FC236}">
                <a16:creationId xmlns:a16="http://schemas.microsoft.com/office/drawing/2014/main" id="{07173B41-BFA2-45C9-817F-A1DA0FB93DAD}"/>
              </a:ext>
            </a:extLst>
          </p:cNvPr>
          <p:cNvGrpSpPr/>
          <p:nvPr/>
        </p:nvGrpSpPr>
        <p:grpSpPr>
          <a:xfrm>
            <a:off x="1331641" y="2098157"/>
            <a:ext cx="6204788" cy="2138120"/>
            <a:chOff x="1526181" y="2098157"/>
            <a:chExt cx="6010247" cy="2138120"/>
          </a:xfrm>
          <a:solidFill>
            <a:schemeClr val="accent4">
              <a:lumMod val="60000"/>
              <a:lumOff val="40000"/>
            </a:schemeClr>
          </a:solidFill>
        </p:grpSpPr>
        <p:sp>
          <p:nvSpPr>
            <p:cNvPr id="5" name="Forma libre: forma 4">
              <a:extLst>
                <a:ext uri="{FF2B5EF4-FFF2-40B4-BE49-F238E27FC236}">
                  <a16:creationId xmlns:a16="http://schemas.microsoft.com/office/drawing/2014/main" id="{003755BA-554A-4469-9A28-96A0E9E3E3DE}"/>
                </a:ext>
              </a:extLst>
            </p:cNvPr>
            <p:cNvSpPr/>
            <p:nvPr/>
          </p:nvSpPr>
          <p:spPr>
            <a:xfrm>
              <a:off x="1526181" y="2144963"/>
              <a:ext cx="2150248" cy="2091314"/>
            </a:xfrm>
            <a:custGeom>
              <a:avLst/>
              <a:gdLst>
                <a:gd name="connsiteX0" fmla="*/ 0 w 2091314"/>
                <a:gd name="connsiteY0" fmla="*/ 1045657 h 2091314"/>
                <a:gd name="connsiteX1" fmla="*/ 1045657 w 2091314"/>
                <a:gd name="connsiteY1" fmla="*/ 0 h 2091314"/>
                <a:gd name="connsiteX2" fmla="*/ 2091314 w 2091314"/>
                <a:gd name="connsiteY2" fmla="*/ 1045657 h 2091314"/>
                <a:gd name="connsiteX3" fmla="*/ 1045657 w 2091314"/>
                <a:gd name="connsiteY3" fmla="*/ 2091314 h 2091314"/>
                <a:gd name="connsiteX4" fmla="*/ 0 w 2091314"/>
                <a:gd name="connsiteY4" fmla="*/ 1045657 h 209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14" h="2091314">
                  <a:moveTo>
                    <a:pt x="0" y="1045657"/>
                  </a:moveTo>
                  <a:cubicBezTo>
                    <a:pt x="0" y="468157"/>
                    <a:pt x="468157" y="0"/>
                    <a:pt x="1045657" y="0"/>
                  </a:cubicBezTo>
                  <a:cubicBezTo>
                    <a:pt x="1623157" y="0"/>
                    <a:pt x="2091314" y="468157"/>
                    <a:pt x="2091314" y="1045657"/>
                  </a:cubicBezTo>
                  <a:cubicBezTo>
                    <a:pt x="2091314" y="1623157"/>
                    <a:pt x="1623157" y="2091314"/>
                    <a:pt x="1045657" y="2091314"/>
                  </a:cubicBezTo>
                  <a:cubicBezTo>
                    <a:pt x="468157" y="2091314"/>
                    <a:pt x="0" y="1623157"/>
                    <a:pt x="0" y="1045657"/>
                  </a:cubicBezTo>
                  <a:close/>
                </a:path>
              </a:pathLst>
            </a:custGeom>
            <a:grpFill/>
          </p:spPr>
          <p:style>
            <a:lnRef idx="2">
              <a:schemeClr val="lt1">
                <a:hueOff val="0"/>
                <a:satOff val="0"/>
                <a:lumOff val="0"/>
                <a:alphaOff val="0"/>
              </a:schemeClr>
            </a:lnRef>
            <a:fillRef idx="1">
              <a:schemeClr val="accent1">
                <a:shade val="80000"/>
                <a:alpha val="50000"/>
                <a:hueOff val="0"/>
                <a:satOff val="0"/>
                <a:lumOff val="0"/>
                <a:alphaOff val="0"/>
              </a:schemeClr>
            </a:fillRef>
            <a:effectRef idx="0">
              <a:schemeClr val="accent1">
                <a:shade val="80000"/>
                <a:alpha val="50000"/>
                <a:hueOff val="0"/>
                <a:satOff val="0"/>
                <a:lumOff val="0"/>
                <a:alphaOff val="0"/>
              </a:schemeClr>
            </a:effectRef>
            <a:fontRef idx="minor">
              <a:schemeClr val="tx1"/>
            </a:fontRef>
          </p:style>
          <p:txBody>
            <a:bodyPr spcFirstLastPara="0" vert="horz" wrap="square" lIns="421358" tIns="317696" rIns="421358" bIns="317696" numCol="1" spcCol="1270" anchor="ctr" anchorCtr="0">
              <a:noAutofit/>
            </a:bodyPr>
            <a:lstStyle/>
            <a:p>
              <a:pPr marL="0" lvl="0" indent="0" algn="ctr" defTabSz="400050">
                <a:lnSpc>
                  <a:spcPct val="90000"/>
                </a:lnSpc>
                <a:spcBef>
                  <a:spcPct val="0"/>
                </a:spcBef>
                <a:spcAft>
                  <a:spcPct val="35000"/>
                </a:spcAft>
                <a:buNone/>
              </a:pPr>
              <a:r>
                <a:rPr lang="es-ES" altLang="es-ES" sz="900" kern="1200" dirty="0">
                  <a:latin typeface="Arial Rounded MT Bold" panose="020F0704030504030204" pitchFamily="34" charset="0"/>
                </a:rPr>
                <a:t>Una de las razones por </a:t>
              </a:r>
              <a:r>
                <a:rPr lang="es-ES" altLang="es-ES" sz="900" dirty="0">
                  <a:latin typeface="Arial Rounded MT Bold" panose="020F0704030504030204" pitchFamily="34" charset="0"/>
                </a:rPr>
                <a:t>  </a:t>
              </a:r>
              <a:r>
                <a:rPr lang="es-ES" altLang="es-ES" sz="900" kern="1200" dirty="0">
                  <a:latin typeface="Arial Rounded MT Bold" panose="020F0704030504030204" pitchFamily="34" charset="0"/>
                </a:rPr>
                <a:t>las que se trata de una  </a:t>
              </a:r>
              <a:r>
                <a:rPr lang="es-ES" altLang="es-ES" sz="900" dirty="0">
                  <a:latin typeface="Arial Rounded MT Bold" panose="020F0704030504030204" pitchFamily="34" charset="0"/>
                </a:rPr>
                <a:t>pregunta a la cual es      difícil contestar, es que no se entiende bien         cuales son los criterios que deberíamos de         utilizar. </a:t>
              </a:r>
              <a:endParaRPr lang="es-ES" sz="900" kern="1200" dirty="0">
                <a:latin typeface="Arial Rounded MT Bold" panose="020F0704030504030204" pitchFamily="34" charset="0"/>
              </a:endParaRPr>
            </a:p>
          </p:txBody>
        </p:sp>
        <p:sp>
          <p:nvSpPr>
            <p:cNvPr id="7" name="Forma libre: forma 6">
              <a:extLst>
                <a:ext uri="{FF2B5EF4-FFF2-40B4-BE49-F238E27FC236}">
                  <a16:creationId xmlns:a16="http://schemas.microsoft.com/office/drawing/2014/main" id="{E2306E31-D7D7-43F5-9C61-51A7C633FB20}"/>
                </a:ext>
              </a:extLst>
            </p:cNvPr>
            <p:cNvSpPr/>
            <p:nvPr/>
          </p:nvSpPr>
          <p:spPr>
            <a:xfrm>
              <a:off x="3419871" y="2098157"/>
              <a:ext cx="2082077" cy="2085539"/>
            </a:xfrm>
            <a:custGeom>
              <a:avLst/>
              <a:gdLst>
                <a:gd name="connsiteX0" fmla="*/ 0 w 2091314"/>
                <a:gd name="connsiteY0" fmla="*/ 1045657 h 2091314"/>
                <a:gd name="connsiteX1" fmla="*/ 1045657 w 2091314"/>
                <a:gd name="connsiteY1" fmla="*/ 0 h 2091314"/>
                <a:gd name="connsiteX2" fmla="*/ 2091314 w 2091314"/>
                <a:gd name="connsiteY2" fmla="*/ 1045657 h 2091314"/>
                <a:gd name="connsiteX3" fmla="*/ 1045657 w 2091314"/>
                <a:gd name="connsiteY3" fmla="*/ 2091314 h 2091314"/>
                <a:gd name="connsiteX4" fmla="*/ 0 w 2091314"/>
                <a:gd name="connsiteY4" fmla="*/ 1045657 h 209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14" h="2091314">
                  <a:moveTo>
                    <a:pt x="0" y="1045657"/>
                  </a:moveTo>
                  <a:cubicBezTo>
                    <a:pt x="0" y="468157"/>
                    <a:pt x="468157" y="0"/>
                    <a:pt x="1045657" y="0"/>
                  </a:cubicBezTo>
                  <a:cubicBezTo>
                    <a:pt x="1623157" y="0"/>
                    <a:pt x="2091314" y="468157"/>
                    <a:pt x="2091314" y="1045657"/>
                  </a:cubicBezTo>
                  <a:cubicBezTo>
                    <a:pt x="2091314" y="1623157"/>
                    <a:pt x="1623157" y="2091314"/>
                    <a:pt x="1045657" y="2091314"/>
                  </a:cubicBezTo>
                  <a:cubicBezTo>
                    <a:pt x="468157" y="2091314"/>
                    <a:pt x="0" y="1623157"/>
                    <a:pt x="0" y="1045657"/>
                  </a:cubicBezTo>
                  <a:close/>
                </a:path>
              </a:pathLst>
            </a:custGeom>
            <a:grpFill/>
          </p:spPr>
          <p:style>
            <a:lnRef idx="2">
              <a:schemeClr val="lt1">
                <a:hueOff val="0"/>
                <a:satOff val="0"/>
                <a:lumOff val="0"/>
                <a:alphaOff val="0"/>
              </a:schemeClr>
            </a:lnRef>
            <a:fillRef idx="1">
              <a:schemeClr val="accent1">
                <a:shade val="80000"/>
                <a:alpha val="50000"/>
                <a:hueOff val="-32002"/>
                <a:satOff val="14221"/>
                <a:lumOff val="7333"/>
                <a:alphaOff val="0"/>
              </a:schemeClr>
            </a:fillRef>
            <a:effectRef idx="0">
              <a:schemeClr val="accent1">
                <a:shade val="80000"/>
                <a:alpha val="50000"/>
                <a:hueOff val="-32002"/>
                <a:satOff val="14221"/>
                <a:lumOff val="7333"/>
                <a:alphaOff val="0"/>
              </a:schemeClr>
            </a:effectRef>
            <a:fontRef idx="minor">
              <a:schemeClr val="tx1"/>
            </a:fontRef>
          </p:style>
          <p:txBody>
            <a:bodyPr spcFirstLastPara="0" vert="horz" wrap="square" lIns="421358" tIns="317696" rIns="421358" bIns="317696" numCol="1" spcCol="1270" anchor="ctr" anchorCtr="0">
              <a:noAutofit/>
            </a:bodyPr>
            <a:lstStyle/>
            <a:p>
              <a:pPr marL="0" lvl="0" indent="0" algn="ctr" defTabSz="400050">
                <a:lnSpc>
                  <a:spcPct val="90000"/>
                </a:lnSpc>
                <a:spcBef>
                  <a:spcPct val="0"/>
                </a:spcBef>
                <a:spcAft>
                  <a:spcPct val="35000"/>
                </a:spcAft>
                <a:buNone/>
              </a:pPr>
              <a:r>
                <a:rPr lang="es-ES" altLang="es-ES" sz="900" kern="1200" dirty="0">
                  <a:solidFill>
                    <a:schemeClr val="accent2">
                      <a:lumMod val="75000"/>
                    </a:schemeClr>
                  </a:solidFill>
                  <a:latin typeface="Arial Rounded MT Bold" panose="020F0704030504030204" pitchFamily="34" charset="0"/>
                </a:rPr>
                <a:t>¿Qué constituye un       real salto en adelante? </a:t>
              </a:r>
              <a:endParaRPr lang="es-ES" sz="900" kern="1200" dirty="0">
                <a:solidFill>
                  <a:schemeClr val="accent2">
                    <a:lumMod val="75000"/>
                  </a:schemeClr>
                </a:solidFill>
                <a:latin typeface="Arial Rounded MT Bold" panose="020F0704030504030204" pitchFamily="34" charset="0"/>
              </a:endParaRPr>
            </a:p>
          </p:txBody>
        </p:sp>
        <p:sp>
          <p:nvSpPr>
            <p:cNvPr id="9" name="Forma libre: forma 8">
              <a:extLst>
                <a:ext uri="{FF2B5EF4-FFF2-40B4-BE49-F238E27FC236}">
                  <a16:creationId xmlns:a16="http://schemas.microsoft.com/office/drawing/2014/main" id="{7B3BCB2D-EC52-4C66-95F5-5ABA7E1FE5EC}"/>
                </a:ext>
              </a:extLst>
            </p:cNvPr>
            <p:cNvSpPr/>
            <p:nvPr/>
          </p:nvSpPr>
          <p:spPr>
            <a:xfrm>
              <a:off x="5386180" y="2144963"/>
              <a:ext cx="2150248" cy="2091314"/>
            </a:xfrm>
            <a:custGeom>
              <a:avLst/>
              <a:gdLst>
                <a:gd name="connsiteX0" fmla="*/ 0 w 2091314"/>
                <a:gd name="connsiteY0" fmla="*/ 1045657 h 2091314"/>
                <a:gd name="connsiteX1" fmla="*/ 1045657 w 2091314"/>
                <a:gd name="connsiteY1" fmla="*/ 0 h 2091314"/>
                <a:gd name="connsiteX2" fmla="*/ 2091314 w 2091314"/>
                <a:gd name="connsiteY2" fmla="*/ 1045657 h 2091314"/>
                <a:gd name="connsiteX3" fmla="*/ 1045657 w 2091314"/>
                <a:gd name="connsiteY3" fmla="*/ 2091314 h 2091314"/>
                <a:gd name="connsiteX4" fmla="*/ 0 w 2091314"/>
                <a:gd name="connsiteY4" fmla="*/ 1045657 h 209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14" h="2091314">
                  <a:moveTo>
                    <a:pt x="0" y="1045657"/>
                  </a:moveTo>
                  <a:cubicBezTo>
                    <a:pt x="0" y="468157"/>
                    <a:pt x="468157" y="0"/>
                    <a:pt x="1045657" y="0"/>
                  </a:cubicBezTo>
                  <a:cubicBezTo>
                    <a:pt x="1623157" y="0"/>
                    <a:pt x="2091314" y="468157"/>
                    <a:pt x="2091314" y="1045657"/>
                  </a:cubicBezTo>
                  <a:cubicBezTo>
                    <a:pt x="2091314" y="1623157"/>
                    <a:pt x="1623157" y="2091314"/>
                    <a:pt x="1045657" y="2091314"/>
                  </a:cubicBezTo>
                  <a:cubicBezTo>
                    <a:pt x="468157" y="2091314"/>
                    <a:pt x="0" y="1623157"/>
                    <a:pt x="0" y="1045657"/>
                  </a:cubicBezTo>
                  <a:close/>
                </a:path>
              </a:pathLst>
            </a:custGeom>
            <a:grpFill/>
          </p:spPr>
          <p:style>
            <a:lnRef idx="2">
              <a:schemeClr val="lt1">
                <a:hueOff val="0"/>
                <a:satOff val="0"/>
                <a:lumOff val="0"/>
                <a:alphaOff val="0"/>
              </a:schemeClr>
            </a:lnRef>
            <a:fillRef idx="1">
              <a:schemeClr val="accent1">
                <a:shade val="80000"/>
                <a:alpha val="50000"/>
                <a:hueOff val="-64004"/>
                <a:satOff val="28442"/>
                <a:lumOff val="14666"/>
                <a:alphaOff val="0"/>
              </a:schemeClr>
            </a:fillRef>
            <a:effectRef idx="0">
              <a:schemeClr val="accent1">
                <a:shade val="80000"/>
                <a:alpha val="50000"/>
                <a:hueOff val="-64004"/>
                <a:satOff val="28442"/>
                <a:lumOff val="14666"/>
                <a:alphaOff val="0"/>
              </a:schemeClr>
            </a:effectRef>
            <a:fontRef idx="minor">
              <a:schemeClr val="tx1"/>
            </a:fontRef>
          </p:style>
          <p:txBody>
            <a:bodyPr spcFirstLastPara="0" vert="horz" wrap="square" lIns="421358" tIns="317696" rIns="421358" bIns="317696" numCol="1" spcCol="1270" anchor="ctr" anchorCtr="0">
              <a:noAutofit/>
            </a:bodyPr>
            <a:lstStyle/>
            <a:p>
              <a:pPr marL="0" lvl="0" indent="0" algn="ctr" defTabSz="400050">
                <a:lnSpc>
                  <a:spcPct val="90000"/>
                </a:lnSpc>
                <a:spcBef>
                  <a:spcPct val="0"/>
                </a:spcBef>
                <a:spcAft>
                  <a:spcPct val="35000"/>
                </a:spcAft>
                <a:buNone/>
              </a:pPr>
              <a:r>
                <a:rPr lang="es-ES" altLang="es-ES" sz="900" kern="1200" dirty="0">
                  <a:latin typeface="Arial Rounded MT Bold" panose="020F0704030504030204" pitchFamily="34" charset="0"/>
                </a:rPr>
                <a:t>Casi </a:t>
              </a:r>
              <a:r>
                <a:rPr lang="es-ES" altLang="es-ES" sz="900" dirty="0">
                  <a:latin typeface="Arial Rounded MT Bold" panose="020F0704030504030204" pitchFamily="34" charset="0"/>
                </a:rPr>
                <a:t>todos, pensamos    que debería de tratarse de un evento o un            progreso que cambia de manera significativa el  curso de las cosas, un  momento que </a:t>
              </a:r>
              <a:r>
                <a:rPr lang="es-ES" altLang="es-ES" sz="900" kern="1200" dirty="0">
                  <a:latin typeface="Arial Rounded MT Bold" panose="020F0704030504030204" pitchFamily="34" charset="0"/>
                </a:rPr>
                <a:t>«desvía la curva» de la historia       </a:t>
              </a:r>
              <a:r>
                <a:rPr lang="es-ES" altLang="es-ES" sz="900" dirty="0">
                  <a:latin typeface="Arial Rounded MT Bold" panose="020F0704030504030204" pitchFamily="34" charset="0"/>
                </a:rPr>
                <a:t>humana. </a:t>
              </a:r>
              <a:endParaRPr lang="es-ES" sz="900" kern="1200" dirty="0">
                <a:latin typeface="Arial Rounded MT Bold" panose="020F0704030504030204" pitchFamily="34" charset="0"/>
              </a:endParaRPr>
            </a:p>
          </p:txBody>
        </p:sp>
      </p:grpSp>
    </p:spTree>
    <p:extLst>
      <p:ext uri="{BB962C8B-B14F-4D97-AF65-F5344CB8AC3E}">
        <p14:creationId xmlns:p14="http://schemas.microsoft.com/office/powerpoint/2010/main" val="286880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ángulo isósceles 1">
            <a:extLst>
              <a:ext uri="{FF2B5EF4-FFF2-40B4-BE49-F238E27FC236}">
                <a16:creationId xmlns:a16="http://schemas.microsoft.com/office/drawing/2014/main" id="{DBD3C6A0-4365-4653-9DE6-25F3B2770986}"/>
              </a:ext>
            </a:extLst>
          </p:cNvPr>
          <p:cNvSpPr/>
          <p:nvPr/>
        </p:nvSpPr>
        <p:spPr>
          <a:xfrm>
            <a:off x="1013867" y="2239637"/>
            <a:ext cx="1414693" cy="1195076"/>
          </a:xfrm>
          <a:prstGeom prst="triangl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0907" y="2018158"/>
            <a:ext cx="5923812" cy="1384995"/>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La cuarta y más gorda categoría es el valor del </a:t>
            </a:r>
            <a:r>
              <a:rPr lang="es-ES" altLang="es-ES" sz="1200" dirty="0">
                <a:solidFill>
                  <a:schemeClr val="tx2">
                    <a:lumMod val="60000"/>
                    <a:lumOff val="40000"/>
                  </a:schemeClr>
                </a:solidFill>
                <a:latin typeface="Arial Rounded MT Bold" panose="020F0704030504030204" pitchFamily="34" charset="0"/>
              </a:rPr>
              <a:t>capital humano</a:t>
            </a:r>
            <a:r>
              <a:rPr lang="es-ES" altLang="es-ES" sz="1200" dirty="0">
                <a:latin typeface="Arial Rounded MT Bold" panose="020F0704030504030204" pitchFamily="34" charset="0"/>
              </a:rPr>
              <a:t>. Los muchos </a:t>
            </a:r>
          </a:p>
          <a:p>
            <a:pPr algn="just">
              <a:defRPr/>
            </a:pPr>
            <a:r>
              <a:rPr lang="es-ES" altLang="es-ES" sz="1200" dirty="0">
                <a:latin typeface="Arial Rounded MT Bold" panose="020F0704030504030204" pitchFamily="34" charset="0"/>
              </a:rPr>
              <a:t>años que todo el mundo pasa en el colegio para aprender a leer, escribir y hacer cuentas, además de las actualizaciones adicionales que pueden pasar en el trabajo o remitidos por nosotros, nos hacen más productivos y, en algunos casos, más intrínsecamente gratificantes.</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E7EABC15-C55E-45E4-9459-6A92BA08E50F}"/>
              </a:ext>
            </a:extLst>
          </p:cNvPr>
          <p:cNvSpPr/>
          <p:nvPr/>
        </p:nvSpPr>
        <p:spPr>
          <a:xfrm>
            <a:off x="1610094" y="18093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Inteligencia humana y artificial en la segunda época de las máquinas</a:t>
            </a: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A4F8E0AC-8833-4A0B-929D-9E753977AEE7}"/>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261517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28068" y="1800473"/>
            <a:ext cx="6087864" cy="1015663"/>
          </a:xfrm>
          <a:prstGeom prst="rect">
            <a:avLst/>
          </a:prstGeom>
          <a:noFill/>
        </p:spPr>
        <p:txBody>
          <a:bodyPr wrap="square" rtlCol="0">
            <a:spAutoFit/>
          </a:bodyPr>
          <a:lstStyle/>
          <a:p>
            <a:pPr>
              <a:defRPr/>
            </a:pPr>
            <a:endParaRPr lang="es-ES" altLang="es-ES" sz="1200" b="1"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El economista </a:t>
            </a:r>
            <a:r>
              <a:rPr lang="es-ES" altLang="es-ES" sz="1200" dirty="0">
                <a:solidFill>
                  <a:schemeClr val="tx2">
                    <a:lumMod val="60000"/>
                    <a:lumOff val="40000"/>
                  </a:schemeClr>
                </a:solidFill>
                <a:latin typeface="Arial Rounded MT Bold" panose="020F0704030504030204" pitchFamily="34" charset="0"/>
              </a:rPr>
              <a:t>Adam Smith </a:t>
            </a:r>
            <a:r>
              <a:rPr lang="es-ES" altLang="es-ES" sz="1200" dirty="0">
                <a:latin typeface="Arial Rounded MT Bold" panose="020F0704030504030204" pitchFamily="34" charset="0"/>
              </a:rPr>
              <a:t>entendió que uno de los grandes  </a:t>
            </a:r>
            <a:r>
              <a:rPr lang="es-ES" altLang="es-ES" sz="1200" dirty="0">
                <a:solidFill>
                  <a:schemeClr val="tx2">
                    <a:lumMod val="60000"/>
                    <a:lumOff val="40000"/>
                  </a:schemeClr>
                </a:solidFill>
                <a:latin typeface="Arial Rounded MT Bold" panose="020F0704030504030204" pitchFamily="34" charset="0"/>
              </a:rPr>
              <a:t>inconvenientes</a:t>
            </a:r>
            <a:r>
              <a:rPr lang="es-ES" altLang="es-ES" sz="1200" dirty="0">
                <a:latin typeface="Arial Rounded MT Bold" panose="020F0704030504030204" pitchFamily="34" charset="0"/>
              </a:rPr>
              <a:t> de la primera época de las máquinas fue que obligaba a los </a:t>
            </a:r>
            <a:r>
              <a:rPr lang="es-ES" altLang="es-ES" sz="1200" dirty="0">
                <a:solidFill>
                  <a:schemeClr val="tx2">
                    <a:lumMod val="60000"/>
                    <a:lumOff val="40000"/>
                  </a:schemeClr>
                </a:solidFill>
                <a:latin typeface="Arial Rounded MT Bold" panose="020F0704030504030204" pitchFamily="34" charset="0"/>
              </a:rPr>
              <a:t>trabajadores para que desarrollaran las tareas repetidoras</a:t>
            </a:r>
            <a:r>
              <a:rPr lang="es-ES" altLang="es-ES" sz="1200" dirty="0">
                <a:latin typeface="Arial Rounded MT Bold" panose="020F0704030504030204" pitchFamily="34" charset="0"/>
              </a:rPr>
              <a: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9B0B3B9-B0A5-4CEC-AB9C-818FAE2A4771}"/>
              </a:ext>
            </a:extLst>
          </p:cNvPr>
          <p:cNvSpPr/>
          <p:nvPr/>
        </p:nvSpPr>
        <p:spPr>
          <a:xfrm>
            <a:off x="1580480" y="1739005"/>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Inteligencia humana y artificial en la segunda época de las máquinas</a:t>
            </a: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BBBF3951-A23F-40FF-B12E-BF0964E240E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 name="CuadroTexto 12">
            <a:extLst>
              <a:ext uri="{FF2B5EF4-FFF2-40B4-BE49-F238E27FC236}">
                <a16:creationId xmlns:a16="http://schemas.microsoft.com/office/drawing/2014/main" id="{01CDD1B5-B096-4483-ACC5-2A31B165A8D5}"/>
              </a:ext>
            </a:extLst>
          </p:cNvPr>
          <p:cNvSpPr txBox="1"/>
          <p:nvPr/>
        </p:nvSpPr>
        <p:spPr>
          <a:xfrm>
            <a:off x="1528068" y="2770715"/>
            <a:ext cx="3330845" cy="1015663"/>
          </a:xfrm>
          <a:prstGeom prst="rect">
            <a:avLst/>
          </a:prstGeom>
          <a:noFill/>
        </p:spPr>
        <p:txBody>
          <a:bodyPr wrap="square">
            <a:spAutoFit/>
          </a:bodyPr>
          <a:lstStyle/>
          <a:p>
            <a:pPr>
              <a:defRPr/>
            </a:pPr>
            <a:r>
              <a:rPr lang="es-ES" altLang="es-ES" sz="1200" dirty="0">
                <a:latin typeface="Arial Rounded MT Bold" panose="020F0704030504030204" pitchFamily="34" charset="0"/>
              </a:rPr>
              <a:t>En el 1776 se dio cuenta que: «El </a:t>
            </a:r>
            <a:r>
              <a:rPr lang="es-ES" altLang="es-ES" sz="1200" dirty="0">
                <a:solidFill>
                  <a:schemeClr val="tx2">
                    <a:lumMod val="60000"/>
                    <a:lumOff val="40000"/>
                  </a:schemeClr>
                </a:solidFill>
                <a:latin typeface="Arial Rounded MT Bold" panose="020F0704030504030204" pitchFamily="34" charset="0"/>
              </a:rPr>
              <a:t>hombre</a:t>
            </a:r>
            <a:r>
              <a:rPr lang="es-ES" altLang="es-ES" sz="1200" dirty="0">
                <a:latin typeface="Arial Rounded MT Bold" panose="020F0704030504030204" pitchFamily="34" charset="0"/>
              </a:rPr>
              <a:t> que pasa su vida entera haciendo </a:t>
            </a:r>
            <a:r>
              <a:rPr lang="es-ES" altLang="es-ES" sz="1200" dirty="0">
                <a:solidFill>
                  <a:schemeClr val="tx2">
                    <a:lumMod val="60000"/>
                    <a:lumOff val="40000"/>
                  </a:schemeClr>
                </a:solidFill>
                <a:latin typeface="Arial Rounded MT Bold" panose="020F0704030504030204" pitchFamily="34" charset="0"/>
              </a:rPr>
              <a:t>pocas </a:t>
            </a:r>
          </a:p>
          <a:p>
            <a:pPr>
              <a:defRPr/>
            </a:pPr>
            <a:r>
              <a:rPr lang="es-ES" altLang="es-ES" sz="1200" dirty="0">
                <a:solidFill>
                  <a:schemeClr val="tx2">
                    <a:lumMod val="60000"/>
                    <a:lumOff val="40000"/>
                  </a:schemeClr>
                </a:solidFill>
                <a:latin typeface="Arial Rounded MT Bold" panose="020F0704030504030204" pitchFamily="34" charset="0"/>
              </a:rPr>
              <a:t>Operaciones sencillas</a:t>
            </a:r>
            <a:r>
              <a:rPr lang="es-ES" altLang="es-ES" sz="1200" dirty="0">
                <a:latin typeface="Arial Rounded MT Bold" panose="020F0704030504030204" pitchFamily="34" charset="0"/>
              </a:rPr>
              <a:t>, cuyos efectos son </a:t>
            </a:r>
          </a:p>
          <a:p>
            <a:pPr>
              <a:defRPr/>
            </a:pPr>
            <a:r>
              <a:rPr lang="es-ES" altLang="es-ES" sz="1200" dirty="0">
                <a:latin typeface="Arial Rounded MT Bold" panose="020F0704030504030204" pitchFamily="34" charset="0"/>
              </a:rPr>
              <a:t>a lo mejor siempre los mismos, o casi, </a:t>
            </a:r>
            <a:r>
              <a:rPr lang="es-ES" altLang="es-ES" sz="1200" dirty="0">
                <a:solidFill>
                  <a:schemeClr val="tx2">
                    <a:lumMod val="60000"/>
                    <a:lumOff val="40000"/>
                  </a:schemeClr>
                </a:solidFill>
                <a:latin typeface="Arial Rounded MT Bold" panose="020F0704030504030204" pitchFamily="34" charset="0"/>
              </a:rPr>
              <a:t>no</a:t>
            </a:r>
          </a:p>
          <a:p>
            <a:pPr>
              <a:defRPr/>
            </a:pPr>
            <a:r>
              <a:rPr lang="es-ES" altLang="es-ES" sz="1200" dirty="0">
                <a:latin typeface="Arial Rounded MT Bold" panose="020F0704030504030204" pitchFamily="34" charset="0"/>
              </a:rPr>
              <a:t>puede </a:t>
            </a:r>
            <a:r>
              <a:rPr lang="es-ES" altLang="es-ES" sz="1200" dirty="0">
                <a:solidFill>
                  <a:schemeClr val="tx2">
                    <a:lumMod val="60000"/>
                    <a:lumOff val="40000"/>
                  </a:schemeClr>
                </a:solidFill>
                <a:latin typeface="Arial Rounded MT Bold" panose="020F0704030504030204" pitchFamily="34" charset="0"/>
              </a:rPr>
              <a:t>practicar el entendimiento</a:t>
            </a:r>
            <a:r>
              <a:rPr lang="es-ES" altLang="es-ES" sz="1200" dirty="0">
                <a:latin typeface="Arial Rounded MT Bold" panose="020F0704030504030204" pitchFamily="34" charset="0"/>
              </a:rPr>
              <a:t>».</a:t>
            </a:r>
          </a:p>
        </p:txBody>
      </p:sp>
      <p:sp>
        <p:nvSpPr>
          <p:cNvPr id="17" name="object 2">
            <a:extLst>
              <a:ext uri="{FF2B5EF4-FFF2-40B4-BE49-F238E27FC236}">
                <a16:creationId xmlns:a16="http://schemas.microsoft.com/office/drawing/2014/main" id="{762E3F5E-91A7-490C-8A9E-37AED9EEF260}"/>
              </a:ext>
            </a:extLst>
          </p:cNvPr>
          <p:cNvSpPr/>
          <p:nvPr/>
        </p:nvSpPr>
        <p:spPr>
          <a:xfrm rot="10800000">
            <a:off x="5275082" y="2646268"/>
            <a:ext cx="2295850" cy="1834070"/>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dirty="0"/>
          </a:p>
        </p:txBody>
      </p:sp>
      <p:sp>
        <p:nvSpPr>
          <p:cNvPr id="18" name="object 2">
            <a:extLst>
              <a:ext uri="{FF2B5EF4-FFF2-40B4-BE49-F238E27FC236}">
                <a16:creationId xmlns:a16="http://schemas.microsoft.com/office/drawing/2014/main" id="{E5E17F4D-E7DE-47DB-B111-022D2900B351}"/>
              </a:ext>
            </a:extLst>
          </p:cNvPr>
          <p:cNvSpPr/>
          <p:nvPr/>
        </p:nvSpPr>
        <p:spPr>
          <a:xfrm>
            <a:off x="4860032" y="2643758"/>
            <a:ext cx="2077880" cy="1834071"/>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774E26C9-2DA3-4787-966E-4BF72E48A7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20" b="819"/>
          <a:stretch/>
        </p:blipFill>
        <p:spPr>
          <a:xfrm>
            <a:off x="5065212" y="2823945"/>
            <a:ext cx="2304256" cy="1443093"/>
          </a:xfrm>
          <a:prstGeom prst="rect">
            <a:avLst/>
          </a:prstGeom>
        </p:spPr>
      </p:pic>
    </p:spTree>
    <p:extLst>
      <p:ext uri="{BB962C8B-B14F-4D97-AF65-F5344CB8AC3E}">
        <p14:creationId xmlns:p14="http://schemas.microsoft.com/office/powerpoint/2010/main" val="2975360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2904" y="1978844"/>
            <a:ext cx="5951190" cy="1015663"/>
          </a:xfrm>
          <a:prstGeom prst="rect">
            <a:avLst/>
          </a:prstGeom>
          <a:noFill/>
        </p:spPr>
        <p:txBody>
          <a:bodyPr wrap="square" rtlCol="0">
            <a:spAutoFit/>
          </a:bodyPr>
          <a:lstStyle/>
          <a:p>
            <a:pPr>
              <a:defRPr/>
            </a:pPr>
            <a:endParaRPr lang="es-ES" altLang="es-ES" sz="1200" b="1"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Las </a:t>
            </a:r>
            <a:r>
              <a:rPr lang="es-ES" altLang="es-ES" sz="1200" dirty="0">
                <a:solidFill>
                  <a:schemeClr val="tx2">
                    <a:lumMod val="60000"/>
                    <a:lumOff val="40000"/>
                  </a:schemeClr>
                </a:solidFill>
                <a:latin typeface="Arial Rounded MT Bold" panose="020F0704030504030204" pitchFamily="34" charset="0"/>
              </a:rPr>
              <a:t>inversiones en el capital humano </a:t>
            </a:r>
            <a:r>
              <a:rPr lang="es-ES" altLang="es-ES" sz="1200" dirty="0">
                <a:latin typeface="Arial Rounded MT Bold" panose="020F0704030504030204" pitchFamily="34" charset="0"/>
              </a:rPr>
              <a:t>llegarán a ser aún más importantes con el aumento de la automación de los </a:t>
            </a:r>
            <a:r>
              <a:rPr lang="es-ES" altLang="es-ES" sz="1200" dirty="0">
                <a:solidFill>
                  <a:schemeClr val="tx2">
                    <a:lumMod val="60000"/>
                    <a:lumOff val="40000"/>
                  </a:schemeClr>
                </a:solidFill>
                <a:latin typeface="Arial Rounded MT Bold" panose="020F0704030504030204" pitchFamily="34" charset="0"/>
              </a:rPr>
              <a:t>trabajos de rutina </a:t>
            </a:r>
            <a:r>
              <a:rPr lang="es-ES" altLang="es-ES" sz="1200" dirty="0">
                <a:latin typeface="Arial Rounded MT Bold" panose="020F0704030504030204" pitchFamily="34" charset="0"/>
              </a:rPr>
              <a:t>y de la necesidad de </a:t>
            </a:r>
          </a:p>
          <a:p>
            <a:pPr>
              <a:defRPr/>
            </a:pPr>
            <a:r>
              <a:rPr lang="es-ES" altLang="es-ES" sz="1200" dirty="0">
                <a:solidFill>
                  <a:schemeClr val="tx2">
                    <a:lumMod val="60000"/>
                    <a:lumOff val="40000"/>
                  </a:schemeClr>
                </a:solidFill>
                <a:latin typeface="Arial Rounded MT Bold" panose="020F0704030504030204" pitchFamily="34" charset="0"/>
              </a:rPr>
              <a:t>creatividad humana</a:t>
            </a:r>
            <a:r>
              <a:rPr lang="it-IT" altLang="es-ES" sz="1200" dirty="0">
                <a:latin typeface="Arial Rounded MT Bold" panose="020F0704030504030204" pitchFamily="34" charset="0"/>
              </a:rPr>
              <a:t>. </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3D49E33-1D76-4E4D-AF43-0163A8F7F305}"/>
              </a:ext>
            </a:extLst>
          </p:cNvPr>
          <p:cNvSpPr/>
          <p:nvPr/>
        </p:nvSpPr>
        <p:spPr>
          <a:xfrm>
            <a:off x="1598592" y="1779662"/>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Inteligencia humana y artificial en la segunda época de las máquinas</a:t>
            </a: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82E6979B-EF54-4FD7-B0DA-16C729C67EE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Diagrama de flujo: intercalar 4">
            <a:extLst>
              <a:ext uri="{FF2B5EF4-FFF2-40B4-BE49-F238E27FC236}">
                <a16:creationId xmlns:a16="http://schemas.microsoft.com/office/drawing/2014/main" id="{0E5D56F8-C5CE-43D1-A9A5-DC6B1E92A41B}"/>
              </a:ext>
            </a:extLst>
          </p:cNvPr>
          <p:cNvSpPr/>
          <p:nvPr/>
        </p:nvSpPr>
        <p:spPr>
          <a:xfrm>
            <a:off x="7234618" y="2283718"/>
            <a:ext cx="535948" cy="784461"/>
          </a:xfrm>
          <a:prstGeom prst="flowChartCollat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Diagrama de flujo: intercalar 12">
            <a:extLst>
              <a:ext uri="{FF2B5EF4-FFF2-40B4-BE49-F238E27FC236}">
                <a16:creationId xmlns:a16="http://schemas.microsoft.com/office/drawing/2014/main" id="{702C798C-EE8D-480D-B62D-68AD61466767}"/>
              </a:ext>
            </a:extLst>
          </p:cNvPr>
          <p:cNvSpPr/>
          <p:nvPr/>
        </p:nvSpPr>
        <p:spPr>
          <a:xfrm>
            <a:off x="1023494" y="2283718"/>
            <a:ext cx="535948" cy="784461"/>
          </a:xfrm>
          <a:prstGeom prst="flowChartCollat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4092095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66194"/>
            <a:ext cx="6202266" cy="646331"/>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r>
              <a:rPr lang="es-ES" altLang="es-ES" sz="1200" dirty="0">
                <a:latin typeface="Arial Rounded MT Bold" panose="020F0704030504030204" pitchFamily="34" charset="0"/>
              </a:rPr>
              <a:t>Comparad estas cifras con las del coloso predigital </a:t>
            </a:r>
            <a:r>
              <a:rPr lang="es-ES" altLang="es-ES" sz="1200" dirty="0">
                <a:solidFill>
                  <a:schemeClr val="tx2">
                    <a:lumMod val="60000"/>
                    <a:lumOff val="40000"/>
                  </a:schemeClr>
                </a:solidFill>
                <a:latin typeface="Arial Rounded MT Bold" panose="020F0704030504030204" pitchFamily="34" charset="0"/>
              </a:rPr>
              <a:t>Kodak</a:t>
            </a:r>
            <a:r>
              <a:rPr lang="es-ES" altLang="es-ES" sz="1200" dirty="0">
                <a:latin typeface="Arial Rounded MT Bold" panose="020F0704030504030204" pitchFamily="34" charset="0"/>
              </a:rPr>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54E4F0E8-9744-4244-A115-1D926384FF48}"/>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La brecha. Un ejemplo: la fotografía</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A35166C1-84AF-4476-8F1A-42F3B9F8811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 name="CuadroTexto 12">
            <a:extLst>
              <a:ext uri="{FF2B5EF4-FFF2-40B4-BE49-F238E27FC236}">
                <a16:creationId xmlns:a16="http://schemas.microsoft.com/office/drawing/2014/main" id="{7EAB0B72-A9C4-4A7E-9D6A-C11C6B598B35}"/>
              </a:ext>
            </a:extLst>
          </p:cNvPr>
          <p:cNvSpPr txBox="1"/>
          <p:nvPr/>
        </p:nvSpPr>
        <p:spPr>
          <a:xfrm>
            <a:off x="1560978" y="2638549"/>
            <a:ext cx="3936885" cy="1384995"/>
          </a:xfrm>
          <a:prstGeom prst="rect">
            <a:avLst/>
          </a:prstGeom>
          <a:noFill/>
        </p:spPr>
        <p:txBody>
          <a:bodyPr wrap="square">
            <a:spAutoFit/>
          </a:bodyPr>
          <a:lstStyle/>
          <a:p>
            <a:pPr algn="just">
              <a:defRPr/>
            </a:pPr>
            <a:r>
              <a:rPr lang="es-ES" altLang="es-ES" sz="1200" dirty="0">
                <a:latin typeface="Arial Rounded MT Bold" panose="020F0704030504030204" pitchFamily="34" charset="0"/>
              </a:rPr>
              <a:t>La </a:t>
            </a:r>
            <a:r>
              <a:rPr lang="es-ES" altLang="es-ES" sz="1200" dirty="0">
                <a:solidFill>
                  <a:schemeClr val="tx2">
                    <a:lumMod val="60000"/>
                    <a:lumOff val="40000"/>
                  </a:schemeClr>
                </a:solidFill>
                <a:latin typeface="Arial Rounded MT Bold" panose="020F0704030504030204" pitchFamily="34" charset="0"/>
              </a:rPr>
              <a:t>Kodak,</a:t>
            </a:r>
            <a:r>
              <a:rPr lang="es-ES" altLang="es-ES" sz="1200" dirty="0">
                <a:latin typeface="Arial Rounded MT Bold" panose="020F0704030504030204" pitchFamily="34" charset="0"/>
              </a:rPr>
              <a:t> en un momento dado, dio trabajo a </a:t>
            </a:r>
          </a:p>
          <a:p>
            <a:pPr algn="just">
              <a:defRPr/>
            </a:pPr>
            <a:r>
              <a:rPr lang="es-ES" altLang="es-ES" sz="1200" dirty="0">
                <a:solidFill>
                  <a:schemeClr val="tx2">
                    <a:lumMod val="60000"/>
                    <a:lumOff val="40000"/>
                  </a:schemeClr>
                </a:solidFill>
                <a:latin typeface="Arial Rounded MT Bold" panose="020F0704030504030204" pitchFamily="34" charset="0"/>
              </a:rPr>
              <a:t>145.300 personas</a:t>
            </a:r>
            <a:r>
              <a:rPr lang="es-ES" altLang="es-ES" sz="1200" dirty="0">
                <a:latin typeface="Arial Rounded MT Bold" panose="020F0704030504030204" pitchFamily="34" charset="0"/>
              </a:rPr>
              <a:t>, un tercio de las cuales en </a:t>
            </a:r>
          </a:p>
          <a:p>
            <a:pPr algn="just">
              <a:defRPr/>
            </a:pPr>
            <a:r>
              <a:rPr lang="es-ES" altLang="es-ES" sz="1200" dirty="0">
                <a:solidFill>
                  <a:schemeClr val="tx2">
                    <a:lumMod val="60000"/>
                    <a:lumOff val="40000"/>
                  </a:schemeClr>
                </a:solidFill>
                <a:latin typeface="Arial Rounded MT Bold" panose="020F0704030504030204" pitchFamily="34" charset="0"/>
              </a:rPr>
              <a:t>Rochester, New York</a:t>
            </a:r>
            <a:r>
              <a:rPr lang="es-ES" altLang="es-ES" sz="1200" dirty="0">
                <a:latin typeface="Arial Rounded MT Bold" panose="020F0704030504030204" pitchFamily="34" charset="0"/>
              </a:rPr>
              <a:t>, mientras que indirectamente tenía muchos otros millares de trabajadores a </a:t>
            </a:r>
          </a:p>
          <a:p>
            <a:pPr algn="just">
              <a:defRPr/>
            </a:pPr>
            <a:r>
              <a:rPr lang="es-ES" altLang="es-ES" sz="1200" dirty="0">
                <a:latin typeface="Arial Rounded MT Bold" panose="020F0704030504030204" pitchFamily="34" charset="0"/>
              </a:rPr>
              <a:t>través de la gran cadena de </a:t>
            </a:r>
            <a:r>
              <a:rPr lang="es-ES" altLang="es-ES" sz="1200" dirty="0">
                <a:solidFill>
                  <a:schemeClr val="tx2">
                    <a:lumMod val="60000"/>
                    <a:lumOff val="40000"/>
                  </a:schemeClr>
                </a:solidFill>
                <a:latin typeface="Arial Rounded MT Bold" panose="020F0704030504030204" pitchFamily="34" charset="0"/>
              </a:rPr>
              <a:t>proveedores y canales de distribución minorista </a:t>
            </a:r>
            <a:r>
              <a:rPr lang="es-ES" altLang="es-ES" sz="1200" dirty="0">
                <a:latin typeface="Arial Rounded MT Bold" panose="020F0704030504030204" pitchFamily="34" charset="0"/>
              </a:rPr>
              <a:t>necesarios para las </a:t>
            </a:r>
          </a:p>
          <a:p>
            <a:pPr algn="just">
              <a:defRPr/>
            </a:pPr>
            <a:r>
              <a:rPr lang="es-ES" altLang="es-ES" sz="1200" dirty="0">
                <a:latin typeface="Arial Rounded MT Bold" panose="020F0704030504030204" pitchFamily="34" charset="0"/>
              </a:rPr>
              <a:t>empresas de la primera edad de las máquinas.</a:t>
            </a:r>
          </a:p>
        </p:txBody>
      </p:sp>
      <p:sp>
        <p:nvSpPr>
          <p:cNvPr id="20" name="object 2">
            <a:extLst>
              <a:ext uri="{FF2B5EF4-FFF2-40B4-BE49-F238E27FC236}">
                <a16:creationId xmlns:a16="http://schemas.microsoft.com/office/drawing/2014/main" id="{8B5FF881-E19C-40C5-A779-4A30F76F9742}"/>
              </a:ext>
            </a:extLst>
          </p:cNvPr>
          <p:cNvSpPr/>
          <p:nvPr/>
        </p:nvSpPr>
        <p:spPr>
          <a:xfrm>
            <a:off x="5436096" y="2625617"/>
            <a:ext cx="1753667" cy="1890349"/>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sp>
        <p:nvSpPr>
          <p:cNvPr id="21" name="object 2">
            <a:extLst>
              <a:ext uri="{FF2B5EF4-FFF2-40B4-BE49-F238E27FC236}">
                <a16:creationId xmlns:a16="http://schemas.microsoft.com/office/drawing/2014/main" id="{6F03FA60-733F-4F89-A64A-3CFBDDFA63A8}"/>
              </a:ext>
            </a:extLst>
          </p:cNvPr>
          <p:cNvSpPr/>
          <p:nvPr/>
        </p:nvSpPr>
        <p:spPr>
          <a:xfrm rot="10800000">
            <a:off x="5698653" y="2625617"/>
            <a:ext cx="1753667" cy="1890349"/>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E1392AA5-7955-47E0-8A23-E1C6084E66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9141" y="2785737"/>
            <a:ext cx="1656184" cy="1498847"/>
          </a:xfrm>
          <a:prstGeom prst="rect">
            <a:avLst/>
          </a:prstGeom>
        </p:spPr>
      </p:pic>
      <p:pic>
        <p:nvPicPr>
          <p:cNvPr id="17" name="Imagen 16">
            <a:extLst>
              <a:ext uri="{FF2B5EF4-FFF2-40B4-BE49-F238E27FC236}">
                <a16:creationId xmlns:a16="http://schemas.microsoft.com/office/drawing/2014/main" id="{B9730F9A-5D30-43A8-9BAA-4C16738957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1610183"/>
            <a:ext cx="529519" cy="529519"/>
          </a:xfrm>
          <a:prstGeom prst="rect">
            <a:avLst/>
          </a:prstGeom>
        </p:spPr>
      </p:pic>
    </p:spTree>
    <p:extLst>
      <p:ext uri="{BB962C8B-B14F-4D97-AF65-F5344CB8AC3E}">
        <p14:creationId xmlns:p14="http://schemas.microsoft.com/office/powerpoint/2010/main" val="89934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24060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04112" y="1948623"/>
            <a:ext cx="5947551" cy="1754326"/>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La Kodak enriqueció a su fundador, pero proporcionó también puestos de </a:t>
            </a:r>
          </a:p>
          <a:p>
            <a:pPr algn="just">
              <a:defRPr/>
            </a:pPr>
            <a:r>
              <a:rPr lang="es-ES" altLang="es-ES" sz="1200" dirty="0">
                <a:latin typeface="Arial Rounded MT Bold" panose="020F0704030504030204" pitchFamily="34" charset="0"/>
              </a:rPr>
              <a:t>trabajo bien pagados a muchas generaciones de personas. </a:t>
            </a:r>
          </a:p>
          <a:p>
            <a:pPr algn="just">
              <a:defRPr/>
            </a:pPr>
            <a:r>
              <a:rPr lang="es-ES" altLang="es-ES" sz="1200" dirty="0">
                <a:latin typeface="Arial Rounded MT Bold" panose="020F0704030504030204" pitchFamily="34" charset="0"/>
              </a:rPr>
              <a:t>Desafortunadamente, 132 años después, unos meses antes que Instagram se vendiera a Facebook, la </a:t>
            </a:r>
            <a:r>
              <a:rPr lang="es-ES" altLang="es-ES" sz="1200" dirty="0">
                <a:solidFill>
                  <a:schemeClr val="tx2">
                    <a:lumMod val="60000"/>
                    <a:lumOff val="40000"/>
                  </a:schemeClr>
                </a:solidFill>
                <a:latin typeface="Arial Rounded MT Bold" panose="020F0704030504030204" pitchFamily="34" charset="0"/>
              </a:rPr>
              <a:t>Kodak declaró bancarrota. </a:t>
            </a:r>
            <a:r>
              <a:rPr lang="es-ES" altLang="es-ES" sz="1200" dirty="0">
                <a:latin typeface="Arial Rounded MT Bold" panose="020F0704030504030204" pitchFamily="34" charset="0"/>
              </a:rPr>
              <a:t>Sin embargo la fotografía nunca había sido tan popular. </a:t>
            </a:r>
          </a:p>
          <a:p>
            <a:pPr algn="just">
              <a:defRPr/>
            </a:pPr>
            <a:r>
              <a:rPr lang="es-ES" altLang="es-ES" sz="1200" dirty="0">
                <a:latin typeface="Arial Rounded MT Bold" panose="020F0704030504030204" pitchFamily="34" charset="0"/>
              </a:rPr>
              <a:t>Hoy en día, en Facebook se suben 70 mil millones de fotos cada año casi sin </a:t>
            </a:r>
          </a:p>
          <a:p>
            <a:pPr algn="just">
              <a:defRPr/>
            </a:pPr>
            <a:r>
              <a:rPr lang="es-ES" altLang="es-ES" sz="1200" dirty="0">
                <a:latin typeface="Arial Rounded MT Bold" panose="020F0704030504030204" pitchFamily="34" charset="0"/>
              </a:rPr>
              <a:t>coste. Todas estas fotos son digitales: por tanto los cientos de miles de </a:t>
            </a:r>
          </a:p>
          <a:p>
            <a:pPr algn="just">
              <a:defRPr/>
            </a:pPr>
            <a:r>
              <a:rPr lang="es-ES" altLang="es-ES" sz="1200" dirty="0">
                <a:latin typeface="Arial Rounded MT Bold" panose="020F0704030504030204" pitchFamily="34" charset="0"/>
              </a:rPr>
              <a:t>personas que trabajaban en la </a:t>
            </a:r>
            <a:r>
              <a:rPr lang="es-ES" altLang="es-ES" sz="1200" dirty="0">
                <a:solidFill>
                  <a:schemeClr val="tx2">
                    <a:lumMod val="60000"/>
                    <a:lumOff val="40000"/>
                  </a:schemeClr>
                </a:solidFill>
                <a:latin typeface="Arial Rounded MT Bold" panose="020F0704030504030204" pitchFamily="34" charset="0"/>
              </a:rPr>
              <a:t>producción de sustancias químicas y de papel para la fotografía ya no son necesarias. </a:t>
            </a:r>
            <a:endParaRPr lang="es-ES"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3ED78D8C-F32B-41C3-A8DA-4E51FD79DC7A}"/>
              </a:ext>
            </a:extLst>
          </p:cNvPr>
          <p:cNvSpPr/>
          <p:nvPr/>
        </p:nvSpPr>
        <p:spPr>
          <a:xfrm>
            <a:off x="1547664" y="1410961"/>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La brecha. Un ejemplo: la fotografía</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A9E1A3AB-D208-434A-B336-455FD5CC4C7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26ADC07A-6BF4-4BF2-892A-EFE6F198A7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593" y="1250774"/>
            <a:ext cx="529519" cy="529519"/>
          </a:xfrm>
          <a:prstGeom prst="rect">
            <a:avLst/>
          </a:prstGeom>
        </p:spPr>
      </p:pic>
    </p:spTree>
    <p:extLst>
      <p:ext uri="{BB962C8B-B14F-4D97-AF65-F5344CB8AC3E}">
        <p14:creationId xmlns:p14="http://schemas.microsoft.com/office/powerpoint/2010/main" val="4223852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8E549FFD-F5E1-4D68-9F21-33C4348B322D}"/>
              </a:ext>
            </a:extLst>
          </p:cNvPr>
          <p:cNvGraphicFramePr/>
          <p:nvPr>
            <p:extLst>
              <p:ext uri="{D42A27DB-BD31-4B8C-83A1-F6EECF244321}">
                <p14:modId xmlns:p14="http://schemas.microsoft.com/office/powerpoint/2010/main" val="253161938"/>
              </p:ext>
            </p:extLst>
          </p:nvPr>
        </p:nvGraphicFramePr>
        <p:xfrm>
          <a:off x="1533334" y="1824691"/>
          <a:ext cx="6202266" cy="2779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3637E067-B217-424B-A4F8-1F5231560362}"/>
              </a:ext>
            </a:extLst>
          </p:cNvPr>
          <p:cNvSpPr/>
          <p:nvPr/>
        </p:nvSpPr>
        <p:spPr>
          <a:xfrm>
            <a:off x="1610094" y="1368458"/>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La brecha. Un ejemplo: la fotografía</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84172807-689E-4C9A-B40F-1AD771713329}"/>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AE8DBD2F-08DC-47FF-9E69-6936C1A873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8145" y="1178135"/>
            <a:ext cx="529519" cy="529519"/>
          </a:xfrm>
          <a:prstGeom prst="rect">
            <a:avLst/>
          </a:prstGeom>
        </p:spPr>
      </p:pic>
    </p:spTree>
    <p:extLst>
      <p:ext uri="{BB962C8B-B14F-4D97-AF65-F5344CB8AC3E}">
        <p14:creationId xmlns:p14="http://schemas.microsoft.com/office/powerpoint/2010/main" val="1417402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E47A25D-1F47-46F1-ABBD-DAFF0074EA78}"/>
              </a:ext>
            </a:extLst>
          </p:cNvPr>
          <p:cNvPicPr>
            <a:picLocks noChangeAspect="1"/>
          </p:cNvPicPr>
          <p:nvPr/>
        </p:nvPicPr>
        <p:blipFill rotWithShape="1">
          <a:blip r:embed="rId2">
            <a:extLst>
              <a:ext uri="{28A0092B-C50C-407E-A947-70E740481C1C}">
                <a14:useLocalDpi xmlns:a14="http://schemas.microsoft.com/office/drawing/2010/main" val="0"/>
              </a:ext>
            </a:extLst>
          </a:blip>
          <a:srcRect l="66344" t="21925" r="7899" b="48218"/>
          <a:stretch/>
        </p:blipFill>
        <p:spPr>
          <a:xfrm>
            <a:off x="1721214" y="3126681"/>
            <a:ext cx="1440160" cy="1141283"/>
          </a:xfrm>
          <a:prstGeom prst="rect">
            <a:avLst/>
          </a:prstGeom>
        </p:spPr>
      </p:pic>
      <p:sp>
        <p:nvSpPr>
          <p:cNvPr id="4" name="Rectangle 3"/>
          <p:cNvSpPr/>
          <p:nvPr/>
        </p:nvSpPr>
        <p:spPr>
          <a:xfrm>
            <a:off x="1629906" y="140470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 name="TextBox 5"/>
          <p:cNvSpPr txBox="1"/>
          <p:nvPr/>
        </p:nvSpPr>
        <p:spPr>
          <a:xfrm>
            <a:off x="1629906" y="2033164"/>
            <a:ext cx="5832320" cy="1754326"/>
          </a:xfrm>
          <a:prstGeom prst="rect">
            <a:avLst/>
          </a:prstGeom>
          <a:noFill/>
        </p:spPr>
        <p:txBody>
          <a:bodyPr wrap="square" rtlCol="0">
            <a:spAutoFit/>
          </a:bodyPr>
          <a:lstStyle/>
          <a:p>
            <a:pPr>
              <a:defRPr/>
            </a:pPr>
            <a:r>
              <a:rPr lang="es-ES" altLang="es-ES" sz="1200" dirty="0">
                <a:latin typeface="Arial Rounded MT Bold" panose="020F0704030504030204" pitchFamily="34" charset="0"/>
              </a:rPr>
              <a:t>La fotografía no es un ejemplo aislado de esta transición. Historias similares </a:t>
            </a:r>
          </a:p>
          <a:p>
            <a:pPr>
              <a:defRPr/>
            </a:pPr>
            <a:r>
              <a:rPr lang="es-ES" altLang="es-ES" sz="1200" dirty="0">
                <a:latin typeface="Arial Rounded MT Bold" panose="020F0704030504030204" pitchFamily="34" charset="0"/>
              </a:rPr>
              <a:t>fueron y serán contadas también en el </a:t>
            </a:r>
            <a:r>
              <a:rPr lang="es-ES" altLang="es-ES" sz="1200" dirty="0">
                <a:solidFill>
                  <a:schemeClr val="tx2">
                    <a:lumMod val="60000"/>
                    <a:lumOff val="40000"/>
                  </a:schemeClr>
                </a:solidFill>
                <a:latin typeface="Arial Rounded MT Bold" panose="020F0704030504030204" pitchFamily="34" charset="0"/>
              </a:rPr>
              <a:t>sector de la música y de los media, </a:t>
            </a:r>
            <a:r>
              <a:rPr lang="es-ES" altLang="es-ES" sz="1200" dirty="0">
                <a:latin typeface="Arial Rounded MT Bold" panose="020F0704030504030204" pitchFamily="34" charset="0"/>
              </a:rPr>
              <a:t>en</a:t>
            </a:r>
            <a:r>
              <a:rPr lang="es-ES" altLang="es-ES" sz="1200" dirty="0">
                <a:solidFill>
                  <a:schemeClr val="tx2">
                    <a:lumMod val="60000"/>
                    <a:lumOff val="40000"/>
                  </a:schemeClr>
                </a:solidFill>
                <a:latin typeface="Arial Rounded MT Bold" panose="020F0704030504030204" pitchFamily="34" charset="0"/>
              </a:rPr>
              <a:t> </a:t>
            </a:r>
            <a:r>
              <a:rPr lang="es-ES" altLang="es-ES" sz="1200" dirty="0">
                <a:latin typeface="Arial Rounded MT Bold" panose="020F0704030504030204" pitchFamily="34" charset="0"/>
              </a:rPr>
              <a:t>la </a:t>
            </a:r>
            <a:r>
              <a:rPr lang="es-ES" altLang="es-ES" sz="1200" dirty="0">
                <a:solidFill>
                  <a:schemeClr val="tx2">
                    <a:lumMod val="60000"/>
                    <a:lumOff val="40000"/>
                  </a:schemeClr>
                </a:solidFill>
                <a:latin typeface="Arial Rounded MT Bold" panose="020F0704030504030204" pitchFamily="34" charset="0"/>
              </a:rPr>
              <a:t>financia </a:t>
            </a:r>
            <a:r>
              <a:rPr lang="es-ES" altLang="es-ES" sz="1200" dirty="0">
                <a:latin typeface="Arial Rounded MT Bold" panose="020F0704030504030204" pitchFamily="34" charset="0"/>
              </a:rPr>
              <a:t>y en la</a:t>
            </a:r>
            <a:r>
              <a:rPr lang="es-ES" altLang="es-ES" sz="1200" dirty="0">
                <a:solidFill>
                  <a:schemeClr val="tx2">
                    <a:lumMod val="60000"/>
                    <a:lumOff val="40000"/>
                  </a:schemeClr>
                </a:solidFill>
                <a:latin typeface="Arial Rounded MT Bold" panose="020F0704030504030204" pitchFamily="34" charset="0"/>
              </a:rPr>
              <a:t> publicación</a:t>
            </a:r>
            <a:r>
              <a:rPr lang="es-ES" altLang="es-ES" sz="1200" dirty="0">
                <a:latin typeface="Arial Rounded MT Bold" panose="020F0704030504030204" pitchFamily="34" charset="0"/>
              </a:rPr>
              <a:t>, en el </a:t>
            </a:r>
            <a:r>
              <a:rPr lang="es-ES" altLang="es-ES" sz="1200" dirty="0">
                <a:solidFill>
                  <a:schemeClr val="tx2">
                    <a:lumMod val="60000"/>
                    <a:lumOff val="40000"/>
                  </a:schemeClr>
                </a:solidFill>
                <a:latin typeface="Arial Rounded MT Bold" panose="020F0704030504030204" pitchFamily="34" charset="0"/>
              </a:rPr>
              <a:t>comercio</a:t>
            </a:r>
            <a:r>
              <a:rPr lang="es-ES" altLang="es-ES" sz="1200" dirty="0">
                <a:latin typeface="Arial Rounded MT Bold" panose="020F0704030504030204" pitchFamily="34" charset="0"/>
              </a:rPr>
              <a:t>, en la </a:t>
            </a:r>
            <a:r>
              <a:rPr lang="es-ES" altLang="es-ES" sz="1200" dirty="0">
                <a:solidFill>
                  <a:schemeClr val="tx2">
                    <a:lumMod val="60000"/>
                    <a:lumOff val="40000"/>
                  </a:schemeClr>
                </a:solidFill>
                <a:latin typeface="Arial Rounded MT Bold" panose="020F0704030504030204" pitchFamily="34" charset="0"/>
              </a:rPr>
              <a:t>distribución,</a:t>
            </a:r>
            <a:r>
              <a:rPr lang="es-ES" altLang="es-ES" sz="1200" dirty="0">
                <a:latin typeface="Arial Rounded MT Bold" panose="020F0704030504030204" pitchFamily="34" charset="0"/>
              </a:rPr>
              <a:t> en los </a:t>
            </a:r>
          </a:p>
          <a:p>
            <a:pPr>
              <a:defRPr/>
            </a:pPr>
            <a:r>
              <a:rPr lang="es-ES" altLang="es-ES" sz="1200" dirty="0">
                <a:solidFill>
                  <a:schemeClr val="tx2">
                    <a:lumMod val="60000"/>
                    <a:lumOff val="40000"/>
                  </a:schemeClr>
                </a:solidFill>
                <a:latin typeface="Arial Rounded MT Bold" panose="020F0704030504030204" pitchFamily="34" charset="0"/>
              </a:rPr>
              <a:t>servicios</a:t>
            </a:r>
            <a:r>
              <a:rPr lang="es-ES" altLang="es-ES" sz="1200" dirty="0">
                <a:latin typeface="Arial Rounded MT Bold" panose="020F0704030504030204" pitchFamily="34" charset="0"/>
              </a:rPr>
              <a:t> y en la </a:t>
            </a:r>
            <a:r>
              <a:rPr lang="es-ES" altLang="es-ES" sz="1200" dirty="0">
                <a:solidFill>
                  <a:schemeClr val="tx2">
                    <a:lumMod val="60000"/>
                    <a:lumOff val="40000"/>
                  </a:schemeClr>
                </a:solidFill>
                <a:latin typeface="Arial Rounded MT Bold" panose="020F0704030504030204" pitchFamily="34" charset="0"/>
              </a:rPr>
              <a:t>producción</a:t>
            </a:r>
            <a:r>
              <a:rPr lang="es-ES" altLang="es-ES" sz="1200" dirty="0">
                <a:latin typeface="Arial Rounded MT Bold" panose="020F0704030504030204" pitchFamily="34" charset="0"/>
              </a:rPr>
              <a:t>.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En casi  todos los ámbitos el </a:t>
            </a:r>
            <a:r>
              <a:rPr lang="es-ES" altLang="es-ES" sz="1200" dirty="0">
                <a:solidFill>
                  <a:schemeClr val="tx2">
                    <a:lumMod val="60000"/>
                    <a:lumOff val="40000"/>
                  </a:schemeClr>
                </a:solidFill>
                <a:latin typeface="Arial Rounded MT Bold" panose="020F0704030504030204" pitchFamily="34" charset="0"/>
              </a:rPr>
              <a:t>progreso tecnológico </a:t>
            </a:r>
            <a:r>
              <a:rPr lang="es-ES" altLang="es-ES" sz="1200" dirty="0">
                <a:latin typeface="Arial Rounded MT Bold" panose="020F0704030504030204" pitchFamily="34" charset="0"/>
              </a:rPr>
              <a:t>llevará a una abundancia sin procedentes. </a:t>
            </a:r>
          </a:p>
          <a:p>
            <a:pPr>
              <a:defRPr/>
            </a:pPr>
            <a:endParaRPr lang="es-ES" altLang="es-ES" sz="1200" dirty="0">
              <a:latin typeface="Arial Rounded MT Bold" panose="020F0704030504030204" pitchFamily="34" charset="0"/>
            </a:endParaRPr>
          </a:p>
          <a:p>
            <a:pPr algn="ctr">
              <a:defRPr/>
            </a:pPr>
            <a:r>
              <a:rPr lang="es-ES" altLang="es-ES" sz="1200" i="1" dirty="0">
                <a:solidFill>
                  <a:srgbClr val="E941D5"/>
                </a:solidFill>
                <a:latin typeface="Arial Rounded MT Bold" panose="020F0704030504030204" pitchFamily="34" charset="0"/>
              </a:rPr>
              <a:t>            Se creará más riqueza con menos trabajo.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1D9774F-C798-490C-A82F-0FF618A2E32B}"/>
              </a:ext>
            </a:extLst>
          </p:cNvPr>
          <p:cNvSpPr/>
          <p:nvPr/>
        </p:nvSpPr>
        <p:spPr>
          <a:xfrm>
            <a:off x="1629906" y="1520196"/>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La brecha. Un ejemplo: la fotografía</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A52B0DB-BB67-43C6-93E9-C3EB2FB439D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A81B88B5-64B8-4B7F-BA41-8C0D4350E8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1377567"/>
            <a:ext cx="529519" cy="529519"/>
          </a:xfrm>
          <a:prstGeom prst="rect">
            <a:avLst/>
          </a:prstGeom>
        </p:spPr>
      </p:pic>
    </p:spTree>
    <p:extLst>
      <p:ext uri="{BB962C8B-B14F-4D97-AF65-F5344CB8AC3E}">
        <p14:creationId xmlns:p14="http://schemas.microsoft.com/office/powerpoint/2010/main" val="394419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41962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6475" y="2313979"/>
            <a:ext cx="6336704" cy="1015663"/>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Sin embargo, por lo menos en nuestro sistema económico actual, este </a:t>
            </a:r>
            <a:r>
              <a:rPr lang="es-ES" altLang="es-ES" sz="1200" dirty="0">
                <a:solidFill>
                  <a:schemeClr val="tx2">
                    <a:lumMod val="60000"/>
                    <a:lumOff val="40000"/>
                  </a:schemeClr>
                </a:solidFill>
                <a:latin typeface="Arial Rounded MT Bold" panose="020F0704030504030204" pitchFamily="34" charset="0"/>
              </a:rPr>
              <a:t>progreso</a:t>
            </a:r>
            <a:r>
              <a:rPr lang="es-ES" altLang="es-ES" sz="1200" dirty="0">
                <a:latin typeface="Arial Rounded MT Bold" panose="020F0704030504030204" pitchFamily="34" charset="0"/>
              </a:rPr>
              <a:t> </a:t>
            </a:r>
          </a:p>
          <a:p>
            <a:pPr algn="just">
              <a:defRPr/>
            </a:pPr>
            <a:r>
              <a:rPr lang="es-ES" altLang="es-ES" sz="1200" dirty="0">
                <a:latin typeface="Arial Rounded MT Bold" panose="020F0704030504030204" pitchFamily="34" charset="0"/>
              </a:rPr>
              <a:t>tendrá también </a:t>
            </a:r>
            <a:r>
              <a:rPr lang="es-ES" altLang="es-ES" sz="1200" dirty="0">
                <a:solidFill>
                  <a:schemeClr val="tx2">
                    <a:lumMod val="60000"/>
                    <a:lumOff val="40000"/>
                  </a:schemeClr>
                </a:solidFill>
                <a:latin typeface="Arial Rounded MT Bold" panose="020F0704030504030204" pitchFamily="34" charset="0"/>
              </a:rPr>
              <a:t>efectos</a:t>
            </a:r>
            <a:r>
              <a:rPr lang="es-ES" altLang="es-ES" sz="1200" dirty="0">
                <a:latin typeface="Arial Rounded MT Bold" panose="020F0704030504030204" pitchFamily="34" charset="0"/>
              </a:rPr>
              <a:t> enormes </a:t>
            </a:r>
            <a:r>
              <a:rPr lang="es-ES" altLang="es-ES" sz="1200" dirty="0">
                <a:solidFill>
                  <a:schemeClr val="tx2">
                    <a:lumMod val="60000"/>
                    <a:lumOff val="40000"/>
                  </a:schemeClr>
                </a:solidFill>
                <a:latin typeface="Arial Rounded MT Bold" panose="020F0704030504030204" pitchFamily="34" charset="0"/>
              </a:rPr>
              <a:t>en la distribución de los ingresos y de la riqueza. </a:t>
            </a: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Si el trabajo desarrollado por una persona en una hora puede ser realizado por una máquina por un dólar, entonces un empresario interesado en maximizar los </a:t>
            </a:r>
          </a:p>
          <a:p>
            <a:pPr algn="just">
              <a:defRPr/>
            </a:pPr>
            <a:r>
              <a:rPr lang="es-ES" altLang="es-ES" sz="1200" dirty="0">
                <a:latin typeface="Arial Rounded MT Bold" panose="020F0704030504030204" pitchFamily="34" charset="0"/>
              </a:rPr>
              <a:t>beneficios no ofrecerá un salario superior al dólar por ese trabajo.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5C1277C6-C75B-417C-8759-44E07D8438C3}"/>
              </a:ext>
            </a:extLst>
          </p:cNvPr>
          <p:cNvSpPr/>
          <p:nvPr/>
        </p:nvSpPr>
        <p:spPr>
          <a:xfrm>
            <a:off x="1606475" y="161893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La brecha. Un ejemplo: la fotografía</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1" name="Donut 24">
            <a:extLst>
              <a:ext uri="{FF2B5EF4-FFF2-40B4-BE49-F238E27FC236}">
                <a16:creationId xmlns:a16="http://schemas.microsoft.com/office/drawing/2014/main" id="{DA60149D-678F-4AE9-A531-9C71E29E7A4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 name="Flecha: a la derecha 1">
            <a:extLst>
              <a:ext uri="{FF2B5EF4-FFF2-40B4-BE49-F238E27FC236}">
                <a16:creationId xmlns:a16="http://schemas.microsoft.com/office/drawing/2014/main" id="{ECDFCE10-8F69-42D7-B7C7-25B7D6EF721A}"/>
              </a:ext>
            </a:extLst>
          </p:cNvPr>
          <p:cNvSpPr/>
          <p:nvPr/>
        </p:nvSpPr>
        <p:spPr>
          <a:xfrm>
            <a:off x="958868" y="2633082"/>
            <a:ext cx="648072" cy="432048"/>
          </a:xfrm>
          <a:prstGeom prst="rightArrow">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a:extLst>
              <a:ext uri="{FF2B5EF4-FFF2-40B4-BE49-F238E27FC236}">
                <a16:creationId xmlns:a16="http://schemas.microsoft.com/office/drawing/2014/main" id="{2243C17F-BDB4-4EED-9380-72EAB8D8F1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45" y="1462955"/>
            <a:ext cx="529519" cy="529519"/>
          </a:xfrm>
          <a:prstGeom prst="rect">
            <a:avLst/>
          </a:prstGeom>
        </p:spPr>
      </p:pic>
    </p:spTree>
    <p:extLst>
      <p:ext uri="{BB962C8B-B14F-4D97-AF65-F5344CB8AC3E}">
        <p14:creationId xmlns:p14="http://schemas.microsoft.com/office/powerpoint/2010/main" val="2763992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41962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3" name="Diagrama 2">
            <a:extLst>
              <a:ext uri="{FF2B5EF4-FFF2-40B4-BE49-F238E27FC236}">
                <a16:creationId xmlns:a16="http://schemas.microsoft.com/office/drawing/2014/main" id="{D4B7EF2B-5B79-4FA8-971F-AC2C054EFE49}"/>
              </a:ext>
            </a:extLst>
          </p:cNvPr>
          <p:cNvGraphicFramePr/>
          <p:nvPr>
            <p:extLst>
              <p:ext uri="{D42A27DB-BD31-4B8C-83A1-F6EECF244321}">
                <p14:modId xmlns:p14="http://schemas.microsoft.com/office/powerpoint/2010/main" val="3028732272"/>
              </p:ext>
            </p:extLst>
          </p:nvPr>
        </p:nvGraphicFramePr>
        <p:xfrm>
          <a:off x="1501119" y="1914762"/>
          <a:ext cx="6163154" cy="2437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E5F440DE-7B80-40D3-BEF6-C0F96B501E00}"/>
              </a:ext>
            </a:extLst>
          </p:cNvPr>
          <p:cNvSpPr/>
          <p:nvPr/>
        </p:nvSpPr>
        <p:spPr>
          <a:xfrm>
            <a:off x="1610094" y="1535109"/>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La brecha. Un ejemplo: la fotografía</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187536A4-C80E-42A0-BD85-E9C8DF301BD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DF1600B6-AF2A-41BB-A966-A481BF7327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1600" y="1373154"/>
            <a:ext cx="529519" cy="529519"/>
          </a:xfrm>
          <a:prstGeom prst="rect">
            <a:avLst/>
          </a:prstGeom>
        </p:spPr>
      </p:pic>
    </p:spTree>
    <p:extLst>
      <p:ext uri="{BB962C8B-B14F-4D97-AF65-F5344CB8AC3E}">
        <p14:creationId xmlns:p14="http://schemas.microsoft.com/office/powerpoint/2010/main" val="986076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8879" y="113159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17898" y="1398967"/>
            <a:ext cx="6726510" cy="830997"/>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La combinación de abundancia y división pone en </a:t>
            </a:r>
            <a:r>
              <a:rPr lang="es-ES" altLang="es-ES" sz="1200" dirty="0">
                <a:solidFill>
                  <a:schemeClr val="tx2">
                    <a:lumMod val="60000"/>
                    <a:lumOff val="40000"/>
                  </a:schemeClr>
                </a:solidFill>
                <a:latin typeface="Arial Rounded MT Bold" panose="020F0704030504030204" pitchFamily="34" charset="0"/>
              </a:rPr>
              <a:t>crisis dos visiones del mundo </a:t>
            </a:r>
          </a:p>
          <a:p>
            <a:pPr>
              <a:defRPr/>
            </a:pPr>
            <a:r>
              <a:rPr lang="es-ES" altLang="es-ES" sz="1200" dirty="0">
                <a:latin typeface="Arial Rounded MT Bold" panose="020F0704030504030204" pitchFamily="34" charset="0"/>
              </a:rPr>
              <a:t>populares aunque contradictorias.</a:t>
            </a:r>
            <a:endParaRPr lang="es-ES" altLang="es-ES" sz="1200" dirty="0">
              <a:solidFill>
                <a:srgbClr val="E941D5"/>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C9FF83B-97B0-4769-A7C6-D30ACE62CD56}"/>
              </a:ext>
            </a:extLst>
          </p:cNvPr>
          <p:cNvSpPr/>
          <p:nvPr/>
        </p:nvSpPr>
        <p:spPr>
          <a:xfrm>
            <a:off x="1547664" y="1235542"/>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La brecha. Un ejemplo: la fotografía</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C428E1F6-6878-4A36-AE31-0D68061A9490}"/>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5532172B-9E8E-4320-9625-526F269CA422}"/>
              </a:ext>
            </a:extLst>
          </p:cNvPr>
          <p:cNvGraphicFramePr/>
          <p:nvPr>
            <p:extLst>
              <p:ext uri="{D42A27DB-BD31-4B8C-83A1-F6EECF244321}">
                <p14:modId xmlns:p14="http://schemas.microsoft.com/office/powerpoint/2010/main" val="2180701446"/>
              </p:ext>
            </p:extLst>
          </p:nvPr>
        </p:nvGraphicFramePr>
        <p:xfrm>
          <a:off x="665441" y="2309857"/>
          <a:ext cx="4190199" cy="1544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CuadroTexto 16">
            <a:extLst>
              <a:ext uri="{FF2B5EF4-FFF2-40B4-BE49-F238E27FC236}">
                <a16:creationId xmlns:a16="http://schemas.microsoft.com/office/drawing/2014/main" id="{D66450A5-C8E8-494C-98AA-925ED15B5C23}"/>
              </a:ext>
            </a:extLst>
          </p:cNvPr>
          <p:cNvSpPr txBox="1"/>
          <p:nvPr/>
        </p:nvSpPr>
        <p:spPr>
          <a:xfrm>
            <a:off x="4788024" y="2125166"/>
            <a:ext cx="3240359" cy="1754326"/>
          </a:xfrm>
          <a:prstGeom prst="rect">
            <a:avLst/>
          </a:prstGeom>
          <a:noFill/>
        </p:spPr>
        <p:txBody>
          <a:bodyPr wrap="square">
            <a:spAutoFit/>
          </a:bodyPr>
          <a:lstStyle/>
          <a:p>
            <a:pPr>
              <a:defRPr/>
            </a:pPr>
            <a:r>
              <a:rPr lang="es-ES" altLang="es-ES" sz="1200" dirty="0">
                <a:latin typeface="Arial Rounded MT Bold" panose="020F0704030504030204" pitchFamily="34" charset="0"/>
              </a:rPr>
              <a:t>Ambas visiones tienen algo de verdad, </a:t>
            </a:r>
          </a:p>
          <a:p>
            <a:pPr>
              <a:defRPr/>
            </a:pPr>
            <a:r>
              <a:rPr lang="es-ES" altLang="es-ES" sz="1200" dirty="0">
                <a:latin typeface="Arial Rounded MT Bold" panose="020F0704030504030204" pitchFamily="34" charset="0"/>
              </a:rPr>
              <a:t>pero la verdad es siempre más matizada.</a:t>
            </a:r>
          </a:p>
          <a:p>
            <a:pPr>
              <a:defRPr/>
            </a:pPr>
            <a:r>
              <a:rPr lang="es-ES" altLang="es-ES" sz="1200" dirty="0">
                <a:latin typeface="Arial Rounded MT Bold" panose="020F0704030504030204" pitchFamily="34" charset="0"/>
              </a:rPr>
              <a:t>Los rápidos progresos de nuestras </a:t>
            </a:r>
          </a:p>
          <a:p>
            <a:pPr>
              <a:defRPr/>
            </a:pPr>
            <a:r>
              <a:rPr lang="es-ES" altLang="es-ES" sz="1200" dirty="0">
                <a:latin typeface="Arial Rounded MT Bold" panose="020F0704030504030204" pitchFamily="34" charset="0"/>
              </a:rPr>
              <a:t>herramientas digitales están creando un bienestar nunca visto antes, </a:t>
            </a:r>
            <a:r>
              <a:rPr lang="es-ES" altLang="es-ES" sz="1200" i="1" dirty="0">
                <a:solidFill>
                  <a:srgbClr val="E941D5"/>
                </a:solidFill>
                <a:latin typeface="Arial Rounded MT Bold" panose="020F0704030504030204" pitchFamily="34" charset="0"/>
              </a:rPr>
              <a:t>pero no existe una ley económica que garantice que </a:t>
            </a:r>
          </a:p>
          <a:p>
            <a:pPr>
              <a:defRPr/>
            </a:pPr>
            <a:r>
              <a:rPr lang="es-ES" altLang="es-ES" sz="1200" i="1" dirty="0">
                <a:solidFill>
                  <a:srgbClr val="E941D5"/>
                </a:solidFill>
                <a:latin typeface="Arial Rounded MT Bold" panose="020F0704030504030204" pitchFamily="34" charset="0"/>
              </a:rPr>
              <a:t>todos los trabajadores, o incluso solo la mayoría, se beneficien de dichos</a:t>
            </a:r>
          </a:p>
          <a:p>
            <a:pPr>
              <a:defRPr/>
            </a:pPr>
            <a:r>
              <a:rPr lang="es-ES" altLang="es-ES" sz="1200" i="1" dirty="0">
                <a:solidFill>
                  <a:srgbClr val="E941D5"/>
                </a:solidFill>
                <a:latin typeface="Arial Rounded MT Bold" panose="020F0704030504030204" pitchFamily="34" charset="0"/>
              </a:rPr>
              <a:t>progresos. </a:t>
            </a:r>
            <a:endParaRPr lang="es-ES" sz="1200" dirty="0"/>
          </a:p>
        </p:txBody>
      </p:sp>
      <p:pic>
        <p:nvPicPr>
          <p:cNvPr id="12" name="Imagen 11">
            <a:extLst>
              <a:ext uri="{FF2B5EF4-FFF2-40B4-BE49-F238E27FC236}">
                <a16:creationId xmlns:a16="http://schemas.microsoft.com/office/drawing/2014/main" id="{C0181BC4-EB6B-419F-B26D-46271BC8C6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7283" y="1127573"/>
            <a:ext cx="529519" cy="529519"/>
          </a:xfrm>
          <a:prstGeom prst="rect">
            <a:avLst/>
          </a:prstGeom>
        </p:spPr>
      </p:pic>
    </p:spTree>
    <p:extLst>
      <p:ext uri="{BB962C8B-B14F-4D97-AF65-F5344CB8AC3E}">
        <p14:creationId xmlns:p14="http://schemas.microsoft.com/office/powerpoint/2010/main" val="41728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7" y="1110571"/>
            <a:ext cx="6033212" cy="82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2" name="Donut 24">
            <a:extLst>
              <a:ext uri="{FF2B5EF4-FFF2-40B4-BE49-F238E27FC236}">
                <a16:creationId xmlns:a16="http://schemas.microsoft.com/office/drawing/2014/main" id="{893BE833-683A-46C5-A7BB-2790F3DFA9A9}"/>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Forma libre: forma 16">
            <a:extLst>
              <a:ext uri="{FF2B5EF4-FFF2-40B4-BE49-F238E27FC236}">
                <a16:creationId xmlns:a16="http://schemas.microsoft.com/office/drawing/2014/main" id="{1342DCE8-5625-40F0-8108-9475783244D3}"/>
              </a:ext>
            </a:extLst>
          </p:cNvPr>
          <p:cNvSpPr/>
          <p:nvPr/>
        </p:nvSpPr>
        <p:spPr>
          <a:xfrm>
            <a:off x="1484283" y="2093380"/>
            <a:ext cx="3296224" cy="2437313"/>
          </a:xfrm>
          <a:custGeom>
            <a:avLst/>
            <a:gdLst>
              <a:gd name="connsiteX0" fmla="*/ 0 w 2230100"/>
              <a:gd name="connsiteY0" fmla="*/ 0 h 2216505"/>
              <a:gd name="connsiteX1" fmla="*/ 2230100 w 2230100"/>
              <a:gd name="connsiteY1" fmla="*/ 0 h 2216505"/>
              <a:gd name="connsiteX2" fmla="*/ 2230100 w 2230100"/>
              <a:gd name="connsiteY2" fmla="*/ 2216505 h 2216505"/>
              <a:gd name="connsiteX3" fmla="*/ 0 w 2230100"/>
              <a:gd name="connsiteY3" fmla="*/ 2216505 h 2216505"/>
              <a:gd name="connsiteX4" fmla="*/ 0 w 2230100"/>
              <a:gd name="connsiteY4" fmla="*/ 0 h 221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00" h="2216505">
                <a:moveTo>
                  <a:pt x="0" y="0"/>
                </a:moveTo>
                <a:lnTo>
                  <a:pt x="2230100" y="0"/>
                </a:lnTo>
                <a:lnTo>
                  <a:pt x="2230100" y="2216505"/>
                </a:lnTo>
                <a:lnTo>
                  <a:pt x="0" y="2216505"/>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b" anchorCtr="0">
            <a:noAutofit/>
          </a:bodyPr>
          <a:lstStyle/>
          <a:p>
            <a:pPr marL="0" lvl="0" indent="0" algn="just" defTabSz="311150">
              <a:lnSpc>
                <a:spcPct val="90000"/>
              </a:lnSpc>
              <a:spcBef>
                <a:spcPct val="0"/>
              </a:spcBef>
              <a:spcAft>
                <a:spcPct val="35000"/>
              </a:spcAft>
              <a:buNone/>
            </a:pPr>
            <a:r>
              <a:rPr lang="es-ES" altLang="es-ES" sz="1100" kern="1200" dirty="0">
                <a:solidFill>
                  <a:schemeClr val="tx1"/>
                </a:solidFill>
                <a:latin typeface="Arial Rounded MT Bold" panose="020F0704030504030204" pitchFamily="34" charset="0"/>
              </a:rPr>
              <a:t>Hay algunas evoluciones importantes que no      tienen nada que ver con los animales, las            plantas o los guerreros. Algunas son simples      ideas. </a:t>
            </a:r>
          </a:p>
          <a:p>
            <a:pPr marL="0" lvl="0" indent="0" algn="just" defTabSz="311150">
              <a:lnSpc>
                <a:spcPct val="90000"/>
              </a:lnSpc>
              <a:spcBef>
                <a:spcPct val="0"/>
              </a:spcBef>
              <a:spcAft>
                <a:spcPct val="35000"/>
              </a:spcAft>
              <a:buNone/>
            </a:pPr>
            <a:r>
              <a:rPr lang="es-ES" altLang="es-ES" sz="1100" dirty="0">
                <a:solidFill>
                  <a:schemeClr val="tx1"/>
                </a:solidFill>
                <a:latin typeface="Arial Rounded MT Bold" panose="020F0704030504030204" pitchFamily="34" charset="0"/>
              </a:rPr>
              <a:t>El </a:t>
            </a:r>
            <a:r>
              <a:rPr lang="es-ES" altLang="es-ES" sz="1100" kern="1200" dirty="0">
                <a:solidFill>
                  <a:srgbClr val="7030A0"/>
                </a:solidFill>
                <a:latin typeface="Arial Rounded MT Bold" panose="020F0704030504030204" pitchFamily="34" charset="0"/>
              </a:rPr>
              <a:t>filósofo Karl Jaspers </a:t>
            </a:r>
            <a:r>
              <a:rPr lang="es-ES" altLang="es-ES" sz="1100" dirty="0">
                <a:solidFill>
                  <a:schemeClr val="tx1"/>
                </a:solidFill>
                <a:latin typeface="Arial Rounded MT Bold" panose="020F0704030504030204" pitchFamily="34" charset="0"/>
              </a:rPr>
              <a:t>nos recuerda que </a:t>
            </a:r>
            <a:r>
              <a:rPr lang="es-ES" altLang="es-ES" sz="1100" kern="1200" dirty="0">
                <a:solidFill>
                  <a:schemeClr val="accent2">
                    <a:lumMod val="75000"/>
                  </a:schemeClr>
                </a:solidFill>
                <a:latin typeface="Arial Rounded MT Bold" panose="020F0704030504030204" pitchFamily="34" charset="0"/>
              </a:rPr>
              <a:t>Buda</a:t>
            </a:r>
            <a:r>
              <a:rPr lang="es-ES" altLang="es-ES" sz="1100" kern="1200" dirty="0">
                <a:latin typeface="Arial Rounded MT Bold" panose="020F0704030504030204" pitchFamily="34" charset="0"/>
              </a:rPr>
              <a:t> </a:t>
            </a:r>
            <a:r>
              <a:rPr lang="es-ES" altLang="es-ES" sz="1100" kern="1200" dirty="0">
                <a:solidFill>
                  <a:schemeClr val="tx1"/>
                </a:solidFill>
                <a:latin typeface="Arial Rounded MT Bold" panose="020F0704030504030204" pitchFamily="34" charset="0"/>
              </a:rPr>
              <a:t>(563-483 a.C.), </a:t>
            </a:r>
            <a:r>
              <a:rPr lang="es-ES" altLang="es-ES" sz="1100" kern="1200" dirty="0">
                <a:solidFill>
                  <a:schemeClr val="accent2">
                    <a:lumMod val="75000"/>
                  </a:schemeClr>
                </a:solidFill>
                <a:latin typeface="Arial Rounded MT Bold" panose="020F0704030504030204" pitchFamily="34" charset="0"/>
              </a:rPr>
              <a:t>Confucio</a:t>
            </a:r>
            <a:r>
              <a:rPr lang="es-ES" altLang="es-ES" sz="1100" kern="1200" dirty="0">
                <a:latin typeface="Arial Rounded MT Bold" panose="020F0704030504030204" pitchFamily="34" charset="0"/>
              </a:rPr>
              <a:t> </a:t>
            </a:r>
            <a:r>
              <a:rPr lang="es-ES" altLang="es-ES" sz="1100" kern="1200" dirty="0">
                <a:solidFill>
                  <a:schemeClr val="tx1"/>
                </a:solidFill>
                <a:latin typeface="Arial Rounded MT Bold" panose="020F0704030504030204" pitchFamily="34" charset="0"/>
              </a:rPr>
              <a:t>(551- 479 a.C.) y            </a:t>
            </a:r>
            <a:r>
              <a:rPr lang="es-ES" altLang="es-ES" sz="1100" kern="1200" dirty="0">
                <a:solidFill>
                  <a:schemeClr val="accent2">
                    <a:lumMod val="75000"/>
                  </a:schemeClr>
                </a:solidFill>
                <a:latin typeface="Arial Rounded MT Bold" panose="020F0704030504030204" pitchFamily="34" charset="0"/>
              </a:rPr>
              <a:t>Sócrates</a:t>
            </a:r>
            <a:r>
              <a:rPr lang="es-ES" altLang="es-ES" sz="1100" kern="1200" dirty="0">
                <a:latin typeface="Arial Rounded MT Bold" panose="020F0704030504030204" pitchFamily="34" charset="0"/>
              </a:rPr>
              <a:t> </a:t>
            </a:r>
            <a:r>
              <a:rPr lang="es-ES" altLang="es-ES" sz="1100" kern="1200" dirty="0">
                <a:solidFill>
                  <a:schemeClr val="tx1"/>
                </a:solidFill>
                <a:latin typeface="Arial Rounded MT Bold" panose="020F0704030504030204" pitchFamily="34" charset="0"/>
              </a:rPr>
              <a:t>(469-399 a.C.) vivieron más o menos   en el mismo período, pero en lugares muy            lejanos. </a:t>
            </a:r>
          </a:p>
          <a:p>
            <a:pPr marL="0" lvl="0" indent="0" algn="just" defTabSz="311150">
              <a:lnSpc>
                <a:spcPct val="90000"/>
              </a:lnSpc>
              <a:spcBef>
                <a:spcPct val="0"/>
              </a:spcBef>
              <a:spcAft>
                <a:spcPct val="35000"/>
              </a:spcAft>
              <a:buNone/>
            </a:pPr>
            <a:r>
              <a:rPr lang="es-ES" altLang="es-ES" sz="1100" dirty="0">
                <a:solidFill>
                  <a:schemeClr val="tx1"/>
                </a:solidFill>
                <a:latin typeface="Arial Rounded MT Bold" panose="020F0704030504030204" pitchFamily="34" charset="0"/>
              </a:rPr>
              <a:t>En su análisis ellos son los </a:t>
            </a:r>
            <a:r>
              <a:rPr lang="es-ES" altLang="es-ES" sz="1100" kern="1200" dirty="0">
                <a:solidFill>
                  <a:schemeClr val="accent2">
                    <a:lumMod val="75000"/>
                  </a:schemeClr>
                </a:solidFill>
                <a:latin typeface="Arial Rounded MT Bold" panose="020F0704030504030204" pitchFamily="34" charset="0"/>
              </a:rPr>
              <a:t>pensadores                centrales del Período axial</a:t>
            </a:r>
            <a:r>
              <a:rPr lang="es-ES" altLang="es-ES" sz="1100" kern="1200" dirty="0">
                <a:solidFill>
                  <a:schemeClr val="tx1"/>
                </a:solidFill>
                <a:latin typeface="Arial Rounded MT Bold" panose="020F0704030504030204" pitchFamily="34" charset="0"/>
              </a:rPr>
              <a:t>, que va del 800 al     200 a.C. </a:t>
            </a:r>
          </a:p>
          <a:p>
            <a:pPr marL="0" lvl="0" indent="0" algn="just" defTabSz="311150">
              <a:lnSpc>
                <a:spcPct val="90000"/>
              </a:lnSpc>
              <a:spcBef>
                <a:spcPct val="0"/>
              </a:spcBef>
              <a:spcAft>
                <a:spcPct val="35000"/>
              </a:spcAft>
              <a:buNone/>
            </a:pPr>
            <a:r>
              <a:rPr lang="es-ES" altLang="es-ES" sz="1100" kern="1200" dirty="0">
                <a:solidFill>
                  <a:schemeClr val="tx1"/>
                </a:solidFill>
                <a:latin typeface="Arial Rounded MT Bold" panose="020F0704030504030204" pitchFamily="34" charset="0"/>
              </a:rPr>
              <a:t>Jaspers lo define «una profunda respiración      que favorece la conciencia más lúcida» y añade que sus filósofos </a:t>
            </a:r>
            <a:r>
              <a:rPr lang="es-ES" altLang="es-ES" sz="1100" kern="1200" dirty="0">
                <a:solidFill>
                  <a:schemeClr val="accent2">
                    <a:lumMod val="75000"/>
                  </a:schemeClr>
                </a:solidFill>
                <a:latin typeface="Arial Rounded MT Bold" panose="020F0704030504030204" pitchFamily="34" charset="0"/>
              </a:rPr>
              <a:t>regalaron fértiles escuelas de pensamiento a las mayores </a:t>
            </a:r>
            <a:r>
              <a:rPr lang="es-ES" altLang="es-ES" sz="1100" dirty="0">
                <a:solidFill>
                  <a:schemeClr val="accent2">
                    <a:lumMod val="75000"/>
                  </a:schemeClr>
                </a:solidFill>
                <a:latin typeface="Arial Rounded MT Bold" panose="020F0704030504030204" pitchFamily="34" charset="0"/>
              </a:rPr>
              <a:t>civilizaciones: india, china y europea. </a:t>
            </a:r>
            <a:endParaRPr lang="es-ES" sz="1100" kern="1200" dirty="0">
              <a:solidFill>
                <a:schemeClr val="accent2">
                  <a:lumMod val="75000"/>
                </a:schemeClr>
              </a:solidFill>
            </a:endParaRPr>
          </a:p>
        </p:txBody>
      </p:sp>
      <p:sp>
        <p:nvSpPr>
          <p:cNvPr id="19" name="Forma libre: forma 18">
            <a:extLst>
              <a:ext uri="{FF2B5EF4-FFF2-40B4-BE49-F238E27FC236}">
                <a16:creationId xmlns:a16="http://schemas.microsoft.com/office/drawing/2014/main" id="{EABDA9FD-DE76-4DF7-8FBC-1A9C1059E093}"/>
              </a:ext>
            </a:extLst>
          </p:cNvPr>
          <p:cNvSpPr/>
          <p:nvPr/>
        </p:nvSpPr>
        <p:spPr>
          <a:xfrm>
            <a:off x="8809788" y="452088"/>
            <a:ext cx="270105" cy="997427"/>
          </a:xfrm>
          <a:custGeom>
            <a:avLst/>
            <a:gdLst>
              <a:gd name="connsiteX0" fmla="*/ 0 w 270105"/>
              <a:gd name="connsiteY0" fmla="*/ 0 h 997427"/>
              <a:gd name="connsiteX1" fmla="*/ 270105 w 270105"/>
              <a:gd name="connsiteY1" fmla="*/ 0 h 997427"/>
              <a:gd name="connsiteX2" fmla="*/ 270105 w 270105"/>
              <a:gd name="connsiteY2" fmla="*/ 997427 h 997427"/>
              <a:gd name="connsiteX3" fmla="*/ 0 w 270105"/>
              <a:gd name="connsiteY3" fmla="*/ 997427 h 997427"/>
              <a:gd name="connsiteX4" fmla="*/ 0 w 270105"/>
              <a:gd name="connsiteY4" fmla="*/ 0 h 99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105" h="997427">
                <a:moveTo>
                  <a:pt x="0" y="0"/>
                </a:moveTo>
                <a:lnTo>
                  <a:pt x="270105" y="0"/>
                </a:lnTo>
                <a:lnTo>
                  <a:pt x="270105" y="997427"/>
                </a:lnTo>
                <a:lnTo>
                  <a:pt x="0" y="9974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7620" rIns="15240" bIns="7620" numCol="1" spcCol="1270" anchor="ctr" anchorCtr="0">
            <a:noAutofit/>
          </a:bodyPr>
          <a:lstStyle/>
          <a:p>
            <a:pPr marL="0" lvl="0" indent="0" algn="l" defTabSz="266700">
              <a:lnSpc>
                <a:spcPct val="90000"/>
              </a:lnSpc>
              <a:spcBef>
                <a:spcPct val="0"/>
              </a:spcBef>
              <a:spcAft>
                <a:spcPct val="35000"/>
              </a:spcAft>
              <a:buNone/>
            </a:pPr>
            <a:endParaRPr lang="es-ES" sz="600" kern="1200"/>
          </a:p>
        </p:txBody>
      </p:sp>
      <p:sp>
        <p:nvSpPr>
          <p:cNvPr id="21" name="Forma libre: forma 20">
            <a:extLst>
              <a:ext uri="{FF2B5EF4-FFF2-40B4-BE49-F238E27FC236}">
                <a16:creationId xmlns:a16="http://schemas.microsoft.com/office/drawing/2014/main" id="{53A1FEAC-9DF9-4A75-B3E6-6B4D05AD03E3}"/>
              </a:ext>
            </a:extLst>
          </p:cNvPr>
          <p:cNvSpPr/>
          <p:nvPr/>
        </p:nvSpPr>
        <p:spPr>
          <a:xfrm>
            <a:off x="8809788" y="1629053"/>
            <a:ext cx="270105" cy="997427"/>
          </a:xfrm>
          <a:custGeom>
            <a:avLst/>
            <a:gdLst>
              <a:gd name="connsiteX0" fmla="*/ 0 w 270105"/>
              <a:gd name="connsiteY0" fmla="*/ 0 h 997427"/>
              <a:gd name="connsiteX1" fmla="*/ 270105 w 270105"/>
              <a:gd name="connsiteY1" fmla="*/ 0 h 997427"/>
              <a:gd name="connsiteX2" fmla="*/ 270105 w 270105"/>
              <a:gd name="connsiteY2" fmla="*/ 997427 h 997427"/>
              <a:gd name="connsiteX3" fmla="*/ 0 w 270105"/>
              <a:gd name="connsiteY3" fmla="*/ 997427 h 997427"/>
              <a:gd name="connsiteX4" fmla="*/ 0 w 270105"/>
              <a:gd name="connsiteY4" fmla="*/ 0 h 99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105" h="997427">
                <a:moveTo>
                  <a:pt x="0" y="0"/>
                </a:moveTo>
                <a:lnTo>
                  <a:pt x="270105" y="0"/>
                </a:lnTo>
                <a:lnTo>
                  <a:pt x="270105" y="997427"/>
                </a:lnTo>
                <a:lnTo>
                  <a:pt x="0" y="9974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7620" rIns="15240" bIns="7620" numCol="1" spcCol="1270" anchor="ctr" anchorCtr="0">
            <a:noAutofit/>
          </a:bodyPr>
          <a:lstStyle/>
          <a:p>
            <a:pPr marL="0" lvl="0" indent="0" algn="l" defTabSz="266700">
              <a:lnSpc>
                <a:spcPct val="90000"/>
              </a:lnSpc>
              <a:spcBef>
                <a:spcPct val="0"/>
              </a:spcBef>
              <a:spcAft>
                <a:spcPct val="35000"/>
              </a:spcAft>
              <a:buNone/>
            </a:pPr>
            <a:endParaRPr lang="es-ES" sz="600" kern="1200"/>
          </a:p>
        </p:txBody>
      </p:sp>
      <p:sp>
        <p:nvSpPr>
          <p:cNvPr id="23" name="Forma libre: forma 22">
            <a:extLst>
              <a:ext uri="{FF2B5EF4-FFF2-40B4-BE49-F238E27FC236}">
                <a16:creationId xmlns:a16="http://schemas.microsoft.com/office/drawing/2014/main" id="{15044CAD-5A92-4363-B820-B3D39A64E6BF}"/>
              </a:ext>
            </a:extLst>
          </p:cNvPr>
          <p:cNvSpPr/>
          <p:nvPr/>
        </p:nvSpPr>
        <p:spPr>
          <a:xfrm>
            <a:off x="8809788" y="2806017"/>
            <a:ext cx="270105" cy="997427"/>
          </a:xfrm>
          <a:custGeom>
            <a:avLst/>
            <a:gdLst>
              <a:gd name="connsiteX0" fmla="*/ 0 w 270105"/>
              <a:gd name="connsiteY0" fmla="*/ 0 h 997427"/>
              <a:gd name="connsiteX1" fmla="*/ 270105 w 270105"/>
              <a:gd name="connsiteY1" fmla="*/ 0 h 997427"/>
              <a:gd name="connsiteX2" fmla="*/ 270105 w 270105"/>
              <a:gd name="connsiteY2" fmla="*/ 997427 h 997427"/>
              <a:gd name="connsiteX3" fmla="*/ 0 w 270105"/>
              <a:gd name="connsiteY3" fmla="*/ 997427 h 997427"/>
              <a:gd name="connsiteX4" fmla="*/ 0 w 270105"/>
              <a:gd name="connsiteY4" fmla="*/ 0 h 99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105" h="997427">
                <a:moveTo>
                  <a:pt x="0" y="0"/>
                </a:moveTo>
                <a:lnTo>
                  <a:pt x="270105" y="0"/>
                </a:lnTo>
                <a:lnTo>
                  <a:pt x="270105" y="997427"/>
                </a:lnTo>
                <a:lnTo>
                  <a:pt x="0" y="9974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7620" rIns="15240" bIns="7620" numCol="1" spcCol="1270" anchor="ctr" anchorCtr="0">
            <a:noAutofit/>
          </a:bodyPr>
          <a:lstStyle/>
          <a:p>
            <a:pPr marL="0" lvl="0" indent="0" algn="l" defTabSz="266700">
              <a:lnSpc>
                <a:spcPct val="90000"/>
              </a:lnSpc>
              <a:spcBef>
                <a:spcPct val="0"/>
              </a:spcBef>
              <a:spcAft>
                <a:spcPct val="35000"/>
              </a:spcAft>
              <a:buNone/>
            </a:pPr>
            <a:endParaRPr lang="es-ES" sz="600" kern="1200"/>
          </a:p>
        </p:txBody>
      </p:sp>
      <p:sp>
        <p:nvSpPr>
          <p:cNvPr id="24" name="object 2">
            <a:extLst>
              <a:ext uri="{FF2B5EF4-FFF2-40B4-BE49-F238E27FC236}">
                <a16:creationId xmlns:a16="http://schemas.microsoft.com/office/drawing/2014/main" id="{E76B0EB5-17FD-41CC-B67B-C2EAFB3589C5}"/>
              </a:ext>
            </a:extLst>
          </p:cNvPr>
          <p:cNvSpPr/>
          <p:nvPr/>
        </p:nvSpPr>
        <p:spPr>
          <a:xfrm rot="10800000">
            <a:off x="5273446" y="1973369"/>
            <a:ext cx="2235422" cy="2183441"/>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sp>
        <p:nvSpPr>
          <p:cNvPr id="25" name="object 2">
            <a:extLst>
              <a:ext uri="{FF2B5EF4-FFF2-40B4-BE49-F238E27FC236}">
                <a16:creationId xmlns:a16="http://schemas.microsoft.com/office/drawing/2014/main" id="{73281DDB-099B-496D-8ECF-5CEFBBDD07B3}"/>
              </a:ext>
            </a:extLst>
          </p:cNvPr>
          <p:cNvSpPr/>
          <p:nvPr/>
        </p:nvSpPr>
        <p:spPr>
          <a:xfrm>
            <a:off x="4871741" y="1932111"/>
            <a:ext cx="2069898" cy="2101293"/>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26" name="Imagen 25">
            <a:extLst>
              <a:ext uri="{FF2B5EF4-FFF2-40B4-BE49-F238E27FC236}">
                <a16:creationId xmlns:a16="http://schemas.microsoft.com/office/drawing/2014/main" id="{98612305-E4CC-40D6-90C1-A471245C20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4209" y="2152219"/>
            <a:ext cx="2354262" cy="1655253"/>
          </a:xfrm>
          <a:prstGeom prst="rect">
            <a:avLst/>
          </a:prstGeom>
        </p:spPr>
      </p:pic>
      <p:sp>
        <p:nvSpPr>
          <p:cNvPr id="27" name="CuadroTexto 19">
            <a:extLst>
              <a:ext uri="{FF2B5EF4-FFF2-40B4-BE49-F238E27FC236}">
                <a16:creationId xmlns:a16="http://schemas.microsoft.com/office/drawing/2014/main" id="{B2929CEA-6E2E-40E6-B75C-C5E6D249F383}"/>
              </a:ext>
            </a:extLst>
          </p:cNvPr>
          <p:cNvSpPr txBox="1"/>
          <p:nvPr/>
        </p:nvSpPr>
        <p:spPr>
          <a:xfrm>
            <a:off x="6350275" y="3838456"/>
            <a:ext cx="1058196" cy="261610"/>
          </a:xfrm>
          <a:prstGeom prst="rect">
            <a:avLst/>
          </a:prstGeom>
          <a:noFill/>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it-IT" altLang="es-ES" sz="1100" dirty="0">
                <a:latin typeface="Arial Rounded MT Bold" panose="020F0704030504030204" pitchFamily="34" charset="0"/>
              </a:rPr>
              <a:t>Karl Jaspers </a:t>
            </a:r>
            <a:endParaRPr lang="es-ES" sz="1100" dirty="0"/>
          </a:p>
        </p:txBody>
      </p:sp>
      <p:grpSp>
        <p:nvGrpSpPr>
          <p:cNvPr id="32" name="Group 9">
            <a:extLst>
              <a:ext uri="{FF2B5EF4-FFF2-40B4-BE49-F238E27FC236}">
                <a16:creationId xmlns:a16="http://schemas.microsoft.com/office/drawing/2014/main" id="{C712F868-5185-4FCF-AF97-97B04DC4D741}"/>
              </a:ext>
            </a:extLst>
          </p:cNvPr>
          <p:cNvGrpSpPr/>
          <p:nvPr/>
        </p:nvGrpSpPr>
        <p:grpSpPr>
          <a:xfrm>
            <a:off x="1475657" y="1246037"/>
            <a:ext cx="6120679" cy="450275"/>
            <a:chOff x="-837160" y="-513162"/>
            <a:chExt cx="4272380" cy="351000"/>
          </a:xfrm>
        </p:grpSpPr>
        <p:sp>
          <p:nvSpPr>
            <p:cNvPr id="33" name="Rectangle: Rounded Corners 10">
              <a:extLst>
                <a:ext uri="{FF2B5EF4-FFF2-40B4-BE49-F238E27FC236}">
                  <a16:creationId xmlns:a16="http://schemas.microsoft.com/office/drawing/2014/main" id="{7908BDE4-4E64-4B1E-AA65-28A4058D2E5B}"/>
                </a:ext>
              </a:extLst>
            </p:cNvPr>
            <p:cNvSpPr/>
            <p:nvPr/>
          </p:nvSpPr>
          <p:spPr>
            <a:xfrm>
              <a:off x="-837160" y="-513162"/>
              <a:ext cx="4248472"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ectangle: Rounded Corners 4">
              <a:extLst>
                <a:ext uri="{FF2B5EF4-FFF2-40B4-BE49-F238E27FC236}">
                  <a16:creationId xmlns:a16="http://schemas.microsoft.com/office/drawing/2014/main" id="{15FB0F20-A9B9-405A-8986-2568F62AD1F2}"/>
                </a:ext>
              </a:extLst>
            </p:cNvPr>
            <p:cNvSpPr txBox="1"/>
            <p:nvPr/>
          </p:nvSpPr>
          <p:spPr>
            <a:xfrm>
              <a:off x="-778984" y="-502765"/>
              <a:ext cx="4214204" cy="272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defRPr/>
              </a:pPr>
              <a:r>
                <a:rPr lang="es-ES" altLang="es-ES" sz="1200" dirty="0">
                  <a:solidFill>
                    <a:schemeClr val="tx1"/>
                  </a:solidFill>
                  <a:latin typeface="Arial Rounded MT Bold" panose="020F0704030504030204" pitchFamily="34" charset="0"/>
                </a:rPr>
                <a:t>¿Cuáles han sido los saltos en adelante más importantes en la </a:t>
              </a:r>
              <a:r>
                <a:rPr lang="es-ES" altLang="es-ES" sz="1200" dirty="0">
                  <a:solidFill>
                    <a:srgbClr val="7030A0"/>
                  </a:solidFill>
                  <a:latin typeface="Arial Rounded MT Bold" panose="020F0704030504030204" pitchFamily="34" charset="0"/>
                </a:rPr>
                <a:t>historia de la    </a:t>
              </a:r>
            </a:p>
            <a:p>
              <a:pPr>
                <a:defRPr/>
              </a:pPr>
              <a:r>
                <a:rPr lang="es-ES" altLang="es-ES" sz="1200" dirty="0">
                  <a:solidFill>
                    <a:srgbClr val="7030A0"/>
                  </a:solidFill>
                  <a:latin typeface="Arial Rounded MT Bold" panose="020F0704030504030204" pitchFamily="34" charset="0"/>
                </a:rPr>
                <a:t>humanidad</a:t>
              </a:r>
              <a:r>
                <a:rPr lang="es-ES" altLang="es-ES" sz="1200" dirty="0">
                  <a:solidFill>
                    <a:schemeClr val="tx1"/>
                  </a:solidFill>
                  <a:latin typeface="Arial Rounded MT Bold" panose="020F0704030504030204" pitchFamily="34" charset="0"/>
                </a:rPr>
                <a:t>?</a:t>
              </a:r>
            </a:p>
          </p:txBody>
        </p:sp>
      </p:grpSp>
    </p:spTree>
    <p:extLst>
      <p:ext uri="{BB962C8B-B14F-4D97-AF65-F5344CB8AC3E}">
        <p14:creationId xmlns:p14="http://schemas.microsoft.com/office/powerpoint/2010/main" val="15979587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2576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8785" y="1925419"/>
            <a:ext cx="6207782" cy="830997"/>
          </a:xfrm>
          <a:prstGeom prst="rect">
            <a:avLst/>
          </a:prstGeom>
          <a:noFill/>
        </p:spPr>
        <p:txBody>
          <a:bodyPr wrap="square" rtlCol="0">
            <a:spAutoFit/>
          </a:bodyPr>
          <a:lstStyle/>
          <a:p>
            <a:pPr>
              <a:defRPr/>
            </a:pPr>
            <a:r>
              <a:rPr lang="es-ES" altLang="es-ES" sz="1200" dirty="0">
                <a:latin typeface="Arial Rounded MT Bold" panose="020F0704030504030204" pitchFamily="34" charset="0"/>
              </a:rPr>
              <a:t>Podríamos llamarlo </a:t>
            </a:r>
            <a:r>
              <a:rPr lang="es-ES" altLang="es-ES" sz="1200" dirty="0">
                <a:solidFill>
                  <a:schemeClr val="tx2">
                    <a:lumMod val="60000"/>
                    <a:lumOff val="40000"/>
                  </a:schemeClr>
                </a:solidFill>
                <a:latin typeface="Arial Rounded MT Bold" panose="020F0704030504030204" pitchFamily="34" charset="0"/>
              </a:rPr>
              <a:t>cambio técnico distorsionado a favor del talento</a:t>
            </a:r>
            <a:r>
              <a:rPr lang="es-ES" altLang="es-ES" sz="1200" dirty="0">
                <a:latin typeface="Arial Rounded MT Bold" panose="020F0704030504030204" pitchFamily="34" charset="0"/>
              </a:rPr>
              <a:t>.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En muchos sectores, la diferencia de riqueza entre el primero y el segundo se ha convertido en un abismo.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A7CC4F0B-7D5B-4EB9-8D2B-608C0D261617}"/>
              </a:ext>
            </a:extLst>
          </p:cNvPr>
          <p:cNvSpPr/>
          <p:nvPr/>
        </p:nvSpPr>
        <p:spPr>
          <a:xfrm>
            <a:off x="1588785" y="1356810"/>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La brecha. Un ejemplo: la fotografía</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D5F25C56-6A69-4EEE-B2CF-FFB34945FA53}"/>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23B087D3-5838-4A2B-AC19-4F54FBDD11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283" y="1178135"/>
            <a:ext cx="529519" cy="529519"/>
          </a:xfrm>
          <a:prstGeom prst="rect">
            <a:avLst/>
          </a:prstGeom>
        </p:spPr>
      </p:pic>
    </p:spTree>
    <p:extLst>
      <p:ext uri="{BB962C8B-B14F-4D97-AF65-F5344CB8AC3E}">
        <p14:creationId xmlns:p14="http://schemas.microsoft.com/office/powerpoint/2010/main" val="3042861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84710" y="1840268"/>
            <a:ext cx="6471665" cy="2308324"/>
          </a:xfrm>
          <a:prstGeom prst="rect">
            <a:avLst/>
          </a:prstGeom>
          <a:noFill/>
        </p:spPr>
        <p:txBody>
          <a:bodyPr wrap="square" rtlCol="0">
            <a:spAutoFit/>
          </a:bodyPr>
          <a:lstStyle/>
          <a:p>
            <a:pPr>
              <a:defRPr/>
            </a:pPr>
            <a:r>
              <a:rPr lang="es-ES" altLang="es-ES" sz="1200" dirty="0">
                <a:latin typeface="Arial Rounded MT Bold" panose="020F0704030504030204" pitchFamily="34" charset="0"/>
              </a:rPr>
              <a:t>Los </a:t>
            </a:r>
            <a:r>
              <a:rPr lang="es-ES" altLang="es-ES" sz="1200" dirty="0">
                <a:solidFill>
                  <a:schemeClr val="tx2">
                    <a:lumMod val="60000"/>
                    <a:lumOff val="40000"/>
                  </a:schemeClr>
                </a:solidFill>
                <a:latin typeface="Arial Rounded MT Bold" panose="020F0704030504030204" pitchFamily="34" charset="0"/>
              </a:rPr>
              <a:t>residuos crecientes en los salarios </a:t>
            </a:r>
            <a:r>
              <a:rPr lang="es-ES" altLang="es-ES" sz="1200" dirty="0">
                <a:latin typeface="Arial Rounded MT Bold" panose="020F0704030504030204" pitchFamily="34" charset="0"/>
              </a:rPr>
              <a:t>entre las personas que se han graduado y </a:t>
            </a:r>
          </a:p>
          <a:p>
            <a:pPr>
              <a:defRPr/>
            </a:pPr>
            <a:r>
              <a:rPr lang="es-ES" altLang="es-ES" sz="1200" dirty="0">
                <a:latin typeface="Arial Rounded MT Bold" panose="020F0704030504030204" pitchFamily="34" charset="0"/>
              </a:rPr>
              <a:t>las que no, y entre los propietarios de capital y los trabajadores, fueron ridiculizados </a:t>
            </a:r>
          </a:p>
          <a:p>
            <a:pPr>
              <a:defRPr/>
            </a:pPr>
            <a:r>
              <a:rPr lang="es-ES" altLang="es-ES" sz="1200" dirty="0">
                <a:latin typeface="Arial Rounded MT Bold" panose="020F0704030504030204" pitchFamily="34" charset="0"/>
              </a:rPr>
              <a:t>por cambios en alto aun más grandes.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Como ya se señaló, entre el 2002 y el 2007 el 1% más rico obtuvo los dos tercios de </a:t>
            </a:r>
          </a:p>
          <a:p>
            <a:pPr>
              <a:defRPr/>
            </a:pPr>
            <a:r>
              <a:rPr lang="es-ES" altLang="es-ES" sz="1200" dirty="0">
                <a:latin typeface="Arial Rounded MT Bold" panose="020F0704030504030204" pitchFamily="34" charset="0"/>
              </a:rPr>
              <a:t>todos los beneficios procedentes por el crecimiento de la economía estadounidense.  </a:t>
            </a:r>
          </a:p>
          <a:p>
            <a:pPr>
              <a:defRPr/>
            </a:pPr>
            <a:r>
              <a:rPr lang="es-ES" altLang="es-ES" sz="1200" dirty="0">
                <a:latin typeface="Arial Rounded MT Bold" panose="020F0704030504030204" pitchFamily="34" charset="0"/>
              </a:rPr>
              <a:t>¿Por quién estaría compuesto este 1%?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El economista </a:t>
            </a:r>
            <a:r>
              <a:rPr lang="es-ES" altLang="es-ES" sz="1200" dirty="0">
                <a:solidFill>
                  <a:schemeClr val="tx2">
                    <a:lumMod val="60000"/>
                    <a:lumOff val="40000"/>
                  </a:schemeClr>
                </a:solidFill>
                <a:latin typeface="Arial Rounded MT Bold" panose="020F0704030504030204" pitchFamily="34" charset="0"/>
              </a:rPr>
              <a:t>Steven Kaplan </a:t>
            </a:r>
            <a:r>
              <a:rPr lang="es-ES" altLang="es-ES" sz="1200" dirty="0">
                <a:latin typeface="Arial Rounded MT Bold" panose="020F0704030504030204" pitchFamily="34" charset="0"/>
              </a:rPr>
              <a:t>de la </a:t>
            </a:r>
            <a:r>
              <a:rPr lang="es-ES" altLang="es-ES" sz="1200" dirty="0">
                <a:solidFill>
                  <a:schemeClr val="tx2">
                    <a:lumMod val="60000"/>
                    <a:lumOff val="40000"/>
                  </a:schemeClr>
                </a:solidFill>
                <a:latin typeface="Arial Rounded MT Bold" panose="020F0704030504030204" pitchFamily="34" charset="0"/>
              </a:rPr>
              <a:t>Universidad de Chicago </a:t>
            </a:r>
            <a:r>
              <a:rPr lang="es-ES" altLang="es-ES" sz="1200" dirty="0">
                <a:latin typeface="Arial Rounded MT Bold" panose="020F0704030504030204" pitchFamily="34" charset="0"/>
              </a:rPr>
              <a:t>descubrió que casi todos trabajan en otros sectores: </a:t>
            </a:r>
            <a:r>
              <a:rPr lang="es-ES" altLang="es-ES" sz="1200" u="sng" dirty="0">
                <a:latin typeface="Arial Rounded MT Bold" panose="020F0704030504030204" pitchFamily="34" charset="0"/>
              </a:rPr>
              <a:t>en los grandes medios de comunicación y en el </a:t>
            </a:r>
          </a:p>
          <a:p>
            <a:pPr>
              <a:defRPr/>
            </a:pPr>
            <a:r>
              <a:rPr lang="es-ES" altLang="es-ES" sz="1200" u="sng" dirty="0">
                <a:latin typeface="Arial Rounded MT Bold" panose="020F0704030504030204" pitchFamily="34" charset="0"/>
              </a:rPr>
              <a:t>entretenimiento, en el deporte y en los bufetes de abogados, o son emprendedores  o </a:t>
            </a:r>
            <a:r>
              <a:rPr lang="es-ES" altLang="es-ES" sz="1200" u="sng" dirty="0" err="1">
                <a:latin typeface="Arial Rounded MT Bold" panose="020F0704030504030204" pitchFamily="34" charset="0"/>
              </a:rPr>
              <a:t>pertencenen</a:t>
            </a:r>
            <a:r>
              <a:rPr lang="es-ES" altLang="es-ES" sz="1200" u="sng" dirty="0">
                <a:latin typeface="Arial Rounded MT Bold" panose="020F0704030504030204" pitchFamily="34" charset="0"/>
              </a:rPr>
              <a:t> a la alta dirección.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CE28ADE-4B4F-4367-870B-2F303731184C}"/>
              </a:ext>
            </a:extLst>
          </p:cNvPr>
          <p:cNvSpPr/>
          <p:nvPr/>
        </p:nvSpPr>
        <p:spPr>
          <a:xfrm>
            <a:off x="1588785" y="1310577"/>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La brecha. Un ejemplo: la fotografía</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D8AA40E1-547C-4FB6-B772-5B6010985BE7}"/>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3" name="Imagen 2">
            <a:extLst>
              <a:ext uri="{FF2B5EF4-FFF2-40B4-BE49-F238E27FC236}">
                <a16:creationId xmlns:a16="http://schemas.microsoft.com/office/drawing/2014/main" id="{6B06B8F4-35EC-4F88-8E82-81A0C1253A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283" y="1178135"/>
            <a:ext cx="529519" cy="529519"/>
          </a:xfrm>
          <a:prstGeom prst="rect">
            <a:avLst/>
          </a:prstGeom>
        </p:spPr>
      </p:pic>
    </p:spTree>
    <p:extLst>
      <p:ext uri="{BB962C8B-B14F-4D97-AF65-F5344CB8AC3E}">
        <p14:creationId xmlns:p14="http://schemas.microsoft.com/office/powerpoint/2010/main" val="4123172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7792" y="1466134"/>
            <a:ext cx="5676346"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40953" y="1845057"/>
            <a:ext cx="6063766" cy="1754326"/>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Las personas pueden seguir siendo preciosos operadores del conocimiento en la nueva época de las máquinas: la capacidad de ideación, de reconocimiento </a:t>
            </a:r>
          </a:p>
          <a:p>
            <a:pPr>
              <a:defRPr/>
            </a:pPr>
            <a:r>
              <a:rPr lang="es-ES" altLang="es-ES" sz="1200" dirty="0">
                <a:latin typeface="Arial Rounded MT Bold" panose="020F0704030504030204" pitchFamily="34" charset="0"/>
              </a:rPr>
              <a:t>de patrón en un amplio contexto y de comunicación compleja.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Cada vez que sea posible, aprovechen de los entornos de aprendizaje </a:t>
            </a:r>
          </a:p>
          <a:p>
            <a:pPr>
              <a:defRPr/>
            </a:pPr>
            <a:r>
              <a:rPr lang="es-ES" altLang="es-ES" sz="1200" dirty="0">
                <a:latin typeface="Arial Rounded MT Bold" panose="020F0704030504030204" pitchFamily="34" charset="0"/>
              </a:rPr>
              <a:t>autoorganizados, que tienen fama de ser capaces de desarrollar estas </a:t>
            </a:r>
          </a:p>
          <a:p>
            <a:pPr>
              <a:defRPr/>
            </a:pPr>
            <a:r>
              <a:rPr lang="es-ES" altLang="es-ES" sz="1200" dirty="0">
                <a:latin typeface="Arial Rounded MT Bold" panose="020F0704030504030204" pitchFamily="34" charset="0"/>
              </a:rPr>
              <a:t>capacidades en las personas.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067C939-A2A7-4BF3-A91C-89F629D4A20E}"/>
              </a:ext>
            </a:extLst>
          </p:cNvPr>
          <p:cNvSpPr/>
          <p:nvPr/>
        </p:nvSpPr>
        <p:spPr>
          <a:xfrm>
            <a:off x="1527792" y="1581621"/>
            <a:ext cx="5676346"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La brecha. Un ejemplo: la fotografía</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B9A97158-A79C-4391-93DD-3DF33150D9A4}"/>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9FB028C0-6C5D-4E4A-949A-CEB75CF41A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283" y="1421434"/>
            <a:ext cx="529519" cy="529519"/>
          </a:xfrm>
          <a:prstGeom prst="rect">
            <a:avLst/>
          </a:prstGeom>
        </p:spPr>
      </p:pic>
    </p:spTree>
    <p:extLst>
      <p:ext uri="{BB962C8B-B14F-4D97-AF65-F5344CB8AC3E}">
        <p14:creationId xmlns:p14="http://schemas.microsoft.com/office/powerpoint/2010/main" val="3215086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3275856" y="2295331"/>
            <a:ext cx="4680520" cy="1015663"/>
          </a:xfrm>
          <a:prstGeom prst="rect">
            <a:avLst/>
          </a:prstGeom>
          <a:noFill/>
        </p:spPr>
        <p:txBody>
          <a:bodyPr wrap="square" rtlCol="0">
            <a:spAutoFit/>
          </a:bodyPr>
          <a:lstStyle/>
          <a:p>
            <a:pPr>
              <a:defRPr/>
            </a:pPr>
            <a:r>
              <a:rPr lang="es-ES" altLang="es-ES" sz="1200" dirty="0">
                <a:latin typeface="Arial Rounded MT Bold" panose="020F0704030504030204" pitchFamily="34" charset="0"/>
              </a:rPr>
              <a:t>Una de las pruebas materiales más fuertes que confirma que los </a:t>
            </a:r>
            <a:r>
              <a:rPr lang="es-ES" altLang="es-ES" sz="1200" dirty="0">
                <a:solidFill>
                  <a:schemeClr val="tx2">
                    <a:lumMod val="60000"/>
                    <a:lumOff val="40000"/>
                  </a:schemeClr>
                </a:solidFill>
                <a:latin typeface="Arial Rounded MT Bold" panose="020F0704030504030204" pitchFamily="34" charset="0"/>
              </a:rPr>
              <a:t>estudiantes no adquieren las justas competencias </a:t>
            </a:r>
            <a:r>
              <a:rPr lang="es-ES" altLang="es-ES" sz="1200" dirty="0">
                <a:latin typeface="Arial Rounded MT Bold" panose="020F0704030504030204" pitchFamily="34" charset="0"/>
              </a:rPr>
              <a:t>es el </a:t>
            </a:r>
          </a:p>
          <a:p>
            <a:pPr>
              <a:defRPr/>
            </a:pPr>
            <a:r>
              <a:rPr lang="es-ES" altLang="es-ES" sz="1200" dirty="0">
                <a:latin typeface="Arial Rounded MT Bold" panose="020F0704030504030204" pitchFamily="34" charset="0"/>
              </a:rPr>
              <a:t>trabajo de los sociólogos  </a:t>
            </a:r>
            <a:r>
              <a:rPr lang="es-ES" altLang="es-ES" sz="1200" dirty="0">
                <a:solidFill>
                  <a:schemeClr val="tx2">
                    <a:lumMod val="60000"/>
                    <a:lumOff val="40000"/>
                  </a:schemeClr>
                </a:solidFill>
                <a:latin typeface="Arial Rounded MT Bold" panose="020F0704030504030204" pitchFamily="34" charset="0"/>
              </a:rPr>
              <a:t>Richard </a:t>
            </a:r>
            <a:r>
              <a:rPr lang="es-ES" altLang="es-ES" sz="1200" dirty="0" err="1">
                <a:solidFill>
                  <a:schemeClr val="tx2">
                    <a:lumMod val="60000"/>
                    <a:lumOff val="40000"/>
                  </a:schemeClr>
                </a:solidFill>
                <a:latin typeface="Arial Rounded MT Bold" panose="020F0704030504030204" pitchFamily="34" charset="0"/>
              </a:rPr>
              <a:t>Arum</a:t>
            </a:r>
            <a:r>
              <a:rPr lang="es-ES" altLang="es-ES" sz="1200" dirty="0">
                <a:solidFill>
                  <a:schemeClr val="tx2">
                    <a:lumMod val="60000"/>
                    <a:lumOff val="40000"/>
                  </a:schemeClr>
                </a:solidFill>
                <a:latin typeface="Arial Rounded MT Bold" panose="020F0704030504030204" pitchFamily="34" charset="0"/>
              </a:rPr>
              <a:t> </a:t>
            </a:r>
            <a:r>
              <a:rPr lang="es-ES" altLang="es-ES" sz="1200" dirty="0">
                <a:latin typeface="Arial Rounded MT Bold" panose="020F0704030504030204" pitchFamily="34" charset="0"/>
              </a:rPr>
              <a:t>y</a:t>
            </a:r>
            <a:r>
              <a:rPr lang="es-ES" altLang="es-ES" sz="1200" dirty="0">
                <a:solidFill>
                  <a:schemeClr val="tx2">
                    <a:lumMod val="60000"/>
                    <a:lumOff val="40000"/>
                  </a:schemeClr>
                </a:solidFill>
                <a:latin typeface="Arial Rounded MT Bold" panose="020F0704030504030204" pitchFamily="34" charset="0"/>
              </a:rPr>
              <a:t> </a:t>
            </a:r>
            <a:r>
              <a:rPr lang="es-ES" altLang="es-ES" sz="1200" dirty="0" err="1">
                <a:solidFill>
                  <a:schemeClr val="tx2">
                    <a:lumMod val="60000"/>
                    <a:lumOff val="40000"/>
                  </a:schemeClr>
                </a:solidFill>
                <a:latin typeface="Arial Rounded MT Bold" panose="020F0704030504030204" pitchFamily="34" charset="0"/>
              </a:rPr>
              <a:t>Josipa</a:t>
            </a:r>
            <a:r>
              <a:rPr lang="es-ES" altLang="es-ES" sz="1200" dirty="0">
                <a:solidFill>
                  <a:schemeClr val="tx2">
                    <a:lumMod val="60000"/>
                    <a:lumOff val="40000"/>
                  </a:schemeClr>
                </a:solidFill>
                <a:latin typeface="Arial Rounded MT Bold" panose="020F0704030504030204" pitchFamily="34" charset="0"/>
              </a:rPr>
              <a:t> </a:t>
            </a:r>
            <a:r>
              <a:rPr lang="es-ES" altLang="es-ES" sz="1200" dirty="0" err="1">
                <a:solidFill>
                  <a:schemeClr val="tx2">
                    <a:lumMod val="60000"/>
                    <a:lumOff val="40000"/>
                  </a:schemeClr>
                </a:solidFill>
                <a:latin typeface="Arial Rounded MT Bold" panose="020F0704030504030204" pitchFamily="34" charset="0"/>
              </a:rPr>
              <a:t>Roska</a:t>
            </a:r>
            <a:r>
              <a:rPr lang="es-ES" altLang="es-ES" sz="1200" dirty="0">
                <a:latin typeface="Arial Rounded MT Bold" panose="020F0704030504030204" pitchFamily="34" charset="0"/>
              </a:rPr>
              <a:t> </a:t>
            </a:r>
          </a:p>
          <a:p>
            <a:pPr>
              <a:defRPr/>
            </a:pPr>
            <a:r>
              <a:rPr lang="es-ES" altLang="es-ES" sz="1200" dirty="0">
                <a:latin typeface="Arial Rounded MT Bold" panose="020F0704030504030204" pitchFamily="34" charset="0"/>
              </a:rPr>
              <a:t>resumido en su libro </a:t>
            </a:r>
            <a:r>
              <a:rPr lang="es-ES" altLang="es-ES" sz="1200" i="1" dirty="0" err="1">
                <a:solidFill>
                  <a:schemeClr val="tx2">
                    <a:lumMod val="60000"/>
                    <a:lumOff val="40000"/>
                  </a:schemeClr>
                </a:solidFill>
                <a:latin typeface="Arial Rounded MT Bold" panose="020F0704030504030204" pitchFamily="34" charset="0"/>
              </a:rPr>
              <a:t>Academically</a:t>
            </a:r>
            <a:r>
              <a:rPr lang="es-ES" altLang="es-ES" sz="1200" i="1" dirty="0">
                <a:solidFill>
                  <a:schemeClr val="tx2">
                    <a:lumMod val="60000"/>
                    <a:lumOff val="40000"/>
                  </a:schemeClr>
                </a:solidFill>
                <a:latin typeface="Arial Rounded MT Bold" panose="020F0704030504030204" pitchFamily="34" charset="0"/>
              </a:rPr>
              <a:t> </a:t>
            </a:r>
            <a:r>
              <a:rPr lang="es-ES" altLang="es-ES" sz="1200" i="1" dirty="0" err="1">
                <a:solidFill>
                  <a:schemeClr val="tx2">
                    <a:lumMod val="60000"/>
                    <a:lumOff val="40000"/>
                  </a:schemeClr>
                </a:solidFill>
                <a:latin typeface="Arial Rounded MT Bold" panose="020F0704030504030204" pitchFamily="34" charset="0"/>
              </a:rPr>
              <a:t>Adrift</a:t>
            </a:r>
            <a:r>
              <a:rPr lang="es-ES" altLang="es-ES" sz="1200" i="1" dirty="0">
                <a:solidFill>
                  <a:schemeClr val="tx2">
                    <a:lumMod val="60000"/>
                    <a:lumOff val="40000"/>
                  </a:schemeClr>
                </a:solidFill>
                <a:latin typeface="Arial Rounded MT Bold" panose="020F0704030504030204" pitchFamily="34" charset="0"/>
              </a:rPr>
              <a:t>: </a:t>
            </a:r>
            <a:r>
              <a:rPr lang="es-ES" altLang="es-ES" sz="1200" i="1" dirty="0" err="1">
                <a:solidFill>
                  <a:schemeClr val="tx2">
                    <a:lumMod val="60000"/>
                    <a:lumOff val="40000"/>
                  </a:schemeClr>
                </a:solidFill>
                <a:latin typeface="Arial Rounded MT Bold" panose="020F0704030504030204" pitchFamily="34" charset="0"/>
              </a:rPr>
              <a:t>Limited</a:t>
            </a:r>
            <a:r>
              <a:rPr lang="es-ES" altLang="es-ES" sz="1200" i="1" dirty="0">
                <a:solidFill>
                  <a:schemeClr val="tx2">
                    <a:lumMod val="60000"/>
                    <a:lumOff val="40000"/>
                  </a:schemeClr>
                </a:solidFill>
                <a:latin typeface="Arial Rounded MT Bold" panose="020F0704030504030204" pitchFamily="34" charset="0"/>
              </a:rPr>
              <a:t> Learning </a:t>
            </a:r>
          </a:p>
          <a:p>
            <a:pPr>
              <a:defRPr/>
            </a:pPr>
            <a:r>
              <a:rPr lang="es-ES" altLang="es-ES" sz="1200" i="1" dirty="0" err="1">
                <a:solidFill>
                  <a:schemeClr val="tx2">
                    <a:lumMod val="60000"/>
                    <a:lumOff val="40000"/>
                  </a:schemeClr>
                </a:solidFill>
                <a:latin typeface="Arial Rounded MT Bold" panose="020F0704030504030204" pitchFamily="34" charset="0"/>
              </a:rPr>
              <a:t>on</a:t>
            </a:r>
            <a:r>
              <a:rPr lang="es-ES" altLang="es-ES" sz="1200" i="1" dirty="0">
                <a:solidFill>
                  <a:schemeClr val="tx2">
                    <a:lumMod val="60000"/>
                    <a:lumOff val="40000"/>
                  </a:schemeClr>
                </a:solidFill>
                <a:latin typeface="Arial Rounded MT Bold" panose="020F0704030504030204" pitchFamily="34" charset="0"/>
              </a:rPr>
              <a:t> </a:t>
            </a:r>
            <a:r>
              <a:rPr lang="es-ES" altLang="es-ES" sz="1200" i="1" dirty="0" err="1">
                <a:solidFill>
                  <a:schemeClr val="tx2">
                    <a:lumMod val="60000"/>
                    <a:lumOff val="40000"/>
                  </a:schemeClr>
                </a:solidFill>
                <a:latin typeface="Arial Rounded MT Bold" panose="020F0704030504030204" pitchFamily="34" charset="0"/>
              </a:rPr>
              <a:t>College</a:t>
            </a:r>
            <a:r>
              <a:rPr lang="es-ES" altLang="es-ES" sz="1200" i="1" dirty="0">
                <a:solidFill>
                  <a:schemeClr val="tx2">
                    <a:lumMod val="60000"/>
                    <a:lumOff val="40000"/>
                  </a:schemeClr>
                </a:solidFill>
                <a:latin typeface="Arial Rounded MT Bold" panose="020F0704030504030204" pitchFamily="34" charset="0"/>
              </a:rPr>
              <a:t> Campuses</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179DB7C-3285-4408-B30C-E4DA778710BA}"/>
              </a:ext>
            </a:extLst>
          </p:cNvPr>
          <p:cNvSpPr/>
          <p:nvPr/>
        </p:nvSpPr>
        <p:spPr>
          <a:xfrm>
            <a:off x="1610092" y="1319085"/>
            <a:ext cx="5904001"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Si no </a:t>
            </a:r>
            <a:r>
              <a:rPr lang="it-IT" altLang="es-ES" sz="1200" dirty="0" err="1">
                <a:solidFill>
                  <a:schemeClr val="tx1"/>
                </a:solidFill>
                <a:latin typeface="Arial Rounded MT Bold" panose="020F0704030504030204" pitchFamily="34" charset="0"/>
              </a:rPr>
              <a:t>vas</a:t>
            </a:r>
            <a:r>
              <a:rPr lang="it-IT" altLang="es-ES" sz="1200" dirty="0">
                <a:solidFill>
                  <a:schemeClr val="tx1"/>
                </a:solidFill>
                <a:latin typeface="Arial Rounded MT Bold" panose="020F0704030504030204" pitchFamily="34" charset="0"/>
              </a:rPr>
              <a:t> a la </a:t>
            </a:r>
            <a:r>
              <a:rPr lang="it-IT" altLang="es-ES" sz="1200" dirty="0" err="1">
                <a:solidFill>
                  <a:schemeClr val="tx1"/>
                </a:solidFill>
                <a:latin typeface="Arial Rounded MT Bold" panose="020F0704030504030204" pitchFamily="34" charset="0"/>
              </a:rPr>
              <a:t>universidad</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9AD255C7-59E5-4155-9B24-D52993774283}"/>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object 2">
            <a:extLst>
              <a:ext uri="{FF2B5EF4-FFF2-40B4-BE49-F238E27FC236}">
                <a16:creationId xmlns:a16="http://schemas.microsoft.com/office/drawing/2014/main" id="{BCDCD3F2-9778-483E-9B5D-AC3C543897CA}"/>
              </a:ext>
            </a:extLst>
          </p:cNvPr>
          <p:cNvSpPr/>
          <p:nvPr/>
        </p:nvSpPr>
        <p:spPr>
          <a:xfrm>
            <a:off x="1610093" y="1885714"/>
            <a:ext cx="1619848" cy="1951251"/>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sp>
        <p:nvSpPr>
          <p:cNvPr id="18" name="object 2">
            <a:extLst>
              <a:ext uri="{FF2B5EF4-FFF2-40B4-BE49-F238E27FC236}">
                <a16:creationId xmlns:a16="http://schemas.microsoft.com/office/drawing/2014/main" id="{951EEA35-7C51-44BB-BD60-ED7DDBA992CF}"/>
              </a:ext>
            </a:extLst>
          </p:cNvPr>
          <p:cNvSpPr/>
          <p:nvPr/>
        </p:nvSpPr>
        <p:spPr>
          <a:xfrm rot="10800000">
            <a:off x="1610094" y="2670539"/>
            <a:ext cx="1619848" cy="1607402"/>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3D63AF68-48A0-4486-A870-85B785B489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2101236"/>
            <a:ext cx="1238056" cy="1967484"/>
          </a:xfrm>
          <a:prstGeom prst="rect">
            <a:avLst/>
          </a:prstGeom>
        </p:spPr>
      </p:pic>
    </p:spTree>
    <p:extLst>
      <p:ext uri="{BB962C8B-B14F-4D97-AF65-F5344CB8AC3E}">
        <p14:creationId xmlns:p14="http://schemas.microsoft.com/office/powerpoint/2010/main" val="22519735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4341" y="1977668"/>
            <a:ext cx="6207782" cy="1754326"/>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defRPr/>
            </a:pPr>
            <a:r>
              <a:rPr lang="es-ES" altLang="es-ES" sz="1200" dirty="0" err="1">
                <a:latin typeface="Arial Rounded MT Bold" panose="020F0704030504030204" pitchFamily="34" charset="0"/>
              </a:rPr>
              <a:t>Arum</a:t>
            </a:r>
            <a:r>
              <a:rPr lang="es-ES" altLang="es-ES" sz="1200" dirty="0">
                <a:latin typeface="Arial Rounded MT Bold" panose="020F0704030504030204" pitchFamily="34" charset="0"/>
              </a:rPr>
              <a:t> e </a:t>
            </a:r>
            <a:r>
              <a:rPr lang="es-ES" altLang="es-ES" sz="1200" dirty="0" err="1">
                <a:latin typeface="Arial Rounded MT Bold" panose="020F0704030504030204" pitchFamily="34" charset="0"/>
              </a:rPr>
              <a:t>Roska</a:t>
            </a:r>
            <a:r>
              <a:rPr lang="es-ES" altLang="es-ES" sz="1200" dirty="0">
                <a:latin typeface="Arial Rounded MT Bold" panose="020F0704030504030204" pitchFamily="34" charset="0"/>
              </a:rPr>
              <a:t> utilizaron el </a:t>
            </a:r>
            <a:r>
              <a:rPr lang="es-ES" altLang="es-ES" sz="1200" i="1" dirty="0" err="1">
                <a:solidFill>
                  <a:schemeClr val="tx2">
                    <a:lumMod val="60000"/>
                    <a:lumOff val="40000"/>
                  </a:schemeClr>
                </a:solidFill>
                <a:latin typeface="Arial Rounded MT Bold" panose="020F0704030504030204" pitchFamily="34" charset="0"/>
              </a:rPr>
              <a:t>Collegiate</a:t>
            </a:r>
            <a:r>
              <a:rPr lang="es-ES" altLang="es-ES" sz="1200" i="1" dirty="0">
                <a:solidFill>
                  <a:schemeClr val="tx2">
                    <a:lumMod val="60000"/>
                    <a:lumOff val="40000"/>
                  </a:schemeClr>
                </a:solidFill>
                <a:latin typeface="Arial Rounded MT Bold" panose="020F0704030504030204" pitchFamily="34" charset="0"/>
              </a:rPr>
              <a:t> Learning </a:t>
            </a:r>
            <a:r>
              <a:rPr lang="es-ES" altLang="es-ES" sz="1200" i="1" dirty="0" err="1">
                <a:solidFill>
                  <a:schemeClr val="tx2">
                    <a:lumMod val="60000"/>
                    <a:lumOff val="40000"/>
                  </a:schemeClr>
                </a:solidFill>
                <a:latin typeface="Arial Rounded MT Bold" panose="020F0704030504030204" pitchFamily="34" charset="0"/>
              </a:rPr>
              <a:t>Assessment</a:t>
            </a:r>
            <a:r>
              <a:rPr lang="es-ES" altLang="es-ES" sz="1200" i="1" dirty="0">
                <a:solidFill>
                  <a:schemeClr val="tx2">
                    <a:lumMod val="60000"/>
                    <a:lumOff val="40000"/>
                  </a:schemeClr>
                </a:solidFill>
                <a:latin typeface="Arial Rounded MT Bold" panose="020F0704030504030204" pitchFamily="34" charset="0"/>
              </a:rPr>
              <a:t> </a:t>
            </a:r>
            <a:r>
              <a:rPr lang="es-ES" altLang="es-ES" sz="1200" dirty="0">
                <a:latin typeface="Arial Rounded MT Bold" panose="020F0704030504030204" pitchFamily="34" charset="0"/>
              </a:rPr>
              <a:t>(CLA), una </a:t>
            </a:r>
            <a:r>
              <a:rPr lang="es-ES" altLang="es-ES" sz="1200" dirty="0">
                <a:solidFill>
                  <a:schemeClr val="tx2">
                    <a:lumMod val="60000"/>
                    <a:lumOff val="40000"/>
                  </a:schemeClr>
                </a:solidFill>
                <a:latin typeface="Arial Rounded MT Bold" panose="020F0704030504030204" pitchFamily="34" charset="0"/>
              </a:rPr>
              <a:t>prueba</a:t>
            </a:r>
            <a:r>
              <a:rPr lang="es-ES" altLang="es-ES" sz="1200" dirty="0">
                <a:latin typeface="Arial Rounded MT Bold" panose="020F0704030504030204" pitchFamily="34" charset="0"/>
              </a:rPr>
              <a:t> </a:t>
            </a:r>
          </a:p>
          <a:p>
            <a:pPr>
              <a:defRPr/>
            </a:pPr>
            <a:r>
              <a:rPr lang="es-ES" altLang="es-ES" sz="1200" dirty="0">
                <a:latin typeface="Arial Rounded MT Bold" panose="020F0704030504030204" pitchFamily="34" charset="0"/>
              </a:rPr>
              <a:t>Desarrollada recientemente que los </a:t>
            </a:r>
            <a:r>
              <a:rPr lang="es-ES" altLang="es-ES" sz="1200" dirty="0">
                <a:solidFill>
                  <a:schemeClr val="tx2">
                    <a:lumMod val="60000"/>
                    <a:lumOff val="40000"/>
                  </a:schemeClr>
                </a:solidFill>
                <a:latin typeface="Arial Rounded MT Bold" panose="020F0704030504030204" pitchFamily="34" charset="0"/>
              </a:rPr>
              <a:t>estudiantes universitarios </a:t>
            </a:r>
            <a:r>
              <a:rPr lang="es-ES" altLang="es-ES" sz="1200" dirty="0">
                <a:latin typeface="Arial Rounded MT Bold" panose="020F0704030504030204" pitchFamily="34" charset="0"/>
              </a:rPr>
              <a:t>tienen que hacer </a:t>
            </a:r>
          </a:p>
          <a:p>
            <a:pPr>
              <a:defRPr/>
            </a:pPr>
            <a:r>
              <a:rPr lang="es-ES" altLang="es-ES" sz="1200" dirty="0">
                <a:latin typeface="Arial Rounded MT Bold" panose="020F0704030504030204" pitchFamily="34" charset="0"/>
              </a:rPr>
              <a:t>para evaluar su  </a:t>
            </a:r>
            <a:r>
              <a:rPr lang="es-ES" altLang="es-ES" sz="1200" dirty="0">
                <a:solidFill>
                  <a:schemeClr val="tx2">
                    <a:lumMod val="60000"/>
                    <a:lumOff val="40000"/>
                  </a:schemeClr>
                </a:solidFill>
                <a:latin typeface="Arial Rounded MT Bold" panose="020F0704030504030204" pitchFamily="34" charset="0"/>
              </a:rPr>
              <a:t>capacidad de pensamiento crítico, comunicación por escrito, </a:t>
            </a:r>
          </a:p>
          <a:p>
            <a:pPr>
              <a:defRPr/>
            </a:pPr>
            <a:r>
              <a:rPr lang="es-ES" altLang="es-ES" sz="1200" dirty="0">
                <a:solidFill>
                  <a:schemeClr val="tx2">
                    <a:lumMod val="60000"/>
                    <a:lumOff val="40000"/>
                  </a:schemeClr>
                </a:solidFill>
                <a:latin typeface="Arial Rounded MT Bold" panose="020F0704030504030204" pitchFamily="34" charset="0"/>
              </a:rPr>
              <a:t>resolución de problemas y razonamiento analítico.  </a:t>
            </a:r>
          </a:p>
          <a:p>
            <a:pPr>
              <a:defRPr/>
            </a:pPr>
            <a:endParaRPr lang="es-ES" altLang="es-ES" sz="1200" dirty="0">
              <a:solidFill>
                <a:schemeClr val="tx2">
                  <a:lumMod val="60000"/>
                  <a:lumOff val="40000"/>
                </a:schemeClr>
              </a:solidFill>
              <a:latin typeface="Arial Rounded MT Bold" panose="020F0704030504030204" pitchFamily="34" charset="0"/>
            </a:endParaRPr>
          </a:p>
          <a:p>
            <a:pPr>
              <a:defRPr/>
            </a:pPr>
            <a:r>
              <a:rPr lang="es-ES" altLang="es-ES" sz="1200" dirty="0">
                <a:latin typeface="Arial Rounded MT Bold" panose="020F0704030504030204" pitchFamily="34" charset="0"/>
              </a:rPr>
              <a:t>Aunque el CLA se lleva a cabo en el ordenador, pide que escriban relatos en cambio de dar respuestas a las pruebas de elección múltiple.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C22A5B0-BB35-49CB-AEFD-03C80B288361}"/>
              </a:ext>
            </a:extLst>
          </p:cNvPr>
          <p:cNvSpPr/>
          <p:nvPr/>
        </p:nvSpPr>
        <p:spPr>
          <a:xfrm>
            <a:off x="1610092" y="1751134"/>
            <a:ext cx="5904001"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Si no </a:t>
            </a:r>
            <a:r>
              <a:rPr lang="it-IT" altLang="es-ES" sz="1200" dirty="0" err="1">
                <a:solidFill>
                  <a:schemeClr val="tx1"/>
                </a:solidFill>
                <a:latin typeface="Arial Rounded MT Bold" panose="020F0704030504030204" pitchFamily="34" charset="0"/>
              </a:rPr>
              <a:t>vas</a:t>
            </a:r>
            <a:r>
              <a:rPr lang="it-IT" altLang="es-ES" sz="1200" dirty="0">
                <a:solidFill>
                  <a:schemeClr val="tx1"/>
                </a:solidFill>
                <a:latin typeface="Arial Rounded MT Bold" panose="020F0704030504030204" pitchFamily="34" charset="0"/>
              </a:rPr>
              <a:t> a la </a:t>
            </a:r>
            <a:r>
              <a:rPr lang="it-IT" altLang="es-ES" sz="1200" dirty="0" err="1">
                <a:solidFill>
                  <a:schemeClr val="tx1"/>
                </a:solidFill>
                <a:latin typeface="Arial Rounded MT Bold" panose="020F0704030504030204" pitchFamily="34" charset="0"/>
              </a:rPr>
              <a:t>universidad</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EBAC7962-242B-4D20-A0BA-C5506770FE8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934083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911743"/>
            <a:ext cx="6336704" cy="1754326"/>
          </a:xfrm>
          <a:prstGeom prst="rect">
            <a:avLst/>
          </a:prstGeom>
          <a:noFill/>
        </p:spPr>
        <p:txBody>
          <a:bodyPr wrap="square" rtlCol="0">
            <a:spAutoFit/>
          </a:bodyPr>
          <a:lstStyle/>
          <a:p>
            <a:pPr>
              <a:defRPr/>
            </a:pPr>
            <a:endParaRPr lang="es-ES" altLang="es-ES" sz="1200" b="1"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Una de sus componentes principales es la </a:t>
            </a:r>
            <a:r>
              <a:rPr lang="es-ES" altLang="es-ES" sz="1200" dirty="0">
                <a:solidFill>
                  <a:schemeClr val="tx2">
                    <a:lumMod val="60000"/>
                    <a:lumOff val="40000"/>
                  </a:schemeClr>
                </a:solidFill>
                <a:latin typeface="Arial Rounded MT Bold" panose="020F0704030504030204" pitchFamily="34" charset="0"/>
              </a:rPr>
              <a:t>«performance </a:t>
            </a:r>
            <a:r>
              <a:rPr lang="es-ES" altLang="es-ES" sz="1200" dirty="0" err="1">
                <a:solidFill>
                  <a:schemeClr val="tx2">
                    <a:lumMod val="60000"/>
                    <a:lumOff val="40000"/>
                  </a:schemeClr>
                </a:solidFill>
                <a:latin typeface="Arial Rounded MT Bold" panose="020F0704030504030204" pitchFamily="34" charset="0"/>
              </a:rPr>
              <a:t>task</a:t>
            </a:r>
            <a:r>
              <a:rPr lang="es-ES" altLang="es-ES" sz="1200" dirty="0">
                <a:solidFill>
                  <a:schemeClr val="tx2">
                    <a:lumMod val="60000"/>
                    <a:lumOff val="40000"/>
                  </a:schemeClr>
                </a:solidFill>
                <a:latin typeface="Arial Rounded MT Bold" panose="020F0704030504030204" pitchFamily="34" charset="0"/>
              </a:rPr>
              <a:t>» </a:t>
            </a:r>
            <a:r>
              <a:rPr lang="es-ES" altLang="es-ES" sz="1200" dirty="0">
                <a:latin typeface="Arial Rounded MT Bold" panose="020F0704030504030204" pitchFamily="34" charset="0"/>
              </a:rPr>
              <a:t>que presenta a los estudiantes un conjunto de documentos justificativos y les otorga 90 minutos para </a:t>
            </a:r>
          </a:p>
          <a:p>
            <a:pPr>
              <a:defRPr/>
            </a:pPr>
            <a:r>
              <a:rPr lang="es-ES" altLang="es-ES" sz="1200" dirty="0">
                <a:latin typeface="Arial Rounded MT Bold" panose="020F0704030504030204" pitchFamily="34" charset="0"/>
              </a:rPr>
              <a:t>redactar un ensayo, en el cual tendrán que sacar la información de los documentos recibidos y desarrollar un punto de vista o una recomendación.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En resumen, la </a:t>
            </a:r>
            <a:r>
              <a:rPr lang="es-ES" altLang="es-ES" sz="1200" i="1" dirty="0">
                <a:latin typeface="Arial Rounded MT Bold" panose="020F0704030504030204" pitchFamily="34" charset="0"/>
              </a:rPr>
              <a:t>performance </a:t>
            </a:r>
            <a:r>
              <a:rPr lang="es-ES" altLang="es-ES" sz="1200" i="1" dirty="0" err="1">
                <a:latin typeface="Arial Rounded MT Bold" panose="020F0704030504030204" pitchFamily="34" charset="0"/>
              </a:rPr>
              <a:t>task</a:t>
            </a:r>
            <a:r>
              <a:rPr lang="es-ES" altLang="es-ES" sz="1200" i="1" dirty="0">
                <a:latin typeface="Arial Rounded MT Bold" panose="020F0704030504030204" pitchFamily="34" charset="0"/>
              </a:rPr>
              <a:t> </a:t>
            </a:r>
            <a:r>
              <a:rPr lang="es-ES" altLang="es-ES" sz="1200" dirty="0">
                <a:latin typeface="Arial Rounded MT Bold" panose="020F0704030504030204" pitchFamily="34" charset="0"/>
              </a:rPr>
              <a:t>es una válida </a:t>
            </a:r>
            <a:r>
              <a:rPr lang="es-ES" altLang="es-ES" sz="1200" dirty="0">
                <a:solidFill>
                  <a:schemeClr val="tx2">
                    <a:lumMod val="60000"/>
                    <a:lumOff val="40000"/>
                  </a:schemeClr>
                </a:solidFill>
                <a:latin typeface="Arial Rounded MT Bold" panose="020F0704030504030204" pitchFamily="34" charset="0"/>
              </a:rPr>
              <a:t>prueba sobre la capacidad de </a:t>
            </a:r>
          </a:p>
          <a:p>
            <a:pPr>
              <a:defRPr/>
            </a:pPr>
            <a:r>
              <a:rPr lang="es-ES" altLang="es-ES" sz="1200" dirty="0">
                <a:solidFill>
                  <a:schemeClr val="tx2">
                    <a:lumMod val="60000"/>
                    <a:lumOff val="40000"/>
                  </a:schemeClr>
                </a:solidFill>
                <a:latin typeface="Arial Rounded MT Bold" panose="020F0704030504030204" pitchFamily="34" charset="0"/>
              </a:rPr>
              <a:t>ideación, reconocimiento de patrón y comunicación compleja.  </a:t>
            </a:r>
            <a:endParaRPr lang="es-ES"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BD0CDBC-2F8D-40E1-B629-F9449AB41798}"/>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Si no </a:t>
            </a:r>
            <a:r>
              <a:rPr lang="it-IT" altLang="es-ES" sz="1200" dirty="0" err="1">
                <a:solidFill>
                  <a:schemeClr val="tx1"/>
                </a:solidFill>
                <a:latin typeface="Arial Rounded MT Bold" panose="020F0704030504030204" pitchFamily="34" charset="0"/>
              </a:rPr>
              <a:t>vas</a:t>
            </a:r>
            <a:r>
              <a:rPr lang="it-IT" altLang="es-ES" sz="1200" dirty="0">
                <a:solidFill>
                  <a:schemeClr val="tx1"/>
                </a:solidFill>
                <a:latin typeface="Arial Rounded MT Bold" panose="020F0704030504030204" pitchFamily="34" charset="0"/>
              </a:rPr>
              <a:t> a la </a:t>
            </a:r>
            <a:r>
              <a:rPr lang="it-IT" altLang="es-ES" sz="1200" dirty="0" err="1">
                <a:solidFill>
                  <a:schemeClr val="tx1"/>
                </a:solidFill>
                <a:latin typeface="Arial Rounded MT Bold" panose="020F0704030504030204" pitchFamily="34" charset="0"/>
              </a:rPr>
              <a:t>universidad</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40E820A-6B4A-46EC-A4A2-35C7CEAA8EA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020513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5895" y="2106402"/>
            <a:ext cx="6207782" cy="1569660"/>
          </a:xfrm>
          <a:prstGeom prst="rect">
            <a:avLst/>
          </a:prstGeom>
          <a:noFill/>
        </p:spPr>
        <p:txBody>
          <a:bodyPr wrap="square" rtlCol="0">
            <a:spAutoFit/>
          </a:bodyPr>
          <a:lstStyle/>
          <a:p>
            <a:pPr>
              <a:defRPr/>
            </a:pPr>
            <a:endParaRPr lang="es-ES" altLang="es-ES" sz="1200" b="1" dirty="0">
              <a:latin typeface="Arial Rounded MT Bold" panose="020F0704030504030204" pitchFamily="34" charset="0"/>
            </a:endParaRPr>
          </a:p>
          <a:p>
            <a:pPr>
              <a:defRPr/>
            </a:pPr>
            <a:r>
              <a:rPr lang="es-ES" altLang="es-ES" sz="1200" dirty="0">
                <a:latin typeface="Arial Rounded MT Bold" panose="020F0704030504030204" pitchFamily="34" charset="0"/>
              </a:rPr>
              <a:t>¿Qué puede explicar estos resultados decepcionantes? </a:t>
            </a:r>
          </a:p>
          <a:p>
            <a:pPr>
              <a:defRPr/>
            </a:pPr>
            <a:r>
              <a:rPr lang="es-ES" altLang="es-ES" sz="1200" dirty="0" err="1">
                <a:latin typeface="Arial Rounded MT Bold" panose="020F0704030504030204" pitchFamily="34" charset="0"/>
              </a:rPr>
              <a:t>Arum</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Roska</a:t>
            </a:r>
            <a:r>
              <a:rPr lang="es-ES" altLang="es-ES" sz="1200" dirty="0">
                <a:latin typeface="Arial Rounded MT Bold" panose="020F0704030504030204" pitchFamily="34" charset="0"/>
              </a:rPr>
              <a:t> y los compañeros demuestran materialmente que </a:t>
            </a:r>
            <a:r>
              <a:rPr lang="es-ES" altLang="es-ES" sz="1200" dirty="0">
                <a:solidFill>
                  <a:schemeClr val="tx2">
                    <a:lumMod val="60000"/>
                    <a:lumOff val="40000"/>
                  </a:schemeClr>
                </a:solidFill>
                <a:latin typeface="Arial Rounded MT Bold" panose="020F0704030504030204" pitchFamily="34" charset="0"/>
              </a:rPr>
              <a:t>hoy en día los </a:t>
            </a:r>
          </a:p>
          <a:p>
            <a:pPr>
              <a:defRPr/>
            </a:pPr>
            <a:r>
              <a:rPr lang="es-ES" altLang="es-ES" sz="1200" dirty="0">
                <a:solidFill>
                  <a:schemeClr val="tx2">
                    <a:lumMod val="60000"/>
                    <a:lumOff val="40000"/>
                  </a:schemeClr>
                </a:solidFill>
                <a:latin typeface="Arial Rounded MT Bold" panose="020F0704030504030204" pitchFamily="34" charset="0"/>
              </a:rPr>
              <a:t>universitarios dedican solo el 9% de su tiempo en estudiar </a:t>
            </a:r>
            <a:r>
              <a:rPr lang="es-ES" altLang="es-ES" sz="1200" dirty="0">
                <a:latin typeface="Arial Rounded MT Bold" panose="020F0704030504030204" pitchFamily="34" charset="0"/>
              </a:rPr>
              <a:t>(con respeto al 51% </a:t>
            </a:r>
          </a:p>
          <a:p>
            <a:pPr>
              <a:defRPr/>
            </a:pPr>
            <a:r>
              <a:rPr lang="es-ES" altLang="es-ES" sz="1200" dirty="0">
                <a:latin typeface="Arial Rounded MT Bold" panose="020F0704030504030204" pitchFamily="34" charset="0"/>
              </a:rPr>
              <a:t>dedicado a la "socialización, actividades recreativas y otro"), mucho menos que </a:t>
            </a:r>
          </a:p>
          <a:p>
            <a:pPr>
              <a:defRPr/>
            </a:pPr>
            <a:r>
              <a:rPr lang="es-ES" altLang="es-ES" sz="1200" dirty="0">
                <a:latin typeface="Arial Rounded MT Bold" panose="020F0704030504030204" pitchFamily="34" charset="0"/>
              </a:rPr>
              <a:t>en las décadas anteriores, y que </a:t>
            </a:r>
            <a:r>
              <a:rPr lang="es-ES" altLang="es-ES" sz="1200" dirty="0">
                <a:solidFill>
                  <a:schemeClr val="tx2">
                    <a:lumMod val="60000"/>
                    <a:lumOff val="40000"/>
                  </a:schemeClr>
                </a:solidFill>
                <a:latin typeface="Arial Rounded MT Bold" panose="020F0704030504030204" pitchFamily="34" charset="0"/>
              </a:rPr>
              <a:t>sólo el 42% </a:t>
            </a:r>
            <a:r>
              <a:rPr lang="es-ES" altLang="es-ES" sz="1200" dirty="0">
                <a:latin typeface="Arial Rounded MT Bold" panose="020F0704030504030204" pitchFamily="34" charset="0"/>
              </a:rPr>
              <a:t>declara haber seguido en el </a:t>
            </a:r>
          </a:p>
          <a:p>
            <a:pPr>
              <a:defRPr/>
            </a:pPr>
            <a:r>
              <a:rPr lang="es-ES" altLang="es-ES" sz="1200" dirty="0">
                <a:latin typeface="Arial Rounded MT Bold" panose="020F0704030504030204" pitchFamily="34" charset="0"/>
              </a:rPr>
              <a:t>semestre precedente un </a:t>
            </a:r>
            <a:r>
              <a:rPr lang="es-ES" altLang="es-ES" sz="1200" dirty="0">
                <a:solidFill>
                  <a:schemeClr val="tx2">
                    <a:lumMod val="60000"/>
                    <a:lumOff val="40000"/>
                  </a:schemeClr>
                </a:solidFill>
                <a:latin typeface="Arial Rounded MT Bold" panose="020F0704030504030204" pitchFamily="34" charset="0"/>
              </a:rPr>
              <a:t>curso</a:t>
            </a:r>
            <a:r>
              <a:rPr lang="es-ES" altLang="es-ES" sz="1200" dirty="0">
                <a:latin typeface="Arial Rounded MT Bold" panose="020F0704030504030204" pitchFamily="34" charset="0"/>
              </a:rPr>
              <a:t> que requiriera  </a:t>
            </a:r>
            <a:r>
              <a:rPr lang="es-ES" altLang="es-ES" sz="1200" dirty="0">
                <a:solidFill>
                  <a:schemeClr val="tx2">
                    <a:lumMod val="60000"/>
                    <a:lumOff val="40000"/>
                  </a:schemeClr>
                </a:solidFill>
                <a:latin typeface="Arial Rounded MT Bold" panose="020F0704030504030204" pitchFamily="34" charset="0"/>
              </a:rPr>
              <a:t>leer por lo menos cuarenta </a:t>
            </a:r>
          </a:p>
          <a:p>
            <a:pPr>
              <a:defRPr/>
            </a:pPr>
            <a:r>
              <a:rPr lang="es-ES" altLang="es-ES" sz="1200" dirty="0">
                <a:solidFill>
                  <a:schemeClr val="tx2">
                    <a:lumMod val="60000"/>
                    <a:lumOff val="40000"/>
                  </a:schemeClr>
                </a:solidFill>
                <a:latin typeface="Arial Rounded MT Bold" panose="020F0704030504030204" pitchFamily="34" charset="0"/>
              </a:rPr>
              <a:t>páginas por semana y escribir por lo menos veinte páginas en total.</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a:p>
            <a:pPr marL="0" indent="0">
              <a:buNone/>
            </a:pP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86CCBB1D-2CE9-480B-AB7D-D28F771940C7}"/>
              </a:ext>
            </a:extLst>
          </p:cNvPr>
          <p:cNvSpPr/>
          <p:nvPr/>
        </p:nvSpPr>
        <p:spPr>
          <a:xfrm>
            <a:off x="1610094" y="1771342"/>
            <a:ext cx="5918295"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Si no </a:t>
            </a:r>
            <a:r>
              <a:rPr lang="it-IT" altLang="es-ES" sz="1200" dirty="0" err="1">
                <a:solidFill>
                  <a:schemeClr val="tx1"/>
                </a:solidFill>
                <a:latin typeface="Arial Rounded MT Bold" panose="020F0704030504030204" pitchFamily="34" charset="0"/>
              </a:rPr>
              <a:t>vas</a:t>
            </a:r>
            <a:r>
              <a:rPr lang="it-IT" altLang="es-ES" sz="1200" dirty="0">
                <a:solidFill>
                  <a:schemeClr val="tx1"/>
                </a:solidFill>
                <a:latin typeface="Arial Rounded MT Bold" panose="020F0704030504030204" pitchFamily="34" charset="0"/>
              </a:rPr>
              <a:t> a la </a:t>
            </a:r>
            <a:r>
              <a:rPr lang="it-IT" altLang="es-ES" sz="1200" dirty="0" err="1">
                <a:solidFill>
                  <a:schemeClr val="tx1"/>
                </a:solidFill>
                <a:latin typeface="Arial Rounded MT Bold" panose="020F0704030504030204" pitchFamily="34" charset="0"/>
              </a:rPr>
              <a:t>universidad</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0F8780BF-79B6-4F25-9040-65662C92F2A4}"/>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245576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32068"/>
            <a:ext cx="6264696" cy="1569660"/>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Pero los autores descubren también que, en cada universidad examinada, algunos estudiantes demuestran una gran </a:t>
            </a:r>
            <a:r>
              <a:rPr lang="es-ES" altLang="es-ES" sz="1200" dirty="0">
                <a:solidFill>
                  <a:schemeClr val="tx2">
                    <a:lumMod val="60000"/>
                    <a:lumOff val="40000"/>
                  </a:schemeClr>
                </a:solidFill>
                <a:latin typeface="Arial Rounded MT Bold" panose="020F0704030504030204" pitchFamily="34" charset="0"/>
              </a:rPr>
              <a:t>mejora en el CLA</a:t>
            </a:r>
            <a:r>
              <a:rPr lang="es-ES" altLang="es-ES" sz="1200" dirty="0">
                <a:latin typeface="Arial Rounded MT Bold" panose="020F0704030504030204" pitchFamily="34" charset="0"/>
              </a:rPr>
              <a:t>.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En general, son </a:t>
            </a:r>
            <a:r>
              <a:rPr lang="es-ES" altLang="es-ES" sz="1200" dirty="0">
                <a:solidFill>
                  <a:schemeClr val="tx2">
                    <a:lumMod val="60000"/>
                    <a:lumOff val="40000"/>
                  </a:schemeClr>
                </a:solidFill>
                <a:latin typeface="Arial Rounded MT Bold" panose="020F0704030504030204" pitchFamily="34" charset="0"/>
              </a:rPr>
              <a:t>los que pasaron más tiempo estudiando </a:t>
            </a:r>
            <a:r>
              <a:rPr lang="es-ES" altLang="es-ES" sz="1200" dirty="0">
                <a:latin typeface="Arial Rounded MT Bold" panose="020F0704030504030204" pitchFamily="34" charset="0"/>
              </a:rPr>
              <a:t>(especialmente por su </a:t>
            </a:r>
          </a:p>
          <a:p>
            <a:pPr>
              <a:defRPr/>
            </a:pPr>
            <a:r>
              <a:rPr lang="es-ES" altLang="es-ES" sz="1200" dirty="0">
                <a:latin typeface="Arial Rounded MT Bold" panose="020F0704030504030204" pitchFamily="34" charset="0"/>
              </a:rPr>
              <a:t>cuenta), </a:t>
            </a:r>
            <a:r>
              <a:rPr lang="es-ES" altLang="es-ES" sz="1200" dirty="0">
                <a:solidFill>
                  <a:schemeClr val="tx2">
                    <a:lumMod val="60000"/>
                    <a:lumOff val="40000"/>
                  </a:schemeClr>
                </a:solidFill>
                <a:latin typeface="Arial Rounded MT Bold" panose="020F0704030504030204" pitchFamily="34" charset="0"/>
              </a:rPr>
              <a:t>siguieron los cursos </a:t>
            </a:r>
            <a:r>
              <a:rPr lang="es-ES" altLang="es-ES" sz="1200" dirty="0">
                <a:latin typeface="Arial Rounded MT Bold" panose="020F0704030504030204" pitchFamily="34" charset="0"/>
              </a:rPr>
              <a:t>que requerían muchas lecturas y elaborados y </a:t>
            </a:r>
          </a:p>
          <a:p>
            <a:pPr>
              <a:defRPr/>
            </a:pPr>
            <a:r>
              <a:rPr lang="es-ES" altLang="es-ES" sz="1200" dirty="0">
                <a:latin typeface="Arial Rounded MT Bold" panose="020F0704030504030204" pitchFamily="34" charset="0"/>
              </a:rPr>
              <a:t>tenían </a:t>
            </a:r>
            <a:r>
              <a:rPr lang="es-ES" altLang="es-ES" sz="1200" dirty="0">
                <a:solidFill>
                  <a:schemeClr val="tx2">
                    <a:lumMod val="60000"/>
                    <a:lumOff val="40000"/>
                  </a:schemeClr>
                </a:solidFill>
                <a:latin typeface="Arial Rounded MT Bold" panose="020F0704030504030204" pitchFamily="34" charset="0"/>
              </a:rPr>
              <a:t>profesores más exigentes</a:t>
            </a:r>
            <a:r>
              <a:rPr lang="es-ES" altLang="es-ES" sz="1200" dirty="0">
                <a:latin typeface="Arial Rounded MT Bold" panose="020F0704030504030204" pitchFamily="34" charset="0"/>
              </a:rPr>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57920A85-6ADF-40A0-BBEF-9C6EBF3E3AC2}"/>
              </a:ext>
            </a:extLst>
          </p:cNvPr>
          <p:cNvSpPr/>
          <p:nvPr/>
        </p:nvSpPr>
        <p:spPr>
          <a:xfrm>
            <a:off x="1610094" y="1771342"/>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Si no </a:t>
            </a:r>
            <a:r>
              <a:rPr lang="it-IT" altLang="es-ES" sz="1200" dirty="0" err="1">
                <a:solidFill>
                  <a:schemeClr val="tx1"/>
                </a:solidFill>
                <a:latin typeface="Arial Rounded MT Bold" panose="020F0704030504030204" pitchFamily="34" charset="0"/>
              </a:rPr>
              <a:t>vas</a:t>
            </a:r>
            <a:r>
              <a:rPr lang="it-IT" altLang="es-ES" sz="1200" dirty="0">
                <a:solidFill>
                  <a:schemeClr val="tx1"/>
                </a:solidFill>
                <a:latin typeface="Arial Rounded MT Bold" panose="020F0704030504030204" pitchFamily="34" charset="0"/>
              </a:rPr>
              <a:t> a la </a:t>
            </a:r>
            <a:r>
              <a:rPr lang="it-IT" altLang="es-ES" sz="1200" dirty="0" err="1">
                <a:solidFill>
                  <a:schemeClr val="tx1"/>
                </a:solidFill>
                <a:latin typeface="Arial Rounded MT Bold" panose="020F0704030504030204" pitchFamily="34" charset="0"/>
              </a:rPr>
              <a:t>universidad</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3811EB5-6239-4BC3-9F1B-32288E76CC7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2167236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7D1E3547-1EFA-4DDE-A6BA-F91007646E7B}"/>
              </a:ext>
            </a:extLst>
          </p:cNvPr>
          <p:cNvGraphicFramePr/>
          <p:nvPr>
            <p:extLst>
              <p:ext uri="{D42A27DB-BD31-4B8C-83A1-F6EECF244321}">
                <p14:modId xmlns:p14="http://schemas.microsoft.com/office/powerpoint/2010/main" val="85319768"/>
              </p:ext>
            </p:extLst>
          </p:nvPr>
        </p:nvGraphicFramePr>
        <p:xfrm>
          <a:off x="1574995" y="2427728"/>
          <a:ext cx="6207782" cy="120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EE4FF813-5752-4E8B-B0EA-542241A2D0B9}"/>
              </a:ext>
            </a:extLst>
          </p:cNvPr>
          <p:cNvSpPr/>
          <p:nvPr/>
        </p:nvSpPr>
        <p:spPr>
          <a:xfrm>
            <a:off x="1610094" y="1769303"/>
            <a:ext cx="5986242"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Si no </a:t>
            </a:r>
            <a:r>
              <a:rPr lang="it-IT" altLang="es-ES" sz="1200" dirty="0" err="1">
                <a:solidFill>
                  <a:schemeClr val="tx1"/>
                </a:solidFill>
                <a:latin typeface="Arial Rounded MT Bold" panose="020F0704030504030204" pitchFamily="34" charset="0"/>
              </a:rPr>
              <a:t>vas</a:t>
            </a:r>
            <a:r>
              <a:rPr lang="it-IT" altLang="es-ES" sz="1200" dirty="0">
                <a:solidFill>
                  <a:schemeClr val="tx1"/>
                </a:solidFill>
                <a:latin typeface="Arial Rounded MT Bold" panose="020F0704030504030204" pitchFamily="34" charset="0"/>
              </a:rPr>
              <a:t> a la </a:t>
            </a:r>
            <a:r>
              <a:rPr lang="it-IT" altLang="es-ES" sz="1200" dirty="0" err="1">
                <a:solidFill>
                  <a:schemeClr val="tx1"/>
                </a:solidFill>
                <a:latin typeface="Arial Rounded MT Bold" panose="020F0704030504030204" pitchFamily="34" charset="0"/>
              </a:rPr>
              <a:t>universidad</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9B9AB4A5-922C-44FA-8EEC-24E1C9A3B5B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936509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2854" y="1853537"/>
            <a:ext cx="6281513" cy="2677656"/>
          </a:xfrm>
          <a:prstGeom prst="rect">
            <a:avLst/>
          </a:prstGeom>
          <a:noFill/>
        </p:spPr>
        <p:txBody>
          <a:bodyPr wrap="square" rtlCol="0">
            <a:spAutoFit/>
          </a:bodyPr>
          <a:lstStyle/>
          <a:p>
            <a:pPr>
              <a:defRPr/>
            </a:pPr>
            <a:r>
              <a:rPr lang="es-ES" altLang="es-ES" sz="1200" dirty="0" err="1">
                <a:latin typeface="Arial Rounded MT Bold" panose="020F0704030504030204" pitchFamily="34" charset="0"/>
              </a:rPr>
              <a:t>Arum</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Roska</a:t>
            </a:r>
            <a:r>
              <a:rPr lang="es-ES" altLang="es-ES" sz="1200" dirty="0">
                <a:latin typeface="Arial Rounded MT Bold" panose="020F0704030504030204" pitchFamily="34" charset="0"/>
              </a:rPr>
              <a:t> y los compañeros siguieron </a:t>
            </a:r>
            <a:r>
              <a:rPr lang="es-ES" altLang="es-ES" sz="1200" dirty="0">
                <a:solidFill>
                  <a:schemeClr val="tx2">
                    <a:lumMod val="60000"/>
                    <a:lumOff val="40000"/>
                  </a:schemeClr>
                </a:solidFill>
                <a:latin typeface="Arial Rounded MT Bold" panose="020F0704030504030204" pitchFamily="34" charset="0"/>
              </a:rPr>
              <a:t>más de 2300 estudiantes </a:t>
            </a:r>
            <a:r>
              <a:rPr lang="es-ES" altLang="es-ES" sz="1200" dirty="0">
                <a:latin typeface="Arial Rounded MT Bold" panose="020F0704030504030204" pitchFamily="34" charset="0"/>
              </a:rPr>
              <a:t>ocupados a </a:t>
            </a:r>
          </a:p>
          <a:p>
            <a:pPr>
              <a:defRPr/>
            </a:pPr>
            <a:r>
              <a:rPr lang="es-ES" altLang="es-ES" sz="1200" dirty="0">
                <a:latin typeface="Arial Rounded MT Bold" panose="020F0704030504030204" pitchFamily="34" charset="0"/>
              </a:rPr>
              <a:t>jornada completa en un curso de cuatro años en un buen número de colegios y </a:t>
            </a:r>
          </a:p>
          <a:p>
            <a:pPr>
              <a:defRPr/>
            </a:pPr>
            <a:r>
              <a:rPr lang="es-ES" altLang="es-ES" sz="1200" dirty="0">
                <a:latin typeface="Arial Rounded MT Bold" panose="020F0704030504030204" pitchFamily="34" charset="0"/>
              </a:rPr>
              <a:t>universidades estadounidenses. Su descubrimiento es alarmante:</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La mejora promedia en las pruebas después de cuatro años era bastante limitado.</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A9A9FF6F-BD49-48C2-9E47-1A26906EF574}"/>
              </a:ext>
            </a:extLst>
          </p:cNvPr>
          <p:cNvSpPr/>
          <p:nvPr/>
        </p:nvSpPr>
        <p:spPr>
          <a:xfrm>
            <a:off x="1610094" y="1325542"/>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Si no vas a la universidad</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F39A2241-248F-4D50-8E01-754C8775C50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5" name="Diagrama 4">
            <a:extLst>
              <a:ext uri="{FF2B5EF4-FFF2-40B4-BE49-F238E27FC236}">
                <a16:creationId xmlns:a16="http://schemas.microsoft.com/office/drawing/2014/main" id="{B5ACE69F-D095-43CA-AE39-2E21C72B1D2A}"/>
              </a:ext>
            </a:extLst>
          </p:cNvPr>
          <p:cNvGraphicFramePr/>
          <p:nvPr>
            <p:extLst>
              <p:ext uri="{D42A27DB-BD31-4B8C-83A1-F6EECF244321}">
                <p14:modId xmlns:p14="http://schemas.microsoft.com/office/powerpoint/2010/main" val="2639946758"/>
              </p:ext>
            </p:extLst>
          </p:nvPr>
        </p:nvGraphicFramePr>
        <p:xfrm>
          <a:off x="1721214" y="2635493"/>
          <a:ext cx="5731106" cy="1477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774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8900" y="134761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3472396" y="2152884"/>
            <a:ext cx="4195948" cy="1200329"/>
          </a:xfrm>
          <a:prstGeom prst="rect">
            <a:avLst/>
          </a:prstGeom>
          <a:noFill/>
        </p:spPr>
        <p:txBody>
          <a:bodyPr wrap="square" rtlCol="0">
            <a:spAutoFit/>
          </a:bodyPr>
          <a:lstStyle/>
          <a:p>
            <a:pPr>
              <a:defRPr/>
            </a:pPr>
            <a:r>
              <a:rPr lang="es-ES" altLang="es-ES" sz="1200" dirty="0">
                <a:latin typeface="Arial Rounded MT Bold" panose="020F0704030504030204" pitchFamily="34" charset="0"/>
              </a:rPr>
              <a:t>En </a:t>
            </a:r>
            <a:r>
              <a:rPr lang="es-ES" altLang="es-ES" sz="1200" i="1" dirty="0" err="1">
                <a:solidFill>
                  <a:schemeClr val="tx2">
                    <a:lumMod val="60000"/>
                    <a:lumOff val="40000"/>
                  </a:schemeClr>
                </a:solidFill>
                <a:latin typeface="Arial Rounded MT Bold" panose="020F0704030504030204" pitchFamily="34" charset="0"/>
              </a:rPr>
              <a:t>Why</a:t>
            </a:r>
            <a:r>
              <a:rPr lang="es-ES" altLang="es-ES" sz="1200" i="1" dirty="0">
                <a:solidFill>
                  <a:schemeClr val="tx2">
                    <a:lumMod val="60000"/>
                    <a:lumOff val="40000"/>
                  </a:schemeClr>
                </a:solidFill>
                <a:latin typeface="Arial Rounded MT Bold" panose="020F0704030504030204" pitchFamily="34" charset="0"/>
              </a:rPr>
              <a:t> </a:t>
            </a:r>
            <a:r>
              <a:rPr lang="es-ES" altLang="es-ES" sz="1200" i="1" dirty="0" err="1">
                <a:solidFill>
                  <a:schemeClr val="tx2">
                    <a:lumMod val="60000"/>
                    <a:lumOff val="40000"/>
                  </a:schemeClr>
                </a:solidFill>
                <a:latin typeface="Arial Rounded MT Bold" panose="020F0704030504030204" pitchFamily="34" charset="0"/>
              </a:rPr>
              <a:t>the</a:t>
            </a:r>
            <a:r>
              <a:rPr lang="es-ES" altLang="es-ES" sz="1200" i="1" dirty="0">
                <a:solidFill>
                  <a:schemeClr val="tx2">
                    <a:lumMod val="60000"/>
                    <a:lumOff val="40000"/>
                  </a:schemeClr>
                </a:solidFill>
                <a:latin typeface="Arial Rounded MT Bold" panose="020F0704030504030204" pitchFamily="34" charset="0"/>
              </a:rPr>
              <a:t> West Rules - For </a:t>
            </a:r>
            <a:r>
              <a:rPr lang="es-ES" altLang="es-ES" sz="1200" i="1" dirty="0" err="1">
                <a:solidFill>
                  <a:schemeClr val="tx2">
                    <a:lumMod val="60000"/>
                    <a:lumOff val="40000"/>
                  </a:schemeClr>
                </a:solidFill>
                <a:latin typeface="Arial Rounded MT Bold" panose="020F0704030504030204" pitchFamily="34" charset="0"/>
              </a:rPr>
              <a:t>Now</a:t>
            </a:r>
            <a:r>
              <a:rPr lang="es-ES" altLang="es-ES" sz="1200" i="1" dirty="0">
                <a:solidFill>
                  <a:schemeClr val="tx2">
                    <a:lumMod val="60000"/>
                    <a:lumOff val="40000"/>
                  </a:schemeClr>
                </a:solidFill>
                <a:latin typeface="Arial Rounded MT Bold" panose="020F0704030504030204" pitchFamily="34" charset="0"/>
              </a:rPr>
              <a:t>  </a:t>
            </a:r>
            <a:r>
              <a:rPr lang="es-ES" altLang="es-ES" sz="1200" dirty="0">
                <a:latin typeface="Arial Rounded MT Bold" panose="020F0704030504030204" pitchFamily="34" charset="0"/>
              </a:rPr>
              <a:t>Morris enfrenta una cuestión aún más importante: si tiene sentido o si es </a:t>
            </a:r>
          </a:p>
          <a:p>
            <a:pPr>
              <a:defRPr/>
            </a:pPr>
            <a:r>
              <a:rPr lang="es-ES" altLang="es-ES" sz="1200" dirty="0">
                <a:latin typeface="Arial Rounded MT Bold" panose="020F0704030504030204" pitchFamily="34" charset="0"/>
              </a:rPr>
              <a:t>legítimo </a:t>
            </a:r>
            <a:r>
              <a:rPr lang="es-ES" altLang="es-ES" sz="1200" dirty="0">
                <a:solidFill>
                  <a:schemeClr val="tx2">
                    <a:lumMod val="60000"/>
                    <a:lumOff val="40000"/>
                  </a:schemeClr>
                </a:solidFill>
                <a:latin typeface="Arial Rounded MT Bold" panose="020F0704030504030204" pitchFamily="34" charset="0"/>
              </a:rPr>
              <a:t>intentar clasificar o comparar los hechos y </a:t>
            </a:r>
          </a:p>
          <a:p>
            <a:pPr>
              <a:defRPr/>
            </a:pPr>
            <a:r>
              <a:rPr lang="es-ES" altLang="es-ES" sz="1200" dirty="0">
                <a:solidFill>
                  <a:schemeClr val="tx2">
                    <a:lumMod val="60000"/>
                    <a:lumOff val="40000"/>
                  </a:schemeClr>
                </a:solidFill>
                <a:latin typeface="Arial Rounded MT Bold" panose="020F0704030504030204" pitchFamily="34" charset="0"/>
              </a:rPr>
              <a:t>los progresos de la humanidad. </a:t>
            </a: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Muchos antropólogos y muchos especialistas en </a:t>
            </a:r>
          </a:p>
          <a:p>
            <a:pPr>
              <a:defRPr/>
            </a:pPr>
            <a:r>
              <a:rPr lang="es-ES" altLang="es-ES" sz="1200" dirty="0">
                <a:latin typeface="Arial Rounded MT Bold" panose="020F0704030504030204" pitchFamily="34" charset="0"/>
              </a:rPr>
              <a:t>ciencias humanas afirman que no lo es.</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3E1287B4-0F1A-4343-A2FA-CEFFBB1279E3}"/>
              </a:ext>
            </a:extLst>
          </p:cNvPr>
          <p:cNvGrpSpPr/>
          <p:nvPr/>
        </p:nvGrpSpPr>
        <p:grpSpPr>
          <a:xfrm>
            <a:off x="1567834" y="1471832"/>
            <a:ext cx="5930203" cy="351000"/>
            <a:chOff x="-837160" y="-513162"/>
            <a:chExt cx="4276522" cy="351000"/>
          </a:xfrm>
        </p:grpSpPr>
        <p:sp>
          <p:nvSpPr>
            <p:cNvPr id="17" name="Rectangle: Rounded Corners 16">
              <a:extLst>
                <a:ext uri="{FF2B5EF4-FFF2-40B4-BE49-F238E27FC236}">
                  <a16:creationId xmlns:a16="http://schemas.microsoft.com/office/drawing/2014/main" id="{4476970D-6241-4F99-9C0C-C7198DB723EC}"/>
                </a:ext>
              </a:extLst>
            </p:cNvPr>
            <p:cNvSpPr/>
            <p:nvPr/>
          </p:nvSpPr>
          <p:spPr>
            <a:xfrm>
              <a:off x="-837160" y="-513162"/>
              <a:ext cx="4248472"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1CAA1AD6-B60B-4626-8F4B-722B60912863}"/>
                </a:ext>
              </a:extLst>
            </p:cNvPr>
            <p:cNvSpPr txBox="1"/>
            <p:nvPr/>
          </p:nvSpPr>
          <p:spPr>
            <a:xfrm>
              <a:off x="-774842" y="-496028"/>
              <a:ext cx="4214204"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defRPr/>
              </a:pPr>
              <a:r>
                <a:rPr lang="es-ES" altLang="es-ES" sz="1200" dirty="0">
                  <a:solidFill>
                    <a:schemeClr val="tx1"/>
                  </a:solidFill>
                  <a:latin typeface="Arial Rounded MT Bold" panose="020F0704030504030204" pitchFamily="34" charset="0"/>
                </a:rPr>
                <a:t>¿Cómo decidimos cuál es el más </a:t>
              </a:r>
              <a:r>
                <a:rPr lang="es-ES" altLang="es-ES" sz="1200" dirty="0">
                  <a:solidFill>
                    <a:srgbClr val="7030A0"/>
                  </a:solidFill>
                  <a:latin typeface="Arial Rounded MT Bold" panose="020F0704030504030204" pitchFamily="34" charset="0"/>
                </a:rPr>
                <a:t>importante</a:t>
              </a:r>
              <a:r>
                <a:rPr lang="es-ES" altLang="es-ES" sz="1200" dirty="0">
                  <a:solidFill>
                    <a:schemeClr val="tx1"/>
                  </a:solidFill>
                  <a:latin typeface="Arial Rounded MT Bold" panose="020F0704030504030204" pitchFamily="34" charset="0"/>
                </a:rPr>
                <a:t> entre estos </a:t>
              </a:r>
              <a:r>
                <a:rPr lang="es-ES" altLang="es-ES" sz="1200" dirty="0">
                  <a:solidFill>
                    <a:srgbClr val="7030A0"/>
                  </a:solidFill>
                  <a:latin typeface="Arial Rounded MT Bold" panose="020F0704030504030204" pitchFamily="34" charset="0"/>
                </a:rPr>
                <a:t>saltos en adelante</a:t>
              </a:r>
              <a:r>
                <a:rPr lang="es-ES" altLang="es-ES" sz="1200" dirty="0">
                  <a:solidFill>
                    <a:schemeClr val="tx1"/>
                  </a:solidFill>
                  <a:latin typeface="Arial Rounded MT Bold" panose="020F0704030504030204" pitchFamily="34" charset="0"/>
                </a:rPr>
                <a:t>? </a:t>
              </a:r>
            </a:p>
          </p:txBody>
        </p:sp>
      </p:grpSp>
      <p:sp>
        <p:nvSpPr>
          <p:cNvPr id="19" name="Donut 24">
            <a:extLst>
              <a:ext uri="{FF2B5EF4-FFF2-40B4-BE49-F238E27FC236}">
                <a16:creationId xmlns:a16="http://schemas.microsoft.com/office/drawing/2014/main" id="{44892B1D-32A3-4240-9831-5369231DD1A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0" name="object 2">
            <a:extLst>
              <a:ext uri="{FF2B5EF4-FFF2-40B4-BE49-F238E27FC236}">
                <a16:creationId xmlns:a16="http://schemas.microsoft.com/office/drawing/2014/main" id="{97E5E0C2-A722-4002-99F7-83C590499E42}"/>
              </a:ext>
            </a:extLst>
          </p:cNvPr>
          <p:cNvSpPr/>
          <p:nvPr/>
        </p:nvSpPr>
        <p:spPr>
          <a:xfrm>
            <a:off x="1619672" y="1995686"/>
            <a:ext cx="1296144" cy="164300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sp>
        <p:nvSpPr>
          <p:cNvPr id="21" name="object 2">
            <a:extLst>
              <a:ext uri="{FF2B5EF4-FFF2-40B4-BE49-F238E27FC236}">
                <a16:creationId xmlns:a16="http://schemas.microsoft.com/office/drawing/2014/main" id="{B3A6B41D-BDF6-47C4-BF9C-CB88916552AF}"/>
              </a:ext>
            </a:extLst>
          </p:cNvPr>
          <p:cNvSpPr/>
          <p:nvPr/>
        </p:nvSpPr>
        <p:spPr>
          <a:xfrm rot="10800000">
            <a:off x="1681059" y="2744303"/>
            <a:ext cx="1648438" cy="1644418"/>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92D48A2F-A3CF-4FFE-973C-6336325A5E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2193970"/>
            <a:ext cx="1440160" cy="1996467"/>
          </a:xfrm>
          <a:prstGeom prst="rect">
            <a:avLst/>
          </a:prstGeom>
        </p:spPr>
      </p:pic>
    </p:spTree>
    <p:extLst>
      <p:ext uri="{BB962C8B-B14F-4D97-AF65-F5344CB8AC3E}">
        <p14:creationId xmlns:p14="http://schemas.microsoft.com/office/powerpoint/2010/main" val="10023326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1128" y="2205821"/>
            <a:ext cx="6048672" cy="1938992"/>
          </a:xfrm>
          <a:prstGeom prst="rect">
            <a:avLst/>
          </a:prstGeom>
          <a:noFill/>
        </p:spPr>
        <p:txBody>
          <a:bodyPr wrap="square" rtlCol="0">
            <a:spAutoFit/>
          </a:bodyPr>
          <a:lstStyle/>
          <a:p>
            <a:pPr>
              <a:defRPr/>
            </a:pPr>
            <a:r>
              <a:rPr lang="es-ES" altLang="es-ES" sz="1200" dirty="0">
                <a:latin typeface="Arial Rounded MT Bold" panose="020F0704030504030204" pitchFamily="34" charset="0"/>
              </a:rPr>
              <a:t>Cuando la tecnología avanza muy rápido, es difícil que la educación pueda </a:t>
            </a:r>
          </a:p>
          <a:p>
            <a:pPr>
              <a:defRPr/>
            </a:pPr>
            <a:r>
              <a:rPr lang="es-ES" altLang="es-ES" sz="1200" dirty="0">
                <a:latin typeface="Arial Rounded MT Bold" panose="020F0704030504030204" pitchFamily="34" charset="0"/>
              </a:rPr>
              <a:t>seguirle el paso, de hecho la disparidad suele crecer.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Al haberlo entendido en los primero años del siglo pasado, los </a:t>
            </a:r>
            <a:r>
              <a:rPr lang="es-ES" altLang="es-ES" sz="1200" dirty="0">
                <a:solidFill>
                  <a:schemeClr val="tx2">
                    <a:lumMod val="60000"/>
                    <a:lumOff val="40000"/>
                  </a:schemeClr>
                </a:solidFill>
                <a:latin typeface="Arial Rounded MT Bold" panose="020F0704030504030204" pitchFamily="34" charset="0"/>
              </a:rPr>
              <a:t>Estados Unidos </a:t>
            </a:r>
          </a:p>
          <a:p>
            <a:pPr>
              <a:defRPr/>
            </a:pPr>
            <a:r>
              <a:rPr lang="es-ES" altLang="es-ES" sz="1200" dirty="0">
                <a:solidFill>
                  <a:schemeClr val="tx2">
                    <a:lumMod val="60000"/>
                    <a:lumOff val="40000"/>
                  </a:schemeClr>
                </a:solidFill>
                <a:latin typeface="Arial Rounded MT Bold" panose="020F0704030504030204" pitchFamily="34" charset="0"/>
              </a:rPr>
              <a:t>invirtieron </a:t>
            </a:r>
            <a:r>
              <a:rPr lang="es-ES" altLang="es-ES" sz="1200" dirty="0">
                <a:latin typeface="Arial Rounded MT Bold" panose="020F0704030504030204" pitchFamily="34" charset="0"/>
              </a:rPr>
              <a:t>por negligencia </a:t>
            </a:r>
            <a:r>
              <a:rPr lang="es-ES" altLang="es-ES" sz="1200" dirty="0">
                <a:solidFill>
                  <a:schemeClr val="tx2">
                    <a:lumMod val="60000"/>
                    <a:lumOff val="40000"/>
                  </a:schemeClr>
                </a:solidFill>
                <a:latin typeface="Arial Rounded MT Bold" panose="020F0704030504030204" pitchFamily="34" charset="0"/>
              </a:rPr>
              <a:t>en la educación básica.</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Goldin informa que en el </a:t>
            </a:r>
            <a:r>
              <a:rPr lang="es-ES" altLang="es-ES" sz="1200" dirty="0">
                <a:solidFill>
                  <a:schemeClr val="tx2">
                    <a:lumMod val="60000"/>
                    <a:lumOff val="40000"/>
                  </a:schemeClr>
                </a:solidFill>
                <a:latin typeface="Arial Rounded MT Bold" panose="020F0704030504030204" pitchFamily="34" charset="0"/>
              </a:rPr>
              <a:t>1955</a:t>
            </a:r>
            <a:r>
              <a:rPr lang="es-ES" altLang="es-ES" sz="1200" dirty="0">
                <a:latin typeface="Arial Rounded MT Bold" panose="020F0704030504030204" pitchFamily="34" charset="0"/>
              </a:rPr>
              <a:t>, por ejemplo, casi el </a:t>
            </a:r>
            <a:r>
              <a:rPr lang="es-ES" altLang="es-ES" sz="1200" dirty="0">
                <a:solidFill>
                  <a:schemeClr val="tx2">
                    <a:lumMod val="60000"/>
                    <a:lumOff val="40000"/>
                  </a:schemeClr>
                </a:solidFill>
                <a:latin typeface="Arial Rounded MT Bold" panose="020F0704030504030204" pitchFamily="34" charset="0"/>
              </a:rPr>
              <a:t>80% de los niños </a:t>
            </a:r>
          </a:p>
          <a:p>
            <a:pPr>
              <a:defRPr/>
            </a:pPr>
            <a:r>
              <a:rPr lang="es-ES" altLang="es-ES" sz="1200" dirty="0">
                <a:solidFill>
                  <a:schemeClr val="tx2">
                    <a:lumMod val="60000"/>
                    <a:lumOff val="40000"/>
                  </a:schemeClr>
                </a:solidFill>
                <a:latin typeface="Arial Rounded MT Bold" panose="020F0704030504030204" pitchFamily="34" charset="0"/>
              </a:rPr>
              <a:t>estadounidenses entre los quince y los diecinueve años estaba matriculado en </a:t>
            </a:r>
          </a:p>
          <a:p>
            <a:pPr>
              <a:defRPr/>
            </a:pPr>
            <a:r>
              <a:rPr lang="es-ES" altLang="es-ES" sz="1200" dirty="0">
                <a:solidFill>
                  <a:schemeClr val="tx2">
                    <a:lumMod val="60000"/>
                    <a:lumOff val="40000"/>
                  </a:schemeClr>
                </a:solidFill>
                <a:latin typeface="Arial Rounded MT Bold" panose="020F0704030504030204" pitchFamily="34" charset="0"/>
              </a:rPr>
              <a:t>la segundaria, </a:t>
            </a:r>
            <a:r>
              <a:rPr lang="es-ES" altLang="es-ES" sz="1200" dirty="0">
                <a:latin typeface="Arial Rounded MT Bold" panose="020F0704030504030204" pitchFamily="34" charset="0"/>
              </a:rPr>
              <a:t>en ese momento, el porcentaje era más que el doble que en </a:t>
            </a:r>
          </a:p>
          <a:p>
            <a:pPr>
              <a:defRPr/>
            </a:pPr>
            <a:r>
              <a:rPr lang="es-ES" altLang="es-ES" sz="1200" dirty="0">
                <a:latin typeface="Arial Rounded MT Bold" panose="020F0704030504030204" pitchFamily="34" charset="0"/>
              </a:rPr>
              <a:t>cualquier país europeo.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a:p>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862469D-45D2-49AB-8780-DB07CC567325}"/>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Recomendaciones políticas</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2ADF09E8-B138-42B3-AA54-EE97856E6B6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170041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265220"/>
            <a:ext cx="603843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360097" y="1442312"/>
            <a:ext cx="6423806" cy="1754326"/>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En el último medio siglo, esa gran </a:t>
            </a:r>
            <a:r>
              <a:rPr lang="es-ES" altLang="es-ES" sz="1200" dirty="0">
                <a:solidFill>
                  <a:schemeClr val="tx2">
                    <a:lumMod val="60000"/>
                    <a:lumOff val="40000"/>
                  </a:schemeClr>
                </a:solidFill>
                <a:latin typeface="Arial Rounded MT Bold" panose="020F0704030504030204" pitchFamily="34" charset="0"/>
              </a:rPr>
              <a:t>ventaja estadounidense en la educación primaria desapareció </a:t>
            </a:r>
            <a:r>
              <a:rPr lang="es-ES" altLang="es-ES" sz="1200" dirty="0">
                <a:latin typeface="Arial Rounded MT Bold" panose="020F0704030504030204" pitchFamily="34" charset="0"/>
              </a:rPr>
              <a:t>y hoy el país no va más allá de las posiciones centrales entre los países ricos, e incluso peor en algunas de las asignaturas importantes.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La </a:t>
            </a:r>
            <a:r>
              <a:rPr lang="es-ES" altLang="es-ES" sz="1200" dirty="0">
                <a:solidFill>
                  <a:schemeClr val="tx2">
                    <a:lumMod val="60000"/>
                    <a:lumOff val="40000"/>
                  </a:schemeClr>
                </a:solidFill>
                <a:latin typeface="Arial Rounded MT Bold" panose="020F0704030504030204" pitchFamily="34" charset="0"/>
              </a:rPr>
              <a:t>investigación </a:t>
            </a:r>
            <a:r>
              <a:rPr lang="es-ES" altLang="es-ES" sz="1200" dirty="0">
                <a:latin typeface="Arial Rounded MT Bold" panose="020F0704030504030204" pitchFamily="34" charset="0"/>
              </a:rPr>
              <a:t>más reciente</a:t>
            </a:r>
            <a:r>
              <a:rPr lang="es-ES" altLang="es-ES" sz="1200" dirty="0">
                <a:solidFill>
                  <a:schemeClr val="tx2">
                    <a:lumMod val="60000"/>
                    <a:lumOff val="40000"/>
                  </a:schemeClr>
                </a:solidFill>
                <a:latin typeface="Arial Rounded MT Bold" panose="020F0704030504030204" pitchFamily="34" charset="0"/>
              </a:rPr>
              <a:t> </a:t>
            </a:r>
            <a:r>
              <a:rPr lang="es-ES" altLang="es-ES" sz="1200" dirty="0">
                <a:latin typeface="Arial Rounded MT Bold" panose="020F0704030504030204" pitchFamily="34" charset="0"/>
              </a:rPr>
              <a:t>del </a:t>
            </a:r>
            <a:r>
              <a:rPr lang="es-ES" altLang="es-ES" sz="1200" dirty="0">
                <a:solidFill>
                  <a:schemeClr val="accent4">
                    <a:lumMod val="75000"/>
                  </a:schemeClr>
                </a:solidFill>
                <a:latin typeface="Arial Rounded MT Bold" panose="020F0704030504030204" pitchFamily="34" charset="0"/>
              </a:rPr>
              <a:t>Programa para la evaluación internacional de los </a:t>
            </a:r>
          </a:p>
          <a:p>
            <a:pPr>
              <a:defRPr/>
            </a:pPr>
            <a:r>
              <a:rPr lang="es-ES" altLang="es-ES" sz="1200" dirty="0">
                <a:solidFill>
                  <a:schemeClr val="accent4">
                    <a:lumMod val="75000"/>
                  </a:schemeClr>
                </a:solidFill>
                <a:latin typeface="Arial Rounded MT Bold" panose="020F0704030504030204" pitchFamily="34" charset="0"/>
              </a:rPr>
              <a:t>estudiantes (PISA) del OCDE</a:t>
            </a:r>
            <a:r>
              <a:rPr lang="es-ES" altLang="es-ES" sz="1200" dirty="0">
                <a:latin typeface="Arial Rounded MT Bold" panose="020F0704030504030204" pitchFamily="34" charset="0"/>
              </a:rPr>
              <a:t>, la Organización para la cooperación y el desarrollo </a:t>
            </a:r>
          </a:p>
          <a:p>
            <a:pPr>
              <a:defRPr/>
            </a:pPr>
            <a:r>
              <a:rPr lang="es-ES" altLang="es-ES" sz="1200" dirty="0">
                <a:latin typeface="Arial Rounded MT Bold" panose="020F0704030504030204" pitchFamily="34" charset="0"/>
              </a:rPr>
              <a:t>económico, llevada a cabo en el 2009, descubrió que los quinceañeros están en</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31D9F28-D0CF-417F-AC56-CAC7C3357D68}"/>
              </a:ext>
            </a:extLst>
          </p:cNvPr>
          <p:cNvSpPr/>
          <p:nvPr/>
        </p:nvSpPr>
        <p:spPr>
          <a:xfrm>
            <a:off x="1475656" y="1354427"/>
            <a:ext cx="6038438"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Recomendaciones políticas</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23F74FB7-B16E-4D2C-9CFC-A0BE1AACA104}"/>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E59F0363-A4C9-4A45-B52A-2EBF3F459BCE}"/>
              </a:ext>
            </a:extLst>
          </p:cNvPr>
          <p:cNvGraphicFramePr/>
          <p:nvPr>
            <p:extLst>
              <p:ext uri="{D42A27DB-BD31-4B8C-83A1-F6EECF244321}">
                <p14:modId xmlns:p14="http://schemas.microsoft.com/office/powerpoint/2010/main" val="673534389"/>
              </p:ext>
            </p:extLst>
          </p:nvPr>
        </p:nvGraphicFramePr>
        <p:xfrm>
          <a:off x="1547664" y="3278115"/>
          <a:ext cx="5832648" cy="1200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619592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5991102" cy="1938992"/>
          </a:xfrm>
          <a:prstGeom prst="rect">
            <a:avLst/>
          </a:prstGeom>
          <a:noFill/>
        </p:spPr>
        <p:txBody>
          <a:bodyPr wrap="square" rtlCol="0">
            <a:spAutoFit/>
          </a:bodyPr>
          <a:lstStyle/>
          <a:p>
            <a:pPr>
              <a:defRPr/>
            </a:pPr>
            <a:endParaRPr lang="es-ES" altLang="es-ES" sz="1200" b="1" dirty="0">
              <a:latin typeface="Arial Rounded MT Bold" panose="020F0704030504030204" pitchFamily="34" charset="0"/>
            </a:endParaRP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Después de haber crecido por un cuarto de siglo, en el 2005 las </a:t>
            </a:r>
            <a:r>
              <a:rPr lang="es-ES" altLang="es-ES" sz="1200" dirty="0">
                <a:solidFill>
                  <a:schemeClr val="tx2">
                    <a:lumMod val="60000"/>
                    <a:lumOff val="40000"/>
                  </a:schemeClr>
                </a:solidFill>
                <a:latin typeface="Arial Rounded MT Bold" panose="020F0704030504030204" pitchFamily="34" charset="0"/>
              </a:rPr>
              <a:t>ayudas del </a:t>
            </a:r>
          </a:p>
          <a:p>
            <a:pPr algn="just">
              <a:defRPr/>
            </a:pPr>
            <a:r>
              <a:rPr lang="es-ES" altLang="es-ES" sz="1200" dirty="0">
                <a:solidFill>
                  <a:schemeClr val="tx2">
                    <a:lumMod val="60000"/>
                    <a:lumOff val="40000"/>
                  </a:schemeClr>
                </a:solidFill>
                <a:latin typeface="Arial Rounded MT Bold" panose="020F0704030504030204" pitchFamily="34" charset="0"/>
              </a:rPr>
              <a:t>gobierno federal</a:t>
            </a:r>
            <a:r>
              <a:rPr lang="es-ES" altLang="es-ES" sz="1200" dirty="0">
                <a:latin typeface="Arial Rounded MT Bold" panose="020F0704030504030204" pitchFamily="34" charset="0"/>
              </a:rPr>
              <a:t> </a:t>
            </a:r>
            <a:r>
              <a:rPr lang="es-ES" altLang="es-ES" sz="1200" dirty="0">
                <a:solidFill>
                  <a:schemeClr val="tx2">
                    <a:lumMod val="60000"/>
                    <a:lumOff val="40000"/>
                  </a:schemeClr>
                </a:solidFill>
                <a:latin typeface="Arial Rounded MT Bold" panose="020F0704030504030204" pitchFamily="34" charset="0"/>
              </a:rPr>
              <a:t>en la investigación académica básica </a:t>
            </a:r>
            <a:r>
              <a:rPr lang="es-ES" altLang="es-ES" sz="1200" dirty="0">
                <a:latin typeface="Arial Rounded MT Bold" panose="020F0704030504030204" pitchFamily="34" charset="0"/>
              </a:rPr>
              <a:t>empezaron a </a:t>
            </a:r>
            <a:r>
              <a:rPr lang="es-ES" altLang="es-ES" sz="1200" dirty="0">
                <a:solidFill>
                  <a:schemeClr val="tx2">
                    <a:lumMod val="60000"/>
                    <a:lumOff val="40000"/>
                  </a:schemeClr>
                </a:solidFill>
                <a:latin typeface="Arial Rounded MT Bold" panose="020F0704030504030204" pitchFamily="34" charset="0"/>
              </a:rPr>
              <a:t>disminuir</a:t>
            </a:r>
            <a:r>
              <a:rPr lang="es-ES" altLang="es-ES" sz="1200" dirty="0">
                <a:latin typeface="Arial Rounded MT Bold" panose="020F0704030504030204" pitchFamily="34" charset="0"/>
              </a:rPr>
              <a:t>. Eso está causando cierta preocupación, porque la</a:t>
            </a:r>
            <a:r>
              <a:rPr lang="es-ES" altLang="es-ES" sz="1200" dirty="0">
                <a:solidFill>
                  <a:schemeClr val="tx2">
                    <a:lumMod val="60000"/>
                    <a:lumOff val="40000"/>
                  </a:schemeClr>
                </a:solidFill>
                <a:latin typeface="Arial Rounded MT Bold" panose="020F0704030504030204" pitchFamily="34" charset="0"/>
              </a:rPr>
              <a:t> economía enseña que la </a:t>
            </a:r>
          </a:p>
          <a:p>
            <a:pPr algn="just">
              <a:defRPr/>
            </a:pPr>
            <a:r>
              <a:rPr lang="es-ES" altLang="es-ES" sz="1200" dirty="0">
                <a:solidFill>
                  <a:schemeClr val="tx2">
                    <a:lumMod val="60000"/>
                    <a:lumOff val="40000"/>
                  </a:schemeClr>
                </a:solidFill>
                <a:latin typeface="Arial Rounded MT Bold" panose="020F0704030504030204" pitchFamily="34" charset="0"/>
              </a:rPr>
              <a:t>investigación básica tiene grandes repercusiones positivas.</a:t>
            </a:r>
            <a:r>
              <a:rPr lang="es-ES" altLang="es-ES" sz="1200" dirty="0">
                <a:latin typeface="Arial Rounded MT Bold" panose="020F0704030504030204" pitchFamily="34" charset="0"/>
              </a:rPr>
              <a:t> Ese dato banal, de hecho, crea un papel para el gobierno, cuyos dividendos podrían ser enormes.</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Internet, solo para hacer un ejemplo famoso, nació por la investigación del </a:t>
            </a:r>
          </a:p>
          <a:p>
            <a:pPr algn="just">
              <a:defRPr/>
            </a:pPr>
            <a:r>
              <a:rPr lang="es-ES" altLang="es-ES" sz="1200" dirty="0">
                <a:latin typeface="Arial Rounded MT Bold" panose="020F0704030504030204" pitchFamily="34" charset="0"/>
              </a:rPr>
              <a:t>Ministerio de Defensa estadounidense para montar redes a prueba de balas.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35A3F55-B3F2-4FE5-B0FA-16F4ECFDEEEE}"/>
              </a:ext>
            </a:extLst>
          </p:cNvPr>
          <p:cNvSpPr/>
          <p:nvPr/>
        </p:nvSpPr>
        <p:spPr>
          <a:xfrm>
            <a:off x="154766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Apoyo a nuestros científicos</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F5787E43-7FD1-4C5C-8BBC-156422B904D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10502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2214389"/>
            <a:ext cx="6202266" cy="1015663"/>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Los sistemas GPS, las pantallas táctiles, los software de reconocimiento de voz </a:t>
            </a:r>
          </a:p>
          <a:p>
            <a:pPr algn="just">
              <a:defRPr/>
            </a:pPr>
            <a:r>
              <a:rPr lang="es-ES" altLang="es-ES" sz="1200" dirty="0">
                <a:latin typeface="Arial Rounded MT Bold" panose="020F0704030504030204" pitchFamily="34" charset="0"/>
              </a:rPr>
              <a:t>como Siri de Apple y también muchas más </a:t>
            </a:r>
            <a:r>
              <a:rPr lang="es-ES" altLang="es-ES" sz="1200" dirty="0">
                <a:solidFill>
                  <a:schemeClr val="tx2">
                    <a:lumMod val="60000"/>
                    <a:lumOff val="40000"/>
                  </a:schemeClr>
                </a:solidFill>
                <a:latin typeface="Arial Rounded MT Bold" panose="020F0704030504030204" pitchFamily="34" charset="0"/>
              </a:rPr>
              <a:t>innovaciones digitales proceden</a:t>
            </a:r>
            <a:endParaRPr lang="es-ES" altLang="es-ES" sz="1200" dirty="0">
              <a:latin typeface="Arial Rounded MT Bold" panose="020F0704030504030204" pitchFamily="34" charset="0"/>
            </a:endParaRPr>
          </a:p>
          <a:p>
            <a:pPr algn="just">
              <a:defRPr/>
            </a:pPr>
            <a:r>
              <a:rPr lang="es-ES" altLang="es-ES" sz="1200" dirty="0">
                <a:solidFill>
                  <a:schemeClr val="tx2">
                    <a:lumMod val="60000"/>
                    <a:lumOff val="40000"/>
                  </a:schemeClr>
                </a:solidFill>
                <a:latin typeface="Arial Rounded MT Bold" panose="020F0704030504030204" pitchFamily="34" charset="0"/>
              </a:rPr>
              <a:t>de la investigación básica financiada por el gobierno. </a:t>
            </a:r>
            <a:r>
              <a:rPr lang="es-ES" altLang="es-ES" sz="1200" dirty="0">
                <a:latin typeface="Arial Rounded MT Bold" panose="020F0704030504030204" pitchFamily="34" charset="0"/>
              </a:rPr>
              <a:t>Es bastante lógico decir </a:t>
            </a:r>
          </a:p>
          <a:p>
            <a:pPr algn="just">
              <a:defRPr/>
            </a:pPr>
            <a:r>
              <a:rPr lang="es-ES" altLang="es-ES" sz="1200" dirty="0">
                <a:latin typeface="Arial Rounded MT Bold" panose="020F0704030504030204" pitchFamily="34" charset="0"/>
              </a:rPr>
              <a:t>que hardware, software, redes y robot no existirían en el volumen, en la variedad y en las formas  que conocemos sin los continuos fondos públicos.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AE8D79DE-5C2B-4AA4-B6D8-21806EA65158}"/>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Apoyo a nuestros científicos</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12CA02B0-CDAA-4409-A251-A6E8FCED64A0}"/>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09498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1972" y="1862203"/>
            <a:ext cx="5904000" cy="2123658"/>
          </a:xfrm>
          <a:prstGeom prst="rect">
            <a:avLst/>
          </a:prstGeom>
          <a:noFill/>
        </p:spPr>
        <p:txBody>
          <a:bodyPr wrap="square" rtlCol="0">
            <a:spAutoFit/>
          </a:bodyPr>
          <a:lstStyle/>
          <a:p>
            <a:pPr>
              <a:defRPr/>
            </a:pPr>
            <a:r>
              <a:rPr lang="es-ES" altLang="es-ES" sz="1200" dirty="0">
                <a:latin typeface="Arial Rounded MT Bold" panose="020F0704030504030204" pitchFamily="34" charset="0"/>
              </a:rPr>
              <a:t>El elemento que cambiará con mayor probabilidad y que llevará problemas y retos es un aspecto de que todavía no hemos hablado:</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Sin embargo, si las teorías sobre AI, androides y la Segunda Época de las </a:t>
            </a:r>
          </a:p>
          <a:p>
            <a:pPr>
              <a:defRPr/>
            </a:pPr>
            <a:r>
              <a:rPr lang="es-ES" altLang="es-ES" sz="1200" dirty="0">
                <a:latin typeface="Arial Rounded MT Bold" panose="020F0704030504030204" pitchFamily="34" charset="0"/>
              </a:rPr>
              <a:t>máquinas son correctas, este intercambio secular, con el tiempo, llegará a </a:t>
            </a:r>
          </a:p>
          <a:p>
            <a:pPr>
              <a:defRPr/>
            </a:pPr>
            <a:r>
              <a:rPr lang="es-ES" altLang="es-ES" sz="1200" dirty="0">
                <a:latin typeface="Arial Rounded MT Bold" panose="020F0704030504030204" pitchFamily="34" charset="0"/>
              </a:rPr>
              <a:t>ser menos factible.</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E5238B0-2D07-410F-B8AF-F41BDEA961B1}"/>
              </a:ext>
            </a:extLst>
          </p:cNvPr>
          <p:cNvSpPr/>
          <p:nvPr/>
        </p:nvSpPr>
        <p:spPr>
          <a:xfrm>
            <a:off x="1610094" y="139109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Recomendaciones a largo plazo</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Rectangle: Rounded Corners 9">
            <a:extLst>
              <a:ext uri="{FF2B5EF4-FFF2-40B4-BE49-F238E27FC236}">
                <a16:creationId xmlns:a16="http://schemas.microsoft.com/office/drawing/2014/main" id="{AD2D50DF-9846-48B3-97A5-2E4688046805}"/>
              </a:ext>
            </a:extLst>
          </p:cNvPr>
          <p:cNvSpPr/>
          <p:nvPr/>
        </p:nvSpPr>
        <p:spPr>
          <a:xfrm>
            <a:off x="1601972" y="2504764"/>
            <a:ext cx="5912122" cy="7676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En las economías capitalistas actuales casi todos adquieren dinero para </a:t>
            </a:r>
          </a:p>
          <a:p>
            <a:pPr>
              <a:defRPr/>
            </a:pPr>
            <a:r>
              <a:rPr lang="es-ES" altLang="es-ES" sz="1200" dirty="0">
                <a:solidFill>
                  <a:schemeClr val="tx1"/>
                </a:solidFill>
                <a:latin typeface="Arial Rounded MT Bold" panose="020F0704030504030204" pitchFamily="34" charset="0"/>
              </a:rPr>
              <a:t>comprar cosas ofreciendo su proprio trabajo a la economía. Casi todos </a:t>
            </a:r>
          </a:p>
          <a:p>
            <a:pPr>
              <a:defRPr/>
            </a:pPr>
            <a:r>
              <a:rPr lang="es-ES" altLang="es-ES" sz="1200" dirty="0">
                <a:solidFill>
                  <a:schemeClr val="tx1"/>
                </a:solidFill>
                <a:latin typeface="Arial Rounded MT Bold" panose="020F0704030504030204" pitchFamily="34" charset="0"/>
              </a:rPr>
              <a:t>somos trabajadores, no dueños de capital.</a:t>
            </a:r>
            <a:endParaRPr lang="es-ES" altLang="es-ES" sz="1200" b="1" dirty="0">
              <a:latin typeface="Arial Rounded MT Bold" panose="020F0704030504030204" pitchFamily="34" charset="0"/>
            </a:endParaRPr>
          </a:p>
        </p:txBody>
      </p:sp>
      <p:sp>
        <p:nvSpPr>
          <p:cNvPr id="11" name="Donut 24">
            <a:extLst>
              <a:ext uri="{FF2B5EF4-FFF2-40B4-BE49-F238E27FC236}">
                <a16:creationId xmlns:a16="http://schemas.microsoft.com/office/drawing/2014/main" id="{7F3B28AA-E8B0-410B-B40D-8D40C6324BC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9966451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94843"/>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4EA4D909-181B-4B47-86F3-4C9C0531F643}"/>
              </a:ext>
            </a:extLst>
          </p:cNvPr>
          <p:cNvGraphicFramePr/>
          <p:nvPr>
            <p:extLst>
              <p:ext uri="{D42A27DB-BD31-4B8C-83A1-F6EECF244321}">
                <p14:modId xmlns:p14="http://schemas.microsoft.com/office/powerpoint/2010/main" val="405431578"/>
              </p:ext>
            </p:extLst>
          </p:nvPr>
        </p:nvGraphicFramePr>
        <p:xfrm>
          <a:off x="1610094" y="1983555"/>
          <a:ext cx="6048672" cy="1934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F8FB4A1-5E3F-46AB-AED8-5449A9333E20}"/>
              </a:ext>
            </a:extLst>
          </p:cNvPr>
          <p:cNvSpPr/>
          <p:nvPr/>
        </p:nvSpPr>
        <p:spPr>
          <a:xfrm>
            <a:off x="1610094" y="1410330"/>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Recomendaciones a largo plazo</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A2B05DEC-1BF9-4B9F-862E-3CBDE5E6F4A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396990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5501" y="1866194"/>
            <a:ext cx="6207782" cy="1938992"/>
          </a:xfrm>
          <a:prstGeom prst="rect">
            <a:avLst/>
          </a:prstGeom>
          <a:noFill/>
        </p:spPr>
        <p:txBody>
          <a:bodyPr wrap="square" rtlCol="0">
            <a:spAutoFit/>
          </a:bodyPr>
          <a:lstStyle/>
          <a:p>
            <a:pPr>
              <a:defRPr/>
            </a:pPr>
            <a:endParaRPr lang="es-ES" altLang="es-ES" sz="1200" b="1"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Un buen número de </a:t>
            </a:r>
            <a:r>
              <a:rPr lang="es-ES" altLang="es-ES" sz="1200" dirty="0">
                <a:solidFill>
                  <a:schemeClr val="tx2">
                    <a:lumMod val="60000"/>
                    <a:lumOff val="40000"/>
                  </a:schemeClr>
                </a:solidFill>
                <a:latin typeface="Arial Rounded MT Bold" panose="020F0704030504030204" pitchFamily="34" charset="0"/>
              </a:rPr>
              <a:t>economistas</a:t>
            </a:r>
            <a:r>
              <a:rPr lang="es-ES" altLang="es-ES" sz="1200" dirty="0">
                <a:latin typeface="Arial Rounded MT Bold" panose="020F0704030504030204" pitchFamily="34" charset="0"/>
              </a:rPr>
              <a:t> está </a:t>
            </a:r>
            <a:r>
              <a:rPr lang="es-ES" altLang="es-ES" sz="1200" dirty="0">
                <a:solidFill>
                  <a:schemeClr val="tx2">
                    <a:lumMod val="60000"/>
                    <a:lumOff val="40000"/>
                  </a:schemeClr>
                </a:solidFill>
                <a:latin typeface="Arial Rounded MT Bold" panose="020F0704030504030204" pitchFamily="34" charset="0"/>
              </a:rPr>
              <a:t>preocupado</a:t>
            </a:r>
            <a:r>
              <a:rPr lang="es-ES" altLang="es-ES" sz="1200" dirty="0">
                <a:latin typeface="Arial Rounded MT Bold" panose="020F0704030504030204" pitchFamily="34" charset="0"/>
              </a:rPr>
              <a:t> por el posible </a:t>
            </a:r>
            <a:r>
              <a:rPr lang="es-ES" altLang="es-ES" sz="1200" dirty="0">
                <a:solidFill>
                  <a:schemeClr val="tx2">
                    <a:lumMod val="60000"/>
                    <a:lumOff val="40000"/>
                  </a:schemeClr>
                </a:solidFill>
                <a:latin typeface="Arial Rounded MT Bold" panose="020F0704030504030204" pitchFamily="34" charset="0"/>
              </a:rPr>
              <a:t>fracaso del </a:t>
            </a:r>
          </a:p>
          <a:p>
            <a:pPr>
              <a:defRPr/>
            </a:pPr>
            <a:r>
              <a:rPr lang="es-ES" altLang="es-ES" sz="1200" dirty="0">
                <a:solidFill>
                  <a:schemeClr val="tx2">
                    <a:lumMod val="60000"/>
                    <a:lumOff val="40000"/>
                  </a:schemeClr>
                </a:solidFill>
                <a:latin typeface="Arial Rounded MT Bold" panose="020F0704030504030204" pitchFamily="34" charset="0"/>
              </a:rPr>
              <a:t>capitalismo</a:t>
            </a:r>
            <a:r>
              <a:rPr lang="es-ES" altLang="es-ES" sz="1200" dirty="0">
                <a:latin typeface="Arial Rounded MT Bold" panose="020F0704030504030204" pitchFamily="34" charset="0"/>
              </a:rPr>
              <a:t>.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Muchos de ellos propusieron la misma </a:t>
            </a:r>
            <a:r>
              <a:rPr lang="es-ES" altLang="es-ES" sz="1200" dirty="0">
                <a:solidFill>
                  <a:schemeClr val="tx2">
                    <a:lumMod val="60000"/>
                    <a:lumOff val="40000"/>
                  </a:schemeClr>
                </a:solidFill>
                <a:latin typeface="Arial Rounded MT Bold" panose="020F0704030504030204" pitchFamily="34" charset="0"/>
              </a:rPr>
              <a:t>solución</a:t>
            </a:r>
            <a:r>
              <a:rPr lang="es-ES" altLang="es-ES" sz="1200" dirty="0">
                <a:latin typeface="Arial Rounded MT Bold" panose="020F0704030504030204" pitchFamily="34" charset="0"/>
              </a:rPr>
              <a:t> sencilla: </a:t>
            </a:r>
            <a:r>
              <a:rPr lang="es-ES" altLang="es-ES" sz="1200" dirty="0">
                <a:solidFill>
                  <a:schemeClr val="tx2">
                    <a:lumMod val="60000"/>
                    <a:lumOff val="40000"/>
                  </a:schemeClr>
                </a:solidFill>
                <a:latin typeface="Arial Rounded MT Bold" panose="020F0704030504030204" pitchFamily="34" charset="0"/>
              </a:rPr>
              <a:t>dar dinero a la gente.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El gobierno podría </a:t>
            </a:r>
            <a:r>
              <a:rPr lang="es-ES" altLang="es-ES" sz="1200" dirty="0">
                <a:solidFill>
                  <a:schemeClr val="tx2">
                    <a:lumMod val="60000"/>
                    <a:lumOff val="40000"/>
                  </a:schemeClr>
                </a:solidFill>
                <a:latin typeface="Arial Rounded MT Bold" panose="020F0704030504030204" pitchFamily="34" charset="0"/>
              </a:rPr>
              <a:t>distribuir cada año la misma cantidad de dinero a todos los </a:t>
            </a:r>
          </a:p>
          <a:p>
            <a:pPr>
              <a:defRPr/>
            </a:pPr>
            <a:r>
              <a:rPr lang="es-ES" altLang="es-ES" sz="1200" dirty="0">
                <a:solidFill>
                  <a:schemeClr val="tx2">
                    <a:lumMod val="60000"/>
                    <a:lumOff val="40000"/>
                  </a:schemeClr>
                </a:solidFill>
                <a:latin typeface="Arial Rounded MT Bold" panose="020F0704030504030204" pitchFamily="34" charset="0"/>
              </a:rPr>
              <a:t>ciudadanos, </a:t>
            </a:r>
            <a:r>
              <a:rPr lang="es-ES" altLang="es-ES" sz="1200" dirty="0">
                <a:latin typeface="Arial Rounded MT Bold" panose="020F0704030504030204" pitchFamily="34" charset="0"/>
              </a:rPr>
              <a:t>sin realizar ninguna evaluación para comprobar quien lo necesita de verdad o quien debería recibirlo en mayor o menor cantidad.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AACDA24-B907-43A3-921D-A1B8E437573B}"/>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Recomendaciones a largo plazo</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3419BEA5-9CAE-46F3-970A-C91236BC03D0}"/>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7943123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635646"/>
            <a:ext cx="5966430" cy="7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3" name="Diagrama 2">
            <a:extLst>
              <a:ext uri="{FF2B5EF4-FFF2-40B4-BE49-F238E27FC236}">
                <a16:creationId xmlns:a16="http://schemas.microsoft.com/office/drawing/2014/main" id="{7408C68C-C057-452F-9C5D-4900CC63D717}"/>
              </a:ext>
            </a:extLst>
          </p:cNvPr>
          <p:cNvGraphicFramePr/>
          <p:nvPr>
            <p:extLst>
              <p:ext uri="{D42A27DB-BD31-4B8C-83A1-F6EECF244321}">
                <p14:modId xmlns:p14="http://schemas.microsoft.com/office/powerpoint/2010/main" val="2297109737"/>
              </p:ext>
            </p:extLst>
          </p:nvPr>
        </p:nvGraphicFramePr>
        <p:xfrm>
          <a:off x="1497456" y="2366259"/>
          <a:ext cx="6016638" cy="1532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B0E91D5F-4906-47FC-888F-097B03005529}"/>
              </a:ext>
            </a:extLst>
          </p:cNvPr>
          <p:cNvSpPr/>
          <p:nvPr/>
        </p:nvSpPr>
        <p:spPr>
          <a:xfrm>
            <a:off x="1497456" y="1784915"/>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Recomendaciones a largo plazo</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0FEE196A-AABF-493F-AC72-CF975E47F0D2}"/>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6098760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05958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98691" y="1648845"/>
            <a:ext cx="5772431" cy="2308324"/>
          </a:xfrm>
          <a:prstGeom prst="rect">
            <a:avLst/>
          </a:prstGeom>
          <a:noFill/>
        </p:spPr>
        <p:txBody>
          <a:bodyPr wrap="square" rtlCol="0">
            <a:spAutoFit/>
          </a:bodyPr>
          <a:lstStyle/>
          <a:p>
            <a:pPr>
              <a:defRPr/>
            </a:pPr>
            <a:r>
              <a:rPr lang="es-ES" altLang="es-ES" sz="1200" dirty="0">
                <a:latin typeface="Arial Rounded MT Bold" panose="020F0704030504030204" pitchFamily="34" charset="0"/>
              </a:rPr>
              <a:t>Hoy el </a:t>
            </a:r>
            <a:r>
              <a:rPr lang="es-ES" altLang="es-ES" sz="1200" dirty="0">
                <a:solidFill>
                  <a:schemeClr val="tx2">
                    <a:lumMod val="60000"/>
                    <a:lumOff val="40000"/>
                  </a:schemeClr>
                </a:solidFill>
                <a:latin typeface="Arial Rounded MT Bold" panose="020F0704030504030204" pitchFamily="34" charset="0"/>
              </a:rPr>
              <a:t>salario mínimo </a:t>
            </a:r>
            <a:r>
              <a:rPr lang="es-ES" altLang="es-ES" sz="1200" dirty="0">
                <a:latin typeface="Arial Rounded MT Bold" panose="020F0704030504030204" pitchFamily="34" charset="0"/>
              </a:rPr>
              <a:t>no es parte del debate político oficial, pero tiene una historia sorprendentemente larga y se mantuvo </a:t>
            </a:r>
            <a:r>
              <a:rPr lang="es-ES" altLang="es-ES" sz="1200" dirty="0">
                <a:solidFill>
                  <a:schemeClr val="tx2">
                    <a:lumMod val="60000"/>
                    <a:lumOff val="40000"/>
                  </a:schemeClr>
                </a:solidFill>
                <a:latin typeface="Arial Rounded MT Bold" panose="020F0704030504030204" pitchFamily="34" charset="0"/>
              </a:rPr>
              <a:t>a un paso de convertirse en realidad en América en siglo XX.  </a:t>
            </a:r>
            <a:endParaRPr lang="es-ES"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Uno de sus primeros defensores, el activista </a:t>
            </a:r>
          </a:p>
          <a:p>
            <a:pPr>
              <a:defRPr/>
            </a:pPr>
            <a:r>
              <a:rPr lang="es-ES" altLang="es-ES" sz="1200" dirty="0">
                <a:latin typeface="Arial Rounded MT Bold" panose="020F0704030504030204" pitchFamily="34" charset="0"/>
              </a:rPr>
              <a:t>político angloamericano </a:t>
            </a:r>
            <a:r>
              <a:rPr lang="es-ES" altLang="es-ES" sz="1200" dirty="0">
                <a:solidFill>
                  <a:schemeClr val="tx2">
                    <a:lumMod val="60000"/>
                    <a:lumOff val="40000"/>
                  </a:schemeClr>
                </a:solidFill>
                <a:latin typeface="Arial Rounded MT Bold" panose="020F0704030504030204" pitchFamily="34" charset="0"/>
              </a:rPr>
              <a:t>Thomas Paine</a:t>
            </a:r>
            <a:r>
              <a:rPr lang="es-ES" altLang="es-ES" sz="1200" dirty="0">
                <a:latin typeface="Arial Rounded MT Bold" panose="020F0704030504030204" pitchFamily="34" charset="0"/>
              </a:rPr>
              <a:t>, en su </a:t>
            </a:r>
          </a:p>
          <a:p>
            <a:pPr>
              <a:defRPr/>
            </a:pPr>
            <a:r>
              <a:rPr lang="es-ES" altLang="es-ES" sz="1200" dirty="0">
                <a:latin typeface="Arial Rounded MT Bold" panose="020F0704030504030204" pitchFamily="34" charset="0"/>
              </a:rPr>
              <a:t>folleto de 1797 </a:t>
            </a:r>
            <a:r>
              <a:rPr lang="es-ES" altLang="es-ES" sz="1200" dirty="0" err="1">
                <a:solidFill>
                  <a:schemeClr val="tx2">
                    <a:lumMod val="60000"/>
                    <a:lumOff val="40000"/>
                  </a:schemeClr>
                </a:solidFill>
                <a:latin typeface="Arial Rounded MT Bold" panose="020F0704030504030204" pitchFamily="34" charset="0"/>
              </a:rPr>
              <a:t>Agrarian</a:t>
            </a:r>
            <a:r>
              <a:rPr lang="es-ES" altLang="es-ES" sz="1200" dirty="0">
                <a:solidFill>
                  <a:schemeClr val="tx2">
                    <a:lumMod val="60000"/>
                    <a:lumOff val="40000"/>
                  </a:schemeClr>
                </a:solidFill>
                <a:latin typeface="Arial Rounded MT Bold" panose="020F0704030504030204" pitchFamily="34" charset="0"/>
              </a:rPr>
              <a:t> </a:t>
            </a:r>
            <a:r>
              <a:rPr lang="es-ES" altLang="es-ES" sz="1200" dirty="0" err="1">
                <a:solidFill>
                  <a:schemeClr val="tx2">
                    <a:lumMod val="60000"/>
                    <a:lumOff val="40000"/>
                  </a:schemeClr>
                </a:solidFill>
                <a:latin typeface="Arial Rounded MT Bold" panose="020F0704030504030204" pitchFamily="34" charset="0"/>
              </a:rPr>
              <a:t>Justice</a:t>
            </a:r>
            <a:r>
              <a:rPr lang="es-ES" altLang="es-ES" sz="1200" dirty="0">
                <a:solidFill>
                  <a:schemeClr val="tx2">
                    <a:lumMod val="60000"/>
                    <a:lumOff val="40000"/>
                  </a:schemeClr>
                </a:solidFill>
                <a:latin typeface="Arial Rounded MT Bold" panose="020F0704030504030204" pitchFamily="34" charset="0"/>
              </a:rPr>
              <a:t> </a:t>
            </a:r>
            <a:r>
              <a:rPr lang="es-ES" altLang="es-ES" sz="1200" dirty="0">
                <a:latin typeface="Arial Rounded MT Bold" panose="020F0704030504030204" pitchFamily="34" charset="0"/>
              </a:rPr>
              <a:t>deseaba que</a:t>
            </a:r>
          </a:p>
          <a:p>
            <a:pPr>
              <a:defRPr/>
            </a:pPr>
            <a:r>
              <a:rPr lang="es-ES" altLang="es-ES" sz="1200" dirty="0">
                <a:solidFill>
                  <a:schemeClr val="tx2">
                    <a:lumMod val="60000"/>
                    <a:lumOff val="40000"/>
                  </a:schemeClr>
                </a:solidFill>
                <a:latin typeface="Arial Rounded MT Bold" panose="020F0704030504030204" pitchFamily="34" charset="0"/>
              </a:rPr>
              <a:t>todos recibieran una cantidad, en una sola vez, </a:t>
            </a:r>
          </a:p>
          <a:p>
            <a:pPr>
              <a:defRPr/>
            </a:pPr>
            <a:r>
              <a:rPr lang="es-ES" altLang="es-ES" sz="1200" dirty="0">
                <a:solidFill>
                  <a:schemeClr val="tx2">
                    <a:lumMod val="60000"/>
                    <a:lumOff val="40000"/>
                  </a:schemeClr>
                </a:solidFill>
                <a:latin typeface="Arial Rounded MT Bold" panose="020F0704030504030204" pitchFamily="34" charset="0"/>
              </a:rPr>
              <a:t>al llegar a la edad adulta, </a:t>
            </a:r>
            <a:r>
              <a:rPr lang="es-ES" altLang="es-ES" sz="1200" dirty="0">
                <a:latin typeface="Arial Rounded MT Bold" panose="020F0704030504030204" pitchFamily="34" charset="0"/>
              </a:rPr>
              <a:t>para compensar </a:t>
            </a:r>
          </a:p>
          <a:p>
            <a:pPr>
              <a:defRPr/>
            </a:pPr>
            <a:r>
              <a:rPr lang="es-ES" altLang="es-ES" sz="1200" dirty="0">
                <a:latin typeface="Arial Rounded MT Bold" panose="020F0704030504030204" pitchFamily="34" charset="0"/>
              </a:rPr>
              <a:t>la injusticia de que algunos nacieron en una </a:t>
            </a:r>
          </a:p>
          <a:p>
            <a:pPr>
              <a:defRPr/>
            </a:pPr>
            <a:r>
              <a:rPr lang="es-ES" altLang="es-ES" sz="1200" dirty="0">
                <a:latin typeface="Arial Rounded MT Bold" panose="020F0704030504030204" pitchFamily="34" charset="0"/>
              </a:rPr>
              <a:t>familia de terratenientes  y otros no.</a:t>
            </a:r>
          </a:p>
          <a:p>
            <a:pPr>
              <a:defRPr/>
            </a:pPr>
            <a:endParaRPr lang="it-IT"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DA6538BA-68DC-4444-A549-091C1BDE0EF3}"/>
              </a:ext>
            </a:extLst>
          </p:cNvPr>
          <p:cNvSpPr/>
          <p:nvPr/>
        </p:nvSpPr>
        <p:spPr>
          <a:xfrm>
            <a:off x="1578879" y="1181072"/>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Recomendaciones a largo plazo</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80224A7A-2C1C-4D60-8C47-59F7E4C84A5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7" name="Grupo 6">
            <a:extLst>
              <a:ext uri="{FF2B5EF4-FFF2-40B4-BE49-F238E27FC236}">
                <a16:creationId xmlns:a16="http://schemas.microsoft.com/office/drawing/2014/main" id="{455F0146-694E-4882-85BB-4D69A1B4FA68}"/>
              </a:ext>
            </a:extLst>
          </p:cNvPr>
          <p:cNvGrpSpPr/>
          <p:nvPr/>
        </p:nvGrpSpPr>
        <p:grpSpPr>
          <a:xfrm>
            <a:off x="5463979" y="2188961"/>
            <a:ext cx="1672427" cy="2135004"/>
            <a:chOff x="5419853" y="2020922"/>
            <a:chExt cx="1888451" cy="2491586"/>
          </a:xfrm>
        </p:grpSpPr>
        <p:sp>
          <p:nvSpPr>
            <p:cNvPr id="18" name="object 2">
              <a:extLst>
                <a:ext uri="{FF2B5EF4-FFF2-40B4-BE49-F238E27FC236}">
                  <a16:creationId xmlns:a16="http://schemas.microsoft.com/office/drawing/2014/main" id="{3C789133-AABF-4C0D-B951-561B04C6F16E}"/>
                </a:ext>
              </a:extLst>
            </p:cNvPr>
            <p:cNvSpPr/>
            <p:nvPr/>
          </p:nvSpPr>
          <p:spPr>
            <a:xfrm>
              <a:off x="5419853" y="2020922"/>
              <a:ext cx="1789171" cy="2285420"/>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sp>
          <p:nvSpPr>
            <p:cNvPr id="19" name="object 2">
              <a:extLst>
                <a:ext uri="{FF2B5EF4-FFF2-40B4-BE49-F238E27FC236}">
                  <a16:creationId xmlns:a16="http://schemas.microsoft.com/office/drawing/2014/main" id="{E173F6A5-C930-4AA1-B78A-3EA7B15FA811}"/>
                </a:ext>
              </a:extLst>
            </p:cNvPr>
            <p:cNvSpPr/>
            <p:nvPr/>
          </p:nvSpPr>
          <p:spPr>
            <a:xfrm rot="10800000">
              <a:off x="5457348" y="2139702"/>
              <a:ext cx="1850956" cy="2372806"/>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a:p>
          </p:txBody>
        </p:sp>
        <p:pic>
          <p:nvPicPr>
            <p:cNvPr id="3" name="Imagen 2">
              <a:extLst>
                <a:ext uri="{FF2B5EF4-FFF2-40B4-BE49-F238E27FC236}">
                  <a16:creationId xmlns:a16="http://schemas.microsoft.com/office/drawing/2014/main" id="{5D4CF200-2ECA-491B-91C0-318A46FE61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2617" y="2189332"/>
              <a:ext cx="1431383" cy="2144925"/>
            </a:xfrm>
            <a:prstGeom prst="rect">
              <a:avLst/>
            </a:prstGeom>
          </p:spPr>
        </p:pic>
      </p:grpSp>
    </p:spTree>
    <p:extLst>
      <p:ext uri="{BB962C8B-B14F-4D97-AF65-F5344CB8AC3E}">
        <p14:creationId xmlns:p14="http://schemas.microsoft.com/office/powerpoint/2010/main" val="18554254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1FB54434-48D8-4767-8F8D-332DDD8F83C8}"/>
              </a:ext>
            </a:extLst>
          </p:cNvPr>
          <p:cNvGraphicFramePr/>
          <p:nvPr>
            <p:extLst>
              <p:ext uri="{D42A27DB-BD31-4B8C-83A1-F6EECF244321}">
                <p14:modId xmlns:p14="http://schemas.microsoft.com/office/powerpoint/2010/main" val="3868435365"/>
              </p:ext>
            </p:extLst>
          </p:nvPr>
        </p:nvGraphicFramePr>
        <p:xfrm>
          <a:off x="1423394" y="2167009"/>
          <a:ext cx="6058250" cy="120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a:p>
            <a:pPr marL="0" indent="0">
              <a:buNone/>
            </a:pPr>
            <a:endParaRPr lang="en-GB" altLang="it-IT" sz="2000" dirty="0">
              <a:solidFill>
                <a:schemeClr val="tx2">
                  <a:lumMod val="60000"/>
                  <a:lumOff val="40000"/>
                </a:schemeClr>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41251736-CE25-4C03-B8C7-284B9612EFDE}"/>
              </a:ext>
            </a:extLst>
          </p:cNvPr>
          <p:cNvSpPr/>
          <p:nvPr/>
        </p:nvSpPr>
        <p:spPr>
          <a:xfrm>
            <a:off x="1610094" y="139109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Recomendaciones a largo plazo</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042BB790-9E3F-43A9-BB1D-2FD36A6586D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699701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369" y="12022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19332" y="1596333"/>
            <a:ext cx="6653066" cy="1938992"/>
          </a:xfrm>
          <a:prstGeom prst="rect">
            <a:avLst/>
          </a:prstGeom>
          <a:noFill/>
        </p:spPr>
        <p:txBody>
          <a:bodyPr wrap="square" rtlCol="0">
            <a:spAutoFit/>
          </a:bodyPr>
          <a:lstStyle/>
          <a:p>
            <a:pPr>
              <a:defRPr/>
            </a:pPr>
            <a:endParaRPr lang="es-ES" altLang="es-ES" sz="1200" b="1" dirty="0">
              <a:latin typeface="Arial Rounded MT Bold" panose="020F0704030504030204" pitchFamily="34" charset="0"/>
            </a:endParaRPr>
          </a:p>
          <a:p>
            <a:pPr>
              <a:defRPr/>
            </a:pPr>
            <a:r>
              <a:rPr lang="es-ES" altLang="es-ES" sz="1200" dirty="0">
                <a:solidFill>
                  <a:schemeClr val="tx2">
                    <a:lumMod val="60000"/>
                    <a:lumOff val="40000"/>
                  </a:schemeClr>
                </a:solidFill>
                <a:latin typeface="Arial Rounded MT Bold" panose="020F0704030504030204" pitchFamily="34" charset="0"/>
              </a:rPr>
              <a:t>Morris</a:t>
            </a:r>
            <a:r>
              <a:rPr lang="es-ES" altLang="es-ES" sz="1200" dirty="0">
                <a:latin typeface="Arial Rounded MT Bold" panose="020F0704030504030204" pitchFamily="34" charset="0"/>
              </a:rPr>
              <a:t> no estaba de acuerdo y su ensayo es un intento de </a:t>
            </a:r>
            <a:r>
              <a:rPr lang="es-ES" altLang="es-ES" sz="1200" dirty="0">
                <a:solidFill>
                  <a:schemeClr val="tx2">
                    <a:lumMod val="60000"/>
                    <a:lumOff val="40000"/>
                  </a:schemeClr>
                </a:solidFill>
                <a:latin typeface="Arial Rounded MT Bold" panose="020F0704030504030204" pitchFamily="34" charset="0"/>
              </a:rPr>
              <a:t>medir el desarrollo </a:t>
            </a:r>
          </a:p>
          <a:p>
            <a:pPr>
              <a:defRPr/>
            </a:pPr>
            <a:r>
              <a:rPr lang="es-ES" altLang="es-ES" sz="1200" dirty="0">
                <a:solidFill>
                  <a:schemeClr val="tx2">
                    <a:lumMod val="60000"/>
                    <a:lumOff val="40000"/>
                  </a:schemeClr>
                </a:solidFill>
                <a:latin typeface="Arial Rounded MT Bold" panose="020F0704030504030204" pitchFamily="34" charset="0"/>
              </a:rPr>
              <a:t>humano. </a:t>
            </a:r>
            <a:r>
              <a:rPr lang="es-ES" altLang="es-ES" sz="1200" dirty="0">
                <a:latin typeface="Arial Rounded MT Bold" panose="020F0704030504030204" pitchFamily="34" charset="0"/>
              </a:rPr>
              <a:t>Cómo escribe él mismo:</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a:t>
            </a:r>
            <a:r>
              <a:rPr lang="es-ES" altLang="es-ES" sz="1200" dirty="0">
                <a:solidFill>
                  <a:schemeClr val="tx2">
                    <a:lumMod val="60000"/>
                    <a:lumOff val="40000"/>
                  </a:schemeClr>
                </a:solidFill>
                <a:latin typeface="Arial Rounded MT Bold" panose="020F0704030504030204" pitchFamily="34" charset="0"/>
              </a:rPr>
              <a:t>reducir</a:t>
            </a:r>
            <a:r>
              <a:rPr lang="es-ES" altLang="es-ES" sz="1200" dirty="0">
                <a:latin typeface="Arial Rounded MT Bold" panose="020F0704030504030204" pitchFamily="34" charset="0"/>
              </a:rPr>
              <a:t> el océano de los </a:t>
            </a:r>
            <a:r>
              <a:rPr lang="es-ES" altLang="es-ES" sz="1200" dirty="0">
                <a:solidFill>
                  <a:schemeClr val="tx2">
                    <a:lumMod val="60000"/>
                    <a:lumOff val="40000"/>
                  </a:schemeClr>
                </a:solidFill>
                <a:latin typeface="Arial Rounded MT Bold" panose="020F0704030504030204" pitchFamily="34" charset="0"/>
              </a:rPr>
              <a:t>hechos</a:t>
            </a:r>
            <a:r>
              <a:rPr lang="es-ES" altLang="es-ES" sz="1200" dirty="0">
                <a:latin typeface="Arial Rounded MT Bold" panose="020F0704030504030204" pitchFamily="34" charset="0"/>
              </a:rPr>
              <a:t> a simples </a:t>
            </a:r>
            <a:r>
              <a:rPr lang="es-ES" altLang="es-ES" sz="1200" dirty="0">
                <a:solidFill>
                  <a:schemeClr val="tx2">
                    <a:lumMod val="60000"/>
                    <a:lumOff val="40000"/>
                  </a:schemeClr>
                </a:solidFill>
                <a:latin typeface="Arial Rounded MT Bold" panose="020F0704030504030204" pitchFamily="34" charset="0"/>
              </a:rPr>
              <a:t>resultados numéricos </a:t>
            </a:r>
            <a:r>
              <a:rPr lang="es-ES" altLang="es-ES" sz="1200" dirty="0">
                <a:latin typeface="Arial Rounded MT Bold" panose="020F0704030504030204" pitchFamily="34" charset="0"/>
              </a:rPr>
              <a:t>tiene inconvenientes, pero tiene también el gran mérito de </a:t>
            </a:r>
            <a:r>
              <a:rPr lang="es-ES" altLang="es-ES" sz="1200" dirty="0">
                <a:solidFill>
                  <a:schemeClr val="tx2">
                    <a:lumMod val="60000"/>
                    <a:lumOff val="40000"/>
                  </a:schemeClr>
                </a:solidFill>
                <a:latin typeface="Arial Rounded MT Bold" panose="020F0704030504030204" pitchFamily="34" charset="0"/>
              </a:rPr>
              <a:t>obligar a todo el mundo para que enfrenten el </a:t>
            </a:r>
          </a:p>
          <a:p>
            <a:pPr>
              <a:defRPr/>
            </a:pPr>
            <a:r>
              <a:rPr lang="es-ES" altLang="es-ES" sz="1200" dirty="0">
                <a:solidFill>
                  <a:schemeClr val="tx2">
                    <a:lumMod val="60000"/>
                    <a:lumOff val="40000"/>
                  </a:schemeClr>
                </a:solidFill>
                <a:latin typeface="Arial Rounded MT Bold" panose="020F0704030504030204" pitchFamily="34" charset="0"/>
              </a:rPr>
              <a:t>mismo dato, con resultados sorprendentes</a:t>
            </a:r>
            <a:r>
              <a:rPr lang="es-ES" altLang="es-ES" sz="1200" dirty="0">
                <a:latin typeface="Arial Rounded MT Bold" panose="020F0704030504030204" pitchFamily="34" charset="0"/>
              </a:rPr>
              <a:t>».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Dicho de otras formas, si queremos </a:t>
            </a:r>
            <a:r>
              <a:rPr lang="es-ES" altLang="es-ES" sz="1200" dirty="0">
                <a:solidFill>
                  <a:schemeClr val="tx2">
                    <a:lumMod val="60000"/>
                    <a:lumOff val="40000"/>
                  </a:schemeClr>
                </a:solidFill>
                <a:latin typeface="Arial Rounded MT Bold" panose="020F0704030504030204" pitchFamily="34" charset="0"/>
              </a:rPr>
              <a:t>entender</a:t>
            </a:r>
            <a:r>
              <a:rPr lang="es-ES" altLang="es-ES" sz="1200" dirty="0">
                <a:latin typeface="Arial Rounded MT Bold" panose="020F0704030504030204" pitchFamily="34" charset="0"/>
              </a:rPr>
              <a:t> cuales son los </a:t>
            </a:r>
            <a:r>
              <a:rPr lang="es-ES" altLang="es-ES" sz="1200" dirty="0">
                <a:solidFill>
                  <a:schemeClr val="tx2">
                    <a:lumMod val="60000"/>
                    <a:lumOff val="40000"/>
                  </a:schemeClr>
                </a:solidFill>
                <a:latin typeface="Arial Rounded MT Bold" panose="020F0704030504030204" pitchFamily="34" charset="0"/>
              </a:rPr>
              <a:t>progresos que han </a:t>
            </a:r>
          </a:p>
          <a:p>
            <a:pPr>
              <a:defRPr/>
            </a:pPr>
            <a:r>
              <a:rPr lang="es-ES" altLang="es-ES" sz="1200" dirty="0">
                <a:solidFill>
                  <a:schemeClr val="tx2">
                    <a:lumMod val="60000"/>
                    <a:lumOff val="40000"/>
                  </a:schemeClr>
                </a:solidFill>
                <a:latin typeface="Arial Rounded MT Bold" panose="020F0704030504030204" pitchFamily="34" charset="0"/>
              </a:rPr>
              <a:t>desviado la curva de la historia humana, </a:t>
            </a:r>
            <a:r>
              <a:rPr lang="es-ES" altLang="es-ES" sz="1200" dirty="0">
                <a:latin typeface="Arial Rounded MT Bold" panose="020F0704030504030204" pitchFamily="34" charset="0"/>
              </a:rPr>
              <a:t>es bastante lógico </a:t>
            </a:r>
            <a:r>
              <a:rPr lang="es-ES" altLang="es-ES" sz="1200" dirty="0">
                <a:solidFill>
                  <a:schemeClr val="tx2">
                    <a:lumMod val="60000"/>
                    <a:lumOff val="40000"/>
                  </a:schemeClr>
                </a:solidFill>
                <a:latin typeface="Arial Rounded MT Bold" panose="020F0704030504030204" pitchFamily="34" charset="0"/>
              </a:rPr>
              <a:t>intentar de rastrearla.  </a:t>
            </a:r>
            <a:endParaRPr lang="es-ES"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0270F609-4E77-4D7B-9A1A-A3A70FFEC15A}"/>
              </a:ext>
            </a:extLst>
          </p:cNvPr>
          <p:cNvGrpSpPr/>
          <p:nvPr/>
        </p:nvGrpSpPr>
        <p:grpSpPr>
          <a:xfrm>
            <a:off x="1553303" y="1326465"/>
            <a:ext cx="5980757" cy="351000"/>
            <a:chOff x="-837160" y="-513162"/>
            <a:chExt cx="4253834" cy="351000"/>
          </a:xfrm>
        </p:grpSpPr>
        <p:sp>
          <p:nvSpPr>
            <p:cNvPr id="10" name="Rectangle: Rounded Corners 9">
              <a:extLst>
                <a:ext uri="{FF2B5EF4-FFF2-40B4-BE49-F238E27FC236}">
                  <a16:creationId xmlns:a16="http://schemas.microsoft.com/office/drawing/2014/main" id="{8E0F16A6-9697-4A42-A6FA-BCB84A4267CF}"/>
                </a:ext>
              </a:extLst>
            </p:cNvPr>
            <p:cNvSpPr/>
            <p:nvPr/>
          </p:nvSpPr>
          <p:spPr>
            <a:xfrm>
              <a:off x="-837160" y="-513162"/>
              <a:ext cx="4248472"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7BFE6FAE-0A08-441F-BD61-E528AEB6356A}"/>
                </a:ext>
              </a:extLst>
            </p:cNvPr>
            <p:cNvSpPr txBox="1"/>
            <p:nvPr/>
          </p:nvSpPr>
          <p:spPr>
            <a:xfrm>
              <a:off x="-797530" y="-478894"/>
              <a:ext cx="4214204"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defRPr/>
              </a:pPr>
              <a:r>
                <a:rPr lang="it-IT" altLang="es-ES" sz="1200" dirty="0">
                  <a:solidFill>
                    <a:schemeClr val="tx1"/>
                  </a:solidFill>
                  <a:latin typeface="Arial Rounded MT Bold" panose="020F0704030504030204" pitchFamily="34" charset="0"/>
                </a:rPr>
                <a:t>¿</a:t>
              </a:r>
              <a:r>
                <a:rPr lang="it-IT" altLang="es-ES" sz="1200" dirty="0" err="1">
                  <a:solidFill>
                    <a:schemeClr val="tx1"/>
                  </a:solidFill>
                  <a:latin typeface="Arial Rounded MT Bold" panose="020F0704030504030204" pitchFamily="34" charset="0"/>
                </a:rPr>
                <a:t>Cómo</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decidimos</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cuál</a:t>
              </a:r>
              <a:r>
                <a:rPr lang="it-IT" altLang="es-ES" sz="1200" dirty="0">
                  <a:solidFill>
                    <a:schemeClr val="tx1"/>
                  </a:solidFill>
                  <a:latin typeface="Arial Rounded MT Bold" panose="020F0704030504030204" pitchFamily="34" charset="0"/>
                </a:rPr>
                <a:t> es </a:t>
              </a:r>
              <a:r>
                <a:rPr lang="it-IT" altLang="es-ES" sz="1200" dirty="0" err="1">
                  <a:solidFill>
                    <a:schemeClr val="tx1"/>
                  </a:solidFill>
                  <a:latin typeface="Arial Rounded MT Bold" panose="020F0704030504030204" pitchFamily="34" charset="0"/>
                </a:rPr>
                <a:t>el</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más</a:t>
              </a:r>
              <a:r>
                <a:rPr lang="it-IT" altLang="es-ES" sz="1200" dirty="0">
                  <a:solidFill>
                    <a:schemeClr val="tx1"/>
                  </a:solidFill>
                  <a:latin typeface="Arial Rounded MT Bold" panose="020F0704030504030204" pitchFamily="34" charset="0"/>
                </a:rPr>
                <a:t> </a:t>
              </a:r>
              <a:r>
                <a:rPr lang="it-IT" altLang="es-ES" sz="1200" dirty="0">
                  <a:solidFill>
                    <a:srgbClr val="7030A0"/>
                  </a:solidFill>
                  <a:latin typeface="Arial Rounded MT Bold" panose="020F0704030504030204" pitchFamily="34" charset="0"/>
                </a:rPr>
                <a:t>importante</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entre</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estos</a:t>
              </a:r>
              <a:r>
                <a:rPr lang="it-IT" altLang="es-ES" sz="1200" dirty="0">
                  <a:solidFill>
                    <a:schemeClr val="tx1"/>
                  </a:solidFill>
                  <a:latin typeface="Arial Rounded MT Bold" panose="020F0704030504030204" pitchFamily="34" charset="0"/>
                </a:rPr>
                <a:t> </a:t>
              </a:r>
              <a:r>
                <a:rPr lang="it-IT" altLang="es-ES" sz="1200" dirty="0" err="1">
                  <a:solidFill>
                    <a:srgbClr val="7030A0"/>
                  </a:solidFill>
                  <a:latin typeface="Arial Rounded MT Bold" panose="020F0704030504030204" pitchFamily="34" charset="0"/>
                </a:rPr>
                <a:t>saltos</a:t>
              </a:r>
              <a:r>
                <a:rPr lang="it-IT" altLang="es-ES" sz="1200" dirty="0">
                  <a:solidFill>
                    <a:srgbClr val="7030A0"/>
                  </a:solidFill>
                  <a:latin typeface="Arial Rounded MT Bold" panose="020F0704030504030204" pitchFamily="34" charset="0"/>
                </a:rPr>
                <a:t> en adelante</a:t>
              </a:r>
              <a:r>
                <a:rPr lang="it-IT" altLang="es-ES" sz="1200" dirty="0">
                  <a:solidFill>
                    <a:schemeClr val="tx1"/>
                  </a:solidFill>
                  <a:latin typeface="Arial Rounded MT Bold" panose="020F0704030504030204" pitchFamily="34" charset="0"/>
                </a:rPr>
                <a:t>? </a:t>
              </a:r>
            </a:p>
          </p:txBody>
        </p:sp>
      </p:grpSp>
      <p:sp>
        <p:nvSpPr>
          <p:cNvPr id="12" name="Donut 24">
            <a:extLst>
              <a:ext uri="{FF2B5EF4-FFF2-40B4-BE49-F238E27FC236}">
                <a16:creationId xmlns:a16="http://schemas.microsoft.com/office/drawing/2014/main" id="{BDEF58BD-1B30-4F66-97F3-F998FFDABAA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Elipse 16">
            <a:extLst>
              <a:ext uri="{FF2B5EF4-FFF2-40B4-BE49-F238E27FC236}">
                <a16:creationId xmlns:a16="http://schemas.microsoft.com/office/drawing/2014/main" id="{32C1AEB9-CAB9-4669-B3A3-1940F0668F21}"/>
              </a:ext>
            </a:extLst>
          </p:cNvPr>
          <p:cNvSpPr/>
          <p:nvPr/>
        </p:nvSpPr>
        <p:spPr>
          <a:xfrm>
            <a:off x="1055401" y="1765449"/>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Elipse 17">
            <a:extLst>
              <a:ext uri="{FF2B5EF4-FFF2-40B4-BE49-F238E27FC236}">
                <a16:creationId xmlns:a16="http://schemas.microsoft.com/office/drawing/2014/main" id="{47F8872B-A63F-4EFC-90C0-037E4ADE7763}"/>
              </a:ext>
            </a:extLst>
          </p:cNvPr>
          <p:cNvSpPr/>
          <p:nvPr/>
        </p:nvSpPr>
        <p:spPr>
          <a:xfrm>
            <a:off x="1055402" y="2405887"/>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Elipse 18">
            <a:extLst>
              <a:ext uri="{FF2B5EF4-FFF2-40B4-BE49-F238E27FC236}">
                <a16:creationId xmlns:a16="http://schemas.microsoft.com/office/drawing/2014/main" id="{ECD01EA9-7ED9-43B9-8970-0521F5F32E19}"/>
              </a:ext>
            </a:extLst>
          </p:cNvPr>
          <p:cNvSpPr/>
          <p:nvPr/>
        </p:nvSpPr>
        <p:spPr>
          <a:xfrm>
            <a:off x="1055402" y="3046325"/>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22" name="Conector recto de flecha 21">
            <a:extLst>
              <a:ext uri="{FF2B5EF4-FFF2-40B4-BE49-F238E27FC236}">
                <a16:creationId xmlns:a16="http://schemas.microsoft.com/office/drawing/2014/main" id="{6BCCC447-389B-40B4-9953-7BEA58F78C80}"/>
              </a:ext>
            </a:extLst>
          </p:cNvPr>
          <p:cNvCxnSpPr>
            <a:cxnSpLocks/>
            <a:stCxn id="17" idx="4"/>
          </p:cNvCxnSpPr>
          <p:nvPr/>
        </p:nvCxnSpPr>
        <p:spPr>
          <a:xfrm>
            <a:off x="1301738" y="2215724"/>
            <a:ext cx="0" cy="4424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ector recto de flecha 25">
            <a:extLst>
              <a:ext uri="{FF2B5EF4-FFF2-40B4-BE49-F238E27FC236}">
                <a16:creationId xmlns:a16="http://schemas.microsoft.com/office/drawing/2014/main" id="{758E00A3-039B-4D6E-A6A6-460A13B32B9F}"/>
              </a:ext>
            </a:extLst>
          </p:cNvPr>
          <p:cNvCxnSpPr>
            <a:cxnSpLocks/>
          </p:cNvCxnSpPr>
          <p:nvPr/>
        </p:nvCxnSpPr>
        <p:spPr>
          <a:xfrm>
            <a:off x="1301739" y="2859982"/>
            <a:ext cx="0" cy="431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905079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33667"/>
            <a:ext cx="6053532" cy="1938992"/>
          </a:xfrm>
          <a:prstGeom prst="rect">
            <a:avLst/>
          </a:prstGeom>
          <a:noFill/>
        </p:spPr>
        <p:txBody>
          <a:bodyPr wrap="square" rtlCol="0">
            <a:spAutoFit/>
          </a:bodyPr>
          <a:lstStyle/>
          <a:p>
            <a:pPr>
              <a:defRPr/>
            </a:pPr>
            <a:endParaRPr lang="es-ES" altLang="es-ES" sz="1200" b="1"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El presidente que fue elegido ese año, el republicano </a:t>
            </a:r>
            <a:r>
              <a:rPr lang="es-ES" altLang="es-ES" sz="1200" dirty="0">
                <a:solidFill>
                  <a:schemeClr val="tx2">
                    <a:lumMod val="60000"/>
                    <a:lumOff val="40000"/>
                  </a:schemeClr>
                </a:solidFill>
                <a:latin typeface="Arial Rounded MT Bold" panose="020F0704030504030204" pitchFamily="34" charset="0"/>
              </a:rPr>
              <a:t>Richard Nixon</a:t>
            </a:r>
            <a:r>
              <a:rPr lang="es-ES" altLang="es-ES" sz="1200" dirty="0">
                <a:latin typeface="Arial Rounded MT Bold" panose="020F0704030504030204" pitchFamily="34" charset="0"/>
              </a:rPr>
              <a:t>, trató de </a:t>
            </a:r>
          </a:p>
          <a:p>
            <a:pPr>
              <a:defRPr/>
            </a:pPr>
            <a:r>
              <a:rPr lang="es-ES" altLang="es-ES" sz="1200" dirty="0">
                <a:latin typeface="Arial Rounded MT Bold" panose="020F0704030504030204" pitchFamily="34" charset="0"/>
              </a:rPr>
              <a:t>convertirla en una ley durante todo su primer periodo.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En un debate del </a:t>
            </a:r>
            <a:r>
              <a:rPr lang="es-ES" altLang="es-ES" sz="1200" dirty="0">
                <a:solidFill>
                  <a:schemeClr val="tx2">
                    <a:lumMod val="60000"/>
                    <a:lumOff val="40000"/>
                  </a:schemeClr>
                </a:solidFill>
                <a:latin typeface="Arial Rounded MT Bold" panose="020F0704030504030204" pitchFamily="34" charset="0"/>
              </a:rPr>
              <a:t>1969 </a:t>
            </a:r>
            <a:r>
              <a:rPr lang="es-ES" altLang="es-ES" sz="1200" dirty="0">
                <a:latin typeface="Arial Rounded MT Bold" panose="020F0704030504030204" pitchFamily="34" charset="0"/>
              </a:rPr>
              <a:t>propuso un </a:t>
            </a:r>
            <a:r>
              <a:rPr lang="es-ES" altLang="es-ES" sz="1200" i="1" dirty="0" err="1">
                <a:solidFill>
                  <a:schemeClr val="tx2">
                    <a:lumMod val="60000"/>
                    <a:lumOff val="40000"/>
                  </a:schemeClr>
                </a:solidFill>
                <a:latin typeface="Arial Rounded MT Bold" panose="020F0704030504030204" pitchFamily="34" charset="0"/>
              </a:rPr>
              <a:t>Family</a:t>
            </a:r>
            <a:r>
              <a:rPr lang="es-ES" altLang="es-ES" sz="1200" i="1" dirty="0">
                <a:solidFill>
                  <a:schemeClr val="tx2">
                    <a:lumMod val="60000"/>
                    <a:lumOff val="40000"/>
                  </a:schemeClr>
                </a:solidFill>
                <a:latin typeface="Arial Rounded MT Bold" panose="020F0704030504030204" pitchFamily="34" charset="0"/>
              </a:rPr>
              <a:t> </a:t>
            </a:r>
            <a:r>
              <a:rPr lang="es-ES" altLang="es-ES" sz="1200" i="1" dirty="0" err="1">
                <a:solidFill>
                  <a:schemeClr val="tx2">
                    <a:lumMod val="60000"/>
                    <a:lumOff val="40000"/>
                  </a:schemeClr>
                </a:solidFill>
                <a:latin typeface="Arial Rounded MT Bold" panose="020F0704030504030204" pitchFamily="34" charset="0"/>
              </a:rPr>
              <a:t>Assistance</a:t>
            </a:r>
            <a:r>
              <a:rPr lang="es-ES" altLang="es-ES" sz="1200" i="1" dirty="0">
                <a:solidFill>
                  <a:schemeClr val="tx2">
                    <a:lumMod val="60000"/>
                    <a:lumOff val="40000"/>
                  </a:schemeClr>
                </a:solidFill>
                <a:latin typeface="Arial Rounded MT Bold" panose="020F0704030504030204" pitchFamily="34" charset="0"/>
              </a:rPr>
              <a:t> Plan </a:t>
            </a:r>
            <a:r>
              <a:rPr lang="es-ES" altLang="es-ES" sz="1200" dirty="0">
                <a:latin typeface="Arial Rounded MT Bold" panose="020F0704030504030204" pitchFamily="34" charset="0"/>
              </a:rPr>
              <a:t>que tenía muchos </a:t>
            </a:r>
          </a:p>
          <a:p>
            <a:pPr>
              <a:defRPr/>
            </a:pPr>
            <a:r>
              <a:rPr lang="es-ES" altLang="es-ES" sz="1200" dirty="0">
                <a:latin typeface="Arial Rounded MT Bold" panose="020F0704030504030204" pitchFamily="34" charset="0"/>
              </a:rPr>
              <a:t>aspectos de un programa de salario mínimo.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Ese plan, fue </a:t>
            </a:r>
            <a:r>
              <a:rPr lang="es-ES" altLang="es-ES" sz="1200" dirty="0">
                <a:solidFill>
                  <a:schemeClr val="tx2">
                    <a:lumMod val="60000"/>
                    <a:lumOff val="40000"/>
                  </a:schemeClr>
                </a:solidFill>
                <a:latin typeface="Arial Rounded MT Bold" panose="020F0704030504030204" pitchFamily="34" charset="0"/>
              </a:rPr>
              <a:t>apoyado por todos los partidos ideológicos, pero</a:t>
            </a:r>
            <a:r>
              <a:rPr lang="es-ES" altLang="es-ES" sz="1200" dirty="0">
                <a:latin typeface="Arial Rounded MT Bold" panose="020F0704030504030204" pitchFamily="34" charset="0"/>
              </a:rPr>
              <a:t> tuvo también un grupo grande y diversificado de </a:t>
            </a:r>
            <a:r>
              <a:rPr lang="es-ES" altLang="es-ES" sz="1200" dirty="0">
                <a:solidFill>
                  <a:schemeClr val="tx2">
                    <a:lumMod val="60000"/>
                    <a:lumOff val="40000"/>
                  </a:schemeClr>
                </a:solidFill>
                <a:latin typeface="Arial Rounded MT Bold" panose="020F0704030504030204" pitchFamily="34" charset="0"/>
              </a:rPr>
              <a:t>contestatarios</a:t>
            </a:r>
            <a:r>
              <a:rPr lang="es-ES" altLang="es-ES" sz="1200" dirty="0">
                <a:latin typeface="Arial Rounded MT Bold" panose="020F0704030504030204" pitchFamily="34" charset="0"/>
              </a:rPr>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569AB300-FD92-4E90-A17D-40493CBB9B15}"/>
              </a:ext>
            </a:extLst>
          </p:cNvPr>
          <p:cNvSpPr/>
          <p:nvPr/>
        </p:nvSpPr>
        <p:spPr>
          <a:xfrm>
            <a:off x="1547664" y="1751134"/>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Recomendaciones a largo plazo</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B33295DF-54B5-4217-B69D-0BEBD5A53372}"/>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7333950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39101" y="1879252"/>
            <a:ext cx="6045986" cy="1384995"/>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Al economista conservador y ganador del  premio Nobel </a:t>
            </a:r>
            <a:r>
              <a:rPr lang="es-ES" altLang="es-ES" sz="1200" dirty="0">
                <a:solidFill>
                  <a:schemeClr val="tx2">
                    <a:lumMod val="60000"/>
                    <a:lumOff val="40000"/>
                  </a:schemeClr>
                </a:solidFill>
                <a:latin typeface="Arial Rounded MT Bold" panose="020F0704030504030204" pitchFamily="34" charset="0"/>
              </a:rPr>
              <a:t>Milton Friedman </a:t>
            </a:r>
            <a:r>
              <a:rPr lang="es-ES" altLang="es-ES" sz="1200" dirty="0">
                <a:latin typeface="Arial Rounded MT Bold" panose="020F0704030504030204" pitchFamily="34" charset="0"/>
              </a:rPr>
              <a:t>no</a:t>
            </a:r>
          </a:p>
          <a:p>
            <a:pPr>
              <a:defRPr/>
            </a:pPr>
            <a:r>
              <a:rPr lang="es-ES" altLang="es-ES" sz="1200" dirty="0">
                <a:latin typeface="Arial Rounded MT Bold" panose="020F0704030504030204" pitchFamily="34" charset="0"/>
              </a:rPr>
              <a:t>le gustaba la intervención del Estado, aún así, estaba a favor de lo que llamó</a:t>
            </a:r>
          </a:p>
          <a:p>
            <a:pPr>
              <a:defRPr/>
            </a:pPr>
            <a:r>
              <a:rPr lang="es-ES" altLang="es-ES" sz="1200" dirty="0">
                <a:latin typeface="Arial Rounded MT Bold" panose="020F0704030504030204" pitchFamily="34" charset="0"/>
              </a:rPr>
              <a:t>«</a:t>
            </a:r>
            <a:r>
              <a:rPr lang="es-ES" altLang="es-ES" sz="1200" dirty="0">
                <a:solidFill>
                  <a:schemeClr val="tx2">
                    <a:lumMod val="60000"/>
                    <a:lumOff val="40000"/>
                  </a:schemeClr>
                </a:solidFill>
                <a:latin typeface="Arial Rounded MT Bold" panose="020F0704030504030204" pitchFamily="34" charset="0"/>
              </a:rPr>
              <a:t>impuesto negativo</a:t>
            </a:r>
            <a:r>
              <a:rPr lang="es-ES" altLang="es-ES" sz="1200" dirty="0">
                <a:latin typeface="Arial Rounded MT Bold" panose="020F0704030504030204" pitchFamily="34" charset="0"/>
              </a:rPr>
              <a:t>» para ayudar a los pobres.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Así lo explicó en una aparición televisada del 1968:</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1E39BEE-FD98-4EE7-9BBC-29B207E7B8A5}"/>
              </a:ext>
            </a:extLst>
          </p:cNvPr>
          <p:cNvSpPr/>
          <p:nvPr/>
        </p:nvSpPr>
        <p:spPr>
          <a:xfrm>
            <a:off x="1547664" y="1751134"/>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Raccomandazioni a lungo termine</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05E0A07D-4D88-412C-B824-A452C7374223}"/>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8219861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0029" y="117875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8" y="1806009"/>
            <a:ext cx="6344251" cy="2677656"/>
          </a:xfrm>
          <a:prstGeom prst="rect">
            <a:avLst/>
          </a:prstGeom>
          <a:noFill/>
        </p:spPr>
        <p:txBody>
          <a:bodyPr wrap="square" rtlCol="0">
            <a:spAutoFit/>
          </a:bodyPr>
          <a:lstStyle/>
          <a:p>
            <a:pPr>
              <a:defRPr/>
            </a:pPr>
            <a:r>
              <a:rPr lang="es-ES" altLang="es-ES" sz="1200" dirty="0">
                <a:latin typeface="Arial Rounded MT Bold" panose="020F0704030504030204" pitchFamily="34" charset="0"/>
              </a:rPr>
              <a:t>«Bajo las leyes presentes tenemos un </a:t>
            </a:r>
            <a:r>
              <a:rPr lang="es-ES" altLang="es-ES" sz="1200" dirty="0">
                <a:solidFill>
                  <a:schemeClr val="tx2">
                    <a:lumMod val="60000"/>
                    <a:lumOff val="40000"/>
                  </a:schemeClr>
                </a:solidFill>
                <a:latin typeface="Arial Rounded MT Bold" panose="020F0704030504030204" pitchFamily="34" charset="0"/>
              </a:rPr>
              <a:t>impuesto positivo sobre la renta </a:t>
            </a:r>
            <a:r>
              <a:rPr lang="es-ES" altLang="es-ES" sz="1200" dirty="0">
                <a:latin typeface="Arial Rounded MT Bold" panose="020F0704030504030204" pitchFamily="34" charset="0"/>
              </a:rPr>
              <a:t>que todos </a:t>
            </a:r>
          </a:p>
          <a:p>
            <a:pPr>
              <a:defRPr/>
            </a:pPr>
            <a:r>
              <a:rPr lang="es-ES" altLang="es-ES" sz="1200" dirty="0">
                <a:latin typeface="Arial Rounded MT Bold" panose="020F0704030504030204" pitchFamily="34" charset="0"/>
              </a:rPr>
              <a:t>conocemos  [...]. Conforme en el mismo, si eres la cabeza de una familia de cuatro </a:t>
            </a:r>
          </a:p>
          <a:p>
            <a:pPr>
              <a:defRPr/>
            </a:pPr>
            <a:r>
              <a:rPr lang="es-ES" altLang="es-ES" sz="1200" dirty="0">
                <a:latin typeface="Arial Rounded MT Bold" panose="020F0704030504030204" pitchFamily="34" charset="0"/>
              </a:rPr>
              <a:t>personas, por ejemplo, y tienes 3000 dólares de rédito, no pagas los impuestos ni </a:t>
            </a:r>
          </a:p>
          <a:p>
            <a:pPr>
              <a:defRPr/>
            </a:pPr>
            <a:r>
              <a:rPr lang="es-ES" altLang="es-ES" sz="1200" dirty="0">
                <a:latin typeface="Arial Rounded MT Bold" panose="020F0704030504030204" pitchFamily="34" charset="0"/>
              </a:rPr>
              <a:t>recibes ninguna contribución. Te encuentras en el umbral de la exención fiscal. </a:t>
            </a:r>
          </a:p>
          <a:p>
            <a:pPr>
              <a:defRPr/>
            </a:pPr>
            <a:r>
              <a:rPr lang="es-ES" altLang="es-ES" sz="1200" dirty="0">
                <a:latin typeface="Arial Rounded MT Bold" panose="020F0704030504030204" pitchFamily="34" charset="0"/>
              </a:rPr>
              <a:t>Imagina que tienes un ingreso de 4000 dólares. Entonces tienes una renta </a:t>
            </a:r>
          </a:p>
          <a:p>
            <a:pPr>
              <a:defRPr/>
            </a:pPr>
            <a:r>
              <a:rPr lang="es-ES" altLang="es-ES" sz="1200" dirty="0">
                <a:latin typeface="Arial Rounded MT Bold" panose="020F0704030504030204" pitchFamily="34" charset="0"/>
              </a:rPr>
              <a:t>gravable  positiva de 1000, sobre la cual a los tipos actuales (14%) pagas 140 </a:t>
            </a:r>
          </a:p>
          <a:p>
            <a:pPr>
              <a:defRPr/>
            </a:pPr>
            <a:r>
              <a:rPr lang="es-ES" altLang="es-ES" sz="1200" dirty="0">
                <a:latin typeface="Arial Rounded MT Bold" panose="020F0704030504030204" pitchFamily="34" charset="0"/>
              </a:rPr>
              <a:t>dólares de impuestos. </a:t>
            </a:r>
          </a:p>
          <a:p>
            <a:pPr>
              <a:defRPr/>
            </a:pPr>
            <a:r>
              <a:rPr lang="es-ES" altLang="es-ES" sz="1200" dirty="0">
                <a:latin typeface="Arial Rounded MT Bold" panose="020F0704030504030204" pitchFamily="34" charset="0"/>
              </a:rPr>
              <a:t>En cambio, imagina que tengas una renta de 2000 dólares. Tienes derecho a </a:t>
            </a:r>
          </a:p>
          <a:p>
            <a:pPr>
              <a:defRPr/>
            </a:pPr>
            <a:r>
              <a:rPr lang="es-ES" altLang="es-ES" sz="1200" dirty="0">
                <a:latin typeface="Arial Rounded MT Bold" panose="020F0704030504030204" pitchFamily="34" charset="0"/>
              </a:rPr>
              <a:t>deducciones y exenciones de un imponible de 3000, que en una renta de 2000 </a:t>
            </a:r>
          </a:p>
          <a:p>
            <a:pPr>
              <a:defRPr/>
            </a:pPr>
            <a:r>
              <a:rPr lang="es-ES" altLang="es-ES" sz="1200" dirty="0">
                <a:latin typeface="Arial Rounded MT Bold" panose="020F0704030504030204" pitchFamily="34" charset="0"/>
              </a:rPr>
              <a:t>significa que tienes un imponible [...] negativo de 1000. Pero actualmente, de </a:t>
            </a:r>
          </a:p>
          <a:p>
            <a:pPr>
              <a:defRPr/>
            </a:pPr>
            <a:r>
              <a:rPr lang="es-ES" altLang="es-ES" sz="1200" dirty="0">
                <a:latin typeface="Arial Rounded MT Bold" panose="020F0704030504030204" pitchFamily="34" charset="0"/>
              </a:rPr>
              <a:t>acuerdo con las normas vigentes, no te aprovechas de esta deducciones no </a:t>
            </a:r>
          </a:p>
          <a:p>
            <a:pPr>
              <a:defRPr/>
            </a:pPr>
            <a:r>
              <a:rPr lang="es-ES" altLang="es-ES" sz="1200" dirty="0">
                <a:latin typeface="Arial Rounded MT Bold" panose="020F0704030504030204" pitchFamily="34" charset="0"/>
              </a:rPr>
              <a:t>utilizadas. El sentido de un </a:t>
            </a:r>
            <a:r>
              <a:rPr lang="es-ES" altLang="es-ES" sz="1200" dirty="0">
                <a:solidFill>
                  <a:schemeClr val="tx2">
                    <a:lumMod val="60000"/>
                    <a:lumOff val="40000"/>
                  </a:schemeClr>
                </a:solidFill>
                <a:latin typeface="Arial Rounded MT Bold" panose="020F0704030504030204" pitchFamily="34" charset="0"/>
              </a:rPr>
              <a:t>impuesto negativo </a:t>
            </a:r>
            <a:r>
              <a:rPr lang="es-ES" altLang="es-ES" sz="1200" dirty="0">
                <a:latin typeface="Arial Rounded MT Bold" panose="020F0704030504030204" pitchFamily="34" charset="0"/>
              </a:rPr>
              <a:t>es que,  </a:t>
            </a:r>
            <a:r>
              <a:rPr lang="es-ES" altLang="es-ES" sz="1200" dirty="0">
                <a:solidFill>
                  <a:schemeClr val="tx2">
                    <a:lumMod val="60000"/>
                    <a:lumOff val="40000"/>
                  </a:schemeClr>
                </a:solidFill>
                <a:latin typeface="Arial Rounded MT Bold" panose="020F0704030504030204" pitchFamily="34" charset="0"/>
              </a:rPr>
              <a:t>cuando tu renta está </a:t>
            </a:r>
          </a:p>
          <a:p>
            <a:pPr>
              <a:defRPr/>
            </a:pPr>
            <a:r>
              <a:rPr lang="es-ES" altLang="es-ES" sz="1200" dirty="0">
                <a:solidFill>
                  <a:schemeClr val="tx2">
                    <a:lumMod val="60000"/>
                    <a:lumOff val="40000"/>
                  </a:schemeClr>
                </a:solidFill>
                <a:latin typeface="Arial Rounded MT Bold" panose="020F0704030504030204" pitchFamily="34" charset="0"/>
              </a:rPr>
              <a:t>debajo del umbral de inciensa, obtienes una fracción pagada «por» el gobierno. </a:t>
            </a:r>
          </a:p>
          <a:p>
            <a:pPr>
              <a:defRPr/>
            </a:pPr>
            <a:r>
              <a:rPr lang="es-ES" altLang="es-ES" sz="1200" dirty="0">
                <a:solidFill>
                  <a:schemeClr val="tx2">
                    <a:lumMod val="60000"/>
                    <a:lumOff val="40000"/>
                  </a:schemeClr>
                </a:solidFill>
                <a:latin typeface="Arial Rounded MT Bold" panose="020F0704030504030204" pitchFamily="34" charset="0"/>
              </a:rPr>
              <a:t>Recibes dinero en vez de darlo».</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8EF5F736-A699-4798-BFD3-D419707F747C}"/>
              </a:ext>
            </a:extLst>
          </p:cNvPr>
          <p:cNvSpPr/>
          <p:nvPr/>
        </p:nvSpPr>
        <p:spPr>
          <a:xfrm>
            <a:off x="1550028" y="1327066"/>
            <a:ext cx="5903999"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Recomendaciones a largo plazo</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876AC7B2-96C5-4257-AD99-192899CD646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1361516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177107"/>
            <a:ext cx="596643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569660"/>
          </a:xfrm>
          <a:prstGeom prst="rect">
            <a:avLst/>
          </a:prstGeom>
          <a:noFill/>
        </p:spPr>
        <p:txBody>
          <a:bodyPr wrap="square" rtlCol="0">
            <a:spAutoFit/>
          </a:bodyPr>
          <a:lstStyle/>
          <a:p>
            <a:pPr>
              <a:defRPr/>
            </a:pPr>
            <a:r>
              <a:rPr lang="es-ES" altLang="es-ES" sz="1200" dirty="0">
                <a:solidFill>
                  <a:schemeClr val="tx2">
                    <a:lumMod val="60000"/>
                    <a:lumOff val="40000"/>
                  </a:schemeClr>
                </a:solidFill>
                <a:latin typeface="Arial Rounded MT Bold" panose="020F0704030504030204" pitchFamily="34" charset="0"/>
              </a:rPr>
              <a:t>El impuesto negativo sobre la renta une el salario mínimo garantizado a un </a:t>
            </a:r>
          </a:p>
          <a:p>
            <a:pPr>
              <a:defRPr/>
            </a:pPr>
            <a:r>
              <a:rPr lang="es-ES" altLang="es-ES" sz="1200" dirty="0">
                <a:solidFill>
                  <a:schemeClr val="tx2">
                    <a:lumMod val="60000"/>
                    <a:lumOff val="40000"/>
                  </a:schemeClr>
                </a:solidFill>
                <a:latin typeface="Arial Rounded MT Bold" panose="020F0704030504030204" pitchFamily="34" charset="0"/>
              </a:rPr>
              <a:t>incentivo para trabajar. </a:t>
            </a:r>
          </a:p>
          <a:p>
            <a:pPr>
              <a:defRPr/>
            </a:pPr>
            <a:r>
              <a:rPr lang="es-ES" altLang="es-ES" sz="1200" dirty="0">
                <a:latin typeface="Arial Rounded MT Bold" panose="020F0704030504030204" pitchFamily="34" charset="0"/>
              </a:rPr>
              <a:t>Bajo el umbral del ejemplo (que en el 1968 era de 3000 dólares, pero en el 2013 </a:t>
            </a:r>
          </a:p>
          <a:p>
            <a:pPr>
              <a:defRPr/>
            </a:pPr>
            <a:r>
              <a:rPr lang="es-ES" altLang="es-ES" sz="1200" dirty="0">
                <a:latin typeface="Arial Rounded MT Bold" panose="020F0704030504030204" pitchFamily="34" charset="0"/>
              </a:rPr>
              <a:t>sería de 20.000), cada dólar ganado aumenta la renta total de uno y medio. Esto </a:t>
            </a:r>
          </a:p>
          <a:p>
            <a:pPr>
              <a:defRPr/>
            </a:pPr>
            <a:r>
              <a:rPr lang="es-ES" altLang="es-ES" sz="1200" dirty="0">
                <a:latin typeface="Arial Rounded MT Bold" panose="020F0704030504030204" pitchFamily="34" charset="0"/>
              </a:rPr>
              <a:t>anima a la gente a empezar a trabajar y a encontrar un trabajo más,  aunque el </a:t>
            </a:r>
          </a:p>
          <a:p>
            <a:pPr>
              <a:defRPr/>
            </a:pPr>
            <a:r>
              <a:rPr lang="es-ES" altLang="es-ES" sz="1200" dirty="0">
                <a:latin typeface="Arial Rounded MT Bold" panose="020F0704030504030204" pitchFamily="34" charset="0"/>
              </a:rPr>
              <a:t>salario que recibe por esto sea bajo. </a:t>
            </a:r>
          </a:p>
          <a:p>
            <a:pPr>
              <a:defRPr/>
            </a:pPr>
            <a:r>
              <a:rPr lang="es-ES" altLang="es-ES" sz="1200" dirty="0">
                <a:latin typeface="Arial Rounded MT Bold" panose="020F0704030504030204" pitchFamily="34" charset="0"/>
              </a:rPr>
              <a:t>Le anima también a hacer la declaración de la renta y a convertirse así en parte </a:t>
            </a:r>
          </a:p>
          <a:p>
            <a:pPr>
              <a:defRPr/>
            </a:pPr>
            <a:r>
              <a:rPr lang="es-ES" altLang="es-ES" sz="1200" dirty="0">
                <a:latin typeface="Arial Rounded MT Bold" panose="020F0704030504030204" pitchFamily="34" charset="0"/>
              </a:rPr>
              <a:t>de la mano de obra clásica e visible.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3169D54-5016-453D-B3BD-E09837B787E2}"/>
              </a:ext>
            </a:extLst>
          </p:cNvPr>
          <p:cNvSpPr/>
          <p:nvPr/>
        </p:nvSpPr>
        <p:spPr>
          <a:xfrm>
            <a:off x="1524000" y="1266314"/>
            <a:ext cx="5990094"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Recomendaciones a largo plazo</a:t>
            </a: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6828EFA-A619-462B-B047-5D37AC61360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6074041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82118"/>
            <a:ext cx="6207782" cy="1015663"/>
          </a:xfrm>
          <a:prstGeom prst="rect">
            <a:avLst/>
          </a:prstGeom>
          <a:noFill/>
        </p:spPr>
        <p:txBody>
          <a:bodyPr wrap="square" rtlCol="0">
            <a:spAutoFit/>
          </a:bodyPr>
          <a:lstStyle/>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r>
              <a:rPr lang="it-IT" altLang="es-ES" sz="1200" dirty="0">
                <a:latin typeface="Arial Rounded MT Bold" panose="020F0704030504030204" pitchFamily="34" charset="0"/>
              </a:rPr>
              <a:t>1) Kurzweil R., </a:t>
            </a:r>
            <a:r>
              <a:rPr lang="en-US" altLang="es-ES" sz="1200" i="1" dirty="0">
                <a:solidFill>
                  <a:schemeClr val="tx2">
                    <a:lumMod val="60000"/>
                    <a:lumOff val="40000"/>
                  </a:schemeClr>
                </a:solidFill>
                <a:latin typeface="Arial Rounded MT Bold" panose="020F0704030504030204" pitchFamily="34" charset="0"/>
              </a:rPr>
              <a:t>The Age of Spiritual Machines</a:t>
            </a:r>
            <a:r>
              <a:rPr lang="en-US" altLang="es-ES" sz="1200" dirty="0">
                <a:latin typeface="Arial Rounded MT Bold" panose="020F0704030504030204" pitchFamily="34" charset="0"/>
              </a:rPr>
              <a:t>, New York, Viking Press, 1999</a:t>
            </a:r>
          </a:p>
          <a:p>
            <a:pPr>
              <a:defRPr/>
            </a:pPr>
            <a:r>
              <a:rPr lang="it-IT" altLang="es-ES" sz="1200" dirty="0">
                <a:latin typeface="Arial Rounded MT Bold" panose="020F0704030504030204" pitchFamily="34" charset="0"/>
              </a:rPr>
              <a:t>2) Brynjolfsson E., McAfee A., </a:t>
            </a:r>
            <a:r>
              <a:rPr lang="it-IT" altLang="es-ES" sz="1200" i="1" dirty="0">
                <a:solidFill>
                  <a:schemeClr val="tx2">
                    <a:lumMod val="60000"/>
                    <a:lumOff val="40000"/>
                  </a:schemeClr>
                </a:solidFill>
                <a:latin typeface="Arial Rounded MT Bold" panose="020F0704030504030204" pitchFamily="34" charset="0"/>
              </a:rPr>
              <a:t>La nuova rivoluzione delle macchine</a:t>
            </a:r>
            <a:r>
              <a:rPr lang="it-IT" altLang="es-ES" sz="1200" dirty="0">
                <a:latin typeface="Arial Rounded MT Bold" panose="020F0704030504030204" pitchFamily="34" charset="0"/>
              </a:rPr>
              <a:t>, Milano, </a:t>
            </a:r>
          </a:p>
          <a:p>
            <a:pPr>
              <a:defRPr/>
            </a:pPr>
            <a:r>
              <a:rPr lang="it-IT" altLang="es-ES" sz="1200" dirty="0">
                <a:latin typeface="Arial Rounded MT Bold" panose="020F0704030504030204" pitchFamily="34" charset="0"/>
              </a:rPr>
              <a:t>Feltrinelli, 2015</a:t>
            </a:r>
            <a:endParaRPr lang="en-GB" altLang="es-ES" sz="1200" i="1"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5AAABC7-0AEE-4BC0-A7BC-BD1AB4F52FE1}"/>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err="1">
                <a:solidFill>
                  <a:schemeClr val="tx1"/>
                </a:solidFill>
                <a:latin typeface="Arial Rounded MT Bold" panose="020F0704030504030204" pitchFamily="34" charset="0"/>
              </a:rPr>
              <a:t>Bibliografía</a:t>
            </a:r>
            <a:endParaRPr lang="it-IT" altLang="es-ES" sz="1200" dirty="0">
              <a:solidFill>
                <a:schemeClr val="tx1"/>
              </a:solidFill>
              <a:latin typeface="Arial Rounded MT Bold" panose="020F0704030504030204" pitchFamily="34" charset="0"/>
            </a:endParaRPr>
          </a:p>
          <a:p>
            <a:pPr>
              <a:defRPr/>
            </a:pPr>
            <a:endParaRPr lang="it-IT" altLang="es-ES" sz="1200" b="1" dirty="0">
              <a:latin typeface="Arial Rounded MT Bold" panose="020F0704030504030204" pitchFamily="34" charset="0"/>
            </a:endParaRPr>
          </a:p>
          <a:p>
            <a:pPr>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A0C730B-0423-4A45-B773-61BE1F2A2137}"/>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7647692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solidFill>
                  <a:srgbClr val="7030A0"/>
                </a:solidFill>
              </a:rPr>
              <a:t>¡Gracias!</a:t>
            </a:r>
            <a:endParaRPr lang="ko-KR" altLang="en-US" dirty="0">
              <a:solidFill>
                <a:srgbClr val="7030A0"/>
              </a:solidFill>
            </a:endParaRPr>
          </a:p>
        </p:txBody>
      </p:sp>
      <p:pic>
        <p:nvPicPr>
          <p:cNvPr id="4" name="Imagen 3">
            <a:extLst>
              <a:ext uri="{FF2B5EF4-FFF2-40B4-BE49-F238E27FC236}">
                <a16:creationId xmlns:a16="http://schemas.microsoft.com/office/drawing/2014/main" id="{A90E11AD-DEA9-44A4-9CAB-2B246C8C8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677665"/>
            <a:ext cx="1854071" cy="927036"/>
          </a:xfrm>
          <a:prstGeom prst="rect">
            <a:avLst/>
          </a:prstGeom>
        </p:spPr>
      </p:pic>
      <p:pic>
        <p:nvPicPr>
          <p:cNvPr id="5" name="Imagen 4">
            <a:extLst>
              <a:ext uri="{FF2B5EF4-FFF2-40B4-BE49-F238E27FC236}">
                <a16:creationId xmlns:a16="http://schemas.microsoft.com/office/drawing/2014/main" id="{07AE7557-7AB2-4182-8D3F-4716731E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6" name="CuadroTexto 5">
            <a:extLst>
              <a:ext uri="{FF2B5EF4-FFF2-40B4-BE49-F238E27FC236}">
                <a16:creationId xmlns:a16="http://schemas.microsoft.com/office/drawing/2014/main" id="{DF31A201-D446-4E24-9D08-20F044C4F0B7}"/>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455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4761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995586"/>
            <a:ext cx="5986242" cy="1938992"/>
          </a:xfrm>
          <a:prstGeom prst="rect">
            <a:avLst/>
          </a:prstGeom>
          <a:noFill/>
        </p:spPr>
        <p:txBody>
          <a:bodyPr wrap="square" rtlCol="0">
            <a:spAutoFit/>
          </a:bodyPr>
          <a:lstStyle/>
          <a:p>
            <a:pPr>
              <a:defRPr/>
            </a:pPr>
            <a:r>
              <a:rPr lang="es-ES" altLang="es-ES" sz="1200" dirty="0">
                <a:latin typeface="Arial Rounded MT Bold" panose="020F0704030504030204" pitchFamily="34" charset="0"/>
              </a:rPr>
              <a:t>Por muchos miles de años, la humanidad siguió una trayectoria ascendiente </a:t>
            </a:r>
          </a:p>
          <a:p>
            <a:pPr>
              <a:defRPr/>
            </a:pPr>
            <a:r>
              <a:rPr lang="es-ES" altLang="es-ES" sz="1200" dirty="0">
                <a:latin typeface="Arial Rounded MT Bold" panose="020F0704030504030204" pitchFamily="34" charset="0"/>
              </a:rPr>
              <a:t>muy gradual. El </a:t>
            </a:r>
            <a:r>
              <a:rPr lang="es-ES" altLang="es-ES" sz="1200" dirty="0">
                <a:solidFill>
                  <a:srgbClr val="7030A0"/>
                </a:solidFill>
                <a:latin typeface="Arial Rounded MT Bold" panose="020F0704030504030204" pitchFamily="34" charset="0"/>
              </a:rPr>
              <a:t>progreso</a:t>
            </a:r>
            <a:r>
              <a:rPr lang="es-ES" altLang="es-ES" sz="1200" dirty="0">
                <a:latin typeface="Arial Rounded MT Bold" panose="020F0704030504030204" pitchFamily="34" charset="0"/>
              </a:rPr>
              <a:t> era penosamente </a:t>
            </a:r>
            <a:r>
              <a:rPr lang="es-ES" altLang="es-ES" sz="1200" dirty="0">
                <a:solidFill>
                  <a:srgbClr val="7030A0"/>
                </a:solidFill>
                <a:latin typeface="Arial Rounded MT Bold" panose="020F0704030504030204" pitchFamily="34" charset="0"/>
              </a:rPr>
              <a:t>lento</a:t>
            </a:r>
            <a:r>
              <a:rPr lang="es-ES" altLang="es-ES" sz="1200" dirty="0">
                <a:latin typeface="Arial Rounded MT Bold" panose="020F0704030504030204" pitchFamily="34" charset="0"/>
              </a:rPr>
              <a:t>, casi invisible.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Animales y granjas, guerras e imperios, filosofías y religiones, nada conseguía tener gran influencia.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Pero, poco más que hace dos siglos, llegó un </a:t>
            </a:r>
            <a:r>
              <a:rPr lang="es-ES" altLang="es-ES" sz="1200" dirty="0">
                <a:solidFill>
                  <a:srgbClr val="7030A0"/>
                </a:solidFill>
                <a:latin typeface="Arial Rounded MT Bold" panose="020F0704030504030204" pitchFamily="34" charset="0"/>
              </a:rPr>
              <a:t>fenómeno repentino </a:t>
            </a:r>
            <a:r>
              <a:rPr lang="es-ES" altLang="es-ES" sz="1200" dirty="0">
                <a:latin typeface="Arial Rounded MT Bold" panose="020F0704030504030204" pitchFamily="34" charset="0"/>
              </a:rPr>
              <a:t>y profundo </a:t>
            </a:r>
          </a:p>
          <a:p>
            <a:pPr>
              <a:defRPr/>
            </a:pPr>
            <a:r>
              <a:rPr lang="es-ES" altLang="es-ES" sz="1200" dirty="0">
                <a:latin typeface="Arial Rounded MT Bold" panose="020F0704030504030204" pitchFamily="34" charset="0"/>
              </a:rPr>
              <a:t>que </a:t>
            </a:r>
            <a:r>
              <a:rPr lang="es-ES" altLang="es-ES" sz="1200" dirty="0">
                <a:solidFill>
                  <a:srgbClr val="7030A0"/>
                </a:solidFill>
                <a:latin typeface="Arial Rounded MT Bold" panose="020F0704030504030204" pitchFamily="34" charset="0"/>
              </a:rPr>
              <a:t>desvió</a:t>
            </a:r>
            <a:r>
              <a:rPr lang="es-ES" altLang="es-ES" sz="1200" dirty="0">
                <a:latin typeface="Arial Rounded MT Bold" panose="020F0704030504030204" pitchFamily="34" charset="0"/>
              </a:rPr>
              <a:t> de casi 90° la </a:t>
            </a:r>
            <a:r>
              <a:rPr lang="es-ES" altLang="es-ES" sz="1200" dirty="0">
                <a:solidFill>
                  <a:srgbClr val="7030A0"/>
                </a:solidFill>
                <a:latin typeface="Arial Rounded MT Bold" panose="020F0704030504030204" pitchFamily="34" charset="0"/>
              </a:rPr>
              <a:t>curva de la historia humana</a:t>
            </a:r>
            <a:r>
              <a:rPr lang="es-ES" altLang="es-ES" sz="1200" dirty="0">
                <a:latin typeface="Arial Rounded MT Bold" panose="020F0704030504030204" pitchFamily="34" charset="0"/>
              </a:rPr>
              <a:t>, de la </a:t>
            </a:r>
            <a:r>
              <a:rPr lang="es-ES" altLang="es-ES" sz="1200" dirty="0">
                <a:solidFill>
                  <a:srgbClr val="7030A0"/>
                </a:solidFill>
                <a:latin typeface="Arial Rounded MT Bold" panose="020F0704030504030204" pitchFamily="34" charset="0"/>
              </a:rPr>
              <a:t>población</a:t>
            </a:r>
            <a:r>
              <a:rPr lang="es-ES" altLang="es-ES" sz="1200" dirty="0">
                <a:latin typeface="Arial Rounded MT Bold" panose="020F0704030504030204" pitchFamily="34" charset="0"/>
              </a:rPr>
              <a:t> total y </a:t>
            </a:r>
          </a:p>
          <a:p>
            <a:pPr>
              <a:defRPr/>
            </a:pPr>
            <a:r>
              <a:rPr lang="es-ES" altLang="es-ES" sz="1200" dirty="0">
                <a:latin typeface="Arial Rounded MT Bold" panose="020F0704030504030204" pitchFamily="34" charset="0"/>
              </a:rPr>
              <a:t>del </a:t>
            </a:r>
            <a:r>
              <a:rPr lang="es-ES" altLang="es-ES" sz="1200" dirty="0">
                <a:solidFill>
                  <a:srgbClr val="7030A0"/>
                </a:solidFill>
                <a:latin typeface="Arial Rounded MT Bold" panose="020F0704030504030204" pitchFamily="34" charset="0"/>
              </a:rPr>
              <a:t>desarrollo social.  </a:t>
            </a:r>
            <a:endParaRPr lang="es-ES" altLang="es-ES" sz="1200" dirty="0">
              <a:latin typeface="Arial Rounded MT Bold" panose="020F0704030504030204" pitchFamily="34" charset="0"/>
            </a:endParaRPr>
          </a:p>
          <a:p>
            <a:pP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B75EACC6-EE1E-482B-B5AF-6C366D8F3E28}"/>
              </a:ext>
            </a:extLst>
          </p:cNvPr>
          <p:cNvSpPr/>
          <p:nvPr/>
        </p:nvSpPr>
        <p:spPr>
          <a:xfrm>
            <a:off x="1610094" y="1471832"/>
            <a:ext cx="5923812" cy="4714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s-ES" altLang="es-ES" sz="1200" dirty="0">
                <a:solidFill>
                  <a:schemeClr val="tx1"/>
                </a:solidFill>
                <a:latin typeface="Arial Rounded MT Bold" panose="020F0704030504030204" pitchFamily="34" charset="0"/>
              </a:rPr>
              <a:t>¿Cómo decidimos cuál es el más </a:t>
            </a:r>
            <a:r>
              <a:rPr lang="es-ES" altLang="es-ES" sz="1200" dirty="0">
                <a:solidFill>
                  <a:srgbClr val="7030A0"/>
                </a:solidFill>
                <a:latin typeface="Arial Rounded MT Bold" panose="020F0704030504030204" pitchFamily="34" charset="0"/>
              </a:rPr>
              <a:t>importante</a:t>
            </a:r>
            <a:r>
              <a:rPr lang="es-ES" altLang="es-ES" sz="1200" dirty="0">
                <a:solidFill>
                  <a:schemeClr val="tx1"/>
                </a:solidFill>
                <a:latin typeface="Arial Rounded MT Bold" panose="020F0704030504030204" pitchFamily="34" charset="0"/>
              </a:rPr>
              <a:t> entre estos </a:t>
            </a:r>
            <a:r>
              <a:rPr lang="es-ES" altLang="es-ES" sz="1200" dirty="0">
                <a:solidFill>
                  <a:srgbClr val="7030A0"/>
                </a:solidFill>
                <a:latin typeface="Arial Rounded MT Bold" panose="020F0704030504030204" pitchFamily="34" charset="0"/>
              </a:rPr>
              <a:t>saltos en adelante</a:t>
            </a:r>
            <a:r>
              <a:rPr lang="es-ES" altLang="es-ES" sz="1200" dirty="0">
                <a:solidFill>
                  <a:schemeClr val="tx1"/>
                </a:solidFill>
                <a:latin typeface="Arial Rounded MT Bold" panose="020F0704030504030204" pitchFamily="34" charset="0"/>
              </a:rPr>
              <a:t>? </a:t>
            </a:r>
          </a:p>
          <a:p>
            <a:endParaRPr lang="it-IT" dirty="0"/>
          </a:p>
        </p:txBody>
      </p:sp>
      <p:sp>
        <p:nvSpPr>
          <p:cNvPr id="10" name="Donut 24">
            <a:extLst>
              <a:ext uri="{FF2B5EF4-FFF2-40B4-BE49-F238E27FC236}">
                <a16:creationId xmlns:a16="http://schemas.microsoft.com/office/drawing/2014/main" id="{7DDFB17E-A517-4AA3-86E4-1B4B91D44F3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73610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4294967295"/>
          </p:nvPr>
        </p:nvSpPr>
        <p:spPr>
          <a:xfrm>
            <a:off x="2504849" y="400970"/>
            <a:ext cx="3795344" cy="576064"/>
          </a:xfrm>
          <a:prstGeom prst="rect">
            <a:avLst/>
          </a:prstGeom>
        </p:spPr>
        <p:txBody>
          <a:bodyPr/>
          <a:lstStyle/>
          <a:p>
            <a:r>
              <a:rPr lang="en-GB" altLang="it-IT" sz="2000" dirty="0">
                <a:solidFill>
                  <a:schemeClr val="tx2">
                    <a:lumMod val="60000"/>
                    <a:lumOff val="40000"/>
                  </a:schemeClr>
                </a:solidFill>
                <a:latin typeface="Arial Rounded MT Bold" panose="020F0704030504030204" pitchFamily="34" charset="0"/>
              </a:rPr>
              <a:t>1.2: </a:t>
            </a:r>
            <a:r>
              <a:rPr lang="en-GB" altLang="it-IT" sz="2000" dirty="0" err="1">
                <a:solidFill>
                  <a:schemeClr val="tx2">
                    <a:lumMod val="60000"/>
                    <a:lumOff val="40000"/>
                  </a:schemeClr>
                </a:solidFill>
                <a:latin typeface="Arial Rounded MT Bold" panose="020F0704030504030204" pitchFamily="34" charset="0"/>
              </a:rPr>
              <a:t>Inteligencia</a:t>
            </a:r>
            <a:r>
              <a:rPr lang="en-GB" altLang="it-IT" sz="2000" dirty="0">
                <a:solidFill>
                  <a:schemeClr val="tx2">
                    <a:lumMod val="60000"/>
                    <a:lumOff val="40000"/>
                  </a:schemeClr>
                </a:solidFill>
                <a:latin typeface="Arial Rounded MT Bold" panose="020F0704030504030204" pitchFamily="34" charset="0"/>
              </a:rPr>
              <a:t> Artificial</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94645766-DDD2-416C-88F6-F9BB2DEB5D5E}"/>
              </a:ext>
            </a:extLst>
          </p:cNvPr>
          <p:cNvSpPr/>
          <p:nvPr/>
        </p:nvSpPr>
        <p:spPr>
          <a:xfrm>
            <a:off x="1620000" y="1399824"/>
            <a:ext cx="5904000" cy="4714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a:t>
            </a:r>
            <a:r>
              <a:rPr lang="it-IT" altLang="es-ES" sz="1200" dirty="0" err="1">
                <a:solidFill>
                  <a:schemeClr val="tx1"/>
                </a:solidFill>
                <a:latin typeface="Arial Rounded MT Bold" panose="020F0704030504030204" pitchFamily="34" charset="0"/>
              </a:rPr>
              <a:t>Cómo</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decidimos</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cuál</a:t>
            </a:r>
            <a:r>
              <a:rPr lang="it-IT" altLang="es-ES" sz="1200" dirty="0">
                <a:solidFill>
                  <a:schemeClr val="tx1"/>
                </a:solidFill>
                <a:latin typeface="Arial Rounded MT Bold" panose="020F0704030504030204" pitchFamily="34" charset="0"/>
              </a:rPr>
              <a:t> es </a:t>
            </a:r>
            <a:r>
              <a:rPr lang="it-IT" altLang="es-ES" sz="1200" dirty="0" err="1">
                <a:solidFill>
                  <a:schemeClr val="tx1"/>
                </a:solidFill>
                <a:latin typeface="Arial Rounded MT Bold" panose="020F0704030504030204" pitchFamily="34" charset="0"/>
              </a:rPr>
              <a:t>el</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más</a:t>
            </a:r>
            <a:r>
              <a:rPr lang="it-IT" altLang="es-ES" sz="1200" dirty="0">
                <a:solidFill>
                  <a:schemeClr val="tx1"/>
                </a:solidFill>
                <a:latin typeface="Arial Rounded MT Bold" panose="020F0704030504030204" pitchFamily="34" charset="0"/>
              </a:rPr>
              <a:t> </a:t>
            </a:r>
            <a:r>
              <a:rPr lang="it-IT" altLang="es-ES" sz="1200" dirty="0">
                <a:solidFill>
                  <a:srgbClr val="7030A0"/>
                </a:solidFill>
                <a:latin typeface="Arial Rounded MT Bold" panose="020F0704030504030204" pitchFamily="34" charset="0"/>
              </a:rPr>
              <a:t>importante</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entre</a:t>
            </a:r>
            <a:r>
              <a:rPr lang="it-IT" altLang="es-ES" sz="1200" dirty="0">
                <a:solidFill>
                  <a:schemeClr val="tx1"/>
                </a:solidFill>
                <a:latin typeface="Arial Rounded MT Bold" panose="020F0704030504030204" pitchFamily="34" charset="0"/>
              </a:rPr>
              <a:t> </a:t>
            </a:r>
            <a:r>
              <a:rPr lang="it-IT" altLang="es-ES" sz="1200" dirty="0" err="1">
                <a:solidFill>
                  <a:schemeClr val="tx1"/>
                </a:solidFill>
                <a:latin typeface="Arial Rounded MT Bold" panose="020F0704030504030204" pitchFamily="34" charset="0"/>
              </a:rPr>
              <a:t>estos</a:t>
            </a:r>
            <a:r>
              <a:rPr lang="it-IT" altLang="es-ES" sz="1200" dirty="0">
                <a:solidFill>
                  <a:schemeClr val="tx1"/>
                </a:solidFill>
                <a:latin typeface="Arial Rounded MT Bold" panose="020F0704030504030204" pitchFamily="34" charset="0"/>
              </a:rPr>
              <a:t> </a:t>
            </a:r>
            <a:r>
              <a:rPr lang="it-IT" altLang="es-ES" sz="1200" dirty="0" err="1">
                <a:solidFill>
                  <a:srgbClr val="7030A0"/>
                </a:solidFill>
                <a:latin typeface="Arial Rounded MT Bold" panose="020F0704030504030204" pitchFamily="34" charset="0"/>
              </a:rPr>
              <a:t>saltos</a:t>
            </a:r>
            <a:r>
              <a:rPr lang="it-IT" altLang="es-ES" sz="1200" dirty="0">
                <a:solidFill>
                  <a:srgbClr val="7030A0"/>
                </a:solidFill>
                <a:latin typeface="Arial Rounded MT Bold" panose="020F0704030504030204" pitchFamily="34" charset="0"/>
              </a:rPr>
              <a:t> en adelante</a:t>
            </a:r>
            <a:r>
              <a:rPr lang="it-IT" altLang="es-ES" sz="1200" dirty="0">
                <a:solidFill>
                  <a:schemeClr val="tx1"/>
                </a:solidFill>
                <a:latin typeface="Arial Rounded MT Bold" panose="020F0704030504030204" pitchFamily="34" charset="0"/>
              </a:rPr>
              <a:t>? </a:t>
            </a:r>
          </a:p>
          <a:p>
            <a:endParaRPr lang="it-IT" dirty="0"/>
          </a:p>
        </p:txBody>
      </p:sp>
      <p:sp>
        <p:nvSpPr>
          <p:cNvPr id="10" name="Donut 24">
            <a:extLst>
              <a:ext uri="{FF2B5EF4-FFF2-40B4-BE49-F238E27FC236}">
                <a16:creationId xmlns:a16="http://schemas.microsoft.com/office/drawing/2014/main" id="{4732C119-5B8C-485A-A33D-69AA9CE9AFC6}"/>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13" name="Diagrama 12">
            <a:extLst>
              <a:ext uri="{FF2B5EF4-FFF2-40B4-BE49-F238E27FC236}">
                <a16:creationId xmlns:a16="http://schemas.microsoft.com/office/drawing/2014/main" id="{9D1B2053-F820-472E-BDAB-266DB4BAC80E}"/>
              </a:ext>
            </a:extLst>
          </p:cNvPr>
          <p:cNvGraphicFramePr/>
          <p:nvPr>
            <p:extLst>
              <p:ext uri="{D42A27DB-BD31-4B8C-83A1-F6EECF244321}">
                <p14:modId xmlns:p14="http://schemas.microsoft.com/office/powerpoint/2010/main" val="2174403099"/>
              </p:ext>
            </p:extLst>
          </p:nvPr>
        </p:nvGraphicFramePr>
        <p:xfrm>
          <a:off x="1598320" y="1923484"/>
          <a:ext cx="5904000" cy="2896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62709979"/>
      </p:ext>
    </p:extLst>
  </p:cSld>
  <p:clrMapOvr>
    <a:masterClrMapping/>
  </p:clrMapOvr>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5F92C033E72A5440945E1AFF3FF03412" ma:contentTypeVersion="2" ma:contentTypeDescription="Creare un nuovo documento." ma:contentTypeScope="" ma:versionID="94bd585668bb2b02e84b2cd132cf0046">
  <xsd:schema xmlns:xsd="http://www.w3.org/2001/XMLSchema" xmlns:xs="http://www.w3.org/2001/XMLSchema" xmlns:p="http://schemas.microsoft.com/office/2006/metadata/properties" xmlns:ns2="78ba45cf-c8a1-46d0-9c6f-8d73b234d1d2" targetNamespace="http://schemas.microsoft.com/office/2006/metadata/properties" ma:root="true" ma:fieldsID="4a22c7dae51d9e6a4f6013cea4b13153" ns2:_="">
    <xsd:import namespace="78ba45cf-c8a1-46d0-9c6f-8d73b234d1d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a45cf-c8a1-46d0-9c6f-8d73b234d1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FC7CD9-70AD-458F-9DDE-3BF20314422F}">
  <ds:schemaRefs>
    <ds:schemaRef ds:uri="http://schemas.microsoft.com/sharepoint/v3/contenttype/forms"/>
  </ds:schemaRefs>
</ds:datastoreItem>
</file>

<file path=customXml/itemProps2.xml><?xml version="1.0" encoding="utf-8"?>
<ds:datastoreItem xmlns:ds="http://schemas.openxmlformats.org/officeDocument/2006/customXml" ds:itemID="{E6036ED8-C5A3-4499-99EB-AFFD298FC52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5B8C1FA-C39A-4D4F-B12F-3CDBE3884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a45cf-c8a1-46d0-9c6f-8d73b234d1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4268</TotalTime>
  <Words>10051</Words>
  <Application>Microsoft Office PowerPoint</Application>
  <PresentationFormat>Presentación en pantalla (16:9)</PresentationFormat>
  <Paragraphs>775</Paragraphs>
  <Slides>75</Slides>
  <Notes>1</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75</vt:i4>
      </vt:variant>
    </vt:vector>
  </HeadingPairs>
  <TitlesOfParts>
    <vt:vector size="83" baseType="lpstr">
      <vt:lpstr>맑은 고딕</vt:lpstr>
      <vt:lpstr>Arial</vt:lpstr>
      <vt:lpstr>Arial Rounded MT Bold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dani gm</cp:lastModifiedBy>
  <cp:revision>315</cp:revision>
  <dcterms:created xsi:type="dcterms:W3CDTF">2016-12-05T23:26:54Z</dcterms:created>
  <dcterms:modified xsi:type="dcterms:W3CDTF">2024-02-22T16:22:48Z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