
<file path=[Content_Types].xml><?xml version="1.0" encoding="utf-8"?>
<Types xmlns="http://schemas.openxmlformats.org/package/2006/content-types">
  <Default Extension="bin" ContentType="image/unknown"/>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1" r:id="rId5"/>
    <p:sldMasterId id="2147483653" r:id="rId6"/>
  </p:sldMasterIdLst>
  <p:notesMasterIdLst>
    <p:notesMasterId r:id="rId82"/>
  </p:notesMasterIdLst>
  <p:sldIdLst>
    <p:sldId id="256" r:id="rId7"/>
    <p:sldId id="296"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320" r:id="rId31"/>
    <p:sldId id="321" r:id="rId32"/>
    <p:sldId id="322" r:id="rId33"/>
    <p:sldId id="323" r:id="rId34"/>
    <p:sldId id="324" r:id="rId35"/>
    <p:sldId id="325" r:id="rId36"/>
    <p:sldId id="326" r:id="rId37"/>
    <p:sldId id="327" r:id="rId38"/>
    <p:sldId id="328" r:id="rId39"/>
    <p:sldId id="329" r:id="rId40"/>
    <p:sldId id="330" r:id="rId41"/>
    <p:sldId id="331" r:id="rId42"/>
    <p:sldId id="332" r:id="rId43"/>
    <p:sldId id="333" r:id="rId44"/>
    <p:sldId id="334" r:id="rId45"/>
    <p:sldId id="335" r:id="rId46"/>
    <p:sldId id="336" r:id="rId47"/>
    <p:sldId id="337" r:id="rId48"/>
    <p:sldId id="338" r:id="rId49"/>
    <p:sldId id="339" r:id="rId50"/>
    <p:sldId id="340" r:id="rId51"/>
    <p:sldId id="341" r:id="rId52"/>
    <p:sldId id="342" r:id="rId53"/>
    <p:sldId id="343" r:id="rId54"/>
    <p:sldId id="344" r:id="rId55"/>
    <p:sldId id="345" r:id="rId56"/>
    <p:sldId id="346" r:id="rId57"/>
    <p:sldId id="347" r:id="rId58"/>
    <p:sldId id="348" r:id="rId59"/>
    <p:sldId id="349" r:id="rId60"/>
    <p:sldId id="350" r:id="rId61"/>
    <p:sldId id="351" r:id="rId62"/>
    <p:sldId id="352" r:id="rId63"/>
    <p:sldId id="353" r:id="rId64"/>
    <p:sldId id="354" r:id="rId65"/>
    <p:sldId id="355" r:id="rId66"/>
    <p:sldId id="356" r:id="rId67"/>
    <p:sldId id="357" r:id="rId68"/>
    <p:sldId id="358" r:id="rId69"/>
    <p:sldId id="359" r:id="rId70"/>
    <p:sldId id="360" r:id="rId71"/>
    <p:sldId id="361" r:id="rId72"/>
    <p:sldId id="362" r:id="rId73"/>
    <p:sldId id="363" r:id="rId74"/>
    <p:sldId id="364" r:id="rId75"/>
    <p:sldId id="365" r:id="rId76"/>
    <p:sldId id="366" r:id="rId77"/>
    <p:sldId id="367" r:id="rId78"/>
    <p:sldId id="368" r:id="rId79"/>
    <p:sldId id="369" r:id="rId80"/>
    <p:sldId id="262" r:id="rId81"/>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7">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41D5"/>
    <a:srgbClr val="98DFBB"/>
    <a:srgbClr val="9AD3E9"/>
    <a:srgbClr val="A4B4EA"/>
    <a:srgbClr val="F8B2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94660"/>
  </p:normalViewPr>
  <p:slideViewPr>
    <p:cSldViewPr>
      <p:cViewPr varScale="1">
        <p:scale>
          <a:sx n="151" d="100"/>
          <a:sy n="151" d="100"/>
        </p:scale>
        <p:origin x="474" y="108"/>
      </p:cViewPr>
      <p:guideLst>
        <p:guide orient="horz" pos="184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viewProps" Target="viewProps.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61" Type="http://schemas.openxmlformats.org/officeDocument/2006/relationships/slide" Target="slides/slide55.xml"/><Relationship Id="rId8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0F3797-4A4F-4311-BA7D-6579C692253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A2B83493-91BC-4B27-8FA5-1764667F2389}">
      <dgm:prSet phldrT="[Text]" custT="1"/>
      <dgm:spPr>
        <a:solidFill>
          <a:schemeClr val="accent4">
            <a:lumMod val="60000"/>
            <a:lumOff val="40000"/>
          </a:schemeClr>
        </a:solidFill>
      </dgm:spPr>
      <dgm:t>
        <a:bodyPr/>
        <a:lstStyle/>
        <a:p>
          <a:pPr>
            <a:buAutoNum type="arabicParenR"/>
          </a:pPr>
          <a:r>
            <a:rPr lang="it-IT" sz="1200" dirty="0">
              <a:solidFill>
                <a:schemeClr val="tx1"/>
              </a:solidFill>
              <a:latin typeface="Arial Rounded MT Bold" panose="020F0704030504030204" pitchFamily="34" charset="0"/>
            </a:rPr>
            <a:t>Qual è l'impatto dell’</a:t>
          </a:r>
          <a:r>
            <a:rPr lang="it-IT" sz="1200" dirty="0">
              <a:solidFill>
                <a:srgbClr val="7030A0"/>
              </a:solidFill>
              <a:latin typeface="Arial Rounded MT Bold" panose="020F0704030504030204" pitchFamily="34" charset="0"/>
            </a:rPr>
            <a:t>Intelligenza Artificiale </a:t>
          </a:r>
          <a:r>
            <a:rPr lang="it-IT" sz="1200" dirty="0">
              <a:solidFill>
                <a:schemeClr val="tx1"/>
              </a:solidFill>
              <a:latin typeface="Arial Rounded MT Bold" panose="020F0704030504030204" pitchFamily="34" charset="0"/>
            </a:rPr>
            <a:t>sugli individui?</a:t>
          </a:r>
          <a:endParaRPr lang="it-IT" sz="1200" dirty="0">
            <a:solidFill>
              <a:schemeClr val="tx1"/>
            </a:solidFill>
          </a:endParaRPr>
        </a:p>
      </dgm:t>
    </dgm:pt>
    <dgm:pt modelId="{7034E3EF-E621-4A0D-A86E-3C7F66ACF6C5}" type="parTrans" cxnId="{B6419AB0-868E-410A-8DE7-50477C5DEB83}">
      <dgm:prSet/>
      <dgm:spPr/>
      <dgm:t>
        <a:bodyPr/>
        <a:lstStyle/>
        <a:p>
          <a:endParaRPr lang="it-IT"/>
        </a:p>
      </dgm:t>
    </dgm:pt>
    <dgm:pt modelId="{50966D65-8055-4F49-B7CE-2DFF399DD17F}" type="sibTrans" cxnId="{B6419AB0-868E-410A-8DE7-50477C5DEB83}">
      <dgm:prSet/>
      <dgm:spPr/>
      <dgm:t>
        <a:bodyPr/>
        <a:lstStyle/>
        <a:p>
          <a:endParaRPr lang="it-IT"/>
        </a:p>
      </dgm:t>
    </dgm:pt>
    <dgm:pt modelId="{765AC3DF-6C3D-4040-8155-01BDD1A6A07D}">
      <dgm:prSet phldrT="[Text]" custT="1"/>
      <dgm:spPr>
        <a:solidFill>
          <a:schemeClr val="accent4">
            <a:lumMod val="60000"/>
            <a:lumOff val="40000"/>
          </a:schemeClr>
        </a:solidFill>
      </dgm:spPr>
      <dgm:t>
        <a:bodyPr/>
        <a:lstStyle/>
        <a:p>
          <a:r>
            <a:rPr lang="it-IT" sz="1100" dirty="0">
              <a:solidFill>
                <a:schemeClr val="tx1"/>
              </a:solidFill>
              <a:latin typeface="Arial Rounded MT Bold" panose="020F0704030504030204" pitchFamily="34" charset="0"/>
            </a:rPr>
            <a:t>Quali </a:t>
          </a:r>
          <a:r>
            <a:rPr lang="it-IT" sz="1200" dirty="0">
              <a:solidFill>
                <a:srgbClr val="7030A0"/>
              </a:solidFill>
              <a:latin typeface="Arial Rounded MT Bold" panose="020F0704030504030204" pitchFamily="34" charset="0"/>
            </a:rPr>
            <a:t>cambiamenti</a:t>
          </a:r>
          <a:r>
            <a:rPr lang="it-IT" sz="1100" dirty="0">
              <a:solidFill>
                <a:schemeClr val="tx1"/>
              </a:solidFill>
              <a:latin typeface="Arial Rounded MT Bold" panose="020F0704030504030204" pitchFamily="34" charset="0"/>
            </a:rPr>
            <a:t> comporta la «</a:t>
          </a:r>
          <a:r>
            <a:rPr lang="it-IT" sz="1100" dirty="0">
              <a:solidFill>
                <a:srgbClr val="7030A0"/>
              </a:solidFill>
              <a:latin typeface="Arial Rounded MT Bold" panose="020F0704030504030204" pitchFamily="34" charset="0"/>
            </a:rPr>
            <a:t>Seconda Età delle Macchine</a:t>
          </a:r>
          <a:r>
            <a:rPr lang="it-IT" sz="1100" dirty="0">
              <a:solidFill>
                <a:schemeClr val="tx1"/>
              </a:solidFill>
              <a:latin typeface="Arial Rounded MT Bold" panose="020F0704030504030204" pitchFamily="34" charset="0"/>
            </a:rPr>
            <a:t>» nel mondo</a:t>
          </a:r>
        </a:p>
        <a:p>
          <a:r>
            <a:rPr lang="it-IT" sz="1100" dirty="0">
              <a:solidFill>
                <a:schemeClr val="tx1"/>
              </a:solidFill>
              <a:latin typeface="Arial Rounded MT Bold" panose="020F0704030504030204" pitchFamily="34" charset="0"/>
            </a:rPr>
            <a:t>del </a:t>
          </a:r>
          <a:r>
            <a:rPr lang="it-IT" sz="1100" dirty="0">
              <a:solidFill>
                <a:srgbClr val="7030A0"/>
              </a:solidFill>
              <a:latin typeface="Arial Rounded MT Bold" panose="020F0704030504030204" pitchFamily="34" charset="0"/>
            </a:rPr>
            <a:t>lavoro</a:t>
          </a:r>
          <a:r>
            <a:rPr lang="it-IT" sz="1100" dirty="0">
              <a:solidFill>
                <a:schemeClr val="tx1"/>
              </a:solidFill>
              <a:latin typeface="Arial Rounded MT Bold" panose="020F0704030504030204" pitchFamily="34" charset="0"/>
            </a:rPr>
            <a:t>? </a:t>
          </a:r>
          <a:endParaRPr lang="it-IT" sz="1100" dirty="0">
            <a:solidFill>
              <a:schemeClr val="tx1"/>
            </a:solidFill>
          </a:endParaRPr>
        </a:p>
      </dgm:t>
    </dgm:pt>
    <dgm:pt modelId="{807BAC30-CC51-4F66-BFD0-18EA397B8491}" type="parTrans" cxnId="{43861E6B-E3C0-4A55-B53F-443D314EC4FB}">
      <dgm:prSet/>
      <dgm:spPr/>
      <dgm:t>
        <a:bodyPr/>
        <a:lstStyle/>
        <a:p>
          <a:endParaRPr lang="it-IT"/>
        </a:p>
      </dgm:t>
    </dgm:pt>
    <dgm:pt modelId="{48F2E5FE-185E-471F-8CD4-54947B0A002C}" type="sibTrans" cxnId="{43861E6B-E3C0-4A55-B53F-443D314EC4FB}">
      <dgm:prSet/>
      <dgm:spPr/>
      <dgm:t>
        <a:bodyPr/>
        <a:lstStyle/>
        <a:p>
          <a:endParaRPr lang="it-IT"/>
        </a:p>
      </dgm:t>
    </dgm:pt>
    <dgm:pt modelId="{661CF0D8-515D-4E58-9BC1-E7F272E975A5}">
      <dgm:prSet phldrT="[Text]"/>
      <dgm:spPr/>
      <dgm:t>
        <a:bodyPr/>
        <a:lstStyle/>
        <a:p>
          <a:pPr>
            <a:buNone/>
          </a:pPr>
          <a:endParaRPr lang="it-IT" dirty="0"/>
        </a:p>
      </dgm:t>
    </dgm:pt>
    <dgm:pt modelId="{91E2D305-CDC2-481C-8D6A-36C949414EC2}" type="parTrans" cxnId="{122248D5-6EF1-4FC9-8FBA-015157369AD4}">
      <dgm:prSet/>
      <dgm:spPr/>
      <dgm:t>
        <a:bodyPr/>
        <a:lstStyle/>
        <a:p>
          <a:endParaRPr lang="it-IT"/>
        </a:p>
      </dgm:t>
    </dgm:pt>
    <dgm:pt modelId="{9A3089D0-C91A-4F0C-BE68-F0F673E6B6E6}" type="sibTrans" cxnId="{122248D5-6EF1-4FC9-8FBA-015157369AD4}">
      <dgm:prSet/>
      <dgm:spPr/>
      <dgm:t>
        <a:bodyPr/>
        <a:lstStyle/>
        <a:p>
          <a:endParaRPr lang="it-IT"/>
        </a:p>
      </dgm:t>
    </dgm:pt>
    <dgm:pt modelId="{F8E1870A-5F64-4D7D-A518-C9A2DD356E35}">
      <dgm:prSet phldrT="[Text]" custT="1"/>
      <dgm:spPr>
        <a:solidFill>
          <a:schemeClr val="accent4">
            <a:lumMod val="60000"/>
            <a:lumOff val="40000"/>
          </a:schemeClr>
        </a:solidFill>
      </dgm:spPr>
      <dgm:t>
        <a:bodyPr/>
        <a:lstStyle/>
        <a:p>
          <a:pPr>
            <a:buAutoNum type="arabicParenR"/>
          </a:pPr>
          <a:r>
            <a:rPr lang="it-IT" sz="1200" dirty="0">
              <a:solidFill>
                <a:schemeClr val="tx1"/>
              </a:solidFill>
              <a:latin typeface="Arial Rounded MT Bold" panose="020F0704030504030204" pitchFamily="34" charset="0"/>
            </a:rPr>
            <a:t>Com’è cambiata la </a:t>
          </a:r>
          <a:r>
            <a:rPr lang="it-IT" sz="1200" dirty="0">
              <a:solidFill>
                <a:srgbClr val="7030A0"/>
              </a:solidFill>
              <a:latin typeface="Arial Rounded MT Bold" panose="020F0704030504030204" pitchFamily="34" charset="0"/>
            </a:rPr>
            <a:t>relazione</a:t>
          </a:r>
          <a:r>
            <a:rPr lang="it-IT" sz="1200" dirty="0">
              <a:solidFill>
                <a:schemeClr val="tx1"/>
              </a:solidFill>
              <a:latin typeface="Arial Rounded MT Bold" panose="020F0704030504030204" pitchFamily="34" charset="0"/>
            </a:rPr>
            <a:t> tra le </a:t>
          </a:r>
          <a:r>
            <a:rPr lang="it-IT" sz="1200" dirty="0">
              <a:solidFill>
                <a:srgbClr val="7030A0"/>
              </a:solidFill>
              <a:latin typeface="Arial Rounded MT Bold" panose="020F0704030504030204" pitchFamily="34" charset="0"/>
            </a:rPr>
            <a:t>macchine e</a:t>
          </a:r>
          <a:r>
            <a:rPr lang="it-IT" sz="1200" dirty="0">
              <a:solidFill>
                <a:schemeClr val="tx1"/>
              </a:solidFill>
              <a:latin typeface="Arial Rounded MT Bold" panose="020F0704030504030204" pitchFamily="34" charset="0"/>
            </a:rPr>
            <a:t> gli </a:t>
          </a:r>
          <a:r>
            <a:rPr lang="it-IT" sz="1200" dirty="0">
              <a:solidFill>
                <a:srgbClr val="7030A0"/>
              </a:solidFill>
              <a:latin typeface="Arial Rounded MT Bold" panose="020F0704030504030204" pitchFamily="34" charset="0"/>
            </a:rPr>
            <a:t>esseri umani</a:t>
          </a:r>
          <a:r>
            <a:rPr lang="it-IT" sz="1200" dirty="0">
              <a:solidFill>
                <a:schemeClr val="tx1"/>
              </a:solidFill>
              <a:latin typeface="Arial Rounded MT Bold" panose="020F0704030504030204" pitchFamily="34" charset="0"/>
            </a:rPr>
            <a:t>?</a:t>
          </a:r>
          <a:endParaRPr lang="it-IT" sz="1200" dirty="0">
            <a:solidFill>
              <a:schemeClr val="tx1"/>
            </a:solidFill>
          </a:endParaRPr>
        </a:p>
      </dgm:t>
    </dgm:pt>
    <dgm:pt modelId="{9E7C8C76-2C81-4099-9635-171E0B385C57}" type="parTrans" cxnId="{320592DA-CD33-462D-B9A5-C7DD223F4B0A}">
      <dgm:prSet/>
      <dgm:spPr/>
      <dgm:t>
        <a:bodyPr/>
        <a:lstStyle/>
        <a:p>
          <a:endParaRPr lang="it-IT"/>
        </a:p>
      </dgm:t>
    </dgm:pt>
    <dgm:pt modelId="{ABAD9C81-2B0E-499E-BB87-D53F642FC928}" type="sibTrans" cxnId="{320592DA-CD33-462D-B9A5-C7DD223F4B0A}">
      <dgm:prSet/>
      <dgm:spPr/>
      <dgm:t>
        <a:bodyPr/>
        <a:lstStyle/>
        <a:p>
          <a:endParaRPr lang="it-IT"/>
        </a:p>
      </dgm:t>
    </dgm:pt>
    <dgm:pt modelId="{E77CBF68-7E2E-4D9F-9063-CB451CA2FE39}" type="pres">
      <dgm:prSet presAssocID="{E50F3797-4A4F-4311-BA7D-6579C6922530}" presName="linear" presStyleCnt="0">
        <dgm:presLayoutVars>
          <dgm:animLvl val="lvl"/>
          <dgm:resizeHandles val="exact"/>
        </dgm:presLayoutVars>
      </dgm:prSet>
      <dgm:spPr/>
    </dgm:pt>
    <dgm:pt modelId="{E7288133-9BF1-46BA-9D23-2D64302819DB}" type="pres">
      <dgm:prSet presAssocID="{A2B83493-91BC-4B27-8FA5-1764667F2389}" presName="parentText" presStyleLbl="node1" presStyleIdx="0" presStyleCnt="3" custLinFactY="-17603" custLinFactNeighborX="0" custLinFactNeighborY="-100000">
        <dgm:presLayoutVars>
          <dgm:chMax val="0"/>
          <dgm:bulletEnabled val="1"/>
        </dgm:presLayoutVars>
      </dgm:prSet>
      <dgm:spPr/>
    </dgm:pt>
    <dgm:pt modelId="{99616E58-DFF8-4D32-93AA-872192A85C14}" type="pres">
      <dgm:prSet presAssocID="{50966D65-8055-4F49-B7CE-2DFF399DD17F}" presName="spacer" presStyleCnt="0"/>
      <dgm:spPr/>
    </dgm:pt>
    <dgm:pt modelId="{AB4559F8-2F15-450A-9904-2503EC644A70}" type="pres">
      <dgm:prSet presAssocID="{765AC3DF-6C3D-4040-8155-01BDD1A6A07D}" presName="parentText" presStyleLbl="node1" presStyleIdx="1" presStyleCnt="3" custScaleY="106828" custLinFactY="200115" custLinFactNeighborX="8825" custLinFactNeighborY="300000">
        <dgm:presLayoutVars>
          <dgm:chMax val="0"/>
          <dgm:bulletEnabled val="1"/>
        </dgm:presLayoutVars>
      </dgm:prSet>
      <dgm:spPr/>
    </dgm:pt>
    <dgm:pt modelId="{3EB76157-8E0F-4EA5-A726-8F69AE49456E}" type="pres">
      <dgm:prSet presAssocID="{765AC3DF-6C3D-4040-8155-01BDD1A6A07D}" presName="childText" presStyleLbl="revTx" presStyleIdx="0" presStyleCnt="1">
        <dgm:presLayoutVars>
          <dgm:bulletEnabled val="1"/>
        </dgm:presLayoutVars>
      </dgm:prSet>
      <dgm:spPr/>
    </dgm:pt>
    <dgm:pt modelId="{40B4D4D5-E113-41A4-A15F-A39D00F74E12}" type="pres">
      <dgm:prSet presAssocID="{F8E1870A-5F64-4D7D-A518-C9A2DD356E35}" presName="parentText" presStyleLbl="node1" presStyleIdx="2" presStyleCnt="3" custLinFactY="-77395" custLinFactNeighborX="1695" custLinFactNeighborY="-100000">
        <dgm:presLayoutVars>
          <dgm:chMax val="0"/>
          <dgm:bulletEnabled val="1"/>
        </dgm:presLayoutVars>
      </dgm:prSet>
      <dgm:spPr/>
    </dgm:pt>
  </dgm:ptLst>
  <dgm:cxnLst>
    <dgm:cxn modelId="{C60D972F-804D-44FE-9B05-D1A20D667A19}" type="presOf" srcId="{F8E1870A-5F64-4D7D-A518-C9A2DD356E35}" destId="{40B4D4D5-E113-41A4-A15F-A39D00F74E12}" srcOrd="0" destOrd="0" presId="urn:microsoft.com/office/officeart/2005/8/layout/vList2"/>
    <dgm:cxn modelId="{43861E6B-E3C0-4A55-B53F-443D314EC4FB}" srcId="{E50F3797-4A4F-4311-BA7D-6579C6922530}" destId="{765AC3DF-6C3D-4040-8155-01BDD1A6A07D}" srcOrd="1" destOrd="0" parTransId="{807BAC30-CC51-4F66-BFD0-18EA397B8491}" sibTransId="{48F2E5FE-185E-471F-8CD4-54947B0A002C}"/>
    <dgm:cxn modelId="{9B51A17F-28A2-49FE-BB42-B211C1E83369}" type="presOf" srcId="{765AC3DF-6C3D-4040-8155-01BDD1A6A07D}" destId="{AB4559F8-2F15-450A-9904-2503EC644A70}" srcOrd="0" destOrd="0" presId="urn:microsoft.com/office/officeart/2005/8/layout/vList2"/>
    <dgm:cxn modelId="{17D9E18D-C35B-443E-AB1D-8B1E6957F228}" type="presOf" srcId="{661CF0D8-515D-4E58-9BC1-E7F272E975A5}" destId="{3EB76157-8E0F-4EA5-A726-8F69AE49456E}" srcOrd="0" destOrd="0" presId="urn:microsoft.com/office/officeart/2005/8/layout/vList2"/>
    <dgm:cxn modelId="{B6419AB0-868E-410A-8DE7-50477C5DEB83}" srcId="{E50F3797-4A4F-4311-BA7D-6579C6922530}" destId="{A2B83493-91BC-4B27-8FA5-1764667F2389}" srcOrd="0" destOrd="0" parTransId="{7034E3EF-E621-4A0D-A86E-3C7F66ACF6C5}" sibTransId="{50966D65-8055-4F49-B7CE-2DFF399DD17F}"/>
    <dgm:cxn modelId="{28D61DBE-9787-4E0E-9D34-26B81797385D}" type="presOf" srcId="{A2B83493-91BC-4B27-8FA5-1764667F2389}" destId="{E7288133-9BF1-46BA-9D23-2D64302819DB}" srcOrd="0" destOrd="0" presId="urn:microsoft.com/office/officeart/2005/8/layout/vList2"/>
    <dgm:cxn modelId="{122248D5-6EF1-4FC9-8FBA-015157369AD4}" srcId="{765AC3DF-6C3D-4040-8155-01BDD1A6A07D}" destId="{661CF0D8-515D-4E58-9BC1-E7F272E975A5}" srcOrd="0" destOrd="0" parTransId="{91E2D305-CDC2-481C-8D6A-36C949414EC2}" sibTransId="{9A3089D0-C91A-4F0C-BE68-F0F673E6B6E6}"/>
    <dgm:cxn modelId="{320592DA-CD33-462D-B9A5-C7DD223F4B0A}" srcId="{E50F3797-4A4F-4311-BA7D-6579C6922530}" destId="{F8E1870A-5F64-4D7D-A518-C9A2DD356E35}" srcOrd="2" destOrd="0" parTransId="{9E7C8C76-2C81-4099-9635-171E0B385C57}" sibTransId="{ABAD9C81-2B0E-499E-BB87-D53F642FC928}"/>
    <dgm:cxn modelId="{AB8BB8DF-09D7-448D-A267-95C2422B7C05}" type="presOf" srcId="{E50F3797-4A4F-4311-BA7D-6579C6922530}" destId="{E77CBF68-7E2E-4D9F-9063-CB451CA2FE39}" srcOrd="0" destOrd="0" presId="urn:microsoft.com/office/officeart/2005/8/layout/vList2"/>
    <dgm:cxn modelId="{BDA0591C-D133-49D1-9439-B5F0599CFC59}" type="presParOf" srcId="{E77CBF68-7E2E-4D9F-9063-CB451CA2FE39}" destId="{E7288133-9BF1-46BA-9D23-2D64302819DB}" srcOrd="0" destOrd="0" presId="urn:microsoft.com/office/officeart/2005/8/layout/vList2"/>
    <dgm:cxn modelId="{D624874C-FABC-4C30-AC8C-6F8B2539E15C}" type="presParOf" srcId="{E77CBF68-7E2E-4D9F-9063-CB451CA2FE39}" destId="{99616E58-DFF8-4D32-93AA-872192A85C14}" srcOrd="1" destOrd="0" presId="urn:microsoft.com/office/officeart/2005/8/layout/vList2"/>
    <dgm:cxn modelId="{B0D04AE3-5CCD-494E-902E-317AE82B1AED}" type="presParOf" srcId="{E77CBF68-7E2E-4D9F-9063-CB451CA2FE39}" destId="{AB4559F8-2F15-450A-9904-2503EC644A70}" srcOrd="2" destOrd="0" presId="urn:microsoft.com/office/officeart/2005/8/layout/vList2"/>
    <dgm:cxn modelId="{6B996C18-AFB4-4A5C-AAA3-D7AA3E590414}" type="presParOf" srcId="{E77CBF68-7E2E-4D9F-9063-CB451CA2FE39}" destId="{3EB76157-8E0F-4EA5-A726-8F69AE49456E}" srcOrd="3" destOrd="0" presId="urn:microsoft.com/office/officeart/2005/8/layout/vList2"/>
    <dgm:cxn modelId="{4EBEA18D-CF03-403D-A168-BBC7A09C4A07}" type="presParOf" srcId="{E77CBF68-7E2E-4D9F-9063-CB451CA2FE39}" destId="{40B4D4D5-E113-41A4-A15F-A39D00F74E12}"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113CF22-C90E-435C-A44A-E973330F49D2}" type="doc">
      <dgm:prSet loTypeId="urn:microsoft.com/office/officeart/2005/8/layout/hList1" loCatId="list" qsTypeId="urn:microsoft.com/office/officeart/2005/8/quickstyle/simple1" qsCatId="simple" csTypeId="urn:microsoft.com/office/officeart/2005/8/colors/colorful1" csCatId="colorful"/>
      <dgm:spPr/>
      <dgm:t>
        <a:bodyPr/>
        <a:lstStyle/>
        <a:p>
          <a:endParaRPr lang="es-ES"/>
        </a:p>
      </dgm:t>
    </dgm:pt>
    <dgm:pt modelId="{6FC63C49-37D6-42A7-847C-ADE71F2654DE}">
      <dgm:prSet/>
      <dgm:spPr/>
      <dgm:t>
        <a:bodyPr/>
        <a:lstStyle/>
        <a:p>
          <a:r>
            <a:rPr lang="it-IT" dirty="0">
              <a:solidFill>
                <a:schemeClr val="tx1"/>
              </a:solidFill>
            </a:rPr>
            <a:t>quattordicesimo posto fra trentaquattro nazioni nella lettura</a:t>
          </a:r>
          <a:endParaRPr lang="es-ES" dirty="0">
            <a:solidFill>
              <a:schemeClr val="tx1"/>
            </a:solidFill>
          </a:endParaRPr>
        </a:p>
      </dgm:t>
    </dgm:pt>
    <dgm:pt modelId="{8520F1C7-05F8-445D-B29A-06A474AA59B2}" type="parTrans" cxnId="{E2794424-C7BC-4DAA-ACF8-BC96FD40E234}">
      <dgm:prSet/>
      <dgm:spPr/>
      <dgm:t>
        <a:bodyPr/>
        <a:lstStyle/>
        <a:p>
          <a:endParaRPr lang="es-ES"/>
        </a:p>
      </dgm:t>
    </dgm:pt>
    <dgm:pt modelId="{32797236-9106-4F53-9D02-32F424713778}" type="sibTrans" cxnId="{E2794424-C7BC-4DAA-ACF8-BC96FD40E234}">
      <dgm:prSet/>
      <dgm:spPr/>
      <dgm:t>
        <a:bodyPr/>
        <a:lstStyle/>
        <a:p>
          <a:endParaRPr lang="es-ES"/>
        </a:p>
      </dgm:t>
    </dgm:pt>
    <dgm:pt modelId="{F9DD84F5-4762-45AC-9F1D-61EA30332F52}">
      <dgm:prSet/>
      <dgm:spPr/>
      <dgm:t>
        <a:bodyPr/>
        <a:lstStyle/>
        <a:p>
          <a:r>
            <a:rPr lang="it-IT" dirty="0">
              <a:solidFill>
                <a:schemeClr val="tx1"/>
              </a:solidFill>
            </a:rPr>
            <a:t>al diciassettesimo in scienza </a:t>
          </a:r>
          <a:endParaRPr lang="es-ES" dirty="0">
            <a:solidFill>
              <a:schemeClr val="tx1"/>
            </a:solidFill>
          </a:endParaRPr>
        </a:p>
      </dgm:t>
    </dgm:pt>
    <dgm:pt modelId="{D1A405F4-02D2-459A-B04D-8A0990FD9CE6}" type="parTrans" cxnId="{DEBB412F-34C7-483E-9474-E872526C2E61}">
      <dgm:prSet/>
      <dgm:spPr/>
      <dgm:t>
        <a:bodyPr/>
        <a:lstStyle/>
        <a:p>
          <a:endParaRPr lang="es-ES"/>
        </a:p>
      </dgm:t>
    </dgm:pt>
    <dgm:pt modelId="{8A99BA02-9125-486C-BB05-5C7A4F8B62F6}" type="sibTrans" cxnId="{DEBB412F-34C7-483E-9474-E872526C2E61}">
      <dgm:prSet/>
      <dgm:spPr/>
      <dgm:t>
        <a:bodyPr/>
        <a:lstStyle/>
        <a:p>
          <a:endParaRPr lang="es-ES"/>
        </a:p>
      </dgm:t>
    </dgm:pt>
    <dgm:pt modelId="{9ED34683-494B-4842-B032-551D9AFABC25}">
      <dgm:prSet/>
      <dgm:spPr/>
      <dgm:t>
        <a:bodyPr/>
        <a:lstStyle/>
        <a:p>
          <a:r>
            <a:rPr lang="it-IT" dirty="0">
              <a:solidFill>
                <a:schemeClr val="tx1"/>
              </a:solidFill>
            </a:rPr>
            <a:t>al venticinquesimo in matematica</a:t>
          </a:r>
          <a:endParaRPr lang="es-ES" dirty="0">
            <a:solidFill>
              <a:schemeClr val="tx1"/>
            </a:solidFill>
          </a:endParaRPr>
        </a:p>
      </dgm:t>
    </dgm:pt>
    <dgm:pt modelId="{63077331-E793-449D-9442-B82910763991}" type="parTrans" cxnId="{7653C339-9598-4095-B850-740822DD0082}">
      <dgm:prSet/>
      <dgm:spPr/>
      <dgm:t>
        <a:bodyPr/>
        <a:lstStyle/>
        <a:p>
          <a:endParaRPr lang="es-ES"/>
        </a:p>
      </dgm:t>
    </dgm:pt>
    <dgm:pt modelId="{7B0300A2-BF9C-468E-822C-EDCDD8D4EE0C}" type="sibTrans" cxnId="{7653C339-9598-4095-B850-740822DD0082}">
      <dgm:prSet/>
      <dgm:spPr/>
      <dgm:t>
        <a:bodyPr/>
        <a:lstStyle/>
        <a:p>
          <a:endParaRPr lang="es-ES"/>
        </a:p>
      </dgm:t>
    </dgm:pt>
    <dgm:pt modelId="{7C0CCD12-2738-4BFC-89E8-D17913E6CC31}" type="pres">
      <dgm:prSet presAssocID="{A113CF22-C90E-435C-A44A-E973330F49D2}" presName="Name0" presStyleCnt="0">
        <dgm:presLayoutVars>
          <dgm:dir/>
          <dgm:animLvl val="lvl"/>
          <dgm:resizeHandles val="exact"/>
        </dgm:presLayoutVars>
      </dgm:prSet>
      <dgm:spPr/>
    </dgm:pt>
    <dgm:pt modelId="{703CBBDD-DAB7-4661-95AA-AB0BCC0B1615}" type="pres">
      <dgm:prSet presAssocID="{6FC63C49-37D6-42A7-847C-ADE71F2654DE}" presName="composite" presStyleCnt="0"/>
      <dgm:spPr/>
    </dgm:pt>
    <dgm:pt modelId="{DBCFE6B4-2D2F-4CE8-ADE0-3C258B4F4B38}" type="pres">
      <dgm:prSet presAssocID="{6FC63C49-37D6-42A7-847C-ADE71F2654DE}" presName="parTx" presStyleLbl="alignNode1" presStyleIdx="0" presStyleCnt="3">
        <dgm:presLayoutVars>
          <dgm:chMax val="0"/>
          <dgm:chPref val="0"/>
          <dgm:bulletEnabled val="1"/>
        </dgm:presLayoutVars>
      </dgm:prSet>
      <dgm:spPr/>
    </dgm:pt>
    <dgm:pt modelId="{BCE3245B-D6BF-4604-A33C-93A41D540945}" type="pres">
      <dgm:prSet presAssocID="{6FC63C49-37D6-42A7-847C-ADE71F2654DE}" presName="desTx" presStyleLbl="alignAccFollowNode1" presStyleIdx="0" presStyleCnt="3">
        <dgm:presLayoutVars>
          <dgm:bulletEnabled val="1"/>
        </dgm:presLayoutVars>
      </dgm:prSet>
      <dgm:spPr/>
    </dgm:pt>
    <dgm:pt modelId="{1ABC6B10-C636-4B19-AA67-AF769B81ACAE}" type="pres">
      <dgm:prSet presAssocID="{32797236-9106-4F53-9D02-32F424713778}" presName="space" presStyleCnt="0"/>
      <dgm:spPr/>
    </dgm:pt>
    <dgm:pt modelId="{4771B8D5-F420-4518-AD7A-287D9A8CDA02}" type="pres">
      <dgm:prSet presAssocID="{F9DD84F5-4762-45AC-9F1D-61EA30332F52}" presName="composite" presStyleCnt="0"/>
      <dgm:spPr/>
    </dgm:pt>
    <dgm:pt modelId="{6436C811-0911-4E06-B0F8-D0B7EDFD965B}" type="pres">
      <dgm:prSet presAssocID="{F9DD84F5-4762-45AC-9F1D-61EA30332F52}" presName="parTx" presStyleLbl="alignNode1" presStyleIdx="1" presStyleCnt="3">
        <dgm:presLayoutVars>
          <dgm:chMax val="0"/>
          <dgm:chPref val="0"/>
          <dgm:bulletEnabled val="1"/>
        </dgm:presLayoutVars>
      </dgm:prSet>
      <dgm:spPr/>
    </dgm:pt>
    <dgm:pt modelId="{BC8C4F6F-1936-44A2-9305-4995C64FB7C0}" type="pres">
      <dgm:prSet presAssocID="{F9DD84F5-4762-45AC-9F1D-61EA30332F52}" presName="desTx" presStyleLbl="alignAccFollowNode1" presStyleIdx="1" presStyleCnt="3">
        <dgm:presLayoutVars>
          <dgm:bulletEnabled val="1"/>
        </dgm:presLayoutVars>
      </dgm:prSet>
      <dgm:spPr/>
    </dgm:pt>
    <dgm:pt modelId="{45881FA1-9E52-4FA2-B583-4A4262F252DD}" type="pres">
      <dgm:prSet presAssocID="{8A99BA02-9125-486C-BB05-5C7A4F8B62F6}" presName="space" presStyleCnt="0"/>
      <dgm:spPr/>
    </dgm:pt>
    <dgm:pt modelId="{87D8807C-9D96-4055-B901-EF9A5BD4388A}" type="pres">
      <dgm:prSet presAssocID="{9ED34683-494B-4842-B032-551D9AFABC25}" presName="composite" presStyleCnt="0"/>
      <dgm:spPr/>
    </dgm:pt>
    <dgm:pt modelId="{6CBE1917-F003-4A75-A5CB-C71D63CBF0D5}" type="pres">
      <dgm:prSet presAssocID="{9ED34683-494B-4842-B032-551D9AFABC25}" presName="parTx" presStyleLbl="alignNode1" presStyleIdx="2" presStyleCnt="3">
        <dgm:presLayoutVars>
          <dgm:chMax val="0"/>
          <dgm:chPref val="0"/>
          <dgm:bulletEnabled val="1"/>
        </dgm:presLayoutVars>
      </dgm:prSet>
      <dgm:spPr/>
    </dgm:pt>
    <dgm:pt modelId="{8A71EE69-BF78-4C09-B9FF-83A739CF2A62}" type="pres">
      <dgm:prSet presAssocID="{9ED34683-494B-4842-B032-551D9AFABC25}" presName="desTx" presStyleLbl="alignAccFollowNode1" presStyleIdx="2" presStyleCnt="3">
        <dgm:presLayoutVars>
          <dgm:bulletEnabled val="1"/>
        </dgm:presLayoutVars>
      </dgm:prSet>
      <dgm:spPr/>
    </dgm:pt>
  </dgm:ptLst>
  <dgm:cxnLst>
    <dgm:cxn modelId="{D8AD561D-DE8A-4604-A423-8DCDE09D6543}" type="presOf" srcId="{A113CF22-C90E-435C-A44A-E973330F49D2}" destId="{7C0CCD12-2738-4BFC-89E8-D17913E6CC31}" srcOrd="0" destOrd="0" presId="urn:microsoft.com/office/officeart/2005/8/layout/hList1"/>
    <dgm:cxn modelId="{E2794424-C7BC-4DAA-ACF8-BC96FD40E234}" srcId="{A113CF22-C90E-435C-A44A-E973330F49D2}" destId="{6FC63C49-37D6-42A7-847C-ADE71F2654DE}" srcOrd="0" destOrd="0" parTransId="{8520F1C7-05F8-445D-B29A-06A474AA59B2}" sibTransId="{32797236-9106-4F53-9D02-32F424713778}"/>
    <dgm:cxn modelId="{DEBB412F-34C7-483E-9474-E872526C2E61}" srcId="{A113CF22-C90E-435C-A44A-E973330F49D2}" destId="{F9DD84F5-4762-45AC-9F1D-61EA30332F52}" srcOrd="1" destOrd="0" parTransId="{D1A405F4-02D2-459A-B04D-8A0990FD9CE6}" sibTransId="{8A99BA02-9125-486C-BB05-5C7A4F8B62F6}"/>
    <dgm:cxn modelId="{7653C339-9598-4095-B850-740822DD0082}" srcId="{A113CF22-C90E-435C-A44A-E973330F49D2}" destId="{9ED34683-494B-4842-B032-551D9AFABC25}" srcOrd="2" destOrd="0" parTransId="{63077331-E793-449D-9442-B82910763991}" sibTransId="{7B0300A2-BF9C-468E-822C-EDCDD8D4EE0C}"/>
    <dgm:cxn modelId="{080A13B8-749E-4E40-8EDE-A30A608723FF}" type="presOf" srcId="{6FC63C49-37D6-42A7-847C-ADE71F2654DE}" destId="{DBCFE6B4-2D2F-4CE8-ADE0-3C258B4F4B38}" srcOrd="0" destOrd="0" presId="urn:microsoft.com/office/officeart/2005/8/layout/hList1"/>
    <dgm:cxn modelId="{953532D6-3275-4A5C-B02B-3646F54A0891}" type="presOf" srcId="{F9DD84F5-4762-45AC-9F1D-61EA30332F52}" destId="{6436C811-0911-4E06-B0F8-D0B7EDFD965B}" srcOrd="0" destOrd="0" presId="urn:microsoft.com/office/officeart/2005/8/layout/hList1"/>
    <dgm:cxn modelId="{307A06DB-3BF7-4159-A451-C2324140A612}" type="presOf" srcId="{9ED34683-494B-4842-B032-551D9AFABC25}" destId="{6CBE1917-F003-4A75-A5CB-C71D63CBF0D5}" srcOrd="0" destOrd="0" presId="urn:microsoft.com/office/officeart/2005/8/layout/hList1"/>
    <dgm:cxn modelId="{C441F3A9-BB25-4464-93FA-3E20778F0501}" type="presParOf" srcId="{7C0CCD12-2738-4BFC-89E8-D17913E6CC31}" destId="{703CBBDD-DAB7-4661-95AA-AB0BCC0B1615}" srcOrd="0" destOrd="0" presId="urn:microsoft.com/office/officeart/2005/8/layout/hList1"/>
    <dgm:cxn modelId="{EFE615FC-DDCC-47C2-BE81-EE16257CD62E}" type="presParOf" srcId="{703CBBDD-DAB7-4661-95AA-AB0BCC0B1615}" destId="{DBCFE6B4-2D2F-4CE8-ADE0-3C258B4F4B38}" srcOrd="0" destOrd="0" presId="urn:microsoft.com/office/officeart/2005/8/layout/hList1"/>
    <dgm:cxn modelId="{7054D639-81DA-4EC2-B62A-FB86FE5C2A3A}" type="presParOf" srcId="{703CBBDD-DAB7-4661-95AA-AB0BCC0B1615}" destId="{BCE3245B-D6BF-4604-A33C-93A41D540945}" srcOrd="1" destOrd="0" presId="urn:microsoft.com/office/officeart/2005/8/layout/hList1"/>
    <dgm:cxn modelId="{847EC84B-B31E-446D-B650-0D4AE3E411A5}" type="presParOf" srcId="{7C0CCD12-2738-4BFC-89E8-D17913E6CC31}" destId="{1ABC6B10-C636-4B19-AA67-AF769B81ACAE}" srcOrd="1" destOrd="0" presId="urn:microsoft.com/office/officeart/2005/8/layout/hList1"/>
    <dgm:cxn modelId="{0D6632C0-97EB-4F18-9486-AD77A589C663}" type="presParOf" srcId="{7C0CCD12-2738-4BFC-89E8-D17913E6CC31}" destId="{4771B8D5-F420-4518-AD7A-287D9A8CDA02}" srcOrd="2" destOrd="0" presId="urn:microsoft.com/office/officeart/2005/8/layout/hList1"/>
    <dgm:cxn modelId="{7483EF57-99D3-48C3-A7B9-7BE16B88A902}" type="presParOf" srcId="{4771B8D5-F420-4518-AD7A-287D9A8CDA02}" destId="{6436C811-0911-4E06-B0F8-D0B7EDFD965B}" srcOrd="0" destOrd="0" presId="urn:microsoft.com/office/officeart/2005/8/layout/hList1"/>
    <dgm:cxn modelId="{39D7CBFB-8FA7-464F-AC25-1502BD75E24E}" type="presParOf" srcId="{4771B8D5-F420-4518-AD7A-287D9A8CDA02}" destId="{BC8C4F6F-1936-44A2-9305-4995C64FB7C0}" srcOrd="1" destOrd="0" presId="urn:microsoft.com/office/officeart/2005/8/layout/hList1"/>
    <dgm:cxn modelId="{54712719-C4F0-46AF-A3F3-057A926F4CA1}" type="presParOf" srcId="{7C0CCD12-2738-4BFC-89E8-D17913E6CC31}" destId="{45881FA1-9E52-4FA2-B583-4A4262F252DD}" srcOrd="3" destOrd="0" presId="urn:microsoft.com/office/officeart/2005/8/layout/hList1"/>
    <dgm:cxn modelId="{A49866EA-628D-4CFB-A39B-FFF1D72E1718}" type="presParOf" srcId="{7C0CCD12-2738-4BFC-89E8-D17913E6CC31}" destId="{87D8807C-9D96-4055-B901-EF9A5BD4388A}" srcOrd="4" destOrd="0" presId="urn:microsoft.com/office/officeart/2005/8/layout/hList1"/>
    <dgm:cxn modelId="{1128B34C-1DF4-4F71-8E32-34917071D553}" type="presParOf" srcId="{87D8807C-9D96-4055-B901-EF9A5BD4388A}" destId="{6CBE1917-F003-4A75-A5CB-C71D63CBF0D5}" srcOrd="0" destOrd="0" presId="urn:microsoft.com/office/officeart/2005/8/layout/hList1"/>
    <dgm:cxn modelId="{7AE02DD9-F03D-448E-ABCD-510DCBFE372F}" type="presParOf" srcId="{87D8807C-9D96-4055-B901-EF9A5BD4388A}" destId="{8A71EE69-BF78-4C09-B9FF-83A739CF2A62}"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483CE19-307D-41F9-B70E-A83771A9674C}"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s-ES"/>
        </a:p>
      </dgm:t>
    </dgm:pt>
    <dgm:pt modelId="{3C14F248-FBEB-4C46-AC5B-A088194CB432}">
      <dgm:prSet custT="1"/>
      <dgm:spPr/>
      <dgm:t>
        <a:bodyPr/>
        <a:lstStyle/>
        <a:p>
          <a:r>
            <a:rPr lang="it-IT" sz="1000">
              <a:solidFill>
                <a:schemeClr val="tx1"/>
              </a:solidFill>
            </a:rPr>
            <a:t>Ora che il lavoro digitale diventa più pervasivo, capace e potente, le aziende </a:t>
          </a:r>
          <a:endParaRPr lang="es-ES" sz="1000" dirty="0">
            <a:solidFill>
              <a:schemeClr val="tx1"/>
            </a:solidFill>
          </a:endParaRPr>
        </a:p>
      </dgm:t>
    </dgm:pt>
    <dgm:pt modelId="{C21DDD2E-4ADD-4140-9065-C24A916A0343}" type="parTrans" cxnId="{806ED906-C3B2-44F2-9752-FA55ECABB3F7}">
      <dgm:prSet/>
      <dgm:spPr/>
      <dgm:t>
        <a:bodyPr/>
        <a:lstStyle/>
        <a:p>
          <a:endParaRPr lang="es-ES" sz="2000">
            <a:solidFill>
              <a:schemeClr val="tx1"/>
            </a:solidFill>
          </a:endParaRPr>
        </a:p>
      </dgm:t>
    </dgm:pt>
    <dgm:pt modelId="{63E88742-9FED-4190-A67F-76E676E6533D}" type="sibTrans" cxnId="{806ED906-C3B2-44F2-9752-FA55ECABB3F7}">
      <dgm:prSet custT="1"/>
      <dgm:spPr/>
      <dgm:t>
        <a:bodyPr/>
        <a:lstStyle/>
        <a:p>
          <a:endParaRPr lang="es-ES" sz="900">
            <a:solidFill>
              <a:schemeClr val="tx1"/>
            </a:solidFill>
          </a:endParaRPr>
        </a:p>
      </dgm:t>
    </dgm:pt>
    <dgm:pt modelId="{081E3C86-E416-4A62-AE43-3CA8118F27A2}">
      <dgm:prSet custT="1"/>
      <dgm:spPr/>
      <dgm:t>
        <a:bodyPr/>
        <a:lstStyle/>
        <a:p>
          <a:r>
            <a:rPr lang="it-IT" sz="1000">
              <a:solidFill>
                <a:schemeClr val="tx1"/>
              </a:solidFill>
            </a:rPr>
            <a:t>saranno sempre meno disposte a concedere alla gente stipendi accettabili, </a:t>
          </a:r>
          <a:endParaRPr lang="es-ES" sz="1000" dirty="0">
            <a:solidFill>
              <a:schemeClr val="tx1"/>
            </a:solidFill>
          </a:endParaRPr>
        </a:p>
      </dgm:t>
    </dgm:pt>
    <dgm:pt modelId="{CABC4DE5-7B40-4C3A-AC2E-45ED47DABD3B}" type="parTrans" cxnId="{AF56171B-BBB2-4695-92A5-78BC93F40B78}">
      <dgm:prSet/>
      <dgm:spPr/>
      <dgm:t>
        <a:bodyPr/>
        <a:lstStyle/>
        <a:p>
          <a:endParaRPr lang="es-ES" sz="2000">
            <a:solidFill>
              <a:schemeClr val="tx1"/>
            </a:solidFill>
          </a:endParaRPr>
        </a:p>
      </dgm:t>
    </dgm:pt>
    <dgm:pt modelId="{4B33064D-7E05-43F9-B273-4A108695D20A}" type="sibTrans" cxnId="{AF56171B-BBB2-4695-92A5-78BC93F40B78}">
      <dgm:prSet custT="1"/>
      <dgm:spPr/>
      <dgm:t>
        <a:bodyPr/>
        <a:lstStyle/>
        <a:p>
          <a:endParaRPr lang="es-ES" sz="900">
            <a:solidFill>
              <a:schemeClr val="tx1"/>
            </a:solidFill>
          </a:endParaRPr>
        </a:p>
      </dgm:t>
    </dgm:pt>
    <dgm:pt modelId="{209710EA-F15D-4A1B-B7F0-1D011CB50554}">
      <dgm:prSet custT="1"/>
      <dgm:spPr/>
      <dgm:t>
        <a:bodyPr/>
        <a:lstStyle/>
        <a:p>
          <a:r>
            <a:rPr lang="it-IT" sz="1000" dirty="0">
              <a:solidFill>
                <a:schemeClr val="tx1"/>
              </a:solidFill>
            </a:rPr>
            <a:t>paghe che le permettano di mantenere il tenore di vita a cui è abituata. </a:t>
          </a:r>
          <a:endParaRPr lang="es-ES" sz="1000" dirty="0">
            <a:solidFill>
              <a:schemeClr val="tx1"/>
            </a:solidFill>
          </a:endParaRPr>
        </a:p>
      </dgm:t>
    </dgm:pt>
    <dgm:pt modelId="{F9EBDECC-B15C-40D0-8F24-A7624796ED70}" type="parTrans" cxnId="{E33FB8D3-60CF-48F2-A8A3-913F7B432F20}">
      <dgm:prSet/>
      <dgm:spPr/>
      <dgm:t>
        <a:bodyPr/>
        <a:lstStyle/>
        <a:p>
          <a:endParaRPr lang="es-ES" sz="2000">
            <a:solidFill>
              <a:schemeClr val="tx1"/>
            </a:solidFill>
          </a:endParaRPr>
        </a:p>
      </dgm:t>
    </dgm:pt>
    <dgm:pt modelId="{1A4CB9D9-642E-4026-8C84-E01AA6BBA9EB}" type="sibTrans" cxnId="{E33FB8D3-60CF-48F2-A8A3-913F7B432F20}">
      <dgm:prSet custT="1"/>
      <dgm:spPr/>
      <dgm:t>
        <a:bodyPr/>
        <a:lstStyle/>
        <a:p>
          <a:endParaRPr lang="es-ES" sz="900">
            <a:solidFill>
              <a:schemeClr val="tx1"/>
            </a:solidFill>
          </a:endParaRPr>
        </a:p>
      </dgm:t>
    </dgm:pt>
    <dgm:pt modelId="{9F31D788-41CD-4A6D-981D-CCD6D2623168}">
      <dgm:prSet custT="1"/>
      <dgm:spPr/>
      <dgm:t>
        <a:bodyPr/>
        <a:lstStyle/>
        <a:p>
          <a:r>
            <a:rPr lang="it-IT" sz="1000">
              <a:solidFill>
                <a:schemeClr val="tx1"/>
              </a:solidFill>
            </a:rPr>
            <a:t>Quando succede una cosa del genere, la gente rimane disoccupata. </a:t>
          </a:r>
          <a:endParaRPr lang="es-ES" sz="1000">
            <a:solidFill>
              <a:schemeClr val="tx1"/>
            </a:solidFill>
          </a:endParaRPr>
        </a:p>
      </dgm:t>
    </dgm:pt>
    <dgm:pt modelId="{4E6D5BA0-F9FC-479C-A121-749D6943AF77}" type="parTrans" cxnId="{C2D76B6C-7066-4BDB-9918-AF0AB44D41D6}">
      <dgm:prSet/>
      <dgm:spPr/>
      <dgm:t>
        <a:bodyPr/>
        <a:lstStyle/>
        <a:p>
          <a:endParaRPr lang="es-ES" sz="2000">
            <a:solidFill>
              <a:schemeClr val="tx1"/>
            </a:solidFill>
          </a:endParaRPr>
        </a:p>
      </dgm:t>
    </dgm:pt>
    <dgm:pt modelId="{B203ABAE-DA18-426E-93B9-A59B480E69CB}" type="sibTrans" cxnId="{C2D76B6C-7066-4BDB-9918-AF0AB44D41D6}">
      <dgm:prSet custT="1"/>
      <dgm:spPr/>
      <dgm:t>
        <a:bodyPr/>
        <a:lstStyle/>
        <a:p>
          <a:endParaRPr lang="es-ES" sz="900">
            <a:solidFill>
              <a:schemeClr val="tx1"/>
            </a:solidFill>
          </a:endParaRPr>
        </a:p>
      </dgm:t>
    </dgm:pt>
    <dgm:pt modelId="{001CD5BD-E2AB-413C-972C-366F6F042003}">
      <dgm:prSet custT="1"/>
      <dgm:spPr/>
      <dgm:t>
        <a:bodyPr/>
        <a:lstStyle/>
        <a:p>
          <a:r>
            <a:rPr lang="it-IT" sz="1000">
              <a:solidFill>
                <a:schemeClr val="tx1"/>
              </a:solidFill>
            </a:rPr>
            <a:t>È una pessima notizia per l'economia dato che i disoccupati non creano tanta </a:t>
          </a:r>
          <a:endParaRPr lang="es-ES" sz="1000">
            <a:solidFill>
              <a:schemeClr val="tx1"/>
            </a:solidFill>
          </a:endParaRPr>
        </a:p>
      </dgm:t>
    </dgm:pt>
    <dgm:pt modelId="{45158391-D496-4268-803A-CCD295E9B554}" type="parTrans" cxnId="{55D35AA4-0179-4F4C-86D2-4441E3DE17E1}">
      <dgm:prSet/>
      <dgm:spPr/>
      <dgm:t>
        <a:bodyPr/>
        <a:lstStyle/>
        <a:p>
          <a:endParaRPr lang="es-ES" sz="2000">
            <a:solidFill>
              <a:schemeClr val="tx1"/>
            </a:solidFill>
          </a:endParaRPr>
        </a:p>
      </dgm:t>
    </dgm:pt>
    <dgm:pt modelId="{47BDED4D-2006-4483-99B4-F7E5D620E966}" type="sibTrans" cxnId="{55D35AA4-0179-4F4C-86D2-4441E3DE17E1}">
      <dgm:prSet/>
      <dgm:spPr/>
      <dgm:t>
        <a:bodyPr/>
        <a:lstStyle/>
        <a:p>
          <a:endParaRPr lang="es-ES" sz="2000">
            <a:solidFill>
              <a:schemeClr val="tx1"/>
            </a:solidFill>
          </a:endParaRPr>
        </a:p>
      </dgm:t>
    </dgm:pt>
    <dgm:pt modelId="{0EDF27CC-C2D0-45D2-A57D-1229413BA612}">
      <dgm:prSet/>
      <dgm:spPr/>
      <dgm:t>
        <a:bodyPr/>
        <a:lstStyle/>
        <a:p>
          <a:endParaRPr lang="es-ES"/>
        </a:p>
      </dgm:t>
    </dgm:pt>
    <dgm:pt modelId="{2A6E87D9-F71B-4249-92D9-4E67B699F871}" type="parTrans" cxnId="{57D0B414-66C9-4FA6-95C5-B668D5B5D76F}">
      <dgm:prSet/>
      <dgm:spPr/>
      <dgm:t>
        <a:bodyPr/>
        <a:lstStyle/>
        <a:p>
          <a:endParaRPr lang="es-ES" sz="2000">
            <a:solidFill>
              <a:schemeClr val="tx1"/>
            </a:solidFill>
          </a:endParaRPr>
        </a:p>
      </dgm:t>
    </dgm:pt>
    <dgm:pt modelId="{D7CEA4B6-25F6-48BB-B0DA-36264492B691}" type="sibTrans" cxnId="{57D0B414-66C9-4FA6-95C5-B668D5B5D76F}">
      <dgm:prSet/>
      <dgm:spPr/>
      <dgm:t>
        <a:bodyPr/>
        <a:lstStyle/>
        <a:p>
          <a:endParaRPr lang="es-ES" sz="2000">
            <a:solidFill>
              <a:schemeClr val="tx1"/>
            </a:solidFill>
          </a:endParaRPr>
        </a:p>
      </dgm:t>
    </dgm:pt>
    <dgm:pt modelId="{C458B75F-7A59-4FDD-BB27-CF53CF622958}" type="pres">
      <dgm:prSet presAssocID="{4483CE19-307D-41F9-B70E-A83771A9674C}" presName="outerComposite" presStyleCnt="0">
        <dgm:presLayoutVars>
          <dgm:chMax val="5"/>
          <dgm:dir/>
          <dgm:resizeHandles val="exact"/>
        </dgm:presLayoutVars>
      </dgm:prSet>
      <dgm:spPr/>
    </dgm:pt>
    <dgm:pt modelId="{D3FF077B-E05D-4735-908E-7C3B5472F8A1}" type="pres">
      <dgm:prSet presAssocID="{4483CE19-307D-41F9-B70E-A83771A9674C}" presName="dummyMaxCanvas" presStyleCnt="0">
        <dgm:presLayoutVars/>
      </dgm:prSet>
      <dgm:spPr/>
    </dgm:pt>
    <dgm:pt modelId="{2D966E1A-E9EE-422C-9D6F-1B7547447A59}" type="pres">
      <dgm:prSet presAssocID="{4483CE19-307D-41F9-B70E-A83771A9674C}" presName="FiveNodes_1" presStyleLbl="node1" presStyleIdx="0" presStyleCnt="5">
        <dgm:presLayoutVars>
          <dgm:bulletEnabled val="1"/>
        </dgm:presLayoutVars>
      </dgm:prSet>
      <dgm:spPr/>
    </dgm:pt>
    <dgm:pt modelId="{BE3E1208-22E7-4169-A891-742A81B21330}" type="pres">
      <dgm:prSet presAssocID="{4483CE19-307D-41F9-B70E-A83771A9674C}" presName="FiveNodes_2" presStyleLbl="node1" presStyleIdx="1" presStyleCnt="5">
        <dgm:presLayoutVars>
          <dgm:bulletEnabled val="1"/>
        </dgm:presLayoutVars>
      </dgm:prSet>
      <dgm:spPr/>
    </dgm:pt>
    <dgm:pt modelId="{3322B3FC-F688-42EC-834A-A06469C60119}" type="pres">
      <dgm:prSet presAssocID="{4483CE19-307D-41F9-B70E-A83771A9674C}" presName="FiveNodes_3" presStyleLbl="node1" presStyleIdx="2" presStyleCnt="5">
        <dgm:presLayoutVars>
          <dgm:bulletEnabled val="1"/>
        </dgm:presLayoutVars>
      </dgm:prSet>
      <dgm:spPr/>
    </dgm:pt>
    <dgm:pt modelId="{1192DB2E-4A1A-4003-83A3-6B999EE9AEF0}" type="pres">
      <dgm:prSet presAssocID="{4483CE19-307D-41F9-B70E-A83771A9674C}" presName="FiveNodes_4" presStyleLbl="node1" presStyleIdx="3" presStyleCnt="5">
        <dgm:presLayoutVars>
          <dgm:bulletEnabled val="1"/>
        </dgm:presLayoutVars>
      </dgm:prSet>
      <dgm:spPr/>
    </dgm:pt>
    <dgm:pt modelId="{FE5CC916-04EB-4948-9ECD-8B8E57F4077D}" type="pres">
      <dgm:prSet presAssocID="{4483CE19-307D-41F9-B70E-A83771A9674C}" presName="FiveNodes_5" presStyleLbl="node1" presStyleIdx="4" presStyleCnt="5">
        <dgm:presLayoutVars>
          <dgm:bulletEnabled val="1"/>
        </dgm:presLayoutVars>
      </dgm:prSet>
      <dgm:spPr/>
    </dgm:pt>
    <dgm:pt modelId="{9BAA0925-4AA3-4B4B-9BE3-676E7E12E8E9}" type="pres">
      <dgm:prSet presAssocID="{4483CE19-307D-41F9-B70E-A83771A9674C}" presName="FiveConn_1-2" presStyleLbl="fgAccFollowNode1" presStyleIdx="0" presStyleCnt="4">
        <dgm:presLayoutVars>
          <dgm:bulletEnabled val="1"/>
        </dgm:presLayoutVars>
      </dgm:prSet>
      <dgm:spPr/>
    </dgm:pt>
    <dgm:pt modelId="{ADB2D691-7593-4484-AE62-3D4F844E2722}" type="pres">
      <dgm:prSet presAssocID="{4483CE19-307D-41F9-B70E-A83771A9674C}" presName="FiveConn_2-3" presStyleLbl="fgAccFollowNode1" presStyleIdx="1" presStyleCnt="4">
        <dgm:presLayoutVars>
          <dgm:bulletEnabled val="1"/>
        </dgm:presLayoutVars>
      </dgm:prSet>
      <dgm:spPr/>
    </dgm:pt>
    <dgm:pt modelId="{A011F0A7-55B8-4288-9CC9-96DF02AD785D}" type="pres">
      <dgm:prSet presAssocID="{4483CE19-307D-41F9-B70E-A83771A9674C}" presName="FiveConn_3-4" presStyleLbl="fgAccFollowNode1" presStyleIdx="2" presStyleCnt="4">
        <dgm:presLayoutVars>
          <dgm:bulletEnabled val="1"/>
        </dgm:presLayoutVars>
      </dgm:prSet>
      <dgm:spPr/>
    </dgm:pt>
    <dgm:pt modelId="{FC548FA4-4D73-4296-BA5B-032F790E6410}" type="pres">
      <dgm:prSet presAssocID="{4483CE19-307D-41F9-B70E-A83771A9674C}" presName="FiveConn_4-5" presStyleLbl="fgAccFollowNode1" presStyleIdx="3" presStyleCnt="4">
        <dgm:presLayoutVars>
          <dgm:bulletEnabled val="1"/>
        </dgm:presLayoutVars>
      </dgm:prSet>
      <dgm:spPr/>
    </dgm:pt>
    <dgm:pt modelId="{A617BEF2-CC34-4B8E-83D7-8CAC050F58F9}" type="pres">
      <dgm:prSet presAssocID="{4483CE19-307D-41F9-B70E-A83771A9674C}" presName="FiveNodes_1_text" presStyleLbl="node1" presStyleIdx="4" presStyleCnt="5">
        <dgm:presLayoutVars>
          <dgm:bulletEnabled val="1"/>
        </dgm:presLayoutVars>
      </dgm:prSet>
      <dgm:spPr/>
    </dgm:pt>
    <dgm:pt modelId="{2E0BF520-4C78-4025-AB63-7E73A4230CF8}" type="pres">
      <dgm:prSet presAssocID="{4483CE19-307D-41F9-B70E-A83771A9674C}" presName="FiveNodes_2_text" presStyleLbl="node1" presStyleIdx="4" presStyleCnt="5">
        <dgm:presLayoutVars>
          <dgm:bulletEnabled val="1"/>
        </dgm:presLayoutVars>
      </dgm:prSet>
      <dgm:spPr/>
    </dgm:pt>
    <dgm:pt modelId="{F908CD4D-1215-460A-999D-EF4DDA3B0BD5}" type="pres">
      <dgm:prSet presAssocID="{4483CE19-307D-41F9-B70E-A83771A9674C}" presName="FiveNodes_3_text" presStyleLbl="node1" presStyleIdx="4" presStyleCnt="5">
        <dgm:presLayoutVars>
          <dgm:bulletEnabled val="1"/>
        </dgm:presLayoutVars>
      </dgm:prSet>
      <dgm:spPr/>
    </dgm:pt>
    <dgm:pt modelId="{DF8478DC-30B3-4073-9C34-1D39389B7863}" type="pres">
      <dgm:prSet presAssocID="{4483CE19-307D-41F9-B70E-A83771A9674C}" presName="FiveNodes_4_text" presStyleLbl="node1" presStyleIdx="4" presStyleCnt="5">
        <dgm:presLayoutVars>
          <dgm:bulletEnabled val="1"/>
        </dgm:presLayoutVars>
      </dgm:prSet>
      <dgm:spPr/>
    </dgm:pt>
    <dgm:pt modelId="{B6FEBC32-7820-401E-A85B-A2A76C8417C9}" type="pres">
      <dgm:prSet presAssocID="{4483CE19-307D-41F9-B70E-A83771A9674C}" presName="FiveNodes_5_text" presStyleLbl="node1" presStyleIdx="4" presStyleCnt="5">
        <dgm:presLayoutVars>
          <dgm:bulletEnabled val="1"/>
        </dgm:presLayoutVars>
      </dgm:prSet>
      <dgm:spPr/>
    </dgm:pt>
  </dgm:ptLst>
  <dgm:cxnLst>
    <dgm:cxn modelId="{806ED906-C3B2-44F2-9752-FA55ECABB3F7}" srcId="{4483CE19-307D-41F9-B70E-A83771A9674C}" destId="{3C14F248-FBEB-4C46-AC5B-A088194CB432}" srcOrd="0" destOrd="0" parTransId="{C21DDD2E-4ADD-4140-9065-C24A916A0343}" sibTransId="{63E88742-9FED-4190-A67F-76E676E6533D}"/>
    <dgm:cxn modelId="{4576ED10-0404-4466-BF2B-6F37CDEE1AB3}" type="presOf" srcId="{4B33064D-7E05-43F9-B273-4A108695D20A}" destId="{ADB2D691-7593-4484-AE62-3D4F844E2722}" srcOrd="0" destOrd="0" presId="urn:microsoft.com/office/officeart/2005/8/layout/vProcess5"/>
    <dgm:cxn modelId="{57D0B414-66C9-4FA6-95C5-B668D5B5D76F}" srcId="{4483CE19-307D-41F9-B70E-A83771A9674C}" destId="{0EDF27CC-C2D0-45D2-A57D-1229413BA612}" srcOrd="5" destOrd="0" parTransId="{2A6E87D9-F71B-4249-92D9-4E67B699F871}" sibTransId="{D7CEA4B6-25F6-48BB-B0DA-36264492B691}"/>
    <dgm:cxn modelId="{AF56171B-BBB2-4695-92A5-78BC93F40B78}" srcId="{4483CE19-307D-41F9-B70E-A83771A9674C}" destId="{081E3C86-E416-4A62-AE43-3CA8118F27A2}" srcOrd="1" destOrd="0" parTransId="{CABC4DE5-7B40-4C3A-AC2E-45ED47DABD3B}" sibTransId="{4B33064D-7E05-43F9-B273-4A108695D20A}"/>
    <dgm:cxn modelId="{16BF2D2A-63EB-4B14-A1C9-FA309F367425}" type="presOf" srcId="{B203ABAE-DA18-426E-93B9-A59B480E69CB}" destId="{FC548FA4-4D73-4296-BA5B-032F790E6410}" srcOrd="0" destOrd="0" presId="urn:microsoft.com/office/officeart/2005/8/layout/vProcess5"/>
    <dgm:cxn modelId="{B9AFC72E-771D-4FA9-9746-B75B71CB548C}" type="presOf" srcId="{081E3C86-E416-4A62-AE43-3CA8118F27A2}" destId="{2E0BF520-4C78-4025-AB63-7E73A4230CF8}" srcOrd="1" destOrd="0" presId="urn:microsoft.com/office/officeart/2005/8/layout/vProcess5"/>
    <dgm:cxn modelId="{AF1AA85F-C762-4F3D-8F51-33473DB8128F}" type="presOf" srcId="{001CD5BD-E2AB-413C-972C-366F6F042003}" destId="{FE5CC916-04EB-4948-9ECD-8B8E57F4077D}" srcOrd="0" destOrd="0" presId="urn:microsoft.com/office/officeart/2005/8/layout/vProcess5"/>
    <dgm:cxn modelId="{C2D76B6C-7066-4BDB-9918-AF0AB44D41D6}" srcId="{4483CE19-307D-41F9-B70E-A83771A9674C}" destId="{9F31D788-41CD-4A6D-981D-CCD6D2623168}" srcOrd="3" destOrd="0" parTransId="{4E6D5BA0-F9FC-479C-A121-749D6943AF77}" sibTransId="{B203ABAE-DA18-426E-93B9-A59B480E69CB}"/>
    <dgm:cxn modelId="{186DBA6C-5E26-441C-93A5-E1DCF433051D}" type="presOf" srcId="{3C14F248-FBEB-4C46-AC5B-A088194CB432}" destId="{A617BEF2-CC34-4B8E-83D7-8CAC050F58F9}" srcOrd="1" destOrd="0" presId="urn:microsoft.com/office/officeart/2005/8/layout/vProcess5"/>
    <dgm:cxn modelId="{E2D56A58-9107-4FB0-8B6E-1DE10AEF9C59}" type="presOf" srcId="{9F31D788-41CD-4A6D-981D-CCD6D2623168}" destId="{1192DB2E-4A1A-4003-83A3-6B999EE9AEF0}" srcOrd="0" destOrd="0" presId="urn:microsoft.com/office/officeart/2005/8/layout/vProcess5"/>
    <dgm:cxn modelId="{A6AD597C-F1C0-4AED-B6BB-A7194962889D}" type="presOf" srcId="{3C14F248-FBEB-4C46-AC5B-A088194CB432}" destId="{2D966E1A-E9EE-422C-9D6F-1B7547447A59}" srcOrd="0" destOrd="0" presId="urn:microsoft.com/office/officeart/2005/8/layout/vProcess5"/>
    <dgm:cxn modelId="{AE4F8B7C-AC51-48C8-B955-461520F035A4}" type="presOf" srcId="{1A4CB9D9-642E-4026-8C84-E01AA6BBA9EB}" destId="{A011F0A7-55B8-4288-9CC9-96DF02AD785D}" srcOrd="0" destOrd="0" presId="urn:microsoft.com/office/officeart/2005/8/layout/vProcess5"/>
    <dgm:cxn modelId="{4BBAE984-49A1-4F28-9E51-737077863478}" type="presOf" srcId="{209710EA-F15D-4A1B-B7F0-1D011CB50554}" destId="{3322B3FC-F688-42EC-834A-A06469C60119}" srcOrd="0" destOrd="0" presId="urn:microsoft.com/office/officeart/2005/8/layout/vProcess5"/>
    <dgm:cxn modelId="{36A2D589-357B-41D5-A0D1-8F866527CCDB}" type="presOf" srcId="{081E3C86-E416-4A62-AE43-3CA8118F27A2}" destId="{BE3E1208-22E7-4169-A891-742A81B21330}" srcOrd="0" destOrd="0" presId="urn:microsoft.com/office/officeart/2005/8/layout/vProcess5"/>
    <dgm:cxn modelId="{9BAE9A9C-9939-4B5B-A8B3-E0431B7E14F8}" type="presOf" srcId="{209710EA-F15D-4A1B-B7F0-1D011CB50554}" destId="{F908CD4D-1215-460A-999D-EF4DDA3B0BD5}" srcOrd="1" destOrd="0" presId="urn:microsoft.com/office/officeart/2005/8/layout/vProcess5"/>
    <dgm:cxn modelId="{55D35AA4-0179-4F4C-86D2-4441E3DE17E1}" srcId="{4483CE19-307D-41F9-B70E-A83771A9674C}" destId="{001CD5BD-E2AB-413C-972C-366F6F042003}" srcOrd="4" destOrd="0" parTransId="{45158391-D496-4268-803A-CCD295E9B554}" sibTransId="{47BDED4D-2006-4483-99B4-F7E5D620E966}"/>
    <dgm:cxn modelId="{C39392B4-75E8-4BC1-BFBB-03366C8BE308}" type="presOf" srcId="{9F31D788-41CD-4A6D-981D-CCD6D2623168}" destId="{DF8478DC-30B3-4073-9C34-1D39389B7863}" srcOrd="1" destOrd="0" presId="urn:microsoft.com/office/officeart/2005/8/layout/vProcess5"/>
    <dgm:cxn modelId="{133113B9-3BD3-4E8F-8109-419230C90BAC}" type="presOf" srcId="{4483CE19-307D-41F9-B70E-A83771A9674C}" destId="{C458B75F-7A59-4FDD-BB27-CF53CF622958}" srcOrd="0" destOrd="0" presId="urn:microsoft.com/office/officeart/2005/8/layout/vProcess5"/>
    <dgm:cxn modelId="{DCA9B8CC-27D5-45D6-BE13-B7036A086193}" type="presOf" srcId="{001CD5BD-E2AB-413C-972C-366F6F042003}" destId="{B6FEBC32-7820-401E-A85B-A2A76C8417C9}" srcOrd="1" destOrd="0" presId="urn:microsoft.com/office/officeart/2005/8/layout/vProcess5"/>
    <dgm:cxn modelId="{FE42ECCF-98F4-417D-A288-C4A28B675572}" type="presOf" srcId="{63E88742-9FED-4190-A67F-76E676E6533D}" destId="{9BAA0925-4AA3-4B4B-9BE3-676E7E12E8E9}" srcOrd="0" destOrd="0" presId="urn:microsoft.com/office/officeart/2005/8/layout/vProcess5"/>
    <dgm:cxn modelId="{E33FB8D3-60CF-48F2-A8A3-913F7B432F20}" srcId="{4483CE19-307D-41F9-B70E-A83771A9674C}" destId="{209710EA-F15D-4A1B-B7F0-1D011CB50554}" srcOrd="2" destOrd="0" parTransId="{F9EBDECC-B15C-40D0-8F24-A7624796ED70}" sibTransId="{1A4CB9D9-642E-4026-8C84-E01AA6BBA9EB}"/>
    <dgm:cxn modelId="{971578A7-8428-4C2E-BA2E-80A657F86418}" type="presParOf" srcId="{C458B75F-7A59-4FDD-BB27-CF53CF622958}" destId="{D3FF077B-E05D-4735-908E-7C3B5472F8A1}" srcOrd="0" destOrd="0" presId="urn:microsoft.com/office/officeart/2005/8/layout/vProcess5"/>
    <dgm:cxn modelId="{FD04476E-C624-4F72-B65B-725A29ED7CA0}" type="presParOf" srcId="{C458B75F-7A59-4FDD-BB27-CF53CF622958}" destId="{2D966E1A-E9EE-422C-9D6F-1B7547447A59}" srcOrd="1" destOrd="0" presId="urn:microsoft.com/office/officeart/2005/8/layout/vProcess5"/>
    <dgm:cxn modelId="{864F5F09-4E52-4276-A3F5-9D3C208BE778}" type="presParOf" srcId="{C458B75F-7A59-4FDD-BB27-CF53CF622958}" destId="{BE3E1208-22E7-4169-A891-742A81B21330}" srcOrd="2" destOrd="0" presId="urn:microsoft.com/office/officeart/2005/8/layout/vProcess5"/>
    <dgm:cxn modelId="{93C23632-F4E1-4EE5-B961-F0119C99C497}" type="presParOf" srcId="{C458B75F-7A59-4FDD-BB27-CF53CF622958}" destId="{3322B3FC-F688-42EC-834A-A06469C60119}" srcOrd="3" destOrd="0" presId="urn:microsoft.com/office/officeart/2005/8/layout/vProcess5"/>
    <dgm:cxn modelId="{D7354D2F-6EBF-498F-84D2-232964E9934E}" type="presParOf" srcId="{C458B75F-7A59-4FDD-BB27-CF53CF622958}" destId="{1192DB2E-4A1A-4003-83A3-6B999EE9AEF0}" srcOrd="4" destOrd="0" presId="urn:microsoft.com/office/officeart/2005/8/layout/vProcess5"/>
    <dgm:cxn modelId="{34F4545C-FDF4-402A-8850-C2B5CB808C81}" type="presParOf" srcId="{C458B75F-7A59-4FDD-BB27-CF53CF622958}" destId="{FE5CC916-04EB-4948-9ECD-8B8E57F4077D}" srcOrd="5" destOrd="0" presId="urn:microsoft.com/office/officeart/2005/8/layout/vProcess5"/>
    <dgm:cxn modelId="{2A02CBB2-4E06-4C73-810F-4283B75FA153}" type="presParOf" srcId="{C458B75F-7A59-4FDD-BB27-CF53CF622958}" destId="{9BAA0925-4AA3-4B4B-9BE3-676E7E12E8E9}" srcOrd="6" destOrd="0" presId="urn:microsoft.com/office/officeart/2005/8/layout/vProcess5"/>
    <dgm:cxn modelId="{C736A19D-D151-4B7F-ACB0-212418B9C04A}" type="presParOf" srcId="{C458B75F-7A59-4FDD-BB27-CF53CF622958}" destId="{ADB2D691-7593-4484-AE62-3D4F844E2722}" srcOrd="7" destOrd="0" presId="urn:microsoft.com/office/officeart/2005/8/layout/vProcess5"/>
    <dgm:cxn modelId="{49F0009B-FAAB-467B-A76B-2B3ABAA86C71}" type="presParOf" srcId="{C458B75F-7A59-4FDD-BB27-CF53CF622958}" destId="{A011F0A7-55B8-4288-9CC9-96DF02AD785D}" srcOrd="8" destOrd="0" presId="urn:microsoft.com/office/officeart/2005/8/layout/vProcess5"/>
    <dgm:cxn modelId="{37D8C353-1F0C-4A47-906C-3E636E0C7B3F}" type="presParOf" srcId="{C458B75F-7A59-4FDD-BB27-CF53CF622958}" destId="{FC548FA4-4D73-4296-BA5B-032F790E6410}" srcOrd="9" destOrd="0" presId="urn:microsoft.com/office/officeart/2005/8/layout/vProcess5"/>
    <dgm:cxn modelId="{995A8D89-FDFF-43B5-843C-211724847775}" type="presParOf" srcId="{C458B75F-7A59-4FDD-BB27-CF53CF622958}" destId="{A617BEF2-CC34-4B8E-83D7-8CAC050F58F9}" srcOrd="10" destOrd="0" presId="urn:microsoft.com/office/officeart/2005/8/layout/vProcess5"/>
    <dgm:cxn modelId="{D55FAD66-1FBB-4A19-B0D1-BDAE96E3BBD2}" type="presParOf" srcId="{C458B75F-7A59-4FDD-BB27-CF53CF622958}" destId="{2E0BF520-4C78-4025-AB63-7E73A4230CF8}" srcOrd="11" destOrd="0" presId="urn:microsoft.com/office/officeart/2005/8/layout/vProcess5"/>
    <dgm:cxn modelId="{19389A78-D425-40BC-997A-4C7E36F8F763}" type="presParOf" srcId="{C458B75F-7A59-4FDD-BB27-CF53CF622958}" destId="{F908CD4D-1215-460A-999D-EF4DDA3B0BD5}" srcOrd="12" destOrd="0" presId="urn:microsoft.com/office/officeart/2005/8/layout/vProcess5"/>
    <dgm:cxn modelId="{DC461F35-B472-451A-920A-4EE39F8AEA8F}" type="presParOf" srcId="{C458B75F-7A59-4FDD-BB27-CF53CF622958}" destId="{DF8478DC-30B3-4073-9C34-1D39389B7863}" srcOrd="13" destOrd="0" presId="urn:microsoft.com/office/officeart/2005/8/layout/vProcess5"/>
    <dgm:cxn modelId="{ADB3D541-7DC0-4F36-8DC8-4860E71E9879}" type="presParOf" srcId="{C458B75F-7A59-4FDD-BB27-CF53CF622958}" destId="{B6FEBC32-7820-401E-A85B-A2A76C8417C9}"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A128E4D-5102-4994-AF88-2E6D093B6D3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S"/>
        </a:p>
      </dgm:t>
    </dgm:pt>
    <dgm:pt modelId="{5F6298A0-02BB-446C-ADBC-4664514CD304}">
      <dgm:prSet/>
      <dgm:spPr/>
      <dgm:t>
        <a:bodyPr/>
        <a:lstStyle/>
        <a:p>
          <a:r>
            <a:rPr lang="it-IT">
              <a:solidFill>
                <a:schemeClr val="tx1"/>
              </a:solidFill>
            </a:rPr>
            <a:t>Questo progetto di «reddito minimo», secondo i suoi fautori, è relativamente semplice da gestire e preserva gli elementi di capitalismo che funzionano tanto bene,</a:t>
          </a:r>
          <a:endParaRPr lang="es-ES" dirty="0">
            <a:solidFill>
              <a:schemeClr val="tx1"/>
            </a:solidFill>
          </a:endParaRPr>
        </a:p>
      </dgm:t>
    </dgm:pt>
    <dgm:pt modelId="{69E26356-AAC3-4838-A85A-1007462D2DF2}" type="parTrans" cxnId="{28FE0C82-549D-43E9-9FD2-CF7059FFE195}">
      <dgm:prSet/>
      <dgm:spPr/>
      <dgm:t>
        <a:bodyPr/>
        <a:lstStyle/>
        <a:p>
          <a:endParaRPr lang="es-ES">
            <a:solidFill>
              <a:schemeClr val="tx1"/>
            </a:solidFill>
          </a:endParaRPr>
        </a:p>
      </dgm:t>
    </dgm:pt>
    <dgm:pt modelId="{D06BAB69-F178-4631-AA9F-B12C4768BD3F}" type="sibTrans" cxnId="{28FE0C82-549D-43E9-9FD2-CF7059FFE195}">
      <dgm:prSet/>
      <dgm:spPr/>
      <dgm:t>
        <a:bodyPr/>
        <a:lstStyle/>
        <a:p>
          <a:endParaRPr lang="es-ES">
            <a:solidFill>
              <a:schemeClr val="tx1"/>
            </a:solidFill>
          </a:endParaRPr>
        </a:p>
      </dgm:t>
    </dgm:pt>
    <dgm:pt modelId="{9204C4D0-64E1-4DAF-88E4-7D78F7D64689}">
      <dgm:prSet/>
      <dgm:spPr/>
      <dgm:t>
        <a:bodyPr/>
        <a:lstStyle/>
        <a:p>
          <a:r>
            <a:rPr lang="it-IT" dirty="0">
              <a:solidFill>
                <a:schemeClr val="tx1"/>
              </a:solidFill>
            </a:rPr>
            <a:t>risolvendo però il problema della gente che non riesce a sopravvivere offrendo la propria manodopera. </a:t>
          </a:r>
          <a:endParaRPr lang="es-ES" dirty="0">
            <a:solidFill>
              <a:schemeClr val="tx1"/>
            </a:solidFill>
          </a:endParaRPr>
        </a:p>
      </dgm:t>
    </dgm:pt>
    <dgm:pt modelId="{D86A9136-F7B9-4E19-A64B-4E0C3C58849C}" type="parTrans" cxnId="{4FB138A8-9323-4510-AA7C-8390E38539F6}">
      <dgm:prSet/>
      <dgm:spPr/>
      <dgm:t>
        <a:bodyPr/>
        <a:lstStyle/>
        <a:p>
          <a:endParaRPr lang="es-ES">
            <a:solidFill>
              <a:schemeClr val="tx1"/>
            </a:solidFill>
          </a:endParaRPr>
        </a:p>
      </dgm:t>
    </dgm:pt>
    <dgm:pt modelId="{8CC371E6-F744-4674-9147-78D657D778FA}" type="sibTrans" cxnId="{4FB138A8-9323-4510-AA7C-8390E38539F6}">
      <dgm:prSet/>
      <dgm:spPr/>
      <dgm:t>
        <a:bodyPr/>
        <a:lstStyle/>
        <a:p>
          <a:endParaRPr lang="es-ES">
            <a:solidFill>
              <a:schemeClr val="tx1"/>
            </a:solidFill>
          </a:endParaRPr>
        </a:p>
      </dgm:t>
    </dgm:pt>
    <dgm:pt modelId="{BB77F5CB-7A86-4E6E-9000-71A26A55BBD6}">
      <dgm:prSet/>
      <dgm:spPr/>
      <dgm:t>
        <a:bodyPr/>
        <a:lstStyle/>
        <a:p>
          <a:r>
            <a:rPr lang="it-IT">
              <a:solidFill>
                <a:schemeClr val="tx1"/>
              </a:solidFill>
            </a:rPr>
            <a:t>Il reddito minimo garantisce che tutti abbiano un tenore di vita base.</a:t>
          </a:r>
          <a:endParaRPr lang="es-ES">
            <a:solidFill>
              <a:schemeClr val="tx1"/>
            </a:solidFill>
          </a:endParaRPr>
        </a:p>
      </dgm:t>
    </dgm:pt>
    <dgm:pt modelId="{28506D4E-0585-4AD3-806C-6F0DC39D8034}" type="parTrans" cxnId="{0B949151-874F-4D0C-AF74-680BA3A542FA}">
      <dgm:prSet/>
      <dgm:spPr/>
      <dgm:t>
        <a:bodyPr/>
        <a:lstStyle/>
        <a:p>
          <a:endParaRPr lang="es-ES">
            <a:solidFill>
              <a:schemeClr val="tx1"/>
            </a:solidFill>
          </a:endParaRPr>
        </a:p>
      </dgm:t>
    </dgm:pt>
    <dgm:pt modelId="{64028CCB-719B-4DF7-8B0E-B985FA287BAB}" type="sibTrans" cxnId="{0B949151-874F-4D0C-AF74-680BA3A542FA}">
      <dgm:prSet/>
      <dgm:spPr/>
      <dgm:t>
        <a:bodyPr/>
        <a:lstStyle/>
        <a:p>
          <a:endParaRPr lang="es-ES">
            <a:solidFill>
              <a:schemeClr val="tx1"/>
            </a:solidFill>
          </a:endParaRPr>
        </a:p>
      </dgm:t>
    </dgm:pt>
    <dgm:pt modelId="{5BDF6DE5-E1E3-4B20-819F-A016F9AD589C}" type="pres">
      <dgm:prSet presAssocID="{BA128E4D-5102-4994-AF88-2E6D093B6D36}" presName="linear" presStyleCnt="0">
        <dgm:presLayoutVars>
          <dgm:animLvl val="lvl"/>
          <dgm:resizeHandles val="exact"/>
        </dgm:presLayoutVars>
      </dgm:prSet>
      <dgm:spPr/>
    </dgm:pt>
    <dgm:pt modelId="{E9A74F9A-90F7-47CD-BF98-4F2638055F1F}" type="pres">
      <dgm:prSet presAssocID="{5F6298A0-02BB-446C-ADBC-4664514CD304}" presName="parentText" presStyleLbl="node1" presStyleIdx="0" presStyleCnt="3">
        <dgm:presLayoutVars>
          <dgm:chMax val="0"/>
          <dgm:bulletEnabled val="1"/>
        </dgm:presLayoutVars>
      </dgm:prSet>
      <dgm:spPr/>
    </dgm:pt>
    <dgm:pt modelId="{35490526-6D1E-4817-8D63-08684EAFA8B1}" type="pres">
      <dgm:prSet presAssocID="{D06BAB69-F178-4631-AA9F-B12C4768BD3F}" presName="spacer" presStyleCnt="0"/>
      <dgm:spPr/>
    </dgm:pt>
    <dgm:pt modelId="{957E37F3-9F6C-48A0-A44E-DD643D1B1BEB}" type="pres">
      <dgm:prSet presAssocID="{9204C4D0-64E1-4DAF-88E4-7D78F7D64689}" presName="parentText" presStyleLbl="node1" presStyleIdx="1" presStyleCnt="3">
        <dgm:presLayoutVars>
          <dgm:chMax val="0"/>
          <dgm:bulletEnabled val="1"/>
        </dgm:presLayoutVars>
      </dgm:prSet>
      <dgm:spPr/>
    </dgm:pt>
    <dgm:pt modelId="{B42E6918-6334-4728-8EC1-0D8B2B058BE1}" type="pres">
      <dgm:prSet presAssocID="{8CC371E6-F744-4674-9147-78D657D778FA}" presName="spacer" presStyleCnt="0"/>
      <dgm:spPr/>
    </dgm:pt>
    <dgm:pt modelId="{E1F60DD8-9128-4246-8AE2-B287617D3536}" type="pres">
      <dgm:prSet presAssocID="{BB77F5CB-7A86-4E6E-9000-71A26A55BBD6}" presName="parentText" presStyleLbl="node1" presStyleIdx="2" presStyleCnt="3">
        <dgm:presLayoutVars>
          <dgm:chMax val="0"/>
          <dgm:bulletEnabled val="1"/>
        </dgm:presLayoutVars>
      </dgm:prSet>
      <dgm:spPr/>
    </dgm:pt>
  </dgm:ptLst>
  <dgm:cxnLst>
    <dgm:cxn modelId="{51237F28-38EE-4641-AACB-37EE9D1B09A0}" type="presOf" srcId="{BB77F5CB-7A86-4E6E-9000-71A26A55BBD6}" destId="{E1F60DD8-9128-4246-8AE2-B287617D3536}" srcOrd="0" destOrd="0" presId="urn:microsoft.com/office/officeart/2005/8/layout/vList2"/>
    <dgm:cxn modelId="{44029E40-DE67-4014-9273-44AF044BD61A}" type="presOf" srcId="{5F6298A0-02BB-446C-ADBC-4664514CD304}" destId="{E9A74F9A-90F7-47CD-BF98-4F2638055F1F}" srcOrd="0" destOrd="0" presId="urn:microsoft.com/office/officeart/2005/8/layout/vList2"/>
    <dgm:cxn modelId="{0B949151-874F-4D0C-AF74-680BA3A542FA}" srcId="{BA128E4D-5102-4994-AF88-2E6D093B6D36}" destId="{BB77F5CB-7A86-4E6E-9000-71A26A55BBD6}" srcOrd="2" destOrd="0" parTransId="{28506D4E-0585-4AD3-806C-6F0DC39D8034}" sibTransId="{64028CCB-719B-4DF7-8B0E-B985FA287BAB}"/>
    <dgm:cxn modelId="{28FE0C82-549D-43E9-9FD2-CF7059FFE195}" srcId="{BA128E4D-5102-4994-AF88-2E6D093B6D36}" destId="{5F6298A0-02BB-446C-ADBC-4664514CD304}" srcOrd="0" destOrd="0" parTransId="{69E26356-AAC3-4838-A85A-1007462D2DF2}" sibTransId="{D06BAB69-F178-4631-AA9F-B12C4768BD3F}"/>
    <dgm:cxn modelId="{1A798983-FE90-4A58-9A9A-FC31F8CA148D}" type="presOf" srcId="{BA128E4D-5102-4994-AF88-2E6D093B6D36}" destId="{5BDF6DE5-E1E3-4B20-819F-A016F9AD589C}" srcOrd="0" destOrd="0" presId="urn:microsoft.com/office/officeart/2005/8/layout/vList2"/>
    <dgm:cxn modelId="{925BC094-AEF6-4563-B1AD-4CE930D3C7DE}" type="presOf" srcId="{9204C4D0-64E1-4DAF-88E4-7D78F7D64689}" destId="{957E37F3-9F6C-48A0-A44E-DD643D1B1BEB}" srcOrd="0" destOrd="0" presId="urn:microsoft.com/office/officeart/2005/8/layout/vList2"/>
    <dgm:cxn modelId="{4FB138A8-9323-4510-AA7C-8390E38539F6}" srcId="{BA128E4D-5102-4994-AF88-2E6D093B6D36}" destId="{9204C4D0-64E1-4DAF-88E4-7D78F7D64689}" srcOrd="1" destOrd="0" parTransId="{D86A9136-F7B9-4E19-A64B-4E0C3C58849C}" sibTransId="{8CC371E6-F744-4674-9147-78D657D778FA}"/>
    <dgm:cxn modelId="{85AB13D7-646A-4567-BF2D-D66569589741}" type="presParOf" srcId="{5BDF6DE5-E1E3-4B20-819F-A016F9AD589C}" destId="{E9A74F9A-90F7-47CD-BF98-4F2638055F1F}" srcOrd="0" destOrd="0" presId="urn:microsoft.com/office/officeart/2005/8/layout/vList2"/>
    <dgm:cxn modelId="{D0754079-5316-4A85-9D92-ED8D1BC9C41F}" type="presParOf" srcId="{5BDF6DE5-E1E3-4B20-819F-A016F9AD589C}" destId="{35490526-6D1E-4817-8D63-08684EAFA8B1}" srcOrd="1" destOrd="0" presId="urn:microsoft.com/office/officeart/2005/8/layout/vList2"/>
    <dgm:cxn modelId="{D0FFEB23-89A3-4466-AFB2-9FBCE4BE2B8A}" type="presParOf" srcId="{5BDF6DE5-E1E3-4B20-819F-A016F9AD589C}" destId="{957E37F3-9F6C-48A0-A44E-DD643D1B1BEB}" srcOrd="2" destOrd="0" presId="urn:microsoft.com/office/officeart/2005/8/layout/vList2"/>
    <dgm:cxn modelId="{80D243D0-4E3F-438A-B3D3-DD5E3CC7E31D}" type="presParOf" srcId="{5BDF6DE5-E1E3-4B20-819F-A016F9AD589C}" destId="{B42E6918-6334-4728-8EC1-0D8B2B058BE1}" srcOrd="3" destOrd="0" presId="urn:microsoft.com/office/officeart/2005/8/layout/vList2"/>
    <dgm:cxn modelId="{60812FED-2D5A-470C-A23F-AC602D85B48B}" type="presParOf" srcId="{5BDF6DE5-E1E3-4B20-819F-A016F9AD589C}" destId="{E1F60DD8-9128-4246-8AE2-B287617D353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EB851F0-1052-482B-B5F7-E494E6819EF0}" type="doc">
      <dgm:prSet loTypeId="urn:microsoft.com/office/officeart/2005/8/layout/target3" loCatId="relationship" qsTypeId="urn:microsoft.com/office/officeart/2005/8/quickstyle/simple1" qsCatId="simple" csTypeId="urn:microsoft.com/office/officeart/2005/8/colors/colorful2" csCatId="colorful" phldr="1"/>
      <dgm:spPr/>
      <dgm:t>
        <a:bodyPr/>
        <a:lstStyle/>
        <a:p>
          <a:endParaRPr lang="es-ES"/>
        </a:p>
      </dgm:t>
    </dgm:pt>
    <dgm:pt modelId="{EAEF4F9F-1C10-41E4-BBC5-7EDE15032C99}">
      <dgm:prSet/>
      <dgm:spPr/>
      <dgm:t>
        <a:bodyPr/>
        <a:lstStyle/>
        <a:p>
          <a:r>
            <a:rPr lang="it-IT" dirty="0"/>
            <a:t>Tra i sostenitori successivi troviamo il filosofo Bertrand Russell e il leader del movimento per i diritti civili Martin Luther King Jr., il quale scrisse nel 1967: </a:t>
          </a:r>
          <a:endParaRPr lang="es-ES" dirty="0"/>
        </a:p>
      </dgm:t>
    </dgm:pt>
    <dgm:pt modelId="{6F1E7A81-670A-407F-BAB3-8B32DC2CAE65}" type="parTrans" cxnId="{4DFCEC16-BF36-40E1-844C-02B1068BB576}">
      <dgm:prSet/>
      <dgm:spPr/>
      <dgm:t>
        <a:bodyPr/>
        <a:lstStyle/>
        <a:p>
          <a:endParaRPr lang="es-ES"/>
        </a:p>
      </dgm:t>
    </dgm:pt>
    <dgm:pt modelId="{FF897C9C-F8C9-48BB-82B3-DE9B7649469F}" type="sibTrans" cxnId="{4DFCEC16-BF36-40E1-844C-02B1068BB576}">
      <dgm:prSet/>
      <dgm:spPr/>
      <dgm:t>
        <a:bodyPr/>
        <a:lstStyle/>
        <a:p>
          <a:endParaRPr lang="es-ES"/>
        </a:p>
      </dgm:t>
    </dgm:pt>
    <dgm:pt modelId="{357CF086-1690-46E7-ABA4-056F3DC07F21}">
      <dgm:prSet/>
      <dgm:spPr/>
      <dgm:t>
        <a:bodyPr/>
        <a:lstStyle/>
        <a:p>
          <a:r>
            <a:rPr lang="it-IT" dirty="0"/>
            <a:t>«Sono ormai convinto che la strategia più semplice si dimostrerà la più efficace. La soluzione per la povertà è abolirla direttamente con una misura oggi ampiamente discussa: il reddito garantito»</a:t>
          </a:r>
          <a:endParaRPr lang="es-ES" dirty="0"/>
        </a:p>
      </dgm:t>
    </dgm:pt>
    <dgm:pt modelId="{9BA5139A-1393-49B2-80EE-58469132999C}" type="parTrans" cxnId="{AA91CFA7-9469-4DF8-95FE-7552D3BFCBCF}">
      <dgm:prSet/>
      <dgm:spPr/>
      <dgm:t>
        <a:bodyPr/>
        <a:lstStyle/>
        <a:p>
          <a:endParaRPr lang="es-ES"/>
        </a:p>
      </dgm:t>
    </dgm:pt>
    <dgm:pt modelId="{41593D70-D0CD-44A9-B0B8-3CB3A728BF39}" type="sibTrans" cxnId="{AA91CFA7-9469-4DF8-95FE-7552D3BFCBCF}">
      <dgm:prSet/>
      <dgm:spPr/>
      <dgm:t>
        <a:bodyPr/>
        <a:lstStyle/>
        <a:p>
          <a:endParaRPr lang="es-ES"/>
        </a:p>
      </dgm:t>
    </dgm:pt>
    <dgm:pt modelId="{777019BB-CF3B-4BC8-91D5-828B5421B9E1}" type="pres">
      <dgm:prSet presAssocID="{CEB851F0-1052-482B-B5F7-E494E6819EF0}" presName="Name0" presStyleCnt="0">
        <dgm:presLayoutVars>
          <dgm:chMax val="7"/>
          <dgm:dir/>
          <dgm:animLvl val="lvl"/>
          <dgm:resizeHandles val="exact"/>
        </dgm:presLayoutVars>
      </dgm:prSet>
      <dgm:spPr/>
    </dgm:pt>
    <dgm:pt modelId="{516A24CE-273D-403A-8D1C-24BF2F9C2917}" type="pres">
      <dgm:prSet presAssocID="{EAEF4F9F-1C10-41E4-BBC5-7EDE15032C99}" presName="circle1" presStyleLbl="node1" presStyleIdx="0" presStyleCnt="2"/>
      <dgm:spPr/>
    </dgm:pt>
    <dgm:pt modelId="{DD9BD7ED-F18E-4FD2-9C8E-AF96CA92E8B6}" type="pres">
      <dgm:prSet presAssocID="{EAEF4F9F-1C10-41E4-BBC5-7EDE15032C99}" presName="space" presStyleCnt="0"/>
      <dgm:spPr/>
    </dgm:pt>
    <dgm:pt modelId="{7DF31AAC-6479-4ADA-8A43-F65D3447EC19}" type="pres">
      <dgm:prSet presAssocID="{EAEF4F9F-1C10-41E4-BBC5-7EDE15032C99}" presName="rect1" presStyleLbl="alignAcc1" presStyleIdx="0" presStyleCnt="2"/>
      <dgm:spPr/>
    </dgm:pt>
    <dgm:pt modelId="{4C71DA8D-87F7-4E40-90CA-D01A31EC0E61}" type="pres">
      <dgm:prSet presAssocID="{357CF086-1690-46E7-ABA4-056F3DC07F21}" presName="vertSpace2" presStyleLbl="node1" presStyleIdx="0" presStyleCnt="2"/>
      <dgm:spPr/>
    </dgm:pt>
    <dgm:pt modelId="{619D055E-7606-4EBF-B2F5-5E236FB9F99B}" type="pres">
      <dgm:prSet presAssocID="{357CF086-1690-46E7-ABA4-056F3DC07F21}" presName="circle2" presStyleLbl="node1" presStyleIdx="1" presStyleCnt="2"/>
      <dgm:spPr/>
    </dgm:pt>
    <dgm:pt modelId="{B6C28984-9990-46A9-92E6-9F2FC55D5111}" type="pres">
      <dgm:prSet presAssocID="{357CF086-1690-46E7-ABA4-056F3DC07F21}" presName="rect2" presStyleLbl="alignAcc1" presStyleIdx="1" presStyleCnt="2"/>
      <dgm:spPr/>
    </dgm:pt>
    <dgm:pt modelId="{9F46A3CB-AD19-4CD6-8FF5-56652813EECA}" type="pres">
      <dgm:prSet presAssocID="{EAEF4F9F-1C10-41E4-BBC5-7EDE15032C99}" presName="rect1ParTxNoCh" presStyleLbl="alignAcc1" presStyleIdx="1" presStyleCnt="2">
        <dgm:presLayoutVars>
          <dgm:chMax val="1"/>
          <dgm:bulletEnabled val="1"/>
        </dgm:presLayoutVars>
      </dgm:prSet>
      <dgm:spPr/>
    </dgm:pt>
    <dgm:pt modelId="{CE6A11F7-18CA-4FAB-BA13-477793756DE5}" type="pres">
      <dgm:prSet presAssocID="{357CF086-1690-46E7-ABA4-056F3DC07F21}" presName="rect2ParTxNoCh" presStyleLbl="alignAcc1" presStyleIdx="1" presStyleCnt="2">
        <dgm:presLayoutVars>
          <dgm:chMax val="1"/>
          <dgm:bulletEnabled val="1"/>
        </dgm:presLayoutVars>
      </dgm:prSet>
      <dgm:spPr/>
    </dgm:pt>
  </dgm:ptLst>
  <dgm:cxnLst>
    <dgm:cxn modelId="{4DFCEC16-BF36-40E1-844C-02B1068BB576}" srcId="{CEB851F0-1052-482B-B5F7-E494E6819EF0}" destId="{EAEF4F9F-1C10-41E4-BBC5-7EDE15032C99}" srcOrd="0" destOrd="0" parTransId="{6F1E7A81-670A-407F-BAB3-8B32DC2CAE65}" sibTransId="{FF897C9C-F8C9-48BB-82B3-DE9B7649469F}"/>
    <dgm:cxn modelId="{46C35730-13DA-43A8-8DE3-D07C4189F56B}" type="presOf" srcId="{EAEF4F9F-1C10-41E4-BBC5-7EDE15032C99}" destId="{9F46A3CB-AD19-4CD6-8FF5-56652813EECA}" srcOrd="1" destOrd="0" presId="urn:microsoft.com/office/officeart/2005/8/layout/target3"/>
    <dgm:cxn modelId="{77E1394D-88E4-44FD-ABF0-9772D201B782}" type="presOf" srcId="{357CF086-1690-46E7-ABA4-056F3DC07F21}" destId="{CE6A11F7-18CA-4FAB-BA13-477793756DE5}" srcOrd="1" destOrd="0" presId="urn:microsoft.com/office/officeart/2005/8/layout/target3"/>
    <dgm:cxn modelId="{7CB77D53-3576-4F3E-AC77-72977BE68B9F}" type="presOf" srcId="{357CF086-1690-46E7-ABA4-056F3DC07F21}" destId="{B6C28984-9990-46A9-92E6-9F2FC55D5111}" srcOrd="0" destOrd="0" presId="urn:microsoft.com/office/officeart/2005/8/layout/target3"/>
    <dgm:cxn modelId="{29746396-4361-4F7B-BA78-F9DE1F166E9F}" type="presOf" srcId="{EAEF4F9F-1C10-41E4-BBC5-7EDE15032C99}" destId="{7DF31AAC-6479-4ADA-8A43-F65D3447EC19}" srcOrd="0" destOrd="0" presId="urn:microsoft.com/office/officeart/2005/8/layout/target3"/>
    <dgm:cxn modelId="{AA91CFA7-9469-4DF8-95FE-7552D3BFCBCF}" srcId="{CEB851F0-1052-482B-B5F7-E494E6819EF0}" destId="{357CF086-1690-46E7-ABA4-056F3DC07F21}" srcOrd="1" destOrd="0" parTransId="{9BA5139A-1393-49B2-80EE-58469132999C}" sibTransId="{41593D70-D0CD-44A9-B0B8-3CB3A728BF39}"/>
    <dgm:cxn modelId="{DC43DEB9-D1FA-49FF-A4EF-CD45F1C85D8F}" type="presOf" srcId="{CEB851F0-1052-482B-B5F7-E494E6819EF0}" destId="{777019BB-CF3B-4BC8-91D5-828B5421B9E1}" srcOrd="0" destOrd="0" presId="urn:microsoft.com/office/officeart/2005/8/layout/target3"/>
    <dgm:cxn modelId="{DFD0DD0C-EACD-4AA4-B3DF-F694A08A9585}" type="presParOf" srcId="{777019BB-CF3B-4BC8-91D5-828B5421B9E1}" destId="{516A24CE-273D-403A-8D1C-24BF2F9C2917}" srcOrd="0" destOrd="0" presId="urn:microsoft.com/office/officeart/2005/8/layout/target3"/>
    <dgm:cxn modelId="{4197D00F-CAC7-4094-92CF-0E473E9FABDB}" type="presParOf" srcId="{777019BB-CF3B-4BC8-91D5-828B5421B9E1}" destId="{DD9BD7ED-F18E-4FD2-9C8E-AF96CA92E8B6}" srcOrd="1" destOrd="0" presId="urn:microsoft.com/office/officeart/2005/8/layout/target3"/>
    <dgm:cxn modelId="{E4FD4B02-A4EF-471E-854F-D219E1545512}" type="presParOf" srcId="{777019BB-CF3B-4BC8-91D5-828B5421B9E1}" destId="{7DF31AAC-6479-4ADA-8A43-F65D3447EC19}" srcOrd="2" destOrd="0" presId="urn:microsoft.com/office/officeart/2005/8/layout/target3"/>
    <dgm:cxn modelId="{9AAF8234-2237-491A-A665-478D9AB33B86}" type="presParOf" srcId="{777019BB-CF3B-4BC8-91D5-828B5421B9E1}" destId="{4C71DA8D-87F7-4E40-90CA-D01A31EC0E61}" srcOrd="3" destOrd="0" presId="urn:microsoft.com/office/officeart/2005/8/layout/target3"/>
    <dgm:cxn modelId="{9E190623-8AD4-4A6B-9C83-CED116A21169}" type="presParOf" srcId="{777019BB-CF3B-4BC8-91D5-828B5421B9E1}" destId="{619D055E-7606-4EBF-B2F5-5E236FB9F99B}" srcOrd="4" destOrd="0" presId="urn:microsoft.com/office/officeart/2005/8/layout/target3"/>
    <dgm:cxn modelId="{BD239ECF-9AB3-498C-8B3A-5EA8EACB9594}" type="presParOf" srcId="{777019BB-CF3B-4BC8-91D5-828B5421B9E1}" destId="{B6C28984-9990-46A9-92E6-9F2FC55D5111}" srcOrd="5" destOrd="0" presId="urn:microsoft.com/office/officeart/2005/8/layout/target3"/>
    <dgm:cxn modelId="{FF01BD7A-BF9E-478C-9A7E-02E15E931B25}" type="presParOf" srcId="{777019BB-CF3B-4BC8-91D5-828B5421B9E1}" destId="{9F46A3CB-AD19-4CD6-8FF5-56652813EECA}" srcOrd="6" destOrd="0" presId="urn:microsoft.com/office/officeart/2005/8/layout/target3"/>
    <dgm:cxn modelId="{58192155-8290-4E5D-8FDB-F1F845BD420E}" type="presParOf" srcId="{777019BB-CF3B-4BC8-91D5-828B5421B9E1}" destId="{CE6A11F7-18CA-4FAB-BA13-477793756DE5}"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66423A-1EFA-4E6A-A464-D8A43D084662}" type="doc">
      <dgm:prSet loTypeId="urn:microsoft.com/office/officeart/2005/8/layout/pyramid2" loCatId="list" qsTypeId="urn:microsoft.com/office/officeart/2005/8/quickstyle/simple1" qsCatId="simple" csTypeId="urn:microsoft.com/office/officeart/2005/8/colors/accent1_2" csCatId="accent1" phldr="1"/>
      <dgm:spPr/>
    </dgm:pt>
    <dgm:pt modelId="{66F8D7C1-BC9D-42DA-BC9D-DBF2706CA080}">
      <dgm:prSet phldrT="[Texto]" custT="1"/>
      <dgm:spPr/>
      <dgm:t>
        <a:bodyPr/>
        <a:lstStyle/>
        <a:p>
          <a:pPr algn="ctr"/>
          <a:endParaRPr lang="it-IT" altLang="es-ES" sz="600" dirty="0">
            <a:latin typeface="Arial Rounded MT Bold" panose="020F0704030504030204" pitchFamily="34" charset="0"/>
          </a:endParaRPr>
        </a:p>
        <a:p>
          <a:pPr algn="just"/>
          <a:r>
            <a:rPr lang="it-IT" altLang="es-ES" sz="1000" dirty="0">
              <a:latin typeface="Arial Rounded MT Bold" panose="020F0704030504030204" pitchFamily="34" charset="0"/>
            </a:rPr>
            <a:t>L'improvvisa impennata che notiamo nel grafico verso la fine del Settecento corrisponde a uno sviluppo di cui abbiamo sentito parlare molto: la </a:t>
          </a:r>
          <a:r>
            <a:rPr lang="it-IT" altLang="es-ES" sz="1000" dirty="0">
              <a:solidFill>
                <a:schemeClr val="tx2">
                  <a:lumMod val="60000"/>
                  <a:lumOff val="40000"/>
                </a:schemeClr>
              </a:solidFill>
              <a:latin typeface="Arial Rounded MT Bold" panose="020F0704030504030204" pitchFamily="34" charset="0"/>
            </a:rPr>
            <a:t>Rivoluzione  Industriale</a:t>
          </a:r>
          <a:r>
            <a:rPr lang="it-IT" altLang="es-ES" sz="1000" dirty="0">
              <a:latin typeface="Arial Rounded MT Bold" panose="020F0704030504030204" pitchFamily="34" charset="0"/>
            </a:rPr>
            <a:t>.</a:t>
          </a:r>
          <a:endParaRPr lang="es-ES" sz="1000" dirty="0"/>
        </a:p>
      </dgm:t>
    </dgm:pt>
    <dgm:pt modelId="{A107BD92-C13B-4AF5-B592-20C71DA8F552}" type="parTrans" cxnId="{31166EDD-9B52-4882-A6E6-1A20D832FFD8}">
      <dgm:prSet/>
      <dgm:spPr/>
      <dgm:t>
        <a:bodyPr/>
        <a:lstStyle/>
        <a:p>
          <a:endParaRPr lang="es-ES"/>
        </a:p>
      </dgm:t>
    </dgm:pt>
    <dgm:pt modelId="{FA4E6101-9306-455D-B9A1-49D89B981D56}" type="sibTrans" cxnId="{31166EDD-9B52-4882-A6E6-1A20D832FFD8}">
      <dgm:prSet/>
      <dgm:spPr/>
      <dgm:t>
        <a:bodyPr/>
        <a:lstStyle/>
        <a:p>
          <a:endParaRPr lang="es-ES"/>
        </a:p>
      </dgm:t>
    </dgm:pt>
    <dgm:pt modelId="{D2F50F14-441A-4508-A9D2-840D1DF540BA}">
      <dgm:prSet phldrT="[Texto]" custT="1"/>
      <dgm:spPr/>
      <dgm:t>
        <a:bodyPr/>
        <a:lstStyle/>
        <a:p>
          <a:pPr algn="ctr"/>
          <a:endParaRPr lang="it-IT" altLang="es-ES" sz="600" dirty="0">
            <a:latin typeface="Arial Rounded MT Bold" panose="020F0704030504030204" pitchFamily="34" charset="0"/>
          </a:endParaRPr>
        </a:p>
        <a:p>
          <a:pPr algn="just"/>
          <a:r>
            <a:rPr lang="it-IT" altLang="es-ES" sz="1000" dirty="0">
              <a:latin typeface="Arial Rounded MT Bold" panose="020F0704030504030204" pitchFamily="34" charset="0"/>
            </a:rPr>
            <a:t>Essa è stata la somma di parecchi </a:t>
          </a:r>
          <a:r>
            <a:rPr lang="it-IT" altLang="es-ES" sz="1000" dirty="0">
              <a:solidFill>
                <a:schemeClr val="tx2">
                  <a:lumMod val="60000"/>
                  <a:lumOff val="40000"/>
                </a:schemeClr>
              </a:solidFill>
              <a:latin typeface="Arial Rounded MT Bold" panose="020F0704030504030204" pitchFamily="34" charset="0"/>
            </a:rPr>
            <a:t>progressi</a:t>
          </a:r>
          <a:r>
            <a:rPr lang="it-IT" altLang="es-ES" sz="1000" dirty="0">
              <a:latin typeface="Arial Rounded MT Bold" panose="020F0704030504030204" pitchFamily="34" charset="0"/>
            </a:rPr>
            <a:t> quasi simultanei </a:t>
          </a:r>
          <a:r>
            <a:rPr lang="it-IT" altLang="es-ES" sz="1000" dirty="0">
              <a:solidFill>
                <a:schemeClr val="tx2">
                  <a:lumMod val="60000"/>
                  <a:lumOff val="40000"/>
                </a:schemeClr>
              </a:solidFill>
              <a:latin typeface="Arial Rounded MT Bold" panose="020F0704030504030204" pitchFamily="34" charset="0"/>
            </a:rPr>
            <a:t>nell'ingegneria meccanica</a:t>
          </a:r>
          <a:r>
            <a:rPr lang="it-IT" altLang="es-ES" sz="1000" dirty="0">
              <a:latin typeface="Arial Rounded MT Bold" panose="020F0704030504030204" pitchFamily="34" charset="0"/>
            </a:rPr>
            <a:t>, </a:t>
          </a:r>
          <a:r>
            <a:rPr lang="it-IT" altLang="es-ES" sz="1000" dirty="0">
              <a:solidFill>
                <a:schemeClr val="tx2">
                  <a:lumMod val="60000"/>
                  <a:lumOff val="40000"/>
                </a:schemeClr>
              </a:solidFill>
              <a:latin typeface="Arial Rounded MT Bold" panose="020F0704030504030204" pitchFamily="34" charset="0"/>
            </a:rPr>
            <a:t>nella chimica</a:t>
          </a:r>
          <a:r>
            <a:rPr lang="it-IT" altLang="es-ES" sz="1000" dirty="0">
              <a:latin typeface="Arial Rounded MT Bold" panose="020F0704030504030204" pitchFamily="34" charset="0"/>
            </a:rPr>
            <a:t>, </a:t>
          </a:r>
          <a:r>
            <a:rPr lang="it-IT" altLang="es-ES" sz="1000" dirty="0">
              <a:solidFill>
                <a:schemeClr val="tx2">
                  <a:lumMod val="60000"/>
                  <a:lumOff val="40000"/>
                </a:schemeClr>
              </a:solidFill>
              <a:latin typeface="Arial Rounded MT Bold" panose="020F0704030504030204" pitchFamily="34" charset="0"/>
            </a:rPr>
            <a:t>nella metallurgia e in altre discipline</a:t>
          </a:r>
          <a:r>
            <a:rPr lang="it-IT" altLang="es-ES" sz="1000" dirty="0">
              <a:latin typeface="Arial Rounded MT Bold" panose="020F0704030504030204" pitchFamily="34" charset="0"/>
            </a:rPr>
            <a:t>. </a:t>
          </a:r>
          <a:endParaRPr lang="es-ES" sz="1000" dirty="0"/>
        </a:p>
      </dgm:t>
    </dgm:pt>
    <dgm:pt modelId="{B2C176B7-3EC7-4CCF-AA19-E373F67C8F77}" type="parTrans" cxnId="{27FBC55F-E1D9-4776-A96F-F212588C0E25}">
      <dgm:prSet/>
      <dgm:spPr/>
      <dgm:t>
        <a:bodyPr/>
        <a:lstStyle/>
        <a:p>
          <a:endParaRPr lang="es-ES"/>
        </a:p>
      </dgm:t>
    </dgm:pt>
    <dgm:pt modelId="{88062856-CF4B-4625-A1CF-1D5BBA58F309}" type="sibTrans" cxnId="{27FBC55F-E1D9-4776-A96F-F212588C0E25}">
      <dgm:prSet/>
      <dgm:spPr/>
      <dgm:t>
        <a:bodyPr/>
        <a:lstStyle/>
        <a:p>
          <a:endParaRPr lang="es-ES"/>
        </a:p>
      </dgm:t>
    </dgm:pt>
    <dgm:pt modelId="{943A7E62-96B4-4C4F-A74A-2842391BEAC9}">
      <dgm:prSet phldrT="[Texto]" custT="1"/>
      <dgm:spPr/>
      <dgm:t>
        <a:bodyPr/>
        <a:lstStyle/>
        <a:p>
          <a:pPr algn="just"/>
          <a:r>
            <a:rPr lang="it-IT" altLang="es-ES" sz="1000" dirty="0">
              <a:latin typeface="Arial Rounded MT Bold" panose="020F0704030504030204" pitchFamily="34" charset="0"/>
            </a:rPr>
            <a:t>Non è difficile immaginare che ci siano queste </a:t>
          </a:r>
          <a:r>
            <a:rPr lang="it-IT" altLang="es-ES" sz="1000" dirty="0">
              <a:solidFill>
                <a:schemeClr val="tx2">
                  <a:lumMod val="60000"/>
                  <a:lumOff val="40000"/>
                </a:schemeClr>
              </a:solidFill>
              <a:latin typeface="Arial Rounded MT Bold" panose="020F0704030504030204" pitchFamily="34" charset="0"/>
            </a:rPr>
            <a:t>novità tecnologiche </a:t>
          </a:r>
          <a:r>
            <a:rPr lang="it-IT" altLang="es-ES" sz="1000" dirty="0">
              <a:latin typeface="Arial Rounded MT Bold" panose="020F0704030504030204" pitchFamily="34" charset="0"/>
            </a:rPr>
            <a:t>alla base del brusco, netto e protratto balzo nel </a:t>
          </a:r>
          <a:r>
            <a:rPr lang="it-IT" altLang="es-ES" sz="1000" dirty="0">
              <a:solidFill>
                <a:schemeClr val="tx2">
                  <a:lumMod val="60000"/>
                  <a:lumOff val="40000"/>
                </a:schemeClr>
              </a:solidFill>
              <a:latin typeface="Arial Rounded MT Bold" panose="020F0704030504030204" pitchFamily="34" charset="0"/>
            </a:rPr>
            <a:t>progresso dell'umanità</a:t>
          </a:r>
          <a:r>
            <a:rPr lang="it-IT" altLang="es-ES" sz="1000" dirty="0">
              <a:latin typeface="Arial Rounded MT Bold" panose="020F0704030504030204" pitchFamily="34" charset="0"/>
            </a:rPr>
            <a:t>.</a:t>
          </a:r>
          <a:endParaRPr lang="es-ES" sz="1000" dirty="0"/>
        </a:p>
      </dgm:t>
    </dgm:pt>
    <dgm:pt modelId="{C6F1C84F-54CB-4A0A-B117-6E716694F2FE}" type="parTrans" cxnId="{A1F60447-CB3F-4254-BE3C-FE010AEF2ED1}">
      <dgm:prSet/>
      <dgm:spPr/>
      <dgm:t>
        <a:bodyPr/>
        <a:lstStyle/>
        <a:p>
          <a:endParaRPr lang="es-ES"/>
        </a:p>
      </dgm:t>
    </dgm:pt>
    <dgm:pt modelId="{B5732B63-5444-4DD3-BF82-D2C54D8D9C84}" type="sibTrans" cxnId="{A1F60447-CB3F-4254-BE3C-FE010AEF2ED1}">
      <dgm:prSet/>
      <dgm:spPr/>
      <dgm:t>
        <a:bodyPr/>
        <a:lstStyle/>
        <a:p>
          <a:endParaRPr lang="es-ES"/>
        </a:p>
      </dgm:t>
    </dgm:pt>
    <dgm:pt modelId="{D8C707C0-0140-4198-BB86-C936ABF98354}" type="pres">
      <dgm:prSet presAssocID="{6E66423A-1EFA-4E6A-A464-D8A43D084662}" presName="compositeShape" presStyleCnt="0">
        <dgm:presLayoutVars>
          <dgm:dir/>
          <dgm:resizeHandles/>
        </dgm:presLayoutVars>
      </dgm:prSet>
      <dgm:spPr/>
    </dgm:pt>
    <dgm:pt modelId="{AD3A99A3-03CE-4829-B6AE-D18F9C703D81}" type="pres">
      <dgm:prSet presAssocID="{6E66423A-1EFA-4E6A-A464-D8A43D084662}" presName="pyramid" presStyleLbl="node1" presStyleIdx="0" presStyleCnt="1" custScaleX="95027" custScaleY="74384" custLinFactNeighborX="-37792" custLinFactNeighborY="-6558"/>
      <dgm:spPr>
        <a:solidFill>
          <a:srgbClr val="A4B4EA"/>
        </a:solidFill>
      </dgm:spPr>
    </dgm:pt>
    <dgm:pt modelId="{FC365496-1ADA-493A-87B9-F1463703F90E}" type="pres">
      <dgm:prSet presAssocID="{6E66423A-1EFA-4E6A-A464-D8A43D084662}" presName="theList" presStyleCnt="0"/>
      <dgm:spPr/>
    </dgm:pt>
    <dgm:pt modelId="{6FA68F45-90B3-4854-8C4D-0A2342CAF7AE}" type="pres">
      <dgm:prSet presAssocID="{66F8D7C1-BC9D-42DA-BC9D-DBF2706CA080}" presName="aNode" presStyleLbl="fgAcc1" presStyleIdx="0" presStyleCnt="3" custScaleX="173622" custScaleY="93552" custLinFactY="-1656" custLinFactNeighborX="-3179" custLinFactNeighborY="-100000">
        <dgm:presLayoutVars>
          <dgm:bulletEnabled val="1"/>
        </dgm:presLayoutVars>
      </dgm:prSet>
      <dgm:spPr/>
    </dgm:pt>
    <dgm:pt modelId="{9CEC144C-56A3-4198-B36E-19AE30080130}" type="pres">
      <dgm:prSet presAssocID="{66F8D7C1-BC9D-42DA-BC9D-DBF2706CA080}" presName="aSpace" presStyleCnt="0"/>
      <dgm:spPr/>
    </dgm:pt>
    <dgm:pt modelId="{87764381-6ED9-439A-82DD-8B322F834DD7}" type="pres">
      <dgm:prSet presAssocID="{D2F50F14-441A-4508-A9D2-840D1DF540BA}" presName="aNode" presStyleLbl="fgAcc1" presStyleIdx="1" presStyleCnt="3" custScaleX="174752" custLinFactNeighborX="-4193" custLinFactNeighborY="-20248">
        <dgm:presLayoutVars>
          <dgm:bulletEnabled val="1"/>
        </dgm:presLayoutVars>
      </dgm:prSet>
      <dgm:spPr/>
    </dgm:pt>
    <dgm:pt modelId="{FE4B2EE4-B52A-4D21-826E-DEA01CF66716}" type="pres">
      <dgm:prSet presAssocID="{D2F50F14-441A-4508-A9D2-840D1DF540BA}" presName="aSpace" presStyleCnt="0"/>
      <dgm:spPr/>
    </dgm:pt>
    <dgm:pt modelId="{3A928C09-7E22-47C1-ADA8-82CAB7B20D53}" type="pres">
      <dgm:prSet presAssocID="{943A7E62-96B4-4C4F-A74A-2842391BEAC9}" presName="aNode" presStyleLbl="fgAcc1" presStyleIdx="2" presStyleCnt="3" custScaleX="176502" custLinFactNeighborX="-4525" custLinFactNeighborY="85327">
        <dgm:presLayoutVars>
          <dgm:bulletEnabled val="1"/>
        </dgm:presLayoutVars>
      </dgm:prSet>
      <dgm:spPr/>
    </dgm:pt>
    <dgm:pt modelId="{3A4BFDD2-DA89-4A3B-802B-A3976F0EB36E}" type="pres">
      <dgm:prSet presAssocID="{943A7E62-96B4-4C4F-A74A-2842391BEAC9}" presName="aSpace" presStyleCnt="0"/>
      <dgm:spPr/>
    </dgm:pt>
  </dgm:ptLst>
  <dgm:cxnLst>
    <dgm:cxn modelId="{27FBC55F-E1D9-4776-A96F-F212588C0E25}" srcId="{6E66423A-1EFA-4E6A-A464-D8A43D084662}" destId="{D2F50F14-441A-4508-A9D2-840D1DF540BA}" srcOrd="1" destOrd="0" parTransId="{B2C176B7-3EC7-4CCF-AA19-E373F67C8F77}" sibTransId="{88062856-CF4B-4625-A1CF-1D5BBA58F309}"/>
    <dgm:cxn modelId="{A1F60447-CB3F-4254-BE3C-FE010AEF2ED1}" srcId="{6E66423A-1EFA-4E6A-A464-D8A43D084662}" destId="{943A7E62-96B4-4C4F-A74A-2842391BEAC9}" srcOrd="2" destOrd="0" parTransId="{C6F1C84F-54CB-4A0A-B117-6E716694F2FE}" sibTransId="{B5732B63-5444-4DD3-BF82-D2C54D8D9C84}"/>
    <dgm:cxn modelId="{11ECDA7F-FBCF-4DB2-A6FE-9C4BD45AEABB}" type="presOf" srcId="{6E66423A-1EFA-4E6A-A464-D8A43D084662}" destId="{D8C707C0-0140-4198-BB86-C936ABF98354}" srcOrd="0" destOrd="0" presId="urn:microsoft.com/office/officeart/2005/8/layout/pyramid2"/>
    <dgm:cxn modelId="{DB9C2B89-267B-4CEA-85EB-9FFF8B94B447}" type="presOf" srcId="{943A7E62-96B4-4C4F-A74A-2842391BEAC9}" destId="{3A928C09-7E22-47C1-ADA8-82CAB7B20D53}" srcOrd="0" destOrd="0" presId="urn:microsoft.com/office/officeart/2005/8/layout/pyramid2"/>
    <dgm:cxn modelId="{F281D5A6-13F3-44B8-82E0-FF88BD117249}" type="presOf" srcId="{66F8D7C1-BC9D-42DA-BC9D-DBF2706CA080}" destId="{6FA68F45-90B3-4854-8C4D-0A2342CAF7AE}" srcOrd="0" destOrd="0" presId="urn:microsoft.com/office/officeart/2005/8/layout/pyramid2"/>
    <dgm:cxn modelId="{3BDDBBB0-D8EB-446B-88DE-2BD156CE6846}" type="presOf" srcId="{D2F50F14-441A-4508-A9D2-840D1DF540BA}" destId="{87764381-6ED9-439A-82DD-8B322F834DD7}" srcOrd="0" destOrd="0" presId="urn:microsoft.com/office/officeart/2005/8/layout/pyramid2"/>
    <dgm:cxn modelId="{31166EDD-9B52-4882-A6E6-1A20D832FFD8}" srcId="{6E66423A-1EFA-4E6A-A464-D8A43D084662}" destId="{66F8D7C1-BC9D-42DA-BC9D-DBF2706CA080}" srcOrd="0" destOrd="0" parTransId="{A107BD92-C13B-4AF5-B592-20C71DA8F552}" sibTransId="{FA4E6101-9306-455D-B9A1-49D89B981D56}"/>
    <dgm:cxn modelId="{F7B5EB5E-0114-4A3A-B3DC-970301EAFE75}" type="presParOf" srcId="{D8C707C0-0140-4198-BB86-C936ABF98354}" destId="{AD3A99A3-03CE-4829-B6AE-D18F9C703D81}" srcOrd="0" destOrd="0" presId="urn:microsoft.com/office/officeart/2005/8/layout/pyramid2"/>
    <dgm:cxn modelId="{7B0C356F-844B-46AC-9E8A-80F5F17FE8FB}" type="presParOf" srcId="{D8C707C0-0140-4198-BB86-C936ABF98354}" destId="{FC365496-1ADA-493A-87B9-F1463703F90E}" srcOrd="1" destOrd="0" presId="urn:microsoft.com/office/officeart/2005/8/layout/pyramid2"/>
    <dgm:cxn modelId="{835EFAFF-2730-4F99-9550-A4036EA1A4C6}" type="presParOf" srcId="{FC365496-1ADA-493A-87B9-F1463703F90E}" destId="{6FA68F45-90B3-4854-8C4D-0A2342CAF7AE}" srcOrd="0" destOrd="0" presId="urn:microsoft.com/office/officeart/2005/8/layout/pyramid2"/>
    <dgm:cxn modelId="{70743D1C-DFF9-40C5-81A1-6BD8D12739F8}" type="presParOf" srcId="{FC365496-1ADA-493A-87B9-F1463703F90E}" destId="{9CEC144C-56A3-4198-B36E-19AE30080130}" srcOrd="1" destOrd="0" presId="urn:microsoft.com/office/officeart/2005/8/layout/pyramid2"/>
    <dgm:cxn modelId="{63AC2D02-570B-4CE3-8D97-F0235CDAED04}" type="presParOf" srcId="{FC365496-1ADA-493A-87B9-F1463703F90E}" destId="{87764381-6ED9-439A-82DD-8B322F834DD7}" srcOrd="2" destOrd="0" presId="urn:microsoft.com/office/officeart/2005/8/layout/pyramid2"/>
    <dgm:cxn modelId="{C297336E-59F5-4827-A6A9-3F83128748D8}" type="presParOf" srcId="{FC365496-1ADA-493A-87B9-F1463703F90E}" destId="{FE4B2EE4-B52A-4D21-826E-DEA01CF66716}" srcOrd="3" destOrd="0" presId="urn:microsoft.com/office/officeart/2005/8/layout/pyramid2"/>
    <dgm:cxn modelId="{4A114C7F-1EB9-46F0-97EF-FD5B39ECCE92}" type="presParOf" srcId="{FC365496-1ADA-493A-87B9-F1463703F90E}" destId="{3A928C09-7E22-47C1-ADA8-82CAB7B20D53}" srcOrd="4" destOrd="0" presId="urn:microsoft.com/office/officeart/2005/8/layout/pyramid2"/>
    <dgm:cxn modelId="{C9B6B738-BB74-44CB-AA49-9E8EBA12CA1C}" type="presParOf" srcId="{FC365496-1ADA-493A-87B9-F1463703F90E}" destId="{3A4BFDD2-DA89-4A3B-802B-A3976F0EB36E}" srcOrd="5"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A993D7-DF3D-4E61-AEC4-4510C092FC04}"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s-ES"/>
        </a:p>
      </dgm:t>
    </dgm:pt>
    <dgm:pt modelId="{7D0D5861-8599-49E5-81D1-BDF0E3E30586}">
      <dgm:prSet phldrT="[Texto]"/>
      <dgm:spPr/>
      <dgm:t>
        <a:bodyPr/>
        <a:lstStyle/>
        <a:p>
          <a:r>
            <a:rPr lang="it-IT" altLang="es-ES" dirty="0">
              <a:latin typeface="Arial Rounded MT Bold" panose="020F0704030504030204" pitchFamily="34" charset="0"/>
            </a:rPr>
            <a:t>Anche i </a:t>
          </a:r>
          <a:r>
            <a:rPr lang="it-IT" altLang="es-ES" dirty="0">
              <a:solidFill>
                <a:schemeClr val="tx2">
                  <a:lumMod val="60000"/>
                  <a:lumOff val="40000"/>
                </a:schemeClr>
              </a:solidFill>
              <a:latin typeface="Arial Rounded MT Bold" panose="020F0704030504030204" pitchFamily="34" charset="0"/>
            </a:rPr>
            <a:t>problemi</a:t>
          </a:r>
          <a:r>
            <a:rPr lang="it-IT" altLang="es-ES" dirty="0">
              <a:latin typeface="Arial Rounded MT Bold" panose="020F0704030504030204" pitchFamily="34" charset="0"/>
            </a:rPr>
            <a:t> della </a:t>
          </a:r>
          <a:r>
            <a:rPr lang="it-IT" altLang="es-ES" dirty="0">
              <a:solidFill>
                <a:schemeClr val="tx2">
                  <a:lumMod val="60000"/>
                  <a:lumOff val="40000"/>
                </a:schemeClr>
              </a:solidFill>
              <a:latin typeface="Arial Rounded MT Bold" panose="020F0704030504030204" pitchFamily="34" charset="0"/>
            </a:rPr>
            <a:t>Rivoluzione digitale </a:t>
          </a:r>
          <a:r>
            <a:rPr lang="it-IT" altLang="es-ES" dirty="0">
              <a:latin typeface="Arial Rounded MT Bold" panose="020F0704030504030204" pitchFamily="34" charset="0"/>
            </a:rPr>
            <a:t>andranno affrontati, però prima</a:t>
          </a:r>
        </a:p>
        <a:p>
          <a:r>
            <a:rPr lang="it-IT" altLang="es-ES" dirty="0">
              <a:latin typeface="Arial Rounded MT Bold" panose="020F0704030504030204" pitchFamily="34" charset="0"/>
            </a:rPr>
            <a:t>dobbiamo capire bene </a:t>
          </a:r>
          <a:r>
            <a:rPr lang="it-IT" altLang="es-ES" dirty="0">
              <a:solidFill>
                <a:schemeClr val="tx2">
                  <a:lumMod val="60000"/>
                  <a:lumOff val="40000"/>
                </a:schemeClr>
              </a:solidFill>
              <a:latin typeface="Arial Rounded MT Bold" panose="020F0704030504030204" pitchFamily="34" charset="0"/>
            </a:rPr>
            <a:t>quali siano</a:t>
          </a:r>
          <a:r>
            <a:rPr lang="it-IT" altLang="es-ES" dirty="0">
              <a:latin typeface="Arial Rounded MT Bold" panose="020F0704030504030204" pitchFamily="34" charset="0"/>
            </a:rPr>
            <a:t>. </a:t>
          </a:r>
          <a:endParaRPr lang="es-ES" dirty="0"/>
        </a:p>
      </dgm:t>
    </dgm:pt>
    <dgm:pt modelId="{4CC2D9BA-49AD-4746-A4BF-313C99F9A9A1}" type="parTrans" cxnId="{F4D178B6-58E5-46DE-9B19-F9D9F4FD5C74}">
      <dgm:prSet/>
      <dgm:spPr/>
      <dgm:t>
        <a:bodyPr/>
        <a:lstStyle/>
        <a:p>
          <a:endParaRPr lang="es-ES"/>
        </a:p>
      </dgm:t>
    </dgm:pt>
    <dgm:pt modelId="{6B387971-1AD1-4728-87EF-1FD6E8BBA610}" type="sibTrans" cxnId="{F4D178B6-58E5-46DE-9B19-F9D9F4FD5C74}">
      <dgm:prSet/>
      <dgm:spPr/>
      <dgm:t>
        <a:bodyPr/>
        <a:lstStyle/>
        <a:p>
          <a:endParaRPr lang="es-ES"/>
        </a:p>
      </dgm:t>
    </dgm:pt>
    <dgm:pt modelId="{FC509EC3-E114-4BCB-AD11-0663F07D97CE}">
      <dgm:prSet phldrT="[Texto]"/>
      <dgm:spPr/>
      <dgm:t>
        <a:bodyPr/>
        <a:lstStyle/>
        <a:p>
          <a:pPr algn="ctr"/>
          <a:r>
            <a:rPr lang="it-IT" altLang="es-ES" dirty="0">
              <a:latin typeface="Arial Rounded MT Bold" panose="020F0704030504030204" pitchFamily="34" charset="0"/>
            </a:rPr>
            <a:t>È fondamentale analizzare le probabili </a:t>
          </a:r>
          <a:r>
            <a:rPr lang="it-IT" altLang="es-ES" dirty="0">
              <a:solidFill>
                <a:schemeClr val="tx2">
                  <a:lumMod val="60000"/>
                  <a:lumOff val="40000"/>
                </a:schemeClr>
              </a:solidFill>
              <a:latin typeface="Arial Rounded MT Bold" panose="020F0704030504030204" pitchFamily="34" charset="0"/>
            </a:rPr>
            <a:t>conseguenze negative della seconda età </a:t>
          </a:r>
        </a:p>
        <a:p>
          <a:pPr algn="ctr"/>
          <a:r>
            <a:rPr lang="it-IT" altLang="es-ES" dirty="0">
              <a:solidFill>
                <a:schemeClr val="tx2">
                  <a:lumMod val="60000"/>
                  <a:lumOff val="40000"/>
                </a:schemeClr>
              </a:solidFill>
              <a:latin typeface="Arial Rounded MT Bold" panose="020F0704030504030204" pitchFamily="34" charset="0"/>
            </a:rPr>
            <a:t>delle macchine</a:t>
          </a:r>
          <a:r>
            <a:rPr lang="it-IT" altLang="es-ES" dirty="0">
              <a:latin typeface="Arial Rounded MT Bold" panose="020F0704030504030204" pitchFamily="34" charset="0"/>
            </a:rPr>
            <a:t>, anche avviando un dibattito quotidiano all’interno della nostra </a:t>
          </a:r>
        </a:p>
        <a:p>
          <a:pPr algn="ctr"/>
          <a:r>
            <a:rPr lang="it-IT" altLang="es-ES" dirty="0">
              <a:latin typeface="Arial Rounded MT Bold" panose="020F0704030504030204" pitchFamily="34" charset="0"/>
            </a:rPr>
            <a:t>comunità. </a:t>
          </a:r>
          <a:endParaRPr lang="es-ES" dirty="0"/>
        </a:p>
      </dgm:t>
    </dgm:pt>
    <dgm:pt modelId="{96FF45BF-0FAF-4A50-9BC1-634A3EBBEED5}" type="parTrans" cxnId="{177D2D65-972B-45AB-AC92-681940FA59ED}">
      <dgm:prSet/>
      <dgm:spPr/>
      <dgm:t>
        <a:bodyPr/>
        <a:lstStyle/>
        <a:p>
          <a:endParaRPr lang="es-ES"/>
        </a:p>
      </dgm:t>
    </dgm:pt>
    <dgm:pt modelId="{5B07D909-62C6-4C42-B442-AF801A869A5D}" type="sibTrans" cxnId="{177D2D65-972B-45AB-AC92-681940FA59ED}">
      <dgm:prSet/>
      <dgm:spPr/>
      <dgm:t>
        <a:bodyPr/>
        <a:lstStyle/>
        <a:p>
          <a:endParaRPr lang="es-ES"/>
        </a:p>
      </dgm:t>
    </dgm:pt>
    <dgm:pt modelId="{1E4F93A2-AF52-43EE-BD16-EDDFB10780CF}" type="pres">
      <dgm:prSet presAssocID="{6DA993D7-DF3D-4E61-AEC4-4510C092FC04}" presName="Name0" presStyleCnt="0">
        <dgm:presLayoutVars>
          <dgm:dir/>
          <dgm:resizeHandles val="exact"/>
        </dgm:presLayoutVars>
      </dgm:prSet>
      <dgm:spPr/>
    </dgm:pt>
    <dgm:pt modelId="{3B86C092-A37A-45C9-925C-297BBFD00AF7}" type="pres">
      <dgm:prSet presAssocID="{7D0D5861-8599-49E5-81D1-BDF0E3E30586}" presName="Name5" presStyleLbl="vennNode1" presStyleIdx="0" presStyleCnt="2">
        <dgm:presLayoutVars>
          <dgm:bulletEnabled val="1"/>
        </dgm:presLayoutVars>
      </dgm:prSet>
      <dgm:spPr/>
    </dgm:pt>
    <dgm:pt modelId="{6BDEC9FD-C655-454F-B527-D7E83EA5E8C6}" type="pres">
      <dgm:prSet presAssocID="{6B387971-1AD1-4728-87EF-1FD6E8BBA610}" presName="space" presStyleCnt="0"/>
      <dgm:spPr/>
    </dgm:pt>
    <dgm:pt modelId="{7EB9129B-5026-4B57-8B9F-8CF5DC557131}" type="pres">
      <dgm:prSet presAssocID="{FC509EC3-E114-4BCB-AD11-0663F07D97CE}" presName="Name5" presStyleLbl="vennNode1" presStyleIdx="1" presStyleCnt="2">
        <dgm:presLayoutVars>
          <dgm:bulletEnabled val="1"/>
        </dgm:presLayoutVars>
      </dgm:prSet>
      <dgm:spPr/>
    </dgm:pt>
  </dgm:ptLst>
  <dgm:cxnLst>
    <dgm:cxn modelId="{85682302-F42F-4623-A111-52BF8A1AD975}" type="presOf" srcId="{6DA993D7-DF3D-4E61-AEC4-4510C092FC04}" destId="{1E4F93A2-AF52-43EE-BD16-EDDFB10780CF}" srcOrd="0" destOrd="0" presId="urn:microsoft.com/office/officeart/2005/8/layout/venn3"/>
    <dgm:cxn modelId="{019EAC1B-E993-4A66-A6A3-5021EB1A52BD}" type="presOf" srcId="{7D0D5861-8599-49E5-81D1-BDF0E3E30586}" destId="{3B86C092-A37A-45C9-925C-297BBFD00AF7}" srcOrd="0" destOrd="0" presId="urn:microsoft.com/office/officeart/2005/8/layout/venn3"/>
    <dgm:cxn modelId="{177D2D65-972B-45AB-AC92-681940FA59ED}" srcId="{6DA993D7-DF3D-4E61-AEC4-4510C092FC04}" destId="{FC509EC3-E114-4BCB-AD11-0663F07D97CE}" srcOrd="1" destOrd="0" parTransId="{96FF45BF-0FAF-4A50-9BC1-634A3EBBEED5}" sibTransId="{5B07D909-62C6-4C42-B442-AF801A869A5D}"/>
    <dgm:cxn modelId="{C1E5797C-32B3-42B6-AF54-CE23ABE6A01A}" type="presOf" srcId="{FC509EC3-E114-4BCB-AD11-0663F07D97CE}" destId="{7EB9129B-5026-4B57-8B9F-8CF5DC557131}" srcOrd="0" destOrd="0" presId="urn:microsoft.com/office/officeart/2005/8/layout/venn3"/>
    <dgm:cxn modelId="{F4D178B6-58E5-46DE-9B19-F9D9F4FD5C74}" srcId="{6DA993D7-DF3D-4E61-AEC4-4510C092FC04}" destId="{7D0D5861-8599-49E5-81D1-BDF0E3E30586}" srcOrd="0" destOrd="0" parTransId="{4CC2D9BA-49AD-4746-A4BF-313C99F9A9A1}" sibTransId="{6B387971-1AD1-4728-87EF-1FD6E8BBA610}"/>
    <dgm:cxn modelId="{4D1121FE-8958-40B5-9419-531BE8457BFF}" type="presParOf" srcId="{1E4F93A2-AF52-43EE-BD16-EDDFB10780CF}" destId="{3B86C092-A37A-45C9-925C-297BBFD00AF7}" srcOrd="0" destOrd="0" presId="urn:microsoft.com/office/officeart/2005/8/layout/venn3"/>
    <dgm:cxn modelId="{9CB0BCF7-210E-4C2C-8514-20B85723C959}" type="presParOf" srcId="{1E4F93A2-AF52-43EE-BD16-EDDFB10780CF}" destId="{6BDEC9FD-C655-454F-B527-D7E83EA5E8C6}" srcOrd="1" destOrd="0" presId="urn:microsoft.com/office/officeart/2005/8/layout/venn3"/>
    <dgm:cxn modelId="{D3F0BD79-1B5E-44F5-AC13-0A8C7B673CD8}" type="presParOf" srcId="{1E4F93A2-AF52-43EE-BD16-EDDFB10780CF}" destId="{7EB9129B-5026-4B57-8B9F-8CF5DC557131}" srcOrd="2"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386AAC-5255-494D-A58C-AAB5E7B7D9B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492C2CE2-9BC9-4AF2-AF9B-4367A3594337}">
      <dgm:prSet phldrT="[Texto]"/>
      <dgm:spPr>
        <a:solidFill>
          <a:srgbClr val="9AD3E9"/>
        </a:solidFill>
      </dgm:spPr>
      <dgm:t>
        <a:bodyPr/>
        <a:lstStyle/>
        <a:p>
          <a:r>
            <a:rPr lang="it-IT" altLang="es-ES" dirty="0">
              <a:solidFill>
                <a:schemeClr val="tx1"/>
              </a:solidFill>
              <a:latin typeface="Arial Rounded MT Bold" panose="020F0704030504030204" pitchFamily="34" charset="0"/>
            </a:rPr>
            <a:t>continuo miglioramento esponenziale in quasi tutti gli aspetti dell'utilizzo dei </a:t>
          </a:r>
        </a:p>
        <a:p>
          <a:r>
            <a:rPr lang="it-IT" altLang="es-ES" dirty="0">
              <a:solidFill>
                <a:schemeClr val="tx1"/>
              </a:solidFill>
              <a:latin typeface="Arial Rounded MT Bold" panose="020F0704030504030204" pitchFamily="34" charset="0"/>
            </a:rPr>
            <a:t>computer</a:t>
          </a:r>
          <a:endParaRPr lang="es-ES" dirty="0">
            <a:solidFill>
              <a:schemeClr val="tx1"/>
            </a:solidFill>
          </a:endParaRPr>
        </a:p>
      </dgm:t>
    </dgm:pt>
    <dgm:pt modelId="{686EEF06-8FFD-4576-BC4A-D122E1348576}" type="parTrans" cxnId="{86A30CD0-5CC2-49ED-9196-81002678EA8C}">
      <dgm:prSet/>
      <dgm:spPr/>
      <dgm:t>
        <a:bodyPr/>
        <a:lstStyle/>
        <a:p>
          <a:endParaRPr lang="es-ES"/>
        </a:p>
      </dgm:t>
    </dgm:pt>
    <dgm:pt modelId="{80B19AAA-F727-44B8-842F-2B45CA688665}" type="sibTrans" cxnId="{86A30CD0-5CC2-49ED-9196-81002678EA8C}">
      <dgm:prSet/>
      <dgm:spPr/>
      <dgm:t>
        <a:bodyPr/>
        <a:lstStyle/>
        <a:p>
          <a:endParaRPr lang="es-ES"/>
        </a:p>
      </dgm:t>
    </dgm:pt>
    <dgm:pt modelId="{59EA022C-A58D-417A-B36A-9778451CFBA0}">
      <dgm:prSet phldrT="[Texto]"/>
      <dgm:spPr>
        <a:solidFill>
          <a:srgbClr val="98DFBB"/>
        </a:solidFill>
      </dgm:spPr>
      <dgm:t>
        <a:bodyPr/>
        <a:lstStyle/>
        <a:p>
          <a:r>
            <a:rPr lang="it-IT" altLang="es-ES" dirty="0">
              <a:solidFill>
                <a:schemeClr val="tx1"/>
              </a:solidFill>
              <a:latin typeface="Arial Rounded MT Bold" panose="020F0704030504030204" pitchFamily="34" charset="0"/>
            </a:rPr>
            <a:t>quantità straordinariamente grande di informazione digitalizzata e </a:t>
          </a:r>
          <a:endParaRPr lang="es-ES" dirty="0">
            <a:solidFill>
              <a:schemeClr val="tx1"/>
            </a:solidFill>
          </a:endParaRPr>
        </a:p>
      </dgm:t>
    </dgm:pt>
    <dgm:pt modelId="{043C250F-F0E6-4E6E-AC63-ACD1B95E686C}" type="parTrans" cxnId="{6795AEFA-3DC5-4E7F-8146-2C6CE26B777F}">
      <dgm:prSet/>
      <dgm:spPr/>
      <dgm:t>
        <a:bodyPr/>
        <a:lstStyle/>
        <a:p>
          <a:endParaRPr lang="es-ES"/>
        </a:p>
      </dgm:t>
    </dgm:pt>
    <dgm:pt modelId="{9962A59C-963A-4FC4-B35D-7DBD545E6BA2}" type="sibTrans" cxnId="{6795AEFA-3DC5-4E7F-8146-2C6CE26B777F}">
      <dgm:prSet/>
      <dgm:spPr/>
      <dgm:t>
        <a:bodyPr/>
        <a:lstStyle/>
        <a:p>
          <a:endParaRPr lang="es-ES"/>
        </a:p>
      </dgm:t>
    </dgm:pt>
    <dgm:pt modelId="{2A804303-D8E5-426A-90A9-43E18423D8F6}">
      <dgm:prSet phldrT="[Texto]"/>
      <dgm:spPr>
        <a:solidFill>
          <a:srgbClr val="F8B2A3"/>
        </a:solidFill>
      </dgm:spPr>
      <dgm:t>
        <a:bodyPr/>
        <a:lstStyle/>
        <a:p>
          <a:r>
            <a:rPr lang="it-IT" altLang="es-ES" dirty="0">
              <a:solidFill>
                <a:schemeClr val="tx1"/>
              </a:solidFill>
              <a:latin typeface="Arial Rounded MT Bold" panose="020F0704030504030204" pitchFamily="34" charset="0"/>
            </a:rPr>
            <a:t>infine innovazione ricombinante. </a:t>
          </a:r>
          <a:endParaRPr lang="es-ES" dirty="0">
            <a:solidFill>
              <a:schemeClr val="tx1"/>
            </a:solidFill>
          </a:endParaRPr>
        </a:p>
      </dgm:t>
    </dgm:pt>
    <dgm:pt modelId="{4D610BC9-4FA2-4A0E-9165-24F7FBBA5260}" type="parTrans" cxnId="{DD1159BE-2CC8-4BE4-9A8F-A5331542A999}">
      <dgm:prSet/>
      <dgm:spPr/>
      <dgm:t>
        <a:bodyPr/>
        <a:lstStyle/>
        <a:p>
          <a:endParaRPr lang="es-ES"/>
        </a:p>
      </dgm:t>
    </dgm:pt>
    <dgm:pt modelId="{BC841995-2464-4F6A-8F4B-19E9F8F9B822}" type="sibTrans" cxnId="{DD1159BE-2CC8-4BE4-9A8F-A5331542A999}">
      <dgm:prSet/>
      <dgm:spPr/>
      <dgm:t>
        <a:bodyPr/>
        <a:lstStyle/>
        <a:p>
          <a:endParaRPr lang="es-ES"/>
        </a:p>
      </dgm:t>
    </dgm:pt>
    <dgm:pt modelId="{75946FBF-04D4-4939-BA5A-7EBD7C417FAF}" type="pres">
      <dgm:prSet presAssocID="{2D386AAC-5255-494D-A58C-AAB5E7B7D9B0}" presName="Name0" presStyleCnt="0">
        <dgm:presLayoutVars>
          <dgm:chMax val="7"/>
          <dgm:chPref val="7"/>
          <dgm:dir/>
        </dgm:presLayoutVars>
      </dgm:prSet>
      <dgm:spPr/>
    </dgm:pt>
    <dgm:pt modelId="{BC7F49F0-1170-4531-8EE6-0833BE0BBA17}" type="pres">
      <dgm:prSet presAssocID="{2D386AAC-5255-494D-A58C-AAB5E7B7D9B0}" presName="Name1" presStyleCnt="0"/>
      <dgm:spPr/>
    </dgm:pt>
    <dgm:pt modelId="{6D2655CC-13F4-4935-8AE5-FCF43ACD7494}" type="pres">
      <dgm:prSet presAssocID="{2D386AAC-5255-494D-A58C-AAB5E7B7D9B0}" presName="cycle" presStyleCnt="0"/>
      <dgm:spPr/>
    </dgm:pt>
    <dgm:pt modelId="{015CB3BA-54E4-4E83-9597-0BB8605DD4DB}" type="pres">
      <dgm:prSet presAssocID="{2D386AAC-5255-494D-A58C-AAB5E7B7D9B0}" presName="srcNode" presStyleLbl="node1" presStyleIdx="0" presStyleCnt="3"/>
      <dgm:spPr/>
    </dgm:pt>
    <dgm:pt modelId="{EEB4B3F9-32C6-44BB-A2C7-A8B351E724B1}" type="pres">
      <dgm:prSet presAssocID="{2D386AAC-5255-494D-A58C-AAB5E7B7D9B0}" presName="conn" presStyleLbl="parChTrans1D2" presStyleIdx="0" presStyleCnt="1"/>
      <dgm:spPr/>
    </dgm:pt>
    <dgm:pt modelId="{F4DB9CA4-CE10-4A2B-ACF7-CB18A8B890FA}" type="pres">
      <dgm:prSet presAssocID="{2D386AAC-5255-494D-A58C-AAB5E7B7D9B0}" presName="extraNode" presStyleLbl="node1" presStyleIdx="0" presStyleCnt="3"/>
      <dgm:spPr/>
    </dgm:pt>
    <dgm:pt modelId="{9AD971F8-CFAD-4A2D-A45D-097F96B83BFC}" type="pres">
      <dgm:prSet presAssocID="{2D386AAC-5255-494D-A58C-AAB5E7B7D9B0}" presName="dstNode" presStyleLbl="node1" presStyleIdx="0" presStyleCnt="3"/>
      <dgm:spPr/>
    </dgm:pt>
    <dgm:pt modelId="{13FB3900-E91D-4A99-867A-A8FAAA78BD6E}" type="pres">
      <dgm:prSet presAssocID="{492C2CE2-9BC9-4AF2-AF9B-4367A3594337}" presName="text_1" presStyleLbl="node1" presStyleIdx="0" presStyleCnt="3">
        <dgm:presLayoutVars>
          <dgm:bulletEnabled val="1"/>
        </dgm:presLayoutVars>
      </dgm:prSet>
      <dgm:spPr/>
    </dgm:pt>
    <dgm:pt modelId="{AD4221CB-D5D9-4675-961B-6157270E7E60}" type="pres">
      <dgm:prSet presAssocID="{492C2CE2-9BC9-4AF2-AF9B-4367A3594337}" presName="accent_1" presStyleCnt="0"/>
      <dgm:spPr/>
    </dgm:pt>
    <dgm:pt modelId="{137FB06F-45CD-48C9-9190-41335C262B54}" type="pres">
      <dgm:prSet presAssocID="{492C2CE2-9BC9-4AF2-AF9B-4367A3594337}" presName="accentRepeatNode" presStyleLbl="solidFgAcc1" presStyleIdx="0" presStyleCnt="3"/>
      <dgm:spPr/>
    </dgm:pt>
    <dgm:pt modelId="{3B412C4D-871E-49A8-B40D-88D642A43A2B}" type="pres">
      <dgm:prSet presAssocID="{59EA022C-A58D-417A-B36A-9778451CFBA0}" presName="text_2" presStyleLbl="node1" presStyleIdx="1" presStyleCnt="3" custLinFactNeighborX="1751" custLinFactNeighborY="20">
        <dgm:presLayoutVars>
          <dgm:bulletEnabled val="1"/>
        </dgm:presLayoutVars>
      </dgm:prSet>
      <dgm:spPr/>
    </dgm:pt>
    <dgm:pt modelId="{40515996-CD8F-4BDC-9552-22CEFE7AA114}" type="pres">
      <dgm:prSet presAssocID="{59EA022C-A58D-417A-B36A-9778451CFBA0}" presName="accent_2" presStyleCnt="0"/>
      <dgm:spPr/>
    </dgm:pt>
    <dgm:pt modelId="{BED10E97-6650-4643-86D7-12A329CAABE2}" type="pres">
      <dgm:prSet presAssocID="{59EA022C-A58D-417A-B36A-9778451CFBA0}" presName="accentRepeatNode" presStyleLbl="solidFgAcc1" presStyleIdx="1" presStyleCnt="3"/>
      <dgm:spPr/>
    </dgm:pt>
    <dgm:pt modelId="{390C82C9-1074-4B3B-B39E-87C6E5C51F05}" type="pres">
      <dgm:prSet presAssocID="{2A804303-D8E5-426A-90A9-43E18423D8F6}" presName="text_3" presStyleLbl="node1" presStyleIdx="2" presStyleCnt="3">
        <dgm:presLayoutVars>
          <dgm:bulletEnabled val="1"/>
        </dgm:presLayoutVars>
      </dgm:prSet>
      <dgm:spPr/>
    </dgm:pt>
    <dgm:pt modelId="{59A7A66B-998C-417F-8492-69E2AF4C206B}" type="pres">
      <dgm:prSet presAssocID="{2A804303-D8E5-426A-90A9-43E18423D8F6}" presName="accent_3" presStyleCnt="0"/>
      <dgm:spPr/>
    </dgm:pt>
    <dgm:pt modelId="{D1B0BE1F-9115-4D4E-92B7-A62715174D94}" type="pres">
      <dgm:prSet presAssocID="{2A804303-D8E5-426A-90A9-43E18423D8F6}" presName="accentRepeatNode" presStyleLbl="solidFgAcc1" presStyleIdx="2" presStyleCnt="3"/>
      <dgm:spPr/>
    </dgm:pt>
  </dgm:ptLst>
  <dgm:cxnLst>
    <dgm:cxn modelId="{BC68CC01-BBC8-4CFC-B241-DAB2245DD662}" type="presOf" srcId="{2A804303-D8E5-426A-90A9-43E18423D8F6}" destId="{390C82C9-1074-4B3B-B39E-87C6E5C51F05}" srcOrd="0" destOrd="0" presId="urn:microsoft.com/office/officeart/2008/layout/VerticalCurvedList"/>
    <dgm:cxn modelId="{6A52A411-0295-4D9A-893A-3CDCABBD9258}" type="presOf" srcId="{59EA022C-A58D-417A-B36A-9778451CFBA0}" destId="{3B412C4D-871E-49A8-B40D-88D642A43A2B}" srcOrd="0" destOrd="0" presId="urn:microsoft.com/office/officeart/2008/layout/VerticalCurvedList"/>
    <dgm:cxn modelId="{6AC23743-284C-4AA5-8875-6E3D58FC9FBD}" type="presOf" srcId="{80B19AAA-F727-44B8-842F-2B45CA688665}" destId="{EEB4B3F9-32C6-44BB-A2C7-A8B351E724B1}" srcOrd="0" destOrd="0" presId="urn:microsoft.com/office/officeart/2008/layout/VerticalCurvedList"/>
    <dgm:cxn modelId="{0E7C93AE-F73B-4D05-88F8-86E0530A82C9}" type="presOf" srcId="{492C2CE2-9BC9-4AF2-AF9B-4367A3594337}" destId="{13FB3900-E91D-4A99-867A-A8FAAA78BD6E}" srcOrd="0" destOrd="0" presId="urn:microsoft.com/office/officeart/2008/layout/VerticalCurvedList"/>
    <dgm:cxn modelId="{F46DC3BA-8105-42C5-A458-F9AE2B3CE4C1}" type="presOf" srcId="{2D386AAC-5255-494D-A58C-AAB5E7B7D9B0}" destId="{75946FBF-04D4-4939-BA5A-7EBD7C417FAF}" srcOrd="0" destOrd="0" presId="urn:microsoft.com/office/officeart/2008/layout/VerticalCurvedList"/>
    <dgm:cxn modelId="{DD1159BE-2CC8-4BE4-9A8F-A5331542A999}" srcId="{2D386AAC-5255-494D-A58C-AAB5E7B7D9B0}" destId="{2A804303-D8E5-426A-90A9-43E18423D8F6}" srcOrd="2" destOrd="0" parTransId="{4D610BC9-4FA2-4A0E-9165-24F7FBBA5260}" sibTransId="{BC841995-2464-4F6A-8F4B-19E9F8F9B822}"/>
    <dgm:cxn modelId="{86A30CD0-5CC2-49ED-9196-81002678EA8C}" srcId="{2D386AAC-5255-494D-A58C-AAB5E7B7D9B0}" destId="{492C2CE2-9BC9-4AF2-AF9B-4367A3594337}" srcOrd="0" destOrd="0" parTransId="{686EEF06-8FFD-4576-BC4A-D122E1348576}" sibTransId="{80B19AAA-F727-44B8-842F-2B45CA688665}"/>
    <dgm:cxn modelId="{6795AEFA-3DC5-4E7F-8146-2C6CE26B777F}" srcId="{2D386AAC-5255-494D-A58C-AAB5E7B7D9B0}" destId="{59EA022C-A58D-417A-B36A-9778451CFBA0}" srcOrd="1" destOrd="0" parTransId="{043C250F-F0E6-4E6E-AC63-ACD1B95E686C}" sibTransId="{9962A59C-963A-4FC4-B35D-7DBD545E6BA2}"/>
    <dgm:cxn modelId="{8B841524-78B3-47CB-B2FD-BE211644395A}" type="presParOf" srcId="{75946FBF-04D4-4939-BA5A-7EBD7C417FAF}" destId="{BC7F49F0-1170-4531-8EE6-0833BE0BBA17}" srcOrd="0" destOrd="0" presId="urn:microsoft.com/office/officeart/2008/layout/VerticalCurvedList"/>
    <dgm:cxn modelId="{338D9153-5463-49D0-B95E-21F3349EDF6E}" type="presParOf" srcId="{BC7F49F0-1170-4531-8EE6-0833BE0BBA17}" destId="{6D2655CC-13F4-4935-8AE5-FCF43ACD7494}" srcOrd="0" destOrd="0" presId="urn:microsoft.com/office/officeart/2008/layout/VerticalCurvedList"/>
    <dgm:cxn modelId="{FBCC8376-BFAB-401F-9381-700FF8F64B41}" type="presParOf" srcId="{6D2655CC-13F4-4935-8AE5-FCF43ACD7494}" destId="{015CB3BA-54E4-4E83-9597-0BB8605DD4DB}" srcOrd="0" destOrd="0" presId="urn:microsoft.com/office/officeart/2008/layout/VerticalCurvedList"/>
    <dgm:cxn modelId="{B8C89903-598E-4DE1-8D10-AEFDBBACF4BD}" type="presParOf" srcId="{6D2655CC-13F4-4935-8AE5-FCF43ACD7494}" destId="{EEB4B3F9-32C6-44BB-A2C7-A8B351E724B1}" srcOrd="1" destOrd="0" presId="urn:microsoft.com/office/officeart/2008/layout/VerticalCurvedList"/>
    <dgm:cxn modelId="{A57094F7-4703-471C-AD3C-A809ABE3B457}" type="presParOf" srcId="{6D2655CC-13F4-4935-8AE5-FCF43ACD7494}" destId="{F4DB9CA4-CE10-4A2B-ACF7-CB18A8B890FA}" srcOrd="2" destOrd="0" presId="urn:microsoft.com/office/officeart/2008/layout/VerticalCurvedList"/>
    <dgm:cxn modelId="{D4A41CA5-07E4-450E-BFF1-30213A96EB7C}" type="presParOf" srcId="{6D2655CC-13F4-4935-8AE5-FCF43ACD7494}" destId="{9AD971F8-CFAD-4A2D-A45D-097F96B83BFC}" srcOrd="3" destOrd="0" presId="urn:microsoft.com/office/officeart/2008/layout/VerticalCurvedList"/>
    <dgm:cxn modelId="{837E6CBE-C352-4131-855A-5409E5D0FF04}" type="presParOf" srcId="{BC7F49F0-1170-4531-8EE6-0833BE0BBA17}" destId="{13FB3900-E91D-4A99-867A-A8FAAA78BD6E}" srcOrd="1" destOrd="0" presId="urn:microsoft.com/office/officeart/2008/layout/VerticalCurvedList"/>
    <dgm:cxn modelId="{71A5DB6C-B884-4E82-86F8-3734E4FF3DE2}" type="presParOf" srcId="{BC7F49F0-1170-4531-8EE6-0833BE0BBA17}" destId="{AD4221CB-D5D9-4675-961B-6157270E7E60}" srcOrd="2" destOrd="0" presId="urn:microsoft.com/office/officeart/2008/layout/VerticalCurvedList"/>
    <dgm:cxn modelId="{C5EE6CB3-8A64-4593-8019-012F7FE7DE7E}" type="presParOf" srcId="{AD4221CB-D5D9-4675-961B-6157270E7E60}" destId="{137FB06F-45CD-48C9-9190-41335C262B54}" srcOrd="0" destOrd="0" presId="urn:microsoft.com/office/officeart/2008/layout/VerticalCurvedList"/>
    <dgm:cxn modelId="{966E30E4-19C2-49A2-8262-7F4B32305BBC}" type="presParOf" srcId="{BC7F49F0-1170-4531-8EE6-0833BE0BBA17}" destId="{3B412C4D-871E-49A8-B40D-88D642A43A2B}" srcOrd="3" destOrd="0" presId="urn:microsoft.com/office/officeart/2008/layout/VerticalCurvedList"/>
    <dgm:cxn modelId="{4BB2A928-8AFB-4931-9462-F127183276BE}" type="presParOf" srcId="{BC7F49F0-1170-4531-8EE6-0833BE0BBA17}" destId="{40515996-CD8F-4BDC-9552-22CEFE7AA114}" srcOrd="4" destOrd="0" presId="urn:microsoft.com/office/officeart/2008/layout/VerticalCurvedList"/>
    <dgm:cxn modelId="{0BAE5517-6083-4E10-901C-0559E21028F3}" type="presParOf" srcId="{40515996-CD8F-4BDC-9552-22CEFE7AA114}" destId="{BED10E97-6650-4643-86D7-12A329CAABE2}" srcOrd="0" destOrd="0" presId="urn:microsoft.com/office/officeart/2008/layout/VerticalCurvedList"/>
    <dgm:cxn modelId="{ED8AF2EF-C5C6-4503-9B2F-65117F0C1CB4}" type="presParOf" srcId="{BC7F49F0-1170-4531-8EE6-0833BE0BBA17}" destId="{390C82C9-1074-4B3B-B39E-87C6E5C51F05}" srcOrd="5" destOrd="0" presId="urn:microsoft.com/office/officeart/2008/layout/VerticalCurvedList"/>
    <dgm:cxn modelId="{B6C1A479-162F-48C5-87A4-D5EFD60930CE}" type="presParOf" srcId="{BC7F49F0-1170-4531-8EE6-0833BE0BBA17}" destId="{59A7A66B-998C-417F-8492-69E2AF4C206B}" srcOrd="6" destOrd="0" presId="urn:microsoft.com/office/officeart/2008/layout/VerticalCurvedList"/>
    <dgm:cxn modelId="{89B0DD46-1A26-46A7-877A-EE91183756EF}" type="presParOf" srcId="{59A7A66B-998C-417F-8492-69E2AF4C206B}" destId="{D1B0BE1F-9115-4D4E-92B7-A62715174D94}"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7EDA81-4963-4D69-84D0-69C0DF4D0E27}"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s-ES"/>
        </a:p>
      </dgm:t>
    </dgm:pt>
    <dgm:pt modelId="{94C4B80E-BD44-4809-AEB1-9C4864236A28}">
      <dgm:prSet custT="1"/>
      <dgm:spPr/>
      <dgm:t>
        <a:bodyPr/>
        <a:lstStyle/>
        <a:p>
          <a:r>
            <a:rPr lang="it-IT" sz="900" dirty="0">
              <a:solidFill>
                <a:schemeClr val="tx1"/>
              </a:solidFill>
            </a:rPr>
            <a:t>L'evoluzione della fotografia illustra alla perfezione l'abbondanza della seconda età delle macchine. </a:t>
          </a:r>
          <a:endParaRPr lang="es-ES" sz="900" dirty="0">
            <a:solidFill>
              <a:schemeClr val="tx1"/>
            </a:solidFill>
          </a:endParaRPr>
        </a:p>
      </dgm:t>
    </dgm:pt>
    <dgm:pt modelId="{4E7729BE-8CC1-41B5-9DF0-B8C2D743B85A}" type="parTrans" cxnId="{B877D8D6-0608-43E8-BFB4-5DFE43B8760D}">
      <dgm:prSet/>
      <dgm:spPr/>
      <dgm:t>
        <a:bodyPr/>
        <a:lstStyle/>
        <a:p>
          <a:endParaRPr lang="es-ES" sz="2000"/>
        </a:p>
      </dgm:t>
    </dgm:pt>
    <dgm:pt modelId="{BE0D3B3A-7A34-4D2D-B347-487FEEF5DC91}" type="sibTrans" cxnId="{B877D8D6-0608-43E8-BFB4-5DFE43B8760D}">
      <dgm:prSet/>
      <dgm:spPr/>
      <dgm:t>
        <a:bodyPr/>
        <a:lstStyle/>
        <a:p>
          <a:endParaRPr lang="es-ES" sz="2000"/>
        </a:p>
      </dgm:t>
    </dgm:pt>
    <dgm:pt modelId="{3A894962-394C-40B8-AC57-DF6145AF0718}">
      <dgm:prSet custT="1"/>
      <dgm:spPr/>
      <dgm:t>
        <a:bodyPr/>
        <a:lstStyle/>
        <a:p>
          <a:r>
            <a:rPr lang="it-IT" sz="900" dirty="0">
              <a:solidFill>
                <a:schemeClr val="tx1"/>
              </a:solidFill>
            </a:rPr>
            <a:t>Con </a:t>
          </a:r>
          <a:r>
            <a:rPr lang="it-IT" sz="900" i="1" dirty="0">
              <a:solidFill>
                <a:schemeClr val="tx1"/>
              </a:solidFill>
            </a:rPr>
            <a:t>divario </a:t>
          </a:r>
          <a:r>
            <a:rPr lang="it-IT" sz="900" dirty="0">
              <a:solidFill>
                <a:schemeClr val="tx1"/>
              </a:solidFill>
            </a:rPr>
            <a:t>si intende che ci sono grandi e crescenti disuguaglianze tra la gente quanto a reddito, ricchezza e altri importanti aspetti dell'esistenza. </a:t>
          </a:r>
          <a:endParaRPr lang="es-ES" sz="900" dirty="0">
            <a:solidFill>
              <a:schemeClr val="tx1"/>
            </a:solidFill>
          </a:endParaRPr>
        </a:p>
      </dgm:t>
    </dgm:pt>
    <dgm:pt modelId="{97854887-B2D6-4621-BAAB-00762A918D03}" type="parTrans" cxnId="{BEC450C4-A5B6-42A1-8C28-E93ECD5E5502}">
      <dgm:prSet/>
      <dgm:spPr/>
      <dgm:t>
        <a:bodyPr/>
        <a:lstStyle/>
        <a:p>
          <a:endParaRPr lang="es-ES" sz="2000"/>
        </a:p>
      </dgm:t>
    </dgm:pt>
    <dgm:pt modelId="{434F4786-19FD-4D70-B007-ED4A19B4DD7F}" type="sibTrans" cxnId="{BEC450C4-A5B6-42A1-8C28-E93ECD5E5502}">
      <dgm:prSet/>
      <dgm:spPr/>
      <dgm:t>
        <a:bodyPr/>
        <a:lstStyle/>
        <a:p>
          <a:endParaRPr lang="es-ES" sz="2000"/>
        </a:p>
      </dgm:t>
    </dgm:pt>
    <dgm:pt modelId="{1ECB3E71-4B9E-402F-AA82-FD61B36088A6}">
      <dgm:prSet custT="1"/>
      <dgm:spPr/>
      <dgm:t>
        <a:bodyPr/>
        <a:lstStyle/>
        <a:p>
          <a:pPr algn="l"/>
          <a:r>
            <a:rPr lang="it-IT" sz="900" dirty="0">
              <a:solidFill>
                <a:schemeClr val="tx1"/>
              </a:solidFill>
            </a:rPr>
            <a:t>Aziende come Instagram e Facebook utilizzano una minima frazione delle persone che erano necessarie alla Kodak. </a:t>
          </a:r>
          <a:endParaRPr lang="es-ES" sz="900" dirty="0">
            <a:solidFill>
              <a:schemeClr val="tx1"/>
            </a:solidFill>
          </a:endParaRPr>
        </a:p>
      </dgm:t>
    </dgm:pt>
    <dgm:pt modelId="{F186CE8B-0FB4-4761-84A1-BACBC09408D8}" type="parTrans" cxnId="{BCD36941-EBE1-42C6-89FC-A22470EF4683}">
      <dgm:prSet/>
      <dgm:spPr/>
      <dgm:t>
        <a:bodyPr/>
        <a:lstStyle/>
        <a:p>
          <a:endParaRPr lang="es-ES" sz="2000"/>
        </a:p>
      </dgm:t>
    </dgm:pt>
    <dgm:pt modelId="{EE48F26B-DF3A-4F2E-BC59-17928C1CCEF7}" type="sibTrans" cxnId="{BCD36941-EBE1-42C6-89FC-A22470EF4683}">
      <dgm:prSet/>
      <dgm:spPr/>
      <dgm:t>
        <a:bodyPr/>
        <a:lstStyle/>
        <a:p>
          <a:endParaRPr lang="es-ES" sz="2000"/>
        </a:p>
      </dgm:t>
    </dgm:pt>
    <dgm:pt modelId="{2B17DC66-64F2-41C5-9E7A-1045593C5193}">
      <dgm:prSet custT="1"/>
      <dgm:spPr/>
      <dgm:t>
        <a:bodyPr/>
        <a:lstStyle/>
        <a:p>
          <a:pPr algn="l"/>
          <a:r>
            <a:rPr lang="it-IT" sz="900" b="0" dirty="0">
              <a:solidFill>
                <a:schemeClr val="tx1"/>
              </a:solidFill>
            </a:rPr>
            <a:t>Nonostante ciò, Facebook ha un valore di mercato parecchie volte più grosso di </a:t>
          </a:r>
          <a:r>
            <a:rPr lang="it-IT" sz="900" dirty="0">
              <a:solidFill>
                <a:schemeClr val="tx1"/>
              </a:solidFill>
            </a:rPr>
            <a:t>quanto abbia mai avuto la Kodak. Il passaggio da analogico a digitale ha fornito una sovrabbondanza di foto digitali e altri beni, ma ha anche contribuito a una distribuzione del reddito più disuguale di un tempo.</a:t>
          </a:r>
          <a:endParaRPr lang="es-ES" sz="900" b="0" dirty="0">
            <a:solidFill>
              <a:schemeClr val="tx1"/>
            </a:solidFill>
          </a:endParaRPr>
        </a:p>
      </dgm:t>
    </dgm:pt>
    <dgm:pt modelId="{68B8B53C-C88B-4FCF-8D6F-D027A54B2B06}" type="parTrans" cxnId="{E11CD27A-8639-40FE-B498-5348FC426646}">
      <dgm:prSet/>
      <dgm:spPr/>
      <dgm:t>
        <a:bodyPr/>
        <a:lstStyle/>
        <a:p>
          <a:endParaRPr lang="es-ES" sz="2000"/>
        </a:p>
      </dgm:t>
    </dgm:pt>
    <dgm:pt modelId="{39EC4740-F425-40EE-B777-617427C78F89}" type="sibTrans" cxnId="{E11CD27A-8639-40FE-B498-5348FC426646}">
      <dgm:prSet/>
      <dgm:spPr/>
      <dgm:t>
        <a:bodyPr/>
        <a:lstStyle/>
        <a:p>
          <a:endParaRPr lang="es-ES" sz="2000"/>
        </a:p>
      </dgm:t>
    </dgm:pt>
    <dgm:pt modelId="{E7E0EFEF-873E-41F7-A8D7-5B4254A99B20}" type="pres">
      <dgm:prSet presAssocID="{8C7EDA81-4963-4D69-84D0-69C0DF4D0E27}" presName="linear" presStyleCnt="0">
        <dgm:presLayoutVars>
          <dgm:dir/>
          <dgm:animLvl val="lvl"/>
          <dgm:resizeHandles val="exact"/>
        </dgm:presLayoutVars>
      </dgm:prSet>
      <dgm:spPr/>
    </dgm:pt>
    <dgm:pt modelId="{C058DCED-E53D-4FF9-9D18-F6AA1FE42330}" type="pres">
      <dgm:prSet presAssocID="{94C4B80E-BD44-4809-AEB1-9C4864236A28}" presName="parentLin" presStyleCnt="0"/>
      <dgm:spPr/>
    </dgm:pt>
    <dgm:pt modelId="{EB1F5ED2-7643-4EEA-A15E-FE621CB8AFE1}" type="pres">
      <dgm:prSet presAssocID="{94C4B80E-BD44-4809-AEB1-9C4864236A28}" presName="parentLeftMargin" presStyleLbl="node1" presStyleIdx="0" presStyleCnt="4"/>
      <dgm:spPr/>
    </dgm:pt>
    <dgm:pt modelId="{2622F1B8-F645-41E4-BCFE-1BD40F0FFBC8}" type="pres">
      <dgm:prSet presAssocID="{94C4B80E-BD44-4809-AEB1-9C4864236A28}" presName="parentText" presStyleLbl="node1" presStyleIdx="0" presStyleCnt="4">
        <dgm:presLayoutVars>
          <dgm:chMax val="0"/>
          <dgm:bulletEnabled val="1"/>
        </dgm:presLayoutVars>
      </dgm:prSet>
      <dgm:spPr/>
    </dgm:pt>
    <dgm:pt modelId="{C22F32D8-6D5A-4EDC-BD4B-963FCAEF6534}" type="pres">
      <dgm:prSet presAssocID="{94C4B80E-BD44-4809-AEB1-9C4864236A28}" presName="negativeSpace" presStyleCnt="0"/>
      <dgm:spPr/>
    </dgm:pt>
    <dgm:pt modelId="{2756BBF8-C68F-45E0-B16E-BF3685452A9A}" type="pres">
      <dgm:prSet presAssocID="{94C4B80E-BD44-4809-AEB1-9C4864236A28}" presName="childText" presStyleLbl="conFgAcc1" presStyleIdx="0" presStyleCnt="4">
        <dgm:presLayoutVars>
          <dgm:bulletEnabled val="1"/>
        </dgm:presLayoutVars>
      </dgm:prSet>
      <dgm:spPr/>
    </dgm:pt>
    <dgm:pt modelId="{4634D85E-79AA-4537-B5BF-F02FCA0D33D3}" type="pres">
      <dgm:prSet presAssocID="{BE0D3B3A-7A34-4D2D-B347-487FEEF5DC91}" presName="spaceBetweenRectangles" presStyleCnt="0"/>
      <dgm:spPr/>
    </dgm:pt>
    <dgm:pt modelId="{4BD6B901-03D1-478E-A3E9-C5346F8FE31A}" type="pres">
      <dgm:prSet presAssocID="{3A894962-394C-40B8-AC57-DF6145AF0718}" presName="parentLin" presStyleCnt="0"/>
      <dgm:spPr/>
    </dgm:pt>
    <dgm:pt modelId="{600426F4-7475-471C-9BED-8F32F3D45A15}" type="pres">
      <dgm:prSet presAssocID="{3A894962-394C-40B8-AC57-DF6145AF0718}" presName="parentLeftMargin" presStyleLbl="node1" presStyleIdx="0" presStyleCnt="4"/>
      <dgm:spPr/>
    </dgm:pt>
    <dgm:pt modelId="{688420B0-D753-43CA-99C1-43C2A5BB3050}" type="pres">
      <dgm:prSet presAssocID="{3A894962-394C-40B8-AC57-DF6145AF0718}" presName="parentText" presStyleLbl="node1" presStyleIdx="1" presStyleCnt="4">
        <dgm:presLayoutVars>
          <dgm:chMax val="0"/>
          <dgm:bulletEnabled val="1"/>
        </dgm:presLayoutVars>
      </dgm:prSet>
      <dgm:spPr/>
    </dgm:pt>
    <dgm:pt modelId="{B243C56F-CB71-405C-BA24-AF5D72F0A52E}" type="pres">
      <dgm:prSet presAssocID="{3A894962-394C-40B8-AC57-DF6145AF0718}" presName="negativeSpace" presStyleCnt="0"/>
      <dgm:spPr/>
    </dgm:pt>
    <dgm:pt modelId="{1AA16C4F-1129-42E4-B31E-DB59CBEAB1DF}" type="pres">
      <dgm:prSet presAssocID="{3A894962-394C-40B8-AC57-DF6145AF0718}" presName="childText" presStyleLbl="conFgAcc1" presStyleIdx="1" presStyleCnt="4">
        <dgm:presLayoutVars>
          <dgm:bulletEnabled val="1"/>
        </dgm:presLayoutVars>
      </dgm:prSet>
      <dgm:spPr/>
    </dgm:pt>
    <dgm:pt modelId="{3F43A6AF-C071-4660-92B2-1B88D49CEE09}" type="pres">
      <dgm:prSet presAssocID="{434F4786-19FD-4D70-B007-ED4A19B4DD7F}" presName="spaceBetweenRectangles" presStyleCnt="0"/>
      <dgm:spPr/>
    </dgm:pt>
    <dgm:pt modelId="{02E93213-6F11-4187-9388-D5EC8FCEB6DD}" type="pres">
      <dgm:prSet presAssocID="{1ECB3E71-4B9E-402F-AA82-FD61B36088A6}" presName="parentLin" presStyleCnt="0"/>
      <dgm:spPr/>
    </dgm:pt>
    <dgm:pt modelId="{3AE68D87-4B27-43F3-B3C8-2F5A5B906342}" type="pres">
      <dgm:prSet presAssocID="{1ECB3E71-4B9E-402F-AA82-FD61B36088A6}" presName="parentLeftMargin" presStyleLbl="node1" presStyleIdx="1" presStyleCnt="4"/>
      <dgm:spPr/>
    </dgm:pt>
    <dgm:pt modelId="{A3A4DE56-46F7-4036-A03E-3C6D0408ED24}" type="pres">
      <dgm:prSet presAssocID="{1ECB3E71-4B9E-402F-AA82-FD61B36088A6}" presName="parentText" presStyleLbl="node1" presStyleIdx="2" presStyleCnt="4">
        <dgm:presLayoutVars>
          <dgm:chMax val="0"/>
          <dgm:bulletEnabled val="1"/>
        </dgm:presLayoutVars>
      </dgm:prSet>
      <dgm:spPr/>
    </dgm:pt>
    <dgm:pt modelId="{A064099A-FFE9-453B-8461-FBE6B30528C2}" type="pres">
      <dgm:prSet presAssocID="{1ECB3E71-4B9E-402F-AA82-FD61B36088A6}" presName="negativeSpace" presStyleCnt="0"/>
      <dgm:spPr/>
    </dgm:pt>
    <dgm:pt modelId="{A86A9EF5-091F-4C86-8640-4CA44B9B007E}" type="pres">
      <dgm:prSet presAssocID="{1ECB3E71-4B9E-402F-AA82-FD61B36088A6}" presName="childText" presStyleLbl="conFgAcc1" presStyleIdx="2" presStyleCnt="4">
        <dgm:presLayoutVars>
          <dgm:bulletEnabled val="1"/>
        </dgm:presLayoutVars>
      </dgm:prSet>
      <dgm:spPr/>
    </dgm:pt>
    <dgm:pt modelId="{2EFFF53E-F1E9-45F6-8B25-57C2AC7615F6}" type="pres">
      <dgm:prSet presAssocID="{EE48F26B-DF3A-4F2E-BC59-17928C1CCEF7}" presName="spaceBetweenRectangles" presStyleCnt="0"/>
      <dgm:spPr/>
    </dgm:pt>
    <dgm:pt modelId="{10E70176-5B62-4FAF-98EA-E6EA4FC64F54}" type="pres">
      <dgm:prSet presAssocID="{2B17DC66-64F2-41C5-9E7A-1045593C5193}" presName="parentLin" presStyleCnt="0"/>
      <dgm:spPr/>
    </dgm:pt>
    <dgm:pt modelId="{0BCA8C60-885E-4BB3-9316-A683FB16D35F}" type="pres">
      <dgm:prSet presAssocID="{2B17DC66-64F2-41C5-9E7A-1045593C5193}" presName="parentLeftMargin" presStyleLbl="node1" presStyleIdx="2" presStyleCnt="4"/>
      <dgm:spPr/>
    </dgm:pt>
    <dgm:pt modelId="{2EF8D090-9C62-4DED-911F-1E98473FB6EB}" type="pres">
      <dgm:prSet presAssocID="{2B17DC66-64F2-41C5-9E7A-1045593C5193}" presName="parentText" presStyleLbl="node1" presStyleIdx="3" presStyleCnt="4" custScaleX="132882">
        <dgm:presLayoutVars>
          <dgm:chMax val="0"/>
          <dgm:bulletEnabled val="1"/>
        </dgm:presLayoutVars>
      </dgm:prSet>
      <dgm:spPr/>
    </dgm:pt>
    <dgm:pt modelId="{9423F51E-69CF-4C63-A676-774DE9D327FB}" type="pres">
      <dgm:prSet presAssocID="{2B17DC66-64F2-41C5-9E7A-1045593C5193}" presName="negativeSpace" presStyleCnt="0"/>
      <dgm:spPr/>
    </dgm:pt>
    <dgm:pt modelId="{F1A8AAA3-B359-4D8E-950D-F1478116B7E8}" type="pres">
      <dgm:prSet presAssocID="{2B17DC66-64F2-41C5-9E7A-1045593C5193}" presName="childText" presStyleLbl="conFgAcc1" presStyleIdx="3" presStyleCnt="4">
        <dgm:presLayoutVars>
          <dgm:bulletEnabled val="1"/>
        </dgm:presLayoutVars>
      </dgm:prSet>
      <dgm:spPr/>
    </dgm:pt>
  </dgm:ptLst>
  <dgm:cxnLst>
    <dgm:cxn modelId="{CF472604-F3CF-4541-A2B4-1D2814E59A1C}" type="presOf" srcId="{1ECB3E71-4B9E-402F-AA82-FD61B36088A6}" destId="{A3A4DE56-46F7-4036-A03E-3C6D0408ED24}" srcOrd="1" destOrd="0" presId="urn:microsoft.com/office/officeart/2005/8/layout/list1"/>
    <dgm:cxn modelId="{DF5F571F-CC47-4E53-8947-DCACD0870473}" type="presOf" srcId="{2B17DC66-64F2-41C5-9E7A-1045593C5193}" destId="{0BCA8C60-885E-4BB3-9316-A683FB16D35F}" srcOrd="0" destOrd="0" presId="urn:microsoft.com/office/officeart/2005/8/layout/list1"/>
    <dgm:cxn modelId="{BCD36941-EBE1-42C6-89FC-A22470EF4683}" srcId="{8C7EDA81-4963-4D69-84D0-69C0DF4D0E27}" destId="{1ECB3E71-4B9E-402F-AA82-FD61B36088A6}" srcOrd="2" destOrd="0" parTransId="{F186CE8B-0FB4-4761-84A1-BACBC09408D8}" sibTransId="{EE48F26B-DF3A-4F2E-BC59-17928C1CCEF7}"/>
    <dgm:cxn modelId="{A32BAC73-8D3E-4FDD-8DBB-EBDD07C239A5}" type="presOf" srcId="{8C7EDA81-4963-4D69-84D0-69C0DF4D0E27}" destId="{E7E0EFEF-873E-41F7-A8D7-5B4254A99B20}" srcOrd="0" destOrd="0" presId="urn:microsoft.com/office/officeart/2005/8/layout/list1"/>
    <dgm:cxn modelId="{E11CD27A-8639-40FE-B498-5348FC426646}" srcId="{8C7EDA81-4963-4D69-84D0-69C0DF4D0E27}" destId="{2B17DC66-64F2-41C5-9E7A-1045593C5193}" srcOrd="3" destOrd="0" parTransId="{68B8B53C-C88B-4FCF-8D6F-D027A54B2B06}" sibTransId="{39EC4740-F425-40EE-B777-617427C78F89}"/>
    <dgm:cxn modelId="{E6FD2582-AA88-44BB-8A65-91BFDEEF5EDA}" type="presOf" srcId="{3A894962-394C-40B8-AC57-DF6145AF0718}" destId="{600426F4-7475-471C-9BED-8F32F3D45A15}" srcOrd="0" destOrd="0" presId="urn:microsoft.com/office/officeart/2005/8/layout/list1"/>
    <dgm:cxn modelId="{9138F793-EE59-4BB2-827D-BE5B574DECBF}" type="presOf" srcId="{1ECB3E71-4B9E-402F-AA82-FD61B36088A6}" destId="{3AE68D87-4B27-43F3-B3C8-2F5A5B906342}" srcOrd="0" destOrd="0" presId="urn:microsoft.com/office/officeart/2005/8/layout/list1"/>
    <dgm:cxn modelId="{59EC439E-8389-40DF-8080-DF5963CCCA0E}" type="presOf" srcId="{2B17DC66-64F2-41C5-9E7A-1045593C5193}" destId="{2EF8D090-9C62-4DED-911F-1E98473FB6EB}" srcOrd="1" destOrd="0" presId="urn:microsoft.com/office/officeart/2005/8/layout/list1"/>
    <dgm:cxn modelId="{B474F6A0-B195-4ECD-BDA1-E631FE5EE72C}" type="presOf" srcId="{94C4B80E-BD44-4809-AEB1-9C4864236A28}" destId="{2622F1B8-F645-41E4-BCFE-1BD40F0FFBC8}" srcOrd="1" destOrd="0" presId="urn:microsoft.com/office/officeart/2005/8/layout/list1"/>
    <dgm:cxn modelId="{615519AC-A585-44DE-840F-EC076AFE39E5}" type="presOf" srcId="{94C4B80E-BD44-4809-AEB1-9C4864236A28}" destId="{EB1F5ED2-7643-4EEA-A15E-FE621CB8AFE1}" srcOrd="0" destOrd="0" presId="urn:microsoft.com/office/officeart/2005/8/layout/list1"/>
    <dgm:cxn modelId="{542A4FBB-0D01-482F-9CD3-26953D7F221B}" type="presOf" srcId="{3A894962-394C-40B8-AC57-DF6145AF0718}" destId="{688420B0-D753-43CA-99C1-43C2A5BB3050}" srcOrd="1" destOrd="0" presId="urn:microsoft.com/office/officeart/2005/8/layout/list1"/>
    <dgm:cxn modelId="{BEC450C4-A5B6-42A1-8C28-E93ECD5E5502}" srcId="{8C7EDA81-4963-4D69-84D0-69C0DF4D0E27}" destId="{3A894962-394C-40B8-AC57-DF6145AF0718}" srcOrd="1" destOrd="0" parTransId="{97854887-B2D6-4621-BAAB-00762A918D03}" sibTransId="{434F4786-19FD-4D70-B007-ED4A19B4DD7F}"/>
    <dgm:cxn modelId="{B877D8D6-0608-43E8-BFB4-5DFE43B8760D}" srcId="{8C7EDA81-4963-4D69-84D0-69C0DF4D0E27}" destId="{94C4B80E-BD44-4809-AEB1-9C4864236A28}" srcOrd="0" destOrd="0" parTransId="{4E7729BE-8CC1-41B5-9DF0-B8C2D743B85A}" sibTransId="{BE0D3B3A-7A34-4D2D-B347-487FEEF5DC91}"/>
    <dgm:cxn modelId="{5C6E972E-A682-431B-A90F-EFAD2C9ABB05}" type="presParOf" srcId="{E7E0EFEF-873E-41F7-A8D7-5B4254A99B20}" destId="{C058DCED-E53D-4FF9-9D18-F6AA1FE42330}" srcOrd="0" destOrd="0" presId="urn:microsoft.com/office/officeart/2005/8/layout/list1"/>
    <dgm:cxn modelId="{3C9DC589-AB81-48CB-9E5D-D99BC0E97F56}" type="presParOf" srcId="{C058DCED-E53D-4FF9-9D18-F6AA1FE42330}" destId="{EB1F5ED2-7643-4EEA-A15E-FE621CB8AFE1}" srcOrd="0" destOrd="0" presId="urn:microsoft.com/office/officeart/2005/8/layout/list1"/>
    <dgm:cxn modelId="{A0A9D15F-18C4-47A8-863F-50D9C7DB28C8}" type="presParOf" srcId="{C058DCED-E53D-4FF9-9D18-F6AA1FE42330}" destId="{2622F1B8-F645-41E4-BCFE-1BD40F0FFBC8}" srcOrd="1" destOrd="0" presId="urn:microsoft.com/office/officeart/2005/8/layout/list1"/>
    <dgm:cxn modelId="{91CE3386-2644-416C-9248-B52434B9785B}" type="presParOf" srcId="{E7E0EFEF-873E-41F7-A8D7-5B4254A99B20}" destId="{C22F32D8-6D5A-4EDC-BD4B-963FCAEF6534}" srcOrd="1" destOrd="0" presId="urn:microsoft.com/office/officeart/2005/8/layout/list1"/>
    <dgm:cxn modelId="{99A0188B-2912-47CA-9188-5D37427D9D93}" type="presParOf" srcId="{E7E0EFEF-873E-41F7-A8D7-5B4254A99B20}" destId="{2756BBF8-C68F-45E0-B16E-BF3685452A9A}" srcOrd="2" destOrd="0" presId="urn:microsoft.com/office/officeart/2005/8/layout/list1"/>
    <dgm:cxn modelId="{ECB260F9-55A2-4D65-AF84-C8DC6E274DA9}" type="presParOf" srcId="{E7E0EFEF-873E-41F7-A8D7-5B4254A99B20}" destId="{4634D85E-79AA-4537-B5BF-F02FCA0D33D3}" srcOrd="3" destOrd="0" presId="urn:microsoft.com/office/officeart/2005/8/layout/list1"/>
    <dgm:cxn modelId="{6CA20A86-DB0A-43DC-A343-6DE238BA2E0C}" type="presParOf" srcId="{E7E0EFEF-873E-41F7-A8D7-5B4254A99B20}" destId="{4BD6B901-03D1-478E-A3E9-C5346F8FE31A}" srcOrd="4" destOrd="0" presId="urn:microsoft.com/office/officeart/2005/8/layout/list1"/>
    <dgm:cxn modelId="{84B8BE22-BD60-4040-B879-2E545F7BCB6E}" type="presParOf" srcId="{4BD6B901-03D1-478E-A3E9-C5346F8FE31A}" destId="{600426F4-7475-471C-9BED-8F32F3D45A15}" srcOrd="0" destOrd="0" presId="urn:microsoft.com/office/officeart/2005/8/layout/list1"/>
    <dgm:cxn modelId="{4D01371C-1930-4F07-A3F9-92183D91BA57}" type="presParOf" srcId="{4BD6B901-03D1-478E-A3E9-C5346F8FE31A}" destId="{688420B0-D753-43CA-99C1-43C2A5BB3050}" srcOrd="1" destOrd="0" presId="urn:microsoft.com/office/officeart/2005/8/layout/list1"/>
    <dgm:cxn modelId="{F8A44119-F835-46DE-A105-E68738F44BF1}" type="presParOf" srcId="{E7E0EFEF-873E-41F7-A8D7-5B4254A99B20}" destId="{B243C56F-CB71-405C-BA24-AF5D72F0A52E}" srcOrd="5" destOrd="0" presId="urn:microsoft.com/office/officeart/2005/8/layout/list1"/>
    <dgm:cxn modelId="{88BC355D-3BE5-41E2-A56E-EE32FEDCCF83}" type="presParOf" srcId="{E7E0EFEF-873E-41F7-A8D7-5B4254A99B20}" destId="{1AA16C4F-1129-42E4-B31E-DB59CBEAB1DF}" srcOrd="6" destOrd="0" presId="urn:microsoft.com/office/officeart/2005/8/layout/list1"/>
    <dgm:cxn modelId="{9D57C67A-6733-4233-BE7C-17F148140560}" type="presParOf" srcId="{E7E0EFEF-873E-41F7-A8D7-5B4254A99B20}" destId="{3F43A6AF-C071-4660-92B2-1B88D49CEE09}" srcOrd="7" destOrd="0" presId="urn:microsoft.com/office/officeart/2005/8/layout/list1"/>
    <dgm:cxn modelId="{65CF8F6D-62AD-4F79-A589-93320A617539}" type="presParOf" srcId="{E7E0EFEF-873E-41F7-A8D7-5B4254A99B20}" destId="{02E93213-6F11-4187-9388-D5EC8FCEB6DD}" srcOrd="8" destOrd="0" presId="urn:microsoft.com/office/officeart/2005/8/layout/list1"/>
    <dgm:cxn modelId="{5A183A44-E39A-4381-A793-6D7854AA3180}" type="presParOf" srcId="{02E93213-6F11-4187-9388-D5EC8FCEB6DD}" destId="{3AE68D87-4B27-43F3-B3C8-2F5A5B906342}" srcOrd="0" destOrd="0" presId="urn:microsoft.com/office/officeart/2005/8/layout/list1"/>
    <dgm:cxn modelId="{3B80F51C-7B56-4DE6-9A3C-3411A7DD62F5}" type="presParOf" srcId="{02E93213-6F11-4187-9388-D5EC8FCEB6DD}" destId="{A3A4DE56-46F7-4036-A03E-3C6D0408ED24}" srcOrd="1" destOrd="0" presId="urn:microsoft.com/office/officeart/2005/8/layout/list1"/>
    <dgm:cxn modelId="{5ED57A0E-FB7A-410E-A742-20A6F849EBEA}" type="presParOf" srcId="{E7E0EFEF-873E-41F7-A8D7-5B4254A99B20}" destId="{A064099A-FFE9-453B-8461-FBE6B30528C2}" srcOrd="9" destOrd="0" presId="urn:microsoft.com/office/officeart/2005/8/layout/list1"/>
    <dgm:cxn modelId="{5F56B562-9BE3-462D-A071-FFDCE4F39214}" type="presParOf" srcId="{E7E0EFEF-873E-41F7-A8D7-5B4254A99B20}" destId="{A86A9EF5-091F-4C86-8640-4CA44B9B007E}" srcOrd="10" destOrd="0" presId="urn:microsoft.com/office/officeart/2005/8/layout/list1"/>
    <dgm:cxn modelId="{650EAC51-B33E-4AB3-ADB3-8ACCAE33BA12}" type="presParOf" srcId="{E7E0EFEF-873E-41F7-A8D7-5B4254A99B20}" destId="{2EFFF53E-F1E9-45F6-8B25-57C2AC7615F6}" srcOrd="11" destOrd="0" presId="urn:microsoft.com/office/officeart/2005/8/layout/list1"/>
    <dgm:cxn modelId="{B3C90218-4CF6-402E-80BD-766BA40A259B}" type="presParOf" srcId="{E7E0EFEF-873E-41F7-A8D7-5B4254A99B20}" destId="{10E70176-5B62-4FAF-98EA-E6EA4FC64F54}" srcOrd="12" destOrd="0" presId="urn:microsoft.com/office/officeart/2005/8/layout/list1"/>
    <dgm:cxn modelId="{6AD410E5-C3B8-4632-864B-AC1C2CC13B57}" type="presParOf" srcId="{10E70176-5B62-4FAF-98EA-E6EA4FC64F54}" destId="{0BCA8C60-885E-4BB3-9316-A683FB16D35F}" srcOrd="0" destOrd="0" presId="urn:microsoft.com/office/officeart/2005/8/layout/list1"/>
    <dgm:cxn modelId="{655D8743-96A3-4CEF-A4EF-003AC7A7DCEF}" type="presParOf" srcId="{10E70176-5B62-4FAF-98EA-E6EA4FC64F54}" destId="{2EF8D090-9C62-4DED-911F-1E98473FB6EB}" srcOrd="1" destOrd="0" presId="urn:microsoft.com/office/officeart/2005/8/layout/list1"/>
    <dgm:cxn modelId="{6DD8E74C-DB4E-48C7-918D-616C3A1B9A17}" type="presParOf" srcId="{E7E0EFEF-873E-41F7-A8D7-5B4254A99B20}" destId="{9423F51E-69CF-4C63-A676-774DE9D327FB}" srcOrd="13" destOrd="0" presId="urn:microsoft.com/office/officeart/2005/8/layout/list1"/>
    <dgm:cxn modelId="{7F0E1F6F-2B87-40B2-A89B-0DC216F16891}" type="presParOf" srcId="{E7E0EFEF-873E-41F7-A8D7-5B4254A99B20}" destId="{F1A8AAA3-B359-4D8E-950D-F1478116B7E8}"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B81CDB-1A65-4EE5-BBBD-4060C5371A2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7B5F7D8F-EDF9-41A9-BDE0-140B66324CD4}">
      <dgm:prSet custT="1"/>
      <dgm:spPr>
        <a:solidFill>
          <a:srgbClr val="98DFBB"/>
        </a:solidFill>
      </dgm:spPr>
      <dgm:t>
        <a:bodyPr/>
        <a:lstStyle/>
        <a:p>
          <a:r>
            <a:rPr lang="it-IT" sz="700" dirty="0">
              <a:solidFill>
                <a:schemeClr val="tx1"/>
              </a:solidFill>
              <a:latin typeface="Arial Rounded MT Bold" panose="020F0704030504030204" pitchFamily="34" charset="0"/>
            </a:rPr>
            <a:t>La teoria e anche i dati indicano che questa combinazione di abbondanza e divario non è una coincidenza. </a:t>
          </a:r>
          <a:endParaRPr lang="es-ES" sz="700" dirty="0">
            <a:solidFill>
              <a:schemeClr val="tx1"/>
            </a:solidFill>
            <a:latin typeface="Arial Rounded MT Bold" panose="020F0704030504030204" pitchFamily="34" charset="0"/>
          </a:endParaRPr>
        </a:p>
      </dgm:t>
    </dgm:pt>
    <dgm:pt modelId="{85024BFB-0275-4827-AF73-E4217876C07B}" type="parTrans" cxnId="{ABD5BD9D-779D-450F-AF6D-55D2CF0CA990}">
      <dgm:prSet/>
      <dgm:spPr/>
      <dgm:t>
        <a:bodyPr/>
        <a:lstStyle/>
        <a:p>
          <a:endParaRPr lang="es-ES" sz="1800">
            <a:solidFill>
              <a:schemeClr val="tx1"/>
            </a:solidFill>
            <a:latin typeface="Arial Rounded MT Bold" panose="020F0704030504030204" pitchFamily="34" charset="0"/>
          </a:endParaRPr>
        </a:p>
      </dgm:t>
    </dgm:pt>
    <dgm:pt modelId="{66FC29EE-2424-475D-BADB-296F2B70B187}" type="sibTrans" cxnId="{ABD5BD9D-779D-450F-AF6D-55D2CF0CA990}">
      <dgm:prSet/>
      <dgm:spPr/>
      <dgm:t>
        <a:bodyPr/>
        <a:lstStyle/>
        <a:p>
          <a:endParaRPr lang="es-ES" sz="1800">
            <a:solidFill>
              <a:schemeClr val="tx1"/>
            </a:solidFill>
            <a:latin typeface="Arial Rounded MT Bold" panose="020F0704030504030204" pitchFamily="34" charset="0"/>
          </a:endParaRPr>
        </a:p>
      </dgm:t>
    </dgm:pt>
    <dgm:pt modelId="{894C4B65-4090-4D44-B930-22A459B96615}">
      <dgm:prSet custT="1"/>
      <dgm:spPr>
        <a:solidFill>
          <a:srgbClr val="A4B4EA"/>
        </a:solidFill>
      </dgm:spPr>
      <dgm:t>
        <a:bodyPr/>
        <a:lstStyle/>
        <a:p>
          <a:r>
            <a:rPr lang="it-IT" sz="700" dirty="0">
              <a:solidFill>
                <a:schemeClr val="tx1"/>
              </a:solidFill>
              <a:latin typeface="Arial Rounded MT Bold" panose="020F0704030504030204" pitchFamily="34" charset="0"/>
            </a:rPr>
            <a:t>I progressi nelle tecnologie, in special modo quelle digitali, stanno favorendo una redistribuzione senza precedenti di benessere e reddito.   </a:t>
          </a:r>
          <a:endParaRPr lang="es-ES" sz="700" dirty="0">
            <a:solidFill>
              <a:schemeClr val="tx1"/>
            </a:solidFill>
            <a:latin typeface="Arial Rounded MT Bold" panose="020F0704030504030204" pitchFamily="34" charset="0"/>
          </a:endParaRPr>
        </a:p>
      </dgm:t>
    </dgm:pt>
    <dgm:pt modelId="{085A622C-F309-427E-938B-E21D0604E25F}" type="parTrans" cxnId="{23F66C1D-0299-408B-B35F-E2CE7ADFE54C}">
      <dgm:prSet/>
      <dgm:spPr/>
      <dgm:t>
        <a:bodyPr/>
        <a:lstStyle/>
        <a:p>
          <a:endParaRPr lang="es-ES" sz="1800">
            <a:solidFill>
              <a:schemeClr val="tx1"/>
            </a:solidFill>
            <a:latin typeface="Arial Rounded MT Bold" panose="020F0704030504030204" pitchFamily="34" charset="0"/>
          </a:endParaRPr>
        </a:p>
      </dgm:t>
    </dgm:pt>
    <dgm:pt modelId="{461D926C-BB62-438A-BF25-A01FDF9B5E5D}" type="sibTrans" cxnId="{23F66C1D-0299-408B-B35F-E2CE7ADFE54C}">
      <dgm:prSet/>
      <dgm:spPr/>
      <dgm:t>
        <a:bodyPr/>
        <a:lstStyle/>
        <a:p>
          <a:endParaRPr lang="es-ES" sz="1800">
            <a:solidFill>
              <a:schemeClr val="tx1"/>
            </a:solidFill>
            <a:latin typeface="Arial Rounded MT Bold" panose="020F0704030504030204" pitchFamily="34" charset="0"/>
          </a:endParaRPr>
        </a:p>
      </dgm:t>
    </dgm:pt>
    <dgm:pt modelId="{4BBE33F8-A1C6-477B-897D-3520952D55F3}">
      <dgm:prSet custT="1"/>
      <dgm:spPr/>
      <dgm:t>
        <a:bodyPr/>
        <a:lstStyle/>
        <a:p>
          <a:r>
            <a:rPr lang="it-IT" sz="700" dirty="0">
              <a:solidFill>
                <a:schemeClr val="tx1"/>
              </a:solidFill>
              <a:latin typeface="Arial Rounded MT Bold" panose="020F0704030504030204" pitchFamily="34" charset="0"/>
            </a:rPr>
            <a:t>Questo crea abbondanza per la società e ricchezza per gli innovatori ma diminuisce la domanda di certe forme di manodopera che prima erano importanti, e questo può falcidiare il reddito di tanta gente.</a:t>
          </a:r>
          <a:endParaRPr lang="es-ES" sz="700" dirty="0">
            <a:solidFill>
              <a:schemeClr val="tx1"/>
            </a:solidFill>
            <a:latin typeface="Arial Rounded MT Bold" panose="020F0704030504030204" pitchFamily="34" charset="0"/>
          </a:endParaRPr>
        </a:p>
      </dgm:t>
    </dgm:pt>
    <dgm:pt modelId="{1784C5F1-0A38-4C64-8700-709EEB190EF2}" type="parTrans" cxnId="{F715B85F-C917-43F2-A03A-4E88FD606BE1}">
      <dgm:prSet/>
      <dgm:spPr/>
      <dgm:t>
        <a:bodyPr/>
        <a:lstStyle/>
        <a:p>
          <a:endParaRPr lang="es-ES" sz="1800">
            <a:solidFill>
              <a:schemeClr val="tx1"/>
            </a:solidFill>
            <a:latin typeface="Arial Rounded MT Bold" panose="020F0704030504030204" pitchFamily="34" charset="0"/>
          </a:endParaRPr>
        </a:p>
      </dgm:t>
    </dgm:pt>
    <dgm:pt modelId="{303EE9FC-FE9A-4533-BD4B-85CB85034C20}" type="sibTrans" cxnId="{F715B85F-C917-43F2-A03A-4E88FD606BE1}">
      <dgm:prSet/>
      <dgm:spPr/>
      <dgm:t>
        <a:bodyPr/>
        <a:lstStyle/>
        <a:p>
          <a:endParaRPr lang="es-ES" sz="1800">
            <a:solidFill>
              <a:schemeClr val="tx1"/>
            </a:solidFill>
            <a:latin typeface="Arial Rounded MT Bold" panose="020F0704030504030204" pitchFamily="34" charset="0"/>
          </a:endParaRPr>
        </a:p>
      </dgm:t>
    </dgm:pt>
    <dgm:pt modelId="{A4385C37-0A15-4D0B-A054-3BADF1B805CF}">
      <dgm:prSet custT="1"/>
      <dgm:spPr>
        <a:solidFill>
          <a:srgbClr val="9AD3E9"/>
        </a:solidFill>
      </dgm:spPr>
      <dgm:t>
        <a:bodyPr/>
        <a:lstStyle/>
        <a:p>
          <a:r>
            <a:rPr lang="it-IT" sz="700" dirty="0">
              <a:solidFill>
                <a:schemeClr val="tx1"/>
              </a:solidFill>
              <a:latin typeface="Arial Rounded MT Bold" panose="020F0704030504030204" pitchFamily="34" charset="0"/>
            </a:rPr>
            <a:t>Le tecnologie digitali possono replicare idee, intuizioni e innovazioni preziose a un costo infimo</a:t>
          </a:r>
          <a:endParaRPr lang="es-ES" sz="700" dirty="0">
            <a:solidFill>
              <a:schemeClr val="tx1"/>
            </a:solidFill>
            <a:latin typeface="Arial Rounded MT Bold" panose="020F0704030504030204" pitchFamily="34" charset="0"/>
          </a:endParaRPr>
        </a:p>
      </dgm:t>
    </dgm:pt>
    <dgm:pt modelId="{885BE88C-66FF-47B9-9974-31F8A1961415}" type="parTrans" cxnId="{FDD236D6-12CD-4C08-AA2C-74EC629CFAA3}">
      <dgm:prSet/>
      <dgm:spPr/>
      <dgm:t>
        <a:bodyPr/>
        <a:lstStyle/>
        <a:p>
          <a:endParaRPr lang="es-ES" sz="1800">
            <a:solidFill>
              <a:schemeClr val="tx1"/>
            </a:solidFill>
            <a:latin typeface="Arial Rounded MT Bold" panose="020F0704030504030204" pitchFamily="34" charset="0"/>
          </a:endParaRPr>
        </a:p>
      </dgm:t>
    </dgm:pt>
    <dgm:pt modelId="{77F8F330-F63B-416F-AD83-493227C0348C}" type="sibTrans" cxnId="{FDD236D6-12CD-4C08-AA2C-74EC629CFAA3}">
      <dgm:prSet/>
      <dgm:spPr/>
      <dgm:t>
        <a:bodyPr/>
        <a:lstStyle/>
        <a:p>
          <a:endParaRPr lang="es-ES" sz="1800">
            <a:solidFill>
              <a:schemeClr val="tx1"/>
            </a:solidFill>
            <a:latin typeface="Arial Rounded MT Bold" panose="020F0704030504030204" pitchFamily="34" charset="0"/>
          </a:endParaRPr>
        </a:p>
      </dgm:t>
    </dgm:pt>
    <dgm:pt modelId="{7C91CA73-0D84-45ED-831A-D9400E6228F2}" type="pres">
      <dgm:prSet presAssocID="{5AB81CDB-1A65-4EE5-BBBD-4060C5371A29}" presName="Name0" presStyleCnt="0">
        <dgm:presLayoutVars>
          <dgm:chMax val="7"/>
          <dgm:chPref val="7"/>
          <dgm:dir/>
        </dgm:presLayoutVars>
      </dgm:prSet>
      <dgm:spPr/>
    </dgm:pt>
    <dgm:pt modelId="{C1537DEA-65B4-4E31-BDC5-537C9DF52E13}" type="pres">
      <dgm:prSet presAssocID="{5AB81CDB-1A65-4EE5-BBBD-4060C5371A29}" presName="Name1" presStyleCnt="0"/>
      <dgm:spPr/>
    </dgm:pt>
    <dgm:pt modelId="{AE26D7E3-4A7C-4FA4-8374-BF5EC2B54ECB}" type="pres">
      <dgm:prSet presAssocID="{5AB81CDB-1A65-4EE5-BBBD-4060C5371A29}" presName="cycle" presStyleCnt="0"/>
      <dgm:spPr/>
    </dgm:pt>
    <dgm:pt modelId="{4CD7C91C-7651-4E5E-9203-896E65046F48}" type="pres">
      <dgm:prSet presAssocID="{5AB81CDB-1A65-4EE5-BBBD-4060C5371A29}" presName="srcNode" presStyleLbl="node1" presStyleIdx="0" presStyleCnt="4"/>
      <dgm:spPr/>
    </dgm:pt>
    <dgm:pt modelId="{37FFDF84-785F-4B4B-AD8A-10387BB70155}" type="pres">
      <dgm:prSet presAssocID="{5AB81CDB-1A65-4EE5-BBBD-4060C5371A29}" presName="conn" presStyleLbl="parChTrans1D2" presStyleIdx="0" presStyleCnt="1"/>
      <dgm:spPr/>
    </dgm:pt>
    <dgm:pt modelId="{42C9A67A-411D-4392-909D-55A49EF98CF5}" type="pres">
      <dgm:prSet presAssocID="{5AB81CDB-1A65-4EE5-BBBD-4060C5371A29}" presName="extraNode" presStyleLbl="node1" presStyleIdx="0" presStyleCnt="4"/>
      <dgm:spPr/>
    </dgm:pt>
    <dgm:pt modelId="{29FC818B-D8CA-4979-B8B7-28B7279F2932}" type="pres">
      <dgm:prSet presAssocID="{5AB81CDB-1A65-4EE5-BBBD-4060C5371A29}" presName="dstNode" presStyleLbl="node1" presStyleIdx="0" presStyleCnt="4"/>
      <dgm:spPr/>
    </dgm:pt>
    <dgm:pt modelId="{425102D5-5077-4F49-A0CB-6E063517F9A5}" type="pres">
      <dgm:prSet presAssocID="{7B5F7D8F-EDF9-41A9-BDE0-140B66324CD4}" presName="text_1" presStyleLbl="node1" presStyleIdx="0" presStyleCnt="4">
        <dgm:presLayoutVars>
          <dgm:bulletEnabled val="1"/>
        </dgm:presLayoutVars>
      </dgm:prSet>
      <dgm:spPr/>
    </dgm:pt>
    <dgm:pt modelId="{1D065AA8-50C2-47DB-87B6-CF3A407248C4}" type="pres">
      <dgm:prSet presAssocID="{7B5F7D8F-EDF9-41A9-BDE0-140B66324CD4}" presName="accent_1" presStyleCnt="0"/>
      <dgm:spPr/>
    </dgm:pt>
    <dgm:pt modelId="{A4656F56-0391-4F79-8B98-F009E97FE014}" type="pres">
      <dgm:prSet presAssocID="{7B5F7D8F-EDF9-41A9-BDE0-140B66324CD4}" presName="accentRepeatNode" presStyleLbl="solidFgAcc1" presStyleIdx="0" presStyleCnt="4"/>
      <dgm:spPr/>
    </dgm:pt>
    <dgm:pt modelId="{12293303-76E6-4B77-B88B-A50498D397B7}" type="pres">
      <dgm:prSet presAssocID="{894C4B65-4090-4D44-B930-22A459B96615}" presName="text_2" presStyleLbl="node1" presStyleIdx="1" presStyleCnt="4" custLinFactNeighborX="-92" custLinFactNeighborY="2839">
        <dgm:presLayoutVars>
          <dgm:bulletEnabled val="1"/>
        </dgm:presLayoutVars>
      </dgm:prSet>
      <dgm:spPr/>
    </dgm:pt>
    <dgm:pt modelId="{E32AB3E5-1047-4C29-860D-837C8F493BF5}" type="pres">
      <dgm:prSet presAssocID="{894C4B65-4090-4D44-B930-22A459B96615}" presName="accent_2" presStyleCnt="0"/>
      <dgm:spPr/>
    </dgm:pt>
    <dgm:pt modelId="{37830BB9-D0EC-4F1E-9A79-E6762729447A}" type="pres">
      <dgm:prSet presAssocID="{894C4B65-4090-4D44-B930-22A459B96615}" presName="accentRepeatNode" presStyleLbl="solidFgAcc1" presStyleIdx="1" presStyleCnt="4"/>
      <dgm:spPr/>
    </dgm:pt>
    <dgm:pt modelId="{CBCE5C83-F62B-4128-9845-0D053DB07DC6}" type="pres">
      <dgm:prSet presAssocID="{A4385C37-0A15-4D0B-A054-3BADF1B805CF}" presName="text_3" presStyleLbl="node1" presStyleIdx="2" presStyleCnt="4">
        <dgm:presLayoutVars>
          <dgm:bulletEnabled val="1"/>
        </dgm:presLayoutVars>
      </dgm:prSet>
      <dgm:spPr/>
    </dgm:pt>
    <dgm:pt modelId="{DCA26750-1CDE-43DB-B4EE-A336ECCA0864}" type="pres">
      <dgm:prSet presAssocID="{A4385C37-0A15-4D0B-A054-3BADF1B805CF}" presName="accent_3" presStyleCnt="0"/>
      <dgm:spPr/>
    </dgm:pt>
    <dgm:pt modelId="{9E60737F-B7BD-4336-9730-F7F4C9C1F3A4}" type="pres">
      <dgm:prSet presAssocID="{A4385C37-0A15-4D0B-A054-3BADF1B805CF}" presName="accentRepeatNode" presStyleLbl="solidFgAcc1" presStyleIdx="2" presStyleCnt="4"/>
      <dgm:spPr/>
    </dgm:pt>
    <dgm:pt modelId="{0D844AD8-30FB-4A46-9A37-5A6418CD7B40}" type="pres">
      <dgm:prSet presAssocID="{4BBE33F8-A1C6-477B-897D-3520952D55F3}" presName="text_4" presStyleLbl="node1" presStyleIdx="3" presStyleCnt="4">
        <dgm:presLayoutVars>
          <dgm:bulletEnabled val="1"/>
        </dgm:presLayoutVars>
      </dgm:prSet>
      <dgm:spPr/>
    </dgm:pt>
    <dgm:pt modelId="{B305360E-CD1D-4A87-8AAD-F350E5276642}" type="pres">
      <dgm:prSet presAssocID="{4BBE33F8-A1C6-477B-897D-3520952D55F3}" presName="accent_4" presStyleCnt="0"/>
      <dgm:spPr/>
    </dgm:pt>
    <dgm:pt modelId="{6D4500E2-34B6-4F18-84A8-88262AB3A491}" type="pres">
      <dgm:prSet presAssocID="{4BBE33F8-A1C6-477B-897D-3520952D55F3}" presName="accentRepeatNode" presStyleLbl="solidFgAcc1" presStyleIdx="3" presStyleCnt="4"/>
      <dgm:spPr/>
    </dgm:pt>
  </dgm:ptLst>
  <dgm:cxnLst>
    <dgm:cxn modelId="{23F66C1D-0299-408B-B35F-E2CE7ADFE54C}" srcId="{5AB81CDB-1A65-4EE5-BBBD-4060C5371A29}" destId="{894C4B65-4090-4D44-B930-22A459B96615}" srcOrd="1" destOrd="0" parTransId="{085A622C-F309-427E-938B-E21D0604E25F}" sibTransId="{461D926C-BB62-438A-BF25-A01FDF9B5E5D}"/>
    <dgm:cxn modelId="{FFADC428-0F94-4296-A643-32B47921B8FE}" type="presOf" srcId="{4BBE33F8-A1C6-477B-897D-3520952D55F3}" destId="{0D844AD8-30FB-4A46-9A37-5A6418CD7B40}" srcOrd="0" destOrd="0" presId="urn:microsoft.com/office/officeart/2008/layout/VerticalCurvedList"/>
    <dgm:cxn modelId="{77DF3F2F-A865-4AAE-A847-AB00A1509921}" type="presOf" srcId="{5AB81CDB-1A65-4EE5-BBBD-4060C5371A29}" destId="{7C91CA73-0D84-45ED-831A-D9400E6228F2}" srcOrd="0" destOrd="0" presId="urn:microsoft.com/office/officeart/2008/layout/VerticalCurvedList"/>
    <dgm:cxn modelId="{84C0785E-71E3-4CE9-875F-F556ABCFAB0C}" type="presOf" srcId="{A4385C37-0A15-4D0B-A054-3BADF1B805CF}" destId="{CBCE5C83-F62B-4128-9845-0D053DB07DC6}" srcOrd="0" destOrd="0" presId="urn:microsoft.com/office/officeart/2008/layout/VerticalCurvedList"/>
    <dgm:cxn modelId="{F715B85F-C917-43F2-A03A-4E88FD606BE1}" srcId="{5AB81CDB-1A65-4EE5-BBBD-4060C5371A29}" destId="{4BBE33F8-A1C6-477B-897D-3520952D55F3}" srcOrd="3" destOrd="0" parTransId="{1784C5F1-0A38-4C64-8700-709EEB190EF2}" sibTransId="{303EE9FC-FE9A-4533-BD4B-85CB85034C20}"/>
    <dgm:cxn modelId="{ABD5BD9D-779D-450F-AF6D-55D2CF0CA990}" srcId="{5AB81CDB-1A65-4EE5-BBBD-4060C5371A29}" destId="{7B5F7D8F-EDF9-41A9-BDE0-140B66324CD4}" srcOrd="0" destOrd="0" parTransId="{85024BFB-0275-4827-AF73-E4217876C07B}" sibTransId="{66FC29EE-2424-475D-BADB-296F2B70B187}"/>
    <dgm:cxn modelId="{999F25B9-1D7B-489A-BDBD-8082BD488B6D}" type="presOf" srcId="{66FC29EE-2424-475D-BADB-296F2B70B187}" destId="{37FFDF84-785F-4B4B-AD8A-10387BB70155}" srcOrd="0" destOrd="0" presId="urn:microsoft.com/office/officeart/2008/layout/VerticalCurvedList"/>
    <dgm:cxn modelId="{FDD236D6-12CD-4C08-AA2C-74EC629CFAA3}" srcId="{5AB81CDB-1A65-4EE5-BBBD-4060C5371A29}" destId="{A4385C37-0A15-4D0B-A054-3BADF1B805CF}" srcOrd="2" destOrd="0" parTransId="{885BE88C-66FF-47B9-9974-31F8A1961415}" sibTransId="{77F8F330-F63B-416F-AD83-493227C0348C}"/>
    <dgm:cxn modelId="{26C51EF1-1F13-4D26-9D69-AB0384DA6D71}" type="presOf" srcId="{894C4B65-4090-4D44-B930-22A459B96615}" destId="{12293303-76E6-4B77-B88B-A50498D397B7}" srcOrd="0" destOrd="0" presId="urn:microsoft.com/office/officeart/2008/layout/VerticalCurvedList"/>
    <dgm:cxn modelId="{4B57CCF7-FDBB-4BE3-AF3E-2C3C52041F5B}" type="presOf" srcId="{7B5F7D8F-EDF9-41A9-BDE0-140B66324CD4}" destId="{425102D5-5077-4F49-A0CB-6E063517F9A5}" srcOrd="0" destOrd="0" presId="urn:microsoft.com/office/officeart/2008/layout/VerticalCurvedList"/>
    <dgm:cxn modelId="{3CDBEDC5-3E1F-483A-824F-D553BB205448}" type="presParOf" srcId="{7C91CA73-0D84-45ED-831A-D9400E6228F2}" destId="{C1537DEA-65B4-4E31-BDC5-537C9DF52E13}" srcOrd="0" destOrd="0" presId="urn:microsoft.com/office/officeart/2008/layout/VerticalCurvedList"/>
    <dgm:cxn modelId="{39560A70-8BD3-4D85-9EE8-1840EBDEA5C8}" type="presParOf" srcId="{C1537DEA-65B4-4E31-BDC5-537C9DF52E13}" destId="{AE26D7E3-4A7C-4FA4-8374-BF5EC2B54ECB}" srcOrd="0" destOrd="0" presId="urn:microsoft.com/office/officeart/2008/layout/VerticalCurvedList"/>
    <dgm:cxn modelId="{CAE0E6A1-CC9C-47CB-8E45-CD536C075EB8}" type="presParOf" srcId="{AE26D7E3-4A7C-4FA4-8374-BF5EC2B54ECB}" destId="{4CD7C91C-7651-4E5E-9203-896E65046F48}" srcOrd="0" destOrd="0" presId="urn:microsoft.com/office/officeart/2008/layout/VerticalCurvedList"/>
    <dgm:cxn modelId="{E3413A6E-1A83-4D2C-BA65-614E8F6FF953}" type="presParOf" srcId="{AE26D7E3-4A7C-4FA4-8374-BF5EC2B54ECB}" destId="{37FFDF84-785F-4B4B-AD8A-10387BB70155}" srcOrd="1" destOrd="0" presId="urn:microsoft.com/office/officeart/2008/layout/VerticalCurvedList"/>
    <dgm:cxn modelId="{5E8C2DF3-8112-48C5-8163-36280AC088F5}" type="presParOf" srcId="{AE26D7E3-4A7C-4FA4-8374-BF5EC2B54ECB}" destId="{42C9A67A-411D-4392-909D-55A49EF98CF5}" srcOrd="2" destOrd="0" presId="urn:microsoft.com/office/officeart/2008/layout/VerticalCurvedList"/>
    <dgm:cxn modelId="{185EB9A9-4265-4B8A-B199-D26F8A437006}" type="presParOf" srcId="{AE26D7E3-4A7C-4FA4-8374-BF5EC2B54ECB}" destId="{29FC818B-D8CA-4979-B8B7-28B7279F2932}" srcOrd="3" destOrd="0" presId="urn:microsoft.com/office/officeart/2008/layout/VerticalCurvedList"/>
    <dgm:cxn modelId="{BFE6BE0E-5221-45AE-BD80-B082EE13EA98}" type="presParOf" srcId="{C1537DEA-65B4-4E31-BDC5-537C9DF52E13}" destId="{425102D5-5077-4F49-A0CB-6E063517F9A5}" srcOrd="1" destOrd="0" presId="urn:microsoft.com/office/officeart/2008/layout/VerticalCurvedList"/>
    <dgm:cxn modelId="{B43B25B0-E6AD-483E-9D5F-F91F73F2BAEB}" type="presParOf" srcId="{C1537DEA-65B4-4E31-BDC5-537C9DF52E13}" destId="{1D065AA8-50C2-47DB-87B6-CF3A407248C4}" srcOrd="2" destOrd="0" presId="urn:microsoft.com/office/officeart/2008/layout/VerticalCurvedList"/>
    <dgm:cxn modelId="{0611F86A-5FE4-4E66-85BB-F5691F5BC42C}" type="presParOf" srcId="{1D065AA8-50C2-47DB-87B6-CF3A407248C4}" destId="{A4656F56-0391-4F79-8B98-F009E97FE014}" srcOrd="0" destOrd="0" presId="urn:microsoft.com/office/officeart/2008/layout/VerticalCurvedList"/>
    <dgm:cxn modelId="{F1DFD6D7-ACBD-497B-8A0E-02BC5E3B3827}" type="presParOf" srcId="{C1537DEA-65B4-4E31-BDC5-537C9DF52E13}" destId="{12293303-76E6-4B77-B88B-A50498D397B7}" srcOrd="3" destOrd="0" presId="urn:microsoft.com/office/officeart/2008/layout/VerticalCurvedList"/>
    <dgm:cxn modelId="{DCB1315E-8A18-4E0E-93E5-BF93B80E594E}" type="presParOf" srcId="{C1537DEA-65B4-4E31-BDC5-537C9DF52E13}" destId="{E32AB3E5-1047-4C29-860D-837C8F493BF5}" srcOrd="4" destOrd="0" presId="urn:microsoft.com/office/officeart/2008/layout/VerticalCurvedList"/>
    <dgm:cxn modelId="{D03648D2-44C4-4CF9-8CBF-4DEBD42E24A8}" type="presParOf" srcId="{E32AB3E5-1047-4C29-860D-837C8F493BF5}" destId="{37830BB9-D0EC-4F1E-9A79-E6762729447A}" srcOrd="0" destOrd="0" presId="urn:microsoft.com/office/officeart/2008/layout/VerticalCurvedList"/>
    <dgm:cxn modelId="{BCC1687B-A566-4688-BF0E-78B6A50F21C8}" type="presParOf" srcId="{C1537DEA-65B4-4E31-BDC5-537C9DF52E13}" destId="{CBCE5C83-F62B-4128-9845-0D053DB07DC6}" srcOrd="5" destOrd="0" presId="urn:microsoft.com/office/officeart/2008/layout/VerticalCurvedList"/>
    <dgm:cxn modelId="{A70FE1EA-C2C3-4E4A-9665-647AFC04B747}" type="presParOf" srcId="{C1537DEA-65B4-4E31-BDC5-537C9DF52E13}" destId="{DCA26750-1CDE-43DB-B4EE-A336ECCA0864}" srcOrd="6" destOrd="0" presId="urn:microsoft.com/office/officeart/2008/layout/VerticalCurvedList"/>
    <dgm:cxn modelId="{5A9AA81F-2FBA-4048-A359-74BEB0A886F0}" type="presParOf" srcId="{DCA26750-1CDE-43DB-B4EE-A336ECCA0864}" destId="{9E60737F-B7BD-4336-9730-F7F4C9C1F3A4}" srcOrd="0" destOrd="0" presId="urn:microsoft.com/office/officeart/2008/layout/VerticalCurvedList"/>
    <dgm:cxn modelId="{52748229-04E3-429A-8E4E-B0CE69020E45}" type="presParOf" srcId="{C1537DEA-65B4-4E31-BDC5-537C9DF52E13}" destId="{0D844AD8-30FB-4A46-9A37-5A6418CD7B40}" srcOrd="7" destOrd="0" presId="urn:microsoft.com/office/officeart/2008/layout/VerticalCurvedList"/>
    <dgm:cxn modelId="{60BCB411-B5D5-47DA-9C8A-50AFC875A878}" type="presParOf" srcId="{C1537DEA-65B4-4E31-BDC5-537C9DF52E13}" destId="{B305360E-CD1D-4A87-8AAD-F350E5276642}" srcOrd="8" destOrd="0" presId="urn:microsoft.com/office/officeart/2008/layout/VerticalCurvedList"/>
    <dgm:cxn modelId="{692320E0-11CA-4A3A-A22A-63DF4B637197}" type="presParOf" srcId="{B305360E-CD1D-4A87-8AAD-F350E5276642}" destId="{6D4500E2-34B6-4F18-84A8-88262AB3A49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49F42EA-F2F7-4B67-8EFA-52017A2B6898}" type="doc">
      <dgm:prSet loTypeId="urn:microsoft.com/office/officeart/2005/8/layout/arrow6" loCatId="process" qsTypeId="urn:microsoft.com/office/officeart/2005/8/quickstyle/simple1" qsCatId="simple" csTypeId="urn:microsoft.com/office/officeart/2005/8/colors/accent1_2" csCatId="accent1"/>
      <dgm:spPr/>
      <dgm:t>
        <a:bodyPr/>
        <a:lstStyle/>
        <a:p>
          <a:endParaRPr lang="es-ES"/>
        </a:p>
      </dgm:t>
    </dgm:pt>
    <dgm:pt modelId="{A7D3B0D3-F643-42E6-A781-B0BD8DCC3F1C}">
      <dgm:prSet/>
      <dgm:spPr/>
      <dgm:t>
        <a:bodyPr/>
        <a:lstStyle/>
        <a:p>
          <a:r>
            <a:rPr lang="it-IT" dirty="0">
              <a:solidFill>
                <a:schemeClr val="tx1"/>
              </a:solidFill>
            </a:rPr>
            <a:t>La prima vuole che i progressi tecnologici gonfino sempre i redditi. </a:t>
          </a:r>
          <a:endParaRPr lang="es-ES" dirty="0">
            <a:solidFill>
              <a:schemeClr val="tx1"/>
            </a:solidFill>
          </a:endParaRPr>
        </a:p>
      </dgm:t>
    </dgm:pt>
    <dgm:pt modelId="{9CBDF7DC-4F07-4BC0-BDC7-A1DC56E79521}" type="parTrans" cxnId="{92694D38-F008-47D1-8E04-A39819EBE7EA}">
      <dgm:prSet/>
      <dgm:spPr/>
      <dgm:t>
        <a:bodyPr/>
        <a:lstStyle/>
        <a:p>
          <a:endParaRPr lang="es-ES"/>
        </a:p>
      </dgm:t>
    </dgm:pt>
    <dgm:pt modelId="{7C8BBFA5-1097-4880-8CDF-6C8D14A05702}" type="sibTrans" cxnId="{92694D38-F008-47D1-8E04-A39819EBE7EA}">
      <dgm:prSet/>
      <dgm:spPr/>
      <dgm:t>
        <a:bodyPr/>
        <a:lstStyle/>
        <a:p>
          <a:endParaRPr lang="es-ES"/>
        </a:p>
      </dgm:t>
    </dgm:pt>
    <dgm:pt modelId="{4DF3ECEE-B8C9-4857-9EA5-C7AC23839BC7}">
      <dgm:prSet/>
      <dgm:spPr/>
      <dgm:t>
        <a:bodyPr/>
        <a:lstStyle/>
        <a:p>
          <a:r>
            <a:rPr lang="it-IT" dirty="0">
              <a:solidFill>
                <a:schemeClr val="tx1"/>
              </a:solidFill>
            </a:rPr>
            <a:t>L'altra vuole che l'automazione danneggi i salari dei lavoratori perché la gente è rimpiazzata dalle macchine. </a:t>
          </a:r>
          <a:endParaRPr lang="es-ES" dirty="0">
            <a:solidFill>
              <a:schemeClr val="tx1"/>
            </a:solidFill>
          </a:endParaRPr>
        </a:p>
      </dgm:t>
    </dgm:pt>
    <dgm:pt modelId="{38D89659-1460-41B7-81B1-C8151F86198D}" type="parTrans" cxnId="{0D976C7E-BEBA-4224-8919-E5BE3603EE6E}">
      <dgm:prSet/>
      <dgm:spPr/>
      <dgm:t>
        <a:bodyPr/>
        <a:lstStyle/>
        <a:p>
          <a:endParaRPr lang="es-ES"/>
        </a:p>
      </dgm:t>
    </dgm:pt>
    <dgm:pt modelId="{D5C141AA-4297-457F-9F60-957D1C897A15}" type="sibTrans" cxnId="{0D976C7E-BEBA-4224-8919-E5BE3603EE6E}">
      <dgm:prSet/>
      <dgm:spPr/>
      <dgm:t>
        <a:bodyPr/>
        <a:lstStyle/>
        <a:p>
          <a:endParaRPr lang="es-ES"/>
        </a:p>
      </dgm:t>
    </dgm:pt>
    <dgm:pt modelId="{61CC3F6C-91C7-4595-8743-C9D14165F7A7}" type="pres">
      <dgm:prSet presAssocID="{849F42EA-F2F7-4B67-8EFA-52017A2B6898}" presName="compositeShape" presStyleCnt="0">
        <dgm:presLayoutVars>
          <dgm:chMax val="2"/>
          <dgm:dir/>
          <dgm:resizeHandles val="exact"/>
        </dgm:presLayoutVars>
      </dgm:prSet>
      <dgm:spPr/>
    </dgm:pt>
    <dgm:pt modelId="{ADEA7C21-D928-4499-8A91-1B01AFDADD0A}" type="pres">
      <dgm:prSet presAssocID="{849F42EA-F2F7-4B67-8EFA-52017A2B6898}" presName="ribbon" presStyleLbl="node1" presStyleIdx="0" presStyleCnt="1" custLinFactNeighborX="1381"/>
      <dgm:spPr>
        <a:solidFill>
          <a:srgbClr val="98DFBB"/>
        </a:solidFill>
      </dgm:spPr>
    </dgm:pt>
    <dgm:pt modelId="{510D08A1-8A5A-4A78-AE39-567BFD4C6CA5}" type="pres">
      <dgm:prSet presAssocID="{849F42EA-F2F7-4B67-8EFA-52017A2B6898}" presName="leftArrowText" presStyleLbl="node1" presStyleIdx="0" presStyleCnt="1">
        <dgm:presLayoutVars>
          <dgm:chMax val="0"/>
          <dgm:bulletEnabled val="1"/>
        </dgm:presLayoutVars>
      </dgm:prSet>
      <dgm:spPr/>
    </dgm:pt>
    <dgm:pt modelId="{95032B30-D01D-4593-97D4-99F11FB022E0}" type="pres">
      <dgm:prSet presAssocID="{849F42EA-F2F7-4B67-8EFA-52017A2B6898}" presName="rightArrowText" presStyleLbl="node1" presStyleIdx="0" presStyleCnt="1">
        <dgm:presLayoutVars>
          <dgm:chMax val="0"/>
          <dgm:bulletEnabled val="1"/>
        </dgm:presLayoutVars>
      </dgm:prSet>
      <dgm:spPr/>
    </dgm:pt>
  </dgm:ptLst>
  <dgm:cxnLst>
    <dgm:cxn modelId="{F5230231-571C-4424-97C0-9FA84EDB0A7C}" type="presOf" srcId="{849F42EA-F2F7-4B67-8EFA-52017A2B6898}" destId="{61CC3F6C-91C7-4595-8743-C9D14165F7A7}" srcOrd="0" destOrd="0" presId="urn:microsoft.com/office/officeart/2005/8/layout/arrow6"/>
    <dgm:cxn modelId="{92694D38-F008-47D1-8E04-A39819EBE7EA}" srcId="{849F42EA-F2F7-4B67-8EFA-52017A2B6898}" destId="{A7D3B0D3-F643-42E6-A781-B0BD8DCC3F1C}" srcOrd="0" destOrd="0" parTransId="{9CBDF7DC-4F07-4BC0-BDC7-A1DC56E79521}" sibTransId="{7C8BBFA5-1097-4880-8CDF-6C8D14A05702}"/>
    <dgm:cxn modelId="{0D976C7E-BEBA-4224-8919-E5BE3603EE6E}" srcId="{849F42EA-F2F7-4B67-8EFA-52017A2B6898}" destId="{4DF3ECEE-B8C9-4857-9EA5-C7AC23839BC7}" srcOrd="1" destOrd="0" parTransId="{38D89659-1460-41B7-81B1-C8151F86198D}" sibTransId="{D5C141AA-4297-457F-9F60-957D1C897A15}"/>
    <dgm:cxn modelId="{3564F1D6-C2E7-4CC0-89B9-14980DE0E023}" type="presOf" srcId="{A7D3B0D3-F643-42E6-A781-B0BD8DCC3F1C}" destId="{510D08A1-8A5A-4A78-AE39-567BFD4C6CA5}" srcOrd="0" destOrd="0" presId="urn:microsoft.com/office/officeart/2005/8/layout/arrow6"/>
    <dgm:cxn modelId="{6EC81AF8-536B-49E6-9E6D-196344319078}" type="presOf" srcId="{4DF3ECEE-B8C9-4857-9EA5-C7AC23839BC7}" destId="{95032B30-D01D-4593-97D4-99F11FB022E0}" srcOrd="0" destOrd="0" presId="urn:microsoft.com/office/officeart/2005/8/layout/arrow6"/>
    <dgm:cxn modelId="{8E5572D0-9826-4206-8712-98C5A944E1FC}" type="presParOf" srcId="{61CC3F6C-91C7-4595-8743-C9D14165F7A7}" destId="{ADEA7C21-D928-4499-8A91-1B01AFDADD0A}" srcOrd="0" destOrd="0" presId="urn:microsoft.com/office/officeart/2005/8/layout/arrow6"/>
    <dgm:cxn modelId="{92FD1C66-093E-4472-9428-2D9D6D16DDFF}" type="presParOf" srcId="{61CC3F6C-91C7-4595-8743-C9D14165F7A7}" destId="{510D08A1-8A5A-4A78-AE39-567BFD4C6CA5}" srcOrd="1" destOrd="0" presId="urn:microsoft.com/office/officeart/2005/8/layout/arrow6"/>
    <dgm:cxn modelId="{89A7DF3C-2EC9-4437-891E-EA0092EF7D52}" type="presParOf" srcId="{61CC3F6C-91C7-4595-8743-C9D14165F7A7}" destId="{95032B30-D01D-4593-97D4-99F11FB022E0}" srcOrd="2" destOrd="0" presId="urn:microsoft.com/office/officeart/2005/8/layout/arrow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C5E9EE5-7967-4B6F-B15A-D4B7E797914E}" type="doc">
      <dgm:prSet loTypeId="urn:microsoft.com/office/officeart/2005/8/layout/process1" loCatId="process" qsTypeId="urn:microsoft.com/office/officeart/2005/8/quickstyle/simple1" qsCatId="simple" csTypeId="urn:microsoft.com/office/officeart/2005/8/colors/colorful3" csCatId="colorful" phldr="1"/>
      <dgm:spPr/>
      <dgm:t>
        <a:bodyPr/>
        <a:lstStyle/>
        <a:p>
          <a:endParaRPr lang="es-ES"/>
        </a:p>
      </dgm:t>
    </dgm:pt>
    <dgm:pt modelId="{2C1A64D3-FAEF-45C9-B408-72A391BFF992}">
      <dgm:prSet/>
      <dgm:spPr/>
      <dgm:t>
        <a:bodyPr/>
        <a:lstStyle/>
        <a:p>
          <a:r>
            <a:rPr lang="it-IT" dirty="0">
              <a:solidFill>
                <a:schemeClr val="tx1"/>
              </a:solidFill>
            </a:rPr>
            <a:t>studiate sodo, usando la tecnologia e tutte le altre risorse disponibili per "riempire la vostra cassetta degli attrezzi"</a:t>
          </a:r>
          <a:endParaRPr lang="es-ES" dirty="0">
            <a:solidFill>
              <a:schemeClr val="tx1"/>
            </a:solidFill>
          </a:endParaRPr>
        </a:p>
      </dgm:t>
    </dgm:pt>
    <dgm:pt modelId="{65B65B97-D2D5-46C2-89F8-3F8CB78898F9}" type="parTrans" cxnId="{9D88275B-C598-479B-92FC-4FEF94B499AA}">
      <dgm:prSet/>
      <dgm:spPr/>
      <dgm:t>
        <a:bodyPr/>
        <a:lstStyle/>
        <a:p>
          <a:endParaRPr lang="es-ES"/>
        </a:p>
      </dgm:t>
    </dgm:pt>
    <dgm:pt modelId="{F48C7224-DC94-49DA-91BA-8C3C14195096}" type="sibTrans" cxnId="{9D88275B-C598-479B-92FC-4FEF94B499AA}">
      <dgm:prSet/>
      <dgm:spPr/>
      <dgm:t>
        <a:bodyPr/>
        <a:lstStyle/>
        <a:p>
          <a:endParaRPr lang="es-ES"/>
        </a:p>
      </dgm:t>
    </dgm:pt>
    <dgm:pt modelId="{F4A0DD3D-C793-43E8-AE5F-430347FC4EAA}">
      <dgm:prSet/>
      <dgm:spPr/>
      <dgm:t>
        <a:bodyPr/>
        <a:lstStyle/>
        <a:p>
          <a:r>
            <a:rPr lang="it-IT" dirty="0">
              <a:solidFill>
                <a:schemeClr val="tx1"/>
              </a:solidFill>
            </a:rPr>
            <a:t>e acquisire le competenze e capacità che saranno necessarie nella seconda età delle macchine.</a:t>
          </a:r>
          <a:endParaRPr lang="es-ES" dirty="0">
            <a:solidFill>
              <a:schemeClr val="tx1"/>
            </a:solidFill>
          </a:endParaRPr>
        </a:p>
      </dgm:t>
    </dgm:pt>
    <dgm:pt modelId="{98DDDF0D-93D2-4CF2-856B-C6CF88E9360A}" type="parTrans" cxnId="{B077459B-C7B8-4F53-8A98-392C9FD906E8}">
      <dgm:prSet/>
      <dgm:spPr/>
      <dgm:t>
        <a:bodyPr/>
        <a:lstStyle/>
        <a:p>
          <a:endParaRPr lang="es-ES"/>
        </a:p>
      </dgm:t>
    </dgm:pt>
    <dgm:pt modelId="{403EC203-6399-44CD-8132-947B1BB33A31}" type="sibTrans" cxnId="{B077459B-C7B8-4F53-8A98-392C9FD906E8}">
      <dgm:prSet/>
      <dgm:spPr/>
      <dgm:t>
        <a:bodyPr/>
        <a:lstStyle/>
        <a:p>
          <a:endParaRPr lang="es-ES"/>
        </a:p>
      </dgm:t>
    </dgm:pt>
    <dgm:pt modelId="{FCFF237A-6157-48E0-BAE5-C2AE0E6796DC}">
      <dgm:prSet/>
      <dgm:spPr/>
      <dgm:t>
        <a:bodyPr/>
        <a:lstStyle/>
        <a:p>
          <a:r>
            <a:rPr lang="it-IT" dirty="0">
              <a:solidFill>
                <a:schemeClr val="tx1"/>
              </a:solidFill>
            </a:rPr>
            <a:t>Questa ricerca ci porta direttamente alla nostra raccomandazione fondamentale per gli studenti e i loro genitori: </a:t>
          </a:r>
          <a:endParaRPr lang="es-ES" dirty="0">
            <a:solidFill>
              <a:schemeClr val="tx1"/>
            </a:solidFill>
          </a:endParaRPr>
        </a:p>
      </dgm:t>
    </dgm:pt>
    <dgm:pt modelId="{68F3E01F-6EE9-4A96-B4C1-727B1F3B9439}" type="parTrans" cxnId="{BB2F8872-317A-4B1B-86C8-EEA1BF44233B}">
      <dgm:prSet/>
      <dgm:spPr/>
      <dgm:t>
        <a:bodyPr/>
        <a:lstStyle/>
        <a:p>
          <a:endParaRPr lang="es-ES"/>
        </a:p>
      </dgm:t>
    </dgm:pt>
    <dgm:pt modelId="{74F19F0D-0FCD-4604-99CB-A4FB857EC38C}" type="sibTrans" cxnId="{BB2F8872-317A-4B1B-86C8-EEA1BF44233B}">
      <dgm:prSet/>
      <dgm:spPr/>
      <dgm:t>
        <a:bodyPr/>
        <a:lstStyle/>
        <a:p>
          <a:endParaRPr lang="es-ES"/>
        </a:p>
      </dgm:t>
    </dgm:pt>
    <dgm:pt modelId="{2B113F20-1928-4AFC-87B4-8C3C0E37CADB}" type="pres">
      <dgm:prSet presAssocID="{BC5E9EE5-7967-4B6F-B15A-D4B7E797914E}" presName="Name0" presStyleCnt="0">
        <dgm:presLayoutVars>
          <dgm:dir/>
          <dgm:resizeHandles val="exact"/>
        </dgm:presLayoutVars>
      </dgm:prSet>
      <dgm:spPr/>
    </dgm:pt>
    <dgm:pt modelId="{48318322-1123-4240-9582-43949506BEF6}" type="pres">
      <dgm:prSet presAssocID="{FCFF237A-6157-48E0-BAE5-C2AE0E6796DC}" presName="node" presStyleLbl="node1" presStyleIdx="0" presStyleCnt="3">
        <dgm:presLayoutVars>
          <dgm:bulletEnabled val="1"/>
        </dgm:presLayoutVars>
      </dgm:prSet>
      <dgm:spPr/>
    </dgm:pt>
    <dgm:pt modelId="{71A5F787-3287-4D68-A307-3E186FACB03C}" type="pres">
      <dgm:prSet presAssocID="{74F19F0D-0FCD-4604-99CB-A4FB857EC38C}" presName="sibTrans" presStyleLbl="sibTrans2D1" presStyleIdx="0" presStyleCnt="2"/>
      <dgm:spPr/>
    </dgm:pt>
    <dgm:pt modelId="{B0ADC36C-6F2C-41A1-B9AF-C5641A400E12}" type="pres">
      <dgm:prSet presAssocID="{74F19F0D-0FCD-4604-99CB-A4FB857EC38C}" presName="connectorText" presStyleLbl="sibTrans2D1" presStyleIdx="0" presStyleCnt="2"/>
      <dgm:spPr/>
    </dgm:pt>
    <dgm:pt modelId="{CC26C107-16A6-4F85-9BA2-2D3B6F214E99}" type="pres">
      <dgm:prSet presAssocID="{2C1A64D3-FAEF-45C9-B408-72A391BFF992}" presName="node" presStyleLbl="node1" presStyleIdx="1" presStyleCnt="3">
        <dgm:presLayoutVars>
          <dgm:bulletEnabled val="1"/>
        </dgm:presLayoutVars>
      </dgm:prSet>
      <dgm:spPr/>
    </dgm:pt>
    <dgm:pt modelId="{80AF990B-45D1-4092-B0E9-5882375E7C34}" type="pres">
      <dgm:prSet presAssocID="{F48C7224-DC94-49DA-91BA-8C3C14195096}" presName="sibTrans" presStyleLbl="sibTrans2D1" presStyleIdx="1" presStyleCnt="2"/>
      <dgm:spPr/>
    </dgm:pt>
    <dgm:pt modelId="{E36E1D8B-2EF7-4B21-95F7-B8AD476574F8}" type="pres">
      <dgm:prSet presAssocID="{F48C7224-DC94-49DA-91BA-8C3C14195096}" presName="connectorText" presStyleLbl="sibTrans2D1" presStyleIdx="1" presStyleCnt="2"/>
      <dgm:spPr/>
    </dgm:pt>
    <dgm:pt modelId="{2C212F22-66BC-4309-8A42-B64F5508FFA6}" type="pres">
      <dgm:prSet presAssocID="{F4A0DD3D-C793-43E8-AE5F-430347FC4EAA}" presName="node" presStyleLbl="node1" presStyleIdx="2" presStyleCnt="3">
        <dgm:presLayoutVars>
          <dgm:bulletEnabled val="1"/>
        </dgm:presLayoutVars>
      </dgm:prSet>
      <dgm:spPr/>
    </dgm:pt>
  </dgm:ptLst>
  <dgm:cxnLst>
    <dgm:cxn modelId="{62EA7A00-23E3-47A8-B70D-45F069601B7F}" type="presOf" srcId="{F48C7224-DC94-49DA-91BA-8C3C14195096}" destId="{E36E1D8B-2EF7-4B21-95F7-B8AD476574F8}" srcOrd="1" destOrd="0" presId="urn:microsoft.com/office/officeart/2005/8/layout/process1"/>
    <dgm:cxn modelId="{0A42A419-5B3C-4772-BB93-02503DB1DFC5}" type="presOf" srcId="{BC5E9EE5-7967-4B6F-B15A-D4B7E797914E}" destId="{2B113F20-1928-4AFC-87B4-8C3C0E37CADB}" srcOrd="0" destOrd="0" presId="urn:microsoft.com/office/officeart/2005/8/layout/process1"/>
    <dgm:cxn modelId="{6431722A-7BFD-48F6-ADD3-11781C6F551A}" type="presOf" srcId="{74F19F0D-0FCD-4604-99CB-A4FB857EC38C}" destId="{B0ADC36C-6F2C-41A1-B9AF-C5641A400E12}" srcOrd="1" destOrd="0" presId="urn:microsoft.com/office/officeart/2005/8/layout/process1"/>
    <dgm:cxn modelId="{97629438-E11B-42A7-9CBF-8F7CA0989823}" type="presOf" srcId="{F4A0DD3D-C793-43E8-AE5F-430347FC4EAA}" destId="{2C212F22-66BC-4309-8A42-B64F5508FFA6}" srcOrd="0" destOrd="0" presId="urn:microsoft.com/office/officeart/2005/8/layout/process1"/>
    <dgm:cxn modelId="{9D88275B-C598-479B-92FC-4FEF94B499AA}" srcId="{BC5E9EE5-7967-4B6F-B15A-D4B7E797914E}" destId="{2C1A64D3-FAEF-45C9-B408-72A391BFF992}" srcOrd="1" destOrd="0" parTransId="{65B65B97-D2D5-46C2-89F8-3F8CB78898F9}" sibTransId="{F48C7224-DC94-49DA-91BA-8C3C14195096}"/>
    <dgm:cxn modelId="{5753D046-CDCB-4906-8BDE-972420621F01}" type="presOf" srcId="{F48C7224-DC94-49DA-91BA-8C3C14195096}" destId="{80AF990B-45D1-4092-B0E9-5882375E7C34}" srcOrd="0" destOrd="0" presId="urn:microsoft.com/office/officeart/2005/8/layout/process1"/>
    <dgm:cxn modelId="{BB2F8872-317A-4B1B-86C8-EEA1BF44233B}" srcId="{BC5E9EE5-7967-4B6F-B15A-D4B7E797914E}" destId="{FCFF237A-6157-48E0-BAE5-C2AE0E6796DC}" srcOrd="0" destOrd="0" parTransId="{68F3E01F-6EE9-4A96-B4C1-727B1F3B9439}" sibTransId="{74F19F0D-0FCD-4604-99CB-A4FB857EC38C}"/>
    <dgm:cxn modelId="{EF752C55-39DA-4677-9471-0A33E97D7210}" type="presOf" srcId="{74F19F0D-0FCD-4604-99CB-A4FB857EC38C}" destId="{71A5F787-3287-4D68-A307-3E186FACB03C}" srcOrd="0" destOrd="0" presId="urn:microsoft.com/office/officeart/2005/8/layout/process1"/>
    <dgm:cxn modelId="{B077459B-C7B8-4F53-8A98-392C9FD906E8}" srcId="{BC5E9EE5-7967-4B6F-B15A-D4B7E797914E}" destId="{F4A0DD3D-C793-43E8-AE5F-430347FC4EAA}" srcOrd="2" destOrd="0" parTransId="{98DDDF0D-93D2-4CF2-856B-C6CF88E9360A}" sibTransId="{403EC203-6399-44CD-8132-947B1BB33A31}"/>
    <dgm:cxn modelId="{9D2865AD-0220-4824-9D58-48122E787834}" type="presOf" srcId="{2C1A64D3-FAEF-45C9-B408-72A391BFF992}" destId="{CC26C107-16A6-4F85-9BA2-2D3B6F214E99}" srcOrd="0" destOrd="0" presId="urn:microsoft.com/office/officeart/2005/8/layout/process1"/>
    <dgm:cxn modelId="{CC2E28E9-D3AB-47C9-812A-E6B7BC846122}" type="presOf" srcId="{FCFF237A-6157-48E0-BAE5-C2AE0E6796DC}" destId="{48318322-1123-4240-9582-43949506BEF6}" srcOrd="0" destOrd="0" presId="urn:microsoft.com/office/officeart/2005/8/layout/process1"/>
    <dgm:cxn modelId="{50CBFAC1-A8F2-4FCE-9950-0E902FF21A1C}" type="presParOf" srcId="{2B113F20-1928-4AFC-87B4-8C3C0E37CADB}" destId="{48318322-1123-4240-9582-43949506BEF6}" srcOrd="0" destOrd="0" presId="urn:microsoft.com/office/officeart/2005/8/layout/process1"/>
    <dgm:cxn modelId="{E4C1675B-9203-431E-BB0E-D5CB55631A0C}" type="presParOf" srcId="{2B113F20-1928-4AFC-87B4-8C3C0E37CADB}" destId="{71A5F787-3287-4D68-A307-3E186FACB03C}" srcOrd="1" destOrd="0" presId="urn:microsoft.com/office/officeart/2005/8/layout/process1"/>
    <dgm:cxn modelId="{D191D049-C768-472B-AFE1-1E2FAA113DD2}" type="presParOf" srcId="{71A5F787-3287-4D68-A307-3E186FACB03C}" destId="{B0ADC36C-6F2C-41A1-B9AF-C5641A400E12}" srcOrd="0" destOrd="0" presId="urn:microsoft.com/office/officeart/2005/8/layout/process1"/>
    <dgm:cxn modelId="{465734B1-F233-4148-B8C1-057A9A6DC031}" type="presParOf" srcId="{2B113F20-1928-4AFC-87B4-8C3C0E37CADB}" destId="{CC26C107-16A6-4F85-9BA2-2D3B6F214E99}" srcOrd="2" destOrd="0" presId="urn:microsoft.com/office/officeart/2005/8/layout/process1"/>
    <dgm:cxn modelId="{9F678A36-9796-4538-A82F-E7F6D60991FA}" type="presParOf" srcId="{2B113F20-1928-4AFC-87B4-8C3C0E37CADB}" destId="{80AF990B-45D1-4092-B0E9-5882375E7C34}" srcOrd="3" destOrd="0" presId="urn:microsoft.com/office/officeart/2005/8/layout/process1"/>
    <dgm:cxn modelId="{3B1AAC37-DB80-4B95-A336-33BFDB7C9DD5}" type="presParOf" srcId="{80AF990B-45D1-4092-B0E9-5882375E7C34}" destId="{E36E1D8B-2EF7-4B21-95F7-B8AD476574F8}" srcOrd="0" destOrd="0" presId="urn:microsoft.com/office/officeart/2005/8/layout/process1"/>
    <dgm:cxn modelId="{1C99E2D1-5BE3-4D25-8082-9B043DFD6674}" type="presParOf" srcId="{2B113F20-1928-4AFC-87B4-8C3C0E37CADB}" destId="{2C212F22-66BC-4309-8A42-B64F5508FFA6}"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043B27C-CB99-4B80-AFEE-8E066820C99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B7956D6C-59A6-4D11-B5D7-BBB2F13A943A}">
      <dgm:prSet custT="1"/>
      <dgm:spPr/>
      <dgm:t>
        <a:bodyPr/>
        <a:lstStyle/>
        <a:p>
          <a:r>
            <a:rPr lang="it-IT" sz="1200" dirty="0">
              <a:solidFill>
                <a:schemeClr val="tx1"/>
              </a:solidFill>
            </a:rPr>
            <a:t>il 45% degli studenti non dimostrava significativi miglioramenti al CLA dopo due anni di college </a:t>
          </a:r>
          <a:endParaRPr lang="es-ES" sz="1200" dirty="0">
            <a:solidFill>
              <a:schemeClr val="tx1"/>
            </a:solidFill>
          </a:endParaRPr>
        </a:p>
      </dgm:t>
    </dgm:pt>
    <dgm:pt modelId="{42CA5CBF-D142-4FA4-A207-31E407D5B1D7}" type="parTrans" cxnId="{A7066B32-E59D-416C-AE17-FAE9460E0D47}">
      <dgm:prSet/>
      <dgm:spPr/>
      <dgm:t>
        <a:bodyPr/>
        <a:lstStyle/>
        <a:p>
          <a:endParaRPr lang="es-ES"/>
        </a:p>
      </dgm:t>
    </dgm:pt>
    <dgm:pt modelId="{A5A91EF1-9158-4D72-B362-97BF7FB61FDC}" type="sibTrans" cxnId="{A7066B32-E59D-416C-AE17-FAE9460E0D47}">
      <dgm:prSet/>
      <dgm:spPr/>
      <dgm:t>
        <a:bodyPr/>
        <a:lstStyle/>
        <a:p>
          <a:endParaRPr lang="es-ES"/>
        </a:p>
      </dgm:t>
    </dgm:pt>
    <dgm:pt modelId="{77171712-C86F-422A-840D-9A578D4A9CD6}">
      <dgm:prSet custT="1"/>
      <dgm:spPr/>
      <dgm:t>
        <a:bodyPr/>
        <a:lstStyle/>
        <a:p>
          <a:r>
            <a:rPr lang="it-IT" sz="1200" dirty="0">
              <a:solidFill>
                <a:schemeClr val="tx1"/>
              </a:solidFill>
            </a:rPr>
            <a:t>il 36% non migliorava affatto nemmeno dopo quattro anni. </a:t>
          </a:r>
          <a:endParaRPr lang="es-ES" sz="1200" dirty="0">
            <a:solidFill>
              <a:schemeClr val="tx1"/>
            </a:solidFill>
          </a:endParaRPr>
        </a:p>
      </dgm:t>
    </dgm:pt>
    <dgm:pt modelId="{0879C006-DFC6-4384-A4FF-A0F194D96FC5}" type="parTrans" cxnId="{F338548F-94E9-4071-A507-19DFC41C935C}">
      <dgm:prSet/>
      <dgm:spPr/>
      <dgm:t>
        <a:bodyPr/>
        <a:lstStyle/>
        <a:p>
          <a:endParaRPr lang="es-ES"/>
        </a:p>
      </dgm:t>
    </dgm:pt>
    <dgm:pt modelId="{BDEEA26D-4AC7-4D18-BBF9-2F32F6E40EBB}" type="sibTrans" cxnId="{F338548F-94E9-4071-A507-19DFC41C935C}">
      <dgm:prSet/>
      <dgm:spPr/>
      <dgm:t>
        <a:bodyPr/>
        <a:lstStyle/>
        <a:p>
          <a:endParaRPr lang="es-ES"/>
        </a:p>
      </dgm:t>
    </dgm:pt>
    <dgm:pt modelId="{BF1D492E-9136-4FEF-B0E0-F3D71C3529AB}" type="pres">
      <dgm:prSet presAssocID="{4043B27C-CB99-4B80-AFEE-8E066820C994}" presName="linear" presStyleCnt="0">
        <dgm:presLayoutVars>
          <dgm:animLvl val="lvl"/>
          <dgm:resizeHandles val="exact"/>
        </dgm:presLayoutVars>
      </dgm:prSet>
      <dgm:spPr/>
    </dgm:pt>
    <dgm:pt modelId="{52EDC246-B614-4D39-8A18-11C31F4218CD}" type="pres">
      <dgm:prSet presAssocID="{B7956D6C-59A6-4D11-B5D7-BBB2F13A943A}" presName="parentText" presStyleLbl="node1" presStyleIdx="0" presStyleCnt="2">
        <dgm:presLayoutVars>
          <dgm:chMax val="0"/>
          <dgm:bulletEnabled val="1"/>
        </dgm:presLayoutVars>
      </dgm:prSet>
      <dgm:spPr/>
    </dgm:pt>
    <dgm:pt modelId="{776083FB-4EC4-4231-86F9-0CE4E150D784}" type="pres">
      <dgm:prSet presAssocID="{A5A91EF1-9158-4D72-B362-97BF7FB61FDC}" presName="spacer" presStyleCnt="0"/>
      <dgm:spPr/>
    </dgm:pt>
    <dgm:pt modelId="{33921F1C-D85F-498D-9276-40FDAB1B2DFB}" type="pres">
      <dgm:prSet presAssocID="{77171712-C86F-422A-840D-9A578D4A9CD6}" presName="parentText" presStyleLbl="node1" presStyleIdx="1" presStyleCnt="2">
        <dgm:presLayoutVars>
          <dgm:chMax val="0"/>
          <dgm:bulletEnabled val="1"/>
        </dgm:presLayoutVars>
      </dgm:prSet>
      <dgm:spPr/>
    </dgm:pt>
  </dgm:ptLst>
  <dgm:cxnLst>
    <dgm:cxn modelId="{A7066B32-E59D-416C-AE17-FAE9460E0D47}" srcId="{4043B27C-CB99-4B80-AFEE-8E066820C994}" destId="{B7956D6C-59A6-4D11-B5D7-BBB2F13A943A}" srcOrd="0" destOrd="0" parTransId="{42CA5CBF-D142-4FA4-A207-31E407D5B1D7}" sibTransId="{A5A91EF1-9158-4D72-B362-97BF7FB61FDC}"/>
    <dgm:cxn modelId="{EF4F394B-54C3-4A45-A41C-5FE6D75A72EB}" type="presOf" srcId="{4043B27C-CB99-4B80-AFEE-8E066820C994}" destId="{BF1D492E-9136-4FEF-B0E0-F3D71C3529AB}" srcOrd="0" destOrd="0" presId="urn:microsoft.com/office/officeart/2005/8/layout/vList2"/>
    <dgm:cxn modelId="{80801554-E846-47D1-A84A-C35961CFDF15}" type="presOf" srcId="{B7956D6C-59A6-4D11-B5D7-BBB2F13A943A}" destId="{52EDC246-B614-4D39-8A18-11C31F4218CD}" srcOrd="0" destOrd="0" presId="urn:microsoft.com/office/officeart/2005/8/layout/vList2"/>
    <dgm:cxn modelId="{F338548F-94E9-4071-A507-19DFC41C935C}" srcId="{4043B27C-CB99-4B80-AFEE-8E066820C994}" destId="{77171712-C86F-422A-840D-9A578D4A9CD6}" srcOrd="1" destOrd="0" parTransId="{0879C006-DFC6-4384-A4FF-A0F194D96FC5}" sibTransId="{BDEEA26D-4AC7-4D18-BBF9-2F32F6E40EBB}"/>
    <dgm:cxn modelId="{0E6848B4-9062-446F-89BF-3F4B86B22B40}" type="presOf" srcId="{77171712-C86F-422A-840D-9A578D4A9CD6}" destId="{33921F1C-D85F-498D-9276-40FDAB1B2DFB}" srcOrd="0" destOrd="0" presId="urn:microsoft.com/office/officeart/2005/8/layout/vList2"/>
    <dgm:cxn modelId="{C9E1F8A6-BB4F-4505-B627-054E154866F2}" type="presParOf" srcId="{BF1D492E-9136-4FEF-B0E0-F3D71C3529AB}" destId="{52EDC246-B614-4D39-8A18-11C31F4218CD}" srcOrd="0" destOrd="0" presId="urn:microsoft.com/office/officeart/2005/8/layout/vList2"/>
    <dgm:cxn modelId="{B01308FD-CE12-4EE0-AEFB-4DAA92881782}" type="presParOf" srcId="{BF1D492E-9136-4FEF-B0E0-F3D71C3529AB}" destId="{776083FB-4EC4-4231-86F9-0CE4E150D784}" srcOrd="1" destOrd="0" presId="urn:microsoft.com/office/officeart/2005/8/layout/vList2"/>
    <dgm:cxn modelId="{9811C6FC-E8C9-4FDB-A45F-9FD41A2D720F}" type="presParOf" srcId="{BF1D492E-9136-4FEF-B0E0-F3D71C3529AB}" destId="{33921F1C-D85F-498D-9276-40FDAB1B2DFB}"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88133-9BF1-46BA-9D23-2D64302819DB}">
      <dsp:nvSpPr>
        <dsp:cNvPr id="0" name=""/>
        <dsp:cNvSpPr/>
      </dsp:nvSpPr>
      <dsp:spPr>
        <a:xfrm>
          <a:off x="0" y="0"/>
          <a:ext cx="5267967" cy="501930"/>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latin typeface="Arial Rounded MT Bold" panose="020F0704030504030204" pitchFamily="34" charset="0"/>
            </a:rPr>
            <a:t>Qual è l'impatto dell’</a:t>
          </a:r>
          <a:r>
            <a:rPr lang="it-IT" sz="1200" kern="1200" dirty="0">
              <a:solidFill>
                <a:srgbClr val="7030A0"/>
              </a:solidFill>
              <a:latin typeface="Arial Rounded MT Bold" panose="020F0704030504030204" pitchFamily="34" charset="0"/>
            </a:rPr>
            <a:t>Intelligenza Artificiale </a:t>
          </a:r>
          <a:r>
            <a:rPr lang="it-IT" sz="1200" kern="1200" dirty="0">
              <a:solidFill>
                <a:schemeClr val="tx1"/>
              </a:solidFill>
              <a:latin typeface="Arial Rounded MT Bold" panose="020F0704030504030204" pitchFamily="34" charset="0"/>
            </a:rPr>
            <a:t>sugli individui?</a:t>
          </a:r>
          <a:endParaRPr lang="it-IT" sz="1200" kern="1200" dirty="0">
            <a:solidFill>
              <a:schemeClr val="tx1"/>
            </a:solidFill>
          </a:endParaRPr>
        </a:p>
      </dsp:txBody>
      <dsp:txXfrm>
        <a:off x="24502" y="24502"/>
        <a:ext cx="5218963" cy="452926"/>
      </dsp:txXfrm>
    </dsp:sp>
    <dsp:sp modelId="{AB4559F8-2F15-450A-9904-2503EC644A70}">
      <dsp:nvSpPr>
        <dsp:cNvPr id="0" name=""/>
        <dsp:cNvSpPr/>
      </dsp:nvSpPr>
      <dsp:spPr>
        <a:xfrm>
          <a:off x="0" y="1524444"/>
          <a:ext cx="5267967" cy="536201"/>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it-IT" sz="1100" kern="1200" dirty="0">
              <a:solidFill>
                <a:schemeClr val="tx1"/>
              </a:solidFill>
              <a:latin typeface="Arial Rounded MT Bold" panose="020F0704030504030204" pitchFamily="34" charset="0"/>
            </a:rPr>
            <a:t>Quali </a:t>
          </a:r>
          <a:r>
            <a:rPr lang="it-IT" sz="1200" kern="1200" dirty="0">
              <a:solidFill>
                <a:srgbClr val="7030A0"/>
              </a:solidFill>
              <a:latin typeface="Arial Rounded MT Bold" panose="020F0704030504030204" pitchFamily="34" charset="0"/>
            </a:rPr>
            <a:t>cambiamenti</a:t>
          </a:r>
          <a:r>
            <a:rPr lang="it-IT" sz="1100" kern="1200" dirty="0">
              <a:solidFill>
                <a:schemeClr val="tx1"/>
              </a:solidFill>
              <a:latin typeface="Arial Rounded MT Bold" panose="020F0704030504030204" pitchFamily="34" charset="0"/>
            </a:rPr>
            <a:t> comporta la «</a:t>
          </a:r>
          <a:r>
            <a:rPr lang="it-IT" sz="1100" kern="1200" dirty="0">
              <a:solidFill>
                <a:srgbClr val="7030A0"/>
              </a:solidFill>
              <a:latin typeface="Arial Rounded MT Bold" panose="020F0704030504030204" pitchFamily="34" charset="0"/>
            </a:rPr>
            <a:t>Seconda Età delle Macchine</a:t>
          </a:r>
          <a:r>
            <a:rPr lang="it-IT" sz="1100" kern="1200" dirty="0">
              <a:solidFill>
                <a:schemeClr val="tx1"/>
              </a:solidFill>
              <a:latin typeface="Arial Rounded MT Bold" panose="020F0704030504030204" pitchFamily="34" charset="0"/>
            </a:rPr>
            <a:t>» nel mondo</a:t>
          </a:r>
        </a:p>
        <a:p>
          <a:pPr marL="0" lvl="0" indent="0" algn="l" defTabSz="488950">
            <a:lnSpc>
              <a:spcPct val="90000"/>
            </a:lnSpc>
            <a:spcBef>
              <a:spcPct val="0"/>
            </a:spcBef>
            <a:spcAft>
              <a:spcPct val="35000"/>
            </a:spcAft>
            <a:buNone/>
          </a:pPr>
          <a:r>
            <a:rPr lang="it-IT" sz="1100" kern="1200" dirty="0">
              <a:solidFill>
                <a:schemeClr val="tx1"/>
              </a:solidFill>
              <a:latin typeface="Arial Rounded MT Bold" panose="020F0704030504030204" pitchFamily="34" charset="0"/>
            </a:rPr>
            <a:t>del </a:t>
          </a:r>
          <a:r>
            <a:rPr lang="it-IT" sz="1100" kern="1200" dirty="0">
              <a:solidFill>
                <a:srgbClr val="7030A0"/>
              </a:solidFill>
              <a:latin typeface="Arial Rounded MT Bold" panose="020F0704030504030204" pitchFamily="34" charset="0"/>
            </a:rPr>
            <a:t>lavoro</a:t>
          </a:r>
          <a:r>
            <a:rPr lang="it-IT" sz="1100" kern="1200" dirty="0">
              <a:solidFill>
                <a:schemeClr val="tx1"/>
              </a:solidFill>
              <a:latin typeface="Arial Rounded MT Bold" panose="020F0704030504030204" pitchFamily="34" charset="0"/>
            </a:rPr>
            <a:t>? </a:t>
          </a:r>
          <a:endParaRPr lang="it-IT" sz="1100" kern="1200" dirty="0">
            <a:solidFill>
              <a:schemeClr val="tx1"/>
            </a:solidFill>
          </a:endParaRPr>
        </a:p>
      </dsp:txBody>
      <dsp:txXfrm>
        <a:off x="26175" y="1550619"/>
        <a:ext cx="5215617" cy="483851"/>
      </dsp:txXfrm>
    </dsp:sp>
    <dsp:sp modelId="{3EB76157-8E0F-4EA5-A726-8F69AE49456E}">
      <dsp:nvSpPr>
        <dsp:cNvPr id="0" name=""/>
        <dsp:cNvSpPr/>
      </dsp:nvSpPr>
      <dsp:spPr>
        <a:xfrm>
          <a:off x="0" y="1120583"/>
          <a:ext cx="5267967"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258" tIns="33020" rIns="184912" bIns="33020" numCol="1" spcCol="1270" anchor="t" anchorCtr="0">
          <a:noAutofit/>
        </a:bodyPr>
        <a:lstStyle/>
        <a:p>
          <a:pPr marL="228600" lvl="1" indent="-228600" algn="l" defTabSz="889000">
            <a:lnSpc>
              <a:spcPct val="90000"/>
            </a:lnSpc>
            <a:spcBef>
              <a:spcPct val="0"/>
            </a:spcBef>
            <a:spcAft>
              <a:spcPct val="20000"/>
            </a:spcAft>
            <a:buNone/>
          </a:pPr>
          <a:endParaRPr lang="it-IT" sz="2000" kern="1200" dirty="0"/>
        </a:p>
      </dsp:txBody>
      <dsp:txXfrm>
        <a:off x="0" y="1120583"/>
        <a:ext cx="5267967" cy="430560"/>
      </dsp:txXfrm>
    </dsp:sp>
    <dsp:sp modelId="{40B4D4D5-E113-41A4-A15F-A39D00F74E12}">
      <dsp:nvSpPr>
        <dsp:cNvPr id="0" name=""/>
        <dsp:cNvSpPr/>
      </dsp:nvSpPr>
      <dsp:spPr>
        <a:xfrm>
          <a:off x="0" y="732115"/>
          <a:ext cx="5267967" cy="501930"/>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latin typeface="Arial Rounded MT Bold" panose="020F0704030504030204" pitchFamily="34" charset="0"/>
            </a:rPr>
            <a:t>Com’è cambiata la </a:t>
          </a:r>
          <a:r>
            <a:rPr lang="it-IT" sz="1200" kern="1200" dirty="0">
              <a:solidFill>
                <a:srgbClr val="7030A0"/>
              </a:solidFill>
              <a:latin typeface="Arial Rounded MT Bold" panose="020F0704030504030204" pitchFamily="34" charset="0"/>
            </a:rPr>
            <a:t>relazione</a:t>
          </a:r>
          <a:r>
            <a:rPr lang="it-IT" sz="1200" kern="1200" dirty="0">
              <a:solidFill>
                <a:schemeClr val="tx1"/>
              </a:solidFill>
              <a:latin typeface="Arial Rounded MT Bold" panose="020F0704030504030204" pitchFamily="34" charset="0"/>
            </a:rPr>
            <a:t> tra le </a:t>
          </a:r>
          <a:r>
            <a:rPr lang="it-IT" sz="1200" kern="1200" dirty="0">
              <a:solidFill>
                <a:srgbClr val="7030A0"/>
              </a:solidFill>
              <a:latin typeface="Arial Rounded MT Bold" panose="020F0704030504030204" pitchFamily="34" charset="0"/>
            </a:rPr>
            <a:t>macchine e</a:t>
          </a:r>
          <a:r>
            <a:rPr lang="it-IT" sz="1200" kern="1200" dirty="0">
              <a:solidFill>
                <a:schemeClr val="tx1"/>
              </a:solidFill>
              <a:latin typeface="Arial Rounded MT Bold" panose="020F0704030504030204" pitchFamily="34" charset="0"/>
            </a:rPr>
            <a:t> gli </a:t>
          </a:r>
          <a:r>
            <a:rPr lang="it-IT" sz="1200" kern="1200" dirty="0">
              <a:solidFill>
                <a:srgbClr val="7030A0"/>
              </a:solidFill>
              <a:latin typeface="Arial Rounded MT Bold" panose="020F0704030504030204" pitchFamily="34" charset="0"/>
            </a:rPr>
            <a:t>esseri umani</a:t>
          </a:r>
          <a:r>
            <a:rPr lang="it-IT" sz="1200" kern="1200" dirty="0">
              <a:solidFill>
                <a:schemeClr val="tx1"/>
              </a:solidFill>
              <a:latin typeface="Arial Rounded MT Bold" panose="020F0704030504030204" pitchFamily="34" charset="0"/>
            </a:rPr>
            <a:t>?</a:t>
          </a:r>
          <a:endParaRPr lang="it-IT" sz="1200" kern="1200" dirty="0">
            <a:solidFill>
              <a:schemeClr val="tx1"/>
            </a:solidFill>
          </a:endParaRPr>
        </a:p>
      </dsp:txBody>
      <dsp:txXfrm>
        <a:off x="24502" y="756617"/>
        <a:ext cx="5218963" cy="45292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FE6B4-2D2F-4CE8-ADE0-3C258B4F4B38}">
      <dsp:nvSpPr>
        <dsp:cNvPr id="0" name=""/>
        <dsp:cNvSpPr/>
      </dsp:nvSpPr>
      <dsp:spPr>
        <a:xfrm>
          <a:off x="1822" y="49702"/>
          <a:ext cx="1777134" cy="573883"/>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it-IT" sz="1200" kern="1200" dirty="0">
              <a:solidFill>
                <a:schemeClr val="tx1"/>
              </a:solidFill>
            </a:rPr>
            <a:t>quattordicesimo posto fra trentaquattro nazioni nella lettura</a:t>
          </a:r>
          <a:endParaRPr lang="es-ES" sz="1200" kern="1200" dirty="0">
            <a:solidFill>
              <a:schemeClr val="tx1"/>
            </a:solidFill>
          </a:endParaRPr>
        </a:p>
      </dsp:txBody>
      <dsp:txXfrm>
        <a:off x="1822" y="49702"/>
        <a:ext cx="1777134" cy="573883"/>
      </dsp:txXfrm>
    </dsp:sp>
    <dsp:sp modelId="{BCE3245B-D6BF-4604-A33C-93A41D540945}">
      <dsp:nvSpPr>
        <dsp:cNvPr id="0" name=""/>
        <dsp:cNvSpPr/>
      </dsp:nvSpPr>
      <dsp:spPr>
        <a:xfrm>
          <a:off x="1822" y="623586"/>
          <a:ext cx="1777134" cy="52704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36C811-0911-4E06-B0F8-D0B7EDFD965B}">
      <dsp:nvSpPr>
        <dsp:cNvPr id="0" name=""/>
        <dsp:cNvSpPr/>
      </dsp:nvSpPr>
      <dsp:spPr>
        <a:xfrm>
          <a:off x="2027756" y="49702"/>
          <a:ext cx="1777134" cy="573883"/>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it-IT" sz="1200" kern="1200" dirty="0">
              <a:solidFill>
                <a:schemeClr val="tx1"/>
              </a:solidFill>
            </a:rPr>
            <a:t>al diciassettesimo in scienza </a:t>
          </a:r>
          <a:endParaRPr lang="es-ES" sz="1200" kern="1200" dirty="0">
            <a:solidFill>
              <a:schemeClr val="tx1"/>
            </a:solidFill>
          </a:endParaRPr>
        </a:p>
      </dsp:txBody>
      <dsp:txXfrm>
        <a:off x="2027756" y="49702"/>
        <a:ext cx="1777134" cy="573883"/>
      </dsp:txXfrm>
    </dsp:sp>
    <dsp:sp modelId="{BC8C4F6F-1936-44A2-9305-4995C64FB7C0}">
      <dsp:nvSpPr>
        <dsp:cNvPr id="0" name=""/>
        <dsp:cNvSpPr/>
      </dsp:nvSpPr>
      <dsp:spPr>
        <a:xfrm>
          <a:off x="2027756" y="623586"/>
          <a:ext cx="1777134" cy="52704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BE1917-F003-4A75-A5CB-C71D63CBF0D5}">
      <dsp:nvSpPr>
        <dsp:cNvPr id="0" name=""/>
        <dsp:cNvSpPr/>
      </dsp:nvSpPr>
      <dsp:spPr>
        <a:xfrm>
          <a:off x="4053690" y="49702"/>
          <a:ext cx="1777134" cy="573883"/>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it-IT" sz="1200" kern="1200" dirty="0">
              <a:solidFill>
                <a:schemeClr val="tx1"/>
              </a:solidFill>
            </a:rPr>
            <a:t>al venticinquesimo in matematica</a:t>
          </a:r>
          <a:endParaRPr lang="es-ES" sz="1200" kern="1200" dirty="0">
            <a:solidFill>
              <a:schemeClr val="tx1"/>
            </a:solidFill>
          </a:endParaRPr>
        </a:p>
      </dsp:txBody>
      <dsp:txXfrm>
        <a:off x="4053690" y="49702"/>
        <a:ext cx="1777134" cy="573883"/>
      </dsp:txXfrm>
    </dsp:sp>
    <dsp:sp modelId="{8A71EE69-BF78-4C09-B9FF-83A739CF2A62}">
      <dsp:nvSpPr>
        <dsp:cNvPr id="0" name=""/>
        <dsp:cNvSpPr/>
      </dsp:nvSpPr>
      <dsp:spPr>
        <a:xfrm>
          <a:off x="4053690" y="623586"/>
          <a:ext cx="1777134" cy="52704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966E1A-E9EE-422C-9D6F-1B7547447A59}">
      <dsp:nvSpPr>
        <dsp:cNvPr id="0" name=""/>
        <dsp:cNvSpPr/>
      </dsp:nvSpPr>
      <dsp:spPr>
        <a:xfrm>
          <a:off x="0" y="0"/>
          <a:ext cx="4657477" cy="34815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it-IT" sz="1000" kern="1200">
              <a:solidFill>
                <a:schemeClr val="tx1"/>
              </a:solidFill>
            </a:rPr>
            <a:t>Ora che il lavoro digitale diventa più pervasivo, capace e potente, le aziende </a:t>
          </a:r>
          <a:endParaRPr lang="es-ES" sz="1000" kern="1200" dirty="0">
            <a:solidFill>
              <a:schemeClr val="tx1"/>
            </a:solidFill>
          </a:endParaRPr>
        </a:p>
      </dsp:txBody>
      <dsp:txXfrm>
        <a:off x="10197" y="10197"/>
        <a:ext cx="4241057" cy="327760"/>
      </dsp:txXfrm>
    </dsp:sp>
    <dsp:sp modelId="{BE3E1208-22E7-4169-A891-742A81B21330}">
      <dsp:nvSpPr>
        <dsp:cNvPr id="0" name=""/>
        <dsp:cNvSpPr/>
      </dsp:nvSpPr>
      <dsp:spPr>
        <a:xfrm>
          <a:off x="347798" y="396509"/>
          <a:ext cx="4657477" cy="348154"/>
        </a:xfrm>
        <a:prstGeom prst="roundRect">
          <a:avLst>
            <a:gd name="adj" fmla="val 10000"/>
          </a:avLst>
        </a:prstGeom>
        <a:solidFill>
          <a:schemeClr val="accent2">
            <a:hueOff val="-443667"/>
            <a:satOff val="432"/>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it-IT" sz="1000" kern="1200">
              <a:solidFill>
                <a:schemeClr val="tx1"/>
              </a:solidFill>
            </a:rPr>
            <a:t>saranno sempre meno disposte a concedere alla gente stipendi accettabili, </a:t>
          </a:r>
          <a:endParaRPr lang="es-ES" sz="1000" kern="1200" dirty="0">
            <a:solidFill>
              <a:schemeClr val="tx1"/>
            </a:solidFill>
          </a:endParaRPr>
        </a:p>
      </dsp:txBody>
      <dsp:txXfrm>
        <a:off x="357995" y="406706"/>
        <a:ext cx="4062984" cy="327760"/>
      </dsp:txXfrm>
    </dsp:sp>
    <dsp:sp modelId="{3322B3FC-F688-42EC-834A-A06469C60119}">
      <dsp:nvSpPr>
        <dsp:cNvPr id="0" name=""/>
        <dsp:cNvSpPr/>
      </dsp:nvSpPr>
      <dsp:spPr>
        <a:xfrm>
          <a:off x="695597" y="793019"/>
          <a:ext cx="4657477" cy="348154"/>
        </a:xfrm>
        <a:prstGeom prst="roundRect">
          <a:avLst>
            <a:gd name="adj" fmla="val 10000"/>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it-IT" sz="1000" kern="1200" dirty="0">
              <a:solidFill>
                <a:schemeClr val="tx1"/>
              </a:solidFill>
            </a:rPr>
            <a:t>paghe che le permettano di mantenere il tenore di vita a cui è abituata. </a:t>
          </a:r>
          <a:endParaRPr lang="es-ES" sz="1000" kern="1200" dirty="0">
            <a:solidFill>
              <a:schemeClr val="tx1"/>
            </a:solidFill>
          </a:endParaRPr>
        </a:p>
      </dsp:txBody>
      <dsp:txXfrm>
        <a:off x="705794" y="803216"/>
        <a:ext cx="4062984" cy="327760"/>
      </dsp:txXfrm>
    </dsp:sp>
    <dsp:sp modelId="{1192DB2E-4A1A-4003-83A3-6B999EE9AEF0}">
      <dsp:nvSpPr>
        <dsp:cNvPr id="0" name=""/>
        <dsp:cNvSpPr/>
      </dsp:nvSpPr>
      <dsp:spPr>
        <a:xfrm>
          <a:off x="1043395" y="1189528"/>
          <a:ext cx="4657477" cy="348154"/>
        </a:xfrm>
        <a:prstGeom prst="roundRect">
          <a:avLst>
            <a:gd name="adj" fmla="val 10000"/>
          </a:avLst>
        </a:prstGeom>
        <a:solidFill>
          <a:schemeClr val="accent2">
            <a:hueOff val="-1331002"/>
            <a:satOff val="1295"/>
            <a:lumOff val="-16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it-IT" sz="1000" kern="1200">
              <a:solidFill>
                <a:schemeClr val="tx1"/>
              </a:solidFill>
            </a:rPr>
            <a:t>Quando succede una cosa del genere, la gente rimane disoccupata. </a:t>
          </a:r>
          <a:endParaRPr lang="es-ES" sz="1000" kern="1200">
            <a:solidFill>
              <a:schemeClr val="tx1"/>
            </a:solidFill>
          </a:endParaRPr>
        </a:p>
      </dsp:txBody>
      <dsp:txXfrm>
        <a:off x="1053592" y="1199725"/>
        <a:ext cx="4062984" cy="327760"/>
      </dsp:txXfrm>
    </dsp:sp>
    <dsp:sp modelId="{FE5CC916-04EB-4948-9ECD-8B8E57F4077D}">
      <dsp:nvSpPr>
        <dsp:cNvPr id="0" name=""/>
        <dsp:cNvSpPr/>
      </dsp:nvSpPr>
      <dsp:spPr>
        <a:xfrm>
          <a:off x="1391194" y="1586038"/>
          <a:ext cx="4657477" cy="348154"/>
        </a:xfrm>
        <a:prstGeom prst="roundRect">
          <a:avLst>
            <a:gd name="adj" fmla="val 10000"/>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it-IT" sz="1000" kern="1200">
              <a:solidFill>
                <a:schemeClr val="tx1"/>
              </a:solidFill>
            </a:rPr>
            <a:t>È una pessima notizia per l'economia dato che i disoccupati non creano tanta </a:t>
          </a:r>
          <a:endParaRPr lang="es-ES" sz="1000" kern="1200">
            <a:solidFill>
              <a:schemeClr val="tx1"/>
            </a:solidFill>
          </a:endParaRPr>
        </a:p>
      </dsp:txBody>
      <dsp:txXfrm>
        <a:off x="1401391" y="1596235"/>
        <a:ext cx="4062984" cy="327760"/>
      </dsp:txXfrm>
    </dsp:sp>
    <dsp:sp modelId="{9BAA0925-4AA3-4B4B-9BE3-676E7E12E8E9}">
      <dsp:nvSpPr>
        <dsp:cNvPr id="0" name=""/>
        <dsp:cNvSpPr/>
      </dsp:nvSpPr>
      <dsp:spPr>
        <a:xfrm>
          <a:off x="4431176" y="254346"/>
          <a:ext cx="226300" cy="226300"/>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endParaRPr lang="es-ES" sz="900" kern="1200">
            <a:solidFill>
              <a:schemeClr val="tx1"/>
            </a:solidFill>
          </a:endParaRPr>
        </a:p>
      </dsp:txBody>
      <dsp:txXfrm>
        <a:off x="4482093" y="254346"/>
        <a:ext cx="124466" cy="170291"/>
      </dsp:txXfrm>
    </dsp:sp>
    <dsp:sp modelId="{ADB2D691-7593-4484-AE62-3D4F844E2722}">
      <dsp:nvSpPr>
        <dsp:cNvPr id="0" name=""/>
        <dsp:cNvSpPr/>
      </dsp:nvSpPr>
      <dsp:spPr>
        <a:xfrm>
          <a:off x="4778975" y="650855"/>
          <a:ext cx="226300" cy="226300"/>
        </a:xfrm>
        <a:prstGeom prst="downArrow">
          <a:avLst>
            <a:gd name="adj1" fmla="val 55000"/>
            <a:gd name="adj2" fmla="val 45000"/>
          </a:avLst>
        </a:prstGeom>
        <a:solidFill>
          <a:schemeClr val="accent2">
            <a:tint val="40000"/>
            <a:alpha val="90000"/>
            <a:hueOff val="-580954"/>
            <a:satOff val="393"/>
            <a:lumOff val="-193"/>
            <a:alphaOff val="0"/>
          </a:schemeClr>
        </a:solidFill>
        <a:ln w="25400" cap="flat" cmpd="sng" algn="ctr">
          <a:solidFill>
            <a:schemeClr val="accent2">
              <a:tint val="40000"/>
              <a:alpha val="90000"/>
              <a:hueOff val="-580954"/>
              <a:satOff val="393"/>
              <a:lumOff val="-19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endParaRPr lang="es-ES" sz="900" kern="1200">
            <a:solidFill>
              <a:schemeClr val="tx1"/>
            </a:solidFill>
          </a:endParaRPr>
        </a:p>
      </dsp:txBody>
      <dsp:txXfrm>
        <a:off x="4829892" y="650855"/>
        <a:ext cx="124466" cy="170291"/>
      </dsp:txXfrm>
    </dsp:sp>
    <dsp:sp modelId="{A011F0A7-55B8-4288-9CC9-96DF02AD785D}">
      <dsp:nvSpPr>
        <dsp:cNvPr id="0" name=""/>
        <dsp:cNvSpPr/>
      </dsp:nvSpPr>
      <dsp:spPr>
        <a:xfrm>
          <a:off x="5126774" y="1041562"/>
          <a:ext cx="226300" cy="226300"/>
        </a:xfrm>
        <a:prstGeom prst="downArrow">
          <a:avLst>
            <a:gd name="adj1" fmla="val 55000"/>
            <a:gd name="adj2" fmla="val 45000"/>
          </a:avLst>
        </a:prstGeom>
        <a:solidFill>
          <a:schemeClr val="accent2">
            <a:tint val="40000"/>
            <a:alpha val="90000"/>
            <a:hueOff val="-1161907"/>
            <a:satOff val="785"/>
            <a:lumOff val="-385"/>
            <a:alphaOff val="0"/>
          </a:schemeClr>
        </a:solidFill>
        <a:ln w="25400" cap="flat" cmpd="sng" algn="ctr">
          <a:solidFill>
            <a:schemeClr val="accent2">
              <a:tint val="40000"/>
              <a:alpha val="90000"/>
              <a:hueOff val="-1161907"/>
              <a:satOff val="785"/>
              <a:lumOff val="-3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endParaRPr lang="es-ES" sz="900" kern="1200">
            <a:solidFill>
              <a:schemeClr val="tx1"/>
            </a:solidFill>
          </a:endParaRPr>
        </a:p>
      </dsp:txBody>
      <dsp:txXfrm>
        <a:off x="5177691" y="1041562"/>
        <a:ext cx="124466" cy="170291"/>
      </dsp:txXfrm>
    </dsp:sp>
    <dsp:sp modelId="{FC548FA4-4D73-4296-BA5B-032F790E6410}">
      <dsp:nvSpPr>
        <dsp:cNvPr id="0" name=""/>
        <dsp:cNvSpPr/>
      </dsp:nvSpPr>
      <dsp:spPr>
        <a:xfrm>
          <a:off x="5474572" y="1441940"/>
          <a:ext cx="226300" cy="226300"/>
        </a:xfrm>
        <a:prstGeom prst="downArrow">
          <a:avLst>
            <a:gd name="adj1" fmla="val 55000"/>
            <a:gd name="adj2" fmla="val 45000"/>
          </a:avLst>
        </a:prstGeom>
        <a:solidFill>
          <a:schemeClr val="accent2">
            <a:tint val="40000"/>
            <a:alpha val="90000"/>
            <a:hueOff val="-1742861"/>
            <a:satOff val="1178"/>
            <a:lumOff val="-578"/>
            <a:alphaOff val="0"/>
          </a:schemeClr>
        </a:solidFill>
        <a:ln w="25400" cap="flat" cmpd="sng" algn="ctr">
          <a:solidFill>
            <a:schemeClr val="accent2">
              <a:tint val="40000"/>
              <a:alpha val="90000"/>
              <a:hueOff val="-1742861"/>
              <a:satOff val="1178"/>
              <a:lumOff val="-5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endParaRPr lang="es-ES" sz="900" kern="1200">
            <a:solidFill>
              <a:schemeClr val="tx1"/>
            </a:solidFill>
          </a:endParaRPr>
        </a:p>
      </dsp:txBody>
      <dsp:txXfrm>
        <a:off x="5525489" y="1441940"/>
        <a:ext cx="124466" cy="17029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A74F9A-90F7-47CD-BF98-4F2638055F1F}">
      <dsp:nvSpPr>
        <dsp:cNvPr id="0" name=""/>
        <dsp:cNvSpPr/>
      </dsp:nvSpPr>
      <dsp:spPr>
        <a:xfrm>
          <a:off x="0" y="36670"/>
          <a:ext cx="6016638" cy="46331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a:solidFill>
                <a:schemeClr val="tx1"/>
              </a:solidFill>
            </a:rPr>
            <a:t>Questo progetto di «reddito minimo», secondo i suoi fautori, è relativamente semplice da gestire e preserva gli elementi di capitalismo che funzionano tanto bene,</a:t>
          </a:r>
          <a:endParaRPr lang="es-ES" sz="1200" kern="1200" dirty="0">
            <a:solidFill>
              <a:schemeClr val="tx1"/>
            </a:solidFill>
          </a:endParaRPr>
        </a:p>
      </dsp:txBody>
      <dsp:txXfrm>
        <a:off x="22617" y="59287"/>
        <a:ext cx="5971404" cy="418085"/>
      </dsp:txXfrm>
    </dsp:sp>
    <dsp:sp modelId="{957E37F3-9F6C-48A0-A44E-DD643D1B1BEB}">
      <dsp:nvSpPr>
        <dsp:cNvPr id="0" name=""/>
        <dsp:cNvSpPr/>
      </dsp:nvSpPr>
      <dsp:spPr>
        <a:xfrm>
          <a:off x="0" y="534550"/>
          <a:ext cx="6016638" cy="463319"/>
        </a:xfrm>
        <a:prstGeom prst="roundRect">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rPr>
            <a:t>risolvendo però il problema della gente che non riesce a sopravvivere offrendo la propria manodopera. </a:t>
          </a:r>
          <a:endParaRPr lang="es-ES" sz="1200" kern="1200" dirty="0">
            <a:solidFill>
              <a:schemeClr val="tx1"/>
            </a:solidFill>
          </a:endParaRPr>
        </a:p>
      </dsp:txBody>
      <dsp:txXfrm>
        <a:off x="22617" y="557167"/>
        <a:ext cx="5971404" cy="418085"/>
      </dsp:txXfrm>
    </dsp:sp>
    <dsp:sp modelId="{E1F60DD8-9128-4246-8AE2-B287617D3536}">
      <dsp:nvSpPr>
        <dsp:cNvPr id="0" name=""/>
        <dsp:cNvSpPr/>
      </dsp:nvSpPr>
      <dsp:spPr>
        <a:xfrm>
          <a:off x="0" y="1032430"/>
          <a:ext cx="6016638" cy="463319"/>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a:solidFill>
                <a:schemeClr val="tx1"/>
              </a:solidFill>
            </a:rPr>
            <a:t>Il reddito minimo garantisce che tutti abbiano un tenore di vita base.</a:t>
          </a:r>
          <a:endParaRPr lang="es-ES" sz="1200" kern="1200">
            <a:solidFill>
              <a:schemeClr val="tx1"/>
            </a:solidFill>
          </a:endParaRPr>
        </a:p>
      </dsp:txBody>
      <dsp:txXfrm>
        <a:off x="22617" y="1055047"/>
        <a:ext cx="5971404" cy="41808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6A24CE-273D-403A-8D1C-24BF2F9C2917}">
      <dsp:nvSpPr>
        <dsp:cNvPr id="0" name=""/>
        <dsp:cNvSpPr/>
      </dsp:nvSpPr>
      <dsp:spPr>
        <a:xfrm>
          <a:off x="0" y="0"/>
          <a:ext cx="1200329" cy="1200329"/>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F31AAC-6479-4ADA-8A43-F65D3447EC19}">
      <dsp:nvSpPr>
        <dsp:cNvPr id="0" name=""/>
        <dsp:cNvSpPr/>
      </dsp:nvSpPr>
      <dsp:spPr>
        <a:xfrm>
          <a:off x="600164" y="0"/>
          <a:ext cx="5458085" cy="1200329"/>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t>Tra i sostenitori successivi troviamo il filosofo Bertrand Russell e il leader del movimento per i diritti civili Martin Luther King Jr., il quale scrisse nel 1967: </a:t>
          </a:r>
          <a:endParaRPr lang="es-ES" sz="1200" kern="1200" dirty="0"/>
        </a:p>
      </dsp:txBody>
      <dsp:txXfrm>
        <a:off x="600164" y="0"/>
        <a:ext cx="5458085" cy="570156"/>
      </dsp:txXfrm>
    </dsp:sp>
    <dsp:sp modelId="{619D055E-7606-4EBF-B2F5-5E236FB9F99B}">
      <dsp:nvSpPr>
        <dsp:cNvPr id="0" name=""/>
        <dsp:cNvSpPr/>
      </dsp:nvSpPr>
      <dsp:spPr>
        <a:xfrm>
          <a:off x="315086" y="570156"/>
          <a:ext cx="570156" cy="570156"/>
        </a:xfrm>
        <a:prstGeom prst="pie">
          <a:avLst>
            <a:gd name="adj1" fmla="val 5400000"/>
            <a:gd name="adj2" fmla="val 16200000"/>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C28984-9990-46A9-92E6-9F2FC55D5111}">
      <dsp:nvSpPr>
        <dsp:cNvPr id="0" name=""/>
        <dsp:cNvSpPr/>
      </dsp:nvSpPr>
      <dsp:spPr>
        <a:xfrm>
          <a:off x="600164" y="570156"/>
          <a:ext cx="5458085" cy="570156"/>
        </a:xfrm>
        <a:prstGeom prst="rect">
          <a:avLst/>
        </a:prstGeom>
        <a:solidFill>
          <a:schemeClr val="lt1">
            <a:alpha val="90000"/>
            <a:hueOff val="0"/>
            <a:satOff val="0"/>
            <a:lumOff val="0"/>
            <a:alphaOff val="0"/>
          </a:schemeClr>
        </a:solidFill>
        <a:ln w="25400" cap="flat" cmpd="sng" algn="ctr">
          <a:solidFill>
            <a:schemeClr val="accent2">
              <a:hueOff val="-1774669"/>
              <a:satOff val="1727"/>
              <a:lumOff val="-21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t>«Sono ormai convinto che la strategia più semplice si dimostrerà la più efficace. La soluzione per la povertà è abolirla direttamente con una misura oggi ampiamente discussa: il reddito garantito»</a:t>
          </a:r>
          <a:endParaRPr lang="es-ES" sz="1200" kern="1200" dirty="0"/>
        </a:p>
      </dsp:txBody>
      <dsp:txXfrm>
        <a:off x="600164" y="570156"/>
        <a:ext cx="5458085" cy="5701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A99A3-03CE-4829-B6AE-D18F9C703D81}">
      <dsp:nvSpPr>
        <dsp:cNvPr id="0" name=""/>
        <dsp:cNvSpPr/>
      </dsp:nvSpPr>
      <dsp:spPr>
        <a:xfrm>
          <a:off x="0" y="181006"/>
          <a:ext cx="2752080" cy="2154237"/>
        </a:xfrm>
        <a:prstGeom prst="triangle">
          <a:avLst/>
        </a:prstGeom>
        <a:solidFill>
          <a:srgbClr val="A4B4E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A68F45-90B3-4854-8C4D-0A2342CAF7AE}">
      <dsp:nvSpPr>
        <dsp:cNvPr id="0" name=""/>
        <dsp:cNvSpPr/>
      </dsp:nvSpPr>
      <dsp:spPr>
        <a:xfrm>
          <a:off x="1585956" y="191827"/>
          <a:ext cx="3268377" cy="65405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endParaRPr lang="it-IT" altLang="es-ES" sz="600" kern="1200" dirty="0">
            <a:latin typeface="Arial Rounded MT Bold" panose="020F0704030504030204" pitchFamily="34" charset="0"/>
          </a:endParaRPr>
        </a:p>
        <a:p>
          <a:pPr marL="0" lvl="0" indent="0" algn="just" defTabSz="266700">
            <a:lnSpc>
              <a:spcPct val="90000"/>
            </a:lnSpc>
            <a:spcBef>
              <a:spcPct val="0"/>
            </a:spcBef>
            <a:spcAft>
              <a:spcPct val="35000"/>
            </a:spcAft>
            <a:buNone/>
          </a:pPr>
          <a:r>
            <a:rPr lang="it-IT" altLang="es-ES" sz="1000" kern="1200" dirty="0">
              <a:latin typeface="Arial Rounded MT Bold" panose="020F0704030504030204" pitchFamily="34" charset="0"/>
            </a:rPr>
            <a:t>L'improvvisa impennata che notiamo nel grafico verso la fine del Settecento corrisponde a uno sviluppo di cui abbiamo sentito parlare molto: la </a:t>
          </a:r>
          <a:r>
            <a:rPr lang="it-IT" altLang="es-ES" sz="1000" kern="1200" dirty="0">
              <a:solidFill>
                <a:schemeClr val="tx2">
                  <a:lumMod val="60000"/>
                  <a:lumOff val="40000"/>
                </a:schemeClr>
              </a:solidFill>
              <a:latin typeface="Arial Rounded MT Bold" panose="020F0704030504030204" pitchFamily="34" charset="0"/>
            </a:rPr>
            <a:t>Rivoluzione  Industriale</a:t>
          </a:r>
          <a:r>
            <a:rPr lang="it-IT" altLang="es-ES" sz="1000" kern="1200" dirty="0">
              <a:latin typeface="Arial Rounded MT Bold" panose="020F0704030504030204" pitchFamily="34" charset="0"/>
            </a:rPr>
            <a:t>.</a:t>
          </a:r>
          <a:endParaRPr lang="es-ES" sz="1000" kern="1200" dirty="0"/>
        </a:p>
      </dsp:txBody>
      <dsp:txXfrm>
        <a:off x="1617884" y="223755"/>
        <a:ext cx="3204521" cy="590201"/>
      </dsp:txXfrm>
    </dsp:sp>
    <dsp:sp modelId="{87764381-6ED9-439A-82DD-8B322F834DD7}">
      <dsp:nvSpPr>
        <dsp:cNvPr id="0" name=""/>
        <dsp:cNvSpPr/>
      </dsp:nvSpPr>
      <dsp:spPr>
        <a:xfrm>
          <a:off x="1556232" y="1014551"/>
          <a:ext cx="3289649" cy="69913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endParaRPr lang="it-IT" altLang="es-ES" sz="600" kern="1200" dirty="0">
            <a:latin typeface="Arial Rounded MT Bold" panose="020F0704030504030204" pitchFamily="34" charset="0"/>
          </a:endParaRPr>
        </a:p>
        <a:p>
          <a:pPr marL="0" lvl="0" indent="0" algn="just" defTabSz="266700">
            <a:lnSpc>
              <a:spcPct val="90000"/>
            </a:lnSpc>
            <a:spcBef>
              <a:spcPct val="0"/>
            </a:spcBef>
            <a:spcAft>
              <a:spcPct val="35000"/>
            </a:spcAft>
            <a:buNone/>
          </a:pPr>
          <a:r>
            <a:rPr lang="it-IT" altLang="es-ES" sz="1000" kern="1200" dirty="0">
              <a:latin typeface="Arial Rounded MT Bold" panose="020F0704030504030204" pitchFamily="34" charset="0"/>
            </a:rPr>
            <a:t>Essa è stata la somma di parecchi </a:t>
          </a:r>
          <a:r>
            <a:rPr lang="it-IT" altLang="es-ES" sz="1000" kern="1200" dirty="0">
              <a:solidFill>
                <a:schemeClr val="tx2">
                  <a:lumMod val="60000"/>
                  <a:lumOff val="40000"/>
                </a:schemeClr>
              </a:solidFill>
              <a:latin typeface="Arial Rounded MT Bold" panose="020F0704030504030204" pitchFamily="34" charset="0"/>
            </a:rPr>
            <a:t>progressi</a:t>
          </a:r>
          <a:r>
            <a:rPr lang="it-IT" altLang="es-ES" sz="1000" kern="1200" dirty="0">
              <a:latin typeface="Arial Rounded MT Bold" panose="020F0704030504030204" pitchFamily="34" charset="0"/>
            </a:rPr>
            <a:t> quasi simultanei </a:t>
          </a:r>
          <a:r>
            <a:rPr lang="it-IT" altLang="es-ES" sz="1000" kern="1200" dirty="0">
              <a:solidFill>
                <a:schemeClr val="tx2">
                  <a:lumMod val="60000"/>
                  <a:lumOff val="40000"/>
                </a:schemeClr>
              </a:solidFill>
              <a:latin typeface="Arial Rounded MT Bold" panose="020F0704030504030204" pitchFamily="34" charset="0"/>
            </a:rPr>
            <a:t>nell'ingegneria meccanica</a:t>
          </a:r>
          <a:r>
            <a:rPr lang="it-IT" altLang="es-ES" sz="1000" kern="1200" dirty="0">
              <a:latin typeface="Arial Rounded MT Bold" panose="020F0704030504030204" pitchFamily="34" charset="0"/>
            </a:rPr>
            <a:t>, </a:t>
          </a:r>
          <a:r>
            <a:rPr lang="it-IT" altLang="es-ES" sz="1000" kern="1200" dirty="0">
              <a:solidFill>
                <a:schemeClr val="tx2">
                  <a:lumMod val="60000"/>
                  <a:lumOff val="40000"/>
                </a:schemeClr>
              </a:solidFill>
              <a:latin typeface="Arial Rounded MT Bold" panose="020F0704030504030204" pitchFamily="34" charset="0"/>
            </a:rPr>
            <a:t>nella chimica</a:t>
          </a:r>
          <a:r>
            <a:rPr lang="it-IT" altLang="es-ES" sz="1000" kern="1200" dirty="0">
              <a:latin typeface="Arial Rounded MT Bold" panose="020F0704030504030204" pitchFamily="34" charset="0"/>
            </a:rPr>
            <a:t>, </a:t>
          </a:r>
          <a:r>
            <a:rPr lang="it-IT" altLang="es-ES" sz="1000" kern="1200" dirty="0">
              <a:solidFill>
                <a:schemeClr val="tx2">
                  <a:lumMod val="60000"/>
                  <a:lumOff val="40000"/>
                </a:schemeClr>
              </a:solidFill>
              <a:latin typeface="Arial Rounded MT Bold" panose="020F0704030504030204" pitchFamily="34" charset="0"/>
            </a:rPr>
            <a:t>nella metallurgia e in altre discipline</a:t>
          </a:r>
          <a:r>
            <a:rPr lang="it-IT" altLang="es-ES" sz="1000" kern="1200" dirty="0">
              <a:latin typeface="Arial Rounded MT Bold" panose="020F0704030504030204" pitchFamily="34" charset="0"/>
            </a:rPr>
            <a:t>. </a:t>
          </a:r>
          <a:endParaRPr lang="es-ES" sz="1000" kern="1200" dirty="0"/>
        </a:p>
      </dsp:txBody>
      <dsp:txXfrm>
        <a:off x="1590361" y="1048680"/>
        <a:ext cx="3221391" cy="630879"/>
      </dsp:txXfrm>
    </dsp:sp>
    <dsp:sp modelId="{3A928C09-7E22-47C1-ADA8-82CAB7B20D53}">
      <dsp:nvSpPr>
        <dsp:cNvPr id="0" name=""/>
        <dsp:cNvSpPr/>
      </dsp:nvSpPr>
      <dsp:spPr>
        <a:xfrm>
          <a:off x="1533510" y="1893345"/>
          <a:ext cx="3322592" cy="69913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just" defTabSz="444500">
            <a:lnSpc>
              <a:spcPct val="90000"/>
            </a:lnSpc>
            <a:spcBef>
              <a:spcPct val="0"/>
            </a:spcBef>
            <a:spcAft>
              <a:spcPct val="35000"/>
            </a:spcAft>
            <a:buNone/>
          </a:pPr>
          <a:r>
            <a:rPr lang="it-IT" altLang="es-ES" sz="1000" kern="1200" dirty="0">
              <a:latin typeface="Arial Rounded MT Bold" panose="020F0704030504030204" pitchFamily="34" charset="0"/>
            </a:rPr>
            <a:t>Non è difficile immaginare che ci siano queste </a:t>
          </a:r>
          <a:r>
            <a:rPr lang="it-IT" altLang="es-ES" sz="1000" kern="1200" dirty="0">
              <a:solidFill>
                <a:schemeClr val="tx2">
                  <a:lumMod val="60000"/>
                  <a:lumOff val="40000"/>
                </a:schemeClr>
              </a:solidFill>
              <a:latin typeface="Arial Rounded MT Bold" panose="020F0704030504030204" pitchFamily="34" charset="0"/>
            </a:rPr>
            <a:t>novità tecnologiche </a:t>
          </a:r>
          <a:r>
            <a:rPr lang="it-IT" altLang="es-ES" sz="1000" kern="1200" dirty="0">
              <a:latin typeface="Arial Rounded MT Bold" panose="020F0704030504030204" pitchFamily="34" charset="0"/>
            </a:rPr>
            <a:t>alla base del brusco, netto e protratto balzo nel </a:t>
          </a:r>
          <a:r>
            <a:rPr lang="it-IT" altLang="es-ES" sz="1000" kern="1200" dirty="0">
              <a:solidFill>
                <a:schemeClr val="tx2">
                  <a:lumMod val="60000"/>
                  <a:lumOff val="40000"/>
                </a:schemeClr>
              </a:solidFill>
              <a:latin typeface="Arial Rounded MT Bold" panose="020F0704030504030204" pitchFamily="34" charset="0"/>
            </a:rPr>
            <a:t>progresso dell'umanità</a:t>
          </a:r>
          <a:r>
            <a:rPr lang="it-IT" altLang="es-ES" sz="1000" kern="1200" dirty="0">
              <a:latin typeface="Arial Rounded MT Bold" panose="020F0704030504030204" pitchFamily="34" charset="0"/>
            </a:rPr>
            <a:t>.</a:t>
          </a:r>
          <a:endParaRPr lang="es-ES" sz="1000" kern="1200" dirty="0"/>
        </a:p>
      </dsp:txBody>
      <dsp:txXfrm>
        <a:off x="1567639" y="1927474"/>
        <a:ext cx="3254334" cy="6308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86C092-A37A-45C9-925C-297BBFD00AF7}">
      <dsp:nvSpPr>
        <dsp:cNvPr id="0" name=""/>
        <dsp:cNvSpPr/>
      </dsp:nvSpPr>
      <dsp:spPr>
        <a:xfrm>
          <a:off x="449074" y="97"/>
          <a:ext cx="2342779" cy="234277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8931" tIns="12700" rIns="128931" bIns="12700" numCol="1" spcCol="1270" anchor="ctr" anchorCtr="0">
          <a:noAutofit/>
        </a:bodyPr>
        <a:lstStyle/>
        <a:p>
          <a:pPr marL="0" lvl="0" indent="0" algn="ctr" defTabSz="444500">
            <a:lnSpc>
              <a:spcPct val="90000"/>
            </a:lnSpc>
            <a:spcBef>
              <a:spcPct val="0"/>
            </a:spcBef>
            <a:spcAft>
              <a:spcPct val="35000"/>
            </a:spcAft>
            <a:buNone/>
          </a:pPr>
          <a:r>
            <a:rPr lang="it-IT" altLang="es-ES" sz="1000" kern="1200" dirty="0">
              <a:latin typeface="Arial Rounded MT Bold" panose="020F0704030504030204" pitchFamily="34" charset="0"/>
            </a:rPr>
            <a:t>Anche i </a:t>
          </a:r>
          <a:r>
            <a:rPr lang="it-IT" altLang="es-ES" sz="1000" kern="1200" dirty="0">
              <a:solidFill>
                <a:schemeClr val="tx2">
                  <a:lumMod val="60000"/>
                  <a:lumOff val="40000"/>
                </a:schemeClr>
              </a:solidFill>
              <a:latin typeface="Arial Rounded MT Bold" panose="020F0704030504030204" pitchFamily="34" charset="0"/>
            </a:rPr>
            <a:t>problemi</a:t>
          </a:r>
          <a:r>
            <a:rPr lang="it-IT" altLang="es-ES" sz="1000" kern="1200" dirty="0">
              <a:latin typeface="Arial Rounded MT Bold" panose="020F0704030504030204" pitchFamily="34" charset="0"/>
            </a:rPr>
            <a:t> della </a:t>
          </a:r>
          <a:r>
            <a:rPr lang="it-IT" altLang="es-ES" sz="1000" kern="1200" dirty="0">
              <a:solidFill>
                <a:schemeClr val="tx2">
                  <a:lumMod val="60000"/>
                  <a:lumOff val="40000"/>
                </a:schemeClr>
              </a:solidFill>
              <a:latin typeface="Arial Rounded MT Bold" panose="020F0704030504030204" pitchFamily="34" charset="0"/>
            </a:rPr>
            <a:t>Rivoluzione digitale </a:t>
          </a:r>
          <a:r>
            <a:rPr lang="it-IT" altLang="es-ES" sz="1000" kern="1200" dirty="0">
              <a:latin typeface="Arial Rounded MT Bold" panose="020F0704030504030204" pitchFamily="34" charset="0"/>
            </a:rPr>
            <a:t>andranno affrontati, però prima</a:t>
          </a:r>
        </a:p>
        <a:p>
          <a:pPr marL="0" lvl="0" indent="0" algn="ctr" defTabSz="444500">
            <a:lnSpc>
              <a:spcPct val="90000"/>
            </a:lnSpc>
            <a:spcBef>
              <a:spcPct val="0"/>
            </a:spcBef>
            <a:spcAft>
              <a:spcPct val="35000"/>
            </a:spcAft>
            <a:buNone/>
          </a:pPr>
          <a:r>
            <a:rPr lang="it-IT" altLang="es-ES" sz="1000" kern="1200" dirty="0">
              <a:latin typeface="Arial Rounded MT Bold" panose="020F0704030504030204" pitchFamily="34" charset="0"/>
            </a:rPr>
            <a:t>dobbiamo capire bene </a:t>
          </a:r>
          <a:r>
            <a:rPr lang="it-IT" altLang="es-ES" sz="1000" kern="1200" dirty="0">
              <a:solidFill>
                <a:schemeClr val="tx2">
                  <a:lumMod val="60000"/>
                  <a:lumOff val="40000"/>
                </a:schemeClr>
              </a:solidFill>
              <a:latin typeface="Arial Rounded MT Bold" panose="020F0704030504030204" pitchFamily="34" charset="0"/>
            </a:rPr>
            <a:t>quali siano</a:t>
          </a:r>
          <a:r>
            <a:rPr lang="it-IT" altLang="es-ES" sz="1000" kern="1200" dirty="0">
              <a:latin typeface="Arial Rounded MT Bold" panose="020F0704030504030204" pitchFamily="34" charset="0"/>
            </a:rPr>
            <a:t>. </a:t>
          </a:r>
          <a:endParaRPr lang="es-ES" sz="1000" kern="1200" dirty="0"/>
        </a:p>
      </dsp:txBody>
      <dsp:txXfrm>
        <a:off x="792166" y="343189"/>
        <a:ext cx="1656595" cy="1656595"/>
      </dsp:txXfrm>
    </dsp:sp>
    <dsp:sp modelId="{7EB9129B-5026-4B57-8B9F-8CF5DC557131}">
      <dsp:nvSpPr>
        <dsp:cNvPr id="0" name=""/>
        <dsp:cNvSpPr/>
      </dsp:nvSpPr>
      <dsp:spPr>
        <a:xfrm>
          <a:off x="2323298" y="97"/>
          <a:ext cx="2342779" cy="234277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8931" tIns="12700" rIns="128931" bIns="12700" numCol="1" spcCol="1270" anchor="ctr" anchorCtr="0">
          <a:noAutofit/>
        </a:bodyPr>
        <a:lstStyle/>
        <a:p>
          <a:pPr marL="0" lvl="0" indent="0" algn="ctr" defTabSz="444500">
            <a:lnSpc>
              <a:spcPct val="90000"/>
            </a:lnSpc>
            <a:spcBef>
              <a:spcPct val="0"/>
            </a:spcBef>
            <a:spcAft>
              <a:spcPct val="35000"/>
            </a:spcAft>
            <a:buNone/>
          </a:pPr>
          <a:r>
            <a:rPr lang="it-IT" altLang="es-ES" sz="1000" kern="1200" dirty="0">
              <a:latin typeface="Arial Rounded MT Bold" panose="020F0704030504030204" pitchFamily="34" charset="0"/>
            </a:rPr>
            <a:t>È fondamentale analizzare le probabili </a:t>
          </a:r>
          <a:r>
            <a:rPr lang="it-IT" altLang="es-ES" sz="1000" kern="1200" dirty="0">
              <a:solidFill>
                <a:schemeClr val="tx2">
                  <a:lumMod val="60000"/>
                  <a:lumOff val="40000"/>
                </a:schemeClr>
              </a:solidFill>
              <a:latin typeface="Arial Rounded MT Bold" panose="020F0704030504030204" pitchFamily="34" charset="0"/>
            </a:rPr>
            <a:t>conseguenze negative della seconda età </a:t>
          </a:r>
        </a:p>
        <a:p>
          <a:pPr marL="0" lvl="0" indent="0" algn="ctr" defTabSz="444500">
            <a:lnSpc>
              <a:spcPct val="90000"/>
            </a:lnSpc>
            <a:spcBef>
              <a:spcPct val="0"/>
            </a:spcBef>
            <a:spcAft>
              <a:spcPct val="35000"/>
            </a:spcAft>
            <a:buNone/>
          </a:pPr>
          <a:r>
            <a:rPr lang="it-IT" altLang="es-ES" sz="1000" kern="1200" dirty="0">
              <a:solidFill>
                <a:schemeClr val="tx2">
                  <a:lumMod val="60000"/>
                  <a:lumOff val="40000"/>
                </a:schemeClr>
              </a:solidFill>
              <a:latin typeface="Arial Rounded MT Bold" panose="020F0704030504030204" pitchFamily="34" charset="0"/>
            </a:rPr>
            <a:t>delle macchine</a:t>
          </a:r>
          <a:r>
            <a:rPr lang="it-IT" altLang="es-ES" sz="1000" kern="1200" dirty="0">
              <a:latin typeface="Arial Rounded MT Bold" panose="020F0704030504030204" pitchFamily="34" charset="0"/>
            </a:rPr>
            <a:t>, anche avviando un dibattito quotidiano all’interno della nostra </a:t>
          </a:r>
        </a:p>
        <a:p>
          <a:pPr marL="0" lvl="0" indent="0" algn="ctr" defTabSz="444500">
            <a:lnSpc>
              <a:spcPct val="90000"/>
            </a:lnSpc>
            <a:spcBef>
              <a:spcPct val="0"/>
            </a:spcBef>
            <a:spcAft>
              <a:spcPct val="35000"/>
            </a:spcAft>
            <a:buNone/>
          </a:pPr>
          <a:r>
            <a:rPr lang="it-IT" altLang="es-ES" sz="1000" kern="1200" dirty="0">
              <a:latin typeface="Arial Rounded MT Bold" panose="020F0704030504030204" pitchFamily="34" charset="0"/>
            </a:rPr>
            <a:t>comunità. </a:t>
          </a:r>
          <a:endParaRPr lang="es-ES" sz="1000" kern="1200" dirty="0"/>
        </a:p>
      </dsp:txBody>
      <dsp:txXfrm>
        <a:off x="2666390" y="343189"/>
        <a:ext cx="1656595" cy="16565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B4B3F9-32C6-44BB-A2C7-A8B351E724B1}">
      <dsp:nvSpPr>
        <dsp:cNvPr id="0" name=""/>
        <dsp:cNvSpPr/>
      </dsp:nvSpPr>
      <dsp:spPr>
        <a:xfrm>
          <a:off x="-2684861" y="-414117"/>
          <a:ext cx="3204498" cy="3204498"/>
        </a:xfrm>
        <a:prstGeom prst="blockArc">
          <a:avLst>
            <a:gd name="adj1" fmla="val 18900000"/>
            <a:gd name="adj2" fmla="val 2700000"/>
            <a:gd name="adj3" fmla="val 67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FB3900-E91D-4A99-867A-A8FAAA78BD6E}">
      <dsp:nvSpPr>
        <dsp:cNvPr id="0" name=""/>
        <dsp:cNvSpPr/>
      </dsp:nvSpPr>
      <dsp:spPr>
        <a:xfrm>
          <a:off x="334087" y="237626"/>
          <a:ext cx="5753643" cy="475252"/>
        </a:xfrm>
        <a:prstGeom prst="rect">
          <a:avLst/>
        </a:prstGeom>
        <a:solidFill>
          <a:srgbClr val="9AD3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7232" tIns="27940" rIns="27940" bIns="27940" numCol="1" spcCol="1270" anchor="ctr" anchorCtr="0">
          <a:noAutofit/>
        </a:bodyPr>
        <a:lstStyle/>
        <a:p>
          <a:pPr marL="0" lvl="0" indent="0" algn="l" defTabSz="488950">
            <a:lnSpc>
              <a:spcPct val="90000"/>
            </a:lnSpc>
            <a:spcBef>
              <a:spcPct val="0"/>
            </a:spcBef>
            <a:spcAft>
              <a:spcPct val="35000"/>
            </a:spcAft>
            <a:buNone/>
          </a:pPr>
          <a:r>
            <a:rPr lang="it-IT" altLang="es-ES" sz="1100" kern="1200" dirty="0">
              <a:solidFill>
                <a:schemeClr val="tx1"/>
              </a:solidFill>
              <a:latin typeface="Arial Rounded MT Bold" panose="020F0704030504030204" pitchFamily="34" charset="0"/>
            </a:rPr>
            <a:t>continuo miglioramento esponenziale in quasi tutti gli aspetti dell'utilizzo dei </a:t>
          </a:r>
        </a:p>
        <a:p>
          <a:pPr marL="0" lvl="0" indent="0" algn="l" defTabSz="488950">
            <a:lnSpc>
              <a:spcPct val="90000"/>
            </a:lnSpc>
            <a:spcBef>
              <a:spcPct val="0"/>
            </a:spcBef>
            <a:spcAft>
              <a:spcPct val="35000"/>
            </a:spcAft>
            <a:buNone/>
          </a:pPr>
          <a:r>
            <a:rPr lang="it-IT" altLang="es-ES" sz="1100" kern="1200" dirty="0">
              <a:solidFill>
                <a:schemeClr val="tx1"/>
              </a:solidFill>
              <a:latin typeface="Arial Rounded MT Bold" panose="020F0704030504030204" pitchFamily="34" charset="0"/>
            </a:rPr>
            <a:t>computer</a:t>
          </a:r>
          <a:endParaRPr lang="es-ES" sz="1100" kern="1200" dirty="0">
            <a:solidFill>
              <a:schemeClr val="tx1"/>
            </a:solidFill>
          </a:endParaRPr>
        </a:p>
      </dsp:txBody>
      <dsp:txXfrm>
        <a:off x="334087" y="237626"/>
        <a:ext cx="5753643" cy="475252"/>
      </dsp:txXfrm>
    </dsp:sp>
    <dsp:sp modelId="{137FB06F-45CD-48C9-9190-41335C262B54}">
      <dsp:nvSpPr>
        <dsp:cNvPr id="0" name=""/>
        <dsp:cNvSpPr/>
      </dsp:nvSpPr>
      <dsp:spPr>
        <a:xfrm>
          <a:off x="37054" y="178219"/>
          <a:ext cx="594066" cy="59406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412C4D-871E-49A8-B40D-88D642A43A2B}">
      <dsp:nvSpPr>
        <dsp:cNvPr id="0" name=""/>
        <dsp:cNvSpPr/>
      </dsp:nvSpPr>
      <dsp:spPr>
        <a:xfrm>
          <a:off x="535372" y="950600"/>
          <a:ext cx="5580888" cy="475252"/>
        </a:xfrm>
        <a:prstGeom prst="rect">
          <a:avLst/>
        </a:prstGeom>
        <a:solidFill>
          <a:srgbClr val="98DFB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7232" tIns="27940" rIns="27940" bIns="27940" numCol="1" spcCol="1270" anchor="ctr" anchorCtr="0">
          <a:noAutofit/>
        </a:bodyPr>
        <a:lstStyle/>
        <a:p>
          <a:pPr marL="0" lvl="0" indent="0" algn="l" defTabSz="488950">
            <a:lnSpc>
              <a:spcPct val="90000"/>
            </a:lnSpc>
            <a:spcBef>
              <a:spcPct val="0"/>
            </a:spcBef>
            <a:spcAft>
              <a:spcPct val="35000"/>
            </a:spcAft>
            <a:buNone/>
          </a:pPr>
          <a:r>
            <a:rPr lang="it-IT" altLang="es-ES" sz="1100" kern="1200" dirty="0">
              <a:solidFill>
                <a:schemeClr val="tx1"/>
              </a:solidFill>
              <a:latin typeface="Arial Rounded MT Bold" panose="020F0704030504030204" pitchFamily="34" charset="0"/>
            </a:rPr>
            <a:t>quantità straordinariamente grande di informazione digitalizzata e </a:t>
          </a:r>
          <a:endParaRPr lang="es-ES" sz="1100" kern="1200" dirty="0">
            <a:solidFill>
              <a:schemeClr val="tx1"/>
            </a:solidFill>
          </a:endParaRPr>
        </a:p>
      </dsp:txBody>
      <dsp:txXfrm>
        <a:off x="535372" y="950600"/>
        <a:ext cx="5580888" cy="475252"/>
      </dsp:txXfrm>
    </dsp:sp>
    <dsp:sp modelId="{BED10E97-6650-4643-86D7-12A329CAABE2}">
      <dsp:nvSpPr>
        <dsp:cNvPr id="0" name=""/>
        <dsp:cNvSpPr/>
      </dsp:nvSpPr>
      <dsp:spPr>
        <a:xfrm>
          <a:off x="209808" y="891099"/>
          <a:ext cx="594066" cy="59406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0C82C9-1074-4B3B-B39E-87C6E5C51F05}">
      <dsp:nvSpPr>
        <dsp:cNvPr id="0" name=""/>
        <dsp:cNvSpPr/>
      </dsp:nvSpPr>
      <dsp:spPr>
        <a:xfrm>
          <a:off x="334087" y="1663384"/>
          <a:ext cx="5753643" cy="475252"/>
        </a:xfrm>
        <a:prstGeom prst="rect">
          <a:avLst/>
        </a:prstGeom>
        <a:solidFill>
          <a:srgbClr val="F8B2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7232" tIns="27940" rIns="27940" bIns="27940" numCol="1" spcCol="1270" anchor="ctr" anchorCtr="0">
          <a:noAutofit/>
        </a:bodyPr>
        <a:lstStyle/>
        <a:p>
          <a:pPr marL="0" lvl="0" indent="0" algn="l" defTabSz="488950">
            <a:lnSpc>
              <a:spcPct val="90000"/>
            </a:lnSpc>
            <a:spcBef>
              <a:spcPct val="0"/>
            </a:spcBef>
            <a:spcAft>
              <a:spcPct val="35000"/>
            </a:spcAft>
            <a:buNone/>
          </a:pPr>
          <a:r>
            <a:rPr lang="it-IT" altLang="es-ES" sz="1100" kern="1200" dirty="0">
              <a:solidFill>
                <a:schemeClr val="tx1"/>
              </a:solidFill>
              <a:latin typeface="Arial Rounded MT Bold" panose="020F0704030504030204" pitchFamily="34" charset="0"/>
            </a:rPr>
            <a:t>infine innovazione ricombinante. </a:t>
          </a:r>
          <a:endParaRPr lang="es-ES" sz="1100" kern="1200" dirty="0">
            <a:solidFill>
              <a:schemeClr val="tx1"/>
            </a:solidFill>
          </a:endParaRPr>
        </a:p>
      </dsp:txBody>
      <dsp:txXfrm>
        <a:off x="334087" y="1663384"/>
        <a:ext cx="5753643" cy="475252"/>
      </dsp:txXfrm>
    </dsp:sp>
    <dsp:sp modelId="{D1B0BE1F-9115-4D4E-92B7-A62715174D94}">
      <dsp:nvSpPr>
        <dsp:cNvPr id="0" name=""/>
        <dsp:cNvSpPr/>
      </dsp:nvSpPr>
      <dsp:spPr>
        <a:xfrm>
          <a:off x="37054" y="1603978"/>
          <a:ext cx="594066" cy="59406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6BBF8-C68F-45E0-B16E-BF3685452A9A}">
      <dsp:nvSpPr>
        <dsp:cNvPr id="0" name=""/>
        <dsp:cNvSpPr/>
      </dsp:nvSpPr>
      <dsp:spPr>
        <a:xfrm>
          <a:off x="0" y="290683"/>
          <a:ext cx="6014157" cy="378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22F1B8-F645-41E4-BCFE-1BD40F0FFBC8}">
      <dsp:nvSpPr>
        <dsp:cNvPr id="0" name=""/>
        <dsp:cNvSpPr/>
      </dsp:nvSpPr>
      <dsp:spPr>
        <a:xfrm>
          <a:off x="300707" y="69283"/>
          <a:ext cx="4209909" cy="442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125" tIns="0" rIns="159125" bIns="0" numCol="1" spcCol="1270" anchor="ctr" anchorCtr="0">
          <a:noAutofit/>
        </a:bodyPr>
        <a:lstStyle/>
        <a:p>
          <a:pPr marL="0" lvl="0" indent="0" algn="l" defTabSz="400050">
            <a:lnSpc>
              <a:spcPct val="90000"/>
            </a:lnSpc>
            <a:spcBef>
              <a:spcPct val="0"/>
            </a:spcBef>
            <a:spcAft>
              <a:spcPct val="35000"/>
            </a:spcAft>
            <a:buNone/>
          </a:pPr>
          <a:r>
            <a:rPr lang="it-IT" sz="900" kern="1200" dirty="0">
              <a:solidFill>
                <a:schemeClr val="tx1"/>
              </a:solidFill>
            </a:rPr>
            <a:t>L'evoluzione della fotografia illustra alla perfezione l'abbondanza della seconda età delle macchine. </a:t>
          </a:r>
          <a:endParaRPr lang="es-ES" sz="900" kern="1200" dirty="0">
            <a:solidFill>
              <a:schemeClr val="tx1"/>
            </a:solidFill>
          </a:endParaRPr>
        </a:p>
      </dsp:txBody>
      <dsp:txXfrm>
        <a:off x="322323" y="90899"/>
        <a:ext cx="4166677" cy="399568"/>
      </dsp:txXfrm>
    </dsp:sp>
    <dsp:sp modelId="{1AA16C4F-1129-42E4-B31E-DB59CBEAB1DF}">
      <dsp:nvSpPr>
        <dsp:cNvPr id="0" name=""/>
        <dsp:cNvSpPr/>
      </dsp:nvSpPr>
      <dsp:spPr>
        <a:xfrm>
          <a:off x="0" y="971083"/>
          <a:ext cx="6014157" cy="378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8420B0-D753-43CA-99C1-43C2A5BB3050}">
      <dsp:nvSpPr>
        <dsp:cNvPr id="0" name=""/>
        <dsp:cNvSpPr/>
      </dsp:nvSpPr>
      <dsp:spPr>
        <a:xfrm>
          <a:off x="300707" y="749683"/>
          <a:ext cx="4209909" cy="4428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125" tIns="0" rIns="159125" bIns="0" numCol="1" spcCol="1270" anchor="ctr" anchorCtr="0">
          <a:noAutofit/>
        </a:bodyPr>
        <a:lstStyle/>
        <a:p>
          <a:pPr marL="0" lvl="0" indent="0" algn="l" defTabSz="400050">
            <a:lnSpc>
              <a:spcPct val="90000"/>
            </a:lnSpc>
            <a:spcBef>
              <a:spcPct val="0"/>
            </a:spcBef>
            <a:spcAft>
              <a:spcPct val="35000"/>
            </a:spcAft>
            <a:buNone/>
          </a:pPr>
          <a:r>
            <a:rPr lang="it-IT" sz="900" kern="1200" dirty="0">
              <a:solidFill>
                <a:schemeClr val="tx1"/>
              </a:solidFill>
            </a:rPr>
            <a:t>Con </a:t>
          </a:r>
          <a:r>
            <a:rPr lang="it-IT" sz="900" i="1" kern="1200" dirty="0">
              <a:solidFill>
                <a:schemeClr val="tx1"/>
              </a:solidFill>
            </a:rPr>
            <a:t>divario </a:t>
          </a:r>
          <a:r>
            <a:rPr lang="it-IT" sz="900" kern="1200" dirty="0">
              <a:solidFill>
                <a:schemeClr val="tx1"/>
              </a:solidFill>
            </a:rPr>
            <a:t>si intende che ci sono grandi e crescenti disuguaglianze tra la gente quanto a reddito, ricchezza e altri importanti aspetti dell'esistenza. </a:t>
          </a:r>
          <a:endParaRPr lang="es-ES" sz="900" kern="1200" dirty="0">
            <a:solidFill>
              <a:schemeClr val="tx1"/>
            </a:solidFill>
          </a:endParaRPr>
        </a:p>
      </dsp:txBody>
      <dsp:txXfrm>
        <a:off x="322323" y="771299"/>
        <a:ext cx="4166677" cy="399568"/>
      </dsp:txXfrm>
    </dsp:sp>
    <dsp:sp modelId="{A86A9EF5-091F-4C86-8640-4CA44B9B007E}">
      <dsp:nvSpPr>
        <dsp:cNvPr id="0" name=""/>
        <dsp:cNvSpPr/>
      </dsp:nvSpPr>
      <dsp:spPr>
        <a:xfrm>
          <a:off x="0" y="1651483"/>
          <a:ext cx="6014157" cy="3780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A4DE56-46F7-4036-A03E-3C6D0408ED24}">
      <dsp:nvSpPr>
        <dsp:cNvPr id="0" name=""/>
        <dsp:cNvSpPr/>
      </dsp:nvSpPr>
      <dsp:spPr>
        <a:xfrm>
          <a:off x="300707" y="1430083"/>
          <a:ext cx="4209909" cy="4428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125" tIns="0" rIns="159125" bIns="0" numCol="1" spcCol="1270" anchor="ctr" anchorCtr="0">
          <a:noAutofit/>
        </a:bodyPr>
        <a:lstStyle/>
        <a:p>
          <a:pPr marL="0" lvl="0" indent="0" algn="l" defTabSz="400050">
            <a:lnSpc>
              <a:spcPct val="90000"/>
            </a:lnSpc>
            <a:spcBef>
              <a:spcPct val="0"/>
            </a:spcBef>
            <a:spcAft>
              <a:spcPct val="35000"/>
            </a:spcAft>
            <a:buNone/>
          </a:pPr>
          <a:r>
            <a:rPr lang="it-IT" sz="900" kern="1200" dirty="0">
              <a:solidFill>
                <a:schemeClr val="tx1"/>
              </a:solidFill>
            </a:rPr>
            <a:t>Aziende come Instagram e Facebook utilizzano una minima frazione delle persone che erano necessarie alla Kodak. </a:t>
          </a:r>
          <a:endParaRPr lang="es-ES" sz="900" kern="1200" dirty="0">
            <a:solidFill>
              <a:schemeClr val="tx1"/>
            </a:solidFill>
          </a:endParaRPr>
        </a:p>
      </dsp:txBody>
      <dsp:txXfrm>
        <a:off x="322323" y="1451699"/>
        <a:ext cx="4166677" cy="399568"/>
      </dsp:txXfrm>
    </dsp:sp>
    <dsp:sp modelId="{F1A8AAA3-B359-4D8E-950D-F1478116B7E8}">
      <dsp:nvSpPr>
        <dsp:cNvPr id="0" name=""/>
        <dsp:cNvSpPr/>
      </dsp:nvSpPr>
      <dsp:spPr>
        <a:xfrm>
          <a:off x="0" y="2331883"/>
          <a:ext cx="6014157" cy="3780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F8D090-9C62-4DED-911F-1E98473FB6EB}">
      <dsp:nvSpPr>
        <dsp:cNvPr id="0" name=""/>
        <dsp:cNvSpPr/>
      </dsp:nvSpPr>
      <dsp:spPr>
        <a:xfrm>
          <a:off x="300707" y="2110483"/>
          <a:ext cx="5594212" cy="4428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125" tIns="0" rIns="159125" bIns="0" numCol="1" spcCol="1270" anchor="ctr" anchorCtr="0">
          <a:noAutofit/>
        </a:bodyPr>
        <a:lstStyle/>
        <a:p>
          <a:pPr marL="0" lvl="0" indent="0" algn="l" defTabSz="400050">
            <a:lnSpc>
              <a:spcPct val="90000"/>
            </a:lnSpc>
            <a:spcBef>
              <a:spcPct val="0"/>
            </a:spcBef>
            <a:spcAft>
              <a:spcPct val="35000"/>
            </a:spcAft>
            <a:buNone/>
          </a:pPr>
          <a:r>
            <a:rPr lang="it-IT" sz="900" b="0" kern="1200" dirty="0">
              <a:solidFill>
                <a:schemeClr val="tx1"/>
              </a:solidFill>
            </a:rPr>
            <a:t>Nonostante ciò, Facebook ha un valore di mercato parecchie volte più grosso di </a:t>
          </a:r>
          <a:r>
            <a:rPr lang="it-IT" sz="900" kern="1200" dirty="0">
              <a:solidFill>
                <a:schemeClr val="tx1"/>
              </a:solidFill>
            </a:rPr>
            <a:t>quanto abbia mai avuto la Kodak. Il passaggio da analogico a digitale ha fornito una sovrabbondanza di foto digitali e altri beni, ma ha anche contribuito a una distribuzione del reddito più disuguale di un tempo.</a:t>
          </a:r>
          <a:endParaRPr lang="es-ES" sz="900" b="0" kern="1200" dirty="0">
            <a:solidFill>
              <a:schemeClr val="tx1"/>
            </a:solidFill>
          </a:endParaRPr>
        </a:p>
      </dsp:txBody>
      <dsp:txXfrm>
        <a:off x="322323" y="2132099"/>
        <a:ext cx="5550980" cy="3995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FFDF84-785F-4B4B-AD8A-10387BB70155}">
      <dsp:nvSpPr>
        <dsp:cNvPr id="0" name=""/>
        <dsp:cNvSpPr/>
      </dsp:nvSpPr>
      <dsp:spPr>
        <a:xfrm>
          <a:off x="-2237946" y="-346174"/>
          <a:ext cx="2673595" cy="2673595"/>
        </a:xfrm>
        <a:prstGeom prst="blockArc">
          <a:avLst>
            <a:gd name="adj1" fmla="val 18900000"/>
            <a:gd name="adj2" fmla="val 2700000"/>
            <a:gd name="adj3" fmla="val 80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5102D5-5077-4F49-A0CB-6E063517F9A5}">
      <dsp:nvSpPr>
        <dsp:cNvPr id="0" name=""/>
        <dsp:cNvSpPr/>
      </dsp:nvSpPr>
      <dsp:spPr>
        <a:xfrm>
          <a:off x="228930" y="152318"/>
          <a:ext cx="5251693" cy="304795"/>
        </a:xfrm>
        <a:prstGeom prst="rect">
          <a:avLst/>
        </a:prstGeom>
        <a:solidFill>
          <a:srgbClr val="98DFB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1" tIns="17780" rIns="17780" bIns="17780" numCol="1" spcCol="1270" anchor="ctr" anchorCtr="0">
          <a:noAutofit/>
        </a:bodyPr>
        <a:lstStyle/>
        <a:p>
          <a:pPr marL="0" lvl="0" indent="0" algn="l" defTabSz="311150">
            <a:lnSpc>
              <a:spcPct val="90000"/>
            </a:lnSpc>
            <a:spcBef>
              <a:spcPct val="0"/>
            </a:spcBef>
            <a:spcAft>
              <a:spcPct val="35000"/>
            </a:spcAft>
            <a:buNone/>
          </a:pPr>
          <a:r>
            <a:rPr lang="it-IT" sz="700" kern="1200" dirty="0">
              <a:solidFill>
                <a:schemeClr val="tx1"/>
              </a:solidFill>
              <a:latin typeface="Arial Rounded MT Bold" panose="020F0704030504030204" pitchFamily="34" charset="0"/>
            </a:rPr>
            <a:t>La teoria e anche i dati indicano che questa combinazione di abbondanza e divario non è una coincidenza. </a:t>
          </a:r>
          <a:endParaRPr lang="es-ES" sz="700" kern="1200" dirty="0">
            <a:solidFill>
              <a:schemeClr val="tx1"/>
            </a:solidFill>
            <a:latin typeface="Arial Rounded MT Bold" panose="020F0704030504030204" pitchFamily="34" charset="0"/>
          </a:endParaRPr>
        </a:p>
      </dsp:txBody>
      <dsp:txXfrm>
        <a:off x="228930" y="152318"/>
        <a:ext cx="5251693" cy="304795"/>
      </dsp:txXfrm>
    </dsp:sp>
    <dsp:sp modelId="{A4656F56-0391-4F79-8B98-F009E97FE014}">
      <dsp:nvSpPr>
        <dsp:cNvPr id="0" name=""/>
        <dsp:cNvSpPr/>
      </dsp:nvSpPr>
      <dsp:spPr>
        <a:xfrm>
          <a:off x="38433" y="114218"/>
          <a:ext cx="380993" cy="38099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293303-76E6-4B77-B88B-A50498D397B7}">
      <dsp:nvSpPr>
        <dsp:cNvPr id="0" name=""/>
        <dsp:cNvSpPr/>
      </dsp:nvSpPr>
      <dsp:spPr>
        <a:xfrm>
          <a:off x="399005" y="618243"/>
          <a:ext cx="5076947" cy="304795"/>
        </a:xfrm>
        <a:prstGeom prst="rect">
          <a:avLst/>
        </a:prstGeom>
        <a:solidFill>
          <a:srgbClr val="A4B4E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1" tIns="17780" rIns="17780" bIns="17780" numCol="1" spcCol="1270" anchor="ctr" anchorCtr="0">
          <a:noAutofit/>
        </a:bodyPr>
        <a:lstStyle/>
        <a:p>
          <a:pPr marL="0" lvl="0" indent="0" algn="l" defTabSz="311150">
            <a:lnSpc>
              <a:spcPct val="90000"/>
            </a:lnSpc>
            <a:spcBef>
              <a:spcPct val="0"/>
            </a:spcBef>
            <a:spcAft>
              <a:spcPct val="35000"/>
            </a:spcAft>
            <a:buNone/>
          </a:pPr>
          <a:r>
            <a:rPr lang="it-IT" sz="700" kern="1200" dirty="0">
              <a:solidFill>
                <a:schemeClr val="tx1"/>
              </a:solidFill>
              <a:latin typeface="Arial Rounded MT Bold" panose="020F0704030504030204" pitchFamily="34" charset="0"/>
            </a:rPr>
            <a:t>I progressi nelle tecnologie, in special modo quelle digitali, stanno favorendo una redistribuzione senza precedenti di benessere e reddito.   </a:t>
          </a:r>
          <a:endParaRPr lang="es-ES" sz="700" kern="1200" dirty="0">
            <a:solidFill>
              <a:schemeClr val="tx1"/>
            </a:solidFill>
            <a:latin typeface="Arial Rounded MT Bold" panose="020F0704030504030204" pitchFamily="34" charset="0"/>
          </a:endParaRPr>
        </a:p>
      </dsp:txBody>
      <dsp:txXfrm>
        <a:off x="399005" y="618243"/>
        <a:ext cx="5076947" cy="304795"/>
      </dsp:txXfrm>
    </dsp:sp>
    <dsp:sp modelId="{37830BB9-D0EC-4F1E-9A79-E6762729447A}">
      <dsp:nvSpPr>
        <dsp:cNvPr id="0" name=""/>
        <dsp:cNvSpPr/>
      </dsp:nvSpPr>
      <dsp:spPr>
        <a:xfrm>
          <a:off x="213179" y="571490"/>
          <a:ext cx="380993" cy="38099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CE5C83-F62B-4128-9845-0D053DB07DC6}">
      <dsp:nvSpPr>
        <dsp:cNvPr id="0" name=""/>
        <dsp:cNvSpPr/>
      </dsp:nvSpPr>
      <dsp:spPr>
        <a:xfrm>
          <a:off x="403676" y="1066861"/>
          <a:ext cx="5076947" cy="304795"/>
        </a:xfrm>
        <a:prstGeom prst="rect">
          <a:avLst/>
        </a:prstGeom>
        <a:solidFill>
          <a:srgbClr val="9AD3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1" tIns="17780" rIns="17780" bIns="17780" numCol="1" spcCol="1270" anchor="ctr" anchorCtr="0">
          <a:noAutofit/>
        </a:bodyPr>
        <a:lstStyle/>
        <a:p>
          <a:pPr marL="0" lvl="0" indent="0" algn="l" defTabSz="311150">
            <a:lnSpc>
              <a:spcPct val="90000"/>
            </a:lnSpc>
            <a:spcBef>
              <a:spcPct val="0"/>
            </a:spcBef>
            <a:spcAft>
              <a:spcPct val="35000"/>
            </a:spcAft>
            <a:buNone/>
          </a:pPr>
          <a:r>
            <a:rPr lang="it-IT" sz="700" kern="1200" dirty="0">
              <a:solidFill>
                <a:schemeClr val="tx1"/>
              </a:solidFill>
              <a:latin typeface="Arial Rounded MT Bold" panose="020F0704030504030204" pitchFamily="34" charset="0"/>
            </a:rPr>
            <a:t>Le tecnologie digitali possono replicare idee, intuizioni e innovazioni preziose a un costo infimo</a:t>
          </a:r>
          <a:endParaRPr lang="es-ES" sz="700" kern="1200" dirty="0">
            <a:solidFill>
              <a:schemeClr val="tx1"/>
            </a:solidFill>
            <a:latin typeface="Arial Rounded MT Bold" panose="020F0704030504030204" pitchFamily="34" charset="0"/>
          </a:endParaRPr>
        </a:p>
      </dsp:txBody>
      <dsp:txXfrm>
        <a:off x="403676" y="1066861"/>
        <a:ext cx="5076947" cy="304795"/>
      </dsp:txXfrm>
    </dsp:sp>
    <dsp:sp modelId="{9E60737F-B7BD-4336-9730-F7F4C9C1F3A4}">
      <dsp:nvSpPr>
        <dsp:cNvPr id="0" name=""/>
        <dsp:cNvSpPr/>
      </dsp:nvSpPr>
      <dsp:spPr>
        <a:xfrm>
          <a:off x="213179" y="1028762"/>
          <a:ext cx="380993" cy="38099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844AD8-30FB-4A46-9A37-5A6418CD7B40}">
      <dsp:nvSpPr>
        <dsp:cNvPr id="0" name=""/>
        <dsp:cNvSpPr/>
      </dsp:nvSpPr>
      <dsp:spPr>
        <a:xfrm>
          <a:off x="228930" y="1524133"/>
          <a:ext cx="5251693" cy="3047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1" tIns="17780" rIns="17780" bIns="17780" numCol="1" spcCol="1270" anchor="ctr" anchorCtr="0">
          <a:noAutofit/>
        </a:bodyPr>
        <a:lstStyle/>
        <a:p>
          <a:pPr marL="0" lvl="0" indent="0" algn="l" defTabSz="311150">
            <a:lnSpc>
              <a:spcPct val="90000"/>
            </a:lnSpc>
            <a:spcBef>
              <a:spcPct val="0"/>
            </a:spcBef>
            <a:spcAft>
              <a:spcPct val="35000"/>
            </a:spcAft>
            <a:buNone/>
          </a:pPr>
          <a:r>
            <a:rPr lang="it-IT" sz="700" kern="1200" dirty="0">
              <a:solidFill>
                <a:schemeClr val="tx1"/>
              </a:solidFill>
              <a:latin typeface="Arial Rounded MT Bold" panose="020F0704030504030204" pitchFamily="34" charset="0"/>
            </a:rPr>
            <a:t>Questo crea abbondanza per la società e ricchezza per gli innovatori ma diminuisce la domanda di certe forme di manodopera che prima erano importanti, e questo può falcidiare il reddito di tanta gente.</a:t>
          </a:r>
          <a:endParaRPr lang="es-ES" sz="700" kern="1200" dirty="0">
            <a:solidFill>
              <a:schemeClr val="tx1"/>
            </a:solidFill>
            <a:latin typeface="Arial Rounded MT Bold" panose="020F0704030504030204" pitchFamily="34" charset="0"/>
          </a:endParaRPr>
        </a:p>
      </dsp:txBody>
      <dsp:txXfrm>
        <a:off x="228930" y="1524133"/>
        <a:ext cx="5251693" cy="304795"/>
      </dsp:txXfrm>
    </dsp:sp>
    <dsp:sp modelId="{6D4500E2-34B6-4F18-84A8-88262AB3A491}">
      <dsp:nvSpPr>
        <dsp:cNvPr id="0" name=""/>
        <dsp:cNvSpPr/>
      </dsp:nvSpPr>
      <dsp:spPr>
        <a:xfrm>
          <a:off x="38433" y="1486034"/>
          <a:ext cx="380993" cy="38099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A7C21-D928-4499-8A91-1B01AFDADD0A}">
      <dsp:nvSpPr>
        <dsp:cNvPr id="0" name=""/>
        <dsp:cNvSpPr/>
      </dsp:nvSpPr>
      <dsp:spPr>
        <a:xfrm>
          <a:off x="217574" y="0"/>
          <a:ext cx="3861710" cy="1544684"/>
        </a:xfrm>
        <a:prstGeom prst="leftRightRibbon">
          <a:avLst/>
        </a:prstGeom>
        <a:solidFill>
          <a:srgbClr val="98DFB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0D08A1-8A5A-4A78-AE39-567BFD4C6CA5}">
      <dsp:nvSpPr>
        <dsp:cNvPr id="0" name=""/>
        <dsp:cNvSpPr/>
      </dsp:nvSpPr>
      <dsp:spPr>
        <a:xfrm>
          <a:off x="627649" y="270319"/>
          <a:ext cx="1274364" cy="7568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5560" rIns="0" bIns="38100" numCol="1" spcCol="1270" anchor="ctr" anchorCtr="0">
          <a:noAutofit/>
        </a:bodyPr>
        <a:lstStyle/>
        <a:p>
          <a:pPr marL="0" lvl="0" indent="0" algn="ctr" defTabSz="444500">
            <a:lnSpc>
              <a:spcPct val="90000"/>
            </a:lnSpc>
            <a:spcBef>
              <a:spcPct val="0"/>
            </a:spcBef>
            <a:spcAft>
              <a:spcPct val="35000"/>
            </a:spcAft>
            <a:buNone/>
          </a:pPr>
          <a:r>
            <a:rPr lang="it-IT" sz="1000" kern="1200" dirty="0">
              <a:solidFill>
                <a:schemeClr val="tx1"/>
              </a:solidFill>
            </a:rPr>
            <a:t>La prima vuole che i progressi tecnologici gonfino sempre i redditi. </a:t>
          </a:r>
          <a:endParaRPr lang="es-ES" sz="1000" kern="1200" dirty="0">
            <a:solidFill>
              <a:schemeClr val="tx1"/>
            </a:solidFill>
          </a:endParaRPr>
        </a:p>
      </dsp:txBody>
      <dsp:txXfrm>
        <a:off x="627649" y="270319"/>
        <a:ext cx="1274364" cy="756895"/>
      </dsp:txXfrm>
    </dsp:sp>
    <dsp:sp modelId="{95032B30-D01D-4593-97D4-99F11FB022E0}">
      <dsp:nvSpPr>
        <dsp:cNvPr id="0" name=""/>
        <dsp:cNvSpPr/>
      </dsp:nvSpPr>
      <dsp:spPr>
        <a:xfrm>
          <a:off x="2095099" y="517469"/>
          <a:ext cx="1506066" cy="7568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5560" rIns="0" bIns="38100" numCol="1" spcCol="1270" anchor="ctr" anchorCtr="0">
          <a:noAutofit/>
        </a:bodyPr>
        <a:lstStyle/>
        <a:p>
          <a:pPr marL="0" lvl="0" indent="0" algn="ctr" defTabSz="444500">
            <a:lnSpc>
              <a:spcPct val="90000"/>
            </a:lnSpc>
            <a:spcBef>
              <a:spcPct val="0"/>
            </a:spcBef>
            <a:spcAft>
              <a:spcPct val="35000"/>
            </a:spcAft>
            <a:buNone/>
          </a:pPr>
          <a:r>
            <a:rPr lang="it-IT" sz="1000" kern="1200" dirty="0">
              <a:solidFill>
                <a:schemeClr val="tx1"/>
              </a:solidFill>
            </a:rPr>
            <a:t>L'altra vuole che l'automazione danneggi i salari dei lavoratori perché la gente è rimpiazzata dalle macchine. </a:t>
          </a:r>
          <a:endParaRPr lang="es-ES" sz="1000" kern="1200" dirty="0">
            <a:solidFill>
              <a:schemeClr val="tx1"/>
            </a:solidFill>
          </a:endParaRPr>
        </a:p>
      </dsp:txBody>
      <dsp:txXfrm>
        <a:off x="2095099" y="517469"/>
        <a:ext cx="1506066" cy="7568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18322-1123-4240-9582-43949506BEF6}">
      <dsp:nvSpPr>
        <dsp:cNvPr id="0" name=""/>
        <dsp:cNvSpPr/>
      </dsp:nvSpPr>
      <dsp:spPr>
        <a:xfrm>
          <a:off x="5456" y="110937"/>
          <a:ext cx="1630755" cy="97845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dirty="0">
              <a:solidFill>
                <a:schemeClr val="tx1"/>
              </a:solidFill>
            </a:rPr>
            <a:t>Questa ricerca ci porta direttamente alla nostra raccomandazione fondamentale per gli studenti e i loro genitori: </a:t>
          </a:r>
          <a:endParaRPr lang="es-ES" sz="1100" kern="1200" dirty="0">
            <a:solidFill>
              <a:schemeClr val="tx1"/>
            </a:solidFill>
          </a:endParaRPr>
        </a:p>
      </dsp:txBody>
      <dsp:txXfrm>
        <a:off x="34114" y="139595"/>
        <a:ext cx="1573439" cy="921137"/>
      </dsp:txXfrm>
    </dsp:sp>
    <dsp:sp modelId="{71A5F787-3287-4D68-A307-3E186FACB03C}">
      <dsp:nvSpPr>
        <dsp:cNvPr id="0" name=""/>
        <dsp:cNvSpPr/>
      </dsp:nvSpPr>
      <dsp:spPr>
        <a:xfrm>
          <a:off x="1799286" y="397950"/>
          <a:ext cx="345720" cy="40442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ES" sz="900" kern="1200"/>
        </a:p>
      </dsp:txBody>
      <dsp:txXfrm>
        <a:off x="1799286" y="478835"/>
        <a:ext cx="242004" cy="242657"/>
      </dsp:txXfrm>
    </dsp:sp>
    <dsp:sp modelId="{CC26C107-16A6-4F85-9BA2-2D3B6F214E99}">
      <dsp:nvSpPr>
        <dsp:cNvPr id="0" name=""/>
        <dsp:cNvSpPr/>
      </dsp:nvSpPr>
      <dsp:spPr>
        <a:xfrm>
          <a:off x="2288513" y="110937"/>
          <a:ext cx="1630755" cy="978453"/>
        </a:xfrm>
        <a:prstGeom prst="roundRect">
          <a:avLst>
            <a:gd name="adj" fmla="val 10000"/>
          </a:avLst>
        </a:prstGeom>
        <a:solidFill>
          <a:schemeClr val="accent3">
            <a:hueOff val="-1413945"/>
            <a:satOff val="-5818"/>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dirty="0">
              <a:solidFill>
                <a:schemeClr val="tx1"/>
              </a:solidFill>
            </a:rPr>
            <a:t>studiate sodo, usando la tecnologia e tutte le altre risorse disponibili per "riempire la vostra cassetta degli attrezzi"</a:t>
          </a:r>
          <a:endParaRPr lang="es-ES" sz="1100" kern="1200" dirty="0">
            <a:solidFill>
              <a:schemeClr val="tx1"/>
            </a:solidFill>
          </a:endParaRPr>
        </a:p>
      </dsp:txBody>
      <dsp:txXfrm>
        <a:off x="2317171" y="139595"/>
        <a:ext cx="1573439" cy="921137"/>
      </dsp:txXfrm>
    </dsp:sp>
    <dsp:sp modelId="{80AF990B-45D1-4092-B0E9-5882375E7C34}">
      <dsp:nvSpPr>
        <dsp:cNvPr id="0" name=""/>
        <dsp:cNvSpPr/>
      </dsp:nvSpPr>
      <dsp:spPr>
        <a:xfrm>
          <a:off x="4082344" y="397950"/>
          <a:ext cx="345720" cy="404427"/>
        </a:xfrm>
        <a:prstGeom prst="rightArrow">
          <a:avLst>
            <a:gd name="adj1" fmla="val 60000"/>
            <a:gd name="adj2" fmla="val 50000"/>
          </a:avLst>
        </a:prstGeom>
        <a:solidFill>
          <a:schemeClr val="accent3">
            <a:hueOff val="-2827891"/>
            <a:satOff val="-11636"/>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ES" sz="900" kern="1200"/>
        </a:p>
      </dsp:txBody>
      <dsp:txXfrm>
        <a:off x="4082344" y="478835"/>
        <a:ext cx="242004" cy="242657"/>
      </dsp:txXfrm>
    </dsp:sp>
    <dsp:sp modelId="{2C212F22-66BC-4309-8A42-B64F5508FFA6}">
      <dsp:nvSpPr>
        <dsp:cNvPr id="0" name=""/>
        <dsp:cNvSpPr/>
      </dsp:nvSpPr>
      <dsp:spPr>
        <a:xfrm>
          <a:off x="4571570" y="110937"/>
          <a:ext cx="1630755" cy="978453"/>
        </a:xfrm>
        <a:prstGeom prst="roundRect">
          <a:avLst>
            <a:gd name="adj" fmla="val 10000"/>
          </a:avLst>
        </a:prstGeom>
        <a:solidFill>
          <a:schemeClr val="accent3">
            <a:hueOff val="-2827891"/>
            <a:satOff val="-11636"/>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dirty="0">
              <a:solidFill>
                <a:schemeClr val="tx1"/>
              </a:solidFill>
            </a:rPr>
            <a:t>e acquisire le competenze e capacità che saranno necessarie nella seconda età delle macchine.</a:t>
          </a:r>
          <a:endParaRPr lang="es-ES" sz="1100" kern="1200" dirty="0">
            <a:solidFill>
              <a:schemeClr val="tx1"/>
            </a:solidFill>
          </a:endParaRPr>
        </a:p>
      </dsp:txBody>
      <dsp:txXfrm>
        <a:off x="4600228" y="139595"/>
        <a:ext cx="1573439" cy="92113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EDC246-B614-4D39-8A18-11C31F4218CD}">
      <dsp:nvSpPr>
        <dsp:cNvPr id="0" name=""/>
        <dsp:cNvSpPr/>
      </dsp:nvSpPr>
      <dsp:spPr>
        <a:xfrm>
          <a:off x="0" y="12903"/>
          <a:ext cx="5731106" cy="673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rPr>
            <a:t>il 45% degli studenti non dimostrava significativi miglioramenti al CLA dopo due anni di college </a:t>
          </a:r>
          <a:endParaRPr lang="es-ES" sz="1200" kern="1200" dirty="0">
            <a:solidFill>
              <a:schemeClr val="tx1"/>
            </a:solidFill>
          </a:endParaRPr>
        </a:p>
      </dsp:txBody>
      <dsp:txXfrm>
        <a:off x="32898" y="45801"/>
        <a:ext cx="5665310" cy="608124"/>
      </dsp:txXfrm>
    </dsp:sp>
    <dsp:sp modelId="{33921F1C-D85F-498D-9276-40FDAB1B2DFB}">
      <dsp:nvSpPr>
        <dsp:cNvPr id="0" name=""/>
        <dsp:cNvSpPr/>
      </dsp:nvSpPr>
      <dsp:spPr>
        <a:xfrm>
          <a:off x="0" y="790504"/>
          <a:ext cx="5731106" cy="673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rPr>
            <a:t>il 36% non migliorava affatto nemmeno dopo quattro anni. </a:t>
          </a:r>
          <a:endParaRPr lang="es-ES" sz="1200" kern="1200" dirty="0">
            <a:solidFill>
              <a:schemeClr val="tx1"/>
            </a:solidFill>
          </a:endParaRPr>
        </a:p>
      </dsp:txBody>
      <dsp:txXfrm>
        <a:off x="32898" y="823402"/>
        <a:ext cx="5665310" cy="6081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FE4780-4742-4AF7-B9F6-29387D06C872}" type="datetimeFigureOut">
              <a:rPr lang="ko-KR" altLang="en-US" smtClean="0"/>
              <a:t>2024-02-22</a:t>
            </a:fld>
            <a:endParaRPr lang="ko-KR"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20E160-F603-41F3-A192-DC95957721C3}" type="slidenum">
              <a:rPr lang="ko-KR" altLang="en-US" smtClean="0"/>
              <a:t>‹Nº›</a:t>
            </a:fld>
            <a:endParaRPr lang="ko-KR" altLang="en-US"/>
          </a:p>
        </p:txBody>
      </p:sp>
    </p:spTree>
    <p:extLst>
      <p:ext uri="{BB962C8B-B14F-4D97-AF65-F5344CB8AC3E}">
        <p14:creationId xmlns:p14="http://schemas.microsoft.com/office/powerpoint/2010/main" val="1951441118"/>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B820E160-F603-41F3-A192-DC95957721C3}" type="slidenum">
              <a:rPr lang="ko-KR" altLang="en-US" smtClean="0"/>
              <a:t>1</a:t>
            </a:fld>
            <a:endParaRPr lang="ko-KR" altLang="en-US"/>
          </a:p>
        </p:txBody>
      </p:sp>
    </p:spTree>
    <p:extLst>
      <p:ext uri="{BB962C8B-B14F-4D97-AF65-F5344CB8AC3E}">
        <p14:creationId xmlns:p14="http://schemas.microsoft.com/office/powerpoint/2010/main" val="2316819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923928" y="2643759"/>
            <a:ext cx="5220072" cy="1080120"/>
          </a:xfrm>
          <a:prstGeom prst="rect">
            <a:avLst/>
          </a:prstGeom>
        </p:spPr>
        <p:txBody>
          <a:bodyPr anchor="ctr"/>
          <a:lstStyle>
            <a:lvl1pPr marL="0" indent="0" algn="l">
              <a:lnSpc>
                <a:spcPct val="100000"/>
              </a:lnSpc>
              <a:buNone/>
              <a:defRPr sz="3600" b="1" baseline="0">
                <a:solidFill>
                  <a:schemeClr val="tx1">
                    <a:lumMod val="75000"/>
                    <a:lumOff val="25000"/>
                  </a:schemeClr>
                </a:solidFill>
                <a:latin typeface="+mj-lt"/>
                <a:cs typeface="Arial" pitchFamily="34" charset="0"/>
              </a:defRPr>
            </a:lvl1pPr>
          </a:lstStyle>
          <a:p>
            <a:pPr lvl="0"/>
            <a:r>
              <a:rPr lang="en-US" altLang="ko-KR" sz="3600" dirty="0">
                <a:ea typeface="맑은 고딕" pitchFamily="50" charset="-127"/>
              </a:rPr>
              <a:t>FREE PPT TEMPLATES</a:t>
            </a:r>
            <a:endParaRPr lang="en-US" altLang="ko-KR" dirty="0"/>
          </a:p>
        </p:txBody>
      </p:sp>
      <p:sp>
        <p:nvSpPr>
          <p:cNvPr id="11" name="Text Placeholder 9"/>
          <p:cNvSpPr>
            <a:spLocks noGrp="1"/>
          </p:cNvSpPr>
          <p:nvPr>
            <p:ph type="body" sz="quarter" idx="11" hasCustomPrompt="1"/>
          </p:nvPr>
        </p:nvSpPr>
        <p:spPr>
          <a:xfrm>
            <a:off x="3923928" y="3723878"/>
            <a:ext cx="5219924" cy="504056"/>
          </a:xfrm>
          <a:prstGeom prst="rect">
            <a:avLst/>
          </a:prstGeom>
        </p:spPr>
        <p:txBody>
          <a:bodyPr anchor="ctr"/>
          <a:lstStyle>
            <a:lvl1pPr marL="0" indent="0" algn="l">
              <a:lnSpc>
                <a:spcPct val="100000"/>
              </a:lnSpc>
              <a:buNone/>
              <a:defRPr sz="1400" b="0" baseline="0">
                <a:solidFill>
                  <a:schemeClr val="tx1">
                    <a:lumMod val="75000"/>
                    <a:lumOff val="25000"/>
                  </a:schemeClr>
                </a:solidFill>
                <a:latin typeface="+mn-lt"/>
                <a:cs typeface="Arial" pitchFamily="34" charset="0"/>
              </a:defRPr>
            </a:lvl1pPr>
          </a:lstStyle>
          <a:p>
            <a:pPr lvl="0"/>
            <a:r>
              <a:rPr lang="en-US" altLang="ko-KR" dirty="0"/>
              <a:t>INSTERT THE TITLE OF YOUR </a:t>
            </a:r>
          </a:p>
          <a:p>
            <a:pPr lvl="0"/>
            <a:r>
              <a:rPr lang="en-US" altLang="ko-KR" dirty="0"/>
              <a:t>PRESENTATION HERE</a:t>
            </a:r>
            <a:endParaRPr lang="ko-KR" altLang="en-US" dirty="0"/>
          </a:p>
        </p:txBody>
      </p:sp>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0" y="0"/>
            <a:ext cx="3059832" cy="219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4" hasCustomPrompt="1"/>
          </p:nvPr>
        </p:nvSpPr>
        <p:spPr>
          <a:xfrm>
            <a:off x="6084000" y="2947500"/>
            <a:ext cx="3060000" cy="219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514479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3528392" y="0"/>
            <a:ext cx="2123728" cy="321982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7020272" y="1923678"/>
            <a:ext cx="2123728" cy="321982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980251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p:cNvSpPr>
            <a:spLocks noGrp="1"/>
          </p:cNvSpPr>
          <p:nvPr>
            <p:ph type="pic" idx="10" hasCustomPrompt="1"/>
          </p:nvPr>
        </p:nvSpPr>
        <p:spPr>
          <a:xfrm>
            <a:off x="717858" y="1275606"/>
            <a:ext cx="2448545"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3" name="Picture Placeholder 2"/>
          <p:cNvSpPr>
            <a:spLocks noGrp="1"/>
          </p:cNvSpPr>
          <p:nvPr>
            <p:ph type="pic" idx="11" hasCustomPrompt="1"/>
          </p:nvPr>
        </p:nvSpPr>
        <p:spPr>
          <a:xfrm>
            <a:off x="3339542" y="1275606"/>
            <a:ext cx="2448273"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4" name="Picture Placeholder 2"/>
          <p:cNvSpPr>
            <a:spLocks noGrp="1"/>
          </p:cNvSpPr>
          <p:nvPr>
            <p:ph type="pic" idx="12" hasCustomPrompt="1"/>
          </p:nvPr>
        </p:nvSpPr>
        <p:spPr>
          <a:xfrm>
            <a:off x="5960954" y="1275606"/>
            <a:ext cx="2448273"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7" name="Text Placeholder 9">
            <a:extLst>
              <a:ext uri="{FF2B5EF4-FFF2-40B4-BE49-F238E27FC236}">
                <a16:creationId xmlns:a16="http://schemas.microsoft.com/office/drawing/2014/main" id="{DDA4CE02-F7F3-4BCD-B8DB-4DFD03965EC0}"/>
              </a:ext>
            </a:extLst>
          </p:cNvPr>
          <p:cNvSpPr>
            <a:spLocks noGrp="1"/>
          </p:cNvSpPr>
          <p:nvPr>
            <p:ph type="body" sz="quarter" idx="13"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8" name="Text Placeholder 9">
            <a:extLst>
              <a:ext uri="{FF2B5EF4-FFF2-40B4-BE49-F238E27FC236}">
                <a16:creationId xmlns:a16="http://schemas.microsoft.com/office/drawing/2014/main" id="{39A54B34-6F96-4E3E-B72E-E680E3CE2717}"/>
              </a:ext>
            </a:extLst>
          </p:cNvPr>
          <p:cNvSpPr>
            <a:spLocks noGrp="1"/>
          </p:cNvSpPr>
          <p:nvPr>
            <p:ph type="body" sz="quarter" idx="14"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483997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82286" y="1275606"/>
            <a:ext cx="2923753" cy="25186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22646" y="1275606"/>
            <a:ext cx="2923753" cy="2518619"/>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2"/>
          <p:cNvSpPr>
            <a:spLocks noGrp="1"/>
          </p:cNvSpPr>
          <p:nvPr>
            <p:ph type="pic" idx="1" hasCustomPrompt="1"/>
          </p:nvPr>
        </p:nvSpPr>
        <p:spPr>
          <a:xfrm>
            <a:off x="1582656" y="1374406"/>
            <a:ext cx="2700000" cy="15848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4820964" y="1374406"/>
            <a:ext cx="2736000" cy="15848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Text Placeholder 9">
            <a:extLst>
              <a:ext uri="{FF2B5EF4-FFF2-40B4-BE49-F238E27FC236}">
                <a16:creationId xmlns:a16="http://schemas.microsoft.com/office/drawing/2014/main" id="{2F3CBFE9-6225-4EAB-9415-3558F6BE9A6F}"/>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9" name="Text Placeholder 9">
            <a:extLst>
              <a:ext uri="{FF2B5EF4-FFF2-40B4-BE49-F238E27FC236}">
                <a16:creationId xmlns:a16="http://schemas.microsoft.com/office/drawing/2014/main" id="{9E9189EF-3C10-45A2-8749-4187192ACEC2}"/>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730894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onut 3"/>
          <p:cNvSpPr/>
          <p:nvPr userDrawn="1"/>
        </p:nvSpPr>
        <p:spPr>
          <a:xfrm>
            <a:off x="2847111" y="1179745"/>
            <a:ext cx="3401564" cy="3401564"/>
          </a:xfrm>
          <a:prstGeom prst="donut">
            <a:avLst>
              <a:gd name="adj" fmla="val 13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5"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35225" y="1079005"/>
            <a:ext cx="3373328" cy="4085033"/>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3566328" y="1217153"/>
            <a:ext cx="1945465" cy="300514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Text Placeholder 9">
            <a:extLst>
              <a:ext uri="{FF2B5EF4-FFF2-40B4-BE49-F238E27FC236}">
                <a16:creationId xmlns:a16="http://schemas.microsoft.com/office/drawing/2014/main" id="{9B4F25E9-AA8C-4BD3-BF1F-56D20DF8DD5E}"/>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a:extLst>
              <a:ext uri="{FF2B5EF4-FFF2-40B4-BE49-F238E27FC236}">
                <a16:creationId xmlns:a16="http://schemas.microsoft.com/office/drawing/2014/main" id="{840BDE80-4E1C-47DE-8168-381888FDC3F5}"/>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219204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213800" y="2230378"/>
            <a:ext cx="4930200" cy="473576"/>
          </a:xfrm>
          <a:prstGeom prst="rect">
            <a:avLst/>
          </a:prstGeom>
        </p:spPr>
        <p:txBody>
          <a:bodyPr anchor="ctr"/>
          <a:lstStyle>
            <a:lvl1pPr marL="0" indent="0" algn="l">
              <a:buNone/>
              <a:defRPr sz="3600" b="1"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213800" y="2703954"/>
            <a:ext cx="4930200"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5" name="Picture 2" descr="E:\002-KIMS BUSINESS\007-02-Googleslidesppt\02-GSppt-Contents-Kim\20170215\03-abs\item01-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31839" y="3651870"/>
            <a:ext cx="1013895" cy="10164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002-KIMS BUSINESS\007-02-Googleslidesppt\02-GSppt-Contents-Kim\20170215\03-abs\item01-p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95936" y="950740"/>
            <a:ext cx="648072" cy="6497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002-KIMS BUSINESS\007-02-Googleslidesppt\02-GSppt-Contents-Kim\20170215\03-abs\item01-png.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1560" y="419818"/>
            <a:ext cx="442142" cy="4432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002-KIMS BUSINESS\007-02-Googleslidesppt\02-GSppt-Contents-Kim\20170215\03-abs\item01-png.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00392" y="1779200"/>
            <a:ext cx="360040" cy="36096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userDrawn="1"/>
        </p:nvGrpSpPr>
        <p:grpSpPr>
          <a:xfrm>
            <a:off x="1115616" y="1275607"/>
            <a:ext cx="2585656" cy="2592286"/>
            <a:chOff x="1115616" y="1275607"/>
            <a:chExt cx="2585656" cy="2592286"/>
          </a:xfrm>
        </p:grpSpPr>
        <p:pic>
          <p:nvPicPr>
            <p:cNvPr id="1026" name="Picture 2" descr="E:\002-KIMS BUSINESS\007-02-Googleslidesppt\02-GSppt-Contents-Kim\20170215\03-abs\item01-png.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027" name="Picture 3" descr="E:\002-KIMS BUSINESS\007-02-Googleslidesppt\02-GSppt-Contents-Kim\20170215\03-abs\item02-png.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668344" y="3578808"/>
            <a:ext cx="1475656" cy="15923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E:\002-KIMS BUSINESS\007-02-Googleslidesppt\02-GSppt-Contents-Kim\20170215\03-abs\item02-png.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rot="16200000">
            <a:off x="8226854" y="-51527"/>
            <a:ext cx="879830" cy="949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23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pic>
        <p:nvPicPr>
          <p:cNvPr id="18"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1707971">
            <a:off x="2873932" y="156273"/>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4527839">
            <a:off x="3005459" y="3443641"/>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414606">
            <a:off x="1967897" y="2192112"/>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4162721" flipH="1">
            <a:off x="2110757" y="805096"/>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864253" flipH="1">
            <a:off x="3934583" y="142673"/>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20164798">
            <a:off x="5618205" y="2384716"/>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7274931">
            <a:off x="5463157" y="736150"/>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29549">
            <a:off x="4788024" y="3370715"/>
            <a:ext cx="1587121" cy="151449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userDrawn="1"/>
        </p:nvGrpSpPr>
        <p:grpSpPr>
          <a:xfrm>
            <a:off x="2254580" y="248388"/>
            <a:ext cx="4634840" cy="4646724"/>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userDrawn="1"/>
          </p:nvSpPr>
          <p:spPr>
            <a:xfrm>
              <a:off x="1595313" y="1758619"/>
              <a:ext cx="1626263" cy="1626264"/>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n-lt"/>
              </a:endParaRPr>
            </a:p>
          </p:txBody>
        </p:sp>
      </p:grpSp>
      <p:sp>
        <p:nvSpPr>
          <p:cNvPr id="10" name="Text Placeholder 9"/>
          <p:cNvSpPr>
            <a:spLocks noGrp="1"/>
          </p:cNvSpPr>
          <p:nvPr>
            <p:ph type="body" sz="quarter" idx="10" hasCustomPrompt="1"/>
          </p:nvPr>
        </p:nvSpPr>
        <p:spPr>
          <a:xfrm>
            <a:off x="3203848" y="2101602"/>
            <a:ext cx="2736303" cy="576063"/>
          </a:xfrm>
          <a:prstGeom prst="rect">
            <a:avLst/>
          </a:prstGeom>
        </p:spPr>
        <p:txBody>
          <a:bodyPr anchor="ctr"/>
          <a:lstStyle>
            <a:lvl1pPr marL="0" indent="0" algn="ctr">
              <a:buNone/>
              <a:defRPr sz="3600" b="1"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3203700" y="2677666"/>
            <a:ext cx="2736303" cy="432048"/>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a:t>
            </a:r>
          </a:p>
          <a:p>
            <a:pPr lvl="0"/>
            <a:r>
              <a:rPr lang="en-US" altLang="ko-KR" dirty="0"/>
              <a:t>of your subtitle Here</a:t>
            </a:r>
          </a:p>
        </p:txBody>
      </p:sp>
      <p:pic>
        <p:nvPicPr>
          <p:cNvPr id="2050"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2860"/>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002-KIMS BUSINESS\007-02-Googleslidesppt\02-GSppt-Contents-Kim\20170215\03-abs\item02-png.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740352" y="3624792"/>
            <a:ext cx="1407408" cy="1518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47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71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userDrawn="1"/>
        </p:nvGrpSpPr>
        <p:grpSpPr>
          <a:xfrm>
            <a:off x="2843808" y="377122"/>
            <a:ext cx="3456384" cy="3465247"/>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7" name="Text Placeholder 9"/>
          <p:cNvSpPr>
            <a:spLocks noGrp="1"/>
          </p:cNvSpPr>
          <p:nvPr>
            <p:ph type="body" sz="quarter" idx="10" hasCustomPrompt="1"/>
          </p:nvPr>
        </p:nvSpPr>
        <p:spPr>
          <a:xfrm>
            <a:off x="2829098" y="3829794"/>
            <a:ext cx="3456384" cy="576063"/>
          </a:xfrm>
          <a:prstGeom prst="rect">
            <a:avLst/>
          </a:prstGeom>
        </p:spPr>
        <p:txBody>
          <a:bodyPr anchor="ctr"/>
          <a:lstStyle>
            <a:lvl1pPr marL="0" indent="0" algn="ctr">
              <a:buNone/>
              <a:defRPr sz="3600" b="1" baseline="0">
                <a:solidFill>
                  <a:schemeClr val="tx1">
                    <a:lumMod val="75000"/>
                    <a:lumOff val="25000"/>
                  </a:schemeClr>
                </a:solidFill>
                <a:latin typeface="+mj-lt"/>
                <a:cs typeface="Arial" pitchFamily="34" charset="0"/>
              </a:defRPr>
            </a:lvl1pPr>
          </a:lstStyle>
          <a:p>
            <a:pPr lvl="0"/>
            <a:r>
              <a:rPr lang="en-US" altLang="ko-KR" dirty="0"/>
              <a:t>Welcome!!</a:t>
            </a:r>
          </a:p>
        </p:txBody>
      </p:sp>
      <p:sp>
        <p:nvSpPr>
          <p:cNvPr id="8" name="Text Placeholder 9"/>
          <p:cNvSpPr>
            <a:spLocks noGrp="1"/>
          </p:cNvSpPr>
          <p:nvPr>
            <p:ph type="body" sz="quarter" idx="11" hasCustomPrompt="1"/>
          </p:nvPr>
        </p:nvSpPr>
        <p:spPr>
          <a:xfrm>
            <a:off x="2828950" y="4443958"/>
            <a:ext cx="3456384"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376203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90409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1290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863568" y="1599822"/>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2842131" y="1597374"/>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4834733" y="1597374"/>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6827011" y="1599822"/>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Block Arc 1"/>
          <p:cNvSpPr/>
          <p:nvPr userDrawn="1"/>
        </p:nvSpPr>
        <p:spPr>
          <a:xfrm>
            <a:off x="683568" y="1419822"/>
            <a:ext cx="1800000" cy="1800000"/>
          </a:xfrm>
          <a:prstGeom prst="blockArc">
            <a:avLst>
              <a:gd name="adj1" fmla="val 10800000"/>
              <a:gd name="adj2" fmla="val 94979"/>
              <a:gd name="adj3" fmla="val 540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2" name="Block Arc 11"/>
          <p:cNvSpPr/>
          <p:nvPr userDrawn="1"/>
        </p:nvSpPr>
        <p:spPr>
          <a:xfrm>
            <a:off x="2671382" y="1419822"/>
            <a:ext cx="1800000" cy="1800000"/>
          </a:xfrm>
          <a:prstGeom prst="blockArc">
            <a:avLst>
              <a:gd name="adj1" fmla="val 10800000"/>
              <a:gd name="adj2" fmla="val 94979"/>
              <a:gd name="adj3" fmla="val 54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3" name="Block Arc 12"/>
          <p:cNvSpPr/>
          <p:nvPr userDrawn="1"/>
        </p:nvSpPr>
        <p:spPr>
          <a:xfrm>
            <a:off x="4659196" y="1419822"/>
            <a:ext cx="1800000" cy="1800000"/>
          </a:xfrm>
          <a:prstGeom prst="blockArc">
            <a:avLst>
              <a:gd name="adj1" fmla="val 10800000"/>
              <a:gd name="adj2" fmla="val 94979"/>
              <a:gd name="adj3" fmla="val 54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4" name="Block Arc 13"/>
          <p:cNvSpPr/>
          <p:nvPr userDrawn="1"/>
        </p:nvSpPr>
        <p:spPr>
          <a:xfrm>
            <a:off x="6647011" y="1419822"/>
            <a:ext cx="1800000" cy="1800000"/>
          </a:xfrm>
          <a:prstGeom prst="blockArc">
            <a:avLst>
              <a:gd name="adj1" fmla="val 10800000"/>
              <a:gd name="adj2" fmla="val 94979"/>
              <a:gd name="adj3" fmla="val 540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7" name="Text Placeholder 9">
            <a:extLst>
              <a:ext uri="{FF2B5EF4-FFF2-40B4-BE49-F238E27FC236}">
                <a16:creationId xmlns:a16="http://schemas.microsoft.com/office/drawing/2014/main" id="{EDBECCA6-8618-46C3-A8D4-3B6399CCEF88}"/>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8" name="Text Placeholder 9">
            <a:extLst>
              <a:ext uri="{FF2B5EF4-FFF2-40B4-BE49-F238E27FC236}">
                <a16:creationId xmlns:a16="http://schemas.microsoft.com/office/drawing/2014/main" id="{1D40A599-6D66-4DC9-82BB-52C171B56BB6}"/>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33499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ICON SETS LAYOUT</a:t>
            </a:r>
          </a:p>
        </p:txBody>
      </p:sp>
      <p:grpSp>
        <p:nvGrpSpPr>
          <p:cNvPr id="5" name="Group 4"/>
          <p:cNvGrpSpPr/>
          <p:nvPr userDrawn="1"/>
        </p:nvGrpSpPr>
        <p:grpSpPr>
          <a:xfrm>
            <a:off x="354008" y="1131589"/>
            <a:ext cx="284984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Tree>
    <p:extLst>
      <p:ext uri="{BB962C8B-B14F-4D97-AF65-F5344CB8AC3E}">
        <p14:creationId xmlns:p14="http://schemas.microsoft.com/office/powerpoint/2010/main" val="738182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3" hasCustomPrompt="1"/>
          </p:nvPr>
        </p:nvSpPr>
        <p:spPr>
          <a:xfrm>
            <a:off x="2771800" y="1404764"/>
            <a:ext cx="6372200" cy="302433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Text Placeholder 9">
            <a:extLst>
              <a:ext uri="{FF2B5EF4-FFF2-40B4-BE49-F238E27FC236}">
                <a16:creationId xmlns:a16="http://schemas.microsoft.com/office/drawing/2014/main" id="{A6C3AF05-0B8F-485E-983F-1B40340199EC}"/>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6" name="Text Placeholder 9">
            <a:extLst>
              <a:ext uri="{FF2B5EF4-FFF2-40B4-BE49-F238E27FC236}">
                <a16:creationId xmlns:a16="http://schemas.microsoft.com/office/drawing/2014/main" id="{D183D1CC-DF98-45E3-B7CE-601603E40D08}"/>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9193193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D1ECC8AB-043A-4834-8DDF-392632FA4982}"/>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A4BFDCE6-9327-4538-B2EF-98CAE1A3E4E0}"/>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52" r:id="rId4"/>
    <p:sldLayoutId id="2147483661" r:id="rId5"/>
    <p:sldLayoutId id="2147483656" r:id="rId6"/>
    <p:sldLayoutId id="2147483673" r:id="rId7"/>
    <p:sldLayoutId id="2147483674" r:id="rId8"/>
    <p:sldLayoutId id="2147483675" r:id="rId9"/>
    <p:sldLayoutId id="2147483676" r:id="rId10"/>
    <p:sldLayoutId id="2147483677" r:id="rId11"/>
    <p:sldLayoutId id="2147483678" r:id="rId1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3AC89C01-C782-4976-83F7-95AB7705415C}"/>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27.bin"/><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8.jfif"/></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jpeg"/><Relationship Id="rId7" Type="http://schemas.openxmlformats.org/officeDocument/2006/relationships/diagramColors" Target="../diagrams/colors1.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8.jpeg"/><Relationship Id="rId7" Type="http://schemas.openxmlformats.org/officeDocument/2006/relationships/diagramColors" Target="../diagrams/colors3.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8.jpeg"/><Relationship Id="rId7" Type="http://schemas.openxmlformats.org/officeDocument/2006/relationships/diagramColors" Target="../diagrams/colors4.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31.jfif"/></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32.jfif"/></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33.jpeg"/></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5.xml"/><Relationship Id="rId7" Type="http://schemas.openxmlformats.org/officeDocument/2006/relationships/image" Target="../media/image19.png"/><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35.png"/></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6.jpg"/><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18.jpeg"/></Relationships>
</file>

<file path=ppt/slides/_rels/slide4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6.xml"/><Relationship Id="rId7" Type="http://schemas.openxmlformats.org/officeDocument/2006/relationships/image" Target="../media/image19.png"/><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35.png"/></Relationships>
</file>

<file path=ppt/slides/_rels/slide4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8.jpeg"/><Relationship Id="rId7" Type="http://schemas.openxmlformats.org/officeDocument/2006/relationships/diagramColors" Target="../diagrams/colors7.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0.jpg"/></Relationships>
</file>

<file path=ppt/slides/_rels/slide5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5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5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37.jpg"/></Relationships>
</file>

<file path=ppt/slides/_rels/slide5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8.xml"/><Relationship Id="rId7" Type="http://schemas.openxmlformats.org/officeDocument/2006/relationships/image" Target="../media/image19.png"/><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9.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8.jpeg"/><Relationship Id="rId7" Type="http://schemas.openxmlformats.org/officeDocument/2006/relationships/diagramColors" Target="../diagrams/colors9.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6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8.jpeg"/><Relationship Id="rId7" Type="http://schemas.openxmlformats.org/officeDocument/2006/relationships/diagramColors" Target="../diagrams/colors10.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6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11.xml"/><Relationship Id="rId7" Type="http://schemas.openxmlformats.org/officeDocument/2006/relationships/image" Target="../media/image19.png"/><Relationship Id="rId2" Type="http://schemas.openxmlformats.org/officeDocument/2006/relationships/diagramData" Target="../diagrams/data11.xml"/><Relationship Id="rId1" Type="http://schemas.openxmlformats.org/officeDocument/2006/relationships/slideLayout" Target="../slideLayouts/slideLayout5.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6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12.xml"/><Relationship Id="rId7" Type="http://schemas.openxmlformats.org/officeDocument/2006/relationships/image" Target="../media/image19.png"/><Relationship Id="rId2" Type="http://schemas.openxmlformats.org/officeDocument/2006/relationships/diagramData" Target="../diagrams/data12.xml"/><Relationship Id="rId1" Type="http://schemas.openxmlformats.org/officeDocument/2006/relationships/slideLayout" Target="../slideLayouts/slideLayout5.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6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38.jpg"/></Relationships>
</file>

<file path=ppt/slides/_rels/slide6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13.xml"/><Relationship Id="rId7" Type="http://schemas.openxmlformats.org/officeDocument/2006/relationships/image" Target="../media/image19.png"/><Relationship Id="rId2" Type="http://schemas.openxmlformats.org/officeDocument/2006/relationships/diagramData" Target="../diagrams/data13.xml"/><Relationship Id="rId1" Type="http://schemas.openxmlformats.org/officeDocument/2006/relationships/slideLayout" Target="../slideLayouts/slideLayout5.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8.jpeg"/><Relationship Id="rId7" Type="http://schemas.openxmlformats.org/officeDocument/2006/relationships/diagramColors" Target="../diagrams/colors2.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935758" y="3795886"/>
            <a:ext cx="5219924" cy="504056"/>
          </a:xfrm>
        </p:spPr>
        <p:txBody>
          <a:bodyPr/>
          <a:lstStyle/>
          <a:p>
            <a:r>
              <a:rPr lang="it-IT" altLang="it-IT" sz="1400" dirty="0">
                <a:solidFill>
                  <a:srgbClr val="7030A0"/>
                </a:solidFill>
                <a:latin typeface="Arial Rounded MT Bold" panose="020F0704030504030204" pitchFamily="34" charset="0"/>
              </a:rPr>
              <a:t>1.2 INTELLIGENZA ARTIFICIALE (AI)</a:t>
            </a:r>
          </a:p>
          <a:p>
            <a:endParaRPr lang="en-US" altLang="it-IT" sz="1400" dirty="0">
              <a:latin typeface="Arial Rounded MT Bold" panose="020F0704030504030204" pitchFamily="34" charset="0"/>
            </a:endParaRPr>
          </a:p>
        </p:txBody>
      </p:sp>
      <p:grpSp>
        <p:nvGrpSpPr>
          <p:cNvPr id="6" name="Group 5"/>
          <p:cNvGrpSpPr/>
          <p:nvPr/>
        </p:nvGrpSpPr>
        <p:grpSpPr>
          <a:xfrm>
            <a:off x="3649032" y="2715766"/>
            <a:ext cx="129393" cy="1440160"/>
            <a:chOff x="3424672" y="2643758"/>
            <a:chExt cx="283232" cy="1584176"/>
          </a:xfrm>
        </p:grpSpPr>
        <p:sp>
          <p:nvSpPr>
            <p:cNvPr id="7" name="Rectangle 6"/>
            <p:cNvSpPr/>
            <p:nvPr userDrawn="1"/>
          </p:nvSpPr>
          <p:spPr>
            <a:xfrm>
              <a:off x="3635896" y="2643758"/>
              <a:ext cx="72008" cy="15841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7"/>
            <p:cNvSpPr/>
            <p:nvPr userDrawn="1"/>
          </p:nvSpPr>
          <p:spPr>
            <a:xfrm>
              <a:off x="3565490" y="2643758"/>
              <a:ext cx="72007" cy="15841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p:cNvSpPr/>
            <p:nvPr userDrawn="1"/>
          </p:nvSpPr>
          <p:spPr>
            <a:xfrm>
              <a:off x="3495081" y="2643758"/>
              <a:ext cx="72007" cy="15841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9"/>
            <p:cNvSpPr/>
            <p:nvPr userDrawn="1"/>
          </p:nvSpPr>
          <p:spPr>
            <a:xfrm>
              <a:off x="3424672" y="2643758"/>
              <a:ext cx="72008" cy="15841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2" name="Imagen 11">
            <a:extLst>
              <a:ext uri="{FF2B5EF4-FFF2-40B4-BE49-F238E27FC236}">
                <a16:creationId xmlns:a16="http://schemas.microsoft.com/office/drawing/2014/main" id="{F569CC12-15A5-4C21-8AA4-9D08885C4A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0057" y="1977938"/>
            <a:ext cx="3491880" cy="1745940"/>
          </a:xfrm>
          <a:prstGeom prst="rect">
            <a:avLst/>
          </a:prstGeom>
        </p:spPr>
      </p:pic>
      <p:sp>
        <p:nvSpPr>
          <p:cNvPr id="14" name="CuadroTexto 13">
            <a:extLst>
              <a:ext uri="{FF2B5EF4-FFF2-40B4-BE49-F238E27FC236}">
                <a16:creationId xmlns:a16="http://schemas.microsoft.com/office/drawing/2014/main" id="{495D468D-B826-4774-B407-82988079BB1B}"/>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pic>
        <p:nvPicPr>
          <p:cNvPr id="16" name="Imagen 15">
            <a:extLst>
              <a:ext uri="{FF2B5EF4-FFF2-40B4-BE49-F238E27FC236}">
                <a16:creationId xmlns:a16="http://schemas.microsoft.com/office/drawing/2014/main" id="{ED323FE4-4882-45A4-99FE-7C10C324EA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97184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2">
            <a:extLst>
              <a:ext uri="{FF2B5EF4-FFF2-40B4-BE49-F238E27FC236}">
                <a16:creationId xmlns:a16="http://schemas.microsoft.com/office/drawing/2014/main" id="{67CCE091-D307-43D9-B1C0-001A66540EC9}"/>
              </a:ext>
            </a:extLst>
          </p:cNvPr>
          <p:cNvSpPr/>
          <p:nvPr/>
        </p:nvSpPr>
        <p:spPr>
          <a:xfrm>
            <a:off x="5427775" y="2130794"/>
            <a:ext cx="1175628" cy="1485142"/>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a:p>
        </p:txBody>
      </p:sp>
      <p:sp>
        <p:nvSpPr>
          <p:cNvPr id="13" name="object 2">
            <a:extLst>
              <a:ext uri="{FF2B5EF4-FFF2-40B4-BE49-F238E27FC236}">
                <a16:creationId xmlns:a16="http://schemas.microsoft.com/office/drawing/2014/main" id="{86210279-536A-4C11-BE3E-72CC56975227}"/>
              </a:ext>
            </a:extLst>
          </p:cNvPr>
          <p:cNvSpPr/>
          <p:nvPr/>
        </p:nvSpPr>
        <p:spPr>
          <a:xfrm rot="10800000">
            <a:off x="5602297" y="2820621"/>
            <a:ext cx="1894068" cy="1577580"/>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dirty="0"/>
          </a:p>
        </p:txBody>
      </p:sp>
      <p:sp>
        <p:nvSpPr>
          <p:cNvPr id="4" name="Rectangle 3"/>
          <p:cNvSpPr/>
          <p:nvPr/>
        </p:nvSpPr>
        <p:spPr>
          <a:xfrm>
            <a:off x="1582769" y="1309920"/>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3973" y="2130794"/>
            <a:ext cx="3600399" cy="2123658"/>
          </a:xfrm>
          <a:prstGeom prst="rect">
            <a:avLst/>
          </a:prstGeom>
          <a:noFill/>
        </p:spPr>
        <p:txBody>
          <a:bodyPr wrap="square" rtlCol="0">
            <a:spAutoFit/>
          </a:bodyPr>
          <a:lstStyle/>
          <a:p>
            <a:pPr>
              <a:defRPr/>
            </a:pPr>
            <a:r>
              <a:rPr lang="it-IT" altLang="es-ES" sz="1200" dirty="0">
                <a:latin typeface="Arial Rounded MT Bold" panose="020F0704030504030204" pitchFamily="34" charset="0"/>
              </a:rPr>
              <a:t>Possiamo essere ancora più precisi specificando quale tecnologia è stata la più importante: la macchina a vapore, o, per essere ancor più precisi, la </a:t>
            </a:r>
            <a:r>
              <a:rPr lang="it-IT" altLang="es-ES" sz="1200" dirty="0">
                <a:solidFill>
                  <a:schemeClr val="tx2">
                    <a:lumMod val="60000"/>
                    <a:lumOff val="40000"/>
                  </a:schemeClr>
                </a:solidFill>
                <a:latin typeface="Arial Rounded MT Bold" panose="020F0704030504030204" pitchFamily="34" charset="0"/>
              </a:rPr>
              <a:t>macchina a vapore</a:t>
            </a:r>
            <a:r>
              <a:rPr lang="it-IT" altLang="es-ES" sz="1200" dirty="0">
                <a:latin typeface="Arial Rounded MT Bold" panose="020F0704030504030204" pitchFamily="34" charset="0"/>
              </a:rPr>
              <a:t> messa a punto e migliorata da </a:t>
            </a:r>
            <a:r>
              <a:rPr lang="it-IT" altLang="es-ES" sz="1200" dirty="0">
                <a:solidFill>
                  <a:schemeClr val="tx2">
                    <a:lumMod val="60000"/>
                    <a:lumOff val="40000"/>
                  </a:schemeClr>
                </a:solidFill>
                <a:latin typeface="Arial Rounded MT Bold" panose="020F0704030504030204" pitchFamily="34" charset="0"/>
              </a:rPr>
              <a:t>James Watt </a:t>
            </a:r>
            <a:r>
              <a:rPr lang="it-IT" altLang="es-ES" sz="1200" dirty="0">
                <a:latin typeface="Arial Rounded MT Bold" panose="020F0704030504030204" pitchFamily="34" charset="0"/>
              </a:rPr>
              <a:t>e colleghi nella</a:t>
            </a:r>
          </a:p>
          <a:p>
            <a:pPr>
              <a:defRPr/>
            </a:pPr>
            <a:r>
              <a:rPr lang="it-IT" altLang="es-ES" sz="1200" dirty="0">
                <a:latin typeface="Arial Rounded MT Bold" panose="020F0704030504030204" pitchFamily="34" charset="0"/>
              </a:rPr>
              <a:t>seconda metà del diciottesimo secolo.</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Naturalmente la Rivoluzione industriale non è soltanto la storia del motore a vapore, però è dal vapore che è partito tutto. </a:t>
            </a:r>
          </a:p>
          <a:p>
            <a:pPr>
              <a:defRPr/>
            </a:pP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7D49876C-9282-405A-90B2-0F503D2D2BAE}"/>
              </a:ext>
            </a:extLst>
          </p:cNvPr>
          <p:cNvSpPr/>
          <p:nvPr/>
        </p:nvSpPr>
        <p:spPr>
          <a:xfrm>
            <a:off x="1575338" y="1489817"/>
            <a:ext cx="5904000" cy="47144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it-IT" altLang="es-ES" sz="1200" dirty="0">
                <a:solidFill>
                  <a:schemeClr val="tx1"/>
                </a:solidFill>
                <a:latin typeface="Arial Rounded MT Bold" panose="020F0704030504030204" pitchFamily="34" charset="0"/>
              </a:rPr>
              <a:t>Come facciamo a decidere qual è il più importante tra questi balzi in avanti? </a:t>
            </a:r>
          </a:p>
          <a:p>
            <a:endParaRPr lang="it-IT" dirty="0"/>
          </a:p>
        </p:txBody>
      </p:sp>
      <p:sp>
        <p:nvSpPr>
          <p:cNvPr id="10" name="Donut 24">
            <a:extLst>
              <a:ext uri="{FF2B5EF4-FFF2-40B4-BE49-F238E27FC236}">
                <a16:creationId xmlns:a16="http://schemas.microsoft.com/office/drawing/2014/main" id="{6339D30A-BA34-4742-BE87-F20186E0D636}"/>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3" name="Imagen 2">
            <a:extLst>
              <a:ext uri="{FF2B5EF4-FFF2-40B4-BE49-F238E27FC236}">
                <a16:creationId xmlns:a16="http://schemas.microsoft.com/office/drawing/2014/main" id="{038C5045-5D72-4563-8996-5DBAB3C2539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952" t="5056" r="4643" b="16358"/>
          <a:stretch/>
        </p:blipFill>
        <p:spPr>
          <a:xfrm>
            <a:off x="5602297" y="2329231"/>
            <a:ext cx="1763443" cy="1895175"/>
          </a:xfrm>
          <a:prstGeom prst="rect">
            <a:avLst/>
          </a:prstGeom>
        </p:spPr>
      </p:pic>
    </p:spTree>
    <p:extLst>
      <p:ext uri="{BB962C8B-B14F-4D97-AF65-F5344CB8AC3E}">
        <p14:creationId xmlns:p14="http://schemas.microsoft.com/office/powerpoint/2010/main" val="247384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282502"/>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50122950-25C6-4B3F-ADA4-B9A24C7CB911}"/>
              </a:ext>
            </a:extLst>
          </p:cNvPr>
          <p:cNvSpPr/>
          <p:nvPr/>
        </p:nvSpPr>
        <p:spPr>
          <a:xfrm>
            <a:off x="1547664" y="1380023"/>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Macchine del progresso: l’impatto della tecnologia</a:t>
            </a:r>
          </a:p>
        </p:txBody>
      </p:sp>
      <p:sp>
        <p:nvSpPr>
          <p:cNvPr id="11" name="Donut 24">
            <a:extLst>
              <a:ext uri="{FF2B5EF4-FFF2-40B4-BE49-F238E27FC236}">
                <a16:creationId xmlns:a16="http://schemas.microsoft.com/office/drawing/2014/main" id="{F59980B5-C616-4ADC-8660-5A388B8EEA6C}"/>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nvGrpSpPr>
          <p:cNvPr id="3" name="Grupo 2">
            <a:extLst>
              <a:ext uri="{FF2B5EF4-FFF2-40B4-BE49-F238E27FC236}">
                <a16:creationId xmlns:a16="http://schemas.microsoft.com/office/drawing/2014/main" id="{19AC2DB9-AFCD-4CB0-A3FA-D11902E99B91}"/>
              </a:ext>
            </a:extLst>
          </p:cNvPr>
          <p:cNvGrpSpPr/>
          <p:nvPr/>
        </p:nvGrpSpPr>
        <p:grpSpPr>
          <a:xfrm>
            <a:off x="2339752" y="1870199"/>
            <a:ext cx="4754158" cy="2964755"/>
            <a:chOff x="1960063" y="1554366"/>
            <a:chExt cx="6441799" cy="3564629"/>
          </a:xfrm>
        </p:grpSpPr>
        <p:sp>
          <p:nvSpPr>
            <p:cNvPr id="5" name="Forma 4">
              <a:extLst>
                <a:ext uri="{FF2B5EF4-FFF2-40B4-BE49-F238E27FC236}">
                  <a16:creationId xmlns:a16="http://schemas.microsoft.com/office/drawing/2014/main" id="{2ADB0F99-5EBD-4CA8-AFA5-D79D4D55D8A8}"/>
                </a:ext>
              </a:extLst>
            </p:cNvPr>
            <p:cNvSpPr/>
            <p:nvPr/>
          </p:nvSpPr>
          <p:spPr>
            <a:xfrm>
              <a:off x="1960063" y="1554366"/>
              <a:ext cx="5250041" cy="3281275"/>
            </a:xfrm>
            <a:prstGeom prst="swooshArrow">
              <a:avLst>
                <a:gd name="adj1" fmla="val 25000"/>
                <a:gd name="adj2" fmla="val 25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Elipse 6">
              <a:extLst>
                <a:ext uri="{FF2B5EF4-FFF2-40B4-BE49-F238E27FC236}">
                  <a16:creationId xmlns:a16="http://schemas.microsoft.com/office/drawing/2014/main" id="{2147A2B3-1458-4ACE-B1F9-4AB2671B4CC3}"/>
                </a:ext>
              </a:extLst>
            </p:cNvPr>
            <p:cNvSpPr/>
            <p:nvPr/>
          </p:nvSpPr>
          <p:spPr>
            <a:xfrm>
              <a:off x="2626818" y="4102456"/>
              <a:ext cx="136501" cy="13650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orma libre: forma 8">
              <a:extLst>
                <a:ext uri="{FF2B5EF4-FFF2-40B4-BE49-F238E27FC236}">
                  <a16:creationId xmlns:a16="http://schemas.microsoft.com/office/drawing/2014/main" id="{E664B6F6-5A46-40C4-A8FB-11F9B1BE3F55}"/>
                </a:ext>
              </a:extLst>
            </p:cNvPr>
            <p:cNvSpPr/>
            <p:nvPr/>
          </p:nvSpPr>
          <p:spPr>
            <a:xfrm>
              <a:off x="1969388" y="4170707"/>
              <a:ext cx="4674013" cy="948288"/>
            </a:xfrm>
            <a:custGeom>
              <a:avLst/>
              <a:gdLst>
                <a:gd name="connsiteX0" fmla="*/ 0 w 2674620"/>
                <a:gd name="connsiteY0" fmla="*/ 0 h 948288"/>
                <a:gd name="connsiteX1" fmla="*/ 2674620 w 2674620"/>
                <a:gd name="connsiteY1" fmla="*/ 0 h 948288"/>
                <a:gd name="connsiteX2" fmla="*/ 2674620 w 2674620"/>
                <a:gd name="connsiteY2" fmla="*/ 948288 h 948288"/>
                <a:gd name="connsiteX3" fmla="*/ 0 w 2674620"/>
                <a:gd name="connsiteY3" fmla="*/ 948288 h 948288"/>
                <a:gd name="connsiteX4" fmla="*/ 0 w 2674620"/>
                <a:gd name="connsiteY4" fmla="*/ 0 h 948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620" h="948288">
                  <a:moveTo>
                    <a:pt x="0" y="0"/>
                  </a:moveTo>
                  <a:lnTo>
                    <a:pt x="2674620" y="0"/>
                  </a:lnTo>
                  <a:lnTo>
                    <a:pt x="2674620" y="948288"/>
                  </a:lnTo>
                  <a:lnTo>
                    <a:pt x="0" y="9482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29" tIns="0" rIns="0" bIns="0" numCol="1" spcCol="1270" anchor="t" anchorCtr="0">
              <a:noAutofit/>
            </a:bodyPr>
            <a:lstStyle/>
            <a:p>
              <a:pPr marL="0" lvl="0" indent="0" algn="l" defTabSz="444500">
                <a:lnSpc>
                  <a:spcPct val="90000"/>
                </a:lnSpc>
                <a:spcBef>
                  <a:spcPct val="0"/>
                </a:spcBef>
                <a:spcAft>
                  <a:spcPct val="35000"/>
                </a:spcAft>
                <a:buNone/>
              </a:pPr>
              <a:r>
                <a:rPr lang="it-IT" altLang="es-ES" sz="1000" kern="1200" dirty="0">
                  <a:latin typeface="Arial Rounded MT Bold" panose="020F0704030504030204" pitchFamily="34" charset="0"/>
                </a:rPr>
                <a:t>Il </a:t>
              </a:r>
              <a:r>
                <a:rPr lang="it-IT" altLang="es-ES" sz="1000" kern="1200" dirty="0">
                  <a:solidFill>
                    <a:schemeClr val="tx2">
                      <a:lumMod val="60000"/>
                      <a:lumOff val="40000"/>
                    </a:schemeClr>
                  </a:solidFill>
                  <a:latin typeface="Arial Rounded MT Bold" panose="020F0704030504030204" pitchFamily="34" charset="0"/>
                </a:rPr>
                <a:t>vapore</a:t>
              </a:r>
              <a:r>
                <a:rPr lang="it-IT" altLang="es-ES" sz="1000" kern="1200" dirty="0">
                  <a:latin typeface="Arial Rounded MT Bold" panose="020F0704030504030204" pitchFamily="34" charset="0"/>
                </a:rPr>
                <a:t> ci ha permesso di superare i limiti della forza basata sui muscoli, che fosse umana o animale, e di    </a:t>
              </a:r>
              <a:r>
                <a:rPr lang="it-IT" altLang="es-ES" sz="1000" kern="1200" dirty="0">
                  <a:solidFill>
                    <a:schemeClr val="tx2">
                      <a:lumMod val="60000"/>
                      <a:lumOff val="40000"/>
                    </a:schemeClr>
                  </a:solidFill>
                  <a:latin typeface="Arial Rounded MT Bold" panose="020F0704030504030204" pitchFamily="34" charset="0"/>
                </a:rPr>
                <a:t>generare quantità impressionanti di energia utilizzabile a comando</a:t>
              </a:r>
              <a:r>
                <a:rPr lang="it-IT" altLang="es-ES" sz="1000" kern="1200" dirty="0">
                  <a:latin typeface="Arial Rounded MT Bold" panose="020F0704030504030204" pitchFamily="34" charset="0"/>
                </a:rPr>
                <a:t>.</a:t>
              </a:r>
              <a:endParaRPr lang="es-ES" sz="1000" kern="1200" dirty="0"/>
            </a:p>
          </p:txBody>
        </p:sp>
        <p:sp>
          <p:nvSpPr>
            <p:cNvPr id="12" name="Elipse 11">
              <a:extLst>
                <a:ext uri="{FF2B5EF4-FFF2-40B4-BE49-F238E27FC236}">
                  <a16:creationId xmlns:a16="http://schemas.microsoft.com/office/drawing/2014/main" id="{E7200E20-890E-4257-BFA4-0B15001C3583}"/>
                </a:ext>
              </a:extLst>
            </p:cNvPr>
            <p:cNvSpPr/>
            <p:nvPr/>
          </p:nvSpPr>
          <p:spPr>
            <a:xfrm>
              <a:off x="3831702" y="3210605"/>
              <a:ext cx="246751" cy="24675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orma libre: forma 12">
              <a:extLst>
                <a:ext uri="{FF2B5EF4-FFF2-40B4-BE49-F238E27FC236}">
                  <a16:creationId xmlns:a16="http://schemas.microsoft.com/office/drawing/2014/main" id="{817B1FB6-E5EB-4134-9841-6189A4C626BF}"/>
                </a:ext>
              </a:extLst>
            </p:cNvPr>
            <p:cNvSpPr/>
            <p:nvPr/>
          </p:nvSpPr>
          <p:spPr>
            <a:xfrm>
              <a:off x="3955076" y="3333981"/>
              <a:ext cx="4444577" cy="1785013"/>
            </a:xfrm>
            <a:custGeom>
              <a:avLst/>
              <a:gdLst>
                <a:gd name="connsiteX0" fmla="*/ 0 w 1260009"/>
                <a:gd name="connsiteY0" fmla="*/ 0 h 1785013"/>
                <a:gd name="connsiteX1" fmla="*/ 1260009 w 1260009"/>
                <a:gd name="connsiteY1" fmla="*/ 0 h 1785013"/>
                <a:gd name="connsiteX2" fmla="*/ 1260009 w 1260009"/>
                <a:gd name="connsiteY2" fmla="*/ 1785013 h 1785013"/>
                <a:gd name="connsiteX3" fmla="*/ 0 w 1260009"/>
                <a:gd name="connsiteY3" fmla="*/ 1785013 h 1785013"/>
                <a:gd name="connsiteX4" fmla="*/ 0 w 1260009"/>
                <a:gd name="connsiteY4" fmla="*/ 0 h 178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9" h="1785013">
                  <a:moveTo>
                    <a:pt x="0" y="0"/>
                  </a:moveTo>
                  <a:lnTo>
                    <a:pt x="1260009" y="0"/>
                  </a:lnTo>
                  <a:lnTo>
                    <a:pt x="1260009" y="1785013"/>
                  </a:lnTo>
                  <a:lnTo>
                    <a:pt x="0" y="17850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0749" tIns="0" rIns="0" bIns="0" numCol="1" spcCol="1270" anchor="t" anchorCtr="0">
              <a:noAutofit/>
            </a:bodyPr>
            <a:lstStyle/>
            <a:p>
              <a:pPr marL="0" lvl="0" indent="0" algn="l" defTabSz="444500">
                <a:lnSpc>
                  <a:spcPct val="90000"/>
                </a:lnSpc>
                <a:spcBef>
                  <a:spcPct val="0"/>
                </a:spcBef>
                <a:spcAft>
                  <a:spcPct val="35000"/>
                </a:spcAft>
                <a:buNone/>
              </a:pPr>
              <a:r>
                <a:rPr lang="it-IT" altLang="es-ES" sz="1000" kern="1200" dirty="0">
                  <a:latin typeface="Arial Rounded MT Bold" panose="020F0704030504030204" pitchFamily="34" charset="0"/>
                </a:rPr>
                <a:t>Questo ha portato alle </a:t>
              </a:r>
              <a:r>
                <a:rPr lang="it-IT" altLang="es-ES" sz="1000" kern="1200" dirty="0">
                  <a:solidFill>
                    <a:schemeClr val="tx2">
                      <a:lumMod val="60000"/>
                      <a:lumOff val="40000"/>
                    </a:schemeClr>
                  </a:solidFill>
                  <a:latin typeface="Arial Rounded MT Bold" panose="020F0704030504030204" pitchFamily="34" charset="0"/>
                </a:rPr>
                <a:t>fabbriche</a:t>
              </a:r>
              <a:r>
                <a:rPr lang="it-IT" altLang="es-ES" sz="1000" kern="1200" dirty="0">
                  <a:latin typeface="Arial Rounded MT Bold" panose="020F0704030504030204" pitchFamily="34" charset="0"/>
                </a:rPr>
                <a:t> e alla </a:t>
              </a:r>
              <a:r>
                <a:rPr lang="it-IT" altLang="es-ES" sz="1000" kern="1200" dirty="0">
                  <a:solidFill>
                    <a:schemeClr val="tx2">
                      <a:lumMod val="60000"/>
                      <a:lumOff val="40000"/>
                    </a:schemeClr>
                  </a:solidFill>
                  <a:latin typeface="Arial Rounded MT Bold" panose="020F0704030504030204" pitchFamily="34" charset="0"/>
                </a:rPr>
                <a:t>produzione di massa</a:t>
              </a:r>
              <a:r>
                <a:rPr lang="it-IT" altLang="es-ES" sz="1000" kern="1200" dirty="0">
                  <a:latin typeface="Arial Rounded MT Bold" panose="020F0704030504030204" pitchFamily="34" charset="0"/>
                </a:rPr>
                <a:t>, alle </a:t>
              </a:r>
              <a:r>
                <a:rPr lang="it-IT" altLang="es-ES" sz="1000" kern="1200" dirty="0">
                  <a:solidFill>
                    <a:schemeClr val="tx2">
                      <a:lumMod val="60000"/>
                      <a:lumOff val="40000"/>
                    </a:schemeClr>
                  </a:solidFill>
                  <a:latin typeface="Arial Rounded MT Bold" panose="020F0704030504030204" pitchFamily="34" charset="0"/>
                </a:rPr>
                <a:t>ferrovie</a:t>
              </a:r>
              <a:r>
                <a:rPr lang="it-IT" altLang="es-ES" sz="1000" kern="1200" dirty="0">
                  <a:latin typeface="Arial Rounded MT Bold" panose="020F0704030504030204" pitchFamily="34" charset="0"/>
                </a:rPr>
                <a:t> e al </a:t>
              </a:r>
              <a:r>
                <a:rPr lang="it-IT" altLang="es-ES" sz="1000" kern="1200" dirty="0">
                  <a:solidFill>
                    <a:schemeClr val="tx2">
                      <a:lumMod val="60000"/>
                      <a:lumOff val="40000"/>
                    </a:schemeClr>
                  </a:solidFill>
                  <a:latin typeface="Arial Rounded MT Bold" panose="020F0704030504030204" pitchFamily="34" charset="0"/>
                </a:rPr>
                <a:t>trasporto per molte </a:t>
              </a:r>
            </a:p>
            <a:p>
              <a:pPr marL="0" lvl="0" indent="0" algn="l" defTabSz="444500">
                <a:lnSpc>
                  <a:spcPct val="90000"/>
                </a:lnSpc>
                <a:spcBef>
                  <a:spcPct val="0"/>
                </a:spcBef>
                <a:spcAft>
                  <a:spcPct val="35000"/>
                </a:spcAft>
                <a:buNone/>
              </a:pPr>
              <a:r>
                <a:rPr lang="it-IT" altLang="es-ES" sz="1000" kern="1200" dirty="0">
                  <a:solidFill>
                    <a:schemeClr val="tx2">
                      <a:lumMod val="60000"/>
                      <a:lumOff val="40000"/>
                    </a:schemeClr>
                  </a:solidFill>
                  <a:latin typeface="Arial Rounded MT Bold" panose="020F0704030504030204" pitchFamily="34" charset="0"/>
                </a:rPr>
                <a:t>persone</a:t>
              </a:r>
              <a:r>
                <a:rPr lang="it-IT" altLang="es-ES" sz="1000" kern="1200" dirty="0">
                  <a:latin typeface="Arial Rounded MT Bold" panose="020F0704030504030204" pitchFamily="34" charset="0"/>
                </a:rPr>
                <a:t>. </a:t>
              </a:r>
              <a:endParaRPr lang="es-ES" sz="1000" kern="1200" dirty="0"/>
            </a:p>
          </p:txBody>
        </p:sp>
        <p:sp>
          <p:nvSpPr>
            <p:cNvPr id="17" name="Elipse 16">
              <a:extLst>
                <a:ext uri="{FF2B5EF4-FFF2-40B4-BE49-F238E27FC236}">
                  <a16:creationId xmlns:a16="http://schemas.microsoft.com/office/drawing/2014/main" id="{ED41DF6B-A61A-462A-9471-CD3210FE9BEE}"/>
                </a:ext>
              </a:extLst>
            </p:cNvPr>
            <p:cNvSpPr/>
            <p:nvPr/>
          </p:nvSpPr>
          <p:spPr>
            <a:xfrm>
              <a:off x="5280713" y="2667882"/>
              <a:ext cx="341252" cy="34125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Forma libre: forma 17">
              <a:extLst>
                <a:ext uri="{FF2B5EF4-FFF2-40B4-BE49-F238E27FC236}">
                  <a16:creationId xmlns:a16="http://schemas.microsoft.com/office/drawing/2014/main" id="{BF0940BB-9AB1-4013-95F6-068F181D371C}"/>
                </a:ext>
              </a:extLst>
            </p:cNvPr>
            <p:cNvSpPr/>
            <p:nvPr/>
          </p:nvSpPr>
          <p:spPr>
            <a:xfrm>
              <a:off x="5451340" y="2838509"/>
              <a:ext cx="2950522" cy="2280486"/>
            </a:xfrm>
            <a:custGeom>
              <a:avLst/>
              <a:gdLst>
                <a:gd name="connsiteX0" fmla="*/ 0 w 1260009"/>
                <a:gd name="connsiteY0" fmla="*/ 0 h 2280486"/>
                <a:gd name="connsiteX1" fmla="*/ 1260009 w 1260009"/>
                <a:gd name="connsiteY1" fmla="*/ 0 h 2280486"/>
                <a:gd name="connsiteX2" fmla="*/ 1260009 w 1260009"/>
                <a:gd name="connsiteY2" fmla="*/ 2280486 h 2280486"/>
                <a:gd name="connsiteX3" fmla="*/ 0 w 1260009"/>
                <a:gd name="connsiteY3" fmla="*/ 2280486 h 2280486"/>
                <a:gd name="connsiteX4" fmla="*/ 0 w 1260009"/>
                <a:gd name="connsiteY4" fmla="*/ 0 h 228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9" h="2280486">
                  <a:moveTo>
                    <a:pt x="0" y="0"/>
                  </a:moveTo>
                  <a:lnTo>
                    <a:pt x="1260009" y="0"/>
                  </a:lnTo>
                  <a:lnTo>
                    <a:pt x="1260009" y="2280486"/>
                  </a:lnTo>
                  <a:lnTo>
                    <a:pt x="0" y="228048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0823" tIns="0" rIns="0" bIns="0" numCol="1" spcCol="1270" anchor="t" anchorCtr="0">
              <a:noAutofit/>
            </a:bodyPr>
            <a:lstStyle/>
            <a:p>
              <a:pPr marL="0" lvl="0" indent="0" algn="l" defTabSz="444500">
                <a:lnSpc>
                  <a:spcPct val="90000"/>
                </a:lnSpc>
                <a:spcBef>
                  <a:spcPct val="0"/>
                </a:spcBef>
                <a:spcAft>
                  <a:spcPct val="35000"/>
                </a:spcAft>
                <a:buNone/>
              </a:pPr>
              <a:r>
                <a:rPr lang="it-IT" altLang="es-ES" sz="1000" kern="1200" dirty="0">
                  <a:latin typeface="Arial Rounded MT Bold" panose="020F0704030504030204" pitchFamily="34" charset="0"/>
                </a:rPr>
                <a:t>In parole povere, ha portato alla </a:t>
              </a:r>
              <a:r>
                <a:rPr lang="it-IT" altLang="es-ES" sz="1000" i="1" kern="1200" dirty="0">
                  <a:latin typeface="Arial Rounded MT Bold" panose="020F0704030504030204" pitchFamily="34" charset="0"/>
                </a:rPr>
                <a:t>vita moderna</a:t>
              </a:r>
              <a:r>
                <a:rPr lang="it-IT" altLang="es-ES" sz="1000" kern="1200" dirty="0">
                  <a:latin typeface="Arial Rounded MT Bold" panose="020F0704030504030204" pitchFamily="34" charset="0"/>
                </a:rPr>
                <a:t>. </a:t>
              </a:r>
              <a:endParaRPr lang="es-ES" sz="1000" kern="1200" dirty="0"/>
            </a:p>
          </p:txBody>
        </p:sp>
      </p:grpSp>
    </p:spTree>
    <p:extLst>
      <p:ext uri="{BB962C8B-B14F-4D97-AF65-F5344CB8AC3E}">
        <p14:creationId xmlns:p14="http://schemas.microsoft.com/office/powerpoint/2010/main" val="1438909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940212"/>
            <a:ext cx="5904000" cy="2308324"/>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lgn="just">
              <a:defRPr/>
            </a:pPr>
            <a:r>
              <a:rPr lang="it-IT" altLang="es-ES" sz="1200" dirty="0">
                <a:latin typeface="Arial Rounded MT Bold" panose="020F0704030504030204" pitchFamily="34" charset="0"/>
              </a:rPr>
              <a:t>E adesso arriva la </a:t>
            </a:r>
            <a:r>
              <a:rPr lang="it-IT" altLang="es-ES" sz="1200" dirty="0">
                <a:solidFill>
                  <a:schemeClr val="tx2">
                    <a:lumMod val="60000"/>
                    <a:lumOff val="40000"/>
                  </a:schemeClr>
                </a:solidFill>
                <a:latin typeface="Arial Rounded MT Bold" panose="020F0704030504030204" pitchFamily="34" charset="0"/>
              </a:rPr>
              <a:t>seconda età delle macchine</a:t>
            </a:r>
            <a:r>
              <a:rPr lang="it-IT" altLang="es-ES" sz="1200" dirty="0">
                <a:latin typeface="Arial Rounded MT Bold" panose="020F0704030504030204" pitchFamily="34" charset="0"/>
              </a:rPr>
              <a:t>. </a:t>
            </a:r>
          </a:p>
          <a:p>
            <a:pPr algn="just">
              <a:defRPr/>
            </a:pPr>
            <a:endParaRPr lang="it-IT" altLang="es-ES" sz="1200" dirty="0">
              <a:latin typeface="Arial Rounded MT Bold" panose="020F0704030504030204" pitchFamily="34" charset="0"/>
            </a:endParaRPr>
          </a:p>
          <a:p>
            <a:pPr algn="just">
              <a:defRPr/>
            </a:pPr>
            <a:r>
              <a:rPr lang="it-IT" altLang="es-ES" sz="1200" dirty="0">
                <a:latin typeface="Arial Rounded MT Bold" panose="020F0704030504030204" pitchFamily="34" charset="0"/>
              </a:rPr>
              <a:t>I computer e le altre innovazioni digitali stanno facendo per la nostra forza </a:t>
            </a:r>
          </a:p>
          <a:p>
            <a:pPr algn="just">
              <a:defRPr/>
            </a:pPr>
            <a:r>
              <a:rPr lang="it-IT" altLang="es-ES" sz="1200" dirty="0">
                <a:latin typeface="Arial Rounded MT Bold" panose="020F0704030504030204" pitchFamily="34" charset="0"/>
              </a:rPr>
              <a:t>mentale, per la capacità di usare il nostro cervello affinché capisca e influenzi </a:t>
            </a:r>
          </a:p>
          <a:p>
            <a:pPr algn="just">
              <a:defRPr/>
            </a:pPr>
            <a:r>
              <a:rPr lang="it-IT" altLang="es-ES" sz="1200" dirty="0">
                <a:latin typeface="Arial Rounded MT Bold" panose="020F0704030504030204" pitchFamily="34" charset="0"/>
              </a:rPr>
              <a:t>il nostro ambiente, quello che la macchina a vapore e i suoi epigoni fecero per la forza muscolare. </a:t>
            </a:r>
          </a:p>
          <a:p>
            <a:pPr algn="just">
              <a:defRPr/>
            </a:pPr>
            <a:endParaRPr lang="it-IT" altLang="es-ES" sz="1200" dirty="0">
              <a:latin typeface="Arial Rounded MT Bold" panose="020F0704030504030204" pitchFamily="34" charset="0"/>
            </a:endParaRPr>
          </a:p>
          <a:p>
            <a:pPr algn="just">
              <a:defRPr/>
            </a:pPr>
            <a:r>
              <a:rPr lang="it-IT" altLang="es-ES" sz="1200" dirty="0">
                <a:latin typeface="Arial Rounded MT Bold" panose="020F0704030504030204" pitchFamily="34" charset="0"/>
              </a:rPr>
              <a:t>Ci permettono di superare i precedenti limiti e ci portano in un territorio </a:t>
            </a:r>
          </a:p>
          <a:p>
            <a:pPr algn="just">
              <a:defRPr/>
            </a:pPr>
            <a:r>
              <a:rPr lang="it-IT" altLang="es-ES" sz="1200" dirty="0">
                <a:latin typeface="Arial Rounded MT Bold" panose="020F0704030504030204" pitchFamily="34" charset="0"/>
              </a:rPr>
              <a:t>inesplorato. </a:t>
            </a:r>
          </a:p>
          <a:p>
            <a:pPr>
              <a:defRPr/>
            </a:pP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12B8F523-0A9B-4CD3-9D91-4C37AEDE2D06}"/>
              </a:ext>
            </a:extLst>
          </p:cNvPr>
          <p:cNvSpPr/>
          <p:nvPr/>
        </p:nvSpPr>
        <p:spPr>
          <a:xfrm>
            <a:off x="1610094" y="1783097"/>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rgbClr val="7030A0"/>
                </a:solidFill>
                <a:latin typeface="Arial Rounded MT Bold" panose="020F0704030504030204" pitchFamily="34" charset="0"/>
              </a:rPr>
              <a:t>Macchine del progresso</a:t>
            </a:r>
            <a:r>
              <a:rPr lang="it-IT" altLang="es-ES" sz="1200" dirty="0">
                <a:solidFill>
                  <a:schemeClr val="tx1"/>
                </a:solidFill>
                <a:latin typeface="Arial Rounded MT Bold" panose="020F0704030504030204" pitchFamily="34" charset="0"/>
              </a:rPr>
              <a:t>: l’impatto della tecnologia</a:t>
            </a:r>
          </a:p>
        </p:txBody>
      </p:sp>
      <p:sp>
        <p:nvSpPr>
          <p:cNvPr id="10" name="Donut 24">
            <a:extLst>
              <a:ext uri="{FF2B5EF4-FFF2-40B4-BE49-F238E27FC236}">
                <a16:creationId xmlns:a16="http://schemas.microsoft.com/office/drawing/2014/main" id="{8120BE68-A9A3-4B27-B443-46DA53F6F5AC}"/>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408539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29906" y="2225016"/>
            <a:ext cx="2740620" cy="2492990"/>
          </a:xfrm>
          <a:prstGeom prst="rect">
            <a:avLst/>
          </a:prstGeom>
          <a:noFill/>
        </p:spPr>
        <p:txBody>
          <a:bodyPr wrap="square" rtlCol="0">
            <a:spAutoFit/>
          </a:bodyPr>
          <a:lstStyle/>
          <a:p>
            <a:pPr>
              <a:defRPr/>
            </a:pPr>
            <a:r>
              <a:rPr lang="it-IT" altLang="es-ES" sz="1200" dirty="0">
                <a:latin typeface="Arial Rounded MT Bold" panose="020F0704030504030204" pitchFamily="34" charset="0"/>
              </a:rPr>
              <a:t>Per il progresso e lo sviluppo, per controllare l'ambiente fisico e intellettuale al fine di fare delle cose, </a:t>
            </a:r>
            <a:r>
              <a:rPr lang="it-IT" altLang="es-ES" sz="1200" i="1" dirty="0">
                <a:solidFill>
                  <a:schemeClr val="tx2">
                    <a:lumMod val="60000"/>
                    <a:lumOff val="40000"/>
                  </a:schemeClr>
                </a:solidFill>
                <a:latin typeface="Arial Rounded MT Bold" panose="020F0704030504030204" pitchFamily="34" charset="0"/>
              </a:rPr>
              <a:t>la forza mentale è importante almeno quanto la forza fisica</a:t>
            </a:r>
            <a:r>
              <a:rPr lang="it-IT" altLang="es-ES" sz="1200" dirty="0">
                <a:latin typeface="Arial Rounded MT Bold" panose="020F0704030504030204" pitchFamily="34" charset="0"/>
              </a:rPr>
              <a:t>.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Un impulso così poderoso e senza precedenti alla potenza mentale   dovrebbe significare un grande     stimolo per l'intera umanità, come è avvenuto con l'impulso alla          potenza fisica.</a:t>
            </a:r>
          </a:p>
          <a:p>
            <a:pPr>
              <a:defRPr/>
            </a:pP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01E386B2-F467-42F8-8BD4-12BFA4BC48B2}"/>
              </a:ext>
            </a:extLst>
          </p:cNvPr>
          <p:cNvSpPr/>
          <p:nvPr/>
        </p:nvSpPr>
        <p:spPr>
          <a:xfrm>
            <a:off x="1610094" y="1733168"/>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rgbClr val="7030A0"/>
                </a:solidFill>
                <a:latin typeface="Arial Rounded MT Bold" panose="020F0704030504030204" pitchFamily="34" charset="0"/>
              </a:rPr>
              <a:t>Macchine del progresso</a:t>
            </a:r>
            <a:r>
              <a:rPr lang="it-IT" altLang="es-ES" sz="1200" dirty="0">
                <a:solidFill>
                  <a:schemeClr val="tx1"/>
                </a:solidFill>
                <a:latin typeface="Arial Rounded MT Bold" panose="020F0704030504030204" pitchFamily="34" charset="0"/>
              </a:rPr>
              <a:t>: l’impatto della tecnologia</a:t>
            </a:r>
          </a:p>
        </p:txBody>
      </p:sp>
      <p:sp>
        <p:nvSpPr>
          <p:cNvPr id="10" name="Donut 24">
            <a:extLst>
              <a:ext uri="{FF2B5EF4-FFF2-40B4-BE49-F238E27FC236}">
                <a16:creationId xmlns:a16="http://schemas.microsoft.com/office/drawing/2014/main" id="{68554F1F-1E61-445C-B81C-32D25AB5F618}"/>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7" name="object 2">
            <a:extLst>
              <a:ext uri="{FF2B5EF4-FFF2-40B4-BE49-F238E27FC236}">
                <a16:creationId xmlns:a16="http://schemas.microsoft.com/office/drawing/2014/main" id="{F08C6E81-FEB9-4CE0-98DB-8DFB0554B157}"/>
              </a:ext>
            </a:extLst>
          </p:cNvPr>
          <p:cNvSpPr/>
          <p:nvPr/>
        </p:nvSpPr>
        <p:spPr>
          <a:xfrm>
            <a:off x="4370526" y="2262926"/>
            <a:ext cx="1175628" cy="1485142"/>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a:p>
        </p:txBody>
      </p:sp>
      <p:sp>
        <p:nvSpPr>
          <p:cNvPr id="18" name="object 2">
            <a:extLst>
              <a:ext uri="{FF2B5EF4-FFF2-40B4-BE49-F238E27FC236}">
                <a16:creationId xmlns:a16="http://schemas.microsoft.com/office/drawing/2014/main" id="{DC35708D-F717-454D-A5E2-4B602E07392E}"/>
              </a:ext>
            </a:extLst>
          </p:cNvPr>
          <p:cNvSpPr/>
          <p:nvPr/>
        </p:nvSpPr>
        <p:spPr>
          <a:xfrm rot="10800000">
            <a:off x="5620026" y="3048102"/>
            <a:ext cx="1894068" cy="1577580"/>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dirty="0"/>
          </a:p>
        </p:txBody>
      </p:sp>
      <p:pic>
        <p:nvPicPr>
          <p:cNvPr id="3" name="Imagen 2">
            <a:extLst>
              <a:ext uri="{FF2B5EF4-FFF2-40B4-BE49-F238E27FC236}">
                <a16:creationId xmlns:a16="http://schemas.microsoft.com/office/drawing/2014/main" id="{7F35BADB-1DF1-4733-97BD-564BC40F0F7A}"/>
              </a:ext>
            </a:extLst>
          </p:cNvPr>
          <p:cNvPicPr>
            <a:picLocks noChangeAspect="1"/>
          </p:cNvPicPr>
          <p:nvPr/>
        </p:nvPicPr>
        <p:blipFill rotWithShape="1">
          <a:blip r:embed="rId4">
            <a:extLst>
              <a:ext uri="{28A0092B-C50C-407E-A947-70E740481C1C}">
                <a14:useLocalDpi xmlns:a14="http://schemas.microsoft.com/office/drawing/2010/main" val="0"/>
              </a:ext>
            </a:extLst>
          </a:blip>
          <a:srcRect l="10783" r="7044"/>
          <a:stretch/>
        </p:blipFill>
        <p:spPr>
          <a:xfrm>
            <a:off x="4572000" y="2427734"/>
            <a:ext cx="2740620" cy="2030117"/>
          </a:xfrm>
          <a:prstGeom prst="rect">
            <a:avLst/>
          </a:prstGeom>
        </p:spPr>
      </p:pic>
    </p:spTree>
    <p:extLst>
      <p:ext uri="{BB962C8B-B14F-4D97-AF65-F5344CB8AC3E}">
        <p14:creationId xmlns:p14="http://schemas.microsoft.com/office/powerpoint/2010/main" val="835535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862203"/>
            <a:ext cx="5923812" cy="2123658"/>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Gli ultimi anni sono stati sorprendenti.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I </a:t>
            </a:r>
            <a:r>
              <a:rPr lang="it-IT" altLang="es-ES" sz="1200" dirty="0">
                <a:solidFill>
                  <a:schemeClr val="tx2">
                    <a:lumMod val="60000"/>
                    <a:lumOff val="40000"/>
                  </a:schemeClr>
                </a:solidFill>
                <a:latin typeface="Arial Rounded MT Bold" panose="020F0704030504030204" pitchFamily="34" charset="0"/>
              </a:rPr>
              <a:t>computer</a:t>
            </a:r>
            <a:r>
              <a:rPr lang="it-IT" altLang="es-ES" sz="1200" dirty="0">
                <a:latin typeface="Arial Rounded MT Bold" panose="020F0704030504030204" pitchFamily="34" charset="0"/>
              </a:rPr>
              <a:t> hanno iniziato a diagnosticare le malattie, ad ascoltarci e a parlare con noi, e a scrivere prosa di ottima qualità, mentre i robot hanno cominciato a sfrecciare nei magazzini e a guidare automobili senza alcun aiuto o con un  aiuto minimo.</a:t>
            </a: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6CC2AB6C-70BB-4611-BA8D-BFF96C80FA64}"/>
              </a:ext>
            </a:extLst>
          </p:cNvPr>
          <p:cNvSpPr/>
          <p:nvPr/>
        </p:nvSpPr>
        <p:spPr>
          <a:xfrm>
            <a:off x="1610094" y="1785656"/>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Giocare a rincorrersi</a:t>
            </a:r>
          </a:p>
        </p:txBody>
      </p:sp>
      <p:sp>
        <p:nvSpPr>
          <p:cNvPr id="11" name="Donut 24">
            <a:extLst>
              <a:ext uri="{FF2B5EF4-FFF2-40B4-BE49-F238E27FC236}">
                <a16:creationId xmlns:a16="http://schemas.microsoft.com/office/drawing/2014/main" id="{E017E1F5-DCF9-42CA-8D96-284113A30259}"/>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886561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491630"/>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779662"/>
            <a:ext cx="6038438" cy="2123658"/>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a:p>
            <a:pPr>
              <a:defRPr/>
            </a:pPr>
            <a:r>
              <a:rPr lang="it-IT" altLang="es-ES" sz="1200" dirty="0">
                <a:latin typeface="Arial Rounded MT Bold" panose="020F0704030504030204" pitchFamily="34" charset="0"/>
              </a:rPr>
              <a:t>Le </a:t>
            </a:r>
            <a:r>
              <a:rPr lang="it-IT" altLang="es-ES" sz="1200" dirty="0">
                <a:solidFill>
                  <a:srgbClr val="0070C0"/>
                </a:solidFill>
                <a:latin typeface="Arial Rounded MT Bold" panose="020F0704030504030204" pitchFamily="34" charset="0"/>
              </a:rPr>
              <a:t>tecnologie digitali </a:t>
            </a:r>
            <a:r>
              <a:rPr lang="it-IT" altLang="es-ES" sz="1200" dirty="0">
                <a:latin typeface="Arial Rounded MT Bold" panose="020F0704030504030204" pitchFamily="34" charset="0"/>
              </a:rPr>
              <a:t>per tanti anni s'erano dimostrate ridicolmente incapaci in tante di queste attività, poi sono di colpo diventate bravissime.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Com'è successo?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E quali sono le implicazioni di questo </a:t>
            </a:r>
          </a:p>
          <a:p>
            <a:pPr>
              <a:defRPr/>
            </a:pPr>
            <a:r>
              <a:rPr lang="it-IT" altLang="es-ES" sz="1200" dirty="0">
                <a:latin typeface="Arial Rounded MT Bold" panose="020F0704030504030204" pitchFamily="34" charset="0"/>
              </a:rPr>
              <a:t>progresso, stupefacente eppure ormai </a:t>
            </a:r>
          </a:p>
          <a:p>
            <a:pPr>
              <a:defRPr/>
            </a:pPr>
            <a:r>
              <a:rPr lang="it-IT" altLang="es-ES" sz="1200" dirty="0">
                <a:latin typeface="Arial Rounded MT Bold" panose="020F0704030504030204" pitchFamily="34" charset="0"/>
              </a:rPr>
              <a:t>considerato ordinario?</a:t>
            </a:r>
          </a:p>
          <a:p>
            <a:pPr>
              <a:defRPr/>
            </a:pP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D135E06F-964F-414B-A877-AA804E2EB5E1}"/>
              </a:ext>
            </a:extLst>
          </p:cNvPr>
          <p:cNvSpPr/>
          <p:nvPr/>
        </p:nvSpPr>
        <p:spPr>
          <a:xfrm>
            <a:off x="1610094" y="1594988"/>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Giocare a rincorrersi</a:t>
            </a:r>
          </a:p>
        </p:txBody>
      </p:sp>
      <p:sp>
        <p:nvSpPr>
          <p:cNvPr id="10" name="Donut 24">
            <a:extLst>
              <a:ext uri="{FF2B5EF4-FFF2-40B4-BE49-F238E27FC236}">
                <a16:creationId xmlns:a16="http://schemas.microsoft.com/office/drawing/2014/main" id="{8F53BE7A-004C-4B46-B92F-E64EA9E5474B}"/>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7" name="object 2">
            <a:extLst>
              <a:ext uri="{FF2B5EF4-FFF2-40B4-BE49-F238E27FC236}">
                <a16:creationId xmlns:a16="http://schemas.microsoft.com/office/drawing/2014/main" id="{737B4744-CA2E-46BF-A0AC-2AF4A8DC7FD8}"/>
              </a:ext>
            </a:extLst>
          </p:cNvPr>
          <p:cNvSpPr/>
          <p:nvPr/>
        </p:nvSpPr>
        <p:spPr>
          <a:xfrm rot="10800000">
            <a:off x="5597824" y="2751507"/>
            <a:ext cx="1894068" cy="1577580"/>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dirty="0"/>
          </a:p>
        </p:txBody>
      </p:sp>
      <p:sp>
        <p:nvSpPr>
          <p:cNvPr id="18" name="object 2">
            <a:extLst>
              <a:ext uri="{FF2B5EF4-FFF2-40B4-BE49-F238E27FC236}">
                <a16:creationId xmlns:a16="http://schemas.microsoft.com/office/drawing/2014/main" id="{31931D16-4785-43EB-A78B-5A205B8F655E}"/>
              </a:ext>
            </a:extLst>
          </p:cNvPr>
          <p:cNvSpPr/>
          <p:nvPr/>
        </p:nvSpPr>
        <p:spPr>
          <a:xfrm>
            <a:off x="4605110" y="2647911"/>
            <a:ext cx="1175628" cy="1485142"/>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a:p>
        </p:txBody>
      </p:sp>
      <p:pic>
        <p:nvPicPr>
          <p:cNvPr id="3" name="Imagen 2">
            <a:extLst>
              <a:ext uri="{FF2B5EF4-FFF2-40B4-BE49-F238E27FC236}">
                <a16:creationId xmlns:a16="http://schemas.microsoft.com/office/drawing/2014/main" id="{84CC09C0-2808-4D5D-8CAD-7FCACE9090B1}"/>
              </a:ext>
            </a:extLst>
          </p:cNvPr>
          <p:cNvPicPr>
            <a:picLocks noChangeAspect="1"/>
          </p:cNvPicPr>
          <p:nvPr/>
        </p:nvPicPr>
        <p:blipFill rotWithShape="1">
          <a:blip r:embed="rId4">
            <a:extLst>
              <a:ext uri="{28A0092B-C50C-407E-A947-70E740481C1C}">
                <a14:useLocalDpi xmlns:a14="http://schemas.microsoft.com/office/drawing/2010/main" val="0"/>
              </a:ext>
            </a:extLst>
          </a:blip>
          <a:srcRect l="15350" r="15408"/>
          <a:stretch/>
        </p:blipFill>
        <p:spPr>
          <a:xfrm>
            <a:off x="4788024" y="2751760"/>
            <a:ext cx="2563970" cy="1410141"/>
          </a:xfrm>
          <a:prstGeom prst="rect">
            <a:avLst/>
          </a:prstGeom>
        </p:spPr>
      </p:pic>
    </p:spTree>
    <p:extLst>
      <p:ext uri="{BB962C8B-B14F-4D97-AF65-F5344CB8AC3E}">
        <p14:creationId xmlns:p14="http://schemas.microsoft.com/office/powerpoint/2010/main" val="37721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140530"/>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6D9CE6DE-E712-466E-BFA7-BFB3058F4790}"/>
              </a:ext>
            </a:extLst>
          </p:cNvPr>
          <p:cNvSpPr/>
          <p:nvPr/>
        </p:nvSpPr>
        <p:spPr>
          <a:xfrm>
            <a:off x="1620000" y="1243888"/>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Giocare a rincorrersi</a:t>
            </a:r>
          </a:p>
        </p:txBody>
      </p:sp>
      <p:sp>
        <p:nvSpPr>
          <p:cNvPr id="10" name="Donut 24">
            <a:extLst>
              <a:ext uri="{FF2B5EF4-FFF2-40B4-BE49-F238E27FC236}">
                <a16:creationId xmlns:a16="http://schemas.microsoft.com/office/drawing/2014/main" id="{9B4C0066-A406-4936-8537-5F27483FC50B}"/>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 name="Forma libre: forma 10">
            <a:extLst>
              <a:ext uri="{FF2B5EF4-FFF2-40B4-BE49-F238E27FC236}">
                <a16:creationId xmlns:a16="http://schemas.microsoft.com/office/drawing/2014/main" id="{24145273-D363-40AE-8D6C-ACFFBF588815}"/>
              </a:ext>
            </a:extLst>
          </p:cNvPr>
          <p:cNvSpPr/>
          <p:nvPr/>
        </p:nvSpPr>
        <p:spPr>
          <a:xfrm>
            <a:off x="2754074" y="1837314"/>
            <a:ext cx="2879315" cy="781555"/>
          </a:xfrm>
          <a:custGeom>
            <a:avLst/>
            <a:gdLst>
              <a:gd name="connsiteX0" fmla="*/ 0 w 2500978"/>
              <a:gd name="connsiteY0" fmla="*/ 0 h 781555"/>
              <a:gd name="connsiteX1" fmla="*/ 2500978 w 2500978"/>
              <a:gd name="connsiteY1" fmla="*/ 0 h 781555"/>
              <a:gd name="connsiteX2" fmla="*/ 2500978 w 2500978"/>
              <a:gd name="connsiteY2" fmla="*/ 781555 h 781555"/>
              <a:gd name="connsiteX3" fmla="*/ 0 w 2500978"/>
              <a:gd name="connsiteY3" fmla="*/ 781555 h 781555"/>
              <a:gd name="connsiteX4" fmla="*/ 0 w 2500978"/>
              <a:gd name="connsiteY4" fmla="*/ 0 h 781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978" h="781555">
                <a:moveTo>
                  <a:pt x="0" y="0"/>
                </a:moveTo>
                <a:lnTo>
                  <a:pt x="2500978" y="0"/>
                </a:lnTo>
                <a:lnTo>
                  <a:pt x="2500978" y="781555"/>
                </a:lnTo>
                <a:lnTo>
                  <a:pt x="0" y="781555"/>
                </a:lnTo>
                <a:lnTo>
                  <a:pt x="0" y="0"/>
                </a:lnTo>
                <a:close/>
              </a:path>
            </a:pathLst>
          </a:custGeom>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29374" tIns="30480" rIns="30480" bIns="30480" numCol="1" spcCol="1270" anchor="ctr" anchorCtr="0">
            <a:noAutofit/>
          </a:bodyPr>
          <a:lstStyle/>
          <a:p>
            <a:pPr marL="0" lvl="0" indent="0" algn="l" defTabSz="355600">
              <a:lnSpc>
                <a:spcPct val="90000"/>
              </a:lnSpc>
              <a:spcBef>
                <a:spcPct val="0"/>
              </a:spcBef>
              <a:spcAft>
                <a:spcPct val="35000"/>
              </a:spcAft>
              <a:buNone/>
            </a:pPr>
            <a:r>
              <a:rPr lang="it-IT" altLang="es-ES" sz="1000" kern="1200" dirty="0">
                <a:latin typeface="Arial Rounded MT Bold" panose="020F0704030504030204" pitchFamily="34" charset="0"/>
              </a:rPr>
              <a:t>Oggi è possibile viaggiare a bordo di un'auto priva di pilota</a:t>
            </a:r>
            <a:endParaRPr lang="es-ES" sz="1000" kern="1200" dirty="0"/>
          </a:p>
        </p:txBody>
      </p:sp>
      <p:sp>
        <p:nvSpPr>
          <p:cNvPr id="17" name="Forma libre: forma 16">
            <a:extLst>
              <a:ext uri="{FF2B5EF4-FFF2-40B4-BE49-F238E27FC236}">
                <a16:creationId xmlns:a16="http://schemas.microsoft.com/office/drawing/2014/main" id="{3EB8A6E5-85DE-4D18-976C-8BF9F268AA69}"/>
              </a:ext>
            </a:extLst>
          </p:cNvPr>
          <p:cNvSpPr/>
          <p:nvPr/>
        </p:nvSpPr>
        <p:spPr>
          <a:xfrm>
            <a:off x="2761710" y="2821205"/>
            <a:ext cx="2879315" cy="781555"/>
          </a:xfrm>
          <a:custGeom>
            <a:avLst/>
            <a:gdLst>
              <a:gd name="connsiteX0" fmla="*/ 0 w 2500978"/>
              <a:gd name="connsiteY0" fmla="*/ 0 h 781555"/>
              <a:gd name="connsiteX1" fmla="*/ 2500978 w 2500978"/>
              <a:gd name="connsiteY1" fmla="*/ 0 h 781555"/>
              <a:gd name="connsiteX2" fmla="*/ 2500978 w 2500978"/>
              <a:gd name="connsiteY2" fmla="*/ 781555 h 781555"/>
              <a:gd name="connsiteX3" fmla="*/ 0 w 2500978"/>
              <a:gd name="connsiteY3" fmla="*/ 781555 h 781555"/>
              <a:gd name="connsiteX4" fmla="*/ 0 w 2500978"/>
              <a:gd name="connsiteY4" fmla="*/ 0 h 781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978" h="781555">
                <a:moveTo>
                  <a:pt x="0" y="0"/>
                </a:moveTo>
                <a:lnTo>
                  <a:pt x="2500978" y="0"/>
                </a:lnTo>
                <a:lnTo>
                  <a:pt x="2500978" y="781555"/>
                </a:lnTo>
                <a:lnTo>
                  <a:pt x="0" y="781555"/>
                </a:lnTo>
                <a:lnTo>
                  <a:pt x="0" y="0"/>
                </a:lnTo>
                <a:close/>
              </a:path>
            </a:pathLst>
          </a:custGeom>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29374" tIns="30480" rIns="30480" bIns="30480" numCol="1" spcCol="1270" anchor="ctr" anchorCtr="0">
            <a:noAutofit/>
          </a:bodyPr>
          <a:lstStyle/>
          <a:p>
            <a:pPr marL="0" lvl="0" indent="0" algn="just" defTabSz="355600">
              <a:lnSpc>
                <a:spcPct val="90000"/>
              </a:lnSpc>
              <a:spcBef>
                <a:spcPct val="0"/>
              </a:spcBef>
              <a:spcAft>
                <a:spcPct val="35000"/>
              </a:spcAft>
              <a:buNone/>
            </a:pPr>
            <a:r>
              <a:rPr lang="it-IT" altLang="es-ES" sz="1000" kern="1200" dirty="0">
                <a:latin typeface="Arial Rounded MT Bold" panose="020F0704030504030204" pitchFamily="34" charset="0"/>
              </a:rPr>
              <a:t>è possibile che un computer batta      squadre di studenti di Harvard e del MIT in una partita a </a:t>
            </a:r>
            <a:r>
              <a:rPr lang="it-IT" altLang="es-ES" sz="1000" i="1" kern="1200" dirty="0" err="1">
                <a:latin typeface="Arial Rounded MT Bold" panose="020F0704030504030204" pitchFamily="34" charset="0"/>
              </a:rPr>
              <a:t>Jeopardy</a:t>
            </a:r>
            <a:r>
              <a:rPr lang="it-IT" altLang="es-ES" sz="1000" i="1" kern="1200" dirty="0">
                <a:latin typeface="Arial Rounded MT Bold" panose="020F0704030504030204" pitchFamily="34" charset="0"/>
              </a:rPr>
              <a:t>!</a:t>
            </a:r>
            <a:endParaRPr lang="es-ES" sz="1000" kern="1200" dirty="0"/>
          </a:p>
        </p:txBody>
      </p:sp>
      <p:sp>
        <p:nvSpPr>
          <p:cNvPr id="19" name="Forma libre: forma 18">
            <a:extLst>
              <a:ext uri="{FF2B5EF4-FFF2-40B4-BE49-F238E27FC236}">
                <a16:creationId xmlns:a16="http://schemas.microsoft.com/office/drawing/2014/main" id="{190ADF82-D683-4561-9574-EC067D7E89A8}"/>
              </a:ext>
            </a:extLst>
          </p:cNvPr>
          <p:cNvSpPr/>
          <p:nvPr/>
        </p:nvSpPr>
        <p:spPr>
          <a:xfrm>
            <a:off x="2772804" y="3805097"/>
            <a:ext cx="2879315" cy="781555"/>
          </a:xfrm>
          <a:custGeom>
            <a:avLst/>
            <a:gdLst>
              <a:gd name="connsiteX0" fmla="*/ 0 w 2500978"/>
              <a:gd name="connsiteY0" fmla="*/ 0 h 781555"/>
              <a:gd name="connsiteX1" fmla="*/ 2500978 w 2500978"/>
              <a:gd name="connsiteY1" fmla="*/ 0 h 781555"/>
              <a:gd name="connsiteX2" fmla="*/ 2500978 w 2500978"/>
              <a:gd name="connsiteY2" fmla="*/ 781555 h 781555"/>
              <a:gd name="connsiteX3" fmla="*/ 0 w 2500978"/>
              <a:gd name="connsiteY3" fmla="*/ 781555 h 781555"/>
              <a:gd name="connsiteX4" fmla="*/ 0 w 2500978"/>
              <a:gd name="connsiteY4" fmla="*/ 0 h 781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978" h="781555">
                <a:moveTo>
                  <a:pt x="0" y="0"/>
                </a:moveTo>
                <a:lnTo>
                  <a:pt x="2500978" y="0"/>
                </a:lnTo>
                <a:lnTo>
                  <a:pt x="2500978" y="781555"/>
                </a:lnTo>
                <a:lnTo>
                  <a:pt x="0" y="781555"/>
                </a:lnTo>
                <a:lnTo>
                  <a:pt x="0" y="0"/>
                </a:lnTo>
                <a:close/>
              </a:path>
            </a:pathLst>
          </a:custGeom>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29374" tIns="30480" rIns="30480" bIns="30480" numCol="1" spcCol="1270" anchor="ctr" anchorCtr="0">
            <a:noAutofit/>
          </a:bodyPr>
          <a:lstStyle/>
          <a:p>
            <a:pPr marL="0" lvl="0" indent="0" algn="just" defTabSz="355600">
              <a:lnSpc>
                <a:spcPct val="90000"/>
              </a:lnSpc>
              <a:spcBef>
                <a:spcPct val="0"/>
              </a:spcBef>
              <a:spcAft>
                <a:spcPct val="35000"/>
              </a:spcAft>
              <a:buNone/>
            </a:pPr>
            <a:r>
              <a:rPr lang="it-IT" altLang="es-ES" sz="1000" kern="1200" dirty="0">
                <a:latin typeface="Arial Rounded MT Bold" panose="020F0704030504030204" pitchFamily="34" charset="0"/>
              </a:rPr>
              <a:t>È possibile che un robot industriale   venga «addomesticato» ed è possibile produrre un'elegante ciotola di       metallo grazie a una stampante 3D. </a:t>
            </a:r>
            <a:endParaRPr lang="es-ES" sz="1000" kern="1200" dirty="0"/>
          </a:p>
        </p:txBody>
      </p:sp>
      <p:pic>
        <p:nvPicPr>
          <p:cNvPr id="22" name="Imagen 21">
            <a:extLst>
              <a:ext uri="{FF2B5EF4-FFF2-40B4-BE49-F238E27FC236}">
                <a16:creationId xmlns:a16="http://schemas.microsoft.com/office/drawing/2014/main" id="{1298C44B-F883-4BF3-8070-0831CD142C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3505" y="1717328"/>
            <a:ext cx="1283110" cy="781555"/>
          </a:xfrm>
          <a:prstGeom prst="rect">
            <a:avLst/>
          </a:prstGeom>
        </p:spPr>
      </p:pic>
      <p:pic>
        <p:nvPicPr>
          <p:cNvPr id="24" name="Imagen 23">
            <a:extLst>
              <a:ext uri="{FF2B5EF4-FFF2-40B4-BE49-F238E27FC236}">
                <a16:creationId xmlns:a16="http://schemas.microsoft.com/office/drawing/2014/main" id="{69F16C49-6747-46D3-8363-A755AA990E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90698" y="3759540"/>
            <a:ext cx="1295917" cy="728734"/>
          </a:xfrm>
          <a:prstGeom prst="rect">
            <a:avLst/>
          </a:prstGeom>
        </p:spPr>
      </p:pic>
      <p:pic>
        <p:nvPicPr>
          <p:cNvPr id="26" name="Imagen 25">
            <a:extLst>
              <a:ext uri="{FF2B5EF4-FFF2-40B4-BE49-F238E27FC236}">
                <a16:creationId xmlns:a16="http://schemas.microsoft.com/office/drawing/2014/main" id="{B57D10D7-3368-4140-9494-7B973CE034B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3504" y="2745740"/>
            <a:ext cx="1286055" cy="723406"/>
          </a:xfrm>
          <a:prstGeom prst="rect">
            <a:avLst/>
          </a:prstGeom>
        </p:spPr>
      </p:pic>
    </p:spTree>
    <p:extLst>
      <p:ext uri="{BB962C8B-B14F-4D97-AF65-F5344CB8AC3E}">
        <p14:creationId xmlns:p14="http://schemas.microsoft.com/office/powerpoint/2010/main" val="4127709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917618"/>
            <a:ext cx="6207782" cy="2308324"/>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Viviamo in un'</a:t>
            </a:r>
            <a:r>
              <a:rPr lang="it-IT" altLang="es-ES" sz="1200" dirty="0">
                <a:solidFill>
                  <a:schemeClr val="tx2">
                    <a:lumMod val="60000"/>
                    <a:lumOff val="40000"/>
                  </a:schemeClr>
                </a:solidFill>
                <a:latin typeface="Arial Rounded MT Bold" panose="020F0704030504030204" pitchFamily="34" charset="0"/>
              </a:rPr>
              <a:t>era</a:t>
            </a:r>
            <a:r>
              <a:rPr lang="it-IT" altLang="es-ES" sz="1200" dirty="0">
                <a:latin typeface="Arial Rounded MT Bold" panose="020F0704030504030204" pitchFamily="34" charset="0"/>
              </a:rPr>
              <a:t> di incredibili </a:t>
            </a:r>
            <a:r>
              <a:rPr lang="it-IT" altLang="es-ES" sz="1200" dirty="0">
                <a:solidFill>
                  <a:schemeClr val="tx2">
                    <a:lumMod val="60000"/>
                    <a:lumOff val="40000"/>
                  </a:schemeClr>
                </a:solidFill>
                <a:latin typeface="Arial Rounded MT Bold" panose="020F0704030504030204" pitchFamily="34" charset="0"/>
              </a:rPr>
              <a:t>progressi delle tecnologie digitali</a:t>
            </a:r>
            <a:r>
              <a:rPr lang="it-IT" altLang="es-ES" sz="1200" dirty="0">
                <a:latin typeface="Arial Rounded MT Bold" panose="020F0704030504030204" pitchFamily="34" charset="0"/>
              </a:rPr>
              <a:t>, quelle che </a:t>
            </a:r>
          </a:p>
          <a:p>
            <a:pPr>
              <a:defRPr/>
            </a:pPr>
            <a:r>
              <a:rPr lang="it-IT" altLang="es-ES" sz="1200" dirty="0">
                <a:latin typeface="Arial Rounded MT Bold" panose="020F0704030504030204" pitchFamily="34" charset="0"/>
              </a:rPr>
              <a:t>hanno al centro </a:t>
            </a:r>
            <a:r>
              <a:rPr lang="it-IT" altLang="es-ES" sz="1200" dirty="0">
                <a:solidFill>
                  <a:schemeClr val="tx2">
                    <a:lumMod val="60000"/>
                    <a:lumOff val="40000"/>
                  </a:schemeClr>
                </a:solidFill>
                <a:latin typeface="Arial Rounded MT Bold" panose="020F0704030504030204" pitchFamily="34" charset="0"/>
              </a:rPr>
              <a:t>hardware</a:t>
            </a:r>
            <a:r>
              <a:rPr lang="it-IT" altLang="es-ES" sz="1200" dirty="0">
                <a:latin typeface="Arial Rounded MT Bold" panose="020F0704030504030204" pitchFamily="34" charset="0"/>
              </a:rPr>
              <a:t>, </a:t>
            </a:r>
            <a:r>
              <a:rPr lang="it-IT" altLang="es-ES" sz="1200" dirty="0">
                <a:solidFill>
                  <a:schemeClr val="tx2">
                    <a:lumMod val="60000"/>
                    <a:lumOff val="40000"/>
                  </a:schemeClr>
                </a:solidFill>
                <a:latin typeface="Arial Rounded MT Bold" panose="020F0704030504030204" pitchFamily="34" charset="0"/>
              </a:rPr>
              <a:t>software</a:t>
            </a:r>
            <a:r>
              <a:rPr lang="it-IT" altLang="es-ES" sz="1200" dirty="0">
                <a:latin typeface="Arial Rounded MT Bold" panose="020F0704030504030204" pitchFamily="34" charset="0"/>
              </a:rPr>
              <a:t> e </a:t>
            </a:r>
            <a:r>
              <a:rPr lang="it-IT" altLang="es-ES" sz="1200" dirty="0">
                <a:solidFill>
                  <a:schemeClr val="tx2">
                    <a:lumMod val="60000"/>
                    <a:lumOff val="40000"/>
                  </a:schemeClr>
                </a:solidFill>
                <a:latin typeface="Arial Rounded MT Bold" panose="020F0704030504030204" pitchFamily="34" charset="0"/>
              </a:rPr>
              <a:t>reti informatiche</a:t>
            </a:r>
            <a:r>
              <a:rPr lang="it-IT" altLang="es-ES" sz="1200" dirty="0">
                <a:latin typeface="Arial Rounded MT Bold" panose="020F0704030504030204" pitchFamily="34" charset="0"/>
              </a:rPr>
              <a:t>.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Non sono tecnologie inedite, le imprese si dotano di computer da oltre mezzo </a:t>
            </a:r>
          </a:p>
          <a:p>
            <a:pPr>
              <a:defRPr/>
            </a:pPr>
            <a:r>
              <a:rPr lang="it-IT" altLang="es-ES" sz="1200" dirty="0">
                <a:latin typeface="Arial Rounded MT Bold" panose="020F0704030504030204" pitchFamily="34" charset="0"/>
              </a:rPr>
              <a:t>secolo e già nel lontano 1982 la rivista </a:t>
            </a:r>
            <a:r>
              <a:rPr lang="it-IT" altLang="es-ES" sz="1200" i="1" dirty="0">
                <a:latin typeface="Arial Rounded MT Bold" panose="020F0704030504030204" pitchFamily="34" charset="0"/>
              </a:rPr>
              <a:t>Time</a:t>
            </a:r>
            <a:r>
              <a:rPr lang="it-IT" altLang="es-ES" sz="1200" dirty="0">
                <a:latin typeface="Arial Rounded MT Bold" panose="020F0704030504030204" pitchFamily="34" charset="0"/>
              </a:rPr>
              <a:t> definì il </a:t>
            </a:r>
            <a:r>
              <a:rPr lang="it-IT" altLang="es-ES" sz="1200" dirty="0">
                <a:solidFill>
                  <a:schemeClr val="tx2">
                    <a:lumMod val="60000"/>
                    <a:lumOff val="40000"/>
                  </a:schemeClr>
                </a:solidFill>
                <a:latin typeface="Arial Rounded MT Bold" panose="020F0704030504030204" pitchFamily="34" charset="0"/>
              </a:rPr>
              <a:t>computer «Macchina </a:t>
            </a:r>
          </a:p>
          <a:p>
            <a:pPr>
              <a:defRPr/>
            </a:pPr>
            <a:r>
              <a:rPr lang="it-IT" altLang="es-ES" sz="1200" dirty="0">
                <a:solidFill>
                  <a:schemeClr val="tx2">
                    <a:lumMod val="60000"/>
                    <a:lumOff val="40000"/>
                  </a:schemeClr>
                </a:solidFill>
                <a:latin typeface="Arial Rounded MT Bold" panose="020F0704030504030204" pitchFamily="34" charset="0"/>
              </a:rPr>
              <a:t>dell'anno»</a:t>
            </a:r>
            <a:r>
              <a:rPr lang="it-IT" altLang="es-ES" sz="1200" dirty="0">
                <a:latin typeface="Arial Rounded MT Bold" panose="020F0704030504030204" pitchFamily="34" charset="0"/>
              </a:rPr>
              <a:t>.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Tuttavia, così come sono state necessarie più generazioni per migliorare </a:t>
            </a:r>
          </a:p>
          <a:p>
            <a:pPr>
              <a:defRPr/>
            </a:pPr>
            <a:r>
              <a:rPr lang="it-IT" altLang="es-ES" sz="1200" dirty="0">
                <a:latin typeface="Arial Rounded MT Bold" panose="020F0704030504030204" pitchFamily="34" charset="0"/>
              </a:rPr>
              <a:t>la macchina a vapore fino al punto di riuscire a fornire energia alla Rivoluzione </a:t>
            </a:r>
          </a:p>
          <a:p>
            <a:pPr>
              <a:defRPr/>
            </a:pPr>
            <a:r>
              <a:rPr lang="it-IT" altLang="es-ES" sz="1200" dirty="0">
                <a:latin typeface="Arial Rounded MT Bold" panose="020F0704030504030204" pitchFamily="34" charset="0"/>
              </a:rPr>
              <a:t>Industriale, c'è voluto altrettanto per mettere a punto le nostre macchine digitali.</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F149A351-7AAC-4F3D-8DBB-6D317C877142}"/>
              </a:ext>
            </a:extLst>
          </p:cNvPr>
          <p:cNvSpPr/>
          <p:nvPr/>
        </p:nvSpPr>
        <p:spPr>
          <a:xfrm>
            <a:off x="1610094" y="1739005"/>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A che punto siamo</a:t>
            </a:r>
          </a:p>
        </p:txBody>
      </p:sp>
      <p:sp>
        <p:nvSpPr>
          <p:cNvPr id="10" name="Donut 24">
            <a:extLst>
              <a:ext uri="{FF2B5EF4-FFF2-40B4-BE49-F238E27FC236}">
                <a16:creationId xmlns:a16="http://schemas.microsoft.com/office/drawing/2014/main" id="{92C40AF9-62F6-46E6-A7EE-4661F33BE314}"/>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 name="Elipse 10">
            <a:extLst>
              <a:ext uri="{FF2B5EF4-FFF2-40B4-BE49-F238E27FC236}">
                <a16:creationId xmlns:a16="http://schemas.microsoft.com/office/drawing/2014/main" id="{CCF8B775-9861-48E3-B11A-2D0B49B4962A}"/>
              </a:ext>
            </a:extLst>
          </p:cNvPr>
          <p:cNvSpPr/>
          <p:nvPr/>
        </p:nvSpPr>
        <p:spPr>
          <a:xfrm>
            <a:off x="1054990" y="2291352"/>
            <a:ext cx="492673" cy="450275"/>
          </a:xfrm>
          <a:prstGeom prst="ellipse">
            <a:avLst/>
          </a:prstGeom>
          <a:solidFill>
            <a:schemeClr val="accent3">
              <a:lumMod val="60000"/>
              <a:lumOff val="4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s-ES" sz="2400" b="1" dirty="0">
              <a:solidFill>
                <a:schemeClr val="tx1"/>
              </a:solidFill>
            </a:endParaRPr>
          </a:p>
        </p:txBody>
      </p:sp>
      <p:sp>
        <p:nvSpPr>
          <p:cNvPr id="12" name="Elipse 11">
            <a:extLst>
              <a:ext uri="{FF2B5EF4-FFF2-40B4-BE49-F238E27FC236}">
                <a16:creationId xmlns:a16="http://schemas.microsoft.com/office/drawing/2014/main" id="{14F4F523-D8A5-493C-89D0-2721935102B9}"/>
              </a:ext>
            </a:extLst>
          </p:cNvPr>
          <p:cNvSpPr/>
          <p:nvPr/>
        </p:nvSpPr>
        <p:spPr>
          <a:xfrm>
            <a:off x="1054991" y="2931790"/>
            <a:ext cx="492673" cy="450275"/>
          </a:xfrm>
          <a:prstGeom prst="ellipse">
            <a:avLst/>
          </a:prstGeom>
          <a:solidFill>
            <a:schemeClr val="accent3">
              <a:lumMod val="60000"/>
              <a:lumOff val="4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Elipse 16">
            <a:extLst>
              <a:ext uri="{FF2B5EF4-FFF2-40B4-BE49-F238E27FC236}">
                <a16:creationId xmlns:a16="http://schemas.microsoft.com/office/drawing/2014/main" id="{08D25648-3C4E-475A-A9ED-BFFFDD2ACFE6}"/>
              </a:ext>
            </a:extLst>
          </p:cNvPr>
          <p:cNvSpPr/>
          <p:nvPr/>
        </p:nvSpPr>
        <p:spPr>
          <a:xfrm>
            <a:off x="1054991" y="3572228"/>
            <a:ext cx="492673" cy="450275"/>
          </a:xfrm>
          <a:prstGeom prst="ellipse">
            <a:avLst/>
          </a:prstGeom>
          <a:solidFill>
            <a:schemeClr val="accent3">
              <a:lumMod val="60000"/>
              <a:lumOff val="4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cxnSp>
        <p:nvCxnSpPr>
          <p:cNvPr id="19" name="Conector recto de flecha 18">
            <a:extLst>
              <a:ext uri="{FF2B5EF4-FFF2-40B4-BE49-F238E27FC236}">
                <a16:creationId xmlns:a16="http://schemas.microsoft.com/office/drawing/2014/main" id="{765D0164-3256-4E08-AE52-D72BED672B77}"/>
              </a:ext>
            </a:extLst>
          </p:cNvPr>
          <p:cNvCxnSpPr>
            <a:cxnSpLocks/>
            <a:stCxn id="11" idx="4"/>
          </p:cNvCxnSpPr>
          <p:nvPr/>
        </p:nvCxnSpPr>
        <p:spPr>
          <a:xfrm>
            <a:off x="1301327" y="2741627"/>
            <a:ext cx="0" cy="4424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Conector recto de flecha 19">
            <a:extLst>
              <a:ext uri="{FF2B5EF4-FFF2-40B4-BE49-F238E27FC236}">
                <a16:creationId xmlns:a16="http://schemas.microsoft.com/office/drawing/2014/main" id="{B12B70CE-948D-42F1-8EB8-FE8E5122A92D}"/>
              </a:ext>
            </a:extLst>
          </p:cNvPr>
          <p:cNvCxnSpPr>
            <a:cxnSpLocks/>
          </p:cNvCxnSpPr>
          <p:nvPr/>
        </p:nvCxnSpPr>
        <p:spPr>
          <a:xfrm>
            <a:off x="1301328" y="3385885"/>
            <a:ext cx="0" cy="4318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96612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896658"/>
            <a:ext cx="6207782" cy="2123658"/>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a:p>
            <a:pPr>
              <a:defRPr/>
            </a:pPr>
            <a:r>
              <a:rPr lang="it-IT" altLang="es-ES" sz="1200" dirty="0">
                <a:latin typeface="Arial Rounded MT Bold" panose="020F0704030504030204" pitchFamily="34" charset="0"/>
              </a:rPr>
              <a:t>I </a:t>
            </a:r>
            <a:r>
              <a:rPr lang="it-IT" altLang="es-ES" sz="1200" dirty="0">
                <a:solidFill>
                  <a:schemeClr val="tx2">
                    <a:lumMod val="60000"/>
                    <a:lumOff val="40000"/>
                  </a:schemeClr>
                </a:solidFill>
                <a:latin typeface="Arial Rounded MT Bold" panose="020F0704030504030204" pitchFamily="34" charset="0"/>
              </a:rPr>
              <a:t>computer</a:t>
            </a:r>
            <a:r>
              <a:rPr lang="it-IT" altLang="es-ES" sz="1200" dirty="0">
                <a:latin typeface="Arial Rounded MT Bold" panose="020F0704030504030204" pitchFamily="34" charset="0"/>
              </a:rPr>
              <a:t> continueranno a </a:t>
            </a:r>
            <a:r>
              <a:rPr lang="it-IT" altLang="es-ES" sz="1200" dirty="0">
                <a:solidFill>
                  <a:schemeClr val="tx2">
                    <a:lumMod val="60000"/>
                    <a:lumOff val="40000"/>
                  </a:schemeClr>
                </a:solidFill>
                <a:latin typeface="Arial Rounded MT Bold" panose="020F0704030504030204" pitchFamily="34" charset="0"/>
              </a:rPr>
              <a:t>migliorare</a:t>
            </a:r>
            <a:r>
              <a:rPr lang="it-IT" altLang="es-ES" sz="1200" dirty="0">
                <a:latin typeface="Arial Rounded MT Bold" panose="020F0704030504030204" pitchFamily="34" charset="0"/>
              </a:rPr>
              <a:t> e a fare cose nuove senza precedenti.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Per «piena espressione della potenza» si può semplicemente intendere che i </a:t>
            </a:r>
          </a:p>
          <a:p>
            <a:pPr>
              <a:defRPr/>
            </a:pPr>
            <a:r>
              <a:rPr lang="it-IT" altLang="es-ES" sz="1200" dirty="0">
                <a:latin typeface="Arial Rounded MT Bold" panose="020F0704030504030204" pitchFamily="34" charset="0"/>
              </a:rPr>
              <a:t>mattoni sono già al loro posto affinché le tecnologie digitali possano dimostrarsi </a:t>
            </a:r>
          </a:p>
          <a:p>
            <a:pPr>
              <a:defRPr/>
            </a:pPr>
            <a:r>
              <a:rPr lang="it-IT" altLang="es-ES" sz="1200" dirty="0">
                <a:latin typeface="Arial Rounded MT Bold" panose="020F0704030504030204" pitchFamily="34" charset="0"/>
              </a:rPr>
              <a:t>importanti e capaci di trasformare la società e l'economia quanto la macchina a </a:t>
            </a:r>
          </a:p>
          <a:p>
            <a:pPr>
              <a:defRPr/>
            </a:pPr>
            <a:r>
              <a:rPr lang="it-IT" altLang="es-ES" sz="1200" dirty="0">
                <a:latin typeface="Arial Rounded MT Bold" panose="020F0704030504030204" pitchFamily="34" charset="0"/>
              </a:rPr>
              <a:t>vapore.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Per farla breve, siamo a un </a:t>
            </a:r>
            <a:r>
              <a:rPr lang="it-IT" altLang="es-ES" sz="1200" dirty="0">
                <a:solidFill>
                  <a:schemeClr val="tx2">
                    <a:lumMod val="60000"/>
                    <a:lumOff val="40000"/>
                  </a:schemeClr>
                </a:solidFill>
                <a:latin typeface="Arial Rounded MT Bold" panose="020F0704030504030204" pitchFamily="34" charset="0"/>
              </a:rPr>
              <a:t>punto di svolta</a:t>
            </a:r>
            <a:r>
              <a:rPr lang="it-IT" altLang="es-ES" sz="1200" dirty="0">
                <a:latin typeface="Arial Rounded MT Bold" panose="020F0704030504030204" pitchFamily="34" charset="0"/>
              </a:rPr>
              <a:t>, al punto in cui la curva s'impenna, </a:t>
            </a:r>
          </a:p>
          <a:p>
            <a:pPr>
              <a:defRPr/>
            </a:pPr>
            <a:r>
              <a:rPr lang="it-IT" altLang="es-ES" sz="1200" dirty="0">
                <a:solidFill>
                  <a:schemeClr val="tx2">
                    <a:lumMod val="60000"/>
                    <a:lumOff val="40000"/>
                  </a:schemeClr>
                </a:solidFill>
                <a:latin typeface="Arial Rounded MT Bold" panose="020F0704030504030204" pitchFamily="34" charset="0"/>
              </a:rPr>
              <a:t>grazie ai computer</a:t>
            </a:r>
            <a:r>
              <a:rPr lang="it-IT" altLang="es-ES" sz="1200" dirty="0">
                <a:latin typeface="Arial Rounded MT Bold" panose="020F0704030504030204" pitchFamily="34" charset="0"/>
              </a:rPr>
              <a:t>. Stiamo entrando in una </a:t>
            </a:r>
            <a:r>
              <a:rPr lang="it-IT" altLang="es-ES" sz="1200" i="1" dirty="0">
                <a:solidFill>
                  <a:schemeClr val="tx2">
                    <a:lumMod val="60000"/>
                    <a:lumOff val="40000"/>
                  </a:schemeClr>
                </a:solidFill>
                <a:latin typeface="Arial Rounded MT Bold" panose="020F0704030504030204" pitchFamily="34" charset="0"/>
              </a:rPr>
              <a:t>seconda</a:t>
            </a:r>
            <a:r>
              <a:rPr lang="it-IT" altLang="es-ES" sz="1200" dirty="0">
                <a:solidFill>
                  <a:schemeClr val="tx2">
                    <a:lumMod val="60000"/>
                    <a:lumOff val="40000"/>
                  </a:schemeClr>
                </a:solidFill>
                <a:latin typeface="Arial Rounded MT Bold" panose="020F0704030504030204" pitchFamily="34" charset="0"/>
              </a:rPr>
              <a:t> età delle macchine</a:t>
            </a:r>
            <a:r>
              <a:rPr lang="it-IT" altLang="es-ES" sz="1200" dirty="0">
                <a:latin typeface="Arial Rounded MT Bold" panose="020F0704030504030204" pitchFamily="34" charset="0"/>
              </a:rPr>
              <a:t>.</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6B36F373-F0A1-41AD-A2A8-0066F29D0D12}"/>
              </a:ext>
            </a:extLst>
          </p:cNvPr>
          <p:cNvSpPr/>
          <p:nvPr/>
        </p:nvSpPr>
        <p:spPr>
          <a:xfrm>
            <a:off x="1610094" y="1739005"/>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A che punto siamo</a:t>
            </a:r>
          </a:p>
        </p:txBody>
      </p:sp>
      <p:sp>
        <p:nvSpPr>
          <p:cNvPr id="10" name="Donut 24">
            <a:extLst>
              <a:ext uri="{FF2B5EF4-FFF2-40B4-BE49-F238E27FC236}">
                <a16:creationId xmlns:a16="http://schemas.microsoft.com/office/drawing/2014/main" id="{07A863C2-BB4B-4D22-B956-FDA81C031C69}"/>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487901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8958" y="1871766"/>
            <a:ext cx="3415090" cy="1938992"/>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La nostra seconda conclusione è che le </a:t>
            </a:r>
          </a:p>
          <a:p>
            <a:pPr>
              <a:defRPr/>
            </a:pPr>
            <a:r>
              <a:rPr lang="it-IT" altLang="es-ES" sz="1200" dirty="0">
                <a:solidFill>
                  <a:schemeClr val="tx2">
                    <a:lumMod val="60000"/>
                    <a:lumOff val="40000"/>
                  </a:schemeClr>
                </a:solidFill>
                <a:latin typeface="Arial Rounded MT Bold" panose="020F0704030504030204" pitchFamily="34" charset="0"/>
              </a:rPr>
              <a:t>trasformazioni portate dalla tecnologia </a:t>
            </a:r>
          </a:p>
          <a:p>
            <a:pPr>
              <a:defRPr/>
            </a:pPr>
            <a:r>
              <a:rPr lang="it-IT" altLang="es-ES" sz="1200" dirty="0">
                <a:solidFill>
                  <a:schemeClr val="tx2">
                    <a:lumMod val="60000"/>
                    <a:lumOff val="40000"/>
                  </a:schemeClr>
                </a:solidFill>
                <a:latin typeface="Arial Rounded MT Bold" panose="020F0704030504030204" pitchFamily="34" charset="0"/>
              </a:rPr>
              <a:t>digitale</a:t>
            </a:r>
            <a:r>
              <a:rPr lang="it-IT" altLang="es-ES" sz="1200" dirty="0">
                <a:latin typeface="Arial Rounded MT Bold" panose="020F0704030504030204" pitchFamily="34" charset="0"/>
              </a:rPr>
              <a:t> saranno profondamente benefiche.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Stiamo andando verso un'</a:t>
            </a:r>
            <a:r>
              <a:rPr lang="it-IT" altLang="es-ES" sz="1200" dirty="0">
                <a:solidFill>
                  <a:schemeClr val="tx2">
                    <a:lumMod val="60000"/>
                    <a:lumOff val="40000"/>
                  </a:schemeClr>
                </a:solidFill>
                <a:latin typeface="Arial Rounded MT Bold" panose="020F0704030504030204" pitchFamily="34" charset="0"/>
              </a:rPr>
              <a:t>epoca</a:t>
            </a:r>
            <a:r>
              <a:rPr lang="it-IT" altLang="es-ES" sz="1200" dirty="0">
                <a:latin typeface="Arial Rounded MT Bold" panose="020F0704030504030204" pitchFamily="34" charset="0"/>
              </a:rPr>
              <a:t> che non solo sarà </a:t>
            </a:r>
            <a:r>
              <a:rPr lang="it-IT" altLang="es-ES" sz="1200" dirty="0">
                <a:solidFill>
                  <a:schemeClr val="tx2">
                    <a:lumMod val="60000"/>
                    <a:lumOff val="40000"/>
                  </a:schemeClr>
                </a:solidFill>
                <a:latin typeface="Arial Rounded MT Bold" panose="020F0704030504030204" pitchFamily="34" charset="0"/>
              </a:rPr>
              <a:t>diversa</a:t>
            </a:r>
            <a:r>
              <a:rPr lang="it-IT" altLang="es-ES" sz="1200" dirty="0">
                <a:latin typeface="Arial Rounded MT Bold" panose="020F0704030504030204" pitchFamily="34" charset="0"/>
              </a:rPr>
              <a:t>, ma sarà anche </a:t>
            </a:r>
            <a:r>
              <a:rPr lang="it-IT" altLang="es-ES" sz="1200" dirty="0">
                <a:solidFill>
                  <a:schemeClr val="tx2">
                    <a:lumMod val="60000"/>
                    <a:lumOff val="40000"/>
                  </a:schemeClr>
                </a:solidFill>
                <a:latin typeface="Arial Rounded MT Bold" panose="020F0704030504030204" pitchFamily="34" charset="0"/>
              </a:rPr>
              <a:t>migliore</a:t>
            </a:r>
            <a:r>
              <a:rPr lang="it-IT" altLang="es-ES" sz="1200" dirty="0">
                <a:latin typeface="Arial Rounded MT Bold" panose="020F0704030504030204" pitchFamily="34" charset="0"/>
              </a:rPr>
              <a:t> perché potremo </a:t>
            </a:r>
            <a:r>
              <a:rPr lang="it-IT" altLang="es-ES" sz="1200" dirty="0">
                <a:solidFill>
                  <a:schemeClr val="tx2">
                    <a:lumMod val="60000"/>
                    <a:lumOff val="40000"/>
                  </a:schemeClr>
                </a:solidFill>
                <a:latin typeface="Arial Rounded MT Bold" panose="020F0704030504030204" pitchFamily="34" charset="0"/>
              </a:rPr>
              <a:t>aumentare</a:t>
            </a:r>
            <a:r>
              <a:rPr lang="it-IT" altLang="es-ES" sz="1200" dirty="0">
                <a:latin typeface="Arial Rounded MT Bold" panose="020F0704030504030204" pitchFamily="34" charset="0"/>
              </a:rPr>
              <a:t> sia la </a:t>
            </a:r>
            <a:r>
              <a:rPr lang="it-IT" altLang="es-ES" sz="1200" dirty="0">
                <a:solidFill>
                  <a:schemeClr val="tx2">
                    <a:lumMod val="60000"/>
                    <a:lumOff val="40000"/>
                  </a:schemeClr>
                </a:solidFill>
                <a:latin typeface="Arial Rounded MT Bold" panose="020F0704030504030204" pitchFamily="34" charset="0"/>
              </a:rPr>
              <a:t>varietà</a:t>
            </a:r>
            <a:r>
              <a:rPr lang="it-IT" altLang="es-ES" sz="1200" dirty="0">
                <a:latin typeface="Arial Rounded MT Bold" panose="020F0704030504030204" pitchFamily="34" charset="0"/>
              </a:rPr>
              <a:t> sia il </a:t>
            </a:r>
            <a:r>
              <a:rPr lang="it-IT" altLang="es-ES" sz="1200" dirty="0">
                <a:solidFill>
                  <a:schemeClr val="tx2">
                    <a:lumMod val="60000"/>
                    <a:lumOff val="40000"/>
                  </a:schemeClr>
                </a:solidFill>
                <a:latin typeface="Arial Rounded MT Bold" panose="020F0704030504030204" pitchFamily="34" charset="0"/>
              </a:rPr>
              <a:t>volume del nostro consumo. </a:t>
            </a:r>
            <a:endParaRPr lang="en-GB" altLang="es-ES" sz="1200" dirty="0">
              <a:solidFill>
                <a:schemeClr val="tx2">
                  <a:lumMod val="60000"/>
                  <a:lumOff val="40000"/>
                </a:schemeClr>
              </a:solidFill>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881BEE8D-C29C-4EEF-A084-192DC7B9F97A}"/>
              </a:ext>
            </a:extLst>
          </p:cNvPr>
          <p:cNvSpPr/>
          <p:nvPr/>
        </p:nvSpPr>
        <p:spPr>
          <a:xfrm>
            <a:off x="1610094" y="1739005"/>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A che punto siamo</a:t>
            </a:r>
          </a:p>
        </p:txBody>
      </p:sp>
      <p:sp>
        <p:nvSpPr>
          <p:cNvPr id="10" name="Donut 24">
            <a:extLst>
              <a:ext uri="{FF2B5EF4-FFF2-40B4-BE49-F238E27FC236}">
                <a16:creationId xmlns:a16="http://schemas.microsoft.com/office/drawing/2014/main" id="{CA796780-2BF7-4D80-AD08-0C76E01E4E0D}"/>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7" name="object 2">
            <a:extLst>
              <a:ext uri="{FF2B5EF4-FFF2-40B4-BE49-F238E27FC236}">
                <a16:creationId xmlns:a16="http://schemas.microsoft.com/office/drawing/2014/main" id="{0BE67A81-E9E7-48CC-B895-D332C5E75ABE}"/>
              </a:ext>
            </a:extLst>
          </p:cNvPr>
          <p:cNvSpPr/>
          <p:nvPr/>
        </p:nvSpPr>
        <p:spPr>
          <a:xfrm rot="10800000">
            <a:off x="5611471" y="2382751"/>
            <a:ext cx="1711600" cy="1485143"/>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dirty="0"/>
          </a:p>
        </p:txBody>
      </p:sp>
      <p:sp>
        <p:nvSpPr>
          <p:cNvPr id="18" name="object 2">
            <a:extLst>
              <a:ext uri="{FF2B5EF4-FFF2-40B4-BE49-F238E27FC236}">
                <a16:creationId xmlns:a16="http://schemas.microsoft.com/office/drawing/2014/main" id="{67CA2E0B-0D9E-44E6-ABE3-4E301CF8D0C3}"/>
              </a:ext>
            </a:extLst>
          </p:cNvPr>
          <p:cNvSpPr/>
          <p:nvPr/>
        </p:nvSpPr>
        <p:spPr>
          <a:xfrm>
            <a:off x="5076056" y="2372092"/>
            <a:ext cx="1609246" cy="1485142"/>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a:p>
        </p:txBody>
      </p:sp>
      <p:pic>
        <p:nvPicPr>
          <p:cNvPr id="3" name="Imagen 2">
            <a:extLst>
              <a:ext uri="{FF2B5EF4-FFF2-40B4-BE49-F238E27FC236}">
                <a16:creationId xmlns:a16="http://schemas.microsoft.com/office/drawing/2014/main" id="{6E1B2B9D-0B1A-4508-A243-0D7E05FBA0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80" y="2571750"/>
            <a:ext cx="1877326" cy="1102047"/>
          </a:xfrm>
          <a:prstGeom prst="rect">
            <a:avLst/>
          </a:prstGeom>
        </p:spPr>
      </p:pic>
    </p:spTree>
    <p:extLst>
      <p:ext uri="{BB962C8B-B14F-4D97-AF65-F5344CB8AC3E}">
        <p14:creationId xmlns:p14="http://schemas.microsoft.com/office/powerpoint/2010/main" val="3667629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8109" y="1773542"/>
            <a:ext cx="6207782" cy="461665"/>
          </a:xfrm>
          <a:prstGeom prst="rect">
            <a:avLst/>
          </a:prstGeom>
          <a:noFill/>
        </p:spPr>
        <p:txBody>
          <a:bodyPr wrap="square" rtlCol="0">
            <a:spAutoFit/>
          </a:bodyPr>
          <a:lstStyle/>
          <a:p>
            <a:pPr marL="82296" indent="0">
              <a:buFontTx/>
              <a:buNone/>
              <a:defRPr/>
            </a:pPr>
            <a:r>
              <a:rPr lang="en-GB" sz="1200" dirty="0" err="1">
                <a:latin typeface="Arial Rounded MT Bold" panose="020F0704030504030204" pitchFamily="34" charset="0"/>
              </a:rPr>
              <a:t>Questo</a:t>
            </a:r>
            <a:r>
              <a:rPr lang="en-GB" sz="1200" dirty="0">
                <a:latin typeface="Arial Rounded MT Bold" panose="020F0704030504030204" pitchFamily="34" charset="0"/>
              </a:rPr>
              <a:t> modulo </a:t>
            </a:r>
            <a:r>
              <a:rPr lang="en-GB" sz="1200" dirty="0" err="1">
                <a:latin typeface="Arial Rounded MT Bold" panose="020F0704030504030204" pitchFamily="34" charset="0"/>
              </a:rPr>
              <a:t>risponderà</a:t>
            </a:r>
            <a:r>
              <a:rPr lang="en-GB" sz="1200" dirty="0">
                <a:latin typeface="Arial Rounded MT Bold" panose="020F0704030504030204" pitchFamily="34" charset="0"/>
              </a:rPr>
              <a:t> alle </a:t>
            </a:r>
            <a:r>
              <a:rPr lang="en-GB" sz="1200" dirty="0" err="1">
                <a:latin typeface="Arial Rounded MT Bold" panose="020F0704030504030204" pitchFamily="34" charset="0"/>
              </a:rPr>
              <a:t>seguenti</a:t>
            </a:r>
            <a:r>
              <a:rPr lang="en-GB" sz="1200" dirty="0">
                <a:latin typeface="Arial Rounded MT Bold" panose="020F0704030504030204" pitchFamily="34" charset="0"/>
              </a:rPr>
              <a:t> </a:t>
            </a:r>
            <a:r>
              <a:rPr lang="en-GB" sz="1200" dirty="0" err="1">
                <a:solidFill>
                  <a:schemeClr val="accent2">
                    <a:lumMod val="75000"/>
                  </a:schemeClr>
                </a:solidFill>
                <a:latin typeface="Arial Rounded MT Bold" panose="020F0704030504030204" pitchFamily="34" charset="0"/>
              </a:rPr>
              <a:t>domande</a:t>
            </a:r>
            <a:r>
              <a:rPr lang="en-GB" sz="1200" dirty="0">
                <a:latin typeface="Arial Rounded MT Bold" panose="020F0704030504030204" pitchFamily="34" charset="0"/>
              </a:rPr>
              <a:t>:</a:t>
            </a:r>
          </a:p>
          <a:p>
            <a:pPr marL="82296" indent="0">
              <a:buFontTx/>
              <a:buNone/>
              <a:defRPr/>
            </a:pPr>
            <a:endParaRPr lang="en-GB"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chemeClr val="tx2">
                    <a:lumMod val="60000"/>
                    <a:lumOff val="40000"/>
                  </a:schemeClr>
                </a:solidFill>
                <a:latin typeface="Arial Rounded MT Bold" panose="020F0704030504030204" pitchFamily="34" charset="0"/>
              </a:rPr>
              <a:t>Obiettivi</a:t>
            </a:r>
            <a:endParaRPr lang="en-GB" sz="2000" b="1" dirty="0">
              <a:solidFill>
                <a:schemeClr val="tx2">
                  <a:lumMod val="60000"/>
                  <a:lumOff val="40000"/>
                </a:schemeClr>
              </a:solidFill>
            </a:endParaRPr>
          </a:p>
        </p:txBody>
      </p:sp>
      <p:sp>
        <p:nvSpPr>
          <p:cNvPr id="13" name="Donut 24">
            <a:extLst>
              <a:ext uri="{FF2B5EF4-FFF2-40B4-BE49-F238E27FC236}">
                <a16:creationId xmlns:a16="http://schemas.microsoft.com/office/drawing/2014/main" id="{5DFD50CF-22E5-4493-813D-FACEFC3A4C3F}"/>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graphicFrame>
        <p:nvGraphicFramePr>
          <p:cNvPr id="7" name="Diagram 6">
            <a:extLst>
              <a:ext uri="{FF2B5EF4-FFF2-40B4-BE49-F238E27FC236}">
                <a16:creationId xmlns:a16="http://schemas.microsoft.com/office/drawing/2014/main" id="{0079B85D-04D1-463D-9ED3-272ABB933097}"/>
              </a:ext>
            </a:extLst>
          </p:cNvPr>
          <p:cNvGraphicFramePr/>
          <p:nvPr>
            <p:extLst>
              <p:ext uri="{D42A27DB-BD31-4B8C-83A1-F6EECF244321}">
                <p14:modId xmlns:p14="http://schemas.microsoft.com/office/powerpoint/2010/main" val="3351786009"/>
              </p:ext>
            </p:extLst>
          </p:nvPr>
        </p:nvGraphicFramePr>
        <p:xfrm>
          <a:off x="2299174" y="2194933"/>
          <a:ext cx="5267967" cy="20606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Elipse 10">
            <a:extLst>
              <a:ext uri="{FF2B5EF4-FFF2-40B4-BE49-F238E27FC236}">
                <a16:creationId xmlns:a16="http://schemas.microsoft.com/office/drawing/2014/main" id="{617D28E7-5B83-47AD-8608-DB161D70D72B}"/>
              </a:ext>
            </a:extLst>
          </p:cNvPr>
          <p:cNvSpPr/>
          <p:nvPr/>
        </p:nvSpPr>
        <p:spPr>
          <a:xfrm>
            <a:off x="1691680" y="2220113"/>
            <a:ext cx="492673" cy="450275"/>
          </a:xfrm>
          <a:prstGeom prst="ellipse">
            <a:avLst/>
          </a:prstGeom>
          <a:solidFill>
            <a:schemeClr val="accent3">
              <a:lumMod val="60000"/>
              <a:lumOff val="4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Elipse 11">
            <a:extLst>
              <a:ext uri="{FF2B5EF4-FFF2-40B4-BE49-F238E27FC236}">
                <a16:creationId xmlns:a16="http://schemas.microsoft.com/office/drawing/2014/main" id="{1EB4D4CD-28A0-46BA-AE66-DB9F7F4D2253}"/>
              </a:ext>
            </a:extLst>
          </p:cNvPr>
          <p:cNvSpPr/>
          <p:nvPr/>
        </p:nvSpPr>
        <p:spPr>
          <a:xfrm>
            <a:off x="1691680" y="2978759"/>
            <a:ext cx="492673" cy="450275"/>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Elipse 16">
            <a:extLst>
              <a:ext uri="{FF2B5EF4-FFF2-40B4-BE49-F238E27FC236}">
                <a16:creationId xmlns:a16="http://schemas.microsoft.com/office/drawing/2014/main" id="{700FCD99-3275-4D32-A6DA-AFA146E91C80}"/>
              </a:ext>
            </a:extLst>
          </p:cNvPr>
          <p:cNvSpPr/>
          <p:nvPr/>
        </p:nvSpPr>
        <p:spPr>
          <a:xfrm>
            <a:off x="1691680" y="3754928"/>
            <a:ext cx="492673" cy="450275"/>
          </a:xfrm>
          <a:prstGeom prst="ellipse">
            <a:avLst/>
          </a:prstGeom>
          <a:solidFill>
            <a:srgbClr val="98DFBB"/>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 name="CuadroTexto 1">
            <a:extLst>
              <a:ext uri="{FF2B5EF4-FFF2-40B4-BE49-F238E27FC236}">
                <a16:creationId xmlns:a16="http://schemas.microsoft.com/office/drawing/2014/main" id="{A77C0C09-7F2B-44BE-AAB7-A4A3BF883CDA}"/>
              </a:ext>
            </a:extLst>
          </p:cNvPr>
          <p:cNvSpPr txBox="1"/>
          <p:nvPr/>
        </p:nvSpPr>
        <p:spPr>
          <a:xfrm>
            <a:off x="1781825" y="2251483"/>
            <a:ext cx="315948" cy="369332"/>
          </a:xfrm>
          <a:prstGeom prst="rect">
            <a:avLst/>
          </a:prstGeom>
          <a:noFill/>
        </p:spPr>
        <p:txBody>
          <a:bodyPr wrap="square" rtlCol="0">
            <a:spAutoFit/>
          </a:bodyPr>
          <a:lstStyle/>
          <a:p>
            <a:r>
              <a:rPr lang="es-ES" dirty="0"/>
              <a:t>?</a:t>
            </a:r>
          </a:p>
        </p:txBody>
      </p:sp>
      <p:sp>
        <p:nvSpPr>
          <p:cNvPr id="18" name="CuadroTexto 17">
            <a:extLst>
              <a:ext uri="{FF2B5EF4-FFF2-40B4-BE49-F238E27FC236}">
                <a16:creationId xmlns:a16="http://schemas.microsoft.com/office/drawing/2014/main" id="{5CA24A30-5447-42B5-A712-B22C0CDB0C44}"/>
              </a:ext>
            </a:extLst>
          </p:cNvPr>
          <p:cNvSpPr txBox="1"/>
          <p:nvPr/>
        </p:nvSpPr>
        <p:spPr>
          <a:xfrm>
            <a:off x="1780042" y="3795399"/>
            <a:ext cx="315948" cy="369332"/>
          </a:xfrm>
          <a:prstGeom prst="rect">
            <a:avLst/>
          </a:prstGeom>
          <a:noFill/>
        </p:spPr>
        <p:txBody>
          <a:bodyPr wrap="square" rtlCol="0">
            <a:spAutoFit/>
          </a:bodyPr>
          <a:lstStyle/>
          <a:p>
            <a:r>
              <a:rPr lang="es-ES" dirty="0"/>
              <a:t>?</a:t>
            </a:r>
          </a:p>
        </p:txBody>
      </p:sp>
      <p:sp>
        <p:nvSpPr>
          <p:cNvPr id="19" name="CuadroTexto 18">
            <a:extLst>
              <a:ext uri="{FF2B5EF4-FFF2-40B4-BE49-F238E27FC236}">
                <a16:creationId xmlns:a16="http://schemas.microsoft.com/office/drawing/2014/main" id="{8BDBEB7D-931D-42A3-942F-1FF1C27BAA7A}"/>
              </a:ext>
            </a:extLst>
          </p:cNvPr>
          <p:cNvSpPr txBox="1"/>
          <p:nvPr/>
        </p:nvSpPr>
        <p:spPr>
          <a:xfrm>
            <a:off x="1780042" y="3003798"/>
            <a:ext cx="315948" cy="369332"/>
          </a:xfrm>
          <a:prstGeom prst="rect">
            <a:avLst/>
          </a:prstGeom>
          <a:noFill/>
        </p:spPr>
        <p:txBody>
          <a:bodyPr wrap="square" rtlCol="0">
            <a:spAutoFit/>
          </a:bodyPr>
          <a:lstStyle/>
          <a:p>
            <a:r>
              <a:rPr lang="es-ES" dirty="0"/>
              <a:t>?</a:t>
            </a:r>
          </a:p>
        </p:txBody>
      </p:sp>
    </p:spTree>
    <p:extLst>
      <p:ext uri="{BB962C8B-B14F-4D97-AF65-F5344CB8AC3E}">
        <p14:creationId xmlns:p14="http://schemas.microsoft.com/office/powerpoint/2010/main" val="3554942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719" y="123495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00719" y="1814715"/>
            <a:ext cx="5904000" cy="1200329"/>
          </a:xfrm>
          <a:prstGeom prst="rect">
            <a:avLst/>
          </a:prstGeom>
          <a:noFill/>
        </p:spPr>
        <p:txBody>
          <a:bodyPr wrap="square" rtlCol="0">
            <a:spAutoFit/>
          </a:bodyPr>
          <a:lstStyle/>
          <a:p>
            <a:pPr algn="just">
              <a:defRPr/>
            </a:pPr>
            <a:r>
              <a:rPr lang="it-IT" altLang="es-ES" sz="1200" dirty="0">
                <a:latin typeface="Arial Rounded MT Bold" panose="020F0704030504030204" pitchFamily="34" charset="0"/>
              </a:rPr>
              <a:t>Così espressa, cioè usando l'arido vocabolario dell'economia, sembra quasi uno scenario disdicevole. Chi è che vuole consumare sempre di più? Solo che noi non consumiamo soltanto calorie e benzina. </a:t>
            </a:r>
          </a:p>
          <a:p>
            <a:pPr algn="just">
              <a:defRPr/>
            </a:pPr>
            <a:r>
              <a:rPr lang="it-IT" altLang="es-ES" sz="1200" dirty="0">
                <a:latin typeface="Arial Rounded MT Bold" panose="020F0704030504030204" pitchFamily="34" charset="0"/>
              </a:rPr>
              <a:t>Consumiamo informazione da libri e amici, divertimento fornito dalle grandi   star e anche dai dilettanti, esperienza da insegnanti e dottori e innumerevoli  altre cose che non sono fatte di atomi.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98C5DADD-4C9A-4A60-B41C-92FE61C917A1}"/>
              </a:ext>
            </a:extLst>
          </p:cNvPr>
          <p:cNvSpPr/>
          <p:nvPr/>
        </p:nvSpPr>
        <p:spPr>
          <a:xfrm>
            <a:off x="1600719" y="1376170"/>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A che punto siamo</a:t>
            </a:r>
          </a:p>
        </p:txBody>
      </p:sp>
      <p:sp>
        <p:nvSpPr>
          <p:cNvPr id="10" name="Donut 24">
            <a:extLst>
              <a:ext uri="{FF2B5EF4-FFF2-40B4-BE49-F238E27FC236}">
                <a16:creationId xmlns:a16="http://schemas.microsoft.com/office/drawing/2014/main" id="{B0E1E611-6893-4C49-BF1F-A5EA26BFC4F2}"/>
              </a:ext>
            </a:extLst>
          </p:cNvPr>
          <p:cNvSpPr/>
          <p:nvPr/>
        </p:nvSpPr>
        <p:spPr>
          <a:xfrm>
            <a:off x="6654972" y="3379229"/>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nvGrpSpPr>
          <p:cNvPr id="7" name="Grupo 6">
            <a:extLst>
              <a:ext uri="{FF2B5EF4-FFF2-40B4-BE49-F238E27FC236}">
                <a16:creationId xmlns:a16="http://schemas.microsoft.com/office/drawing/2014/main" id="{9FB50C2A-DA4C-4356-82FF-65401804E3DD}"/>
              </a:ext>
            </a:extLst>
          </p:cNvPr>
          <p:cNvGrpSpPr/>
          <p:nvPr/>
        </p:nvGrpSpPr>
        <p:grpSpPr>
          <a:xfrm>
            <a:off x="5076056" y="2895135"/>
            <a:ext cx="2266550" cy="1604377"/>
            <a:chOff x="5100204" y="3020371"/>
            <a:chExt cx="2266550" cy="1604377"/>
          </a:xfrm>
        </p:grpSpPr>
        <p:sp>
          <p:nvSpPr>
            <p:cNvPr id="17" name="object 2">
              <a:extLst>
                <a:ext uri="{FF2B5EF4-FFF2-40B4-BE49-F238E27FC236}">
                  <a16:creationId xmlns:a16="http://schemas.microsoft.com/office/drawing/2014/main" id="{1C982C99-D532-4F32-A984-7BD55F0632A6}"/>
                </a:ext>
              </a:extLst>
            </p:cNvPr>
            <p:cNvSpPr/>
            <p:nvPr/>
          </p:nvSpPr>
          <p:spPr>
            <a:xfrm rot="10800000">
              <a:off x="5635619" y="3031029"/>
              <a:ext cx="1731135" cy="1593719"/>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dirty="0"/>
            </a:p>
          </p:txBody>
        </p:sp>
        <p:sp>
          <p:nvSpPr>
            <p:cNvPr id="18" name="object 2">
              <a:extLst>
                <a:ext uri="{FF2B5EF4-FFF2-40B4-BE49-F238E27FC236}">
                  <a16:creationId xmlns:a16="http://schemas.microsoft.com/office/drawing/2014/main" id="{2C25D766-07C5-48C1-A9B3-8510CBC6A567}"/>
                </a:ext>
              </a:extLst>
            </p:cNvPr>
            <p:cNvSpPr/>
            <p:nvPr/>
          </p:nvSpPr>
          <p:spPr>
            <a:xfrm>
              <a:off x="5100204" y="3020371"/>
              <a:ext cx="1627613" cy="1593718"/>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a:p>
          </p:txBody>
        </p:sp>
        <p:pic>
          <p:nvPicPr>
            <p:cNvPr id="3" name="Imagen 2">
              <a:extLst>
                <a:ext uri="{FF2B5EF4-FFF2-40B4-BE49-F238E27FC236}">
                  <a16:creationId xmlns:a16="http://schemas.microsoft.com/office/drawing/2014/main" id="{776489E1-EE1E-46C6-8D43-5597CD1E28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0072" y="3194908"/>
              <a:ext cx="1966865" cy="1242910"/>
            </a:xfrm>
            <a:prstGeom prst="rect">
              <a:avLst/>
            </a:prstGeom>
          </p:spPr>
        </p:pic>
      </p:grpSp>
      <p:sp>
        <p:nvSpPr>
          <p:cNvPr id="19" name="CuadroTexto 18">
            <a:extLst>
              <a:ext uri="{FF2B5EF4-FFF2-40B4-BE49-F238E27FC236}">
                <a16:creationId xmlns:a16="http://schemas.microsoft.com/office/drawing/2014/main" id="{932B6D30-610D-43DB-8E98-7DCAA3753A35}"/>
              </a:ext>
            </a:extLst>
          </p:cNvPr>
          <p:cNvSpPr txBox="1"/>
          <p:nvPr/>
        </p:nvSpPr>
        <p:spPr>
          <a:xfrm>
            <a:off x="1600719" y="3079462"/>
            <a:ext cx="3287959" cy="461665"/>
          </a:xfrm>
          <a:prstGeom prst="rect">
            <a:avLst/>
          </a:prstGeom>
          <a:noFill/>
        </p:spPr>
        <p:txBody>
          <a:bodyPr wrap="square">
            <a:spAutoFit/>
          </a:bodyPr>
          <a:lstStyle/>
          <a:p>
            <a:pPr algn="just">
              <a:defRPr/>
            </a:pPr>
            <a:r>
              <a:rPr lang="it-IT" altLang="es-ES" sz="1200" dirty="0">
                <a:latin typeface="Arial Rounded MT Bold" panose="020F0704030504030204" pitchFamily="34" charset="0"/>
              </a:rPr>
              <a:t>La </a:t>
            </a:r>
            <a:r>
              <a:rPr lang="it-IT" altLang="es-ES" sz="1200" dirty="0">
                <a:solidFill>
                  <a:schemeClr val="tx2">
                    <a:lumMod val="60000"/>
                    <a:lumOff val="40000"/>
                  </a:schemeClr>
                </a:solidFill>
                <a:latin typeface="Arial Rounded MT Bold" panose="020F0704030504030204" pitchFamily="34" charset="0"/>
              </a:rPr>
              <a:t>tecnologia</a:t>
            </a:r>
            <a:r>
              <a:rPr lang="it-IT" altLang="es-ES" sz="1200" dirty="0">
                <a:latin typeface="Arial Rounded MT Bold" panose="020F0704030504030204" pitchFamily="34" charset="0"/>
              </a:rPr>
              <a:t> può offrirci più </a:t>
            </a:r>
            <a:r>
              <a:rPr lang="it-IT" altLang="es-ES" sz="1200" dirty="0">
                <a:solidFill>
                  <a:schemeClr val="tx2">
                    <a:lumMod val="60000"/>
                    <a:lumOff val="40000"/>
                  </a:schemeClr>
                </a:solidFill>
                <a:latin typeface="Arial Rounded MT Bold" panose="020F0704030504030204" pitchFamily="34" charset="0"/>
              </a:rPr>
              <a:t>possibilità di scelta </a:t>
            </a:r>
            <a:r>
              <a:rPr lang="it-IT" altLang="es-ES" sz="1200" dirty="0">
                <a:latin typeface="Arial Rounded MT Bold" panose="020F0704030504030204" pitchFamily="34" charset="0"/>
              </a:rPr>
              <a:t>e perfino più </a:t>
            </a:r>
            <a:r>
              <a:rPr lang="it-IT" altLang="es-ES" sz="1200" dirty="0">
                <a:solidFill>
                  <a:schemeClr val="tx2">
                    <a:lumMod val="60000"/>
                    <a:lumOff val="40000"/>
                  </a:schemeClr>
                </a:solidFill>
                <a:latin typeface="Arial Rounded MT Bold" panose="020F0704030504030204" pitchFamily="34" charset="0"/>
              </a:rPr>
              <a:t>libertà</a:t>
            </a:r>
            <a:r>
              <a:rPr lang="it-IT" altLang="es-ES" sz="1200" dirty="0">
                <a:latin typeface="Arial Rounded MT Bold" panose="020F0704030504030204" pitchFamily="34" charset="0"/>
              </a:rPr>
              <a:t>.</a:t>
            </a:r>
            <a:endParaRPr lang="en-GB" altLang="es-ES" sz="1200" dirty="0">
              <a:latin typeface="Arial Rounded MT Bold" panose="020F0704030504030204" pitchFamily="34" charset="0"/>
            </a:endParaRPr>
          </a:p>
        </p:txBody>
      </p:sp>
    </p:spTree>
    <p:extLst>
      <p:ext uri="{BB962C8B-B14F-4D97-AF65-F5344CB8AC3E}">
        <p14:creationId xmlns:p14="http://schemas.microsoft.com/office/powerpoint/2010/main" val="2916401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29906" y="1862203"/>
            <a:ext cx="6110446" cy="2123658"/>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a:p>
            <a:pPr>
              <a:defRPr/>
            </a:pPr>
            <a:r>
              <a:rPr lang="it-IT" altLang="es-ES" sz="1200" dirty="0">
                <a:latin typeface="Arial Rounded MT Bold" panose="020F0704030504030204" pitchFamily="34" charset="0"/>
              </a:rPr>
              <a:t>Quando questi </a:t>
            </a:r>
            <a:r>
              <a:rPr lang="it-IT" altLang="es-ES" sz="1200" dirty="0">
                <a:solidFill>
                  <a:schemeClr val="tx2">
                    <a:lumMod val="60000"/>
                    <a:lumOff val="40000"/>
                  </a:schemeClr>
                </a:solidFill>
                <a:latin typeface="Arial Rounded MT Bold" panose="020F0704030504030204" pitchFamily="34" charset="0"/>
              </a:rPr>
              <a:t>beni</a:t>
            </a:r>
            <a:r>
              <a:rPr lang="it-IT" altLang="es-ES" sz="1200" dirty="0">
                <a:latin typeface="Arial Rounded MT Bold" panose="020F0704030504030204" pitchFamily="34" charset="0"/>
              </a:rPr>
              <a:t> sono </a:t>
            </a:r>
            <a:r>
              <a:rPr lang="it-IT" altLang="es-ES" sz="1200" dirty="0">
                <a:solidFill>
                  <a:schemeClr val="tx2">
                    <a:lumMod val="60000"/>
                    <a:lumOff val="40000"/>
                  </a:schemeClr>
                </a:solidFill>
                <a:latin typeface="Arial Rounded MT Bold" panose="020F0704030504030204" pitchFamily="34" charset="0"/>
              </a:rPr>
              <a:t>digitalizzati</a:t>
            </a:r>
            <a:r>
              <a:rPr lang="it-IT" altLang="es-ES" sz="1200" dirty="0">
                <a:latin typeface="Arial Rounded MT Bold" panose="020F0704030504030204" pitchFamily="34" charset="0"/>
              </a:rPr>
              <a:t>, quando sono convertiti in tanti bit </a:t>
            </a:r>
          </a:p>
          <a:p>
            <a:pPr>
              <a:defRPr/>
            </a:pPr>
            <a:r>
              <a:rPr lang="it-IT" altLang="es-ES" sz="1200" dirty="0">
                <a:latin typeface="Arial Rounded MT Bold" panose="020F0704030504030204" pitchFamily="34" charset="0"/>
              </a:rPr>
              <a:t>archiviabili su un computer e inviabili in rete, acquisiscono alcune </a:t>
            </a:r>
            <a:r>
              <a:rPr lang="it-IT" altLang="es-ES" sz="1200" dirty="0">
                <a:solidFill>
                  <a:schemeClr val="tx2">
                    <a:lumMod val="60000"/>
                    <a:lumOff val="40000"/>
                  </a:schemeClr>
                </a:solidFill>
                <a:latin typeface="Arial Rounded MT Bold" panose="020F0704030504030204" pitchFamily="34" charset="0"/>
              </a:rPr>
              <a:t>qualità</a:t>
            </a:r>
            <a:r>
              <a:rPr lang="it-IT" altLang="es-ES" sz="1200" dirty="0">
                <a:latin typeface="Arial Rounded MT Bold" panose="020F0704030504030204" pitchFamily="34" charset="0"/>
              </a:rPr>
              <a:t> strane e meravigliose.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Sono </a:t>
            </a:r>
            <a:r>
              <a:rPr lang="it-IT" altLang="es-ES" sz="1200" dirty="0">
                <a:solidFill>
                  <a:schemeClr val="tx2">
                    <a:lumMod val="60000"/>
                    <a:lumOff val="40000"/>
                  </a:schemeClr>
                </a:solidFill>
                <a:latin typeface="Arial Rounded MT Bold" panose="020F0704030504030204" pitchFamily="34" charset="0"/>
              </a:rPr>
              <a:t>soggette a un'economia diversa</a:t>
            </a:r>
            <a:r>
              <a:rPr lang="it-IT" altLang="es-ES" sz="1200" dirty="0">
                <a:latin typeface="Arial Rounded MT Bold" panose="020F0704030504030204" pitchFamily="34" charset="0"/>
              </a:rPr>
              <a:t>, in cui l'</a:t>
            </a:r>
            <a:r>
              <a:rPr lang="it-IT" altLang="es-ES" sz="1200" dirty="0">
                <a:solidFill>
                  <a:schemeClr val="tx2">
                    <a:lumMod val="60000"/>
                    <a:lumOff val="40000"/>
                  </a:schemeClr>
                </a:solidFill>
                <a:latin typeface="Arial Rounded MT Bold" panose="020F0704030504030204" pitchFamily="34" charset="0"/>
              </a:rPr>
              <a:t>abbondanza</a:t>
            </a:r>
            <a:r>
              <a:rPr lang="it-IT" altLang="es-ES" sz="1200" dirty="0">
                <a:latin typeface="Arial Rounded MT Bold" panose="020F0704030504030204" pitchFamily="34" charset="0"/>
              </a:rPr>
              <a:t>, e non la scarsità, è la norma.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Come dimostreremo, </a:t>
            </a:r>
            <a:r>
              <a:rPr lang="it-IT" altLang="es-ES" sz="1200" dirty="0">
                <a:solidFill>
                  <a:schemeClr val="tx2">
                    <a:lumMod val="60000"/>
                    <a:lumOff val="40000"/>
                  </a:schemeClr>
                </a:solidFill>
                <a:latin typeface="Arial Rounded MT Bold" panose="020F0704030504030204" pitchFamily="34" charset="0"/>
              </a:rPr>
              <a:t>i beni digitali non sono come quelli fisici</a:t>
            </a:r>
            <a:r>
              <a:rPr lang="it-IT" altLang="es-ES" sz="1200" dirty="0">
                <a:latin typeface="Arial Rounded MT Bold" panose="020F0704030504030204" pitchFamily="34" charset="0"/>
              </a:rPr>
              <a:t>, e queste </a:t>
            </a:r>
          </a:p>
          <a:p>
            <a:pPr>
              <a:defRPr/>
            </a:pPr>
            <a:r>
              <a:rPr lang="it-IT" altLang="es-ES" sz="1200" dirty="0">
                <a:latin typeface="Arial Rounded MT Bold" panose="020F0704030504030204" pitchFamily="34" charset="0"/>
              </a:rPr>
              <a:t>sono differenze che contano.</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latin typeface="Arial Rounded MT Bold" panose="020F0704030504030204" pitchFamily="34" charset="0"/>
              </a:rPr>
              <a:t>1.2: </a:t>
            </a:r>
            <a:r>
              <a:rPr lang="en-GB" altLang="it-IT" sz="2000" dirty="0" err="1">
                <a:latin typeface="Arial Rounded MT Bold" panose="020F0704030504030204" pitchFamily="34" charset="0"/>
              </a:rPr>
              <a:t>Intelligenza</a:t>
            </a:r>
            <a:r>
              <a:rPr lang="en-GB" altLang="it-IT" sz="2000" dirty="0">
                <a:latin typeface="Arial Rounded MT Bold" panose="020F0704030504030204" pitchFamily="34" charset="0"/>
              </a:rPr>
              <a:t> </a:t>
            </a:r>
            <a:r>
              <a:rPr lang="en-GB" altLang="it-IT" sz="2000" dirty="0" err="1">
                <a:latin typeface="Arial Rounded MT Bold" panose="020F0704030504030204" pitchFamily="34" charset="0"/>
              </a:rPr>
              <a:t>Artificiale</a:t>
            </a:r>
            <a:endParaRPr lang="en-GB" altLang="it-IT" sz="2000" dirty="0">
              <a:latin typeface="Arial Rounded MT Bold" panose="020F0704030504030204" pitchFamily="34" charset="0"/>
            </a:endParaRP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C1C689CC-4279-4291-AA86-B0E07A86EB56}"/>
              </a:ext>
            </a:extLst>
          </p:cNvPr>
          <p:cNvSpPr/>
          <p:nvPr/>
        </p:nvSpPr>
        <p:spPr>
          <a:xfrm>
            <a:off x="1610094" y="1739005"/>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A che punto siamo</a:t>
            </a:r>
          </a:p>
        </p:txBody>
      </p:sp>
      <p:sp>
        <p:nvSpPr>
          <p:cNvPr id="10" name="Donut 24">
            <a:extLst>
              <a:ext uri="{FF2B5EF4-FFF2-40B4-BE49-F238E27FC236}">
                <a16:creationId xmlns:a16="http://schemas.microsoft.com/office/drawing/2014/main" id="{F9178527-A71F-4AFD-8E56-0BC8E56DEB41}"/>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521839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406158"/>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2110665"/>
            <a:ext cx="6048672" cy="1938992"/>
          </a:xfrm>
          <a:prstGeom prst="rect">
            <a:avLst/>
          </a:prstGeom>
          <a:noFill/>
        </p:spPr>
        <p:txBody>
          <a:bodyPr wrap="square" rtlCol="0">
            <a:spAutoFit/>
          </a:bodyPr>
          <a:lstStyle/>
          <a:p>
            <a:pPr>
              <a:defRPr/>
            </a:pPr>
            <a:r>
              <a:rPr lang="it-IT" altLang="es-ES" sz="1200" dirty="0">
                <a:latin typeface="Arial Rounded MT Bold" panose="020F0704030504030204" pitchFamily="34" charset="0"/>
              </a:rPr>
              <a:t>I beni fisici rimangono essenziali, e quasi tutti vorremmo averne in misura </a:t>
            </a:r>
          </a:p>
          <a:p>
            <a:pPr>
              <a:defRPr/>
            </a:pPr>
            <a:r>
              <a:rPr lang="it-IT" altLang="es-ES" sz="1200" dirty="0">
                <a:latin typeface="Arial Rounded MT Bold" panose="020F0704030504030204" pitchFamily="34" charset="0"/>
              </a:rPr>
              <a:t>maggiore, e di maggiore qualità e varietà.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Non conta se desideriamo mangiare di più: tutti vorremmo comunque mangiare meglio o più differenziato.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Non conta se vogliamo bruciare più idrocarburi fossili: vorremmo comunque </a:t>
            </a:r>
          </a:p>
          <a:p>
            <a:pPr>
              <a:defRPr/>
            </a:pPr>
            <a:r>
              <a:rPr lang="it-IT" altLang="es-ES" sz="1200" dirty="0">
                <a:latin typeface="Arial Rounded MT Bold" panose="020F0704030504030204" pitchFamily="34" charset="0"/>
              </a:rPr>
              <a:t>poter visitare più luoghi con più agio. </a:t>
            </a:r>
          </a:p>
          <a:p>
            <a:pPr>
              <a:defRPr/>
            </a:pPr>
            <a:endParaRPr lang="it-IT" altLang="es-ES" sz="1200" dirty="0">
              <a:latin typeface="Arial Rounded MT Bold" panose="020F0704030504030204" pitchFamily="34" charset="0"/>
            </a:endParaRPr>
          </a:p>
          <a:p>
            <a:pPr>
              <a:defRPr/>
            </a:pPr>
            <a:r>
              <a:rPr lang="it-IT" altLang="es-ES" sz="1200" dirty="0">
                <a:solidFill>
                  <a:schemeClr val="tx2">
                    <a:lumMod val="60000"/>
                    <a:lumOff val="40000"/>
                  </a:schemeClr>
                </a:solidFill>
                <a:latin typeface="Arial Rounded MT Bold" panose="020F0704030504030204" pitchFamily="34" charset="0"/>
              </a:rPr>
              <a:t>I computer ci stanno aiutando a conseguire questi obiettivi e tanti altri. </a:t>
            </a:r>
            <a:endParaRPr lang="en-GB" altLang="es-ES" sz="1200" dirty="0">
              <a:solidFill>
                <a:schemeClr val="tx2">
                  <a:lumMod val="60000"/>
                  <a:lumOff val="40000"/>
                </a:schemeClr>
              </a:solidFill>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F39C1E5E-05B6-4B5E-AC18-D0A00C3DEC1F}"/>
              </a:ext>
            </a:extLst>
          </p:cNvPr>
          <p:cNvSpPr/>
          <p:nvPr/>
        </p:nvSpPr>
        <p:spPr>
          <a:xfrm>
            <a:off x="1547664" y="1509516"/>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A che punto siamo</a:t>
            </a:r>
          </a:p>
        </p:txBody>
      </p:sp>
      <p:sp>
        <p:nvSpPr>
          <p:cNvPr id="10" name="Donut 24">
            <a:extLst>
              <a:ext uri="{FF2B5EF4-FFF2-40B4-BE49-F238E27FC236}">
                <a16:creationId xmlns:a16="http://schemas.microsoft.com/office/drawing/2014/main" id="{7CC64692-186A-4350-BAF2-438D3AD84EC0}"/>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148225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755" y="1973335"/>
            <a:ext cx="5931339" cy="2123658"/>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La </a:t>
            </a:r>
            <a:r>
              <a:rPr lang="it-IT" altLang="es-ES" sz="1200" dirty="0">
                <a:solidFill>
                  <a:schemeClr val="tx2">
                    <a:lumMod val="60000"/>
                    <a:lumOff val="40000"/>
                  </a:schemeClr>
                </a:solidFill>
                <a:latin typeface="Arial Rounded MT Bold" panose="020F0704030504030204" pitchFamily="34" charset="0"/>
              </a:rPr>
              <a:t>digitalizzazione</a:t>
            </a:r>
            <a:r>
              <a:rPr lang="it-IT" altLang="es-ES" sz="1200" dirty="0">
                <a:latin typeface="Arial Rounded MT Bold" panose="020F0704030504030204" pitchFamily="34" charset="0"/>
              </a:rPr>
              <a:t> sta migliorando il mondo fisico, e questi miglioramenti </a:t>
            </a:r>
          </a:p>
          <a:p>
            <a:pPr>
              <a:defRPr/>
            </a:pPr>
            <a:r>
              <a:rPr lang="it-IT" altLang="es-ES" sz="1200" dirty="0">
                <a:latin typeface="Arial Rounded MT Bold" panose="020F0704030504030204" pitchFamily="34" charset="0"/>
              </a:rPr>
              <a:t>possono solo diventare più importanti.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Gli storici dell'economia sono ampiamente d'accordo sul fatto che, come dice </a:t>
            </a:r>
            <a:r>
              <a:rPr lang="it-IT" altLang="es-ES" sz="1200" dirty="0">
                <a:solidFill>
                  <a:schemeClr val="tx2">
                    <a:lumMod val="60000"/>
                    <a:lumOff val="40000"/>
                  </a:schemeClr>
                </a:solidFill>
                <a:latin typeface="Arial Rounded MT Bold" panose="020F0704030504030204" pitchFamily="34" charset="0"/>
              </a:rPr>
              <a:t>Martin Weitzman</a:t>
            </a:r>
            <a:r>
              <a:rPr lang="it-IT" altLang="es-ES" sz="1200" dirty="0">
                <a:latin typeface="Arial Rounded MT Bold" panose="020F0704030504030204" pitchFamily="34" charset="0"/>
              </a:rPr>
              <a:t>, </a:t>
            </a:r>
            <a:r>
              <a:rPr lang="it-IT" altLang="es-ES" sz="1200" dirty="0">
                <a:solidFill>
                  <a:schemeClr val="tx2">
                    <a:lumMod val="60000"/>
                    <a:lumOff val="40000"/>
                  </a:schemeClr>
                </a:solidFill>
                <a:latin typeface="Arial Rounded MT Bold" panose="020F0704030504030204" pitchFamily="34" charset="0"/>
              </a:rPr>
              <a:t>«la crescita a lungo termine di un'economia avanzata è        dominata dal progresso tecnico». </a:t>
            </a:r>
          </a:p>
          <a:p>
            <a:pPr>
              <a:defRPr/>
            </a:pPr>
            <a:endParaRPr lang="it-IT" altLang="es-ES" sz="1200" dirty="0">
              <a:solidFill>
                <a:schemeClr val="tx2">
                  <a:lumMod val="60000"/>
                  <a:lumOff val="40000"/>
                </a:schemeClr>
              </a:solidFill>
              <a:latin typeface="Arial Rounded MT Bold" panose="020F0704030504030204" pitchFamily="34" charset="0"/>
            </a:endParaRPr>
          </a:p>
          <a:p>
            <a:pPr>
              <a:defRPr/>
            </a:pPr>
            <a:r>
              <a:rPr lang="it-IT" altLang="es-ES" sz="1200" dirty="0">
                <a:latin typeface="Arial Rounded MT Bold" panose="020F0704030504030204" pitchFamily="34" charset="0"/>
              </a:rPr>
              <a:t>Come dimostreremo in queste pagine, </a:t>
            </a:r>
            <a:r>
              <a:rPr lang="it-IT" altLang="es-ES" sz="1200" dirty="0">
                <a:solidFill>
                  <a:schemeClr val="tx2">
                    <a:lumMod val="60000"/>
                    <a:lumOff val="40000"/>
                  </a:schemeClr>
                </a:solidFill>
                <a:latin typeface="Arial Rounded MT Bold" panose="020F0704030504030204" pitchFamily="34" charset="0"/>
              </a:rPr>
              <a:t>il progresso tecnico sta migliorando </a:t>
            </a:r>
          </a:p>
          <a:p>
            <a:pPr>
              <a:defRPr/>
            </a:pPr>
            <a:r>
              <a:rPr lang="it-IT" altLang="es-ES" sz="1200" dirty="0">
                <a:latin typeface="Arial Rounded MT Bold" panose="020F0704030504030204" pitchFamily="34" charset="0"/>
              </a:rPr>
              <a:t>esponenzialmente.</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2B8494ED-6AF7-454C-B030-0434519B9833}"/>
              </a:ext>
            </a:extLst>
          </p:cNvPr>
          <p:cNvSpPr/>
          <p:nvPr/>
        </p:nvSpPr>
        <p:spPr>
          <a:xfrm>
            <a:off x="1610094" y="1739005"/>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A che punto siamo</a:t>
            </a:r>
          </a:p>
        </p:txBody>
      </p:sp>
      <p:sp>
        <p:nvSpPr>
          <p:cNvPr id="10" name="Donut 24">
            <a:extLst>
              <a:ext uri="{FF2B5EF4-FFF2-40B4-BE49-F238E27FC236}">
                <a16:creationId xmlns:a16="http://schemas.microsoft.com/office/drawing/2014/main" id="{981C1375-C9FF-4E63-AF42-C5FB9EE8C8F2}"/>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154929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03075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67E41900-1434-4B2B-A1BB-27238D8D6789}"/>
              </a:ext>
            </a:extLst>
          </p:cNvPr>
          <p:cNvSpPr/>
          <p:nvPr/>
        </p:nvSpPr>
        <p:spPr>
          <a:xfrm>
            <a:off x="1620000" y="1134114"/>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b="1" dirty="0">
                <a:solidFill>
                  <a:schemeClr val="tx1"/>
                </a:solidFill>
                <a:latin typeface="Arial Rounded MT Bold" panose="020F0704030504030204" pitchFamily="34" charset="0"/>
              </a:rPr>
              <a:t>A che punto siamo</a:t>
            </a:r>
          </a:p>
        </p:txBody>
      </p:sp>
      <p:sp>
        <p:nvSpPr>
          <p:cNvPr id="10" name="Donut 24">
            <a:extLst>
              <a:ext uri="{FF2B5EF4-FFF2-40B4-BE49-F238E27FC236}">
                <a16:creationId xmlns:a16="http://schemas.microsoft.com/office/drawing/2014/main" id="{0B3E6E4A-BCCB-42BA-8246-EBEAB3E0548E}"/>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 name="Rectángulo 4">
            <a:extLst>
              <a:ext uri="{FF2B5EF4-FFF2-40B4-BE49-F238E27FC236}">
                <a16:creationId xmlns:a16="http://schemas.microsoft.com/office/drawing/2014/main" id="{7AAAC1F3-8EF8-4F3B-A226-F56997D0AF91}"/>
              </a:ext>
            </a:extLst>
          </p:cNvPr>
          <p:cNvSpPr/>
          <p:nvPr/>
        </p:nvSpPr>
        <p:spPr>
          <a:xfrm>
            <a:off x="1595680" y="1944499"/>
            <a:ext cx="6096000" cy="302400"/>
          </a:xfrm>
          <a:prstGeom prst="rect">
            <a:avLst/>
          </a:prstGeom>
        </p:spPr>
        <p:style>
          <a:lnRef idx="2">
            <a:schemeClr val="accent2"/>
          </a:lnRef>
          <a:fillRef idx="1">
            <a:schemeClr val="lt1"/>
          </a:fillRef>
          <a:effectRef idx="0">
            <a:schemeClr val="accent2"/>
          </a:effectRef>
          <a:fontRef idx="minor">
            <a:schemeClr val="dk1"/>
          </a:fontRef>
        </p:style>
      </p:sp>
      <p:sp>
        <p:nvSpPr>
          <p:cNvPr id="7" name="Forma libre: forma 6">
            <a:extLst>
              <a:ext uri="{FF2B5EF4-FFF2-40B4-BE49-F238E27FC236}">
                <a16:creationId xmlns:a16="http://schemas.microsoft.com/office/drawing/2014/main" id="{6E73633D-0E3E-4FBB-8B85-6335A7C73FE8}"/>
              </a:ext>
            </a:extLst>
          </p:cNvPr>
          <p:cNvSpPr/>
          <p:nvPr/>
        </p:nvSpPr>
        <p:spPr>
          <a:xfrm>
            <a:off x="1868507" y="1672494"/>
            <a:ext cx="5223445" cy="1119776"/>
          </a:xfrm>
          <a:custGeom>
            <a:avLst/>
            <a:gdLst>
              <a:gd name="connsiteX0" fmla="*/ 0 w 4263032"/>
              <a:gd name="connsiteY0" fmla="*/ 262439 h 1574603"/>
              <a:gd name="connsiteX1" fmla="*/ 262439 w 4263032"/>
              <a:gd name="connsiteY1" fmla="*/ 0 h 1574603"/>
              <a:gd name="connsiteX2" fmla="*/ 4000593 w 4263032"/>
              <a:gd name="connsiteY2" fmla="*/ 0 h 1574603"/>
              <a:gd name="connsiteX3" fmla="*/ 4263032 w 4263032"/>
              <a:gd name="connsiteY3" fmla="*/ 262439 h 1574603"/>
              <a:gd name="connsiteX4" fmla="*/ 4263032 w 4263032"/>
              <a:gd name="connsiteY4" fmla="*/ 1312164 h 1574603"/>
              <a:gd name="connsiteX5" fmla="*/ 4000593 w 4263032"/>
              <a:gd name="connsiteY5" fmla="*/ 1574603 h 1574603"/>
              <a:gd name="connsiteX6" fmla="*/ 262439 w 4263032"/>
              <a:gd name="connsiteY6" fmla="*/ 1574603 h 1574603"/>
              <a:gd name="connsiteX7" fmla="*/ 0 w 4263032"/>
              <a:gd name="connsiteY7" fmla="*/ 1312164 h 1574603"/>
              <a:gd name="connsiteX8" fmla="*/ 0 w 4263032"/>
              <a:gd name="connsiteY8" fmla="*/ 262439 h 1574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3032" h="1574603">
                <a:moveTo>
                  <a:pt x="0" y="262439"/>
                </a:moveTo>
                <a:cubicBezTo>
                  <a:pt x="0" y="117498"/>
                  <a:pt x="117498" y="0"/>
                  <a:pt x="262439" y="0"/>
                </a:cubicBezTo>
                <a:lnTo>
                  <a:pt x="4000593" y="0"/>
                </a:lnTo>
                <a:cubicBezTo>
                  <a:pt x="4145534" y="0"/>
                  <a:pt x="4263032" y="117498"/>
                  <a:pt x="4263032" y="262439"/>
                </a:cubicBezTo>
                <a:lnTo>
                  <a:pt x="4263032" y="1312164"/>
                </a:lnTo>
                <a:cubicBezTo>
                  <a:pt x="4263032" y="1457105"/>
                  <a:pt x="4145534" y="1574603"/>
                  <a:pt x="4000593" y="1574603"/>
                </a:cubicBezTo>
                <a:lnTo>
                  <a:pt x="262439" y="1574603"/>
                </a:lnTo>
                <a:cubicBezTo>
                  <a:pt x="117498" y="1574603"/>
                  <a:pt x="0" y="1457105"/>
                  <a:pt x="0" y="1312164"/>
                </a:cubicBezTo>
                <a:lnTo>
                  <a:pt x="0" y="262439"/>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238156" tIns="76866" rIns="238156" bIns="76866" numCol="1" spcCol="1270" anchor="ctr" anchorCtr="0">
            <a:noAutofit/>
          </a:bodyPr>
          <a:lstStyle/>
          <a:p>
            <a:pPr marL="0" lvl="0" indent="0" algn="l" defTabSz="444500">
              <a:lnSpc>
                <a:spcPct val="90000"/>
              </a:lnSpc>
              <a:spcBef>
                <a:spcPct val="0"/>
              </a:spcBef>
              <a:spcAft>
                <a:spcPct val="35000"/>
              </a:spcAft>
              <a:buNone/>
            </a:pPr>
            <a:r>
              <a:rPr lang="it-IT" altLang="es-ES" sz="1000" kern="1200" dirty="0">
                <a:solidFill>
                  <a:schemeClr val="tx1"/>
                </a:solidFill>
                <a:latin typeface="Arial Rounded MT Bold" panose="020F0704030504030204" pitchFamily="34" charset="0"/>
              </a:rPr>
              <a:t>L’ultima considerazione è meno ottimistica: la </a:t>
            </a:r>
            <a:r>
              <a:rPr lang="it-IT" altLang="es-ES" sz="1000" kern="1200" dirty="0">
                <a:solidFill>
                  <a:schemeClr val="tx2">
                    <a:lumMod val="60000"/>
                    <a:lumOff val="40000"/>
                  </a:schemeClr>
                </a:solidFill>
                <a:latin typeface="Arial Rounded MT Bold" panose="020F0704030504030204" pitchFamily="34" charset="0"/>
              </a:rPr>
              <a:t>digitalizzazione</a:t>
            </a:r>
            <a:r>
              <a:rPr lang="it-IT" altLang="es-ES" sz="1000" kern="1200" dirty="0">
                <a:latin typeface="Arial Rounded MT Bold" panose="020F0704030504030204" pitchFamily="34" charset="0"/>
              </a:rPr>
              <a:t> </a:t>
            </a:r>
            <a:r>
              <a:rPr lang="it-IT" altLang="es-ES" sz="1000" kern="1200" dirty="0">
                <a:solidFill>
                  <a:schemeClr val="tx1"/>
                </a:solidFill>
                <a:latin typeface="Arial Rounded MT Bold" panose="020F0704030504030204" pitchFamily="34" charset="0"/>
              </a:rPr>
              <a:t>porterà con sé  </a:t>
            </a:r>
          </a:p>
          <a:p>
            <a:pPr marL="0" lvl="0" indent="0" algn="l" defTabSz="444500">
              <a:lnSpc>
                <a:spcPct val="90000"/>
              </a:lnSpc>
              <a:spcBef>
                <a:spcPct val="0"/>
              </a:spcBef>
              <a:spcAft>
                <a:spcPct val="35000"/>
              </a:spcAft>
              <a:buNone/>
            </a:pPr>
            <a:r>
              <a:rPr lang="it-IT" altLang="es-ES" sz="1000" kern="1200" dirty="0">
                <a:solidFill>
                  <a:schemeClr val="tx1"/>
                </a:solidFill>
                <a:latin typeface="Arial Rounded MT Bold" panose="020F0704030504030204" pitchFamily="34" charset="0"/>
              </a:rPr>
              <a:t>alcune questioni spinose. Persino i progressi più benefici comportano</a:t>
            </a:r>
          </a:p>
          <a:p>
            <a:pPr marL="0" lvl="0" indent="0" algn="l" defTabSz="444500">
              <a:lnSpc>
                <a:spcPct val="90000"/>
              </a:lnSpc>
              <a:spcBef>
                <a:spcPct val="0"/>
              </a:spcBef>
              <a:spcAft>
                <a:spcPct val="35000"/>
              </a:spcAft>
              <a:buNone/>
            </a:pPr>
            <a:r>
              <a:rPr lang="it-IT" altLang="es-ES" sz="1000" kern="1200" dirty="0">
                <a:solidFill>
                  <a:schemeClr val="tx2">
                    <a:lumMod val="60000"/>
                    <a:lumOff val="40000"/>
                  </a:schemeClr>
                </a:solidFill>
                <a:latin typeface="Arial Rounded MT Bold" panose="020F0704030504030204" pitchFamily="34" charset="0"/>
              </a:rPr>
              <a:t>conseguenze</a:t>
            </a:r>
            <a:r>
              <a:rPr lang="it-IT" altLang="es-ES" sz="1000" kern="1200" dirty="0">
                <a:latin typeface="Arial Rounded MT Bold" panose="020F0704030504030204" pitchFamily="34" charset="0"/>
              </a:rPr>
              <a:t> </a:t>
            </a:r>
            <a:r>
              <a:rPr lang="it-IT" altLang="es-ES" sz="1000" kern="1200" dirty="0">
                <a:solidFill>
                  <a:schemeClr val="tx1"/>
                </a:solidFill>
                <a:latin typeface="Arial Rounded MT Bold" panose="020F0704030504030204" pitchFamily="34" charset="0"/>
              </a:rPr>
              <a:t>sgradevoli da gestire. </a:t>
            </a:r>
          </a:p>
          <a:p>
            <a:pPr marL="0" lvl="0" indent="0" algn="l" defTabSz="444500">
              <a:lnSpc>
                <a:spcPct val="90000"/>
              </a:lnSpc>
              <a:spcBef>
                <a:spcPct val="0"/>
              </a:spcBef>
              <a:spcAft>
                <a:spcPct val="35000"/>
              </a:spcAft>
              <a:buNone/>
            </a:pPr>
            <a:r>
              <a:rPr lang="it-IT" altLang="es-ES" sz="1000" kern="1200" dirty="0">
                <a:solidFill>
                  <a:schemeClr val="tx1"/>
                </a:solidFill>
                <a:latin typeface="Arial Rounded MT Bold" panose="020F0704030504030204" pitchFamily="34" charset="0"/>
              </a:rPr>
              <a:t>La Rivoluzione industriale è stata accompagnata dai cieli londinesi saturi di</a:t>
            </a:r>
          </a:p>
          <a:p>
            <a:pPr marL="0" lvl="0" indent="0" algn="l" defTabSz="444500">
              <a:lnSpc>
                <a:spcPct val="90000"/>
              </a:lnSpc>
              <a:spcBef>
                <a:spcPct val="0"/>
              </a:spcBef>
              <a:spcAft>
                <a:spcPct val="35000"/>
              </a:spcAft>
              <a:buNone/>
            </a:pPr>
            <a:r>
              <a:rPr lang="it-IT" altLang="es-ES" sz="1000" kern="1200" dirty="0">
                <a:solidFill>
                  <a:schemeClr val="tx1"/>
                </a:solidFill>
                <a:latin typeface="Arial Rounded MT Bold" panose="020F0704030504030204" pitchFamily="34" charset="0"/>
              </a:rPr>
              <a:t>fuliggine e dall'osceno sfruttamento del lavoro minorile. </a:t>
            </a:r>
            <a:endParaRPr lang="es-ES" sz="1000" kern="1200" dirty="0">
              <a:solidFill>
                <a:schemeClr val="tx1"/>
              </a:solidFill>
            </a:endParaRPr>
          </a:p>
        </p:txBody>
      </p:sp>
      <p:sp>
        <p:nvSpPr>
          <p:cNvPr id="11" name="Rectángulo 10">
            <a:extLst>
              <a:ext uri="{FF2B5EF4-FFF2-40B4-BE49-F238E27FC236}">
                <a16:creationId xmlns:a16="http://schemas.microsoft.com/office/drawing/2014/main" id="{7F46BBDF-59B4-453B-88C2-76F87C6D0388}"/>
              </a:ext>
            </a:extLst>
          </p:cNvPr>
          <p:cNvSpPr/>
          <p:nvPr/>
        </p:nvSpPr>
        <p:spPr>
          <a:xfrm>
            <a:off x="1595680" y="3345601"/>
            <a:ext cx="6096000" cy="302400"/>
          </a:xfrm>
          <a:prstGeom prst="rect">
            <a:avLst/>
          </a:prstGeom>
        </p:spPr>
        <p:style>
          <a:lnRef idx="2">
            <a:schemeClr val="accent2"/>
          </a:lnRef>
          <a:fillRef idx="1">
            <a:schemeClr val="lt1"/>
          </a:fillRef>
          <a:effectRef idx="0">
            <a:schemeClr val="accent2"/>
          </a:effectRef>
          <a:fontRef idx="minor">
            <a:schemeClr val="dk1"/>
          </a:fontRef>
        </p:style>
      </p:sp>
      <p:sp>
        <p:nvSpPr>
          <p:cNvPr id="12" name="Forma libre: forma 11">
            <a:extLst>
              <a:ext uri="{FF2B5EF4-FFF2-40B4-BE49-F238E27FC236}">
                <a16:creationId xmlns:a16="http://schemas.microsoft.com/office/drawing/2014/main" id="{D494AA6A-407D-4079-AD5B-857862F399CD}"/>
              </a:ext>
            </a:extLst>
          </p:cNvPr>
          <p:cNvSpPr/>
          <p:nvPr/>
        </p:nvSpPr>
        <p:spPr>
          <a:xfrm>
            <a:off x="1867992" y="2900677"/>
            <a:ext cx="5223960" cy="841423"/>
          </a:xfrm>
          <a:custGeom>
            <a:avLst/>
            <a:gdLst>
              <a:gd name="connsiteX0" fmla="*/ 0 w 4263032"/>
              <a:gd name="connsiteY0" fmla="*/ 170354 h 1022106"/>
              <a:gd name="connsiteX1" fmla="*/ 170354 w 4263032"/>
              <a:gd name="connsiteY1" fmla="*/ 0 h 1022106"/>
              <a:gd name="connsiteX2" fmla="*/ 4092678 w 4263032"/>
              <a:gd name="connsiteY2" fmla="*/ 0 h 1022106"/>
              <a:gd name="connsiteX3" fmla="*/ 4263032 w 4263032"/>
              <a:gd name="connsiteY3" fmla="*/ 170354 h 1022106"/>
              <a:gd name="connsiteX4" fmla="*/ 4263032 w 4263032"/>
              <a:gd name="connsiteY4" fmla="*/ 851752 h 1022106"/>
              <a:gd name="connsiteX5" fmla="*/ 4092678 w 4263032"/>
              <a:gd name="connsiteY5" fmla="*/ 1022106 h 1022106"/>
              <a:gd name="connsiteX6" fmla="*/ 170354 w 4263032"/>
              <a:gd name="connsiteY6" fmla="*/ 1022106 h 1022106"/>
              <a:gd name="connsiteX7" fmla="*/ 0 w 4263032"/>
              <a:gd name="connsiteY7" fmla="*/ 851752 h 1022106"/>
              <a:gd name="connsiteX8" fmla="*/ 0 w 4263032"/>
              <a:gd name="connsiteY8" fmla="*/ 170354 h 102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3032" h="1022106">
                <a:moveTo>
                  <a:pt x="0" y="170354"/>
                </a:moveTo>
                <a:cubicBezTo>
                  <a:pt x="0" y="76270"/>
                  <a:pt x="76270" y="0"/>
                  <a:pt x="170354" y="0"/>
                </a:cubicBezTo>
                <a:lnTo>
                  <a:pt x="4092678" y="0"/>
                </a:lnTo>
                <a:cubicBezTo>
                  <a:pt x="4186762" y="0"/>
                  <a:pt x="4263032" y="76270"/>
                  <a:pt x="4263032" y="170354"/>
                </a:cubicBezTo>
                <a:lnTo>
                  <a:pt x="4263032" y="851752"/>
                </a:lnTo>
                <a:cubicBezTo>
                  <a:pt x="4263032" y="945836"/>
                  <a:pt x="4186762" y="1022106"/>
                  <a:pt x="4092678" y="1022106"/>
                </a:cubicBezTo>
                <a:lnTo>
                  <a:pt x="170354" y="1022106"/>
                </a:lnTo>
                <a:cubicBezTo>
                  <a:pt x="76270" y="1022106"/>
                  <a:pt x="0" y="945836"/>
                  <a:pt x="0" y="851752"/>
                </a:cubicBezTo>
                <a:lnTo>
                  <a:pt x="0" y="170354"/>
                </a:lnTo>
                <a:close/>
              </a:path>
            </a:pathLst>
          </a:custGeom>
          <a:ln>
            <a:solidFill>
              <a:srgbClr val="F8B2A3"/>
            </a:solidFill>
          </a:ln>
        </p:spPr>
        <p:style>
          <a:lnRef idx="2">
            <a:schemeClr val="accent2"/>
          </a:lnRef>
          <a:fillRef idx="1">
            <a:schemeClr val="lt1"/>
          </a:fillRef>
          <a:effectRef idx="0">
            <a:schemeClr val="accent2"/>
          </a:effectRef>
          <a:fontRef idx="minor">
            <a:schemeClr val="dk1"/>
          </a:fontRef>
        </p:style>
        <p:txBody>
          <a:bodyPr spcFirstLastPara="0" vert="horz" wrap="square" lIns="211185" tIns="49895" rIns="211185" bIns="49895" numCol="1" spcCol="1270" anchor="ctr" anchorCtr="0">
            <a:noAutofit/>
          </a:bodyPr>
          <a:lstStyle/>
          <a:p>
            <a:pPr marL="0" lvl="0" indent="0" algn="just" defTabSz="444500">
              <a:lnSpc>
                <a:spcPct val="90000"/>
              </a:lnSpc>
              <a:spcBef>
                <a:spcPct val="0"/>
              </a:spcBef>
              <a:spcAft>
                <a:spcPct val="35000"/>
              </a:spcAft>
              <a:buNone/>
            </a:pPr>
            <a:r>
              <a:rPr lang="it-IT" altLang="es-ES" sz="1000" kern="1200" dirty="0">
                <a:solidFill>
                  <a:schemeClr val="tx1"/>
                </a:solidFill>
                <a:latin typeface="Arial Rounded MT Bold" panose="020F0704030504030204" pitchFamily="34" charset="0"/>
              </a:rPr>
              <a:t>Quali saranno i loro equivalenti moderni? La digitalizzazione rapida e in via di accelerazione porterà probabilmente devastazioni economiche più che </a:t>
            </a:r>
          </a:p>
          <a:p>
            <a:pPr marL="0" lvl="0" indent="0" algn="just" defTabSz="444500">
              <a:lnSpc>
                <a:spcPct val="90000"/>
              </a:lnSpc>
              <a:spcBef>
                <a:spcPct val="0"/>
              </a:spcBef>
              <a:spcAft>
                <a:spcPct val="35000"/>
              </a:spcAft>
              <a:buNone/>
            </a:pPr>
            <a:r>
              <a:rPr lang="it-IT" altLang="es-ES" sz="1000" kern="1200" dirty="0">
                <a:solidFill>
                  <a:schemeClr val="tx1"/>
                </a:solidFill>
                <a:latin typeface="Arial Rounded MT Bold" panose="020F0704030504030204" pitchFamily="34" charset="0"/>
              </a:rPr>
              <a:t>ambientali.</a:t>
            </a:r>
            <a:endParaRPr lang="es-ES" sz="1000" kern="1200" dirty="0">
              <a:solidFill>
                <a:schemeClr val="tx1"/>
              </a:solidFill>
            </a:endParaRPr>
          </a:p>
        </p:txBody>
      </p:sp>
      <p:sp>
        <p:nvSpPr>
          <p:cNvPr id="17" name="Rectángulo 16">
            <a:extLst>
              <a:ext uri="{FF2B5EF4-FFF2-40B4-BE49-F238E27FC236}">
                <a16:creationId xmlns:a16="http://schemas.microsoft.com/office/drawing/2014/main" id="{2581B780-03BD-4D31-BBB8-52CE11C9F436}"/>
              </a:ext>
            </a:extLst>
          </p:cNvPr>
          <p:cNvSpPr/>
          <p:nvPr/>
        </p:nvSpPr>
        <p:spPr>
          <a:xfrm>
            <a:off x="1595680" y="4174421"/>
            <a:ext cx="6096000" cy="302400"/>
          </a:xfrm>
          <a:prstGeom prst="rect">
            <a:avLst/>
          </a:prstGeom>
        </p:spPr>
        <p:style>
          <a:lnRef idx="2">
            <a:schemeClr val="accent2"/>
          </a:lnRef>
          <a:fillRef idx="1">
            <a:schemeClr val="lt1"/>
          </a:fillRef>
          <a:effectRef idx="0">
            <a:schemeClr val="accent2"/>
          </a:effectRef>
          <a:fontRef idx="minor">
            <a:schemeClr val="dk1"/>
          </a:fontRef>
        </p:style>
      </p:sp>
      <p:sp>
        <p:nvSpPr>
          <p:cNvPr id="18" name="Forma libre: forma 17">
            <a:extLst>
              <a:ext uri="{FF2B5EF4-FFF2-40B4-BE49-F238E27FC236}">
                <a16:creationId xmlns:a16="http://schemas.microsoft.com/office/drawing/2014/main" id="{DC3BBC52-D4B4-48D2-99AC-F2B5F096ABA2}"/>
              </a:ext>
            </a:extLst>
          </p:cNvPr>
          <p:cNvSpPr/>
          <p:nvPr/>
        </p:nvSpPr>
        <p:spPr>
          <a:xfrm>
            <a:off x="1867992" y="3927033"/>
            <a:ext cx="5223960" cy="503589"/>
          </a:xfrm>
          <a:custGeom>
            <a:avLst/>
            <a:gdLst>
              <a:gd name="connsiteX0" fmla="*/ 0 w 4267200"/>
              <a:gd name="connsiteY0" fmla="*/ 59041 h 354240"/>
              <a:gd name="connsiteX1" fmla="*/ 59041 w 4267200"/>
              <a:gd name="connsiteY1" fmla="*/ 0 h 354240"/>
              <a:gd name="connsiteX2" fmla="*/ 4208159 w 4267200"/>
              <a:gd name="connsiteY2" fmla="*/ 0 h 354240"/>
              <a:gd name="connsiteX3" fmla="*/ 4267200 w 4267200"/>
              <a:gd name="connsiteY3" fmla="*/ 59041 h 354240"/>
              <a:gd name="connsiteX4" fmla="*/ 4267200 w 4267200"/>
              <a:gd name="connsiteY4" fmla="*/ 295199 h 354240"/>
              <a:gd name="connsiteX5" fmla="*/ 4208159 w 4267200"/>
              <a:gd name="connsiteY5" fmla="*/ 354240 h 354240"/>
              <a:gd name="connsiteX6" fmla="*/ 59041 w 4267200"/>
              <a:gd name="connsiteY6" fmla="*/ 354240 h 354240"/>
              <a:gd name="connsiteX7" fmla="*/ 0 w 4267200"/>
              <a:gd name="connsiteY7" fmla="*/ 295199 h 354240"/>
              <a:gd name="connsiteX8" fmla="*/ 0 w 4267200"/>
              <a:gd name="connsiteY8" fmla="*/ 59041 h 35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354240">
                <a:moveTo>
                  <a:pt x="0" y="59041"/>
                </a:moveTo>
                <a:cubicBezTo>
                  <a:pt x="0" y="26434"/>
                  <a:pt x="26434" y="0"/>
                  <a:pt x="59041" y="0"/>
                </a:cubicBezTo>
                <a:lnTo>
                  <a:pt x="4208159" y="0"/>
                </a:lnTo>
                <a:cubicBezTo>
                  <a:pt x="4240766" y="0"/>
                  <a:pt x="4267200" y="26434"/>
                  <a:pt x="4267200" y="59041"/>
                </a:cubicBezTo>
                <a:lnTo>
                  <a:pt x="4267200" y="295199"/>
                </a:lnTo>
                <a:cubicBezTo>
                  <a:pt x="4267200" y="327806"/>
                  <a:pt x="4240766" y="354240"/>
                  <a:pt x="4208159" y="354240"/>
                </a:cubicBezTo>
                <a:lnTo>
                  <a:pt x="59041" y="354240"/>
                </a:lnTo>
                <a:cubicBezTo>
                  <a:pt x="26434" y="354240"/>
                  <a:pt x="0" y="327806"/>
                  <a:pt x="0" y="295199"/>
                </a:cubicBezTo>
                <a:lnTo>
                  <a:pt x="0" y="59041"/>
                </a:lnTo>
                <a:close/>
              </a:path>
            </a:pathLst>
          </a:custGeom>
          <a:ln>
            <a:solidFill>
              <a:schemeClr val="accent1"/>
            </a:solidFill>
          </a:ln>
        </p:spPr>
        <p:style>
          <a:lnRef idx="2">
            <a:schemeClr val="accent2"/>
          </a:lnRef>
          <a:fillRef idx="1">
            <a:schemeClr val="lt1"/>
          </a:fillRef>
          <a:effectRef idx="0">
            <a:schemeClr val="accent2"/>
          </a:effectRef>
          <a:fontRef idx="minor">
            <a:schemeClr val="dk1"/>
          </a:fontRef>
        </p:style>
        <p:txBody>
          <a:bodyPr spcFirstLastPara="0" vert="horz" wrap="square" lIns="178583" tIns="17293" rIns="178583" bIns="17293" numCol="1" spcCol="1270" anchor="ctr" anchorCtr="0">
            <a:noAutofit/>
          </a:bodyPr>
          <a:lstStyle/>
          <a:p>
            <a:pPr marL="0" lvl="0" indent="0" algn="l" defTabSz="533400">
              <a:lnSpc>
                <a:spcPct val="90000"/>
              </a:lnSpc>
              <a:spcBef>
                <a:spcPct val="0"/>
              </a:spcBef>
              <a:spcAft>
                <a:spcPct val="35000"/>
              </a:spcAft>
              <a:buNone/>
            </a:pPr>
            <a:r>
              <a:rPr lang="it-IT" altLang="es-ES" sz="1000" i="1" kern="1200" dirty="0">
                <a:solidFill>
                  <a:srgbClr val="7030A0"/>
                </a:solidFill>
                <a:latin typeface="Arial Rounded MT Bold" panose="020F0704030504030204" pitchFamily="34" charset="0"/>
              </a:rPr>
              <a:t>Diventando i computer più potenti, le aziende avranno meno bisogno di certi  </a:t>
            </a:r>
          </a:p>
          <a:p>
            <a:pPr marL="0" lvl="0" indent="0" algn="l" defTabSz="533400">
              <a:lnSpc>
                <a:spcPct val="90000"/>
              </a:lnSpc>
              <a:spcBef>
                <a:spcPct val="0"/>
              </a:spcBef>
              <a:spcAft>
                <a:spcPct val="35000"/>
              </a:spcAft>
              <a:buNone/>
            </a:pPr>
            <a:r>
              <a:rPr lang="it-IT" altLang="es-ES" sz="1000" i="1" kern="1200" dirty="0">
                <a:solidFill>
                  <a:srgbClr val="7030A0"/>
                </a:solidFill>
                <a:latin typeface="Arial Rounded MT Bold" panose="020F0704030504030204" pitchFamily="34" charset="0"/>
              </a:rPr>
              <a:t>tipi di dipendenti.</a:t>
            </a:r>
            <a:endParaRPr lang="es-ES" sz="1000" kern="1200" dirty="0">
              <a:solidFill>
                <a:srgbClr val="7030A0"/>
              </a:solidFill>
            </a:endParaRPr>
          </a:p>
        </p:txBody>
      </p:sp>
    </p:spTree>
    <p:extLst>
      <p:ext uri="{BB962C8B-B14F-4D97-AF65-F5344CB8AC3E}">
        <p14:creationId xmlns:p14="http://schemas.microsoft.com/office/powerpoint/2010/main" val="1124931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347614"/>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95767" y="1885346"/>
            <a:ext cx="6130258" cy="1938992"/>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r>
              <a:rPr lang="it-IT" altLang="es-ES" sz="1200" dirty="0">
                <a:latin typeface="Arial Rounded MT Bold" panose="020F0704030504030204" pitchFamily="34" charset="0"/>
              </a:rPr>
              <a:t>Nella sua corsa il progresso tecnologico lascerà a piedi qualcuno, forse tanta </a:t>
            </a:r>
          </a:p>
          <a:p>
            <a:pPr>
              <a:defRPr/>
            </a:pPr>
            <a:r>
              <a:rPr lang="it-IT" altLang="es-ES" sz="1200" dirty="0">
                <a:latin typeface="Arial Rounded MT Bold" panose="020F0704030504030204" pitchFamily="34" charset="0"/>
              </a:rPr>
              <a:t>gente. Come dimostreremo, non c'è mai stato un momento migliore per essere </a:t>
            </a:r>
          </a:p>
          <a:p>
            <a:pPr>
              <a:defRPr/>
            </a:pPr>
            <a:r>
              <a:rPr lang="it-IT" altLang="es-ES" sz="1200" dirty="0">
                <a:latin typeface="Arial Rounded MT Bold" panose="020F0704030504030204" pitchFamily="34" charset="0"/>
              </a:rPr>
              <a:t>un </a:t>
            </a:r>
            <a:r>
              <a:rPr lang="it-IT" altLang="es-ES" sz="1200" dirty="0">
                <a:solidFill>
                  <a:schemeClr val="tx2">
                    <a:lumMod val="60000"/>
                    <a:lumOff val="40000"/>
                  </a:schemeClr>
                </a:solidFill>
                <a:latin typeface="Arial Rounded MT Bold" panose="020F0704030504030204" pitchFamily="34" charset="0"/>
              </a:rPr>
              <a:t>lavoratore specializzato o istruito </a:t>
            </a:r>
            <a:r>
              <a:rPr lang="it-IT" altLang="es-ES" sz="1200" dirty="0">
                <a:latin typeface="Arial Rounded MT Bold" panose="020F0704030504030204" pitchFamily="34" charset="0"/>
              </a:rPr>
              <a:t>nel senso giusto del termine, perché questo è il tipo di persona che può </a:t>
            </a:r>
            <a:r>
              <a:rPr lang="it-IT" altLang="es-ES" sz="1200" dirty="0">
                <a:solidFill>
                  <a:schemeClr val="tx2">
                    <a:lumMod val="60000"/>
                    <a:lumOff val="40000"/>
                  </a:schemeClr>
                </a:solidFill>
                <a:latin typeface="Arial Rounded MT Bold" panose="020F0704030504030204" pitchFamily="34" charset="0"/>
              </a:rPr>
              <a:t>usare la tecnologia per creare e catturare valore</a:t>
            </a:r>
            <a:r>
              <a:rPr lang="it-IT" altLang="es-ES" sz="1200" dirty="0">
                <a:latin typeface="Arial Rounded MT Bold" panose="020F0704030504030204" pitchFamily="34" charset="0"/>
              </a:rPr>
              <a:t>.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Però non c'è mai stato un momento </a:t>
            </a:r>
            <a:r>
              <a:rPr lang="it-IT" altLang="es-ES" sz="1200" i="1" dirty="0">
                <a:solidFill>
                  <a:srgbClr val="E941D5"/>
                </a:solidFill>
                <a:latin typeface="Arial Rounded MT Bold" panose="020F0704030504030204" pitchFamily="34" charset="0"/>
              </a:rPr>
              <a:t>peggiore</a:t>
            </a:r>
            <a:r>
              <a:rPr lang="it-IT" altLang="es-ES" sz="1200" dirty="0">
                <a:latin typeface="Arial Rounded MT Bold" panose="020F0704030504030204" pitchFamily="34" charset="0"/>
              </a:rPr>
              <a:t> per essere un </a:t>
            </a:r>
            <a:r>
              <a:rPr lang="it-IT" altLang="es-ES" sz="1200" dirty="0">
                <a:solidFill>
                  <a:schemeClr val="tx2">
                    <a:lumMod val="60000"/>
                    <a:lumOff val="40000"/>
                  </a:schemeClr>
                </a:solidFill>
                <a:latin typeface="Arial Rounded MT Bold" panose="020F0704030504030204" pitchFamily="34" charset="0"/>
              </a:rPr>
              <a:t>lavoratore</a:t>
            </a:r>
            <a:r>
              <a:rPr lang="it-IT" altLang="es-ES" sz="1200" dirty="0">
                <a:latin typeface="Arial Rounded MT Bold" panose="020F0704030504030204" pitchFamily="34" charset="0"/>
              </a:rPr>
              <a:t> che ha da </a:t>
            </a:r>
            <a:r>
              <a:rPr lang="it-IT" altLang="es-ES" sz="1200" dirty="0">
                <a:solidFill>
                  <a:schemeClr val="tx2">
                    <a:lumMod val="60000"/>
                    <a:lumOff val="40000"/>
                  </a:schemeClr>
                </a:solidFill>
                <a:latin typeface="Arial Rounded MT Bold" panose="020F0704030504030204" pitchFamily="34" charset="0"/>
              </a:rPr>
              <a:t>offrire soltanto capacità «ordinarie» </a:t>
            </a:r>
            <a:r>
              <a:rPr lang="it-IT" altLang="es-ES" sz="1200" dirty="0">
                <a:latin typeface="Arial Rounded MT Bold" panose="020F0704030504030204" pitchFamily="34" charset="0"/>
              </a:rPr>
              <a:t>perché computer, robot e altre tecnologie digitali stanno acquisendo le medesime capacità e competenze a una velocità   </a:t>
            </a:r>
          </a:p>
          <a:p>
            <a:pPr>
              <a:defRPr/>
            </a:pPr>
            <a:r>
              <a:rPr lang="it-IT" altLang="es-ES" sz="1200" dirty="0">
                <a:latin typeface="Arial Rounded MT Bold" panose="020F0704030504030204" pitchFamily="34" charset="0"/>
              </a:rPr>
              <a:t>inimmaginabile.</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7902D341-FC73-41B0-8BEA-043035849212}"/>
              </a:ext>
            </a:extLst>
          </p:cNvPr>
          <p:cNvSpPr/>
          <p:nvPr/>
        </p:nvSpPr>
        <p:spPr>
          <a:xfrm>
            <a:off x="1610094" y="1450972"/>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A che punto siamo</a:t>
            </a:r>
          </a:p>
        </p:txBody>
      </p:sp>
      <p:sp>
        <p:nvSpPr>
          <p:cNvPr id="10" name="Donut 24">
            <a:extLst>
              <a:ext uri="{FF2B5EF4-FFF2-40B4-BE49-F238E27FC236}">
                <a16:creationId xmlns:a16="http://schemas.microsoft.com/office/drawing/2014/main" id="{15A1C3D1-F39D-4310-B4E0-24103AE7519E}"/>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2479396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417" y="1240490"/>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7215454C-FF7D-49D3-8B8A-3461701DFEBD}"/>
              </a:ext>
            </a:extLst>
          </p:cNvPr>
          <p:cNvSpPr/>
          <p:nvPr/>
        </p:nvSpPr>
        <p:spPr>
          <a:xfrm>
            <a:off x="1547417" y="1425000"/>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A che punto siamo</a:t>
            </a:r>
          </a:p>
        </p:txBody>
      </p:sp>
      <p:sp>
        <p:nvSpPr>
          <p:cNvPr id="10" name="Donut 24">
            <a:extLst>
              <a:ext uri="{FF2B5EF4-FFF2-40B4-BE49-F238E27FC236}">
                <a16:creationId xmlns:a16="http://schemas.microsoft.com/office/drawing/2014/main" id="{45AC5FA4-8B24-4DF6-9AF1-269AFD1A707A}"/>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2" name="Diagrama 1">
            <a:extLst>
              <a:ext uri="{FF2B5EF4-FFF2-40B4-BE49-F238E27FC236}">
                <a16:creationId xmlns:a16="http://schemas.microsoft.com/office/drawing/2014/main" id="{8687C62C-19A3-40FF-93ED-D11DBDC26907}"/>
              </a:ext>
            </a:extLst>
          </p:cNvPr>
          <p:cNvGraphicFramePr/>
          <p:nvPr>
            <p:extLst>
              <p:ext uri="{D42A27DB-BD31-4B8C-83A1-F6EECF244321}">
                <p14:modId xmlns:p14="http://schemas.microsoft.com/office/powerpoint/2010/main" val="500369349"/>
              </p:ext>
            </p:extLst>
          </p:nvPr>
        </p:nvGraphicFramePr>
        <p:xfrm>
          <a:off x="2014424" y="2050842"/>
          <a:ext cx="5115152" cy="23429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12839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891397"/>
            <a:ext cx="6192688" cy="2492990"/>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Quasi tutte le </a:t>
            </a:r>
            <a:r>
              <a:rPr lang="it-IT" altLang="es-ES" sz="1200" dirty="0">
                <a:solidFill>
                  <a:schemeClr val="tx2">
                    <a:lumMod val="60000"/>
                    <a:lumOff val="40000"/>
                  </a:schemeClr>
                </a:solidFill>
                <a:latin typeface="Arial Rounded MT Bold" panose="020F0704030504030204" pitchFamily="34" charset="0"/>
              </a:rPr>
              <a:t>innovazioni</a:t>
            </a:r>
            <a:r>
              <a:rPr lang="it-IT" altLang="es-ES" sz="1200" dirty="0">
                <a:latin typeface="Arial Rounded MT Bold" panose="020F0704030504030204" pitchFamily="34" charset="0"/>
              </a:rPr>
              <a:t> descritte in questo capitolo sono arrivate negli </a:t>
            </a:r>
          </a:p>
          <a:p>
            <a:pPr>
              <a:defRPr/>
            </a:pPr>
            <a:r>
              <a:rPr lang="it-IT" altLang="es-ES" sz="1200" dirty="0">
                <a:solidFill>
                  <a:schemeClr val="tx2">
                    <a:lumMod val="60000"/>
                    <a:lumOff val="40000"/>
                  </a:schemeClr>
                </a:solidFill>
                <a:latin typeface="Arial Rounded MT Bold" panose="020F0704030504030204" pitchFamily="34" charset="0"/>
              </a:rPr>
              <a:t>ultimissimi anni</a:t>
            </a:r>
            <a:r>
              <a:rPr lang="it-IT" altLang="es-ES" sz="1200" dirty="0">
                <a:latin typeface="Arial Rounded MT Bold" panose="020F0704030504030204" pitchFamily="34" charset="0"/>
              </a:rPr>
              <a:t>. Le abbiamo viste in settori in cui i progressi erano stati lenti per </a:t>
            </a:r>
          </a:p>
          <a:p>
            <a:pPr>
              <a:defRPr/>
            </a:pPr>
            <a:r>
              <a:rPr lang="it-IT" altLang="es-ES" sz="1200" dirty="0">
                <a:latin typeface="Arial Rounded MT Bold" panose="020F0704030504030204" pitchFamily="34" charset="0"/>
              </a:rPr>
              <a:t>tanto tempo e in cui scrupolosi studi erano giunti più di una volta alla conclusione che non ci sarebbe mai stata un'accelerazione.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Poi, dopo tanta gradualità, </a:t>
            </a:r>
            <a:r>
              <a:rPr lang="it-IT" altLang="es-ES" sz="1200" dirty="0">
                <a:solidFill>
                  <a:schemeClr val="tx2">
                    <a:lumMod val="60000"/>
                    <a:lumOff val="40000"/>
                  </a:schemeClr>
                </a:solidFill>
                <a:latin typeface="Arial Rounded MT Bold" panose="020F0704030504030204" pitchFamily="34" charset="0"/>
              </a:rPr>
              <a:t>il progresso digitale è arrivato all'improvviso</a:t>
            </a:r>
            <a:r>
              <a:rPr lang="it-IT" altLang="es-ES" sz="1200" dirty="0">
                <a:latin typeface="Arial Rounded MT Bold" panose="020F0704030504030204" pitchFamily="34" charset="0"/>
              </a:rPr>
              <a:t>. </a:t>
            </a:r>
          </a:p>
          <a:p>
            <a:pPr>
              <a:defRPr/>
            </a:pPr>
            <a:r>
              <a:rPr lang="it-IT" altLang="es-ES" sz="1200" dirty="0">
                <a:latin typeface="Arial Rounded MT Bold" panose="020F0704030504030204" pitchFamily="34" charset="0"/>
              </a:rPr>
              <a:t>È arrivato in più settori, dall'intelligenza artificiale fino alle auto che si guidano da sole e alla robotica.</a:t>
            </a:r>
          </a:p>
          <a:p>
            <a:pPr>
              <a:defRPr/>
            </a:pPr>
            <a:endParaRPr lang="it-IT" altLang="es-ES" sz="1200" dirty="0">
              <a:latin typeface="Arial Rounded MT Bold" panose="020F0704030504030204" pitchFamily="34" charset="0"/>
            </a:endParaRPr>
          </a:p>
          <a:p>
            <a:pPr>
              <a:defRPr/>
            </a:pPr>
            <a:r>
              <a:rPr lang="it-IT" altLang="es-ES" sz="1200" dirty="0">
                <a:solidFill>
                  <a:schemeClr val="tx2">
                    <a:lumMod val="60000"/>
                    <a:lumOff val="40000"/>
                  </a:schemeClr>
                </a:solidFill>
                <a:latin typeface="Arial Rounded MT Bold" panose="020F0704030504030204" pitchFamily="34" charset="0"/>
              </a:rPr>
              <a:t>Com'è successo? </a:t>
            </a:r>
            <a:r>
              <a:rPr lang="it-IT" altLang="es-ES" sz="1200" dirty="0">
                <a:latin typeface="Arial Rounded MT Bold" panose="020F0704030504030204" pitchFamily="34" charset="0"/>
              </a:rPr>
              <a:t>È stato un colpo di fortuna, la confluenza di vari miglioramenti </a:t>
            </a:r>
          </a:p>
          <a:p>
            <a:pPr>
              <a:defRPr/>
            </a:pPr>
            <a:r>
              <a:rPr lang="it-IT" altLang="es-ES" sz="1200" dirty="0">
                <a:latin typeface="Arial Rounded MT Bold" panose="020F0704030504030204" pitchFamily="34" charset="0"/>
              </a:rPr>
              <a:t>felici ma estemporanei?</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C7972D19-3C4A-4DFF-87E7-D49550D71FE7}"/>
              </a:ext>
            </a:extLst>
          </p:cNvPr>
          <p:cNvSpPr/>
          <p:nvPr/>
        </p:nvSpPr>
        <p:spPr>
          <a:xfrm>
            <a:off x="1610094" y="1739005"/>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A che punto siamo</a:t>
            </a:r>
          </a:p>
        </p:txBody>
      </p:sp>
      <p:sp>
        <p:nvSpPr>
          <p:cNvPr id="10" name="Donut 24">
            <a:extLst>
              <a:ext uri="{FF2B5EF4-FFF2-40B4-BE49-F238E27FC236}">
                <a16:creationId xmlns:a16="http://schemas.microsoft.com/office/drawing/2014/main" id="{04EB82AF-CC8F-45E0-B2A0-5FB505749686}"/>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805995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54826" y="1057223"/>
            <a:ext cx="6025485" cy="732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A6D08BDA-FADA-4742-A2F0-80BBB95F52B1}"/>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nvGrpSpPr>
          <p:cNvPr id="31" name="Grupo 30">
            <a:extLst>
              <a:ext uri="{FF2B5EF4-FFF2-40B4-BE49-F238E27FC236}">
                <a16:creationId xmlns:a16="http://schemas.microsoft.com/office/drawing/2014/main" id="{CE7F995A-C49F-413A-AA38-35B502F2A962}"/>
              </a:ext>
            </a:extLst>
          </p:cNvPr>
          <p:cNvGrpSpPr/>
          <p:nvPr/>
        </p:nvGrpSpPr>
        <p:grpSpPr>
          <a:xfrm>
            <a:off x="1673880" y="1438457"/>
            <a:ext cx="6855686" cy="2944317"/>
            <a:chOff x="3149275" y="1251802"/>
            <a:chExt cx="5708411" cy="3468611"/>
          </a:xfrm>
        </p:grpSpPr>
        <p:sp>
          <p:nvSpPr>
            <p:cNvPr id="25" name="Forma libre: forma 24">
              <a:extLst>
                <a:ext uri="{FF2B5EF4-FFF2-40B4-BE49-F238E27FC236}">
                  <a16:creationId xmlns:a16="http://schemas.microsoft.com/office/drawing/2014/main" id="{39DD8D83-E4AD-42C0-9599-D9A7A32F21F7}"/>
                </a:ext>
              </a:extLst>
            </p:cNvPr>
            <p:cNvSpPr/>
            <p:nvPr/>
          </p:nvSpPr>
          <p:spPr>
            <a:xfrm>
              <a:off x="3149275" y="1251802"/>
              <a:ext cx="5038873" cy="1001291"/>
            </a:xfrm>
            <a:custGeom>
              <a:avLst/>
              <a:gdLst>
                <a:gd name="connsiteX0" fmla="*/ 0 w 4091005"/>
                <a:gd name="connsiteY0" fmla="*/ 100129 h 1001291"/>
                <a:gd name="connsiteX1" fmla="*/ 100129 w 4091005"/>
                <a:gd name="connsiteY1" fmla="*/ 0 h 1001291"/>
                <a:gd name="connsiteX2" fmla="*/ 3990876 w 4091005"/>
                <a:gd name="connsiteY2" fmla="*/ 0 h 1001291"/>
                <a:gd name="connsiteX3" fmla="*/ 4091005 w 4091005"/>
                <a:gd name="connsiteY3" fmla="*/ 100129 h 1001291"/>
                <a:gd name="connsiteX4" fmla="*/ 4091005 w 4091005"/>
                <a:gd name="connsiteY4" fmla="*/ 901162 h 1001291"/>
                <a:gd name="connsiteX5" fmla="*/ 3990876 w 4091005"/>
                <a:gd name="connsiteY5" fmla="*/ 1001291 h 1001291"/>
                <a:gd name="connsiteX6" fmla="*/ 100129 w 4091005"/>
                <a:gd name="connsiteY6" fmla="*/ 1001291 h 1001291"/>
                <a:gd name="connsiteX7" fmla="*/ 0 w 4091005"/>
                <a:gd name="connsiteY7" fmla="*/ 901162 h 1001291"/>
                <a:gd name="connsiteX8" fmla="*/ 0 w 4091005"/>
                <a:gd name="connsiteY8" fmla="*/ 100129 h 100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1005" h="1001291">
                  <a:moveTo>
                    <a:pt x="0" y="100129"/>
                  </a:moveTo>
                  <a:cubicBezTo>
                    <a:pt x="0" y="44829"/>
                    <a:pt x="44829" y="0"/>
                    <a:pt x="100129" y="0"/>
                  </a:cubicBezTo>
                  <a:lnTo>
                    <a:pt x="3990876" y="0"/>
                  </a:lnTo>
                  <a:cubicBezTo>
                    <a:pt x="4046176" y="0"/>
                    <a:pt x="4091005" y="44829"/>
                    <a:pt x="4091005" y="100129"/>
                  </a:cubicBezTo>
                  <a:lnTo>
                    <a:pt x="4091005" y="901162"/>
                  </a:lnTo>
                  <a:cubicBezTo>
                    <a:pt x="4091005" y="956462"/>
                    <a:pt x="4046176" y="1001291"/>
                    <a:pt x="3990876" y="1001291"/>
                  </a:cubicBezTo>
                  <a:lnTo>
                    <a:pt x="100129" y="1001291"/>
                  </a:lnTo>
                  <a:cubicBezTo>
                    <a:pt x="44829" y="1001291"/>
                    <a:pt x="0" y="956462"/>
                    <a:pt x="0" y="901162"/>
                  </a:cubicBezTo>
                  <a:lnTo>
                    <a:pt x="0" y="100129"/>
                  </a:lnTo>
                  <a:close/>
                </a:path>
              </a:pathLst>
            </a:custGeom>
            <a:ln/>
          </p:spPr>
          <p:style>
            <a:lnRef idx="2">
              <a:schemeClr val="accent1"/>
            </a:lnRef>
            <a:fillRef idx="1">
              <a:schemeClr val="lt1"/>
            </a:fillRef>
            <a:effectRef idx="0">
              <a:schemeClr val="accent1"/>
            </a:effectRef>
            <a:fontRef idx="minor">
              <a:schemeClr val="dk1">
                <a:hueOff val="0"/>
                <a:satOff val="0"/>
                <a:lumOff val="0"/>
                <a:alphaOff val="0"/>
              </a:schemeClr>
            </a:fontRef>
          </p:style>
          <p:txBody>
            <a:bodyPr spcFirstLastPara="0" vert="horz" wrap="square" lIns="71237" tIns="71237" rIns="1111683" bIns="71237" numCol="1" spcCol="1270" anchor="ctr" anchorCtr="0">
              <a:noAutofit/>
            </a:bodyPr>
            <a:lstStyle/>
            <a:p>
              <a:pPr marL="0" lvl="0" indent="0" algn="just" defTabSz="488950">
                <a:lnSpc>
                  <a:spcPct val="90000"/>
                </a:lnSpc>
                <a:spcBef>
                  <a:spcPct val="0"/>
                </a:spcBef>
                <a:spcAft>
                  <a:spcPct val="35000"/>
                </a:spcAft>
                <a:buNone/>
              </a:pPr>
              <a:r>
                <a:rPr lang="it-IT" altLang="es-ES" sz="1100" kern="1200" dirty="0">
                  <a:latin typeface="Arial Rounded MT Bold" panose="020F0704030504030204" pitchFamily="34" charset="0"/>
                </a:rPr>
                <a:t>No. Il progresso digitale che  abbiamo visto in questi anni è sicuramente impressionante, ma è solo un minimo indizio di quanto arriverà. È l'alba della seconda età delle macchine</a:t>
              </a:r>
              <a:endParaRPr lang="es-ES" sz="1100" kern="1200" dirty="0"/>
            </a:p>
          </p:txBody>
        </p:sp>
        <p:grpSp>
          <p:nvGrpSpPr>
            <p:cNvPr id="30" name="Grupo 29">
              <a:extLst>
                <a:ext uri="{FF2B5EF4-FFF2-40B4-BE49-F238E27FC236}">
                  <a16:creationId xmlns:a16="http://schemas.microsoft.com/office/drawing/2014/main" id="{85C191AF-9C08-494F-B396-2AC3241ED223}"/>
                </a:ext>
              </a:extLst>
            </p:cNvPr>
            <p:cNvGrpSpPr/>
            <p:nvPr/>
          </p:nvGrpSpPr>
          <p:grpSpPr>
            <a:xfrm>
              <a:off x="3160741" y="2010630"/>
              <a:ext cx="5696945" cy="2709783"/>
              <a:chOff x="3160741" y="2010630"/>
              <a:chExt cx="5696945" cy="2709783"/>
            </a:xfrm>
          </p:grpSpPr>
          <p:sp>
            <p:nvSpPr>
              <p:cNvPr id="13" name="Forma libre: forma 12">
                <a:extLst>
                  <a:ext uri="{FF2B5EF4-FFF2-40B4-BE49-F238E27FC236}">
                    <a16:creationId xmlns:a16="http://schemas.microsoft.com/office/drawing/2014/main" id="{5607AFF3-E783-4232-ABCE-B1DA05123D28}"/>
                  </a:ext>
                </a:extLst>
              </p:cNvPr>
              <p:cNvSpPr/>
              <p:nvPr/>
            </p:nvSpPr>
            <p:spPr>
              <a:xfrm>
                <a:off x="3160741" y="2809206"/>
                <a:ext cx="1426359" cy="773008"/>
              </a:xfrm>
              <a:custGeom>
                <a:avLst/>
                <a:gdLst>
                  <a:gd name="connsiteX0" fmla="*/ 0 w 1626989"/>
                  <a:gd name="connsiteY0" fmla="*/ 0 h 903882"/>
                  <a:gd name="connsiteX1" fmla="*/ 1626989 w 1626989"/>
                  <a:gd name="connsiteY1" fmla="*/ 0 h 903882"/>
                  <a:gd name="connsiteX2" fmla="*/ 1626989 w 1626989"/>
                  <a:gd name="connsiteY2" fmla="*/ 903882 h 903882"/>
                  <a:gd name="connsiteX3" fmla="*/ 0 w 1626989"/>
                  <a:gd name="connsiteY3" fmla="*/ 903882 h 903882"/>
                  <a:gd name="connsiteX4" fmla="*/ 0 w 1626989"/>
                  <a:gd name="connsiteY4" fmla="*/ 0 h 90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6989" h="903882">
                    <a:moveTo>
                      <a:pt x="0" y="0"/>
                    </a:moveTo>
                    <a:lnTo>
                      <a:pt x="1626989" y="0"/>
                    </a:lnTo>
                    <a:lnTo>
                      <a:pt x="1626989" y="903882"/>
                    </a:lnTo>
                    <a:lnTo>
                      <a:pt x="0" y="9038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marL="0" lvl="0" indent="0" algn="r" defTabSz="266700">
                  <a:lnSpc>
                    <a:spcPct val="90000"/>
                  </a:lnSpc>
                  <a:spcBef>
                    <a:spcPct val="0"/>
                  </a:spcBef>
                  <a:spcAft>
                    <a:spcPct val="35000"/>
                  </a:spcAft>
                  <a:buNone/>
                </a:pPr>
                <a:endParaRPr lang="es-ES" sz="600" kern="1200"/>
              </a:p>
            </p:txBody>
          </p:sp>
          <p:sp>
            <p:nvSpPr>
              <p:cNvPr id="19" name="Forma libre: forma 18">
                <a:extLst>
                  <a:ext uri="{FF2B5EF4-FFF2-40B4-BE49-F238E27FC236}">
                    <a16:creationId xmlns:a16="http://schemas.microsoft.com/office/drawing/2014/main" id="{FD21143D-ECBA-439C-A6C5-0A50BDAC8F95}"/>
                  </a:ext>
                </a:extLst>
              </p:cNvPr>
              <p:cNvSpPr/>
              <p:nvPr/>
            </p:nvSpPr>
            <p:spPr>
              <a:xfrm>
                <a:off x="5822176" y="3711852"/>
                <a:ext cx="1473905" cy="773008"/>
              </a:xfrm>
              <a:custGeom>
                <a:avLst/>
                <a:gdLst>
                  <a:gd name="connsiteX0" fmla="*/ 0 w 1681222"/>
                  <a:gd name="connsiteY0" fmla="*/ 0 h 903882"/>
                  <a:gd name="connsiteX1" fmla="*/ 1681222 w 1681222"/>
                  <a:gd name="connsiteY1" fmla="*/ 0 h 903882"/>
                  <a:gd name="connsiteX2" fmla="*/ 1681222 w 1681222"/>
                  <a:gd name="connsiteY2" fmla="*/ 903882 h 903882"/>
                  <a:gd name="connsiteX3" fmla="*/ 0 w 1681222"/>
                  <a:gd name="connsiteY3" fmla="*/ 903882 h 903882"/>
                  <a:gd name="connsiteX4" fmla="*/ 0 w 1681222"/>
                  <a:gd name="connsiteY4" fmla="*/ 0 h 90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222" h="903882">
                    <a:moveTo>
                      <a:pt x="0" y="0"/>
                    </a:moveTo>
                    <a:lnTo>
                      <a:pt x="1681222" y="0"/>
                    </a:lnTo>
                    <a:lnTo>
                      <a:pt x="1681222" y="903882"/>
                    </a:lnTo>
                    <a:lnTo>
                      <a:pt x="0" y="9038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marL="0" lvl="0" indent="0" algn="l" defTabSz="266700">
                  <a:lnSpc>
                    <a:spcPct val="90000"/>
                  </a:lnSpc>
                  <a:spcBef>
                    <a:spcPct val="0"/>
                  </a:spcBef>
                  <a:spcAft>
                    <a:spcPct val="35000"/>
                  </a:spcAft>
                  <a:buNone/>
                </a:pPr>
                <a:endParaRPr lang="es-ES" sz="600" kern="1200"/>
              </a:p>
            </p:txBody>
          </p:sp>
          <p:sp>
            <p:nvSpPr>
              <p:cNvPr id="26" name="Forma libre: forma 25">
                <a:extLst>
                  <a:ext uri="{FF2B5EF4-FFF2-40B4-BE49-F238E27FC236}">
                    <a16:creationId xmlns:a16="http://schemas.microsoft.com/office/drawing/2014/main" id="{BDFD08EA-8BB2-4BC8-9511-32ED340AF12F}"/>
                  </a:ext>
                </a:extLst>
              </p:cNvPr>
              <p:cNvSpPr/>
              <p:nvPr/>
            </p:nvSpPr>
            <p:spPr>
              <a:xfrm>
                <a:off x="3535718" y="2454219"/>
                <a:ext cx="5038873" cy="1001291"/>
              </a:xfrm>
              <a:custGeom>
                <a:avLst/>
                <a:gdLst>
                  <a:gd name="connsiteX0" fmla="*/ 0 w 4017761"/>
                  <a:gd name="connsiteY0" fmla="*/ 100129 h 1001291"/>
                  <a:gd name="connsiteX1" fmla="*/ 100129 w 4017761"/>
                  <a:gd name="connsiteY1" fmla="*/ 0 h 1001291"/>
                  <a:gd name="connsiteX2" fmla="*/ 3917632 w 4017761"/>
                  <a:gd name="connsiteY2" fmla="*/ 0 h 1001291"/>
                  <a:gd name="connsiteX3" fmla="*/ 4017761 w 4017761"/>
                  <a:gd name="connsiteY3" fmla="*/ 100129 h 1001291"/>
                  <a:gd name="connsiteX4" fmla="*/ 4017761 w 4017761"/>
                  <a:gd name="connsiteY4" fmla="*/ 901162 h 1001291"/>
                  <a:gd name="connsiteX5" fmla="*/ 3917632 w 4017761"/>
                  <a:gd name="connsiteY5" fmla="*/ 1001291 h 1001291"/>
                  <a:gd name="connsiteX6" fmla="*/ 100129 w 4017761"/>
                  <a:gd name="connsiteY6" fmla="*/ 1001291 h 1001291"/>
                  <a:gd name="connsiteX7" fmla="*/ 0 w 4017761"/>
                  <a:gd name="connsiteY7" fmla="*/ 901162 h 1001291"/>
                  <a:gd name="connsiteX8" fmla="*/ 0 w 4017761"/>
                  <a:gd name="connsiteY8" fmla="*/ 100129 h 100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17761" h="1001291">
                    <a:moveTo>
                      <a:pt x="0" y="100129"/>
                    </a:moveTo>
                    <a:cubicBezTo>
                      <a:pt x="0" y="44829"/>
                      <a:pt x="44829" y="0"/>
                      <a:pt x="100129" y="0"/>
                    </a:cubicBezTo>
                    <a:lnTo>
                      <a:pt x="3917632" y="0"/>
                    </a:lnTo>
                    <a:cubicBezTo>
                      <a:pt x="3972932" y="0"/>
                      <a:pt x="4017761" y="44829"/>
                      <a:pt x="4017761" y="100129"/>
                    </a:cubicBezTo>
                    <a:lnTo>
                      <a:pt x="4017761" y="901162"/>
                    </a:lnTo>
                    <a:cubicBezTo>
                      <a:pt x="4017761" y="956462"/>
                      <a:pt x="3972932" y="1001291"/>
                      <a:pt x="3917632" y="1001291"/>
                    </a:cubicBezTo>
                    <a:lnTo>
                      <a:pt x="100129" y="1001291"/>
                    </a:lnTo>
                    <a:cubicBezTo>
                      <a:pt x="44829" y="1001291"/>
                      <a:pt x="0" y="956462"/>
                      <a:pt x="0" y="901162"/>
                    </a:cubicBezTo>
                    <a:lnTo>
                      <a:pt x="0" y="100129"/>
                    </a:lnTo>
                    <a:close/>
                  </a:path>
                </a:pathLst>
              </a:custGeom>
            </p:spPr>
            <p:style>
              <a:lnRef idx="2">
                <a:schemeClr val="accent1"/>
              </a:lnRef>
              <a:fillRef idx="1">
                <a:schemeClr val="lt1"/>
              </a:fillRef>
              <a:effectRef idx="0">
                <a:schemeClr val="accent1"/>
              </a:effectRef>
              <a:fontRef idx="minor">
                <a:schemeClr val="dk1">
                  <a:hueOff val="0"/>
                  <a:satOff val="0"/>
                  <a:lumOff val="0"/>
                  <a:alphaOff val="0"/>
                </a:schemeClr>
              </a:fontRef>
            </p:style>
            <p:txBody>
              <a:bodyPr spcFirstLastPara="0" vert="horz" wrap="square" lIns="71237" tIns="71237" rIns="1076585" bIns="71237" numCol="1" spcCol="1270" anchor="ctr" anchorCtr="0">
                <a:noAutofit/>
              </a:bodyPr>
              <a:lstStyle/>
              <a:p>
                <a:pPr algn="just" defTabSz="466725">
                  <a:lnSpc>
                    <a:spcPct val="90000"/>
                  </a:lnSpc>
                  <a:spcBef>
                    <a:spcPct val="0"/>
                  </a:spcBef>
                  <a:spcAft>
                    <a:spcPct val="35000"/>
                  </a:spcAft>
                </a:pPr>
                <a:r>
                  <a:rPr lang="it-IT" altLang="es-ES" sz="1100" kern="1200" dirty="0">
                    <a:latin typeface="Arial Rounded MT Bold" panose="020F0704030504030204" pitchFamily="34" charset="0"/>
                  </a:rPr>
                  <a:t>Per capire perché sta avvenendo adesso dobbiamo comprendere  la natura del progresso tecnologico nell'era dell'hardware, del software e delle reti digitali. </a:t>
                </a:r>
                <a:endParaRPr lang="es-ES" sz="1100" kern="1200" dirty="0"/>
              </a:p>
            </p:txBody>
          </p:sp>
          <p:sp>
            <p:nvSpPr>
              <p:cNvPr id="27" name="Forma libre: forma 26">
                <a:extLst>
                  <a:ext uri="{FF2B5EF4-FFF2-40B4-BE49-F238E27FC236}">
                    <a16:creationId xmlns:a16="http://schemas.microsoft.com/office/drawing/2014/main" id="{EA323C9E-5E15-41CA-8D32-E0DE85E7F0C7}"/>
                  </a:ext>
                </a:extLst>
              </p:cNvPr>
              <p:cNvSpPr/>
              <p:nvPr/>
            </p:nvSpPr>
            <p:spPr>
              <a:xfrm>
                <a:off x="4062049" y="3719122"/>
                <a:ext cx="4795637" cy="1001291"/>
              </a:xfrm>
              <a:custGeom>
                <a:avLst/>
                <a:gdLst>
                  <a:gd name="connsiteX0" fmla="*/ 0 w 4017761"/>
                  <a:gd name="connsiteY0" fmla="*/ 100129 h 1001291"/>
                  <a:gd name="connsiteX1" fmla="*/ 100129 w 4017761"/>
                  <a:gd name="connsiteY1" fmla="*/ 0 h 1001291"/>
                  <a:gd name="connsiteX2" fmla="*/ 3917632 w 4017761"/>
                  <a:gd name="connsiteY2" fmla="*/ 0 h 1001291"/>
                  <a:gd name="connsiteX3" fmla="*/ 4017761 w 4017761"/>
                  <a:gd name="connsiteY3" fmla="*/ 100129 h 1001291"/>
                  <a:gd name="connsiteX4" fmla="*/ 4017761 w 4017761"/>
                  <a:gd name="connsiteY4" fmla="*/ 901162 h 1001291"/>
                  <a:gd name="connsiteX5" fmla="*/ 3917632 w 4017761"/>
                  <a:gd name="connsiteY5" fmla="*/ 1001291 h 1001291"/>
                  <a:gd name="connsiteX6" fmla="*/ 100129 w 4017761"/>
                  <a:gd name="connsiteY6" fmla="*/ 1001291 h 1001291"/>
                  <a:gd name="connsiteX7" fmla="*/ 0 w 4017761"/>
                  <a:gd name="connsiteY7" fmla="*/ 901162 h 1001291"/>
                  <a:gd name="connsiteX8" fmla="*/ 0 w 4017761"/>
                  <a:gd name="connsiteY8" fmla="*/ 100129 h 100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17761" h="1001291">
                    <a:moveTo>
                      <a:pt x="0" y="100129"/>
                    </a:moveTo>
                    <a:cubicBezTo>
                      <a:pt x="0" y="44829"/>
                      <a:pt x="44829" y="0"/>
                      <a:pt x="100129" y="0"/>
                    </a:cubicBezTo>
                    <a:lnTo>
                      <a:pt x="3917632" y="0"/>
                    </a:lnTo>
                    <a:cubicBezTo>
                      <a:pt x="3972932" y="0"/>
                      <a:pt x="4017761" y="44829"/>
                      <a:pt x="4017761" y="100129"/>
                    </a:cubicBezTo>
                    <a:lnTo>
                      <a:pt x="4017761" y="901162"/>
                    </a:lnTo>
                    <a:cubicBezTo>
                      <a:pt x="4017761" y="956462"/>
                      <a:pt x="3972932" y="1001291"/>
                      <a:pt x="3917632" y="1001291"/>
                    </a:cubicBezTo>
                    <a:lnTo>
                      <a:pt x="100129" y="1001291"/>
                    </a:lnTo>
                    <a:cubicBezTo>
                      <a:pt x="44829" y="1001291"/>
                      <a:pt x="0" y="956462"/>
                      <a:pt x="0" y="901162"/>
                    </a:cubicBezTo>
                    <a:lnTo>
                      <a:pt x="0" y="100129"/>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1237" tIns="71237" rIns="1076585" bIns="71237" numCol="1" spcCol="1270" anchor="ctr" anchorCtr="0">
                <a:noAutofit/>
              </a:bodyPr>
              <a:lstStyle/>
              <a:p>
                <a:pPr marL="0" lvl="0" indent="0" algn="l" defTabSz="488950">
                  <a:lnSpc>
                    <a:spcPct val="90000"/>
                  </a:lnSpc>
                  <a:spcBef>
                    <a:spcPct val="0"/>
                  </a:spcBef>
                  <a:spcAft>
                    <a:spcPct val="35000"/>
                  </a:spcAft>
                  <a:buNone/>
                </a:pPr>
                <a:r>
                  <a:rPr lang="it-IT" altLang="es-ES" sz="1100" kern="1200" dirty="0">
                    <a:latin typeface="Arial Rounded MT Bold" panose="020F0704030504030204" pitchFamily="34" charset="0"/>
                  </a:rPr>
                  <a:t>In particolare dobbiamo comprendere bene le sue tre caratteristiche chiave: cioè che esso è </a:t>
                </a:r>
                <a:r>
                  <a:rPr lang="it-IT" altLang="es-ES" sz="1100" b="1" i="1" kern="1200" dirty="0">
                    <a:latin typeface="Arial Rounded MT Bold" panose="020F0704030504030204" pitchFamily="34" charset="0"/>
                  </a:rPr>
                  <a:t>esponenziale</a:t>
                </a:r>
                <a:r>
                  <a:rPr lang="it-IT" altLang="es-ES" sz="1100" kern="1200" dirty="0">
                    <a:latin typeface="Arial Rounded MT Bold" panose="020F0704030504030204" pitchFamily="34" charset="0"/>
                  </a:rPr>
                  <a:t>, </a:t>
                </a:r>
                <a:r>
                  <a:rPr lang="it-IT" altLang="es-ES" sz="1100" b="1" i="1" kern="1200" dirty="0">
                    <a:latin typeface="Arial Rounded MT Bold" panose="020F0704030504030204" pitchFamily="34" charset="0"/>
                  </a:rPr>
                  <a:t>digitale</a:t>
                </a:r>
                <a:r>
                  <a:rPr lang="it-IT" altLang="es-ES" sz="1100" kern="1200" dirty="0">
                    <a:latin typeface="Arial Rounded MT Bold" panose="020F0704030504030204" pitchFamily="34" charset="0"/>
                  </a:rPr>
                  <a:t> e </a:t>
                </a:r>
                <a:r>
                  <a:rPr lang="it-IT" altLang="es-ES" sz="1100" b="1" i="1" kern="1200" dirty="0">
                    <a:latin typeface="Arial Rounded MT Bold" panose="020F0704030504030204" pitchFamily="34" charset="0"/>
                  </a:rPr>
                  <a:t>combinatorio</a:t>
                </a:r>
                <a:r>
                  <a:rPr lang="it-IT" altLang="es-ES" sz="1100" kern="1200" dirty="0">
                    <a:latin typeface="Arial Rounded MT Bold" panose="020F0704030504030204" pitchFamily="34" charset="0"/>
                  </a:rPr>
                  <a:t>.</a:t>
                </a:r>
                <a:endParaRPr lang="es-ES" sz="1100" kern="1200" dirty="0"/>
              </a:p>
            </p:txBody>
          </p:sp>
          <p:sp>
            <p:nvSpPr>
              <p:cNvPr id="28" name="Forma libre: forma 27">
                <a:extLst>
                  <a:ext uri="{FF2B5EF4-FFF2-40B4-BE49-F238E27FC236}">
                    <a16:creationId xmlns:a16="http://schemas.microsoft.com/office/drawing/2014/main" id="{86A1F433-BC8D-4CC9-A151-F73546062ADB}"/>
                  </a:ext>
                </a:extLst>
              </p:cNvPr>
              <p:cNvSpPr/>
              <p:nvPr/>
            </p:nvSpPr>
            <p:spPr>
              <a:xfrm>
                <a:off x="7090177" y="2010630"/>
                <a:ext cx="650839" cy="650839"/>
              </a:xfrm>
              <a:custGeom>
                <a:avLst/>
                <a:gdLst>
                  <a:gd name="connsiteX0" fmla="*/ 0 w 650839"/>
                  <a:gd name="connsiteY0" fmla="*/ 357961 h 650839"/>
                  <a:gd name="connsiteX1" fmla="*/ 146439 w 650839"/>
                  <a:gd name="connsiteY1" fmla="*/ 357961 h 650839"/>
                  <a:gd name="connsiteX2" fmla="*/ 146439 w 650839"/>
                  <a:gd name="connsiteY2" fmla="*/ 0 h 650839"/>
                  <a:gd name="connsiteX3" fmla="*/ 504400 w 650839"/>
                  <a:gd name="connsiteY3" fmla="*/ 0 h 650839"/>
                  <a:gd name="connsiteX4" fmla="*/ 504400 w 650839"/>
                  <a:gd name="connsiteY4" fmla="*/ 357961 h 650839"/>
                  <a:gd name="connsiteX5" fmla="*/ 650839 w 650839"/>
                  <a:gd name="connsiteY5" fmla="*/ 357961 h 650839"/>
                  <a:gd name="connsiteX6" fmla="*/ 325420 w 650839"/>
                  <a:gd name="connsiteY6" fmla="*/ 650839 h 650839"/>
                  <a:gd name="connsiteX7" fmla="*/ 0 w 650839"/>
                  <a:gd name="connsiteY7" fmla="*/ 357961 h 65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839" h="650839">
                    <a:moveTo>
                      <a:pt x="0" y="357961"/>
                    </a:moveTo>
                    <a:lnTo>
                      <a:pt x="146439" y="357961"/>
                    </a:lnTo>
                    <a:lnTo>
                      <a:pt x="146439" y="0"/>
                    </a:lnTo>
                    <a:lnTo>
                      <a:pt x="504400" y="0"/>
                    </a:lnTo>
                    <a:lnTo>
                      <a:pt x="504400" y="357961"/>
                    </a:lnTo>
                    <a:lnTo>
                      <a:pt x="650839" y="357961"/>
                    </a:lnTo>
                    <a:lnTo>
                      <a:pt x="325420" y="650839"/>
                    </a:lnTo>
                    <a:lnTo>
                      <a:pt x="0" y="357961"/>
                    </a:lnTo>
                    <a:close/>
                  </a:path>
                </a:pathLst>
              </a:custGeom>
              <a:solidFill>
                <a:srgbClr val="F8B2A3">
                  <a:alpha val="90000"/>
                </a:srgbClr>
              </a:solidFill>
            </p:spPr>
            <p:style>
              <a:lnRef idx="2">
                <a:schemeClr val="accent1">
                  <a:alpha val="90000"/>
                  <a:hueOff val="0"/>
                  <a:satOff val="0"/>
                  <a:lumOff val="0"/>
                  <a:alphaOff val="0"/>
                </a:schemeClr>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5809" tIns="39370" rIns="185809" bIns="200453" numCol="1" spcCol="1270" anchor="ctr" anchorCtr="0">
                <a:noAutofit/>
              </a:bodyPr>
              <a:lstStyle/>
              <a:p>
                <a:pPr marL="0" lvl="0" indent="0" algn="ctr" defTabSz="1377950">
                  <a:lnSpc>
                    <a:spcPct val="90000"/>
                  </a:lnSpc>
                  <a:spcBef>
                    <a:spcPct val="0"/>
                  </a:spcBef>
                  <a:spcAft>
                    <a:spcPct val="35000"/>
                  </a:spcAft>
                  <a:buNone/>
                </a:pPr>
                <a:endParaRPr lang="es-ES" sz="3100" kern="1200"/>
              </a:p>
            </p:txBody>
          </p:sp>
          <p:sp>
            <p:nvSpPr>
              <p:cNvPr id="29" name="Forma libre: forma 28">
                <a:extLst>
                  <a:ext uri="{FF2B5EF4-FFF2-40B4-BE49-F238E27FC236}">
                    <a16:creationId xmlns:a16="http://schemas.microsoft.com/office/drawing/2014/main" id="{9FD895E3-A15D-48BC-9FA1-C1580C288E79}"/>
                  </a:ext>
                </a:extLst>
              </p:cNvPr>
              <p:cNvSpPr/>
              <p:nvPr/>
            </p:nvSpPr>
            <p:spPr>
              <a:xfrm>
                <a:off x="7753586" y="3282688"/>
                <a:ext cx="650839" cy="650839"/>
              </a:xfrm>
              <a:custGeom>
                <a:avLst/>
                <a:gdLst>
                  <a:gd name="connsiteX0" fmla="*/ 0 w 650839"/>
                  <a:gd name="connsiteY0" fmla="*/ 357961 h 650839"/>
                  <a:gd name="connsiteX1" fmla="*/ 146439 w 650839"/>
                  <a:gd name="connsiteY1" fmla="*/ 357961 h 650839"/>
                  <a:gd name="connsiteX2" fmla="*/ 146439 w 650839"/>
                  <a:gd name="connsiteY2" fmla="*/ 0 h 650839"/>
                  <a:gd name="connsiteX3" fmla="*/ 504400 w 650839"/>
                  <a:gd name="connsiteY3" fmla="*/ 0 h 650839"/>
                  <a:gd name="connsiteX4" fmla="*/ 504400 w 650839"/>
                  <a:gd name="connsiteY4" fmla="*/ 357961 h 650839"/>
                  <a:gd name="connsiteX5" fmla="*/ 650839 w 650839"/>
                  <a:gd name="connsiteY5" fmla="*/ 357961 h 650839"/>
                  <a:gd name="connsiteX6" fmla="*/ 325420 w 650839"/>
                  <a:gd name="connsiteY6" fmla="*/ 650839 h 650839"/>
                  <a:gd name="connsiteX7" fmla="*/ 0 w 650839"/>
                  <a:gd name="connsiteY7" fmla="*/ 357961 h 65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839" h="650839">
                    <a:moveTo>
                      <a:pt x="0" y="357961"/>
                    </a:moveTo>
                    <a:lnTo>
                      <a:pt x="146439" y="357961"/>
                    </a:lnTo>
                    <a:lnTo>
                      <a:pt x="146439" y="0"/>
                    </a:lnTo>
                    <a:lnTo>
                      <a:pt x="504400" y="0"/>
                    </a:lnTo>
                    <a:lnTo>
                      <a:pt x="504400" y="357961"/>
                    </a:lnTo>
                    <a:lnTo>
                      <a:pt x="650839" y="357961"/>
                    </a:lnTo>
                    <a:lnTo>
                      <a:pt x="325420" y="650839"/>
                    </a:lnTo>
                    <a:lnTo>
                      <a:pt x="0" y="357961"/>
                    </a:lnTo>
                    <a:close/>
                  </a:path>
                </a:pathLst>
              </a:custGeom>
              <a:solidFill>
                <a:srgbClr val="F8B2A3">
                  <a:alpha val="90000"/>
                </a:srgbClr>
              </a:solidFill>
            </p:spPr>
            <p:style>
              <a:lnRef idx="2">
                <a:schemeClr val="accent1">
                  <a:alpha val="90000"/>
                  <a:hueOff val="0"/>
                  <a:satOff val="0"/>
                  <a:lumOff val="0"/>
                  <a:alphaOff val="0"/>
                </a:schemeClr>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5809" tIns="39370" rIns="185809" bIns="200453" numCol="1" spcCol="1270" anchor="ctr" anchorCtr="0">
                <a:noAutofit/>
              </a:bodyPr>
              <a:lstStyle/>
              <a:p>
                <a:pPr marL="0" lvl="0" indent="0" algn="ctr" defTabSz="1377950">
                  <a:lnSpc>
                    <a:spcPct val="90000"/>
                  </a:lnSpc>
                  <a:spcBef>
                    <a:spcPct val="0"/>
                  </a:spcBef>
                  <a:spcAft>
                    <a:spcPct val="35000"/>
                  </a:spcAft>
                  <a:buNone/>
                </a:pPr>
                <a:endParaRPr lang="es-ES" sz="3100" kern="1200"/>
              </a:p>
            </p:txBody>
          </p:sp>
        </p:grpSp>
      </p:grpSp>
      <p:sp>
        <p:nvSpPr>
          <p:cNvPr id="9" name="Rectangle: Rounded Corners 8">
            <a:extLst>
              <a:ext uri="{FF2B5EF4-FFF2-40B4-BE49-F238E27FC236}">
                <a16:creationId xmlns:a16="http://schemas.microsoft.com/office/drawing/2014/main" id="{545C4E81-FDE1-4343-8A8E-2A7AFC726B42}"/>
              </a:ext>
            </a:extLst>
          </p:cNvPr>
          <p:cNvSpPr/>
          <p:nvPr/>
        </p:nvSpPr>
        <p:spPr>
          <a:xfrm>
            <a:off x="1341323" y="1223452"/>
            <a:ext cx="1626989"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A che punto siamo</a:t>
            </a:r>
          </a:p>
        </p:txBody>
      </p:sp>
    </p:spTree>
    <p:extLst>
      <p:ext uri="{BB962C8B-B14F-4D97-AF65-F5344CB8AC3E}">
        <p14:creationId xmlns:p14="http://schemas.microsoft.com/office/powerpoint/2010/main" val="1280997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51215" y="1435264"/>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779662"/>
            <a:ext cx="6222942" cy="2123658"/>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a:p>
            <a:pPr>
              <a:defRPr/>
            </a:pPr>
            <a:r>
              <a:rPr lang="it-IT" altLang="es-ES" sz="1200" dirty="0">
                <a:solidFill>
                  <a:schemeClr val="tx2">
                    <a:lumMod val="60000"/>
                    <a:lumOff val="40000"/>
                  </a:schemeClr>
                </a:solidFill>
                <a:latin typeface="Arial Rounded MT Bold" panose="020F0704030504030204" pitchFamily="34" charset="0"/>
              </a:rPr>
              <a:t>Gordon</a:t>
            </a:r>
            <a:r>
              <a:rPr lang="it-IT" altLang="es-ES" sz="1200" dirty="0">
                <a:latin typeface="Arial Rounded MT Bold" panose="020F0704030504030204" pitchFamily="34" charset="0"/>
              </a:rPr>
              <a:t> e </a:t>
            </a:r>
            <a:r>
              <a:rPr lang="it-IT" altLang="es-ES" sz="1200" dirty="0">
                <a:solidFill>
                  <a:schemeClr val="tx2">
                    <a:lumMod val="60000"/>
                    <a:lumOff val="40000"/>
                  </a:schemeClr>
                </a:solidFill>
                <a:latin typeface="Arial Rounded MT Bold" panose="020F0704030504030204" pitchFamily="34" charset="0"/>
              </a:rPr>
              <a:t>Cowen</a:t>
            </a:r>
            <a:r>
              <a:rPr lang="it-IT" altLang="es-ES" sz="1200" dirty="0">
                <a:latin typeface="Arial Rounded MT Bold" panose="020F0704030504030204" pitchFamily="34" charset="0"/>
              </a:rPr>
              <a:t> considerano essenziale per il </a:t>
            </a:r>
            <a:r>
              <a:rPr lang="it-IT" altLang="es-ES" sz="1200" dirty="0">
                <a:solidFill>
                  <a:schemeClr val="tx2">
                    <a:lumMod val="60000"/>
                    <a:lumOff val="40000"/>
                  </a:schemeClr>
                </a:solidFill>
                <a:latin typeface="Arial Rounded MT Bold" panose="020F0704030504030204" pitchFamily="34" charset="0"/>
              </a:rPr>
              <a:t>progresso economico l'invenzione di tecnologie potenti</a:t>
            </a:r>
            <a:r>
              <a:rPr lang="it-IT" altLang="es-ES" sz="1200" dirty="0">
                <a:latin typeface="Arial Rounded MT Bold" panose="020F0704030504030204" pitchFamily="34" charset="0"/>
              </a:rPr>
              <a:t>.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Infatti gli storici dell'economia sono complessivamente d'accordo sul fatto che      </a:t>
            </a:r>
            <a:r>
              <a:rPr lang="it-IT" altLang="es-ES" sz="1200" dirty="0">
                <a:solidFill>
                  <a:schemeClr val="tx2">
                    <a:lumMod val="60000"/>
                    <a:lumOff val="40000"/>
                  </a:schemeClr>
                </a:solidFill>
                <a:latin typeface="Arial Rounded MT Bold" panose="020F0704030504030204" pitchFamily="34" charset="0"/>
              </a:rPr>
              <a:t>certe tecnologie </a:t>
            </a:r>
            <a:r>
              <a:rPr lang="it-IT" altLang="es-ES" sz="1200" dirty="0">
                <a:latin typeface="Arial Rounded MT Bold" panose="020F0704030504030204" pitchFamily="34" charset="0"/>
              </a:rPr>
              <a:t>sono abbastanza significative da </a:t>
            </a:r>
            <a:r>
              <a:rPr lang="it-IT" altLang="es-ES" sz="1200" dirty="0">
                <a:solidFill>
                  <a:schemeClr val="tx2">
                    <a:lumMod val="60000"/>
                    <a:lumOff val="40000"/>
                  </a:schemeClr>
                </a:solidFill>
                <a:latin typeface="Arial Rounded MT Bold" panose="020F0704030504030204" pitchFamily="34" charset="0"/>
              </a:rPr>
              <a:t>accelerare la normale marcia </a:t>
            </a:r>
          </a:p>
          <a:p>
            <a:pPr>
              <a:defRPr/>
            </a:pPr>
            <a:r>
              <a:rPr lang="it-IT" altLang="es-ES" sz="1200" dirty="0">
                <a:solidFill>
                  <a:schemeClr val="tx2">
                    <a:lumMod val="60000"/>
                    <a:lumOff val="40000"/>
                  </a:schemeClr>
                </a:solidFill>
                <a:latin typeface="Arial Rounded MT Bold" panose="020F0704030504030204" pitchFamily="34" charset="0"/>
              </a:rPr>
              <a:t>dell'avanzamento economico</a:t>
            </a:r>
            <a:r>
              <a:rPr lang="it-IT" altLang="es-ES" sz="1200" dirty="0">
                <a:latin typeface="Arial Rounded MT Bold" panose="020F0704030504030204" pitchFamily="34" charset="0"/>
              </a:rPr>
              <a:t>.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Per fare questo, esse devono </a:t>
            </a:r>
            <a:r>
              <a:rPr lang="it-IT" altLang="es-ES" sz="1200" dirty="0">
                <a:solidFill>
                  <a:schemeClr val="tx2">
                    <a:lumMod val="60000"/>
                    <a:lumOff val="40000"/>
                  </a:schemeClr>
                </a:solidFill>
                <a:latin typeface="Arial Rounded MT Bold" panose="020F0704030504030204" pitchFamily="34" charset="0"/>
              </a:rPr>
              <a:t>diffondersi in tanti settori</a:t>
            </a:r>
            <a:r>
              <a:rPr lang="it-IT" altLang="es-ES" sz="1200" dirty="0">
                <a:latin typeface="Arial Rounded MT Bold" panose="020F0704030504030204" pitchFamily="34" charset="0"/>
              </a:rPr>
              <a:t>, se non quasi in tutti, non possono rimanere relegate in uno soltanto. </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BA64D4DB-AF48-439F-A7DA-1784101999E9}"/>
              </a:ext>
            </a:extLst>
          </p:cNvPr>
          <p:cNvSpPr/>
          <p:nvPr/>
        </p:nvSpPr>
        <p:spPr>
          <a:xfrm>
            <a:off x="1610094" y="1622063"/>
            <a:ext cx="5986242"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Tecnologie general purpose: quelle che contano davvero</a:t>
            </a:r>
          </a:p>
        </p:txBody>
      </p:sp>
      <p:sp>
        <p:nvSpPr>
          <p:cNvPr id="10" name="Donut 24">
            <a:extLst>
              <a:ext uri="{FF2B5EF4-FFF2-40B4-BE49-F238E27FC236}">
                <a16:creationId xmlns:a16="http://schemas.microsoft.com/office/drawing/2014/main" id="{BBE55AA8-BBBF-458A-A15F-68767EC3CF5A}"/>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546097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29905" y="2011463"/>
            <a:ext cx="5903491" cy="1384995"/>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r>
              <a:rPr lang="it-IT" altLang="es-ES" sz="1200" dirty="0">
                <a:latin typeface="Arial Rounded MT Bold" panose="020F0704030504030204" pitchFamily="34" charset="0"/>
              </a:rPr>
              <a:t>Come impara quasi subito chiunque provi a porsi questa domanda, è difficile dare una risposta.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Tanto per cominciare, </a:t>
            </a:r>
            <a:r>
              <a:rPr lang="it-IT" altLang="es-ES" sz="1200" dirty="0">
                <a:solidFill>
                  <a:schemeClr val="accent2">
                    <a:lumMod val="75000"/>
                  </a:schemeClr>
                </a:solidFill>
                <a:latin typeface="Arial Rounded MT Bold" panose="020F0704030504030204" pitchFamily="34" charset="0"/>
              </a:rPr>
              <a:t>quand'è che comincia la «storia dell'umanità»? </a:t>
            </a:r>
          </a:p>
          <a:p>
            <a:pPr>
              <a:defRPr/>
            </a:pPr>
            <a:endParaRPr lang="it-IT" altLang="es-ES" sz="1200" dirty="0">
              <a:latin typeface="Arial Rounded MT Bold" panose="020F0704030504030204" pitchFamily="34" charset="0"/>
            </a:endParaRPr>
          </a:p>
          <a:p>
            <a:pPr>
              <a:defRPr/>
            </a:pP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grpSp>
        <p:nvGrpSpPr>
          <p:cNvPr id="12" name="Group 11">
            <a:extLst>
              <a:ext uri="{FF2B5EF4-FFF2-40B4-BE49-F238E27FC236}">
                <a16:creationId xmlns:a16="http://schemas.microsoft.com/office/drawing/2014/main" id="{B47BDB84-462B-4D1D-A878-3EADD78FEAE2}"/>
              </a:ext>
            </a:extLst>
          </p:cNvPr>
          <p:cNvGrpSpPr/>
          <p:nvPr/>
        </p:nvGrpSpPr>
        <p:grpSpPr>
          <a:xfrm>
            <a:off x="1610604" y="1769115"/>
            <a:ext cx="5903490" cy="351000"/>
            <a:chOff x="-837160" y="-513162"/>
            <a:chExt cx="5903490" cy="351000"/>
          </a:xfrm>
        </p:grpSpPr>
        <p:sp>
          <p:nvSpPr>
            <p:cNvPr id="17" name="Rectangle: Rounded Corners 16">
              <a:extLst>
                <a:ext uri="{FF2B5EF4-FFF2-40B4-BE49-F238E27FC236}">
                  <a16:creationId xmlns:a16="http://schemas.microsoft.com/office/drawing/2014/main" id="{2C72E039-B75E-4030-B215-783DAB8C0CC2}"/>
                </a:ext>
              </a:extLst>
            </p:cNvPr>
            <p:cNvSpPr/>
            <p:nvPr/>
          </p:nvSpPr>
          <p:spPr>
            <a:xfrm>
              <a:off x="-837160" y="-513162"/>
              <a:ext cx="5903490" cy="351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ectangle: Rounded Corners 4">
              <a:extLst>
                <a:ext uri="{FF2B5EF4-FFF2-40B4-BE49-F238E27FC236}">
                  <a16:creationId xmlns:a16="http://schemas.microsoft.com/office/drawing/2014/main" id="{B8C8DD81-6035-4E07-ABE9-E12BE9B6E3C8}"/>
                </a:ext>
              </a:extLst>
            </p:cNvPr>
            <p:cNvSpPr txBox="1"/>
            <p:nvPr/>
          </p:nvSpPr>
          <p:spPr>
            <a:xfrm>
              <a:off x="-698913" y="-496028"/>
              <a:ext cx="5646298" cy="3167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defRPr/>
              </a:pPr>
              <a:r>
                <a:rPr lang="it-IT" altLang="es-ES" sz="1200" dirty="0">
                  <a:solidFill>
                    <a:schemeClr val="tx1"/>
                  </a:solidFill>
                  <a:latin typeface="Arial Rounded MT Bold" panose="020F0704030504030204" pitchFamily="34" charset="0"/>
                </a:rPr>
                <a:t>Quali sono stati i balzi in avanti più importanti nella </a:t>
              </a:r>
              <a:r>
                <a:rPr lang="it-IT" altLang="es-ES" sz="1200" dirty="0">
                  <a:solidFill>
                    <a:srgbClr val="7030A0"/>
                  </a:solidFill>
                  <a:latin typeface="Arial Rounded MT Bold" panose="020F0704030504030204" pitchFamily="34" charset="0"/>
                </a:rPr>
                <a:t>storia dell'umanità</a:t>
              </a:r>
              <a:r>
                <a:rPr lang="it-IT" altLang="es-ES" sz="1200" dirty="0">
                  <a:solidFill>
                    <a:schemeClr val="tx1"/>
                  </a:solidFill>
                  <a:latin typeface="Arial Rounded MT Bold" panose="020F0704030504030204" pitchFamily="34" charset="0"/>
                </a:rPr>
                <a:t>?</a:t>
              </a:r>
            </a:p>
          </p:txBody>
        </p:sp>
      </p:grpSp>
      <p:sp>
        <p:nvSpPr>
          <p:cNvPr id="19" name="Donut 24">
            <a:extLst>
              <a:ext uri="{FF2B5EF4-FFF2-40B4-BE49-F238E27FC236}">
                <a16:creationId xmlns:a16="http://schemas.microsoft.com/office/drawing/2014/main" id="{8BD52957-65EA-4141-A2AA-E1B592E14591}"/>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nvGrpSpPr>
          <p:cNvPr id="7" name="Grupo 6">
            <a:extLst>
              <a:ext uri="{FF2B5EF4-FFF2-40B4-BE49-F238E27FC236}">
                <a16:creationId xmlns:a16="http://schemas.microsoft.com/office/drawing/2014/main" id="{F9157F76-99A9-4B51-857A-FDC176F0E995}"/>
              </a:ext>
            </a:extLst>
          </p:cNvPr>
          <p:cNvGrpSpPr/>
          <p:nvPr/>
        </p:nvGrpSpPr>
        <p:grpSpPr>
          <a:xfrm>
            <a:off x="6902476" y="2645929"/>
            <a:ext cx="492673" cy="450275"/>
            <a:chOff x="1144128" y="2695868"/>
            <a:chExt cx="492673" cy="450275"/>
          </a:xfrm>
        </p:grpSpPr>
        <p:sp>
          <p:nvSpPr>
            <p:cNvPr id="23" name="Elipse 22">
              <a:extLst>
                <a:ext uri="{FF2B5EF4-FFF2-40B4-BE49-F238E27FC236}">
                  <a16:creationId xmlns:a16="http://schemas.microsoft.com/office/drawing/2014/main" id="{F1EB21A7-4F10-4734-9ED2-F8B1CDB231F6}"/>
                </a:ext>
              </a:extLst>
            </p:cNvPr>
            <p:cNvSpPr/>
            <p:nvPr/>
          </p:nvSpPr>
          <p:spPr>
            <a:xfrm>
              <a:off x="1144128" y="2695868"/>
              <a:ext cx="492673" cy="450275"/>
            </a:xfrm>
            <a:prstGeom prst="ellipse">
              <a:avLst/>
            </a:prstGeom>
            <a:solidFill>
              <a:schemeClr val="accent3">
                <a:lumMod val="60000"/>
                <a:lumOff val="4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4" name="CuadroTexto 23">
              <a:extLst>
                <a:ext uri="{FF2B5EF4-FFF2-40B4-BE49-F238E27FC236}">
                  <a16:creationId xmlns:a16="http://schemas.microsoft.com/office/drawing/2014/main" id="{83173A7B-90E3-4935-8A4E-4C200AE527CD}"/>
                </a:ext>
              </a:extLst>
            </p:cNvPr>
            <p:cNvSpPr txBox="1"/>
            <p:nvPr/>
          </p:nvSpPr>
          <p:spPr>
            <a:xfrm>
              <a:off x="1232490" y="2736340"/>
              <a:ext cx="315948" cy="369332"/>
            </a:xfrm>
            <a:prstGeom prst="rect">
              <a:avLst/>
            </a:prstGeom>
            <a:noFill/>
          </p:spPr>
          <p:txBody>
            <a:bodyPr wrap="square" rtlCol="0">
              <a:spAutoFit/>
            </a:bodyPr>
            <a:lstStyle/>
            <a:p>
              <a:r>
                <a:rPr lang="es-ES" dirty="0"/>
                <a:t>?</a:t>
              </a:r>
            </a:p>
          </p:txBody>
        </p:sp>
      </p:grpSp>
    </p:spTree>
    <p:extLst>
      <p:ext uri="{BB962C8B-B14F-4D97-AF65-F5344CB8AC3E}">
        <p14:creationId xmlns:p14="http://schemas.microsoft.com/office/powerpoint/2010/main" val="3109613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173332"/>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770235"/>
            <a:ext cx="5976664" cy="1200329"/>
          </a:xfrm>
          <a:prstGeom prst="rect">
            <a:avLst/>
          </a:prstGeom>
          <a:noFill/>
        </p:spPr>
        <p:txBody>
          <a:bodyPr wrap="square" rtlCol="0">
            <a:spAutoFit/>
          </a:bodyPr>
          <a:lstStyle/>
          <a:p>
            <a:pPr>
              <a:defRPr/>
            </a:pPr>
            <a:r>
              <a:rPr lang="it-IT" altLang="es-ES" sz="1200" dirty="0">
                <a:latin typeface="Arial Rounded MT Bold" panose="020F0704030504030204" pitchFamily="34" charset="0"/>
              </a:rPr>
              <a:t>La </a:t>
            </a:r>
            <a:r>
              <a:rPr lang="it-IT" altLang="es-ES" sz="1200" dirty="0">
                <a:solidFill>
                  <a:schemeClr val="tx2">
                    <a:lumMod val="60000"/>
                    <a:lumOff val="40000"/>
                  </a:schemeClr>
                </a:solidFill>
                <a:latin typeface="Arial Rounded MT Bold" panose="020F0704030504030204" pitchFamily="34" charset="0"/>
              </a:rPr>
              <a:t>macchina a vapore </a:t>
            </a:r>
            <a:r>
              <a:rPr lang="it-IT" altLang="es-ES" sz="1200" dirty="0">
                <a:latin typeface="Arial Rounded MT Bold" panose="020F0704030504030204" pitchFamily="34" charset="0"/>
              </a:rPr>
              <a:t>e l'</a:t>
            </a:r>
            <a:r>
              <a:rPr lang="it-IT" altLang="es-ES" sz="1200" dirty="0">
                <a:solidFill>
                  <a:schemeClr val="tx2">
                    <a:lumMod val="60000"/>
                    <a:lumOff val="40000"/>
                  </a:schemeClr>
                </a:solidFill>
                <a:latin typeface="Arial Rounded MT Bold" panose="020F0704030504030204" pitchFamily="34" charset="0"/>
              </a:rPr>
              <a:t>energia elettrica</a:t>
            </a:r>
            <a:r>
              <a:rPr lang="it-IT" altLang="es-ES" sz="1200" dirty="0">
                <a:latin typeface="Arial Rounded MT Bold" panose="020F0704030504030204" pitchFamily="34" charset="0"/>
              </a:rPr>
              <a:t>, di contro, si diffusero in fretta </a:t>
            </a:r>
          </a:p>
          <a:p>
            <a:pPr>
              <a:defRPr/>
            </a:pPr>
            <a:r>
              <a:rPr lang="it-IT" altLang="es-ES" sz="1200" dirty="0">
                <a:latin typeface="Arial Rounded MT Bold" panose="020F0704030504030204" pitchFamily="34" charset="0"/>
              </a:rPr>
              <a:t>pressoché ovunque.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La </a:t>
            </a:r>
            <a:r>
              <a:rPr lang="it-IT" altLang="es-ES" sz="1200" dirty="0">
                <a:solidFill>
                  <a:schemeClr val="tx2">
                    <a:lumMod val="60000"/>
                    <a:lumOff val="40000"/>
                  </a:schemeClr>
                </a:solidFill>
                <a:latin typeface="Arial Rounded MT Bold" panose="020F0704030504030204" pitchFamily="34" charset="0"/>
              </a:rPr>
              <a:t>macchina a vapore </a:t>
            </a:r>
            <a:r>
              <a:rPr lang="it-IT" altLang="es-ES" sz="1200" dirty="0">
                <a:latin typeface="Arial Rounded MT Bold" panose="020F0704030504030204" pitchFamily="34" charset="0"/>
              </a:rPr>
              <a:t>non ha soltanto </a:t>
            </a:r>
            <a:r>
              <a:rPr lang="it-IT" altLang="es-ES" sz="1200" dirty="0">
                <a:solidFill>
                  <a:schemeClr val="tx2">
                    <a:lumMod val="60000"/>
                    <a:lumOff val="40000"/>
                  </a:schemeClr>
                </a:solidFill>
                <a:latin typeface="Arial Rounded MT Bold" panose="020F0704030504030204" pitchFamily="34" charset="0"/>
              </a:rPr>
              <a:t>aumentato</a:t>
            </a:r>
            <a:r>
              <a:rPr lang="it-IT" altLang="es-ES" sz="1200" dirty="0">
                <a:latin typeface="Arial Rounded MT Bold" panose="020F0704030504030204" pitchFamily="34" charset="0"/>
              </a:rPr>
              <a:t> in maniera massiccia la </a:t>
            </a:r>
          </a:p>
          <a:p>
            <a:pPr>
              <a:defRPr/>
            </a:pPr>
            <a:r>
              <a:rPr lang="it-IT" altLang="es-ES" sz="1200" dirty="0">
                <a:solidFill>
                  <a:schemeClr val="tx2">
                    <a:lumMod val="60000"/>
                    <a:lumOff val="40000"/>
                  </a:schemeClr>
                </a:solidFill>
                <a:latin typeface="Arial Rounded MT Bold" panose="020F0704030504030204" pitchFamily="34" charset="0"/>
              </a:rPr>
              <a:t>quantità di energia disponibile per le fabbriche</a:t>
            </a:r>
            <a:r>
              <a:rPr lang="it-IT" altLang="es-ES" sz="1200" dirty="0">
                <a:latin typeface="Arial Rounded MT Bold" panose="020F0704030504030204" pitchFamily="34" charset="0"/>
              </a:rPr>
              <a:t>, ma ha anche </a:t>
            </a:r>
            <a:r>
              <a:rPr lang="it-IT" altLang="es-ES" sz="1200" dirty="0">
                <a:solidFill>
                  <a:schemeClr val="tx2">
                    <a:lumMod val="60000"/>
                    <a:lumOff val="40000"/>
                  </a:schemeClr>
                </a:solidFill>
                <a:latin typeface="Arial Rounded MT Bold" panose="020F0704030504030204" pitchFamily="34" charset="0"/>
              </a:rPr>
              <a:t>rivoluzionato i </a:t>
            </a:r>
          </a:p>
          <a:p>
            <a:pPr>
              <a:defRPr/>
            </a:pPr>
            <a:r>
              <a:rPr lang="it-IT" altLang="es-ES" sz="1200" dirty="0">
                <a:solidFill>
                  <a:schemeClr val="tx2">
                    <a:lumMod val="60000"/>
                    <a:lumOff val="40000"/>
                  </a:schemeClr>
                </a:solidFill>
                <a:latin typeface="Arial Rounded MT Bold" panose="020F0704030504030204" pitchFamily="34" charset="0"/>
              </a:rPr>
              <a:t>viaggi su terra e per mare </a:t>
            </a:r>
            <a:r>
              <a:rPr lang="it-IT" altLang="es-ES" sz="1200" dirty="0">
                <a:latin typeface="Arial Rounded MT Bold" panose="020F0704030504030204" pitchFamily="34" charset="0"/>
              </a:rPr>
              <a:t>permettendo la </a:t>
            </a:r>
            <a:r>
              <a:rPr lang="it-IT" altLang="es-ES" sz="1200" dirty="0">
                <a:solidFill>
                  <a:schemeClr val="tx2">
                    <a:lumMod val="60000"/>
                    <a:lumOff val="40000"/>
                  </a:schemeClr>
                </a:solidFill>
                <a:latin typeface="Arial Rounded MT Bold" panose="020F0704030504030204" pitchFamily="34" charset="0"/>
              </a:rPr>
              <a:t>nascita delle ferrovie e dei piroscafi</a:t>
            </a:r>
            <a:r>
              <a:rPr lang="it-IT" altLang="es-ES" sz="1200" dirty="0">
                <a:latin typeface="Arial Rounded MT Bold" panose="020F0704030504030204" pitchFamily="34" charset="0"/>
              </a:rPr>
              <a:t>.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95088981-22DE-4807-BDCF-40EE913FA291}"/>
              </a:ext>
            </a:extLst>
          </p:cNvPr>
          <p:cNvSpPr/>
          <p:nvPr/>
        </p:nvSpPr>
        <p:spPr>
          <a:xfrm>
            <a:off x="1547664" y="1303535"/>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Tecnologie general purpose: quelle che contano davvero</a:t>
            </a:r>
          </a:p>
        </p:txBody>
      </p:sp>
      <p:sp>
        <p:nvSpPr>
          <p:cNvPr id="10" name="Donut 24">
            <a:extLst>
              <a:ext uri="{FF2B5EF4-FFF2-40B4-BE49-F238E27FC236}">
                <a16:creationId xmlns:a16="http://schemas.microsoft.com/office/drawing/2014/main" id="{8C7C7396-3CC9-4C2A-899F-16670FF5AA97}"/>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7" name="CuadroTexto 16">
            <a:extLst>
              <a:ext uri="{FF2B5EF4-FFF2-40B4-BE49-F238E27FC236}">
                <a16:creationId xmlns:a16="http://schemas.microsoft.com/office/drawing/2014/main" id="{454B4EF5-5972-442F-8D73-196F9EE0309D}"/>
              </a:ext>
            </a:extLst>
          </p:cNvPr>
          <p:cNvSpPr txBox="1"/>
          <p:nvPr/>
        </p:nvSpPr>
        <p:spPr>
          <a:xfrm>
            <a:off x="1547664" y="2851463"/>
            <a:ext cx="3528393" cy="1569660"/>
          </a:xfrm>
          <a:prstGeom prst="rect">
            <a:avLst/>
          </a:prstGeom>
          <a:noFill/>
        </p:spPr>
        <p:txBody>
          <a:bodyPr wrap="square">
            <a:spAutoFit/>
          </a:bodyPr>
          <a:lstStyle/>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L'</a:t>
            </a:r>
            <a:r>
              <a:rPr lang="it-IT" altLang="es-ES" sz="1200" dirty="0">
                <a:solidFill>
                  <a:schemeClr val="tx2">
                    <a:lumMod val="60000"/>
                    <a:lumOff val="40000"/>
                  </a:schemeClr>
                </a:solidFill>
                <a:latin typeface="Arial Rounded MT Bold" panose="020F0704030504030204" pitchFamily="34" charset="0"/>
              </a:rPr>
              <a:t>elettricità</a:t>
            </a:r>
            <a:r>
              <a:rPr lang="it-IT" altLang="es-ES" sz="1200" dirty="0">
                <a:latin typeface="Arial Rounded MT Bold" panose="020F0704030504030204" pitchFamily="34" charset="0"/>
              </a:rPr>
              <a:t> ha dato un ulteriore impulso alle </a:t>
            </a:r>
          </a:p>
          <a:p>
            <a:pPr>
              <a:defRPr/>
            </a:pPr>
            <a:r>
              <a:rPr lang="it-IT" altLang="es-ES" sz="1200" dirty="0">
                <a:latin typeface="Arial Rounded MT Bold" panose="020F0704030504030204" pitchFamily="34" charset="0"/>
              </a:rPr>
              <a:t>fabbriche permettendo che i </a:t>
            </a:r>
            <a:r>
              <a:rPr lang="it-IT" altLang="es-ES" sz="1200" dirty="0">
                <a:solidFill>
                  <a:schemeClr val="tx2">
                    <a:lumMod val="60000"/>
                    <a:lumOff val="40000"/>
                  </a:schemeClr>
                </a:solidFill>
                <a:latin typeface="Arial Rounded MT Bold" panose="020F0704030504030204" pitchFamily="34" charset="0"/>
              </a:rPr>
              <a:t>macchinari</a:t>
            </a:r>
            <a:r>
              <a:rPr lang="it-IT" altLang="es-ES" sz="1200" dirty="0">
                <a:latin typeface="Arial Rounded MT Bold" panose="020F0704030504030204" pitchFamily="34" charset="0"/>
              </a:rPr>
              <a:t> </a:t>
            </a:r>
          </a:p>
          <a:p>
            <a:pPr>
              <a:defRPr/>
            </a:pPr>
            <a:r>
              <a:rPr lang="it-IT" altLang="es-ES" sz="1200" dirty="0">
                <a:latin typeface="Arial Rounded MT Bold" panose="020F0704030504030204" pitchFamily="34" charset="0"/>
              </a:rPr>
              <a:t>fossero </a:t>
            </a:r>
            <a:r>
              <a:rPr lang="it-IT" altLang="es-ES" sz="1200" dirty="0">
                <a:solidFill>
                  <a:schemeClr val="tx2">
                    <a:lumMod val="60000"/>
                    <a:lumOff val="40000"/>
                  </a:schemeClr>
                </a:solidFill>
                <a:latin typeface="Arial Rounded MT Bold" panose="020F0704030504030204" pitchFamily="34" charset="0"/>
              </a:rPr>
              <a:t>alimentati individualmente</a:t>
            </a:r>
            <a:r>
              <a:rPr lang="it-IT" altLang="es-ES" sz="1200" dirty="0">
                <a:latin typeface="Arial Rounded MT Bold" panose="020F0704030504030204" pitchFamily="34" charset="0"/>
              </a:rPr>
              <a:t>. Ha anche </a:t>
            </a:r>
            <a:r>
              <a:rPr lang="it-IT" altLang="es-ES" sz="1200" dirty="0">
                <a:solidFill>
                  <a:schemeClr val="tx2">
                    <a:lumMod val="60000"/>
                    <a:lumOff val="40000"/>
                  </a:schemeClr>
                </a:solidFill>
                <a:latin typeface="Arial Rounded MT Bold" panose="020F0704030504030204" pitchFamily="34" charset="0"/>
              </a:rPr>
              <a:t>illuminato</a:t>
            </a:r>
            <a:r>
              <a:rPr lang="it-IT" altLang="es-ES" sz="1200" dirty="0">
                <a:latin typeface="Arial Rounded MT Bold" panose="020F0704030504030204" pitchFamily="34" charset="0"/>
              </a:rPr>
              <a:t> </a:t>
            </a:r>
            <a:r>
              <a:rPr lang="it-IT" altLang="es-ES" sz="1200" dirty="0">
                <a:solidFill>
                  <a:schemeClr val="tx2">
                    <a:lumMod val="60000"/>
                    <a:lumOff val="40000"/>
                  </a:schemeClr>
                </a:solidFill>
                <a:latin typeface="Arial Rounded MT Bold" panose="020F0704030504030204" pitchFamily="34" charset="0"/>
              </a:rPr>
              <a:t>stabilimenti</a:t>
            </a:r>
            <a:r>
              <a:rPr lang="it-IT" altLang="es-ES" sz="1200" dirty="0">
                <a:latin typeface="Arial Rounded MT Bold" panose="020F0704030504030204" pitchFamily="34" charset="0"/>
              </a:rPr>
              <a:t>, </a:t>
            </a:r>
          </a:p>
          <a:p>
            <a:pPr>
              <a:defRPr/>
            </a:pPr>
            <a:r>
              <a:rPr lang="it-IT" altLang="es-ES" sz="1200" dirty="0">
                <a:latin typeface="Arial Rounded MT Bold" panose="020F0704030504030204" pitchFamily="34" charset="0"/>
              </a:rPr>
              <a:t>uffici e magazzini e portato a ulteriori innovazioni come l'</a:t>
            </a:r>
            <a:r>
              <a:rPr lang="it-IT" altLang="es-ES" sz="1200" dirty="0">
                <a:solidFill>
                  <a:schemeClr val="tx2">
                    <a:lumMod val="60000"/>
                    <a:lumOff val="40000"/>
                  </a:schemeClr>
                </a:solidFill>
                <a:latin typeface="Arial Rounded MT Bold" panose="020F0704030504030204" pitchFamily="34" charset="0"/>
              </a:rPr>
              <a:t>aria condizionata</a:t>
            </a:r>
            <a:r>
              <a:rPr lang="it-IT" altLang="es-ES" sz="1200" dirty="0">
                <a:latin typeface="Arial Rounded MT Bold" panose="020F0704030504030204" pitchFamily="34" charset="0"/>
              </a:rPr>
              <a:t>, che ha reso </a:t>
            </a:r>
          </a:p>
          <a:p>
            <a:pPr>
              <a:defRPr/>
            </a:pPr>
            <a:r>
              <a:rPr lang="it-IT" altLang="es-ES" sz="1200" dirty="0">
                <a:latin typeface="Arial Rounded MT Bold" panose="020F0704030504030204" pitchFamily="34" charset="0"/>
              </a:rPr>
              <a:t>gradevoli posti di lavoro.</a:t>
            </a:r>
            <a:endParaRPr lang="en-GB" altLang="es-ES" sz="1200" dirty="0">
              <a:latin typeface="Arial Rounded MT Bold" panose="020F0704030504030204" pitchFamily="34" charset="0"/>
            </a:endParaRPr>
          </a:p>
        </p:txBody>
      </p:sp>
      <p:sp>
        <p:nvSpPr>
          <p:cNvPr id="18" name="object 2">
            <a:extLst>
              <a:ext uri="{FF2B5EF4-FFF2-40B4-BE49-F238E27FC236}">
                <a16:creationId xmlns:a16="http://schemas.microsoft.com/office/drawing/2014/main" id="{177B1649-5B0D-4301-8AEB-30ED0BB4F902}"/>
              </a:ext>
            </a:extLst>
          </p:cNvPr>
          <p:cNvSpPr/>
          <p:nvPr/>
        </p:nvSpPr>
        <p:spPr>
          <a:xfrm rot="10800000">
            <a:off x="5641967" y="3014959"/>
            <a:ext cx="1711600" cy="1485143"/>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dirty="0"/>
          </a:p>
        </p:txBody>
      </p:sp>
      <p:sp>
        <p:nvSpPr>
          <p:cNvPr id="19" name="object 2">
            <a:extLst>
              <a:ext uri="{FF2B5EF4-FFF2-40B4-BE49-F238E27FC236}">
                <a16:creationId xmlns:a16="http://schemas.microsoft.com/office/drawing/2014/main" id="{B0FB079C-B684-4CA1-9F68-4D7573670763}"/>
              </a:ext>
            </a:extLst>
          </p:cNvPr>
          <p:cNvSpPr/>
          <p:nvPr/>
        </p:nvSpPr>
        <p:spPr>
          <a:xfrm>
            <a:off x="5106552" y="3004300"/>
            <a:ext cx="1609246" cy="1485142"/>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a:p>
        </p:txBody>
      </p:sp>
      <p:pic>
        <p:nvPicPr>
          <p:cNvPr id="3" name="Imagen 2">
            <a:extLst>
              <a:ext uri="{FF2B5EF4-FFF2-40B4-BE49-F238E27FC236}">
                <a16:creationId xmlns:a16="http://schemas.microsoft.com/office/drawing/2014/main" id="{48D631B0-5BFB-4F11-AEA7-46ED73F72F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1458" y="3168193"/>
            <a:ext cx="1954838" cy="1131749"/>
          </a:xfrm>
          <a:prstGeom prst="rect">
            <a:avLst/>
          </a:prstGeom>
        </p:spPr>
      </p:pic>
    </p:spTree>
    <p:extLst>
      <p:ext uri="{BB962C8B-B14F-4D97-AF65-F5344CB8AC3E}">
        <p14:creationId xmlns:p14="http://schemas.microsoft.com/office/powerpoint/2010/main" val="4104317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203598"/>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2123658"/>
          </a:xfrm>
          <a:prstGeom prst="rect">
            <a:avLst/>
          </a:prstGeom>
          <a:noFill/>
        </p:spPr>
        <p:txBody>
          <a:bodyPr wrap="square" rtlCol="0">
            <a:spAutoFit/>
          </a:bodyPr>
          <a:lstStyle/>
          <a:p>
            <a:pPr>
              <a:defRPr/>
            </a:pPr>
            <a:r>
              <a:rPr lang="it-IT" altLang="es-ES" sz="1200" dirty="0">
                <a:latin typeface="Arial Rounded MT Bold" panose="020F0704030504030204" pitchFamily="34" charset="0"/>
              </a:rPr>
              <a:t>Gli economisti definiscono le innovazioni come l'energia a vapore e quella </a:t>
            </a:r>
          </a:p>
          <a:p>
            <a:pPr>
              <a:defRPr/>
            </a:pPr>
            <a:r>
              <a:rPr lang="it-IT" altLang="es-ES" sz="1200" dirty="0">
                <a:latin typeface="Arial Rounded MT Bold" panose="020F0704030504030204" pitchFamily="34" charset="0"/>
              </a:rPr>
              <a:t>elettrica </a:t>
            </a:r>
            <a:r>
              <a:rPr lang="it-IT" altLang="es-ES" sz="1200" i="1" dirty="0">
                <a:solidFill>
                  <a:srgbClr val="E941D5"/>
                </a:solidFill>
                <a:latin typeface="Arial Rounded MT Bold" panose="020F0704030504030204" pitchFamily="34" charset="0"/>
              </a:rPr>
              <a:t>general </a:t>
            </a:r>
            <a:r>
              <a:rPr lang="it-IT" altLang="es-ES" sz="1200" i="1" dirty="0" err="1">
                <a:solidFill>
                  <a:srgbClr val="E941D5"/>
                </a:solidFill>
                <a:latin typeface="Arial Rounded MT Bold" panose="020F0704030504030204" pitchFamily="34" charset="0"/>
              </a:rPr>
              <a:t>purpose</a:t>
            </a:r>
            <a:r>
              <a:rPr lang="it-IT" altLang="es-ES" sz="1200" i="1" dirty="0">
                <a:solidFill>
                  <a:srgbClr val="E941D5"/>
                </a:solidFill>
                <a:latin typeface="Arial Rounded MT Bold" panose="020F0704030504030204" pitchFamily="34" charset="0"/>
              </a:rPr>
              <a:t> </a:t>
            </a:r>
            <a:r>
              <a:rPr lang="it-IT" altLang="es-ES" sz="1200" i="1" dirty="0" err="1">
                <a:solidFill>
                  <a:srgbClr val="E941D5"/>
                </a:solidFill>
                <a:latin typeface="Arial Rounded MT Bold" panose="020F0704030504030204" pitchFamily="34" charset="0"/>
              </a:rPr>
              <a:t>technologies</a:t>
            </a:r>
            <a:r>
              <a:rPr lang="it-IT" altLang="es-ES" sz="1200" i="1" dirty="0">
                <a:solidFill>
                  <a:srgbClr val="E941D5"/>
                </a:solidFill>
                <a:latin typeface="Arial Rounded MT Bold" panose="020F0704030504030204" pitchFamily="34" charset="0"/>
              </a:rPr>
              <a:t> </a:t>
            </a:r>
            <a:r>
              <a:rPr lang="it-IT" altLang="es-ES" sz="1200" dirty="0">
                <a:latin typeface="Arial Rounded MT Bold" panose="020F0704030504030204" pitchFamily="34" charset="0"/>
              </a:rPr>
              <a:t>(GPT).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Lo storico dell'economia </a:t>
            </a:r>
            <a:r>
              <a:rPr lang="it-IT" altLang="es-ES" sz="1200" dirty="0">
                <a:solidFill>
                  <a:schemeClr val="tx2">
                    <a:lumMod val="60000"/>
                    <a:lumOff val="40000"/>
                  </a:schemeClr>
                </a:solidFill>
                <a:latin typeface="Arial Rounded MT Bold" panose="020F0704030504030204" pitchFamily="34" charset="0"/>
              </a:rPr>
              <a:t>Gavin Wright </a:t>
            </a:r>
            <a:r>
              <a:rPr lang="it-IT" altLang="es-ES" sz="1200" dirty="0">
                <a:latin typeface="Arial Rounded MT Bold" panose="020F0704030504030204" pitchFamily="34" charset="0"/>
              </a:rPr>
              <a:t>ci offre una definizione concisa: «Idee o </a:t>
            </a:r>
          </a:p>
          <a:p>
            <a:pPr>
              <a:defRPr/>
            </a:pPr>
            <a:r>
              <a:rPr lang="it-IT" altLang="es-ES" sz="1200" dirty="0">
                <a:latin typeface="Arial Rounded MT Bold" panose="020F0704030504030204" pitchFamily="34" charset="0"/>
              </a:rPr>
              <a:t>tecniche radicalmente nuove che hanno un impatto potenzialmente importante in tanti settori dell'economia».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Qui per «impatto» intendiamo una spinta significativa all'output dovuta ai notevoli guadagni nella produttività. </a:t>
            </a:r>
            <a:r>
              <a:rPr lang="it-IT" altLang="es-ES" sz="1200" dirty="0">
                <a:solidFill>
                  <a:schemeClr val="tx2">
                    <a:lumMod val="60000"/>
                    <a:lumOff val="40000"/>
                  </a:schemeClr>
                </a:solidFill>
                <a:latin typeface="Arial Rounded MT Bold" panose="020F0704030504030204" pitchFamily="34" charset="0"/>
              </a:rPr>
              <a:t>Le GPT sono importanti perché sono </a:t>
            </a:r>
          </a:p>
          <a:p>
            <a:pPr>
              <a:defRPr/>
            </a:pPr>
            <a:r>
              <a:rPr lang="it-IT" altLang="es-ES" sz="1200" dirty="0">
                <a:solidFill>
                  <a:schemeClr val="tx2">
                    <a:lumMod val="60000"/>
                    <a:lumOff val="40000"/>
                  </a:schemeClr>
                </a:solidFill>
                <a:latin typeface="Arial Rounded MT Bold" panose="020F0704030504030204" pitchFamily="34" charset="0"/>
              </a:rPr>
              <a:t>economicamente significative, perché discontinuano e accelerano il normale </a:t>
            </a:r>
          </a:p>
          <a:p>
            <a:pPr>
              <a:defRPr/>
            </a:pPr>
            <a:r>
              <a:rPr lang="it-IT" altLang="es-ES" sz="1200" dirty="0">
                <a:solidFill>
                  <a:schemeClr val="tx2">
                    <a:lumMod val="60000"/>
                    <a:lumOff val="40000"/>
                  </a:schemeClr>
                </a:solidFill>
                <a:latin typeface="Arial Rounded MT Bold" panose="020F0704030504030204" pitchFamily="34" charset="0"/>
              </a:rPr>
              <a:t>avanzare del progresso economico.</a:t>
            </a:r>
            <a:endParaRPr lang="en-GB" altLang="es-ES" sz="1200" dirty="0">
              <a:solidFill>
                <a:schemeClr val="tx2">
                  <a:lumMod val="60000"/>
                  <a:lumOff val="40000"/>
                </a:schemeClr>
              </a:solidFill>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BB27AAFA-4C11-4D85-9768-95528688F8D0}"/>
              </a:ext>
            </a:extLst>
          </p:cNvPr>
          <p:cNvSpPr/>
          <p:nvPr/>
        </p:nvSpPr>
        <p:spPr>
          <a:xfrm>
            <a:off x="1547664" y="1382862"/>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Tecnologie general purpose: quelle che contano davvero</a:t>
            </a:r>
          </a:p>
        </p:txBody>
      </p:sp>
      <p:sp>
        <p:nvSpPr>
          <p:cNvPr id="11" name="Donut 24">
            <a:extLst>
              <a:ext uri="{FF2B5EF4-FFF2-40B4-BE49-F238E27FC236}">
                <a16:creationId xmlns:a16="http://schemas.microsoft.com/office/drawing/2014/main" id="{FC9FC5FA-537A-43E1-B475-4F15A25DD42A}"/>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447332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8965" y="1059582"/>
            <a:ext cx="5850221"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485FDE08-2047-4D41-937E-D0C470FD06A9}"/>
              </a:ext>
            </a:extLst>
          </p:cNvPr>
          <p:cNvSpPr/>
          <p:nvPr/>
        </p:nvSpPr>
        <p:spPr>
          <a:xfrm>
            <a:off x="1619672" y="1203598"/>
            <a:ext cx="5850222"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Tecnologie general purpose: quelle che contano davvero</a:t>
            </a:r>
          </a:p>
        </p:txBody>
      </p:sp>
      <p:sp>
        <p:nvSpPr>
          <p:cNvPr id="10" name="Donut 24">
            <a:extLst>
              <a:ext uri="{FF2B5EF4-FFF2-40B4-BE49-F238E27FC236}">
                <a16:creationId xmlns:a16="http://schemas.microsoft.com/office/drawing/2014/main" id="{94A9DCEC-679A-47DE-9A39-333B3BF91858}"/>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nvGrpSpPr>
          <p:cNvPr id="20" name="Grupo 19">
            <a:extLst>
              <a:ext uri="{FF2B5EF4-FFF2-40B4-BE49-F238E27FC236}">
                <a16:creationId xmlns:a16="http://schemas.microsoft.com/office/drawing/2014/main" id="{137FF433-9A9D-4F0E-BBA8-6DC941657A38}"/>
              </a:ext>
            </a:extLst>
          </p:cNvPr>
          <p:cNvGrpSpPr/>
          <p:nvPr/>
        </p:nvGrpSpPr>
        <p:grpSpPr>
          <a:xfrm>
            <a:off x="1619672" y="1810399"/>
            <a:ext cx="4526840" cy="2746463"/>
            <a:chOff x="1637274" y="1879269"/>
            <a:chExt cx="4526840" cy="2746463"/>
          </a:xfrm>
        </p:grpSpPr>
        <p:sp>
          <p:nvSpPr>
            <p:cNvPr id="5" name="Forma libre: forma 4">
              <a:extLst>
                <a:ext uri="{FF2B5EF4-FFF2-40B4-BE49-F238E27FC236}">
                  <a16:creationId xmlns:a16="http://schemas.microsoft.com/office/drawing/2014/main" id="{7DC35073-99A1-4018-84E3-665DCD1BE4DB}"/>
                </a:ext>
              </a:extLst>
            </p:cNvPr>
            <p:cNvSpPr/>
            <p:nvPr/>
          </p:nvSpPr>
          <p:spPr>
            <a:xfrm>
              <a:off x="1975839" y="1879269"/>
              <a:ext cx="4180337" cy="763541"/>
            </a:xfrm>
            <a:custGeom>
              <a:avLst/>
              <a:gdLst>
                <a:gd name="connsiteX0" fmla="*/ 0 w 3950912"/>
                <a:gd name="connsiteY0" fmla="*/ 0 h 763539"/>
                <a:gd name="connsiteX1" fmla="*/ 3569143 w 3950912"/>
                <a:gd name="connsiteY1" fmla="*/ 0 h 763539"/>
                <a:gd name="connsiteX2" fmla="*/ 3950912 w 3950912"/>
                <a:gd name="connsiteY2" fmla="*/ 381770 h 763539"/>
                <a:gd name="connsiteX3" fmla="*/ 3569143 w 3950912"/>
                <a:gd name="connsiteY3" fmla="*/ 763539 h 763539"/>
                <a:gd name="connsiteX4" fmla="*/ 0 w 3950912"/>
                <a:gd name="connsiteY4" fmla="*/ 763539 h 763539"/>
                <a:gd name="connsiteX5" fmla="*/ 0 w 3950912"/>
                <a:gd name="connsiteY5" fmla="*/ 0 h 763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0912" h="763539">
                  <a:moveTo>
                    <a:pt x="3950912" y="763538"/>
                  </a:moveTo>
                  <a:lnTo>
                    <a:pt x="381769" y="763538"/>
                  </a:lnTo>
                  <a:lnTo>
                    <a:pt x="0" y="381769"/>
                  </a:lnTo>
                  <a:lnTo>
                    <a:pt x="381769" y="1"/>
                  </a:lnTo>
                  <a:lnTo>
                    <a:pt x="3950912" y="1"/>
                  </a:lnTo>
                  <a:lnTo>
                    <a:pt x="3950912" y="763538"/>
                  </a:lnTo>
                  <a:close/>
                </a:path>
              </a:pathLst>
            </a:custGeom>
            <a:solidFill>
              <a:schemeClr val="accent3">
                <a:lumMod val="40000"/>
                <a:lumOff val="60000"/>
              </a:schemeClr>
            </a:solidFill>
            <a:ln>
              <a:solidFill>
                <a:schemeClr val="accent4">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585" tIns="34291" rIns="64008" bIns="34291" numCol="1" spcCol="1270" anchor="ctr" anchorCtr="0">
              <a:noAutofit/>
            </a:bodyPr>
            <a:lstStyle/>
            <a:p>
              <a:pPr marL="0" lvl="0" indent="0" algn="ctr" defTabSz="400050">
                <a:lnSpc>
                  <a:spcPct val="90000"/>
                </a:lnSpc>
                <a:spcBef>
                  <a:spcPct val="0"/>
                </a:spcBef>
                <a:spcAft>
                  <a:spcPct val="35000"/>
                </a:spcAft>
                <a:buNone/>
              </a:pPr>
              <a:r>
                <a:rPr lang="it-IT" altLang="es-ES" sz="900" kern="1200" dirty="0">
                  <a:solidFill>
                    <a:schemeClr val="tx1"/>
                  </a:solidFill>
                  <a:latin typeface="Arial Rounded MT Bold" panose="020F0704030504030204" pitchFamily="34" charset="0"/>
                </a:rPr>
                <a:t>Queste tecnologie dovrebbero essere pervasive, migliorare nel </a:t>
              </a:r>
            </a:p>
            <a:p>
              <a:pPr marL="0" lvl="0" indent="0" algn="ctr" defTabSz="400050">
                <a:lnSpc>
                  <a:spcPct val="90000"/>
                </a:lnSpc>
                <a:spcBef>
                  <a:spcPct val="0"/>
                </a:spcBef>
                <a:spcAft>
                  <a:spcPct val="35000"/>
                </a:spcAft>
                <a:buNone/>
              </a:pPr>
              <a:r>
                <a:rPr lang="it-IT" altLang="es-ES" sz="900" kern="1200" dirty="0">
                  <a:solidFill>
                    <a:schemeClr val="tx1"/>
                  </a:solidFill>
                  <a:latin typeface="Arial Rounded MT Bold" panose="020F0704030504030204" pitchFamily="34" charset="0"/>
                </a:rPr>
                <a:t>tempo ed essere in grado di </a:t>
              </a:r>
              <a:r>
                <a:rPr lang="it-IT" altLang="es-ES" sz="900" kern="1200" dirty="0">
                  <a:solidFill>
                    <a:schemeClr val="tx2">
                      <a:lumMod val="60000"/>
                      <a:lumOff val="40000"/>
                    </a:schemeClr>
                  </a:solidFill>
                  <a:latin typeface="Arial Rounded MT Bold" panose="020F0704030504030204" pitchFamily="34" charset="0"/>
                </a:rPr>
                <a:t>generare nuove innovazioni</a:t>
              </a:r>
              <a:r>
                <a:rPr lang="it-IT" altLang="es-ES" sz="900" kern="1200" dirty="0">
                  <a:solidFill>
                    <a:schemeClr val="tx1"/>
                  </a:solidFill>
                  <a:latin typeface="Arial Rounded MT Bold" panose="020F0704030504030204" pitchFamily="34" charset="0"/>
                </a:rPr>
                <a:t>. </a:t>
              </a:r>
            </a:p>
            <a:p>
              <a:pPr marL="0" lvl="0" indent="0" algn="ctr" defTabSz="400050">
                <a:lnSpc>
                  <a:spcPct val="90000"/>
                </a:lnSpc>
                <a:spcBef>
                  <a:spcPct val="0"/>
                </a:spcBef>
                <a:spcAft>
                  <a:spcPct val="35000"/>
                </a:spcAft>
                <a:buNone/>
              </a:pPr>
              <a:endParaRPr lang="es-ES" sz="900" kern="1200" dirty="0"/>
            </a:p>
          </p:txBody>
        </p:sp>
        <p:sp>
          <p:nvSpPr>
            <p:cNvPr id="7" name="Elipse 6">
              <a:extLst>
                <a:ext uri="{FF2B5EF4-FFF2-40B4-BE49-F238E27FC236}">
                  <a16:creationId xmlns:a16="http://schemas.microsoft.com/office/drawing/2014/main" id="{564023A7-3F55-4BAF-A55A-97AA7A963588}"/>
                </a:ext>
              </a:extLst>
            </p:cNvPr>
            <p:cNvSpPr/>
            <p:nvPr/>
          </p:nvSpPr>
          <p:spPr>
            <a:xfrm>
              <a:off x="1637274" y="1879270"/>
              <a:ext cx="807877" cy="763539"/>
            </a:xfrm>
            <a:prstGeom prst="ellipse">
              <a:avLst/>
            </a:prstGeom>
            <a:solidFill>
              <a:schemeClr val="accent3">
                <a:lumMod val="40000"/>
                <a:lumOff val="60000"/>
              </a:schemeClr>
            </a:solidFill>
            <a:ln>
              <a:solidFill>
                <a:schemeClr val="accent4">
                  <a:lumMod val="75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Forma libre: forma 10">
              <a:extLst>
                <a:ext uri="{FF2B5EF4-FFF2-40B4-BE49-F238E27FC236}">
                  <a16:creationId xmlns:a16="http://schemas.microsoft.com/office/drawing/2014/main" id="{05D11E4C-BAEC-41EA-A689-18D3684438CE}"/>
                </a:ext>
              </a:extLst>
            </p:cNvPr>
            <p:cNvSpPr/>
            <p:nvPr/>
          </p:nvSpPr>
          <p:spPr>
            <a:xfrm>
              <a:off x="1999775" y="2870730"/>
              <a:ext cx="4156401" cy="763540"/>
            </a:xfrm>
            <a:custGeom>
              <a:avLst/>
              <a:gdLst>
                <a:gd name="connsiteX0" fmla="*/ 0 w 3731533"/>
                <a:gd name="connsiteY0" fmla="*/ 0 h 763539"/>
                <a:gd name="connsiteX1" fmla="*/ 3349764 w 3731533"/>
                <a:gd name="connsiteY1" fmla="*/ 0 h 763539"/>
                <a:gd name="connsiteX2" fmla="*/ 3731533 w 3731533"/>
                <a:gd name="connsiteY2" fmla="*/ 381770 h 763539"/>
                <a:gd name="connsiteX3" fmla="*/ 3349764 w 3731533"/>
                <a:gd name="connsiteY3" fmla="*/ 763539 h 763539"/>
                <a:gd name="connsiteX4" fmla="*/ 0 w 3731533"/>
                <a:gd name="connsiteY4" fmla="*/ 763539 h 763539"/>
                <a:gd name="connsiteX5" fmla="*/ 0 w 3731533"/>
                <a:gd name="connsiteY5" fmla="*/ 0 h 763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31533" h="763539">
                  <a:moveTo>
                    <a:pt x="3731533" y="763538"/>
                  </a:moveTo>
                  <a:lnTo>
                    <a:pt x="381769" y="763538"/>
                  </a:lnTo>
                  <a:lnTo>
                    <a:pt x="0" y="381769"/>
                  </a:lnTo>
                  <a:lnTo>
                    <a:pt x="381769" y="1"/>
                  </a:lnTo>
                  <a:lnTo>
                    <a:pt x="3731533" y="1"/>
                  </a:lnTo>
                  <a:lnTo>
                    <a:pt x="3731533" y="763538"/>
                  </a:lnTo>
                  <a:close/>
                </a:path>
              </a:pathLst>
            </a:custGeom>
            <a:solidFill>
              <a:schemeClr val="accent3">
                <a:lumMod val="40000"/>
                <a:lumOff val="60000"/>
              </a:schemeClr>
            </a:solidFill>
            <a:ln>
              <a:solidFill>
                <a:schemeClr val="accent4">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585" tIns="34291" rIns="64008" bIns="34290" numCol="1" spcCol="1270" anchor="ctr" anchorCtr="0">
              <a:noAutofit/>
            </a:bodyPr>
            <a:lstStyle/>
            <a:p>
              <a:pPr marL="0" lvl="0" indent="0" algn="ctr" defTabSz="400050">
                <a:lnSpc>
                  <a:spcPct val="90000"/>
                </a:lnSpc>
                <a:spcBef>
                  <a:spcPct val="0"/>
                </a:spcBef>
                <a:spcAft>
                  <a:spcPct val="35000"/>
                </a:spcAft>
                <a:buNone/>
              </a:pPr>
              <a:r>
                <a:rPr lang="it-IT" altLang="es-ES" sz="900" kern="1200" dirty="0">
                  <a:solidFill>
                    <a:schemeClr val="tx1"/>
                  </a:solidFill>
                  <a:latin typeface="Arial Rounded MT Bold" panose="020F0704030504030204" pitchFamily="34" charset="0"/>
                </a:rPr>
                <a:t>La</a:t>
              </a:r>
              <a:r>
                <a:rPr lang="it-IT" altLang="es-ES" sz="900" kern="1200" dirty="0">
                  <a:latin typeface="Arial Rounded MT Bold" panose="020F0704030504030204" pitchFamily="34" charset="0"/>
                </a:rPr>
                <a:t> </a:t>
              </a:r>
              <a:r>
                <a:rPr lang="it-IT" altLang="es-ES" sz="900" kern="1200" dirty="0">
                  <a:solidFill>
                    <a:schemeClr val="tx2">
                      <a:lumMod val="60000"/>
                      <a:lumOff val="40000"/>
                    </a:schemeClr>
                  </a:solidFill>
                  <a:latin typeface="Arial Rounded MT Bold" panose="020F0704030504030204" pitchFamily="34" charset="0"/>
                </a:rPr>
                <a:t>tecnologia dell'informazione e della comunicazione (ICT) </a:t>
              </a:r>
            </a:p>
            <a:p>
              <a:pPr marL="0" lvl="0" indent="0" algn="ctr" defTabSz="400050">
                <a:lnSpc>
                  <a:spcPct val="90000"/>
                </a:lnSpc>
                <a:spcBef>
                  <a:spcPct val="0"/>
                </a:spcBef>
                <a:spcAft>
                  <a:spcPct val="35000"/>
                </a:spcAft>
                <a:buNone/>
              </a:pPr>
              <a:r>
                <a:rPr lang="it-IT" altLang="es-ES" sz="900" kern="1200" dirty="0">
                  <a:solidFill>
                    <a:schemeClr val="tx1"/>
                  </a:solidFill>
                  <a:latin typeface="Arial Rounded MT Bold" panose="020F0704030504030204" pitchFamily="34" charset="0"/>
                </a:rPr>
                <a:t>appartiene di certo alla medesima categoria del vapore e </a:t>
              </a:r>
            </a:p>
            <a:p>
              <a:pPr marL="0" lvl="0" indent="0" algn="ctr" defTabSz="400050">
                <a:lnSpc>
                  <a:spcPct val="90000"/>
                </a:lnSpc>
                <a:spcBef>
                  <a:spcPct val="0"/>
                </a:spcBef>
                <a:spcAft>
                  <a:spcPct val="35000"/>
                </a:spcAft>
                <a:buNone/>
              </a:pPr>
              <a:r>
                <a:rPr lang="it-IT" altLang="es-ES" sz="900" kern="1200" dirty="0">
                  <a:solidFill>
                    <a:schemeClr val="tx1"/>
                  </a:solidFill>
                  <a:latin typeface="Arial Rounded MT Bold" panose="020F0704030504030204" pitchFamily="34" charset="0"/>
                </a:rPr>
                <a:t>dell'elettricità. </a:t>
              </a:r>
            </a:p>
            <a:p>
              <a:pPr marL="0" lvl="0" indent="0" algn="ctr" defTabSz="400050">
                <a:lnSpc>
                  <a:spcPct val="90000"/>
                </a:lnSpc>
                <a:spcBef>
                  <a:spcPct val="0"/>
                </a:spcBef>
                <a:spcAft>
                  <a:spcPct val="35000"/>
                </a:spcAft>
                <a:buNone/>
              </a:pPr>
              <a:endParaRPr lang="es-ES" sz="900" kern="1200" dirty="0"/>
            </a:p>
          </p:txBody>
        </p:sp>
        <p:sp>
          <p:nvSpPr>
            <p:cNvPr id="12" name="Elipse 11">
              <a:extLst>
                <a:ext uri="{FF2B5EF4-FFF2-40B4-BE49-F238E27FC236}">
                  <a16:creationId xmlns:a16="http://schemas.microsoft.com/office/drawing/2014/main" id="{CFC0002B-547C-48F5-B01D-F81948B33EBD}"/>
                </a:ext>
              </a:extLst>
            </p:cNvPr>
            <p:cNvSpPr/>
            <p:nvPr/>
          </p:nvSpPr>
          <p:spPr>
            <a:xfrm>
              <a:off x="1695304" y="2870731"/>
              <a:ext cx="807877" cy="763539"/>
            </a:xfrm>
            <a:prstGeom prst="ellipse">
              <a:avLst/>
            </a:prstGeom>
            <a:solidFill>
              <a:schemeClr val="accent3">
                <a:lumMod val="40000"/>
                <a:lumOff val="60000"/>
              </a:schemeClr>
            </a:solidFill>
            <a:ln>
              <a:solidFill>
                <a:schemeClr val="accent4">
                  <a:lumMod val="75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Forma libre: forma 16">
              <a:extLst>
                <a:ext uri="{FF2B5EF4-FFF2-40B4-BE49-F238E27FC236}">
                  <a16:creationId xmlns:a16="http://schemas.microsoft.com/office/drawing/2014/main" id="{31018E98-0E66-4389-A288-0C7CBD924B8C}"/>
                </a:ext>
              </a:extLst>
            </p:cNvPr>
            <p:cNvSpPr/>
            <p:nvPr/>
          </p:nvSpPr>
          <p:spPr>
            <a:xfrm>
              <a:off x="2007713" y="3862192"/>
              <a:ext cx="4156401" cy="763540"/>
            </a:xfrm>
            <a:custGeom>
              <a:avLst/>
              <a:gdLst>
                <a:gd name="connsiteX0" fmla="*/ 0 w 3731533"/>
                <a:gd name="connsiteY0" fmla="*/ 0 h 763539"/>
                <a:gd name="connsiteX1" fmla="*/ 3349764 w 3731533"/>
                <a:gd name="connsiteY1" fmla="*/ 0 h 763539"/>
                <a:gd name="connsiteX2" fmla="*/ 3731533 w 3731533"/>
                <a:gd name="connsiteY2" fmla="*/ 381770 h 763539"/>
                <a:gd name="connsiteX3" fmla="*/ 3349764 w 3731533"/>
                <a:gd name="connsiteY3" fmla="*/ 763539 h 763539"/>
                <a:gd name="connsiteX4" fmla="*/ 0 w 3731533"/>
                <a:gd name="connsiteY4" fmla="*/ 763539 h 763539"/>
                <a:gd name="connsiteX5" fmla="*/ 0 w 3731533"/>
                <a:gd name="connsiteY5" fmla="*/ 0 h 763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31533" h="763539">
                  <a:moveTo>
                    <a:pt x="3731533" y="763538"/>
                  </a:moveTo>
                  <a:lnTo>
                    <a:pt x="381769" y="763538"/>
                  </a:lnTo>
                  <a:lnTo>
                    <a:pt x="0" y="381769"/>
                  </a:lnTo>
                  <a:lnTo>
                    <a:pt x="381769" y="1"/>
                  </a:lnTo>
                  <a:lnTo>
                    <a:pt x="3731533" y="1"/>
                  </a:lnTo>
                  <a:lnTo>
                    <a:pt x="3731533" y="763538"/>
                  </a:lnTo>
                  <a:close/>
                </a:path>
              </a:pathLst>
            </a:custGeom>
            <a:solidFill>
              <a:schemeClr val="accent3">
                <a:lumMod val="40000"/>
                <a:lumOff val="60000"/>
              </a:schemeClr>
            </a:solidFill>
            <a:ln>
              <a:solidFill>
                <a:schemeClr val="accent4">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585" tIns="34291" rIns="64008" bIns="34289" numCol="1" spcCol="1270" anchor="ctr" anchorCtr="0">
              <a:noAutofit/>
            </a:bodyPr>
            <a:lstStyle/>
            <a:p>
              <a:pPr marL="0" lvl="0" indent="0" algn="ctr" defTabSz="400050">
                <a:lnSpc>
                  <a:spcPct val="90000"/>
                </a:lnSpc>
                <a:spcBef>
                  <a:spcPct val="0"/>
                </a:spcBef>
                <a:spcAft>
                  <a:spcPct val="35000"/>
                </a:spcAft>
                <a:buNone/>
              </a:pPr>
              <a:r>
                <a:rPr lang="it-IT" altLang="es-ES" sz="900" kern="1200" dirty="0">
                  <a:solidFill>
                    <a:schemeClr val="tx1"/>
                  </a:solidFill>
                  <a:latin typeface="Arial Rounded MT Bold" panose="020F0704030504030204" pitchFamily="34" charset="0"/>
                </a:rPr>
                <a:t>Quasi tutti gli storici dell'economia convengono nel </a:t>
              </a:r>
              <a:r>
                <a:rPr lang="it-IT" altLang="es-ES" sz="900" kern="1200" dirty="0" err="1">
                  <a:solidFill>
                    <a:schemeClr val="tx1"/>
                  </a:solidFill>
                  <a:latin typeface="Arial Rounded MT Bold" panose="020F0704030504030204" pitchFamily="34" charset="0"/>
                </a:rPr>
                <a:t>sottolineareche</a:t>
              </a:r>
              <a:r>
                <a:rPr lang="it-IT" altLang="es-ES" sz="900" kern="1200" dirty="0">
                  <a:solidFill>
                    <a:schemeClr val="tx1"/>
                  </a:solidFill>
                  <a:latin typeface="Arial Rounded MT Bold" panose="020F0704030504030204" pitchFamily="34" charset="0"/>
                </a:rPr>
                <a:t> </a:t>
              </a:r>
              <a:r>
                <a:rPr lang="it-IT" altLang="es-ES" sz="900" kern="1200" dirty="0">
                  <a:solidFill>
                    <a:schemeClr val="tx2">
                      <a:lumMod val="60000"/>
                      <a:lumOff val="40000"/>
                    </a:schemeClr>
                  </a:solidFill>
                  <a:latin typeface="Arial Rounded MT Bold" panose="020F0704030504030204" pitchFamily="34" charset="0"/>
                </a:rPr>
                <a:t>le ICT </a:t>
              </a:r>
              <a:r>
                <a:rPr lang="it-IT" altLang="es-ES" sz="900" kern="1200" dirty="0">
                  <a:solidFill>
                    <a:schemeClr val="tx1"/>
                  </a:solidFill>
                  <a:latin typeface="Arial Rounded MT Bold" panose="020F0704030504030204" pitchFamily="34" charset="0"/>
                </a:rPr>
                <a:t>rispettano tutti i criteri di cui sopra e </a:t>
              </a:r>
            </a:p>
            <a:p>
              <a:pPr marL="0" lvl="0" indent="0" algn="ctr" defTabSz="400050">
                <a:lnSpc>
                  <a:spcPct val="90000"/>
                </a:lnSpc>
                <a:spcBef>
                  <a:spcPct val="0"/>
                </a:spcBef>
                <a:spcAft>
                  <a:spcPct val="35000"/>
                </a:spcAft>
                <a:buNone/>
              </a:pPr>
              <a:r>
                <a:rPr lang="it-IT" altLang="es-ES" sz="900" kern="1200" dirty="0">
                  <a:solidFill>
                    <a:schemeClr val="tx2">
                      <a:lumMod val="60000"/>
                      <a:lumOff val="40000"/>
                    </a:schemeClr>
                  </a:solidFill>
                  <a:latin typeface="Arial Rounded MT Bold" panose="020F0704030504030204" pitchFamily="34" charset="0"/>
                </a:rPr>
                <a:t>pertanto dovrebbero entrare di diritto nel club delle </a:t>
              </a:r>
            </a:p>
            <a:p>
              <a:pPr marL="0" lvl="0" indent="0" algn="ctr" defTabSz="400050">
                <a:lnSpc>
                  <a:spcPct val="90000"/>
                </a:lnSpc>
                <a:spcBef>
                  <a:spcPct val="0"/>
                </a:spcBef>
                <a:spcAft>
                  <a:spcPct val="35000"/>
                </a:spcAft>
                <a:buNone/>
              </a:pPr>
              <a:r>
                <a:rPr lang="it-IT" altLang="es-ES" sz="900" i="1" kern="1200" dirty="0">
                  <a:solidFill>
                    <a:srgbClr val="E941D5"/>
                  </a:solidFill>
                  <a:latin typeface="Arial Rounded MT Bold" panose="020F0704030504030204" pitchFamily="34" charset="0"/>
                </a:rPr>
                <a:t>general </a:t>
              </a:r>
              <a:r>
                <a:rPr lang="it-IT" altLang="es-ES" sz="900" i="1" kern="1200" dirty="0" err="1">
                  <a:solidFill>
                    <a:srgbClr val="E941D5"/>
                  </a:solidFill>
                  <a:latin typeface="Arial Rounded MT Bold" panose="020F0704030504030204" pitchFamily="34" charset="0"/>
                </a:rPr>
                <a:t>purpose</a:t>
              </a:r>
              <a:r>
                <a:rPr lang="it-IT" altLang="es-ES" sz="900" i="1" kern="1200" dirty="0">
                  <a:solidFill>
                    <a:srgbClr val="E941D5"/>
                  </a:solidFill>
                  <a:latin typeface="Arial Rounded MT Bold" panose="020F0704030504030204" pitchFamily="34" charset="0"/>
                </a:rPr>
                <a:t> </a:t>
              </a:r>
              <a:r>
                <a:rPr lang="it-IT" altLang="es-ES" sz="900" i="1" kern="1200" dirty="0" err="1">
                  <a:solidFill>
                    <a:srgbClr val="E941D5"/>
                  </a:solidFill>
                  <a:latin typeface="Arial Rounded MT Bold" panose="020F0704030504030204" pitchFamily="34" charset="0"/>
                </a:rPr>
                <a:t>technologies</a:t>
              </a:r>
              <a:r>
                <a:rPr lang="it-IT" altLang="es-ES" sz="900" kern="1200" dirty="0">
                  <a:solidFill>
                    <a:schemeClr val="tx1"/>
                  </a:solidFill>
                  <a:latin typeface="Arial Rounded MT Bold" panose="020F0704030504030204" pitchFamily="34" charset="0"/>
                </a:rPr>
                <a:t>.</a:t>
              </a:r>
              <a:r>
                <a:rPr lang="it-IT" altLang="es-ES" sz="900" kern="1200" dirty="0">
                  <a:latin typeface="Arial Rounded MT Bold" panose="020F0704030504030204" pitchFamily="34" charset="0"/>
                </a:rPr>
                <a:t> </a:t>
              </a:r>
              <a:endParaRPr lang="es-ES" sz="900" kern="1200" dirty="0"/>
            </a:p>
          </p:txBody>
        </p:sp>
        <p:sp>
          <p:nvSpPr>
            <p:cNvPr id="18" name="Elipse 17">
              <a:extLst>
                <a:ext uri="{FF2B5EF4-FFF2-40B4-BE49-F238E27FC236}">
                  <a16:creationId xmlns:a16="http://schemas.microsoft.com/office/drawing/2014/main" id="{1E916F9F-CB40-4980-985C-6B2A77A16701}"/>
                </a:ext>
              </a:extLst>
            </p:cNvPr>
            <p:cNvSpPr/>
            <p:nvPr/>
          </p:nvSpPr>
          <p:spPr>
            <a:xfrm>
              <a:off x="1695304" y="3862193"/>
              <a:ext cx="807877" cy="763539"/>
            </a:xfrm>
            <a:prstGeom prst="ellipse">
              <a:avLst/>
            </a:prstGeom>
            <a:solidFill>
              <a:schemeClr val="accent3">
                <a:lumMod val="40000"/>
                <a:lumOff val="60000"/>
              </a:schemeClr>
            </a:solidFill>
            <a:ln>
              <a:solidFill>
                <a:schemeClr val="accent4">
                  <a:lumMod val="75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1692233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347614"/>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32555" y="2094761"/>
            <a:ext cx="6264696" cy="1569660"/>
          </a:xfrm>
          <a:prstGeom prst="rect">
            <a:avLst/>
          </a:prstGeom>
          <a:noFill/>
        </p:spPr>
        <p:txBody>
          <a:bodyPr wrap="square" rtlCol="0">
            <a:spAutoFit/>
          </a:bodyPr>
          <a:lstStyle/>
          <a:p>
            <a:pPr>
              <a:defRPr/>
            </a:pPr>
            <a:r>
              <a:rPr lang="it-IT" altLang="es-ES" sz="1200" dirty="0">
                <a:latin typeface="Arial Rounded MT Bold" panose="020F0704030504030204" pitchFamily="34" charset="0"/>
              </a:rPr>
              <a:t>Dice Cowen: «i </a:t>
            </a:r>
            <a:r>
              <a:rPr lang="it-IT" altLang="es-ES" sz="1200" dirty="0">
                <a:solidFill>
                  <a:schemeClr val="tx2">
                    <a:lumMod val="60000"/>
                    <a:lumOff val="40000"/>
                  </a:schemeClr>
                </a:solidFill>
                <a:latin typeface="Arial Rounded MT Bold" panose="020F0704030504030204" pitchFamily="34" charset="0"/>
              </a:rPr>
              <a:t>vantaggi di Internet </a:t>
            </a:r>
            <a:r>
              <a:rPr lang="it-IT" altLang="es-ES" sz="1200" dirty="0">
                <a:latin typeface="Arial Rounded MT Bold" panose="020F0704030504030204" pitchFamily="34" charset="0"/>
              </a:rPr>
              <a:t>sono molto concreti e sono qui per lodarli, </a:t>
            </a:r>
          </a:p>
          <a:p>
            <a:pPr>
              <a:defRPr/>
            </a:pPr>
            <a:r>
              <a:rPr lang="it-IT" altLang="es-ES" sz="1200" dirty="0">
                <a:latin typeface="Arial Rounded MT Bold" panose="020F0704030504030204" pitchFamily="34" charset="0"/>
              </a:rPr>
              <a:t>non per criticarli [...]. Il quadro complessivo è questo: ci divertiamo di più anche </a:t>
            </a:r>
          </a:p>
          <a:p>
            <a:pPr>
              <a:defRPr/>
            </a:pPr>
            <a:r>
              <a:rPr lang="it-IT" altLang="es-ES" sz="1200" dirty="0">
                <a:latin typeface="Arial Rounded MT Bold" panose="020F0704030504030204" pitchFamily="34" charset="0"/>
              </a:rPr>
              <a:t>grazie a Internet. E ci divertiamo spendendo meno. [Ma] siamo un po' scarsi dal </a:t>
            </a:r>
          </a:p>
          <a:p>
            <a:pPr>
              <a:defRPr/>
            </a:pPr>
            <a:r>
              <a:rPr lang="it-IT" altLang="es-ES" sz="1200" dirty="0">
                <a:latin typeface="Arial Rounded MT Bold" panose="020F0704030504030204" pitchFamily="34" charset="0"/>
              </a:rPr>
              <a:t>lato dei ricavi, perciò è dura pagare i nostri debiti, che si tratti di individui, </a:t>
            </a:r>
          </a:p>
          <a:p>
            <a:pPr>
              <a:defRPr/>
            </a:pPr>
            <a:r>
              <a:rPr lang="it-IT" altLang="es-ES" sz="1200" dirty="0">
                <a:latin typeface="Arial Rounded MT Bold" panose="020F0704030504030204" pitchFamily="34" charset="0"/>
              </a:rPr>
              <a:t>imprese o governo".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La </a:t>
            </a:r>
            <a:r>
              <a:rPr lang="it-IT" altLang="es-ES" sz="1200" dirty="0">
                <a:solidFill>
                  <a:schemeClr val="tx2">
                    <a:lumMod val="60000"/>
                    <a:lumOff val="40000"/>
                  </a:schemeClr>
                </a:solidFill>
                <a:latin typeface="Arial Rounded MT Bold" panose="020F0704030504030204" pitchFamily="34" charset="0"/>
              </a:rPr>
              <a:t>ICT del ventunesimo secolo</a:t>
            </a:r>
            <a:r>
              <a:rPr lang="it-IT" altLang="es-ES" sz="1200" dirty="0">
                <a:latin typeface="Arial Rounded MT Bold" panose="020F0704030504030204" pitchFamily="34" charset="0"/>
              </a:rPr>
              <a:t>, per farla breve, è bocciata all'esame principale, </a:t>
            </a:r>
          </a:p>
          <a:p>
            <a:pPr>
              <a:defRPr/>
            </a:pPr>
            <a:r>
              <a:rPr lang="it-IT" altLang="es-ES" sz="1200" dirty="0">
                <a:latin typeface="Arial Rounded MT Bold" panose="020F0704030504030204" pitchFamily="34" charset="0"/>
              </a:rPr>
              <a:t>quello che le chiede di dimostrarsi </a:t>
            </a:r>
            <a:r>
              <a:rPr lang="it-IT" altLang="es-ES" sz="1200" i="1" dirty="0">
                <a:solidFill>
                  <a:srgbClr val="E941D5"/>
                </a:solidFill>
                <a:latin typeface="Arial Rounded MT Bold" panose="020F0704030504030204" pitchFamily="34" charset="0"/>
              </a:rPr>
              <a:t>economicamente</a:t>
            </a:r>
            <a:r>
              <a:rPr lang="it-IT" altLang="es-ES" sz="1200" dirty="0">
                <a:latin typeface="Arial Rounded MT Bold" panose="020F0704030504030204" pitchFamily="34" charset="0"/>
              </a:rPr>
              <a:t> significativa.</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7AAEAB6F-D33B-48CD-9408-CCE2CDB12A52}"/>
              </a:ext>
            </a:extLst>
          </p:cNvPr>
          <p:cNvSpPr/>
          <p:nvPr/>
        </p:nvSpPr>
        <p:spPr>
          <a:xfrm>
            <a:off x="1588785" y="1491630"/>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Tecnologie general purpose: quelle che contano davvero</a:t>
            </a:r>
          </a:p>
        </p:txBody>
      </p:sp>
      <p:sp>
        <p:nvSpPr>
          <p:cNvPr id="10" name="Donut 24">
            <a:extLst>
              <a:ext uri="{FF2B5EF4-FFF2-40B4-BE49-F238E27FC236}">
                <a16:creationId xmlns:a16="http://schemas.microsoft.com/office/drawing/2014/main" id="{FEACEC8B-D693-4ED6-ADB5-782F4626F3E5}"/>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7423403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059582"/>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71370" y="1655230"/>
            <a:ext cx="6207782" cy="276999"/>
          </a:xfrm>
          <a:prstGeom prst="rect">
            <a:avLst/>
          </a:prstGeom>
          <a:noFill/>
        </p:spPr>
        <p:txBody>
          <a:bodyPr wrap="square" rtlCol="0">
            <a:spAutoFit/>
          </a:bodyPr>
          <a:lstStyle/>
          <a:p>
            <a:pPr>
              <a:defRPr/>
            </a:pPr>
            <a:r>
              <a:rPr lang="it-IT" altLang="es-ES" sz="1200" dirty="0">
                <a:latin typeface="Arial Rounded MT Bold" panose="020F0704030504030204" pitchFamily="34" charset="0"/>
              </a:rPr>
              <a:t>Sono stati presentati gli aspetti più notevoli della seconda età delle macchine: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A7047195-DB51-4AC4-8FD7-8B15BB6E41A8}"/>
              </a:ext>
            </a:extLst>
          </p:cNvPr>
          <p:cNvSpPr/>
          <p:nvPr/>
        </p:nvSpPr>
        <p:spPr>
          <a:xfrm>
            <a:off x="1579144" y="1203598"/>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Tecnologie general purpose: quelle che contano davvero</a:t>
            </a:r>
          </a:p>
        </p:txBody>
      </p:sp>
      <p:sp>
        <p:nvSpPr>
          <p:cNvPr id="10" name="Donut 24">
            <a:extLst>
              <a:ext uri="{FF2B5EF4-FFF2-40B4-BE49-F238E27FC236}">
                <a16:creationId xmlns:a16="http://schemas.microsoft.com/office/drawing/2014/main" id="{6CD6BFB6-E0E2-4F8B-ADD4-31E5BD6F1273}"/>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7" name="CuadroTexto 16">
            <a:extLst>
              <a:ext uri="{FF2B5EF4-FFF2-40B4-BE49-F238E27FC236}">
                <a16:creationId xmlns:a16="http://schemas.microsoft.com/office/drawing/2014/main" id="{C1FF3449-C66C-4B91-935F-5E1DD8560E0A}"/>
              </a:ext>
            </a:extLst>
          </p:cNvPr>
          <p:cNvSpPr txBox="1"/>
          <p:nvPr/>
        </p:nvSpPr>
        <p:spPr>
          <a:xfrm>
            <a:off x="1477470" y="4084205"/>
            <a:ext cx="5830834" cy="461665"/>
          </a:xfrm>
          <a:prstGeom prst="rect">
            <a:avLst/>
          </a:prstGeom>
          <a:noFill/>
        </p:spPr>
        <p:txBody>
          <a:bodyPr wrap="square">
            <a:spAutoFit/>
          </a:bodyPr>
          <a:lstStyle/>
          <a:p>
            <a:pPr>
              <a:defRPr/>
            </a:pPr>
            <a:r>
              <a:rPr lang="it-IT" altLang="es-ES" sz="1200" dirty="0">
                <a:latin typeface="Arial Rounded MT Bold" panose="020F0704030504030204" pitchFamily="34" charset="0"/>
              </a:rPr>
              <a:t>Queste tre forze ci stanno garantendo conquiste che trasformano la </a:t>
            </a:r>
          </a:p>
          <a:p>
            <a:pPr>
              <a:defRPr/>
            </a:pPr>
            <a:r>
              <a:rPr lang="it-IT" altLang="es-ES" sz="1200" dirty="0">
                <a:latin typeface="Arial Rounded MT Bold" panose="020F0704030504030204" pitchFamily="34" charset="0"/>
              </a:rPr>
              <a:t>fantascienza in realtà di tutti i giorni. </a:t>
            </a:r>
            <a:endParaRPr lang="en-GB" altLang="es-ES" sz="1200" dirty="0">
              <a:latin typeface="Arial Rounded MT Bold" panose="020F0704030504030204" pitchFamily="34" charset="0"/>
            </a:endParaRPr>
          </a:p>
        </p:txBody>
      </p:sp>
      <p:grpSp>
        <p:nvGrpSpPr>
          <p:cNvPr id="7" name="Grupo 6">
            <a:extLst>
              <a:ext uri="{FF2B5EF4-FFF2-40B4-BE49-F238E27FC236}">
                <a16:creationId xmlns:a16="http://schemas.microsoft.com/office/drawing/2014/main" id="{6E58E8A4-7E53-4EF6-AD34-69D47C5D77AF}"/>
              </a:ext>
            </a:extLst>
          </p:cNvPr>
          <p:cNvGrpSpPr/>
          <p:nvPr/>
        </p:nvGrpSpPr>
        <p:grpSpPr>
          <a:xfrm>
            <a:off x="1364848" y="1820085"/>
            <a:ext cx="6116261" cy="2376264"/>
            <a:chOff x="1192043" y="1758692"/>
            <a:chExt cx="5904000" cy="2376264"/>
          </a:xfrm>
        </p:grpSpPr>
        <p:graphicFrame>
          <p:nvGraphicFramePr>
            <p:cNvPr id="2" name="Diagrama 1">
              <a:extLst>
                <a:ext uri="{FF2B5EF4-FFF2-40B4-BE49-F238E27FC236}">
                  <a16:creationId xmlns:a16="http://schemas.microsoft.com/office/drawing/2014/main" id="{012B3433-19DB-42DA-92BD-E09F3ABE2BC3}"/>
                </a:ext>
              </a:extLst>
            </p:cNvPr>
            <p:cNvGraphicFramePr/>
            <p:nvPr>
              <p:extLst>
                <p:ext uri="{D42A27DB-BD31-4B8C-83A1-F6EECF244321}">
                  <p14:modId xmlns:p14="http://schemas.microsoft.com/office/powerpoint/2010/main" val="1878876196"/>
                </p:ext>
              </p:extLst>
            </p:nvPr>
          </p:nvGraphicFramePr>
          <p:xfrm>
            <a:off x="1192043" y="1758692"/>
            <a:ext cx="5904000" cy="23762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CuadroTexto 4">
              <a:extLst>
                <a:ext uri="{FF2B5EF4-FFF2-40B4-BE49-F238E27FC236}">
                  <a16:creationId xmlns:a16="http://schemas.microsoft.com/office/drawing/2014/main" id="{0840BCA1-C48E-4A90-B6F1-806C15C12ECA}"/>
                </a:ext>
              </a:extLst>
            </p:cNvPr>
            <p:cNvSpPr txBox="1"/>
            <p:nvPr/>
          </p:nvSpPr>
          <p:spPr>
            <a:xfrm>
              <a:off x="1350816" y="2017583"/>
              <a:ext cx="278454" cy="369332"/>
            </a:xfrm>
            <a:prstGeom prst="rect">
              <a:avLst/>
            </a:prstGeom>
            <a:noFill/>
          </p:spPr>
          <p:txBody>
            <a:bodyPr wrap="square" rtlCol="0">
              <a:spAutoFit/>
            </a:bodyPr>
            <a:lstStyle/>
            <a:p>
              <a:r>
                <a:rPr lang="es-ES" dirty="0"/>
                <a:t>1</a:t>
              </a:r>
            </a:p>
          </p:txBody>
        </p:sp>
        <p:sp>
          <p:nvSpPr>
            <p:cNvPr id="18" name="CuadroTexto 17">
              <a:extLst>
                <a:ext uri="{FF2B5EF4-FFF2-40B4-BE49-F238E27FC236}">
                  <a16:creationId xmlns:a16="http://schemas.microsoft.com/office/drawing/2014/main" id="{E3475385-FD3A-4BC0-B38E-E23509AE5FE9}"/>
                </a:ext>
              </a:extLst>
            </p:cNvPr>
            <p:cNvSpPr txBox="1"/>
            <p:nvPr/>
          </p:nvSpPr>
          <p:spPr>
            <a:xfrm>
              <a:off x="1483458" y="2762158"/>
              <a:ext cx="430234" cy="369332"/>
            </a:xfrm>
            <a:prstGeom prst="rect">
              <a:avLst/>
            </a:prstGeom>
            <a:noFill/>
          </p:spPr>
          <p:txBody>
            <a:bodyPr wrap="square" rtlCol="0">
              <a:spAutoFit/>
            </a:bodyPr>
            <a:lstStyle/>
            <a:p>
              <a:r>
                <a:rPr lang="es-ES" dirty="0"/>
                <a:t> 2</a:t>
              </a:r>
            </a:p>
          </p:txBody>
        </p:sp>
        <p:sp>
          <p:nvSpPr>
            <p:cNvPr id="20" name="CuadroTexto 19">
              <a:extLst>
                <a:ext uri="{FF2B5EF4-FFF2-40B4-BE49-F238E27FC236}">
                  <a16:creationId xmlns:a16="http://schemas.microsoft.com/office/drawing/2014/main" id="{00D025F6-CEF6-4A57-8EAC-ACE23F5A03A4}"/>
                </a:ext>
              </a:extLst>
            </p:cNvPr>
            <p:cNvSpPr txBox="1"/>
            <p:nvPr/>
          </p:nvSpPr>
          <p:spPr>
            <a:xfrm>
              <a:off x="1340515" y="3478847"/>
              <a:ext cx="278454" cy="369332"/>
            </a:xfrm>
            <a:prstGeom prst="rect">
              <a:avLst/>
            </a:prstGeom>
            <a:noFill/>
          </p:spPr>
          <p:txBody>
            <a:bodyPr wrap="square" rtlCol="0">
              <a:spAutoFit/>
            </a:bodyPr>
            <a:lstStyle/>
            <a:p>
              <a:r>
                <a:rPr lang="es-ES" dirty="0"/>
                <a:t>3</a:t>
              </a:r>
            </a:p>
          </p:txBody>
        </p:sp>
      </p:grpSp>
    </p:spTree>
    <p:extLst>
      <p:ext uri="{BB962C8B-B14F-4D97-AF65-F5344CB8AC3E}">
        <p14:creationId xmlns:p14="http://schemas.microsoft.com/office/powerpoint/2010/main" val="29862725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131590"/>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4125" y="1696232"/>
            <a:ext cx="5961184" cy="1384995"/>
          </a:xfrm>
          <a:prstGeom prst="rect">
            <a:avLst/>
          </a:prstGeom>
          <a:noFill/>
        </p:spPr>
        <p:txBody>
          <a:bodyPr wrap="square" rtlCol="0">
            <a:spAutoFit/>
          </a:bodyPr>
          <a:lstStyle/>
          <a:p>
            <a:pPr>
              <a:defRPr/>
            </a:pPr>
            <a:r>
              <a:rPr lang="it-IT" altLang="es-ES" sz="1200" dirty="0">
                <a:latin typeface="Arial Rounded MT Bold" panose="020F0704030504030204" pitchFamily="34" charset="0"/>
              </a:rPr>
              <a:t>Così come i beni gratuiti al posto dei prodotti fisici costituiscono una fetta </a:t>
            </a:r>
          </a:p>
          <a:p>
            <a:pPr>
              <a:defRPr/>
            </a:pPr>
            <a:r>
              <a:rPr lang="it-IT" altLang="es-ES" sz="1200" dirty="0">
                <a:latin typeface="Arial Rounded MT Bold" panose="020F0704030504030204" pitchFamily="34" charset="0"/>
              </a:rPr>
              <a:t>sempre più importante del consumo, gli intangibili sono anche una quota </a:t>
            </a:r>
          </a:p>
          <a:p>
            <a:pPr>
              <a:defRPr/>
            </a:pPr>
            <a:r>
              <a:rPr lang="it-IT" altLang="es-ES" sz="1200" dirty="0">
                <a:latin typeface="Arial Rounded MT Bold" panose="020F0704030504030204" pitchFamily="34" charset="0"/>
              </a:rPr>
              <a:t>crescente dei capital asset dell'economia, i beni capitali fisici.</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La </a:t>
            </a:r>
            <a:r>
              <a:rPr lang="it-IT" altLang="es-ES" sz="1200" dirty="0">
                <a:solidFill>
                  <a:schemeClr val="tx2">
                    <a:lumMod val="60000"/>
                    <a:lumOff val="40000"/>
                  </a:schemeClr>
                </a:solidFill>
                <a:latin typeface="Arial Rounded MT Bold" panose="020F0704030504030204" pitchFamily="34" charset="0"/>
              </a:rPr>
              <a:t>produzione</a:t>
            </a:r>
            <a:r>
              <a:rPr lang="it-IT" altLang="es-ES" sz="1200" dirty="0">
                <a:latin typeface="Arial Rounded MT Bold" panose="020F0704030504030204" pitchFamily="34" charset="0"/>
              </a:rPr>
              <a:t> nella </a:t>
            </a:r>
            <a:r>
              <a:rPr lang="it-IT" altLang="es-ES" sz="1200" dirty="0">
                <a:solidFill>
                  <a:schemeClr val="tx2">
                    <a:lumMod val="60000"/>
                    <a:lumOff val="40000"/>
                  </a:schemeClr>
                </a:solidFill>
                <a:latin typeface="Arial Rounded MT Bold" panose="020F0704030504030204" pitchFamily="34" charset="0"/>
              </a:rPr>
              <a:t>seconda età delle macchine </a:t>
            </a:r>
            <a:r>
              <a:rPr lang="it-IT" altLang="es-ES" sz="1200" dirty="0">
                <a:latin typeface="Arial Rounded MT Bold" panose="020F0704030504030204" pitchFamily="34" charset="0"/>
              </a:rPr>
              <a:t>si basa meno sui macchinari e sulle strutture fisiche (i capital asset) e più sulle </a:t>
            </a:r>
            <a:r>
              <a:rPr lang="it-IT" altLang="es-ES" sz="1200" dirty="0">
                <a:solidFill>
                  <a:schemeClr val="tx2">
                    <a:lumMod val="60000"/>
                    <a:lumOff val="40000"/>
                  </a:schemeClr>
                </a:solidFill>
                <a:latin typeface="Arial Rounded MT Bold" panose="020F0704030504030204" pitchFamily="34" charset="0"/>
              </a:rPr>
              <a:t>quattro categorie di </a:t>
            </a:r>
          </a:p>
          <a:p>
            <a:pPr>
              <a:defRPr/>
            </a:pPr>
            <a:r>
              <a:rPr lang="it-IT" altLang="es-ES" sz="1200" dirty="0">
                <a:solidFill>
                  <a:schemeClr val="tx2">
                    <a:lumMod val="60000"/>
                    <a:lumOff val="40000"/>
                  </a:schemeClr>
                </a:solidFill>
                <a:latin typeface="Arial Rounded MT Bold" panose="020F0704030504030204" pitchFamily="34" charset="0"/>
              </a:rPr>
              <a:t>Asset intangibili</a:t>
            </a:r>
            <a:r>
              <a:rPr lang="it-IT" altLang="es-ES" sz="1200" dirty="0">
                <a:latin typeface="Arial Rounded MT Bold" panose="020F0704030504030204" pitchFamily="34" charset="0"/>
              </a:rPr>
              <a:t>:</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07A3AD81-A173-4595-B8A6-507C57769EF3}"/>
              </a:ext>
            </a:extLst>
          </p:cNvPr>
          <p:cNvSpPr/>
          <p:nvPr/>
        </p:nvSpPr>
        <p:spPr>
          <a:xfrm>
            <a:off x="1578879" y="1275606"/>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Intelligenza umana e artificiale nella seconda età delle macchine</a:t>
            </a:r>
          </a:p>
          <a:p>
            <a:pPr>
              <a:defRPr/>
            </a:pPr>
            <a:endParaRPr lang="it-IT" altLang="es-ES" sz="1200" b="1" dirty="0">
              <a:latin typeface="Arial Rounded MT Bold" panose="020F0704030504030204" pitchFamily="34" charset="0"/>
            </a:endParaRPr>
          </a:p>
        </p:txBody>
      </p:sp>
      <p:sp>
        <p:nvSpPr>
          <p:cNvPr id="11" name="Donut 24">
            <a:extLst>
              <a:ext uri="{FF2B5EF4-FFF2-40B4-BE49-F238E27FC236}">
                <a16:creationId xmlns:a16="http://schemas.microsoft.com/office/drawing/2014/main" id="{306E5746-A9A5-4952-BE62-03FA1474005B}"/>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9" name="Forma libre: forma 8">
            <a:extLst>
              <a:ext uri="{FF2B5EF4-FFF2-40B4-BE49-F238E27FC236}">
                <a16:creationId xmlns:a16="http://schemas.microsoft.com/office/drawing/2014/main" id="{0DF41514-8FC4-466E-A07E-AB374A5F5613}"/>
              </a:ext>
            </a:extLst>
          </p:cNvPr>
          <p:cNvSpPr/>
          <p:nvPr/>
        </p:nvSpPr>
        <p:spPr>
          <a:xfrm>
            <a:off x="1959923" y="1851670"/>
            <a:ext cx="2973631" cy="628457"/>
          </a:xfrm>
          <a:custGeom>
            <a:avLst/>
            <a:gdLst>
              <a:gd name="connsiteX0" fmla="*/ 0 w 2973631"/>
              <a:gd name="connsiteY0" fmla="*/ 0 h 628457"/>
              <a:gd name="connsiteX1" fmla="*/ 2973631 w 2973631"/>
              <a:gd name="connsiteY1" fmla="*/ 0 h 628457"/>
              <a:gd name="connsiteX2" fmla="*/ 2973631 w 2973631"/>
              <a:gd name="connsiteY2" fmla="*/ 628457 h 628457"/>
              <a:gd name="connsiteX3" fmla="*/ 0 w 2973631"/>
              <a:gd name="connsiteY3" fmla="*/ 628457 h 628457"/>
              <a:gd name="connsiteX4" fmla="*/ 0 w 2973631"/>
              <a:gd name="connsiteY4" fmla="*/ 0 h 628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631" h="628457">
                <a:moveTo>
                  <a:pt x="0" y="0"/>
                </a:moveTo>
                <a:lnTo>
                  <a:pt x="2973631" y="0"/>
                </a:lnTo>
                <a:lnTo>
                  <a:pt x="2973631" y="628457"/>
                </a:lnTo>
                <a:lnTo>
                  <a:pt x="0" y="6284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50800" rIns="76200" bIns="50800" numCol="1" spcCol="1270" anchor="ctr" anchorCtr="0">
            <a:noAutofit/>
          </a:bodyPr>
          <a:lstStyle/>
          <a:p>
            <a:pPr marL="0" lvl="0" indent="0" algn="l" defTabSz="1778000">
              <a:lnSpc>
                <a:spcPct val="90000"/>
              </a:lnSpc>
              <a:spcBef>
                <a:spcPct val="0"/>
              </a:spcBef>
              <a:spcAft>
                <a:spcPct val="35000"/>
              </a:spcAft>
              <a:buNone/>
            </a:pPr>
            <a:endParaRPr lang="es-ES" sz="4000" kern="1200"/>
          </a:p>
        </p:txBody>
      </p:sp>
      <p:sp>
        <p:nvSpPr>
          <p:cNvPr id="24" name="Forma libre: forma 23">
            <a:extLst>
              <a:ext uri="{FF2B5EF4-FFF2-40B4-BE49-F238E27FC236}">
                <a16:creationId xmlns:a16="http://schemas.microsoft.com/office/drawing/2014/main" id="{36C783D0-4015-4C0B-841E-97338164E886}"/>
              </a:ext>
            </a:extLst>
          </p:cNvPr>
          <p:cNvSpPr/>
          <p:nvPr/>
        </p:nvSpPr>
        <p:spPr>
          <a:xfrm>
            <a:off x="5082235" y="1851670"/>
            <a:ext cx="2973631" cy="628457"/>
          </a:xfrm>
          <a:custGeom>
            <a:avLst/>
            <a:gdLst>
              <a:gd name="connsiteX0" fmla="*/ 0 w 2973631"/>
              <a:gd name="connsiteY0" fmla="*/ 0 h 628457"/>
              <a:gd name="connsiteX1" fmla="*/ 2973631 w 2973631"/>
              <a:gd name="connsiteY1" fmla="*/ 0 h 628457"/>
              <a:gd name="connsiteX2" fmla="*/ 2973631 w 2973631"/>
              <a:gd name="connsiteY2" fmla="*/ 628457 h 628457"/>
              <a:gd name="connsiteX3" fmla="*/ 0 w 2973631"/>
              <a:gd name="connsiteY3" fmla="*/ 628457 h 628457"/>
              <a:gd name="connsiteX4" fmla="*/ 0 w 2973631"/>
              <a:gd name="connsiteY4" fmla="*/ 0 h 628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631" h="628457">
                <a:moveTo>
                  <a:pt x="0" y="0"/>
                </a:moveTo>
                <a:lnTo>
                  <a:pt x="2973631" y="0"/>
                </a:lnTo>
                <a:lnTo>
                  <a:pt x="2973631" y="628457"/>
                </a:lnTo>
                <a:lnTo>
                  <a:pt x="0" y="6284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50800" rIns="76200" bIns="50800" numCol="1" spcCol="1270" anchor="ctr" anchorCtr="0">
            <a:noAutofit/>
          </a:bodyPr>
          <a:lstStyle/>
          <a:p>
            <a:pPr marL="0" lvl="0" indent="0" algn="l" defTabSz="1778000">
              <a:lnSpc>
                <a:spcPct val="90000"/>
              </a:lnSpc>
              <a:spcBef>
                <a:spcPct val="0"/>
              </a:spcBef>
              <a:spcAft>
                <a:spcPct val="35000"/>
              </a:spcAft>
              <a:buNone/>
            </a:pPr>
            <a:endParaRPr lang="es-ES" sz="4000" kern="1200"/>
          </a:p>
        </p:txBody>
      </p:sp>
      <p:grpSp>
        <p:nvGrpSpPr>
          <p:cNvPr id="31" name="Grupo 30">
            <a:extLst>
              <a:ext uri="{FF2B5EF4-FFF2-40B4-BE49-F238E27FC236}">
                <a16:creationId xmlns:a16="http://schemas.microsoft.com/office/drawing/2014/main" id="{4560FC66-8A5B-43EA-A9D3-61C84C225DFD}"/>
              </a:ext>
            </a:extLst>
          </p:cNvPr>
          <p:cNvGrpSpPr/>
          <p:nvPr/>
        </p:nvGrpSpPr>
        <p:grpSpPr>
          <a:xfrm>
            <a:off x="1721214" y="3190099"/>
            <a:ext cx="5824095" cy="1071214"/>
            <a:chOff x="1959923" y="2975344"/>
            <a:chExt cx="6095942" cy="1071214"/>
          </a:xfrm>
        </p:grpSpPr>
        <p:sp>
          <p:nvSpPr>
            <p:cNvPr id="12" name="Rectángulo 11">
              <a:extLst>
                <a:ext uri="{FF2B5EF4-FFF2-40B4-BE49-F238E27FC236}">
                  <a16:creationId xmlns:a16="http://schemas.microsoft.com/office/drawing/2014/main" id="{1B94C3B9-DA0F-45F9-978A-1427F703B989}"/>
                </a:ext>
              </a:extLst>
            </p:cNvPr>
            <p:cNvSpPr/>
            <p:nvPr/>
          </p:nvSpPr>
          <p:spPr>
            <a:xfrm>
              <a:off x="1959923" y="3120722"/>
              <a:ext cx="218448" cy="218448"/>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Forma libre: forma 16">
              <a:extLst>
                <a:ext uri="{FF2B5EF4-FFF2-40B4-BE49-F238E27FC236}">
                  <a16:creationId xmlns:a16="http://schemas.microsoft.com/office/drawing/2014/main" id="{9BFB5E35-F332-41A4-AE3B-EDEAC411B32A}"/>
                </a:ext>
              </a:extLst>
            </p:cNvPr>
            <p:cNvSpPr/>
            <p:nvPr/>
          </p:nvSpPr>
          <p:spPr>
            <a:xfrm>
              <a:off x="2168077" y="2975344"/>
              <a:ext cx="2765476" cy="509203"/>
            </a:xfrm>
            <a:custGeom>
              <a:avLst/>
              <a:gdLst>
                <a:gd name="connsiteX0" fmla="*/ 0 w 2765476"/>
                <a:gd name="connsiteY0" fmla="*/ 0 h 509203"/>
                <a:gd name="connsiteX1" fmla="*/ 2765476 w 2765476"/>
                <a:gd name="connsiteY1" fmla="*/ 0 h 509203"/>
                <a:gd name="connsiteX2" fmla="*/ 2765476 w 2765476"/>
                <a:gd name="connsiteY2" fmla="*/ 509203 h 509203"/>
                <a:gd name="connsiteX3" fmla="*/ 0 w 2765476"/>
                <a:gd name="connsiteY3" fmla="*/ 509203 h 509203"/>
                <a:gd name="connsiteX4" fmla="*/ 0 w 2765476"/>
                <a:gd name="connsiteY4" fmla="*/ 0 h 509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476" h="509203">
                  <a:moveTo>
                    <a:pt x="0" y="0"/>
                  </a:moveTo>
                  <a:lnTo>
                    <a:pt x="2765476" y="0"/>
                  </a:lnTo>
                  <a:lnTo>
                    <a:pt x="2765476" y="509203"/>
                  </a:lnTo>
                  <a:lnTo>
                    <a:pt x="0" y="5092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it-IT" altLang="es-ES" sz="1300" i="1" kern="1200" dirty="0">
                  <a:solidFill>
                    <a:srgbClr val="E941D5"/>
                  </a:solidFill>
                  <a:latin typeface="Arial Rounded MT Bold" panose="020F0704030504030204" pitchFamily="34" charset="0"/>
                </a:rPr>
                <a:t>proprietà intellettuale</a:t>
              </a:r>
              <a:endParaRPr lang="es-ES" sz="1300" kern="1200" dirty="0"/>
            </a:p>
          </p:txBody>
        </p:sp>
        <p:sp>
          <p:nvSpPr>
            <p:cNvPr id="18" name="Rectángulo 17">
              <a:extLst>
                <a:ext uri="{FF2B5EF4-FFF2-40B4-BE49-F238E27FC236}">
                  <a16:creationId xmlns:a16="http://schemas.microsoft.com/office/drawing/2014/main" id="{C243582A-E48D-4D03-9407-F816F318AA4E}"/>
                </a:ext>
              </a:extLst>
            </p:cNvPr>
            <p:cNvSpPr/>
            <p:nvPr/>
          </p:nvSpPr>
          <p:spPr>
            <a:xfrm>
              <a:off x="1959923" y="3629925"/>
              <a:ext cx="218448" cy="218448"/>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Forma libre: forma 18">
              <a:extLst>
                <a:ext uri="{FF2B5EF4-FFF2-40B4-BE49-F238E27FC236}">
                  <a16:creationId xmlns:a16="http://schemas.microsoft.com/office/drawing/2014/main" id="{62206FD2-C36B-4CB0-A0E0-4AFC2A0B29EF}"/>
                </a:ext>
              </a:extLst>
            </p:cNvPr>
            <p:cNvSpPr/>
            <p:nvPr/>
          </p:nvSpPr>
          <p:spPr>
            <a:xfrm>
              <a:off x="2168077" y="3484548"/>
              <a:ext cx="2765476" cy="509203"/>
            </a:xfrm>
            <a:custGeom>
              <a:avLst/>
              <a:gdLst>
                <a:gd name="connsiteX0" fmla="*/ 0 w 2765476"/>
                <a:gd name="connsiteY0" fmla="*/ 0 h 509203"/>
                <a:gd name="connsiteX1" fmla="*/ 2765476 w 2765476"/>
                <a:gd name="connsiteY1" fmla="*/ 0 h 509203"/>
                <a:gd name="connsiteX2" fmla="*/ 2765476 w 2765476"/>
                <a:gd name="connsiteY2" fmla="*/ 509203 h 509203"/>
                <a:gd name="connsiteX3" fmla="*/ 0 w 2765476"/>
                <a:gd name="connsiteY3" fmla="*/ 509203 h 509203"/>
                <a:gd name="connsiteX4" fmla="*/ 0 w 2765476"/>
                <a:gd name="connsiteY4" fmla="*/ 0 h 509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476" h="509203">
                  <a:moveTo>
                    <a:pt x="0" y="0"/>
                  </a:moveTo>
                  <a:lnTo>
                    <a:pt x="2765476" y="0"/>
                  </a:lnTo>
                  <a:lnTo>
                    <a:pt x="2765476" y="509203"/>
                  </a:lnTo>
                  <a:lnTo>
                    <a:pt x="0" y="5092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it-IT" altLang="es-ES" sz="1300" i="1" kern="1200" dirty="0">
                  <a:solidFill>
                    <a:srgbClr val="E941D5"/>
                  </a:solidFill>
                  <a:latin typeface="Arial Rounded MT Bold" panose="020F0704030504030204" pitchFamily="34" charset="0"/>
                </a:rPr>
                <a:t>capitale organizzativo</a:t>
              </a:r>
              <a:endParaRPr lang="es-ES" sz="1300" kern="1200" dirty="0"/>
            </a:p>
          </p:txBody>
        </p:sp>
        <p:sp>
          <p:nvSpPr>
            <p:cNvPr id="20" name="Rectángulo 19">
              <a:extLst>
                <a:ext uri="{FF2B5EF4-FFF2-40B4-BE49-F238E27FC236}">
                  <a16:creationId xmlns:a16="http://schemas.microsoft.com/office/drawing/2014/main" id="{3BC7C07B-6E3E-40B6-AEC6-69BB679C8F72}"/>
                </a:ext>
              </a:extLst>
            </p:cNvPr>
            <p:cNvSpPr/>
            <p:nvPr/>
          </p:nvSpPr>
          <p:spPr>
            <a:xfrm>
              <a:off x="5048260" y="3147126"/>
              <a:ext cx="218448" cy="218448"/>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1" name="Forma libre: forma 20">
              <a:extLst>
                <a:ext uri="{FF2B5EF4-FFF2-40B4-BE49-F238E27FC236}">
                  <a16:creationId xmlns:a16="http://schemas.microsoft.com/office/drawing/2014/main" id="{10A04DC3-BFA0-409C-8B1D-A8108DE1A6AD}"/>
                </a:ext>
              </a:extLst>
            </p:cNvPr>
            <p:cNvSpPr/>
            <p:nvPr/>
          </p:nvSpPr>
          <p:spPr>
            <a:xfrm>
              <a:off x="5256414" y="3001748"/>
              <a:ext cx="2765476" cy="509203"/>
            </a:xfrm>
            <a:custGeom>
              <a:avLst/>
              <a:gdLst>
                <a:gd name="connsiteX0" fmla="*/ 0 w 2765476"/>
                <a:gd name="connsiteY0" fmla="*/ 0 h 509203"/>
                <a:gd name="connsiteX1" fmla="*/ 2765476 w 2765476"/>
                <a:gd name="connsiteY1" fmla="*/ 0 h 509203"/>
                <a:gd name="connsiteX2" fmla="*/ 2765476 w 2765476"/>
                <a:gd name="connsiteY2" fmla="*/ 509203 h 509203"/>
                <a:gd name="connsiteX3" fmla="*/ 0 w 2765476"/>
                <a:gd name="connsiteY3" fmla="*/ 509203 h 509203"/>
                <a:gd name="connsiteX4" fmla="*/ 0 w 2765476"/>
                <a:gd name="connsiteY4" fmla="*/ 0 h 509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476" h="509203">
                  <a:moveTo>
                    <a:pt x="0" y="0"/>
                  </a:moveTo>
                  <a:lnTo>
                    <a:pt x="2765476" y="0"/>
                  </a:lnTo>
                  <a:lnTo>
                    <a:pt x="2765476" y="509203"/>
                  </a:lnTo>
                  <a:lnTo>
                    <a:pt x="0" y="5092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it-IT" altLang="es-ES" sz="1300" i="1" kern="1200" dirty="0">
                  <a:solidFill>
                    <a:srgbClr val="E941D5"/>
                  </a:solidFill>
                  <a:latin typeface="Arial Rounded MT Bold" panose="020F0704030504030204" pitchFamily="34" charset="0"/>
                </a:rPr>
                <a:t>contenuti generati dagli utenti </a:t>
              </a:r>
              <a:endParaRPr lang="es-ES" sz="1300" kern="1200" dirty="0"/>
            </a:p>
          </p:txBody>
        </p:sp>
        <p:sp>
          <p:nvSpPr>
            <p:cNvPr id="25" name="Rectángulo 24">
              <a:extLst>
                <a:ext uri="{FF2B5EF4-FFF2-40B4-BE49-F238E27FC236}">
                  <a16:creationId xmlns:a16="http://schemas.microsoft.com/office/drawing/2014/main" id="{204E5A7A-3640-4CD6-880D-7A98DDEA4C79}"/>
                </a:ext>
              </a:extLst>
            </p:cNvPr>
            <p:cNvSpPr/>
            <p:nvPr/>
          </p:nvSpPr>
          <p:spPr>
            <a:xfrm>
              <a:off x="5082235" y="3682733"/>
              <a:ext cx="218448" cy="218448"/>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6" name="Forma libre: forma 25">
              <a:extLst>
                <a:ext uri="{FF2B5EF4-FFF2-40B4-BE49-F238E27FC236}">
                  <a16:creationId xmlns:a16="http://schemas.microsoft.com/office/drawing/2014/main" id="{926E7BCE-8018-4035-B301-FC8B8EF1C8CF}"/>
                </a:ext>
              </a:extLst>
            </p:cNvPr>
            <p:cNvSpPr/>
            <p:nvPr/>
          </p:nvSpPr>
          <p:spPr>
            <a:xfrm>
              <a:off x="5290389" y="3537355"/>
              <a:ext cx="2765476" cy="509203"/>
            </a:xfrm>
            <a:custGeom>
              <a:avLst/>
              <a:gdLst>
                <a:gd name="connsiteX0" fmla="*/ 0 w 2765476"/>
                <a:gd name="connsiteY0" fmla="*/ 0 h 509203"/>
                <a:gd name="connsiteX1" fmla="*/ 2765476 w 2765476"/>
                <a:gd name="connsiteY1" fmla="*/ 0 h 509203"/>
                <a:gd name="connsiteX2" fmla="*/ 2765476 w 2765476"/>
                <a:gd name="connsiteY2" fmla="*/ 509203 h 509203"/>
                <a:gd name="connsiteX3" fmla="*/ 0 w 2765476"/>
                <a:gd name="connsiteY3" fmla="*/ 509203 h 509203"/>
                <a:gd name="connsiteX4" fmla="*/ 0 w 2765476"/>
                <a:gd name="connsiteY4" fmla="*/ 0 h 509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476" h="509203">
                  <a:moveTo>
                    <a:pt x="0" y="0"/>
                  </a:moveTo>
                  <a:lnTo>
                    <a:pt x="2765476" y="0"/>
                  </a:lnTo>
                  <a:lnTo>
                    <a:pt x="2765476" y="509203"/>
                  </a:lnTo>
                  <a:lnTo>
                    <a:pt x="0" y="5092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it-IT" altLang="es-ES" sz="1300" i="1" kern="1200" dirty="0">
                  <a:solidFill>
                    <a:srgbClr val="E941D5"/>
                  </a:solidFill>
                  <a:latin typeface="Arial Rounded MT Bold" panose="020F0704030504030204" pitchFamily="34" charset="0"/>
                </a:rPr>
                <a:t>capitale umano</a:t>
              </a:r>
              <a:endParaRPr lang="es-ES" sz="1300" kern="1200" dirty="0"/>
            </a:p>
          </p:txBody>
        </p:sp>
      </p:grpSp>
      <p:sp>
        <p:nvSpPr>
          <p:cNvPr id="28" name="Forma libre: forma 27">
            <a:extLst>
              <a:ext uri="{FF2B5EF4-FFF2-40B4-BE49-F238E27FC236}">
                <a16:creationId xmlns:a16="http://schemas.microsoft.com/office/drawing/2014/main" id="{7092610A-6499-4425-9FDC-432DE43B773A}"/>
              </a:ext>
            </a:extLst>
          </p:cNvPr>
          <p:cNvSpPr/>
          <p:nvPr/>
        </p:nvSpPr>
        <p:spPr>
          <a:xfrm>
            <a:off x="5290389" y="3484548"/>
            <a:ext cx="2765476" cy="509203"/>
          </a:xfrm>
          <a:custGeom>
            <a:avLst/>
            <a:gdLst>
              <a:gd name="connsiteX0" fmla="*/ 0 w 2765476"/>
              <a:gd name="connsiteY0" fmla="*/ 0 h 509203"/>
              <a:gd name="connsiteX1" fmla="*/ 2765476 w 2765476"/>
              <a:gd name="connsiteY1" fmla="*/ 0 h 509203"/>
              <a:gd name="connsiteX2" fmla="*/ 2765476 w 2765476"/>
              <a:gd name="connsiteY2" fmla="*/ 509203 h 509203"/>
              <a:gd name="connsiteX3" fmla="*/ 0 w 2765476"/>
              <a:gd name="connsiteY3" fmla="*/ 509203 h 509203"/>
              <a:gd name="connsiteX4" fmla="*/ 0 w 2765476"/>
              <a:gd name="connsiteY4" fmla="*/ 0 h 509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476" h="509203">
                <a:moveTo>
                  <a:pt x="0" y="0"/>
                </a:moveTo>
                <a:lnTo>
                  <a:pt x="2765476" y="0"/>
                </a:lnTo>
                <a:lnTo>
                  <a:pt x="2765476" y="509203"/>
                </a:lnTo>
                <a:lnTo>
                  <a:pt x="0" y="5092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endParaRPr lang="es-ES" sz="1300" kern="1200"/>
          </a:p>
        </p:txBody>
      </p:sp>
      <p:sp>
        <p:nvSpPr>
          <p:cNvPr id="30" name="Forma libre: forma 29">
            <a:extLst>
              <a:ext uri="{FF2B5EF4-FFF2-40B4-BE49-F238E27FC236}">
                <a16:creationId xmlns:a16="http://schemas.microsoft.com/office/drawing/2014/main" id="{759F2165-138E-4784-84BC-210F8209B4F6}"/>
              </a:ext>
            </a:extLst>
          </p:cNvPr>
          <p:cNvSpPr/>
          <p:nvPr/>
        </p:nvSpPr>
        <p:spPr>
          <a:xfrm>
            <a:off x="5290389" y="3993751"/>
            <a:ext cx="2765476" cy="509203"/>
          </a:xfrm>
          <a:custGeom>
            <a:avLst/>
            <a:gdLst>
              <a:gd name="connsiteX0" fmla="*/ 0 w 2765476"/>
              <a:gd name="connsiteY0" fmla="*/ 0 h 509203"/>
              <a:gd name="connsiteX1" fmla="*/ 2765476 w 2765476"/>
              <a:gd name="connsiteY1" fmla="*/ 0 h 509203"/>
              <a:gd name="connsiteX2" fmla="*/ 2765476 w 2765476"/>
              <a:gd name="connsiteY2" fmla="*/ 509203 h 509203"/>
              <a:gd name="connsiteX3" fmla="*/ 0 w 2765476"/>
              <a:gd name="connsiteY3" fmla="*/ 509203 h 509203"/>
              <a:gd name="connsiteX4" fmla="*/ 0 w 2765476"/>
              <a:gd name="connsiteY4" fmla="*/ 0 h 509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476" h="509203">
                <a:moveTo>
                  <a:pt x="0" y="0"/>
                </a:moveTo>
                <a:lnTo>
                  <a:pt x="2765476" y="0"/>
                </a:lnTo>
                <a:lnTo>
                  <a:pt x="2765476" y="509203"/>
                </a:lnTo>
                <a:lnTo>
                  <a:pt x="0" y="5092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endParaRPr lang="es-ES" sz="1300" kern="1200"/>
          </a:p>
        </p:txBody>
      </p:sp>
    </p:spTree>
    <p:extLst>
      <p:ext uri="{BB962C8B-B14F-4D97-AF65-F5344CB8AC3E}">
        <p14:creationId xmlns:p14="http://schemas.microsoft.com/office/powerpoint/2010/main" val="39026502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347614"/>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849" y="2089278"/>
            <a:ext cx="6207782" cy="1200329"/>
          </a:xfrm>
          <a:prstGeom prst="rect">
            <a:avLst/>
          </a:prstGeom>
          <a:noFill/>
        </p:spPr>
        <p:txBody>
          <a:bodyPr wrap="square" rtlCol="0">
            <a:spAutoFit/>
          </a:bodyPr>
          <a:lstStyle/>
          <a:p>
            <a:pPr>
              <a:defRPr/>
            </a:pPr>
            <a:r>
              <a:rPr lang="it-IT" altLang="es-ES" sz="1200" dirty="0">
                <a:latin typeface="Arial Rounded MT Bold" panose="020F0704030504030204" pitchFamily="34" charset="0"/>
              </a:rPr>
              <a:t>La </a:t>
            </a:r>
            <a:r>
              <a:rPr lang="it-IT" altLang="es-ES" sz="1200" dirty="0">
                <a:solidFill>
                  <a:schemeClr val="tx2">
                    <a:lumMod val="60000"/>
                    <a:lumOff val="40000"/>
                  </a:schemeClr>
                </a:solidFill>
                <a:latin typeface="Arial Rounded MT Bold" panose="020F0704030504030204" pitchFamily="34" charset="0"/>
              </a:rPr>
              <a:t>seconda</a:t>
            </a:r>
            <a:r>
              <a:rPr lang="it-IT" altLang="es-ES" sz="1200" dirty="0">
                <a:latin typeface="Arial Rounded MT Bold" panose="020F0704030504030204" pitchFamily="34" charset="0"/>
              </a:rPr>
              <a:t>, e ancor più vasta, </a:t>
            </a:r>
            <a:r>
              <a:rPr lang="it-IT" altLang="es-ES" sz="1200" dirty="0">
                <a:solidFill>
                  <a:schemeClr val="tx2">
                    <a:lumMod val="60000"/>
                    <a:lumOff val="40000"/>
                  </a:schemeClr>
                </a:solidFill>
                <a:latin typeface="Arial Rounded MT Bold" panose="020F0704030504030204" pitchFamily="34" charset="0"/>
              </a:rPr>
              <a:t>categoria di intangibili </a:t>
            </a:r>
            <a:r>
              <a:rPr lang="it-IT" altLang="es-ES" sz="1200" dirty="0">
                <a:latin typeface="Arial Rounded MT Bold" panose="020F0704030504030204" pitchFamily="34" charset="0"/>
              </a:rPr>
              <a:t>è il </a:t>
            </a:r>
            <a:r>
              <a:rPr lang="it-IT" altLang="es-ES" sz="1200" dirty="0">
                <a:solidFill>
                  <a:srgbClr val="7030A0"/>
                </a:solidFill>
                <a:latin typeface="Arial Rounded MT Bold" panose="020F0704030504030204" pitchFamily="34" charset="0"/>
              </a:rPr>
              <a:t>capitale organizzativo </a:t>
            </a:r>
          </a:p>
          <a:p>
            <a:pPr>
              <a:defRPr/>
            </a:pPr>
            <a:r>
              <a:rPr lang="it-IT" altLang="es-ES" sz="1200" dirty="0">
                <a:latin typeface="Arial Rounded MT Bold" panose="020F0704030504030204" pitchFamily="34" charset="0"/>
              </a:rPr>
              <a:t>come le </a:t>
            </a:r>
            <a:r>
              <a:rPr lang="it-IT" altLang="es-ES" sz="1200" dirty="0">
                <a:solidFill>
                  <a:srgbClr val="7030A0"/>
                </a:solidFill>
                <a:latin typeface="Arial Rounded MT Bold" panose="020F0704030504030204" pitchFamily="34" charset="0"/>
              </a:rPr>
              <a:t>nuove procedure gestionali</a:t>
            </a:r>
            <a:r>
              <a:rPr lang="it-IT" altLang="es-ES" sz="1200" dirty="0">
                <a:latin typeface="Arial Rounded MT Bold" panose="020F0704030504030204" pitchFamily="34" charset="0"/>
              </a:rPr>
              <a:t>, le </a:t>
            </a:r>
            <a:r>
              <a:rPr lang="it-IT" altLang="es-ES" sz="1200" dirty="0">
                <a:solidFill>
                  <a:srgbClr val="7030A0"/>
                </a:solidFill>
                <a:latin typeface="Arial Rounded MT Bold" panose="020F0704030504030204" pitchFamily="34" charset="0"/>
              </a:rPr>
              <a:t>tecniche di produzione</a:t>
            </a:r>
            <a:r>
              <a:rPr lang="it-IT" altLang="es-ES" sz="1200" dirty="0">
                <a:latin typeface="Arial Rounded MT Bold" panose="020F0704030504030204" pitchFamily="34" charset="0"/>
              </a:rPr>
              <a:t>, le </a:t>
            </a:r>
            <a:r>
              <a:rPr lang="it-IT" altLang="es-ES" sz="1200" dirty="0">
                <a:solidFill>
                  <a:srgbClr val="7030A0"/>
                </a:solidFill>
                <a:latin typeface="Arial Rounded MT Bold" panose="020F0704030504030204" pitchFamily="34" charset="0"/>
              </a:rPr>
              <a:t>forme di </a:t>
            </a:r>
          </a:p>
          <a:p>
            <a:pPr>
              <a:defRPr/>
            </a:pPr>
            <a:r>
              <a:rPr lang="it-IT" altLang="es-ES" sz="1200" dirty="0">
                <a:solidFill>
                  <a:srgbClr val="7030A0"/>
                </a:solidFill>
                <a:latin typeface="Arial Rounded MT Bold" panose="020F0704030504030204" pitchFamily="34" charset="0"/>
              </a:rPr>
              <a:t>organizzazione</a:t>
            </a:r>
            <a:r>
              <a:rPr lang="it-IT" altLang="es-ES" sz="1200" dirty="0">
                <a:latin typeface="Arial Rounded MT Bold" panose="020F0704030504030204" pitchFamily="34" charset="0"/>
              </a:rPr>
              <a:t> e i </a:t>
            </a:r>
            <a:r>
              <a:rPr lang="it-IT" altLang="es-ES" sz="1200" dirty="0">
                <a:solidFill>
                  <a:srgbClr val="7030A0"/>
                </a:solidFill>
                <a:latin typeface="Arial Rounded MT Bold" panose="020F0704030504030204" pitchFamily="34" charset="0"/>
              </a:rPr>
              <a:t>modelli di business</a:t>
            </a:r>
            <a:r>
              <a:rPr lang="it-IT" altLang="es-ES" sz="1200" dirty="0">
                <a:latin typeface="Arial Rounded MT Bold" panose="020F0704030504030204" pitchFamily="34" charset="0"/>
              </a:rPr>
              <a:t>.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L'utilizzo efficace delle </a:t>
            </a:r>
            <a:r>
              <a:rPr lang="it-IT" altLang="es-ES" sz="1200" dirty="0">
                <a:solidFill>
                  <a:schemeClr val="tx2">
                    <a:lumMod val="60000"/>
                    <a:lumOff val="40000"/>
                  </a:schemeClr>
                </a:solidFill>
                <a:latin typeface="Arial Rounded MT Bold" panose="020F0704030504030204" pitchFamily="34" charset="0"/>
              </a:rPr>
              <a:t>nuove tecnologie della seconda età delle macchine </a:t>
            </a:r>
          </a:p>
          <a:p>
            <a:pPr>
              <a:defRPr/>
            </a:pPr>
            <a:r>
              <a:rPr lang="it-IT" altLang="es-ES" sz="1200" dirty="0">
                <a:latin typeface="Arial Rounded MT Bold" panose="020F0704030504030204" pitchFamily="34" charset="0"/>
              </a:rPr>
              <a:t>richiede quasi invariabilmente </a:t>
            </a:r>
            <a:r>
              <a:rPr lang="it-IT" altLang="es-ES" sz="1200" dirty="0">
                <a:solidFill>
                  <a:schemeClr val="tx2">
                    <a:lumMod val="60000"/>
                    <a:lumOff val="40000"/>
                  </a:schemeClr>
                </a:solidFill>
                <a:latin typeface="Arial Rounded MT Bold" panose="020F0704030504030204" pitchFamily="34" charset="0"/>
              </a:rPr>
              <a:t>cambiamenti nell'organizzazione del lavoro</a:t>
            </a:r>
            <a:r>
              <a:rPr lang="it-IT" altLang="es-ES" sz="1200" dirty="0">
                <a:latin typeface="Arial Rounded MT Bold" panose="020F0704030504030204" pitchFamily="34" charset="0"/>
              </a:rPr>
              <a:t>.</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1822881B-81CB-46E5-9B0D-BED97BFC2199}"/>
              </a:ext>
            </a:extLst>
          </p:cNvPr>
          <p:cNvSpPr/>
          <p:nvPr/>
        </p:nvSpPr>
        <p:spPr>
          <a:xfrm>
            <a:off x="1582849" y="1491103"/>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Intelligenza umana e artificiale nella seconda età delle macchine</a:t>
            </a: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55EA40E3-88BE-4DB3-9D5F-9EE7AF9BC9FE}"/>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47890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27560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98262" y="1872902"/>
            <a:ext cx="5835078" cy="461665"/>
          </a:xfrm>
          <a:prstGeom prst="rect">
            <a:avLst/>
          </a:prstGeom>
          <a:noFill/>
        </p:spPr>
        <p:txBody>
          <a:bodyPr wrap="square" rtlCol="0">
            <a:spAutoFit/>
          </a:bodyPr>
          <a:lstStyle/>
          <a:p>
            <a:pPr>
              <a:defRPr/>
            </a:pPr>
            <a:r>
              <a:rPr lang="it-IT" altLang="es-ES" sz="1200" dirty="0">
                <a:latin typeface="Arial Rounded MT Bold" panose="020F0704030504030204" pitchFamily="34" charset="0"/>
              </a:rPr>
              <a:t>I </a:t>
            </a:r>
            <a:r>
              <a:rPr lang="it-IT" altLang="es-ES" sz="1200" dirty="0">
                <a:solidFill>
                  <a:schemeClr val="tx2">
                    <a:lumMod val="60000"/>
                    <a:lumOff val="40000"/>
                  </a:schemeClr>
                </a:solidFill>
                <a:latin typeface="Arial Rounded MT Bold" panose="020F0704030504030204" pitchFamily="34" charset="0"/>
              </a:rPr>
              <a:t>contenuti generati dagli utenti </a:t>
            </a:r>
            <a:r>
              <a:rPr lang="it-IT" altLang="es-ES" sz="1200" dirty="0">
                <a:latin typeface="Arial Rounded MT Bold" panose="020F0704030504030204" pitchFamily="34" charset="0"/>
              </a:rPr>
              <a:t>sono una terza categoria, più piccola ma in   rapida crescita, di asset intangibile. </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7E69656E-7347-46A6-B0FC-060335402CFA}"/>
              </a:ext>
            </a:extLst>
          </p:cNvPr>
          <p:cNvSpPr/>
          <p:nvPr/>
        </p:nvSpPr>
        <p:spPr>
          <a:xfrm>
            <a:off x="1610094" y="1391093"/>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Intelligenza umana e artificiale nella seconda età delle macchine</a:t>
            </a: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2169F548-9A5A-463F-93D3-115CBA1B0115}"/>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7" name="CuadroTexto 16">
            <a:extLst>
              <a:ext uri="{FF2B5EF4-FFF2-40B4-BE49-F238E27FC236}">
                <a16:creationId xmlns:a16="http://schemas.microsoft.com/office/drawing/2014/main" id="{4D8BD154-285F-4185-B9F6-E9EF97BF1DE6}"/>
              </a:ext>
            </a:extLst>
          </p:cNvPr>
          <p:cNvSpPr txBox="1"/>
          <p:nvPr/>
        </p:nvSpPr>
        <p:spPr>
          <a:xfrm>
            <a:off x="1629906" y="2367377"/>
            <a:ext cx="3177930" cy="1384995"/>
          </a:xfrm>
          <a:prstGeom prst="rect">
            <a:avLst/>
          </a:prstGeom>
          <a:noFill/>
        </p:spPr>
        <p:txBody>
          <a:bodyPr wrap="square">
            <a:spAutoFit/>
          </a:bodyPr>
          <a:lstStyle/>
          <a:p>
            <a:r>
              <a:rPr lang="it-IT" altLang="es-ES" sz="1200" dirty="0">
                <a:latin typeface="Arial Rounded MT Bold" panose="020F0704030504030204" pitchFamily="34" charset="0"/>
              </a:rPr>
              <a:t>Gli utenti di </a:t>
            </a:r>
            <a:r>
              <a:rPr lang="it-IT" altLang="es-ES" sz="1200" i="1" dirty="0">
                <a:solidFill>
                  <a:schemeClr val="tx2">
                    <a:lumMod val="60000"/>
                    <a:lumOff val="40000"/>
                  </a:schemeClr>
                </a:solidFill>
                <a:latin typeface="Arial Rounded MT Bold" panose="020F0704030504030204" pitchFamily="34" charset="0"/>
              </a:rPr>
              <a:t>Facebook</a:t>
            </a:r>
            <a:r>
              <a:rPr lang="it-IT" altLang="es-ES" sz="1200" dirty="0">
                <a:latin typeface="Arial Rounded MT Bold" panose="020F0704030504030204" pitchFamily="34" charset="0"/>
              </a:rPr>
              <a:t>, </a:t>
            </a:r>
            <a:r>
              <a:rPr lang="it-IT" altLang="es-ES" sz="1200" i="1" dirty="0">
                <a:solidFill>
                  <a:schemeClr val="tx2">
                    <a:lumMod val="60000"/>
                    <a:lumOff val="40000"/>
                  </a:schemeClr>
                </a:solidFill>
                <a:latin typeface="Arial Rounded MT Bold" panose="020F0704030504030204" pitchFamily="34" charset="0"/>
              </a:rPr>
              <a:t>YouTube</a:t>
            </a:r>
            <a:r>
              <a:rPr lang="it-IT" altLang="es-ES" sz="1200" dirty="0">
                <a:latin typeface="Arial Rounded MT Bold" panose="020F0704030504030204" pitchFamily="34" charset="0"/>
              </a:rPr>
              <a:t>, </a:t>
            </a:r>
            <a:r>
              <a:rPr lang="it-IT" altLang="es-ES" sz="1200" i="1" dirty="0">
                <a:solidFill>
                  <a:schemeClr val="tx2">
                    <a:lumMod val="60000"/>
                    <a:lumOff val="40000"/>
                  </a:schemeClr>
                </a:solidFill>
                <a:latin typeface="Arial Rounded MT Bold" panose="020F0704030504030204" pitchFamily="34" charset="0"/>
              </a:rPr>
              <a:t>Twitter</a:t>
            </a:r>
            <a:r>
              <a:rPr lang="it-IT" altLang="es-ES" sz="1200" dirty="0">
                <a:latin typeface="Arial Rounded MT Bold" panose="020F0704030504030204" pitchFamily="34" charset="0"/>
              </a:rPr>
              <a:t>, </a:t>
            </a:r>
            <a:r>
              <a:rPr lang="it-IT" altLang="es-ES" sz="1200" i="1" dirty="0">
                <a:solidFill>
                  <a:schemeClr val="tx2">
                    <a:lumMod val="60000"/>
                    <a:lumOff val="40000"/>
                  </a:schemeClr>
                </a:solidFill>
                <a:latin typeface="Arial Rounded MT Bold" panose="020F0704030504030204" pitchFamily="34" charset="0"/>
              </a:rPr>
              <a:t>Instagram</a:t>
            </a:r>
            <a:r>
              <a:rPr lang="it-IT" altLang="es-ES" sz="1200" dirty="0">
                <a:latin typeface="Arial Rounded MT Bold" panose="020F0704030504030204" pitchFamily="34" charset="0"/>
              </a:rPr>
              <a:t>, </a:t>
            </a:r>
            <a:r>
              <a:rPr lang="it-IT" altLang="es-ES" sz="1200" i="1" dirty="0">
                <a:solidFill>
                  <a:schemeClr val="tx2">
                    <a:lumMod val="60000"/>
                    <a:lumOff val="40000"/>
                  </a:schemeClr>
                </a:solidFill>
                <a:latin typeface="Arial Rounded MT Bold" panose="020F0704030504030204" pitchFamily="34" charset="0"/>
              </a:rPr>
              <a:t>Pinterest</a:t>
            </a:r>
            <a:r>
              <a:rPr lang="it-IT" altLang="es-ES" sz="1200" dirty="0">
                <a:latin typeface="Arial Rounded MT Bold" panose="020F0704030504030204" pitchFamily="34" charset="0"/>
              </a:rPr>
              <a:t> e altre forme di </a:t>
            </a:r>
          </a:p>
          <a:p>
            <a:r>
              <a:rPr lang="it-IT" altLang="es-ES" sz="1200" dirty="0">
                <a:solidFill>
                  <a:schemeClr val="tx2">
                    <a:lumMod val="60000"/>
                    <a:lumOff val="40000"/>
                  </a:schemeClr>
                </a:solidFill>
                <a:latin typeface="Arial Rounded MT Bold" panose="020F0704030504030204" pitchFamily="34" charset="0"/>
              </a:rPr>
              <a:t>contenuto online </a:t>
            </a:r>
            <a:r>
              <a:rPr lang="it-IT" altLang="es-ES" sz="1200" dirty="0">
                <a:latin typeface="Arial Rounded MT Bold" panose="020F0704030504030204" pitchFamily="34" charset="0"/>
              </a:rPr>
              <a:t>non solo </a:t>
            </a:r>
            <a:r>
              <a:rPr lang="it-IT" altLang="es-ES" sz="1200" dirty="0">
                <a:solidFill>
                  <a:schemeClr val="tx2">
                    <a:lumMod val="60000"/>
                    <a:lumOff val="40000"/>
                  </a:schemeClr>
                </a:solidFill>
                <a:latin typeface="Arial Rounded MT Bold" panose="020F0704030504030204" pitchFamily="34" charset="0"/>
              </a:rPr>
              <a:t>consumano i contenuti gratuiti</a:t>
            </a:r>
            <a:r>
              <a:rPr lang="it-IT" altLang="es-ES" sz="1200" dirty="0">
                <a:latin typeface="Arial Rounded MT Bold" panose="020F0704030504030204" pitchFamily="34" charset="0"/>
              </a:rPr>
              <a:t> e </a:t>
            </a:r>
            <a:r>
              <a:rPr lang="it-IT" altLang="es-ES" sz="1200" dirty="0">
                <a:solidFill>
                  <a:schemeClr val="tx2">
                    <a:lumMod val="60000"/>
                    <a:lumOff val="40000"/>
                  </a:schemeClr>
                </a:solidFill>
                <a:latin typeface="Arial Rounded MT Bold" panose="020F0704030504030204" pitchFamily="34" charset="0"/>
              </a:rPr>
              <a:t>incamerano il </a:t>
            </a:r>
          </a:p>
          <a:p>
            <a:r>
              <a:rPr lang="it-IT" altLang="es-ES" sz="1200" dirty="0">
                <a:solidFill>
                  <a:schemeClr val="tx2">
                    <a:lumMod val="60000"/>
                    <a:lumOff val="40000"/>
                  </a:schemeClr>
                </a:solidFill>
                <a:latin typeface="Arial Rounded MT Bold" panose="020F0704030504030204" pitchFamily="34" charset="0"/>
              </a:rPr>
              <a:t>surplus del consumatore </a:t>
            </a:r>
            <a:r>
              <a:rPr lang="it-IT" altLang="es-ES" sz="1200" dirty="0">
                <a:latin typeface="Arial Rounded MT Bold" panose="020F0704030504030204" pitchFamily="34" charset="0"/>
              </a:rPr>
              <a:t>discusso poco fa, ma producono anche la gran parte </a:t>
            </a:r>
          </a:p>
          <a:p>
            <a:r>
              <a:rPr lang="it-IT" altLang="es-ES" sz="1200" dirty="0">
                <a:latin typeface="Arial Rounded MT Bold" panose="020F0704030504030204" pitchFamily="34" charset="0"/>
              </a:rPr>
              <a:t>dei contenuti. </a:t>
            </a:r>
            <a:endParaRPr lang="es-ES" sz="1200" dirty="0"/>
          </a:p>
        </p:txBody>
      </p:sp>
      <p:sp>
        <p:nvSpPr>
          <p:cNvPr id="18" name="object 2">
            <a:extLst>
              <a:ext uri="{FF2B5EF4-FFF2-40B4-BE49-F238E27FC236}">
                <a16:creationId xmlns:a16="http://schemas.microsoft.com/office/drawing/2014/main" id="{E809705F-805F-4D3E-B49C-D9CBB46DEAA3}"/>
              </a:ext>
            </a:extLst>
          </p:cNvPr>
          <p:cNvSpPr/>
          <p:nvPr/>
        </p:nvSpPr>
        <p:spPr>
          <a:xfrm rot="10800000">
            <a:off x="5165595" y="2372909"/>
            <a:ext cx="2348499" cy="1600199"/>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dirty="0"/>
          </a:p>
        </p:txBody>
      </p:sp>
      <p:sp>
        <p:nvSpPr>
          <p:cNvPr id="19" name="object 2">
            <a:extLst>
              <a:ext uri="{FF2B5EF4-FFF2-40B4-BE49-F238E27FC236}">
                <a16:creationId xmlns:a16="http://schemas.microsoft.com/office/drawing/2014/main" id="{C23535F9-27E8-4506-8229-88278D28EB93}"/>
              </a:ext>
            </a:extLst>
          </p:cNvPr>
          <p:cNvSpPr/>
          <p:nvPr/>
        </p:nvSpPr>
        <p:spPr>
          <a:xfrm>
            <a:off x="4824451" y="2334567"/>
            <a:ext cx="2208058" cy="1600198"/>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a:p>
        </p:txBody>
      </p:sp>
      <p:pic>
        <p:nvPicPr>
          <p:cNvPr id="3" name="Imagen 2">
            <a:extLst>
              <a:ext uri="{FF2B5EF4-FFF2-40B4-BE49-F238E27FC236}">
                <a16:creationId xmlns:a16="http://schemas.microsoft.com/office/drawing/2014/main" id="{E302D6ED-B3FB-444F-856C-21782EC56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048" y="2479800"/>
            <a:ext cx="2341780" cy="1311397"/>
          </a:xfrm>
          <a:prstGeom prst="rect">
            <a:avLst/>
          </a:prstGeom>
        </p:spPr>
      </p:pic>
    </p:spTree>
    <p:extLst>
      <p:ext uri="{BB962C8B-B14F-4D97-AF65-F5344CB8AC3E}">
        <p14:creationId xmlns:p14="http://schemas.microsoft.com/office/powerpoint/2010/main" val="5147553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203598"/>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06871" y="1861499"/>
            <a:ext cx="6233481" cy="1754326"/>
          </a:xfrm>
          <a:prstGeom prst="rect">
            <a:avLst/>
          </a:prstGeom>
          <a:noFill/>
        </p:spPr>
        <p:txBody>
          <a:bodyPr wrap="square" rtlCol="0">
            <a:spAutoFit/>
          </a:bodyPr>
          <a:lstStyle/>
          <a:p>
            <a:pPr>
              <a:defRPr/>
            </a:pPr>
            <a:r>
              <a:rPr lang="it-IT" altLang="es-ES" sz="1200" dirty="0">
                <a:latin typeface="Arial Rounded MT Bold" panose="020F0704030504030204" pitchFamily="34" charset="0"/>
              </a:rPr>
              <a:t>Quotidianamente sono inserite 43.200 ore di </a:t>
            </a:r>
            <a:r>
              <a:rPr lang="it-IT" altLang="es-ES" sz="1200" dirty="0">
                <a:solidFill>
                  <a:schemeClr val="tx2">
                    <a:lumMod val="60000"/>
                    <a:lumOff val="40000"/>
                  </a:schemeClr>
                </a:solidFill>
                <a:latin typeface="Arial Rounded MT Bold" panose="020F0704030504030204" pitchFamily="34" charset="0"/>
              </a:rPr>
              <a:t>nuovi video su YouTube</a:t>
            </a:r>
            <a:r>
              <a:rPr lang="it-IT" altLang="es-ES" sz="1200" dirty="0">
                <a:latin typeface="Arial Rounded MT Bold" panose="020F0704030504030204" pitchFamily="34" charset="0"/>
              </a:rPr>
              <a:t>, e 250 milioni di </a:t>
            </a:r>
            <a:r>
              <a:rPr lang="it-IT" altLang="es-ES" sz="1200" dirty="0">
                <a:solidFill>
                  <a:schemeClr val="tx2">
                    <a:lumMod val="60000"/>
                    <a:lumOff val="40000"/>
                  </a:schemeClr>
                </a:solidFill>
                <a:latin typeface="Arial Rounded MT Bold" panose="020F0704030504030204" pitchFamily="34" charset="0"/>
              </a:rPr>
              <a:t>nuove foto </a:t>
            </a:r>
            <a:r>
              <a:rPr lang="it-IT" altLang="es-ES" sz="1200" dirty="0">
                <a:latin typeface="Arial Rounded MT Bold" panose="020F0704030504030204" pitchFamily="34" charset="0"/>
              </a:rPr>
              <a:t>vengono caricate ogni giorno su </a:t>
            </a:r>
            <a:r>
              <a:rPr lang="it-IT" altLang="es-ES" sz="1200" dirty="0">
                <a:solidFill>
                  <a:schemeClr val="tx2">
                    <a:lumMod val="60000"/>
                    <a:lumOff val="40000"/>
                  </a:schemeClr>
                </a:solidFill>
                <a:latin typeface="Arial Rounded MT Bold" panose="020F0704030504030204" pitchFamily="34" charset="0"/>
              </a:rPr>
              <a:t>Facebook</a:t>
            </a:r>
            <a:r>
              <a:rPr lang="it-IT" altLang="es-ES" sz="1200" dirty="0">
                <a:latin typeface="Arial Rounded MT Bold" panose="020F0704030504030204" pitchFamily="34" charset="0"/>
              </a:rPr>
              <a:t>.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Inoltre gli utenti forniscono un contenuto prezioso, anche se non misurato, sotto </a:t>
            </a:r>
          </a:p>
          <a:p>
            <a:pPr>
              <a:defRPr/>
            </a:pPr>
            <a:r>
              <a:rPr lang="it-IT" altLang="es-ES" sz="1200" dirty="0">
                <a:latin typeface="Arial Rounded MT Bold" panose="020F0704030504030204" pitchFamily="34" charset="0"/>
              </a:rPr>
              <a:t>forma di </a:t>
            </a:r>
            <a:r>
              <a:rPr lang="it-IT" altLang="es-ES" sz="1200" dirty="0">
                <a:solidFill>
                  <a:schemeClr val="tx2">
                    <a:lumMod val="60000"/>
                    <a:lumOff val="40000"/>
                  </a:schemeClr>
                </a:solidFill>
                <a:latin typeface="Arial Rounded MT Bold" panose="020F0704030504030204" pitchFamily="34" charset="0"/>
              </a:rPr>
              <a:t>recensioni</a:t>
            </a:r>
            <a:r>
              <a:rPr lang="it-IT" altLang="es-ES" sz="1200" dirty="0">
                <a:latin typeface="Arial Rounded MT Bold" panose="020F0704030504030204" pitchFamily="34" charset="0"/>
              </a:rPr>
              <a:t> in siti come </a:t>
            </a:r>
            <a:r>
              <a:rPr lang="it-IT" altLang="es-ES" sz="1200" dirty="0">
                <a:solidFill>
                  <a:schemeClr val="tx2">
                    <a:lumMod val="60000"/>
                    <a:lumOff val="40000"/>
                  </a:schemeClr>
                </a:solidFill>
                <a:latin typeface="Arial Rounded MT Bold" panose="020F0704030504030204" pitchFamily="34" charset="0"/>
              </a:rPr>
              <a:t>Amazon, TripAdvisor e Yelp</a:t>
            </a:r>
            <a:r>
              <a:rPr lang="it-IT" altLang="es-ES" sz="1200" dirty="0">
                <a:latin typeface="Arial Rounded MT Bold" panose="020F0704030504030204" pitchFamily="34" charset="0"/>
              </a:rPr>
              <a:t>.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I contenuti generati dagli utenti comprendono anche le semplici informazioni </a:t>
            </a:r>
          </a:p>
          <a:p>
            <a:pPr>
              <a:defRPr/>
            </a:pPr>
            <a:r>
              <a:rPr lang="it-IT" altLang="es-ES" sz="1200" dirty="0">
                <a:latin typeface="Arial Rounded MT Bold" panose="020F0704030504030204" pitchFamily="34" charset="0"/>
              </a:rPr>
              <a:t>binarie usate per classificare le recensioni e presentare più in alto il contenuto </a:t>
            </a:r>
          </a:p>
          <a:p>
            <a:pPr>
              <a:defRPr/>
            </a:pPr>
            <a:r>
              <a:rPr lang="it-IT" altLang="es-ES" sz="1200" dirty="0">
                <a:latin typeface="Arial Rounded MT Bold" panose="020F0704030504030204" pitchFamily="34" charset="0"/>
              </a:rPr>
              <a:t>migliore per esempio quando Amazon chiede «questa recensione ti è stata utile?»</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97C2AF9E-16AA-4B14-AC66-1B1A8FB3CCBB}"/>
              </a:ext>
            </a:extLst>
          </p:cNvPr>
          <p:cNvSpPr/>
          <p:nvPr/>
        </p:nvSpPr>
        <p:spPr>
          <a:xfrm>
            <a:off x="1578879" y="1317496"/>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Intelligenza umana e artificiale nella seconda età delle macchine</a:t>
            </a: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761372F3-6D91-467B-BC11-8BF61196196D}"/>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5350104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294843"/>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50999" y="1871174"/>
            <a:ext cx="5974300" cy="461665"/>
          </a:xfrm>
          <a:prstGeom prst="rect">
            <a:avLst/>
          </a:prstGeom>
          <a:noFill/>
        </p:spPr>
        <p:txBody>
          <a:bodyPr wrap="square" rtlCol="0">
            <a:spAutoFit/>
          </a:bodyPr>
          <a:lstStyle/>
          <a:p>
            <a:pPr>
              <a:defRPr/>
            </a:pPr>
            <a:r>
              <a:rPr lang="it-IT" altLang="es-ES" sz="1200" dirty="0">
                <a:latin typeface="Arial Rounded MT Bold" panose="020F0704030504030204" pitchFamily="34" charset="0"/>
              </a:rPr>
              <a:t>Le aziende di hardware e software oggi fanno a gara per </a:t>
            </a:r>
            <a:r>
              <a:rPr lang="it-IT" altLang="es-ES" sz="1200" dirty="0">
                <a:solidFill>
                  <a:schemeClr val="tx2">
                    <a:lumMod val="60000"/>
                    <a:lumOff val="40000"/>
                  </a:schemeClr>
                </a:solidFill>
                <a:latin typeface="Arial Rounded MT Bold" panose="020F0704030504030204" pitchFamily="34" charset="0"/>
              </a:rPr>
              <a:t>migliorare la </a:t>
            </a:r>
          </a:p>
          <a:p>
            <a:pPr>
              <a:defRPr/>
            </a:pPr>
            <a:r>
              <a:rPr lang="it-IT" altLang="es-ES" sz="1200" dirty="0">
                <a:solidFill>
                  <a:schemeClr val="tx2">
                    <a:lumMod val="60000"/>
                    <a:lumOff val="40000"/>
                  </a:schemeClr>
                </a:solidFill>
                <a:latin typeface="Arial Rounded MT Bold" panose="020F0704030504030204" pitchFamily="34" charset="0"/>
              </a:rPr>
              <a:t>produttività delle attività relative ai contenuti generati dagli utenti</a:t>
            </a:r>
            <a:r>
              <a:rPr lang="it-IT" altLang="es-ES" sz="1200" dirty="0">
                <a:latin typeface="Arial Rounded MT Bold" panose="020F0704030504030204" pitchFamily="34" charset="0"/>
              </a:rPr>
              <a:t>.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7661B9B0-8A8A-43FE-93F3-A955D46A51AC}"/>
              </a:ext>
            </a:extLst>
          </p:cNvPr>
          <p:cNvSpPr/>
          <p:nvPr/>
        </p:nvSpPr>
        <p:spPr>
          <a:xfrm>
            <a:off x="1610094" y="1410330"/>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Intelligenza umana e artificiale nella seconda età delle macchine</a:t>
            </a: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D23F6122-F084-4352-BD70-3F37EF76EABE}"/>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7" name="CuadroTexto 16">
            <a:extLst>
              <a:ext uri="{FF2B5EF4-FFF2-40B4-BE49-F238E27FC236}">
                <a16:creationId xmlns:a16="http://schemas.microsoft.com/office/drawing/2014/main" id="{1FE07C0E-137D-42DE-BDAD-E30BE05EDB6A}"/>
              </a:ext>
            </a:extLst>
          </p:cNvPr>
          <p:cNvSpPr txBox="1"/>
          <p:nvPr/>
        </p:nvSpPr>
        <p:spPr>
          <a:xfrm>
            <a:off x="1547664" y="2404927"/>
            <a:ext cx="3240360" cy="1754326"/>
          </a:xfrm>
          <a:prstGeom prst="rect">
            <a:avLst/>
          </a:prstGeom>
          <a:noFill/>
        </p:spPr>
        <p:txBody>
          <a:bodyPr wrap="square">
            <a:spAutoFit/>
          </a:bodyPr>
          <a:lstStyle/>
          <a:p>
            <a:pPr>
              <a:defRPr/>
            </a:pPr>
            <a:r>
              <a:rPr lang="it-IT" altLang="es-ES" sz="1200" dirty="0">
                <a:latin typeface="Arial Rounded MT Bold" panose="020F0704030504030204" pitchFamily="34" charset="0"/>
              </a:rPr>
              <a:t>Per esempio, gli smartphone e le App per smartphone ormai prevedono facili o</a:t>
            </a:r>
          </a:p>
          <a:p>
            <a:pPr>
              <a:defRPr/>
            </a:pPr>
            <a:r>
              <a:rPr lang="it-IT" altLang="es-ES" sz="1200" dirty="0">
                <a:latin typeface="Arial Rounded MT Bold" panose="020F0704030504030204" pitchFamily="34" charset="0"/>
              </a:rPr>
              <a:t>automatici strumenti per postare foto su Facebook.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Questo contenuto ha </a:t>
            </a:r>
            <a:r>
              <a:rPr lang="it-IT" altLang="es-ES" sz="1200" dirty="0">
                <a:solidFill>
                  <a:schemeClr val="tx2">
                    <a:lumMod val="60000"/>
                    <a:lumOff val="40000"/>
                  </a:schemeClr>
                </a:solidFill>
                <a:latin typeface="Arial Rounded MT Bold" panose="020F0704030504030204" pitchFamily="34" charset="0"/>
              </a:rPr>
              <a:t>valore</a:t>
            </a:r>
            <a:r>
              <a:rPr lang="it-IT" altLang="es-ES" sz="1200" dirty="0">
                <a:latin typeface="Arial Rounded MT Bold" panose="020F0704030504030204" pitchFamily="34" charset="0"/>
              </a:rPr>
              <a:t> per gli altri </a:t>
            </a:r>
          </a:p>
          <a:p>
            <a:pPr>
              <a:defRPr/>
            </a:pPr>
            <a:r>
              <a:rPr lang="it-IT" altLang="es-ES" sz="1200" dirty="0">
                <a:latin typeface="Arial Rounded MT Bold" panose="020F0704030504030204" pitchFamily="34" charset="0"/>
              </a:rPr>
              <a:t>utenti e può essere considerato un altro </a:t>
            </a:r>
          </a:p>
          <a:p>
            <a:pPr>
              <a:defRPr/>
            </a:pPr>
            <a:r>
              <a:rPr lang="it-IT" altLang="es-ES" sz="1200" dirty="0">
                <a:latin typeface="Arial Rounded MT Bold" panose="020F0704030504030204" pitchFamily="34" charset="0"/>
              </a:rPr>
              <a:t>tipo di capital asset intangibile che viene aggiunto alla nostra ricchezza collettiva.</a:t>
            </a:r>
            <a:endParaRPr lang="en-GB" altLang="es-ES" sz="1200" dirty="0">
              <a:latin typeface="Arial Rounded MT Bold" panose="020F0704030504030204" pitchFamily="34" charset="0"/>
            </a:endParaRPr>
          </a:p>
        </p:txBody>
      </p:sp>
      <p:sp>
        <p:nvSpPr>
          <p:cNvPr id="18" name="object 2">
            <a:extLst>
              <a:ext uri="{FF2B5EF4-FFF2-40B4-BE49-F238E27FC236}">
                <a16:creationId xmlns:a16="http://schemas.microsoft.com/office/drawing/2014/main" id="{581484E4-38E4-453E-8B85-D43D1ABEAADB}"/>
              </a:ext>
            </a:extLst>
          </p:cNvPr>
          <p:cNvSpPr/>
          <p:nvPr/>
        </p:nvSpPr>
        <p:spPr>
          <a:xfrm rot="10800000">
            <a:off x="5302433" y="2441581"/>
            <a:ext cx="2140780" cy="1754325"/>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dirty="0"/>
          </a:p>
        </p:txBody>
      </p:sp>
      <p:sp>
        <p:nvSpPr>
          <p:cNvPr id="19" name="object 2">
            <a:extLst>
              <a:ext uri="{FF2B5EF4-FFF2-40B4-BE49-F238E27FC236}">
                <a16:creationId xmlns:a16="http://schemas.microsoft.com/office/drawing/2014/main" id="{77465AA9-4638-4CF3-9957-4C5F8AFE3DA0}"/>
              </a:ext>
            </a:extLst>
          </p:cNvPr>
          <p:cNvSpPr/>
          <p:nvPr/>
        </p:nvSpPr>
        <p:spPr>
          <a:xfrm>
            <a:off x="4942392" y="2405392"/>
            <a:ext cx="2077880" cy="1834071"/>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a:p>
        </p:txBody>
      </p:sp>
      <p:pic>
        <p:nvPicPr>
          <p:cNvPr id="7" name="Imagen 6">
            <a:extLst>
              <a:ext uri="{FF2B5EF4-FFF2-40B4-BE49-F238E27FC236}">
                <a16:creationId xmlns:a16="http://schemas.microsoft.com/office/drawing/2014/main" id="{0F164D46-E99A-4A27-B891-43569A96F8F1}"/>
              </a:ext>
            </a:extLst>
          </p:cNvPr>
          <p:cNvPicPr>
            <a:picLocks noChangeAspect="1"/>
          </p:cNvPicPr>
          <p:nvPr/>
        </p:nvPicPr>
        <p:blipFill rotWithShape="1">
          <a:blip r:embed="rId4">
            <a:extLst>
              <a:ext uri="{28A0092B-C50C-407E-A947-70E740481C1C}">
                <a14:useLocalDpi xmlns:a14="http://schemas.microsoft.com/office/drawing/2010/main" val="0"/>
              </a:ext>
            </a:extLst>
          </a:blip>
          <a:srcRect l="6563" r="3806"/>
          <a:stretch/>
        </p:blipFill>
        <p:spPr>
          <a:xfrm>
            <a:off x="5148064" y="2560624"/>
            <a:ext cx="2140781" cy="1451286"/>
          </a:xfrm>
          <a:prstGeom prst="rect">
            <a:avLst/>
          </a:prstGeom>
        </p:spPr>
      </p:pic>
    </p:spTree>
    <p:extLst>
      <p:ext uri="{BB962C8B-B14F-4D97-AF65-F5344CB8AC3E}">
        <p14:creationId xmlns:p14="http://schemas.microsoft.com/office/powerpoint/2010/main" val="2549874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6181" y="128069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56FE713C-18F8-4FD7-B717-3BF28B413EF8}"/>
              </a:ext>
            </a:extLst>
          </p:cNvPr>
          <p:cNvGrpSpPr/>
          <p:nvPr/>
        </p:nvGrpSpPr>
        <p:grpSpPr>
          <a:xfrm>
            <a:off x="1517316" y="1456180"/>
            <a:ext cx="5912865" cy="351000"/>
            <a:chOff x="-837160" y="-513162"/>
            <a:chExt cx="4272380" cy="351000"/>
          </a:xfrm>
        </p:grpSpPr>
        <p:sp>
          <p:nvSpPr>
            <p:cNvPr id="11" name="Rectangle: Rounded Corners 10">
              <a:extLst>
                <a:ext uri="{FF2B5EF4-FFF2-40B4-BE49-F238E27FC236}">
                  <a16:creationId xmlns:a16="http://schemas.microsoft.com/office/drawing/2014/main" id="{08D4C448-CDE5-4E95-8898-EE6EDF47B436}"/>
                </a:ext>
              </a:extLst>
            </p:cNvPr>
            <p:cNvSpPr/>
            <p:nvPr/>
          </p:nvSpPr>
          <p:spPr>
            <a:xfrm>
              <a:off x="-837160" y="-513162"/>
              <a:ext cx="4248472" cy="351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Rounded Corners 4">
              <a:extLst>
                <a:ext uri="{FF2B5EF4-FFF2-40B4-BE49-F238E27FC236}">
                  <a16:creationId xmlns:a16="http://schemas.microsoft.com/office/drawing/2014/main" id="{84CECA21-2F01-4366-B82F-50103292591E}"/>
                </a:ext>
              </a:extLst>
            </p:cNvPr>
            <p:cNvSpPr txBox="1"/>
            <p:nvPr/>
          </p:nvSpPr>
          <p:spPr>
            <a:xfrm>
              <a:off x="-778984" y="-502766"/>
              <a:ext cx="4214204" cy="3167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defRPr/>
              </a:pPr>
              <a:r>
                <a:rPr lang="it-IT" altLang="es-ES" sz="1200" dirty="0">
                  <a:solidFill>
                    <a:schemeClr val="tx1"/>
                  </a:solidFill>
                  <a:latin typeface="Arial Rounded MT Bold" panose="020F0704030504030204" pitchFamily="34" charset="0"/>
                </a:rPr>
                <a:t>Quali sono stati i </a:t>
              </a:r>
              <a:r>
                <a:rPr lang="it-IT" altLang="es-ES" sz="1200" dirty="0">
                  <a:solidFill>
                    <a:srgbClr val="7030A0"/>
                  </a:solidFill>
                  <a:latin typeface="Arial Rounded MT Bold" panose="020F0704030504030204" pitchFamily="34" charset="0"/>
                </a:rPr>
                <a:t>balzi</a:t>
              </a:r>
              <a:r>
                <a:rPr lang="it-IT" altLang="es-ES" sz="1200" dirty="0">
                  <a:solidFill>
                    <a:schemeClr val="tx1"/>
                  </a:solidFill>
                  <a:latin typeface="Arial Rounded MT Bold" panose="020F0704030504030204" pitchFamily="34" charset="0"/>
                </a:rPr>
                <a:t> in avanti più importanti nella </a:t>
              </a:r>
              <a:r>
                <a:rPr lang="it-IT" altLang="es-ES" sz="1200" dirty="0">
                  <a:solidFill>
                    <a:srgbClr val="7030A0"/>
                  </a:solidFill>
                  <a:latin typeface="Arial Rounded MT Bold" panose="020F0704030504030204" pitchFamily="34" charset="0"/>
                </a:rPr>
                <a:t>storia dell'umanità</a:t>
              </a:r>
              <a:r>
                <a:rPr lang="it-IT" altLang="es-ES" sz="1200" dirty="0">
                  <a:solidFill>
                    <a:schemeClr val="tx1"/>
                  </a:solidFill>
                  <a:latin typeface="Arial Rounded MT Bold" panose="020F0704030504030204" pitchFamily="34" charset="0"/>
                </a:rPr>
                <a:t>?</a:t>
              </a:r>
            </a:p>
          </p:txBody>
        </p:sp>
      </p:grpSp>
      <p:sp>
        <p:nvSpPr>
          <p:cNvPr id="17" name="Donut 24">
            <a:extLst>
              <a:ext uri="{FF2B5EF4-FFF2-40B4-BE49-F238E27FC236}">
                <a16:creationId xmlns:a16="http://schemas.microsoft.com/office/drawing/2014/main" id="{54D98AD8-4B91-42A7-A775-30B714E79346}"/>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nvGrpSpPr>
          <p:cNvPr id="18" name="Grupo 17">
            <a:extLst>
              <a:ext uri="{FF2B5EF4-FFF2-40B4-BE49-F238E27FC236}">
                <a16:creationId xmlns:a16="http://schemas.microsoft.com/office/drawing/2014/main" id="{07173B41-BFA2-45C9-817F-A1DA0FB93DAD}"/>
              </a:ext>
            </a:extLst>
          </p:cNvPr>
          <p:cNvGrpSpPr/>
          <p:nvPr/>
        </p:nvGrpSpPr>
        <p:grpSpPr>
          <a:xfrm>
            <a:off x="1607572" y="2092383"/>
            <a:ext cx="5928856" cy="2143894"/>
            <a:chOff x="1607572" y="2092383"/>
            <a:chExt cx="5928856" cy="2143894"/>
          </a:xfrm>
          <a:solidFill>
            <a:schemeClr val="accent4">
              <a:lumMod val="60000"/>
              <a:lumOff val="40000"/>
            </a:schemeClr>
          </a:solidFill>
        </p:grpSpPr>
        <p:sp>
          <p:nvSpPr>
            <p:cNvPr id="5" name="Forma libre: forma 4">
              <a:extLst>
                <a:ext uri="{FF2B5EF4-FFF2-40B4-BE49-F238E27FC236}">
                  <a16:creationId xmlns:a16="http://schemas.microsoft.com/office/drawing/2014/main" id="{003755BA-554A-4469-9A28-96A0E9E3E3DE}"/>
                </a:ext>
              </a:extLst>
            </p:cNvPr>
            <p:cNvSpPr/>
            <p:nvPr/>
          </p:nvSpPr>
          <p:spPr>
            <a:xfrm>
              <a:off x="1607572" y="2092383"/>
              <a:ext cx="2091315" cy="2091314"/>
            </a:xfrm>
            <a:custGeom>
              <a:avLst/>
              <a:gdLst>
                <a:gd name="connsiteX0" fmla="*/ 0 w 2091314"/>
                <a:gd name="connsiteY0" fmla="*/ 1045657 h 2091314"/>
                <a:gd name="connsiteX1" fmla="*/ 1045657 w 2091314"/>
                <a:gd name="connsiteY1" fmla="*/ 0 h 2091314"/>
                <a:gd name="connsiteX2" fmla="*/ 2091314 w 2091314"/>
                <a:gd name="connsiteY2" fmla="*/ 1045657 h 2091314"/>
                <a:gd name="connsiteX3" fmla="*/ 1045657 w 2091314"/>
                <a:gd name="connsiteY3" fmla="*/ 2091314 h 2091314"/>
                <a:gd name="connsiteX4" fmla="*/ 0 w 2091314"/>
                <a:gd name="connsiteY4" fmla="*/ 1045657 h 2091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314" h="2091314">
                  <a:moveTo>
                    <a:pt x="0" y="1045657"/>
                  </a:moveTo>
                  <a:cubicBezTo>
                    <a:pt x="0" y="468157"/>
                    <a:pt x="468157" y="0"/>
                    <a:pt x="1045657" y="0"/>
                  </a:cubicBezTo>
                  <a:cubicBezTo>
                    <a:pt x="1623157" y="0"/>
                    <a:pt x="2091314" y="468157"/>
                    <a:pt x="2091314" y="1045657"/>
                  </a:cubicBezTo>
                  <a:cubicBezTo>
                    <a:pt x="2091314" y="1623157"/>
                    <a:pt x="1623157" y="2091314"/>
                    <a:pt x="1045657" y="2091314"/>
                  </a:cubicBezTo>
                  <a:cubicBezTo>
                    <a:pt x="468157" y="2091314"/>
                    <a:pt x="0" y="1623157"/>
                    <a:pt x="0" y="1045657"/>
                  </a:cubicBezTo>
                  <a:close/>
                </a:path>
              </a:pathLst>
            </a:custGeom>
            <a:grpFill/>
          </p:spPr>
          <p:style>
            <a:lnRef idx="2">
              <a:schemeClr val="lt1">
                <a:hueOff val="0"/>
                <a:satOff val="0"/>
                <a:lumOff val="0"/>
                <a:alphaOff val="0"/>
              </a:schemeClr>
            </a:lnRef>
            <a:fillRef idx="1">
              <a:schemeClr val="accent1">
                <a:shade val="80000"/>
                <a:alpha val="50000"/>
                <a:hueOff val="0"/>
                <a:satOff val="0"/>
                <a:lumOff val="0"/>
                <a:alphaOff val="0"/>
              </a:schemeClr>
            </a:fillRef>
            <a:effectRef idx="0">
              <a:schemeClr val="accent1">
                <a:shade val="80000"/>
                <a:alpha val="50000"/>
                <a:hueOff val="0"/>
                <a:satOff val="0"/>
                <a:lumOff val="0"/>
                <a:alphaOff val="0"/>
              </a:schemeClr>
            </a:effectRef>
            <a:fontRef idx="minor">
              <a:schemeClr val="tx1"/>
            </a:fontRef>
          </p:style>
          <p:txBody>
            <a:bodyPr spcFirstLastPara="0" vert="horz" wrap="square" lIns="421358" tIns="317696" rIns="421358" bIns="317696" numCol="1" spcCol="1270" anchor="ctr" anchorCtr="0">
              <a:noAutofit/>
            </a:bodyPr>
            <a:lstStyle/>
            <a:p>
              <a:pPr marL="0" lvl="0" indent="0" algn="ctr" defTabSz="400050">
                <a:lnSpc>
                  <a:spcPct val="90000"/>
                </a:lnSpc>
                <a:spcBef>
                  <a:spcPct val="0"/>
                </a:spcBef>
                <a:spcAft>
                  <a:spcPct val="35000"/>
                </a:spcAft>
                <a:buNone/>
              </a:pPr>
              <a:r>
                <a:rPr lang="it-IT" altLang="es-ES" sz="900" kern="1200" dirty="0">
                  <a:latin typeface="Arial Rounded MT Bold" panose="020F0704030504030204" pitchFamily="34" charset="0"/>
                </a:rPr>
                <a:t>Uno dei motivi per cui si tratta di una domanda alla quale è difficile rispondere è </a:t>
              </a:r>
            </a:p>
            <a:p>
              <a:pPr marL="0" lvl="0" indent="0" algn="ctr" defTabSz="400050">
                <a:lnSpc>
                  <a:spcPct val="90000"/>
                </a:lnSpc>
                <a:spcBef>
                  <a:spcPct val="0"/>
                </a:spcBef>
                <a:spcAft>
                  <a:spcPct val="35000"/>
                </a:spcAft>
                <a:buNone/>
              </a:pPr>
              <a:r>
                <a:rPr lang="it-IT" altLang="es-ES" sz="900" kern="1200" dirty="0">
                  <a:latin typeface="Arial Rounded MT Bold" panose="020F0704030504030204" pitchFamily="34" charset="0"/>
                </a:rPr>
                <a:t>che non si capisce bene quali criteri dovremmo usare. </a:t>
              </a:r>
              <a:endParaRPr lang="es-ES" sz="900" kern="1200" dirty="0"/>
            </a:p>
          </p:txBody>
        </p:sp>
        <p:sp>
          <p:nvSpPr>
            <p:cNvPr id="7" name="Forma libre: forma 6">
              <a:extLst>
                <a:ext uri="{FF2B5EF4-FFF2-40B4-BE49-F238E27FC236}">
                  <a16:creationId xmlns:a16="http://schemas.microsoft.com/office/drawing/2014/main" id="{E2306E31-D7D7-43F5-9C61-51A7C633FB20}"/>
                </a:ext>
              </a:extLst>
            </p:cNvPr>
            <p:cNvSpPr/>
            <p:nvPr/>
          </p:nvSpPr>
          <p:spPr>
            <a:xfrm>
              <a:off x="3419871" y="2098157"/>
              <a:ext cx="2185906" cy="2085539"/>
            </a:xfrm>
            <a:custGeom>
              <a:avLst/>
              <a:gdLst>
                <a:gd name="connsiteX0" fmla="*/ 0 w 2091314"/>
                <a:gd name="connsiteY0" fmla="*/ 1045657 h 2091314"/>
                <a:gd name="connsiteX1" fmla="*/ 1045657 w 2091314"/>
                <a:gd name="connsiteY1" fmla="*/ 0 h 2091314"/>
                <a:gd name="connsiteX2" fmla="*/ 2091314 w 2091314"/>
                <a:gd name="connsiteY2" fmla="*/ 1045657 h 2091314"/>
                <a:gd name="connsiteX3" fmla="*/ 1045657 w 2091314"/>
                <a:gd name="connsiteY3" fmla="*/ 2091314 h 2091314"/>
                <a:gd name="connsiteX4" fmla="*/ 0 w 2091314"/>
                <a:gd name="connsiteY4" fmla="*/ 1045657 h 2091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314" h="2091314">
                  <a:moveTo>
                    <a:pt x="0" y="1045657"/>
                  </a:moveTo>
                  <a:cubicBezTo>
                    <a:pt x="0" y="468157"/>
                    <a:pt x="468157" y="0"/>
                    <a:pt x="1045657" y="0"/>
                  </a:cubicBezTo>
                  <a:cubicBezTo>
                    <a:pt x="1623157" y="0"/>
                    <a:pt x="2091314" y="468157"/>
                    <a:pt x="2091314" y="1045657"/>
                  </a:cubicBezTo>
                  <a:cubicBezTo>
                    <a:pt x="2091314" y="1623157"/>
                    <a:pt x="1623157" y="2091314"/>
                    <a:pt x="1045657" y="2091314"/>
                  </a:cubicBezTo>
                  <a:cubicBezTo>
                    <a:pt x="468157" y="2091314"/>
                    <a:pt x="0" y="1623157"/>
                    <a:pt x="0" y="1045657"/>
                  </a:cubicBezTo>
                  <a:close/>
                </a:path>
              </a:pathLst>
            </a:custGeom>
            <a:grpFill/>
          </p:spPr>
          <p:style>
            <a:lnRef idx="2">
              <a:schemeClr val="lt1">
                <a:hueOff val="0"/>
                <a:satOff val="0"/>
                <a:lumOff val="0"/>
                <a:alphaOff val="0"/>
              </a:schemeClr>
            </a:lnRef>
            <a:fillRef idx="1">
              <a:schemeClr val="accent1">
                <a:shade val="80000"/>
                <a:alpha val="50000"/>
                <a:hueOff val="-32002"/>
                <a:satOff val="14221"/>
                <a:lumOff val="7333"/>
                <a:alphaOff val="0"/>
              </a:schemeClr>
            </a:fillRef>
            <a:effectRef idx="0">
              <a:schemeClr val="accent1">
                <a:shade val="80000"/>
                <a:alpha val="50000"/>
                <a:hueOff val="-32002"/>
                <a:satOff val="14221"/>
                <a:lumOff val="7333"/>
                <a:alphaOff val="0"/>
              </a:schemeClr>
            </a:effectRef>
            <a:fontRef idx="minor">
              <a:schemeClr val="tx1"/>
            </a:fontRef>
          </p:style>
          <p:txBody>
            <a:bodyPr spcFirstLastPara="0" vert="horz" wrap="square" lIns="421358" tIns="317696" rIns="421358" bIns="317696" numCol="1" spcCol="1270" anchor="ctr" anchorCtr="0">
              <a:noAutofit/>
            </a:bodyPr>
            <a:lstStyle/>
            <a:p>
              <a:pPr marL="0" lvl="0" indent="0" algn="ctr" defTabSz="400050">
                <a:lnSpc>
                  <a:spcPct val="90000"/>
                </a:lnSpc>
                <a:spcBef>
                  <a:spcPct val="0"/>
                </a:spcBef>
                <a:spcAft>
                  <a:spcPct val="35000"/>
                </a:spcAft>
                <a:buNone/>
              </a:pPr>
              <a:r>
                <a:rPr lang="it-IT" altLang="es-ES" sz="900" kern="1200" dirty="0">
                  <a:solidFill>
                    <a:schemeClr val="accent2">
                      <a:lumMod val="75000"/>
                    </a:schemeClr>
                  </a:solidFill>
                  <a:latin typeface="Arial Rounded MT Bold" panose="020F0704030504030204" pitchFamily="34" charset="0"/>
                </a:rPr>
                <a:t>Che cosa costituisce un vero balzo in avanti? </a:t>
              </a:r>
              <a:endParaRPr lang="es-ES" sz="900" kern="1200" dirty="0">
                <a:solidFill>
                  <a:schemeClr val="accent2">
                    <a:lumMod val="75000"/>
                  </a:schemeClr>
                </a:solidFill>
              </a:endParaRPr>
            </a:p>
          </p:txBody>
        </p:sp>
        <p:sp>
          <p:nvSpPr>
            <p:cNvPr id="9" name="Forma libre: forma 8">
              <a:extLst>
                <a:ext uri="{FF2B5EF4-FFF2-40B4-BE49-F238E27FC236}">
                  <a16:creationId xmlns:a16="http://schemas.microsoft.com/office/drawing/2014/main" id="{7B3BCB2D-EC52-4C66-95F5-5ABA7E1FE5EC}"/>
                </a:ext>
              </a:extLst>
            </p:cNvPr>
            <p:cNvSpPr/>
            <p:nvPr/>
          </p:nvSpPr>
          <p:spPr>
            <a:xfrm>
              <a:off x="5386180" y="2144963"/>
              <a:ext cx="2150248" cy="2091314"/>
            </a:xfrm>
            <a:custGeom>
              <a:avLst/>
              <a:gdLst>
                <a:gd name="connsiteX0" fmla="*/ 0 w 2091314"/>
                <a:gd name="connsiteY0" fmla="*/ 1045657 h 2091314"/>
                <a:gd name="connsiteX1" fmla="*/ 1045657 w 2091314"/>
                <a:gd name="connsiteY1" fmla="*/ 0 h 2091314"/>
                <a:gd name="connsiteX2" fmla="*/ 2091314 w 2091314"/>
                <a:gd name="connsiteY2" fmla="*/ 1045657 h 2091314"/>
                <a:gd name="connsiteX3" fmla="*/ 1045657 w 2091314"/>
                <a:gd name="connsiteY3" fmla="*/ 2091314 h 2091314"/>
                <a:gd name="connsiteX4" fmla="*/ 0 w 2091314"/>
                <a:gd name="connsiteY4" fmla="*/ 1045657 h 2091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314" h="2091314">
                  <a:moveTo>
                    <a:pt x="0" y="1045657"/>
                  </a:moveTo>
                  <a:cubicBezTo>
                    <a:pt x="0" y="468157"/>
                    <a:pt x="468157" y="0"/>
                    <a:pt x="1045657" y="0"/>
                  </a:cubicBezTo>
                  <a:cubicBezTo>
                    <a:pt x="1623157" y="0"/>
                    <a:pt x="2091314" y="468157"/>
                    <a:pt x="2091314" y="1045657"/>
                  </a:cubicBezTo>
                  <a:cubicBezTo>
                    <a:pt x="2091314" y="1623157"/>
                    <a:pt x="1623157" y="2091314"/>
                    <a:pt x="1045657" y="2091314"/>
                  </a:cubicBezTo>
                  <a:cubicBezTo>
                    <a:pt x="468157" y="2091314"/>
                    <a:pt x="0" y="1623157"/>
                    <a:pt x="0" y="1045657"/>
                  </a:cubicBezTo>
                  <a:close/>
                </a:path>
              </a:pathLst>
            </a:custGeom>
            <a:grpFill/>
          </p:spPr>
          <p:style>
            <a:lnRef idx="2">
              <a:schemeClr val="lt1">
                <a:hueOff val="0"/>
                <a:satOff val="0"/>
                <a:lumOff val="0"/>
                <a:alphaOff val="0"/>
              </a:schemeClr>
            </a:lnRef>
            <a:fillRef idx="1">
              <a:schemeClr val="accent1">
                <a:shade val="80000"/>
                <a:alpha val="50000"/>
                <a:hueOff val="-64004"/>
                <a:satOff val="28442"/>
                <a:lumOff val="14666"/>
                <a:alphaOff val="0"/>
              </a:schemeClr>
            </a:fillRef>
            <a:effectRef idx="0">
              <a:schemeClr val="accent1">
                <a:shade val="80000"/>
                <a:alpha val="50000"/>
                <a:hueOff val="-64004"/>
                <a:satOff val="28442"/>
                <a:lumOff val="14666"/>
                <a:alphaOff val="0"/>
              </a:schemeClr>
            </a:effectRef>
            <a:fontRef idx="minor">
              <a:schemeClr val="tx1"/>
            </a:fontRef>
          </p:style>
          <p:txBody>
            <a:bodyPr spcFirstLastPara="0" vert="horz" wrap="square" lIns="421358" tIns="317696" rIns="421358" bIns="317696" numCol="1" spcCol="1270" anchor="ctr" anchorCtr="0">
              <a:noAutofit/>
            </a:bodyPr>
            <a:lstStyle/>
            <a:p>
              <a:pPr marL="0" lvl="0" indent="0" algn="ctr" defTabSz="400050">
                <a:lnSpc>
                  <a:spcPct val="90000"/>
                </a:lnSpc>
                <a:spcBef>
                  <a:spcPct val="0"/>
                </a:spcBef>
                <a:spcAft>
                  <a:spcPct val="35000"/>
                </a:spcAft>
                <a:buNone/>
              </a:pPr>
              <a:r>
                <a:rPr lang="it-IT" altLang="es-ES" sz="900" kern="1200" dirty="0">
                  <a:latin typeface="Arial Rounded MT Bold" panose="020F0704030504030204" pitchFamily="34" charset="0"/>
                </a:rPr>
                <a:t>Quasi tutti pensiamo </a:t>
              </a:r>
            </a:p>
            <a:p>
              <a:pPr marL="0" lvl="0" indent="0" algn="ctr" defTabSz="400050">
                <a:lnSpc>
                  <a:spcPct val="90000"/>
                </a:lnSpc>
                <a:spcBef>
                  <a:spcPct val="0"/>
                </a:spcBef>
                <a:spcAft>
                  <a:spcPct val="35000"/>
                </a:spcAft>
                <a:buNone/>
              </a:pPr>
              <a:r>
                <a:rPr lang="it-IT" altLang="es-ES" sz="900" kern="1200" dirty="0">
                  <a:latin typeface="Arial Rounded MT Bold" panose="020F0704030504030204" pitchFamily="34" charset="0"/>
                </a:rPr>
                <a:t>che dovrebbe </a:t>
              </a:r>
            </a:p>
            <a:p>
              <a:pPr marL="0" lvl="0" indent="0" algn="ctr" defTabSz="400050">
                <a:lnSpc>
                  <a:spcPct val="90000"/>
                </a:lnSpc>
                <a:spcBef>
                  <a:spcPct val="0"/>
                </a:spcBef>
                <a:spcAft>
                  <a:spcPct val="35000"/>
                </a:spcAft>
                <a:buNone/>
              </a:pPr>
              <a:r>
                <a:rPr lang="it-IT" altLang="es-ES" sz="900" kern="1200" dirty="0">
                  <a:latin typeface="Arial Rounded MT Bold" panose="020F0704030504030204" pitchFamily="34" charset="0"/>
                </a:rPr>
                <a:t>trattarsi di un evento o progresso che cambia </a:t>
              </a:r>
            </a:p>
            <a:p>
              <a:pPr marL="0" lvl="0" indent="0" algn="ctr" defTabSz="400050">
                <a:lnSpc>
                  <a:spcPct val="90000"/>
                </a:lnSpc>
                <a:spcBef>
                  <a:spcPct val="0"/>
                </a:spcBef>
                <a:spcAft>
                  <a:spcPct val="35000"/>
                </a:spcAft>
                <a:buNone/>
              </a:pPr>
              <a:r>
                <a:rPr lang="it-IT" altLang="es-ES" sz="900" kern="1200" dirty="0">
                  <a:latin typeface="Arial Rounded MT Bold" panose="020F0704030504030204" pitchFamily="34" charset="0"/>
                </a:rPr>
                <a:t>in maniera significativa il corso delle cose, un momento che «devia la curva» della storia </a:t>
              </a:r>
            </a:p>
            <a:p>
              <a:pPr marL="0" lvl="0" indent="0" algn="ctr" defTabSz="400050">
                <a:lnSpc>
                  <a:spcPct val="90000"/>
                </a:lnSpc>
                <a:spcBef>
                  <a:spcPct val="0"/>
                </a:spcBef>
                <a:spcAft>
                  <a:spcPct val="35000"/>
                </a:spcAft>
                <a:buNone/>
              </a:pPr>
              <a:r>
                <a:rPr lang="it-IT" altLang="es-ES" sz="900" kern="1200" dirty="0">
                  <a:latin typeface="Arial Rounded MT Bold" panose="020F0704030504030204" pitchFamily="34" charset="0"/>
                </a:rPr>
                <a:t>umana. </a:t>
              </a:r>
              <a:endParaRPr lang="es-ES" sz="900" kern="1200" dirty="0"/>
            </a:p>
          </p:txBody>
        </p:sp>
      </p:grpSp>
    </p:spTree>
    <p:extLst>
      <p:ext uri="{BB962C8B-B14F-4D97-AF65-F5344CB8AC3E}">
        <p14:creationId xmlns:p14="http://schemas.microsoft.com/office/powerpoint/2010/main" val="2868809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iángulo isósceles 1">
            <a:extLst>
              <a:ext uri="{FF2B5EF4-FFF2-40B4-BE49-F238E27FC236}">
                <a16:creationId xmlns:a16="http://schemas.microsoft.com/office/drawing/2014/main" id="{DBD3C6A0-4365-4653-9DE6-25F3B2770986}"/>
              </a:ext>
            </a:extLst>
          </p:cNvPr>
          <p:cNvSpPr/>
          <p:nvPr/>
        </p:nvSpPr>
        <p:spPr>
          <a:xfrm>
            <a:off x="1013867" y="2239637"/>
            <a:ext cx="1414693" cy="1195076"/>
          </a:xfrm>
          <a:prstGeom prst="triangle">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0907" y="2018158"/>
            <a:ext cx="5923812" cy="1384995"/>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lgn="just">
              <a:defRPr/>
            </a:pPr>
            <a:r>
              <a:rPr lang="it-IT" altLang="es-ES" sz="1200" dirty="0">
                <a:latin typeface="Arial Rounded MT Bold" panose="020F0704030504030204" pitchFamily="34" charset="0"/>
              </a:rPr>
              <a:t>La quarta e più grossa categoria è il valore del </a:t>
            </a:r>
            <a:r>
              <a:rPr lang="it-IT" altLang="es-ES" sz="1200" dirty="0">
                <a:solidFill>
                  <a:schemeClr val="tx2">
                    <a:lumMod val="60000"/>
                    <a:lumOff val="40000"/>
                  </a:schemeClr>
                </a:solidFill>
                <a:latin typeface="Arial Rounded MT Bold" panose="020F0704030504030204" pitchFamily="34" charset="0"/>
              </a:rPr>
              <a:t>capitale umano</a:t>
            </a:r>
            <a:r>
              <a:rPr lang="it-IT" altLang="es-ES" sz="1200" dirty="0">
                <a:latin typeface="Arial Rounded MT Bold" panose="020F0704030504030204" pitchFamily="34" charset="0"/>
              </a:rPr>
              <a:t>. I tanti anni che</a:t>
            </a:r>
          </a:p>
          <a:p>
            <a:pPr algn="just">
              <a:defRPr/>
            </a:pPr>
            <a:r>
              <a:rPr lang="it-IT" altLang="es-ES" sz="1200" dirty="0">
                <a:latin typeface="Arial Rounded MT Bold" panose="020F0704030504030204" pitchFamily="34" charset="0"/>
              </a:rPr>
              <a:t>passiamo tutti quanti a scuola a imparare capacità come leggere, scrivere e    fare di conto, oltre agli aggiornamenti addizionali che possono capitare al         lavoro o procacciati da noi, ci rendono più produttivi e, in certi casi, sono          intrinsecamente gratificanti. </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E7EABC15-C55E-45E4-9459-6A92BA08E50F}"/>
              </a:ext>
            </a:extLst>
          </p:cNvPr>
          <p:cNvSpPr/>
          <p:nvPr/>
        </p:nvSpPr>
        <p:spPr>
          <a:xfrm>
            <a:off x="1610094" y="1809334"/>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Intelligenza umana e artificiale nella seconda età delle macchine</a:t>
            </a: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A4F8E0AC-8833-4A0B-929D-9E753977AEE7}"/>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42615176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0480" y="1889930"/>
            <a:ext cx="6087864" cy="830997"/>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L’economista </a:t>
            </a:r>
            <a:r>
              <a:rPr lang="it-IT" altLang="es-ES" sz="1200" dirty="0">
                <a:solidFill>
                  <a:schemeClr val="tx2">
                    <a:lumMod val="60000"/>
                    <a:lumOff val="40000"/>
                  </a:schemeClr>
                </a:solidFill>
                <a:latin typeface="Arial Rounded MT Bold" panose="020F0704030504030204" pitchFamily="34" charset="0"/>
              </a:rPr>
              <a:t>Adam Smith </a:t>
            </a:r>
            <a:r>
              <a:rPr lang="it-IT" altLang="es-ES" sz="1200" dirty="0">
                <a:latin typeface="Arial Rounded MT Bold" panose="020F0704030504030204" pitchFamily="34" charset="0"/>
              </a:rPr>
              <a:t>capì che uno dei grandi </a:t>
            </a:r>
            <a:r>
              <a:rPr lang="it-IT" altLang="es-ES" sz="1200" dirty="0">
                <a:solidFill>
                  <a:schemeClr val="tx2">
                    <a:lumMod val="60000"/>
                    <a:lumOff val="40000"/>
                  </a:schemeClr>
                </a:solidFill>
                <a:latin typeface="Arial Rounded MT Bold" panose="020F0704030504030204" pitchFamily="34" charset="0"/>
              </a:rPr>
              <a:t>inconvenienti</a:t>
            </a:r>
            <a:r>
              <a:rPr lang="it-IT" altLang="es-ES" sz="1200" dirty="0">
                <a:latin typeface="Arial Rounded MT Bold" panose="020F0704030504030204" pitchFamily="34" charset="0"/>
              </a:rPr>
              <a:t> della prima età </a:t>
            </a:r>
          </a:p>
          <a:p>
            <a:pPr>
              <a:defRPr/>
            </a:pPr>
            <a:r>
              <a:rPr lang="it-IT" altLang="es-ES" sz="1200" dirty="0">
                <a:latin typeface="Arial Rounded MT Bold" panose="020F0704030504030204" pitchFamily="34" charset="0"/>
              </a:rPr>
              <a:t>delle macchine era come costringeva i </a:t>
            </a:r>
            <a:r>
              <a:rPr lang="it-IT" altLang="es-ES" sz="1200" dirty="0">
                <a:solidFill>
                  <a:schemeClr val="tx2">
                    <a:lumMod val="60000"/>
                    <a:lumOff val="40000"/>
                  </a:schemeClr>
                </a:solidFill>
                <a:latin typeface="Arial Rounded MT Bold" panose="020F0704030504030204" pitchFamily="34" charset="0"/>
              </a:rPr>
              <a:t>lavoratori a svolgere mansioni ripetitive</a:t>
            </a:r>
            <a:r>
              <a:rPr lang="it-IT" altLang="es-ES" sz="1200" dirty="0">
                <a:latin typeface="Arial Rounded MT Bold" panose="020F0704030504030204" pitchFamily="34" charset="0"/>
              </a:rPr>
              <a:t>.</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09B0B3B9-B0A5-4CEC-AB9C-818FAE2A4771}"/>
              </a:ext>
            </a:extLst>
          </p:cNvPr>
          <p:cNvSpPr/>
          <p:nvPr/>
        </p:nvSpPr>
        <p:spPr>
          <a:xfrm>
            <a:off x="1580480" y="1739005"/>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Intelligenza umana e artificiale nella seconda età delle macchine</a:t>
            </a: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BBBF3951-A23F-40FF-B12E-BF0964E240EC}"/>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3" name="CuadroTexto 12">
            <a:extLst>
              <a:ext uri="{FF2B5EF4-FFF2-40B4-BE49-F238E27FC236}">
                <a16:creationId xmlns:a16="http://schemas.microsoft.com/office/drawing/2014/main" id="{01CDD1B5-B096-4483-ACC5-2A31B165A8D5}"/>
              </a:ext>
            </a:extLst>
          </p:cNvPr>
          <p:cNvSpPr txBox="1"/>
          <p:nvPr/>
        </p:nvSpPr>
        <p:spPr>
          <a:xfrm>
            <a:off x="1580480" y="2871852"/>
            <a:ext cx="3150096" cy="1015663"/>
          </a:xfrm>
          <a:prstGeom prst="rect">
            <a:avLst/>
          </a:prstGeom>
          <a:noFill/>
        </p:spPr>
        <p:txBody>
          <a:bodyPr wrap="square">
            <a:spAutoFit/>
          </a:bodyPr>
          <a:lstStyle/>
          <a:p>
            <a:pPr>
              <a:defRPr/>
            </a:pPr>
            <a:r>
              <a:rPr lang="it-IT" altLang="es-ES" sz="1200" dirty="0">
                <a:latin typeface="Arial Rounded MT Bold" panose="020F0704030504030204" pitchFamily="34" charset="0"/>
              </a:rPr>
              <a:t>Nel 1776 notò: «L'</a:t>
            </a:r>
            <a:r>
              <a:rPr lang="it-IT" altLang="es-ES" sz="1200" dirty="0">
                <a:solidFill>
                  <a:schemeClr val="tx2">
                    <a:lumMod val="60000"/>
                    <a:lumOff val="40000"/>
                  </a:schemeClr>
                </a:solidFill>
                <a:latin typeface="Arial Rounded MT Bold" panose="020F0704030504030204" pitchFamily="34" charset="0"/>
              </a:rPr>
              <a:t>uomo</a:t>
            </a:r>
            <a:r>
              <a:rPr lang="it-IT" altLang="es-ES" sz="1200" dirty="0">
                <a:latin typeface="Arial Rounded MT Bold" panose="020F0704030504030204" pitchFamily="34" charset="0"/>
              </a:rPr>
              <a:t> la cui intera vita viene passata a eseguire </a:t>
            </a:r>
            <a:r>
              <a:rPr lang="it-IT" altLang="es-ES" sz="1200" dirty="0">
                <a:solidFill>
                  <a:schemeClr val="tx2">
                    <a:lumMod val="60000"/>
                    <a:lumOff val="40000"/>
                  </a:schemeClr>
                </a:solidFill>
                <a:latin typeface="Arial Rounded MT Bold" panose="020F0704030504030204" pitchFamily="34" charset="0"/>
              </a:rPr>
              <a:t>poche semplici operazioni</a:t>
            </a:r>
            <a:r>
              <a:rPr lang="it-IT" altLang="es-ES" sz="1200" dirty="0">
                <a:latin typeface="Arial Rounded MT Bold" panose="020F0704030504030204" pitchFamily="34" charset="0"/>
              </a:rPr>
              <a:t>, i cui effetti sono forse          sempre gli stessi, o quasi, </a:t>
            </a:r>
            <a:r>
              <a:rPr lang="it-IT" altLang="es-ES" sz="1200" dirty="0">
                <a:solidFill>
                  <a:schemeClr val="tx2">
                    <a:lumMod val="60000"/>
                    <a:lumOff val="40000"/>
                  </a:schemeClr>
                </a:solidFill>
                <a:latin typeface="Arial Rounded MT Bold" panose="020F0704030504030204" pitchFamily="34" charset="0"/>
              </a:rPr>
              <a:t>non</a:t>
            </a:r>
            <a:r>
              <a:rPr lang="it-IT" altLang="es-ES" sz="1200" dirty="0">
                <a:latin typeface="Arial Rounded MT Bold" panose="020F0704030504030204" pitchFamily="34" charset="0"/>
              </a:rPr>
              <a:t> ha modo di </a:t>
            </a:r>
            <a:r>
              <a:rPr lang="it-IT" altLang="es-ES" sz="1200" dirty="0">
                <a:solidFill>
                  <a:schemeClr val="tx2">
                    <a:lumMod val="60000"/>
                    <a:lumOff val="40000"/>
                  </a:schemeClr>
                </a:solidFill>
                <a:latin typeface="Arial Rounded MT Bold" panose="020F0704030504030204" pitchFamily="34" charset="0"/>
              </a:rPr>
              <a:t>esercitare il comprendonio</a:t>
            </a:r>
            <a:r>
              <a:rPr lang="it-IT" altLang="es-ES" sz="1200" dirty="0">
                <a:latin typeface="Arial Rounded MT Bold" panose="020F0704030504030204" pitchFamily="34" charset="0"/>
              </a:rPr>
              <a:t>».</a:t>
            </a:r>
            <a:endParaRPr lang="en-GB" altLang="es-ES" sz="1200" dirty="0">
              <a:latin typeface="Arial Rounded MT Bold" panose="020F0704030504030204" pitchFamily="34" charset="0"/>
            </a:endParaRPr>
          </a:p>
        </p:txBody>
      </p:sp>
      <p:sp>
        <p:nvSpPr>
          <p:cNvPr id="17" name="object 2">
            <a:extLst>
              <a:ext uri="{FF2B5EF4-FFF2-40B4-BE49-F238E27FC236}">
                <a16:creationId xmlns:a16="http://schemas.microsoft.com/office/drawing/2014/main" id="{762E3F5E-91A7-490C-8A9E-37AED9EEF260}"/>
              </a:ext>
            </a:extLst>
          </p:cNvPr>
          <p:cNvSpPr/>
          <p:nvPr/>
        </p:nvSpPr>
        <p:spPr>
          <a:xfrm rot="10800000">
            <a:off x="5141910" y="2778256"/>
            <a:ext cx="2295850" cy="1834070"/>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dirty="0"/>
          </a:p>
        </p:txBody>
      </p:sp>
      <p:sp>
        <p:nvSpPr>
          <p:cNvPr id="18" name="object 2">
            <a:extLst>
              <a:ext uri="{FF2B5EF4-FFF2-40B4-BE49-F238E27FC236}">
                <a16:creationId xmlns:a16="http://schemas.microsoft.com/office/drawing/2014/main" id="{E5E17F4D-E7DE-47DB-B111-022D2900B351}"/>
              </a:ext>
            </a:extLst>
          </p:cNvPr>
          <p:cNvSpPr/>
          <p:nvPr/>
        </p:nvSpPr>
        <p:spPr>
          <a:xfrm>
            <a:off x="4726860" y="2775746"/>
            <a:ext cx="2077880" cy="1834071"/>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a:p>
        </p:txBody>
      </p:sp>
      <p:pic>
        <p:nvPicPr>
          <p:cNvPr id="3" name="Imagen 2">
            <a:extLst>
              <a:ext uri="{FF2B5EF4-FFF2-40B4-BE49-F238E27FC236}">
                <a16:creationId xmlns:a16="http://schemas.microsoft.com/office/drawing/2014/main" id="{774E26C9-2DA3-4787-966E-4BF72E48A7C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20" b="819"/>
          <a:stretch/>
        </p:blipFill>
        <p:spPr>
          <a:xfrm>
            <a:off x="4932040" y="2955933"/>
            <a:ext cx="2304256" cy="1443093"/>
          </a:xfrm>
          <a:prstGeom prst="rect">
            <a:avLst/>
          </a:prstGeom>
        </p:spPr>
      </p:pic>
    </p:spTree>
    <p:extLst>
      <p:ext uri="{BB962C8B-B14F-4D97-AF65-F5344CB8AC3E}">
        <p14:creationId xmlns:p14="http://schemas.microsoft.com/office/powerpoint/2010/main" val="29753604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62904" y="1978844"/>
            <a:ext cx="5951190" cy="1015663"/>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Gli </a:t>
            </a:r>
            <a:r>
              <a:rPr lang="it-IT" altLang="es-ES" sz="1200" dirty="0">
                <a:solidFill>
                  <a:schemeClr val="tx2">
                    <a:lumMod val="60000"/>
                    <a:lumOff val="40000"/>
                  </a:schemeClr>
                </a:solidFill>
                <a:latin typeface="Arial Rounded MT Bold" panose="020F0704030504030204" pitchFamily="34" charset="0"/>
              </a:rPr>
              <a:t>investimenti nel capitale umano </a:t>
            </a:r>
            <a:r>
              <a:rPr lang="it-IT" altLang="es-ES" sz="1200" dirty="0">
                <a:latin typeface="Arial Rounded MT Bold" panose="020F0704030504030204" pitchFamily="34" charset="0"/>
              </a:rPr>
              <a:t>diventeranno sempre più importanti con </a:t>
            </a:r>
          </a:p>
          <a:p>
            <a:pPr>
              <a:defRPr/>
            </a:pPr>
            <a:r>
              <a:rPr lang="it-IT" altLang="es-ES" sz="1200" dirty="0">
                <a:latin typeface="Arial Rounded MT Bold" panose="020F0704030504030204" pitchFamily="34" charset="0"/>
              </a:rPr>
              <a:t>l'aumento dell'automazione dei </a:t>
            </a:r>
            <a:r>
              <a:rPr lang="it-IT" altLang="es-ES" sz="1200" dirty="0">
                <a:solidFill>
                  <a:schemeClr val="tx2">
                    <a:lumMod val="60000"/>
                    <a:lumOff val="40000"/>
                  </a:schemeClr>
                </a:solidFill>
                <a:latin typeface="Arial Rounded MT Bold" panose="020F0704030504030204" pitchFamily="34" charset="0"/>
              </a:rPr>
              <a:t>lavori di routine </a:t>
            </a:r>
            <a:r>
              <a:rPr lang="it-IT" altLang="es-ES" sz="1200" dirty="0">
                <a:latin typeface="Arial Rounded MT Bold" panose="020F0704030504030204" pitchFamily="34" charset="0"/>
              </a:rPr>
              <a:t>e della necessità di </a:t>
            </a:r>
            <a:r>
              <a:rPr lang="it-IT" altLang="es-ES" sz="1200" dirty="0">
                <a:solidFill>
                  <a:schemeClr val="tx2">
                    <a:lumMod val="60000"/>
                    <a:lumOff val="40000"/>
                  </a:schemeClr>
                </a:solidFill>
                <a:latin typeface="Arial Rounded MT Bold" panose="020F0704030504030204" pitchFamily="34" charset="0"/>
              </a:rPr>
              <a:t>creatività </a:t>
            </a:r>
          </a:p>
          <a:p>
            <a:pPr>
              <a:defRPr/>
            </a:pPr>
            <a:r>
              <a:rPr lang="it-IT" altLang="es-ES" sz="1200" dirty="0">
                <a:solidFill>
                  <a:schemeClr val="tx2">
                    <a:lumMod val="60000"/>
                    <a:lumOff val="40000"/>
                  </a:schemeClr>
                </a:solidFill>
                <a:latin typeface="Arial Rounded MT Bold" panose="020F0704030504030204" pitchFamily="34" charset="0"/>
              </a:rPr>
              <a:t>umana</a:t>
            </a:r>
            <a:r>
              <a:rPr lang="it-IT" altLang="es-ES" sz="1200" dirty="0">
                <a:latin typeface="Arial Rounded MT Bold" panose="020F0704030504030204" pitchFamily="34" charset="0"/>
              </a:rPr>
              <a:t>. </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13D49E33-1D76-4E4D-AF43-0163A8F7F305}"/>
              </a:ext>
            </a:extLst>
          </p:cNvPr>
          <p:cNvSpPr/>
          <p:nvPr/>
        </p:nvSpPr>
        <p:spPr>
          <a:xfrm>
            <a:off x="1598592" y="1779662"/>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Intelligenza umana e artificiale nella seconda età delle macchine</a:t>
            </a: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82E6979B-EF54-4FD7-B0DA-16C729C67EE1}"/>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 name="Diagrama de flujo: intercalar 4">
            <a:extLst>
              <a:ext uri="{FF2B5EF4-FFF2-40B4-BE49-F238E27FC236}">
                <a16:creationId xmlns:a16="http://schemas.microsoft.com/office/drawing/2014/main" id="{0E5D56F8-C5CE-43D1-A9A5-DC6B1E92A41B}"/>
              </a:ext>
            </a:extLst>
          </p:cNvPr>
          <p:cNvSpPr/>
          <p:nvPr/>
        </p:nvSpPr>
        <p:spPr>
          <a:xfrm>
            <a:off x="7234618" y="2283718"/>
            <a:ext cx="535948" cy="784461"/>
          </a:xfrm>
          <a:prstGeom prst="flowChartCollate">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3" name="Diagrama de flujo: intercalar 12">
            <a:extLst>
              <a:ext uri="{FF2B5EF4-FFF2-40B4-BE49-F238E27FC236}">
                <a16:creationId xmlns:a16="http://schemas.microsoft.com/office/drawing/2014/main" id="{702C798C-EE8D-480D-B62D-68AD61466767}"/>
              </a:ext>
            </a:extLst>
          </p:cNvPr>
          <p:cNvSpPr/>
          <p:nvPr/>
        </p:nvSpPr>
        <p:spPr>
          <a:xfrm>
            <a:off x="1023494" y="2283718"/>
            <a:ext cx="535948" cy="784461"/>
          </a:xfrm>
          <a:prstGeom prst="flowChartCollate">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40920952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866194"/>
            <a:ext cx="6202266" cy="646331"/>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a:p>
            <a:pPr>
              <a:defRPr/>
            </a:pPr>
            <a:r>
              <a:rPr lang="it-IT" altLang="es-ES" sz="1200" dirty="0">
                <a:latin typeface="Arial Rounded MT Bold" panose="020F0704030504030204" pitchFamily="34" charset="0"/>
              </a:rPr>
              <a:t>Paragonate queste cifre con quelle del colosso predigitale </a:t>
            </a:r>
            <a:r>
              <a:rPr lang="it-IT" altLang="es-ES" sz="1200" dirty="0">
                <a:solidFill>
                  <a:schemeClr val="tx2">
                    <a:lumMod val="60000"/>
                    <a:lumOff val="40000"/>
                  </a:schemeClr>
                </a:solidFill>
                <a:latin typeface="Arial Rounded MT Bold" panose="020F0704030504030204" pitchFamily="34" charset="0"/>
              </a:rPr>
              <a:t>Kodak</a:t>
            </a:r>
            <a:r>
              <a:rPr lang="it-IT" altLang="es-ES" sz="1200" dirty="0">
                <a:latin typeface="Arial Rounded MT Bold" panose="020F0704030504030204" pitchFamily="34" charset="0"/>
              </a:rPr>
              <a:t>: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54E4F0E8-9744-4244-A115-1D926384FF48}"/>
              </a:ext>
            </a:extLst>
          </p:cNvPr>
          <p:cNvSpPr/>
          <p:nvPr/>
        </p:nvSpPr>
        <p:spPr>
          <a:xfrm>
            <a:off x="1610094" y="1751134"/>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b="1" dirty="0">
                <a:solidFill>
                  <a:schemeClr val="tx1"/>
                </a:solidFill>
                <a:latin typeface="Arial Rounded MT Bold" panose="020F0704030504030204" pitchFamily="34" charset="0"/>
              </a:rPr>
              <a:t>Il Divario. Un esempio: la fotografia</a:t>
            </a: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A35166C1-84AF-4476-8F1A-42F3B9F8811A}"/>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3" name="CuadroTexto 12">
            <a:extLst>
              <a:ext uri="{FF2B5EF4-FFF2-40B4-BE49-F238E27FC236}">
                <a16:creationId xmlns:a16="http://schemas.microsoft.com/office/drawing/2014/main" id="{7EAB0B72-A9C4-4A7E-9D6A-C11C6B598B35}"/>
              </a:ext>
            </a:extLst>
          </p:cNvPr>
          <p:cNvSpPr txBox="1"/>
          <p:nvPr/>
        </p:nvSpPr>
        <p:spPr>
          <a:xfrm>
            <a:off x="1560978" y="2638549"/>
            <a:ext cx="3936885" cy="1384995"/>
          </a:xfrm>
          <a:prstGeom prst="rect">
            <a:avLst/>
          </a:prstGeom>
          <a:noFill/>
        </p:spPr>
        <p:txBody>
          <a:bodyPr wrap="square">
            <a:spAutoFit/>
          </a:bodyPr>
          <a:lstStyle/>
          <a:p>
            <a:pPr>
              <a:defRPr/>
            </a:pPr>
            <a:r>
              <a:rPr lang="it-IT" altLang="es-ES" sz="1200" dirty="0">
                <a:latin typeface="Arial Rounded MT Bold" panose="020F0704030504030204" pitchFamily="34" charset="0"/>
              </a:rPr>
              <a:t>La </a:t>
            </a:r>
            <a:r>
              <a:rPr lang="it-IT" altLang="es-ES" sz="1200" dirty="0">
                <a:solidFill>
                  <a:schemeClr val="tx2">
                    <a:lumMod val="60000"/>
                    <a:lumOff val="40000"/>
                  </a:schemeClr>
                </a:solidFill>
                <a:latin typeface="Arial Rounded MT Bold" panose="020F0704030504030204" pitchFamily="34" charset="0"/>
              </a:rPr>
              <a:t>Kodak</a:t>
            </a:r>
            <a:r>
              <a:rPr lang="it-IT" altLang="es-ES" sz="1200" dirty="0">
                <a:latin typeface="Arial Rounded MT Bold" panose="020F0704030504030204" pitchFamily="34" charset="0"/>
              </a:rPr>
              <a:t> dava lavoro a un certo punto a </a:t>
            </a:r>
            <a:r>
              <a:rPr lang="it-IT" altLang="es-ES" sz="1200" dirty="0">
                <a:solidFill>
                  <a:schemeClr val="tx2">
                    <a:lumMod val="60000"/>
                    <a:lumOff val="40000"/>
                  </a:schemeClr>
                </a:solidFill>
                <a:latin typeface="Arial Rounded MT Bold" panose="020F0704030504030204" pitchFamily="34" charset="0"/>
              </a:rPr>
              <a:t>145.300 </a:t>
            </a:r>
          </a:p>
          <a:p>
            <a:pPr>
              <a:defRPr/>
            </a:pPr>
            <a:r>
              <a:rPr lang="it-IT" altLang="es-ES" sz="1200" dirty="0">
                <a:solidFill>
                  <a:schemeClr val="tx2">
                    <a:lumMod val="60000"/>
                    <a:lumOff val="40000"/>
                  </a:schemeClr>
                </a:solidFill>
                <a:latin typeface="Arial Rounded MT Bold" panose="020F0704030504030204" pitchFamily="34" charset="0"/>
              </a:rPr>
              <a:t>persone</a:t>
            </a:r>
            <a:r>
              <a:rPr lang="it-IT" altLang="es-ES" sz="1200" dirty="0">
                <a:latin typeface="Arial Rounded MT Bold" panose="020F0704030504030204" pitchFamily="34" charset="0"/>
              </a:rPr>
              <a:t>, un terzo delle quali a </a:t>
            </a:r>
            <a:r>
              <a:rPr lang="it-IT" altLang="es-ES" sz="1200" dirty="0">
                <a:solidFill>
                  <a:schemeClr val="tx2">
                    <a:lumMod val="60000"/>
                    <a:lumOff val="40000"/>
                  </a:schemeClr>
                </a:solidFill>
                <a:latin typeface="Arial Rounded MT Bold" panose="020F0704030504030204" pitchFamily="34" charset="0"/>
              </a:rPr>
              <a:t>Rochester, New</a:t>
            </a:r>
          </a:p>
          <a:p>
            <a:pPr>
              <a:defRPr/>
            </a:pPr>
            <a:r>
              <a:rPr lang="it-IT" altLang="es-ES" sz="1200" dirty="0">
                <a:solidFill>
                  <a:schemeClr val="tx2">
                    <a:lumMod val="60000"/>
                    <a:lumOff val="40000"/>
                  </a:schemeClr>
                </a:solidFill>
                <a:latin typeface="Arial Rounded MT Bold" panose="020F0704030504030204" pitchFamily="34" charset="0"/>
              </a:rPr>
              <a:t>York</a:t>
            </a:r>
            <a:r>
              <a:rPr lang="it-IT" altLang="es-ES" sz="1200" dirty="0">
                <a:latin typeface="Arial Rounded MT Bold" panose="020F0704030504030204" pitchFamily="34" charset="0"/>
              </a:rPr>
              <a:t>, mentre indirettamente aveva alle dipendenze parecchie altre migliaia di persone tramite la </a:t>
            </a:r>
          </a:p>
          <a:p>
            <a:pPr>
              <a:defRPr/>
            </a:pPr>
            <a:r>
              <a:rPr lang="it-IT" altLang="es-ES" sz="1200" dirty="0">
                <a:latin typeface="Arial Rounded MT Bold" panose="020F0704030504030204" pitchFamily="34" charset="0"/>
              </a:rPr>
              <a:t>grande catena di </a:t>
            </a:r>
            <a:r>
              <a:rPr lang="it-IT" altLang="es-ES" sz="1200" dirty="0">
                <a:solidFill>
                  <a:schemeClr val="tx2">
                    <a:lumMod val="60000"/>
                    <a:lumOff val="40000"/>
                  </a:schemeClr>
                </a:solidFill>
                <a:latin typeface="Arial Rounded MT Bold" panose="020F0704030504030204" pitchFamily="34" charset="0"/>
              </a:rPr>
              <a:t>fornitori e i canali di distribuzione al dettaglio </a:t>
            </a:r>
            <a:r>
              <a:rPr lang="it-IT" altLang="es-ES" sz="1200" dirty="0">
                <a:latin typeface="Arial Rounded MT Bold" panose="020F0704030504030204" pitchFamily="34" charset="0"/>
              </a:rPr>
              <a:t>necessari per le aziende della prima</a:t>
            </a:r>
          </a:p>
          <a:p>
            <a:pPr>
              <a:defRPr/>
            </a:pPr>
            <a:r>
              <a:rPr lang="it-IT" altLang="es-ES" sz="1200" dirty="0">
                <a:latin typeface="Arial Rounded MT Bold" panose="020F0704030504030204" pitchFamily="34" charset="0"/>
              </a:rPr>
              <a:t>età delle macchine.</a:t>
            </a:r>
            <a:endParaRPr lang="en-GB" altLang="es-ES" sz="1200" dirty="0">
              <a:latin typeface="Arial Rounded MT Bold" panose="020F0704030504030204" pitchFamily="34" charset="0"/>
            </a:endParaRPr>
          </a:p>
        </p:txBody>
      </p:sp>
      <p:sp>
        <p:nvSpPr>
          <p:cNvPr id="20" name="object 2">
            <a:extLst>
              <a:ext uri="{FF2B5EF4-FFF2-40B4-BE49-F238E27FC236}">
                <a16:creationId xmlns:a16="http://schemas.microsoft.com/office/drawing/2014/main" id="{8B5FF881-E19C-40C5-A779-4A30F76F9742}"/>
              </a:ext>
            </a:extLst>
          </p:cNvPr>
          <p:cNvSpPr/>
          <p:nvPr/>
        </p:nvSpPr>
        <p:spPr>
          <a:xfrm>
            <a:off x="5436096" y="2625617"/>
            <a:ext cx="1753667" cy="1890349"/>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a:p>
        </p:txBody>
      </p:sp>
      <p:sp>
        <p:nvSpPr>
          <p:cNvPr id="21" name="object 2">
            <a:extLst>
              <a:ext uri="{FF2B5EF4-FFF2-40B4-BE49-F238E27FC236}">
                <a16:creationId xmlns:a16="http://schemas.microsoft.com/office/drawing/2014/main" id="{6F03FA60-733F-4F89-A64A-3CFBDDFA63A8}"/>
              </a:ext>
            </a:extLst>
          </p:cNvPr>
          <p:cNvSpPr/>
          <p:nvPr/>
        </p:nvSpPr>
        <p:spPr>
          <a:xfrm rot="10800000">
            <a:off x="5698653" y="2625617"/>
            <a:ext cx="1753667" cy="1890349"/>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a:p>
        </p:txBody>
      </p:sp>
      <p:pic>
        <p:nvPicPr>
          <p:cNvPr id="3" name="Imagen 2">
            <a:extLst>
              <a:ext uri="{FF2B5EF4-FFF2-40B4-BE49-F238E27FC236}">
                <a16:creationId xmlns:a16="http://schemas.microsoft.com/office/drawing/2014/main" id="{E1392AA5-7955-47E0-8A23-E1C6084E66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9141" y="2785737"/>
            <a:ext cx="1656184" cy="1498847"/>
          </a:xfrm>
          <a:prstGeom prst="rect">
            <a:avLst/>
          </a:prstGeom>
        </p:spPr>
      </p:pic>
      <p:pic>
        <p:nvPicPr>
          <p:cNvPr id="17" name="Imagen 16">
            <a:extLst>
              <a:ext uri="{FF2B5EF4-FFF2-40B4-BE49-F238E27FC236}">
                <a16:creationId xmlns:a16="http://schemas.microsoft.com/office/drawing/2014/main" id="{B9730F9A-5D30-43A8-9BAA-4C16738957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600" y="1610183"/>
            <a:ext cx="529519" cy="529519"/>
          </a:xfrm>
          <a:prstGeom prst="rect">
            <a:avLst/>
          </a:prstGeom>
        </p:spPr>
      </p:pic>
    </p:spTree>
    <p:extLst>
      <p:ext uri="{BB962C8B-B14F-4D97-AF65-F5344CB8AC3E}">
        <p14:creationId xmlns:p14="http://schemas.microsoft.com/office/powerpoint/2010/main" val="899347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240608"/>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04112" y="1948623"/>
            <a:ext cx="5947551" cy="1754326"/>
          </a:xfrm>
          <a:prstGeom prst="rect">
            <a:avLst/>
          </a:prstGeom>
          <a:noFill/>
        </p:spPr>
        <p:txBody>
          <a:bodyPr wrap="square" rtlCol="0">
            <a:spAutoFit/>
          </a:bodyPr>
          <a:lstStyle/>
          <a:p>
            <a:pPr>
              <a:defRPr/>
            </a:pPr>
            <a:r>
              <a:rPr lang="it-IT" altLang="es-ES" sz="1200" dirty="0">
                <a:latin typeface="Arial Rounded MT Bold" panose="020F0704030504030204" pitchFamily="34" charset="0"/>
              </a:rPr>
              <a:t>La Kodak ha arricchito il suo fondatore, ma ha anche fornito posti di lavoro </a:t>
            </a:r>
          </a:p>
          <a:p>
            <a:pPr>
              <a:defRPr/>
            </a:pPr>
            <a:r>
              <a:rPr lang="it-IT" altLang="es-ES" sz="1200" dirty="0">
                <a:latin typeface="Arial Rounded MT Bold" panose="020F0704030504030204" pitchFamily="34" charset="0"/>
              </a:rPr>
              <a:t>ben pagati a più generazioni di persone. Purtroppo 132 anni dopo, qualche </a:t>
            </a:r>
          </a:p>
          <a:p>
            <a:pPr>
              <a:defRPr/>
            </a:pPr>
            <a:r>
              <a:rPr lang="it-IT" altLang="es-ES" sz="1200" dirty="0">
                <a:latin typeface="Arial Rounded MT Bold" panose="020F0704030504030204" pitchFamily="34" charset="0"/>
              </a:rPr>
              <a:t>mese prima che Instagram fosse venduta a Facebook, la </a:t>
            </a:r>
            <a:r>
              <a:rPr lang="it-IT" altLang="es-ES" sz="1200" dirty="0">
                <a:solidFill>
                  <a:schemeClr val="tx2">
                    <a:lumMod val="60000"/>
                    <a:lumOff val="40000"/>
                  </a:schemeClr>
                </a:solidFill>
                <a:latin typeface="Arial Rounded MT Bold" panose="020F0704030504030204" pitchFamily="34" charset="0"/>
              </a:rPr>
              <a:t>Kodak ha dichiarato </a:t>
            </a:r>
          </a:p>
          <a:p>
            <a:pPr>
              <a:defRPr/>
            </a:pPr>
            <a:r>
              <a:rPr lang="it-IT" altLang="es-ES" sz="1200" dirty="0">
                <a:solidFill>
                  <a:schemeClr val="tx2">
                    <a:lumMod val="60000"/>
                    <a:lumOff val="40000"/>
                  </a:schemeClr>
                </a:solidFill>
                <a:latin typeface="Arial Rounded MT Bold" panose="020F0704030504030204" pitchFamily="34" charset="0"/>
              </a:rPr>
              <a:t>bancarotta</a:t>
            </a:r>
            <a:r>
              <a:rPr lang="it-IT" altLang="es-ES" sz="1200" dirty="0">
                <a:latin typeface="Arial Rounded MT Bold" panose="020F0704030504030204" pitchFamily="34" charset="0"/>
              </a:rPr>
              <a:t>. Eppure la fotografia non era mai stata tanto popolare. </a:t>
            </a:r>
          </a:p>
          <a:p>
            <a:pPr>
              <a:defRPr/>
            </a:pPr>
            <a:r>
              <a:rPr lang="it-IT" altLang="es-ES" sz="1200" dirty="0">
                <a:latin typeface="Arial Rounded MT Bold" panose="020F0704030504030204" pitchFamily="34" charset="0"/>
              </a:rPr>
              <a:t>Oggi si caricano su Facebook 70 miliardi di foto ogni anno a un costo </a:t>
            </a:r>
          </a:p>
          <a:p>
            <a:pPr>
              <a:defRPr/>
            </a:pPr>
            <a:r>
              <a:rPr lang="it-IT" altLang="es-ES" sz="1200" dirty="0">
                <a:latin typeface="Arial Rounded MT Bold" panose="020F0704030504030204" pitchFamily="34" charset="0"/>
              </a:rPr>
              <a:t>praticamente pari a zero. </a:t>
            </a:r>
          </a:p>
          <a:p>
            <a:pPr>
              <a:defRPr/>
            </a:pPr>
            <a:r>
              <a:rPr lang="it-IT" altLang="es-ES" sz="1200" dirty="0">
                <a:latin typeface="Arial Rounded MT Bold" panose="020F0704030504030204" pitchFamily="34" charset="0"/>
              </a:rPr>
              <a:t>Queste foto sono tutte digitali: pertanto le centinaia di migliaia di persone </a:t>
            </a:r>
          </a:p>
          <a:p>
            <a:pPr>
              <a:defRPr/>
            </a:pPr>
            <a:r>
              <a:rPr lang="it-IT" altLang="es-ES" sz="1200" dirty="0">
                <a:latin typeface="Arial Rounded MT Bold" panose="020F0704030504030204" pitchFamily="34" charset="0"/>
              </a:rPr>
              <a:t>che lavoravano alla </a:t>
            </a:r>
            <a:r>
              <a:rPr lang="it-IT" altLang="es-ES" sz="1200" dirty="0">
                <a:solidFill>
                  <a:schemeClr val="tx2">
                    <a:lumMod val="60000"/>
                    <a:lumOff val="40000"/>
                  </a:schemeClr>
                </a:solidFill>
                <a:latin typeface="Arial Rounded MT Bold" panose="020F0704030504030204" pitchFamily="34" charset="0"/>
              </a:rPr>
              <a:t>produzione di sostanze chimiche e carta per la fotografia </a:t>
            </a:r>
          </a:p>
          <a:p>
            <a:pPr>
              <a:defRPr/>
            </a:pPr>
            <a:r>
              <a:rPr lang="it-IT" altLang="es-ES" sz="1200" dirty="0">
                <a:solidFill>
                  <a:schemeClr val="tx2">
                    <a:lumMod val="60000"/>
                    <a:lumOff val="40000"/>
                  </a:schemeClr>
                </a:solidFill>
                <a:latin typeface="Arial Rounded MT Bold" panose="020F0704030504030204" pitchFamily="34" charset="0"/>
              </a:rPr>
              <a:t>non sono più necessarie</a:t>
            </a:r>
            <a:r>
              <a:rPr lang="it-IT" altLang="es-ES" sz="1200" dirty="0">
                <a:latin typeface="Arial Rounded MT Bold" panose="020F0704030504030204" pitchFamily="34" charset="0"/>
              </a:rPr>
              <a:t>.</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3ED78D8C-F32B-41C3-A8DA-4E51FD79DC7A}"/>
              </a:ext>
            </a:extLst>
          </p:cNvPr>
          <p:cNvSpPr/>
          <p:nvPr/>
        </p:nvSpPr>
        <p:spPr>
          <a:xfrm>
            <a:off x="1547664" y="1410961"/>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Il Divario. Un esempio: la fotografia</a:t>
            </a: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A9E1A3AB-D208-434A-B336-455FD5CC4C7B}"/>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26ADC07A-6BF4-4BF2-892A-EFE6F198A7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593" y="1250774"/>
            <a:ext cx="529519" cy="529519"/>
          </a:xfrm>
          <a:prstGeom prst="rect">
            <a:avLst/>
          </a:prstGeom>
        </p:spPr>
      </p:pic>
    </p:spTree>
    <p:extLst>
      <p:ext uri="{BB962C8B-B14F-4D97-AF65-F5344CB8AC3E}">
        <p14:creationId xmlns:p14="http://schemas.microsoft.com/office/powerpoint/2010/main" val="42238526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203598"/>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a 1">
            <a:extLst>
              <a:ext uri="{FF2B5EF4-FFF2-40B4-BE49-F238E27FC236}">
                <a16:creationId xmlns:a16="http://schemas.microsoft.com/office/drawing/2014/main" id="{8E549FFD-F5E1-4D68-9F21-33C4348B322D}"/>
              </a:ext>
            </a:extLst>
          </p:cNvPr>
          <p:cNvGraphicFramePr/>
          <p:nvPr>
            <p:extLst>
              <p:ext uri="{D42A27DB-BD31-4B8C-83A1-F6EECF244321}">
                <p14:modId xmlns:p14="http://schemas.microsoft.com/office/powerpoint/2010/main" val="2801279523"/>
              </p:ext>
            </p:extLst>
          </p:nvPr>
        </p:nvGraphicFramePr>
        <p:xfrm>
          <a:off x="1610094" y="1877922"/>
          <a:ext cx="6014157" cy="2779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3637E067-B217-424B-A4F8-1F5231560362}"/>
              </a:ext>
            </a:extLst>
          </p:cNvPr>
          <p:cNvSpPr/>
          <p:nvPr/>
        </p:nvSpPr>
        <p:spPr>
          <a:xfrm>
            <a:off x="1610094" y="1368458"/>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Il Divario. Un esempio: la fotografia</a:t>
            </a: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84172807-689E-4C9A-B40F-1AD771713329}"/>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AE8DBD2F-08DC-47FF-9E69-6936C1A8738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8145" y="1178135"/>
            <a:ext cx="529519" cy="529519"/>
          </a:xfrm>
          <a:prstGeom prst="rect">
            <a:avLst/>
          </a:prstGeom>
        </p:spPr>
      </p:pic>
    </p:spTree>
    <p:extLst>
      <p:ext uri="{BB962C8B-B14F-4D97-AF65-F5344CB8AC3E}">
        <p14:creationId xmlns:p14="http://schemas.microsoft.com/office/powerpoint/2010/main" val="14174028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E47A25D-1F47-46F1-ABBD-DAFF0074EA78}"/>
              </a:ext>
            </a:extLst>
          </p:cNvPr>
          <p:cNvPicPr>
            <a:picLocks noChangeAspect="1"/>
          </p:cNvPicPr>
          <p:nvPr/>
        </p:nvPicPr>
        <p:blipFill rotWithShape="1">
          <a:blip r:embed="rId2">
            <a:extLst>
              <a:ext uri="{28A0092B-C50C-407E-A947-70E740481C1C}">
                <a14:useLocalDpi xmlns:a14="http://schemas.microsoft.com/office/drawing/2010/main" val="0"/>
              </a:ext>
            </a:extLst>
          </a:blip>
          <a:srcRect l="66344" t="21925" r="7899" b="48218"/>
          <a:stretch/>
        </p:blipFill>
        <p:spPr>
          <a:xfrm>
            <a:off x="1721214" y="3126681"/>
            <a:ext cx="1440160" cy="1141283"/>
          </a:xfrm>
          <a:prstGeom prst="rect">
            <a:avLst/>
          </a:prstGeom>
        </p:spPr>
      </p:pic>
      <p:sp>
        <p:nvSpPr>
          <p:cNvPr id="4" name="Rectangle 3"/>
          <p:cNvSpPr/>
          <p:nvPr/>
        </p:nvSpPr>
        <p:spPr>
          <a:xfrm>
            <a:off x="1629906" y="1404709"/>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 name="TextBox 5"/>
          <p:cNvSpPr txBox="1"/>
          <p:nvPr/>
        </p:nvSpPr>
        <p:spPr>
          <a:xfrm>
            <a:off x="1629906" y="2033164"/>
            <a:ext cx="5832320" cy="1754326"/>
          </a:xfrm>
          <a:prstGeom prst="rect">
            <a:avLst/>
          </a:prstGeom>
          <a:noFill/>
        </p:spPr>
        <p:txBody>
          <a:bodyPr wrap="square" rtlCol="0">
            <a:spAutoFit/>
          </a:bodyPr>
          <a:lstStyle/>
          <a:p>
            <a:pPr>
              <a:defRPr/>
            </a:pPr>
            <a:r>
              <a:rPr lang="it-IT" altLang="es-ES" sz="1200" dirty="0">
                <a:latin typeface="Arial Rounded MT Bold" panose="020F0704030504030204" pitchFamily="34" charset="0"/>
              </a:rPr>
              <a:t>La fotografia non è un esempio isolato di questo trapasso. Storie simili sono </a:t>
            </a:r>
          </a:p>
          <a:p>
            <a:pPr>
              <a:defRPr/>
            </a:pPr>
            <a:r>
              <a:rPr lang="it-IT" altLang="es-ES" sz="1200" dirty="0">
                <a:latin typeface="Arial Rounded MT Bold" panose="020F0704030504030204" pitchFamily="34" charset="0"/>
              </a:rPr>
              <a:t>state e saranno raccontate anche nel </a:t>
            </a:r>
            <a:r>
              <a:rPr lang="it-IT" altLang="es-ES" sz="1200" dirty="0">
                <a:solidFill>
                  <a:schemeClr val="tx2">
                    <a:lumMod val="60000"/>
                    <a:lumOff val="40000"/>
                  </a:schemeClr>
                </a:solidFill>
                <a:latin typeface="Arial Rounded MT Bold" panose="020F0704030504030204" pitchFamily="34" charset="0"/>
              </a:rPr>
              <a:t>settore della musica e dei media</a:t>
            </a:r>
            <a:r>
              <a:rPr lang="it-IT" altLang="es-ES" sz="1200" dirty="0">
                <a:latin typeface="Arial Rounded MT Bold" panose="020F0704030504030204" pitchFamily="34" charset="0"/>
              </a:rPr>
              <a:t>, nella </a:t>
            </a:r>
            <a:r>
              <a:rPr lang="it-IT" altLang="es-ES" sz="1200" dirty="0">
                <a:solidFill>
                  <a:schemeClr val="tx2">
                    <a:lumMod val="60000"/>
                    <a:lumOff val="40000"/>
                  </a:schemeClr>
                </a:solidFill>
                <a:latin typeface="Arial Rounded MT Bold" panose="020F0704030504030204" pitchFamily="34" charset="0"/>
              </a:rPr>
              <a:t>finanza e </a:t>
            </a:r>
            <a:r>
              <a:rPr lang="it-IT" altLang="es-ES" sz="1200" dirty="0">
                <a:latin typeface="Arial Rounded MT Bold" panose="020F0704030504030204" pitchFamily="34" charset="0"/>
              </a:rPr>
              <a:t>nell'</a:t>
            </a:r>
            <a:r>
              <a:rPr lang="it-IT" altLang="es-ES" sz="1200" dirty="0">
                <a:solidFill>
                  <a:schemeClr val="tx2">
                    <a:lumMod val="60000"/>
                    <a:lumOff val="40000"/>
                  </a:schemeClr>
                </a:solidFill>
                <a:latin typeface="Arial Rounded MT Bold" panose="020F0704030504030204" pitchFamily="34" charset="0"/>
              </a:rPr>
              <a:t>editoria</a:t>
            </a:r>
            <a:r>
              <a:rPr lang="it-IT" altLang="es-ES" sz="1200" dirty="0">
                <a:latin typeface="Arial Rounded MT Bold" panose="020F0704030504030204" pitchFamily="34" charset="0"/>
              </a:rPr>
              <a:t>, nel </a:t>
            </a:r>
            <a:r>
              <a:rPr lang="it-IT" altLang="es-ES" sz="1200" dirty="0">
                <a:solidFill>
                  <a:schemeClr val="tx2">
                    <a:lumMod val="60000"/>
                    <a:lumOff val="40000"/>
                  </a:schemeClr>
                </a:solidFill>
                <a:latin typeface="Arial Rounded MT Bold" panose="020F0704030504030204" pitchFamily="34" charset="0"/>
              </a:rPr>
              <a:t>commercio</a:t>
            </a:r>
            <a:r>
              <a:rPr lang="it-IT" altLang="es-ES" sz="1200" dirty="0">
                <a:latin typeface="Arial Rounded MT Bold" panose="020F0704030504030204" pitchFamily="34" charset="0"/>
              </a:rPr>
              <a:t>, nella </a:t>
            </a:r>
            <a:r>
              <a:rPr lang="it-IT" altLang="es-ES" sz="1200" dirty="0">
                <a:solidFill>
                  <a:schemeClr val="tx2">
                    <a:lumMod val="60000"/>
                    <a:lumOff val="40000"/>
                  </a:schemeClr>
                </a:solidFill>
                <a:latin typeface="Arial Rounded MT Bold" panose="020F0704030504030204" pitchFamily="34" charset="0"/>
              </a:rPr>
              <a:t>distribuzione</a:t>
            </a:r>
            <a:r>
              <a:rPr lang="it-IT" altLang="es-ES" sz="1200" dirty="0">
                <a:latin typeface="Arial Rounded MT Bold" panose="020F0704030504030204" pitchFamily="34" charset="0"/>
              </a:rPr>
              <a:t>, nei </a:t>
            </a:r>
            <a:r>
              <a:rPr lang="it-IT" altLang="es-ES" sz="1200" dirty="0">
                <a:solidFill>
                  <a:schemeClr val="tx2">
                    <a:lumMod val="60000"/>
                    <a:lumOff val="40000"/>
                  </a:schemeClr>
                </a:solidFill>
                <a:latin typeface="Arial Rounded MT Bold" panose="020F0704030504030204" pitchFamily="34" charset="0"/>
              </a:rPr>
              <a:t>servizi</a:t>
            </a:r>
            <a:r>
              <a:rPr lang="it-IT" altLang="es-ES" sz="1200" dirty="0">
                <a:latin typeface="Arial Rounded MT Bold" panose="020F0704030504030204" pitchFamily="34" charset="0"/>
              </a:rPr>
              <a:t> e nella </a:t>
            </a:r>
            <a:r>
              <a:rPr lang="it-IT" altLang="es-ES" sz="1200" dirty="0">
                <a:solidFill>
                  <a:schemeClr val="tx2">
                    <a:lumMod val="60000"/>
                    <a:lumOff val="40000"/>
                  </a:schemeClr>
                </a:solidFill>
                <a:latin typeface="Arial Rounded MT Bold" panose="020F0704030504030204" pitchFamily="34" charset="0"/>
              </a:rPr>
              <a:t>produzione</a:t>
            </a:r>
            <a:r>
              <a:rPr lang="it-IT" altLang="es-ES" sz="1200" dirty="0">
                <a:latin typeface="Arial Rounded MT Bold" panose="020F0704030504030204" pitchFamily="34" charset="0"/>
              </a:rPr>
              <a:t>.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In quasi tutti gli ambiti il </a:t>
            </a:r>
            <a:r>
              <a:rPr lang="it-IT" altLang="es-ES" sz="1200" dirty="0">
                <a:solidFill>
                  <a:schemeClr val="tx2">
                    <a:lumMod val="60000"/>
                    <a:lumOff val="40000"/>
                  </a:schemeClr>
                </a:solidFill>
                <a:latin typeface="Arial Rounded MT Bold" panose="020F0704030504030204" pitchFamily="34" charset="0"/>
              </a:rPr>
              <a:t>progresso tecnologico </a:t>
            </a:r>
            <a:r>
              <a:rPr lang="it-IT" altLang="es-ES" sz="1200" dirty="0">
                <a:latin typeface="Arial Rounded MT Bold" panose="020F0704030504030204" pitchFamily="34" charset="0"/>
              </a:rPr>
              <a:t>porterà un'abbondanza </a:t>
            </a:r>
          </a:p>
          <a:p>
            <a:pPr>
              <a:defRPr/>
            </a:pPr>
            <a:r>
              <a:rPr lang="it-IT" altLang="es-ES" sz="1200" dirty="0">
                <a:latin typeface="Arial Rounded MT Bold" panose="020F0704030504030204" pitchFamily="34" charset="0"/>
              </a:rPr>
              <a:t>senza precedenti. </a:t>
            </a:r>
          </a:p>
          <a:p>
            <a:pPr>
              <a:defRPr/>
            </a:pPr>
            <a:endParaRPr lang="it-IT" altLang="es-ES" sz="1200" dirty="0">
              <a:latin typeface="Arial Rounded MT Bold" panose="020F0704030504030204" pitchFamily="34" charset="0"/>
            </a:endParaRPr>
          </a:p>
          <a:p>
            <a:pPr algn="ctr">
              <a:defRPr/>
            </a:pPr>
            <a:r>
              <a:rPr lang="it-IT" altLang="es-ES" sz="1200" i="1" dirty="0">
                <a:solidFill>
                  <a:srgbClr val="E941D5"/>
                </a:solidFill>
                <a:latin typeface="Arial Rounded MT Bold" panose="020F0704030504030204" pitchFamily="34" charset="0"/>
              </a:rPr>
              <a:t>            Sarà creata più ricchezza con meno lavoro.</a:t>
            </a:r>
            <a:endParaRPr lang="en-GB" altLang="es-ES" sz="1200" i="1" dirty="0">
              <a:solidFill>
                <a:srgbClr val="E941D5"/>
              </a:solidFill>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C1D9774F-C798-490C-A82F-0FF618A2E32B}"/>
              </a:ext>
            </a:extLst>
          </p:cNvPr>
          <p:cNvSpPr/>
          <p:nvPr/>
        </p:nvSpPr>
        <p:spPr>
          <a:xfrm>
            <a:off x="1629906" y="1520196"/>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Il Divario. Un esempio: la fotografia</a:t>
            </a: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6A52B0DB-BB67-43C6-93E9-C3EB2FB439DD}"/>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A81B88B5-64B8-4B7F-BA41-8C0D4350E8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3608" y="1377567"/>
            <a:ext cx="529519" cy="529519"/>
          </a:xfrm>
          <a:prstGeom prst="rect">
            <a:avLst/>
          </a:prstGeom>
        </p:spPr>
      </p:pic>
    </p:spTree>
    <p:extLst>
      <p:ext uri="{BB962C8B-B14F-4D97-AF65-F5344CB8AC3E}">
        <p14:creationId xmlns:p14="http://schemas.microsoft.com/office/powerpoint/2010/main" val="3944193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419622"/>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988265"/>
            <a:ext cx="6192688" cy="1569660"/>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Tuttavia, per lo meno nel nostro attuale sistema economico, questo </a:t>
            </a:r>
            <a:r>
              <a:rPr lang="it-IT" altLang="es-ES" sz="1200" dirty="0">
                <a:solidFill>
                  <a:schemeClr val="tx2">
                    <a:lumMod val="60000"/>
                    <a:lumOff val="40000"/>
                  </a:schemeClr>
                </a:solidFill>
                <a:latin typeface="Arial Rounded MT Bold" panose="020F0704030504030204" pitchFamily="34" charset="0"/>
              </a:rPr>
              <a:t>progresso</a:t>
            </a:r>
            <a:r>
              <a:rPr lang="it-IT" altLang="es-ES" sz="1200" dirty="0">
                <a:latin typeface="Arial Rounded MT Bold" panose="020F0704030504030204" pitchFamily="34" charset="0"/>
              </a:rPr>
              <a:t> </a:t>
            </a:r>
          </a:p>
          <a:p>
            <a:pPr>
              <a:defRPr/>
            </a:pPr>
            <a:r>
              <a:rPr lang="it-IT" altLang="es-ES" sz="1200" dirty="0">
                <a:latin typeface="Arial Rounded MT Bold" panose="020F0704030504030204" pitchFamily="34" charset="0"/>
              </a:rPr>
              <a:t>avrà anche </a:t>
            </a:r>
            <a:r>
              <a:rPr lang="it-IT" altLang="es-ES" sz="1200" dirty="0">
                <a:solidFill>
                  <a:schemeClr val="tx2">
                    <a:lumMod val="60000"/>
                    <a:lumOff val="40000"/>
                  </a:schemeClr>
                </a:solidFill>
                <a:latin typeface="Arial Rounded MT Bold" panose="020F0704030504030204" pitchFamily="34" charset="0"/>
              </a:rPr>
              <a:t>effetti</a:t>
            </a:r>
            <a:r>
              <a:rPr lang="it-IT" altLang="es-ES" sz="1200" dirty="0">
                <a:latin typeface="Arial Rounded MT Bold" panose="020F0704030504030204" pitchFamily="34" charset="0"/>
              </a:rPr>
              <a:t> enormi </a:t>
            </a:r>
            <a:r>
              <a:rPr lang="it-IT" altLang="es-ES" sz="1200" dirty="0">
                <a:solidFill>
                  <a:schemeClr val="tx2">
                    <a:lumMod val="60000"/>
                    <a:lumOff val="40000"/>
                  </a:schemeClr>
                </a:solidFill>
                <a:latin typeface="Arial Rounded MT Bold" panose="020F0704030504030204" pitchFamily="34" charset="0"/>
              </a:rPr>
              <a:t>sulla distribuzione del reddito e della ricchezza</a:t>
            </a:r>
            <a:r>
              <a:rPr lang="it-IT" altLang="es-ES" sz="1200" dirty="0">
                <a:latin typeface="Arial Rounded MT Bold" panose="020F0704030504030204" pitchFamily="34" charset="0"/>
              </a:rPr>
              <a:t>.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Se il lavoro eseguito da una persona in un'ora può essere svolto da una macchina per un dollaro, allora un datore di lavoro interessato a massimizzare il profitto </a:t>
            </a:r>
          </a:p>
          <a:p>
            <a:pPr>
              <a:defRPr/>
            </a:pPr>
            <a:r>
              <a:rPr lang="it-IT" altLang="es-ES" sz="1200" dirty="0">
                <a:latin typeface="Arial Rounded MT Bold" panose="020F0704030504030204" pitchFamily="34" charset="0"/>
              </a:rPr>
              <a:t>non offrirà una paga superiore al dollaro per quel lavoro. </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5C1277C6-C75B-417C-8759-44E07D8438C3}"/>
              </a:ext>
            </a:extLst>
          </p:cNvPr>
          <p:cNvSpPr/>
          <p:nvPr/>
        </p:nvSpPr>
        <p:spPr>
          <a:xfrm>
            <a:off x="1606475" y="1618933"/>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Il Divario. Un esempio: la fotografia</a:t>
            </a: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1" name="Donut 24">
            <a:extLst>
              <a:ext uri="{FF2B5EF4-FFF2-40B4-BE49-F238E27FC236}">
                <a16:creationId xmlns:a16="http://schemas.microsoft.com/office/drawing/2014/main" id="{DA60149D-678F-4AE9-A531-9C71E29E7A4E}"/>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 name="Flecha: a la derecha 1">
            <a:extLst>
              <a:ext uri="{FF2B5EF4-FFF2-40B4-BE49-F238E27FC236}">
                <a16:creationId xmlns:a16="http://schemas.microsoft.com/office/drawing/2014/main" id="{ECDFCE10-8F69-42D7-B7C7-25B7D6EF721A}"/>
              </a:ext>
            </a:extLst>
          </p:cNvPr>
          <p:cNvSpPr/>
          <p:nvPr/>
        </p:nvSpPr>
        <p:spPr>
          <a:xfrm>
            <a:off x="899592" y="3003798"/>
            <a:ext cx="648072" cy="432048"/>
          </a:xfrm>
          <a:prstGeom prst="rightArrow">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 name="Imagen 11">
            <a:extLst>
              <a:ext uri="{FF2B5EF4-FFF2-40B4-BE49-F238E27FC236}">
                <a16:creationId xmlns:a16="http://schemas.microsoft.com/office/drawing/2014/main" id="{2243C17F-BDB4-4EED-9380-72EAB8D8F1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145" y="1462955"/>
            <a:ext cx="529519" cy="529519"/>
          </a:xfrm>
          <a:prstGeom prst="rect">
            <a:avLst/>
          </a:prstGeom>
        </p:spPr>
      </p:pic>
    </p:spTree>
    <p:extLst>
      <p:ext uri="{BB962C8B-B14F-4D97-AF65-F5344CB8AC3E}">
        <p14:creationId xmlns:p14="http://schemas.microsoft.com/office/powerpoint/2010/main" val="27639922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419622"/>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3" name="Diagrama 2">
            <a:extLst>
              <a:ext uri="{FF2B5EF4-FFF2-40B4-BE49-F238E27FC236}">
                <a16:creationId xmlns:a16="http://schemas.microsoft.com/office/drawing/2014/main" id="{D4B7EF2B-5B79-4FA8-971F-AC2C054EFE49}"/>
              </a:ext>
            </a:extLst>
          </p:cNvPr>
          <p:cNvGraphicFramePr/>
          <p:nvPr>
            <p:extLst>
              <p:ext uri="{D42A27DB-BD31-4B8C-83A1-F6EECF244321}">
                <p14:modId xmlns:p14="http://schemas.microsoft.com/office/powerpoint/2010/main" val="1039076364"/>
              </p:ext>
            </p:extLst>
          </p:nvPr>
        </p:nvGraphicFramePr>
        <p:xfrm>
          <a:off x="1721214" y="2078048"/>
          <a:ext cx="5502916" cy="19812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E5F440DE-7B80-40D3-BEF6-C0F96B501E00}"/>
              </a:ext>
            </a:extLst>
          </p:cNvPr>
          <p:cNvSpPr/>
          <p:nvPr/>
        </p:nvSpPr>
        <p:spPr>
          <a:xfrm>
            <a:off x="1610094" y="1535109"/>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Il Divario. Un esempio: la fotografia</a:t>
            </a: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187536A4-C80E-42A0-BD85-E9C8DF301BDC}"/>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DF1600B6-AF2A-41BB-A966-A481BF73273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1600" y="1373154"/>
            <a:ext cx="529519" cy="529519"/>
          </a:xfrm>
          <a:prstGeom prst="rect">
            <a:avLst/>
          </a:prstGeom>
        </p:spPr>
      </p:pic>
    </p:spTree>
    <p:extLst>
      <p:ext uri="{BB962C8B-B14F-4D97-AF65-F5344CB8AC3E}">
        <p14:creationId xmlns:p14="http://schemas.microsoft.com/office/powerpoint/2010/main" val="9860760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8879" y="1131590"/>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17898" y="1398967"/>
            <a:ext cx="6726510" cy="830997"/>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La combinazione di abbondanza e divario mette in </a:t>
            </a:r>
            <a:r>
              <a:rPr lang="it-IT" altLang="es-ES" sz="1200" dirty="0">
                <a:solidFill>
                  <a:schemeClr val="tx2">
                    <a:lumMod val="60000"/>
                    <a:lumOff val="40000"/>
                  </a:schemeClr>
                </a:solidFill>
                <a:latin typeface="Arial Rounded MT Bold" panose="020F0704030504030204" pitchFamily="34" charset="0"/>
              </a:rPr>
              <a:t>crisi due visioni del mondo </a:t>
            </a:r>
          </a:p>
          <a:p>
            <a:pPr>
              <a:defRPr/>
            </a:pPr>
            <a:r>
              <a:rPr lang="it-IT" altLang="es-ES" sz="1200" dirty="0">
                <a:latin typeface="Arial Rounded MT Bold" panose="020F0704030504030204" pitchFamily="34" charset="0"/>
              </a:rPr>
              <a:t>popolari per quanto contraddittorie.</a:t>
            </a:r>
            <a:endParaRPr lang="en-GB" altLang="es-ES" sz="1200" dirty="0">
              <a:solidFill>
                <a:srgbClr val="E941D5"/>
              </a:solidFill>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7C9FF83B-97B0-4769-A7C6-D30ACE62CD56}"/>
              </a:ext>
            </a:extLst>
          </p:cNvPr>
          <p:cNvSpPr/>
          <p:nvPr/>
        </p:nvSpPr>
        <p:spPr>
          <a:xfrm>
            <a:off x="1547664" y="1235542"/>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Il Divario. Un esempio: la fotografia</a:t>
            </a: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C428E1F6-6878-4A36-AE31-0D68061A9490}"/>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5532172B-9E8E-4320-9625-526F269CA422}"/>
              </a:ext>
            </a:extLst>
          </p:cNvPr>
          <p:cNvGraphicFramePr/>
          <p:nvPr>
            <p:extLst>
              <p:ext uri="{D42A27DB-BD31-4B8C-83A1-F6EECF244321}">
                <p14:modId xmlns:p14="http://schemas.microsoft.com/office/powerpoint/2010/main" val="3251862420"/>
              </p:ext>
            </p:extLst>
          </p:nvPr>
        </p:nvGraphicFramePr>
        <p:xfrm>
          <a:off x="665441" y="2309857"/>
          <a:ext cx="4190199" cy="15446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CuadroTexto 16">
            <a:extLst>
              <a:ext uri="{FF2B5EF4-FFF2-40B4-BE49-F238E27FC236}">
                <a16:creationId xmlns:a16="http://schemas.microsoft.com/office/drawing/2014/main" id="{D66450A5-C8E8-494C-98AA-925ED15B5C23}"/>
              </a:ext>
            </a:extLst>
          </p:cNvPr>
          <p:cNvSpPr txBox="1"/>
          <p:nvPr/>
        </p:nvSpPr>
        <p:spPr>
          <a:xfrm>
            <a:off x="4788025" y="2169134"/>
            <a:ext cx="3024335" cy="1938992"/>
          </a:xfrm>
          <a:prstGeom prst="rect">
            <a:avLst/>
          </a:prstGeom>
          <a:noFill/>
        </p:spPr>
        <p:txBody>
          <a:bodyPr wrap="square">
            <a:spAutoFit/>
          </a:bodyPr>
          <a:lstStyle/>
          <a:p>
            <a:pPr>
              <a:defRPr/>
            </a:pPr>
            <a:r>
              <a:rPr lang="it-IT" altLang="es-ES" sz="1200" dirty="0">
                <a:latin typeface="Arial Rounded MT Bold" panose="020F0704030504030204" pitchFamily="34" charset="0"/>
              </a:rPr>
              <a:t>Entrambe le visioni hanno un nocciolo di verità, ma la realtà è più sfumata.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I rapidi progressi dei nostri strumenti digitali stanno creando un benessere mai visto prima, </a:t>
            </a:r>
            <a:r>
              <a:rPr lang="it-IT" altLang="es-ES" sz="1200" i="1" dirty="0">
                <a:solidFill>
                  <a:srgbClr val="E941D5"/>
                </a:solidFill>
                <a:latin typeface="Arial Rounded MT Bold" panose="020F0704030504030204" pitchFamily="34" charset="0"/>
              </a:rPr>
              <a:t>ma</a:t>
            </a:r>
            <a:r>
              <a:rPr lang="it-IT" altLang="es-ES" sz="1200" dirty="0">
                <a:solidFill>
                  <a:srgbClr val="E941D5"/>
                </a:solidFill>
                <a:latin typeface="Arial Rounded MT Bold" panose="020F0704030504030204" pitchFamily="34" charset="0"/>
              </a:rPr>
              <a:t> </a:t>
            </a:r>
            <a:r>
              <a:rPr lang="it-IT" altLang="es-ES" sz="1200" i="1" dirty="0">
                <a:solidFill>
                  <a:srgbClr val="E941D5"/>
                </a:solidFill>
                <a:latin typeface="Arial Rounded MT Bold" panose="020F0704030504030204" pitchFamily="34" charset="0"/>
              </a:rPr>
              <a:t>non esiste una </a:t>
            </a:r>
          </a:p>
          <a:p>
            <a:pPr>
              <a:defRPr/>
            </a:pPr>
            <a:r>
              <a:rPr lang="it-IT" altLang="es-ES" sz="1200" i="1" dirty="0">
                <a:solidFill>
                  <a:srgbClr val="E941D5"/>
                </a:solidFill>
                <a:latin typeface="Arial Rounded MT Bold" panose="020F0704030504030204" pitchFamily="34" charset="0"/>
              </a:rPr>
              <a:t>legge economica che garantisca che </a:t>
            </a:r>
          </a:p>
          <a:p>
            <a:pPr>
              <a:defRPr/>
            </a:pPr>
            <a:r>
              <a:rPr lang="it-IT" altLang="es-ES" sz="1200" i="1" dirty="0">
                <a:solidFill>
                  <a:srgbClr val="E941D5"/>
                </a:solidFill>
                <a:latin typeface="Arial Rounded MT Bold" panose="020F0704030504030204" pitchFamily="34" charset="0"/>
              </a:rPr>
              <a:t>tutti i lavoratori, o anche solo una </a:t>
            </a:r>
          </a:p>
          <a:p>
            <a:pPr>
              <a:defRPr/>
            </a:pPr>
            <a:r>
              <a:rPr lang="it-IT" altLang="es-ES" sz="1200" i="1" dirty="0">
                <a:solidFill>
                  <a:srgbClr val="E941D5"/>
                </a:solidFill>
                <a:latin typeface="Arial Rounded MT Bold" panose="020F0704030504030204" pitchFamily="34" charset="0"/>
              </a:rPr>
              <a:t>maggioranza, beneficeranno dei </a:t>
            </a:r>
          </a:p>
          <a:p>
            <a:pPr>
              <a:defRPr/>
            </a:pPr>
            <a:r>
              <a:rPr lang="it-IT" altLang="es-ES" sz="1200" i="1" dirty="0">
                <a:solidFill>
                  <a:srgbClr val="E941D5"/>
                </a:solidFill>
                <a:latin typeface="Arial Rounded MT Bold" panose="020F0704030504030204" pitchFamily="34" charset="0"/>
              </a:rPr>
              <a:t>suddetti progressi.</a:t>
            </a:r>
            <a:endParaRPr lang="es-ES" sz="1200" dirty="0"/>
          </a:p>
        </p:txBody>
      </p:sp>
      <p:pic>
        <p:nvPicPr>
          <p:cNvPr id="12" name="Imagen 11">
            <a:extLst>
              <a:ext uri="{FF2B5EF4-FFF2-40B4-BE49-F238E27FC236}">
                <a16:creationId xmlns:a16="http://schemas.microsoft.com/office/drawing/2014/main" id="{C0181BC4-EB6B-419F-B26D-46271BC8C60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7283" y="1127573"/>
            <a:ext cx="529519" cy="529519"/>
          </a:xfrm>
          <a:prstGeom prst="rect">
            <a:avLst/>
          </a:prstGeom>
        </p:spPr>
      </p:pic>
    </p:spTree>
    <p:extLst>
      <p:ext uri="{BB962C8B-B14F-4D97-AF65-F5344CB8AC3E}">
        <p14:creationId xmlns:p14="http://schemas.microsoft.com/office/powerpoint/2010/main" val="417289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4869" y="1110572"/>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18EBA628-BE86-4E2E-A056-08A0757CEAC1}"/>
              </a:ext>
            </a:extLst>
          </p:cNvPr>
          <p:cNvGrpSpPr/>
          <p:nvPr/>
        </p:nvGrpSpPr>
        <p:grpSpPr>
          <a:xfrm>
            <a:off x="1605379" y="1244040"/>
            <a:ext cx="5903490" cy="351000"/>
            <a:chOff x="-837160" y="-513162"/>
            <a:chExt cx="4265606" cy="351000"/>
          </a:xfrm>
        </p:grpSpPr>
        <p:sp>
          <p:nvSpPr>
            <p:cNvPr id="10" name="Rectangle: Rounded Corners 9">
              <a:extLst>
                <a:ext uri="{FF2B5EF4-FFF2-40B4-BE49-F238E27FC236}">
                  <a16:creationId xmlns:a16="http://schemas.microsoft.com/office/drawing/2014/main" id="{08FF1B70-B810-4FB6-A130-3DEAB7BF91BA}"/>
                </a:ext>
              </a:extLst>
            </p:cNvPr>
            <p:cNvSpPr/>
            <p:nvPr/>
          </p:nvSpPr>
          <p:spPr>
            <a:xfrm>
              <a:off x="-837160" y="-513162"/>
              <a:ext cx="4248472" cy="351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6A6B1F01-6380-4654-9497-7FC43897C94E}"/>
                </a:ext>
              </a:extLst>
            </p:cNvPr>
            <p:cNvSpPr txBox="1"/>
            <p:nvPr/>
          </p:nvSpPr>
          <p:spPr>
            <a:xfrm>
              <a:off x="-785758" y="-496028"/>
              <a:ext cx="4214204" cy="3167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defRPr/>
              </a:pPr>
              <a:r>
                <a:rPr lang="it-IT" altLang="es-ES" sz="1200" dirty="0">
                  <a:solidFill>
                    <a:schemeClr val="tx1"/>
                  </a:solidFill>
                  <a:latin typeface="Arial Rounded MT Bold" panose="020F0704030504030204" pitchFamily="34" charset="0"/>
                </a:rPr>
                <a:t>Quali sono stati i </a:t>
              </a:r>
              <a:r>
                <a:rPr lang="it-IT" altLang="es-ES" sz="1200" dirty="0">
                  <a:solidFill>
                    <a:srgbClr val="7030A0"/>
                  </a:solidFill>
                  <a:latin typeface="Arial Rounded MT Bold" panose="020F0704030504030204" pitchFamily="34" charset="0"/>
                </a:rPr>
                <a:t>balzi</a:t>
              </a:r>
              <a:r>
                <a:rPr lang="it-IT" altLang="es-ES" sz="1200" dirty="0">
                  <a:solidFill>
                    <a:schemeClr val="tx1"/>
                  </a:solidFill>
                  <a:latin typeface="Arial Rounded MT Bold" panose="020F0704030504030204" pitchFamily="34" charset="0"/>
                </a:rPr>
                <a:t> in avanti più importanti nella </a:t>
              </a:r>
              <a:r>
                <a:rPr lang="it-IT" altLang="es-ES" sz="1200" dirty="0">
                  <a:solidFill>
                    <a:srgbClr val="7030A0"/>
                  </a:solidFill>
                  <a:latin typeface="Arial Rounded MT Bold" panose="020F0704030504030204" pitchFamily="34" charset="0"/>
                </a:rPr>
                <a:t>storia dell'umanità</a:t>
              </a:r>
              <a:r>
                <a:rPr lang="it-IT" altLang="es-ES" sz="1200" dirty="0">
                  <a:solidFill>
                    <a:schemeClr val="tx1"/>
                  </a:solidFill>
                  <a:latin typeface="Arial Rounded MT Bold" panose="020F0704030504030204" pitchFamily="34" charset="0"/>
                </a:rPr>
                <a:t>?</a:t>
              </a:r>
            </a:p>
          </p:txBody>
        </p:sp>
      </p:grpSp>
      <p:sp>
        <p:nvSpPr>
          <p:cNvPr id="12" name="Donut 24">
            <a:extLst>
              <a:ext uri="{FF2B5EF4-FFF2-40B4-BE49-F238E27FC236}">
                <a16:creationId xmlns:a16="http://schemas.microsoft.com/office/drawing/2014/main" id="{893BE833-683A-46C5-A7BB-2790F3DFA9A9}"/>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7" name="Forma libre: forma 16">
            <a:extLst>
              <a:ext uri="{FF2B5EF4-FFF2-40B4-BE49-F238E27FC236}">
                <a16:creationId xmlns:a16="http://schemas.microsoft.com/office/drawing/2014/main" id="{1342DCE8-5625-40F0-8108-9475783244D3}"/>
              </a:ext>
            </a:extLst>
          </p:cNvPr>
          <p:cNvSpPr/>
          <p:nvPr/>
        </p:nvSpPr>
        <p:spPr>
          <a:xfrm>
            <a:off x="1582131" y="1732232"/>
            <a:ext cx="3189749" cy="2495228"/>
          </a:xfrm>
          <a:custGeom>
            <a:avLst/>
            <a:gdLst>
              <a:gd name="connsiteX0" fmla="*/ 0 w 2230100"/>
              <a:gd name="connsiteY0" fmla="*/ 0 h 2216505"/>
              <a:gd name="connsiteX1" fmla="*/ 2230100 w 2230100"/>
              <a:gd name="connsiteY1" fmla="*/ 0 h 2216505"/>
              <a:gd name="connsiteX2" fmla="*/ 2230100 w 2230100"/>
              <a:gd name="connsiteY2" fmla="*/ 2216505 h 2216505"/>
              <a:gd name="connsiteX3" fmla="*/ 0 w 2230100"/>
              <a:gd name="connsiteY3" fmla="*/ 2216505 h 2216505"/>
              <a:gd name="connsiteX4" fmla="*/ 0 w 2230100"/>
              <a:gd name="connsiteY4" fmla="*/ 0 h 221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0100" h="2216505">
                <a:moveTo>
                  <a:pt x="0" y="0"/>
                </a:moveTo>
                <a:lnTo>
                  <a:pt x="2230100" y="0"/>
                </a:lnTo>
                <a:lnTo>
                  <a:pt x="2230100" y="2216505"/>
                </a:lnTo>
                <a:lnTo>
                  <a:pt x="0" y="2216505"/>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7780" tIns="17780" rIns="17780" bIns="17780" numCol="1" spcCol="1270" anchor="b" anchorCtr="0">
            <a:noAutofit/>
          </a:bodyPr>
          <a:lstStyle/>
          <a:p>
            <a:pPr marL="0" lvl="0" indent="0" algn="just" defTabSz="311150">
              <a:lnSpc>
                <a:spcPct val="90000"/>
              </a:lnSpc>
              <a:spcBef>
                <a:spcPct val="0"/>
              </a:spcBef>
              <a:spcAft>
                <a:spcPct val="35000"/>
              </a:spcAft>
              <a:buNone/>
            </a:pPr>
            <a:r>
              <a:rPr lang="it-IT" altLang="es-ES" sz="1100" kern="1200" dirty="0">
                <a:solidFill>
                  <a:schemeClr val="tx1"/>
                </a:solidFill>
                <a:latin typeface="Arial Rounded MT Bold" panose="020F0704030504030204" pitchFamily="34" charset="0"/>
              </a:rPr>
              <a:t>Ci sono alcune importanti evoluzioni  che non hanno nulla a che vedere con animali, piante o guerrieri. Alcune sono semplici idee. </a:t>
            </a:r>
          </a:p>
          <a:p>
            <a:pPr marL="0" lvl="0" indent="0" algn="just" defTabSz="311150">
              <a:lnSpc>
                <a:spcPct val="90000"/>
              </a:lnSpc>
              <a:spcBef>
                <a:spcPct val="0"/>
              </a:spcBef>
              <a:spcAft>
                <a:spcPct val="35000"/>
              </a:spcAft>
              <a:buNone/>
            </a:pPr>
            <a:r>
              <a:rPr lang="it-IT" altLang="es-ES" sz="1100" kern="1200" dirty="0">
                <a:solidFill>
                  <a:schemeClr val="tx1"/>
                </a:solidFill>
                <a:latin typeface="Arial Rounded MT Bold" panose="020F0704030504030204" pitchFamily="34" charset="0"/>
              </a:rPr>
              <a:t>Il </a:t>
            </a:r>
            <a:r>
              <a:rPr lang="it-IT" altLang="es-ES" sz="1100" kern="1200" dirty="0">
                <a:solidFill>
                  <a:srgbClr val="7030A0"/>
                </a:solidFill>
                <a:latin typeface="Arial Rounded MT Bold" panose="020F0704030504030204" pitchFamily="34" charset="0"/>
              </a:rPr>
              <a:t>filosofo   Karl Jaspers </a:t>
            </a:r>
            <a:r>
              <a:rPr lang="it-IT" altLang="es-ES" sz="1100" kern="1200" dirty="0">
                <a:solidFill>
                  <a:schemeClr val="tx1"/>
                </a:solidFill>
                <a:latin typeface="Arial Rounded MT Bold" panose="020F0704030504030204" pitchFamily="34" charset="0"/>
              </a:rPr>
              <a:t>ci ricorda che</a:t>
            </a:r>
            <a:r>
              <a:rPr lang="it-IT" altLang="es-ES" sz="1100" kern="1200" dirty="0">
                <a:latin typeface="Arial Rounded MT Bold" panose="020F0704030504030204" pitchFamily="34" charset="0"/>
              </a:rPr>
              <a:t> </a:t>
            </a:r>
            <a:r>
              <a:rPr lang="it-IT" altLang="es-ES" sz="1100" kern="1200" dirty="0">
                <a:solidFill>
                  <a:schemeClr val="accent2">
                    <a:lumMod val="75000"/>
                  </a:schemeClr>
                </a:solidFill>
                <a:latin typeface="Arial Rounded MT Bold" panose="020F0704030504030204" pitchFamily="34" charset="0"/>
              </a:rPr>
              <a:t>Buddha</a:t>
            </a:r>
            <a:r>
              <a:rPr lang="it-IT" altLang="es-ES" sz="1100" kern="1200" dirty="0">
                <a:latin typeface="Arial Rounded MT Bold" panose="020F0704030504030204" pitchFamily="34" charset="0"/>
              </a:rPr>
              <a:t> </a:t>
            </a:r>
            <a:r>
              <a:rPr lang="it-IT" altLang="es-ES" sz="1100" kern="1200" dirty="0">
                <a:solidFill>
                  <a:schemeClr val="tx1"/>
                </a:solidFill>
                <a:latin typeface="Arial Rounded MT Bold" panose="020F0704030504030204" pitchFamily="34" charset="0"/>
              </a:rPr>
              <a:t>(563-483 a.C.), </a:t>
            </a:r>
            <a:r>
              <a:rPr lang="it-IT" altLang="es-ES" sz="1100" kern="1200" dirty="0">
                <a:solidFill>
                  <a:schemeClr val="accent2">
                    <a:lumMod val="75000"/>
                  </a:schemeClr>
                </a:solidFill>
                <a:latin typeface="Arial Rounded MT Bold" panose="020F0704030504030204" pitchFamily="34" charset="0"/>
              </a:rPr>
              <a:t>Confucio</a:t>
            </a:r>
            <a:r>
              <a:rPr lang="it-IT" altLang="es-ES" sz="1100" kern="1200" dirty="0">
                <a:latin typeface="Arial Rounded MT Bold" panose="020F0704030504030204" pitchFamily="34" charset="0"/>
              </a:rPr>
              <a:t> </a:t>
            </a:r>
            <a:r>
              <a:rPr lang="it-IT" altLang="es-ES" sz="1100" kern="1200" dirty="0">
                <a:solidFill>
                  <a:schemeClr val="tx1"/>
                </a:solidFill>
                <a:latin typeface="Arial Rounded MT Bold" panose="020F0704030504030204" pitchFamily="34" charset="0"/>
              </a:rPr>
              <a:t>(551- 479 a.C.) e </a:t>
            </a:r>
            <a:r>
              <a:rPr lang="it-IT" altLang="es-ES" sz="1100" kern="1200" dirty="0">
                <a:solidFill>
                  <a:schemeClr val="accent2">
                    <a:lumMod val="75000"/>
                  </a:schemeClr>
                </a:solidFill>
                <a:latin typeface="Arial Rounded MT Bold" panose="020F0704030504030204" pitchFamily="34" charset="0"/>
              </a:rPr>
              <a:t>Socrate</a:t>
            </a:r>
            <a:r>
              <a:rPr lang="it-IT" altLang="es-ES" sz="1100" kern="1200" dirty="0">
                <a:latin typeface="Arial Rounded MT Bold" panose="020F0704030504030204" pitchFamily="34" charset="0"/>
              </a:rPr>
              <a:t> </a:t>
            </a:r>
            <a:r>
              <a:rPr lang="it-IT" altLang="es-ES" sz="1100" kern="1200" dirty="0">
                <a:solidFill>
                  <a:schemeClr val="tx1"/>
                </a:solidFill>
                <a:latin typeface="Arial Rounded MT Bold" panose="020F0704030504030204" pitchFamily="34" charset="0"/>
              </a:rPr>
              <a:t>(469-399 a.C.) vissero più o meno nello stesso periodo, ma in luoghi assai lontani. </a:t>
            </a:r>
          </a:p>
          <a:p>
            <a:pPr marL="0" lvl="0" indent="0" algn="just" defTabSz="311150">
              <a:lnSpc>
                <a:spcPct val="90000"/>
              </a:lnSpc>
              <a:spcBef>
                <a:spcPct val="0"/>
              </a:spcBef>
              <a:spcAft>
                <a:spcPct val="35000"/>
              </a:spcAft>
              <a:buNone/>
            </a:pPr>
            <a:r>
              <a:rPr lang="it-IT" altLang="es-ES" sz="1100" kern="1200" dirty="0">
                <a:solidFill>
                  <a:schemeClr val="tx1"/>
                </a:solidFill>
                <a:latin typeface="Arial Rounded MT Bold" panose="020F0704030504030204" pitchFamily="34" charset="0"/>
              </a:rPr>
              <a:t>Nella sua analisi sono loro i </a:t>
            </a:r>
            <a:r>
              <a:rPr lang="it-IT" altLang="es-ES" sz="1100" kern="1200" dirty="0">
                <a:solidFill>
                  <a:schemeClr val="accent2">
                    <a:lumMod val="75000"/>
                  </a:schemeClr>
                </a:solidFill>
                <a:latin typeface="Arial Rounded MT Bold" panose="020F0704030504030204" pitchFamily="34" charset="0"/>
              </a:rPr>
              <a:t>pensatori centrali del Periodo assiale</a:t>
            </a:r>
            <a:r>
              <a:rPr lang="it-IT" altLang="es-ES" sz="1100" kern="1200" dirty="0">
                <a:solidFill>
                  <a:schemeClr val="tx1"/>
                </a:solidFill>
                <a:latin typeface="Arial Rounded MT Bold" panose="020F0704030504030204" pitchFamily="34" charset="0"/>
              </a:rPr>
              <a:t>, che va dall'800 al 200 a.C. </a:t>
            </a:r>
          </a:p>
          <a:p>
            <a:pPr marL="0" lvl="0" indent="0" algn="just" defTabSz="311150">
              <a:lnSpc>
                <a:spcPct val="90000"/>
              </a:lnSpc>
              <a:spcBef>
                <a:spcPct val="0"/>
              </a:spcBef>
              <a:spcAft>
                <a:spcPct val="35000"/>
              </a:spcAft>
              <a:buNone/>
            </a:pPr>
            <a:r>
              <a:rPr lang="it-IT" altLang="es-ES" sz="1100" kern="1200" dirty="0">
                <a:solidFill>
                  <a:schemeClr val="tx1"/>
                </a:solidFill>
                <a:latin typeface="Arial Rounded MT Bold" panose="020F0704030504030204" pitchFamily="34" charset="0"/>
              </a:rPr>
              <a:t>Jaspers lo definisce «un profondo respiro che favorisce la coscienza più lucida» e aggiunge che i suoi filosofi </a:t>
            </a:r>
            <a:r>
              <a:rPr lang="it-IT" altLang="es-ES" sz="1100" kern="1200" dirty="0">
                <a:solidFill>
                  <a:schemeClr val="accent2">
                    <a:lumMod val="75000"/>
                  </a:schemeClr>
                </a:solidFill>
                <a:latin typeface="Arial Rounded MT Bold" panose="020F0704030504030204" pitchFamily="34" charset="0"/>
              </a:rPr>
              <a:t>regalarono fertili scuole di pensiero alle tre civiltà maggiori: indiana, cinese ed europea.</a:t>
            </a:r>
            <a:endParaRPr lang="es-ES" sz="1100" kern="1200" dirty="0">
              <a:solidFill>
                <a:schemeClr val="accent2">
                  <a:lumMod val="75000"/>
                </a:schemeClr>
              </a:solidFill>
            </a:endParaRPr>
          </a:p>
        </p:txBody>
      </p:sp>
      <p:sp>
        <p:nvSpPr>
          <p:cNvPr id="19" name="Forma libre: forma 18">
            <a:extLst>
              <a:ext uri="{FF2B5EF4-FFF2-40B4-BE49-F238E27FC236}">
                <a16:creationId xmlns:a16="http://schemas.microsoft.com/office/drawing/2014/main" id="{EABDA9FD-DE76-4DF7-8FBC-1A9C1059E093}"/>
              </a:ext>
            </a:extLst>
          </p:cNvPr>
          <p:cNvSpPr/>
          <p:nvPr/>
        </p:nvSpPr>
        <p:spPr>
          <a:xfrm>
            <a:off x="8809788" y="452088"/>
            <a:ext cx="270105" cy="997427"/>
          </a:xfrm>
          <a:custGeom>
            <a:avLst/>
            <a:gdLst>
              <a:gd name="connsiteX0" fmla="*/ 0 w 270105"/>
              <a:gd name="connsiteY0" fmla="*/ 0 h 997427"/>
              <a:gd name="connsiteX1" fmla="*/ 270105 w 270105"/>
              <a:gd name="connsiteY1" fmla="*/ 0 h 997427"/>
              <a:gd name="connsiteX2" fmla="*/ 270105 w 270105"/>
              <a:gd name="connsiteY2" fmla="*/ 997427 h 997427"/>
              <a:gd name="connsiteX3" fmla="*/ 0 w 270105"/>
              <a:gd name="connsiteY3" fmla="*/ 997427 h 997427"/>
              <a:gd name="connsiteX4" fmla="*/ 0 w 270105"/>
              <a:gd name="connsiteY4" fmla="*/ 0 h 997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105" h="997427">
                <a:moveTo>
                  <a:pt x="0" y="0"/>
                </a:moveTo>
                <a:lnTo>
                  <a:pt x="270105" y="0"/>
                </a:lnTo>
                <a:lnTo>
                  <a:pt x="270105" y="997427"/>
                </a:lnTo>
                <a:lnTo>
                  <a:pt x="0" y="9974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240" tIns="7620" rIns="15240" bIns="7620" numCol="1" spcCol="1270" anchor="ctr" anchorCtr="0">
            <a:noAutofit/>
          </a:bodyPr>
          <a:lstStyle/>
          <a:p>
            <a:pPr marL="0" lvl="0" indent="0" algn="l" defTabSz="266700">
              <a:lnSpc>
                <a:spcPct val="90000"/>
              </a:lnSpc>
              <a:spcBef>
                <a:spcPct val="0"/>
              </a:spcBef>
              <a:spcAft>
                <a:spcPct val="35000"/>
              </a:spcAft>
              <a:buNone/>
            </a:pPr>
            <a:endParaRPr lang="es-ES" sz="600" kern="1200"/>
          </a:p>
        </p:txBody>
      </p:sp>
      <p:sp>
        <p:nvSpPr>
          <p:cNvPr id="21" name="Forma libre: forma 20">
            <a:extLst>
              <a:ext uri="{FF2B5EF4-FFF2-40B4-BE49-F238E27FC236}">
                <a16:creationId xmlns:a16="http://schemas.microsoft.com/office/drawing/2014/main" id="{53A1FEAC-9DF9-4A75-B3E6-6B4D05AD03E3}"/>
              </a:ext>
            </a:extLst>
          </p:cNvPr>
          <p:cNvSpPr/>
          <p:nvPr/>
        </p:nvSpPr>
        <p:spPr>
          <a:xfrm>
            <a:off x="8809788" y="1629053"/>
            <a:ext cx="270105" cy="997427"/>
          </a:xfrm>
          <a:custGeom>
            <a:avLst/>
            <a:gdLst>
              <a:gd name="connsiteX0" fmla="*/ 0 w 270105"/>
              <a:gd name="connsiteY0" fmla="*/ 0 h 997427"/>
              <a:gd name="connsiteX1" fmla="*/ 270105 w 270105"/>
              <a:gd name="connsiteY1" fmla="*/ 0 h 997427"/>
              <a:gd name="connsiteX2" fmla="*/ 270105 w 270105"/>
              <a:gd name="connsiteY2" fmla="*/ 997427 h 997427"/>
              <a:gd name="connsiteX3" fmla="*/ 0 w 270105"/>
              <a:gd name="connsiteY3" fmla="*/ 997427 h 997427"/>
              <a:gd name="connsiteX4" fmla="*/ 0 w 270105"/>
              <a:gd name="connsiteY4" fmla="*/ 0 h 997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105" h="997427">
                <a:moveTo>
                  <a:pt x="0" y="0"/>
                </a:moveTo>
                <a:lnTo>
                  <a:pt x="270105" y="0"/>
                </a:lnTo>
                <a:lnTo>
                  <a:pt x="270105" y="997427"/>
                </a:lnTo>
                <a:lnTo>
                  <a:pt x="0" y="9974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240" tIns="7620" rIns="15240" bIns="7620" numCol="1" spcCol="1270" anchor="ctr" anchorCtr="0">
            <a:noAutofit/>
          </a:bodyPr>
          <a:lstStyle/>
          <a:p>
            <a:pPr marL="0" lvl="0" indent="0" algn="l" defTabSz="266700">
              <a:lnSpc>
                <a:spcPct val="90000"/>
              </a:lnSpc>
              <a:spcBef>
                <a:spcPct val="0"/>
              </a:spcBef>
              <a:spcAft>
                <a:spcPct val="35000"/>
              </a:spcAft>
              <a:buNone/>
            </a:pPr>
            <a:endParaRPr lang="es-ES" sz="600" kern="1200"/>
          </a:p>
        </p:txBody>
      </p:sp>
      <p:sp>
        <p:nvSpPr>
          <p:cNvPr id="23" name="Forma libre: forma 22">
            <a:extLst>
              <a:ext uri="{FF2B5EF4-FFF2-40B4-BE49-F238E27FC236}">
                <a16:creationId xmlns:a16="http://schemas.microsoft.com/office/drawing/2014/main" id="{15044CAD-5A92-4363-B820-B3D39A64E6BF}"/>
              </a:ext>
            </a:extLst>
          </p:cNvPr>
          <p:cNvSpPr/>
          <p:nvPr/>
        </p:nvSpPr>
        <p:spPr>
          <a:xfrm>
            <a:off x="8809788" y="2806017"/>
            <a:ext cx="270105" cy="997427"/>
          </a:xfrm>
          <a:custGeom>
            <a:avLst/>
            <a:gdLst>
              <a:gd name="connsiteX0" fmla="*/ 0 w 270105"/>
              <a:gd name="connsiteY0" fmla="*/ 0 h 997427"/>
              <a:gd name="connsiteX1" fmla="*/ 270105 w 270105"/>
              <a:gd name="connsiteY1" fmla="*/ 0 h 997427"/>
              <a:gd name="connsiteX2" fmla="*/ 270105 w 270105"/>
              <a:gd name="connsiteY2" fmla="*/ 997427 h 997427"/>
              <a:gd name="connsiteX3" fmla="*/ 0 w 270105"/>
              <a:gd name="connsiteY3" fmla="*/ 997427 h 997427"/>
              <a:gd name="connsiteX4" fmla="*/ 0 w 270105"/>
              <a:gd name="connsiteY4" fmla="*/ 0 h 997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105" h="997427">
                <a:moveTo>
                  <a:pt x="0" y="0"/>
                </a:moveTo>
                <a:lnTo>
                  <a:pt x="270105" y="0"/>
                </a:lnTo>
                <a:lnTo>
                  <a:pt x="270105" y="997427"/>
                </a:lnTo>
                <a:lnTo>
                  <a:pt x="0" y="9974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240" tIns="7620" rIns="15240" bIns="7620" numCol="1" spcCol="1270" anchor="ctr" anchorCtr="0">
            <a:noAutofit/>
          </a:bodyPr>
          <a:lstStyle/>
          <a:p>
            <a:pPr marL="0" lvl="0" indent="0" algn="l" defTabSz="266700">
              <a:lnSpc>
                <a:spcPct val="90000"/>
              </a:lnSpc>
              <a:spcBef>
                <a:spcPct val="0"/>
              </a:spcBef>
              <a:spcAft>
                <a:spcPct val="35000"/>
              </a:spcAft>
              <a:buNone/>
            </a:pPr>
            <a:endParaRPr lang="es-ES" sz="600" kern="1200"/>
          </a:p>
        </p:txBody>
      </p:sp>
      <p:sp>
        <p:nvSpPr>
          <p:cNvPr id="24" name="object 2">
            <a:extLst>
              <a:ext uri="{FF2B5EF4-FFF2-40B4-BE49-F238E27FC236}">
                <a16:creationId xmlns:a16="http://schemas.microsoft.com/office/drawing/2014/main" id="{E76B0EB5-17FD-41CC-B67B-C2EAFB3589C5}"/>
              </a:ext>
            </a:extLst>
          </p:cNvPr>
          <p:cNvSpPr/>
          <p:nvPr/>
        </p:nvSpPr>
        <p:spPr>
          <a:xfrm rot="10800000">
            <a:off x="5273446" y="1973369"/>
            <a:ext cx="2235422" cy="2183441"/>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a:p>
        </p:txBody>
      </p:sp>
      <p:sp>
        <p:nvSpPr>
          <p:cNvPr id="25" name="object 2">
            <a:extLst>
              <a:ext uri="{FF2B5EF4-FFF2-40B4-BE49-F238E27FC236}">
                <a16:creationId xmlns:a16="http://schemas.microsoft.com/office/drawing/2014/main" id="{73281DDB-099B-496D-8ECF-5CEFBBDD07B3}"/>
              </a:ext>
            </a:extLst>
          </p:cNvPr>
          <p:cNvSpPr/>
          <p:nvPr/>
        </p:nvSpPr>
        <p:spPr>
          <a:xfrm>
            <a:off x="4871741" y="1932111"/>
            <a:ext cx="2069898" cy="2101293"/>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a:p>
        </p:txBody>
      </p:sp>
      <p:pic>
        <p:nvPicPr>
          <p:cNvPr id="26" name="Imagen 25">
            <a:extLst>
              <a:ext uri="{FF2B5EF4-FFF2-40B4-BE49-F238E27FC236}">
                <a16:creationId xmlns:a16="http://schemas.microsoft.com/office/drawing/2014/main" id="{98612305-E4CC-40D6-90C1-A471245C20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4209" y="2152219"/>
            <a:ext cx="2354262" cy="1655253"/>
          </a:xfrm>
          <a:prstGeom prst="rect">
            <a:avLst/>
          </a:prstGeom>
        </p:spPr>
      </p:pic>
      <p:sp>
        <p:nvSpPr>
          <p:cNvPr id="27" name="CuadroTexto 19">
            <a:extLst>
              <a:ext uri="{FF2B5EF4-FFF2-40B4-BE49-F238E27FC236}">
                <a16:creationId xmlns:a16="http://schemas.microsoft.com/office/drawing/2014/main" id="{B2929CEA-6E2E-40E6-B75C-C5E6D249F383}"/>
              </a:ext>
            </a:extLst>
          </p:cNvPr>
          <p:cNvSpPr txBox="1"/>
          <p:nvPr/>
        </p:nvSpPr>
        <p:spPr>
          <a:xfrm>
            <a:off x="6350275" y="3838456"/>
            <a:ext cx="1058196" cy="261610"/>
          </a:xfrm>
          <a:prstGeom prst="rect">
            <a:avLst/>
          </a:prstGeom>
          <a:noFill/>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it-IT" altLang="es-ES" sz="1100" dirty="0">
                <a:latin typeface="Arial Rounded MT Bold" panose="020F0704030504030204" pitchFamily="34" charset="0"/>
              </a:rPr>
              <a:t>Karl Jaspers </a:t>
            </a:r>
            <a:endParaRPr lang="es-ES" sz="1100" dirty="0"/>
          </a:p>
        </p:txBody>
      </p:sp>
    </p:spTree>
    <p:extLst>
      <p:ext uri="{BB962C8B-B14F-4D97-AF65-F5344CB8AC3E}">
        <p14:creationId xmlns:p14="http://schemas.microsoft.com/office/powerpoint/2010/main" val="15979587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225761"/>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8785" y="1925419"/>
            <a:ext cx="6207782" cy="830997"/>
          </a:xfrm>
          <a:prstGeom prst="rect">
            <a:avLst/>
          </a:prstGeom>
          <a:noFill/>
        </p:spPr>
        <p:txBody>
          <a:bodyPr wrap="square" rtlCol="0">
            <a:spAutoFit/>
          </a:bodyPr>
          <a:lstStyle/>
          <a:p>
            <a:pPr>
              <a:defRPr/>
            </a:pPr>
            <a:r>
              <a:rPr lang="it-IT" altLang="es-ES" sz="1200" dirty="0">
                <a:latin typeface="Arial Rounded MT Bold" panose="020F0704030504030204" pitchFamily="34" charset="0"/>
              </a:rPr>
              <a:t>Potremmo chiamarlo </a:t>
            </a:r>
            <a:r>
              <a:rPr lang="it-IT" altLang="es-ES" sz="1200" dirty="0">
                <a:solidFill>
                  <a:schemeClr val="tx2">
                    <a:lumMod val="60000"/>
                    <a:lumOff val="40000"/>
                  </a:schemeClr>
                </a:solidFill>
                <a:latin typeface="Arial Rounded MT Bold" panose="020F0704030504030204" pitchFamily="34" charset="0"/>
              </a:rPr>
              <a:t>cambiamento tecnico distorto a favore del talento</a:t>
            </a:r>
            <a:r>
              <a:rPr lang="it-IT" altLang="es-ES" sz="1200" dirty="0">
                <a:latin typeface="Arial Rounded MT Bold" panose="020F0704030504030204" pitchFamily="34" charset="0"/>
              </a:rPr>
              <a:t>.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In tanti settori la differenza di ricchezza tra il numero uno e il secondo è diventata un baratro. </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A7CC4F0B-7D5B-4EB9-8D2B-608C0D261617}"/>
              </a:ext>
            </a:extLst>
          </p:cNvPr>
          <p:cNvSpPr/>
          <p:nvPr/>
        </p:nvSpPr>
        <p:spPr>
          <a:xfrm>
            <a:off x="1588785" y="1356810"/>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Il Divario. Un esempio: la fotografia</a:t>
            </a: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D5F25C56-6A69-4EEE-B2CF-FFB34945FA53}"/>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23B087D3-5838-4A2B-AC19-4F54FBDD11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283" y="1178135"/>
            <a:ext cx="529519" cy="529519"/>
          </a:xfrm>
          <a:prstGeom prst="rect">
            <a:avLst/>
          </a:prstGeom>
        </p:spPr>
      </p:pic>
    </p:spTree>
    <p:extLst>
      <p:ext uri="{BB962C8B-B14F-4D97-AF65-F5344CB8AC3E}">
        <p14:creationId xmlns:p14="http://schemas.microsoft.com/office/powerpoint/2010/main" val="30428613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203598"/>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8784" y="1862203"/>
            <a:ext cx="6223576" cy="2308324"/>
          </a:xfrm>
          <a:prstGeom prst="rect">
            <a:avLst/>
          </a:prstGeom>
          <a:noFill/>
        </p:spPr>
        <p:txBody>
          <a:bodyPr wrap="square" rtlCol="0">
            <a:spAutoFit/>
          </a:bodyPr>
          <a:lstStyle/>
          <a:p>
            <a:pPr>
              <a:defRPr/>
            </a:pPr>
            <a:r>
              <a:rPr lang="it-IT" altLang="es-ES" sz="1200" dirty="0">
                <a:latin typeface="Arial Rounded MT Bold" panose="020F0704030504030204" pitchFamily="34" charset="0"/>
              </a:rPr>
              <a:t>Gli </a:t>
            </a:r>
            <a:r>
              <a:rPr lang="it-IT" altLang="es-ES" sz="1200" dirty="0">
                <a:solidFill>
                  <a:schemeClr val="tx2">
                    <a:lumMod val="60000"/>
                    <a:lumOff val="40000"/>
                  </a:schemeClr>
                </a:solidFill>
                <a:latin typeface="Arial Rounded MT Bold" panose="020F0704030504030204" pitchFamily="34" charset="0"/>
              </a:rPr>
              <a:t>scarti crescenti negli stipendi </a:t>
            </a:r>
            <a:r>
              <a:rPr lang="it-IT" altLang="es-ES" sz="1200" dirty="0">
                <a:latin typeface="Arial Rounded MT Bold" panose="020F0704030504030204" pitchFamily="34" charset="0"/>
              </a:rPr>
              <a:t>tra le persone con o senza laurea e tra </a:t>
            </a:r>
          </a:p>
          <a:p>
            <a:pPr>
              <a:defRPr/>
            </a:pPr>
            <a:r>
              <a:rPr lang="it-IT" altLang="es-ES" sz="1200" dirty="0">
                <a:latin typeface="Arial Rounded MT Bold" panose="020F0704030504030204" pitchFamily="34" charset="0"/>
              </a:rPr>
              <a:t>possessori di capitale e lavoratori, sono stati ridicolizzati da ancor più imponenti </a:t>
            </a:r>
          </a:p>
          <a:p>
            <a:pPr>
              <a:defRPr/>
            </a:pPr>
            <a:r>
              <a:rPr lang="it-IT" altLang="es-ES" sz="1200" dirty="0">
                <a:latin typeface="Arial Rounded MT Bold" panose="020F0704030504030204" pitchFamily="34" charset="0"/>
              </a:rPr>
              <a:t>cambiamenti su in cima.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Come già notato, tra il 2002 e il 2007 l'1% più ricco ha ottenuto i due terzi di tutti i profitti provenienti dalla crescita dell'economia statunitense.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Ma da chi sarebbe composto questo 1%?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L'economista </a:t>
            </a:r>
            <a:r>
              <a:rPr lang="it-IT" altLang="es-ES" sz="1200" dirty="0">
                <a:solidFill>
                  <a:schemeClr val="tx2">
                    <a:lumMod val="60000"/>
                    <a:lumOff val="40000"/>
                  </a:schemeClr>
                </a:solidFill>
                <a:latin typeface="Arial Rounded MT Bold" panose="020F0704030504030204" pitchFamily="34" charset="0"/>
              </a:rPr>
              <a:t>Steven Kaplan </a:t>
            </a:r>
            <a:r>
              <a:rPr lang="it-IT" altLang="es-ES" sz="1200" dirty="0">
                <a:latin typeface="Arial Rounded MT Bold" panose="020F0704030504030204" pitchFamily="34" charset="0"/>
              </a:rPr>
              <a:t>della </a:t>
            </a:r>
            <a:r>
              <a:rPr lang="it-IT" altLang="es-ES" sz="1200" dirty="0">
                <a:solidFill>
                  <a:schemeClr val="tx2">
                    <a:lumMod val="60000"/>
                    <a:lumOff val="40000"/>
                  </a:schemeClr>
                </a:solidFill>
                <a:latin typeface="Arial Rounded MT Bold" panose="020F0704030504030204" pitchFamily="34" charset="0"/>
              </a:rPr>
              <a:t>University of Chicago </a:t>
            </a:r>
            <a:r>
              <a:rPr lang="it-IT" altLang="es-ES" sz="1200" dirty="0">
                <a:latin typeface="Arial Rounded MT Bold" panose="020F0704030504030204" pitchFamily="34" charset="0"/>
              </a:rPr>
              <a:t>ha scoperto che quasi </a:t>
            </a:r>
          </a:p>
          <a:p>
            <a:pPr>
              <a:defRPr/>
            </a:pPr>
            <a:r>
              <a:rPr lang="it-IT" altLang="es-ES" sz="1200" dirty="0">
                <a:latin typeface="Arial Rounded MT Bold" panose="020F0704030504030204" pitchFamily="34" charset="0"/>
              </a:rPr>
              <a:t>tutti lavorano in altri settori: nei grandi </a:t>
            </a:r>
            <a:r>
              <a:rPr lang="it-IT" altLang="es-ES" sz="1200" u="sng" dirty="0">
                <a:latin typeface="Arial Rounded MT Bold" panose="020F0704030504030204" pitchFamily="34" charset="0"/>
              </a:rPr>
              <a:t>mezzi di comunicazione e nello spettacolo, nello sport e negli studi legali, oppure sono imprenditori e alti dirigenti</a:t>
            </a:r>
            <a:r>
              <a:rPr lang="it-IT" altLang="es-ES" sz="1200" dirty="0">
                <a:latin typeface="Arial Rounded MT Bold" panose="020F0704030504030204" pitchFamily="34" charset="0"/>
              </a:rPr>
              <a:t>.</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2CE28ADE-4B4F-4367-870B-2F303731184C}"/>
              </a:ext>
            </a:extLst>
          </p:cNvPr>
          <p:cNvSpPr/>
          <p:nvPr/>
        </p:nvSpPr>
        <p:spPr>
          <a:xfrm>
            <a:off x="1588785" y="1310577"/>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Il Divario. Un esempio: la fotografia</a:t>
            </a: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D8AA40E1-547C-4FB6-B772-5B6010985BE7}"/>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3" name="Imagen 2">
            <a:extLst>
              <a:ext uri="{FF2B5EF4-FFF2-40B4-BE49-F238E27FC236}">
                <a16:creationId xmlns:a16="http://schemas.microsoft.com/office/drawing/2014/main" id="{6B06B8F4-35EC-4F88-8E82-81A0C1253A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283" y="1178135"/>
            <a:ext cx="529519" cy="529519"/>
          </a:xfrm>
          <a:prstGeom prst="rect">
            <a:avLst/>
          </a:prstGeom>
        </p:spPr>
      </p:pic>
    </p:spTree>
    <p:extLst>
      <p:ext uri="{BB962C8B-B14F-4D97-AF65-F5344CB8AC3E}">
        <p14:creationId xmlns:p14="http://schemas.microsoft.com/office/powerpoint/2010/main" val="41231726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7792" y="1466134"/>
            <a:ext cx="5676346"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754326"/>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Le persone possono restare preziosi operatori della conoscenza nella nuova età </a:t>
            </a:r>
          </a:p>
          <a:p>
            <a:pPr>
              <a:defRPr/>
            </a:pPr>
            <a:r>
              <a:rPr lang="it-IT" altLang="es-ES" sz="1200" dirty="0">
                <a:latin typeface="Arial Rounded MT Bold" panose="020F0704030504030204" pitchFamily="34" charset="0"/>
              </a:rPr>
              <a:t>delle macchine: capacità di ideazione, di riconoscimento di pattern in un ampio </a:t>
            </a:r>
          </a:p>
          <a:p>
            <a:pPr>
              <a:defRPr/>
            </a:pPr>
            <a:r>
              <a:rPr lang="it-IT" altLang="es-ES" sz="1200" dirty="0">
                <a:latin typeface="Arial Rounded MT Bold" panose="020F0704030504030204" pitchFamily="34" charset="0"/>
              </a:rPr>
              <a:t>contesto e di comunicazione complessa.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E, ogni volta che è possibile, approfittate degli ambienti di apprendimento </a:t>
            </a:r>
          </a:p>
          <a:p>
            <a:pPr>
              <a:defRPr/>
            </a:pPr>
            <a:r>
              <a:rPr lang="it-IT" altLang="es-ES" sz="1200" dirty="0">
                <a:latin typeface="Arial Rounded MT Bold" panose="020F0704030504030204" pitchFamily="34" charset="0"/>
              </a:rPr>
              <a:t>auto-organizzati, che hanno fama di essere capaci di sviluppare queste capacità nelle persone.</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2067C939-A2A7-4BF3-A91C-89F629D4A20E}"/>
              </a:ext>
            </a:extLst>
          </p:cNvPr>
          <p:cNvSpPr/>
          <p:nvPr/>
        </p:nvSpPr>
        <p:spPr>
          <a:xfrm>
            <a:off x="1527792" y="1581621"/>
            <a:ext cx="5676346"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Il Divario. Un esempio: la fotografia</a:t>
            </a: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B9A97158-A79C-4391-93DD-3DF33150D9A4}"/>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9FB028C0-6C5D-4E4A-949A-CEB75CF41A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283" y="1421434"/>
            <a:ext cx="529519" cy="529519"/>
          </a:xfrm>
          <a:prstGeom prst="rect">
            <a:avLst/>
          </a:prstGeom>
        </p:spPr>
      </p:pic>
    </p:spTree>
    <p:extLst>
      <p:ext uri="{BB962C8B-B14F-4D97-AF65-F5344CB8AC3E}">
        <p14:creationId xmlns:p14="http://schemas.microsoft.com/office/powerpoint/2010/main" val="32150860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203598"/>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3347864" y="2366260"/>
            <a:ext cx="4318400" cy="1015663"/>
          </a:xfrm>
          <a:prstGeom prst="rect">
            <a:avLst/>
          </a:prstGeom>
          <a:noFill/>
        </p:spPr>
        <p:txBody>
          <a:bodyPr wrap="square" rtlCol="0">
            <a:spAutoFit/>
          </a:bodyPr>
          <a:lstStyle/>
          <a:p>
            <a:pPr>
              <a:defRPr/>
            </a:pPr>
            <a:r>
              <a:rPr lang="it-IT" altLang="es-ES" sz="1200" dirty="0">
                <a:latin typeface="Arial Rounded MT Bold" panose="020F0704030504030204" pitchFamily="34" charset="0"/>
              </a:rPr>
              <a:t>Una delle prove materiali più forti che conferma il fatto </a:t>
            </a:r>
          </a:p>
          <a:p>
            <a:pPr>
              <a:defRPr/>
            </a:pPr>
            <a:r>
              <a:rPr lang="it-IT" altLang="es-ES" sz="1200" dirty="0">
                <a:latin typeface="Arial Rounded MT Bold" panose="020F0704030504030204" pitchFamily="34" charset="0"/>
              </a:rPr>
              <a:t>che gli </a:t>
            </a:r>
            <a:r>
              <a:rPr lang="it-IT" altLang="es-ES" sz="1200" dirty="0">
                <a:solidFill>
                  <a:schemeClr val="tx2">
                    <a:lumMod val="60000"/>
                    <a:lumOff val="40000"/>
                  </a:schemeClr>
                </a:solidFill>
                <a:latin typeface="Arial Rounded MT Bold" panose="020F0704030504030204" pitchFamily="34" charset="0"/>
              </a:rPr>
              <a:t>studenti non acquisiscono le giuste competenze</a:t>
            </a:r>
            <a:r>
              <a:rPr lang="it-IT" altLang="es-ES" sz="1200" dirty="0">
                <a:latin typeface="Arial Rounded MT Bold" panose="020F0704030504030204" pitchFamily="34" charset="0"/>
              </a:rPr>
              <a:t> è il lavoro dei sociologi </a:t>
            </a:r>
            <a:r>
              <a:rPr lang="it-IT" altLang="es-ES" sz="1200" dirty="0">
                <a:solidFill>
                  <a:schemeClr val="tx2">
                    <a:lumMod val="60000"/>
                    <a:lumOff val="40000"/>
                  </a:schemeClr>
                </a:solidFill>
                <a:latin typeface="Arial Rounded MT Bold" panose="020F0704030504030204" pitchFamily="34" charset="0"/>
              </a:rPr>
              <a:t>Richard Arum e Josipa </a:t>
            </a:r>
            <a:r>
              <a:rPr lang="it-IT" altLang="es-ES" sz="1200" dirty="0" err="1">
                <a:solidFill>
                  <a:schemeClr val="tx2">
                    <a:lumMod val="60000"/>
                    <a:lumOff val="40000"/>
                  </a:schemeClr>
                </a:solidFill>
                <a:latin typeface="Arial Rounded MT Bold" panose="020F0704030504030204" pitchFamily="34" charset="0"/>
              </a:rPr>
              <a:t>Roska</a:t>
            </a:r>
            <a:r>
              <a:rPr lang="it-IT" altLang="es-ES" sz="1200" dirty="0">
                <a:latin typeface="Arial Rounded MT Bold" panose="020F0704030504030204" pitchFamily="34" charset="0"/>
              </a:rPr>
              <a:t> </a:t>
            </a:r>
          </a:p>
          <a:p>
            <a:pPr>
              <a:defRPr/>
            </a:pPr>
            <a:r>
              <a:rPr lang="it-IT" altLang="es-ES" sz="1200" dirty="0">
                <a:latin typeface="Arial Rounded MT Bold" panose="020F0704030504030204" pitchFamily="34" charset="0"/>
              </a:rPr>
              <a:t>riassunto nel loro libro </a:t>
            </a:r>
            <a:r>
              <a:rPr lang="it-IT" altLang="es-ES" sz="1200" i="1" dirty="0">
                <a:solidFill>
                  <a:schemeClr val="tx2">
                    <a:lumMod val="60000"/>
                    <a:lumOff val="40000"/>
                  </a:schemeClr>
                </a:solidFill>
                <a:latin typeface="Arial Rounded MT Bold" panose="020F0704030504030204" pitchFamily="34" charset="0"/>
              </a:rPr>
              <a:t>Academically Adrift: Limited Learning on College Campuses</a:t>
            </a:r>
            <a:endParaRPr lang="en-GB" altLang="es-ES" sz="1200" i="1" dirty="0">
              <a:solidFill>
                <a:schemeClr val="tx2">
                  <a:lumMod val="60000"/>
                  <a:lumOff val="40000"/>
                </a:schemeClr>
              </a:solidFill>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0179DB7C-3285-4408-B30C-E4DA778710BA}"/>
              </a:ext>
            </a:extLst>
          </p:cNvPr>
          <p:cNvSpPr/>
          <p:nvPr/>
        </p:nvSpPr>
        <p:spPr>
          <a:xfrm>
            <a:off x="1610092" y="1319085"/>
            <a:ext cx="5904001"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Se non vai all’università</a:t>
            </a: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9AD255C7-59E5-4155-9B24-D52993774283}"/>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7" name="object 2">
            <a:extLst>
              <a:ext uri="{FF2B5EF4-FFF2-40B4-BE49-F238E27FC236}">
                <a16:creationId xmlns:a16="http://schemas.microsoft.com/office/drawing/2014/main" id="{BCDCD3F2-9778-483E-9B5D-AC3C543897CA}"/>
              </a:ext>
            </a:extLst>
          </p:cNvPr>
          <p:cNvSpPr/>
          <p:nvPr/>
        </p:nvSpPr>
        <p:spPr>
          <a:xfrm>
            <a:off x="1610093" y="1885714"/>
            <a:ext cx="1619848" cy="1951251"/>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a:p>
        </p:txBody>
      </p:sp>
      <p:sp>
        <p:nvSpPr>
          <p:cNvPr id="18" name="object 2">
            <a:extLst>
              <a:ext uri="{FF2B5EF4-FFF2-40B4-BE49-F238E27FC236}">
                <a16:creationId xmlns:a16="http://schemas.microsoft.com/office/drawing/2014/main" id="{951EEA35-7C51-44BB-BD60-ED7DDBA992CF}"/>
              </a:ext>
            </a:extLst>
          </p:cNvPr>
          <p:cNvSpPr/>
          <p:nvPr/>
        </p:nvSpPr>
        <p:spPr>
          <a:xfrm rot="10800000">
            <a:off x="1610094" y="2670539"/>
            <a:ext cx="1619848" cy="1607402"/>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a:p>
        </p:txBody>
      </p:sp>
      <p:pic>
        <p:nvPicPr>
          <p:cNvPr id="3" name="Imagen 2">
            <a:extLst>
              <a:ext uri="{FF2B5EF4-FFF2-40B4-BE49-F238E27FC236}">
                <a16:creationId xmlns:a16="http://schemas.microsoft.com/office/drawing/2014/main" id="{3D63AF68-48A0-4486-A870-85B785B489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3688" y="2101236"/>
            <a:ext cx="1238056" cy="1967484"/>
          </a:xfrm>
          <a:prstGeom prst="rect">
            <a:avLst/>
          </a:prstGeom>
        </p:spPr>
      </p:pic>
    </p:spTree>
    <p:extLst>
      <p:ext uri="{BB962C8B-B14F-4D97-AF65-F5344CB8AC3E}">
        <p14:creationId xmlns:p14="http://schemas.microsoft.com/office/powerpoint/2010/main" val="22519735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74341" y="1977668"/>
            <a:ext cx="6207782" cy="1754326"/>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Arum e Roska hanno utilizzato il </a:t>
            </a:r>
            <a:r>
              <a:rPr lang="it-IT" altLang="es-ES" sz="1200" i="1" dirty="0">
                <a:solidFill>
                  <a:schemeClr val="tx2">
                    <a:lumMod val="60000"/>
                    <a:lumOff val="40000"/>
                  </a:schemeClr>
                </a:solidFill>
                <a:latin typeface="Arial Rounded MT Bold" panose="020F0704030504030204" pitchFamily="34" charset="0"/>
              </a:rPr>
              <a:t>Collegiate Learning Assessment </a:t>
            </a:r>
            <a:r>
              <a:rPr lang="it-IT" altLang="es-ES" sz="1200" dirty="0">
                <a:latin typeface="Arial Rounded MT Bold" panose="020F0704030504030204" pitchFamily="34" charset="0"/>
              </a:rPr>
              <a:t>(CLA), un </a:t>
            </a:r>
            <a:r>
              <a:rPr lang="it-IT" altLang="es-ES" sz="1200" dirty="0">
                <a:solidFill>
                  <a:schemeClr val="tx2">
                    <a:lumMod val="60000"/>
                    <a:lumOff val="40000"/>
                  </a:schemeClr>
                </a:solidFill>
                <a:latin typeface="Arial Rounded MT Bold" panose="020F0704030504030204" pitchFamily="34" charset="0"/>
              </a:rPr>
              <a:t>test</a:t>
            </a:r>
            <a:r>
              <a:rPr lang="it-IT" altLang="es-ES" sz="1200" dirty="0">
                <a:latin typeface="Arial Rounded MT Bold" panose="020F0704030504030204" pitchFamily="34" charset="0"/>
              </a:rPr>
              <a:t> </a:t>
            </a:r>
          </a:p>
          <a:p>
            <a:pPr>
              <a:defRPr/>
            </a:pPr>
            <a:r>
              <a:rPr lang="it-IT" altLang="es-ES" sz="1200" dirty="0">
                <a:latin typeface="Arial Rounded MT Bold" panose="020F0704030504030204" pitchFamily="34" charset="0"/>
              </a:rPr>
              <a:t>messo a punto di recente che gli </a:t>
            </a:r>
            <a:r>
              <a:rPr lang="it-IT" altLang="es-ES" sz="1200" dirty="0">
                <a:solidFill>
                  <a:schemeClr val="tx2">
                    <a:lumMod val="60000"/>
                    <a:lumOff val="40000"/>
                  </a:schemeClr>
                </a:solidFill>
                <a:latin typeface="Arial Rounded MT Bold" panose="020F0704030504030204" pitchFamily="34" charset="0"/>
              </a:rPr>
              <a:t>studenti universitari </a:t>
            </a:r>
            <a:r>
              <a:rPr lang="it-IT" altLang="es-ES" sz="1200" dirty="0">
                <a:latin typeface="Arial Rounded MT Bold" panose="020F0704030504030204" pitchFamily="34" charset="0"/>
              </a:rPr>
              <a:t>devono sostenere per </a:t>
            </a:r>
          </a:p>
          <a:p>
            <a:pPr>
              <a:defRPr/>
            </a:pPr>
            <a:r>
              <a:rPr lang="it-IT" altLang="es-ES" sz="1200" dirty="0">
                <a:latin typeface="Arial Rounded MT Bold" panose="020F0704030504030204" pitchFamily="34" charset="0"/>
              </a:rPr>
              <a:t>valutare le loro </a:t>
            </a:r>
            <a:r>
              <a:rPr lang="it-IT" altLang="es-ES" sz="1200" dirty="0">
                <a:solidFill>
                  <a:schemeClr val="tx2">
                    <a:lumMod val="60000"/>
                    <a:lumOff val="40000"/>
                  </a:schemeClr>
                </a:solidFill>
                <a:latin typeface="Arial Rounded MT Bold" panose="020F0704030504030204" pitchFamily="34" charset="0"/>
              </a:rPr>
              <a:t>capacità di pensiero critico, comunicazione scritta, risoluzione di problemi e ragionamento analitico. </a:t>
            </a:r>
          </a:p>
          <a:p>
            <a:pPr>
              <a:defRPr/>
            </a:pPr>
            <a:endParaRPr lang="it-IT" altLang="es-ES" sz="1200" dirty="0">
              <a:solidFill>
                <a:schemeClr val="tx2">
                  <a:lumMod val="60000"/>
                  <a:lumOff val="40000"/>
                </a:schemeClr>
              </a:solidFill>
              <a:latin typeface="Arial Rounded MT Bold" panose="020F0704030504030204" pitchFamily="34" charset="0"/>
            </a:endParaRPr>
          </a:p>
          <a:p>
            <a:pPr>
              <a:defRPr/>
            </a:pPr>
            <a:r>
              <a:rPr lang="it-IT" altLang="es-ES" sz="1200" dirty="0">
                <a:latin typeface="Arial Rounded MT Bold" panose="020F0704030504030204" pitchFamily="34" charset="0"/>
              </a:rPr>
              <a:t>Anche se il CLA si svolge davanti a un computer, richiede di scrivere elaborati </a:t>
            </a:r>
          </a:p>
          <a:p>
            <a:pPr>
              <a:defRPr/>
            </a:pPr>
            <a:r>
              <a:rPr lang="it-IT" altLang="es-ES" sz="1200" dirty="0">
                <a:latin typeface="Arial Rounded MT Bold" panose="020F0704030504030204" pitchFamily="34" charset="0"/>
              </a:rPr>
              <a:t>invece di dare una serie di risposte ai quiz a scelta multipla. </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0C22A5B0-BB35-49CB-AEFD-03C80B288361}"/>
              </a:ext>
            </a:extLst>
          </p:cNvPr>
          <p:cNvSpPr/>
          <p:nvPr/>
        </p:nvSpPr>
        <p:spPr>
          <a:xfrm>
            <a:off x="1610092" y="1751134"/>
            <a:ext cx="5904001"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Se non vai all’università</a:t>
            </a: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EBAC7962-242B-4D20-A0BA-C5506770FE8B}"/>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9340837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911743"/>
            <a:ext cx="6207782" cy="1754326"/>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Una delle sue componenti principali è la </a:t>
            </a:r>
            <a:r>
              <a:rPr lang="it-IT" altLang="es-ES" sz="1200" dirty="0">
                <a:solidFill>
                  <a:schemeClr val="tx2">
                    <a:lumMod val="60000"/>
                    <a:lumOff val="40000"/>
                  </a:schemeClr>
                </a:solidFill>
                <a:latin typeface="Arial Rounded MT Bold" panose="020F0704030504030204" pitchFamily="34" charset="0"/>
              </a:rPr>
              <a:t>«performance task» </a:t>
            </a:r>
            <a:r>
              <a:rPr lang="it-IT" altLang="es-ES" sz="1200" dirty="0">
                <a:latin typeface="Arial Rounded MT Bold" panose="020F0704030504030204" pitchFamily="34" charset="0"/>
              </a:rPr>
              <a:t>che presenta agli </a:t>
            </a:r>
          </a:p>
          <a:p>
            <a:pPr>
              <a:defRPr/>
            </a:pPr>
            <a:r>
              <a:rPr lang="it-IT" altLang="es-ES" sz="1200" dirty="0">
                <a:latin typeface="Arial Rounded MT Bold" panose="020F0704030504030204" pitchFamily="34" charset="0"/>
              </a:rPr>
              <a:t>studenti un insieme di documenti a corredo e concede loro novanta minuti per </a:t>
            </a:r>
          </a:p>
          <a:p>
            <a:pPr>
              <a:defRPr/>
            </a:pPr>
            <a:r>
              <a:rPr lang="it-IT" altLang="es-ES" sz="1200" dirty="0">
                <a:latin typeface="Arial Rounded MT Bold" panose="020F0704030504030204" pitchFamily="34" charset="0"/>
              </a:rPr>
              <a:t>redigere un saggetto in cui devono estrarre le informazioni dai materiali dati e </a:t>
            </a:r>
          </a:p>
          <a:p>
            <a:pPr>
              <a:defRPr/>
            </a:pPr>
            <a:r>
              <a:rPr lang="it-IT" altLang="es-ES" sz="1200" dirty="0">
                <a:latin typeface="Arial Rounded MT Bold" panose="020F0704030504030204" pitchFamily="34" charset="0"/>
              </a:rPr>
              <a:t>sviluppare un punto di vista o una raccomandazione.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Detto in breve, la performance task è un valido </a:t>
            </a:r>
            <a:r>
              <a:rPr lang="it-IT" altLang="es-ES" sz="1200" dirty="0">
                <a:solidFill>
                  <a:schemeClr val="tx2">
                    <a:lumMod val="60000"/>
                    <a:lumOff val="40000"/>
                  </a:schemeClr>
                </a:solidFill>
                <a:latin typeface="Arial Rounded MT Bold" panose="020F0704030504030204" pitchFamily="34" charset="0"/>
              </a:rPr>
              <a:t>test sulle capacità di ideazione, </a:t>
            </a:r>
          </a:p>
          <a:p>
            <a:pPr>
              <a:defRPr/>
            </a:pPr>
            <a:r>
              <a:rPr lang="it-IT" altLang="es-ES" sz="1200" dirty="0">
                <a:solidFill>
                  <a:schemeClr val="tx2">
                    <a:lumMod val="60000"/>
                    <a:lumOff val="40000"/>
                  </a:schemeClr>
                </a:solidFill>
                <a:latin typeface="Arial Rounded MT Bold" panose="020F0704030504030204" pitchFamily="34" charset="0"/>
              </a:rPr>
              <a:t>riconoscimento di pattern e comunicazione complessa</a:t>
            </a:r>
            <a:r>
              <a:rPr lang="it-IT" altLang="es-ES" sz="1200" dirty="0">
                <a:latin typeface="Arial Rounded MT Bold" panose="020F0704030504030204" pitchFamily="34" charset="0"/>
              </a:rPr>
              <a:t>.</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FBD0CDBC-2F8D-40E1-B629-F9449AB41798}"/>
              </a:ext>
            </a:extLst>
          </p:cNvPr>
          <p:cNvSpPr/>
          <p:nvPr/>
        </p:nvSpPr>
        <p:spPr>
          <a:xfrm>
            <a:off x="1610094" y="1751134"/>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Se non vai all’università</a:t>
            </a: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640E820A-6B4A-46EC-A4A2-35C7CEAA8EAB}"/>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40205131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5895" y="2106402"/>
            <a:ext cx="6207782" cy="1384995"/>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r>
              <a:rPr lang="it-IT" altLang="es-ES" sz="1200" dirty="0">
                <a:latin typeface="Arial Rounded MT Bold" panose="020F0704030504030204" pitchFamily="34" charset="0"/>
              </a:rPr>
              <a:t>Che cosa spiega questi risultati deludenti? Arum, Roska e colleghi dimostrano </a:t>
            </a:r>
          </a:p>
          <a:p>
            <a:pPr>
              <a:defRPr/>
            </a:pPr>
            <a:r>
              <a:rPr lang="it-IT" altLang="es-ES" sz="1200" dirty="0">
                <a:latin typeface="Arial Rounded MT Bold" panose="020F0704030504030204" pitchFamily="34" charset="0"/>
              </a:rPr>
              <a:t>materialmente che gli </a:t>
            </a:r>
            <a:r>
              <a:rPr lang="it-IT" altLang="es-ES" sz="1200" dirty="0">
                <a:solidFill>
                  <a:schemeClr val="tx2">
                    <a:lumMod val="60000"/>
                    <a:lumOff val="40000"/>
                  </a:schemeClr>
                </a:solidFill>
                <a:latin typeface="Arial Rounded MT Bold" panose="020F0704030504030204" pitchFamily="34" charset="0"/>
              </a:rPr>
              <a:t>universitari odierni dedicano solo il 9% del proprio tempo </a:t>
            </a:r>
          </a:p>
          <a:p>
            <a:pPr>
              <a:defRPr/>
            </a:pPr>
            <a:r>
              <a:rPr lang="it-IT" altLang="es-ES" sz="1200" dirty="0">
                <a:solidFill>
                  <a:schemeClr val="tx2">
                    <a:lumMod val="60000"/>
                    <a:lumOff val="40000"/>
                  </a:schemeClr>
                </a:solidFill>
                <a:latin typeface="Arial Rounded MT Bold" panose="020F0704030504030204" pitchFamily="34" charset="0"/>
              </a:rPr>
              <a:t>allo studio</a:t>
            </a:r>
            <a:r>
              <a:rPr lang="it-IT" altLang="es-ES" sz="1200" dirty="0">
                <a:latin typeface="Arial Rounded MT Bold" panose="020F0704030504030204" pitchFamily="34" charset="0"/>
              </a:rPr>
              <a:t> (rispetto al 51% dedicato a "socializzazione, attività ricreative e altro"), molto meno che nei decenni precedenti, e che </a:t>
            </a:r>
            <a:r>
              <a:rPr lang="it-IT" altLang="es-ES" sz="1200" dirty="0">
                <a:solidFill>
                  <a:schemeClr val="tx2">
                    <a:lumMod val="60000"/>
                    <a:lumOff val="40000"/>
                  </a:schemeClr>
                </a:solidFill>
                <a:latin typeface="Arial Rounded MT Bold" panose="020F0704030504030204" pitchFamily="34" charset="0"/>
              </a:rPr>
              <a:t>solo il 42% </a:t>
            </a:r>
            <a:r>
              <a:rPr lang="it-IT" altLang="es-ES" sz="1200" dirty="0">
                <a:latin typeface="Arial Rounded MT Bold" panose="020F0704030504030204" pitchFamily="34" charset="0"/>
              </a:rPr>
              <a:t>riferiva di avere seguito nel semestre precedente un </a:t>
            </a:r>
            <a:r>
              <a:rPr lang="it-IT" altLang="es-ES" sz="1200" dirty="0">
                <a:solidFill>
                  <a:schemeClr val="tx2">
                    <a:lumMod val="60000"/>
                    <a:lumOff val="40000"/>
                  </a:schemeClr>
                </a:solidFill>
                <a:latin typeface="Arial Rounded MT Bold" panose="020F0704030504030204" pitchFamily="34" charset="0"/>
              </a:rPr>
              <a:t>corso</a:t>
            </a:r>
            <a:r>
              <a:rPr lang="it-IT" altLang="es-ES" sz="1200" dirty="0">
                <a:latin typeface="Arial Rounded MT Bold" panose="020F0704030504030204" pitchFamily="34" charset="0"/>
              </a:rPr>
              <a:t> che richiedesse di </a:t>
            </a:r>
            <a:r>
              <a:rPr lang="it-IT" altLang="es-ES" sz="1200" dirty="0">
                <a:solidFill>
                  <a:schemeClr val="tx2">
                    <a:lumMod val="60000"/>
                    <a:lumOff val="40000"/>
                  </a:schemeClr>
                </a:solidFill>
                <a:latin typeface="Arial Rounded MT Bold" panose="020F0704030504030204" pitchFamily="34" charset="0"/>
              </a:rPr>
              <a:t>leggere almeno quaranta </a:t>
            </a:r>
          </a:p>
          <a:p>
            <a:pPr>
              <a:defRPr/>
            </a:pPr>
            <a:r>
              <a:rPr lang="it-IT" altLang="es-ES" sz="1200" dirty="0">
                <a:solidFill>
                  <a:schemeClr val="tx2">
                    <a:lumMod val="60000"/>
                    <a:lumOff val="40000"/>
                  </a:schemeClr>
                </a:solidFill>
                <a:latin typeface="Arial Rounded MT Bold" panose="020F0704030504030204" pitchFamily="34" charset="0"/>
              </a:rPr>
              <a:t>pagine alla settimana e di scrivere almeno venti pagine in totale.</a:t>
            </a:r>
            <a:endParaRPr lang="en-GB" altLang="es-ES" sz="1200" dirty="0">
              <a:solidFill>
                <a:schemeClr val="tx2">
                  <a:lumMod val="60000"/>
                  <a:lumOff val="40000"/>
                </a:schemeClr>
              </a:solidFill>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86CCBB1D-2CE9-480B-AB7D-D28F771940C7}"/>
              </a:ext>
            </a:extLst>
          </p:cNvPr>
          <p:cNvSpPr/>
          <p:nvPr/>
        </p:nvSpPr>
        <p:spPr>
          <a:xfrm>
            <a:off x="1610094" y="1771342"/>
            <a:ext cx="5918295"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Se non vai all’università</a:t>
            </a: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0F8780BF-79B6-4F25-9040-65662C92F2A4}"/>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2455762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832068"/>
            <a:ext cx="6192688" cy="1569660"/>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Però gli autori scoprono anche che in ogni college preso in esame alcuni studenti dimostrano un notevole </a:t>
            </a:r>
            <a:r>
              <a:rPr lang="it-IT" altLang="es-ES" sz="1200" dirty="0">
                <a:solidFill>
                  <a:schemeClr val="tx2">
                    <a:lumMod val="60000"/>
                    <a:lumOff val="40000"/>
                  </a:schemeClr>
                </a:solidFill>
                <a:latin typeface="Arial Rounded MT Bold" panose="020F0704030504030204" pitchFamily="34" charset="0"/>
              </a:rPr>
              <a:t>miglioramento nel CLA</a:t>
            </a:r>
            <a:r>
              <a:rPr lang="it-IT" altLang="es-ES" sz="1200" dirty="0">
                <a:latin typeface="Arial Rounded MT Bold" panose="020F0704030504030204" pitchFamily="34" charset="0"/>
              </a:rPr>
              <a:t>.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In genere sono </a:t>
            </a:r>
            <a:r>
              <a:rPr lang="it-IT" altLang="es-ES" sz="1200" dirty="0">
                <a:solidFill>
                  <a:schemeClr val="tx2">
                    <a:lumMod val="60000"/>
                    <a:lumOff val="40000"/>
                  </a:schemeClr>
                </a:solidFill>
                <a:latin typeface="Arial Rounded MT Bold" panose="020F0704030504030204" pitchFamily="34" charset="0"/>
              </a:rPr>
              <a:t>quelli che hanno passato più tempo a studiare </a:t>
            </a:r>
            <a:r>
              <a:rPr lang="it-IT" altLang="es-ES" sz="1200" dirty="0">
                <a:latin typeface="Arial Rounded MT Bold" panose="020F0704030504030204" pitchFamily="34" charset="0"/>
              </a:rPr>
              <a:t>(in particolare da    soli), </a:t>
            </a:r>
            <a:r>
              <a:rPr lang="it-IT" altLang="es-ES" sz="1200" dirty="0">
                <a:solidFill>
                  <a:schemeClr val="tx2">
                    <a:lumMod val="60000"/>
                    <a:lumOff val="40000"/>
                  </a:schemeClr>
                </a:solidFill>
                <a:latin typeface="Arial Rounded MT Bold" panose="020F0704030504030204" pitchFamily="34" charset="0"/>
              </a:rPr>
              <a:t>hanno seguito corsi </a:t>
            </a:r>
            <a:r>
              <a:rPr lang="it-IT" altLang="es-ES" sz="1200" dirty="0">
                <a:latin typeface="Arial Rounded MT Bold" panose="020F0704030504030204" pitchFamily="34" charset="0"/>
              </a:rPr>
              <a:t>che richiedevano molte letture ed elaborati e avevano </a:t>
            </a:r>
          </a:p>
          <a:p>
            <a:pPr>
              <a:defRPr/>
            </a:pPr>
            <a:r>
              <a:rPr lang="it-IT" altLang="es-ES" sz="1200" dirty="0">
                <a:solidFill>
                  <a:schemeClr val="tx2">
                    <a:lumMod val="60000"/>
                    <a:lumOff val="40000"/>
                  </a:schemeClr>
                </a:solidFill>
                <a:latin typeface="Arial Rounded MT Bold" panose="020F0704030504030204" pitchFamily="34" charset="0"/>
              </a:rPr>
              <a:t>professori più esigenti</a:t>
            </a:r>
            <a:r>
              <a:rPr lang="it-IT" altLang="es-ES" sz="1200" dirty="0">
                <a:latin typeface="Arial Rounded MT Bold" panose="020F0704030504030204" pitchFamily="34" charset="0"/>
              </a:rPr>
              <a:t>. </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57920A85-6ADF-40A0-BBEF-9C6EBF3E3AC2}"/>
              </a:ext>
            </a:extLst>
          </p:cNvPr>
          <p:cNvSpPr/>
          <p:nvPr/>
        </p:nvSpPr>
        <p:spPr>
          <a:xfrm>
            <a:off x="1610094" y="1771342"/>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Se non vai all’università</a:t>
            </a: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63811EB5-6239-4BC3-9F1B-32288E76CC7E}"/>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42167236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a 1">
            <a:extLst>
              <a:ext uri="{FF2B5EF4-FFF2-40B4-BE49-F238E27FC236}">
                <a16:creationId xmlns:a16="http://schemas.microsoft.com/office/drawing/2014/main" id="{7D1E3547-1EFA-4DDE-A6BA-F91007646E7B}"/>
              </a:ext>
            </a:extLst>
          </p:cNvPr>
          <p:cNvGraphicFramePr/>
          <p:nvPr>
            <p:extLst>
              <p:ext uri="{D42A27DB-BD31-4B8C-83A1-F6EECF244321}">
                <p14:modId xmlns:p14="http://schemas.microsoft.com/office/powerpoint/2010/main" val="3520607790"/>
              </p:ext>
            </p:extLst>
          </p:nvPr>
        </p:nvGraphicFramePr>
        <p:xfrm>
          <a:off x="1574995" y="2427728"/>
          <a:ext cx="6207782" cy="12003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EE4FF813-5752-4E8B-B0EA-542241A2D0B9}"/>
              </a:ext>
            </a:extLst>
          </p:cNvPr>
          <p:cNvSpPr/>
          <p:nvPr/>
        </p:nvSpPr>
        <p:spPr>
          <a:xfrm>
            <a:off x="1610094" y="1769303"/>
            <a:ext cx="5986242"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Se non vai all’università</a:t>
            </a: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9B9AB4A5-922C-44FA-8EEC-24E1C9A3B5BE}"/>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936509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203598"/>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890268"/>
            <a:ext cx="6207782" cy="2677656"/>
          </a:xfrm>
          <a:prstGeom prst="rect">
            <a:avLst/>
          </a:prstGeom>
          <a:noFill/>
        </p:spPr>
        <p:txBody>
          <a:bodyPr wrap="square" rtlCol="0">
            <a:spAutoFit/>
          </a:bodyPr>
          <a:lstStyle/>
          <a:p>
            <a:pPr>
              <a:defRPr/>
            </a:pPr>
            <a:r>
              <a:rPr lang="it-IT" altLang="es-ES" sz="1200" dirty="0">
                <a:latin typeface="Arial Rounded MT Bold" panose="020F0704030504030204" pitchFamily="34" charset="0"/>
              </a:rPr>
              <a:t>Arum, Roska e colleghi hanno seguito </a:t>
            </a:r>
            <a:r>
              <a:rPr lang="it-IT" altLang="es-ES" sz="1200" dirty="0">
                <a:solidFill>
                  <a:schemeClr val="tx2">
                    <a:lumMod val="60000"/>
                    <a:lumOff val="40000"/>
                  </a:schemeClr>
                </a:solidFill>
                <a:latin typeface="Arial Rounded MT Bold" panose="020F0704030504030204" pitchFamily="34" charset="0"/>
              </a:rPr>
              <a:t>più di 2300 studenti </a:t>
            </a:r>
            <a:r>
              <a:rPr lang="it-IT" altLang="es-ES" sz="1200" dirty="0">
                <a:latin typeface="Arial Rounded MT Bold" panose="020F0704030504030204" pitchFamily="34" charset="0"/>
              </a:rPr>
              <a:t>impegnati a tempo </a:t>
            </a:r>
          </a:p>
          <a:p>
            <a:pPr>
              <a:defRPr/>
            </a:pPr>
            <a:r>
              <a:rPr lang="it-IT" altLang="es-ES" sz="1200" dirty="0">
                <a:latin typeface="Arial Rounded MT Bold" panose="020F0704030504030204" pitchFamily="34" charset="0"/>
              </a:rPr>
              <a:t>pieno in un corso di laurea quadriennale in un certo numero di college e </a:t>
            </a:r>
          </a:p>
          <a:p>
            <a:pPr>
              <a:defRPr/>
            </a:pPr>
            <a:r>
              <a:rPr lang="it-IT" altLang="es-ES" sz="1200" dirty="0">
                <a:latin typeface="Arial Rounded MT Bold" panose="020F0704030504030204" pitchFamily="34" charset="0"/>
              </a:rPr>
              <a:t>università americani. Le loro scoperte sono allarmanti:</a:t>
            </a: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Il progresso medio nei test dopo quattro anni era abbastanza limitato.</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A9A9FF6F-BD49-48C2-9E47-1A26906EF574}"/>
              </a:ext>
            </a:extLst>
          </p:cNvPr>
          <p:cNvSpPr/>
          <p:nvPr/>
        </p:nvSpPr>
        <p:spPr>
          <a:xfrm>
            <a:off x="1610094" y="1325542"/>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Se non vai all’università</a:t>
            </a: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F39A2241-248F-4D50-8E01-754C8775C50A}"/>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5" name="Diagrama 4">
            <a:extLst>
              <a:ext uri="{FF2B5EF4-FFF2-40B4-BE49-F238E27FC236}">
                <a16:creationId xmlns:a16="http://schemas.microsoft.com/office/drawing/2014/main" id="{B5ACE69F-D095-43CA-AE39-2E21C72B1D2A}"/>
              </a:ext>
            </a:extLst>
          </p:cNvPr>
          <p:cNvGraphicFramePr/>
          <p:nvPr>
            <p:extLst>
              <p:ext uri="{D42A27DB-BD31-4B8C-83A1-F6EECF244321}">
                <p14:modId xmlns:p14="http://schemas.microsoft.com/office/powerpoint/2010/main" val="1497401999"/>
              </p:ext>
            </p:extLst>
          </p:nvPr>
        </p:nvGraphicFramePr>
        <p:xfrm>
          <a:off x="1721214" y="2635493"/>
          <a:ext cx="5731106" cy="14773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17745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8900" y="1347614"/>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3472396" y="2152884"/>
            <a:ext cx="4123940" cy="1569660"/>
          </a:xfrm>
          <a:prstGeom prst="rect">
            <a:avLst/>
          </a:prstGeom>
          <a:noFill/>
        </p:spPr>
        <p:txBody>
          <a:bodyPr wrap="square" rtlCol="0">
            <a:spAutoFit/>
          </a:bodyPr>
          <a:lstStyle/>
          <a:p>
            <a:pPr>
              <a:defRPr/>
            </a:pPr>
            <a:r>
              <a:rPr lang="it-IT" altLang="es-ES" sz="1200" dirty="0">
                <a:latin typeface="Arial Rounded MT Bold" panose="020F0704030504030204" pitchFamily="34" charset="0"/>
              </a:rPr>
              <a:t>In </a:t>
            </a:r>
            <a:r>
              <a:rPr lang="it-IT" altLang="es-ES" sz="1200" i="1" dirty="0">
                <a:solidFill>
                  <a:schemeClr val="tx2">
                    <a:lumMod val="60000"/>
                    <a:lumOff val="40000"/>
                  </a:schemeClr>
                </a:solidFill>
                <a:latin typeface="Arial Rounded MT Bold" panose="020F0704030504030204" pitchFamily="34" charset="0"/>
              </a:rPr>
              <a:t>Why the West Rules - For Now </a:t>
            </a:r>
            <a:r>
              <a:rPr lang="it-IT" altLang="es-ES" sz="1200" dirty="0">
                <a:latin typeface="Arial Rounded MT Bold" panose="020F0704030504030204" pitchFamily="34" charset="0"/>
              </a:rPr>
              <a:t>Morris affronta un interrogativo ancor più fondamentale: se sia sensato o  legittimo </a:t>
            </a:r>
            <a:r>
              <a:rPr lang="it-IT" altLang="es-ES" sz="1200" dirty="0">
                <a:solidFill>
                  <a:schemeClr val="tx2">
                    <a:lumMod val="60000"/>
                    <a:lumOff val="40000"/>
                  </a:schemeClr>
                </a:solidFill>
                <a:latin typeface="Arial Rounded MT Bold" panose="020F0704030504030204" pitchFamily="34" charset="0"/>
              </a:rPr>
              <a:t>cercare di classificare o paragonare i fatti e i progressi dell'umanità.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Molti antropologi e tanti altri specialisti delle scienze umane sostengono che non lo sia. </a:t>
            </a:r>
          </a:p>
          <a:p>
            <a:pPr>
              <a:defRPr/>
            </a:pP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grpSp>
        <p:nvGrpSpPr>
          <p:cNvPr id="12" name="Group 11">
            <a:extLst>
              <a:ext uri="{FF2B5EF4-FFF2-40B4-BE49-F238E27FC236}">
                <a16:creationId xmlns:a16="http://schemas.microsoft.com/office/drawing/2014/main" id="{3E1287B4-0F1A-4343-A2FA-CEFFBB1279E3}"/>
              </a:ext>
            </a:extLst>
          </p:cNvPr>
          <p:cNvGrpSpPr/>
          <p:nvPr/>
        </p:nvGrpSpPr>
        <p:grpSpPr>
          <a:xfrm>
            <a:off x="1567834" y="1471832"/>
            <a:ext cx="5930203" cy="351000"/>
            <a:chOff x="-837160" y="-513162"/>
            <a:chExt cx="4276522" cy="351000"/>
          </a:xfrm>
        </p:grpSpPr>
        <p:sp>
          <p:nvSpPr>
            <p:cNvPr id="17" name="Rectangle: Rounded Corners 16">
              <a:extLst>
                <a:ext uri="{FF2B5EF4-FFF2-40B4-BE49-F238E27FC236}">
                  <a16:creationId xmlns:a16="http://schemas.microsoft.com/office/drawing/2014/main" id="{4476970D-6241-4F99-9C0C-C7198DB723EC}"/>
                </a:ext>
              </a:extLst>
            </p:cNvPr>
            <p:cNvSpPr/>
            <p:nvPr/>
          </p:nvSpPr>
          <p:spPr>
            <a:xfrm>
              <a:off x="-837160" y="-513162"/>
              <a:ext cx="4248472" cy="351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ectangle: Rounded Corners 4">
              <a:extLst>
                <a:ext uri="{FF2B5EF4-FFF2-40B4-BE49-F238E27FC236}">
                  <a16:creationId xmlns:a16="http://schemas.microsoft.com/office/drawing/2014/main" id="{1CAA1AD6-B60B-4626-8F4B-722B60912863}"/>
                </a:ext>
              </a:extLst>
            </p:cNvPr>
            <p:cNvSpPr txBox="1"/>
            <p:nvPr/>
          </p:nvSpPr>
          <p:spPr>
            <a:xfrm>
              <a:off x="-774842" y="-496028"/>
              <a:ext cx="4214204" cy="3167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defRPr/>
              </a:pPr>
              <a:r>
                <a:rPr lang="it-IT" altLang="es-ES" sz="1200" dirty="0">
                  <a:solidFill>
                    <a:schemeClr val="tx1"/>
                  </a:solidFill>
                  <a:latin typeface="Arial Rounded MT Bold" panose="020F0704030504030204" pitchFamily="34" charset="0"/>
                </a:rPr>
                <a:t>Come facciamo a decidere qual è il più </a:t>
              </a:r>
              <a:r>
                <a:rPr lang="it-IT" altLang="es-ES" sz="1200" dirty="0">
                  <a:solidFill>
                    <a:srgbClr val="7030A0"/>
                  </a:solidFill>
                  <a:latin typeface="Arial Rounded MT Bold" panose="020F0704030504030204" pitchFamily="34" charset="0"/>
                </a:rPr>
                <a:t>importante</a:t>
              </a:r>
              <a:r>
                <a:rPr lang="it-IT" altLang="es-ES" sz="1200" dirty="0">
                  <a:solidFill>
                    <a:schemeClr val="tx1"/>
                  </a:solidFill>
                  <a:latin typeface="Arial Rounded MT Bold" panose="020F0704030504030204" pitchFamily="34" charset="0"/>
                </a:rPr>
                <a:t> tra questi </a:t>
              </a:r>
              <a:r>
                <a:rPr lang="it-IT" altLang="es-ES" sz="1200" dirty="0">
                  <a:solidFill>
                    <a:srgbClr val="7030A0"/>
                  </a:solidFill>
                  <a:latin typeface="Arial Rounded MT Bold" panose="020F0704030504030204" pitchFamily="34" charset="0"/>
                </a:rPr>
                <a:t>balzi in avanti</a:t>
              </a:r>
              <a:r>
                <a:rPr lang="it-IT" altLang="es-ES" sz="1200" dirty="0">
                  <a:solidFill>
                    <a:schemeClr val="tx1"/>
                  </a:solidFill>
                  <a:latin typeface="Arial Rounded MT Bold" panose="020F0704030504030204" pitchFamily="34" charset="0"/>
                </a:rPr>
                <a:t>? </a:t>
              </a:r>
            </a:p>
          </p:txBody>
        </p:sp>
      </p:grpSp>
      <p:sp>
        <p:nvSpPr>
          <p:cNvPr id="19" name="Donut 24">
            <a:extLst>
              <a:ext uri="{FF2B5EF4-FFF2-40B4-BE49-F238E27FC236}">
                <a16:creationId xmlns:a16="http://schemas.microsoft.com/office/drawing/2014/main" id="{44892B1D-32A3-4240-9831-5369231DD1A1}"/>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0" name="object 2">
            <a:extLst>
              <a:ext uri="{FF2B5EF4-FFF2-40B4-BE49-F238E27FC236}">
                <a16:creationId xmlns:a16="http://schemas.microsoft.com/office/drawing/2014/main" id="{97E5E0C2-A722-4002-99F7-83C590499E42}"/>
              </a:ext>
            </a:extLst>
          </p:cNvPr>
          <p:cNvSpPr/>
          <p:nvPr/>
        </p:nvSpPr>
        <p:spPr>
          <a:xfrm>
            <a:off x="1619672" y="1995686"/>
            <a:ext cx="1296144" cy="1643002"/>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a:p>
        </p:txBody>
      </p:sp>
      <p:sp>
        <p:nvSpPr>
          <p:cNvPr id="21" name="object 2">
            <a:extLst>
              <a:ext uri="{FF2B5EF4-FFF2-40B4-BE49-F238E27FC236}">
                <a16:creationId xmlns:a16="http://schemas.microsoft.com/office/drawing/2014/main" id="{B3A6B41D-BDF6-47C4-BF9C-CB88916552AF}"/>
              </a:ext>
            </a:extLst>
          </p:cNvPr>
          <p:cNvSpPr/>
          <p:nvPr/>
        </p:nvSpPr>
        <p:spPr>
          <a:xfrm rot="10800000">
            <a:off x="1681059" y="2744303"/>
            <a:ext cx="1648438" cy="1644418"/>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a:p>
        </p:txBody>
      </p:sp>
      <p:pic>
        <p:nvPicPr>
          <p:cNvPr id="3" name="Imagen 2">
            <a:extLst>
              <a:ext uri="{FF2B5EF4-FFF2-40B4-BE49-F238E27FC236}">
                <a16:creationId xmlns:a16="http://schemas.microsoft.com/office/drawing/2014/main" id="{92D48A2F-A3CF-4FFE-973C-6336325A5E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3688" y="2193970"/>
            <a:ext cx="1440160" cy="1996467"/>
          </a:xfrm>
          <a:prstGeom prst="rect">
            <a:avLst/>
          </a:prstGeom>
        </p:spPr>
      </p:pic>
    </p:spTree>
    <p:extLst>
      <p:ext uri="{BB962C8B-B14F-4D97-AF65-F5344CB8AC3E}">
        <p14:creationId xmlns:p14="http://schemas.microsoft.com/office/powerpoint/2010/main" val="10023326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2235525"/>
            <a:ext cx="5966430" cy="1754326"/>
          </a:xfrm>
          <a:prstGeom prst="rect">
            <a:avLst/>
          </a:prstGeom>
          <a:noFill/>
        </p:spPr>
        <p:txBody>
          <a:bodyPr wrap="square" rtlCol="0">
            <a:spAutoFit/>
          </a:bodyPr>
          <a:lstStyle/>
          <a:p>
            <a:pPr>
              <a:defRPr/>
            </a:pPr>
            <a:r>
              <a:rPr lang="it-IT" altLang="es-ES" sz="1200" dirty="0">
                <a:latin typeface="Arial Rounded MT Bold" panose="020F0704030504030204" pitchFamily="34" charset="0"/>
              </a:rPr>
              <a:t>Quando la tecnologia avanza troppo alla svelta perché l'istruzione possa starle </a:t>
            </a:r>
          </a:p>
          <a:p>
            <a:pPr>
              <a:defRPr/>
            </a:pPr>
            <a:r>
              <a:rPr lang="it-IT" altLang="es-ES" sz="1200" dirty="0">
                <a:latin typeface="Arial Rounded MT Bold" panose="020F0704030504030204" pitchFamily="34" charset="0"/>
              </a:rPr>
              <a:t>dietro, di solito la disparità cresce.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Avendolo capito nei primi anni del secolo scorso, gli </a:t>
            </a:r>
            <a:r>
              <a:rPr lang="it-IT" altLang="es-ES" sz="1200" dirty="0">
                <a:solidFill>
                  <a:schemeClr val="tx2">
                    <a:lumMod val="60000"/>
                    <a:lumOff val="40000"/>
                  </a:schemeClr>
                </a:solidFill>
                <a:latin typeface="Arial Rounded MT Bold" panose="020F0704030504030204" pitchFamily="34" charset="0"/>
              </a:rPr>
              <a:t>Stati Uniti investirono </a:t>
            </a:r>
          </a:p>
          <a:p>
            <a:pPr>
              <a:defRPr/>
            </a:pPr>
            <a:r>
              <a:rPr lang="it-IT" altLang="es-ES" sz="1200" dirty="0">
                <a:latin typeface="Arial Rounded MT Bold" panose="020F0704030504030204" pitchFamily="34" charset="0"/>
              </a:rPr>
              <a:t>corposamente </a:t>
            </a:r>
            <a:r>
              <a:rPr lang="it-IT" altLang="es-ES" sz="1200" dirty="0">
                <a:solidFill>
                  <a:schemeClr val="tx2">
                    <a:lumMod val="60000"/>
                    <a:lumOff val="40000"/>
                  </a:schemeClr>
                </a:solidFill>
                <a:latin typeface="Arial Rounded MT Bold" panose="020F0704030504030204" pitchFamily="34" charset="0"/>
              </a:rPr>
              <a:t>nell'istruzione di base</a:t>
            </a:r>
            <a:r>
              <a:rPr lang="it-IT" altLang="es-ES" sz="1200" dirty="0">
                <a:latin typeface="Arial Rounded MT Bold" panose="020F0704030504030204" pitchFamily="34" charset="0"/>
              </a:rPr>
              <a:t>.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Goldin riporta che nel </a:t>
            </a:r>
            <a:r>
              <a:rPr lang="it-IT" altLang="es-ES" sz="1200" dirty="0">
                <a:solidFill>
                  <a:schemeClr val="tx2">
                    <a:lumMod val="60000"/>
                    <a:lumOff val="40000"/>
                  </a:schemeClr>
                </a:solidFill>
                <a:latin typeface="Arial Rounded MT Bold" panose="020F0704030504030204" pitchFamily="34" charset="0"/>
              </a:rPr>
              <a:t>1955</a:t>
            </a:r>
            <a:r>
              <a:rPr lang="it-IT" altLang="es-ES" sz="1200" dirty="0">
                <a:latin typeface="Arial Rounded MT Bold" panose="020F0704030504030204" pitchFamily="34" charset="0"/>
              </a:rPr>
              <a:t>, per esempio, quasi </a:t>
            </a:r>
            <a:r>
              <a:rPr lang="it-IT" altLang="es-ES" sz="1200" dirty="0">
                <a:solidFill>
                  <a:schemeClr val="tx2">
                    <a:lumMod val="60000"/>
                    <a:lumOff val="40000"/>
                  </a:schemeClr>
                </a:solidFill>
                <a:latin typeface="Arial Rounded MT Bold" panose="020F0704030504030204" pitchFamily="34" charset="0"/>
              </a:rPr>
              <a:t>l'80% dei bambini americani </a:t>
            </a:r>
          </a:p>
          <a:p>
            <a:pPr>
              <a:defRPr/>
            </a:pPr>
            <a:r>
              <a:rPr lang="it-IT" altLang="es-ES" sz="1200" dirty="0">
                <a:solidFill>
                  <a:schemeClr val="tx2">
                    <a:lumMod val="60000"/>
                    <a:lumOff val="40000"/>
                  </a:schemeClr>
                </a:solidFill>
                <a:latin typeface="Arial Rounded MT Bold" panose="020F0704030504030204" pitchFamily="34" charset="0"/>
              </a:rPr>
              <a:t>tra i quindici e i diciannove anni era iscritto alle superiori</a:t>
            </a:r>
            <a:r>
              <a:rPr lang="it-IT" altLang="es-ES" sz="1200" dirty="0">
                <a:latin typeface="Arial Rounded MT Bold" panose="020F0704030504030204" pitchFamily="34" charset="0"/>
              </a:rPr>
              <a:t>, un livello all'epoca più che doppio che in qualsiasi paese europeo.</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C862469D-45D2-49AB-8780-DB07CC567325}"/>
              </a:ext>
            </a:extLst>
          </p:cNvPr>
          <p:cNvSpPr/>
          <p:nvPr/>
        </p:nvSpPr>
        <p:spPr>
          <a:xfrm>
            <a:off x="1610094" y="1739005"/>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Raccomandazioni politiche</a:t>
            </a: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2ADF09E8-B138-42B3-AA54-EE97856E6B6C}"/>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4170041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5656" y="1265220"/>
            <a:ext cx="6038438"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465496"/>
            <a:ext cx="6207782" cy="1754326"/>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Nell'ultimo mezzo secolo questo netto </a:t>
            </a:r>
            <a:r>
              <a:rPr lang="it-IT" altLang="es-ES" sz="1200" dirty="0">
                <a:solidFill>
                  <a:schemeClr val="tx2">
                    <a:lumMod val="60000"/>
                    <a:lumOff val="40000"/>
                  </a:schemeClr>
                </a:solidFill>
                <a:latin typeface="Arial Rounded MT Bold" panose="020F0704030504030204" pitchFamily="34" charset="0"/>
              </a:rPr>
              <a:t>vantaggio statunitense nell'educazione </a:t>
            </a:r>
          </a:p>
          <a:p>
            <a:pPr>
              <a:defRPr/>
            </a:pPr>
            <a:r>
              <a:rPr lang="it-IT" altLang="es-ES" sz="1200" dirty="0">
                <a:solidFill>
                  <a:schemeClr val="tx2">
                    <a:lumMod val="60000"/>
                    <a:lumOff val="40000"/>
                  </a:schemeClr>
                </a:solidFill>
                <a:latin typeface="Arial Rounded MT Bold" panose="020F0704030504030204" pitchFamily="34" charset="0"/>
              </a:rPr>
              <a:t>primaria è scomparso</a:t>
            </a:r>
            <a:r>
              <a:rPr lang="it-IT" altLang="es-ES" sz="1200" dirty="0">
                <a:latin typeface="Arial Rounded MT Bold" panose="020F0704030504030204" pitchFamily="34" charset="0"/>
              </a:rPr>
              <a:t> e oggi il paese non va oltre le posizioni centrali tra i paesi </a:t>
            </a:r>
          </a:p>
          <a:p>
            <a:pPr>
              <a:defRPr/>
            </a:pPr>
            <a:r>
              <a:rPr lang="it-IT" altLang="es-ES" sz="1200" dirty="0">
                <a:latin typeface="Arial Rounded MT Bold" panose="020F0704030504030204" pitchFamily="34" charset="0"/>
              </a:rPr>
              <a:t>ricchi, e anche peggio in alcune materie importanti.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La più recente </a:t>
            </a:r>
            <a:r>
              <a:rPr lang="it-IT" altLang="es-ES" sz="1200" dirty="0">
                <a:solidFill>
                  <a:schemeClr val="tx2">
                    <a:lumMod val="60000"/>
                    <a:lumOff val="40000"/>
                  </a:schemeClr>
                </a:solidFill>
                <a:latin typeface="Arial Rounded MT Bold" panose="020F0704030504030204" pitchFamily="34" charset="0"/>
              </a:rPr>
              <a:t>indagine</a:t>
            </a:r>
            <a:r>
              <a:rPr lang="it-IT" altLang="es-ES" sz="1200" dirty="0">
                <a:latin typeface="Arial Rounded MT Bold" panose="020F0704030504030204" pitchFamily="34" charset="0"/>
              </a:rPr>
              <a:t> del </a:t>
            </a:r>
            <a:r>
              <a:rPr lang="it-IT" altLang="es-ES" sz="1200" dirty="0">
                <a:solidFill>
                  <a:schemeClr val="accent4">
                    <a:lumMod val="75000"/>
                  </a:schemeClr>
                </a:solidFill>
                <a:latin typeface="Arial Rounded MT Bold" panose="020F0704030504030204" pitchFamily="34" charset="0"/>
              </a:rPr>
              <a:t>Programma per la valutazione internazionale degli </a:t>
            </a:r>
          </a:p>
          <a:p>
            <a:pPr>
              <a:defRPr/>
            </a:pPr>
            <a:r>
              <a:rPr lang="it-IT" altLang="es-ES" sz="1200" dirty="0">
                <a:solidFill>
                  <a:schemeClr val="accent4">
                    <a:lumMod val="75000"/>
                  </a:schemeClr>
                </a:solidFill>
                <a:latin typeface="Arial Rounded MT Bold" panose="020F0704030504030204" pitchFamily="34" charset="0"/>
              </a:rPr>
              <a:t>studenti (PISA) dell'OCSE</a:t>
            </a:r>
            <a:r>
              <a:rPr lang="it-IT" altLang="es-ES" sz="1200" dirty="0">
                <a:latin typeface="Arial Rounded MT Bold" panose="020F0704030504030204" pitchFamily="34" charset="0"/>
              </a:rPr>
              <a:t>, l'Organizzazione per la cooperazione e lo sviluppo </a:t>
            </a:r>
          </a:p>
          <a:p>
            <a:pPr>
              <a:defRPr/>
            </a:pPr>
            <a:r>
              <a:rPr lang="it-IT" altLang="es-ES" sz="1200" dirty="0">
                <a:latin typeface="Arial Rounded MT Bold" panose="020F0704030504030204" pitchFamily="34" charset="0"/>
              </a:rPr>
              <a:t>economico, condotta nel 2009, ha scoperto che i quindicenni americani erano al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931D9F28-D0CF-417F-AC56-CAC7C3357D68}"/>
              </a:ext>
            </a:extLst>
          </p:cNvPr>
          <p:cNvSpPr/>
          <p:nvPr/>
        </p:nvSpPr>
        <p:spPr>
          <a:xfrm>
            <a:off x="1475656" y="1354427"/>
            <a:ext cx="6038438"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Raccomandazioni politiche</a:t>
            </a: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23F74FB7-B16E-4D2C-9CFC-A0BE1AACA104}"/>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E59F0363-A4C9-4A45-B52A-2EBF3F459BCE}"/>
              </a:ext>
            </a:extLst>
          </p:cNvPr>
          <p:cNvGraphicFramePr/>
          <p:nvPr>
            <p:extLst>
              <p:ext uri="{D42A27DB-BD31-4B8C-83A1-F6EECF244321}">
                <p14:modId xmlns:p14="http://schemas.microsoft.com/office/powerpoint/2010/main" val="4087916645"/>
              </p:ext>
            </p:extLst>
          </p:nvPr>
        </p:nvGraphicFramePr>
        <p:xfrm>
          <a:off x="1547664" y="3278115"/>
          <a:ext cx="5832648" cy="12003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619592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938992"/>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Dopo essere cresciuti per un quarto di secolo, nel 2005 gli </a:t>
            </a:r>
            <a:r>
              <a:rPr lang="it-IT" altLang="es-ES" sz="1200" dirty="0">
                <a:solidFill>
                  <a:schemeClr val="tx2">
                    <a:lumMod val="60000"/>
                    <a:lumOff val="40000"/>
                  </a:schemeClr>
                </a:solidFill>
                <a:latin typeface="Arial Rounded MT Bold" panose="020F0704030504030204" pitchFamily="34" charset="0"/>
              </a:rPr>
              <a:t>aiuti del governo </a:t>
            </a:r>
          </a:p>
          <a:p>
            <a:pPr>
              <a:defRPr/>
            </a:pPr>
            <a:r>
              <a:rPr lang="it-IT" altLang="es-ES" sz="1200" dirty="0">
                <a:latin typeface="Arial Rounded MT Bold" panose="020F0704030504030204" pitchFamily="34" charset="0"/>
              </a:rPr>
              <a:t>federale </a:t>
            </a:r>
            <a:r>
              <a:rPr lang="it-IT" altLang="es-ES" sz="1200" dirty="0">
                <a:solidFill>
                  <a:schemeClr val="tx2">
                    <a:lumMod val="60000"/>
                    <a:lumOff val="40000"/>
                  </a:schemeClr>
                </a:solidFill>
                <a:latin typeface="Arial Rounded MT Bold" panose="020F0704030504030204" pitchFamily="34" charset="0"/>
              </a:rPr>
              <a:t>alla ricerca accademica di base </a:t>
            </a:r>
            <a:r>
              <a:rPr lang="it-IT" altLang="es-ES" sz="1200" dirty="0">
                <a:latin typeface="Arial Rounded MT Bold" panose="020F0704030504030204" pitchFamily="34" charset="0"/>
              </a:rPr>
              <a:t>hanno iniziato a </a:t>
            </a:r>
            <a:r>
              <a:rPr lang="it-IT" altLang="es-ES" sz="1200" dirty="0">
                <a:solidFill>
                  <a:schemeClr val="tx2">
                    <a:lumMod val="60000"/>
                    <a:lumOff val="40000"/>
                  </a:schemeClr>
                </a:solidFill>
                <a:latin typeface="Arial Rounded MT Bold" panose="020F0704030504030204" pitchFamily="34" charset="0"/>
              </a:rPr>
              <a:t>diminuire</a:t>
            </a:r>
            <a:r>
              <a:rPr lang="it-IT" altLang="es-ES" sz="1200" dirty="0">
                <a:latin typeface="Arial Rounded MT Bold" panose="020F0704030504030204" pitchFamily="34" charset="0"/>
              </a:rPr>
              <a:t>. Questo sta </a:t>
            </a:r>
          </a:p>
          <a:p>
            <a:pPr>
              <a:defRPr/>
            </a:pPr>
            <a:r>
              <a:rPr lang="it-IT" altLang="es-ES" sz="1200" dirty="0">
                <a:latin typeface="Arial Rounded MT Bold" panose="020F0704030504030204" pitchFamily="34" charset="0"/>
              </a:rPr>
              <a:t>causando una certa preoccupazione perché </a:t>
            </a:r>
            <a:r>
              <a:rPr lang="it-IT" altLang="es-ES" sz="1200" dirty="0">
                <a:solidFill>
                  <a:schemeClr val="tx2">
                    <a:lumMod val="60000"/>
                    <a:lumOff val="40000"/>
                  </a:schemeClr>
                </a:solidFill>
                <a:latin typeface="Arial Rounded MT Bold" panose="020F0704030504030204" pitchFamily="34" charset="0"/>
              </a:rPr>
              <a:t>l'economia insegna che la ricerca di base ha grandi ricadute positive</a:t>
            </a:r>
            <a:r>
              <a:rPr lang="it-IT" altLang="es-ES" sz="1200" dirty="0">
                <a:latin typeface="Arial Rounded MT Bold" panose="020F0704030504030204" pitchFamily="34" charset="0"/>
              </a:rPr>
              <a:t>. Questo banale dato di fatto crea un ruolo per il </a:t>
            </a:r>
          </a:p>
          <a:p>
            <a:pPr>
              <a:defRPr/>
            </a:pPr>
            <a:r>
              <a:rPr lang="it-IT" altLang="es-ES" sz="1200" dirty="0">
                <a:latin typeface="Arial Rounded MT Bold" panose="020F0704030504030204" pitchFamily="34" charset="0"/>
              </a:rPr>
              <a:t>governo, i cui dividendi potrebbero essere enormi.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Internet, solo per fare un esempio famoso, è nata dalle ricerche del ministero </a:t>
            </a:r>
          </a:p>
          <a:p>
            <a:pPr>
              <a:defRPr/>
            </a:pPr>
            <a:r>
              <a:rPr lang="it-IT" altLang="es-ES" sz="1200" dirty="0">
                <a:latin typeface="Arial Rounded MT Bold" panose="020F0704030504030204" pitchFamily="34" charset="0"/>
              </a:rPr>
              <a:t>della Difesa statunitense per allestire reti a prova di bomba. </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F35A3F55-B3F2-4FE5-B0FA-16F4ECFDEEEE}"/>
              </a:ext>
            </a:extLst>
          </p:cNvPr>
          <p:cNvSpPr/>
          <p:nvPr/>
        </p:nvSpPr>
        <p:spPr>
          <a:xfrm>
            <a:off x="1547664" y="1751134"/>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Sostegno ai nostri scienziati</a:t>
            </a: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F5787E43-7FD1-4C5C-8BBC-156422B904DC}"/>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105027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2260308"/>
            <a:ext cx="6058249" cy="1015663"/>
          </a:xfrm>
          <a:prstGeom prst="rect">
            <a:avLst/>
          </a:prstGeom>
          <a:noFill/>
        </p:spPr>
        <p:txBody>
          <a:bodyPr wrap="square" rtlCol="0">
            <a:spAutoFit/>
          </a:bodyPr>
          <a:lstStyle/>
          <a:p>
            <a:pPr>
              <a:defRPr/>
            </a:pPr>
            <a:r>
              <a:rPr lang="it-IT" altLang="es-ES" sz="1200" dirty="0">
                <a:latin typeface="Arial Rounded MT Bold" panose="020F0704030504030204" pitchFamily="34" charset="0"/>
              </a:rPr>
              <a:t>I sistemi GPS, gli schermi touchscreen, i software di riconoscimento vocale </a:t>
            </a:r>
          </a:p>
          <a:p>
            <a:pPr>
              <a:defRPr/>
            </a:pPr>
            <a:r>
              <a:rPr lang="it-IT" altLang="es-ES" sz="1200" dirty="0">
                <a:latin typeface="Arial Rounded MT Bold" panose="020F0704030504030204" pitchFamily="34" charset="0"/>
              </a:rPr>
              <a:t>come Siri della Apple e tante altre </a:t>
            </a:r>
            <a:r>
              <a:rPr lang="it-IT" altLang="es-ES" sz="1200" dirty="0">
                <a:solidFill>
                  <a:schemeClr val="tx2">
                    <a:lumMod val="60000"/>
                    <a:lumOff val="40000"/>
                  </a:schemeClr>
                </a:solidFill>
                <a:latin typeface="Arial Rounded MT Bold" panose="020F0704030504030204" pitchFamily="34" charset="0"/>
              </a:rPr>
              <a:t>innovazioni digitali derivano</a:t>
            </a:r>
            <a:r>
              <a:rPr lang="it-IT" altLang="es-ES" sz="1200" dirty="0">
                <a:latin typeface="Arial Rounded MT Bold" panose="020F0704030504030204" pitchFamily="34" charset="0"/>
              </a:rPr>
              <a:t> anche loro </a:t>
            </a:r>
          </a:p>
          <a:p>
            <a:pPr>
              <a:defRPr/>
            </a:pPr>
            <a:r>
              <a:rPr lang="it-IT" altLang="es-ES" sz="1200" dirty="0">
                <a:solidFill>
                  <a:schemeClr val="tx2">
                    <a:lumMod val="60000"/>
                    <a:lumOff val="40000"/>
                  </a:schemeClr>
                </a:solidFill>
                <a:latin typeface="Arial Rounded MT Bold" panose="020F0704030504030204" pitchFamily="34" charset="0"/>
              </a:rPr>
              <a:t>dalla ricerca di base finanziata dal governo</a:t>
            </a:r>
            <a:r>
              <a:rPr lang="it-IT" altLang="es-ES" sz="1200" dirty="0">
                <a:latin typeface="Arial Rounded MT Bold" panose="020F0704030504030204" pitchFamily="34" charset="0"/>
              </a:rPr>
              <a:t>. È abbastanza logico affermare </a:t>
            </a:r>
          </a:p>
          <a:p>
            <a:pPr>
              <a:defRPr/>
            </a:pPr>
            <a:r>
              <a:rPr lang="it-IT" altLang="es-ES" sz="1200" dirty="0">
                <a:latin typeface="Arial Rounded MT Bold" panose="020F0704030504030204" pitchFamily="34" charset="0"/>
              </a:rPr>
              <a:t>che hardware, software, reti e robot non esisterebbero nel volume, nella varietà e nelle forme che conosciamo senza i continui stanziamenti pubblici. </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AE8D79DE-5C2B-4AA4-B6D8-21806EA65158}"/>
              </a:ext>
            </a:extLst>
          </p:cNvPr>
          <p:cNvSpPr/>
          <p:nvPr/>
        </p:nvSpPr>
        <p:spPr>
          <a:xfrm>
            <a:off x="1610094" y="1751134"/>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Sostegno ai nostri scienziati</a:t>
            </a: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12CA02B0-CDAA-4409-A251-A6E8FCED64A0}"/>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0949850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27560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01972" y="1862203"/>
            <a:ext cx="5912122" cy="1938992"/>
          </a:xfrm>
          <a:prstGeom prst="rect">
            <a:avLst/>
          </a:prstGeom>
          <a:noFill/>
        </p:spPr>
        <p:txBody>
          <a:bodyPr wrap="square" rtlCol="0">
            <a:spAutoFit/>
          </a:bodyPr>
          <a:lstStyle/>
          <a:p>
            <a:pPr>
              <a:defRPr/>
            </a:pPr>
            <a:r>
              <a:rPr lang="it-IT" altLang="es-ES" sz="1200" dirty="0">
                <a:latin typeface="Arial Rounded MT Bold" panose="020F0704030504030204" pitchFamily="34" charset="0"/>
              </a:rPr>
              <a:t>L'elemento che cambierà con maggiore probabilità e che porterà problemi e </a:t>
            </a:r>
          </a:p>
          <a:p>
            <a:pPr>
              <a:defRPr/>
            </a:pPr>
            <a:r>
              <a:rPr lang="it-IT" altLang="es-ES" sz="1200" dirty="0">
                <a:latin typeface="Arial Rounded MT Bold" panose="020F0704030504030204" pitchFamily="34" charset="0"/>
              </a:rPr>
              <a:t>sfide è un aspetto che non abbiamo ancora citato: </a:t>
            </a: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Tuttavia, se le teorie su AI, androidi e Seconda Età delle Macchine sono </a:t>
            </a:r>
          </a:p>
          <a:p>
            <a:pPr>
              <a:defRPr/>
            </a:pPr>
            <a:r>
              <a:rPr lang="it-IT" altLang="es-ES" sz="1200" dirty="0">
                <a:latin typeface="Arial Rounded MT Bold" panose="020F0704030504030204" pitchFamily="34" charset="0"/>
              </a:rPr>
              <a:t>corrette, questo secolare scambio diventerà col tempo meno fattibile. </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2E5238B0-2D07-410F-B8AF-F41BDEA961B1}"/>
              </a:ext>
            </a:extLst>
          </p:cNvPr>
          <p:cNvSpPr/>
          <p:nvPr/>
        </p:nvSpPr>
        <p:spPr>
          <a:xfrm>
            <a:off x="1610094" y="1391093"/>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Raccomandazioni a lungo termine</a:t>
            </a: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Rectangle: Rounded Corners 9">
            <a:extLst>
              <a:ext uri="{FF2B5EF4-FFF2-40B4-BE49-F238E27FC236}">
                <a16:creationId xmlns:a16="http://schemas.microsoft.com/office/drawing/2014/main" id="{AD2D50DF-9846-48B3-97A5-2E4688046805}"/>
              </a:ext>
            </a:extLst>
          </p:cNvPr>
          <p:cNvSpPr/>
          <p:nvPr/>
        </p:nvSpPr>
        <p:spPr>
          <a:xfrm>
            <a:off x="1629906" y="2447849"/>
            <a:ext cx="5912122" cy="76769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Nelle economie capitaliste odierne quasi tutti acquisiscono i soldi per </a:t>
            </a:r>
          </a:p>
          <a:p>
            <a:pPr>
              <a:defRPr/>
            </a:pPr>
            <a:r>
              <a:rPr lang="it-IT" altLang="es-ES" sz="1200" dirty="0">
                <a:solidFill>
                  <a:schemeClr val="tx1"/>
                </a:solidFill>
                <a:latin typeface="Arial Rounded MT Bold" panose="020F0704030504030204" pitchFamily="34" charset="0"/>
              </a:rPr>
              <a:t>comprare le cose offrendo il proprio lavoro all'economia. Siamo quasi tutti </a:t>
            </a:r>
          </a:p>
          <a:p>
            <a:pPr>
              <a:defRPr/>
            </a:pPr>
            <a:r>
              <a:rPr lang="it-IT" altLang="es-ES" sz="1200" dirty="0">
                <a:solidFill>
                  <a:schemeClr val="tx1"/>
                </a:solidFill>
                <a:latin typeface="Arial Rounded MT Bold" panose="020F0704030504030204" pitchFamily="34" charset="0"/>
              </a:rPr>
              <a:t>lavoratori, non proprietari di capitale. </a:t>
            </a:r>
          </a:p>
          <a:p>
            <a:pPr>
              <a:defRPr/>
            </a:pPr>
            <a:endParaRPr lang="it-IT" altLang="es-ES" sz="1200" b="1" dirty="0">
              <a:latin typeface="Arial Rounded MT Bold" panose="020F0704030504030204" pitchFamily="34" charset="0"/>
            </a:endParaRPr>
          </a:p>
        </p:txBody>
      </p:sp>
      <p:sp>
        <p:nvSpPr>
          <p:cNvPr id="11" name="Donut 24">
            <a:extLst>
              <a:ext uri="{FF2B5EF4-FFF2-40B4-BE49-F238E27FC236}">
                <a16:creationId xmlns:a16="http://schemas.microsoft.com/office/drawing/2014/main" id="{7F3B28AA-E8B0-410B-B40D-8D40C6324BCE}"/>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9966451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294843"/>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a 1">
            <a:extLst>
              <a:ext uri="{FF2B5EF4-FFF2-40B4-BE49-F238E27FC236}">
                <a16:creationId xmlns:a16="http://schemas.microsoft.com/office/drawing/2014/main" id="{4EA4D909-181B-4B47-86F3-4C9C0531F643}"/>
              </a:ext>
            </a:extLst>
          </p:cNvPr>
          <p:cNvGraphicFramePr/>
          <p:nvPr>
            <p:extLst>
              <p:ext uri="{D42A27DB-BD31-4B8C-83A1-F6EECF244321}">
                <p14:modId xmlns:p14="http://schemas.microsoft.com/office/powerpoint/2010/main" val="4171758497"/>
              </p:ext>
            </p:extLst>
          </p:nvPr>
        </p:nvGraphicFramePr>
        <p:xfrm>
          <a:off x="1610094" y="1983555"/>
          <a:ext cx="6048672" cy="19341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9F8FB4A1-5E3F-46AB-AED8-5449A9333E20}"/>
              </a:ext>
            </a:extLst>
          </p:cNvPr>
          <p:cNvSpPr/>
          <p:nvPr/>
        </p:nvSpPr>
        <p:spPr>
          <a:xfrm>
            <a:off x="1610094" y="1410330"/>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Raccomandazioni a lungo termine</a:t>
            </a: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A2B05DEC-1BF9-4B9F-862E-3CBDE5E6F4AD}"/>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396990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05501" y="1866194"/>
            <a:ext cx="6207782" cy="2123658"/>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Un buon numero di </a:t>
            </a:r>
            <a:r>
              <a:rPr lang="it-IT" altLang="es-ES" sz="1200" dirty="0">
                <a:solidFill>
                  <a:schemeClr val="tx2">
                    <a:lumMod val="60000"/>
                    <a:lumOff val="40000"/>
                  </a:schemeClr>
                </a:solidFill>
                <a:latin typeface="Arial Rounded MT Bold" panose="020F0704030504030204" pitchFamily="34" charset="0"/>
              </a:rPr>
              <a:t>economisti</a:t>
            </a:r>
            <a:r>
              <a:rPr lang="it-IT" altLang="es-ES" sz="1200" dirty="0">
                <a:latin typeface="Arial Rounded MT Bold" panose="020F0704030504030204" pitchFamily="34" charset="0"/>
              </a:rPr>
              <a:t> si dimostra </a:t>
            </a:r>
            <a:r>
              <a:rPr lang="it-IT" altLang="es-ES" sz="1200" dirty="0">
                <a:solidFill>
                  <a:schemeClr val="tx2">
                    <a:lumMod val="60000"/>
                    <a:lumOff val="40000"/>
                  </a:schemeClr>
                </a:solidFill>
                <a:latin typeface="Arial Rounded MT Bold" panose="020F0704030504030204" pitchFamily="34" charset="0"/>
              </a:rPr>
              <a:t>preoccupato</a:t>
            </a:r>
            <a:r>
              <a:rPr lang="it-IT" altLang="es-ES" sz="1200" dirty="0">
                <a:latin typeface="Arial Rounded MT Bold" panose="020F0704030504030204" pitchFamily="34" charset="0"/>
              </a:rPr>
              <a:t> da questo possibile </a:t>
            </a:r>
          </a:p>
          <a:p>
            <a:pPr>
              <a:defRPr/>
            </a:pPr>
            <a:r>
              <a:rPr lang="it-IT" altLang="es-ES" sz="1200" dirty="0">
                <a:solidFill>
                  <a:schemeClr val="tx2">
                    <a:lumMod val="60000"/>
                    <a:lumOff val="40000"/>
                  </a:schemeClr>
                </a:solidFill>
                <a:latin typeface="Arial Rounded MT Bold" panose="020F0704030504030204" pitchFamily="34" charset="0"/>
              </a:rPr>
              <a:t>fallimento del capitalismo</a:t>
            </a:r>
            <a:r>
              <a:rPr lang="it-IT" altLang="es-ES" sz="1200" dirty="0">
                <a:latin typeface="Arial Rounded MT Bold" panose="020F0704030504030204" pitchFamily="34" charset="0"/>
              </a:rPr>
              <a:t>.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Molti di loro hanno proposto la medesima semplice </a:t>
            </a:r>
            <a:r>
              <a:rPr lang="it-IT" altLang="es-ES" sz="1200" dirty="0">
                <a:solidFill>
                  <a:schemeClr val="tx2">
                    <a:lumMod val="60000"/>
                    <a:lumOff val="40000"/>
                  </a:schemeClr>
                </a:solidFill>
                <a:latin typeface="Arial Rounded MT Bold" panose="020F0704030504030204" pitchFamily="34" charset="0"/>
              </a:rPr>
              <a:t>soluzione</a:t>
            </a:r>
            <a:r>
              <a:rPr lang="it-IT" altLang="es-ES" sz="1200" dirty="0">
                <a:latin typeface="Arial Rounded MT Bold" panose="020F0704030504030204" pitchFamily="34" charset="0"/>
              </a:rPr>
              <a:t>: </a:t>
            </a:r>
            <a:r>
              <a:rPr lang="it-IT" altLang="es-ES" sz="1200" dirty="0">
                <a:solidFill>
                  <a:schemeClr val="tx2">
                    <a:lumMod val="60000"/>
                    <a:lumOff val="40000"/>
                  </a:schemeClr>
                </a:solidFill>
                <a:latin typeface="Arial Rounded MT Bold" panose="020F0704030504030204" pitchFamily="34" charset="0"/>
              </a:rPr>
              <a:t>dare soldi alla </a:t>
            </a:r>
          </a:p>
          <a:p>
            <a:pPr>
              <a:defRPr/>
            </a:pPr>
            <a:r>
              <a:rPr lang="it-IT" altLang="es-ES" sz="1200" dirty="0">
                <a:solidFill>
                  <a:schemeClr val="tx2">
                    <a:lumMod val="60000"/>
                    <a:lumOff val="40000"/>
                  </a:schemeClr>
                </a:solidFill>
                <a:latin typeface="Arial Rounded MT Bold" panose="020F0704030504030204" pitchFamily="34" charset="0"/>
              </a:rPr>
              <a:t>gente</a:t>
            </a:r>
            <a:r>
              <a:rPr lang="it-IT" altLang="es-ES" sz="1200" dirty="0">
                <a:latin typeface="Arial Rounded MT Bold" panose="020F0704030504030204" pitchFamily="34" charset="0"/>
              </a:rPr>
              <a:t>.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Il governo potrebbe </a:t>
            </a:r>
            <a:r>
              <a:rPr lang="it-IT" altLang="es-ES" sz="1200" dirty="0">
                <a:solidFill>
                  <a:schemeClr val="tx2">
                    <a:lumMod val="60000"/>
                    <a:lumOff val="40000"/>
                  </a:schemeClr>
                </a:solidFill>
                <a:latin typeface="Arial Rounded MT Bold" panose="020F0704030504030204" pitchFamily="34" charset="0"/>
              </a:rPr>
              <a:t>distribuire ogni anno un'uguale somma di denaro a tutti i cittadini</a:t>
            </a:r>
            <a:r>
              <a:rPr lang="it-IT" altLang="es-ES" sz="1200" dirty="0">
                <a:latin typeface="Arial Rounded MT Bold" panose="020F0704030504030204" pitchFamily="34" charset="0"/>
              </a:rPr>
              <a:t>, senza svolgere alcune valutazioni atte a verificare chi ha davvero bisogno di soldi o chi dovrebbe averne di più o di meno. </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2AACDA24-B907-43A3-921D-A1B8E437573B}"/>
              </a:ext>
            </a:extLst>
          </p:cNvPr>
          <p:cNvSpPr/>
          <p:nvPr/>
        </p:nvSpPr>
        <p:spPr>
          <a:xfrm>
            <a:off x="1610094" y="1751134"/>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Raccomandazioni a lungo termine</a:t>
            </a: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3419BEA5-9CAE-46F3-970A-C91236BC03D0}"/>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7943123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635646"/>
            <a:ext cx="5966430" cy="72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3" name="Diagrama 2">
            <a:extLst>
              <a:ext uri="{FF2B5EF4-FFF2-40B4-BE49-F238E27FC236}">
                <a16:creationId xmlns:a16="http://schemas.microsoft.com/office/drawing/2014/main" id="{7408C68C-C057-452F-9C5D-4900CC63D717}"/>
              </a:ext>
            </a:extLst>
          </p:cNvPr>
          <p:cNvGraphicFramePr/>
          <p:nvPr>
            <p:extLst>
              <p:ext uri="{D42A27DB-BD31-4B8C-83A1-F6EECF244321}">
                <p14:modId xmlns:p14="http://schemas.microsoft.com/office/powerpoint/2010/main" val="177185625"/>
              </p:ext>
            </p:extLst>
          </p:nvPr>
        </p:nvGraphicFramePr>
        <p:xfrm>
          <a:off x="1497456" y="2366259"/>
          <a:ext cx="6016638" cy="1532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B0E91D5F-4906-47FC-888F-097B03005529}"/>
              </a:ext>
            </a:extLst>
          </p:cNvPr>
          <p:cNvSpPr/>
          <p:nvPr/>
        </p:nvSpPr>
        <p:spPr>
          <a:xfrm>
            <a:off x="1497456" y="1784915"/>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Raccomandazioni a lungo termine</a:t>
            </a: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0FEE196A-AABF-493F-AC72-CF975E47F0D2}"/>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6098760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059582"/>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16914" y="1621696"/>
            <a:ext cx="6307235" cy="2308324"/>
          </a:xfrm>
          <a:prstGeom prst="rect">
            <a:avLst/>
          </a:prstGeom>
          <a:noFill/>
        </p:spPr>
        <p:txBody>
          <a:bodyPr wrap="square" rtlCol="0">
            <a:spAutoFit/>
          </a:bodyPr>
          <a:lstStyle/>
          <a:p>
            <a:pPr>
              <a:defRPr/>
            </a:pPr>
            <a:r>
              <a:rPr lang="it-IT" altLang="es-ES" sz="1200" dirty="0">
                <a:latin typeface="Arial Rounded MT Bold" panose="020F0704030504030204" pitchFamily="34" charset="0"/>
              </a:rPr>
              <a:t>Oggi il </a:t>
            </a:r>
            <a:r>
              <a:rPr lang="it-IT" altLang="es-ES" sz="1200" dirty="0">
                <a:solidFill>
                  <a:schemeClr val="tx2">
                    <a:lumMod val="60000"/>
                    <a:lumOff val="40000"/>
                  </a:schemeClr>
                </a:solidFill>
                <a:latin typeface="Arial Rounded MT Bold" panose="020F0704030504030204" pitchFamily="34" charset="0"/>
              </a:rPr>
              <a:t>reddito minimo </a:t>
            </a:r>
            <a:r>
              <a:rPr lang="it-IT" altLang="es-ES" sz="1200" dirty="0">
                <a:latin typeface="Arial Rounded MT Bold" panose="020F0704030504030204" pitchFamily="34" charset="0"/>
              </a:rPr>
              <a:t>non fa parte del dibattito politico ufficiale ma ha una storia </a:t>
            </a:r>
          </a:p>
          <a:p>
            <a:pPr>
              <a:defRPr/>
            </a:pPr>
            <a:r>
              <a:rPr lang="it-IT" altLang="es-ES" sz="1200" dirty="0">
                <a:latin typeface="Arial Rounded MT Bold" panose="020F0704030504030204" pitchFamily="34" charset="0"/>
              </a:rPr>
              <a:t>sorprendentemente lunga ed è stato </a:t>
            </a:r>
            <a:r>
              <a:rPr lang="it-IT" altLang="es-ES" sz="1200" dirty="0">
                <a:solidFill>
                  <a:schemeClr val="tx2">
                    <a:lumMod val="60000"/>
                    <a:lumOff val="40000"/>
                  </a:schemeClr>
                </a:solidFill>
                <a:latin typeface="Arial Rounded MT Bold" panose="020F0704030504030204" pitchFamily="34" charset="0"/>
              </a:rPr>
              <a:t>a un passo dal diventare realtà nell'America </a:t>
            </a:r>
          </a:p>
          <a:p>
            <a:pPr>
              <a:defRPr/>
            </a:pPr>
            <a:r>
              <a:rPr lang="it-IT" altLang="es-ES" sz="1200" dirty="0">
                <a:solidFill>
                  <a:schemeClr val="tx2">
                    <a:lumMod val="60000"/>
                    <a:lumOff val="40000"/>
                  </a:schemeClr>
                </a:solidFill>
                <a:latin typeface="Arial Rounded MT Bold" panose="020F0704030504030204" pitchFamily="34" charset="0"/>
              </a:rPr>
              <a:t>del Novecento</a:t>
            </a:r>
            <a:r>
              <a:rPr lang="it-IT" altLang="es-ES" sz="1200" dirty="0">
                <a:latin typeface="Arial Rounded MT Bold" panose="020F0704030504030204" pitchFamily="34" charset="0"/>
              </a:rPr>
              <a:t>.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Uno dei suoi primi fautori, l'attivista politico </a:t>
            </a:r>
          </a:p>
          <a:p>
            <a:pPr>
              <a:defRPr/>
            </a:pPr>
            <a:r>
              <a:rPr lang="it-IT" altLang="es-ES" sz="1200" dirty="0">
                <a:latin typeface="Arial Rounded MT Bold" panose="020F0704030504030204" pitchFamily="34" charset="0"/>
              </a:rPr>
              <a:t>angloamericano </a:t>
            </a:r>
            <a:r>
              <a:rPr lang="it-IT" altLang="es-ES" sz="1200" dirty="0">
                <a:solidFill>
                  <a:schemeClr val="tx2">
                    <a:lumMod val="60000"/>
                    <a:lumOff val="40000"/>
                  </a:schemeClr>
                </a:solidFill>
                <a:latin typeface="Arial Rounded MT Bold" panose="020F0704030504030204" pitchFamily="34" charset="0"/>
              </a:rPr>
              <a:t>Thomas </a:t>
            </a:r>
            <a:r>
              <a:rPr lang="it-IT" altLang="es-ES" sz="1200" dirty="0" err="1">
                <a:solidFill>
                  <a:schemeClr val="tx2">
                    <a:lumMod val="60000"/>
                    <a:lumOff val="40000"/>
                  </a:schemeClr>
                </a:solidFill>
                <a:latin typeface="Arial Rounded MT Bold" panose="020F0704030504030204" pitchFamily="34" charset="0"/>
              </a:rPr>
              <a:t>Paine</a:t>
            </a:r>
            <a:r>
              <a:rPr lang="it-IT" altLang="es-ES" sz="1200" dirty="0">
                <a:latin typeface="Arial Rounded MT Bold" panose="020F0704030504030204" pitchFamily="34" charset="0"/>
              </a:rPr>
              <a:t>, nel suo opuscolo </a:t>
            </a:r>
          </a:p>
          <a:p>
            <a:pPr>
              <a:defRPr/>
            </a:pPr>
            <a:r>
              <a:rPr lang="it-IT" altLang="es-ES" sz="1200" dirty="0">
                <a:latin typeface="Arial Rounded MT Bold" panose="020F0704030504030204" pitchFamily="34" charset="0"/>
              </a:rPr>
              <a:t>del 1797 </a:t>
            </a:r>
            <a:r>
              <a:rPr lang="it-IT" altLang="es-ES" sz="1200" dirty="0" err="1">
                <a:solidFill>
                  <a:schemeClr val="tx2">
                    <a:lumMod val="60000"/>
                    <a:lumOff val="40000"/>
                  </a:schemeClr>
                </a:solidFill>
                <a:latin typeface="Arial Rounded MT Bold" panose="020F0704030504030204" pitchFamily="34" charset="0"/>
              </a:rPr>
              <a:t>Agrarian</a:t>
            </a:r>
            <a:r>
              <a:rPr lang="it-IT" altLang="es-ES" sz="1200" dirty="0">
                <a:solidFill>
                  <a:schemeClr val="tx2">
                    <a:lumMod val="60000"/>
                    <a:lumOff val="40000"/>
                  </a:schemeClr>
                </a:solidFill>
                <a:latin typeface="Arial Rounded MT Bold" panose="020F0704030504030204" pitchFamily="34" charset="0"/>
              </a:rPr>
              <a:t> Justice </a:t>
            </a:r>
            <a:r>
              <a:rPr lang="it-IT" altLang="es-ES" sz="1200" dirty="0">
                <a:latin typeface="Arial Rounded MT Bold" panose="020F0704030504030204" pitchFamily="34" charset="0"/>
              </a:rPr>
              <a:t>auspicava che </a:t>
            </a:r>
            <a:r>
              <a:rPr lang="it-IT" altLang="es-ES" sz="1200" dirty="0">
                <a:solidFill>
                  <a:schemeClr val="tx2">
                    <a:lumMod val="60000"/>
                    <a:lumOff val="40000"/>
                  </a:schemeClr>
                </a:solidFill>
                <a:latin typeface="Arial Rounded MT Bold" panose="020F0704030504030204" pitchFamily="34" charset="0"/>
              </a:rPr>
              <a:t>tutti </a:t>
            </a:r>
          </a:p>
          <a:p>
            <a:pPr>
              <a:defRPr/>
            </a:pPr>
            <a:r>
              <a:rPr lang="it-IT" altLang="es-ES" sz="1200" dirty="0">
                <a:solidFill>
                  <a:schemeClr val="tx2">
                    <a:lumMod val="60000"/>
                    <a:lumOff val="40000"/>
                  </a:schemeClr>
                </a:solidFill>
                <a:latin typeface="Arial Rounded MT Bold" panose="020F0704030504030204" pitchFamily="34" charset="0"/>
              </a:rPr>
              <a:t>ricevessero una somma in soluzione unica una </a:t>
            </a:r>
          </a:p>
          <a:p>
            <a:pPr>
              <a:defRPr/>
            </a:pPr>
            <a:r>
              <a:rPr lang="it-IT" altLang="es-ES" sz="1200" dirty="0">
                <a:solidFill>
                  <a:schemeClr val="tx2">
                    <a:lumMod val="60000"/>
                    <a:lumOff val="40000"/>
                  </a:schemeClr>
                </a:solidFill>
                <a:latin typeface="Arial Rounded MT Bold" panose="020F0704030504030204" pitchFamily="34" charset="0"/>
              </a:rPr>
              <a:t>volta arrivati all'età adulta </a:t>
            </a:r>
            <a:r>
              <a:rPr lang="it-IT" altLang="es-ES" sz="1200" dirty="0">
                <a:latin typeface="Arial Rounded MT Bold" panose="020F0704030504030204" pitchFamily="34" charset="0"/>
              </a:rPr>
              <a:t>per compensare </a:t>
            </a:r>
          </a:p>
          <a:p>
            <a:pPr>
              <a:defRPr/>
            </a:pPr>
            <a:r>
              <a:rPr lang="it-IT" altLang="es-ES" sz="1200" dirty="0">
                <a:latin typeface="Arial Rounded MT Bold" panose="020F0704030504030204" pitchFamily="34" charset="0"/>
              </a:rPr>
              <a:t>l'ingiustizia del fatto che alcuni erano nati in una</a:t>
            </a:r>
          </a:p>
          <a:p>
            <a:pPr>
              <a:defRPr/>
            </a:pPr>
            <a:r>
              <a:rPr lang="it-IT" altLang="es-ES" sz="1200" dirty="0">
                <a:latin typeface="Arial Rounded MT Bold" panose="020F0704030504030204" pitchFamily="34" charset="0"/>
              </a:rPr>
              <a:t> famiglia di proprietari terrieri e altri no. </a:t>
            </a:r>
            <a:endParaRPr lang="en-GB"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DA6538BA-68DC-4444-A549-091C1BDE0EF3}"/>
              </a:ext>
            </a:extLst>
          </p:cNvPr>
          <p:cNvSpPr/>
          <p:nvPr/>
        </p:nvSpPr>
        <p:spPr>
          <a:xfrm>
            <a:off x="1578879" y="1181072"/>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Raccomandazioni a lungo termine</a:t>
            </a: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80224A7A-2C1C-4D60-8C47-59F7E4C84A51}"/>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nvGrpSpPr>
          <p:cNvPr id="7" name="Grupo 6">
            <a:extLst>
              <a:ext uri="{FF2B5EF4-FFF2-40B4-BE49-F238E27FC236}">
                <a16:creationId xmlns:a16="http://schemas.microsoft.com/office/drawing/2014/main" id="{455F0146-694E-4882-85BB-4D69A1B4FA68}"/>
              </a:ext>
            </a:extLst>
          </p:cNvPr>
          <p:cNvGrpSpPr/>
          <p:nvPr/>
        </p:nvGrpSpPr>
        <p:grpSpPr>
          <a:xfrm>
            <a:off x="5463979" y="2207776"/>
            <a:ext cx="1672427" cy="2135004"/>
            <a:chOff x="5419853" y="2020922"/>
            <a:chExt cx="1888451" cy="2491586"/>
          </a:xfrm>
        </p:grpSpPr>
        <p:sp>
          <p:nvSpPr>
            <p:cNvPr id="18" name="object 2">
              <a:extLst>
                <a:ext uri="{FF2B5EF4-FFF2-40B4-BE49-F238E27FC236}">
                  <a16:creationId xmlns:a16="http://schemas.microsoft.com/office/drawing/2014/main" id="{3C789133-AABF-4C0D-B951-561B04C6F16E}"/>
                </a:ext>
              </a:extLst>
            </p:cNvPr>
            <p:cNvSpPr/>
            <p:nvPr/>
          </p:nvSpPr>
          <p:spPr>
            <a:xfrm>
              <a:off x="5419853" y="2020922"/>
              <a:ext cx="1789171" cy="2285420"/>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a:p>
          </p:txBody>
        </p:sp>
        <p:sp>
          <p:nvSpPr>
            <p:cNvPr id="19" name="object 2">
              <a:extLst>
                <a:ext uri="{FF2B5EF4-FFF2-40B4-BE49-F238E27FC236}">
                  <a16:creationId xmlns:a16="http://schemas.microsoft.com/office/drawing/2014/main" id="{E173F6A5-C930-4AA1-B78A-3EA7B15FA811}"/>
                </a:ext>
              </a:extLst>
            </p:cNvPr>
            <p:cNvSpPr/>
            <p:nvPr/>
          </p:nvSpPr>
          <p:spPr>
            <a:xfrm rot="10800000">
              <a:off x="5457348" y="2139702"/>
              <a:ext cx="1850956" cy="2372806"/>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a:p>
          </p:txBody>
        </p:sp>
        <p:pic>
          <p:nvPicPr>
            <p:cNvPr id="3" name="Imagen 2">
              <a:extLst>
                <a:ext uri="{FF2B5EF4-FFF2-40B4-BE49-F238E27FC236}">
                  <a16:creationId xmlns:a16="http://schemas.microsoft.com/office/drawing/2014/main" id="{5D4CF200-2ECA-491B-91C0-318A46FE61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2617" y="2189332"/>
              <a:ext cx="1431383" cy="2144925"/>
            </a:xfrm>
            <a:prstGeom prst="rect">
              <a:avLst/>
            </a:prstGeom>
          </p:spPr>
        </p:pic>
      </p:grpSp>
    </p:spTree>
    <p:extLst>
      <p:ext uri="{BB962C8B-B14F-4D97-AF65-F5344CB8AC3E}">
        <p14:creationId xmlns:p14="http://schemas.microsoft.com/office/powerpoint/2010/main" val="18554254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27560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a 1">
            <a:extLst>
              <a:ext uri="{FF2B5EF4-FFF2-40B4-BE49-F238E27FC236}">
                <a16:creationId xmlns:a16="http://schemas.microsoft.com/office/drawing/2014/main" id="{1FB54434-48D8-4767-8F8D-332DDD8F83C8}"/>
              </a:ext>
            </a:extLst>
          </p:cNvPr>
          <p:cNvGraphicFramePr/>
          <p:nvPr>
            <p:extLst>
              <p:ext uri="{D42A27DB-BD31-4B8C-83A1-F6EECF244321}">
                <p14:modId xmlns:p14="http://schemas.microsoft.com/office/powerpoint/2010/main" val="3905931184"/>
              </p:ext>
            </p:extLst>
          </p:nvPr>
        </p:nvGraphicFramePr>
        <p:xfrm>
          <a:off x="1423394" y="2167009"/>
          <a:ext cx="6058250" cy="12003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41251736-CE25-4C03-B8C7-284B9612EFDE}"/>
              </a:ext>
            </a:extLst>
          </p:cNvPr>
          <p:cNvSpPr/>
          <p:nvPr/>
        </p:nvSpPr>
        <p:spPr>
          <a:xfrm>
            <a:off x="1610094" y="1391093"/>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Raccomandazioni a lungo termine</a:t>
            </a: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042BB790-9E3F-43A9-BB1D-2FD36A6586D1}"/>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2699701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4369" y="12022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19333" y="1596333"/>
            <a:ext cx="6207782" cy="2123658"/>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r>
              <a:rPr lang="it-IT" altLang="es-ES" sz="1200" dirty="0">
                <a:solidFill>
                  <a:schemeClr val="tx2">
                    <a:lumMod val="60000"/>
                    <a:lumOff val="40000"/>
                  </a:schemeClr>
                </a:solidFill>
                <a:latin typeface="Arial Rounded MT Bold" panose="020F0704030504030204" pitchFamily="34" charset="0"/>
              </a:rPr>
              <a:t>Morris</a:t>
            </a:r>
            <a:r>
              <a:rPr lang="it-IT" altLang="es-ES" sz="1200" dirty="0">
                <a:latin typeface="Arial Rounded MT Bold" panose="020F0704030504030204" pitchFamily="34" charset="0"/>
              </a:rPr>
              <a:t> non è d'accordo e il suo saggio è un tentativo di </a:t>
            </a:r>
            <a:r>
              <a:rPr lang="it-IT" altLang="es-ES" sz="1200" dirty="0">
                <a:solidFill>
                  <a:schemeClr val="tx2">
                    <a:lumMod val="60000"/>
                    <a:lumOff val="40000"/>
                  </a:schemeClr>
                </a:solidFill>
                <a:latin typeface="Arial Rounded MT Bold" panose="020F0704030504030204" pitchFamily="34" charset="0"/>
              </a:rPr>
              <a:t>quantificare lo sviluppo </a:t>
            </a:r>
          </a:p>
          <a:p>
            <a:pPr>
              <a:defRPr/>
            </a:pPr>
            <a:r>
              <a:rPr lang="it-IT" altLang="es-ES" sz="1200" dirty="0">
                <a:solidFill>
                  <a:schemeClr val="tx2">
                    <a:lumMod val="60000"/>
                    <a:lumOff val="40000"/>
                  </a:schemeClr>
                </a:solidFill>
                <a:latin typeface="Arial Rounded MT Bold" panose="020F0704030504030204" pitchFamily="34" charset="0"/>
              </a:rPr>
              <a:t>umano</a:t>
            </a:r>
            <a:r>
              <a:rPr lang="it-IT" altLang="es-ES" sz="1200" dirty="0">
                <a:latin typeface="Arial Rounded MT Bold" panose="020F0704030504030204" pitchFamily="34" charset="0"/>
              </a:rPr>
              <a:t>. Come scrive lui stesso:</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a:t>
            </a:r>
            <a:r>
              <a:rPr lang="it-IT" altLang="es-ES" sz="1200" dirty="0">
                <a:solidFill>
                  <a:schemeClr val="tx2">
                    <a:lumMod val="60000"/>
                    <a:lumOff val="40000"/>
                  </a:schemeClr>
                </a:solidFill>
                <a:latin typeface="Arial Rounded MT Bold" panose="020F0704030504030204" pitchFamily="34" charset="0"/>
              </a:rPr>
              <a:t>ridurre</a:t>
            </a:r>
            <a:r>
              <a:rPr lang="it-IT" altLang="es-ES" sz="1200" dirty="0">
                <a:latin typeface="Arial Rounded MT Bold" panose="020F0704030504030204" pitchFamily="34" charset="0"/>
              </a:rPr>
              <a:t> l'oceano dei </a:t>
            </a:r>
            <a:r>
              <a:rPr lang="it-IT" altLang="es-ES" sz="1200" dirty="0">
                <a:solidFill>
                  <a:schemeClr val="tx2">
                    <a:lumMod val="60000"/>
                    <a:lumOff val="40000"/>
                  </a:schemeClr>
                </a:solidFill>
                <a:latin typeface="Arial Rounded MT Bold" panose="020F0704030504030204" pitchFamily="34" charset="0"/>
              </a:rPr>
              <a:t>fatti</a:t>
            </a:r>
            <a:r>
              <a:rPr lang="it-IT" altLang="es-ES" sz="1200" dirty="0">
                <a:latin typeface="Arial Rounded MT Bold" panose="020F0704030504030204" pitchFamily="34" charset="0"/>
              </a:rPr>
              <a:t> </a:t>
            </a:r>
            <a:r>
              <a:rPr lang="it-IT" altLang="es-ES" sz="1200" dirty="0">
                <a:solidFill>
                  <a:schemeClr val="tx2">
                    <a:lumMod val="60000"/>
                    <a:lumOff val="40000"/>
                  </a:schemeClr>
                </a:solidFill>
                <a:latin typeface="Arial Rounded MT Bold" panose="020F0704030504030204" pitchFamily="34" charset="0"/>
              </a:rPr>
              <a:t>a</a:t>
            </a:r>
            <a:r>
              <a:rPr lang="it-IT" altLang="es-ES" sz="1200" dirty="0">
                <a:latin typeface="Arial Rounded MT Bold" panose="020F0704030504030204" pitchFamily="34" charset="0"/>
              </a:rPr>
              <a:t> semplici </a:t>
            </a:r>
            <a:r>
              <a:rPr lang="it-IT" altLang="es-ES" sz="1200" dirty="0">
                <a:solidFill>
                  <a:schemeClr val="tx2">
                    <a:lumMod val="60000"/>
                    <a:lumOff val="40000"/>
                  </a:schemeClr>
                </a:solidFill>
                <a:latin typeface="Arial Rounded MT Bold" panose="020F0704030504030204" pitchFamily="34" charset="0"/>
              </a:rPr>
              <a:t>risultati numerici </a:t>
            </a:r>
            <a:r>
              <a:rPr lang="it-IT" altLang="es-ES" sz="1200" dirty="0">
                <a:latin typeface="Arial Rounded MT Bold" panose="020F0704030504030204" pitchFamily="34" charset="0"/>
              </a:rPr>
              <a:t>ha i suoi inconvenienti</a:t>
            </a:r>
          </a:p>
          <a:p>
            <a:pPr>
              <a:defRPr/>
            </a:pPr>
            <a:r>
              <a:rPr lang="it-IT" altLang="es-ES" sz="1200" dirty="0">
                <a:latin typeface="Arial Rounded MT Bold" panose="020F0704030504030204" pitchFamily="34" charset="0"/>
              </a:rPr>
              <a:t>ma ha anche il grande merito di </a:t>
            </a:r>
            <a:r>
              <a:rPr lang="it-IT" altLang="es-ES" sz="1200" dirty="0">
                <a:solidFill>
                  <a:schemeClr val="tx2">
                    <a:lumMod val="60000"/>
                    <a:lumOff val="40000"/>
                  </a:schemeClr>
                </a:solidFill>
                <a:latin typeface="Arial Rounded MT Bold" panose="020F0704030504030204" pitchFamily="34" charset="0"/>
              </a:rPr>
              <a:t>costringere tutti quanti ad affrontare lo stesso </a:t>
            </a:r>
          </a:p>
          <a:p>
            <a:pPr>
              <a:defRPr/>
            </a:pPr>
            <a:r>
              <a:rPr lang="it-IT" altLang="es-ES" sz="1200" dirty="0">
                <a:solidFill>
                  <a:schemeClr val="tx2">
                    <a:lumMod val="60000"/>
                    <a:lumOff val="40000"/>
                  </a:schemeClr>
                </a:solidFill>
                <a:latin typeface="Arial Rounded MT Bold" panose="020F0704030504030204" pitchFamily="34" charset="0"/>
              </a:rPr>
              <a:t>dato, con esiti sorprendenti</a:t>
            </a:r>
            <a:r>
              <a:rPr lang="it-IT" altLang="es-ES" sz="1200" dirty="0">
                <a:latin typeface="Arial Rounded MT Bold" panose="020F0704030504030204" pitchFamily="34" charset="0"/>
              </a:rPr>
              <a:t>».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Detto altrimenti, se vogliamo </a:t>
            </a:r>
            <a:r>
              <a:rPr lang="it-IT" altLang="es-ES" sz="1200" dirty="0">
                <a:solidFill>
                  <a:schemeClr val="tx2">
                    <a:lumMod val="60000"/>
                    <a:lumOff val="40000"/>
                  </a:schemeClr>
                </a:solidFill>
                <a:latin typeface="Arial Rounded MT Bold" panose="020F0704030504030204" pitchFamily="34" charset="0"/>
              </a:rPr>
              <a:t>capire</a:t>
            </a:r>
            <a:r>
              <a:rPr lang="it-IT" altLang="es-ES" sz="1200" dirty="0">
                <a:latin typeface="Arial Rounded MT Bold" panose="020F0704030504030204" pitchFamily="34" charset="0"/>
              </a:rPr>
              <a:t> quali sono i </a:t>
            </a:r>
            <a:r>
              <a:rPr lang="it-IT" altLang="es-ES" sz="1200" dirty="0">
                <a:solidFill>
                  <a:schemeClr val="tx2">
                    <a:lumMod val="60000"/>
                    <a:lumOff val="40000"/>
                  </a:schemeClr>
                </a:solidFill>
                <a:latin typeface="Arial Rounded MT Bold" panose="020F0704030504030204" pitchFamily="34" charset="0"/>
              </a:rPr>
              <a:t>progressi che hanno deviato </a:t>
            </a:r>
          </a:p>
          <a:p>
            <a:pPr>
              <a:defRPr/>
            </a:pPr>
            <a:r>
              <a:rPr lang="it-IT" altLang="es-ES" sz="1200" dirty="0">
                <a:solidFill>
                  <a:schemeClr val="tx2">
                    <a:lumMod val="60000"/>
                    <a:lumOff val="40000"/>
                  </a:schemeClr>
                </a:solidFill>
                <a:latin typeface="Arial Rounded MT Bold" panose="020F0704030504030204" pitchFamily="34" charset="0"/>
              </a:rPr>
              <a:t>la curva della storia umana</a:t>
            </a:r>
            <a:r>
              <a:rPr lang="it-IT" altLang="es-ES" sz="1200" dirty="0">
                <a:latin typeface="Arial Rounded MT Bold" panose="020F0704030504030204" pitchFamily="34" charset="0"/>
              </a:rPr>
              <a:t>, è abbastanza logico </a:t>
            </a:r>
            <a:r>
              <a:rPr lang="it-IT" altLang="es-ES" sz="1200" dirty="0">
                <a:solidFill>
                  <a:schemeClr val="tx2">
                    <a:lumMod val="60000"/>
                    <a:lumOff val="40000"/>
                  </a:schemeClr>
                </a:solidFill>
                <a:latin typeface="Arial Rounded MT Bold" panose="020F0704030504030204" pitchFamily="34" charset="0"/>
              </a:rPr>
              <a:t>cercare intanto di tracciarla</a:t>
            </a:r>
            <a:r>
              <a:rPr lang="it-IT" altLang="es-ES" sz="1200" dirty="0">
                <a:latin typeface="Arial Rounded MT Bold" panose="020F0704030504030204" pitchFamily="34" charset="0"/>
              </a:rPr>
              <a:t>.</a:t>
            </a:r>
          </a:p>
          <a:p>
            <a:pPr>
              <a:defRPr/>
            </a:pP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0270F609-4E77-4D7B-9A1A-A3A70FFEC15A}"/>
              </a:ext>
            </a:extLst>
          </p:cNvPr>
          <p:cNvGrpSpPr/>
          <p:nvPr/>
        </p:nvGrpSpPr>
        <p:grpSpPr>
          <a:xfrm>
            <a:off x="1553303" y="1326465"/>
            <a:ext cx="5980757" cy="351000"/>
            <a:chOff x="-837160" y="-513162"/>
            <a:chExt cx="4253834" cy="351000"/>
          </a:xfrm>
        </p:grpSpPr>
        <p:sp>
          <p:nvSpPr>
            <p:cNvPr id="10" name="Rectangle: Rounded Corners 9">
              <a:extLst>
                <a:ext uri="{FF2B5EF4-FFF2-40B4-BE49-F238E27FC236}">
                  <a16:creationId xmlns:a16="http://schemas.microsoft.com/office/drawing/2014/main" id="{8E0F16A6-9697-4A42-A6FA-BCB84A4267CF}"/>
                </a:ext>
              </a:extLst>
            </p:cNvPr>
            <p:cNvSpPr/>
            <p:nvPr/>
          </p:nvSpPr>
          <p:spPr>
            <a:xfrm>
              <a:off x="-837160" y="-513162"/>
              <a:ext cx="4248472" cy="351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7BFE6FAE-0A08-441F-BD61-E528AEB6356A}"/>
                </a:ext>
              </a:extLst>
            </p:cNvPr>
            <p:cNvSpPr txBox="1"/>
            <p:nvPr/>
          </p:nvSpPr>
          <p:spPr>
            <a:xfrm>
              <a:off x="-797530" y="-478894"/>
              <a:ext cx="4214204" cy="3167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defRPr/>
              </a:pPr>
              <a:r>
                <a:rPr lang="it-IT" altLang="es-ES" sz="1200" dirty="0">
                  <a:solidFill>
                    <a:schemeClr val="tx1"/>
                  </a:solidFill>
                  <a:latin typeface="Arial Rounded MT Bold" panose="020F0704030504030204" pitchFamily="34" charset="0"/>
                </a:rPr>
                <a:t>Come facciamo a decidere qual è il più importante tra questi balzi in avanti? </a:t>
              </a:r>
            </a:p>
          </p:txBody>
        </p:sp>
      </p:grpSp>
      <p:sp>
        <p:nvSpPr>
          <p:cNvPr id="12" name="Donut 24">
            <a:extLst>
              <a:ext uri="{FF2B5EF4-FFF2-40B4-BE49-F238E27FC236}">
                <a16:creationId xmlns:a16="http://schemas.microsoft.com/office/drawing/2014/main" id="{BDEF58BD-1B30-4F66-97F3-F998FFDABAAD}"/>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7" name="Elipse 16">
            <a:extLst>
              <a:ext uri="{FF2B5EF4-FFF2-40B4-BE49-F238E27FC236}">
                <a16:creationId xmlns:a16="http://schemas.microsoft.com/office/drawing/2014/main" id="{32C1AEB9-CAB9-4669-B3A3-1940F0668F21}"/>
              </a:ext>
            </a:extLst>
          </p:cNvPr>
          <p:cNvSpPr/>
          <p:nvPr/>
        </p:nvSpPr>
        <p:spPr>
          <a:xfrm>
            <a:off x="1055401" y="1765449"/>
            <a:ext cx="492673" cy="450275"/>
          </a:xfrm>
          <a:prstGeom prst="ellipse">
            <a:avLst/>
          </a:prstGeom>
          <a:solidFill>
            <a:schemeClr val="accent3">
              <a:lumMod val="60000"/>
              <a:lumOff val="4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 name="Elipse 17">
            <a:extLst>
              <a:ext uri="{FF2B5EF4-FFF2-40B4-BE49-F238E27FC236}">
                <a16:creationId xmlns:a16="http://schemas.microsoft.com/office/drawing/2014/main" id="{47F8872B-A63F-4EFC-90C0-037E4ADE7763}"/>
              </a:ext>
            </a:extLst>
          </p:cNvPr>
          <p:cNvSpPr/>
          <p:nvPr/>
        </p:nvSpPr>
        <p:spPr>
          <a:xfrm>
            <a:off x="1055402" y="2405887"/>
            <a:ext cx="492673" cy="450275"/>
          </a:xfrm>
          <a:prstGeom prst="ellipse">
            <a:avLst/>
          </a:prstGeom>
          <a:solidFill>
            <a:schemeClr val="accent3">
              <a:lumMod val="60000"/>
              <a:lumOff val="4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9" name="Elipse 18">
            <a:extLst>
              <a:ext uri="{FF2B5EF4-FFF2-40B4-BE49-F238E27FC236}">
                <a16:creationId xmlns:a16="http://schemas.microsoft.com/office/drawing/2014/main" id="{ECD01EA9-7ED9-43B9-8970-0521F5F32E19}"/>
              </a:ext>
            </a:extLst>
          </p:cNvPr>
          <p:cNvSpPr/>
          <p:nvPr/>
        </p:nvSpPr>
        <p:spPr>
          <a:xfrm>
            <a:off x="1055402" y="3046325"/>
            <a:ext cx="492673" cy="450275"/>
          </a:xfrm>
          <a:prstGeom prst="ellipse">
            <a:avLst/>
          </a:prstGeom>
          <a:solidFill>
            <a:schemeClr val="accent3">
              <a:lumMod val="60000"/>
              <a:lumOff val="4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cxnSp>
        <p:nvCxnSpPr>
          <p:cNvPr id="22" name="Conector recto de flecha 21">
            <a:extLst>
              <a:ext uri="{FF2B5EF4-FFF2-40B4-BE49-F238E27FC236}">
                <a16:creationId xmlns:a16="http://schemas.microsoft.com/office/drawing/2014/main" id="{6BCCC447-389B-40B4-9953-7BEA58F78C80}"/>
              </a:ext>
            </a:extLst>
          </p:cNvPr>
          <p:cNvCxnSpPr>
            <a:cxnSpLocks/>
            <a:stCxn id="17" idx="4"/>
          </p:cNvCxnSpPr>
          <p:nvPr/>
        </p:nvCxnSpPr>
        <p:spPr>
          <a:xfrm>
            <a:off x="1301738" y="2215724"/>
            <a:ext cx="0" cy="4424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Conector recto de flecha 25">
            <a:extLst>
              <a:ext uri="{FF2B5EF4-FFF2-40B4-BE49-F238E27FC236}">
                <a16:creationId xmlns:a16="http://schemas.microsoft.com/office/drawing/2014/main" id="{758E00A3-039B-4D6E-A6A6-460A13B32B9F}"/>
              </a:ext>
            </a:extLst>
          </p:cNvPr>
          <p:cNvCxnSpPr>
            <a:cxnSpLocks/>
          </p:cNvCxnSpPr>
          <p:nvPr/>
        </p:nvCxnSpPr>
        <p:spPr>
          <a:xfrm>
            <a:off x="1301739" y="2859982"/>
            <a:ext cx="0" cy="4318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905079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938992"/>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Il presidente che fu eletto quell'anno, il repubblicano </a:t>
            </a:r>
            <a:r>
              <a:rPr lang="it-IT" altLang="es-ES" sz="1200" dirty="0">
                <a:solidFill>
                  <a:schemeClr val="tx2">
                    <a:lumMod val="60000"/>
                    <a:lumOff val="40000"/>
                  </a:schemeClr>
                </a:solidFill>
                <a:latin typeface="Arial Rounded MT Bold" panose="020F0704030504030204" pitchFamily="34" charset="0"/>
              </a:rPr>
              <a:t>Richard Nixon</a:t>
            </a:r>
            <a:r>
              <a:rPr lang="it-IT" altLang="es-ES" sz="1200" dirty="0">
                <a:latin typeface="Arial Rounded MT Bold" panose="020F0704030504030204" pitchFamily="34" charset="0"/>
              </a:rPr>
              <a:t>, cercò di farla diventare legge durante tutto il suo primo mandato.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In un discorso del </a:t>
            </a:r>
            <a:r>
              <a:rPr lang="it-IT" altLang="es-ES" sz="1200" dirty="0">
                <a:solidFill>
                  <a:schemeClr val="tx2">
                    <a:lumMod val="60000"/>
                    <a:lumOff val="40000"/>
                  </a:schemeClr>
                </a:solidFill>
                <a:latin typeface="Arial Rounded MT Bold" panose="020F0704030504030204" pitchFamily="34" charset="0"/>
              </a:rPr>
              <a:t>1969 </a:t>
            </a:r>
            <a:r>
              <a:rPr lang="it-IT" altLang="es-ES" sz="1200" dirty="0">
                <a:latin typeface="Arial Rounded MT Bold" panose="020F0704030504030204" pitchFamily="34" charset="0"/>
              </a:rPr>
              <a:t>propose un </a:t>
            </a:r>
            <a:r>
              <a:rPr lang="it-IT" altLang="es-ES" sz="1200" i="1" dirty="0">
                <a:solidFill>
                  <a:schemeClr val="tx2">
                    <a:lumMod val="60000"/>
                    <a:lumOff val="40000"/>
                  </a:schemeClr>
                </a:solidFill>
                <a:latin typeface="Arial Rounded MT Bold" panose="020F0704030504030204" pitchFamily="34" charset="0"/>
              </a:rPr>
              <a:t>Family Assistance Plan </a:t>
            </a:r>
            <a:r>
              <a:rPr lang="it-IT" altLang="es-ES" sz="1200" dirty="0">
                <a:latin typeface="Arial Rounded MT Bold" panose="020F0704030504030204" pitchFamily="34" charset="0"/>
              </a:rPr>
              <a:t>che aveva parecchi </a:t>
            </a:r>
          </a:p>
          <a:p>
            <a:pPr>
              <a:defRPr/>
            </a:pPr>
            <a:r>
              <a:rPr lang="it-IT" altLang="es-ES" sz="1200" dirty="0">
                <a:latin typeface="Arial Rounded MT Bold" panose="020F0704030504030204" pitchFamily="34" charset="0"/>
              </a:rPr>
              <a:t>aspetti di un programma di reddito minimo.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Questo piano fu </a:t>
            </a:r>
            <a:r>
              <a:rPr lang="it-IT" altLang="es-ES" sz="1200" dirty="0">
                <a:solidFill>
                  <a:schemeClr val="tx2">
                    <a:lumMod val="60000"/>
                    <a:lumOff val="40000"/>
                  </a:schemeClr>
                </a:solidFill>
                <a:latin typeface="Arial Rounded MT Bold" panose="020F0704030504030204" pitchFamily="34" charset="0"/>
              </a:rPr>
              <a:t>appoggiato da tutti gli schieramenti ideologici</a:t>
            </a:r>
            <a:r>
              <a:rPr lang="it-IT" altLang="es-ES" sz="1200" dirty="0">
                <a:latin typeface="Arial Rounded MT Bold" panose="020F0704030504030204" pitchFamily="34" charset="0"/>
              </a:rPr>
              <a:t>, </a:t>
            </a:r>
            <a:r>
              <a:rPr lang="it-IT" altLang="es-ES" sz="1200" dirty="0">
                <a:solidFill>
                  <a:schemeClr val="tx2">
                    <a:lumMod val="60000"/>
                    <a:lumOff val="40000"/>
                  </a:schemeClr>
                </a:solidFill>
                <a:latin typeface="Arial Rounded MT Bold" panose="020F0704030504030204" pitchFamily="34" charset="0"/>
              </a:rPr>
              <a:t>ma</a:t>
            </a:r>
            <a:r>
              <a:rPr lang="it-IT" altLang="es-ES" sz="1200" dirty="0">
                <a:latin typeface="Arial Rounded MT Bold" panose="020F0704030504030204" pitchFamily="34" charset="0"/>
              </a:rPr>
              <a:t> ebbe anche un folto e diversificato gruppo di </a:t>
            </a:r>
            <a:r>
              <a:rPr lang="it-IT" altLang="es-ES" sz="1200" dirty="0">
                <a:solidFill>
                  <a:schemeClr val="tx2">
                    <a:lumMod val="60000"/>
                    <a:lumOff val="40000"/>
                  </a:schemeClr>
                </a:solidFill>
                <a:latin typeface="Arial Rounded MT Bold" panose="020F0704030504030204" pitchFamily="34" charset="0"/>
              </a:rPr>
              <a:t>contestatori</a:t>
            </a:r>
            <a:r>
              <a:rPr lang="it-IT" altLang="es-ES" sz="1200" dirty="0">
                <a:latin typeface="Arial Rounded MT Bold" panose="020F0704030504030204" pitchFamily="34" charset="0"/>
              </a:rPr>
              <a:t>. </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569AB300-FD92-4E90-A17D-40493CBB9B15}"/>
              </a:ext>
            </a:extLst>
          </p:cNvPr>
          <p:cNvSpPr/>
          <p:nvPr/>
        </p:nvSpPr>
        <p:spPr>
          <a:xfrm>
            <a:off x="1547664" y="1751134"/>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Raccomandazioni a lungo termine</a:t>
            </a: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B33295DF-54B5-4217-B69D-0BEBD5A53372}"/>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7333950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8109" y="1879252"/>
            <a:ext cx="6045986" cy="1384995"/>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L'economista conservatore e vincitore di premio Nobel </a:t>
            </a:r>
            <a:r>
              <a:rPr lang="it-IT" altLang="es-ES" sz="1200" dirty="0">
                <a:solidFill>
                  <a:schemeClr val="tx2">
                    <a:lumMod val="60000"/>
                    <a:lumOff val="40000"/>
                  </a:schemeClr>
                </a:solidFill>
                <a:latin typeface="Arial Rounded MT Bold" panose="020F0704030504030204" pitchFamily="34" charset="0"/>
              </a:rPr>
              <a:t>Milton Friedman </a:t>
            </a:r>
            <a:r>
              <a:rPr lang="it-IT" altLang="es-ES" sz="1200" dirty="0">
                <a:latin typeface="Arial Rounded MT Bold" panose="020F0704030504030204" pitchFamily="34" charset="0"/>
              </a:rPr>
              <a:t>non </a:t>
            </a:r>
          </a:p>
          <a:p>
            <a:pPr>
              <a:defRPr/>
            </a:pPr>
            <a:r>
              <a:rPr lang="it-IT" altLang="es-ES" sz="1200" dirty="0">
                <a:latin typeface="Arial Rounded MT Bold" panose="020F0704030504030204" pitchFamily="34" charset="0"/>
              </a:rPr>
              <a:t>amava gli interventi statali, eppure era favorevole a quella che ha chiamato</a:t>
            </a:r>
          </a:p>
          <a:p>
            <a:pPr>
              <a:defRPr/>
            </a:pPr>
            <a:r>
              <a:rPr lang="it-IT" altLang="es-ES" sz="1200" dirty="0">
                <a:latin typeface="Arial Rounded MT Bold" panose="020F0704030504030204" pitchFamily="34" charset="0"/>
              </a:rPr>
              <a:t>"</a:t>
            </a:r>
            <a:r>
              <a:rPr lang="it-IT" altLang="es-ES" sz="1200" dirty="0">
                <a:solidFill>
                  <a:schemeClr val="tx2">
                    <a:lumMod val="60000"/>
                    <a:lumOff val="40000"/>
                  </a:schemeClr>
                </a:solidFill>
                <a:latin typeface="Arial Rounded MT Bold" panose="020F0704030504030204" pitchFamily="34" charset="0"/>
              </a:rPr>
              <a:t>imposta negativa</a:t>
            </a:r>
            <a:r>
              <a:rPr lang="it-IT" altLang="es-ES" sz="1200" dirty="0">
                <a:latin typeface="Arial Rounded MT Bold" panose="020F0704030504030204" pitchFamily="34" charset="0"/>
              </a:rPr>
              <a:t>" per aiutare i poveri.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Ecco come l'ha spiegata in un'apparizione televisiva del 1968:</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61E39BEE-FD98-4EE7-9BBC-29B207E7B8A5}"/>
              </a:ext>
            </a:extLst>
          </p:cNvPr>
          <p:cNvSpPr/>
          <p:nvPr/>
        </p:nvSpPr>
        <p:spPr>
          <a:xfrm>
            <a:off x="1547664" y="1751134"/>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Raccomandazioni a lungo termine</a:t>
            </a: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05E0A07D-4D88-412C-B824-A452C7374223}"/>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8219861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0029" y="1178752"/>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2308324"/>
          </a:xfrm>
          <a:prstGeom prst="rect">
            <a:avLst/>
          </a:prstGeom>
          <a:noFill/>
        </p:spPr>
        <p:txBody>
          <a:bodyPr wrap="square" rtlCol="0">
            <a:spAutoFit/>
          </a:bodyPr>
          <a:lstStyle/>
          <a:p>
            <a:pPr>
              <a:defRPr/>
            </a:pPr>
            <a:r>
              <a:rPr lang="it-IT" altLang="es-ES" sz="1200" dirty="0">
                <a:latin typeface="Arial Rounded MT Bold" panose="020F0704030504030204" pitchFamily="34" charset="0"/>
              </a:rPr>
              <a:t>«Sotto le leggi presenti abbiamo una </a:t>
            </a:r>
            <a:r>
              <a:rPr lang="it-IT" altLang="es-ES" sz="1200" dirty="0">
                <a:solidFill>
                  <a:schemeClr val="tx2">
                    <a:lumMod val="60000"/>
                    <a:lumOff val="40000"/>
                  </a:schemeClr>
                </a:solidFill>
                <a:latin typeface="Arial Rounded MT Bold" panose="020F0704030504030204" pitchFamily="34" charset="0"/>
              </a:rPr>
              <a:t>tassa positiva sul reddito </a:t>
            </a:r>
            <a:r>
              <a:rPr lang="it-IT" altLang="es-ES" sz="1200" dirty="0">
                <a:latin typeface="Arial Rounded MT Bold" panose="020F0704030504030204" pitchFamily="34" charset="0"/>
              </a:rPr>
              <a:t>che tutti </a:t>
            </a:r>
          </a:p>
          <a:p>
            <a:pPr>
              <a:defRPr/>
            </a:pPr>
            <a:r>
              <a:rPr lang="it-IT" altLang="es-ES" sz="1200" dirty="0">
                <a:latin typeface="Arial Rounded MT Bold" panose="020F0704030504030204" pitchFamily="34" charset="0"/>
              </a:rPr>
              <a:t>conosciamo [...]. In base a essa, se sei a capo di una famiglia di quattro persone, per esempio, e hai 3000 dollari di reddito, non paghi le tasse né ricevi alcun </a:t>
            </a:r>
          </a:p>
          <a:p>
            <a:pPr>
              <a:defRPr/>
            </a:pPr>
            <a:r>
              <a:rPr lang="it-IT" altLang="es-ES" sz="1200" dirty="0">
                <a:latin typeface="Arial Rounded MT Bold" panose="020F0704030504030204" pitchFamily="34" charset="0"/>
              </a:rPr>
              <a:t>contributo. Ti trovi sulla soglia dell'esenzione fiscale. Immagina di avere un </a:t>
            </a:r>
          </a:p>
          <a:p>
            <a:pPr>
              <a:defRPr/>
            </a:pPr>
            <a:r>
              <a:rPr lang="it-IT" altLang="es-ES" sz="1200" dirty="0">
                <a:latin typeface="Arial Rounded MT Bold" panose="020F0704030504030204" pitchFamily="34" charset="0"/>
              </a:rPr>
              <a:t>reddito di 4000 dollari. Allora hai un reddito tassabile positivo di 1000, sul quale alle aliquote attuali (14%) paghi 140 dollari di tasse. Immagina di avere invece </a:t>
            </a:r>
          </a:p>
          <a:p>
            <a:pPr>
              <a:defRPr/>
            </a:pPr>
            <a:r>
              <a:rPr lang="it-IT" altLang="es-ES" sz="1200" dirty="0">
                <a:latin typeface="Arial Rounded MT Bold" panose="020F0704030504030204" pitchFamily="34" charset="0"/>
              </a:rPr>
              <a:t>oggi un reddito di 2000 dollari. Hai diritto alle deduzioni ed esenzioni di un </a:t>
            </a:r>
          </a:p>
          <a:p>
            <a:pPr>
              <a:defRPr/>
            </a:pPr>
            <a:r>
              <a:rPr lang="it-IT" altLang="es-ES" sz="1200" dirty="0">
                <a:latin typeface="Arial Rounded MT Bold" panose="020F0704030504030204" pitchFamily="34" charset="0"/>
              </a:rPr>
              <a:t>imponibile di 3000, che su un reddito di 2000 significa che hai un imponibile [...] </a:t>
            </a:r>
          </a:p>
          <a:p>
            <a:pPr>
              <a:defRPr/>
            </a:pPr>
            <a:r>
              <a:rPr lang="it-IT" altLang="es-ES" sz="1200" dirty="0">
                <a:latin typeface="Arial Rounded MT Bold" panose="020F0704030504030204" pitchFamily="34" charset="0"/>
              </a:rPr>
              <a:t>negativo di 1000. Ma attualmente, in base alle normative vigenti, non ti avvantaggi di queste deduzioni non utilizzate. Il senso di una </a:t>
            </a:r>
            <a:r>
              <a:rPr lang="it-IT" altLang="es-ES" sz="1200" dirty="0">
                <a:solidFill>
                  <a:schemeClr val="tx2">
                    <a:lumMod val="60000"/>
                    <a:lumOff val="40000"/>
                  </a:schemeClr>
                </a:solidFill>
                <a:latin typeface="Arial Rounded MT Bold" panose="020F0704030504030204" pitchFamily="34" charset="0"/>
              </a:rPr>
              <a:t>imposta negativa </a:t>
            </a:r>
            <a:r>
              <a:rPr lang="it-IT" altLang="es-ES" sz="1200" dirty="0">
                <a:latin typeface="Arial Rounded MT Bold" panose="020F0704030504030204" pitchFamily="34" charset="0"/>
              </a:rPr>
              <a:t>è che, </a:t>
            </a:r>
          </a:p>
          <a:p>
            <a:pPr>
              <a:defRPr/>
            </a:pPr>
            <a:r>
              <a:rPr lang="it-IT" altLang="es-ES" sz="1200" dirty="0">
                <a:solidFill>
                  <a:schemeClr val="tx2">
                    <a:lumMod val="60000"/>
                    <a:lumOff val="40000"/>
                  </a:schemeClr>
                </a:solidFill>
                <a:latin typeface="Arial Rounded MT Bold" panose="020F0704030504030204" pitchFamily="34" charset="0"/>
              </a:rPr>
              <a:t>quando il tuo reddito è sotto la soglia di incapienza, ne ottieni una frazione pagata "dal" governo. Ricevi soldi invece di darli</a:t>
            </a:r>
            <a:r>
              <a:rPr lang="it-IT" altLang="es-ES" sz="1200" dirty="0">
                <a:latin typeface="Arial Rounded MT Bold" panose="020F0704030504030204" pitchFamily="34" charset="0"/>
              </a:rPr>
              <a:t>»</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8EF5F736-A699-4798-BFD3-D419707F747C}"/>
              </a:ext>
            </a:extLst>
          </p:cNvPr>
          <p:cNvSpPr/>
          <p:nvPr/>
        </p:nvSpPr>
        <p:spPr>
          <a:xfrm>
            <a:off x="1550028" y="1327066"/>
            <a:ext cx="5903999"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Raccomandazioni a lungo termine</a:t>
            </a: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876AC7B2-96C5-4257-AD99-192899CD646E}"/>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1361516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177107"/>
            <a:ext cx="596643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384995"/>
          </a:xfrm>
          <a:prstGeom prst="rect">
            <a:avLst/>
          </a:prstGeom>
          <a:noFill/>
        </p:spPr>
        <p:txBody>
          <a:bodyPr wrap="square" rtlCol="0">
            <a:spAutoFit/>
          </a:bodyPr>
          <a:lstStyle/>
          <a:p>
            <a:pPr>
              <a:defRPr/>
            </a:pPr>
            <a:r>
              <a:rPr lang="it-IT" altLang="es-ES" sz="1200" dirty="0">
                <a:solidFill>
                  <a:schemeClr val="tx2">
                    <a:lumMod val="60000"/>
                    <a:lumOff val="40000"/>
                  </a:schemeClr>
                </a:solidFill>
                <a:latin typeface="Arial Rounded MT Bold" panose="020F0704030504030204" pitchFamily="34" charset="0"/>
              </a:rPr>
              <a:t>La tassa negativa sul reddito unisce il reddito minimo garantito a un incentivo a </a:t>
            </a:r>
          </a:p>
          <a:p>
            <a:pPr>
              <a:defRPr/>
            </a:pPr>
            <a:r>
              <a:rPr lang="it-IT" altLang="es-ES" sz="1200" dirty="0">
                <a:solidFill>
                  <a:schemeClr val="tx2">
                    <a:lumMod val="60000"/>
                    <a:lumOff val="40000"/>
                  </a:schemeClr>
                </a:solidFill>
                <a:latin typeface="Arial Rounded MT Bold" panose="020F0704030504030204" pitchFamily="34" charset="0"/>
              </a:rPr>
              <a:t>lavorare. </a:t>
            </a:r>
            <a:r>
              <a:rPr lang="it-IT" altLang="es-ES" sz="1200" dirty="0">
                <a:latin typeface="Arial Rounded MT Bold" panose="020F0704030504030204" pitchFamily="34" charset="0"/>
              </a:rPr>
              <a:t>Sotto la soglia dell'esempio (che nel 1968 era di 3000 dollari ma nel 2013 </a:t>
            </a:r>
          </a:p>
          <a:p>
            <a:pPr>
              <a:defRPr/>
            </a:pPr>
            <a:r>
              <a:rPr lang="it-IT" altLang="es-ES" sz="1200" dirty="0">
                <a:latin typeface="Arial Rounded MT Bold" panose="020F0704030504030204" pitchFamily="34" charset="0"/>
              </a:rPr>
              <a:t>sarebbe di 20.000), ogni dollaro guadagnato aumenta il reddito totale di uno e </a:t>
            </a:r>
          </a:p>
          <a:p>
            <a:pPr>
              <a:defRPr/>
            </a:pPr>
            <a:r>
              <a:rPr lang="it-IT" altLang="es-ES" sz="1200" dirty="0">
                <a:latin typeface="Arial Rounded MT Bold" panose="020F0704030504030204" pitchFamily="34" charset="0"/>
              </a:rPr>
              <a:t>mezzo. Questo incoraggia la gente a iniziare a lavorare e a trovarsi un altro </a:t>
            </a:r>
          </a:p>
          <a:p>
            <a:pPr>
              <a:defRPr/>
            </a:pPr>
            <a:r>
              <a:rPr lang="it-IT" altLang="es-ES" sz="1200" dirty="0">
                <a:latin typeface="Arial Rounded MT Bold" panose="020F0704030504030204" pitchFamily="34" charset="0"/>
              </a:rPr>
              <a:t>impiego ancora, anche se la paga che riceve per questo è bassa. </a:t>
            </a:r>
          </a:p>
          <a:p>
            <a:pPr>
              <a:defRPr/>
            </a:pPr>
            <a:r>
              <a:rPr lang="it-IT" altLang="es-ES" sz="1200" dirty="0">
                <a:latin typeface="Arial Rounded MT Bold" panose="020F0704030504030204" pitchFamily="34" charset="0"/>
              </a:rPr>
              <a:t>La incoraggia anche a fare la dichiarazione dei redditi e a diventare così parte </a:t>
            </a:r>
          </a:p>
          <a:p>
            <a:pPr>
              <a:defRPr/>
            </a:pPr>
            <a:r>
              <a:rPr lang="it-IT" altLang="es-ES" sz="1200" dirty="0">
                <a:latin typeface="Arial Rounded MT Bold" panose="020F0704030504030204" pitchFamily="34" charset="0"/>
              </a:rPr>
              <a:t>della forza lavoro classica e visibile. </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63169D54-5016-453D-B3BD-E09837B787E2}"/>
              </a:ext>
            </a:extLst>
          </p:cNvPr>
          <p:cNvSpPr/>
          <p:nvPr/>
        </p:nvSpPr>
        <p:spPr>
          <a:xfrm>
            <a:off x="1524000" y="1266314"/>
            <a:ext cx="5990094"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Raccomandazioni a lungo termine</a:t>
            </a: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66828EFA-A619-462B-B047-5D37AC613601}"/>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6074041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882118"/>
            <a:ext cx="6207782" cy="1015663"/>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a:p>
            <a:pPr>
              <a:defRPr/>
            </a:pPr>
            <a:r>
              <a:rPr lang="it-IT" altLang="es-ES" sz="1200" dirty="0">
                <a:latin typeface="Arial Rounded MT Bold" panose="020F0704030504030204" pitchFamily="34" charset="0"/>
              </a:rPr>
              <a:t>1) Kurzweil R., </a:t>
            </a:r>
            <a:r>
              <a:rPr lang="en-US" altLang="es-ES" sz="1200" i="1" dirty="0">
                <a:solidFill>
                  <a:schemeClr val="tx2">
                    <a:lumMod val="60000"/>
                    <a:lumOff val="40000"/>
                  </a:schemeClr>
                </a:solidFill>
                <a:latin typeface="Arial Rounded MT Bold" panose="020F0704030504030204" pitchFamily="34" charset="0"/>
              </a:rPr>
              <a:t>The Age of Spiritual Machines</a:t>
            </a:r>
            <a:r>
              <a:rPr lang="en-US" altLang="es-ES" sz="1200" dirty="0">
                <a:latin typeface="Arial Rounded MT Bold" panose="020F0704030504030204" pitchFamily="34" charset="0"/>
              </a:rPr>
              <a:t>, New York, Viking Press, 1999</a:t>
            </a:r>
          </a:p>
          <a:p>
            <a:pPr>
              <a:defRPr/>
            </a:pPr>
            <a:r>
              <a:rPr lang="it-IT" altLang="es-ES" sz="1200" dirty="0">
                <a:latin typeface="Arial Rounded MT Bold" panose="020F0704030504030204" pitchFamily="34" charset="0"/>
              </a:rPr>
              <a:t>2) Brynjolfsson E., McAfee A., </a:t>
            </a:r>
            <a:r>
              <a:rPr lang="it-IT" altLang="es-ES" sz="1200" i="1" dirty="0">
                <a:solidFill>
                  <a:schemeClr val="tx2">
                    <a:lumMod val="60000"/>
                    <a:lumOff val="40000"/>
                  </a:schemeClr>
                </a:solidFill>
                <a:latin typeface="Arial Rounded MT Bold" panose="020F0704030504030204" pitchFamily="34" charset="0"/>
              </a:rPr>
              <a:t>La nuova rivoluzione delle macchine</a:t>
            </a:r>
            <a:r>
              <a:rPr lang="it-IT" altLang="es-ES" sz="1200" dirty="0">
                <a:latin typeface="Arial Rounded MT Bold" panose="020F0704030504030204" pitchFamily="34" charset="0"/>
              </a:rPr>
              <a:t>, Milano, </a:t>
            </a:r>
          </a:p>
          <a:p>
            <a:pPr>
              <a:defRPr/>
            </a:pPr>
            <a:r>
              <a:rPr lang="it-IT" altLang="es-ES" sz="1200" dirty="0">
                <a:latin typeface="Arial Rounded MT Bold" panose="020F0704030504030204" pitchFamily="34" charset="0"/>
              </a:rPr>
              <a:t>Feltrinelli, 2015</a:t>
            </a:r>
            <a:endParaRPr lang="en-GB" altLang="es-ES" sz="1200" i="1"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15AAABC7-0AEE-4BC0-A7BC-BD1AB4F52FE1}"/>
              </a:ext>
            </a:extLst>
          </p:cNvPr>
          <p:cNvSpPr/>
          <p:nvPr/>
        </p:nvSpPr>
        <p:spPr>
          <a:xfrm>
            <a:off x="1610094" y="1751134"/>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Bibliografia</a:t>
            </a: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6A0C730B-0423-4A45-B773-61BE1F2A2137}"/>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27647692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err="1">
                <a:solidFill>
                  <a:srgbClr val="7030A0"/>
                </a:solidFill>
              </a:rPr>
              <a:t>Grazie</a:t>
            </a:r>
            <a:endParaRPr lang="ko-KR" altLang="en-US" dirty="0">
              <a:solidFill>
                <a:srgbClr val="7030A0"/>
              </a:solidFill>
            </a:endParaRPr>
          </a:p>
        </p:txBody>
      </p:sp>
      <p:pic>
        <p:nvPicPr>
          <p:cNvPr id="4" name="Imagen 3">
            <a:extLst>
              <a:ext uri="{FF2B5EF4-FFF2-40B4-BE49-F238E27FC236}">
                <a16:creationId xmlns:a16="http://schemas.microsoft.com/office/drawing/2014/main" id="{A90E11AD-DEA9-44A4-9CAB-2B246C8C8E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912" y="2677665"/>
            <a:ext cx="1854071" cy="927036"/>
          </a:xfrm>
          <a:prstGeom prst="rect">
            <a:avLst/>
          </a:prstGeom>
        </p:spPr>
      </p:pic>
      <p:pic>
        <p:nvPicPr>
          <p:cNvPr id="5" name="Imagen 4">
            <a:extLst>
              <a:ext uri="{FF2B5EF4-FFF2-40B4-BE49-F238E27FC236}">
                <a16:creationId xmlns:a16="http://schemas.microsoft.com/office/drawing/2014/main" id="{07AE7557-7AB2-4182-8D3F-4716731ED9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6" name="CuadroTexto 5">
            <a:extLst>
              <a:ext uri="{FF2B5EF4-FFF2-40B4-BE49-F238E27FC236}">
                <a16:creationId xmlns:a16="http://schemas.microsoft.com/office/drawing/2014/main" id="{DF31A201-D446-4E24-9D08-20F044C4F0B7}"/>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455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995586"/>
            <a:ext cx="6130258" cy="2308324"/>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Per molte migliaia di anni l'umanità ha seguito una traiettoria ascendente molto </a:t>
            </a:r>
          </a:p>
          <a:p>
            <a:pPr>
              <a:defRPr/>
            </a:pPr>
            <a:r>
              <a:rPr lang="it-IT" altLang="es-ES" sz="1200" dirty="0">
                <a:latin typeface="Arial Rounded MT Bold" panose="020F0704030504030204" pitchFamily="34" charset="0"/>
              </a:rPr>
              <a:t>graduale. Il </a:t>
            </a:r>
            <a:r>
              <a:rPr lang="it-IT" altLang="es-ES" sz="1200" dirty="0">
                <a:solidFill>
                  <a:srgbClr val="7030A0"/>
                </a:solidFill>
                <a:latin typeface="Arial Rounded MT Bold" panose="020F0704030504030204" pitchFamily="34" charset="0"/>
              </a:rPr>
              <a:t>progresso</a:t>
            </a:r>
            <a:r>
              <a:rPr lang="it-IT" altLang="es-ES" sz="1200" dirty="0">
                <a:latin typeface="Arial Rounded MT Bold" panose="020F0704030504030204" pitchFamily="34" charset="0"/>
              </a:rPr>
              <a:t> era penosamente </a:t>
            </a:r>
            <a:r>
              <a:rPr lang="it-IT" altLang="es-ES" sz="1200" dirty="0">
                <a:solidFill>
                  <a:srgbClr val="7030A0"/>
                </a:solidFill>
                <a:latin typeface="Arial Rounded MT Bold" panose="020F0704030504030204" pitchFamily="34" charset="0"/>
              </a:rPr>
              <a:t>lento</a:t>
            </a:r>
            <a:r>
              <a:rPr lang="it-IT" altLang="es-ES" sz="1200" dirty="0">
                <a:latin typeface="Arial Rounded MT Bold" panose="020F0704030504030204" pitchFamily="34" charset="0"/>
              </a:rPr>
              <a:t>, quasi invisibile.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Animali e fattorie, guerre e imperi, filosofie e religioni, nulla riusciva ad avere una grande influenza.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Ma poco più di due secoli fa è arrivato un </a:t>
            </a:r>
            <a:r>
              <a:rPr lang="it-IT" altLang="es-ES" sz="1200" dirty="0">
                <a:solidFill>
                  <a:srgbClr val="7030A0"/>
                </a:solidFill>
                <a:latin typeface="Arial Rounded MT Bold" panose="020F0704030504030204" pitchFamily="34" charset="0"/>
              </a:rPr>
              <a:t>fenomeno repentino </a:t>
            </a:r>
            <a:r>
              <a:rPr lang="it-IT" altLang="es-ES" sz="1200" dirty="0">
                <a:latin typeface="Arial Rounded MT Bold" panose="020F0704030504030204" pitchFamily="34" charset="0"/>
              </a:rPr>
              <a:t>e profondo che ha </a:t>
            </a:r>
            <a:r>
              <a:rPr lang="it-IT" altLang="es-ES" sz="1200" dirty="0">
                <a:solidFill>
                  <a:srgbClr val="7030A0"/>
                </a:solidFill>
                <a:latin typeface="Arial Rounded MT Bold" panose="020F0704030504030204" pitchFamily="34" charset="0"/>
              </a:rPr>
              <a:t>deviato</a:t>
            </a:r>
            <a:r>
              <a:rPr lang="it-IT" altLang="es-ES" sz="1200" dirty="0">
                <a:latin typeface="Arial Rounded MT Bold" panose="020F0704030504030204" pitchFamily="34" charset="0"/>
              </a:rPr>
              <a:t> di quasi 90° la </a:t>
            </a:r>
            <a:r>
              <a:rPr lang="it-IT" altLang="es-ES" sz="1200" dirty="0">
                <a:solidFill>
                  <a:srgbClr val="7030A0"/>
                </a:solidFill>
                <a:latin typeface="Arial Rounded MT Bold" panose="020F0704030504030204" pitchFamily="34" charset="0"/>
              </a:rPr>
              <a:t>curva della storia umana</a:t>
            </a:r>
            <a:r>
              <a:rPr lang="it-IT" altLang="es-ES" sz="1200" dirty="0">
                <a:latin typeface="Arial Rounded MT Bold" panose="020F0704030504030204" pitchFamily="34" charset="0"/>
              </a:rPr>
              <a:t>, della </a:t>
            </a:r>
            <a:r>
              <a:rPr lang="it-IT" altLang="es-ES" sz="1200" dirty="0">
                <a:solidFill>
                  <a:srgbClr val="7030A0"/>
                </a:solidFill>
                <a:latin typeface="Arial Rounded MT Bold" panose="020F0704030504030204" pitchFamily="34" charset="0"/>
              </a:rPr>
              <a:t>popolazione</a:t>
            </a:r>
            <a:r>
              <a:rPr lang="it-IT" altLang="es-ES" sz="1200" dirty="0">
                <a:latin typeface="Arial Rounded MT Bold" panose="020F0704030504030204" pitchFamily="34" charset="0"/>
              </a:rPr>
              <a:t> totale e dello </a:t>
            </a:r>
            <a:r>
              <a:rPr lang="it-IT" altLang="es-ES" sz="1200" dirty="0">
                <a:solidFill>
                  <a:srgbClr val="7030A0"/>
                </a:solidFill>
                <a:latin typeface="Arial Rounded MT Bold" panose="020F0704030504030204" pitchFamily="34" charset="0"/>
              </a:rPr>
              <a:t>sviluppo sociale</a:t>
            </a:r>
            <a:r>
              <a:rPr lang="it-IT" altLang="es-ES" sz="1200" dirty="0">
                <a:latin typeface="Arial Rounded MT Bold" panose="020F0704030504030204" pitchFamily="34" charset="0"/>
              </a:rPr>
              <a:t>.</a:t>
            </a:r>
          </a:p>
          <a:p>
            <a:pPr>
              <a:defRPr/>
            </a:pP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B75EACC6-EE1E-482B-B5AF-6C366D8F3E28}"/>
              </a:ext>
            </a:extLst>
          </p:cNvPr>
          <p:cNvSpPr/>
          <p:nvPr/>
        </p:nvSpPr>
        <p:spPr>
          <a:xfrm>
            <a:off x="1610094" y="1759865"/>
            <a:ext cx="5923812" cy="47144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it-IT" altLang="es-ES" sz="1200" dirty="0">
                <a:solidFill>
                  <a:schemeClr val="tx1"/>
                </a:solidFill>
                <a:latin typeface="Arial Rounded MT Bold" panose="020F0704030504030204" pitchFamily="34" charset="0"/>
              </a:rPr>
              <a:t>Come facciamo a decidere qual è </a:t>
            </a:r>
            <a:r>
              <a:rPr lang="it-IT" altLang="es-ES" sz="1200" dirty="0">
                <a:solidFill>
                  <a:srgbClr val="7030A0"/>
                </a:solidFill>
                <a:latin typeface="Arial Rounded MT Bold" panose="020F0704030504030204" pitchFamily="34" charset="0"/>
              </a:rPr>
              <a:t>il più importante </a:t>
            </a:r>
            <a:r>
              <a:rPr lang="it-IT" altLang="es-ES" sz="1200" dirty="0">
                <a:solidFill>
                  <a:schemeClr val="tx1"/>
                </a:solidFill>
                <a:latin typeface="Arial Rounded MT Bold" panose="020F0704030504030204" pitchFamily="34" charset="0"/>
              </a:rPr>
              <a:t>tra questi </a:t>
            </a:r>
            <a:r>
              <a:rPr lang="it-IT" altLang="es-ES" sz="1200" dirty="0">
                <a:solidFill>
                  <a:srgbClr val="7030A0"/>
                </a:solidFill>
                <a:latin typeface="Arial Rounded MT Bold" panose="020F0704030504030204" pitchFamily="34" charset="0"/>
              </a:rPr>
              <a:t>balzi in avanti</a:t>
            </a:r>
            <a:r>
              <a:rPr lang="it-IT" altLang="es-ES" sz="1200" dirty="0">
                <a:solidFill>
                  <a:schemeClr val="tx1"/>
                </a:solidFill>
                <a:latin typeface="Arial Rounded MT Bold" panose="020F0704030504030204" pitchFamily="34" charset="0"/>
              </a:rPr>
              <a:t>? </a:t>
            </a:r>
          </a:p>
          <a:p>
            <a:endParaRPr lang="it-IT" dirty="0"/>
          </a:p>
        </p:txBody>
      </p:sp>
      <p:sp>
        <p:nvSpPr>
          <p:cNvPr id="10" name="Donut 24">
            <a:extLst>
              <a:ext uri="{FF2B5EF4-FFF2-40B4-BE49-F238E27FC236}">
                <a16:creationId xmlns:a16="http://schemas.microsoft.com/office/drawing/2014/main" id="{7DDFB17E-A517-4AA3-86E4-1B4B91D44F3D}"/>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73610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27560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Intelligenza</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Artificiale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2" name="Rectangle: Rounded Corners 11">
            <a:extLst>
              <a:ext uri="{FF2B5EF4-FFF2-40B4-BE49-F238E27FC236}">
                <a16:creationId xmlns:a16="http://schemas.microsoft.com/office/drawing/2014/main" id="{94645766-DDD2-416C-88F6-F9BB2DEB5D5E}"/>
              </a:ext>
            </a:extLst>
          </p:cNvPr>
          <p:cNvSpPr/>
          <p:nvPr/>
        </p:nvSpPr>
        <p:spPr>
          <a:xfrm>
            <a:off x="1620000" y="1399824"/>
            <a:ext cx="5904000" cy="47144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it-IT" altLang="es-ES" sz="1200" dirty="0">
                <a:solidFill>
                  <a:schemeClr val="tx1"/>
                </a:solidFill>
                <a:latin typeface="Arial Rounded MT Bold" panose="020F0704030504030204" pitchFamily="34" charset="0"/>
              </a:rPr>
              <a:t>Come facciamo a decidere qual è il più importante tra questi balzi in avanti? </a:t>
            </a:r>
          </a:p>
          <a:p>
            <a:endParaRPr lang="it-IT" dirty="0"/>
          </a:p>
        </p:txBody>
      </p:sp>
      <p:sp>
        <p:nvSpPr>
          <p:cNvPr id="10" name="Donut 24">
            <a:extLst>
              <a:ext uri="{FF2B5EF4-FFF2-40B4-BE49-F238E27FC236}">
                <a16:creationId xmlns:a16="http://schemas.microsoft.com/office/drawing/2014/main" id="{4732C119-5B8C-485A-A33D-69AA9CE9AFC6}"/>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13" name="Diagrama 12">
            <a:extLst>
              <a:ext uri="{FF2B5EF4-FFF2-40B4-BE49-F238E27FC236}">
                <a16:creationId xmlns:a16="http://schemas.microsoft.com/office/drawing/2014/main" id="{9D1B2053-F820-472E-BDAB-266DB4BAC80E}"/>
              </a:ext>
            </a:extLst>
          </p:cNvPr>
          <p:cNvGraphicFramePr/>
          <p:nvPr>
            <p:extLst>
              <p:ext uri="{D42A27DB-BD31-4B8C-83A1-F6EECF244321}">
                <p14:modId xmlns:p14="http://schemas.microsoft.com/office/powerpoint/2010/main" val="2155505838"/>
              </p:ext>
            </p:extLst>
          </p:nvPr>
        </p:nvGraphicFramePr>
        <p:xfrm>
          <a:off x="1598320" y="1923484"/>
          <a:ext cx="5904000" cy="28961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62709979"/>
      </p:ext>
    </p:extLst>
  </p:cSld>
  <p:clrMapOvr>
    <a:masterClrMapping/>
  </p:clrMapOvr>
</p:sld>
</file>

<file path=ppt/theme/theme1.xml><?xml version="1.0" encoding="utf-8"?>
<a:theme xmlns:a="http://schemas.openxmlformats.org/drawingml/2006/main" name="Cover and End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8DFBB"/>
      </a:accent3>
      <a:accent4>
        <a:srgbClr val="9AD3E9"/>
      </a:accent4>
      <a:accent5>
        <a:srgbClr val="576868"/>
      </a:accent5>
      <a:accent6>
        <a:srgbClr val="CBCBCB"/>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AD3E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5F92C033E72A5440945E1AFF3FF03412" ma:contentTypeVersion="2" ma:contentTypeDescription="Creare un nuovo documento." ma:contentTypeScope="" ma:versionID="94bd585668bb2b02e84b2cd132cf0046">
  <xsd:schema xmlns:xsd="http://www.w3.org/2001/XMLSchema" xmlns:xs="http://www.w3.org/2001/XMLSchema" xmlns:p="http://schemas.microsoft.com/office/2006/metadata/properties" xmlns:ns2="78ba45cf-c8a1-46d0-9c6f-8d73b234d1d2" targetNamespace="http://schemas.microsoft.com/office/2006/metadata/properties" ma:root="true" ma:fieldsID="4a22c7dae51d9e6a4f6013cea4b13153" ns2:_="">
    <xsd:import namespace="78ba45cf-c8a1-46d0-9c6f-8d73b234d1d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ba45cf-c8a1-46d0-9c6f-8d73b234d1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FC7CD9-70AD-458F-9DDE-3BF20314422F}">
  <ds:schemaRefs>
    <ds:schemaRef ds:uri="http://schemas.microsoft.com/sharepoint/v3/contenttype/forms"/>
  </ds:schemaRefs>
</ds:datastoreItem>
</file>

<file path=customXml/itemProps2.xml><?xml version="1.0" encoding="utf-8"?>
<ds:datastoreItem xmlns:ds="http://schemas.openxmlformats.org/officeDocument/2006/customXml" ds:itemID="{E6036ED8-C5A3-4499-99EB-AFFD298FC52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5B8C1FA-C39A-4D4F-B12F-3CDBE38841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ba45cf-c8a1-46d0-9c6f-8d73b234d1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3079</TotalTime>
  <Words>9592</Words>
  <Application>Microsoft Office PowerPoint</Application>
  <PresentationFormat>Presentación en pantalla (16:9)</PresentationFormat>
  <Paragraphs>749</Paragraphs>
  <Slides>75</Slides>
  <Notes>1</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75</vt:i4>
      </vt:variant>
    </vt:vector>
  </HeadingPairs>
  <TitlesOfParts>
    <vt:vector size="83" baseType="lpstr">
      <vt:lpstr>맑은 고딕</vt:lpstr>
      <vt:lpstr>Arial</vt:lpstr>
      <vt:lpstr>Arial Rounded MT Bold</vt:lpstr>
      <vt:lpstr>Calibri</vt:lpstr>
      <vt:lpstr>Calibri Light</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dani gm</cp:lastModifiedBy>
  <cp:revision>215</cp:revision>
  <dcterms:created xsi:type="dcterms:W3CDTF">2016-12-05T23:26:54Z</dcterms:created>
  <dcterms:modified xsi:type="dcterms:W3CDTF">2024-02-22T16:14:32Z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0x0101005F92C033E72A5440945E1AFF3FF03412</vt:lpwstr>
  </property>
</Properties>
</file>