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Lst>
  <p:notesMasterIdLst>
    <p:notesMasterId r:id="rId27"/>
  </p:notesMasterIdLst>
  <p:sldIdLst>
    <p:sldId id="256" r:id="rId4"/>
    <p:sldId id="296" r:id="rId5"/>
    <p:sldId id="297" r:id="rId6"/>
    <p:sldId id="298" r:id="rId7"/>
    <p:sldId id="299" r:id="rId8"/>
    <p:sldId id="300" r:id="rId9"/>
    <p:sldId id="301" r:id="rId10"/>
    <p:sldId id="302" r:id="rId11"/>
    <p:sldId id="303" r:id="rId12"/>
    <p:sldId id="304" r:id="rId13"/>
    <p:sldId id="305" r:id="rId14"/>
    <p:sldId id="306" r:id="rId15"/>
    <p:sldId id="307" r:id="rId16"/>
    <p:sldId id="308" r:id="rId17"/>
    <p:sldId id="309" r:id="rId18"/>
    <p:sldId id="310" r:id="rId19"/>
    <p:sldId id="311" r:id="rId20"/>
    <p:sldId id="312" r:id="rId21"/>
    <p:sldId id="313" r:id="rId22"/>
    <p:sldId id="314" r:id="rId23"/>
    <p:sldId id="315" r:id="rId24"/>
    <p:sldId id="316" r:id="rId25"/>
    <p:sldId id="262" r:id="rId26"/>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7">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D3E9"/>
    <a:srgbClr val="F8B2A3"/>
    <a:srgbClr val="98DFBB"/>
    <a:srgbClr val="A4B4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2" d="100"/>
          <a:sy n="142" d="100"/>
        </p:scale>
        <p:origin x="714" y="108"/>
      </p:cViewPr>
      <p:guideLst>
        <p:guide orient="horz" pos="184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FE4780-4742-4AF7-B9F6-29387D06C872}" type="datetimeFigureOut">
              <a:rPr lang="ko-KR" altLang="en-US" smtClean="0"/>
              <a:t>2024-02-22</a:t>
            </a:fld>
            <a:endParaRPr lang="ko-KR"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20E160-F603-41F3-A192-DC95957721C3}" type="slidenum">
              <a:rPr lang="ko-KR" altLang="en-US" smtClean="0"/>
              <a:t>‹Nº›</a:t>
            </a:fld>
            <a:endParaRPr lang="ko-KR" altLang="en-US"/>
          </a:p>
        </p:txBody>
      </p:sp>
    </p:spTree>
    <p:extLst>
      <p:ext uri="{BB962C8B-B14F-4D97-AF65-F5344CB8AC3E}">
        <p14:creationId xmlns:p14="http://schemas.microsoft.com/office/powerpoint/2010/main" val="1951441118"/>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B820E160-F603-41F3-A192-DC95957721C3}" type="slidenum">
              <a:rPr lang="ko-KR" altLang="en-US" smtClean="0"/>
              <a:t>1</a:t>
            </a:fld>
            <a:endParaRPr lang="ko-KR" altLang="en-US"/>
          </a:p>
        </p:txBody>
      </p:sp>
    </p:spTree>
    <p:extLst>
      <p:ext uri="{BB962C8B-B14F-4D97-AF65-F5344CB8AC3E}">
        <p14:creationId xmlns:p14="http://schemas.microsoft.com/office/powerpoint/2010/main" val="2316819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923928" y="2643759"/>
            <a:ext cx="5220072" cy="1080120"/>
          </a:xfrm>
          <a:prstGeom prst="rect">
            <a:avLst/>
          </a:prstGeom>
        </p:spPr>
        <p:txBody>
          <a:bodyPr anchor="ctr"/>
          <a:lstStyle>
            <a:lvl1pPr marL="0" indent="0" algn="l">
              <a:lnSpc>
                <a:spcPct val="100000"/>
              </a:lnSpc>
              <a:buNone/>
              <a:defRPr sz="3600" b="1" baseline="0">
                <a:solidFill>
                  <a:schemeClr val="tx1">
                    <a:lumMod val="75000"/>
                    <a:lumOff val="25000"/>
                  </a:schemeClr>
                </a:solidFill>
                <a:latin typeface="+mj-lt"/>
                <a:cs typeface="Arial" pitchFamily="34" charset="0"/>
              </a:defRPr>
            </a:lvl1pPr>
          </a:lstStyle>
          <a:p>
            <a:pPr lvl="0"/>
            <a:r>
              <a:rPr lang="en-US" altLang="ko-KR" sz="3600" dirty="0">
                <a:ea typeface="맑은 고딕" pitchFamily="50" charset="-127"/>
              </a:rPr>
              <a:t>FREE PPT TEMPLATES</a:t>
            </a:r>
            <a:endParaRPr lang="en-US" altLang="ko-KR" dirty="0"/>
          </a:p>
        </p:txBody>
      </p:sp>
      <p:sp>
        <p:nvSpPr>
          <p:cNvPr id="11" name="Text Placeholder 9"/>
          <p:cNvSpPr>
            <a:spLocks noGrp="1"/>
          </p:cNvSpPr>
          <p:nvPr>
            <p:ph type="body" sz="quarter" idx="11" hasCustomPrompt="1"/>
          </p:nvPr>
        </p:nvSpPr>
        <p:spPr>
          <a:xfrm>
            <a:off x="3923928" y="3723878"/>
            <a:ext cx="5219924" cy="504056"/>
          </a:xfrm>
          <a:prstGeom prst="rect">
            <a:avLst/>
          </a:prstGeom>
        </p:spPr>
        <p:txBody>
          <a:bodyPr anchor="ctr"/>
          <a:lstStyle>
            <a:lvl1pPr marL="0" indent="0" algn="l">
              <a:lnSpc>
                <a:spcPct val="100000"/>
              </a:lnSpc>
              <a:buNone/>
              <a:defRPr sz="1400" b="0" baseline="0">
                <a:solidFill>
                  <a:schemeClr val="tx1">
                    <a:lumMod val="75000"/>
                    <a:lumOff val="25000"/>
                  </a:schemeClr>
                </a:solidFill>
                <a:latin typeface="+mn-lt"/>
                <a:cs typeface="Arial" pitchFamily="34" charset="0"/>
              </a:defRPr>
            </a:lvl1pPr>
          </a:lstStyle>
          <a:p>
            <a:pPr lvl="0"/>
            <a:r>
              <a:rPr lang="en-US" altLang="ko-KR" dirty="0"/>
              <a:t>INSTERT THE TITLE OF YOUR </a:t>
            </a:r>
          </a:p>
          <a:p>
            <a:pPr lvl="0"/>
            <a:r>
              <a:rPr lang="en-US" altLang="ko-KR" dirty="0"/>
              <a:t>PRESENTATION HERE</a:t>
            </a:r>
            <a:endParaRPr lang="ko-KR" altLang="en-US" dirty="0"/>
          </a:p>
        </p:txBody>
      </p:sp>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0" y="0"/>
            <a:ext cx="3059832" cy="219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4" hasCustomPrompt="1"/>
          </p:nvPr>
        </p:nvSpPr>
        <p:spPr>
          <a:xfrm>
            <a:off x="6084000" y="2947500"/>
            <a:ext cx="3060000" cy="219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514479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3528392" y="0"/>
            <a:ext cx="2123728" cy="321982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7020272" y="1923678"/>
            <a:ext cx="2123728" cy="321982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980251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p:cNvSpPr>
            <a:spLocks noGrp="1"/>
          </p:cNvSpPr>
          <p:nvPr>
            <p:ph type="pic" idx="10" hasCustomPrompt="1"/>
          </p:nvPr>
        </p:nvSpPr>
        <p:spPr>
          <a:xfrm>
            <a:off x="717858" y="1275606"/>
            <a:ext cx="2448545"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3" name="Picture Placeholder 2"/>
          <p:cNvSpPr>
            <a:spLocks noGrp="1"/>
          </p:cNvSpPr>
          <p:nvPr>
            <p:ph type="pic" idx="11" hasCustomPrompt="1"/>
          </p:nvPr>
        </p:nvSpPr>
        <p:spPr>
          <a:xfrm>
            <a:off x="3339542" y="1275606"/>
            <a:ext cx="2448273"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4" name="Picture Placeholder 2"/>
          <p:cNvSpPr>
            <a:spLocks noGrp="1"/>
          </p:cNvSpPr>
          <p:nvPr>
            <p:ph type="pic" idx="12" hasCustomPrompt="1"/>
          </p:nvPr>
        </p:nvSpPr>
        <p:spPr>
          <a:xfrm>
            <a:off x="5960954" y="1275606"/>
            <a:ext cx="2448273"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7" name="Text Placeholder 9">
            <a:extLst>
              <a:ext uri="{FF2B5EF4-FFF2-40B4-BE49-F238E27FC236}">
                <a16:creationId xmlns:a16="http://schemas.microsoft.com/office/drawing/2014/main" id="{DDA4CE02-F7F3-4BCD-B8DB-4DFD03965EC0}"/>
              </a:ext>
            </a:extLst>
          </p:cNvPr>
          <p:cNvSpPr>
            <a:spLocks noGrp="1"/>
          </p:cNvSpPr>
          <p:nvPr>
            <p:ph type="body" sz="quarter" idx="13"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8" name="Text Placeholder 9">
            <a:extLst>
              <a:ext uri="{FF2B5EF4-FFF2-40B4-BE49-F238E27FC236}">
                <a16:creationId xmlns:a16="http://schemas.microsoft.com/office/drawing/2014/main" id="{39A54B34-6F96-4E3E-B72E-E680E3CE2717}"/>
              </a:ext>
            </a:extLst>
          </p:cNvPr>
          <p:cNvSpPr>
            <a:spLocks noGrp="1"/>
          </p:cNvSpPr>
          <p:nvPr>
            <p:ph type="body" sz="quarter" idx="14"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483997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82286" y="1275606"/>
            <a:ext cx="2923753" cy="25186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22646" y="1275606"/>
            <a:ext cx="2923753" cy="2518619"/>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2"/>
          <p:cNvSpPr>
            <a:spLocks noGrp="1"/>
          </p:cNvSpPr>
          <p:nvPr>
            <p:ph type="pic" idx="1" hasCustomPrompt="1"/>
          </p:nvPr>
        </p:nvSpPr>
        <p:spPr>
          <a:xfrm>
            <a:off x="1582656" y="1374406"/>
            <a:ext cx="2700000" cy="15848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4820964" y="1374406"/>
            <a:ext cx="2736000" cy="15848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Text Placeholder 9">
            <a:extLst>
              <a:ext uri="{FF2B5EF4-FFF2-40B4-BE49-F238E27FC236}">
                <a16:creationId xmlns:a16="http://schemas.microsoft.com/office/drawing/2014/main" id="{2F3CBFE9-6225-4EAB-9415-3558F6BE9A6F}"/>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9" name="Text Placeholder 9">
            <a:extLst>
              <a:ext uri="{FF2B5EF4-FFF2-40B4-BE49-F238E27FC236}">
                <a16:creationId xmlns:a16="http://schemas.microsoft.com/office/drawing/2014/main" id="{9E9189EF-3C10-45A2-8749-4187192ACEC2}"/>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730894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onut 3"/>
          <p:cNvSpPr/>
          <p:nvPr userDrawn="1"/>
        </p:nvSpPr>
        <p:spPr>
          <a:xfrm>
            <a:off x="2847111" y="1179745"/>
            <a:ext cx="3401564" cy="3401564"/>
          </a:xfrm>
          <a:prstGeom prst="donut">
            <a:avLst>
              <a:gd name="adj" fmla="val 13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5"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35225" y="1079005"/>
            <a:ext cx="3373328" cy="4085033"/>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3566328" y="1217153"/>
            <a:ext cx="1945465" cy="300514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Text Placeholder 9">
            <a:extLst>
              <a:ext uri="{FF2B5EF4-FFF2-40B4-BE49-F238E27FC236}">
                <a16:creationId xmlns:a16="http://schemas.microsoft.com/office/drawing/2014/main" id="{9B4F25E9-AA8C-4BD3-BF1F-56D20DF8DD5E}"/>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a:extLst>
              <a:ext uri="{FF2B5EF4-FFF2-40B4-BE49-F238E27FC236}">
                <a16:creationId xmlns:a16="http://schemas.microsoft.com/office/drawing/2014/main" id="{840BDE80-4E1C-47DE-8168-381888FDC3F5}"/>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219204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213800" y="2230378"/>
            <a:ext cx="4930200" cy="473576"/>
          </a:xfrm>
          <a:prstGeom prst="rect">
            <a:avLst/>
          </a:prstGeom>
        </p:spPr>
        <p:txBody>
          <a:bodyPr anchor="ctr"/>
          <a:lstStyle>
            <a:lvl1pPr marL="0" indent="0" algn="l">
              <a:buNone/>
              <a:defRPr sz="3600" b="1"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213800" y="2703954"/>
            <a:ext cx="4930200"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5" name="Picture 2" descr="E:\002-KIMS BUSINESS\007-02-Googleslidesppt\02-GSppt-Contents-Kim\20170215\03-abs\item01-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31839" y="3651870"/>
            <a:ext cx="1013895" cy="10164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002-KIMS BUSINESS\007-02-Googleslidesppt\02-GSppt-Contents-Kim\20170215\03-abs\item01-p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95936" y="950740"/>
            <a:ext cx="648072" cy="6497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002-KIMS BUSINESS\007-02-Googleslidesppt\02-GSppt-Contents-Kim\20170215\03-abs\item01-png.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1560" y="419818"/>
            <a:ext cx="442142" cy="4432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002-KIMS BUSINESS\007-02-Googleslidesppt\02-GSppt-Contents-Kim\20170215\03-abs\item01-png.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00392" y="1779200"/>
            <a:ext cx="360040" cy="36096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userDrawn="1"/>
        </p:nvGrpSpPr>
        <p:grpSpPr>
          <a:xfrm>
            <a:off x="1115616" y="1275607"/>
            <a:ext cx="2585656" cy="2592286"/>
            <a:chOff x="1115616" y="1275607"/>
            <a:chExt cx="2585656" cy="2592286"/>
          </a:xfrm>
        </p:grpSpPr>
        <p:pic>
          <p:nvPicPr>
            <p:cNvPr id="1026" name="Picture 2" descr="E:\002-KIMS BUSINESS\007-02-Googleslidesppt\02-GSppt-Contents-Kim\20170215\03-abs\item01-png.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027" name="Picture 3" descr="E:\002-KIMS BUSINESS\007-02-Googleslidesppt\02-GSppt-Contents-Kim\20170215\03-abs\item02-png.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668344" y="3578808"/>
            <a:ext cx="1475656" cy="15923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E:\002-KIMS BUSINESS\007-02-Googleslidesppt\02-GSppt-Contents-Kim\20170215\03-abs\item02-png.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rot="16200000">
            <a:off x="8226854" y="-51527"/>
            <a:ext cx="879830" cy="949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23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pic>
        <p:nvPicPr>
          <p:cNvPr id="18"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1707971">
            <a:off x="2873932" y="156273"/>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4527839">
            <a:off x="3005459" y="3443641"/>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414606">
            <a:off x="1967897" y="2192112"/>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4162721" flipH="1">
            <a:off x="2110757" y="805096"/>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864253" flipH="1">
            <a:off x="3934583" y="142673"/>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20164798">
            <a:off x="5618205" y="2384716"/>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7274931">
            <a:off x="5463157" y="736150"/>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29549">
            <a:off x="4788024" y="3370715"/>
            <a:ext cx="1587121" cy="151449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userDrawn="1"/>
        </p:nvGrpSpPr>
        <p:grpSpPr>
          <a:xfrm>
            <a:off x="2254580" y="248388"/>
            <a:ext cx="4634840" cy="4646724"/>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userDrawn="1"/>
          </p:nvSpPr>
          <p:spPr>
            <a:xfrm>
              <a:off x="1595313" y="1758619"/>
              <a:ext cx="1626263" cy="1626264"/>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n-lt"/>
              </a:endParaRPr>
            </a:p>
          </p:txBody>
        </p:sp>
      </p:grpSp>
      <p:sp>
        <p:nvSpPr>
          <p:cNvPr id="10" name="Text Placeholder 9"/>
          <p:cNvSpPr>
            <a:spLocks noGrp="1"/>
          </p:cNvSpPr>
          <p:nvPr>
            <p:ph type="body" sz="quarter" idx="10" hasCustomPrompt="1"/>
          </p:nvPr>
        </p:nvSpPr>
        <p:spPr>
          <a:xfrm>
            <a:off x="3203848" y="2101602"/>
            <a:ext cx="2736303" cy="576063"/>
          </a:xfrm>
          <a:prstGeom prst="rect">
            <a:avLst/>
          </a:prstGeom>
        </p:spPr>
        <p:txBody>
          <a:bodyPr anchor="ctr"/>
          <a:lstStyle>
            <a:lvl1pPr marL="0" indent="0" algn="ctr">
              <a:buNone/>
              <a:defRPr sz="3600" b="1"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3203700" y="2677666"/>
            <a:ext cx="2736303" cy="432048"/>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a:t>
            </a:r>
          </a:p>
          <a:p>
            <a:pPr lvl="0"/>
            <a:r>
              <a:rPr lang="en-US" altLang="ko-KR" dirty="0"/>
              <a:t>of your subtitle Here</a:t>
            </a:r>
          </a:p>
        </p:txBody>
      </p:sp>
      <p:pic>
        <p:nvPicPr>
          <p:cNvPr id="2050"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2860"/>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002-KIMS BUSINESS\007-02-Googleslidesppt\02-GSppt-Contents-Kim\20170215\03-abs\item02-png.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740352" y="3624792"/>
            <a:ext cx="1407408" cy="1518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47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71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userDrawn="1"/>
        </p:nvGrpSpPr>
        <p:grpSpPr>
          <a:xfrm>
            <a:off x="2843808" y="377122"/>
            <a:ext cx="3456384" cy="3465247"/>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7" name="Text Placeholder 9"/>
          <p:cNvSpPr>
            <a:spLocks noGrp="1"/>
          </p:cNvSpPr>
          <p:nvPr>
            <p:ph type="body" sz="quarter" idx="10" hasCustomPrompt="1"/>
          </p:nvPr>
        </p:nvSpPr>
        <p:spPr>
          <a:xfrm>
            <a:off x="2829098" y="3829794"/>
            <a:ext cx="3456384" cy="576063"/>
          </a:xfrm>
          <a:prstGeom prst="rect">
            <a:avLst/>
          </a:prstGeom>
        </p:spPr>
        <p:txBody>
          <a:bodyPr anchor="ctr"/>
          <a:lstStyle>
            <a:lvl1pPr marL="0" indent="0" algn="ctr">
              <a:buNone/>
              <a:defRPr sz="3600" b="1" baseline="0">
                <a:solidFill>
                  <a:schemeClr val="tx1">
                    <a:lumMod val="75000"/>
                    <a:lumOff val="25000"/>
                  </a:schemeClr>
                </a:solidFill>
                <a:latin typeface="+mj-lt"/>
                <a:cs typeface="Arial" pitchFamily="34" charset="0"/>
              </a:defRPr>
            </a:lvl1pPr>
          </a:lstStyle>
          <a:p>
            <a:pPr lvl="0"/>
            <a:r>
              <a:rPr lang="en-US" altLang="ko-KR" dirty="0"/>
              <a:t>Welcome!!</a:t>
            </a:r>
          </a:p>
        </p:txBody>
      </p:sp>
      <p:sp>
        <p:nvSpPr>
          <p:cNvPr id="8" name="Text Placeholder 9"/>
          <p:cNvSpPr>
            <a:spLocks noGrp="1"/>
          </p:cNvSpPr>
          <p:nvPr>
            <p:ph type="body" sz="quarter" idx="11" hasCustomPrompt="1"/>
          </p:nvPr>
        </p:nvSpPr>
        <p:spPr>
          <a:xfrm>
            <a:off x="2828950" y="4443958"/>
            <a:ext cx="3456384"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376203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90409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1290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863568" y="1599822"/>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2842131" y="1597374"/>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4834733" y="1597374"/>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6827011" y="1599822"/>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Block Arc 1"/>
          <p:cNvSpPr/>
          <p:nvPr userDrawn="1"/>
        </p:nvSpPr>
        <p:spPr>
          <a:xfrm>
            <a:off x="683568" y="1419822"/>
            <a:ext cx="1800000" cy="1800000"/>
          </a:xfrm>
          <a:prstGeom prst="blockArc">
            <a:avLst>
              <a:gd name="adj1" fmla="val 10800000"/>
              <a:gd name="adj2" fmla="val 94979"/>
              <a:gd name="adj3" fmla="val 540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2" name="Block Arc 11"/>
          <p:cNvSpPr/>
          <p:nvPr userDrawn="1"/>
        </p:nvSpPr>
        <p:spPr>
          <a:xfrm>
            <a:off x="2671382" y="1419822"/>
            <a:ext cx="1800000" cy="1800000"/>
          </a:xfrm>
          <a:prstGeom prst="blockArc">
            <a:avLst>
              <a:gd name="adj1" fmla="val 10800000"/>
              <a:gd name="adj2" fmla="val 94979"/>
              <a:gd name="adj3" fmla="val 54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3" name="Block Arc 12"/>
          <p:cNvSpPr/>
          <p:nvPr userDrawn="1"/>
        </p:nvSpPr>
        <p:spPr>
          <a:xfrm>
            <a:off x="4659196" y="1419822"/>
            <a:ext cx="1800000" cy="1800000"/>
          </a:xfrm>
          <a:prstGeom prst="blockArc">
            <a:avLst>
              <a:gd name="adj1" fmla="val 10800000"/>
              <a:gd name="adj2" fmla="val 94979"/>
              <a:gd name="adj3" fmla="val 54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4" name="Block Arc 13"/>
          <p:cNvSpPr/>
          <p:nvPr userDrawn="1"/>
        </p:nvSpPr>
        <p:spPr>
          <a:xfrm>
            <a:off x="6647011" y="1419822"/>
            <a:ext cx="1800000" cy="1800000"/>
          </a:xfrm>
          <a:prstGeom prst="blockArc">
            <a:avLst>
              <a:gd name="adj1" fmla="val 10800000"/>
              <a:gd name="adj2" fmla="val 94979"/>
              <a:gd name="adj3" fmla="val 540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7" name="Text Placeholder 9">
            <a:extLst>
              <a:ext uri="{FF2B5EF4-FFF2-40B4-BE49-F238E27FC236}">
                <a16:creationId xmlns:a16="http://schemas.microsoft.com/office/drawing/2014/main" id="{EDBECCA6-8618-46C3-A8D4-3B6399CCEF88}"/>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8" name="Text Placeholder 9">
            <a:extLst>
              <a:ext uri="{FF2B5EF4-FFF2-40B4-BE49-F238E27FC236}">
                <a16:creationId xmlns:a16="http://schemas.microsoft.com/office/drawing/2014/main" id="{1D40A599-6D66-4DC9-82BB-52C171B56BB6}"/>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33499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ICON SETS LAYOUT</a:t>
            </a:r>
          </a:p>
        </p:txBody>
      </p:sp>
      <p:grpSp>
        <p:nvGrpSpPr>
          <p:cNvPr id="5" name="Group 4"/>
          <p:cNvGrpSpPr/>
          <p:nvPr userDrawn="1"/>
        </p:nvGrpSpPr>
        <p:grpSpPr>
          <a:xfrm>
            <a:off x="354008" y="1131589"/>
            <a:ext cx="284984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Tree>
    <p:extLst>
      <p:ext uri="{BB962C8B-B14F-4D97-AF65-F5344CB8AC3E}">
        <p14:creationId xmlns:p14="http://schemas.microsoft.com/office/powerpoint/2010/main" val="738182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3" hasCustomPrompt="1"/>
          </p:nvPr>
        </p:nvSpPr>
        <p:spPr>
          <a:xfrm>
            <a:off x="2771800" y="1404764"/>
            <a:ext cx="6372200" cy="302433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Text Placeholder 9">
            <a:extLst>
              <a:ext uri="{FF2B5EF4-FFF2-40B4-BE49-F238E27FC236}">
                <a16:creationId xmlns:a16="http://schemas.microsoft.com/office/drawing/2014/main" id="{A6C3AF05-0B8F-485E-983F-1B40340199EC}"/>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6" name="Text Placeholder 9">
            <a:extLst>
              <a:ext uri="{FF2B5EF4-FFF2-40B4-BE49-F238E27FC236}">
                <a16:creationId xmlns:a16="http://schemas.microsoft.com/office/drawing/2014/main" id="{D183D1CC-DF98-45E3-B7CE-601603E40D08}"/>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9193193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34A747D6-3E4A-4961-A765-080E086DB3EC}"/>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0FC47E73-C0A7-48C0-9870-8F58EC06CDE8}"/>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52" r:id="rId4"/>
    <p:sldLayoutId id="2147483661" r:id="rId5"/>
    <p:sldLayoutId id="2147483656" r:id="rId6"/>
    <p:sldLayoutId id="2147483673" r:id="rId7"/>
    <p:sldLayoutId id="2147483674" r:id="rId8"/>
    <p:sldLayoutId id="2147483675" r:id="rId9"/>
    <p:sldLayoutId id="2147483676" r:id="rId10"/>
    <p:sldLayoutId id="2147483677" r:id="rId11"/>
    <p:sldLayoutId id="2147483678" r:id="rId1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1EABFFD1-EA3E-44A4-9580-1FBD357DB769}"/>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pPr>
              <a:spcBef>
                <a:spcPts val="0"/>
              </a:spcBef>
              <a:defRPr/>
            </a:pPr>
            <a:r>
              <a:rPr lang="el-GR" sz="1400" b="1" dirty="0">
                <a:latin typeface="Tahoma"/>
                <a:ea typeface="Tahoma"/>
                <a:cs typeface="Tahoma"/>
                <a:sym typeface="Tahoma"/>
              </a:rPr>
              <a:t>ΥΠΟΘΗΚΗ</a:t>
            </a:r>
          </a:p>
          <a:p>
            <a:pPr fontAlgn="auto">
              <a:spcBef>
                <a:spcPts val="0"/>
              </a:spcBef>
              <a:spcAft>
                <a:spcPts val="0"/>
              </a:spcAft>
              <a:defRPr/>
            </a:pPr>
            <a:endParaRPr lang="en-US" altLang="ko-KR" b="1" dirty="0"/>
          </a:p>
        </p:txBody>
      </p:sp>
      <p:grpSp>
        <p:nvGrpSpPr>
          <p:cNvPr id="6" name="Group 5"/>
          <p:cNvGrpSpPr/>
          <p:nvPr/>
        </p:nvGrpSpPr>
        <p:grpSpPr>
          <a:xfrm>
            <a:off x="3649032" y="2715766"/>
            <a:ext cx="129393" cy="1440160"/>
            <a:chOff x="3424672" y="2643758"/>
            <a:chExt cx="283232" cy="1584176"/>
          </a:xfrm>
        </p:grpSpPr>
        <p:sp>
          <p:nvSpPr>
            <p:cNvPr id="7" name="Rectangle 6"/>
            <p:cNvSpPr/>
            <p:nvPr userDrawn="1"/>
          </p:nvSpPr>
          <p:spPr>
            <a:xfrm>
              <a:off x="3635896" y="2643758"/>
              <a:ext cx="72008" cy="15841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7"/>
            <p:cNvSpPr/>
            <p:nvPr userDrawn="1"/>
          </p:nvSpPr>
          <p:spPr>
            <a:xfrm>
              <a:off x="3565490" y="2643758"/>
              <a:ext cx="72007" cy="15841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p:cNvSpPr/>
            <p:nvPr userDrawn="1"/>
          </p:nvSpPr>
          <p:spPr>
            <a:xfrm>
              <a:off x="3495081" y="2643758"/>
              <a:ext cx="72007" cy="15841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9"/>
            <p:cNvSpPr/>
            <p:nvPr userDrawn="1"/>
          </p:nvSpPr>
          <p:spPr>
            <a:xfrm>
              <a:off x="3424672" y="2643758"/>
              <a:ext cx="72008" cy="15841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2" name="Imagen 11">
            <a:extLst>
              <a:ext uri="{FF2B5EF4-FFF2-40B4-BE49-F238E27FC236}">
                <a16:creationId xmlns:a16="http://schemas.microsoft.com/office/drawing/2014/main" id="{F569CC12-15A5-4C21-8AA4-9D08885C4A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0057" y="1977938"/>
            <a:ext cx="3491880" cy="1745940"/>
          </a:xfrm>
          <a:prstGeom prst="rect">
            <a:avLst/>
          </a:prstGeom>
        </p:spPr>
      </p:pic>
      <p:sp>
        <p:nvSpPr>
          <p:cNvPr id="14" name="CuadroTexto 13">
            <a:extLst>
              <a:ext uri="{FF2B5EF4-FFF2-40B4-BE49-F238E27FC236}">
                <a16:creationId xmlns:a16="http://schemas.microsoft.com/office/drawing/2014/main" id="{495D468D-B826-4774-B407-82988079BB1B}"/>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pic>
        <p:nvPicPr>
          <p:cNvPr id="16" name="Imagen 15">
            <a:extLst>
              <a:ext uri="{FF2B5EF4-FFF2-40B4-BE49-F238E27FC236}">
                <a16:creationId xmlns:a16="http://schemas.microsoft.com/office/drawing/2014/main" id="{ED323FE4-4882-45A4-99FE-7C10C324EA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97184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47664" y="1717058"/>
            <a:ext cx="6264696" cy="2862322"/>
          </a:xfrm>
          <a:prstGeom prst="rect">
            <a:avLst/>
          </a:prstGeom>
          <a:noFill/>
        </p:spPr>
        <p:txBody>
          <a:bodyPr wrap="square" rtlCol="0">
            <a:spAutoFit/>
          </a:bodyPr>
          <a:lstStyle/>
          <a:p>
            <a:pPr marL="457200" indent="-457200" algn="just">
              <a:lnSpc>
                <a:spcPct val="200000"/>
              </a:lnSpc>
              <a:buFont typeface="+mj-lt"/>
              <a:buAutoNum type="arabicPeriod"/>
            </a:pPr>
            <a:r>
              <a:rPr lang="el-GR" sz="1200" dirty="0"/>
              <a:t>Μια συμβατική υποθήκη μπορεί επίσης να ασφαλίσει πολλαπλές αξιώσεις από διάφορες νομικές σχέσεις προς τον ίδιο πιστωτή.</a:t>
            </a:r>
          </a:p>
          <a:p>
            <a:pPr marL="457200" indent="-457200" algn="just">
              <a:lnSpc>
                <a:spcPct val="200000"/>
              </a:lnSpc>
              <a:buFont typeface="+mj-lt"/>
              <a:buAutoNum type="arabicPeriod"/>
            </a:pPr>
            <a:r>
              <a:rPr lang="el-GR" sz="1200" dirty="0"/>
              <a:t>Η σύμβαση που καθιερώνει την υποθήκη πρέπει να καθορίζει τις νομικές σχέσεις και τις αντίστοιχες ασφαλιζόμενες αξιώσεις.</a:t>
            </a:r>
          </a:p>
          <a:p>
            <a:pPr marL="457200" indent="-457200" algn="just">
              <a:lnSpc>
                <a:spcPct val="200000"/>
              </a:lnSpc>
              <a:buFont typeface="+mj-lt"/>
              <a:buAutoNum type="arabicPeriod"/>
            </a:pPr>
            <a:r>
              <a:rPr lang="el-GR" sz="1200" dirty="0"/>
              <a:t>Ένας πιστωτής υποθήκης μπορεί να διαιρέσει μια υποθήκη. Μια δήλωση διαίρεσης της υποθήκης πρέπει να γίνεται στον ιδιοκτήτη της περιουσίας. Η διαίρεση της υποθήκης ισχύει όταν καταχωρίζεται στο κτηματολόγιο.</a:t>
            </a:r>
            <a:endParaRPr lang="pl-PL" sz="1200" dirty="0"/>
          </a:p>
          <a:p>
            <a:pPr algn="ctr"/>
            <a:endParaRPr lang="en-US" altLang="ko-KR" sz="1200" dirty="0">
              <a:solidFill>
                <a:schemeClr val="tx1">
                  <a:lumMod val="75000"/>
                  <a:lumOff val="25000"/>
                </a:schemeClr>
              </a:solidFill>
              <a:cs typeface="Arial" pitchFamily="34" charset="0"/>
            </a:endParaRP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94934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2123658"/>
          </a:xfrm>
          <a:prstGeom prst="rect">
            <a:avLst/>
          </a:prstGeom>
          <a:noFill/>
        </p:spPr>
        <p:txBody>
          <a:bodyPr wrap="square" rtlCol="0">
            <a:spAutoFit/>
          </a:bodyPr>
          <a:lstStyle/>
          <a:p>
            <a:r>
              <a:rPr lang="pl-PL" sz="1200" dirty="0"/>
              <a:t> </a:t>
            </a:r>
          </a:p>
          <a:p>
            <a:pPr marL="342900" indent="-342900">
              <a:buFont typeface="+mj-lt"/>
              <a:buAutoNum type="arabicPeriod"/>
            </a:pPr>
            <a:r>
              <a:rPr lang="el-GR" sz="1200" dirty="0"/>
              <a:t>Μια υποθήκη εξασφαλίζει μια νομισματική αξίωση, συμπεριλαμβανομένης μιας μελλοντικής αξίωσης.</a:t>
            </a:r>
          </a:p>
          <a:p>
            <a:pPr marL="342900" indent="-342900">
              <a:buFont typeface="+mj-lt"/>
              <a:buAutoNum type="arabicPeriod"/>
            </a:pPr>
            <a:endParaRPr lang="el-GR" sz="1200" dirty="0"/>
          </a:p>
          <a:p>
            <a:pPr marL="342900" indent="-342900">
              <a:buFont typeface="+mj-lt"/>
              <a:buAutoNum type="arabicPeriod"/>
            </a:pPr>
            <a:r>
              <a:rPr lang="el-GR" sz="1200" dirty="0"/>
              <a:t>Μια υποθήκη εξασφαλίζει μια αξίωση έως ένα καθορισμένο ποσό χρημάτων. Εάν η ασφάλεια της υποθήκης είναι υπερβολική, ο ιδιοκτήτης της υποθηκευμένης περιουσίας μπορεί να ζητήσει μείωση του ποσού της υποθήκης.</a:t>
            </a:r>
          </a:p>
          <a:p>
            <a:pPr marL="342900" indent="-342900">
              <a:buFont typeface="+mj-lt"/>
              <a:buAutoNum type="arabicPeriod"/>
            </a:pPr>
            <a:endParaRPr lang="el-GR" sz="1200" dirty="0"/>
          </a:p>
          <a:p>
            <a:pPr marL="342900" indent="-342900">
              <a:buFont typeface="+mj-lt"/>
              <a:buAutoNum type="arabicPeriod"/>
            </a:pPr>
            <a:r>
              <a:rPr lang="el-GR" sz="1200" dirty="0"/>
              <a:t>Το ποσό της υποθήκης πρέπει να εκφράζεται στο ίδιο νόμισμα με την ασφαλιζόμενη αξίωση, εκτός εάν συμφωνηθεί διαφορετικά από τα μέρη στη σύμβαση που δημιουργεί την υποθήκη.</a:t>
            </a:r>
            <a:endParaRPr lang="pl-PL" sz="1200" dirty="0"/>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59849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862203"/>
            <a:ext cx="6058250" cy="2123658"/>
          </a:xfrm>
          <a:prstGeom prst="rect">
            <a:avLst/>
          </a:prstGeom>
          <a:noFill/>
        </p:spPr>
        <p:txBody>
          <a:bodyPr wrap="square" rtlCol="0">
            <a:spAutoFit/>
          </a:bodyPr>
          <a:lstStyle/>
          <a:p>
            <a:pPr algn="just">
              <a:lnSpc>
                <a:spcPct val="200000"/>
              </a:lnSpc>
            </a:pPr>
            <a:r>
              <a:rPr lang="el-GR" sz="1200" dirty="0"/>
              <a:t>Μια υποθήκη ασφαλίζει αξιώσεις για τόκους και επιβαλλόμενα νομικά έξοδα που εμπίπτουν εντός του ποσού της υποθήκης, καθώς και άλλες αξιώσεις για παρεπόμενα οφέλη, εάν αναφέρονται στο έγγραφο που αποτελεί τη βάση για την καταχώριση της υποθήκης στο κτηματολόγιο, δηλαδή, για παράδειγμα, στη σύμβαση (άρθρο 69 του Νόμου Κτηματολογίου και Υποθηκών).</a:t>
            </a:r>
            <a:endParaRPr lang="pl-PL" sz="1200" dirty="0"/>
          </a:p>
          <a:p>
            <a:pPr algn="ctr"/>
            <a:endParaRPr lang="en-US" altLang="ko-KR" sz="1200" dirty="0">
              <a:solidFill>
                <a:schemeClr val="tx1">
                  <a:lumMod val="75000"/>
                  <a:lumOff val="25000"/>
                </a:schemeClr>
              </a:solidFill>
              <a:cs typeface="Arial" pitchFamily="34" charset="0"/>
            </a:endParaRP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14376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75613" y="1707647"/>
            <a:ext cx="6207782" cy="3046988"/>
          </a:xfrm>
          <a:prstGeom prst="rect">
            <a:avLst/>
          </a:prstGeom>
          <a:noFill/>
        </p:spPr>
        <p:txBody>
          <a:bodyPr wrap="square" rtlCol="0">
            <a:spAutoFit/>
          </a:bodyPr>
          <a:lstStyle/>
          <a:p>
            <a:pPr>
              <a:lnSpc>
                <a:spcPct val="150000"/>
              </a:lnSpc>
            </a:pPr>
            <a:r>
              <a:rPr lang="pl-PL" sz="1200" dirty="0"/>
              <a:t>1) </a:t>
            </a:r>
            <a:r>
              <a:rPr lang="el-GR" sz="1200" dirty="0"/>
              <a:t>ΣΥΜΦΩΝΗΣΗ - συμβατική υποθήκη· εγγραφή στο ΚΑ</a:t>
            </a:r>
          </a:p>
          <a:p>
            <a:pPr marL="228600" indent="-228600">
              <a:lnSpc>
                <a:spcPct val="150000"/>
              </a:lnSpc>
              <a:buFont typeface="+mj-lt"/>
              <a:buAutoNum type="arabicPeriod"/>
            </a:pPr>
            <a:r>
              <a:rPr lang="el-GR" sz="1200" dirty="0"/>
              <a:t>είναι απαραίτητο να συναφθεί συμφωνία μεταξύ του ιδιοκτήτη της ακίνητης περιουσίας στην οποία θα καθιερωθεί η υποθήκη και του πιστωτή (διαχειριστής υποθήκης που καθιερώνεται για την εξασφάλιση αξιώσεων περισσότερων από ενός πιστωτών - Άρθρο 682 ΚΑ), και</a:t>
            </a:r>
          </a:p>
          <a:p>
            <a:pPr marL="228600" indent="-228600">
              <a:lnSpc>
                <a:spcPct val="150000"/>
              </a:lnSpc>
              <a:buFont typeface="+mj-lt"/>
              <a:buAutoNum type="arabicPeriod"/>
            </a:pPr>
            <a:r>
              <a:rPr lang="el-GR" sz="1200" dirty="0"/>
              <a:t>εγγραφή της υποθήκης στο κτηματολόγιο (άρθρο 67 Νόμου Κτηματολογίου και Υποθηκών) ή υποβολή αίτησης με έγγραφα που αφορούν την καθιέρωση της υποθήκης στη συλλογή εγγράφων που διατηρείται από το αρμόδιο δικαστήριο της περιοχής, εάν το κτηματολόγιο και υποθήκης για την συγκεκριμένη ακίνητη περιουσία δεν έχει καθιερωθεί, έχει χαθεί ή καταστραφεί (άρθρο 123 Νόμου Κτηματολογίου και Υποθηκών).</a:t>
            </a:r>
            <a:endParaRPr lang="pl-PL" sz="1200" dirty="0"/>
          </a:p>
          <a:p>
            <a:pPr algn="ctr"/>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pPr algn="ctr"/>
            <a:r>
              <a:rPr lang="el-GR" sz="2000" dirty="0">
                <a:solidFill>
                  <a:srgbClr val="9AD3E9"/>
                </a:solidFill>
              </a:rPr>
              <a:t>Πηγές υποθήκης</a:t>
            </a:r>
            <a:endParaRPr lang="pl-PL" sz="2000" dirty="0">
              <a:solidFill>
                <a:srgbClr val="9AD3E9"/>
              </a:solidFill>
            </a:endParaRP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2692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567822" cy="2492990"/>
          </a:xfrm>
          <a:prstGeom prst="rect">
            <a:avLst/>
          </a:prstGeom>
          <a:noFill/>
        </p:spPr>
        <p:txBody>
          <a:bodyPr wrap="square" rtlCol="0">
            <a:spAutoFit/>
          </a:bodyPr>
          <a:lstStyle/>
          <a:p>
            <a:pPr marL="457200" indent="-457200" algn="just">
              <a:lnSpc>
                <a:spcPct val="200000"/>
              </a:lnSpc>
              <a:buFont typeface="+mj-lt"/>
              <a:buAutoNum type="arabicPeriod"/>
            </a:pPr>
            <a:r>
              <a:rPr lang="el-GR" sz="1200" dirty="0"/>
              <a:t>Δήλωση από τον ιδιοκτήτη - με τη μορφή συμβολαιογραφικού πράξης ad solemnitatem</a:t>
            </a:r>
          </a:p>
          <a:p>
            <a:pPr marL="457200" indent="-457200" algn="just">
              <a:lnSpc>
                <a:spcPct val="200000"/>
              </a:lnSpc>
              <a:buFont typeface="+mj-lt"/>
              <a:buAutoNum type="arabicPeriod"/>
            </a:pPr>
            <a:r>
              <a:rPr lang="el-GR" sz="1200" dirty="0"/>
              <a:t>Η δήλωση του πιστωτή μπορεί να γίνει με οποιαδήποτε μορφή,</a:t>
            </a:r>
          </a:p>
          <a:p>
            <a:pPr marL="457200" indent="-457200" algn="just">
              <a:lnSpc>
                <a:spcPct val="200000"/>
              </a:lnSpc>
              <a:buFont typeface="+mj-lt"/>
              <a:buAutoNum type="arabicPeriod"/>
            </a:pPr>
            <a:r>
              <a:rPr lang="el-GR" sz="1200" dirty="0"/>
              <a:t>Μια υποθήκη υπέρ της τράπεζας μπορεί να δημιουργηθεί χωρίς τη μορφή συμβολαιογραφικής πράξης</a:t>
            </a:r>
          </a:p>
          <a:p>
            <a:pPr marL="457200" indent="-457200" algn="just">
              <a:lnSpc>
                <a:spcPct val="200000"/>
              </a:lnSpc>
              <a:buFont typeface="+mj-lt"/>
              <a:buAutoNum type="arabicPeriod"/>
            </a:pPr>
            <a:r>
              <a:rPr lang="el-GR" sz="1200" dirty="0"/>
              <a:t>χωρίς τη συγκατάθεση του ιδιοκτήτη της περιουσίας (αιώνιου ενοικιαστή, ...) - αναγκαστική υποθήκη</a:t>
            </a:r>
            <a:endParaRPr lang="pl-PL" sz="1200" dirty="0"/>
          </a:p>
          <a:p>
            <a:pPr algn="ctr"/>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073008" cy="576064"/>
          </a:xfrm>
        </p:spPr>
        <p:txBody>
          <a:bodyPr/>
          <a:lstStyle/>
          <a:p>
            <a:pPr algn="ctr"/>
            <a:r>
              <a:rPr lang="el-GR" sz="2000" dirty="0">
                <a:solidFill>
                  <a:srgbClr val="9AD3E9"/>
                </a:solidFill>
              </a:rPr>
              <a:t>Έκδοση σύμβασης</a:t>
            </a:r>
            <a:endParaRPr lang="pl-PL" sz="2000" dirty="0">
              <a:solidFill>
                <a:srgbClr val="9AD3E9"/>
              </a:solidFill>
            </a:endParaRP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57653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393742" y="1805306"/>
            <a:ext cx="6336704" cy="2769989"/>
          </a:xfrm>
          <a:prstGeom prst="rect">
            <a:avLst/>
          </a:prstGeom>
          <a:noFill/>
        </p:spPr>
        <p:txBody>
          <a:bodyPr wrap="square" rtlCol="0">
            <a:spAutoFit/>
          </a:bodyPr>
          <a:lstStyle/>
          <a:p>
            <a:pPr algn="just">
              <a:lnSpc>
                <a:spcPct val="150000"/>
              </a:lnSpc>
            </a:pPr>
            <a:r>
              <a:rPr lang="el-GR" sz="1200" dirty="0"/>
              <a:t>μπορεί να προκύψει βάσει:</a:t>
            </a:r>
          </a:p>
          <a:p>
            <a:pPr marL="228600" indent="-228600" algn="just">
              <a:lnSpc>
                <a:spcPct val="150000"/>
              </a:lnSpc>
              <a:buFont typeface="+mj-lt"/>
              <a:buAutoNum type="arabicPeriod"/>
            </a:pPr>
            <a:r>
              <a:rPr lang="el-GR" sz="1200" dirty="0"/>
              <a:t>ενός εκτελεστικού τίτλου που αποκτήθηκε από τον πιστωτή (ένας εκτελεστικός τίτλος με εκτελεστική ρήτρα - ένας εκτελεστικός τίτλος είναι επίσημο έγγραφο που καταγράφει την ύπαρξη και το μέγεθος της εκτελεστής αξίωσης του πιστωτή και, ταυτόχρονα, την ύπαρξη και το μέγεθος της νομικής υποχρέωσης του χρεωστή, ενώ μια εκτελεστική ρήτρα είναι μια δικαστική πράξη στην οποία το δικαστήριο δηλώνει ότι ο εκτελεστικός τίτλος είναι εκτελέσιμος, ότι η εκτέλεση κατά του χρεωστή είναι δυνατή και διατά στα γραφεία και τα άτομα που αφορούν να εκτελέσουν τον εκτελεστικό τίτλο)</a:t>
            </a:r>
          </a:p>
          <a:p>
            <a:pPr marL="228600" indent="-228600" algn="just">
              <a:lnSpc>
                <a:spcPct val="150000"/>
              </a:lnSpc>
              <a:buFont typeface="+mj-lt"/>
              <a:buAutoNum type="arabicPeriod"/>
            </a:pPr>
            <a:r>
              <a:rPr lang="el-GR" sz="1200" dirty="0"/>
              <a:t>δικαστικών αποφάσεων που παρέχουν ασφάλεια</a:t>
            </a:r>
            <a:endParaRPr lang="pl-PL" sz="1200" dirty="0"/>
          </a:p>
          <a:p>
            <a:pPr algn="ctr"/>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pPr algn="ctr"/>
            <a:r>
              <a:rPr lang="el-GR" sz="2000" dirty="0">
                <a:solidFill>
                  <a:srgbClr val="9AD3E9"/>
                </a:solidFill>
              </a:rPr>
              <a:t>Σύναψη σύμβασης συνέχεια.</a:t>
            </a:r>
            <a:endParaRPr lang="pl-PL" sz="2000" dirty="0">
              <a:solidFill>
                <a:srgbClr val="9AD3E9"/>
              </a:solidFill>
            </a:endParaRP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98907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851670"/>
            <a:ext cx="6058250" cy="1443152"/>
          </a:xfrm>
          <a:prstGeom prst="rect">
            <a:avLst/>
          </a:prstGeom>
          <a:noFill/>
        </p:spPr>
        <p:txBody>
          <a:bodyPr wrap="square" rtlCol="0">
            <a:spAutoFit/>
          </a:bodyPr>
          <a:lstStyle/>
          <a:p>
            <a:pPr algn="just">
              <a:lnSpc>
                <a:spcPct val="150000"/>
              </a:lnSpc>
            </a:pPr>
            <a:r>
              <a:rPr lang="el-GR" sz="1200" dirty="0"/>
              <a:t>μπορεί να προκύψει με βάση:</a:t>
            </a:r>
          </a:p>
          <a:p>
            <a:pPr algn="just">
              <a:lnSpc>
                <a:spcPct val="150000"/>
              </a:lnSpc>
            </a:pPr>
            <a:endParaRPr lang="el-GR" sz="1200" dirty="0"/>
          </a:p>
          <a:p>
            <a:pPr marL="342900" indent="-342900" algn="just">
              <a:lnSpc>
                <a:spcPct val="150000"/>
              </a:lnSpc>
              <a:buFont typeface="Arial" panose="020B0604020202020204" pitchFamily="34" charset="0"/>
              <a:buChar char="•"/>
            </a:pPr>
            <a:r>
              <a:rPr lang="el-GR" sz="1200" dirty="0"/>
              <a:t>Εισαγγελικές εντολές,</a:t>
            </a:r>
          </a:p>
          <a:p>
            <a:pPr marL="342900" indent="-342900" algn="just">
              <a:lnSpc>
                <a:spcPct val="150000"/>
              </a:lnSpc>
              <a:buFont typeface="Arial" panose="020B0604020202020204" pitchFamily="34" charset="0"/>
              <a:buChar char="•"/>
            </a:pPr>
            <a:r>
              <a:rPr lang="el-GR" sz="1200" dirty="0"/>
              <a:t>Διοικητική απόφαση</a:t>
            </a:r>
          </a:p>
          <a:p>
            <a:pPr marL="342900" indent="-342900" algn="just">
              <a:lnSpc>
                <a:spcPct val="150000"/>
              </a:lnSpc>
              <a:buFont typeface="Arial" panose="020B0604020202020204" pitchFamily="34" charset="0"/>
              <a:buChar char="•"/>
            </a:pPr>
            <a:r>
              <a:rPr lang="el-GR" sz="1200" dirty="0"/>
              <a:t>Εντολές ασφαλείας με βάση την εκτέλεση στη διοίκηση</a:t>
            </a:r>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pPr algn="ctr"/>
            <a:r>
              <a:rPr lang="el-GR" sz="2000" dirty="0">
                <a:solidFill>
                  <a:srgbClr val="9AD3E9"/>
                </a:solidFill>
              </a:rPr>
              <a:t>Σύναψη σύμβασης συνέχεια.</a:t>
            </a:r>
            <a:endParaRPr lang="pl-PL" sz="2000" dirty="0">
              <a:solidFill>
                <a:srgbClr val="9AD3E9"/>
              </a:solidFill>
            </a:endParaRP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8653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862203"/>
            <a:ext cx="6058250" cy="2492990"/>
          </a:xfrm>
          <a:prstGeom prst="rect">
            <a:avLst/>
          </a:prstGeom>
          <a:noFill/>
        </p:spPr>
        <p:txBody>
          <a:bodyPr wrap="square" rtlCol="0">
            <a:spAutoFit/>
          </a:bodyPr>
          <a:lstStyle/>
          <a:p>
            <a:pPr algn="just">
              <a:lnSpc>
                <a:spcPct val="200000"/>
              </a:lnSpc>
            </a:pPr>
            <a:r>
              <a:rPr lang="el-GR" sz="1200" dirty="0"/>
              <a:t>Υπόχρεος σε κρατικούς φορείς για όλα τα ακίνητα του πληρωτή, φορολογούμενου, εισπράκτορα, διαδόχου ή τρίτων για φορολογικές υποχρεώσεις, φορολογικές καθυστερήσεις και τόκους</a:t>
            </a:r>
          </a:p>
          <a:p>
            <a:pPr algn="just">
              <a:lnSpc>
                <a:spcPct val="200000"/>
              </a:lnSpc>
            </a:pPr>
            <a:r>
              <a:rPr lang="el-GR" sz="1200" dirty="0"/>
              <a:t>Απαιτείται εγγραφή στο Κτηματολόγιο και Υποθηκοφυλακείο (KW), δεν απαιτείται η συναίνεση του ιδιοκτήτη, βάση για την εγγραφή είναι επιδοθείσα διοικητική απόφαση, εκτελεστό διάταγμα ή διαταγή ασφαλείας.</a:t>
            </a:r>
            <a:endParaRPr lang="pl-PL" sz="1200" dirty="0"/>
          </a:p>
          <a:p>
            <a:pPr algn="ctr"/>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pPr algn="ctr"/>
            <a:r>
              <a:rPr lang="el-GR" sz="2000" dirty="0">
                <a:solidFill>
                  <a:srgbClr val="9AD3E9"/>
                </a:solidFill>
              </a:rPr>
              <a:t>Υποχρεωτική υποθήκη στο Δημόσιο</a:t>
            </a:r>
            <a:endParaRPr lang="pl-PL" sz="2000" dirty="0">
              <a:solidFill>
                <a:srgbClr val="9AD3E9"/>
              </a:solidFill>
            </a:endParaRP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7423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120911" y="1766404"/>
            <a:ext cx="6902178" cy="2828147"/>
          </a:xfrm>
          <a:prstGeom prst="rect">
            <a:avLst/>
          </a:prstGeom>
          <a:noFill/>
        </p:spPr>
        <p:txBody>
          <a:bodyPr wrap="square" rtlCol="0">
            <a:spAutoFit/>
          </a:bodyPr>
          <a:lstStyle/>
          <a:p>
            <a:pPr algn="just">
              <a:lnSpc>
                <a:spcPct val="150000"/>
              </a:lnSpc>
            </a:pPr>
            <a:r>
              <a:rPr lang="el-GR" sz="1200" dirty="0"/>
              <a:t>Σε περίπτωση που ο ενυπόθηκος οφειλέτης δεν καταβάλει τη ληξιπρόθεσμη ενυπόθηκη απαίτηση, ο πιστωτής μπορεί να ζητήσει ικανοποίηση μέσω δικαστικών διαδικασιών (βάσει του τίτλου εκτέλεσης) ή εναλλακτικά μέσω διοικητικής αναγκαστικής εκτέλεσης, εφαρμόζουμε επίσης την υποθήκη για το δικαίωμα διαρκούς επικαρπίας ή το μερίδιο της αορίστου επικαρπίας γης, το συνεταιριστικό ιδιοκτησιακό δικαίωμα επί ακινήτων, καθώς και η απαίτηση υποθήκης,</a:t>
            </a:r>
          </a:p>
          <a:p>
            <a:pPr algn="just">
              <a:lnSpc>
                <a:spcPct val="150000"/>
              </a:lnSpc>
            </a:pPr>
            <a:endParaRPr lang="el-GR" sz="1200" dirty="0"/>
          </a:p>
          <a:p>
            <a:pPr algn="just">
              <a:lnSpc>
                <a:spcPct val="150000"/>
              </a:lnSpc>
            </a:pPr>
            <a:r>
              <a:rPr lang="el-GR" sz="1200" dirty="0"/>
              <a:t>Μια απαίτηση που εξασφαλίζεται με υποθήκη είναι ένα χρέος που οφείλει ο ιδιοκτήτης του ακινήτου και ένας πιστωτής μπορεί να ασκήσει επιτυχώς αγωγή για την αναγκαστική εκτέλεση. Η προστασία του οφειλέτη συνίσταται στον αποκλεισμό της δυνατότητας ικανοποίησης αυτής της οφειλής από άλλα περιουσιακά στοιχεία της περιουσίας του εκτός από αυτήν στην οποία στηρίζεται η υποθήκη.</a:t>
            </a:r>
            <a:endParaRPr lang="pl-PL" sz="1200"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pPr algn="ctr"/>
            <a:r>
              <a:rPr lang="el-GR" sz="2000" dirty="0">
                <a:solidFill>
                  <a:srgbClr val="9AD3E9"/>
                </a:solidFill>
              </a:rPr>
              <a:t>Τρόπος ικανοποίησης</a:t>
            </a:r>
            <a:endParaRPr lang="pl-PL" sz="2000" dirty="0">
              <a:solidFill>
                <a:srgbClr val="9AD3E9"/>
              </a:solidFill>
            </a:endParaRP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94685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59632" y="1491229"/>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225151" y="1527229"/>
            <a:ext cx="7344816" cy="3323987"/>
          </a:xfrm>
          <a:prstGeom prst="rect">
            <a:avLst/>
          </a:prstGeom>
          <a:noFill/>
        </p:spPr>
        <p:txBody>
          <a:bodyPr wrap="square" rtlCol="0">
            <a:spAutoFit/>
          </a:bodyPr>
          <a:lstStyle/>
          <a:p>
            <a:pPr algn="just">
              <a:lnSpc>
                <a:spcPct val="150000"/>
              </a:lnSpc>
            </a:pPr>
            <a:r>
              <a:rPr lang="el-GR" sz="1200" dirty="0"/>
              <a:t>Οι κύριοι λόγοι για τη λήξη μιας υποθήκης είναι:</a:t>
            </a:r>
          </a:p>
          <a:p>
            <a:pPr marL="228600" indent="-228600" algn="just">
              <a:lnSpc>
                <a:spcPct val="150000"/>
              </a:lnSpc>
              <a:buFont typeface="+mj-lt"/>
              <a:buAutoNum type="arabicPeriod"/>
            </a:pPr>
            <a:r>
              <a:rPr lang="el-GR" sz="1200" dirty="0"/>
              <a:t>εκτέλεση της υποχρέωσης,</a:t>
            </a:r>
          </a:p>
          <a:p>
            <a:pPr marL="228600" indent="-228600" algn="just">
              <a:lnSpc>
                <a:spcPct val="150000"/>
              </a:lnSpc>
              <a:buFont typeface="+mj-lt"/>
              <a:buAutoNum type="arabicPeriod"/>
            </a:pPr>
            <a:r>
              <a:rPr lang="el-GR" sz="1200" dirty="0"/>
              <a:t>Παραίτηση από δικαιώματα</a:t>
            </a:r>
          </a:p>
          <a:p>
            <a:pPr marL="228600" indent="-228600" algn="just">
              <a:lnSpc>
                <a:spcPct val="150000"/>
              </a:lnSpc>
              <a:buFont typeface="+mj-lt"/>
              <a:buAutoNum type="arabicPeriod"/>
            </a:pPr>
            <a:r>
              <a:rPr lang="el-GR" sz="1200" dirty="0"/>
              <a:t>Σύγχυση - ένα περιορισμένο εμπράγματο δικαίωμα σβήνει εάν περιέλθει στον κύριο του βαρυνόμενου πράγματος ή εάν αυτός στον οποίο παρέχεται τέτοιο δικαίωμα αποκτήσει την κυριότητα του βαρυνόμενου πράγματος.</a:t>
            </a:r>
          </a:p>
          <a:p>
            <a:pPr marL="228600" indent="-228600" algn="just">
              <a:lnSpc>
                <a:spcPct val="150000"/>
              </a:lnSpc>
              <a:buFont typeface="+mj-lt"/>
              <a:buAutoNum type="arabicPeriod"/>
            </a:pPr>
            <a:r>
              <a:rPr lang="el-GR" sz="1200" dirty="0"/>
              <a:t>λήξη της απαίτησης που εξασφαλίζεται από την υποθήκη όταν δεν μπορούν να προκύψουν περαιτέρω εξασφαλισμένες απαιτήσεις στο μέλλον από την εν λόγω έννομη σχέση ή λήξη της τελευταίας απαίτησης που εξασφαλίζεται από την υποθήκη</a:t>
            </a:r>
          </a:p>
          <a:p>
            <a:pPr marL="228600" indent="-228600" algn="just">
              <a:lnSpc>
                <a:spcPct val="150000"/>
              </a:lnSpc>
              <a:buFont typeface="+mj-lt"/>
              <a:buAutoNum type="arabicPeriod"/>
            </a:pPr>
            <a:r>
              <a:rPr lang="el-GR" sz="1200" dirty="0"/>
              <a:t>Σε περίπτωση διαγραφής από το KW χωρίς έγκυρη νομική βάση στο τέλος της 10ετίας</a:t>
            </a:r>
          </a:p>
          <a:p>
            <a:pPr marL="228600" indent="-228600" algn="just">
              <a:lnSpc>
                <a:spcPct val="150000"/>
              </a:lnSpc>
              <a:buFont typeface="+mj-lt"/>
              <a:buAutoNum type="arabicPeriod"/>
            </a:pPr>
            <a:r>
              <a:rPr lang="el-GR" sz="1200" dirty="0"/>
              <a:t>Κατάθεση του εξασφαλισμένου ποσού στο δικαστήριο με παραίτηση από το δικαίωμα ανάκτησής του</a:t>
            </a:r>
            <a:endParaRPr lang="pl-PL" sz="1200" dirty="0"/>
          </a:p>
          <a:p>
            <a:pPr algn="ctr"/>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pPr algn="ctr"/>
            <a:r>
              <a:rPr lang="el-GR" sz="2000" dirty="0">
                <a:solidFill>
                  <a:srgbClr val="9AD3E9"/>
                </a:solidFill>
              </a:rPr>
              <a:t>Λήξη υποθήκης</a:t>
            </a:r>
            <a:endParaRPr lang="pl-PL" sz="2000" dirty="0">
              <a:solidFill>
                <a:srgbClr val="9AD3E9"/>
              </a:solidFill>
            </a:endParaRPr>
          </a:p>
        </p:txBody>
      </p:sp>
      <p:sp>
        <p:nvSpPr>
          <p:cNvPr id="13" name="Donut 24">
            <a:extLst>
              <a:ext uri="{FF2B5EF4-FFF2-40B4-BE49-F238E27FC236}">
                <a16:creationId xmlns:a16="http://schemas.microsoft.com/office/drawing/2014/main" id="{5DFD50CF-22E5-4493-813D-FACEFC3A4C3F}"/>
              </a:ext>
            </a:extLst>
          </p:cNvPr>
          <p:cNvSpPr/>
          <p:nvPr/>
        </p:nvSpPr>
        <p:spPr>
          <a:xfrm>
            <a:off x="4355198" y="976633"/>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9472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443152"/>
          </a:xfrm>
          <a:prstGeom prst="rect">
            <a:avLst/>
          </a:prstGeom>
          <a:noFill/>
        </p:spPr>
        <p:txBody>
          <a:bodyPr wrap="square" rtlCol="0">
            <a:spAutoFit/>
          </a:bodyPr>
          <a:lstStyle/>
          <a:p>
            <a:pPr algn="just">
              <a:lnSpc>
                <a:spcPct val="150000"/>
              </a:lnSpc>
            </a:pPr>
            <a:r>
              <a:rPr lang="el-GR" sz="1200" dirty="0">
                <a:solidFill>
                  <a:schemeClr val="tx1">
                    <a:lumMod val="75000"/>
                    <a:lumOff val="25000"/>
                  </a:schemeClr>
                </a:solidFill>
              </a:rPr>
              <a:t>Μια υποθήκη είναι ένα δικαίωμα με το οποίο το δικαίωμα ιδιοκτησίας σε ακίνητη περιουσία (και ένα άλλο δικαίωμα που προσεγγίζεται περίπου από το νόμο) μπορεί να επιβαρυνθεί προκειμένου να ληφθεί ασφάλεια για μια καθορισμένη απαίτηση - μια απαίτηση που πηγάζει (ή είναι πιθανόν να προκύψει) από μια υπάρχουσα, συγκεκριμένη νομική σχέση.</a:t>
            </a:r>
            <a:endParaRPr lang="pl-PL" sz="1200" dirty="0">
              <a:solidFill>
                <a:schemeClr val="tx1">
                  <a:lumMod val="75000"/>
                  <a:lumOff val="25000"/>
                </a:schemeClr>
              </a:solidFill>
            </a:endParaRPr>
          </a:p>
          <a:p>
            <a:pPr algn="just">
              <a:lnSpc>
                <a:spcPct val="150000"/>
              </a:lnSpc>
            </a:pPr>
            <a:endParaRPr lang="pl-PL" sz="1200" dirty="0">
              <a:solidFill>
                <a:schemeClr val="tx1">
                  <a:lumMod val="75000"/>
                  <a:lumOff val="25000"/>
                </a:schemeClr>
              </a:solidFill>
            </a:endParaRP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4942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58203" y="1837046"/>
            <a:ext cx="6207782" cy="2769989"/>
          </a:xfrm>
          <a:prstGeom prst="rect">
            <a:avLst/>
          </a:prstGeom>
          <a:noFill/>
        </p:spPr>
        <p:txBody>
          <a:bodyPr wrap="square" rtlCol="0">
            <a:spAutoFit/>
          </a:bodyPr>
          <a:lstStyle/>
          <a:p>
            <a:pPr marL="342900" indent="-342900" algn="just">
              <a:lnSpc>
                <a:spcPct val="150000"/>
              </a:lnSpc>
              <a:buFont typeface="+mj-lt"/>
              <a:buAutoNum type="arabicPeriod"/>
            </a:pPr>
            <a:r>
              <a:rPr lang="el-GR" sz="1200" dirty="0"/>
              <a:t>Όταν λήξει μια υποθήκη, ο πιστωτής είναι υποχρεωμένος να κάνει ό,τι είναι δυνατό για να αφαιρέσει την υποθήκη από το βιβλίο υποθήκης</a:t>
            </a:r>
          </a:p>
          <a:p>
            <a:pPr marL="342900" indent="-342900" algn="just">
              <a:lnSpc>
                <a:spcPct val="150000"/>
              </a:lnSpc>
              <a:buFont typeface="+mj-lt"/>
              <a:buAutoNum type="arabicPeriod"/>
            </a:pPr>
            <a:r>
              <a:rPr lang="el-GR" sz="1200" dirty="0"/>
              <a:t>η προαναφερθείσα διάταξη δίνει το δικαίωμα στον ιδιοκτήτη να απαιτήσει από τον ενυπόθηκο πιστωτή να προβεί σε ενέργειες που επιτρέπουν τη διαγραφή της σβησμένης υποθήκης από το κτηματολόγιο και το μητρώο υποθηκών, ιδίως την έκδοση κατάλληλου εγγράφου - γίνεται δεκτό κατά τη θεωρία ότι η απόδειξη πιστωτή είναι επίσης αρκεί για τη διαγραφή μιας σβησμένης υποθήκης από το κτηματολόγιο και το μητρώο υποθηκών, ανεξάρτητα από το αν η υπηρεσία παρασχέθηκε από προσωπικό ή υλικό οφειλέτη, εφόσον περιέχει το κατάλληλο περιεχόμενο και μορφή</a:t>
            </a:r>
            <a:endParaRPr lang="pl-PL" sz="1200" dirty="0"/>
          </a:p>
          <a:p>
            <a:pPr algn="ctr"/>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pPr algn="ctr"/>
            <a:r>
              <a:rPr lang="el-GR" sz="2000" dirty="0">
                <a:solidFill>
                  <a:srgbClr val="9AD3E9"/>
                </a:solidFill>
              </a:rPr>
              <a:t>Λήξη υποθήκης</a:t>
            </a:r>
            <a:endParaRPr lang="pl-PL" sz="2000" dirty="0">
              <a:solidFill>
                <a:srgbClr val="9AD3E9"/>
              </a:solidFill>
            </a:endParaRP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7621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2215991"/>
          </a:xfrm>
          <a:prstGeom prst="rect">
            <a:avLst/>
          </a:prstGeom>
          <a:noFill/>
        </p:spPr>
        <p:txBody>
          <a:bodyPr wrap="square" rtlCol="0">
            <a:spAutoFit/>
          </a:bodyPr>
          <a:lstStyle/>
          <a:p>
            <a:pPr algn="just">
              <a:lnSpc>
                <a:spcPct val="150000"/>
              </a:lnSpc>
            </a:pPr>
            <a:r>
              <a:rPr lang="el-GR" sz="1200" dirty="0"/>
              <a:t>Ως προς το περιεχόμενο του εγγράφου - που επιβεβαιώνει ξεκάθαρα ότι μια συγκεκριμένη υποθήκη έχει λήξει και ο πιστωτής συμφωνεί για την αφαίρεσή της από το καθολικό ή αναφέρει ότι όλες οι αξιώσεις που διασφαλίζονται από αυτήν την υποθήκη έχουν λήξει και στη θέση τους δεν μπορεί να υπάρχει άλλη αξίωση κατάλληλη για ασφάλεια υποθήκης προκύψουν στο μέλλον</a:t>
            </a:r>
          </a:p>
          <a:p>
            <a:pPr algn="just">
              <a:lnSpc>
                <a:spcPct val="150000"/>
              </a:lnSpc>
            </a:pPr>
            <a:r>
              <a:rPr lang="el-GR" sz="1200" dirty="0"/>
              <a:t>Ως προς τη μορφή του εγγράφου - γραπτό έντυπο με συμβολαιογραφική υπογραφή του πιστωτή, στην περίπτωση τράπεζας - καθορίζεται από τον Τραπεζικό Νόμο</a:t>
            </a:r>
            <a:endParaRPr lang="pl-PL" sz="1200" dirty="0"/>
          </a:p>
          <a:p>
            <a:pPr algn="ctr"/>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pPr algn="ctr"/>
            <a:r>
              <a:rPr lang="el-GR" sz="2000" dirty="0">
                <a:solidFill>
                  <a:srgbClr val="9AD3E9"/>
                </a:solidFill>
              </a:rPr>
              <a:t>Λήξη υποθήκης</a:t>
            </a:r>
            <a:endParaRPr lang="pl-PL" sz="2000" dirty="0">
              <a:solidFill>
                <a:srgbClr val="9AD3E9"/>
              </a:solidFill>
            </a:endParaRP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40833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997150"/>
          </a:xfrm>
          <a:prstGeom prst="rect">
            <a:avLst/>
          </a:prstGeom>
          <a:noFill/>
        </p:spPr>
        <p:txBody>
          <a:bodyPr wrap="square" rtlCol="0">
            <a:spAutoFit/>
          </a:bodyPr>
          <a:lstStyle/>
          <a:p>
            <a:pPr algn="just">
              <a:lnSpc>
                <a:spcPct val="150000"/>
              </a:lnSpc>
            </a:pPr>
            <a:r>
              <a:rPr lang="el-GR" sz="1200" dirty="0"/>
              <a:t>Για τη διαγραφή ληγμένης υποθήκης από το κτηματολόγιο και υποθηκοφυλακείο - εκτός από το έγγραφο που επιβεβαιώνει τη λήξη της - απαιτείται δήλωση του ιδιοκτήτη του ακινήτου και κατά κανόνα θα πρέπει να επισυνάπτεται στην αίτηση διαγραφής της υποθήκης. Θα πρέπει επίσης να υποβληθεί εγγράφως με συμβολαιογραφική υπογραφή· Η επισύναψη της δήλωσης συγκατάθεσης του ιδιοκτήτη για τη διαγραφή της υποθήκης δεν είναι απαραίτητη εάν ο ίδιος ο ιδιοκτήτης υποβάλει την αίτηση στο δικαστήριο κτηματολογίου και υποθηκών</a:t>
            </a:r>
            <a:endParaRPr lang="pl-PL" sz="1200"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pPr algn="ctr"/>
            <a:r>
              <a:rPr lang="el-GR" sz="2000" dirty="0">
                <a:solidFill>
                  <a:srgbClr val="9AD3E9"/>
                </a:solidFill>
              </a:rPr>
              <a:t>Λήξη υποθήκης</a:t>
            </a:r>
            <a:endParaRPr lang="pl-PL" sz="2000" dirty="0">
              <a:solidFill>
                <a:srgbClr val="9AD3E9"/>
              </a:solidFill>
            </a:endParaRP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9485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12700" marR="0" lvl="0" indent="0" algn="ctr" rtl="0">
              <a:lnSpc>
                <a:spcPct val="100000"/>
              </a:lnSpc>
              <a:spcBef>
                <a:spcPts val="0"/>
              </a:spcBef>
              <a:spcAft>
                <a:spcPts val="0"/>
              </a:spcAft>
              <a:buNone/>
            </a:pPr>
            <a:r>
              <a:rPr lang="el-GR" sz="3200" b="0" dirty="0">
                <a:solidFill>
                  <a:srgbClr val="F8B2A3"/>
                </a:solidFill>
                <a:latin typeface="Tahoma"/>
                <a:ea typeface="Tahoma"/>
                <a:cs typeface="Tahoma"/>
                <a:sym typeface="Tahoma"/>
              </a:rPr>
              <a:t>ΕΥΧΑΡΙΣΤΩ!</a:t>
            </a:r>
          </a:p>
        </p:txBody>
      </p:sp>
      <p:pic>
        <p:nvPicPr>
          <p:cNvPr id="4" name="Imagen 3">
            <a:extLst>
              <a:ext uri="{FF2B5EF4-FFF2-40B4-BE49-F238E27FC236}">
                <a16:creationId xmlns:a16="http://schemas.microsoft.com/office/drawing/2014/main" id="{A90E11AD-DEA9-44A4-9CAB-2B246C8C8E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912" y="2677665"/>
            <a:ext cx="1854071" cy="927036"/>
          </a:xfrm>
          <a:prstGeom prst="rect">
            <a:avLst/>
          </a:prstGeom>
        </p:spPr>
      </p:pic>
      <p:pic>
        <p:nvPicPr>
          <p:cNvPr id="5" name="Imagen 4">
            <a:extLst>
              <a:ext uri="{FF2B5EF4-FFF2-40B4-BE49-F238E27FC236}">
                <a16:creationId xmlns:a16="http://schemas.microsoft.com/office/drawing/2014/main" id="{07AE7557-7AB2-4182-8D3F-4716731ED9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6" name="CuadroTexto 5">
            <a:extLst>
              <a:ext uri="{FF2B5EF4-FFF2-40B4-BE49-F238E27FC236}">
                <a16:creationId xmlns:a16="http://schemas.microsoft.com/office/drawing/2014/main" id="{DF31A201-D446-4E24-9D08-20F044C4F0B7}"/>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pic>
        <p:nvPicPr>
          <p:cNvPr id="8" name="Imagen 7">
            <a:extLst>
              <a:ext uri="{FF2B5EF4-FFF2-40B4-BE49-F238E27FC236}">
                <a16:creationId xmlns:a16="http://schemas.microsoft.com/office/drawing/2014/main" id="{4B6A45F4-A653-10D1-83FA-370511DF94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928" y="1409488"/>
            <a:ext cx="1152128" cy="590800"/>
          </a:xfrm>
          <a:prstGeom prst="rect">
            <a:avLst/>
          </a:prstGeom>
        </p:spPr>
      </p:pic>
    </p:spTree>
    <p:extLst>
      <p:ext uri="{BB962C8B-B14F-4D97-AF65-F5344CB8AC3E}">
        <p14:creationId xmlns:p14="http://schemas.microsoft.com/office/powerpoint/2010/main" val="61455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00718" y="1709970"/>
            <a:ext cx="6139633" cy="2862322"/>
          </a:xfrm>
          <a:prstGeom prst="rect">
            <a:avLst/>
          </a:prstGeom>
          <a:noFill/>
        </p:spPr>
        <p:txBody>
          <a:bodyPr wrap="square" rtlCol="0">
            <a:spAutoFit/>
          </a:bodyPr>
          <a:lstStyle/>
          <a:p>
            <a:pPr marL="285750" indent="-285750" algn="just">
              <a:lnSpc>
                <a:spcPct val="200000"/>
              </a:lnSpc>
              <a:buFont typeface="Wingdings" panose="05000000000000000000" pitchFamily="2" charset="2"/>
              <a:buChar char="q"/>
            </a:pPr>
            <a:r>
              <a:rPr lang="el-GR" sz="1200" dirty="0">
                <a:solidFill>
                  <a:schemeClr val="tx1">
                    <a:lumMod val="75000"/>
                    <a:lumOff val="25000"/>
                  </a:schemeClr>
                </a:solidFill>
              </a:rPr>
              <a:t>Ένα περιορισμένο δικαίωμα στη φύση του δικαιώματος προσάρτησης</a:t>
            </a:r>
          </a:p>
          <a:p>
            <a:pPr marL="285750" indent="-285750" algn="just">
              <a:lnSpc>
                <a:spcPct val="200000"/>
              </a:lnSpc>
              <a:buFont typeface="Wingdings" panose="05000000000000000000" pitchFamily="2" charset="2"/>
              <a:buChar char="q"/>
            </a:pPr>
            <a:r>
              <a:rPr lang="el-GR" sz="1200" dirty="0">
                <a:solidFill>
                  <a:schemeClr val="tx1">
                    <a:lumMod val="75000"/>
                    <a:lumOff val="25000"/>
                  </a:schemeClr>
                </a:solidFill>
              </a:rPr>
              <a:t>Άρθρο 65 του Νόμου Κτηματολογίου και Υποθηκών (εφεξής: "UKWH"):</a:t>
            </a:r>
          </a:p>
          <a:p>
            <a:pPr marL="285750" indent="-285750" algn="just">
              <a:lnSpc>
                <a:spcPct val="200000"/>
              </a:lnSpc>
              <a:buFont typeface="Wingdings" panose="05000000000000000000" pitchFamily="2" charset="2"/>
              <a:buChar char="q"/>
            </a:pPr>
            <a:r>
              <a:rPr lang="el-GR" sz="1200" dirty="0">
                <a:solidFill>
                  <a:schemeClr val="tx1">
                    <a:lumMod val="75000"/>
                    <a:lumOff val="25000"/>
                  </a:schemeClr>
                </a:solidFill>
              </a:rPr>
              <a:t>"Για το σκοπό της εξασφάλισης μιας συγκεκριμένης οφειλής που πηγάζει από μια συγκεκριμένη νομική σχέση, η ακίνητη περιουσία μπορεί να επιβαρυνθεί με ένα δικαίωμα με το οποίο ένας πιστωτής μπορεί να απαιτήσει ικανοποίηση από την περιουσία ανεξάρτητα από το ποιανού ιδιοκτησία έχει περάσει και με προτεραιότητα έναντι των προσωπικών πιστωτών του ιδιοκτήτη της περιουσίας (υποθήκη)."</a:t>
            </a:r>
            <a:endParaRPr lang="pl-PL" sz="1200" i="1" dirty="0">
              <a:solidFill>
                <a:schemeClr val="tx1">
                  <a:lumMod val="75000"/>
                  <a:lumOff val="25000"/>
                </a:schemeClr>
              </a:solidFill>
            </a:endParaRPr>
          </a:p>
          <a:p>
            <a:pPr algn="ctr"/>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pPr marL="0" marR="0" lvl="0" indent="0" algn="ctr" rtl="0">
              <a:lnSpc>
                <a:spcPct val="150000"/>
              </a:lnSpc>
              <a:spcBef>
                <a:spcPts val="0"/>
              </a:spcBef>
              <a:spcAft>
                <a:spcPts val="0"/>
              </a:spcAft>
              <a:buNone/>
            </a:pPr>
            <a:r>
              <a:rPr lang="el-GR" sz="2000" dirty="0">
                <a:solidFill>
                  <a:srgbClr val="9AD3E9"/>
                </a:solidFill>
              </a:rPr>
              <a:t>Ουσία και φύση</a:t>
            </a:r>
            <a:endParaRPr lang="el-GR" sz="2000" dirty="0">
              <a:solidFill>
                <a:srgbClr val="9AD3E9"/>
              </a:solidFill>
              <a:latin typeface="Calibri"/>
              <a:ea typeface="Calibri"/>
              <a:cs typeface="Calibri"/>
              <a:sym typeface="Calibri"/>
            </a:endParaRP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2100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862203"/>
            <a:ext cx="5904000" cy="1938992"/>
          </a:xfrm>
          <a:prstGeom prst="rect">
            <a:avLst/>
          </a:prstGeom>
          <a:noFill/>
        </p:spPr>
        <p:txBody>
          <a:bodyPr wrap="square" rtlCol="0">
            <a:spAutoFit/>
          </a:bodyPr>
          <a:lstStyle/>
          <a:p>
            <a:r>
              <a:rPr lang="el-GR" sz="1200" dirty="0"/>
              <a:t>Σύμφωνα με μια υποθήκη, ο δανειστής μπορεί να απαιτήσει ικανοποίηση από το αντικείμενο της υποθήκης:</a:t>
            </a:r>
          </a:p>
          <a:p>
            <a:endParaRPr lang="el-GR" sz="1200" dirty="0"/>
          </a:p>
          <a:p>
            <a:r>
              <a:rPr lang="it-IT" sz="1200" dirty="0"/>
              <a:t>1. </a:t>
            </a:r>
            <a:r>
              <a:rPr lang="el-GR" sz="1200" dirty="0"/>
              <a:t>ανεξάρτητα από την ιδιοκτησία σε αυτό/ποιος έχει δικαίωμα σε αυτό με νομική εξουσιοδότηση για ικανοποίηση με προτεραιότητα έναντι των προσωπικών πιστωτών του ιδιοκτήτη της περιουσίας</a:t>
            </a:r>
          </a:p>
          <a:p>
            <a:endParaRPr lang="el-GR" sz="1200" dirty="0"/>
          </a:p>
          <a:p>
            <a:r>
              <a:rPr lang="it-IT" sz="1200" dirty="0"/>
              <a:t>2. </a:t>
            </a:r>
            <a:r>
              <a:rPr lang="el-GR" sz="1200" dirty="0"/>
              <a:t>με νομική εξουσιοδότηση για να ικανοποιηθεί με προτεραιότητα έναντι των προσωπικών πιστωτών του ιδιοκτήτη της περιουσίας.</a:t>
            </a:r>
            <a:endParaRPr lang="pl-PL" sz="1200" dirty="0"/>
          </a:p>
          <a:p>
            <a:pPr algn="ctr"/>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8712968" cy="576064"/>
          </a:xfrm>
        </p:spPr>
        <p:txBody>
          <a:bodyPr/>
          <a:lstStyle/>
          <a:p>
            <a:pPr algn="ctr"/>
            <a:r>
              <a:rPr lang="el-GR" sz="2000" dirty="0">
                <a:solidFill>
                  <a:srgbClr val="9AD3E9"/>
                </a:solidFill>
              </a:rPr>
              <a:t>Δικαιώματα υποθήκης</a:t>
            </a:r>
            <a:endParaRPr lang="pl-PL" sz="2000" dirty="0">
              <a:solidFill>
                <a:srgbClr val="9AD3E9"/>
              </a:solidFill>
            </a:endParaRP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74661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610094" y="1862203"/>
            <a:ext cx="6058250" cy="2677656"/>
          </a:xfrm>
          <a:prstGeom prst="rect">
            <a:avLst/>
          </a:prstGeom>
          <a:noFill/>
        </p:spPr>
        <p:txBody>
          <a:bodyPr wrap="square" rtlCol="0">
            <a:spAutoFit/>
          </a:bodyPr>
          <a:lstStyle/>
          <a:p>
            <a:r>
              <a:rPr lang="el-GR" sz="1200" dirty="0"/>
              <a:t>Η στενή σχέση μεταξύ μιας υποθήκης και ενός υπερβαλλόμενου υποκειμενικού δικαιώματος, όπως μια αξίωση υποθήκης.</a:t>
            </a:r>
            <a:endParaRPr lang="pl-PL" sz="1200" dirty="0"/>
          </a:p>
          <a:p>
            <a:pPr algn="just"/>
            <a:endParaRPr lang="es-ES" sz="1200" dirty="0"/>
          </a:p>
          <a:p>
            <a:r>
              <a:rPr lang="pl-PL" sz="1200" dirty="0"/>
              <a:t>79 UKWH</a:t>
            </a:r>
          </a:p>
          <a:p>
            <a:pPr algn="just"/>
            <a:r>
              <a:rPr lang="el-GR" sz="1200" dirty="0"/>
              <a:t>(1) Σε περίπτωση μεταβίβασης μιας αξίωσης υποθήκης, η υποθήκη θα μεταβιβάζεται επίσης στον αγοραστή, εκτός αν προβλέπεται διαφορετικά από τον νόμο. Για τη μεταβίβαση μιας αξίωσης υποθήκης απαιτείται καταχώριση στο κτηματολόγιο.</a:t>
            </a:r>
          </a:p>
          <a:p>
            <a:pPr algn="just"/>
            <a:r>
              <a:rPr lang="el-GR" sz="1200" dirty="0"/>
              <a:t>(2) Μια υποθήκη δεν μπορεί να μεταβιβαστεί χωρίς την αξίωση που προστατεύει.</a:t>
            </a:r>
            <a:endParaRPr lang="it-IT" sz="1200" dirty="0"/>
          </a:p>
          <a:p>
            <a:pPr algn="just"/>
            <a:endParaRPr lang="pl-PL" sz="1200" dirty="0"/>
          </a:p>
          <a:p>
            <a:r>
              <a:rPr lang="pl-PL" sz="1200" dirty="0"/>
              <a:t>94 UKWH</a:t>
            </a:r>
          </a:p>
          <a:p>
            <a:pPr algn="just"/>
            <a:r>
              <a:rPr lang="el-GR" sz="1200" dirty="0"/>
              <a:t>Η λήξη μιας αξίωσης που έχει ασφαλιστεί με υποθήκη συνεπάγεται τη λήξη της υποθήκης, εκτός αν μελλοντικά μπορούν να προκύψουν επιπλέον ασφαλισμένες αξιώσεις από τη σχετική νομική σχέση.</a:t>
            </a:r>
            <a:endParaRPr lang="pl-PL" sz="1200" dirty="0"/>
          </a:p>
          <a:p>
            <a:pPr algn="just"/>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8568952" cy="576064"/>
          </a:xfrm>
        </p:spPr>
        <p:txBody>
          <a:bodyPr/>
          <a:lstStyle/>
          <a:p>
            <a:pPr algn="ctr"/>
            <a:r>
              <a:rPr lang="el-GR" sz="2000" dirty="0">
                <a:solidFill>
                  <a:srgbClr val="9AD3E9"/>
                </a:solidFill>
              </a:rPr>
              <a:t>Επισυναπτόμενη φύση της υποθήκης</a:t>
            </a:r>
            <a:endParaRPr lang="pl-PL" sz="2000" dirty="0">
              <a:solidFill>
                <a:srgbClr val="9AD3E9"/>
              </a:solidFill>
            </a:endParaRP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3100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569751" y="1786181"/>
            <a:ext cx="6418290" cy="2828147"/>
          </a:xfrm>
          <a:prstGeom prst="rect">
            <a:avLst/>
          </a:prstGeom>
          <a:noFill/>
        </p:spPr>
        <p:txBody>
          <a:bodyPr wrap="square" rtlCol="0">
            <a:spAutoFit/>
          </a:bodyPr>
          <a:lstStyle/>
          <a:p>
            <a:pPr marL="342900" indent="-342900" algn="just">
              <a:lnSpc>
                <a:spcPct val="150000"/>
              </a:lnSpc>
              <a:buFont typeface="+mj-lt"/>
              <a:buAutoNum type="arabicPeriod"/>
            </a:pPr>
            <a:r>
              <a:rPr lang="el-GR" sz="1200" dirty="0"/>
              <a:t>Ακίνητη περιουσία (ιδιοκτησία ακίνητης περιουσίας - βλ. Απόφαση του Ανωτάτου Δικαστηρίου - Πολιτικό Τμήμα, 25 Ιουνίου 2014, IV CSK 654/13)</a:t>
            </a:r>
          </a:p>
          <a:p>
            <a:pPr marL="342900" indent="-342900" algn="just">
              <a:lnSpc>
                <a:spcPct val="150000"/>
              </a:lnSpc>
              <a:buFont typeface="+mj-lt"/>
              <a:buAutoNum type="arabicPeriod"/>
            </a:pPr>
            <a:r>
              <a:rPr lang="el-GR" sz="1200" dirty="0"/>
              <a:t>υποκείμενα δικαιώματα που αναφέρονται στον Νόμο Κτηματολογίου και Υποθηκών:</a:t>
            </a:r>
          </a:p>
          <a:p>
            <a:pPr marL="685800" lvl="1" indent="-228600" algn="just">
              <a:lnSpc>
                <a:spcPct val="150000"/>
              </a:lnSpc>
              <a:buAutoNum type="arabicParenR"/>
            </a:pPr>
            <a:r>
              <a:rPr lang="el-GR" sz="1200" dirty="0"/>
              <a:t>η αιώνια απόλαυση μαζί με τα κτίσματα και τις εγκαταστάσεις στην αξιοποιούμενη γη που ανήκει στον αιώνιο απολαύοντα;</a:t>
            </a:r>
            <a:endParaRPr lang="es-ES" sz="1200" dirty="0"/>
          </a:p>
          <a:p>
            <a:pPr marL="685800" lvl="1" indent="-228600" algn="just">
              <a:lnSpc>
                <a:spcPct val="150000"/>
              </a:lnSpc>
              <a:buAutoNum type="arabicParenR"/>
            </a:pPr>
            <a:r>
              <a:rPr lang="el-GR" sz="1200" dirty="0"/>
              <a:t>συνεταιριστική ιδιοκτησία καταλύματος;</a:t>
            </a:r>
          </a:p>
          <a:p>
            <a:pPr lvl="1" algn="just">
              <a:lnSpc>
                <a:spcPct val="150000"/>
              </a:lnSpc>
            </a:pPr>
            <a:r>
              <a:rPr lang="pl-PL" sz="1200" dirty="0"/>
              <a:t>3) </a:t>
            </a:r>
            <a:r>
              <a:rPr lang="el-GR" sz="1200" dirty="0"/>
              <a:t>μια αξίωση που ασφαλίζεται με υποθήκη (το θεσμός της υποθήκης);</a:t>
            </a:r>
            <a:endParaRPr lang="pl-PL" sz="1200" dirty="0"/>
          </a:p>
          <a:p>
            <a:pPr marL="342900" indent="-342900" algn="just">
              <a:lnSpc>
                <a:spcPct val="150000"/>
              </a:lnSpc>
              <a:buFont typeface="+mj-lt"/>
              <a:buAutoNum type="arabicPeriod"/>
            </a:pPr>
            <a:r>
              <a:rPr lang="el-GR" sz="1200" dirty="0"/>
              <a:t>το κλάσμα της ακίνητης περιουσίας, εάν πρόκειται για το μερίδιο ενός συνιδιοκτήτη, και το μερίδιο του συνιδιοκτήτη στην κοινή κυριότητα της αιώνιας απολαύσεως ή της συνεταιριστικής ιδιοκτησίας των καταλυμάτων.</a:t>
            </a:r>
            <a:endParaRPr lang="pl-PL" sz="1200"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pPr algn="ctr"/>
            <a:r>
              <a:rPr lang="el-GR" sz="2000" dirty="0">
                <a:solidFill>
                  <a:srgbClr val="9AD3E9"/>
                </a:solidFill>
              </a:rPr>
              <a:t>Αντικείμενο της υποθήκης</a:t>
            </a:r>
            <a:endParaRPr lang="pl-PL" sz="2000" dirty="0">
              <a:solidFill>
                <a:srgbClr val="9AD3E9"/>
              </a:solidFill>
            </a:endParaRP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2176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8109" y="1928743"/>
            <a:ext cx="6207782" cy="2492990"/>
          </a:xfrm>
          <a:prstGeom prst="rect">
            <a:avLst/>
          </a:prstGeom>
          <a:noFill/>
        </p:spPr>
        <p:txBody>
          <a:bodyPr wrap="square" rtlCol="0">
            <a:spAutoFit/>
          </a:bodyPr>
          <a:lstStyle/>
          <a:p>
            <a:pPr>
              <a:lnSpc>
                <a:spcPct val="150000"/>
              </a:lnSpc>
            </a:pPr>
            <a:r>
              <a:rPr lang="el-GR" sz="1200" dirty="0"/>
              <a:t>ΣΗΜΕΙΩΣΗ - "Η υποθήκη εκτείνεται σε ολόκληρη την περιουσία - δεν είναι δυνατή η καθιέρωση μόνο σε μέρος της αδιαιρέτου περιουσίας, αλλά δεν μπορεί να καθιερωθεί σε μέρος της περιουσίας που υπάγεται σε κοινή (ακατανόητη) ιδιοκτησία.</a:t>
            </a:r>
          </a:p>
          <a:p>
            <a:pPr>
              <a:lnSpc>
                <a:spcPct val="150000"/>
              </a:lnSpc>
            </a:pPr>
            <a:endParaRPr lang="el-GR" sz="1200" dirty="0"/>
          </a:p>
          <a:p>
            <a:pPr>
              <a:lnSpc>
                <a:spcPct val="150000"/>
              </a:lnSpc>
            </a:pPr>
            <a:r>
              <a:rPr lang="el-GR" sz="1200" dirty="0"/>
              <a:t>Απόφαση του Ανωτάτου Δικαστηρίου - Πολιτικό Τμήμα, 11 Απριλίου 2013, II CSK 471/12</a:t>
            </a:r>
          </a:p>
          <a:p>
            <a:pPr>
              <a:lnSpc>
                <a:spcPct val="150000"/>
              </a:lnSpc>
            </a:pPr>
            <a:r>
              <a:rPr lang="el-GR" sz="1200" dirty="0"/>
              <a:t>Δεν επιτρέπεται η καθιέρωση υποθήκης σε ένα μέρος ακίνητης περιουσίας που ανήκει σε ένα άτομο (άρθρο 65(1) του Νόμου της 6ης Ιουλίου 1982 για τα Κτηματολόγια και τις Υποθήκες, δηλαδή Dz. U. του 2001 Νο. 124, στοιχείο 1361, όπως τροποποιήθηκε).</a:t>
            </a:r>
            <a:endParaRPr lang="pl-PL" sz="1200" dirty="0"/>
          </a:p>
          <a:p>
            <a:pPr algn="ctr"/>
            <a:endParaRPr lang="en-US" altLang="ko-KR" sz="1200" dirty="0">
              <a:solidFill>
                <a:schemeClr val="tx1">
                  <a:lumMod val="75000"/>
                  <a:lumOff val="25000"/>
                </a:schemeClr>
              </a:solidFill>
              <a:cs typeface="Arial" pitchFamily="34" charset="0"/>
            </a:endParaRP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2235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460562" y="1862203"/>
            <a:ext cx="6207782" cy="1443152"/>
          </a:xfrm>
          <a:prstGeom prst="rect">
            <a:avLst/>
          </a:prstGeom>
          <a:noFill/>
        </p:spPr>
        <p:txBody>
          <a:bodyPr wrap="square" rtlCol="0">
            <a:spAutoFit/>
          </a:bodyPr>
          <a:lstStyle/>
          <a:p>
            <a:pPr algn="just">
              <a:lnSpc>
                <a:spcPct val="150000"/>
              </a:lnSpc>
            </a:pPr>
            <a:r>
              <a:rPr lang="it-IT" sz="1200" dirty="0"/>
              <a:t>- </a:t>
            </a:r>
            <a:r>
              <a:rPr lang="el-GR" sz="1200" dirty="0"/>
              <a:t>αφορά ακίνητη περιουσία ή άλλο αντικείμενο υποθήκης / ασφαλισμένης αξίωσης και σύμφωνα με αυτή, δεν μπορεί να καθιερωθεί υποθήκη σε ένα τμήμα ακίνητης περιουσίας, στα συστατικά της μέρη, και σε περίπτωση διαίρεσης του αντικειμένου της υποθήκης παραμένει σε ισχύ για όλη την ακίνητη περιουσία που δημιουργείται από τη διαίρεση ως κοινή υποθήκη.</a:t>
            </a:r>
            <a:endParaRPr lang="pl-PL" sz="1200"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8640960" cy="576064"/>
          </a:xfrm>
        </p:spPr>
        <p:txBody>
          <a:bodyPr/>
          <a:lstStyle/>
          <a:p>
            <a:pPr algn="ctr"/>
            <a:r>
              <a:rPr lang="el-GR" sz="2000" dirty="0">
                <a:solidFill>
                  <a:srgbClr val="9AD3E9"/>
                </a:solidFill>
              </a:rPr>
              <a:t>Αρχή της αδιαιρεσίας της υποθήκης</a:t>
            </a:r>
            <a:endParaRPr lang="pl-PL" sz="2000" dirty="0">
              <a:solidFill>
                <a:srgbClr val="9AD3E9"/>
              </a:solidFill>
            </a:endParaRPr>
          </a:p>
        </p:txBody>
      </p:sp>
      <p:sp>
        <p:nvSpPr>
          <p:cNvPr id="13" name="Donut 24">
            <a:extLst>
              <a:ext uri="{FF2B5EF4-FFF2-40B4-BE49-F238E27FC236}">
                <a16:creationId xmlns:a16="http://schemas.microsoft.com/office/drawing/2014/main" id="{5DFD50CF-22E5-4493-813D-FACEFC3A4C3F}"/>
              </a:ext>
            </a:extLst>
          </p:cNvPr>
          <p:cNvSpPr/>
          <p:nvPr/>
        </p:nvSpPr>
        <p:spPr>
          <a:xfrm>
            <a:off x="4345292" y="1074092"/>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06895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532504"/>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TextBox 5"/>
          <p:cNvSpPr txBox="1"/>
          <p:nvPr/>
        </p:nvSpPr>
        <p:spPr>
          <a:xfrm>
            <a:off x="1092943" y="1624027"/>
            <a:ext cx="7173121" cy="3323987"/>
          </a:xfrm>
          <a:prstGeom prst="rect">
            <a:avLst/>
          </a:prstGeom>
          <a:noFill/>
        </p:spPr>
        <p:txBody>
          <a:bodyPr wrap="square" rtlCol="0">
            <a:spAutoFit/>
          </a:bodyPr>
          <a:lstStyle/>
          <a:p>
            <a:pPr marL="342900" indent="-342900" algn="just">
              <a:lnSpc>
                <a:spcPct val="150000"/>
              </a:lnSpc>
              <a:buFont typeface="+mj-lt"/>
              <a:buAutoNum type="arabicPeriod"/>
            </a:pPr>
            <a:r>
              <a:rPr lang="el-GR" sz="1200" dirty="0"/>
              <a:t>Μια υποθήκη ασφαλίζει μια νομισματική αξίωση και μπορεί επίσης να ασφαλίσει μια μελλοντική αξίωση που προκύπτει από μια συγκεκριμένη νομική σχέση,</a:t>
            </a:r>
          </a:p>
          <a:p>
            <a:pPr marL="342900" indent="-342900" algn="just">
              <a:lnSpc>
                <a:spcPct val="150000"/>
              </a:lnSpc>
              <a:buFont typeface="+mj-lt"/>
              <a:buAutoNum type="arabicPeriod"/>
            </a:pPr>
            <a:r>
              <a:rPr lang="el-GR" sz="1200" dirty="0"/>
              <a:t>Μια υποθήκη ασφαλίζει μια αξίωση έως ένα συγκεκριμένο χρηματικό ποσό - μια ένδειξη του ποσού και του νομίσματος, δεν απαιτείται ένδειξη της λήξης (αρχή της συγκεκριμένης υποθήκης), το ποσό της υποθήκης εκφράζεται στο ίδιο νόμισμα με την ασφαλιζόμενη αξίωση, εκτός αν συμφωνηθεί διαφορετικά από τα μέρη στην σύμβαση που δημιουργεί την υποθήκη,</a:t>
            </a:r>
          </a:p>
          <a:p>
            <a:pPr marL="342900" indent="-342900" algn="just">
              <a:lnSpc>
                <a:spcPct val="150000"/>
              </a:lnSpc>
              <a:buFont typeface="+mj-lt"/>
              <a:buAutoNum type="arabicPeriod"/>
            </a:pPr>
            <a:r>
              <a:rPr lang="el-GR" sz="1200" dirty="0"/>
              <a:t>Εάν η ασφάλεια της υποθήκης είναι υπερβολική, ο ιδιοκτήτης της υποθηκευμένης περιουσίας μπορεί να απαιτήσει μείωση του ποσού - αυτό είναι δυνατό εάν υπερβαίνει τα όρια που είναι απαραίτητα για την προστασία των δικαιωμάτων του πιστωτή, ο προσωπικός υπόχρεος που δεν είναι ιδιοκτήτης της υποθηκευμένης περιουσίας δεν έχει νομική ιδιότητα να κινήσει την αγωγή, η αγωγή μπορεί να κινηθεί ενώπιον του δικαστηρίου του τόπου όπου βρίσκεται το ακίνητο.</a:t>
            </a:r>
            <a:endParaRPr lang="pl-PL" sz="1200" dirty="0"/>
          </a:p>
          <a:p>
            <a:pPr algn="ctr"/>
            <a:endParaRPr lang="en-US" altLang="ko-KR" sz="1200" dirty="0">
              <a:solidFill>
                <a:schemeClr val="tx1">
                  <a:lumMod val="75000"/>
                  <a:lumOff val="25000"/>
                </a:schemeClr>
              </a:solidFill>
              <a:cs typeface="Arial"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107504" y="400970"/>
            <a:ext cx="9144000" cy="576064"/>
          </a:xfrm>
        </p:spPr>
        <p:txBody>
          <a:bodyPr/>
          <a:lstStyle/>
          <a:p>
            <a:pPr algn="ctr"/>
            <a:r>
              <a:rPr lang="el-GR" sz="2000" dirty="0">
                <a:solidFill>
                  <a:srgbClr val="9AD3E9"/>
                </a:solidFill>
              </a:rPr>
              <a:t>Αντικείμενο της ασφάλειας</a:t>
            </a:r>
            <a:endParaRPr lang="pl-PL" sz="2000" dirty="0">
              <a:solidFill>
                <a:srgbClr val="9AD3E9"/>
              </a:solidFill>
            </a:endParaRPr>
          </a:p>
        </p:txBody>
      </p:sp>
      <p:sp>
        <p:nvSpPr>
          <p:cNvPr id="13" name="Donut 24">
            <a:extLst>
              <a:ext uri="{FF2B5EF4-FFF2-40B4-BE49-F238E27FC236}">
                <a16:creationId xmlns:a16="http://schemas.microsoft.com/office/drawing/2014/main" id="{5DFD50CF-22E5-4493-813D-FACEFC3A4C3F}"/>
              </a:ext>
            </a:extLst>
          </p:cNvPr>
          <p:cNvSpPr/>
          <p:nvPr/>
        </p:nvSpPr>
        <p:spPr>
          <a:xfrm>
            <a:off x="4355198" y="970949"/>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4370567"/>
      </p:ext>
    </p:extLst>
  </p:cSld>
  <p:clrMapOvr>
    <a:masterClrMapping/>
  </p:clrMapOvr>
</p:sld>
</file>

<file path=ppt/theme/theme1.xml><?xml version="1.0" encoding="utf-8"?>
<a:theme xmlns:a="http://schemas.openxmlformats.org/drawingml/2006/main" name="Cover and End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8DFBB"/>
      </a:accent3>
      <a:accent4>
        <a:srgbClr val="9AD3E9"/>
      </a:accent4>
      <a:accent5>
        <a:srgbClr val="576868"/>
      </a:accent5>
      <a:accent6>
        <a:srgbClr val="CBCBCB"/>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AD3E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1984</TotalTime>
  <Words>2916</Words>
  <Application>Microsoft Office PowerPoint</Application>
  <PresentationFormat>Presentación en pantalla (16:9)</PresentationFormat>
  <Paragraphs>115</Paragraphs>
  <Slides>23</Slides>
  <Notes>1</Notes>
  <HiddenSlides>0</HiddenSlides>
  <MMClips>0</MMClips>
  <ScaleCrop>false</ScaleCrop>
  <HeadingPairs>
    <vt:vector size="6" baseType="variant">
      <vt:variant>
        <vt:lpstr>Fuentes usadas</vt:lpstr>
      </vt:variant>
      <vt:variant>
        <vt:i4>6</vt:i4>
      </vt:variant>
      <vt:variant>
        <vt:lpstr>Tema</vt:lpstr>
      </vt:variant>
      <vt:variant>
        <vt:i4>3</vt:i4>
      </vt:variant>
      <vt:variant>
        <vt:lpstr>Títulos de diapositiva</vt:lpstr>
      </vt:variant>
      <vt:variant>
        <vt:i4>23</vt:i4>
      </vt:variant>
    </vt:vector>
  </HeadingPairs>
  <TitlesOfParts>
    <vt:vector size="32" baseType="lpstr">
      <vt:lpstr>맑은 고딕</vt:lpstr>
      <vt:lpstr>Arial</vt:lpstr>
      <vt:lpstr>Calibri</vt:lpstr>
      <vt:lpstr>Calibri Light</vt:lpstr>
      <vt:lpstr>Tahoma</vt:lpstr>
      <vt:lpstr>Wingdings</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dani gm</cp:lastModifiedBy>
  <cp:revision>86</cp:revision>
  <dcterms:created xsi:type="dcterms:W3CDTF">2016-12-05T23:26:54Z</dcterms:created>
  <dcterms:modified xsi:type="dcterms:W3CDTF">2024-02-22T16:24:30Z</dcterms:modified>
</cp:coreProperties>
</file>