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64" r:id="rId3"/>
  </p:sldMasterIdLst>
  <p:notesMasterIdLst>
    <p:notesMasterId r:id="rId32"/>
  </p:notesMasterIdLst>
  <p:sldIdLst>
    <p:sldId id="256" r:id="rId4"/>
    <p:sldId id="258" r:id="rId5"/>
    <p:sldId id="334" r:id="rId6"/>
    <p:sldId id="335" r:id="rId7"/>
    <p:sldId id="336" r:id="rId8"/>
    <p:sldId id="337" r:id="rId9"/>
    <p:sldId id="338" r:id="rId10"/>
    <p:sldId id="339" r:id="rId11"/>
    <p:sldId id="340" r:id="rId12"/>
    <p:sldId id="341" r:id="rId13"/>
    <p:sldId id="342" r:id="rId14"/>
    <p:sldId id="343" r:id="rId15"/>
    <p:sldId id="345" r:id="rId16"/>
    <p:sldId id="347" r:id="rId17"/>
    <p:sldId id="346"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30"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jFErC6TEyD4ctptC0SGETL2l/Y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151" d="100"/>
          <a:sy n="151" d="100"/>
        </p:scale>
        <p:origin x="47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8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8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8" Type="http://schemas.openxmlformats.org/officeDocument/2006/relationships/slide" Target="slides/slide5.xml"/><Relationship Id="rId85" Type="http://schemas.openxmlformats.org/officeDocument/2006/relationships/viewProps" Target="view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l-PL" sz="1200" b="0" i="0" u="none" strike="noStrike" cap="none">
                <a:solidFill>
                  <a:schemeClr val="dk1"/>
                </a:solidFill>
                <a:latin typeface="Malgun Gothic"/>
                <a:ea typeface="Malgun Gothic"/>
                <a:cs typeface="Malgun Gothic"/>
                <a:sym typeface="Malgun Gothic"/>
              </a:rPr>
              <a:t>‹Nº›</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117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165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703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874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094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097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465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990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425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8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645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713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186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95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686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736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5903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119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0" name="Google Shape;1270;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56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6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89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76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591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77"/>
          <p:cNvSpPr txBox="1">
            <a:spLocks noGrp="1"/>
          </p:cNvSpPr>
          <p:nvPr>
            <p:ph type="body" idx="1"/>
          </p:nvPr>
        </p:nvSpPr>
        <p:spPr>
          <a:xfrm>
            <a:off x="3923928" y="2643759"/>
            <a:ext cx="5220072" cy="108012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77"/>
          <p:cNvSpPr txBox="1">
            <a:spLocks noGrp="1"/>
          </p:cNvSpPr>
          <p:nvPr>
            <p:ph type="body" idx="2"/>
          </p:nvPr>
        </p:nvSpPr>
        <p:spPr>
          <a:xfrm>
            <a:off x="3923928" y="3723878"/>
            <a:ext cx="5219924" cy="50405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88"/>
          <p:cNvSpPr>
            <a:spLocks noGrp="1"/>
          </p:cNvSpPr>
          <p:nvPr>
            <p:ph type="pic" idx="2"/>
          </p:nvPr>
        </p:nvSpPr>
        <p:spPr>
          <a:xfrm>
            <a:off x="3528392" y="0"/>
            <a:ext cx="2123728" cy="3219822"/>
          </a:xfrm>
          <a:prstGeom prst="rect">
            <a:avLst/>
          </a:prstGeom>
          <a:solidFill>
            <a:srgbClr val="F2F2F2"/>
          </a:solidFill>
          <a:ln>
            <a:noFill/>
          </a:ln>
        </p:spPr>
      </p:sp>
      <p:sp>
        <p:nvSpPr>
          <p:cNvPr id="69" name="Google Shape;69;p88"/>
          <p:cNvSpPr>
            <a:spLocks noGrp="1"/>
          </p:cNvSpPr>
          <p:nvPr>
            <p:ph type="pic" idx="3"/>
          </p:nvPr>
        </p:nvSpPr>
        <p:spPr>
          <a:xfrm>
            <a:off x="7020272" y="1923678"/>
            <a:ext cx="2123728" cy="3219822"/>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Basic Layout">
  <p:cSld name="7_Basic Layou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89"/>
          <p:cNvSpPr>
            <a:spLocks noGrp="1"/>
          </p:cNvSpPr>
          <p:nvPr>
            <p:ph type="pic" idx="2"/>
          </p:nvPr>
        </p:nvSpPr>
        <p:spPr>
          <a:xfrm>
            <a:off x="717858" y="1275606"/>
            <a:ext cx="2448545" cy="2024054"/>
          </a:xfrm>
          <a:prstGeom prst="rect">
            <a:avLst/>
          </a:prstGeom>
          <a:solidFill>
            <a:srgbClr val="F2F2F2"/>
          </a:solidFill>
          <a:ln>
            <a:noFill/>
          </a:ln>
        </p:spPr>
      </p:sp>
      <p:sp>
        <p:nvSpPr>
          <p:cNvPr id="72" name="Google Shape;72;p89"/>
          <p:cNvSpPr>
            <a:spLocks noGrp="1"/>
          </p:cNvSpPr>
          <p:nvPr>
            <p:ph type="pic" idx="3"/>
          </p:nvPr>
        </p:nvSpPr>
        <p:spPr>
          <a:xfrm>
            <a:off x="3339542" y="1275606"/>
            <a:ext cx="2448273" cy="2024054"/>
          </a:xfrm>
          <a:prstGeom prst="rect">
            <a:avLst/>
          </a:prstGeom>
          <a:solidFill>
            <a:srgbClr val="F2F2F2"/>
          </a:solidFill>
          <a:ln>
            <a:noFill/>
          </a:ln>
        </p:spPr>
      </p:sp>
      <p:sp>
        <p:nvSpPr>
          <p:cNvPr id="73" name="Google Shape;73;p89"/>
          <p:cNvSpPr>
            <a:spLocks noGrp="1"/>
          </p:cNvSpPr>
          <p:nvPr>
            <p:ph type="pic" idx="4"/>
          </p:nvPr>
        </p:nvSpPr>
        <p:spPr>
          <a:xfrm>
            <a:off x="5960954" y="1275606"/>
            <a:ext cx="2448273" cy="2024054"/>
          </a:xfrm>
          <a:prstGeom prst="rect">
            <a:avLst/>
          </a:prstGeom>
          <a:solidFill>
            <a:srgbClr val="F2F2F2"/>
          </a:solidFill>
          <a:ln>
            <a:noFill/>
          </a:ln>
        </p:spPr>
      </p:sp>
      <p:sp>
        <p:nvSpPr>
          <p:cNvPr id="74" name="Google Shape;74;p8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89"/>
          <p:cNvSpPr txBox="1">
            <a:spLocks noGrp="1"/>
          </p:cNvSpPr>
          <p:nvPr>
            <p:ph type="body" idx="5"/>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Basic Layout">
  <p:cSld name="8_Basic Layout">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90" descr="D:\Fullppt\005-PNG이미지\모니터.png"/>
          <p:cNvPicPr preferRelativeResize="0"/>
          <p:nvPr/>
        </p:nvPicPr>
        <p:blipFill rotWithShape="1">
          <a:blip r:embed="rId3">
            <a:alphaModFix/>
          </a:blip>
          <a:srcRect/>
          <a:stretch/>
        </p:blipFill>
        <p:spPr>
          <a:xfrm>
            <a:off x="1482286" y="1275606"/>
            <a:ext cx="2923753" cy="2518619"/>
          </a:xfrm>
          <a:prstGeom prst="rect">
            <a:avLst/>
          </a:prstGeom>
          <a:noFill/>
          <a:ln>
            <a:noFill/>
          </a:ln>
        </p:spPr>
      </p:pic>
      <p:pic>
        <p:nvPicPr>
          <p:cNvPr id="78" name="Google Shape;78;p90" descr="D:\Fullppt\005-PNG이미지\모니터.png"/>
          <p:cNvPicPr preferRelativeResize="0"/>
          <p:nvPr/>
        </p:nvPicPr>
        <p:blipFill rotWithShape="1">
          <a:blip r:embed="rId3">
            <a:alphaModFix/>
          </a:blip>
          <a:srcRect/>
          <a:stretch/>
        </p:blipFill>
        <p:spPr>
          <a:xfrm>
            <a:off x="4722646" y="1275606"/>
            <a:ext cx="2923753" cy="2518619"/>
          </a:xfrm>
          <a:prstGeom prst="rect">
            <a:avLst/>
          </a:prstGeom>
          <a:noFill/>
          <a:ln>
            <a:noFill/>
          </a:ln>
        </p:spPr>
      </p:pic>
      <p:sp>
        <p:nvSpPr>
          <p:cNvPr id="79" name="Google Shape;79;p90"/>
          <p:cNvSpPr>
            <a:spLocks noGrp="1"/>
          </p:cNvSpPr>
          <p:nvPr>
            <p:ph type="pic" idx="2"/>
          </p:nvPr>
        </p:nvSpPr>
        <p:spPr>
          <a:xfrm>
            <a:off x="1582656" y="1374406"/>
            <a:ext cx="2700000" cy="1584833"/>
          </a:xfrm>
          <a:prstGeom prst="rect">
            <a:avLst/>
          </a:prstGeom>
          <a:solidFill>
            <a:srgbClr val="F2F2F2"/>
          </a:solidFill>
          <a:ln>
            <a:noFill/>
          </a:ln>
        </p:spPr>
      </p:sp>
      <p:sp>
        <p:nvSpPr>
          <p:cNvPr id="80" name="Google Shape;80;p90"/>
          <p:cNvSpPr>
            <a:spLocks noGrp="1"/>
          </p:cNvSpPr>
          <p:nvPr>
            <p:ph type="pic" idx="3"/>
          </p:nvPr>
        </p:nvSpPr>
        <p:spPr>
          <a:xfrm>
            <a:off x="4820964" y="1374406"/>
            <a:ext cx="2736000" cy="1584833"/>
          </a:xfrm>
          <a:prstGeom prst="rect">
            <a:avLst/>
          </a:prstGeom>
          <a:solidFill>
            <a:srgbClr val="F2F2F2"/>
          </a:solidFill>
          <a:ln>
            <a:noFill/>
          </a:ln>
        </p:spPr>
      </p:sp>
      <p:sp>
        <p:nvSpPr>
          <p:cNvPr id="81" name="Google Shape;81;p9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90"/>
          <p:cNvSpPr txBox="1">
            <a:spLocks noGrp="1"/>
          </p:cNvSpPr>
          <p:nvPr>
            <p:ph type="body" idx="4"/>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Basic Layout">
  <p:cSld name="9_Basic Layou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91"/>
          <p:cNvSpPr/>
          <p:nvPr/>
        </p:nvSpPr>
        <p:spPr>
          <a:xfrm>
            <a:off x="2847111" y="1179745"/>
            <a:ext cx="3401564" cy="3401564"/>
          </a:xfrm>
          <a:prstGeom prst="donut">
            <a:avLst>
              <a:gd name="adj" fmla="val 1353"/>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85" name="Google Shape;85;p91" descr="D:\Fullppt\PNG이미지\핸드폰2.png"/>
          <p:cNvPicPr preferRelativeResize="0"/>
          <p:nvPr/>
        </p:nvPicPr>
        <p:blipFill rotWithShape="1">
          <a:blip r:embed="rId3">
            <a:alphaModFix/>
          </a:blip>
          <a:srcRect/>
          <a:stretch/>
        </p:blipFill>
        <p:spPr>
          <a:xfrm>
            <a:off x="2735225" y="1079005"/>
            <a:ext cx="3373328" cy="4085033"/>
          </a:xfrm>
          <a:prstGeom prst="rect">
            <a:avLst/>
          </a:prstGeom>
          <a:noFill/>
          <a:ln>
            <a:noFill/>
          </a:ln>
        </p:spPr>
      </p:pic>
      <p:sp>
        <p:nvSpPr>
          <p:cNvPr id="86" name="Google Shape;86;p91"/>
          <p:cNvSpPr>
            <a:spLocks noGrp="1"/>
          </p:cNvSpPr>
          <p:nvPr>
            <p:ph type="pic" idx="2"/>
          </p:nvPr>
        </p:nvSpPr>
        <p:spPr>
          <a:xfrm>
            <a:off x="3566328" y="1217153"/>
            <a:ext cx="1945465" cy="3005145"/>
          </a:xfrm>
          <a:prstGeom prst="rect">
            <a:avLst/>
          </a:prstGeom>
          <a:solidFill>
            <a:srgbClr val="F2F2F2"/>
          </a:solidFill>
          <a:ln>
            <a:noFill/>
          </a:ln>
        </p:spPr>
      </p:sp>
      <p:sp>
        <p:nvSpPr>
          <p:cNvPr id="87" name="Google Shape;87;p9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91"/>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90"/>
        <p:cNvGrpSpPr/>
        <p:nvPr/>
      </p:nvGrpSpPr>
      <p:grpSpPr>
        <a:xfrm>
          <a:off x="0" y="0"/>
          <a:ext cx="0" cy="0"/>
          <a:chOff x="0" y="0"/>
          <a:chExt cx="0" cy="0"/>
        </a:xfrm>
      </p:grpSpPr>
      <p:sp>
        <p:nvSpPr>
          <p:cNvPr id="91" name="Google Shape;91;p93"/>
          <p:cNvSpPr txBox="1">
            <a:spLocks noGrp="1"/>
          </p:cNvSpPr>
          <p:nvPr>
            <p:ph type="body" idx="1"/>
          </p:nvPr>
        </p:nvSpPr>
        <p:spPr>
          <a:xfrm>
            <a:off x="4213800" y="2230378"/>
            <a:ext cx="4930200" cy="47357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93"/>
          <p:cNvSpPr txBox="1">
            <a:spLocks noGrp="1"/>
          </p:cNvSpPr>
          <p:nvPr>
            <p:ph type="body" idx="2"/>
          </p:nvPr>
        </p:nvSpPr>
        <p:spPr>
          <a:xfrm>
            <a:off x="4213800" y="2703954"/>
            <a:ext cx="493020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Google Shape;93;p93" descr="E:\002-KIMS BUSINESS\007-02-Googleslidesppt\02-GSppt-Contents-Kim\20170215\03-abs\item01-png.png"/>
          <p:cNvPicPr preferRelativeResize="0"/>
          <p:nvPr/>
        </p:nvPicPr>
        <p:blipFill rotWithShape="1">
          <a:blip r:embed="rId2">
            <a:alphaModFix/>
          </a:blip>
          <a:srcRect/>
          <a:stretch/>
        </p:blipFill>
        <p:spPr>
          <a:xfrm>
            <a:off x="3131839" y="3651870"/>
            <a:ext cx="1013895" cy="1016495"/>
          </a:xfrm>
          <a:prstGeom prst="rect">
            <a:avLst/>
          </a:prstGeom>
          <a:noFill/>
          <a:ln>
            <a:noFill/>
          </a:ln>
        </p:spPr>
      </p:pic>
      <p:pic>
        <p:nvPicPr>
          <p:cNvPr id="94" name="Google Shape;94;p93" descr="E:\002-KIMS BUSINESS\007-02-Googleslidesppt\02-GSppt-Contents-Kim\20170215\03-abs\item01-png.png"/>
          <p:cNvPicPr preferRelativeResize="0"/>
          <p:nvPr/>
        </p:nvPicPr>
        <p:blipFill rotWithShape="1">
          <a:blip r:embed="rId3">
            <a:alphaModFix/>
          </a:blip>
          <a:srcRect/>
          <a:stretch/>
        </p:blipFill>
        <p:spPr>
          <a:xfrm>
            <a:off x="3995936" y="950740"/>
            <a:ext cx="648072" cy="649734"/>
          </a:xfrm>
          <a:prstGeom prst="rect">
            <a:avLst/>
          </a:prstGeom>
          <a:noFill/>
          <a:ln>
            <a:noFill/>
          </a:ln>
        </p:spPr>
      </p:pic>
      <p:pic>
        <p:nvPicPr>
          <p:cNvPr id="95" name="Google Shape;95;p93" descr="E:\002-KIMS BUSINESS\007-02-Googleslidesppt\02-GSppt-Contents-Kim\20170215\03-abs\item01-png.png"/>
          <p:cNvPicPr preferRelativeResize="0"/>
          <p:nvPr/>
        </p:nvPicPr>
        <p:blipFill rotWithShape="1">
          <a:blip r:embed="rId4">
            <a:alphaModFix/>
          </a:blip>
          <a:srcRect/>
          <a:stretch/>
        </p:blipFill>
        <p:spPr>
          <a:xfrm>
            <a:off x="611560" y="419818"/>
            <a:ext cx="442142" cy="443276"/>
          </a:xfrm>
          <a:prstGeom prst="rect">
            <a:avLst/>
          </a:prstGeom>
          <a:noFill/>
          <a:ln>
            <a:noFill/>
          </a:ln>
        </p:spPr>
      </p:pic>
      <p:pic>
        <p:nvPicPr>
          <p:cNvPr id="96" name="Google Shape;96;p93" descr="E:\002-KIMS BUSINESS\007-02-Googleslidesppt\02-GSppt-Contents-Kim\20170215\03-abs\item01-png.png"/>
          <p:cNvPicPr preferRelativeResize="0"/>
          <p:nvPr/>
        </p:nvPicPr>
        <p:blipFill rotWithShape="1">
          <a:blip r:embed="rId5">
            <a:alphaModFix/>
          </a:blip>
          <a:srcRect/>
          <a:stretch/>
        </p:blipFill>
        <p:spPr>
          <a:xfrm>
            <a:off x="8100392" y="1779200"/>
            <a:ext cx="360040" cy="360963"/>
          </a:xfrm>
          <a:prstGeom prst="rect">
            <a:avLst/>
          </a:prstGeom>
          <a:noFill/>
          <a:ln>
            <a:noFill/>
          </a:ln>
        </p:spPr>
      </p:pic>
      <p:grpSp>
        <p:nvGrpSpPr>
          <p:cNvPr id="97" name="Google Shape;97;p93"/>
          <p:cNvGrpSpPr/>
          <p:nvPr/>
        </p:nvGrpSpPr>
        <p:grpSpPr>
          <a:xfrm>
            <a:off x="1115616" y="1275607"/>
            <a:ext cx="2585656" cy="2592286"/>
            <a:chOff x="1115616" y="1275607"/>
            <a:chExt cx="2585656" cy="2592286"/>
          </a:xfrm>
        </p:grpSpPr>
        <p:pic>
          <p:nvPicPr>
            <p:cNvPr id="98" name="Google Shape;98;p93" descr="E:\002-KIMS BUSINESS\007-02-Googleslidesppt\02-GSppt-Contents-Kim\20170215\03-abs\item01-png.png"/>
            <p:cNvPicPr preferRelativeResize="0"/>
            <p:nvPr/>
          </p:nvPicPr>
          <p:blipFill rotWithShape="1">
            <a:blip r:embed="rId6">
              <a:alphaModFix/>
            </a:blip>
            <a:srcRect/>
            <a:stretch/>
          </p:blipFill>
          <p:spPr>
            <a:xfrm>
              <a:off x="1115616" y="1275607"/>
              <a:ext cx="2585656" cy="2592286"/>
            </a:xfrm>
            <a:prstGeom prst="rect">
              <a:avLst/>
            </a:prstGeom>
            <a:noFill/>
            <a:ln>
              <a:noFill/>
            </a:ln>
          </p:spPr>
        </p:pic>
        <p:sp>
          <p:nvSpPr>
            <p:cNvPr id="99" name="Google Shape;99;p93"/>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0" name="Google Shape;100;p93" descr="E:\002-KIMS BUSINESS\007-02-Googleslidesppt\02-GSppt-Contents-Kim\20170215\03-abs\item02-png.png"/>
          <p:cNvPicPr preferRelativeResize="0"/>
          <p:nvPr/>
        </p:nvPicPr>
        <p:blipFill rotWithShape="1">
          <a:blip r:embed="rId7">
            <a:alphaModFix/>
          </a:blip>
          <a:srcRect/>
          <a:stretch/>
        </p:blipFill>
        <p:spPr>
          <a:xfrm>
            <a:off x="7668344" y="3578808"/>
            <a:ext cx="1475656" cy="1592353"/>
          </a:xfrm>
          <a:prstGeom prst="rect">
            <a:avLst/>
          </a:prstGeom>
          <a:noFill/>
          <a:ln>
            <a:noFill/>
          </a:ln>
        </p:spPr>
      </p:pic>
      <p:pic>
        <p:nvPicPr>
          <p:cNvPr id="101" name="Google Shape;101;p93" descr="E:\002-KIMS BUSINESS\007-02-Googleslidesppt\02-GSppt-Contents-Kim\20170215\03-abs\item02-png.png"/>
          <p:cNvPicPr preferRelativeResize="0"/>
          <p:nvPr/>
        </p:nvPicPr>
        <p:blipFill rotWithShape="1">
          <a:blip r:embed="rId8">
            <a:alphaModFix/>
          </a:blip>
          <a:srcRect/>
          <a:stretch/>
        </p:blipFill>
        <p:spPr>
          <a:xfrm rot="-5400000">
            <a:off x="8226854" y="-51527"/>
            <a:ext cx="879830" cy="9494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3"/>
        <p:cNvGrpSpPr/>
        <p:nvPr/>
      </p:nvGrpSpPr>
      <p:grpSpPr>
        <a:xfrm>
          <a:off x="0" y="0"/>
          <a:ext cx="0" cy="0"/>
          <a:chOff x="0" y="0"/>
          <a:chExt cx="0" cy="0"/>
        </a:xfrm>
      </p:grpSpPr>
      <p:pic>
        <p:nvPicPr>
          <p:cNvPr id="14" name="Google Shape;14;p80" descr="E:\002-KIMS BUSINESS\007-02-Googleslidesppt\02-GSppt-Contents-Kim\20170215\03-abs\item03-png.png"/>
          <p:cNvPicPr preferRelativeResize="0"/>
          <p:nvPr/>
        </p:nvPicPr>
        <p:blipFill rotWithShape="1">
          <a:blip r:embed="rId2">
            <a:alphaModFix/>
          </a:blip>
          <a:srcRect/>
          <a:stretch/>
        </p:blipFill>
        <p:spPr>
          <a:xfrm rot="-9892029">
            <a:off x="2873932" y="156273"/>
            <a:ext cx="1587121" cy="1514490"/>
          </a:xfrm>
          <a:prstGeom prst="rect">
            <a:avLst/>
          </a:prstGeom>
          <a:noFill/>
          <a:ln>
            <a:noFill/>
          </a:ln>
        </p:spPr>
      </p:pic>
      <p:pic>
        <p:nvPicPr>
          <p:cNvPr id="15" name="Google Shape;15;p80" descr="E:\002-KIMS BUSINESS\007-02-Googleslidesppt\02-GSppt-Contents-Kim\20170215\03-abs\item03-png.png"/>
          <p:cNvPicPr preferRelativeResize="0"/>
          <p:nvPr/>
        </p:nvPicPr>
        <p:blipFill rotWithShape="1">
          <a:blip r:embed="rId2">
            <a:alphaModFix/>
          </a:blip>
          <a:srcRect/>
          <a:stretch/>
        </p:blipFill>
        <p:spPr>
          <a:xfrm rot="4527839">
            <a:off x="3005459" y="3443641"/>
            <a:ext cx="1587121" cy="1514490"/>
          </a:xfrm>
          <a:prstGeom prst="rect">
            <a:avLst/>
          </a:prstGeom>
          <a:noFill/>
          <a:ln>
            <a:noFill/>
          </a:ln>
        </p:spPr>
      </p:pic>
      <p:pic>
        <p:nvPicPr>
          <p:cNvPr id="16" name="Google Shape;16;p80" descr="E:\002-KIMS BUSINESS\007-02-Googleslidesppt\02-GSppt-Contents-Kim\20170215\03-abs\item03-png.png"/>
          <p:cNvPicPr preferRelativeResize="0"/>
          <p:nvPr/>
        </p:nvPicPr>
        <p:blipFill rotWithShape="1">
          <a:blip r:embed="rId2">
            <a:alphaModFix/>
          </a:blip>
          <a:srcRect/>
          <a:stretch/>
        </p:blipFill>
        <p:spPr>
          <a:xfrm rot="7414606">
            <a:off x="1967897" y="2192112"/>
            <a:ext cx="1587121" cy="1514490"/>
          </a:xfrm>
          <a:prstGeom prst="rect">
            <a:avLst/>
          </a:prstGeom>
          <a:noFill/>
          <a:ln>
            <a:noFill/>
          </a:ln>
        </p:spPr>
      </p:pic>
      <p:pic>
        <p:nvPicPr>
          <p:cNvPr id="17" name="Google Shape;17;p80" descr="E:\002-KIMS BUSINESS\007-02-Googleslidesppt\02-GSppt-Contents-Kim\20170215\03-abs\item03-png.png"/>
          <p:cNvPicPr preferRelativeResize="0"/>
          <p:nvPr/>
        </p:nvPicPr>
        <p:blipFill rotWithShape="1">
          <a:blip r:embed="rId2">
            <a:alphaModFix/>
          </a:blip>
          <a:srcRect/>
          <a:stretch/>
        </p:blipFill>
        <p:spPr>
          <a:xfrm rot="4162721" flipH="1">
            <a:off x="2110757" y="805096"/>
            <a:ext cx="1587121" cy="1514490"/>
          </a:xfrm>
          <a:prstGeom prst="rect">
            <a:avLst/>
          </a:prstGeom>
          <a:noFill/>
          <a:ln>
            <a:noFill/>
          </a:ln>
        </p:spPr>
      </p:pic>
      <p:pic>
        <p:nvPicPr>
          <p:cNvPr id="18" name="Google Shape;18;p80" descr="E:\002-KIMS BUSINESS\007-02-Googleslidesppt\02-GSppt-Contents-Kim\20170215\03-abs\item03-png.png"/>
          <p:cNvPicPr preferRelativeResize="0"/>
          <p:nvPr/>
        </p:nvPicPr>
        <p:blipFill rotWithShape="1">
          <a:blip r:embed="rId2">
            <a:alphaModFix/>
          </a:blip>
          <a:srcRect/>
          <a:stretch/>
        </p:blipFill>
        <p:spPr>
          <a:xfrm rot="7864253" flipH="1">
            <a:off x="3934583" y="142673"/>
            <a:ext cx="1587121" cy="1514490"/>
          </a:xfrm>
          <a:prstGeom prst="rect">
            <a:avLst/>
          </a:prstGeom>
          <a:noFill/>
          <a:ln>
            <a:noFill/>
          </a:ln>
        </p:spPr>
      </p:pic>
      <p:pic>
        <p:nvPicPr>
          <p:cNvPr id="19" name="Google Shape;19;p80" descr="E:\002-KIMS BUSINESS\007-02-Googleslidesppt\02-GSppt-Contents-Kim\20170215\03-abs\item03-png.png"/>
          <p:cNvPicPr preferRelativeResize="0"/>
          <p:nvPr/>
        </p:nvPicPr>
        <p:blipFill rotWithShape="1">
          <a:blip r:embed="rId2">
            <a:alphaModFix/>
          </a:blip>
          <a:srcRect/>
          <a:stretch/>
        </p:blipFill>
        <p:spPr>
          <a:xfrm rot="-1435202">
            <a:off x="5618205" y="2384716"/>
            <a:ext cx="1587121" cy="1514490"/>
          </a:xfrm>
          <a:prstGeom prst="rect">
            <a:avLst/>
          </a:prstGeom>
          <a:noFill/>
          <a:ln>
            <a:noFill/>
          </a:ln>
        </p:spPr>
      </p:pic>
      <p:pic>
        <p:nvPicPr>
          <p:cNvPr id="20" name="Google Shape;20;p80" descr="E:\002-KIMS BUSINESS\007-02-Googleslidesppt\02-GSppt-Contents-Kim\20170215\03-abs\item03-png.png"/>
          <p:cNvPicPr preferRelativeResize="0"/>
          <p:nvPr/>
        </p:nvPicPr>
        <p:blipFill rotWithShape="1">
          <a:blip r:embed="rId2">
            <a:alphaModFix/>
          </a:blip>
          <a:srcRect/>
          <a:stretch/>
        </p:blipFill>
        <p:spPr>
          <a:xfrm rot="-4325069">
            <a:off x="5463157" y="736150"/>
            <a:ext cx="1587121" cy="1514490"/>
          </a:xfrm>
          <a:prstGeom prst="rect">
            <a:avLst/>
          </a:prstGeom>
          <a:noFill/>
          <a:ln>
            <a:noFill/>
          </a:ln>
        </p:spPr>
      </p:pic>
      <p:pic>
        <p:nvPicPr>
          <p:cNvPr id="21" name="Google Shape;21;p80" descr="E:\002-KIMS BUSINESS\007-02-Googleslidesppt\02-GSppt-Contents-Kim\20170215\03-abs\item03-png.png"/>
          <p:cNvPicPr preferRelativeResize="0"/>
          <p:nvPr/>
        </p:nvPicPr>
        <p:blipFill rotWithShape="1">
          <a:blip r:embed="rId2">
            <a:alphaModFix/>
          </a:blip>
          <a:srcRect/>
          <a:stretch/>
        </p:blipFill>
        <p:spPr>
          <a:xfrm rot="729549">
            <a:off x="4788024" y="3370715"/>
            <a:ext cx="1587121" cy="1514490"/>
          </a:xfrm>
          <a:prstGeom prst="rect">
            <a:avLst/>
          </a:prstGeom>
          <a:noFill/>
          <a:ln>
            <a:noFill/>
          </a:ln>
        </p:spPr>
      </p:pic>
      <p:grpSp>
        <p:nvGrpSpPr>
          <p:cNvPr id="22" name="Google Shape;22;p80"/>
          <p:cNvGrpSpPr/>
          <p:nvPr/>
        </p:nvGrpSpPr>
        <p:grpSpPr>
          <a:xfrm>
            <a:off x="2254580" y="248388"/>
            <a:ext cx="4634840" cy="4646724"/>
            <a:chOff x="1115616" y="1275607"/>
            <a:chExt cx="2585656" cy="2592286"/>
          </a:xfrm>
        </p:grpSpPr>
        <p:pic>
          <p:nvPicPr>
            <p:cNvPr id="23" name="Google Shape;23;p80"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24" name="Google Shape;24;p80"/>
            <p:cNvSpPr/>
            <p:nvPr/>
          </p:nvSpPr>
          <p:spPr>
            <a:xfrm>
              <a:off x="1595313" y="1758619"/>
              <a:ext cx="1626263" cy="16262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5" name="Google Shape;25;p80"/>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80"/>
          <p:cNvSpPr txBox="1">
            <a:spLocks noGrp="1"/>
          </p:cNvSpPr>
          <p:nvPr>
            <p:ph type="body" idx="2"/>
          </p:nvPr>
        </p:nvSpPr>
        <p:spPr>
          <a:xfrm>
            <a:off x="3203700" y="2677666"/>
            <a:ext cx="2736303" cy="432048"/>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Google Shape;27;p80" descr="E:\002-KIMS BUSINESS\007-02-Googleslidesppt\02-GSppt-Contents-Kim\20170215\03-abs\item03-png.png"/>
          <p:cNvPicPr preferRelativeResize="0"/>
          <p:nvPr/>
        </p:nvPicPr>
        <p:blipFill rotWithShape="1">
          <a:blip r:embed="rId2">
            <a:alphaModFix/>
          </a:blip>
          <a:srcRect/>
          <a:stretch/>
        </p:blipFill>
        <p:spPr>
          <a:xfrm>
            <a:off x="0" y="-22860"/>
            <a:ext cx="1587121" cy="1514490"/>
          </a:xfrm>
          <a:prstGeom prst="rect">
            <a:avLst/>
          </a:prstGeom>
          <a:noFill/>
          <a:ln>
            <a:noFill/>
          </a:ln>
        </p:spPr>
      </p:pic>
      <p:pic>
        <p:nvPicPr>
          <p:cNvPr id="28" name="Google Shape;28;p80" descr="E:\002-KIMS BUSINESS\007-02-Googleslidesppt\02-GSppt-Contents-Kim\20170215\03-abs\item02-png.png"/>
          <p:cNvPicPr preferRelativeResize="0"/>
          <p:nvPr/>
        </p:nvPicPr>
        <p:blipFill rotWithShape="1">
          <a:blip r:embed="rId4">
            <a:alphaModFix/>
          </a:blip>
          <a:srcRect/>
          <a:stretch/>
        </p:blipFill>
        <p:spPr>
          <a:xfrm>
            <a:off x="7740352" y="3624792"/>
            <a:ext cx="1407408" cy="15187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asic Layout">
  <p:cSld name="3_Basic Layou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7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a:blip r:embed="rId2">
            <a:alphaModFix/>
          </a:blip>
          <a:stretch>
            <a:fillRect/>
          </a:stretch>
        </a:blipFill>
        <a:effectLst/>
      </p:bgPr>
    </p:bg>
    <p:spTree>
      <p:nvGrpSpPr>
        <p:cNvPr id="1" name="Shape 34"/>
        <p:cNvGrpSpPr/>
        <p:nvPr/>
      </p:nvGrpSpPr>
      <p:grpSpPr>
        <a:xfrm>
          <a:off x="0" y="0"/>
          <a:ext cx="0" cy="0"/>
          <a:chOff x="0" y="0"/>
          <a:chExt cx="0" cy="0"/>
        </a:xfrm>
      </p:grpSpPr>
      <p:grpSp>
        <p:nvGrpSpPr>
          <p:cNvPr id="35" name="Google Shape;35;p82"/>
          <p:cNvGrpSpPr/>
          <p:nvPr/>
        </p:nvGrpSpPr>
        <p:grpSpPr>
          <a:xfrm>
            <a:off x="2843808" y="377122"/>
            <a:ext cx="3456384" cy="3465247"/>
            <a:chOff x="1115616" y="1275607"/>
            <a:chExt cx="2585656" cy="2592286"/>
          </a:xfrm>
        </p:grpSpPr>
        <p:pic>
          <p:nvPicPr>
            <p:cNvPr id="36" name="Google Shape;36;p82"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37" name="Google Shape;37;p82"/>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8" name="Google Shape;38;p82"/>
          <p:cNvSpPr txBox="1">
            <a:spLocks noGrp="1"/>
          </p:cNvSpPr>
          <p:nvPr>
            <p:ph type="body" idx="1"/>
          </p:nvPr>
        </p:nvSpPr>
        <p:spPr>
          <a:xfrm>
            <a:off x="2829098" y="3829794"/>
            <a:ext cx="3456384"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82"/>
          <p:cNvSpPr txBox="1">
            <a:spLocks noGrp="1"/>
          </p:cNvSpPr>
          <p:nvPr>
            <p:ph type="body" idx="2"/>
          </p:nvPr>
        </p:nvSpPr>
        <p:spPr>
          <a:xfrm>
            <a:off x="2828950" y="4443958"/>
            <a:ext cx="345638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8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8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Basic Layout">
  <p:cSld name="2_Basic Layout">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84"/>
          <p:cNvSpPr>
            <a:spLocks noGrp="1"/>
          </p:cNvSpPr>
          <p:nvPr>
            <p:ph type="pic" idx="2"/>
          </p:nvPr>
        </p:nvSpPr>
        <p:spPr>
          <a:xfrm>
            <a:off x="863568" y="1599822"/>
            <a:ext cx="1440000" cy="1440000"/>
          </a:xfrm>
          <a:prstGeom prst="ellipse">
            <a:avLst/>
          </a:prstGeom>
          <a:solidFill>
            <a:srgbClr val="F2F2F2"/>
          </a:solidFill>
          <a:ln>
            <a:noFill/>
          </a:ln>
        </p:spPr>
      </p:sp>
      <p:sp>
        <p:nvSpPr>
          <p:cNvPr id="45" name="Google Shape;45;p84"/>
          <p:cNvSpPr>
            <a:spLocks noGrp="1"/>
          </p:cNvSpPr>
          <p:nvPr>
            <p:ph type="pic" idx="3"/>
          </p:nvPr>
        </p:nvSpPr>
        <p:spPr>
          <a:xfrm>
            <a:off x="2842131" y="1597374"/>
            <a:ext cx="1440000" cy="1440000"/>
          </a:xfrm>
          <a:prstGeom prst="ellipse">
            <a:avLst/>
          </a:prstGeom>
          <a:solidFill>
            <a:srgbClr val="F2F2F2"/>
          </a:solidFill>
          <a:ln>
            <a:noFill/>
          </a:ln>
        </p:spPr>
      </p:sp>
      <p:sp>
        <p:nvSpPr>
          <p:cNvPr id="46" name="Google Shape;46;p84"/>
          <p:cNvSpPr>
            <a:spLocks noGrp="1"/>
          </p:cNvSpPr>
          <p:nvPr>
            <p:ph type="pic" idx="4"/>
          </p:nvPr>
        </p:nvSpPr>
        <p:spPr>
          <a:xfrm>
            <a:off x="4834733" y="1597374"/>
            <a:ext cx="1440000" cy="1440000"/>
          </a:xfrm>
          <a:prstGeom prst="ellipse">
            <a:avLst/>
          </a:prstGeom>
          <a:solidFill>
            <a:srgbClr val="F2F2F2"/>
          </a:solidFill>
          <a:ln>
            <a:noFill/>
          </a:ln>
        </p:spPr>
      </p:sp>
      <p:sp>
        <p:nvSpPr>
          <p:cNvPr id="47" name="Google Shape;47;p84"/>
          <p:cNvSpPr>
            <a:spLocks noGrp="1"/>
          </p:cNvSpPr>
          <p:nvPr>
            <p:ph type="pic" idx="5"/>
          </p:nvPr>
        </p:nvSpPr>
        <p:spPr>
          <a:xfrm>
            <a:off x="6827011" y="1599822"/>
            <a:ext cx="1440000" cy="1440000"/>
          </a:xfrm>
          <a:prstGeom prst="ellipse">
            <a:avLst/>
          </a:prstGeom>
          <a:solidFill>
            <a:srgbClr val="F2F2F2"/>
          </a:solidFill>
          <a:ln>
            <a:noFill/>
          </a:ln>
        </p:spPr>
      </p:sp>
      <p:sp>
        <p:nvSpPr>
          <p:cNvPr id="48" name="Google Shape;48;p84"/>
          <p:cNvSpPr/>
          <p:nvPr/>
        </p:nvSpPr>
        <p:spPr>
          <a:xfrm>
            <a:off x="683568" y="1419822"/>
            <a:ext cx="1800000" cy="1800000"/>
          </a:xfrm>
          <a:prstGeom prst="blockArc">
            <a:avLst>
              <a:gd name="adj1" fmla="val 10800000"/>
              <a:gd name="adj2" fmla="val 94979"/>
              <a:gd name="adj3" fmla="val 540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9" name="Google Shape;49;p84"/>
          <p:cNvSpPr/>
          <p:nvPr/>
        </p:nvSpPr>
        <p:spPr>
          <a:xfrm>
            <a:off x="2671382" y="1419822"/>
            <a:ext cx="1800000" cy="1800000"/>
          </a:xfrm>
          <a:prstGeom prst="blockArc">
            <a:avLst>
              <a:gd name="adj1" fmla="val 10800000"/>
              <a:gd name="adj2" fmla="val 94979"/>
              <a:gd name="adj3" fmla="val 5402"/>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84"/>
          <p:cNvSpPr/>
          <p:nvPr/>
        </p:nvSpPr>
        <p:spPr>
          <a:xfrm>
            <a:off x="4659196" y="1419822"/>
            <a:ext cx="1800000" cy="1800000"/>
          </a:xfrm>
          <a:prstGeom prst="blockArc">
            <a:avLst>
              <a:gd name="adj1" fmla="val 10800000"/>
              <a:gd name="adj2" fmla="val 94979"/>
              <a:gd name="adj3" fmla="val 5402"/>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1" name="Google Shape;51;p84"/>
          <p:cNvSpPr/>
          <p:nvPr/>
        </p:nvSpPr>
        <p:spPr>
          <a:xfrm>
            <a:off x="6647011" y="1419822"/>
            <a:ext cx="1800000" cy="1800000"/>
          </a:xfrm>
          <a:prstGeom prst="blockArc">
            <a:avLst>
              <a:gd name="adj1" fmla="val 10800000"/>
              <a:gd name="adj2" fmla="val 94979"/>
              <a:gd name="adj3" fmla="val 5402"/>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8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84"/>
          <p:cNvSpPr txBox="1">
            <a:spLocks noGrp="1"/>
          </p:cNvSpPr>
          <p:nvPr>
            <p:ph type="body" idx="6"/>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54"/>
        <p:cNvGrpSpPr/>
        <p:nvPr/>
      </p:nvGrpSpPr>
      <p:grpSpPr>
        <a:xfrm>
          <a:off x="0" y="0"/>
          <a:ext cx="0" cy="0"/>
          <a:chOff x="0" y="0"/>
          <a:chExt cx="0" cy="0"/>
        </a:xfrm>
      </p:grpSpPr>
      <p:sp>
        <p:nvSpPr>
          <p:cNvPr id="55" name="Google Shape;55;p8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56" name="Google Shape;56;p85"/>
          <p:cNvGrpSpPr/>
          <p:nvPr/>
        </p:nvGrpSpPr>
        <p:grpSpPr>
          <a:xfrm>
            <a:off x="354008" y="1131589"/>
            <a:ext cx="2849840" cy="3649171"/>
            <a:chOff x="354008" y="1131589"/>
            <a:chExt cx="2849840" cy="3649171"/>
          </a:xfrm>
        </p:grpSpPr>
        <p:sp>
          <p:nvSpPr>
            <p:cNvPr id="57" name="Google Shape;57;p85"/>
            <p:cNvSpPr/>
            <p:nvPr/>
          </p:nvSpPr>
          <p:spPr>
            <a:xfrm>
              <a:off x="354008" y="1131589"/>
              <a:ext cx="2849840" cy="3649171"/>
            </a:xfrm>
            <a:prstGeom prst="roundRect">
              <a:avLst>
                <a:gd name="adj" fmla="val 3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85"/>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85"/>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asic Layout">
  <p:cSld name="4_Basic Layou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86"/>
          <p:cNvSpPr>
            <a:spLocks noGrp="1"/>
          </p:cNvSpPr>
          <p:nvPr>
            <p:ph type="pic" idx="2"/>
          </p:nvPr>
        </p:nvSpPr>
        <p:spPr>
          <a:xfrm>
            <a:off x="2771800" y="1404764"/>
            <a:ext cx="6372200" cy="3024336"/>
          </a:xfrm>
          <a:prstGeom prst="rect">
            <a:avLst/>
          </a:prstGeom>
          <a:solidFill>
            <a:srgbClr val="F2F2F2"/>
          </a:solidFill>
          <a:ln>
            <a:noFill/>
          </a:ln>
        </p:spPr>
      </p:sp>
      <p:sp>
        <p:nvSpPr>
          <p:cNvPr id="62" name="Google Shape;62;p8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86"/>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Basic Layout">
  <p:cSld name="5_Basic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7"/>
          <p:cNvSpPr>
            <a:spLocks noGrp="1"/>
          </p:cNvSpPr>
          <p:nvPr>
            <p:ph type="pic" idx="2"/>
          </p:nvPr>
        </p:nvSpPr>
        <p:spPr>
          <a:xfrm>
            <a:off x="0" y="0"/>
            <a:ext cx="3059832" cy="2196000"/>
          </a:xfrm>
          <a:prstGeom prst="rect">
            <a:avLst/>
          </a:prstGeom>
          <a:solidFill>
            <a:srgbClr val="F2F2F2"/>
          </a:solidFill>
          <a:ln>
            <a:noFill/>
          </a:ln>
        </p:spPr>
      </p:sp>
      <p:sp>
        <p:nvSpPr>
          <p:cNvPr id="66" name="Google Shape;66;p87"/>
          <p:cNvSpPr>
            <a:spLocks noGrp="1"/>
          </p:cNvSpPr>
          <p:nvPr>
            <p:ph type="pic" idx="3"/>
          </p:nvPr>
        </p:nvSpPr>
        <p:spPr>
          <a:xfrm>
            <a:off x="6084000" y="2947500"/>
            <a:ext cx="3060000" cy="2196000"/>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CuadroTexto 2">
            <a:extLst>
              <a:ext uri="{FF2B5EF4-FFF2-40B4-BE49-F238E27FC236}">
                <a16:creationId xmlns:a16="http://schemas.microsoft.com/office/drawing/2014/main" id="{88979477-75AB-41F8-9FF3-E43013097AE3}"/>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2" name="CuadroTexto 2">
            <a:extLst>
              <a:ext uri="{FF2B5EF4-FFF2-40B4-BE49-F238E27FC236}">
                <a16:creationId xmlns:a16="http://schemas.microsoft.com/office/drawing/2014/main" id="{5159D72D-8869-4994-A7BB-85A8C2BC1E9C}"/>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2" name="CuadroTexto 2">
            <a:extLst>
              <a:ext uri="{FF2B5EF4-FFF2-40B4-BE49-F238E27FC236}">
                <a16:creationId xmlns:a16="http://schemas.microsoft.com/office/drawing/2014/main" id="{28C667C4-26D6-4B6F-B51B-5CFA6DBDDB08}"/>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body" idx="2"/>
          </p:nvPr>
        </p:nvSpPr>
        <p:spPr>
          <a:xfrm>
            <a:off x="3935758" y="3795886"/>
            <a:ext cx="5219924" cy="5040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el-GR" sz="1400" b="1" dirty="0">
                <a:latin typeface="Arial Rounded"/>
                <a:ea typeface="Arial Rounded"/>
                <a:cs typeface="Arial Rounded"/>
                <a:sym typeface="Arial Rounded"/>
              </a:rPr>
              <a:t>ΓΕΝΙΚΕΣ ΟΙΚΟΝΟΜΙΚΕΣ ΓΝΩΣΕΙΣ ΓΙΑ ΗΛΙΚΙΩΜΕΝΟΥΣ</a:t>
            </a:r>
            <a:endParaRPr sz="1400" b="1" dirty="0">
              <a:latin typeface="Arial Rounded"/>
              <a:ea typeface="Arial Rounded"/>
              <a:cs typeface="Arial Rounded"/>
              <a:sym typeface="Arial Rounded"/>
            </a:endParaRPr>
          </a:p>
        </p:txBody>
      </p:sp>
      <p:grpSp>
        <p:nvGrpSpPr>
          <p:cNvPr id="108" name="Google Shape;108;p1"/>
          <p:cNvGrpSpPr/>
          <p:nvPr/>
        </p:nvGrpSpPr>
        <p:grpSpPr>
          <a:xfrm>
            <a:off x="3649032" y="2715766"/>
            <a:ext cx="129393" cy="1440160"/>
            <a:chOff x="3424672" y="2643758"/>
            <a:chExt cx="283232" cy="1584176"/>
          </a:xfrm>
        </p:grpSpPr>
        <p:sp>
          <p:nvSpPr>
            <p:cNvPr id="109" name="Google Shape;109;p1"/>
            <p:cNvSpPr/>
            <p:nvPr/>
          </p:nvSpPr>
          <p:spPr>
            <a:xfrm>
              <a:off x="3635896" y="2643758"/>
              <a:ext cx="72008" cy="15841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0" name="Google Shape;110;p1"/>
            <p:cNvSpPr/>
            <p:nvPr/>
          </p:nvSpPr>
          <p:spPr>
            <a:xfrm>
              <a:off x="3565490" y="2643758"/>
              <a:ext cx="72007" cy="158417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1"/>
            <p:cNvSpPr/>
            <p:nvPr/>
          </p:nvSpPr>
          <p:spPr>
            <a:xfrm>
              <a:off x="3495081" y="2643758"/>
              <a:ext cx="72007" cy="158417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2" name="Google Shape;112;p1"/>
            <p:cNvSpPr/>
            <p:nvPr/>
          </p:nvSpPr>
          <p:spPr>
            <a:xfrm>
              <a:off x="3424672" y="2643758"/>
              <a:ext cx="72008" cy="15841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13" name="Google Shape;113;p1"/>
          <p:cNvPicPr preferRelativeResize="0"/>
          <p:nvPr/>
        </p:nvPicPr>
        <p:blipFill rotWithShape="1">
          <a:blip r:embed="rId3">
            <a:alphaModFix/>
          </a:blip>
          <a:srcRect/>
          <a:stretch/>
        </p:blipFill>
        <p:spPr>
          <a:xfrm>
            <a:off x="3879484" y="1992078"/>
            <a:ext cx="3491880" cy="1745940"/>
          </a:xfrm>
          <a:prstGeom prst="rect">
            <a:avLst/>
          </a:prstGeom>
          <a:noFill/>
          <a:ln>
            <a:noFill/>
          </a:ln>
        </p:spPr>
      </p:pic>
      <p:pic>
        <p:nvPicPr>
          <p:cNvPr id="115" name="Google Shape;115;p1"/>
          <p:cNvPicPr preferRelativeResize="0"/>
          <p:nvPr/>
        </p:nvPicPr>
        <p:blipFill rotWithShape="1">
          <a:blip r:embed="rId4">
            <a:alphaModFix/>
          </a:blip>
          <a:srcRect/>
          <a:stretch/>
        </p:blipFill>
        <p:spPr>
          <a:xfrm>
            <a:off x="64784" y="4620175"/>
            <a:ext cx="1811459" cy="450275"/>
          </a:xfrm>
          <a:prstGeom prst="rect">
            <a:avLst/>
          </a:prstGeom>
          <a:noFill/>
          <a:ln>
            <a:noFill/>
          </a:ln>
        </p:spPr>
      </p:pic>
      <p:sp>
        <p:nvSpPr>
          <p:cNvPr id="11" name="Google Shape;151;p3">
            <a:extLst>
              <a:ext uri="{FF2B5EF4-FFF2-40B4-BE49-F238E27FC236}">
                <a16:creationId xmlns:a16="http://schemas.microsoft.com/office/drawing/2014/main" id="{47182E93-7B06-4860-8ACA-BA90191FC9E3}"/>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1384954"/>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l-GR" b="1" dirty="0">
                <a:solidFill>
                  <a:schemeClr val="tx1"/>
                </a:solidFill>
                <a:latin typeface="Arial Rounded"/>
                <a:ea typeface="Arial Rounded"/>
                <a:cs typeface="Arial Rounded"/>
                <a:sym typeface="Arial Rounded"/>
              </a:rPr>
              <a:t>…δηλαδή, για παράδειγμα, διαχείριση των πρώτων κερδών και πιθανή αύξησή τους επίσης μέσω </a:t>
            </a:r>
            <a:r>
              <a:rPr lang="el-GR" b="1" dirty="0" err="1">
                <a:solidFill>
                  <a:schemeClr val="tx1"/>
                </a:solidFill>
                <a:latin typeface="Arial Rounded"/>
                <a:ea typeface="Arial Rounded"/>
                <a:cs typeface="Arial Rounded"/>
                <a:sym typeface="Arial Rounded"/>
              </a:rPr>
              <a:t>μικροεπενδύσεων</a:t>
            </a:r>
            <a:r>
              <a:rPr lang="el-GR" b="1" dirty="0">
                <a:solidFill>
                  <a:schemeClr val="tx1"/>
                </a:solidFill>
                <a:latin typeface="Arial Rounded"/>
                <a:ea typeface="Arial Rounded"/>
                <a:cs typeface="Arial Rounded"/>
                <a:sym typeface="Arial Rounded"/>
              </a:rPr>
              <a:t>, ή αγορά ακινήτων μέσω τραπεζικού δανείου ή διαχείριση οικονομικών κατά τη δημιουργία οικογένειας, ειδικά αν αναμένονται παιδιά.</a:t>
            </a:r>
            <a:endParaRPr lang="pl-PL" b="1" dirty="0">
              <a:solidFill>
                <a:srgbClr val="FF0000"/>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64784" y="4620175"/>
            <a:ext cx="1811459" cy="450275"/>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2FEC3AC6-1BAB-43AC-BD3E-CF1A0321B4B1}"/>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098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235445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l-GR" b="1" dirty="0">
                <a:solidFill>
                  <a:schemeClr val="tx1"/>
                </a:solidFill>
                <a:latin typeface="Arial Rounded"/>
                <a:ea typeface="Arial Rounded"/>
                <a:cs typeface="Arial Rounded"/>
                <a:sym typeface="Arial Rounded"/>
              </a:rPr>
              <a:t>Αλλά ακόμα… πρέπει να φροντίσετε έναν ηλικιωμένο συγγενή οικονομικά ή να προετοιμαστείτε για τη συνταξιοδότηση. Στην πραγματικότητα, για τον ηλικιωμένο πληθυσμό, οι «στιγμές που έχουν σημασία» μπορεί να είναι διαφόρων ειδών και είναι αρνητική προκατάληψη να πιστεύουμε ότι οι άνω των 65+ έχουν λιγότερες ευθύνες από την ομάδα των μη συνταξιούχων και των εργαζομένων ενηλίκων.</a:t>
            </a:r>
            <a:endParaRPr lang="pl-PL"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36504" y="4620175"/>
            <a:ext cx="1811459" cy="450275"/>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80ADA2C8-C42A-429F-82CC-D23C521B2928}"/>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108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677616"/>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l-GR" b="1" dirty="0">
                <a:solidFill>
                  <a:schemeClr val="tx1"/>
                </a:solidFill>
                <a:latin typeface="Arial Rounded"/>
                <a:ea typeface="Arial Rounded"/>
                <a:cs typeface="Arial Rounded"/>
                <a:sym typeface="Arial Rounded"/>
              </a:rPr>
              <a:t>Οι ηλικιωμένοι, σε χώρες όπως η Ιταλία ή αλλού, αντιπροσωπεύουν συχνά τον πρώτο και θεμελιώδη «κοινωνικό αμορτισέρ»: μπορεί να βρεθούν στη θέση να πρέπει να φροντίσουν οικονομικά άνεργα ή ακόμη και προσωρινά άνεργα παιδιά ή εγγόνια. Ή πάλι, μπορούν να δεσμεύσουν τα περιουσιακά τους στοιχεία για να εγγυηθούν οικονομικές συναλλαγές προς όφελος των νέων γενεών, σκεφτείτε απλώς τη χρήση των ακινήτων.</a:t>
            </a:r>
            <a:endParaRPr lang="pl-PL" sz="12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0" y="4620175"/>
            <a:ext cx="1811459" cy="450275"/>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B02969B7-6B51-445F-8214-39DAE7DA7B96}"/>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747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1477287"/>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l-GR" sz="1200" b="1" dirty="0">
                <a:solidFill>
                  <a:schemeClr val="tx1"/>
                </a:solidFill>
                <a:latin typeface="Arial Rounded"/>
                <a:ea typeface="Arial Rounded"/>
                <a:cs typeface="Arial Rounded"/>
                <a:sym typeface="Arial Rounded"/>
              </a:rPr>
              <a:t>Ή πιο απλά, καθώς οι οικονομικές συνθήκες αλλάζουν με τη συνταξιοδότηση, πρέπει να σχεδιάζουν τυχόν απροσδόκητα γεγονότα (όπως πιθανές ασθένειες), να σχεδιάζουν βιώσιμο χρέος με διαφορετικό και προσεκτικό τρόπο, να παρακολουθούν και να διαχειρίζονται τον προϋπολογισμό τους.</a:t>
            </a:r>
            <a:endParaRPr lang="pl-PL" sz="12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0" y="4620175"/>
            <a:ext cx="1811459" cy="450275"/>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07BC0998-25DC-400E-8264-3E9C1150E450}"/>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5670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031285"/>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l-GR" sz="1200" b="1" dirty="0">
                <a:solidFill>
                  <a:srgbClr val="FF0000"/>
                </a:solidFill>
                <a:latin typeface="Arial Rounded"/>
                <a:ea typeface="Arial Rounded"/>
                <a:cs typeface="Arial Rounded"/>
                <a:sym typeface="Arial Rounded"/>
              </a:rPr>
              <a:t>Οι δεξιότητες που θα μεταφέρει αυτό το πρόγραμμα σπουδών θα είναι επομένως</a:t>
            </a:r>
            <a:r>
              <a:rPr lang="en-US" sz="1200" b="1" dirty="0">
                <a:solidFill>
                  <a:srgbClr val="FF0000"/>
                </a:solidFill>
                <a:latin typeface="Arial Rounded"/>
                <a:ea typeface="Arial Rounded"/>
                <a:cs typeface="Arial Rounded"/>
                <a:sym typeface="Arial Rounded"/>
              </a:rPr>
              <a:t>:</a:t>
            </a:r>
          </a:p>
          <a:p>
            <a:pPr marR="0" lvl="0" algn="just" rtl="0">
              <a:lnSpc>
                <a:spcPct val="150000"/>
              </a:lnSpc>
              <a:spcBef>
                <a:spcPts val="0"/>
              </a:spcBef>
              <a:spcAft>
                <a:spcPts val="0"/>
              </a:spcAft>
            </a:pPr>
            <a:r>
              <a:rPr lang="el-GR" sz="1200" b="1" dirty="0">
                <a:solidFill>
                  <a:schemeClr val="tx1"/>
                </a:solidFill>
                <a:latin typeface="Arial Rounded"/>
                <a:ea typeface="Arial Rounded"/>
                <a:cs typeface="Arial Rounded"/>
                <a:sym typeface="Arial Rounded"/>
              </a:rPr>
              <a:t>Πώς να διαχειριστείτε τη ρευστότητα και τα μέσα πληρωμών</a:t>
            </a:r>
          </a:p>
          <a:p>
            <a:pPr marR="0" lvl="0" algn="just" rtl="0">
              <a:lnSpc>
                <a:spcPct val="150000"/>
              </a:lnSpc>
              <a:spcBef>
                <a:spcPts val="0"/>
              </a:spcBef>
              <a:spcAft>
                <a:spcPts val="0"/>
              </a:spcAft>
            </a:pPr>
            <a:r>
              <a:rPr lang="el-GR" sz="1200" dirty="0">
                <a:solidFill>
                  <a:schemeClr val="tx1"/>
                </a:solidFill>
                <a:latin typeface="Arial Rounded"/>
                <a:ea typeface="Arial Rounded"/>
                <a:cs typeface="Arial Rounded"/>
                <a:sym typeface="Arial Rounded"/>
              </a:rPr>
              <a:t>• Χρήματα και αξία αγαθών</a:t>
            </a:r>
          </a:p>
          <a:p>
            <a:pPr marR="0" lvl="0" algn="just" rtl="0">
              <a:lnSpc>
                <a:spcPct val="150000"/>
              </a:lnSpc>
              <a:spcBef>
                <a:spcPts val="0"/>
              </a:spcBef>
              <a:spcAft>
                <a:spcPts val="0"/>
              </a:spcAft>
            </a:pPr>
            <a:r>
              <a:rPr lang="el-GR" sz="1200" dirty="0">
                <a:solidFill>
                  <a:schemeClr val="tx1"/>
                </a:solidFill>
                <a:latin typeface="Arial Rounded"/>
                <a:ea typeface="Arial Rounded"/>
                <a:cs typeface="Arial Rounded"/>
                <a:sym typeface="Arial Rounded"/>
              </a:rPr>
              <a:t>• Πληθωρισμός, τι είναι;</a:t>
            </a:r>
          </a:p>
          <a:p>
            <a:pPr marR="0" lvl="0" algn="just" rtl="0">
              <a:lnSpc>
                <a:spcPct val="150000"/>
              </a:lnSpc>
              <a:spcBef>
                <a:spcPts val="0"/>
              </a:spcBef>
              <a:spcAft>
                <a:spcPts val="0"/>
              </a:spcAft>
            </a:pPr>
            <a:r>
              <a:rPr lang="el-GR" sz="1200" dirty="0">
                <a:solidFill>
                  <a:schemeClr val="tx1"/>
                </a:solidFill>
                <a:latin typeface="Arial Rounded"/>
                <a:ea typeface="Arial Rounded"/>
                <a:cs typeface="Arial Rounded"/>
                <a:sym typeface="Arial Rounded"/>
              </a:rPr>
              <a:t>• Διάφορα μέσα και κανάλια πληρωμής, συμπεριλαμβανομένων των Διαδικτυακών Μεθόδων</a:t>
            </a:r>
            <a:endParaRPr lang="en-US" sz="12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55358" y="4609817"/>
            <a:ext cx="1811459" cy="450275"/>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60339B01-0B87-4C72-A143-9955183A89C5}"/>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4474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2258"/>
            <a:ext cx="5837177" cy="224672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Οικογενειακός Προϋπολογισμός και Οικογενειακός Προγραμματισμός</a:t>
            </a:r>
          </a:p>
          <a:p>
            <a:pPr marR="0" lvl="0" algn="just" rtl="0">
              <a:lnSpc>
                <a:spcPct val="200000"/>
              </a:lnSpc>
              <a:spcBef>
                <a:spcPts val="0"/>
              </a:spcBef>
              <a:spcAft>
                <a:spcPts val="0"/>
              </a:spcAft>
            </a:pPr>
            <a:r>
              <a:rPr lang="el-GR" sz="1000" dirty="0">
                <a:solidFill>
                  <a:schemeClr val="tx1"/>
                </a:solidFill>
                <a:latin typeface="Arial Rounded"/>
                <a:ea typeface="Arial Rounded"/>
                <a:cs typeface="Arial Rounded"/>
                <a:sym typeface="Arial Rounded"/>
              </a:rPr>
              <a:t>• Παρακολούθηση όλων των πηγών εισοδήματος</a:t>
            </a:r>
          </a:p>
          <a:p>
            <a:pPr marR="0" lvl="0" algn="just" rtl="0">
              <a:lnSpc>
                <a:spcPct val="200000"/>
              </a:lnSpc>
              <a:spcBef>
                <a:spcPts val="0"/>
              </a:spcBef>
              <a:spcAft>
                <a:spcPts val="0"/>
              </a:spcAft>
            </a:pPr>
            <a:r>
              <a:rPr lang="el-GR" sz="1000" dirty="0">
                <a:solidFill>
                  <a:schemeClr val="tx1"/>
                </a:solidFill>
                <a:latin typeface="Arial Rounded"/>
                <a:ea typeface="Arial Rounded"/>
                <a:cs typeface="Arial Rounded"/>
                <a:sym typeface="Arial Rounded"/>
              </a:rPr>
              <a:t>• Η διαχείριση του οικογενειακού προϋπολογισμού</a:t>
            </a:r>
          </a:p>
          <a:p>
            <a:pPr marR="0" lvl="0" algn="just" rtl="0">
              <a:lnSpc>
                <a:spcPct val="200000"/>
              </a:lnSpc>
              <a:spcBef>
                <a:spcPts val="0"/>
              </a:spcBef>
              <a:spcAft>
                <a:spcPts val="0"/>
              </a:spcAft>
            </a:pPr>
            <a:r>
              <a:rPr lang="el-GR" sz="1000" dirty="0">
                <a:solidFill>
                  <a:schemeClr val="tx1"/>
                </a:solidFill>
                <a:latin typeface="Arial Rounded"/>
                <a:ea typeface="Arial Rounded"/>
                <a:cs typeface="Arial Rounded"/>
                <a:sym typeface="Arial Rounded"/>
              </a:rPr>
              <a:t>• Οικονομικός προγραμματισμός και οικογενειακή αποταμίευση</a:t>
            </a:r>
            <a:endParaRPr lang="en-US"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Επενδύσεις</a:t>
            </a:r>
            <a:endParaRPr lang="en-US"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el-GR" sz="1000" dirty="0">
                <a:solidFill>
                  <a:schemeClr val="tx1"/>
                </a:solidFill>
                <a:latin typeface="Arial Rounded"/>
                <a:ea typeface="Arial Rounded"/>
                <a:cs typeface="Arial Rounded"/>
                <a:sym typeface="Arial Rounded"/>
              </a:rPr>
              <a:t>• Τι είναι επένδυση;</a:t>
            </a:r>
          </a:p>
          <a:p>
            <a:pPr marR="0" lvl="0" algn="just" rtl="0">
              <a:lnSpc>
                <a:spcPct val="200000"/>
              </a:lnSpc>
              <a:spcBef>
                <a:spcPts val="0"/>
              </a:spcBef>
              <a:spcAft>
                <a:spcPts val="0"/>
              </a:spcAft>
            </a:pPr>
            <a:r>
              <a:rPr lang="el-GR" sz="1000" dirty="0">
                <a:solidFill>
                  <a:schemeClr val="tx1"/>
                </a:solidFill>
                <a:latin typeface="Arial Rounded"/>
                <a:ea typeface="Arial Rounded"/>
                <a:cs typeface="Arial Rounded"/>
                <a:sym typeface="Arial Rounded"/>
              </a:rPr>
              <a:t>• Διάφορα, ασφαλή και μικρά επενδυτικά μέσα</a:t>
            </a:r>
            <a:endParaRPr lang="en-US"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126557" y="4609817"/>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27A4E55D-D8A1-4785-9E2E-30E35CB3EEDE}"/>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595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241561"/>
            <a:ext cx="5837177" cy="101562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Δάνεια και Υποθήκες</a:t>
            </a:r>
          </a:p>
          <a:p>
            <a:pPr marR="0" lvl="0" algn="just" rtl="0">
              <a:lnSpc>
                <a:spcPct val="200000"/>
              </a:lnSpc>
              <a:spcBef>
                <a:spcPts val="0"/>
              </a:spcBef>
              <a:spcAft>
                <a:spcPts val="0"/>
              </a:spcAft>
            </a:pPr>
            <a:r>
              <a:rPr lang="el-GR" sz="1000" dirty="0">
                <a:solidFill>
                  <a:schemeClr val="tx1"/>
                </a:solidFill>
                <a:latin typeface="Arial Rounded"/>
                <a:ea typeface="Arial Rounded"/>
                <a:cs typeface="Arial Rounded"/>
                <a:sym typeface="Arial Rounded"/>
              </a:rPr>
              <a:t>• Τι είναι η υποθήκη; Πώς να κάνετε αίτηση;</a:t>
            </a:r>
          </a:p>
          <a:p>
            <a:pPr marR="0" lvl="0" algn="just" rtl="0">
              <a:lnSpc>
                <a:spcPct val="200000"/>
              </a:lnSpc>
              <a:spcBef>
                <a:spcPts val="0"/>
              </a:spcBef>
              <a:spcAft>
                <a:spcPts val="0"/>
              </a:spcAft>
            </a:pPr>
            <a:r>
              <a:rPr lang="el-GR" sz="1000" dirty="0">
                <a:solidFill>
                  <a:schemeClr val="tx1"/>
                </a:solidFill>
                <a:latin typeface="Arial Rounded"/>
                <a:ea typeface="Arial Rounded"/>
                <a:cs typeface="Arial Rounded"/>
                <a:sym typeface="Arial Rounded"/>
              </a:rPr>
              <a:t>• Τι είναι ένα δάνειο; Πώς να κάνετε αίτηση;</a:t>
            </a:r>
            <a:endParaRPr lang="en-US"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0" y="4620175"/>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1A3D0093-7C1D-45B7-9F95-D25187433739}"/>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344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974256"/>
            <a:ext cx="5837177" cy="101562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Εργαλεία συνταξιοδότησης και κοινωνικής ασφάλισης</a:t>
            </a:r>
          </a:p>
          <a:p>
            <a:pPr marR="0" lvl="0" algn="just" rtl="0">
              <a:lnSpc>
                <a:spcPct val="200000"/>
              </a:lnSpc>
              <a:spcBef>
                <a:spcPts val="0"/>
              </a:spcBef>
              <a:spcAft>
                <a:spcPts val="0"/>
              </a:spcAft>
            </a:pPr>
            <a:r>
              <a:rPr lang="el-GR" sz="1000" dirty="0">
                <a:solidFill>
                  <a:schemeClr val="tx1"/>
                </a:solidFill>
                <a:latin typeface="Arial Rounded"/>
                <a:ea typeface="Arial Rounded"/>
                <a:cs typeface="Arial Rounded"/>
                <a:sym typeface="Arial Rounded"/>
              </a:rPr>
              <a:t>• Πυλώνας για την κοινωνική ασφάλιση σε διαφορετικά πλαίσια της ΕΕ</a:t>
            </a:r>
          </a:p>
          <a:p>
            <a:pPr marR="0" lvl="0" algn="just" rtl="0">
              <a:lnSpc>
                <a:spcPct val="200000"/>
              </a:lnSpc>
              <a:spcBef>
                <a:spcPts val="0"/>
              </a:spcBef>
              <a:spcAft>
                <a:spcPts val="0"/>
              </a:spcAft>
            </a:pPr>
            <a:r>
              <a:rPr lang="el-GR" sz="1000" dirty="0">
                <a:solidFill>
                  <a:schemeClr val="tx1"/>
                </a:solidFill>
                <a:latin typeface="Arial Rounded"/>
                <a:ea typeface="Arial Rounded"/>
                <a:cs typeface="Arial Rounded"/>
                <a:sym typeface="Arial Rounded"/>
              </a:rPr>
              <a:t>• Προγραμματισμός της σύνταξης και των μορφών συμπληρωματικότητας</a:t>
            </a:r>
            <a:endParaRPr lang="en-US"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0" y="4650288"/>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B8F229CD-34C6-4529-AFC8-C7EF7899CA6E}"/>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6534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721214" y="1828478"/>
            <a:ext cx="6394389" cy="132339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Ασφάλειες και άλλα εργαλεία ασφαλείας</a:t>
            </a:r>
          </a:p>
          <a:p>
            <a:pPr marR="0" lvl="0" algn="just" rtl="0">
              <a:lnSpc>
                <a:spcPct val="200000"/>
              </a:lnSpc>
              <a:spcBef>
                <a:spcPts val="0"/>
              </a:spcBef>
              <a:spcAft>
                <a:spcPts val="0"/>
              </a:spcAft>
            </a:pPr>
            <a:r>
              <a:rPr lang="el-GR" sz="1000" dirty="0">
                <a:solidFill>
                  <a:schemeClr val="tx1"/>
                </a:solidFill>
                <a:latin typeface="Arial Rounded"/>
                <a:ea typeface="Arial Rounded"/>
                <a:cs typeface="Arial Rounded"/>
                <a:sym typeface="Arial Rounded"/>
              </a:rPr>
              <a:t>• Προσδιορισμός πιθανών καθημερινών κινδύνων</a:t>
            </a:r>
          </a:p>
          <a:p>
            <a:pPr marR="0" lvl="0" algn="just" rtl="0">
              <a:lnSpc>
                <a:spcPct val="200000"/>
              </a:lnSpc>
              <a:spcBef>
                <a:spcPts val="0"/>
              </a:spcBef>
              <a:spcAft>
                <a:spcPts val="0"/>
              </a:spcAft>
            </a:pPr>
            <a:r>
              <a:rPr lang="el-GR" sz="1000" dirty="0">
                <a:solidFill>
                  <a:schemeClr val="tx1"/>
                </a:solidFill>
                <a:latin typeface="Arial Rounded"/>
                <a:ea typeface="Arial Rounded"/>
                <a:cs typeface="Arial Rounded"/>
                <a:sym typeface="Arial Rounded"/>
              </a:rPr>
              <a:t>• Ασφάλειες και ασφαλιστήρια συμβόλαια</a:t>
            </a:r>
            <a:endParaRPr lang="en-US"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endParaRPr lang="en-US" sz="1000"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89949" y="4609817"/>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812F0401-DAF0-444D-8039-06F2F6DF66F8}"/>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4014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47141" y="1781428"/>
            <a:ext cx="6394389" cy="193895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Ενημερωθείτε</a:t>
            </a:r>
            <a:endParaRPr lang="en-US"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el-GR" sz="1000" dirty="0">
                <a:solidFill>
                  <a:schemeClr val="tx1"/>
                </a:solidFill>
                <a:latin typeface="Arial Rounded"/>
                <a:ea typeface="Arial Rounded"/>
                <a:cs typeface="Arial Rounded"/>
                <a:sym typeface="Arial Rounded"/>
              </a:rPr>
              <a:t>• Προσδιορίστε αξιόπιστες πηγές πληροφοριών</a:t>
            </a:r>
          </a:p>
          <a:p>
            <a:pPr marR="0" lvl="0" algn="just" rtl="0">
              <a:lnSpc>
                <a:spcPct val="200000"/>
              </a:lnSpc>
              <a:spcBef>
                <a:spcPts val="0"/>
              </a:spcBef>
              <a:spcAft>
                <a:spcPts val="0"/>
              </a:spcAft>
            </a:pPr>
            <a:r>
              <a:rPr lang="el-GR" sz="1000" dirty="0">
                <a:solidFill>
                  <a:schemeClr val="tx1"/>
                </a:solidFill>
                <a:latin typeface="Arial Rounded"/>
                <a:ea typeface="Arial Rounded"/>
                <a:cs typeface="Arial Rounded"/>
                <a:sym typeface="Arial Rounded"/>
              </a:rPr>
              <a:t>• Πού θα βρείτε ειδικούς και κατάλληλους συμβούλους</a:t>
            </a:r>
            <a:endParaRPr lang="en-US" sz="1000"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el-GR" sz="1000" b="1" dirty="0">
                <a:solidFill>
                  <a:schemeClr val="tx1"/>
                </a:solidFill>
                <a:latin typeface="Arial Rounded"/>
                <a:ea typeface="Arial Rounded"/>
                <a:cs typeface="Arial Rounded"/>
                <a:sym typeface="Arial Rounded"/>
              </a:rPr>
              <a:t>Ψηφιακά Εργαλεία</a:t>
            </a:r>
            <a:endParaRPr lang="en-US"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el-GR" sz="1000" dirty="0">
                <a:solidFill>
                  <a:schemeClr val="tx1"/>
                </a:solidFill>
                <a:latin typeface="Arial Rounded"/>
                <a:ea typeface="Arial Rounded"/>
                <a:cs typeface="Arial Rounded"/>
                <a:sym typeface="Arial Rounded"/>
              </a:rPr>
              <a:t>• Προσδιορίστε αξιόπιστες πηγές πληροφοριών</a:t>
            </a:r>
          </a:p>
          <a:p>
            <a:pPr marR="0" lvl="0" algn="just" rtl="0">
              <a:lnSpc>
                <a:spcPct val="200000"/>
              </a:lnSpc>
              <a:spcBef>
                <a:spcPts val="0"/>
              </a:spcBef>
              <a:spcAft>
                <a:spcPts val="0"/>
              </a:spcAft>
            </a:pPr>
            <a:r>
              <a:rPr lang="el-GR" sz="1000" dirty="0">
                <a:solidFill>
                  <a:schemeClr val="tx1"/>
                </a:solidFill>
                <a:latin typeface="Arial Rounded"/>
                <a:ea typeface="Arial Rounded"/>
                <a:cs typeface="Arial Rounded"/>
                <a:sym typeface="Arial Rounded"/>
              </a:rPr>
              <a:t>• Πού θα βρείτε ειδικούς και κατάλληλους συμβούλους</a:t>
            </a:r>
            <a:endParaRPr lang="pl-PL"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89949" y="4609817"/>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56202688-A013-4331-B149-B18CF1BCDF18}"/>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9194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308284"/>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l-GR" sz="1200" b="1" dirty="0">
                <a:solidFill>
                  <a:schemeClr val="dk1"/>
                </a:solidFill>
                <a:latin typeface="Arial Rounded"/>
                <a:ea typeface="Arial Rounded"/>
                <a:cs typeface="Arial Rounded"/>
                <a:sym typeface="Arial Rounded"/>
              </a:rPr>
              <a:t>Η παρέμβαση στους ηλικιωμένους είναι ένα περίπλοκο έργο: συχνά απαιτείται να αμφισβητηθούν οι βαθιές ρίζες των προκαταλήψεων, η πεποίθηση ότι ήδη γνωρίζουν αρκετά λόγω της εμπειρίας των μαθητών, κ.λπ. Φυσικά, επίσης η έλλειψη χρόνου, το μειωμένο ενδιαφέρον για εκπαίδευση και κατάρτιση, ειδικά σε «σκληρούς» τομείς, και συχνά η απουσία ενός κατάλληλου περιβάλλοντος, όπως το σχολείο για τη νεολαία, έχουν σημαντική επιρροή</a:t>
            </a:r>
            <a:r>
              <a:rPr lang="en-US" sz="1200" b="1" dirty="0">
                <a:solidFill>
                  <a:schemeClr val="dk1"/>
                </a:solidFill>
                <a:latin typeface="Arial Rounded"/>
                <a:ea typeface="Arial Rounded"/>
                <a:cs typeface="Arial Rounded"/>
                <a:sym typeface="Arial Rounded"/>
              </a:rPr>
              <a:t>.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l-GR" sz="2000" b="1" dirty="0">
                <a:solidFill>
                  <a:srgbClr val="538CD5"/>
                </a:solidFill>
                <a:latin typeface="Arial Rounded"/>
                <a:ea typeface="Arial Rounded"/>
                <a:cs typeface="Arial Rounded"/>
                <a:sym typeface="Arial Rounded"/>
              </a:rPr>
              <a:t>ΓΕΝΙΚΕΣ ΟΙΚΟΝΟΜΙΚΕΣ ΓΝΩΣΕΙΣ ΓΙΑ ΗΛΙΚΙΩΜΕΝΟΥΣ</a:t>
            </a:r>
            <a:endParaRPr sz="2000" b="1" dirty="0">
              <a:solidFill>
                <a:srgbClr val="538CD5"/>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0" y="4660668"/>
            <a:ext cx="1811459" cy="450275"/>
          </a:xfrm>
          <a:prstGeom prst="rect">
            <a:avLst/>
          </a:prstGeom>
          <a:noFill/>
          <a:ln>
            <a:noFill/>
          </a:ln>
        </p:spPr>
      </p:pic>
      <p:sp>
        <p:nvSpPr>
          <p:cNvPr id="151" name="Google Shape;151;p3"/>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2060034"/>
            <a:ext cx="6097558" cy="193895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000" b="1" dirty="0">
                <a:solidFill>
                  <a:srgbClr val="FF0000"/>
                </a:solidFill>
                <a:latin typeface="Arial Rounded"/>
                <a:ea typeface="Arial Rounded"/>
                <a:cs typeface="Arial Rounded"/>
                <a:sym typeface="Arial Rounded"/>
              </a:rPr>
              <a:t>Οι κατευθυντήριες γραμμές για ένα αποτελεσματικό πρόγραμμα σπουδών χρηματοοικονομικής παιδείας θα πρέπει επίσης να είναι:</a:t>
            </a:r>
          </a:p>
          <a:p>
            <a:pPr marR="0" lvl="0" algn="just" rtl="0">
              <a:lnSpc>
                <a:spcPct val="200000"/>
              </a:lnSpc>
              <a:spcBef>
                <a:spcPts val="0"/>
              </a:spcBef>
              <a:spcAft>
                <a:spcPts val="0"/>
              </a:spcAft>
            </a:pPr>
            <a:r>
              <a:rPr lang="el-GR" sz="1000" dirty="0">
                <a:solidFill>
                  <a:schemeClr val="tx1"/>
                </a:solidFill>
                <a:latin typeface="Arial Rounded"/>
                <a:ea typeface="Arial Rounded"/>
                <a:cs typeface="Arial Rounded"/>
                <a:sym typeface="Arial Rounded"/>
              </a:rPr>
              <a:t>• Δημιουργήστε εξατομικευμένες επιλογές, τα περιεχόμενα των οποίων είναι ικανά να ενισχύσουν και πάνω από όλα να αναγνωρίσουν τις δεξιότητες του ατόμου</a:t>
            </a:r>
          </a:p>
          <a:p>
            <a:pPr marR="0" lvl="0" algn="just" rtl="0">
              <a:lnSpc>
                <a:spcPct val="200000"/>
              </a:lnSpc>
              <a:spcBef>
                <a:spcPts val="0"/>
              </a:spcBef>
              <a:spcAft>
                <a:spcPts val="0"/>
              </a:spcAft>
            </a:pPr>
            <a:r>
              <a:rPr lang="el-GR" sz="1000" dirty="0">
                <a:solidFill>
                  <a:schemeClr val="tx1"/>
                </a:solidFill>
                <a:latin typeface="Arial Rounded"/>
                <a:ea typeface="Arial Rounded"/>
                <a:cs typeface="Arial Rounded"/>
                <a:sym typeface="Arial Rounded"/>
              </a:rPr>
              <a:t>• Δημιουργήστε χρησιμοποιήσιμες επιλογές μέσω </a:t>
            </a:r>
            <a:r>
              <a:rPr lang="el-GR" sz="1000" dirty="0" err="1">
                <a:solidFill>
                  <a:schemeClr val="tx1"/>
                </a:solidFill>
                <a:latin typeface="Arial Rounded"/>
                <a:ea typeface="Arial Rounded"/>
                <a:cs typeface="Arial Rounded"/>
                <a:sym typeface="Arial Rounded"/>
              </a:rPr>
              <a:t>διαδραστικών</a:t>
            </a:r>
            <a:r>
              <a:rPr lang="el-GR" sz="1000" dirty="0">
                <a:solidFill>
                  <a:schemeClr val="tx1"/>
                </a:solidFill>
                <a:latin typeface="Arial Rounded"/>
                <a:ea typeface="Arial Rounded"/>
                <a:cs typeface="Arial Rounded"/>
                <a:sym typeface="Arial Rounded"/>
              </a:rPr>
              <a:t> καναλιών κατάλληλων για τους χρήστες, προτείνοντας μοντέλα συμμετοχικής διδασκαλίας</a:t>
            </a:r>
            <a:endParaRPr lang="en-US"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89949" y="4609817"/>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13D7C91D-6E27-4A09-8D5A-052713A3F052}"/>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3825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159497" y="1912701"/>
            <a:ext cx="7098383" cy="2677616"/>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050" dirty="0">
                <a:solidFill>
                  <a:schemeClr val="tx1"/>
                </a:solidFill>
                <a:latin typeface="Arial Rounded"/>
                <a:ea typeface="Arial Rounded"/>
                <a:cs typeface="Arial Rounded"/>
                <a:sym typeface="Arial Rounded"/>
              </a:rPr>
              <a:t>• Εάν, όπως στην ομάδα-στόχο του BUCOLICO, οι χρήστες τείνουν να έχουν χαμηλές ή σπάνιες αρχικές δεξιότητες, δείτε πώς θα τους κάνετε να εμπλακούν ακόμη και πριν από την πραγματική παροχή της εκπαιδευτικής προσφοράς (</a:t>
            </a:r>
            <a:r>
              <a:rPr lang="el-GR" sz="1050" dirty="0" err="1">
                <a:solidFill>
                  <a:schemeClr val="tx1"/>
                </a:solidFill>
                <a:latin typeface="Arial Rounded"/>
                <a:ea typeface="Arial Rounded"/>
                <a:cs typeface="Arial Rounded"/>
                <a:sym typeface="Arial Rounded"/>
              </a:rPr>
              <a:t>επανενεργοποιήστε</a:t>
            </a:r>
            <a:r>
              <a:rPr lang="el-GR" sz="1050" dirty="0">
                <a:solidFill>
                  <a:schemeClr val="tx1"/>
                </a:solidFill>
                <a:latin typeface="Arial Rounded"/>
                <a:ea typeface="Arial Rounded"/>
                <a:cs typeface="Arial Rounded"/>
                <a:sym typeface="Arial Rounded"/>
              </a:rPr>
              <a:t> το ενδιαφέρον για ομάδες-στόχους όπως NEET ή ηλικιωμένους, συνήθως ενωμένοι από έλλειψη ενδιαφέροντος για δραστηριότητες κατάρτισης ή ενίσχυσης)</a:t>
            </a:r>
          </a:p>
          <a:p>
            <a:pPr marR="0" lvl="0" algn="just" rtl="0">
              <a:lnSpc>
                <a:spcPct val="200000"/>
              </a:lnSpc>
              <a:spcBef>
                <a:spcPts val="0"/>
              </a:spcBef>
              <a:spcAft>
                <a:spcPts val="0"/>
              </a:spcAft>
            </a:pPr>
            <a:r>
              <a:rPr lang="el-GR" sz="1050" dirty="0">
                <a:solidFill>
                  <a:schemeClr val="tx1"/>
                </a:solidFill>
                <a:latin typeface="Arial Rounded"/>
                <a:ea typeface="Arial Rounded"/>
                <a:cs typeface="Arial Rounded"/>
                <a:sym typeface="Arial Rounded"/>
              </a:rPr>
              <a:t>• Μάθετε πώς να αξιολογείτε την αποτελεσματικότητα της πρωτοβουλίας, μάθετε πώς να αναγνωρίζετε τυχόν δυσκολίες. Από αυτή την άποψη, το μοντέλο BUCOLICO προτείνει τα μοντέλα που θεωρούνται πιο άμεσα και αποτελεσματικά: εκ των υστέρων παρακολούθηση μέσω μη τυπικής μεθοδολογίας και, κυρίως στην περίπτωση αυτού του πακέτου, κουίζ αυτοαξιολόγησης για την ολοκλήρωση των ενοτήτων του μαθήματος.</a:t>
            </a:r>
            <a:endParaRPr lang="en-US" sz="105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89949" y="4650288"/>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3D1BB253-6DB4-482A-846E-DC02B7C7A731}"/>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364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069943" y="2071245"/>
            <a:ext cx="7348194" cy="224672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dirty="0">
                <a:solidFill>
                  <a:schemeClr val="tx1"/>
                </a:solidFill>
                <a:latin typeface="Arial Rounded"/>
                <a:ea typeface="Arial Rounded"/>
                <a:cs typeface="Arial Rounded"/>
                <a:sym typeface="Arial Rounded"/>
              </a:rPr>
              <a:t>• Μάθετε πώς να αξιολογήσετε την αποτελεσματικότητα της πρωτοβουλίας, για παράδειγμα συγκρίνοντας τις δεξιότητες που απέκτησε η ομάδα που συμμετέχει με εκείνες που κατέχει μια παρόμοια ομάδα (από άποψη ηλικίας και </a:t>
            </a:r>
            <a:r>
              <a:rPr lang="el-GR" dirty="0" err="1">
                <a:solidFill>
                  <a:schemeClr val="tx1"/>
                </a:solidFill>
                <a:latin typeface="Arial Rounded"/>
                <a:ea typeface="Arial Rounded"/>
                <a:cs typeface="Arial Rounded"/>
                <a:sym typeface="Arial Rounded"/>
              </a:rPr>
              <a:t>κοινωνικο</a:t>
            </a:r>
            <a:r>
              <a:rPr lang="el-GR" dirty="0">
                <a:solidFill>
                  <a:schemeClr val="tx1"/>
                </a:solidFill>
                <a:latin typeface="Arial Rounded"/>
                <a:ea typeface="Arial Rounded"/>
                <a:cs typeface="Arial Rounded"/>
                <a:sym typeface="Arial Rounded"/>
              </a:rPr>
              <a:t>-πολιτιστικών συνθηκών εκκίνησης) που δεν συμμετείχε ποτέ σε πρωτοβουλίες οικονομικής κατάρτισης, ακόμη και με την εξαγωγή δεδομένων από άλλες πηγές, εφόσον είναι αξιόπιστες.</a:t>
            </a:r>
            <a:endParaRPr lang="pl-PL"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126557" y="4620169"/>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C0EB377B-7900-438A-979A-79051ABB9C76}"/>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2061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159498" y="2071245"/>
            <a:ext cx="7210790" cy="236983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b="1" dirty="0">
                <a:solidFill>
                  <a:srgbClr val="FF0000"/>
                </a:solidFill>
                <a:latin typeface="Arial Rounded"/>
                <a:ea typeface="Arial Rounded"/>
                <a:cs typeface="Arial Rounded"/>
                <a:sym typeface="Arial Rounded"/>
              </a:rPr>
              <a:t>Πυλώνες γενικής οικονομικής αρμοδιότητας </a:t>
            </a:r>
            <a:r>
              <a:rPr lang="en-US" b="1" dirty="0">
                <a:solidFill>
                  <a:srgbClr val="FF0000"/>
                </a:solidFill>
                <a:latin typeface="Arial Rounded"/>
                <a:ea typeface="Arial Rounded"/>
                <a:cs typeface="Arial Rounded"/>
                <a:sym typeface="Arial Rounded"/>
              </a:rPr>
              <a:t>:</a:t>
            </a:r>
          </a:p>
          <a:p>
            <a:pPr marR="0" lvl="0" algn="just" rtl="0">
              <a:lnSpc>
                <a:spcPct val="200000"/>
              </a:lnSpc>
              <a:spcBef>
                <a:spcPts val="0"/>
              </a:spcBef>
              <a:spcAft>
                <a:spcPts val="0"/>
              </a:spcAft>
            </a:pPr>
            <a:r>
              <a:rPr lang="el-GR" sz="1000" dirty="0">
                <a:solidFill>
                  <a:schemeClr val="tx1"/>
                </a:solidFill>
                <a:latin typeface="Arial Rounded"/>
                <a:ea typeface="Arial Rounded"/>
                <a:cs typeface="Arial Rounded"/>
                <a:sym typeface="Arial Rounded"/>
              </a:rPr>
              <a:t>• Δώστε προσοχή στα χρήματά σας, αφιερώστε δέκα λεπτά κάθε δεκαπενθήμερο για να ελέγξετε τα οικονομικά σας, ειδικά τα έσοδα και τα έξοδά σας, ακόμα και απλά μέσω των λειτουργιών της Τραπεζικής Εφαρμογής που έχετε στην κατοχή σας</a:t>
            </a:r>
          </a:p>
          <a:p>
            <a:pPr marR="0" lvl="0" algn="just" rtl="0">
              <a:lnSpc>
                <a:spcPct val="200000"/>
              </a:lnSpc>
              <a:spcBef>
                <a:spcPts val="0"/>
              </a:spcBef>
              <a:spcAft>
                <a:spcPts val="0"/>
              </a:spcAft>
            </a:pPr>
            <a:r>
              <a:rPr lang="el-GR" sz="1000" dirty="0">
                <a:solidFill>
                  <a:schemeClr val="tx1"/>
                </a:solidFill>
                <a:latin typeface="Arial Rounded"/>
                <a:ea typeface="Arial Rounded"/>
                <a:cs typeface="Arial Rounded"/>
                <a:sym typeface="Arial Rounded"/>
              </a:rPr>
              <a:t>• Αναγκάστε τον εαυτό σας, αν είναι δυνατόν, να αποταμιεύει ένα σταθερό ποσοστό του συνηθισμένου εισοδήματός σας κάθε μήνα, σε συμφωνία με τη διαθεσιμότητά σας. Μπορεί επίσης να είναι 5% ή 10%, όχι απαραίτητα υψηλά ποσοστά. Αυτό θα σας βοηθήσει πολύ, με τους μήνες, να αυξήσετε το αίσθημα ασφάλειας έναντι πιθανών απροσδόκητων γεγονότων ή ακόμα και το αίσθημα εμπιστοσύνης σας σχετικά με τη διαχείριση των καθημερινών οικονομικών σας.</a:t>
            </a:r>
            <a:endParaRPr lang="en-US"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126557" y="4609817"/>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B29114BD-1933-442A-A430-F1F1D4F21BB0}"/>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4210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46217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100" dirty="0">
                <a:solidFill>
                  <a:schemeClr val="tx1"/>
                </a:solidFill>
                <a:latin typeface="Arial Rounded"/>
                <a:ea typeface="Arial Rounded"/>
                <a:cs typeface="Arial Rounded"/>
                <a:sym typeface="Arial Rounded"/>
              </a:rPr>
              <a:t>• Κατανοήστε, μελετήστε ή ζητήστε βοήθεια εάν θέλετε να αναλάβετε οικονομική δράση: από την κατανάλωση μέχρι την αποταμίευση (πόσο να καταναλώσετε, πόσο να εξοικονομήσετε;), λαμβάνοντας υπόψη όλες τις πιθανές μεταβλητές. Είτε πρόκειται για συμβουλευτικές υπηρεσίες στην τράπεζά σας, είτε στην ιταλική περίπτωση στο ταχυδρομικό ίδρυμα, είτε πάλι σε διαπιστευμένα κερδοσκοπικά και μη κερδοσκοπικά κέντρα με ξεκάθαρη εμπειρία στον τομέα.</a:t>
            </a:r>
          </a:p>
          <a:p>
            <a:pPr marR="0" lvl="0" algn="just" rtl="0">
              <a:lnSpc>
                <a:spcPct val="200000"/>
              </a:lnSpc>
              <a:spcBef>
                <a:spcPts val="0"/>
              </a:spcBef>
              <a:spcAft>
                <a:spcPts val="0"/>
              </a:spcAft>
            </a:pPr>
            <a:r>
              <a:rPr lang="el-GR" sz="1100" dirty="0">
                <a:solidFill>
                  <a:schemeClr val="tx1"/>
                </a:solidFill>
                <a:latin typeface="Arial Rounded"/>
                <a:ea typeface="Arial Rounded"/>
                <a:cs typeface="Arial Rounded"/>
                <a:sym typeface="Arial Rounded"/>
              </a:rPr>
              <a:t>• Πριν αγοράσετε κάτι σημαντικό, αφιερώστε λίγο χρόνο. Αξιολογήστε ολόκληρη τη γκάμα προϊόντων, μάθετε για τα χαρακτηριστικά, συγκρίνετε. Μην φοβάστε να κάνετε ερωτήσεις, ακόμα και σε ένα κατάστημα.</a:t>
            </a: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126557" y="4610742"/>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F6B966D2-49B1-4584-8282-9C3C347911C6}"/>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1313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800726"/>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100" dirty="0">
                <a:solidFill>
                  <a:schemeClr val="tx1"/>
                </a:solidFill>
                <a:latin typeface="Arial Rounded"/>
                <a:ea typeface="Arial Rounded"/>
                <a:cs typeface="Arial Rounded"/>
                <a:sym typeface="Arial Rounded"/>
              </a:rPr>
              <a:t>• Στην περίπτωση των επενδύσεων, ακόμη και των ελάχιστων, τείνετε να μην συγκεντρώνετε όλους τους πόρους σας σε ένα πράγμα. Αυτό συμβαίνει γιατί, αν κάτι πάει στραβά, θα χάσετε τα πάντα. Η συγκέντρωση των επενδύσεων σε ένα μόνο μέσο σας εκθέτει σε κίνδυνο ζημιών, ακόμη και υψηλών.</a:t>
            </a:r>
          </a:p>
          <a:p>
            <a:pPr marR="0" lvl="0" algn="just" rtl="0">
              <a:lnSpc>
                <a:spcPct val="200000"/>
              </a:lnSpc>
              <a:spcBef>
                <a:spcPts val="0"/>
              </a:spcBef>
              <a:spcAft>
                <a:spcPts val="0"/>
              </a:spcAft>
            </a:pPr>
            <a:r>
              <a:rPr lang="el-GR" sz="1100" dirty="0">
                <a:solidFill>
                  <a:schemeClr val="tx1"/>
                </a:solidFill>
                <a:latin typeface="Arial Rounded"/>
                <a:ea typeface="Arial Rounded"/>
                <a:cs typeface="Arial Rounded"/>
                <a:sym typeface="Arial Rounded"/>
              </a:rPr>
              <a:t>• Εάν έχετε την τάση να εξοικονομείτε χρήματα, κρατάτε πάντα κάτι στην άκρη, ενημερώνεστε και τεκμηριώνεστε διεξοδικά για τον πληθωρισμό και τα επιτόκια. Στην πραγματικότητα, εάν οι τιμές αυξηθούν, θα μειωθεί η καταναλωτική σας δύναμη. Η επένδυση, ειδικά εάν συνοδεύεται και καθοδηγείται από έναν ειδικό, βοηθά στη διαφοροποίηση και, ελπίζουμε, στην αύξηση της ρευστότητάς σας και, επομένως, της ικανότητας δαπανών σας.</a:t>
            </a:r>
            <a:endParaRPr lang="pl-PL" sz="1100"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 </a:t>
            </a:r>
            <a:endParaRPr sz="2000" b="1" dirty="0">
              <a:solidFill>
                <a:srgbClr val="538CD5"/>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89949" y="4609817"/>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162C5825-373D-408B-B614-78D960899561}"/>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1048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46217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100" dirty="0">
                <a:solidFill>
                  <a:schemeClr val="tx1"/>
                </a:solidFill>
                <a:latin typeface="Arial Rounded"/>
                <a:ea typeface="Arial Rounded"/>
                <a:cs typeface="Arial Rounded"/>
                <a:sym typeface="Arial Rounded"/>
              </a:rPr>
              <a:t>• Μην δίνετε συγκατάθεση, μην υπογράφετε τίποτα εάν δεν καταλαβαίνετε πλήρως. Ποτέ μην δίνετε τη συγκατάθεσή σας ή τα προσωπικά σας δεδομένα στο διαδίκτυο (όχι μόνο για οικονομικές δραστηριότητες..), χωρίς να καταλαβαίνετε πλήρως τι κάνετε. Επίσης, επικοινωνήστε ανεπίσημα με τους φίλους και την οικογένειά σας και, από εκεί, αν χρειαστεί, με επαγγελματίες που ανήκουν σε χρηματοοικονομικούς ή ασφαλιστικούς φορείς σαφούς, αδιαμφισβήτητου επαγγελματισμού (τραπεζικό ίδρυμα, εταιρεία συμβούλων με πολυετή εμπειρία κ.λπ.).</a:t>
            </a:r>
            <a:endParaRPr lang="pl-PL"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126557" y="4610742"/>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22150B47-2103-4000-B58A-90B927C872E7}"/>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887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333893" y="1792003"/>
            <a:ext cx="6707171" cy="2800726"/>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l-GR" sz="1100" dirty="0">
                <a:solidFill>
                  <a:schemeClr val="tx1"/>
                </a:solidFill>
                <a:latin typeface="Arial Rounded"/>
                <a:ea typeface="Arial Rounded"/>
                <a:cs typeface="Arial Rounded"/>
                <a:sym typeface="Arial Rounded"/>
              </a:rPr>
              <a:t>• Αγοράζετε κάτι, για παράδειγμα διαδικτυακά; Μην φοβάστε να χρησιμοποιήσετε τις χρεωστικές ή πιστωτικές σας κάρτες. Τα κύρια κυκλώματα πληρωμών μέσω Διαδικτύου, που χρησιμοποιούνται από τις πιο γνωστές εταιρείες πωλήσεων και ναυτιλίας, είναι πολύ ασφαλή. Όπως και, για παράδειγμα, το </a:t>
            </a:r>
            <a:r>
              <a:rPr lang="el-GR" sz="1100" dirty="0" err="1">
                <a:solidFill>
                  <a:schemeClr val="tx1"/>
                </a:solidFill>
                <a:latin typeface="Arial Rounded"/>
                <a:ea typeface="Arial Rounded"/>
                <a:cs typeface="Arial Rounded"/>
                <a:sym typeface="Arial Rounded"/>
              </a:rPr>
              <a:t>Paypal</a:t>
            </a:r>
            <a:r>
              <a:rPr lang="el-GR" sz="1100" dirty="0">
                <a:solidFill>
                  <a:schemeClr val="tx1"/>
                </a:solidFill>
                <a:latin typeface="Arial Rounded"/>
                <a:ea typeface="Arial Rounded"/>
                <a:cs typeface="Arial Rounded"/>
                <a:sym typeface="Arial Rounded"/>
              </a:rPr>
              <a:t>. Από την άλλη, ενημερώνεστε πάντα για τυχόν φόρους, παρεπόμενα έξοδα (όπως τα μεταφορικά). Βεβαιωθείτε ότι το συνολικό κόστος που προβάλατε περιλαμβάνει όλα τα πιθανά στοιχεία εξόδων.</a:t>
            </a:r>
          </a:p>
          <a:p>
            <a:pPr marR="0" lvl="0" algn="just" rtl="0">
              <a:lnSpc>
                <a:spcPct val="200000"/>
              </a:lnSpc>
              <a:spcBef>
                <a:spcPts val="0"/>
              </a:spcBef>
              <a:spcAft>
                <a:spcPts val="0"/>
              </a:spcAft>
            </a:pPr>
            <a:r>
              <a:rPr lang="el-GR" sz="1100" dirty="0">
                <a:solidFill>
                  <a:schemeClr val="tx1"/>
                </a:solidFill>
                <a:latin typeface="Arial Rounded"/>
                <a:ea typeface="Arial Rounded"/>
                <a:cs typeface="Arial Rounded"/>
                <a:sym typeface="Arial Rounded"/>
              </a:rPr>
              <a:t>• Σκεφτείτε να συνάψετε ένα ασφαλιστήριο συμβόλαιο. Αναθέστε τους κινδύνους που μπορεί να προκύψουν σε μια ασφαλιστική εταιρεία. Πληρώνοντας ένα ποσό, θα είστε πιο χαλαροί αν συμβεί κάτι.</a:t>
            </a: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126557" y="4592729"/>
            <a:ext cx="1811459" cy="450275"/>
          </a:xfrm>
          <a:prstGeom prst="rect">
            <a:avLst/>
          </a:prstGeom>
          <a:noFill/>
          <a:ln>
            <a:noFill/>
          </a:ln>
        </p:spPr>
      </p:pic>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6405502C-B0C0-4C03-8041-023B4363F8B2}"/>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2351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75"/>
          <p:cNvSpPr txBox="1">
            <a:spLocks noGrp="1"/>
          </p:cNvSpPr>
          <p:nvPr>
            <p:ph type="body" idx="1"/>
          </p:nvPr>
        </p:nvSpPr>
        <p:spPr>
          <a:xfrm>
            <a:off x="3137860" y="1795231"/>
            <a:ext cx="2736303"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endParaRPr dirty="0">
              <a:solidFill>
                <a:srgbClr val="7030A0"/>
              </a:solidFill>
            </a:endParaRPr>
          </a:p>
          <a:p>
            <a:pPr marL="0" lvl="0" indent="0" algn="ctr" rtl="0">
              <a:spcBef>
                <a:spcPts val="720"/>
              </a:spcBef>
              <a:spcAft>
                <a:spcPts val="0"/>
              </a:spcAft>
              <a:buClr>
                <a:srgbClr val="7030A0"/>
              </a:buClr>
              <a:buSzPts val="3600"/>
              <a:buNone/>
            </a:pPr>
            <a:r>
              <a:rPr lang="el-GR" sz="2800" dirty="0">
                <a:solidFill>
                  <a:srgbClr val="7030A0"/>
                </a:solidFill>
              </a:rPr>
              <a:t>Ευχαριστούμε!</a:t>
            </a:r>
            <a:endParaRPr dirty="0">
              <a:solidFill>
                <a:srgbClr val="7030A0"/>
              </a:solidFill>
            </a:endParaRPr>
          </a:p>
        </p:txBody>
      </p:sp>
      <p:pic>
        <p:nvPicPr>
          <p:cNvPr id="1273" name="Google Shape;1273;p75"/>
          <p:cNvPicPr preferRelativeResize="0"/>
          <p:nvPr/>
        </p:nvPicPr>
        <p:blipFill rotWithShape="1">
          <a:blip r:embed="rId3">
            <a:alphaModFix/>
          </a:blip>
          <a:srcRect/>
          <a:stretch/>
        </p:blipFill>
        <p:spPr>
          <a:xfrm>
            <a:off x="3779912" y="2677665"/>
            <a:ext cx="1854071" cy="927036"/>
          </a:xfrm>
          <a:prstGeom prst="rect">
            <a:avLst/>
          </a:prstGeom>
          <a:noFill/>
          <a:ln>
            <a:noFill/>
          </a:ln>
        </p:spPr>
      </p:pic>
      <p:pic>
        <p:nvPicPr>
          <p:cNvPr id="1274" name="Google Shape;1274;p75"/>
          <p:cNvPicPr preferRelativeResize="0"/>
          <p:nvPr/>
        </p:nvPicPr>
        <p:blipFill rotWithShape="1">
          <a:blip r:embed="rId4">
            <a:alphaModFix/>
          </a:blip>
          <a:srcRect/>
          <a:stretch/>
        </p:blipFill>
        <p:spPr>
          <a:xfrm>
            <a:off x="38892" y="4620175"/>
            <a:ext cx="1811459" cy="450275"/>
          </a:xfrm>
          <a:prstGeom prst="rect">
            <a:avLst/>
          </a:prstGeom>
          <a:noFill/>
          <a:ln>
            <a:noFill/>
          </a:ln>
        </p:spPr>
      </p:pic>
      <p:sp>
        <p:nvSpPr>
          <p:cNvPr id="6" name="Google Shape;151;p3">
            <a:extLst>
              <a:ext uri="{FF2B5EF4-FFF2-40B4-BE49-F238E27FC236}">
                <a16:creationId xmlns:a16="http://schemas.microsoft.com/office/drawing/2014/main" id="{3CD2CF79-8E71-41F5-B6B9-1847BD354963}"/>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844792" cy="267761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l-GR" sz="1200" b="1" dirty="0">
                <a:solidFill>
                  <a:schemeClr val="dk1"/>
                </a:solidFill>
                <a:latin typeface="Arial Rounded"/>
                <a:ea typeface="Arial Rounded"/>
                <a:cs typeface="Arial Rounded"/>
                <a:sym typeface="Arial Rounded"/>
              </a:rPr>
              <a:t>Από την άλλη πλευρά, οι οικονομικές δεξιότητες για όλους βρίσκονται εδώ και πολύ καιρό στο επίκεντρο πολλών εθνικών και ευρωπαϊκών στρατηγικών, επειδή αυτές οι δεξιότητες (μαζί με τις δεξιότητες ασφάλισης και κοινωνικής ασφάλισης) είναι απαραίτητες για την πραγματοποίηση ασφαλών και συνεπών επιλογών, σύμφωνα με τις δικές του συνθήκες -  κυρίως εάν οι χρηματοοικονομικές δραστηριότητες πραγματοποιούνται διαδικτυακά ή μέσω ψηφιακών εργαλείων, σε σχέση με τα οποία οι ηλικιωμένοι (60 ή 65+) είναι συνολικά πολύ λιγότερο ικανοί από άλλες ομάδες γενεών.</a:t>
            </a:r>
            <a:endParaRPr lang="pl-PL" sz="1200" b="1" dirty="0">
              <a:solidFill>
                <a:schemeClr val="dk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65357" y="4609817"/>
            <a:ext cx="1811459" cy="450275"/>
          </a:xfrm>
          <a:prstGeom prst="rect">
            <a:avLst/>
          </a:prstGeom>
          <a:noFill/>
          <a:ln>
            <a:noFill/>
          </a:ln>
        </p:spPr>
      </p:pic>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80BCD2EB-5AD1-4E3A-AE86-A8E7C1716EBA}"/>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0609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138495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l-GR" sz="1200" b="1" dirty="0">
                <a:solidFill>
                  <a:schemeClr val="dk1"/>
                </a:solidFill>
                <a:latin typeface="Arial Rounded"/>
                <a:ea typeface="Arial Rounded"/>
                <a:cs typeface="Arial Rounded"/>
                <a:sym typeface="Arial Rounded"/>
              </a:rPr>
              <a:t>Τι είναι ο χρηματοοικονομικός </a:t>
            </a:r>
            <a:r>
              <a:rPr lang="el-GR" sz="1200" b="1" dirty="0" err="1">
                <a:solidFill>
                  <a:schemeClr val="dk1"/>
                </a:solidFill>
                <a:latin typeface="Arial Rounded"/>
                <a:ea typeface="Arial Rounded"/>
                <a:cs typeface="Arial Rounded"/>
                <a:sym typeface="Arial Rounded"/>
              </a:rPr>
              <a:t>γραμματισμός</a:t>
            </a:r>
            <a:r>
              <a:rPr lang="el-GR" sz="1200" b="1" dirty="0">
                <a:solidFill>
                  <a:schemeClr val="dk1"/>
                </a:solidFill>
                <a:latin typeface="Arial Rounded"/>
                <a:ea typeface="Arial Rounded"/>
                <a:cs typeface="Arial Rounded"/>
                <a:sym typeface="Arial Rounded"/>
              </a:rPr>
              <a:t>; Και πώς μπορεί να διαμορφωθεί, εάν έχει ως στόχο την αντιμετώπιση ενός πιθανώς ηλικιωμένου στόχου;</a:t>
            </a:r>
          </a:p>
          <a:p>
            <a:pPr marR="0" lvl="0" algn="l" rtl="0">
              <a:spcBef>
                <a:spcPts val="0"/>
              </a:spcBef>
              <a:spcAft>
                <a:spcPts val="0"/>
              </a:spcAft>
            </a:pPr>
            <a:endParaRPr lang="el-GR" sz="1200" b="1" dirty="0">
              <a:solidFill>
                <a:schemeClr val="dk1"/>
              </a:solidFill>
              <a:latin typeface="Arial Rounded"/>
              <a:ea typeface="Arial Rounded"/>
              <a:cs typeface="Arial Rounded"/>
              <a:sym typeface="Arial Rounded"/>
            </a:endParaRPr>
          </a:p>
          <a:p>
            <a:pPr marR="0" lvl="0" algn="l" rtl="0">
              <a:spcBef>
                <a:spcPts val="0"/>
              </a:spcBef>
              <a:spcAft>
                <a:spcPts val="0"/>
              </a:spcAft>
            </a:pPr>
            <a:r>
              <a:rPr lang="el-GR" sz="1200" b="1" dirty="0">
                <a:solidFill>
                  <a:schemeClr val="dk1"/>
                </a:solidFill>
                <a:latin typeface="Arial Rounded"/>
                <a:ea typeface="Arial Rounded"/>
                <a:cs typeface="Arial Rounded"/>
                <a:sym typeface="Arial Rounded"/>
              </a:rPr>
              <a:t>Σύμφωνα με τον ορισμό που παρέχεται από την Επιτροπή για τον σχεδιασμό και τον συντονισμό των δραστηριοτήτων χρηματοοικονομικής εκπαίδευσης της ιταλικής κυβέρνησης, είναι "η γνώση και κατανόηση των εννοιών" και κυρίως "των οικονομικών κινδύνων".</a:t>
            </a:r>
            <a:endParaRPr lang="pl-PL" sz="1200" b="1" dirty="0">
              <a:solidFill>
                <a:schemeClr val="dk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89949" y="4609817"/>
            <a:ext cx="1811459" cy="450275"/>
          </a:xfrm>
          <a:prstGeom prst="rect">
            <a:avLst/>
          </a:prstGeom>
          <a:noFill/>
          <a:ln>
            <a:noFill/>
          </a:ln>
        </p:spPr>
      </p:pic>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FBC5B9A9-B858-456B-9184-A3F9C5633F51}"/>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050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677616"/>
          </a:xfrm>
          <a:prstGeom prst="rect">
            <a:avLst/>
          </a:prstGeom>
          <a:noFill/>
          <a:ln>
            <a:noFill/>
          </a:ln>
        </p:spPr>
        <p:txBody>
          <a:bodyPr spcFirstLastPara="1" wrap="square" lIns="91425" tIns="45700" rIns="91425" bIns="45700" anchor="t" anchorCtr="0">
            <a:spAutoFit/>
          </a:bodyPr>
          <a:lstStyle/>
          <a:p>
            <a:pPr marR="0" lvl="0" algn="l" rtl="0">
              <a:lnSpc>
                <a:spcPct val="300000"/>
              </a:lnSpc>
              <a:spcBef>
                <a:spcPts val="0"/>
              </a:spcBef>
              <a:spcAft>
                <a:spcPts val="0"/>
              </a:spcAft>
            </a:pPr>
            <a:r>
              <a:rPr lang="el-GR" b="1" dirty="0">
                <a:solidFill>
                  <a:schemeClr val="dk1"/>
                </a:solidFill>
                <a:latin typeface="Arial Rounded"/>
                <a:ea typeface="Arial Rounded"/>
                <a:cs typeface="Arial Rounded"/>
                <a:sym typeface="Arial Rounded"/>
              </a:rPr>
              <a:t>Και πάλι, είναι αυτό που παρέχει «σιγουριά για την εφαρμογή της γνώσης με χρήσιμο τρόπο, ώστε να λαμβάνονται αποτελεσματικές αποφάσεις σε όλα τα πιθανά οικονομικά και καθημερινά πλαίσια, συμμετέχοντας πλήρως στη σύγχρονη οικονομική ζωή».</a:t>
            </a:r>
            <a:endParaRPr lang="pl-PL" b="1" dirty="0">
              <a:solidFill>
                <a:schemeClr val="dk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126557" y="4609817"/>
            <a:ext cx="1811459" cy="450275"/>
          </a:xfrm>
          <a:prstGeom prst="rect">
            <a:avLst/>
          </a:prstGeom>
          <a:noFill/>
          <a:ln>
            <a:noFill/>
          </a:ln>
        </p:spPr>
      </p:pic>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45A27CB1-1579-4FD5-824C-B045644CCC1D}"/>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152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1708120"/>
          </a:xfrm>
          <a:prstGeom prst="rect">
            <a:avLst/>
          </a:prstGeom>
          <a:noFill/>
          <a:ln>
            <a:noFill/>
          </a:ln>
        </p:spPr>
        <p:txBody>
          <a:bodyPr spcFirstLastPara="1" wrap="square" lIns="91425" tIns="45700" rIns="91425" bIns="45700" anchor="t" anchorCtr="0">
            <a:spAutoFit/>
          </a:bodyPr>
          <a:lstStyle/>
          <a:p>
            <a:pPr marR="0" lvl="0" algn="ctr" rtl="0">
              <a:lnSpc>
                <a:spcPct val="150000"/>
              </a:lnSpc>
              <a:spcBef>
                <a:spcPts val="0"/>
              </a:spcBef>
              <a:spcAft>
                <a:spcPts val="0"/>
              </a:spcAft>
            </a:pPr>
            <a:r>
              <a:rPr lang="el-GR" b="1" dirty="0">
                <a:solidFill>
                  <a:srgbClr val="FF0000"/>
                </a:solidFill>
                <a:latin typeface="Arial Rounded"/>
                <a:ea typeface="Arial Rounded"/>
                <a:cs typeface="Arial Rounded"/>
                <a:sym typeface="Arial Rounded"/>
              </a:rPr>
              <a:t>Πρέπει να ληφθεί υπόψη ότι οι οικονομικές δραστηριότητες επίσης συχνά εξαρτώνται από συναισθήματα, από ανάγκες, από συμπεριφορές που δεν είναι πάντα ορθολογικές, ειδικά στην περίπτωση του πιο εύθραυστου και, σε αυτήν την περίπτωση, του λιγότερο εγγράμματου πληθυσμού.</a:t>
            </a:r>
            <a:endParaRPr lang="pl-PL" b="1" dirty="0">
              <a:solidFill>
                <a:schemeClr val="dk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126557" y="4650288"/>
            <a:ext cx="1811459" cy="450275"/>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44D52FF1-334C-4D28-A27F-3FD7182CD522}"/>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354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1384954"/>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l-GR" b="1" dirty="0">
                <a:solidFill>
                  <a:schemeClr val="tx1"/>
                </a:solidFill>
                <a:latin typeface="Arial Rounded"/>
                <a:ea typeface="Arial Rounded"/>
                <a:cs typeface="Arial Rounded"/>
                <a:sym typeface="Arial Rounded"/>
              </a:rPr>
              <a:t>Η χρηματοοικονομική εκπαίδευση για τους ηλικιωμένους πρέπει επίσης να συνδυάζει τη θεωρία, η οποία είναι σίγουρα σημαντική, με την πράξη, ακόμη και την πιο απλή και καθημερινή</a:t>
            </a:r>
            <a:r>
              <a:rPr lang="en-US" b="1" dirty="0">
                <a:solidFill>
                  <a:schemeClr val="tx1"/>
                </a:solidFill>
                <a:latin typeface="Arial Rounded"/>
                <a:ea typeface="Arial Rounded"/>
                <a:cs typeface="Arial Rounded"/>
                <a:sym typeface="Arial Rounded"/>
              </a:rPr>
              <a:t>.</a:t>
            </a:r>
          </a:p>
          <a:p>
            <a:pPr marR="0" lvl="0" algn="just" rtl="0">
              <a:lnSpc>
                <a:spcPct val="150000"/>
              </a:lnSpc>
              <a:spcBef>
                <a:spcPts val="0"/>
              </a:spcBef>
              <a:spcAft>
                <a:spcPts val="0"/>
              </a:spcAft>
            </a:pPr>
            <a:r>
              <a:rPr lang="en-US" b="1" dirty="0">
                <a:solidFill>
                  <a:schemeClr val="tx1"/>
                </a:solidFill>
                <a:latin typeface="Arial Rounded"/>
                <a:ea typeface="Arial Rounded"/>
                <a:cs typeface="Arial Rounded"/>
                <a:sym typeface="Arial Rounded"/>
              </a:rPr>
              <a:t> </a:t>
            </a:r>
            <a:r>
              <a:rPr lang="el-GR" b="1" dirty="0">
                <a:solidFill>
                  <a:srgbClr val="FF0000"/>
                </a:solidFill>
                <a:latin typeface="Arial Rounded"/>
                <a:ea typeface="Arial Rounded"/>
                <a:cs typeface="Arial Rounded"/>
                <a:sym typeface="Arial Rounded"/>
              </a:rPr>
              <a:t>Ένα παράδειγμα;</a:t>
            </a:r>
            <a:endParaRPr lang="pl-PL" b="1" dirty="0">
              <a:solidFill>
                <a:srgbClr val="FF0000"/>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126557" y="4609817"/>
            <a:ext cx="1811459" cy="450275"/>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F53DE493-E684-44D9-9178-7478516C7A57}"/>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943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346413" y="2013144"/>
            <a:ext cx="6930322" cy="2677616"/>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l-GR" b="1" dirty="0">
                <a:solidFill>
                  <a:schemeClr val="tx1"/>
                </a:solidFill>
                <a:latin typeface="Arial Rounded"/>
                <a:ea typeface="Arial Rounded"/>
                <a:cs typeface="Arial Rounded"/>
                <a:sym typeface="Arial Rounded"/>
              </a:rPr>
              <a:t>Η σημασία της κατάρτισης ενός μηνιαίου προϋπολογισμού, χρήσιμου για την παρακολούθηση των εσόδων και των εξόδων του ατόμου, αλλά και για τον τρόπο κατάρτισης ενός προϋπολογισμού, για παράδειγμα μέσω προσιτού και εύχρηστου λογισμικού, υπό τον όρο ότι είναι καλά επεξηγημένα από τον εκπαιδευτικό ( π.χ. πακέτο </a:t>
            </a:r>
            <a:r>
              <a:rPr lang="el-GR" b="1" dirty="0" err="1">
                <a:solidFill>
                  <a:schemeClr val="tx1"/>
                </a:solidFill>
                <a:latin typeface="Arial Rounded"/>
                <a:ea typeface="Arial Rounded"/>
                <a:cs typeface="Arial Rounded"/>
                <a:sym typeface="Arial Rounded"/>
              </a:rPr>
              <a:t>OpenOffice</a:t>
            </a:r>
            <a:r>
              <a:rPr lang="el-GR" b="1" dirty="0">
                <a:solidFill>
                  <a:schemeClr val="tx1"/>
                </a:solidFill>
                <a:latin typeface="Arial Rounded"/>
                <a:ea typeface="Arial Rounded"/>
                <a:cs typeface="Arial Rounded"/>
                <a:sym typeface="Arial Rounded"/>
              </a:rPr>
              <a:t>) ή ακόμα μέσω της καθοδηγούμενης εξερεύνησης των Εφαρμογών Internet </a:t>
            </a:r>
            <a:r>
              <a:rPr lang="el-GR" b="1" dirty="0" err="1">
                <a:solidFill>
                  <a:schemeClr val="tx1"/>
                </a:solidFill>
                <a:latin typeface="Arial Rounded"/>
                <a:ea typeface="Arial Rounded"/>
                <a:cs typeface="Arial Rounded"/>
                <a:sym typeface="Arial Rounded"/>
              </a:rPr>
              <a:t>Banking</a:t>
            </a:r>
            <a:r>
              <a:rPr lang="el-GR" b="1" dirty="0">
                <a:solidFill>
                  <a:schemeClr val="tx1"/>
                </a:solidFill>
                <a:latin typeface="Arial Rounded"/>
                <a:ea typeface="Arial Rounded"/>
                <a:cs typeface="Arial Rounded"/>
                <a:sym typeface="Arial Rounded"/>
              </a:rPr>
              <a:t> και των λειτουργιών τους, οι οποίες πλέον θεωρούνται πλήρως υποχρεωτικές για όλους τους κατόχους τρεχόντων λογαριασμών.</a:t>
            </a:r>
            <a:endParaRPr lang="pl-PL"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126557" y="4609817"/>
            <a:ext cx="1811459" cy="450275"/>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C6FC00E6-2CE4-4279-88B0-80525894124E}"/>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068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031285"/>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l-GR" b="1" dirty="0">
                <a:solidFill>
                  <a:schemeClr val="tx1"/>
                </a:solidFill>
                <a:latin typeface="Arial Rounded"/>
                <a:ea typeface="Arial Rounded"/>
                <a:cs typeface="Arial Rounded"/>
                <a:sym typeface="Arial Rounded"/>
              </a:rPr>
              <a:t>Οι οικονομικές δεξιότητες, ακόμη και οι βασικές, θεωρούνται ως εκ τούτου θεμελιώδεις για τον προσανατολισμό και τη γνώση του πώς να λαμβάνει τεκμηριωμένες αποφάσεις κατά τις λεγόμενες «στιγμές που έχουν σημασία», όπως ορίζονται από την προαναφερθείσα ιταλική επιτροπή για τον σχεδιασμό και τον συντονισμό της χρηματοοικονομικής εκπαίδευσης.</a:t>
            </a:r>
            <a:endParaRPr lang="pl-PL"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el-GR" sz="2000" b="1" dirty="0">
                <a:solidFill>
                  <a:srgbClr val="538CD5"/>
                </a:solidFill>
                <a:latin typeface="Arial Rounded"/>
                <a:ea typeface="Arial Rounded"/>
                <a:cs typeface="Arial Rounded"/>
                <a:sym typeface="Arial Rounded"/>
              </a:rPr>
              <a:t>1.1: ΓΕΝΙΚΕΣ ΟΙΚΟΝΟΜΙΚΕΣ ΓΝΩΣΕΙΣ ΓΙΑ ΗΛΙΚΙΩΜΕΝΟΥΣ</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88352" y="4633235"/>
            <a:ext cx="1811459" cy="450275"/>
          </a:xfrm>
          <a:prstGeom prst="rect">
            <a:avLst/>
          </a:prstGeom>
          <a:noFill/>
          <a:ln>
            <a:noFill/>
          </a:ln>
        </p:spPr>
      </p:pic>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ΡΥΘΜΙΣΗ ΚΑΙ ΠΛΑΙΣΙΟ</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51;p3">
            <a:extLst>
              <a:ext uri="{FF2B5EF4-FFF2-40B4-BE49-F238E27FC236}">
                <a16:creationId xmlns:a16="http://schemas.microsoft.com/office/drawing/2014/main" id="{6FCB044B-91BE-4E3F-AD06-D1918587FA8D}"/>
              </a:ext>
            </a:extLst>
          </p:cNvPr>
          <p:cNvSpPr txBox="1"/>
          <p:nvPr/>
        </p:nvSpPr>
        <p:spPr>
          <a:xfrm>
            <a:off x="1416330" y="4660668"/>
            <a:ext cx="76004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00" dirty="0">
                <a:solidFill>
                  <a:schemeClr val="dk1"/>
                </a:solidFill>
                <a:latin typeface="Calibri"/>
                <a:ea typeface="Calibri"/>
                <a:cs typeface="Calibri"/>
                <a:sym typeface="Calibri"/>
              </a:rPr>
              <a:t>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3727056"/>
      </p:ext>
    </p:extLst>
  </p:cSld>
  <p:clrMapOvr>
    <a:masterClrMapping/>
  </p:clrMapOvr>
</p:sld>
</file>

<file path=ppt/theme/theme1.xml><?xml version="1.0" encoding="utf-8"?>
<a:theme xmlns:a="http://schemas.openxmlformats.org/drawingml/2006/main" name="Cover and End Slide Master">
  <a:themeElements>
    <a:clrScheme name="ALLPPT-COLOR-A23">
      <a:dk1>
        <a:srgbClr val="000000"/>
      </a:dk1>
      <a:lt1>
        <a:srgbClr val="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3128</Words>
  <Application>Microsoft Office PowerPoint</Application>
  <PresentationFormat>Presentación en pantalla (16:9)</PresentationFormat>
  <Paragraphs>143</Paragraphs>
  <Slides>28</Slides>
  <Notes>28</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28</vt:i4>
      </vt:variant>
    </vt:vector>
  </HeadingPairs>
  <TitlesOfParts>
    <vt:vector size="36" baseType="lpstr">
      <vt:lpstr>Malgun Gothic</vt:lpstr>
      <vt:lpstr>Arial</vt:lpstr>
      <vt:lpstr>Arial Rounded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GoogleSlidesPPT.com;Allppt.com</dc:creator>
  <cp:keywords>, docId:DFFE3E2CC9C23CEE7DA994B8B735B2D7</cp:keywords>
  <cp:lastModifiedBy>dani gm</cp:lastModifiedBy>
  <cp:revision>10</cp:revision>
  <dcterms:created xsi:type="dcterms:W3CDTF">2016-12-05T23:26:54Z</dcterms:created>
  <dcterms:modified xsi:type="dcterms:W3CDTF">2024-02-22T16:12:35Z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