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7"/>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7" r:id="rId18"/>
    <p:sldId id="346"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3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84"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54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20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26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61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862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4" name="CuadroTexto 3">
            <a:extLst>
              <a:ext uri="{FF2B5EF4-FFF2-40B4-BE49-F238E27FC236}">
                <a16:creationId xmlns:a16="http://schemas.microsoft.com/office/drawing/2014/main" id="{C9ED483E-8B0D-46CA-B69A-E2C85713C48E}"/>
              </a:ext>
            </a:extLst>
          </p:cNvPr>
          <p:cNvSpPr txBox="1"/>
          <p:nvPr userDrawn="1"/>
        </p:nvSpPr>
        <p:spPr>
          <a:xfrm>
            <a:off x="7907155" y="4972506"/>
            <a:ext cx="1317990" cy="215444"/>
          </a:xfrm>
          <a:prstGeom prst="rect">
            <a:avLst/>
          </a:prstGeom>
          <a:noFill/>
        </p:spPr>
        <p:txBody>
          <a:bodyPr wrap="none" rtlCol="0">
            <a:spAutoFit/>
          </a:body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1">
            <a:extLst>
              <a:ext uri="{FF2B5EF4-FFF2-40B4-BE49-F238E27FC236}">
                <a16:creationId xmlns:a16="http://schemas.microsoft.com/office/drawing/2014/main" id="{AA2B2EC7-D208-4802-B181-4EA09BE40E64}"/>
              </a:ext>
            </a:extLst>
          </p:cNvPr>
          <p:cNvSpPr txBox="1"/>
          <p:nvPr userDrawn="1"/>
        </p:nvSpPr>
        <p:spPr>
          <a:xfrm>
            <a:off x="7907155" y="4972506"/>
            <a:ext cx="1317990" cy="215444"/>
          </a:xfrm>
          <a:prstGeom prst="rect">
            <a:avLst/>
          </a:prstGeom>
          <a:noFill/>
        </p:spPr>
        <p:txBody>
          <a:bodyPr wrap="none" rtlCol="0">
            <a:spAutoFit/>
          </a:body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175BA74C-F2E0-441B-A6A7-64AB9E4F033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es-ES" b="1" dirty="0">
                <a:latin typeface="Arial Rounded"/>
                <a:ea typeface="Arial Rounded"/>
                <a:cs typeface="Arial Rounded"/>
                <a:sym typeface="Arial Rounded"/>
              </a:rPr>
              <a:t>Finanzas de las personas mayores</a:t>
            </a:r>
            <a:endParaRPr lang="es-ES"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3000781"/>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a:solidFill>
                  <a:srgbClr val="FF0000"/>
                </a:solidFill>
                <a:latin typeface="Arial Rounded"/>
                <a:ea typeface="Arial Rounded"/>
                <a:cs typeface="Arial Rounded"/>
                <a:sym typeface="Arial Rounded"/>
              </a:rPr>
              <a:t>Bon</a:t>
            </a:r>
            <a:r>
              <a:rPr lang="es-ES" b="1">
                <a:solidFill>
                  <a:srgbClr val="FF0000"/>
                </a:solidFill>
                <a:latin typeface="Arial Rounded"/>
                <a:ea typeface="Arial Rounded"/>
                <a:cs typeface="Arial Rounded"/>
                <a:sym typeface="Arial Rounded"/>
              </a:rPr>
              <a:t>o</a:t>
            </a:r>
            <a:r>
              <a:rPr lang="pl-PL" b="1">
                <a:solidFill>
                  <a:srgbClr val="FF0000"/>
                </a:solidFill>
                <a:latin typeface="Arial Rounded"/>
                <a:ea typeface="Arial Rounded"/>
                <a:cs typeface="Arial Rounded"/>
                <a:sym typeface="Arial Rounded"/>
              </a:rPr>
              <a:t>s</a:t>
            </a: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r>
              <a:rPr lang="es-ES" sz="1200" b="1">
                <a:solidFill>
                  <a:schemeClr val="tx1"/>
                </a:solidFill>
                <a:latin typeface="Arial Rounded"/>
                <a:ea typeface="Arial Rounded"/>
                <a:cs typeface="Arial Rounded"/>
                <a:sym typeface="Arial Rounded"/>
              </a:rPr>
              <a:t>Un bono es un papel de deuda que confirma la concesión de un préstamo durante un periodo fijo a su emisor</a:t>
            </a:r>
            <a:r>
              <a:rPr lang="pl-PL" sz="1200" b="1">
                <a:solidFill>
                  <a:schemeClr val="tx1"/>
                </a:solidFill>
                <a:latin typeface="Arial Rounded"/>
                <a:ea typeface="Arial Rounded"/>
                <a:cs typeface="Arial Rounded"/>
                <a:sym typeface="Arial Rounded"/>
              </a:rPr>
              <a:t>. </a:t>
            </a:r>
            <a:r>
              <a:rPr lang="es-ES" sz="1200" b="1">
                <a:solidFill>
                  <a:schemeClr val="tx1"/>
                </a:solidFill>
                <a:latin typeface="Arial Rounded"/>
                <a:ea typeface="Arial Rounded"/>
                <a:cs typeface="Arial Rounded"/>
                <a:sym typeface="Arial Rounded"/>
              </a:rPr>
              <a:t>El emisor de un bono puede ser un gobierno nacional (bonos del Estado) o una empresa (bonos corporativos)</a:t>
            </a:r>
            <a:r>
              <a:rPr lang="pl-PL" sz="1200" b="1">
                <a:solidFill>
                  <a:schemeClr val="tx1"/>
                </a:solidFill>
                <a:latin typeface="Arial Rounded"/>
                <a:ea typeface="Arial Rounded"/>
                <a:cs typeface="Arial Rounded"/>
                <a:sym typeface="Arial Rounded"/>
              </a:rPr>
              <a:t>.</a:t>
            </a:r>
            <a:endParaRPr lang="pl-PL" sz="1200" b="1"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b="1">
                <a:solidFill>
                  <a:srgbClr val="00B0F0"/>
                </a:solidFill>
                <a:latin typeface="Arial Rounded"/>
                <a:ea typeface="Arial Rounded"/>
                <a:cs typeface="Arial Rounded"/>
                <a:sym typeface="Arial Rounded"/>
              </a:rPr>
              <a:t>Obje</a:t>
            </a:r>
            <a:r>
              <a:rPr lang="es-ES" sz="1200" b="1">
                <a:solidFill>
                  <a:srgbClr val="00B0F0"/>
                </a:solidFill>
                <a:latin typeface="Arial Rounded"/>
                <a:ea typeface="Arial Rounded"/>
                <a:cs typeface="Arial Rounded"/>
                <a:sym typeface="Arial Rounded"/>
              </a:rPr>
              <a:t>tivo</a:t>
            </a:r>
            <a:r>
              <a:rPr lang="pl-PL" sz="1200" b="1">
                <a:solidFill>
                  <a:srgbClr val="00B0F0"/>
                </a:solidFill>
                <a:latin typeface="Arial Rounded"/>
                <a:ea typeface="Arial Rounded"/>
                <a:cs typeface="Arial Rounded"/>
                <a:sym typeface="Arial Rounded"/>
              </a:rPr>
              <a:t>: </a:t>
            </a:r>
            <a:r>
              <a:rPr lang="es-ES" sz="1200" b="1">
                <a:solidFill>
                  <a:srgbClr val="00B0F0"/>
                </a:solidFill>
                <a:latin typeface="Arial Rounded"/>
                <a:ea typeface="Arial Rounded"/>
                <a:cs typeface="Arial Rounded"/>
                <a:sym typeface="Arial Rounded"/>
              </a:rPr>
              <a:t>Proteger el valor del capital</a:t>
            </a:r>
            <a:endParaRPr lang="pl-PL" sz="1200" b="1" dirty="0">
              <a:solidFill>
                <a:srgbClr val="00B0F0"/>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b="1">
                <a:solidFill>
                  <a:srgbClr val="00B0F0"/>
                </a:solidFill>
                <a:latin typeface="Arial Rounded"/>
                <a:ea typeface="Arial Rounded"/>
                <a:cs typeface="Arial Rounded"/>
                <a:sym typeface="Arial Rounded"/>
              </a:rPr>
              <a:t>C</a:t>
            </a:r>
            <a:r>
              <a:rPr lang="es-ES" sz="1200" b="1">
                <a:solidFill>
                  <a:srgbClr val="00B0F0"/>
                </a:solidFill>
                <a:latin typeface="Arial Rounded"/>
                <a:ea typeface="Arial Rounded"/>
                <a:cs typeface="Arial Rounded"/>
                <a:sym typeface="Arial Rounded"/>
              </a:rPr>
              <a:t>aracterísticas</a:t>
            </a:r>
            <a:r>
              <a:rPr lang="pl-PL" sz="1200" b="1">
                <a:solidFill>
                  <a:srgbClr val="00B0F0"/>
                </a:solidFill>
                <a:latin typeface="Arial Rounded"/>
                <a:ea typeface="Arial Rounded"/>
                <a:cs typeface="Arial Rounded"/>
                <a:sym typeface="Arial Rounded"/>
              </a:rPr>
              <a:t>: </a:t>
            </a:r>
            <a:endParaRPr lang="pl-PL" sz="1200" b="1" dirty="0">
              <a:solidFill>
                <a:srgbClr val="00B0F0"/>
              </a:solidFill>
              <a:latin typeface="Arial Rounded"/>
              <a:ea typeface="Arial Rounded"/>
              <a:cs typeface="Arial Rounded"/>
              <a:sym typeface="Arial Rounded"/>
            </a:endParaRPr>
          </a:p>
          <a:p>
            <a:pPr marR="0" lvl="0" algn="just" rtl="0">
              <a:lnSpc>
                <a:spcPct val="150000"/>
              </a:lnSpc>
              <a:spcBef>
                <a:spcPts val="0"/>
              </a:spcBef>
              <a:spcAft>
                <a:spcPts val="0"/>
              </a:spcAft>
            </a:pPr>
            <a:r>
              <a:rPr lang="es-ES" sz="1200" b="1">
                <a:solidFill>
                  <a:schemeClr val="tx1"/>
                </a:solidFill>
                <a:latin typeface="Arial Rounded"/>
                <a:ea typeface="Arial Rounded"/>
                <a:cs typeface="Arial Rounded"/>
                <a:sym typeface="Arial Rounded"/>
              </a:rPr>
              <a:t>Bajo riesgo</a:t>
            </a:r>
            <a:r>
              <a:rPr lang="pl-PL" sz="1200" b="1">
                <a:solidFill>
                  <a:schemeClr val="tx1"/>
                </a:solidFill>
                <a:latin typeface="Arial Rounded"/>
                <a:ea typeface="Arial Rounded"/>
                <a:cs typeface="Arial Rounded"/>
                <a:sym typeface="Arial Rounded"/>
              </a:rPr>
              <a:t> (</a:t>
            </a:r>
            <a:r>
              <a:rPr lang="es-ES" sz="1200" b="1">
                <a:solidFill>
                  <a:schemeClr val="tx1"/>
                </a:solidFill>
                <a:latin typeface="Arial Rounded"/>
                <a:ea typeface="Arial Rounded"/>
                <a:cs typeface="Arial Rounded"/>
                <a:sym typeface="Arial Rounded"/>
              </a:rPr>
              <a:t>el más bajo en los bonos del Estado</a:t>
            </a:r>
            <a:r>
              <a:rPr lang="pl-PL" sz="1200" b="1">
                <a:solidFill>
                  <a:schemeClr val="tx1"/>
                </a:solidFill>
                <a:latin typeface="Arial Rounded"/>
                <a:ea typeface="Arial Rounded"/>
                <a:cs typeface="Arial Rounded"/>
                <a:sym typeface="Arial Rounded"/>
              </a:rPr>
              <a:t>), </a:t>
            </a:r>
            <a:r>
              <a:rPr lang="es-ES" sz="1200" b="1">
                <a:solidFill>
                  <a:schemeClr val="tx1"/>
                </a:solidFill>
                <a:latin typeface="Arial Rounded"/>
                <a:ea typeface="Arial Rounded"/>
                <a:cs typeface="Arial Rounded"/>
                <a:sym typeface="Arial Rounded"/>
              </a:rPr>
              <a:t>bajo rendimiento de la inversión. </a:t>
            </a:r>
            <a:endParaRPr lang="pl-PL" sz="1200" b="1"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a:solidFill>
                  <a:srgbClr val="FF0000"/>
                </a:solidFill>
                <a:latin typeface="Arial Rounded"/>
                <a:ea typeface="Arial Rounded"/>
                <a:cs typeface="Arial Rounded"/>
                <a:sym typeface="Arial Rounded"/>
              </a:rPr>
              <a:t>Factor</a:t>
            </a:r>
            <a:r>
              <a:rPr lang="es-ES" b="1">
                <a:solidFill>
                  <a:srgbClr val="FF0000"/>
                </a:solidFill>
                <a:latin typeface="Arial Rounded"/>
                <a:ea typeface="Arial Rounded"/>
                <a:cs typeface="Arial Rounded"/>
                <a:sym typeface="Arial Rounded"/>
              </a:rPr>
              <a:t>es que afectan a los tipos de interés de los bonos</a:t>
            </a:r>
            <a:r>
              <a:rPr lang="pl-PL" b="1">
                <a:solidFill>
                  <a:srgbClr val="FF0000"/>
                </a:solidFill>
                <a:latin typeface="Arial Rounded"/>
                <a:ea typeface="Arial Rounded"/>
                <a:cs typeface="Arial Rounded"/>
                <a:sym typeface="Arial Rounded"/>
              </a:rPr>
              <a:t>.</a:t>
            </a:r>
            <a:endParaRPr lang="pl-PL" b="1" dirty="0">
              <a:solidFill>
                <a:srgbClr val="FF0000"/>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s-ES" b="1">
                <a:solidFill>
                  <a:schemeClr val="tx1"/>
                </a:solidFill>
                <a:latin typeface="Arial Rounded"/>
                <a:ea typeface="Arial Rounded"/>
                <a:cs typeface="Arial Rounded"/>
                <a:sym typeface="Arial Rounded"/>
              </a:rPr>
              <a:t>Solvencia del emisor</a:t>
            </a:r>
            <a:endParaRPr lang="pl-PL" b="1" dirty="0">
              <a:solidFill>
                <a:schemeClr val="tx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s-ES" b="1">
                <a:solidFill>
                  <a:schemeClr val="tx1"/>
                </a:solidFill>
                <a:latin typeface="Arial Rounded"/>
                <a:ea typeface="Arial Rounded"/>
                <a:cs typeface="Arial Rounded"/>
                <a:sym typeface="Arial Rounded"/>
              </a:rPr>
              <a:t>Bonos respaldados por activos</a:t>
            </a:r>
            <a:endParaRPr lang="pl-PL" b="1" dirty="0">
              <a:solidFill>
                <a:schemeClr val="tx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s-ES" b="1">
                <a:solidFill>
                  <a:schemeClr val="tx1"/>
                </a:solidFill>
                <a:latin typeface="Arial Rounded"/>
                <a:ea typeface="Arial Rounded"/>
                <a:cs typeface="Arial Rounded"/>
                <a:sym typeface="Arial Rounded"/>
              </a:rPr>
              <a:t>Calificación</a:t>
            </a:r>
            <a:r>
              <a:rPr lang="pl-PL" b="1">
                <a:solidFill>
                  <a:schemeClr val="tx1"/>
                </a:solidFill>
                <a:latin typeface="Arial Rounded"/>
                <a:ea typeface="Arial Rounded"/>
                <a:cs typeface="Arial Rounded"/>
                <a:sym typeface="Arial Rounded"/>
              </a:rPr>
              <a:t>- </a:t>
            </a:r>
            <a:r>
              <a:rPr lang="es-ES" b="1">
                <a:solidFill>
                  <a:schemeClr val="tx1"/>
                </a:solidFill>
                <a:latin typeface="Arial Rounded"/>
                <a:ea typeface="Arial Rounded"/>
                <a:cs typeface="Arial Rounded"/>
                <a:sym typeface="Arial Rounded"/>
              </a:rPr>
              <a:t>evaluación de la credibilidad de un emisor</a:t>
            </a:r>
            <a:endParaRPr lang="pl-PL" b="1" dirty="0">
              <a:solidFill>
                <a:schemeClr val="tx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s-ES" b="1">
                <a:solidFill>
                  <a:schemeClr val="tx1"/>
                </a:solidFill>
                <a:latin typeface="Arial Rounded"/>
                <a:ea typeface="Arial Rounded"/>
                <a:cs typeface="Arial Rounded"/>
                <a:sym typeface="Arial Rounded"/>
              </a:rPr>
              <a:t>Tipos de interés</a:t>
            </a:r>
            <a:r>
              <a:rPr lang="pl-PL" b="1">
                <a:solidFill>
                  <a:schemeClr val="tx1"/>
                </a:solidFill>
                <a:latin typeface="Arial Rounded"/>
                <a:ea typeface="Arial Rounded"/>
                <a:cs typeface="Arial Rounded"/>
                <a:sym typeface="Arial Rounded"/>
              </a:rPr>
              <a:t> – </a:t>
            </a:r>
            <a:r>
              <a:rPr lang="es-ES" b="1">
                <a:solidFill>
                  <a:schemeClr val="tx1"/>
                </a:solidFill>
                <a:latin typeface="Arial Rounded"/>
                <a:ea typeface="Arial Rounded"/>
                <a:cs typeface="Arial Rounded"/>
                <a:sym typeface="Arial Rounded"/>
              </a:rPr>
              <a:t>tipos de préstamos</a:t>
            </a:r>
            <a:endParaRPr lang="pl-PL" b="1"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90844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a:solidFill>
                  <a:srgbClr val="FF0000"/>
                </a:solidFill>
                <a:latin typeface="Arial Rounded"/>
                <a:ea typeface="Arial Rounded"/>
                <a:cs typeface="Arial Rounded"/>
                <a:sym typeface="Arial Rounded"/>
              </a:rPr>
              <a:t>Bon</a:t>
            </a:r>
            <a:r>
              <a:rPr lang="es-ES" b="1">
                <a:solidFill>
                  <a:srgbClr val="FF0000"/>
                </a:solidFill>
                <a:latin typeface="Arial Rounded"/>
                <a:ea typeface="Arial Rounded"/>
                <a:cs typeface="Arial Rounded"/>
                <a:sym typeface="Arial Rounded"/>
              </a:rPr>
              <a:t>os</a:t>
            </a:r>
            <a:r>
              <a:rPr lang="pl-PL" b="1">
                <a:solidFill>
                  <a:srgbClr val="FF0000"/>
                </a:solidFill>
                <a:latin typeface="Arial Rounded"/>
                <a:ea typeface="Arial Rounded"/>
                <a:cs typeface="Arial Rounded"/>
                <a:sym typeface="Arial Rounded"/>
              </a:rPr>
              <a:t> - </a:t>
            </a:r>
            <a:r>
              <a:rPr lang="es-ES" b="1">
                <a:solidFill>
                  <a:srgbClr val="FF0000"/>
                </a:solidFill>
                <a:latin typeface="Arial Rounded"/>
                <a:ea typeface="Arial Rounded"/>
                <a:cs typeface="Arial Rounded"/>
                <a:sym typeface="Arial Rounded"/>
              </a:rPr>
              <a:t>trampas</a:t>
            </a:r>
            <a:r>
              <a:rPr lang="pl-PL" b="1">
                <a:solidFill>
                  <a:srgbClr val="FF0000"/>
                </a:solidFill>
                <a:latin typeface="Arial Rounded"/>
                <a:ea typeface="Arial Rounded"/>
                <a:cs typeface="Arial Rounded"/>
                <a:sym typeface="Arial Rounded"/>
              </a:rPr>
              <a:t>.</a:t>
            </a:r>
            <a:endParaRPr lang="pl-PL" b="1" dirty="0">
              <a:solidFill>
                <a:srgbClr val="FF0000"/>
              </a:solidFill>
              <a:latin typeface="Arial Rounded"/>
              <a:ea typeface="Arial Rounded"/>
              <a:cs typeface="Arial Rounded"/>
              <a:sym typeface="Arial Rounded"/>
            </a:endParaRPr>
          </a:p>
          <a:p>
            <a:pPr marL="228600" marR="0" lvl="0" indent="-228600" algn="just" rtl="0">
              <a:lnSpc>
                <a:spcPct val="150000"/>
              </a:lnSpc>
              <a:spcBef>
                <a:spcPts val="0"/>
              </a:spcBef>
              <a:spcAft>
                <a:spcPts val="0"/>
              </a:spcAft>
              <a:buFont typeface="+mj-lt"/>
              <a:buAutoNum type="arabicPeriod"/>
            </a:pPr>
            <a:r>
              <a:rPr lang="es-ES" sz="1200">
                <a:solidFill>
                  <a:schemeClr val="tx1"/>
                </a:solidFill>
                <a:latin typeface="Arial Rounded"/>
                <a:ea typeface="Arial Rounded"/>
                <a:cs typeface="Arial Rounded"/>
                <a:sym typeface="Arial Rounded"/>
              </a:rPr>
              <a:t>Sanciones por reventa anticipada de bonos al emisor</a:t>
            </a:r>
            <a:endParaRPr lang="pl-PL" sz="1200" dirty="0">
              <a:solidFill>
                <a:schemeClr val="tx1"/>
              </a:solidFill>
              <a:latin typeface="Arial Rounded"/>
              <a:ea typeface="Arial Rounded"/>
              <a:cs typeface="Arial Rounded"/>
              <a:sym typeface="Arial Rounded"/>
            </a:endParaRPr>
          </a:p>
          <a:p>
            <a:pPr marL="228600" marR="0" lvl="0" indent="-228600" algn="just" rtl="0">
              <a:lnSpc>
                <a:spcPct val="150000"/>
              </a:lnSpc>
              <a:spcBef>
                <a:spcPts val="0"/>
              </a:spcBef>
              <a:spcAft>
                <a:spcPts val="0"/>
              </a:spcAft>
              <a:buFont typeface="+mj-lt"/>
              <a:buAutoNum type="arabicPeriod"/>
            </a:pPr>
            <a:r>
              <a:rPr lang="pl-PL" sz="1200">
                <a:solidFill>
                  <a:schemeClr val="tx1"/>
                </a:solidFill>
                <a:latin typeface="Arial Rounded"/>
                <a:ea typeface="Arial Rounded"/>
                <a:cs typeface="Arial Rounded"/>
                <a:sym typeface="Arial Rounded"/>
              </a:rPr>
              <a:t>Com</a:t>
            </a:r>
            <a:r>
              <a:rPr lang="es-ES" sz="1200">
                <a:solidFill>
                  <a:schemeClr val="tx1"/>
                </a:solidFill>
                <a:latin typeface="Arial Rounded"/>
                <a:ea typeface="Arial Rounded"/>
                <a:cs typeface="Arial Rounded"/>
                <a:sym typeface="Arial Rounded"/>
              </a:rPr>
              <a:t>isión por la venta de bonos en el mercado secundario</a:t>
            </a:r>
            <a:endParaRPr lang="pl-PL" sz="1200" dirty="0">
              <a:solidFill>
                <a:schemeClr val="tx1"/>
              </a:solidFill>
              <a:latin typeface="Arial Rounded"/>
              <a:ea typeface="Arial Rounded"/>
              <a:cs typeface="Arial Rounded"/>
              <a:sym typeface="Arial Rounded"/>
            </a:endParaRPr>
          </a:p>
          <a:p>
            <a:pPr marL="228600" marR="0" lvl="0" indent="-228600" algn="just" rtl="0">
              <a:lnSpc>
                <a:spcPct val="150000"/>
              </a:lnSpc>
              <a:spcBef>
                <a:spcPts val="0"/>
              </a:spcBef>
              <a:spcAft>
                <a:spcPts val="0"/>
              </a:spcAft>
              <a:buFont typeface="+mj-lt"/>
              <a:buAutoNum type="arabicPeriod"/>
            </a:pPr>
            <a:r>
              <a:rPr lang="es-ES" sz="1200">
                <a:solidFill>
                  <a:schemeClr val="tx1"/>
                </a:solidFill>
                <a:latin typeface="Arial Rounded"/>
                <a:ea typeface="Arial Rounded"/>
                <a:cs typeface="Arial Rounded"/>
                <a:sym typeface="Arial Rounded"/>
              </a:rPr>
              <a:t>Tipos de interés que no garantizan el valor del capital</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E</a:t>
            </a:r>
            <a:r>
              <a:rPr lang="es-ES" sz="1200">
                <a:solidFill>
                  <a:schemeClr val="tx1"/>
                </a:solidFill>
                <a:latin typeface="Arial Rounded"/>
                <a:ea typeface="Arial Rounded"/>
                <a:cs typeface="Arial Rounded"/>
                <a:sym typeface="Arial Rounded"/>
              </a:rPr>
              <a:t>jemplo</a:t>
            </a:r>
            <a:r>
              <a:rPr lang="pl-PL" sz="1200">
                <a:solidFill>
                  <a:schemeClr val="tx1"/>
                </a:solidFill>
                <a:latin typeface="Arial Rounded"/>
                <a:ea typeface="Arial Rounded"/>
                <a:cs typeface="Arial Rounded"/>
                <a:sym typeface="Arial Rounded"/>
              </a:rPr>
              <a:t>:</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es-ES" sz="1200">
                <a:solidFill>
                  <a:schemeClr val="tx1"/>
                </a:solidFill>
                <a:latin typeface="Arial Rounded"/>
                <a:ea typeface="Arial Rounded"/>
                <a:cs typeface="Arial Rounded"/>
                <a:sym typeface="Arial Rounded"/>
              </a:rPr>
              <a:t>¿Cuánto ganarás después del primer año con un bono de 2 años con un tipo de interés del 5% si la inflación anual fuera de </a:t>
            </a:r>
            <a:r>
              <a:rPr lang="pl-PL" sz="1200">
                <a:solidFill>
                  <a:schemeClr val="tx1"/>
                </a:solidFill>
                <a:latin typeface="Arial Rounded"/>
                <a:ea typeface="Arial Rounded"/>
                <a:cs typeface="Arial Rounded"/>
                <a:sym typeface="Arial Rounded"/>
              </a:rPr>
              <a:t> </a:t>
            </a:r>
            <a:r>
              <a:rPr lang="pl-PL" sz="1200" dirty="0">
                <a:solidFill>
                  <a:schemeClr val="tx1"/>
                </a:solidFill>
                <a:latin typeface="Arial Rounded"/>
                <a:ea typeface="Arial Rounded"/>
                <a:cs typeface="Arial Rounded"/>
                <a:sym typeface="Arial Rounded"/>
              </a:rPr>
              <a:t>4.1%?</a:t>
            </a:r>
          </a:p>
          <a:p>
            <a:pPr marR="0" lvl="0" algn="just" rtl="0">
              <a:lnSpc>
                <a:spcPct val="150000"/>
              </a:lnSpc>
              <a:spcBef>
                <a:spcPts val="0"/>
              </a:spcBef>
              <a:spcAft>
                <a:spcPts val="0"/>
              </a:spcAft>
            </a:pPr>
            <a:r>
              <a:rPr lang="es-ES" sz="1200">
                <a:solidFill>
                  <a:schemeClr val="tx1"/>
                </a:solidFill>
                <a:latin typeface="Arial Rounded"/>
                <a:ea typeface="Arial Rounded"/>
                <a:cs typeface="Arial Rounded"/>
                <a:sym typeface="Arial Rounded"/>
              </a:rPr>
              <a:t>Respuesta</a:t>
            </a:r>
            <a:r>
              <a:rPr lang="pl-PL" sz="1200">
                <a:solidFill>
                  <a:schemeClr val="tx1"/>
                </a:solidFill>
                <a:latin typeface="Arial Rounded"/>
                <a:ea typeface="Arial Rounded"/>
                <a:cs typeface="Arial Rounded"/>
                <a:sym typeface="Arial Rounded"/>
              </a:rPr>
              <a:t>:</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es-ES" sz="1200">
                <a:solidFill>
                  <a:schemeClr val="tx1"/>
                </a:solidFill>
                <a:latin typeface="Arial Rounded"/>
                <a:ea typeface="Arial Rounded"/>
                <a:cs typeface="Arial Rounded"/>
                <a:sym typeface="Arial Rounded"/>
              </a:rPr>
              <a:t>Después de reducir los impuestos</a:t>
            </a: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obtendrás un</a:t>
            </a:r>
            <a:r>
              <a:rPr lang="pl-PL" sz="1200">
                <a:solidFill>
                  <a:schemeClr val="tx1"/>
                </a:solidFill>
                <a:latin typeface="Arial Rounded"/>
                <a:ea typeface="Arial Rounded"/>
                <a:cs typeface="Arial Rounded"/>
                <a:sym typeface="Arial Rounded"/>
              </a:rPr>
              <a:t> </a:t>
            </a:r>
            <a:r>
              <a:rPr lang="pl-PL" sz="1200" dirty="0">
                <a:solidFill>
                  <a:schemeClr val="tx1"/>
                </a:solidFill>
                <a:latin typeface="Arial Rounded"/>
                <a:ea typeface="Arial Rounded"/>
                <a:cs typeface="Arial Rounded"/>
                <a:sym typeface="Arial Rounded"/>
              </a:rPr>
              <a:t>5% - 5%*0.12</a:t>
            </a: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impuestos</a:t>
            </a:r>
            <a:r>
              <a:rPr lang="pl-PL" sz="1200">
                <a:solidFill>
                  <a:schemeClr val="tx1"/>
                </a:solidFill>
                <a:latin typeface="Arial Rounded"/>
                <a:ea typeface="Arial Rounded"/>
                <a:cs typeface="Arial Rounded"/>
                <a:sym typeface="Arial Rounded"/>
              </a:rPr>
              <a:t>) </a:t>
            </a:r>
            <a:r>
              <a:rPr lang="pl-PL" sz="1200" dirty="0">
                <a:solidFill>
                  <a:schemeClr val="tx1"/>
                </a:solidFill>
                <a:latin typeface="Arial Rounded"/>
                <a:ea typeface="Arial Rounded"/>
                <a:cs typeface="Arial Rounded"/>
                <a:sym typeface="Arial Rounded"/>
              </a:rPr>
              <a:t>= 4.4</a:t>
            </a: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Siendo realistas ganarás</a:t>
            </a:r>
            <a:r>
              <a:rPr lang="pl-PL" sz="1200">
                <a:solidFill>
                  <a:schemeClr val="tx1"/>
                </a:solidFill>
                <a:latin typeface="Arial Rounded"/>
                <a:ea typeface="Arial Rounded"/>
                <a:cs typeface="Arial Rounded"/>
                <a:sym typeface="Arial Rounded"/>
              </a:rPr>
              <a:t>: </a:t>
            </a:r>
            <a:r>
              <a:rPr lang="pl-PL" sz="1200" dirty="0">
                <a:solidFill>
                  <a:schemeClr val="tx1"/>
                </a:solidFill>
                <a:latin typeface="Arial Rounded"/>
                <a:ea typeface="Arial Rounded"/>
                <a:cs typeface="Arial Rounded"/>
                <a:sym typeface="Arial Rounded"/>
              </a:rPr>
              <a:t>4,4%- 4,1% = 0,3%</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s-ES" sz="1200" b="1">
                <a:solidFill>
                  <a:srgbClr val="FF0000"/>
                </a:solidFill>
                <a:latin typeface="Arial Rounded"/>
                <a:ea typeface="Arial Rounded"/>
                <a:cs typeface="Arial Rounded"/>
                <a:sym typeface="Arial Rounded"/>
              </a:rPr>
              <a:t>Un fondo de inversión es</a:t>
            </a:r>
            <a:r>
              <a:rPr lang="pl-PL" sz="1200" b="1">
                <a:solidFill>
                  <a:srgbClr val="FF0000"/>
                </a:solidFill>
                <a:latin typeface="Arial Rounded"/>
                <a:ea typeface="Arial Rounded"/>
                <a:cs typeface="Arial Rounded"/>
                <a:sym typeface="Arial Rounded"/>
              </a:rPr>
              <a:t> </a:t>
            </a:r>
            <a:r>
              <a:rPr lang="es-ES" sz="1200" b="1">
                <a:solidFill>
                  <a:schemeClr val="tx1"/>
                </a:solidFill>
                <a:latin typeface="Arial Rounded"/>
                <a:ea typeface="Arial Rounded"/>
                <a:cs typeface="Arial Rounded"/>
                <a:sym typeface="Arial Rounded"/>
              </a:rPr>
              <a:t>una forma de inversión colectiva de dinero.</a:t>
            </a:r>
            <a:r>
              <a:rPr lang="pl-PL" sz="1200" b="1">
                <a:solidFill>
                  <a:schemeClr val="tx1"/>
                </a:solidFill>
                <a:latin typeface="Arial Rounded"/>
                <a:ea typeface="Arial Rounded"/>
                <a:cs typeface="Arial Rounded"/>
                <a:sym typeface="Arial Rounded"/>
              </a:rPr>
              <a:t> </a:t>
            </a:r>
            <a:r>
              <a:rPr lang="es-ES" sz="1200" b="1">
                <a:solidFill>
                  <a:schemeClr val="tx1"/>
                </a:solidFill>
                <a:latin typeface="Arial Rounded"/>
                <a:ea typeface="Arial Rounded"/>
                <a:cs typeface="Arial Rounded"/>
                <a:sym typeface="Arial Rounded"/>
              </a:rPr>
              <a:t>El capital, que consiste en aportaciones de partícipes individuales, se invierte en instrumentos financieros, dependiendo del tipo de fondo</a:t>
            </a:r>
            <a:r>
              <a:rPr lang="pl-PL" sz="1200" b="1">
                <a:solidFill>
                  <a:schemeClr val="tx1"/>
                </a:solidFill>
                <a:latin typeface="Arial Rounded"/>
                <a:ea typeface="Arial Rounded"/>
                <a:cs typeface="Arial Rounded"/>
                <a:sym typeface="Arial Rounded"/>
              </a:rPr>
              <a:t>, </a:t>
            </a:r>
            <a:r>
              <a:rPr lang="es-ES" sz="1200" b="1">
                <a:solidFill>
                  <a:schemeClr val="tx1"/>
                </a:solidFill>
                <a:latin typeface="Arial Rounded"/>
                <a:ea typeface="Arial Rounded"/>
                <a:cs typeface="Arial Rounded"/>
                <a:sym typeface="Arial Rounded"/>
              </a:rPr>
              <a:t>por ejemplo, acciones, bonos, depósitos, bienes inmuebles,</a:t>
            </a:r>
            <a:r>
              <a:rPr lang="pl-PL" sz="1200" b="1">
                <a:solidFill>
                  <a:schemeClr val="tx1"/>
                </a:solidFill>
                <a:latin typeface="Arial Rounded"/>
                <a:ea typeface="Arial Rounded"/>
                <a:cs typeface="Arial Rounded"/>
                <a:sym typeface="Arial Rounded"/>
              </a:rPr>
              <a:t> </a:t>
            </a:r>
            <a:r>
              <a:rPr lang="pl-PL" sz="1200" b="1" dirty="0">
                <a:solidFill>
                  <a:schemeClr val="tx1"/>
                </a:solidFill>
                <a:latin typeface="Arial Rounded"/>
                <a:ea typeface="Arial Rounded"/>
                <a:cs typeface="Arial Rounded"/>
                <a:sym typeface="Arial Rounded"/>
              </a:rPr>
              <a:t>etc.</a:t>
            </a:r>
          </a:p>
          <a:p>
            <a:pPr marR="0" lvl="0" algn="just" rtl="0">
              <a:lnSpc>
                <a:spcPct val="150000"/>
              </a:lnSpc>
              <a:spcBef>
                <a:spcPts val="0"/>
              </a:spcBef>
              <a:spcAft>
                <a:spcPts val="0"/>
              </a:spcAft>
            </a:pPr>
            <a:r>
              <a:rPr lang="pl-PL" sz="1200" b="1">
                <a:solidFill>
                  <a:srgbClr val="FF0000"/>
                </a:solidFill>
                <a:latin typeface="Arial Rounded"/>
                <a:ea typeface="Arial Rounded"/>
                <a:cs typeface="Arial Rounded"/>
                <a:sym typeface="Arial Rounded"/>
              </a:rPr>
              <a:t>Obje</a:t>
            </a:r>
            <a:r>
              <a:rPr lang="es-ES" sz="1200" b="1">
                <a:solidFill>
                  <a:srgbClr val="FF0000"/>
                </a:solidFill>
                <a:latin typeface="Arial Rounded"/>
                <a:ea typeface="Arial Rounded"/>
                <a:cs typeface="Arial Rounded"/>
                <a:sym typeface="Arial Rounded"/>
              </a:rPr>
              <a:t>tivo</a:t>
            </a:r>
            <a:r>
              <a:rPr lang="pl-PL" sz="1200" b="1">
                <a:solidFill>
                  <a:srgbClr val="FF0000"/>
                </a:solidFill>
                <a:latin typeface="Arial Rounded"/>
                <a:ea typeface="Arial Rounded"/>
                <a:cs typeface="Arial Rounded"/>
                <a:sym typeface="Arial Rounded"/>
              </a:rPr>
              <a:t>: </a:t>
            </a:r>
            <a:r>
              <a:rPr lang="es-ES" sz="1200" b="1">
                <a:solidFill>
                  <a:srgbClr val="FF0000"/>
                </a:solidFill>
                <a:latin typeface="Arial Rounded"/>
                <a:ea typeface="Arial Rounded"/>
                <a:cs typeface="Arial Rounded"/>
                <a:sym typeface="Arial Rounded"/>
              </a:rPr>
              <a:t>Multiplicar el </a:t>
            </a:r>
            <a:r>
              <a:rPr lang="pl-PL" sz="1200" b="1">
                <a:solidFill>
                  <a:srgbClr val="FF0000"/>
                </a:solidFill>
                <a:latin typeface="Arial Rounded"/>
                <a:ea typeface="Arial Rounded"/>
                <a:cs typeface="Arial Rounded"/>
                <a:sym typeface="Arial Rounded"/>
              </a:rPr>
              <a:t>capital</a:t>
            </a:r>
            <a:endParaRPr lang="pl-PL" sz="1200"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b="1">
                <a:solidFill>
                  <a:srgbClr val="FF0000"/>
                </a:solidFill>
                <a:latin typeface="Arial Rounded"/>
                <a:ea typeface="Arial Rounded"/>
                <a:cs typeface="Arial Rounded"/>
                <a:sym typeface="Arial Rounded"/>
              </a:rPr>
              <a:t>C</a:t>
            </a:r>
            <a:r>
              <a:rPr lang="es-ES" sz="1200" b="1">
                <a:solidFill>
                  <a:srgbClr val="FF0000"/>
                </a:solidFill>
                <a:latin typeface="Arial Rounded"/>
                <a:ea typeface="Arial Rounded"/>
                <a:cs typeface="Arial Rounded"/>
                <a:sym typeface="Arial Rounded"/>
              </a:rPr>
              <a:t>aracterística</a:t>
            </a:r>
            <a:r>
              <a:rPr lang="pl-PL" sz="1200" b="1">
                <a:solidFill>
                  <a:srgbClr val="FF0000"/>
                </a:solidFill>
                <a:latin typeface="Arial Rounded"/>
                <a:ea typeface="Arial Rounded"/>
                <a:cs typeface="Arial Rounded"/>
                <a:sym typeface="Arial Rounded"/>
              </a:rPr>
              <a:t>s</a:t>
            </a:r>
            <a:r>
              <a:rPr lang="pl-PL" sz="1200" b="1" dirty="0">
                <a:solidFill>
                  <a:srgbClr val="FF0000"/>
                </a:solidFill>
                <a:latin typeface="Arial Rounded"/>
                <a:ea typeface="Arial Rounded"/>
                <a:cs typeface="Arial Rounded"/>
                <a:sym typeface="Arial Rounded"/>
              </a:rPr>
              <a:t>: </a:t>
            </a:r>
          </a:p>
          <a:p>
            <a:pPr marR="0" lvl="0" algn="just" rtl="0">
              <a:lnSpc>
                <a:spcPct val="150000"/>
              </a:lnSpc>
              <a:spcBef>
                <a:spcPts val="0"/>
              </a:spcBef>
              <a:spcAft>
                <a:spcPts val="0"/>
              </a:spcAft>
            </a:pPr>
            <a:r>
              <a:rPr lang="es-ES" sz="1200" b="1">
                <a:solidFill>
                  <a:schemeClr val="tx1"/>
                </a:solidFill>
                <a:latin typeface="Arial Rounded"/>
                <a:ea typeface="Arial Rounded"/>
                <a:cs typeface="Arial Rounded"/>
                <a:sym typeface="Arial Rounded"/>
              </a:rPr>
              <a:t>Nivel de riesgo de m</a:t>
            </a:r>
            <a:r>
              <a:rPr lang="pl-PL" sz="1200" b="1">
                <a:solidFill>
                  <a:schemeClr val="tx1"/>
                </a:solidFill>
                <a:latin typeface="Arial Rounded"/>
                <a:ea typeface="Arial Rounded"/>
                <a:cs typeface="Arial Rounded"/>
                <a:sym typeface="Arial Rounded"/>
              </a:rPr>
              <a:t>o</a:t>
            </a:r>
            <a:r>
              <a:rPr lang="es-ES" sz="1200" b="1">
                <a:solidFill>
                  <a:schemeClr val="tx1"/>
                </a:solidFill>
                <a:latin typeface="Arial Rounded"/>
                <a:ea typeface="Arial Rounded"/>
                <a:cs typeface="Arial Rounded"/>
                <a:sym typeface="Arial Rounded"/>
              </a:rPr>
              <a:t>derado a alto</a:t>
            </a:r>
            <a:r>
              <a:rPr lang="pl-PL" sz="1200" b="1">
                <a:solidFill>
                  <a:schemeClr val="tx1"/>
                </a:solidFill>
                <a:latin typeface="Arial Rounded"/>
                <a:ea typeface="Arial Rounded"/>
                <a:cs typeface="Arial Rounded"/>
                <a:sym typeface="Arial Rounded"/>
              </a:rPr>
              <a:t> (</a:t>
            </a:r>
            <a:r>
              <a:rPr lang="es-ES" sz="1200" b="1">
                <a:solidFill>
                  <a:schemeClr val="tx1"/>
                </a:solidFill>
                <a:latin typeface="Arial Rounded"/>
                <a:ea typeface="Arial Rounded"/>
                <a:cs typeface="Arial Rounded"/>
                <a:sym typeface="Arial Rounded"/>
              </a:rPr>
              <a:t>según el tipo de fondo</a:t>
            </a:r>
            <a:r>
              <a:rPr lang="pl-PL" sz="1200" b="1">
                <a:solidFill>
                  <a:schemeClr val="tx1"/>
                </a:solidFill>
                <a:latin typeface="Arial Rounded"/>
                <a:ea typeface="Arial Rounded"/>
                <a:cs typeface="Arial Rounded"/>
                <a:sym typeface="Arial Rounded"/>
              </a:rPr>
              <a:t>), </a:t>
            </a:r>
            <a:r>
              <a:rPr lang="es-ES" sz="1200" b="1">
                <a:solidFill>
                  <a:schemeClr val="tx1"/>
                </a:solidFill>
                <a:latin typeface="Arial Rounded"/>
                <a:ea typeface="Arial Rounded"/>
                <a:cs typeface="Arial Rounded"/>
                <a:sym typeface="Arial Rounded"/>
              </a:rPr>
              <a:t>posibilidad de obtener un alto nivel de rentabilidad de la inversión. </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451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s-ES" sz="1200" b="1">
                <a:solidFill>
                  <a:srgbClr val="FF0000"/>
                </a:solidFill>
                <a:latin typeface="Arial Rounded"/>
                <a:ea typeface="Arial Rounded"/>
                <a:cs typeface="Arial Rounded"/>
                <a:sym typeface="Arial Rounded"/>
              </a:rPr>
              <a:t>Ventajas de invertir en un fondo</a:t>
            </a:r>
            <a:r>
              <a:rPr lang="pl-PL" sz="1200" b="1">
                <a:solidFill>
                  <a:srgbClr val="FF0000"/>
                </a:solidFill>
                <a:latin typeface="Arial Rounded"/>
                <a:ea typeface="Arial Rounded"/>
                <a:cs typeface="Arial Rounded"/>
                <a:sym typeface="Arial Rounded"/>
              </a:rPr>
              <a:t>:</a:t>
            </a:r>
            <a:endParaRPr lang="pl-PL" sz="1200"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Servicio p</a:t>
            </a:r>
            <a:r>
              <a:rPr lang="pl-PL" sz="1200">
                <a:solidFill>
                  <a:schemeClr val="tx1"/>
                </a:solidFill>
                <a:latin typeface="Arial Rounded"/>
                <a:ea typeface="Arial Rounded"/>
                <a:cs typeface="Arial Rounded"/>
                <a:sym typeface="Arial Rounded"/>
              </a:rPr>
              <a:t>rofes</a:t>
            </a:r>
            <a:r>
              <a:rPr lang="es-ES" sz="1200">
                <a:solidFill>
                  <a:schemeClr val="tx1"/>
                </a:solidFill>
                <a:latin typeface="Arial Rounded"/>
                <a:ea typeface="Arial Rounded"/>
                <a:cs typeface="Arial Rounded"/>
                <a:sym typeface="Arial Rounded"/>
              </a:rPr>
              <a:t>ional</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Capital</a:t>
            </a:r>
            <a:r>
              <a:rPr lang="es-ES" sz="1200">
                <a:solidFill>
                  <a:schemeClr val="tx1"/>
                </a:solidFill>
                <a:latin typeface="Arial Rounded"/>
                <a:ea typeface="Arial Rounded"/>
                <a:cs typeface="Arial Rounded"/>
                <a:sym typeface="Arial Rounded"/>
              </a:rPr>
              <a:t> combinado</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Diversifi</a:t>
            </a:r>
            <a:r>
              <a:rPr lang="es-ES" sz="1200">
                <a:solidFill>
                  <a:schemeClr val="tx1"/>
                </a:solidFill>
                <a:latin typeface="Arial Rounded"/>
                <a:ea typeface="Arial Rounded"/>
                <a:cs typeface="Arial Rounded"/>
                <a:sym typeface="Arial Rounded"/>
              </a:rPr>
              <a:t>cación</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Fácil acceso al dinero</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S</a:t>
            </a:r>
            <a:r>
              <a:rPr lang="es-ES" sz="1200">
                <a:solidFill>
                  <a:schemeClr val="tx1"/>
                </a:solidFill>
                <a:latin typeface="Arial Rounded"/>
                <a:ea typeface="Arial Rounded"/>
                <a:cs typeface="Arial Rounded"/>
                <a:sym typeface="Arial Rounded"/>
              </a:rPr>
              <a:t>eguridad</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Fácil acceso a información actualizada/comparaciones</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C</a:t>
            </a:r>
            <a:r>
              <a:rPr lang="es-ES" sz="1200">
                <a:solidFill>
                  <a:schemeClr val="tx1"/>
                </a:solidFill>
                <a:latin typeface="Arial Rounded"/>
                <a:ea typeface="Arial Rounded"/>
                <a:cs typeface="Arial Rounded"/>
                <a:sym typeface="Arial Rounded"/>
              </a:rPr>
              <a:t>omisiones claras</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58528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sz="1200" b="1">
                <a:solidFill>
                  <a:srgbClr val="FF0000"/>
                </a:solidFill>
                <a:latin typeface="Arial Rounded"/>
                <a:ea typeface="Arial Rounded"/>
                <a:cs typeface="Arial Rounded"/>
                <a:sym typeface="Arial Rounded"/>
              </a:rPr>
              <a:t>Inve</a:t>
            </a:r>
            <a:r>
              <a:rPr lang="es-ES" sz="1200" b="1">
                <a:solidFill>
                  <a:srgbClr val="FF0000"/>
                </a:solidFill>
                <a:latin typeface="Arial Rounded"/>
                <a:ea typeface="Arial Rounded"/>
                <a:cs typeface="Arial Rounded"/>
                <a:sym typeface="Arial Rounded"/>
              </a:rPr>
              <a:t>rtir en bolsa, por ejemplo, en acciones</a:t>
            </a:r>
            <a:endParaRPr lang="pl-PL" sz="1200"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Bene</a:t>
            </a:r>
            <a:r>
              <a:rPr lang="es-ES" sz="1200">
                <a:solidFill>
                  <a:schemeClr val="tx1"/>
                </a:solidFill>
                <a:latin typeface="Arial Rounded"/>
                <a:ea typeface="Arial Rounded"/>
                <a:cs typeface="Arial Rounded"/>
                <a:sym typeface="Arial Rounded"/>
              </a:rPr>
              <a:t>ficios</a:t>
            </a:r>
            <a:r>
              <a:rPr lang="pl-PL" sz="1200">
                <a:solidFill>
                  <a:schemeClr val="tx1"/>
                </a:solidFill>
                <a:latin typeface="Arial Rounded"/>
                <a:ea typeface="Arial Rounded"/>
                <a:cs typeface="Arial Rounded"/>
                <a:sym typeface="Arial Rounded"/>
              </a:rPr>
              <a:t>:</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P</a:t>
            </a:r>
            <a:r>
              <a:rPr lang="pl-PL" sz="1200">
                <a:solidFill>
                  <a:schemeClr val="tx1"/>
                </a:solidFill>
                <a:latin typeface="Arial Rounded"/>
                <a:ea typeface="Arial Rounded"/>
                <a:cs typeface="Arial Rounded"/>
                <a:sym typeface="Arial Rounded"/>
              </a:rPr>
              <a:t>oten</a:t>
            </a:r>
            <a:r>
              <a:rPr lang="es-ES" sz="1200">
                <a:solidFill>
                  <a:schemeClr val="tx1"/>
                </a:solidFill>
                <a:latin typeface="Arial Rounded"/>
                <a:ea typeface="Arial Rounded"/>
                <a:cs typeface="Arial Rounded"/>
                <a:sym typeface="Arial Rounded"/>
              </a:rPr>
              <a:t>cial ilimitado</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Ingresos por dividendos</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No pago por la gestión</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D</a:t>
            </a:r>
            <a:r>
              <a:rPr lang="es-ES" sz="1200">
                <a:solidFill>
                  <a:schemeClr val="tx1"/>
                </a:solidFill>
                <a:latin typeface="Arial Rounded"/>
                <a:ea typeface="Arial Rounded"/>
                <a:cs typeface="Arial Rounded"/>
                <a:sym typeface="Arial Rounded"/>
              </a:rPr>
              <a:t>esventajas</a:t>
            </a:r>
            <a:r>
              <a:rPr lang="pl-PL" sz="1200">
                <a:solidFill>
                  <a:schemeClr val="tx1"/>
                </a:solidFill>
                <a:latin typeface="Arial Rounded"/>
                <a:ea typeface="Arial Rounded"/>
                <a:cs typeface="Arial Rounded"/>
                <a:sym typeface="Arial Rounded"/>
              </a:rPr>
              <a:t>:</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Me autogestiono</a:t>
            </a: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pago impuestos</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Peores condiciones para la diversificación</a:t>
            </a:r>
            <a:endParaRPr lang="pl-PL" sz="1200"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sz="1200">
                <a:solidFill>
                  <a:schemeClr val="tx1"/>
                </a:solidFill>
                <a:latin typeface="Arial Rounded"/>
                <a:ea typeface="Arial Rounded"/>
                <a:cs typeface="Arial Rounded"/>
                <a:sym typeface="Arial Rounded"/>
              </a:rPr>
              <a:t> </a:t>
            </a:r>
            <a:r>
              <a:rPr lang="es-ES" sz="1200">
                <a:solidFill>
                  <a:schemeClr val="tx1"/>
                </a:solidFill>
                <a:latin typeface="Arial Rounded"/>
                <a:ea typeface="Arial Rounded"/>
                <a:cs typeface="Arial Rounded"/>
                <a:sym typeface="Arial Rounded"/>
              </a:rPr>
              <a:t>Mayor riesgo</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622464"/>
            <a:ext cx="5837177" cy="298539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b="1">
                <a:solidFill>
                  <a:srgbClr val="FF0000"/>
                </a:solidFill>
                <a:latin typeface="Arial Rounded"/>
                <a:ea typeface="Arial Rounded"/>
                <a:cs typeface="Arial Rounded"/>
                <a:sym typeface="Arial Rounded"/>
              </a:rPr>
              <a:t>Diversi</a:t>
            </a:r>
            <a:r>
              <a:rPr lang="es-ES" b="1">
                <a:solidFill>
                  <a:srgbClr val="FF0000"/>
                </a:solidFill>
                <a:latin typeface="Arial Rounded"/>
                <a:ea typeface="Arial Rounded"/>
                <a:cs typeface="Arial Rounded"/>
                <a:sym typeface="Arial Rounded"/>
              </a:rPr>
              <a:t>ficación</a:t>
            </a:r>
            <a:endParaRPr lang="pl-PL"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pl-PL" sz="1000" b="1">
                <a:solidFill>
                  <a:schemeClr val="tx1"/>
                </a:solidFill>
                <a:latin typeface="Arial Rounded"/>
                <a:ea typeface="Arial Rounded"/>
                <a:cs typeface="Arial Rounded"/>
                <a:sym typeface="Arial Rounded"/>
              </a:rPr>
              <a:t>Diversi</a:t>
            </a:r>
            <a:r>
              <a:rPr lang="es-ES" sz="1000" b="1">
                <a:solidFill>
                  <a:schemeClr val="tx1"/>
                </a:solidFill>
                <a:latin typeface="Arial Rounded"/>
                <a:ea typeface="Arial Rounded"/>
                <a:cs typeface="Arial Rounded"/>
                <a:sym typeface="Arial Rounded"/>
              </a:rPr>
              <a:t>ficar la cartera de inversión</a:t>
            </a: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invirtiendo en productos financieros que difieren en su tasa de rendimiento y nivel de riesgo.</a:t>
            </a:r>
            <a:r>
              <a:rPr lang="pl-PL" sz="1000" b="1">
                <a:solidFill>
                  <a:schemeClr val="tx1"/>
                </a:solidFill>
                <a:latin typeface="Arial Rounded"/>
                <a:ea typeface="Arial Rounded"/>
                <a:cs typeface="Arial Rounded"/>
                <a:sym typeface="Arial Rounded"/>
              </a:rPr>
              <a:t> </a:t>
            </a:r>
            <a:endParaRPr lang="pl-P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s-ES" sz="1000" b="1">
                <a:solidFill>
                  <a:schemeClr val="tx1"/>
                </a:solidFill>
                <a:latin typeface="Arial Rounded"/>
                <a:ea typeface="Arial Rounded"/>
                <a:cs typeface="Arial Rounded"/>
                <a:sym typeface="Arial Rounded"/>
              </a:rPr>
              <a:t>Objetivos de la d</a:t>
            </a:r>
            <a:r>
              <a:rPr lang="pl-PL" sz="1000" b="1">
                <a:solidFill>
                  <a:schemeClr val="tx1"/>
                </a:solidFill>
                <a:latin typeface="Arial Rounded"/>
                <a:ea typeface="Arial Rounded"/>
                <a:cs typeface="Arial Rounded"/>
                <a:sym typeface="Arial Rounded"/>
              </a:rPr>
              <a:t>iversifi</a:t>
            </a:r>
            <a:r>
              <a:rPr lang="es-ES" sz="1000" b="1">
                <a:solidFill>
                  <a:schemeClr val="tx1"/>
                </a:solidFill>
                <a:latin typeface="Arial Rounded"/>
                <a:ea typeface="Arial Rounded"/>
                <a:cs typeface="Arial Rounded"/>
                <a:sym typeface="Arial Rounded"/>
              </a:rPr>
              <a:t>cación</a:t>
            </a:r>
            <a:r>
              <a:rPr lang="pl-PL" sz="1000" b="1">
                <a:solidFill>
                  <a:schemeClr val="tx1"/>
                </a:solidFill>
                <a:latin typeface="Arial Rounded"/>
                <a:ea typeface="Arial Rounded"/>
                <a:cs typeface="Arial Rounded"/>
                <a:sym typeface="Arial Rounded"/>
              </a:rPr>
              <a:t>:</a:t>
            </a:r>
            <a:endParaRPr lang="pl-P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pl-PL" sz="1000" b="1">
                <a:solidFill>
                  <a:schemeClr val="tx1"/>
                </a:solidFill>
                <a:latin typeface="Arial Rounded"/>
                <a:ea typeface="Arial Rounded"/>
                <a:cs typeface="Arial Rounded"/>
                <a:sym typeface="Arial Rounded"/>
              </a:rPr>
              <a:t> Div</a:t>
            </a:r>
            <a:r>
              <a:rPr lang="es-ES" sz="1000" b="1">
                <a:solidFill>
                  <a:schemeClr val="tx1"/>
                </a:solidFill>
                <a:latin typeface="Arial Rounded"/>
                <a:ea typeface="Arial Rounded"/>
                <a:cs typeface="Arial Rounded"/>
                <a:sym typeface="Arial Rounded"/>
              </a:rPr>
              <a:t>ersidad</a:t>
            </a:r>
            <a:endParaRPr lang="pl-P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Correlación lo más baja posible entre productos</a:t>
            </a:r>
            <a:endParaRPr lang="pl-P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s-ES" sz="1000" b="1">
                <a:solidFill>
                  <a:schemeClr val="tx1"/>
                </a:solidFill>
                <a:latin typeface="Arial Rounded"/>
                <a:ea typeface="Arial Rounded"/>
                <a:cs typeface="Arial Rounded"/>
                <a:sym typeface="Arial Rounded"/>
              </a:rPr>
              <a:t>Ventajas de la </a:t>
            </a:r>
            <a:r>
              <a:rPr lang="pl-PL" sz="1000" b="1">
                <a:solidFill>
                  <a:schemeClr val="tx1"/>
                </a:solidFill>
                <a:latin typeface="Arial Rounded"/>
                <a:ea typeface="Arial Rounded"/>
                <a:cs typeface="Arial Rounded"/>
                <a:sym typeface="Arial Rounded"/>
              </a:rPr>
              <a:t>diversific</a:t>
            </a:r>
            <a:r>
              <a:rPr lang="es-ES" sz="1000" b="1">
                <a:solidFill>
                  <a:schemeClr val="tx1"/>
                </a:solidFill>
                <a:latin typeface="Arial Rounded"/>
                <a:ea typeface="Arial Rounded"/>
                <a:cs typeface="Arial Rounded"/>
                <a:sym typeface="Arial Rounded"/>
              </a:rPr>
              <a:t>ación</a:t>
            </a:r>
            <a:r>
              <a:rPr lang="pl-PL" sz="1000" b="1">
                <a:solidFill>
                  <a:schemeClr val="tx1"/>
                </a:solidFill>
                <a:latin typeface="Arial Rounded"/>
                <a:ea typeface="Arial Rounded"/>
                <a:cs typeface="Arial Rounded"/>
                <a:sym typeface="Arial Rounded"/>
              </a:rPr>
              <a:t>:</a:t>
            </a:r>
            <a:endParaRPr lang="pl-P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Una pérdida de capital en un sector se compensa con una ganancia en otro producto</a:t>
            </a:r>
            <a:r>
              <a:rPr lang="pl-PL" sz="1000" b="1">
                <a:solidFill>
                  <a:schemeClr val="tx1"/>
                </a:solidFill>
                <a:latin typeface="Arial Rounded"/>
                <a:ea typeface="Arial Rounded"/>
                <a:cs typeface="Arial Rounded"/>
                <a:sym typeface="Arial Rounded"/>
              </a:rPr>
              <a:t>,</a:t>
            </a:r>
            <a:endParaRPr lang="pl-P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Incluso en el escenario más impredecible, los productos individuales se equilibrarán.</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63117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a:solidFill>
                  <a:srgbClr val="FF0000"/>
                </a:solidFill>
                <a:latin typeface="Arial Rounded"/>
                <a:ea typeface="Arial Rounded"/>
                <a:cs typeface="Arial Rounded"/>
                <a:sym typeface="Arial Rounded"/>
              </a:rPr>
              <a:t>BANCA ELECTRÓNICA </a:t>
            </a:r>
            <a:r>
              <a:rPr lang="es-ES" sz="1000" b="1">
                <a:solidFill>
                  <a:schemeClr val="tx1"/>
                </a:solidFill>
                <a:latin typeface="Arial Rounded"/>
                <a:ea typeface="Arial Rounded"/>
                <a:cs typeface="Arial Rounded"/>
                <a:sym typeface="Arial Rounded"/>
              </a:rPr>
              <a:t>E</a:t>
            </a:r>
            <a:r>
              <a:rPr lang="pl-PL" sz="1000" b="1">
                <a:solidFill>
                  <a:schemeClr val="tx1"/>
                </a:solidFill>
                <a:latin typeface="Arial Rounded"/>
                <a:ea typeface="Arial Rounded"/>
                <a:cs typeface="Arial Rounded"/>
                <a:sym typeface="Arial Rounded"/>
              </a:rPr>
              <a:t>s</a:t>
            </a:r>
            <a:r>
              <a:rPr lang="es-ES" sz="1000" b="1">
                <a:solidFill>
                  <a:schemeClr val="tx1"/>
                </a:solidFill>
                <a:latin typeface="Arial Rounded"/>
                <a:ea typeface="Arial Rounded"/>
                <a:cs typeface="Arial Rounded"/>
                <a:sym typeface="Arial Rounded"/>
              </a:rPr>
              <a:t> el nombre adoptado para definir las operaciones bancarias humanas a través de Internet. Todo lo que se necesita para realizar operaciones bancarias a través de Internet es un ordenador con acceso a Internet y un navegador. También se denomina </a:t>
            </a:r>
            <a:r>
              <a:rPr lang="pl-PL" sz="1000" b="1">
                <a:solidFill>
                  <a:schemeClr val="tx1"/>
                </a:solidFill>
                <a:latin typeface="Arial Rounded"/>
                <a:ea typeface="Arial Rounded"/>
                <a:cs typeface="Arial Rounded"/>
                <a:sym typeface="Arial Rounded"/>
              </a:rPr>
              <a:t>BANCA ELECTRÓNICA </a:t>
            </a:r>
            <a:r>
              <a:rPr lang="es-ES" sz="1000" b="1">
                <a:solidFill>
                  <a:schemeClr val="tx1"/>
                </a:solidFill>
                <a:latin typeface="Arial Rounded"/>
                <a:ea typeface="Arial Rounded"/>
                <a:cs typeface="Arial Rounded"/>
                <a:sym typeface="Arial Rounded"/>
              </a:rPr>
              <a:t>a cualquier tipo de empresa que utiliza Internet para realizar operaciones bancarias. </a:t>
            </a:r>
            <a:r>
              <a:rPr lang="pl-PL" sz="1000" b="1">
                <a:solidFill>
                  <a:schemeClr val="tx1"/>
                </a:solidFill>
                <a:latin typeface="Arial Rounded"/>
                <a:ea typeface="Arial Rounded"/>
                <a:cs typeface="Arial Rounded"/>
                <a:sym typeface="Arial Rounded"/>
              </a:rPr>
              <a:t> </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BANCA ELECTRÓNICA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55206"/>
            <a:ext cx="5837177"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000" b="1">
                <a:solidFill>
                  <a:schemeClr val="tx1"/>
                </a:solidFill>
                <a:latin typeface="Arial Rounded"/>
                <a:ea typeface="Arial Rounded"/>
                <a:cs typeface="Arial Rounded"/>
                <a:sym typeface="Arial Rounded"/>
              </a:rPr>
              <a:t>Dependiendo del banco y del programa informático utilizado, este servicio puede permitir la consulta pasiva de los saldos de la cuenta y la posible obtención de información general sobre los servicios bancarios, o la realización activa de operaciones en la cuenta. Según la Ley de instrumentos de pago electrónico, en el contrato de servicios de banca electrónica, el banco se compromete a facilitar el acceso a los fondos depositados en la cuenta a través de dispositivos de comunicación alámbricos o inalámbricos utilizados por el titular, y a realizar operaciones u otras actividades ordenadas por el titular.</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BANCA ELECTRÓNICA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317005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000" b="1">
                <a:solidFill>
                  <a:schemeClr val="tx1"/>
                </a:solidFill>
                <a:latin typeface="Arial Rounded"/>
                <a:ea typeface="Arial Rounded"/>
                <a:cs typeface="Arial Rounded"/>
                <a:sym typeface="Arial Rounded"/>
              </a:rPr>
              <a:t>Los servicios más importantes que pueden prestarse a través de la banca online</a:t>
            </a:r>
            <a:endParaRPr lang="pl-PL" sz="10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Acceso a la lista de cuentas y al historial de transacciones</a:t>
            </a:r>
            <a:endParaRPr lang="pl-PL" sz="10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 Recepción de información básica sobre el banco y sus operaciones</a:t>
            </a:r>
            <a:endParaRPr lang="pl-PL" sz="10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Realización de transferencias nacionales y extranjeras a cuentas propias o de terceros,</a:t>
            </a:r>
            <a:endParaRPr lang="pl-PL" sz="10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Constitución de depósitos e inversión de fondos</a:t>
            </a:r>
            <a:endParaRPr lang="pl-P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s-ES" sz="1000" b="1">
                <a:solidFill>
                  <a:schemeClr val="tx1"/>
                </a:solidFill>
                <a:latin typeface="Arial Rounded"/>
                <a:ea typeface="Arial Rounded"/>
                <a:cs typeface="Arial Rounded"/>
                <a:sym typeface="Arial Rounded"/>
              </a:rPr>
              <a:t>Los bancos incurren en grandes costes por la banca online, algunos de los cuales se repercuten al cliente. Sin embargo, los costes incurridos se recuperan con el tiempo en forma de menores costes de las operaciones bancarias. La </a:t>
            </a:r>
            <a:r>
              <a:rPr lang="pl-PL" sz="1000" b="1">
                <a:solidFill>
                  <a:schemeClr val="tx1"/>
                </a:solidFill>
                <a:latin typeface="Arial Rounded"/>
                <a:ea typeface="Arial Rounded"/>
                <a:cs typeface="Arial Rounded"/>
                <a:sym typeface="Arial Rounded"/>
              </a:rPr>
              <a:t>BANCA ELECTRÓNICA </a:t>
            </a:r>
            <a:r>
              <a:rPr lang="es-ES" sz="1000" b="1">
                <a:solidFill>
                  <a:schemeClr val="tx1"/>
                </a:solidFill>
                <a:latin typeface="Arial Rounded"/>
                <a:ea typeface="Arial Rounded"/>
                <a:cs typeface="Arial Rounded"/>
                <a:sym typeface="Arial Rounded"/>
              </a:rPr>
              <a:t>sigue siendo un elemento de apoyo para la banca tradicional, aunque ya hay bancos que han basado su distribución únicamente en Internet</a:t>
            </a:r>
            <a:r>
              <a:rPr lang="pl-PL" sz="1000" b="1">
                <a:solidFill>
                  <a:schemeClr val="tx1"/>
                </a:solidFill>
                <a:latin typeface="Arial Rounded"/>
                <a:ea typeface="Arial Rounded"/>
                <a:cs typeface="Arial Rounded"/>
                <a:sym typeface="Arial Rounded"/>
              </a:rPr>
              <a:t>. </a:t>
            </a:r>
            <a:endParaRPr lang="es-ES" sz="1000" b="1">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BANCA ELECTRÓNICA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lnSpc>
                <a:spcPct val="200000"/>
              </a:lnSpc>
              <a:spcBef>
                <a:spcPts val="0"/>
              </a:spcBef>
              <a:spcAft>
                <a:spcPts val="0"/>
              </a:spcAft>
              <a:buNone/>
            </a:pPr>
            <a:r>
              <a:rPr lang="es-ES" sz="1200" b="1">
                <a:solidFill>
                  <a:schemeClr val="dk1"/>
                </a:solidFill>
                <a:latin typeface="Arial Rounded"/>
                <a:ea typeface="Arial Rounded"/>
                <a:cs typeface="Arial Rounded"/>
                <a:sym typeface="Arial Rounded"/>
              </a:rPr>
              <a:t>¿Cómo multiplicar tu dinero</a:t>
            </a:r>
            <a:r>
              <a:rPr lang="pl-PL" sz="1200" b="1">
                <a:solidFill>
                  <a:schemeClr val="dk1"/>
                </a:solidFill>
                <a:latin typeface="Arial Rounded"/>
                <a:ea typeface="Arial Rounded"/>
                <a:cs typeface="Arial Rounded"/>
                <a:sym typeface="Arial Rounded"/>
              </a:rPr>
              <a:t>?</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pl-PL" sz="1200" b="1">
                <a:solidFill>
                  <a:schemeClr val="dk1"/>
                </a:solidFill>
                <a:latin typeface="Arial Rounded"/>
                <a:ea typeface="Arial Rounded"/>
                <a:cs typeface="Arial Rounded"/>
                <a:sym typeface="Arial Rounded"/>
              </a:rPr>
              <a:t>Consu</a:t>
            </a:r>
            <a:r>
              <a:rPr lang="es-ES" sz="1200" b="1">
                <a:solidFill>
                  <a:schemeClr val="dk1"/>
                </a:solidFill>
                <a:latin typeface="Arial Rounded"/>
                <a:ea typeface="Arial Rounded"/>
                <a:cs typeface="Arial Rounded"/>
                <a:sym typeface="Arial Rounded"/>
              </a:rPr>
              <a:t>mo</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es-ES" sz="1200" b="1">
                <a:solidFill>
                  <a:schemeClr val="dk1"/>
                </a:solidFill>
                <a:latin typeface="Arial Rounded"/>
                <a:ea typeface="Arial Rounded"/>
                <a:cs typeface="Arial Rounded"/>
                <a:sym typeface="Arial Rounded"/>
              </a:rPr>
              <a:t>Ahorro</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pl-PL" sz="1200" b="1">
                <a:solidFill>
                  <a:schemeClr val="dk1"/>
                </a:solidFill>
                <a:latin typeface="Arial Rounded"/>
                <a:ea typeface="Arial Rounded"/>
                <a:cs typeface="Arial Rounded"/>
                <a:sym typeface="Arial Rounded"/>
              </a:rPr>
              <a:t>Inv</a:t>
            </a:r>
            <a:r>
              <a:rPr lang="es-ES" sz="1200" b="1">
                <a:solidFill>
                  <a:schemeClr val="dk1"/>
                </a:solidFill>
                <a:latin typeface="Arial Rounded"/>
                <a:ea typeface="Arial Rounded"/>
                <a:cs typeface="Arial Rounded"/>
                <a:sym typeface="Arial Rounded"/>
              </a:rPr>
              <a:t>ersión</a:t>
            </a:r>
            <a:endParaRPr lang="pl-PL" sz="1200" b="1" dirty="0">
              <a:solidFill>
                <a:schemeClr val="dk1"/>
              </a:solidFill>
              <a:latin typeface="Arial Rounded"/>
              <a:ea typeface="Arial Rounded"/>
              <a:cs typeface="Arial Rounded"/>
              <a:sym typeface="Arial Rounded"/>
            </a:endParaRPr>
          </a:p>
          <a:p>
            <a:pPr marL="228600" marR="0" lvl="0" indent="-228600" algn="l" rtl="0">
              <a:spcBef>
                <a:spcPts val="0"/>
              </a:spcBef>
              <a:spcAft>
                <a:spcPts val="0"/>
              </a:spcAft>
              <a:buFont typeface="+mj-lt"/>
              <a:buAutoNum type="arabicPeriod"/>
            </a:pPr>
            <a:endParaRPr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616060"/>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200" b="1">
                <a:solidFill>
                  <a:srgbClr val="FF0000"/>
                </a:solidFill>
                <a:latin typeface="Arial Rounded"/>
                <a:ea typeface="Arial Rounded"/>
                <a:cs typeface="Arial Rounded"/>
                <a:sym typeface="Arial Rounded"/>
              </a:rPr>
              <a:t>Ri</a:t>
            </a:r>
            <a:r>
              <a:rPr lang="es-ES" sz="1200" b="1">
                <a:solidFill>
                  <a:srgbClr val="FF0000"/>
                </a:solidFill>
                <a:latin typeface="Arial Rounded"/>
                <a:ea typeface="Arial Rounded"/>
                <a:cs typeface="Arial Rounded"/>
                <a:sym typeface="Arial Rounded"/>
              </a:rPr>
              <a:t>esgos</a:t>
            </a:r>
            <a:endParaRPr lang="pl-PL" sz="12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s-ES" sz="1000" b="1">
                <a:solidFill>
                  <a:schemeClr val="tx1"/>
                </a:solidFill>
                <a:latin typeface="Arial Rounded"/>
                <a:ea typeface="Arial Rounded"/>
                <a:cs typeface="Arial Rounded"/>
                <a:sym typeface="Arial Rounded"/>
              </a:rPr>
              <a:t>El uso de la banca on line por parte de los usuarios conlleva graves riesgos, ya que personas ajenas pueden conocer el código bancario. Por eso, las empresas informáticas han encontrado varias soluciones para evitar que se produzcan estas situaciones. La mejor solución es el token, que es un pequeño dispositivo criptográfico que genera por sí mismo los códigos de un solo uso necesarios para identificar y aceptar la decisión de un cliente; éstos se expiden a los clientes a cambio de una cuota o, en algunos casos, gratuitamente. La firma electrónica también se considera una buena medida de seguridad.</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BANCA ELECTRÓNICA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000" b="1">
                <a:solidFill>
                  <a:srgbClr val="FF0000"/>
                </a:solidFill>
                <a:latin typeface="Arial Rounded"/>
                <a:ea typeface="Arial Rounded"/>
                <a:cs typeface="Arial Rounded"/>
                <a:sym typeface="Arial Rounded"/>
              </a:rPr>
              <a:t>¿Qué es un préstamo bancario</a:t>
            </a:r>
            <a:r>
              <a:rPr lang="pl-PL" sz="1000" b="1">
                <a:solidFill>
                  <a:srgbClr val="FF0000"/>
                </a:solidFill>
                <a:latin typeface="Arial Rounded"/>
                <a:ea typeface="Arial Rounded"/>
                <a:cs typeface="Arial Rounded"/>
                <a:sym typeface="Arial Rounded"/>
              </a:rPr>
              <a:t>?</a:t>
            </a:r>
            <a:endParaRPr lang="pl-PL" sz="10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s-ES" sz="1000" b="1">
                <a:solidFill>
                  <a:schemeClr val="tx1"/>
                </a:solidFill>
                <a:latin typeface="Arial Rounded"/>
                <a:ea typeface="Arial Rounded"/>
                <a:cs typeface="Arial Rounded"/>
                <a:sym typeface="Arial Rounded"/>
              </a:rPr>
              <a:t>Un préstamo bancario es un acuerdo escrito entre un consumidor y un banco. En virtud del mismo, el banco se compromete a poner a disposición una determinada cantidad de dinero durante un periodo de tiempo determinado, mientras que el prestatario está obligado a utilizar los fondos recibidos de acuerdo con su finalidad, tal y como se especifica en los términos del acuerdo, y a devolverlos junto con la remuneración debida al banco en forma de comisión e intereses.</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CR</a:t>
            </a:r>
            <a:r>
              <a:rPr lang="es-ES"/>
              <a:t>É</a:t>
            </a:r>
            <a:r>
              <a:rPr lang="pl-PL"/>
              <a:t>DIT</a:t>
            </a:r>
            <a:r>
              <a:rPr lang="es-ES"/>
              <a:t>O</a:t>
            </a:r>
            <a:r>
              <a:rPr lang="pl-PL"/>
              <a:t>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38495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s-ES" b="1" dirty="0">
                <a:solidFill>
                  <a:schemeClr val="tx1"/>
                </a:solidFill>
                <a:latin typeface="Arial Rounded"/>
                <a:ea typeface="Arial Rounded"/>
                <a:cs typeface="Arial Rounded"/>
                <a:sym typeface="Arial Rounded"/>
              </a:rPr>
              <a:t>Un préstamo bancario se caracteriza por</a:t>
            </a:r>
            <a:r>
              <a:rPr lang="pl-PL" b="1" dirty="0">
                <a:solidFill>
                  <a:schemeClr val="tx1"/>
                </a:solidFill>
                <a:latin typeface="Arial Rounded"/>
                <a:ea typeface="Arial Rounded"/>
                <a:cs typeface="Arial Rounded"/>
                <a:sym typeface="Arial Rounded"/>
              </a:rPr>
              <a:t>:</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man</a:t>
            </a:r>
            <a:r>
              <a:rPr lang="es-ES" b="1" dirty="0" err="1">
                <a:solidFill>
                  <a:schemeClr val="tx1"/>
                </a:solidFill>
                <a:latin typeface="Arial Rounded"/>
                <a:ea typeface="Arial Rounded"/>
                <a:cs typeface="Arial Rounded"/>
                <a:sym typeface="Arial Rounded"/>
              </a:rPr>
              <a:t>iobrabilidad</a:t>
            </a:r>
            <a:r>
              <a:rPr lang="pl-PL" b="1" dirty="0">
                <a:solidFill>
                  <a:schemeClr val="tx1"/>
                </a:solidFill>
                <a:latin typeface="Arial Rounded"/>
                <a:ea typeface="Arial Rounded"/>
                <a:cs typeface="Arial Rounded"/>
                <a:sym typeface="Arial Rounded"/>
              </a:rPr>
              <a:t>,</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a:t>
            </a:r>
            <a:r>
              <a:rPr lang="es-ES" b="1" dirty="0">
                <a:solidFill>
                  <a:schemeClr val="tx1"/>
                </a:solidFill>
                <a:latin typeface="Arial Rounded"/>
                <a:ea typeface="Arial Rounded"/>
                <a:cs typeface="Arial Rounded"/>
                <a:sym typeface="Arial Rounded"/>
              </a:rPr>
              <a:t>puntualidad</a:t>
            </a:r>
            <a:r>
              <a:rPr lang="pl-PL" b="1" dirty="0">
                <a:solidFill>
                  <a:schemeClr val="tx1"/>
                </a:solidFill>
                <a:latin typeface="Arial Rounded"/>
                <a:ea typeface="Arial Rounded"/>
                <a:cs typeface="Arial Rounded"/>
                <a:sym typeface="Arial Rounded"/>
              </a:rPr>
              <a:t>,</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a:t>
            </a:r>
            <a:r>
              <a:rPr lang="es-ES" b="1" dirty="0">
                <a:solidFill>
                  <a:schemeClr val="tx1"/>
                </a:solidFill>
                <a:latin typeface="Arial Rounded"/>
                <a:ea typeface="Arial Rounded"/>
                <a:cs typeface="Arial Rounded"/>
                <a:sym typeface="Arial Rounded"/>
              </a:rPr>
              <a:t>tipo de interés</a:t>
            </a:r>
            <a:r>
              <a:rPr lang="pl-PL" b="1" dirty="0">
                <a:solidFill>
                  <a:schemeClr val="tx1"/>
                </a:solidFill>
                <a:latin typeface="Arial Rounded"/>
                <a:ea typeface="Arial Rounded"/>
                <a:cs typeface="Arial Rounded"/>
                <a:sym typeface="Arial Rounded"/>
              </a:rPr>
              <a: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CRÉDITOS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36983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b="1">
                <a:solidFill>
                  <a:srgbClr val="FF0000"/>
                </a:solidFill>
                <a:latin typeface="Arial Rounded"/>
                <a:ea typeface="Arial Rounded"/>
                <a:cs typeface="Arial Rounded"/>
                <a:sym typeface="Arial Rounded"/>
              </a:rPr>
              <a:t>Préstamo bancario frente a crédito</a:t>
            </a:r>
            <a:r>
              <a:rPr lang="pl-PL" b="1">
                <a:solidFill>
                  <a:srgbClr val="FF0000"/>
                </a:solidFill>
                <a:latin typeface="Arial Rounded"/>
                <a:ea typeface="Arial Rounded"/>
                <a:cs typeface="Arial Rounded"/>
                <a:sym typeface="Arial Rounded"/>
              </a:rPr>
              <a:t>.</a:t>
            </a:r>
            <a:endParaRPr lang="pl-PL"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s-ES" sz="1000" b="1">
                <a:solidFill>
                  <a:schemeClr val="tx1"/>
                </a:solidFill>
                <a:latin typeface="Arial Rounded"/>
                <a:ea typeface="Arial Rounded"/>
                <a:cs typeface="Arial Rounded"/>
                <a:sym typeface="Arial Rounded"/>
              </a:rPr>
              <a:t>Podría parecer que los términos crédito y préstamo se utilizan indistintamente y significan lo mismo. Sin embargo, las diferencias jurídicas reales son significativas. En primer lugar, el crédito sólo lo pueden conceder los bancos y los contratos de crédito se rigen por la legislación bancaria. Deben contener información sobre el plazo de devolución de los fondos, las tasas relacionadas con la concesión del préstamo, las comisiones y los intereses. Los contratos de crédito están regulados por la legislación bancaria.</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CRÉDITOS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21595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b="1">
                <a:solidFill>
                  <a:srgbClr val="FF0000"/>
                </a:solidFill>
                <a:latin typeface="Arial Rounded"/>
                <a:ea typeface="Arial Rounded"/>
                <a:cs typeface="Arial Rounded"/>
                <a:sym typeface="Arial Rounded"/>
              </a:rPr>
              <a:t>Préstamo bancario frente a crédito</a:t>
            </a:r>
            <a:r>
              <a:rPr lang="pl-PL" b="1">
                <a:solidFill>
                  <a:srgbClr val="FF0000"/>
                </a:solidFill>
                <a:latin typeface="Arial Rounded"/>
                <a:ea typeface="Arial Rounded"/>
                <a:cs typeface="Arial Rounded"/>
                <a:sym typeface="Arial Rounded"/>
              </a:rPr>
              <a:t>.</a:t>
            </a:r>
            <a:endParaRPr lang="pl-PL"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s-ES" sz="1100" b="1">
                <a:solidFill>
                  <a:schemeClr val="tx1"/>
                </a:solidFill>
                <a:latin typeface="Arial Rounded"/>
                <a:ea typeface="Arial Rounded"/>
                <a:cs typeface="Arial Rounded"/>
                <a:sym typeface="Arial Rounded"/>
              </a:rPr>
              <a:t>En cambio, un préstamo puede concederlo cualquiera que disponga de fondos. Además, es significativo que no se exija un contrato escrito para importes inferiores a 500€. Tampoco es obligatorio que el contrato de préstamo especifique el plazo de amortización o las características del préstamo. Un préstamo está sujeto a los rigores del Código Civil.</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CRÉDITOS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89305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100" b="1">
                <a:solidFill>
                  <a:srgbClr val="FF0000"/>
                </a:solidFill>
                <a:latin typeface="Arial Rounded"/>
                <a:ea typeface="Arial Rounded"/>
                <a:cs typeface="Arial Rounded"/>
                <a:sym typeface="Arial Rounded"/>
              </a:rPr>
              <a:t>Tipos básicos de préstamos bancarios</a:t>
            </a:r>
            <a:endParaRPr lang="pl-PL" sz="11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pl-PL" sz="1000" b="1">
                <a:solidFill>
                  <a:schemeClr val="tx1"/>
                </a:solidFill>
                <a:latin typeface="Arial Rounded"/>
                <a:ea typeface="Arial Rounded"/>
                <a:cs typeface="Arial Rounded"/>
                <a:sym typeface="Arial Rounded"/>
              </a:rPr>
              <a:t>Préstamos bancarios dedicados a clientes particulares y empresas.</a:t>
            </a:r>
            <a:r>
              <a:rPr lang="es-ES" sz="1000" b="1">
                <a:solidFill>
                  <a:schemeClr val="tx1"/>
                </a:solidFill>
                <a:latin typeface="Arial Rounded"/>
                <a:ea typeface="Arial Rounded"/>
                <a:cs typeface="Arial Rounded"/>
                <a:sym typeface="Arial Rounded"/>
              </a:rPr>
              <a:t> Se pueden distinguir cinco tipos básicos de préstamos:</a:t>
            </a:r>
            <a:endParaRPr lang="pl-PL" sz="10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es-ES" sz="1000" b="1">
                <a:solidFill>
                  <a:schemeClr val="tx1"/>
                </a:solidFill>
                <a:latin typeface="Arial Rounded"/>
                <a:ea typeface="Arial Rounded"/>
                <a:cs typeface="Arial Rounded"/>
                <a:sym typeface="Arial Rounded"/>
              </a:rPr>
              <a:t>crédito al consumo - préstamo bancario destinado a satisfacer determinadas necesidades corrientes del prestatario; se contrata, por ejemplo, para la compra de un ordenador, electrodomésticos; el plazo de amortización puede ser de varios meses a varios años.</a:t>
            </a:r>
            <a:endParaRPr lang="pl-PL" sz="10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es-ES" sz="1000" b="1">
                <a:solidFill>
                  <a:schemeClr val="tx1"/>
                </a:solidFill>
                <a:latin typeface="Arial Rounded"/>
                <a:ea typeface="Arial Rounded"/>
                <a:cs typeface="Arial Rounded"/>
                <a:sym typeface="Arial Rounded"/>
              </a:rPr>
              <a:t>Préstamo hipotecario - un préstamo hipotecario se concede para la compra de una propiedad o la realización de un proyecto de construcción; el plazo de amortización es de hasta varias décadas y el propio contrato se caracteriza por términos y condiciones complejos;</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CRÉDITOS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100" b="1">
                <a:solidFill>
                  <a:srgbClr val="FF0000"/>
                </a:solidFill>
                <a:latin typeface="Arial Rounded"/>
                <a:ea typeface="Arial Rounded"/>
                <a:cs typeface="Arial Rounded"/>
                <a:sym typeface="Arial Rounded"/>
              </a:rPr>
              <a:t>Tipos básicos de préstamos bancarios</a:t>
            </a:r>
            <a:endParaRPr lang="pl-PL" sz="1100" b="1" dirty="0">
              <a:solidFill>
                <a:srgbClr val="FF0000"/>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startAt="3"/>
            </a:pPr>
            <a:r>
              <a:rPr lang="es-ES" sz="1100" b="1">
                <a:solidFill>
                  <a:schemeClr val="tx1"/>
                </a:solidFill>
                <a:latin typeface="Arial Rounded"/>
                <a:ea typeface="Arial Rounded"/>
                <a:cs typeface="Arial Rounded"/>
                <a:sym typeface="Arial Rounded"/>
              </a:rPr>
              <a:t>Préstamo de inversión</a:t>
            </a:r>
            <a:r>
              <a:rPr lang="pl-PL" sz="1100" b="1">
                <a:solidFill>
                  <a:schemeClr val="tx1"/>
                </a:solidFill>
                <a:latin typeface="Arial Rounded"/>
                <a:ea typeface="Arial Rounded"/>
                <a:cs typeface="Arial Rounded"/>
                <a:sym typeface="Arial Rounded"/>
              </a:rPr>
              <a:t> - </a:t>
            </a:r>
            <a:r>
              <a:rPr lang="es-ES" sz="1100" b="1">
                <a:solidFill>
                  <a:schemeClr val="tx1"/>
                </a:solidFill>
                <a:latin typeface="Arial Rounded"/>
                <a:ea typeface="Arial Rounded"/>
                <a:cs typeface="Arial Rounded"/>
                <a:sym typeface="Arial Rounded"/>
              </a:rPr>
              <a:t> se destina principalmente a empresas que aumentan el patrimonio del prestatario, como la compra de acciones o valores a largo plazo; merece la pena conocer los distintos tipos de préstamos de inversión si se es empresario;</a:t>
            </a: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startAt="3"/>
            </a:pPr>
            <a:r>
              <a:rPr lang="es-ES" sz="1100" b="1">
                <a:solidFill>
                  <a:schemeClr val="tx1"/>
                </a:solidFill>
                <a:latin typeface="Arial Rounded"/>
                <a:ea typeface="Arial Rounded"/>
                <a:cs typeface="Arial Rounded"/>
                <a:sym typeface="Arial Rounded"/>
              </a:rPr>
              <a:t>Préstamo de consolidación - se solicita para combinar varias obligaciones en un solo préstamo, lo que permite ampliar el plazo del préstamo y reducir la cuota mensual, lo que disminuye considerablemente la carga financiera mensual del hogar;</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CRÉDITOS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100" b="1">
                <a:solidFill>
                  <a:srgbClr val="FF0000"/>
                </a:solidFill>
                <a:latin typeface="Arial Rounded"/>
                <a:ea typeface="Arial Rounded"/>
                <a:cs typeface="Arial Rounded"/>
                <a:sym typeface="Arial Rounded"/>
              </a:rPr>
              <a:t>Tipos básicos de préstamos bancarios</a:t>
            </a:r>
            <a:endParaRPr lang="pl-PL" sz="11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startAt="5"/>
            </a:pPr>
            <a:r>
              <a:rPr lang="es-ES" sz="1100" b="1">
                <a:solidFill>
                  <a:schemeClr val="tx1"/>
                </a:solidFill>
                <a:latin typeface="Arial Rounded"/>
                <a:ea typeface="Arial Rounded"/>
                <a:cs typeface="Arial Rounded"/>
                <a:sym typeface="Arial Rounded"/>
              </a:rPr>
              <a:t>tarjeta de crédito y crédito renovable - compromisos que están vinculados directamente a una cuenta bancaria; en un momento determinado, el prestatario puede utilizar la cantidad puesta a su disposición por el banco, y si devuelve el dinero dentro del periodo sin intereses, el dinero se le presta gratuitamente.</a:t>
            </a:r>
            <a:endParaRPr lang="pl-PL" sz="11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CRÉDITOS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a:solidFill>
                  <a:srgbClr val="FF0000"/>
                </a:solidFill>
                <a:latin typeface="Arial Rounded"/>
                <a:ea typeface="Arial Rounded"/>
                <a:cs typeface="Arial Rounded"/>
                <a:sym typeface="Arial Rounded"/>
              </a:rPr>
              <a:t>T</a:t>
            </a:r>
            <a:r>
              <a:rPr lang="es-ES" sz="1100" b="1">
                <a:solidFill>
                  <a:srgbClr val="FF0000"/>
                </a:solidFill>
                <a:latin typeface="Arial Rounded"/>
                <a:ea typeface="Arial Rounded"/>
                <a:cs typeface="Arial Rounded"/>
                <a:sym typeface="Arial Rounded"/>
              </a:rPr>
              <a:t>ipos de préstamos bancarios por vencimiento</a:t>
            </a:r>
            <a:endParaRPr lang="pl-PL" sz="11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es-ES" sz="1100" b="1">
                <a:solidFill>
                  <a:schemeClr val="tx1"/>
                </a:solidFill>
                <a:latin typeface="Arial Rounded"/>
                <a:ea typeface="Arial Rounded"/>
                <a:cs typeface="Arial Rounded"/>
                <a:sym typeface="Arial Rounded"/>
              </a:rPr>
              <a:t>Al considerar el plazo del compromiso, se pueden identificar tres tipos:</a:t>
            </a: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100" b="1">
                <a:solidFill>
                  <a:schemeClr val="tx1"/>
                </a:solidFill>
                <a:latin typeface="Arial Rounded"/>
                <a:ea typeface="Arial Rounded"/>
                <a:cs typeface="Arial Rounded"/>
                <a:sym typeface="Arial Rounded"/>
              </a:rPr>
              <a:t>    </a:t>
            </a:r>
            <a:r>
              <a:rPr lang="es-ES" sz="1100" b="1">
                <a:solidFill>
                  <a:schemeClr val="tx1"/>
                </a:solidFill>
                <a:latin typeface="Arial Rounded"/>
                <a:ea typeface="Arial Rounded"/>
                <a:cs typeface="Arial Rounded"/>
                <a:sym typeface="Arial Rounded"/>
              </a:rPr>
              <a:t>A corto plazo</a:t>
            </a:r>
            <a:r>
              <a:rPr lang="pl-PL" sz="1100" b="1">
                <a:solidFill>
                  <a:schemeClr val="tx1"/>
                </a:solidFill>
                <a:latin typeface="Arial Rounded"/>
                <a:ea typeface="Arial Rounded"/>
                <a:cs typeface="Arial Rounded"/>
                <a:sym typeface="Arial Rounded"/>
              </a:rPr>
              <a:t> –</a:t>
            </a:r>
            <a:r>
              <a:rPr lang="es-ES" sz="1100" b="1">
                <a:solidFill>
                  <a:schemeClr val="tx1"/>
                </a:solidFill>
                <a:latin typeface="Arial Rounded"/>
                <a:ea typeface="Arial Rounded"/>
                <a:cs typeface="Arial Rounded"/>
                <a:sym typeface="Arial Rounded"/>
              </a:rPr>
              <a:t> concedidos hasta 1 año</a:t>
            </a:r>
            <a:r>
              <a:rPr lang="pl-PL" sz="1100" b="1">
                <a:solidFill>
                  <a:schemeClr val="tx1"/>
                </a:solidFill>
                <a:latin typeface="Arial Rounded"/>
                <a:ea typeface="Arial Rounded"/>
                <a:cs typeface="Arial Rounded"/>
                <a:sym typeface="Arial Rounded"/>
              </a:rPr>
              <a:t>;</a:t>
            </a: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100" b="1">
                <a:solidFill>
                  <a:schemeClr val="tx1"/>
                </a:solidFill>
                <a:latin typeface="Arial Rounded"/>
                <a:ea typeface="Arial Rounded"/>
                <a:cs typeface="Arial Rounded"/>
                <a:sym typeface="Arial Rounded"/>
              </a:rPr>
              <a:t>    </a:t>
            </a:r>
            <a:r>
              <a:rPr lang="es-ES" sz="1100" b="1">
                <a:solidFill>
                  <a:schemeClr val="tx1"/>
                </a:solidFill>
                <a:latin typeface="Arial Rounded"/>
                <a:ea typeface="Arial Rounded"/>
                <a:cs typeface="Arial Rounded"/>
                <a:sym typeface="Arial Rounded"/>
              </a:rPr>
              <a:t>A medio plazo</a:t>
            </a:r>
            <a:r>
              <a:rPr lang="pl-PL" sz="1100" b="1">
                <a:solidFill>
                  <a:schemeClr val="tx1"/>
                </a:solidFill>
                <a:latin typeface="Arial Rounded"/>
                <a:ea typeface="Arial Rounded"/>
                <a:cs typeface="Arial Rounded"/>
                <a:sym typeface="Arial Rounded"/>
              </a:rPr>
              <a:t> –</a:t>
            </a:r>
            <a:r>
              <a:rPr lang="es-ES" sz="1100" b="1">
                <a:solidFill>
                  <a:schemeClr val="tx1"/>
                </a:solidFill>
                <a:latin typeface="Arial Rounded"/>
                <a:ea typeface="Arial Rounded"/>
                <a:cs typeface="Arial Rounded"/>
                <a:sym typeface="Arial Rounded"/>
              </a:rPr>
              <a:t> con un plazo de amortización entre 1 y 3 años</a:t>
            </a:r>
            <a:r>
              <a:rPr lang="pl-PL" sz="1100" b="1">
                <a:solidFill>
                  <a:schemeClr val="tx1"/>
                </a:solidFill>
                <a:latin typeface="Arial Rounded"/>
                <a:ea typeface="Arial Rounded"/>
                <a:cs typeface="Arial Rounded"/>
                <a:sym typeface="Arial Rounded"/>
              </a:rPr>
              <a:t>;</a:t>
            </a: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100" b="1">
                <a:solidFill>
                  <a:schemeClr val="tx1"/>
                </a:solidFill>
                <a:latin typeface="Arial Rounded"/>
                <a:ea typeface="Arial Rounded"/>
                <a:cs typeface="Arial Rounded"/>
                <a:sym typeface="Arial Rounded"/>
              </a:rPr>
              <a:t>    </a:t>
            </a:r>
            <a:r>
              <a:rPr lang="es-ES" sz="1100" b="1">
                <a:solidFill>
                  <a:schemeClr val="tx1"/>
                </a:solidFill>
                <a:latin typeface="Arial Rounded"/>
                <a:ea typeface="Arial Rounded"/>
                <a:cs typeface="Arial Rounded"/>
                <a:sym typeface="Arial Rounded"/>
              </a:rPr>
              <a:t>A largo plazo</a:t>
            </a:r>
            <a:r>
              <a:rPr lang="pl-PL" sz="1100" b="1">
                <a:solidFill>
                  <a:schemeClr val="tx1"/>
                </a:solidFill>
                <a:latin typeface="Arial Rounded"/>
                <a:ea typeface="Arial Rounded"/>
                <a:cs typeface="Arial Rounded"/>
                <a:sym typeface="Arial Rounded"/>
              </a:rPr>
              <a:t> – </a:t>
            </a:r>
            <a:r>
              <a:rPr lang="es-ES" sz="1100" b="1">
                <a:solidFill>
                  <a:schemeClr val="tx1"/>
                </a:solidFill>
                <a:latin typeface="Arial Rounded"/>
                <a:ea typeface="Arial Rounded"/>
                <a:cs typeface="Arial Rounded"/>
                <a:sym typeface="Arial Rounded"/>
              </a:rPr>
              <a:t>con un plazo de amortización superior a </a:t>
            </a:r>
            <a:r>
              <a:rPr lang="pl-PL" sz="1100" b="1">
                <a:solidFill>
                  <a:schemeClr val="tx1"/>
                </a:solidFill>
                <a:latin typeface="Arial Rounded"/>
                <a:ea typeface="Arial Rounded"/>
                <a:cs typeface="Arial Rounded"/>
                <a:sym typeface="Arial Rounded"/>
              </a:rPr>
              <a:t>3 </a:t>
            </a:r>
            <a:r>
              <a:rPr lang="es-ES" sz="1100" b="1">
                <a:solidFill>
                  <a:schemeClr val="tx1"/>
                </a:solidFill>
                <a:latin typeface="Arial Rounded"/>
                <a:ea typeface="Arial Rounded"/>
                <a:cs typeface="Arial Rounded"/>
                <a:sym typeface="Arial Rounded"/>
              </a:rPr>
              <a:t>años</a:t>
            </a:r>
            <a:r>
              <a:rPr lang="pl-PL" sz="1100" b="1">
                <a:solidFill>
                  <a:schemeClr val="tx1"/>
                </a:solidFill>
                <a:latin typeface="Arial Rounded"/>
                <a:ea typeface="Arial Rounded"/>
                <a:cs typeface="Arial Rounded"/>
                <a:sym typeface="Arial Rounded"/>
              </a:rPr>
              <a:t>.</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CRÉDITOS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100" b="1">
                <a:solidFill>
                  <a:srgbClr val="FF0000"/>
                </a:solidFill>
                <a:latin typeface="Arial Rounded"/>
                <a:ea typeface="Arial Rounded"/>
                <a:cs typeface="Arial Rounded"/>
                <a:sym typeface="Arial Rounded"/>
              </a:rPr>
              <a:t>Por otra parte, si el principal criterio de división es el objeto del contrato, podemos dividir un préstamo bancario en:</a:t>
            </a:r>
            <a:endParaRPr lang="pl-PL" sz="1100" b="1">
              <a:solidFill>
                <a:srgbClr val="FF0000"/>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100" b="1">
                <a:solidFill>
                  <a:schemeClr val="tx1"/>
                </a:solidFill>
                <a:latin typeface="Arial Rounded"/>
                <a:ea typeface="Arial Rounded"/>
                <a:cs typeface="Arial Rounded"/>
                <a:sym typeface="Arial Rounded"/>
              </a:rPr>
              <a:t>    </a:t>
            </a:r>
            <a:r>
              <a:rPr lang="es-ES" sz="1100" b="1">
                <a:solidFill>
                  <a:schemeClr val="tx1"/>
                </a:solidFill>
                <a:latin typeface="Arial Rounded"/>
                <a:ea typeface="Arial Rounded"/>
                <a:cs typeface="Arial Rounded"/>
                <a:sym typeface="Arial Rounded"/>
              </a:rPr>
              <a:t>crédito a la vivienda</a:t>
            </a:r>
            <a:r>
              <a:rPr lang="pl-PL" sz="1100" b="1">
                <a:solidFill>
                  <a:schemeClr val="tx1"/>
                </a:solidFill>
                <a:latin typeface="Arial Rounded"/>
                <a:ea typeface="Arial Rounded"/>
                <a:cs typeface="Arial Rounded"/>
                <a:sym typeface="Arial Rounded"/>
              </a:rPr>
              <a:t>;</a:t>
            </a:r>
          </a:p>
          <a:p>
            <a:pPr marL="228600" marR="0" lvl="0" indent="-228600" algn="just" rtl="0">
              <a:lnSpc>
                <a:spcPct val="200000"/>
              </a:lnSpc>
              <a:spcBef>
                <a:spcPts val="0"/>
              </a:spcBef>
              <a:spcAft>
                <a:spcPts val="0"/>
              </a:spcAft>
              <a:buFont typeface="+mj-lt"/>
              <a:buAutoNum type="arabicPeriod"/>
            </a:pPr>
            <a:r>
              <a:rPr lang="pl-PL" sz="1100" b="1">
                <a:solidFill>
                  <a:schemeClr val="tx1"/>
                </a:solidFill>
                <a:latin typeface="Arial Rounded"/>
                <a:ea typeface="Arial Rounded"/>
                <a:cs typeface="Arial Rounded"/>
                <a:sym typeface="Arial Rounded"/>
              </a:rPr>
              <a:t>    </a:t>
            </a:r>
            <a:r>
              <a:rPr lang="es-ES" sz="1100" b="1">
                <a:solidFill>
                  <a:schemeClr val="tx1"/>
                </a:solidFill>
                <a:latin typeface="Arial Rounded"/>
                <a:ea typeface="Arial Rounded"/>
                <a:cs typeface="Arial Rounded"/>
                <a:sym typeface="Arial Rounded"/>
              </a:rPr>
              <a:t>crédito al consumo</a:t>
            </a:r>
            <a:r>
              <a:rPr lang="pl-PL" sz="1100" b="1">
                <a:solidFill>
                  <a:schemeClr val="tx1"/>
                </a:solidFill>
                <a:latin typeface="Arial Rounded"/>
                <a:ea typeface="Arial Rounded"/>
                <a:cs typeface="Arial Rounded"/>
                <a:sym typeface="Arial Rounded"/>
              </a:rPr>
              <a:t>- distingu</a:t>
            </a:r>
            <a:r>
              <a:rPr lang="es-ES" sz="1100" b="1">
                <a:solidFill>
                  <a:schemeClr val="tx1"/>
                </a:solidFill>
                <a:latin typeface="Arial Rounded"/>
                <a:ea typeface="Arial Rounded"/>
                <a:cs typeface="Arial Rounded"/>
                <a:sym typeface="Arial Rounded"/>
              </a:rPr>
              <a:t>iendo entre</a:t>
            </a:r>
            <a:r>
              <a:rPr lang="pl-PL" sz="1100" b="1">
                <a:solidFill>
                  <a:schemeClr val="tx1"/>
                </a:solidFill>
                <a:latin typeface="Arial Rounded"/>
                <a:ea typeface="Arial Rounded"/>
                <a:cs typeface="Arial Rounded"/>
                <a:sym typeface="Arial Rounded"/>
              </a:rPr>
              <a:t>:</a:t>
            </a:r>
            <a:endParaRPr lang="pl-PL" sz="11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pl-PL" sz="1100" b="1">
                <a:solidFill>
                  <a:schemeClr val="tx1"/>
                </a:solidFill>
                <a:latin typeface="Arial Rounded"/>
                <a:ea typeface="Arial Rounded"/>
                <a:cs typeface="Arial Rounded"/>
                <a:sym typeface="Arial Rounded"/>
              </a:rPr>
              <a:t>    c</a:t>
            </a:r>
            <a:r>
              <a:rPr lang="es-ES" sz="1100" b="1">
                <a:solidFill>
                  <a:schemeClr val="tx1"/>
                </a:solidFill>
                <a:latin typeface="Arial Rounded"/>
                <a:ea typeface="Arial Rounded"/>
                <a:cs typeface="Arial Rounded"/>
                <a:sym typeface="Arial Rounded"/>
              </a:rPr>
              <a:t>rédito al contado</a:t>
            </a:r>
            <a:r>
              <a:rPr lang="pl-PL" sz="1100" b="1">
                <a:solidFill>
                  <a:schemeClr val="tx1"/>
                </a:solidFill>
                <a:latin typeface="Arial Rounded"/>
                <a:ea typeface="Arial Rounded"/>
                <a:cs typeface="Arial Rounded"/>
                <a:sym typeface="Arial Rounded"/>
              </a:rPr>
              <a:t>;</a:t>
            </a:r>
            <a:endParaRPr lang="pl-PL" sz="11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pl-PL" sz="1100" b="1">
                <a:solidFill>
                  <a:schemeClr val="tx1"/>
                </a:solidFill>
                <a:latin typeface="Arial Rounded"/>
                <a:ea typeface="Arial Rounded"/>
                <a:cs typeface="Arial Rounded"/>
                <a:sym typeface="Arial Rounded"/>
              </a:rPr>
              <a:t>    c</a:t>
            </a:r>
            <a:r>
              <a:rPr lang="es-ES" sz="1100" b="1">
                <a:solidFill>
                  <a:schemeClr val="tx1"/>
                </a:solidFill>
                <a:latin typeface="Arial Rounded"/>
                <a:ea typeface="Arial Rounded"/>
                <a:cs typeface="Arial Rounded"/>
                <a:sym typeface="Arial Rounded"/>
              </a:rPr>
              <a:t>rédito automóvil</a:t>
            </a:r>
            <a:r>
              <a:rPr lang="pl-PL" sz="1100" b="1">
                <a:solidFill>
                  <a:schemeClr val="tx1"/>
                </a:solidFill>
                <a:latin typeface="Arial Rounded"/>
                <a:ea typeface="Arial Rounded"/>
                <a:cs typeface="Arial Rounded"/>
                <a:sym typeface="Arial Rounded"/>
              </a:rPr>
              <a:t>;</a:t>
            </a:r>
            <a:endParaRPr lang="pl-PL" sz="11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pl-PL" sz="1100" b="1">
                <a:solidFill>
                  <a:schemeClr val="tx1"/>
                </a:solidFill>
                <a:latin typeface="Arial Rounded"/>
                <a:ea typeface="Arial Rounded"/>
                <a:cs typeface="Arial Rounded"/>
                <a:sym typeface="Arial Rounded"/>
              </a:rPr>
              <a:t>    </a:t>
            </a:r>
            <a:r>
              <a:rPr lang="es-ES" sz="1100" b="1">
                <a:solidFill>
                  <a:schemeClr val="tx1"/>
                </a:solidFill>
                <a:latin typeface="Arial Rounded"/>
                <a:ea typeface="Arial Rounded"/>
                <a:cs typeface="Arial Rounded"/>
                <a:sym typeface="Arial Rounded"/>
              </a:rPr>
              <a:t>crédito a estudiantes</a:t>
            </a:r>
            <a:r>
              <a:rPr lang="pl-PL" sz="1100" b="1">
                <a:solidFill>
                  <a:schemeClr val="tx1"/>
                </a:solidFill>
                <a:latin typeface="Arial Rounded"/>
                <a:ea typeface="Arial Rounded"/>
                <a:cs typeface="Arial Rounded"/>
                <a:sym typeface="Arial Rounded"/>
              </a:rPr>
              <a:t>;</a:t>
            </a:r>
            <a:endParaRPr lang="pl-PL" sz="11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pl-PL" sz="1100" b="1">
                <a:solidFill>
                  <a:schemeClr val="tx1"/>
                </a:solidFill>
                <a:latin typeface="Arial Rounded"/>
                <a:ea typeface="Arial Rounded"/>
                <a:cs typeface="Arial Rounded"/>
                <a:sym typeface="Arial Rounded"/>
              </a:rPr>
              <a:t>    </a:t>
            </a:r>
            <a:r>
              <a:rPr lang="es-ES" sz="1100" b="1">
                <a:solidFill>
                  <a:schemeClr val="tx1"/>
                </a:solidFill>
                <a:latin typeface="Arial Rounded"/>
                <a:ea typeface="Arial Rounded"/>
                <a:cs typeface="Arial Rounded"/>
                <a:sym typeface="Arial Rounded"/>
              </a:rPr>
              <a:t>crédito en cuenta corriente y de ahorro</a:t>
            </a:r>
            <a:r>
              <a:rPr lang="pl-PL" sz="1100" b="1">
                <a:solidFill>
                  <a:schemeClr val="tx1"/>
                </a:solidFill>
                <a:latin typeface="Arial Rounded"/>
                <a:ea typeface="Arial Rounded"/>
                <a:cs typeface="Arial Rounded"/>
                <a:sym typeface="Arial Rounded"/>
              </a:rPr>
              <a:t>.</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CRÉDITOS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6159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75428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s-ES" sz="1200" b="1">
                <a:solidFill>
                  <a:schemeClr val="dk1"/>
                </a:solidFill>
                <a:latin typeface="Arial Rounded"/>
                <a:ea typeface="Arial Rounded"/>
                <a:cs typeface="Arial Rounded"/>
                <a:sym typeface="Arial Rounded"/>
              </a:rPr>
              <a:t>¿Qué significa ahorrar</a:t>
            </a:r>
            <a:r>
              <a:rPr lang="pl-PL" sz="1200" b="1">
                <a:solidFill>
                  <a:schemeClr val="dk1"/>
                </a:solidFill>
                <a:latin typeface="Arial Rounded"/>
                <a:ea typeface="Arial Rounded"/>
                <a:cs typeface="Arial Rounded"/>
                <a:sym typeface="Arial Rounded"/>
              </a:rPr>
              <a:t>?</a:t>
            </a:r>
            <a:endParaRPr lang="pl-PL" sz="1200" b="1" dirty="0">
              <a:solidFill>
                <a:schemeClr val="dk1"/>
              </a:solidFill>
              <a:latin typeface="Arial Rounded"/>
              <a:ea typeface="Arial Rounded"/>
              <a:cs typeface="Arial Rounded"/>
              <a:sym typeface="Arial Rounded"/>
            </a:endParaRPr>
          </a:p>
          <a:p>
            <a:pPr marL="0" marR="0" lvl="0" indent="0" algn="l" rtl="0">
              <a:lnSpc>
                <a:spcPct val="200000"/>
              </a:lnSpc>
              <a:spcBef>
                <a:spcPts val="0"/>
              </a:spcBef>
              <a:spcAft>
                <a:spcPts val="0"/>
              </a:spcAft>
              <a:buNone/>
            </a:pPr>
            <a:r>
              <a:rPr lang="es-ES" sz="1200" b="1">
                <a:solidFill>
                  <a:schemeClr val="dk1"/>
                </a:solidFill>
                <a:latin typeface="Arial Rounded"/>
                <a:ea typeface="Arial Rounded"/>
                <a:cs typeface="Arial Rounded"/>
                <a:sym typeface="Arial Rounded"/>
              </a:rPr>
              <a:t>1, Gastar el dinero de forma sabia</a:t>
            </a:r>
            <a:endParaRPr lang="pl-PL" sz="1200" b="1" dirty="0">
              <a:solidFill>
                <a:schemeClr val="dk1"/>
              </a:solidFill>
              <a:latin typeface="Arial Rounded"/>
              <a:ea typeface="Arial Rounded"/>
              <a:cs typeface="Arial Rounded"/>
              <a:sym typeface="Arial Rounded"/>
            </a:endParaRP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2</a:t>
            </a:r>
            <a:r>
              <a:rPr lang="pl-PL" sz="1200" b="1">
                <a:solidFill>
                  <a:schemeClr val="dk1"/>
                </a:solidFill>
                <a:latin typeface="Arial Rounded"/>
                <a:ea typeface="Arial Rounded"/>
                <a:cs typeface="Arial Rounded"/>
                <a:sym typeface="Arial Rounded"/>
              </a:rPr>
              <a:t>. </a:t>
            </a:r>
            <a:r>
              <a:rPr lang="es-ES" sz="1200" b="1">
                <a:solidFill>
                  <a:schemeClr val="dk1"/>
                </a:solidFill>
                <a:latin typeface="Arial Rounded"/>
                <a:ea typeface="Arial Rounded"/>
                <a:cs typeface="Arial Rounded"/>
                <a:sym typeface="Arial Rounded"/>
              </a:rPr>
              <a:t>Renunciar a una parte del consumo</a:t>
            </a:r>
            <a:endParaRPr lang="pl-PL" sz="1200" b="1" dirty="0">
              <a:solidFill>
                <a:schemeClr val="dk1"/>
              </a:solidFill>
              <a:latin typeface="Arial Rounded"/>
              <a:ea typeface="Arial Rounded"/>
              <a:cs typeface="Arial Rounded"/>
              <a:sym typeface="Arial Rounded"/>
            </a:endParaRP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3</a:t>
            </a:r>
            <a:r>
              <a:rPr lang="pl-PL" sz="1200" b="1">
                <a:solidFill>
                  <a:schemeClr val="dk1"/>
                </a:solidFill>
                <a:latin typeface="Arial Rounded"/>
                <a:ea typeface="Arial Rounded"/>
                <a:cs typeface="Arial Rounded"/>
                <a:sym typeface="Arial Rounded"/>
              </a:rPr>
              <a:t>. </a:t>
            </a:r>
            <a:r>
              <a:rPr lang="es-ES" sz="1200" b="1">
                <a:solidFill>
                  <a:schemeClr val="dk1"/>
                </a:solidFill>
                <a:latin typeface="Arial Rounded"/>
                <a:ea typeface="Arial Rounded"/>
                <a:cs typeface="Arial Rounded"/>
                <a:sym typeface="Arial Rounded"/>
              </a:rPr>
              <a:t>Protección del patrimonio poseído</a:t>
            </a:r>
            <a:endParaRPr lang="pl-PL" sz="1200" b="1" dirty="0">
              <a:solidFill>
                <a:schemeClr val="dk1"/>
              </a:solidFill>
              <a:latin typeface="Arial Rounded"/>
              <a:ea typeface="Arial Rounded"/>
              <a:cs typeface="Arial Rounded"/>
              <a:sym typeface="Arial Rounded"/>
            </a:endParaRPr>
          </a:p>
          <a:p>
            <a:pPr marL="228600" marR="0" lvl="0" indent="-228600" algn="l" rtl="0">
              <a:spcBef>
                <a:spcPts val="0"/>
              </a:spcBef>
              <a:spcAft>
                <a:spcPts val="0"/>
              </a:spcAft>
              <a:buFont typeface="+mj-lt"/>
              <a:buAutoNum type="arabicPeriod"/>
            </a:pPr>
            <a:endParaRPr lang="pl-PL"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100" b="1" dirty="0">
                <a:solidFill>
                  <a:srgbClr val="FF0000"/>
                </a:solidFill>
                <a:latin typeface="Arial Rounded"/>
                <a:ea typeface="Arial Rounded"/>
                <a:cs typeface="Arial Rounded"/>
                <a:sym typeface="Arial Rounded"/>
              </a:rPr>
              <a:t>Formas de garantía para los préstamos bancarios</a:t>
            </a:r>
          </a:p>
          <a:p>
            <a:pPr marR="0" lvl="0" algn="just" rtl="0">
              <a:lnSpc>
                <a:spcPct val="200000"/>
              </a:lnSpc>
              <a:spcBef>
                <a:spcPts val="0"/>
              </a:spcBef>
              <a:spcAft>
                <a:spcPts val="0"/>
              </a:spcAft>
            </a:pPr>
            <a:r>
              <a:rPr lang="es-ES" sz="1100" b="1" dirty="0">
                <a:solidFill>
                  <a:schemeClr val="tx1"/>
                </a:solidFill>
                <a:latin typeface="Arial Rounded"/>
                <a:ea typeface="Arial Rounded"/>
                <a:cs typeface="Arial Rounded"/>
                <a:sym typeface="Arial Rounded"/>
              </a:rPr>
              <a:t>Dependiendo del tipo de préstamo bancario que se vaya a suscribir, el cliente debe contar con aportar una forma adecuada de garantía aceptable para el banco. En el caso de los préstamos al consumo, los ingresos obtenidos por el prestatario suelen ser garantía suficiente. La situación es diferente cuando se solicita un préstamo hipotecario. En este caso, el cliente debe aportar una hipoteca, pero también se le puede exigir una letra de cambio en blanco o un aval.</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GARANTÍA PARA PRÉSTAMOS BANCARIOS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39649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000" b="1" dirty="0">
                <a:solidFill>
                  <a:schemeClr val="tx1"/>
                </a:solidFill>
                <a:latin typeface="Arial Rounded"/>
                <a:ea typeface="Arial Rounded"/>
                <a:cs typeface="Arial Rounded"/>
                <a:sym typeface="Arial Rounded"/>
              </a:rPr>
              <a:t>Existen dos tipos de</a:t>
            </a:r>
            <a:r>
              <a:rPr lang="pl-PL" sz="1000" b="1" dirty="0">
                <a:solidFill>
                  <a:schemeClr val="tx1"/>
                </a:solidFill>
                <a:latin typeface="Arial Rounded"/>
                <a:ea typeface="Arial Rounded"/>
                <a:cs typeface="Arial Rounded"/>
                <a:sym typeface="Arial Rounded"/>
              </a:rPr>
              <a:t> GARANTÍA PARA PRÉSTAMOS BANCARIOS –</a:t>
            </a:r>
            <a:r>
              <a:rPr lang="es-ES" sz="1000" b="1" dirty="0">
                <a:solidFill>
                  <a:schemeClr val="tx1"/>
                </a:solidFill>
                <a:latin typeface="Arial Rounded"/>
                <a:ea typeface="Arial Rounded"/>
                <a:cs typeface="Arial Rounded"/>
                <a:sym typeface="Arial Rounded"/>
              </a:rPr>
              <a:t> personales y materiales</a:t>
            </a:r>
            <a:r>
              <a:rPr lang="pl-PL" sz="1000" b="1" dirty="0">
                <a:solidFill>
                  <a:schemeClr val="tx1"/>
                </a:solidFill>
                <a:latin typeface="Arial Rounded"/>
                <a:ea typeface="Arial Rounded"/>
                <a:cs typeface="Arial Rounded"/>
                <a:sym typeface="Arial Rounded"/>
              </a:rPr>
              <a:t>.</a:t>
            </a:r>
          </a:p>
          <a:p>
            <a:pPr marR="0" lvl="0" algn="just" rtl="0">
              <a:lnSpc>
                <a:spcPct val="200000"/>
              </a:lnSpc>
              <a:spcBef>
                <a:spcPts val="0"/>
              </a:spcBef>
              <a:spcAft>
                <a:spcPts val="0"/>
              </a:spcAft>
            </a:pPr>
            <a:r>
              <a:rPr lang="es-ES" sz="1000" b="1" dirty="0">
                <a:solidFill>
                  <a:schemeClr val="tx1"/>
                </a:solidFill>
                <a:latin typeface="Arial Rounded"/>
                <a:ea typeface="Arial Rounded"/>
                <a:cs typeface="Arial Rounded"/>
                <a:sym typeface="Arial Rounded"/>
              </a:rPr>
              <a:t>Las garantías personales incluyen</a:t>
            </a:r>
            <a:r>
              <a:rPr lang="pl-PL" sz="1000" b="1" dirty="0">
                <a:solidFill>
                  <a:schemeClr val="tx1"/>
                </a:solidFill>
                <a:latin typeface="Arial Rounded"/>
                <a:ea typeface="Arial Rounded"/>
                <a:cs typeface="Arial Rounded"/>
                <a:sym typeface="Arial Rounded"/>
              </a:rPr>
              <a: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a:t>
            </a:r>
            <a:r>
              <a:rPr lang="es-ES" sz="1000" b="1" dirty="0">
                <a:solidFill>
                  <a:schemeClr val="tx1"/>
                </a:solidFill>
                <a:latin typeface="Arial Rounded"/>
                <a:ea typeface="Arial Rounded"/>
                <a:cs typeface="Arial Rounded"/>
                <a:sym typeface="Arial Rounded"/>
              </a:rPr>
              <a:t>pagaré en blanco</a:t>
            </a:r>
            <a:r>
              <a:rPr lang="pl-PL" sz="1000" b="1" dirty="0">
                <a:solidFill>
                  <a:schemeClr val="tx1"/>
                </a:solidFill>
                <a:latin typeface="Arial Rounded"/>
                <a:ea typeface="Arial Rounded"/>
                <a:cs typeface="Arial Rounded"/>
                <a:sym typeface="Arial Rounded"/>
              </a:rPr>
              <a: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a:t>
            </a:r>
            <a:r>
              <a:rPr lang="es-ES" sz="1000" b="1" dirty="0">
                <a:solidFill>
                  <a:schemeClr val="tx1"/>
                </a:solidFill>
                <a:latin typeface="Arial Rounded"/>
                <a:ea typeface="Arial Rounded"/>
                <a:cs typeface="Arial Rounded"/>
                <a:sym typeface="Arial Rounded"/>
              </a:rPr>
              <a:t>aval bancario</a:t>
            </a:r>
            <a:r>
              <a:rPr lang="pl-PL" sz="1000" b="1" dirty="0">
                <a:solidFill>
                  <a:schemeClr val="tx1"/>
                </a:solidFill>
                <a:latin typeface="Arial Rounded"/>
                <a:ea typeface="Arial Rounded"/>
                <a:cs typeface="Arial Rounded"/>
                <a:sym typeface="Arial Rounded"/>
              </a:rPr>
              <a: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a:t>
            </a:r>
            <a:r>
              <a:rPr lang="es-ES" sz="1000" b="1" dirty="0">
                <a:solidFill>
                  <a:schemeClr val="tx1"/>
                </a:solidFill>
                <a:latin typeface="Arial Rounded"/>
                <a:ea typeface="Arial Rounded"/>
                <a:cs typeface="Arial Rounded"/>
                <a:sym typeface="Arial Rounded"/>
              </a:rPr>
              <a:t>garantía personal</a:t>
            </a:r>
            <a:r>
              <a:rPr lang="pl-PL" sz="1000" b="1" dirty="0">
                <a:solidFill>
                  <a:schemeClr val="tx1"/>
                </a:solidFill>
                <a:latin typeface="Arial Rounded"/>
                <a:ea typeface="Arial Rounded"/>
                <a:cs typeface="Arial Rounded"/>
                <a:sym typeface="Arial Rounded"/>
              </a:rPr>
              <a: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a:t>
            </a:r>
            <a:r>
              <a:rPr lang="es-ES" sz="1000" b="1" dirty="0">
                <a:solidFill>
                  <a:schemeClr val="tx1"/>
                </a:solidFill>
                <a:latin typeface="Arial Rounded"/>
                <a:ea typeface="Arial Rounded"/>
                <a:cs typeface="Arial Rounded"/>
                <a:sym typeface="Arial Rounded"/>
              </a:rPr>
              <a:t>aval sobre letra de cambio</a:t>
            </a:r>
            <a:r>
              <a:rPr lang="pl-PL" sz="1000" b="1" dirty="0">
                <a:solidFill>
                  <a:schemeClr val="tx1"/>
                </a:solidFill>
                <a:latin typeface="Arial Rounded"/>
                <a:ea typeface="Arial Rounded"/>
                <a:cs typeface="Arial Rounded"/>
                <a:sym typeface="Arial Rounded"/>
              </a:rPr>
              <a: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a:t>
            </a:r>
            <a:r>
              <a:rPr lang="es-ES" sz="1000" b="1" dirty="0">
                <a:solidFill>
                  <a:schemeClr val="tx1"/>
                </a:solidFill>
                <a:latin typeface="Arial Rounded"/>
                <a:ea typeface="Arial Rounded"/>
                <a:cs typeface="Arial Rounded"/>
                <a:sym typeface="Arial Rounded"/>
              </a:rPr>
              <a:t>cesión</a:t>
            </a:r>
            <a:r>
              <a:rPr lang="pl-PL" sz="1000" b="1" dirty="0">
                <a:solidFill>
                  <a:schemeClr val="tx1"/>
                </a:solidFill>
                <a:latin typeface="Arial Rounded"/>
                <a:ea typeface="Arial Rounded"/>
                <a:cs typeface="Arial Rounded"/>
                <a:sym typeface="Arial Rounded"/>
              </a:rPr>
              <a: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a:t>
            </a:r>
            <a:r>
              <a:rPr lang="es-ES" sz="1000" b="1" dirty="0">
                <a:solidFill>
                  <a:schemeClr val="tx1"/>
                </a:solidFill>
                <a:latin typeface="Arial Rounded"/>
                <a:ea typeface="Arial Rounded"/>
                <a:cs typeface="Arial Rounded"/>
                <a:sym typeface="Arial Rounded"/>
              </a:rPr>
              <a:t>seguro de crédito</a:t>
            </a:r>
            <a:r>
              <a:rPr lang="pl-PL" sz="1000" b="1" dirty="0">
                <a:solidFill>
                  <a:schemeClr val="tx1"/>
                </a:solidFill>
                <a:latin typeface="Arial Rounded"/>
                <a:ea typeface="Arial Rounded"/>
                <a:cs typeface="Arial Rounded"/>
                <a:sym typeface="Arial Rounded"/>
              </a:rPr>
              <a:t>;</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a</a:t>
            </a:r>
            <a:r>
              <a:rPr lang="es-ES" sz="1000" b="1" dirty="0" err="1">
                <a:solidFill>
                  <a:schemeClr val="tx1"/>
                </a:solidFill>
                <a:latin typeface="Arial Rounded"/>
                <a:ea typeface="Arial Rounded"/>
                <a:cs typeface="Arial Rounded"/>
                <a:sym typeface="Arial Rounded"/>
              </a:rPr>
              <a:t>dhesión</a:t>
            </a:r>
            <a:r>
              <a:rPr lang="es-ES" sz="1000" b="1" dirty="0">
                <a:solidFill>
                  <a:schemeClr val="tx1"/>
                </a:solidFill>
                <a:latin typeface="Arial Rounded"/>
                <a:ea typeface="Arial Rounded"/>
                <a:cs typeface="Arial Rounded"/>
                <a:sym typeface="Arial Rounded"/>
              </a:rPr>
              <a:t> de la deuda</a:t>
            </a:r>
            <a:r>
              <a:rPr lang="pl-PL" sz="1000" b="1" dirty="0">
                <a:solidFill>
                  <a:schemeClr val="tx1"/>
                </a:solidFill>
                <a:latin typeface="Arial Rounded"/>
                <a:ea typeface="Arial Rounded"/>
                <a:cs typeface="Arial Rounded"/>
                <a:sym typeface="Arial Rounded"/>
              </a:rPr>
              <a: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GARANTÍA PARA PRÉSTAMOS BANCARIOS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8122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835500"/>
            <a:ext cx="6163849" cy="317005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s-ES" sz="1000" b="1">
                <a:solidFill>
                  <a:schemeClr val="tx1"/>
                </a:solidFill>
                <a:latin typeface="Arial Rounded"/>
                <a:ea typeface="Arial Rounded"/>
                <a:cs typeface="Arial Rounded"/>
                <a:sym typeface="Arial Rounded"/>
              </a:rPr>
              <a:t>Sin embargo, en lo que respecta a las garantías en especie, éstas incluyen:</a:t>
            </a:r>
            <a:endParaRPr lang="pl-PL" sz="10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pl-PL" sz="1000" b="1">
                <a:solidFill>
                  <a:schemeClr val="tx1"/>
                </a:solidFill>
                <a:latin typeface="Arial Rounded"/>
                <a:ea typeface="Arial Rounded"/>
                <a:cs typeface="Arial Rounded"/>
                <a:sym typeface="Arial Rounded"/>
              </a:rPr>
              <a:t>    dep</a:t>
            </a:r>
            <a:r>
              <a:rPr lang="es-ES" sz="1000" b="1">
                <a:solidFill>
                  <a:schemeClr val="tx1"/>
                </a:solidFill>
                <a:latin typeface="Arial Rounded"/>
                <a:ea typeface="Arial Rounded"/>
                <a:cs typeface="Arial Rounded"/>
                <a:sym typeface="Arial Rounded"/>
              </a:rPr>
              <a:t>ósito</a:t>
            </a:r>
            <a:r>
              <a:rPr lang="pl-PL" sz="1000" b="1">
                <a:solidFill>
                  <a:schemeClr val="tx1"/>
                </a:solidFill>
                <a:latin typeface="Arial Rounded"/>
                <a:ea typeface="Arial Rounded"/>
                <a:cs typeface="Arial Rounded"/>
                <a:sym typeface="Arial Rounded"/>
              </a:rPr>
              <a:t>;</a:t>
            </a:r>
            <a:endParaRPr lang="pl-PL" sz="10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hipoteca</a:t>
            </a:r>
            <a:r>
              <a:rPr lang="pl-PL" sz="1000" b="1">
                <a:solidFill>
                  <a:schemeClr val="tx1"/>
                </a:solidFill>
                <a:latin typeface="Arial Rounded"/>
                <a:ea typeface="Arial Rounded"/>
                <a:cs typeface="Arial Rounded"/>
                <a:sym typeface="Arial Rounded"/>
              </a:rPr>
              <a:t>;</a:t>
            </a:r>
            <a:endParaRPr lang="pl-PL" sz="10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pl-PL" sz="1000" b="1">
                <a:solidFill>
                  <a:schemeClr val="tx1"/>
                </a:solidFill>
                <a:latin typeface="Arial Rounded"/>
                <a:ea typeface="Arial Rounded"/>
                <a:cs typeface="Arial Rounded"/>
                <a:sym typeface="Arial Rounded"/>
              </a:rPr>
              <a:t>    blo</a:t>
            </a:r>
            <a:r>
              <a:rPr lang="es-ES" sz="1000" b="1">
                <a:solidFill>
                  <a:schemeClr val="tx1"/>
                </a:solidFill>
                <a:latin typeface="Arial Rounded"/>
                <a:ea typeface="Arial Rounded"/>
                <a:cs typeface="Arial Rounded"/>
                <a:sym typeface="Arial Rounded"/>
              </a:rPr>
              <a:t>queo de fondos en una cuenta bancaria</a:t>
            </a:r>
            <a:r>
              <a:rPr lang="pl-PL" sz="1000" b="1">
                <a:solidFill>
                  <a:schemeClr val="tx1"/>
                </a:solidFill>
                <a:latin typeface="Arial Rounded"/>
                <a:ea typeface="Arial Rounded"/>
                <a:cs typeface="Arial Rounded"/>
                <a:sym typeface="Arial Rounded"/>
              </a:rPr>
              <a:t>;</a:t>
            </a:r>
            <a:endParaRPr lang="pl-PL" sz="10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compromiso</a:t>
            </a:r>
            <a:r>
              <a:rPr lang="pl-PL" sz="1000" b="1">
                <a:solidFill>
                  <a:schemeClr val="tx1"/>
                </a:solidFill>
                <a:latin typeface="Arial Rounded"/>
                <a:ea typeface="Arial Rounded"/>
                <a:cs typeface="Arial Rounded"/>
                <a:sym typeface="Arial Rounded"/>
              </a:rPr>
              <a:t>;</a:t>
            </a:r>
            <a:endParaRPr lang="pl-PL" sz="1000" b="1" dirty="0">
              <a:solidFill>
                <a:schemeClr val="tx1"/>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r>
              <a:rPr lang="pl-PL" sz="1000" b="1">
                <a:solidFill>
                  <a:schemeClr val="tx1"/>
                </a:solidFill>
                <a:latin typeface="Arial Rounded"/>
                <a:ea typeface="Arial Rounded"/>
                <a:cs typeface="Arial Rounded"/>
                <a:sym typeface="Arial Rounded"/>
              </a:rPr>
              <a:t>    </a:t>
            </a:r>
            <a:r>
              <a:rPr lang="es-ES" sz="1000" b="1">
                <a:solidFill>
                  <a:schemeClr val="tx1"/>
                </a:solidFill>
                <a:latin typeface="Arial Rounded"/>
                <a:ea typeface="Arial Rounded"/>
                <a:cs typeface="Arial Rounded"/>
                <a:sym typeface="Arial Rounded"/>
              </a:rPr>
              <a:t>transferencia de garantía</a:t>
            </a:r>
            <a:r>
              <a:rPr lang="pl-PL" sz="1000" b="1">
                <a:solidFill>
                  <a:schemeClr val="tx1"/>
                </a:solidFill>
                <a:latin typeface="Arial Rounded"/>
                <a:ea typeface="Arial Rounded"/>
                <a:cs typeface="Arial Rounded"/>
                <a:sym typeface="Arial Rounded"/>
              </a:rPr>
              <a:t>.</a:t>
            </a:r>
            <a:endParaRPr lang="pl-PL"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s-ES" sz="1000" b="1">
                <a:solidFill>
                  <a:srgbClr val="FF0000"/>
                </a:solidFill>
                <a:latin typeface="Arial Rounded"/>
                <a:ea typeface="Arial Rounded"/>
                <a:cs typeface="Arial Rounded"/>
                <a:sym typeface="Arial Rounded"/>
              </a:rPr>
              <a:t>Si no se devuelve el préstamo, el banco rescinde el contrato con efecto inmediato y exige el reembolso de la obligación. En caso de impago, el banco hace valer sus derechos sobre la garantía mencionada.</a:t>
            </a:r>
            <a:endParaRPr lang="pl-PL" sz="1000" b="1" dirty="0">
              <a:solidFill>
                <a:srgbClr val="FF0000"/>
              </a:solidFill>
              <a:latin typeface="Arial Rounded"/>
              <a:ea typeface="Arial Rounded"/>
              <a:cs typeface="Arial Rounded"/>
              <a:sym typeface="Arial Rounded"/>
            </a:endParaRPr>
          </a:p>
          <a:p>
            <a:pPr marL="171450" marR="0" lvl="0" indent="-171450" algn="just" rtl="0">
              <a:lnSpc>
                <a:spcPct val="200000"/>
              </a:lnSpc>
              <a:spcBef>
                <a:spcPts val="0"/>
              </a:spcBef>
              <a:spcAft>
                <a:spcPts val="0"/>
              </a:spcAft>
              <a:buFont typeface="Arial" panose="020B0604020202020204" pitchFamily="34" charset="0"/>
              <a:buChar char="•"/>
            </a:pP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a:t>GARANTÍA PARA PRÉSTAMOS BANCARIOS</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15331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solidFill>
                <a:srgbClr val="7030A0"/>
              </a:solidFill>
            </a:endParaRPr>
          </a:p>
          <a:p>
            <a:pPr marL="0" lvl="0" indent="0" algn="ctr" rtl="0">
              <a:spcBef>
                <a:spcPts val="720"/>
              </a:spcBef>
              <a:spcAft>
                <a:spcPts val="0"/>
              </a:spcAft>
              <a:buClr>
                <a:srgbClr val="7030A0"/>
              </a:buClr>
              <a:buSzPts val="3600"/>
              <a:buNone/>
            </a:pPr>
            <a:r>
              <a:rPr lang="es-ES">
                <a:solidFill>
                  <a:srgbClr val="7030A0"/>
                </a:solidFill>
              </a:rPr>
              <a:t>Gracias</a:t>
            </a:r>
            <a:br>
              <a:rPr lang="pl-PL">
                <a:solidFill>
                  <a:srgbClr val="7030A0"/>
                </a:solidFill>
              </a:rPr>
            </a:br>
            <a:endParaRPr>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pl-PL" sz="1200" b="1">
                <a:solidFill>
                  <a:schemeClr val="dk1"/>
                </a:solidFill>
                <a:latin typeface="Arial Rounded"/>
                <a:ea typeface="Arial Rounded"/>
                <a:cs typeface="Arial Rounded"/>
                <a:sym typeface="Arial Rounded"/>
              </a:rPr>
              <a:t>Form</a:t>
            </a:r>
            <a:r>
              <a:rPr lang="es-ES" sz="1200" b="1">
                <a:solidFill>
                  <a:schemeClr val="dk1"/>
                </a:solidFill>
                <a:latin typeface="Arial Rounded"/>
                <a:ea typeface="Arial Rounded"/>
                <a:cs typeface="Arial Rounded"/>
                <a:sym typeface="Arial Rounded"/>
              </a:rPr>
              <a:t>as de ahorro</a:t>
            </a:r>
            <a:r>
              <a:rPr lang="pl-PL" sz="1200" b="1">
                <a:solidFill>
                  <a:schemeClr val="dk1"/>
                </a:solidFill>
                <a:latin typeface="Arial Rounded"/>
                <a:ea typeface="Arial Rounded"/>
                <a:cs typeface="Arial Rounded"/>
                <a:sym typeface="Arial Rounded"/>
              </a:rPr>
              <a:t>:</a:t>
            </a:r>
            <a:endParaRPr lang="pl-PL" sz="1200" b="1" dirty="0">
              <a:solidFill>
                <a:schemeClr val="dk1"/>
              </a:solidFill>
              <a:latin typeface="Arial Rounded"/>
              <a:ea typeface="Arial Rounded"/>
              <a:cs typeface="Arial Rounded"/>
              <a:sym typeface="Arial Rounded"/>
            </a:endParaRPr>
          </a:p>
          <a:p>
            <a:pPr marR="0" lvl="0" algn="l" rtl="0">
              <a:spcBef>
                <a:spcPts val="0"/>
              </a:spcBef>
              <a:spcAft>
                <a:spcPts val="0"/>
              </a:spcAft>
            </a:pP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pl-PL" sz="1200" b="1">
                <a:solidFill>
                  <a:schemeClr val="dk1"/>
                </a:solidFill>
                <a:latin typeface="Arial Rounded"/>
                <a:ea typeface="Arial Rounded"/>
                <a:cs typeface="Arial Rounded"/>
                <a:sym typeface="Arial Rounded"/>
              </a:rPr>
              <a:t>“</a:t>
            </a:r>
            <a:r>
              <a:rPr lang="es-ES" sz="1200" b="1">
                <a:solidFill>
                  <a:schemeClr val="dk1"/>
                </a:solidFill>
                <a:latin typeface="Arial Rounded"/>
                <a:ea typeface="Arial Rounded"/>
                <a:cs typeface="Arial Rounded"/>
                <a:sym typeface="Arial Rounded"/>
              </a:rPr>
              <a:t>Calcetín</a:t>
            </a:r>
            <a:r>
              <a:rPr lang="pl-PL" sz="1200" b="1">
                <a:solidFill>
                  <a:schemeClr val="dk1"/>
                </a:solidFill>
                <a:latin typeface="Arial Rounded"/>
                <a:ea typeface="Arial Rounded"/>
                <a:cs typeface="Arial Rounded"/>
                <a:sym typeface="Arial Rounded"/>
              </a:rPr>
              <a:t>"</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es-ES" sz="1200" b="1">
                <a:solidFill>
                  <a:schemeClr val="dk1"/>
                </a:solidFill>
                <a:latin typeface="Arial Rounded"/>
                <a:ea typeface="Arial Rounded"/>
                <a:cs typeface="Arial Rounded"/>
                <a:sym typeface="Arial Rounded"/>
              </a:rPr>
              <a:t>Cuenta bancaria</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es-ES" sz="1200" b="1">
                <a:solidFill>
                  <a:schemeClr val="dk1"/>
                </a:solidFill>
                <a:latin typeface="Arial Rounded"/>
                <a:ea typeface="Arial Rounded"/>
                <a:cs typeface="Arial Rounded"/>
                <a:sym typeface="Arial Rounded"/>
              </a:rPr>
              <a:t>Depósito bancario</a:t>
            </a:r>
            <a:r>
              <a:rPr lang="pl-PL" sz="1200" b="1">
                <a:solidFill>
                  <a:schemeClr val="dk1"/>
                </a:solidFill>
                <a:latin typeface="Arial Rounded"/>
                <a:ea typeface="Arial Rounded"/>
                <a:cs typeface="Arial Rounded"/>
                <a:sym typeface="Arial Rounded"/>
              </a:rPr>
              <a:t> – </a:t>
            </a:r>
            <a:r>
              <a:rPr lang="es-ES" sz="1200" b="1">
                <a:solidFill>
                  <a:schemeClr val="dk1"/>
                </a:solidFill>
                <a:latin typeface="Arial Rounded"/>
                <a:ea typeface="Arial Rounded"/>
                <a:cs typeface="Arial Rounded"/>
                <a:sym typeface="Arial Rounded"/>
              </a:rPr>
              <a:t>tipo de interés fijo</a:t>
            </a:r>
            <a:r>
              <a:rPr lang="pl-PL" sz="1200" b="1">
                <a:solidFill>
                  <a:schemeClr val="dk1"/>
                </a:solidFill>
                <a:latin typeface="Arial Rounded"/>
                <a:ea typeface="Arial Rounded"/>
                <a:cs typeface="Arial Rounded"/>
                <a:sym typeface="Arial Rounded"/>
              </a:rPr>
              <a:t>, </a:t>
            </a:r>
            <a:r>
              <a:rPr lang="pl-PL" sz="1200" b="1" dirty="0">
                <a:solidFill>
                  <a:schemeClr val="dk1"/>
                </a:solidFill>
                <a:latin typeface="Arial Rounded"/>
                <a:ea typeface="Arial Rounded"/>
                <a:cs typeface="Arial Rounded"/>
                <a:sym typeface="Arial Rounded"/>
              </a:rPr>
              <a:t>variable</a:t>
            </a:r>
            <a:r>
              <a:rPr lang="pl-PL" sz="1200" b="1">
                <a:solidFill>
                  <a:schemeClr val="dk1"/>
                </a:solidFill>
                <a:latin typeface="Arial Rounded"/>
                <a:ea typeface="Arial Rounded"/>
                <a:cs typeface="Arial Rounded"/>
                <a:sym typeface="Arial Rounded"/>
              </a:rPr>
              <a:t>, progre</a:t>
            </a:r>
            <a:r>
              <a:rPr lang="es-ES" sz="1200" b="1">
                <a:solidFill>
                  <a:schemeClr val="dk1"/>
                </a:solidFill>
                <a:latin typeface="Arial Rounded"/>
                <a:ea typeface="Arial Rounded"/>
                <a:cs typeface="Arial Rounded"/>
                <a:sym typeface="Arial Rounded"/>
              </a:rPr>
              <a:t>sivo</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es-ES" sz="1200" b="1">
                <a:solidFill>
                  <a:schemeClr val="dk1"/>
                </a:solidFill>
                <a:latin typeface="Arial Rounded"/>
                <a:ea typeface="Arial Rounded"/>
                <a:cs typeface="Arial Rounded"/>
                <a:sym typeface="Arial Rounded"/>
              </a:rPr>
              <a:t>Cuenta de ahorro</a:t>
            </a: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pl-PL" sz="1200" b="1">
                <a:solidFill>
                  <a:schemeClr val="dk1"/>
                </a:solidFill>
                <a:latin typeface="Arial Rounded"/>
                <a:ea typeface="Arial Rounded"/>
                <a:cs typeface="Arial Rounded"/>
                <a:sym typeface="Arial Rounded"/>
              </a:rPr>
              <a:t>Bo</a:t>
            </a:r>
            <a:r>
              <a:rPr lang="es-ES" sz="1200" b="1">
                <a:solidFill>
                  <a:schemeClr val="dk1"/>
                </a:solidFill>
                <a:latin typeface="Arial Rounded"/>
                <a:ea typeface="Arial Rounded"/>
                <a:cs typeface="Arial Rounded"/>
                <a:sym typeface="Arial Rounded"/>
              </a:rPr>
              <a:t>nos</a:t>
            </a:r>
            <a:endParaRPr lang="pl-PL"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031285"/>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pl-PL" b="1">
                <a:solidFill>
                  <a:schemeClr val="dk1"/>
                </a:solidFill>
                <a:latin typeface="Arial Rounded"/>
                <a:ea typeface="Arial Rounded"/>
                <a:cs typeface="Arial Rounded"/>
                <a:sym typeface="Arial Rounded"/>
              </a:rPr>
              <a:t> INVE</a:t>
            </a:r>
            <a:r>
              <a:rPr lang="es-ES" b="1">
                <a:solidFill>
                  <a:schemeClr val="dk1"/>
                </a:solidFill>
                <a:latin typeface="Arial Rounded"/>
                <a:ea typeface="Arial Rounded"/>
                <a:cs typeface="Arial Rounded"/>
                <a:sym typeface="Arial Rounded"/>
              </a:rPr>
              <a:t>RSIÓN</a:t>
            </a:r>
            <a:r>
              <a:rPr lang="pl-PL" b="1">
                <a:solidFill>
                  <a:schemeClr val="dk1"/>
                </a:solidFill>
                <a:latin typeface="Arial Rounded"/>
                <a:ea typeface="Arial Rounded"/>
                <a:cs typeface="Arial Rounded"/>
                <a:sym typeface="Arial Rounded"/>
              </a:rPr>
              <a:t> = </a:t>
            </a:r>
            <a:r>
              <a:rPr lang="es-ES" b="1">
                <a:solidFill>
                  <a:schemeClr val="dk1"/>
                </a:solidFill>
                <a:latin typeface="Arial Rounded"/>
                <a:ea typeface="Arial Rounded"/>
                <a:cs typeface="Arial Rounded"/>
                <a:sym typeface="Arial Rounded"/>
              </a:rPr>
              <a:t>AHORRO</a:t>
            </a:r>
            <a:r>
              <a:rPr lang="pl-PL" b="1">
                <a:solidFill>
                  <a:schemeClr val="dk1"/>
                </a:solidFill>
                <a:latin typeface="Arial Rounded"/>
                <a:ea typeface="Arial Rounded"/>
                <a:cs typeface="Arial Rounded"/>
                <a:sym typeface="Arial Rounded"/>
              </a:rPr>
              <a:t> + RI</a:t>
            </a:r>
            <a:r>
              <a:rPr lang="es-ES" b="1">
                <a:solidFill>
                  <a:schemeClr val="dk1"/>
                </a:solidFill>
                <a:latin typeface="Arial Rounded"/>
                <a:ea typeface="Arial Rounded"/>
                <a:cs typeface="Arial Rounded"/>
                <a:sym typeface="Arial Rounded"/>
              </a:rPr>
              <a:t>ESGO</a:t>
            </a:r>
            <a:endParaRPr lang="pl-PL" b="1" dirty="0">
              <a:solidFill>
                <a:schemeClr val="dk1"/>
              </a:solidFill>
              <a:latin typeface="Arial Rounded"/>
              <a:ea typeface="Arial Rounded"/>
              <a:cs typeface="Arial Rounded"/>
              <a:sym typeface="Arial Rounded"/>
            </a:endParaRPr>
          </a:p>
          <a:p>
            <a:pPr marL="171450" marR="0" lvl="0" indent="-171450" algn="l" rtl="0">
              <a:lnSpc>
                <a:spcPct val="300000"/>
              </a:lnSpc>
              <a:spcBef>
                <a:spcPts val="0"/>
              </a:spcBef>
              <a:spcAft>
                <a:spcPts val="0"/>
              </a:spcAft>
              <a:buFont typeface="Arial" panose="020B0604020202020204" pitchFamily="34" charset="0"/>
              <a:buChar char="•"/>
            </a:pPr>
            <a:r>
              <a:rPr lang="es-ES" b="1">
                <a:solidFill>
                  <a:schemeClr val="dk1"/>
                </a:solidFill>
                <a:latin typeface="Arial Rounded"/>
                <a:ea typeface="Arial Rounded"/>
                <a:cs typeface="Arial Rounded"/>
                <a:sym typeface="Arial Rounded"/>
              </a:rPr>
              <a:t>Para invertir necesitamos ahorros</a:t>
            </a:r>
            <a:endParaRPr lang="pl-PL" b="1" dirty="0">
              <a:solidFill>
                <a:schemeClr val="dk1"/>
              </a:solidFill>
              <a:latin typeface="Arial Rounded"/>
              <a:ea typeface="Arial Rounded"/>
              <a:cs typeface="Arial Rounded"/>
              <a:sym typeface="Arial Rounded"/>
            </a:endParaRPr>
          </a:p>
          <a:p>
            <a:pPr marL="171450" marR="0" lvl="0" indent="-171450" algn="l" rtl="0">
              <a:lnSpc>
                <a:spcPct val="300000"/>
              </a:lnSpc>
              <a:spcBef>
                <a:spcPts val="0"/>
              </a:spcBef>
              <a:spcAft>
                <a:spcPts val="0"/>
              </a:spcAft>
              <a:buFont typeface="Arial" panose="020B0604020202020204" pitchFamily="34" charset="0"/>
              <a:buChar char="•"/>
            </a:pPr>
            <a:r>
              <a:rPr lang="es-ES" b="1">
                <a:solidFill>
                  <a:schemeClr val="dk1"/>
                </a:solidFill>
                <a:latin typeface="Arial Rounded"/>
                <a:ea typeface="Arial Rounded"/>
                <a:cs typeface="Arial Rounded"/>
                <a:sym typeface="Arial Rounded"/>
              </a:rPr>
              <a:t>No existen inversiones aseguradas</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677616"/>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es-ES" b="1">
                <a:solidFill>
                  <a:srgbClr val="FF0000"/>
                </a:solidFill>
                <a:latin typeface="Arial Rounded"/>
                <a:ea typeface="Arial Rounded"/>
                <a:cs typeface="Arial Rounded"/>
                <a:sym typeface="Arial Rounded"/>
              </a:rPr>
              <a:t>Un </a:t>
            </a:r>
            <a:r>
              <a:rPr lang="pl-PL" b="1">
                <a:solidFill>
                  <a:srgbClr val="FF0000"/>
                </a:solidFill>
                <a:latin typeface="Arial Rounded"/>
                <a:ea typeface="Arial Rounded"/>
                <a:cs typeface="Arial Rounded"/>
                <a:sym typeface="Arial Rounded"/>
              </a:rPr>
              <a:t>dep</a:t>
            </a:r>
            <a:r>
              <a:rPr lang="es-ES" b="1">
                <a:solidFill>
                  <a:srgbClr val="FF0000"/>
                </a:solidFill>
                <a:latin typeface="Arial Rounded"/>
                <a:ea typeface="Arial Rounded"/>
                <a:cs typeface="Arial Rounded"/>
                <a:sym typeface="Arial Rounded"/>
              </a:rPr>
              <a:t>ósito bancario</a:t>
            </a:r>
            <a:r>
              <a:rPr lang="pl-PL" b="1">
                <a:solidFill>
                  <a:srgbClr val="FF0000"/>
                </a:solidFill>
                <a:latin typeface="Arial Rounded"/>
                <a:ea typeface="Arial Rounded"/>
                <a:cs typeface="Arial Rounded"/>
                <a:sym typeface="Arial Rounded"/>
              </a:rPr>
              <a:t> </a:t>
            </a:r>
            <a:r>
              <a:rPr lang="pl-PL" b="1">
                <a:solidFill>
                  <a:schemeClr val="dk1"/>
                </a:solidFill>
                <a:latin typeface="Arial Rounded"/>
                <a:ea typeface="Arial Rounded"/>
                <a:cs typeface="Arial Rounded"/>
                <a:sym typeface="Arial Rounded"/>
              </a:rPr>
              <a:t>consist</a:t>
            </a:r>
            <a:r>
              <a:rPr lang="es-ES" b="1">
                <a:solidFill>
                  <a:schemeClr val="dk1"/>
                </a:solidFill>
                <a:latin typeface="Arial Rounded"/>
                <a:ea typeface="Arial Rounded"/>
                <a:cs typeface="Arial Rounded"/>
                <a:sym typeface="Arial Rounded"/>
              </a:rPr>
              <a:t>e en depositar en un banco una determinada cantidad de dinero durante un periodo de tiempo predeterminado.</a:t>
            </a:r>
            <a:r>
              <a:rPr lang="pl-PL" b="1">
                <a:solidFill>
                  <a:schemeClr val="dk1"/>
                </a:solidFill>
                <a:latin typeface="Arial Rounded"/>
                <a:ea typeface="Arial Rounded"/>
                <a:cs typeface="Arial Rounded"/>
                <a:sym typeface="Arial Rounded"/>
              </a:rPr>
              <a:t> </a:t>
            </a:r>
            <a:endParaRPr lang="pl-PL" b="1" dirty="0">
              <a:solidFill>
                <a:schemeClr val="dk1"/>
              </a:solidFill>
              <a:latin typeface="Arial Rounded"/>
              <a:ea typeface="Arial Rounded"/>
              <a:cs typeface="Arial Rounded"/>
              <a:sym typeface="Arial Rounded"/>
            </a:endParaRPr>
          </a:p>
          <a:p>
            <a:pPr marR="0" lvl="0" algn="ctr" rtl="0">
              <a:lnSpc>
                <a:spcPct val="150000"/>
              </a:lnSpc>
              <a:spcBef>
                <a:spcPts val="0"/>
              </a:spcBef>
              <a:spcAft>
                <a:spcPts val="0"/>
              </a:spcAft>
            </a:pPr>
            <a:r>
              <a:rPr lang="es-ES" b="1">
                <a:solidFill>
                  <a:schemeClr val="dk1"/>
                </a:solidFill>
                <a:latin typeface="Arial Rounded"/>
                <a:ea typeface="Arial Rounded"/>
                <a:cs typeface="Arial Rounded"/>
                <a:sym typeface="Arial Rounded"/>
              </a:rPr>
              <a:t>Una vez transcurrido este plazo</a:t>
            </a:r>
            <a:r>
              <a:rPr lang="pl-PL" b="1">
                <a:solidFill>
                  <a:schemeClr val="dk1"/>
                </a:solidFill>
                <a:latin typeface="Arial Rounded"/>
                <a:ea typeface="Arial Rounded"/>
                <a:cs typeface="Arial Rounded"/>
                <a:sym typeface="Arial Rounded"/>
              </a:rPr>
              <a:t>,</a:t>
            </a:r>
            <a:r>
              <a:rPr lang="es-ES" b="1">
                <a:solidFill>
                  <a:schemeClr val="dk1"/>
                </a:solidFill>
                <a:latin typeface="Arial Rounded"/>
                <a:ea typeface="Arial Rounded"/>
                <a:cs typeface="Arial Rounded"/>
                <a:sym typeface="Arial Rounded"/>
              </a:rPr>
              <a:t> el banco nos reembolsará el importe íntegro</a:t>
            </a:r>
            <a:r>
              <a:rPr lang="pl-PL" b="1">
                <a:solidFill>
                  <a:schemeClr val="dk1"/>
                </a:solidFill>
                <a:latin typeface="Arial Rounded"/>
                <a:ea typeface="Arial Rounded"/>
                <a:cs typeface="Arial Rounded"/>
                <a:sym typeface="Arial Rounded"/>
              </a:rPr>
              <a:t> </a:t>
            </a:r>
            <a:r>
              <a:rPr lang="es-ES" b="1">
                <a:solidFill>
                  <a:schemeClr val="dk1"/>
                </a:solidFill>
                <a:latin typeface="Arial Rounded"/>
                <a:ea typeface="Arial Rounded"/>
                <a:cs typeface="Arial Rounded"/>
                <a:sym typeface="Arial Rounded"/>
              </a:rPr>
              <a:t>más los intereses</a:t>
            </a:r>
            <a:r>
              <a:rPr lang="pl-PL" b="1">
                <a:solidFill>
                  <a:schemeClr val="dk1"/>
                </a:solidFill>
                <a:latin typeface="Arial Rounded"/>
                <a:ea typeface="Arial Rounded"/>
                <a:cs typeface="Arial Rounded"/>
                <a:sym typeface="Arial Rounded"/>
              </a:rPr>
              <a:t>. </a:t>
            </a:r>
            <a:endParaRPr lang="pl-PL" b="1" dirty="0">
              <a:solidFill>
                <a:schemeClr val="dk1"/>
              </a:solidFill>
              <a:latin typeface="Arial Rounded"/>
              <a:ea typeface="Arial Rounded"/>
              <a:cs typeface="Arial Rounded"/>
              <a:sym typeface="Arial Rounded"/>
            </a:endParaRPr>
          </a:p>
          <a:p>
            <a:pPr marR="0" lvl="0" algn="ctr" rtl="0">
              <a:lnSpc>
                <a:spcPct val="150000"/>
              </a:lnSpc>
              <a:spcBef>
                <a:spcPts val="0"/>
              </a:spcBef>
              <a:spcAft>
                <a:spcPts val="0"/>
              </a:spcAft>
            </a:pPr>
            <a:r>
              <a:rPr lang="pl-PL" b="1">
                <a:solidFill>
                  <a:schemeClr val="dk1"/>
                </a:solidFill>
                <a:latin typeface="Arial Rounded"/>
                <a:ea typeface="Arial Rounded"/>
                <a:cs typeface="Arial Rounded"/>
                <a:sym typeface="Arial Rounded"/>
              </a:rPr>
              <a:t>Ob</a:t>
            </a:r>
            <a:r>
              <a:rPr lang="es-ES" b="1">
                <a:solidFill>
                  <a:schemeClr val="dk1"/>
                </a:solidFill>
                <a:latin typeface="Arial Rounded"/>
                <a:ea typeface="Arial Rounded"/>
                <a:cs typeface="Arial Rounded"/>
                <a:sym typeface="Arial Rounded"/>
              </a:rPr>
              <a:t>jetivo</a:t>
            </a:r>
            <a:r>
              <a:rPr lang="pl-PL" b="1">
                <a:solidFill>
                  <a:schemeClr val="dk1"/>
                </a:solidFill>
                <a:latin typeface="Arial Rounded"/>
                <a:ea typeface="Arial Rounded"/>
                <a:cs typeface="Arial Rounded"/>
                <a:sym typeface="Arial Rounded"/>
              </a:rPr>
              <a:t>: </a:t>
            </a:r>
            <a:r>
              <a:rPr lang="es-ES" b="1">
                <a:solidFill>
                  <a:schemeClr val="dk1"/>
                </a:solidFill>
                <a:latin typeface="Arial Rounded"/>
                <a:ea typeface="Arial Rounded"/>
                <a:cs typeface="Arial Rounded"/>
                <a:sym typeface="Arial Rounded"/>
              </a:rPr>
              <a:t>Proteger el valor del </a:t>
            </a:r>
            <a:r>
              <a:rPr lang="pl-PL" b="1">
                <a:solidFill>
                  <a:schemeClr val="dk1"/>
                </a:solidFill>
                <a:latin typeface="Arial Rounded"/>
                <a:ea typeface="Arial Rounded"/>
                <a:cs typeface="Arial Rounded"/>
                <a:sym typeface="Arial Rounded"/>
              </a:rPr>
              <a:t>capital</a:t>
            </a:r>
            <a:endParaRPr lang="pl-PL" b="1" dirty="0">
              <a:solidFill>
                <a:schemeClr val="dk1"/>
              </a:solidFill>
              <a:latin typeface="Arial Rounded"/>
              <a:ea typeface="Arial Rounded"/>
              <a:cs typeface="Arial Rounded"/>
              <a:sym typeface="Arial Rounded"/>
            </a:endParaRPr>
          </a:p>
          <a:p>
            <a:pPr marR="0" lvl="0" algn="ctr" rtl="0">
              <a:lnSpc>
                <a:spcPct val="150000"/>
              </a:lnSpc>
              <a:spcBef>
                <a:spcPts val="0"/>
              </a:spcBef>
              <a:spcAft>
                <a:spcPts val="0"/>
              </a:spcAft>
            </a:pPr>
            <a:r>
              <a:rPr lang="pl-PL" b="1">
                <a:solidFill>
                  <a:schemeClr val="dk1"/>
                </a:solidFill>
                <a:latin typeface="Arial Rounded"/>
                <a:ea typeface="Arial Rounded"/>
                <a:cs typeface="Arial Rounded"/>
                <a:sym typeface="Arial Rounded"/>
              </a:rPr>
              <a:t>C</a:t>
            </a:r>
            <a:r>
              <a:rPr lang="es-ES" b="1">
                <a:solidFill>
                  <a:schemeClr val="dk1"/>
                </a:solidFill>
                <a:latin typeface="Arial Rounded"/>
                <a:ea typeface="Arial Rounded"/>
                <a:cs typeface="Arial Rounded"/>
                <a:sym typeface="Arial Rounded"/>
              </a:rPr>
              <a:t>aracterísticas</a:t>
            </a:r>
            <a:r>
              <a:rPr lang="pl-PL" b="1">
                <a:solidFill>
                  <a:schemeClr val="dk1"/>
                </a:solidFill>
                <a:latin typeface="Arial Rounded"/>
                <a:ea typeface="Arial Rounded"/>
                <a:cs typeface="Arial Rounded"/>
                <a:sym typeface="Arial Rounded"/>
              </a:rPr>
              <a:t>: </a:t>
            </a:r>
            <a:endParaRPr lang="pl-PL" b="1" dirty="0">
              <a:solidFill>
                <a:schemeClr val="dk1"/>
              </a:solidFill>
              <a:latin typeface="Arial Rounded"/>
              <a:ea typeface="Arial Rounded"/>
              <a:cs typeface="Arial Rounded"/>
              <a:sym typeface="Arial Rounded"/>
            </a:endParaRPr>
          </a:p>
          <a:p>
            <a:pPr marR="0" lvl="0" algn="ctr" rtl="0">
              <a:lnSpc>
                <a:spcPct val="150000"/>
              </a:lnSpc>
              <a:spcBef>
                <a:spcPts val="0"/>
              </a:spcBef>
              <a:spcAft>
                <a:spcPts val="0"/>
              </a:spcAft>
            </a:pPr>
            <a:r>
              <a:rPr lang="es-ES" b="1">
                <a:solidFill>
                  <a:schemeClr val="dk1"/>
                </a:solidFill>
                <a:latin typeface="Arial Rounded"/>
                <a:ea typeface="Arial Rounded"/>
                <a:cs typeface="Arial Rounded"/>
                <a:sym typeface="Arial Rounded"/>
              </a:rPr>
              <a:t>Muy bajo riesgo</a:t>
            </a:r>
            <a:r>
              <a:rPr lang="pl-PL" b="1">
                <a:solidFill>
                  <a:schemeClr val="dk1"/>
                </a:solidFill>
                <a:latin typeface="Arial Rounded"/>
                <a:ea typeface="Arial Rounded"/>
                <a:cs typeface="Arial Rounded"/>
                <a:sym typeface="Arial Rounded"/>
              </a:rPr>
              <a:t>, </a:t>
            </a:r>
            <a:r>
              <a:rPr lang="es-ES" b="1">
                <a:solidFill>
                  <a:schemeClr val="dk1"/>
                </a:solidFill>
                <a:latin typeface="Arial Rounded"/>
                <a:ea typeface="Arial Rounded"/>
                <a:cs typeface="Arial Rounded"/>
                <a:sym typeface="Arial Rounded"/>
              </a:rPr>
              <a:t>baja rentabilidad</a:t>
            </a:r>
            <a:r>
              <a:rPr lang="pl-PL" b="1">
                <a:solidFill>
                  <a:schemeClr val="dk1"/>
                </a:solidFill>
                <a:latin typeface="Arial Rounded"/>
                <a:ea typeface="Arial Rounded"/>
                <a:cs typeface="Arial Rounded"/>
                <a:sym typeface="Arial Rounded"/>
              </a:rPr>
              <a:t>.</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s-ES" b="1">
                <a:solidFill>
                  <a:srgbClr val="FF0000"/>
                </a:solidFill>
                <a:latin typeface="Arial Rounded"/>
                <a:ea typeface="Arial Rounded"/>
                <a:cs typeface="Arial Rounded"/>
                <a:sym typeface="Arial Rounded"/>
              </a:rPr>
              <a:t>Los parámetros más importantes de los depósitos</a:t>
            </a:r>
            <a:r>
              <a:rPr lang="pl-PL" b="1">
                <a:solidFill>
                  <a:srgbClr val="FF0000"/>
                </a:solidFill>
                <a:latin typeface="Arial Rounded"/>
                <a:ea typeface="Arial Rounded"/>
                <a:cs typeface="Arial Rounded"/>
                <a:sym typeface="Arial Rounded"/>
              </a:rPr>
              <a:t>:</a:t>
            </a:r>
            <a:endParaRPr lang="pl-PL" b="1" dirty="0">
              <a:solidFill>
                <a:srgbClr val="FF0000"/>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pl-PL" b="1">
                <a:solidFill>
                  <a:schemeClr val="dk1"/>
                </a:solidFill>
                <a:latin typeface="Arial Rounded"/>
                <a:ea typeface="Arial Rounded"/>
                <a:cs typeface="Arial Rounded"/>
                <a:sym typeface="Arial Rounded"/>
              </a:rPr>
              <a:t>Dura</a:t>
            </a:r>
            <a:r>
              <a:rPr lang="es-ES" b="1">
                <a:solidFill>
                  <a:schemeClr val="dk1"/>
                </a:solidFill>
                <a:latin typeface="Arial Rounded"/>
                <a:ea typeface="Arial Rounded"/>
                <a:cs typeface="Arial Rounded"/>
                <a:sym typeface="Arial Rounded"/>
              </a:rPr>
              <a:t>ción del contrato</a:t>
            </a:r>
            <a:endParaRPr lang="pl-PL" b="1" dirty="0">
              <a:solidFill>
                <a:schemeClr val="dk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s-ES" b="1">
                <a:solidFill>
                  <a:schemeClr val="dk1"/>
                </a:solidFill>
                <a:latin typeface="Arial Rounded"/>
                <a:ea typeface="Arial Rounded"/>
                <a:cs typeface="Arial Rounded"/>
                <a:sym typeface="Arial Rounded"/>
              </a:rPr>
              <a:t>Tipo de interés</a:t>
            </a:r>
            <a:endParaRPr lang="pl-PL" b="1" dirty="0">
              <a:solidFill>
                <a:schemeClr val="dk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pl-PL" b="1">
                <a:solidFill>
                  <a:schemeClr val="dk1"/>
                </a:solidFill>
                <a:latin typeface="Arial Rounded"/>
                <a:ea typeface="Arial Rounded"/>
                <a:cs typeface="Arial Rounded"/>
                <a:sym typeface="Arial Rounded"/>
              </a:rPr>
              <a:t>T</a:t>
            </a:r>
            <a:r>
              <a:rPr lang="es-ES" b="1">
                <a:solidFill>
                  <a:schemeClr val="dk1"/>
                </a:solidFill>
                <a:latin typeface="Arial Rounded"/>
                <a:ea typeface="Arial Rounded"/>
                <a:cs typeface="Arial Rounded"/>
                <a:sym typeface="Arial Rounded"/>
              </a:rPr>
              <a:t>ipo de interés</a:t>
            </a:r>
            <a:r>
              <a:rPr lang="pl-PL" b="1">
                <a:solidFill>
                  <a:schemeClr val="dk1"/>
                </a:solidFill>
                <a:latin typeface="Arial Rounded"/>
                <a:ea typeface="Arial Rounded"/>
                <a:cs typeface="Arial Rounded"/>
                <a:sym typeface="Arial Rounded"/>
              </a:rPr>
              <a:t>: fi</a:t>
            </a:r>
            <a:r>
              <a:rPr lang="es-ES" b="1">
                <a:solidFill>
                  <a:schemeClr val="dk1"/>
                </a:solidFill>
                <a:latin typeface="Arial Rounded"/>
                <a:ea typeface="Arial Rounded"/>
                <a:cs typeface="Arial Rounded"/>
                <a:sym typeface="Arial Rounded"/>
              </a:rPr>
              <a:t>jo o variable</a:t>
            </a:r>
            <a:endParaRPr lang="pl-PL" b="1" dirty="0">
              <a:solidFill>
                <a:schemeClr val="dk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pl-PL" b="1">
                <a:solidFill>
                  <a:schemeClr val="dk1"/>
                </a:solidFill>
                <a:latin typeface="Arial Rounded"/>
                <a:ea typeface="Arial Rounded"/>
                <a:cs typeface="Arial Rounded"/>
                <a:sym typeface="Arial Rounded"/>
              </a:rPr>
              <a:t>Fre</a:t>
            </a:r>
            <a:r>
              <a:rPr lang="es-ES" b="1">
                <a:solidFill>
                  <a:schemeClr val="dk1"/>
                </a:solidFill>
                <a:latin typeface="Arial Rounded"/>
                <a:ea typeface="Arial Rounded"/>
                <a:cs typeface="Arial Rounded"/>
                <a:sym typeface="Arial Rounded"/>
              </a:rPr>
              <a:t>cuencia de capitalización de los intereses</a:t>
            </a:r>
            <a:r>
              <a:rPr lang="pl-PL" b="1">
                <a:solidFill>
                  <a:schemeClr val="dk1"/>
                </a:solidFill>
                <a:latin typeface="Arial Rounded"/>
                <a:ea typeface="Arial Rounded"/>
                <a:cs typeface="Arial Rounded"/>
                <a:sym typeface="Arial Rounded"/>
              </a:rPr>
              <a:t>: </a:t>
            </a:r>
            <a:r>
              <a:rPr lang="es-ES" b="1">
                <a:solidFill>
                  <a:schemeClr val="dk1"/>
                </a:solidFill>
                <a:latin typeface="Arial Rounded"/>
                <a:ea typeface="Arial Rounded"/>
                <a:cs typeface="Arial Rounded"/>
                <a:sym typeface="Arial Rounded"/>
              </a:rPr>
              <a:t>de diaria a realizada al final del contrato</a:t>
            </a:r>
            <a:endParaRPr lang="pl-PL" b="1" dirty="0">
              <a:solidFill>
                <a:schemeClr val="dk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s-ES" b="1">
                <a:solidFill>
                  <a:schemeClr val="dk1"/>
                </a:solidFill>
                <a:latin typeface="Arial Rounded"/>
                <a:ea typeface="Arial Rounded"/>
                <a:cs typeface="Arial Rounded"/>
                <a:sym typeface="Arial Rounded"/>
              </a:rPr>
              <a:t>Método de rescisión del contrato</a:t>
            </a:r>
            <a:r>
              <a:rPr lang="pl-PL" b="1">
                <a:solidFill>
                  <a:schemeClr val="dk1"/>
                </a:solidFill>
                <a:latin typeface="Arial Rounded"/>
                <a:ea typeface="Arial Rounded"/>
                <a:cs typeface="Arial Rounded"/>
                <a:sym typeface="Arial Rounded"/>
              </a:rPr>
              <a:t>: re</a:t>
            </a:r>
            <a:r>
              <a:rPr lang="es-ES" b="1">
                <a:solidFill>
                  <a:schemeClr val="dk1"/>
                </a:solidFill>
                <a:latin typeface="Arial Rounded"/>
                <a:ea typeface="Arial Rounded"/>
                <a:cs typeface="Arial Rounded"/>
                <a:sym typeface="Arial Rounded"/>
              </a:rPr>
              <a:t>novable o no</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a:solidFill>
                  <a:srgbClr val="FF0000"/>
                </a:solidFill>
                <a:latin typeface="Arial Rounded"/>
                <a:ea typeface="Arial Rounded"/>
                <a:cs typeface="Arial Rounded"/>
                <a:sym typeface="Arial Rounded"/>
              </a:rPr>
              <a:t>Dep</a:t>
            </a:r>
            <a:r>
              <a:rPr lang="es-ES" b="1">
                <a:solidFill>
                  <a:srgbClr val="FF0000"/>
                </a:solidFill>
                <a:latin typeface="Arial Rounded"/>
                <a:ea typeface="Arial Rounded"/>
                <a:cs typeface="Arial Rounded"/>
                <a:sym typeface="Arial Rounded"/>
              </a:rPr>
              <a:t>ósitos</a:t>
            </a:r>
            <a:r>
              <a:rPr lang="pl-PL" b="1">
                <a:solidFill>
                  <a:srgbClr val="FF0000"/>
                </a:solidFill>
                <a:latin typeface="Arial Rounded"/>
                <a:ea typeface="Arial Rounded"/>
                <a:cs typeface="Arial Rounded"/>
                <a:sym typeface="Arial Rounded"/>
              </a:rPr>
              <a:t>: tr</a:t>
            </a:r>
            <a:r>
              <a:rPr lang="es-ES" b="1">
                <a:solidFill>
                  <a:srgbClr val="FF0000"/>
                </a:solidFill>
                <a:latin typeface="Arial Rounded"/>
                <a:ea typeface="Arial Rounded"/>
                <a:cs typeface="Arial Rounded"/>
                <a:sym typeface="Arial Rounded"/>
              </a:rPr>
              <a:t>ucos y trampas</a:t>
            </a:r>
            <a:endParaRPr lang="pl-PL" b="1" dirty="0">
              <a:solidFill>
                <a:srgbClr val="FF0000"/>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pl-PL" b="1">
                <a:solidFill>
                  <a:schemeClr val="dk1"/>
                </a:solidFill>
                <a:latin typeface="Arial Rounded"/>
                <a:ea typeface="Arial Rounded"/>
                <a:cs typeface="Arial Rounded"/>
                <a:sym typeface="Arial Rounded"/>
              </a:rPr>
              <a:t>Penal</a:t>
            </a:r>
            <a:r>
              <a:rPr lang="es-ES" b="1">
                <a:solidFill>
                  <a:schemeClr val="dk1"/>
                </a:solidFill>
                <a:latin typeface="Arial Rounded"/>
                <a:ea typeface="Arial Rounded"/>
                <a:cs typeface="Arial Rounded"/>
                <a:sym typeface="Arial Rounded"/>
              </a:rPr>
              <a:t>izaciones por cancelación anticipada de depósitos</a:t>
            </a:r>
            <a:endParaRPr lang="pl-PL" b="1" dirty="0">
              <a:solidFill>
                <a:schemeClr val="dk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s-ES" b="1">
                <a:solidFill>
                  <a:schemeClr val="dk1"/>
                </a:solidFill>
                <a:latin typeface="Arial Rounded"/>
                <a:ea typeface="Arial Rounded"/>
                <a:cs typeface="Arial Rounded"/>
                <a:sym typeface="Arial Rounded"/>
              </a:rPr>
              <a:t>Tipos de interés fijo durante mucho tiempo cuando la inflación baja y viceversa</a:t>
            </a:r>
            <a:r>
              <a:rPr lang="pl-PL" b="1">
                <a:solidFill>
                  <a:schemeClr val="dk1"/>
                </a:solidFill>
                <a:latin typeface="Arial Rounded"/>
                <a:ea typeface="Arial Rounded"/>
                <a:cs typeface="Arial Rounded"/>
                <a:sym typeface="Arial Rounded"/>
              </a:rPr>
              <a:t> </a:t>
            </a:r>
            <a:endParaRPr lang="pl-PL" b="1" dirty="0">
              <a:solidFill>
                <a:schemeClr val="dk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s-ES" b="1">
                <a:solidFill>
                  <a:schemeClr val="dk1"/>
                </a:solidFill>
                <a:latin typeface="Arial Rounded"/>
                <a:ea typeface="Arial Rounded"/>
                <a:cs typeface="Arial Rounded"/>
                <a:sym typeface="Arial Rounded"/>
              </a:rPr>
              <a:t>Tipos de interés bruto anual</a:t>
            </a:r>
            <a:endParaRPr lang="pl-PL" b="1" dirty="0">
              <a:solidFill>
                <a:schemeClr val="dk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pl-PL" b="1">
                <a:solidFill>
                  <a:schemeClr val="dk1"/>
                </a:solidFill>
                <a:latin typeface="Arial Rounded"/>
                <a:ea typeface="Arial Rounded"/>
                <a:cs typeface="Arial Rounded"/>
                <a:sym typeface="Arial Rounded"/>
              </a:rPr>
              <a:t>Dep</a:t>
            </a:r>
            <a:r>
              <a:rPr lang="es-ES" b="1">
                <a:solidFill>
                  <a:schemeClr val="dk1"/>
                </a:solidFill>
                <a:latin typeface="Arial Rounded"/>
                <a:ea typeface="Arial Rounded"/>
                <a:cs typeface="Arial Rounded"/>
                <a:sym typeface="Arial Rounded"/>
              </a:rPr>
              <a:t>ósitos vinculados a fondos de inversión</a:t>
            </a:r>
            <a:endParaRPr lang="pl-PL" b="1" dirty="0">
              <a:solidFill>
                <a:schemeClr val="dk1"/>
              </a:solidFill>
              <a:latin typeface="Arial Rounded"/>
              <a:ea typeface="Arial Rounded"/>
              <a:cs typeface="Arial Rounded"/>
              <a:sym typeface="Arial Rounded"/>
            </a:endParaRPr>
          </a:p>
          <a:p>
            <a:pPr marL="342900" marR="0" lvl="0" indent="-342900" algn="just" rtl="0">
              <a:lnSpc>
                <a:spcPct val="150000"/>
              </a:lnSpc>
              <a:spcBef>
                <a:spcPts val="0"/>
              </a:spcBef>
              <a:spcAft>
                <a:spcPts val="0"/>
              </a:spcAft>
              <a:buFont typeface="+mj-lt"/>
              <a:buAutoNum type="arabicPeriod"/>
            </a:pPr>
            <a:r>
              <a:rPr lang="es-ES" b="1">
                <a:solidFill>
                  <a:schemeClr val="dk1"/>
                </a:solidFill>
                <a:latin typeface="Arial Rounded"/>
                <a:ea typeface="Arial Rounded"/>
                <a:cs typeface="Arial Rounded"/>
                <a:sym typeface="Arial Rounded"/>
              </a:rPr>
              <a:t>Depósitos progresivos</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s-ES" b="1">
                <a:solidFill>
                  <a:srgbClr val="FF0000"/>
                </a:solidFill>
                <a:latin typeface="Arial Rounded"/>
                <a:ea typeface="Arial Rounded"/>
                <a:cs typeface="Arial Rounded"/>
                <a:sym typeface="Arial Rounded"/>
              </a:rPr>
              <a:t>Depósito en forma de seguro de vida y dotación</a:t>
            </a:r>
            <a:r>
              <a:rPr lang="pl-PL" b="1">
                <a:solidFill>
                  <a:srgbClr val="FF0000"/>
                </a:solidFill>
                <a:latin typeface="Arial Rounded"/>
                <a:ea typeface="Arial Rounded"/>
                <a:cs typeface="Arial Rounded"/>
                <a:sym typeface="Arial Rounded"/>
              </a:rPr>
              <a:t> </a:t>
            </a:r>
          </a:p>
          <a:p>
            <a:pPr marR="0" lvl="0" algn="just" rtl="0">
              <a:lnSpc>
                <a:spcPct val="150000"/>
              </a:lnSpc>
              <a:spcBef>
                <a:spcPts val="0"/>
              </a:spcBef>
              <a:spcAft>
                <a:spcPts val="0"/>
              </a:spcAft>
            </a:pPr>
            <a:r>
              <a:rPr lang="es-ES" b="1">
                <a:solidFill>
                  <a:schemeClr val="dk1"/>
                </a:solidFill>
                <a:latin typeface="Arial Rounded"/>
                <a:ea typeface="Arial Rounded"/>
                <a:cs typeface="Arial Rounded"/>
                <a:sym typeface="Arial Rounded"/>
              </a:rPr>
              <a:t>¿En qué se diferencia de un depósito?</a:t>
            </a:r>
            <a:endParaRPr lang="pl-PL" b="1">
              <a:solidFill>
                <a:schemeClr val="dk1"/>
              </a:solidFill>
              <a:latin typeface="Arial Rounded"/>
              <a:ea typeface="Arial Rounded"/>
              <a:cs typeface="Arial Rounded"/>
              <a:sym typeface="Arial Rounded"/>
            </a:endParaRPr>
          </a:p>
          <a:p>
            <a:pPr marL="342900" marR="0" lvl="0" indent="-342900" algn="just" rtl="0">
              <a:lnSpc>
                <a:spcPct val="200000"/>
              </a:lnSpc>
              <a:spcBef>
                <a:spcPts val="0"/>
              </a:spcBef>
              <a:spcAft>
                <a:spcPts val="0"/>
              </a:spcAft>
              <a:buFont typeface="+mj-lt"/>
              <a:buAutoNum type="arabicPeriod"/>
            </a:pPr>
            <a:r>
              <a:rPr lang="es-ES" b="1">
                <a:solidFill>
                  <a:schemeClr val="dk1"/>
                </a:solidFill>
                <a:latin typeface="Arial Rounded"/>
                <a:ea typeface="Arial Rounded"/>
                <a:cs typeface="Arial Rounded"/>
                <a:sym typeface="Arial Rounded"/>
              </a:rPr>
              <a:t>No pagamos impuestos sobre las plusvalías</a:t>
            </a:r>
            <a:r>
              <a:rPr lang="pl-PL" b="1">
                <a:solidFill>
                  <a:schemeClr val="dk1"/>
                </a:solidFill>
                <a:latin typeface="Arial Rounded"/>
                <a:ea typeface="Arial Rounded"/>
                <a:cs typeface="Arial Rounded"/>
                <a:sym typeface="Arial Rounded"/>
              </a:rPr>
              <a:t> </a:t>
            </a:r>
            <a:endParaRPr lang="pl-PL" b="1" dirty="0">
              <a:solidFill>
                <a:schemeClr val="dk1"/>
              </a:solidFill>
              <a:latin typeface="Arial Rounded"/>
              <a:ea typeface="Arial Rounded"/>
              <a:cs typeface="Arial Rounded"/>
              <a:sym typeface="Arial Rounded"/>
            </a:endParaRPr>
          </a:p>
          <a:p>
            <a:pPr marL="342900" marR="0" lvl="0" indent="-342900" algn="just" rtl="0">
              <a:lnSpc>
                <a:spcPct val="200000"/>
              </a:lnSpc>
              <a:spcBef>
                <a:spcPts val="0"/>
              </a:spcBef>
              <a:spcAft>
                <a:spcPts val="0"/>
              </a:spcAft>
              <a:buFont typeface="+mj-lt"/>
              <a:buAutoNum type="arabicPeriod"/>
            </a:pPr>
            <a:r>
              <a:rPr lang="es-ES" b="1">
                <a:solidFill>
                  <a:schemeClr val="dk1"/>
                </a:solidFill>
                <a:latin typeface="Arial Rounded"/>
                <a:ea typeface="Arial Rounded"/>
                <a:cs typeface="Arial Rounded"/>
                <a:sym typeface="Arial Rounded"/>
              </a:rPr>
              <a:t>No está protegido por el fondo de garantía bancaria</a:t>
            </a:r>
            <a:r>
              <a:rPr lang="pl-PL" b="1">
                <a:solidFill>
                  <a:schemeClr val="dk1"/>
                </a:solidFill>
                <a:latin typeface="Arial Rounded"/>
                <a:ea typeface="Arial Rounded"/>
                <a:cs typeface="Arial Rounded"/>
                <a:sym typeface="Arial Rounded"/>
              </a:rPr>
              <a:t>, </a:t>
            </a:r>
            <a:r>
              <a:rPr lang="es-ES" b="1">
                <a:solidFill>
                  <a:schemeClr val="dk1"/>
                </a:solidFill>
                <a:latin typeface="Arial Rounded"/>
                <a:ea typeface="Arial Rounded"/>
                <a:cs typeface="Arial Rounded"/>
                <a:sym typeface="Arial Rounded"/>
              </a:rPr>
              <a:t>está protegido por el fondo de garantía de seguros</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a:t>FORMAS DE AHORRO E INVERSIÓN</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3717</Words>
  <Application>Microsoft Office PowerPoint</Application>
  <PresentationFormat>Presentación en pantalla (16:9)</PresentationFormat>
  <Paragraphs>218</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33</vt:i4>
      </vt:variant>
    </vt:vector>
  </HeadingPairs>
  <TitlesOfParts>
    <vt:vector size="41"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12</cp:revision>
  <dcterms:created xsi:type="dcterms:W3CDTF">2016-12-05T23:26:54Z</dcterms:created>
  <dcterms:modified xsi:type="dcterms:W3CDTF">2024-02-22T16:13:52Z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