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slideLayouts/slideLayout1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diagrams/data26.xml" ContentType="application/vnd.openxmlformats-officedocument.drawingml.diagramData+xml"/>
  <Override PartName="/ppt/diagrams/layout26.xml" ContentType="application/vnd.openxmlformats-officedocument.drawingml.diagramLayout+xml"/>
  <Override PartName="/ppt/diagrams/quickStyle26.xml" ContentType="application/vnd.openxmlformats-officedocument.drawingml.diagramStyle+xml"/>
  <Override PartName="/ppt/diagrams/colors26.xml" ContentType="application/vnd.openxmlformats-officedocument.drawingml.diagramColors+xml"/>
  <Override PartName="/ppt/diagrams/drawing26.xml" ContentType="application/vnd.ms-office.drawingml.diagramDrawing+xml"/>
  <Override PartName="/ppt/diagrams/data27.xml" ContentType="application/vnd.openxmlformats-officedocument.drawingml.diagramData+xml"/>
  <Override PartName="/ppt/diagrams/layout27.xml" ContentType="application/vnd.openxmlformats-officedocument.drawingml.diagramLayout+xml"/>
  <Override PartName="/ppt/diagrams/quickStyle27.xml" ContentType="application/vnd.openxmlformats-officedocument.drawingml.diagramStyle+xml"/>
  <Override PartName="/ppt/diagrams/colors27.xml" ContentType="application/vnd.openxmlformats-officedocument.drawingml.diagramColors+xml"/>
  <Override PartName="/ppt/diagrams/drawing27.xml" ContentType="application/vnd.ms-office.drawingml.diagramDrawing+xml"/>
  <Override PartName="/ppt/diagrams/data28.xml" ContentType="application/vnd.openxmlformats-officedocument.drawingml.diagramData+xml"/>
  <Override PartName="/ppt/diagrams/layout28.xml" ContentType="application/vnd.openxmlformats-officedocument.drawingml.diagramLayout+xml"/>
  <Override PartName="/ppt/diagrams/quickStyle28.xml" ContentType="application/vnd.openxmlformats-officedocument.drawingml.diagramStyle+xml"/>
  <Override PartName="/ppt/diagrams/colors28.xml" ContentType="application/vnd.openxmlformats-officedocument.drawingml.diagramColors+xml"/>
  <Override PartName="/ppt/diagrams/drawing28.xml" ContentType="application/vnd.ms-office.drawingml.diagramDrawing+xml"/>
  <Override PartName="/ppt/diagrams/data29.xml" ContentType="application/vnd.openxmlformats-officedocument.drawingml.diagramData+xml"/>
  <Override PartName="/ppt/diagrams/layout29.xml" ContentType="application/vnd.openxmlformats-officedocument.drawingml.diagramLayout+xml"/>
  <Override PartName="/ppt/diagrams/quickStyle29.xml" ContentType="application/vnd.openxmlformats-officedocument.drawingml.diagramStyle+xml"/>
  <Override PartName="/ppt/diagrams/colors29.xml" ContentType="application/vnd.openxmlformats-officedocument.drawingml.diagramColors+xml"/>
  <Override PartName="/ppt/diagrams/drawing29.xml" ContentType="application/vnd.ms-office.drawingml.diagramDrawing+xml"/>
  <Override PartName="/ppt/diagrams/data30.xml" ContentType="application/vnd.openxmlformats-officedocument.drawingml.diagramData+xml"/>
  <Override PartName="/ppt/diagrams/layout30.xml" ContentType="application/vnd.openxmlformats-officedocument.drawingml.diagramLayout+xml"/>
  <Override PartName="/ppt/diagrams/quickStyle30.xml" ContentType="application/vnd.openxmlformats-officedocument.drawingml.diagramStyle+xml"/>
  <Override PartName="/ppt/diagrams/colors30.xml" ContentType="application/vnd.openxmlformats-officedocument.drawingml.diagramColors+xml"/>
  <Override PartName="/ppt/diagrams/drawing30.xml" ContentType="application/vnd.ms-office.drawingml.diagramDrawing+xml"/>
  <Override PartName="/ppt/diagrams/data31.xml" ContentType="application/vnd.openxmlformats-officedocument.drawingml.diagramData+xml"/>
  <Override PartName="/ppt/diagrams/layout31.xml" ContentType="application/vnd.openxmlformats-officedocument.drawingml.diagramLayout+xml"/>
  <Override PartName="/ppt/diagrams/quickStyle31.xml" ContentType="application/vnd.openxmlformats-officedocument.drawingml.diagramStyle+xml"/>
  <Override PartName="/ppt/diagrams/colors31.xml" ContentType="application/vnd.openxmlformats-officedocument.drawingml.diagramColors+xml"/>
  <Override PartName="/ppt/diagrams/drawing31.xml" ContentType="application/vnd.ms-office.drawingml.diagramDrawing+xml"/>
  <Override PartName="/ppt/diagrams/data32.xml" ContentType="application/vnd.openxmlformats-officedocument.drawingml.diagramData+xml"/>
  <Override PartName="/ppt/diagrams/layout32.xml" ContentType="application/vnd.openxmlformats-officedocument.drawingml.diagramLayout+xml"/>
  <Override PartName="/ppt/diagrams/quickStyle32.xml" ContentType="application/vnd.openxmlformats-officedocument.drawingml.diagramStyle+xml"/>
  <Override PartName="/ppt/diagrams/colors32.xml" ContentType="application/vnd.openxmlformats-officedocument.drawingml.diagramColors+xml"/>
  <Override PartName="/ppt/diagrams/drawing32.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51" r:id="rId5"/>
    <p:sldMasterId id="2147483653" r:id="rId6"/>
  </p:sldMasterIdLst>
  <p:notesMasterIdLst>
    <p:notesMasterId r:id="rId135"/>
  </p:notesMasterIdLst>
  <p:sldIdLst>
    <p:sldId id="256" r:id="rId7"/>
    <p:sldId id="296" r:id="rId8"/>
    <p:sldId id="298" r:id="rId9"/>
    <p:sldId id="299" r:id="rId10"/>
    <p:sldId id="300" r:id="rId11"/>
    <p:sldId id="302" r:id="rId12"/>
    <p:sldId id="304" r:id="rId13"/>
    <p:sldId id="303" r:id="rId14"/>
    <p:sldId id="305" r:id="rId15"/>
    <p:sldId id="306" r:id="rId16"/>
    <p:sldId id="308" r:id="rId17"/>
    <p:sldId id="307" r:id="rId18"/>
    <p:sldId id="309" r:id="rId19"/>
    <p:sldId id="310" r:id="rId20"/>
    <p:sldId id="311" r:id="rId21"/>
    <p:sldId id="312" r:id="rId22"/>
    <p:sldId id="313" r:id="rId23"/>
    <p:sldId id="314" r:id="rId24"/>
    <p:sldId id="315" r:id="rId25"/>
    <p:sldId id="316" r:id="rId26"/>
    <p:sldId id="317" r:id="rId27"/>
    <p:sldId id="319" r:id="rId28"/>
    <p:sldId id="318" r:id="rId29"/>
    <p:sldId id="320" r:id="rId30"/>
    <p:sldId id="321" r:id="rId31"/>
    <p:sldId id="322" r:id="rId32"/>
    <p:sldId id="323" r:id="rId33"/>
    <p:sldId id="324" r:id="rId34"/>
    <p:sldId id="325" r:id="rId35"/>
    <p:sldId id="326" r:id="rId36"/>
    <p:sldId id="327" r:id="rId37"/>
    <p:sldId id="328" r:id="rId38"/>
    <p:sldId id="329" r:id="rId39"/>
    <p:sldId id="330" r:id="rId40"/>
    <p:sldId id="331" r:id="rId41"/>
    <p:sldId id="332" r:id="rId42"/>
    <p:sldId id="333" r:id="rId43"/>
    <p:sldId id="334" r:id="rId44"/>
    <p:sldId id="335" r:id="rId45"/>
    <p:sldId id="336" r:id="rId46"/>
    <p:sldId id="338" r:id="rId47"/>
    <p:sldId id="337" r:id="rId48"/>
    <p:sldId id="339" r:id="rId49"/>
    <p:sldId id="340" r:id="rId50"/>
    <p:sldId id="341" r:id="rId51"/>
    <p:sldId id="342" r:id="rId52"/>
    <p:sldId id="343" r:id="rId53"/>
    <p:sldId id="344" r:id="rId54"/>
    <p:sldId id="345" r:id="rId55"/>
    <p:sldId id="346" r:id="rId56"/>
    <p:sldId id="347" r:id="rId57"/>
    <p:sldId id="348" r:id="rId58"/>
    <p:sldId id="349" r:id="rId59"/>
    <p:sldId id="350" r:id="rId60"/>
    <p:sldId id="351" r:id="rId61"/>
    <p:sldId id="352" r:id="rId62"/>
    <p:sldId id="353" r:id="rId63"/>
    <p:sldId id="354" r:id="rId64"/>
    <p:sldId id="355" r:id="rId65"/>
    <p:sldId id="356" r:id="rId66"/>
    <p:sldId id="357" r:id="rId67"/>
    <p:sldId id="358" r:id="rId68"/>
    <p:sldId id="359" r:id="rId69"/>
    <p:sldId id="360" r:id="rId70"/>
    <p:sldId id="361" r:id="rId71"/>
    <p:sldId id="362" r:id="rId72"/>
    <p:sldId id="363" r:id="rId73"/>
    <p:sldId id="364" r:id="rId74"/>
    <p:sldId id="365" r:id="rId75"/>
    <p:sldId id="366" r:id="rId76"/>
    <p:sldId id="367" r:id="rId77"/>
    <p:sldId id="368" r:id="rId78"/>
    <p:sldId id="369" r:id="rId79"/>
    <p:sldId id="370" r:id="rId80"/>
    <p:sldId id="371" r:id="rId81"/>
    <p:sldId id="372" r:id="rId82"/>
    <p:sldId id="374" r:id="rId83"/>
    <p:sldId id="375" r:id="rId84"/>
    <p:sldId id="376" r:id="rId85"/>
    <p:sldId id="377" r:id="rId86"/>
    <p:sldId id="378" r:id="rId87"/>
    <p:sldId id="379" r:id="rId88"/>
    <p:sldId id="380" r:id="rId89"/>
    <p:sldId id="381" r:id="rId90"/>
    <p:sldId id="382" r:id="rId91"/>
    <p:sldId id="383" r:id="rId92"/>
    <p:sldId id="384" r:id="rId93"/>
    <p:sldId id="385" r:id="rId94"/>
    <p:sldId id="386" r:id="rId95"/>
    <p:sldId id="387" r:id="rId96"/>
    <p:sldId id="388" r:id="rId97"/>
    <p:sldId id="389" r:id="rId98"/>
    <p:sldId id="390" r:id="rId99"/>
    <p:sldId id="391" r:id="rId100"/>
    <p:sldId id="392" r:id="rId101"/>
    <p:sldId id="393" r:id="rId102"/>
    <p:sldId id="394" r:id="rId103"/>
    <p:sldId id="395" r:id="rId104"/>
    <p:sldId id="396" r:id="rId105"/>
    <p:sldId id="397" r:id="rId106"/>
    <p:sldId id="398" r:id="rId107"/>
    <p:sldId id="400" r:id="rId108"/>
    <p:sldId id="401" r:id="rId109"/>
    <p:sldId id="402" r:id="rId110"/>
    <p:sldId id="403" r:id="rId111"/>
    <p:sldId id="404" r:id="rId112"/>
    <p:sldId id="405" r:id="rId113"/>
    <p:sldId id="406" r:id="rId114"/>
    <p:sldId id="407" r:id="rId115"/>
    <p:sldId id="408" r:id="rId116"/>
    <p:sldId id="409" r:id="rId117"/>
    <p:sldId id="410" r:id="rId118"/>
    <p:sldId id="411" r:id="rId119"/>
    <p:sldId id="412" r:id="rId120"/>
    <p:sldId id="413" r:id="rId121"/>
    <p:sldId id="414" r:id="rId122"/>
    <p:sldId id="415" r:id="rId123"/>
    <p:sldId id="416" r:id="rId124"/>
    <p:sldId id="417" r:id="rId125"/>
    <p:sldId id="418" r:id="rId126"/>
    <p:sldId id="419" r:id="rId127"/>
    <p:sldId id="420" r:id="rId128"/>
    <p:sldId id="421" r:id="rId129"/>
    <p:sldId id="422" r:id="rId130"/>
    <p:sldId id="423" r:id="rId131"/>
    <p:sldId id="424" r:id="rId132"/>
    <p:sldId id="425" r:id="rId133"/>
    <p:sldId id="262" r:id="rId134"/>
  </p:sldIdLst>
  <p:sldSz cx="9144000" cy="5143500" type="screen16x9"/>
  <p:notesSz cx="6858000" cy="9144000"/>
  <p:defaultText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47">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99"/>
    <a:srgbClr val="9AD3E9"/>
    <a:srgbClr val="A4B4EA"/>
    <a:srgbClr val="98DFBB"/>
    <a:srgbClr val="FFCDEE"/>
    <a:srgbClr val="F8B2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10"/>
    <p:restoredTop sz="94479"/>
  </p:normalViewPr>
  <p:slideViewPr>
    <p:cSldViewPr>
      <p:cViewPr varScale="1">
        <p:scale>
          <a:sx n="151" d="100"/>
          <a:sy n="151" d="100"/>
        </p:scale>
        <p:origin x="474" y="108"/>
      </p:cViewPr>
      <p:guideLst>
        <p:guide orient="horz" pos="1847"/>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1.xml"/><Relationship Id="rId21" Type="http://schemas.openxmlformats.org/officeDocument/2006/relationships/slide" Target="slides/slide15.xml"/><Relationship Id="rId42" Type="http://schemas.openxmlformats.org/officeDocument/2006/relationships/slide" Target="slides/slide36.xml"/><Relationship Id="rId63" Type="http://schemas.openxmlformats.org/officeDocument/2006/relationships/slide" Target="slides/slide57.xml"/><Relationship Id="rId84" Type="http://schemas.openxmlformats.org/officeDocument/2006/relationships/slide" Target="slides/slide78.xml"/><Relationship Id="rId138" Type="http://schemas.openxmlformats.org/officeDocument/2006/relationships/theme" Target="theme/theme1.xml"/><Relationship Id="rId16" Type="http://schemas.openxmlformats.org/officeDocument/2006/relationships/slide" Target="slides/slide10.xml"/><Relationship Id="rId107" Type="http://schemas.openxmlformats.org/officeDocument/2006/relationships/slide" Target="slides/slide101.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102" Type="http://schemas.openxmlformats.org/officeDocument/2006/relationships/slide" Target="slides/slide96.xml"/><Relationship Id="rId123" Type="http://schemas.openxmlformats.org/officeDocument/2006/relationships/slide" Target="slides/slide117.xml"/><Relationship Id="rId128" Type="http://schemas.openxmlformats.org/officeDocument/2006/relationships/slide" Target="slides/slide122.xml"/><Relationship Id="rId5" Type="http://schemas.openxmlformats.org/officeDocument/2006/relationships/slideMaster" Target="slideMasters/slideMaster2.xml"/><Relationship Id="rId90" Type="http://schemas.openxmlformats.org/officeDocument/2006/relationships/slide" Target="slides/slide84.xml"/><Relationship Id="rId95" Type="http://schemas.openxmlformats.org/officeDocument/2006/relationships/slide" Target="slides/slide89.xml"/><Relationship Id="rId22" Type="http://schemas.openxmlformats.org/officeDocument/2006/relationships/slide" Target="slides/slide16.xml"/><Relationship Id="rId27" Type="http://schemas.openxmlformats.org/officeDocument/2006/relationships/slide" Target="slides/slide21.xml"/><Relationship Id="rId43" Type="http://schemas.openxmlformats.org/officeDocument/2006/relationships/slide" Target="slides/slide37.xml"/><Relationship Id="rId48" Type="http://schemas.openxmlformats.org/officeDocument/2006/relationships/slide" Target="slides/slide42.xml"/><Relationship Id="rId64" Type="http://schemas.openxmlformats.org/officeDocument/2006/relationships/slide" Target="slides/slide58.xml"/><Relationship Id="rId69" Type="http://schemas.openxmlformats.org/officeDocument/2006/relationships/slide" Target="slides/slide63.xml"/><Relationship Id="rId113" Type="http://schemas.openxmlformats.org/officeDocument/2006/relationships/slide" Target="slides/slide107.xml"/><Relationship Id="rId118" Type="http://schemas.openxmlformats.org/officeDocument/2006/relationships/slide" Target="slides/slide112.xml"/><Relationship Id="rId134" Type="http://schemas.openxmlformats.org/officeDocument/2006/relationships/slide" Target="slides/slide128.xml"/><Relationship Id="rId139" Type="http://schemas.openxmlformats.org/officeDocument/2006/relationships/tableStyles" Target="tableStyles.xml"/><Relationship Id="rId80" Type="http://schemas.openxmlformats.org/officeDocument/2006/relationships/slide" Target="slides/slide74.xml"/><Relationship Id="rId85" Type="http://schemas.openxmlformats.org/officeDocument/2006/relationships/slide" Target="slides/slide79.xml"/><Relationship Id="rId12" Type="http://schemas.openxmlformats.org/officeDocument/2006/relationships/slide" Target="slides/slide6.xml"/><Relationship Id="rId17" Type="http://schemas.openxmlformats.org/officeDocument/2006/relationships/slide" Target="slides/slide11.xml"/><Relationship Id="rId33" Type="http://schemas.openxmlformats.org/officeDocument/2006/relationships/slide" Target="slides/slide27.xml"/><Relationship Id="rId38" Type="http://schemas.openxmlformats.org/officeDocument/2006/relationships/slide" Target="slides/slide32.xml"/><Relationship Id="rId59" Type="http://schemas.openxmlformats.org/officeDocument/2006/relationships/slide" Target="slides/slide53.xml"/><Relationship Id="rId103" Type="http://schemas.openxmlformats.org/officeDocument/2006/relationships/slide" Target="slides/slide97.xml"/><Relationship Id="rId108" Type="http://schemas.openxmlformats.org/officeDocument/2006/relationships/slide" Target="slides/slide102.xml"/><Relationship Id="rId124" Type="http://schemas.openxmlformats.org/officeDocument/2006/relationships/slide" Target="slides/slide118.xml"/><Relationship Id="rId129" Type="http://schemas.openxmlformats.org/officeDocument/2006/relationships/slide" Target="slides/slide123.xml"/><Relationship Id="rId54" Type="http://schemas.openxmlformats.org/officeDocument/2006/relationships/slide" Target="slides/slide48.xml"/><Relationship Id="rId70" Type="http://schemas.openxmlformats.org/officeDocument/2006/relationships/slide" Target="slides/slide64.xml"/><Relationship Id="rId75" Type="http://schemas.openxmlformats.org/officeDocument/2006/relationships/slide" Target="slides/slide69.xml"/><Relationship Id="rId91" Type="http://schemas.openxmlformats.org/officeDocument/2006/relationships/slide" Target="slides/slide85.xml"/><Relationship Id="rId96" Type="http://schemas.openxmlformats.org/officeDocument/2006/relationships/slide" Target="slides/slide90.xml"/><Relationship Id="rId1" Type="http://schemas.openxmlformats.org/officeDocument/2006/relationships/customXml" Target="../customXml/item1.xml"/><Relationship Id="rId6" Type="http://schemas.openxmlformats.org/officeDocument/2006/relationships/slideMaster" Target="slideMasters/slideMaster3.xml"/><Relationship Id="rId23" Type="http://schemas.openxmlformats.org/officeDocument/2006/relationships/slide" Target="slides/slide17.xml"/><Relationship Id="rId28" Type="http://schemas.openxmlformats.org/officeDocument/2006/relationships/slide" Target="slides/slide22.xml"/><Relationship Id="rId49" Type="http://schemas.openxmlformats.org/officeDocument/2006/relationships/slide" Target="slides/slide43.xml"/><Relationship Id="rId114" Type="http://schemas.openxmlformats.org/officeDocument/2006/relationships/slide" Target="slides/slide108.xml"/><Relationship Id="rId119" Type="http://schemas.openxmlformats.org/officeDocument/2006/relationships/slide" Target="slides/slide113.xml"/><Relationship Id="rId44" Type="http://schemas.openxmlformats.org/officeDocument/2006/relationships/slide" Target="slides/slide38.xml"/><Relationship Id="rId60" Type="http://schemas.openxmlformats.org/officeDocument/2006/relationships/slide" Target="slides/slide54.xml"/><Relationship Id="rId65" Type="http://schemas.openxmlformats.org/officeDocument/2006/relationships/slide" Target="slides/slide59.xml"/><Relationship Id="rId81" Type="http://schemas.openxmlformats.org/officeDocument/2006/relationships/slide" Target="slides/slide75.xml"/><Relationship Id="rId86" Type="http://schemas.openxmlformats.org/officeDocument/2006/relationships/slide" Target="slides/slide80.xml"/><Relationship Id="rId130" Type="http://schemas.openxmlformats.org/officeDocument/2006/relationships/slide" Target="slides/slide124.xml"/><Relationship Id="rId135" Type="http://schemas.openxmlformats.org/officeDocument/2006/relationships/notesMaster" Target="notesMasters/notesMaster1.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109" Type="http://schemas.openxmlformats.org/officeDocument/2006/relationships/slide" Target="slides/slide10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97" Type="http://schemas.openxmlformats.org/officeDocument/2006/relationships/slide" Target="slides/slide91.xml"/><Relationship Id="rId104" Type="http://schemas.openxmlformats.org/officeDocument/2006/relationships/slide" Target="slides/slide98.xml"/><Relationship Id="rId120" Type="http://schemas.openxmlformats.org/officeDocument/2006/relationships/slide" Target="slides/slide114.xml"/><Relationship Id="rId125" Type="http://schemas.openxmlformats.org/officeDocument/2006/relationships/slide" Target="slides/slide119.xml"/><Relationship Id="rId7" Type="http://schemas.openxmlformats.org/officeDocument/2006/relationships/slide" Target="slides/slide1.xml"/><Relationship Id="rId71" Type="http://schemas.openxmlformats.org/officeDocument/2006/relationships/slide" Target="slides/slide65.xml"/><Relationship Id="rId92" Type="http://schemas.openxmlformats.org/officeDocument/2006/relationships/slide" Target="slides/slide86.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slide" Target="slides/slide81.xml"/><Relationship Id="rId110" Type="http://schemas.openxmlformats.org/officeDocument/2006/relationships/slide" Target="slides/slide104.xml"/><Relationship Id="rId115" Type="http://schemas.openxmlformats.org/officeDocument/2006/relationships/slide" Target="slides/slide109.xml"/><Relationship Id="rId131" Type="http://schemas.openxmlformats.org/officeDocument/2006/relationships/slide" Target="slides/slide125.xml"/><Relationship Id="rId136" Type="http://schemas.openxmlformats.org/officeDocument/2006/relationships/presProps" Target="presProps.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 Id="rId14" Type="http://schemas.openxmlformats.org/officeDocument/2006/relationships/slide" Target="slides/slide8.xml"/><Relationship Id="rId30" Type="http://schemas.openxmlformats.org/officeDocument/2006/relationships/slide" Target="slides/slide24.xml"/><Relationship Id="rId35" Type="http://schemas.openxmlformats.org/officeDocument/2006/relationships/slide" Target="slides/slide29.xml"/><Relationship Id="rId56" Type="http://schemas.openxmlformats.org/officeDocument/2006/relationships/slide" Target="slides/slide50.xml"/><Relationship Id="rId77" Type="http://schemas.openxmlformats.org/officeDocument/2006/relationships/slide" Target="slides/slide71.xml"/><Relationship Id="rId100" Type="http://schemas.openxmlformats.org/officeDocument/2006/relationships/slide" Target="slides/slide94.xml"/><Relationship Id="rId105" Type="http://schemas.openxmlformats.org/officeDocument/2006/relationships/slide" Target="slides/slide99.xml"/><Relationship Id="rId126" Type="http://schemas.openxmlformats.org/officeDocument/2006/relationships/slide" Target="slides/slide120.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93" Type="http://schemas.openxmlformats.org/officeDocument/2006/relationships/slide" Target="slides/slide87.xml"/><Relationship Id="rId98" Type="http://schemas.openxmlformats.org/officeDocument/2006/relationships/slide" Target="slides/slide92.xml"/><Relationship Id="rId121" Type="http://schemas.openxmlformats.org/officeDocument/2006/relationships/slide" Target="slides/slide115.xml"/><Relationship Id="rId3" Type="http://schemas.openxmlformats.org/officeDocument/2006/relationships/customXml" Target="../customXml/item3.xml"/><Relationship Id="rId25" Type="http://schemas.openxmlformats.org/officeDocument/2006/relationships/slide" Target="slides/slide19.xml"/><Relationship Id="rId46" Type="http://schemas.openxmlformats.org/officeDocument/2006/relationships/slide" Target="slides/slide40.xml"/><Relationship Id="rId67" Type="http://schemas.openxmlformats.org/officeDocument/2006/relationships/slide" Target="slides/slide61.xml"/><Relationship Id="rId116" Type="http://schemas.openxmlformats.org/officeDocument/2006/relationships/slide" Target="slides/slide110.xml"/><Relationship Id="rId13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62" Type="http://schemas.openxmlformats.org/officeDocument/2006/relationships/slide" Target="slides/slide56.xml"/><Relationship Id="rId83" Type="http://schemas.openxmlformats.org/officeDocument/2006/relationships/slide" Target="slides/slide77.xml"/><Relationship Id="rId88" Type="http://schemas.openxmlformats.org/officeDocument/2006/relationships/slide" Target="slides/slide82.xml"/><Relationship Id="rId111" Type="http://schemas.openxmlformats.org/officeDocument/2006/relationships/slide" Target="slides/slide105.xml"/><Relationship Id="rId132" Type="http://schemas.openxmlformats.org/officeDocument/2006/relationships/slide" Target="slides/slide126.xml"/><Relationship Id="rId15" Type="http://schemas.openxmlformats.org/officeDocument/2006/relationships/slide" Target="slides/slide9.xml"/><Relationship Id="rId36" Type="http://schemas.openxmlformats.org/officeDocument/2006/relationships/slide" Target="slides/slide30.xml"/><Relationship Id="rId57" Type="http://schemas.openxmlformats.org/officeDocument/2006/relationships/slide" Target="slides/slide51.xml"/><Relationship Id="rId106" Type="http://schemas.openxmlformats.org/officeDocument/2006/relationships/slide" Target="slides/slide100.xml"/><Relationship Id="rId127" Type="http://schemas.openxmlformats.org/officeDocument/2006/relationships/slide" Target="slides/slide121.xml"/><Relationship Id="rId10" Type="http://schemas.openxmlformats.org/officeDocument/2006/relationships/slide" Target="slides/slide4.xml"/><Relationship Id="rId31" Type="http://schemas.openxmlformats.org/officeDocument/2006/relationships/slide" Target="slides/slide25.xml"/><Relationship Id="rId52" Type="http://schemas.openxmlformats.org/officeDocument/2006/relationships/slide" Target="slides/slide46.xml"/><Relationship Id="rId73" Type="http://schemas.openxmlformats.org/officeDocument/2006/relationships/slide" Target="slides/slide67.xml"/><Relationship Id="rId78" Type="http://schemas.openxmlformats.org/officeDocument/2006/relationships/slide" Target="slides/slide72.xml"/><Relationship Id="rId94" Type="http://schemas.openxmlformats.org/officeDocument/2006/relationships/slide" Target="slides/slide88.xml"/><Relationship Id="rId99" Type="http://schemas.openxmlformats.org/officeDocument/2006/relationships/slide" Target="slides/slide93.xml"/><Relationship Id="rId101" Type="http://schemas.openxmlformats.org/officeDocument/2006/relationships/slide" Target="slides/slide95.xml"/><Relationship Id="rId122" Type="http://schemas.openxmlformats.org/officeDocument/2006/relationships/slide" Target="slides/slide116.xml"/><Relationship Id="rId4" Type="http://schemas.openxmlformats.org/officeDocument/2006/relationships/slideMaster" Target="slideMasters/slideMaster1.xml"/><Relationship Id="rId9" Type="http://schemas.openxmlformats.org/officeDocument/2006/relationships/slide" Target="slides/slide3.xml"/><Relationship Id="rId26" Type="http://schemas.openxmlformats.org/officeDocument/2006/relationships/slide" Target="slides/slide20.xml"/><Relationship Id="rId47" Type="http://schemas.openxmlformats.org/officeDocument/2006/relationships/slide" Target="slides/slide41.xml"/><Relationship Id="rId68" Type="http://schemas.openxmlformats.org/officeDocument/2006/relationships/slide" Target="slides/slide62.xml"/><Relationship Id="rId89" Type="http://schemas.openxmlformats.org/officeDocument/2006/relationships/slide" Target="slides/slide83.xml"/><Relationship Id="rId112" Type="http://schemas.openxmlformats.org/officeDocument/2006/relationships/slide" Target="slides/slide106.xml"/><Relationship Id="rId133" Type="http://schemas.openxmlformats.org/officeDocument/2006/relationships/slide" Target="slides/slide127.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8.xml><?xml version="1.0" encoding="utf-8"?>
<dgm:colorsDef xmlns:dgm="http://schemas.openxmlformats.org/drawingml/2006/diagram" xmlns:a="http://schemas.openxmlformats.org/drawingml/2006/main" uniqueId="urn:microsoft.com/office/officeart/2005/8/colors/colorful1#3">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9.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0.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58080BA-E576-49FB-A6A5-85BF056661DD}"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D7C3578-7E9C-4011-AF98-47FCF6F39628}">
      <dgm:prSet custT="1"/>
      <dgm:spPr>
        <a:solidFill>
          <a:schemeClr val="accent2">
            <a:lumMod val="75000"/>
          </a:schemeClr>
        </a:solidFill>
      </dgm:spPr>
      <dgm:t>
        <a:bodyPr/>
        <a:lstStyle/>
        <a:p>
          <a:r>
            <a:rPr lang="el-GR" sz="1200" dirty="0"/>
            <a:t>- Δημιουργείτε τον </a:t>
          </a:r>
          <a:r>
            <a:rPr lang="el-GR" sz="1200" dirty="0" err="1"/>
            <a:t>ιστότοπό</a:t>
          </a:r>
          <a:r>
            <a:rPr lang="el-GR" sz="1200" dirty="0"/>
            <a:t> σας </a:t>
          </a:r>
          <a:r>
            <a:rPr lang="el-GR" sz="1200" dirty="0" err="1"/>
            <a:t>προσβάσιμο</a:t>
          </a:r>
          <a:r>
            <a:rPr lang="el-GR" sz="1200" dirty="0"/>
            <a:t> σε όλους</a:t>
          </a:r>
          <a:endParaRPr lang="en-GB" sz="1200" dirty="0">
            <a:latin typeface="Arial Rounded MT Bold" panose="020F0704030504030204" pitchFamily="34" charset="0"/>
          </a:endParaRPr>
        </a:p>
      </dgm:t>
    </dgm:pt>
    <dgm:pt modelId="{9BB40009-AA2B-45E5-86A3-5074E73C8189}" type="parTrans" cxnId="{78E08A92-46B4-452E-A8DC-78052CA5B9AC}">
      <dgm:prSet/>
      <dgm:spPr/>
      <dgm:t>
        <a:bodyPr/>
        <a:lstStyle/>
        <a:p>
          <a:endParaRPr lang="es-ES"/>
        </a:p>
      </dgm:t>
    </dgm:pt>
    <dgm:pt modelId="{22F26893-FD8F-4ECB-9DD2-53A8AC5CE9A8}" type="sibTrans" cxnId="{78E08A92-46B4-452E-A8DC-78052CA5B9AC}">
      <dgm:prSet/>
      <dgm:spPr/>
      <dgm:t>
        <a:bodyPr/>
        <a:lstStyle/>
        <a:p>
          <a:endParaRPr lang="es-ES"/>
        </a:p>
      </dgm:t>
    </dgm:pt>
    <dgm:pt modelId="{790738B5-EB5D-4099-B2E1-E660D5E89F7A}">
      <dgm:prSet custT="1"/>
      <dgm:spPr>
        <a:solidFill>
          <a:schemeClr val="accent2">
            <a:lumMod val="75000"/>
          </a:schemeClr>
        </a:solidFill>
      </dgm:spPr>
      <dgm:t>
        <a:bodyPr/>
        <a:lstStyle/>
        <a:p>
          <a:r>
            <a:rPr lang="en-GB" sz="1200" dirty="0">
              <a:latin typeface="Arial Rounded MT Bold" panose="020F0704030504030204" pitchFamily="34" charset="0"/>
            </a:rPr>
            <a:t>- </a:t>
          </a:r>
          <a:r>
            <a:rPr lang="el-GR" sz="1200" dirty="0"/>
            <a:t>Αναγνωρίζετε τα λάθη των σχεδιαστών και των διαχειριστών ιστοσελίδων</a:t>
          </a:r>
          <a:endParaRPr lang="es-ES" sz="1200" dirty="0"/>
        </a:p>
      </dgm:t>
    </dgm:pt>
    <dgm:pt modelId="{588AB928-A49B-42FF-8CB4-9E627FBFEF19}" type="parTrans" cxnId="{AEEFDC05-7AFF-41F8-9A8D-904E997D0AA3}">
      <dgm:prSet/>
      <dgm:spPr/>
      <dgm:t>
        <a:bodyPr/>
        <a:lstStyle/>
        <a:p>
          <a:endParaRPr lang="es-ES"/>
        </a:p>
      </dgm:t>
    </dgm:pt>
    <dgm:pt modelId="{B5B1379C-86DD-42F0-AE77-53BA48C98D20}" type="sibTrans" cxnId="{AEEFDC05-7AFF-41F8-9A8D-904E997D0AA3}">
      <dgm:prSet/>
      <dgm:spPr/>
      <dgm:t>
        <a:bodyPr/>
        <a:lstStyle/>
        <a:p>
          <a:endParaRPr lang="es-ES"/>
        </a:p>
      </dgm:t>
    </dgm:pt>
    <dgm:pt modelId="{717EE2A6-373D-457B-AA0B-BF2C05C7CE50}">
      <dgm:prSet custT="1"/>
      <dgm:spPr>
        <a:solidFill>
          <a:schemeClr val="accent2">
            <a:lumMod val="75000"/>
          </a:schemeClr>
        </a:solidFill>
      </dgm:spPr>
      <dgm:t>
        <a:bodyPr/>
        <a:lstStyle/>
        <a:p>
          <a:r>
            <a:rPr lang="en-GB" sz="1200" dirty="0">
              <a:latin typeface="Arial Rounded MT Bold" panose="020F0704030504030204" pitchFamily="34" charset="0"/>
            </a:rPr>
            <a:t>- </a:t>
          </a:r>
          <a:r>
            <a:rPr lang="el-GR" sz="1200" dirty="0"/>
            <a:t>Κατανοείτε την εξέλιξη του διαδικτύου και τον αντίκτυπο στον χρήστη που περιηγείται στο Διαδίκτυο</a:t>
          </a:r>
          <a:endParaRPr lang="es-ES" sz="1200" dirty="0"/>
        </a:p>
      </dgm:t>
    </dgm:pt>
    <dgm:pt modelId="{D0538EA2-E353-4C3A-B5F9-33059E9696E8}" type="parTrans" cxnId="{DB0DA18F-B8A8-48A4-856A-5BD0ED0D190F}">
      <dgm:prSet/>
      <dgm:spPr/>
      <dgm:t>
        <a:bodyPr/>
        <a:lstStyle/>
        <a:p>
          <a:endParaRPr lang="es-ES"/>
        </a:p>
      </dgm:t>
    </dgm:pt>
    <dgm:pt modelId="{F5F58D81-506B-4C29-B0BB-165B6CBF1DB6}" type="sibTrans" cxnId="{DB0DA18F-B8A8-48A4-856A-5BD0ED0D190F}">
      <dgm:prSet/>
      <dgm:spPr/>
      <dgm:t>
        <a:bodyPr/>
        <a:lstStyle/>
        <a:p>
          <a:endParaRPr lang="es-ES"/>
        </a:p>
      </dgm:t>
    </dgm:pt>
    <dgm:pt modelId="{F49EA853-ABD9-43BF-AA53-6C5816D46A51}" type="pres">
      <dgm:prSet presAssocID="{758080BA-E576-49FB-A6A5-85BF056661DD}" presName="linear" presStyleCnt="0">
        <dgm:presLayoutVars>
          <dgm:animLvl val="lvl"/>
          <dgm:resizeHandles val="exact"/>
        </dgm:presLayoutVars>
      </dgm:prSet>
      <dgm:spPr/>
    </dgm:pt>
    <dgm:pt modelId="{0DE3472B-AA6A-4168-94BD-5AF7ED07D333}" type="pres">
      <dgm:prSet presAssocID="{8D7C3578-7E9C-4011-AF98-47FCF6F39628}" presName="parentText" presStyleLbl="node1" presStyleIdx="0" presStyleCnt="3">
        <dgm:presLayoutVars>
          <dgm:chMax val="0"/>
          <dgm:bulletEnabled val="1"/>
        </dgm:presLayoutVars>
      </dgm:prSet>
      <dgm:spPr/>
    </dgm:pt>
    <dgm:pt modelId="{0930F685-97B7-40D8-A6CC-67B6B308E0CA}" type="pres">
      <dgm:prSet presAssocID="{22F26893-FD8F-4ECB-9DD2-53A8AC5CE9A8}" presName="spacer" presStyleCnt="0"/>
      <dgm:spPr/>
    </dgm:pt>
    <dgm:pt modelId="{35D345A0-D2E1-41DD-92EB-F98A9BAC05BB}" type="pres">
      <dgm:prSet presAssocID="{790738B5-EB5D-4099-B2E1-E660D5E89F7A}" presName="parentText" presStyleLbl="node1" presStyleIdx="1" presStyleCnt="3">
        <dgm:presLayoutVars>
          <dgm:chMax val="0"/>
          <dgm:bulletEnabled val="1"/>
        </dgm:presLayoutVars>
      </dgm:prSet>
      <dgm:spPr/>
    </dgm:pt>
    <dgm:pt modelId="{0F5E90DC-31D7-45B5-9A5C-362DB2C9FEE4}" type="pres">
      <dgm:prSet presAssocID="{B5B1379C-86DD-42F0-AE77-53BA48C98D20}" presName="spacer" presStyleCnt="0"/>
      <dgm:spPr/>
    </dgm:pt>
    <dgm:pt modelId="{6DE6C5EE-1C69-4EB7-9726-13886D493B97}" type="pres">
      <dgm:prSet presAssocID="{717EE2A6-373D-457B-AA0B-BF2C05C7CE50}" presName="parentText" presStyleLbl="node1" presStyleIdx="2" presStyleCnt="3">
        <dgm:presLayoutVars>
          <dgm:chMax val="0"/>
          <dgm:bulletEnabled val="1"/>
        </dgm:presLayoutVars>
      </dgm:prSet>
      <dgm:spPr/>
    </dgm:pt>
  </dgm:ptLst>
  <dgm:cxnLst>
    <dgm:cxn modelId="{AEEFDC05-7AFF-41F8-9A8D-904E997D0AA3}" srcId="{758080BA-E576-49FB-A6A5-85BF056661DD}" destId="{790738B5-EB5D-4099-B2E1-E660D5E89F7A}" srcOrd="1" destOrd="0" parTransId="{588AB928-A49B-42FF-8CB4-9E627FBFEF19}" sibTransId="{B5B1379C-86DD-42F0-AE77-53BA48C98D20}"/>
    <dgm:cxn modelId="{DB0DA18F-B8A8-48A4-856A-5BD0ED0D190F}" srcId="{758080BA-E576-49FB-A6A5-85BF056661DD}" destId="{717EE2A6-373D-457B-AA0B-BF2C05C7CE50}" srcOrd="2" destOrd="0" parTransId="{D0538EA2-E353-4C3A-B5F9-33059E9696E8}" sibTransId="{F5F58D81-506B-4C29-B0BB-165B6CBF1DB6}"/>
    <dgm:cxn modelId="{78E08A92-46B4-452E-A8DC-78052CA5B9AC}" srcId="{758080BA-E576-49FB-A6A5-85BF056661DD}" destId="{8D7C3578-7E9C-4011-AF98-47FCF6F39628}" srcOrd="0" destOrd="0" parTransId="{9BB40009-AA2B-45E5-86A3-5074E73C8189}" sibTransId="{22F26893-FD8F-4ECB-9DD2-53A8AC5CE9A8}"/>
    <dgm:cxn modelId="{E2D39C9B-BF8D-49CD-9061-B161E5F65849}" type="presOf" srcId="{8D7C3578-7E9C-4011-AF98-47FCF6F39628}" destId="{0DE3472B-AA6A-4168-94BD-5AF7ED07D333}" srcOrd="0" destOrd="0" presId="urn:microsoft.com/office/officeart/2005/8/layout/vList2"/>
    <dgm:cxn modelId="{CA8B0AA4-47EE-4DD9-8008-485461F81C2D}" type="presOf" srcId="{758080BA-E576-49FB-A6A5-85BF056661DD}" destId="{F49EA853-ABD9-43BF-AA53-6C5816D46A51}" srcOrd="0" destOrd="0" presId="urn:microsoft.com/office/officeart/2005/8/layout/vList2"/>
    <dgm:cxn modelId="{F95E8CBD-EB50-48D7-9BA3-9C117A0E7B79}" type="presOf" srcId="{790738B5-EB5D-4099-B2E1-E660D5E89F7A}" destId="{35D345A0-D2E1-41DD-92EB-F98A9BAC05BB}" srcOrd="0" destOrd="0" presId="urn:microsoft.com/office/officeart/2005/8/layout/vList2"/>
    <dgm:cxn modelId="{EF978AFE-B5D7-4798-808A-6153367E0A88}" type="presOf" srcId="{717EE2A6-373D-457B-AA0B-BF2C05C7CE50}" destId="{6DE6C5EE-1C69-4EB7-9726-13886D493B97}" srcOrd="0" destOrd="0" presId="urn:microsoft.com/office/officeart/2005/8/layout/vList2"/>
    <dgm:cxn modelId="{FB65B480-A5A9-49F6-8419-3E3EAF42EDE7}" type="presParOf" srcId="{F49EA853-ABD9-43BF-AA53-6C5816D46A51}" destId="{0DE3472B-AA6A-4168-94BD-5AF7ED07D333}" srcOrd="0" destOrd="0" presId="urn:microsoft.com/office/officeart/2005/8/layout/vList2"/>
    <dgm:cxn modelId="{24073C26-4E25-4032-8836-1DDCB162F156}" type="presParOf" srcId="{F49EA853-ABD9-43BF-AA53-6C5816D46A51}" destId="{0930F685-97B7-40D8-A6CC-67B6B308E0CA}" srcOrd="1" destOrd="0" presId="urn:microsoft.com/office/officeart/2005/8/layout/vList2"/>
    <dgm:cxn modelId="{419A9495-0F72-4752-81A1-E2E085C9F415}" type="presParOf" srcId="{F49EA853-ABD9-43BF-AA53-6C5816D46A51}" destId="{35D345A0-D2E1-41DD-92EB-F98A9BAC05BB}" srcOrd="2" destOrd="0" presId="urn:microsoft.com/office/officeart/2005/8/layout/vList2"/>
    <dgm:cxn modelId="{F96C55AB-F78E-4713-A48A-DA2BDB5FD0BC}" type="presParOf" srcId="{F49EA853-ABD9-43BF-AA53-6C5816D46A51}" destId="{0F5E90DC-31D7-45B5-9A5C-362DB2C9FEE4}" srcOrd="3" destOrd="0" presId="urn:microsoft.com/office/officeart/2005/8/layout/vList2"/>
    <dgm:cxn modelId="{568C9886-E5AE-43F4-8210-CC2A2CCAD6F1}" type="presParOf" srcId="{F49EA853-ABD9-43BF-AA53-6C5816D46A51}" destId="{6DE6C5EE-1C69-4EB7-9726-13886D493B97}"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812DA786-D3A4-48CF-AC91-01C9FC458889}"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A8E9D73E-EB74-49A7-A4F7-DB69726DB4FC}">
      <dgm:prSet custT="1"/>
      <dgm:spPr/>
      <dgm:t>
        <a:bodyPr/>
        <a:lstStyle/>
        <a:p>
          <a:r>
            <a:rPr lang="el-GR" altLang="es-ES" sz="1200" b="1" dirty="0">
              <a:solidFill>
                <a:schemeClr val="tx1"/>
              </a:solidFill>
            </a:rPr>
            <a:t>Δεν ανταποκρίνεται στις προσδοκίες του χρήστη</a:t>
          </a:r>
          <a:endParaRPr lang="es-ES" sz="1200" dirty="0">
            <a:solidFill>
              <a:schemeClr val="tx1"/>
            </a:solidFill>
          </a:endParaRPr>
        </a:p>
      </dgm:t>
    </dgm:pt>
    <dgm:pt modelId="{D2F346B5-16CD-4935-9E6F-18BA20A83FFC}" type="parTrans" cxnId="{AE414380-5152-49E9-9CC6-4CB960A2C36A}">
      <dgm:prSet/>
      <dgm:spPr/>
      <dgm:t>
        <a:bodyPr/>
        <a:lstStyle/>
        <a:p>
          <a:endParaRPr lang="es-ES" sz="1200">
            <a:solidFill>
              <a:schemeClr val="tx1"/>
            </a:solidFill>
          </a:endParaRPr>
        </a:p>
      </dgm:t>
    </dgm:pt>
    <dgm:pt modelId="{FA4C5F51-A533-4252-A158-04B6E012951B}" type="sibTrans" cxnId="{AE414380-5152-49E9-9CC6-4CB960A2C36A}">
      <dgm:prSet/>
      <dgm:spPr/>
      <dgm:t>
        <a:bodyPr/>
        <a:lstStyle/>
        <a:p>
          <a:endParaRPr lang="es-ES" sz="1200">
            <a:solidFill>
              <a:schemeClr val="tx1"/>
            </a:solidFill>
          </a:endParaRPr>
        </a:p>
      </dgm:t>
    </dgm:pt>
    <dgm:pt modelId="{3C6DA912-DF30-4108-9240-F5BE566EFEF2}">
      <dgm:prSet custT="1"/>
      <dgm:spPr/>
      <dgm:t>
        <a:bodyPr/>
        <a:lstStyle/>
        <a:p>
          <a:r>
            <a:rPr lang="el-GR" altLang="es-ES" sz="1200" b="1" dirty="0">
              <a:solidFill>
                <a:schemeClr val="tx1"/>
              </a:solidFill>
            </a:rPr>
            <a:t>Μολύνει το χώρο της οθόνης με ανεπιθύμητα αντικείμενα</a:t>
          </a:r>
          <a:endParaRPr lang="es-ES" sz="1200" dirty="0">
            <a:solidFill>
              <a:schemeClr val="tx1"/>
            </a:solidFill>
          </a:endParaRPr>
        </a:p>
      </dgm:t>
    </dgm:pt>
    <dgm:pt modelId="{4848663B-43EE-4CCE-9FB6-BDE4A6DAAAA2}" type="parTrans" cxnId="{F0F537D3-241C-4797-8654-54B789C2DCF5}">
      <dgm:prSet/>
      <dgm:spPr/>
      <dgm:t>
        <a:bodyPr/>
        <a:lstStyle/>
        <a:p>
          <a:endParaRPr lang="es-ES" sz="1200">
            <a:solidFill>
              <a:schemeClr val="tx1"/>
            </a:solidFill>
          </a:endParaRPr>
        </a:p>
      </dgm:t>
    </dgm:pt>
    <dgm:pt modelId="{C1F85B13-A475-4150-ADA7-FF1805DCE237}" type="sibTrans" cxnId="{F0F537D3-241C-4797-8654-54B789C2DCF5}">
      <dgm:prSet/>
      <dgm:spPr/>
      <dgm:t>
        <a:bodyPr/>
        <a:lstStyle/>
        <a:p>
          <a:endParaRPr lang="es-ES" sz="1200">
            <a:solidFill>
              <a:schemeClr val="tx1"/>
            </a:solidFill>
          </a:endParaRPr>
        </a:p>
      </dgm:t>
    </dgm:pt>
    <dgm:pt modelId="{48141180-9153-4E45-A990-29B24B26C774}">
      <dgm:prSet custT="1"/>
      <dgm:spPr/>
      <dgm:t>
        <a:bodyPr/>
        <a:lstStyle/>
        <a:p>
          <a:r>
            <a:rPr lang="el-GR" altLang="es-ES" sz="1200" b="1" dirty="0">
              <a:solidFill>
                <a:schemeClr val="tx1"/>
              </a:solidFill>
            </a:rPr>
            <a:t>Δυσκολεύει τον χρήστη να επαναλάβει τα βήματά του</a:t>
          </a:r>
          <a:endParaRPr lang="es-ES" sz="1200" dirty="0">
            <a:solidFill>
              <a:schemeClr val="tx1"/>
            </a:solidFill>
          </a:endParaRPr>
        </a:p>
      </dgm:t>
    </dgm:pt>
    <dgm:pt modelId="{FAAADA40-3E11-498B-B210-487CE3FEF02E}" type="parTrans" cxnId="{73713A71-00D1-4C2E-B224-14A1B3A4546C}">
      <dgm:prSet/>
      <dgm:spPr/>
      <dgm:t>
        <a:bodyPr/>
        <a:lstStyle/>
        <a:p>
          <a:endParaRPr lang="es-ES" sz="1200">
            <a:solidFill>
              <a:schemeClr val="tx1"/>
            </a:solidFill>
          </a:endParaRPr>
        </a:p>
      </dgm:t>
    </dgm:pt>
    <dgm:pt modelId="{DFFC1DD1-9852-40BE-98C6-C3DA3AE7C764}" type="sibTrans" cxnId="{73713A71-00D1-4C2E-B224-14A1B3A4546C}">
      <dgm:prSet/>
      <dgm:spPr/>
      <dgm:t>
        <a:bodyPr/>
        <a:lstStyle/>
        <a:p>
          <a:endParaRPr lang="es-ES" sz="1200">
            <a:solidFill>
              <a:schemeClr val="tx1"/>
            </a:solidFill>
          </a:endParaRPr>
        </a:p>
      </dgm:t>
    </dgm:pt>
    <dgm:pt modelId="{354937C6-5D90-4E30-80A4-FD6DB2506D29}">
      <dgm:prSet custT="1"/>
      <dgm:spPr/>
      <dgm:t>
        <a:bodyPr/>
        <a:lstStyle/>
        <a:p>
          <a:r>
            <a:rPr lang="el-GR" altLang="es-ES" sz="1200" b="1" dirty="0">
              <a:solidFill>
                <a:schemeClr val="tx1"/>
              </a:solidFill>
            </a:rPr>
            <a:t>Καλύπτει το παράθυρο εργασίας του χρήστη</a:t>
          </a:r>
          <a:endParaRPr lang="es-ES" sz="1200" dirty="0">
            <a:solidFill>
              <a:schemeClr val="tx1"/>
            </a:solidFill>
          </a:endParaRPr>
        </a:p>
      </dgm:t>
    </dgm:pt>
    <dgm:pt modelId="{2BEBCFF8-459C-4AF4-B71E-A04446461315}" type="parTrans" cxnId="{FB6F409A-140C-449A-84E6-D79502B501CE}">
      <dgm:prSet/>
      <dgm:spPr/>
      <dgm:t>
        <a:bodyPr/>
        <a:lstStyle/>
        <a:p>
          <a:endParaRPr lang="es-ES" sz="1200">
            <a:solidFill>
              <a:schemeClr val="tx1"/>
            </a:solidFill>
          </a:endParaRPr>
        </a:p>
      </dgm:t>
    </dgm:pt>
    <dgm:pt modelId="{1A81A48C-4976-4F3A-9ECF-80A441FA48F7}" type="sibTrans" cxnId="{FB6F409A-140C-449A-84E6-D79502B501CE}">
      <dgm:prSet/>
      <dgm:spPr/>
      <dgm:t>
        <a:bodyPr/>
        <a:lstStyle/>
        <a:p>
          <a:endParaRPr lang="es-ES" sz="1200">
            <a:solidFill>
              <a:schemeClr val="tx1"/>
            </a:solidFill>
          </a:endParaRPr>
        </a:p>
      </dgm:t>
    </dgm:pt>
    <dgm:pt modelId="{D0C8ACD2-DF4B-4437-B0EE-7B0C3E1259DD}">
      <dgm:prSet custT="1"/>
      <dgm:spPr/>
      <dgm:t>
        <a:bodyPr/>
        <a:lstStyle/>
        <a:p>
          <a:r>
            <a:rPr lang="el-GR" altLang="es-ES" sz="1200" b="1" dirty="0">
              <a:solidFill>
                <a:schemeClr val="tx1"/>
              </a:solidFill>
            </a:rPr>
            <a:t>Ο χρήστης δεν βλέπει το «καλυμμένο» παράθυρο εργασίας  και πιστεύει ότι ο σύνδεσμος δεν είναι ενεργός</a:t>
          </a:r>
          <a:endParaRPr lang="es-ES" sz="1200" dirty="0">
            <a:solidFill>
              <a:schemeClr val="tx1"/>
            </a:solidFill>
          </a:endParaRPr>
        </a:p>
      </dgm:t>
    </dgm:pt>
    <dgm:pt modelId="{16399BEE-1AE1-4E3A-9FE8-2F3D82D25233}" type="parTrans" cxnId="{32649266-5A06-40E9-A77C-6BE2B45E5A55}">
      <dgm:prSet/>
      <dgm:spPr/>
      <dgm:t>
        <a:bodyPr/>
        <a:lstStyle/>
        <a:p>
          <a:endParaRPr lang="es-ES" sz="1200">
            <a:solidFill>
              <a:schemeClr val="tx1"/>
            </a:solidFill>
          </a:endParaRPr>
        </a:p>
      </dgm:t>
    </dgm:pt>
    <dgm:pt modelId="{EF321549-3C1E-4B84-97A3-5AC8EF1534E4}" type="sibTrans" cxnId="{32649266-5A06-40E9-A77C-6BE2B45E5A55}">
      <dgm:prSet/>
      <dgm:spPr/>
      <dgm:t>
        <a:bodyPr/>
        <a:lstStyle/>
        <a:p>
          <a:endParaRPr lang="es-ES" sz="1200">
            <a:solidFill>
              <a:schemeClr val="tx1"/>
            </a:solidFill>
          </a:endParaRPr>
        </a:p>
      </dgm:t>
    </dgm:pt>
    <dgm:pt modelId="{C69FE8D7-B07C-447A-B561-A4828D296B19}" type="pres">
      <dgm:prSet presAssocID="{812DA786-D3A4-48CF-AC91-01C9FC458889}" presName="linear" presStyleCnt="0">
        <dgm:presLayoutVars>
          <dgm:dir/>
          <dgm:animLvl val="lvl"/>
          <dgm:resizeHandles val="exact"/>
        </dgm:presLayoutVars>
      </dgm:prSet>
      <dgm:spPr/>
    </dgm:pt>
    <dgm:pt modelId="{51EC5186-A15C-4313-9307-0977566F4E54}" type="pres">
      <dgm:prSet presAssocID="{A8E9D73E-EB74-49A7-A4F7-DB69726DB4FC}" presName="parentLin" presStyleCnt="0"/>
      <dgm:spPr/>
    </dgm:pt>
    <dgm:pt modelId="{CE49ED27-7F5C-4708-8B38-DED282EE867B}" type="pres">
      <dgm:prSet presAssocID="{A8E9D73E-EB74-49A7-A4F7-DB69726DB4FC}" presName="parentLeftMargin" presStyleLbl="node1" presStyleIdx="0" presStyleCnt="5"/>
      <dgm:spPr/>
    </dgm:pt>
    <dgm:pt modelId="{8F3EC330-9E15-4033-8468-518BD7242B63}" type="pres">
      <dgm:prSet presAssocID="{A8E9D73E-EB74-49A7-A4F7-DB69726DB4FC}" presName="parentText" presStyleLbl="node1" presStyleIdx="0" presStyleCnt="5" custScaleX="128666" custScaleY="204028">
        <dgm:presLayoutVars>
          <dgm:chMax val="0"/>
          <dgm:bulletEnabled val="1"/>
        </dgm:presLayoutVars>
      </dgm:prSet>
      <dgm:spPr/>
    </dgm:pt>
    <dgm:pt modelId="{08C8BE78-E605-4E03-91F6-4FA62FE27404}" type="pres">
      <dgm:prSet presAssocID="{A8E9D73E-EB74-49A7-A4F7-DB69726DB4FC}" presName="negativeSpace" presStyleCnt="0"/>
      <dgm:spPr/>
    </dgm:pt>
    <dgm:pt modelId="{E01E8179-A57F-4ACC-BAF4-1331A397D73F}" type="pres">
      <dgm:prSet presAssocID="{A8E9D73E-EB74-49A7-A4F7-DB69726DB4FC}" presName="childText" presStyleLbl="conFgAcc1" presStyleIdx="0" presStyleCnt="5">
        <dgm:presLayoutVars>
          <dgm:bulletEnabled val="1"/>
        </dgm:presLayoutVars>
      </dgm:prSet>
      <dgm:spPr/>
    </dgm:pt>
    <dgm:pt modelId="{1938B3B2-2528-47FD-9C26-58F527257E39}" type="pres">
      <dgm:prSet presAssocID="{FA4C5F51-A533-4252-A158-04B6E012951B}" presName="spaceBetweenRectangles" presStyleCnt="0"/>
      <dgm:spPr/>
    </dgm:pt>
    <dgm:pt modelId="{7AB5FA61-49DE-4276-860D-ADBC179883AB}" type="pres">
      <dgm:prSet presAssocID="{3C6DA912-DF30-4108-9240-F5BE566EFEF2}" presName="parentLin" presStyleCnt="0"/>
      <dgm:spPr/>
    </dgm:pt>
    <dgm:pt modelId="{5A7A8992-5815-408A-B1EA-BA766BCCD2EC}" type="pres">
      <dgm:prSet presAssocID="{3C6DA912-DF30-4108-9240-F5BE566EFEF2}" presName="parentLeftMargin" presStyleLbl="node1" presStyleIdx="0" presStyleCnt="5"/>
      <dgm:spPr/>
    </dgm:pt>
    <dgm:pt modelId="{2B3E8C9C-BC12-469F-A35E-612C1119131F}" type="pres">
      <dgm:prSet presAssocID="{3C6DA912-DF30-4108-9240-F5BE566EFEF2}" presName="parentText" presStyleLbl="node1" presStyleIdx="1" presStyleCnt="5" custScaleX="128666" custScaleY="204028">
        <dgm:presLayoutVars>
          <dgm:chMax val="0"/>
          <dgm:bulletEnabled val="1"/>
        </dgm:presLayoutVars>
      </dgm:prSet>
      <dgm:spPr/>
    </dgm:pt>
    <dgm:pt modelId="{EB45E15A-44E0-43F2-9989-2F4ABB8523C3}" type="pres">
      <dgm:prSet presAssocID="{3C6DA912-DF30-4108-9240-F5BE566EFEF2}" presName="negativeSpace" presStyleCnt="0"/>
      <dgm:spPr/>
    </dgm:pt>
    <dgm:pt modelId="{8BEF0B64-C1AD-41F1-88E7-D7785DDBDC0E}" type="pres">
      <dgm:prSet presAssocID="{3C6DA912-DF30-4108-9240-F5BE566EFEF2}" presName="childText" presStyleLbl="conFgAcc1" presStyleIdx="1" presStyleCnt="5">
        <dgm:presLayoutVars>
          <dgm:bulletEnabled val="1"/>
        </dgm:presLayoutVars>
      </dgm:prSet>
      <dgm:spPr/>
    </dgm:pt>
    <dgm:pt modelId="{24A7FC4A-F154-497A-9351-3208A3E1B14D}" type="pres">
      <dgm:prSet presAssocID="{C1F85B13-A475-4150-ADA7-FF1805DCE237}" presName="spaceBetweenRectangles" presStyleCnt="0"/>
      <dgm:spPr/>
    </dgm:pt>
    <dgm:pt modelId="{D03F7F02-9BD5-406E-953E-B96CE8D86105}" type="pres">
      <dgm:prSet presAssocID="{48141180-9153-4E45-A990-29B24B26C774}" presName="parentLin" presStyleCnt="0"/>
      <dgm:spPr/>
    </dgm:pt>
    <dgm:pt modelId="{D2D34F88-CC8D-4DE7-93ED-24870B6C47FA}" type="pres">
      <dgm:prSet presAssocID="{48141180-9153-4E45-A990-29B24B26C774}" presName="parentLeftMargin" presStyleLbl="node1" presStyleIdx="1" presStyleCnt="5"/>
      <dgm:spPr/>
    </dgm:pt>
    <dgm:pt modelId="{CC004761-F56B-41C9-994A-C210CACCC64C}" type="pres">
      <dgm:prSet presAssocID="{48141180-9153-4E45-A990-29B24B26C774}" presName="parentText" presStyleLbl="node1" presStyleIdx="2" presStyleCnt="5" custScaleX="128666" custScaleY="204028">
        <dgm:presLayoutVars>
          <dgm:chMax val="0"/>
          <dgm:bulletEnabled val="1"/>
        </dgm:presLayoutVars>
      </dgm:prSet>
      <dgm:spPr/>
    </dgm:pt>
    <dgm:pt modelId="{1F414289-F497-4A81-9CAA-77F3A6B9B3C5}" type="pres">
      <dgm:prSet presAssocID="{48141180-9153-4E45-A990-29B24B26C774}" presName="negativeSpace" presStyleCnt="0"/>
      <dgm:spPr/>
    </dgm:pt>
    <dgm:pt modelId="{90A6FECA-8C2B-49B0-8602-1F25CA825A5E}" type="pres">
      <dgm:prSet presAssocID="{48141180-9153-4E45-A990-29B24B26C774}" presName="childText" presStyleLbl="conFgAcc1" presStyleIdx="2" presStyleCnt="5">
        <dgm:presLayoutVars>
          <dgm:bulletEnabled val="1"/>
        </dgm:presLayoutVars>
      </dgm:prSet>
      <dgm:spPr/>
    </dgm:pt>
    <dgm:pt modelId="{2A3FD9A7-8946-4BD2-9D08-6C5205F9ACD2}" type="pres">
      <dgm:prSet presAssocID="{DFFC1DD1-9852-40BE-98C6-C3DA3AE7C764}" presName="spaceBetweenRectangles" presStyleCnt="0"/>
      <dgm:spPr/>
    </dgm:pt>
    <dgm:pt modelId="{A66BA308-E987-48E4-9A27-9B7A93B19B41}" type="pres">
      <dgm:prSet presAssocID="{354937C6-5D90-4E30-80A4-FD6DB2506D29}" presName="parentLin" presStyleCnt="0"/>
      <dgm:spPr/>
    </dgm:pt>
    <dgm:pt modelId="{B0FBFE66-8739-41B0-B833-0E04974D406E}" type="pres">
      <dgm:prSet presAssocID="{354937C6-5D90-4E30-80A4-FD6DB2506D29}" presName="parentLeftMargin" presStyleLbl="node1" presStyleIdx="2" presStyleCnt="5"/>
      <dgm:spPr/>
    </dgm:pt>
    <dgm:pt modelId="{7AFB5489-E3F7-40A7-80AF-B0EBC8AF6B51}" type="pres">
      <dgm:prSet presAssocID="{354937C6-5D90-4E30-80A4-FD6DB2506D29}" presName="parentText" presStyleLbl="node1" presStyleIdx="3" presStyleCnt="5" custScaleX="128666" custScaleY="204028">
        <dgm:presLayoutVars>
          <dgm:chMax val="0"/>
          <dgm:bulletEnabled val="1"/>
        </dgm:presLayoutVars>
      </dgm:prSet>
      <dgm:spPr/>
    </dgm:pt>
    <dgm:pt modelId="{297B0CF8-F9C9-4530-88DA-890B12DE6F0A}" type="pres">
      <dgm:prSet presAssocID="{354937C6-5D90-4E30-80A4-FD6DB2506D29}" presName="negativeSpace" presStyleCnt="0"/>
      <dgm:spPr/>
    </dgm:pt>
    <dgm:pt modelId="{F680E69D-1977-43F4-A385-437B1D874E09}" type="pres">
      <dgm:prSet presAssocID="{354937C6-5D90-4E30-80A4-FD6DB2506D29}" presName="childText" presStyleLbl="conFgAcc1" presStyleIdx="3" presStyleCnt="5">
        <dgm:presLayoutVars>
          <dgm:bulletEnabled val="1"/>
        </dgm:presLayoutVars>
      </dgm:prSet>
      <dgm:spPr/>
    </dgm:pt>
    <dgm:pt modelId="{D9BF1388-57F1-4980-BDCF-0FB32EAAB8F3}" type="pres">
      <dgm:prSet presAssocID="{1A81A48C-4976-4F3A-9ECF-80A441FA48F7}" presName="spaceBetweenRectangles" presStyleCnt="0"/>
      <dgm:spPr/>
    </dgm:pt>
    <dgm:pt modelId="{FB7A6391-147C-401E-A004-E06F517213BE}" type="pres">
      <dgm:prSet presAssocID="{D0C8ACD2-DF4B-4437-B0EE-7B0C3E1259DD}" presName="parentLin" presStyleCnt="0"/>
      <dgm:spPr/>
    </dgm:pt>
    <dgm:pt modelId="{3C3D2863-2906-4680-91C2-9341DA371178}" type="pres">
      <dgm:prSet presAssocID="{D0C8ACD2-DF4B-4437-B0EE-7B0C3E1259DD}" presName="parentLeftMargin" presStyleLbl="node1" presStyleIdx="3" presStyleCnt="5"/>
      <dgm:spPr/>
    </dgm:pt>
    <dgm:pt modelId="{82756D94-A9D8-4B59-A872-16E1E88A09C4}" type="pres">
      <dgm:prSet presAssocID="{D0C8ACD2-DF4B-4437-B0EE-7B0C3E1259DD}" presName="parentText" presStyleLbl="node1" presStyleIdx="4" presStyleCnt="5" custScaleX="128666" custScaleY="254664">
        <dgm:presLayoutVars>
          <dgm:chMax val="0"/>
          <dgm:bulletEnabled val="1"/>
        </dgm:presLayoutVars>
      </dgm:prSet>
      <dgm:spPr/>
    </dgm:pt>
    <dgm:pt modelId="{D204DF56-5F42-49B5-8323-011E14B78CA0}" type="pres">
      <dgm:prSet presAssocID="{D0C8ACD2-DF4B-4437-B0EE-7B0C3E1259DD}" presName="negativeSpace" presStyleCnt="0"/>
      <dgm:spPr/>
    </dgm:pt>
    <dgm:pt modelId="{AC736CCB-6FD9-4BB6-836F-FE1719D93845}" type="pres">
      <dgm:prSet presAssocID="{D0C8ACD2-DF4B-4437-B0EE-7B0C3E1259DD}" presName="childText" presStyleLbl="conFgAcc1" presStyleIdx="4" presStyleCnt="5">
        <dgm:presLayoutVars>
          <dgm:bulletEnabled val="1"/>
        </dgm:presLayoutVars>
      </dgm:prSet>
      <dgm:spPr/>
    </dgm:pt>
  </dgm:ptLst>
  <dgm:cxnLst>
    <dgm:cxn modelId="{66A09702-CA93-4B3F-9C5E-886F5026F412}" type="presOf" srcId="{A8E9D73E-EB74-49A7-A4F7-DB69726DB4FC}" destId="{8F3EC330-9E15-4033-8468-518BD7242B63}" srcOrd="1" destOrd="0" presId="urn:microsoft.com/office/officeart/2005/8/layout/list1"/>
    <dgm:cxn modelId="{D3361A1D-ABD9-4558-B5F2-D62D415BF8DE}" type="presOf" srcId="{3C6DA912-DF30-4108-9240-F5BE566EFEF2}" destId="{5A7A8992-5815-408A-B1EA-BA766BCCD2EC}" srcOrd="0" destOrd="0" presId="urn:microsoft.com/office/officeart/2005/8/layout/list1"/>
    <dgm:cxn modelId="{59FFC531-86F0-4440-9B66-2E3EC8AAEA2B}" type="presOf" srcId="{48141180-9153-4E45-A990-29B24B26C774}" destId="{D2D34F88-CC8D-4DE7-93ED-24870B6C47FA}" srcOrd="0" destOrd="0" presId="urn:microsoft.com/office/officeart/2005/8/layout/list1"/>
    <dgm:cxn modelId="{32649266-5A06-40E9-A77C-6BE2B45E5A55}" srcId="{812DA786-D3A4-48CF-AC91-01C9FC458889}" destId="{D0C8ACD2-DF4B-4437-B0EE-7B0C3E1259DD}" srcOrd="4" destOrd="0" parTransId="{16399BEE-1AE1-4E3A-9FE8-2F3D82D25233}" sibTransId="{EF321549-3C1E-4B84-97A3-5AC8EF1534E4}"/>
    <dgm:cxn modelId="{7357CC68-E611-4A68-96C8-48F491283AA7}" type="presOf" srcId="{354937C6-5D90-4E30-80A4-FD6DB2506D29}" destId="{7AFB5489-E3F7-40A7-80AF-B0EBC8AF6B51}" srcOrd="1" destOrd="0" presId="urn:microsoft.com/office/officeart/2005/8/layout/list1"/>
    <dgm:cxn modelId="{B66D246A-6822-4278-A16B-44518940C668}" type="presOf" srcId="{354937C6-5D90-4E30-80A4-FD6DB2506D29}" destId="{B0FBFE66-8739-41B0-B833-0E04974D406E}" srcOrd="0" destOrd="0" presId="urn:microsoft.com/office/officeart/2005/8/layout/list1"/>
    <dgm:cxn modelId="{73713A71-00D1-4C2E-B224-14A1B3A4546C}" srcId="{812DA786-D3A4-48CF-AC91-01C9FC458889}" destId="{48141180-9153-4E45-A990-29B24B26C774}" srcOrd="2" destOrd="0" parTransId="{FAAADA40-3E11-498B-B210-487CE3FEF02E}" sibTransId="{DFFC1DD1-9852-40BE-98C6-C3DA3AE7C764}"/>
    <dgm:cxn modelId="{AE414380-5152-49E9-9CC6-4CB960A2C36A}" srcId="{812DA786-D3A4-48CF-AC91-01C9FC458889}" destId="{A8E9D73E-EB74-49A7-A4F7-DB69726DB4FC}" srcOrd="0" destOrd="0" parTransId="{D2F346B5-16CD-4935-9E6F-18BA20A83FFC}" sibTransId="{FA4C5F51-A533-4252-A158-04B6E012951B}"/>
    <dgm:cxn modelId="{E09C3292-6F32-43AA-9962-063DB2DFE37F}" type="presOf" srcId="{D0C8ACD2-DF4B-4437-B0EE-7B0C3E1259DD}" destId="{3C3D2863-2906-4680-91C2-9341DA371178}" srcOrd="0" destOrd="0" presId="urn:microsoft.com/office/officeart/2005/8/layout/list1"/>
    <dgm:cxn modelId="{3D5C3495-BE91-4704-B935-88DC49832EA4}" type="presOf" srcId="{A8E9D73E-EB74-49A7-A4F7-DB69726DB4FC}" destId="{CE49ED27-7F5C-4708-8B38-DED282EE867B}" srcOrd="0" destOrd="0" presId="urn:microsoft.com/office/officeart/2005/8/layout/list1"/>
    <dgm:cxn modelId="{FB6F409A-140C-449A-84E6-D79502B501CE}" srcId="{812DA786-D3A4-48CF-AC91-01C9FC458889}" destId="{354937C6-5D90-4E30-80A4-FD6DB2506D29}" srcOrd="3" destOrd="0" parTransId="{2BEBCFF8-459C-4AF4-B71E-A04446461315}" sibTransId="{1A81A48C-4976-4F3A-9ECF-80A441FA48F7}"/>
    <dgm:cxn modelId="{D054E9C6-4B73-4DDF-8194-09AEC05D7D4E}" type="presOf" srcId="{3C6DA912-DF30-4108-9240-F5BE566EFEF2}" destId="{2B3E8C9C-BC12-469F-A35E-612C1119131F}" srcOrd="1" destOrd="0" presId="urn:microsoft.com/office/officeart/2005/8/layout/list1"/>
    <dgm:cxn modelId="{D37ECCCA-5D52-42E0-BE16-34658D844AC4}" type="presOf" srcId="{D0C8ACD2-DF4B-4437-B0EE-7B0C3E1259DD}" destId="{82756D94-A9D8-4B59-A872-16E1E88A09C4}" srcOrd="1" destOrd="0" presId="urn:microsoft.com/office/officeart/2005/8/layout/list1"/>
    <dgm:cxn modelId="{F0F537D3-241C-4797-8654-54B789C2DCF5}" srcId="{812DA786-D3A4-48CF-AC91-01C9FC458889}" destId="{3C6DA912-DF30-4108-9240-F5BE566EFEF2}" srcOrd="1" destOrd="0" parTransId="{4848663B-43EE-4CCE-9FB6-BDE4A6DAAAA2}" sibTransId="{C1F85B13-A475-4150-ADA7-FF1805DCE237}"/>
    <dgm:cxn modelId="{D5DA9CD4-2A69-47AF-BD59-236CFF944E76}" type="presOf" srcId="{48141180-9153-4E45-A990-29B24B26C774}" destId="{CC004761-F56B-41C9-994A-C210CACCC64C}" srcOrd="1" destOrd="0" presId="urn:microsoft.com/office/officeart/2005/8/layout/list1"/>
    <dgm:cxn modelId="{7957FEE2-D3F2-4A59-92FB-19DA6C7156AD}" type="presOf" srcId="{812DA786-D3A4-48CF-AC91-01C9FC458889}" destId="{C69FE8D7-B07C-447A-B561-A4828D296B19}" srcOrd="0" destOrd="0" presId="urn:microsoft.com/office/officeart/2005/8/layout/list1"/>
    <dgm:cxn modelId="{B69BF16E-78C5-4726-9D2F-98886B9C5841}" type="presParOf" srcId="{C69FE8D7-B07C-447A-B561-A4828D296B19}" destId="{51EC5186-A15C-4313-9307-0977566F4E54}" srcOrd="0" destOrd="0" presId="urn:microsoft.com/office/officeart/2005/8/layout/list1"/>
    <dgm:cxn modelId="{F72D8268-9695-44F2-9716-09D0A4F0FE14}" type="presParOf" srcId="{51EC5186-A15C-4313-9307-0977566F4E54}" destId="{CE49ED27-7F5C-4708-8B38-DED282EE867B}" srcOrd="0" destOrd="0" presId="urn:microsoft.com/office/officeart/2005/8/layout/list1"/>
    <dgm:cxn modelId="{A06B0D34-7B1E-478D-9908-396731E05109}" type="presParOf" srcId="{51EC5186-A15C-4313-9307-0977566F4E54}" destId="{8F3EC330-9E15-4033-8468-518BD7242B63}" srcOrd="1" destOrd="0" presId="urn:microsoft.com/office/officeart/2005/8/layout/list1"/>
    <dgm:cxn modelId="{3F68871F-3EDC-4825-85AE-EC9981938C27}" type="presParOf" srcId="{C69FE8D7-B07C-447A-B561-A4828D296B19}" destId="{08C8BE78-E605-4E03-91F6-4FA62FE27404}" srcOrd="1" destOrd="0" presId="urn:microsoft.com/office/officeart/2005/8/layout/list1"/>
    <dgm:cxn modelId="{6B49A519-EA91-44EC-9DCF-D64FA5CC7DAB}" type="presParOf" srcId="{C69FE8D7-B07C-447A-B561-A4828D296B19}" destId="{E01E8179-A57F-4ACC-BAF4-1331A397D73F}" srcOrd="2" destOrd="0" presId="urn:microsoft.com/office/officeart/2005/8/layout/list1"/>
    <dgm:cxn modelId="{114BFDA2-0AF6-4081-AF8B-1E391CD75CB3}" type="presParOf" srcId="{C69FE8D7-B07C-447A-B561-A4828D296B19}" destId="{1938B3B2-2528-47FD-9C26-58F527257E39}" srcOrd="3" destOrd="0" presId="urn:microsoft.com/office/officeart/2005/8/layout/list1"/>
    <dgm:cxn modelId="{F60EF4D6-507E-41C2-8FB5-20233CD6FBC0}" type="presParOf" srcId="{C69FE8D7-B07C-447A-B561-A4828D296B19}" destId="{7AB5FA61-49DE-4276-860D-ADBC179883AB}" srcOrd="4" destOrd="0" presId="urn:microsoft.com/office/officeart/2005/8/layout/list1"/>
    <dgm:cxn modelId="{34861A7C-7BA6-4132-9117-47E34B42514A}" type="presParOf" srcId="{7AB5FA61-49DE-4276-860D-ADBC179883AB}" destId="{5A7A8992-5815-408A-B1EA-BA766BCCD2EC}" srcOrd="0" destOrd="0" presId="urn:microsoft.com/office/officeart/2005/8/layout/list1"/>
    <dgm:cxn modelId="{1F6ADC7F-6238-4BFE-9EE0-C14BC88688F7}" type="presParOf" srcId="{7AB5FA61-49DE-4276-860D-ADBC179883AB}" destId="{2B3E8C9C-BC12-469F-A35E-612C1119131F}" srcOrd="1" destOrd="0" presId="urn:microsoft.com/office/officeart/2005/8/layout/list1"/>
    <dgm:cxn modelId="{9C68C121-59A8-4D6D-A4AB-044CCC20DB61}" type="presParOf" srcId="{C69FE8D7-B07C-447A-B561-A4828D296B19}" destId="{EB45E15A-44E0-43F2-9989-2F4ABB8523C3}" srcOrd="5" destOrd="0" presId="urn:microsoft.com/office/officeart/2005/8/layout/list1"/>
    <dgm:cxn modelId="{EC8F5C77-CB91-4302-89EE-A910053C1BBF}" type="presParOf" srcId="{C69FE8D7-B07C-447A-B561-A4828D296B19}" destId="{8BEF0B64-C1AD-41F1-88E7-D7785DDBDC0E}" srcOrd="6" destOrd="0" presId="urn:microsoft.com/office/officeart/2005/8/layout/list1"/>
    <dgm:cxn modelId="{560DA132-4D02-431D-8260-28308508D178}" type="presParOf" srcId="{C69FE8D7-B07C-447A-B561-A4828D296B19}" destId="{24A7FC4A-F154-497A-9351-3208A3E1B14D}" srcOrd="7" destOrd="0" presId="urn:microsoft.com/office/officeart/2005/8/layout/list1"/>
    <dgm:cxn modelId="{4C1EE8E5-14E2-49A9-8AC5-330F0AFA1BD7}" type="presParOf" srcId="{C69FE8D7-B07C-447A-B561-A4828D296B19}" destId="{D03F7F02-9BD5-406E-953E-B96CE8D86105}" srcOrd="8" destOrd="0" presId="urn:microsoft.com/office/officeart/2005/8/layout/list1"/>
    <dgm:cxn modelId="{3148B7B0-199B-4C98-9FFB-C70614FBAF8A}" type="presParOf" srcId="{D03F7F02-9BD5-406E-953E-B96CE8D86105}" destId="{D2D34F88-CC8D-4DE7-93ED-24870B6C47FA}" srcOrd="0" destOrd="0" presId="urn:microsoft.com/office/officeart/2005/8/layout/list1"/>
    <dgm:cxn modelId="{476DA2C3-0275-40E8-921F-F682B518669D}" type="presParOf" srcId="{D03F7F02-9BD5-406E-953E-B96CE8D86105}" destId="{CC004761-F56B-41C9-994A-C210CACCC64C}" srcOrd="1" destOrd="0" presId="urn:microsoft.com/office/officeart/2005/8/layout/list1"/>
    <dgm:cxn modelId="{2BC56A5D-D57C-49CB-B8C5-829C49A38406}" type="presParOf" srcId="{C69FE8D7-B07C-447A-B561-A4828D296B19}" destId="{1F414289-F497-4A81-9CAA-77F3A6B9B3C5}" srcOrd="9" destOrd="0" presId="urn:microsoft.com/office/officeart/2005/8/layout/list1"/>
    <dgm:cxn modelId="{FD9477BB-C76B-47F3-AF5D-1A1A51C8796B}" type="presParOf" srcId="{C69FE8D7-B07C-447A-B561-A4828D296B19}" destId="{90A6FECA-8C2B-49B0-8602-1F25CA825A5E}" srcOrd="10" destOrd="0" presId="urn:microsoft.com/office/officeart/2005/8/layout/list1"/>
    <dgm:cxn modelId="{2B34C5D2-8B7B-45A6-A103-69EF5CA85750}" type="presParOf" srcId="{C69FE8D7-B07C-447A-B561-A4828D296B19}" destId="{2A3FD9A7-8946-4BD2-9D08-6C5205F9ACD2}" srcOrd="11" destOrd="0" presId="urn:microsoft.com/office/officeart/2005/8/layout/list1"/>
    <dgm:cxn modelId="{5C7C99EE-E6E3-4E13-B73C-5CC9AF01DD6E}" type="presParOf" srcId="{C69FE8D7-B07C-447A-B561-A4828D296B19}" destId="{A66BA308-E987-48E4-9A27-9B7A93B19B41}" srcOrd="12" destOrd="0" presId="urn:microsoft.com/office/officeart/2005/8/layout/list1"/>
    <dgm:cxn modelId="{9AD87225-F908-4F08-96E8-49F465E17ECA}" type="presParOf" srcId="{A66BA308-E987-48E4-9A27-9B7A93B19B41}" destId="{B0FBFE66-8739-41B0-B833-0E04974D406E}" srcOrd="0" destOrd="0" presId="urn:microsoft.com/office/officeart/2005/8/layout/list1"/>
    <dgm:cxn modelId="{04555291-C4A5-4F44-9016-67AC50E0D0F6}" type="presParOf" srcId="{A66BA308-E987-48E4-9A27-9B7A93B19B41}" destId="{7AFB5489-E3F7-40A7-80AF-B0EBC8AF6B51}" srcOrd="1" destOrd="0" presId="urn:microsoft.com/office/officeart/2005/8/layout/list1"/>
    <dgm:cxn modelId="{8C0240E4-7E6F-45E4-88A3-F0DC0FD67B9B}" type="presParOf" srcId="{C69FE8D7-B07C-447A-B561-A4828D296B19}" destId="{297B0CF8-F9C9-4530-88DA-890B12DE6F0A}" srcOrd="13" destOrd="0" presId="urn:microsoft.com/office/officeart/2005/8/layout/list1"/>
    <dgm:cxn modelId="{6A3FEE9E-AF9E-4920-970A-55855FC66048}" type="presParOf" srcId="{C69FE8D7-B07C-447A-B561-A4828D296B19}" destId="{F680E69D-1977-43F4-A385-437B1D874E09}" srcOrd="14" destOrd="0" presId="urn:microsoft.com/office/officeart/2005/8/layout/list1"/>
    <dgm:cxn modelId="{05AFA60E-660B-4FC1-B3A8-CCCE573EB693}" type="presParOf" srcId="{C69FE8D7-B07C-447A-B561-A4828D296B19}" destId="{D9BF1388-57F1-4980-BDCF-0FB32EAAB8F3}" srcOrd="15" destOrd="0" presId="urn:microsoft.com/office/officeart/2005/8/layout/list1"/>
    <dgm:cxn modelId="{16E98CAE-458E-4806-8CD5-6C3A8B3B3205}" type="presParOf" srcId="{C69FE8D7-B07C-447A-B561-A4828D296B19}" destId="{FB7A6391-147C-401E-A004-E06F517213BE}" srcOrd="16" destOrd="0" presId="urn:microsoft.com/office/officeart/2005/8/layout/list1"/>
    <dgm:cxn modelId="{D1DA21FC-5EC1-4BBA-A925-1418860E0CE9}" type="presParOf" srcId="{FB7A6391-147C-401E-A004-E06F517213BE}" destId="{3C3D2863-2906-4680-91C2-9341DA371178}" srcOrd="0" destOrd="0" presId="urn:microsoft.com/office/officeart/2005/8/layout/list1"/>
    <dgm:cxn modelId="{8C9928AC-1041-4C48-8A2C-ECDD7786D4F7}" type="presParOf" srcId="{FB7A6391-147C-401E-A004-E06F517213BE}" destId="{82756D94-A9D8-4B59-A872-16E1E88A09C4}" srcOrd="1" destOrd="0" presId="urn:microsoft.com/office/officeart/2005/8/layout/list1"/>
    <dgm:cxn modelId="{AA48DEE8-BFE5-4EB1-84E9-271BF11CF3A4}" type="presParOf" srcId="{C69FE8D7-B07C-447A-B561-A4828D296B19}" destId="{D204DF56-5F42-49B5-8323-011E14B78CA0}" srcOrd="17" destOrd="0" presId="urn:microsoft.com/office/officeart/2005/8/layout/list1"/>
    <dgm:cxn modelId="{78B80014-7DCF-4CCC-803D-0C430AC5DEFD}" type="presParOf" srcId="{C69FE8D7-B07C-447A-B561-A4828D296B19}" destId="{AC736CCB-6FD9-4BB6-836F-FE1719D93845}" srcOrd="18"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AB4D2BEE-28D7-41C0-BE3A-FE11F8F18C6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90612E3E-5C36-4A22-88E7-D2DF571BAAA6}">
      <dgm:prSet custT="1"/>
      <dgm:spPr>
        <a:solidFill>
          <a:schemeClr val="accent3">
            <a:lumMod val="40000"/>
            <a:lumOff val="60000"/>
          </a:schemeClr>
        </a:solidFill>
      </dgm:spPr>
      <dgm:t>
        <a:bodyPr/>
        <a:lstStyle/>
        <a:p>
          <a:r>
            <a:rPr lang="el-GR" altLang="es-ES" sz="1200" b="1" dirty="0">
              <a:solidFill>
                <a:schemeClr val="tx1"/>
              </a:solidFill>
            </a:rPr>
            <a:t>Ανοίξτε έγγραφα εκτός ιστού σε νέο παράθυρο προγράμματος περιήγησης</a:t>
          </a:r>
          <a:endParaRPr lang="es-ES" sz="1200" dirty="0">
            <a:solidFill>
              <a:schemeClr val="tx1"/>
            </a:solidFill>
          </a:endParaRPr>
        </a:p>
      </dgm:t>
    </dgm:pt>
    <dgm:pt modelId="{80FD83D4-8CBC-406B-B9EB-A4C0EAF98FBF}" type="parTrans" cxnId="{7716CC2B-C694-45F0-8DFF-7884A9E298EB}">
      <dgm:prSet/>
      <dgm:spPr/>
      <dgm:t>
        <a:bodyPr/>
        <a:lstStyle/>
        <a:p>
          <a:endParaRPr lang="es-ES">
            <a:solidFill>
              <a:schemeClr val="tx1"/>
            </a:solidFill>
          </a:endParaRPr>
        </a:p>
      </dgm:t>
    </dgm:pt>
    <dgm:pt modelId="{D97D61FC-7090-410A-9E83-8907DCE3C4E3}" type="sibTrans" cxnId="{7716CC2B-C694-45F0-8DFF-7884A9E298EB}">
      <dgm:prSet/>
      <dgm:spPr/>
      <dgm:t>
        <a:bodyPr/>
        <a:lstStyle/>
        <a:p>
          <a:endParaRPr lang="es-ES">
            <a:solidFill>
              <a:schemeClr val="tx1"/>
            </a:solidFill>
          </a:endParaRPr>
        </a:p>
      </dgm:t>
    </dgm:pt>
    <dgm:pt modelId="{A4409C6E-3D0C-49E5-8722-A0A35478B279}">
      <dgm:prSet custT="1"/>
      <dgm:spPr>
        <a:solidFill>
          <a:schemeClr val="accent3">
            <a:lumMod val="40000"/>
            <a:lumOff val="60000"/>
          </a:schemeClr>
        </a:solidFill>
      </dgm:spPr>
      <dgm:t>
        <a:bodyPr/>
        <a:lstStyle/>
        <a:p>
          <a:r>
            <a:rPr lang="el-GR" altLang="es-ES" sz="1200" b="1" dirty="0">
              <a:solidFill>
                <a:schemeClr val="tx1"/>
              </a:solidFill>
            </a:rPr>
            <a:t>Ειδοποιήστε εκ των προτέρων την εμφάνιση ενός νέου παραθύρου</a:t>
          </a:r>
          <a:endParaRPr lang="es-ES" sz="1200" dirty="0">
            <a:solidFill>
              <a:schemeClr val="tx1"/>
            </a:solidFill>
          </a:endParaRPr>
        </a:p>
      </dgm:t>
    </dgm:pt>
    <dgm:pt modelId="{D210063D-6769-4C67-A771-A2C1652E5D72}" type="parTrans" cxnId="{9C8D88F1-69DD-41CA-A260-1D101EA52C90}">
      <dgm:prSet/>
      <dgm:spPr/>
      <dgm:t>
        <a:bodyPr/>
        <a:lstStyle/>
        <a:p>
          <a:endParaRPr lang="es-ES">
            <a:solidFill>
              <a:schemeClr val="tx1"/>
            </a:solidFill>
          </a:endParaRPr>
        </a:p>
      </dgm:t>
    </dgm:pt>
    <dgm:pt modelId="{5187499A-1998-44DF-816B-1A78FD5E5668}" type="sibTrans" cxnId="{9C8D88F1-69DD-41CA-A260-1D101EA52C90}">
      <dgm:prSet/>
      <dgm:spPr/>
      <dgm:t>
        <a:bodyPr/>
        <a:lstStyle/>
        <a:p>
          <a:endParaRPr lang="es-ES">
            <a:solidFill>
              <a:schemeClr val="tx1"/>
            </a:solidFill>
          </a:endParaRPr>
        </a:p>
      </dgm:t>
    </dgm:pt>
    <dgm:pt modelId="{12D5127E-EAB9-4D83-BD8B-8DF73435EF8F}">
      <dgm:prSet custT="1"/>
      <dgm:spPr>
        <a:solidFill>
          <a:schemeClr val="accent3">
            <a:lumMod val="40000"/>
            <a:lumOff val="60000"/>
          </a:schemeClr>
        </a:solidFill>
      </dgm:spPr>
      <dgm:t>
        <a:bodyPr/>
        <a:lstStyle/>
        <a:p>
          <a:r>
            <a:rPr lang="el-GR" altLang="es-ES" sz="1200" b="1" dirty="0">
              <a:solidFill>
                <a:schemeClr val="tx1"/>
              </a:solidFill>
            </a:rPr>
            <a:t>Αφαιρέστε το "</a:t>
          </a:r>
          <a:r>
            <a:rPr lang="el-GR" altLang="es-ES" sz="1200" b="1" dirty="0" err="1">
              <a:solidFill>
                <a:schemeClr val="tx1"/>
              </a:solidFill>
            </a:rPr>
            <a:t>chrome</a:t>
          </a:r>
          <a:r>
            <a:rPr lang="el-GR" altLang="es-ES" sz="1200" b="1" dirty="0">
              <a:solidFill>
                <a:schemeClr val="tx1"/>
              </a:solidFill>
            </a:rPr>
            <a:t>" (κουμπί επιστροφής) από το νέο παράθυρο του προγράμματος περιήγησης</a:t>
          </a:r>
          <a:endParaRPr lang="es-ES" sz="1200" dirty="0">
            <a:solidFill>
              <a:schemeClr val="tx1"/>
            </a:solidFill>
          </a:endParaRPr>
        </a:p>
      </dgm:t>
    </dgm:pt>
    <dgm:pt modelId="{D1485580-8589-4063-84E7-8193A1C75D71}" type="parTrans" cxnId="{BEE7F2D4-D4D3-4D59-99BD-CC352743E840}">
      <dgm:prSet/>
      <dgm:spPr/>
      <dgm:t>
        <a:bodyPr/>
        <a:lstStyle/>
        <a:p>
          <a:endParaRPr lang="es-ES">
            <a:solidFill>
              <a:schemeClr val="tx1"/>
            </a:solidFill>
          </a:endParaRPr>
        </a:p>
      </dgm:t>
    </dgm:pt>
    <dgm:pt modelId="{ED542FAA-0B36-4646-A383-316BBFCABB74}" type="sibTrans" cxnId="{BEE7F2D4-D4D3-4D59-99BD-CC352743E840}">
      <dgm:prSet/>
      <dgm:spPr/>
      <dgm:t>
        <a:bodyPr/>
        <a:lstStyle/>
        <a:p>
          <a:endParaRPr lang="es-ES">
            <a:solidFill>
              <a:schemeClr val="tx1"/>
            </a:solidFill>
          </a:endParaRPr>
        </a:p>
      </dgm:t>
    </dgm:pt>
    <dgm:pt modelId="{9D05B142-0F4E-49E4-9F67-33C42F33DF3D}">
      <dgm:prSet custT="1"/>
      <dgm:spPr>
        <a:solidFill>
          <a:schemeClr val="accent3">
            <a:lumMod val="40000"/>
            <a:lumOff val="60000"/>
          </a:schemeClr>
        </a:solidFill>
      </dgm:spPr>
      <dgm:t>
        <a:bodyPr/>
        <a:lstStyle/>
        <a:p>
          <a:r>
            <a:rPr lang="el-GR" altLang="es-ES" sz="1200" b="1" dirty="0">
              <a:solidFill>
                <a:schemeClr val="tx1"/>
              </a:solidFill>
            </a:rPr>
            <a:t>Δώστε στον χρήστη τη δυνατότητα να αποθηκεύσει το αρχείο στο δίσκο και στη συνέχεια να το ανοίξει με τη σωστή εφαρμογή</a:t>
          </a:r>
          <a:endParaRPr lang="es-ES" sz="1200" dirty="0">
            <a:solidFill>
              <a:schemeClr val="tx1"/>
            </a:solidFill>
          </a:endParaRPr>
        </a:p>
      </dgm:t>
    </dgm:pt>
    <dgm:pt modelId="{C399E398-9DD5-4698-A7B9-357F6642CC49}" type="parTrans" cxnId="{58A9F1C7-8D38-4830-BEF4-03149B43F362}">
      <dgm:prSet/>
      <dgm:spPr/>
      <dgm:t>
        <a:bodyPr/>
        <a:lstStyle/>
        <a:p>
          <a:endParaRPr lang="es-ES">
            <a:solidFill>
              <a:schemeClr val="tx1"/>
            </a:solidFill>
          </a:endParaRPr>
        </a:p>
      </dgm:t>
    </dgm:pt>
    <dgm:pt modelId="{8CCAFA67-E4C9-478C-A8E9-37A681DD61A2}" type="sibTrans" cxnId="{58A9F1C7-8D38-4830-BEF4-03149B43F362}">
      <dgm:prSet/>
      <dgm:spPr/>
      <dgm:t>
        <a:bodyPr/>
        <a:lstStyle/>
        <a:p>
          <a:endParaRPr lang="es-ES">
            <a:solidFill>
              <a:schemeClr val="tx1"/>
            </a:solidFill>
          </a:endParaRPr>
        </a:p>
      </dgm:t>
    </dgm:pt>
    <dgm:pt modelId="{B8FFE66B-144F-4B3D-ABA6-65CBE759572E}" type="pres">
      <dgm:prSet presAssocID="{AB4D2BEE-28D7-41C0-BE3A-FE11F8F18C64}" presName="linear" presStyleCnt="0">
        <dgm:presLayoutVars>
          <dgm:dir/>
          <dgm:animLvl val="lvl"/>
          <dgm:resizeHandles val="exact"/>
        </dgm:presLayoutVars>
      </dgm:prSet>
      <dgm:spPr/>
    </dgm:pt>
    <dgm:pt modelId="{D3AA58D5-B7A7-4243-BE20-31EFBF66F68C}" type="pres">
      <dgm:prSet presAssocID="{90612E3E-5C36-4A22-88E7-D2DF571BAAA6}" presName="parentLin" presStyleCnt="0"/>
      <dgm:spPr/>
    </dgm:pt>
    <dgm:pt modelId="{22AF4199-BF0E-4C85-AD35-FB4AA9DF9778}" type="pres">
      <dgm:prSet presAssocID="{90612E3E-5C36-4A22-88E7-D2DF571BAAA6}" presName="parentLeftMargin" presStyleLbl="node1" presStyleIdx="0" presStyleCnt="4"/>
      <dgm:spPr/>
    </dgm:pt>
    <dgm:pt modelId="{A5410F6A-80AF-435C-AA56-AD912CB3EA27}" type="pres">
      <dgm:prSet presAssocID="{90612E3E-5C36-4A22-88E7-D2DF571BAAA6}" presName="parentText" presStyleLbl="node1" presStyleIdx="0" presStyleCnt="4" custScaleX="142857" custLinFactNeighborX="-2828" custLinFactNeighborY="-6273">
        <dgm:presLayoutVars>
          <dgm:chMax val="0"/>
          <dgm:bulletEnabled val="1"/>
        </dgm:presLayoutVars>
      </dgm:prSet>
      <dgm:spPr/>
    </dgm:pt>
    <dgm:pt modelId="{DFEFB0F3-84FD-4C2A-BECE-C22C77CE8662}" type="pres">
      <dgm:prSet presAssocID="{90612E3E-5C36-4A22-88E7-D2DF571BAAA6}" presName="negativeSpace" presStyleCnt="0"/>
      <dgm:spPr/>
    </dgm:pt>
    <dgm:pt modelId="{45730605-4391-4808-A73F-E5319E7F8979}" type="pres">
      <dgm:prSet presAssocID="{90612E3E-5C36-4A22-88E7-D2DF571BAAA6}" presName="childText" presStyleLbl="conFgAcc1" presStyleIdx="0" presStyleCnt="4">
        <dgm:presLayoutVars>
          <dgm:bulletEnabled val="1"/>
        </dgm:presLayoutVars>
      </dgm:prSet>
      <dgm:spPr/>
    </dgm:pt>
    <dgm:pt modelId="{C22C1F3B-0095-431D-A101-33B62D192EBF}" type="pres">
      <dgm:prSet presAssocID="{D97D61FC-7090-410A-9E83-8907DCE3C4E3}" presName="spaceBetweenRectangles" presStyleCnt="0"/>
      <dgm:spPr/>
    </dgm:pt>
    <dgm:pt modelId="{AB8D69DA-0A86-4A17-AD9A-C7B01B5B416F}" type="pres">
      <dgm:prSet presAssocID="{A4409C6E-3D0C-49E5-8722-A0A35478B279}" presName="parentLin" presStyleCnt="0"/>
      <dgm:spPr/>
    </dgm:pt>
    <dgm:pt modelId="{FE753599-6CD6-46CF-AF65-4B66017253AB}" type="pres">
      <dgm:prSet presAssocID="{A4409C6E-3D0C-49E5-8722-A0A35478B279}" presName="parentLeftMargin" presStyleLbl="node1" presStyleIdx="0" presStyleCnt="4"/>
      <dgm:spPr/>
    </dgm:pt>
    <dgm:pt modelId="{C72C09B6-681C-4B70-93C7-1A89512635D7}" type="pres">
      <dgm:prSet presAssocID="{A4409C6E-3D0C-49E5-8722-A0A35478B279}" presName="parentText" presStyleLbl="node1" presStyleIdx="1" presStyleCnt="4" custScaleX="142857" custLinFactNeighborX="-2828" custLinFactNeighborY="-6273">
        <dgm:presLayoutVars>
          <dgm:chMax val="0"/>
          <dgm:bulletEnabled val="1"/>
        </dgm:presLayoutVars>
      </dgm:prSet>
      <dgm:spPr/>
    </dgm:pt>
    <dgm:pt modelId="{A35D25A6-0BD6-4048-A43B-BF07C01D4D30}" type="pres">
      <dgm:prSet presAssocID="{A4409C6E-3D0C-49E5-8722-A0A35478B279}" presName="negativeSpace" presStyleCnt="0"/>
      <dgm:spPr/>
    </dgm:pt>
    <dgm:pt modelId="{0623FE7E-BD87-49FC-83A9-5C0339F9E607}" type="pres">
      <dgm:prSet presAssocID="{A4409C6E-3D0C-49E5-8722-A0A35478B279}" presName="childText" presStyleLbl="conFgAcc1" presStyleIdx="1" presStyleCnt="4" custLinFactNeighborX="110" custLinFactNeighborY="34950">
        <dgm:presLayoutVars>
          <dgm:bulletEnabled val="1"/>
        </dgm:presLayoutVars>
      </dgm:prSet>
      <dgm:spPr/>
    </dgm:pt>
    <dgm:pt modelId="{37910E27-1E32-4EA3-AC60-FB1D7C8AA564}" type="pres">
      <dgm:prSet presAssocID="{5187499A-1998-44DF-816B-1A78FD5E5668}" presName="spaceBetweenRectangles" presStyleCnt="0"/>
      <dgm:spPr/>
    </dgm:pt>
    <dgm:pt modelId="{AAB1E5A7-C143-44A4-ABF1-477C1A4936D2}" type="pres">
      <dgm:prSet presAssocID="{12D5127E-EAB9-4D83-BD8B-8DF73435EF8F}" presName="parentLin" presStyleCnt="0"/>
      <dgm:spPr/>
    </dgm:pt>
    <dgm:pt modelId="{D42F0EED-4CA9-44CF-A8B7-8C4F21F734A8}" type="pres">
      <dgm:prSet presAssocID="{12D5127E-EAB9-4D83-BD8B-8DF73435EF8F}" presName="parentLeftMargin" presStyleLbl="node1" presStyleIdx="1" presStyleCnt="4"/>
      <dgm:spPr/>
    </dgm:pt>
    <dgm:pt modelId="{FEB440B8-5C34-4971-AA4C-7032A384811C}" type="pres">
      <dgm:prSet presAssocID="{12D5127E-EAB9-4D83-BD8B-8DF73435EF8F}" presName="parentText" presStyleLbl="node1" presStyleIdx="2" presStyleCnt="4" custScaleX="142857" custLinFactNeighborX="-2828" custLinFactNeighborY="-6273">
        <dgm:presLayoutVars>
          <dgm:chMax val="0"/>
          <dgm:bulletEnabled val="1"/>
        </dgm:presLayoutVars>
      </dgm:prSet>
      <dgm:spPr/>
    </dgm:pt>
    <dgm:pt modelId="{3999962D-4375-4BAD-8ACE-158E05E42D75}" type="pres">
      <dgm:prSet presAssocID="{12D5127E-EAB9-4D83-BD8B-8DF73435EF8F}" presName="negativeSpace" presStyleCnt="0"/>
      <dgm:spPr/>
    </dgm:pt>
    <dgm:pt modelId="{8F1A285E-464B-477C-A8A1-00FCDA50778C}" type="pres">
      <dgm:prSet presAssocID="{12D5127E-EAB9-4D83-BD8B-8DF73435EF8F}" presName="childText" presStyleLbl="conFgAcc1" presStyleIdx="2" presStyleCnt="4">
        <dgm:presLayoutVars>
          <dgm:bulletEnabled val="1"/>
        </dgm:presLayoutVars>
      </dgm:prSet>
      <dgm:spPr/>
    </dgm:pt>
    <dgm:pt modelId="{F028AAD6-9DFE-45A6-BECD-DBFDC1239608}" type="pres">
      <dgm:prSet presAssocID="{ED542FAA-0B36-4646-A383-316BBFCABB74}" presName="spaceBetweenRectangles" presStyleCnt="0"/>
      <dgm:spPr/>
    </dgm:pt>
    <dgm:pt modelId="{5980B8E7-EB84-4D34-B9B7-52710E6633AF}" type="pres">
      <dgm:prSet presAssocID="{9D05B142-0F4E-49E4-9F67-33C42F33DF3D}" presName="parentLin" presStyleCnt="0"/>
      <dgm:spPr/>
    </dgm:pt>
    <dgm:pt modelId="{67796E1E-6D83-43CF-80B9-0ADB67D5189F}" type="pres">
      <dgm:prSet presAssocID="{9D05B142-0F4E-49E4-9F67-33C42F33DF3D}" presName="parentLeftMargin" presStyleLbl="node1" presStyleIdx="2" presStyleCnt="4"/>
      <dgm:spPr/>
    </dgm:pt>
    <dgm:pt modelId="{B16A815F-8045-4663-B464-459698667876}" type="pres">
      <dgm:prSet presAssocID="{9D05B142-0F4E-49E4-9F67-33C42F33DF3D}" presName="parentText" presStyleLbl="node1" presStyleIdx="3" presStyleCnt="4" custScaleX="142857" custLinFactNeighborX="-2828" custLinFactNeighborY="-6273">
        <dgm:presLayoutVars>
          <dgm:chMax val="0"/>
          <dgm:bulletEnabled val="1"/>
        </dgm:presLayoutVars>
      </dgm:prSet>
      <dgm:spPr/>
    </dgm:pt>
    <dgm:pt modelId="{4B62727D-5A2F-4858-AA48-202BEAB5E510}" type="pres">
      <dgm:prSet presAssocID="{9D05B142-0F4E-49E4-9F67-33C42F33DF3D}" presName="negativeSpace" presStyleCnt="0"/>
      <dgm:spPr/>
    </dgm:pt>
    <dgm:pt modelId="{C1A79370-C140-4971-9146-F039448F2757}" type="pres">
      <dgm:prSet presAssocID="{9D05B142-0F4E-49E4-9F67-33C42F33DF3D}" presName="childText" presStyleLbl="conFgAcc1" presStyleIdx="3" presStyleCnt="4">
        <dgm:presLayoutVars>
          <dgm:bulletEnabled val="1"/>
        </dgm:presLayoutVars>
      </dgm:prSet>
      <dgm:spPr/>
    </dgm:pt>
  </dgm:ptLst>
  <dgm:cxnLst>
    <dgm:cxn modelId="{C5355F18-5459-46C9-8FE7-E853EB3B272D}" type="presOf" srcId="{12D5127E-EAB9-4D83-BD8B-8DF73435EF8F}" destId="{FEB440B8-5C34-4971-AA4C-7032A384811C}" srcOrd="1" destOrd="0" presId="urn:microsoft.com/office/officeart/2005/8/layout/list1"/>
    <dgm:cxn modelId="{7716CC2B-C694-45F0-8DFF-7884A9E298EB}" srcId="{AB4D2BEE-28D7-41C0-BE3A-FE11F8F18C64}" destId="{90612E3E-5C36-4A22-88E7-D2DF571BAAA6}" srcOrd="0" destOrd="0" parTransId="{80FD83D4-8CBC-406B-B9EB-A4C0EAF98FBF}" sibTransId="{D97D61FC-7090-410A-9E83-8907DCE3C4E3}"/>
    <dgm:cxn modelId="{C30B632C-6226-4E4F-993B-9FC6369A262C}" type="presOf" srcId="{90612E3E-5C36-4A22-88E7-D2DF571BAAA6}" destId="{22AF4199-BF0E-4C85-AD35-FB4AA9DF9778}" srcOrd="0" destOrd="0" presId="urn:microsoft.com/office/officeart/2005/8/layout/list1"/>
    <dgm:cxn modelId="{B1C62864-4DFD-4245-A27E-13E8909315C2}" type="presOf" srcId="{A4409C6E-3D0C-49E5-8722-A0A35478B279}" destId="{C72C09B6-681C-4B70-93C7-1A89512635D7}" srcOrd="1" destOrd="0" presId="urn:microsoft.com/office/officeart/2005/8/layout/list1"/>
    <dgm:cxn modelId="{339EC451-77F5-487A-8C66-ADEDBE7EFE11}" type="presOf" srcId="{AB4D2BEE-28D7-41C0-BE3A-FE11F8F18C64}" destId="{B8FFE66B-144F-4B3D-ABA6-65CBE759572E}" srcOrd="0" destOrd="0" presId="urn:microsoft.com/office/officeart/2005/8/layout/list1"/>
    <dgm:cxn modelId="{9F34C278-FF52-4135-8826-D0690E52BE54}" type="presOf" srcId="{12D5127E-EAB9-4D83-BD8B-8DF73435EF8F}" destId="{D42F0EED-4CA9-44CF-A8B7-8C4F21F734A8}" srcOrd="0" destOrd="0" presId="urn:microsoft.com/office/officeart/2005/8/layout/list1"/>
    <dgm:cxn modelId="{D69C6159-6ECD-4709-8D9D-0D24BBBBE339}" type="presOf" srcId="{90612E3E-5C36-4A22-88E7-D2DF571BAAA6}" destId="{A5410F6A-80AF-435C-AA56-AD912CB3EA27}" srcOrd="1" destOrd="0" presId="urn:microsoft.com/office/officeart/2005/8/layout/list1"/>
    <dgm:cxn modelId="{1399677B-549A-4722-AB1E-DD63CBA74A7D}" type="presOf" srcId="{9D05B142-0F4E-49E4-9F67-33C42F33DF3D}" destId="{67796E1E-6D83-43CF-80B9-0ADB67D5189F}" srcOrd="0" destOrd="0" presId="urn:microsoft.com/office/officeart/2005/8/layout/list1"/>
    <dgm:cxn modelId="{C7AB11B4-A66A-402C-B71A-0528565DA34C}" type="presOf" srcId="{A4409C6E-3D0C-49E5-8722-A0A35478B279}" destId="{FE753599-6CD6-46CF-AF65-4B66017253AB}" srcOrd="0" destOrd="0" presId="urn:microsoft.com/office/officeart/2005/8/layout/list1"/>
    <dgm:cxn modelId="{58A9F1C7-8D38-4830-BEF4-03149B43F362}" srcId="{AB4D2BEE-28D7-41C0-BE3A-FE11F8F18C64}" destId="{9D05B142-0F4E-49E4-9F67-33C42F33DF3D}" srcOrd="3" destOrd="0" parTransId="{C399E398-9DD5-4698-A7B9-357F6642CC49}" sibTransId="{8CCAFA67-E4C9-478C-A8E9-37A681DD61A2}"/>
    <dgm:cxn modelId="{BEE7F2D4-D4D3-4D59-99BD-CC352743E840}" srcId="{AB4D2BEE-28D7-41C0-BE3A-FE11F8F18C64}" destId="{12D5127E-EAB9-4D83-BD8B-8DF73435EF8F}" srcOrd="2" destOrd="0" parTransId="{D1485580-8589-4063-84E7-8193A1C75D71}" sibTransId="{ED542FAA-0B36-4646-A383-316BBFCABB74}"/>
    <dgm:cxn modelId="{50EA07EC-B57D-48CF-99A4-72978A3A4AD9}" type="presOf" srcId="{9D05B142-0F4E-49E4-9F67-33C42F33DF3D}" destId="{B16A815F-8045-4663-B464-459698667876}" srcOrd="1" destOrd="0" presId="urn:microsoft.com/office/officeart/2005/8/layout/list1"/>
    <dgm:cxn modelId="{9C8D88F1-69DD-41CA-A260-1D101EA52C90}" srcId="{AB4D2BEE-28D7-41C0-BE3A-FE11F8F18C64}" destId="{A4409C6E-3D0C-49E5-8722-A0A35478B279}" srcOrd="1" destOrd="0" parTransId="{D210063D-6769-4C67-A771-A2C1652E5D72}" sibTransId="{5187499A-1998-44DF-816B-1A78FD5E5668}"/>
    <dgm:cxn modelId="{5D70FF28-029F-4F41-BF19-E7915373D112}" type="presParOf" srcId="{B8FFE66B-144F-4B3D-ABA6-65CBE759572E}" destId="{D3AA58D5-B7A7-4243-BE20-31EFBF66F68C}" srcOrd="0" destOrd="0" presId="urn:microsoft.com/office/officeart/2005/8/layout/list1"/>
    <dgm:cxn modelId="{CE43CF61-CCBE-4747-941D-2C96E9A412E2}" type="presParOf" srcId="{D3AA58D5-B7A7-4243-BE20-31EFBF66F68C}" destId="{22AF4199-BF0E-4C85-AD35-FB4AA9DF9778}" srcOrd="0" destOrd="0" presId="urn:microsoft.com/office/officeart/2005/8/layout/list1"/>
    <dgm:cxn modelId="{6F9AF90A-ED66-41EB-A01B-D70AA3484F98}" type="presParOf" srcId="{D3AA58D5-B7A7-4243-BE20-31EFBF66F68C}" destId="{A5410F6A-80AF-435C-AA56-AD912CB3EA27}" srcOrd="1" destOrd="0" presId="urn:microsoft.com/office/officeart/2005/8/layout/list1"/>
    <dgm:cxn modelId="{6F3CE5B4-9940-4C41-BECC-D28F4B7FCD1F}" type="presParOf" srcId="{B8FFE66B-144F-4B3D-ABA6-65CBE759572E}" destId="{DFEFB0F3-84FD-4C2A-BECE-C22C77CE8662}" srcOrd="1" destOrd="0" presId="urn:microsoft.com/office/officeart/2005/8/layout/list1"/>
    <dgm:cxn modelId="{01FD25E7-2499-46C9-9A3F-5CB4F7D4CC07}" type="presParOf" srcId="{B8FFE66B-144F-4B3D-ABA6-65CBE759572E}" destId="{45730605-4391-4808-A73F-E5319E7F8979}" srcOrd="2" destOrd="0" presId="urn:microsoft.com/office/officeart/2005/8/layout/list1"/>
    <dgm:cxn modelId="{3B990374-CB26-41CC-9625-D0E1B862858D}" type="presParOf" srcId="{B8FFE66B-144F-4B3D-ABA6-65CBE759572E}" destId="{C22C1F3B-0095-431D-A101-33B62D192EBF}" srcOrd="3" destOrd="0" presId="urn:microsoft.com/office/officeart/2005/8/layout/list1"/>
    <dgm:cxn modelId="{57E6B8C0-0249-4A01-9F67-1B950EB3E26C}" type="presParOf" srcId="{B8FFE66B-144F-4B3D-ABA6-65CBE759572E}" destId="{AB8D69DA-0A86-4A17-AD9A-C7B01B5B416F}" srcOrd="4" destOrd="0" presId="urn:microsoft.com/office/officeart/2005/8/layout/list1"/>
    <dgm:cxn modelId="{88DD6562-2655-47CB-B9EA-F3839780CD28}" type="presParOf" srcId="{AB8D69DA-0A86-4A17-AD9A-C7B01B5B416F}" destId="{FE753599-6CD6-46CF-AF65-4B66017253AB}" srcOrd="0" destOrd="0" presId="urn:microsoft.com/office/officeart/2005/8/layout/list1"/>
    <dgm:cxn modelId="{94481710-0ED5-412F-8ABC-F1D8949DA1E7}" type="presParOf" srcId="{AB8D69DA-0A86-4A17-AD9A-C7B01B5B416F}" destId="{C72C09B6-681C-4B70-93C7-1A89512635D7}" srcOrd="1" destOrd="0" presId="urn:microsoft.com/office/officeart/2005/8/layout/list1"/>
    <dgm:cxn modelId="{31653788-F562-4983-BA4C-393B5CA32BBA}" type="presParOf" srcId="{B8FFE66B-144F-4B3D-ABA6-65CBE759572E}" destId="{A35D25A6-0BD6-4048-A43B-BF07C01D4D30}" srcOrd="5" destOrd="0" presId="urn:microsoft.com/office/officeart/2005/8/layout/list1"/>
    <dgm:cxn modelId="{DF1189A7-29DE-4C7C-938E-816DCFAF783B}" type="presParOf" srcId="{B8FFE66B-144F-4B3D-ABA6-65CBE759572E}" destId="{0623FE7E-BD87-49FC-83A9-5C0339F9E607}" srcOrd="6" destOrd="0" presId="urn:microsoft.com/office/officeart/2005/8/layout/list1"/>
    <dgm:cxn modelId="{29B14AAF-F3ED-4E6F-8012-CBD516873AB5}" type="presParOf" srcId="{B8FFE66B-144F-4B3D-ABA6-65CBE759572E}" destId="{37910E27-1E32-4EA3-AC60-FB1D7C8AA564}" srcOrd="7" destOrd="0" presId="urn:microsoft.com/office/officeart/2005/8/layout/list1"/>
    <dgm:cxn modelId="{92D0AF9B-E7A1-42CC-AB06-B9DE6891CAF1}" type="presParOf" srcId="{B8FFE66B-144F-4B3D-ABA6-65CBE759572E}" destId="{AAB1E5A7-C143-44A4-ABF1-477C1A4936D2}" srcOrd="8" destOrd="0" presId="urn:microsoft.com/office/officeart/2005/8/layout/list1"/>
    <dgm:cxn modelId="{00850500-92CE-4837-894F-69CA801A4EB2}" type="presParOf" srcId="{AAB1E5A7-C143-44A4-ABF1-477C1A4936D2}" destId="{D42F0EED-4CA9-44CF-A8B7-8C4F21F734A8}" srcOrd="0" destOrd="0" presId="urn:microsoft.com/office/officeart/2005/8/layout/list1"/>
    <dgm:cxn modelId="{A8A905A0-2A9D-46F8-9B40-9BEF888357E0}" type="presParOf" srcId="{AAB1E5A7-C143-44A4-ABF1-477C1A4936D2}" destId="{FEB440B8-5C34-4971-AA4C-7032A384811C}" srcOrd="1" destOrd="0" presId="urn:microsoft.com/office/officeart/2005/8/layout/list1"/>
    <dgm:cxn modelId="{1D8BD9A4-BE45-47AC-98EF-CEAF8E3B9B34}" type="presParOf" srcId="{B8FFE66B-144F-4B3D-ABA6-65CBE759572E}" destId="{3999962D-4375-4BAD-8ACE-158E05E42D75}" srcOrd="9" destOrd="0" presId="urn:microsoft.com/office/officeart/2005/8/layout/list1"/>
    <dgm:cxn modelId="{775EAE43-FD51-4689-84F2-4249C9EFA020}" type="presParOf" srcId="{B8FFE66B-144F-4B3D-ABA6-65CBE759572E}" destId="{8F1A285E-464B-477C-A8A1-00FCDA50778C}" srcOrd="10" destOrd="0" presId="urn:microsoft.com/office/officeart/2005/8/layout/list1"/>
    <dgm:cxn modelId="{A0C12F00-695F-44D1-861B-2931D32FE039}" type="presParOf" srcId="{B8FFE66B-144F-4B3D-ABA6-65CBE759572E}" destId="{F028AAD6-9DFE-45A6-BECD-DBFDC1239608}" srcOrd="11" destOrd="0" presId="urn:microsoft.com/office/officeart/2005/8/layout/list1"/>
    <dgm:cxn modelId="{EE043964-C3A7-42B5-B823-4186C66A8E8A}" type="presParOf" srcId="{B8FFE66B-144F-4B3D-ABA6-65CBE759572E}" destId="{5980B8E7-EB84-4D34-B9B7-52710E6633AF}" srcOrd="12" destOrd="0" presId="urn:microsoft.com/office/officeart/2005/8/layout/list1"/>
    <dgm:cxn modelId="{E602F275-9005-4195-933E-E5E7F5637628}" type="presParOf" srcId="{5980B8E7-EB84-4D34-B9B7-52710E6633AF}" destId="{67796E1E-6D83-43CF-80B9-0ADB67D5189F}" srcOrd="0" destOrd="0" presId="urn:microsoft.com/office/officeart/2005/8/layout/list1"/>
    <dgm:cxn modelId="{A8E04421-3AEA-4EE9-BBAD-CA306F80FB17}" type="presParOf" srcId="{5980B8E7-EB84-4D34-B9B7-52710E6633AF}" destId="{B16A815F-8045-4663-B464-459698667876}" srcOrd="1" destOrd="0" presId="urn:microsoft.com/office/officeart/2005/8/layout/list1"/>
    <dgm:cxn modelId="{189C53E2-5DCB-4558-BC84-7B5AC16A7220}" type="presParOf" srcId="{B8FFE66B-144F-4B3D-ABA6-65CBE759572E}" destId="{4B62727D-5A2F-4858-AA48-202BEAB5E510}" srcOrd="13" destOrd="0" presId="urn:microsoft.com/office/officeart/2005/8/layout/list1"/>
    <dgm:cxn modelId="{9E3BE078-5282-4D4F-8E0F-DD21CC8793DA}" type="presParOf" srcId="{B8FFE66B-144F-4B3D-ABA6-65CBE759572E}" destId="{C1A79370-C140-4971-9146-F039448F2757}" srcOrd="14"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6BD99FF4-84B8-4A1D-BF5F-18075DEAE96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9CC73264-517C-4B90-89A5-661522ED9763}">
      <dgm:prSet custT="1"/>
      <dgm:spPr/>
      <dgm:t>
        <a:bodyPr/>
        <a:lstStyle/>
        <a:p>
          <a:r>
            <a:rPr lang="el-GR" altLang="es-ES" sz="1200" b="1" dirty="0">
              <a:solidFill>
                <a:schemeClr val="tx1"/>
              </a:solidFill>
            </a:rPr>
            <a:t>Τα νέα προγράμματα περιήγησης είναι πιο συμβατά με τις προδιαγραφές και σήμερα είναι σπάνιο ένας </a:t>
          </a:r>
          <a:r>
            <a:rPr lang="el-GR" altLang="es-ES" sz="1200" b="1" dirty="0" err="1">
              <a:solidFill>
                <a:schemeClr val="tx1"/>
              </a:solidFill>
            </a:rPr>
            <a:t>ιστότοπος</a:t>
          </a:r>
          <a:r>
            <a:rPr lang="el-GR" altLang="es-ES" sz="1200" b="1" dirty="0">
              <a:solidFill>
                <a:schemeClr val="tx1"/>
              </a:solidFill>
            </a:rPr>
            <a:t> να λειτουργεί μόνο με ένα πρόγραμμα περιήγησης και να μη λειτουργεί με άλλο.</a:t>
          </a:r>
          <a:endParaRPr lang="es-ES" sz="1200" dirty="0">
            <a:solidFill>
              <a:schemeClr val="tx1"/>
            </a:solidFill>
          </a:endParaRPr>
        </a:p>
      </dgm:t>
    </dgm:pt>
    <dgm:pt modelId="{BE7A9EB0-0BB3-4253-9AE2-41BEB6148126}" type="parTrans" cxnId="{AA4C249B-3786-41B6-B6A8-B5B5BE5689CC}">
      <dgm:prSet/>
      <dgm:spPr/>
      <dgm:t>
        <a:bodyPr/>
        <a:lstStyle/>
        <a:p>
          <a:endParaRPr lang="es-ES" sz="1200">
            <a:solidFill>
              <a:schemeClr val="tx1"/>
            </a:solidFill>
          </a:endParaRPr>
        </a:p>
      </dgm:t>
    </dgm:pt>
    <dgm:pt modelId="{64B0CE00-49B7-4FFC-92E6-AA9A743890C1}" type="sibTrans" cxnId="{AA4C249B-3786-41B6-B6A8-B5B5BE5689CC}">
      <dgm:prSet/>
      <dgm:spPr/>
      <dgm:t>
        <a:bodyPr/>
        <a:lstStyle/>
        <a:p>
          <a:endParaRPr lang="es-ES" sz="1200">
            <a:solidFill>
              <a:schemeClr val="tx1"/>
            </a:solidFill>
          </a:endParaRPr>
        </a:p>
      </dgm:t>
    </dgm:pt>
    <dgm:pt modelId="{D20E5952-83B3-4138-AE18-4485DF97BE6E}">
      <dgm:prSet custT="1"/>
      <dgm:spPr/>
      <dgm:t>
        <a:bodyPr/>
        <a:lstStyle/>
        <a:p>
          <a:r>
            <a:rPr lang="el-GR" altLang="es-ES" sz="1200" b="1" dirty="0">
              <a:solidFill>
                <a:schemeClr val="tx1"/>
              </a:solidFill>
            </a:rPr>
            <a:t>Με την έλευση των </a:t>
          </a:r>
          <a:r>
            <a:rPr lang="el-GR" altLang="es-ES" sz="1200" b="1" dirty="0" err="1">
              <a:solidFill>
                <a:schemeClr val="tx1"/>
              </a:solidFill>
            </a:rPr>
            <a:t>smartphones</a:t>
          </a:r>
          <a:r>
            <a:rPr lang="el-GR" altLang="es-ES" sz="1200" b="1" dirty="0">
              <a:solidFill>
                <a:schemeClr val="tx1"/>
              </a:solidFill>
            </a:rPr>
            <a:t> είναι απαραίτητο να προσαρμόσουμε τους </a:t>
          </a:r>
          <a:r>
            <a:rPr lang="el-GR" altLang="es-ES" sz="1200" b="1" dirty="0" err="1">
              <a:solidFill>
                <a:schemeClr val="tx1"/>
              </a:solidFill>
            </a:rPr>
            <a:t>ιστότοπους</a:t>
          </a:r>
          <a:r>
            <a:rPr lang="el-GR" altLang="es-ES" sz="1200" b="1" dirty="0">
              <a:solidFill>
                <a:schemeClr val="tx1"/>
              </a:solidFill>
            </a:rPr>
            <a:t> σε πλατφόρμες για κινητά που είναι ριζικά διαφορετικοί από αυτούς για υπολογιστές. Οι πλατφόρμες για κινητά χρειάζονται έναν αποκλειστικό </a:t>
          </a:r>
          <a:r>
            <a:rPr lang="el-GR" altLang="es-ES" sz="1200" b="1" dirty="0" err="1">
              <a:solidFill>
                <a:schemeClr val="tx1"/>
              </a:solidFill>
            </a:rPr>
            <a:t>ιστότοπο</a:t>
          </a:r>
          <a:r>
            <a:rPr lang="el-GR" altLang="es-ES" sz="1200" b="1" dirty="0">
              <a:solidFill>
                <a:schemeClr val="tx1"/>
              </a:solidFill>
            </a:rPr>
            <a:t> με απλοποιημένη εμπειρία.</a:t>
          </a:r>
          <a:endParaRPr lang="es-ES" sz="1200" dirty="0">
            <a:solidFill>
              <a:schemeClr val="tx1"/>
            </a:solidFill>
          </a:endParaRPr>
        </a:p>
      </dgm:t>
    </dgm:pt>
    <dgm:pt modelId="{AFBDCEAB-F000-4677-B925-C307A478B11C}" type="parTrans" cxnId="{238EC680-9822-41D8-912A-284902CD338C}">
      <dgm:prSet/>
      <dgm:spPr/>
      <dgm:t>
        <a:bodyPr/>
        <a:lstStyle/>
        <a:p>
          <a:endParaRPr lang="es-ES" sz="1200">
            <a:solidFill>
              <a:schemeClr val="tx1"/>
            </a:solidFill>
          </a:endParaRPr>
        </a:p>
      </dgm:t>
    </dgm:pt>
    <dgm:pt modelId="{39AAA156-F3CD-4C0E-A007-911711FF155B}" type="sibTrans" cxnId="{238EC680-9822-41D8-912A-284902CD338C}">
      <dgm:prSet/>
      <dgm:spPr/>
      <dgm:t>
        <a:bodyPr/>
        <a:lstStyle/>
        <a:p>
          <a:endParaRPr lang="es-ES" sz="1200">
            <a:solidFill>
              <a:schemeClr val="tx1"/>
            </a:solidFill>
          </a:endParaRPr>
        </a:p>
      </dgm:t>
    </dgm:pt>
    <dgm:pt modelId="{3FCF4889-BF0C-4BE7-A929-1947EF8720FA}" type="pres">
      <dgm:prSet presAssocID="{6BD99FF4-84B8-4A1D-BF5F-18075DEAE965}" presName="linear" presStyleCnt="0">
        <dgm:presLayoutVars>
          <dgm:animLvl val="lvl"/>
          <dgm:resizeHandles val="exact"/>
        </dgm:presLayoutVars>
      </dgm:prSet>
      <dgm:spPr/>
    </dgm:pt>
    <dgm:pt modelId="{3E85470E-80CB-4F1B-A52F-4DEE247EC4E0}" type="pres">
      <dgm:prSet presAssocID="{9CC73264-517C-4B90-89A5-661522ED9763}" presName="parentText" presStyleLbl="node1" presStyleIdx="0" presStyleCnt="2" custScaleY="79560">
        <dgm:presLayoutVars>
          <dgm:chMax val="0"/>
          <dgm:bulletEnabled val="1"/>
        </dgm:presLayoutVars>
      </dgm:prSet>
      <dgm:spPr/>
    </dgm:pt>
    <dgm:pt modelId="{C3249F89-5FC5-459B-9529-3ECD51091D8D}" type="pres">
      <dgm:prSet presAssocID="{64B0CE00-49B7-4FFC-92E6-AA9A743890C1}" presName="spacer" presStyleCnt="0"/>
      <dgm:spPr/>
    </dgm:pt>
    <dgm:pt modelId="{00B89487-C421-4DFF-AF25-17506872B3A1}" type="pres">
      <dgm:prSet presAssocID="{D20E5952-83B3-4138-AE18-4485DF97BE6E}" presName="parentText" presStyleLbl="node1" presStyleIdx="1" presStyleCnt="2" custScaleY="79560">
        <dgm:presLayoutVars>
          <dgm:chMax val="0"/>
          <dgm:bulletEnabled val="1"/>
        </dgm:presLayoutVars>
      </dgm:prSet>
      <dgm:spPr/>
    </dgm:pt>
  </dgm:ptLst>
  <dgm:cxnLst>
    <dgm:cxn modelId="{91D8A812-0CAB-41C0-AA29-1555CA4FA912}" type="presOf" srcId="{6BD99FF4-84B8-4A1D-BF5F-18075DEAE965}" destId="{3FCF4889-BF0C-4BE7-A929-1947EF8720FA}" srcOrd="0" destOrd="0" presId="urn:microsoft.com/office/officeart/2005/8/layout/vList2"/>
    <dgm:cxn modelId="{238EC680-9822-41D8-912A-284902CD338C}" srcId="{6BD99FF4-84B8-4A1D-BF5F-18075DEAE965}" destId="{D20E5952-83B3-4138-AE18-4485DF97BE6E}" srcOrd="1" destOrd="0" parTransId="{AFBDCEAB-F000-4677-B925-C307A478B11C}" sibTransId="{39AAA156-F3CD-4C0E-A007-911711FF155B}"/>
    <dgm:cxn modelId="{AA4C249B-3786-41B6-B6A8-B5B5BE5689CC}" srcId="{6BD99FF4-84B8-4A1D-BF5F-18075DEAE965}" destId="{9CC73264-517C-4B90-89A5-661522ED9763}" srcOrd="0" destOrd="0" parTransId="{BE7A9EB0-0BB3-4253-9AE2-41BEB6148126}" sibTransId="{64B0CE00-49B7-4FFC-92E6-AA9A743890C1}"/>
    <dgm:cxn modelId="{241DD4C5-77BB-4F7A-BD8F-6F9D62E7173B}" type="presOf" srcId="{D20E5952-83B3-4138-AE18-4485DF97BE6E}" destId="{00B89487-C421-4DFF-AF25-17506872B3A1}" srcOrd="0" destOrd="0" presId="urn:microsoft.com/office/officeart/2005/8/layout/vList2"/>
    <dgm:cxn modelId="{4146BFF1-6EEB-437B-B6C8-DFFDB3111612}" type="presOf" srcId="{9CC73264-517C-4B90-89A5-661522ED9763}" destId="{3E85470E-80CB-4F1B-A52F-4DEE247EC4E0}" srcOrd="0" destOrd="0" presId="urn:microsoft.com/office/officeart/2005/8/layout/vList2"/>
    <dgm:cxn modelId="{C713A7F4-D8E5-48C2-B468-089D0ECC24A0}" type="presParOf" srcId="{3FCF4889-BF0C-4BE7-A929-1947EF8720FA}" destId="{3E85470E-80CB-4F1B-A52F-4DEE247EC4E0}" srcOrd="0" destOrd="0" presId="urn:microsoft.com/office/officeart/2005/8/layout/vList2"/>
    <dgm:cxn modelId="{993B8045-097B-426E-A8EE-1FFDB92A33FE}" type="presParOf" srcId="{3FCF4889-BF0C-4BE7-A929-1947EF8720FA}" destId="{C3249F89-5FC5-459B-9529-3ECD51091D8D}" srcOrd="1" destOrd="0" presId="urn:microsoft.com/office/officeart/2005/8/layout/vList2"/>
    <dgm:cxn modelId="{70D0509B-002C-49A8-8EF6-694656A8660C}" type="presParOf" srcId="{3FCF4889-BF0C-4BE7-A929-1947EF8720FA}" destId="{00B89487-C421-4DFF-AF25-17506872B3A1}"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062B274A-2273-45E5-9C5E-B11F3DFBEA20}" type="doc">
      <dgm:prSet loTypeId="urn:microsoft.com/office/officeart/2005/8/layout/target3" loCatId="relationship" qsTypeId="urn:microsoft.com/office/officeart/2005/8/quickstyle/simple1" qsCatId="simple" csTypeId="urn:microsoft.com/office/officeart/2005/8/colors/colorful2" csCatId="colorful" phldr="1"/>
      <dgm:spPr/>
      <dgm:t>
        <a:bodyPr/>
        <a:lstStyle/>
        <a:p>
          <a:endParaRPr lang="es-ES"/>
        </a:p>
      </dgm:t>
    </dgm:pt>
    <dgm:pt modelId="{78D685FE-3D2B-4EE2-B9DC-4CC6382EEC68}">
      <dgm:prSet/>
      <dgm:spPr/>
      <dgm:t>
        <a:bodyPr/>
        <a:lstStyle/>
        <a:p>
          <a:r>
            <a:rPr lang="el-GR" altLang="es-ES" b="1" dirty="0"/>
            <a:t>Στο παρελθόν, ο χρήστης δεν καταλάβαινε πού να κάνει κλικ στην οθόνη όπως εκεί. ήταν σελίδες με πολλά γραφικά και οι σύνδεσμοι ήταν κρυμμένοι σε εικόνες που δεν έδειχναν τη δυνατότητα κλικ.
Σήμερα ο χρήστης έχει αφομοιώσει τις συμβατικές δυνατότητες κλικ στο διαδίκτυο. γνωρίζει αν μπορεί να κάνει κλικ σε έγχρωμο και υπογραμμισμένο κείμενο. Γνωρίζει επίσης ότι μπορεί να κάνει κλικ σε γραφικά αντικείμενα που μοιάζουν με κουμπιά.</a:t>
          </a:r>
          <a:endParaRPr lang="es-ES" dirty="0"/>
        </a:p>
      </dgm:t>
    </dgm:pt>
    <dgm:pt modelId="{C1510AF4-B5D8-4B72-B6BA-7F9FDC4E37C8}" type="parTrans" cxnId="{05652544-339A-486E-A70B-3595AC589162}">
      <dgm:prSet/>
      <dgm:spPr/>
      <dgm:t>
        <a:bodyPr/>
        <a:lstStyle/>
        <a:p>
          <a:endParaRPr lang="es-ES"/>
        </a:p>
      </dgm:t>
    </dgm:pt>
    <dgm:pt modelId="{74924406-BF1E-4449-BFF2-17A13023BD79}" type="sibTrans" cxnId="{05652544-339A-486E-A70B-3595AC589162}">
      <dgm:prSet/>
      <dgm:spPr/>
      <dgm:t>
        <a:bodyPr/>
        <a:lstStyle/>
        <a:p>
          <a:endParaRPr lang="es-ES"/>
        </a:p>
      </dgm:t>
    </dgm:pt>
    <dgm:pt modelId="{DDB65A6C-4CF1-4D7C-BAE1-442AAC0BF347}" type="pres">
      <dgm:prSet presAssocID="{062B274A-2273-45E5-9C5E-B11F3DFBEA20}" presName="Name0" presStyleCnt="0">
        <dgm:presLayoutVars>
          <dgm:chMax val="7"/>
          <dgm:dir/>
          <dgm:animLvl val="lvl"/>
          <dgm:resizeHandles val="exact"/>
        </dgm:presLayoutVars>
      </dgm:prSet>
      <dgm:spPr/>
    </dgm:pt>
    <dgm:pt modelId="{FFA9D1E7-6E8B-43C8-9EA4-B2C4E0565BD4}" type="pres">
      <dgm:prSet presAssocID="{78D685FE-3D2B-4EE2-B9DC-4CC6382EEC68}" presName="circle1" presStyleLbl="node1" presStyleIdx="0" presStyleCnt="1"/>
      <dgm:spPr>
        <a:solidFill>
          <a:schemeClr val="accent3">
            <a:lumMod val="60000"/>
            <a:lumOff val="40000"/>
          </a:schemeClr>
        </a:solidFill>
        <a:ln>
          <a:solidFill>
            <a:schemeClr val="accent4">
              <a:lumMod val="75000"/>
            </a:schemeClr>
          </a:solidFill>
        </a:ln>
      </dgm:spPr>
    </dgm:pt>
    <dgm:pt modelId="{24F7F4C4-BBF1-4D09-8840-DF55D18A9C19}" type="pres">
      <dgm:prSet presAssocID="{78D685FE-3D2B-4EE2-B9DC-4CC6382EEC68}" presName="space" presStyleCnt="0"/>
      <dgm:spPr/>
    </dgm:pt>
    <dgm:pt modelId="{BB505A66-998B-4B58-B3FB-0A9EC2A10BE2}" type="pres">
      <dgm:prSet presAssocID="{78D685FE-3D2B-4EE2-B9DC-4CC6382EEC68}" presName="rect1" presStyleLbl="alignAcc1" presStyleIdx="0" presStyleCnt="1"/>
      <dgm:spPr/>
    </dgm:pt>
    <dgm:pt modelId="{E80043DD-36F3-4399-8DE0-E372BBF951CE}" type="pres">
      <dgm:prSet presAssocID="{78D685FE-3D2B-4EE2-B9DC-4CC6382EEC68}" presName="rect1ParTxNoCh" presStyleLbl="alignAcc1" presStyleIdx="0" presStyleCnt="1">
        <dgm:presLayoutVars>
          <dgm:chMax val="1"/>
          <dgm:bulletEnabled val="1"/>
        </dgm:presLayoutVars>
      </dgm:prSet>
      <dgm:spPr/>
    </dgm:pt>
  </dgm:ptLst>
  <dgm:cxnLst>
    <dgm:cxn modelId="{05652544-339A-486E-A70B-3595AC589162}" srcId="{062B274A-2273-45E5-9C5E-B11F3DFBEA20}" destId="{78D685FE-3D2B-4EE2-B9DC-4CC6382EEC68}" srcOrd="0" destOrd="0" parTransId="{C1510AF4-B5D8-4B72-B6BA-7F9FDC4E37C8}" sibTransId="{74924406-BF1E-4449-BFF2-17A13023BD79}"/>
    <dgm:cxn modelId="{265A65AD-F662-484B-9F77-449A041B8585}" type="presOf" srcId="{78D685FE-3D2B-4EE2-B9DC-4CC6382EEC68}" destId="{BB505A66-998B-4B58-B3FB-0A9EC2A10BE2}" srcOrd="0" destOrd="0" presId="urn:microsoft.com/office/officeart/2005/8/layout/target3"/>
    <dgm:cxn modelId="{8CFE03EC-CC19-4399-8328-8A356580D393}" type="presOf" srcId="{062B274A-2273-45E5-9C5E-B11F3DFBEA20}" destId="{DDB65A6C-4CF1-4D7C-BAE1-442AAC0BF347}" srcOrd="0" destOrd="0" presId="urn:microsoft.com/office/officeart/2005/8/layout/target3"/>
    <dgm:cxn modelId="{270761EC-E316-4E5E-93AA-E2D879BCD6D4}" type="presOf" srcId="{78D685FE-3D2B-4EE2-B9DC-4CC6382EEC68}" destId="{E80043DD-36F3-4399-8DE0-E372BBF951CE}" srcOrd="1" destOrd="0" presId="urn:microsoft.com/office/officeart/2005/8/layout/target3"/>
    <dgm:cxn modelId="{27CABC93-2A10-4EF7-9F70-469D10EB9587}" type="presParOf" srcId="{DDB65A6C-4CF1-4D7C-BAE1-442AAC0BF347}" destId="{FFA9D1E7-6E8B-43C8-9EA4-B2C4E0565BD4}" srcOrd="0" destOrd="0" presId="urn:microsoft.com/office/officeart/2005/8/layout/target3"/>
    <dgm:cxn modelId="{9080A7F2-BDDE-4842-A426-98AA04E3F43C}" type="presParOf" srcId="{DDB65A6C-4CF1-4D7C-BAE1-442AAC0BF347}" destId="{24F7F4C4-BBF1-4D09-8840-DF55D18A9C19}" srcOrd="1" destOrd="0" presId="urn:microsoft.com/office/officeart/2005/8/layout/target3"/>
    <dgm:cxn modelId="{6A1D3164-7C45-47B1-BC6E-792F1F0C5DA8}" type="presParOf" srcId="{DDB65A6C-4CF1-4D7C-BAE1-442AAC0BF347}" destId="{BB505A66-998B-4B58-B3FB-0A9EC2A10BE2}" srcOrd="2" destOrd="0" presId="urn:microsoft.com/office/officeart/2005/8/layout/target3"/>
    <dgm:cxn modelId="{9391899F-457C-4536-8788-03F0D94930B9}" type="presParOf" srcId="{DDB65A6C-4CF1-4D7C-BAE1-442AAC0BF347}" destId="{E80043DD-36F3-4399-8DE0-E372BBF951CE}" srcOrd="3" destOrd="0" presId="urn:microsoft.com/office/officeart/2005/8/layout/target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4E12BD47-054E-4169-88D3-A2753CE892D4}"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9CBAC90-D8F3-4CFD-AE60-21B0F211B196}">
      <dgm:prSet custT="1"/>
      <dgm:spPr/>
      <dgm:t>
        <a:bodyPr/>
        <a:lstStyle/>
        <a:p>
          <a:r>
            <a:rPr lang="el-GR" altLang="es-ES" sz="1200" b="1" dirty="0">
              <a:solidFill>
                <a:schemeClr val="tx1"/>
              </a:solidFill>
            </a:rPr>
            <a:t>Μέχρι πριν από μερικά χρόνια, οποιοδήποτε δυναμικό στοιχείο στον ιστό δημιουργούσε σύγχυση στους χρήστες. Τώρα ο χρήστης έχει συνηθίσει, αλλά τα ιεραρχικά μενού που εκτείνονται σε πάρα πολλά επίπεδα δημιουργούν προβλήματα χρηστικότητας.</a:t>
          </a:r>
          <a:endParaRPr lang="es-ES" sz="1200" dirty="0">
            <a:solidFill>
              <a:schemeClr val="tx1"/>
            </a:solidFill>
          </a:endParaRPr>
        </a:p>
      </dgm:t>
    </dgm:pt>
    <dgm:pt modelId="{C04008EE-5402-408C-B390-4DCA1FF450BD}" type="parTrans" cxnId="{E4E8D7BC-F498-4DB0-8B7F-C59F9D24BF7C}">
      <dgm:prSet/>
      <dgm:spPr/>
      <dgm:t>
        <a:bodyPr/>
        <a:lstStyle/>
        <a:p>
          <a:endParaRPr lang="es-ES" sz="1200">
            <a:solidFill>
              <a:schemeClr val="tx1"/>
            </a:solidFill>
          </a:endParaRPr>
        </a:p>
      </dgm:t>
    </dgm:pt>
    <dgm:pt modelId="{B6E65F9B-7269-4FAA-AD7E-EB49C25547DD}" type="sibTrans" cxnId="{E4E8D7BC-F498-4DB0-8B7F-C59F9D24BF7C}">
      <dgm:prSet/>
      <dgm:spPr/>
      <dgm:t>
        <a:bodyPr/>
        <a:lstStyle/>
        <a:p>
          <a:endParaRPr lang="es-ES" sz="1200">
            <a:solidFill>
              <a:schemeClr val="tx1"/>
            </a:solidFill>
          </a:endParaRPr>
        </a:p>
      </dgm:t>
    </dgm:pt>
    <dgm:pt modelId="{A191FA94-BED4-4CBD-98B2-AA424774EC98}">
      <dgm:prSet custT="1"/>
      <dgm:spPr/>
      <dgm:t>
        <a:bodyPr/>
        <a:lstStyle/>
        <a:p>
          <a:r>
            <a:rPr lang="el-GR" altLang="es-ES" sz="1200" b="1" dirty="0">
              <a:solidFill>
                <a:schemeClr val="tx1"/>
              </a:solidFill>
            </a:rPr>
            <a:t>ΘΥΜΗΣΟΥ: Οι χρήστες με κινητικές διαταραχές δυσκολεύονται να ελέγξουν τον δείκτη.</a:t>
          </a:r>
          <a:endParaRPr lang="es-ES" sz="1200" dirty="0">
            <a:solidFill>
              <a:schemeClr val="tx1"/>
            </a:solidFill>
          </a:endParaRPr>
        </a:p>
      </dgm:t>
    </dgm:pt>
    <dgm:pt modelId="{E378BB55-2866-4E0E-9C8C-B28C61879C22}" type="parTrans" cxnId="{E896BB92-ACDE-483C-8C9F-F3BCF0DD4B1F}">
      <dgm:prSet/>
      <dgm:spPr/>
      <dgm:t>
        <a:bodyPr/>
        <a:lstStyle/>
        <a:p>
          <a:endParaRPr lang="es-ES" sz="1200">
            <a:solidFill>
              <a:schemeClr val="tx1"/>
            </a:solidFill>
          </a:endParaRPr>
        </a:p>
      </dgm:t>
    </dgm:pt>
    <dgm:pt modelId="{B0075865-CBF4-4983-BE89-33DB5C1A1C44}" type="sibTrans" cxnId="{E896BB92-ACDE-483C-8C9F-F3BCF0DD4B1F}">
      <dgm:prSet/>
      <dgm:spPr/>
      <dgm:t>
        <a:bodyPr/>
        <a:lstStyle/>
        <a:p>
          <a:endParaRPr lang="es-ES" sz="1200">
            <a:solidFill>
              <a:schemeClr val="tx1"/>
            </a:solidFill>
          </a:endParaRPr>
        </a:p>
      </dgm:t>
    </dgm:pt>
    <dgm:pt modelId="{DA7AEDDA-325A-4F1F-A234-B537E213C22D}" type="pres">
      <dgm:prSet presAssocID="{4E12BD47-054E-4169-88D3-A2753CE892D4}" presName="linear" presStyleCnt="0">
        <dgm:presLayoutVars>
          <dgm:animLvl val="lvl"/>
          <dgm:resizeHandles val="exact"/>
        </dgm:presLayoutVars>
      </dgm:prSet>
      <dgm:spPr/>
    </dgm:pt>
    <dgm:pt modelId="{4512EA5B-2954-4FEC-AB2C-907510575FF7}" type="pres">
      <dgm:prSet presAssocID="{F9CBAC90-D8F3-4CFD-AE60-21B0F211B196}" presName="parentText" presStyleLbl="node1" presStyleIdx="0" presStyleCnt="2" custScaleY="65953">
        <dgm:presLayoutVars>
          <dgm:chMax val="0"/>
          <dgm:bulletEnabled val="1"/>
        </dgm:presLayoutVars>
      </dgm:prSet>
      <dgm:spPr/>
    </dgm:pt>
    <dgm:pt modelId="{47097B0B-8FFC-4BA3-9EA7-69D13348FD11}" type="pres">
      <dgm:prSet presAssocID="{B6E65F9B-7269-4FAA-AD7E-EB49C25547DD}" presName="spacer" presStyleCnt="0"/>
      <dgm:spPr/>
    </dgm:pt>
    <dgm:pt modelId="{2B5BE70B-CA11-4831-9470-BEA4B7FD954A}" type="pres">
      <dgm:prSet presAssocID="{A191FA94-BED4-4CBD-98B2-AA424774EC98}" presName="parentText" presStyleLbl="node1" presStyleIdx="1" presStyleCnt="2" custScaleY="65953">
        <dgm:presLayoutVars>
          <dgm:chMax val="0"/>
          <dgm:bulletEnabled val="1"/>
        </dgm:presLayoutVars>
      </dgm:prSet>
      <dgm:spPr/>
    </dgm:pt>
  </dgm:ptLst>
  <dgm:cxnLst>
    <dgm:cxn modelId="{3023F72D-778A-427D-B401-E6F27D279E5A}" type="presOf" srcId="{F9CBAC90-D8F3-4CFD-AE60-21B0F211B196}" destId="{4512EA5B-2954-4FEC-AB2C-907510575FF7}" srcOrd="0" destOrd="0" presId="urn:microsoft.com/office/officeart/2005/8/layout/vList2"/>
    <dgm:cxn modelId="{56ABD28A-42D0-4AE3-9C74-B22C664286EA}" type="presOf" srcId="{A191FA94-BED4-4CBD-98B2-AA424774EC98}" destId="{2B5BE70B-CA11-4831-9470-BEA4B7FD954A}" srcOrd="0" destOrd="0" presId="urn:microsoft.com/office/officeart/2005/8/layout/vList2"/>
    <dgm:cxn modelId="{E896BB92-ACDE-483C-8C9F-F3BCF0DD4B1F}" srcId="{4E12BD47-054E-4169-88D3-A2753CE892D4}" destId="{A191FA94-BED4-4CBD-98B2-AA424774EC98}" srcOrd="1" destOrd="0" parTransId="{E378BB55-2866-4E0E-9C8C-B28C61879C22}" sibTransId="{B0075865-CBF4-4983-BE89-33DB5C1A1C44}"/>
    <dgm:cxn modelId="{E4E8D7BC-F498-4DB0-8B7F-C59F9D24BF7C}" srcId="{4E12BD47-054E-4169-88D3-A2753CE892D4}" destId="{F9CBAC90-D8F3-4CFD-AE60-21B0F211B196}" srcOrd="0" destOrd="0" parTransId="{C04008EE-5402-408C-B390-4DCA1FF450BD}" sibTransId="{B6E65F9B-7269-4FAA-AD7E-EB49C25547DD}"/>
    <dgm:cxn modelId="{02572ED6-FFCB-4D8B-BB0B-7B699741CAEC}" type="presOf" srcId="{4E12BD47-054E-4169-88D3-A2753CE892D4}" destId="{DA7AEDDA-325A-4F1F-A234-B537E213C22D}" srcOrd="0" destOrd="0" presId="urn:microsoft.com/office/officeart/2005/8/layout/vList2"/>
    <dgm:cxn modelId="{13BB234E-B382-44E3-B7DA-0F327692CE91}" type="presParOf" srcId="{DA7AEDDA-325A-4F1F-A234-B537E213C22D}" destId="{4512EA5B-2954-4FEC-AB2C-907510575FF7}" srcOrd="0" destOrd="0" presId="urn:microsoft.com/office/officeart/2005/8/layout/vList2"/>
    <dgm:cxn modelId="{9E47AE25-ADA7-4E69-949C-60E50BCD31D1}" type="presParOf" srcId="{DA7AEDDA-325A-4F1F-A234-B537E213C22D}" destId="{47097B0B-8FFC-4BA3-9EA7-69D13348FD11}" srcOrd="1" destOrd="0" presId="urn:microsoft.com/office/officeart/2005/8/layout/vList2"/>
    <dgm:cxn modelId="{E30DE0A7-3B72-4DC1-9A4C-3385BF35B6E0}" type="presParOf" srcId="{DA7AEDDA-325A-4F1F-A234-B537E213C22D}" destId="{2B5BE70B-CA11-4831-9470-BEA4B7FD954A}"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3516BA0F-DE03-4558-93E7-80F4ACAFE42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54C5DE7-9AD8-431A-9BF3-89247E2B5E1B}">
      <dgm:prSet custT="1"/>
      <dgm:spPr/>
      <dgm:t>
        <a:bodyPr/>
        <a:lstStyle/>
        <a:p>
          <a:r>
            <a:rPr lang="el-GR" altLang="es-ES" sz="1200" b="1" i="1" dirty="0">
              <a:solidFill>
                <a:schemeClr val="tx1"/>
              </a:solidFill>
            </a:rPr>
            <a:t>Μετακίνηση γραφικών και ροή κειμένου: </a:t>
          </a:r>
          <a:r>
            <a:rPr lang="el-GR" altLang="es-ES" sz="1200" b="1" i="1" dirty="0">
              <a:solidFill>
                <a:srgbClr val="FF3399"/>
              </a:solidFill>
            </a:rPr>
            <a:t>LEVEL</a:t>
          </a:r>
          <a:r>
            <a:rPr lang="en-GB" altLang="es-ES" sz="1200" b="1" i="1" dirty="0">
              <a:solidFill>
                <a:srgbClr val="FF3399"/>
              </a:solidFill>
            </a:rPr>
            <a:t>1</a:t>
          </a:r>
          <a:endParaRPr lang="es-ES" sz="1200" dirty="0">
            <a:solidFill>
              <a:srgbClr val="FF3399"/>
            </a:solidFill>
          </a:endParaRPr>
        </a:p>
      </dgm:t>
    </dgm:pt>
    <dgm:pt modelId="{8378B73D-FD88-4EA4-B38A-68ADE8647B57}" type="parTrans" cxnId="{9E925398-BDCF-49F0-9E35-916B19A62931}">
      <dgm:prSet/>
      <dgm:spPr/>
      <dgm:t>
        <a:bodyPr/>
        <a:lstStyle/>
        <a:p>
          <a:endParaRPr lang="es-ES" sz="1200">
            <a:solidFill>
              <a:schemeClr val="tx1"/>
            </a:solidFill>
          </a:endParaRPr>
        </a:p>
      </dgm:t>
    </dgm:pt>
    <dgm:pt modelId="{750498B4-9284-400A-BBD6-D597ED3631FD}" type="sibTrans" cxnId="{9E925398-BDCF-49F0-9E35-916B19A62931}">
      <dgm:prSet/>
      <dgm:spPr/>
      <dgm:t>
        <a:bodyPr/>
        <a:lstStyle/>
        <a:p>
          <a:endParaRPr lang="es-ES" sz="1200">
            <a:solidFill>
              <a:schemeClr val="tx1"/>
            </a:solidFill>
          </a:endParaRPr>
        </a:p>
      </dgm:t>
    </dgm:pt>
    <dgm:pt modelId="{98B549A7-DFAC-48C1-9A1A-78F264C37CD3}">
      <dgm:prSet custT="1"/>
      <dgm:spPr/>
      <dgm:t>
        <a:bodyPr/>
        <a:lstStyle/>
        <a:p>
          <a:endParaRPr lang="en-GB" altLang="es-ES" sz="1200" b="1" dirty="0">
            <a:solidFill>
              <a:schemeClr val="tx1"/>
            </a:solidFill>
          </a:endParaRPr>
        </a:p>
        <a:p>
          <a:r>
            <a:rPr lang="el-GR" altLang="es-ES" sz="1200" b="1" dirty="0">
              <a:solidFill>
                <a:schemeClr val="tx1"/>
              </a:solidFill>
            </a:rPr>
            <a:t>Ο χρήστης πιστεύει ότι το ρέον κείμενο και οι κινούμενες εικόνες (το πιο συνηθισμένο πρόβλημα στην αρχή της ανάπτυξης του ιστού) είναι πιθανώς άχρηστα και ως εκ τούτου τα αγνοεί</a:t>
          </a:r>
          <a:endParaRPr lang="es-ES" sz="1200" dirty="0">
            <a:solidFill>
              <a:schemeClr val="tx1"/>
            </a:solidFill>
          </a:endParaRPr>
        </a:p>
      </dgm:t>
    </dgm:pt>
    <dgm:pt modelId="{8EFDA18A-2321-4E90-8AC6-4C4693F9512B}" type="parTrans" cxnId="{4CF2C190-E972-4D21-A9C7-D6AE3E1C2289}">
      <dgm:prSet/>
      <dgm:spPr/>
      <dgm:t>
        <a:bodyPr/>
        <a:lstStyle/>
        <a:p>
          <a:endParaRPr lang="es-ES" sz="1200">
            <a:solidFill>
              <a:schemeClr val="tx1"/>
            </a:solidFill>
          </a:endParaRPr>
        </a:p>
      </dgm:t>
    </dgm:pt>
    <dgm:pt modelId="{CDAD5997-4126-4EF2-B9FD-C34BA90D2947}" type="sibTrans" cxnId="{4CF2C190-E972-4D21-A9C7-D6AE3E1C2289}">
      <dgm:prSet/>
      <dgm:spPr/>
      <dgm:t>
        <a:bodyPr/>
        <a:lstStyle/>
        <a:p>
          <a:endParaRPr lang="es-ES" sz="1200">
            <a:solidFill>
              <a:schemeClr val="tx1"/>
            </a:solidFill>
          </a:endParaRPr>
        </a:p>
      </dgm:t>
    </dgm:pt>
    <dgm:pt modelId="{736AE9F2-BA57-41FA-9B26-7CB398C8D8E2}">
      <dgm:prSet custT="1"/>
      <dgm:spPr/>
      <dgm:t>
        <a:bodyPr/>
        <a:lstStyle/>
        <a:p>
          <a:r>
            <a:rPr lang="el-GR" altLang="es-ES" sz="1200" b="1" dirty="0">
              <a:solidFill>
                <a:schemeClr val="tx1"/>
              </a:solidFill>
            </a:rPr>
            <a:t>Συχνά αυτό επιβεβαιώνεται επειδή ο χρήστης βρίσκει την οθόνη να εισβάλλει με κύλιση κειμένου, το οποίο ωστόσο είναι μια διαφήμιση.</a:t>
          </a:r>
          <a:endParaRPr lang="es-ES" sz="1200" dirty="0">
            <a:solidFill>
              <a:schemeClr val="tx1"/>
            </a:solidFill>
          </a:endParaRPr>
        </a:p>
      </dgm:t>
    </dgm:pt>
    <dgm:pt modelId="{FD28453E-740C-4363-B960-D4F1DD91589D}" type="parTrans" cxnId="{C003CE32-F7A3-4CA8-BE11-7B93B7B00D45}">
      <dgm:prSet/>
      <dgm:spPr/>
      <dgm:t>
        <a:bodyPr/>
        <a:lstStyle/>
        <a:p>
          <a:endParaRPr lang="es-ES" sz="1200">
            <a:solidFill>
              <a:schemeClr val="tx1"/>
            </a:solidFill>
          </a:endParaRPr>
        </a:p>
      </dgm:t>
    </dgm:pt>
    <dgm:pt modelId="{CBA895E1-411A-4D66-86B2-29C01AD6DEC3}" type="sibTrans" cxnId="{C003CE32-F7A3-4CA8-BE11-7B93B7B00D45}">
      <dgm:prSet/>
      <dgm:spPr/>
      <dgm:t>
        <a:bodyPr/>
        <a:lstStyle/>
        <a:p>
          <a:endParaRPr lang="es-ES" sz="1200">
            <a:solidFill>
              <a:schemeClr val="tx1"/>
            </a:solidFill>
          </a:endParaRPr>
        </a:p>
      </dgm:t>
    </dgm:pt>
    <dgm:pt modelId="{5F8A6FD3-B1AF-46AD-B4DC-8C3768BC4EF6}" type="pres">
      <dgm:prSet presAssocID="{3516BA0F-DE03-4558-93E7-80F4ACAFE429}" presName="linear" presStyleCnt="0">
        <dgm:presLayoutVars>
          <dgm:animLvl val="lvl"/>
          <dgm:resizeHandles val="exact"/>
        </dgm:presLayoutVars>
      </dgm:prSet>
      <dgm:spPr/>
    </dgm:pt>
    <dgm:pt modelId="{670341A9-7242-481D-8CD9-DA58E784B2AB}" type="pres">
      <dgm:prSet presAssocID="{F54C5DE7-9AD8-431A-9BF3-89247E2B5E1B}" presName="parentText" presStyleLbl="node1" presStyleIdx="0" presStyleCnt="3" custScaleY="71798" custLinFactY="-4508" custLinFactNeighborX="-329" custLinFactNeighborY="-100000">
        <dgm:presLayoutVars>
          <dgm:chMax val="0"/>
          <dgm:bulletEnabled val="1"/>
        </dgm:presLayoutVars>
      </dgm:prSet>
      <dgm:spPr/>
    </dgm:pt>
    <dgm:pt modelId="{3502875E-432C-4FD3-BBE5-F11A8EA625F9}" type="pres">
      <dgm:prSet presAssocID="{750498B4-9284-400A-BBD6-D597ED3631FD}" presName="spacer" presStyleCnt="0"/>
      <dgm:spPr/>
    </dgm:pt>
    <dgm:pt modelId="{E5CB89A6-EDC5-4ECF-80FB-C9755AF7BB20}" type="pres">
      <dgm:prSet presAssocID="{98B549A7-DFAC-48C1-9A1A-78F264C37CD3}" presName="parentText" presStyleLbl="node1" presStyleIdx="1" presStyleCnt="3" custScaleY="162433" custLinFactNeighborX="-329" custLinFactNeighborY="12704">
        <dgm:presLayoutVars>
          <dgm:chMax val="0"/>
          <dgm:bulletEnabled val="1"/>
        </dgm:presLayoutVars>
      </dgm:prSet>
      <dgm:spPr/>
    </dgm:pt>
    <dgm:pt modelId="{94E063A9-6EF2-4CA1-9868-1A116D0F1B93}" type="pres">
      <dgm:prSet presAssocID="{CDAD5997-4126-4EF2-B9FD-C34BA90D2947}" presName="spacer" presStyleCnt="0"/>
      <dgm:spPr/>
    </dgm:pt>
    <dgm:pt modelId="{7D975CD1-D977-43F8-8929-A4A3459B1776}" type="pres">
      <dgm:prSet presAssocID="{736AE9F2-BA57-41FA-9B26-7CB398C8D8E2}" presName="parentText" presStyleLbl="node1" presStyleIdx="2" presStyleCnt="3" custLinFactY="5117" custLinFactNeighborX="-126" custLinFactNeighborY="100000">
        <dgm:presLayoutVars>
          <dgm:chMax val="0"/>
          <dgm:bulletEnabled val="1"/>
        </dgm:presLayoutVars>
      </dgm:prSet>
      <dgm:spPr/>
    </dgm:pt>
  </dgm:ptLst>
  <dgm:cxnLst>
    <dgm:cxn modelId="{C003CE32-F7A3-4CA8-BE11-7B93B7B00D45}" srcId="{3516BA0F-DE03-4558-93E7-80F4ACAFE429}" destId="{736AE9F2-BA57-41FA-9B26-7CB398C8D8E2}" srcOrd="2" destOrd="0" parTransId="{FD28453E-740C-4363-B960-D4F1DD91589D}" sibTransId="{CBA895E1-411A-4D66-86B2-29C01AD6DEC3}"/>
    <dgm:cxn modelId="{16E6917F-3D56-4FD8-AE94-D7F79270B550}" type="presOf" srcId="{98B549A7-DFAC-48C1-9A1A-78F264C37CD3}" destId="{E5CB89A6-EDC5-4ECF-80FB-C9755AF7BB20}" srcOrd="0" destOrd="0" presId="urn:microsoft.com/office/officeart/2005/8/layout/vList2"/>
    <dgm:cxn modelId="{4CF2C190-E972-4D21-A9C7-D6AE3E1C2289}" srcId="{3516BA0F-DE03-4558-93E7-80F4ACAFE429}" destId="{98B549A7-DFAC-48C1-9A1A-78F264C37CD3}" srcOrd="1" destOrd="0" parTransId="{8EFDA18A-2321-4E90-8AC6-4C4693F9512B}" sibTransId="{CDAD5997-4126-4EF2-B9FD-C34BA90D2947}"/>
    <dgm:cxn modelId="{9E925398-BDCF-49F0-9E35-916B19A62931}" srcId="{3516BA0F-DE03-4558-93E7-80F4ACAFE429}" destId="{F54C5DE7-9AD8-431A-9BF3-89247E2B5E1B}" srcOrd="0" destOrd="0" parTransId="{8378B73D-FD88-4EA4-B38A-68ADE8647B57}" sibTransId="{750498B4-9284-400A-BBD6-D597ED3631FD}"/>
    <dgm:cxn modelId="{0573899E-7B65-43A3-8C46-BDC313F90DA6}" type="presOf" srcId="{3516BA0F-DE03-4558-93E7-80F4ACAFE429}" destId="{5F8A6FD3-B1AF-46AD-B4DC-8C3768BC4EF6}" srcOrd="0" destOrd="0" presId="urn:microsoft.com/office/officeart/2005/8/layout/vList2"/>
    <dgm:cxn modelId="{816B31B7-330C-4B71-AEAC-0B027D862D7C}" type="presOf" srcId="{F54C5DE7-9AD8-431A-9BF3-89247E2B5E1B}" destId="{670341A9-7242-481D-8CD9-DA58E784B2AB}" srcOrd="0" destOrd="0" presId="urn:microsoft.com/office/officeart/2005/8/layout/vList2"/>
    <dgm:cxn modelId="{43A729F4-EF63-4912-91D9-C9881F32D3D3}" type="presOf" srcId="{736AE9F2-BA57-41FA-9B26-7CB398C8D8E2}" destId="{7D975CD1-D977-43F8-8929-A4A3459B1776}" srcOrd="0" destOrd="0" presId="urn:microsoft.com/office/officeart/2005/8/layout/vList2"/>
    <dgm:cxn modelId="{EAD6CB36-364D-402A-8BFC-915AE7AD6073}" type="presParOf" srcId="{5F8A6FD3-B1AF-46AD-B4DC-8C3768BC4EF6}" destId="{670341A9-7242-481D-8CD9-DA58E784B2AB}" srcOrd="0" destOrd="0" presId="urn:microsoft.com/office/officeart/2005/8/layout/vList2"/>
    <dgm:cxn modelId="{8B8F5C19-9EFD-44D9-AFE1-2573CE3933EC}" type="presParOf" srcId="{5F8A6FD3-B1AF-46AD-B4DC-8C3768BC4EF6}" destId="{3502875E-432C-4FD3-BBE5-F11A8EA625F9}" srcOrd="1" destOrd="0" presId="urn:microsoft.com/office/officeart/2005/8/layout/vList2"/>
    <dgm:cxn modelId="{A2D38552-3A0C-4B29-A4A4-4F193204CF31}" type="presParOf" srcId="{5F8A6FD3-B1AF-46AD-B4DC-8C3768BC4EF6}" destId="{E5CB89A6-EDC5-4ECF-80FB-C9755AF7BB20}" srcOrd="2" destOrd="0" presId="urn:microsoft.com/office/officeart/2005/8/layout/vList2"/>
    <dgm:cxn modelId="{519FDC8F-14BB-4719-A5BB-A652A41D4021}" type="presParOf" srcId="{5F8A6FD3-B1AF-46AD-B4DC-8C3768BC4EF6}" destId="{94E063A9-6EF2-4CA1-9868-1A116D0F1B93}" srcOrd="3" destOrd="0" presId="urn:microsoft.com/office/officeart/2005/8/layout/vList2"/>
    <dgm:cxn modelId="{658793CC-2131-4CF5-A43B-190FD4E0D6DF}" type="presParOf" srcId="{5F8A6FD3-B1AF-46AD-B4DC-8C3768BC4EF6}" destId="{7D975CD1-D977-43F8-8929-A4A3459B1776}"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B31DFCD7-AC39-4BC5-BB95-6F57B580BD38}" type="doc">
      <dgm:prSet loTypeId="urn:microsoft.com/office/officeart/2005/8/layout/process1" loCatId="process" qsTypeId="urn:microsoft.com/office/officeart/2005/8/quickstyle/simple1" qsCatId="simple" csTypeId="urn:microsoft.com/office/officeart/2005/8/colors/colorful3" csCatId="colorful" phldr="1"/>
      <dgm:spPr/>
      <dgm:t>
        <a:bodyPr/>
        <a:lstStyle/>
        <a:p>
          <a:endParaRPr lang="es-ES"/>
        </a:p>
      </dgm:t>
    </dgm:pt>
    <dgm:pt modelId="{67EEEBC6-CE3E-456A-8F7C-311B8970ABF4}">
      <dgm:prSet custT="1"/>
      <dgm:spPr/>
      <dgm:t>
        <a:bodyPr/>
        <a:lstStyle/>
        <a:p>
          <a:r>
            <a:rPr lang="el-GR" altLang="es-ES" sz="1200" b="1" i="1" dirty="0">
              <a:solidFill>
                <a:schemeClr val="tx1"/>
              </a:solidFill>
            </a:rPr>
            <a:t>Έλεγχοι </a:t>
          </a:r>
          <a:r>
            <a:rPr lang="el-GR" altLang="es-ES" sz="1200" b="1" i="1" dirty="0" err="1">
              <a:solidFill>
                <a:schemeClr val="tx1"/>
              </a:solidFill>
            </a:rPr>
            <a:t>διεπαφών</a:t>
          </a:r>
          <a:r>
            <a:rPr lang="el-GR" altLang="es-ES" sz="1200" b="1" i="1" dirty="0">
              <a:solidFill>
                <a:schemeClr val="tx1"/>
              </a:solidFill>
            </a:rPr>
            <a:t> DIY: ΕΠΙΠΕΔΟ 2</a:t>
          </a:r>
          <a:endParaRPr lang="es-ES" sz="1200" dirty="0">
            <a:solidFill>
              <a:schemeClr val="tx1"/>
            </a:solidFill>
          </a:endParaRPr>
        </a:p>
      </dgm:t>
    </dgm:pt>
    <dgm:pt modelId="{D3722B05-2485-4926-8B5C-86E26535FC83}" type="parTrans" cxnId="{BD524B76-7F1E-4B7D-A42E-D42BCEF00BB2}">
      <dgm:prSet/>
      <dgm:spPr/>
      <dgm:t>
        <a:bodyPr/>
        <a:lstStyle/>
        <a:p>
          <a:endParaRPr lang="es-ES" sz="1200">
            <a:solidFill>
              <a:schemeClr val="tx1"/>
            </a:solidFill>
          </a:endParaRPr>
        </a:p>
      </dgm:t>
    </dgm:pt>
    <dgm:pt modelId="{6C409E8C-F9FA-4F6D-AD36-3C33BFC5DEAE}" type="sibTrans" cxnId="{BD524B76-7F1E-4B7D-A42E-D42BCEF00BB2}">
      <dgm:prSet custT="1"/>
      <dgm:spPr/>
      <dgm:t>
        <a:bodyPr/>
        <a:lstStyle/>
        <a:p>
          <a:endParaRPr lang="es-ES" sz="1200">
            <a:solidFill>
              <a:schemeClr val="tx1"/>
            </a:solidFill>
          </a:endParaRPr>
        </a:p>
      </dgm:t>
    </dgm:pt>
    <dgm:pt modelId="{1FF70BC5-A0EE-445A-A8DC-F6960045CDA6}">
      <dgm:prSet custT="1"/>
      <dgm:spPr/>
      <dgm:t>
        <a:bodyPr/>
        <a:lstStyle/>
        <a:p>
          <a:endParaRPr lang="en-GB" altLang="es-ES" sz="1200" b="1" dirty="0">
            <a:solidFill>
              <a:schemeClr val="tx1"/>
            </a:solidFill>
          </a:endParaRPr>
        </a:p>
        <a:p>
          <a:r>
            <a:rPr lang="el-GR" altLang="es-ES" sz="1200" b="1" dirty="0">
              <a:solidFill>
                <a:schemeClr val="tx1"/>
              </a:solidFill>
            </a:rPr>
            <a:t>Ο χρήστης αναμένει ότι κάθε στοιχείο ελέγχου </a:t>
          </a:r>
          <a:r>
            <a:rPr lang="el-GR" altLang="es-ES" sz="1200" b="1" dirty="0" err="1">
              <a:solidFill>
                <a:schemeClr val="tx1"/>
              </a:solidFill>
            </a:rPr>
            <a:t>διεπαφής</a:t>
          </a:r>
          <a:r>
            <a:rPr lang="el-GR" altLang="es-ES" sz="1200" b="1" dirty="0">
              <a:solidFill>
                <a:schemeClr val="tx1"/>
              </a:solidFill>
            </a:rPr>
            <a:t> θα συμπεριφέρεται σύμφωνα με αυτό που έχει δημιουργηθεί</a:t>
          </a:r>
          <a:r>
            <a:rPr lang="en-GB" altLang="es-ES" sz="1200" b="1" dirty="0">
              <a:solidFill>
                <a:schemeClr val="tx1"/>
              </a:solidFill>
            </a:rPr>
            <a:t>.</a:t>
          </a:r>
          <a:endParaRPr lang="es-ES" sz="1200" dirty="0">
            <a:solidFill>
              <a:schemeClr val="tx1"/>
            </a:solidFill>
          </a:endParaRPr>
        </a:p>
      </dgm:t>
    </dgm:pt>
    <dgm:pt modelId="{6D10BAA3-0B95-48F0-8623-7DDC32D32B33}" type="parTrans" cxnId="{AEFB5999-67BC-463C-B375-776B3CE88447}">
      <dgm:prSet/>
      <dgm:spPr/>
      <dgm:t>
        <a:bodyPr/>
        <a:lstStyle/>
        <a:p>
          <a:endParaRPr lang="es-ES" sz="1200">
            <a:solidFill>
              <a:schemeClr val="tx1"/>
            </a:solidFill>
          </a:endParaRPr>
        </a:p>
      </dgm:t>
    </dgm:pt>
    <dgm:pt modelId="{F42C23FD-96BC-4C42-A151-BB35511E752C}" type="sibTrans" cxnId="{AEFB5999-67BC-463C-B375-776B3CE88447}">
      <dgm:prSet custT="1"/>
      <dgm:spPr/>
      <dgm:t>
        <a:bodyPr/>
        <a:lstStyle/>
        <a:p>
          <a:endParaRPr lang="es-ES" sz="1200">
            <a:solidFill>
              <a:schemeClr val="tx1"/>
            </a:solidFill>
          </a:endParaRPr>
        </a:p>
      </dgm:t>
    </dgm:pt>
    <dgm:pt modelId="{AE58EED3-2051-4A64-854E-022C3D82FBA2}">
      <dgm:prSet custT="1"/>
      <dgm:spPr/>
      <dgm:t>
        <a:bodyPr/>
        <a:lstStyle/>
        <a:p>
          <a:pPr algn="ctr"/>
          <a:endParaRPr lang="en-GB" altLang="es-ES" sz="1200" b="1" dirty="0">
            <a:solidFill>
              <a:schemeClr val="tx1"/>
            </a:solidFill>
          </a:endParaRPr>
        </a:p>
        <a:p>
          <a:pPr algn="ctr"/>
          <a:r>
            <a:rPr lang="el-GR" altLang="es-ES" sz="1200" b="1" dirty="0">
              <a:solidFill>
                <a:schemeClr val="tx1"/>
              </a:solidFill>
            </a:rPr>
            <a:t>Είναι επομένως απαραίτητο ο σχεδιαστής του </a:t>
          </a:r>
          <a:r>
            <a:rPr lang="el-GR" altLang="es-ES" sz="1200" b="1" dirty="0" err="1">
              <a:solidFill>
                <a:schemeClr val="tx1"/>
              </a:solidFill>
            </a:rPr>
            <a:t>ιστότοπου</a:t>
          </a:r>
          <a:r>
            <a:rPr lang="el-GR" altLang="es-ES" sz="1200" b="1" dirty="0">
              <a:solidFill>
                <a:schemeClr val="tx1"/>
              </a:solidFill>
            </a:rPr>
            <a:t> να τηρεί τα πρότυπα γραφικών </a:t>
          </a:r>
          <a:r>
            <a:rPr lang="el-GR" altLang="es-ES" sz="1200" b="1" dirty="0" err="1">
              <a:solidFill>
                <a:schemeClr val="tx1"/>
              </a:solidFill>
            </a:rPr>
            <a:t>διεπαφών</a:t>
          </a:r>
          <a:r>
            <a:rPr lang="el-GR" altLang="es-ES" sz="1200" b="1" dirty="0">
              <a:solidFill>
                <a:schemeClr val="tx1"/>
              </a:solidFill>
            </a:rPr>
            <a:t> και να χρησιμοποιεί στοιχεία ελέγχου (όπως γραμμές κύλισης) με παραδοσιακή εμφάνιση. Αυτό επιτρέπει στον χρήστη να δει πλήρως τι προσφέρει ο </a:t>
          </a:r>
          <a:r>
            <a:rPr lang="el-GR" altLang="es-ES" sz="1200" b="1" dirty="0" err="1">
              <a:solidFill>
                <a:schemeClr val="tx1"/>
              </a:solidFill>
            </a:rPr>
            <a:t>ιστότοπος</a:t>
          </a:r>
          <a:r>
            <a:rPr lang="el-GR" altLang="es-ES" sz="1200" b="1" dirty="0">
              <a:solidFill>
                <a:schemeClr val="tx1"/>
              </a:solidFill>
            </a:rPr>
            <a:t>.</a:t>
          </a:r>
          <a:endParaRPr lang="es-ES" sz="1200" dirty="0">
            <a:solidFill>
              <a:schemeClr val="tx1"/>
            </a:solidFill>
          </a:endParaRPr>
        </a:p>
      </dgm:t>
    </dgm:pt>
    <dgm:pt modelId="{0D190389-3517-4F84-A556-86C2EEA86566}" type="parTrans" cxnId="{FFF66F2F-B151-4DFC-B2C9-60A3D3AA14E0}">
      <dgm:prSet/>
      <dgm:spPr/>
      <dgm:t>
        <a:bodyPr/>
        <a:lstStyle/>
        <a:p>
          <a:endParaRPr lang="es-ES" sz="1200">
            <a:solidFill>
              <a:schemeClr val="tx1"/>
            </a:solidFill>
          </a:endParaRPr>
        </a:p>
      </dgm:t>
    </dgm:pt>
    <dgm:pt modelId="{57E95DA9-4740-42E2-BE4D-BE34AE16B0F0}" type="sibTrans" cxnId="{FFF66F2F-B151-4DFC-B2C9-60A3D3AA14E0}">
      <dgm:prSet/>
      <dgm:spPr/>
      <dgm:t>
        <a:bodyPr/>
        <a:lstStyle/>
        <a:p>
          <a:endParaRPr lang="es-ES" sz="1200">
            <a:solidFill>
              <a:schemeClr val="tx1"/>
            </a:solidFill>
          </a:endParaRPr>
        </a:p>
      </dgm:t>
    </dgm:pt>
    <dgm:pt modelId="{98DB1D6C-7F58-43CD-85FA-3D4D6C52968E}" type="pres">
      <dgm:prSet presAssocID="{B31DFCD7-AC39-4BC5-BB95-6F57B580BD38}" presName="Name0" presStyleCnt="0">
        <dgm:presLayoutVars>
          <dgm:dir/>
          <dgm:resizeHandles val="exact"/>
        </dgm:presLayoutVars>
      </dgm:prSet>
      <dgm:spPr/>
    </dgm:pt>
    <dgm:pt modelId="{CF37B914-852F-443B-9231-0ADA5FB37583}" type="pres">
      <dgm:prSet presAssocID="{67EEEBC6-CE3E-456A-8F7C-311B8970ABF4}" presName="node" presStyleLbl="node1" presStyleIdx="0" presStyleCnt="3">
        <dgm:presLayoutVars>
          <dgm:bulletEnabled val="1"/>
        </dgm:presLayoutVars>
      </dgm:prSet>
      <dgm:spPr/>
    </dgm:pt>
    <dgm:pt modelId="{66DF9375-C9BA-4EC3-9E91-4A464FCCDF7A}" type="pres">
      <dgm:prSet presAssocID="{6C409E8C-F9FA-4F6D-AD36-3C33BFC5DEAE}" presName="sibTrans" presStyleLbl="sibTrans2D1" presStyleIdx="0" presStyleCnt="2"/>
      <dgm:spPr/>
    </dgm:pt>
    <dgm:pt modelId="{64900188-0F52-4C7B-8110-02BCB835E066}" type="pres">
      <dgm:prSet presAssocID="{6C409E8C-F9FA-4F6D-AD36-3C33BFC5DEAE}" presName="connectorText" presStyleLbl="sibTrans2D1" presStyleIdx="0" presStyleCnt="2"/>
      <dgm:spPr/>
    </dgm:pt>
    <dgm:pt modelId="{B2399559-43D6-4A81-99E4-BB7BF3623F1F}" type="pres">
      <dgm:prSet presAssocID="{1FF70BC5-A0EE-445A-A8DC-F6960045CDA6}" presName="node" presStyleLbl="node1" presStyleIdx="1" presStyleCnt="3">
        <dgm:presLayoutVars>
          <dgm:bulletEnabled val="1"/>
        </dgm:presLayoutVars>
      </dgm:prSet>
      <dgm:spPr/>
    </dgm:pt>
    <dgm:pt modelId="{7972CEB1-8CF2-4040-98F7-40DAC6090906}" type="pres">
      <dgm:prSet presAssocID="{F42C23FD-96BC-4C42-A151-BB35511E752C}" presName="sibTrans" presStyleLbl="sibTrans2D1" presStyleIdx="1" presStyleCnt="2"/>
      <dgm:spPr/>
    </dgm:pt>
    <dgm:pt modelId="{CAD4E23B-F8E6-4D36-B501-0A4920DB2556}" type="pres">
      <dgm:prSet presAssocID="{F42C23FD-96BC-4C42-A151-BB35511E752C}" presName="connectorText" presStyleLbl="sibTrans2D1" presStyleIdx="1" presStyleCnt="2"/>
      <dgm:spPr/>
    </dgm:pt>
    <dgm:pt modelId="{4F8D07E8-9233-4352-92C1-99B6410EC300}" type="pres">
      <dgm:prSet presAssocID="{AE58EED3-2051-4A64-854E-022C3D82FBA2}" presName="node" presStyleLbl="node1" presStyleIdx="2" presStyleCnt="3">
        <dgm:presLayoutVars>
          <dgm:bulletEnabled val="1"/>
        </dgm:presLayoutVars>
      </dgm:prSet>
      <dgm:spPr/>
    </dgm:pt>
  </dgm:ptLst>
  <dgm:cxnLst>
    <dgm:cxn modelId="{0CAB1119-69A1-4850-B142-2E93F21B793C}" type="presOf" srcId="{F42C23FD-96BC-4C42-A151-BB35511E752C}" destId="{7972CEB1-8CF2-4040-98F7-40DAC6090906}" srcOrd="0" destOrd="0" presId="urn:microsoft.com/office/officeart/2005/8/layout/process1"/>
    <dgm:cxn modelId="{FFF66F2F-B151-4DFC-B2C9-60A3D3AA14E0}" srcId="{B31DFCD7-AC39-4BC5-BB95-6F57B580BD38}" destId="{AE58EED3-2051-4A64-854E-022C3D82FBA2}" srcOrd="2" destOrd="0" parTransId="{0D190389-3517-4F84-A556-86C2EEA86566}" sibTransId="{57E95DA9-4740-42E2-BE4D-BE34AE16B0F0}"/>
    <dgm:cxn modelId="{251F453D-7C58-412A-84C4-9C0CF00AB2A5}" type="presOf" srcId="{B31DFCD7-AC39-4BC5-BB95-6F57B580BD38}" destId="{98DB1D6C-7F58-43CD-85FA-3D4D6C52968E}" srcOrd="0" destOrd="0" presId="urn:microsoft.com/office/officeart/2005/8/layout/process1"/>
    <dgm:cxn modelId="{9F03263E-898F-463D-94C5-B722BC3452A9}" type="presOf" srcId="{6C409E8C-F9FA-4F6D-AD36-3C33BFC5DEAE}" destId="{66DF9375-C9BA-4EC3-9E91-4A464FCCDF7A}" srcOrd="0" destOrd="0" presId="urn:microsoft.com/office/officeart/2005/8/layout/process1"/>
    <dgm:cxn modelId="{7B003C40-2EBC-46C7-B609-AECD7208D37A}" type="presOf" srcId="{F42C23FD-96BC-4C42-A151-BB35511E752C}" destId="{CAD4E23B-F8E6-4D36-B501-0A4920DB2556}" srcOrd="1" destOrd="0" presId="urn:microsoft.com/office/officeart/2005/8/layout/process1"/>
    <dgm:cxn modelId="{D4834C61-4B7E-4C65-8E8C-9331D677C229}" type="presOf" srcId="{AE58EED3-2051-4A64-854E-022C3D82FBA2}" destId="{4F8D07E8-9233-4352-92C1-99B6410EC300}" srcOrd="0" destOrd="0" presId="urn:microsoft.com/office/officeart/2005/8/layout/process1"/>
    <dgm:cxn modelId="{9F485051-B07C-4EBA-832C-E3F0C2E9E329}" type="presOf" srcId="{67EEEBC6-CE3E-456A-8F7C-311B8970ABF4}" destId="{CF37B914-852F-443B-9231-0ADA5FB37583}" srcOrd="0" destOrd="0" presId="urn:microsoft.com/office/officeart/2005/8/layout/process1"/>
    <dgm:cxn modelId="{BD524B76-7F1E-4B7D-A42E-D42BCEF00BB2}" srcId="{B31DFCD7-AC39-4BC5-BB95-6F57B580BD38}" destId="{67EEEBC6-CE3E-456A-8F7C-311B8970ABF4}" srcOrd="0" destOrd="0" parTransId="{D3722B05-2485-4926-8B5C-86E26535FC83}" sibTransId="{6C409E8C-F9FA-4F6D-AD36-3C33BFC5DEAE}"/>
    <dgm:cxn modelId="{6A9D1C59-D69F-454D-98D8-0CF926CD7F59}" type="presOf" srcId="{6C409E8C-F9FA-4F6D-AD36-3C33BFC5DEAE}" destId="{64900188-0F52-4C7B-8110-02BCB835E066}" srcOrd="1" destOrd="0" presId="urn:microsoft.com/office/officeart/2005/8/layout/process1"/>
    <dgm:cxn modelId="{AEFB5999-67BC-463C-B375-776B3CE88447}" srcId="{B31DFCD7-AC39-4BC5-BB95-6F57B580BD38}" destId="{1FF70BC5-A0EE-445A-A8DC-F6960045CDA6}" srcOrd="1" destOrd="0" parTransId="{6D10BAA3-0B95-48F0-8623-7DDC32D32B33}" sibTransId="{F42C23FD-96BC-4C42-A151-BB35511E752C}"/>
    <dgm:cxn modelId="{BA5CEDA8-F8A0-4FD6-88BC-472633F7A0BC}" type="presOf" srcId="{1FF70BC5-A0EE-445A-A8DC-F6960045CDA6}" destId="{B2399559-43D6-4A81-99E4-BB7BF3623F1F}" srcOrd="0" destOrd="0" presId="urn:microsoft.com/office/officeart/2005/8/layout/process1"/>
    <dgm:cxn modelId="{E78E712B-45EB-4CDA-B9D6-477728694323}" type="presParOf" srcId="{98DB1D6C-7F58-43CD-85FA-3D4D6C52968E}" destId="{CF37B914-852F-443B-9231-0ADA5FB37583}" srcOrd="0" destOrd="0" presId="urn:microsoft.com/office/officeart/2005/8/layout/process1"/>
    <dgm:cxn modelId="{0EA37C41-0ACF-4C0F-A929-2040AEA8A049}" type="presParOf" srcId="{98DB1D6C-7F58-43CD-85FA-3D4D6C52968E}" destId="{66DF9375-C9BA-4EC3-9E91-4A464FCCDF7A}" srcOrd="1" destOrd="0" presId="urn:microsoft.com/office/officeart/2005/8/layout/process1"/>
    <dgm:cxn modelId="{002BE976-9573-414E-9C57-BFD46CAE4048}" type="presParOf" srcId="{66DF9375-C9BA-4EC3-9E91-4A464FCCDF7A}" destId="{64900188-0F52-4C7B-8110-02BCB835E066}" srcOrd="0" destOrd="0" presId="urn:microsoft.com/office/officeart/2005/8/layout/process1"/>
    <dgm:cxn modelId="{0B270DCF-30B5-49E7-8BE5-CA34C86F8F86}" type="presParOf" srcId="{98DB1D6C-7F58-43CD-85FA-3D4D6C52968E}" destId="{B2399559-43D6-4A81-99E4-BB7BF3623F1F}" srcOrd="2" destOrd="0" presId="urn:microsoft.com/office/officeart/2005/8/layout/process1"/>
    <dgm:cxn modelId="{2153FAAA-8EA4-419A-96B7-F0EA4D6AF357}" type="presParOf" srcId="{98DB1D6C-7F58-43CD-85FA-3D4D6C52968E}" destId="{7972CEB1-8CF2-4040-98F7-40DAC6090906}" srcOrd="3" destOrd="0" presId="urn:microsoft.com/office/officeart/2005/8/layout/process1"/>
    <dgm:cxn modelId="{70110845-1E49-48F3-B53C-558599EE0AC8}" type="presParOf" srcId="{7972CEB1-8CF2-4040-98F7-40DAC6090906}" destId="{CAD4E23B-F8E6-4D36-B501-0A4920DB2556}" srcOrd="0" destOrd="0" presId="urn:microsoft.com/office/officeart/2005/8/layout/process1"/>
    <dgm:cxn modelId="{CA1DAF80-3ABE-4093-8E13-67FD36DBAC45}" type="presParOf" srcId="{98DB1D6C-7F58-43CD-85FA-3D4D6C52968E}" destId="{4F8D07E8-9233-4352-92C1-99B6410EC300}" srcOrd="4"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6A7D9A9B-A178-416D-80E6-2FCECC55311B}"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s-ES"/>
        </a:p>
      </dgm:t>
    </dgm:pt>
    <dgm:pt modelId="{58131CDC-0291-46F5-B10F-6A61035BA8A8}">
      <dgm:prSet custT="1"/>
      <dgm:spPr/>
      <dgm:t>
        <a:bodyPr/>
        <a:lstStyle/>
        <a:p>
          <a:pPr algn="just"/>
          <a:r>
            <a:rPr lang="el-GR" altLang="es-ES" sz="1200" b="1" i="1" dirty="0">
              <a:solidFill>
                <a:srgbClr val="FF3399"/>
              </a:solidFill>
            </a:rPr>
            <a:t>Υψηλή κρισιμότητα: </a:t>
          </a:r>
          <a:r>
            <a:rPr lang="el-GR" altLang="es-ES" sz="1200" b="1" i="1" dirty="0">
              <a:solidFill>
                <a:schemeClr val="tx1"/>
              </a:solidFill>
            </a:rPr>
            <a:t>Όταν προκαλεί απαράδεκτο κόστος για τους χρήστες ή / και απώλεια επιχειρήσεων, καθιστώντας αδύνατη τη χρήση του </a:t>
          </a:r>
          <a:r>
            <a:rPr lang="el-GR" altLang="es-ES" sz="1200" b="1" i="1" dirty="0" err="1">
              <a:solidFill>
                <a:schemeClr val="tx1"/>
              </a:solidFill>
            </a:rPr>
            <a:t>ιστότοπου</a:t>
          </a:r>
          <a:r>
            <a:rPr lang="el-GR" altLang="es-ES" sz="1200" b="1" i="1" dirty="0">
              <a:solidFill>
                <a:schemeClr val="tx1"/>
              </a:solidFill>
            </a:rPr>
            <a:t> από τον χρήστη και οδηγώντας στην εγκατάλειψή του.</a:t>
          </a:r>
          <a:endParaRPr lang="es-ES" sz="1200" dirty="0">
            <a:solidFill>
              <a:schemeClr val="tx1"/>
            </a:solidFill>
          </a:endParaRPr>
        </a:p>
      </dgm:t>
    </dgm:pt>
    <dgm:pt modelId="{73D5A9A9-A6A0-4B07-B446-1200C52B862A}" type="parTrans" cxnId="{DE7675A9-0654-4CB1-A392-92FFF7E47B90}">
      <dgm:prSet/>
      <dgm:spPr/>
      <dgm:t>
        <a:bodyPr/>
        <a:lstStyle/>
        <a:p>
          <a:endParaRPr lang="es-ES" sz="1200"/>
        </a:p>
      </dgm:t>
    </dgm:pt>
    <dgm:pt modelId="{7A9ECC83-78EA-41A4-8199-2019658A67BF}" type="sibTrans" cxnId="{DE7675A9-0654-4CB1-A392-92FFF7E47B90}">
      <dgm:prSet/>
      <dgm:spPr/>
      <dgm:t>
        <a:bodyPr/>
        <a:lstStyle/>
        <a:p>
          <a:endParaRPr lang="es-ES" sz="1200"/>
        </a:p>
      </dgm:t>
    </dgm:pt>
    <dgm:pt modelId="{13D9EBB0-1533-477F-8D7E-DE92005D982A}">
      <dgm:prSet custT="1"/>
      <dgm:spPr/>
      <dgm:t>
        <a:bodyPr/>
        <a:lstStyle/>
        <a:p>
          <a:pPr algn="just"/>
          <a:r>
            <a:rPr lang="el-GR" altLang="es-ES" sz="1200" b="1" i="1" dirty="0">
              <a:solidFill>
                <a:srgbClr val="FF3399"/>
              </a:solidFill>
            </a:rPr>
            <a:t>Μέση κρισιμότητα: </a:t>
          </a:r>
          <a:r>
            <a:rPr lang="el-GR" altLang="es-ES" sz="1200" b="1" i="1" dirty="0">
              <a:solidFill>
                <a:schemeClr val="tx1"/>
              </a:solidFill>
            </a:rPr>
            <a:t>Εάν προκαλεί σύγχυση, απογοήτευση και απώλεια ορισμένων επιχειρήσεων.</a:t>
          </a:r>
          <a:endParaRPr lang="es-ES" sz="1200" dirty="0">
            <a:solidFill>
              <a:schemeClr val="tx1"/>
            </a:solidFill>
          </a:endParaRPr>
        </a:p>
      </dgm:t>
    </dgm:pt>
    <dgm:pt modelId="{A950312C-297F-40EF-A36A-37A9572DD73D}" type="parTrans" cxnId="{BDE39E7E-177E-4010-BCE3-54257E48D686}">
      <dgm:prSet/>
      <dgm:spPr/>
      <dgm:t>
        <a:bodyPr/>
        <a:lstStyle/>
        <a:p>
          <a:endParaRPr lang="es-ES" sz="1200"/>
        </a:p>
      </dgm:t>
    </dgm:pt>
    <dgm:pt modelId="{91CAD27D-326E-4A68-89A5-8B02C93810FE}" type="sibTrans" cxnId="{BDE39E7E-177E-4010-BCE3-54257E48D686}">
      <dgm:prSet/>
      <dgm:spPr/>
      <dgm:t>
        <a:bodyPr/>
        <a:lstStyle/>
        <a:p>
          <a:endParaRPr lang="es-ES" sz="1200"/>
        </a:p>
      </dgm:t>
    </dgm:pt>
    <dgm:pt modelId="{6BD6DD03-291F-4EA1-B7A3-42AC45051A05}">
      <dgm:prSet custT="1"/>
      <dgm:spPr/>
      <dgm:t>
        <a:bodyPr/>
        <a:lstStyle/>
        <a:p>
          <a:pPr algn="just"/>
          <a:r>
            <a:rPr lang="el-GR" altLang="es-ES" sz="1200" b="1" i="1" dirty="0">
              <a:solidFill>
                <a:srgbClr val="FF3399"/>
              </a:solidFill>
            </a:rPr>
            <a:t>Χαμηλή κρισιμότητα: </a:t>
          </a:r>
          <a:r>
            <a:rPr lang="el-GR" altLang="es-ES" sz="1200" b="1" i="1" dirty="0">
              <a:solidFill>
                <a:schemeClr val="tx1"/>
              </a:solidFill>
            </a:rPr>
            <a:t>Προβλήματα που ενοχλούν τον χρήστη αλλά κανένα από αυτά δεν βλάπτει οικονομικά τον </a:t>
          </a:r>
          <a:r>
            <a:rPr lang="el-GR" altLang="es-ES" sz="1200" b="1" i="1" dirty="0" err="1">
              <a:solidFill>
                <a:schemeClr val="tx1"/>
              </a:solidFill>
            </a:rPr>
            <a:t>ιστότοπο</a:t>
          </a:r>
          <a:r>
            <a:rPr lang="el-GR" altLang="es-ES" sz="1200" b="1" i="1" dirty="0">
              <a:solidFill>
                <a:schemeClr val="tx1"/>
              </a:solidFill>
            </a:rPr>
            <a:t> αν ληφθούν μεμονωμένα. Πολλά σχετικά προβλήματα χαμηλής κρισιμότητας ωθούν τον χρήστη να εγκαταλείψει τον </a:t>
          </a:r>
          <a:r>
            <a:rPr lang="el-GR" altLang="es-ES" sz="1200" b="1" i="1" dirty="0" err="1">
              <a:solidFill>
                <a:schemeClr val="tx1"/>
              </a:solidFill>
            </a:rPr>
            <a:t>ιστότοπο</a:t>
          </a:r>
          <a:r>
            <a:rPr lang="el-GR" altLang="es-ES" sz="1200" b="1" i="1" dirty="0">
              <a:solidFill>
                <a:schemeClr val="tx1"/>
              </a:solidFill>
            </a:rPr>
            <a:t>.</a:t>
          </a:r>
          <a:endParaRPr lang="es-ES" sz="1200" dirty="0">
            <a:solidFill>
              <a:schemeClr val="tx1"/>
            </a:solidFill>
          </a:endParaRPr>
        </a:p>
      </dgm:t>
    </dgm:pt>
    <dgm:pt modelId="{76B1AA74-5E08-4B58-8738-6D9AC10B8F5F}" type="parTrans" cxnId="{8D97AC39-D734-48B4-BAAC-72C90DD206FF}">
      <dgm:prSet/>
      <dgm:spPr/>
      <dgm:t>
        <a:bodyPr/>
        <a:lstStyle/>
        <a:p>
          <a:endParaRPr lang="es-ES" sz="1200"/>
        </a:p>
      </dgm:t>
    </dgm:pt>
    <dgm:pt modelId="{D1544E1A-75C9-47DB-938B-70046840C2CE}" type="sibTrans" cxnId="{8D97AC39-D734-48B4-BAAC-72C90DD206FF}">
      <dgm:prSet/>
      <dgm:spPr/>
      <dgm:t>
        <a:bodyPr/>
        <a:lstStyle/>
        <a:p>
          <a:endParaRPr lang="es-ES" sz="1200"/>
        </a:p>
      </dgm:t>
    </dgm:pt>
    <dgm:pt modelId="{2068E891-A651-4F06-9C83-4859D0AFD13D}" type="pres">
      <dgm:prSet presAssocID="{6A7D9A9B-A178-416D-80E6-2FCECC55311B}" presName="Name0" presStyleCnt="0">
        <dgm:presLayoutVars>
          <dgm:chMax val="7"/>
          <dgm:dir/>
          <dgm:animLvl val="lvl"/>
          <dgm:resizeHandles val="exact"/>
        </dgm:presLayoutVars>
      </dgm:prSet>
      <dgm:spPr/>
    </dgm:pt>
    <dgm:pt modelId="{19777B3C-A787-429B-AE0D-6D2BE9289346}" type="pres">
      <dgm:prSet presAssocID="{58131CDC-0291-46F5-B10F-6A61035BA8A8}" presName="circle1" presStyleLbl="node1" presStyleIdx="0" presStyleCnt="3" custLinFactNeighborY="-1535"/>
      <dgm:spPr/>
    </dgm:pt>
    <dgm:pt modelId="{38834C2A-4A33-4B42-87E1-FC138018E9B0}" type="pres">
      <dgm:prSet presAssocID="{58131CDC-0291-46F5-B10F-6A61035BA8A8}" presName="space" presStyleCnt="0"/>
      <dgm:spPr/>
    </dgm:pt>
    <dgm:pt modelId="{627C946B-3F5E-44E7-A29E-2A84FC0A3239}" type="pres">
      <dgm:prSet presAssocID="{58131CDC-0291-46F5-B10F-6A61035BA8A8}" presName="rect1" presStyleLbl="alignAcc1" presStyleIdx="0" presStyleCnt="3" custLinFactNeighborX="772" custLinFactNeighborY="-4070"/>
      <dgm:spPr/>
    </dgm:pt>
    <dgm:pt modelId="{3A3B8686-0F85-4DB0-9B7E-C4325370115E}" type="pres">
      <dgm:prSet presAssocID="{13D9EBB0-1533-477F-8D7E-DE92005D982A}" presName="vertSpace2" presStyleLbl="node1" presStyleIdx="0" presStyleCnt="3"/>
      <dgm:spPr/>
    </dgm:pt>
    <dgm:pt modelId="{AB167609-7395-4BD6-952B-090882AFBD5A}" type="pres">
      <dgm:prSet presAssocID="{13D9EBB0-1533-477F-8D7E-DE92005D982A}" presName="circle2" presStyleLbl="node1" presStyleIdx="1" presStyleCnt="3"/>
      <dgm:spPr/>
    </dgm:pt>
    <dgm:pt modelId="{ED2831CF-246E-47DB-A9F7-38331DBE6792}" type="pres">
      <dgm:prSet presAssocID="{13D9EBB0-1533-477F-8D7E-DE92005D982A}" presName="rect2" presStyleLbl="alignAcc1" presStyleIdx="1" presStyleCnt="3" custLinFactNeighborX="249" custLinFactNeighborY="-1582"/>
      <dgm:spPr/>
    </dgm:pt>
    <dgm:pt modelId="{748A195F-87F8-494B-9087-B4A35307581A}" type="pres">
      <dgm:prSet presAssocID="{6BD6DD03-291F-4EA1-B7A3-42AC45051A05}" presName="vertSpace3" presStyleLbl="node1" presStyleIdx="1" presStyleCnt="3"/>
      <dgm:spPr/>
    </dgm:pt>
    <dgm:pt modelId="{B53D318A-17A2-4751-B2B0-0E65F926EDEA}" type="pres">
      <dgm:prSet presAssocID="{6BD6DD03-291F-4EA1-B7A3-42AC45051A05}" presName="circle3" presStyleLbl="node1" presStyleIdx="2" presStyleCnt="3"/>
      <dgm:spPr/>
    </dgm:pt>
    <dgm:pt modelId="{3EAC0FA7-CBF9-4FC2-BA15-A7205845E9A9}" type="pres">
      <dgm:prSet presAssocID="{6BD6DD03-291F-4EA1-B7A3-42AC45051A05}" presName="rect3" presStyleLbl="alignAcc1" presStyleIdx="2" presStyleCnt="3"/>
      <dgm:spPr/>
    </dgm:pt>
    <dgm:pt modelId="{49036B91-AE45-4AC6-8FD0-F0A8A6301DC8}" type="pres">
      <dgm:prSet presAssocID="{58131CDC-0291-46F5-B10F-6A61035BA8A8}" presName="rect1ParTxNoCh" presStyleLbl="alignAcc1" presStyleIdx="2" presStyleCnt="3">
        <dgm:presLayoutVars>
          <dgm:chMax val="1"/>
          <dgm:bulletEnabled val="1"/>
        </dgm:presLayoutVars>
      </dgm:prSet>
      <dgm:spPr/>
    </dgm:pt>
    <dgm:pt modelId="{99A6D0B8-A940-4858-BD55-6B6AE8CF113B}" type="pres">
      <dgm:prSet presAssocID="{13D9EBB0-1533-477F-8D7E-DE92005D982A}" presName="rect2ParTxNoCh" presStyleLbl="alignAcc1" presStyleIdx="2" presStyleCnt="3">
        <dgm:presLayoutVars>
          <dgm:chMax val="1"/>
          <dgm:bulletEnabled val="1"/>
        </dgm:presLayoutVars>
      </dgm:prSet>
      <dgm:spPr/>
    </dgm:pt>
    <dgm:pt modelId="{D149A711-65BC-44CC-904F-CDD6511BF90E}" type="pres">
      <dgm:prSet presAssocID="{6BD6DD03-291F-4EA1-B7A3-42AC45051A05}" presName="rect3ParTxNoCh" presStyleLbl="alignAcc1" presStyleIdx="2" presStyleCnt="3">
        <dgm:presLayoutVars>
          <dgm:chMax val="1"/>
          <dgm:bulletEnabled val="1"/>
        </dgm:presLayoutVars>
      </dgm:prSet>
      <dgm:spPr/>
    </dgm:pt>
  </dgm:ptLst>
  <dgm:cxnLst>
    <dgm:cxn modelId="{41CA8E00-ECEB-4DE3-9874-A72201AD6F26}" type="presOf" srcId="{6BD6DD03-291F-4EA1-B7A3-42AC45051A05}" destId="{3EAC0FA7-CBF9-4FC2-BA15-A7205845E9A9}" srcOrd="0" destOrd="0" presId="urn:microsoft.com/office/officeart/2005/8/layout/target3"/>
    <dgm:cxn modelId="{3B716420-696D-4F12-B175-8BC8A09F2074}" type="presOf" srcId="{13D9EBB0-1533-477F-8D7E-DE92005D982A}" destId="{99A6D0B8-A940-4858-BD55-6B6AE8CF113B}" srcOrd="1" destOrd="0" presId="urn:microsoft.com/office/officeart/2005/8/layout/target3"/>
    <dgm:cxn modelId="{2C32DB29-82F2-4E60-9A7E-F88C9C158D21}" type="presOf" srcId="{58131CDC-0291-46F5-B10F-6A61035BA8A8}" destId="{49036B91-AE45-4AC6-8FD0-F0A8A6301DC8}" srcOrd="1" destOrd="0" presId="urn:microsoft.com/office/officeart/2005/8/layout/target3"/>
    <dgm:cxn modelId="{8D97AC39-D734-48B4-BAAC-72C90DD206FF}" srcId="{6A7D9A9B-A178-416D-80E6-2FCECC55311B}" destId="{6BD6DD03-291F-4EA1-B7A3-42AC45051A05}" srcOrd="2" destOrd="0" parTransId="{76B1AA74-5E08-4B58-8738-6D9AC10B8F5F}" sibTransId="{D1544E1A-75C9-47DB-938B-70046840C2CE}"/>
    <dgm:cxn modelId="{11E78C3C-BF18-452C-8D64-1B7984EBD44E}" type="presOf" srcId="{58131CDC-0291-46F5-B10F-6A61035BA8A8}" destId="{627C946B-3F5E-44E7-A29E-2A84FC0A3239}" srcOrd="0" destOrd="0" presId="urn:microsoft.com/office/officeart/2005/8/layout/target3"/>
    <dgm:cxn modelId="{BE02A041-1D60-4DFF-8D73-A248CB1B59B5}" type="presOf" srcId="{6BD6DD03-291F-4EA1-B7A3-42AC45051A05}" destId="{D149A711-65BC-44CC-904F-CDD6511BF90E}" srcOrd="1" destOrd="0" presId="urn:microsoft.com/office/officeart/2005/8/layout/target3"/>
    <dgm:cxn modelId="{4C65CB55-B22A-4F21-A9FE-46749CF842FE}" type="presOf" srcId="{13D9EBB0-1533-477F-8D7E-DE92005D982A}" destId="{ED2831CF-246E-47DB-A9F7-38331DBE6792}" srcOrd="0" destOrd="0" presId="urn:microsoft.com/office/officeart/2005/8/layout/target3"/>
    <dgm:cxn modelId="{BDE39E7E-177E-4010-BCE3-54257E48D686}" srcId="{6A7D9A9B-A178-416D-80E6-2FCECC55311B}" destId="{13D9EBB0-1533-477F-8D7E-DE92005D982A}" srcOrd="1" destOrd="0" parTransId="{A950312C-297F-40EF-A36A-37A9572DD73D}" sibTransId="{91CAD27D-326E-4A68-89A5-8B02C93810FE}"/>
    <dgm:cxn modelId="{DE7675A9-0654-4CB1-A392-92FFF7E47B90}" srcId="{6A7D9A9B-A178-416D-80E6-2FCECC55311B}" destId="{58131CDC-0291-46F5-B10F-6A61035BA8A8}" srcOrd="0" destOrd="0" parTransId="{73D5A9A9-A6A0-4B07-B446-1200C52B862A}" sibTransId="{7A9ECC83-78EA-41A4-8199-2019658A67BF}"/>
    <dgm:cxn modelId="{1B83E4C1-6ADD-4397-8156-971E50367B94}" type="presOf" srcId="{6A7D9A9B-A178-416D-80E6-2FCECC55311B}" destId="{2068E891-A651-4F06-9C83-4859D0AFD13D}" srcOrd="0" destOrd="0" presId="urn:microsoft.com/office/officeart/2005/8/layout/target3"/>
    <dgm:cxn modelId="{674DD513-3032-43D7-96A0-F873F23923C5}" type="presParOf" srcId="{2068E891-A651-4F06-9C83-4859D0AFD13D}" destId="{19777B3C-A787-429B-AE0D-6D2BE9289346}" srcOrd="0" destOrd="0" presId="urn:microsoft.com/office/officeart/2005/8/layout/target3"/>
    <dgm:cxn modelId="{E3F2E85E-6258-446E-9B05-E4F1DC32044C}" type="presParOf" srcId="{2068E891-A651-4F06-9C83-4859D0AFD13D}" destId="{38834C2A-4A33-4B42-87E1-FC138018E9B0}" srcOrd="1" destOrd="0" presId="urn:microsoft.com/office/officeart/2005/8/layout/target3"/>
    <dgm:cxn modelId="{E5F6AE8C-2618-4920-B20E-1B90B20F77F0}" type="presParOf" srcId="{2068E891-A651-4F06-9C83-4859D0AFD13D}" destId="{627C946B-3F5E-44E7-A29E-2A84FC0A3239}" srcOrd="2" destOrd="0" presId="urn:microsoft.com/office/officeart/2005/8/layout/target3"/>
    <dgm:cxn modelId="{5DE050F6-0FE2-49F1-8CDC-EB97153F1266}" type="presParOf" srcId="{2068E891-A651-4F06-9C83-4859D0AFD13D}" destId="{3A3B8686-0F85-4DB0-9B7E-C4325370115E}" srcOrd="3" destOrd="0" presId="urn:microsoft.com/office/officeart/2005/8/layout/target3"/>
    <dgm:cxn modelId="{C9AE6E8B-7769-4AA9-B66F-4BEB42178993}" type="presParOf" srcId="{2068E891-A651-4F06-9C83-4859D0AFD13D}" destId="{AB167609-7395-4BD6-952B-090882AFBD5A}" srcOrd="4" destOrd="0" presId="urn:microsoft.com/office/officeart/2005/8/layout/target3"/>
    <dgm:cxn modelId="{11F406F8-8A56-46D4-9D93-F8C3308B94FF}" type="presParOf" srcId="{2068E891-A651-4F06-9C83-4859D0AFD13D}" destId="{ED2831CF-246E-47DB-A9F7-38331DBE6792}" srcOrd="5" destOrd="0" presId="urn:microsoft.com/office/officeart/2005/8/layout/target3"/>
    <dgm:cxn modelId="{B79B53FB-8765-4A2D-A93A-7217C2805E97}" type="presParOf" srcId="{2068E891-A651-4F06-9C83-4859D0AFD13D}" destId="{748A195F-87F8-494B-9087-B4A35307581A}" srcOrd="6" destOrd="0" presId="urn:microsoft.com/office/officeart/2005/8/layout/target3"/>
    <dgm:cxn modelId="{0B9F28C6-68D3-4A08-B206-DD139CD9519F}" type="presParOf" srcId="{2068E891-A651-4F06-9C83-4859D0AFD13D}" destId="{B53D318A-17A2-4751-B2B0-0E65F926EDEA}" srcOrd="7" destOrd="0" presId="urn:microsoft.com/office/officeart/2005/8/layout/target3"/>
    <dgm:cxn modelId="{3FC7B74B-2394-43D1-BCCC-BABB12FF2ADE}" type="presParOf" srcId="{2068E891-A651-4F06-9C83-4859D0AFD13D}" destId="{3EAC0FA7-CBF9-4FC2-BA15-A7205845E9A9}" srcOrd="8" destOrd="0" presId="urn:microsoft.com/office/officeart/2005/8/layout/target3"/>
    <dgm:cxn modelId="{FD62F39B-3AC7-4782-9877-9BF0C3B2E084}" type="presParOf" srcId="{2068E891-A651-4F06-9C83-4859D0AFD13D}" destId="{49036B91-AE45-4AC6-8FD0-F0A8A6301DC8}" srcOrd="9" destOrd="0" presId="urn:microsoft.com/office/officeart/2005/8/layout/target3"/>
    <dgm:cxn modelId="{F502B73A-4061-40DB-8CC9-7C6367E4112F}" type="presParOf" srcId="{2068E891-A651-4F06-9C83-4859D0AFD13D}" destId="{99A6D0B8-A940-4858-BD55-6B6AE8CF113B}" srcOrd="10" destOrd="0" presId="urn:microsoft.com/office/officeart/2005/8/layout/target3"/>
    <dgm:cxn modelId="{8EDB201B-E162-4492-BD95-7C9A32A5E0B4}" type="presParOf" srcId="{2068E891-A651-4F06-9C83-4859D0AFD13D}" destId="{D149A711-65BC-44CC-904F-CDD6511BF90E}"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2BC3163-4786-45B0-A0E3-8C695F1A312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DBE94F-40C9-42F8-B832-434E5D7E8D6D}">
      <dgm:prSet custT="1"/>
      <dgm:spPr>
        <a:solidFill>
          <a:schemeClr val="accent4">
            <a:lumMod val="20000"/>
            <a:lumOff val="80000"/>
          </a:schemeClr>
        </a:solidFill>
        <a:ln>
          <a:solidFill>
            <a:schemeClr val="accent4">
              <a:lumMod val="75000"/>
            </a:schemeClr>
          </a:solidFill>
        </a:ln>
      </dgm:spPr>
      <dgm:t>
        <a:bodyPr/>
        <a:lstStyle/>
        <a:p>
          <a:endParaRPr lang="es-ES" sz="1200"/>
        </a:p>
      </dgm:t>
    </dgm:pt>
    <dgm:pt modelId="{862CAD4B-80CA-4EF6-B5C8-603B5D978146}" type="parTrans" cxnId="{17AF8AB8-2D44-4E16-9012-14340CB63B8C}">
      <dgm:prSet/>
      <dgm:spPr/>
      <dgm:t>
        <a:bodyPr/>
        <a:lstStyle/>
        <a:p>
          <a:endParaRPr lang="es-ES" sz="1200"/>
        </a:p>
      </dgm:t>
    </dgm:pt>
    <dgm:pt modelId="{7FC33DFD-D4D5-4F0F-A936-FC915BD1101D}" type="sibTrans" cxnId="{17AF8AB8-2D44-4E16-9012-14340CB63B8C}">
      <dgm:prSet/>
      <dgm:spPr/>
      <dgm:t>
        <a:bodyPr/>
        <a:lstStyle/>
        <a:p>
          <a:endParaRPr lang="es-ES" sz="1200"/>
        </a:p>
      </dgm:t>
    </dgm:pt>
    <dgm:pt modelId="{865E69AE-9E94-4F11-B64A-298C9703C75D}">
      <dgm:prSet custT="1"/>
      <dgm:spPr>
        <a:ln>
          <a:solidFill>
            <a:schemeClr val="accent4">
              <a:lumMod val="75000"/>
            </a:schemeClr>
          </a:solidFill>
        </a:ln>
      </dgm:spPr>
      <dgm:t>
        <a:bodyPr/>
        <a:lstStyle/>
        <a:p>
          <a:r>
            <a:rPr lang="el-GR" sz="1200" dirty="0"/>
            <a:t>Συχνότητα: πόσοι χρήστες θα έχουν το ίδιο πρόβλημα
Αντίκτυπος: εάν προκαλέσει ανεπαίσθητη ενόχληση ή απώλεια ωρών εργασίας ή ο χρήστης αποφασίσει να αποχωρήσει από τον </a:t>
          </a:r>
          <a:r>
            <a:rPr lang="el-GR" sz="1200" dirty="0" err="1"/>
            <a:t>ιστότοπο</a:t>
          </a:r>
          <a:r>
            <a:rPr lang="el-GR" sz="1200" dirty="0"/>
            <a:t>.
Επιμονή: εάν το πρόβλημα εμφανίζεται άθελα ή τακτικά. Τώρα ένας χρήστης αφού συναντήσει ένα πρόβλημα, μαθαίνει να το αποφεύγει.</a:t>
          </a:r>
          <a:endParaRPr lang="es-ES" sz="1200" dirty="0"/>
        </a:p>
      </dgm:t>
    </dgm:pt>
    <dgm:pt modelId="{19873F88-6447-4BE2-A7C3-3CF4E83C5FAA}" type="parTrans" cxnId="{F85D33C8-F28C-494A-AD11-C85EE68CF172}">
      <dgm:prSet/>
      <dgm:spPr/>
      <dgm:t>
        <a:bodyPr/>
        <a:lstStyle/>
        <a:p>
          <a:endParaRPr lang="es-ES"/>
        </a:p>
      </dgm:t>
    </dgm:pt>
    <dgm:pt modelId="{CDAA5E02-1F40-4EAF-A31F-9DE2B7D11A74}" type="sibTrans" cxnId="{F85D33C8-F28C-494A-AD11-C85EE68CF172}">
      <dgm:prSet/>
      <dgm:spPr/>
      <dgm:t>
        <a:bodyPr/>
        <a:lstStyle/>
        <a:p>
          <a:endParaRPr lang="es-ES"/>
        </a:p>
      </dgm:t>
    </dgm:pt>
    <dgm:pt modelId="{A0A7CED4-AA3A-4775-AA1B-D6D688C9371A}">
      <dgm:prSet custT="1"/>
      <dgm:spPr/>
      <dgm:t>
        <a:bodyPr/>
        <a:lstStyle/>
        <a:p>
          <a:endParaRPr lang="it-IT" altLang="es-ES" sz="1200" b="1" dirty="0"/>
        </a:p>
      </dgm:t>
    </dgm:pt>
    <dgm:pt modelId="{86E9EA93-DA24-4C8C-9757-1E96C5424B89}" type="parTrans" cxnId="{F9209F4C-46BE-4794-9234-99C7B0DD7F1F}">
      <dgm:prSet/>
      <dgm:spPr/>
      <dgm:t>
        <a:bodyPr/>
        <a:lstStyle/>
        <a:p>
          <a:endParaRPr lang="es-ES"/>
        </a:p>
      </dgm:t>
    </dgm:pt>
    <dgm:pt modelId="{70888573-F721-4E55-9D6E-8B9C6108703C}" type="sibTrans" cxnId="{F9209F4C-46BE-4794-9234-99C7B0DD7F1F}">
      <dgm:prSet/>
      <dgm:spPr/>
      <dgm:t>
        <a:bodyPr/>
        <a:lstStyle/>
        <a:p>
          <a:endParaRPr lang="es-ES"/>
        </a:p>
      </dgm:t>
    </dgm:pt>
    <dgm:pt modelId="{47AD7F11-697F-4504-8E8F-134F2CDAE0E3}" type="pres">
      <dgm:prSet presAssocID="{22BC3163-4786-45B0-A0E3-8C695F1A312A}" presName="linear" presStyleCnt="0">
        <dgm:presLayoutVars>
          <dgm:animLvl val="lvl"/>
          <dgm:resizeHandles val="exact"/>
        </dgm:presLayoutVars>
      </dgm:prSet>
      <dgm:spPr/>
    </dgm:pt>
    <dgm:pt modelId="{6719BBBB-F02E-4293-AC24-DCCE01798DB5}" type="pres">
      <dgm:prSet presAssocID="{87DBE94F-40C9-42F8-B832-434E5D7E8D6D}" presName="parentText" presStyleLbl="node1" presStyleIdx="0" presStyleCnt="1" custFlipVert="0" custScaleY="15384" custLinFactNeighborX="531" custLinFactNeighborY="351">
        <dgm:presLayoutVars>
          <dgm:chMax val="0"/>
          <dgm:bulletEnabled val="1"/>
        </dgm:presLayoutVars>
      </dgm:prSet>
      <dgm:spPr/>
    </dgm:pt>
    <dgm:pt modelId="{A58B2C80-022F-412C-AECD-538EDF9FF9F2}" type="pres">
      <dgm:prSet presAssocID="{87DBE94F-40C9-42F8-B832-434E5D7E8D6D}" presName="childText" presStyleLbl="revTx" presStyleIdx="0" presStyleCnt="1">
        <dgm:presLayoutVars>
          <dgm:bulletEnabled val="1"/>
        </dgm:presLayoutVars>
      </dgm:prSet>
      <dgm:spPr/>
    </dgm:pt>
  </dgm:ptLst>
  <dgm:cxnLst>
    <dgm:cxn modelId="{79B4FB5C-6078-45CB-8243-A626C24828DE}" type="presOf" srcId="{A0A7CED4-AA3A-4775-AA1B-D6D688C9371A}" destId="{A58B2C80-022F-412C-AECD-538EDF9FF9F2}" srcOrd="0" destOrd="1" presId="urn:microsoft.com/office/officeart/2005/8/layout/vList2"/>
    <dgm:cxn modelId="{A39EE56A-27A6-4F66-9508-C15ADF3EDF9A}" type="presOf" srcId="{22BC3163-4786-45B0-A0E3-8C695F1A312A}" destId="{47AD7F11-697F-4504-8E8F-134F2CDAE0E3}" srcOrd="0" destOrd="0" presId="urn:microsoft.com/office/officeart/2005/8/layout/vList2"/>
    <dgm:cxn modelId="{F9209F4C-46BE-4794-9234-99C7B0DD7F1F}" srcId="{87DBE94F-40C9-42F8-B832-434E5D7E8D6D}" destId="{A0A7CED4-AA3A-4775-AA1B-D6D688C9371A}" srcOrd="1" destOrd="0" parTransId="{86E9EA93-DA24-4C8C-9757-1E96C5424B89}" sibTransId="{70888573-F721-4E55-9D6E-8B9C6108703C}"/>
    <dgm:cxn modelId="{17AF8AB8-2D44-4E16-9012-14340CB63B8C}" srcId="{22BC3163-4786-45B0-A0E3-8C695F1A312A}" destId="{87DBE94F-40C9-42F8-B832-434E5D7E8D6D}" srcOrd="0" destOrd="0" parTransId="{862CAD4B-80CA-4EF6-B5C8-603B5D978146}" sibTransId="{7FC33DFD-D4D5-4F0F-A936-FC915BD1101D}"/>
    <dgm:cxn modelId="{98C5E8BF-2826-4BD1-ABE0-EB8A485DE491}" type="presOf" srcId="{87DBE94F-40C9-42F8-B832-434E5D7E8D6D}" destId="{6719BBBB-F02E-4293-AC24-DCCE01798DB5}" srcOrd="0" destOrd="0" presId="urn:microsoft.com/office/officeart/2005/8/layout/vList2"/>
    <dgm:cxn modelId="{F85D33C8-F28C-494A-AD11-C85EE68CF172}" srcId="{87DBE94F-40C9-42F8-B832-434E5D7E8D6D}" destId="{865E69AE-9E94-4F11-B64A-298C9703C75D}" srcOrd="0" destOrd="0" parTransId="{19873F88-6447-4BE2-A7C3-3CF4E83C5FAA}" sibTransId="{CDAA5E02-1F40-4EAF-A31F-9DE2B7D11A74}"/>
    <dgm:cxn modelId="{D22CF5DC-2445-46A8-9311-81D19D8442D4}" type="presOf" srcId="{865E69AE-9E94-4F11-B64A-298C9703C75D}" destId="{A58B2C80-022F-412C-AECD-538EDF9FF9F2}" srcOrd="0" destOrd="0" presId="urn:microsoft.com/office/officeart/2005/8/layout/vList2"/>
    <dgm:cxn modelId="{BD4DFF2D-3BFB-44F0-872B-F08ED1ADD5A6}" type="presParOf" srcId="{47AD7F11-697F-4504-8E8F-134F2CDAE0E3}" destId="{6719BBBB-F02E-4293-AC24-DCCE01798DB5}" srcOrd="0" destOrd="0" presId="urn:microsoft.com/office/officeart/2005/8/layout/vList2"/>
    <dgm:cxn modelId="{5E245082-55E0-42AF-BCAE-F20D049CBCA2}" type="presParOf" srcId="{47AD7F11-697F-4504-8E8F-134F2CDAE0E3}" destId="{A58B2C80-022F-412C-AECD-538EDF9FF9F2}" srcOrd="1"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A828F478-DDD3-4B5B-ABE3-482B7B20ECD0}" type="doc">
      <dgm:prSet loTypeId="urn:microsoft.com/office/officeart/2005/8/layout/vList2" loCatId="list" qsTypeId="urn:microsoft.com/office/officeart/2005/8/quickstyle/simple1" qsCatId="simple" csTypeId="urn:microsoft.com/office/officeart/2005/8/colors/colorful1#1" csCatId="colorful" phldr="1"/>
      <dgm:spPr/>
      <dgm:t>
        <a:bodyPr/>
        <a:lstStyle/>
        <a:p>
          <a:endParaRPr lang="es-ES"/>
        </a:p>
      </dgm:t>
    </dgm:pt>
    <dgm:pt modelId="{F5414E7F-416B-47C5-A46B-9CC46CD67E81}">
      <dgm:prSet/>
      <dgm:spPr/>
      <dgm:t>
        <a:bodyPr/>
        <a:lstStyle/>
        <a:p>
          <a:r>
            <a:rPr lang="el-GR" altLang="es-ES" b="1" dirty="0">
              <a:solidFill>
                <a:schemeClr val="tx1"/>
              </a:solidFill>
            </a:rPr>
            <a:t>Ένας </a:t>
          </a:r>
          <a:r>
            <a:rPr lang="el-GR" altLang="es-ES" b="1" dirty="0" err="1">
              <a:solidFill>
                <a:schemeClr val="tx1"/>
              </a:solidFill>
            </a:rPr>
            <a:t>ιστότοπος</a:t>
          </a:r>
          <a:r>
            <a:rPr lang="el-GR" altLang="es-ES" b="1" dirty="0">
              <a:solidFill>
                <a:schemeClr val="tx1"/>
              </a:solidFill>
            </a:rPr>
            <a:t> έχει λιγότερες σελίδες για ευρετηρίαση</a:t>
          </a:r>
          <a:endParaRPr lang="es-ES" dirty="0">
            <a:solidFill>
              <a:schemeClr val="tx1"/>
            </a:solidFill>
          </a:endParaRPr>
        </a:p>
      </dgm:t>
    </dgm:pt>
    <dgm:pt modelId="{6E9F83C5-633D-4B88-9BBB-9AA28D14E881}" type="parTrans" cxnId="{9574A276-4EF9-46BF-97A9-474D65F7F158}">
      <dgm:prSet/>
      <dgm:spPr/>
      <dgm:t>
        <a:bodyPr/>
        <a:lstStyle/>
        <a:p>
          <a:endParaRPr lang="es-ES">
            <a:solidFill>
              <a:schemeClr val="tx1"/>
            </a:solidFill>
          </a:endParaRPr>
        </a:p>
      </dgm:t>
    </dgm:pt>
    <dgm:pt modelId="{542CBDE9-3123-4A16-BC7F-74CC87852C6E}" type="sibTrans" cxnId="{9574A276-4EF9-46BF-97A9-474D65F7F158}">
      <dgm:prSet/>
      <dgm:spPr/>
      <dgm:t>
        <a:bodyPr/>
        <a:lstStyle/>
        <a:p>
          <a:endParaRPr lang="es-ES">
            <a:solidFill>
              <a:schemeClr val="tx1"/>
            </a:solidFill>
          </a:endParaRPr>
        </a:p>
      </dgm:t>
    </dgm:pt>
    <dgm:pt modelId="{614DDF67-97A0-499B-842E-D94C7BD183A6}">
      <dgm:prSet/>
      <dgm:spPr/>
      <dgm:t>
        <a:bodyPr/>
        <a:lstStyle/>
        <a:p>
          <a:r>
            <a:rPr lang="el-GR" altLang="es-ES" b="1" dirty="0">
              <a:solidFill>
                <a:schemeClr val="tx1"/>
              </a:solidFill>
            </a:rPr>
            <a:t>Σε έναν συγκεκριμένο </a:t>
          </a:r>
          <a:r>
            <a:rPr lang="el-GR" altLang="es-ES" b="1" dirty="0" err="1">
              <a:solidFill>
                <a:schemeClr val="tx1"/>
              </a:solidFill>
            </a:rPr>
            <a:t>ιστότοπο</a:t>
          </a:r>
          <a:r>
            <a:rPr lang="el-GR" altLang="es-ES" b="1" dirty="0">
              <a:solidFill>
                <a:schemeClr val="tx1"/>
              </a:solidFill>
            </a:rPr>
            <a:t>, οι στόχοι του χρήστη είναι σαφείς</a:t>
          </a:r>
          <a:endParaRPr lang="es-ES" dirty="0">
            <a:solidFill>
              <a:schemeClr val="tx1"/>
            </a:solidFill>
          </a:endParaRPr>
        </a:p>
      </dgm:t>
    </dgm:pt>
    <dgm:pt modelId="{832A2C5C-1D49-4C25-846E-8D75E83E4466}" type="parTrans" cxnId="{90D92FB0-D778-4333-B140-CBB21D93FD96}">
      <dgm:prSet/>
      <dgm:spPr/>
      <dgm:t>
        <a:bodyPr/>
        <a:lstStyle/>
        <a:p>
          <a:endParaRPr lang="es-ES">
            <a:solidFill>
              <a:schemeClr val="tx1"/>
            </a:solidFill>
          </a:endParaRPr>
        </a:p>
      </dgm:t>
    </dgm:pt>
    <dgm:pt modelId="{F6B7CBC3-5460-405F-94FC-87D83257C1D2}" type="sibTrans" cxnId="{90D92FB0-D778-4333-B140-CBB21D93FD96}">
      <dgm:prSet/>
      <dgm:spPr/>
      <dgm:t>
        <a:bodyPr/>
        <a:lstStyle/>
        <a:p>
          <a:endParaRPr lang="es-ES">
            <a:solidFill>
              <a:schemeClr val="tx1"/>
            </a:solidFill>
          </a:endParaRPr>
        </a:p>
      </dgm:t>
    </dgm:pt>
    <dgm:pt modelId="{F887FC6D-4A08-4863-8140-C837A13B927A}">
      <dgm:prSet/>
      <dgm:spPr/>
      <dgm:t>
        <a:bodyPr/>
        <a:lstStyle/>
        <a:p>
          <a:r>
            <a:rPr lang="el-GR" altLang="es-ES" b="1" dirty="0">
              <a:solidFill>
                <a:schemeClr val="tx1"/>
              </a:solidFill>
            </a:rPr>
            <a:t>Όποιος διαχειρίζεται τον </a:t>
          </a:r>
          <a:r>
            <a:rPr lang="el-GR" altLang="es-ES" b="1" dirty="0" err="1">
              <a:solidFill>
                <a:schemeClr val="tx1"/>
              </a:solidFill>
            </a:rPr>
            <a:t>ιστότοπο</a:t>
          </a:r>
          <a:r>
            <a:rPr lang="el-GR" altLang="es-ES" b="1" dirty="0">
              <a:solidFill>
                <a:schemeClr val="tx1"/>
              </a:solidFill>
            </a:rPr>
            <a:t> ξέρει πώς να εντοπίσει τα πιο σημαντικά μέρη</a:t>
          </a:r>
          <a:endParaRPr lang="es-ES" dirty="0">
            <a:solidFill>
              <a:schemeClr val="tx1"/>
            </a:solidFill>
          </a:endParaRPr>
        </a:p>
      </dgm:t>
    </dgm:pt>
    <dgm:pt modelId="{BDF98C01-4F1E-4C34-8604-2BB252B75DA8}" type="parTrans" cxnId="{8AB2C4CF-F14E-41D2-95BB-DF58BD928037}">
      <dgm:prSet/>
      <dgm:spPr/>
      <dgm:t>
        <a:bodyPr/>
        <a:lstStyle/>
        <a:p>
          <a:endParaRPr lang="es-ES">
            <a:solidFill>
              <a:schemeClr val="tx1"/>
            </a:solidFill>
          </a:endParaRPr>
        </a:p>
      </dgm:t>
    </dgm:pt>
    <dgm:pt modelId="{A23A7902-EA80-45AF-B79B-A8095E8A08B4}" type="sibTrans" cxnId="{8AB2C4CF-F14E-41D2-95BB-DF58BD928037}">
      <dgm:prSet/>
      <dgm:spPr/>
      <dgm:t>
        <a:bodyPr/>
        <a:lstStyle/>
        <a:p>
          <a:endParaRPr lang="es-ES">
            <a:solidFill>
              <a:schemeClr val="tx1"/>
            </a:solidFill>
          </a:endParaRPr>
        </a:p>
      </dgm:t>
    </dgm:pt>
    <dgm:pt modelId="{AB2647FB-8299-441B-A7B5-ADDF7D41CD3A}">
      <dgm:prSet/>
      <dgm:spPr/>
      <dgm:t>
        <a:bodyPr/>
        <a:lstStyle/>
        <a:p>
          <a:r>
            <a:rPr lang="el-GR" altLang="es-ES" b="1" dirty="0">
              <a:solidFill>
                <a:schemeClr val="tx1"/>
              </a:solidFill>
            </a:rPr>
            <a:t>Είναι γνωστό ποια παλιά και ξεπερασμένα έγγραφα μπορούν να φτάσουν στο κάτω μέρος της λίστας</a:t>
          </a:r>
          <a:endParaRPr lang="es-ES" dirty="0">
            <a:solidFill>
              <a:schemeClr val="tx1"/>
            </a:solidFill>
          </a:endParaRPr>
        </a:p>
      </dgm:t>
    </dgm:pt>
    <dgm:pt modelId="{31F1E075-9866-48DB-B93E-A8B0DD27A4CA}" type="parTrans" cxnId="{ADBF4A90-A7CF-4F2E-9EDE-6F4B5778ED00}">
      <dgm:prSet/>
      <dgm:spPr/>
      <dgm:t>
        <a:bodyPr/>
        <a:lstStyle/>
        <a:p>
          <a:endParaRPr lang="es-ES">
            <a:solidFill>
              <a:schemeClr val="tx1"/>
            </a:solidFill>
          </a:endParaRPr>
        </a:p>
      </dgm:t>
    </dgm:pt>
    <dgm:pt modelId="{D577C1AB-E8F5-41B6-8F1E-A2428665FD7E}" type="sibTrans" cxnId="{ADBF4A90-A7CF-4F2E-9EDE-6F4B5778ED00}">
      <dgm:prSet/>
      <dgm:spPr/>
      <dgm:t>
        <a:bodyPr/>
        <a:lstStyle/>
        <a:p>
          <a:endParaRPr lang="es-ES">
            <a:solidFill>
              <a:schemeClr val="tx1"/>
            </a:solidFill>
          </a:endParaRPr>
        </a:p>
      </dgm:t>
    </dgm:pt>
    <dgm:pt modelId="{FC23B5B5-55B5-4C81-B4FC-31B689D3EE5B}" type="pres">
      <dgm:prSet presAssocID="{A828F478-DDD3-4B5B-ABE3-482B7B20ECD0}" presName="linear" presStyleCnt="0">
        <dgm:presLayoutVars>
          <dgm:animLvl val="lvl"/>
          <dgm:resizeHandles val="exact"/>
        </dgm:presLayoutVars>
      </dgm:prSet>
      <dgm:spPr/>
    </dgm:pt>
    <dgm:pt modelId="{26523A00-E9B9-4343-9E7B-D1058FE4AB9A}" type="pres">
      <dgm:prSet presAssocID="{F5414E7F-416B-47C5-A46B-9CC46CD67E81}" presName="parentText" presStyleLbl="node1" presStyleIdx="0" presStyleCnt="4">
        <dgm:presLayoutVars>
          <dgm:chMax val="0"/>
          <dgm:bulletEnabled val="1"/>
        </dgm:presLayoutVars>
      </dgm:prSet>
      <dgm:spPr/>
    </dgm:pt>
    <dgm:pt modelId="{9C2BB6EA-C614-4793-8670-E5353021A46F}" type="pres">
      <dgm:prSet presAssocID="{542CBDE9-3123-4A16-BC7F-74CC87852C6E}" presName="spacer" presStyleCnt="0"/>
      <dgm:spPr/>
    </dgm:pt>
    <dgm:pt modelId="{0EBD8262-C04D-40DE-8D6B-5BC4E488DD0B}" type="pres">
      <dgm:prSet presAssocID="{614DDF67-97A0-499B-842E-D94C7BD183A6}" presName="parentText" presStyleLbl="node1" presStyleIdx="1" presStyleCnt="4">
        <dgm:presLayoutVars>
          <dgm:chMax val="0"/>
          <dgm:bulletEnabled val="1"/>
        </dgm:presLayoutVars>
      </dgm:prSet>
      <dgm:spPr/>
    </dgm:pt>
    <dgm:pt modelId="{6625A389-5018-438C-84FA-67B5E1A9E5F5}" type="pres">
      <dgm:prSet presAssocID="{F6B7CBC3-5460-405F-94FC-87D83257C1D2}" presName="spacer" presStyleCnt="0"/>
      <dgm:spPr/>
    </dgm:pt>
    <dgm:pt modelId="{304322B3-2601-4C73-A243-EA6CB4E8DD34}" type="pres">
      <dgm:prSet presAssocID="{F887FC6D-4A08-4863-8140-C837A13B927A}" presName="parentText" presStyleLbl="node1" presStyleIdx="2" presStyleCnt="4">
        <dgm:presLayoutVars>
          <dgm:chMax val="0"/>
          <dgm:bulletEnabled val="1"/>
        </dgm:presLayoutVars>
      </dgm:prSet>
      <dgm:spPr/>
    </dgm:pt>
    <dgm:pt modelId="{B647A3FB-FDE0-495F-9652-E5290363FE6B}" type="pres">
      <dgm:prSet presAssocID="{A23A7902-EA80-45AF-B79B-A8095E8A08B4}" presName="spacer" presStyleCnt="0"/>
      <dgm:spPr/>
    </dgm:pt>
    <dgm:pt modelId="{82CC2A8E-F09D-47F1-A2CE-D7EF032B98FA}" type="pres">
      <dgm:prSet presAssocID="{AB2647FB-8299-441B-A7B5-ADDF7D41CD3A}" presName="parentText" presStyleLbl="node1" presStyleIdx="3" presStyleCnt="4">
        <dgm:presLayoutVars>
          <dgm:chMax val="0"/>
          <dgm:bulletEnabled val="1"/>
        </dgm:presLayoutVars>
      </dgm:prSet>
      <dgm:spPr/>
    </dgm:pt>
  </dgm:ptLst>
  <dgm:cxnLst>
    <dgm:cxn modelId="{96D27F38-C4D9-43DB-85F2-6129F1AD9B26}" type="presOf" srcId="{AB2647FB-8299-441B-A7B5-ADDF7D41CD3A}" destId="{82CC2A8E-F09D-47F1-A2CE-D7EF032B98FA}" srcOrd="0" destOrd="0" presId="urn:microsoft.com/office/officeart/2005/8/layout/vList2"/>
    <dgm:cxn modelId="{1C90CC4C-B82A-4696-8F6A-82C8594A2DD4}" type="presOf" srcId="{614DDF67-97A0-499B-842E-D94C7BD183A6}" destId="{0EBD8262-C04D-40DE-8D6B-5BC4E488DD0B}" srcOrd="0" destOrd="0" presId="urn:microsoft.com/office/officeart/2005/8/layout/vList2"/>
    <dgm:cxn modelId="{9574A276-4EF9-46BF-97A9-474D65F7F158}" srcId="{A828F478-DDD3-4B5B-ABE3-482B7B20ECD0}" destId="{F5414E7F-416B-47C5-A46B-9CC46CD67E81}" srcOrd="0" destOrd="0" parTransId="{6E9F83C5-633D-4B88-9BBB-9AA28D14E881}" sibTransId="{542CBDE9-3123-4A16-BC7F-74CC87852C6E}"/>
    <dgm:cxn modelId="{F1363F8F-F24B-422F-9BC7-3DB79F153818}" type="presOf" srcId="{F5414E7F-416B-47C5-A46B-9CC46CD67E81}" destId="{26523A00-E9B9-4343-9E7B-D1058FE4AB9A}" srcOrd="0" destOrd="0" presId="urn:microsoft.com/office/officeart/2005/8/layout/vList2"/>
    <dgm:cxn modelId="{ADBF4A90-A7CF-4F2E-9EDE-6F4B5778ED00}" srcId="{A828F478-DDD3-4B5B-ABE3-482B7B20ECD0}" destId="{AB2647FB-8299-441B-A7B5-ADDF7D41CD3A}" srcOrd="3" destOrd="0" parTransId="{31F1E075-9866-48DB-B93E-A8B0DD27A4CA}" sibTransId="{D577C1AB-E8F5-41B6-8F1E-A2428665FD7E}"/>
    <dgm:cxn modelId="{90D92FB0-D778-4333-B140-CBB21D93FD96}" srcId="{A828F478-DDD3-4B5B-ABE3-482B7B20ECD0}" destId="{614DDF67-97A0-499B-842E-D94C7BD183A6}" srcOrd="1" destOrd="0" parTransId="{832A2C5C-1D49-4C25-846E-8D75E83E4466}" sibTransId="{F6B7CBC3-5460-405F-94FC-87D83257C1D2}"/>
    <dgm:cxn modelId="{8912BDC7-B587-4575-8843-6851D58DDF84}" type="presOf" srcId="{F887FC6D-4A08-4863-8140-C837A13B927A}" destId="{304322B3-2601-4C73-A243-EA6CB4E8DD34}" srcOrd="0" destOrd="0" presId="urn:microsoft.com/office/officeart/2005/8/layout/vList2"/>
    <dgm:cxn modelId="{8AB2C4CF-F14E-41D2-95BB-DF58BD928037}" srcId="{A828F478-DDD3-4B5B-ABE3-482B7B20ECD0}" destId="{F887FC6D-4A08-4863-8140-C837A13B927A}" srcOrd="2" destOrd="0" parTransId="{BDF98C01-4F1E-4C34-8604-2BB252B75DA8}" sibTransId="{A23A7902-EA80-45AF-B79B-A8095E8A08B4}"/>
    <dgm:cxn modelId="{011949FD-9053-494A-BB15-6D4C7C89DE88}" type="presOf" srcId="{A828F478-DDD3-4B5B-ABE3-482B7B20ECD0}" destId="{FC23B5B5-55B5-4C81-B4FC-31B689D3EE5B}" srcOrd="0" destOrd="0" presId="urn:microsoft.com/office/officeart/2005/8/layout/vList2"/>
    <dgm:cxn modelId="{7DB3084B-1F3D-4CB0-8665-0CF33E92E4F6}" type="presParOf" srcId="{FC23B5B5-55B5-4C81-B4FC-31B689D3EE5B}" destId="{26523A00-E9B9-4343-9E7B-D1058FE4AB9A}" srcOrd="0" destOrd="0" presId="urn:microsoft.com/office/officeart/2005/8/layout/vList2"/>
    <dgm:cxn modelId="{5EBC981F-8CEF-4CC4-8E99-DA9BFC47BC0A}" type="presParOf" srcId="{FC23B5B5-55B5-4C81-B4FC-31B689D3EE5B}" destId="{9C2BB6EA-C614-4793-8670-E5353021A46F}" srcOrd="1" destOrd="0" presId="urn:microsoft.com/office/officeart/2005/8/layout/vList2"/>
    <dgm:cxn modelId="{DCA20F5D-36FD-4B0F-91C6-7EA0A9F23018}" type="presParOf" srcId="{FC23B5B5-55B5-4C81-B4FC-31B689D3EE5B}" destId="{0EBD8262-C04D-40DE-8D6B-5BC4E488DD0B}" srcOrd="2" destOrd="0" presId="urn:microsoft.com/office/officeart/2005/8/layout/vList2"/>
    <dgm:cxn modelId="{4B4B15C3-1A76-4D29-B8E1-9F5FA16EB076}" type="presParOf" srcId="{FC23B5B5-55B5-4C81-B4FC-31B689D3EE5B}" destId="{6625A389-5018-438C-84FA-67B5E1A9E5F5}" srcOrd="3" destOrd="0" presId="urn:microsoft.com/office/officeart/2005/8/layout/vList2"/>
    <dgm:cxn modelId="{A3D19E8D-70B4-411A-9CC7-1326A335EA18}" type="presParOf" srcId="{FC23B5B5-55B5-4C81-B4FC-31B689D3EE5B}" destId="{304322B3-2601-4C73-A243-EA6CB4E8DD34}" srcOrd="4" destOrd="0" presId="urn:microsoft.com/office/officeart/2005/8/layout/vList2"/>
    <dgm:cxn modelId="{BE759FF7-5316-4CAD-9FAD-1E6BDE899F45}" type="presParOf" srcId="{FC23B5B5-55B5-4C81-B4FC-31B689D3EE5B}" destId="{B647A3FB-FDE0-495F-9652-E5290363FE6B}" srcOrd="5" destOrd="0" presId="urn:microsoft.com/office/officeart/2005/8/layout/vList2"/>
    <dgm:cxn modelId="{6739772F-00E1-4BD8-B109-12C4CE7FF57C}" type="presParOf" srcId="{FC23B5B5-55B5-4C81-B4FC-31B689D3EE5B}" destId="{82CC2A8E-F09D-47F1-A2CE-D7EF032B98FA}"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583599A-A213-4C77-9685-F13C046C9BE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A267C95E-3BCF-47A1-8263-ECB5B0CCAE74}">
      <dgm:prSet custT="1"/>
      <dgm:spPr>
        <a:solidFill>
          <a:schemeClr val="accent4">
            <a:lumMod val="60000"/>
            <a:lumOff val="40000"/>
          </a:schemeClr>
        </a:solidFill>
      </dgm:spPr>
      <dgm:t>
        <a:bodyPr/>
        <a:lstStyle/>
        <a:p>
          <a:r>
            <a:rPr lang="el-GR" altLang="es-ES" sz="1200" b="1" dirty="0">
              <a:solidFill>
                <a:schemeClr val="tx1"/>
              </a:solidFill>
            </a:rPr>
            <a:t>Ένας </a:t>
          </a:r>
          <a:r>
            <a:rPr lang="el-GR" altLang="es-ES" sz="1200" b="1" dirty="0" err="1">
              <a:solidFill>
                <a:schemeClr val="tx1"/>
              </a:solidFill>
            </a:rPr>
            <a:t>ιστότοπος</a:t>
          </a:r>
          <a:r>
            <a:rPr lang="el-GR" altLang="es-ES" sz="1200" b="1" dirty="0">
              <a:solidFill>
                <a:schemeClr val="tx1"/>
              </a:solidFill>
            </a:rPr>
            <a:t> μπορεί να χρησιμοποιηθεί εάν έχει σταθερό και σαφές περιεχόμενο στη δομή για το οποίο είναι εύκολο να υποβληθεί ερώτημα</a:t>
          </a:r>
          <a:endParaRPr lang="en-GB" altLang="es-ES" sz="1200" b="1" dirty="0">
            <a:solidFill>
              <a:schemeClr val="tx1"/>
            </a:solidFill>
          </a:endParaRPr>
        </a:p>
      </dgm:t>
    </dgm:pt>
    <dgm:pt modelId="{E2ECF9EA-6C65-4886-8A40-93905F55AE5E}" type="parTrans" cxnId="{0AD2E6CA-32AE-46F3-BF2B-003D9905A9B4}">
      <dgm:prSet/>
      <dgm:spPr/>
      <dgm:t>
        <a:bodyPr/>
        <a:lstStyle/>
        <a:p>
          <a:endParaRPr lang="es-ES"/>
        </a:p>
      </dgm:t>
    </dgm:pt>
    <dgm:pt modelId="{8658EB46-E26F-4BEA-904B-89AAC09DB5CE}" type="sibTrans" cxnId="{0AD2E6CA-32AE-46F3-BF2B-003D9905A9B4}">
      <dgm:prSet/>
      <dgm:spPr/>
      <dgm:t>
        <a:bodyPr/>
        <a:lstStyle/>
        <a:p>
          <a:endParaRPr lang="es-ES"/>
        </a:p>
      </dgm:t>
    </dgm:pt>
    <dgm:pt modelId="{4E10027B-7C19-484F-A269-2C2F451FF789}">
      <dgm:prSet custT="1"/>
      <dgm:spPr>
        <a:solidFill>
          <a:srgbClr val="9AD3E9"/>
        </a:solidFill>
      </dgm:spPr>
      <dgm:t>
        <a:bodyPr/>
        <a:lstStyle/>
        <a:p>
          <a:r>
            <a:rPr lang="el-GR" altLang="es-ES" sz="1200" b="1" dirty="0">
              <a:solidFill>
                <a:schemeClr val="tx1"/>
              </a:solidFill>
            </a:rPr>
            <a:t>Ευκολία χρήσης: αυτό καθορίζεται από τον χρήστη κατά την πρώτη επίσκεψη στον </a:t>
          </a:r>
          <a:r>
            <a:rPr lang="el-GR" altLang="es-ES" sz="1200" b="1" dirty="0" err="1">
              <a:solidFill>
                <a:schemeClr val="tx1"/>
              </a:solidFill>
            </a:rPr>
            <a:t>ιστότοπο</a:t>
          </a:r>
          <a:r>
            <a:rPr lang="el-GR" altLang="es-ES" sz="1200" b="1" dirty="0">
              <a:solidFill>
                <a:schemeClr val="tx1"/>
              </a:solidFill>
            </a:rPr>
            <a:t> και θα καθορίσει την επιτυχία του</a:t>
          </a:r>
          <a:endParaRPr lang="es-ES" sz="1200" dirty="0">
            <a:solidFill>
              <a:schemeClr val="tx1"/>
            </a:solidFill>
            <a:latin typeface="Arial Rounded MT Bold" panose="020F0704030504030204" pitchFamily="34" charset="0"/>
          </a:endParaRPr>
        </a:p>
      </dgm:t>
    </dgm:pt>
    <dgm:pt modelId="{48B8C987-F73C-4758-919B-4A269AB70F50}" type="parTrans" cxnId="{C5243F85-877A-42FB-8FA6-1BC732C79417}">
      <dgm:prSet/>
      <dgm:spPr/>
      <dgm:t>
        <a:bodyPr/>
        <a:lstStyle/>
        <a:p>
          <a:endParaRPr lang="es-ES"/>
        </a:p>
      </dgm:t>
    </dgm:pt>
    <dgm:pt modelId="{5C8DEC3A-C869-4F3E-A8EB-50573BFBB643}" type="sibTrans" cxnId="{C5243F85-877A-42FB-8FA6-1BC732C79417}">
      <dgm:prSet/>
      <dgm:spPr/>
      <dgm:t>
        <a:bodyPr/>
        <a:lstStyle/>
        <a:p>
          <a:endParaRPr lang="es-ES"/>
        </a:p>
      </dgm:t>
    </dgm:pt>
    <dgm:pt modelId="{72E33CC1-E4AA-4B81-BA4B-B33FA6916BDF}" type="pres">
      <dgm:prSet presAssocID="{A583599A-A213-4C77-9685-F13C046C9BEA}" presName="linear" presStyleCnt="0">
        <dgm:presLayoutVars>
          <dgm:animLvl val="lvl"/>
          <dgm:resizeHandles val="exact"/>
        </dgm:presLayoutVars>
      </dgm:prSet>
      <dgm:spPr/>
    </dgm:pt>
    <dgm:pt modelId="{0E7E97F8-2E24-4A6B-B5AB-1E9C2CAC1E18}" type="pres">
      <dgm:prSet presAssocID="{A267C95E-3BCF-47A1-8263-ECB5B0CCAE74}" presName="parentText" presStyleLbl="node1" presStyleIdx="0" presStyleCnt="2" custLinFactNeighborY="-25388">
        <dgm:presLayoutVars>
          <dgm:chMax val="0"/>
          <dgm:bulletEnabled val="1"/>
        </dgm:presLayoutVars>
      </dgm:prSet>
      <dgm:spPr/>
    </dgm:pt>
    <dgm:pt modelId="{BEADB7CB-973F-4D1A-A171-E828F35ADF7D}" type="pres">
      <dgm:prSet presAssocID="{8658EB46-E26F-4BEA-904B-89AAC09DB5CE}" presName="spacer" presStyleCnt="0"/>
      <dgm:spPr/>
    </dgm:pt>
    <dgm:pt modelId="{C5DEB833-602D-43EF-AE53-0E43D2021EF0}" type="pres">
      <dgm:prSet presAssocID="{4E10027B-7C19-484F-A269-2C2F451FF789}" presName="parentText" presStyleLbl="node1" presStyleIdx="1" presStyleCnt="2">
        <dgm:presLayoutVars>
          <dgm:chMax val="0"/>
          <dgm:bulletEnabled val="1"/>
        </dgm:presLayoutVars>
      </dgm:prSet>
      <dgm:spPr/>
    </dgm:pt>
  </dgm:ptLst>
  <dgm:cxnLst>
    <dgm:cxn modelId="{844AEA51-9BB5-4E7F-AB53-6C7DBA441644}" type="presOf" srcId="{A583599A-A213-4C77-9685-F13C046C9BEA}" destId="{72E33CC1-E4AA-4B81-BA4B-B33FA6916BDF}" srcOrd="0" destOrd="0" presId="urn:microsoft.com/office/officeart/2005/8/layout/vList2"/>
    <dgm:cxn modelId="{C5243F85-877A-42FB-8FA6-1BC732C79417}" srcId="{A583599A-A213-4C77-9685-F13C046C9BEA}" destId="{4E10027B-7C19-484F-A269-2C2F451FF789}" srcOrd="1" destOrd="0" parTransId="{48B8C987-F73C-4758-919B-4A269AB70F50}" sibTransId="{5C8DEC3A-C869-4F3E-A8EB-50573BFBB643}"/>
    <dgm:cxn modelId="{5943B8AF-35F4-4434-943D-D94CFF82E82D}" type="presOf" srcId="{4E10027B-7C19-484F-A269-2C2F451FF789}" destId="{C5DEB833-602D-43EF-AE53-0E43D2021EF0}" srcOrd="0" destOrd="0" presId="urn:microsoft.com/office/officeart/2005/8/layout/vList2"/>
    <dgm:cxn modelId="{0AD2E6CA-32AE-46F3-BF2B-003D9905A9B4}" srcId="{A583599A-A213-4C77-9685-F13C046C9BEA}" destId="{A267C95E-3BCF-47A1-8263-ECB5B0CCAE74}" srcOrd="0" destOrd="0" parTransId="{E2ECF9EA-6C65-4886-8A40-93905F55AE5E}" sibTransId="{8658EB46-E26F-4BEA-904B-89AAC09DB5CE}"/>
    <dgm:cxn modelId="{F70107D5-B74B-48ED-8AAC-B9A8CBC01B71}" type="presOf" srcId="{A267C95E-3BCF-47A1-8263-ECB5B0CCAE74}" destId="{0E7E97F8-2E24-4A6B-B5AB-1E9C2CAC1E18}" srcOrd="0" destOrd="0" presId="urn:microsoft.com/office/officeart/2005/8/layout/vList2"/>
    <dgm:cxn modelId="{EF8FB339-38C1-4055-A5E6-AB4CD5DA5288}" type="presParOf" srcId="{72E33CC1-E4AA-4B81-BA4B-B33FA6916BDF}" destId="{0E7E97F8-2E24-4A6B-B5AB-1E9C2CAC1E18}" srcOrd="0" destOrd="0" presId="urn:microsoft.com/office/officeart/2005/8/layout/vList2"/>
    <dgm:cxn modelId="{F9F2385E-AD42-405B-BB99-43BD43831024}" type="presParOf" srcId="{72E33CC1-E4AA-4B81-BA4B-B33FA6916BDF}" destId="{BEADB7CB-973F-4D1A-A171-E828F35ADF7D}" srcOrd="1" destOrd="0" presId="urn:microsoft.com/office/officeart/2005/8/layout/vList2"/>
    <dgm:cxn modelId="{60A630C3-1F24-4368-AD4D-B98252499A7F}" type="presParOf" srcId="{72E33CC1-E4AA-4B81-BA4B-B33FA6916BDF}" destId="{C5DEB833-602D-43EF-AE53-0E43D2021EF0}" srcOrd="2"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9EEE2B6F-2511-43A9-8581-F9B163FC888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BAE7B618-9DF7-40FA-AD00-1488C4037DCC}">
      <dgm:prSet custT="1"/>
      <dgm:spPr>
        <a:solidFill>
          <a:schemeClr val="accent4">
            <a:lumMod val="40000"/>
            <a:lumOff val="60000"/>
          </a:schemeClr>
        </a:solidFill>
        <a:ln>
          <a:solidFill>
            <a:srgbClr val="98DFBB"/>
          </a:solidFill>
        </a:ln>
      </dgm:spPr>
      <dgm:t>
        <a:bodyPr/>
        <a:lstStyle/>
        <a:p>
          <a:pPr algn="l"/>
          <a:r>
            <a:rPr lang="el-GR" altLang="es-ES" sz="1200" b="1" i="1" dirty="0">
              <a:solidFill>
                <a:schemeClr val="tx1"/>
              </a:solidFill>
            </a:rPr>
            <a:t>Γιατί η αναζήτηση σε έναν </a:t>
          </a:r>
          <a:r>
            <a:rPr lang="el-GR" altLang="es-ES" sz="1200" b="1" i="1" dirty="0" err="1">
              <a:solidFill>
                <a:schemeClr val="tx1"/>
              </a:solidFill>
            </a:rPr>
            <a:t>ιστότοπο</a:t>
          </a:r>
          <a:r>
            <a:rPr lang="el-GR" altLang="es-ES" sz="1200" b="1" i="1" dirty="0">
              <a:solidFill>
                <a:schemeClr val="tx1"/>
              </a:solidFill>
            </a:rPr>
            <a:t> πρέπει να είναι καλύτερη από αυτήν στον γενικό ιστό;</a:t>
          </a:r>
          <a:endParaRPr lang="es-ES" sz="1200" dirty="0">
            <a:solidFill>
              <a:schemeClr val="tx1"/>
            </a:solidFill>
          </a:endParaRPr>
        </a:p>
      </dgm:t>
    </dgm:pt>
    <dgm:pt modelId="{EF89B70A-5D89-4A21-85BF-FD5C33FAE43D}" type="parTrans" cxnId="{DDE2C5AD-1EE9-4B0C-8348-9079B284D38F}">
      <dgm:prSet/>
      <dgm:spPr/>
      <dgm:t>
        <a:bodyPr/>
        <a:lstStyle/>
        <a:p>
          <a:endParaRPr lang="es-ES"/>
        </a:p>
      </dgm:t>
    </dgm:pt>
    <dgm:pt modelId="{D3B5F141-895D-4C1B-BDA9-CB1E755B575D}" type="sibTrans" cxnId="{DDE2C5AD-1EE9-4B0C-8348-9079B284D38F}">
      <dgm:prSet/>
      <dgm:spPr/>
      <dgm:t>
        <a:bodyPr/>
        <a:lstStyle/>
        <a:p>
          <a:endParaRPr lang="es-ES"/>
        </a:p>
      </dgm:t>
    </dgm:pt>
    <dgm:pt modelId="{2E1A47B5-243E-492C-92CE-8EF6D81C1441}">
      <dgm:prSet custT="1"/>
      <dgm:spPr/>
      <dgm:t>
        <a:bodyPr/>
        <a:lstStyle/>
        <a:p>
          <a:pPr>
            <a:lnSpc>
              <a:spcPct val="100000"/>
            </a:lnSpc>
          </a:pPr>
          <a:r>
            <a:rPr lang="el-GR" altLang="es-ES" sz="1200" b="1" dirty="0"/>
            <a:t>Μία εσωτερική μηχανή έχει περισσότερες πληροφορίες σχετικά με τα έγγραφά της
Το λεξιλόγιο ενός </a:t>
          </a:r>
          <a:r>
            <a:rPr lang="el-GR" altLang="es-ES" sz="1200" b="1" dirty="0" err="1"/>
            <a:t>ιστότοπου</a:t>
          </a:r>
          <a:r>
            <a:rPr lang="el-GR" altLang="es-ES" sz="1200" b="1" dirty="0"/>
            <a:t> είναι περιορισμένο και είναι ευκολότερο να βρείτε συνώνυμα και τυπογραφικά λάθη που ταιριάζουν με την αναζήτηση του χρήστη
Οι πληροφορίες σε έναν </a:t>
          </a:r>
          <a:r>
            <a:rPr lang="el-GR" altLang="es-ES" sz="1200" b="1" dirty="0" err="1"/>
            <a:t>ιστότοπο</a:t>
          </a:r>
          <a:r>
            <a:rPr lang="el-GR" altLang="es-ES" sz="1200" b="1" dirty="0"/>
            <a:t> ελέγχονται και όσοι τον διαχειρίζονται μπορούν να τις συνοψίσουν με τον τρέχοντα τρόπο
Η μηχανή αναζήτησης ενός </a:t>
          </a:r>
          <a:r>
            <a:rPr lang="el-GR" altLang="es-ES" sz="1200" b="1" dirty="0" err="1"/>
            <a:t>ιστότοπου</a:t>
          </a:r>
          <a:r>
            <a:rPr lang="el-GR" altLang="es-ES" sz="1200" b="1" dirty="0"/>
            <a:t> δεν έχει ανταγωνιστές που αναζητούν καλύτερη κατάταξη στα αποτελέσματα</a:t>
          </a:r>
          <a:endParaRPr lang="es-ES" sz="1200" dirty="0"/>
        </a:p>
      </dgm:t>
    </dgm:pt>
    <dgm:pt modelId="{B56A5937-526F-4B1B-99F7-B634E87EF56F}" type="sibTrans" cxnId="{4823FB3B-4D21-40EC-B332-C15DEA46D267}">
      <dgm:prSet/>
      <dgm:spPr/>
      <dgm:t>
        <a:bodyPr/>
        <a:lstStyle/>
        <a:p>
          <a:endParaRPr lang="es-ES"/>
        </a:p>
      </dgm:t>
    </dgm:pt>
    <dgm:pt modelId="{43D8FCE1-8970-4D84-9234-15F8CF3445C1}" type="parTrans" cxnId="{4823FB3B-4D21-40EC-B332-C15DEA46D267}">
      <dgm:prSet/>
      <dgm:spPr/>
      <dgm:t>
        <a:bodyPr/>
        <a:lstStyle/>
        <a:p>
          <a:endParaRPr lang="es-ES"/>
        </a:p>
      </dgm:t>
    </dgm:pt>
    <dgm:pt modelId="{29967D3D-4E52-481E-B430-45769F0E2A09}">
      <dgm:prSet custT="1"/>
      <dgm:spPr/>
      <dgm:t>
        <a:bodyPr/>
        <a:lstStyle/>
        <a:p>
          <a:pPr>
            <a:lnSpc>
              <a:spcPct val="100000"/>
            </a:lnSpc>
          </a:pPr>
          <a:endParaRPr lang="es-ES" sz="1200" dirty="0"/>
        </a:p>
      </dgm:t>
    </dgm:pt>
    <dgm:pt modelId="{8ADA5226-EFAA-49CE-BAE0-D44F404BCEA8}" type="parTrans" cxnId="{D494646B-3D7F-4EF9-8414-D24347DC2557}">
      <dgm:prSet/>
      <dgm:spPr/>
      <dgm:t>
        <a:bodyPr/>
        <a:lstStyle/>
        <a:p>
          <a:endParaRPr lang="es-ES"/>
        </a:p>
      </dgm:t>
    </dgm:pt>
    <dgm:pt modelId="{32B9C0D6-0F68-4396-A16F-D7C77596DA2F}" type="sibTrans" cxnId="{D494646B-3D7F-4EF9-8414-D24347DC2557}">
      <dgm:prSet/>
      <dgm:spPr/>
      <dgm:t>
        <a:bodyPr/>
        <a:lstStyle/>
        <a:p>
          <a:endParaRPr lang="es-ES"/>
        </a:p>
      </dgm:t>
    </dgm:pt>
    <dgm:pt modelId="{053A8ABA-087F-4BE5-B243-F4EA4FDF187E}" type="pres">
      <dgm:prSet presAssocID="{9EEE2B6F-2511-43A9-8581-F9B163FC8887}" presName="linear" presStyleCnt="0">
        <dgm:presLayoutVars>
          <dgm:dir/>
          <dgm:animLvl val="lvl"/>
          <dgm:resizeHandles val="exact"/>
        </dgm:presLayoutVars>
      </dgm:prSet>
      <dgm:spPr/>
    </dgm:pt>
    <dgm:pt modelId="{2AC4695D-624B-47B1-AD11-E67BC907845C}" type="pres">
      <dgm:prSet presAssocID="{BAE7B618-9DF7-40FA-AD00-1488C4037DCC}" presName="parentLin" presStyleCnt="0"/>
      <dgm:spPr/>
    </dgm:pt>
    <dgm:pt modelId="{28AED69A-CD55-47D6-B906-0D764EC2AE53}" type="pres">
      <dgm:prSet presAssocID="{BAE7B618-9DF7-40FA-AD00-1488C4037DCC}" presName="parentLeftMargin" presStyleLbl="node1" presStyleIdx="0" presStyleCnt="1"/>
      <dgm:spPr/>
    </dgm:pt>
    <dgm:pt modelId="{EDEBD0F5-B539-4E12-9768-3BD0445C3054}" type="pres">
      <dgm:prSet presAssocID="{BAE7B618-9DF7-40FA-AD00-1488C4037DCC}" presName="parentText" presStyleLbl="node1" presStyleIdx="0" presStyleCnt="1" custScaleX="121739">
        <dgm:presLayoutVars>
          <dgm:chMax val="0"/>
          <dgm:bulletEnabled val="1"/>
        </dgm:presLayoutVars>
      </dgm:prSet>
      <dgm:spPr/>
    </dgm:pt>
    <dgm:pt modelId="{191A4996-A038-496D-8A08-8D7A6124AE0F}" type="pres">
      <dgm:prSet presAssocID="{BAE7B618-9DF7-40FA-AD00-1488C4037DCC}" presName="negativeSpace" presStyleCnt="0"/>
      <dgm:spPr/>
    </dgm:pt>
    <dgm:pt modelId="{C1A89E04-67DB-480B-BAB0-63B3DFDB0814}" type="pres">
      <dgm:prSet presAssocID="{BAE7B618-9DF7-40FA-AD00-1488C4037DCC}" presName="childText" presStyleLbl="conFgAcc1" presStyleIdx="0" presStyleCnt="1" custLinFactNeighborX="0" custLinFactNeighborY="-38384">
        <dgm:presLayoutVars>
          <dgm:bulletEnabled val="1"/>
        </dgm:presLayoutVars>
      </dgm:prSet>
      <dgm:spPr/>
    </dgm:pt>
  </dgm:ptLst>
  <dgm:cxnLst>
    <dgm:cxn modelId="{838CEA04-7E91-4582-9B74-53B80D6173EE}" type="presOf" srcId="{29967D3D-4E52-481E-B430-45769F0E2A09}" destId="{C1A89E04-67DB-480B-BAB0-63B3DFDB0814}" srcOrd="0" destOrd="0" presId="urn:microsoft.com/office/officeart/2005/8/layout/list1"/>
    <dgm:cxn modelId="{4FC9F52F-0DE9-4AEE-8D44-FC644D6F67AC}" type="presOf" srcId="{BAE7B618-9DF7-40FA-AD00-1488C4037DCC}" destId="{28AED69A-CD55-47D6-B906-0D764EC2AE53}" srcOrd="0" destOrd="0" presId="urn:microsoft.com/office/officeart/2005/8/layout/list1"/>
    <dgm:cxn modelId="{4823FB3B-4D21-40EC-B332-C15DEA46D267}" srcId="{BAE7B618-9DF7-40FA-AD00-1488C4037DCC}" destId="{2E1A47B5-243E-492C-92CE-8EF6D81C1441}" srcOrd="1" destOrd="0" parTransId="{43D8FCE1-8970-4D84-9234-15F8CF3445C1}" sibTransId="{B56A5937-526F-4B1B-99F7-B634E87EF56F}"/>
    <dgm:cxn modelId="{D494646B-3D7F-4EF9-8414-D24347DC2557}" srcId="{BAE7B618-9DF7-40FA-AD00-1488C4037DCC}" destId="{29967D3D-4E52-481E-B430-45769F0E2A09}" srcOrd="0" destOrd="0" parTransId="{8ADA5226-EFAA-49CE-BAE0-D44F404BCEA8}" sibTransId="{32B9C0D6-0F68-4396-A16F-D7C77596DA2F}"/>
    <dgm:cxn modelId="{30C005AD-47F0-40FF-9478-26776EA59D89}" type="presOf" srcId="{9EEE2B6F-2511-43A9-8581-F9B163FC8887}" destId="{053A8ABA-087F-4BE5-B243-F4EA4FDF187E}" srcOrd="0" destOrd="0" presId="urn:microsoft.com/office/officeart/2005/8/layout/list1"/>
    <dgm:cxn modelId="{DDE2C5AD-1EE9-4B0C-8348-9079B284D38F}" srcId="{9EEE2B6F-2511-43A9-8581-F9B163FC8887}" destId="{BAE7B618-9DF7-40FA-AD00-1488C4037DCC}" srcOrd="0" destOrd="0" parTransId="{EF89B70A-5D89-4A21-85BF-FD5C33FAE43D}" sibTransId="{D3B5F141-895D-4C1B-BDA9-CB1E755B575D}"/>
    <dgm:cxn modelId="{77ADB7B2-2176-4A0C-AA49-B5C2798BD11B}" type="presOf" srcId="{2E1A47B5-243E-492C-92CE-8EF6D81C1441}" destId="{C1A89E04-67DB-480B-BAB0-63B3DFDB0814}" srcOrd="0" destOrd="1" presId="urn:microsoft.com/office/officeart/2005/8/layout/list1"/>
    <dgm:cxn modelId="{A01D54F7-B90E-49CE-A872-6AFC395C53EB}" type="presOf" srcId="{BAE7B618-9DF7-40FA-AD00-1488C4037DCC}" destId="{EDEBD0F5-B539-4E12-9768-3BD0445C3054}" srcOrd="1" destOrd="0" presId="urn:microsoft.com/office/officeart/2005/8/layout/list1"/>
    <dgm:cxn modelId="{376AB99A-67A1-4646-A1C5-D24590850DF8}" type="presParOf" srcId="{053A8ABA-087F-4BE5-B243-F4EA4FDF187E}" destId="{2AC4695D-624B-47B1-AD11-E67BC907845C}" srcOrd="0" destOrd="0" presId="urn:microsoft.com/office/officeart/2005/8/layout/list1"/>
    <dgm:cxn modelId="{977BFD84-E370-436C-8166-08649F70D09D}" type="presParOf" srcId="{2AC4695D-624B-47B1-AD11-E67BC907845C}" destId="{28AED69A-CD55-47D6-B906-0D764EC2AE53}" srcOrd="0" destOrd="0" presId="urn:microsoft.com/office/officeart/2005/8/layout/list1"/>
    <dgm:cxn modelId="{CE9003CC-2BFC-4BE3-A3D3-3CBB0849603F}" type="presParOf" srcId="{2AC4695D-624B-47B1-AD11-E67BC907845C}" destId="{EDEBD0F5-B539-4E12-9768-3BD0445C3054}" srcOrd="1" destOrd="0" presId="urn:microsoft.com/office/officeart/2005/8/layout/list1"/>
    <dgm:cxn modelId="{ABA42297-3F3A-4CF2-A84E-598733944B93}" type="presParOf" srcId="{053A8ABA-087F-4BE5-B243-F4EA4FDF187E}" destId="{191A4996-A038-496D-8A08-8D7A6124AE0F}" srcOrd="1" destOrd="0" presId="urn:microsoft.com/office/officeart/2005/8/layout/list1"/>
    <dgm:cxn modelId="{28BCF3AF-979E-4A1E-AE51-D3BB6D0FAA06}" type="presParOf" srcId="{053A8ABA-087F-4BE5-B243-F4EA4FDF187E}" destId="{C1A89E04-67DB-480B-BAB0-63B3DFDB0814}"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D7E8B406-6BC6-422D-B361-6A8140ACA2B0}" type="doc">
      <dgm:prSet loTypeId="urn:microsoft.com/office/officeart/2005/8/layout/hierarchy3" loCatId="list" qsTypeId="urn:microsoft.com/office/officeart/2005/8/quickstyle/simple1" qsCatId="simple" csTypeId="urn:microsoft.com/office/officeart/2005/8/colors/colorful1#2" csCatId="colorful" phldr="1"/>
      <dgm:spPr/>
      <dgm:t>
        <a:bodyPr/>
        <a:lstStyle/>
        <a:p>
          <a:endParaRPr lang="es-ES"/>
        </a:p>
      </dgm:t>
    </dgm:pt>
    <dgm:pt modelId="{A6378C89-0344-4F22-BE20-88121C9EDB45}">
      <dgm:prSet custT="1"/>
      <dgm:spPr/>
      <dgm:t>
        <a:bodyPr/>
        <a:lstStyle/>
        <a:p>
          <a:pPr>
            <a:buFont typeface="Arial" panose="020B0604020202020204" pitchFamily="34" charset="0"/>
            <a:buChar char="•"/>
          </a:pPr>
          <a:r>
            <a:rPr lang="en-GB" altLang="es-ES" sz="1200" b="1" dirty="0">
              <a:solidFill>
                <a:schemeClr val="tx1"/>
              </a:solidFill>
            </a:rPr>
            <a:t>SEO </a:t>
          </a:r>
          <a:r>
            <a:rPr lang="el-GR" altLang="es-ES" sz="1200" b="1" dirty="0">
              <a:solidFill>
                <a:schemeClr val="tx1"/>
              </a:solidFill>
            </a:rPr>
            <a:t>στη γλώσσα</a:t>
          </a:r>
          <a:endParaRPr lang="es-ES" sz="1200" dirty="0">
            <a:solidFill>
              <a:schemeClr val="tx1"/>
            </a:solidFill>
          </a:endParaRPr>
        </a:p>
      </dgm:t>
    </dgm:pt>
    <dgm:pt modelId="{58B0FD48-7BA5-4AF9-9779-D3B228A17567}" type="parTrans" cxnId="{A0D73EB0-27AA-4806-BC5B-56A17DA09023}">
      <dgm:prSet/>
      <dgm:spPr/>
      <dgm:t>
        <a:bodyPr/>
        <a:lstStyle/>
        <a:p>
          <a:endParaRPr lang="es-ES" sz="1200">
            <a:solidFill>
              <a:schemeClr val="tx1"/>
            </a:solidFill>
          </a:endParaRPr>
        </a:p>
      </dgm:t>
    </dgm:pt>
    <dgm:pt modelId="{21BB2A72-2B6B-40D7-B7D2-64FA0B531973}" type="sibTrans" cxnId="{A0D73EB0-27AA-4806-BC5B-56A17DA09023}">
      <dgm:prSet/>
      <dgm:spPr/>
      <dgm:t>
        <a:bodyPr/>
        <a:lstStyle/>
        <a:p>
          <a:endParaRPr lang="es-ES" sz="1200">
            <a:solidFill>
              <a:schemeClr val="tx1"/>
            </a:solidFill>
          </a:endParaRPr>
        </a:p>
      </dgm:t>
    </dgm:pt>
    <dgm:pt modelId="{E39024AF-F07A-41FF-8F5B-6BEDE8092C0C}">
      <dgm:prSet custT="1"/>
      <dgm:spPr/>
      <dgm:t>
        <a:bodyPr/>
        <a:lstStyle/>
        <a:p>
          <a:r>
            <a:rPr lang="en-GB" altLang="es-ES" sz="1200" b="1" dirty="0">
              <a:solidFill>
                <a:schemeClr val="tx1"/>
              </a:solidFill>
            </a:rPr>
            <a:t>SEO </a:t>
          </a:r>
          <a:r>
            <a:rPr lang="el-GR" altLang="es-ES" sz="1200" b="1" dirty="0">
              <a:solidFill>
                <a:schemeClr val="tx1"/>
              </a:solidFill>
            </a:rPr>
            <a:t>στην αρχιτεκτονική</a:t>
          </a:r>
          <a:endParaRPr lang="es-ES" sz="1200" dirty="0">
            <a:solidFill>
              <a:schemeClr val="tx1"/>
            </a:solidFill>
          </a:endParaRPr>
        </a:p>
      </dgm:t>
    </dgm:pt>
    <dgm:pt modelId="{FAB111C5-B525-4EB9-B20D-3889DCC27A9D}" type="parTrans" cxnId="{E2CC9109-277F-48E4-AA40-C36C84375797}">
      <dgm:prSet/>
      <dgm:spPr/>
      <dgm:t>
        <a:bodyPr/>
        <a:lstStyle/>
        <a:p>
          <a:endParaRPr lang="es-ES" sz="1200">
            <a:solidFill>
              <a:schemeClr val="tx1"/>
            </a:solidFill>
          </a:endParaRPr>
        </a:p>
      </dgm:t>
    </dgm:pt>
    <dgm:pt modelId="{9C20984E-6E05-4B11-A0A7-DED62F4BBC69}" type="sibTrans" cxnId="{E2CC9109-277F-48E4-AA40-C36C84375797}">
      <dgm:prSet/>
      <dgm:spPr/>
      <dgm:t>
        <a:bodyPr/>
        <a:lstStyle/>
        <a:p>
          <a:endParaRPr lang="es-ES" sz="1200">
            <a:solidFill>
              <a:schemeClr val="tx1"/>
            </a:solidFill>
          </a:endParaRPr>
        </a:p>
      </dgm:t>
    </dgm:pt>
    <dgm:pt modelId="{670CF8B0-3B69-41E4-BB36-1AD4FFDE7008}">
      <dgm:prSet custT="1"/>
      <dgm:spPr/>
      <dgm:t>
        <a:bodyPr/>
        <a:lstStyle/>
        <a:p>
          <a:r>
            <a:rPr lang="en-GB" altLang="es-ES" sz="1200" b="1" dirty="0">
              <a:solidFill>
                <a:schemeClr val="tx1"/>
              </a:solidFill>
            </a:rPr>
            <a:t>SEO</a:t>
          </a:r>
          <a:r>
            <a:rPr lang="el-GR" altLang="es-ES" sz="1200" b="1" dirty="0">
              <a:solidFill>
                <a:schemeClr val="tx1"/>
              </a:solidFill>
            </a:rPr>
            <a:t> στη Φήμη</a:t>
          </a:r>
          <a:endParaRPr lang="es-ES" sz="1200" dirty="0">
            <a:solidFill>
              <a:schemeClr val="tx1"/>
            </a:solidFill>
          </a:endParaRPr>
        </a:p>
      </dgm:t>
    </dgm:pt>
    <dgm:pt modelId="{5488195E-1E18-436A-90B0-5DEF9C93D6A8}" type="parTrans" cxnId="{F33FE90D-58D8-4AAB-9200-1CFCD59E4002}">
      <dgm:prSet/>
      <dgm:spPr/>
      <dgm:t>
        <a:bodyPr/>
        <a:lstStyle/>
        <a:p>
          <a:endParaRPr lang="es-ES" sz="1200">
            <a:solidFill>
              <a:schemeClr val="tx1"/>
            </a:solidFill>
          </a:endParaRPr>
        </a:p>
      </dgm:t>
    </dgm:pt>
    <dgm:pt modelId="{C76E02DC-5A29-49EB-AAC8-8888E48720DB}" type="sibTrans" cxnId="{F33FE90D-58D8-4AAB-9200-1CFCD59E4002}">
      <dgm:prSet/>
      <dgm:spPr/>
      <dgm:t>
        <a:bodyPr/>
        <a:lstStyle/>
        <a:p>
          <a:endParaRPr lang="es-ES" sz="1200">
            <a:solidFill>
              <a:schemeClr val="tx1"/>
            </a:solidFill>
          </a:endParaRPr>
        </a:p>
      </dgm:t>
    </dgm:pt>
    <dgm:pt modelId="{268B9C57-1CE8-4A5D-A05B-2D7135E9E72B}" type="pres">
      <dgm:prSet presAssocID="{D7E8B406-6BC6-422D-B361-6A8140ACA2B0}" presName="diagram" presStyleCnt="0">
        <dgm:presLayoutVars>
          <dgm:chPref val="1"/>
          <dgm:dir/>
          <dgm:animOne val="branch"/>
          <dgm:animLvl val="lvl"/>
          <dgm:resizeHandles/>
        </dgm:presLayoutVars>
      </dgm:prSet>
      <dgm:spPr/>
    </dgm:pt>
    <dgm:pt modelId="{739B8424-A167-4468-BEAF-BB09AF75CDC0}" type="pres">
      <dgm:prSet presAssocID="{A6378C89-0344-4F22-BE20-88121C9EDB45}" presName="root" presStyleCnt="0"/>
      <dgm:spPr/>
    </dgm:pt>
    <dgm:pt modelId="{588B4862-3C7E-46D2-8BE4-E2445040A4DA}" type="pres">
      <dgm:prSet presAssocID="{A6378C89-0344-4F22-BE20-88121C9EDB45}" presName="rootComposite" presStyleCnt="0"/>
      <dgm:spPr/>
    </dgm:pt>
    <dgm:pt modelId="{338D30BB-3CEF-4FD1-AF17-AC965B7B1E4C}" type="pres">
      <dgm:prSet presAssocID="{A6378C89-0344-4F22-BE20-88121C9EDB45}" presName="rootText" presStyleLbl="node1" presStyleIdx="0" presStyleCnt="3"/>
      <dgm:spPr/>
    </dgm:pt>
    <dgm:pt modelId="{6776A2A6-0233-493E-9BD3-A35D3D8D2862}" type="pres">
      <dgm:prSet presAssocID="{A6378C89-0344-4F22-BE20-88121C9EDB45}" presName="rootConnector" presStyleLbl="node1" presStyleIdx="0" presStyleCnt="3"/>
      <dgm:spPr/>
    </dgm:pt>
    <dgm:pt modelId="{48D5FCA8-BB89-4809-83F3-A39D6B04BC65}" type="pres">
      <dgm:prSet presAssocID="{A6378C89-0344-4F22-BE20-88121C9EDB45}" presName="childShape" presStyleCnt="0"/>
      <dgm:spPr/>
    </dgm:pt>
    <dgm:pt modelId="{9D2597DC-1803-4D61-94CD-187927FB6979}" type="pres">
      <dgm:prSet presAssocID="{E39024AF-F07A-41FF-8F5B-6BEDE8092C0C}" presName="root" presStyleCnt="0"/>
      <dgm:spPr/>
    </dgm:pt>
    <dgm:pt modelId="{1BD53ABB-6CAF-47CA-BBD6-EEB1D3434C77}" type="pres">
      <dgm:prSet presAssocID="{E39024AF-F07A-41FF-8F5B-6BEDE8092C0C}" presName="rootComposite" presStyleCnt="0"/>
      <dgm:spPr/>
    </dgm:pt>
    <dgm:pt modelId="{A192182F-7B50-4F00-B89B-923E1ED1067E}" type="pres">
      <dgm:prSet presAssocID="{E39024AF-F07A-41FF-8F5B-6BEDE8092C0C}" presName="rootText" presStyleLbl="node1" presStyleIdx="1" presStyleCnt="3"/>
      <dgm:spPr/>
    </dgm:pt>
    <dgm:pt modelId="{41FE3D37-0933-4C63-A393-D6F19CC2C21D}" type="pres">
      <dgm:prSet presAssocID="{E39024AF-F07A-41FF-8F5B-6BEDE8092C0C}" presName="rootConnector" presStyleLbl="node1" presStyleIdx="1" presStyleCnt="3"/>
      <dgm:spPr/>
    </dgm:pt>
    <dgm:pt modelId="{E148DDED-079E-49D4-946B-8DEB42C880B6}" type="pres">
      <dgm:prSet presAssocID="{E39024AF-F07A-41FF-8F5B-6BEDE8092C0C}" presName="childShape" presStyleCnt="0"/>
      <dgm:spPr/>
    </dgm:pt>
    <dgm:pt modelId="{FA72316B-055A-4A14-A3C5-1C00FCB9054B}" type="pres">
      <dgm:prSet presAssocID="{670CF8B0-3B69-41E4-BB36-1AD4FFDE7008}" presName="root" presStyleCnt="0"/>
      <dgm:spPr/>
    </dgm:pt>
    <dgm:pt modelId="{1FEB3A8F-5E8A-48AF-B150-33FF53A3D033}" type="pres">
      <dgm:prSet presAssocID="{670CF8B0-3B69-41E4-BB36-1AD4FFDE7008}" presName="rootComposite" presStyleCnt="0"/>
      <dgm:spPr/>
    </dgm:pt>
    <dgm:pt modelId="{8375AE5C-A54A-4E34-9E26-939713B17C15}" type="pres">
      <dgm:prSet presAssocID="{670CF8B0-3B69-41E4-BB36-1AD4FFDE7008}" presName="rootText" presStyleLbl="node1" presStyleIdx="2" presStyleCnt="3"/>
      <dgm:spPr/>
    </dgm:pt>
    <dgm:pt modelId="{7DF59A9E-C717-442C-A18E-2DC28F5F572A}" type="pres">
      <dgm:prSet presAssocID="{670CF8B0-3B69-41E4-BB36-1AD4FFDE7008}" presName="rootConnector" presStyleLbl="node1" presStyleIdx="2" presStyleCnt="3"/>
      <dgm:spPr/>
    </dgm:pt>
    <dgm:pt modelId="{4CBB29BA-AD94-421A-AC59-11C6CA3597CA}" type="pres">
      <dgm:prSet presAssocID="{670CF8B0-3B69-41E4-BB36-1AD4FFDE7008}" presName="childShape" presStyleCnt="0"/>
      <dgm:spPr/>
    </dgm:pt>
  </dgm:ptLst>
  <dgm:cxnLst>
    <dgm:cxn modelId="{E2CC9109-277F-48E4-AA40-C36C84375797}" srcId="{D7E8B406-6BC6-422D-B361-6A8140ACA2B0}" destId="{E39024AF-F07A-41FF-8F5B-6BEDE8092C0C}" srcOrd="1" destOrd="0" parTransId="{FAB111C5-B525-4EB9-B20D-3889DCC27A9D}" sibTransId="{9C20984E-6E05-4B11-A0A7-DED62F4BBC69}"/>
    <dgm:cxn modelId="{F33FE90D-58D8-4AAB-9200-1CFCD59E4002}" srcId="{D7E8B406-6BC6-422D-B361-6A8140ACA2B0}" destId="{670CF8B0-3B69-41E4-BB36-1AD4FFDE7008}" srcOrd="2" destOrd="0" parTransId="{5488195E-1E18-436A-90B0-5DEF9C93D6A8}" sibTransId="{C76E02DC-5A29-49EB-AAC8-8888E48720DB}"/>
    <dgm:cxn modelId="{A1E72D1A-78E7-4960-9138-8B43A3FF0CDD}" type="presOf" srcId="{E39024AF-F07A-41FF-8F5B-6BEDE8092C0C}" destId="{A192182F-7B50-4F00-B89B-923E1ED1067E}" srcOrd="0" destOrd="0" presId="urn:microsoft.com/office/officeart/2005/8/layout/hierarchy3"/>
    <dgm:cxn modelId="{7FD93639-6774-4534-978B-97C7F3032948}" type="presOf" srcId="{A6378C89-0344-4F22-BE20-88121C9EDB45}" destId="{6776A2A6-0233-493E-9BD3-A35D3D8D2862}" srcOrd="1" destOrd="0" presId="urn:microsoft.com/office/officeart/2005/8/layout/hierarchy3"/>
    <dgm:cxn modelId="{1419EA93-658E-4AB6-8620-26C79A40F302}" type="presOf" srcId="{670CF8B0-3B69-41E4-BB36-1AD4FFDE7008}" destId="{7DF59A9E-C717-442C-A18E-2DC28F5F572A}" srcOrd="1" destOrd="0" presId="urn:microsoft.com/office/officeart/2005/8/layout/hierarchy3"/>
    <dgm:cxn modelId="{1A1C5DA5-4D01-4BCE-9123-EE6852B393FF}" type="presOf" srcId="{670CF8B0-3B69-41E4-BB36-1AD4FFDE7008}" destId="{8375AE5C-A54A-4E34-9E26-939713B17C15}" srcOrd="0" destOrd="0" presId="urn:microsoft.com/office/officeart/2005/8/layout/hierarchy3"/>
    <dgm:cxn modelId="{A0D73EB0-27AA-4806-BC5B-56A17DA09023}" srcId="{D7E8B406-6BC6-422D-B361-6A8140ACA2B0}" destId="{A6378C89-0344-4F22-BE20-88121C9EDB45}" srcOrd="0" destOrd="0" parTransId="{58B0FD48-7BA5-4AF9-9779-D3B228A17567}" sibTransId="{21BB2A72-2B6B-40D7-B7D2-64FA0B531973}"/>
    <dgm:cxn modelId="{FC8833C1-A9CB-43C2-8F74-EA01D3EB91AC}" type="presOf" srcId="{E39024AF-F07A-41FF-8F5B-6BEDE8092C0C}" destId="{41FE3D37-0933-4C63-A393-D6F19CC2C21D}" srcOrd="1" destOrd="0" presId="urn:microsoft.com/office/officeart/2005/8/layout/hierarchy3"/>
    <dgm:cxn modelId="{00CA9ECA-7209-4F7C-B5B1-788C8BFC1584}" type="presOf" srcId="{A6378C89-0344-4F22-BE20-88121C9EDB45}" destId="{338D30BB-3CEF-4FD1-AF17-AC965B7B1E4C}" srcOrd="0" destOrd="0" presId="urn:microsoft.com/office/officeart/2005/8/layout/hierarchy3"/>
    <dgm:cxn modelId="{CD50CAE4-2E19-43BC-A0EF-5FCAE9918F63}" type="presOf" srcId="{D7E8B406-6BC6-422D-B361-6A8140ACA2B0}" destId="{268B9C57-1CE8-4A5D-A05B-2D7135E9E72B}" srcOrd="0" destOrd="0" presId="urn:microsoft.com/office/officeart/2005/8/layout/hierarchy3"/>
    <dgm:cxn modelId="{0890E658-8C06-48B0-97A0-7A51831C4219}" type="presParOf" srcId="{268B9C57-1CE8-4A5D-A05B-2D7135E9E72B}" destId="{739B8424-A167-4468-BEAF-BB09AF75CDC0}" srcOrd="0" destOrd="0" presId="urn:microsoft.com/office/officeart/2005/8/layout/hierarchy3"/>
    <dgm:cxn modelId="{D787612D-6031-4C0F-9620-5950C0B90E15}" type="presParOf" srcId="{739B8424-A167-4468-BEAF-BB09AF75CDC0}" destId="{588B4862-3C7E-46D2-8BE4-E2445040A4DA}" srcOrd="0" destOrd="0" presId="urn:microsoft.com/office/officeart/2005/8/layout/hierarchy3"/>
    <dgm:cxn modelId="{1A917C9F-33B9-4538-BDCB-C22B677EA261}" type="presParOf" srcId="{588B4862-3C7E-46D2-8BE4-E2445040A4DA}" destId="{338D30BB-3CEF-4FD1-AF17-AC965B7B1E4C}" srcOrd="0" destOrd="0" presId="urn:microsoft.com/office/officeart/2005/8/layout/hierarchy3"/>
    <dgm:cxn modelId="{618FF8D6-1A66-4C6A-8848-BC7E2C4ED0E5}" type="presParOf" srcId="{588B4862-3C7E-46D2-8BE4-E2445040A4DA}" destId="{6776A2A6-0233-493E-9BD3-A35D3D8D2862}" srcOrd="1" destOrd="0" presId="urn:microsoft.com/office/officeart/2005/8/layout/hierarchy3"/>
    <dgm:cxn modelId="{1E69890C-CE77-45C1-9863-B5904EE24BE7}" type="presParOf" srcId="{739B8424-A167-4468-BEAF-BB09AF75CDC0}" destId="{48D5FCA8-BB89-4809-83F3-A39D6B04BC65}" srcOrd="1" destOrd="0" presId="urn:microsoft.com/office/officeart/2005/8/layout/hierarchy3"/>
    <dgm:cxn modelId="{172AF864-BD51-4610-BBE2-CB6C448BE8F5}" type="presParOf" srcId="{268B9C57-1CE8-4A5D-A05B-2D7135E9E72B}" destId="{9D2597DC-1803-4D61-94CD-187927FB6979}" srcOrd="1" destOrd="0" presId="urn:microsoft.com/office/officeart/2005/8/layout/hierarchy3"/>
    <dgm:cxn modelId="{FE888B5C-EE3E-4AC8-8FF4-4BF362E25C1E}" type="presParOf" srcId="{9D2597DC-1803-4D61-94CD-187927FB6979}" destId="{1BD53ABB-6CAF-47CA-BBD6-EEB1D3434C77}" srcOrd="0" destOrd="0" presId="urn:microsoft.com/office/officeart/2005/8/layout/hierarchy3"/>
    <dgm:cxn modelId="{85DC3549-B8BE-49A3-B5AC-A4C8D78D265B}" type="presParOf" srcId="{1BD53ABB-6CAF-47CA-BBD6-EEB1D3434C77}" destId="{A192182F-7B50-4F00-B89B-923E1ED1067E}" srcOrd="0" destOrd="0" presId="urn:microsoft.com/office/officeart/2005/8/layout/hierarchy3"/>
    <dgm:cxn modelId="{69FAA2DD-D0ED-4E12-8756-17B58E59C545}" type="presParOf" srcId="{1BD53ABB-6CAF-47CA-BBD6-EEB1D3434C77}" destId="{41FE3D37-0933-4C63-A393-D6F19CC2C21D}" srcOrd="1" destOrd="0" presId="urn:microsoft.com/office/officeart/2005/8/layout/hierarchy3"/>
    <dgm:cxn modelId="{2B35E46C-C92F-4019-9BB0-4AADCB7620CF}" type="presParOf" srcId="{9D2597DC-1803-4D61-94CD-187927FB6979}" destId="{E148DDED-079E-49D4-946B-8DEB42C880B6}" srcOrd="1" destOrd="0" presId="urn:microsoft.com/office/officeart/2005/8/layout/hierarchy3"/>
    <dgm:cxn modelId="{BBB6AB03-605E-40B3-B903-E0A9056A47E7}" type="presParOf" srcId="{268B9C57-1CE8-4A5D-A05B-2D7135E9E72B}" destId="{FA72316B-055A-4A14-A3C5-1C00FCB9054B}" srcOrd="2" destOrd="0" presId="urn:microsoft.com/office/officeart/2005/8/layout/hierarchy3"/>
    <dgm:cxn modelId="{33CCC0B2-F2D8-4E3C-A246-6E9FB563411A}" type="presParOf" srcId="{FA72316B-055A-4A14-A3C5-1C00FCB9054B}" destId="{1FEB3A8F-5E8A-48AF-B150-33FF53A3D033}" srcOrd="0" destOrd="0" presId="urn:microsoft.com/office/officeart/2005/8/layout/hierarchy3"/>
    <dgm:cxn modelId="{92AA5AFE-4C3F-4883-8D3D-F4568B51DCC7}" type="presParOf" srcId="{1FEB3A8F-5E8A-48AF-B150-33FF53A3D033}" destId="{8375AE5C-A54A-4E34-9E26-939713B17C15}" srcOrd="0" destOrd="0" presId="urn:microsoft.com/office/officeart/2005/8/layout/hierarchy3"/>
    <dgm:cxn modelId="{F2015DA3-866F-4E84-BFDB-CE091B156FEB}" type="presParOf" srcId="{1FEB3A8F-5E8A-48AF-B150-33FF53A3D033}" destId="{7DF59A9E-C717-442C-A18E-2DC28F5F572A}" srcOrd="1" destOrd="0" presId="urn:microsoft.com/office/officeart/2005/8/layout/hierarchy3"/>
    <dgm:cxn modelId="{1300A2CF-EABF-403D-8D46-78900D2E761A}" type="presParOf" srcId="{FA72316B-055A-4A14-A3C5-1C00FCB9054B}" destId="{4CBB29BA-AD94-421A-AC59-11C6CA3597CA}" srcOrd="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D62C79E3-E8FE-4878-947E-DAC43BFF43D1}" type="doc">
      <dgm:prSet loTypeId="urn:microsoft.com/office/officeart/2005/8/layout/vProcess5" loCatId="process" qsTypeId="urn:microsoft.com/office/officeart/2005/8/quickstyle/simple1" qsCatId="simple" csTypeId="urn:microsoft.com/office/officeart/2005/8/colors/accent3_1" csCatId="accent3" phldr="1"/>
      <dgm:spPr/>
      <dgm:t>
        <a:bodyPr/>
        <a:lstStyle/>
        <a:p>
          <a:endParaRPr lang="es-ES"/>
        </a:p>
      </dgm:t>
    </dgm:pt>
    <dgm:pt modelId="{FAC08ECD-2949-448A-AA3D-56B363847C71}">
      <dgm:prSet custT="1"/>
      <dgm:spPr/>
      <dgm:t>
        <a:bodyPr/>
        <a:lstStyle/>
        <a:p>
          <a:r>
            <a:rPr lang="el-GR" altLang="es-ES" sz="1200" b="1" dirty="0"/>
            <a:t>Πλοήγηση και μενού</a:t>
          </a:r>
          <a:endParaRPr lang="es-ES" sz="1200" dirty="0"/>
        </a:p>
      </dgm:t>
    </dgm:pt>
    <dgm:pt modelId="{C5EC2FC6-8CA3-4340-8BFA-F7013BD353A7}" type="parTrans" cxnId="{1C386CB4-B763-40C0-A6E6-657B9064F6E3}">
      <dgm:prSet/>
      <dgm:spPr/>
      <dgm:t>
        <a:bodyPr/>
        <a:lstStyle/>
        <a:p>
          <a:endParaRPr lang="es-ES" sz="1200">
            <a:solidFill>
              <a:schemeClr val="tx1"/>
            </a:solidFill>
          </a:endParaRPr>
        </a:p>
      </dgm:t>
    </dgm:pt>
    <dgm:pt modelId="{6398BE4F-B2D5-4108-AF16-352F9DE41EFD}" type="sibTrans" cxnId="{1C386CB4-B763-40C0-A6E6-657B9064F6E3}">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8174DBE8-488F-4A30-BAF6-BA7AC9E8143A}">
      <dgm:prSet custT="1"/>
      <dgm:spPr/>
      <dgm:t>
        <a:bodyPr/>
        <a:lstStyle/>
        <a:p>
          <a:r>
            <a:rPr lang="el-GR" altLang="es-ES" sz="1200" b="1" dirty="0"/>
            <a:t>Αρχιτεκτονική πληροφοριών (πώς είναι δομημένος ένας χώρος πληροφοριών).</a:t>
          </a:r>
          <a:endParaRPr lang="es-ES" sz="1200" dirty="0"/>
        </a:p>
      </dgm:t>
    </dgm:pt>
    <dgm:pt modelId="{044B48D6-FF7A-441E-891D-FD36E2B28FC7}" type="parTrans" cxnId="{A92B4730-B94F-45F8-B3C5-71F0AFE5AE4D}">
      <dgm:prSet/>
      <dgm:spPr/>
      <dgm:t>
        <a:bodyPr/>
        <a:lstStyle/>
        <a:p>
          <a:endParaRPr lang="es-ES" sz="1200">
            <a:solidFill>
              <a:schemeClr val="tx1"/>
            </a:solidFill>
          </a:endParaRPr>
        </a:p>
      </dgm:t>
    </dgm:pt>
    <dgm:pt modelId="{9D9D5ECE-A2F9-4BFF-97C7-A362F93D6DEE}" type="sibTrans" cxnId="{A92B4730-B94F-45F8-B3C5-71F0AFE5AE4D}">
      <dgm:prSet/>
      <dgm:spPr/>
      <dgm:t>
        <a:bodyPr/>
        <a:lstStyle/>
        <a:p>
          <a:endParaRPr lang="es-ES" sz="1200">
            <a:solidFill>
              <a:schemeClr val="tx1"/>
            </a:solidFill>
          </a:endParaRPr>
        </a:p>
      </dgm:t>
    </dgm:pt>
    <dgm:pt modelId="{B2F7EBB1-0183-4590-A961-84303F8536B9}">
      <dgm:prSet custT="1"/>
      <dgm:spPr/>
      <dgm:t>
        <a:bodyPr/>
        <a:lstStyle/>
        <a:p>
          <a:r>
            <a:rPr lang="el-GR" altLang="es-ES" sz="1200" b="1" dirty="0"/>
            <a:t>Σύνδεσμος</a:t>
          </a:r>
          <a:endParaRPr lang="es-ES" sz="1200" dirty="0"/>
        </a:p>
      </dgm:t>
    </dgm:pt>
    <dgm:pt modelId="{10D1BABB-C355-4353-B306-FAE7F98CF208}" type="parTrans" cxnId="{F3DAF90C-A6DE-47BD-84B9-350FBE4B3757}">
      <dgm:prSet/>
      <dgm:spPr/>
      <dgm:t>
        <a:bodyPr/>
        <a:lstStyle/>
        <a:p>
          <a:endParaRPr lang="es-ES" sz="1200">
            <a:solidFill>
              <a:schemeClr val="tx1"/>
            </a:solidFill>
          </a:endParaRPr>
        </a:p>
      </dgm:t>
    </dgm:pt>
    <dgm:pt modelId="{0F5997DE-360D-4757-B824-9E3514ACD97A}" type="sibTrans" cxnId="{F3DAF90C-A6DE-47BD-84B9-350FBE4B3757}">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FDFDD107-9333-4014-8F10-37CF1C38A7C9}">
      <dgm:prSet custT="1"/>
      <dgm:spPr/>
      <dgm:t>
        <a:bodyPr/>
        <a:lstStyle/>
        <a:p>
          <a:r>
            <a:rPr lang="el-GR" altLang="es-ES" sz="1200" b="1" dirty="0"/>
            <a:t>Ονόματα περιοχών ή κατηγοριών</a:t>
          </a:r>
          <a:endParaRPr lang="es-ES" sz="1200" dirty="0"/>
        </a:p>
      </dgm:t>
    </dgm:pt>
    <dgm:pt modelId="{51A9B5A4-108C-4845-95EF-3BA224591206}" type="parTrans" cxnId="{EE454172-E2AE-4918-BB11-BBE326F93A54}">
      <dgm:prSet/>
      <dgm:spPr/>
      <dgm:t>
        <a:bodyPr/>
        <a:lstStyle/>
        <a:p>
          <a:endParaRPr lang="es-ES" sz="1200">
            <a:solidFill>
              <a:schemeClr val="tx1"/>
            </a:solidFill>
          </a:endParaRPr>
        </a:p>
      </dgm:t>
    </dgm:pt>
    <dgm:pt modelId="{7FC1014D-DADB-469D-B3E3-AC694EC5EE7F}" type="sibTrans" cxnId="{EE454172-E2AE-4918-BB11-BBE326F93A54}">
      <dgm:prSet custT="1"/>
      <dgm:spPr>
        <a:solidFill>
          <a:schemeClr val="accent4">
            <a:lumMod val="60000"/>
            <a:lumOff val="40000"/>
            <a:alpha val="90000"/>
          </a:schemeClr>
        </a:solidFill>
        <a:ln>
          <a:solidFill>
            <a:srgbClr val="7030A0">
              <a:alpha val="90000"/>
            </a:srgbClr>
          </a:solidFill>
        </a:ln>
      </dgm:spPr>
      <dgm:t>
        <a:bodyPr/>
        <a:lstStyle/>
        <a:p>
          <a:endParaRPr lang="es-ES" sz="1200">
            <a:solidFill>
              <a:schemeClr val="tx1"/>
            </a:solidFill>
          </a:endParaRPr>
        </a:p>
      </dgm:t>
    </dgm:pt>
    <dgm:pt modelId="{3C27647A-9332-4C2A-8642-CCC9FD25163A}" type="pres">
      <dgm:prSet presAssocID="{D62C79E3-E8FE-4878-947E-DAC43BFF43D1}" presName="outerComposite" presStyleCnt="0">
        <dgm:presLayoutVars>
          <dgm:chMax val="5"/>
          <dgm:dir/>
          <dgm:resizeHandles val="exact"/>
        </dgm:presLayoutVars>
      </dgm:prSet>
      <dgm:spPr/>
    </dgm:pt>
    <dgm:pt modelId="{094F64E7-6BC5-4929-A98B-5A263A63F312}" type="pres">
      <dgm:prSet presAssocID="{D62C79E3-E8FE-4878-947E-DAC43BFF43D1}" presName="dummyMaxCanvas" presStyleCnt="0">
        <dgm:presLayoutVars/>
      </dgm:prSet>
      <dgm:spPr/>
    </dgm:pt>
    <dgm:pt modelId="{A8AA6ADC-9353-4CFF-892C-5ED02DB22A34}" type="pres">
      <dgm:prSet presAssocID="{D62C79E3-E8FE-4878-947E-DAC43BFF43D1}" presName="FourNodes_1" presStyleLbl="node1" presStyleIdx="0" presStyleCnt="4">
        <dgm:presLayoutVars>
          <dgm:bulletEnabled val="1"/>
        </dgm:presLayoutVars>
      </dgm:prSet>
      <dgm:spPr/>
    </dgm:pt>
    <dgm:pt modelId="{19DF2F7B-C0A6-4D79-BAAE-4E7E67C08F57}" type="pres">
      <dgm:prSet presAssocID="{D62C79E3-E8FE-4878-947E-DAC43BFF43D1}" presName="FourNodes_2" presStyleLbl="node1" presStyleIdx="1" presStyleCnt="4">
        <dgm:presLayoutVars>
          <dgm:bulletEnabled val="1"/>
        </dgm:presLayoutVars>
      </dgm:prSet>
      <dgm:spPr/>
    </dgm:pt>
    <dgm:pt modelId="{110667FD-9B1F-4431-9A6D-F12019C33BB1}" type="pres">
      <dgm:prSet presAssocID="{D62C79E3-E8FE-4878-947E-DAC43BFF43D1}" presName="FourNodes_3" presStyleLbl="node1" presStyleIdx="2" presStyleCnt="4">
        <dgm:presLayoutVars>
          <dgm:bulletEnabled val="1"/>
        </dgm:presLayoutVars>
      </dgm:prSet>
      <dgm:spPr/>
    </dgm:pt>
    <dgm:pt modelId="{AEBB59F1-A66C-4952-A909-E1F19F6B580F}" type="pres">
      <dgm:prSet presAssocID="{D62C79E3-E8FE-4878-947E-DAC43BFF43D1}" presName="FourNodes_4" presStyleLbl="node1" presStyleIdx="3" presStyleCnt="4">
        <dgm:presLayoutVars>
          <dgm:bulletEnabled val="1"/>
        </dgm:presLayoutVars>
      </dgm:prSet>
      <dgm:spPr/>
    </dgm:pt>
    <dgm:pt modelId="{137E2567-5B31-4120-96C1-EB8800B0F446}" type="pres">
      <dgm:prSet presAssocID="{D62C79E3-E8FE-4878-947E-DAC43BFF43D1}" presName="FourConn_1-2" presStyleLbl="fgAccFollowNode1" presStyleIdx="0" presStyleCnt="3">
        <dgm:presLayoutVars>
          <dgm:bulletEnabled val="1"/>
        </dgm:presLayoutVars>
      </dgm:prSet>
      <dgm:spPr/>
    </dgm:pt>
    <dgm:pt modelId="{36D489FF-583E-417B-8F92-8C9F7157A53D}" type="pres">
      <dgm:prSet presAssocID="{D62C79E3-E8FE-4878-947E-DAC43BFF43D1}" presName="FourConn_2-3" presStyleLbl="fgAccFollowNode1" presStyleIdx="1" presStyleCnt="3">
        <dgm:presLayoutVars>
          <dgm:bulletEnabled val="1"/>
        </dgm:presLayoutVars>
      </dgm:prSet>
      <dgm:spPr/>
    </dgm:pt>
    <dgm:pt modelId="{A832224C-7851-481C-AF4E-8539C7667CAC}" type="pres">
      <dgm:prSet presAssocID="{D62C79E3-E8FE-4878-947E-DAC43BFF43D1}" presName="FourConn_3-4" presStyleLbl="fgAccFollowNode1" presStyleIdx="2" presStyleCnt="3">
        <dgm:presLayoutVars>
          <dgm:bulletEnabled val="1"/>
        </dgm:presLayoutVars>
      </dgm:prSet>
      <dgm:spPr/>
    </dgm:pt>
    <dgm:pt modelId="{B3C0E64B-642F-4705-B34A-4BA4F5DA2FB6}" type="pres">
      <dgm:prSet presAssocID="{D62C79E3-E8FE-4878-947E-DAC43BFF43D1}" presName="FourNodes_1_text" presStyleLbl="node1" presStyleIdx="3" presStyleCnt="4">
        <dgm:presLayoutVars>
          <dgm:bulletEnabled val="1"/>
        </dgm:presLayoutVars>
      </dgm:prSet>
      <dgm:spPr/>
    </dgm:pt>
    <dgm:pt modelId="{09814E7C-CF93-46D9-8200-03ACE8ACE57D}" type="pres">
      <dgm:prSet presAssocID="{D62C79E3-E8FE-4878-947E-DAC43BFF43D1}" presName="FourNodes_2_text" presStyleLbl="node1" presStyleIdx="3" presStyleCnt="4">
        <dgm:presLayoutVars>
          <dgm:bulletEnabled val="1"/>
        </dgm:presLayoutVars>
      </dgm:prSet>
      <dgm:spPr/>
    </dgm:pt>
    <dgm:pt modelId="{A192C30E-C925-4BC0-9918-DF88A7DC358C}" type="pres">
      <dgm:prSet presAssocID="{D62C79E3-E8FE-4878-947E-DAC43BFF43D1}" presName="FourNodes_3_text" presStyleLbl="node1" presStyleIdx="3" presStyleCnt="4">
        <dgm:presLayoutVars>
          <dgm:bulletEnabled val="1"/>
        </dgm:presLayoutVars>
      </dgm:prSet>
      <dgm:spPr/>
    </dgm:pt>
    <dgm:pt modelId="{CC143131-10BE-4BF2-A346-B8CA85945480}" type="pres">
      <dgm:prSet presAssocID="{D62C79E3-E8FE-4878-947E-DAC43BFF43D1}" presName="FourNodes_4_text" presStyleLbl="node1" presStyleIdx="3" presStyleCnt="4">
        <dgm:presLayoutVars>
          <dgm:bulletEnabled val="1"/>
        </dgm:presLayoutVars>
      </dgm:prSet>
      <dgm:spPr/>
    </dgm:pt>
  </dgm:ptLst>
  <dgm:cxnLst>
    <dgm:cxn modelId="{F3DAF90C-A6DE-47BD-84B9-350FBE4B3757}" srcId="{D62C79E3-E8FE-4878-947E-DAC43BFF43D1}" destId="{B2F7EBB1-0183-4590-A961-84303F8536B9}" srcOrd="2" destOrd="0" parTransId="{10D1BABB-C355-4353-B306-FAE7F98CF208}" sibTransId="{0F5997DE-360D-4757-B824-9E3514ACD97A}"/>
    <dgm:cxn modelId="{C085CC1F-D84F-4D78-A068-6B35DC538662}" type="presOf" srcId="{8174DBE8-488F-4A30-BAF6-BA7AC9E8143A}" destId="{AEBB59F1-A66C-4952-A909-E1F19F6B580F}" srcOrd="0" destOrd="0" presId="urn:microsoft.com/office/officeart/2005/8/layout/vProcess5"/>
    <dgm:cxn modelId="{A92B4730-B94F-45F8-B3C5-71F0AFE5AE4D}" srcId="{D62C79E3-E8FE-4878-947E-DAC43BFF43D1}" destId="{8174DBE8-488F-4A30-BAF6-BA7AC9E8143A}" srcOrd="3" destOrd="0" parTransId="{044B48D6-FF7A-441E-891D-FD36E2B28FC7}" sibTransId="{9D9D5ECE-A2F9-4BFF-97C7-A362F93D6DEE}"/>
    <dgm:cxn modelId="{75BE4735-4A4B-4743-B07A-37D11CC86937}" type="presOf" srcId="{FDFDD107-9333-4014-8F10-37CF1C38A7C9}" destId="{09814E7C-CF93-46D9-8200-03ACE8ACE57D}" srcOrd="1" destOrd="0" presId="urn:microsoft.com/office/officeart/2005/8/layout/vProcess5"/>
    <dgm:cxn modelId="{8E29DC6C-DAED-4AA4-B03A-A769141DCCBC}" type="presOf" srcId="{B2F7EBB1-0183-4590-A961-84303F8536B9}" destId="{110667FD-9B1F-4431-9A6D-F12019C33BB1}" srcOrd="0" destOrd="0" presId="urn:microsoft.com/office/officeart/2005/8/layout/vProcess5"/>
    <dgm:cxn modelId="{B26ADC70-99C8-454A-BD07-A00263105184}" type="presOf" srcId="{8174DBE8-488F-4A30-BAF6-BA7AC9E8143A}" destId="{CC143131-10BE-4BF2-A346-B8CA85945480}" srcOrd="1" destOrd="0" presId="urn:microsoft.com/office/officeart/2005/8/layout/vProcess5"/>
    <dgm:cxn modelId="{EE454172-E2AE-4918-BB11-BBE326F93A54}" srcId="{D62C79E3-E8FE-4878-947E-DAC43BFF43D1}" destId="{FDFDD107-9333-4014-8F10-37CF1C38A7C9}" srcOrd="1" destOrd="0" parTransId="{51A9B5A4-108C-4845-95EF-3BA224591206}" sibTransId="{7FC1014D-DADB-469D-B3E3-AC694EC5EE7F}"/>
    <dgm:cxn modelId="{DD832C73-5A12-4467-97E3-95C796848AFC}" type="presOf" srcId="{D62C79E3-E8FE-4878-947E-DAC43BFF43D1}" destId="{3C27647A-9332-4C2A-8642-CCC9FD25163A}" srcOrd="0" destOrd="0" presId="urn:microsoft.com/office/officeart/2005/8/layout/vProcess5"/>
    <dgm:cxn modelId="{008A5853-C064-4713-BD2C-B3A55C1CE44A}" type="presOf" srcId="{0F5997DE-360D-4757-B824-9E3514ACD97A}" destId="{A832224C-7851-481C-AF4E-8539C7667CAC}" srcOrd="0" destOrd="0" presId="urn:microsoft.com/office/officeart/2005/8/layout/vProcess5"/>
    <dgm:cxn modelId="{53704CA2-37B1-43A3-A14F-FA863973280D}" type="presOf" srcId="{7FC1014D-DADB-469D-B3E3-AC694EC5EE7F}" destId="{36D489FF-583E-417B-8F92-8C9F7157A53D}" srcOrd="0" destOrd="0" presId="urn:microsoft.com/office/officeart/2005/8/layout/vProcess5"/>
    <dgm:cxn modelId="{C41F51A3-A88F-4FF8-9C8C-725031B816A8}" type="presOf" srcId="{FDFDD107-9333-4014-8F10-37CF1C38A7C9}" destId="{19DF2F7B-C0A6-4D79-BAAE-4E7E67C08F57}" srcOrd="0" destOrd="0" presId="urn:microsoft.com/office/officeart/2005/8/layout/vProcess5"/>
    <dgm:cxn modelId="{1C386CB4-B763-40C0-A6E6-657B9064F6E3}" srcId="{D62C79E3-E8FE-4878-947E-DAC43BFF43D1}" destId="{FAC08ECD-2949-448A-AA3D-56B363847C71}" srcOrd="0" destOrd="0" parTransId="{C5EC2FC6-8CA3-4340-8BFA-F7013BD353A7}" sibTransId="{6398BE4F-B2D5-4108-AF16-352F9DE41EFD}"/>
    <dgm:cxn modelId="{325F14CD-B79B-4BED-9523-D06575F26CBC}" type="presOf" srcId="{FAC08ECD-2949-448A-AA3D-56B363847C71}" destId="{B3C0E64B-642F-4705-B34A-4BA4F5DA2FB6}" srcOrd="1" destOrd="0" presId="urn:microsoft.com/office/officeart/2005/8/layout/vProcess5"/>
    <dgm:cxn modelId="{60FA3DD7-D877-44A3-A26B-33965DEF3DC5}" type="presOf" srcId="{FAC08ECD-2949-448A-AA3D-56B363847C71}" destId="{A8AA6ADC-9353-4CFF-892C-5ED02DB22A34}" srcOrd="0" destOrd="0" presId="urn:microsoft.com/office/officeart/2005/8/layout/vProcess5"/>
    <dgm:cxn modelId="{7EE2B1DA-52B7-4054-9398-AA45354CAAF8}" type="presOf" srcId="{6398BE4F-B2D5-4108-AF16-352F9DE41EFD}" destId="{137E2567-5B31-4120-96C1-EB8800B0F446}" srcOrd="0" destOrd="0" presId="urn:microsoft.com/office/officeart/2005/8/layout/vProcess5"/>
    <dgm:cxn modelId="{79F949DC-6A86-43A8-A7A2-0C442759AE3E}" type="presOf" srcId="{B2F7EBB1-0183-4590-A961-84303F8536B9}" destId="{A192C30E-C925-4BC0-9918-DF88A7DC358C}" srcOrd="1" destOrd="0" presId="urn:microsoft.com/office/officeart/2005/8/layout/vProcess5"/>
    <dgm:cxn modelId="{DC262C9D-2B03-4C9D-9ABE-DC437CA641AA}" type="presParOf" srcId="{3C27647A-9332-4C2A-8642-CCC9FD25163A}" destId="{094F64E7-6BC5-4929-A98B-5A263A63F312}" srcOrd="0" destOrd="0" presId="urn:microsoft.com/office/officeart/2005/8/layout/vProcess5"/>
    <dgm:cxn modelId="{138A422E-0747-4479-AC60-44843A304AD2}" type="presParOf" srcId="{3C27647A-9332-4C2A-8642-CCC9FD25163A}" destId="{A8AA6ADC-9353-4CFF-892C-5ED02DB22A34}" srcOrd="1" destOrd="0" presId="urn:microsoft.com/office/officeart/2005/8/layout/vProcess5"/>
    <dgm:cxn modelId="{ADE934ED-5C68-4488-931A-32BD98B776CF}" type="presParOf" srcId="{3C27647A-9332-4C2A-8642-CCC9FD25163A}" destId="{19DF2F7B-C0A6-4D79-BAAE-4E7E67C08F57}" srcOrd="2" destOrd="0" presId="urn:microsoft.com/office/officeart/2005/8/layout/vProcess5"/>
    <dgm:cxn modelId="{8F44BE4F-EDBD-43CC-91CA-F202C613D381}" type="presParOf" srcId="{3C27647A-9332-4C2A-8642-CCC9FD25163A}" destId="{110667FD-9B1F-4431-9A6D-F12019C33BB1}" srcOrd="3" destOrd="0" presId="urn:microsoft.com/office/officeart/2005/8/layout/vProcess5"/>
    <dgm:cxn modelId="{D7B6DEC8-4EF5-4E9F-B5F0-E5173CC0D3A6}" type="presParOf" srcId="{3C27647A-9332-4C2A-8642-CCC9FD25163A}" destId="{AEBB59F1-A66C-4952-A909-E1F19F6B580F}" srcOrd="4" destOrd="0" presId="urn:microsoft.com/office/officeart/2005/8/layout/vProcess5"/>
    <dgm:cxn modelId="{F2B51C91-7FBE-43CE-8942-7CD8E4E3715A}" type="presParOf" srcId="{3C27647A-9332-4C2A-8642-CCC9FD25163A}" destId="{137E2567-5B31-4120-96C1-EB8800B0F446}" srcOrd="5" destOrd="0" presId="urn:microsoft.com/office/officeart/2005/8/layout/vProcess5"/>
    <dgm:cxn modelId="{1851EF1C-243F-4753-B0FB-86225D4D69A1}" type="presParOf" srcId="{3C27647A-9332-4C2A-8642-CCC9FD25163A}" destId="{36D489FF-583E-417B-8F92-8C9F7157A53D}" srcOrd="6" destOrd="0" presId="urn:microsoft.com/office/officeart/2005/8/layout/vProcess5"/>
    <dgm:cxn modelId="{230BD11E-327F-4559-81D4-5C4D787DD1CE}" type="presParOf" srcId="{3C27647A-9332-4C2A-8642-CCC9FD25163A}" destId="{A832224C-7851-481C-AF4E-8539C7667CAC}" srcOrd="7" destOrd="0" presId="urn:microsoft.com/office/officeart/2005/8/layout/vProcess5"/>
    <dgm:cxn modelId="{C9FC2C77-9232-4E3F-8BB2-DC3131DC6AE4}" type="presParOf" srcId="{3C27647A-9332-4C2A-8642-CCC9FD25163A}" destId="{B3C0E64B-642F-4705-B34A-4BA4F5DA2FB6}" srcOrd="8" destOrd="0" presId="urn:microsoft.com/office/officeart/2005/8/layout/vProcess5"/>
    <dgm:cxn modelId="{B955310D-75C8-4734-91B9-6E4793747BBB}" type="presParOf" srcId="{3C27647A-9332-4C2A-8642-CCC9FD25163A}" destId="{09814E7C-CF93-46D9-8200-03ACE8ACE57D}" srcOrd="9" destOrd="0" presId="urn:microsoft.com/office/officeart/2005/8/layout/vProcess5"/>
    <dgm:cxn modelId="{BFBD6376-1AF9-414F-84F8-BEE32F361575}" type="presParOf" srcId="{3C27647A-9332-4C2A-8642-CCC9FD25163A}" destId="{A192C30E-C925-4BC0-9918-DF88A7DC358C}" srcOrd="10" destOrd="0" presId="urn:microsoft.com/office/officeart/2005/8/layout/vProcess5"/>
    <dgm:cxn modelId="{F546AFFB-6FE9-4CC0-B3BE-B6D09D2EDD28}" type="presParOf" srcId="{3C27647A-9332-4C2A-8642-CCC9FD25163A}" destId="{CC143131-10BE-4BF2-A346-B8CA85945480}" srcOrd="11" destOrd="0" presId="urn:microsoft.com/office/officeart/2005/8/layout/vProcess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9EE727F4-AA8C-4F15-BC71-E46A03387FEE}" type="doc">
      <dgm:prSet loTypeId="urn:microsoft.com/office/officeart/2005/8/layout/list1" loCatId="list" qsTypeId="urn:microsoft.com/office/officeart/2005/8/quickstyle/simple1" qsCatId="simple" csTypeId="urn:microsoft.com/office/officeart/2005/8/colors/colorful2" csCatId="colorful" phldr="1"/>
      <dgm:spPr/>
      <dgm:t>
        <a:bodyPr/>
        <a:lstStyle/>
        <a:p>
          <a:endParaRPr lang="es-ES"/>
        </a:p>
      </dgm:t>
    </dgm:pt>
    <dgm:pt modelId="{9034526A-6BBC-437A-AF85-3BEF158D709E}">
      <dgm:prSet custT="1"/>
      <dgm:spPr/>
      <dgm:t>
        <a:bodyPr/>
        <a:lstStyle/>
        <a:p>
          <a:r>
            <a:rPr lang="el-GR" altLang="es-ES" sz="1200" b="1" dirty="0">
              <a:solidFill>
                <a:schemeClr val="tx1"/>
              </a:solidFill>
            </a:rPr>
            <a:t>Η δομή ενός </a:t>
          </a:r>
          <a:r>
            <a:rPr lang="el-GR" altLang="es-ES" sz="1200" b="1" dirty="0" err="1">
              <a:solidFill>
                <a:schemeClr val="tx1"/>
              </a:solidFill>
            </a:rPr>
            <a:t>ιστότοπου</a:t>
          </a:r>
          <a:r>
            <a:rPr lang="el-GR" altLang="es-ES" sz="1200" b="1" dirty="0">
              <a:solidFill>
                <a:schemeClr val="tx1"/>
              </a:solidFill>
            </a:rPr>
            <a:t> πρέπει να ανταποκρίνεται στις προσδοκίες εκείνων που τον χρησιμοποιούν.</a:t>
          </a:r>
          <a:endParaRPr lang="es-ES" sz="1200" dirty="0">
            <a:solidFill>
              <a:schemeClr val="tx1"/>
            </a:solidFill>
          </a:endParaRPr>
        </a:p>
      </dgm:t>
    </dgm:pt>
    <dgm:pt modelId="{4E99B243-7293-4BFE-803A-FD2F0FD2597D}" type="parTrans" cxnId="{2EC78DAD-A1E8-440D-ABFC-C6AD655B5788}">
      <dgm:prSet/>
      <dgm:spPr/>
      <dgm:t>
        <a:bodyPr/>
        <a:lstStyle/>
        <a:p>
          <a:endParaRPr lang="es-ES">
            <a:solidFill>
              <a:schemeClr val="tx1"/>
            </a:solidFill>
          </a:endParaRPr>
        </a:p>
      </dgm:t>
    </dgm:pt>
    <dgm:pt modelId="{E6BF2086-8A85-43F9-8C63-9D43AE61C2DF}" type="sibTrans" cxnId="{2EC78DAD-A1E8-440D-ABFC-C6AD655B5788}">
      <dgm:prSet/>
      <dgm:spPr/>
      <dgm:t>
        <a:bodyPr/>
        <a:lstStyle/>
        <a:p>
          <a:endParaRPr lang="es-ES">
            <a:solidFill>
              <a:schemeClr val="tx1"/>
            </a:solidFill>
          </a:endParaRPr>
        </a:p>
      </dgm:t>
    </dgm:pt>
    <dgm:pt modelId="{D219125C-76F6-4CF6-A6E3-2C79B252CCCB}">
      <dgm:prSet custT="1"/>
      <dgm:spPr/>
      <dgm:t>
        <a:bodyPr/>
        <a:lstStyle/>
        <a:p>
          <a:r>
            <a:rPr lang="el-GR" altLang="es-ES" sz="1200" b="1" dirty="0">
              <a:solidFill>
                <a:schemeClr val="tx1"/>
              </a:solidFill>
            </a:rPr>
            <a:t>Όσο πιο φυσική και προφανής είναι η πλοήγηση, τόσο πιο πρόθυμα ο χρήστης θα επιστρέψει σε αυτόν τον </a:t>
          </a:r>
          <a:r>
            <a:rPr lang="el-GR" altLang="es-ES" sz="1200" b="1" dirty="0" err="1">
              <a:solidFill>
                <a:schemeClr val="tx1"/>
              </a:solidFill>
            </a:rPr>
            <a:t>ιστότοπο</a:t>
          </a:r>
          <a:r>
            <a:rPr lang="el-GR" altLang="es-ES" sz="1200" b="1" dirty="0">
              <a:solidFill>
                <a:schemeClr val="tx1"/>
              </a:solidFill>
            </a:rPr>
            <a:t>.</a:t>
          </a:r>
          <a:endParaRPr lang="es-ES" sz="1200" dirty="0">
            <a:solidFill>
              <a:schemeClr val="tx1"/>
            </a:solidFill>
          </a:endParaRPr>
        </a:p>
      </dgm:t>
    </dgm:pt>
    <dgm:pt modelId="{9DFCC620-F18E-4F02-AA9D-A92A4F3B8BCF}" type="parTrans" cxnId="{F4D0A824-02EA-47ED-810A-83A4F53467A5}">
      <dgm:prSet/>
      <dgm:spPr/>
      <dgm:t>
        <a:bodyPr/>
        <a:lstStyle/>
        <a:p>
          <a:endParaRPr lang="es-ES">
            <a:solidFill>
              <a:schemeClr val="tx1"/>
            </a:solidFill>
          </a:endParaRPr>
        </a:p>
      </dgm:t>
    </dgm:pt>
    <dgm:pt modelId="{FA403563-56E6-4A95-8542-938011564CCD}" type="sibTrans" cxnId="{F4D0A824-02EA-47ED-810A-83A4F53467A5}">
      <dgm:prSet/>
      <dgm:spPr/>
      <dgm:t>
        <a:bodyPr/>
        <a:lstStyle/>
        <a:p>
          <a:endParaRPr lang="es-ES">
            <a:solidFill>
              <a:schemeClr val="tx1"/>
            </a:solidFill>
          </a:endParaRPr>
        </a:p>
      </dgm:t>
    </dgm:pt>
    <dgm:pt modelId="{E7A97B88-DD96-4BDD-A8A0-7B320F331EAF}">
      <dgm:prSet custT="1"/>
      <dgm:spPr/>
      <dgm:t>
        <a:bodyPr/>
        <a:lstStyle/>
        <a:p>
          <a:r>
            <a:rPr lang="el-GR" altLang="es-ES" sz="1200" b="1">
              <a:solidFill>
                <a:schemeClr val="tx1"/>
              </a:solidFill>
            </a:rPr>
            <a:t>Η αρχιτεκτονική πληροφορικής ενός ιστότοπου εξαρτάται από τους συγκεκριμένους στόχους αυτού του ιστότοπου και των χρηστών του.</a:t>
          </a:r>
          <a:endParaRPr lang="es-ES" sz="1200" dirty="0">
            <a:solidFill>
              <a:schemeClr val="tx1"/>
            </a:solidFill>
          </a:endParaRPr>
        </a:p>
      </dgm:t>
    </dgm:pt>
    <dgm:pt modelId="{D3C9539F-A144-4DAB-A4E2-E5920AFF4FDF}" type="parTrans" cxnId="{23D02CC9-598A-4057-BBB2-CF842B077570}">
      <dgm:prSet/>
      <dgm:spPr/>
      <dgm:t>
        <a:bodyPr/>
        <a:lstStyle/>
        <a:p>
          <a:endParaRPr lang="es-ES">
            <a:solidFill>
              <a:schemeClr val="tx1"/>
            </a:solidFill>
          </a:endParaRPr>
        </a:p>
      </dgm:t>
    </dgm:pt>
    <dgm:pt modelId="{817B35AF-43D6-4C5D-A88F-76171D664C86}" type="sibTrans" cxnId="{23D02CC9-598A-4057-BBB2-CF842B077570}">
      <dgm:prSet/>
      <dgm:spPr/>
      <dgm:t>
        <a:bodyPr/>
        <a:lstStyle/>
        <a:p>
          <a:endParaRPr lang="es-ES">
            <a:solidFill>
              <a:schemeClr val="tx1"/>
            </a:solidFill>
          </a:endParaRPr>
        </a:p>
      </dgm:t>
    </dgm:pt>
    <dgm:pt modelId="{12E4063B-2AB1-4B22-8D7D-7D2CD7AE5AA3}" type="pres">
      <dgm:prSet presAssocID="{9EE727F4-AA8C-4F15-BC71-E46A03387FEE}" presName="linear" presStyleCnt="0">
        <dgm:presLayoutVars>
          <dgm:dir/>
          <dgm:animLvl val="lvl"/>
          <dgm:resizeHandles val="exact"/>
        </dgm:presLayoutVars>
      </dgm:prSet>
      <dgm:spPr/>
    </dgm:pt>
    <dgm:pt modelId="{25EF1AB3-F86B-4E11-AD14-1BE455817D7E}" type="pres">
      <dgm:prSet presAssocID="{9034526A-6BBC-437A-AF85-3BEF158D709E}" presName="parentLin" presStyleCnt="0"/>
      <dgm:spPr/>
    </dgm:pt>
    <dgm:pt modelId="{44AD751E-0D09-448B-83AA-BA0AC0C6CA54}" type="pres">
      <dgm:prSet presAssocID="{9034526A-6BBC-437A-AF85-3BEF158D709E}" presName="parentLeftMargin" presStyleLbl="node1" presStyleIdx="0" presStyleCnt="3"/>
      <dgm:spPr/>
    </dgm:pt>
    <dgm:pt modelId="{EDB9D32F-0D76-4643-8292-8A781C730E07}" type="pres">
      <dgm:prSet presAssocID="{9034526A-6BBC-437A-AF85-3BEF158D709E}" presName="parentText" presStyleLbl="node1" presStyleIdx="0" presStyleCnt="3" custScaleX="123978" custScaleY="329025">
        <dgm:presLayoutVars>
          <dgm:chMax val="0"/>
          <dgm:bulletEnabled val="1"/>
        </dgm:presLayoutVars>
      </dgm:prSet>
      <dgm:spPr/>
    </dgm:pt>
    <dgm:pt modelId="{789552F1-159F-48D8-A43D-C7204C2E563D}" type="pres">
      <dgm:prSet presAssocID="{9034526A-6BBC-437A-AF85-3BEF158D709E}" presName="negativeSpace" presStyleCnt="0"/>
      <dgm:spPr/>
    </dgm:pt>
    <dgm:pt modelId="{E6942BD1-8DC0-4FF8-A740-79DF3BFBB301}" type="pres">
      <dgm:prSet presAssocID="{9034526A-6BBC-437A-AF85-3BEF158D709E}" presName="childText" presStyleLbl="conFgAcc1" presStyleIdx="0" presStyleCnt="3">
        <dgm:presLayoutVars>
          <dgm:bulletEnabled val="1"/>
        </dgm:presLayoutVars>
      </dgm:prSet>
      <dgm:spPr/>
    </dgm:pt>
    <dgm:pt modelId="{587361BA-5269-472A-AA26-A39556DC1C6F}" type="pres">
      <dgm:prSet presAssocID="{E6BF2086-8A85-43F9-8C63-9D43AE61C2DF}" presName="spaceBetweenRectangles" presStyleCnt="0"/>
      <dgm:spPr/>
    </dgm:pt>
    <dgm:pt modelId="{62B49B60-E0D0-4578-90DA-12AFF5D3DCC6}" type="pres">
      <dgm:prSet presAssocID="{D219125C-76F6-4CF6-A6E3-2C79B252CCCB}" presName="parentLin" presStyleCnt="0"/>
      <dgm:spPr/>
    </dgm:pt>
    <dgm:pt modelId="{F2E9225C-C064-4036-A707-7B446CD49ED0}" type="pres">
      <dgm:prSet presAssocID="{D219125C-76F6-4CF6-A6E3-2C79B252CCCB}" presName="parentLeftMargin" presStyleLbl="node1" presStyleIdx="0" presStyleCnt="3"/>
      <dgm:spPr/>
    </dgm:pt>
    <dgm:pt modelId="{02988D76-A7E1-4594-A1FD-5DFFD24CC06B}" type="pres">
      <dgm:prSet presAssocID="{D219125C-76F6-4CF6-A6E3-2C79B252CCCB}" presName="parentText" presStyleLbl="node1" presStyleIdx="1" presStyleCnt="3" custScaleX="123978" custScaleY="329025">
        <dgm:presLayoutVars>
          <dgm:chMax val="0"/>
          <dgm:bulletEnabled val="1"/>
        </dgm:presLayoutVars>
      </dgm:prSet>
      <dgm:spPr/>
    </dgm:pt>
    <dgm:pt modelId="{94147603-A528-422B-901D-BE65571CBEEA}" type="pres">
      <dgm:prSet presAssocID="{D219125C-76F6-4CF6-A6E3-2C79B252CCCB}" presName="negativeSpace" presStyleCnt="0"/>
      <dgm:spPr/>
    </dgm:pt>
    <dgm:pt modelId="{489EDF02-9507-4398-84B2-B00843BDC331}" type="pres">
      <dgm:prSet presAssocID="{D219125C-76F6-4CF6-A6E3-2C79B252CCCB}" presName="childText" presStyleLbl="conFgAcc1" presStyleIdx="1" presStyleCnt="3">
        <dgm:presLayoutVars>
          <dgm:bulletEnabled val="1"/>
        </dgm:presLayoutVars>
      </dgm:prSet>
      <dgm:spPr/>
    </dgm:pt>
    <dgm:pt modelId="{3001E497-2974-4299-A414-E67D85675D1D}" type="pres">
      <dgm:prSet presAssocID="{FA403563-56E6-4A95-8542-938011564CCD}" presName="spaceBetweenRectangles" presStyleCnt="0"/>
      <dgm:spPr/>
    </dgm:pt>
    <dgm:pt modelId="{E21EF812-6F25-4E59-AEFB-EA2F83C98EE4}" type="pres">
      <dgm:prSet presAssocID="{E7A97B88-DD96-4BDD-A8A0-7B320F331EAF}" presName="parentLin" presStyleCnt="0"/>
      <dgm:spPr/>
    </dgm:pt>
    <dgm:pt modelId="{CA7D2A67-E697-4C0C-B9CB-6087D65E79CD}" type="pres">
      <dgm:prSet presAssocID="{E7A97B88-DD96-4BDD-A8A0-7B320F331EAF}" presName="parentLeftMargin" presStyleLbl="node1" presStyleIdx="1" presStyleCnt="3"/>
      <dgm:spPr/>
    </dgm:pt>
    <dgm:pt modelId="{B6C65555-BEE6-4A0F-AF3E-FEC1E83C30C0}" type="pres">
      <dgm:prSet presAssocID="{E7A97B88-DD96-4BDD-A8A0-7B320F331EAF}" presName="parentText" presStyleLbl="node1" presStyleIdx="2" presStyleCnt="3" custScaleX="123978" custScaleY="329025">
        <dgm:presLayoutVars>
          <dgm:chMax val="0"/>
          <dgm:bulletEnabled val="1"/>
        </dgm:presLayoutVars>
      </dgm:prSet>
      <dgm:spPr/>
    </dgm:pt>
    <dgm:pt modelId="{F1A5F13F-8268-4F90-BAE7-073022AC521B}" type="pres">
      <dgm:prSet presAssocID="{E7A97B88-DD96-4BDD-A8A0-7B320F331EAF}" presName="negativeSpace" presStyleCnt="0"/>
      <dgm:spPr/>
    </dgm:pt>
    <dgm:pt modelId="{1402A415-1E4A-4121-9618-773DA39B9C28}" type="pres">
      <dgm:prSet presAssocID="{E7A97B88-DD96-4BDD-A8A0-7B320F331EAF}" presName="childText" presStyleLbl="conFgAcc1" presStyleIdx="2" presStyleCnt="3">
        <dgm:presLayoutVars>
          <dgm:bulletEnabled val="1"/>
        </dgm:presLayoutVars>
      </dgm:prSet>
      <dgm:spPr/>
    </dgm:pt>
  </dgm:ptLst>
  <dgm:cxnLst>
    <dgm:cxn modelId="{91C2000D-FA7A-46B0-AAE7-B7F33F6A392D}" type="presOf" srcId="{D219125C-76F6-4CF6-A6E3-2C79B252CCCB}" destId="{F2E9225C-C064-4036-A707-7B446CD49ED0}" srcOrd="0" destOrd="0" presId="urn:microsoft.com/office/officeart/2005/8/layout/list1"/>
    <dgm:cxn modelId="{A236CC22-AE37-4278-B709-33E1C2B09C8A}" type="presOf" srcId="{9034526A-6BBC-437A-AF85-3BEF158D709E}" destId="{EDB9D32F-0D76-4643-8292-8A781C730E07}" srcOrd="1" destOrd="0" presId="urn:microsoft.com/office/officeart/2005/8/layout/list1"/>
    <dgm:cxn modelId="{F4D0A824-02EA-47ED-810A-83A4F53467A5}" srcId="{9EE727F4-AA8C-4F15-BC71-E46A03387FEE}" destId="{D219125C-76F6-4CF6-A6E3-2C79B252CCCB}" srcOrd="1" destOrd="0" parTransId="{9DFCC620-F18E-4F02-AA9D-A92A4F3B8BCF}" sibTransId="{FA403563-56E6-4A95-8542-938011564CCD}"/>
    <dgm:cxn modelId="{A6221C4C-5B38-4618-9BAF-A960D429361F}" type="presOf" srcId="{E7A97B88-DD96-4BDD-A8A0-7B320F331EAF}" destId="{B6C65555-BEE6-4A0F-AF3E-FEC1E83C30C0}" srcOrd="1" destOrd="0" presId="urn:microsoft.com/office/officeart/2005/8/layout/list1"/>
    <dgm:cxn modelId="{2EC78DAD-A1E8-440D-ABFC-C6AD655B5788}" srcId="{9EE727F4-AA8C-4F15-BC71-E46A03387FEE}" destId="{9034526A-6BBC-437A-AF85-3BEF158D709E}" srcOrd="0" destOrd="0" parTransId="{4E99B243-7293-4BFE-803A-FD2F0FD2597D}" sibTransId="{E6BF2086-8A85-43F9-8C63-9D43AE61C2DF}"/>
    <dgm:cxn modelId="{23D02CC9-598A-4057-BBB2-CF842B077570}" srcId="{9EE727F4-AA8C-4F15-BC71-E46A03387FEE}" destId="{E7A97B88-DD96-4BDD-A8A0-7B320F331EAF}" srcOrd="2" destOrd="0" parTransId="{D3C9539F-A144-4DAB-A4E2-E5920AFF4FDF}" sibTransId="{817B35AF-43D6-4C5D-A88F-76171D664C86}"/>
    <dgm:cxn modelId="{245540CC-7408-4561-923A-B7DF6ACD9CA7}" type="presOf" srcId="{E7A97B88-DD96-4BDD-A8A0-7B320F331EAF}" destId="{CA7D2A67-E697-4C0C-B9CB-6087D65E79CD}" srcOrd="0" destOrd="0" presId="urn:microsoft.com/office/officeart/2005/8/layout/list1"/>
    <dgm:cxn modelId="{5C00E9FB-293A-45E8-94F7-590727B6B4C9}" type="presOf" srcId="{9EE727F4-AA8C-4F15-BC71-E46A03387FEE}" destId="{12E4063B-2AB1-4B22-8D7D-7D2CD7AE5AA3}" srcOrd="0" destOrd="0" presId="urn:microsoft.com/office/officeart/2005/8/layout/list1"/>
    <dgm:cxn modelId="{E4D061FD-B13E-4449-94B5-E68822F198E2}" type="presOf" srcId="{9034526A-6BBC-437A-AF85-3BEF158D709E}" destId="{44AD751E-0D09-448B-83AA-BA0AC0C6CA54}" srcOrd="0" destOrd="0" presId="urn:microsoft.com/office/officeart/2005/8/layout/list1"/>
    <dgm:cxn modelId="{1ED4E9FE-35E5-444F-9D37-85375360A7E7}" type="presOf" srcId="{D219125C-76F6-4CF6-A6E3-2C79B252CCCB}" destId="{02988D76-A7E1-4594-A1FD-5DFFD24CC06B}" srcOrd="1" destOrd="0" presId="urn:microsoft.com/office/officeart/2005/8/layout/list1"/>
    <dgm:cxn modelId="{EEBEF4AE-654B-489D-8EB3-1B438994C156}" type="presParOf" srcId="{12E4063B-2AB1-4B22-8D7D-7D2CD7AE5AA3}" destId="{25EF1AB3-F86B-4E11-AD14-1BE455817D7E}" srcOrd="0" destOrd="0" presId="urn:microsoft.com/office/officeart/2005/8/layout/list1"/>
    <dgm:cxn modelId="{D167591C-C005-4577-8BA3-407EECF7FCDF}" type="presParOf" srcId="{25EF1AB3-F86B-4E11-AD14-1BE455817D7E}" destId="{44AD751E-0D09-448B-83AA-BA0AC0C6CA54}" srcOrd="0" destOrd="0" presId="urn:microsoft.com/office/officeart/2005/8/layout/list1"/>
    <dgm:cxn modelId="{EE71CC3F-711D-49F8-AFC3-577196622D38}" type="presParOf" srcId="{25EF1AB3-F86B-4E11-AD14-1BE455817D7E}" destId="{EDB9D32F-0D76-4643-8292-8A781C730E07}" srcOrd="1" destOrd="0" presId="urn:microsoft.com/office/officeart/2005/8/layout/list1"/>
    <dgm:cxn modelId="{01F03F3C-430A-4833-8495-684EB61E95C5}" type="presParOf" srcId="{12E4063B-2AB1-4B22-8D7D-7D2CD7AE5AA3}" destId="{789552F1-159F-48D8-A43D-C7204C2E563D}" srcOrd="1" destOrd="0" presId="urn:microsoft.com/office/officeart/2005/8/layout/list1"/>
    <dgm:cxn modelId="{2A2A36E9-7E02-4896-AD77-B2B293343B3C}" type="presParOf" srcId="{12E4063B-2AB1-4B22-8D7D-7D2CD7AE5AA3}" destId="{E6942BD1-8DC0-4FF8-A740-79DF3BFBB301}" srcOrd="2" destOrd="0" presId="urn:microsoft.com/office/officeart/2005/8/layout/list1"/>
    <dgm:cxn modelId="{06B53F21-2548-480C-B9CD-18C41FF07F27}" type="presParOf" srcId="{12E4063B-2AB1-4B22-8D7D-7D2CD7AE5AA3}" destId="{587361BA-5269-472A-AA26-A39556DC1C6F}" srcOrd="3" destOrd="0" presId="urn:microsoft.com/office/officeart/2005/8/layout/list1"/>
    <dgm:cxn modelId="{9FD2EE25-A2A3-48B8-B863-8F44F99C66DD}" type="presParOf" srcId="{12E4063B-2AB1-4B22-8D7D-7D2CD7AE5AA3}" destId="{62B49B60-E0D0-4578-90DA-12AFF5D3DCC6}" srcOrd="4" destOrd="0" presId="urn:microsoft.com/office/officeart/2005/8/layout/list1"/>
    <dgm:cxn modelId="{402E0851-011B-4B18-A44E-33CCBE31CF66}" type="presParOf" srcId="{62B49B60-E0D0-4578-90DA-12AFF5D3DCC6}" destId="{F2E9225C-C064-4036-A707-7B446CD49ED0}" srcOrd="0" destOrd="0" presId="urn:microsoft.com/office/officeart/2005/8/layout/list1"/>
    <dgm:cxn modelId="{A17793D1-DB6B-4F90-9A5D-55C437E21B33}" type="presParOf" srcId="{62B49B60-E0D0-4578-90DA-12AFF5D3DCC6}" destId="{02988D76-A7E1-4594-A1FD-5DFFD24CC06B}" srcOrd="1" destOrd="0" presId="urn:microsoft.com/office/officeart/2005/8/layout/list1"/>
    <dgm:cxn modelId="{B8741C5F-890E-44F7-8FFF-D268E9B91C0A}" type="presParOf" srcId="{12E4063B-2AB1-4B22-8D7D-7D2CD7AE5AA3}" destId="{94147603-A528-422B-901D-BE65571CBEEA}" srcOrd="5" destOrd="0" presId="urn:microsoft.com/office/officeart/2005/8/layout/list1"/>
    <dgm:cxn modelId="{1879106F-86FC-4ABB-8CD3-19AC775F0684}" type="presParOf" srcId="{12E4063B-2AB1-4B22-8D7D-7D2CD7AE5AA3}" destId="{489EDF02-9507-4398-84B2-B00843BDC331}" srcOrd="6" destOrd="0" presId="urn:microsoft.com/office/officeart/2005/8/layout/list1"/>
    <dgm:cxn modelId="{98291B89-E38F-409A-AFD3-E5D60CE8BCCA}" type="presParOf" srcId="{12E4063B-2AB1-4B22-8D7D-7D2CD7AE5AA3}" destId="{3001E497-2974-4299-A414-E67D85675D1D}" srcOrd="7" destOrd="0" presId="urn:microsoft.com/office/officeart/2005/8/layout/list1"/>
    <dgm:cxn modelId="{7CD4C2D7-94AA-4619-AA0F-DFD7C6C6E371}" type="presParOf" srcId="{12E4063B-2AB1-4B22-8D7D-7D2CD7AE5AA3}" destId="{E21EF812-6F25-4E59-AEFB-EA2F83C98EE4}" srcOrd="8" destOrd="0" presId="urn:microsoft.com/office/officeart/2005/8/layout/list1"/>
    <dgm:cxn modelId="{4A7F2043-248A-4137-834D-9A57F3728EF6}" type="presParOf" srcId="{E21EF812-6F25-4E59-AEFB-EA2F83C98EE4}" destId="{CA7D2A67-E697-4C0C-B9CB-6087D65E79CD}" srcOrd="0" destOrd="0" presId="urn:microsoft.com/office/officeart/2005/8/layout/list1"/>
    <dgm:cxn modelId="{2CA48879-5363-47E4-A410-DA5330215DC7}" type="presParOf" srcId="{E21EF812-6F25-4E59-AEFB-EA2F83C98EE4}" destId="{B6C65555-BEE6-4A0F-AF3E-FEC1E83C30C0}" srcOrd="1" destOrd="0" presId="urn:microsoft.com/office/officeart/2005/8/layout/list1"/>
    <dgm:cxn modelId="{3E8595C4-36CA-4A95-989C-0990213AED46}" type="presParOf" srcId="{12E4063B-2AB1-4B22-8D7D-7D2CD7AE5AA3}" destId="{F1A5F13F-8268-4F90-BAE7-073022AC521B}" srcOrd="9" destOrd="0" presId="urn:microsoft.com/office/officeart/2005/8/layout/list1"/>
    <dgm:cxn modelId="{88C51A7E-4469-4D65-B6C0-E3FB0AEBD2C7}" type="presParOf" srcId="{12E4063B-2AB1-4B22-8D7D-7D2CD7AE5AA3}" destId="{1402A415-1E4A-4121-9618-773DA39B9C28}" srcOrd="10"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447FBECB-F69E-426C-9DD6-7FD524A4CD94}" type="doc">
      <dgm:prSet loTypeId="urn:microsoft.com/office/officeart/2005/8/layout/pyramid2" loCatId="list" qsTypeId="urn:microsoft.com/office/officeart/2005/8/quickstyle/simple1" qsCatId="simple" csTypeId="urn:microsoft.com/office/officeart/2005/8/colors/colorful2" csCatId="colorful" phldr="1"/>
      <dgm:spPr/>
      <dgm:t>
        <a:bodyPr/>
        <a:lstStyle/>
        <a:p>
          <a:endParaRPr lang="es-ES"/>
        </a:p>
      </dgm:t>
    </dgm:pt>
    <dgm:pt modelId="{E7F218B8-27C8-4D0F-A209-2CEB4FC276A2}">
      <dgm:prSet custT="1"/>
      <dgm:spPr/>
      <dgm:t>
        <a:bodyPr/>
        <a:lstStyle/>
        <a:p>
          <a:r>
            <a:rPr lang="el-GR" altLang="es-ES" sz="1000" b="1" dirty="0"/>
            <a:t>Υπάρχουν 4 βασικοί κανόνες για να είναι το κείμενο εύχρηστο και εύκολο:</a:t>
          </a:r>
          <a:endParaRPr lang="es-ES" sz="1000" dirty="0"/>
        </a:p>
      </dgm:t>
    </dgm:pt>
    <dgm:pt modelId="{A9F98ED5-660E-46EF-BDBC-AF19B2738EF4}" type="sibTrans" cxnId="{A04B1390-B164-4308-B3F7-9E1CB0C3A5F2}">
      <dgm:prSet/>
      <dgm:spPr/>
      <dgm:t>
        <a:bodyPr/>
        <a:lstStyle/>
        <a:p>
          <a:endParaRPr lang="es-ES" sz="1000"/>
        </a:p>
      </dgm:t>
    </dgm:pt>
    <dgm:pt modelId="{9A5A4DB0-DF70-4CC6-B2B3-6B7C9E2CA0C7}" type="parTrans" cxnId="{A04B1390-B164-4308-B3F7-9E1CB0C3A5F2}">
      <dgm:prSet/>
      <dgm:spPr/>
      <dgm:t>
        <a:bodyPr/>
        <a:lstStyle/>
        <a:p>
          <a:endParaRPr lang="es-ES" sz="1000"/>
        </a:p>
      </dgm:t>
    </dgm:pt>
    <dgm:pt modelId="{8E3471F3-3AF2-48CA-B418-ECEBD6788481}">
      <dgm:prSet custT="1"/>
      <dgm:spPr/>
      <dgm:t>
        <a:bodyPr/>
        <a:lstStyle/>
        <a:p>
          <a:r>
            <a:rPr lang="el-GR" altLang="es-ES" sz="1000" b="1" dirty="0"/>
            <a:t>- Χρησιμοποιήστε μαύρο κείμενο σε λευκό φόντο</a:t>
          </a:r>
          <a:endParaRPr lang="es-ES" sz="1000" dirty="0"/>
        </a:p>
      </dgm:t>
    </dgm:pt>
    <dgm:pt modelId="{BEA1F09B-076B-4140-BE27-F3000AAC1B54}" type="parTrans" cxnId="{AAA68071-CED4-4803-9E09-60161AF79DB0}">
      <dgm:prSet/>
      <dgm:spPr/>
      <dgm:t>
        <a:bodyPr/>
        <a:lstStyle/>
        <a:p>
          <a:endParaRPr lang="es-ES" sz="1000"/>
        </a:p>
      </dgm:t>
    </dgm:pt>
    <dgm:pt modelId="{A2BD5BD9-94EB-45B5-9410-EA9216BC098F}" type="sibTrans" cxnId="{AAA68071-CED4-4803-9E09-60161AF79DB0}">
      <dgm:prSet/>
      <dgm:spPr/>
      <dgm:t>
        <a:bodyPr/>
        <a:lstStyle/>
        <a:p>
          <a:endParaRPr lang="es-ES" sz="1000"/>
        </a:p>
      </dgm:t>
    </dgm:pt>
    <dgm:pt modelId="{E8A5F3A5-7234-4EB4-B4F7-B4BC2FB30AF0}">
      <dgm:prSet custT="1"/>
      <dgm:spPr/>
      <dgm:t>
        <a:bodyPr/>
        <a:lstStyle/>
        <a:p>
          <a:r>
            <a:rPr lang="el-GR" altLang="es-ES" sz="1000" b="1" dirty="0"/>
            <a:t>- Αποφύγετε τα συνωστισμένα υπόβαθρα</a:t>
          </a:r>
          <a:endParaRPr lang="es-ES" sz="1000" dirty="0"/>
        </a:p>
      </dgm:t>
    </dgm:pt>
    <dgm:pt modelId="{89494B53-00F7-4AC8-9C49-992B67EE3028}" type="parTrans" cxnId="{694C9A93-D424-461B-AE4A-EAEBE0BD87D2}">
      <dgm:prSet/>
      <dgm:spPr/>
      <dgm:t>
        <a:bodyPr/>
        <a:lstStyle/>
        <a:p>
          <a:endParaRPr lang="es-ES" sz="1000"/>
        </a:p>
      </dgm:t>
    </dgm:pt>
    <dgm:pt modelId="{F485D329-C23B-43A6-A7D4-52061F571EA7}" type="sibTrans" cxnId="{694C9A93-D424-461B-AE4A-EAEBE0BD87D2}">
      <dgm:prSet/>
      <dgm:spPr/>
      <dgm:t>
        <a:bodyPr/>
        <a:lstStyle/>
        <a:p>
          <a:endParaRPr lang="es-ES" sz="1000"/>
        </a:p>
      </dgm:t>
    </dgm:pt>
    <dgm:pt modelId="{CAC93828-3F3E-4D8D-9B5E-518E79175A0B}">
      <dgm:prSet custT="1"/>
      <dgm:spPr/>
      <dgm:t>
        <a:bodyPr/>
        <a:lstStyle/>
        <a:p>
          <a:r>
            <a:rPr lang="el-GR" altLang="es-ES" sz="1000" b="1" dirty="0"/>
            <a:t>- Χρησιμοποιήστε κοινές γραμματοσειρές, μέγεθος μεγαλύτερο ή ίσο με 10 πόντους</a:t>
          </a:r>
          <a:endParaRPr lang="es-ES" sz="1000" dirty="0"/>
        </a:p>
      </dgm:t>
    </dgm:pt>
    <dgm:pt modelId="{3E6468C7-DE78-411B-B406-5AEA4B7BE595}" type="parTrans" cxnId="{C1DEA6E6-F05F-451B-AAA2-011C148A7C69}">
      <dgm:prSet/>
      <dgm:spPr/>
      <dgm:t>
        <a:bodyPr/>
        <a:lstStyle/>
        <a:p>
          <a:endParaRPr lang="es-ES" sz="1000"/>
        </a:p>
      </dgm:t>
    </dgm:pt>
    <dgm:pt modelId="{A7C747D1-409D-494F-B9EA-361BA6DDAEBE}" type="sibTrans" cxnId="{C1DEA6E6-F05F-451B-AAA2-011C148A7C69}">
      <dgm:prSet/>
      <dgm:spPr/>
      <dgm:t>
        <a:bodyPr/>
        <a:lstStyle/>
        <a:p>
          <a:endParaRPr lang="es-ES" sz="1000"/>
        </a:p>
      </dgm:t>
    </dgm:pt>
    <dgm:pt modelId="{C3FED80B-704C-4314-A234-93759DE37463}">
      <dgm:prSet custT="1"/>
      <dgm:spPr/>
      <dgm:t>
        <a:bodyPr/>
        <a:lstStyle/>
        <a:p>
          <a:r>
            <a:rPr lang="el-GR" altLang="es-ES" sz="1000" b="1" dirty="0"/>
            <a:t>- Διατηρήστε την κύλιση, τα κεφαλαία και το γραφικό κείμενο στο ελάχιστο.</a:t>
          </a:r>
          <a:endParaRPr lang="it-IT" altLang="es-ES" sz="1000" b="1" dirty="0"/>
        </a:p>
      </dgm:t>
    </dgm:pt>
    <dgm:pt modelId="{A7D608B4-A16D-42EC-B162-1CBBA772BE49}" type="parTrans" cxnId="{8ABCAE3A-9037-495E-8565-BC27236A1F9B}">
      <dgm:prSet/>
      <dgm:spPr/>
      <dgm:t>
        <a:bodyPr/>
        <a:lstStyle/>
        <a:p>
          <a:endParaRPr lang="es-ES" sz="1000"/>
        </a:p>
      </dgm:t>
    </dgm:pt>
    <dgm:pt modelId="{D5E09735-0880-40C0-AD00-8E35C0EFA9FF}" type="sibTrans" cxnId="{8ABCAE3A-9037-495E-8565-BC27236A1F9B}">
      <dgm:prSet/>
      <dgm:spPr/>
      <dgm:t>
        <a:bodyPr/>
        <a:lstStyle/>
        <a:p>
          <a:endParaRPr lang="es-ES" sz="1000"/>
        </a:p>
      </dgm:t>
    </dgm:pt>
    <dgm:pt modelId="{9092E103-2D1B-424A-9465-51B2B8434DE3}" type="pres">
      <dgm:prSet presAssocID="{447FBECB-F69E-426C-9DD6-7FD524A4CD94}" presName="compositeShape" presStyleCnt="0">
        <dgm:presLayoutVars>
          <dgm:dir/>
          <dgm:resizeHandles/>
        </dgm:presLayoutVars>
      </dgm:prSet>
      <dgm:spPr/>
    </dgm:pt>
    <dgm:pt modelId="{270E1F54-CEEC-4E84-8817-3436893AC2F7}" type="pres">
      <dgm:prSet presAssocID="{447FBECB-F69E-426C-9DD6-7FD524A4CD94}" presName="pyramid" presStyleLbl="node1" presStyleIdx="0" presStyleCnt="1"/>
      <dgm:spPr/>
    </dgm:pt>
    <dgm:pt modelId="{93D89AAA-BEEB-4121-9D5D-AAED66BCA338}" type="pres">
      <dgm:prSet presAssocID="{447FBECB-F69E-426C-9DD6-7FD524A4CD94}" presName="theList" presStyleCnt="0"/>
      <dgm:spPr/>
    </dgm:pt>
    <dgm:pt modelId="{CC15799A-A4E0-4B0F-BD54-A629C873F7AF}" type="pres">
      <dgm:prSet presAssocID="{E7F218B8-27C8-4D0F-A209-2CEB4FC276A2}" presName="aNode" presStyleLbl="fgAcc1" presStyleIdx="0" presStyleCnt="5" custScaleX="158195" custLinFactY="12428" custLinFactNeighborX="28767" custLinFactNeighborY="100000">
        <dgm:presLayoutVars>
          <dgm:bulletEnabled val="1"/>
        </dgm:presLayoutVars>
      </dgm:prSet>
      <dgm:spPr/>
    </dgm:pt>
    <dgm:pt modelId="{815642E7-2B97-44AA-B33F-8133761BF674}" type="pres">
      <dgm:prSet presAssocID="{E7F218B8-27C8-4D0F-A209-2CEB4FC276A2}" presName="aSpace" presStyleCnt="0"/>
      <dgm:spPr/>
    </dgm:pt>
    <dgm:pt modelId="{13094A3E-1D1E-4F06-BE3E-6A548B4E5C70}" type="pres">
      <dgm:prSet presAssocID="{CAC93828-3F3E-4D8D-9B5E-518E79175A0B}" presName="aNode" presStyleLbl="fgAcc1" presStyleIdx="1" presStyleCnt="5" custScaleX="158195" custLinFactY="12428" custLinFactNeighborX="28767" custLinFactNeighborY="100000">
        <dgm:presLayoutVars>
          <dgm:bulletEnabled val="1"/>
        </dgm:presLayoutVars>
      </dgm:prSet>
      <dgm:spPr/>
    </dgm:pt>
    <dgm:pt modelId="{5E10BBC3-718E-4820-BFD1-7C82B0506199}" type="pres">
      <dgm:prSet presAssocID="{CAC93828-3F3E-4D8D-9B5E-518E79175A0B}" presName="aSpace" presStyleCnt="0"/>
      <dgm:spPr/>
    </dgm:pt>
    <dgm:pt modelId="{AE1C9C92-B13B-4EE1-A97B-61B2F070CE61}" type="pres">
      <dgm:prSet presAssocID="{E8A5F3A5-7234-4EB4-B4F7-B4BC2FB30AF0}" presName="aNode" presStyleLbl="fgAcc1" presStyleIdx="2" presStyleCnt="5" custScaleX="158195" custLinFactY="12428" custLinFactNeighborX="28767" custLinFactNeighborY="100000">
        <dgm:presLayoutVars>
          <dgm:bulletEnabled val="1"/>
        </dgm:presLayoutVars>
      </dgm:prSet>
      <dgm:spPr/>
    </dgm:pt>
    <dgm:pt modelId="{D2112EE8-9197-488C-BF0D-3CB4E21D6DF8}" type="pres">
      <dgm:prSet presAssocID="{E8A5F3A5-7234-4EB4-B4F7-B4BC2FB30AF0}" presName="aSpace" presStyleCnt="0"/>
      <dgm:spPr/>
    </dgm:pt>
    <dgm:pt modelId="{BDA48A0C-433E-4432-8765-D4413FB3E6C9}" type="pres">
      <dgm:prSet presAssocID="{8E3471F3-3AF2-48CA-B418-ECEBD6788481}" presName="aNode" presStyleLbl="fgAcc1" presStyleIdx="3" presStyleCnt="5" custScaleX="158195" custLinFactY="12428" custLinFactNeighborX="28767" custLinFactNeighborY="100000">
        <dgm:presLayoutVars>
          <dgm:bulletEnabled val="1"/>
        </dgm:presLayoutVars>
      </dgm:prSet>
      <dgm:spPr/>
    </dgm:pt>
    <dgm:pt modelId="{37CC5B64-7E5E-4104-8E80-AA353647DDB0}" type="pres">
      <dgm:prSet presAssocID="{8E3471F3-3AF2-48CA-B418-ECEBD6788481}" presName="aSpace" presStyleCnt="0"/>
      <dgm:spPr/>
    </dgm:pt>
    <dgm:pt modelId="{0A620C9C-C3B4-4C5E-9D05-A903D9AF2134}" type="pres">
      <dgm:prSet presAssocID="{C3FED80B-704C-4314-A234-93759DE37463}" presName="aNode" presStyleLbl="fgAcc1" presStyleIdx="4" presStyleCnt="5" custScaleX="157678" custLinFactY="33972" custLinFactNeighborX="29169" custLinFactNeighborY="100000">
        <dgm:presLayoutVars>
          <dgm:bulletEnabled val="1"/>
        </dgm:presLayoutVars>
      </dgm:prSet>
      <dgm:spPr/>
    </dgm:pt>
    <dgm:pt modelId="{279B8BA1-7C5A-4D77-B7CA-AC29BE0CD5B5}" type="pres">
      <dgm:prSet presAssocID="{C3FED80B-704C-4314-A234-93759DE37463}" presName="aSpace" presStyleCnt="0"/>
      <dgm:spPr/>
    </dgm:pt>
  </dgm:ptLst>
  <dgm:cxnLst>
    <dgm:cxn modelId="{3AF84E12-8647-41D6-8416-9A143B34361A}" type="presOf" srcId="{447FBECB-F69E-426C-9DD6-7FD524A4CD94}" destId="{9092E103-2D1B-424A-9465-51B2B8434DE3}" srcOrd="0" destOrd="0" presId="urn:microsoft.com/office/officeart/2005/8/layout/pyramid2"/>
    <dgm:cxn modelId="{AEFAD913-EB6C-4EED-8BDC-7D7342E8FB1A}" type="presOf" srcId="{CAC93828-3F3E-4D8D-9B5E-518E79175A0B}" destId="{13094A3E-1D1E-4F06-BE3E-6A548B4E5C70}" srcOrd="0" destOrd="0" presId="urn:microsoft.com/office/officeart/2005/8/layout/pyramid2"/>
    <dgm:cxn modelId="{8CA82033-8979-4B8C-83DE-53546E955EF5}" type="presOf" srcId="{E8A5F3A5-7234-4EB4-B4F7-B4BC2FB30AF0}" destId="{AE1C9C92-B13B-4EE1-A97B-61B2F070CE61}" srcOrd="0" destOrd="0" presId="urn:microsoft.com/office/officeart/2005/8/layout/pyramid2"/>
    <dgm:cxn modelId="{8ABCAE3A-9037-495E-8565-BC27236A1F9B}" srcId="{447FBECB-F69E-426C-9DD6-7FD524A4CD94}" destId="{C3FED80B-704C-4314-A234-93759DE37463}" srcOrd="4" destOrd="0" parTransId="{A7D608B4-A16D-42EC-B162-1CBBA772BE49}" sibTransId="{D5E09735-0880-40C0-AD00-8E35C0EFA9FF}"/>
    <dgm:cxn modelId="{AAA68071-CED4-4803-9E09-60161AF79DB0}" srcId="{447FBECB-F69E-426C-9DD6-7FD524A4CD94}" destId="{8E3471F3-3AF2-48CA-B418-ECEBD6788481}" srcOrd="3" destOrd="0" parTransId="{BEA1F09B-076B-4140-BE27-F3000AAC1B54}" sibTransId="{A2BD5BD9-94EB-45B5-9410-EA9216BC098F}"/>
    <dgm:cxn modelId="{A04B1390-B164-4308-B3F7-9E1CB0C3A5F2}" srcId="{447FBECB-F69E-426C-9DD6-7FD524A4CD94}" destId="{E7F218B8-27C8-4D0F-A209-2CEB4FC276A2}" srcOrd="0" destOrd="0" parTransId="{9A5A4DB0-DF70-4CC6-B2B3-6B7C9E2CA0C7}" sibTransId="{A9F98ED5-660E-46EF-BDBC-AF19B2738EF4}"/>
    <dgm:cxn modelId="{694C9A93-D424-461B-AE4A-EAEBE0BD87D2}" srcId="{447FBECB-F69E-426C-9DD6-7FD524A4CD94}" destId="{E8A5F3A5-7234-4EB4-B4F7-B4BC2FB30AF0}" srcOrd="2" destOrd="0" parTransId="{89494B53-00F7-4AC8-9C49-992B67EE3028}" sibTransId="{F485D329-C23B-43A6-A7D4-52061F571EA7}"/>
    <dgm:cxn modelId="{C1DEA6E6-F05F-451B-AAA2-011C148A7C69}" srcId="{447FBECB-F69E-426C-9DD6-7FD524A4CD94}" destId="{CAC93828-3F3E-4D8D-9B5E-518E79175A0B}" srcOrd="1" destOrd="0" parTransId="{3E6468C7-DE78-411B-B406-5AEA4B7BE595}" sibTransId="{A7C747D1-409D-494F-B9EA-361BA6DDAEBE}"/>
    <dgm:cxn modelId="{1507EFF1-11B7-419F-A3C9-D96618A406CB}" type="presOf" srcId="{E7F218B8-27C8-4D0F-A209-2CEB4FC276A2}" destId="{CC15799A-A4E0-4B0F-BD54-A629C873F7AF}" srcOrd="0" destOrd="0" presId="urn:microsoft.com/office/officeart/2005/8/layout/pyramid2"/>
    <dgm:cxn modelId="{BA1AC7F2-E6A0-44A3-8003-57FAA1FE6D08}" type="presOf" srcId="{8E3471F3-3AF2-48CA-B418-ECEBD6788481}" destId="{BDA48A0C-433E-4432-8765-D4413FB3E6C9}" srcOrd="0" destOrd="0" presId="urn:microsoft.com/office/officeart/2005/8/layout/pyramid2"/>
    <dgm:cxn modelId="{1947D6F4-F4E1-4A5F-A1C1-C30D0F7E38E0}" type="presOf" srcId="{C3FED80B-704C-4314-A234-93759DE37463}" destId="{0A620C9C-C3B4-4C5E-9D05-A903D9AF2134}" srcOrd="0" destOrd="0" presId="urn:microsoft.com/office/officeart/2005/8/layout/pyramid2"/>
    <dgm:cxn modelId="{463A9FA1-C56F-480A-AF36-BDA01B93968D}" type="presParOf" srcId="{9092E103-2D1B-424A-9465-51B2B8434DE3}" destId="{270E1F54-CEEC-4E84-8817-3436893AC2F7}" srcOrd="0" destOrd="0" presId="urn:microsoft.com/office/officeart/2005/8/layout/pyramid2"/>
    <dgm:cxn modelId="{6601290C-0876-45D1-8B2C-E03DA04E6B19}" type="presParOf" srcId="{9092E103-2D1B-424A-9465-51B2B8434DE3}" destId="{93D89AAA-BEEB-4121-9D5D-AAED66BCA338}" srcOrd="1" destOrd="0" presId="urn:microsoft.com/office/officeart/2005/8/layout/pyramid2"/>
    <dgm:cxn modelId="{9A2D118D-336C-4312-A106-83FC008D1066}" type="presParOf" srcId="{93D89AAA-BEEB-4121-9D5D-AAED66BCA338}" destId="{CC15799A-A4E0-4B0F-BD54-A629C873F7AF}" srcOrd="0" destOrd="0" presId="urn:microsoft.com/office/officeart/2005/8/layout/pyramid2"/>
    <dgm:cxn modelId="{881BBE81-E380-4F92-940C-E1E6E741A345}" type="presParOf" srcId="{93D89AAA-BEEB-4121-9D5D-AAED66BCA338}" destId="{815642E7-2B97-44AA-B33F-8133761BF674}" srcOrd="1" destOrd="0" presId="urn:microsoft.com/office/officeart/2005/8/layout/pyramid2"/>
    <dgm:cxn modelId="{3597277E-885B-42F7-AD25-C085FD47728F}" type="presParOf" srcId="{93D89AAA-BEEB-4121-9D5D-AAED66BCA338}" destId="{13094A3E-1D1E-4F06-BE3E-6A548B4E5C70}" srcOrd="2" destOrd="0" presId="urn:microsoft.com/office/officeart/2005/8/layout/pyramid2"/>
    <dgm:cxn modelId="{3CBFC245-5174-4D31-BF09-1B7174B4ADC6}" type="presParOf" srcId="{93D89AAA-BEEB-4121-9D5D-AAED66BCA338}" destId="{5E10BBC3-718E-4820-BFD1-7C82B0506199}" srcOrd="3" destOrd="0" presId="urn:microsoft.com/office/officeart/2005/8/layout/pyramid2"/>
    <dgm:cxn modelId="{BDD3750C-CEA7-406E-93F5-F00827630683}" type="presParOf" srcId="{93D89AAA-BEEB-4121-9D5D-AAED66BCA338}" destId="{AE1C9C92-B13B-4EE1-A97B-61B2F070CE61}" srcOrd="4" destOrd="0" presId="urn:microsoft.com/office/officeart/2005/8/layout/pyramid2"/>
    <dgm:cxn modelId="{74BBCEAB-6420-42F2-A22A-8D48DE482EA1}" type="presParOf" srcId="{93D89AAA-BEEB-4121-9D5D-AAED66BCA338}" destId="{D2112EE8-9197-488C-BF0D-3CB4E21D6DF8}" srcOrd="5" destOrd="0" presId="urn:microsoft.com/office/officeart/2005/8/layout/pyramid2"/>
    <dgm:cxn modelId="{62239B73-ECFA-45D4-9F6C-B33CE134FB4B}" type="presParOf" srcId="{93D89AAA-BEEB-4121-9D5D-AAED66BCA338}" destId="{BDA48A0C-433E-4432-8765-D4413FB3E6C9}" srcOrd="6" destOrd="0" presId="urn:microsoft.com/office/officeart/2005/8/layout/pyramid2"/>
    <dgm:cxn modelId="{368B54FD-5A93-41AC-97F8-69D1C40B3CE9}" type="presParOf" srcId="{93D89AAA-BEEB-4121-9D5D-AAED66BCA338}" destId="{37CC5B64-7E5E-4104-8E80-AA353647DDB0}" srcOrd="7" destOrd="0" presId="urn:microsoft.com/office/officeart/2005/8/layout/pyramid2"/>
    <dgm:cxn modelId="{DCBCB15A-FF84-4B78-B73C-1F2B3096DEEF}" type="presParOf" srcId="{93D89AAA-BEEB-4121-9D5D-AAED66BCA338}" destId="{0A620C9C-C3B4-4C5E-9D05-A903D9AF2134}" srcOrd="8" destOrd="0" presId="urn:microsoft.com/office/officeart/2005/8/layout/pyramid2"/>
    <dgm:cxn modelId="{136FE159-152D-4AAE-93E4-05A97EFC1249}" type="presParOf" srcId="{93D89AAA-BEEB-4121-9D5D-AAED66BCA338}" destId="{279B8BA1-7C5A-4D77-B7CA-AC29BE0CD5B5}"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4B56AAD8-313A-4FEA-A60C-FBE5D44D2873}"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42A83928-D92E-47A4-B06C-72AD4BFBC6E7}">
      <dgm:prSet custT="1"/>
      <dgm:spPr/>
      <dgm:t>
        <a:bodyPr/>
        <a:lstStyle/>
        <a:p>
          <a:r>
            <a:rPr lang="el-GR" altLang="es-ES" sz="1200" b="1">
              <a:solidFill>
                <a:schemeClr val="tx1"/>
              </a:solidFill>
            </a:rPr>
            <a:t>Ο σωστός βαθμός αντίθεσης επηρεάζει την αναγνωσιμότητα ενός ιστότοπου.</a:t>
          </a:r>
          <a:endParaRPr lang="es-ES" sz="1200" dirty="0">
            <a:solidFill>
              <a:schemeClr val="tx1"/>
            </a:solidFill>
          </a:endParaRPr>
        </a:p>
      </dgm:t>
    </dgm:pt>
    <dgm:pt modelId="{AF09797D-8A24-40C9-BAAE-2EECC8D09E37}" type="parTrans" cxnId="{DC5B558F-67AA-4B34-AA5A-E4E91FCAB39F}">
      <dgm:prSet/>
      <dgm:spPr/>
      <dgm:t>
        <a:bodyPr/>
        <a:lstStyle/>
        <a:p>
          <a:endParaRPr lang="es-ES" sz="1200">
            <a:solidFill>
              <a:schemeClr val="tx1"/>
            </a:solidFill>
          </a:endParaRPr>
        </a:p>
      </dgm:t>
    </dgm:pt>
    <dgm:pt modelId="{6F08D3EB-21F9-4308-8F69-2CA68BA3A8FD}" type="sibTrans" cxnId="{DC5B558F-67AA-4B34-AA5A-E4E91FCAB39F}">
      <dgm:prSet/>
      <dgm:spPr/>
      <dgm:t>
        <a:bodyPr/>
        <a:lstStyle/>
        <a:p>
          <a:endParaRPr lang="es-ES" sz="1200">
            <a:solidFill>
              <a:schemeClr val="tx1"/>
            </a:solidFill>
          </a:endParaRPr>
        </a:p>
      </dgm:t>
    </dgm:pt>
    <dgm:pt modelId="{81F9B09B-7892-4CAE-B218-13320B36AE60}">
      <dgm:prSet custT="1"/>
      <dgm:spPr/>
      <dgm:t>
        <a:bodyPr/>
        <a:lstStyle/>
        <a:p>
          <a:r>
            <a:rPr lang="el-GR" altLang="es-ES" sz="1200" b="1" dirty="0">
              <a:solidFill>
                <a:schemeClr val="tx1"/>
              </a:solidFill>
            </a:rPr>
            <a:t>- Μαύρο κείμενο σε λευκό φόντο ή παρόμοιο - ευανάγνωστο</a:t>
          </a:r>
          <a:endParaRPr lang="es-ES" sz="1200" dirty="0">
            <a:solidFill>
              <a:schemeClr val="tx1"/>
            </a:solidFill>
          </a:endParaRPr>
        </a:p>
      </dgm:t>
    </dgm:pt>
    <dgm:pt modelId="{ED583D00-144C-480F-ACAB-BD56C2E03FB1}" type="parTrans" cxnId="{CCC7AB2D-58C1-4B9F-99B7-6B83337BD48B}">
      <dgm:prSet/>
      <dgm:spPr/>
      <dgm:t>
        <a:bodyPr/>
        <a:lstStyle/>
        <a:p>
          <a:endParaRPr lang="es-ES" sz="1200">
            <a:solidFill>
              <a:schemeClr val="tx1"/>
            </a:solidFill>
          </a:endParaRPr>
        </a:p>
      </dgm:t>
    </dgm:pt>
    <dgm:pt modelId="{F5377E9A-2053-4110-9531-8125A8AD6802}" type="sibTrans" cxnId="{CCC7AB2D-58C1-4B9F-99B7-6B83337BD48B}">
      <dgm:prSet/>
      <dgm:spPr/>
      <dgm:t>
        <a:bodyPr/>
        <a:lstStyle/>
        <a:p>
          <a:endParaRPr lang="es-ES" sz="1200">
            <a:solidFill>
              <a:schemeClr val="tx1"/>
            </a:solidFill>
          </a:endParaRPr>
        </a:p>
      </dgm:t>
    </dgm:pt>
    <dgm:pt modelId="{E1A33997-9EF2-4AF1-95E3-6F0CF49482E9}">
      <dgm:prSet custT="1"/>
      <dgm:spPr/>
      <dgm:t>
        <a:bodyPr/>
        <a:lstStyle/>
        <a:p>
          <a:r>
            <a:rPr lang="el-GR" altLang="es-ES" sz="1200" b="1" dirty="0">
              <a:solidFill>
                <a:schemeClr val="tx1"/>
              </a:solidFill>
            </a:rPr>
            <a:t>- Αποφύγετε τον συνδυασμό παρόμοιων χρωμάτων: η χαμηλή αντίθεση προκαλεί οπτική κόπωση και είναι δύσκολο να διαβαστεί</a:t>
          </a:r>
          <a:endParaRPr lang="es-ES" sz="1200" dirty="0">
            <a:solidFill>
              <a:schemeClr val="tx1"/>
            </a:solidFill>
          </a:endParaRPr>
        </a:p>
      </dgm:t>
    </dgm:pt>
    <dgm:pt modelId="{AC7E9F2C-B4A2-4C9D-A51A-1F588F15DC69}" type="parTrans" cxnId="{BCFFB5F3-5AE8-4766-B76F-7E51BD93D25C}">
      <dgm:prSet/>
      <dgm:spPr/>
      <dgm:t>
        <a:bodyPr/>
        <a:lstStyle/>
        <a:p>
          <a:endParaRPr lang="es-ES" sz="1200">
            <a:solidFill>
              <a:schemeClr val="tx1"/>
            </a:solidFill>
          </a:endParaRPr>
        </a:p>
      </dgm:t>
    </dgm:pt>
    <dgm:pt modelId="{EF887B3C-7B90-43A9-B732-517030D10F1C}" type="sibTrans" cxnId="{BCFFB5F3-5AE8-4766-B76F-7E51BD93D25C}">
      <dgm:prSet/>
      <dgm:spPr/>
      <dgm:t>
        <a:bodyPr/>
        <a:lstStyle/>
        <a:p>
          <a:endParaRPr lang="es-ES" sz="1200">
            <a:solidFill>
              <a:schemeClr val="tx1"/>
            </a:solidFill>
          </a:endParaRPr>
        </a:p>
      </dgm:t>
    </dgm:pt>
    <dgm:pt modelId="{3558C8C5-3D1F-4C76-9F16-91FE08DBB038}">
      <dgm:prSet custT="1"/>
      <dgm:spPr/>
      <dgm:t>
        <a:bodyPr/>
        <a:lstStyle/>
        <a:p>
          <a:r>
            <a:rPr lang="el-GR" altLang="es-ES" sz="1200" b="1" dirty="0">
              <a:solidFill>
                <a:schemeClr val="tx1"/>
              </a:solidFill>
            </a:rPr>
            <a:t>- ΠΟΤΕ μην έχετε γεμάτο υπόβαθρο</a:t>
          </a:r>
          <a:endParaRPr lang="en-GB" altLang="es-ES" sz="1200" b="1" dirty="0">
            <a:solidFill>
              <a:schemeClr val="tx1"/>
            </a:solidFill>
          </a:endParaRPr>
        </a:p>
      </dgm:t>
    </dgm:pt>
    <dgm:pt modelId="{2D6B755F-B409-4A5F-AB03-CEFFFE48A6C1}" type="parTrans" cxnId="{DB09BDE9-0FC0-4815-89A4-16E1B845A421}">
      <dgm:prSet/>
      <dgm:spPr/>
      <dgm:t>
        <a:bodyPr/>
        <a:lstStyle/>
        <a:p>
          <a:endParaRPr lang="es-ES" sz="1200">
            <a:solidFill>
              <a:schemeClr val="tx1"/>
            </a:solidFill>
          </a:endParaRPr>
        </a:p>
      </dgm:t>
    </dgm:pt>
    <dgm:pt modelId="{5D643310-7C77-4219-AA68-7FEBEA798306}" type="sibTrans" cxnId="{DB09BDE9-0FC0-4815-89A4-16E1B845A421}">
      <dgm:prSet/>
      <dgm:spPr/>
      <dgm:t>
        <a:bodyPr/>
        <a:lstStyle/>
        <a:p>
          <a:endParaRPr lang="es-ES" sz="1200">
            <a:solidFill>
              <a:schemeClr val="tx1"/>
            </a:solidFill>
          </a:endParaRPr>
        </a:p>
      </dgm:t>
    </dgm:pt>
    <dgm:pt modelId="{73A08A2B-F579-45E2-ACAE-D587FD12877C}" type="pres">
      <dgm:prSet presAssocID="{4B56AAD8-313A-4FEA-A60C-FBE5D44D2873}" presName="linear" presStyleCnt="0">
        <dgm:presLayoutVars>
          <dgm:animLvl val="lvl"/>
          <dgm:resizeHandles val="exact"/>
        </dgm:presLayoutVars>
      </dgm:prSet>
      <dgm:spPr/>
    </dgm:pt>
    <dgm:pt modelId="{15B94BE6-B3CB-4201-90C8-C71812666ED6}" type="pres">
      <dgm:prSet presAssocID="{42A83928-D92E-47A4-B06C-72AD4BFBC6E7}" presName="parentText" presStyleLbl="node1" presStyleIdx="0" presStyleCnt="4">
        <dgm:presLayoutVars>
          <dgm:chMax val="0"/>
          <dgm:bulletEnabled val="1"/>
        </dgm:presLayoutVars>
      </dgm:prSet>
      <dgm:spPr/>
    </dgm:pt>
    <dgm:pt modelId="{7337E3E8-73B3-44D7-A73C-8D937A37DC0E}" type="pres">
      <dgm:prSet presAssocID="{6F08D3EB-21F9-4308-8F69-2CA68BA3A8FD}" presName="spacer" presStyleCnt="0"/>
      <dgm:spPr/>
    </dgm:pt>
    <dgm:pt modelId="{F95FDFBD-F512-4652-AC1C-D491F964C630}" type="pres">
      <dgm:prSet presAssocID="{81F9B09B-7892-4CAE-B218-13320B36AE60}" presName="parentText" presStyleLbl="node1" presStyleIdx="1" presStyleCnt="4">
        <dgm:presLayoutVars>
          <dgm:chMax val="0"/>
          <dgm:bulletEnabled val="1"/>
        </dgm:presLayoutVars>
      </dgm:prSet>
      <dgm:spPr/>
    </dgm:pt>
    <dgm:pt modelId="{968E8194-ADDC-4DD3-A663-01D5A39E67DE}" type="pres">
      <dgm:prSet presAssocID="{F5377E9A-2053-4110-9531-8125A8AD6802}" presName="spacer" presStyleCnt="0"/>
      <dgm:spPr/>
    </dgm:pt>
    <dgm:pt modelId="{0D815CF0-0A7F-4541-AAFE-2B59742CB020}" type="pres">
      <dgm:prSet presAssocID="{E1A33997-9EF2-4AF1-95E3-6F0CF49482E9}" presName="parentText" presStyleLbl="node1" presStyleIdx="2" presStyleCnt="4">
        <dgm:presLayoutVars>
          <dgm:chMax val="0"/>
          <dgm:bulletEnabled val="1"/>
        </dgm:presLayoutVars>
      </dgm:prSet>
      <dgm:spPr/>
    </dgm:pt>
    <dgm:pt modelId="{318E4605-6FDA-474F-9FA5-EFDE9A9CA51D}" type="pres">
      <dgm:prSet presAssocID="{EF887B3C-7B90-43A9-B732-517030D10F1C}" presName="spacer" presStyleCnt="0"/>
      <dgm:spPr/>
    </dgm:pt>
    <dgm:pt modelId="{F2C853F3-FCAC-4FB8-ABDA-9C953683E76D}" type="pres">
      <dgm:prSet presAssocID="{3558C8C5-3D1F-4C76-9F16-91FE08DBB038}" presName="parentText" presStyleLbl="node1" presStyleIdx="3" presStyleCnt="4">
        <dgm:presLayoutVars>
          <dgm:chMax val="0"/>
          <dgm:bulletEnabled val="1"/>
        </dgm:presLayoutVars>
      </dgm:prSet>
      <dgm:spPr/>
    </dgm:pt>
  </dgm:ptLst>
  <dgm:cxnLst>
    <dgm:cxn modelId="{6D251C2A-4924-4C04-AAFC-0B3EF296A293}" type="presOf" srcId="{E1A33997-9EF2-4AF1-95E3-6F0CF49482E9}" destId="{0D815CF0-0A7F-4541-AAFE-2B59742CB020}" srcOrd="0" destOrd="0" presId="urn:microsoft.com/office/officeart/2005/8/layout/vList2"/>
    <dgm:cxn modelId="{CCC7AB2D-58C1-4B9F-99B7-6B83337BD48B}" srcId="{4B56AAD8-313A-4FEA-A60C-FBE5D44D2873}" destId="{81F9B09B-7892-4CAE-B218-13320B36AE60}" srcOrd="1" destOrd="0" parTransId="{ED583D00-144C-480F-ACAB-BD56C2E03FB1}" sibTransId="{F5377E9A-2053-4110-9531-8125A8AD6802}"/>
    <dgm:cxn modelId="{DC5B558F-67AA-4B34-AA5A-E4E91FCAB39F}" srcId="{4B56AAD8-313A-4FEA-A60C-FBE5D44D2873}" destId="{42A83928-D92E-47A4-B06C-72AD4BFBC6E7}" srcOrd="0" destOrd="0" parTransId="{AF09797D-8A24-40C9-BAAE-2EECC8D09E37}" sibTransId="{6F08D3EB-21F9-4308-8F69-2CA68BA3A8FD}"/>
    <dgm:cxn modelId="{9E21DC95-5A97-4A6A-ADDF-37DF4ECBEC08}" type="presOf" srcId="{81F9B09B-7892-4CAE-B218-13320B36AE60}" destId="{F95FDFBD-F512-4652-AC1C-D491F964C630}" srcOrd="0" destOrd="0" presId="urn:microsoft.com/office/officeart/2005/8/layout/vList2"/>
    <dgm:cxn modelId="{6533A1A2-9BD1-4D22-A4D8-3B9CA21A5835}" type="presOf" srcId="{4B56AAD8-313A-4FEA-A60C-FBE5D44D2873}" destId="{73A08A2B-F579-45E2-ACAE-D587FD12877C}" srcOrd="0" destOrd="0" presId="urn:microsoft.com/office/officeart/2005/8/layout/vList2"/>
    <dgm:cxn modelId="{9376CDAD-4F29-4068-A6B3-ACA230AFF2DB}" type="presOf" srcId="{42A83928-D92E-47A4-B06C-72AD4BFBC6E7}" destId="{15B94BE6-B3CB-4201-90C8-C71812666ED6}" srcOrd="0" destOrd="0" presId="urn:microsoft.com/office/officeart/2005/8/layout/vList2"/>
    <dgm:cxn modelId="{9D9CAAC7-9469-4656-A60A-1795EF7147C9}" type="presOf" srcId="{3558C8C5-3D1F-4C76-9F16-91FE08DBB038}" destId="{F2C853F3-FCAC-4FB8-ABDA-9C953683E76D}" srcOrd="0" destOrd="0" presId="urn:microsoft.com/office/officeart/2005/8/layout/vList2"/>
    <dgm:cxn modelId="{DB09BDE9-0FC0-4815-89A4-16E1B845A421}" srcId="{4B56AAD8-313A-4FEA-A60C-FBE5D44D2873}" destId="{3558C8C5-3D1F-4C76-9F16-91FE08DBB038}" srcOrd="3" destOrd="0" parTransId="{2D6B755F-B409-4A5F-AB03-CEFFFE48A6C1}" sibTransId="{5D643310-7C77-4219-AA68-7FEBEA798306}"/>
    <dgm:cxn modelId="{BCFFB5F3-5AE8-4766-B76F-7E51BD93D25C}" srcId="{4B56AAD8-313A-4FEA-A60C-FBE5D44D2873}" destId="{E1A33997-9EF2-4AF1-95E3-6F0CF49482E9}" srcOrd="2" destOrd="0" parTransId="{AC7E9F2C-B4A2-4C9D-A51A-1F588F15DC69}" sibTransId="{EF887B3C-7B90-43A9-B732-517030D10F1C}"/>
    <dgm:cxn modelId="{F5DF5F36-80C3-4D2F-8F30-14E9392B99E4}" type="presParOf" srcId="{73A08A2B-F579-45E2-ACAE-D587FD12877C}" destId="{15B94BE6-B3CB-4201-90C8-C71812666ED6}" srcOrd="0" destOrd="0" presId="urn:microsoft.com/office/officeart/2005/8/layout/vList2"/>
    <dgm:cxn modelId="{EF42DD07-6558-4FD5-B39F-7219C67B89DE}" type="presParOf" srcId="{73A08A2B-F579-45E2-ACAE-D587FD12877C}" destId="{7337E3E8-73B3-44D7-A73C-8D937A37DC0E}" srcOrd="1" destOrd="0" presId="urn:microsoft.com/office/officeart/2005/8/layout/vList2"/>
    <dgm:cxn modelId="{D59C7A88-E28F-4FE2-8F8E-E7C9C54A3804}" type="presParOf" srcId="{73A08A2B-F579-45E2-ACAE-D587FD12877C}" destId="{F95FDFBD-F512-4652-AC1C-D491F964C630}" srcOrd="2" destOrd="0" presId="urn:microsoft.com/office/officeart/2005/8/layout/vList2"/>
    <dgm:cxn modelId="{7D133CFB-8B17-440B-AAF8-D31503F49EB5}" type="presParOf" srcId="{73A08A2B-F579-45E2-ACAE-D587FD12877C}" destId="{968E8194-ADDC-4DD3-A663-01D5A39E67DE}" srcOrd="3" destOrd="0" presId="urn:microsoft.com/office/officeart/2005/8/layout/vList2"/>
    <dgm:cxn modelId="{AD9FC8C4-D987-40DE-8AEC-AF337EC7CBC1}" type="presParOf" srcId="{73A08A2B-F579-45E2-ACAE-D587FD12877C}" destId="{0D815CF0-0A7F-4541-AAFE-2B59742CB020}" srcOrd="4" destOrd="0" presId="urn:microsoft.com/office/officeart/2005/8/layout/vList2"/>
    <dgm:cxn modelId="{3BCF3E8D-E549-4FB9-AA7D-02D6A385DC04}" type="presParOf" srcId="{73A08A2B-F579-45E2-ACAE-D587FD12877C}" destId="{318E4605-6FDA-474F-9FA5-EFDE9A9CA51D}" srcOrd="5" destOrd="0" presId="urn:microsoft.com/office/officeart/2005/8/layout/vList2"/>
    <dgm:cxn modelId="{B3EE18F9-88FD-41B0-BBA4-D58BE04A7B7E}" type="presParOf" srcId="{73A08A2B-F579-45E2-ACAE-D587FD12877C}" destId="{F2C853F3-FCAC-4FB8-ABDA-9C953683E76D}"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6.xml><?xml version="1.0" encoding="utf-8"?>
<dgm:dataModel xmlns:dgm="http://schemas.openxmlformats.org/drawingml/2006/diagram" xmlns:a="http://schemas.openxmlformats.org/drawingml/2006/main">
  <dgm:ptLst>
    <dgm:pt modelId="{4CAE6026-16DA-41E3-813C-B6F055CDBE1C}"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F8CD9BF6-8A3E-4AAB-9B2A-20B30672AAC9}">
      <dgm:prSet custT="1"/>
      <dgm:spPr/>
      <dgm:t>
        <a:bodyPr/>
        <a:lstStyle/>
        <a:p>
          <a:r>
            <a:rPr lang="el-GR" altLang="es-ES" sz="1200" b="1" dirty="0">
              <a:solidFill>
                <a:schemeClr val="tx1"/>
              </a:solidFill>
            </a:rPr>
            <a:t>Τα γραφικά αυξάνουν το μέγεθος του αρχείου - πολλοί χρήστες χρησιμοποιούν μόντεμ και δεν έχουν μεγάλη υπομονή με αργούς </a:t>
          </a:r>
          <a:r>
            <a:rPr lang="el-GR" altLang="es-ES" sz="1200" b="1" dirty="0" err="1">
              <a:solidFill>
                <a:schemeClr val="tx1"/>
              </a:solidFill>
            </a:rPr>
            <a:t>ιστότοπους</a:t>
          </a:r>
          <a:r>
            <a:rPr lang="el-GR" altLang="es-ES" sz="1200" b="1" dirty="0">
              <a:solidFill>
                <a:schemeClr val="tx1"/>
              </a:solidFill>
            </a:rPr>
            <a:t>.</a:t>
          </a:r>
          <a:endParaRPr lang="es-ES" sz="1200" dirty="0">
            <a:solidFill>
              <a:schemeClr val="tx1"/>
            </a:solidFill>
          </a:endParaRPr>
        </a:p>
      </dgm:t>
    </dgm:pt>
    <dgm:pt modelId="{1489E8C2-31EA-4048-87B0-069D15A26600}" type="parTrans" cxnId="{1B08B790-4065-4B69-9F29-B39D953DFE12}">
      <dgm:prSet/>
      <dgm:spPr/>
      <dgm:t>
        <a:bodyPr/>
        <a:lstStyle/>
        <a:p>
          <a:endParaRPr lang="es-ES">
            <a:solidFill>
              <a:schemeClr val="tx1"/>
            </a:solidFill>
          </a:endParaRPr>
        </a:p>
      </dgm:t>
    </dgm:pt>
    <dgm:pt modelId="{973F6AFA-E70D-4D08-BB8E-E2D4CDC4B5A5}" type="sibTrans" cxnId="{1B08B790-4065-4B69-9F29-B39D953DFE12}">
      <dgm:prSet/>
      <dgm:spPr/>
      <dgm:t>
        <a:bodyPr/>
        <a:lstStyle/>
        <a:p>
          <a:endParaRPr lang="es-ES">
            <a:solidFill>
              <a:schemeClr val="tx1"/>
            </a:solidFill>
          </a:endParaRPr>
        </a:p>
      </dgm:t>
    </dgm:pt>
    <dgm:pt modelId="{0BE006C6-1557-4D5E-86BB-3E91A301EAE3}">
      <dgm:prSet custT="1"/>
      <dgm:spPr/>
      <dgm:t>
        <a:bodyPr/>
        <a:lstStyle/>
        <a:p>
          <a:r>
            <a:rPr lang="el-GR" altLang="es-ES" sz="1200" b="1" dirty="0">
              <a:solidFill>
                <a:schemeClr val="tx1"/>
              </a:solidFill>
            </a:rPr>
            <a:t>Το γραφικό κείμενο δεν είναι κείμενο και δεν μπορεί να αναζητηθεί.</a:t>
          </a:r>
          <a:endParaRPr lang="es-ES" sz="1200" dirty="0">
            <a:solidFill>
              <a:schemeClr val="tx1"/>
            </a:solidFill>
          </a:endParaRPr>
        </a:p>
      </dgm:t>
    </dgm:pt>
    <dgm:pt modelId="{907E0225-87E4-452D-BF6B-E914C145218A}" type="parTrans" cxnId="{28BF8FC3-7DB4-4B31-BEC7-8B74C5510579}">
      <dgm:prSet/>
      <dgm:spPr/>
      <dgm:t>
        <a:bodyPr/>
        <a:lstStyle/>
        <a:p>
          <a:endParaRPr lang="es-ES">
            <a:solidFill>
              <a:schemeClr val="tx1"/>
            </a:solidFill>
          </a:endParaRPr>
        </a:p>
      </dgm:t>
    </dgm:pt>
    <dgm:pt modelId="{9CC9D0C7-9980-47DE-BF34-8B5D45BEAAF8}" type="sibTrans" cxnId="{28BF8FC3-7DB4-4B31-BEC7-8B74C5510579}">
      <dgm:prSet/>
      <dgm:spPr/>
      <dgm:t>
        <a:bodyPr/>
        <a:lstStyle/>
        <a:p>
          <a:endParaRPr lang="es-ES">
            <a:solidFill>
              <a:schemeClr val="tx1"/>
            </a:solidFill>
          </a:endParaRPr>
        </a:p>
      </dgm:t>
    </dgm:pt>
    <dgm:pt modelId="{7A752CDB-6C9B-449A-AD08-8C6C26089C61}">
      <dgm:prSet custT="1"/>
      <dgm:spPr/>
      <dgm:t>
        <a:bodyPr/>
        <a:lstStyle/>
        <a:p>
          <a:r>
            <a:rPr lang="el-GR" altLang="es-ES" sz="1200" b="1" dirty="0">
              <a:solidFill>
                <a:schemeClr val="tx1"/>
              </a:solidFill>
            </a:rPr>
            <a:t>Το γραφικό κείμενο δεν μπορεί να μεγεθυνθεί.</a:t>
          </a:r>
          <a:endParaRPr lang="es-ES" sz="1200" dirty="0">
            <a:solidFill>
              <a:schemeClr val="tx1"/>
            </a:solidFill>
          </a:endParaRPr>
        </a:p>
      </dgm:t>
    </dgm:pt>
    <dgm:pt modelId="{B1933012-DBD7-4B65-B393-647FA20D7BFD}" type="parTrans" cxnId="{005B8D09-DA4D-49A4-8F90-48A83782AA0B}">
      <dgm:prSet/>
      <dgm:spPr/>
      <dgm:t>
        <a:bodyPr/>
        <a:lstStyle/>
        <a:p>
          <a:endParaRPr lang="es-ES">
            <a:solidFill>
              <a:schemeClr val="tx1"/>
            </a:solidFill>
          </a:endParaRPr>
        </a:p>
      </dgm:t>
    </dgm:pt>
    <dgm:pt modelId="{FC9A21D9-2580-400F-A868-B08E7D64018A}" type="sibTrans" cxnId="{005B8D09-DA4D-49A4-8F90-48A83782AA0B}">
      <dgm:prSet/>
      <dgm:spPr/>
      <dgm:t>
        <a:bodyPr/>
        <a:lstStyle/>
        <a:p>
          <a:endParaRPr lang="es-ES">
            <a:solidFill>
              <a:schemeClr val="tx1"/>
            </a:solidFill>
          </a:endParaRPr>
        </a:p>
      </dgm:t>
    </dgm:pt>
    <dgm:pt modelId="{787AA827-4F81-41BF-9853-DE5C40459371}" type="pres">
      <dgm:prSet presAssocID="{4CAE6026-16DA-41E3-813C-B6F055CDBE1C}" presName="linear" presStyleCnt="0">
        <dgm:presLayoutVars>
          <dgm:animLvl val="lvl"/>
          <dgm:resizeHandles val="exact"/>
        </dgm:presLayoutVars>
      </dgm:prSet>
      <dgm:spPr/>
    </dgm:pt>
    <dgm:pt modelId="{B5F50E36-D713-48F7-B261-7E31A74484EB}" type="pres">
      <dgm:prSet presAssocID="{F8CD9BF6-8A3E-4AAB-9B2A-20B30672AAC9}" presName="parentText" presStyleLbl="node1" presStyleIdx="0" presStyleCnt="3" custLinFactNeighborY="30999">
        <dgm:presLayoutVars>
          <dgm:chMax val="0"/>
          <dgm:bulletEnabled val="1"/>
        </dgm:presLayoutVars>
      </dgm:prSet>
      <dgm:spPr/>
    </dgm:pt>
    <dgm:pt modelId="{68CA627C-A374-4CDB-B6E7-4128E7ED78B2}" type="pres">
      <dgm:prSet presAssocID="{973F6AFA-E70D-4D08-BB8E-E2D4CDC4B5A5}" presName="spacer" presStyleCnt="0"/>
      <dgm:spPr/>
    </dgm:pt>
    <dgm:pt modelId="{E3AACF89-3DBC-4B4E-B41A-13AF6A712BC4}" type="pres">
      <dgm:prSet presAssocID="{0BE006C6-1557-4D5E-86BB-3E91A301EAE3}" presName="parentText" presStyleLbl="node1" presStyleIdx="1" presStyleCnt="3" custLinFactNeighborX="-1220">
        <dgm:presLayoutVars>
          <dgm:chMax val="0"/>
          <dgm:bulletEnabled val="1"/>
        </dgm:presLayoutVars>
      </dgm:prSet>
      <dgm:spPr/>
    </dgm:pt>
    <dgm:pt modelId="{D7B77DF9-26F2-4184-91D7-4A6E81F93C43}" type="pres">
      <dgm:prSet presAssocID="{9CC9D0C7-9980-47DE-BF34-8B5D45BEAAF8}" presName="spacer" presStyleCnt="0"/>
      <dgm:spPr/>
    </dgm:pt>
    <dgm:pt modelId="{D704A04E-89F5-4314-A685-DECA16DD52CC}" type="pres">
      <dgm:prSet presAssocID="{7A752CDB-6C9B-449A-AD08-8C6C26089C61}" presName="parentText" presStyleLbl="node1" presStyleIdx="2" presStyleCnt="3">
        <dgm:presLayoutVars>
          <dgm:chMax val="0"/>
          <dgm:bulletEnabled val="1"/>
        </dgm:presLayoutVars>
      </dgm:prSet>
      <dgm:spPr/>
    </dgm:pt>
  </dgm:ptLst>
  <dgm:cxnLst>
    <dgm:cxn modelId="{005B8D09-DA4D-49A4-8F90-48A83782AA0B}" srcId="{4CAE6026-16DA-41E3-813C-B6F055CDBE1C}" destId="{7A752CDB-6C9B-449A-AD08-8C6C26089C61}" srcOrd="2" destOrd="0" parTransId="{B1933012-DBD7-4B65-B393-647FA20D7BFD}" sibTransId="{FC9A21D9-2580-400F-A868-B08E7D64018A}"/>
    <dgm:cxn modelId="{3F75640C-3759-4478-81C0-A59B25C49A7D}" type="presOf" srcId="{F8CD9BF6-8A3E-4AAB-9B2A-20B30672AAC9}" destId="{B5F50E36-D713-48F7-B261-7E31A74484EB}" srcOrd="0" destOrd="0" presId="urn:microsoft.com/office/officeart/2005/8/layout/vList2"/>
    <dgm:cxn modelId="{9C5F425B-D601-49F6-91E6-76426FC2FB68}" type="presOf" srcId="{7A752CDB-6C9B-449A-AD08-8C6C26089C61}" destId="{D704A04E-89F5-4314-A685-DECA16DD52CC}" srcOrd="0" destOrd="0" presId="urn:microsoft.com/office/officeart/2005/8/layout/vList2"/>
    <dgm:cxn modelId="{3245225F-267C-407A-AEF1-B54C94BD2D14}" type="presOf" srcId="{0BE006C6-1557-4D5E-86BB-3E91A301EAE3}" destId="{E3AACF89-3DBC-4B4E-B41A-13AF6A712BC4}" srcOrd="0" destOrd="0" presId="urn:microsoft.com/office/officeart/2005/8/layout/vList2"/>
    <dgm:cxn modelId="{1B08B790-4065-4B69-9F29-B39D953DFE12}" srcId="{4CAE6026-16DA-41E3-813C-B6F055CDBE1C}" destId="{F8CD9BF6-8A3E-4AAB-9B2A-20B30672AAC9}" srcOrd="0" destOrd="0" parTransId="{1489E8C2-31EA-4048-87B0-069D15A26600}" sibTransId="{973F6AFA-E70D-4D08-BB8E-E2D4CDC4B5A5}"/>
    <dgm:cxn modelId="{EDD84091-3C68-4CA2-9480-C3F6DF354BB1}" type="presOf" srcId="{4CAE6026-16DA-41E3-813C-B6F055CDBE1C}" destId="{787AA827-4F81-41BF-9853-DE5C40459371}" srcOrd="0" destOrd="0" presId="urn:microsoft.com/office/officeart/2005/8/layout/vList2"/>
    <dgm:cxn modelId="{28BF8FC3-7DB4-4B31-BEC7-8B74C5510579}" srcId="{4CAE6026-16DA-41E3-813C-B6F055CDBE1C}" destId="{0BE006C6-1557-4D5E-86BB-3E91A301EAE3}" srcOrd="1" destOrd="0" parTransId="{907E0225-87E4-452D-BF6B-E914C145218A}" sibTransId="{9CC9D0C7-9980-47DE-BF34-8B5D45BEAAF8}"/>
    <dgm:cxn modelId="{CF3FD04E-6936-46A0-91A4-B687A24B51C8}" type="presParOf" srcId="{787AA827-4F81-41BF-9853-DE5C40459371}" destId="{B5F50E36-D713-48F7-B261-7E31A74484EB}" srcOrd="0" destOrd="0" presId="urn:microsoft.com/office/officeart/2005/8/layout/vList2"/>
    <dgm:cxn modelId="{990BF9EB-4FFD-4280-8DE0-62E4CAAF83CC}" type="presParOf" srcId="{787AA827-4F81-41BF-9853-DE5C40459371}" destId="{68CA627C-A374-4CDB-B6E7-4128E7ED78B2}" srcOrd="1" destOrd="0" presId="urn:microsoft.com/office/officeart/2005/8/layout/vList2"/>
    <dgm:cxn modelId="{09DE7AA7-5745-402F-96F2-0E2696B36123}" type="presParOf" srcId="{787AA827-4F81-41BF-9853-DE5C40459371}" destId="{E3AACF89-3DBC-4B4E-B41A-13AF6A712BC4}" srcOrd="2" destOrd="0" presId="urn:microsoft.com/office/officeart/2005/8/layout/vList2"/>
    <dgm:cxn modelId="{6E146EB3-7119-4991-BC77-75631553A76D}" type="presParOf" srcId="{787AA827-4F81-41BF-9853-DE5C40459371}" destId="{D7B77DF9-26F2-4184-91D7-4A6E81F93C43}" srcOrd="3" destOrd="0" presId="urn:microsoft.com/office/officeart/2005/8/layout/vList2"/>
    <dgm:cxn modelId="{6B401FD5-640C-4D82-8528-E66B0F30BED9}" type="presParOf" srcId="{787AA827-4F81-41BF-9853-DE5C40459371}" destId="{D704A04E-89F5-4314-A685-DECA16DD52CC}"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7.xml><?xml version="1.0" encoding="utf-8"?>
<dgm:dataModel xmlns:dgm="http://schemas.openxmlformats.org/drawingml/2006/diagram" xmlns:a="http://schemas.openxmlformats.org/drawingml/2006/main">
  <dgm:ptLst>
    <dgm:pt modelId="{A3C6C407-5D70-4C29-ADBF-4C9D143BBAD4}"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AC2F180E-4E8E-4532-B940-F0312595F2B6}">
      <dgm:prSet>
        <dgm:style>
          <a:lnRef idx="3">
            <a:schemeClr val="lt1"/>
          </a:lnRef>
          <a:fillRef idx="1">
            <a:schemeClr val="accent3"/>
          </a:fillRef>
          <a:effectRef idx="1">
            <a:schemeClr val="accent3"/>
          </a:effectRef>
          <a:fontRef idx="minor">
            <a:schemeClr val="lt1"/>
          </a:fontRef>
        </dgm:style>
      </dgm:prSet>
      <dgm:spPr/>
      <dgm:t>
        <a:bodyPr/>
        <a:lstStyle/>
        <a:p>
          <a:endParaRPr lang="es-ES"/>
        </a:p>
      </dgm:t>
    </dgm:pt>
    <dgm:pt modelId="{75577D1A-74B5-4983-ABF5-A67C3E322E8D}" type="parTrans" cxnId="{E79CC0A0-7587-42F4-8811-6976905C452F}">
      <dgm:prSet/>
      <dgm:spPr/>
      <dgm:t>
        <a:bodyPr/>
        <a:lstStyle/>
        <a:p>
          <a:endParaRPr lang="es-ES"/>
        </a:p>
      </dgm:t>
    </dgm:pt>
    <dgm:pt modelId="{4B8E4EE2-7599-462E-B7CE-D05964878678}" type="sibTrans" cxnId="{E79CC0A0-7587-42F4-8811-6976905C452F}">
      <dgm:prSet/>
      <dgm:spPr/>
      <dgm:t>
        <a:bodyPr/>
        <a:lstStyle/>
        <a:p>
          <a:endParaRPr lang="es-ES"/>
        </a:p>
      </dgm:t>
    </dgm:pt>
    <dgm:pt modelId="{EA8C7CE3-82D7-4DEF-8B78-115DE2BA7971}">
      <dgm:prSet custT="1">
        <dgm:style>
          <a:lnRef idx="2">
            <a:schemeClr val="accent3"/>
          </a:lnRef>
          <a:fillRef idx="1">
            <a:schemeClr val="lt1"/>
          </a:fillRef>
          <a:effectRef idx="0">
            <a:schemeClr val="accent3"/>
          </a:effectRef>
          <a:fontRef idx="minor">
            <a:schemeClr val="dk1"/>
          </a:fontRef>
        </dgm:style>
      </dgm:prSet>
      <dgm:spPr/>
      <dgm:t>
        <a:bodyPr/>
        <a:lstStyle/>
        <a:p>
          <a:r>
            <a:rPr lang="el-GR" altLang="es-ES" sz="1200" b="1" i="1" dirty="0"/>
            <a:t>Αποφύγετε την ορολογία
Αποφύγετε τα αρκτικόλεξα
Αφήστε στην άκρη: λογοπαίγνια σαρκασμού και κλισέ</a:t>
          </a:r>
          <a:endParaRPr lang="es-ES" sz="1200" dirty="0">
            <a:solidFill>
              <a:schemeClr val="tx1"/>
            </a:solidFill>
          </a:endParaRPr>
        </a:p>
      </dgm:t>
    </dgm:pt>
    <dgm:pt modelId="{DFD6298D-385E-4672-BDD2-31B592F1E75E}" type="parTrans" cxnId="{EF6035F3-3150-4506-87C0-B45A8AC681E9}">
      <dgm:prSet/>
      <dgm:spPr/>
      <dgm:t>
        <a:bodyPr/>
        <a:lstStyle/>
        <a:p>
          <a:endParaRPr lang="es-ES"/>
        </a:p>
      </dgm:t>
    </dgm:pt>
    <dgm:pt modelId="{4DB6AD31-464D-410A-98EB-76A237B76120}" type="sibTrans" cxnId="{EF6035F3-3150-4506-87C0-B45A8AC681E9}">
      <dgm:prSet/>
      <dgm:spPr/>
      <dgm:t>
        <a:bodyPr/>
        <a:lstStyle/>
        <a:p>
          <a:endParaRPr lang="es-ES"/>
        </a:p>
      </dgm:t>
    </dgm:pt>
    <dgm:pt modelId="{C88F5316-B193-47E3-947A-7545660BD99E}">
      <dgm:prSet custT="1">
        <dgm:style>
          <a:lnRef idx="2">
            <a:schemeClr val="accent3"/>
          </a:lnRef>
          <a:fillRef idx="1">
            <a:schemeClr val="lt1"/>
          </a:fillRef>
          <a:effectRef idx="0">
            <a:schemeClr val="accent3"/>
          </a:effectRef>
          <a:fontRef idx="minor">
            <a:schemeClr val="dk1"/>
          </a:fontRef>
        </dgm:style>
      </dgm:prSet>
      <dgm:spPr/>
      <dgm:t>
        <a:bodyPr/>
        <a:lstStyle/>
        <a:p>
          <a:r>
            <a:rPr lang="it-IT" altLang="es-ES" sz="1200" b="1" i="1"/>
            <a:t>.</a:t>
          </a:r>
          <a:endParaRPr lang="es-ES" sz="1200" dirty="0">
            <a:solidFill>
              <a:schemeClr val="tx1"/>
            </a:solidFill>
          </a:endParaRPr>
        </a:p>
      </dgm:t>
    </dgm:pt>
    <dgm:pt modelId="{E3CB00EA-DEDC-4FF2-870F-885908E38F49}" type="parTrans" cxnId="{0A676411-FF28-432B-870E-E52AE5FDA6AD}">
      <dgm:prSet/>
      <dgm:spPr/>
      <dgm:t>
        <a:bodyPr/>
        <a:lstStyle/>
        <a:p>
          <a:endParaRPr lang="es-ES"/>
        </a:p>
      </dgm:t>
    </dgm:pt>
    <dgm:pt modelId="{7BC81637-0E6B-4E88-A148-57A7BEDC0D7A}" type="sibTrans" cxnId="{0A676411-FF28-432B-870E-E52AE5FDA6AD}">
      <dgm:prSet/>
      <dgm:spPr/>
      <dgm:t>
        <a:bodyPr/>
        <a:lstStyle/>
        <a:p>
          <a:endParaRPr lang="es-ES"/>
        </a:p>
      </dgm:t>
    </dgm:pt>
    <dgm:pt modelId="{1BB3E792-488F-4BFA-AB13-979DA314FCA6}">
      <dgm:prSet custT="1">
        <dgm:style>
          <a:lnRef idx="3">
            <a:schemeClr val="lt1"/>
          </a:lnRef>
          <a:fillRef idx="1">
            <a:schemeClr val="accent3"/>
          </a:fillRef>
          <a:effectRef idx="1">
            <a:schemeClr val="accent3"/>
          </a:effectRef>
          <a:fontRef idx="minor">
            <a:schemeClr val="lt1"/>
          </a:fontRef>
        </dgm:style>
      </dgm:prSet>
      <dgm:spPr/>
      <dgm:t>
        <a:bodyPr/>
        <a:lstStyle/>
        <a:p>
          <a:pPr algn="ctr"/>
          <a:r>
            <a:rPr lang="el-GR" altLang="es-ES" sz="1200" b="1" dirty="0">
              <a:solidFill>
                <a:schemeClr val="tx1"/>
              </a:solidFill>
            </a:rPr>
            <a:t>Ενοχλούν τον χρήστη και είναι χάσιμο χρόνου</a:t>
          </a:r>
          <a:endParaRPr lang="it-IT" altLang="es-ES" sz="1200" b="1" dirty="0">
            <a:solidFill>
              <a:schemeClr val="tx1"/>
            </a:solidFill>
          </a:endParaRPr>
        </a:p>
      </dgm:t>
    </dgm:pt>
    <dgm:pt modelId="{8FA6F193-6176-48DC-90FC-BEB6FAE3786B}" type="parTrans" cxnId="{38F02EEA-4AFE-4AD8-8794-B4A2C1ADC4D1}">
      <dgm:prSet/>
      <dgm:spPr/>
      <dgm:t>
        <a:bodyPr/>
        <a:lstStyle/>
        <a:p>
          <a:endParaRPr lang="es-ES"/>
        </a:p>
      </dgm:t>
    </dgm:pt>
    <dgm:pt modelId="{61EE7C41-CA25-4044-A81A-059B7E71C67B}" type="sibTrans" cxnId="{38F02EEA-4AFE-4AD8-8794-B4A2C1ADC4D1}">
      <dgm:prSet/>
      <dgm:spPr/>
      <dgm:t>
        <a:bodyPr/>
        <a:lstStyle/>
        <a:p>
          <a:endParaRPr lang="es-ES"/>
        </a:p>
      </dgm:t>
    </dgm:pt>
    <dgm:pt modelId="{7CEEE962-4F67-4FA2-AEE6-543D78E479ED}" type="pres">
      <dgm:prSet presAssocID="{A3C6C407-5D70-4C29-ADBF-4C9D143BBAD4}" presName="linear" presStyleCnt="0">
        <dgm:presLayoutVars>
          <dgm:dir/>
          <dgm:animLvl val="lvl"/>
          <dgm:resizeHandles val="exact"/>
        </dgm:presLayoutVars>
      </dgm:prSet>
      <dgm:spPr/>
    </dgm:pt>
    <dgm:pt modelId="{1BA2B39F-15E5-47C2-9C12-82F99194A72B}" type="pres">
      <dgm:prSet presAssocID="{AC2F180E-4E8E-4532-B940-F0312595F2B6}" presName="parentLin" presStyleCnt="0"/>
      <dgm:spPr/>
    </dgm:pt>
    <dgm:pt modelId="{6FCFF0EC-70E2-4A0F-BCD4-2CEDB0610661}" type="pres">
      <dgm:prSet presAssocID="{AC2F180E-4E8E-4532-B940-F0312595F2B6}" presName="parentLeftMargin" presStyleLbl="node1" presStyleIdx="0" presStyleCnt="2"/>
      <dgm:spPr/>
    </dgm:pt>
    <dgm:pt modelId="{5D277F2F-20EF-4C6B-89E6-2D49DCD00E58}" type="pres">
      <dgm:prSet presAssocID="{AC2F180E-4E8E-4532-B940-F0312595F2B6}" presName="parentText" presStyleLbl="node1" presStyleIdx="0" presStyleCnt="2">
        <dgm:presLayoutVars>
          <dgm:chMax val="0"/>
          <dgm:bulletEnabled val="1"/>
        </dgm:presLayoutVars>
      </dgm:prSet>
      <dgm:spPr/>
    </dgm:pt>
    <dgm:pt modelId="{3D30C3B8-53CB-4961-A06C-8FA4FC4EE3CE}" type="pres">
      <dgm:prSet presAssocID="{AC2F180E-4E8E-4532-B940-F0312595F2B6}" presName="negativeSpace" presStyleCnt="0"/>
      <dgm:spPr/>
    </dgm:pt>
    <dgm:pt modelId="{B9D8912A-E9BC-41F0-8C25-E14A77755B2B}" type="pres">
      <dgm:prSet presAssocID="{AC2F180E-4E8E-4532-B940-F0312595F2B6}" presName="childText" presStyleLbl="conFgAcc1" presStyleIdx="0" presStyleCnt="2" custLinFactNeighborX="2615" custLinFactNeighborY="-3771">
        <dgm:presLayoutVars>
          <dgm:bulletEnabled val="1"/>
        </dgm:presLayoutVars>
      </dgm:prSet>
      <dgm:spPr/>
    </dgm:pt>
    <dgm:pt modelId="{384DF8E7-F2F6-4696-BF5E-8A2F89F37F03}" type="pres">
      <dgm:prSet presAssocID="{4B8E4EE2-7599-462E-B7CE-D05964878678}" presName="spaceBetweenRectangles" presStyleCnt="0"/>
      <dgm:spPr/>
    </dgm:pt>
    <dgm:pt modelId="{F25C379F-D705-44AC-9DA9-6A68CE899006}" type="pres">
      <dgm:prSet presAssocID="{1BB3E792-488F-4BFA-AB13-979DA314FCA6}" presName="parentLin" presStyleCnt="0"/>
      <dgm:spPr/>
    </dgm:pt>
    <dgm:pt modelId="{96F03A88-E8EC-4948-88FD-BB7AD81996FB}" type="pres">
      <dgm:prSet presAssocID="{1BB3E792-488F-4BFA-AB13-979DA314FCA6}" presName="parentLeftMargin" presStyleLbl="node1" presStyleIdx="0" presStyleCnt="2"/>
      <dgm:spPr/>
    </dgm:pt>
    <dgm:pt modelId="{1EB466A3-1C27-44F1-A86A-A1A87FBDCB52}" type="pres">
      <dgm:prSet presAssocID="{1BB3E792-488F-4BFA-AB13-979DA314FCA6}" presName="parentText" presStyleLbl="node1" presStyleIdx="1" presStyleCnt="2" custScaleX="132042">
        <dgm:presLayoutVars>
          <dgm:chMax val="0"/>
          <dgm:bulletEnabled val="1"/>
        </dgm:presLayoutVars>
      </dgm:prSet>
      <dgm:spPr/>
    </dgm:pt>
    <dgm:pt modelId="{E09EA677-8FB3-437D-93A7-014D1989C08D}" type="pres">
      <dgm:prSet presAssocID="{1BB3E792-488F-4BFA-AB13-979DA314FCA6}" presName="negativeSpace" presStyleCnt="0"/>
      <dgm:spPr/>
    </dgm:pt>
    <dgm:pt modelId="{C62BB0A3-5600-4D18-93F3-3551AC977FC7}" type="pres">
      <dgm:prSet presAssocID="{1BB3E792-488F-4BFA-AB13-979DA314FCA6}" presName="childText" presStyleLbl="conFgAcc1" presStyleIdx="1" presStyleCnt="2">
        <dgm:presLayoutVars>
          <dgm:bulletEnabled val="1"/>
        </dgm:presLayoutVars>
        <dgm:style>
          <a:lnRef idx="2">
            <a:schemeClr val="accent3"/>
          </a:lnRef>
          <a:fillRef idx="1">
            <a:schemeClr val="lt1"/>
          </a:fillRef>
          <a:effectRef idx="0">
            <a:schemeClr val="accent3"/>
          </a:effectRef>
          <a:fontRef idx="minor">
            <a:schemeClr val="dk1"/>
          </a:fontRef>
        </dgm:style>
      </dgm:prSet>
      <dgm:spPr/>
    </dgm:pt>
  </dgm:ptLst>
  <dgm:cxnLst>
    <dgm:cxn modelId="{0A676411-FF28-432B-870E-E52AE5FDA6AD}" srcId="{AC2F180E-4E8E-4532-B940-F0312595F2B6}" destId="{C88F5316-B193-47E3-947A-7545660BD99E}" srcOrd="1" destOrd="0" parTransId="{E3CB00EA-DEDC-4FF2-870F-885908E38F49}" sibTransId="{7BC81637-0E6B-4E88-A148-57A7BEDC0D7A}"/>
    <dgm:cxn modelId="{77415D14-C709-45EB-8CEE-E024CD18ADFD}" type="presOf" srcId="{1BB3E792-488F-4BFA-AB13-979DA314FCA6}" destId="{1EB466A3-1C27-44F1-A86A-A1A87FBDCB52}" srcOrd="1" destOrd="0" presId="urn:microsoft.com/office/officeart/2005/8/layout/list1"/>
    <dgm:cxn modelId="{89DD8631-AFA3-489D-80A9-16F0E7F7F233}" type="presOf" srcId="{EA8C7CE3-82D7-4DEF-8B78-115DE2BA7971}" destId="{B9D8912A-E9BC-41F0-8C25-E14A77755B2B}" srcOrd="0" destOrd="0" presId="urn:microsoft.com/office/officeart/2005/8/layout/list1"/>
    <dgm:cxn modelId="{ED94725E-1F0F-4455-BF82-9FDFCF3677BA}" type="presOf" srcId="{C88F5316-B193-47E3-947A-7545660BD99E}" destId="{B9D8912A-E9BC-41F0-8C25-E14A77755B2B}" srcOrd="0" destOrd="1" presId="urn:microsoft.com/office/officeart/2005/8/layout/list1"/>
    <dgm:cxn modelId="{6E759E63-80AC-43BA-B4D5-328A057E63F5}" type="presOf" srcId="{AC2F180E-4E8E-4532-B940-F0312595F2B6}" destId="{6FCFF0EC-70E2-4A0F-BCD4-2CEDB0610661}" srcOrd="0" destOrd="0" presId="urn:microsoft.com/office/officeart/2005/8/layout/list1"/>
    <dgm:cxn modelId="{5BFFBB77-AE97-48BF-9ECD-9FCB82378A60}" type="presOf" srcId="{AC2F180E-4E8E-4532-B940-F0312595F2B6}" destId="{5D277F2F-20EF-4C6B-89E6-2D49DCD00E58}" srcOrd="1" destOrd="0" presId="urn:microsoft.com/office/officeart/2005/8/layout/list1"/>
    <dgm:cxn modelId="{0CF21C90-2160-454D-B596-35FF440233E4}" type="presOf" srcId="{A3C6C407-5D70-4C29-ADBF-4C9D143BBAD4}" destId="{7CEEE962-4F67-4FA2-AEE6-543D78E479ED}" srcOrd="0" destOrd="0" presId="urn:microsoft.com/office/officeart/2005/8/layout/list1"/>
    <dgm:cxn modelId="{E79CC0A0-7587-42F4-8811-6976905C452F}" srcId="{A3C6C407-5D70-4C29-ADBF-4C9D143BBAD4}" destId="{AC2F180E-4E8E-4532-B940-F0312595F2B6}" srcOrd="0" destOrd="0" parTransId="{75577D1A-74B5-4983-ABF5-A67C3E322E8D}" sibTransId="{4B8E4EE2-7599-462E-B7CE-D05964878678}"/>
    <dgm:cxn modelId="{1A05DEC2-CB89-41FF-869D-12EF14D9D801}" type="presOf" srcId="{1BB3E792-488F-4BFA-AB13-979DA314FCA6}" destId="{96F03A88-E8EC-4948-88FD-BB7AD81996FB}" srcOrd="0" destOrd="0" presId="urn:microsoft.com/office/officeart/2005/8/layout/list1"/>
    <dgm:cxn modelId="{38F02EEA-4AFE-4AD8-8794-B4A2C1ADC4D1}" srcId="{A3C6C407-5D70-4C29-ADBF-4C9D143BBAD4}" destId="{1BB3E792-488F-4BFA-AB13-979DA314FCA6}" srcOrd="1" destOrd="0" parTransId="{8FA6F193-6176-48DC-90FC-BEB6FAE3786B}" sibTransId="{61EE7C41-CA25-4044-A81A-059B7E71C67B}"/>
    <dgm:cxn modelId="{EF6035F3-3150-4506-87C0-B45A8AC681E9}" srcId="{AC2F180E-4E8E-4532-B940-F0312595F2B6}" destId="{EA8C7CE3-82D7-4DEF-8B78-115DE2BA7971}" srcOrd="0" destOrd="0" parTransId="{DFD6298D-385E-4672-BDD2-31B592F1E75E}" sibTransId="{4DB6AD31-464D-410A-98EB-76A237B76120}"/>
    <dgm:cxn modelId="{E95F8C75-4E91-437A-98EF-F7BF4DA730FE}" type="presParOf" srcId="{7CEEE962-4F67-4FA2-AEE6-543D78E479ED}" destId="{1BA2B39F-15E5-47C2-9C12-82F99194A72B}" srcOrd="0" destOrd="0" presId="urn:microsoft.com/office/officeart/2005/8/layout/list1"/>
    <dgm:cxn modelId="{0EBD9DC9-85BA-4477-B479-EC7A2A081FAC}" type="presParOf" srcId="{1BA2B39F-15E5-47C2-9C12-82F99194A72B}" destId="{6FCFF0EC-70E2-4A0F-BCD4-2CEDB0610661}" srcOrd="0" destOrd="0" presId="urn:microsoft.com/office/officeart/2005/8/layout/list1"/>
    <dgm:cxn modelId="{00B2FA86-B561-4073-84D2-E0B451CE655A}" type="presParOf" srcId="{1BA2B39F-15E5-47C2-9C12-82F99194A72B}" destId="{5D277F2F-20EF-4C6B-89E6-2D49DCD00E58}" srcOrd="1" destOrd="0" presId="urn:microsoft.com/office/officeart/2005/8/layout/list1"/>
    <dgm:cxn modelId="{C2692EC7-F436-43EF-85DC-10CDB0120CF3}" type="presParOf" srcId="{7CEEE962-4F67-4FA2-AEE6-543D78E479ED}" destId="{3D30C3B8-53CB-4961-A06C-8FA4FC4EE3CE}" srcOrd="1" destOrd="0" presId="urn:microsoft.com/office/officeart/2005/8/layout/list1"/>
    <dgm:cxn modelId="{1D632BDC-AB73-403D-8086-2B80E7760B88}" type="presParOf" srcId="{7CEEE962-4F67-4FA2-AEE6-543D78E479ED}" destId="{B9D8912A-E9BC-41F0-8C25-E14A77755B2B}" srcOrd="2" destOrd="0" presId="urn:microsoft.com/office/officeart/2005/8/layout/list1"/>
    <dgm:cxn modelId="{092E1251-53D4-4945-95DF-C1C0A37A72F3}" type="presParOf" srcId="{7CEEE962-4F67-4FA2-AEE6-543D78E479ED}" destId="{384DF8E7-F2F6-4696-BF5E-8A2F89F37F03}" srcOrd="3" destOrd="0" presId="urn:microsoft.com/office/officeart/2005/8/layout/list1"/>
    <dgm:cxn modelId="{DFD8035D-38C6-44D0-A7F2-9E200142E340}" type="presParOf" srcId="{7CEEE962-4F67-4FA2-AEE6-543D78E479ED}" destId="{F25C379F-D705-44AC-9DA9-6A68CE899006}" srcOrd="4" destOrd="0" presId="urn:microsoft.com/office/officeart/2005/8/layout/list1"/>
    <dgm:cxn modelId="{95A31B2B-210F-4D00-9EE7-AE0BC087AF3F}" type="presParOf" srcId="{F25C379F-D705-44AC-9DA9-6A68CE899006}" destId="{96F03A88-E8EC-4948-88FD-BB7AD81996FB}" srcOrd="0" destOrd="0" presId="urn:microsoft.com/office/officeart/2005/8/layout/list1"/>
    <dgm:cxn modelId="{0F1E6CEB-860A-48C3-8387-B428B6A02BA6}" type="presParOf" srcId="{F25C379F-D705-44AC-9DA9-6A68CE899006}" destId="{1EB466A3-1C27-44F1-A86A-A1A87FBDCB52}" srcOrd="1" destOrd="0" presId="urn:microsoft.com/office/officeart/2005/8/layout/list1"/>
    <dgm:cxn modelId="{E4D86BAF-73CB-4330-977D-859994FD9387}" type="presParOf" srcId="{7CEEE962-4F67-4FA2-AEE6-543D78E479ED}" destId="{E09EA677-8FB3-437D-93A7-014D1989C08D}" srcOrd="5" destOrd="0" presId="urn:microsoft.com/office/officeart/2005/8/layout/list1"/>
    <dgm:cxn modelId="{C9F5A0C2-9C86-414E-A017-21DC69F699E9}" type="presParOf" srcId="{7CEEE962-4F67-4FA2-AEE6-543D78E479ED}" destId="{C62BB0A3-5600-4D18-93F3-3551AC977FC7}"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8.xml><?xml version="1.0" encoding="utf-8"?>
<dgm:dataModel xmlns:dgm="http://schemas.openxmlformats.org/drawingml/2006/diagram" xmlns:a="http://schemas.openxmlformats.org/drawingml/2006/main">
  <dgm:ptLst>
    <dgm:pt modelId="{C921728C-1D1A-48EB-B347-45088A98451D}" type="doc">
      <dgm:prSet loTypeId="urn:microsoft.com/office/officeart/2005/8/layout/orgChart1" loCatId="hierarchy" qsTypeId="urn:microsoft.com/office/officeart/2005/8/quickstyle/simple1" qsCatId="simple" csTypeId="urn:microsoft.com/office/officeart/2005/8/colors/colorful1#3" csCatId="colorful" phldr="1"/>
      <dgm:spPr/>
      <dgm:t>
        <a:bodyPr/>
        <a:lstStyle/>
        <a:p>
          <a:endParaRPr lang="es-ES"/>
        </a:p>
      </dgm:t>
    </dgm:pt>
    <dgm:pt modelId="{3B1A3FDA-1F9D-42A2-8A22-9E08A537E59D}">
      <dgm:prSet custT="1"/>
      <dgm:spPr/>
      <dgm:t>
        <a:bodyPr/>
        <a:lstStyle/>
        <a:p>
          <a:r>
            <a:rPr lang="el-GR" altLang="es-ES" sz="1200" b="1" dirty="0">
              <a:solidFill>
                <a:schemeClr val="tx1"/>
              </a:solidFill>
            </a:rPr>
            <a:t>Για να αφήσετε τον χρήστη στον </a:t>
          </a:r>
          <a:r>
            <a:rPr lang="el-GR" altLang="es-ES" sz="1200" b="1" dirty="0" err="1">
              <a:solidFill>
                <a:schemeClr val="tx1"/>
              </a:solidFill>
            </a:rPr>
            <a:t>ιστότοπό</a:t>
          </a:r>
          <a:r>
            <a:rPr lang="el-GR" altLang="es-ES" sz="1200" b="1" dirty="0">
              <a:solidFill>
                <a:schemeClr val="tx1"/>
              </a:solidFill>
            </a:rPr>
            <a:t> τους για μεγαλύτερο χρονικό διάστημα</a:t>
          </a:r>
          <a:endParaRPr lang="es-ES" sz="1200" dirty="0">
            <a:solidFill>
              <a:schemeClr val="tx1"/>
            </a:solidFill>
          </a:endParaRPr>
        </a:p>
      </dgm:t>
    </dgm:pt>
    <dgm:pt modelId="{EF32FFF9-75C0-4537-A00D-2CF6D54620FF}" type="parTrans" cxnId="{04BD7C37-496C-44C1-8654-218C03E48582}">
      <dgm:prSet/>
      <dgm:spPr/>
      <dgm:t>
        <a:bodyPr/>
        <a:lstStyle/>
        <a:p>
          <a:endParaRPr lang="es-ES" sz="1200">
            <a:solidFill>
              <a:schemeClr val="tx1"/>
            </a:solidFill>
          </a:endParaRPr>
        </a:p>
      </dgm:t>
    </dgm:pt>
    <dgm:pt modelId="{450B263B-9078-4DDD-BF89-C14ACEC1F4A5}" type="sibTrans" cxnId="{04BD7C37-496C-44C1-8654-218C03E48582}">
      <dgm:prSet/>
      <dgm:spPr/>
      <dgm:t>
        <a:bodyPr/>
        <a:lstStyle/>
        <a:p>
          <a:endParaRPr lang="es-ES" sz="1200">
            <a:solidFill>
              <a:schemeClr val="tx1"/>
            </a:solidFill>
          </a:endParaRPr>
        </a:p>
      </dgm:t>
    </dgm:pt>
    <dgm:pt modelId="{A500A71B-47C2-401D-91A1-8AB20D22948F}">
      <dgm:prSet custT="1"/>
      <dgm:spPr/>
      <dgm:t>
        <a:bodyPr/>
        <a:lstStyle/>
        <a:p>
          <a:r>
            <a:rPr lang="el-GR" altLang="es-ES" sz="1200" b="1" dirty="0">
              <a:solidFill>
                <a:schemeClr val="tx1"/>
              </a:solidFill>
            </a:rPr>
            <a:t>Διαδώστε περιεχόμενο σε πολλές σελ</a:t>
          </a:r>
          <a:endParaRPr lang="es-ES" sz="1200" dirty="0">
            <a:solidFill>
              <a:schemeClr val="tx1"/>
            </a:solidFill>
          </a:endParaRPr>
        </a:p>
      </dgm:t>
    </dgm:pt>
    <dgm:pt modelId="{62E50FAB-EF9C-4FAF-8AD4-70260A00699B}" type="parTrans" cxnId="{F3FBAB19-9E55-46CC-90AB-AF175EEADF07}">
      <dgm:prSet/>
      <dgm:spPr/>
      <dgm:t>
        <a:bodyPr/>
        <a:lstStyle/>
        <a:p>
          <a:endParaRPr lang="es-ES" sz="1200">
            <a:solidFill>
              <a:schemeClr val="tx1"/>
            </a:solidFill>
          </a:endParaRPr>
        </a:p>
      </dgm:t>
    </dgm:pt>
    <dgm:pt modelId="{04367B3C-AC18-4CBC-A313-DCC823CF7E28}" type="sibTrans" cxnId="{F3FBAB19-9E55-46CC-90AB-AF175EEADF07}">
      <dgm:prSet/>
      <dgm:spPr/>
      <dgm:t>
        <a:bodyPr/>
        <a:lstStyle/>
        <a:p>
          <a:endParaRPr lang="es-ES" sz="1200">
            <a:solidFill>
              <a:schemeClr val="tx1"/>
            </a:solidFill>
          </a:endParaRPr>
        </a:p>
      </dgm:t>
    </dgm:pt>
    <dgm:pt modelId="{EED1258B-0D5E-463A-ADE9-5849EB25E6BF}">
      <dgm:prSet custT="1"/>
      <dgm:spPr/>
      <dgm:t>
        <a:bodyPr/>
        <a:lstStyle/>
        <a:p>
          <a:r>
            <a:rPr lang="el-GR" altLang="es-ES" sz="1200" b="1" dirty="0">
              <a:solidFill>
                <a:schemeClr val="tx1"/>
              </a:solidFill>
            </a:rPr>
            <a:t>Ξεκινώντας από βασικά σημεία</a:t>
          </a:r>
          <a:endParaRPr lang="es-ES" sz="1200" dirty="0">
            <a:solidFill>
              <a:schemeClr val="tx1"/>
            </a:solidFill>
          </a:endParaRPr>
        </a:p>
      </dgm:t>
    </dgm:pt>
    <dgm:pt modelId="{454F1457-B649-41F8-A9F1-D39CE90673BB}" type="parTrans" cxnId="{91BE134B-FECA-4BB7-8DEC-BC8BCA6E1F19}">
      <dgm:prSet/>
      <dgm:spPr/>
      <dgm:t>
        <a:bodyPr/>
        <a:lstStyle/>
        <a:p>
          <a:endParaRPr lang="es-ES" sz="1200">
            <a:solidFill>
              <a:schemeClr val="tx1"/>
            </a:solidFill>
          </a:endParaRPr>
        </a:p>
      </dgm:t>
    </dgm:pt>
    <dgm:pt modelId="{925CC519-552F-44AB-AC5F-9FAF79EC7A6A}" type="sibTrans" cxnId="{91BE134B-FECA-4BB7-8DEC-BC8BCA6E1F19}">
      <dgm:prSet/>
      <dgm:spPr/>
      <dgm:t>
        <a:bodyPr/>
        <a:lstStyle/>
        <a:p>
          <a:endParaRPr lang="es-ES" sz="1200">
            <a:solidFill>
              <a:schemeClr val="tx1"/>
            </a:solidFill>
          </a:endParaRPr>
        </a:p>
      </dgm:t>
    </dgm:pt>
    <dgm:pt modelId="{72DF03A9-367E-494D-A942-F7BA943FD6D0}">
      <dgm:prSet custT="1"/>
      <dgm:spPr/>
      <dgm:t>
        <a:bodyPr/>
        <a:lstStyle/>
        <a:p>
          <a:r>
            <a:rPr lang="el-GR" altLang="es-ES" sz="1200" b="1" dirty="0">
              <a:solidFill>
                <a:schemeClr val="tx1"/>
              </a:solidFill>
            </a:rPr>
            <a:t>Μπείτε στις λεπτομέρειες εύκολα</a:t>
          </a:r>
          <a:endParaRPr lang="es-ES" sz="1200" dirty="0">
            <a:solidFill>
              <a:schemeClr val="tx1"/>
            </a:solidFill>
          </a:endParaRPr>
        </a:p>
      </dgm:t>
    </dgm:pt>
    <dgm:pt modelId="{F969EB09-C1C2-4DCE-B978-74318108D62A}" type="parTrans" cxnId="{106050E6-7344-405D-8DE0-B0216F39E8A0}">
      <dgm:prSet/>
      <dgm:spPr/>
      <dgm:t>
        <a:bodyPr/>
        <a:lstStyle/>
        <a:p>
          <a:endParaRPr lang="es-ES" sz="1200">
            <a:solidFill>
              <a:schemeClr val="tx1"/>
            </a:solidFill>
          </a:endParaRPr>
        </a:p>
      </dgm:t>
    </dgm:pt>
    <dgm:pt modelId="{F8A81999-FAD3-4D0D-B902-F018D8B28701}" type="sibTrans" cxnId="{106050E6-7344-405D-8DE0-B0216F39E8A0}">
      <dgm:prSet/>
      <dgm:spPr/>
      <dgm:t>
        <a:bodyPr/>
        <a:lstStyle/>
        <a:p>
          <a:endParaRPr lang="es-ES" sz="1200">
            <a:solidFill>
              <a:schemeClr val="tx1"/>
            </a:solidFill>
          </a:endParaRPr>
        </a:p>
      </dgm:t>
    </dgm:pt>
    <dgm:pt modelId="{AAA1B6FC-8BA1-4D7E-B9DE-2B8AEE8F0D75}" type="pres">
      <dgm:prSet presAssocID="{C921728C-1D1A-48EB-B347-45088A98451D}" presName="hierChild1" presStyleCnt="0">
        <dgm:presLayoutVars>
          <dgm:orgChart val="1"/>
          <dgm:chPref val="1"/>
          <dgm:dir/>
          <dgm:animOne val="branch"/>
          <dgm:animLvl val="lvl"/>
          <dgm:resizeHandles/>
        </dgm:presLayoutVars>
      </dgm:prSet>
      <dgm:spPr/>
    </dgm:pt>
    <dgm:pt modelId="{11CBBFC8-14D4-4E54-8138-71FBD59970AC}" type="pres">
      <dgm:prSet presAssocID="{3B1A3FDA-1F9D-42A2-8A22-9E08A537E59D}" presName="hierRoot1" presStyleCnt="0">
        <dgm:presLayoutVars>
          <dgm:hierBranch val="init"/>
        </dgm:presLayoutVars>
      </dgm:prSet>
      <dgm:spPr/>
    </dgm:pt>
    <dgm:pt modelId="{B680B929-04CD-4AD5-A7A2-89276D6AF1AF}" type="pres">
      <dgm:prSet presAssocID="{3B1A3FDA-1F9D-42A2-8A22-9E08A537E59D}" presName="rootComposite1" presStyleCnt="0"/>
      <dgm:spPr/>
    </dgm:pt>
    <dgm:pt modelId="{73C5F655-FBF8-4FE2-AFD6-C43CA70CB53B}" type="pres">
      <dgm:prSet presAssocID="{3B1A3FDA-1F9D-42A2-8A22-9E08A537E59D}" presName="rootText1" presStyleLbl="node0" presStyleIdx="0" presStyleCnt="1">
        <dgm:presLayoutVars>
          <dgm:chPref val="3"/>
        </dgm:presLayoutVars>
      </dgm:prSet>
      <dgm:spPr/>
    </dgm:pt>
    <dgm:pt modelId="{B73A6832-B15A-4A2C-8ACB-078DA3BF066A}" type="pres">
      <dgm:prSet presAssocID="{3B1A3FDA-1F9D-42A2-8A22-9E08A537E59D}" presName="rootConnector1" presStyleLbl="node1" presStyleIdx="0" presStyleCnt="0"/>
      <dgm:spPr/>
    </dgm:pt>
    <dgm:pt modelId="{31B5010F-B84E-43AF-A431-7ECCC6E74445}" type="pres">
      <dgm:prSet presAssocID="{3B1A3FDA-1F9D-42A2-8A22-9E08A537E59D}" presName="hierChild2" presStyleCnt="0"/>
      <dgm:spPr/>
    </dgm:pt>
    <dgm:pt modelId="{CE520336-F1D1-4DCE-BB69-E036A229B05E}" type="pres">
      <dgm:prSet presAssocID="{62E50FAB-EF9C-4FAF-8AD4-70260A00699B}" presName="Name37" presStyleLbl="parChTrans1D2" presStyleIdx="0" presStyleCnt="3"/>
      <dgm:spPr/>
    </dgm:pt>
    <dgm:pt modelId="{4DA8E4C2-8097-44E7-8B56-FE414AF1C872}" type="pres">
      <dgm:prSet presAssocID="{A500A71B-47C2-401D-91A1-8AB20D22948F}" presName="hierRoot2" presStyleCnt="0">
        <dgm:presLayoutVars>
          <dgm:hierBranch val="init"/>
        </dgm:presLayoutVars>
      </dgm:prSet>
      <dgm:spPr/>
    </dgm:pt>
    <dgm:pt modelId="{A0BED5D4-52D8-4E1E-860B-253390149D7C}" type="pres">
      <dgm:prSet presAssocID="{A500A71B-47C2-401D-91A1-8AB20D22948F}" presName="rootComposite" presStyleCnt="0"/>
      <dgm:spPr/>
    </dgm:pt>
    <dgm:pt modelId="{1EAFCE7C-9FBF-4B3D-9C9C-CA66D0940FC3}" type="pres">
      <dgm:prSet presAssocID="{A500A71B-47C2-401D-91A1-8AB20D22948F}" presName="rootText" presStyleLbl="node2" presStyleIdx="0" presStyleCnt="3">
        <dgm:presLayoutVars>
          <dgm:chPref val="3"/>
        </dgm:presLayoutVars>
      </dgm:prSet>
      <dgm:spPr/>
    </dgm:pt>
    <dgm:pt modelId="{18C720A9-5920-43EA-9B58-B0E8CF83DE49}" type="pres">
      <dgm:prSet presAssocID="{A500A71B-47C2-401D-91A1-8AB20D22948F}" presName="rootConnector" presStyleLbl="node2" presStyleIdx="0" presStyleCnt="3"/>
      <dgm:spPr/>
    </dgm:pt>
    <dgm:pt modelId="{3B833145-8F30-441F-A6B8-E49212301EA7}" type="pres">
      <dgm:prSet presAssocID="{A500A71B-47C2-401D-91A1-8AB20D22948F}" presName="hierChild4" presStyleCnt="0"/>
      <dgm:spPr/>
    </dgm:pt>
    <dgm:pt modelId="{DC8FE49F-D2EC-47CF-87F2-288F707E9BB5}" type="pres">
      <dgm:prSet presAssocID="{A500A71B-47C2-401D-91A1-8AB20D22948F}" presName="hierChild5" presStyleCnt="0"/>
      <dgm:spPr/>
    </dgm:pt>
    <dgm:pt modelId="{3BB4E330-CE6B-4E8E-AA8C-D77A725F70BB}" type="pres">
      <dgm:prSet presAssocID="{454F1457-B649-41F8-A9F1-D39CE90673BB}" presName="Name37" presStyleLbl="parChTrans1D2" presStyleIdx="1" presStyleCnt="3"/>
      <dgm:spPr/>
    </dgm:pt>
    <dgm:pt modelId="{3ABFD51E-2A8E-4C02-9BC1-317E9C140962}" type="pres">
      <dgm:prSet presAssocID="{EED1258B-0D5E-463A-ADE9-5849EB25E6BF}" presName="hierRoot2" presStyleCnt="0">
        <dgm:presLayoutVars>
          <dgm:hierBranch val="init"/>
        </dgm:presLayoutVars>
      </dgm:prSet>
      <dgm:spPr/>
    </dgm:pt>
    <dgm:pt modelId="{88B5ECB1-3895-4BF9-AAC3-470AAA12060F}" type="pres">
      <dgm:prSet presAssocID="{EED1258B-0D5E-463A-ADE9-5849EB25E6BF}" presName="rootComposite" presStyleCnt="0"/>
      <dgm:spPr/>
    </dgm:pt>
    <dgm:pt modelId="{90199152-45FA-446A-924F-A2DD7615897C}" type="pres">
      <dgm:prSet presAssocID="{EED1258B-0D5E-463A-ADE9-5849EB25E6BF}" presName="rootText" presStyleLbl="node2" presStyleIdx="1" presStyleCnt="3">
        <dgm:presLayoutVars>
          <dgm:chPref val="3"/>
        </dgm:presLayoutVars>
      </dgm:prSet>
      <dgm:spPr/>
    </dgm:pt>
    <dgm:pt modelId="{FFABCB0F-B7CF-48D8-B960-C7334DB7B50F}" type="pres">
      <dgm:prSet presAssocID="{EED1258B-0D5E-463A-ADE9-5849EB25E6BF}" presName="rootConnector" presStyleLbl="node2" presStyleIdx="1" presStyleCnt="3"/>
      <dgm:spPr/>
    </dgm:pt>
    <dgm:pt modelId="{5D8976AA-D0BB-4B3E-964A-FABC24F38D65}" type="pres">
      <dgm:prSet presAssocID="{EED1258B-0D5E-463A-ADE9-5849EB25E6BF}" presName="hierChild4" presStyleCnt="0"/>
      <dgm:spPr/>
    </dgm:pt>
    <dgm:pt modelId="{AD0073BC-3E0B-42C9-A629-B6C6D3623496}" type="pres">
      <dgm:prSet presAssocID="{EED1258B-0D5E-463A-ADE9-5849EB25E6BF}" presName="hierChild5" presStyleCnt="0"/>
      <dgm:spPr/>
    </dgm:pt>
    <dgm:pt modelId="{09AA2978-BF08-4DFB-B13B-2FE060968085}" type="pres">
      <dgm:prSet presAssocID="{F969EB09-C1C2-4DCE-B978-74318108D62A}" presName="Name37" presStyleLbl="parChTrans1D2" presStyleIdx="2" presStyleCnt="3"/>
      <dgm:spPr/>
    </dgm:pt>
    <dgm:pt modelId="{CE61A4D1-743B-4DDC-A6E0-6E97AD78CCCE}" type="pres">
      <dgm:prSet presAssocID="{72DF03A9-367E-494D-A942-F7BA943FD6D0}" presName="hierRoot2" presStyleCnt="0">
        <dgm:presLayoutVars>
          <dgm:hierBranch val="init"/>
        </dgm:presLayoutVars>
      </dgm:prSet>
      <dgm:spPr/>
    </dgm:pt>
    <dgm:pt modelId="{BF4FE83D-16EA-4EE3-9E1F-BAAD1C4052EF}" type="pres">
      <dgm:prSet presAssocID="{72DF03A9-367E-494D-A942-F7BA943FD6D0}" presName="rootComposite" presStyleCnt="0"/>
      <dgm:spPr/>
    </dgm:pt>
    <dgm:pt modelId="{BD6B94E3-C892-47A7-8CDD-ED49683A0BAF}" type="pres">
      <dgm:prSet presAssocID="{72DF03A9-367E-494D-A942-F7BA943FD6D0}" presName="rootText" presStyleLbl="node2" presStyleIdx="2" presStyleCnt="3">
        <dgm:presLayoutVars>
          <dgm:chPref val="3"/>
        </dgm:presLayoutVars>
      </dgm:prSet>
      <dgm:spPr/>
    </dgm:pt>
    <dgm:pt modelId="{6ED23F68-547E-468A-A78E-19A70FECDB7E}" type="pres">
      <dgm:prSet presAssocID="{72DF03A9-367E-494D-A942-F7BA943FD6D0}" presName="rootConnector" presStyleLbl="node2" presStyleIdx="2" presStyleCnt="3"/>
      <dgm:spPr/>
    </dgm:pt>
    <dgm:pt modelId="{3D1D98BC-6606-42D7-B18B-164F4391AC41}" type="pres">
      <dgm:prSet presAssocID="{72DF03A9-367E-494D-A942-F7BA943FD6D0}" presName="hierChild4" presStyleCnt="0"/>
      <dgm:spPr/>
    </dgm:pt>
    <dgm:pt modelId="{36D9D5AD-B925-4E84-9F9E-0B84F4A4ABF5}" type="pres">
      <dgm:prSet presAssocID="{72DF03A9-367E-494D-A942-F7BA943FD6D0}" presName="hierChild5" presStyleCnt="0"/>
      <dgm:spPr/>
    </dgm:pt>
    <dgm:pt modelId="{706B4473-8729-49AB-8489-E4863DE4B478}" type="pres">
      <dgm:prSet presAssocID="{3B1A3FDA-1F9D-42A2-8A22-9E08A537E59D}" presName="hierChild3" presStyleCnt="0"/>
      <dgm:spPr/>
    </dgm:pt>
  </dgm:ptLst>
  <dgm:cxnLst>
    <dgm:cxn modelId="{05295F04-B26C-4B89-8E42-CE788DA5C5A0}" type="presOf" srcId="{454F1457-B649-41F8-A9F1-D39CE90673BB}" destId="{3BB4E330-CE6B-4E8E-AA8C-D77A725F70BB}" srcOrd="0" destOrd="0" presId="urn:microsoft.com/office/officeart/2005/8/layout/orgChart1"/>
    <dgm:cxn modelId="{7FA4050F-62E1-4481-A10D-C6C3FA1B4CBE}" type="presOf" srcId="{C921728C-1D1A-48EB-B347-45088A98451D}" destId="{AAA1B6FC-8BA1-4D7E-B9DE-2B8AEE8F0D75}" srcOrd="0" destOrd="0" presId="urn:microsoft.com/office/officeart/2005/8/layout/orgChart1"/>
    <dgm:cxn modelId="{F3FBAB19-9E55-46CC-90AB-AF175EEADF07}" srcId="{3B1A3FDA-1F9D-42A2-8A22-9E08A537E59D}" destId="{A500A71B-47C2-401D-91A1-8AB20D22948F}" srcOrd="0" destOrd="0" parTransId="{62E50FAB-EF9C-4FAF-8AD4-70260A00699B}" sibTransId="{04367B3C-AC18-4CBC-A313-DCC823CF7E28}"/>
    <dgm:cxn modelId="{E405C828-02D7-44AA-A4B7-34DEED9CBD71}" type="presOf" srcId="{A500A71B-47C2-401D-91A1-8AB20D22948F}" destId="{18C720A9-5920-43EA-9B58-B0E8CF83DE49}" srcOrd="1" destOrd="0" presId="urn:microsoft.com/office/officeart/2005/8/layout/orgChart1"/>
    <dgm:cxn modelId="{9AE7A535-C479-4611-A61C-C4425AE52F91}" type="presOf" srcId="{72DF03A9-367E-494D-A942-F7BA943FD6D0}" destId="{6ED23F68-547E-468A-A78E-19A70FECDB7E}" srcOrd="1" destOrd="0" presId="urn:microsoft.com/office/officeart/2005/8/layout/orgChart1"/>
    <dgm:cxn modelId="{04BD7C37-496C-44C1-8654-218C03E48582}" srcId="{C921728C-1D1A-48EB-B347-45088A98451D}" destId="{3B1A3FDA-1F9D-42A2-8A22-9E08A537E59D}" srcOrd="0" destOrd="0" parTransId="{EF32FFF9-75C0-4537-A00D-2CF6D54620FF}" sibTransId="{450B263B-9078-4DDD-BF89-C14ACEC1F4A5}"/>
    <dgm:cxn modelId="{3BB1F660-3EED-4946-8EB9-EAB3D50DBE10}" type="presOf" srcId="{F969EB09-C1C2-4DCE-B978-74318108D62A}" destId="{09AA2978-BF08-4DFB-B13B-2FE060968085}" srcOrd="0" destOrd="0" presId="urn:microsoft.com/office/officeart/2005/8/layout/orgChart1"/>
    <dgm:cxn modelId="{59AFF467-9648-47E6-B6AD-BB4FB848F466}" type="presOf" srcId="{72DF03A9-367E-494D-A942-F7BA943FD6D0}" destId="{BD6B94E3-C892-47A7-8CDD-ED49683A0BAF}" srcOrd="0" destOrd="0" presId="urn:microsoft.com/office/officeart/2005/8/layout/orgChart1"/>
    <dgm:cxn modelId="{91BE134B-FECA-4BB7-8DEC-BC8BCA6E1F19}" srcId="{3B1A3FDA-1F9D-42A2-8A22-9E08A537E59D}" destId="{EED1258B-0D5E-463A-ADE9-5849EB25E6BF}" srcOrd="1" destOrd="0" parTransId="{454F1457-B649-41F8-A9F1-D39CE90673BB}" sibTransId="{925CC519-552F-44AB-AC5F-9FAF79EC7A6A}"/>
    <dgm:cxn modelId="{B0EC636B-1E84-4A15-8785-4DEEE1BC312E}" type="presOf" srcId="{62E50FAB-EF9C-4FAF-8AD4-70260A00699B}" destId="{CE520336-F1D1-4DCE-BB69-E036A229B05E}" srcOrd="0" destOrd="0" presId="urn:microsoft.com/office/officeart/2005/8/layout/orgChart1"/>
    <dgm:cxn modelId="{CE4CD96B-6CED-405F-BAC5-B823992982EF}" type="presOf" srcId="{A500A71B-47C2-401D-91A1-8AB20D22948F}" destId="{1EAFCE7C-9FBF-4B3D-9C9C-CA66D0940FC3}" srcOrd="0" destOrd="0" presId="urn:microsoft.com/office/officeart/2005/8/layout/orgChart1"/>
    <dgm:cxn modelId="{8C95D16D-891E-47F1-BAFE-C4BFF13BD50C}" type="presOf" srcId="{EED1258B-0D5E-463A-ADE9-5849EB25E6BF}" destId="{FFABCB0F-B7CF-48D8-B960-C7334DB7B50F}" srcOrd="1" destOrd="0" presId="urn:microsoft.com/office/officeart/2005/8/layout/orgChart1"/>
    <dgm:cxn modelId="{D1738F74-0E14-4F09-B84A-1F3C36A49ED6}" type="presOf" srcId="{3B1A3FDA-1F9D-42A2-8A22-9E08A537E59D}" destId="{73C5F655-FBF8-4FE2-AFD6-C43CA70CB53B}" srcOrd="0" destOrd="0" presId="urn:microsoft.com/office/officeart/2005/8/layout/orgChart1"/>
    <dgm:cxn modelId="{20651F82-E68A-4316-A26A-C2DE961F30A0}" type="presOf" srcId="{3B1A3FDA-1F9D-42A2-8A22-9E08A537E59D}" destId="{B73A6832-B15A-4A2C-8ACB-078DA3BF066A}" srcOrd="1" destOrd="0" presId="urn:microsoft.com/office/officeart/2005/8/layout/orgChart1"/>
    <dgm:cxn modelId="{55BA3FE1-0C64-4C55-BA84-179639E792C2}" type="presOf" srcId="{EED1258B-0D5E-463A-ADE9-5849EB25E6BF}" destId="{90199152-45FA-446A-924F-A2DD7615897C}" srcOrd="0" destOrd="0" presId="urn:microsoft.com/office/officeart/2005/8/layout/orgChart1"/>
    <dgm:cxn modelId="{106050E6-7344-405D-8DE0-B0216F39E8A0}" srcId="{3B1A3FDA-1F9D-42A2-8A22-9E08A537E59D}" destId="{72DF03A9-367E-494D-A942-F7BA943FD6D0}" srcOrd="2" destOrd="0" parTransId="{F969EB09-C1C2-4DCE-B978-74318108D62A}" sibTransId="{F8A81999-FAD3-4D0D-B902-F018D8B28701}"/>
    <dgm:cxn modelId="{468EA7A7-CF67-406D-AC58-41FDB5FABD4D}" type="presParOf" srcId="{AAA1B6FC-8BA1-4D7E-B9DE-2B8AEE8F0D75}" destId="{11CBBFC8-14D4-4E54-8138-71FBD59970AC}" srcOrd="0" destOrd="0" presId="urn:microsoft.com/office/officeart/2005/8/layout/orgChart1"/>
    <dgm:cxn modelId="{C9F5F713-D84C-474D-98A3-4730A783CFAF}" type="presParOf" srcId="{11CBBFC8-14D4-4E54-8138-71FBD59970AC}" destId="{B680B929-04CD-4AD5-A7A2-89276D6AF1AF}" srcOrd="0" destOrd="0" presId="urn:microsoft.com/office/officeart/2005/8/layout/orgChart1"/>
    <dgm:cxn modelId="{C6A670F6-2C3F-4281-82B7-B05B5129A511}" type="presParOf" srcId="{B680B929-04CD-4AD5-A7A2-89276D6AF1AF}" destId="{73C5F655-FBF8-4FE2-AFD6-C43CA70CB53B}" srcOrd="0" destOrd="0" presId="urn:microsoft.com/office/officeart/2005/8/layout/orgChart1"/>
    <dgm:cxn modelId="{56CAD2F9-58C7-4FEF-8D68-FD8B00E64938}" type="presParOf" srcId="{B680B929-04CD-4AD5-A7A2-89276D6AF1AF}" destId="{B73A6832-B15A-4A2C-8ACB-078DA3BF066A}" srcOrd="1" destOrd="0" presId="urn:microsoft.com/office/officeart/2005/8/layout/orgChart1"/>
    <dgm:cxn modelId="{46A0F36F-19A3-47C2-95AD-757C76A2237F}" type="presParOf" srcId="{11CBBFC8-14D4-4E54-8138-71FBD59970AC}" destId="{31B5010F-B84E-43AF-A431-7ECCC6E74445}" srcOrd="1" destOrd="0" presId="urn:microsoft.com/office/officeart/2005/8/layout/orgChart1"/>
    <dgm:cxn modelId="{28F19B91-4BB9-4DE6-AA74-DE331084E566}" type="presParOf" srcId="{31B5010F-B84E-43AF-A431-7ECCC6E74445}" destId="{CE520336-F1D1-4DCE-BB69-E036A229B05E}" srcOrd="0" destOrd="0" presId="urn:microsoft.com/office/officeart/2005/8/layout/orgChart1"/>
    <dgm:cxn modelId="{DA645A53-968A-422A-AA43-37565BA81C4E}" type="presParOf" srcId="{31B5010F-B84E-43AF-A431-7ECCC6E74445}" destId="{4DA8E4C2-8097-44E7-8B56-FE414AF1C872}" srcOrd="1" destOrd="0" presId="urn:microsoft.com/office/officeart/2005/8/layout/orgChart1"/>
    <dgm:cxn modelId="{AD05032C-EE82-49CA-8F4C-5272A10E75B7}" type="presParOf" srcId="{4DA8E4C2-8097-44E7-8B56-FE414AF1C872}" destId="{A0BED5D4-52D8-4E1E-860B-253390149D7C}" srcOrd="0" destOrd="0" presId="urn:microsoft.com/office/officeart/2005/8/layout/orgChart1"/>
    <dgm:cxn modelId="{979D3FF3-816A-47C3-A6D8-FAC5C0843C0D}" type="presParOf" srcId="{A0BED5D4-52D8-4E1E-860B-253390149D7C}" destId="{1EAFCE7C-9FBF-4B3D-9C9C-CA66D0940FC3}" srcOrd="0" destOrd="0" presId="urn:microsoft.com/office/officeart/2005/8/layout/orgChart1"/>
    <dgm:cxn modelId="{F175278B-4BFD-44D3-A134-5C27297CE710}" type="presParOf" srcId="{A0BED5D4-52D8-4E1E-860B-253390149D7C}" destId="{18C720A9-5920-43EA-9B58-B0E8CF83DE49}" srcOrd="1" destOrd="0" presId="urn:microsoft.com/office/officeart/2005/8/layout/orgChart1"/>
    <dgm:cxn modelId="{486DAD09-C86D-4D91-ACD7-65E6F3E4BBCB}" type="presParOf" srcId="{4DA8E4C2-8097-44E7-8B56-FE414AF1C872}" destId="{3B833145-8F30-441F-A6B8-E49212301EA7}" srcOrd="1" destOrd="0" presId="urn:microsoft.com/office/officeart/2005/8/layout/orgChart1"/>
    <dgm:cxn modelId="{55D44572-4BF8-4826-9E35-4084FF3B1B9B}" type="presParOf" srcId="{4DA8E4C2-8097-44E7-8B56-FE414AF1C872}" destId="{DC8FE49F-D2EC-47CF-87F2-288F707E9BB5}" srcOrd="2" destOrd="0" presId="urn:microsoft.com/office/officeart/2005/8/layout/orgChart1"/>
    <dgm:cxn modelId="{68809600-B304-4154-9E02-8677070ABAB0}" type="presParOf" srcId="{31B5010F-B84E-43AF-A431-7ECCC6E74445}" destId="{3BB4E330-CE6B-4E8E-AA8C-D77A725F70BB}" srcOrd="2" destOrd="0" presId="urn:microsoft.com/office/officeart/2005/8/layout/orgChart1"/>
    <dgm:cxn modelId="{98EC69AD-3B0D-4C3F-B8B8-6D731E02F876}" type="presParOf" srcId="{31B5010F-B84E-43AF-A431-7ECCC6E74445}" destId="{3ABFD51E-2A8E-4C02-9BC1-317E9C140962}" srcOrd="3" destOrd="0" presId="urn:microsoft.com/office/officeart/2005/8/layout/orgChart1"/>
    <dgm:cxn modelId="{4DFB4382-3A85-4693-86AA-D80F3AFD089C}" type="presParOf" srcId="{3ABFD51E-2A8E-4C02-9BC1-317E9C140962}" destId="{88B5ECB1-3895-4BF9-AAC3-470AAA12060F}" srcOrd="0" destOrd="0" presId="urn:microsoft.com/office/officeart/2005/8/layout/orgChart1"/>
    <dgm:cxn modelId="{5C10275D-1822-40EA-B95A-4292593A6B6B}" type="presParOf" srcId="{88B5ECB1-3895-4BF9-AAC3-470AAA12060F}" destId="{90199152-45FA-446A-924F-A2DD7615897C}" srcOrd="0" destOrd="0" presId="urn:microsoft.com/office/officeart/2005/8/layout/orgChart1"/>
    <dgm:cxn modelId="{EC106299-48D7-40D9-8A0A-20123F93A164}" type="presParOf" srcId="{88B5ECB1-3895-4BF9-AAC3-470AAA12060F}" destId="{FFABCB0F-B7CF-48D8-B960-C7334DB7B50F}" srcOrd="1" destOrd="0" presId="urn:microsoft.com/office/officeart/2005/8/layout/orgChart1"/>
    <dgm:cxn modelId="{DE04D489-BED9-403D-AFDE-3108CEA5F8F6}" type="presParOf" srcId="{3ABFD51E-2A8E-4C02-9BC1-317E9C140962}" destId="{5D8976AA-D0BB-4B3E-964A-FABC24F38D65}" srcOrd="1" destOrd="0" presId="urn:microsoft.com/office/officeart/2005/8/layout/orgChart1"/>
    <dgm:cxn modelId="{0D45C981-B178-4DCB-9F8F-BCBBBD62E723}" type="presParOf" srcId="{3ABFD51E-2A8E-4C02-9BC1-317E9C140962}" destId="{AD0073BC-3E0B-42C9-A629-B6C6D3623496}" srcOrd="2" destOrd="0" presId="urn:microsoft.com/office/officeart/2005/8/layout/orgChart1"/>
    <dgm:cxn modelId="{C471CCB4-78E4-4551-87A2-28D3D61F21CA}" type="presParOf" srcId="{31B5010F-B84E-43AF-A431-7ECCC6E74445}" destId="{09AA2978-BF08-4DFB-B13B-2FE060968085}" srcOrd="4" destOrd="0" presId="urn:microsoft.com/office/officeart/2005/8/layout/orgChart1"/>
    <dgm:cxn modelId="{8410EA1F-ADEF-41D1-882D-79E6AF8219DD}" type="presParOf" srcId="{31B5010F-B84E-43AF-A431-7ECCC6E74445}" destId="{CE61A4D1-743B-4DDC-A6E0-6E97AD78CCCE}" srcOrd="5" destOrd="0" presId="urn:microsoft.com/office/officeart/2005/8/layout/orgChart1"/>
    <dgm:cxn modelId="{B16EED66-9762-44D4-9296-0BD8B9D9AE6C}" type="presParOf" srcId="{CE61A4D1-743B-4DDC-A6E0-6E97AD78CCCE}" destId="{BF4FE83D-16EA-4EE3-9E1F-BAAD1C4052EF}" srcOrd="0" destOrd="0" presId="urn:microsoft.com/office/officeart/2005/8/layout/orgChart1"/>
    <dgm:cxn modelId="{D19C3362-FF75-486F-8D52-F15ABA872F4A}" type="presParOf" srcId="{BF4FE83D-16EA-4EE3-9E1F-BAAD1C4052EF}" destId="{BD6B94E3-C892-47A7-8CDD-ED49683A0BAF}" srcOrd="0" destOrd="0" presId="urn:microsoft.com/office/officeart/2005/8/layout/orgChart1"/>
    <dgm:cxn modelId="{21610B34-1948-4BBF-B0BB-11B213115223}" type="presParOf" srcId="{BF4FE83D-16EA-4EE3-9E1F-BAAD1C4052EF}" destId="{6ED23F68-547E-468A-A78E-19A70FECDB7E}" srcOrd="1" destOrd="0" presId="urn:microsoft.com/office/officeart/2005/8/layout/orgChart1"/>
    <dgm:cxn modelId="{DE06EF77-A89F-476B-A2EB-99066A78BF0C}" type="presParOf" srcId="{CE61A4D1-743B-4DDC-A6E0-6E97AD78CCCE}" destId="{3D1D98BC-6606-42D7-B18B-164F4391AC41}" srcOrd="1" destOrd="0" presId="urn:microsoft.com/office/officeart/2005/8/layout/orgChart1"/>
    <dgm:cxn modelId="{AC69D345-9736-483D-9E78-F8CC0AFCC5ED}" type="presParOf" srcId="{CE61A4D1-743B-4DDC-A6E0-6E97AD78CCCE}" destId="{36D9D5AD-B925-4E84-9F9E-0B84F4A4ABF5}" srcOrd="2" destOrd="0" presId="urn:microsoft.com/office/officeart/2005/8/layout/orgChart1"/>
    <dgm:cxn modelId="{D76AD36C-1E27-4688-A4A6-7AB2B262DBC9}" type="presParOf" srcId="{11CBBFC8-14D4-4E54-8138-71FBD59970AC}" destId="{706B4473-8729-49AB-8489-E4863DE4B478}" srcOrd="2" destOrd="0" presId="urn:microsoft.com/office/officeart/2005/8/layout/orgChar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9.xml><?xml version="1.0" encoding="utf-8"?>
<dgm:dataModel xmlns:dgm="http://schemas.openxmlformats.org/drawingml/2006/diagram" xmlns:a="http://schemas.openxmlformats.org/drawingml/2006/main">
  <dgm:ptLst>
    <dgm:pt modelId="{07970889-4B40-4E3C-8E90-62C9734E98E6}" type="doc">
      <dgm:prSet loTypeId="urn:microsoft.com/office/officeart/2008/layout/VerticalCurvedList" loCatId="list" qsTypeId="urn:microsoft.com/office/officeart/2005/8/quickstyle/simple1" qsCatId="simple" csTypeId="urn:microsoft.com/office/officeart/2005/8/colors/accent3_2" csCatId="accent3" phldr="1"/>
      <dgm:spPr/>
      <dgm:t>
        <a:bodyPr/>
        <a:lstStyle/>
        <a:p>
          <a:endParaRPr lang="es-ES"/>
        </a:p>
      </dgm:t>
    </dgm:pt>
    <dgm:pt modelId="{BADAE4B6-41E3-458F-80EA-E40C6D98A866}">
      <dgm:prSet custT="1"/>
      <dgm:spPr/>
      <dgm:t>
        <a:bodyPr/>
        <a:lstStyle/>
        <a:p>
          <a:r>
            <a:rPr lang="el-GR" altLang="es-ES" sz="1200" b="1" dirty="0">
              <a:solidFill>
                <a:schemeClr val="tx1"/>
              </a:solidFill>
            </a:rPr>
            <a:t>Επισημάνετε τις λέξεις -κλειδιά</a:t>
          </a:r>
          <a:endParaRPr lang="es-ES" sz="1200" dirty="0">
            <a:solidFill>
              <a:schemeClr val="tx1"/>
            </a:solidFill>
          </a:endParaRPr>
        </a:p>
      </dgm:t>
    </dgm:pt>
    <dgm:pt modelId="{E09B6669-B099-463E-AD37-10DE5FEC6E13}" type="parTrans" cxnId="{13CB84F2-4CEB-4E0E-9AEC-87C845B4D24D}">
      <dgm:prSet/>
      <dgm:spPr/>
      <dgm:t>
        <a:bodyPr/>
        <a:lstStyle/>
        <a:p>
          <a:endParaRPr lang="es-ES" sz="1200">
            <a:solidFill>
              <a:schemeClr val="tx1"/>
            </a:solidFill>
          </a:endParaRPr>
        </a:p>
      </dgm:t>
    </dgm:pt>
    <dgm:pt modelId="{F3A6A2BC-CD66-47AD-B100-6D378630A5AB}" type="sibTrans" cxnId="{13CB84F2-4CEB-4E0E-9AEC-87C845B4D24D}">
      <dgm:prSet/>
      <dgm:spPr/>
      <dgm:t>
        <a:bodyPr/>
        <a:lstStyle/>
        <a:p>
          <a:endParaRPr lang="es-ES" sz="1200">
            <a:solidFill>
              <a:schemeClr val="tx1"/>
            </a:solidFill>
          </a:endParaRPr>
        </a:p>
      </dgm:t>
    </dgm:pt>
    <dgm:pt modelId="{C8F982E4-B2CB-40AA-BF9D-D3D3021B09E1}">
      <dgm:prSet custT="1"/>
      <dgm:spPr/>
      <dgm:t>
        <a:bodyPr/>
        <a:lstStyle/>
        <a:p>
          <a:r>
            <a:rPr lang="el-GR" altLang="es-ES" sz="1200" b="1" dirty="0">
              <a:solidFill>
                <a:schemeClr val="tx1"/>
              </a:solidFill>
            </a:rPr>
            <a:t>Σύντομοι, περιγραφικοί τίτλοι και επικεφαλίδες</a:t>
          </a:r>
          <a:endParaRPr lang="es-ES" sz="1200" dirty="0">
            <a:solidFill>
              <a:schemeClr val="tx1"/>
            </a:solidFill>
          </a:endParaRPr>
        </a:p>
      </dgm:t>
    </dgm:pt>
    <dgm:pt modelId="{1AF54128-C07A-4936-B78A-1116A7215DA3}" type="parTrans" cxnId="{08922C28-6F15-4E43-9090-AF48C08389BD}">
      <dgm:prSet/>
      <dgm:spPr/>
      <dgm:t>
        <a:bodyPr/>
        <a:lstStyle/>
        <a:p>
          <a:endParaRPr lang="es-ES" sz="1200">
            <a:solidFill>
              <a:schemeClr val="tx1"/>
            </a:solidFill>
          </a:endParaRPr>
        </a:p>
      </dgm:t>
    </dgm:pt>
    <dgm:pt modelId="{32B34F3A-DA5B-4FF1-ABA1-BA6734D35E8B}" type="sibTrans" cxnId="{08922C28-6F15-4E43-9090-AF48C08389BD}">
      <dgm:prSet/>
      <dgm:spPr/>
      <dgm:t>
        <a:bodyPr/>
        <a:lstStyle/>
        <a:p>
          <a:endParaRPr lang="es-ES" sz="1200">
            <a:solidFill>
              <a:schemeClr val="tx1"/>
            </a:solidFill>
          </a:endParaRPr>
        </a:p>
      </dgm:t>
    </dgm:pt>
    <dgm:pt modelId="{DF1D2FA2-4EED-4E37-90D3-80FBC3B43D0A}">
      <dgm:prSet custT="1"/>
      <dgm:spPr/>
      <dgm:t>
        <a:bodyPr/>
        <a:lstStyle/>
        <a:p>
          <a:r>
            <a:rPr lang="el-GR" altLang="es-ES" sz="1200" b="1" dirty="0">
              <a:solidFill>
                <a:schemeClr val="tx1"/>
              </a:solidFill>
            </a:rPr>
            <a:t>Λίστες με κουκκίδες και αριθμημένες</a:t>
          </a:r>
          <a:endParaRPr lang="es-ES" sz="1200" dirty="0">
            <a:solidFill>
              <a:schemeClr val="tx1"/>
            </a:solidFill>
          </a:endParaRPr>
        </a:p>
      </dgm:t>
    </dgm:pt>
    <dgm:pt modelId="{11799DA9-BF18-422A-9961-AF8B857637C3}" type="parTrans" cxnId="{FFBC6F20-1993-474C-B010-9AFC96B0546E}">
      <dgm:prSet/>
      <dgm:spPr/>
      <dgm:t>
        <a:bodyPr/>
        <a:lstStyle/>
        <a:p>
          <a:endParaRPr lang="es-ES" sz="1200">
            <a:solidFill>
              <a:schemeClr val="tx1"/>
            </a:solidFill>
          </a:endParaRPr>
        </a:p>
      </dgm:t>
    </dgm:pt>
    <dgm:pt modelId="{B387FBDB-50A9-4AA4-A186-7D876D3CE3F7}" type="sibTrans" cxnId="{FFBC6F20-1993-474C-B010-9AFC96B0546E}">
      <dgm:prSet/>
      <dgm:spPr/>
      <dgm:t>
        <a:bodyPr/>
        <a:lstStyle/>
        <a:p>
          <a:endParaRPr lang="es-ES" sz="1200">
            <a:solidFill>
              <a:schemeClr val="tx1"/>
            </a:solidFill>
          </a:endParaRPr>
        </a:p>
      </dgm:t>
    </dgm:pt>
    <dgm:pt modelId="{51076FEC-953E-4F6D-94D0-E3995EDF1D74}">
      <dgm:prSet custT="1"/>
      <dgm:spPr/>
      <dgm:t>
        <a:bodyPr/>
        <a:lstStyle/>
        <a:p>
          <a:r>
            <a:rPr lang="el-GR" altLang="es-ES" sz="1200" b="1" dirty="0">
              <a:solidFill>
                <a:schemeClr val="tx1"/>
              </a:solidFill>
            </a:rPr>
            <a:t>Σύντομες παράγραφοι</a:t>
          </a:r>
          <a:endParaRPr lang="es-ES" sz="1200" dirty="0">
            <a:solidFill>
              <a:schemeClr val="tx1"/>
            </a:solidFill>
          </a:endParaRPr>
        </a:p>
      </dgm:t>
    </dgm:pt>
    <dgm:pt modelId="{6985762F-56C9-4201-A6EE-63633AEBE241}" type="parTrans" cxnId="{8FFEAE61-96DF-4598-96F9-2952CBF11173}">
      <dgm:prSet/>
      <dgm:spPr/>
      <dgm:t>
        <a:bodyPr/>
        <a:lstStyle/>
        <a:p>
          <a:endParaRPr lang="es-ES" sz="1200">
            <a:solidFill>
              <a:schemeClr val="tx1"/>
            </a:solidFill>
          </a:endParaRPr>
        </a:p>
      </dgm:t>
    </dgm:pt>
    <dgm:pt modelId="{F23C2F30-BEBE-4F8F-A03C-8EFA70EDEB96}" type="sibTrans" cxnId="{8FFEAE61-96DF-4598-96F9-2952CBF11173}">
      <dgm:prSet/>
      <dgm:spPr/>
      <dgm:t>
        <a:bodyPr/>
        <a:lstStyle/>
        <a:p>
          <a:endParaRPr lang="es-ES" sz="1200">
            <a:solidFill>
              <a:schemeClr val="tx1"/>
            </a:solidFill>
          </a:endParaRPr>
        </a:p>
      </dgm:t>
    </dgm:pt>
    <dgm:pt modelId="{3A7706BD-D2D0-4DBF-9EC2-BF5E2C239753}">
      <dgm:prSet custT="1"/>
      <dgm:spPr/>
      <dgm:t>
        <a:bodyPr/>
        <a:lstStyle/>
        <a:p>
          <a:r>
            <a:rPr lang="el-GR" altLang="es-ES" sz="1200" b="1" dirty="0">
              <a:solidFill>
                <a:schemeClr val="tx1"/>
              </a:solidFill>
            </a:rPr>
            <a:t>Αναφέρετε την ιδέα της σελίδας στις πρώτες γραμμές</a:t>
          </a:r>
          <a:endParaRPr lang="es-ES" sz="1200" dirty="0">
            <a:solidFill>
              <a:schemeClr val="tx1"/>
            </a:solidFill>
          </a:endParaRPr>
        </a:p>
      </dgm:t>
    </dgm:pt>
    <dgm:pt modelId="{BE8DC186-B584-4A83-B7B1-D761611DD9F4}" type="parTrans" cxnId="{5000B299-56DC-43F9-9236-B309BD3DE8ED}">
      <dgm:prSet/>
      <dgm:spPr/>
      <dgm:t>
        <a:bodyPr/>
        <a:lstStyle/>
        <a:p>
          <a:endParaRPr lang="es-ES" sz="1200">
            <a:solidFill>
              <a:schemeClr val="tx1"/>
            </a:solidFill>
          </a:endParaRPr>
        </a:p>
      </dgm:t>
    </dgm:pt>
    <dgm:pt modelId="{26387E2B-1315-47AC-A43C-57632F6C407D}" type="sibTrans" cxnId="{5000B299-56DC-43F9-9236-B309BD3DE8ED}">
      <dgm:prSet/>
      <dgm:spPr/>
      <dgm:t>
        <a:bodyPr/>
        <a:lstStyle/>
        <a:p>
          <a:endParaRPr lang="es-ES" sz="1200">
            <a:solidFill>
              <a:schemeClr val="tx1"/>
            </a:solidFill>
          </a:endParaRPr>
        </a:p>
      </dgm:t>
    </dgm:pt>
    <dgm:pt modelId="{AC9C8725-E2A4-436E-9A14-2ABD1613839B}" type="pres">
      <dgm:prSet presAssocID="{07970889-4B40-4E3C-8E90-62C9734E98E6}" presName="Name0" presStyleCnt="0">
        <dgm:presLayoutVars>
          <dgm:chMax val="7"/>
          <dgm:chPref val="7"/>
          <dgm:dir/>
        </dgm:presLayoutVars>
      </dgm:prSet>
      <dgm:spPr/>
    </dgm:pt>
    <dgm:pt modelId="{90211212-602C-4A31-B000-9522F959B1B5}" type="pres">
      <dgm:prSet presAssocID="{07970889-4B40-4E3C-8E90-62C9734E98E6}" presName="Name1" presStyleCnt="0"/>
      <dgm:spPr/>
    </dgm:pt>
    <dgm:pt modelId="{F138B181-3CD1-47D6-9D21-3CA31604E6D9}" type="pres">
      <dgm:prSet presAssocID="{07970889-4B40-4E3C-8E90-62C9734E98E6}" presName="cycle" presStyleCnt="0"/>
      <dgm:spPr/>
    </dgm:pt>
    <dgm:pt modelId="{80D79967-7DB3-41A7-8CFC-50D9D0B08367}" type="pres">
      <dgm:prSet presAssocID="{07970889-4B40-4E3C-8E90-62C9734E98E6}" presName="srcNode" presStyleLbl="node1" presStyleIdx="0" presStyleCnt="5"/>
      <dgm:spPr/>
    </dgm:pt>
    <dgm:pt modelId="{34CC0510-5F7F-4070-AC79-0FCCBADC56BD}" type="pres">
      <dgm:prSet presAssocID="{07970889-4B40-4E3C-8E90-62C9734E98E6}" presName="conn" presStyleLbl="parChTrans1D2" presStyleIdx="0" presStyleCnt="1"/>
      <dgm:spPr/>
    </dgm:pt>
    <dgm:pt modelId="{6DDD5741-7D54-4EC2-AF37-0EAAC9ACA7F1}" type="pres">
      <dgm:prSet presAssocID="{07970889-4B40-4E3C-8E90-62C9734E98E6}" presName="extraNode" presStyleLbl="node1" presStyleIdx="0" presStyleCnt="5"/>
      <dgm:spPr/>
    </dgm:pt>
    <dgm:pt modelId="{8ECED6E3-867B-489A-9B36-EE546DA5BE8C}" type="pres">
      <dgm:prSet presAssocID="{07970889-4B40-4E3C-8E90-62C9734E98E6}" presName="dstNode" presStyleLbl="node1" presStyleIdx="0" presStyleCnt="5"/>
      <dgm:spPr/>
    </dgm:pt>
    <dgm:pt modelId="{72275D8F-F8D1-45AA-8DDD-253FC299383F}" type="pres">
      <dgm:prSet presAssocID="{BADAE4B6-41E3-458F-80EA-E40C6D98A866}" presName="text_1" presStyleLbl="node1" presStyleIdx="0" presStyleCnt="5">
        <dgm:presLayoutVars>
          <dgm:bulletEnabled val="1"/>
        </dgm:presLayoutVars>
      </dgm:prSet>
      <dgm:spPr/>
    </dgm:pt>
    <dgm:pt modelId="{92BE5F16-2AE3-4947-A140-33762EEDA7F4}" type="pres">
      <dgm:prSet presAssocID="{BADAE4B6-41E3-458F-80EA-E40C6D98A866}" presName="accent_1" presStyleCnt="0"/>
      <dgm:spPr/>
    </dgm:pt>
    <dgm:pt modelId="{0F676105-D27C-453A-92E5-72B9E9FABC4C}" type="pres">
      <dgm:prSet presAssocID="{BADAE4B6-41E3-458F-80EA-E40C6D98A866}" presName="accentRepeatNode" presStyleLbl="solidFgAcc1" presStyleIdx="0" presStyleCnt="5"/>
      <dgm:spPr/>
    </dgm:pt>
    <dgm:pt modelId="{91406F9B-F56A-48A6-8D25-AC5CD0D55C1A}" type="pres">
      <dgm:prSet presAssocID="{C8F982E4-B2CB-40AA-BF9D-D3D3021B09E1}" presName="text_2" presStyleLbl="node1" presStyleIdx="1" presStyleCnt="5">
        <dgm:presLayoutVars>
          <dgm:bulletEnabled val="1"/>
        </dgm:presLayoutVars>
      </dgm:prSet>
      <dgm:spPr/>
    </dgm:pt>
    <dgm:pt modelId="{1459203B-E278-44D5-BE02-C8FACAF180EB}" type="pres">
      <dgm:prSet presAssocID="{C8F982E4-B2CB-40AA-BF9D-D3D3021B09E1}" presName="accent_2" presStyleCnt="0"/>
      <dgm:spPr/>
    </dgm:pt>
    <dgm:pt modelId="{58B9B2A9-B923-44AB-B826-EDD5385640D6}" type="pres">
      <dgm:prSet presAssocID="{C8F982E4-B2CB-40AA-BF9D-D3D3021B09E1}" presName="accentRepeatNode" presStyleLbl="solidFgAcc1" presStyleIdx="1" presStyleCnt="5"/>
      <dgm:spPr/>
    </dgm:pt>
    <dgm:pt modelId="{996AC157-CDAF-4CB3-AC8D-8EC1A31FF181}" type="pres">
      <dgm:prSet presAssocID="{DF1D2FA2-4EED-4E37-90D3-80FBC3B43D0A}" presName="text_3" presStyleLbl="node1" presStyleIdx="2" presStyleCnt="5">
        <dgm:presLayoutVars>
          <dgm:bulletEnabled val="1"/>
        </dgm:presLayoutVars>
      </dgm:prSet>
      <dgm:spPr/>
    </dgm:pt>
    <dgm:pt modelId="{97CA90E2-EA1A-40DD-BF4B-C27CC47A3F46}" type="pres">
      <dgm:prSet presAssocID="{DF1D2FA2-4EED-4E37-90D3-80FBC3B43D0A}" presName="accent_3" presStyleCnt="0"/>
      <dgm:spPr/>
    </dgm:pt>
    <dgm:pt modelId="{67C1A7B8-BB22-4A83-B88E-A2FEB102ABCB}" type="pres">
      <dgm:prSet presAssocID="{DF1D2FA2-4EED-4E37-90D3-80FBC3B43D0A}" presName="accentRepeatNode" presStyleLbl="solidFgAcc1" presStyleIdx="2" presStyleCnt="5"/>
      <dgm:spPr/>
    </dgm:pt>
    <dgm:pt modelId="{80F9D43A-AE52-4B42-90CC-16788F3E1D35}" type="pres">
      <dgm:prSet presAssocID="{51076FEC-953E-4F6D-94D0-E3995EDF1D74}" presName="text_4" presStyleLbl="node1" presStyleIdx="3" presStyleCnt="5">
        <dgm:presLayoutVars>
          <dgm:bulletEnabled val="1"/>
        </dgm:presLayoutVars>
      </dgm:prSet>
      <dgm:spPr/>
    </dgm:pt>
    <dgm:pt modelId="{E16294F1-675B-4119-B7F8-EB077F59B312}" type="pres">
      <dgm:prSet presAssocID="{51076FEC-953E-4F6D-94D0-E3995EDF1D74}" presName="accent_4" presStyleCnt="0"/>
      <dgm:spPr/>
    </dgm:pt>
    <dgm:pt modelId="{FD65C48A-1B36-4CA0-84FF-99A3C54147BF}" type="pres">
      <dgm:prSet presAssocID="{51076FEC-953E-4F6D-94D0-E3995EDF1D74}" presName="accentRepeatNode" presStyleLbl="solidFgAcc1" presStyleIdx="3" presStyleCnt="5"/>
      <dgm:spPr/>
    </dgm:pt>
    <dgm:pt modelId="{A38395BB-F04C-4EA1-B69B-F5323CDCD0E7}" type="pres">
      <dgm:prSet presAssocID="{3A7706BD-D2D0-4DBF-9EC2-BF5E2C239753}" presName="text_5" presStyleLbl="node1" presStyleIdx="4" presStyleCnt="5">
        <dgm:presLayoutVars>
          <dgm:bulletEnabled val="1"/>
        </dgm:presLayoutVars>
      </dgm:prSet>
      <dgm:spPr/>
    </dgm:pt>
    <dgm:pt modelId="{6D751E81-51B3-4B7B-A9FA-10B8CD78FBA4}" type="pres">
      <dgm:prSet presAssocID="{3A7706BD-D2D0-4DBF-9EC2-BF5E2C239753}" presName="accent_5" presStyleCnt="0"/>
      <dgm:spPr/>
    </dgm:pt>
    <dgm:pt modelId="{F871452E-D99F-4EE3-98D8-1ED2C2DB7B2F}" type="pres">
      <dgm:prSet presAssocID="{3A7706BD-D2D0-4DBF-9EC2-BF5E2C239753}" presName="accentRepeatNode" presStyleLbl="solidFgAcc1" presStyleIdx="4" presStyleCnt="5"/>
      <dgm:spPr/>
    </dgm:pt>
  </dgm:ptLst>
  <dgm:cxnLst>
    <dgm:cxn modelId="{74E9301F-EF3A-4B37-84DE-9DC0B79508D8}" type="presOf" srcId="{F3A6A2BC-CD66-47AD-B100-6D378630A5AB}" destId="{34CC0510-5F7F-4070-AC79-0FCCBADC56BD}" srcOrd="0" destOrd="0" presId="urn:microsoft.com/office/officeart/2008/layout/VerticalCurvedList"/>
    <dgm:cxn modelId="{FFBC6F20-1993-474C-B010-9AFC96B0546E}" srcId="{07970889-4B40-4E3C-8E90-62C9734E98E6}" destId="{DF1D2FA2-4EED-4E37-90D3-80FBC3B43D0A}" srcOrd="2" destOrd="0" parTransId="{11799DA9-BF18-422A-9961-AF8B857637C3}" sibTransId="{B387FBDB-50A9-4AA4-A186-7D876D3CE3F7}"/>
    <dgm:cxn modelId="{08922C28-6F15-4E43-9090-AF48C08389BD}" srcId="{07970889-4B40-4E3C-8E90-62C9734E98E6}" destId="{C8F982E4-B2CB-40AA-BF9D-D3D3021B09E1}" srcOrd="1" destOrd="0" parTransId="{1AF54128-C07A-4936-B78A-1116A7215DA3}" sibTransId="{32B34F3A-DA5B-4FF1-ABA1-BA6734D35E8B}"/>
    <dgm:cxn modelId="{8FFEAE61-96DF-4598-96F9-2952CBF11173}" srcId="{07970889-4B40-4E3C-8E90-62C9734E98E6}" destId="{51076FEC-953E-4F6D-94D0-E3995EDF1D74}" srcOrd="3" destOrd="0" parTransId="{6985762F-56C9-4201-A6EE-63633AEBE241}" sibTransId="{F23C2F30-BEBE-4F8F-A03C-8EFA70EDEB96}"/>
    <dgm:cxn modelId="{73527858-9502-43BB-AA89-E704CFDFDE36}" type="presOf" srcId="{DF1D2FA2-4EED-4E37-90D3-80FBC3B43D0A}" destId="{996AC157-CDAF-4CB3-AC8D-8EC1A31FF181}" srcOrd="0" destOrd="0" presId="urn:microsoft.com/office/officeart/2008/layout/VerticalCurvedList"/>
    <dgm:cxn modelId="{69297591-4CAE-4485-B7CA-FAE0AFC9E65A}" type="presOf" srcId="{51076FEC-953E-4F6D-94D0-E3995EDF1D74}" destId="{80F9D43A-AE52-4B42-90CC-16788F3E1D35}" srcOrd="0" destOrd="0" presId="urn:microsoft.com/office/officeart/2008/layout/VerticalCurvedList"/>
    <dgm:cxn modelId="{5000B299-56DC-43F9-9236-B309BD3DE8ED}" srcId="{07970889-4B40-4E3C-8E90-62C9734E98E6}" destId="{3A7706BD-D2D0-4DBF-9EC2-BF5E2C239753}" srcOrd="4" destOrd="0" parTransId="{BE8DC186-B584-4A83-B7B1-D761611DD9F4}" sibTransId="{26387E2B-1315-47AC-A43C-57632F6C407D}"/>
    <dgm:cxn modelId="{66DFCDA2-72E9-4023-91B1-A651D3632A76}" type="presOf" srcId="{3A7706BD-D2D0-4DBF-9EC2-BF5E2C239753}" destId="{A38395BB-F04C-4EA1-B69B-F5323CDCD0E7}" srcOrd="0" destOrd="0" presId="urn:microsoft.com/office/officeart/2008/layout/VerticalCurvedList"/>
    <dgm:cxn modelId="{0B9DB5D5-CABC-4952-B284-295BF9916A9A}" type="presOf" srcId="{C8F982E4-B2CB-40AA-BF9D-D3D3021B09E1}" destId="{91406F9B-F56A-48A6-8D25-AC5CD0D55C1A}" srcOrd="0" destOrd="0" presId="urn:microsoft.com/office/officeart/2008/layout/VerticalCurvedList"/>
    <dgm:cxn modelId="{1D9B6ED7-9778-404D-B449-6E9BA0517B93}" type="presOf" srcId="{BADAE4B6-41E3-458F-80EA-E40C6D98A866}" destId="{72275D8F-F8D1-45AA-8DDD-253FC299383F}" srcOrd="0" destOrd="0" presId="urn:microsoft.com/office/officeart/2008/layout/VerticalCurvedList"/>
    <dgm:cxn modelId="{13CB84F2-4CEB-4E0E-9AEC-87C845B4D24D}" srcId="{07970889-4B40-4E3C-8E90-62C9734E98E6}" destId="{BADAE4B6-41E3-458F-80EA-E40C6D98A866}" srcOrd="0" destOrd="0" parTransId="{E09B6669-B099-463E-AD37-10DE5FEC6E13}" sibTransId="{F3A6A2BC-CD66-47AD-B100-6D378630A5AB}"/>
    <dgm:cxn modelId="{E0CF7BFA-FFE5-4CBB-A494-A7C5353A049B}" type="presOf" srcId="{07970889-4B40-4E3C-8E90-62C9734E98E6}" destId="{AC9C8725-E2A4-436E-9A14-2ABD1613839B}" srcOrd="0" destOrd="0" presId="urn:microsoft.com/office/officeart/2008/layout/VerticalCurvedList"/>
    <dgm:cxn modelId="{5BF5B212-5787-407D-8892-D7E118D73A53}" type="presParOf" srcId="{AC9C8725-E2A4-436E-9A14-2ABD1613839B}" destId="{90211212-602C-4A31-B000-9522F959B1B5}" srcOrd="0" destOrd="0" presId="urn:microsoft.com/office/officeart/2008/layout/VerticalCurvedList"/>
    <dgm:cxn modelId="{2FDD4349-AE2C-44DC-81C7-3ACD41A200AE}" type="presParOf" srcId="{90211212-602C-4A31-B000-9522F959B1B5}" destId="{F138B181-3CD1-47D6-9D21-3CA31604E6D9}" srcOrd="0" destOrd="0" presId="urn:microsoft.com/office/officeart/2008/layout/VerticalCurvedList"/>
    <dgm:cxn modelId="{74054D20-E3F0-4C62-B1DE-D50C21C1D61E}" type="presParOf" srcId="{F138B181-3CD1-47D6-9D21-3CA31604E6D9}" destId="{80D79967-7DB3-41A7-8CFC-50D9D0B08367}" srcOrd="0" destOrd="0" presId="urn:microsoft.com/office/officeart/2008/layout/VerticalCurvedList"/>
    <dgm:cxn modelId="{EA0F22D3-E64B-4994-A008-0A9E32EF5F6E}" type="presParOf" srcId="{F138B181-3CD1-47D6-9D21-3CA31604E6D9}" destId="{34CC0510-5F7F-4070-AC79-0FCCBADC56BD}" srcOrd="1" destOrd="0" presId="urn:microsoft.com/office/officeart/2008/layout/VerticalCurvedList"/>
    <dgm:cxn modelId="{3EA07DFE-546E-4F99-892E-042AAE3AE9E0}" type="presParOf" srcId="{F138B181-3CD1-47D6-9D21-3CA31604E6D9}" destId="{6DDD5741-7D54-4EC2-AF37-0EAAC9ACA7F1}" srcOrd="2" destOrd="0" presId="urn:microsoft.com/office/officeart/2008/layout/VerticalCurvedList"/>
    <dgm:cxn modelId="{1900B7D3-F1CB-4324-BA9A-57B170533C01}" type="presParOf" srcId="{F138B181-3CD1-47D6-9D21-3CA31604E6D9}" destId="{8ECED6E3-867B-489A-9B36-EE546DA5BE8C}" srcOrd="3" destOrd="0" presId="urn:microsoft.com/office/officeart/2008/layout/VerticalCurvedList"/>
    <dgm:cxn modelId="{72FB6A3D-3915-415B-9DA4-123F14C7F90C}" type="presParOf" srcId="{90211212-602C-4A31-B000-9522F959B1B5}" destId="{72275D8F-F8D1-45AA-8DDD-253FC299383F}" srcOrd="1" destOrd="0" presId="urn:microsoft.com/office/officeart/2008/layout/VerticalCurvedList"/>
    <dgm:cxn modelId="{1FB0DC81-5F10-4DB0-8ABA-2DC0696765C7}" type="presParOf" srcId="{90211212-602C-4A31-B000-9522F959B1B5}" destId="{92BE5F16-2AE3-4947-A140-33762EEDA7F4}" srcOrd="2" destOrd="0" presId="urn:microsoft.com/office/officeart/2008/layout/VerticalCurvedList"/>
    <dgm:cxn modelId="{768EEA84-AC2B-4258-AA66-97E44480F35C}" type="presParOf" srcId="{92BE5F16-2AE3-4947-A140-33762EEDA7F4}" destId="{0F676105-D27C-453A-92E5-72B9E9FABC4C}" srcOrd="0" destOrd="0" presId="urn:microsoft.com/office/officeart/2008/layout/VerticalCurvedList"/>
    <dgm:cxn modelId="{54331450-F58F-4293-9B1B-6A39FCCDA658}" type="presParOf" srcId="{90211212-602C-4A31-B000-9522F959B1B5}" destId="{91406F9B-F56A-48A6-8D25-AC5CD0D55C1A}" srcOrd="3" destOrd="0" presId="urn:microsoft.com/office/officeart/2008/layout/VerticalCurvedList"/>
    <dgm:cxn modelId="{7130E4DE-2FAB-4A35-AA8E-B63D0413769D}" type="presParOf" srcId="{90211212-602C-4A31-B000-9522F959B1B5}" destId="{1459203B-E278-44D5-BE02-C8FACAF180EB}" srcOrd="4" destOrd="0" presId="urn:microsoft.com/office/officeart/2008/layout/VerticalCurvedList"/>
    <dgm:cxn modelId="{A40D7578-7D12-4922-AEE9-EFC1D8B19B69}" type="presParOf" srcId="{1459203B-E278-44D5-BE02-C8FACAF180EB}" destId="{58B9B2A9-B923-44AB-B826-EDD5385640D6}" srcOrd="0" destOrd="0" presId="urn:microsoft.com/office/officeart/2008/layout/VerticalCurvedList"/>
    <dgm:cxn modelId="{5A80516C-A388-4507-A1C5-B9E961B97BE7}" type="presParOf" srcId="{90211212-602C-4A31-B000-9522F959B1B5}" destId="{996AC157-CDAF-4CB3-AC8D-8EC1A31FF181}" srcOrd="5" destOrd="0" presId="urn:microsoft.com/office/officeart/2008/layout/VerticalCurvedList"/>
    <dgm:cxn modelId="{82CE0095-0465-4E2C-81E9-4EC4A601573E}" type="presParOf" srcId="{90211212-602C-4A31-B000-9522F959B1B5}" destId="{97CA90E2-EA1A-40DD-BF4B-C27CC47A3F46}" srcOrd="6" destOrd="0" presId="urn:microsoft.com/office/officeart/2008/layout/VerticalCurvedList"/>
    <dgm:cxn modelId="{0B238787-9BFC-4818-8D6F-9BE2904CB762}" type="presParOf" srcId="{97CA90E2-EA1A-40DD-BF4B-C27CC47A3F46}" destId="{67C1A7B8-BB22-4A83-B88E-A2FEB102ABCB}" srcOrd="0" destOrd="0" presId="urn:microsoft.com/office/officeart/2008/layout/VerticalCurvedList"/>
    <dgm:cxn modelId="{F4D36012-A56F-40FF-A272-323A76EE9198}" type="presParOf" srcId="{90211212-602C-4A31-B000-9522F959B1B5}" destId="{80F9D43A-AE52-4B42-90CC-16788F3E1D35}" srcOrd="7" destOrd="0" presId="urn:microsoft.com/office/officeart/2008/layout/VerticalCurvedList"/>
    <dgm:cxn modelId="{B566D55A-653A-4AF8-AFBE-222D3CF456A9}" type="presParOf" srcId="{90211212-602C-4A31-B000-9522F959B1B5}" destId="{E16294F1-675B-4119-B7F8-EB077F59B312}" srcOrd="8" destOrd="0" presId="urn:microsoft.com/office/officeart/2008/layout/VerticalCurvedList"/>
    <dgm:cxn modelId="{3FBCB1BB-9854-41BD-A769-80BD629F38E1}" type="presParOf" srcId="{E16294F1-675B-4119-B7F8-EB077F59B312}" destId="{FD65C48A-1B36-4CA0-84FF-99A3C54147BF}" srcOrd="0" destOrd="0" presId="urn:microsoft.com/office/officeart/2008/layout/VerticalCurvedList"/>
    <dgm:cxn modelId="{3EA67F9E-557D-4CBE-B4D9-BD0193B726BA}" type="presParOf" srcId="{90211212-602C-4A31-B000-9522F959B1B5}" destId="{A38395BB-F04C-4EA1-B69B-F5323CDCD0E7}" srcOrd="9" destOrd="0" presId="urn:microsoft.com/office/officeart/2008/layout/VerticalCurvedList"/>
    <dgm:cxn modelId="{24B67847-A4D4-4D7B-A46D-9C53BF9A2FD9}" type="presParOf" srcId="{90211212-602C-4A31-B000-9522F959B1B5}" destId="{6D751E81-51B3-4B7B-A9FA-10B8CD78FBA4}" srcOrd="10" destOrd="0" presId="urn:microsoft.com/office/officeart/2008/layout/VerticalCurvedList"/>
    <dgm:cxn modelId="{18FBDAB2-9C40-4913-AABD-05391C3CEAB6}" type="presParOf" srcId="{6D751E81-51B3-4B7B-A9FA-10B8CD78FBA4}" destId="{F871452E-D99F-4EE3-98D8-1ED2C2DB7B2F}"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E1E6DB6-44C9-4BE8-81DE-395110D2A3CC}" type="doc">
      <dgm:prSet loTypeId="urn:microsoft.com/office/officeart/2005/8/layout/hProcess9" loCatId="process" qsTypeId="urn:microsoft.com/office/officeart/2005/8/quickstyle/simple1" qsCatId="simple" csTypeId="urn:microsoft.com/office/officeart/2005/8/colors/colorful3" csCatId="colorful" phldr="1"/>
      <dgm:spPr/>
      <dgm:t>
        <a:bodyPr/>
        <a:lstStyle/>
        <a:p>
          <a:endParaRPr lang="es-ES"/>
        </a:p>
      </dgm:t>
    </dgm:pt>
    <dgm:pt modelId="{8FCE701B-0505-43FD-ACFD-74CC8D3F6F9E}">
      <dgm:prSet custT="1"/>
      <dgm:spPr/>
      <dgm:t>
        <a:bodyPr/>
        <a:lstStyle/>
        <a:p>
          <a:endParaRPr lang="en-GB" sz="1200" b="1" dirty="0">
            <a:solidFill>
              <a:schemeClr val="tx1"/>
            </a:solidFill>
          </a:endParaRPr>
        </a:p>
        <a:p>
          <a:r>
            <a:rPr lang="el-GR" sz="1200" b="1" dirty="0">
              <a:solidFill>
                <a:schemeClr val="tx1"/>
              </a:solidFill>
            </a:rPr>
            <a:t>Όσο πιο έμπειρος είναι ένας χρήστης στην περιήγηση στο διαδίκτυο, τόσο λιγότερο χρόνο περνά σε έναν </a:t>
          </a:r>
          <a:r>
            <a:rPr lang="el-GR" sz="1200" b="1" dirty="0" err="1">
              <a:solidFill>
                <a:schemeClr val="tx1"/>
              </a:solidFill>
            </a:rPr>
            <a:t>ιστότοπο</a:t>
          </a:r>
          <a:r>
            <a:rPr lang="el-GR" sz="1200" b="1" dirty="0">
              <a:solidFill>
                <a:schemeClr val="tx1"/>
              </a:solidFill>
            </a:rPr>
            <a:t>.</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261C98D5-89D9-4B8C-B43D-EF31873F203D}" type="par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DBB47E99-9126-47FA-9B60-D2B6A69AA55E}" type="sibTrans" cxnId="{5CAA9AF3-4E06-43E8-A3EB-EFD7A2A43C76}">
      <dgm:prSet/>
      <dgm:spPr/>
      <dgm:t>
        <a:bodyPr/>
        <a:lstStyle/>
        <a:p>
          <a:endParaRPr lang="es-ES" sz="1200">
            <a:solidFill>
              <a:schemeClr val="tx1"/>
            </a:solidFill>
            <a:latin typeface="Arial Rounded MT Bold" panose="020F0704030504030204" pitchFamily="34" charset="0"/>
          </a:endParaRPr>
        </a:p>
      </dgm:t>
    </dgm:pt>
    <dgm:pt modelId="{2324C8E7-6085-4D4A-8C82-B93A237398EC}">
      <dgm:prSet custT="1"/>
      <dgm:spPr/>
      <dgm:t>
        <a:bodyPr/>
        <a:lstStyle/>
        <a:p>
          <a:pPr algn="ctr"/>
          <a:r>
            <a:rPr lang="el-GR" sz="1200" b="1" dirty="0">
              <a:solidFill>
                <a:schemeClr val="tx1"/>
              </a:solidFill>
            </a:rPr>
            <a:t>Μόνο το 23% των χρηστών περιηγείται στο περιεχόμενο της αρχικής σελίδας κατά την πρώτη επίσκεψή του σε έναν </a:t>
          </a:r>
          <a:r>
            <a:rPr lang="el-GR" sz="1200" b="1" dirty="0" err="1">
              <a:solidFill>
                <a:schemeClr val="tx1"/>
              </a:solidFill>
            </a:rPr>
            <a:t>ιστότοπο</a:t>
          </a:r>
          <a:r>
            <a:rPr lang="el-GR" sz="1200" b="1" dirty="0">
              <a:solidFill>
                <a:schemeClr val="tx1"/>
              </a:solidFill>
            </a:rPr>
            <a:t>.</a:t>
          </a:r>
          <a:br>
            <a:rPr lang="it-IT" sz="1200" dirty="0">
              <a:solidFill>
                <a:schemeClr val="tx1"/>
              </a:solidFill>
              <a:latin typeface="Arial Rounded MT Bold" panose="020F0704030504030204" pitchFamily="34" charset="0"/>
            </a:rPr>
          </a:br>
          <a:endParaRPr lang="es-ES" sz="1200" dirty="0">
            <a:solidFill>
              <a:schemeClr val="tx1"/>
            </a:solidFill>
            <a:latin typeface="Arial Rounded MT Bold" panose="020F0704030504030204" pitchFamily="34" charset="0"/>
          </a:endParaRPr>
        </a:p>
      </dgm:t>
    </dgm:pt>
    <dgm:pt modelId="{E42DB0DF-15B0-452E-B3B6-6AAB58B45657}" type="par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FD97ABB8-70AE-4D16-A48C-53CEAD20983A}" type="sibTrans" cxnId="{830C0AF2-14E3-43AB-B6FB-256504F1354C}">
      <dgm:prSet/>
      <dgm:spPr/>
      <dgm:t>
        <a:bodyPr/>
        <a:lstStyle/>
        <a:p>
          <a:endParaRPr lang="es-ES" sz="1200">
            <a:solidFill>
              <a:schemeClr val="tx1"/>
            </a:solidFill>
            <a:latin typeface="Arial Rounded MT Bold" panose="020F0704030504030204" pitchFamily="34" charset="0"/>
          </a:endParaRPr>
        </a:p>
      </dgm:t>
    </dgm:pt>
    <dgm:pt modelId="{DC5CFA10-745E-409D-BE55-81A8C7B0B2D7}">
      <dgm:prSet custT="1"/>
      <dgm:spPr/>
      <dgm:t>
        <a:bodyPr/>
        <a:lstStyle/>
        <a:p>
          <a:r>
            <a:rPr lang="el-GR" sz="1200" b="1" dirty="0">
              <a:solidFill>
                <a:schemeClr val="tx1"/>
              </a:solidFill>
            </a:rPr>
            <a:t>Οι χρήστες περνούν περισσότερο χρόνο σε μια εσωτερική σελίδα παρά στην αρχική σελίδα</a:t>
          </a:r>
          <a:endParaRPr lang="es-ES" sz="1200" dirty="0">
            <a:solidFill>
              <a:schemeClr val="tx1"/>
            </a:solidFill>
            <a:latin typeface="Arial Rounded MT Bold" panose="020F0704030504030204" pitchFamily="34" charset="0"/>
          </a:endParaRPr>
        </a:p>
      </dgm:t>
    </dgm:pt>
    <dgm:pt modelId="{43E26704-C85A-4287-AE05-CD9EBA101D48}" type="par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EA99AD9-1E48-4F3B-AECC-18AB0BF5716E}" type="sibTrans" cxnId="{08C49D18-DCBC-489C-B16F-3B3AB6499B8B}">
      <dgm:prSet/>
      <dgm:spPr/>
      <dgm:t>
        <a:bodyPr/>
        <a:lstStyle/>
        <a:p>
          <a:endParaRPr lang="es-ES" sz="1200">
            <a:solidFill>
              <a:schemeClr val="tx1"/>
            </a:solidFill>
            <a:latin typeface="Arial Rounded MT Bold" panose="020F0704030504030204" pitchFamily="34" charset="0"/>
          </a:endParaRPr>
        </a:p>
      </dgm:t>
    </dgm:pt>
    <dgm:pt modelId="{E1F327E7-8FCA-4AD4-B28F-57C3315BB07E}" type="pres">
      <dgm:prSet presAssocID="{2E1E6DB6-44C9-4BE8-81DE-395110D2A3CC}" presName="CompostProcess" presStyleCnt="0">
        <dgm:presLayoutVars>
          <dgm:dir/>
          <dgm:resizeHandles val="exact"/>
        </dgm:presLayoutVars>
      </dgm:prSet>
      <dgm:spPr/>
    </dgm:pt>
    <dgm:pt modelId="{E0028179-E6F1-4B51-BDE7-FD252AA2868E}" type="pres">
      <dgm:prSet presAssocID="{2E1E6DB6-44C9-4BE8-81DE-395110D2A3CC}" presName="arrow" presStyleLbl="bgShp" presStyleIdx="0" presStyleCnt="1"/>
      <dgm:spPr>
        <a:solidFill>
          <a:srgbClr val="0070C0"/>
        </a:solidFill>
      </dgm:spPr>
    </dgm:pt>
    <dgm:pt modelId="{FCF7EC7F-D8E2-4D4C-B6A4-1C73AAA2F464}" type="pres">
      <dgm:prSet presAssocID="{2E1E6DB6-44C9-4BE8-81DE-395110D2A3CC}" presName="linearProcess" presStyleCnt="0"/>
      <dgm:spPr/>
    </dgm:pt>
    <dgm:pt modelId="{968CE002-AB25-4D88-ADCE-0A5E6BC658E2}" type="pres">
      <dgm:prSet presAssocID="{8FCE701B-0505-43FD-ACFD-74CC8D3F6F9E}" presName="textNode" presStyleLbl="node1" presStyleIdx="0" presStyleCnt="3" custScaleY="110996">
        <dgm:presLayoutVars>
          <dgm:bulletEnabled val="1"/>
        </dgm:presLayoutVars>
      </dgm:prSet>
      <dgm:spPr/>
    </dgm:pt>
    <dgm:pt modelId="{AAE3E5D3-F95B-47D7-A081-89E3CB8EDFE2}" type="pres">
      <dgm:prSet presAssocID="{DBB47E99-9126-47FA-9B60-D2B6A69AA55E}" presName="sibTrans" presStyleCnt="0"/>
      <dgm:spPr/>
    </dgm:pt>
    <dgm:pt modelId="{404372A0-A4FD-47DB-8154-FD91D939F84A}" type="pres">
      <dgm:prSet presAssocID="{2324C8E7-6085-4D4A-8C82-B93A237398EC}" presName="textNode" presStyleLbl="node1" presStyleIdx="1" presStyleCnt="3" custScaleY="148033">
        <dgm:presLayoutVars>
          <dgm:bulletEnabled val="1"/>
        </dgm:presLayoutVars>
      </dgm:prSet>
      <dgm:spPr/>
    </dgm:pt>
    <dgm:pt modelId="{6E0AEB3D-8978-438D-86C3-4BB40B7B2077}" type="pres">
      <dgm:prSet presAssocID="{FD97ABB8-70AE-4D16-A48C-53CEAD20983A}" presName="sibTrans" presStyleCnt="0"/>
      <dgm:spPr/>
    </dgm:pt>
    <dgm:pt modelId="{6CF32255-E51F-4512-94D1-2649102F1105}" type="pres">
      <dgm:prSet presAssocID="{DC5CFA10-745E-409D-BE55-81A8C7B0B2D7}" presName="textNode" presStyleLbl="node1" presStyleIdx="2" presStyleCnt="3">
        <dgm:presLayoutVars>
          <dgm:bulletEnabled val="1"/>
        </dgm:presLayoutVars>
      </dgm:prSet>
      <dgm:spPr/>
    </dgm:pt>
  </dgm:ptLst>
  <dgm:cxnLst>
    <dgm:cxn modelId="{08C49D18-DCBC-489C-B16F-3B3AB6499B8B}" srcId="{2E1E6DB6-44C9-4BE8-81DE-395110D2A3CC}" destId="{DC5CFA10-745E-409D-BE55-81A8C7B0B2D7}" srcOrd="2" destOrd="0" parTransId="{43E26704-C85A-4287-AE05-CD9EBA101D48}" sibTransId="{EEA99AD9-1E48-4F3B-AECC-18AB0BF5716E}"/>
    <dgm:cxn modelId="{ADDE278E-5FEB-4354-8FF8-056B1E9D021D}" type="presOf" srcId="{2E1E6DB6-44C9-4BE8-81DE-395110D2A3CC}" destId="{E1F327E7-8FCA-4AD4-B28F-57C3315BB07E}" srcOrd="0" destOrd="0" presId="urn:microsoft.com/office/officeart/2005/8/layout/hProcess9"/>
    <dgm:cxn modelId="{06B20F98-9E9C-42CD-89A3-913EC04F5B55}" type="presOf" srcId="{DC5CFA10-745E-409D-BE55-81A8C7B0B2D7}" destId="{6CF32255-E51F-4512-94D1-2649102F1105}" srcOrd="0" destOrd="0" presId="urn:microsoft.com/office/officeart/2005/8/layout/hProcess9"/>
    <dgm:cxn modelId="{DCA79EB9-9B34-4103-AFF5-EF7E1ACCACE3}" type="presOf" srcId="{8FCE701B-0505-43FD-ACFD-74CC8D3F6F9E}" destId="{968CE002-AB25-4D88-ADCE-0A5E6BC658E2}" srcOrd="0" destOrd="0" presId="urn:microsoft.com/office/officeart/2005/8/layout/hProcess9"/>
    <dgm:cxn modelId="{476459C4-28CA-447A-B0A6-02D49C70B980}" type="presOf" srcId="{2324C8E7-6085-4D4A-8C82-B93A237398EC}" destId="{404372A0-A4FD-47DB-8154-FD91D939F84A}" srcOrd="0" destOrd="0" presId="urn:microsoft.com/office/officeart/2005/8/layout/hProcess9"/>
    <dgm:cxn modelId="{830C0AF2-14E3-43AB-B6FB-256504F1354C}" srcId="{2E1E6DB6-44C9-4BE8-81DE-395110D2A3CC}" destId="{2324C8E7-6085-4D4A-8C82-B93A237398EC}" srcOrd="1" destOrd="0" parTransId="{E42DB0DF-15B0-452E-B3B6-6AAB58B45657}" sibTransId="{FD97ABB8-70AE-4D16-A48C-53CEAD20983A}"/>
    <dgm:cxn modelId="{5CAA9AF3-4E06-43E8-A3EB-EFD7A2A43C76}" srcId="{2E1E6DB6-44C9-4BE8-81DE-395110D2A3CC}" destId="{8FCE701B-0505-43FD-ACFD-74CC8D3F6F9E}" srcOrd="0" destOrd="0" parTransId="{261C98D5-89D9-4B8C-B43D-EF31873F203D}" sibTransId="{DBB47E99-9126-47FA-9B60-D2B6A69AA55E}"/>
    <dgm:cxn modelId="{8BC64DF6-E82A-4F85-AE3A-70EDF9BD109A}" type="presParOf" srcId="{E1F327E7-8FCA-4AD4-B28F-57C3315BB07E}" destId="{E0028179-E6F1-4B51-BDE7-FD252AA2868E}" srcOrd="0" destOrd="0" presId="urn:microsoft.com/office/officeart/2005/8/layout/hProcess9"/>
    <dgm:cxn modelId="{3BB6F761-EC22-4987-BD62-E224AFFB42F6}" type="presParOf" srcId="{E1F327E7-8FCA-4AD4-B28F-57C3315BB07E}" destId="{FCF7EC7F-D8E2-4D4C-B6A4-1C73AAA2F464}" srcOrd="1" destOrd="0" presId="urn:microsoft.com/office/officeart/2005/8/layout/hProcess9"/>
    <dgm:cxn modelId="{A7CE42DC-E44A-4381-BC31-51447FD0C8F6}" type="presParOf" srcId="{FCF7EC7F-D8E2-4D4C-B6A4-1C73AAA2F464}" destId="{968CE002-AB25-4D88-ADCE-0A5E6BC658E2}" srcOrd="0" destOrd="0" presId="urn:microsoft.com/office/officeart/2005/8/layout/hProcess9"/>
    <dgm:cxn modelId="{D9678C02-7B0D-43AB-BCFC-BBDA7CCAFAC1}" type="presParOf" srcId="{FCF7EC7F-D8E2-4D4C-B6A4-1C73AAA2F464}" destId="{AAE3E5D3-F95B-47D7-A081-89E3CB8EDFE2}" srcOrd="1" destOrd="0" presId="urn:microsoft.com/office/officeart/2005/8/layout/hProcess9"/>
    <dgm:cxn modelId="{238C3CA3-9C22-4BD5-9AF4-7933C0E4851A}" type="presParOf" srcId="{FCF7EC7F-D8E2-4D4C-B6A4-1C73AAA2F464}" destId="{404372A0-A4FD-47DB-8154-FD91D939F84A}" srcOrd="2" destOrd="0" presId="urn:microsoft.com/office/officeart/2005/8/layout/hProcess9"/>
    <dgm:cxn modelId="{095DEFEB-E9BC-4972-96BB-7A430884ADA0}" type="presParOf" srcId="{FCF7EC7F-D8E2-4D4C-B6A4-1C73AAA2F464}" destId="{6E0AEB3D-8978-438D-86C3-4BB40B7B2077}" srcOrd="3" destOrd="0" presId="urn:microsoft.com/office/officeart/2005/8/layout/hProcess9"/>
    <dgm:cxn modelId="{64162F0D-BD32-486C-9C88-2D843C36DD81}" type="presParOf" srcId="{FCF7EC7F-D8E2-4D4C-B6A4-1C73AAA2F464}" destId="{6CF32255-E51F-4512-94D1-2649102F1105}" srcOrd="4"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0.xml><?xml version="1.0" encoding="utf-8"?>
<dgm:dataModel xmlns:dgm="http://schemas.openxmlformats.org/drawingml/2006/diagram" xmlns:a="http://schemas.openxmlformats.org/drawingml/2006/main">
  <dgm:ptLst>
    <dgm:pt modelId="{53B21D02-7C29-4A94-8C3B-14D7AC01DF7F}"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2C3F23A9-CC77-4D41-8780-3217BF9717BA}">
      <dgm:prSet custT="1"/>
      <dgm:spPr/>
      <dgm:t>
        <a:bodyPr/>
        <a:lstStyle/>
        <a:p>
          <a:r>
            <a:rPr lang="el-GR" altLang="es-ES" sz="1200" b="1" dirty="0">
              <a:solidFill>
                <a:schemeClr val="tx1"/>
              </a:solidFill>
            </a:rPr>
            <a:t>Λίστες με κουκκίδες: όταν η σειρά των στοιχείων είναι σημαντική.</a:t>
          </a:r>
          <a:endParaRPr lang="es-ES" sz="1200" dirty="0">
            <a:solidFill>
              <a:schemeClr val="tx1"/>
            </a:solidFill>
          </a:endParaRPr>
        </a:p>
      </dgm:t>
    </dgm:pt>
    <dgm:pt modelId="{FBCA2F83-A3B8-43AB-AABA-B4F6A1CC8300}" type="parTrans" cxnId="{19FDC8D9-049F-4711-BB10-26D7D125030C}">
      <dgm:prSet/>
      <dgm:spPr/>
      <dgm:t>
        <a:bodyPr/>
        <a:lstStyle/>
        <a:p>
          <a:endParaRPr lang="es-ES" sz="1200">
            <a:solidFill>
              <a:schemeClr val="tx1"/>
            </a:solidFill>
          </a:endParaRPr>
        </a:p>
      </dgm:t>
    </dgm:pt>
    <dgm:pt modelId="{0FD7D475-44A5-4B8E-B810-6E34BE67B886}" type="sibTrans" cxnId="{19FDC8D9-049F-4711-BB10-26D7D125030C}">
      <dgm:prSet custT="1"/>
      <dgm:spPr>
        <a:solidFill>
          <a:srgbClr val="9AD3E9"/>
        </a:solidFill>
        <a:ln>
          <a:solidFill>
            <a:srgbClr val="98DFBB"/>
          </a:solidFill>
        </a:ln>
      </dgm:spPr>
      <dgm:t>
        <a:bodyPr/>
        <a:lstStyle/>
        <a:p>
          <a:endParaRPr lang="es-ES" sz="1200">
            <a:solidFill>
              <a:schemeClr val="tx1"/>
            </a:solidFill>
          </a:endParaRPr>
        </a:p>
      </dgm:t>
    </dgm:pt>
    <dgm:pt modelId="{044E8E1C-677F-4AC0-9211-D31F5B01B6D1}">
      <dgm:prSet custT="1"/>
      <dgm:spPr/>
      <dgm:t>
        <a:bodyPr/>
        <a:lstStyle/>
        <a:p>
          <a:r>
            <a:rPr lang="el-GR" altLang="es-ES" sz="1200" b="1" dirty="0">
              <a:solidFill>
                <a:schemeClr val="tx1"/>
              </a:solidFill>
            </a:rPr>
            <a:t>Αριθμημένες λίστες, εάν αναφέρονται οδηγίες ή στοιχεία, πρέπει να καταχωρούνται με ακριβή σειρά</a:t>
          </a:r>
          <a:endParaRPr lang="es-ES" sz="1200" dirty="0">
            <a:solidFill>
              <a:schemeClr val="tx1"/>
            </a:solidFill>
          </a:endParaRPr>
        </a:p>
      </dgm:t>
    </dgm:pt>
    <dgm:pt modelId="{4C370CBF-F7F9-477E-BA0D-D1BA10568352}" type="parTrans" cxnId="{A728C6BE-C28F-4E7D-9EA7-6F058FC6BF9C}">
      <dgm:prSet/>
      <dgm:spPr/>
      <dgm:t>
        <a:bodyPr/>
        <a:lstStyle/>
        <a:p>
          <a:endParaRPr lang="es-ES" sz="1200">
            <a:solidFill>
              <a:schemeClr val="tx1"/>
            </a:solidFill>
          </a:endParaRPr>
        </a:p>
      </dgm:t>
    </dgm:pt>
    <dgm:pt modelId="{92E2A9E5-34EC-42C4-AAF6-4F31A5D9D602}" type="sibTrans" cxnId="{A728C6BE-C28F-4E7D-9EA7-6F058FC6BF9C}">
      <dgm:prSet/>
      <dgm:spPr/>
      <dgm:t>
        <a:bodyPr/>
        <a:lstStyle/>
        <a:p>
          <a:endParaRPr lang="es-ES" sz="1200">
            <a:solidFill>
              <a:schemeClr val="tx1"/>
            </a:solidFill>
          </a:endParaRPr>
        </a:p>
      </dgm:t>
    </dgm:pt>
    <dgm:pt modelId="{745973F7-5609-4973-A8D8-FACA89D1459C}" type="pres">
      <dgm:prSet presAssocID="{53B21D02-7C29-4A94-8C3B-14D7AC01DF7F}" presName="Name0" presStyleCnt="0">
        <dgm:presLayoutVars>
          <dgm:dir/>
          <dgm:resizeHandles val="exact"/>
        </dgm:presLayoutVars>
      </dgm:prSet>
      <dgm:spPr/>
    </dgm:pt>
    <dgm:pt modelId="{8A7C6506-004E-46CC-A9AF-755193E2DEC5}" type="pres">
      <dgm:prSet presAssocID="{2C3F23A9-CC77-4D41-8780-3217BF9717BA}" presName="node" presStyleLbl="node1" presStyleIdx="0" presStyleCnt="2">
        <dgm:presLayoutVars>
          <dgm:bulletEnabled val="1"/>
        </dgm:presLayoutVars>
      </dgm:prSet>
      <dgm:spPr/>
    </dgm:pt>
    <dgm:pt modelId="{347E2D14-EA63-4C6A-B327-81B078913063}" type="pres">
      <dgm:prSet presAssocID="{0FD7D475-44A5-4B8E-B810-6E34BE67B886}" presName="sibTrans" presStyleLbl="sibTrans2D1" presStyleIdx="0" presStyleCnt="1" custLinFactNeighborX="-2806" custLinFactNeighborY="1127"/>
      <dgm:spPr/>
    </dgm:pt>
    <dgm:pt modelId="{97013329-1CE5-4249-8CDE-95719D130DB2}" type="pres">
      <dgm:prSet presAssocID="{0FD7D475-44A5-4B8E-B810-6E34BE67B886}" presName="connectorText" presStyleLbl="sibTrans2D1" presStyleIdx="0" presStyleCnt="1"/>
      <dgm:spPr/>
    </dgm:pt>
    <dgm:pt modelId="{98E80C87-708D-4CD7-93D1-85EB5BE968F3}" type="pres">
      <dgm:prSet presAssocID="{044E8E1C-677F-4AC0-9211-D31F5B01B6D1}" presName="node" presStyleLbl="node1" presStyleIdx="1" presStyleCnt="2" custLinFactNeighborX="-25" custLinFactNeighborY="-924">
        <dgm:presLayoutVars>
          <dgm:bulletEnabled val="1"/>
        </dgm:presLayoutVars>
      </dgm:prSet>
      <dgm:spPr/>
    </dgm:pt>
  </dgm:ptLst>
  <dgm:cxnLst>
    <dgm:cxn modelId="{E66A7313-5990-422D-9353-B44C53EF2360}" type="presOf" srcId="{53B21D02-7C29-4A94-8C3B-14D7AC01DF7F}" destId="{745973F7-5609-4973-A8D8-FACA89D1459C}" srcOrd="0" destOrd="0" presId="urn:microsoft.com/office/officeart/2005/8/layout/process1"/>
    <dgm:cxn modelId="{66FA3015-32D7-4D86-85FC-02742AB99CAB}" type="presOf" srcId="{2C3F23A9-CC77-4D41-8780-3217BF9717BA}" destId="{8A7C6506-004E-46CC-A9AF-755193E2DEC5}" srcOrd="0" destOrd="0" presId="urn:microsoft.com/office/officeart/2005/8/layout/process1"/>
    <dgm:cxn modelId="{4867B31B-8365-4027-9573-162D8EF0E631}" type="presOf" srcId="{044E8E1C-677F-4AC0-9211-D31F5B01B6D1}" destId="{98E80C87-708D-4CD7-93D1-85EB5BE968F3}" srcOrd="0" destOrd="0" presId="urn:microsoft.com/office/officeart/2005/8/layout/process1"/>
    <dgm:cxn modelId="{E5DAFA47-A053-40C5-94CC-0B59E3E0E728}" type="presOf" srcId="{0FD7D475-44A5-4B8E-B810-6E34BE67B886}" destId="{97013329-1CE5-4249-8CDE-95719D130DB2}" srcOrd="1" destOrd="0" presId="urn:microsoft.com/office/officeart/2005/8/layout/process1"/>
    <dgm:cxn modelId="{DEF59852-5EC3-41AA-B812-FAF60E2280D9}" type="presOf" srcId="{0FD7D475-44A5-4B8E-B810-6E34BE67B886}" destId="{347E2D14-EA63-4C6A-B327-81B078913063}" srcOrd="0" destOrd="0" presId="urn:microsoft.com/office/officeart/2005/8/layout/process1"/>
    <dgm:cxn modelId="{A728C6BE-C28F-4E7D-9EA7-6F058FC6BF9C}" srcId="{53B21D02-7C29-4A94-8C3B-14D7AC01DF7F}" destId="{044E8E1C-677F-4AC0-9211-D31F5B01B6D1}" srcOrd="1" destOrd="0" parTransId="{4C370CBF-F7F9-477E-BA0D-D1BA10568352}" sibTransId="{92E2A9E5-34EC-42C4-AAF6-4F31A5D9D602}"/>
    <dgm:cxn modelId="{19FDC8D9-049F-4711-BB10-26D7D125030C}" srcId="{53B21D02-7C29-4A94-8C3B-14D7AC01DF7F}" destId="{2C3F23A9-CC77-4D41-8780-3217BF9717BA}" srcOrd="0" destOrd="0" parTransId="{FBCA2F83-A3B8-43AB-AABA-B4F6A1CC8300}" sibTransId="{0FD7D475-44A5-4B8E-B810-6E34BE67B886}"/>
    <dgm:cxn modelId="{FFC97063-41C5-4C98-8BBD-A109815C979E}" type="presParOf" srcId="{745973F7-5609-4973-A8D8-FACA89D1459C}" destId="{8A7C6506-004E-46CC-A9AF-755193E2DEC5}" srcOrd="0" destOrd="0" presId="urn:microsoft.com/office/officeart/2005/8/layout/process1"/>
    <dgm:cxn modelId="{378EF28A-2D96-4814-A3DA-465FB21F5A6D}" type="presParOf" srcId="{745973F7-5609-4973-A8D8-FACA89D1459C}" destId="{347E2D14-EA63-4C6A-B327-81B078913063}" srcOrd="1" destOrd="0" presId="urn:microsoft.com/office/officeart/2005/8/layout/process1"/>
    <dgm:cxn modelId="{2CFC4371-3E05-40C4-8146-AA6164685FCD}" type="presParOf" srcId="{347E2D14-EA63-4C6A-B327-81B078913063}" destId="{97013329-1CE5-4249-8CDE-95719D130DB2}" srcOrd="0" destOrd="0" presId="urn:microsoft.com/office/officeart/2005/8/layout/process1"/>
    <dgm:cxn modelId="{440F7E93-EAFF-4A9C-B311-2A84F9C52B29}" type="presParOf" srcId="{745973F7-5609-4973-A8D8-FACA89D1459C}" destId="{98E80C87-708D-4CD7-93D1-85EB5BE968F3}" srcOrd="2"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1.xml><?xml version="1.0" encoding="utf-8"?>
<dgm:dataModel xmlns:dgm="http://schemas.openxmlformats.org/drawingml/2006/diagram" xmlns:a="http://schemas.openxmlformats.org/drawingml/2006/main">
  <dgm:ptLst>
    <dgm:pt modelId="{10D3FDD8-33ED-4AD9-90AF-47BB7B896EA7}" type="doc">
      <dgm:prSet loTypeId="urn:microsoft.com/office/officeart/2005/8/layout/hProcess9" loCatId="process" qsTypeId="urn:microsoft.com/office/officeart/2005/8/quickstyle/simple1" qsCatId="simple" csTypeId="urn:microsoft.com/office/officeart/2005/8/colors/accent1_2" csCatId="accent1" phldr="1"/>
      <dgm:spPr/>
      <dgm:t>
        <a:bodyPr/>
        <a:lstStyle/>
        <a:p>
          <a:endParaRPr lang="es-ES"/>
        </a:p>
      </dgm:t>
    </dgm:pt>
    <dgm:pt modelId="{C8E9872F-EC9C-4B42-BABC-50B9F6023694}">
      <dgm:prSet custT="1"/>
      <dgm:spPr>
        <a:solidFill>
          <a:srgbClr val="9AD3E9"/>
        </a:solidFill>
      </dgm:spPr>
      <dgm:t>
        <a:bodyPr/>
        <a:lstStyle/>
        <a:p>
          <a:r>
            <a:rPr lang="el-GR" altLang="es-ES" sz="1200" b="1" dirty="0">
              <a:solidFill>
                <a:schemeClr val="tx1"/>
              </a:solidFill>
            </a:rPr>
            <a:t>Για να είναι χρήσιμο το περιεχόμενο πρέπει να είναι: συνοπτικό, ενημερωτικό και γραμμένο σε αντικειμενικό ύφος κατάλληλο για τον ιστό.</a:t>
          </a:r>
          <a:endParaRPr lang="es-ES" sz="1200" dirty="0">
            <a:solidFill>
              <a:schemeClr val="tx1"/>
            </a:solidFill>
          </a:endParaRPr>
        </a:p>
      </dgm:t>
    </dgm:pt>
    <dgm:pt modelId="{76806936-DADD-403A-AFFD-58BEC5741B4E}" type="parTrans" cxnId="{D6C7D3DE-43C7-46D4-9899-38B1984DFAE1}">
      <dgm:prSet/>
      <dgm:spPr/>
      <dgm:t>
        <a:bodyPr/>
        <a:lstStyle/>
        <a:p>
          <a:endParaRPr lang="es-ES" sz="1200">
            <a:solidFill>
              <a:schemeClr val="tx1"/>
            </a:solidFill>
          </a:endParaRPr>
        </a:p>
      </dgm:t>
    </dgm:pt>
    <dgm:pt modelId="{80C2B156-30DC-4AB2-AA4A-8DE8A9A430BD}" type="sibTrans" cxnId="{D6C7D3DE-43C7-46D4-9899-38B1984DFAE1}">
      <dgm:prSet/>
      <dgm:spPr/>
      <dgm:t>
        <a:bodyPr/>
        <a:lstStyle/>
        <a:p>
          <a:endParaRPr lang="es-ES" sz="1200">
            <a:solidFill>
              <a:schemeClr val="tx1"/>
            </a:solidFill>
          </a:endParaRPr>
        </a:p>
      </dgm:t>
    </dgm:pt>
    <dgm:pt modelId="{E9D29C5D-D015-4BFB-ADEA-9DA2B649E45B}">
      <dgm:prSet custT="1"/>
      <dgm:spPr>
        <a:solidFill>
          <a:srgbClr val="9AD3E9"/>
        </a:solidFill>
      </dgm:spPr>
      <dgm:t>
        <a:bodyPr/>
        <a:lstStyle/>
        <a:p>
          <a:r>
            <a:rPr lang="el-GR" altLang="es-ES" sz="1200" b="1" dirty="0">
              <a:solidFill>
                <a:schemeClr val="tx1"/>
              </a:solidFill>
            </a:rPr>
            <a:t>Να θυμάστε ότι μερικές φορές ο χρήστης κατευθύνεται από τις μηχανές αναζήτησης σε συνδέσμους σε βάθος</a:t>
          </a:r>
          <a:endParaRPr lang="es-ES" sz="1200" dirty="0">
            <a:solidFill>
              <a:schemeClr val="tx1"/>
            </a:solidFill>
          </a:endParaRPr>
        </a:p>
      </dgm:t>
    </dgm:pt>
    <dgm:pt modelId="{A94434EC-47F0-4E8F-BE36-75ADF3E6D5D0}" type="parTrans" cxnId="{63D3D093-428A-44BB-8C46-CD0EFD029690}">
      <dgm:prSet/>
      <dgm:spPr/>
      <dgm:t>
        <a:bodyPr/>
        <a:lstStyle/>
        <a:p>
          <a:endParaRPr lang="es-ES" sz="1200">
            <a:solidFill>
              <a:schemeClr val="tx1"/>
            </a:solidFill>
          </a:endParaRPr>
        </a:p>
      </dgm:t>
    </dgm:pt>
    <dgm:pt modelId="{911065EC-73BF-42BA-90A9-2E7BE5F1E340}" type="sibTrans" cxnId="{63D3D093-428A-44BB-8C46-CD0EFD029690}">
      <dgm:prSet/>
      <dgm:spPr/>
      <dgm:t>
        <a:bodyPr/>
        <a:lstStyle/>
        <a:p>
          <a:endParaRPr lang="es-ES" sz="1200">
            <a:solidFill>
              <a:schemeClr val="tx1"/>
            </a:solidFill>
          </a:endParaRPr>
        </a:p>
      </dgm:t>
    </dgm:pt>
    <dgm:pt modelId="{FA96E90F-3554-49FD-8D97-D704222DBE33}">
      <dgm:prSet custT="1"/>
      <dgm:spPr>
        <a:solidFill>
          <a:srgbClr val="9AD3E9"/>
        </a:solidFill>
      </dgm:spPr>
      <dgm:t>
        <a:bodyPr/>
        <a:lstStyle/>
        <a:p>
          <a:r>
            <a:rPr lang="el-GR" altLang="es-ES" sz="1200" b="1" dirty="0">
              <a:solidFill>
                <a:schemeClr val="tx1"/>
              </a:solidFill>
            </a:rPr>
            <a:t>Είναι σημαντικό να αναφέρετε ένα προϊόν σε ένα άρθρο</a:t>
          </a:r>
          <a:endParaRPr lang="es-ES" sz="1200" dirty="0">
            <a:solidFill>
              <a:schemeClr val="tx1"/>
            </a:solidFill>
          </a:endParaRPr>
        </a:p>
      </dgm:t>
    </dgm:pt>
    <dgm:pt modelId="{D43DB71E-9C1F-4071-87BF-973723C95055}" type="parTrans" cxnId="{6BB182AD-C25C-4E6F-98B1-DA924EB3DD44}">
      <dgm:prSet/>
      <dgm:spPr/>
      <dgm:t>
        <a:bodyPr/>
        <a:lstStyle/>
        <a:p>
          <a:endParaRPr lang="es-ES" sz="1200">
            <a:solidFill>
              <a:schemeClr val="tx1"/>
            </a:solidFill>
          </a:endParaRPr>
        </a:p>
      </dgm:t>
    </dgm:pt>
    <dgm:pt modelId="{4164A7BA-FE06-44A2-A9A1-2E929E86BDA2}" type="sibTrans" cxnId="{6BB182AD-C25C-4E6F-98B1-DA924EB3DD44}">
      <dgm:prSet/>
      <dgm:spPr/>
      <dgm:t>
        <a:bodyPr/>
        <a:lstStyle/>
        <a:p>
          <a:endParaRPr lang="es-ES" sz="1200">
            <a:solidFill>
              <a:schemeClr val="tx1"/>
            </a:solidFill>
          </a:endParaRPr>
        </a:p>
      </dgm:t>
    </dgm:pt>
    <dgm:pt modelId="{5E33CA4F-7163-4C55-863A-EE9F0AF2A9D3}" type="pres">
      <dgm:prSet presAssocID="{10D3FDD8-33ED-4AD9-90AF-47BB7B896EA7}" presName="CompostProcess" presStyleCnt="0">
        <dgm:presLayoutVars>
          <dgm:dir/>
          <dgm:resizeHandles val="exact"/>
        </dgm:presLayoutVars>
      </dgm:prSet>
      <dgm:spPr/>
    </dgm:pt>
    <dgm:pt modelId="{596B672A-7586-4DDF-BDAA-9A09FF796E79}" type="pres">
      <dgm:prSet presAssocID="{10D3FDD8-33ED-4AD9-90AF-47BB7B896EA7}" presName="arrow" presStyleLbl="bgShp" presStyleIdx="0" presStyleCnt="1"/>
      <dgm:spPr>
        <a:solidFill>
          <a:schemeClr val="accent4">
            <a:lumMod val="75000"/>
          </a:schemeClr>
        </a:solidFill>
      </dgm:spPr>
    </dgm:pt>
    <dgm:pt modelId="{54A39C67-A4B8-4711-A04F-B91D8DBA1583}" type="pres">
      <dgm:prSet presAssocID="{10D3FDD8-33ED-4AD9-90AF-47BB7B896EA7}" presName="linearProcess" presStyleCnt="0"/>
      <dgm:spPr/>
    </dgm:pt>
    <dgm:pt modelId="{58C0FFFD-6B7F-4FE9-A416-A34F2FD6A4AB}" type="pres">
      <dgm:prSet presAssocID="{C8E9872F-EC9C-4B42-BABC-50B9F6023694}" presName="textNode" presStyleLbl="node1" presStyleIdx="0" presStyleCnt="3" custScaleX="117957" custScaleY="172404" custLinFactX="-24140" custLinFactNeighborX="-100000">
        <dgm:presLayoutVars>
          <dgm:bulletEnabled val="1"/>
        </dgm:presLayoutVars>
      </dgm:prSet>
      <dgm:spPr/>
    </dgm:pt>
    <dgm:pt modelId="{B38892D0-FFFD-419A-82A0-6C77387B6DF7}" type="pres">
      <dgm:prSet presAssocID="{80C2B156-30DC-4AB2-AA4A-8DE8A9A430BD}" presName="sibTrans" presStyleCnt="0"/>
      <dgm:spPr/>
    </dgm:pt>
    <dgm:pt modelId="{5E7E04B1-61F0-4027-A675-11BA2F439486}" type="pres">
      <dgm:prSet presAssocID="{E9D29C5D-D015-4BFB-ADEA-9DA2B649E45B}" presName="textNode" presStyleLbl="node1" presStyleIdx="1" presStyleCnt="3" custScaleY="140044">
        <dgm:presLayoutVars>
          <dgm:bulletEnabled val="1"/>
        </dgm:presLayoutVars>
      </dgm:prSet>
      <dgm:spPr/>
    </dgm:pt>
    <dgm:pt modelId="{9BB9A793-BE0F-40E2-A3A7-C9E93F8DB514}" type="pres">
      <dgm:prSet presAssocID="{911065EC-73BF-42BA-90A9-2E7BE5F1E340}" presName="sibTrans" presStyleCnt="0"/>
      <dgm:spPr/>
    </dgm:pt>
    <dgm:pt modelId="{ECA77C0D-AEFC-4DD1-8146-A09846963E99}" type="pres">
      <dgm:prSet presAssocID="{FA96E90F-3554-49FD-8D97-D704222DBE33}" presName="textNode" presStyleLbl="node1" presStyleIdx="2" presStyleCnt="3">
        <dgm:presLayoutVars>
          <dgm:bulletEnabled val="1"/>
        </dgm:presLayoutVars>
      </dgm:prSet>
      <dgm:spPr/>
    </dgm:pt>
  </dgm:ptLst>
  <dgm:cxnLst>
    <dgm:cxn modelId="{FAA38702-4C54-444F-8101-9982E59525F0}" type="presOf" srcId="{E9D29C5D-D015-4BFB-ADEA-9DA2B649E45B}" destId="{5E7E04B1-61F0-4027-A675-11BA2F439486}" srcOrd="0" destOrd="0" presId="urn:microsoft.com/office/officeart/2005/8/layout/hProcess9"/>
    <dgm:cxn modelId="{FB41763C-0C62-4C2B-8D5F-990B120F183F}" type="presOf" srcId="{FA96E90F-3554-49FD-8D97-D704222DBE33}" destId="{ECA77C0D-AEFC-4DD1-8146-A09846963E99}" srcOrd="0" destOrd="0" presId="urn:microsoft.com/office/officeart/2005/8/layout/hProcess9"/>
    <dgm:cxn modelId="{63D3D093-428A-44BB-8C46-CD0EFD029690}" srcId="{10D3FDD8-33ED-4AD9-90AF-47BB7B896EA7}" destId="{E9D29C5D-D015-4BFB-ADEA-9DA2B649E45B}" srcOrd="1" destOrd="0" parTransId="{A94434EC-47F0-4E8F-BE36-75ADF3E6D5D0}" sibTransId="{911065EC-73BF-42BA-90A9-2E7BE5F1E340}"/>
    <dgm:cxn modelId="{3633C6A9-9413-4E2C-A37E-697F17610444}" type="presOf" srcId="{10D3FDD8-33ED-4AD9-90AF-47BB7B896EA7}" destId="{5E33CA4F-7163-4C55-863A-EE9F0AF2A9D3}" srcOrd="0" destOrd="0" presId="urn:microsoft.com/office/officeart/2005/8/layout/hProcess9"/>
    <dgm:cxn modelId="{6BB182AD-C25C-4E6F-98B1-DA924EB3DD44}" srcId="{10D3FDD8-33ED-4AD9-90AF-47BB7B896EA7}" destId="{FA96E90F-3554-49FD-8D97-D704222DBE33}" srcOrd="2" destOrd="0" parTransId="{D43DB71E-9C1F-4071-87BF-973723C95055}" sibTransId="{4164A7BA-FE06-44A2-A9A1-2E929E86BDA2}"/>
    <dgm:cxn modelId="{2F8260D3-3139-4859-9B14-5078F6D36733}" type="presOf" srcId="{C8E9872F-EC9C-4B42-BABC-50B9F6023694}" destId="{58C0FFFD-6B7F-4FE9-A416-A34F2FD6A4AB}" srcOrd="0" destOrd="0" presId="urn:microsoft.com/office/officeart/2005/8/layout/hProcess9"/>
    <dgm:cxn modelId="{D6C7D3DE-43C7-46D4-9899-38B1984DFAE1}" srcId="{10D3FDD8-33ED-4AD9-90AF-47BB7B896EA7}" destId="{C8E9872F-EC9C-4B42-BABC-50B9F6023694}" srcOrd="0" destOrd="0" parTransId="{76806936-DADD-403A-AFFD-58BEC5741B4E}" sibTransId="{80C2B156-30DC-4AB2-AA4A-8DE8A9A430BD}"/>
    <dgm:cxn modelId="{BC25D66B-B4DD-4C0D-B0FF-90700A3FD7E8}" type="presParOf" srcId="{5E33CA4F-7163-4C55-863A-EE9F0AF2A9D3}" destId="{596B672A-7586-4DDF-BDAA-9A09FF796E79}" srcOrd="0" destOrd="0" presId="urn:microsoft.com/office/officeart/2005/8/layout/hProcess9"/>
    <dgm:cxn modelId="{0B4BE6E3-4FFB-4496-864D-EB5BCE5CF627}" type="presParOf" srcId="{5E33CA4F-7163-4C55-863A-EE9F0AF2A9D3}" destId="{54A39C67-A4B8-4711-A04F-B91D8DBA1583}" srcOrd="1" destOrd="0" presId="urn:microsoft.com/office/officeart/2005/8/layout/hProcess9"/>
    <dgm:cxn modelId="{52C0BDA4-69F7-47DD-ABB5-F833EAFECF18}" type="presParOf" srcId="{54A39C67-A4B8-4711-A04F-B91D8DBA1583}" destId="{58C0FFFD-6B7F-4FE9-A416-A34F2FD6A4AB}" srcOrd="0" destOrd="0" presId="urn:microsoft.com/office/officeart/2005/8/layout/hProcess9"/>
    <dgm:cxn modelId="{FF7E9568-A982-4C56-957B-079BB0EC3051}" type="presParOf" srcId="{54A39C67-A4B8-4711-A04F-B91D8DBA1583}" destId="{B38892D0-FFFD-419A-82A0-6C77387B6DF7}" srcOrd="1" destOrd="0" presId="urn:microsoft.com/office/officeart/2005/8/layout/hProcess9"/>
    <dgm:cxn modelId="{32D0D9BB-E41F-4BA2-8797-5F1D26C2B27B}" type="presParOf" srcId="{54A39C67-A4B8-4711-A04F-B91D8DBA1583}" destId="{5E7E04B1-61F0-4027-A675-11BA2F439486}" srcOrd="2" destOrd="0" presId="urn:microsoft.com/office/officeart/2005/8/layout/hProcess9"/>
    <dgm:cxn modelId="{4BB829C3-8593-4F1A-A3B4-193385717A94}" type="presParOf" srcId="{54A39C67-A4B8-4711-A04F-B91D8DBA1583}" destId="{9BB9A793-BE0F-40E2-A3A7-C9E93F8DB514}" srcOrd="3" destOrd="0" presId="urn:microsoft.com/office/officeart/2005/8/layout/hProcess9"/>
    <dgm:cxn modelId="{3E7B9C3F-7769-4736-B78A-039D5119AE16}" type="presParOf" srcId="{54A39C67-A4B8-4711-A04F-B91D8DBA1583}" destId="{ECA77C0D-AEFC-4DD1-8146-A09846963E99}" srcOrd="4" destOrd="0" presId="urn:microsoft.com/office/officeart/2005/8/layout/hProcess9"/>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2.xml><?xml version="1.0" encoding="utf-8"?>
<dgm:dataModel xmlns:dgm="http://schemas.openxmlformats.org/drawingml/2006/diagram" xmlns:a="http://schemas.openxmlformats.org/drawingml/2006/main">
  <dgm:ptLst>
    <dgm:pt modelId="{AB787DA8-8CCB-4CFC-90F2-9ABF7EC18155}"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6DA31C70-9F99-488D-822D-62CD414DED9D}">
      <dgm:prSet custT="1">
        <dgm:style>
          <a:lnRef idx="2">
            <a:schemeClr val="accent4"/>
          </a:lnRef>
          <a:fillRef idx="1">
            <a:schemeClr val="lt1"/>
          </a:fillRef>
          <a:effectRef idx="0">
            <a:schemeClr val="accent4"/>
          </a:effectRef>
          <a:fontRef idx="minor">
            <a:schemeClr val="dk1"/>
          </a:fontRef>
        </dgm:style>
      </dgm:prSet>
      <dgm:spPr>
        <a:ln/>
      </dgm:spPr>
      <dgm:t>
        <a:bodyPr/>
        <a:lstStyle/>
        <a:p>
          <a:r>
            <a:rPr lang="el-GR" altLang="es-ES" sz="1200" b="1" i="1" dirty="0"/>
            <a:t>Οι 4 κανόνες της κύλισης</a:t>
          </a:r>
          <a:r>
            <a:rPr lang="it-IT" altLang="es-ES" sz="1200" b="1" i="1" dirty="0"/>
            <a:t>:</a:t>
          </a:r>
          <a:endParaRPr lang="es-ES" sz="1200" i="0" dirty="0">
            <a:solidFill>
              <a:schemeClr val="tx1"/>
            </a:solidFill>
          </a:endParaRPr>
        </a:p>
      </dgm:t>
    </dgm:pt>
    <dgm:pt modelId="{4A6CEED1-55CB-47FC-BC58-506D9FCC5296}" type="parTrans" cxnId="{C8F89985-7A29-4E8C-BCFD-3C8701360419}">
      <dgm:prSet/>
      <dgm:spPr/>
      <dgm:t>
        <a:bodyPr/>
        <a:lstStyle/>
        <a:p>
          <a:endParaRPr lang="es-ES" sz="1200"/>
        </a:p>
      </dgm:t>
    </dgm:pt>
    <dgm:pt modelId="{57395CC6-211D-44BB-80AB-3F5DE681DE97}" type="sibTrans" cxnId="{C8F89985-7A29-4E8C-BCFD-3C8701360419}">
      <dgm:prSet/>
      <dgm:spPr/>
      <dgm:t>
        <a:bodyPr/>
        <a:lstStyle/>
        <a:p>
          <a:endParaRPr lang="es-ES" sz="1200"/>
        </a:p>
      </dgm:t>
    </dgm:pt>
    <dgm:pt modelId="{D411AF6A-0EBD-4B5F-A0F2-9180AFFBB12A}">
      <dgm:prSet custT="1"/>
      <dgm:spPr/>
      <dgm:t>
        <a:bodyPr/>
        <a:lstStyle/>
        <a:p>
          <a:r>
            <a:rPr lang="el-GR" altLang="es-ES" sz="1200" b="1" dirty="0"/>
            <a:t>Σεβαστείτε τους κανόνες σχεδιασμού, ο χρήστης ψάχνει μόνο εκεί που περιμένει να βρει κάτι.
Εάν υπάρχει λευκός χώρος στο κάτω μέρος της οθόνης, ο χρήστης αναμένει το τέλος της σελίδας.
Η διαφήμιση είναι ένα σημάδι στο τέλος της σελίδας
Τα περιεχόμενα πάνω από το δίπλωμα σηματοδοτούν την παρουσία περιεχομένου κάτω από το δίπλωμα.</a:t>
          </a:r>
          <a:endParaRPr lang="es-ES" sz="1200" dirty="0"/>
        </a:p>
      </dgm:t>
    </dgm:pt>
    <dgm:pt modelId="{C68B3EBD-FB91-42CD-8AFF-073FBA58D9B5}" type="parTrans" cxnId="{AFE917E4-396B-4855-B6E8-0B43885C934F}">
      <dgm:prSet/>
      <dgm:spPr/>
      <dgm:t>
        <a:bodyPr/>
        <a:lstStyle/>
        <a:p>
          <a:endParaRPr lang="es-ES" sz="1200"/>
        </a:p>
      </dgm:t>
    </dgm:pt>
    <dgm:pt modelId="{61FB9F1B-9D47-462C-9D24-4C3E6CB63C40}" type="sibTrans" cxnId="{AFE917E4-396B-4855-B6E8-0B43885C934F}">
      <dgm:prSet/>
      <dgm:spPr/>
      <dgm:t>
        <a:bodyPr/>
        <a:lstStyle/>
        <a:p>
          <a:endParaRPr lang="es-ES" sz="1200"/>
        </a:p>
      </dgm:t>
    </dgm:pt>
    <dgm:pt modelId="{04EFF477-854E-4A8F-8899-DB290D292F4C}" type="pres">
      <dgm:prSet presAssocID="{AB787DA8-8CCB-4CFC-90F2-9ABF7EC18155}" presName="linear" presStyleCnt="0">
        <dgm:presLayoutVars>
          <dgm:animLvl val="lvl"/>
          <dgm:resizeHandles val="exact"/>
        </dgm:presLayoutVars>
      </dgm:prSet>
      <dgm:spPr/>
    </dgm:pt>
    <dgm:pt modelId="{D61851F1-73BA-4FD4-A205-25783BB0A29E}" type="pres">
      <dgm:prSet presAssocID="{6DA31C70-9F99-488D-822D-62CD414DED9D}" presName="parentText" presStyleLbl="node1" presStyleIdx="0" presStyleCnt="1" custScaleX="92746" custScaleY="37289" custLinFactY="-14813" custLinFactNeighborX="0" custLinFactNeighborY="-100000">
        <dgm:presLayoutVars>
          <dgm:chMax val="0"/>
          <dgm:bulletEnabled val="1"/>
        </dgm:presLayoutVars>
      </dgm:prSet>
      <dgm:spPr/>
    </dgm:pt>
    <dgm:pt modelId="{0C1EB2F3-81AB-42AB-9003-495DF2C4EA05}" type="pres">
      <dgm:prSet presAssocID="{6DA31C70-9F99-488D-822D-62CD414DED9D}" presName="childText" presStyleLbl="revTx" presStyleIdx="0" presStyleCnt="1" custLinFactNeighborY="-89409">
        <dgm:presLayoutVars>
          <dgm:bulletEnabled val="1"/>
        </dgm:presLayoutVars>
      </dgm:prSet>
      <dgm:spPr/>
    </dgm:pt>
  </dgm:ptLst>
  <dgm:cxnLst>
    <dgm:cxn modelId="{326BD62F-BDFF-457D-A39A-A0A0F6214864}" type="presOf" srcId="{D411AF6A-0EBD-4B5F-A0F2-9180AFFBB12A}" destId="{0C1EB2F3-81AB-42AB-9003-495DF2C4EA05}" srcOrd="0" destOrd="0" presId="urn:microsoft.com/office/officeart/2005/8/layout/vList2"/>
    <dgm:cxn modelId="{EBC27D51-4E7D-4B9B-93B7-1FF99C09EFE6}" type="presOf" srcId="{AB787DA8-8CCB-4CFC-90F2-9ABF7EC18155}" destId="{04EFF477-854E-4A8F-8899-DB290D292F4C}" srcOrd="0" destOrd="0" presId="urn:microsoft.com/office/officeart/2005/8/layout/vList2"/>
    <dgm:cxn modelId="{C8F89985-7A29-4E8C-BCFD-3C8701360419}" srcId="{AB787DA8-8CCB-4CFC-90F2-9ABF7EC18155}" destId="{6DA31C70-9F99-488D-822D-62CD414DED9D}" srcOrd="0" destOrd="0" parTransId="{4A6CEED1-55CB-47FC-BC58-506D9FCC5296}" sibTransId="{57395CC6-211D-44BB-80AB-3F5DE681DE97}"/>
    <dgm:cxn modelId="{188F1FAD-0254-4089-96D0-CC3177BCE1B5}" type="presOf" srcId="{6DA31C70-9F99-488D-822D-62CD414DED9D}" destId="{D61851F1-73BA-4FD4-A205-25783BB0A29E}" srcOrd="0" destOrd="0" presId="urn:microsoft.com/office/officeart/2005/8/layout/vList2"/>
    <dgm:cxn modelId="{AFE917E4-396B-4855-B6E8-0B43885C934F}" srcId="{6DA31C70-9F99-488D-822D-62CD414DED9D}" destId="{D411AF6A-0EBD-4B5F-A0F2-9180AFFBB12A}" srcOrd="0" destOrd="0" parTransId="{C68B3EBD-FB91-42CD-8AFF-073FBA58D9B5}" sibTransId="{61FB9F1B-9D47-462C-9D24-4C3E6CB63C40}"/>
    <dgm:cxn modelId="{EACE19C7-6994-45DD-B264-4767B2174306}" type="presParOf" srcId="{04EFF477-854E-4A8F-8899-DB290D292F4C}" destId="{D61851F1-73BA-4FD4-A205-25783BB0A29E}" srcOrd="0" destOrd="0" presId="urn:microsoft.com/office/officeart/2005/8/layout/vList2"/>
    <dgm:cxn modelId="{B39F4890-62DF-447F-A3D3-CAE32AE5AF8D}" type="presParOf" srcId="{04EFF477-854E-4A8F-8899-DB290D292F4C}" destId="{0C1EB2F3-81AB-42AB-9003-495DF2C4EA05}" srcOrd="1"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244BA0E-3512-4C5B-ACCC-5D92B4731D0A}"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s-ES"/>
        </a:p>
      </dgm:t>
    </dgm:pt>
    <dgm:pt modelId="{875A1DE0-8250-4E07-93D2-114BFDBCC7A3}">
      <dgm:prSet custT="1">
        <dgm:style>
          <a:lnRef idx="2">
            <a:schemeClr val="accent2"/>
          </a:lnRef>
          <a:fillRef idx="1">
            <a:schemeClr val="lt1"/>
          </a:fillRef>
          <a:effectRef idx="0">
            <a:schemeClr val="accent2"/>
          </a:effectRef>
          <a:fontRef idx="minor">
            <a:schemeClr val="dk1"/>
          </a:fontRef>
        </dgm:style>
      </dgm:prSet>
      <dgm:spPr/>
      <dgm:t>
        <a:bodyPr/>
        <a:lstStyle/>
        <a:p>
          <a:r>
            <a:rPr lang="el-GR" altLang="es-ES" sz="1200" b="1" dirty="0"/>
            <a:t>Να προσφέρετε εξειδικευμένες σελίδες με λύσεις σε κοινά προβλήματα</a:t>
          </a:r>
          <a:r>
            <a:rPr lang="en-GB" altLang="es-ES" sz="1200" b="1" dirty="0"/>
            <a:t>.</a:t>
          </a:r>
          <a:endParaRPr lang="es-ES" sz="1200" dirty="0">
            <a:solidFill>
              <a:schemeClr val="tx1"/>
            </a:solidFill>
            <a:latin typeface="Arial Rounded MT Bold" panose="020F0704030504030204" pitchFamily="34" charset="0"/>
          </a:endParaRPr>
        </a:p>
      </dgm:t>
    </dgm:pt>
    <dgm:pt modelId="{B61BBCB5-2963-433C-9EF1-46E518F0139E}" type="par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8BB12957-B58F-4818-8AF0-95D43F86E2B0}" type="sibTrans" cxnId="{49BF87C2-060D-4E3F-A6AB-4A3782D74C96}">
      <dgm:prSet/>
      <dgm:spPr/>
      <dgm:t>
        <a:bodyPr/>
        <a:lstStyle/>
        <a:p>
          <a:endParaRPr lang="es-ES" sz="1200">
            <a:solidFill>
              <a:schemeClr val="tx1"/>
            </a:solidFill>
            <a:latin typeface="Arial Rounded MT Bold" panose="020F0704030504030204" pitchFamily="34" charset="0"/>
          </a:endParaRPr>
        </a:p>
      </dgm:t>
    </dgm:pt>
    <dgm:pt modelId="{4FEA35A0-7B44-4DF9-BDEA-DDBC5AE20042}">
      <dgm:prSet custT="1">
        <dgm:style>
          <a:lnRef idx="2">
            <a:schemeClr val="accent1"/>
          </a:lnRef>
          <a:fillRef idx="1">
            <a:schemeClr val="lt1"/>
          </a:fillRef>
          <a:effectRef idx="0">
            <a:schemeClr val="accent1"/>
          </a:effectRef>
          <a:fontRef idx="minor">
            <a:schemeClr val="dk1"/>
          </a:fontRef>
        </dgm:style>
      </dgm:prSet>
      <dgm:spPr/>
      <dgm:t>
        <a:bodyPr/>
        <a:lstStyle/>
        <a:p>
          <a:r>
            <a:rPr lang="el-GR" altLang="es-ES" sz="1200" b="1" dirty="0"/>
            <a:t>Να εμπλουτίστε τις απαντήσεις με συνδέσμους για περαιτέρω πληροφορίες σχετικά με το σχετικό περιεχόμενο και τις Υπηρεσίες.</a:t>
          </a:r>
          <a:endParaRPr lang="es-ES" sz="1200" dirty="0">
            <a:solidFill>
              <a:schemeClr val="tx1"/>
            </a:solidFill>
            <a:latin typeface="Arial Rounded MT Bold" panose="020F0704030504030204" pitchFamily="34" charset="0"/>
          </a:endParaRPr>
        </a:p>
      </dgm:t>
    </dgm:pt>
    <dgm:pt modelId="{832E8EEB-ECC1-4182-965D-331602ED76F4}" type="par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362B79EB-A001-4415-87C3-C1DE743AC293}" type="sibTrans" cxnId="{29AE35DF-EC41-43AE-877E-2019959E0C37}">
      <dgm:prSet/>
      <dgm:spPr/>
      <dgm:t>
        <a:bodyPr/>
        <a:lstStyle/>
        <a:p>
          <a:endParaRPr lang="es-ES" sz="1200">
            <a:solidFill>
              <a:schemeClr val="tx1"/>
            </a:solidFill>
            <a:latin typeface="Arial Rounded MT Bold" panose="020F0704030504030204" pitchFamily="34" charset="0"/>
          </a:endParaRPr>
        </a:p>
      </dgm:t>
    </dgm:pt>
    <dgm:pt modelId="{EA0D7A1C-0570-48E0-9EF2-BEE23AE698AF}">
      <dgm:prSet custT="1">
        <dgm:style>
          <a:lnRef idx="2">
            <a:schemeClr val="accent3"/>
          </a:lnRef>
          <a:fillRef idx="1">
            <a:schemeClr val="lt1"/>
          </a:fillRef>
          <a:effectRef idx="0">
            <a:schemeClr val="accent3"/>
          </a:effectRef>
          <a:fontRef idx="minor">
            <a:schemeClr val="dk1"/>
          </a:fontRef>
        </dgm:style>
      </dgm:prSet>
      <dgm:spPr/>
      <dgm:t>
        <a:bodyPr/>
        <a:lstStyle/>
        <a:p>
          <a:r>
            <a:rPr lang="el-GR" altLang="es-ES" sz="1200" b="1" dirty="0"/>
            <a:t>Να παρέχετε ανάλυση και συμβουλές με «ΠΡΟΣΩΠΙΚΟΤΗΤΑ»</a:t>
          </a:r>
          <a:endParaRPr lang="es-ES" sz="1200" dirty="0">
            <a:solidFill>
              <a:schemeClr val="tx1"/>
            </a:solidFill>
            <a:latin typeface="Arial Rounded MT Bold" panose="020F0704030504030204" pitchFamily="34" charset="0"/>
          </a:endParaRPr>
        </a:p>
      </dgm:t>
    </dgm:pt>
    <dgm:pt modelId="{95CB943E-44BA-413D-9F8B-E28837E03C87}" type="par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0521A0F9-6A06-4C7C-A6A4-98DE633F0856}" type="sibTrans" cxnId="{42019356-152C-4311-9333-4F61D7C6C913}">
      <dgm:prSet/>
      <dgm:spPr/>
      <dgm:t>
        <a:bodyPr/>
        <a:lstStyle/>
        <a:p>
          <a:endParaRPr lang="es-ES" sz="1200">
            <a:solidFill>
              <a:schemeClr val="tx1"/>
            </a:solidFill>
            <a:latin typeface="Arial Rounded MT Bold" panose="020F0704030504030204" pitchFamily="34" charset="0"/>
          </a:endParaRPr>
        </a:p>
      </dgm:t>
    </dgm:pt>
    <dgm:pt modelId="{90FB7F6C-035F-4807-87A8-0184B8BE7F9B}">
      <dgm:prSet custT="1">
        <dgm:style>
          <a:lnRef idx="2">
            <a:schemeClr val="accent6"/>
          </a:lnRef>
          <a:fillRef idx="1">
            <a:schemeClr val="lt1"/>
          </a:fillRef>
          <a:effectRef idx="0">
            <a:schemeClr val="accent6"/>
          </a:effectRef>
          <a:fontRef idx="minor">
            <a:schemeClr val="dk1"/>
          </a:fontRef>
        </dgm:style>
      </dgm:prSet>
      <dgm:spPr/>
      <dgm:t>
        <a:bodyPr/>
        <a:lstStyle/>
        <a:p>
          <a:r>
            <a:rPr lang="el-GR" altLang="es-ES" sz="1200" b="1" dirty="0"/>
            <a:t>Να διανείμετε ενημερωτικά δελτία για να δημιουργήσετε μια σχέση με τον χρήστη και να τον κρατήσετε σε επαφή με τον </a:t>
          </a:r>
          <a:r>
            <a:rPr lang="el-GR" altLang="es-ES" sz="1200" b="1" dirty="0" err="1"/>
            <a:t>ιστότοπό</a:t>
          </a:r>
          <a:r>
            <a:rPr lang="el-GR" altLang="es-ES" sz="1200" b="1" dirty="0"/>
            <a:t> σας</a:t>
          </a:r>
          <a:endParaRPr lang="es-ES" sz="1200" dirty="0">
            <a:solidFill>
              <a:schemeClr val="tx1"/>
            </a:solidFill>
            <a:latin typeface="Arial Rounded MT Bold" panose="020F0704030504030204" pitchFamily="34" charset="0"/>
          </a:endParaRPr>
        </a:p>
      </dgm:t>
    </dgm:pt>
    <dgm:pt modelId="{8D34F037-C01F-414B-AF50-28C1177E43D7}" type="par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5635C4A9-43C6-46E7-9E86-2C8A9A514913}" type="sibTrans" cxnId="{709C2F1C-3FC3-4A3B-BE38-9E912ACC8A91}">
      <dgm:prSet/>
      <dgm:spPr/>
      <dgm:t>
        <a:bodyPr/>
        <a:lstStyle/>
        <a:p>
          <a:endParaRPr lang="es-ES" sz="1200">
            <a:solidFill>
              <a:schemeClr val="tx1"/>
            </a:solidFill>
            <a:latin typeface="Arial Rounded MT Bold" panose="020F0704030504030204" pitchFamily="34" charset="0"/>
          </a:endParaRPr>
        </a:p>
      </dgm:t>
    </dgm:pt>
    <dgm:pt modelId="{671DDD8C-B3C1-4747-A23F-0A987283D6B4}" type="pres">
      <dgm:prSet presAssocID="{A244BA0E-3512-4C5B-ACCC-5D92B4731D0A}" presName="linear" presStyleCnt="0">
        <dgm:presLayoutVars>
          <dgm:animLvl val="lvl"/>
          <dgm:resizeHandles val="exact"/>
        </dgm:presLayoutVars>
      </dgm:prSet>
      <dgm:spPr/>
    </dgm:pt>
    <dgm:pt modelId="{7EAC46AF-C5DB-41AF-851D-D49762A60660}" type="pres">
      <dgm:prSet presAssocID="{875A1DE0-8250-4E07-93D2-114BFDBCC7A3}" presName="parentText" presStyleLbl="node1" presStyleIdx="0" presStyleCnt="4" custScaleY="41670">
        <dgm:presLayoutVars>
          <dgm:chMax val="0"/>
          <dgm:bulletEnabled val="1"/>
        </dgm:presLayoutVars>
      </dgm:prSet>
      <dgm:spPr/>
    </dgm:pt>
    <dgm:pt modelId="{CAA119EE-A375-4D84-8251-14C8E5058179}" type="pres">
      <dgm:prSet presAssocID="{8BB12957-B58F-4818-8AF0-95D43F86E2B0}" presName="spacer" presStyleCnt="0"/>
      <dgm:spPr/>
    </dgm:pt>
    <dgm:pt modelId="{23202E56-EE78-4DB6-B305-5B66D5087D36}" type="pres">
      <dgm:prSet presAssocID="{4FEA35A0-7B44-4DF9-BDEA-DDBC5AE20042}" presName="parentText" presStyleLbl="node1" presStyleIdx="1" presStyleCnt="4" custScaleY="41670">
        <dgm:presLayoutVars>
          <dgm:chMax val="0"/>
          <dgm:bulletEnabled val="1"/>
        </dgm:presLayoutVars>
      </dgm:prSet>
      <dgm:spPr/>
    </dgm:pt>
    <dgm:pt modelId="{39A97F01-1BFE-41E6-9C70-0BA20080C3DF}" type="pres">
      <dgm:prSet presAssocID="{362B79EB-A001-4415-87C3-C1DE743AC293}" presName="spacer" presStyleCnt="0"/>
      <dgm:spPr/>
    </dgm:pt>
    <dgm:pt modelId="{4BAA3F4E-4E9F-4FC8-85E8-8A758BC577C6}" type="pres">
      <dgm:prSet presAssocID="{EA0D7A1C-0570-48E0-9EF2-BEE23AE698AF}" presName="parentText" presStyleLbl="node1" presStyleIdx="2" presStyleCnt="4" custScaleY="41670" custLinFactNeighborX="166" custLinFactNeighborY="8910">
        <dgm:presLayoutVars>
          <dgm:chMax val="0"/>
          <dgm:bulletEnabled val="1"/>
        </dgm:presLayoutVars>
      </dgm:prSet>
      <dgm:spPr/>
    </dgm:pt>
    <dgm:pt modelId="{917992F3-099E-45EE-A314-21406EA9E5AA}" type="pres">
      <dgm:prSet presAssocID="{0521A0F9-6A06-4C7C-A6A4-98DE633F0856}" presName="spacer" presStyleCnt="0"/>
      <dgm:spPr/>
    </dgm:pt>
    <dgm:pt modelId="{055BE637-7225-4CED-9048-652299FFF78F}" type="pres">
      <dgm:prSet presAssocID="{90FB7F6C-035F-4807-87A8-0184B8BE7F9B}" presName="parentText" presStyleLbl="node1" presStyleIdx="3" presStyleCnt="4" custScaleY="41670">
        <dgm:presLayoutVars>
          <dgm:chMax val="0"/>
          <dgm:bulletEnabled val="1"/>
        </dgm:presLayoutVars>
      </dgm:prSet>
      <dgm:spPr/>
    </dgm:pt>
  </dgm:ptLst>
  <dgm:cxnLst>
    <dgm:cxn modelId="{709C2F1C-3FC3-4A3B-BE38-9E912ACC8A91}" srcId="{A244BA0E-3512-4C5B-ACCC-5D92B4731D0A}" destId="{90FB7F6C-035F-4807-87A8-0184B8BE7F9B}" srcOrd="3" destOrd="0" parTransId="{8D34F037-C01F-414B-AF50-28C1177E43D7}" sibTransId="{5635C4A9-43C6-46E7-9E86-2C8A9A514913}"/>
    <dgm:cxn modelId="{42019356-152C-4311-9333-4F61D7C6C913}" srcId="{A244BA0E-3512-4C5B-ACCC-5D92B4731D0A}" destId="{EA0D7A1C-0570-48E0-9EF2-BEE23AE698AF}" srcOrd="2" destOrd="0" parTransId="{95CB943E-44BA-413D-9F8B-E28837E03C87}" sibTransId="{0521A0F9-6A06-4C7C-A6A4-98DE633F0856}"/>
    <dgm:cxn modelId="{7C1D0885-9C9B-4025-96BA-D6D0E999BA78}" type="presOf" srcId="{875A1DE0-8250-4E07-93D2-114BFDBCC7A3}" destId="{7EAC46AF-C5DB-41AF-851D-D49762A60660}" srcOrd="0" destOrd="0" presId="urn:microsoft.com/office/officeart/2005/8/layout/vList2"/>
    <dgm:cxn modelId="{C00B2CB0-9279-4F7A-AE16-11F41BF2E73E}" type="presOf" srcId="{4FEA35A0-7B44-4DF9-BDEA-DDBC5AE20042}" destId="{23202E56-EE78-4DB6-B305-5B66D5087D36}" srcOrd="0" destOrd="0" presId="urn:microsoft.com/office/officeart/2005/8/layout/vList2"/>
    <dgm:cxn modelId="{B6CB87BC-5B62-4C92-854B-0EED6DE5EE42}" type="presOf" srcId="{A244BA0E-3512-4C5B-ACCC-5D92B4731D0A}" destId="{671DDD8C-B3C1-4747-A23F-0A987283D6B4}" srcOrd="0" destOrd="0" presId="urn:microsoft.com/office/officeart/2005/8/layout/vList2"/>
    <dgm:cxn modelId="{49BF87C2-060D-4E3F-A6AB-4A3782D74C96}" srcId="{A244BA0E-3512-4C5B-ACCC-5D92B4731D0A}" destId="{875A1DE0-8250-4E07-93D2-114BFDBCC7A3}" srcOrd="0" destOrd="0" parTransId="{B61BBCB5-2963-433C-9EF1-46E518F0139E}" sibTransId="{8BB12957-B58F-4818-8AF0-95D43F86E2B0}"/>
    <dgm:cxn modelId="{3D0A27D7-BE49-4D75-982A-E8B555701498}" type="presOf" srcId="{90FB7F6C-035F-4807-87A8-0184B8BE7F9B}" destId="{055BE637-7225-4CED-9048-652299FFF78F}" srcOrd="0" destOrd="0" presId="urn:microsoft.com/office/officeart/2005/8/layout/vList2"/>
    <dgm:cxn modelId="{29AE35DF-EC41-43AE-877E-2019959E0C37}" srcId="{A244BA0E-3512-4C5B-ACCC-5D92B4731D0A}" destId="{4FEA35A0-7B44-4DF9-BDEA-DDBC5AE20042}" srcOrd="1" destOrd="0" parTransId="{832E8EEB-ECC1-4182-965D-331602ED76F4}" sibTransId="{362B79EB-A001-4415-87C3-C1DE743AC293}"/>
    <dgm:cxn modelId="{60E982E3-73A5-4F9F-95B0-C27AE2E228D8}" type="presOf" srcId="{EA0D7A1C-0570-48E0-9EF2-BEE23AE698AF}" destId="{4BAA3F4E-4E9F-4FC8-85E8-8A758BC577C6}" srcOrd="0" destOrd="0" presId="urn:microsoft.com/office/officeart/2005/8/layout/vList2"/>
    <dgm:cxn modelId="{74AF8C62-AB5C-4537-80AF-D87639D4A1E4}" type="presParOf" srcId="{671DDD8C-B3C1-4747-A23F-0A987283D6B4}" destId="{7EAC46AF-C5DB-41AF-851D-D49762A60660}" srcOrd="0" destOrd="0" presId="urn:microsoft.com/office/officeart/2005/8/layout/vList2"/>
    <dgm:cxn modelId="{F085B933-0AD7-4B77-8808-D50A8074F690}" type="presParOf" srcId="{671DDD8C-B3C1-4747-A23F-0A987283D6B4}" destId="{CAA119EE-A375-4D84-8251-14C8E5058179}" srcOrd="1" destOrd="0" presId="urn:microsoft.com/office/officeart/2005/8/layout/vList2"/>
    <dgm:cxn modelId="{85513DC2-0359-45B2-AD58-56A72E3FF83B}" type="presParOf" srcId="{671DDD8C-B3C1-4747-A23F-0A987283D6B4}" destId="{23202E56-EE78-4DB6-B305-5B66D5087D36}" srcOrd="2" destOrd="0" presId="urn:microsoft.com/office/officeart/2005/8/layout/vList2"/>
    <dgm:cxn modelId="{E966DAC1-CA08-4A5F-913B-F829844121FD}" type="presParOf" srcId="{671DDD8C-B3C1-4747-A23F-0A987283D6B4}" destId="{39A97F01-1BFE-41E6-9C70-0BA20080C3DF}" srcOrd="3" destOrd="0" presId="urn:microsoft.com/office/officeart/2005/8/layout/vList2"/>
    <dgm:cxn modelId="{50EAD954-47C1-41BB-AC88-943BA23BC7ED}" type="presParOf" srcId="{671DDD8C-B3C1-4747-A23F-0A987283D6B4}" destId="{4BAA3F4E-4E9F-4FC8-85E8-8A758BC577C6}" srcOrd="4" destOrd="0" presId="urn:microsoft.com/office/officeart/2005/8/layout/vList2"/>
    <dgm:cxn modelId="{EF6C1F06-2EDB-490A-A276-A27423040AD9}" type="presParOf" srcId="{671DDD8C-B3C1-4747-A23F-0A987283D6B4}" destId="{917992F3-099E-45EE-A314-21406EA9E5AA}" srcOrd="5" destOrd="0" presId="urn:microsoft.com/office/officeart/2005/8/layout/vList2"/>
    <dgm:cxn modelId="{C4FE7663-D4A5-4B0C-A471-00E87FE0AB73}" type="presParOf" srcId="{671DDD8C-B3C1-4747-A23F-0A987283D6B4}" destId="{055BE637-7225-4CED-9048-652299FFF78F}"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3D7588D-CED4-48E6-A455-68CF18E542A5}"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s-ES"/>
        </a:p>
      </dgm:t>
    </dgm:pt>
    <dgm:pt modelId="{2C3AAE18-4BE6-4AFA-B8C5-4F77711F4276}">
      <dgm:prSet custT="1"/>
      <dgm:spPr/>
      <dgm:t>
        <a:bodyPr/>
        <a:lstStyle/>
        <a:p>
          <a:r>
            <a:rPr lang="el-GR" altLang="es-ES" sz="1200" b="1" i="1" dirty="0">
              <a:solidFill>
                <a:srgbClr val="0070C0"/>
              </a:solidFill>
            </a:rPr>
            <a:t>Τυπικό: </a:t>
          </a:r>
          <a:r>
            <a:rPr lang="el-GR" altLang="es-ES" sz="1200" b="1" i="1" dirty="0">
              <a:solidFill>
                <a:schemeClr val="tx1"/>
              </a:solidFill>
            </a:rPr>
            <a:t>ο χρήστης αναμένει ότι τα τυπικά στοιχεία θα λειτουργούν με δεδομένο τρόπο</a:t>
          </a:r>
          <a:endParaRPr lang="es-ES" sz="1200" dirty="0">
            <a:solidFill>
              <a:schemeClr val="tx1"/>
            </a:solidFill>
          </a:endParaRPr>
        </a:p>
      </dgm:t>
    </dgm:pt>
    <dgm:pt modelId="{7310ECC1-D8F6-4B06-BC02-B033AF981F9F}" type="parTrans" cxnId="{EDF7D7C1-E07F-400E-A2E2-AA88292B9A7C}">
      <dgm:prSet/>
      <dgm:spPr/>
      <dgm:t>
        <a:bodyPr/>
        <a:lstStyle/>
        <a:p>
          <a:endParaRPr lang="es-ES" sz="1200">
            <a:solidFill>
              <a:schemeClr val="tx1"/>
            </a:solidFill>
          </a:endParaRPr>
        </a:p>
      </dgm:t>
    </dgm:pt>
    <dgm:pt modelId="{4EB6D260-3B6A-407F-B3DC-ABC732BB5ECD}" type="sibTrans" cxnId="{EDF7D7C1-E07F-400E-A2E2-AA88292B9A7C}">
      <dgm:prSet/>
      <dgm:spPr/>
      <dgm:t>
        <a:bodyPr/>
        <a:lstStyle/>
        <a:p>
          <a:endParaRPr lang="es-ES" sz="1200">
            <a:solidFill>
              <a:schemeClr val="tx1"/>
            </a:solidFill>
          </a:endParaRPr>
        </a:p>
      </dgm:t>
    </dgm:pt>
    <dgm:pt modelId="{8DAD0CB3-98D8-45CD-BFE2-E2C322F198F0}">
      <dgm:prSet custT="1"/>
      <dgm:spPr/>
      <dgm:t>
        <a:bodyPr/>
        <a:lstStyle/>
        <a:p>
          <a:r>
            <a:rPr lang="el-GR" altLang="es-ES" sz="1200" b="1" i="1" dirty="0">
              <a:solidFill>
                <a:srgbClr val="0070C0"/>
              </a:solidFill>
            </a:rPr>
            <a:t>Σύμβαση: </a:t>
          </a:r>
          <a:r>
            <a:rPr lang="el-GR" altLang="es-ES" sz="1200" b="1" i="1" dirty="0">
              <a:solidFill>
                <a:schemeClr val="tx1"/>
              </a:solidFill>
            </a:rPr>
            <a:t>ο χρήστης αναμένει ότι τα συμβατικά στοιχεία θα λειτουργούν με δεδομένο τρόπο.</a:t>
          </a:r>
          <a:endParaRPr lang="es-ES" sz="1200" dirty="0">
            <a:solidFill>
              <a:schemeClr val="tx1"/>
            </a:solidFill>
          </a:endParaRPr>
        </a:p>
      </dgm:t>
    </dgm:pt>
    <dgm:pt modelId="{EF09C3A9-8F85-4E90-A4DF-A322B94BE31E}" type="parTrans" cxnId="{A161D45C-2B27-468C-ADE0-5CA6148D4950}">
      <dgm:prSet/>
      <dgm:spPr/>
      <dgm:t>
        <a:bodyPr/>
        <a:lstStyle/>
        <a:p>
          <a:endParaRPr lang="es-ES" sz="1200">
            <a:solidFill>
              <a:schemeClr val="tx1"/>
            </a:solidFill>
          </a:endParaRPr>
        </a:p>
      </dgm:t>
    </dgm:pt>
    <dgm:pt modelId="{DAA195B7-2488-4BEA-AD62-0F1B42220366}" type="sibTrans" cxnId="{A161D45C-2B27-468C-ADE0-5CA6148D4950}">
      <dgm:prSet/>
      <dgm:spPr/>
      <dgm:t>
        <a:bodyPr/>
        <a:lstStyle/>
        <a:p>
          <a:endParaRPr lang="es-ES" sz="1200">
            <a:solidFill>
              <a:schemeClr val="tx1"/>
            </a:solidFill>
          </a:endParaRPr>
        </a:p>
      </dgm:t>
    </dgm:pt>
    <dgm:pt modelId="{251C6258-AD91-491F-8AB9-07CD982D979E}">
      <dgm:prSet custT="1"/>
      <dgm:spPr/>
      <dgm:t>
        <a:bodyPr/>
        <a:lstStyle/>
        <a:p>
          <a:r>
            <a:rPr lang="el-GR" altLang="es-ES" sz="1200" b="1" i="1" dirty="0">
              <a:solidFill>
                <a:srgbClr val="0070C0"/>
              </a:solidFill>
            </a:rPr>
            <a:t>Σύγχυση: </a:t>
          </a:r>
          <a:r>
            <a:rPr lang="el-GR" altLang="es-ES" sz="1200" b="1" i="1" dirty="0">
              <a:solidFill>
                <a:schemeClr val="tx1"/>
              </a:solidFill>
            </a:rPr>
            <a:t>τα στοιχεία </a:t>
          </a:r>
          <a:r>
            <a:rPr lang="el-GR" altLang="es-ES" sz="1200" b="1" i="1" dirty="0" err="1">
              <a:solidFill>
                <a:schemeClr val="tx1"/>
              </a:solidFill>
            </a:rPr>
            <a:t>διεπαφής</a:t>
          </a:r>
          <a:r>
            <a:rPr lang="el-GR" altLang="es-ES" sz="1200" b="1" i="1" dirty="0">
              <a:solidFill>
                <a:schemeClr val="tx1"/>
              </a:solidFill>
            </a:rPr>
            <a:t> του </a:t>
          </a:r>
          <a:r>
            <a:rPr lang="el-GR" altLang="es-ES" sz="1200" b="1" i="1" dirty="0" err="1">
              <a:solidFill>
                <a:schemeClr val="tx1"/>
              </a:solidFill>
            </a:rPr>
            <a:t>ιστότοπου</a:t>
          </a:r>
          <a:r>
            <a:rPr lang="el-GR" altLang="es-ES" sz="1200" b="1" i="1" dirty="0">
              <a:solidFill>
                <a:schemeClr val="tx1"/>
              </a:solidFill>
            </a:rPr>
            <a:t> δεν σέβονται τις συμβάσεις σχεδιασμού, ο χρήστης που χρησιμοποιεί αυτήν τη σελίδα δεν ξέρει τι να περιμένει.</a:t>
          </a:r>
          <a:endParaRPr lang="es-ES" sz="1200" dirty="0">
            <a:solidFill>
              <a:schemeClr val="tx1"/>
            </a:solidFill>
          </a:endParaRPr>
        </a:p>
      </dgm:t>
    </dgm:pt>
    <dgm:pt modelId="{9A942AC0-808B-4D28-8E89-509F4EF8026F}" type="parTrans" cxnId="{DE37791F-53E8-4B29-B13D-09C8576FB6AB}">
      <dgm:prSet/>
      <dgm:spPr/>
      <dgm:t>
        <a:bodyPr/>
        <a:lstStyle/>
        <a:p>
          <a:endParaRPr lang="es-ES" sz="1200">
            <a:solidFill>
              <a:schemeClr val="tx1"/>
            </a:solidFill>
          </a:endParaRPr>
        </a:p>
      </dgm:t>
    </dgm:pt>
    <dgm:pt modelId="{475580A8-6F49-4715-9565-2CE636ED3DFF}" type="sibTrans" cxnId="{DE37791F-53E8-4B29-B13D-09C8576FB6AB}">
      <dgm:prSet/>
      <dgm:spPr/>
      <dgm:t>
        <a:bodyPr/>
        <a:lstStyle/>
        <a:p>
          <a:endParaRPr lang="es-ES" sz="1200">
            <a:solidFill>
              <a:schemeClr val="tx1"/>
            </a:solidFill>
          </a:endParaRPr>
        </a:p>
      </dgm:t>
    </dgm:pt>
    <dgm:pt modelId="{420948EE-8D01-4E8D-B60D-14E57B107473}" type="pres">
      <dgm:prSet presAssocID="{43D7588D-CED4-48E6-A455-68CF18E542A5}" presName="linear" presStyleCnt="0">
        <dgm:presLayoutVars>
          <dgm:animLvl val="lvl"/>
          <dgm:resizeHandles val="exact"/>
        </dgm:presLayoutVars>
      </dgm:prSet>
      <dgm:spPr/>
    </dgm:pt>
    <dgm:pt modelId="{CF43E22E-FE2D-4DB6-AD1E-0BC40C226CB9}" type="pres">
      <dgm:prSet presAssocID="{2C3AAE18-4BE6-4AFA-B8C5-4F77711F4276}" presName="parentText" presStyleLbl="node1" presStyleIdx="0" presStyleCnt="3">
        <dgm:presLayoutVars>
          <dgm:chMax val="0"/>
          <dgm:bulletEnabled val="1"/>
        </dgm:presLayoutVars>
      </dgm:prSet>
      <dgm:spPr/>
    </dgm:pt>
    <dgm:pt modelId="{48DEEBA3-1AE5-403C-9130-175C1611C335}" type="pres">
      <dgm:prSet presAssocID="{4EB6D260-3B6A-407F-B3DC-ABC732BB5ECD}" presName="spacer" presStyleCnt="0"/>
      <dgm:spPr/>
    </dgm:pt>
    <dgm:pt modelId="{26022873-8B57-479D-9974-0482984C5793}" type="pres">
      <dgm:prSet presAssocID="{8DAD0CB3-98D8-45CD-BFE2-E2C322F198F0}" presName="parentText" presStyleLbl="node1" presStyleIdx="1" presStyleCnt="3">
        <dgm:presLayoutVars>
          <dgm:chMax val="0"/>
          <dgm:bulletEnabled val="1"/>
        </dgm:presLayoutVars>
      </dgm:prSet>
      <dgm:spPr/>
    </dgm:pt>
    <dgm:pt modelId="{A1274D8A-ADE8-42CB-958B-F9EF21CDF320}" type="pres">
      <dgm:prSet presAssocID="{DAA195B7-2488-4BEA-AD62-0F1B42220366}" presName="spacer" presStyleCnt="0"/>
      <dgm:spPr/>
    </dgm:pt>
    <dgm:pt modelId="{E09B97F1-345E-4B53-8250-1F4FF23B57DA}" type="pres">
      <dgm:prSet presAssocID="{251C6258-AD91-491F-8AB9-07CD982D979E}" presName="parentText" presStyleLbl="node1" presStyleIdx="2" presStyleCnt="3">
        <dgm:presLayoutVars>
          <dgm:chMax val="0"/>
          <dgm:bulletEnabled val="1"/>
        </dgm:presLayoutVars>
      </dgm:prSet>
      <dgm:spPr/>
    </dgm:pt>
  </dgm:ptLst>
  <dgm:cxnLst>
    <dgm:cxn modelId="{9F0E951B-8114-426B-88DE-3D4B40D2D9A3}" type="presOf" srcId="{251C6258-AD91-491F-8AB9-07CD982D979E}" destId="{E09B97F1-345E-4B53-8250-1F4FF23B57DA}" srcOrd="0" destOrd="0" presId="urn:microsoft.com/office/officeart/2005/8/layout/vList2"/>
    <dgm:cxn modelId="{DE37791F-53E8-4B29-B13D-09C8576FB6AB}" srcId="{43D7588D-CED4-48E6-A455-68CF18E542A5}" destId="{251C6258-AD91-491F-8AB9-07CD982D979E}" srcOrd="2" destOrd="0" parTransId="{9A942AC0-808B-4D28-8E89-509F4EF8026F}" sibTransId="{475580A8-6F49-4715-9565-2CE636ED3DFF}"/>
    <dgm:cxn modelId="{32A96136-9C46-4B82-B1B3-B2037CB2B36A}" type="presOf" srcId="{8DAD0CB3-98D8-45CD-BFE2-E2C322F198F0}" destId="{26022873-8B57-479D-9974-0482984C5793}" srcOrd="0" destOrd="0" presId="urn:microsoft.com/office/officeart/2005/8/layout/vList2"/>
    <dgm:cxn modelId="{A161D45C-2B27-468C-ADE0-5CA6148D4950}" srcId="{43D7588D-CED4-48E6-A455-68CF18E542A5}" destId="{8DAD0CB3-98D8-45CD-BFE2-E2C322F198F0}" srcOrd="1" destOrd="0" parTransId="{EF09C3A9-8F85-4E90-A4DF-A322B94BE31E}" sibTransId="{DAA195B7-2488-4BEA-AD62-0F1B42220366}"/>
    <dgm:cxn modelId="{F0E2DA76-0404-4DC2-93C4-50A08FFAB76F}" type="presOf" srcId="{2C3AAE18-4BE6-4AFA-B8C5-4F77711F4276}" destId="{CF43E22E-FE2D-4DB6-AD1E-0BC40C226CB9}" srcOrd="0" destOrd="0" presId="urn:microsoft.com/office/officeart/2005/8/layout/vList2"/>
    <dgm:cxn modelId="{EDF7D7C1-E07F-400E-A2E2-AA88292B9A7C}" srcId="{43D7588D-CED4-48E6-A455-68CF18E542A5}" destId="{2C3AAE18-4BE6-4AFA-B8C5-4F77711F4276}" srcOrd="0" destOrd="0" parTransId="{7310ECC1-D8F6-4B06-BC02-B033AF981F9F}" sibTransId="{4EB6D260-3B6A-407F-B3DC-ABC732BB5ECD}"/>
    <dgm:cxn modelId="{8E6A80F0-3C56-4E39-954B-B6543115A6A1}" type="presOf" srcId="{43D7588D-CED4-48E6-A455-68CF18E542A5}" destId="{420948EE-8D01-4E8D-B60D-14E57B107473}" srcOrd="0" destOrd="0" presId="urn:microsoft.com/office/officeart/2005/8/layout/vList2"/>
    <dgm:cxn modelId="{FBC44F62-7192-4D6E-967B-479143654B90}" type="presParOf" srcId="{420948EE-8D01-4E8D-B60D-14E57B107473}" destId="{CF43E22E-FE2D-4DB6-AD1E-0BC40C226CB9}" srcOrd="0" destOrd="0" presId="urn:microsoft.com/office/officeart/2005/8/layout/vList2"/>
    <dgm:cxn modelId="{4EA5F151-DD36-4BB0-8F9C-77CA2711876D}" type="presParOf" srcId="{420948EE-8D01-4E8D-B60D-14E57B107473}" destId="{48DEEBA3-1AE5-403C-9130-175C1611C335}" srcOrd="1" destOrd="0" presId="urn:microsoft.com/office/officeart/2005/8/layout/vList2"/>
    <dgm:cxn modelId="{4BBECB3C-6CA1-404E-AC3E-F02A8B12FCFC}" type="presParOf" srcId="{420948EE-8D01-4E8D-B60D-14E57B107473}" destId="{26022873-8B57-479D-9974-0482984C5793}" srcOrd="2" destOrd="0" presId="urn:microsoft.com/office/officeart/2005/8/layout/vList2"/>
    <dgm:cxn modelId="{940939BE-4210-49A0-A52A-699BF290BE04}" type="presParOf" srcId="{420948EE-8D01-4E8D-B60D-14E57B107473}" destId="{A1274D8A-ADE8-42CB-958B-F9EF21CDF320}" srcOrd="3" destOrd="0" presId="urn:microsoft.com/office/officeart/2005/8/layout/vList2"/>
    <dgm:cxn modelId="{2BC732CF-EBDF-4B80-850A-2DB02E2DF1CC}" type="presParOf" srcId="{420948EE-8D01-4E8D-B60D-14E57B107473}" destId="{E09B97F1-345E-4B53-8250-1F4FF23B57DA}" srcOrd="4"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E41B807-1565-4809-B060-E05A3315FE1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s-ES"/>
        </a:p>
      </dgm:t>
    </dgm:pt>
    <dgm:pt modelId="{C8E3A602-9F74-4144-A65F-03811BD6FFAE}">
      <dgm:prSet custT="1"/>
      <dgm:spPr>
        <a:solidFill>
          <a:schemeClr val="accent3">
            <a:lumMod val="40000"/>
            <a:lumOff val="60000"/>
          </a:schemeClr>
        </a:solidFill>
        <a:ln>
          <a:solidFill>
            <a:schemeClr val="accent4">
              <a:lumMod val="75000"/>
            </a:schemeClr>
          </a:solidFill>
        </a:ln>
      </dgm:spPr>
      <dgm:t>
        <a:bodyPr/>
        <a:lstStyle/>
        <a:p>
          <a:r>
            <a:rPr lang="el-GR" altLang="es-ES" sz="1200" dirty="0">
              <a:solidFill>
                <a:schemeClr val="tx1"/>
              </a:solidFill>
            </a:rPr>
            <a:t>Σε έναν </a:t>
          </a:r>
          <a:r>
            <a:rPr lang="el-GR" altLang="es-ES" sz="1200" dirty="0" err="1">
              <a:solidFill>
                <a:schemeClr val="tx1"/>
              </a:solidFill>
            </a:rPr>
            <a:t>ιστότοπο</a:t>
          </a:r>
          <a:r>
            <a:rPr lang="el-GR" altLang="es-ES" sz="1200" dirty="0">
              <a:solidFill>
                <a:schemeClr val="tx1"/>
              </a:solidFill>
            </a:rPr>
            <a:t> που συμμορφώνεται με τα πρότυπα, ο χρήστης:</a:t>
          </a:r>
          <a:endParaRPr lang="es-ES" sz="1200" dirty="0">
            <a:solidFill>
              <a:schemeClr val="tx1"/>
            </a:solidFill>
          </a:endParaRPr>
        </a:p>
      </dgm:t>
    </dgm:pt>
    <dgm:pt modelId="{D79F33E4-C53C-4928-A3AE-79C9F59F9B9F}" type="parTrans" cxnId="{4D275656-B405-4C5C-AAAE-68C13FEE8888}">
      <dgm:prSet/>
      <dgm:spPr/>
      <dgm:t>
        <a:bodyPr/>
        <a:lstStyle/>
        <a:p>
          <a:endParaRPr lang="es-ES" sz="1200"/>
        </a:p>
      </dgm:t>
    </dgm:pt>
    <dgm:pt modelId="{E1880623-0C01-4A02-82A5-F083B9C27839}" type="sibTrans" cxnId="{4D275656-B405-4C5C-AAAE-68C13FEE8888}">
      <dgm:prSet/>
      <dgm:spPr/>
      <dgm:t>
        <a:bodyPr/>
        <a:lstStyle/>
        <a:p>
          <a:endParaRPr lang="es-ES" sz="1200"/>
        </a:p>
      </dgm:t>
    </dgm:pt>
    <dgm:pt modelId="{A6E2B4D4-4740-4AFF-B51C-24859E1BDEAE}">
      <dgm:prSet custT="1"/>
      <dgm:spPr>
        <a:ln>
          <a:solidFill>
            <a:schemeClr val="accent4">
              <a:lumMod val="75000"/>
            </a:schemeClr>
          </a:solidFill>
        </a:ln>
      </dgm:spPr>
      <dgm:t>
        <a:bodyPr/>
        <a:lstStyle/>
        <a:p>
          <a:pPr>
            <a:lnSpc>
              <a:spcPct val="90000"/>
            </a:lnSpc>
          </a:pPr>
          <a:endParaRPr lang="es-ES" sz="1200" dirty="0"/>
        </a:p>
      </dgm:t>
    </dgm:pt>
    <dgm:pt modelId="{235DD08F-9FDE-4F39-895B-F5C77EB62F09}" type="parTrans" cxnId="{61F1CDED-F4B7-4D1E-878F-FEE8C9981CF1}">
      <dgm:prSet/>
      <dgm:spPr/>
      <dgm:t>
        <a:bodyPr/>
        <a:lstStyle/>
        <a:p>
          <a:endParaRPr lang="es-ES" sz="1200"/>
        </a:p>
      </dgm:t>
    </dgm:pt>
    <dgm:pt modelId="{021D4448-72F4-480F-A97A-A0F40A5C2982}" type="sibTrans" cxnId="{61F1CDED-F4B7-4D1E-878F-FEE8C9981CF1}">
      <dgm:prSet/>
      <dgm:spPr/>
      <dgm:t>
        <a:bodyPr/>
        <a:lstStyle/>
        <a:p>
          <a:endParaRPr lang="es-ES" sz="1200"/>
        </a:p>
      </dgm:t>
    </dgm:pt>
    <dgm:pt modelId="{25652608-F21B-454A-AC68-342EA0A9501A}">
      <dgm:prSet custT="1"/>
      <dgm:spPr>
        <a:ln>
          <a:solidFill>
            <a:schemeClr val="accent4">
              <a:lumMod val="75000"/>
            </a:schemeClr>
          </a:solidFill>
        </a:ln>
      </dgm:spPr>
      <dgm:t>
        <a:bodyPr/>
        <a:lstStyle/>
        <a:p>
          <a:pPr>
            <a:lnSpc>
              <a:spcPct val="90000"/>
            </a:lnSpc>
          </a:pPr>
          <a:endParaRPr lang="es-ES" sz="1200" dirty="0"/>
        </a:p>
      </dgm:t>
    </dgm:pt>
    <dgm:pt modelId="{9D18A3A4-1974-4611-B035-C05F994C1AEA}" type="parTrans" cxnId="{4E1554BA-FFD5-407A-9706-24A37F16CD38}">
      <dgm:prSet/>
      <dgm:spPr/>
      <dgm:t>
        <a:bodyPr/>
        <a:lstStyle/>
        <a:p>
          <a:endParaRPr lang="es-ES" sz="1200"/>
        </a:p>
      </dgm:t>
    </dgm:pt>
    <dgm:pt modelId="{CFBA5D0E-992A-4324-8E16-AA16B14DC492}" type="sibTrans" cxnId="{4E1554BA-FFD5-407A-9706-24A37F16CD38}">
      <dgm:prSet/>
      <dgm:spPr/>
      <dgm:t>
        <a:bodyPr/>
        <a:lstStyle/>
        <a:p>
          <a:endParaRPr lang="es-ES" sz="1200"/>
        </a:p>
      </dgm:t>
    </dgm:pt>
    <dgm:pt modelId="{49CB815C-80F0-48C1-8EC2-82EC9327BB37}">
      <dgm:prSet custT="1"/>
      <dgm:spPr/>
      <dgm:t>
        <a:bodyPr/>
        <a:lstStyle/>
        <a:p>
          <a:pPr>
            <a:lnSpc>
              <a:spcPct val="150000"/>
            </a:lnSpc>
          </a:pPr>
          <a:r>
            <a:rPr lang="el-GR" altLang="es-ES" sz="1200" dirty="0"/>
            <a:t>Ξέρει τι να περιμένει
Γνωρίζει τα γραφικά των λειτουργιών
Γνωρίζει πού να βρει και πώς να χρησιμοποιήσει τις λειτουργίες
Δεν χρειάζεται μεγάλη προσπάθεια καθώς δουλεύει με γνωστά στοιχεία
Δεν παραμελεί τμήματα του </a:t>
          </a:r>
          <a:r>
            <a:rPr lang="el-GR" altLang="es-ES" sz="1200" dirty="0" err="1"/>
            <a:t>ιστότοπου</a:t>
          </a:r>
          <a:r>
            <a:rPr lang="el-GR" altLang="es-ES" sz="1200" dirty="0"/>
            <a:t> που είναι κρυμμένα κάτω από ένα μη τυπικό στοιχείο</a:t>
          </a:r>
          <a:endParaRPr lang="en-GB" altLang="es-ES" sz="1200" dirty="0">
            <a:latin typeface="Arial Rounded MT Bold" panose="020F0704030504030204" pitchFamily="34" charset="0"/>
          </a:endParaRPr>
        </a:p>
      </dgm:t>
    </dgm:pt>
    <dgm:pt modelId="{C8E0A84E-0B26-4DBF-AADD-BBD8EDB2A99E}" type="parTrans" cxnId="{6866D398-891E-4B93-B928-B99CC22B59F7}">
      <dgm:prSet/>
      <dgm:spPr/>
      <dgm:t>
        <a:bodyPr/>
        <a:lstStyle/>
        <a:p>
          <a:endParaRPr lang="es-ES" sz="1200"/>
        </a:p>
      </dgm:t>
    </dgm:pt>
    <dgm:pt modelId="{8B5E9D62-3930-491B-A396-998668EDD5FB}" type="sibTrans" cxnId="{6866D398-891E-4B93-B928-B99CC22B59F7}">
      <dgm:prSet/>
      <dgm:spPr/>
      <dgm:t>
        <a:bodyPr/>
        <a:lstStyle/>
        <a:p>
          <a:endParaRPr lang="es-ES" sz="1200"/>
        </a:p>
      </dgm:t>
    </dgm:pt>
    <dgm:pt modelId="{744AFF70-5C55-400D-854C-AEC7B6C44BB6}">
      <dgm:prSet custT="1"/>
      <dgm:spPr/>
      <dgm:t>
        <a:bodyPr/>
        <a:lstStyle/>
        <a:p>
          <a:pPr>
            <a:lnSpc>
              <a:spcPct val="90000"/>
            </a:lnSpc>
          </a:pPr>
          <a:endParaRPr lang="it-IT" altLang="es-ES" sz="1200" dirty="0">
            <a:latin typeface="Arial Rounded MT Bold" panose="020F0704030504030204" pitchFamily="34" charset="0"/>
          </a:endParaRPr>
        </a:p>
      </dgm:t>
    </dgm:pt>
    <dgm:pt modelId="{0B91CDCB-E03C-405A-AF89-714706EEC902}" type="parTrans" cxnId="{A648482C-2682-4EC3-A804-4B7B5C154FB4}">
      <dgm:prSet/>
      <dgm:spPr/>
      <dgm:t>
        <a:bodyPr/>
        <a:lstStyle/>
        <a:p>
          <a:endParaRPr lang="es-ES" sz="1200"/>
        </a:p>
      </dgm:t>
    </dgm:pt>
    <dgm:pt modelId="{452534DC-3B1B-4551-B2A6-97993B975808}" type="sibTrans" cxnId="{A648482C-2682-4EC3-A804-4B7B5C154FB4}">
      <dgm:prSet/>
      <dgm:spPr/>
      <dgm:t>
        <a:bodyPr/>
        <a:lstStyle/>
        <a:p>
          <a:endParaRPr lang="es-ES" sz="1200"/>
        </a:p>
      </dgm:t>
    </dgm:pt>
    <dgm:pt modelId="{07BBEB18-C949-4777-8480-C0330C292215}">
      <dgm:prSet custT="1"/>
      <dgm:spPr/>
      <dgm:t>
        <a:bodyPr/>
        <a:lstStyle/>
        <a:p>
          <a:pPr>
            <a:lnSpc>
              <a:spcPct val="90000"/>
            </a:lnSpc>
          </a:pPr>
          <a:endParaRPr lang="it-IT" altLang="es-ES" sz="1200" dirty="0">
            <a:latin typeface="Arial Rounded MT Bold" panose="020F0704030504030204" pitchFamily="34" charset="0"/>
          </a:endParaRPr>
        </a:p>
      </dgm:t>
    </dgm:pt>
    <dgm:pt modelId="{8C81AA69-E02A-4559-8352-A7BB15211CA2}" type="parTrans" cxnId="{3B3182FA-10E6-403F-B364-90ED28C63330}">
      <dgm:prSet/>
      <dgm:spPr/>
      <dgm:t>
        <a:bodyPr/>
        <a:lstStyle/>
        <a:p>
          <a:endParaRPr lang="es-ES" sz="1200"/>
        </a:p>
      </dgm:t>
    </dgm:pt>
    <dgm:pt modelId="{E98AC0D2-D7F2-479A-8B41-41D9A173A26F}" type="sibTrans" cxnId="{3B3182FA-10E6-403F-B364-90ED28C63330}">
      <dgm:prSet/>
      <dgm:spPr/>
      <dgm:t>
        <a:bodyPr/>
        <a:lstStyle/>
        <a:p>
          <a:endParaRPr lang="es-ES" sz="1200"/>
        </a:p>
      </dgm:t>
    </dgm:pt>
    <dgm:pt modelId="{2434F095-B953-4894-B735-9BADA42D948F}" type="pres">
      <dgm:prSet presAssocID="{EE41B807-1565-4809-B060-E05A3315FE1E}" presName="linear" presStyleCnt="0">
        <dgm:presLayoutVars>
          <dgm:dir/>
          <dgm:animLvl val="lvl"/>
          <dgm:resizeHandles val="exact"/>
        </dgm:presLayoutVars>
      </dgm:prSet>
      <dgm:spPr/>
    </dgm:pt>
    <dgm:pt modelId="{05CEE884-92BC-4B44-848A-5F9C49CB89D8}" type="pres">
      <dgm:prSet presAssocID="{C8E3A602-9F74-4144-A65F-03811BD6FFAE}" presName="parentLin" presStyleCnt="0"/>
      <dgm:spPr/>
    </dgm:pt>
    <dgm:pt modelId="{984D7EDB-02D9-4907-86AF-38DD5871F50D}" type="pres">
      <dgm:prSet presAssocID="{C8E3A602-9F74-4144-A65F-03811BD6FFAE}" presName="parentLeftMargin" presStyleLbl="node1" presStyleIdx="0" presStyleCnt="1"/>
      <dgm:spPr/>
    </dgm:pt>
    <dgm:pt modelId="{7613DFA0-06C3-491E-A14E-73B28508E705}" type="pres">
      <dgm:prSet presAssocID="{C8E3A602-9F74-4144-A65F-03811BD6FFAE}" presName="parentText" presStyleLbl="node1" presStyleIdx="0" presStyleCnt="1" custScaleY="388242" custLinFactNeighborX="3585" custLinFactNeighborY="79498">
        <dgm:presLayoutVars>
          <dgm:chMax val="0"/>
          <dgm:bulletEnabled val="1"/>
        </dgm:presLayoutVars>
      </dgm:prSet>
      <dgm:spPr/>
    </dgm:pt>
    <dgm:pt modelId="{66A7E480-853C-4452-81B3-1AE080C54FDB}" type="pres">
      <dgm:prSet presAssocID="{C8E3A602-9F74-4144-A65F-03811BD6FFAE}" presName="negativeSpace" presStyleCnt="0"/>
      <dgm:spPr/>
    </dgm:pt>
    <dgm:pt modelId="{AE326546-7E3E-41F9-9511-AA12A421E4C4}" type="pres">
      <dgm:prSet presAssocID="{C8E3A602-9F74-4144-A65F-03811BD6FFAE}" presName="childText" presStyleLbl="conFgAcc1" presStyleIdx="0" presStyleCnt="1" custLinFactNeighborX="796" custLinFactNeighborY="-53410">
        <dgm:presLayoutVars>
          <dgm:bulletEnabled val="1"/>
        </dgm:presLayoutVars>
      </dgm:prSet>
      <dgm:spPr/>
    </dgm:pt>
  </dgm:ptLst>
  <dgm:cxnLst>
    <dgm:cxn modelId="{576B451C-FAB7-49CD-BD20-C88AA0CC8997}" type="presOf" srcId="{C8E3A602-9F74-4144-A65F-03811BD6FFAE}" destId="{7613DFA0-06C3-491E-A14E-73B28508E705}" srcOrd="1" destOrd="0" presId="urn:microsoft.com/office/officeart/2005/8/layout/list1"/>
    <dgm:cxn modelId="{2B300E2B-9D6B-4168-96B0-7B22AC530BE5}" type="presOf" srcId="{07BBEB18-C949-4777-8480-C0330C292215}" destId="{AE326546-7E3E-41F9-9511-AA12A421E4C4}" srcOrd="0" destOrd="3" presId="urn:microsoft.com/office/officeart/2005/8/layout/list1"/>
    <dgm:cxn modelId="{A648482C-2682-4EC3-A804-4B7B5C154FB4}" srcId="{C8E3A602-9F74-4144-A65F-03811BD6FFAE}" destId="{744AFF70-5C55-400D-854C-AEC7B6C44BB6}" srcOrd="1" destOrd="0" parTransId="{0B91CDCB-E03C-405A-AF89-714706EEC902}" sibTransId="{452534DC-3B1B-4551-B2A6-97993B975808}"/>
    <dgm:cxn modelId="{4D275656-B405-4C5C-AAAE-68C13FEE8888}" srcId="{EE41B807-1565-4809-B060-E05A3315FE1E}" destId="{C8E3A602-9F74-4144-A65F-03811BD6FFAE}" srcOrd="0" destOrd="0" parTransId="{D79F33E4-C53C-4928-A3AE-79C9F59F9B9F}" sibTransId="{E1880623-0C01-4A02-82A5-F083B9C27839}"/>
    <dgm:cxn modelId="{3CF2FC76-39AB-447F-8336-4097E1FE58EA}" type="presOf" srcId="{C8E3A602-9F74-4144-A65F-03811BD6FFAE}" destId="{984D7EDB-02D9-4907-86AF-38DD5871F50D}" srcOrd="0" destOrd="0" presId="urn:microsoft.com/office/officeart/2005/8/layout/list1"/>
    <dgm:cxn modelId="{5F5AF982-7023-4ADA-9E3B-E0692A315595}" type="presOf" srcId="{A6E2B4D4-4740-4AFF-B51C-24859E1BDEAE}" destId="{AE326546-7E3E-41F9-9511-AA12A421E4C4}" srcOrd="0" destOrd="0" presId="urn:microsoft.com/office/officeart/2005/8/layout/list1"/>
    <dgm:cxn modelId="{6866D398-891E-4B93-B928-B99CC22B59F7}" srcId="{A6E2B4D4-4740-4AFF-B51C-24859E1BDEAE}" destId="{49CB815C-80F0-48C1-8EC2-82EC9327BB37}" srcOrd="0" destOrd="0" parTransId="{C8E0A84E-0B26-4DBF-AADD-BBD8EDB2A99E}" sibTransId="{8B5E9D62-3930-491B-A396-998668EDD5FB}"/>
    <dgm:cxn modelId="{1C45FFAF-0341-46AE-A6B6-4EC5B638A966}" type="presOf" srcId="{49CB815C-80F0-48C1-8EC2-82EC9327BB37}" destId="{AE326546-7E3E-41F9-9511-AA12A421E4C4}" srcOrd="0" destOrd="1" presId="urn:microsoft.com/office/officeart/2005/8/layout/list1"/>
    <dgm:cxn modelId="{892F33B1-F8E9-44F0-8CCF-377BA667E066}" type="presOf" srcId="{744AFF70-5C55-400D-854C-AEC7B6C44BB6}" destId="{AE326546-7E3E-41F9-9511-AA12A421E4C4}" srcOrd="0" destOrd="2" presId="urn:microsoft.com/office/officeart/2005/8/layout/list1"/>
    <dgm:cxn modelId="{4E1554BA-FFD5-407A-9706-24A37F16CD38}" srcId="{C8E3A602-9F74-4144-A65F-03811BD6FFAE}" destId="{25652608-F21B-454A-AC68-342EA0A9501A}" srcOrd="2" destOrd="0" parTransId="{9D18A3A4-1974-4611-B035-C05F994C1AEA}" sibTransId="{CFBA5D0E-992A-4324-8E16-AA16B14DC492}"/>
    <dgm:cxn modelId="{A20CF1DA-AB92-44CD-938A-9D2D56BD3204}" type="presOf" srcId="{25652608-F21B-454A-AC68-342EA0A9501A}" destId="{AE326546-7E3E-41F9-9511-AA12A421E4C4}" srcOrd="0" destOrd="4" presId="urn:microsoft.com/office/officeart/2005/8/layout/list1"/>
    <dgm:cxn modelId="{EDB5EFE2-87D0-4B76-8E6E-4E58FC04ECC1}" type="presOf" srcId="{EE41B807-1565-4809-B060-E05A3315FE1E}" destId="{2434F095-B953-4894-B735-9BADA42D948F}" srcOrd="0" destOrd="0" presId="urn:microsoft.com/office/officeart/2005/8/layout/list1"/>
    <dgm:cxn modelId="{61F1CDED-F4B7-4D1E-878F-FEE8C9981CF1}" srcId="{C8E3A602-9F74-4144-A65F-03811BD6FFAE}" destId="{A6E2B4D4-4740-4AFF-B51C-24859E1BDEAE}" srcOrd="0" destOrd="0" parTransId="{235DD08F-9FDE-4F39-895B-F5C77EB62F09}" sibTransId="{021D4448-72F4-480F-A97A-A0F40A5C2982}"/>
    <dgm:cxn modelId="{3B3182FA-10E6-403F-B364-90ED28C63330}" srcId="{744AFF70-5C55-400D-854C-AEC7B6C44BB6}" destId="{07BBEB18-C949-4777-8480-C0330C292215}" srcOrd="0" destOrd="0" parTransId="{8C81AA69-E02A-4559-8352-A7BB15211CA2}" sibTransId="{E98AC0D2-D7F2-479A-8B41-41D9A173A26F}"/>
    <dgm:cxn modelId="{0B998754-9771-46E9-ACAC-36FCAD6C6939}" type="presParOf" srcId="{2434F095-B953-4894-B735-9BADA42D948F}" destId="{05CEE884-92BC-4B44-848A-5F9C49CB89D8}" srcOrd="0" destOrd="0" presId="urn:microsoft.com/office/officeart/2005/8/layout/list1"/>
    <dgm:cxn modelId="{50F89AF7-B8AF-4809-81F1-354C6F037F03}" type="presParOf" srcId="{05CEE884-92BC-4B44-848A-5F9C49CB89D8}" destId="{984D7EDB-02D9-4907-86AF-38DD5871F50D}" srcOrd="0" destOrd="0" presId="urn:microsoft.com/office/officeart/2005/8/layout/list1"/>
    <dgm:cxn modelId="{D04389B7-A669-49E5-A84D-FDBC273F4DA6}" type="presParOf" srcId="{05CEE884-92BC-4B44-848A-5F9C49CB89D8}" destId="{7613DFA0-06C3-491E-A14E-73B28508E705}" srcOrd="1" destOrd="0" presId="urn:microsoft.com/office/officeart/2005/8/layout/list1"/>
    <dgm:cxn modelId="{60E8E123-9567-41A4-A717-20A6270E7B2C}" type="presParOf" srcId="{2434F095-B953-4894-B735-9BADA42D948F}" destId="{66A7E480-853C-4452-81B3-1AE080C54FDB}" srcOrd="1" destOrd="0" presId="urn:microsoft.com/office/officeart/2005/8/layout/list1"/>
    <dgm:cxn modelId="{44FB9037-8920-4895-B1F7-13742C00AE0D}" type="presParOf" srcId="{2434F095-B953-4894-B735-9BADA42D948F}" destId="{AE326546-7E3E-41F9-9511-AA12A421E4C4}" srcOrd="2"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D823B2C1-DB3C-4FC0-8CE2-B7545DF6148F}" type="doc">
      <dgm:prSet loTypeId="urn:microsoft.com/office/officeart/2005/8/layout/pyramid2" loCatId="pyramid" qsTypeId="urn:microsoft.com/office/officeart/2005/8/quickstyle/simple1" qsCatId="simple" csTypeId="urn:microsoft.com/office/officeart/2005/8/colors/accent1_2" csCatId="accent1" phldr="1"/>
      <dgm:spPr/>
      <dgm:t>
        <a:bodyPr/>
        <a:lstStyle/>
        <a:p>
          <a:endParaRPr lang="es-ES"/>
        </a:p>
      </dgm:t>
    </dgm:pt>
    <dgm:pt modelId="{84ADA4FA-5AC7-4E26-AFA6-620011D82D50}">
      <dgm:prSet custT="1">
        <dgm:style>
          <a:lnRef idx="2">
            <a:schemeClr val="accent2"/>
          </a:lnRef>
          <a:fillRef idx="1">
            <a:schemeClr val="lt1"/>
          </a:fillRef>
          <a:effectRef idx="0">
            <a:schemeClr val="accent2"/>
          </a:effectRef>
          <a:fontRef idx="minor">
            <a:schemeClr val="dk1"/>
          </a:fontRef>
        </dgm:style>
      </dgm:prSet>
      <dgm:spPr/>
      <dgm:t>
        <a:bodyPr/>
        <a:lstStyle/>
        <a:p>
          <a:pPr algn="l"/>
          <a:r>
            <a:rPr lang="el-GR" altLang="es-ES" sz="1200" b="1" dirty="0"/>
            <a:t>3 Κανόνες:
- Είναι απαραίτητο να είστε βέβαιοι ότι οι σύνδεσμοι και οι περιγραφές στον </a:t>
          </a:r>
          <a:r>
            <a:rPr lang="el-GR" altLang="es-ES" sz="1200" b="1" dirty="0" err="1"/>
            <a:t>ιστότοπο</a:t>
          </a:r>
          <a:r>
            <a:rPr lang="el-GR" altLang="es-ES" sz="1200" b="1" dirty="0"/>
            <a:t> καθιστούν σαφές στον χρήστη τι θα βρει στον προορισμό του.
- Μη χρησιμοποιείτε επινοημένες λέξεις ή συνθήματα που δεν περιγράφουν με σαφήνεια τον στόχο.
- Ενημερώστε τον χρήστη, κατά την αναζήτηση, για την απόσταση από τον στόχο.</a:t>
          </a:r>
          <a:endParaRPr lang="es-ES" sz="1200" dirty="0">
            <a:latin typeface="Arial Rounded MT Bold" panose="020F0704030504030204" pitchFamily="34" charset="0"/>
          </a:endParaRPr>
        </a:p>
      </dgm:t>
    </dgm:pt>
    <dgm:pt modelId="{C4E0FAA6-950E-4547-9BA5-47DF483C997E}" type="parTrans" cxnId="{1A4AF75C-19FC-42FD-846D-A0B6E6775FFE}">
      <dgm:prSet/>
      <dgm:spPr/>
      <dgm:t>
        <a:bodyPr/>
        <a:lstStyle/>
        <a:p>
          <a:endParaRPr lang="es-ES"/>
        </a:p>
      </dgm:t>
    </dgm:pt>
    <dgm:pt modelId="{6539333C-BCF8-4376-B554-E064CA294E37}" type="sibTrans" cxnId="{1A4AF75C-19FC-42FD-846D-A0B6E6775FFE}">
      <dgm:prSet/>
      <dgm:spPr/>
      <dgm:t>
        <a:bodyPr/>
        <a:lstStyle/>
        <a:p>
          <a:endParaRPr lang="es-ES"/>
        </a:p>
      </dgm:t>
    </dgm:pt>
    <dgm:pt modelId="{9FE162B7-C60A-4A51-8CED-8CF4C4BE28AA}" type="pres">
      <dgm:prSet presAssocID="{D823B2C1-DB3C-4FC0-8CE2-B7545DF6148F}" presName="compositeShape" presStyleCnt="0">
        <dgm:presLayoutVars>
          <dgm:dir/>
          <dgm:resizeHandles/>
        </dgm:presLayoutVars>
      </dgm:prSet>
      <dgm:spPr/>
    </dgm:pt>
    <dgm:pt modelId="{9D8F8DB4-C3E2-492F-B51E-303F9E3CA2CD}" type="pres">
      <dgm:prSet presAssocID="{D823B2C1-DB3C-4FC0-8CE2-B7545DF6148F}" presName="pyramid" presStyleLbl="node1" presStyleIdx="0" presStyleCnt="1"/>
      <dgm:spPr>
        <a:solidFill>
          <a:schemeClr val="accent3">
            <a:lumMod val="60000"/>
            <a:lumOff val="40000"/>
          </a:schemeClr>
        </a:solidFill>
      </dgm:spPr>
    </dgm:pt>
    <dgm:pt modelId="{A146B731-1563-4D43-8F3E-77C1E00DDFEB}" type="pres">
      <dgm:prSet presAssocID="{D823B2C1-DB3C-4FC0-8CE2-B7545DF6148F}" presName="theList" presStyleCnt="0"/>
      <dgm:spPr/>
    </dgm:pt>
    <dgm:pt modelId="{AD23C113-C1BE-4FB8-9A01-8929F5888BE2}" type="pres">
      <dgm:prSet presAssocID="{84ADA4FA-5AC7-4E26-AFA6-620011D82D50}" presName="aNode" presStyleLbl="fgAcc1" presStyleIdx="0" presStyleCnt="1" custScaleX="187443" custScaleY="969697" custLinFactY="26499" custLinFactNeighborX="53044" custLinFactNeighborY="100000">
        <dgm:presLayoutVars>
          <dgm:bulletEnabled val="1"/>
        </dgm:presLayoutVars>
      </dgm:prSet>
      <dgm:spPr/>
    </dgm:pt>
    <dgm:pt modelId="{532D8A2B-EE88-4A0C-AD11-87C386ED5ECA}" type="pres">
      <dgm:prSet presAssocID="{84ADA4FA-5AC7-4E26-AFA6-620011D82D50}" presName="aSpace" presStyleCnt="0"/>
      <dgm:spPr/>
    </dgm:pt>
  </dgm:ptLst>
  <dgm:cxnLst>
    <dgm:cxn modelId="{1A4AF75C-19FC-42FD-846D-A0B6E6775FFE}" srcId="{D823B2C1-DB3C-4FC0-8CE2-B7545DF6148F}" destId="{84ADA4FA-5AC7-4E26-AFA6-620011D82D50}" srcOrd="0" destOrd="0" parTransId="{C4E0FAA6-950E-4547-9BA5-47DF483C997E}" sibTransId="{6539333C-BCF8-4376-B554-E064CA294E37}"/>
    <dgm:cxn modelId="{E11AA8D2-03FF-4F33-AF95-B2486FE97F40}" type="presOf" srcId="{D823B2C1-DB3C-4FC0-8CE2-B7545DF6148F}" destId="{9FE162B7-C60A-4A51-8CED-8CF4C4BE28AA}" srcOrd="0" destOrd="0" presId="urn:microsoft.com/office/officeart/2005/8/layout/pyramid2"/>
    <dgm:cxn modelId="{E529E6ED-9FA5-4383-9D4F-DBD913026917}" type="presOf" srcId="{84ADA4FA-5AC7-4E26-AFA6-620011D82D50}" destId="{AD23C113-C1BE-4FB8-9A01-8929F5888BE2}" srcOrd="0" destOrd="0" presId="urn:microsoft.com/office/officeart/2005/8/layout/pyramid2"/>
    <dgm:cxn modelId="{F7FA73AE-3381-43CD-B17F-51ED190B8ABD}" type="presParOf" srcId="{9FE162B7-C60A-4A51-8CED-8CF4C4BE28AA}" destId="{9D8F8DB4-C3E2-492F-B51E-303F9E3CA2CD}" srcOrd="0" destOrd="0" presId="urn:microsoft.com/office/officeart/2005/8/layout/pyramid2"/>
    <dgm:cxn modelId="{FE49F04B-BDEE-4579-874A-011C0536D885}" type="presParOf" srcId="{9FE162B7-C60A-4A51-8CED-8CF4C4BE28AA}" destId="{A146B731-1563-4D43-8F3E-77C1E00DDFEB}" srcOrd="1" destOrd="0" presId="urn:microsoft.com/office/officeart/2005/8/layout/pyramid2"/>
    <dgm:cxn modelId="{689068A4-F4AD-4F42-9997-8CA8EB2DE0F4}" type="presParOf" srcId="{A146B731-1563-4D43-8F3E-77C1E00DDFEB}" destId="{AD23C113-C1BE-4FB8-9A01-8929F5888BE2}" srcOrd="0" destOrd="0" presId="urn:microsoft.com/office/officeart/2005/8/layout/pyramid2"/>
    <dgm:cxn modelId="{5B1C20E8-865A-493C-BF4C-7CB3434693E4}" type="presParOf" srcId="{A146B731-1563-4D43-8F3E-77C1E00DDFEB}" destId="{532D8A2B-EE88-4A0C-AD11-87C386ED5ECA}" srcOrd="1"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65D00093-A19E-4612-B521-30B264D87F7F}"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s-ES"/>
        </a:p>
      </dgm:t>
    </dgm:pt>
    <dgm:pt modelId="{E04DDE30-1250-47BB-B855-2896BB80D51B}">
      <dgm:prSet custT="1">
        <dgm:style>
          <a:lnRef idx="2">
            <a:schemeClr val="accent2"/>
          </a:lnRef>
          <a:fillRef idx="1">
            <a:schemeClr val="lt1"/>
          </a:fillRef>
          <a:effectRef idx="0">
            <a:schemeClr val="accent2"/>
          </a:effectRef>
          <a:fontRef idx="minor">
            <a:schemeClr val="dk1"/>
          </a:fontRef>
        </dgm:style>
      </dgm:prSet>
      <dgm:spPr/>
      <dgm:t>
        <a:bodyPr/>
        <a:lstStyle/>
        <a:p>
          <a:r>
            <a:rPr lang="el-GR" altLang="es-ES" sz="1200" b="1" dirty="0"/>
            <a:t>Κάντε έναν </a:t>
          </a:r>
          <a:r>
            <a:rPr lang="el-GR" altLang="es-ES" sz="1200" b="1" dirty="0" err="1"/>
            <a:t>ιστότοπο</a:t>
          </a:r>
          <a:r>
            <a:rPr lang="el-GR" altLang="es-ES" sz="1200" b="1" dirty="0"/>
            <a:t> ΚΑΤΑΛΛΗΛΟ για σύντομες επισκέψεις</a:t>
          </a:r>
          <a:endParaRPr lang="es-ES" sz="1200" dirty="0">
            <a:solidFill>
              <a:schemeClr val="tx1"/>
            </a:solidFill>
          </a:endParaRPr>
        </a:p>
      </dgm:t>
    </dgm:pt>
    <dgm:pt modelId="{B0626BCA-CD1B-4CBA-BDDB-F71F2C0D9B80}" type="parTrans" cxnId="{DC659690-4BA7-4C68-B05D-F42EF2286728}">
      <dgm:prSet/>
      <dgm:spPr/>
      <dgm:t>
        <a:bodyPr/>
        <a:lstStyle/>
        <a:p>
          <a:endParaRPr lang="es-ES"/>
        </a:p>
      </dgm:t>
    </dgm:pt>
    <dgm:pt modelId="{BA8E88CE-5E9B-4B1D-9C10-BA4857008C42}" type="sibTrans" cxnId="{DC659690-4BA7-4C68-B05D-F42EF2286728}">
      <dgm:prSet/>
      <dgm:spPr/>
      <dgm:t>
        <a:bodyPr/>
        <a:lstStyle/>
        <a:p>
          <a:endParaRPr lang="es-ES"/>
        </a:p>
      </dgm:t>
    </dgm:pt>
    <dgm:pt modelId="{0E76CD36-83F6-4D46-88A7-FB4D02816F73}">
      <dgm:prSet custT="1">
        <dgm:style>
          <a:lnRef idx="2">
            <a:schemeClr val="accent2"/>
          </a:lnRef>
          <a:fillRef idx="1">
            <a:schemeClr val="lt1"/>
          </a:fillRef>
          <a:effectRef idx="0">
            <a:schemeClr val="accent2"/>
          </a:effectRef>
          <a:fontRef idx="minor">
            <a:schemeClr val="dk1"/>
          </a:fontRef>
        </dgm:style>
      </dgm:prSet>
      <dgm:spPr/>
      <dgm:t>
        <a:bodyPr/>
        <a:lstStyle/>
        <a:p>
          <a:r>
            <a:rPr lang="el-GR" altLang="es-ES" sz="1200" b="1" dirty="0"/>
            <a:t>Ενθαρρύνετε τον χρήστη να επιστρέψει στον </a:t>
          </a:r>
          <a:r>
            <a:rPr lang="el-GR" altLang="es-ES" sz="1200" b="1" dirty="0" err="1"/>
            <a:t>ιστότοπο</a:t>
          </a:r>
          <a:r>
            <a:rPr lang="el-GR" altLang="es-ES" sz="1200" b="1" dirty="0"/>
            <a:t>: χρησιμοποιήστε το ενημερωτικό δελτίο ως υπενθύμιση</a:t>
          </a:r>
          <a:endParaRPr lang="es-ES" sz="1200" dirty="0">
            <a:solidFill>
              <a:schemeClr val="tx1"/>
            </a:solidFill>
          </a:endParaRPr>
        </a:p>
      </dgm:t>
    </dgm:pt>
    <dgm:pt modelId="{1C05CD7B-FCFA-4262-9F36-B3866932A276}" type="parTrans" cxnId="{288DB545-F89E-4936-A063-A0949ADD1330}">
      <dgm:prSet/>
      <dgm:spPr/>
      <dgm:t>
        <a:bodyPr/>
        <a:lstStyle/>
        <a:p>
          <a:endParaRPr lang="es-ES"/>
        </a:p>
      </dgm:t>
    </dgm:pt>
    <dgm:pt modelId="{3EB97EB9-EC57-4607-B8D5-F6A467BF2CEA}" type="sibTrans" cxnId="{288DB545-F89E-4936-A063-A0949ADD1330}">
      <dgm:prSet/>
      <dgm:spPr/>
      <dgm:t>
        <a:bodyPr/>
        <a:lstStyle/>
        <a:p>
          <a:endParaRPr lang="es-ES"/>
        </a:p>
      </dgm:t>
    </dgm:pt>
    <dgm:pt modelId="{4BD0B00D-63CE-417E-8AD0-1B3EDDBB7BA9}">
      <dgm:prSet custT="1">
        <dgm:style>
          <a:lnRef idx="2">
            <a:schemeClr val="accent2"/>
          </a:lnRef>
          <a:fillRef idx="1">
            <a:schemeClr val="lt1"/>
          </a:fillRef>
          <a:effectRef idx="0">
            <a:schemeClr val="accent2"/>
          </a:effectRef>
          <a:fontRef idx="minor">
            <a:schemeClr val="dk1"/>
          </a:fontRef>
        </dgm:style>
      </dgm:prSet>
      <dgm:spPr/>
      <dgm:t>
        <a:bodyPr/>
        <a:lstStyle/>
        <a:p>
          <a:r>
            <a:rPr lang="el-GR" altLang="es-ES" sz="1200" b="1" dirty="0"/>
            <a:t>Μάθετε να ανταποκρίνεστε άμεσα στις ανάγκες των χρηστών</a:t>
          </a:r>
          <a:endParaRPr lang="es-ES" sz="1200" dirty="0">
            <a:solidFill>
              <a:schemeClr val="tx1"/>
            </a:solidFill>
          </a:endParaRPr>
        </a:p>
      </dgm:t>
    </dgm:pt>
    <dgm:pt modelId="{6D662843-6281-4570-B473-D811A64DC101}" type="parTrans" cxnId="{E99329D1-52AC-48E6-9469-3963E932C317}">
      <dgm:prSet/>
      <dgm:spPr/>
      <dgm:t>
        <a:bodyPr/>
        <a:lstStyle/>
        <a:p>
          <a:endParaRPr lang="es-ES"/>
        </a:p>
      </dgm:t>
    </dgm:pt>
    <dgm:pt modelId="{4DEC7C4E-7E6A-46BB-8A85-63F0273A9438}" type="sibTrans" cxnId="{E99329D1-52AC-48E6-9469-3963E932C317}">
      <dgm:prSet/>
      <dgm:spPr/>
      <dgm:t>
        <a:bodyPr/>
        <a:lstStyle/>
        <a:p>
          <a:endParaRPr lang="es-ES"/>
        </a:p>
      </dgm:t>
    </dgm:pt>
    <dgm:pt modelId="{3B61134E-FEC7-4820-82B7-DBC1631A9F76}" type="pres">
      <dgm:prSet presAssocID="{65D00093-A19E-4612-B521-30B264D87F7F}" presName="Name0" presStyleCnt="0">
        <dgm:presLayoutVars>
          <dgm:dir/>
          <dgm:animLvl val="lvl"/>
          <dgm:resizeHandles val="exact"/>
        </dgm:presLayoutVars>
      </dgm:prSet>
      <dgm:spPr/>
    </dgm:pt>
    <dgm:pt modelId="{FD53D1E0-8733-4539-B129-20BADF93949B}" type="pres">
      <dgm:prSet presAssocID="{E04DDE30-1250-47BB-B855-2896BB80D51B}" presName="linNode" presStyleCnt="0"/>
      <dgm:spPr/>
    </dgm:pt>
    <dgm:pt modelId="{6B91A3E7-40A8-4201-86A3-DD0322980505}" type="pres">
      <dgm:prSet presAssocID="{E04DDE30-1250-47BB-B855-2896BB80D51B}" presName="parentText" presStyleLbl="node1" presStyleIdx="0" presStyleCnt="3" custScaleX="72313" custLinFactY="35930" custLinFactNeighborX="-88495" custLinFactNeighborY="100000">
        <dgm:presLayoutVars>
          <dgm:chMax val="1"/>
          <dgm:bulletEnabled val="1"/>
        </dgm:presLayoutVars>
      </dgm:prSet>
      <dgm:spPr/>
    </dgm:pt>
    <dgm:pt modelId="{2AADFBEF-3F3F-4A4E-8244-CD99EF5752C6}" type="pres">
      <dgm:prSet presAssocID="{BA8E88CE-5E9B-4B1D-9C10-BA4857008C42}" presName="sp" presStyleCnt="0"/>
      <dgm:spPr/>
    </dgm:pt>
    <dgm:pt modelId="{C01AC739-B508-4F55-A981-1740EB93889D}" type="pres">
      <dgm:prSet presAssocID="{0E76CD36-83F6-4D46-88A7-FB4D02816F73}" presName="linNode" presStyleCnt="0"/>
      <dgm:spPr/>
    </dgm:pt>
    <dgm:pt modelId="{D940D320-BC1D-4F4F-9B54-CA547F5E0D0A}" type="pres">
      <dgm:prSet presAssocID="{0E76CD36-83F6-4D46-88A7-FB4D02816F73}" presName="parentText" presStyleLbl="node1" presStyleIdx="1" presStyleCnt="3" custScaleX="83971" custLinFactNeighborX="-4557" custLinFactNeighborY="30619">
        <dgm:presLayoutVars>
          <dgm:chMax val="1"/>
          <dgm:bulletEnabled val="1"/>
        </dgm:presLayoutVars>
      </dgm:prSet>
      <dgm:spPr/>
    </dgm:pt>
    <dgm:pt modelId="{0EA45E33-093E-4721-9CBA-75283E8D9EA5}" type="pres">
      <dgm:prSet presAssocID="{3EB97EB9-EC57-4607-B8D5-F6A467BF2CEA}" presName="sp" presStyleCnt="0"/>
      <dgm:spPr/>
    </dgm:pt>
    <dgm:pt modelId="{E133B934-3CF6-480D-A68E-9147B38EFB67}" type="pres">
      <dgm:prSet presAssocID="{4BD0B00D-63CE-417E-8AD0-1B3EDDBB7BA9}" presName="linNode" presStyleCnt="0"/>
      <dgm:spPr/>
    </dgm:pt>
    <dgm:pt modelId="{401B957D-38F7-4006-AEE5-5EDE1B19D9D4}" type="pres">
      <dgm:prSet presAssocID="{4BD0B00D-63CE-417E-8AD0-1B3EDDBB7BA9}" presName="parentText" presStyleLbl="node1" presStyleIdx="2" presStyleCnt="3" custScaleX="85804" custLinFactNeighborX="92142" custLinFactNeighborY="-72475">
        <dgm:presLayoutVars>
          <dgm:chMax val="1"/>
          <dgm:bulletEnabled val="1"/>
        </dgm:presLayoutVars>
      </dgm:prSet>
      <dgm:spPr/>
    </dgm:pt>
  </dgm:ptLst>
  <dgm:cxnLst>
    <dgm:cxn modelId="{6D951C5B-B365-40E6-85B8-FDC7FBC9F6B0}" type="presOf" srcId="{E04DDE30-1250-47BB-B855-2896BB80D51B}" destId="{6B91A3E7-40A8-4201-86A3-DD0322980505}" srcOrd="0" destOrd="0" presId="urn:microsoft.com/office/officeart/2005/8/layout/vList5"/>
    <dgm:cxn modelId="{288DB545-F89E-4936-A063-A0949ADD1330}" srcId="{65D00093-A19E-4612-B521-30B264D87F7F}" destId="{0E76CD36-83F6-4D46-88A7-FB4D02816F73}" srcOrd="1" destOrd="0" parTransId="{1C05CD7B-FCFA-4262-9F36-B3866932A276}" sibTransId="{3EB97EB9-EC57-4607-B8D5-F6A467BF2CEA}"/>
    <dgm:cxn modelId="{5BFC0D48-01E9-4C65-A648-C756F268680B}" type="presOf" srcId="{4BD0B00D-63CE-417E-8AD0-1B3EDDBB7BA9}" destId="{401B957D-38F7-4006-AEE5-5EDE1B19D9D4}" srcOrd="0" destOrd="0" presId="urn:microsoft.com/office/officeart/2005/8/layout/vList5"/>
    <dgm:cxn modelId="{DC659690-4BA7-4C68-B05D-F42EF2286728}" srcId="{65D00093-A19E-4612-B521-30B264D87F7F}" destId="{E04DDE30-1250-47BB-B855-2896BB80D51B}" srcOrd="0" destOrd="0" parTransId="{B0626BCA-CD1B-4CBA-BDDB-F71F2C0D9B80}" sibTransId="{BA8E88CE-5E9B-4B1D-9C10-BA4857008C42}"/>
    <dgm:cxn modelId="{0C9AFA95-E36D-49F4-92D8-2419150D1156}" type="presOf" srcId="{0E76CD36-83F6-4D46-88A7-FB4D02816F73}" destId="{D940D320-BC1D-4F4F-9B54-CA547F5E0D0A}" srcOrd="0" destOrd="0" presId="urn:microsoft.com/office/officeart/2005/8/layout/vList5"/>
    <dgm:cxn modelId="{3781FE9C-93B9-45FC-A7A5-5FE5C2846269}" type="presOf" srcId="{65D00093-A19E-4612-B521-30B264D87F7F}" destId="{3B61134E-FEC7-4820-82B7-DBC1631A9F76}" srcOrd="0" destOrd="0" presId="urn:microsoft.com/office/officeart/2005/8/layout/vList5"/>
    <dgm:cxn modelId="{E99329D1-52AC-48E6-9469-3963E932C317}" srcId="{65D00093-A19E-4612-B521-30B264D87F7F}" destId="{4BD0B00D-63CE-417E-8AD0-1B3EDDBB7BA9}" srcOrd="2" destOrd="0" parTransId="{6D662843-6281-4570-B473-D811A64DC101}" sibTransId="{4DEC7C4E-7E6A-46BB-8A85-63F0273A9438}"/>
    <dgm:cxn modelId="{DF8E963D-9E12-449D-B4B8-BF50E11E5E21}" type="presParOf" srcId="{3B61134E-FEC7-4820-82B7-DBC1631A9F76}" destId="{FD53D1E0-8733-4539-B129-20BADF93949B}" srcOrd="0" destOrd="0" presId="urn:microsoft.com/office/officeart/2005/8/layout/vList5"/>
    <dgm:cxn modelId="{97F5E8C8-660A-44E5-B3A5-DE19B4E2A5B1}" type="presParOf" srcId="{FD53D1E0-8733-4539-B129-20BADF93949B}" destId="{6B91A3E7-40A8-4201-86A3-DD0322980505}" srcOrd="0" destOrd="0" presId="urn:microsoft.com/office/officeart/2005/8/layout/vList5"/>
    <dgm:cxn modelId="{4BD3EE7C-265C-40D5-899A-701275C0FE97}" type="presParOf" srcId="{3B61134E-FEC7-4820-82B7-DBC1631A9F76}" destId="{2AADFBEF-3F3F-4A4E-8244-CD99EF5752C6}" srcOrd="1" destOrd="0" presId="urn:microsoft.com/office/officeart/2005/8/layout/vList5"/>
    <dgm:cxn modelId="{3456D1C9-5E86-44E3-A544-B5FF8FCAD2B5}" type="presParOf" srcId="{3B61134E-FEC7-4820-82B7-DBC1631A9F76}" destId="{C01AC739-B508-4F55-A981-1740EB93889D}" srcOrd="2" destOrd="0" presId="urn:microsoft.com/office/officeart/2005/8/layout/vList5"/>
    <dgm:cxn modelId="{778D0B5E-5D4D-444C-8F8B-22BF34DD7180}" type="presParOf" srcId="{C01AC739-B508-4F55-A981-1740EB93889D}" destId="{D940D320-BC1D-4F4F-9B54-CA547F5E0D0A}" srcOrd="0" destOrd="0" presId="urn:microsoft.com/office/officeart/2005/8/layout/vList5"/>
    <dgm:cxn modelId="{AFD5D0D8-2998-43F5-8A7E-CA3DE9F36354}" type="presParOf" srcId="{3B61134E-FEC7-4820-82B7-DBC1631A9F76}" destId="{0EA45E33-093E-4721-9CBA-75283E8D9EA5}" srcOrd="3" destOrd="0" presId="urn:microsoft.com/office/officeart/2005/8/layout/vList5"/>
    <dgm:cxn modelId="{C277C013-0C4A-408B-81D2-EF435A85842C}" type="presParOf" srcId="{3B61134E-FEC7-4820-82B7-DBC1631A9F76}" destId="{E133B934-3CF6-480D-A68E-9147B38EFB67}" srcOrd="4" destOrd="0" presId="urn:microsoft.com/office/officeart/2005/8/layout/vList5"/>
    <dgm:cxn modelId="{87DB42C9-446C-4343-953E-9D073EB181AB}" type="presParOf" srcId="{E133B934-3CF6-480D-A68E-9147B38EFB67}" destId="{401B957D-38F7-4006-AEE5-5EDE1B19D9D4}" srcOrd="0" destOrd="0" presId="urn:microsoft.com/office/officeart/2005/8/layout/vList5"/>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A16C4E1-6FAE-4F8F-B852-14A70C9B7F00}" type="doc">
      <dgm:prSet loTypeId="urn:microsoft.com/office/officeart/2005/8/layout/process1" loCatId="process" qsTypeId="urn:microsoft.com/office/officeart/2005/8/quickstyle/simple1" qsCatId="simple" csTypeId="urn:microsoft.com/office/officeart/2005/8/colors/colorful2" csCatId="colorful" phldr="1"/>
      <dgm:spPr/>
      <dgm:t>
        <a:bodyPr/>
        <a:lstStyle/>
        <a:p>
          <a:endParaRPr lang="es-ES"/>
        </a:p>
      </dgm:t>
    </dgm:pt>
    <dgm:pt modelId="{E6F28C60-E7B4-4BF3-9A67-8D3AC3736C95}">
      <dgm:prSet custT="1"/>
      <dgm:spPr/>
      <dgm:t>
        <a:bodyPr/>
        <a:lstStyle/>
        <a:p>
          <a:r>
            <a:rPr lang="el-GR" altLang="es-ES" sz="1200" b="1" dirty="0">
              <a:solidFill>
                <a:schemeClr val="tx1"/>
              </a:solidFill>
            </a:rPr>
            <a:t>είναι πάντα διαθέσιμο και στον ίδιο χώρο, ώστε ο χρήστης να ξέρει πού να πάει.</a:t>
          </a:r>
          <a:endParaRPr lang="es-ES" sz="1200" dirty="0">
            <a:solidFill>
              <a:schemeClr val="tx1"/>
            </a:solidFill>
          </a:endParaRPr>
        </a:p>
      </dgm:t>
    </dgm:pt>
    <dgm:pt modelId="{3B91B1EC-4693-4A6A-A00E-E1BE99CC4753}" type="parTrans" cxnId="{ED7E7491-FF51-4F47-ABBC-A571869F8F57}">
      <dgm:prSet/>
      <dgm:spPr/>
      <dgm:t>
        <a:bodyPr/>
        <a:lstStyle/>
        <a:p>
          <a:endParaRPr lang="es-ES" sz="1200">
            <a:solidFill>
              <a:schemeClr val="tx1"/>
            </a:solidFill>
          </a:endParaRPr>
        </a:p>
      </dgm:t>
    </dgm:pt>
    <dgm:pt modelId="{82317BE8-A6C3-449B-A92C-464964D55FCC}" type="sibTrans" cxnId="{ED7E7491-FF51-4F47-ABBC-A571869F8F57}">
      <dgm:prSet custT="1"/>
      <dgm:spPr/>
      <dgm:t>
        <a:bodyPr/>
        <a:lstStyle/>
        <a:p>
          <a:endParaRPr lang="es-ES" sz="1200">
            <a:solidFill>
              <a:schemeClr val="tx1"/>
            </a:solidFill>
          </a:endParaRPr>
        </a:p>
      </dgm:t>
    </dgm:pt>
    <dgm:pt modelId="{DD8CC48F-699D-41E6-8E4E-279E8742E164}">
      <dgm:prSet custT="1"/>
      <dgm:spPr/>
      <dgm:t>
        <a:bodyPr/>
        <a:lstStyle/>
        <a:p>
          <a:r>
            <a:rPr lang="el-GR" altLang="es-ES" sz="1200" b="1" dirty="0">
              <a:solidFill>
                <a:schemeClr val="tx1"/>
              </a:solidFill>
            </a:rPr>
            <a:t>Είναι καλύτερα να αναγνωρίσετε κάτι παρά να αξιοποιήσετε το στοχαστικό, γρήγορο πίσω μετά από μια γρήγορη ματιά.</a:t>
          </a:r>
          <a:endParaRPr lang="es-ES" sz="1200" dirty="0">
            <a:solidFill>
              <a:schemeClr val="tx1"/>
            </a:solidFill>
          </a:endParaRPr>
        </a:p>
      </dgm:t>
    </dgm:pt>
    <dgm:pt modelId="{0BA605F9-4727-4D1C-8246-E2753A9DD30F}" type="parTrans" cxnId="{FDF187CE-9673-4A69-ACB8-C377E67E1F14}">
      <dgm:prSet/>
      <dgm:spPr/>
      <dgm:t>
        <a:bodyPr/>
        <a:lstStyle/>
        <a:p>
          <a:endParaRPr lang="es-ES" sz="1200">
            <a:solidFill>
              <a:schemeClr val="tx1"/>
            </a:solidFill>
          </a:endParaRPr>
        </a:p>
      </dgm:t>
    </dgm:pt>
    <dgm:pt modelId="{3DE67206-008D-4097-BA23-851750B8A759}" type="sibTrans" cxnId="{FDF187CE-9673-4A69-ACB8-C377E67E1F14}">
      <dgm:prSet custT="1"/>
      <dgm:spPr/>
      <dgm:t>
        <a:bodyPr/>
        <a:lstStyle/>
        <a:p>
          <a:endParaRPr lang="es-ES" sz="1200">
            <a:solidFill>
              <a:schemeClr val="tx1"/>
            </a:solidFill>
          </a:endParaRPr>
        </a:p>
      </dgm:t>
    </dgm:pt>
    <dgm:pt modelId="{7C54A217-5F64-480D-A55E-42D93DA2E286}">
      <dgm:prSet custT="1"/>
      <dgm:spPr/>
      <dgm:t>
        <a:bodyPr/>
        <a:lstStyle/>
        <a:p>
          <a:r>
            <a:rPr lang="el-GR" altLang="es-ES" sz="1200" b="1" dirty="0">
              <a:solidFill>
                <a:schemeClr val="tx1"/>
              </a:solidFill>
            </a:rPr>
            <a:t>Είναι συχνά παχύτερο από τους συνδέσμους και ως εκ τούτου γρήγορο στο πάτημα ακόμη και για χρήστες με κινητικές δυσκολίες.</a:t>
          </a:r>
          <a:endParaRPr lang="es-ES" sz="1200" dirty="0">
            <a:solidFill>
              <a:schemeClr val="tx1"/>
            </a:solidFill>
          </a:endParaRPr>
        </a:p>
      </dgm:t>
    </dgm:pt>
    <dgm:pt modelId="{FCAE5A11-0BC0-4151-8B38-3A8356E3A97F}" type="parTrans" cxnId="{DF27A5F9-6F46-4F89-A5B1-DEA0438F89EF}">
      <dgm:prSet/>
      <dgm:spPr/>
      <dgm:t>
        <a:bodyPr/>
        <a:lstStyle/>
        <a:p>
          <a:endParaRPr lang="es-ES" sz="1200">
            <a:solidFill>
              <a:schemeClr val="tx1"/>
            </a:solidFill>
          </a:endParaRPr>
        </a:p>
      </dgm:t>
    </dgm:pt>
    <dgm:pt modelId="{1BEF276A-8224-4632-AA52-2D0DD5D5F62E}" type="sibTrans" cxnId="{DF27A5F9-6F46-4F89-A5B1-DEA0438F89EF}">
      <dgm:prSet/>
      <dgm:spPr/>
      <dgm:t>
        <a:bodyPr/>
        <a:lstStyle/>
        <a:p>
          <a:endParaRPr lang="es-ES" sz="1200">
            <a:solidFill>
              <a:schemeClr val="tx1"/>
            </a:solidFill>
          </a:endParaRPr>
        </a:p>
      </dgm:t>
    </dgm:pt>
    <dgm:pt modelId="{3B74306F-736A-41F7-9A9C-CA0BA3D1B1CF}" type="pres">
      <dgm:prSet presAssocID="{AA16C4E1-6FAE-4F8F-B852-14A70C9B7F00}" presName="Name0" presStyleCnt="0">
        <dgm:presLayoutVars>
          <dgm:dir/>
          <dgm:resizeHandles val="exact"/>
        </dgm:presLayoutVars>
      </dgm:prSet>
      <dgm:spPr/>
    </dgm:pt>
    <dgm:pt modelId="{9C8F1EB1-BA30-48F0-B62A-43D3F9A84CD3}" type="pres">
      <dgm:prSet presAssocID="{E6F28C60-E7B4-4BF3-9A67-8D3AC3736C95}" presName="node" presStyleLbl="node1" presStyleIdx="0" presStyleCnt="3">
        <dgm:presLayoutVars>
          <dgm:bulletEnabled val="1"/>
        </dgm:presLayoutVars>
      </dgm:prSet>
      <dgm:spPr/>
    </dgm:pt>
    <dgm:pt modelId="{E57ACF5E-6D10-4214-9686-84AA3064B517}" type="pres">
      <dgm:prSet presAssocID="{82317BE8-A6C3-449B-A92C-464964D55FCC}" presName="sibTrans" presStyleLbl="sibTrans2D1" presStyleIdx="0" presStyleCnt="2"/>
      <dgm:spPr/>
    </dgm:pt>
    <dgm:pt modelId="{40F5FF02-3C36-475A-8C0D-D2392C595B82}" type="pres">
      <dgm:prSet presAssocID="{82317BE8-A6C3-449B-A92C-464964D55FCC}" presName="connectorText" presStyleLbl="sibTrans2D1" presStyleIdx="0" presStyleCnt="2"/>
      <dgm:spPr/>
    </dgm:pt>
    <dgm:pt modelId="{8D3B89BD-39AB-4978-B6AA-749137BFB40D}" type="pres">
      <dgm:prSet presAssocID="{DD8CC48F-699D-41E6-8E4E-279E8742E164}" presName="node" presStyleLbl="node1" presStyleIdx="1" presStyleCnt="3">
        <dgm:presLayoutVars>
          <dgm:bulletEnabled val="1"/>
        </dgm:presLayoutVars>
      </dgm:prSet>
      <dgm:spPr/>
    </dgm:pt>
    <dgm:pt modelId="{951330CA-593E-4FC7-B90C-A8E779E56A18}" type="pres">
      <dgm:prSet presAssocID="{3DE67206-008D-4097-BA23-851750B8A759}" presName="sibTrans" presStyleLbl="sibTrans2D1" presStyleIdx="1" presStyleCnt="2"/>
      <dgm:spPr/>
    </dgm:pt>
    <dgm:pt modelId="{709819E7-943E-4314-A8AB-BC0D12CE3EBA}" type="pres">
      <dgm:prSet presAssocID="{3DE67206-008D-4097-BA23-851750B8A759}" presName="connectorText" presStyleLbl="sibTrans2D1" presStyleIdx="1" presStyleCnt="2"/>
      <dgm:spPr/>
    </dgm:pt>
    <dgm:pt modelId="{6DD743E0-1829-4B81-8695-72B7546BBB0D}" type="pres">
      <dgm:prSet presAssocID="{7C54A217-5F64-480D-A55E-42D93DA2E286}" presName="node" presStyleLbl="node1" presStyleIdx="2" presStyleCnt="3">
        <dgm:presLayoutVars>
          <dgm:bulletEnabled val="1"/>
        </dgm:presLayoutVars>
      </dgm:prSet>
      <dgm:spPr/>
    </dgm:pt>
  </dgm:ptLst>
  <dgm:cxnLst>
    <dgm:cxn modelId="{C7791023-AB97-4690-A7F4-9DE18D62427F}" type="presOf" srcId="{82317BE8-A6C3-449B-A92C-464964D55FCC}" destId="{40F5FF02-3C36-475A-8C0D-D2392C595B82}" srcOrd="1" destOrd="0" presId="urn:microsoft.com/office/officeart/2005/8/layout/process1"/>
    <dgm:cxn modelId="{BF38252E-B9C4-461A-A507-93C5530C9D86}" type="presOf" srcId="{AA16C4E1-6FAE-4F8F-B852-14A70C9B7F00}" destId="{3B74306F-736A-41F7-9A9C-CA0BA3D1B1CF}" srcOrd="0" destOrd="0" presId="urn:microsoft.com/office/officeart/2005/8/layout/process1"/>
    <dgm:cxn modelId="{ED7E7491-FF51-4F47-ABBC-A571869F8F57}" srcId="{AA16C4E1-6FAE-4F8F-B852-14A70C9B7F00}" destId="{E6F28C60-E7B4-4BF3-9A67-8D3AC3736C95}" srcOrd="0" destOrd="0" parTransId="{3B91B1EC-4693-4A6A-A00E-E1BE99CC4753}" sibTransId="{82317BE8-A6C3-449B-A92C-464964D55FCC}"/>
    <dgm:cxn modelId="{3CA57792-A183-46A1-892F-1953769ACC38}" type="presOf" srcId="{E6F28C60-E7B4-4BF3-9A67-8D3AC3736C95}" destId="{9C8F1EB1-BA30-48F0-B62A-43D3F9A84CD3}" srcOrd="0" destOrd="0" presId="urn:microsoft.com/office/officeart/2005/8/layout/process1"/>
    <dgm:cxn modelId="{D84E16A4-476B-44EF-86AE-7BB202841289}" type="presOf" srcId="{DD8CC48F-699D-41E6-8E4E-279E8742E164}" destId="{8D3B89BD-39AB-4978-B6AA-749137BFB40D}" srcOrd="0" destOrd="0" presId="urn:microsoft.com/office/officeart/2005/8/layout/process1"/>
    <dgm:cxn modelId="{FEAE0CAF-5893-4205-AAAF-1AE8C854CA1F}" type="presOf" srcId="{82317BE8-A6C3-449B-A92C-464964D55FCC}" destId="{E57ACF5E-6D10-4214-9686-84AA3064B517}" srcOrd="0" destOrd="0" presId="urn:microsoft.com/office/officeart/2005/8/layout/process1"/>
    <dgm:cxn modelId="{F3A35EB7-75C8-4A16-ADED-95D6642FA67E}" type="presOf" srcId="{7C54A217-5F64-480D-A55E-42D93DA2E286}" destId="{6DD743E0-1829-4B81-8695-72B7546BBB0D}" srcOrd="0" destOrd="0" presId="urn:microsoft.com/office/officeart/2005/8/layout/process1"/>
    <dgm:cxn modelId="{FDF187CE-9673-4A69-ACB8-C377E67E1F14}" srcId="{AA16C4E1-6FAE-4F8F-B852-14A70C9B7F00}" destId="{DD8CC48F-699D-41E6-8E4E-279E8742E164}" srcOrd="1" destOrd="0" parTransId="{0BA605F9-4727-4D1C-8246-E2753A9DD30F}" sibTransId="{3DE67206-008D-4097-BA23-851750B8A759}"/>
    <dgm:cxn modelId="{3CD8B9EC-B5AB-4DC6-B0F0-4D86A04A611F}" type="presOf" srcId="{3DE67206-008D-4097-BA23-851750B8A759}" destId="{709819E7-943E-4314-A8AB-BC0D12CE3EBA}" srcOrd="1" destOrd="0" presId="urn:microsoft.com/office/officeart/2005/8/layout/process1"/>
    <dgm:cxn modelId="{DF27A5F9-6F46-4F89-A5B1-DEA0438F89EF}" srcId="{AA16C4E1-6FAE-4F8F-B852-14A70C9B7F00}" destId="{7C54A217-5F64-480D-A55E-42D93DA2E286}" srcOrd="2" destOrd="0" parTransId="{FCAE5A11-0BC0-4151-8B38-3A8356E3A97F}" sibTransId="{1BEF276A-8224-4632-AA52-2D0DD5D5F62E}"/>
    <dgm:cxn modelId="{9F5D20FC-B9BE-48A9-A117-4841EE0879D1}" type="presOf" srcId="{3DE67206-008D-4097-BA23-851750B8A759}" destId="{951330CA-593E-4FC7-B90C-A8E779E56A18}" srcOrd="0" destOrd="0" presId="urn:microsoft.com/office/officeart/2005/8/layout/process1"/>
    <dgm:cxn modelId="{DA186CD4-9BDC-4CB0-BA22-C3B6F2B43477}" type="presParOf" srcId="{3B74306F-736A-41F7-9A9C-CA0BA3D1B1CF}" destId="{9C8F1EB1-BA30-48F0-B62A-43D3F9A84CD3}" srcOrd="0" destOrd="0" presId="urn:microsoft.com/office/officeart/2005/8/layout/process1"/>
    <dgm:cxn modelId="{13F856CF-85F2-4A89-8801-C61C24B8EA80}" type="presParOf" srcId="{3B74306F-736A-41F7-9A9C-CA0BA3D1B1CF}" destId="{E57ACF5E-6D10-4214-9686-84AA3064B517}" srcOrd="1" destOrd="0" presId="urn:microsoft.com/office/officeart/2005/8/layout/process1"/>
    <dgm:cxn modelId="{086C4EA3-C4C1-4755-B49D-B070FDA82B29}" type="presParOf" srcId="{E57ACF5E-6D10-4214-9686-84AA3064B517}" destId="{40F5FF02-3C36-475A-8C0D-D2392C595B82}" srcOrd="0" destOrd="0" presId="urn:microsoft.com/office/officeart/2005/8/layout/process1"/>
    <dgm:cxn modelId="{473D0D63-4CC4-49F4-B818-87A40F673FC0}" type="presParOf" srcId="{3B74306F-736A-41F7-9A9C-CA0BA3D1B1CF}" destId="{8D3B89BD-39AB-4978-B6AA-749137BFB40D}" srcOrd="2" destOrd="0" presId="urn:microsoft.com/office/officeart/2005/8/layout/process1"/>
    <dgm:cxn modelId="{7762C189-A8D9-4074-84C9-A842EE05A0D7}" type="presParOf" srcId="{3B74306F-736A-41F7-9A9C-CA0BA3D1B1CF}" destId="{951330CA-593E-4FC7-B90C-A8E779E56A18}" srcOrd="3" destOrd="0" presId="urn:microsoft.com/office/officeart/2005/8/layout/process1"/>
    <dgm:cxn modelId="{70AB6E50-D46D-43C3-9645-C2AD5EFB8650}" type="presParOf" srcId="{951330CA-593E-4FC7-B90C-A8E779E56A18}" destId="{709819E7-943E-4314-A8AB-BC0D12CE3EBA}" srcOrd="0" destOrd="0" presId="urn:microsoft.com/office/officeart/2005/8/layout/process1"/>
    <dgm:cxn modelId="{97ACF817-9980-4438-84EF-73955EA11DBB}" type="presParOf" srcId="{3B74306F-736A-41F7-9A9C-CA0BA3D1B1CF}" destId="{6DD743E0-1829-4B81-8695-72B7546BBB0D}" srcOrd="4" destOrd="0" presId="urn:microsoft.com/office/officeart/2005/8/layout/process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E3472B-AA6A-4168-94BD-5AF7ED07D333}">
      <dsp:nvSpPr>
        <dsp:cNvPr id="0" name=""/>
        <dsp:cNvSpPr/>
      </dsp:nvSpPr>
      <dsp:spPr>
        <a:xfrm>
          <a:off x="0" y="79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sz="1200" kern="1200" dirty="0"/>
            <a:t>- Δημιουργείτε τον </a:t>
          </a:r>
          <a:r>
            <a:rPr lang="el-GR" sz="1200" kern="1200" dirty="0" err="1"/>
            <a:t>ιστότοπό</a:t>
          </a:r>
          <a:r>
            <a:rPr lang="el-GR" sz="1200" kern="1200" dirty="0"/>
            <a:t> σας </a:t>
          </a:r>
          <a:r>
            <a:rPr lang="el-GR" sz="1200" kern="1200" dirty="0" err="1"/>
            <a:t>προσβάσιμο</a:t>
          </a:r>
          <a:r>
            <a:rPr lang="el-GR" sz="1200" kern="1200" dirty="0"/>
            <a:t> σε όλους</a:t>
          </a:r>
          <a:endParaRPr lang="en-GB" sz="1200" kern="1200" dirty="0">
            <a:latin typeface="Arial Rounded MT Bold" panose="020F0704030504030204" pitchFamily="34" charset="0"/>
          </a:endParaRPr>
        </a:p>
      </dsp:txBody>
      <dsp:txXfrm>
        <a:off x="0" y="7913"/>
        <a:ext cx="5973875" cy="456300"/>
      </dsp:txXfrm>
    </dsp:sp>
    <dsp:sp modelId="{35D345A0-D2E1-41DD-92EB-F98A9BAC05BB}">
      <dsp:nvSpPr>
        <dsp:cNvPr id="0" name=""/>
        <dsp:cNvSpPr/>
      </dsp:nvSpPr>
      <dsp:spPr>
        <a:xfrm>
          <a:off x="0" y="4930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a:t>
          </a:r>
          <a:r>
            <a:rPr lang="el-GR" sz="1200" kern="1200" dirty="0"/>
            <a:t>Αναγνωρίζετε τα λάθη των σχεδιαστών και των διαχειριστών ιστοσελίδων</a:t>
          </a:r>
          <a:endParaRPr lang="es-ES" sz="1200" kern="1200" dirty="0"/>
        </a:p>
      </dsp:txBody>
      <dsp:txXfrm>
        <a:off x="0" y="493013"/>
        <a:ext cx="5973875" cy="456300"/>
      </dsp:txXfrm>
    </dsp:sp>
    <dsp:sp modelId="{6DE6C5EE-1C69-4EB7-9726-13886D493B97}">
      <dsp:nvSpPr>
        <dsp:cNvPr id="0" name=""/>
        <dsp:cNvSpPr/>
      </dsp:nvSpPr>
      <dsp:spPr>
        <a:xfrm>
          <a:off x="0" y="978113"/>
          <a:ext cx="5973875" cy="456300"/>
        </a:xfrm>
        <a:prstGeom prst="roundRect">
          <a:avLst/>
        </a:prstGeom>
        <a:solidFill>
          <a:schemeClr val="accent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n-GB" sz="1200" kern="1200" dirty="0">
              <a:latin typeface="Arial Rounded MT Bold" panose="020F0704030504030204" pitchFamily="34" charset="0"/>
            </a:rPr>
            <a:t>- </a:t>
          </a:r>
          <a:r>
            <a:rPr lang="el-GR" sz="1200" kern="1200" dirty="0"/>
            <a:t>Κατανοείτε την εξέλιξη του διαδικτύου και τον αντίκτυπο στον χρήστη που περιηγείται στο Διαδίκτυο</a:t>
          </a:r>
          <a:endParaRPr lang="es-ES" sz="1200" kern="1200" dirty="0"/>
        </a:p>
      </dsp:txBody>
      <dsp:txXfrm>
        <a:off x="0" y="978113"/>
        <a:ext cx="5973875" cy="456300"/>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1E8179-A57F-4ACC-BAF4-1331A397D73F}">
      <dsp:nvSpPr>
        <dsp:cNvPr id="0" name=""/>
        <dsp:cNvSpPr/>
      </dsp:nvSpPr>
      <dsp:spPr>
        <a:xfrm>
          <a:off x="0" y="276605"/>
          <a:ext cx="5914234" cy="1260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F3EC330-9E15-4033-8468-518BD7242B63}">
      <dsp:nvSpPr>
        <dsp:cNvPr id="0" name=""/>
        <dsp:cNvSpPr/>
      </dsp:nvSpPr>
      <dsp:spPr>
        <a:xfrm>
          <a:off x="295422" y="49259"/>
          <a:ext cx="5321523" cy="30114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Δεν ανταποκρίνεται στις προσδοκίες του χρήστη</a:t>
          </a:r>
          <a:endParaRPr lang="es-ES" sz="1200" kern="1200" dirty="0">
            <a:solidFill>
              <a:schemeClr val="tx1"/>
            </a:solidFill>
          </a:endParaRPr>
        </a:p>
      </dsp:txBody>
      <dsp:txXfrm>
        <a:off x="295422" y="49259"/>
        <a:ext cx="5321523" cy="301145"/>
      </dsp:txXfrm>
    </dsp:sp>
    <dsp:sp modelId="{8BEF0B64-C1AD-41F1-88E7-D7785DDBDC0E}">
      <dsp:nvSpPr>
        <dsp:cNvPr id="0" name=""/>
        <dsp:cNvSpPr/>
      </dsp:nvSpPr>
      <dsp:spPr>
        <a:xfrm>
          <a:off x="0" y="656950"/>
          <a:ext cx="5914234" cy="126000"/>
        </a:xfrm>
        <a:prstGeom prst="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sp>
    <dsp:sp modelId="{2B3E8C9C-BC12-469F-A35E-612C1119131F}">
      <dsp:nvSpPr>
        <dsp:cNvPr id="0" name=""/>
        <dsp:cNvSpPr/>
      </dsp:nvSpPr>
      <dsp:spPr>
        <a:xfrm>
          <a:off x="295422" y="429605"/>
          <a:ext cx="5321523" cy="301145"/>
        </a:xfrm>
        <a:prstGeom prst="roundRect">
          <a:avLst/>
        </a:prstGeom>
        <a:solidFill>
          <a:schemeClr val="accent2">
            <a:hueOff val="-443667"/>
            <a:satOff val="432"/>
            <a:lumOff val="-53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Μολύνει το χώρο της οθόνης με ανεπιθύμητα αντικείμενα</a:t>
          </a:r>
          <a:endParaRPr lang="es-ES" sz="1200" kern="1200" dirty="0">
            <a:solidFill>
              <a:schemeClr val="tx1"/>
            </a:solidFill>
          </a:endParaRPr>
        </a:p>
      </dsp:txBody>
      <dsp:txXfrm>
        <a:off x="295422" y="429605"/>
        <a:ext cx="5321523" cy="301145"/>
      </dsp:txXfrm>
    </dsp:sp>
    <dsp:sp modelId="{90A6FECA-8C2B-49B0-8602-1F25CA825A5E}">
      <dsp:nvSpPr>
        <dsp:cNvPr id="0" name=""/>
        <dsp:cNvSpPr/>
      </dsp:nvSpPr>
      <dsp:spPr>
        <a:xfrm>
          <a:off x="0" y="1037295"/>
          <a:ext cx="5914234" cy="1260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CC004761-F56B-41C9-994A-C210CACCC64C}">
      <dsp:nvSpPr>
        <dsp:cNvPr id="0" name=""/>
        <dsp:cNvSpPr/>
      </dsp:nvSpPr>
      <dsp:spPr>
        <a:xfrm>
          <a:off x="295422" y="809950"/>
          <a:ext cx="5321523" cy="301145"/>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Δυσκολεύει τον χρήστη να επαναλάβει τα βήματά του</a:t>
          </a:r>
          <a:endParaRPr lang="es-ES" sz="1200" kern="1200" dirty="0">
            <a:solidFill>
              <a:schemeClr val="tx1"/>
            </a:solidFill>
          </a:endParaRPr>
        </a:p>
      </dsp:txBody>
      <dsp:txXfrm>
        <a:off x="295422" y="809950"/>
        <a:ext cx="5321523" cy="301145"/>
      </dsp:txXfrm>
    </dsp:sp>
    <dsp:sp modelId="{F680E69D-1977-43F4-A385-437B1D874E09}">
      <dsp:nvSpPr>
        <dsp:cNvPr id="0" name=""/>
        <dsp:cNvSpPr/>
      </dsp:nvSpPr>
      <dsp:spPr>
        <a:xfrm>
          <a:off x="0" y="1417641"/>
          <a:ext cx="5914234" cy="126000"/>
        </a:xfrm>
        <a:prstGeom prst="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sp>
    <dsp:sp modelId="{7AFB5489-E3F7-40A7-80AF-B0EBC8AF6B51}">
      <dsp:nvSpPr>
        <dsp:cNvPr id="0" name=""/>
        <dsp:cNvSpPr/>
      </dsp:nvSpPr>
      <dsp:spPr>
        <a:xfrm>
          <a:off x="295422" y="1190295"/>
          <a:ext cx="5321523" cy="301145"/>
        </a:xfrm>
        <a:prstGeom prst="roundRect">
          <a:avLst/>
        </a:prstGeom>
        <a:solidFill>
          <a:schemeClr val="accent2">
            <a:hueOff val="-1331002"/>
            <a:satOff val="1295"/>
            <a:lumOff val="-161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Καλύπτει το παράθυρο εργασίας του χρήστη</a:t>
          </a:r>
          <a:endParaRPr lang="es-ES" sz="1200" kern="1200" dirty="0">
            <a:solidFill>
              <a:schemeClr val="tx1"/>
            </a:solidFill>
          </a:endParaRPr>
        </a:p>
      </dsp:txBody>
      <dsp:txXfrm>
        <a:off x="295422" y="1190295"/>
        <a:ext cx="5321523" cy="301145"/>
      </dsp:txXfrm>
    </dsp:sp>
    <dsp:sp modelId="{AC736CCB-6FD9-4BB6-836F-FE1719D93845}">
      <dsp:nvSpPr>
        <dsp:cNvPr id="0" name=""/>
        <dsp:cNvSpPr/>
      </dsp:nvSpPr>
      <dsp:spPr>
        <a:xfrm>
          <a:off x="0" y="1872725"/>
          <a:ext cx="5914234" cy="1260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82756D94-A9D8-4B59-A872-16E1E88A09C4}">
      <dsp:nvSpPr>
        <dsp:cNvPr id="0" name=""/>
        <dsp:cNvSpPr/>
      </dsp:nvSpPr>
      <dsp:spPr>
        <a:xfrm>
          <a:off x="295422" y="1570641"/>
          <a:ext cx="5321523" cy="375884"/>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481" tIns="0" rIns="156481"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Ο χρήστης δεν βλέπει το «καλυμμένο» παράθυρο εργασίας  και πιστεύει ότι ο σύνδεσμος δεν είναι ενεργός</a:t>
          </a:r>
          <a:endParaRPr lang="es-ES" sz="1200" kern="1200" dirty="0">
            <a:solidFill>
              <a:schemeClr val="tx1"/>
            </a:solidFill>
          </a:endParaRPr>
        </a:p>
      </dsp:txBody>
      <dsp:txXfrm>
        <a:off x="295422" y="1570641"/>
        <a:ext cx="5321523" cy="375884"/>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730605-4391-4808-A73F-E5319E7F8979}">
      <dsp:nvSpPr>
        <dsp:cNvPr id="0" name=""/>
        <dsp:cNvSpPr/>
      </dsp:nvSpPr>
      <dsp:spPr>
        <a:xfrm>
          <a:off x="0" y="24099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5410F6A-80AF-435C-AA56-AD912CB3EA27}">
      <dsp:nvSpPr>
        <dsp:cNvPr id="0" name=""/>
        <dsp:cNvSpPr/>
      </dsp:nvSpPr>
      <dsp:spPr>
        <a:xfrm>
          <a:off x="256295" y="5826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Ανοίξτε έγγραφα εκτός ιστού σε νέο παράθυρο προγράμματος περιήγησης</a:t>
          </a:r>
          <a:endParaRPr lang="es-ES" sz="1200" kern="1200" dirty="0">
            <a:solidFill>
              <a:schemeClr val="tx1"/>
            </a:solidFill>
          </a:endParaRPr>
        </a:p>
      </dsp:txBody>
      <dsp:txXfrm>
        <a:off x="256295" y="58268"/>
        <a:ext cx="5275083" cy="324720"/>
      </dsp:txXfrm>
    </dsp:sp>
    <dsp:sp modelId="{0623FE7E-BD87-49FC-83A9-5C0339F9E607}">
      <dsp:nvSpPr>
        <dsp:cNvPr id="0" name=""/>
        <dsp:cNvSpPr/>
      </dsp:nvSpPr>
      <dsp:spPr>
        <a:xfrm>
          <a:off x="0" y="7607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72C09B6-681C-4B70-93C7-1A89512635D7}">
      <dsp:nvSpPr>
        <dsp:cNvPr id="0" name=""/>
        <dsp:cNvSpPr/>
      </dsp:nvSpPr>
      <dsp:spPr>
        <a:xfrm>
          <a:off x="256295" y="55722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Ειδοποιήστε εκ των προτέρων την εμφάνιση ενός νέου παραθύρου</a:t>
          </a:r>
          <a:endParaRPr lang="es-ES" sz="1200" kern="1200" dirty="0">
            <a:solidFill>
              <a:schemeClr val="tx1"/>
            </a:solidFill>
          </a:endParaRPr>
        </a:p>
      </dsp:txBody>
      <dsp:txXfrm>
        <a:off x="256295" y="557228"/>
        <a:ext cx="5275083" cy="324720"/>
      </dsp:txXfrm>
    </dsp:sp>
    <dsp:sp modelId="{8F1A285E-464B-477C-A8A1-00FCDA50778C}">
      <dsp:nvSpPr>
        <dsp:cNvPr id="0" name=""/>
        <dsp:cNvSpPr/>
      </dsp:nvSpPr>
      <dsp:spPr>
        <a:xfrm>
          <a:off x="0" y="123891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EB440B8-5C34-4971-AA4C-7032A384811C}">
      <dsp:nvSpPr>
        <dsp:cNvPr id="0" name=""/>
        <dsp:cNvSpPr/>
      </dsp:nvSpPr>
      <dsp:spPr>
        <a:xfrm>
          <a:off x="256295" y="105618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Αφαιρέστε το "</a:t>
          </a:r>
          <a:r>
            <a:rPr lang="el-GR" altLang="es-ES" sz="1200" b="1" kern="1200" dirty="0" err="1">
              <a:solidFill>
                <a:schemeClr val="tx1"/>
              </a:solidFill>
            </a:rPr>
            <a:t>chrome</a:t>
          </a:r>
          <a:r>
            <a:rPr lang="el-GR" altLang="es-ES" sz="1200" b="1" kern="1200" dirty="0">
              <a:solidFill>
                <a:schemeClr val="tx1"/>
              </a:solidFill>
            </a:rPr>
            <a:t>" (κουμπί επιστροφής) από το νέο παράθυρο του προγράμματος περιήγησης</a:t>
          </a:r>
          <a:endParaRPr lang="es-ES" sz="1200" kern="1200" dirty="0">
            <a:solidFill>
              <a:schemeClr val="tx1"/>
            </a:solidFill>
          </a:endParaRPr>
        </a:p>
      </dsp:txBody>
      <dsp:txXfrm>
        <a:off x="256295" y="1056188"/>
        <a:ext cx="5275083" cy="324720"/>
      </dsp:txXfrm>
    </dsp:sp>
    <dsp:sp modelId="{C1A79370-C140-4971-9146-F039448F2757}">
      <dsp:nvSpPr>
        <dsp:cNvPr id="0" name=""/>
        <dsp:cNvSpPr/>
      </dsp:nvSpPr>
      <dsp:spPr>
        <a:xfrm>
          <a:off x="0" y="1737878"/>
          <a:ext cx="5540195" cy="27720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16A815F-8045-4663-B464-459698667876}">
      <dsp:nvSpPr>
        <dsp:cNvPr id="0" name=""/>
        <dsp:cNvSpPr/>
      </dsp:nvSpPr>
      <dsp:spPr>
        <a:xfrm>
          <a:off x="256295" y="1555148"/>
          <a:ext cx="5275083" cy="324720"/>
        </a:xfrm>
        <a:prstGeom prst="roundRect">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6584" tIns="0" rIns="146584"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Δώστε στον χρήστη τη δυνατότητα να αποθηκεύσει το αρχείο στο δίσκο και στη συνέχεια να το ανοίξει με τη σωστή εφαρμογή</a:t>
          </a:r>
          <a:endParaRPr lang="es-ES" sz="1200" kern="1200" dirty="0">
            <a:solidFill>
              <a:schemeClr val="tx1"/>
            </a:solidFill>
          </a:endParaRPr>
        </a:p>
      </dsp:txBody>
      <dsp:txXfrm>
        <a:off x="256295" y="1555148"/>
        <a:ext cx="5275083" cy="32472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E85470E-80CB-4F1B-A52F-4DEE247EC4E0}">
      <dsp:nvSpPr>
        <dsp:cNvPr id="0" name=""/>
        <dsp:cNvSpPr/>
      </dsp:nvSpPr>
      <dsp:spPr>
        <a:xfrm>
          <a:off x="0" y="282918"/>
          <a:ext cx="5688632" cy="96808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Τα νέα προγράμματα περιήγησης είναι πιο συμβατά με τις προδιαγραφές και σήμερα είναι σπάνιο ένας </a:t>
          </a:r>
          <a:r>
            <a:rPr lang="el-GR" altLang="es-ES" sz="1200" b="1" kern="1200" dirty="0" err="1">
              <a:solidFill>
                <a:schemeClr val="tx1"/>
              </a:solidFill>
            </a:rPr>
            <a:t>ιστότοπος</a:t>
          </a:r>
          <a:r>
            <a:rPr lang="el-GR" altLang="es-ES" sz="1200" b="1" kern="1200" dirty="0">
              <a:solidFill>
                <a:schemeClr val="tx1"/>
              </a:solidFill>
            </a:rPr>
            <a:t> να λειτουργεί μόνο με ένα πρόγραμμα περιήγησης και να μη λειτουργεί με άλλο.</a:t>
          </a:r>
          <a:endParaRPr lang="es-ES" sz="1200" kern="1200" dirty="0">
            <a:solidFill>
              <a:schemeClr val="tx1"/>
            </a:solidFill>
          </a:endParaRPr>
        </a:p>
      </dsp:txBody>
      <dsp:txXfrm>
        <a:off x="0" y="282918"/>
        <a:ext cx="5688632" cy="968086"/>
      </dsp:txXfrm>
    </dsp:sp>
    <dsp:sp modelId="{00B89487-C421-4DFF-AF25-17506872B3A1}">
      <dsp:nvSpPr>
        <dsp:cNvPr id="0" name=""/>
        <dsp:cNvSpPr/>
      </dsp:nvSpPr>
      <dsp:spPr>
        <a:xfrm>
          <a:off x="0" y="1438205"/>
          <a:ext cx="5688632" cy="96808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Με την έλευση των </a:t>
          </a:r>
          <a:r>
            <a:rPr lang="el-GR" altLang="es-ES" sz="1200" b="1" kern="1200" dirty="0" err="1">
              <a:solidFill>
                <a:schemeClr val="tx1"/>
              </a:solidFill>
            </a:rPr>
            <a:t>smartphones</a:t>
          </a:r>
          <a:r>
            <a:rPr lang="el-GR" altLang="es-ES" sz="1200" b="1" kern="1200" dirty="0">
              <a:solidFill>
                <a:schemeClr val="tx1"/>
              </a:solidFill>
            </a:rPr>
            <a:t> είναι απαραίτητο να προσαρμόσουμε τους </a:t>
          </a:r>
          <a:r>
            <a:rPr lang="el-GR" altLang="es-ES" sz="1200" b="1" kern="1200" dirty="0" err="1">
              <a:solidFill>
                <a:schemeClr val="tx1"/>
              </a:solidFill>
            </a:rPr>
            <a:t>ιστότοπους</a:t>
          </a:r>
          <a:r>
            <a:rPr lang="el-GR" altLang="es-ES" sz="1200" b="1" kern="1200" dirty="0">
              <a:solidFill>
                <a:schemeClr val="tx1"/>
              </a:solidFill>
            </a:rPr>
            <a:t> σε πλατφόρμες για κινητά που είναι ριζικά διαφορετικοί από αυτούς για υπολογιστές. Οι πλατφόρμες για κινητά χρειάζονται έναν αποκλειστικό </a:t>
          </a:r>
          <a:r>
            <a:rPr lang="el-GR" altLang="es-ES" sz="1200" b="1" kern="1200" dirty="0" err="1">
              <a:solidFill>
                <a:schemeClr val="tx1"/>
              </a:solidFill>
            </a:rPr>
            <a:t>ιστότοπο</a:t>
          </a:r>
          <a:r>
            <a:rPr lang="el-GR" altLang="es-ES" sz="1200" b="1" kern="1200" dirty="0">
              <a:solidFill>
                <a:schemeClr val="tx1"/>
              </a:solidFill>
            </a:rPr>
            <a:t> με απλοποιημένη εμπειρία.</a:t>
          </a:r>
          <a:endParaRPr lang="es-ES" sz="1200" kern="1200" dirty="0">
            <a:solidFill>
              <a:schemeClr val="tx1"/>
            </a:solidFill>
          </a:endParaRPr>
        </a:p>
      </dsp:txBody>
      <dsp:txXfrm>
        <a:off x="0" y="1438205"/>
        <a:ext cx="5688632" cy="968086"/>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A9D1E7-6E8B-43C8-9EA4-B2C4E0565BD4}">
      <dsp:nvSpPr>
        <dsp:cNvPr id="0" name=""/>
        <dsp:cNvSpPr/>
      </dsp:nvSpPr>
      <dsp:spPr>
        <a:xfrm>
          <a:off x="0" y="0"/>
          <a:ext cx="1330874" cy="1330874"/>
        </a:xfrm>
        <a:prstGeom prst="pie">
          <a:avLst>
            <a:gd name="adj1" fmla="val 5400000"/>
            <a:gd name="adj2" fmla="val 16200000"/>
          </a:avLst>
        </a:prstGeom>
        <a:solidFill>
          <a:schemeClr val="accent3">
            <a:lumMod val="60000"/>
            <a:lumOff val="4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sp>
    <dsp:sp modelId="{BB505A66-998B-4B58-B3FB-0A9EC2A10BE2}">
      <dsp:nvSpPr>
        <dsp:cNvPr id="0" name=""/>
        <dsp:cNvSpPr/>
      </dsp:nvSpPr>
      <dsp:spPr>
        <a:xfrm>
          <a:off x="665437" y="0"/>
          <a:ext cx="5307569" cy="1330874"/>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t>Στο παρελθόν, ο χρήστης δεν καταλάβαινε πού να κάνει κλικ στην οθόνη όπως εκεί. ήταν σελίδες με πολλά γραφικά και οι σύνδεσμοι ήταν κρυμμένοι σε εικόνες που δεν έδειχναν τη δυνατότητα κλικ.
Σήμερα ο χρήστης έχει αφομοιώσει τις συμβατικές δυνατότητες κλικ στο διαδίκτυο. γνωρίζει αν μπορεί να κάνει κλικ σε έγχρωμο και υπογραμμισμένο κείμενο. Γνωρίζει επίσης ότι μπορεί να κάνει κλικ σε γραφικά αντικείμενα που μοιάζουν με κουμπιά.</a:t>
          </a:r>
          <a:endParaRPr lang="es-ES" sz="1200" kern="1200" dirty="0"/>
        </a:p>
      </dsp:txBody>
      <dsp:txXfrm>
        <a:off x="665437" y="0"/>
        <a:ext cx="5307569" cy="1330874"/>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512EA5B-2954-4FEC-AB2C-907510575FF7}">
      <dsp:nvSpPr>
        <dsp:cNvPr id="0" name=""/>
        <dsp:cNvSpPr/>
      </dsp:nvSpPr>
      <dsp:spPr>
        <a:xfrm>
          <a:off x="0" y="400028"/>
          <a:ext cx="6030837" cy="802516"/>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Μέχρι πριν από μερικά χρόνια, οποιοδήποτε δυναμικό στοιχείο στον ιστό δημιουργούσε σύγχυση στους χρήστες. Τώρα ο χρήστης έχει συνηθίσει, αλλά τα ιεραρχικά μενού που εκτείνονται σε πάρα πολλά επίπεδα δημιουργούν προβλήματα χρηστικότητας.</a:t>
          </a:r>
          <a:endParaRPr lang="es-ES" sz="1200" kern="1200" dirty="0">
            <a:solidFill>
              <a:schemeClr val="tx1"/>
            </a:solidFill>
          </a:endParaRPr>
        </a:p>
      </dsp:txBody>
      <dsp:txXfrm>
        <a:off x="0" y="400028"/>
        <a:ext cx="6030837" cy="802516"/>
      </dsp:txXfrm>
    </dsp:sp>
    <dsp:sp modelId="{2B5BE70B-CA11-4831-9470-BEA4B7FD954A}">
      <dsp:nvSpPr>
        <dsp:cNvPr id="0" name=""/>
        <dsp:cNvSpPr/>
      </dsp:nvSpPr>
      <dsp:spPr>
        <a:xfrm>
          <a:off x="0" y="1389744"/>
          <a:ext cx="6030837" cy="802516"/>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ΘΥΜΗΣΟΥ: Οι χρήστες με κινητικές διαταραχές δυσκολεύονται να ελέγξουν τον δείκτη.</a:t>
          </a:r>
          <a:endParaRPr lang="es-ES" sz="1200" kern="1200" dirty="0">
            <a:solidFill>
              <a:schemeClr val="tx1"/>
            </a:solidFill>
          </a:endParaRPr>
        </a:p>
      </dsp:txBody>
      <dsp:txXfrm>
        <a:off x="0" y="1389744"/>
        <a:ext cx="6030837" cy="802516"/>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0341A9-7242-481D-8CD9-DA58E784B2AB}">
      <dsp:nvSpPr>
        <dsp:cNvPr id="0" name=""/>
        <dsp:cNvSpPr/>
      </dsp:nvSpPr>
      <dsp:spPr>
        <a:xfrm>
          <a:off x="0" y="444479"/>
          <a:ext cx="5956402" cy="329332"/>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i="1" kern="1200" dirty="0">
              <a:solidFill>
                <a:schemeClr val="tx1"/>
              </a:solidFill>
            </a:rPr>
            <a:t>Μετακίνηση γραφικών και ροή κειμένου: </a:t>
          </a:r>
          <a:r>
            <a:rPr lang="el-GR" altLang="es-ES" sz="1200" b="1" i="1" kern="1200" dirty="0">
              <a:solidFill>
                <a:srgbClr val="FF3399"/>
              </a:solidFill>
            </a:rPr>
            <a:t>LEVEL</a:t>
          </a:r>
          <a:r>
            <a:rPr lang="en-GB" altLang="es-ES" sz="1200" b="1" i="1" kern="1200" dirty="0">
              <a:solidFill>
                <a:srgbClr val="FF3399"/>
              </a:solidFill>
            </a:rPr>
            <a:t>1</a:t>
          </a:r>
          <a:endParaRPr lang="es-ES" sz="1200" kern="1200" dirty="0">
            <a:solidFill>
              <a:srgbClr val="FF3399"/>
            </a:solidFill>
          </a:endParaRPr>
        </a:p>
      </dsp:txBody>
      <dsp:txXfrm>
        <a:off x="0" y="444479"/>
        <a:ext cx="5956402" cy="329332"/>
      </dsp:txXfrm>
    </dsp:sp>
    <dsp:sp modelId="{E5CB89A6-EDC5-4ECF-80FB-C9755AF7BB20}">
      <dsp:nvSpPr>
        <dsp:cNvPr id="0" name=""/>
        <dsp:cNvSpPr/>
      </dsp:nvSpPr>
      <dsp:spPr>
        <a:xfrm>
          <a:off x="0" y="824731"/>
          <a:ext cx="5956402" cy="74506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n-GB" altLang="es-ES" sz="1200" b="1" kern="1200" dirty="0">
            <a:solidFill>
              <a:schemeClr val="tx1"/>
            </a:solidFill>
          </a:endParaRPr>
        </a:p>
        <a:p>
          <a:pPr marL="0" lvl="0" indent="0" algn="l" defTabSz="533400">
            <a:lnSpc>
              <a:spcPct val="90000"/>
            </a:lnSpc>
            <a:spcBef>
              <a:spcPct val="0"/>
            </a:spcBef>
            <a:spcAft>
              <a:spcPct val="35000"/>
            </a:spcAft>
            <a:buNone/>
          </a:pPr>
          <a:r>
            <a:rPr lang="el-GR" altLang="es-ES" sz="1200" b="1" kern="1200" dirty="0">
              <a:solidFill>
                <a:schemeClr val="tx1"/>
              </a:solidFill>
            </a:rPr>
            <a:t>Ο χρήστης πιστεύει ότι το ρέον κείμενο και οι κινούμενες εικόνες (το πιο συνηθισμένο πρόβλημα στην αρχή της ανάπτυξης του ιστού) είναι πιθανώς άχρηστα και ως εκ τούτου τα αγνοεί</a:t>
          </a:r>
          <a:endParaRPr lang="es-ES" sz="1200" kern="1200" dirty="0">
            <a:solidFill>
              <a:schemeClr val="tx1"/>
            </a:solidFill>
          </a:endParaRPr>
        </a:p>
      </dsp:txBody>
      <dsp:txXfrm>
        <a:off x="0" y="824731"/>
        <a:ext cx="5956402" cy="745069"/>
      </dsp:txXfrm>
    </dsp:sp>
    <dsp:sp modelId="{7D975CD1-D977-43F8-8929-A4A3459B1776}">
      <dsp:nvSpPr>
        <dsp:cNvPr id="0" name=""/>
        <dsp:cNvSpPr/>
      </dsp:nvSpPr>
      <dsp:spPr>
        <a:xfrm>
          <a:off x="0" y="1619900"/>
          <a:ext cx="5956402" cy="458693"/>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Συχνά αυτό επιβεβαιώνεται επειδή ο χρήστης βρίσκει την οθόνη να εισβάλλει με κύλιση κειμένου, το οποίο ωστόσο είναι μια διαφήμιση.</a:t>
          </a:r>
          <a:endParaRPr lang="es-ES" sz="1200" kern="1200" dirty="0">
            <a:solidFill>
              <a:schemeClr val="tx1"/>
            </a:solidFill>
          </a:endParaRPr>
        </a:p>
      </dsp:txBody>
      <dsp:txXfrm>
        <a:off x="0" y="1619900"/>
        <a:ext cx="5956402" cy="458693"/>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37B914-852F-443B-9231-0ADA5FB37583}">
      <dsp:nvSpPr>
        <dsp:cNvPr id="0" name=""/>
        <dsp:cNvSpPr/>
      </dsp:nvSpPr>
      <dsp:spPr>
        <a:xfrm>
          <a:off x="9076" y="0"/>
          <a:ext cx="1743463" cy="241658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i="1" kern="1200" dirty="0">
              <a:solidFill>
                <a:schemeClr val="tx1"/>
              </a:solidFill>
            </a:rPr>
            <a:t>Έλεγχοι </a:t>
          </a:r>
          <a:r>
            <a:rPr lang="el-GR" altLang="es-ES" sz="1200" b="1" i="1" kern="1200" dirty="0" err="1">
              <a:solidFill>
                <a:schemeClr val="tx1"/>
              </a:solidFill>
            </a:rPr>
            <a:t>διεπαφών</a:t>
          </a:r>
          <a:r>
            <a:rPr lang="el-GR" altLang="es-ES" sz="1200" b="1" i="1" kern="1200" dirty="0">
              <a:solidFill>
                <a:schemeClr val="tx1"/>
              </a:solidFill>
            </a:rPr>
            <a:t> DIY: ΕΠΙΠΕΔΟ 2</a:t>
          </a:r>
          <a:endParaRPr lang="es-ES" sz="1200" kern="1200" dirty="0">
            <a:solidFill>
              <a:schemeClr val="tx1"/>
            </a:solidFill>
          </a:endParaRPr>
        </a:p>
      </dsp:txBody>
      <dsp:txXfrm>
        <a:off x="9076" y="0"/>
        <a:ext cx="1743463" cy="2416584"/>
      </dsp:txXfrm>
    </dsp:sp>
    <dsp:sp modelId="{66DF9375-C9BA-4EC3-9E91-4A464FCCDF7A}">
      <dsp:nvSpPr>
        <dsp:cNvPr id="0" name=""/>
        <dsp:cNvSpPr/>
      </dsp:nvSpPr>
      <dsp:spPr>
        <a:xfrm>
          <a:off x="1926886" y="992102"/>
          <a:ext cx="369614" cy="432378"/>
        </a:xfrm>
        <a:prstGeom prst="rightArrow">
          <a:avLst>
            <a:gd name="adj1" fmla="val 60000"/>
            <a:gd name="adj2" fmla="val 50000"/>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926886" y="992102"/>
        <a:ext cx="369614" cy="432378"/>
      </dsp:txXfrm>
    </dsp:sp>
    <dsp:sp modelId="{B2399559-43D6-4A81-99E4-BB7BF3623F1F}">
      <dsp:nvSpPr>
        <dsp:cNvPr id="0" name=""/>
        <dsp:cNvSpPr/>
      </dsp:nvSpPr>
      <dsp:spPr>
        <a:xfrm>
          <a:off x="2449925" y="0"/>
          <a:ext cx="1743463" cy="2416584"/>
        </a:xfrm>
        <a:prstGeom prst="roundRect">
          <a:avLst>
            <a:gd name="adj" fmla="val 10000"/>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el-GR" altLang="es-ES" sz="1200" b="1" kern="1200" dirty="0">
              <a:solidFill>
                <a:schemeClr val="tx1"/>
              </a:solidFill>
            </a:rPr>
            <a:t>Ο χρήστης αναμένει ότι κάθε στοιχείο ελέγχου </a:t>
          </a:r>
          <a:r>
            <a:rPr lang="el-GR" altLang="es-ES" sz="1200" b="1" kern="1200" dirty="0" err="1">
              <a:solidFill>
                <a:schemeClr val="tx1"/>
              </a:solidFill>
            </a:rPr>
            <a:t>διεπαφής</a:t>
          </a:r>
          <a:r>
            <a:rPr lang="el-GR" altLang="es-ES" sz="1200" b="1" kern="1200" dirty="0">
              <a:solidFill>
                <a:schemeClr val="tx1"/>
              </a:solidFill>
            </a:rPr>
            <a:t> θα συμπεριφέρεται σύμφωνα με αυτό που έχει δημιουργηθεί</a:t>
          </a:r>
          <a:r>
            <a:rPr lang="en-GB" altLang="es-ES" sz="1200" b="1" kern="1200" dirty="0">
              <a:solidFill>
                <a:schemeClr val="tx1"/>
              </a:solidFill>
            </a:rPr>
            <a:t>.</a:t>
          </a:r>
          <a:endParaRPr lang="es-ES" sz="1200" kern="1200" dirty="0">
            <a:solidFill>
              <a:schemeClr val="tx1"/>
            </a:solidFill>
          </a:endParaRPr>
        </a:p>
      </dsp:txBody>
      <dsp:txXfrm>
        <a:off x="2449925" y="0"/>
        <a:ext cx="1743463" cy="2416584"/>
      </dsp:txXfrm>
    </dsp:sp>
    <dsp:sp modelId="{7972CEB1-8CF2-4040-98F7-40DAC6090906}">
      <dsp:nvSpPr>
        <dsp:cNvPr id="0" name=""/>
        <dsp:cNvSpPr/>
      </dsp:nvSpPr>
      <dsp:spPr>
        <a:xfrm>
          <a:off x="4367734" y="992102"/>
          <a:ext cx="369614" cy="432378"/>
        </a:xfrm>
        <a:prstGeom prst="rightArrow">
          <a:avLst>
            <a:gd name="adj1" fmla="val 60000"/>
            <a:gd name="adj2" fmla="val 50000"/>
          </a:avLst>
        </a:prstGeom>
        <a:solidFill>
          <a:schemeClr val="accent3">
            <a:hueOff val="-2827891"/>
            <a:satOff val="-11636"/>
            <a:lumOff val="-235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367734" y="992102"/>
        <a:ext cx="369614" cy="432378"/>
      </dsp:txXfrm>
    </dsp:sp>
    <dsp:sp modelId="{4F8D07E8-9233-4352-92C1-99B6410EC300}">
      <dsp:nvSpPr>
        <dsp:cNvPr id="0" name=""/>
        <dsp:cNvSpPr/>
      </dsp:nvSpPr>
      <dsp:spPr>
        <a:xfrm>
          <a:off x="4890773" y="0"/>
          <a:ext cx="1743463" cy="2416584"/>
        </a:xfrm>
        <a:prstGeom prst="roundRect">
          <a:avLst>
            <a:gd name="adj" fmla="val 10000"/>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altLang="es-ES" sz="1200" b="1" kern="1200" dirty="0">
            <a:solidFill>
              <a:schemeClr val="tx1"/>
            </a:solidFill>
          </a:endParaRPr>
        </a:p>
        <a:p>
          <a:pPr marL="0" lvl="0" indent="0" algn="ctr" defTabSz="533400">
            <a:lnSpc>
              <a:spcPct val="90000"/>
            </a:lnSpc>
            <a:spcBef>
              <a:spcPct val="0"/>
            </a:spcBef>
            <a:spcAft>
              <a:spcPct val="35000"/>
            </a:spcAft>
            <a:buNone/>
          </a:pPr>
          <a:r>
            <a:rPr lang="el-GR" altLang="es-ES" sz="1200" b="1" kern="1200" dirty="0">
              <a:solidFill>
                <a:schemeClr val="tx1"/>
              </a:solidFill>
            </a:rPr>
            <a:t>Είναι επομένως απαραίτητο ο σχεδιαστής του </a:t>
          </a:r>
          <a:r>
            <a:rPr lang="el-GR" altLang="es-ES" sz="1200" b="1" kern="1200" dirty="0" err="1">
              <a:solidFill>
                <a:schemeClr val="tx1"/>
              </a:solidFill>
            </a:rPr>
            <a:t>ιστότοπου</a:t>
          </a:r>
          <a:r>
            <a:rPr lang="el-GR" altLang="es-ES" sz="1200" b="1" kern="1200" dirty="0">
              <a:solidFill>
                <a:schemeClr val="tx1"/>
              </a:solidFill>
            </a:rPr>
            <a:t> να τηρεί τα πρότυπα γραφικών </a:t>
          </a:r>
          <a:r>
            <a:rPr lang="el-GR" altLang="es-ES" sz="1200" b="1" kern="1200" dirty="0" err="1">
              <a:solidFill>
                <a:schemeClr val="tx1"/>
              </a:solidFill>
            </a:rPr>
            <a:t>διεπαφών</a:t>
          </a:r>
          <a:r>
            <a:rPr lang="el-GR" altLang="es-ES" sz="1200" b="1" kern="1200" dirty="0">
              <a:solidFill>
                <a:schemeClr val="tx1"/>
              </a:solidFill>
            </a:rPr>
            <a:t> και να χρησιμοποιεί στοιχεία ελέγχου (όπως γραμμές κύλισης) με παραδοσιακή εμφάνιση. Αυτό επιτρέπει στον χρήστη να δει πλήρως τι προσφέρει ο </a:t>
          </a:r>
          <a:r>
            <a:rPr lang="el-GR" altLang="es-ES" sz="1200" b="1" kern="1200" dirty="0" err="1">
              <a:solidFill>
                <a:schemeClr val="tx1"/>
              </a:solidFill>
            </a:rPr>
            <a:t>ιστότοπος</a:t>
          </a:r>
          <a:r>
            <a:rPr lang="el-GR" altLang="es-ES" sz="1200" b="1" kern="1200" dirty="0">
              <a:solidFill>
                <a:schemeClr val="tx1"/>
              </a:solidFill>
            </a:rPr>
            <a:t>.</a:t>
          </a:r>
          <a:endParaRPr lang="es-ES" sz="1200" kern="1200" dirty="0">
            <a:solidFill>
              <a:schemeClr val="tx1"/>
            </a:solidFill>
          </a:endParaRPr>
        </a:p>
      </dsp:txBody>
      <dsp:txXfrm>
        <a:off x="4890773" y="0"/>
        <a:ext cx="1743463" cy="2416584"/>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9777B3C-A787-429B-AE0D-6D2BE9289346}">
      <dsp:nvSpPr>
        <dsp:cNvPr id="0" name=""/>
        <dsp:cNvSpPr/>
      </dsp:nvSpPr>
      <dsp:spPr>
        <a:xfrm>
          <a:off x="0" y="-28043"/>
          <a:ext cx="1826923" cy="1826923"/>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7C946B-3F5E-44E7-A29E-2A84FC0A3239}">
      <dsp:nvSpPr>
        <dsp:cNvPr id="0" name=""/>
        <dsp:cNvSpPr/>
      </dsp:nvSpPr>
      <dsp:spPr>
        <a:xfrm>
          <a:off x="913461" y="0"/>
          <a:ext cx="5423242" cy="1826923"/>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altLang="es-ES" sz="1200" b="1" i="1" kern="1200" dirty="0">
              <a:solidFill>
                <a:srgbClr val="FF3399"/>
              </a:solidFill>
            </a:rPr>
            <a:t>Υψηλή κρισιμότητα: </a:t>
          </a:r>
          <a:r>
            <a:rPr lang="el-GR" altLang="es-ES" sz="1200" b="1" i="1" kern="1200" dirty="0">
              <a:solidFill>
                <a:schemeClr val="tx1"/>
              </a:solidFill>
            </a:rPr>
            <a:t>Όταν προκαλεί απαράδεκτο κόστος για τους χρήστες ή / και απώλεια επιχειρήσεων, καθιστώντας αδύνατη τη χρήση του </a:t>
          </a:r>
          <a:r>
            <a:rPr lang="el-GR" altLang="es-ES" sz="1200" b="1" i="1" kern="1200" dirty="0" err="1">
              <a:solidFill>
                <a:schemeClr val="tx1"/>
              </a:solidFill>
            </a:rPr>
            <a:t>ιστότοπου</a:t>
          </a:r>
          <a:r>
            <a:rPr lang="el-GR" altLang="es-ES" sz="1200" b="1" i="1" kern="1200" dirty="0">
              <a:solidFill>
                <a:schemeClr val="tx1"/>
              </a:solidFill>
            </a:rPr>
            <a:t> από τον χρήστη και οδηγώντας στην εγκατάλειψή του.</a:t>
          </a:r>
          <a:endParaRPr lang="es-ES" sz="1200" kern="1200" dirty="0">
            <a:solidFill>
              <a:schemeClr val="tx1"/>
            </a:solidFill>
          </a:endParaRPr>
        </a:p>
      </dsp:txBody>
      <dsp:txXfrm>
        <a:off x="913461" y="0"/>
        <a:ext cx="5423242" cy="548078"/>
      </dsp:txXfrm>
    </dsp:sp>
    <dsp:sp modelId="{AB167609-7395-4BD6-952B-090882AFBD5A}">
      <dsp:nvSpPr>
        <dsp:cNvPr id="0" name=""/>
        <dsp:cNvSpPr/>
      </dsp:nvSpPr>
      <dsp:spPr>
        <a:xfrm>
          <a:off x="319712" y="548078"/>
          <a:ext cx="1187498" cy="1187498"/>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D2831CF-246E-47DB-A9F7-38331DBE6792}">
      <dsp:nvSpPr>
        <dsp:cNvPr id="0" name=""/>
        <dsp:cNvSpPr/>
      </dsp:nvSpPr>
      <dsp:spPr>
        <a:xfrm>
          <a:off x="913461" y="529291"/>
          <a:ext cx="5423242" cy="1187498"/>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altLang="es-ES" sz="1200" b="1" i="1" kern="1200" dirty="0">
              <a:solidFill>
                <a:srgbClr val="FF3399"/>
              </a:solidFill>
            </a:rPr>
            <a:t>Μέση κρισιμότητα: </a:t>
          </a:r>
          <a:r>
            <a:rPr lang="el-GR" altLang="es-ES" sz="1200" b="1" i="1" kern="1200" dirty="0">
              <a:solidFill>
                <a:schemeClr val="tx1"/>
              </a:solidFill>
            </a:rPr>
            <a:t>Εάν προκαλεί σύγχυση, απογοήτευση και απώλεια ορισμένων επιχειρήσεων.</a:t>
          </a:r>
          <a:endParaRPr lang="es-ES" sz="1200" kern="1200" dirty="0">
            <a:solidFill>
              <a:schemeClr val="tx1"/>
            </a:solidFill>
          </a:endParaRPr>
        </a:p>
      </dsp:txBody>
      <dsp:txXfrm>
        <a:off x="913461" y="529291"/>
        <a:ext cx="5423242" cy="548076"/>
      </dsp:txXfrm>
    </dsp:sp>
    <dsp:sp modelId="{B53D318A-17A2-4751-B2B0-0E65F926EDEA}">
      <dsp:nvSpPr>
        <dsp:cNvPr id="0" name=""/>
        <dsp:cNvSpPr/>
      </dsp:nvSpPr>
      <dsp:spPr>
        <a:xfrm>
          <a:off x="639423" y="1096154"/>
          <a:ext cx="548076" cy="548076"/>
        </a:xfrm>
        <a:prstGeom prst="pie">
          <a:avLst>
            <a:gd name="adj1" fmla="val 5400000"/>
            <a:gd name="adj2" fmla="val 1620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EAC0FA7-CBF9-4FC2-BA15-A7205845E9A9}">
      <dsp:nvSpPr>
        <dsp:cNvPr id="0" name=""/>
        <dsp:cNvSpPr/>
      </dsp:nvSpPr>
      <dsp:spPr>
        <a:xfrm>
          <a:off x="913461" y="1096154"/>
          <a:ext cx="5423242" cy="548076"/>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just" defTabSz="533400">
            <a:lnSpc>
              <a:spcPct val="90000"/>
            </a:lnSpc>
            <a:spcBef>
              <a:spcPct val="0"/>
            </a:spcBef>
            <a:spcAft>
              <a:spcPct val="35000"/>
            </a:spcAft>
            <a:buNone/>
          </a:pPr>
          <a:r>
            <a:rPr lang="el-GR" altLang="es-ES" sz="1200" b="1" i="1" kern="1200" dirty="0">
              <a:solidFill>
                <a:srgbClr val="FF3399"/>
              </a:solidFill>
            </a:rPr>
            <a:t>Χαμηλή κρισιμότητα: </a:t>
          </a:r>
          <a:r>
            <a:rPr lang="el-GR" altLang="es-ES" sz="1200" b="1" i="1" kern="1200" dirty="0">
              <a:solidFill>
                <a:schemeClr val="tx1"/>
              </a:solidFill>
            </a:rPr>
            <a:t>Προβλήματα που ενοχλούν τον χρήστη αλλά κανένα από αυτά δεν βλάπτει οικονομικά τον </a:t>
          </a:r>
          <a:r>
            <a:rPr lang="el-GR" altLang="es-ES" sz="1200" b="1" i="1" kern="1200" dirty="0" err="1">
              <a:solidFill>
                <a:schemeClr val="tx1"/>
              </a:solidFill>
            </a:rPr>
            <a:t>ιστότοπο</a:t>
          </a:r>
          <a:r>
            <a:rPr lang="el-GR" altLang="es-ES" sz="1200" b="1" i="1" kern="1200" dirty="0">
              <a:solidFill>
                <a:schemeClr val="tx1"/>
              </a:solidFill>
            </a:rPr>
            <a:t> αν ληφθούν μεμονωμένα. Πολλά σχετικά προβλήματα χαμηλής κρισιμότητας ωθούν τον χρήστη να εγκαταλείψει τον </a:t>
          </a:r>
          <a:r>
            <a:rPr lang="el-GR" altLang="es-ES" sz="1200" b="1" i="1" kern="1200" dirty="0" err="1">
              <a:solidFill>
                <a:schemeClr val="tx1"/>
              </a:solidFill>
            </a:rPr>
            <a:t>ιστότοπο</a:t>
          </a:r>
          <a:r>
            <a:rPr lang="el-GR" altLang="es-ES" sz="1200" b="1" i="1" kern="1200" dirty="0">
              <a:solidFill>
                <a:schemeClr val="tx1"/>
              </a:solidFill>
            </a:rPr>
            <a:t>.</a:t>
          </a:r>
          <a:endParaRPr lang="es-ES" sz="1200" kern="1200" dirty="0">
            <a:solidFill>
              <a:schemeClr val="tx1"/>
            </a:solidFill>
          </a:endParaRPr>
        </a:p>
      </dsp:txBody>
      <dsp:txXfrm>
        <a:off x="913461" y="1096154"/>
        <a:ext cx="5423242" cy="548076"/>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719BBBB-F02E-4293-AC24-DCCE01798DB5}">
      <dsp:nvSpPr>
        <dsp:cNvPr id="0" name=""/>
        <dsp:cNvSpPr/>
      </dsp:nvSpPr>
      <dsp:spPr>
        <a:xfrm>
          <a:off x="0" y="77358"/>
          <a:ext cx="5930448" cy="187192"/>
        </a:xfrm>
        <a:prstGeom prst="roundRect">
          <a:avLst/>
        </a:prstGeom>
        <a:solidFill>
          <a:schemeClr val="accent4">
            <a:lumMod val="20000"/>
            <a:lumOff val="8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endParaRPr lang="es-ES" sz="1200" kern="1200"/>
        </a:p>
      </dsp:txBody>
      <dsp:txXfrm>
        <a:off x="0" y="77358"/>
        <a:ext cx="5930448" cy="187192"/>
      </dsp:txXfrm>
    </dsp:sp>
    <dsp:sp modelId="{A58B2C80-022F-412C-AECD-538EDF9FF9F2}">
      <dsp:nvSpPr>
        <dsp:cNvPr id="0" name=""/>
        <dsp:cNvSpPr/>
      </dsp:nvSpPr>
      <dsp:spPr>
        <a:xfrm>
          <a:off x="0" y="260655"/>
          <a:ext cx="5930448" cy="1110037"/>
        </a:xfrm>
        <a:prstGeom prst="rect">
          <a:avLst/>
        </a:prstGeom>
        <a:noFill/>
        <a:ln>
          <a:solidFill>
            <a:schemeClr val="accent4">
              <a:lumMod val="75000"/>
            </a:schemeClr>
          </a:solidFill>
        </a:ln>
        <a:effectLst/>
      </dsp:spPr>
      <dsp:style>
        <a:lnRef idx="0">
          <a:scrgbClr r="0" g="0" b="0"/>
        </a:lnRef>
        <a:fillRef idx="0">
          <a:scrgbClr r="0" g="0" b="0"/>
        </a:fillRef>
        <a:effectRef idx="0">
          <a:scrgbClr r="0" g="0" b="0"/>
        </a:effectRef>
        <a:fontRef idx="minor"/>
      </dsp:style>
      <dsp:txBody>
        <a:bodyPr spcFirstLastPara="0" vert="horz" wrap="square" lIns="188292"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l-GR" sz="1200" kern="1200" dirty="0"/>
            <a:t>Συχνότητα: πόσοι χρήστες θα έχουν το ίδιο πρόβλημα
Αντίκτυπος: εάν προκαλέσει ανεπαίσθητη ενόχληση ή απώλεια ωρών εργασίας ή ο χρήστης αποφασίσει να αποχωρήσει από τον </a:t>
          </a:r>
          <a:r>
            <a:rPr lang="el-GR" sz="1200" kern="1200" dirty="0" err="1"/>
            <a:t>ιστότοπο</a:t>
          </a:r>
          <a:r>
            <a:rPr lang="el-GR" sz="1200" kern="1200" dirty="0"/>
            <a:t>.
Επιμονή: εάν το πρόβλημα εμφανίζεται άθελα ή τακτικά. Τώρα ένας χρήστης αφού συναντήσει ένα πρόβλημα, μαθαίνει να το αποφεύγει.</a:t>
          </a:r>
          <a:endParaRPr lang="es-ES" sz="1200" kern="1200" dirty="0"/>
        </a:p>
        <a:p>
          <a:pPr marL="114300" lvl="1" indent="-114300" algn="l" defTabSz="533400">
            <a:lnSpc>
              <a:spcPct val="90000"/>
            </a:lnSpc>
            <a:spcBef>
              <a:spcPct val="0"/>
            </a:spcBef>
            <a:spcAft>
              <a:spcPct val="20000"/>
            </a:spcAft>
            <a:buChar char="•"/>
          </a:pPr>
          <a:endParaRPr lang="it-IT" altLang="es-ES" sz="1200" b="1" kern="1200" dirty="0"/>
        </a:p>
      </dsp:txBody>
      <dsp:txXfrm>
        <a:off x="0" y="260655"/>
        <a:ext cx="5930448" cy="1110037"/>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523A00-E9B9-4343-9E7B-D1058FE4AB9A}">
      <dsp:nvSpPr>
        <dsp:cNvPr id="0" name=""/>
        <dsp:cNvSpPr/>
      </dsp:nvSpPr>
      <dsp:spPr>
        <a:xfrm>
          <a:off x="0" y="43608"/>
          <a:ext cx="5677535" cy="3802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b="1" kern="1200" dirty="0">
              <a:solidFill>
                <a:schemeClr val="tx1"/>
              </a:solidFill>
            </a:rPr>
            <a:t>Ένας </a:t>
          </a:r>
          <a:r>
            <a:rPr lang="el-GR" altLang="es-ES" sz="1000" b="1" kern="1200" dirty="0" err="1">
              <a:solidFill>
                <a:schemeClr val="tx1"/>
              </a:solidFill>
            </a:rPr>
            <a:t>ιστότοπος</a:t>
          </a:r>
          <a:r>
            <a:rPr lang="el-GR" altLang="es-ES" sz="1000" b="1" kern="1200" dirty="0">
              <a:solidFill>
                <a:schemeClr val="tx1"/>
              </a:solidFill>
            </a:rPr>
            <a:t> έχει λιγότερες σελίδες για ευρετηρίαση</a:t>
          </a:r>
          <a:endParaRPr lang="es-ES" sz="1000" kern="1200" dirty="0">
            <a:solidFill>
              <a:schemeClr val="tx1"/>
            </a:solidFill>
          </a:endParaRPr>
        </a:p>
      </dsp:txBody>
      <dsp:txXfrm>
        <a:off x="0" y="43608"/>
        <a:ext cx="5677535" cy="380250"/>
      </dsp:txXfrm>
    </dsp:sp>
    <dsp:sp modelId="{0EBD8262-C04D-40DE-8D6B-5BC4E488DD0B}">
      <dsp:nvSpPr>
        <dsp:cNvPr id="0" name=""/>
        <dsp:cNvSpPr/>
      </dsp:nvSpPr>
      <dsp:spPr>
        <a:xfrm>
          <a:off x="0" y="452658"/>
          <a:ext cx="5677535" cy="3802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b="1" kern="1200" dirty="0">
              <a:solidFill>
                <a:schemeClr val="tx1"/>
              </a:solidFill>
            </a:rPr>
            <a:t>Σε έναν συγκεκριμένο </a:t>
          </a:r>
          <a:r>
            <a:rPr lang="el-GR" altLang="es-ES" sz="1000" b="1" kern="1200" dirty="0" err="1">
              <a:solidFill>
                <a:schemeClr val="tx1"/>
              </a:solidFill>
            </a:rPr>
            <a:t>ιστότοπο</a:t>
          </a:r>
          <a:r>
            <a:rPr lang="el-GR" altLang="es-ES" sz="1000" b="1" kern="1200" dirty="0">
              <a:solidFill>
                <a:schemeClr val="tx1"/>
              </a:solidFill>
            </a:rPr>
            <a:t>, οι στόχοι του χρήστη είναι σαφείς</a:t>
          </a:r>
          <a:endParaRPr lang="es-ES" sz="1000" kern="1200" dirty="0">
            <a:solidFill>
              <a:schemeClr val="tx1"/>
            </a:solidFill>
          </a:endParaRPr>
        </a:p>
      </dsp:txBody>
      <dsp:txXfrm>
        <a:off x="0" y="452658"/>
        <a:ext cx="5677535" cy="380250"/>
      </dsp:txXfrm>
    </dsp:sp>
    <dsp:sp modelId="{304322B3-2601-4C73-A243-EA6CB4E8DD34}">
      <dsp:nvSpPr>
        <dsp:cNvPr id="0" name=""/>
        <dsp:cNvSpPr/>
      </dsp:nvSpPr>
      <dsp:spPr>
        <a:xfrm>
          <a:off x="0" y="861708"/>
          <a:ext cx="5677535" cy="3802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b="1" kern="1200" dirty="0">
              <a:solidFill>
                <a:schemeClr val="tx1"/>
              </a:solidFill>
            </a:rPr>
            <a:t>Όποιος διαχειρίζεται τον </a:t>
          </a:r>
          <a:r>
            <a:rPr lang="el-GR" altLang="es-ES" sz="1000" b="1" kern="1200" dirty="0" err="1">
              <a:solidFill>
                <a:schemeClr val="tx1"/>
              </a:solidFill>
            </a:rPr>
            <a:t>ιστότοπο</a:t>
          </a:r>
          <a:r>
            <a:rPr lang="el-GR" altLang="es-ES" sz="1000" b="1" kern="1200" dirty="0">
              <a:solidFill>
                <a:schemeClr val="tx1"/>
              </a:solidFill>
            </a:rPr>
            <a:t> ξέρει πώς να εντοπίσει τα πιο σημαντικά μέρη</a:t>
          </a:r>
          <a:endParaRPr lang="es-ES" sz="1000" kern="1200" dirty="0">
            <a:solidFill>
              <a:schemeClr val="tx1"/>
            </a:solidFill>
          </a:endParaRPr>
        </a:p>
      </dsp:txBody>
      <dsp:txXfrm>
        <a:off x="0" y="861708"/>
        <a:ext cx="5677535" cy="380250"/>
      </dsp:txXfrm>
    </dsp:sp>
    <dsp:sp modelId="{82CC2A8E-F09D-47F1-A2CE-D7EF032B98FA}">
      <dsp:nvSpPr>
        <dsp:cNvPr id="0" name=""/>
        <dsp:cNvSpPr/>
      </dsp:nvSpPr>
      <dsp:spPr>
        <a:xfrm>
          <a:off x="0" y="1270758"/>
          <a:ext cx="5677535" cy="3802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l" defTabSz="444500">
            <a:lnSpc>
              <a:spcPct val="90000"/>
            </a:lnSpc>
            <a:spcBef>
              <a:spcPct val="0"/>
            </a:spcBef>
            <a:spcAft>
              <a:spcPct val="35000"/>
            </a:spcAft>
            <a:buNone/>
          </a:pPr>
          <a:r>
            <a:rPr lang="el-GR" altLang="es-ES" sz="1000" b="1" kern="1200" dirty="0">
              <a:solidFill>
                <a:schemeClr val="tx1"/>
              </a:solidFill>
            </a:rPr>
            <a:t>Είναι γνωστό ποια παλιά και ξεπερασμένα έγγραφα μπορούν να φτάσουν στο κάτω μέρος της λίστας</a:t>
          </a:r>
          <a:endParaRPr lang="es-ES" sz="1000" kern="1200" dirty="0">
            <a:solidFill>
              <a:schemeClr val="tx1"/>
            </a:solidFill>
          </a:endParaRPr>
        </a:p>
      </dsp:txBody>
      <dsp:txXfrm>
        <a:off x="0" y="1270758"/>
        <a:ext cx="5677535" cy="38025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E7E97F8-2E24-4A6B-B5AB-1E9C2CAC1E18}">
      <dsp:nvSpPr>
        <dsp:cNvPr id="0" name=""/>
        <dsp:cNvSpPr/>
      </dsp:nvSpPr>
      <dsp:spPr>
        <a:xfrm>
          <a:off x="0" y="0"/>
          <a:ext cx="5166320" cy="673920"/>
        </a:xfrm>
        <a:prstGeom prst="roundRect">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Ένας </a:t>
          </a:r>
          <a:r>
            <a:rPr lang="el-GR" altLang="es-ES" sz="1200" b="1" kern="1200" dirty="0" err="1">
              <a:solidFill>
                <a:schemeClr val="tx1"/>
              </a:solidFill>
            </a:rPr>
            <a:t>ιστότοπος</a:t>
          </a:r>
          <a:r>
            <a:rPr lang="el-GR" altLang="es-ES" sz="1200" b="1" kern="1200" dirty="0">
              <a:solidFill>
                <a:schemeClr val="tx1"/>
              </a:solidFill>
            </a:rPr>
            <a:t> μπορεί να χρησιμοποιηθεί εάν έχει σταθερό και σαφές περιεχόμενο στη δομή για το οποίο είναι εύκολο να υποβληθεί ερώτημα</a:t>
          </a:r>
          <a:endParaRPr lang="en-GB" altLang="es-ES" sz="1200" b="1" kern="1200" dirty="0">
            <a:solidFill>
              <a:schemeClr val="tx1"/>
            </a:solidFill>
          </a:endParaRPr>
        </a:p>
      </dsp:txBody>
      <dsp:txXfrm>
        <a:off x="0" y="0"/>
        <a:ext cx="5166320" cy="673920"/>
      </dsp:txXfrm>
    </dsp:sp>
    <dsp:sp modelId="{C5DEB833-602D-43EF-AE53-0E43D2021EF0}">
      <dsp:nvSpPr>
        <dsp:cNvPr id="0" name=""/>
        <dsp:cNvSpPr/>
      </dsp:nvSpPr>
      <dsp:spPr>
        <a:xfrm>
          <a:off x="0" y="790504"/>
          <a:ext cx="5166320" cy="673920"/>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Ευκολία χρήσης: αυτό καθορίζεται από τον χρήστη κατά την πρώτη επίσκεψη στον </a:t>
          </a:r>
          <a:r>
            <a:rPr lang="el-GR" altLang="es-ES" sz="1200" b="1" kern="1200" dirty="0" err="1">
              <a:solidFill>
                <a:schemeClr val="tx1"/>
              </a:solidFill>
            </a:rPr>
            <a:t>ιστότοπο</a:t>
          </a:r>
          <a:r>
            <a:rPr lang="el-GR" altLang="es-ES" sz="1200" b="1" kern="1200" dirty="0">
              <a:solidFill>
                <a:schemeClr val="tx1"/>
              </a:solidFill>
            </a:rPr>
            <a:t> και θα καθορίσει την επιτυχία του</a:t>
          </a:r>
          <a:endParaRPr lang="es-ES" sz="1200" kern="1200" dirty="0">
            <a:solidFill>
              <a:schemeClr val="tx1"/>
            </a:solidFill>
            <a:latin typeface="Arial Rounded MT Bold" panose="020F0704030504030204" pitchFamily="34" charset="0"/>
          </a:endParaRPr>
        </a:p>
      </dsp:txBody>
      <dsp:txXfrm>
        <a:off x="0" y="790504"/>
        <a:ext cx="5166320" cy="673920"/>
      </dsp:txXfrm>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A89E04-67DB-480B-BAB0-63B3DFDB0814}">
      <dsp:nvSpPr>
        <dsp:cNvPr id="0" name=""/>
        <dsp:cNvSpPr/>
      </dsp:nvSpPr>
      <dsp:spPr>
        <a:xfrm>
          <a:off x="0" y="115516"/>
          <a:ext cx="6148558" cy="2182950"/>
        </a:xfrm>
        <a:prstGeom prst="rect">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77196" tIns="229108" rIns="477196" bIns="85344" numCol="1" spcCol="1270" anchor="t" anchorCtr="0">
          <a:noAutofit/>
        </a:bodyPr>
        <a:lstStyle/>
        <a:p>
          <a:pPr marL="114300" lvl="1" indent="-114300" algn="l" defTabSz="533400">
            <a:lnSpc>
              <a:spcPct val="100000"/>
            </a:lnSpc>
            <a:spcBef>
              <a:spcPct val="0"/>
            </a:spcBef>
            <a:spcAft>
              <a:spcPct val="15000"/>
            </a:spcAft>
            <a:buChar char="•"/>
          </a:pPr>
          <a:endParaRPr lang="es-ES" sz="1200" kern="1200" dirty="0"/>
        </a:p>
        <a:p>
          <a:pPr marL="114300" lvl="1" indent="-114300" algn="l" defTabSz="533400">
            <a:lnSpc>
              <a:spcPct val="100000"/>
            </a:lnSpc>
            <a:spcBef>
              <a:spcPct val="0"/>
            </a:spcBef>
            <a:spcAft>
              <a:spcPct val="15000"/>
            </a:spcAft>
            <a:buChar char="•"/>
          </a:pPr>
          <a:r>
            <a:rPr lang="el-GR" altLang="es-ES" sz="1200" b="1" kern="1200" dirty="0"/>
            <a:t>Μία εσωτερική μηχανή έχει περισσότερες πληροφορίες σχετικά με τα έγγραφά της
Το λεξιλόγιο ενός </a:t>
          </a:r>
          <a:r>
            <a:rPr lang="el-GR" altLang="es-ES" sz="1200" b="1" kern="1200" dirty="0" err="1"/>
            <a:t>ιστότοπου</a:t>
          </a:r>
          <a:r>
            <a:rPr lang="el-GR" altLang="es-ES" sz="1200" b="1" kern="1200" dirty="0"/>
            <a:t> είναι περιορισμένο και είναι ευκολότερο να βρείτε συνώνυμα και τυπογραφικά λάθη που ταιριάζουν με την αναζήτηση του χρήστη
Οι πληροφορίες σε έναν </a:t>
          </a:r>
          <a:r>
            <a:rPr lang="el-GR" altLang="es-ES" sz="1200" b="1" kern="1200" dirty="0" err="1"/>
            <a:t>ιστότοπο</a:t>
          </a:r>
          <a:r>
            <a:rPr lang="el-GR" altLang="es-ES" sz="1200" b="1" kern="1200" dirty="0"/>
            <a:t> ελέγχονται και όσοι τον διαχειρίζονται μπορούν να τις συνοψίσουν με τον τρέχοντα τρόπο
Η μηχανή αναζήτησης ενός </a:t>
          </a:r>
          <a:r>
            <a:rPr lang="el-GR" altLang="es-ES" sz="1200" b="1" kern="1200" dirty="0" err="1"/>
            <a:t>ιστότοπου</a:t>
          </a:r>
          <a:r>
            <a:rPr lang="el-GR" altLang="es-ES" sz="1200" b="1" kern="1200" dirty="0"/>
            <a:t> δεν έχει ανταγωνιστές που αναζητούν καλύτερη κατάταξη στα αποτελέσματα</a:t>
          </a:r>
          <a:endParaRPr lang="es-ES" sz="1200" kern="1200" dirty="0"/>
        </a:p>
      </dsp:txBody>
      <dsp:txXfrm>
        <a:off x="0" y="115516"/>
        <a:ext cx="6148558" cy="2182950"/>
      </dsp:txXfrm>
    </dsp:sp>
    <dsp:sp modelId="{EDEBD0F5-B539-4E12-9768-3BD0445C3054}">
      <dsp:nvSpPr>
        <dsp:cNvPr id="0" name=""/>
        <dsp:cNvSpPr/>
      </dsp:nvSpPr>
      <dsp:spPr>
        <a:xfrm>
          <a:off x="307427" y="15476"/>
          <a:ext cx="5239635" cy="324720"/>
        </a:xfrm>
        <a:prstGeom prst="roundRect">
          <a:avLst/>
        </a:prstGeom>
        <a:solidFill>
          <a:schemeClr val="accent4">
            <a:lumMod val="40000"/>
            <a:lumOff val="60000"/>
          </a:schemeClr>
        </a:solidFill>
        <a:ln w="25400" cap="flat" cmpd="sng" algn="ctr">
          <a:solidFill>
            <a:srgbClr val="98DFBB"/>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62681" tIns="0" rIns="162681" bIns="0" numCol="1" spcCol="1270" anchor="ctr" anchorCtr="0">
          <a:noAutofit/>
        </a:bodyPr>
        <a:lstStyle/>
        <a:p>
          <a:pPr marL="0" lvl="0" indent="0" algn="l" defTabSz="533400">
            <a:lnSpc>
              <a:spcPct val="90000"/>
            </a:lnSpc>
            <a:spcBef>
              <a:spcPct val="0"/>
            </a:spcBef>
            <a:spcAft>
              <a:spcPct val="35000"/>
            </a:spcAft>
            <a:buNone/>
          </a:pPr>
          <a:r>
            <a:rPr lang="el-GR" altLang="es-ES" sz="1200" b="1" i="1" kern="1200" dirty="0">
              <a:solidFill>
                <a:schemeClr val="tx1"/>
              </a:solidFill>
            </a:rPr>
            <a:t>Γιατί η αναζήτηση σε έναν </a:t>
          </a:r>
          <a:r>
            <a:rPr lang="el-GR" altLang="es-ES" sz="1200" b="1" i="1" kern="1200" dirty="0" err="1">
              <a:solidFill>
                <a:schemeClr val="tx1"/>
              </a:solidFill>
            </a:rPr>
            <a:t>ιστότοπο</a:t>
          </a:r>
          <a:r>
            <a:rPr lang="el-GR" altLang="es-ES" sz="1200" b="1" i="1" kern="1200" dirty="0">
              <a:solidFill>
                <a:schemeClr val="tx1"/>
              </a:solidFill>
            </a:rPr>
            <a:t> πρέπει να είναι καλύτερη από αυτήν στον γενικό ιστό;</a:t>
          </a:r>
          <a:endParaRPr lang="es-ES" sz="1200" kern="1200" dirty="0">
            <a:solidFill>
              <a:schemeClr val="tx1"/>
            </a:solidFill>
          </a:endParaRPr>
        </a:p>
      </dsp:txBody>
      <dsp:txXfrm>
        <a:off x="307427" y="15476"/>
        <a:ext cx="5239635" cy="324720"/>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38D30BB-3CEF-4FD1-AF17-AC965B7B1E4C}">
      <dsp:nvSpPr>
        <dsp:cNvPr id="0" name=""/>
        <dsp:cNvSpPr/>
      </dsp:nvSpPr>
      <dsp:spPr>
        <a:xfrm>
          <a:off x="710" y="323191"/>
          <a:ext cx="1661889" cy="830944"/>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Font typeface="Arial" panose="020B0604020202020204" pitchFamily="34" charset="0"/>
            <a:buNone/>
          </a:pPr>
          <a:r>
            <a:rPr lang="en-GB" altLang="es-ES" sz="1200" b="1" kern="1200" dirty="0">
              <a:solidFill>
                <a:schemeClr val="tx1"/>
              </a:solidFill>
            </a:rPr>
            <a:t>SEO </a:t>
          </a:r>
          <a:r>
            <a:rPr lang="el-GR" altLang="es-ES" sz="1200" b="1" kern="1200" dirty="0">
              <a:solidFill>
                <a:schemeClr val="tx1"/>
              </a:solidFill>
            </a:rPr>
            <a:t>στη γλώσσα</a:t>
          </a:r>
          <a:endParaRPr lang="es-ES" sz="1200" kern="1200" dirty="0">
            <a:solidFill>
              <a:schemeClr val="tx1"/>
            </a:solidFill>
          </a:endParaRPr>
        </a:p>
      </dsp:txBody>
      <dsp:txXfrm>
        <a:off x="710" y="323191"/>
        <a:ext cx="1661889" cy="830944"/>
      </dsp:txXfrm>
    </dsp:sp>
    <dsp:sp modelId="{A192182F-7B50-4F00-B89B-923E1ED1067E}">
      <dsp:nvSpPr>
        <dsp:cNvPr id="0" name=""/>
        <dsp:cNvSpPr/>
      </dsp:nvSpPr>
      <dsp:spPr>
        <a:xfrm>
          <a:off x="2078071" y="323191"/>
          <a:ext cx="1661889" cy="830944"/>
        </a:xfrm>
        <a:prstGeom prst="roundRect">
          <a:avLst>
            <a:gd name="adj" fmla="val 10000"/>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SEO </a:t>
          </a:r>
          <a:r>
            <a:rPr lang="el-GR" altLang="es-ES" sz="1200" b="1" kern="1200" dirty="0">
              <a:solidFill>
                <a:schemeClr val="tx1"/>
              </a:solidFill>
            </a:rPr>
            <a:t>στην αρχιτεκτονική</a:t>
          </a:r>
          <a:endParaRPr lang="es-ES" sz="1200" kern="1200" dirty="0">
            <a:solidFill>
              <a:schemeClr val="tx1"/>
            </a:solidFill>
          </a:endParaRPr>
        </a:p>
      </dsp:txBody>
      <dsp:txXfrm>
        <a:off x="2078071" y="323191"/>
        <a:ext cx="1661889" cy="830944"/>
      </dsp:txXfrm>
    </dsp:sp>
    <dsp:sp modelId="{8375AE5C-A54A-4E34-9E26-939713B17C15}">
      <dsp:nvSpPr>
        <dsp:cNvPr id="0" name=""/>
        <dsp:cNvSpPr/>
      </dsp:nvSpPr>
      <dsp:spPr>
        <a:xfrm>
          <a:off x="4155432" y="323191"/>
          <a:ext cx="1661889" cy="830944"/>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GB" altLang="es-ES" sz="1200" b="1" kern="1200" dirty="0">
              <a:solidFill>
                <a:schemeClr val="tx1"/>
              </a:solidFill>
            </a:rPr>
            <a:t>SEO</a:t>
          </a:r>
          <a:r>
            <a:rPr lang="el-GR" altLang="es-ES" sz="1200" b="1" kern="1200" dirty="0">
              <a:solidFill>
                <a:schemeClr val="tx1"/>
              </a:solidFill>
            </a:rPr>
            <a:t> στη Φήμη</a:t>
          </a:r>
          <a:endParaRPr lang="es-ES" sz="1200" kern="1200" dirty="0">
            <a:solidFill>
              <a:schemeClr val="tx1"/>
            </a:solidFill>
          </a:endParaRPr>
        </a:p>
      </dsp:txBody>
      <dsp:txXfrm>
        <a:off x="4155432" y="323191"/>
        <a:ext cx="1661889" cy="830944"/>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8AA6ADC-9353-4CFF-892C-5ED02DB22A34}">
      <dsp:nvSpPr>
        <dsp:cNvPr id="0" name=""/>
        <dsp:cNvSpPr/>
      </dsp:nvSpPr>
      <dsp:spPr>
        <a:xfrm>
          <a:off x="0" y="0"/>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Πλοήγηση και μενού</a:t>
          </a:r>
          <a:endParaRPr lang="es-ES" sz="1200" kern="1200" dirty="0"/>
        </a:p>
      </dsp:txBody>
      <dsp:txXfrm>
        <a:off x="0" y="0"/>
        <a:ext cx="3511025" cy="427727"/>
      </dsp:txXfrm>
    </dsp:sp>
    <dsp:sp modelId="{19DF2F7B-C0A6-4D79-BAAE-4E7E67C08F57}">
      <dsp:nvSpPr>
        <dsp:cNvPr id="0" name=""/>
        <dsp:cNvSpPr/>
      </dsp:nvSpPr>
      <dsp:spPr>
        <a:xfrm>
          <a:off x="333631" y="505496"/>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Ονόματα περιοχών ή κατηγοριών</a:t>
          </a:r>
          <a:endParaRPr lang="es-ES" sz="1200" kern="1200" dirty="0"/>
        </a:p>
      </dsp:txBody>
      <dsp:txXfrm>
        <a:off x="333631" y="505496"/>
        <a:ext cx="3372009" cy="427727"/>
      </dsp:txXfrm>
    </dsp:sp>
    <dsp:sp modelId="{110667FD-9B1F-4431-9A6D-F12019C33BB1}">
      <dsp:nvSpPr>
        <dsp:cNvPr id="0" name=""/>
        <dsp:cNvSpPr/>
      </dsp:nvSpPr>
      <dsp:spPr>
        <a:xfrm>
          <a:off x="662284" y="1010992"/>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Σύνδεσμος</a:t>
          </a:r>
          <a:endParaRPr lang="es-ES" sz="1200" kern="1200" dirty="0"/>
        </a:p>
      </dsp:txBody>
      <dsp:txXfrm>
        <a:off x="662284" y="1010992"/>
        <a:ext cx="3376988" cy="427727"/>
      </dsp:txXfrm>
    </dsp:sp>
    <dsp:sp modelId="{AEBB59F1-A66C-4952-A909-E1F19F6B580F}">
      <dsp:nvSpPr>
        <dsp:cNvPr id="0" name=""/>
        <dsp:cNvSpPr/>
      </dsp:nvSpPr>
      <dsp:spPr>
        <a:xfrm>
          <a:off x="995916" y="1516488"/>
          <a:ext cx="3983664" cy="427727"/>
        </a:xfrm>
        <a:prstGeom prst="roundRect">
          <a:avLst>
            <a:gd name="adj" fmla="val 10000"/>
          </a:avLst>
        </a:prstGeom>
        <a:solidFill>
          <a:schemeClr val="lt1">
            <a:hueOff val="0"/>
            <a:satOff val="0"/>
            <a:lumOff val="0"/>
            <a:alphaOff val="0"/>
          </a:schemeClr>
        </a:solidFill>
        <a:ln w="25400" cap="flat" cmpd="sng" algn="ctr">
          <a:solidFill>
            <a:schemeClr val="accent3">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Αρχιτεκτονική πληροφοριών (πώς είναι δομημένος ένας χώρος πληροφοριών).</a:t>
          </a:r>
          <a:endParaRPr lang="es-ES" sz="1200" kern="1200" dirty="0"/>
        </a:p>
      </dsp:txBody>
      <dsp:txXfrm>
        <a:off x="995916" y="1516488"/>
        <a:ext cx="3372009" cy="427727"/>
      </dsp:txXfrm>
    </dsp:sp>
    <dsp:sp modelId="{137E2567-5B31-4120-96C1-EB8800B0F446}">
      <dsp:nvSpPr>
        <dsp:cNvPr id="0" name=""/>
        <dsp:cNvSpPr/>
      </dsp:nvSpPr>
      <dsp:spPr>
        <a:xfrm>
          <a:off x="3705641" y="327600"/>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05641" y="327600"/>
        <a:ext cx="278022" cy="278022"/>
      </dsp:txXfrm>
    </dsp:sp>
    <dsp:sp modelId="{36D489FF-583E-417B-8F92-8C9F7157A53D}">
      <dsp:nvSpPr>
        <dsp:cNvPr id="0" name=""/>
        <dsp:cNvSpPr/>
      </dsp:nvSpPr>
      <dsp:spPr>
        <a:xfrm>
          <a:off x="4039272" y="833096"/>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039272" y="833096"/>
        <a:ext cx="278022" cy="278022"/>
      </dsp:txXfrm>
    </dsp:sp>
    <dsp:sp modelId="{A832224C-7851-481C-AF4E-8539C7667CAC}">
      <dsp:nvSpPr>
        <dsp:cNvPr id="0" name=""/>
        <dsp:cNvSpPr/>
      </dsp:nvSpPr>
      <dsp:spPr>
        <a:xfrm>
          <a:off x="4367925" y="1338592"/>
          <a:ext cx="278022" cy="278022"/>
        </a:xfrm>
        <a:prstGeom prst="downArrow">
          <a:avLst>
            <a:gd name="adj1" fmla="val 55000"/>
            <a:gd name="adj2" fmla="val 45000"/>
          </a:avLst>
        </a:prstGeom>
        <a:solidFill>
          <a:schemeClr val="accent4">
            <a:lumMod val="60000"/>
            <a:lumOff val="40000"/>
            <a:alpha val="90000"/>
          </a:schemeClr>
        </a:solidFill>
        <a:ln w="25400" cap="flat" cmpd="sng" algn="ctr">
          <a:solidFill>
            <a:srgbClr val="7030A0">
              <a:alpha val="90000"/>
            </a:srgb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4367925" y="1338592"/>
        <a:ext cx="278022" cy="278022"/>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6942BD1-8DC0-4FF8-A740-79DF3BFBB301}">
      <dsp:nvSpPr>
        <dsp:cNvPr id="0" name=""/>
        <dsp:cNvSpPr/>
      </dsp:nvSpPr>
      <dsp:spPr>
        <a:xfrm>
          <a:off x="0" y="645369"/>
          <a:ext cx="5688632" cy="151200"/>
        </a:xfrm>
        <a:prstGeom prst="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EDB9D32F-0D76-4643-8292-8A781C730E07}">
      <dsp:nvSpPr>
        <dsp:cNvPr id="0" name=""/>
        <dsp:cNvSpPr/>
      </dsp:nvSpPr>
      <dsp:spPr>
        <a:xfrm>
          <a:off x="284153" y="151160"/>
          <a:ext cx="4932035" cy="582769"/>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Η δομή ενός </a:t>
          </a:r>
          <a:r>
            <a:rPr lang="el-GR" altLang="es-ES" sz="1200" b="1" kern="1200" dirty="0" err="1">
              <a:solidFill>
                <a:schemeClr val="tx1"/>
              </a:solidFill>
            </a:rPr>
            <a:t>ιστότοπου</a:t>
          </a:r>
          <a:r>
            <a:rPr lang="el-GR" altLang="es-ES" sz="1200" b="1" kern="1200" dirty="0">
              <a:solidFill>
                <a:schemeClr val="tx1"/>
              </a:solidFill>
            </a:rPr>
            <a:t> πρέπει να ανταποκρίνεται στις προσδοκίες εκείνων που τον χρησιμοποιούν.</a:t>
          </a:r>
          <a:endParaRPr lang="es-ES" sz="1200" kern="1200" dirty="0">
            <a:solidFill>
              <a:schemeClr val="tx1"/>
            </a:solidFill>
          </a:endParaRPr>
        </a:p>
      </dsp:txBody>
      <dsp:txXfrm>
        <a:off x="284153" y="151160"/>
        <a:ext cx="4932035" cy="582769"/>
      </dsp:txXfrm>
    </dsp:sp>
    <dsp:sp modelId="{489EDF02-9507-4398-84B2-B00843BDC331}">
      <dsp:nvSpPr>
        <dsp:cNvPr id="0" name=""/>
        <dsp:cNvSpPr/>
      </dsp:nvSpPr>
      <dsp:spPr>
        <a:xfrm>
          <a:off x="0" y="1323178"/>
          <a:ext cx="5688632" cy="151200"/>
        </a:xfrm>
        <a:prstGeom prst="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sp>
    <dsp:sp modelId="{02988D76-A7E1-4594-A1FD-5DFFD24CC06B}">
      <dsp:nvSpPr>
        <dsp:cNvPr id="0" name=""/>
        <dsp:cNvSpPr/>
      </dsp:nvSpPr>
      <dsp:spPr>
        <a:xfrm>
          <a:off x="284153" y="828969"/>
          <a:ext cx="4932035" cy="582769"/>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Όσο πιο φυσική και προφανής είναι η πλοήγηση, τόσο πιο πρόθυμα ο χρήστης θα επιστρέψει σε αυτόν τον </a:t>
          </a:r>
          <a:r>
            <a:rPr lang="el-GR" altLang="es-ES" sz="1200" b="1" kern="1200" dirty="0" err="1">
              <a:solidFill>
                <a:schemeClr val="tx1"/>
              </a:solidFill>
            </a:rPr>
            <a:t>ιστότοπο</a:t>
          </a:r>
          <a:r>
            <a:rPr lang="el-GR" altLang="es-ES" sz="1200" b="1" kern="1200" dirty="0">
              <a:solidFill>
                <a:schemeClr val="tx1"/>
              </a:solidFill>
            </a:rPr>
            <a:t>.</a:t>
          </a:r>
          <a:endParaRPr lang="es-ES" sz="1200" kern="1200" dirty="0">
            <a:solidFill>
              <a:schemeClr val="tx1"/>
            </a:solidFill>
          </a:endParaRPr>
        </a:p>
      </dsp:txBody>
      <dsp:txXfrm>
        <a:off x="284153" y="828969"/>
        <a:ext cx="4932035" cy="582769"/>
      </dsp:txXfrm>
    </dsp:sp>
    <dsp:sp modelId="{1402A415-1E4A-4121-9618-773DA39B9C28}">
      <dsp:nvSpPr>
        <dsp:cNvPr id="0" name=""/>
        <dsp:cNvSpPr/>
      </dsp:nvSpPr>
      <dsp:spPr>
        <a:xfrm>
          <a:off x="0" y="2000987"/>
          <a:ext cx="5688632" cy="151200"/>
        </a:xfrm>
        <a:prstGeom prst="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sp>
    <dsp:sp modelId="{B6C65555-BEE6-4A0F-AF3E-FEC1E83C30C0}">
      <dsp:nvSpPr>
        <dsp:cNvPr id="0" name=""/>
        <dsp:cNvSpPr/>
      </dsp:nvSpPr>
      <dsp:spPr>
        <a:xfrm>
          <a:off x="284153" y="1506778"/>
          <a:ext cx="4932035" cy="582769"/>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0512" tIns="0" rIns="150512" bIns="0" numCol="1" spcCol="1270" anchor="ctr" anchorCtr="0">
          <a:noAutofit/>
        </a:bodyPr>
        <a:lstStyle/>
        <a:p>
          <a:pPr marL="0" lvl="0" indent="0" algn="l" defTabSz="533400">
            <a:lnSpc>
              <a:spcPct val="90000"/>
            </a:lnSpc>
            <a:spcBef>
              <a:spcPct val="0"/>
            </a:spcBef>
            <a:spcAft>
              <a:spcPct val="35000"/>
            </a:spcAft>
            <a:buNone/>
          </a:pPr>
          <a:r>
            <a:rPr lang="el-GR" altLang="es-ES" sz="1200" b="1" kern="1200">
              <a:solidFill>
                <a:schemeClr val="tx1"/>
              </a:solidFill>
            </a:rPr>
            <a:t>Η αρχιτεκτονική πληροφορικής ενός ιστότοπου εξαρτάται από τους συγκεκριμένους στόχους αυτού του ιστότοπου και των χρηστών του.</a:t>
          </a:r>
          <a:endParaRPr lang="es-ES" sz="1200" kern="1200" dirty="0">
            <a:solidFill>
              <a:schemeClr val="tx1"/>
            </a:solidFill>
          </a:endParaRPr>
        </a:p>
      </dsp:txBody>
      <dsp:txXfrm>
        <a:off x="284153" y="1506778"/>
        <a:ext cx="4932035" cy="582769"/>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0E1F54-CEEC-4E84-8817-3436893AC2F7}">
      <dsp:nvSpPr>
        <dsp:cNvPr id="0" name=""/>
        <dsp:cNvSpPr/>
      </dsp:nvSpPr>
      <dsp:spPr>
        <a:xfrm>
          <a:off x="1586770" y="0"/>
          <a:ext cx="2308324" cy="2308324"/>
        </a:xfrm>
        <a:prstGeom prst="triangl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C15799A-A4E0-4B0F-BD54-A629C873F7AF}">
      <dsp:nvSpPr>
        <dsp:cNvPr id="0" name=""/>
        <dsp:cNvSpPr/>
      </dsp:nvSpPr>
      <dsp:spPr>
        <a:xfrm>
          <a:off x="2735973" y="312875"/>
          <a:ext cx="2373574" cy="328214"/>
        </a:xfrm>
        <a:prstGeom prst="roundRect">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b="1" kern="1200" dirty="0"/>
            <a:t>Υπάρχουν 4 βασικοί κανόνες για να είναι το κείμενο εύχρηστο και εύκολο:</a:t>
          </a:r>
          <a:endParaRPr lang="es-ES" sz="1000" kern="1200" dirty="0"/>
        </a:p>
      </dsp:txBody>
      <dsp:txXfrm>
        <a:off x="2735973" y="312875"/>
        <a:ext cx="2373574" cy="328214"/>
      </dsp:txXfrm>
    </dsp:sp>
    <dsp:sp modelId="{13094A3E-1D1E-4F06-BE3E-6A548B4E5C70}">
      <dsp:nvSpPr>
        <dsp:cNvPr id="0" name=""/>
        <dsp:cNvSpPr/>
      </dsp:nvSpPr>
      <dsp:spPr>
        <a:xfrm>
          <a:off x="2735973" y="682116"/>
          <a:ext cx="2373574" cy="328214"/>
        </a:xfrm>
        <a:prstGeom prst="roundRect">
          <a:avLst/>
        </a:prstGeom>
        <a:solidFill>
          <a:schemeClr val="lt1">
            <a:alpha val="90000"/>
            <a:hueOff val="0"/>
            <a:satOff val="0"/>
            <a:lumOff val="0"/>
            <a:alphaOff val="0"/>
          </a:schemeClr>
        </a:solidFill>
        <a:ln w="25400" cap="flat" cmpd="sng" algn="ctr">
          <a:solidFill>
            <a:schemeClr val="accent2">
              <a:hueOff val="-443667"/>
              <a:satOff val="432"/>
              <a:lumOff val="-53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b="1" kern="1200" dirty="0"/>
            <a:t>- Χρησιμοποιήστε κοινές γραμματοσειρές, μέγεθος μεγαλύτερο ή ίσο με 10 πόντους</a:t>
          </a:r>
          <a:endParaRPr lang="es-ES" sz="1000" kern="1200" dirty="0"/>
        </a:p>
      </dsp:txBody>
      <dsp:txXfrm>
        <a:off x="2735973" y="682116"/>
        <a:ext cx="2373574" cy="328214"/>
      </dsp:txXfrm>
    </dsp:sp>
    <dsp:sp modelId="{AE1C9C92-B13B-4EE1-A97B-61B2F070CE61}">
      <dsp:nvSpPr>
        <dsp:cNvPr id="0" name=""/>
        <dsp:cNvSpPr/>
      </dsp:nvSpPr>
      <dsp:spPr>
        <a:xfrm>
          <a:off x="2735973" y="1051358"/>
          <a:ext cx="2373574" cy="328214"/>
        </a:xfrm>
        <a:prstGeom prst="roundRect">
          <a:avLst/>
        </a:prstGeom>
        <a:solidFill>
          <a:schemeClr val="lt1">
            <a:alpha val="90000"/>
            <a:hueOff val="0"/>
            <a:satOff val="0"/>
            <a:lumOff val="0"/>
            <a:alphaOff val="0"/>
          </a:schemeClr>
        </a:solidFill>
        <a:ln w="25400" cap="flat" cmpd="sng" algn="ctr">
          <a:solidFill>
            <a:schemeClr val="accent2">
              <a:hueOff val="-887335"/>
              <a:satOff val="863"/>
              <a:lumOff val="-107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b="1" kern="1200" dirty="0"/>
            <a:t>- Αποφύγετε τα συνωστισμένα υπόβαθρα</a:t>
          </a:r>
          <a:endParaRPr lang="es-ES" sz="1000" kern="1200" dirty="0"/>
        </a:p>
      </dsp:txBody>
      <dsp:txXfrm>
        <a:off x="2735973" y="1051358"/>
        <a:ext cx="2373574" cy="328214"/>
      </dsp:txXfrm>
    </dsp:sp>
    <dsp:sp modelId="{BDA48A0C-433E-4432-8765-D4413FB3E6C9}">
      <dsp:nvSpPr>
        <dsp:cNvPr id="0" name=""/>
        <dsp:cNvSpPr/>
      </dsp:nvSpPr>
      <dsp:spPr>
        <a:xfrm>
          <a:off x="2735973" y="1420600"/>
          <a:ext cx="2373574" cy="328214"/>
        </a:xfrm>
        <a:prstGeom prst="roundRect">
          <a:avLst/>
        </a:prstGeom>
        <a:solidFill>
          <a:schemeClr val="lt1">
            <a:alpha val="90000"/>
            <a:hueOff val="0"/>
            <a:satOff val="0"/>
            <a:lumOff val="0"/>
            <a:alphaOff val="0"/>
          </a:schemeClr>
        </a:solidFill>
        <a:ln w="25400" cap="flat" cmpd="sng" algn="ctr">
          <a:solidFill>
            <a:schemeClr val="accent2">
              <a:hueOff val="-1331002"/>
              <a:satOff val="1295"/>
              <a:lumOff val="-161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b="1" kern="1200" dirty="0"/>
            <a:t>- Χρησιμοποιήστε μαύρο κείμενο σε λευκό φόντο</a:t>
          </a:r>
          <a:endParaRPr lang="es-ES" sz="1000" kern="1200" dirty="0"/>
        </a:p>
      </dsp:txBody>
      <dsp:txXfrm>
        <a:off x="2735973" y="1420600"/>
        <a:ext cx="2373574" cy="328214"/>
      </dsp:txXfrm>
    </dsp:sp>
    <dsp:sp modelId="{0A620C9C-C3B4-4C5E-9D05-A903D9AF2134}">
      <dsp:nvSpPr>
        <dsp:cNvPr id="0" name=""/>
        <dsp:cNvSpPr/>
      </dsp:nvSpPr>
      <dsp:spPr>
        <a:xfrm>
          <a:off x="2745884" y="1860552"/>
          <a:ext cx="2365817" cy="328214"/>
        </a:xfrm>
        <a:prstGeom prst="roundRect">
          <a:avLst/>
        </a:prstGeom>
        <a:solidFill>
          <a:schemeClr val="lt1">
            <a:alpha val="90000"/>
            <a:hueOff val="0"/>
            <a:satOff val="0"/>
            <a:lumOff val="0"/>
            <a:alphaOff val="0"/>
          </a:schemeClr>
        </a:solidFill>
        <a:ln w="25400" cap="flat" cmpd="sng" algn="ctr">
          <a:solidFill>
            <a:schemeClr val="accent2">
              <a:hueOff val="-1774669"/>
              <a:satOff val="1727"/>
              <a:lumOff val="-2157"/>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8100" tIns="38100" rIns="38100" bIns="38100" numCol="1" spcCol="1270" anchor="ctr" anchorCtr="0">
          <a:noAutofit/>
        </a:bodyPr>
        <a:lstStyle/>
        <a:p>
          <a:pPr marL="0" lvl="0" indent="0" algn="ctr" defTabSz="444500">
            <a:lnSpc>
              <a:spcPct val="90000"/>
            </a:lnSpc>
            <a:spcBef>
              <a:spcPct val="0"/>
            </a:spcBef>
            <a:spcAft>
              <a:spcPct val="35000"/>
            </a:spcAft>
            <a:buNone/>
          </a:pPr>
          <a:r>
            <a:rPr lang="el-GR" altLang="es-ES" sz="1000" b="1" kern="1200" dirty="0"/>
            <a:t>- Διατηρήστε την κύλιση, τα κεφαλαία και το γραφικό κείμενο στο ελάχιστο.</a:t>
          </a:r>
          <a:endParaRPr lang="it-IT" altLang="es-ES" sz="1000" b="1" kern="1200" dirty="0"/>
        </a:p>
      </dsp:txBody>
      <dsp:txXfrm>
        <a:off x="2745884" y="1860552"/>
        <a:ext cx="2365817" cy="328214"/>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5B94BE6-B3CB-4201-90C8-C71812666ED6}">
      <dsp:nvSpPr>
        <dsp:cNvPr id="0" name=""/>
        <dsp:cNvSpPr/>
      </dsp:nvSpPr>
      <dsp:spPr>
        <a:xfrm>
          <a:off x="0" y="778"/>
          <a:ext cx="5789027" cy="427455"/>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a:solidFill>
                <a:schemeClr val="tx1"/>
              </a:solidFill>
            </a:rPr>
            <a:t>Ο σωστός βαθμός αντίθεσης επηρεάζει την αναγνωσιμότητα ενός ιστότοπου.</a:t>
          </a:r>
          <a:endParaRPr lang="es-ES" sz="1200" kern="1200" dirty="0">
            <a:solidFill>
              <a:schemeClr val="tx1"/>
            </a:solidFill>
          </a:endParaRPr>
        </a:p>
      </dsp:txBody>
      <dsp:txXfrm>
        <a:off x="0" y="778"/>
        <a:ext cx="5789027" cy="427455"/>
      </dsp:txXfrm>
    </dsp:sp>
    <dsp:sp modelId="{F95FDFBD-F512-4652-AC1C-D491F964C630}">
      <dsp:nvSpPr>
        <dsp:cNvPr id="0" name=""/>
        <dsp:cNvSpPr/>
      </dsp:nvSpPr>
      <dsp:spPr>
        <a:xfrm>
          <a:off x="0" y="442549"/>
          <a:ext cx="5789027" cy="427455"/>
        </a:xfrm>
        <a:prstGeom prst="roundRect">
          <a:avLst/>
        </a:prstGeom>
        <a:solidFill>
          <a:schemeClr val="accent2">
            <a:hueOff val="-591556"/>
            <a:satOff val="57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 Μαύρο κείμενο σε λευκό φόντο ή παρόμοιο - ευανάγνωστο</a:t>
          </a:r>
          <a:endParaRPr lang="es-ES" sz="1200" kern="1200" dirty="0">
            <a:solidFill>
              <a:schemeClr val="tx1"/>
            </a:solidFill>
          </a:endParaRPr>
        </a:p>
      </dsp:txBody>
      <dsp:txXfrm>
        <a:off x="0" y="442549"/>
        <a:ext cx="5789027" cy="427455"/>
      </dsp:txXfrm>
    </dsp:sp>
    <dsp:sp modelId="{0D815CF0-0A7F-4541-AAFE-2B59742CB020}">
      <dsp:nvSpPr>
        <dsp:cNvPr id="0" name=""/>
        <dsp:cNvSpPr/>
      </dsp:nvSpPr>
      <dsp:spPr>
        <a:xfrm>
          <a:off x="0" y="884320"/>
          <a:ext cx="5789027" cy="427455"/>
        </a:xfrm>
        <a:prstGeom prst="roundRect">
          <a:avLst/>
        </a:prstGeom>
        <a:solidFill>
          <a:schemeClr val="accent2">
            <a:hueOff val="-1183113"/>
            <a:satOff val="1151"/>
            <a:lumOff val="-143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 Αποφύγετε τον συνδυασμό παρόμοιων χρωμάτων: η χαμηλή αντίθεση προκαλεί οπτική κόπωση και είναι δύσκολο να διαβαστεί</a:t>
          </a:r>
          <a:endParaRPr lang="es-ES" sz="1200" kern="1200" dirty="0">
            <a:solidFill>
              <a:schemeClr val="tx1"/>
            </a:solidFill>
          </a:endParaRPr>
        </a:p>
      </dsp:txBody>
      <dsp:txXfrm>
        <a:off x="0" y="884320"/>
        <a:ext cx="5789027" cy="427455"/>
      </dsp:txXfrm>
    </dsp:sp>
    <dsp:sp modelId="{F2C853F3-FCAC-4FB8-ABDA-9C953683E76D}">
      <dsp:nvSpPr>
        <dsp:cNvPr id="0" name=""/>
        <dsp:cNvSpPr/>
      </dsp:nvSpPr>
      <dsp:spPr>
        <a:xfrm>
          <a:off x="0" y="1326092"/>
          <a:ext cx="5789027" cy="427455"/>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 ΠΟΤΕ μην έχετε γεμάτο υπόβαθρο</a:t>
          </a:r>
          <a:endParaRPr lang="en-GB" altLang="es-ES" sz="1200" b="1" kern="1200" dirty="0">
            <a:solidFill>
              <a:schemeClr val="tx1"/>
            </a:solidFill>
          </a:endParaRPr>
        </a:p>
      </dsp:txBody>
      <dsp:txXfrm>
        <a:off x="0" y="1326092"/>
        <a:ext cx="5789027" cy="427455"/>
      </dsp:txXfrm>
    </dsp:sp>
  </dsp:spTree>
</dsp:drawing>
</file>

<file path=ppt/diagrams/drawing2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F50E36-D713-48F7-B261-7E31A74484EB}">
      <dsp:nvSpPr>
        <dsp:cNvPr id="0" name=""/>
        <dsp:cNvSpPr/>
      </dsp:nvSpPr>
      <dsp:spPr>
        <a:xfrm>
          <a:off x="0" y="42511"/>
          <a:ext cx="5904000" cy="580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Τα γραφικά αυξάνουν το μέγεθος του αρχείου - πολλοί χρήστες χρησιμοποιούν μόντεμ και δεν έχουν μεγάλη υπομονή με αργούς </a:t>
          </a:r>
          <a:r>
            <a:rPr lang="el-GR" altLang="es-ES" sz="1200" b="1" kern="1200" dirty="0" err="1">
              <a:solidFill>
                <a:schemeClr val="tx1"/>
              </a:solidFill>
            </a:rPr>
            <a:t>ιστότοπους</a:t>
          </a:r>
          <a:r>
            <a:rPr lang="el-GR" altLang="es-ES" sz="1200" b="1" kern="1200" dirty="0">
              <a:solidFill>
                <a:schemeClr val="tx1"/>
              </a:solidFill>
            </a:rPr>
            <a:t>.</a:t>
          </a:r>
          <a:endParaRPr lang="es-ES" sz="1200" kern="1200" dirty="0">
            <a:solidFill>
              <a:schemeClr val="tx1"/>
            </a:solidFill>
          </a:endParaRPr>
        </a:p>
      </dsp:txBody>
      <dsp:txXfrm>
        <a:off x="0" y="42511"/>
        <a:ext cx="5904000" cy="580320"/>
      </dsp:txXfrm>
    </dsp:sp>
    <dsp:sp modelId="{E3AACF89-3DBC-4B4E-B41A-13AF6A712BC4}">
      <dsp:nvSpPr>
        <dsp:cNvPr id="0" name=""/>
        <dsp:cNvSpPr/>
      </dsp:nvSpPr>
      <dsp:spPr>
        <a:xfrm>
          <a:off x="0" y="684435"/>
          <a:ext cx="5904000" cy="580320"/>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Το γραφικό κείμενο δεν είναι κείμενο και δεν μπορεί να αναζητηθεί.</a:t>
          </a:r>
          <a:endParaRPr lang="es-ES" sz="1200" kern="1200" dirty="0">
            <a:solidFill>
              <a:schemeClr val="tx1"/>
            </a:solidFill>
          </a:endParaRPr>
        </a:p>
      </dsp:txBody>
      <dsp:txXfrm>
        <a:off x="0" y="684435"/>
        <a:ext cx="5904000" cy="580320"/>
      </dsp:txXfrm>
    </dsp:sp>
    <dsp:sp modelId="{D704A04E-89F5-4314-A685-DECA16DD52CC}">
      <dsp:nvSpPr>
        <dsp:cNvPr id="0" name=""/>
        <dsp:cNvSpPr/>
      </dsp:nvSpPr>
      <dsp:spPr>
        <a:xfrm>
          <a:off x="0" y="1354035"/>
          <a:ext cx="5904000" cy="580320"/>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Το γραφικό κείμενο δεν μπορεί να μεγεθυνθεί.</a:t>
          </a:r>
          <a:endParaRPr lang="es-ES" sz="1200" kern="1200" dirty="0">
            <a:solidFill>
              <a:schemeClr val="tx1"/>
            </a:solidFill>
          </a:endParaRPr>
        </a:p>
      </dsp:txBody>
      <dsp:txXfrm>
        <a:off x="0" y="1354035"/>
        <a:ext cx="5904000" cy="580320"/>
      </dsp:txXfrm>
    </dsp:sp>
  </dsp:spTree>
</dsp:drawing>
</file>

<file path=ppt/diagrams/drawing2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D8912A-E9BC-41F0-8C25-E14A77755B2B}">
      <dsp:nvSpPr>
        <dsp:cNvPr id="0" name=""/>
        <dsp:cNvSpPr/>
      </dsp:nvSpPr>
      <dsp:spPr>
        <a:xfrm>
          <a:off x="0" y="165440"/>
          <a:ext cx="4625565" cy="121275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358995" tIns="229108" rIns="358995" bIns="85344" numCol="1" spcCol="1270" anchor="t" anchorCtr="0">
          <a:noAutofit/>
        </a:bodyPr>
        <a:lstStyle/>
        <a:p>
          <a:pPr marL="114300" lvl="1" indent="-114300" algn="l" defTabSz="533400">
            <a:lnSpc>
              <a:spcPct val="90000"/>
            </a:lnSpc>
            <a:spcBef>
              <a:spcPct val="0"/>
            </a:spcBef>
            <a:spcAft>
              <a:spcPct val="15000"/>
            </a:spcAft>
            <a:buChar char="•"/>
          </a:pPr>
          <a:r>
            <a:rPr lang="el-GR" altLang="es-ES" sz="1200" b="1" i="1" kern="1200" dirty="0"/>
            <a:t>Αποφύγετε την ορολογία
Αποφύγετε τα αρκτικόλεξα
Αφήστε στην άκρη: λογοπαίγνια σαρκασμού και κλισέ</a:t>
          </a:r>
          <a:endParaRPr lang="es-ES" sz="1200" kern="1200" dirty="0">
            <a:solidFill>
              <a:schemeClr val="tx1"/>
            </a:solidFill>
          </a:endParaRPr>
        </a:p>
        <a:p>
          <a:pPr marL="114300" lvl="1" indent="-114300" algn="l" defTabSz="533400">
            <a:lnSpc>
              <a:spcPct val="90000"/>
            </a:lnSpc>
            <a:spcBef>
              <a:spcPct val="0"/>
            </a:spcBef>
            <a:spcAft>
              <a:spcPct val="15000"/>
            </a:spcAft>
            <a:buChar char="•"/>
          </a:pPr>
          <a:r>
            <a:rPr lang="it-IT" altLang="es-ES" sz="1200" b="1" i="1" kern="1200"/>
            <a:t>.</a:t>
          </a:r>
          <a:endParaRPr lang="es-ES" sz="1200" kern="1200" dirty="0">
            <a:solidFill>
              <a:schemeClr val="tx1"/>
            </a:solidFill>
          </a:endParaRPr>
        </a:p>
      </dsp:txBody>
      <dsp:txXfrm>
        <a:off x="0" y="165440"/>
        <a:ext cx="4625565" cy="1212750"/>
      </dsp:txXfrm>
    </dsp:sp>
    <dsp:sp modelId="{5D277F2F-20EF-4C6B-89E6-2D49DCD00E58}">
      <dsp:nvSpPr>
        <dsp:cNvPr id="0" name=""/>
        <dsp:cNvSpPr/>
      </dsp:nvSpPr>
      <dsp:spPr>
        <a:xfrm>
          <a:off x="231278" y="5319"/>
          <a:ext cx="3237895" cy="32472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l" defTabSz="488950">
            <a:lnSpc>
              <a:spcPct val="90000"/>
            </a:lnSpc>
            <a:spcBef>
              <a:spcPct val="0"/>
            </a:spcBef>
            <a:spcAft>
              <a:spcPct val="35000"/>
            </a:spcAft>
            <a:buNone/>
          </a:pPr>
          <a:endParaRPr lang="es-ES" sz="1100" kern="1200"/>
        </a:p>
      </dsp:txBody>
      <dsp:txXfrm>
        <a:off x="231278" y="5319"/>
        <a:ext cx="3237895" cy="324720"/>
      </dsp:txXfrm>
    </dsp:sp>
    <dsp:sp modelId="{C62BB0A3-5600-4D18-93F3-3551AC977FC7}">
      <dsp:nvSpPr>
        <dsp:cNvPr id="0" name=""/>
        <dsp:cNvSpPr/>
      </dsp:nvSpPr>
      <dsp:spPr>
        <a:xfrm>
          <a:off x="0" y="1602190"/>
          <a:ext cx="4625565" cy="277200"/>
        </a:xfrm>
        <a:prstGeom prst="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sp>
    <dsp:sp modelId="{1EB466A3-1C27-44F1-A86A-A1A87FBDCB52}">
      <dsp:nvSpPr>
        <dsp:cNvPr id="0" name=""/>
        <dsp:cNvSpPr/>
      </dsp:nvSpPr>
      <dsp:spPr>
        <a:xfrm>
          <a:off x="231052" y="1439829"/>
          <a:ext cx="4271206" cy="324720"/>
        </a:xfrm>
        <a:prstGeom prst="roundRect">
          <a:avLst/>
        </a:prstGeom>
        <a:solidFill>
          <a:schemeClr val="accent3"/>
        </a:solidFill>
        <a:ln w="38100" cap="flat" cmpd="sng" algn="ctr">
          <a:solidFill>
            <a:schemeClr val="lt1"/>
          </a:solidFill>
          <a:prstDash val="solid"/>
        </a:ln>
        <a:effectLst>
          <a:outerShdw blurRad="40000" dist="20000" dir="5400000" rotWithShape="0">
            <a:srgbClr val="000000">
              <a:alpha val="38000"/>
            </a:srgbClr>
          </a:outerShdw>
        </a:effectLst>
      </dsp:spPr>
      <dsp:style>
        <a:lnRef idx="3">
          <a:schemeClr val="lt1"/>
        </a:lnRef>
        <a:fillRef idx="1">
          <a:schemeClr val="accent3"/>
        </a:fillRef>
        <a:effectRef idx="1">
          <a:schemeClr val="accent3"/>
        </a:effectRef>
        <a:fontRef idx="minor">
          <a:schemeClr val="lt1"/>
        </a:fontRef>
      </dsp:style>
      <dsp:txBody>
        <a:bodyPr spcFirstLastPara="0" vert="horz" wrap="square" lIns="122385" tIns="0" rIns="122385" bIns="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Ενοχλούν τον χρήστη και είναι χάσιμο χρόνου</a:t>
          </a:r>
          <a:endParaRPr lang="it-IT" altLang="es-ES" sz="1200" b="1" kern="1200" dirty="0">
            <a:solidFill>
              <a:schemeClr val="tx1"/>
            </a:solidFill>
          </a:endParaRPr>
        </a:p>
      </dsp:txBody>
      <dsp:txXfrm>
        <a:off x="231052" y="1439829"/>
        <a:ext cx="4271206" cy="324720"/>
      </dsp:txXfrm>
    </dsp:sp>
  </dsp:spTree>
</dsp:drawing>
</file>

<file path=ppt/diagrams/drawing2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AA2978-BF08-4DFB-B13B-2FE060968085}">
      <dsp:nvSpPr>
        <dsp:cNvPr id="0" name=""/>
        <dsp:cNvSpPr/>
      </dsp:nvSpPr>
      <dsp:spPr>
        <a:xfrm>
          <a:off x="2736304" y="986165"/>
          <a:ext cx="1935955" cy="335992"/>
        </a:xfrm>
        <a:custGeom>
          <a:avLst/>
          <a:gdLst/>
          <a:ahLst/>
          <a:cxnLst/>
          <a:rect l="0" t="0" r="0" b="0"/>
          <a:pathLst>
            <a:path>
              <a:moveTo>
                <a:pt x="0" y="0"/>
              </a:moveTo>
              <a:lnTo>
                <a:pt x="0" y="167996"/>
              </a:lnTo>
              <a:lnTo>
                <a:pt x="1935955" y="167996"/>
              </a:lnTo>
              <a:lnTo>
                <a:pt x="1935955"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3BB4E330-CE6B-4E8E-AA8C-D77A725F70BB}">
      <dsp:nvSpPr>
        <dsp:cNvPr id="0" name=""/>
        <dsp:cNvSpPr/>
      </dsp:nvSpPr>
      <dsp:spPr>
        <a:xfrm>
          <a:off x="2690584" y="986165"/>
          <a:ext cx="91440" cy="335992"/>
        </a:xfrm>
        <a:custGeom>
          <a:avLst/>
          <a:gdLst/>
          <a:ahLst/>
          <a:cxnLst/>
          <a:rect l="0" t="0" r="0" b="0"/>
          <a:pathLst>
            <a:path>
              <a:moveTo>
                <a:pt x="45720" y="0"/>
              </a:moveTo>
              <a:lnTo>
                <a:pt x="4572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E520336-F1D1-4DCE-BB69-E036A229B05E}">
      <dsp:nvSpPr>
        <dsp:cNvPr id="0" name=""/>
        <dsp:cNvSpPr/>
      </dsp:nvSpPr>
      <dsp:spPr>
        <a:xfrm>
          <a:off x="800348" y="986165"/>
          <a:ext cx="1935955" cy="335992"/>
        </a:xfrm>
        <a:custGeom>
          <a:avLst/>
          <a:gdLst/>
          <a:ahLst/>
          <a:cxnLst/>
          <a:rect l="0" t="0" r="0" b="0"/>
          <a:pathLst>
            <a:path>
              <a:moveTo>
                <a:pt x="1935955" y="0"/>
              </a:moveTo>
              <a:lnTo>
                <a:pt x="1935955" y="167996"/>
              </a:lnTo>
              <a:lnTo>
                <a:pt x="0" y="167996"/>
              </a:lnTo>
              <a:lnTo>
                <a:pt x="0" y="33599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3C5F655-FBF8-4FE2-AFD6-C43CA70CB53B}">
      <dsp:nvSpPr>
        <dsp:cNvPr id="0" name=""/>
        <dsp:cNvSpPr/>
      </dsp:nvSpPr>
      <dsp:spPr>
        <a:xfrm>
          <a:off x="1936322" y="186184"/>
          <a:ext cx="1599962" cy="799981"/>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Για να αφήσετε τον χρήστη στον </a:t>
          </a:r>
          <a:r>
            <a:rPr lang="el-GR" altLang="es-ES" sz="1200" b="1" kern="1200" dirty="0" err="1">
              <a:solidFill>
                <a:schemeClr val="tx1"/>
              </a:solidFill>
            </a:rPr>
            <a:t>ιστότοπό</a:t>
          </a:r>
          <a:r>
            <a:rPr lang="el-GR" altLang="es-ES" sz="1200" b="1" kern="1200" dirty="0">
              <a:solidFill>
                <a:schemeClr val="tx1"/>
              </a:solidFill>
            </a:rPr>
            <a:t> τους για μεγαλύτερο χρονικό διάστημα</a:t>
          </a:r>
          <a:endParaRPr lang="es-ES" sz="1200" kern="1200" dirty="0">
            <a:solidFill>
              <a:schemeClr val="tx1"/>
            </a:solidFill>
          </a:endParaRPr>
        </a:p>
      </dsp:txBody>
      <dsp:txXfrm>
        <a:off x="1936322" y="186184"/>
        <a:ext cx="1599962" cy="799981"/>
      </dsp:txXfrm>
    </dsp:sp>
    <dsp:sp modelId="{1EAFCE7C-9FBF-4B3D-9C9C-CA66D0940FC3}">
      <dsp:nvSpPr>
        <dsp:cNvPr id="0" name=""/>
        <dsp:cNvSpPr/>
      </dsp:nvSpPr>
      <dsp:spPr>
        <a:xfrm>
          <a:off x="36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Διαδώστε περιεχόμενο σε πολλές σελ</a:t>
          </a:r>
          <a:endParaRPr lang="es-ES" sz="1200" kern="1200" dirty="0">
            <a:solidFill>
              <a:schemeClr val="tx1"/>
            </a:solidFill>
          </a:endParaRPr>
        </a:p>
      </dsp:txBody>
      <dsp:txXfrm>
        <a:off x="367" y="1322158"/>
        <a:ext cx="1599962" cy="799981"/>
      </dsp:txXfrm>
    </dsp:sp>
    <dsp:sp modelId="{90199152-45FA-446A-924F-A2DD7615897C}">
      <dsp:nvSpPr>
        <dsp:cNvPr id="0" name=""/>
        <dsp:cNvSpPr/>
      </dsp:nvSpPr>
      <dsp:spPr>
        <a:xfrm>
          <a:off x="1936322"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Ξεκινώντας από βασικά σημεία</a:t>
          </a:r>
          <a:endParaRPr lang="es-ES" sz="1200" kern="1200" dirty="0">
            <a:solidFill>
              <a:schemeClr val="tx1"/>
            </a:solidFill>
          </a:endParaRPr>
        </a:p>
      </dsp:txBody>
      <dsp:txXfrm>
        <a:off x="1936322" y="1322158"/>
        <a:ext cx="1599962" cy="799981"/>
      </dsp:txXfrm>
    </dsp:sp>
    <dsp:sp modelId="{BD6B94E3-C892-47A7-8CDD-ED49683A0BAF}">
      <dsp:nvSpPr>
        <dsp:cNvPr id="0" name=""/>
        <dsp:cNvSpPr/>
      </dsp:nvSpPr>
      <dsp:spPr>
        <a:xfrm>
          <a:off x="3872277" y="1322158"/>
          <a:ext cx="1599962" cy="79998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 tIns="7620" rIns="7620" bIns="76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Μπείτε στις λεπτομέρειες εύκολα</a:t>
          </a:r>
          <a:endParaRPr lang="es-ES" sz="1200" kern="1200" dirty="0">
            <a:solidFill>
              <a:schemeClr val="tx1"/>
            </a:solidFill>
          </a:endParaRPr>
        </a:p>
      </dsp:txBody>
      <dsp:txXfrm>
        <a:off x="3872277" y="1322158"/>
        <a:ext cx="1599962" cy="799981"/>
      </dsp:txXfrm>
    </dsp:sp>
  </dsp:spTree>
</dsp:drawing>
</file>

<file path=ppt/diagrams/drawing2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4CC0510-5F7F-4070-AC79-0FCCBADC56BD}">
      <dsp:nvSpPr>
        <dsp:cNvPr id="0" name=""/>
        <dsp:cNvSpPr/>
      </dsp:nvSpPr>
      <dsp:spPr>
        <a:xfrm>
          <a:off x="-2725675" y="-420322"/>
          <a:ext cx="3252982" cy="3252982"/>
        </a:xfrm>
        <a:prstGeom prst="blockArc">
          <a:avLst>
            <a:gd name="adj1" fmla="val 18900000"/>
            <a:gd name="adj2" fmla="val 2700000"/>
            <a:gd name="adj3" fmla="val 664"/>
          </a:avLst>
        </a:prstGeom>
        <a:noFill/>
        <a:ln w="25400" cap="flat" cmpd="sng" algn="ctr">
          <a:solidFill>
            <a:schemeClr val="accent3">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2275D8F-F8D1-45AA-8DDD-253FC299383F}">
      <dsp:nvSpPr>
        <dsp:cNvPr id="0" name=""/>
        <dsp:cNvSpPr/>
      </dsp:nvSpPr>
      <dsp:spPr>
        <a:xfrm>
          <a:off x="231914" y="150722"/>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Επισημάνετε τις λέξεις -κλειδιά</a:t>
          </a:r>
          <a:endParaRPr lang="es-ES" sz="1200" kern="1200" dirty="0">
            <a:solidFill>
              <a:schemeClr val="tx1"/>
            </a:solidFill>
          </a:endParaRPr>
        </a:p>
      </dsp:txBody>
      <dsp:txXfrm>
        <a:off x="231914" y="150722"/>
        <a:ext cx="5418879" cy="301638"/>
      </dsp:txXfrm>
    </dsp:sp>
    <dsp:sp modelId="{0F676105-D27C-453A-92E5-72B9E9FABC4C}">
      <dsp:nvSpPr>
        <dsp:cNvPr id="0" name=""/>
        <dsp:cNvSpPr/>
      </dsp:nvSpPr>
      <dsp:spPr>
        <a:xfrm>
          <a:off x="43390" y="11301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1406F9B-F56A-48A6-8D25-AC5CD0D55C1A}">
      <dsp:nvSpPr>
        <dsp:cNvPr id="0" name=""/>
        <dsp:cNvSpPr/>
      </dsp:nvSpPr>
      <dsp:spPr>
        <a:xfrm>
          <a:off x="448060" y="603036"/>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Σύντομοι, περιγραφικοί τίτλοι και επικεφαλίδες</a:t>
          </a:r>
          <a:endParaRPr lang="es-ES" sz="1200" kern="1200" dirty="0">
            <a:solidFill>
              <a:schemeClr val="tx1"/>
            </a:solidFill>
          </a:endParaRPr>
        </a:p>
      </dsp:txBody>
      <dsp:txXfrm>
        <a:off x="448060" y="603036"/>
        <a:ext cx="5202733" cy="301638"/>
      </dsp:txXfrm>
    </dsp:sp>
    <dsp:sp modelId="{58B9B2A9-B923-44AB-B826-EDD5385640D6}">
      <dsp:nvSpPr>
        <dsp:cNvPr id="0" name=""/>
        <dsp:cNvSpPr/>
      </dsp:nvSpPr>
      <dsp:spPr>
        <a:xfrm>
          <a:off x="259535" y="56533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96AC157-CDAF-4CB3-AC8D-8EC1A31FF181}">
      <dsp:nvSpPr>
        <dsp:cNvPr id="0" name=""/>
        <dsp:cNvSpPr/>
      </dsp:nvSpPr>
      <dsp:spPr>
        <a:xfrm>
          <a:off x="514399" y="1055349"/>
          <a:ext cx="5136394"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Λίστες με κουκκίδες και αριθμημένες</a:t>
          </a:r>
          <a:endParaRPr lang="es-ES" sz="1200" kern="1200" dirty="0">
            <a:solidFill>
              <a:schemeClr val="tx1"/>
            </a:solidFill>
          </a:endParaRPr>
        </a:p>
      </dsp:txBody>
      <dsp:txXfrm>
        <a:off x="514399" y="1055349"/>
        <a:ext cx="5136394" cy="301638"/>
      </dsp:txXfrm>
    </dsp:sp>
    <dsp:sp modelId="{67C1A7B8-BB22-4A83-B88E-A2FEB102ABCB}">
      <dsp:nvSpPr>
        <dsp:cNvPr id="0" name=""/>
        <dsp:cNvSpPr/>
      </dsp:nvSpPr>
      <dsp:spPr>
        <a:xfrm>
          <a:off x="325875" y="1017644"/>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80F9D43A-AE52-4B42-90CC-16788F3E1D35}">
      <dsp:nvSpPr>
        <dsp:cNvPr id="0" name=""/>
        <dsp:cNvSpPr/>
      </dsp:nvSpPr>
      <dsp:spPr>
        <a:xfrm>
          <a:off x="448060" y="1507663"/>
          <a:ext cx="5202733"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Σύντομες παράγραφοι</a:t>
          </a:r>
          <a:endParaRPr lang="es-ES" sz="1200" kern="1200" dirty="0">
            <a:solidFill>
              <a:schemeClr val="tx1"/>
            </a:solidFill>
          </a:endParaRPr>
        </a:p>
      </dsp:txBody>
      <dsp:txXfrm>
        <a:off x="448060" y="1507663"/>
        <a:ext cx="5202733" cy="301638"/>
      </dsp:txXfrm>
    </dsp:sp>
    <dsp:sp modelId="{FD65C48A-1B36-4CA0-84FF-99A3C54147BF}">
      <dsp:nvSpPr>
        <dsp:cNvPr id="0" name=""/>
        <dsp:cNvSpPr/>
      </dsp:nvSpPr>
      <dsp:spPr>
        <a:xfrm>
          <a:off x="259535" y="1469958"/>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38395BB-F04C-4EA1-B69B-F5323CDCD0E7}">
      <dsp:nvSpPr>
        <dsp:cNvPr id="0" name=""/>
        <dsp:cNvSpPr/>
      </dsp:nvSpPr>
      <dsp:spPr>
        <a:xfrm>
          <a:off x="231914" y="1959976"/>
          <a:ext cx="5418879" cy="3016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39426" tIns="30480" rIns="30480" bIns="3048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solidFill>
                <a:schemeClr val="tx1"/>
              </a:solidFill>
            </a:rPr>
            <a:t>Αναφέρετε την ιδέα της σελίδας στις πρώτες γραμμές</a:t>
          </a:r>
          <a:endParaRPr lang="es-ES" sz="1200" kern="1200" dirty="0">
            <a:solidFill>
              <a:schemeClr val="tx1"/>
            </a:solidFill>
          </a:endParaRPr>
        </a:p>
      </dsp:txBody>
      <dsp:txXfrm>
        <a:off x="231914" y="1959976"/>
        <a:ext cx="5418879" cy="301638"/>
      </dsp:txXfrm>
    </dsp:sp>
    <dsp:sp modelId="{F871452E-D99F-4EE3-98D8-1ED2C2DB7B2F}">
      <dsp:nvSpPr>
        <dsp:cNvPr id="0" name=""/>
        <dsp:cNvSpPr/>
      </dsp:nvSpPr>
      <dsp:spPr>
        <a:xfrm>
          <a:off x="43390" y="1922271"/>
          <a:ext cx="377048" cy="377048"/>
        </a:xfrm>
        <a:prstGeom prst="ellipse">
          <a:avLst/>
        </a:prstGeom>
        <a:solidFill>
          <a:schemeClr val="lt1">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028179-E6F1-4B51-BDE7-FD252AA2868E}">
      <dsp:nvSpPr>
        <dsp:cNvPr id="0" name=""/>
        <dsp:cNvSpPr/>
      </dsp:nvSpPr>
      <dsp:spPr>
        <a:xfrm>
          <a:off x="478331" y="0"/>
          <a:ext cx="5421090" cy="1944216"/>
        </a:xfrm>
        <a:prstGeom prst="rightArrow">
          <a:avLst/>
        </a:prstGeom>
        <a:solidFill>
          <a:srgbClr val="0070C0"/>
        </a:solidFill>
        <a:ln>
          <a:noFill/>
        </a:ln>
        <a:effectLst/>
      </dsp:spPr>
      <dsp:style>
        <a:lnRef idx="0">
          <a:scrgbClr r="0" g="0" b="0"/>
        </a:lnRef>
        <a:fillRef idx="1">
          <a:scrgbClr r="0" g="0" b="0"/>
        </a:fillRef>
        <a:effectRef idx="0">
          <a:scrgbClr r="0" g="0" b="0"/>
        </a:effectRef>
        <a:fontRef idx="minor"/>
      </dsp:style>
    </dsp:sp>
    <dsp:sp modelId="{968CE002-AB25-4D88-ADCE-0A5E6BC658E2}">
      <dsp:nvSpPr>
        <dsp:cNvPr id="0" name=""/>
        <dsp:cNvSpPr/>
      </dsp:nvSpPr>
      <dsp:spPr>
        <a:xfrm>
          <a:off x="3114" y="540507"/>
          <a:ext cx="2055330" cy="86320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endParaRPr lang="en-GB" sz="1200" b="1" kern="1200" dirty="0">
            <a:solidFill>
              <a:schemeClr val="tx1"/>
            </a:solidFill>
          </a:endParaRPr>
        </a:p>
        <a:p>
          <a:pPr marL="0" lvl="0" indent="0" algn="ctr" defTabSz="533400">
            <a:lnSpc>
              <a:spcPct val="90000"/>
            </a:lnSpc>
            <a:spcBef>
              <a:spcPct val="0"/>
            </a:spcBef>
            <a:spcAft>
              <a:spcPct val="35000"/>
            </a:spcAft>
            <a:buNone/>
          </a:pPr>
          <a:r>
            <a:rPr lang="el-GR" sz="1200" b="1" kern="1200" dirty="0">
              <a:solidFill>
                <a:schemeClr val="tx1"/>
              </a:solidFill>
            </a:rPr>
            <a:t>Όσο πιο έμπειρος είναι ένας χρήστης στην περιήγηση στο διαδίκτυο, τόσο λιγότερο χρόνο περνά σε έναν </a:t>
          </a:r>
          <a:r>
            <a:rPr lang="el-GR" sz="1200" b="1" kern="1200" dirty="0" err="1">
              <a:solidFill>
                <a:schemeClr val="tx1"/>
              </a:solidFill>
            </a:rPr>
            <a:t>ιστότοπο</a:t>
          </a:r>
          <a:r>
            <a:rPr lang="el-GR" sz="1200" b="1" kern="1200" dirty="0">
              <a:solidFill>
                <a:schemeClr val="tx1"/>
              </a:solidFill>
            </a:rPr>
            <a:t>.</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3114" y="540507"/>
        <a:ext cx="2055330" cy="863200"/>
      </dsp:txXfrm>
    </dsp:sp>
    <dsp:sp modelId="{404372A0-A4FD-47DB-8154-FD91D939F84A}">
      <dsp:nvSpPr>
        <dsp:cNvPr id="0" name=""/>
        <dsp:cNvSpPr/>
      </dsp:nvSpPr>
      <dsp:spPr>
        <a:xfrm>
          <a:off x="2161211" y="396491"/>
          <a:ext cx="2055330" cy="1151232"/>
        </a:xfrm>
        <a:prstGeom prst="roundRect">
          <a:avLst/>
        </a:prstGeom>
        <a:solidFill>
          <a:schemeClr val="accent3">
            <a:hueOff val="-1413945"/>
            <a:satOff val="-5818"/>
            <a:lumOff val="-117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Μόνο το 23% των χρηστών περιηγείται στο περιεχόμενο της αρχικής σελίδας κατά την πρώτη επίσκεψή του σε έναν </a:t>
          </a:r>
          <a:r>
            <a:rPr lang="el-GR" sz="1200" b="1" kern="1200" dirty="0" err="1">
              <a:solidFill>
                <a:schemeClr val="tx1"/>
              </a:solidFill>
            </a:rPr>
            <a:t>ιστότοπο</a:t>
          </a:r>
          <a:r>
            <a:rPr lang="el-GR" sz="1200" b="1" kern="1200" dirty="0">
              <a:solidFill>
                <a:schemeClr val="tx1"/>
              </a:solidFill>
            </a:rPr>
            <a:t>.</a:t>
          </a:r>
          <a:br>
            <a:rPr lang="it-IT" sz="1200" kern="1200" dirty="0">
              <a:solidFill>
                <a:schemeClr val="tx1"/>
              </a:solidFill>
              <a:latin typeface="Arial Rounded MT Bold" panose="020F0704030504030204" pitchFamily="34" charset="0"/>
            </a:rPr>
          </a:br>
          <a:endParaRPr lang="es-ES" sz="1200" kern="1200" dirty="0">
            <a:solidFill>
              <a:schemeClr val="tx1"/>
            </a:solidFill>
            <a:latin typeface="Arial Rounded MT Bold" panose="020F0704030504030204" pitchFamily="34" charset="0"/>
          </a:endParaRPr>
        </a:p>
      </dsp:txBody>
      <dsp:txXfrm>
        <a:off x="2161211" y="396491"/>
        <a:ext cx="2055330" cy="1151232"/>
      </dsp:txXfrm>
    </dsp:sp>
    <dsp:sp modelId="{6CF32255-E51F-4512-94D1-2649102F1105}">
      <dsp:nvSpPr>
        <dsp:cNvPr id="0" name=""/>
        <dsp:cNvSpPr/>
      </dsp:nvSpPr>
      <dsp:spPr>
        <a:xfrm>
          <a:off x="4319308" y="583264"/>
          <a:ext cx="2055330" cy="777686"/>
        </a:xfrm>
        <a:prstGeom prst="roundRect">
          <a:avLst/>
        </a:prstGeom>
        <a:solidFill>
          <a:schemeClr val="accent3">
            <a:hueOff val="-2827891"/>
            <a:satOff val="-11636"/>
            <a:lumOff val="-2353"/>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sz="1200" b="1" kern="1200" dirty="0">
              <a:solidFill>
                <a:schemeClr val="tx1"/>
              </a:solidFill>
            </a:rPr>
            <a:t>Οι χρήστες περνούν περισσότερο χρόνο σε μια εσωτερική σελίδα παρά στην αρχική σελίδα</a:t>
          </a:r>
          <a:endParaRPr lang="es-ES" sz="1200" kern="1200" dirty="0">
            <a:solidFill>
              <a:schemeClr val="tx1"/>
            </a:solidFill>
            <a:latin typeface="Arial Rounded MT Bold" panose="020F0704030504030204" pitchFamily="34" charset="0"/>
          </a:endParaRPr>
        </a:p>
      </dsp:txBody>
      <dsp:txXfrm>
        <a:off x="4319308" y="583264"/>
        <a:ext cx="2055330" cy="777686"/>
      </dsp:txXfrm>
    </dsp:sp>
  </dsp:spTree>
</dsp:drawing>
</file>

<file path=ppt/diagrams/drawing3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7C6506-004E-46CC-A9AF-755193E2DEC5}">
      <dsp:nvSpPr>
        <dsp:cNvPr id="0" name=""/>
        <dsp:cNvSpPr/>
      </dsp:nvSpPr>
      <dsp:spPr>
        <a:xfrm>
          <a:off x="892" y="305886"/>
          <a:ext cx="1904255" cy="1142553"/>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Λίστες με κουκκίδες: όταν η σειρά των στοιχείων είναι σημαντική.</a:t>
          </a:r>
          <a:endParaRPr lang="es-ES" sz="1200" kern="1200" dirty="0">
            <a:solidFill>
              <a:schemeClr val="tx1"/>
            </a:solidFill>
          </a:endParaRPr>
        </a:p>
      </dsp:txBody>
      <dsp:txXfrm>
        <a:off x="34356" y="339350"/>
        <a:ext cx="1837327" cy="1075625"/>
      </dsp:txXfrm>
    </dsp:sp>
    <dsp:sp modelId="{347E2D14-EA63-4C6A-B327-81B078913063}">
      <dsp:nvSpPr>
        <dsp:cNvPr id="0" name=""/>
        <dsp:cNvSpPr/>
      </dsp:nvSpPr>
      <dsp:spPr>
        <a:xfrm rot="21586386">
          <a:off x="2084200" y="641033"/>
          <a:ext cx="403604" cy="472255"/>
        </a:xfrm>
        <a:prstGeom prst="rightArrow">
          <a:avLst>
            <a:gd name="adj1" fmla="val 60000"/>
            <a:gd name="adj2" fmla="val 50000"/>
          </a:avLst>
        </a:prstGeom>
        <a:solidFill>
          <a:srgbClr val="9AD3E9"/>
        </a:solidFill>
        <a:ln>
          <a:solidFill>
            <a:srgbClr val="98DFBB"/>
          </a:solid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2084200" y="735724"/>
        <a:ext cx="282523" cy="283353"/>
      </dsp:txXfrm>
    </dsp:sp>
    <dsp:sp modelId="{98E80C87-708D-4CD7-93D1-85EB5BE968F3}">
      <dsp:nvSpPr>
        <dsp:cNvPr id="0" name=""/>
        <dsp:cNvSpPr/>
      </dsp:nvSpPr>
      <dsp:spPr>
        <a:xfrm>
          <a:off x="2666660" y="295329"/>
          <a:ext cx="1904255" cy="1142553"/>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Αριθμημένες λίστες, εάν αναφέρονται οδηγίες ή στοιχεία, πρέπει να καταχωρούνται με ακριβή σειρά</a:t>
          </a:r>
          <a:endParaRPr lang="es-ES" sz="1200" kern="1200" dirty="0">
            <a:solidFill>
              <a:schemeClr val="tx1"/>
            </a:solidFill>
          </a:endParaRPr>
        </a:p>
      </dsp:txBody>
      <dsp:txXfrm>
        <a:off x="2700124" y="328793"/>
        <a:ext cx="1837327" cy="1075625"/>
      </dsp:txXfrm>
    </dsp:sp>
  </dsp:spTree>
</dsp:drawing>
</file>

<file path=ppt/diagrams/drawing3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6B672A-7586-4DDF-BDAA-9A09FF796E79}">
      <dsp:nvSpPr>
        <dsp:cNvPr id="0" name=""/>
        <dsp:cNvSpPr/>
      </dsp:nvSpPr>
      <dsp:spPr>
        <a:xfrm>
          <a:off x="389054" y="0"/>
          <a:ext cx="4409290" cy="1944216"/>
        </a:xfrm>
        <a:prstGeom prst="rightArrow">
          <a:avLst/>
        </a:prstGeom>
        <a:solidFill>
          <a:schemeClr val="accent4">
            <a:lumMod val="75000"/>
          </a:schemeClr>
        </a:solidFill>
        <a:ln>
          <a:noFill/>
        </a:ln>
        <a:effectLst/>
      </dsp:spPr>
      <dsp:style>
        <a:lnRef idx="0">
          <a:scrgbClr r="0" g="0" b="0"/>
        </a:lnRef>
        <a:fillRef idx="1">
          <a:scrgbClr r="0" g="0" b="0"/>
        </a:fillRef>
        <a:effectRef idx="0">
          <a:scrgbClr r="0" g="0" b="0"/>
        </a:effectRef>
        <a:fontRef idx="minor"/>
      </dsp:style>
    </dsp:sp>
    <dsp:sp modelId="{58C0FFFD-6B7F-4FE9-A416-A34F2FD6A4AB}">
      <dsp:nvSpPr>
        <dsp:cNvPr id="0" name=""/>
        <dsp:cNvSpPr/>
      </dsp:nvSpPr>
      <dsp:spPr>
        <a:xfrm>
          <a:off x="0" y="301726"/>
          <a:ext cx="1747985" cy="1340762"/>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Για να είναι χρήσιμο το περιεχόμενο πρέπει να είναι: συνοπτικό, ενημερωτικό και γραμμένο σε αντικειμενικό ύφος κατάλληλο για τον ιστό.</a:t>
          </a:r>
          <a:endParaRPr lang="es-ES" sz="1200" kern="1200" dirty="0">
            <a:solidFill>
              <a:schemeClr val="tx1"/>
            </a:solidFill>
          </a:endParaRPr>
        </a:p>
      </dsp:txBody>
      <dsp:txXfrm>
        <a:off x="0" y="301726"/>
        <a:ext cx="1747985" cy="1340762"/>
      </dsp:txXfrm>
    </dsp:sp>
    <dsp:sp modelId="{5E7E04B1-61F0-4027-A675-11BA2F439486}">
      <dsp:nvSpPr>
        <dsp:cNvPr id="0" name=""/>
        <dsp:cNvSpPr/>
      </dsp:nvSpPr>
      <dsp:spPr>
        <a:xfrm>
          <a:off x="1985808" y="427556"/>
          <a:ext cx="1481884" cy="1089103"/>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Να θυμάστε ότι μερικές φορές ο χρήστης κατευθύνεται από τις μηχανές αναζήτησης σε συνδέσμους σε βάθος</a:t>
          </a:r>
          <a:endParaRPr lang="es-ES" sz="1200" kern="1200" dirty="0">
            <a:solidFill>
              <a:schemeClr val="tx1"/>
            </a:solidFill>
          </a:endParaRPr>
        </a:p>
      </dsp:txBody>
      <dsp:txXfrm>
        <a:off x="1985808" y="427556"/>
        <a:ext cx="1481884" cy="1089103"/>
      </dsp:txXfrm>
    </dsp:sp>
    <dsp:sp modelId="{ECA77C0D-AEFC-4DD1-8146-A09846963E99}">
      <dsp:nvSpPr>
        <dsp:cNvPr id="0" name=""/>
        <dsp:cNvSpPr/>
      </dsp:nvSpPr>
      <dsp:spPr>
        <a:xfrm>
          <a:off x="3641957" y="583264"/>
          <a:ext cx="1481884" cy="777686"/>
        </a:xfrm>
        <a:prstGeom prst="roundRect">
          <a:avLst/>
        </a:prstGeom>
        <a:solidFill>
          <a:srgbClr val="9AD3E9"/>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Είναι σημαντικό να αναφέρετε ένα προϊόν σε ένα άρθρο</a:t>
          </a:r>
          <a:endParaRPr lang="es-ES" sz="1200" kern="1200" dirty="0">
            <a:solidFill>
              <a:schemeClr val="tx1"/>
            </a:solidFill>
          </a:endParaRPr>
        </a:p>
      </dsp:txBody>
      <dsp:txXfrm>
        <a:off x="3641957" y="583264"/>
        <a:ext cx="1481884" cy="777686"/>
      </dsp:txXfrm>
    </dsp:sp>
  </dsp:spTree>
</dsp:drawing>
</file>

<file path=ppt/diagrams/drawing3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1851F1-73BA-4FD4-A205-25783BB0A29E}">
      <dsp:nvSpPr>
        <dsp:cNvPr id="0" name=""/>
        <dsp:cNvSpPr/>
      </dsp:nvSpPr>
      <dsp:spPr>
        <a:xfrm>
          <a:off x="227220" y="280553"/>
          <a:ext cx="5810254" cy="453732"/>
        </a:xfrm>
        <a:prstGeom prst="roundRect">
          <a:avLst/>
        </a:prstGeom>
        <a:solidFill>
          <a:schemeClr val="lt1"/>
        </a:solidFill>
        <a:ln w="25400" cap="flat" cmpd="sng" algn="ctr">
          <a:solidFill>
            <a:schemeClr val="accent4"/>
          </a:solidFill>
          <a:prstDash val="solid"/>
        </a:ln>
        <a:effectLst/>
      </dsp:spPr>
      <dsp:style>
        <a:lnRef idx="2">
          <a:schemeClr val="accent4"/>
        </a:lnRef>
        <a:fillRef idx="1">
          <a:schemeClr val="lt1"/>
        </a:fillRef>
        <a:effectRef idx="0">
          <a:schemeClr val="accent4"/>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i="1" kern="1200" dirty="0"/>
            <a:t>Οι 4 κανόνες της κύλισης</a:t>
          </a:r>
          <a:r>
            <a:rPr lang="it-IT" altLang="es-ES" sz="1200" b="1" i="1" kern="1200" dirty="0"/>
            <a:t>:</a:t>
          </a:r>
          <a:endParaRPr lang="es-ES" sz="1200" i="0" kern="1200" dirty="0">
            <a:solidFill>
              <a:schemeClr val="tx1"/>
            </a:solidFill>
          </a:endParaRPr>
        </a:p>
      </dsp:txBody>
      <dsp:txXfrm>
        <a:off x="227220" y="280553"/>
        <a:ext cx="5810254" cy="453732"/>
      </dsp:txXfrm>
    </dsp:sp>
    <dsp:sp modelId="{0C1EB2F3-81AB-42AB-9003-495DF2C4EA05}">
      <dsp:nvSpPr>
        <dsp:cNvPr id="0" name=""/>
        <dsp:cNvSpPr/>
      </dsp:nvSpPr>
      <dsp:spPr>
        <a:xfrm>
          <a:off x="0" y="1071189"/>
          <a:ext cx="6264695" cy="124458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8904" tIns="15240" rIns="85344" bIns="15240" numCol="1" spcCol="1270" anchor="t" anchorCtr="0">
          <a:noAutofit/>
        </a:bodyPr>
        <a:lstStyle/>
        <a:p>
          <a:pPr marL="114300" lvl="1" indent="-114300" algn="l" defTabSz="533400">
            <a:lnSpc>
              <a:spcPct val="90000"/>
            </a:lnSpc>
            <a:spcBef>
              <a:spcPct val="0"/>
            </a:spcBef>
            <a:spcAft>
              <a:spcPct val="20000"/>
            </a:spcAft>
            <a:buChar char="•"/>
          </a:pPr>
          <a:r>
            <a:rPr lang="el-GR" altLang="es-ES" sz="1200" b="1" kern="1200" dirty="0"/>
            <a:t>Σεβαστείτε τους κανόνες σχεδιασμού, ο χρήστης ψάχνει μόνο εκεί που περιμένει να βρει κάτι.
Εάν υπάρχει λευκός χώρος στο κάτω μέρος της οθόνης, ο χρήστης αναμένει το τέλος της σελίδας.
Η διαφήμιση είναι ένα σημάδι στο τέλος της σελίδας
Τα περιεχόμενα πάνω από το δίπλωμα σηματοδοτούν την παρουσία περιεχομένου κάτω από το δίπλωμα.</a:t>
          </a:r>
          <a:endParaRPr lang="es-ES" sz="1200" kern="1200" dirty="0"/>
        </a:p>
      </dsp:txBody>
      <dsp:txXfrm>
        <a:off x="0" y="1071189"/>
        <a:ext cx="6264695" cy="124458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EAC46AF-C5DB-41AF-851D-D49762A60660}">
      <dsp:nvSpPr>
        <dsp:cNvPr id="0" name=""/>
        <dsp:cNvSpPr/>
      </dsp:nvSpPr>
      <dsp:spPr>
        <a:xfrm>
          <a:off x="0" y="16303"/>
          <a:ext cx="5770217" cy="382230"/>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Να προσφέρετε εξειδικευμένες σελίδες με λύσεις σε κοινά προβλήματα</a:t>
          </a:r>
          <a:r>
            <a:rPr lang="en-GB" altLang="es-ES" sz="1200" b="1" kern="1200" dirty="0"/>
            <a:t>.</a:t>
          </a:r>
          <a:endParaRPr lang="es-ES" sz="1200" kern="1200" dirty="0">
            <a:solidFill>
              <a:schemeClr val="tx1"/>
            </a:solidFill>
            <a:latin typeface="Arial Rounded MT Bold" panose="020F0704030504030204" pitchFamily="34" charset="0"/>
          </a:endParaRPr>
        </a:p>
      </dsp:txBody>
      <dsp:txXfrm>
        <a:off x="0" y="16303"/>
        <a:ext cx="5770217" cy="382230"/>
      </dsp:txXfrm>
    </dsp:sp>
    <dsp:sp modelId="{23202E56-EE78-4DB6-B305-5B66D5087D36}">
      <dsp:nvSpPr>
        <dsp:cNvPr id="0" name=""/>
        <dsp:cNvSpPr/>
      </dsp:nvSpPr>
      <dsp:spPr>
        <a:xfrm>
          <a:off x="0" y="539654"/>
          <a:ext cx="5770217" cy="382230"/>
        </a:xfrm>
        <a:prstGeom prst="roundRect">
          <a:avLst/>
        </a:prstGeom>
        <a:solidFill>
          <a:schemeClr val="lt1"/>
        </a:solidFill>
        <a:ln w="25400" cap="flat" cmpd="sng" algn="ctr">
          <a:solidFill>
            <a:schemeClr val="accent1"/>
          </a:solidFill>
          <a:prstDash val="solid"/>
        </a:ln>
        <a:effectLst/>
      </dsp:spPr>
      <dsp:style>
        <a:lnRef idx="2">
          <a:schemeClr val="accent1"/>
        </a:lnRef>
        <a:fillRef idx="1">
          <a:schemeClr val="lt1"/>
        </a:fillRef>
        <a:effectRef idx="0">
          <a:schemeClr val="accent1"/>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Να εμπλουτίστε τις απαντήσεις με συνδέσμους για περαιτέρω πληροφορίες σχετικά με το σχετικό περιεχόμενο και τις Υπηρεσίες.</a:t>
          </a:r>
          <a:endParaRPr lang="es-ES" sz="1200" kern="1200" dirty="0">
            <a:solidFill>
              <a:schemeClr val="tx1"/>
            </a:solidFill>
            <a:latin typeface="Arial Rounded MT Bold" panose="020F0704030504030204" pitchFamily="34" charset="0"/>
          </a:endParaRPr>
        </a:p>
      </dsp:txBody>
      <dsp:txXfrm>
        <a:off x="0" y="539654"/>
        <a:ext cx="5770217" cy="382230"/>
      </dsp:txXfrm>
    </dsp:sp>
    <dsp:sp modelId="{4BAA3F4E-4E9F-4FC8-85E8-8A758BC577C6}">
      <dsp:nvSpPr>
        <dsp:cNvPr id="0" name=""/>
        <dsp:cNvSpPr/>
      </dsp:nvSpPr>
      <dsp:spPr>
        <a:xfrm>
          <a:off x="0" y="1075578"/>
          <a:ext cx="5770217" cy="382230"/>
        </a:xfrm>
        <a:prstGeom prst="roundRect">
          <a:avLst/>
        </a:prstGeom>
        <a:solidFill>
          <a:schemeClr val="lt1"/>
        </a:solidFill>
        <a:ln w="25400" cap="flat" cmpd="sng" algn="ctr">
          <a:solidFill>
            <a:schemeClr val="accent3"/>
          </a:solidFill>
          <a:prstDash val="solid"/>
        </a:ln>
        <a:effectLst/>
      </dsp:spPr>
      <dsp:style>
        <a:lnRef idx="2">
          <a:schemeClr val="accent3"/>
        </a:lnRef>
        <a:fillRef idx="1">
          <a:schemeClr val="lt1"/>
        </a:fillRef>
        <a:effectRef idx="0">
          <a:schemeClr val="accent3"/>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Να παρέχετε ανάλυση και συμβουλές με «ΠΡΟΣΩΠΙΚΟΤΗΤΑ»</a:t>
          </a:r>
          <a:endParaRPr lang="es-ES" sz="1200" kern="1200" dirty="0">
            <a:solidFill>
              <a:schemeClr val="tx1"/>
            </a:solidFill>
            <a:latin typeface="Arial Rounded MT Bold" panose="020F0704030504030204" pitchFamily="34" charset="0"/>
          </a:endParaRPr>
        </a:p>
      </dsp:txBody>
      <dsp:txXfrm>
        <a:off x="0" y="1075578"/>
        <a:ext cx="5770217" cy="382230"/>
      </dsp:txXfrm>
    </dsp:sp>
    <dsp:sp modelId="{055BE637-7225-4CED-9048-652299FFF78F}">
      <dsp:nvSpPr>
        <dsp:cNvPr id="0" name=""/>
        <dsp:cNvSpPr/>
      </dsp:nvSpPr>
      <dsp:spPr>
        <a:xfrm>
          <a:off x="0" y="1586355"/>
          <a:ext cx="5770217" cy="382230"/>
        </a:xfrm>
        <a:prstGeom prst="roundRect">
          <a:avLst/>
        </a:prstGeom>
        <a:solidFill>
          <a:schemeClr val="lt1"/>
        </a:solidFill>
        <a:ln w="25400" cap="flat" cmpd="sng" algn="ctr">
          <a:solidFill>
            <a:schemeClr val="accent6"/>
          </a:solidFill>
          <a:prstDash val="solid"/>
        </a:ln>
        <a:effectLst/>
      </dsp:spPr>
      <dsp:style>
        <a:lnRef idx="2">
          <a:schemeClr val="accent6"/>
        </a:lnRef>
        <a:fillRef idx="1">
          <a:schemeClr val="lt1"/>
        </a:fillRef>
        <a:effectRef idx="0">
          <a:schemeClr val="accent6"/>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Να διανείμετε ενημερωτικά δελτία για να δημιουργήσετε μια σχέση με τον χρήστη και να τον κρατήσετε σε επαφή με τον </a:t>
          </a:r>
          <a:r>
            <a:rPr lang="el-GR" altLang="es-ES" sz="1200" b="1" kern="1200" dirty="0" err="1"/>
            <a:t>ιστότοπό</a:t>
          </a:r>
          <a:r>
            <a:rPr lang="el-GR" altLang="es-ES" sz="1200" b="1" kern="1200" dirty="0"/>
            <a:t> σας</a:t>
          </a:r>
          <a:endParaRPr lang="es-ES" sz="1200" kern="1200" dirty="0">
            <a:solidFill>
              <a:schemeClr val="tx1"/>
            </a:solidFill>
            <a:latin typeface="Arial Rounded MT Bold" panose="020F0704030504030204" pitchFamily="34" charset="0"/>
          </a:endParaRPr>
        </a:p>
      </dsp:txBody>
      <dsp:txXfrm>
        <a:off x="0" y="1586355"/>
        <a:ext cx="5770217" cy="38223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43E22E-FE2D-4DB6-AD1E-0BC40C226CB9}">
      <dsp:nvSpPr>
        <dsp:cNvPr id="0" name=""/>
        <dsp:cNvSpPr/>
      </dsp:nvSpPr>
      <dsp:spPr>
        <a:xfrm>
          <a:off x="0" y="160"/>
          <a:ext cx="5904000" cy="608418"/>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i="1" kern="1200" dirty="0">
              <a:solidFill>
                <a:srgbClr val="0070C0"/>
              </a:solidFill>
            </a:rPr>
            <a:t>Τυπικό: </a:t>
          </a:r>
          <a:r>
            <a:rPr lang="el-GR" altLang="es-ES" sz="1200" b="1" i="1" kern="1200" dirty="0">
              <a:solidFill>
                <a:schemeClr val="tx1"/>
              </a:solidFill>
            </a:rPr>
            <a:t>ο χρήστης αναμένει ότι τα τυπικά στοιχεία θα λειτουργούν με δεδομένο τρόπο</a:t>
          </a:r>
          <a:endParaRPr lang="es-ES" sz="1200" kern="1200" dirty="0">
            <a:solidFill>
              <a:schemeClr val="tx1"/>
            </a:solidFill>
          </a:endParaRPr>
        </a:p>
      </dsp:txBody>
      <dsp:txXfrm>
        <a:off x="0" y="160"/>
        <a:ext cx="5904000" cy="608418"/>
      </dsp:txXfrm>
    </dsp:sp>
    <dsp:sp modelId="{26022873-8B57-479D-9974-0482984C5793}">
      <dsp:nvSpPr>
        <dsp:cNvPr id="0" name=""/>
        <dsp:cNvSpPr/>
      </dsp:nvSpPr>
      <dsp:spPr>
        <a:xfrm>
          <a:off x="0" y="622542"/>
          <a:ext cx="5904000" cy="608418"/>
        </a:xfrm>
        <a:prstGeom prst="roundRect">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i="1" kern="1200" dirty="0">
              <a:solidFill>
                <a:srgbClr val="0070C0"/>
              </a:solidFill>
            </a:rPr>
            <a:t>Σύμβαση: </a:t>
          </a:r>
          <a:r>
            <a:rPr lang="el-GR" altLang="es-ES" sz="1200" b="1" i="1" kern="1200" dirty="0">
              <a:solidFill>
                <a:schemeClr val="tx1"/>
              </a:solidFill>
            </a:rPr>
            <a:t>ο χρήστης αναμένει ότι τα συμβατικά στοιχεία θα λειτουργούν με δεδομένο τρόπο.</a:t>
          </a:r>
          <a:endParaRPr lang="es-ES" sz="1200" kern="1200" dirty="0">
            <a:solidFill>
              <a:schemeClr val="tx1"/>
            </a:solidFill>
          </a:endParaRPr>
        </a:p>
      </dsp:txBody>
      <dsp:txXfrm>
        <a:off x="0" y="622542"/>
        <a:ext cx="5904000" cy="608418"/>
      </dsp:txXfrm>
    </dsp:sp>
    <dsp:sp modelId="{E09B97F1-345E-4B53-8250-1F4FF23B57DA}">
      <dsp:nvSpPr>
        <dsp:cNvPr id="0" name=""/>
        <dsp:cNvSpPr/>
      </dsp:nvSpPr>
      <dsp:spPr>
        <a:xfrm>
          <a:off x="0" y="1244925"/>
          <a:ext cx="5904000" cy="608418"/>
        </a:xfrm>
        <a:prstGeom prst="roundRect">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i="1" kern="1200" dirty="0">
              <a:solidFill>
                <a:srgbClr val="0070C0"/>
              </a:solidFill>
            </a:rPr>
            <a:t>Σύγχυση: </a:t>
          </a:r>
          <a:r>
            <a:rPr lang="el-GR" altLang="es-ES" sz="1200" b="1" i="1" kern="1200" dirty="0">
              <a:solidFill>
                <a:schemeClr val="tx1"/>
              </a:solidFill>
            </a:rPr>
            <a:t>τα στοιχεία </a:t>
          </a:r>
          <a:r>
            <a:rPr lang="el-GR" altLang="es-ES" sz="1200" b="1" i="1" kern="1200" dirty="0" err="1">
              <a:solidFill>
                <a:schemeClr val="tx1"/>
              </a:solidFill>
            </a:rPr>
            <a:t>διεπαφής</a:t>
          </a:r>
          <a:r>
            <a:rPr lang="el-GR" altLang="es-ES" sz="1200" b="1" i="1" kern="1200" dirty="0">
              <a:solidFill>
                <a:schemeClr val="tx1"/>
              </a:solidFill>
            </a:rPr>
            <a:t> του </a:t>
          </a:r>
          <a:r>
            <a:rPr lang="el-GR" altLang="es-ES" sz="1200" b="1" i="1" kern="1200" dirty="0" err="1">
              <a:solidFill>
                <a:schemeClr val="tx1"/>
              </a:solidFill>
            </a:rPr>
            <a:t>ιστότοπου</a:t>
          </a:r>
          <a:r>
            <a:rPr lang="el-GR" altLang="es-ES" sz="1200" b="1" i="1" kern="1200" dirty="0">
              <a:solidFill>
                <a:schemeClr val="tx1"/>
              </a:solidFill>
            </a:rPr>
            <a:t> δεν σέβονται τις συμβάσεις σχεδιασμού, ο χρήστης που χρησιμοποιεί αυτήν τη σελίδα δεν ξέρει τι να περιμένει.</a:t>
          </a:r>
          <a:endParaRPr lang="es-ES" sz="1200" kern="1200" dirty="0">
            <a:solidFill>
              <a:schemeClr val="tx1"/>
            </a:solidFill>
          </a:endParaRPr>
        </a:p>
      </dsp:txBody>
      <dsp:txXfrm>
        <a:off x="0" y="1244925"/>
        <a:ext cx="5904000" cy="608418"/>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326546-7E3E-41F9-9511-AA12A421E4C4}">
      <dsp:nvSpPr>
        <dsp:cNvPr id="0" name=""/>
        <dsp:cNvSpPr/>
      </dsp:nvSpPr>
      <dsp:spPr>
        <a:xfrm>
          <a:off x="0" y="350437"/>
          <a:ext cx="5904000" cy="2193995"/>
        </a:xfrm>
        <a:prstGeom prst="rect">
          <a:avLst/>
        </a:prstGeom>
        <a:solidFill>
          <a:schemeClr val="lt1">
            <a:alpha val="90000"/>
            <a:hueOff val="0"/>
            <a:satOff val="0"/>
            <a:lumOff val="0"/>
            <a:alphaOff val="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458216" tIns="129300" rIns="458216" bIns="85344" numCol="1" spcCol="1270" anchor="t" anchorCtr="0">
          <a:noAutofit/>
        </a:bodyPr>
        <a:lstStyle/>
        <a:p>
          <a:pPr marL="114300" lvl="1" indent="-114300" algn="l" defTabSz="533400">
            <a:lnSpc>
              <a:spcPct val="90000"/>
            </a:lnSpc>
            <a:spcBef>
              <a:spcPct val="0"/>
            </a:spcBef>
            <a:spcAft>
              <a:spcPct val="15000"/>
            </a:spcAft>
            <a:buChar char="•"/>
          </a:pPr>
          <a:endParaRPr lang="es-ES" sz="1200" kern="1200" dirty="0"/>
        </a:p>
        <a:p>
          <a:pPr marL="228600" lvl="2" indent="-114300" algn="l" defTabSz="533400">
            <a:lnSpc>
              <a:spcPct val="150000"/>
            </a:lnSpc>
            <a:spcBef>
              <a:spcPct val="0"/>
            </a:spcBef>
            <a:spcAft>
              <a:spcPct val="15000"/>
            </a:spcAft>
            <a:buChar char="•"/>
          </a:pPr>
          <a:r>
            <a:rPr lang="el-GR" altLang="es-ES" sz="1200" kern="1200" dirty="0"/>
            <a:t>Ξέρει τι να περιμένει
Γνωρίζει τα γραφικά των λειτουργιών
Γνωρίζει πού να βρει και πώς να χρησιμοποιήσει τις λειτουργίες
Δεν χρειάζεται μεγάλη προσπάθεια καθώς δουλεύει με γνωστά στοιχεία
Δεν παραμελεί τμήματα του </a:t>
          </a:r>
          <a:r>
            <a:rPr lang="el-GR" altLang="es-ES" sz="1200" kern="1200" dirty="0" err="1"/>
            <a:t>ιστότοπου</a:t>
          </a:r>
          <a:r>
            <a:rPr lang="el-GR" altLang="es-ES" sz="1200" kern="1200" dirty="0"/>
            <a:t> που είναι κρυμμένα κάτω από ένα μη τυπικό στοιχείο</a:t>
          </a:r>
          <a:endParaRPr lang="en-GB"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228600" lvl="2" indent="-114300" algn="l" defTabSz="533400">
            <a:lnSpc>
              <a:spcPct val="90000"/>
            </a:lnSpc>
            <a:spcBef>
              <a:spcPct val="0"/>
            </a:spcBef>
            <a:spcAft>
              <a:spcPct val="15000"/>
            </a:spcAft>
            <a:buChar char="•"/>
          </a:pPr>
          <a:endParaRPr lang="it-IT" altLang="es-ES" sz="1200" kern="1200" dirty="0">
            <a:latin typeface="Arial Rounded MT Bold" panose="020F0704030504030204" pitchFamily="34" charset="0"/>
          </a:endParaRPr>
        </a:p>
        <a:p>
          <a:pPr marL="114300" lvl="1" indent="-114300" algn="l" defTabSz="533400">
            <a:lnSpc>
              <a:spcPct val="90000"/>
            </a:lnSpc>
            <a:spcBef>
              <a:spcPct val="0"/>
            </a:spcBef>
            <a:spcAft>
              <a:spcPct val="15000"/>
            </a:spcAft>
            <a:buChar char="•"/>
          </a:pPr>
          <a:endParaRPr lang="es-ES" sz="1200" kern="1200" dirty="0"/>
        </a:p>
      </dsp:txBody>
      <dsp:txXfrm>
        <a:off x="0" y="350437"/>
        <a:ext cx="5904000" cy="2193995"/>
      </dsp:txXfrm>
    </dsp:sp>
    <dsp:sp modelId="{7613DFA0-06C3-491E-A14E-73B28508E705}">
      <dsp:nvSpPr>
        <dsp:cNvPr id="0" name=""/>
        <dsp:cNvSpPr/>
      </dsp:nvSpPr>
      <dsp:spPr>
        <a:xfrm>
          <a:off x="305484" y="91148"/>
          <a:ext cx="4128764" cy="433836"/>
        </a:xfrm>
        <a:prstGeom prst="roundRect">
          <a:avLst/>
        </a:prstGeom>
        <a:solidFill>
          <a:schemeClr val="accent3">
            <a:lumMod val="40000"/>
            <a:lumOff val="60000"/>
          </a:schemeClr>
        </a:solidFill>
        <a:ln w="25400" cap="flat" cmpd="sng" algn="ctr">
          <a:solidFill>
            <a:schemeClr val="accent4">
              <a:lumMod val="75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6210" tIns="0" rIns="156210" bIns="0" numCol="1" spcCol="1270" anchor="ctr" anchorCtr="0">
          <a:noAutofit/>
        </a:bodyPr>
        <a:lstStyle/>
        <a:p>
          <a:pPr marL="0" lvl="0" indent="0" algn="l" defTabSz="533400">
            <a:lnSpc>
              <a:spcPct val="90000"/>
            </a:lnSpc>
            <a:spcBef>
              <a:spcPct val="0"/>
            </a:spcBef>
            <a:spcAft>
              <a:spcPct val="35000"/>
            </a:spcAft>
            <a:buNone/>
          </a:pPr>
          <a:r>
            <a:rPr lang="el-GR" altLang="es-ES" sz="1200" kern="1200" dirty="0">
              <a:solidFill>
                <a:schemeClr val="tx1"/>
              </a:solidFill>
            </a:rPr>
            <a:t>Σε έναν </a:t>
          </a:r>
          <a:r>
            <a:rPr lang="el-GR" altLang="es-ES" sz="1200" kern="1200" dirty="0" err="1">
              <a:solidFill>
                <a:schemeClr val="tx1"/>
              </a:solidFill>
            </a:rPr>
            <a:t>ιστότοπο</a:t>
          </a:r>
          <a:r>
            <a:rPr lang="el-GR" altLang="es-ES" sz="1200" kern="1200" dirty="0">
              <a:solidFill>
                <a:schemeClr val="tx1"/>
              </a:solidFill>
            </a:rPr>
            <a:t> που συμμορφώνεται με τα πρότυπα, ο χρήστης:</a:t>
          </a:r>
          <a:endParaRPr lang="es-ES" sz="1200" kern="1200" dirty="0">
            <a:solidFill>
              <a:schemeClr val="tx1"/>
            </a:solidFill>
          </a:endParaRPr>
        </a:p>
      </dsp:txBody>
      <dsp:txXfrm>
        <a:off x="305484" y="91148"/>
        <a:ext cx="4128764" cy="43383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D8F8DB4-C3E2-492F-B51E-303F9E3CA2CD}">
      <dsp:nvSpPr>
        <dsp:cNvPr id="0" name=""/>
        <dsp:cNvSpPr/>
      </dsp:nvSpPr>
      <dsp:spPr>
        <a:xfrm>
          <a:off x="1489455" y="0"/>
          <a:ext cx="2592288" cy="2592288"/>
        </a:xfrm>
        <a:prstGeom prst="triangl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23C113-C1BE-4FB8-9A01-8929F5888BE2}">
      <dsp:nvSpPr>
        <dsp:cNvPr id="0" name=""/>
        <dsp:cNvSpPr/>
      </dsp:nvSpPr>
      <dsp:spPr>
        <a:xfrm>
          <a:off x="2942682" y="341627"/>
          <a:ext cx="3158390" cy="2047318"/>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45720" rIns="45720" bIns="45720" numCol="1" spcCol="1270" anchor="ctr" anchorCtr="0">
          <a:noAutofit/>
        </a:bodyPr>
        <a:lstStyle/>
        <a:p>
          <a:pPr marL="0" lvl="0" indent="0" algn="l" defTabSz="533400">
            <a:lnSpc>
              <a:spcPct val="90000"/>
            </a:lnSpc>
            <a:spcBef>
              <a:spcPct val="0"/>
            </a:spcBef>
            <a:spcAft>
              <a:spcPct val="35000"/>
            </a:spcAft>
            <a:buNone/>
          </a:pPr>
          <a:r>
            <a:rPr lang="el-GR" altLang="es-ES" sz="1200" b="1" kern="1200" dirty="0"/>
            <a:t>3 Κανόνες:
- Είναι απαραίτητο να είστε βέβαιοι ότι οι σύνδεσμοι και οι περιγραφές στον </a:t>
          </a:r>
          <a:r>
            <a:rPr lang="el-GR" altLang="es-ES" sz="1200" b="1" kern="1200" dirty="0" err="1"/>
            <a:t>ιστότοπο</a:t>
          </a:r>
          <a:r>
            <a:rPr lang="el-GR" altLang="es-ES" sz="1200" b="1" kern="1200" dirty="0"/>
            <a:t> καθιστούν σαφές στον χρήστη τι θα βρει στον προορισμό του.
- Μη χρησιμοποιείτε επινοημένες λέξεις ή συνθήματα που δεν περιγράφουν με σαφήνεια τον στόχο.
- Ενημερώστε τον χρήστη, κατά την αναζήτηση, για την απόσταση από τον στόχο.</a:t>
          </a:r>
          <a:endParaRPr lang="es-ES" sz="1200" kern="1200" dirty="0">
            <a:latin typeface="Arial Rounded MT Bold" panose="020F0704030504030204" pitchFamily="34" charset="0"/>
          </a:endParaRPr>
        </a:p>
      </dsp:txBody>
      <dsp:txXfrm>
        <a:off x="2942682" y="341627"/>
        <a:ext cx="3158390" cy="2047318"/>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B91A3E7-40A8-4201-86A3-DD0322980505}">
      <dsp:nvSpPr>
        <dsp:cNvPr id="0" name=""/>
        <dsp:cNvSpPr/>
      </dsp:nvSpPr>
      <dsp:spPr>
        <a:xfrm>
          <a:off x="151996" y="1012301"/>
          <a:ext cx="1467091"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t>Κάντε έναν </a:t>
          </a:r>
          <a:r>
            <a:rPr lang="el-GR" altLang="es-ES" sz="1200" b="1" kern="1200" dirty="0" err="1"/>
            <a:t>ιστότοπο</a:t>
          </a:r>
          <a:r>
            <a:rPr lang="el-GR" altLang="es-ES" sz="1200" b="1" kern="1200" dirty="0"/>
            <a:t> ΚΑΤΑΛΛΗΛΟ για σύντομες επισκέψεις</a:t>
          </a:r>
          <a:endParaRPr lang="es-ES" sz="1200" kern="1200" dirty="0">
            <a:solidFill>
              <a:schemeClr val="tx1"/>
            </a:solidFill>
          </a:endParaRPr>
        </a:p>
      </dsp:txBody>
      <dsp:txXfrm>
        <a:off x="151996" y="1012301"/>
        <a:ext cx="1467091" cy="743893"/>
      </dsp:txXfrm>
    </dsp:sp>
    <dsp:sp modelId="{D940D320-BC1D-4F4F-9B54-CA547F5E0D0A}">
      <dsp:nvSpPr>
        <dsp:cNvPr id="0" name=""/>
        <dsp:cNvSpPr/>
      </dsp:nvSpPr>
      <dsp:spPr>
        <a:xfrm>
          <a:off x="1854936" y="1009988"/>
          <a:ext cx="1703610"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t>Ενθαρρύνετε τον χρήστη να επιστρέψει στον </a:t>
          </a:r>
          <a:r>
            <a:rPr lang="el-GR" altLang="es-ES" sz="1200" b="1" kern="1200" dirty="0" err="1"/>
            <a:t>ιστότοπο</a:t>
          </a:r>
          <a:r>
            <a:rPr lang="el-GR" altLang="es-ES" sz="1200" b="1" kern="1200" dirty="0"/>
            <a:t>: χρησιμοποιήστε το ενημερωτικό δελτίο ως υπενθύμιση</a:t>
          </a:r>
          <a:endParaRPr lang="es-ES" sz="1200" kern="1200" dirty="0">
            <a:solidFill>
              <a:schemeClr val="tx1"/>
            </a:solidFill>
          </a:endParaRPr>
        </a:p>
      </dsp:txBody>
      <dsp:txXfrm>
        <a:off x="1854936" y="1009988"/>
        <a:ext cx="1703610" cy="743893"/>
      </dsp:txXfrm>
    </dsp:sp>
    <dsp:sp modelId="{401B957D-38F7-4006-AEE5-5EDE1B19D9D4}">
      <dsp:nvSpPr>
        <dsp:cNvPr id="0" name=""/>
        <dsp:cNvSpPr/>
      </dsp:nvSpPr>
      <dsp:spPr>
        <a:xfrm>
          <a:off x="3816773" y="1024166"/>
          <a:ext cx="1740798" cy="743893"/>
        </a:xfrm>
        <a:prstGeom prst="roundRect">
          <a:avLst/>
        </a:prstGeom>
        <a:solidFill>
          <a:schemeClr val="lt1"/>
        </a:solidFill>
        <a:ln w="25400" cap="flat" cmpd="sng" algn="ctr">
          <a:solidFill>
            <a:schemeClr val="accent2"/>
          </a:solidFill>
          <a:prstDash val="solid"/>
        </a:ln>
        <a:effectLst/>
      </dsp:spPr>
      <dsp:style>
        <a:lnRef idx="2">
          <a:schemeClr val="accent2"/>
        </a:lnRef>
        <a:fillRef idx="1">
          <a:schemeClr val="lt1"/>
        </a:fillRef>
        <a:effectRef idx="0">
          <a:schemeClr val="accent2"/>
        </a:effectRef>
        <a:fontRef idx="minor">
          <a:schemeClr val="dk1"/>
        </a:fontRef>
      </dsp:style>
      <dsp:txBody>
        <a:bodyPr spcFirstLastPara="0" vert="horz" wrap="square" lIns="45720" tIns="22860" rIns="45720" bIns="2286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t>Μάθετε να ανταποκρίνεστε άμεσα στις ανάγκες των χρηστών</a:t>
          </a:r>
          <a:endParaRPr lang="es-ES" sz="1200" kern="1200" dirty="0">
            <a:solidFill>
              <a:schemeClr val="tx1"/>
            </a:solidFill>
          </a:endParaRPr>
        </a:p>
      </dsp:txBody>
      <dsp:txXfrm>
        <a:off x="3816773" y="1024166"/>
        <a:ext cx="1740798" cy="743893"/>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8F1EB1-BA30-48F0-B62A-43D3F9A84CD3}">
      <dsp:nvSpPr>
        <dsp:cNvPr id="0" name=""/>
        <dsp:cNvSpPr/>
      </dsp:nvSpPr>
      <dsp:spPr>
        <a:xfrm>
          <a:off x="7856" y="0"/>
          <a:ext cx="1509054" cy="1389995"/>
        </a:xfrm>
        <a:prstGeom prst="roundRect">
          <a:avLst>
            <a:gd name="adj" fmla="val 10000"/>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είναι πάντα διαθέσιμο και στον ίδιο χώρο, ώστε ο χρήστης να ξέρει πού να πάει.</a:t>
          </a:r>
          <a:endParaRPr lang="es-ES" sz="1200" kern="1200" dirty="0">
            <a:solidFill>
              <a:schemeClr val="tx1"/>
            </a:solidFill>
          </a:endParaRPr>
        </a:p>
      </dsp:txBody>
      <dsp:txXfrm>
        <a:off x="7856" y="0"/>
        <a:ext cx="1509054" cy="1389995"/>
      </dsp:txXfrm>
    </dsp:sp>
    <dsp:sp modelId="{E57ACF5E-6D10-4214-9686-84AA3064B517}">
      <dsp:nvSpPr>
        <dsp:cNvPr id="0" name=""/>
        <dsp:cNvSpPr/>
      </dsp:nvSpPr>
      <dsp:spPr>
        <a:xfrm>
          <a:off x="1667816" y="507874"/>
          <a:ext cx="319919" cy="374245"/>
        </a:xfrm>
        <a:prstGeom prst="rightArrow">
          <a:avLst>
            <a:gd name="adj1" fmla="val 60000"/>
            <a:gd name="adj2" fmla="val 50000"/>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1667816" y="507874"/>
        <a:ext cx="319919" cy="374245"/>
      </dsp:txXfrm>
    </dsp:sp>
    <dsp:sp modelId="{8D3B89BD-39AB-4978-B6AA-749137BFB40D}">
      <dsp:nvSpPr>
        <dsp:cNvPr id="0" name=""/>
        <dsp:cNvSpPr/>
      </dsp:nvSpPr>
      <dsp:spPr>
        <a:xfrm>
          <a:off x="2120532" y="0"/>
          <a:ext cx="1509054" cy="1389995"/>
        </a:xfrm>
        <a:prstGeom prst="roundRect">
          <a:avLst>
            <a:gd name="adj" fmla="val 10000"/>
          </a:avLst>
        </a:prstGeom>
        <a:solidFill>
          <a:schemeClr val="accent2">
            <a:hueOff val="-887335"/>
            <a:satOff val="863"/>
            <a:lumOff val="-107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Είναι καλύτερα να αναγνωρίσετε κάτι παρά να αξιοποιήσετε το στοχαστικό, γρήγορο πίσω μετά από μια γρήγορη ματιά.</a:t>
          </a:r>
          <a:endParaRPr lang="es-ES" sz="1200" kern="1200" dirty="0">
            <a:solidFill>
              <a:schemeClr val="tx1"/>
            </a:solidFill>
          </a:endParaRPr>
        </a:p>
      </dsp:txBody>
      <dsp:txXfrm>
        <a:off x="2120532" y="0"/>
        <a:ext cx="1509054" cy="1389995"/>
      </dsp:txXfrm>
    </dsp:sp>
    <dsp:sp modelId="{951330CA-593E-4FC7-B90C-A8E779E56A18}">
      <dsp:nvSpPr>
        <dsp:cNvPr id="0" name=""/>
        <dsp:cNvSpPr/>
      </dsp:nvSpPr>
      <dsp:spPr>
        <a:xfrm>
          <a:off x="3780492" y="507874"/>
          <a:ext cx="319919" cy="374245"/>
        </a:xfrm>
        <a:prstGeom prst="rightArrow">
          <a:avLst>
            <a:gd name="adj1" fmla="val 60000"/>
            <a:gd name="adj2" fmla="val 50000"/>
          </a:avLst>
        </a:prstGeom>
        <a:solidFill>
          <a:schemeClr val="accent2">
            <a:hueOff val="-1774669"/>
            <a:satOff val="1727"/>
            <a:lumOff val="-2157"/>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es-ES" sz="1200" kern="1200">
            <a:solidFill>
              <a:schemeClr val="tx1"/>
            </a:solidFill>
          </a:endParaRPr>
        </a:p>
      </dsp:txBody>
      <dsp:txXfrm>
        <a:off x="3780492" y="507874"/>
        <a:ext cx="319919" cy="374245"/>
      </dsp:txXfrm>
    </dsp:sp>
    <dsp:sp modelId="{6DD743E0-1829-4B81-8695-72B7546BBB0D}">
      <dsp:nvSpPr>
        <dsp:cNvPr id="0" name=""/>
        <dsp:cNvSpPr/>
      </dsp:nvSpPr>
      <dsp:spPr>
        <a:xfrm>
          <a:off x="4233208" y="0"/>
          <a:ext cx="1509054" cy="1389995"/>
        </a:xfrm>
        <a:prstGeom prst="roundRect">
          <a:avLst>
            <a:gd name="adj" fmla="val 10000"/>
          </a:avLst>
        </a:prstGeom>
        <a:solidFill>
          <a:schemeClr val="accent2">
            <a:hueOff val="-1774669"/>
            <a:satOff val="1727"/>
            <a:lumOff val="-215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l-GR" altLang="es-ES" sz="1200" b="1" kern="1200" dirty="0">
              <a:solidFill>
                <a:schemeClr val="tx1"/>
              </a:solidFill>
            </a:rPr>
            <a:t>Είναι συχνά παχύτερο από τους συνδέσμους και ως εκ τούτου γρήγορο στο πάτημα ακόμη και για χρήστες με κινητικές δυσκολίες.</a:t>
          </a:r>
          <a:endParaRPr lang="es-ES" sz="1200" kern="1200" dirty="0">
            <a:solidFill>
              <a:schemeClr val="tx1"/>
            </a:solidFill>
          </a:endParaRPr>
        </a:p>
      </dsp:txBody>
      <dsp:txXfrm>
        <a:off x="4233208" y="0"/>
        <a:ext cx="1509054" cy="138999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1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3.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6.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17.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0.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1.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22.xml><?xml version="1.0" encoding="utf-8"?>
<dgm:layoutDef xmlns:dgm="http://schemas.openxmlformats.org/drawingml/2006/diagram" xmlns:a="http://schemas.openxmlformats.org/drawingml/2006/main" uniqueId="urn:microsoft.com/office/officeart/2005/8/layout/vProcess5">
  <dgm:title val=""/>
  <dgm:desc val=""/>
  <dgm:catLst>
    <dgm:cat type="process" pri="14000"/>
  </dgm:catLst>
  <dgm:sampData>
    <dgm:dataModel>
      <dgm:ptLst>
        <dgm:pt modelId="0" type="doc"/>
        <dgm:pt modelId="1">
          <dgm:prSet phldr="1"/>
        </dgm:pt>
        <dgm:pt modelId="2">
          <dgm:prSet phldr="1"/>
        </dgm:pt>
        <dgm:pt modelId="3">
          <dgm:prSet phldr="1"/>
        </dgm:pt>
      </dgm:ptLst>
      <dgm:cxnLst>
        <dgm:cxn modelId="5" srcId="0" destId="1" srcOrd="0" destOrd="0"/>
        <dgm:cxn modelId="6" srcId="0" destId="2" srcOrd="1" destOrd="0"/>
        <dgm:cxn modelId="7" srcId="0" destId="3" srcOrd="2"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6" srcId="0" destId="1" srcOrd="0" destOrd="0"/>
        <dgm:cxn modelId="7" srcId="0" destId="2" srcOrd="1" destOrd="0"/>
        <dgm:cxn modelId="8" srcId="0" destId="3" srcOrd="2" destOrd="0"/>
        <dgm:cxn modelId="9" srcId="0" destId="4" srcOrd="3" destOrd="0"/>
      </dgm:cxnLst>
      <dgm:bg/>
      <dgm:whole/>
    </dgm:dataModel>
  </dgm:clrData>
  <dgm:layoutNode name="outerComposite">
    <dgm:varLst>
      <dgm:chMax val="5"/>
      <dgm:dir/>
      <dgm:resizeHandles val="exact"/>
    </dgm:varLst>
    <dgm:alg type="composite"/>
    <dgm:shape xmlns:r="http://schemas.openxmlformats.org/officeDocument/2006/relationships" r:blip="">
      <dgm:adjLst/>
    </dgm:shape>
    <dgm:presOf/>
    <dgm:choose name="Name0">
      <dgm:if name="Name1" func="var" arg="dir" op="equ" val="norm">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l" for="ch" forName="TwoNodes_1"/>
          <dgm:constr type="w" for="ch" forName="TwoNodes_2" refType="w" fact="0.85"/>
          <dgm:constr type="h" for="ch" forName="TwoNodes_2" refType="h" fact="0.45"/>
          <dgm:constr type="b" for="ch" forName="TwoNodes_2" refType="h"/>
          <dgm:constr type="r" for="ch" forName="TwoNodes_2" refType="w"/>
          <dgm:constr type="w" for="ch" forName="TwoConn_1-2" refType="h" refFor="ch" refForName="TwoNodes_1" fact="0.65"/>
          <dgm:constr type="h" for="ch" forName="TwoConn_1-2" refType="h" refFor="ch" refForName="TwoNodes_1" fact="0.65"/>
          <dgm:constr type="ctrY" for="ch" forName="TwoConn_1-2" refType="h" fact="0.5"/>
          <dgm:constr type="r" for="ch" forName="TwoConn_1-2" refType="r" refFor="ch" refForName="TwoNodes_1"/>
          <dgm:constr type="r" for="ch" forName="TwoNodes_1_text" refType="l" refFor="ch" refForName="TwoConn_1-2"/>
          <dgm:constr type="rOff" for="ch" forName="TwoNodes_1_text" refType="w" refFor="ch" refForName="TwoConn_1-2" fact="-0.5"/>
          <dgm:constr type="t" for="ch" forName="TwoNodes_1_text" refType="t" refFor="ch" refForName="TwoNodes_1"/>
          <dgm:constr type="b" for="ch" forName="TwoNodes_1_text" refType="b" refFor="ch" refForName="TwoNodes_1"/>
          <dgm:constr type="l" for="ch" forName="TwoNodes_1_text" refType="l" refFor="ch" refForName="TwoNodes_1"/>
          <dgm:constr type="r" for="ch" forName="TwoNodes_2_text" refType="l" refFor="ch" refForName="TwoConn_1-2"/>
          <dgm:constr type="t" for="ch" forName="TwoNodes_2_text" refType="t" refFor="ch" refForName="TwoNodes_2"/>
          <dgm:constr type="b" for="ch" forName="TwoNodes_2_text" refType="b" refFor="ch" refForName="TwoNodes_2"/>
          <dgm:constr type="l" for="ch" forName="TwoNodes_2_text" refType="l" refFor="ch" refForName="TwoNodes_2"/>
          <dgm:constr type="w" for="ch" forName="ThreeNodes_1" refType="w" fact="0.85"/>
          <dgm:constr type="h" for="ch" forName="ThreeNodes_1" refType="h" fact="0.3"/>
          <dgm:constr type="t" for="ch" forName="ThreeNodes_1"/>
          <dgm:constr type="l" for="ch" forName="ThreeNodes_1"/>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r" for="ch" forName="ThreeNodes_3" refType="w"/>
          <dgm:constr type="w" for="ch" forName="ThreeConn_1-2" refType="h" refFor="ch" refForName="ThreeNodes_1" fact="0.65"/>
          <dgm:constr type="h" for="ch" forName="ThreeConn_1-2" refType="h" refFor="ch" refForName="ThreeNodes_1" fact="0.65"/>
          <dgm:constr type="ctrY" for="ch" forName="ThreeConn_1-2" refType="h" fact="0.325"/>
          <dgm:constr type="r" for="ch" forName="ThreeConn_1-2" refType="r"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r" for="ch" forName="ThreeConn_2-3" refType="r" refFor="ch" refForName="ThreeNodes_2"/>
          <dgm:constr type="r" for="ch" forName="ThreeNodes_1_text" refType="l" refFor="ch" refForName="ThreeConn_1-2"/>
          <dgm:constr type="rOff" for="ch" forName="ThreeNodes_1_text" refType="w" refFor="ch" refForName="ThreeConn_1-2" fact="-0.57"/>
          <dgm:constr type="t" for="ch" forName="ThreeNodes_1_text" refType="t" refFor="ch" refForName="ThreeNodes_1"/>
          <dgm:constr type="b" for="ch" forName="ThreeNodes_1_text" refType="b" refFor="ch" refForName="ThreeNodes_1"/>
          <dgm:constr type="l" for="ch" forName="ThreeNodes_1_text" refType="l" refFor="ch" refForName="ThreeNodes_1"/>
          <dgm:constr type="r" for="ch" forName="ThreeNodes_2_text" refType="l" refFor="ch" refForName="ThreeConn_1-2"/>
          <dgm:constr type="t" for="ch" forName="ThreeNodes_2_text" refType="t" refFor="ch" refForName="ThreeNodes_2"/>
          <dgm:constr type="b" for="ch" forName="ThreeNodes_2_text" refType="b" refFor="ch" refForName="ThreeNodes_2"/>
          <dgm:constr type="l" for="ch" forName="ThreeNodes_2_text" refType="l" refFor="ch" refForName="ThreeNodes_2"/>
          <dgm:constr type="r" for="ch" forName="ThreeNodes_3_text" refType="l" refFor="ch" refForName="ThreeConn_2-3"/>
          <dgm:constr type="t" for="ch" forName="ThreeNodes_3_text" refType="t" refFor="ch" refForName="ThreeNodes_3"/>
          <dgm:constr type="b" for="ch" forName="ThreeNodes_3_text" refType="b" refFor="ch" refForName="ThreeNodes_3"/>
          <dgm:constr type="l" for="ch" forName="ThreeNodes_3_text" refType="l" refFor="ch" refForName="ThreeNodes_3"/>
          <dgm:constr type="w" for="ch" forName="FourNodes_1" refType="w" fact="0.8"/>
          <dgm:constr type="h" for="ch" forName="FourNodes_1" refType="h" fact="0.22"/>
          <dgm:constr type="t" for="ch" forName="FourNodes_1"/>
          <dgm:constr type="l" for="ch" forName="FourNodes_1"/>
          <dgm:constr type="w" for="ch" forName="FourNodes_2" refType="w" fact="0.8"/>
          <dgm:constr type="h" for="ch" forName="FourNodes_2" refType="h" fact="0.22"/>
          <dgm:constr type="ctrY" for="ch" forName="FourNodes_2" refType="h" fact="0.37"/>
          <dgm:constr type="ctrX" for="ch" forName="FourNodes_2" refType="w" fact="0.467"/>
          <dgm:constr type="w" for="ch" forName="FourNodes_3" refType="w" fact="0.8"/>
          <dgm:constr type="h" for="ch" forName="FourNodes_3" refType="h" fact="0.22"/>
          <dgm:constr type="ctrY" for="ch" forName="FourNodes_3" refType="h" fact="0.63"/>
          <dgm:constr type="ctrX" for="ch" forName="FourNodes_3" refType="w" fact="0.533"/>
          <dgm:constr type="w" for="ch" forName="FourNodes_4" refType="w" fact="0.8"/>
          <dgm:constr type="h" for="ch" forName="FourNodes_4" refType="h" fact="0.22"/>
          <dgm:constr type="b" for="ch" forName="FourNodes_4" refType="h"/>
          <dgm:constr type="r" for="ch" forName="FourNodes_4" refType="w"/>
          <dgm:constr type="w" for="ch" forName="FourConn_1-2" refType="h" refFor="ch" refForName="FourNodes_1" fact="0.65"/>
          <dgm:constr type="h" for="ch" forName="FourConn_1-2" refType="h" refFor="ch" refForName="FourNodes_1" fact="0.65"/>
          <dgm:constr type="ctrY" for="ch" forName="FourConn_1-2" refType="h" fact="0.24"/>
          <dgm:constr type="r" for="ch" forName="FourConn_1-2" refType="r"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r" for="ch" forName="FourConn_2-3" refType="r"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r" for="ch" forName="FourConn_3-4" refType="r" refFor="ch" refForName="FourNodes_3"/>
          <dgm:constr type="r" for="ch" forName="FourNodes_1_text" refType="l" refFor="ch" refForName="FourConn_1-2"/>
          <dgm:constr type="rOff" for="ch" forName="FourNodes_1_text" refType="w" refFor="ch" refForName="FourConn_1-2" fact="-0.7"/>
          <dgm:constr type="t" for="ch" forName="FourNodes_1_text" refType="t" refFor="ch" refForName="FourNodes_1"/>
          <dgm:constr type="b" for="ch" forName="FourNodes_1_text" refType="b" refFor="ch" refForName="FourNodes_1"/>
          <dgm:constr type="l" for="ch" forName="FourNodes_1_text" refType="l" refFor="ch" refForName="FourNodes_1"/>
          <dgm:constr type="r" for="ch" forName="FourNodes_2_text" refType="l" refFor="ch" refForName="FourConn_1-2"/>
          <dgm:constr type="t" for="ch" forName="FourNodes_2_text" refType="t" refFor="ch" refForName="FourNodes_2"/>
          <dgm:constr type="b" for="ch" forName="FourNodes_2_text" refType="b" refFor="ch" refForName="FourNodes_2"/>
          <dgm:constr type="l" for="ch" forName="FourNodes_2_text" refType="l" refFor="ch" refForName="FourNodes_2"/>
          <dgm:constr type="r" for="ch" forName="FourNodes_3_text" refType="l" refFor="ch" refForName="FourConn_2-3"/>
          <dgm:constr type="t" for="ch" forName="FourNodes_3_text" refType="t" refFor="ch" refForName="FourNodes_3"/>
          <dgm:constr type="b" for="ch" forName="FourNodes_3_text" refType="b" refFor="ch" refForName="FourNodes_3"/>
          <dgm:constr type="l" for="ch" forName="FourNodes_3_text" refType="l" refFor="ch" refForName="FourNodes_3"/>
          <dgm:constr type="r" for="ch" forName="FourNodes_4_text" refType="l" refFor="ch" refForName="FourConn_3-4"/>
          <dgm:constr type="t" for="ch" forName="FourNodes_4_text" refType="t" refFor="ch" refForName="FourNodes_4"/>
          <dgm:constr type="b" for="ch" forName="FourNodes_4_text" refType="b" refFor="ch" refForName="FourNodes_4"/>
          <dgm:constr type="l" for="ch" forName="FourNodes_4_text" refType="l" refFor="ch" refForName="FourNodes_4"/>
          <dgm:constr type="w" for="ch" forName="FiveNodes_1" refType="w" fact="0.77"/>
          <dgm:constr type="h" for="ch" forName="FiveNodes_1" refType="h" fact="0.18"/>
          <dgm:constr type="t" for="ch" forName="FiveNodes_1"/>
          <dgm:constr type="l" for="ch" forName="FiveNodes_1"/>
          <dgm:constr type="w" for="ch" forName="FiveNodes_2" refType="w" fact="0.77"/>
          <dgm:constr type="h" for="ch" forName="FiveNodes_2" refType="h" fact="0.18"/>
          <dgm:constr type="ctrY" for="ch" forName="FiveNodes_2" refType="h" fact="0.295"/>
          <dgm:constr type="ctrX" for="ch" forName="FiveNodes_2" refType="w" fact="0.442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5575"/>
          <dgm:constr type="w" for="ch" forName="FiveNodes_5" refType="w" fact="0.77"/>
          <dgm:constr type="h" for="ch" forName="FiveNodes_5" refType="h" fact="0.18"/>
          <dgm:constr type="b" for="ch" forName="FiveNodes_5" refType="h"/>
          <dgm:constr type="r" for="ch" forName="FiveNodes_5" refType="w"/>
          <dgm:constr type="w" for="ch" forName="FiveConn_1-2" refType="h" refFor="ch" refForName="FiveNodes_1" fact="0.65"/>
          <dgm:constr type="h" for="ch" forName="FiveConn_1-2" refType="h" refFor="ch" refForName="FiveNodes_1" fact="0.65"/>
          <dgm:constr type="ctrY" for="ch" forName="FiveConn_1-2" refType="h" fact="0.19"/>
          <dgm:constr type="r" for="ch" forName="FiveConn_1-2" refType="r"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r" for="ch" forName="FiveConn_2-3" refType="r"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r" for="ch" forName="FiveConn_3-4" refType="r"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r" for="ch" forName="FiveConn_4-5" refType="r" refFor="ch" refForName="FiveNodes_4"/>
          <dgm:constr type="r" for="ch" forName="FiveNodes_1_text" refType="l" refFor="ch" refForName="FiveConn_1-2"/>
          <dgm:constr type="rOff" for="ch" forName="FiveNodes_1_text" refType="w" refFor="ch" refForName="FiveConn_1-2" fact="-0.75"/>
          <dgm:constr type="t" for="ch" forName="FiveNodes_1_text" refType="t" refFor="ch" refForName="FiveNodes_1"/>
          <dgm:constr type="b" for="ch" forName="FiveNodes_1_text" refType="b" refFor="ch" refForName="FiveNodes_1"/>
          <dgm:constr type="l" for="ch" forName="FiveNodes_1_text" refType="l" refFor="ch" refForName="FiveNodes_1"/>
          <dgm:constr type="r" for="ch" forName="FiveNodes_2_text" refType="l" refFor="ch" refForName="FiveConn_1-2"/>
          <dgm:constr type="t" for="ch" forName="FiveNodes_2_text" refType="t" refFor="ch" refForName="FiveNodes_2"/>
          <dgm:constr type="b" for="ch" forName="FiveNodes_2_text" refType="b" refFor="ch" refForName="FiveNodes_2"/>
          <dgm:constr type="l" for="ch" forName="FiveNodes_2_text" refType="l" refFor="ch" refForName="FiveNodes_2"/>
          <dgm:constr type="r" for="ch" forName="FiveNodes_3_text" refType="l" refFor="ch" refForName="FiveConn_2-3"/>
          <dgm:constr type="t" for="ch" forName="FiveNodes_3_text" refType="t" refFor="ch" refForName="FiveNodes_3"/>
          <dgm:constr type="b" for="ch" forName="FiveNodes_3_text" refType="b" refFor="ch" refForName="FiveNodes_3"/>
          <dgm:constr type="l" for="ch" forName="FiveNodes_3_text" refType="l" refFor="ch" refForName="FiveNodes_3"/>
          <dgm:constr type="r" for="ch" forName="FiveNodes_4_text" refType="l" refFor="ch" refForName="FiveConn_3-4"/>
          <dgm:constr type="t" for="ch" forName="FiveNodes_4_text" refType="t" refFor="ch" refForName="FiveNodes_4"/>
          <dgm:constr type="b" for="ch" forName="FiveNodes_4_text" refType="b" refFor="ch" refForName="FiveNodes_4"/>
          <dgm:constr type="l" for="ch" forName="FiveNodes_4_text" refType="l" refFor="ch" refForName="FiveNodes_4"/>
          <dgm:constr type="r" for="ch" forName="FiveNodes_5_text" refType="l" refFor="ch" refForName="FiveConn_4-5"/>
          <dgm:constr type="t" for="ch" forName="FiveNodes_5_text" refType="t" refFor="ch" refForName="FiveNodes_5"/>
          <dgm:constr type="b" for="ch" forName="FiveNodes_5_text" refType="b" refFor="ch" refForName="FiveNodes_5"/>
          <dgm:constr type="l" for="ch" forName="FiveNodes_5_text" refType="l" refFor="ch" refForName="FiveNodes_5"/>
        </dgm:constrLst>
      </dgm:if>
      <dgm:else name="Name2">
        <dgm:constrLst>
          <dgm:constr type="primFontSz" for="ch" ptType="node" op="equ" val="65"/>
          <dgm:constr type="w" for="ch" forName="dummyMaxCanvas" refType="w"/>
          <dgm:constr type="h" for="ch" forName="dummyMaxCanvas" refType="h"/>
          <dgm:constr type="w" for="ch" forName="OneNode_1" refType="w"/>
          <dgm:constr type="h" for="ch" forName="OneNode_1" refType="h" fact="0.5"/>
          <dgm:constr type="ctrY" for="ch" forName="OneNode_1" refType="h" fact="0.5"/>
          <dgm:constr type="w" for="ch" forName="TwoNodes_1" refType="w" fact="0.85"/>
          <dgm:constr type="h" for="ch" forName="TwoNodes_1" refType="h" fact="0.45"/>
          <dgm:constr type="t" for="ch" forName="TwoNodes_1"/>
          <dgm:constr type="r" for="ch" forName="TwoNodes_1" refType="w"/>
          <dgm:constr type="w" for="ch" forName="TwoNodes_2" refType="w" fact="0.85"/>
          <dgm:constr type="h" for="ch" forName="TwoNodes_2" refType="h" fact="0.45"/>
          <dgm:constr type="b" for="ch" forName="TwoNodes_2" refType="h"/>
          <dgm:constr type="l" for="ch" forName="TwoNodes_2"/>
          <dgm:constr type="w" for="ch" forName="TwoConn_1-2" refType="h" refFor="ch" refForName="TwoNodes_1" fact="0.65"/>
          <dgm:constr type="h" for="ch" forName="TwoConn_1-2" refType="h" refFor="ch" refForName="TwoNodes_1" fact="0.65"/>
          <dgm:constr type="ctrY" for="ch" forName="TwoConn_1-2" refType="h" fact="0.5"/>
          <dgm:constr type="l" for="ch" forName="TwoConn_1-2" refType="l" refFor="ch" refForName="TwoNodes_1"/>
          <dgm:constr type="l" for="ch" forName="TwoNodes_1_text" refType="r" refFor="ch" refForName="TwoConn_1-2"/>
          <dgm:constr type="lOff" for="ch" forName="TwoNodes_1_text" refType="w" refFor="ch" refForName="TwoConn_1-2" fact="0.5"/>
          <dgm:constr type="t" for="ch" forName="TwoNodes_1_text" refType="t" refFor="ch" refForName="TwoNodes_1"/>
          <dgm:constr type="b" for="ch" forName="TwoNodes_1_text" refType="b" refFor="ch" refForName="TwoNodes_1"/>
          <dgm:constr type="r" for="ch" forName="TwoNodes_1_text" refType="r" refFor="ch" refForName="TwoNodes_1"/>
          <dgm:constr type="l" for="ch" forName="TwoNodes_2_text" refType="r" refFor="ch" refForName="TwoConn_1-2"/>
          <dgm:constr type="t" for="ch" forName="TwoNodes_2_text" refType="t" refFor="ch" refForName="TwoNodes_2"/>
          <dgm:constr type="b" for="ch" forName="TwoNodes_2_text" refType="b" refFor="ch" refForName="TwoNodes_2"/>
          <dgm:constr type="r" for="ch" forName="TwoNodes_2_text" refType="r" refFor="ch" refForName="TwoNodes_2"/>
          <dgm:constr type="w" for="ch" forName="ThreeNodes_1" refType="w" fact="0.85"/>
          <dgm:constr type="h" for="ch" forName="ThreeNodes_1" refType="h" fact="0.3"/>
          <dgm:constr type="t" for="ch" forName="ThreeNodes_1"/>
          <dgm:constr type="r" for="ch" forName="ThreeNodes_1" refType="w"/>
          <dgm:constr type="w" for="ch" forName="ThreeNodes_2" refType="w" fact="0.85"/>
          <dgm:constr type="h" for="ch" forName="ThreeNodes_2" refType="h" fact="0.3"/>
          <dgm:constr type="ctrY" for="ch" forName="ThreeNodes_2" refType="h" fact="0.5"/>
          <dgm:constr type="ctrX" for="ch" forName="ThreeNodes_2" refType="w" fact="0.5"/>
          <dgm:constr type="w" for="ch" forName="ThreeNodes_3" refType="w" fact="0.85"/>
          <dgm:constr type="h" for="ch" forName="ThreeNodes_3" refType="h" fact="0.3"/>
          <dgm:constr type="b" for="ch" forName="ThreeNodes_3" refType="h"/>
          <dgm:constr type="l" for="ch" forName="ThreeNodes_3"/>
          <dgm:constr type="w" for="ch" forName="ThreeConn_1-2" refType="h" refFor="ch" refForName="ThreeNodes_1" fact="0.65"/>
          <dgm:constr type="h" for="ch" forName="ThreeConn_1-2" refType="h" refFor="ch" refForName="ThreeNodes_1" fact="0.65"/>
          <dgm:constr type="ctrY" for="ch" forName="ThreeConn_1-2" refType="h" fact="0.325"/>
          <dgm:constr type="l" for="ch" forName="ThreeConn_1-2" refType="l" refFor="ch" refForName="ThreeNodes_1"/>
          <dgm:constr type="w" for="ch" forName="ThreeConn_2-3" refType="h" refFor="ch" refForName="ThreeNodes_2" fact="0.65"/>
          <dgm:constr type="h" for="ch" forName="ThreeConn_2-3" refType="h" refFor="ch" refForName="ThreeNodes_2" fact="0.65"/>
          <dgm:constr type="ctrY" for="ch" forName="ThreeConn_2-3" refType="h" fact="0.673"/>
          <dgm:constr type="l" for="ch" forName="ThreeConn_2-3" refType="l" refFor="ch" refForName="ThreeNodes_2"/>
          <dgm:constr type="l" for="ch" forName="ThreeNodes_1_text" refType="r" refFor="ch" refForName="ThreeConn_1-2"/>
          <dgm:constr type="lOff" for="ch" forName="ThreeNodes_1_text" refType="w" refFor="ch" refForName="ThreeConn_1-2" fact="0.55"/>
          <dgm:constr type="t" for="ch" forName="ThreeNodes_1_text" refType="t" refFor="ch" refForName="ThreeNodes_1"/>
          <dgm:constr type="b" for="ch" forName="ThreeNodes_1_text" refType="b" refFor="ch" refForName="ThreeNodes_1"/>
          <dgm:constr type="r" for="ch" forName="ThreeNodes_1_text" refType="r" refFor="ch" refForName="ThreeNodes_1"/>
          <dgm:constr type="l" for="ch" forName="ThreeNodes_2_text" refType="r" refFor="ch" refForName="ThreeConn_1-2"/>
          <dgm:constr type="t" for="ch" forName="ThreeNodes_2_text" refType="t" refFor="ch" refForName="ThreeNodes_2"/>
          <dgm:constr type="b" for="ch" forName="ThreeNodes_2_text" refType="b" refFor="ch" refForName="ThreeNodes_2"/>
          <dgm:constr type="r" for="ch" forName="ThreeNodes_2_text" refType="r" refFor="ch" refForName="ThreeNodes_2"/>
          <dgm:constr type="l" for="ch" forName="ThreeNodes_3_text" refType="r" refFor="ch" refForName="ThreeConn_2-3"/>
          <dgm:constr type="t" for="ch" forName="ThreeNodes_3_text" refType="t" refFor="ch" refForName="ThreeNodes_3"/>
          <dgm:constr type="b" for="ch" forName="ThreeNodes_3_text" refType="b" refFor="ch" refForName="ThreeNodes_3"/>
          <dgm:constr type="r" for="ch" forName="ThreeNodes_3_text" refType="r" refFor="ch" refForName="ThreeNodes_3"/>
          <dgm:constr type="w" for="ch" forName="FourNodes_1" refType="w" fact="0.8"/>
          <dgm:constr type="h" for="ch" forName="FourNodes_1" refType="h" fact="0.22"/>
          <dgm:constr type="t" for="ch" forName="FourNodes_1"/>
          <dgm:constr type="r" for="ch" forName="FourNodes_1" refType="w"/>
          <dgm:constr type="w" for="ch" forName="FourNodes_2" refType="w" fact="0.8"/>
          <dgm:constr type="h" for="ch" forName="FourNodes_2" refType="h" fact="0.22"/>
          <dgm:constr type="ctrY" for="ch" forName="FourNodes_2" refType="h" fact="0.37"/>
          <dgm:constr type="ctrX" for="ch" forName="FourNodes_2" refType="w" fact="0.533"/>
          <dgm:constr type="w" for="ch" forName="FourNodes_3" refType="w" fact="0.8"/>
          <dgm:constr type="h" for="ch" forName="FourNodes_3" refType="h" fact="0.22"/>
          <dgm:constr type="ctrY" for="ch" forName="FourNodes_3" refType="h" fact="0.63"/>
          <dgm:constr type="ctrX" for="ch" forName="FourNodes_3" refType="w" fact="0.467"/>
          <dgm:constr type="w" for="ch" forName="FourNodes_4" refType="w" fact="0.8"/>
          <dgm:constr type="h" for="ch" forName="FourNodes_4" refType="h" fact="0.22"/>
          <dgm:constr type="b" for="ch" forName="FourNodes_4" refType="h"/>
          <dgm:constr type="l" for="ch" forName="FourNodes_4"/>
          <dgm:constr type="w" for="ch" forName="FourConn_1-2" refType="h" refFor="ch" refForName="FourNodes_1" fact="0.65"/>
          <dgm:constr type="h" for="ch" forName="FourConn_1-2" refType="h" refFor="ch" refForName="FourNodes_1" fact="0.65"/>
          <dgm:constr type="ctrY" for="ch" forName="FourConn_1-2" refType="h" fact="0.24"/>
          <dgm:constr type="l" for="ch" forName="FourConn_1-2" refType="l" refFor="ch" refForName="FourNodes_1"/>
          <dgm:constr type="w" for="ch" forName="FourConn_2-3" refType="h" refFor="ch" refForName="FourNodes_2" fact="0.65"/>
          <dgm:constr type="h" for="ch" forName="FourConn_2-3" refType="h" refFor="ch" refForName="FourNodes_2" fact="0.65"/>
          <dgm:constr type="ctrY" for="ch" forName="FourConn_2-3" refType="h" fact="0.5"/>
          <dgm:constr type="l" for="ch" forName="FourConn_2-3" refType="l" refFor="ch" refForName="FourNodes_2"/>
          <dgm:constr type="w" for="ch" forName="FourConn_3-4" refType="h" refFor="ch" refForName="FourNodes_3" fact="0.65"/>
          <dgm:constr type="h" for="ch" forName="FourConn_3-4" refType="h" refFor="ch" refForName="FourNodes_3" fact="0.65"/>
          <dgm:constr type="ctrY" for="ch" forName="FourConn_3-4" refType="h" fact="0.76"/>
          <dgm:constr type="l" for="ch" forName="FourConn_3-4" refType="l" refFor="ch" refForName="FourNodes_3"/>
          <dgm:constr type="l" for="ch" forName="FourNodes_1_text" refType="r" refFor="ch" refForName="FourConn_1-2"/>
          <dgm:constr type="lOff" for="ch" forName="FourNodes_1_text" refType="w" refFor="ch" refForName="FourConn_1-2" fact="0.69"/>
          <dgm:constr type="t" for="ch" forName="FourNodes_1_text" refType="t" refFor="ch" refForName="FourNodes_1"/>
          <dgm:constr type="b" for="ch" forName="FourNodes_1_text" refType="b" refFor="ch" refForName="FourNodes_1"/>
          <dgm:constr type="r" for="ch" forName="FourNodes_1_text" refType="r" refFor="ch" refForName="FourNodes_1"/>
          <dgm:constr type="l" for="ch" forName="FourNodes_2_text" refType="r" refFor="ch" refForName="FourConn_1-2"/>
          <dgm:constr type="t" for="ch" forName="FourNodes_2_text" refType="t" refFor="ch" refForName="FourNodes_2"/>
          <dgm:constr type="b" for="ch" forName="FourNodes_2_text" refType="b" refFor="ch" refForName="FourNodes_2"/>
          <dgm:constr type="r" for="ch" forName="FourNodes_2_text" refType="r" refFor="ch" refForName="FourNodes_2"/>
          <dgm:constr type="l" for="ch" forName="FourNodes_3_text" refType="r" refFor="ch" refForName="FourConn_2-3"/>
          <dgm:constr type="t" for="ch" forName="FourNodes_3_text" refType="t" refFor="ch" refForName="FourNodes_3"/>
          <dgm:constr type="b" for="ch" forName="FourNodes_3_text" refType="b" refFor="ch" refForName="FourNodes_3"/>
          <dgm:constr type="r" for="ch" forName="FourNodes_3_text" refType="r" refFor="ch" refForName="FourNodes_3"/>
          <dgm:constr type="l" for="ch" forName="FourNodes_4_text" refType="r" refFor="ch" refForName="FourConn_3-4"/>
          <dgm:constr type="t" for="ch" forName="FourNodes_4_text" refType="t" refFor="ch" refForName="FourNodes_4"/>
          <dgm:constr type="b" for="ch" forName="FourNodes_4_text" refType="b" refFor="ch" refForName="FourNodes_4"/>
          <dgm:constr type="r" for="ch" forName="FourNodes_4_text" refType="r" refFor="ch" refForName="FourNodes_4"/>
          <dgm:constr type="w" for="ch" forName="FiveNodes_1" refType="w" fact="0.77"/>
          <dgm:constr type="h" for="ch" forName="FiveNodes_1" refType="h" fact="0.18"/>
          <dgm:constr type="t" for="ch" forName="FiveNodes_1"/>
          <dgm:constr type="r" for="ch" forName="FiveNodes_1" refType="w"/>
          <dgm:constr type="w" for="ch" forName="FiveNodes_2" refType="w" fact="0.77"/>
          <dgm:constr type="h" for="ch" forName="FiveNodes_2" refType="h" fact="0.18"/>
          <dgm:constr type="ctrY" for="ch" forName="FiveNodes_2" refType="h" fact="0.295"/>
          <dgm:constr type="ctrX" for="ch" forName="FiveNodes_2" refType="w" fact="0.5575"/>
          <dgm:constr type="w" for="ch" forName="FiveNodes_3" refType="w" fact="0.77"/>
          <dgm:constr type="h" for="ch" forName="FiveNodes_3" refType="h" fact="0.18"/>
          <dgm:constr type="ctrY" for="ch" forName="FiveNodes_3" refType="h" fact="0.5"/>
          <dgm:constr type="ctrX" for="ch" forName="FiveNodes_3" refType="w" fact="0.5"/>
          <dgm:constr type="w" for="ch" forName="FiveNodes_4" refType="w" fact="0.77"/>
          <dgm:constr type="h" for="ch" forName="FiveNodes_4" refType="h" fact="0.18"/>
          <dgm:constr type="ctrY" for="ch" forName="FiveNodes_4" refType="h" fact="0.705"/>
          <dgm:constr type="ctrX" for="ch" forName="FiveNodes_4" refType="w" fact="0.4425"/>
          <dgm:constr type="w" for="ch" forName="FiveNodes_5" refType="w" fact="0.77"/>
          <dgm:constr type="h" for="ch" forName="FiveNodes_5" refType="h" fact="0.18"/>
          <dgm:constr type="b" for="ch" forName="FiveNodes_5" refType="h"/>
          <dgm:constr type="l" for="ch" forName="FiveNodes_5"/>
          <dgm:constr type="w" for="ch" forName="FiveConn_1-2" refType="h" refFor="ch" refForName="FiveNodes_1" fact="0.65"/>
          <dgm:constr type="h" for="ch" forName="FiveConn_1-2" refType="h" refFor="ch" refForName="FiveNodes_1" fact="0.65"/>
          <dgm:constr type="ctrY" for="ch" forName="FiveConn_1-2" refType="h" fact="0.19"/>
          <dgm:constr type="l" for="ch" forName="FiveConn_1-2" refType="l" refFor="ch" refForName="FiveNodes_1"/>
          <dgm:constr type="w" for="ch" forName="FiveConn_2-3" refType="h" refFor="ch" refForName="FiveNodes_2" fact="0.65"/>
          <dgm:constr type="h" for="ch" forName="FiveConn_2-3" refType="h" refFor="ch" refForName="FiveNodes_2" fact="0.65"/>
          <dgm:constr type="ctrY" for="ch" forName="FiveConn_2-3" refType="h" fact="0.395"/>
          <dgm:constr type="l" for="ch" forName="FiveConn_2-3" refType="l" refFor="ch" refForName="FiveNodes_2"/>
          <dgm:constr type="w" for="ch" forName="FiveConn_3-4" refType="h" refFor="ch" refForName="FiveNodes_3" fact="0.65"/>
          <dgm:constr type="h" for="ch" forName="FiveConn_3-4" refType="h" refFor="ch" refForName="FiveNodes_3" fact="0.65"/>
          <dgm:constr type="ctrY" for="ch" forName="FiveConn_3-4" refType="h" fact="0.597"/>
          <dgm:constr type="l" for="ch" forName="FiveConn_3-4" refType="l" refFor="ch" refForName="FiveNodes_3"/>
          <dgm:constr type="w" for="ch" forName="FiveConn_4-5" refType="h" refFor="ch" refForName="FiveNodes_4" fact="0.65"/>
          <dgm:constr type="h" for="ch" forName="FiveConn_4-5" refType="h" refFor="ch" refForName="FiveNodes_4" fact="0.65"/>
          <dgm:constr type="ctrY" for="ch" forName="FiveConn_4-5" refType="h" fact="0.804"/>
          <dgm:constr type="l" for="ch" forName="FiveConn_4-5" refType="l" refFor="ch" refForName="FiveNodes_4"/>
          <dgm:constr type="l" for="ch" forName="FiveNodes_1_text" refType="r" refFor="ch" refForName="FiveConn_1-2"/>
          <dgm:constr type="lOff" for="ch" forName="FiveNodes_1_text" refType="w" refFor="ch" refForName="FiveConn_1-2" fact="0.73"/>
          <dgm:constr type="t" for="ch" forName="FiveNodes_1_text" refType="t" refFor="ch" refForName="FiveNodes_1"/>
          <dgm:constr type="b" for="ch" forName="FiveNodes_1_text" refType="b" refFor="ch" refForName="FiveNodes_1"/>
          <dgm:constr type="r" for="ch" forName="FiveNodes_1_text" refType="r" refFor="ch" refForName="FiveNodes_1"/>
          <dgm:constr type="l" for="ch" forName="FiveNodes_2_text" refType="r" refFor="ch" refForName="FiveConn_1-2"/>
          <dgm:constr type="t" for="ch" forName="FiveNodes_2_text" refType="t" refFor="ch" refForName="FiveNodes_2"/>
          <dgm:constr type="b" for="ch" forName="FiveNodes_2_text" refType="b" refFor="ch" refForName="FiveNodes_2"/>
          <dgm:constr type="r" for="ch" forName="FiveNodes_2_text" refType="r" refFor="ch" refForName="FiveNodes_2"/>
          <dgm:constr type="l" for="ch" forName="FiveNodes_3_text" refType="r" refFor="ch" refForName="FiveConn_2-3"/>
          <dgm:constr type="t" for="ch" forName="FiveNodes_3_text" refType="t" refFor="ch" refForName="FiveNodes_3"/>
          <dgm:constr type="b" for="ch" forName="FiveNodes_3_text" refType="b" refFor="ch" refForName="FiveNodes_3"/>
          <dgm:constr type="r" for="ch" forName="FiveNodes_3_text" refType="r" refFor="ch" refForName="FiveNodes_3"/>
          <dgm:constr type="l" for="ch" forName="FiveNodes_4_text" refType="r" refFor="ch" refForName="FiveConn_3-4"/>
          <dgm:constr type="t" for="ch" forName="FiveNodes_4_text" refType="t" refFor="ch" refForName="FiveNodes_4"/>
          <dgm:constr type="b" for="ch" forName="FiveNodes_4_text" refType="b" refFor="ch" refForName="FiveNodes_4"/>
          <dgm:constr type="r" for="ch" forName="FiveNodes_4_text" refType="r" refFor="ch" refForName="FiveNodes_4"/>
          <dgm:constr type="l" for="ch" forName="FiveNodes_5_text" refType="r" refFor="ch" refForName="FiveConn_4-5"/>
          <dgm:constr type="t" for="ch" forName="FiveNodes_5_text" refType="t" refFor="ch" refForName="FiveNodes_5"/>
          <dgm:constr type="b" for="ch" forName="FiveNodes_5_text" refType="b" refFor="ch" refForName="FiveNodes_5"/>
          <dgm:constr type="r" for="ch" forName="FiveNodes_5_text" refType="r" refFor="ch" refForName="FiveNodes_5"/>
        </dgm:constrLst>
      </dgm:else>
    </dgm:choose>
    <dgm:ruleLst/>
    <dgm:layoutNode name="dummyMaxCanvas">
      <dgm:varLst/>
      <dgm:alg type="sp"/>
      <dgm:shape xmlns:r="http://schemas.openxmlformats.org/officeDocument/2006/relationships" r:blip="">
        <dgm:adjLst/>
      </dgm:shape>
      <dgm:presOf/>
      <dgm:constrLst/>
      <dgm:ruleLst/>
    </dgm:layoutNode>
    <dgm:choose name="Name3">
      <dgm:if name="Name4" axis="ch" ptType="node" func="cnt" op="equ" val="1">
        <dgm:layoutNode name="OneNode_1">
          <dgm:varLst>
            <dgm:bulletEnabled val="1"/>
          </dgm:varLst>
          <dgm:alg type="tx"/>
          <dgm:shape xmlns:r="http://schemas.openxmlformats.org/officeDocument/2006/relationships" type="roundRect" r:blip="">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
        <dgm:choose name="Name6">
          <dgm:if name="Name7" axis="ch" ptType="node" func="cnt" op="equ" val="2">
            <dgm:layoutNode name="Two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wo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wo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wo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wo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
            <dgm:choose name="Name9">
              <dgm:if name="Name10" axis="ch" ptType="node" func="cnt" op="equ" val="3">
                <dgm:layoutNode name="Thre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Thre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Thre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Thre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Thre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Thre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1">
                <dgm:choose name="Name12">
                  <dgm:if name="Name13" axis="ch" ptType="node" func="cnt" op="equ" val="4">
                    <dgm:layoutNode name="Four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our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our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our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our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our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our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4">
                    <dgm:choose name="Name15">
                      <dgm:if name="Name16" axis="ch" ptType="node" func="cnt" op="gte" val="5">
                        <dgm:layoutNode name="FiveNodes_1">
                          <dgm:varLst>
                            <dgm:bulletEnabled val="1"/>
                          </dgm:varLst>
                          <dgm:alg type="sp"/>
                          <dgm:shape xmlns:r="http://schemas.openxmlformats.org/officeDocument/2006/relationships" type="roundRect" r:blip="">
                            <dgm:adjLst>
                              <dgm:adj idx="1" val="0.1"/>
                            </dgm:adjLst>
                          </dgm:shape>
                          <dgm:presOf axis="ch desOrSelf" ptType="node node" st="1 1" cnt="1 0"/>
                          <dgm:constrLst/>
                          <dgm:ruleLst/>
                        </dgm:layoutNode>
                        <dgm:layoutNode name="FiveNodes_2">
                          <dgm:varLst>
                            <dgm:bulletEnabled val="1"/>
                          </dgm:varLst>
                          <dgm:alg type="sp"/>
                          <dgm:shape xmlns:r="http://schemas.openxmlformats.org/officeDocument/2006/relationships" type="roundRect" r:blip="">
                            <dgm:adjLst>
                              <dgm:adj idx="1" val="0.1"/>
                            </dgm:adjLst>
                          </dgm:shape>
                          <dgm:presOf axis="ch desOrSelf" ptType="node node" st="2 1" cnt="1 0"/>
                          <dgm:constrLst/>
                          <dgm:ruleLst/>
                        </dgm:layoutNode>
                        <dgm:layoutNode name="FiveNodes_3">
                          <dgm:varLst>
                            <dgm:bulletEnabled val="1"/>
                          </dgm:varLst>
                          <dgm:alg type="sp"/>
                          <dgm:shape xmlns:r="http://schemas.openxmlformats.org/officeDocument/2006/relationships" type="roundRect" r:blip="">
                            <dgm:adjLst>
                              <dgm:adj idx="1" val="0.1"/>
                            </dgm:adjLst>
                          </dgm:shape>
                          <dgm:presOf axis="ch desOrSelf" ptType="node node" st="3 1" cnt="1 0"/>
                          <dgm:constrLst/>
                          <dgm:ruleLst/>
                        </dgm:layoutNode>
                        <dgm:layoutNode name="FiveNodes_4">
                          <dgm:varLst>
                            <dgm:bulletEnabled val="1"/>
                          </dgm:varLst>
                          <dgm:alg type="sp"/>
                          <dgm:shape xmlns:r="http://schemas.openxmlformats.org/officeDocument/2006/relationships" type="roundRect" r:blip="">
                            <dgm:adjLst>
                              <dgm:adj idx="1" val="0.1"/>
                            </dgm:adjLst>
                          </dgm:shape>
                          <dgm:presOf axis="ch desOrSelf" ptType="node node" st="4 1" cnt="1 0"/>
                          <dgm:constrLst/>
                          <dgm:ruleLst/>
                        </dgm:layoutNode>
                        <dgm:layoutNode name="FiveNodes_5">
                          <dgm:varLst>
                            <dgm:bulletEnabled val="1"/>
                          </dgm:varLst>
                          <dgm:alg type="sp"/>
                          <dgm:shape xmlns:r="http://schemas.openxmlformats.org/officeDocument/2006/relationships" type="roundRect" r:blip="">
                            <dgm:adjLst>
                              <dgm:adj idx="1" val="0.1"/>
                            </dgm:adjLst>
                          </dgm:shape>
                          <dgm:presOf axis="ch desOrSelf" ptType="node node" st="5 1" cnt="1 0"/>
                          <dgm:constrLst/>
                          <dgm:ruleLst/>
                        </dgm:layoutNode>
                        <dgm:layoutNode name="FiveConn_1-2" styleLbl="fgAccFollowNode1">
                          <dgm:varLst>
                            <dgm:bulletEnabled val="1"/>
                          </dgm:varLst>
                          <dgm:alg type="tx"/>
                          <dgm:shape xmlns:r="http://schemas.openxmlformats.org/officeDocument/2006/relationships" type="downArrow" r:blip="">
                            <dgm:adjLst>
                              <dgm:adj idx="1" val="0.55"/>
                              <dgm:adj idx="2" val="0.45"/>
                            </dgm:adjLst>
                          </dgm:shape>
                          <dgm:presOf axis="ch" ptType="sibTrans"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2-3" styleLbl="fgAccFollowNode1">
                          <dgm:varLst>
                            <dgm:bulletEnabled val="1"/>
                          </dgm:varLst>
                          <dgm:alg type="tx"/>
                          <dgm:shape xmlns:r="http://schemas.openxmlformats.org/officeDocument/2006/relationships" type="downArrow" r:blip="">
                            <dgm:adjLst>
                              <dgm:adj idx="1" val="0.55"/>
                              <dgm:adj idx="2" val="0.45"/>
                            </dgm:adjLst>
                          </dgm:shape>
                          <dgm:presOf axis="ch" ptType="sibTrans" st="2"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3-4" styleLbl="fgAccFollowNode1">
                          <dgm:varLst>
                            <dgm:bulletEnabled val="1"/>
                          </dgm:varLst>
                          <dgm:alg type="tx"/>
                          <dgm:shape xmlns:r="http://schemas.openxmlformats.org/officeDocument/2006/relationships" type="downArrow" r:blip="">
                            <dgm:adjLst>
                              <dgm:adj idx="1" val="0.55"/>
                              <dgm:adj idx="2" val="0.45"/>
                            </dgm:adjLst>
                          </dgm:shape>
                          <dgm:presOf axis="ch" ptType="sibTrans" st="3"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Conn_4-5" styleLbl="fgAccFollowNode1">
                          <dgm:varLst>
                            <dgm:bulletEnabled val="1"/>
                          </dgm:varLst>
                          <dgm:alg type="tx"/>
                          <dgm:shape xmlns:r="http://schemas.openxmlformats.org/officeDocument/2006/relationships" type="downArrow" r:blip="">
                            <dgm:adjLst>
                              <dgm:adj idx="1" val="0.55"/>
                              <dgm:adj idx="2" val="0.45"/>
                            </dgm:adjLst>
                          </dgm:shape>
                          <dgm:presOf axis="ch" ptType="sibTrans" st="4" cnt="1"/>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layoutNode name="FiveNodes_1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1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2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2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3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3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4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4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FiveNodes_5_text">
                          <dgm:varLst>
                            <dgm:bulletEnabled val="1"/>
                          </dgm:varLst>
                          <dgm:alg type="tx">
                            <dgm:param type="parTxLTRAlign" val="l"/>
                            <dgm:param type="txAnchorVertCh" val="mid"/>
                          </dgm:alg>
                          <dgm:shape xmlns:r="http://schemas.openxmlformats.org/officeDocument/2006/relationships" type="roundRect" r:blip="" hideGeom="1">
                            <dgm:adjLst>
                              <dgm:adj idx="1" val="0.1"/>
                            </dgm:adjLst>
                          </dgm:shape>
                          <dgm:presOf axis="ch desOrSelf" ptType="node node" st="5 1" cnt="1 0"/>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7"/>
                    </dgm:choose>
                  </dgm:else>
                </dgm:choose>
              </dgm:else>
            </dgm:choose>
          </dgm:else>
        </dgm:choose>
      </dgm:else>
    </dgm:choose>
  </dgm:layoutNode>
</dgm:layoutDef>
</file>

<file path=ppt/diagrams/layout2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4.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7.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8.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9.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0.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1.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8.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9.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ko-KR" alt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0FE4780-4742-4AF7-B9F6-29387D06C872}" type="datetimeFigureOut">
              <a:rPr lang="ko-KR" altLang="en-US" smtClean="0"/>
              <a:pPr/>
              <a:t>2024-02-22</a:t>
            </a:fld>
            <a:endParaRPr lang="ko-KR" alt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ko-KR" alt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ltLang="ko-KR"/>
              <a:t>Click to edit Master text styles</a:t>
            </a:r>
          </a:p>
          <a:p>
            <a:pPr lvl="1"/>
            <a:r>
              <a:rPr lang="en-US" altLang="ko-KR"/>
              <a:t>Second level</a:t>
            </a:r>
          </a:p>
          <a:p>
            <a:pPr lvl="2"/>
            <a:r>
              <a:rPr lang="en-US" altLang="ko-KR"/>
              <a:t>Third level</a:t>
            </a:r>
          </a:p>
          <a:p>
            <a:pPr lvl="3"/>
            <a:r>
              <a:rPr lang="en-US" altLang="ko-KR"/>
              <a:t>Fourth level</a:t>
            </a:r>
          </a:p>
          <a:p>
            <a:pPr lvl="4"/>
            <a:r>
              <a:rPr lang="en-US" altLang="ko-KR"/>
              <a:t>Fifth level</a:t>
            </a:r>
            <a:endParaRPr lang="ko-KR" alt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ko-KR" alt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820E160-F603-41F3-A192-DC95957721C3}" type="slidenum">
              <a:rPr lang="ko-KR" altLang="en-US" smtClean="0"/>
              <a:pPr/>
              <a:t>‹Nº›</a:t>
            </a:fld>
            <a:endParaRPr lang="ko-KR" altLang="en-US"/>
          </a:p>
        </p:txBody>
      </p:sp>
    </p:spTree>
    <p:extLst>
      <p:ext uri="{BB962C8B-B14F-4D97-AF65-F5344CB8AC3E}">
        <p14:creationId xmlns:p14="http://schemas.microsoft.com/office/powerpoint/2010/main" val="1951441118"/>
      </p:ext>
    </p:extLst>
  </p:cSld>
  <p:clrMap bg1="lt1" tx1="dk1" bg2="lt2" tx2="dk2" accent1="accent1" accent2="accent2" accent3="accent3" accent4="accent4" accent5="accent5" accent6="accent6" hlink="hlink" folHlink="folHlink"/>
  <p:notesStyle>
    <a:lvl1pPr marL="0" algn="l" defTabSz="914400" rtl="0" eaLnBrk="1" latinLnBrk="1" hangingPunct="1">
      <a:defRPr sz="1200" kern="1200">
        <a:solidFill>
          <a:schemeClr val="tx1"/>
        </a:solidFill>
        <a:latin typeface="+mn-lt"/>
        <a:ea typeface="+mn-ea"/>
        <a:cs typeface="+mn-cs"/>
      </a:defRPr>
    </a:lvl1pPr>
    <a:lvl2pPr marL="457200" algn="l" defTabSz="914400" rtl="0" eaLnBrk="1" latinLnBrk="1" hangingPunct="1">
      <a:defRPr sz="1200" kern="1200">
        <a:solidFill>
          <a:schemeClr val="tx1"/>
        </a:solidFill>
        <a:latin typeface="+mn-lt"/>
        <a:ea typeface="+mn-ea"/>
        <a:cs typeface="+mn-cs"/>
      </a:defRPr>
    </a:lvl2pPr>
    <a:lvl3pPr marL="914400" algn="l" defTabSz="914400" rtl="0" eaLnBrk="1" latinLnBrk="1" hangingPunct="1">
      <a:defRPr sz="1200" kern="1200">
        <a:solidFill>
          <a:schemeClr val="tx1"/>
        </a:solidFill>
        <a:latin typeface="+mn-lt"/>
        <a:ea typeface="+mn-ea"/>
        <a:cs typeface="+mn-cs"/>
      </a:defRPr>
    </a:lvl3pPr>
    <a:lvl4pPr marL="1371600" algn="l" defTabSz="914400" rtl="0" eaLnBrk="1" latinLnBrk="1" hangingPunct="1">
      <a:defRPr sz="1200" kern="1200">
        <a:solidFill>
          <a:schemeClr val="tx1"/>
        </a:solidFill>
        <a:latin typeface="+mn-lt"/>
        <a:ea typeface="+mn-ea"/>
        <a:cs typeface="+mn-cs"/>
      </a:defRPr>
    </a:lvl4pPr>
    <a:lvl5pPr marL="1828800" algn="l" defTabSz="914400" rtl="0" eaLnBrk="1" latinLnBrk="1" hangingPunct="1">
      <a:defRPr sz="1200" kern="1200">
        <a:solidFill>
          <a:schemeClr val="tx1"/>
        </a:solidFill>
        <a:latin typeface="+mn-lt"/>
        <a:ea typeface="+mn-ea"/>
        <a:cs typeface="+mn-cs"/>
      </a:defRPr>
    </a:lvl5pPr>
    <a:lvl6pPr marL="2286000" algn="l" defTabSz="914400" rtl="0" eaLnBrk="1" latinLnBrk="1" hangingPunct="1">
      <a:defRPr sz="1200" kern="1200">
        <a:solidFill>
          <a:schemeClr val="tx1"/>
        </a:solidFill>
        <a:latin typeface="+mn-lt"/>
        <a:ea typeface="+mn-ea"/>
        <a:cs typeface="+mn-cs"/>
      </a:defRPr>
    </a:lvl6pPr>
    <a:lvl7pPr marL="2743200" algn="l" defTabSz="914400" rtl="0" eaLnBrk="1" latinLnBrk="1" hangingPunct="1">
      <a:defRPr sz="1200" kern="1200">
        <a:solidFill>
          <a:schemeClr val="tx1"/>
        </a:solidFill>
        <a:latin typeface="+mn-lt"/>
        <a:ea typeface="+mn-ea"/>
        <a:cs typeface="+mn-cs"/>
      </a:defRPr>
    </a:lvl7pPr>
    <a:lvl8pPr marL="3200400" algn="l" defTabSz="914400" rtl="0" eaLnBrk="1" latinLnBrk="1" hangingPunct="1">
      <a:defRPr sz="1200" kern="1200">
        <a:solidFill>
          <a:schemeClr val="tx1"/>
        </a:solidFill>
        <a:latin typeface="+mn-lt"/>
        <a:ea typeface="+mn-ea"/>
        <a:cs typeface="+mn-cs"/>
      </a:defRPr>
    </a:lvl8pPr>
    <a:lvl9pPr marL="3657600" algn="l" defTabSz="914400" rtl="0" eaLnBrk="1" latinLnBrk="1"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endParaRPr lang="ko-KR" altLang="en-US" dirty="0"/>
          </a:p>
        </p:txBody>
      </p:sp>
      <p:sp>
        <p:nvSpPr>
          <p:cNvPr id="4" name="Slide Number Placeholder 3"/>
          <p:cNvSpPr>
            <a:spLocks noGrp="1"/>
          </p:cNvSpPr>
          <p:nvPr>
            <p:ph type="sldNum" sz="quarter" idx="10"/>
          </p:nvPr>
        </p:nvSpPr>
        <p:spPr/>
        <p:txBody>
          <a:bodyPr/>
          <a:lstStyle/>
          <a:p>
            <a:pPr algn="l" rtl="0"/>
            <a:fld id="{B820E160-F603-41F3-A192-DC95957721C3}" type="slidenum">
              <a:rPr lang="ko-KR" altLang="en-US" smtClean="0"/>
              <a:pPr algn="l" rtl="0"/>
              <a:t>1</a:t>
            </a:fld>
            <a:endParaRPr lang="ko-KR" altLang="en-US"/>
          </a:p>
        </p:txBody>
      </p:sp>
    </p:spTree>
    <p:extLst>
      <p:ext uri="{BB962C8B-B14F-4D97-AF65-F5344CB8AC3E}">
        <p14:creationId xmlns:p14="http://schemas.microsoft.com/office/powerpoint/2010/main" val="231681981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2.png"/><Relationship Id="rId7" Type="http://schemas.openxmlformats.org/officeDocument/2006/relationships/image" Target="../media/image15.png"/><Relationship Id="rId2" Type="http://schemas.openxmlformats.org/officeDocument/2006/relationships/image" Target="../media/image11.png"/><Relationship Id="rId1" Type="http://schemas.openxmlformats.org/officeDocument/2006/relationships/slideMaster" Target="../slideMasters/slideMaster3.xml"/><Relationship Id="rId6" Type="http://schemas.openxmlformats.org/officeDocument/2006/relationships/image" Target="../media/image3.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3923928" y="2643759"/>
            <a:ext cx="5220072" cy="1080120"/>
          </a:xfrm>
          <a:prstGeom prst="rect">
            <a:avLst/>
          </a:prstGeom>
        </p:spPr>
        <p:txBody>
          <a:bodyPr anchor="ctr"/>
          <a:lstStyle>
            <a:lvl1pPr marL="0" indent="0" algn="l">
              <a:lnSpc>
                <a:spcPct val="100000"/>
              </a:lnSpc>
              <a:buNone/>
              <a:defRPr sz="3600" b="1" baseline="0">
                <a:solidFill>
                  <a:schemeClr val="tx1">
                    <a:lumMod val="75000"/>
                    <a:lumOff val="25000"/>
                  </a:schemeClr>
                </a:solidFill>
                <a:latin typeface="+mj-lt"/>
                <a:cs typeface="Arial" pitchFamily="34" charset="0"/>
              </a:defRPr>
            </a:lvl1pPr>
          </a:lstStyle>
          <a:p>
            <a:pPr lvl="0"/>
            <a:r>
              <a:rPr lang="en-US" altLang="ko-KR" sz="3600" dirty="0">
                <a:ea typeface="맑은 고딕" pitchFamily="50" charset="-127"/>
              </a:rPr>
              <a:t>FREE PPT TEMPLATES</a:t>
            </a:r>
            <a:endParaRPr lang="en-US" altLang="ko-KR" dirty="0"/>
          </a:p>
        </p:txBody>
      </p:sp>
      <p:sp>
        <p:nvSpPr>
          <p:cNvPr id="11" name="Text Placeholder 9"/>
          <p:cNvSpPr>
            <a:spLocks noGrp="1"/>
          </p:cNvSpPr>
          <p:nvPr>
            <p:ph type="body" sz="quarter" idx="11" hasCustomPrompt="1"/>
          </p:nvPr>
        </p:nvSpPr>
        <p:spPr>
          <a:xfrm>
            <a:off x="3923928" y="3723878"/>
            <a:ext cx="5219924" cy="504056"/>
          </a:xfrm>
          <a:prstGeom prst="rect">
            <a:avLst/>
          </a:prstGeom>
        </p:spPr>
        <p:txBody>
          <a:bodyPr anchor="ctr"/>
          <a:lstStyle>
            <a:lvl1pPr marL="0" indent="0" algn="l">
              <a:lnSpc>
                <a:spcPct val="100000"/>
              </a:lnSpc>
              <a:buNone/>
              <a:defRPr sz="1400" b="0" baseline="0">
                <a:solidFill>
                  <a:schemeClr val="tx1">
                    <a:lumMod val="75000"/>
                    <a:lumOff val="25000"/>
                  </a:schemeClr>
                </a:solidFill>
                <a:latin typeface="+mn-lt"/>
                <a:cs typeface="Arial" pitchFamily="34" charset="0"/>
              </a:defRPr>
            </a:lvl1pPr>
          </a:lstStyle>
          <a:p>
            <a:pPr lvl="0"/>
            <a:r>
              <a:rPr lang="en-US" altLang="ko-KR" dirty="0"/>
              <a:t>INSTERT THE TITLE OF YOUR </a:t>
            </a:r>
          </a:p>
          <a:p>
            <a:pPr lvl="0"/>
            <a:r>
              <a:rPr lang="en-US" altLang="ko-KR" dirty="0"/>
              <a:t>PRESENTATION HERE</a:t>
            </a:r>
            <a:endParaRPr lang="ko-KR" altLang="en-US" dirty="0"/>
          </a:p>
        </p:txBody>
      </p:sp>
    </p:spTree>
    <p:extLst>
      <p:ext uri="{BB962C8B-B14F-4D97-AF65-F5344CB8AC3E}">
        <p14:creationId xmlns:p14="http://schemas.microsoft.com/office/powerpoint/2010/main" val="41627365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2" hasCustomPrompt="1"/>
          </p:nvPr>
        </p:nvSpPr>
        <p:spPr>
          <a:xfrm>
            <a:off x="0" y="0"/>
            <a:ext cx="3059832"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4" hasCustomPrompt="1"/>
          </p:nvPr>
        </p:nvSpPr>
        <p:spPr>
          <a:xfrm>
            <a:off x="6084000" y="2947500"/>
            <a:ext cx="3060000" cy="2196000"/>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25144796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6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 hasCustomPrompt="1"/>
          </p:nvPr>
        </p:nvSpPr>
        <p:spPr>
          <a:xfrm>
            <a:off x="3528392" y="0"/>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0" hasCustomPrompt="1"/>
          </p:nvPr>
        </p:nvSpPr>
        <p:spPr>
          <a:xfrm>
            <a:off x="7020272" y="1923678"/>
            <a:ext cx="2123728" cy="3219822"/>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Tree>
    <p:extLst>
      <p:ext uri="{BB962C8B-B14F-4D97-AF65-F5344CB8AC3E}">
        <p14:creationId xmlns:p14="http://schemas.microsoft.com/office/powerpoint/2010/main" val="98025142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7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Picture Placeholder 2"/>
          <p:cNvSpPr>
            <a:spLocks noGrp="1"/>
          </p:cNvSpPr>
          <p:nvPr>
            <p:ph type="pic" idx="10" hasCustomPrompt="1"/>
          </p:nvPr>
        </p:nvSpPr>
        <p:spPr>
          <a:xfrm>
            <a:off x="717858" y="1275606"/>
            <a:ext cx="2448545"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3" name="Picture Placeholder 2"/>
          <p:cNvSpPr>
            <a:spLocks noGrp="1"/>
          </p:cNvSpPr>
          <p:nvPr>
            <p:ph type="pic" idx="11" hasCustomPrompt="1"/>
          </p:nvPr>
        </p:nvSpPr>
        <p:spPr>
          <a:xfrm>
            <a:off x="3339542"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4" name="Picture Placeholder 2"/>
          <p:cNvSpPr>
            <a:spLocks noGrp="1"/>
          </p:cNvSpPr>
          <p:nvPr>
            <p:ph type="pic" idx="12" hasCustomPrompt="1"/>
          </p:nvPr>
        </p:nvSpPr>
        <p:spPr>
          <a:xfrm>
            <a:off x="5960954" y="1275606"/>
            <a:ext cx="2448273" cy="2024054"/>
          </a:xfrm>
          <a:prstGeom prst="rect">
            <a:avLst/>
          </a:prstGeom>
          <a:solidFill>
            <a:schemeClr val="bg1">
              <a:lumMod val="95000"/>
            </a:schemeClr>
          </a:solidFill>
          <a:ln w="12700">
            <a:noFill/>
          </a:ln>
        </p:spPr>
        <p:txBody>
          <a:bodyPr anchor="ctr"/>
          <a:lstStyle>
            <a:lvl1pPr marL="0" indent="0" algn="ctr">
              <a:buNone/>
              <a:defRPr sz="120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 </a:t>
            </a:r>
            <a:endParaRPr lang="ko-KR" altLang="en-US" dirty="0"/>
          </a:p>
        </p:txBody>
      </p:sp>
      <p:sp>
        <p:nvSpPr>
          <p:cNvPr id="7" name="Text Placeholder 9">
            <a:extLst>
              <a:ext uri="{FF2B5EF4-FFF2-40B4-BE49-F238E27FC236}">
                <a16:creationId xmlns:a16="http://schemas.microsoft.com/office/drawing/2014/main" id="{DDA4CE02-F7F3-4BCD-B8DB-4DFD03965EC0}"/>
              </a:ext>
            </a:extLst>
          </p:cNvPr>
          <p:cNvSpPr>
            <a:spLocks noGrp="1"/>
          </p:cNvSpPr>
          <p:nvPr>
            <p:ph type="body" sz="quarter" idx="13"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8" name="Text Placeholder 9">
            <a:extLst>
              <a:ext uri="{FF2B5EF4-FFF2-40B4-BE49-F238E27FC236}">
                <a16:creationId xmlns:a16="http://schemas.microsoft.com/office/drawing/2014/main" id="{39A54B34-6F96-4E3E-B72E-E680E3CE2717}"/>
              </a:ext>
            </a:extLst>
          </p:cNvPr>
          <p:cNvSpPr>
            <a:spLocks noGrp="1"/>
          </p:cNvSpPr>
          <p:nvPr>
            <p:ph type="body" sz="quarter" idx="14"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48399713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8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pic>
        <p:nvPicPr>
          <p:cNvPr id="2" name="Picture 3" descr="D:\Fullppt\005-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48228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3" descr="D:\Fullppt\005-PNG이미지\모니터.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4722646" y="1275606"/>
            <a:ext cx="2923753" cy="2518619"/>
          </a:xfrm>
          <a:prstGeom prst="rect">
            <a:avLst/>
          </a:prstGeom>
          <a:noFill/>
          <a:extLst>
            <a:ext uri="{909E8E84-426E-40DD-AFC4-6F175D3DCCD1}">
              <a14:hiddenFill xmlns:a14="http://schemas.microsoft.com/office/drawing/2010/main">
                <a:solidFill>
                  <a:srgbClr val="FFFFFF"/>
                </a:solidFill>
              </a14:hiddenFill>
            </a:ext>
          </a:extLst>
        </p:spPr>
      </p:pic>
      <p:sp>
        <p:nvSpPr>
          <p:cNvPr id="4" name="Picture Placeholder 2"/>
          <p:cNvSpPr>
            <a:spLocks noGrp="1"/>
          </p:cNvSpPr>
          <p:nvPr>
            <p:ph type="pic" idx="1" hasCustomPrompt="1"/>
          </p:nvPr>
        </p:nvSpPr>
        <p:spPr>
          <a:xfrm>
            <a:off x="1582656" y="1374406"/>
            <a:ext cx="2700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Picture Placeholder 2"/>
          <p:cNvSpPr>
            <a:spLocks noGrp="1"/>
          </p:cNvSpPr>
          <p:nvPr>
            <p:ph type="pic" idx="12" hasCustomPrompt="1"/>
          </p:nvPr>
        </p:nvSpPr>
        <p:spPr>
          <a:xfrm>
            <a:off x="4820964" y="1374406"/>
            <a:ext cx="2736000" cy="1584833"/>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Text Placeholder 9">
            <a:extLst>
              <a:ext uri="{FF2B5EF4-FFF2-40B4-BE49-F238E27FC236}">
                <a16:creationId xmlns:a16="http://schemas.microsoft.com/office/drawing/2014/main" id="{2F3CBFE9-6225-4EAB-9415-3558F6BE9A6F}"/>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9" name="Text Placeholder 9">
            <a:extLst>
              <a:ext uri="{FF2B5EF4-FFF2-40B4-BE49-F238E27FC236}">
                <a16:creationId xmlns:a16="http://schemas.microsoft.com/office/drawing/2014/main" id="{9E9189EF-3C10-45A2-8749-4187192ACEC2}"/>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73089407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9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Donut 3"/>
          <p:cNvSpPr/>
          <p:nvPr userDrawn="1"/>
        </p:nvSpPr>
        <p:spPr>
          <a:xfrm>
            <a:off x="2847111" y="1179745"/>
            <a:ext cx="3401564" cy="3401564"/>
          </a:xfrm>
          <a:prstGeom prst="donut">
            <a:avLst>
              <a:gd name="adj" fmla="val 1353"/>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pic>
        <p:nvPicPr>
          <p:cNvPr id="5" name="Picture 2" descr="D:\Fullppt\PNG이미지\핸드폰2.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735225" y="1079005"/>
            <a:ext cx="3373328" cy="4085033"/>
          </a:xfrm>
          <a:prstGeom prst="rect">
            <a:avLst/>
          </a:prstGeom>
          <a:noFill/>
          <a:extLst>
            <a:ext uri="{909E8E84-426E-40DD-AFC4-6F175D3DCCD1}">
              <a14:hiddenFill xmlns:a14="http://schemas.microsoft.com/office/drawing/2010/main">
                <a:solidFill>
                  <a:srgbClr val="FFFFFF"/>
                </a:solidFill>
              </a14:hiddenFill>
            </a:ext>
          </a:extLst>
        </p:spPr>
      </p:pic>
      <p:sp>
        <p:nvSpPr>
          <p:cNvPr id="6" name="Picture Placeholder 2"/>
          <p:cNvSpPr>
            <a:spLocks noGrp="1"/>
          </p:cNvSpPr>
          <p:nvPr>
            <p:ph type="pic" idx="1" hasCustomPrompt="1"/>
          </p:nvPr>
        </p:nvSpPr>
        <p:spPr>
          <a:xfrm>
            <a:off x="3566328" y="1217153"/>
            <a:ext cx="1945465" cy="3005145"/>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9" name="Text Placeholder 9">
            <a:extLst>
              <a:ext uri="{FF2B5EF4-FFF2-40B4-BE49-F238E27FC236}">
                <a16:creationId xmlns:a16="http://schemas.microsoft.com/office/drawing/2014/main" id="{9B4F25E9-AA8C-4BD3-BF1F-56D20DF8DD5E}"/>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a:extLst>
              <a:ext uri="{FF2B5EF4-FFF2-40B4-BE49-F238E27FC236}">
                <a16:creationId xmlns:a16="http://schemas.microsoft.com/office/drawing/2014/main" id="{840BDE80-4E1C-47DE-8168-381888FDC3F5}"/>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2192049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4213800" y="2230378"/>
            <a:ext cx="4930200" cy="473576"/>
          </a:xfrm>
          <a:prstGeom prst="rect">
            <a:avLst/>
          </a:prstGeom>
        </p:spPr>
        <p:txBody>
          <a:bodyPr anchor="ctr"/>
          <a:lstStyle>
            <a:lvl1pPr marL="0" indent="0" algn="l">
              <a:buNone/>
              <a:defRPr sz="3600" b="1" baseline="0">
                <a:solidFill>
                  <a:schemeClr val="tx1">
                    <a:lumMod val="75000"/>
                    <a:lumOff val="25000"/>
                  </a:schemeClr>
                </a:solidFill>
                <a:latin typeface="+mj-lt"/>
                <a:cs typeface="Arial" pitchFamily="34" charset="0"/>
              </a:defRPr>
            </a:lvl1pPr>
          </a:lstStyle>
          <a:p>
            <a:pPr lvl="0"/>
            <a:r>
              <a:rPr lang="en-US" altLang="ko-KR" dirty="0"/>
              <a:t>SECTION BREAK</a:t>
            </a:r>
          </a:p>
        </p:txBody>
      </p:sp>
      <p:sp>
        <p:nvSpPr>
          <p:cNvPr id="11" name="Text Placeholder 9"/>
          <p:cNvSpPr>
            <a:spLocks noGrp="1"/>
          </p:cNvSpPr>
          <p:nvPr>
            <p:ph type="body" sz="quarter" idx="11" hasCustomPrompt="1"/>
          </p:nvPr>
        </p:nvSpPr>
        <p:spPr>
          <a:xfrm>
            <a:off x="4213800" y="2703954"/>
            <a:ext cx="4930200" cy="288032"/>
          </a:xfrm>
          <a:prstGeom prst="rect">
            <a:avLst/>
          </a:prstGeom>
        </p:spPr>
        <p:txBody>
          <a:bodyPr anchor="ctr"/>
          <a:lstStyle>
            <a:lvl1pPr marL="0" indent="0" algn="l">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pic>
        <p:nvPicPr>
          <p:cNvPr id="5" name="Picture 2" descr="E:\002-KIMS BUSINESS\007-02-Googleslidesppt\02-GSppt-Contents-Kim\20170215\03-abs\item01-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131839" y="3651870"/>
            <a:ext cx="1013895" cy="1016495"/>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995936" y="950740"/>
            <a:ext cx="648072" cy="64973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E:\002-KIMS BUSINESS\007-02-Googleslidesppt\02-GSppt-Contents-Kim\20170215\03-abs\item01-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611560" y="419818"/>
            <a:ext cx="442142" cy="443276"/>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 descr="E:\002-KIMS BUSINESS\007-02-Googleslidesppt\02-GSppt-Contents-Kim\20170215\03-abs\item01-png.png"/>
          <p:cNvPicPr>
            <a:picLocks noChangeAspect="1" noChangeArrowheads="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100392" y="1779200"/>
            <a:ext cx="360040" cy="360963"/>
          </a:xfrm>
          <a:prstGeom prst="rect">
            <a:avLst/>
          </a:prstGeom>
          <a:noFill/>
          <a:extLst>
            <a:ext uri="{909E8E84-426E-40DD-AFC4-6F175D3DCCD1}">
              <a14:hiddenFill xmlns:a14="http://schemas.microsoft.com/office/drawing/2010/main">
                <a:solidFill>
                  <a:srgbClr val="FFFFFF"/>
                </a:solidFill>
              </a14:hiddenFill>
            </a:ext>
          </a:extLst>
        </p:spPr>
      </p:pic>
      <p:grpSp>
        <p:nvGrpSpPr>
          <p:cNvPr id="3" name="Group 2"/>
          <p:cNvGrpSpPr/>
          <p:nvPr userDrawn="1"/>
        </p:nvGrpSpPr>
        <p:grpSpPr>
          <a:xfrm>
            <a:off x="1115616" y="1275607"/>
            <a:ext cx="2585656" cy="2592286"/>
            <a:chOff x="1115616" y="1275607"/>
            <a:chExt cx="2585656" cy="2592286"/>
          </a:xfrm>
        </p:grpSpPr>
        <p:pic>
          <p:nvPicPr>
            <p:cNvPr id="1026" name="Picture 2" descr="E:\002-KIMS BUSINESS\007-02-Googleslidesppt\02-GSppt-Contents-Kim\20170215\03-abs\item01-png.png"/>
            <p:cNvPicPr>
              <a:picLocks noChangeAspect="1" noChangeArrowheads="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2" name="Oval 1"/>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pic>
        <p:nvPicPr>
          <p:cNvPr id="1027" name="Picture 3" descr="E:\002-KIMS BUSINESS\007-02-Googleslidesppt\02-GSppt-Contents-Kim\20170215\03-abs\item02-png.png"/>
          <p:cNvPicPr>
            <a:picLocks noChangeAspect="1" noChangeArrowheads="1"/>
          </p:cNvPicPr>
          <p:nvPr userDrawn="1"/>
        </p:nvPicPr>
        <p:blipFill>
          <a:blip r:embed="rId7" cstate="print">
            <a:extLst>
              <a:ext uri="{28A0092B-C50C-407E-A947-70E740481C1C}">
                <a14:useLocalDpi xmlns:a14="http://schemas.microsoft.com/office/drawing/2010/main" val="0"/>
              </a:ext>
            </a:extLst>
          </a:blip>
          <a:srcRect/>
          <a:stretch>
            <a:fillRect/>
          </a:stretch>
        </p:blipFill>
        <p:spPr bwMode="auto">
          <a:xfrm>
            <a:off x="7668344" y="3578808"/>
            <a:ext cx="1475656" cy="1592353"/>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3" descr="E:\002-KIMS BUSINESS\007-02-Googleslidesppt\02-GSppt-Contents-Kim\20170215\03-abs\item02-png.png"/>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rot="16200000">
            <a:off x="8226854" y="-51527"/>
            <a:ext cx="879830" cy="9494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82354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End Slide Layout">
    <p:spTree>
      <p:nvGrpSpPr>
        <p:cNvPr id="1" name=""/>
        <p:cNvGrpSpPr/>
        <p:nvPr/>
      </p:nvGrpSpPr>
      <p:grpSpPr>
        <a:xfrm>
          <a:off x="0" y="0"/>
          <a:ext cx="0" cy="0"/>
          <a:chOff x="0" y="0"/>
          <a:chExt cx="0" cy="0"/>
        </a:xfrm>
      </p:grpSpPr>
      <p:pic>
        <p:nvPicPr>
          <p:cNvPr id="18"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1707971">
            <a:off x="2873932" y="1562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527839">
            <a:off x="3005459" y="3443641"/>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414606">
            <a:off x="1967897" y="2192112"/>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4162721" flipH="1">
            <a:off x="2110757" y="80509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864253" flipH="1">
            <a:off x="3934583" y="142673"/>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20164798">
            <a:off x="5618205" y="2384716"/>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17274931">
            <a:off x="5463157" y="73615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rot="729549">
            <a:off x="4788024" y="3370715"/>
            <a:ext cx="1587121" cy="1514490"/>
          </a:xfrm>
          <a:prstGeom prst="rect">
            <a:avLst/>
          </a:prstGeom>
          <a:noFill/>
          <a:extLst>
            <a:ext uri="{909E8E84-426E-40DD-AFC4-6F175D3DCCD1}">
              <a14:hiddenFill xmlns:a14="http://schemas.microsoft.com/office/drawing/2010/main">
                <a:solidFill>
                  <a:srgbClr val="FFFFFF"/>
                </a:solidFill>
              </a14:hiddenFill>
            </a:ext>
          </a:extLst>
        </p:spPr>
      </p:pic>
      <p:grpSp>
        <p:nvGrpSpPr>
          <p:cNvPr id="4" name="Group 3"/>
          <p:cNvGrpSpPr/>
          <p:nvPr userDrawn="1"/>
        </p:nvGrpSpPr>
        <p:grpSpPr>
          <a:xfrm>
            <a:off x="2254580" y="248388"/>
            <a:ext cx="4634840" cy="4646724"/>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595313" y="1758619"/>
              <a:ext cx="1626263" cy="1626264"/>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latin typeface="+mn-lt"/>
              </a:endParaRPr>
            </a:p>
          </p:txBody>
        </p:sp>
      </p:grpSp>
      <p:sp>
        <p:nvSpPr>
          <p:cNvPr id="10" name="Text Placeholder 9"/>
          <p:cNvSpPr>
            <a:spLocks noGrp="1"/>
          </p:cNvSpPr>
          <p:nvPr>
            <p:ph type="body" sz="quarter" idx="10" hasCustomPrompt="1"/>
          </p:nvPr>
        </p:nvSpPr>
        <p:spPr>
          <a:xfrm>
            <a:off x="3203848" y="2101602"/>
            <a:ext cx="2736303"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Thank you</a:t>
            </a:r>
          </a:p>
        </p:txBody>
      </p:sp>
      <p:sp>
        <p:nvSpPr>
          <p:cNvPr id="11" name="Text Placeholder 9"/>
          <p:cNvSpPr>
            <a:spLocks noGrp="1"/>
          </p:cNvSpPr>
          <p:nvPr>
            <p:ph type="body" sz="quarter" idx="11" hasCustomPrompt="1"/>
          </p:nvPr>
        </p:nvSpPr>
        <p:spPr>
          <a:xfrm>
            <a:off x="3203700" y="2677666"/>
            <a:ext cx="2736303" cy="432048"/>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a:t>
            </a:r>
          </a:p>
          <a:p>
            <a:pPr lvl="0"/>
            <a:r>
              <a:rPr lang="en-US" altLang="ko-KR" dirty="0"/>
              <a:t>of your subtitle Here</a:t>
            </a:r>
          </a:p>
        </p:txBody>
      </p:sp>
      <p:pic>
        <p:nvPicPr>
          <p:cNvPr id="2050" name="Picture 2" descr="E:\002-KIMS BUSINESS\007-02-Googleslidesppt\02-GSppt-Contents-Kim\20170215\03-abs\item03-png.pn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22860"/>
            <a:ext cx="1587121" cy="1514490"/>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E:\002-KIMS BUSINESS\007-02-Googleslidesppt\02-GSppt-Contents-Kim\20170215\03-abs\item02-png.png"/>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7740352" y="3624792"/>
            <a:ext cx="1407408" cy="15187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2247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5712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grpSp>
        <p:nvGrpSpPr>
          <p:cNvPr id="4" name="Group 3"/>
          <p:cNvGrpSpPr/>
          <p:nvPr userDrawn="1"/>
        </p:nvGrpSpPr>
        <p:grpSpPr>
          <a:xfrm>
            <a:off x="2843808" y="377122"/>
            <a:ext cx="3456384" cy="3465247"/>
            <a:chOff x="1115616" y="1275607"/>
            <a:chExt cx="2585656" cy="2592286"/>
          </a:xfrm>
        </p:grpSpPr>
        <p:pic>
          <p:nvPicPr>
            <p:cNvPr id="5" name="Picture 2" descr="E:\002-KIMS BUSINESS\007-02-Googleslidesppt\02-GSppt-Contents-Kim\20170215\03-abs\item01-png.png"/>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15616" y="1275607"/>
              <a:ext cx="2585656" cy="2592286"/>
            </a:xfrm>
            <a:prstGeom prst="rect">
              <a:avLst/>
            </a:prstGeom>
            <a:noFill/>
            <a:extLst>
              <a:ext uri="{909E8E84-426E-40DD-AFC4-6F175D3DCCD1}">
                <a14:hiddenFill xmlns:a14="http://schemas.microsoft.com/office/drawing/2010/main">
                  <a:solidFill>
                    <a:srgbClr val="FFFFFF"/>
                  </a:solidFill>
                </a14:hiddenFill>
              </a:ext>
            </a:extLst>
          </p:spPr>
        </p:pic>
        <p:sp>
          <p:nvSpPr>
            <p:cNvPr id="6" name="Oval 5"/>
            <p:cNvSpPr/>
            <p:nvPr userDrawn="1"/>
          </p:nvSpPr>
          <p:spPr>
            <a:xfrm>
              <a:off x="1796376" y="1959682"/>
              <a:ext cx="1224136" cy="1224136"/>
            </a:xfrm>
            <a:prstGeom prst="ellipse">
              <a:avLst/>
            </a:prstGeom>
            <a:solidFill>
              <a:schemeClr val="bg1"/>
            </a:solidFill>
            <a:ln>
              <a:noFill/>
            </a:ln>
            <a:effectLst>
              <a:innerShdw blurRad="63500" dist="38100" dir="18900000">
                <a:prstClr val="black">
                  <a:alpha val="29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grpSp>
      <p:sp>
        <p:nvSpPr>
          <p:cNvPr id="7" name="Text Placeholder 9"/>
          <p:cNvSpPr>
            <a:spLocks noGrp="1"/>
          </p:cNvSpPr>
          <p:nvPr>
            <p:ph type="body" sz="quarter" idx="10" hasCustomPrompt="1"/>
          </p:nvPr>
        </p:nvSpPr>
        <p:spPr>
          <a:xfrm>
            <a:off x="2829098" y="3829794"/>
            <a:ext cx="3456384" cy="576063"/>
          </a:xfrm>
          <a:prstGeom prst="rect">
            <a:avLst/>
          </a:prstGeom>
        </p:spPr>
        <p:txBody>
          <a:bodyPr anchor="ctr"/>
          <a:lstStyle>
            <a:lvl1pPr marL="0" indent="0" algn="ctr">
              <a:buNone/>
              <a:defRPr sz="3600" b="1" baseline="0">
                <a:solidFill>
                  <a:schemeClr val="tx1">
                    <a:lumMod val="75000"/>
                    <a:lumOff val="25000"/>
                  </a:schemeClr>
                </a:solidFill>
                <a:latin typeface="+mj-lt"/>
                <a:cs typeface="Arial" pitchFamily="34" charset="0"/>
              </a:defRPr>
            </a:lvl1pPr>
          </a:lstStyle>
          <a:p>
            <a:pPr lvl="0"/>
            <a:r>
              <a:rPr lang="en-US" altLang="ko-KR" dirty="0"/>
              <a:t>Welcome!!</a:t>
            </a:r>
          </a:p>
        </p:txBody>
      </p:sp>
      <p:sp>
        <p:nvSpPr>
          <p:cNvPr id="8" name="Text Placeholder 9"/>
          <p:cNvSpPr>
            <a:spLocks noGrp="1"/>
          </p:cNvSpPr>
          <p:nvPr>
            <p:ph type="body" sz="quarter" idx="11" hasCustomPrompt="1"/>
          </p:nvPr>
        </p:nvSpPr>
        <p:spPr>
          <a:xfrm>
            <a:off x="2828950" y="4443958"/>
            <a:ext cx="3456384"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3762036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9"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0"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2904093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1" name="Text Placeholder 9"/>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129044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5" name="Picture Placeholder 2"/>
          <p:cNvSpPr>
            <a:spLocks noGrp="1"/>
          </p:cNvSpPr>
          <p:nvPr>
            <p:ph type="pic" idx="1" hasCustomPrompt="1"/>
          </p:nvPr>
        </p:nvSpPr>
        <p:spPr>
          <a:xfrm>
            <a:off x="863568"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6" name="Picture Placeholder 2"/>
          <p:cNvSpPr>
            <a:spLocks noGrp="1"/>
          </p:cNvSpPr>
          <p:nvPr>
            <p:ph type="pic" idx="12" hasCustomPrompt="1"/>
          </p:nvPr>
        </p:nvSpPr>
        <p:spPr>
          <a:xfrm>
            <a:off x="2842131"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7" name="Picture Placeholder 2"/>
          <p:cNvSpPr>
            <a:spLocks noGrp="1"/>
          </p:cNvSpPr>
          <p:nvPr>
            <p:ph type="pic" idx="13" hasCustomPrompt="1"/>
          </p:nvPr>
        </p:nvSpPr>
        <p:spPr>
          <a:xfrm>
            <a:off x="4834733" y="1597374"/>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8" name="Picture Placeholder 2"/>
          <p:cNvSpPr>
            <a:spLocks noGrp="1"/>
          </p:cNvSpPr>
          <p:nvPr>
            <p:ph type="pic" idx="14" hasCustomPrompt="1"/>
          </p:nvPr>
        </p:nvSpPr>
        <p:spPr>
          <a:xfrm>
            <a:off x="6827011" y="1599822"/>
            <a:ext cx="1440000" cy="1440000"/>
          </a:xfrm>
          <a:prstGeom prst="ellipse">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2" name="Block Arc 1"/>
          <p:cNvSpPr/>
          <p:nvPr userDrawn="1"/>
        </p:nvSpPr>
        <p:spPr>
          <a:xfrm>
            <a:off x="683568" y="1419822"/>
            <a:ext cx="1800000" cy="1800000"/>
          </a:xfrm>
          <a:prstGeom prst="blockArc">
            <a:avLst>
              <a:gd name="adj1" fmla="val 10800000"/>
              <a:gd name="adj2" fmla="val 94979"/>
              <a:gd name="adj3" fmla="val 540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2" name="Block Arc 11"/>
          <p:cNvSpPr/>
          <p:nvPr userDrawn="1"/>
        </p:nvSpPr>
        <p:spPr>
          <a:xfrm>
            <a:off x="2671382" y="1419822"/>
            <a:ext cx="1800000" cy="1800000"/>
          </a:xfrm>
          <a:prstGeom prst="blockArc">
            <a:avLst>
              <a:gd name="adj1" fmla="val 10800000"/>
              <a:gd name="adj2" fmla="val 94979"/>
              <a:gd name="adj3" fmla="val 5402"/>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dirty="0">
              <a:solidFill>
                <a:schemeClr val="tx1"/>
              </a:solidFill>
            </a:endParaRPr>
          </a:p>
        </p:txBody>
      </p:sp>
      <p:sp>
        <p:nvSpPr>
          <p:cNvPr id="13" name="Block Arc 12"/>
          <p:cNvSpPr/>
          <p:nvPr userDrawn="1"/>
        </p:nvSpPr>
        <p:spPr>
          <a:xfrm>
            <a:off x="4659196" y="1419822"/>
            <a:ext cx="1800000" cy="1800000"/>
          </a:xfrm>
          <a:prstGeom prst="blockArc">
            <a:avLst>
              <a:gd name="adj1" fmla="val 10800000"/>
              <a:gd name="adj2" fmla="val 94979"/>
              <a:gd name="adj3" fmla="val 5402"/>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4" name="Block Arc 13"/>
          <p:cNvSpPr/>
          <p:nvPr userDrawn="1"/>
        </p:nvSpPr>
        <p:spPr>
          <a:xfrm>
            <a:off x="6647011" y="1419822"/>
            <a:ext cx="1800000" cy="1800000"/>
          </a:xfrm>
          <a:prstGeom prst="blockArc">
            <a:avLst>
              <a:gd name="adj1" fmla="val 10800000"/>
              <a:gd name="adj2" fmla="val 94979"/>
              <a:gd name="adj3" fmla="val 540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a:solidFill>
                <a:schemeClr val="tx1"/>
              </a:solidFill>
            </a:endParaRPr>
          </a:p>
        </p:txBody>
      </p:sp>
      <p:sp>
        <p:nvSpPr>
          <p:cNvPr id="17" name="Text Placeholder 9">
            <a:extLst>
              <a:ext uri="{FF2B5EF4-FFF2-40B4-BE49-F238E27FC236}">
                <a16:creationId xmlns:a16="http://schemas.microsoft.com/office/drawing/2014/main" id="{EDBECCA6-8618-46C3-A8D4-3B6399CCEF88}"/>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18" name="Text Placeholder 9">
            <a:extLst>
              <a:ext uri="{FF2B5EF4-FFF2-40B4-BE49-F238E27FC236}">
                <a16:creationId xmlns:a16="http://schemas.microsoft.com/office/drawing/2014/main" id="{1D40A599-6D66-4DC9-82BB-52C171B56BB6}"/>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3334994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con sets layout">
    <p:spTree>
      <p:nvGrpSpPr>
        <p:cNvPr id="1" name=""/>
        <p:cNvGrpSpPr/>
        <p:nvPr/>
      </p:nvGrpSpPr>
      <p:grpSpPr>
        <a:xfrm>
          <a:off x="0" y="0"/>
          <a:ext cx="0" cy="0"/>
          <a:chOff x="0" y="0"/>
          <a:chExt cx="0" cy="0"/>
        </a:xfrm>
      </p:grpSpPr>
      <p:sp>
        <p:nvSpPr>
          <p:cNvPr id="10" name="Text Placeholder 9"/>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ICON SETS LAYOUT</a:t>
            </a:r>
          </a:p>
        </p:txBody>
      </p:sp>
      <p:grpSp>
        <p:nvGrpSpPr>
          <p:cNvPr id="5" name="Group 4"/>
          <p:cNvGrpSpPr/>
          <p:nvPr userDrawn="1"/>
        </p:nvGrpSpPr>
        <p:grpSpPr>
          <a:xfrm>
            <a:off x="354008" y="1131589"/>
            <a:ext cx="2849840" cy="3649171"/>
            <a:chOff x="354008" y="1131589"/>
            <a:chExt cx="2849840" cy="3649171"/>
          </a:xfrm>
        </p:grpSpPr>
        <p:sp>
          <p:nvSpPr>
            <p:cNvPr id="6" name="Rounded Rectangle 5"/>
            <p:cNvSpPr/>
            <p:nvPr/>
          </p:nvSpPr>
          <p:spPr>
            <a:xfrm>
              <a:off x="354008" y="1131589"/>
              <a:ext cx="2849840" cy="3649171"/>
            </a:xfrm>
            <a:prstGeom prst="roundRect">
              <a:avLst>
                <a:gd name="adj" fmla="val 3968"/>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p>
          </p:txBody>
        </p:sp>
        <p:sp>
          <p:nvSpPr>
            <p:cNvPr id="9" name="Rounded Rectangle 8"/>
            <p:cNvSpPr/>
            <p:nvPr/>
          </p:nvSpPr>
          <p:spPr>
            <a:xfrm>
              <a:off x="531932" y="1347500"/>
              <a:ext cx="108520" cy="3240473"/>
            </a:xfrm>
            <a:prstGeom prst="roundRect">
              <a:avLst>
                <a:gd name="adj" fmla="val 50000"/>
              </a:avLst>
            </a:prstGeom>
            <a:solidFill>
              <a:schemeClr val="bg1">
                <a:alpha val="4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bg1"/>
                </a:solidFill>
              </a:endParaRPr>
            </a:p>
          </p:txBody>
        </p:sp>
        <p:sp>
          <p:nvSpPr>
            <p:cNvPr id="12" name="Half Frame 11"/>
            <p:cNvSpPr/>
            <p:nvPr/>
          </p:nvSpPr>
          <p:spPr>
            <a:xfrm rot="5400000">
              <a:off x="2592642" y="1238201"/>
              <a:ext cx="502331" cy="502331"/>
            </a:xfrm>
            <a:prstGeom prst="halfFrame">
              <a:avLst>
                <a:gd name="adj1" fmla="val 23728"/>
                <a:gd name="adj2" fmla="val 24642"/>
              </a:avLst>
            </a:prstGeom>
            <a:solidFill>
              <a:schemeClr val="bg1">
                <a:alpha val="2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a:solidFill>
                  <a:schemeClr val="tx1"/>
                </a:solidFill>
              </a:endParaRPr>
            </a:p>
          </p:txBody>
        </p:sp>
      </p:grpSp>
    </p:spTree>
    <p:extLst>
      <p:ext uri="{BB962C8B-B14F-4D97-AF65-F5344CB8AC3E}">
        <p14:creationId xmlns:p14="http://schemas.microsoft.com/office/powerpoint/2010/main" val="7381822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asic Layout">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4" name="Picture Placeholder 2"/>
          <p:cNvSpPr>
            <a:spLocks noGrp="1"/>
          </p:cNvSpPr>
          <p:nvPr>
            <p:ph type="pic" idx="13" hasCustomPrompt="1"/>
          </p:nvPr>
        </p:nvSpPr>
        <p:spPr>
          <a:xfrm>
            <a:off x="2771800" y="1404764"/>
            <a:ext cx="6372200" cy="3024336"/>
          </a:xfrm>
          <a:prstGeom prst="rect">
            <a:avLst/>
          </a:prstGeom>
          <a:solidFill>
            <a:schemeClr val="bg1">
              <a:lumMod val="95000"/>
            </a:schemeClr>
          </a:solidFill>
        </p:spPr>
        <p:txBody>
          <a:bodyPr anchor="ctr"/>
          <a:lstStyle>
            <a:lvl1pPr marL="0" indent="0" algn="ctr">
              <a:buNone/>
              <a:defRPr sz="1200" baseline="0">
                <a:solidFill>
                  <a:schemeClr val="tx1">
                    <a:lumMod val="75000"/>
                    <a:lumOff val="25000"/>
                  </a:schemeClr>
                </a:solidFill>
                <a:latin typeface="+mn-lt"/>
                <a:cs typeface="Arial" pitchFamily="34" charset="0"/>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ltLang="ko-KR" dirty="0"/>
              <a:t>Your Picture Here</a:t>
            </a:r>
            <a:endParaRPr lang="ko-KR" altLang="en-US" dirty="0"/>
          </a:p>
        </p:txBody>
      </p:sp>
      <p:sp>
        <p:nvSpPr>
          <p:cNvPr id="5" name="Text Placeholder 9">
            <a:extLst>
              <a:ext uri="{FF2B5EF4-FFF2-40B4-BE49-F238E27FC236}">
                <a16:creationId xmlns:a16="http://schemas.microsoft.com/office/drawing/2014/main" id="{A6C3AF05-0B8F-485E-983F-1B40340199EC}"/>
              </a:ext>
            </a:extLst>
          </p:cNvPr>
          <p:cNvSpPr>
            <a:spLocks noGrp="1"/>
          </p:cNvSpPr>
          <p:nvPr>
            <p:ph type="body" sz="quarter" idx="10" hasCustomPrompt="1"/>
          </p:nvPr>
        </p:nvSpPr>
        <p:spPr>
          <a:xfrm>
            <a:off x="0" y="123478"/>
            <a:ext cx="9144000" cy="576064"/>
          </a:xfrm>
          <a:prstGeom prst="rect">
            <a:avLst/>
          </a:prstGeom>
        </p:spPr>
        <p:txBody>
          <a:bodyPr anchor="ctr"/>
          <a:lstStyle>
            <a:lvl1pPr marL="0" indent="0" algn="ctr">
              <a:buNone/>
              <a:defRPr sz="3600" b="0" baseline="0">
                <a:solidFill>
                  <a:schemeClr val="tx1">
                    <a:lumMod val="75000"/>
                    <a:lumOff val="25000"/>
                  </a:schemeClr>
                </a:solidFill>
                <a:latin typeface="+mj-lt"/>
                <a:cs typeface="Arial" pitchFamily="34" charset="0"/>
              </a:defRPr>
            </a:lvl1pPr>
          </a:lstStyle>
          <a:p>
            <a:pPr lvl="0"/>
            <a:r>
              <a:rPr lang="en-US" altLang="ko-KR" dirty="0"/>
              <a:t>BASIC LAYOUT</a:t>
            </a:r>
          </a:p>
        </p:txBody>
      </p:sp>
      <p:sp>
        <p:nvSpPr>
          <p:cNvPr id="6" name="Text Placeholder 9">
            <a:extLst>
              <a:ext uri="{FF2B5EF4-FFF2-40B4-BE49-F238E27FC236}">
                <a16:creationId xmlns:a16="http://schemas.microsoft.com/office/drawing/2014/main" id="{D183D1CC-DF98-45E3-B7CE-601603E40D08}"/>
              </a:ext>
            </a:extLst>
          </p:cNvPr>
          <p:cNvSpPr>
            <a:spLocks noGrp="1"/>
          </p:cNvSpPr>
          <p:nvPr>
            <p:ph type="body" sz="quarter" idx="11" hasCustomPrompt="1"/>
          </p:nvPr>
        </p:nvSpPr>
        <p:spPr>
          <a:xfrm>
            <a:off x="0" y="699542"/>
            <a:ext cx="9144000" cy="288032"/>
          </a:xfrm>
          <a:prstGeom prst="rect">
            <a:avLst/>
          </a:prstGeom>
        </p:spPr>
        <p:txBody>
          <a:bodyPr anchor="ctr"/>
          <a:lstStyle>
            <a:lvl1pPr marL="0" indent="0" algn="ctr">
              <a:buNone/>
              <a:defRPr sz="1400" b="0" baseline="0">
                <a:solidFill>
                  <a:schemeClr val="tx1">
                    <a:lumMod val="75000"/>
                    <a:lumOff val="25000"/>
                  </a:schemeClr>
                </a:solidFill>
                <a:latin typeface="+mn-lt"/>
                <a:cs typeface="Arial" pitchFamily="34" charset="0"/>
              </a:defRPr>
            </a:lvl1pPr>
          </a:lstStyle>
          <a:p>
            <a:pPr lvl="0"/>
            <a:r>
              <a:rPr lang="en-US" altLang="ko-KR" dirty="0"/>
              <a:t>Insert the title of your subtitle Here</a:t>
            </a:r>
          </a:p>
        </p:txBody>
      </p:sp>
    </p:spTree>
    <p:extLst>
      <p:ext uri="{BB962C8B-B14F-4D97-AF65-F5344CB8AC3E}">
        <p14:creationId xmlns:p14="http://schemas.microsoft.com/office/powerpoint/2010/main" val="19193193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13" Type="http://schemas.openxmlformats.org/officeDocument/2006/relationships/theme" Target="../theme/theme2.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slideLayout" Target="../slideLayouts/slideLayout14.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CC9992B6-BF32-4A75-9147-C804FEBC9B9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6683050"/>
      </p:ext>
    </p:extLst>
  </p:cSld>
  <p:clrMap bg1="lt1" tx1="dk1" bg2="lt2" tx2="dk2" accent1="accent1" accent2="accent2" accent3="accent3" accent4="accent4" accent5="accent5" accent6="accent6" hlink="hlink" folHlink="folHlink"/>
  <p:sldLayoutIdLst>
    <p:sldLayoutId id="2147483649" r:id="rId1"/>
    <p:sldLayoutId id="2147483650" r:id="rId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BAF6C907-6FAA-4D5A-A269-4AD7F0D3C641}"/>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1737555548"/>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2" r:id="rId3"/>
    <p:sldLayoutId id="2147483652" r:id="rId4"/>
    <p:sldLayoutId id="2147483661" r:id="rId5"/>
    <p:sldLayoutId id="2147483656" r:id="rId6"/>
    <p:sldLayoutId id="2147483673" r:id="rId7"/>
    <p:sldLayoutId id="2147483674" r:id="rId8"/>
    <p:sldLayoutId id="2147483675" r:id="rId9"/>
    <p:sldLayoutId id="2147483676" r:id="rId10"/>
    <p:sldLayoutId id="2147483677" r:id="rId11"/>
    <p:sldLayoutId id="2147483678" r:id="rId12"/>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CuadroTexto 2">
            <a:extLst>
              <a:ext uri="{FF2B5EF4-FFF2-40B4-BE49-F238E27FC236}">
                <a16:creationId xmlns:a16="http://schemas.microsoft.com/office/drawing/2014/main" id="{8A0AC584-45B8-4577-BC16-37CE27DBD22B}"/>
              </a:ext>
            </a:extLst>
          </p:cNvPr>
          <p:cNvSpPr txBox="1"/>
          <p:nvPr userDrawn="1"/>
        </p:nvSpPr>
        <p:spPr>
          <a:xfrm>
            <a:off x="7884368" y="4948594"/>
            <a:ext cx="1317990" cy="215444"/>
          </a:xfrm>
          <a:prstGeom prst="rect">
            <a:avLst/>
          </a:prstGeom>
          <a:noFill/>
        </p:spPr>
        <p:txBody>
          <a:bodyPr wrap="none" rtlCol="0">
            <a:sp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GB" sz="800" dirty="0">
                <a:effectLst/>
                <a:latin typeface="Calibri Light" panose="020F0302020204030204" pitchFamily="34" charset="0"/>
                <a:ea typeface="Times New Roman" panose="02020603050405020304" pitchFamily="18" charset="0"/>
              </a:rPr>
              <a:t>2020-1-IT02-KA204-079306</a:t>
            </a:r>
            <a:endParaRPr lang="es-ES" sz="800" dirty="0"/>
          </a:p>
        </p:txBody>
      </p:sp>
    </p:spTree>
    <p:extLst>
      <p:ext uri="{BB962C8B-B14F-4D97-AF65-F5344CB8AC3E}">
        <p14:creationId xmlns:p14="http://schemas.microsoft.com/office/powerpoint/2010/main" val="2754710703"/>
      </p:ext>
    </p:extLst>
  </p:cSld>
  <p:clrMap bg1="lt1" tx1="dk1" bg2="lt2" tx2="dk2" accent1="accent1" accent2="accent2" accent3="accent3" accent4="accent4" accent5="accent5" accent6="accent6" hlink="hlink" folHlink="folHlink"/>
  <p:sldLayoutIdLst>
    <p:sldLayoutId id="2147483654" r:id="rId1"/>
  </p:sldLayoutIdLst>
  <p:txStyles>
    <p:titleStyle>
      <a:lvl1pPr algn="ctr" defTabSz="914400" rtl="0" eaLnBrk="1" latinLnBrk="1"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ko-KR"/>
      </a:defPPr>
      <a:lvl1pPr marL="0" algn="l" defTabSz="914400" rtl="0" eaLnBrk="1" latinLnBrk="1" hangingPunct="1">
        <a:defRPr sz="1800" kern="1200">
          <a:solidFill>
            <a:schemeClr val="tx1"/>
          </a:solidFill>
          <a:latin typeface="+mn-lt"/>
          <a:ea typeface="+mn-ea"/>
          <a:cs typeface="+mn-cs"/>
        </a:defRPr>
      </a:lvl1pPr>
      <a:lvl2pPr marL="457200" algn="l" defTabSz="914400" rtl="0" eaLnBrk="1" latinLnBrk="1" hangingPunct="1">
        <a:defRPr sz="1800" kern="1200">
          <a:solidFill>
            <a:schemeClr val="tx1"/>
          </a:solidFill>
          <a:latin typeface="+mn-lt"/>
          <a:ea typeface="+mn-ea"/>
          <a:cs typeface="+mn-cs"/>
        </a:defRPr>
      </a:lvl2pPr>
      <a:lvl3pPr marL="914400" algn="l" defTabSz="914400" rtl="0" eaLnBrk="1" latinLnBrk="1" hangingPunct="1">
        <a:defRPr sz="1800" kern="1200">
          <a:solidFill>
            <a:schemeClr val="tx1"/>
          </a:solidFill>
          <a:latin typeface="+mn-lt"/>
          <a:ea typeface="+mn-ea"/>
          <a:cs typeface="+mn-cs"/>
        </a:defRPr>
      </a:lvl3pPr>
      <a:lvl4pPr marL="1371600" algn="l" defTabSz="914400" rtl="0" eaLnBrk="1" latinLnBrk="1" hangingPunct="1">
        <a:defRPr sz="1800" kern="1200">
          <a:solidFill>
            <a:schemeClr val="tx1"/>
          </a:solidFill>
          <a:latin typeface="+mn-lt"/>
          <a:ea typeface="+mn-ea"/>
          <a:cs typeface="+mn-cs"/>
        </a:defRPr>
      </a:lvl4pPr>
      <a:lvl5pPr marL="1828800" algn="l" defTabSz="914400" rtl="0" eaLnBrk="1" latinLnBrk="1" hangingPunct="1">
        <a:defRPr sz="1800" kern="1200">
          <a:solidFill>
            <a:schemeClr val="tx1"/>
          </a:solidFill>
          <a:latin typeface="+mn-lt"/>
          <a:ea typeface="+mn-ea"/>
          <a:cs typeface="+mn-cs"/>
        </a:defRPr>
      </a:lvl5pPr>
      <a:lvl6pPr marL="2286000" algn="l" defTabSz="914400" rtl="0" eaLnBrk="1" latinLnBrk="1" hangingPunct="1">
        <a:defRPr sz="1800" kern="1200">
          <a:solidFill>
            <a:schemeClr val="tx1"/>
          </a:solidFill>
          <a:latin typeface="+mn-lt"/>
          <a:ea typeface="+mn-ea"/>
          <a:cs typeface="+mn-cs"/>
        </a:defRPr>
      </a:lvl6pPr>
      <a:lvl7pPr marL="2743200" algn="l" defTabSz="914400" rtl="0" eaLnBrk="1" latinLnBrk="1" hangingPunct="1">
        <a:defRPr sz="1800" kern="1200">
          <a:solidFill>
            <a:schemeClr val="tx1"/>
          </a:solidFill>
          <a:latin typeface="+mn-lt"/>
          <a:ea typeface="+mn-ea"/>
          <a:cs typeface="+mn-cs"/>
        </a:defRPr>
      </a:lvl7pPr>
      <a:lvl8pPr marL="3200400" algn="l" defTabSz="914400" rtl="0" eaLnBrk="1" latinLnBrk="1" hangingPunct="1">
        <a:defRPr sz="1800" kern="1200">
          <a:solidFill>
            <a:schemeClr val="tx1"/>
          </a:solidFill>
          <a:latin typeface="+mn-lt"/>
          <a:ea typeface="+mn-ea"/>
          <a:cs typeface="+mn-cs"/>
        </a:defRPr>
      </a:lvl8pPr>
      <a:lvl9pPr marL="3657600" algn="l" defTabSz="914400" rtl="0" eaLnBrk="1" latinLnBrk="1"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8.jpeg"/></Relationships>
</file>

<file path=ppt/slides/_rels/slide10.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8.jpeg"/><Relationship Id="rId7" Type="http://schemas.openxmlformats.org/officeDocument/2006/relationships/diagramColors" Target="../diagrams/colors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10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06.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7.xml"/><Relationship Id="rId7" Type="http://schemas.microsoft.com/office/2007/relationships/diagramDrawing" Target="../diagrams/drawing27.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7.xml"/><Relationship Id="rId5" Type="http://schemas.openxmlformats.org/officeDocument/2006/relationships/diagramQuickStyle" Target="../diagrams/quickStyle27.xml"/><Relationship Id="rId4" Type="http://schemas.openxmlformats.org/officeDocument/2006/relationships/diagramLayout" Target="../diagrams/layout27.xml"/></Relationships>
</file>

<file path=ppt/slides/_rels/slide10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8.xml"/><Relationship Id="rId7" Type="http://schemas.microsoft.com/office/2007/relationships/diagramDrawing" Target="../diagrams/drawing2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8.xml"/><Relationship Id="rId5" Type="http://schemas.openxmlformats.org/officeDocument/2006/relationships/diagramQuickStyle" Target="../diagrams/quickStyle28.xml"/><Relationship Id="rId4" Type="http://schemas.openxmlformats.org/officeDocument/2006/relationships/diagramLayout" Target="../diagrams/layout28.xml"/></Relationships>
</file>

<file path=ppt/slides/_rels/slide10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9.xml"/><Relationship Id="rId7" Type="http://schemas.microsoft.com/office/2007/relationships/diagramDrawing" Target="../diagrams/drawing2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9.xml"/><Relationship Id="rId5" Type="http://schemas.openxmlformats.org/officeDocument/2006/relationships/diagramQuickStyle" Target="../diagrams/quickStyle29.xml"/><Relationship Id="rId4" Type="http://schemas.openxmlformats.org/officeDocument/2006/relationships/diagramLayout" Target="../diagrams/layout29.xml"/></Relationships>
</file>

<file path=ppt/slides/_rels/slide10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1.xml.rels><?xml version="1.0" encoding="UTF-8" standalone="yes"?>
<Relationships xmlns="http://schemas.openxmlformats.org/package/2006/relationships"><Relationship Id="rId8" Type="http://schemas.microsoft.com/office/2007/relationships/diagramDrawing" Target="../diagrams/drawing30.xml"/><Relationship Id="rId3" Type="http://schemas.openxmlformats.org/officeDocument/2006/relationships/image" Target="../media/image18.jpeg"/><Relationship Id="rId7" Type="http://schemas.openxmlformats.org/officeDocument/2006/relationships/diagramColors" Target="../diagrams/colors3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0.xml"/><Relationship Id="rId5" Type="http://schemas.openxmlformats.org/officeDocument/2006/relationships/diagramLayout" Target="../diagrams/layout30.xml"/><Relationship Id="rId4" Type="http://schemas.openxmlformats.org/officeDocument/2006/relationships/diagramData" Target="../diagrams/data30.xml"/></Relationships>
</file>

<file path=ppt/slides/_rels/slide1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19.xml.rels><?xml version="1.0" encoding="UTF-8" standalone="yes"?>
<Relationships xmlns="http://schemas.openxmlformats.org/package/2006/relationships"><Relationship Id="rId8" Type="http://schemas.microsoft.com/office/2007/relationships/diagramDrawing" Target="../diagrams/drawing31.xml"/><Relationship Id="rId3" Type="http://schemas.openxmlformats.org/officeDocument/2006/relationships/image" Target="../media/image18.jpeg"/><Relationship Id="rId7" Type="http://schemas.openxmlformats.org/officeDocument/2006/relationships/diagramColors" Target="../diagrams/colors3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31.xml"/><Relationship Id="rId5" Type="http://schemas.openxmlformats.org/officeDocument/2006/relationships/diagramLayout" Target="../diagrams/layout31.xml"/><Relationship Id="rId4" Type="http://schemas.openxmlformats.org/officeDocument/2006/relationships/diagramData" Target="../diagrams/data31.xml"/></Relationships>
</file>

<file path=ppt/slides/_rels/slide12.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8.jpeg"/><Relationship Id="rId7" Type="http://schemas.openxmlformats.org/officeDocument/2006/relationships/diagramColors" Target="../diagrams/colors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s>
</file>

<file path=ppt/slides/_rels/slide1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2.xml"/><Relationship Id="rId7" Type="http://schemas.openxmlformats.org/officeDocument/2006/relationships/image" Target="../media/image19.png"/><Relationship Id="rId2" Type="http://schemas.openxmlformats.org/officeDocument/2006/relationships/diagramData" Target="../diagrams/data32.xml"/><Relationship Id="rId1" Type="http://schemas.openxmlformats.org/officeDocument/2006/relationships/slideLayout" Target="../slideLayouts/slideLayout5.xml"/><Relationship Id="rId6" Type="http://schemas.microsoft.com/office/2007/relationships/diagramDrawing" Target="../diagrams/drawing32.xml"/><Relationship Id="rId5" Type="http://schemas.openxmlformats.org/officeDocument/2006/relationships/diagramColors" Target="../diagrams/colors32.xml"/><Relationship Id="rId4" Type="http://schemas.openxmlformats.org/officeDocument/2006/relationships/diagramQuickStyle" Target="../diagrams/quickStyle32.xml"/></Relationships>
</file>

<file path=ppt/slides/_rels/slide1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7.xml"/><Relationship Id="rId7" Type="http://schemas.openxmlformats.org/officeDocument/2006/relationships/image" Target="../media/image19.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8.jpeg"/><Relationship Id="rId7" Type="http://schemas.openxmlformats.org/officeDocument/2006/relationships/diagramColors" Target="../diagrams/colors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xml"/><Relationship Id="rId7" Type="http://schemas.openxmlformats.org/officeDocument/2006/relationships/image" Target="../media/image19.png"/><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8" Type="http://schemas.microsoft.com/office/2007/relationships/diagramDrawing" Target="../diagrams/drawing9.xml"/><Relationship Id="rId3" Type="http://schemas.openxmlformats.org/officeDocument/2006/relationships/image" Target="../media/image18.jpeg"/><Relationship Id="rId7" Type="http://schemas.openxmlformats.org/officeDocument/2006/relationships/diagramColors" Target="../diagrams/colors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9.xml"/><Relationship Id="rId5" Type="http://schemas.openxmlformats.org/officeDocument/2006/relationships/diagramLayout" Target="../diagrams/layout9.xml"/><Relationship Id="rId4" Type="http://schemas.openxmlformats.org/officeDocument/2006/relationships/diagramData" Target="../diagrams/data9.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18.jpeg"/><Relationship Id="rId7" Type="http://schemas.openxmlformats.org/officeDocument/2006/relationships/diagramColors" Target="../diagrams/colors10.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8.jpeg"/><Relationship Id="rId7" Type="http://schemas.openxmlformats.org/officeDocument/2006/relationships/diagramColors" Target="../diagrams/colors1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2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8.jpeg"/><Relationship Id="rId7" Type="http://schemas.openxmlformats.org/officeDocument/2006/relationships/diagramColors" Target="../diagrams/colors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8.jpeg"/><Relationship Id="rId7" Type="http://schemas.openxmlformats.org/officeDocument/2006/relationships/diagramColors" Target="../diagrams/colors12.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s>
</file>

<file path=ppt/slides/_rels/slide3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8.jpeg"/><Relationship Id="rId7" Type="http://schemas.openxmlformats.org/officeDocument/2006/relationships/diagramColors" Target="../diagrams/colors1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s>
</file>

<file path=ppt/slides/_rels/slide4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8.jpeg"/><Relationship Id="rId7" Type="http://schemas.openxmlformats.org/officeDocument/2006/relationships/diagramColors" Target="../diagrams/colors1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s>
</file>

<file path=ppt/slides/_rels/slide4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4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5.xml"/><Relationship Id="rId7" Type="http://schemas.openxmlformats.org/officeDocument/2006/relationships/image" Target="../media/image19.png"/><Relationship Id="rId2" Type="http://schemas.openxmlformats.org/officeDocument/2006/relationships/diagramData" Target="../diagrams/data15.xml"/><Relationship Id="rId1" Type="http://schemas.openxmlformats.org/officeDocument/2006/relationships/slideLayout" Target="../slideLayouts/slideLayout5.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5.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3.xml"/><Relationship Id="rId7" Type="http://schemas.openxmlformats.org/officeDocument/2006/relationships/image" Target="../media/image19.png"/><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6.xml"/><Relationship Id="rId7" Type="http://schemas.openxmlformats.org/officeDocument/2006/relationships/image" Target="../media/image19.png"/><Relationship Id="rId2" Type="http://schemas.openxmlformats.org/officeDocument/2006/relationships/diagramData" Target="../diagrams/data16.xml"/><Relationship Id="rId1" Type="http://schemas.openxmlformats.org/officeDocument/2006/relationships/slideLayout" Target="../slideLayouts/slideLayout5.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5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5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17.xml"/><Relationship Id="rId7" Type="http://schemas.openxmlformats.org/officeDocument/2006/relationships/image" Target="../media/image19.png"/><Relationship Id="rId2" Type="http://schemas.openxmlformats.org/officeDocument/2006/relationships/diagramData" Target="../diagrams/data17.xml"/><Relationship Id="rId1" Type="http://schemas.openxmlformats.org/officeDocument/2006/relationships/slideLayout" Target="../slideLayouts/slideLayout5.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58.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8.xml"/><Relationship Id="rId7" Type="http://schemas.microsoft.com/office/2007/relationships/diagramDrawing" Target="../diagrams/drawing18.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8.xml"/><Relationship Id="rId5" Type="http://schemas.openxmlformats.org/officeDocument/2006/relationships/diagramQuickStyle" Target="../diagrams/quickStyle18.xml"/><Relationship Id="rId4" Type="http://schemas.openxmlformats.org/officeDocument/2006/relationships/diagramLayout" Target="../diagrams/layout18.xml"/></Relationships>
</file>

<file path=ppt/slides/_rels/slide5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2.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19.xml"/><Relationship Id="rId7" Type="http://schemas.microsoft.com/office/2007/relationships/diagramDrawing" Target="../diagrams/drawing19.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19.xml"/><Relationship Id="rId5" Type="http://schemas.openxmlformats.org/officeDocument/2006/relationships/diagramQuickStyle" Target="../diagrams/quickStyle19.xml"/><Relationship Id="rId4" Type="http://schemas.openxmlformats.org/officeDocument/2006/relationships/diagramLayout" Target="../diagrams/layout19.xml"/></Relationships>
</file>

<file path=ppt/slides/_rels/slide6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0.xml"/><Relationship Id="rId7" Type="http://schemas.openxmlformats.org/officeDocument/2006/relationships/image" Target="../media/image19.png"/><Relationship Id="rId2" Type="http://schemas.openxmlformats.org/officeDocument/2006/relationships/diagramData" Target="../diagrams/data20.xml"/><Relationship Id="rId1" Type="http://schemas.openxmlformats.org/officeDocument/2006/relationships/slideLayout" Target="../slideLayouts/slideLayout5.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6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6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7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7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2.xml"/><Relationship Id="rId7" Type="http://schemas.openxmlformats.org/officeDocument/2006/relationships/image" Target="../media/image19.png"/><Relationship Id="rId2" Type="http://schemas.openxmlformats.org/officeDocument/2006/relationships/diagramData" Target="../diagrams/data22.xml"/><Relationship Id="rId1" Type="http://schemas.openxmlformats.org/officeDocument/2006/relationships/slideLayout" Target="../slideLayouts/slideLayout5.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8.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18.jpeg"/><Relationship Id="rId7" Type="http://schemas.openxmlformats.org/officeDocument/2006/relationships/diagramColors" Target="../diagrams/colors4.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80.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8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Layout" Target="../diagrams/layout24.xml"/><Relationship Id="rId7" Type="http://schemas.openxmlformats.org/officeDocument/2006/relationships/image" Target="../media/image19.png"/><Relationship Id="rId2" Type="http://schemas.openxmlformats.org/officeDocument/2006/relationships/diagramData" Target="../diagrams/data24.xml"/><Relationship Id="rId1" Type="http://schemas.openxmlformats.org/officeDocument/2006/relationships/slideLayout" Target="../slideLayouts/slideLayout5.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8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8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6.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7.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5.xml"/><Relationship Id="rId7" Type="http://schemas.microsoft.com/office/2007/relationships/diagramDrawing" Target="../diagrams/drawing25.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5.xml"/><Relationship Id="rId5" Type="http://schemas.openxmlformats.org/officeDocument/2006/relationships/diagramQuickStyle" Target="../diagrams/quickStyle25.xml"/><Relationship Id="rId4" Type="http://schemas.openxmlformats.org/officeDocument/2006/relationships/diagramLayout" Target="../diagrams/layout25.xml"/></Relationships>
</file>

<file path=ppt/slides/_rels/slide9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99.xml.rels><?xml version="1.0" encoding="UTF-8" standalone="yes"?>
<Relationships xmlns="http://schemas.openxmlformats.org/package/2006/relationships"><Relationship Id="rId8" Type="http://schemas.openxmlformats.org/officeDocument/2006/relationships/image" Target="../media/image18.jpeg"/><Relationship Id="rId3" Type="http://schemas.openxmlformats.org/officeDocument/2006/relationships/diagramData" Target="../diagrams/data26.xml"/><Relationship Id="rId7" Type="http://schemas.microsoft.com/office/2007/relationships/diagramDrawing" Target="../diagrams/drawing26.xml"/><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diagramColors" Target="../diagrams/colors26.xml"/><Relationship Id="rId5" Type="http://schemas.openxmlformats.org/officeDocument/2006/relationships/diagramQuickStyle" Target="../diagrams/quickStyle26.xml"/><Relationship Id="rId4" Type="http://schemas.openxmlformats.org/officeDocument/2006/relationships/diagramLayout" Target="../diagrams/layout2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1"/>
          </p:nvPr>
        </p:nvSpPr>
        <p:spPr>
          <a:xfrm>
            <a:off x="4000379" y="3667259"/>
            <a:ext cx="4250245" cy="488667"/>
          </a:xfrm>
        </p:spPr>
        <p:txBody>
          <a:bodyPr/>
          <a:lstStyle/>
          <a:p>
            <a:pPr algn="l" rtl="0"/>
            <a:endParaRPr lang="it-IT" altLang="it-IT" sz="1400" dirty="0">
              <a:latin typeface="Arial Rounded MT Bold" panose="020F0704030504030204" pitchFamily="34" charset="0"/>
            </a:endParaRPr>
          </a:p>
          <a:p>
            <a:pPr algn="l" rtl="0"/>
            <a:r>
              <a:rPr lang="it-IT" altLang="it-IT" dirty="0">
                <a:latin typeface="Arial Rounded MT Bold" panose="020F0704030504030204" pitchFamily="34" charset="0"/>
              </a:rPr>
              <a:t>Ο1 </a:t>
            </a:r>
            <a:r>
              <a:rPr lang="it-IT" dirty="0"/>
              <a:t>BUCOLICO JUNIOR </a:t>
            </a:r>
            <a:r>
              <a:rPr lang="el-GR" dirty="0"/>
              <a:t>Ψ</a:t>
            </a:r>
            <a:r>
              <a:rPr lang="it-IT" dirty="0"/>
              <a:t>ΗΦΙΑΚΟ ΠΡΟΓΡΑΜΜΑ</a:t>
            </a:r>
            <a:r>
              <a:rPr lang="el-GR" dirty="0"/>
              <a:t> ΣΠΟΥΔΩΝ</a:t>
            </a:r>
            <a:endParaRPr lang="it-IT" dirty="0"/>
          </a:p>
          <a:p>
            <a:pPr algn="l" rtl="0"/>
            <a:r>
              <a:rPr lang="it-IT" altLang="it-IT" sz="1400" dirty="0">
                <a:solidFill>
                  <a:srgbClr val="FF3399"/>
                </a:solidFill>
                <a:latin typeface="Arial Rounded MT Bold" panose="020F0704030504030204" pitchFamily="34" charset="0"/>
              </a:rPr>
              <a:t>Bucolico </a:t>
            </a:r>
            <a:r>
              <a:rPr lang="el-GR" altLang="it-IT" dirty="0">
                <a:solidFill>
                  <a:srgbClr val="FF3399"/>
                </a:solidFill>
                <a:latin typeface="Arial Rounded MT Bold" panose="020F0704030504030204" pitchFamily="34" charset="0"/>
              </a:rPr>
              <a:t>Εκπαιδευτική</a:t>
            </a:r>
            <a:r>
              <a:rPr lang="it-IT" altLang="it-IT" dirty="0">
                <a:solidFill>
                  <a:srgbClr val="FF3399"/>
                </a:solidFill>
                <a:latin typeface="Arial Rounded MT Bold" panose="020F0704030504030204" pitchFamily="34" charset="0"/>
              </a:rPr>
              <a:t> Ενότητα: </a:t>
            </a:r>
            <a:r>
              <a:rPr lang="el-GR" altLang="it-IT" dirty="0">
                <a:solidFill>
                  <a:srgbClr val="FF3399"/>
                </a:solidFill>
                <a:latin typeface="Arial Rounded MT Bold" panose="020F0704030504030204" pitchFamily="34" charset="0"/>
              </a:rPr>
              <a:t>Διαδίκτυο</a:t>
            </a:r>
            <a:r>
              <a:rPr lang="it-IT" altLang="it-IT" sz="1400" dirty="0">
                <a:solidFill>
                  <a:srgbClr val="FF3399"/>
                </a:solidFill>
                <a:latin typeface="Arial Rounded MT Bold" panose="020F0704030504030204" pitchFamily="34" charset="0"/>
              </a:rPr>
              <a:t> Ευχρηστία</a:t>
            </a:r>
            <a:endParaRPr lang="it-IT" sz="1400" dirty="0">
              <a:solidFill>
                <a:srgbClr val="FF3399"/>
              </a:solidFill>
            </a:endParaRPr>
          </a:p>
          <a:p>
            <a:pPr algn="l" rtl="0"/>
            <a:endParaRPr lang="en-US" altLang="it-IT" sz="1400" dirty="0">
              <a:latin typeface="Arial Rounded MT Bold" panose="020F0704030504030204" pitchFamily="34" charset="0"/>
            </a:endParaRPr>
          </a:p>
        </p:txBody>
      </p:sp>
      <p:grpSp>
        <p:nvGrpSpPr>
          <p:cNvPr id="6" name="Group 5"/>
          <p:cNvGrpSpPr/>
          <p:nvPr/>
        </p:nvGrpSpPr>
        <p:grpSpPr>
          <a:xfrm>
            <a:off x="3649032" y="2715766"/>
            <a:ext cx="129393" cy="1440160"/>
            <a:chOff x="3424672" y="2643758"/>
            <a:chExt cx="283232" cy="1584176"/>
          </a:xfrm>
        </p:grpSpPr>
        <p:sp>
          <p:nvSpPr>
            <p:cNvPr id="7" name="Rectangle 6"/>
            <p:cNvSpPr/>
            <p:nvPr/>
          </p:nvSpPr>
          <p:spPr>
            <a:xfrm>
              <a:off x="3635896" y="2643758"/>
              <a:ext cx="72008"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8" name="Rectangle 7"/>
            <p:cNvSpPr/>
            <p:nvPr/>
          </p:nvSpPr>
          <p:spPr>
            <a:xfrm>
              <a:off x="3565490" y="2643758"/>
              <a:ext cx="72007" cy="1584176"/>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9" name="Rectangle 8"/>
            <p:cNvSpPr/>
            <p:nvPr/>
          </p:nvSpPr>
          <p:spPr>
            <a:xfrm>
              <a:off x="3495081" y="2643758"/>
              <a:ext cx="72007" cy="1584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sp>
          <p:nvSpPr>
            <p:cNvPr id="10" name="Rectangle 9"/>
            <p:cNvSpPr/>
            <p:nvPr/>
          </p:nvSpPr>
          <p:spPr>
            <a:xfrm>
              <a:off x="3424672" y="2643758"/>
              <a:ext cx="72008" cy="1584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p>
          </p:txBody>
        </p:sp>
      </p:grpSp>
      <p:pic>
        <p:nvPicPr>
          <p:cNvPr id="12" name="Imagen 11">
            <a:extLst>
              <a:ext uri="{FF2B5EF4-FFF2-40B4-BE49-F238E27FC236}">
                <a16:creationId xmlns:a16="http://schemas.microsoft.com/office/drawing/2014/main" id="{F569CC12-15A5-4C21-8AA4-9D08885C4A3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55976" y="1779662"/>
            <a:ext cx="3491880" cy="1745940"/>
          </a:xfrm>
          <a:prstGeom prst="rect">
            <a:avLst/>
          </a:prstGeom>
        </p:spPr>
      </p:pic>
      <p:sp>
        <p:nvSpPr>
          <p:cNvPr id="14" name="CuadroTexto 13">
            <a:extLst>
              <a:ext uri="{FF2B5EF4-FFF2-40B4-BE49-F238E27FC236}">
                <a16:creationId xmlns:a16="http://schemas.microsoft.com/office/drawing/2014/main" id="{495D468D-B826-4774-B407-82988079BB1B}"/>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pic>
        <p:nvPicPr>
          <p:cNvPr id="16" name="Imagen 15">
            <a:extLst>
              <a:ext uri="{FF2B5EF4-FFF2-40B4-BE49-F238E27FC236}">
                <a16:creationId xmlns:a16="http://schemas.microsoft.com/office/drawing/2014/main" id="{ED323FE4-4882-45A4-99FE-7C10C324EAD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718413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12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it-IT" altLang="ko-KR" sz="1200" b="1" dirty="0">
                <a:solidFill>
                  <a:schemeClr val="tx1"/>
                </a:solidFill>
              </a:rPr>
              <a:t>Ο σχεδιασμός μιας ιστοσελίδας</a:t>
            </a:r>
            <a:endParaRPr lang="ko-KR" altLang="en-US" sz="1200" b="1" dirty="0">
              <a:solidFill>
                <a:schemeClr val="tx1"/>
              </a:solidFill>
            </a:endParaRPr>
          </a:p>
        </p:txBody>
      </p:sp>
      <p:sp>
        <p:nvSpPr>
          <p:cNvPr id="6" name="TextBox 5"/>
          <p:cNvSpPr txBox="1"/>
          <p:nvPr/>
        </p:nvSpPr>
        <p:spPr>
          <a:xfrm>
            <a:off x="1547664" y="1826656"/>
            <a:ext cx="6207782" cy="276999"/>
          </a:xfrm>
          <a:prstGeom prst="rect">
            <a:avLst/>
          </a:prstGeom>
          <a:noFill/>
        </p:spPr>
        <p:txBody>
          <a:bodyPr wrap="square" rtlCol="0">
            <a:spAutoFit/>
          </a:bodyPr>
          <a:lstStyle/>
          <a:p>
            <a:pPr algn="l" rtl="0">
              <a:defRPr/>
            </a:pPr>
            <a:r>
              <a:rPr lang="en-GB" altLang="es-ES" sz="1200" b="1" dirty="0"/>
              <a:t>Προσεγγίσεις σχεδιασμού ιστότοπου: </a:t>
            </a:r>
            <a:r>
              <a:rPr lang="el-GR" altLang="es-ES" sz="1200" b="1" dirty="0"/>
              <a:t>τυπικό</a:t>
            </a:r>
            <a:r>
              <a:rPr lang="en-GB" altLang="es-ES" sz="1200" b="1" dirty="0"/>
              <a:t>, σύμβαση και σύγχυση</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1C01583-A37D-4E9C-9FC9-0112E867B27A}"/>
              </a:ext>
            </a:extLst>
          </p:cNvPr>
          <p:cNvSpPr/>
          <p:nvPr/>
        </p:nvSpPr>
        <p:spPr>
          <a:xfrm>
            <a:off x="1610094" y="411510"/>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CB38FD30-63CE-4F31-8D42-3C404A6A99FA}"/>
              </a:ext>
            </a:extLst>
          </p:cNvPr>
          <p:cNvGraphicFramePr/>
          <p:nvPr>
            <p:extLst>
              <p:ext uri="{D42A27DB-BD31-4B8C-83A1-F6EECF244321}">
                <p14:modId xmlns:p14="http://schemas.microsoft.com/office/powerpoint/2010/main" val="3816488268"/>
              </p:ext>
            </p:extLst>
          </p:nvPr>
        </p:nvGraphicFramePr>
        <p:xfrm>
          <a:off x="1620000" y="2261946"/>
          <a:ext cx="5904000" cy="185350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63649991"/>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DE50153C-6790-481D-9156-8DD56538D4BA}"/>
              </a:ext>
            </a:extLst>
          </p:cNvPr>
          <p:cNvSpPr/>
          <p:nvPr/>
        </p:nvSpPr>
        <p:spPr>
          <a:xfrm>
            <a:off x="1614282" y="1943074"/>
            <a:ext cx="1655682" cy="32887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07503" y="1995686"/>
            <a:ext cx="6264696" cy="2308324"/>
          </a:xfrm>
          <a:prstGeom prst="rect">
            <a:avLst/>
          </a:prstGeom>
          <a:noFill/>
        </p:spPr>
        <p:txBody>
          <a:bodyPr wrap="square" rtlCol="0">
            <a:spAutoFit/>
          </a:bodyPr>
          <a:lstStyle/>
          <a:p>
            <a:pPr>
              <a:defRPr/>
            </a:pPr>
            <a:r>
              <a:rPr lang="el-GR" altLang="es-ES" sz="1200" b="1" i="1" dirty="0">
                <a:solidFill>
                  <a:srgbClr val="FF3399"/>
                </a:solidFill>
              </a:rPr>
              <a:t>Εικόνες κειμένου:</a:t>
            </a:r>
            <a:endParaRPr lang="it-IT" altLang="es-ES" sz="1200" b="1" i="1" dirty="0"/>
          </a:p>
          <a:p>
            <a:pPr>
              <a:defRPr/>
            </a:pPr>
            <a:endParaRPr lang="el-GR" altLang="es-ES" sz="1200" b="1" dirty="0"/>
          </a:p>
          <a:p>
            <a:pPr>
              <a:defRPr/>
            </a:pPr>
            <a:r>
              <a:rPr lang="el-GR" altLang="es-ES" sz="1200" b="1" dirty="0"/>
              <a:t>Ένας </a:t>
            </a:r>
            <a:r>
              <a:rPr lang="el-GR" altLang="es-ES" sz="1200" b="1" dirty="0" err="1"/>
              <a:t>ιστότοπος</a:t>
            </a:r>
            <a:r>
              <a:rPr lang="el-GR" altLang="es-ES" sz="1200" b="1" dirty="0"/>
              <a:t> που βασίζεται σε γραφικά δημιουργεί διάφορες κατηγορίες προβλημάτων.</a:t>
            </a:r>
          </a:p>
          <a:p>
            <a:pPr>
              <a:defRPr/>
            </a:pPr>
            <a:endParaRPr lang="el-GR" altLang="es-ES" sz="1200" b="1" dirty="0"/>
          </a:p>
          <a:p>
            <a:pPr>
              <a:buFont typeface="Arial" pitchFamily="34" charset="0"/>
              <a:buChar char="•"/>
              <a:defRPr/>
            </a:pPr>
            <a:r>
              <a:rPr lang="el-GR" altLang="es-ES" sz="1200" b="1" dirty="0"/>
              <a:t>Το γραφικό κείμενο δεν μπορεί να επιλεγεί, ο χρήστης θέλει να επιλέξει το περιεχόμενο και να μπορεί να το επικολλήσει στο δικό του έγγραφο.</a:t>
            </a:r>
          </a:p>
          <a:p>
            <a:pPr>
              <a:buFont typeface="Arial" pitchFamily="34" charset="0"/>
              <a:buChar char="•"/>
              <a:defRPr/>
            </a:pPr>
            <a:endParaRPr lang="el-GR" altLang="es-ES" sz="1200" b="1" dirty="0"/>
          </a:p>
          <a:p>
            <a:pPr>
              <a:buFont typeface="Arial" pitchFamily="34" charset="0"/>
              <a:buChar char="•"/>
              <a:defRPr/>
            </a:pPr>
            <a:r>
              <a:rPr lang="el-GR" altLang="es-ES" sz="1200" b="1" dirty="0"/>
              <a:t>Οι συνθέτες ομιλίας (φωνητική αναπαραγωγή όσων γράφονται) δυσκολεύονται με γραφικό κείμενο και για αυτό χρειάζονται προγράμματα υποστήριξης που ο χρήστης συχνά δεν διαθέτει.</a:t>
            </a: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C693FDF-0670-4F1A-85BC-610FB776071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225284C0-8523-473A-B0A2-A64C32DB527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4104625"/>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4867E935-7AB5-40A2-851E-1240C65A5B5D}"/>
              </a:ext>
            </a:extLst>
          </p:cNvPr>
          <p:cNvSpPr/>
          <p:nvPr/>
        </p:nvSpPr>
        <p:spPr>
          <a:xfrm>
            <a:off x="1620000" y="1926000"/>
            <a:ext cx="1655682" cy="328871"/>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52668" y="1946710"/>
            <a:ext cx="6264696" cy="2492990"/>
          </a:xfrm>
          <a:prstGeom prst="rect">
            <a:avLst/>
          </a:prstGeom>
          <a:noFill/>
        </p:spPr>
        <p:txBody>
          <a:bodyPr wrap="square" rtlCol="0">
            <a:spAutoFit/>
          </a:bodyPr>
          <a:lstStyle/>
          <a:p>
            <a:pPr>
              <a:defRPr/>
            </a:pPr>
            <a:r>
              <a:rPr lang="el-GR" altLang="es-ES" sz="1200" b="1" i="1" dirty="0">
                <a:solidFill>
                  <a:srgbClr val="FF3399"/>
                </a:solidFill>
              </a:rPr>
              <a:t>Μετακίνηση κειμένου:</a:t>
            </a:r>
          </a:p>
          <a:p>
            <a:pPr>
              <a:defRPr/>
            </a:pPr>
            <a:endParaRPr lang="it-IT" altLang="es-ES" sz="1200" b="1" i="1" dirty="0"/>
          </a:p>
          <a:p>
            <a:pPr>
              <a:defRPr/>
            </a:pPr>
            <a:r>
              <a:rPr lang="el-GR" altLang="es-ES" sz="1200" b="1" dirty="0"/>
              <a:t>Το κείμενο που αναβοσβήνει ή κινείται αποσπά την προσοχή του χρήστη από αυτό που θέλει να κάνει.</a:t>
            </a:r>
          </a:p>
          <a:p>
            <a:pPr>
              <a:defRPr/>
            </a:pPr>
            <a:endParaRPr lang="el-GR" altLang="es-ES" sz="1200" b="1" dirty="0"/>
          </a:p>
          <a:p>
            <a:pPr>
              <a:defRPr/>
            </a:pPr>
            <a:r>
              <a:rPr lang="el-GR" altLang="es-ES" sz="1200" b="1" dirty="0"/>
              <a:t>Η μετακίνηση κειμένου είναι προβληματική για τους χρήστες που πρέπει να μεταφράσουν ενώ διαβάζουν. Αυτό συμβαίνει επειδή ο χρήστης θέλει να αποφασίσει την ταχύτητα ανάγνωσής του χωρίς να χρειάζεται να επηρεαστεί από εξωτερικούς παράγοντες.</a:t>
            </a:r>
          </a:p>
          <a:p>
            <a:pPr>
              <a:defRPr/>
            </a:pPr>
            <a:endParaRPr lang="el-GR" altLang="es-ES" sz="1200" b="1" dirty="0"/>
          </a:p>
          <a:p>
            <a:pPr>
              <a:defRPr/>
            </a:pPr>
            <a:r>
              <a:rPr lang="el-GR" altLang="es-ES" sz="1200" b="1" dirty="0"/>
              <a:t>Για άτομα με μειωμένη όραση ή / και νευρολογικά προβλήματα, η μετακίνηση κειμένου δεν σας επιτρέπει να εστιάσετε και να διατηρήσετε οπτική επαφή.</a:t>
            </a: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EB5E892-3CE4-4D55-888B-54F5A9F5508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ED4AED0F-982A-4C3F-95E6-7034D458CAA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3248826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3BAE8A5-5649-4AD5-8872-AD7449D380DD}"/>
              </a:ext>
            </a:extLst>
          </p:cNvPr>
          <p:cNvSpPr/>
          <p:nvPr/>
        </p:nvSpPr>
        <p:spPr>
          <a:xfrm>
            <a:off x="1450521" y="2067694"/>
            <a:ext cx="1609311" cy="288032"/>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rtl="0"/>
            <a:endParaRPr lang="es-ES"/>
          </a:p>
        </p:txBody>
      </p:sp>
      <p:sp>
        <p:nvSpPr>
          <p:cNvPr id="4" name="Rectangle 3"/>
          <p:cNvSpPr/>
          <p:nvPr/>
        </p:nvSpPr>
        <p:spPr>
          <a:xfrm>
            <a:off x="1450521"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9652" y="2067694"/>
            <a:ext cx="6264696" cy="1938992"/>
          </a:xfrm>
          <a:prstGeom prst="rect">
            <a:avLst/>
          </a:prstGeom>
          <a:noFill/>
        </p:spPr>
        <p:txBody>
          <a:bodyPr wrap="square" rtlCol="0">
            <a:spAutoFit/>
          </a:bodyPr>
          <a:lstStyle/>
          <a:p>
            <a:pPr algn="l" rtl="0">
              <a:defRPr/>
            </a:pPr>
            <a:r>
              <a:rPr lang="it-IT" altLang="es-ES" sz="1200" b="1" i="1" dirty="0">
                <a:solidFill>
                  <a:schemeClr val="accent2">
                    <a:lumMod val="75000"/>
                  </a:schemeClr>
                </a:solidFill>
              </a:rPr>
              <a:t>Γράψτε για τον ιστό</a:t>
            </a:r>
          </a:p>
          <a:p>
            <a:pPr algn="l" rtl="0">
              <a:defRPr/>
            </a:pPr>
            <a:endParaRPr lang="it-IT" altLang="es-ES" sz="1200" b="1" i="1" dirty="0"/>
          </a:p>
          <a:p>
            <a:pPr>
              <a:defRPr/>
            </a:pPr>
            <a:r>
              <a:rPr lang="el-GR" altLang="es-ES" sz="1200" b="1" dirty="0"/>
              <a:t>Ένας οπτικά ευχάριστος </a:t>
            </a:r>
            <a:r>
              <a:rPr lang="el-GR" altLang="es-ES" sz="1200" b="1" dirty="0" err="1"/>
              <a:t>ιστότοπος</a:t>
            </a:r>
            <a:r>
              <a:rPr lang="el-GR" altLang="es-ES" sz="1200" b="1" dirty="0"/>
              <a:t> είναι καλός, αλλά η ποιότητα του περιεχομένου είναι πιο σημαντική.</a:t>
            </a:r>
          </a:p>
          <a:p>
            <a:pPr>
              <a:defRPr/>
            </a:pPr>
            <a:endParaRPr lang="el-GR" altLang="es-ES" sz="1200" b="1" dirty="0"/>
          </a:p>
          <a:p>
            <a:pPr>
              <a:defRPr/>
            </a:pPr>
            <a:r>
              <a:rPr lang="el-GR" altLang="es-ES" sz="1200" b="1" dirty="0"/>
              <a:t>Για να προσελκύσετε και να διατηρήσετε τους επισκέπτες σε έναν </a:t>
            </a:r>
            <a:r>
              <a:rPr lang="el-GR" altLang="es-ES" sz="1200" b="1" dirty="0" err="1"/>
              <a:t>ιστότοπο</a:t>
            </a:r>
            <a:r>
              <a:rPr lang="el-GR" altLang="es-ES" sz="1200" b="1" dirty="0"/>
              <a:t>, είναι σημαντικό να προτείνετε σταθερό και σαφές περιεχόμενο και να παρέχετε αποτελεσματική και διαισθητική πρόσβαση σε αυτό το περιεχόμενο.</a:t>
            </a: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3FB213-9B86-4FA7-932B-0189A0D2B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249174B9-A9A8-44F3-B51C-DE5F97C1F2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7807497"/>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9E0A6CCC-E078-489D-927A-68E03DCD0193}"/>
              </a:ext>
            </a:extLst>
          </p:cNvPr>
          <p:cNvSpPr/>
          <p:nvPr/>
        </p:nvSpPr>
        <p:spPr>
          <a:xfrm>
            <a:off x="1485996" y="1995686"/>
            <a:ext cx="4392488" cy="274530"/>
          </a:xfrm>
          <a:prstGeom prst="rect">
            <a:avLst/>
          </a:prstGeom>
          <a:ln/>
        </p:spPr>
        <p:style>
          <a:lnRef idx="2">
            <a:schemeClr val="accent3"/>
          </a:lnRef>
          <a:fillRef idx="1">
            <a:schemeClr val="lt1"/>
          </a:fillRef>
          <a:effectRef idx="0">
            <a:schemeClr val="accent3"/>
          </a:effectRef>
          <a:fontRef idx="minor">
            <a:schemeClr val="dk1"/>
          </a:fontRef>
        </p:style>
        <p:txBody>
          <a:bodyPr rtlCol="0" anchor="ctr"/>
          <a:lstStyle/>
          <a:p>
            <a:pPr algn="ctr" rtl="0"/>
            <a:endParaRPr lang="es-ES"/>
          </a:p>
        </p:txBody>
      </p:sp>
      <p:sp>
        <p:nvSpPr>
          <p:cNvPr id="4" name="Rectangle 3"/>
          <p:cNvSpPr/>
          <p:nvPr/>
        </p:nvSpPr>
        <p:spPr>
          <a:xfrm>
            <a:off x="1475656" y="13023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9652" y="1995686"/>
            <a:ext cx="6264696" cy="2492990"/>
          </a:xfrm>
          <a:prstGeom prst="rect">
            <a:avLst/>
          </a:prstGeom>
          <a:noFill/>
        </p:spPr>
        <p:txBody>
          <a:bodyPr wrap="square" rtlCol="0">
            <a:spAutoFit/>
          </a:bodyPr>
          <a:lstStyle/>
          <a:p>
            <a:pPr>
              <a:defRPr/>
            </a:pPr>
            <a:r>
              <a:rPr lang="el-GR" altLang="es-ES" sz="1200" b="1" i="1" dirty="0">
                <a:solidFill>
                  <a:schemeClr val="accent2">
                    <a:lumMod val="75000"/>
                  </a:schemeClr>
                </a:solidFill>
              </a:rPr>
              <a:t>Γραφή για τον Ιστό: Η κακή γραφή καταστρέφει έναν </a:t>
            </a:r>
            <a:r>
              <a:rPr lang="el-GR" altLang="es-ES" sz="1200" b="1" i="1" dirty="0" err="1">
                <a:solidFill>
                  <a:schemeClr val="accent2">
                    <a:lumMod val="75000"/>
                  </a:schemeClr>
                </a:solidFill>
              </a:rPr>
              <a:t>ιστότοπο</a:t>
            </a:r>
            <a:endParaRPr lang="el-GR" altLang="es-ES" sz="1200" b="1" i="1" dirty="0">
              <a:solidFill>
                <a:schemeClr val="accent2">
                  <a:lumMod val="75000"/>
                </a:schemeClr>
              </a:solidFill>
            </a:endParaRPr>
          </a:p>
          <a:p>
            <a:pPr>
              <a:defRPr/>
            </a:pPr>
            <a:endParaRPr lang="it-IT" altLang="es-ES" sz="1200" b="1" i="1" dirty="0"/>
          </a:p>
          <a:p>
            <a:pPr>
              <a:defRPr/>
            </a:pPr>
            <a:r>
              <a:rPr lang="el-GR" altLang="es-ES" sz="1200" b="1" dirty="0"/>
              <a:t>Το αποδιοργανωμένο περιεχόμενο μπορεί να δυσκολέψει απλές εργασίες στον ιστό, όπως η επιλογή ενός προϊόντος.</a:t>
            </a:r>
          </a:p>
          <a:p>
            <a:pPr>
              <a:defRPr/>
            </a:pPr>
            <a:endParaRPr lang="el-GR" altLang="es-ES" sz="1200" b="1" dirty="0"/>
          </a:p>
          <a:p>
            <a:pPr>
              <a:defRPr/>
            </a:pPr>
            <a:r>
              <a:rPr lang="el-GR" altLang="es-ES" sz="1200" b="1" dirty="0"/>
              <a:t>Στην πραγματικότητα, εάν ένας </a:t>
            </a:r>
            <a:r>
              <a:rPr lang="el-GR" altLang="es-ES" sz="1200" b="1" dirty="0" err="1"/>
              <a:t>ιστότοπος</a:t>
            </a:r>
            <a:r>
              <a:rPr lang="el-GR" altLang="es-ES" sz="1200" b="1" dirty="0"/>
              <a:t> διευκολύνει την εύρεση απαντήσεων, ο χρήστης τον εμπιστεύεται και επιστρέφει.</a:t>
            </a:r>
          </a:p>
          <a:p>
            <a:pPr>
              <a:defRPr/>
            </a:pPr>
            <a:endParaRPr lang="el-GR" altLang="es-ES" sz="1200" b="1" dirty="0"/>
          </a:p>
          <a:p>
            <a:pPr>
              <a:defRPr/>
            </a:pPr>
            <a:r>
              <a:rPr lang="el-GR" altLang="es-ES" sz="1200" b="1" dirty="0"/>
              <a:t>Ο καλός σχεδιασμός βοηθά τον επισκέπτη να είναι ικανοποιημένος αλλά δεν είναι αρκετός.</a:t>
            </a: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67A8FC-4325-4CBB-83C8-B08A181D878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3B73BD60-94C5-4793-B12A-26DE933055D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106496451"/>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50521" y="1923678"/>
            <a:ext cx="6264696" cy="2123658"/>
          </a:xfrm>
          <a:prstGeom prst="rect">
            <a:avLst/>
          </a:prstGeom>
          <a:noFill/>
        </p:spPr>
        <p:txBody>
          <a:bodyPr wrap="square" rtlCol="0">
            <a:spAutoFit/>
          </a:bodyPr>
          <a:lstStyle/>
          <a:p>
            <a:pPr>
              <a:defRPr/>
            </a:pPr>
            <a:r>
              <a:rPr lang="el-GR" altLang="es-ES" sz="1200" b="1" i="1" dirty="0">
                <a:solidFill>
                  <a:srgbClr val="FF3399"/>
                </a:solidFill>
              </a:rPr>
              <a:t>Όπως διαβάζει ο χρήστης:</a:t>
            </a:r>
          </a:p>
          <a:p>
            <a:pPr>
              <a:defRPr/>
            </a:pPr>
            <a:endParaRPr lang="it-IT" altLang="es-ES" sz="1200" b="1" i="1" dirty="0"/>
          </a:p>
          <a:p>
            <a:pPr>
              <a:defRPr/>
            </a:pPr>
            <a:r>
              <a:rPr lang="el-GR" altLang="es-ES" sz="1200" b="1" dirty="0"/>
              <a:t>Ο χρήστης προσαρμόζει οποιαδήποτε στρατηγική για εξοικονόμηση χρόνου. Στην πραγματικότητα, ρίχνει μια πρώτη ματιά για να πάρει μια ιδέα για την ιστοσελίδα και αν χρειαστεί μπαίνει στις λεπτομέρειες του περιεχομένου.</a:t>
            </a:r>
          </a:p>
          <a:p>
            <a:pPr>
              <a:defRPr/>
            </a:pPr>
            <a:endParaRPr lang="el-GR" altLang="es-ES" sz="1200" b="1" dirty="0"/>
          </a:p>
          <a:p>
            <a:pPr>
              <a:defRPr/>
            </a:pPr>
            <a:r>
              <a:rPr lang="el-GR" altLang="es-ES" sz="1200" b="1" dirty="0"/>
              <a:t>Εάν ο </a:t>
            </a:r>
            <a:r>
              <a:rPr lang="el-GR" altLang="es-ES" sz="1200" b="1" dirty="0" err="1"/>
              <a:t>ιστότοπος</a:t>
            </a:r>
            <a:r>
              <a:rPr lang="el-GR" altLang="es-ES" sz="1200" b="1" dirty="0"/>
              <a:t> δεν αποκαλύψει γρήγορα τι επιφυλάσσει, ο χρήστης κουράζεται και τον αφήνει χωρίς τη δυνατότητα επιστροφής σε αυτήν τη σελίδα.</a:t>
            </a: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AC1A3FF-8B42-41C9-858E-537812DE92E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8F977177-B407-43C1-ADEB-0D573CB37AD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6328995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315B533-8FCB-4A25-B086-93075A3256EC}"/>
              </a:ext>
            </a:extLst>
          </p:cNvPr>
          <p:cNvSpPr/>
          <p:nvPr/>
        </p:nvSpPr>
        <p:spPr>
          <a:xfrm>
            <a:off x="1473092" y="1984614"/>
            <a:ext cx="1681319" cy="369332"/>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450521"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74558" y="2046514"/>
            <a:ext cx="6264696" cy="3046988"/>
          </a:xfrm>
          <a:prstGeom prst="rect">
            <a:avLst/>
          </a:prstGeom>
          <a:noFill/>
        </p:spPr>
        <p:txBody>
          <a:bodyPr wrap="square" rtlCol="0">
            <a:spAutoFit/>
          </a:bodyPr>
          <a:lstStyle/>
          <a:p>
            <a:pPr algn="l" rtl="0">
              <a:defRPr/>
            </a:pPr>
            <a:r>
              <a:rPr lang="it-IT" altLang="es-ES" sz="1200" b="1" i="1" dirty="0">
                <a:solidFill>
                  <a:srgbClr val="7030A0"/>
                </a:solidFill>
              </a:rPr>
              <a:t>Γράψτε για τους αναγνώστες:</a:t>
            </a:r>
          </a:p>
          <a:p>
            <a:pPr algn="l" rtl="0">
              <a:defRPr/>
            </a:pPr>
            <a:endParaRPr lang="it-IT" altLang="es-ES" sz="1200" b="1" i="1" dirty="0"/>
          </a:p>
          <a:p>
            <a:pPr>
              <a:defRPr/>
            </a:pPr>
            <a:r>
              <a:rPr lang="el-GR" altLang="es-ES" sz="1200" b="1" dirty="0"/>
              <a:t>Εάν δεν έχετε πρόγραμμα επεξεργασίας ή έμπειρο προγραμματιστή επεξεργασίας ιστού, θα πρέπει να προσλάβετε έναν. Αυτό είναι απαραίτητο καθώς το περιεχόμενο απαιτεί εξειδίκευση.</a:t>
            </a:r>
          </a:p>
          <a:p>
            <a:pPr>
              <a:defRPr/>
            </a:pPr>
            <a:endParaRPr lang="el-GR" altLang="es-ES" sz="1200" b="1" dirty="0"/>
          </a:p>
          <a:p>
            <a:pPr>
              <a:defRPr/>
            </a:pPr>
            <a:r>
              <a:rPr lang="el-GR" altLang="es-ES" sz="1200" b="1" dirty="0"/>
              <a:t>Οι πληροφορίες πρέπει να φιλτραριστούν και να υποβληθούν σε επεξεργασία για να γίνουν αποδεκτές από τον τυπικός χρήστης.</a:t>
            </a:r>
          </a:p>
          <a:p>
            <a:pPr>
              <a:defRPr/>
            </a:pPr>
            <a:endParaRPr lang="el-GR" altLang="es-ES" sz="1200" b="1" dirty="0"/>
          </a:p>
          <a:p>
            <a:pPr>
              <a:defRPr/>
            </a:pPr>
            <a:r>
              <a:rPr lang="el-GR" altLang="es-ES" sz="1200" b="1" dirty="0"/>
              <a:t>Είναι απαραίτητο να γράψετε απλό και περιεκτικό περιεχόμενο για να επιδείξετε σεβασμό στον χρόνο του χρήστη.</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A86693C-7065-42D7-B0BF-3716D09B5ED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D752D893-6391-4365-83E9-363CA5461C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4283159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92194" y="1837869"/>
            <a:ext cx="3960440" cy="276999"/>
          </a:xfrm>
          <a:prstGeom prst="rect">
            <a:avLst/>
          </a:prstGeom>
          <a:noFill/>
        </p:spPr>
        <p:txBody>
          <a:bodyPr wrap="square" rtlCol="0">
            <a:spAutoFit/>
          </a:bodyPr>
          <a:lstStyle/>
          <a:p>
            <a:pPr algn="l" rtl="0">
              <a:defRPr/>
            </a:pPr>
            <a:r>
              <a:rPr lang="it-IT" altLang="es-ES" sz="1200" b="1" i="1" dirty="0">
                <a:solidFill>
                  <a:srgbClr val="FF3399"/>
                </a:solidFill>
              </a:rPr>
              <a:t>ΟΔΗΓΙΕΣ ΓΙΑ ΠΟΙΟΤΙΚΟ ΚΕΙΜΕΝΟ ΙΣΤΟΣΕΛΙΔΑ</a:t>
            </a:r>
            <a:r>
              <a:rPr lang="el-GR" altLang="es-ES" sz="1200" b="1" i="1" dirty="0">
                <a:solidFill>
                  <a:srgbClr val="FF3399"/>
                </a:solidFill>
              </a:rPr>
              <a:t>Σ</a:t>
            </a:r>
            <a:r>
              <a:rPr lang="it-IT" altLang="es-ES" sz="1200" b="1" i="1" dirty="0">
                <a:solidFill>
                  <a:srgbClr val="FF3399"/>
                </a:solidFill>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A6091958-A06D-4D85-8FBA-E8A774A75F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5" name="Diagrama 4">
            <a:extLst>
              <a:ext uri="{FF2B5EF4-FFF2-40B4-BE49-F238E27FC236}">
                <a16:creationId xmlns:a16="http://schemas.microsoft.com/office/drawing/2014/main" id="{6A4224F3-6F66-4BF4-8E0D-3CFFD058B7B3}"/>
              </a:ext>
            </a:extLst>
          </p:cNvPr>
          <p:cNvGraphicFramePr/>
          <p:nvPr>
            <p:extLst>
              <p:ext uri="{D42A27DB-BD31-4B8C-83A1-F6EECF244321}">
                <p14:modId xmlns:p14="http://schemas.microsoft.com/office/powerpoint/2010/main" val="3730101515"/>
              </p:ext>
            </p:extLst>
          </p:nvPr>
        </p:nvGraphicFramePr>
        <p:xfrm>
          <a:off x="1592194" y="2252929"/>
          <a:ext cx="4625565" cy="188471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1" name="Freccia giù 1">
            <a:extLst>
              <a:ext uri="{FF2B5EF4-FFF2-40B4-BE49-F238E27FC236}">
                <a16:creationId xmlns:a16="http://schemas.microsoft.com/office/drawing/2014/main" id="{A57AE939-B5CE-41E1-89F3-B4C8801DC25C}"/>
              </a:ext>
            </a:extLst>
          </p:cNvPr>
          <p:cNvSpPr/>
          <p:nvPr/>
        </p:nvSpPr>
        <p:spPr>
          <a:xfrm>
            <a:off x="5796136" y="3386197"/>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18" name="Imagen 17">
            <a:extLst>
              <a:ext uri="{FF2B5EF4-FFF2-40B4-BE49-F238E27FC236}">
                <a16:creationId xmlns:a16="http://schemas.microsoft.com/office/drawing/2014/main" id="{156A6B73-49AC-4C13-B3B7-C97224565D26}"/>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1135768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09258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604723"/>
            <a:ext cx="6264696" cy="830997"/>
          </a:xfrm>
          <a:prstGeom prst="rect">
            <a:avLst/>
          </a:prstGeom>
          <a:noFill/>
        </p:spPr>
        <p:txBody>
          <a:bodyPr wrap="square" rtlCol="0">
            <a:spAutoFit/>
          </a:bodyPr>
          <a:lstStyle/>
          <a:p>
            <a:pPr algn="l" rtl="0">
              <a:defRPr/>
            </a:pPr>
            <a:r>
              <a:rPr lang="it-IT" altLang="es-ES" sz="1200" b="1" i="1" dirty="0">
                <a:solidFill>
                  <a:srgbClr val="FF3399"/>
                </a:solidFill>
              </a:rPr>
              <a:t>Πότε </a:t>
            </a:r>
            <a:r>
              <a:rPr lang="el-GR" altLang="es-ES" sz="1200" b="1" i="1" dirty="0">
                <a:solidFill>
                  <a:srgbClr val="FF3399"/>
                </a:solidFill>
              </a:rPr>
              <a:t>η </a:t>
            </a:r>
            <a:r>
              <a:rPr lang="it-IT" altLang="es-ES" sz="1200" b="1" i="1" dirty="0">
                <a:solidFill>
                  <a:srgbClr val="FF3399"/>
                </a:solidFill>
              </a:rPr>
              <a:t>αυτοπροβολή είναι δικαιολογημέν</a:t>
            </a:r>
            <a:r>
              <a:rPr lang="el-GR" altLang="es-ES" sz="1200" b="1" i="1" dirty="0">
                <a:solidFill>
                  <a:srgbClr val="FF3399"/>
                </a:solidFill>
              </a:rPr>
              <a:t>η</a:t>
            </a:r>
            <a:r>
              <a:rPr lang="it-IT" altLang="es-ES" sz="1200" b="1" i="1" dirty="0">
                <a:solidFill>
                  <a:srgbClr val="FF3399"/>
                </a:solidFill>
              </a:rPr>
              <a:t>:</a:t>
            </a:r>
          </a:p>
          <a:p>
            <a:pPr algn="l" rtl="0">
              <a:defRPr/>
            </a:pPr>
            <a:endParaRPr lang="it-IT" altLang="es-ES" sz="1200" b="1" i="1" dirty="0"/>
          </a:p>
          <a:p>
            <a:pPr>
              <a:defRPr/>
            </a:pPr>
            <a:r>
              <a:rPr lang="el-GR" altLang="es-ES" sz="1200" b="1" dirty="0"/>
              <a:t>Όταν εμφανίζετε αποτελέσματα ιδιαίτερης αξίας με στόχο να φαίνεστε έγκυροι χωρίς υπερβολές</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8E6FEC0-1312-4EDA-BDCF-A8F6BA8F29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F5B4EB00-17B6-4593-BF00-4401BDA7ED0A}"/>
              </a:ext>
            </a:extLst>
          </p:cNvPr>
          <p:cNvGraphicFramePr/>
          <p:nvPr>
            <p:extLst>
              <p:ext uri="{D42A27DB-BD31-4B8C-83A1-F6EECF244321}">
                <p14:modId xmlns:p14="http://schemas.microsoft.com/office/powerpoint/2010/main" val="4085843995"/>
              </p:ext>
            </p:extLst>
          </p:nvPr>
        </p:nvGraphicFramePr>
        <p:xfrm>
          <a:off x="1979712" y="2307431"/>
          <a:ext cx="5472608" cy="230832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A3BC0D65-865A-4592-9AC9-9D71AD0892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93622635"/>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3296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11940" y="1692195"/>
            <a:ext cx="6264696" cy="276999"/>
          </a:xfrm>
          <a:prstGeom prst="rect">
            <a:avLst/>
          </a:prstGeom>
          <a:noFill/>
        </p:spPr>
        <p:txBody>
          <a:bodyPr wrap="square" rtlCol="0">
            <a:spAutoFit/>
          </a:bodyPr>
          <a:lstStyle/>
          <a:p>
            <a:pPr algn="l" rtl="0">
              <a:defRPr/>
            </a:pPr>
            <a:r>
              <a:rPr lang="it-IT" altLang="es-ES" sz="1200" b="1" i="1" dirty="0">
                <a:solidFill>
                  <a:srgbClr val="00B0F0"/>
                </a:solidFill>
              </a:rPr>
              <a:t>Μορφοποίηση του κειμένου για ανάγνωση:</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D2B0B6C-13AA-4D60-822B-2B8FFFE5759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48226750-125F-4080-8E91-ED3F129949D5}"/>
              </a:ext>
            </a:extLst>
          </p:cNvPr>
          <p:cNvGraphicFramePr/>
          <p:nvPr>
            <p:extLst>
              <p:ext uri="{D42A27DB-BD31-4B8C-83A1-F6EECF244321}">
                <p14:modId xmlns:p14="http://schemas.microsoft.com/office/powerpoint/2010/main" val="500761636"/>
              </p:ext>
            </p:extLst>
          </p:nvPr>
        </p:nvGraphicFramePr>
        <p:xfrm>
          <a:off x="1450521" y="2046055"/>
          <a:ext cx="5679894" cy="2412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0B7E5097-EBCF-4D3F-B2D6-B6E09BDD3C6B}"/>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11281606"/>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BFF3BD4-0E85-4689-8B04-A94251674674}"/>
              </a:ext>
            </a:extLst>
          </p:cNvPr>
          <p:cNvSpPr/>
          <p:nvPr/>
        </p:nvSpPr>
        <p:spPr>
          <a:xfrm>
            <a:off x="1620000" y="3350826"/>
            <a:ext cx="6120352" cy="100811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620000"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9999" y="2054389"/>
            <a:ext cx="6264696" cy="3600986"/>
          </a:xfrm>
          <a:prstGeom prst="rect">
            <a:avLst/>
          </a:prstGeom>
          <a:noFill/>
        </p:spPr>
        <p:txBody>
          <a:bodyPr wrap="square" rtlCol="0">
            <a:spAutoFit/>
          </a:bodyPr>
          <a:lstStyle/>
          <a:p>
            <a:pPr algn="l" rtl="0">
              <a:defRPr/>
            </a:pPr>
            <a:r>
              <a:rPr lang="it-IT" altLang="es-ES" sz="1200" b="1" i="1" dirty="0">
                <a:solidFill>
                  <a:srgbClr val="FF3399"/>
                </a:solidFill>
              </a:rPr>
              <a:t>Επισημάνετε λέξεις -κλειδιά:</a:t>
            </a:r>
          </a:p>
          <a:p>
            <a:pPr algn="l" rtl="0">
              <a:defRPr/>
            </a:pPr>
            <a:endParaRPr lang="it-IT" altLang="es-ES" sz="1200" b="1" i="1" dirty="0"/>
          </a:p>
          <a:p>
            <a:pPr>
              <a:defRPr/>
            </a:pPr>
            <a:r>
              <a:rPr lang="el-GR" altLang="es-ES" sz="1200" b="1" dirty="0"/>
              <a:t>Εφιστάται η προσοχή σε συγκεκριμένα μέρη της σελίδας.</a:t>
            </a:r>
          </a:p>
          <a:p>
            <a:pPr>
              <a:defRPr/>
            </a:pPr>
            <a:endParaRPr lang="el-GR" altLang="es-ES" sz="1200" b="1" dirty="0"/>
          </a:p>
          <a:p>
            <a:pPr>
              <a:defRPr/>
            </a:pPr>
            <a:r>
              <a:rPr lang="el-GR" altLang="es-ES" sz="1200" b="1" dirty="0" err="1"/>
              <a:t>Αντ</a:t>
            </a:r>
            <a:r>
              <a:rPr lang="el-GR" altLang="es-ES" sz="1200" b="1" dirty="0"/>
              <a:t> 'αυτού, επισημάνετε μεγάλες παραγράφους: μεταφέρει μια αίσθηση συνωστισμού και δεν σας επιτρέπει να διακρίνετε τα σημαντικά πράγματα.</a:t>
            </a:r>
            <a:endParaRPr lang="it-IT" altLang="es-ES" sz="1200" b="1" dirty="0"/>
          </a:p>
          <a:p>
            <a:pPr algn="l" rtl="0">
              <a:defRPr/>
            </a:pPr>
            <a:endParaRPr lang="it-IT" altLang="es-ES" sz="1200" b="1" dirty="0"/>
          </a:p>
          <a:p>
            <a:pPr algn="l" rtl="0">
              <a:defRPr/>
            </a:pPr>
            <a:r>
              <a:rPr lang="it-IT" altLang="es-ES" sz="1200" b="1" dirty="0">
                <a:solidFill>
                  <a:srgbClr val="FF3399"/>
                </a:solidFill>
              </a:rPr>
              <a:t>ΣΥΝΙΣΤΟΥΜΕ:</a:t>
            </a:r>
          </a:p>
          <a:p>
            <a:pPr algn="l" rtl="0">
              <a:defRPr/>
            </a:pPr>
            <a:endParaRPr lang="it-IT" altLang="es-ES" sz="1200" b="1" dirty="0">
              <a:solidFill>
                <a:srgbClr val="FF3399"/>
              </a:solidFill>
            </a:endParaRPr>
          </a:p>
          <a:p>
            <a:pPr>
              <a:defRPr/>
            </a:pPr>
            <a:r>
              <a:rPr lang="el-GR" altLang="es-ES" sz="1200" b="1" dirty="0"/>
              <a:t>Χρησιμοποιήστε σύντομους τίτλους και κεφαλίδες, αυτές πρέπει να μεταφέρουν το μήνυμα με λίγες λέξεις.</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4270" y="4616439"/>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FC38A56-103D-4235-91F4-3BB06899CA3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7306842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l-GR" altLang="ko-KR" sz="1200" b="1" dirty="0">
                <a:solidFill>
                  <a:schemeClr val="tx1"/>
                </a:solidFill>
              </a:rPr>
              <a:t>Η αναζήτηση για έναν «τυπικό» χρήστη</a:t>
            </a:r>
            <a:endParaRPr lang="ko-KR" altLang="en-US" sz="1200" b="1" dirty="0">
              <a:solidFill>
                <a:schemeClr val="tx1"/>
              </a:solidFill>
            </a:endParaRPr>
          </a:p>
        </p:txBody>
      </p:sp>
      <p:sp>
        <p:nvSpPr>
          <p:cNvPr id="6" name="TextBox 5"/>
          <p:cNvSpPr txBox="1"/>
          <p:nvPr/>
        </p:nvSpPr>
        <p:spPr>
          <a:xfrm>
            <a:off x="1574995" y="2224382"/>
            <a:ext cx="5939099" cy="1200329"/>
          </a:xfrm>
          <a:prstGeom prst="rect">
            <a:avLst/>
          </a:prstGeom>
          <a:noFill/>
        </p:spPr>
        <p:txBody>
          <a:bodyPr wrap="square" rtlCol="0">
            <a:spAutoFit/>
          </a:bodyPr>
          <a:lstStyle/>
          <a:p>
            <a:pPr algn="l" rtl="0">
              <a:defRPr/>
            </a:pPr>
            <a:r>
              <a:rPr lang="en-GB" altLang="es-ES" sz="1200" dirty="0">
                <a:latin typeface="Arial Rounded MT Bold" panose="020F0704030504030204" pitchFamily="34" charset="0"/>
              </a:rPr>
              <a:t>Μέσω μιας μηχανής αναζήτησης, ο χρήστης, πληκτρολογώντας 2/3 λέξεις, θα </a:t>
            </a:r>
            <a:r>
              <a:rPr lang="en-GB" altLang="es-ES" sz="1200" dirty="0" err="1">
                <a:latin typeface="Arial Rounded MT Bold" panose="020F0704030504030204" pitchFamily="34" charset="0"/>
              </a:rPr>
              <a:t>βλέπει</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μόνο</a:t>
            </a:r>
            <a:r>
              <a:rPr lang="el-GR" altLang="es-ES" sz="1200" dirty="0">
                <a:latin typeface="Arial Rounded MT Bold" panose="020F0704030504030204" pitchFamily="34" charset="0"/>
              </a:rPr>
              <a:t> </a:t>
            </a:r>
            <a:r>
              <a:rPr lang="en-GB" altLang="es-ES" sz="1200" dirty="0" err="1">
                <a:latin typeface="Arial Rounded MT Bold" panose="020F0704030504030204" pitchFamily="34" charset="0"/>
              </a:rPr>
              <a:t>τα</a:t>
            </a:r>
            <a:r>
              <a:rPr lang="en-GB" altLang="es-ES" sz="1200" dirty="0">
                <a:latin typeface="Arial Rounded MT Bold" panose="020F0704030504030204" pitchFamily="34" charset="0"/>
              </a:rPr>
              <a:t> πρώτα αποτελέσματα του SERP.</a:t>
            </a:r>
          </a:p>
          <a:p>
            <a:pPr algn="l" rtl="0">
              <a:defRPr/>
            </a:pPr>
            <a:endParaRPr lang="en-GB" altLang="es-ES" sz="1200" dirty="0">
              <a:latin typeface="Arial Rounded MT Bold" panose="020F0704030504030204" pitchFamily="34" charset="0"/>
            </a:endParaRPr>
          </a:p>
          <a:p>
            <a:pPr algn="l" rtl="0">
              <a:defRPr/>
            </a:pPr>
            <a:r>
              <a:rPr lang="en-GB" altLang="es-ES" sz="1200" dirty="0">
                <a:latin typeface="Arial Rounded MT Bold" panose="020F0704030504030204" pitchFamily="34" charset="0"/>
              </a:rPr>
              <a:t>Αυτοί οι ιστότοποι που θα εμφανίζονται αν δεν φαίνονται σημαντικοί, θα εγκαταλειφθούν από τον χρήστη εντός 2 λεπτών.</a:t>
            </a:r>
          </a:p>
          <a:p>
            <a:pPr marL="171450" indent="-171450" algn="l" rtl="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6241E31-522A-48C9-8C36-16519880D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67219846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48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790556"/>
            <a:ext cx="6264696" cy="3231654"/>
          </a:xfrm>
          <a:prstGeom prst="rect">
            <a:avLst/>
          </a:prstGeom>
          <a:noFill/>
        </p:spPr>
        <p:txBody>
          <a:bodyPr wrap="square" rtlCol="0">
            <a:spAutoFit/>
          </a:bodyPr>
          <a:lstStyle/>
          <a:p>
            <a:pPr algn="l" rtl="0">
              <a:defRPr/>
            </a:pPr>
            <a:endParaRPr lang="it-IT" altLang="es-ES" sz="1200" b="1" i="1" dirty="0"/>
          </a:p>
          <a:p>
            <a:pPr>
              <a:defRPr/>
            </a:pPr>
            <a:r>
              <a:rPr lang="el-GR" altLang="es-ES" sz="1200" b="1" i="1" dirty="0">
                <a:solidFill>
                  <a:srgbClr val="FF3399"/>
                </a:solidFill>
              </a:rPr>
              <a:t>Ιεραρχία τίτλου:</a:t>
            </a:r>
            <a:endParaRPr lang="it-IT" altLang="es-ES" sz="1200" b="1" i="1" dirty="0"/>
          </a:p>
          <a:p>
            <a:pPr algn="l" rtl="0">
              <a:defRPr/>
            </a:pPr>
            <a:endParaRPr lang="it-IT" altLang="es-ES" sz="1200" b="1" i="1" dirty="0"/>
          </a:p>
          <a:p>
            <a:pPr marL="171450" indent="-171450">
              <a:buFont typeface="Arial" panose="020B0604020202020204" pitchFamily="34" charset="0"/>
              <a:buChar char="•"/>
              <a:defRPr/>
            </a:pPr>
            <a:r>
              <a:rPr lang="el-GR" altLang="es-ES" sz="1200" b="1" dirty="0"/>
              <a:t>Οι κύριοι τίτλοι πρέπει να είναι γραμμένοι σε μεγαλύτερο σώμα από το σώμα του κειμένου.</a:t>
            </a:r>
          </a:p>
          <a:p>
            <a:pPr marL="171450" indent="-171450">
              <a:buFont typeface="Arial" panose="020B0604020202020204" pitchFamily="34" charset="0"/>
              <a:buChar char="•"/>
              <a:defRPr/>
            </a:pPr>
            <a:endParaRPr lang="el-GR" altLang="es-ES" sz="1200" b="1" dirty="0"/>
          </a:p>
          <a:p>
            <a:pPr marL="171450" indent="-171450">
              <a:buFont typeface="Arial" panose="020B0604020202020204" pitchFamily="34" charset="0"/>
              <a:buChar char="•"/>
              <a:defRPr/>
            </a:pPr>
            <a:r>
              <a:rPr lang="el-GR" altLang="es-ES" sz="1200" b="1" dirty="0"/>
              <a:t>Οι υπότιτλοι πρέπει να είναι μικρότεροι από τους τίτλους αλλά διακριτοί από την υπόλοιπη σελίδα.</a:t>
            </a:r>
          </a:p>
          <a:p>
            <a:pPr marL="171450" indent="-171450">
              <a:buFont typeface="Arial" panose="020B0604020202020204" pitchFamily="34" charset="0"/>
              <a:buChar char="•"/>
              <a:defRPr/>
            </a:pPr>
            <a:endParaRPr lang="el-GR" altLang="es-ES" sz="1200" b="1" dirty="0"/>
          </a:p>
          <a:p>
            <a:pPr marL="171450" indent="-171450">
              <a:buFont typeface="Arial" panose="020B0604020202020204" pitchFamily="34" charset="0"/>
              <a:buChar char="•"/>
              <a:defRPr/>
            </a:pPr>
            <a:r>
              <a:rPr lang="el-GR" altLang="es-ES" sz="1200" b="1" dirty="0"/>
              <a:t>Οι τίτλοι πρέπει να είναι δικαιολογημένοι, το πρώτο γράμμα της πρώτης λέξης πρέπει να είναι κεφαλαίο.</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AB6425-A561-4EE7-9AE2-10F4F02F543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457A8A12-98B7-4C57-AAF3-65B0C4BCA1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45126926"/>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2834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47664" y="1807097"/>
            <a:ext cx="6264696" cy="2492990"/>
          </a:xfrm>
          <a:prstGeom prst="rect">
            <a:avLst/>
          </a:prstGeom>
          <a:noFill/>
        </p:spPr>
        <p:txBody>
          <a:bodyPr wrap="square" rtlCol="0">
            <a:spAutoFit/>
          </a:bodyPr>
          <a:lstStyle/>
          <a:p>
            <a:pPr algn="l" rtl="0">
              <a:defRPr/>
            </a:pPr>
            <a:r>
              <a:rPr lang="it-IT" altLang="es-ES" sz="1200" b="1" i="1" dirty="0">
                <a:solidFill>
                  <a:srgbClr val="00B0F0"/>
                </a:solidFill>
              </a:rPr>
              <a:t>Οι λίστες:</a:t>
            </a:r>
            <a:r>
              <a:rPr lang="el-GR" altLang="es-ES" sz="1200" b="1" i="1" dirty="0">
                <a:solidFill>
                  <a:srgbClr val="00B0F0"/>
                </a:solidFill>
              </a:rPr>
              <a:t> με</a:t>
            </a:r>
            <a:r>
              <a:rPr lang="it-IT" altLang="es-ES" sz="1200" b="1" i="1" dirty="0">
                <a:solidFill>
                  <a:srgbClr val="00B0F0"/>
                </a:solidFill>
              </a:rPr>
              <a:t> κουκκίδες ή αριθμημέν</a:t>
            </a:r>
            <a:r>
              <a:rPr lang="el-GR" altLang="es-ES" sz="1200" b="1" i="1" dirty="0">
                <a:solidFill>
                  <a:srgbClr val="00B0F0"/>
                </a:solidFill>
              </a:rPr>
              <a:t>ες</a:t>
            </a:r>
            <a:endParaRPr lang="it-IT" altLang="es-ES" sz="1200" b="1" i="1" dirty="0">
              <a:solidFill>
                <a:srgbClr val="00B0F0"/>
              </a:solidFill>
            </a:endParaRPr>
          </a:p>
          <a:p>
            <a:pPr algn="l" rtl="0">
              <a:defRPr/>
            </a:pPr>
            <a:endParaRPr lang="it-IT" altLang="es-ES" sz="1200" b="1" i="1" dirty="0"/>
          </a:p>
          <a:p>
            <a:pPr algn="l" rtl="0">
              <a:defRPr/>
            </a:pPr>
            <a:r>
              <a:rPr lang="it-IT" altLang="es-ES" sz="1200" b="1" dirty="0"/>
              <a:t>ΚΑΝΟΝΕΣ:</a:t>
            </a:r>
          </a:p>
          <a:p>
            <a:pPr algn="l" rtl="0">
              <a:defRPr/>
            </a:pPr>
            <a:endParaRPr lang="it-IT" altLang="es-ES" sz="1200" b="1" i="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defRPr/>
            </a:pPr>
            <a:r>
              <a:rPr lang="el-GR" altLang="es-ES" sz="1200" b="1" dirty="0"/>
              <a:t>ΝΑ ΘΥΜΑΣΤΕ: οι σύντομες παράγραφοι είναι πιο εύχρηστες, είναι καλή ιδέα να μείνετε κάτω από 5 προτάσεις.</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Donut 24">
            <a:extLst>
              <a:ext uri="{FF2B5EF4-FFF2-40B4-BE49-F238E27FC236}">
                <a16:creationId xmlns:a16="http://schemas.microsoft.com/office/drawing/2014/main" id="{2104D0DF-FA70-42CD-93A0-2ADE99D0D12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2" name="Imagen 11">
            <a:extLst>
              <a:ext uri="{FF2B5EF4-FFF2-40B4-BE49-F238E27FC236}">
                <a16:creationId xmlns:a16="http://schemas.microsoft.com/office/drawing/2014/main" id="{F694535B-27C5-418A-9F21-F56E157BEA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7" name="Diagrama 6">
            <a:extLst>
              <a:ext uri="{FF2B5EF4-FFF2-40B4-BE49-F238E27FC236}">
                <a16:creationId xmlns:a16="http://schemas.microsoft.com/office/drawing/2014/main" id="{1D2E1746-95D8-4E24-AAA3-C4F2EA64736F}"/>
              </a:ext>
            </a:extLst>
          </p:cNvPr>
          <p:cNvGraphicFramePr/>
          <p:nvPr>
            <p:extLst>
              <p:ext uri="{D42A27DB-BD31-4B8C-83A1-F6EECF244321}">
                <p14:modId xmlns:p14="http://schemas.microsoft.com/office/powerpoint/2010/main" val="150205368"/>
              </p:ext>
            </p:extLst>
          </p:nvPr>
        </p:nvGraphicFramePr>
        <p:xfrm>
          <a:off x="2286000" y="2176429"/>
          <a:ext cx="4572000" cy="175432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24544196"/>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913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259632" y="2067694"/>
            <a:ext cx="6984776" cy="2862322"/>
          </a:xfrm>
          <a:prstGeom prst="rect">
            <a:avLst/>
          </a:prstGeom>
          <a:noFill/>
        </p:spPr>
        <p:txBody>
          <a:bodyPr wrap="square" rtlCol="0">
            <a:spAutoFit/>
          </a:bodyPr>
          <a:lstStyle/>
          <a:p>
            <a:pPr>
              <a:defRPr/>
            </a:pPr>
            <a:r>
              <a:rPr lang="el-GR" altLang="es-ES" sz="1200" b="1" i="1" dirty="0">
                <a:solidFill>
                  <a:srgbClr val="FF3399"/>
                </a:solidFill>
              </a:rPr>
              <a:t>Οδηγίες για τη μορφοποίηση μιας λίστας:</a:t>
            </a:r>
          </a:p>
          <a:p>
            <a:pPr>
              <a:defRPr/>
            </a:pPr>
            <a:endParaRPr lang="it-IT" altLang="es-ES" sz="1200" b="1" i="1" dirty="0"/>
          </a:p>
          <a:p>
            <a:pPr marL="171450" indent="-171450">
              <a:buFontTx/>
              <a:buChar char="-"/>
              <a:defRPr/>
            </a:pPr>
            <a:r>
              <a:rPr lang="el-GR" altLang="es-ES" sz="1200" b="1" dirty="0"/>
              <a:t>Χρήση λιστών για 4 ή περισσότερα στοιχεία (περιττές σύντομες λίστες)</a:t>
            </a:r>
          </a:p>
          <a:p>
            <a:pPr marL="171450" indent="-171450">
              <a:buFontTx/>
              <a:buChar char="-"/>
              <a:defRPr/>
            </a:pPr>
            <a:r>
              <a:rPr lang="el-GR" altLang="es-ES" sz="1200" b="1" dirty="0"/>
              <a:t>Προβλέψτε τη λίστα με μια εισαγωγική πρόταση</a:t>
            </a:r>
          </a:p>
          <a:p>
            <a:pPr marL="171450" indent="-171450">
              <a:buFontTx/>
              <a:buChar char="-"/>
              <a:defRPr/>
            </a:pPr>
            <a:r>
              <a:rPr lang="el-GR" altLang="es-ES" sz="1200" b="1" dirty="0"/>
              <a:t>Εισάγετε εσοχή στη λίστα ως προς το σώμα του κειμένου</a:t>
            </a:r>
          </a:p>
          <a:p>
            <a:pPr marL="171450" indent="-171450">
              <a:buFontTx/>
              <a:buChar char="-"/>
              <a:defRPr/>
            </a:pPr>
            <a:r>
              <a:rPr lang="el-GR" altLang="es-ES" sz="1200" b="1" dirty="0"/>
              <a:t>Μην αφήνετε πολύ χώρο μεταξύ της περιόδου και του κειμένου της καταχώρησης</a:t>
            </a:r>
          </a:p>
          <a:p>
            <a:pPr marL="171450" indent="-171450">
              <a:buFontTx/>
              <a:buChar char="-"/>
              <a:defRPr/>
            </a:pPr>
            <a:r>
              <a:rPr lang="el-GR" altLang="es-ES" sz="1200" b="1" dirty="0"/>
              <a:t>Ξεκινήστε κάθε εγγραφή χωρίς άρθρο</a:t>
            </a:r>
          </a:p>
          <a:p>
            <a:pPr marL="171450" indent="-171450">
              <a:buFontTx/>
              <a:buChar char="-"/>
              <a:defRPr/>
            </a:pPr>
            <a:r>
              <a:rPr lang="el-GR" altLang="es-ES" sz="1200" b="1" dirty="0"/>
              <a:t>Χρησιμοποιήστε παράλληλη διατύπωση (ρευστή, κάθε φωνή ξεκινά με τον ίδιο τύπο λέξης και ολοκληρώνει την αρχική πρόταση),</a:t>
            </a:r>
          </a:p>
          <a:p>
            <a:pPr marL="171450" indent="-171450">
              <a:buFontTx/>
              <a:buChar char="-"/>
              <a:defRPr/>
            </a:pPr>
            <a:r>
              <a:rPr lang="el-GR" altLang="es-ES" sz="1200" b="1" dirty="0"/>
              <a:t>Μην κάνετε πάρα πολλές λίστες, είναι αναποτελεσματικές.</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4D30024F-5992-48D3-B739-524D25B0307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A9052197-2D26-458F-9FFB-9B62DA2F6BB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7983231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44696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64934" y="2067694"/>
            <a:ext cx="6264696" cy="3416320"/>
          </a:xfrm>
          <a:prstGeom prst="rect">
            <a:avLst/>
          </a:prstGeom>
          <a:noFill/>
        </p:spPr>
        <p:txBody>
          <a:bodyPr wrap="square" rtlCol="0">
            <a:spAutoFit/>
          </a:bodyPr>
          <a:lstStyle/>
          <a:p>
            <a:pPr algn="l" rtl="0">
              <a:defRPr/>
            </a:pPr>
            <a:r>
              <a:rPr lang="it-IT" altLang="es-ES" sz="1200" b="1" i="1" dirty="0">
                <a:solidFill>
                  <a:srgbClr val="7030A0"/>
                </a:solidFill>
              </a:rPr>
              <a:t>Πως να παρ</a:t>
            </a:r>
            <a:r>
              <a:rPr lang="el-GR" altLang="es-ES" sz="1200" b="1" i="1" dirty="0" err="1">
                <a:solidFill>
                  <a:srgbClr val="7030A0"/>
                </a:solidFill>
              </a:rPr>
              <a:t>ουσιάσετε</a:t>
            </a:r>
            <a:r>
              <a:rPr lang="it-IT" altLang="es-ES" sz="1200" b="1" i="1" dirty="0">
                <a:solidFill>
                  <a:srgbClr val="7030A0"/>
                </a:solidFill>
              </a:rPr>
              <a:t> τα προϊόντα</a:t>
            </a:r>
          </a:p>
          <a:p>
            <a:pPr algn="l" rtl="0">
              <a:defRPr/>
            </a:pPr>
            <a:endParaRPr lang="it-IT" altLang="es-ES" sz="1200" b="1" i="1" dirty="0"/>
          </a:p>
          <a:p>
            <a:pPr>
              <a:defRPr/>
            </a:pPr>
            <a:r>
              <a:rPr lang="el-GR" altLang="es-ES" sz="1200" b="1" dirty="0"/>
              <a:t>Για να πουλήσετε ή να προωθήσετε στο διαδίκτυο, πρέπει να δώσετε στους ανθρώπους τις πληροφορίες που χρειάζονται για μια ενημερωμένη και ενημερωμένη αγορά.</a:t>
            </a:r>
          </a:p>
          <a:p>
            <a:pPr>
              <a:defRPr/>
            </a:pPr>
            <a:endParaRPr lang="el-GR" altLang="es-ES" sz="1200" b="1" dirty="0"/>
          </a:p>
          <a:p>
            <a:pPr>
              <a:defRPr/>
            </a:pPr>
            <a:r>
              <a:rPr lang="el-GR" altLang="es-ES" sz="1200" b="1" dirty="0"/>
              <a:t>Προβλέψτε τις ερωτήσεις του πελάτη και βεβαιωθείτε ότι οι απαντήσεις είναι εύκολο να βρεθούν. </a:t>
            </a:r>
          </a:p>
          <a:p>
            <a:pPr>
              <a:defRPr/>
            </a:pPr>
            <a:endParaRPr lang="el-GR" altLang="es-ES" sz="1200" b="1" dirty="0"/>
          </a:p>
          <a:p>
            <a:pPr>
              <a:defRPr/>
            </a:pPr>
            <a:r>
              <a:rPr lang="el-GR" altLang="es-ES" sz="1200" b="1" dirty="0"/>
              <a:t>Είναι σημαντικό να είναι άμεσος, έτσι ώστε ο χρήστης να μπορεί εύκολα να μάθει την τιμή του προϊόντος: Το  πρόσθετο κόστος (φόροι και μεταφορικά) πρέπει να εξηγηθεί στην πρώτη σελίδα του καλαθιού, αν όχι πριν.</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9A0580B0-7602-47B1-9807-43084F5ED3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AD90394F-A40E-4BEC-BAE7-A6A16D90777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3885600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969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57001" y="1995686"/>
            <a:ext cx="6264696" cy="3231654"/>
          </a:xfrm>
          <a:prstGeom prst="rect">
            <a:avLst/>
          </a:prstGeom>
          <a:noFill/>
        </p:spPr>
        <p:txBody>
          <a:bodyPr wrap="square" rtlCol="0">
            <a:spAutoFit/>
          </a:bodyPr>
          <a:lstStyle/>
          <a:p>
            <a:pPr algn="l" rtl="0">
              <a:defRPr/>
            </a:pPr>
            <a:r>
              <a:rPr lang="el-GR" altLang="es-ES" sz="1200" b="1" i="1" dirty="0">
                <a:solidFill>
                  <a:srgbClr val="FF3399"/>
                </a:solidFill>
              </a:rPr>
              <a:t>Κερδίστε την</a:t>
            </a:r>
            <a:r>
              <a:rPr lang="it-IT" altLang="es-ES" sz="1200" b="1" i="1" dirty="0">
                <a:solidFill>
                  <a:srgbClr val="FF3399"/>
                </a:solidFill>
              </a:rPr>
              <a:t> εμπιστοσύνη </a:t>
            </a:r>
            <a:r>
              <a:rPr lang="el-GR" altLang="es-ES" sz="1200" b="1" i="1" dirty="0">
                <a:solidFill>
                  <a:srgbClr val="FF3399"/>
                </a:solidFill>
              </a:rPr>
              <a:t>των </a:t>
            </a:r>
            <a:r>
              <a:rPr lang="it-IT" altLang="es-ES" sz="1200" b="1" i="1" dirty="0">
                <a:solidFill>
                  <a:srgbClr val="FF3399"/>
                </a:solidFill>
              </a:rPr>
              <a:t>πελατών</a:t>
            </a:r>
          </a:p>
          <a:p>
            <a:pPr algn="l" rtl="0">
              <a:defRPr/>
            </a:pPr>
            <a:endParaRPr lang="it-IT" altLang="es-ES" sz="1200" b="1" i="1" dirty="0"/>
          </a:p>
          <a:p>
            <a:pPr>
              <a:defRPr/>
            </a:pPr>
            <a:r>
              <a:rPr lang="el-GR" altLang="es-ES" sz="1200" b="1" dirty="0"/>
              <a:t>Οι πελάτες εμπιστεύονται έναν </a:t>
            </a:r>
            <a:r>
              <a:rPr lang="el-GR" altLang="es-ES" sz="1200" b="1" dirty="0" err="1"/>
              <a:t>ιστότοπο</a:t>
            </a:r>
            <a:r>
              <a:rPr lang="el-GR" altLang="es-ES" sz="1200" b="1" dirty="0"/>
              <a:t> που μπορεί να εξηγήσει το προϊόν με σαφήνεια.</a:t>
            </a:r>
          </a:p>
          <a:p>
            <a:pPr>
              <a:defRPr/>
            </a:pPr>
            <a:endParaRPr lang="el-GR" altLang="es-ES" sz="1200" b="1" dirty="0"/>
          </a:p>
          <a:p>
            <a:pPr>
              <a:defRPr/>
            </a:pPr>
            <a:r>
              <a:rPr lang="el-GR" altLang="es-ES" sz="1200" b="1" dirty="0"/>
              <a:t>ΠΡΑΓΜΑΤΙ :</a:t>
            </a:r>
          </a:p>
          <a:p>
            <a:pPr>
              <a:defRPr/>
            </a:pPr>
            <a:endParaRPr lang="el-GR" altLang="es-ES" sz="1200" b="1" dirty="0"/>
          </a:p>
          <a:p>
            <a:pPr>
              <a:buFontTx/>
              <a:buChar char="-"/>
              <a:defRPr/>
            </a:pPr>
            <a:r>
              <a:rPr lang="el-GR" altLang="es-ES" sz="1200" b="1" dirty="0"/>
              <a:t>Το προϊόν και η προσφορά του πρέπει να εξηγούνται επαρκώς</a:t>
            </a:r>
          </a:p>
          <a:p>
            <a:pPr>
              <a:buFontTx/>
              <a:buChar char="-"/>
              <a:defRPr/>
            </a:pPr>
            <a:endParaRPr lang="el-GR" altLang="es-ES" sz="1200" b="1" dirty="0"/>
          </a:p>
          <a:p>
            <a:pPr>
              <a:buFontTx/>
              <a:buChar char="-"/>
              <a:defRPr/>
            </a:pPr>
            <a:r>
              <a:rPr lang="el-GR" altLang="es-ES" sz="1200" b="1" dirty="0"/>
              <a:t>Οι φωτογραφίες πρέπει να δείχνουν επαρκείς λεπτομέρειες</a:t>
            </a: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381648-C97C-44C3-957A-B4212FC9F1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CEA79B4F-AA67-4338-9691-8813CC0F7A5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0018823"/>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1700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47664" y="2139702"/>
            <a:ext cx="6264696" cy="3231654"/>
          </a:xfrm>
          <a:prstGeom prst="rect">
            <a:avLst/>
          </a:prstGeom>
          <a:noFill/>
        </p:spPr>
        <p:txBody>
          <a:bodyPr wrap="square" rtlCol="0">
            <a:spAutoFit/>
          </a:bodyPr>
          <a:lstStyle/>
          <a:p>
            <a:pPr>
              <a:defRPr/>
            </a:pPr>
            <a:r>
              <a:rPr lang="el-GR" altLang="es-ES" sz="1200" b="1" i="1" dirty="0">
                <a:solidFill>
                  <a:srgbClr val="FF3399"/>
                </a:solidFill>
              </a:rPr>
              <a:t>Κερδίστε την</a:t>
            </a:r>
            <a:r>
              <a:rPr lang="it-IT" altLang="es-ES" sz="1200" b="1" i="1" dirty="0">
                <a:solidFill>
                  <a:srgbClr val="FF3399"/>
                </a:solidFill>
              </a:rPr>
              <a:t> εμπιστοσύνη </a:t>
            </a:r>
            <a:r>
              <a:rPr lang="el-GR" altLang="es-ES" sz="1200" b="1" i="1" dirty="0">
                <a:solidFill>
                  <a:srgbClr val="FF3399"/>
                </a:solidFill>
              </a:rPr>
              <a:t>των </a:t>
            </a:r>
            <a:r>
              <a:rPr lang="it-IT" altLang="es-ES" sz="1200" b="1" i="1" dirty="0">
                <a:solidFill>
                  <a:srgbClr val="FF3399"/>
                </a:solidFill>
              </a:rPr>
              <a:t>πελατών</a:t>
            </a:r>
          </a:p>
          <a:p>
            <a:pPr algn="l" rtl="0">
              <a:defRPr/>
            </a:pPr>
            <a:endParaRPr lang="it-IT" altLang="es-ES" sz="1200" b="1" i="1" dirty="0"/>
          </a:p>
          <a:p>
            <a:pPr>
              <a:defRPr/>
            </a:pPr>
            <a:r>
              <a:rPr lang="el-GR" altLang="es-ES" sz="1200" b="1" dirty="0"/>
              <a:t>Ένα τυπικό και σοβαρό λάθος είναι όταν ο χρήστης κάνει κλικ στο «μεγέθυνση» και ο </a:t>
            </a:r>
            <a:r>
              <a:rPr lang="el-GR" altLang="es-ES" sz="1200" b="1" dirty="0" err="1"/>
              <a:t>ιστότοπος</a:t>
            </a:r>
            <a:r>
              <a:rPr lang="el-GR" altLang="es-ES" sz="1200" b="1" dirty="0"/>
              <a:t> εμφανίζει την ίδια φωτογραφία ή τη μεγεθύνει λίγο.</a:t>
            </a:r>
          </a:p>
          <a:p>
            <a:pPr>
              <a:defRPr/>
            </a:pPr>
            <a:endParaRPr lang="el-GR" altLang="es-ES" sz="1200" b="1" dirty="0"/>
          </a:p>
          <a:p>
            <a:pPr>
              <a:defRPr/>
            </a:pPr>
            <a:r>
              <a:rPr lang="el-GR" altLang="es-ES" sz="1200" b="1" dirty="0"/>
              <a:t>Είναι καλύτερα να δώσετε μια ακολουθία κοντινών εικόνων για να επιτρέψετε μια πλήρη προβολή όλων των λεπτομερειών του προϊόντος που αναζητά ο χρήστης.</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14B315F-FA1D-4989-B4B2-8A33720660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59043CB-EE51-4162-849E-D26387F9F0F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38757737"/>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957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764915"/>
            <a:ext cx="6264696" cy="3785652"/>
          </a:xfrm>
          <a:prstGeom prst="rect">
            <a:avLst/>
          </a:prstGeom>
          <a:noFill/>
        </p:spPr>
        <p:txBody>
          <a:bodyPr wrap="square" rtlCol="0">
            <a:spAutoFit/>
          </a:bodyPr>
          <a:lstStyle/>
          <a:p>
            <a:pPr algn="l" rtl="0">
              <a:defRPr/>
            </a:pPr>
            <a:endParaRPr lang="it-IT" altLang="es-ES" sz="1200" b="1" i="1" dirty="0"/>
          </a:p>
          <a:p>
            <a:pPr algn="l" rtl="0">
              <a:defRPr/>
            </a:pPr>
            <a:r>
              <a:rPr lang="it-IT" altLang="es-ES" sz="1200" b="1" i="1" dirty="0">
                <a:solidFill>
                  <a:schemeClr val="accent2">
                    <a:lumMod val="75000"/>
                  </a:schemeClr>
                </a:solidFill>
              </a:rPr>
              <a:t>Χωρίστε τις σελίδες</a:t>
            </a:r>
          </a:p>
          <a:p>
            <a:pPr algn="l" rtl="0">
              <a:defRPr/>
            </a:pPr>
            <a:endParaRPr lang="it-IT" altLang="es-ES" sz="1200" b="1" i="1" dirty="0"/>
          </a:p>
          <a:p>
            <a:pPr>
              <a:defRPr/>
            </a:pPr>
            <a:r>
              <a:rPr lang="el-GR" altLang="es-ES" sz="1200" b="1" dirty="0"/>
              <a:t>Μην πλημμυρίζετε τους πελάτες σας με πληροφορίες, δεν χρειάζεται να εμφανίζετε όλες τις λεπτομέρειες σε μία μόνο λύση.</a:t>
            </a:r>
          </a:p>
          <a:p>
            <a:pPr>
              <a:defRPr/>
            </a:pPr>
            <a:endParaRPr lang="el-GR" altLang="es-ES" sz="1200" b="1" dirty="0"/>
          </a:p>
          <a:p>
            <a:pPr>
              <a:defRPr/>
            </a:pPr>
            <a:r>
              <a:rPr lang="el-GR" altLang="es-ES" sz="1200" b="1" dirty="0"/>
              <a:t>Είναι καλό να διανείμετε τις πληροφορίες σε διάφορα επίπεδα.</a:t>
            </a:r>
          </a:p>
          <a:p>
            <a:pPr>
              <a:defRPr/>
            </a:pPr>
            <a:endParaRPr lang="el-GR" altLang="es-ES" sz="1200" b="1" dirty="0"/>
          </a:p>
          <a:p>
            <a:pPr>
              <a:defRPr/>
            </a:pPr>
            <a:r>
              <a:rPr lang="el-GR" altLang="es-ES" sz="1200" b="1" dirty="0"/>
              <a:t>Η παρακάτω διαφάνεια παραθέτει τις πληροφορίες στις οποίες πρέπει να συνδεθείτε.</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3FDF57-FB1D-46D5-AFBF-2C902324675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E86273C3-79CE-4D49-99FE-A2B6D6FE2DE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3875438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03648" y="1779662"/>
            <a:ext cx="6264696" cy="4154984"/>
          </a:xfrm>
          <a:prstGeom prst="rect">
            <a:avLst/>
          </a:prstGeom>
          <a:noFill/>
        </p:spPr>
        <p:txBody>
          <a:bodyPr wrap="square" rtlCol="0">
            <a:spAutoFit/>
          </a:bodyPr>
          <a:lstStyle/>
          <a:p>
            <a:pPr algn="l" rtl="0">
              <a:defRPr/>
            </a:pPr>
            <a:r>
              <a:rPr lang="it-IT" altLang="es-ES" sz="1200" b="1" i="1" dirty="0">
                <a:solidFill>
                  <a:srgbClr val="FF3399"/>
                </a:solidFill>
              </a:rPr>
              <a:t>Δημιουργήστε συνδέσμους για τις ακόλουθες πληροφορίες:</a:t>
            </a:r>
          </a:p>
          <a:p>
            <a:pPr algn="l" rtl="0">
              <a:defRPr/>
            </a:pPr>
            <a:endParaRPr lang="it-IT" altLang="es-ES" sz="1200" b="1" i="1" dirty="0"/>
          </a:p>
          <a:p>
            <a:pPr marL="171450" indent="-171450">
              <a:buFont typeface="Arial" panose="020B0604020202020204" pitchFamily="34" charset="0"/>
              <a:buChar char="•"/>
              <a:defRPr/>
            </a:pPr>
            <a:r>
              <a:rPr lang="el-GR" altLang="es-ES" sz="1200" b="1" dirty="0"/>
              <a:t>Λεπτομέρειες </a:t>
            </a:r>
            <a:r>
              <a:rPr lang="el-GR" altLang="es-ES" sz="1200" b="1" dirty="0" err="1"/>
              <a:t>προιόντος</a:t>
            </a:r>
            <a:endParaRPr lang="el-GR" altLang="es-ES" sz="1200" b="1" dirty="0"/>
          </a:p>
          <a:p>
            <a:pPr marL="171450" indent="-171450">
              <a:buFont typeface="Arial" panose="020B0604020202020204" pitchFamily="34" charset="0"/>
              <a:buChar char="•"/>
              <a:defRPr/>
            </a:pPr>
            <a:r>
              <a:rPr lang="el-GR" altLang="es-ES" sz="1200" b="1" dirty="0"/>
              <a:t>Φωτογραφίες, εικονογραφήσεις και επιδείξεις</a:t>
            </a:r>
          </a:p>
          <a:p>
            <a:pPr marL="171450" indent="-171450">
              <a:buFont typeface="Arial" panose="020B0604020202020204" pitchFamily="34" charset="0"/>
              <a:buChar char="•"/>
              <a:defRPr/>
            </a:pPr>
            <a:r>
              <a:rPr lang="el-GR" altLang="es-ES" sz="1200" b="1" dirty="0"/>
              <a:t>Συχνές ερωτήσεις</a:t>
            </a:r>
          </a:p>
          <a:p>
            <a:pPr marL="171450" indent="-171450">
              <a:buFont typeface="Arial" panose="020B0604020202020204" pitchFamily="34" charset="0"/>
              <a:buChar char="•"/>
              <a:defRPr/>
            </a:pPr>
            <a:r>
              <a:rPr lang="el-GR" altLang="es-ES" sz="1200" b="1" dirty="0"/>
              <a:t>Σχόλια από ειδικούς και χρήστες</a:t>
            </a:r>
          </a:p>
          <a:p>
            <a:pPr marL="171450" indent="-171450">
              <a:buFont typeface="Arial" panose="020B0604020202020204" pitchFamily="34" charset="0"/>
              <a:buChar char="•"/>
              <a:defRPr/>
            </a:pPr>
            <a:r>
              <a:rPr lang="el-GR" altLang="es-ES" sz="1200" b="1" dirty="0"/>
              <a:t>Κοινά προβλήματα και συντήρηση</a:t>
            </a:r>
          </a:p>
          <a:p>
            <a:pPr marL="171450" indent="-171450">
              <a:buFont typeface="Arial" panose="020B0604020202020204" pitchFamily="34" charset="0"/>
              <a:buChar char="•"/>
              <a:defRPr/>
            </a:pPr>
            <a:r>
              <a:rPr lang="el-GR" altLang="es-ES" sz="1200" b="1" dirty="0"/>
              <a:t>Ανταλλακτικά και αξεσουάρ</a:t>
            </a:r>
          </a:p>
          <a:p>
            <a:pPr marL="171450" indent="-171450">
              <a:buFont typeface="Arial" panose="020B0604020202020204" pitchFamily="34" charset="0"/>
              <a:buChar char="•"/>
              <a:defRPr/>
            </a:pPr>
            <a:r>
              <a:rPr lang="el-GR" altLang="es-ES" sz="1200" b="1" dirty="0"/>
              <a:t>Πληροφορίες για τον κατασκευαστή</a:t>
            </a:r>
          </a:p>
          <a:p>
            <a:pPr marL="171450" indent="-171450">
              <a:buFont typeface="Arial" panose="020B0604020202020204" pitchFamily="34" charset="0"/>
              <a:buChar char="•"/>
              <a:defRPr/>
            </a:pPr>
            <a:r>
              <a:rPr lang="el-GR" altLang="es-ES" sz="1200" b="1" dirty="0"/>
              <a:t>Προσφορές και εκπτώσεις</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B6500B3-8A0E-4311-A9B8-F67B2608548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2C5A7940-866C-43DF-8E30-4FE66A3443C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002335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186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882325"/>
            <a:ext cx="6264696" cy="4339650"/>
          </a:xfrm>
          <a:prstGeom prst="rect">
            <a:avLst/>
          </a:prstGeom>
          <a:noFill/>
        </p:spPr>
        <p:txBody>
          <a:bodyPr wrap="square" rtlCol="0">
            <a:spAutoFit/>
          </a:bodyPr>
          <a:lstStyle/>
          <a:p>
            <a:pPr>
              <a:defRPr/>
            </a:pPr>
            <a:r>
              <a:rPr lang="el-GR" altLang="es-ES" sz="1200" b="1" i="1" dirty="0">
                <a:solidFill>
                  <a:srgbClr val="7030A0"/>
                </a:solidFill>
              </a:rPr>
              <a:t>Υποστήριξη Συγκριτικών Αγορών:</a:t>
            </a:r>
          </a:p>
          <a:p>
            <a:pPr>
              <a:defRPr/>
            </a:pPr>
            <a:endParaRPr lang="it-IT" altLang="es-ES" sz="1200" b="1" i="1" dirty="0"/>
          </a:p>
          <a:p>
            <a:pPr>
              <a:defRPr/>
            </a:pPr>
            <a:r>
              <a:rPr lang="el-GR" altLang="es-ES" sz="1200" b="1" dirty="0"/>
              <a:t>Δεν αρκεί να φέρετε τον χρήστη στον </a:t>
            </a:r>
            <a:r>
              <a:rPr lang="el-GR" altLang="es-ES" sz="1200" b="1" dirty="0" err="1"/>
              <a:t>ιστότοπό</a:t>
            </a:r>
            <a:r>
              <a:rPr lang="el-GR" altLang="es-ES" sz="1200" b="1" dirty="0"/>
              <a:t> σας, πρέπει να του κρατήσετε το ενδιαφέρον.</a:t>
            </a:r>
          </a:p>
          <a:p>
            <a:pPr>
              <a:defRPr/>
            </a:pPr>
            <a:endParaRPr lang="el-GR" altLang="es-ES" sz="1200" b="1" dirty="0"/>
          </a:p>
          <a:p>
            <a:pPr>
              <a:defRPr/>
            </a:pPr>
            <a:r>
              <a:rPr lang="el-GR" altLang="es-ES" sz="1200" b="1" dirty="0"/>
              <a:t>Λιγότερες επιλογές θα οδηγήσουν σε καλύτερη εμπειρία αγορών.</a:t>
            </a:r>
          </a:p>
          <a:p>
            <a:pPr>
              <a:defRPr/>
            </a:pPr>
            <a:endParaRPr lang="el-GR" altLang="es-ES" sz="1200" b="1" dirty="0"/>
          </a:p>
          <a:p>
            <a:pPr>
              <a:defRPr/>
            </a:pPr>
            <a:r>
              <a:rPr lang="el-GR" altLang="es-ES" sz="1200" b="1" dirty="0"/>
              <a:t>Δώστε τη δυνατότητα να περιορίσετε σταδιακά τα κριτήρια επιλογής και να κάνετε συγκρίσεις δίπλα-δίπλα.</a:t>
            </a:r>
          </a:p>
          <a:p>
            <a:pPr>
              <a:defRPr/>
            </a:pPr>
            <a:endParaRPr lang="el-GR" altLang="es-ES" sz="1200" b="1" dirty="0"/>
          </a:p>
          <a:p>
            <a:pPr>
              <a:defRPr/>
            </a:pPr>
            <a:r>
              <a:rPr lang="el-GR" altLang="es-ES" sz="1200" b="1" dirty="0"/>
              <a:t>ΕΚΚΑΘΑΡΙΣΗ ΚΑΙ ΠΑΡΑΓΓΕΛΙΑ: εάν διαθέτετε έναν </a:t>
            </a:r>
            <a:r>
              <a:rPr lang="el-GR" altLang="es-ES" sz="1200" b="1" dirty="0" err="1"/>
              <a:t>ιστότοπο</a:t>
            </a:r>
            <a:r>
              <a:rPr lang="el-GR" altLang="es-ES" sz="1200" b="1" dirty="0"/>
              <a:t> με πολλά προϊόντα, δώστε στον χρήστη τη δυνατότητα να επιλέξει και να δει τα πιο συναφή αποτελέσματα.</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E58D163-F78D-4B7C-8C11-23556602490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BCDDC21F-EC92-4D80-AF55-628897AF965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89431341"/>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9746" y="122091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05890" y="1901920"/>
            <a:ext cx="6264696" cy="276999"/>
          </a:xfrm>
          <a:prstGeom prst="rect">
            <a:avLst/>
          </a:prstGeom>
          <a:noFill/>
        </p:spPr>
        <p:txBody>
          <a:bodyPr wrap="square" rtlCol="0">
            <a:spAutoFit/>
          </a:bodyPr>
          <a:lstStyle/>
          <a:p>
            <a:pPr>
              <a:defRPr/>
            </a:pPr>
            <a:r>
              <a:rPr lang="el-GR" altLang="es-ES" sz="1200" b="1" i="1" dirty="0">
                <a:solidFill>
                  <a:srgbClr val="FF3399"/>
                </a:solidFill>
              </a:rPr>
              <a:t>Το ποιοτικό περιεχόμενο βοηθά τις πωλήσεις</a:t>
            </a:r>
            <a:endParaRPr lang="it-IT" altLang="es-ES" sz="1200" b="1" i="1" dirty="0">
              <a:solidFill>
                <a:srgbClr val="FF3399"/>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71D68C3-A012-46AB-81F1-9D38693500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008C57BE-07F6-4495-9578-6FD3FF03154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graphicFrame>
        <p:nvGraphicFramePr>
          <p:cNvPr id="5" name="Diagrama 4">
            <a:extLst>
              <a:ext uri="{FF2B5EF4-FFF2-40B4-BE49-F238E27FC236}">
                <a16:creationId xmlns:a16="http://schemas.microsoft.com/office/drawing/2014/main" id="{A9B24CCD-F4C5-4A1F-985E-50BB667BC8A9}"/>
              </a:ext>
            </a:extLst>
          </p:cNvPr>
          <p:cNvGraphicFramePr/>
          <p:nvPr>
            <p:extLst>
              <p:ext uri="{D42A27DB-BD31-4B8C-83A1-F6EECF244321}">
                <p14:modId xmlns:p14="http://schemas.microsoft.com/office/powerpoint/2010/main" val="673520568"/>
              </p:ext>
            </p:extLst>
          </p:nvPr>
        </p:nvGraphicFramePr>
        <p:xfrm>
          <a:off x="2010601" y="2342671"/>
          <a:ext cx="5187400" cy="19442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552349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34761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it-IT" altLang="ko-KR" sz="1200" b="1" dirty="0">
                <a:solidFill>
                  <a:schemeClr val="tx1"/>
                </a:solidFill>
              </a:rPr>
              <a:t>Αξίες ενός ιστότοπου </a:t>
            </a:r>
            <a:r>
              <a:rPr lang="el-GR" altLang="ko-KR" sz="1200" b="1" dirty="0">
                <a:solidFill>
                  <a:schemeClr val="tx1"/>
                </a:solidFill>
              </a:rPr>
              <a:t>που</a:t>
            </a:r>
            <a:r>
              <a:rPr lang="it-IT" altLang="ko-KR" sz="1200" b="1" dirty="0">
                <a:solidFill>
                  <a:schemeClr val="tx1"/>
                </a:solidFill>
              </a:rPr>
              <a:t> </a:t>
            </a:r>
            <a:r>
              <a:rPr lang="el-GR" altLang="ko-KR" sz="1200" b="1" dirty="0">
                <a:solidFill>
                  <a:schemeClr val="tx1"/>
                </a:solidFill>
              </a:rPr>
              <a:t>πληροί τις προδιαγραφές</a:t>
            </a:r>
            <a:endParaRPr lang="ko-KR" altLang="en-US" sz="1200" b="1"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8C4F0FF-5134-418D-B5AB-2631BE016D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E69A7820-20EC-4D2A-BF57-9D74BA0BBA19}"/>
              </a:ext>
            </a:extLst>
          </p:cNvPr>
          <p:cNvGraphicFramePr/>
          <p:nvPr>
            <p:extLst>
              <p:ext uri="{D42A27DB-BD31-4B8C-83A1-F6EECF244321}">
                <p14:modId xmlns:p14="http://schemas.microsoft.com/office/powerpoint/2010/main" val="898052391"/>
              </p:ext>
            </p:extLst>
          </p:nvPr>
        </p:nvGraphicFramePr>
        <p:xfrm>
          <a:off x="1458203" y="1939377"/>
          <a:ext cx="5904000" cy="25765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56608917"/>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F11BAE45-11C8-4AF4-97F0-0D0A26FA8BD5}"/>
              </a:ext>
            </a:extLst>
          </p:cNvPr>
          <p:cNvSpPr/>
          <p:nvPr/>
        </p:nvSpPr>
        <p:spPr>
          <a:xfrm>
            <a:off x="1620898" y="2493747"/>
            <a:ext cx="4751302" cy="1728192"/>
          </a:xfrm>
          <a:prstGeom prst="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rtl="0"/>
            <a:endParaRPr lang="es-ES"/>
          </a:p>
        </p:txBody>
      </p:sp>
      <p:sp>
        <p:nvSpPr>
          <p:cNvPr id="4" name="Rectangle 3"/>
          <p:cNvSpPr/>
          <p:nvPr/>
        </p:nvSpPr>
        <p:spPr>
          <a:xfrm>
            <a:off x="1620898" y="13485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22269" y="1995686"/>
            <a:ext cx="5900833" cy="3970318"/>
          </a:xfrm>
          <a:prstGeom prst="rect">
            <a:avLst/>
          </a:prstGeom>
          <a:noFill/>
        </p:spPr>
        <p:txBody>
          <a:bodyPr wrap="square" rtlCol="0">
            <a:spAutoFit/>
          </a:bodyPr>
          <a:lstStyle/>
          <a:p>
            <a:pPr>
              <a:defRPr/>
            </a:pPr>
            <a:r>
              <a:rPr lang="el-GR" altLang="es-ES" sz="1200" b="1" i="1" dirty="0">
                <a:solidFill>
                  <a:srgbClr val="00B0F0"/>
                </a:solidFill>
              </a:rPr>
              <a:t>Τη διάταξη του περιεχομένου, θυμηθείτε ότι: Ο χρήστης κρίνει έναν </a:t>
            </a:r>
            <a:r>
              <a:rPr lang="el-GR" altLang="es-ES" sz="1200" b="1" i="1" dirty="0" err="1">
                <a:solidFill>
                  <a:srgbClr val="00B0F0"/>
                </a:solidFill>
              </a:rPr>
              <a:t>ιστότοπο</a:t>
            </a:r>
            <a:r>
              <a:rPr lang="el-GR" altLang="es-ES" sz="1200" b="1" i="1" dirty="0">
                <a:solidFill>
                  <a:srgbClr val="00B0F0"/>
                </a:solidFill>
              </a:rPr>
              <a:t> με βάση την πρώτη εμφάνιση.</a:t>
            </a:r>
          </a:p>
          <a:p>
            <a:pPr>
              <a:defRPr/>
            </a:pPr>
            <a:endParaRPr lang="it-IT" altLang="es-ES" sz="1200" b="1" i="1" dirty="0"/>
          </a:p>
          <a:p>
            <a:pPr>
              <a:defRPr/>
            </a:pPr>
            <a:r>
              <a:rPr lang="el-GR" altLang="es-ES" sz="1200" b="1" dirty="0">
                <a:solidFill>
                  <a:srgbClr val="FF3399"/>
                </a:solidFill>
              </a:rPr>
              <a:t>Συχνά σφάλματα διάταξης σε ιστοσελίδες:</a:t>
            </a:r>
          </a:p>
          <a:p>
            <a:pPr>
              <a:defRPr/>
            </a:pPr>
            <a:endParaRPr lang="it-IT" altLang="es-ES" sz="1200" b="1" dirty="0"/>
          </a:p>
          <a:p>
            <a:pPr marL="171450" indent="-171450">
              <a:buFont typeface="Arial" panose="020B0604020202020204" pitchFamily="34" charset="0"/>
              <a:buChar char="•"/>
              <a:defRPr/>
            </a:pPr>
            <a:r>
              <a:rPr lang="el-GR" altLang="es-ES" sz="1200" b="1" dirty="0"/>
              <a:t>Η διάταξη δεν υπογραμμίζει τη σημασία των πληροφοριών</a:t>
            </a:r>
          </a:p>
          <a:p>
            <a:pPr marL="171450" indent="-171450">
              <a:buFont typeface="Arial" panose="020B0604020202020204" pitchFamily="34" charset="0"/>
              <a:buChar char="•"/>
              <a:defRPr/>
            </a:pPr>
            <a:r>
              <a:rPr lang="el-GR" altLang="es-ES" sz="1200" b="1" dirty="0"/>
              <a:t>Αλληλεπιδράσεις χωρίς ενδείξεις</a:t>
            </a:r>
          </a:p>
          <a:p>
            <a:pPr marL="171450" indent="-171450">
              <a:buFont typeface="Arial" panose="020B0604020202020204" pitchFamily="34" charset="0"/>
              <a:buChar char="•"/>
              <a:defRPr/>
            </a:pPr>
            <a:r>
              <a:rPr lang="el-GR" altLang="es-ES" sz="1200" b="1" dirty="0"/>
              <a:t>Οι σχετικές ενότητες δεν είναι ομαδοποιημένες</a:t>
            </a:r>
          </a:p>
          <a:p>
            <a:pPr marL="171450" indent="-171450">
              <a:buFont typeface="Arial" panose="020B0604020202020204" pitchFamily="34" charset="0"/>
              <a:buChar char="•"/>
              <a:defRPr/>
            </a:pPr>
            <a:r>
              <a:rPr lang="el-GR" altLang="es-ES" sz="1200" b="1" dirty="0"/>
              <a:t>Χαοτική ή απουσία ευθυγράμμισης</a:t>
            </a:r>
          </a:p>
          <a:p>
            <a:pPr marL="171450" indent="-171450">
              <a:buFont typeface="Arial" panose="020B0604020202020204" pitchFamily="34" charset="0"/>
              <a:buChar char="•"/>
              <a:defRPr/>
            </a:pPr>
            <a:r>
              <a:rPr lang="el-GR" altLang="es-ES" sz="1200" b="1" dirty="0"/>
              <a:t>Τα πράγματα δεν είναι εκεί που αναμενόταν</a:t>
            </a:r>
          </a:p>
          <a:p>
            <a:pPr marL="171450" indent="-171450">
              <a:buFont typeface="Arial" panose="020B0604020202020204" pitchFamily="34" charset="0"/>
              <a:buChar char="•"/>
              <a:defRPr/>
            </a:pPr>
            <a:r>
              <a:rPr lang="el-GR" altLang="es-ES" sz="1200" b="1" dirty="0"/>
              <a:t>Πάρα πολλά στοιχεία σε μία σελίδα</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46EC7B-18E3-46BB-AE35-DCCF132F0B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B7E224DF-3FF1-4E6B-ADFB-DCBAEF69718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10302593"/>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8881" y="12963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9652" y="1851670"/>
            <a:ext cx="6264696" cy="4154984"/>
          </a:xfrm>
          <a:prstGeom prst="rect">
            <a:avLst/>
          </a:prstGeom>
          <a:noFill/>
        </p:spPr>
        <p:txBody>
          <a:bodyPr wrap="square" rtlCol="0">
            <a:spAutoFit/>
          </a:bodyPr>
          <a:lstStyle/>
          <a:p>
            <a:pPr algn="l" rtl="0">
              <a:defRPr/>
            </a:pPr>
            <a:endParaRPr lang="it-IT" altLang="es-ES" sz="1200" b="1" i="1" dirty="0"/>
          </a:p>
          <a:p>
            <a:pPr>
              <a:defRPr/>
            </a:pPr>
            <a:r>
              <a:rPr lang="el-GR" altLang="es-ES" sz="1200" b="1" i="1" dirty="0">
                <a:solidFill>
                  <a:schemeClr val="accent3">
                    <a:lumMod val="50000"/>
                  </a:schemeClr>
                </a:solidFill>
              </a:rPr>
              <a:t>Πώς να αποφύγετε σφάλματα διάταξης:</a:t>
            </a:r>
          </a:p>
          <a:p>
            <a:pPr>
              <a:defRPr/>
            </a:pPr>
            <a:endParaRPr lang="it-IT" altLang="es-ES" sz="1200" b="1" dirty="0"/>
          </a:p>
          <a:p>
            <a:pPr>
              <a:defRPr/>
            </a:pPr>
            <a:r>
              <a:rPr lang="it-IT" altLang="es-ES" sz="1200" b="1" dirty="0">
                <a:solidFill>
                  <a:srgbClr val="00B0F0"/>
                </a:solidFill>
              </a:rPr>
              <a:t>Ο ΚΑΝΟΝΑΣ ΤΩΝ 3 ΚΛΙΚ</a:t>
            </a:r>
            <a:r>
              <a:rPr lang="it-IT" altLang="es-ES" sz="1200" b="1" dirty="0"/>
              <a:t>: </a:t>
            </a:r>
            <a:r>
              <a:rPr lang="el-GR" altLang="es-ES" sz="1200" b="1" dirty="0"/>
              <a:t>όλες οι πληροφορίες σε έναν </a:t>
            </a:r>
            <a:r>
              <a:rPr lang="el-GR" altLang="es-ES" sz="1200" b="1" dirty="0" err="1"/>
              <a:t>ιστότοπο</a:t>
            </a:r>
            <a:r>
              <a:rPr lang="el-GR" altLang="es-ES" sz="1200" b="1" dirty="0"/>
              <a:t> πρέπει να είναι </a:t>
            </a:r>
            <a:r>
              <a:rPr lang="el-GR" altLang="es-ES" sz="1200" b="1" dirty="0" err="1"/>
              <a:t>προσβάσιμες</a:t>
            </a:r>
            <a:r>
              <a:rPr lang="el-GR" altLang="es-ES" sz="1200" b="1" dirty="0"/>
              <a:t> από την αρχική σελίδα με 3 κλικ το πολύ.</a:t>
            </a:r>
          </a:p>
          <a:p>
            <a:pPr>
              <a:defRPr/>
            </a:pPr>
            <a:endParaRPr lang="el-GR" altLang="es-ES" sz="1200" b="1" dirty="0"/>
          </a:p>
          <a:p>
            <a:pPr>
              <a:defRPr/>
            </a:pPr>
            <a:r>
              <a:rPr lang="el-GR" altLang="es-ES" sz="1200" b="1" dirty="0"/>
              <a:t>Η σελίδα πρέπει να κάνει κύλιση;</a:t>
            </a:r>
          </a:p>
          <a:p>
            <a:pPr>
              <a:defRPr/>
            </a:pPr>
            <a:endParaRPr lang="el-GR" altLang="es-ES" sz="1200" b="1" dirty="0"/>
          </a:p>
          <a:p>
            <a:pPr>
              <a:defRPr/>
            </a:pPr>
            <a:r>
              <a:rPr lang="el-GR" altLang="es-ES" sz="1200" b="1" dirty="0"/>
              <a:t>Ένας χρήστης δεν κάνει ποτέ κύλιση μιας σελίδας. Κατά το σχεδιασμό μιας σελίδας μπορείτε να περιμένετε τουλάχιστον μια κύλιση, αλλά τα πιο σημαντικά περιεχόμενα πρέπει να εμφανίζονται πρώτα.</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5F950C8-0BB6-47E1-8267-D7944F8538D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CF8EBDFB-7A64-4570-9225-82E3F32434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8623051"/>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11988" y="135561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5872047A-080B-433A-902E-0945BC4C8D8D}"/>
              </a:ext>
            </a:extLst>
          </p:cNvPr>
          <p:cNvGraphicFramePr/>
          <p:nvPr>
            <p:extLst>
              <p:ext uri="{D42A27DB-BD31-4B8C-83A1-F6EECF244321}">
                <p14:modId xmlns:p14="http://schemas.microsoft.com/office/powerpoint/2010/main" val="836775418"/>
              </p:ext>
            </p:extLst>
          </p:nvPr>
        </p:nvGraphicFramePr>
        <p:xfrm>
          <a:off x="1331640" y="1635646"/>
          <a:ext cx="6264696" cy="510909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12A7A61-AD54-41BD-81B4-CCE0558FED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2E7813B6-B772-4934-AD1E-5F0FC879E2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270895388"/>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995686"/>
            <a:ext cx="6264696" cy="4185761"/>
          </a:xfrm>
          <a:prstGeom prst="rect">
            <a:avLst/>
          </a:prstGeom>
          <a:noFill/>
        </p:spPr>
        <p:txBody>
          <a:bodyPr wrap="square" rtlCol="0">
            <a:spAutoFit/>
          </a:bodyPr>
          <a:lstStyle/>
          <a:p>
            <a:pPr algn="l" rtl="0">
              <a:defRPr/>
            </a:pPr>
            <a:r>
              <a:rPr lang="it-IT" altLang="es-ES" sz="1200" b="1" i="1" dirty="0">
                <a:solidFill>
                  <a:srgbClr val="FF3399"/>
                </a:solidFill>
              </a:rPr>
              <a:t>Οδηγήστε τον χρήστη βήμα προς βήμα</a:t>
            </a:r>
            <a:endParaRPr lang="it-IT" altLang="es-ES" sz="1400" b="1" i="1" dirty="0"/>
          </a:p>
          <a:p>
            <a:pPr algn="l" rtl="0">
              <a:defRPr/>
            </a:pPr>
            <a:endParaRPr lang="it-IT" altLang="es-ES" sz="1400" b="1" i="1" dirty="0"/>
          </a:p>
          <a:p>
            <a:pPr>
              <a:defRPr/>
            </a:pPr>
            <a:r>
              <a:rPr lang="el-GR" altLang="es-ES" sz="1200" b="1" dirty="0"/>
              <a:t>Όταν μια αναζήτηση χωρίζεται σε πολλές φάσεις, ο χρήστης πρέπει να καθοδηγείται σε μια γραμμική και προβλέψιμη διαδρομή χωρίς να τον μπερδεύει με πάρα πολλές επιλογές.</a:t>
            </a:r>
          </a:p>
          <a:p>
            <a:pPr>
              <a:defRPr/>
            </a:pPr>
            <a:endParaRPr lang="el-GR" altLang="es-ES" sz="1200" b="1" dirty="0"/>
          </a:p>
          <a:p>
            <a:pPr>
              <a:defRPr/>
            </a:pPr>
            <a:r>
              <a:rPr lang="el-GR" altLang="es-ES" sz="1200" b="1" dirty="0"/>
              <a:t>ΟΜΟΙΟ ΠΡΟΣ ΟΜΟΙΟ: Συλλέξτε σχετικά αντικείμενα για να βεβαιωθείτε ότι θα γίνουν αντιληπτά.</a:t>
            </a:r>
            <a:endParaRPr lang="it-IT" altLang="es-ES" sz="1200" b="1" dirty="0"/>
          </a:p>
          <a:p>
            <a:pPr algn="l" rtl="0">
              <a:defRPr/>
            </a:pPr>
            <a:endParaRPr lang="it-IT" altLang="es-ES" sz="1200" b="1" i="1" dirty="0"/>
          </a:p>
          <a:p>
            <a:pPr marL="171450" indent="-171450" algn="l" rtl="0">
              <a:buFont typeface="Arial" panose="020B0604020202020204" pitchFamily="34" charset="0"/>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86E366-8520-4305-AC8F-21EDFAB1C63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17709950-8D09-42F0-AA6E-D25FC4403CC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485935546"/>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82048"/>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03648" y="2067694"/>
            <a:ext cx="6264696" cy="4293483"/>
          </a:xfrm>
          <a:prstGeom prst="rect">
            <a:avLst/>
          </a:prstGeom>
          <a:noFill/>
        </p:spPr>
        <p:txBody>
          <a:bodyPr wrap="square" rtlCol="0">
            <a:spAutoFit/>
          </a:bodyPr>
          <a:lstStyle/>
          <a:p>
            <a:pPr algn="l" rtl="0">
              <a:defRPr/>
            </a:pPr>
            <a:r>
              <a:rPr lang="it-IT" altLang="es-ES" sz="1300" b="1" i="1" dirty="0">
                <a:solidFill>
                  <a:srgbClr val="FF3399"/>
                </a:solidFill>
              </a:rPr>
              <a:t>Μορφές σελιδοποιημέν</a:t>
            </a:r>
            <a:r>
              <a:rPr lang="el-GR" altLang="es-ES" sz="1300" b="1" i="1" dirty="0">
                <a:solidFill>
                  <a:srgbClr val="FF3399"/>
                </a:solidFill>
              </a:rPr>
              <a:t>ε</a:t>
            </a:r>
            <a:r>
              <a:rPr lang="it-IT" altLang="es-ES" sz="1300" b="1" i="1" dirty="0">
                <a:solidFill>
                  <a:srgbClr val="FF3399"/>
                </a:solidFill>
              </a:rPr>
              <a:t>ς χωρίς λογική</a:t>
            </a:r>
          </a:p>
          <a:p>
            <a:pPr algn="l" rtl="0">
              <a:defRPr/>
            </a:pPr>
            <a:endParaRPr lang="it-IT" altLang="es-ES" sz="1300" b="1" i="1" dirty="0"/>
          </a:p>
          <a:p>
            <a:pPr>
              <a:defRPr/>
            </a:pPr>
            <a:r>
              <a:rPr lang="el-GR" altLang="es-ES" sz="1300" b="1" dirty="0"/>
              <a:t>Εάν τα πεδία είναι διατεταγμένα με τυχαίο και ανοργάνωτο τρόπο, είναι δύσκολο να συσχετιστεί κάθε πεδίο με την ετικέτα που το προσδιορίζει.</a:t>
            </a:r>
          </a:p>
          <a:p>
            <a:pPr>
              <a:defRPr/>
            </a:pPr>
            <a:endParaRPr lang="el-GR" altLang="es-ES" sz="1300" b="1" dirty="0"/>
          </a:p>
          <a:p>
            <a:pPr>
              <a:defRPr/>
            </a:pPr>
            <a:r>
              <a:rPr lang="el-GR" altLang="es-ES" sz="1300" b="1" dirty="0"/>
              <a:t>Είναι επομένως απαραίτητο: για να ευθυγραμμιστούν τα πράγματα με τον κατάλληλο τρόπο με την ευάερη απόσταση, αυτό επιτρέπει στον χρήστη να αναγνωρίσει τις διαφορετικές ομάδες πληροφοριών και τις σχέσεις που τα συνδέουν.</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1D28FA-71AF-45F2-AE28-91301FFA4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34116D79-2549-411D-A0D9-F143D379E48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12367862"/>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36274" y="1995686"/>
            <a:ext cx="6264696" cy="3754874"/>
          </a:xfrm>
          <a:prstGeom prst="rect">
            <a:avLst/>
          </a:prstGeom>
          <a:noFill/>
        </p:spPr>
        <p:txBody>
          <a:bodyPr wrap="square" rtlCol="0">
            <a:spAutoFit/>
          </a:bodyPr>
          <a:lstStyle/>
          <a:p>
            <a:pPr>
              <a:defRPr/>
            </a:pPr>
            <a:r>
              <a:rPr lang="el-GR" altLang="es-ES" sz="1300" b="1" i="1" dirty="0">
                <a:solidFill>
                  <a:srgbClr val="FF3399"/>
                </a:solidFill>
              </a:rPr>
              <a:t>Ικανοποιήστε τις προσδοκίες των χρηστών </a:t>
            </a:r>
            <a:r>
              <a:rPr lang="it-IT" altLang="es-ES" sz="1300" b="1" i="1" dirty="0"/>
              <a:t>: </a:t>
            </a:r>
            <a:r>
              <a:rPr lang="el-GR" altLang="es-ES" sz="1300" b="1" i="1" dirty="0"/>
              <a:t>τι περιμένει ο χρήστης εξαρτάται από τις συμβάσεις που υιοθετούνται στους περισσότερους </a:t>
            </a:r>
            <a:r>
              <a:rPr lang="el-GR" altLang="es-ES" sz="1300" b="1" i="1" dirty="0" err="1"/>
              <a:t>ιστότοπους</a:t>
            </a:r>
            <a:r>
              <a:rPr lang="el-GR" altLang="es-ES" sz="1300" b="1" i="1" dirty="0"/>
              <a:t>.</a:t>
            </a:r>
          </a:p>
          <a:p>
            <a:pPr>
              <a:defRPr/>
            </a:pPr>
            <a:endParaRPr lang="el-GR" altLang="es-ES" sz="1300" b="1" i="1" dirty="0"/>
          </a:p>
          <a:p>
            <a:pPr>
              <a:defRPr/>
            </a:pPr>
            <a:r>
              <a:rPr lang="el-GR" altLang="es-ES" sz="1300" b="1" i="1" dirty="0"/>
              <a:t>Χρησιμοποιήστε κενό χώρο:</a:t>
            </a:r>
          </a:p>
          <a:p>
            <a:pPr>
              <a:defRPr/>
            </a:pPr>
            <a:endParaRPr lang="el-GR" altLang="es-ES" sz="1300" b="1" i="1" dirty="0"/>
          </a:p>
          <a:p>
            <a:pPr>
              <a:buFont typeface="Arial" pitchFamily="34" charset="0"/>
              <a:buChar char="•"/>
              <a:defRPr/>
            </a:pPr>
            <a:r>
              <a:rPr lang="el-GR" altLang="es-ES" sz="1300" b="1" i="1" dirty="0"/>
              <a:t> Ο κενός χώρος επιτρέπει στο χρήστη να χωρίσει τις πληροφορίες σε </a:t>
            </a:r>
            <a:r>
              <a:rPr lang="el-GR" altLang="es-ES" sz="1300" b="1" i="1" dirty="0" err="1"/>
              <a:t>διαχειρίσιμες</a:t>
            </a:r>
            <a:r>
              <a:rPr lang="el-GR" altLang="es-ES" sz="1300" b="1" i="1" dirty="0"/>
              <a:t> μονάδες.</a:t>
            </a:r>
          </a:p>
          <a:p>
            <a:pPr>
              <a:defRPr/>
            </a:pPr>
            <a:endParaRPr lang="el-GR" altLang="es-ES" sz="1300" b="1" i="1" dirty="0"/>
          </a:p>
          <a:p>
            <a:pPr>
              <a:buFont typeface="Arial" pitchFamily="34" charset="0"/>
              <a:buChar char="•"/>
              <a:defRPr/>
            </a:pPr>
            <a:r>
              <a:rPr lang="el-GR" altLang="es-ES" sz="1300" b="1" i="1" dirty="0"/>
              <a:t> Το κενό γύρω από τις λίστες προσελκύει βασικά σημεία και μειώνει την οπτική κόπωση.</a:t>
            </a: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E2439AB-9E9C-4E84-BAA2-1F9C654F8CB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014914DA-0183-4795-BF56-70D6A28134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08121101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833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43610" y="1923678"/>
            <a:ext cx="6264696" cy="4708981"/>
          </a:xfrm>
          <a:prstGeom prst="rect">
            <a:avLst/>
          </a:prstGeom>
          <a:noFill/>
        </p:spPr>
        <p:txBody>
          <a:bodyPr wrap="square" rtlCol="0">
            <a:spAutoFit/>
          </a:bodyPr>
          <a:lstStyle/>
          <a:p>
            <a:pPr>
              <a:defRPr/>
            </a:pPr>
            <a:r>
              <a:rPr lang="el-GR" altLang="es-ES" sz="1300" b="1" i="1" dirty="0">
                <a:solidFill>
                  <a:srgbClr val="00B0F0"/>
                </a:solidFill>
              </a:rPr>
              <a:t>Ισορροπία μεταξύ τεχνολογίας και αναγκών χρηστών</a:t>
            </a:r>
          </a:p>
          <a:p>
            <a:pPr>
              <a:defRPr/>
            </a:pPr>
            <a:endParaRPr lang="it-IT" altLang="es-ES" sz="1300" b="1" i="1" dirty="0"/>
          </a:p>
          <a:p>
            <a:pPr>
              <a:defRPr/>
            </a:pPr>
            <a:r>
              <a:rPr lang="el-GR" altLang="es-ES" sz="1300" b="1" dirty="0"/>
              <a:t>Με την εξάπλωση των γρήγορων συνδέσεων, οι </a:t>
            </a:r>
            <a:r>
              <a:rPr lang="el-GR" altLang="es-ES" sz="1300" b="1" dirty="0" err="1"/>
              <a:t>ιστότοποι</a:t>
            </a:r>
            <a:r>
              <a:rPr lang="el-GR" altLang="es-ES" sz="1300" b="1" dirty="0"/>
              <a:t> πολυμέσων γίνονται όλο και πιο δημοφιλείς.</a:t>
            </a:r>
          </a:p>
          <a:p>
            <a:pPr>
              <a:defRPr/>
            </a:pPr>
            <a:endParaRPr lang="el-GR" altLang="es-ES" sz="1300" b="1" dirty="0"/>
          </a:p>
          <a:p>
            <a:pPr>
              <a:defRPr/>
            </a:pPr>
            <a:r>
              <a:rPr lang="el-GR" altLang="es-ES" sz="1300" b="1" dirty="0"/>
              <a:t>Χρήση πολυμέσων: προσεκτικά ενσωματωμένα, μπορούν να προωθήσουν τη χρηστικότητα καθιστώντας το περιεχόμενο όχι μόνο πιο διασκεδαστικό και ελκυστικό, αλλά και πιο </a:t>
            </a:r>
            <a:r>
              <a:rPr lang="el-GR" altLang="es-ES" sz="1300" b="1" dirty="0" err="1"/>
              <a:t>προσβάσιμο</a:t>
            </a:r>
            <a:r>
              <a:rPr lang="el-GR" altLang="es-ES" sz="1300" b="1" dirty="0"/>
              <a:t>.</a:t>
            </a:r>
          </a:p>
          <a:p>
            <a:pPr>
              <a:defRPr/>
            </a:pPr>
            <a:endParaRPr lang="el-GR" altLang="es-ES" sz="1300" b="1" dirty="0"/>
          </a:p>
          <a:p>
            <a:pPr>
              <a:defRPr/>
            </a:pPr>
            <a:r>
              <a:rPr lang="el-GR" altLang="es-ES" sz="1300" b="1" dirty="0"/>
              <a:t>Για να δημιουργήσετε έναν επιτυχημένο </a:t>
            </a:r>
            <a:r>
              <a:rPr lang="el-GR" altLang="es-ES" sz="1300" b="1" dirty="0" err="1"/>
              <a:t>ιστότοπο</a:t>
            </a:r>
            <a:r>
              <a:rPr lang="el-GR" altLang="es-ES" sz="1300" b="1" dirty="0"/>
              <a:t>, πρέπει να γνωρίζετε ποιους βαθμούς </a:t>
            </a:r>
            <a:r>
              <a:rPr lang="el-GR" altLang="es-ES" sz="1300" b="1" dirty="0" err="1"/>
              <a:t>διαδραστικότητας</a:t>
            </a:r>
            <a:r>
              <a:rPr lang="el-GR" altLang="es-ES" sz="1300" b="1" dirty="0"/>
              <a:t> χρειάζεστε και ποια εργαλεία πρέπει να χρησιμοποιείτε σε κάθε περίπτωση.</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0F84BE1-25E9-4B23-B29E-5B7E364E20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530EEFF4-7071-40A5-B80C-8EB7D8027B1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592593102"/>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870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94108" y="1923678"/>
            <a:ext cx="6264696" cy="4724370"/>
          </a:xfrm>
          <a:prstGeom prst="rect">
            <a:avLst/>
          </a:prstGeom>
          <a:noFill/>
        </p:spPr>
        <p:txBody>
          <a:bodyPr wrap="square" rtlCol="0">
            <a:spAutoFit/>
          </a:bodyPr>
          <a:lstStyle/>
          <a:p>
            <a:pPr>
              <a:defRPr/>
            </a:pPr>
            <a:r>
              <a:rPr lang="el-GR" altLang="es-ES" sz="1300" b="1" i="1" dirty="0">
                <a:solidFill>
                  <a:srgbClr val="00B0F0"/>
                </a:solidFill>
              </a:rPr>
              <a:t>Ισορροπία μεταξύ τεχνολογίας και αναγκών χρηστών</a:t>
            </a:r>
          </a:p>
          <a:p>
            <a:pPr>
              <a:defRPr/>
            </a:pPr>
            <a:endParaRPr lang="it-IT" altLang="es-ES" sz="1200" b="1" i="1" dirty="0"/>
          </a:p>
          <a:p>
            <a:pPr>
              <a:defRPr/>
            </a:pPr>
            <a:r>
              <a:rPr lang="el-GR" altLang="es-ES" sz="1200" b="1" dirty="0"/>
              <a:t>Με την εξάπλωση των γρήγορων συνδέσεων, οι </a:t>
            </a:r>
            <a:r>
              <a:rPr lang="el-GR" altLang="es-ES" sz="1200" b="1" dirty="0" err="1"/>
              <a:t>ιστότοποι</a:t>
            </a:r>
            <a:r>
              <a:rPr lang="el-GR" altLang="es-ES" sz="1200" b="1" dirty="0"/>
              <a:t> πολυμέσων γίνονται όλο και πιο δημοφιλείς.</a:t>
            </a:r>
          </a:p>
          <a:p>
            <a:pPr>
              <a:defRPr/>
            </a:pPr>
            <a:endParaRPr lang="it-IT" altLang="es-ES" sz="1200" b="1" dirty="0"/>
          </a:p>
          <a:p>
            <a:pPr>
              <a:defRPr/>
            </a:pPr>
            <a:r>
              <a:rPr lang="el-GR" altLang="es-ES" sz="1200" b="1" dirty="0"/>
              <a:t>Χρήση πολυμέσων: προσεκτικά ενσωματωμένα, μπορούν να προωθήσουν τη χρηστικότητα καθιστώντας το περιεχόμενο όχι μόνο πιο διασκεδαστικό και ελκυστικό, αλλά και πιο </a:t>
            </a:r>
            <a:r>
              <a:rPr lang="el-GR" altLang="es-ES" sz="1200" b="1" dirty="0" err="1"/>
              <a:t>προσβάσιμο</a:t>
            </a:r>
            <a:r>
              <a:rPr lang="el-GR" altLang="es-ES" sz="1200" b="1" dirty="0"/>
              <a:t>.</a:t>
            </a:r>
          </a:p>
          <a:p>
            <a:pPr>
              <a:defRPr/>
            </a:pPr>
            <a:endParaRPr lang="it-IT" altLang="es-ES" sz="1200" b="1" dirty="0"/>
          </a:p>
          <a:p>
            <a:pPr>
              <a:defRPr/>
            </a:pPr>
            <a:r>
              <a:rPr lang="el-GR" altLang="es-ES" sz="1200" b="1" dirty="0"/>
              <a:t>Για να δημιουργήσετε έναν επιτυχημένο </a:t>
            </a:r>
            <a:r>
              <a:rPr lang="el-GR" altLang="es-ES" sz="1200" b="1" dirty="0" err="1"/>
              <a:t>ιστότοπο</a:t>
            </a:r>
            <a:r>
              <a:rPr lang="el-GR" altLang="es-ES" sz="1200" b="1" dirty="0"/>
              <a:t>, πρέπει να γνωρίζετε ποιους βαθμούς </a:t>
            </a:r>
            <a:r>
              <a:rPr lang="el-GR" altLang="es-ES" sz="1200" b="1" dirty="0" err="1"/>
              <a:t>διαδραστικότητας</a:t>
            </a:r>
            <a:r>
              <a:rPr lang="el-GR" altLang="es-ES" sz="1200" b="1" dirty="0"/>
              <a:t> χρειάζεστε και ποια εργαλεία πρέπει να χρησιμοποιείτε σε κάθε περίπτωση.</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C4F02FE-A133-4910-83E6-6095A54FEB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D7B36721-E78A-473B-9B79-A75062518F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935779443"/>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p:txBody>
          <a:bodyPr/>
          <a:lstStyle/>
          <a:p>
            <a:pPr algn="l" rtl="0"/>
            <a:r>
              <a:rPr lang="en-US" altLang="ko-KR" dirty="0">
                <a:solidFill>
                  <a:srgbClr val="FF3399"/>
                </a:solidFill>
              </a:rPr>
              <a:t>Σας ευχαριστώ!</a:t>
            </a:r>
            <a:endParaRPr lang="ko-KR" altLang="en-US" dirty="0">
              <a:solidFill>
                <a:srgbClr val="FF3399"/>
              </a:solidFill>
            </a:endParaRPr>
          </a:p>
        </p:txBody>
      </p:sp>
      <p:pic>
        <p:nvPicPr>
          <p:cNvPr id="4" name="Imagen 3">
            <a:extLst>
              <a:ext uri="{FF2B5EF4-FFF2-40B4-BE49-F238E27FC236}">
                <a16:creationId xmlns:a16="http://schemas.microsoft.com/office/drawing/2014/main" id="{A90E11AD-DEA9-44A4-9CAB-2B246C8C8E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79912" y="2677665"/>
            <a:ext cx="1854071" cy="927036"/>
          </a:xfrm>
          <a:prstGeom prst="rect">
            <a:avLst/>
          </a:prstGeom>
        </p:spPr>
      </p:pic>
      <p:pic>
        <p:nvPicPr>
          <p:cNvPr id="5" name="Imagen 4">
            <a:extLst>
              <a:ext uri="{FF2B5EF4-FFF2-40B4-BE49-F238E27FC236}">
                <a16:creationId xmlns:a16="http://schemas.microsoft.com/office/drawing/2014/main" id="{07AE7557-7AB2-4182-8D3F-4716731ED9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6" name="CuadroTexto 5">
            <a:extLst>
              <a:ext uri="{FF2B5EF4-FFF2-40B4-BE49-F238E27FC236}">
                <a16:creationId xmlns:a16="http://schemas.microsoft.com/office/drawing/2014/main" id="{DF31A201-D446-4E24-9D08-20F044C4F0B7}"/>
              </a:ext>
            </a:extLst>
          </p:cNvPr>
          <p:cNvSpPr txBox="1"/>
          <p:nvPr/>
        </p:nvSpPr>
        <p:spPr>
          <a:xfrm>
            <a:off x="2097773" y="4696679"/>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614559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638148"/>
            <a:ext cx="633670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Αναζήτηση πληροφοριών: μυρίζοντας το περιεχόμενο</a:t>
            </a:r>
            <a:endParaRPr lang="it-IT" sz="1200" b="1" dirty="0">
              <a:solidFill>
                <a:schemeClr val="tx1"/>
              </a:solidFill>
            </a:endParaRPr>
          </a:p>
        </p:txBody>
      </p:sp>
      <p:sp>
        <p:nvSpPr>
          <p:cNvPr id="6" name="TextBox 5"/>
          <p:cNvSpPr txBox="1"/>
          <p:nvPr/>
        </p:nvSpPr>
        <p:spPr>
          <a:xfrm>
            <a:off x="1331640" y="2285890"/>
            <a:ext cx="6706322" cy="1200329"/>
          </a:xfrm>
          <a:prstGeom prst="rect">
            <a:avLst/>
          </a:prstGeom>
          <a:noFill/>
        </p:spPr>
        <p:txBody>
          <a:bodyPr wrap="square" rtlCol="0">
            <a:spAutoFit/>
          </a:bodyPr>
          <a:lstStyle/>
          <a:p>
            <a:pPr algn="l" rtl="0">
              <a:defRPr/>
            </a:pPr>
            <a:r>
              <a:rPr lang="en-GB" altLang="es-ES" sz="1200" dirty="0">
                <a:latin typeface="Arial Rounded MT Bold" panose="020F0704030504030204" pitchFamily="34" charset="0"/>
              </a:rPr>
              <a:t>Η πιο διάσημη έννοια της αναζήτησης πληροφοριών είναι </a:t>
            </a:r>
            <a:r>
              <a:rPr lang="en-GB" altLang="es-ES" sz="1200" dirty="0" err="1">
                <a:latin typeface="Arial Rounded MT Bold" panose="020F0704030504030204" pitchFamily="34" charset="0"/>
              </a:rPr>
              <a:t>αυτή</a:t>
            </a:r>
            <a:r>
              <a:rPr lang="en-GB" altLang="es-ES" sz="1200" dirty="0">
                <a:latin typeface="Arial Rounded MT Bold" panose="020F0704030504030204" pitchFamily="34" charset="0"/>
              </a:rPr>
              <a:t> </a:t>
            </a:r>
            <a:r>
              <a:rPr lang="el-GR" altLang="es-ES" sz="1200" dirty="0">
                <a:solidFill>
                  <a:srgbClr val="00B0F0"/>
                </a:solidFill>
                <a:latin typeface="Arial Rounded MT Bold" panose="020F0704030504030204" pitchFamily="34" charset="0"/>
              </a:rPr>
              <a:t>της μυρωδιάς των </a:t>
            </a:r>
            <a:r>
              <a:rPr lang="en-GB" altLang="es-ES" sz="1200" dirty="0" err="1">
                <a:solidFill>
                  <a:srgbClr val="00B0F0"/>
                </a:solidFill>
                <a:latin typeface="Arial Rounded MT Bold" panose="020F0704030504030204" pitchFamily="34" charset="0"/>
              </a:rPr>
              <a:t>πληροφοριών</a:t>
            </a:r>
            <a:r>
              <a:rPr lang="en-GB" altLang="es-ES" sz="1200" dirty="0">
                <a:latin typeface="Arial Rounded MT Bold" panose="020F0704030504030204" pitchFamily="34" charset="0"/>
              </a:rPr>
              <a:t>: </a:t>
            </a:r>
          </a:p>
          <a:p>
            <a:pPr algn="l" rtl="0">
              <a:defRPr/>
            </a:pPr>
            <a:r>
              <a:rPr lang="en-GB" altLang="es-ES" sz="1200" dirty="0">
                <a:latin typeface="Arial Rounded MT Bold" panose="020F0704030504030204" pitchFamily="34" charset="0"/>
              </a:rPr>
              <a:t>ίχνος πληροφοριών.</a:t>
            </a:r>
          </a:p>
          <a:p>
            <a:pPr algn="l" rtl="0">
              <a:defRPr/>
            </a:pPr>
            <a:endParaRPr lang="en-GB" altLang="es-ES" sz="1200" dirty="0">
              <a:latin typeface="Arial Rounded MT Bold" panose="020F0704030504030204" pitchFamily="34" charset="0"/>
            </a:endParaRPr>
          </a:p>
          <a:p>
            <a:pPr algn="l" rtl="0">
              <a:defRPr/>
            </a:pPr>
            <a:r>
              <a:rPr lang="en-GB" altLang="es-ES" sz="1200" dirty="0">
                <a:latin typeface="Arial Rounded MT Bold" panose="020F0704030504030204" pitchFamily="34" charset="0"/>
              </a:rPr>
              <a:t>Οι χρήστες, όπως και τα ζώα που κυνηγούν, αξιολογούν την πιθανότητα </a:t>
            </a:r>
            <a:r>
              <a:rPr lang="en-GB" altLang="es-ES" sz="1200" dirty="0" err="1">
                <a:latin typeface="Arial Rounded MT Bold" panose="020F0704030504030204" pitchFamily="34" charset="0"/>
              </a:rPr>
              <a:t>επιτυχίας</a:t>
            </a:r>
            <a:r>
              <a:rPr lang="en-GB" altLang="es-ES" sz="1200" dirty="0">
                <a:latin typeface="Arial Rounded MT Bold" panose="020F0704030504030204" pitchFamily="34" charset="0"/>
              </a:rPr>
              <a:t> </a:t>
            </a:r>
            <a:r>
              <a:rPr lang="el-GR" altLang="es-ES" sz="1200" dirty="0">
                <a:latin typeface="Arial Rounded MT Bold" panose="020F0704030504030204" pitchFamily="34" charset="0"/>
              </a:rPr>
              <a:t>καθορίζοντας</a:t>
            </a:r>
            <a:endParaRPr lang="en-GB" altLang="es-ES" sz="1200" dirty="0">
              <a:latin typeface="Arial Rounded MT Bold" panose="020F0704030504030204" pitchFamily="34" charset="0"/>
            </a:endParaRPr>
          </a:p>
          <a:p>
            <a:pPr algn="l" rtl="0">
              <a:defRPr/>
            </a:pPr>
            <a:r>
              <a:rPr lang="en-GB" altLang="es-ES" sz="1200" dirty="0">
                <a:latin typeface="Arial Rounded MT Bold" panose="020F0704030504030204" pitchFamily="34" charset="0"/>
              </a:rPr>
              <a:t>αν ο δρόμος που ακολουθούν θα τους οδηγήσει στην επίτευξη του στόχου.</a:t>
            </a:r>
          </a:p>
          <a:p>
            <a:pPr marL="171450" indent="-171450" algn="l" rtl="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82DDD34-6DBE-4C38-AF95-916296A6B66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9915943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48828" y="12870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it-IT" sz="1200" b="1" dirty="0">
                <a:solidFill>
                  <a:schemeClr val="tx1"/>
                </a:solidFill>
              </a:rPr>
              <a:t>Πως να </a:t>
            </a:r>
            <a:r>
              <a:rPr lang="el-GR" sz="1200" b="1" dirty="0">
                <a:solidFill>
                  <a:schemeClr val="tx1"/>
                </a:solidFill>
              </a:rPr>
              <a:t>«μυρίσετε» </a:t>
            </a:r>
            <a:r>
              <a:rPr lang="it-IT" sz="1200" b="1" dirty="0">
                <a:solidFill>
                  <a:schemeClr val="tx1"/>
                </a:solidFill>
              </a:rPr>
              <a:t>το ίχνος </a:t>
            </a:r>
            <a:r>
              <a:rPr lang="el-GR" sz="1200" b="1" dirty="0">
                <a:solidFill>
                  <a:schemeClr val="tx1"/>
                </a:solidFill>
              </a:rPr>
              <a:t>των </a:t>
            </a:r>
            <a:r>
              <a:rPr lang="it-IT" sz="1200" b="1" dirty="0">
                <a:solidFill>
                  <a:schemeClr val="tx1"/>
                </a:solidFill>
              </a:rPr>
              <a:t>πληροφοριών</a:t>
            </a:r>
          </a:p>
        </p:txBody>
      </p:sp>
      <p:graphicFrame>
        <p:nvGraphicFramePr>
          <p:cNvPr id="2" name="Diagrama 1">
            <a:extLst>
              <a:ext uri="{FF2B5EF4-FFF2-40B4-BE49-F238E27FC236}">
                <a16:creationId xmlns:a16="http://schemas.microsoft.com/office/drawing/2014/main" id="{4ADAF22F-0B88-4660-B351-8582D6691CA1}"/>
              </a:ext>
            </a:extLst>
          </p:cNvPr>
          <p:cNvGraphicFramePr/>
          <p:nvPr>
            <p:extLst>
              <p:ext uri="{D42A27DB-BD31-4B8C-83A1-F6EECF244321}">
                <p14:modId xmlns:p14="http://schemas.microsoft.com/office/powerpoint/2010/main" val="1119538074"/>
              </p:ext>
            </p:extLst>
          </p:nvPr>
        </p:nvGraphicFramePr>
        <p:xfrm>
          <a:off x="1115616" y="1844108"/>
          <a:ext cx="6696744" cy="259228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AD27FC6-E713-4ED5-B3FD-6BED0C85F4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07086451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33659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l-GR" sz="1200" b="1" dirty="0">
                <a:solidFill>
                  <a:schemeClr val="tx1"/>
                </a:solidFill>
              </a:rPr>
              <a:t>Κάντε</a:t>
            </a:r>
            <a:r>
              <a:rPr lang="it-IT" sz="1200" b="1" dirty="0">
                <a:solidFill>
                  <a:schemeClr val="tx1"/>
                </a:solidFill>
              </a:rPr>
              <a:t> έναν ιστότοπο ενδιαφέρων</a:t>
            </a:r>
          </a:p>
        </p:txBody>
      </p:sp>
      <p:sp>
        <p:nvSpPr>
          <p:cNvPr id="6" name="TextBox 5"/>
          <p:cNvSpPr txBox="1"/>
          <p:nvPr/>
        </p:nvSpPr>
        <p:spPr>
          <a:xfrm>
            <a:off x="1547664" y="1923678"/>
            <a:ext cx="6207782" cy="1569660"/>
          </a:xfrm>
          <a:prstGeom prst="rect">
            <a:avLst/>
          </a:prstGeom>
          <a:noFill/>
        </p:spPr>
        <p:txBody>
          <a:bodyPr wrap="square" rtlCol="0">
            <a:spAutoFit/>
          </a:bodyPr>
          <a:lstStyle/>
          <a:p>
            <a:pPr>
              <a:defRPr/>
            </a:pPr>
            <a:r>
              <a:rPr lang="el-GR" altLang="es-ES" sz="1200" b="1" dirty="0"/>
              <a:t>Βεβαιωθείτε ότι ο </a:t>
            </a:r>
            <a:r>
              <a:rPr lang="el-GR" altLang="es-ES" sz="1200" b="1" dirty="0" err="1"/>
              <a:t>ιστότοπος</a:t>
            </a:r>
            <a:r>
              <a:rPr lang="el-GR" altLang="es-ES" sz="1200" b="1" dirty="0"/>
              <a:t> δεν έχει καλό περιεχόμενο αλλά είναι δύσκολος στη χρήση ή εύκολος στη χρήση αλλά μικρού ενδιαφέροντος.</a:t>
            </a:r>
          </a:p>
          <a:p>
            <a:pPr>
              <a:defRPr/>
            </a:pPr>
            <a:endParaRPr lang="el-GR" altLang="es-ES" sz="1200" b="1" dirty="0"/>
          </a:p>
          <a:p>
            <a:pPr>
              <a:defRPr/>
            </a:pPr>
            <a:r>
              <a:rPr lang="el-GR" altLang="es-ES" sz="1200" b="1" dirty="0"/>
              <a:t>Είναι πλέον εξαιρετικά εύκολο για τους χρήστες να βρουν ποιοτικούς </a:t>
            </a:r>
            <a:r>
              <a:rPr lang="el-GR" altLang="es-ES" sz="1200" b="1" dirty="0" err="1"/>
              <a:t>ιστότοπους</a:t>
            </a:r>
            <a:r>
              <a:rPr lang="el-GR" altLang="es-ES" sz="1200" b="1" dirty="0"/>
              <a:t>, στην πραγματικότητα εάν ένας </a:t>
            </a:r>
            <a:r>
              <a:rPr lang="el-GR" altLang="es-ES" sz="1200" b="1" dirty="0" err="1"/>
              <a:t>ιστότοπος</a:t>
            </a:r>
            <a:r>
              <a:rPr lang="el-GR" altLang="es-ES" sz="1200" b="1" dirty="0"/>
              <a:t> δεν επιτρέπει την επίτευξη του στόχου, ο χρήστης θα τον εγκαταλείψει με τη βεβαιότητα ότι θα βρει χρήσιμες πληροφορίες αλλού.</a:t>
            </a:r>
            <a:endParaRPr lang="it-IT" altLang="es-ES" sz="1200" dirty="0">
              <a:latin typeface="Arial Rounded MT Bold" panose="020F0704030504030204" pitchFamily="34" charset="0"/>
            </a:endParaRPr>
          </a:p>
          <a:p>
            <a:pPr marL="171450" indent="-171450" algn="l" rtl="0">
              <a:buFontTx/>
              <a:buChar char="-"/>
              <a:defRPr/>
            </a:pP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6CCB444-6724-410C-96C5-54664C6D28F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59828759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CC2BBC0-B8E1-4962-9864-F172843AC524}"/>
              </a:ext>
            </a:extLst>
          </p:cNvPr>
          <p:cNvSpPr/>
          <p:nvPr/>
        </p:nvSpPr>
        <p:spPr>
          <a:xfrm>
            <a:off x="1403674" y="1922797"/>
            <a:ext cx="6192662" cy="1240501"/>
          </a:xfrm>
          <a:prstGeom prst="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rtl="0"/>
            <a:endParaRPr lang="es-ES"/>
          </a:p>
        </p:txBody>
      </p:sp>
      <p:sp>
        <p:nvSpPr>
          <p:cNvPr id="4" name="Rectangle 3"/>
          <p:cNvSpPr/>
          <p:nvPr/>
        </p:nvSpPr>
        <p:spPr>
          <a:xfrm>
            <a:off x="1403674" y="1331090"/>
            <a:ext cx="619266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it-IT" sz="1200" b="1" dirty="0">
                <a:solidFill>
                  <a:schemeClr val="tx1"/>
                </a:solidFill>
              </a:rPr>
              <a:t>Η σύνδεση στο διαδίκτυο</a:t>
            </a:r>
          </a:p>
        </p:txBody>
      </p:sp>
      <p:sp>
        <p:nvSpPr>
          <p:cNvPr id="6" name="TextBox 5"/>
          <p:cNvSpPr txBox="1"/>
          <p:nvPr/>
        </p:nvSpPr>
        <p:spPr>
          <a:xfrm>
            <a:off x="1403674" y="1979321"/>
            <a:ext cx="6336651" cy="2123658"/>
          </a:xfrm>
          <a:prstGeom prst="rect">
            <a:avLst/>
          </a:prstGeom>
          <a:noFill/>
        </p:spPr>
        <p:txBody>
          <a:bodyPr wrap="square" rtlCol="0">
            <a:spAutoFit/>
          </a:bodyPr>
          <a:lstStyle/>
          <a:p>
            <a:pPr>
              <a:defRPr/>
            </a:pPr>
            <a:r>
              <a:rPr lang="el-GR" altLang="es-ES" sz="1200" b="1" dirty="0"/>
              <a:t>Η χρήση της σύνδεσης στο Διαδίκτυο έχει αλλάξει σημαντικά την προσέγγιση του χρήστη.</a:t>
            </a:r>
          </a:p>
          <a:p>
            <a:pPr>
              <a:defRPr/>
            </a:pPr>
            <a:endParaRPr lang="el-GR" altLang="es-ES" sz="1200" b="1" dirty="0"/>
          </a:p>
          <a:p>
            <a:pPr>
              <a:defRPr/>
            </a:pPr>
            <a:r>
              <a:rPr lang="el-GR" altLang="es-ES" sz="1200" b="1" dirty="0"/>
              <a:t>Οι συνδέσεις στο Διαδίκτυο καθιστούν δυνατή τη διαρκή σύνδεση και </a:t>
            </a:r>
            <a:r>
              <a:rPr lang="el-GR" altLang="es-ES" sz="1200" b="1" dirty="0" err="1"/>
              <a:t>ενθάρρυνουν</a:t>
            </a:r>
            <a:r>
              <a:rPr lang="el-GR" altLang="es-ES" sz="1200" b="1" dirty="0"/>
              <a:t>   το «Σνακ πληροφοριών»</a:t>
            </a:r>
            <a:endParaRPr lang="it-IT" altLang="es-ES" sz="1200" b="1" dirty="0"/>
          </a:p>
          <a:p>
            <a:pPr algn="l" rtl="0">
              <a:defRPr/>
            </a:pPr>
            <a:endParaRPr lang="it-IT" altLang="es-ES" sz="1200" dirty="0">
              <a:latin typeface="Arial Rounded MT Bold" panose="020F0704030504030204" pitchFamily="34" charset="0"/>
            </a:endParaRPr>
          </a:p>
          <a:p>
            <a:pPr algn="l" rtl="0">
              <a:defRPr/>
            </a:pPr>
            <a:endParaRPr lang="it-IT" altLang="es-ES" sz="1200" dirty="0">
              <a:latin typeface="Arial Rounded MT Bold" panose="020F0704030504030204" pitchFamily="34" charset="0"/>
            </a:endParaRPr>
          </a:p>
          <a:p>
            <a:pPr algn="ctr" rtl="0">
              <a:defRPr/>
            </a:pPr>
            <a:endParaRPr lang="it-IT" altLang="es-ES" sz="1200" dirty="0">
              <a:latin typeface="Arial Rounded MT Bold" panose="020F0704030504030204" pitchFamily="34" charset="0"/>
            </a:endParaRPr>
          </a:p>
          <a:p>
            <a:pPr algn="ctr" rtl="0">
              <a:defRPr/>
            </a:pPr>
            <a:endParaRPr lang="it-IT" altLang="es-ES" sz="1200" dirty="0">
              <a:latin typeface="Arial Rounded MT Bold" panose="020F0704030504030204" pitchFamily="34" charset="0"/>
            </a:endParaRPr>
          </a:p>
          <a:p>
            <a:pPr algn="l" rtl="0">
              <a:defRPr/>
            </a:pPr>
            <a:r>
              <a:rPr lang="it-IT" altLang="es-ES" sz="1200" b="1" dirty="0"/>
              <a:t> </a:t>
            </a:r>
          </a:p>
          <a:p>
            <a:pPr algn="ctr">
              <a:defRPr/>
            </a:pPr>
            <a:r>
              <a:rPr lang="el-GR" altLang="es-ES" sz="1200" b="1" dirty="0"/>
              <a:t>Σύντομες διαδικτυακές αναζητήσεις για ΓΡΗΓΟΡΕΣ απαντήσεις</a:t>
            </a:r>
            <a:endParaRPr lang="en-GB" altLang="es-ES" sz="1200" dirty="0">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57CAD28C-4829-4BC6-83A5-8D171FE86AE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C3E6A69E-9B77-40D4-953F-2D3FBC7030EC}"/>
              </a:ext>
            </a:extLst>
          </p:cNvPr>
          <p:cNvSpPr/>
          <p:nvPr/>
        </p:nvSpPr>
        <p:spPr>
          <a:xfrm>
            <a:off x="4350647" y="3278381"/>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26685271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00719" y="12406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Διαφορές στη χρήση ενός </a:t>
            </a:r>
            <a:r>
              <a:rPr lang="el-GR" sz="1200" b="1" dirty="0" err="1">
                <a:solidFill>
                  <a:schemeClr val="tx1"/>
                </a:solidFill>
              </a:rPr>
              <a:t>ιστότοπου</a:t>
            </a:r>
            <a:r>
              <a:rPr lang="el-GR" sz="1200" b="1" dirty="0">
                <a:solidFill>
                  <a:schemeClr val="tx1"/>
                </a:solidFill>
              </a:rPr>
              <a:t> μεταξύ ενός έμπειρου χρήστη και ενός αρχάριου</a:t>
            </a:r>
            <a:endParaRPr lang="it-IT" sz="1200" b="1" dirty="0">
              <a:solidFill>
                <a:schemeClr val="tx1"/>
              </a:solidFill>
            </a:endParaRPr>
          </a:p>
        </p:txBody>
      </p:sp>
      <p:sp>
        <p:nvSpPr>
          <p:cNvPr id="6" name="TextBox 5"/>
          <p:cNvSpPr txBox="1"/>
          <p:nvPr/>
        </p:nvSpPr>
        <p:spPr>
          <a:xfrm>
            <a:off x="1592443" y="1833998"/>
            <a:ext cx="6207782" cy="2677656"/>
          </a:xfrm>
          <a:prstGeom prst="rect">
            <a:avLst/>
          </a:prstGeom>
          <a:noFill/>
        </p:spPr>
        <p:txBody>
          <a:bodyPr wrap="square" rtlCol="0">
            <a:spAutoFit/>
          </a:bodyPr>
          <a:lstStyle/>
          <a:p>
            <a:pPr algn="l" rtl="0">
              <a:defRPr/>
            </a:pPr>
            <a:r>
              <a:rPr lang="en-GB" altLang="es-ES" sz="1200" b="1" dirty="0"/>
              <a:t>Ένας έμπειρος χρήστης ξοδεύει λιγότερο χρόνο για να επισκεφτεί έναν ιστότοπο από έναν αρχάριο, για αυτό:</a:t>
            </a:r>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endParaRPr lang="en-GB" altLang="es-ES" sz="1200" b="1" dirty="0"/>
          </a:p>
          <a:p>
            <a:pPr>
              <a:defRPr/>
            </a:pPr>
            <a:r>
              <a:rPr lang="el-GR" altLang="es-ES" sz="1200" b="1" dirty="0"/>
              <a:t>Ο χρήστης μπορεί να είναι εγωιστής, τεμπέλης και αδίστακτος όταν αναλύει το κόστος και τα οφέλη ενός </a:t>
            </a:r>
            <a:r>
              <a:rPr lang="el-GR" altLang="es-ES" sz="1200" b="1" dirty="0" err="1"/>
              <a:t>ιστότοπου</a:t>
            </a:r>
            <a:r>
              <a:rPr lang="el-GR" altLang="es-ES" sz="1200" b="1" dirty="0"/>
              <a:t>.</a:t>
            </a:r>
            <a:endParaRPr lang="en-GB"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13BD32-4334-43AC-B5FC-A77B067B9D4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3D7D065D-83E3-4AD9-B681-C81946BEB6EF}"/>
              </a:ext>
            </a:extLst>
          </p:cNvPr>
          <p:cNvGraphicFramePr/>
          <p:nvPr>
            <p:extLst>
              <p:ext uri="{D42A27DB-BD31-4B8C-83A1-F6EECF244321}">
                <p14:modId xmlns:p14="http://schemas.microsoft.com/office/powerpoint/2010/main" val="1525782754"/>
              </p:ext>
            </p:extLst>
          </p:nvPr>
        </p:nvGraphicFramePr>
        <p:xfrm>
          <a:off x="1639281" y="1460489"/>
          <a:ext cx="5635577" cy="2308324"/>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1231171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668" y="1390152"/>
            <a:ext cx="597666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34 κύρια ζητήματα χρηστικότητας και οδηγίες για την αντιμετώπισή τους</a:t>
            </a:r>
            <a:endParaRPr lang="it-IT" sz="1200" b="1" dirty="0">
              <a:solidFill>
                <a:schemeClr val="tx1"/>
              </a:solidFill>
            </a:endParaRPr>
          </a:p>
        </p:txBody>
      </p:sp>
      <p:sp>
        <p:nvSpPr>
          <p:cNvPr id="6" name="TextBox 5"/>
          <p:cNvSpPr txBox="1"/>
          <p:nvPr/>
        </p:nvSpPr>
        <p:spPr>
          <a:xfrm>
            <a:off x="1468109" y="1971585"/>
            <a:ext cx="6207782" cy="1384995"/>
          </a:xfrm>
          <a:prstGeom prst="rect">
            <a:avLst/>
          </a:prstGeom>
          <a:noFill/>
        </p:spPr>
        <p:txBody>
          <a:bodyPr wrap="square" rtlCol="0">
            <a:spAutoFit/>
          </a:bodyPr>
          <a:lstStyle/>
          <a:p>
            <a:pPr algn="l" rtl="0">
              <a:defRPr/>
            </a:pPr>
            <a:r>
              <a:rPr lang="el-GR" altLang="es-ES" sz="1200" b="1" dirty="0"/>
              <a:t>Κατά τη δοκιμή </a:t>
            </a:r>
            <a:r>
              <a:rPr lang="el-GR" altLang="es-ES" sz="1200" b="1" dirty="0" err="1"/>
              <a:t>ιστότοπων</a:t>
            </a:r>
            <a:r>
              <a:rPr lang="el-GR" altLang="es-ES" sz="1200" b="1" dirty="0"/>
              <a:t>, δεν είναι πάντα δυνατό να επισημανθούν προβλήματα χρηστικότητας. Για το λόγο αυτό, οι σχεδιαστές δεν αντιμετωπίζουν πάντα αυτές τις δυσκολίες που συναντούν οι χρήστες.</a:t>
            </a:r>
          </a:p>
          <a:p>
            <a:pPr algn="l" rtl="0">
              <a:defRPr/>
            </a:pPr>
            <a:endParaRPr lang="el-GR" altLang="es-ES" sz="1200" b="1" dirty="0"/>
          </a:p>
          <a:p>
            <a:pPr algn="l" rtl="0">
              <a:defRPr/>
            </a:pPr>
            <a:r>
              <a:rPr lang="el-GR" altLang="es-ES" sz="1200" b="1" dirty="0"/>
              <a:t>Οι σχεδιαστές συχνά εκτιμούν λανθασμένα ορισμένα προβλήματα, χαρακτηρίζοντάς τα μικρά αν και για τον χρήστη αυτά είναι πολύ συγκεκριμένα προβλήματα και πηγή μεγάλης απογοήτευσης</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5904F7F-D60F-456B-A0F8-4E4209CC60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2554837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1497828-0988-4C8B-9E94-C01DA7454F24}"/>
              </a:ext>
            </a:extLst>
          </p:cNvPr>
          <p:cNvSpPr/>
          <p:nvPr/>
        </p:nvSpPr>
        <p:spPr>
          <a:xfrm>
            <a:off x="1415798" y="2199038"/>
            <a:ext cx="6108201" cy="12989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18047" y="1269292"/>
            <a:ext cx="61059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20420" y="1870630"/>
            <a:ext cx="7156036" cy="3046988"/>
          </a:xfrm>
          <a:prstGeom prst="rect">
            <a:avLst/>
          </a:prstGeom>
          <a:noFill/>
        </p:spPr>
        <p:txBody>
          <a:bodyPr wrap="square" rtlCol="0">
            <a:spAutoFit/>
          </a:bodyPr>
          <a:lstStyle/>
          <a:p>
            <a:pPr algn="l" rtl="0">
              <a:defRPr/>
            </a:pPr>
            <a:r>
              <a:rPr lang="en-GB" altLang="es-ES" sz="1200" b="1" dirty="0"/>
              <a:t>Τα προβλήματα χρηστικότητας έχουν χωριστεί σε 3 επίπεδα μακροεντολών: </a:t>
            </a:r>
            <a:br>
              <a:rPr lang="it-IT" altLang="es-ES" sz="1200" b="1" dirty="0"/>
            </a:br>
            <a:br>
              <a:rPr lang="it-IT" altLang="es-ES" sz="1200" b="1" dirty="0"/>
            </a:br>
            <a:r>
              <a:rPr lang="en-GB" altLang="es-ES" sz="1200" b="1" dirty="0">
                <a:solidFill>
                  <a:srgbClr val="FF3399"/>
                </a:solidFill>
              </a:rPr>
              <a:t>ΕΠΙΠΕΔΟ 1</a:t>
            </a:r>
            <a:r>
              <a:rPr lang="en-GB" altLang="es-ES" sz="1200" b="1" dirty="0"/>
              <a:t>: μικρό πρόβλημα που συνήθως δεν προκαλεί βλάβη σε έναν ιστότοπο</a:t>
            </a:r>
            <a:endParaRPr lang="it-IT" altLang="es-ES" sz="1200" b="1" dirty="0"/>
          </a:p>
          <a:p>
            <a:pPr algn="l" rtl="0">
              <a:defRPr/>
            </a:pPr>
            <a:endParaRPr lang="it-IT" altLang="es-ES" sz="1200" b="1" dirty="0"/>
          </a:p>
          <a:p>
            <a:pPr algn="l" rtl="0">
              <a:defRPr/>
            </a:pPr>
            <a:r>
              <a:rPr lang="en-GB" altLang="es-ES" sz="1200" b="1" dirty="0">
                <a:solidFill>
                  <a:schemeClr val="accent2">
                    <a:lumMod val="75000"/>
                  </a:schemeClr>
                </a:solidFill>
              </a:rPr>
              <a:t>ΕΠΙΠΕΔΟ 2</a:t>
            </a:r>
            <a:r>
              <a:rPr lang="en-GB" altLang="es-ES" sz="1200" b="1" dirty="0"/>
              <a:t>: πρόβλημα μεσαίου αντίκτυπου: είναι απαραίτητο να αντιμετωπιστεί το πρόβλημα αλλά αυτό </a:t>
            </a:r>
            <a:br>
              <a:rPr lang="en-GB" altLang="es-ES" sz="1200" b="1" dirty="0"/>
            </a:br>
            <a:r>
              <a:rPr lang="en-GB" altLang="es-ES" sz="1200" b="1" dirty="0"/>
              <a:t>ενδέχεται να μην είναι στην κορυφή των προτεραιοτήτων του σχεδιαστή του ιστότοπου.</a:t>
            </a:r>
          </a:p>
          <a:p>
            <a:pPr algn="l" rtl="0">
              <a:defRPr/>
            </a:pPr>
            <a:endParaRPr lang="it-IT" altLang="es-ES" sz="1200" b="1" dirty="0"/>
          </a:p>
          <a:p>
            <a:pPr algn="l" rtl="0">
              <a:defRPr/>
            </a:pPr>
            <a:r>
              <a:rPr lang="en-GB" altLang="es-ES" sz="1200" b="1" dirty="0">
                <a:solidFill>
                  <a:schemeClr val="accent4">
                    <a:lumMod val="50000"/>
                  </a:schemeClr>
                </a:solidFill>
              </a:rPr>
              <a:t>ΕΠΙΠΕΔΟ 3</a:t>
            </a:r>
            <a:r>
              <a:rPr lang="en-GB" altLang="es-ES" sz="1200" b="1" dirty="0"/>
              <a:t>: πρόβλημα που έχει σημαντικό αντίκτυπο στη χρηστικότητα του ιστότοπου.</a:t>
            </a:r>
          </a:p>
          <a:p>
            <a:pPr algn="l" rtl="0">
              <a:defRPr/>
            </a:pPr>
            <a:endParaRPr lang="it-IT" altLang="es-ES" sz="1200" b="1" dirty="0"/>
          </a:p>
          <a:p>
            <a:pPr algn="l" rtl="0">
              <a:defRPr/>
            </a:pPr>
            <a:endParaRPr lang="it-IT" altLang="es-ES" sz="1200" b="1" dirty="0"/>
          </a:p>
          <a:p>
            <a:pPr algn="l" rtl="0">
              <a:defRPr/>
            </a:pPr>
            <a:r>
              <a:rPr lang="it-IT" altLang="es-ES" sz="1200" b="1" dirty="0"/>
              <a:t> </a:t>
            </a:r>
          </a:p>
          <a:p>
            <a:pPr algn="l" rtl="0">
              <a:defRPr/>
            </a:pPr>
            <a:endParaRPr lang="it-IT" altLang="es-ES" sz="1200" b="1" dirty="0"/>
          </a:p>
          <a:p>
            <a:pPr algn="l" rtl="0">
              <a:defRPr/>
            </a:pPr>
            <a:r>
              <a:rPr lang="en-GB" altLang="es-ES" sz="1200" b="1" dirty="0"/>
              <a:t> Οποιαδήποτε κριτική ανασκόπηση του ιστότοπου πρέπει να λαμβάνει υπόψη αυτό το ζήτημα</a:t>
            </a:r>
            <a:endParaRPr lang="it-IT" altLang="es-ES" sz="1200" b="1" dirty="0"/>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515966"/>
            <a:ext cx="6930323" cy="507831"/>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a:t>
            </a:r>
            <a:r>
              <a:rPr lang="en-US" sz="900" dirty="0" err="1">
                <a:latin typeface="Calibri" panose="020F0502020204030204" pitchFamily="34" charset="0"/>
                <a:cs typeface="Calibri" panose="020F0502020204030204" pitchFamily="34" charset="0"/>
              </a:rPr>
              <a:t>που</a:t>
            </a:r>
            <a:r>
              <a:rPr lang="en-US" sz="900" dirty="0">
                <a:latin typeface="Calibri" panose="020F0502020204030204" pitchFamily="34" charset="0"/>
                <a:cs typeface="Calibri" panose="020F0502020204030204" pitchFamily="34" charset="0"/>
              </a:rPr>
              <a:t> </a:t>
            </a:r>
            <a:r>
              <a:rPr lang="en-US" sz="900" dirty="0" err="1">
                <a:latin typeface="Calibri" panose="020F0502020204030204" pitchFamily="34" charset="0"/>
                <a:cs typeface="Calibri" panose="020F0502020204030204" pitchFamily="34" charset="0"/>
              </a:rPr>
              <a:t>περιέχονται</a:t>
            </a:r>
            <a:r>
              <a:rPr lang="en-US" sz="900" dirty="0">
                <a:latin typeface="Calibri" panose="020F0502020204030204" pitchFamily="34" charset="0"/>
                <a:cs typeface="Calibri" panose="020F0502020204030204" pitchFamily="34" charset="0"/>
              </a:rPr>
              <a:t>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0F82A5AD-850C-40FA-9FBB-65881F25B22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7A5D4593-F42F-484F-8781-14CE2B951030}"/>
              </a:ext>
            </a:extLst>
          </p:cNvPr>
          <p:cNvSpPr/>
          <p:nvPr/>
        </p:nvSpPr>
        <p:spPr>
          <a:xfrm>
            <a:off x="4253163" y="373019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57318620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72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rtl="0"/>
            <a:endParaRPr lang="ko-KR" altLang="en-US"/>
          </a:p>
        </p:txBody>
      </p:sp>
      <p:graphicFrame>
        <p:nvGraphicFramePr>
          <p:cNvPr id="2" name="Diagrama 1">
            <a:extLst>
              <a:ext uri="{FF2B5EF4-FFF2-40B4-BE49-F238E27FC236}">
                <a16:creationId xmlns:a16="http://schemas.microsoft.com/office/drawing/2014/main" id="{8CFAFEE7-E4C8-4E27-8AA7-0782A74E0FC9}"/>
              </a:ext>
            </a:extLst>
          </p:cNvPr>
          <p:cNvGraphicFramePr/>
          <p:nvPr>
            <p:extLst>
              <p:ext uri="{D42A27DB-BD31-4B8C-83A1-F6EECF244321}">
                <p14:modId xmlns:p14="http://schemas.microsoft.com/office/powerpoint/2010/main" val="3319794667"/>
              </p:ext>
            </p:extLst>
          </p:nvPr>
        </p:nvGraphicFramePr>
        <p:xfrm>
          <a:off x="1573961" y="2211710"/>
          <a:ext cx="5973875" cy="14423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Σ</a:t>
            </a:r>
            <a:r>
              <a:rPr lang="el-GR" altLang="it-IT" sz="2000" dirty="0" err="1">
                <a:solidFill>
                  <a:srgbClr val="FF3399"/>
                </a:solidFill>
                <a:latin typeface="Arial Rounded MT Bold" panose="020F0704030504030204" pitchFamily="34" charset="0"/>
              </a:rPr>
              <a:t>κοποί</a:t>
            </a:r>
            <a:r>
              <a:rPr lang="en-GB" altLang="it-IT" sz="2000" dirty="0">
                <a:solidFill>
                  <a:srgbClr val="FF3399"/>
                </a:solidFill>
                <a:latin typeface="Arial Rounded MT Bold" panose="020F0704030504030204" pitchFamily="34" charset="0"/>
              </a:rPr>
              <a:t> και στόχοι</a:t>
            </a:r>
            <a:endParaRPr lang="en-GB" sz="2000" b="1" dirty="0">
              <a:solidFill>
                <a:srgbClr val="FF3399"/>
              </a:solidFill>
            </a:endParaRPr>
          </a:p>
        </p:txBody>
      </p:sp>
      <p:sp>
        <p:nvSpPr>
          <p:cNvPr id="13" name="Donut 24">
            <a:extLst>
              <a:ext uri="{FF2B5EF4-FFF2-40B4-BE49-F238E27FC236}">
                <a16:creationId xmlns:a16="http://schemas.microsoft.com/office/drawing/2014/main" id="{5DFD50CF-22E5-4493-813D-FACEFC3A4C3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1" name="CuadroTexto 10">
            <a:extLst>
              <a:ext uri="{FF2B5EF4-FFF2-40B4-BE49-F238E27FC236}">
                <a16:creationId xmlns:a16="http://schemas.microsoft.com/office/drawing/2014/main" id="{C6624C1E-7B3D-4648-9A57-5913389F82A1}"/>
              </a:ext>
            </a:extLst>
          </p:cNvPr>
          <p:cNvSpPr txBox="1"/>
          <p:nvPr/>
        </p:nvSpPr>
        <p:spPr>
          <a:xfrm>
            <a:off x="1547664" y="1773365"/>
            <a:ext cx="4572000" cy="276999"/>
          </a:xfrm>
          <a:prstGeom prst="rect">
            <a:avLst/>
          </a:prstGeom>
          <a:noFill/>
        </p:spPr>
        <p:txBody>
          <a:bodyPr wrap="square">
            <a:spAutoFit/>
          </a:bodyPr>
          <a:lstStyle/>
          <a:p>
            <a:pPr marL="82296" indent="0" algn="l" rtl="0">
              <a:buFontTx/>
              <a:buNone/>
              <a:defRPr/>
            </a:pPr>
            <a:r>
              <a:rPr lang="en-GB" sz="1200" dirty="0">
                <a:solidFill>
                  <a:srgbClr val="00B0F0"/>
                </a:solidFill>
                <a:latin typeface="Arial Rounded MT Bold" panose="020F0704030504030204" pitchFamily="34" charset="0"/>
              </a:rPr>
              <a:t>Στο τέλος αυτού του μαθήματος θα είστε σε θέση να:</a:t>
            </a:r>
          </a:p>
        </p:txBody>
      </p:sp>
    </p:spTree>
    <p:extLst>
      <p:ext uri="{BB962C8B-B14F-4D97-AF65-F5344CB8AC3E}">
        <p14:creationId xmlns:p14="http://schemas.microsoft.com/office/powerpoint/2010/main" val="355494202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365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03648" y="1904797"/>
            <a:ext cx="6207782" cy="2492990"/>
          </a:xfrm>
          <a:prstGeom prst="rect">
            <a:avLst/>
          </a:prstGeom>
          <a:noFill/>
        </p:spPr>
        <p:txBody>
          <a:bodyPr wrap="square" rtlCol="0">
            <a:spAutoFit/>
          </a:bodyPr>
          <a:lstStyle/>
          <a:p>
            <a:pPr algn="l" rtl="0">
              <a:defRPr/>
            </a:pPr>
            <a:r>
              <a:rPr lang="en-GB" altLang="es-ES" sz="1200" b="1" i="1" dirty="0"/>
              <a:t>Σύνδεσμοι που δεν αλλάζουν </a:t>
            </a:r>
            <a:r>
              <a:rPr lang="en-GB" altLang="es-ES" sz="1200" b="1" i="1" dirty="0" err="1"/>
              <a:t>χρώμα</a:t>
            </a:r>
            <a:r>
              <a:rPr lang="en-GB" altLang="es-ES" sz="1200" b="1" i="1" dirty="0"/>
              <a:t> μετά από επίσκεψη: </a:t>
            </a:r>
            <a:r>
              <a:rPr lang="en-GB" altLang="es-ES" sz="1200" b="1" i="1" dirty="0">
                <a:solidFill>
                  <a:schemeClr val="accent4">
                    <a:lumMod val="75000"/>
                  </a:schemeClr>
                </a:solidFill>
              </a:rPr>
              <a:t>ΕΠΙΠΕΔΟ 3</a:t>
            </a:r>
          </a:p>
          <a:p>
            <a:pPr algn="l" rtl="0">
              <a:defRPr/>
            </a:pPr>
            <a:endParaRPr lang="en-GB" altLang="es-ES" sz="1200" b="1" dirty="0"/>
          </a:p>
          <a:p>
            <a:pPr algn="l" rtl="0">
              <a:defRPr/>
            </a:pPr>
            <a:r>
              <a:rPr lang="en-GB" altLang="es-ES" sz="1200" b="1" dirty="0"/>
              <a:t>Στο 74% των ιστότοπων ο σύνδεσμος αλλάζει </a:t>
            </a:r>
            <a:r>
              <a:rPr lang="en-GB" altLang="es-ES" sz="1200" b="1" dirty="0" err="1"/>
              <a:t>χρώμα</a:t>
            </a:r>
            <a:r>
              <a:rPr lang="en-GB" altLang="es-ES" sz="1200" b="1" dirty="0"/>
              <a:t>, γι 'αυτό ο </a:t>
            </a:r>
            <a:r>
              <a:rPr lang="en-GB" altLang="es-ES" sz="1200" b="1" dirty="0" err="1"/>
              <a:t>χρήστης</a:t>
            </a:r>
            <a:r>
              <a:rPr lang="en-GB" altLang="es-ES" sz="1200" b="1" dirty="0"/>
              <a:t> </a:t>
            </a:r>
            <a:r>
              <a:rPr lang="en-GB" altLang="es-ES" sz="1200" b="1" dirty="0" err="1"/>
              <a:t>περιμένει</a:t>
            </a:r>
            <a:r>
              <a:rPr lang="en-GB" altLang="es-ES" sz="1200" b="1" dirty="0"/>
              <a:t> </a:t>
            </a:r>
            <a:r>
              <a:rPr lang="en-GB" altLang="es-ES" sz="1200" b="1" dirty="0" err="1"/>
              <a:t>αυτ</a:t>
            </a:r>
            <a:r>
              <a:rPr lang="el-GR" altLang="es-ES" sz="1200" b="1" dirty="0"/>
              <a:t>ή τη </a:t>
            </a:r>
            <a:r>
              <a:rPr lang="en-GB" altLang="es-ES" sz="1200" b="1" dirty="0" err="1"/>
              <a:t>σύμβαση</a:t>
            </a:r>
            <a:r>
              <a:rPr lang="en-GB" altLang="es-ES" sz="1200" b="1" dirty="0"/>
              <a:t>.</a:t>
            </a:r>
          </a:p>
          <a:p>
            <a:pPr algn="l" rtl="0">
              <a:defRPr/>
            </a:pPr>
            <a:r>
              <a:rPr lang="en-GB" altLang="es-ES" sz="1200" b="1" dirty="0"/>
              <a:t>Εάν αυτό δεν συμβεί, ο χρήστης δεν καταλαβαίνει πού βρίσκεται </a:t>
            </a:r>
            <a:r>
              <a:rPr lang="en-GB" altLang="es-ES" sz="1200" b="1" dirty="0" err="1"/>
              <a:t>στον</a:t>
            </a:r>
            <a:r>
              <a:rPr lang="en-GB" altLang="es-ES" sz="1200" b="1" dirty="0"/>
              <a:t> </a:t>
            </a:r>
            <a:r>
              <a:rPr lang="en-GB" altLang="es-ES" sz="1200" b="1" dirty="0" err="1"/>
              <a:t>ιστότοπο</a:t>
            </a:r>
            <a:r>
              <a:rPr lang="el-GR" altLang="es-ES" sz="1200" b="1" dirty="0"/>
              <a:t>    </a:t>
            </a:r>
            <a:r>
              <a:rPr lang="en-GB" altLang="es-ES" sz="1200" b="1" dirty="0"/>
              <a:t> </a:t>
            </a:r>
            <a:r>
              <a:rPr lang="en-GB" altLang="es-ES" sz="1200" b="1" dirty="0" err="1"/>
              <a:t>και</a:t>
            </a:r>
            <a:r>
              <a:rPr lang="en-GB" altLang="es-ES" sz="1200" b="1" dirty="0"/>
              <a:t> </a:t>
            </a:r>
            <a:r>
              <a:rPr lang="en-GB" altLang="es-ES" sz="1200" b="1" dirty="0" err="1"/>
              <a:t>τις</a:t>
            </a:r>
            <a:r>
              <a:rPr lang="en-GB" altLang="es-ES" sz="1200" b="1" dirty="0"/>
              <a:t> άλλες διαθέσιμες επιλογές.</a:t>
            </a:r>
          </a:p>
          <a:p>
            <a:pPr algn="l" rtl="0">
              <a:defRPr/>
            </a:pPr>
            <a:endParaRPr lang="en-GB" altLang="es-ES" sz="1200" b="1" dirty="0"/>
          </a:p>
          <a:p>
            <a:pPr algn="l" rtl="0">
              <a:defRPr/>
            </a:pPr>
            <a:r>
              <a:rPr lang="en-GB" altLang="es-ES" sz="1200" b="1" dirty="0"/>
              <a:t>Ωστόσο, υπάρχει μια εξαίρεση σε συνδέσμους που δεν αλλάζουν </a:t>
            </a:r>
            <a:r>
              <a:rPr lang="en-GB" altLang="es-ES" sz="1200" b="1" dirty="0" err="1"/>
              <a:t>χρώμα</a:t>
            </a:r>
            <a:r>
              <a:rPr lang="en-GB" altLang="es-ES" sz="1200" b="1" dirty="0"/>
              <a:t>: ΕΝΕΡΓΟΙ ΣΥΝΔΕΣΜΟΙ, </a:t>
            </a:r>
            <a:r>
              <a:rPr lang="en-GB" altLang="es-ES" sz="1200" b="1" dirty="0" err="1"/>
              <a:t>αυτ</a:t>
            </a:r>
            <a:r>
              <a:rPr lang="el-GR" altLang="es-ES" sz="1200" b="1" dirty="0" err="1"/>
              <a:t>οί</a:t>
            </a:r>
            <a:r>
              <a:rPr lang="en-GB" altLang="es-ES" sz="1200" b="1" dirty="0"/>
              <a:t> δεν αλλάζουν </a:t>
            </a:r>
            <a:r>
              <a:rPr lang="en-GB" altLang="es-ES" sz="1200" b="1" dirty="0" err="1"/>
              <a:t>χρώμα</a:t>
            </a:r>
            <a:r>
              <a:rPr lang="en-GB" altLang="es-ES" sz="1200" b="1" dirty="0"/>
              <a:t> όταν η ίδια ενέργεια που συνδέεται με το σύνδεσμο μπορεί να επαναληφθεί αρκετές φορές.</a:t>
            </a:r>
          </a:p>
          <a:p>
            <a:pPr algn="l" rtl="0">
              <a:defRPr/>
            </a:pPr>
            <a:endParaRPr lang="it-IT" altLang="es-ES" sz="1200" b="1" dirty="0"/>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9759F35-1D29-4395-9D1A-8DDDD996A6D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1743124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4960" y="12155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640546" y="1729037"/>
            <a:ext cx="6207782" cy="1200329"/>
          </a:xfrm>
          <a:prstGeom prst="rect">
            <a:avLst/>
          </a:prstGeom>
          <a:noFill/>
        </p:spPr>
        <p:txBody>
          <a:bodyPr wrap="square" rtlCol="0">
            <a:spAutoFit/>
          </a:bodyPr>
          <a:lstStyle/>
          <a:p>
            <a:pPr algn="l" rtl="0">
              <a:defRPr/>
            </a:pPr>
            <a:r>
              <a:rPr lang="en-GB" altLang="es-ES" sz="1200" b="1" dirty="0"/>
              <a:t>Κουμπί "Επιστροφή" που δεν λειτουργεί: </a:t>
            </a:r>
            <a:r>
              <a:rPr lang="en-GB" altLang="es-ES" sz="1200" b="1" dirty="0">
                <a:solidFill>
                  <a:schemeClr val="accent4">
                    <a:lumMod val="75000"/>
                  </a:schemeClr>
                </a:solidFill>
              </a:rPr>
              <a:t>ΕΠΙΠΕΔΟ 3</a:t>
            </a:r>
          </a:p>
          <a:p>
            <a:pPr algn="l" rtl="0">
              <a:defRPr/>
            </a:pPr>
            <a:endParaRPr lang="en-GB" altLang="es-ES" sz="1200" b="1" dirty="0"/>
          </a:p>
          <a:p>
            <a:pPr algn="l" rtl="0">
              <a:defRPr/>
            </a:pPr>
            <a:r>
              <a:rPr lang="en-GB" altLang="es-ES" sz="1200" b="1" dirty="0"/>
              <a:t>Το κουμπί "πίσω" είναι η δεύτερη λειτουργία που χρησιμοποιείται </a:t>
            </a:r>
            <a:r>
              <a:rPr lang="en-GB" altLang="es-ES" sz="1200" b="1" dirty="0" err="1"/>
              <a:t>στην</a:t>
            </a:r>
            <a:r>
              <a:rPr lang="en-GB" altLang="es-ES" sz="1200" b="1" dirty="0"/>
              <a:t> </a:t>
            </a:r>
            <a:r>
              <a:rPr lang="en-GB" altLang="es-ES" sz="1200" b="1" dirty="0" err="1"/>
              <a:t>περιήγηση</a:t>
            </a:r>
            <a:r>
              <a:rPr lang="el-GR" altLang="es-ES" sz="1200" b="1" dirty="0"/>
              <a:t> σε </a:t>
            </a:r>
            <a:r>
              <a:rPr lang="en-GB" altLang="es-ES" sz="1200" b="1" dirty="0" err="1"/>
              <a:t>ιστοσελίδα</a:t>
            </a:r>
            <a:r>
              <a:rPr lang="en-GB" altLang="es-ES" sz="1200" b="1" dirty="0"/>
              <a:t> (το πρώτο είναι οι σύνδεσμοι).</a:t>
            </a:r>
          </a:p>
          <a:p>
            <a:pPr algn="l" rtl="0">
              <a:defRPr/>
            </a:pPr>
            <a:endParaRPr lang="en-GB" altLang="es-ES" sz="1200" b="1" dirty="0"/>
          </a:p>
          <a:p>
            <a:pPr algn="l" rtl="0">
              <a:defRPr/>
            </a:pPr>
            <a:r>
              <a:rPr lang="en-GB" altLang="es-ES" sz="1200" b="1" dirty="0">
                <a:solidFill>
                  <a:srgbClr val="00B0F0"/>
                </a:solidFill>
              </a:rPr>
              <a:t>Πλεονεκτήματα:</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C68273B-755F-45D2-B7C4-9694F9ABADA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7521D050-30AB-421D-9B62-DEB4D6574FAB}"/>
              </a:ext>
            </a:extLst>
          </p:cNvPr>
          <p:cNvGraphicFramePr/>
          <p:nvPr>
            <p:extLst>
              <p:ext uri="{D42A27DB-BD31-4B8C-83A1-F6EECF244321}">
                <p14:modId xmlns:p14="http://schemas.microsoft.com/office/powerpoint/2010/main" val="2889848598"/>
              </p:ext>
            </p:extLst>
          </p:nvPr>
        </p:nvGraphicFramePr>
        <p:xfrm>
          <a:off x="1674960" y="2969141"/>
          <a:ext cx="5750119" cy="1389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5835200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677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995584"/>
            <a:ext cx="6207782" cy="1938992"/>
          </a:xfrm>
          <a:prstGeom prst="rect">
            <a:avLst/>
          </a:prstGeom>
          <a:noFill/>
        </p:spPr>
        <p:txBody>
          <a:bodyPr wrap="square" rtlCol="0">
            <a:spAutoFit/>
          </a:bodyPr>
          <a:lstStyle/>
          <a:p>
            <a:pPr algn="l" rtl="0">
              <a:defRPr/>
            </a:pPr>
            <a:r>
              <a:rPr lang="en-GB" altLang="es-ES" sz="1200" b="1" dirty="0">
                <a:solidFill>
                  <a:srgbClr val="FF3399"/>
                </a:solidFill>
              </a:rPr>
              <a:t>Ο νόμος του Fitts: </a:t>
            </a:r>
            <a:r>
              <a:rPr lang="en-GB" altLang="es-ES" sz="1200" b="1" dirty="0" err="1">
                <a:solidFill>
                  <a:srgbClr val="FF3399"/>
                </a:solidFill>
              </a:rPr>
              <a:t>δείχν</a:t>
            </a:r>
            <a:r>
              <a:rPr lang="el-GR" altLang="es-ES" sz="1200" b="1" dirty="0" err="1">
                <a:solidFill>
                  <a:srgbClr val="FF3399"/>
                </a:solidFill>
              </a:rPr>
              <a:t>οντας</a:t>
            </a:r>
            <a:r>
              <a:rPr lang="en-GB" altLang="es-ES" sz="1200" b="1" dirty="0">
                <a:solidFill>
                  <a:srgbClr val="FF3399"/>
                </a:solidFill>
              </a:rPr>
              <a:t> </a:t>
            </a:r>
            <a:r>
              <a:rPr lang="en-GB" altLang="es-ES" sz="1200" b="1" dirty="0" err="1">
                <a:solidFill>
                  <a:srgbClr val="FF3399"/>
                </a:solidFill>
              </a:rPr>
              <a:t>και</a:t>
            </a:r>
            <a:r>
              <a:rPr lang="en-GB" altLang="es-ES" sz="1200" b="1" dirty="0">
                <a:solidFill>
                  <a:srgbClr val="FF3399"/>
                </a:solidFill>
              </a:rPr>
              <a:t> </a:t>
            </a:r>
            <a:r>
              <a:rPr lang="en-GB" altLang="es-ES" sz="1200" b="1" dirty="0" err="1">
                <a:solidFill>
                  <a:srgbClr val="FF3399"/>
                </a:solidFill>
              </a:rPr>
              <a:t>κάν</a:t>
            </a:r>
            <a:r>
              <a:rPr lang="el-GR" altLang="es-ES" sz="1200" b="1" dirty="0" err="1">
                <a:solidFill>
                  <a:srgbClr val="FF3399"/>
                </a:solidFill>
              </a:rPr>
              <a:t>οντας</a:t>
            </a:r>
            <a:r>
              <a:rPr lang="en-GB" altLang="es-ES" sz="1200" b="1" dirty="0">
                <a:solidFill>
                  <a:srgbClr val="FF3399"/>
                </a:solidFill>
              </a:rPr>
              <a:t> κλικ σε ένα αντικείμενο σε μια οθόνη</a:t>
            </a:r>
          </a:p>
          <a:p>
            <a:pPr algn="l" rtl="0">
              <a:defRPr/>
            </a:pPr>
            <a:endParaRPr lang="en-GB" altLang="es-ES" sz="1200" b="1" dirty="0"/>
          </a:p>
          <a:p>
            <a:pPr>
              <a:defRPr/>
            </a:pPr>
            <a:r>
              <a:rPr lang="el-GR" altLang="es-ES" sz="1200" b="1" dirty="0"/>
              <a:t>Ο νόμος του </a:t>
            </a:r>
            <a:r>
              <a:rPr lang="el-GR" altLang="es-ES" sz="1200" b="1" dirty="0" err="1"/>
              <a:t>Fitts</a:t>
            </a:r>
            <a:r>
              <a:rPr lang="el-GR" altLang="es-ES" sz="1200" b="1" dirty="0"/>
              <a:t> λέει ότι ο χρόνος που απαιτείται για την επίτευξη ενός στόχου (σημείο στην οθόνη) σε μια εργασία στόχευσης εξαρτάται από:</a:t>
            </a:r>
          </a:p>
          <a:p>
            <a:pPr>
              <a:defRPr/>
            </a:pPr>
            <a:endParaRPr lang="en-GB" altLang="es-ES" sz="1200" b="1" dirty="0"/>
          </a:p>
          <a:p>
            <a:pPr algn="l" rtl="0">
              <a:defRPr/>
            </a:pPr>
            <a:r>
              <a:rPr lang="en-GB" altLang="es-ES" sz="1200" b="1" dirty="0">
                <a:solidFill>
                  <a:srgbClr val="00B0F0"/>
                </a:solidFill>
              </a:rPr>
              <a:t>- Απόσταση του αντικειμένου</a:t>
            </a:r>
          </a:p>
          <a:p>
            <a:pPr algn="l" rtl="0">
              <a:defRPr/>
            </a:pPr>
            <a:endParaRPr lang="en-GB" altLang="es-ES" sz="1200" b="1" dirty="0">
              <a:solidFill>
                <a:srgbClr val="00B0F0"/>
              </a:solidFill>
            </a:endParaRPr>
          </a:p>
          <a:p>
            <a:pPr algn="l" rtl="0">
              <a:defRPr/>
            </a:pPr>
            <a:r>
              <a:rPr lang="en-GB" altLang="es-ES" sz="1200" b="1" dirty="0">
                <a:solidFill>
                  <a:srgbClr val="00B0F0"/>
                </a:solidFill>
              </a:rPr>
              <a:t>- Διαστάσεις του αντικειμένου</a:t>
            </a:r>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7805710-5E57-4548-BC8A-ABB29D4F257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8017590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9804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49995" y="2012475"/>
            <a:ext cx="6207782" cy="2862322"/>
          </a:xfrm>
          <a:prstGeom prst="rect">
            <a:avLst/>
          </a:prstGeom>
          <a:noFill/>
        </p:spPr>
        <p:txBody>
          <a:bodyPr wrap="square" rtlCol="0">
            <a:spAutoFit/>
          </a:bodyPr>
          <a:lstStyle/>
          <a:p>
            <a:pPr algn="l" rtl="0">
              <a:defRPr/>
            </a:pPr>
            <a:r>
              <a:rPr lang="en-GB" altLang="es-ES" sz="1200" i="1" dirty="0">
                <a:latin typeface="Arial Rounded MT Bold" panose="020F0704030504030204" pitchFamily="34" charset="0"/>
              </a:rPr>
              <a:t>Άνοιγμα νέων παραθύρων προγράμματος περιήγησης: </a:t>
            </a:r>
            <a:r>
              <a:rPr lang="en-GB" altLang="es-ES" sz="1200" i="1" dirty="0">
                <a:solidFill>
                  <a:schemeClr val="accent4">
                    <a:lumMod val="75000"/>
                  </a:schemeClr>
                </a:solidFill>
                <a:latin typeface="Arial Rounded MT Bold" panose="020F0704030504030204" pitchFamily="34" charset="0"/>
              </a:rPr>
              <a:t>ΕΠΙΠΕΔΟ 3</a:t>
            </a:r>
          </a:p>
          <a:p>
            <a:pPr algn="l" rtl="0">
              <a:defRPr/>
            </a:pPr>
            <a:endParaRPr lang="en-GB" altLang="es-ES" sz="1200" i="1" dirty="0">
              <a:latin typeface="Arial Rounded MT Bold" panose="020F0704030504030204" pitchFamily="34" charset="0"/>
            </a:endParaRPr>
          </a:p>
          <a:p>
            <a:pPr algn="l" rtl="0">
              <a:defRPr/>
            </a:pPr>
            <a:r>
              <a:rPr lang="en-GB" altLang="es-ES" sz="1200" dirty="0">
                <a:latin typeface="Arial Rounded MT Bold" panose="020F0704030504030204" pitchFamily="34" charset="0"/>
              </a:rPr>
              <a:t>Κάνοντας κλικ σε έναν σύνδεσμο ή ένα κουμπί, ένας χρήστης αναμένει ότι μια νέα σελίδα θα πάρει τη θέση της τρέχουσας. </a:t>
            </a:r>
          </a:p>
          <a:p>
            <a:pPr algn="l" rtl="0">
              <a:defRPr/>
            </a:pPr>
            <a:br>
              <a:rPr lang="en-GB" altLang="es-ES" sz="1200" dirty="0">
                <a:latin typeface="Arial Rounded MT Bold" panose="020F0704030504030204" pitchFamily="34" charset="0"/>
              </a:rPr>
            </a:br>
            <a:r>
              <a:rPr lang="en-GB" altLang="es-ES" sz="1200" dirty="0">
                <a:latin typeface="Arial Rounded MT Bold" panose="020F0704030504030204" pitchFamily="34" charset="0"/>
              </a:rPr>
              <a:t>Για ακύρωση αυτής της ενέργειας, ο χρήστης αναμένει να χρειαστεί να κάνει κλικ στο "πίσω".</a:t>
            </a:r>
          </a:p>
          <a:p>
            <a:pPr algn="l" rtl="0">
              <a:defRPr/>
            </a:pPr>
            <a:r>
              <a:rPr lang="en-GB" altLang="es-ES" sz="1200" dirty="0">
                <a:latin typeface="Arial Rounded MT Bold" panose="020F0704030504030204" pitchFamily="34" charset="0"/>
              </a:rPr>
              <a:t>Τα ανεπιθύμητα παράθυρα μολύνουν το ΧΩΡΟ - ΟΘΟΝΗ. Επιπλέον, ένας χρήστης μπορεί να μην βρίσκει πάντα ένα κουμπί για να κλείσει αυτά τα παράθυρα.</a:t>
            </a:r>
          </a:p>
          <a:p>
            <a:pPr algn="l" rtl="0">
              <a:defRPr/>
            </a:pPr>
            <a:endParaRPr lang="en-GB" altLang="es-ES" sz="1200" dirty="0">
              <a:latin typeface="Arial Rounded MT Bold" panose="020F0704030504030204" pitchFamily="34" charset="0"/>
            </a:endParaRPr>
          </a:p>
          <a:p>
            <a:pPr algn="l" rtl="0">
              <a:defRPr/>
            </a:pPr>
            <a:r>
              <a:rPr lang="en-GB" altLang="es-ES" sz="1200" dirty="0">
                <a:solidFill>
                  <a:srgbClr val="00B0F0"/>
                </a:solidFill>
                <a:latin typeface="Arial Rounded MT Bold" panose="020F0704030504030204" pitchFamily="34" charset="0"/>
              </a:rPr>
              <a:t>ΘΥΜ</a:t>
            </a:r>
            <a:r>
              <a:rPr lang="el-GR" altLang="es-ES" sz="1200" dirty="0">
                <a:solidFill>
                  <a:srgbClr val="00B0F0"/>
                </a:solidFill>
                <a:latin typeface="Arial Rounded MT Bold" panose="020F0704030504030204" pitchFamily="34" charset="0"/>
              </a:rPr>
              <a:t>ΗΣΟΥ</a:t>
            </a:r>
            <a:r>
              <a:rPr lang="en-GB" altLang="es-ES" sz="1200" dirty="0">
                <a:latin typeface="Arial Rounded MT Bold" panose="020F0704030504030204" pitchFamily="34" charset="0"/>
              </a:rPr>
              <a:t>: ο χρήστης που θέλει περισσότερα παράθυρα είναι ειδικός και ως εκ τούτου ξέρει πώς να τα ανοίξει. </a:t>
            </a:r>
          </a:p>
          <a:p>
            <a:pPr algn="l" rtl="0">
              <a:defRPr/>
            </a:pPr>
            <a:r>
              <a:rPr lang="it-IT" altLang="es-ES" sz="1200" b="1" dirty="0"/>
              <a:t> </a:t>
            </a:r>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9F36DD1-0866-419E-86A9-8E10BE6180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240572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1238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47664" y="1620546"/>
            <a:ext cx="6207782" cy="646331"/>
          </a:xfrm>
          <a:prstGeom prst="rect">
            <a:avLst/>
          </a:prstGeom>
          <a:noFill/>
        </p:spPr>
        <p:txBody>
          <a:bodyPr wrap="square" rtlCol="0">
            <a:spAutoFit/>
          </a:bodyPr>
          <a:lstStyle/>
          <a:p>
            <a:pPr algn="l" rtl="0">
              <a:defRPr/>
            </a:pPr>
            <a:r>
              <a:rPr lang="en-GB" altLang="es-ES" sz="1200" b="1" i="1" dirty="0"/>
              <a:t>Άνοιγμα νέων παραθύρων προγράμματος περιήγησης: </a:t>
            </a:r>
            <a:r>
              <a:rPr lang="en-GB" altLang="es-ES" sz="1200" b="1" i="1" dirty="0">
                <a:solidFill>
                  <a:schemeClr val="accent4">
                    <a:lumMod val="75000"/>
                  </a:schemeClr>
                </a:solidFill>
              </a:rPr>
              <a:t>ΕΠΙΠΕΔΟ 3</a:t>
            </a:r>
          </a:p>
          <a:p>
            <a:pPr algn="l" rtl="0">
              <a:defRPr/>
            </a:pPr>
            <a:endParaRPr lang="it-IT" altLang="es-ES" sz="1200" b="1" i="1" dirty="0">
              <a:solidFill>
                <a:schemeClr val="accent4">
                  <a:lumMod val="75000"/>
                </a:schemeClr>
              </a:solidFill>
            </a:endParaRPr>
          </a:p>
          <a:p>
            <a:pPr algn="l" rtl="0">
              <a:defRPr/>
            </a:pPr>
            <a:r>
              <a:rPr lang="en-GB" altLang="es-ES" sz="1200" b="1" i="1" dirty="0">
                <a:solidFill>
                  <a:srgbClr val="FF3399"/>
                </a:solidFill>
              </a:rPr>
              <a:t>ΒΛΑΒΕΡΕΣ ΣΥΝΕΠΕΙΕΣ:</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B8C1834-9403-407B-AB41-3F8AE580A4A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6D7CBE55-D301-43DA-A45C-30130B34F120}"/>
              </a:ext>
            </a:extLst>
          </p:cNvPr>
          <p:cNvGraphicFramePr/>
          <p:nvPr>
            <p:extLst>
              <p:ext uri="{D42A27DB-BD31-4B8C-83A1-F6EECF244321}">
                <p14:modId xmlns:p14="http://schemas.microsoft.com/office/powerpoint/2010/main" val="2643428751"/>
              </p:ext>
            </p:extLst>
          </p:nvPr>
        </p:nvGraphicFramePr>
        <p:xfrm>
          <a:off x="1610094" y="2283771"/>
          <a:ext cx="5914234" cy="204798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804387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99857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14509" y="1487023"/>
            <a:ext cx="6207782" cy="3108543"/>
          </a:xfrm>
          <a:prstGeom prst="rect">
            <a:avLst/>
          </a:prstGeom>
          <a:noFill/>
        </p:spPr>
        <p:txBody>
          <a:bodyPr wrap="square" rtlCol="0">
            <a:spAutoFit/>
          </a:bodyPr>
          <a:lstStyle/>
          <a:p>
            <a:pPr algn="l" rtl="0">
              <a:defRPr/>
            </a:pPr>
            <a:r>
              <a:rPr lang="en-GB" altLang="es-ES" sz="1300" b="1" i="1" dirty="0">
                <a:solidFill>
                  <a:srgbClr val="FF3399"/>
                </a:solidFill>
              </a:rPr>
              <a:t>Οδηγίες για το άνοιγμα περιεχομένου </a:t>
            </a:r>
            <a:r>
              <a:rPr lang="en-GB" altLang="es-ES" sz="1300" b="1" i="1" dirty="0" err="1">
                <a:solidFill>
                  <a:srgbClr val="FF3399"/>
                </a:solidFill>
              </a:rPr>
              <a:t>εκτός</a:t>
            </a:r>
            <a:r>
              <a:rPr lang="en-GB" altLang="es-ES" sz="1300" b="1" i="1" dirty="0">
                <a:solidFill>
                  <a:srgbClr val="FF3399"/>
                </a:solidFill>
              </a:rPr>
              <a:t> </a:t>
            </a:r>
            <a:r>
              <a:rPr lang="en-GB" altLang="es-ES" sz="1300" b="1" i="1" dirty="0" err="1">
                <a:solidFill>
                  <a:srgbClr val="FF3399"/>
                </a:solidFill>
              </a:rPr>
              <a:t>ιστού</a:t>
            </a:r>
            <a:endParaRPr lang="en-GB" altLang="es-ES" sz="1300" b="1" i="1" dirty="0">
              <a:solidFill>
                <a:srgbClr val="FF3399"/>
              </a:solidFill>
            </a:endParaRPr>
          </a:p>
          <a:p>
            <a:pPr algn="l" rtl="0">
              <a:defRPr/>
            </a:pPr>
            <a:endParaRPr lang="it-IT" altLang="es-ES" sz="1200" b="1" i="1" dirty="0">
              <a:solidFill>
                <a:srgbClr val="FF3399"/>
              </a:solidFill>
            </a:endParaRPr>
          </a:p>
          <a:p>
            <a:pPr algn="l" rtl="0">
              <a:defRPr/>
            </a:pPr>
            <a:r>
              <a:rPr lang="it-IT" altLang="es-ES" sz="1300" b="1" i="1" dirty="0"/>
              <a:t> </a:t>
            </a:r>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300" b="1" dirty="0"/>
          </a:p>
          <a:p>
            <a:pPr algn="l" rtl="0">
              <a:defRPr/>
            </a:pPr>
            <a:endParaRPr lang="it-IT" altLang="es-ES" sz="1200" b="1" dirty="0"/>
          </a:p>
          <a:p>
            <a:pPr>
              <a:defRPr/>
            </a:pPr>
            <a:r>
              <a:rPr lang="el-GR" altLang="es-ES" sz="1200" b="1" dirty="0"/>
              <a:t>ΘΥΜΗΣΟΥ: ένας από τους λόγους χρηστικότητας είναι να λάβετε υπόψη την εξαιρετική ποικιλία δεξιοτήτων και ικανοτήτων των χρηστών</a:t>
            </a: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384006"/>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9949" y="4687330"/>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24271C5-8BCD-44AD-8143-949FC96A82A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266D0588-091D-4BD5-96A2-ADA6D551F590}"/>
              </a:ext>
            </a:extLst>
          </p:cNvPr>
          <p:cNvGraphicFramePr/>
          <p:nvPr>
            <p:extLst>
              <p:ext uri="{D42A27DB-BD31-4B8C-83A1-F6EECF244321}">
                <p14:modId xmlns:p14="http://schemas.microsoft.com/office/powerpoint/2010/main" val="3404804518"/>
              </p:ext>
            </p:extLst>
          </p:nvPr>
        </p:nvGraphicFramePr>
        <p:xfrm>
          <a:off x="1414509" y="1851670"/>
          <a:ext cx="5540196" cy="20937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27048606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103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03648" y="1937753"/>
            <a:ext cx="6207782" cy="2308324"/>
          </a:xfrm>
          <a:prstGeom prst="rect">
            <a:avLst/>
          </a:prstGeom>
          <a:noFill/>
        </p:spPr>
        <p:txBody>
          <a:bodyPr wrap="square" rtlCol="0">
            <a:spAutoFit/>
          </a:bodyPr>
          <a:lstStyle/>
          <a:p>
            <a:pPr algn="l" rtl="0">
              <a:defRPr/>
            </a:pPr>
            <a:r>
              <a:rPr lang="el-GR" altLang="es-ES" sz="1200" b="1" i="1" dirty="0">
                <a:solidFill>
                  <a:srgbClr val="7030A0"/>
                </a:solidFill>
              </a:rPr>
              <a:t>Αναδυόμενα</a:t>
            </a:r>
            <a:r>
              <a:rPr lang="en-GB" altLang="es-ES" sz="1200" b="1" i="1" dirty="0">
                <a:solidFill>
                  <a:srgbClr val="7030A0"/>
                </a:solidFill>
              </a:rPr>
              <a:t> παράθυρα: </a:t>
            </a:r>
            <a:r>
              <a:rPr lang="en-GB" altLang="es-ES" sz="1200" b="1" i="1" dirty="0">
                <a:solidFill>
                  <a:schemeClr val="accent4">
                    <a:lumMod val="75000"/>
                  </a:schemeClr>
                </a:solidFill>
              </a:rPr>
              <a:t>ΕΠΙΠΕΔΟ 3</a:t>
            </a:r>
          </a:p>
          <a:p>
            <a:pPr algn="l" rtl="0">
              <a:defRPr/>
            </a:pPr>
            <a:r>
              <a:rPr lang="en-GB" altLang="es-ES" sz="1200" b="1" i="1" dirty="0"/>
              <a:t> </a:t>
            </a:r>
          </a:p>
          <a:p>
            <a:pPr algn="l" rtl="0">
              <a:defRPr/>
            </a:pPr>
            <a:r>
              <a:rPr lang="en-GB" altLang="es-ES" sz="1200" b="1" dirty="0"/>
              <a:t>Οι χρήστες ενοχλούνται πάντα από τα αναδυόμενα παράθυρα και τείνουν να εγκαθιστούν λογισμικό για </a:t>
            </a:r>
            <a:r>
              <a:rPr lang="en-GB" altLang="es-ES" sz="1200" b="1" dirty="0" err="1"/>
              <a:t>να</a:t>
            </a:r>
            <a:r>
              <a:rPr lang="en-GB" altLang="es-ES" sz="1200" b="1" dirty="0"/>
              <a:t> τ</a:t>
            </a:r>
            <a:r>
              <a:rPr lang="el-GR" altLang="es-ES" sz="1200" b="1" dirty="0"/>
              <a:t>α</a:t>
            </a:r>
            <a:r>
              <a:rPr lang="en-GB" altLang="es-ES" sz="1200" b="1" dirty="0"/>
              <a:t> αποκλείσουν.</a:t>
            </a:r>
          </a:p>
          <a:p>
            <a:pPr algn="l" rtl="0">
              <a:defRPr/>
            </a:pPr>
            <a:endParaRPr lang="en-GB" altLang="es-ES" sz="1200" b="1" dirty="0"/>
          </a:p>
          <a:p>
            <a:pPr algn="l" rtl="0">
              <a:defRPr/>
            </a:pPr>
            <a:r>
              <a:rPr lang="en-GB" altLang="es-ES" sz="1200" b="1" dirty="0"/>
              <a:t>Οι νόμιμες χρήσεις των αναδυόμενων παραθύρων παρερμηνεύονται επίσης καθώς έχουν μια αμφίβολη φήμη.</a:t>
            </a:r>
          </a:p>
          <a:p>
            <a:pPr algn="l" rtl="0">
              <a:defRPr/>
            </a:pPr>
            <a:endParaRPr lang="en-GB" altLang="es-ES" sz="1200" b="1" dirty="0"/>
          </a:p>
          <a:p>
            <a:pPr algn="l" rtl="0">
              <a:defRPr/>
            </a:pPr>
            <a:r>
              <a:rPr lang="en-GB" altLang="es-ES" sz="1200" b="1" dirty="0"/>
              <a:t>Τα αναδυόμενα παράθυρα χρησιμοποιούνται συχνά για ιστότοπους πορνό ή τυχερών παιχνιδιών.</a:t>
            </a:r>
          </a:p>
          <a:p>
            <a:pPr algn="l" rtl="0">
              <a:defRPr/>
            </a:pPr>
            <a:endParaRPr lang="en-GB" altLang="es-ES" sz="1200" b="1" dirty="0"/>
          </a:p>
          <a:p>
            <a:pPr algn="l" rtl="0">
              <a:defRPr/>
            </a:pPr>
            <a:r>
              <a:rPr lang="en-GB" altLang="es-ES" sz="1200" b="1" dirty="0"/>
              <a:t>Pop up: η πιο μισητή διαφημιστική τεχνική.</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B704843-14A6-4CF5-A80E-06C0D8426F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5265381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31832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48624" y="1904969"/>
            <a:ext cx="6207782" cy="1938992"/>
          </a:xfrm>
          <a:prstGeom prst="rect">
            <a:avLst/>
          </a:prstGeom>
          <a:noFill/>
        </p:spPr>
        <p:txBody>
          <a:bodyPr wrap="square" rtlCol="0">
            <a:spAutoFit/>
          </a:bodyPr>
          <a:lstStyle/>
          <a:p>
            <a:pPr algn="l" rtl="0">
              <a:defRPr/>
            </a:pPr>
            <a:r>
              <a:rPr lang="en-GB" altLang="es-ES" sz="1200" b="1" i="1" dirty="0">
                <a:solidFill>
                  <a:srgbClr val="0070C0"/>
                </a:solidFill>
              </a:rPr>
              <a:t>Τμήματα της διεπαφής που μοιάζουν με διαφημίσεις: </a:t>
            </a:r>
            <a:r>
              <a:rPr lang="en-GB" altLang="es-ES" sz="1200" b="1" i="1" dirty="0">
                <a:solidFill>
                  <a:schemeClr val="accent4">
                    <a:lumMod val="75000"/>
                  </a:schemeClr>
                </a:solidFill>
              </a:rPr>
              <a:t>ΕΠΙΠΕΔΟ 3</a:t>
            </a:r>
          </a:p>
          <a:p>
            <a:pPr algn="l" rtl="0">
              <a:defRPr/>
            </a:pPr>
            <a:endParaRPr lang="en-GB" altLang="es-ES" sz="1200" b="1" i="1" dirty="0"/>
          </a:p>
          <a:p>
            <a:pPr algn="l" rtl="0">
              <a:defRPr/>
            </a:pPr>
            <a:r>
              <a:rPr lang="en-GB" altLang="es-ES" sz="1200" b="1" i="1" dirty="0"/>
              <a:t> </a:t>
            </a:r>
          </a:p>
          <a:p>
            <a:pPr algn="l" rtl="0">
              <a:defRPr/>
            </a:pPr>
            <a:r>
              <a:rPr lang="en-GB" altLang="es-ES" sz="1200" b="1" dirty="0"/>
              <a:t>Ο χρήστης τείνει </a:t>
            </a:r>
            <a:r>
              <a:rPr lang="en-GB" altLang="es-ES" sz="1200" b="1" dirty="0" err="1"/>
              <a:t>να</a:t>
            </a:r>
            <a:r>
              <a:rPr lang="en-GB" altLang="es-ES" sz="1200" b="1" dirty="0"/>
              <a:t> </a:t>
            </a:r>
            <a:r>
              <a:rPr lang="el-GR" altLang="es-ES" sz="1200" b="1" dirty="0"/>
              <a:t>προστατεύσει </a:t>
            </a:r>
            <a:r>
              <a:rPr lang="en-GB" altLang="es-ES" sz="1200" b="1" dirty="0" err="1"/>
              <a:t>τον</a:t>
            </a:r>
            <a:r>
              <a:rPr lang="en-GB" altLang="es-ES" sz="1200" b="1" dirty="0"/>
              <a:t> εαυτό του από ανεπιθύμητες πληροφορίες στο διαδίκτυο, καθώς συχνά δέχεται επίθεση από προσπάθειες </a:t>
            </a:r>
            <a:r>
              <a:rPr lang="en-GB" altLang="es-ES" sz="1200" b="1" dirty="0" err="1"/>
              <a:t>να</a:t>
            </a:r>
            <a:r>
              <a:rPr lang="en-GB" altLang="es-ES" sz="1200" b="1" dirty="0"/>
              <a:t> </a:t>
            </a:r>
            <a:r>
              <a:rPr lang="en-GB" altLang="es-ES" sz="1200" b="1" dirty="0" err="1"/>
              <a:t>τραβήξ</a:t>
            </a:r>
            <a:r>
              <a:rPr lang="el-GR" altLang="es-ES" sz="1200" b="1" dirty="0" err="1"/>
              <a:t>ουν</a:t>
            </a:r>
            <a:r>
              <a:rPr lang="en-GB" altLang="es-ES" sz="1200" b="1" dirty="0"/>
              <a:t> την </a:t>
            </a:r>
            <a:r>
              <a:rPr lang="en-GB" altLang="es-ES" sz="1200" b="1" dirty="0" err="1"/>
              <a:t>προσοχή</a:t>
            </a:r>
            <a:r>
              <a:rPr lang="en-GB" altLang="es-ES" sz="1200" b="1" dirty="0"/>
              <a:t> </a:t>
            </a:r>
            <a:r>
              <a:rPr lang="el-GR" altLang="es-ES" sz="1200" b="1" dirty="0"/>
              <a:t>του </a:t>
            </a:r>
            <a:r>
              <a:rPr lang="en-GB" altLang="es-ES" sz="1200" b="1" dirty="0" err="1"/>
              <a:t>αποσπώντας</a:t>
            </a:r>
            <a:r>
              <a:rPr lang="en-GB" altLang="es-ES" sz="1200" b="1" dirty="0"/>
              <a:t> τον από τον στόχο.</a:t>
            </a:r>
          </a:p>
          <a:p>
            <a:pPr algn="l" rtl="0">
              <a:defRPr/>
            </a:pPr>
            <a:endParaRPr lang="en-GB" altLang="es-ES" sz="1200" b="1" dirty="0"/>
          </a:p>
          <a:p>
            <a:pPr algn="l" rtl="0">
              <a:defRPr/>
            </a:pPr>
            <a:endParaRPr lang="en-GB" altLang="es-ES" sz="1200" b="1" dirty="0"/>
          </a:p>
          <a:p>
            <a:pPr>
              <a:defRPr/>
            </a:pPr>
            <a:r>
              <a:rPr lang="el-GR" altLang="es-ES" sz="1200" b="1" dirty="0"/>
              <a:t>Ο χρήστης είναι «τυφλός στα </a:t>
            </a:r>
            <a:r>
              <a:rPr lang="el-GR" altLang="es-ES" sz="1200" b="1" dirty="0" err="1"/>
              <a:t>banners</a:t>
            </a:r>
            <a:r>
              <a:rPr lang="el-GR" altLang="es-ES" sz="1200" b="1" dirty="0"/>
              <a:t>»: η ανάγκη να μην αποσπάται η προσοχή σας από πληροφορίες που είναι προφανώς άσχετες ή διαφημιστικές.</a:t>
            </a:r>
            <a:endParaRPr lang="en-GB"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12DA95-FB6A-4071-BDF0-4A33AB09907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6979010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7553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68109" y="1811170"/>
            <a:ext cx="6207782" cy="1938992"/>
          </a:xfrm>
          <a:prstGeom prst="rect">
            <a:avLst/>
          </a:prstGeom>
          <a:noFill/>
        </p:spPr>
        <p:txBody>
          <a:bodyPr wrap="square" rtlCol="0">
            <a:spAutoFit/>
          </a:bodyPr>
          <a:lstStyle/>
          <a:p>
            <a:pPr algn="l" rtl="0">
              <a:defRPr/>
            </a:pPr>
            <a:r>
              <a:rPr lang="en-GB" altLang="es-ES" sz="1200" b="1" i="1" dirty="0">
                <a:solidFill>
                  <a:srgbClr val="0070C0"/>
                </a:solidFill>
              </a:rPr>
              <a:t>Τμήματα της διεπαφής που μοιάζουν με διαφημίσεις: </a:t>
            </a:r>
            <a:r>
              <a:rPr lang="en-GB" altLang="es-ES" sz="1200" b="1" i="1" dirty="0">
                <a:solidFill>
                  <a:schemeClr val="accent4">
                    <a:lumMod val="75000"/>
                  </a:schemeClr>
                </a:solidFill>
              </a:rPr>
              <a:t>ΕΠΙΠΕΔΟ 3</a:t>
            </a:r>
          </a:p>
          <a:p>
            <a:pPr algn="l" rtl="0">
              <a:defRPr/>
            </a:pPr>
            <a:r>
              <a:rPr lang="en-GB" altLang="es-ES" sz="1200" b="1" dirty="0"/>
              <a:t> </a:t>
            </a:r>
          </a:p>
          <a:p>
            <a:pPr algn="l" rtl="0">
              <a:defRPr/>
            </a:pPr>
            <a:r>
              <a:rPr lang="en-GB" altLang="es-ES" sz="1200" b="1" dirty="0"/>
              <a:t>Τα κουτιά γραφικών μπορούν εύκολα να ανταλλαχθούν με διαφημίσεις εκτός του ιστότοπου.</a:t>
            </a:r>
          </a:p>
          <a:p>
            <a:pPr algn="l" rtl="0">
              <a:defRPr/>
            </a:pPr>
            <a:endParaRPr lang="en-GB" altLang="es-ES" sz="1200" b="1" dirty="0"/>
          </a:p>
          <a:p>
            <a:pPr algn="l" rtl="0">
              <a:defRPr/>
            </a:pPr>
            <a:r>
              <a:rPr lang="en-GB" altLang="es-ES" sz="1200" b="1" dirty="0"/>
              <a:t>ΣΥΜΒΟΥΛΗ </a:t>
            </a:r>
            <a:r>
              <a:rPr lang="el-GR" altLang="es-ES" sz="1200" b="1" dirty="0"/>
              <a:t>ΕΙΔΙΚΟΥ</a:t>
            </a:r>
            <a:r>
              <a:rPr lang="en-GB" altLang="es-ES" sz="1200" b="1" dirty="0"/>
              <a:t>: χρησιμοποιήστε απλούς συνδέσμους κειμένου στον ιστότοπό σας, αυτοί προσελκύουν περισσότερο από γραφικά στοιχεία, διότι έχουν πλαίσιο και δίνουν μια εντύπωση</a:t>
            </a:r>
          </a:p>
          <a:p>
            <a:pPr algn="l" rtl="0">
              <a:defRPr/>
            </a:pPr>
            <a:r>
              <a:rPr lang="en-GB" altLang="es-ES" sz="1200" b="1" dirty="0"/>
              <a:t>της αξιοπιστίας.</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E180CB5-357E-4C1D-94C5-20CA5FF741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8813717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2470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03648" y="1863864"/>
            <a:ext cx="6207782" cy="1585049"/>
          </a:xfrm>
          <a:prstGeom prst="rect">
            <a:avLst/>
          </a:prstGeom>
          <a:noFill/>
        </p:spPr>
        <p:txBody>
          <a:bodyPr wrap="square" rtlCol="0">
            <a:spAutoFit/>
          </a:bodyPr>
          <a:lstStyle/>
          <a:p>
            <a:pPr algn="l" rtl="0">
              <a:defRPr/>
            </a:pPr>
            <a:r>
              <a:rPr lang="en-GB" altLang="es-ES" sz="1200" b="1" i="1" dirty="0">
                <a:solidFill>
                  <a:srgbClr val="FFC000"/>
                </a:solidFill>
              </a:rPr>
              <a:t>Παραβίαση συμβάσεων ιστού: </a:t>
            </a:r>
            <a:r>
              <a:rPr lang="en-GB" altLang="es-ES" sz="1200" b="1" i="1" dirty="0">
                <a:solidFill>
                  <a:schemeClr val="accent4">
                    <a:lumMod val="75000"/>
                  </a:schemeClr>
                </a:solidFill>
              </a:rPr>
              <a:t>ΕΠΙΠΕΔΟ 3</a:t>
            </a:r>
          </a:p>
          <a:p>
            <a:pPr algn="l" rtl="0">
              <a:defRPr/>
            </a:pPr>
            <a:r>
              <a:rPr lang="it-IT" altLang="es-ES" sz="1300" b="1" i="1" dirty="0"/>
              <a:t> </a:t>
            </a:r>
            <a:endParaRPr lang="it-IT" altLang="es-ES" sz="1200" b="1" i="1" dirty="0"/>
          </a:p>
          <a:p>
            <a:pPr algn="l" rtl="0">
              <a:defRPr/>
            </a:pPr>
            <a:r>
              <a:rPr lang="en-GB" altLang="es-ES" sz="1200" b="1" dirty="0"/>
              <a:t>Οι χρήστες εφαρμόζουν σε έναν ιστότοπο τις προσδοκίες λειτουργίας που έχουν αναπτύξει με την επίσκεψή τους σε άλλους ιστότοπους.</a:t>
            </a:r>
          </a:p>
          <a:p>
            <a:pPr algn="l" rtl="0">
              <a:defRPr/>
            </a:pPr>
            <a:endParaRPr lang="en-GB" altLang="es-ES" sz="1200" b="1" dirty="0"/>
          </a:p>
          <a:p>
            <a:pPr algn="l" rtl="0">
              <a:defRPr/>
            </a:pPr>
            <a:endParaRPr lang="en-GB" altLang="es-ES" sz="1200" b="1" dirty="0"/>
          </a:p>
          <a:p>
            <a:pPr algn="l" rtl="0">
              <a:defRPr/>
            </a:pPr>
            <a:r>
              <a:rPr lang="en-GB" altLang="es-ES" sz="1200" b="1" dirty="0"/>
              <a:t>Κατά μέσο όρο, </a:t>
            </a:r>
            <a:r>
              <a:rPr lang="en-GB" altLang="es-ES" sz="1200" b="1" dirty="0" err="1"/>
              <a:t>έχετε</a:t>
            </a:r>
            <a:r>
              <a:rPr lang="en-GB" altLang="es-ES" sz="1200" b="1" dirty="0"/>
              <a:t> 1 λεπτό και 49 δευτερόλεπτα για να πείσετε έναν χρήστη να χρησιμοποιήσει τον </a:t>
            </a:r>
            <a:r>
              <a:rPr lang="en-GB" altLang="es-ES" sz="1200" b="1" dirty="0" err="1"/>
              <a:t>ιστότοπό</a:t>
            </a:r>
            <a:r>
              <a:rPr lang="en-GB" altLang="es-ES" sz="1200" b="1" dirty="0"/>
              <a:t> </a:t>
            </a:r>
            <a:r>
              <a:rPr lang="en-GB" altLang="es-ES" sz="1200" b="1" dirty="0" err="1"/>
              <a:t>μας</a:t>
            </a: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C7354A3-9D59-4307-A609-F2544777947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4579746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13588" y="1257873"/>
            <a:ext cx="5765655" cy="3332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el-GR" altLang="ko-KR" sz="1200" b="1" dirty="0">
                <a:solidFill>
                  <a:schemeClr val="tx1"/>
                </a:solidFill>
              </a:rPr>
              <a:t>Ποια</a:t>
            </a:r>
            <a:r>
              <a:rPr lang="it-IT" altLang="ko-KR" sz="1200" b="1" dirty="0">
                <a:solidFill>
                  <a:schemeClr val="tx1"/>
                </a:solidFill>
              </a:rPr>
              <a:t> είναι τα προαπαιτούμενα </a:t>
            </a:r>
            <a:r>
              <a:rPr lang="el-GR" altLang="ko-KR" sz="1200" b="1" dirty="0">
                <a:solidFill>
                  <a:schemeClr val="tx1"/>
                </a:solidFill>
              </a:rPr>
              <a:t>γ</a:t>
            </a:r>
            <a:r>
              <a:rPr lang="it-IT" altLang="ko-KR" sz="1200" b="1" dirty="0">
                <a:solidFill>
                  <a:schemeClr val="tx1"/>
                </a:solidFill>
              </a:rPr>
              <a:t>ια </a:t>
            </a:r>
            <a:r>
              <a:rPr lang="el-GR" altLang="ko-KR" sz="1200" b="1" dirty="0">
                <a:solidFill>
                  <a:schemeClr val="tx1"/>
                </a:solidFill>
              </a:rPr>
              <a:t>αξιοποιήσιμες </a:t>
            </a:r>
            <a:r>
              <a:rPr lang="it-IT" altLang="ko-KR" sz="1200" b="1" dirty="0">
                <a:solidFill>
                  <a:schemeClr val="tx1"/>
                </a:solidFill>
              </a:rPr>
              <a:t>ιστοσελίδες;</a:t>
            </a:r>
            <a:endParaRPr lang="ko-KR" altLang="en-US" sz="1200" b="1" dirty="0">
              <a:solidFill>
                <a:schemeClr val="tx1"/>
              </a:solidFill>
            </a:endParaRPr>
          </a:p>
        </p:txBody>
      </p:sp>
      <p:sp>
        <p:nvSpPr>
          <p:cNvPr id="6" name="TextBox 5"/>
          <p:cNvSpPr txBox="1"/>
          <p:nvPr/>
        </p:nvSpPr>
        <p:spPr>
          <a:xfrm>
            <a:off x="1837453" y="3770768"/>
            <a:ext cx="5068570" cy="646331"/>
          </a:xfrm>
          <a:prstGeom prst="rect">
            <a:avLst/>
          </a:prstGeom>
          <a:noFill/>
        </p:spPr>
        <p:txBody>
          <a:bodyPr wrap="square" rtlCol="0">
            <a:spAutoFit/>
          </a:bodyPr>
          <a:lstStyle/>
          <a:p>
            <a:pPr algn="l" rtl="0">
              <a:defRPr/>
            </a:pPr>
            <a:endParaRPr lang="en-GB" altLang="es-ES" sz="1200" b="1" dirty="0"/>
          </a:p>
          <a:p>
            <a:pPr algn="l" rtl="0">
              <a:defRPr/>
            </a:pPr>
            <a:r>
              <a:rPr lang="en-GB" altLang="es-ES" sz="1200" b="1" dirty="0"/>
              <a:t>Ο χρήστης είναι ανυπόμονος, παραμένει περίπου 27 δευτερόλεπτα σε μια σύντομη ιστοσελίδα πειστική.</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EA4F76D4-5A10-412B-A4DF-AB199BB7CB8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5" name="Diagrama 4">
            <a:extLst>
              <a:ext uri="{FF2B5EF4-FFF2-40B4-BE49-F238E27FC236}">
                <a16:creationId xmlns:a16="http://schemas.microsoft.com/office/drawing/2014/main" id="{FB647304-3EE8-4905-B616-955D8F7C75DF}"/>
              </a:ext>
            </a:extLst>
          </p:cNvPr>
          <p:cNvGraphicFramePr/>
          <p:nvPr>
            <p:extLst>
              <p:ext uri="{D42A27DB-BD31-4B8C-83A1-F6EECF244321}">
                <p14:modId xmlns:p14="http://schemas.microsoft.com/office/powerpoint/2010/main" val="631749333"/>
              </p:ext>
            </p:extLst>
          </p:nvPr>
        </p:nvGraphicFramePr>
        <p:xfrm>
          <a:off x="1762131" y="1901771"/>
          <a:ext cx="5166320" cy="147732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17" name="Freccia giù 1">
            <a:extLst>
              <a:ext uri="{FF2B5EF4-FFF2-40B4-BE49-F238E27FC236}">
                <a16:creationId xmlns:a16="http://schemas.microsoft.com/office/drawing/2014/main" id="{2D420B61-F9FA-430E-BB98-E6E6609A72A2}"/>
              </a:ext>
            </a:extLst>
          </p:cNvPr>
          <p:cNvSpPr/>
          <p:nvPr/>
        </p:nvSpPr>
        <p:spPr>
          <a:xfrm>
            <a:off x="4195933" y="348273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10961386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3531" y="11957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68109" y="1815016"/>
            <a:ext cx="6207782" cy="3046988"/>
          </a:xfrm>
          <a:prstGeom prst="rect">
            <a:avLst/>
          </a:prstGeom>
          <a:noFill/>
        </p:spPr>
        <p:txBody>
          <a:bodyPr wrap="square" rtlCol="0">
            <a:spAutoFit/>
          </a:bodyPr>
          <a:lstStyle/>
          <a:p>
            <a:pPr algn="l" rtl="0">
              <a:defRPr/>
            </a:pPr>
            <a:r>
              <a:rPr lang="en-GB" altLang="es-ES" sz="1200" b="1" i="1" dirty="0">
                <a:solidFill>
                  <a:srgbClr val="00B050"/>
                </a:solidFill>
              </a:rPr>
              <a:t>Αμυδρό περιεχόμενο και </a:t>
            </a:r>
            <a:r>
              <a:rPr lang="en-GB" altLang="es-ES" sz="1200" b="1" i="1" dirty="0" err="1">
                <a:solidFill>
                  <a:srgbClr val="00B050"/>
                </a:solidFill>
              </a:rPr>
              <a:t>ελεύθερος</a:t>
            </a:r>
            <a:r>
              <a:rPr lang="en-GB" altLang="es-ES" sz="1200" b="1" i="1" dirty="0">
                <a:solidFill>
                  <a:srgbClr val="00B050"/>
                </a:solidFill>
              </a:rPr>
              <a:t> </a:t>
            </a:r>
            <a:r>
              <a:rPr lang="el-GR" altLang="es-ES" sz="1200" b="1" i="1" dirty="0" err="1">
                <a:solidFill>
                  <a:srgbClr val="00B050"/>
                </a:solidFill>
              </a:rPr>
              <a:t>συναισθηματι</a:t>
            </a:r>
            <a:r>
              <a:rPr lang="en-GB" altLang="es-ES" sz="1200" b="1" i="1" dirty="0" err="1">
                <a:solidFill>
                  <a:srgbClr val="00B050"/>
                </a:solidFill>
              </a:rPr>
              <a:t>σμός</a:t>
            </a:r>
            <a:r>
              <a:rPr lang="en-GB" altLang="es-ES" sz="1200" b="1" i="1" dirty="0"/>
              <a:t>: </a:t>
            </a:r>
            <a:r>
              <a:rPr lang="en-GB" altLang="es-ES" sz="1200" b="1" i="1" dirty="0">
                <a:solidFill>
                  <a:schemeClr val="accent4">
                    <a:lumMod val="75000"/>
                  </a:schemeClr>
                </a:solidFill>
              </a:rPr>
              <a:t>ΕΠΙΠΕΔΟ 3</a:t>
            </a:r>
          </a:p>
          <a:p>
            <a:pPr algn="l" rtl="0">
              <a:defRPr/>
            </a:pPr>
            <a:endParaRPr lang="en-GB" altLang="es-ES" sz="1200" b="1" i="1" dirty="0"/>
          </a:p>
          <a:p>
            <a:pPr algn="l" rtl="0">
              <a:defRPr/>
            </a:pPr>
            <a:r>
              <a:rPr lang="en-GB" altLang="es-ES" sz="1200" b="1" i="1" dirty="0"/>
              <a:t> </a:t>
            </a:r>
          </a:p>
          <a:p>
            <a:pPr algn="l" rtl="0">
              <a:defRPr/>
            </a:pPr>
            <a:r>
              <a:rPr lang="en-GB" altLang="es-ES" sz="1200" b="1" dirty="0"/>
              <a:t>Πολλές εταιρείες στις ιστοσελίδες τους τείνουν να μην μιλούν καθαρά και απλά. Αυτό είναι ένα </a:t>
            </a:r>
            <a:r>
              <a:rPr lang="en-GB" altLang="es-ES" sz="1200" b="1" dirty="0" err="1"/>
              <a:t>πρόβλημα</a:t>
            </a:r>
            <a:r>
              <a:rPr lang="en-GB" altLang="es-ES" sz="1200" b="1" dirty="0"/>
              <a:t> </a:t>
            </a:r>
            <a:r>
              <a:rPr lang="en-GB" altLang="es-ES" sz="1200" b="1" dirty="0" err="1"/>
              <a:t>με</a:t>
            </a:r>
            <a:r>
              <a:rPr lang="en-GB" altLang="es-ES" sz="1200" b="1" dirty="0"/>
              <a:t> </a:t>
            </a:r>
            <a:r>
              <a:rPr lang="en-GB" altLang="es-ES" sz="1200" b="1" dirty="0" err="1"/>
              <a:t>τους</a:t>
            </a:r>
            <a:r>
              <a:rPr lang="en-GB" altLang="es-ES" sz="1200" b="1" dirty="0"/>
              <a:t> χρήστες, σχεδόν όλοι τους ανυπόμονοι, καθώς περνούν λίγο χρόνο σε κάθε σελίδα.</a:t>
            </a:r>
          </a:p>
          <a:p>
            <a:pPr algn="l" rtl="0">
              <a:defRPr/>
            </a:pPr>
            <a:endParaRPr lang="en-GB" altLang="es-ES" sz="1200" b="1" dirty="0"/>
          </a:p>
          <a:p>
            <a:pPr algn="l" rtl="0">
              <a:defRPr/>
            </a:pPr>
            <a:r>
              <a:rPr lang="en-GB" altLang="es-ES" sz="1200" b="1" dirty="0"/>
              <a:t>Πώς να κάνετε έναν ιστότοπο πιο ορατό από τις μηχανές αναζήτησης;</a:t>
            </a:r>
          </a:p>
          <a:p>
            <a:pPr algn="l" rtl="0">
              <a:defRPr/>
            </a:pPr>
            <a:endParaRPr lang="en-GB" altLang="es-ES" sz="1200" b="1" dirty="0"/>
          </a:p>
          <a:p>
            <a:pPr algn="l" rtl="0">
              <a:defRPr/>
            </a:pPr>
            <a:endParaRPr lang="en-GB" altLang="es-ES" sz="1200" b="1" dirty="0"/>
          </a:p>
          <a:p>
            <a:pPr algn="l" rtl="0">
              <a:defRPr/>
            </a:pPr>
            <a:endParaRPr lang="en-GB" altLang="es-ES" sz="1200" b="1" dirty="0"/>
          </a:p>
          <a:p>
            <a:pPr algn="l" rtl="0">
              <a:defRPr/>
            </a:pPr>
            <a:r>
              <a:rPr lang="en-GB" altLang="es-ES" sz="1200" b="1" dirty="0"/>
              <a:t>SEO (Search Engine Optimization): σαφείς και απλές λέξεις, </a:t>
            </a:r>
            <a:r>
              <a:rPr lang="en-GB" altLang="es-ES" sz="1200" b="1" dirty="0" err="1"/>
              <a:t>επομένως</a:t>
            </a:r>
            <a:r>
              <a:rPr lang="en-GB" altLang="es-ES" sz="1200" b="1" dirty="0"/>
              <a:t> </a:t>
            </a:r>
            <a:r>
              <a:rPr lang="en-GB" altLang="es-ES" sz="1200" b="1" dirty="0" err="1"/>
              <a:t>περισσότερ</a:t>
            </a:r>
            <a:r>
              <a:rPr lang="el-GR" altLang="es-ES" sz="1200" b="1" dirty="0"/>
              <a:t>ο</a:t>
            </a:r>
            <a:endParaRPr lang="en-GB" altLang="es-ES" sz="1200" b="1" dirty="0"/>
          </a:p>
          <a:p>
            <a:pPr algn="l" rtl="0">
              <a:defRPr/>
            </a:pPr>
            <a:r>
              <a:rPr lang="en-GB" altLang="es-ES" sz="1200" b="1" dirty="0"/>
              <a:t>συγκεκριμένο είναι ένα καλύτερο κείμενο θα είναι η θέση στις μηχανές αναζήτησης.</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F45679E2-B147-4E79-9B02-BADB24F5105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B4E183E8-58DA-4A0D-8A67-383F4F9513A4}"/>
              </a:ext>
            </a:extLst>
          </p:cNvPr>
          <p:cNvSpPr/>
          <p:nvPr/>
        </p:nvSpPr>
        <p:spPr>
          <a:xfrm>
            <a:off x="4286173" y="329183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271789685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7575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36098" y="1873507"/>
            <a:ext cx="6480720" cy="2123658"/>
          </a:xfrm>
          <a:prstGeom prst="rect">
            <a:avLst/>
          </a:prstGeom>
          <a:noFill/>
        </p:spPr>
        <p:txBody>
          <a:bodyPr wrap="square" rtlCol="0">
            <a:spAutoFit/>
          </a:bodyPr>
          <a:lstStyle/>
          <a:p>
            <a:pPr>
              <a:defRPr/>
            </a:pPr>
            <a:r>
              <a:rPr lang="en-GB" altLang="es-ES" sz="1200" b="1" i="1" dirty="0">
                <a:solidFill>
                  <a:srgbClr val="00B0F0"/>
                </a:solidFill>
              </a:rPr>
              <a:t>Πλούσιο περιεχόμενο και </a:t>
            </a:r>
            <a:r>
              <a:rPr lang="en-GB" altLang="es-ES" sz="1200" b="1" i="1" dirty="0" err="1">
                <a:solidFill>
                  <a:srgbClr val="00B0F0"/>
                </a:solidFill>
              </a:rPr>
              <a:t>δωρεάν</a:t>
            </a:r>
            <a:r>
              <a:rPr lang="en-GB" altLang="es-ES" sz="1200" b="1" i="1" dirty="0">
                <a:solidFill>
                  <a:srgbClr val="00B0F0"/>
                </a:solidFill>
              </a:rPr>
              <a:t> </a:t>
            </a:r>
            <a:r>
              <a:rPr lang="el-GR" altLang="es-ES" sz="1200" b="1" i="1" dirty="0">
                <a:solidFill>
                  <a:srgbClr val="00B0F0"/>
                </a:solidFill>
              </a:rPr>
              <a:t>συναισθηματισμός</a:t>
            </a:r>
            <a:r>
              <a:rPr lang="en-GB" altLang="es-ES" sz="1200" b="1" i="1" dirty="0">
                <a:solidFill>
                  <a:srgbClr val="00B0F0"/>
                </a:solidFill>
              </a:rPr>
              <a:t>: </a:t>
            </a:r>
            <a:r>
              <a:rPr lang="en-GB" altLang="es-ES" sz="1200" b="1" i="1" dirty="0">
                <a:solidFill>
                  <a:schemeClr val="accent4">
                    <a:lumMod val="75000"/>
                  </a:schemeClr>
                </a:solidFill>
              </a:rPr>
              <a:t>ΕΠΙΠΕΔΟ 3</a:t>
            </a:r>
          </a:p>
          <a:p>
            <a:pPr algn="l" rtl="0">
              <a:defRPr/>
            </a:pPr>
            <a:endParaRPr lang="en-GB" altLang="es-ES" sz="1200" b="1" dirty="0"/>
          </a:p>
          <a:p>
            <a:pPr algn="l" rtl="0">
              <a:defRPr/>
            </a:pPr>
            <a:endParaRPr lang="en-GB" altLang="es-ES" sz="1200" b="1" dirty="0"/>
          </a:p>
          <a:p>
            <a:pPr algn="l" rtl="0">
              <a:defRPr/>
            </a:pPr>
            <a:r>
              <a:rPr lang="en-GB" altLang="es-ES" sz="1200" b="1" dirty="0"/>
              <a:t>Όσον αφορά τη συλλογή πληροφοριών: τα μεγάλα μπλοκ κειμένου απομακρύνουν τον χρήστη από τον ιστότοπο, ο χρήστης θα πρέπει να αγωνιστεί πάρα πολύ για να επιτύχει τον στόχο.</a:t>
            </a:r>
          </a:p>
          <a:p>
            <a:pPr algn="l" rtl="0">
              <a:defRPr/>
            </a:pPr>
            <a:endParaRPr lang="en-GB" altLang="es-ES" sz="1200" b="1" dirty="0"/>
          </a:p>
          <a:p>
            <a:pPr algn="l" rtl="0">
              <a:defRPr/>
            </a:pPr>
            <a:endParaRPr lang="en-GB" altLang="es-ES" sz="1200" b="1" dirty="0"/>
          </a:p>
          <a:p>
            <a:pPr algn="l" rtl="0">
              <a:defRPr/>
            </a:pPr>
            <a:r>
              <a:rPr lang="en-GB" altLang="es-ES" sz="1200" b="1" dirty="0"/>
              <a:t>Πώς πρέπει να είναι τα διαδικτυακά κείμενα;</a:t>
            </a:r>
          </a:p>
          <a:p>
            <a:pPr algn="l" rtl="0">
              <a:defRPr/>
            </a:pPr>
            <a:endParaRPr lang="en-GB" altLang="es-ES" sz="1200" b="1" dirty="0"/>
          </a:p>
          <a:p>
            <a:pPr algn="l" rtl="0">
              <a:defRPr/>
            </a:pPr>
            <a:r>
              <a:rPr lang="en-GB" altLang="es-ES" sz="1200" b="1" dirty="0"/>
              <a:t>Θα πρέπει να είναι: </a:t>
            </a:r>
            <a:r>
              <a:rPr lang="en-GB" altLang="es-ES" sz="1200" b="1" dirty="0" err="1"/>
              <a:t>σύντομ</a:t>
            </a:r>
            <a:r>
              <a:rPr lang="el-GR" altLang="es-ES" sz="1200" b="1" dirty="0"/>
              <a:t>α</a:t>
            </a:r>
            <a:r>
              <a:rPr lang="en-GB" altLang="es-ES" sz="1200" b="1" dirty="0"/>
              <a:t>, </a:t>
            </a:r>
            <a:r>
              <a:rPr lang="en-GB" altLang="es-ES" sz="1200" b="1" dirty="0" err="1"/>
              <a:t>προσιτ</a:t>
            </a:r>
            <a:r>
              <a:rPr lang="el-GR" altLang="es-ES" sz="1200" b="1" dirty="0"/>
              <a:t>ά</a:t>
            </a:r>
            <a:r>
              <a:rPr lang="en-GB" altLang="es-ES" sz="1200" b="1" dirty="0"/>
              <a:t>, </a:t>
            </a:r>
            <a:r>
              <a:rPr lang="en-GB" altLang="es-ES" sz="1200" b="1" dirty="0" err="1"/>
              <a:t>γραμμέν</a:t>
            </a:r>
            <a:r>
              <a:rPr lang="el-GR" altLang="es-ES" sz="1200" b="1" dirty="0"/>
              <a:t>α</a:t>
            </a:r>
            <a:r>
              <a:rPr lang="en-GB" altLang="es-ES" sz="1200" b="1" dirty="0"/>
              <a:t> για σάρωση και όχι για ανάγνωση.</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86D5281-EFED-4302-AAD7-B7DC259AFA6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578960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13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17177" y="1957991"/>
            <a:ext cx="6480720" cy="2123658"/>
          </a:xfrm>
          <a:prstGeom prst="rect">
            <a:avLst/>
          </a:prstGeom>
          <a:noFill/>
        </p:spPr>
        <p:txBody>
          <a:bodyPr wrap="square" rtlCol="0">
            <a:spAutoFit/>
          </a:bodyPr>
          <a:lstStyle/>
          <a:p>
            <a:pPr algn="l" rtl="0">
              <a:defRPr/>
            </a:pPr>
            <a:r>
              <a:rPr lang="en-GB" altLang="es-ES" sz="1200" b="1" i="1" dirty="0">
                <a:solidFill>
                  <a:srgbClr val="FF3399"/>
                </a:solidFill>
              </a:rPr>
              <a:t>Η τεχνολογική εξέλιξη και ο αντίκτυπος στη χρηστικότητα</a:t>
            </a:r>
          </a:p>
          <a:p>
            <a:pPr algn="l" rtl="0">
              <a:defRPr/>
            </a:pPr>
            <a:endParaRPr lang="en-GB" altLang="es-ES" sz="1200" b="1" dirty="0"/>
          </a:p>
          <a:p>
            <a:pPr algn="l" rtl="0">
              <a:defRPr/>
            </a:pPr>
            <a:endParaRPr lang="en-GB" altLang="es-ES" sz="1200" b="1" dirty="0"/>
          </a:p>
          <a:p>
            <a:pPr algn="l" rtl="0">
              <a:defRPr/>
            </a:pPr>
            <a:r>
              <a:rPr lang="en-GB" altLang="es-ES" sz="1200" b="1" dirty="0"/>
              <a:t>Αν </a:t>
            </a:r>
            <a:r>
              <a:rPr lang="en-GB" altLang="es-ES" sz="1200" b="1" dirty="0" err="1"/>
              <a:t>και</a:t>
            </a:r>
            <a:r>
              <a:rPr lang="en-GB" altLang="es-ES" sz="1200" b="1" dirty="0"/>
              <a:t> </a:t>
            </a:r>
            <a:r>
              <a:rPr lang="el-GR" altLang="es-ES" sz="1200" b="1" dirty="0"/>
              <a:t>το διαδίκτυο</a:t>
            </a:r>
            <a:r>
              <a:rPr lang="en-GB" altLang="es-ES" sz="1200" b="1" dirty="0"/>
              <a:t> έχει αλλάξει ριζικά από το 1990, οι οδηγίες χρηστικότητας παρέμειναν σταθερές.</a:t>
            </a:r>
          </a:p>
          <a:p>
            <a:pPr algn="l" rtl="0">
              <a:defRPr/>
            </a:pPr>
            <a:endParaRPr lang="en-GB" altLang="es-ES" sz="1200" b="1" dirty="0"/>
          </a:p>
          <a:p>
            <a:pPr algn="l" rtl="0">
              <a:defRPr/>
            </a:pPr>
            <a:r>
              <a:rPr lang="en-GB" altLang="es-ES" sz="1200" b="1" dirty="0"/>
              <a:t>Η χρηστικότητα </a:t>
            </a:r>
            <a:r>
              <a:rPr lang="en-GB" altLang="es-ES" sz="1200" b="1" dirty="0" err="1"/>
              <a:t>είναι</a:t>
            </a:r>
            <a:r>
              <a:rPr lang="en-GB" altLang="es-ES" sz="1200" b="1" dirty="0"/>
              <a:t> </a:t>
            </a:r>
            <a:r>
              <a:rPr lang="el-GR" altLang="es-ES" sz="1200" b="1" dirty="0"/>
              <a:t>ένα </a:t>
            </a:r>
            <a:r>
              <a:rPr lang="en-GB" altLang="es-ES" sz="1200" b="1" dirty="0" err="1"/>
              <a:t>πρόβλημα</a:t>
            </a:r>
            <a:r>
              <a:rPr lang="en-GB" altLang="es-ES" sz="1200" b="1" dirty="0"/>
              <a:t> τ</a:t>
            </a:r>
            <a:r>
              <a:rPr lang="el-GR" altLang="es-ES" sz="1200" b="1" dirty="0"/>
              <a:t>ης </a:t>
            </a:r>
            <a:r>
              <a:rPr lang="en-GB" altLang="es-ES" sz="1200" b="1" dirty="0" err="1"/>
              <a:t>ανθρώπ</a:t>
            </a:r>
            <a:r>
              <a:rPr lang="el-GR" altLang="es-ES" sz="1200" b="1" dirty="0" err="1"/>
              <a:t>ινης</a:t>
            </a:r>
            <a:r>
              <a:rPr lang="en-GB" altLang="es-ES" sz="1200" b="1" dirty="0"/>
              <a:t> </a:t>
            </a:r>
            <a:r>
              <a:rPr lang="el-GR" altLang="es-ES" sz="1200" b="1" dirty="0"/>
              <a:t>συμπεριφοράς </a:t>
            </a:r>
            <a:r>
              <a:rPr lang="en-GB" altLang="es-ES" sz="1200" b="1" dirty="0" err="1"/>
              <a:t>και</a:t>
            </a:r>
            <a:r>
              <a:rPr lang="en-GB" altLang="es-ES" sz="1200" b="1" dirty="0"/>
              <a:t> οι άνθρωποι δεν έχουν εξελιχθεί εδώ και μια δεκαετία.</a:t>
            </a:r>
          </a:p>
          <a:p>
            <a:pPr algn="l" rtl="0">
              <a:defRPr/>
            </a:pPr>
            <a:endParaRPr lang="en-GB" altLang="es-ES" sz="1200" b="1" dirty="0"/>
          </a:p>
          <a:p>
            <a:pPr algn="l" rtl="0">
              <a:defRPr/>
            </a:pPr>
            <a:r>
              <a:rPr lang="en-GB" altLang="es-ES" sz="1200" b="1" dirty="0"/>
              <a:t>Από τα 34 προβλήματα χρηστικότητας που αναφέρθηκαν, τα 7 έχουν μειωθεί λόγω της εξέλιξης των: Browser, bandwidth και internet.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CA46D1EE-A3FE-4787-A018-9626F4D1E8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4315035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6252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661093"/>
            <a:ext cx="6480720" cy="276999"/>
          </a:xfrm>
          <a:prstGeom prst="rect">
            <a:avLst/>
          </a:prstGeom>
          <a:noFill/>
        </p:spPr>
        <p:txBody>
          <a:bodyPr wrap="square" rtlCol="0">
            <a:spAutoFit/>
          </a:bodyPr>
          <a:lstStyle/>
          <a:p>
            <a:pPr algn="l" rtl="0">
              <a:defRPr/>
            </a:pPr>
            <a:r>
              <a:rPr lang="en-GB" altLang="es-ES" sz="1200" b="1" i="1" dirty="0">
                <a:solidFill>
                  <a:srgbClr val="FF3399"/>
                </a:solidFill>
              </a:rPr>
              <a:t>Τα 7 προβλήματα χρηστικότητας </a:t>
            </a:r>
            <a:r>
              <a:rPr lang="en-GB" altLang="es-ES" sz="1200" b="1" dirty="0">
                <a:solidFill>
                  <a:srgbClr val="FF3399"/>
                </a:solidFill>
              </a:rPr>
              <a:t>που έχουν μειωθεί σημαντικά:</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CC7C89A-3AD2-4F51-ADAD-4165EC74DC28}"/>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pSp>
        <p:nvGrpSpPr>
          <p:cNvPr id="7" name="Grupo 6">
            <a:extLst>
              <a:ext uri="{FF2B5EF4-FFF2-40B4-BE49-F238E27FC236}">
                <a16:creationId xmlns:a16="http://schemas.microsoft.com/office/drawing/2014/main" id="{5E42EADD-1482-4A2D-8F18-23478C082B27}"/>
              </a:ext>
            </a:extLst>
          </p:cNvPr>
          <p:cNvGrpSpPr/>
          <p:nvPr/>
        </p:nvGrpSpPr>
        <p:grpSpPr>
          <a:xfrm>
            <a:off x="1115616" y="1999526"/>
            <a:ext cx="7776864" cy="2659549"/>
            <a:chOff x="827583" y="1785149"/>
            <a:chExt cx="6930324" cy="3081491"/>
          </a:xfrm>
        </p:grpSpPr>
        <p:sp>
          <p:nvSpPr>
            <p:cNvPr id="10" name="Rectángulo 9">
              <a:extLst>
                <a:ext uri="{FF2B5EF4-FFF2-40B4-BE49-F238E27FC236}">
                  <a16:creationId xmlns:a16="http://schemas.microsoft.com/office/drawing/2014/main" id="{17BF4C77-0F80-4F04-97D6-B66A49D2322F}"/>
                </a:ext>
              </a:extLst>
            </p:cNvPr>
            <p:cNvSpPr/>
            <p:nvPr/>
          </p:nvSpPr>
          <p:spPr>
            <a:xfrm>
              <a:off x="827584" y="1785149"/>
              <a:ext cx="6930323" cy="2824667"/>
            </a:xfrm>
            <a:prstGeom prst="rect">
              <a:avLst/>
            </a:prstGeom>
            <a:noFill/>
          </p:spPr>
        </p:sp>
        <p:sp>
          <p:nvSpPr>
            <p:cNvPr id="12" name="Forma libre: forma 11">
              <a:extLst>
                <a:ext uri="{FF2B5EF4-FFF2-40B4-BE49-F238E27FC236}">
                  <a16:creationId xmlns:a16="http://schemas.microsoft.com/office/drawing/2014/main" id="{7042D1BD-6145-4ECB-8B42-8A0E62733B32}"/>
                </a:ext>
              </a:extLst>
            </p:cNvPr>
            <p:cNvSpPr/>
            <p:nvPr/>
          </p:nvSpPr>
          <p:spPr>
            <a:xfrm>
              <a:off x="827584" y="1785149"/>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lgn="l" rtl="0">
                <a:defRPr/>
              </a:pPr>
              <a:r>
                <a:rPr lang="en-GB" altLang="es-ES" sz="1200" b="1" dirty="0">
                  <a:solidFill>
                    <a:schemeClr val="tx1"/>
                  </a:solidFill>
                </a:rPr>
                <a:t>Μεγάλοι χρόνοι φόρτωσης (ΕΠΙΠΕΔΟ 1): Οι χρήστες παραπονέθηκαν </a:t>
              </a:r>
              <a:r>
                <a:rPr lang="en-GB" altLang="es-ES" sz="1200" b="1" dirty="0" err="1">
                  <a:solidFill>
                    <a:schemeClr val="tx1"/>
                  </a:solidFill>
                </a:rPr>
                <a:t>για</a:t>
              </a:r>
              <a:r>
                <a:rPr lang="en-GB" altLang="es-ES" sz="1200" b="1" dirty="0">
                  <a:solidFill>
                    <a:schemeClr val="tx1"/>
                  </a:solidFill>
                </a:rPr>
                <a:t> τ</a:t>
              </a:r>
              <a:r>
                <a:rPr lang="el-GR" altLang="es-ES" sz="1200" b="1" dirty="0">
                  <a:solidFill>
                    <a:schemeClr val="tx1"/>
                  </a:solidFill>
                </a:rPr>
                <a:t>ην</a:t>
              </a:r>
              <a:r>
                <a:rPr lang="en-GB" altLang="es-ES" sz="1200" b="1" dirty="0">
                  <a:solidFill>
                    <a:schemeClr val="tx1"/>
                  </a:solidFill>
                </a:rPr>
                <a:t> </a:t>
              </a:r>
              <a:r>
                <a:rPr lang="en-GB" altLang="es-ES" sz="1200" b="1" dirty="0" err="1">
                  <a:solidFill>
                    <a:schemeClr val="tx1"/>
                  </a:solidFill>
                </a:rPr>
                <a:t>αργ</a:t>
              </a:r>
              <a:r>
                <a:rPr lang="el-GR" altLang="es-ES" sz="1200" b="1" dirty="0">
                  <a:solidFill>
                    <a:schemeClr val="tx1"/>
                  </a:solidFill>
                </a:rPr>
                <a:t>ή</a:t>
              </a:r>
              <a:r>
                <a:rPr lang="en-GB" altLang="es-ES" sz="1200" b="1" dirty="0">
                  <a:solidFill>
                    <a:schemeClr val="tx1"/>
                  </a:solidFill>
                </a:rPr>
                <a:t> </a:t>
              </a:r>
            </a:p>
            <a:p>
              <a:pPr algn="l" rtl="0">
                <a:defRPr/>
              </a:pPr>
              <a:r>
                <a:rPr lang="en-GB" altLang="es-ES" sz="1200" b="1" dirty="0">
                  <a:solidFill>
                    <a:schemeClr val="tx1"/>
                  </a:solidFill>
                </a:rPr>
                <a:t>φ</a:t>
              </a:r>
              <a:r>
                <a:rPr lang="el-GR" altLang="es-ES" sz="1200" b="1" dirty="0" err="1">
                  <a:solidFill>
                    <a:schemeClr val="tx1"/>
                  </a:solidFill>
                </a:rPr>
                <a:t>όρτωση</a:t>
              </a:r>
              <a:r>
                <a:rPr lang="en-GB" altLang="es-ES" sz="1200" b="1" dirty="0">
                  <a:solidFill>
                    <a:schemeClr val="tx1"/>
                  </a:solidFill>
                </a:rPr>
                <a:t> </a:t>
              </a:r>
              <a:r>
                <a:rPr lang="el-GR" altLang="es-ES" sz="1200" b="1" dirty="0">
                  <a:solidFill>
                    <a:schemeClr val="tx1"/>
                  </a:solidFill>
                </a:rPr>
                <a:t>των σελίδων</a:t>
              </a:r>
              <a:r>
                <a:rPr lang="en-GB" altLang="es-ES" sz="1200" b="1" dirty="0">
                  <a:solidFill>
                    <a:schemeClr val="tx1"/>
                  </a:solidFill>
                </a:rPr>
                <a:t>, λίγοι ήταν οι ιστότοποι που ήταν αξιέπαινοι </a:t>
              </a:r>
            </a:p>
            <a:p>
              <a:pPr algn="l" rtl="0">
                <a:defRPr/>
              </a:pPr>
              <a:r>
                <a:rPr lang="en-GB" altLang="es-ES" sz="1200" b="1" dirty="0">
                  <a:solidFill>
                    <a:schemeClr val="tx1"/>
                  </a:solidFill>
                </a:rPr>
                <a:t>για ταχύτητα.</a:t>
              </a:r>
            </a:p>
          </p:txBody>
        </p:sp>
        <p:sp>
          <p:nvSpPr>
            <p:cNvPr id="18" name="Rectángulo: esquinas redondeadas 17">
              <a:extLst>
                <a:ext uri="{FF2B5EF4-FFF2-40B4-BE49-F238E27FC236}">
                  <a16:creationId xmlns:a16="http://schemas.microsoft.com/office/drawing/2014/main" id="{FFF33CD4-36C4-4B6F-B739-731B9A1A21FC}"/>
                </a:ext>
              </a:extLst>
            </p:cNvPr>
            <p:cNvSpPr/>
            <p:nvPr/>
          </p:nvSpPr>
          <p:spPr>
            <a:xfrm>
              <a:off x="898752" y="1856317"/>
              <a:ext cx="1224976" cy="569346"/>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19" name="Forma libre: forma 18">
              <a:extLst>
                <a:ext uri="{FF2B5EF4-FFF2-40B4-BE49-F238E27FC236}">
                  <a16:creationId xmlns:a16="http://schemas.microsoft.com/office/drawing/2014/main" id="{24F9EF9A-993B-4C70-8A7C-DB559266CA14}"/>
                </a:ext>
              </a:extLst>
            </p:cNvPr>
            <p:cNvSpPr/>
            <p:nvPr/>
          </p:nvSpPr>
          <p:spPr>
            <a:xfrm>
              <a:off x="827584" y="2568001"/>
              <a:ext cx="6930323" cy="711683"/>
            </a:xfrm>
            <a:custGeom>
              <a:avLst/>
              <a:gdLst>
                <a:gd name="connsiteX0" fmla="*/ 0 w 6930323"/>
                <a:gd name="connsiteY0" fmla="*/ 71168 h 711683"/>
                <a:gd name="connsiteX1" fmla="*/ 71168 w 6930323"/>
                <a:gd name="connsiteY1" fmla="*/ 0 h 711683"/>
                <a:gd name="connsiteX2" fmla="*/ 6859155 w 6930323"/>
                <a:gd name="connsiteY2" fmla="*/ 0 h 711683"/>
                <a:gd name="connsiteX3" fmla="*/ 6930323 w 6930323"/>
                <a:gd name="connsiteY3" fmla="*/ 71168 h 711683"/>
                <a:gd name="connsiteX4" fmla="*/ 6930323 w 6930323"/>
                <a:gd name="connsiteY4" fmla="*/ 640515 h 711683"/>
                <a:gd name="connsiteX5" fmla="*/ 6859155 w 6930323"/>
                <a:gd name="connsiteY5" fmla="*/ 711683 h 711683"/>
                <a:gd name="connsiteX6" fmla="*/ 71168 w 6930323"/>
                <a:gd name="connsiteY6" fmla="*/ 711683 h 711683"/>
                <a:gd name="connsiteX7" fmla="*/ 0 w 6930323"/>
                <a:gd name="connsiteY7" fmla="*/ 640515 h 711683"/>
                <a:gd name="connsiteX8" fmla="*/ 0 w 6930323"/>
                <a:gd name="connsiteY8" fmla="*/ 71168 h 7116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711683">
                  <a:moveTo>
                    <a:pt x="0" y="71168"/>
                  </a:moveTo>
                  <a:cubicBezTo>
                    <a:pt x="0" y="31863"/>
                    <a:pt x="31863" y="0"/>
                    <a:pt x="71168" y="0"/>
                  </a:cubicBezTo>
                  <a:lnTo>
                    <a:pt x="6859155" y="0"/>
                  </a:lnTo>
                  <a:cubicBezTo>
                    <a:pt x="6898460" y="0"/>
                    <a:pt x="6930323" y="31863"/>
                    <a:pt x="6930323" y="71168"/>
                  </a:cubicBezTo>
                  <a:lnTo>
                    <a:pt x="6930323" y="640515"/>
                  </a:lnTo>
                  <a:cubicBezTo>
                    <a:pt x="6930323" y="679820"/>
                    <a:pt x="6898460" y="711683"/>
                    <a:pt x="6859155" y="711683"/>
                  </a:cubicBezTo>
                  <a:lnTo>
                    <a:pt x="71168" y="711683"/>
                  </a:lnTo>
                  <a:cubicBezTo>
                    <a:pt x="31863" y="711683"/>
                    <a:pt x="0" y="679820"/>
                    <a:pt x="0" y="640515"/>
                  </a:cubicBezTo>
                  <a:lnTo>
                    <a:pt x="0" y="71168"/>
                  </a:lnTo>
                  <a:close/>
                </a:path>
              </a:pathLst>
            </a:cu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defRPr/>
              </a:pPr>
              <a:r>
                <a:rPr lang="el-GR" altLang="es-ES" sz="1200" b="1" dirty="0">
                  <a:solidFill>
                    <a:schemeClr val="tx1"/>
                  </a:solidFill>
                </a:rPr>
                <a:t>Πλαίσιο (ΕΠΙΠΕΔΟ 1): Παρενέβησαν στις μηχανές αναζήτησης και απενεργοποίησαν απαραίτητα κουμπιά στη σελίδα, όπως το "ΠΙΣΩ".</a:t>
              </a:r>
              <a:endParaRPr lang="en-GB" altLang="es-ES" sz="1200" b="1" dirty="0">
                <a:solidFill>
                  <a:schemeClr val="tx1"/>
                </a:solidFill>
              </a:endParaRPr>
            </a:p>
          </p:txBody>
        </p:sp>
        <p:sp>
          <p:nvSpPr>
            <p:cNvPr id="21" name="Forma libre: forma 20">
              <a:extLst>
                <a:ext uri="{FF2B5EF4-FFF2-40B4-BE49-F238E27FC236}">
                  <a16:creationId xmlns:a16="http://schemas.microsoft.com/office/drawing/2014/main" id="{7BD790E1-5D95-43D3-8FDA-54CDCABFF01E}"/>
                </a:ext>
              </a:extLst>
            </p:cNvPr>
            <p:cNvSpPr/>
            <p:nvPr/>
          </p:nvSpPr>
          <p:spPr>
            <a:xfrm>
              <a:off x="827583" y="3394005"/>
              <a:ext cx="6930323" cy="1472635"/>
            </a:xfrm>
            <a:custGeom>
              <a:avLst/>
              <a:gdLst>
                <a:gd name="connsiteX0" fmla="*/ 0 w 6930323"/>
                <a:gd name="connsiteY0" fmla="*/ 125648 h 1256484"/>
                <a:gd name="connsiteX1" fmla="*/ 125648 w 6930323"/>
                <a:gd name="connsiteY1" fmla="*/ 0 h 1256484"/>
                <a:gd name="connsiteX2" fmla="*/ 6804675 w 6930323"/>
                <a:gd name="connsiteY2" fmla="*/ 0 h 1256484"/>
                <a:gd name="connsiteX3" fmla="*/ 6930323 w 6930323"/>
                <a:gd name="connsiteY3" fmla="*/ 125648 h 1256484"/>
                <a:gd name="connsiteX4" fmla="*/ 6930323 w 6930323"/>
                <a:gd name="connsiteY4" fmla="*/ 1130836 h 1256484"/>
                <a:gd name="connsiteX5" fmla="*/ 6804675 w 6930323"/>
                <a:gd name="connsiteY5" fmla="*/ 1256484 h 1256484"/>
                <a:gd name="connsiteX6" fmla="*/ 125648 w 6930323"/>
                <a:gd name="connsiteY6" fmla="*/ 1256484 h 1256484"/>
                <a:gd name="connsiteX7" fmla="*/ 0 w 6930323"/>
                <a:gd name="connsiteY7" fmla="*/ 1130836 h 1256484"/>
                <a:gd name="connsiteX8" fmla="*/ 0 w 6930323"/>
                <a:gd name="connsiteY8" fmla="*/ 125648 h 1256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930323" h="1256484">
                  <a:moveTo>
                    <a:pt x="0" y="125648"/>
                  </a:moveTo>
                  <a:cubicBezTo>
                    <a:pt x="0" y="56255"/>
                    <a:pt x="56255" y="0"/>
                    <a:pt x="125648" y="0"/>
                  </a:cubicBezTo>
                  <a:lnTo>
                    <a:pt x="6804675" y="0"/>
                  </a:lnTo>
                  <a:cubicBezTo>
                    <a:pt x="6874068" y="0"/>
                    <a:pt x="6930323" y="56255"/>
                    <a:pt x="6930323" y="125648"/>
                  </a:cubicBezTo>
                  <a:lnTo>
                    <a:pt x="6930323" y="1130836"/>
                  </a:lnTo>
                  <a:cubicBezTo>
                    <a:pt x="6930323" y="1200229"/>
                    <a:pt x="6874068" y="1256484"/>
                    <a:pt x="6804675" y="1256484"/>
                  </a:cubicBezTo>
                  <a:lnTo>
                    <a:pt x="125648" y="1256484"/>
                  </a:lnTo>
                  <a:cubicBezTo>
                    <a:pt x="56255" y="1256484"/>
                    <a:pt x="0" y="1200229"/>
                    <a:pt x="0" y="1130836"/>
                  </a:cubicBezTo>
                  <a:lnTo>
                    <a:pt x="0" y="125648"/>
                  </a:lnTo>
                  <a:close/>
                </a:path>
              </a:pathLst>
            </a:custGeom>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spcFirstLastPara="0" vert="horz" wrap="square" lIns="1502952" tIns="45720" rIns="45721" bIns="45720" numCol="1" spcCol="1270" anchor="ctr" anchorCtr="0">
              <a:noAutofit/>
            </a:bodyPr>
            <a:lstStyle/>
            <a:p>
              <a:pPr algn="l" rtl="0">
                <a:defRPr/>
              </a:pPr>
              <a:r>
                <a:rPr lang="en-GB" altLang="es-ES" sz="1200" b="1" dirty="0">
                  <a:solidFill>
                    <a:schemeClr val="tx1"/>
                  </a:solidFill>
                </a:rPr>
                <a:t>Flash (ΕΠΙΠΕΔΟ 2): πολλοί σχεδιαστές φλας έκαναν τον ιστότοπο άχρηστο </a:t>
              </a:r>
            </a:p>
            <a:p>
              <a:pPr algn="l" rtl="0">
                <a:defRPr/>
              </a:pPr>
              <a:r>
                <a:rPr lang="en-GB" altLang="es-ES" sz="1200" b="1" dirty="0">
                  <a:solidFill>
                    <a:schemeClr val="tx1"/>
                  </a:solidFill>
                </a:rPr>
                <a:t>επειδή ο χρήστης, αντί να πηγαίνει όπου ήθελε στην ιστοσελίδα, έπρεπε να ακολουθήσει </a:t>
              </a:r>
              <a:r>
                <a:rPr lang="en-GB" altLang="es-ES" sz="1200" b="1" dirty="0" err="1">
                  <a:solidFill>
                    <a:schemeClr val="tx1"/>
                  </a:solidFill>
                </a:rPr>
                <a:t>παρουσιάσεις</a:t>
              </a:r>
              <a:r>
                <a:rPr lang="en-GB" altLang="es-ES" sz="1200" b="1" dirty="0">
                  <a:solidFill>
                    <a:schemeClr val="tx1"/>
                  </a:solidFill>
                </a:rPr>
                <a:t> </a:t>
              </a:r>
              <a:r>
                <a:rPr lang="en-GB" altLang="es-ES" sz="1200" b="1" dirty="0" err="1">
                  <a:solidFill>
                    <a:schemeClr val="tx1"/>
                  </a:solidFill>
                </a:rPr>
                <a:t>που</a:t>
              </a:r>
              <a:r>
                <a:rPr lang="en-GB" altLang="es-ES" sz="1200" b="1" dirty="0">
                  <a:solidFill>
                    <a:schemeClr val="tx1"/>
                  </a:solidFill>
                </a:rPr>
                <a:t> </a:t>
              </a:r>
              <a:r>
                <a:rPr lang="en-GB" altLang="es-ES" sz="1200" b="1" dirty="0" err="1">
                  <a:solidFill>
                    <a:schemeClr val="tx1"/>
                  </a:solidFill>
                </a:rPr>
                <a:t>έμοιαζαν</a:t>
              </a:r>
              <a:r>
                <a:rPr lang="en-GB" altLang="es-ES" sz="1200" b="1" dirty="0">
                  <a:solidFill>
                    <a:schemeClr val="tx1"/>
                  </a:solidFill>
                </a:rPr>
                <a:t> με </a:t>
              </a:r>
              <a:r>
                <a:rPr lang="en-GB" altLang="es-ES" sz="1200" b="1" dirty="0" err="1">
                  <a:solidFill>
                    <a:schemeClr val="tx1"/>
                  </a:solidFill>
                </a:rPr>
                <a:t>την</a:t>
              </a:r>
              <a:r>
                <a:rPr lang="en-GB" altLang="es-ES" sz="1200" b="1" dirty="0">
                  <a:solidFill>
                    <a:schemeClr val="tx1"/>
                  </a:solidFill>
                </a:rPr>
                <a:t> </a:t>
              </a:r>
              <a:r>
                <a:rPr lang="en-GB" altLang="es-ES" sz="1200" b="1" dirty="0" err="1">
                  <a:solidFill>
                    <a:schemeClr val="tx1"/>
                  </a:solidFill>
                </a:rPr>
                <a:t>τηλεόραση</a:t>
              </a:r>
              <a:r>
                <a:rPr lang="el-GR" altLang="es-ES" sz="1200" b="1" dirty="0">
                  <a:solidFill>
                    <a:schemeClr val="tx1"/>
                  </a:solidFill>
                </a:rPr>
                <a:t>, οι οποίες δεν ήταν</a:t>
              </a:r>
              <a:endParaRPr lang="en-GB" altLang="es-ES" sz="1200" b="1" dirty="0">
                <a:solidFill>
                  <a:schemeClr val="tx1"/>
                </a:solidFill>
              </a:endParaRPr>
            </a:p>
            <a:p>
              <a:pPr algn="l" rtl="0">
                <a:defRPr/>
              </a:pPr>
              <a:r>
                <a:rPr lang="en-GB" altLang="es-ES" sz="1200" b="1" dirty="0" err="1">
                  <a:solidFill>
                    <a:schemeClr val="tx1"/>
                  </a:solidFill>
                </a:rPr>
                <a:t>διαδραστικ</a:t>
              </a:r>
              <a:r>
                <a:rPr lang="el-GR" altLang="es-ES" sz="1200" b="1" dirty="0" err="1">
                  <a:solidFill>
                    <a:schemeClr val="tx1"/>
                  </a:solidFill>
                </a:rPr>
                <a:t>ές</a:t>
              </a:r>
              <a:r>
                <a:rPr lang="en-GB" altLang="es-ES" sz="1200" b="1" dirty="0">
                  <a:solidFill>
                    <a:schemeClr val="tx1"/>
                  </a:solidFill>
                </a:rPr>
                <a:t>. </a:t>
              </a:r>
            </a:p>
            <a:p>
              <a:pPr>
                <a:defRPr/>
              </a:pPr>
              <a:r>
                <a:rPr lang="en-GB" altLang="es-ES" sz="1200" b="1" dirty="0">
                  <a:solidFill>
                    <a:schemeClr val="tx1"/>
                  </a:solidFill>
                </a:rPr>
                <a:t>FLASH: </a:t>
              </a:r>
              <a:r>
                <a:rPr lang="el-GR" altLang="es-ES" sz="1200" b="1" dirty="0">
                  <a:solidFill>
                    <a:schemeClr val="tx1"/>
                  </a:solidFill>
                </a:rPr>
                <a:t>είναι ένα περιβάλλον προγραμματισμού και θα έπρεπε να χρησιμοποιείται για να παρέχει λειτουργικότητα που δεν είναι διαθέσιμη σε μια στατική σελίδα, όχι για να προσπαθεί να "ομορφύνει" μια σελίδα.</a:t>
              </a:r>
              <a:endParaRPr lang="en-GB" altLang="es-ES" sz="1200" b="1" dirty="0">
                <a:solidFill>
                  <a:schemeClr val="tx1"/>
                </a:solidFill>
              </a:endParaRPr>
            </a:p>
          </p:txBody>
        </p:sp>
      </p:grpSp>
      <p:sp>
        <p:nvSpPr>
          <p:cNvPr id="23" name="Rectángulo: esquinas redondeadas 22">
            <a:extLst>
              <a:ext uri="{FF2B5EF4-FFF2-40B4-BE49-F238E27FC236}">
                <a16:creationId xmlns:a16="http://schemas.microsoft.com/office/drawing/2014/main" id="{C4BC5FB4-9345-4D60-A649-C345F0746C9D}"/>
              </a:ext>
            </a:extLst>
          </p:cNvPr>
          <p:cNvSpPr/>
          <p:nvPr/>
        </p:nvSpPr>
        <p:spPr>
          <a:xfrm>
            <a:off x="1187624" y="2715766"/>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
        <p:nvSpPr>
          <p:cNvPr id="24" name="Rectángulo: esquinas redondeadas 23">
            <a:extLst>
              <a:ext uri="{FF2B5EF4-FFF2-40B4-BE49-F238E27FC236}">
                <a16:creationId xmlns:a16="http://schemas.microsoft.com/office/drawing/2014/main" id="{33AE19D4-4D5F-4C19-B02A-95400C3C4B8E}"/>
              </a:ext>
            </a:extLst>
          </p:cNvPr>
          <p:cNvSpPr/>
          <p:nvPr/>
        </p:nvSpPr>
        <p:spPr>
          <a:xfrm>
            <a:off x="1259632" y="3435846"/>
            <a:ext cx="1132778" cy="483367"/>
          </a:xfrm>
          <a:prstGeom prst="roundRect">
            <a:avLst>
              <a:gd name="adj" fmla="val 10000"/>
            </a:avLst>
          </a:prstGeom>
        </p:spPr>
        <p:style>
          <a:lnRef idx="2">
            <a:schemeClr val="lt1">
              <a:hueOff val="0"/>
              <a:satOff val="0"/>
              <a:lumOff val="0"/>
              <a:alphaOff val="0"/>
            </a:schemeClr>
          </a:lnRef>
          <a:fillRef idx="1">
            <a:schemeClr val="accent2">
              <a:tint val="50000"/>
              <a:hueOff val="0"/>
              <a:satOff val="0"/>
              <a:lumOff val="0"/>
              <a:alphaOff val="0"/>
            </a:schemeClr>
          </a:fillRef>
          <a:effectRef idx="0">
            <a:schemeClr val="accent2">
              <a:tint val="50000"/>
              <a:hueOff val="0"/>
              <a:satOff val="0"/>
              <a:lumOff val="0"/>
              <a:alphaOff val="0"/>
            </a:schemeClr>
          </a:effectRef>
          <a:fontRef idx="minor">
            <a:schemeClr val="lt1">
              <a:hueOff val="0"/>
              <a:satOff val="0"/>
              <a:lumOff val="0"/>
              <a:alphaOff val="0"/>
            </a:schemeClr>
          </a:fontRef>
        </p:style>
      </p:sp>
    </p:spTree>
    <p:extLst>
      <p:ext uri="{BB962C8B-B14F-4D97-AF65-F5344CB8AC3E}">
        <p14:creationId xmlns:p14="http://schemas.microsoft.com/office/powerpoint/2010/main" val="6775039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2715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994217"/>
            <a:ext cx="6480720" cy="1754326"/>
          </a:xfrm>
          <a:prstGeom prst="rect">
            <a:avLst/>
          </a:prstGeom>
          <a:noFill/>
        </p:spPr>
        <p:txBody>
          <a:bodyPr wrap="square" rtlCol="0">
            <a:spAutoFit/>
          </a:bodyPr>
          <a:lstStyle/>
          <a:p>
            <a:pPr algn="l" rtl="0">
              <a:defRPr/>
            </a:pPr>
            <a:r>
              <a:rPr lang="en-GB" altLang="es-ES" sz="1200" b="1" i="1" dirty="0"/>
              <a:t>Αναζήτηση στον ιστότοπο με ελάχιστα σχετικά αποτελέσματα: </a:t>
            </a:r>
            <a:r>
              <a:rPr lang="en-GB" altLang="es-ES" sz="1200" b="1" i="1" dirty="0">
                <a:solidFill>
                  <a:srgbClr val="00B0F0"/>
                </a:solidFill>
              </a:rPr>
              <a:t>ΕΠΙΠΕΔΟ 2</a:t>
            </a:r>
          </a:p>
          <a:p>
            <a:pPr algn="l" rtl="0">
              <a:defRPr/>
            </a:pPr>
            <a:endParaRPr lang="en-GB" altLang="es-ES" sz="1200" b="1" i="1" dirty="0"/>
          </a:p>
          <a:p>
            <a:pPr algn="l" rtl="0">
              <a:defRPr/>
            </a:pPr>
            <a:r>
              <a:rPr lang="en-GB" altLang="es-ES" sz="1200" b="1" dirty="0"/>
              <a:t>Πολλοί ιστότοποι στο παρελθόν είχαν πραγματικά κακές δυνατότητες αναζήτησης και </a:t>
            </a:r>
            <a:r>
              <a:rPr lang="en-GB" altLang="es-ES" sz="1200" b="1" dirty="0" err="1"/>
              <a:t>δεν</a:t>
            </a:r>
            <a:r>
              <a:rPr lang="en-GB" altLang="es-ES" sz="1200" b="1" dirty="0"/>
              <a:t> </a:t>
            </a:r>
            <a:r>
              <a:rPr lang="en-GB" altLang="es-ES" sz="1200" b="1" dirty="0" err="1"/>
              <a:t>έδ</a:t>
            </a:r>
            <a:r>
              <a:rPr lang="el-GR" altLang="es-ES" sz="1200" b="1" dirty="0" err="1"/>
              <a:t>ιναν</a:t>
            </a:r>
            <a:r>
              <a:rPr lang="en-GB" altLang="es-ES" sz="1200" b="1" dirty="0"/>
              <a:t> προτεραιότητα </a:t>
            </a:r>
          </a:p>
          <a:p>
            <a:pPr algn="l" rtl="0">
              <a:defRPr/>
            </a:pPr>
            <a:r>
              <a:rPr lang="en-GB" altLang="es-ES" sz="1200" b="1" dirty="0"/>
              <a:t> </a:t>
            </a:r>
            <a:r>
              <a:rPr lang="el-GR" altLang="es-ES" sz="1200" b="1" dirty="0"/>
              <a:t>σ</a:t>
            </a:r>
            <a:r>
              <a:rPr lang="en-GB" altLang="es-ES" sz="1200" b="1" dirty="0" err="1"/>
              <a:t>τα</a:t>
            </a:r>
            <a:r>
              <a:rPr lang="en-GB" altLang="es-ES" sz="1200" b="1" dirty="0"/>
              <a:t> αποτελέσματά τους.</a:t>
            </a:r>
          </a:p>
          <a:p>
            <a:pPr algn="l" rtl="0">
              <a:defRPr/>
            </a:pPr>
            <a:endParaRPr lang="en-GB" altLang="es-ES" sz="1200" b="1" dirty="0"/>
          </a:p>
          <a:p>
            <a:pPr algn="l" rtl="0">
              <a:defRPr/>
            </a:pPr>
            <a:r>
              <a:rPr lang="en-GB" altLang="es-ES" sz="1200" b="1" dirty="0"/>
              <a:t>Ακόμα και σήμερα, λίγοι ιστότοποι έχουν μια πραγματικά αποτελεσματική και λειτουργική αναζήτηση </a:t>
            </a:r>
            <a:r>
              <a:rPr lang="en-GB" altLang="es-ES" sz="1200" b="1" dirty="0" err="1"/>
              <a:t>ικανή</a:t>
            </a:r>
            <a:r>
              <a:rPr lang="en-GB" altLang="es-ES" sz="1200" b="1" dirty="0"/>
              <a:t> </a:t>
            </a:r>
            <a:r>
              <a:rPr lang="el-GR" altLang="es-ES" sz="1200" b="1" dirty="0"/>
              <a:t>να</a:t>
            </a:r>
            <a:endParaRPr lang="en-GB" altLang="es-ES" sz="1200" b="1" dirty="0"/>
          </a:p>
          <a:p>
            <a:pPr algn="l" rtl="0">
              <a:defRPr/>
            </a:pPr>
            <a:r>
              <a:rPr lang="el-GR" altLang="es-ES" sz="1200" b="1" dirty="0"/>
              <a:t>ι</a:t>
            </a:r>
            <a:r>
              <a:rPr lang="en-GB" altLang="es-ES" sz="1200" b="1" dirty="0" err="1"/>
              <a:t>κανοποι</a:t>
            </a:r>
            <a:r>
              <a:rPr lang="el-GR" altLang="es-ES" sz="1200" b="1" dirty="0" err="1"/>
              <a:t>ήσει</a:t>
            </a:r>
            <a:r>
              <a:rPr lang="el-GR" altLang="es-ES" sz="1200" b="1" dirty="0"/>
              <a:t> </a:t>
            </a:r>
            <a:r>
              <a:rPr lang="en-GB" altLang="es-ES" sz="1200" b="1" dirty="0" err="1"/>
              <a:t>τις</a:t>
            </a:r>
            <a:r>
              <a:rPr lang="en-GB" altLang="es-ES" sz="1200" b="1" dirty="0"/>
              <a:t> ανάγκες του χρήστη σε σύντομο χρονικό διάστημα.</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B41299E-1C59-4F68-9358-BE53C3BE3C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74426013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1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601292" y="1847125"/>
            <a:ext cx="6480720" cy="1569660"/>
          </a:xfrm>
          <a:prstGeom prst="rect">
            <a:avLst/>
          </a:prstGeom>
          <a:noFill/>
        </p:spPr>
        <p:txBody>
          <a:bodyPr wrap="square" rtlCol="0">
            <a:spAutoFit/>
          </a:bodyPr>
          <a:lstStyle/>
          <a:p>
            <a:pPr algn="l" rtl="0">
              <a:defRPr/>
            </a:pPr>
            <a:r>
              <a:rPr lang="en-GB" altLang="es-ES" sz="1200" b="1" i="1" dirty="0">
                <a:solidFill>
                  <a:srgbClr val="FF3399"/>
                </a:solidFill>
              </a:rPr>
              <a:t>Πολυμέσα και βίντεο: </a:t>
            </a:r>
            <a:r>
              <a:rPr lang="en-GB" altLang="es-ES" sz="1200" b="1" i="1" dirty="0">
                <a:solidFill>
                  <a:schemeClr val="accent4">
                    <a:lumMod val="75000"/>
                  </a:schemeClr>
                </a:solidFill>
              </a:rPr>
              <a:t>ΕΠΙΠΕΔΟ 3</a:t>
            </a:r>
          </a:p>
          <a:p>
            <a:pPr algn="l" rtl="0">
              <a:defRPr/>
            </a:pPr>
            <a:endParaRPr lang="en-GB" altLang="es-ES" sz="1200" b="1" dirty="0"/>
          </a:p>
          <a:p>
            <a:pPr algn="l" rtl="0">
              <a:defRPr/>
            </a:pPr>
            <a:r>
              <a:rPr lang="en-GB" altLang="es-ES" sz="1200" b="1" dirty="0"/>
              <a:t>Το βίντεο και τα πολυμέσα είναι αποδεκτά σήμερα για 3 λόγους:</a:t>
            </a:r>
          </a:p>
          <a:p>
            <a:pPr algn="l" rtl="0">
              <a:defRPr/>
            </a:pPr>
            <a:endParaRPr lang="en-GB" altLang="es-ES" sz="1200" b="1" dirty="0"/>
          </a:p>
          <a:p>
            <a:pPr marL="171450" indent="-171450" algn="l" rtl="0">
              <a:buFont typeface="Arial" panose="020B0604020202020204" pitchFamily="34" charset="0"/>
              <a:buChar char="•"/>
              <a:defRPr/>
            </a:pPr>
            <a:r>
              <a:rPr lang="en-GB" altLang="es-ES" sz="1200" b="1" dirty="0"/>
              <a:t>Το εύρος ζώνης έχει αυξηθεί ώστε να επιτρέπει τη μεταφόρτωση βίντεο.</a:t>
            </a:r>
          </a:p>
          <a:p>
            <a:pPr marL="171450" indent="-171450" algn="l" rtl="0">
              <a:buFont typeface="Arial" panose="020B0604020202020204" pitchFamily="34" charset="0"/>
              <a:buChar char="•"/>
              <a:defRPr/>
            </a:pPr>
            <a:r>
              <a:rPr lang="en-GB" altLang="es-ES" sz="1200" b="1" dirty="0"/>
              <a:t>Η ποιότητα των βίντεο έχει βελτιωθεί.</a:t>
            </a:r>
          </a:p>
          <a:p>
            <a:pPr marL="171450" indent="-171450" algn="l" rtl="0">
              <a:buFont typeface="Arial" panose="020B0604020202020204" pitchFamily="34" charset="0"/>
              <a:buChar char="•"/>
              <a:defRPr/>
            </a:pPr>
            <a:r>
              <a:rPr lang="en-GB" altLang="es-ES" sz="1200" b="1" dirty="0"/>
              <a:t>Οι </a:t>
            </a:r>
            <a:r>
              <a:rPr lang="en-GB" altLang="es-ES" sz="1200" b="1" dirty="0" err="1"/>
              <a:t>παραγωγοί</a:t>
            </a:r>
            <a:r>
              <a:rPr lang="en-GB" altLang="es-ES" sz="1200" b="1" dirty="0"/>
              <a:t> </a:t>
            </a:r>
            <a:r>
              <a:rPr lang="el-GR" altLang="es-ES" sz="1200" b="1" dirty="0"/>
              <a:t>διαδικτύου</a:t>
            </a:r>
            <a:r>
              <a:rPr lang="en-GB" altLang="es-ES" sz="1200" b="1" dirty="0"/>
              <a:t> παράγουν βίντεο και δεν χρησιμοποιούν τηλεοπτικές παραγωγές όπως παλιά.</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1BA8D6A-0042-4D5A-873A-9C5A047479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655504412"/>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63564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33550" y="2203090"/>
            <a:ext cx="6480720" cy="2123658"/>
          </a:xfrm>
          <a:prstGeom prst="rect">
            <a:avLst/>
          </a:prstGeom>
          <a:noFill/>
        </p:spPr>
        <p:txBody>
          <a:bodyPr wrap="square" rtlCol="0">
            <a:spAutoFit/>
          </a:bodyPr>
          <a:lstStyle/>
          <a:p>
            <a:pPr algn="l" rtl="0">
              <a:defRPr/>
            </a:pPr>
            <a:r>
              <a:rPr lang="en-GB" altLang="es-ES" sz="1200" b="1" i="1" dirty="0">
                <a:solidFill>
                  <a:srgbClr val="FF3399"/>
                </a:solidFill>
              </a:rPr>
              <a:t>Παγωμένες διατάξεις: </a:t>
            </a:r>
            <a:r>
              <a:rPr lang="en-GB" altLang="es-ES" sz="1200" b="1" i="1" dirty="0">
                <a:solidFill>
                  <a:schemeClr val="accent2">
                    <a:lumMod val="75000"/>
                  </a:schemeClr>
                </a:solidFill>
              </a:rPr>
              <a:t>ΕΠΙΠΕΔΟ 2</a:t>
            </a:r>
          </a:p>
          <a:p>
            <a:pPr algn="l" rtl="0">
              <a:defRPr/>
            </a:pPr>
            <a:endParaRPr lang="en-GB" altLang="es-ES" sz="1200" b="1" i="1" dirty="0"/>
          </a:p>
          <a:p>
            <a:pPr algn="l" rtl="0">
              <a:defRPr/>
            </a:pPr>
            <a:r>
              <a:rPr lang="en-GB" altLang="es-ES" sz="1200" b="1" dirty="0"/>
              <a:t>Η διάταξη κλειδώνει όταν οι πληροφορίες στο εσωτερικό της έχουν σταθερό πλάτος ανεξάρτητο από </a:t>
            </a:r>
          </a:p>
          <a:p>
            <a:pPr algn="l" rtl="0">
              <a:defRPr/>
            </a:pPr>
            <a:r>
              <a:rPr lang="en-GB" altLang="es-ES" sz="1200" b="1" dirty="0"/>
              <a:t>το παράθυρο που το καταλαμβάνει. </a:t>
            </a:r>
          </a:p>
          <a:p>
            <a:pPr algn="l" rtl="0">
              <a:defRPr/>
            </a:pPr>
            <a:endParaRPr lang="en-GB" altLang="es-ES" sz="1200" b="1" dirty="0"/>
          </a:p>
          <a:p>
            <a:pPr algn="l" rtl="0">
              <a:defRPr/>
            </a:pPr>
            <a:r>
              <a:rPr lang="el-GR" altLang="es-ES" sz="1200" b="1" dirty="0">
                <a:solidFill>
                  <a:srgbClr val="FF3399"/>
                </a:solidFill>
              </a:rPr>
              <a:t>ΤΑ ΤΕΣΤ ΧΡΗΣΤΙΚΟΤΗΤΑΣ ΛΕΝΕ</a:t>
            </a:r>
            <a:r>
              <a:rPr lang="en-GB" altLang="es-ES" sz="1200" b="1" dirty="0">
                <a:solidFill>
                  <a:srgbClr val="FF3399"/>
                </a:solidFill>
              </a:rPr>
              <a:t>: </a:t>
            </a:r>
            <a:r>
              <a:rPr lang="en-GB" altLang="es-ES" sz="1200" b="1" dirty="0"/>
              <a:t>οι χρήστες μισούν την οριζόντια κύλιση.</a:t>
            </a:r>
          </a:p>
          <a:p>
            <a:pPr algn="l" rtl="0">
              <a:defRPr/>
            </a:pPr>
            <a:endParaRPr lang="en-GB" altLang="es-ES" sz="1200" b="1" dirty="0"/>
          </a:p>
          <a:p>
            <a:pPr algn="l" rtl="0">
              <a:defRPr/>
            </a:pPr>
            <a:r>
              <a:rPr lang="en-GB" altLang="es-ES" sz="1200" b="1" dirty="0"/>
              <a:t>Ο χρήστης αναμένει κάθετη κύλιση. Εάν η σελίδα μπορεί να μετακινηθεί τόσο οριζόντια όσο και κάθετα, οι χρήστες πρέπει </a:t>
            </a:r>
            <a:r>
              <a:rPr lang="en-GB" altLang="es-ES" sz="1200" b="1" dirty="0" err="1"/>
              <a:t>να</a:t>
            </a:r>
            <a:r>
              <a:rPr lang="en-GB" altLang="es-ES" sz="1200" b="1" dirty="0"/>
              <a:t> </a:t>
            </a:r>
            <a:r>
              <a:rPr lang="en-GB" altLang="es-ES" sz="1200" b="1" dirty="0" err="1"/>
              <a:t>μετακιν</a:t>
            </a:r>
            <a:r>
              <a:rPr lang="el-GR" altLang="es-ES" sz="1200" b="1" dirty="0" err="1"/>
              <a:t>ηθούν</a:t>
            </a:r>
            <a:r>
              <a:rPr lang="el-GR" altLang="es-ES" sz="1200" b="1" dirty="0"/>
              <a:t> σε</a:t>
            </a:r>
            <a:r>
              <a:rPr lang="en-GB" altLang="es-ES" sz="1200" b="1" dirty="0"/>
              <a:t> δύο μεγάλες διαστάσεις που είναι ΔΥΣΚΟΛΟ.</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BCC83CB-A113-49D7-A79E-DA9F395651F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83440646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92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871558"/>
            <a:ext cx="6480720" cy="1384995"/>
          </a:xfrm>
          <a:prstGeom prst="rect">
            <a:avLst/>
          </a:prstGeom>
          <a:noFill/>
        </p:spPr>
        <p:txBody>
          <a:bodyPr wrap="square" rtlCol="0">
            <a:spAutoFit/>
          </a:bodyPr>
          <a:lstStyle/>
          <a:p>
            <a:pPr algn="l" rtl="0">
              <a:defRPr/>
            </a:pPr>
            <a:r>
              <a:rPr lang="en-GB" altLang="es-ES" sz="1200" b="1" i="1" dirty="0">
                <a:solidFill>
                  <a:srgbClr val="FF3399"/>
                </a:solidFill>
              </a:rPr>
              <a:t>Παγωμένες διατάξεις: </a:t>
            </a:r>
            <a:r>
              <a:rPr lang="en-GB" altLang="es-ES" sz="1200" b="1" i="1" dirty="0">
                <a:solidFill>
                  <a:schemeClr val="accent4">
                    <a:lumMod val="75000"/>
                  </a:schemeClr>
                </a:solidFill>
              </a:rPr>
              <a:t>ΕΠΙΠΕΔΟ 2</a:t>
            </a:r>
          </a:p>
          <a:p>
            <a:pPr algn="l" rtl="0">
              <a:defRPr/>
            </a:pPr>
            <a:endParaRPr lang="en-GB" altLang="es-ES" sz="1200" b="1" dirty="0"/>
          </a:p>
          <a:p>
            <a:pPr algn="l" rtl="0">
              <a:defRPr/>
            </a:pPr>
            <a:r>
              <a:rPr lang="en-GB" altLang="es-ES" sz="1200" b="1" dirty="0"/>
              <a:t>Οι κλειδωμένες διατάξεις δημιουργούν δυσκολίες, αλλά η κρισιμότητά τους έχει μειωθεί από το επίπεδο 3 στο 2, καθώς οι μεσαίες έως μεγάλες οθόνες έχουν εξαπλωθεί μεταξύ των χρηστών.</a:t>
            </a:r>
          </a:p>
          <a:p>
            <a:pPr algn="l" rtl="0">
              <a:defRPr/>
            </a:pPr>
            <a:endParaRPr lang="en-GB" altLang="es-ES" sz="1200" b="1" dirty="0"/>
          </a:p>
          <a:p>
            <a:pPr algn="l" rtl="0">
              <a:defRPr/>
            </a:pPr>
            <a:r>
              <a:rPr lang="en-GB" altLang="es-ES" sz="1200" b="1" dirty="0"/>
              <a:t>Η πιο κατάλληλη πρόταση για μια ιστοσελίδα είναι η «υγρή διάταξη» που διευρύνεται και συρρικνώνεται προσαρμόζοντας το παράθυρο που την φιλοξενεί.</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44CFF0-A51A-4A70-8D4B-36FF07F8447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38867733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4697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886891"/>
            <a:ext cx="6480720" cy="292388"/>
          </a:xfrm>
          <a:prstGeom prst="rect">
            <a:avLst/>
          </a:prstGeom>
          <a:noFill/>
        </p:spPr>
        <p:txBody>
          <a:bodyPr wrap="square" rtlCol="0">
            <a:spAutoFit/>
          </a:bodyPr>
          <a:lstStyle/>
          <a:p>
            <a:pPr algn="l" rtl="0">
              <a:defRPr/>
            </a:pPr>
            <a:r>
              <a:rPr lang="en-GB" altLang="es-ES" sz="1300" b="1" i="1" dirty="0"/>
              <a:t>Ασυμβατότητα μεταξύ πλατφορμών: </a:t>
            </a:r>
            <a:r>
              <a:rPr lang="en-GB" altLang="es-ES" sz="1300" b="1" i="1" dirty="0">
                <a:solidFill>
                  <a:schemeClr val="accent2">
                    <a:lumMod val="75000"/>
                  </a:schemeClr>
                </a:solidFill>
              </a:rPr>
              <a:t>ΕΠΙΠΕΔΟ 2</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9A295B4-2BF9-492C-B8C4-86DC6199EAF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CA70E11F-E141-42F3-9214-E5EE3D94D9EB}"/>
              </a:ext>
            </a:extLst>
          </p:cNvPr>
          <p:cNvGraphicFramePr/>
          <p:nvPr>
            <p:extLst>
              <p:ext uri="{D42A27DB-BD31-4B8C-83A1-F6EECF244321}">
                <p14:modId xmlns:p14="http://schemas.microsoft.com/office/powerpoint/2010/main" val="1772300404"/>
              </p:ext>
            </p:extLst>
          </p:nvPr>
        </p:nvGraphicFramePr>
        <p:xfrm>
          <a:off x="1475656" y="2015522"/>
          <a:ext cx="5688632" cy="268921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091633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8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03648" y="1827954"/>
            <a:ext cx="6480720" cy="1754326"/>
          </a:xfrm>
          <a:prstGeom prst="rect">
            <a:avLst/>
          </a:prstGeom>
          <a:noFill/>
        </p:spPr>
        <p:txBody>
          <a:bodyPr wrap="square" rtlCol="0">
            <a:spAutoFit/>
          </a:bodyPr>
          <a:lstStyle/>
          <a:p>
            <a:pPr algn="l" rtl="0">
              <a:defRPr/>
            </a:pPr>
            <a:r>
              <a:rPr lang="en-GB" altLang="es-ES" sz="1200" b="1" i="1" dirty="0">
                <a:solidFill>
                  <a:srgbClr val="FF3399"/>
                </a:solidFill>
              </a:rPr>
              <a:t>Πώς επηρεάζει ο χρήστης τη χρηστικότητα</a:t>
            </a:r>
          </a:p>
          <a:p>
            <a:pPr algn="l" rtl="0">
              <a:defRPr/>
            </a:pPr>
            <a:endParaRPr lang="en-GB" altLang="es-ES" sz="1200" b="1" i="1" dirty="0"/>
          </a:p>
          <a:p>
            <a:pPr algn="l" rtl="0">
              <a:defRPr/>
            </a:pPr>
            <a:endParaRPr lang="en-GB" altLang="es-ES" sz="1200" b="1" i="1" dirty="0"/>
          </a:p>
          <a:p>
            <a:pPr algn="l" rtl="0">
              <a:defRPr/>
            </a:pPr>
            <a:r>
              <a:rPr lang="en-GB" altLang="es-ES" sz="1200" b="1" dirty="0"/>
              <a:t>Με την πάροδο του χρόνου, ο χρήστης έχει προσαρμοστεί στο διαδικτυακό περιβάλλον και έχει αποκτήσει μεγαλύτερη δυνατότητα χρήσης ιστοσελίδων.</a:t>
            </a:r>
          </a:p>
          <a:p>
            <a:pPr algn="l" rtl="0">
              <a:defRPr/>
            </a:pPr>
            <a:endParaRPr lang="en-GB" altLang="es-ES" sz="1200" b="1" dirty="0"/>
          </a:p>
          <a:p>
            <a:pPr algn="l" rtl="0">
              <a:defRPr/>
            </a:pPr>
            <a:endParaRPr lang="en-GB" altLang="es-ES" sz="1200" b="1" dirty="0"/>
          </a:p>
          <a:p>
            <a:pPr algn="l" rtl="0">
              <a:defRPr/>
            </a:pPr>
            <a:r>
              <a:rPr lang="en-GB" altLang="es-ES" sz="1200" b="1" dirty="0"/>
              <a:t>Συνεπώς, ο χρήστης προσαρμόζεται σε προβλήματα που με τα χρόνια έχουν χάσει επίπεδα στην κατάταξη των προβλημάτων χρηστικότητας που αναφέρθηκαν παραπάνω.</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8838C92-9497-4628-AA53-52DDBE041FC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72823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563638"/>
            <a:ext cx="5904000" cy="29856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it-IT" sz="1200" b="1" dirty="0">
                <a:solidFill>
                  <a:schemeClr val="tx1"/>
                </a:solidFill>
              </a:rPr>
              <a:t>Η επιτυχία ενός ιστότοπου: βαθιές συνδέσεις</a:t>
            </a:r>
            <a:endParaRPr lang="ko-KR" altLang="en-US" sz="1200" b="1" dirty="0">
              <a:solidFill>
                <a:schemeClr val="tx1"/>
              </a:solidFill>
            </a:endParaRPr>
          </a:p>
        </p:txBody>
      </p:sp>
      <p:sp>
        <p:nvSpPr>
          <p:cNvPr id="6" name="TextBox 5"/>
          <p:cNvSpPr txBox="1"/>
          <p:nvPr/>
        </p:nvSpPr>
        <p:spPr>
          <a:xfrm>
            <a:off x="1610094" y="2013436"/>
            <a:ext cx="6207782" cy="1754326"/>
          </a:xfrm>
          <a:prstGeom prst="rect">
            <a:avLst/>
          </a:prstGeom>
          <a:noFill/>
        </p:spPr>
        <p:txBody>
          <a:bodyPr wrap="square" rtlCol="0">
            <a:spAutoFit/>
          </a:bodyPr>
          <a:lstStyle/>
          <a:p>
            <a:pPr algn="l" rtl="0">
              <a:defRPr/>
            </a:pPr>
            <a:r>
              <a:rPr lang="en-GB" sz="1200" b="1" dirty="0"/>
              <a:t>Είναι αυτοί οι σύνδεσμοι που επιτρέπουν στον χρήστη να έχει πρόσβαση σε πιο συγκεκριμένες αναζητήσεις.</a:t>
            </a:r>
          </a:p>
          <a:p>
            <a:pPr algn="l" rtl="0">
              <a:defRPr/>
            </a:pPr>
            <a:endParaRPr lang="en-GB" sz="1200" b="1" i="1" dirty="0"/>
          </a:p>
          <a:p>
            <a:pPr algn="l" rtl="0">
              <a:defRPr/>
            </a:pPr>
            <a:r>
              <a:rPr lang="en-GB" sz="1200" b="1" i="1" dirty="0"/>
              <a:t>Πώς υποστηρίζονται οι βαθιές συνδέσεις</a:t>
            </a:r>
            <a:r>
              <a:rPr lang="en-GB" sz="1200" b="1" dirty="0"/>
              <a:t>;</a:t>
            </a:r>
          </a:p>
          <a:p>
            <a:pPr algn="l" rtl="0">
              <a:defRPr/>
            </a:pPr>
            <a:endParaRPr lang="en-GB" sz="1200" b="1" dirty="0"/>
          </a:p>
          <a:p>
            <a:pPr algn="l" rtl="0">
              <a:defRPr/>
            </a:pPr>
            <a:r>
              <a:rPr lang="en-GB" sz="1200" b="1" dirty="0"/>
              <a:t> Ας ξεκαθαρίσουμε τον ιστότοπό μας! </a:t>
            </a:r>
          </a:p>
          <a:p>
            <a:pPr algn="l" rtl="0">
              <a:defRPr/>
            </a:pPr>
            <a:endParaRPr lang="en-GB" sz="1200" b="1" dirty="0"/>
          </a:p>
          <a:p>
            <a:pPr algn="l" rtl="0">
              <a:defRPr/>
            </a:pPr>
            <a:r>
              <a:rPr lang="en-GB" sz="1200" b="1" dirty="0">
                <a:solidFill>
                  <a:srgbClr val="00B0F0"/>
                </a:solidFill>
              </a:rPr>
              <a:t>- Όνομα εταιρείας και λογότυπο στο επάνω αριστερό μέρος της ιστοσελίδας </a:t>
            </a:r>
          </a:p>
          <a:p>
            <a:pPr algn="l" rtl="0">
              <a:defRPr/>
            </a:pPr>
            <a:r>
              <a:rPr lang="en-GB" sz="1200" b="1" dirty="0">
                <a:solidFill>
                  <a:srgbClr val="00B0F0"/>
                </a:solidFill>
              </a:rPr>
              <a:t>- Άμεσος σύνδεσμος προς την αρχική σελίδα</a:t>
            </a:r>
          </a:p>
          <a:p>
            <a:pPr algn="l" rtl="0">
              <a:defRPr/>
            </a:pPr>
            <a:r>
              <a:rPr lang="en-GB" sz="1200" b="1" dirty="0">
                <a:solidFill>
                  <a:srgbClr val="00B0F0"/>
                </a:solidFill>
              </a:rPr>
              <a:t>- Πλαίσιο αναζήτησης, επάνω δεξιά</a:t>
            </a:r>
            <a:endParaRPr lang="en-GB" altLang="es-ES" sz="1200" b="1" dirty="0">
              <a:solidFill>
                <a:srgbClr val="00B0F0"/>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B875DD-C188-442F-99BB-B9B07F2C6F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247249073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75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03648" y="1759895"/>
            <a:ext cx="6480720" cy="292388"/>
          </a:xfrm>
          <a:prstGeom prst="rect">
            <a:avLst/>
          </a:prstGeom>
          <a:noFill/>
        </p:spPr>
        <p:txBody>
          <a:bodyPr wrap="square" rtlCol="0">
            <a:spAutoFit/>
          </a:bodyPr>
          <a:lstStyle/>
          <a:p>
            <a:pPr>
              <a:defRPr/>
            </a:pPr>
            <a:r>
              <a:rPr lang="el-GR" altLang="es-ES" sz="1300" b="1" i="1" dirty="0">
                <a:solidFill>
                  <a:schemeClr val="accent3">
                    <a:lumMod val="75000"/>
                  </a:schemeClr>
                </a:solidFill>
              </a:rPr>
              <a:t>Αβέβαια δυνατότητα κλικ </a:t>
            </a:r>
            <a:r>
              <a:rPr lang="en-GB" altLang="es-ES" sz="1300" b="1" i="1" dirty="0">
                <a:solidFill>
                  <a:schemeClr val="accent3">
                    <a:lumMod val="75000"/>
                  </a:schemeClr>
                </a:solidFill>
              </a:rPr>
              <a:t>: </a:t>
            </a:r>
            <a:r>
              <a:rPr lang="en-GB" altLang="es-ES" sz="1300" b="1" i="1" dirty="0">
                <a:solidFill>
                  <a:srgbClr val="FF3399"/>
                </a:solidFill>
              </a:rPr>
              <a:t>ΕΠΙΠΕΔΟ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17D67C-1A6D-404D-ACE5-548C55356A8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10" name="Diagrama 9">
            <a:extLst>
              <a:ext uri="{FF2B5EF4-FFF2-40B4-BE49-F238E27FC236}">
                <a16:creationId xmlns:a16="http://schemas.microsoft.com/office/drawing/2014/main" id="{25EB53E5-7C01-4E47-88DC-15676168973F}"/>
              </a:ext>
            </a:extLst>
          </p:cNvPr>
          <p:cNvGraphicFramePr/>
          <p:nvPr>
            <p:extLst>
              <p:ext uri="{D42A27DB-BD31-4B8C-83A1-F6EECF244321}">
                <p14:modId xmlns:p14="http://schemas.microsoft.com/office/powerpoint/2010/main" val="1397679468"/>
              </p:ext>
            </p:extLst>
          </p:nvPr>
        </p:nvGraphicFramePr>
        <p:xfrm>
          <a:off x="1479312" y="2279443"/>
          <a:ext cx="5973007" cy="133087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27113987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555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a:p>
            <a:pPr algn="l" rtl="0" fontAlgn="base"/>
            <a:endParaRPr lang="it-IT" sz="1200" b="1" dirty="0">
              <a:solidFill>
                <a:schemeClr val="tx1"/>
              </a:solidFill>
            </a:endParaRPr>
          </a:p>
        </p:txBody>
      </p:sp>
      <p:sp>
        <p:nvSpPr>
          <p:cNvPr id="6" name="TextBox 5"/>
          <p:cNvSpPr txBox="1"/>
          <p:nvPr/>
        </p:nvSpPr>
        <p:spPr>
          <a:xfrm>
            <a:off x="1439813" y="1858716"/>
            <a:ext cx="6480720" cy="1938992"/>
          </a:xfrm>
          <a:prstGeom prst="rect">
            <a:avLst/>
          </a:prstGeom>
          <a:noFill/>
        </p:spPr>
        <p:txBody>
          <a:bodyPr wrap="square" rtlCol="0">
            <a:spAutoFit/>
          </a:bodyPr>
          <a:lstStyle/>
          <a:p>
            <a:pPr algn="l" rtl="0">
              <a:defRPr/>
            </a:pPr>
            <a:r>
              <a:rPr lang="en-GB" altLang="es-ES" sz="1200" b="1" i="1" dirty="0">
                <a:solidFill>
                  <a:schemeClr val="accent3">
                    <a:lumMod val="75000"/>
                  </a:schemeClr>
                </a:solidFill>
              </a:rPr>
              <a:t>Κύλιση: ΕΠΙΠΕΔΟ 2</a:t>
            </a:r>
          </a:p>
          <a:p>
            <a:pPr algn="l" rtl="0">
              <a:defRPr/>
            </a:pPr>
            <a:endParaRPr lang="en-GB" altLang="es-ES" sz="1200" b="1" i="1" dirty="0"/>
          </a:p>
          <a:p>
            <a:pPr algn="l" rtl="0">
              <a:defRPr/>
            </a:pPr>
            <a:r>
              <a:rPr lang="en-GB" altLang="es-ES" sz="1200" b="1" dirty="0"/>
              <a:t>Ο χρήστης είναι ανθεκτικός στην κύλιση ιστοσελίδων, συχνά αποφασίζει πού θα πάει</a:t>
            </a:r>
          </a:p>
          <a:p>
            <a:pPr algn="l" rtl="0">
              <a:defRPr/>
            </a:pPr>
            <a:r>
              <a:rPr lang="en-GB" altLang="es-ES" sz="1200" b="1" dirty="0"/>
              <a:t>χωρίς κύλιση του περιεχομένου.</a:t>
            </a:r>
          </a:p>
          <a:p>
            <a:pPr algn="l" rtl="0">
              <a:defRPr/>
            </a:pPr>
            <a:endParaRPr lang="en-GB" altLang="es-ES" sz="1200" b="1" dirty="0"/>
          </a:p>
          <a:p>
            <a:pPr algn="l" rtl="0">
              <a:defRPr/>
            </a:pPr>
            <a:r>
              <a:rPr lang="en-GB" altLang="es-ES" sz="1200" b="1" dirty="0"/>
              <a:t>Ακόμη και ο πιο έμπειρος χρήστης χρειάζεται οπτικές ενδείξεις για να γνωρίζει ότι η σελίδα συνεχίζει έξω από αυτό που είναι ορατό.</a:t>
            </a:r>
          </a:p>
          <a:p>
            <a:pPr algn="l" rtl="0">
              <a:defRPr/>
            </a:pPr>
            <a:endParaRPr lang="en-GB" altLang="es-ES" sz="1200" b="1" dirty="0"/>
          </a:p>
          <a:p>
            <a:pPr algn="l" rtl="0">
              <a:defRPr/>
            </a:pPr>
            <a:r>
              <a:rPr lang="en-GB" altLang="es-ES" sz="1200" b="1" dirty="0"/>
              <a:t>Είναι επομένως απαραίτητο να διασφαλιστεί ότι ο σχεδιασμός ενός ιστότοπου δεν προτείνει τελικές σελίδες όπου δεν υπάρχουν.</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DE70814-706D-458D-BFEF-84B370DC314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189249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4BBA0CA-2279-408E-BD04-B7094244AF99}"/>
              </a:ext>
            </a:extLst>
          </p:cNvPr>
          <p:cNvSpPr/>
          <p:nvPr/>
        </p:nvSpPr>
        <p:spPr>
          <a:xfrm>
            <a:off x="1344442" y="1923678"/>
            <a:ext cx="6683942" cy="216024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344442" y="1291448"/>
            <a:ext cx="668394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16450" y="1985146"/>
            <a:ext cx="6480720" cy="2123658"/>
          </a:xfrm>
          <a:prstGeom prst="rect">
            <a:avLst/>
          </a:prstGeom>
          <a:noFill/>
        </p:spPr>
        <p:txBody>
          <a:bodyPr wrap="square" rtlCol="0">
            <a:spAutoFit/>
          </a:bodyPr>
          <a:lstStyle/>
          <a:p>
            <a:pPr algn="l" rtl="0">
              <a:defRPr/>
            </a:pPr>
            <a:r>
              <a:rPr lang="en-GB" altLang="es-ES" sz="1200" b="1" i="1" dirty="0">
                <a:solidFill>
                  <a:srgbClr val="FF3399"/>
                </a:solidFill>
              </a:rPr>
              <a:t>Εγγραφή: ΕΠΙΠΕΔΟ 1</a:t>
            </a:r>
          </a:p>
          <a:p>
            <a:pPr algn="l" rtl="0">
              <a:defRPr/>
            </a:pPr>
            <a:endParaRPr lang="en-GB" altLang="es-ES" sz="1200" b="1" i="1" dirty="0"/>
          </a:p>
          <a:p>
            <a:pPr algn="l" rtl="0">
              <a:defRPr/>
            </a:pPr>
            <a:r>
              <a:rPr lang="en-GB" altLang="es-ES" sz="1200" b="1" dirty="0"/>
              <a:t>Όταν η χρήση του διαδικτύου έγινε ευρέως διαδεδομένη, η εγγραφή ιστότοπου ήταν εμπόδιο, καθώς οι άνθρωποι δεν ήξεραν αν θα εμπιστευτούν και θα παράσχουν τα προσωπικά τους στοιχεία στους ιστότοπους. Πολλοί ιστότοποι έχουν πλέον επανασχεδιάσει τις διαδικασίες αγοράς τους έτσι ώστε να επιτρέπουν στον χρήστη να ολοκληρώσει μια αγορά χωρίς εγγραφή.</a:t>
            </a:r>
          </a:p>
          <a:p>
            <a:pPr algn="l" rtl="0">
              <a:defRPr/>
            </a:pPr>
            <a:r>
              <a:rPr lang="en-GB" altLang="es-ES" sz="1200" b="1" dirty="0"/>
              <a:t>Ο χρήστης θα πρέπει να παράσχει πληροφορίες όπως έναν αριθμό κάρτας, αλλά θα τις θεωρήσει λιγότερο επεμβατικές καθώς αποτελεί μέρος μιας πώλησης.</a:t>
            </a:r>
          </a:p>
          <a:p>
            <a:pPr algn="l" rtl="0">
              <a:defRPr/>
            </a:pPr>
            <a:endParaRPr lang="en-GB" altLang="es-ES" sz="1200" b="1" dirty="0"/>
          </a:p>
          <a:p>
            <a:pPr algn="l" rtl="0">
              <a:defRPr/>
            </a:pPr>
            <a:r>
              <a:rPr lang="en-GB" altLang="es-ES" sz="1200" b="1" dirty="0"/>
              <a:t>Οι ιστότοποι που απαιτούν πρόωρη εγγραφή (είναι λίγοι) χάνουν πολλούς πελάτες</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53D98DA-661E-4B82-B7F0-D9978A3DF94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919228944"/>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B6B4234C-E848-4662-8C28-2D22A6789D84}"/>
              </a:ext>
            </a:extLst>
          </p:cNvPr>
          <p:cNvSpPr/>
          <p:nvPr/>
        </p:nvSpPr>
        <p:spPr>
          <a:xfrm>
            <a:off x="1450521" y="1835335"/>
            <a:ext cx="2329391" cy="304367"/>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50521" y="124351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837810"/>
            <a:ext cx="6480720" cy="1754326"/>
          </a:xfrm>
          <a:prstGeom prst="rect">
            <a:avLst/>
          </a:prstGeom>
          <a:noFill/>
        </p:spPr>
        <p:txBody>
          <a:bodyPr wrap="square" rtlCol="0">
            <a:spAutoFit/>
          </a:bodyPr>
          <a:lstStyle/>
          <a:p>
            <a:pPr algn="l" rtl="0">
              <a:defRPr/>
            </a:pPr>
            <a:r>
              <a:rPr lang="en-GB" altLang="es-ES" sz="1200" b="1" i="1" dirty="0">
                <a:solidFill>
                  <a:schemeClr val="accent2">
                    <a:lumMod val="50000"/>
                  </a:schemeClr>
                </a:solidFill>
              </a:rPr>
              <a:t>Σύνθετη διεύθυνση URL: </a:t>
            </a:r>
            <a:r>
              <a:rPr lang="en-GB" altLang="es-ES" sz="1200" b="1" i="1" dirty="0">
                <a:solidFill>
                  <a:srgbClr val="00B0F0"/>
                </a:solidFill>
              </a:rPr>
              <a:t>ΕΠΙΠΕΔΟ 2</a:t>
            </a:r>
          </a:p>
          <a:p>
            <a:pPr algn="l" rtl="0">
              <a:defRPr/>
            </a:pPr>
            <a:endParaRPr lang="en-GB" altLang="es-ES" sz="1200" b="1" i="1" dirty="0"/>
          </a:p>
          <a:p>
            <a:pPr algn="l" rtl="0">
              <a:defRPr/>
            </a:pPr>
            <a:r>
              <a:rPr lang="en-GB" altLang="es-ES" sz="1200" b="1" dirty="0">
                <a:solidFill>
                  <a:schemeClr val="accent2">
                    <a:lumMod val="50000"/>
                  </a:schemeClr>
                </a:solidFill>
              </a:rPr>
              <a:t>URL τι είναι; </a:t>
            </a:r>
            <a:r>
              <a:rPr lang="en-GB" altLang="es-ES" sz="1200" b="1" dirty="0"/>
              <a:t>Είναι μια ακολουθία χαρακτήρων που προσδιορίζει μοναδικά τη </a:t>
            </a:r>
            <a:r>
              <a:rPr lang="en-GB" altLang="es-ES" sz="1200" b="1" dirty="0" err="1"/>
              <a:t>διεύθυνση</a:t>
            </a:r>
            <a:r>
              <a:rPr lang="en-GB" altLang="es-ES" sz="1200" b="1" dirty="0"/>
              <a:t> </a:t>
            </a:r>
            <a:r>
              <a:rPr lang="en-GB" altLang="es-ES" sz="1200" b="1" dirty="0" err="1"/>
              <a:t>μια</a:t>
            </a:r>
            <a:r>
              <a:rPr lang="el-GR" altLang="es-ES" sz="1200" b="1" dirty="0"/>
              <a:t>ς</a:t>
            </a:r>
            <a:r>
              <a:rPr lang="en-GB" altLang="es-ES" sz="1200" b="1" dirty="0"/>
              <a:t> </a:t>
            </a:r>
            <a:r>
              <a:rPr lang="en-GB" altLang="es-ES" sz="1200" b="1" dirty="0" err="1"/>
              <a:t>ιστοσελίδα</a:t>
            </a:r>
            <a:r>
              <a:rPr lang="el-GR" altLang="es-ES" sz="1200" b="1" dirty="0"/>
              <a:t>ς.</a:t>
            </a:r>
            <a:endParaRPr lang="en-GB" altLang="es-ES" sz="1200" b="1" dirty="0"/>
          </a:p>
          <a:p>
            <a:pPr algn="l" rtl="0">
              <a:defRPr/>
            </a:pPr>
            <a:r>
              <a:rPr lang="en-GB" altLang="es-ES" sz="1200" b="1" dirty="0"/>
              <a:t>Ενώ προκαλούν θέματα χρηστικότητας και κατάταξης στις μηχανές αναζήτησης, παραμένουν ένα κρίσιμο ζήτημα.</a:t>
            </a:r>
          </a:p>
          <a:p>
            <a:pPr algn="l" rtl="0">
              <a:defRPr/>
            </a:pPr>
            <a:r>
              <a:rPr lang="en-GB" altLang="es-ES" sz="1200" b="1" dirty="0"/>
              <a:t>Οι περισσότεροι ιστότοποι πρέπει να έχουν URL μεταξύ 20 και 50 χαρακτήρων.</a:t>
            </a:r>
          </a:p>
          <a:p>
            <a:pPr algn="l" rtl="0">
              <a:defRPr/>
            </a:pPr>
            <a:r>
              <a:rPr lang="en-GB" altLang="es-ES" sz="1200" b="1" dirty="0"/>
              <a:t>Ο ειδικός χρήστης μπορεί να τροποποιήσει με μη αυτόματο τρόπο ένα πολύπλοκο URL, αλλά αυτό συμβαίνει πολύ σπάνια.</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906BB7D-F3C2-404E-B11D-C3C986F41F8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2717626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396380" y="1732779"/>
            <a:ext cx="6480720" cy="292388"/>
          </a:xfrm>
          <a:prstGeom prst="rect">
            <a:avLst/>
          </a:prstGeom>
          <a:noFill/>
        </p:spPr>
        <p:txBody>
          <a:bodyPr wrap="square" rtlCol="0">
            <a:spAutoFit/>
          </a:bodyPr>
          <a:lstStyle/>
          <a:p>
            <a:pPr algn="l" rtl="0">
              <a:defRPr/>
            </a:pPr>
            <a:r>
              <a:rPr lang="en-GB" altLang="es-ES" sz="1300" b="1" i="1" dirty="0">
                <a:solidFill>
                  <a:schemeClr val="accent2">
                    <a:lumMod val="50000"/>
                  </a:schemeClr>
                </a:solidFill>
              </a:rPr>
              <a:t>Αναπτυσσόμενο μενού και ιεραρχικά μενού: </a:t>
            </a:r>
            <a:r>
              <a:rPr lang="en-GB" altLang="es-ES" sz="1300" b="1" i="1" dirty="0">
                <a:solidFill>
                  <a:srgbClr val="FF3399"/>
                </a:solidFill>
              </a:rPr>
              <a:t>ΕΠΙΠΕΔΟ 1</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EE852D-9010-4B53-97D8-2274E377E0A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41CAA350-C49D-4A1A-AB53-38D3BA25C9BE}"/>
              </a:ext>
            </a:extLst>
          </p:cNvPr>
          <p:cNvGraphicFramePr/>
          <p:nvPr>
            <p:extLst>
              <p:ext uri="{D42A27DB-BD31-4B8C-83A1-F6EECF244321}">
                <p14:modId xmlns:p14="http://schemas.microsoft.com/office/powerpoint/2010/main" val="339748142"/>
              </p:ext>
            </p:extLst>
          </p:nvPr>
        </p:nvGraphicFramePr>
        <p:xfrm>
          <a:off x="1421139" y="1794247"/>
          <a:ext cx="6030838" cy="2592289"/>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16428863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597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36098" y="1774580"/>
            <a:ext cx="6480720" cy="1569660"/>
          </a:xfrm>
          <a:prstGeom prst="rect">
            <a:avLst/>
          </a:prstGeom>
          <a:noFill/>
        </p:spPr>
        <p:txBody>
          <a:bodyPr wrap="square" rtlCol="0">
            <a:spAutoFit/>
          </a:bodyPr>
          <a:lstStyle/>
          <a:p>
            <a:pPr algn="l" rtl="0">
              <a:defRPr/>
            </a:pPr>
            <a:r>
              <a:rPr lang="en-GB" altLang="es-ES" sz="1200" b="1" i="1" dirty="0">
                <a:solidFill>
                  <a:srgbClr val="FF3399"/>
                </a:solidFill>
              </a:rPr>
              <a:t>Αυτοέλεγχος: </a:t>
            </a:r>
            <a:r>
              <a:rPr lang="en-GB" altLang="es-ES" sz="1200" b="1" dirty="0">
                <a:solidFill>
                  <a:srgbClr val="FF3399"/>
                </a:solidFill>
              </a:rPr>
              <a:t>Πώς οι σχεδιαστές έχουν μειώσει τα προβλήματα χρηστικότητας.</a:t>
            </a:r>
          </a:p>
          <a:p>
            <a:pPr algn="l" rtl="0">
              <a:defRPr/>
            </a:pPr>
            <a:endParaRPr lang="en-GB" altLang="es-ES" sz="1200" b="1" dirty="0"/>
          </a:p>
          <a:p>
            <a:pPr algn="l" rtl="0">
              <a:defRPr/>
            </a:pPr>
            <a:r>
              <a:rPr lang="en-GB" altLang="es-ES" sz="1200" b="1" dirty="0"/>
              <a:t>Η εμπειρία των σχεδιαστών κατέστησε δυνατή τη μείωση 13 προβλημάτων χρηστικότητας.</a:t>
            </a:r>
          </a:p>
          <a:p>
            <a:pPr algn="l" rtl="0">
              <a:defRPr/>
            </a:pPr>
            <a:endParaRPr lang="en-GB" altLang="es-ES" sz="1200" b="1" dirty="0"/>
          </a:p>
          <a:p>
            <a:pPr algn="l" rtl="0">
              <a:defRPr/>
            </a:pPr>
            <a:r>
              <a:rPr lang="en-GB" altLang="es-ES" sz="1200" b="1" dirty="0"/>
              <a:t>Ωστόσο, τυχαίνει να συναντήσετε κάποια από αυτά τα προβλήματα εάν οι σχεδιαστές είναι αρχάριοι.</a:t>
            </a:r>
          </a:p>
          <a:p>
            <a:pPr algn="l" rtl="0">
              <a:defRPr/>
            </a:pPr>
            <a:endParaRPr lang="en-GB" altLang="es-ES" sz="1200" b="1" dirty="0"/>
          </a:p>
          <a:p>
            <a:pPr algn="l" rtl="0">
              <a:defRPr/>
            </a:pPr>
            <a:r>
              <a:rPr lang="en-GB" altLang="es-ES" sz="1200" b="1" dirty="0"/>
              <a:t>Στις επόμενες διαφάνειες θα απαριθμήσουμε αυτά τα 13 προβλήματα που βελτιώνονται με την πάροδο του χρόνου</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78890C7-FD1E-48A8-9C4D-1FD42747F8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02475624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327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47664" y="1988612"/>
            <a:ext cx="6480720" cy="1384995"/>
          </a:xfrm>
          <a:prstGeom prst="rect">
            <a:avLst/>
          </a:prstGeom>
          <a:noFill/>
        </p:spPr>
        <p:txBody>
          <a:bodyPr wrap="square" rtlCol="0">
            <a:spAutoFit/>
          </a:bodyPr>
          <a:lstStyle/>
          <a:p>
            <a:pPr algn="l" rtl="0">
              <a:defRPr/>
            </a:pPr>
            <a:r>
              <a:rPr lang="el-GR" altLang="es-ES" sz="1200" b="1" i="1" dirty="0"/>
              <a:t>Προσθήκη </a:t>
            </a:r>
            <a:r>
              <a:rPr lang="en-GB" altLang="es-ES" sz="1200" b="1" i="1" dirty="0"/>
              <a:t>(</a:t>
            </a:r>
            <a:r>
              <a:rPr lang="en-GB" altLang="es-ES" sz="1200" b="1" i="1" dirty="0" err="1"/>
              <a:t>μη</a:t>
            </a:r>
            <a:r>
              <a:rPr lang="en-GB" altLang="es-ES" sz="1200" b="1" i="1" dirty="0"/>
              <a:t> αυτόνομο πρόγραμμα που επεμβαίνει για </a:t>
            </a:r>
            <a:r>
              <a:rPr lang="en-GB" altLang="es-ES" sz="1200" b="1" i="1" dirty="0" err="1"/>
              <a:t>να</a:t>
            </a:r>
            <a:r>
              <a:rPr lang="en-GB" altLang="es-ES" sz="1200" b="1" i="1" dirty="0"/>
              <a:t> </a:t>
            </a:r>
            <a:r>
              <a:rPr lang="en-GB" altLang="es-ES" sz="1200" b="1" i="1" dirty="0" err="1"/>
              <a:t>επεκτείνε</a:t>
            </a:r>
            <a:r>
              <a:rPr lang="el-GR" altLang="es-ES" sz="1200" b="1" i="1" dirty="0"/>
              <a:t>ι</a:t>
            </a:r>
            <a:r>
              <a:rPr lang="en-GB" altLang="es-ES" sz="1200" b="1" i="1" dirty="0"/>
              <a:t> τις λειτουργίες που δεν υπάρχουν στο κύριο λογισμικό) </a:t>
            </a:r>
            <a:r>
              <a:rPr lang="en-GB" altLang="es-ES" sz="1200" b="1" i="1" dirty="0" err="1"/>
              <a:t>και</a:t>
            </a:r>
            <a:r>
              <a:rPr lang="en-GB" altLang="es-ES" sz="1200" b="1" i="1" dirty="0"/>
              <a:t> </a:t>
            </a:r>
            <a:r>
              <a:rPr lang="el-GR" altLang="es-ES" sz="1200" b="1" i="1" dirty="0"/>
              <a:t>προηγμένες </a:t>
            </a:r>
            <a:r>
              <a:rPr lang="en-GB" altLang="es-ES" sz="1200" b="1" i="1" dirty="0" err="1"/>
              <a:t>τεχνολογίες</a:t>
            </a:r>
            <a:r>
              <a:rPr lang="en-GB" altLang="es-ES" sz="1200" b="1" i="1" dirty="0"/>
              <a:t> : </a:t>
            </a:r>
            <a:r>
              <a:rPr lang="en-GB" altLang="es-ES" sz="1200" b="1" i="1" dirty="0">
                <a:solidFill>
                  <a:schemeClr val="accent2">
                    <a:lumMod val="75000"/>
                  </a:schemeClr>
                </a:solidFill>
              </a:rPr>
              <a:t>ΕΠΙΠΕΔΟ 1</a:t>
            </a:r>
          </a:p>
          <a:p>
            <a:pPr algn="l" rtl="0">
              <a:defRPr/>
            </a:pPr>
            <a:endParaRPr lang="en-GB" altLang="es-ES" sz="1200" b="1" i="1" dirty="0"/>
          </a:p>
          <a:p>
            <a:pPr algn="l" rtl="0">
              <a:defRPr/>
            </a:pPr>
            <a:r>
              <a:rPr lang="en-GB" altLang="es-ES" sz="1200" b="1" dirty="0"/>
              <a:t>Οι ιστότοποι που ανάγκασαν τη χρήση προσθηκών ή την ενημέρωση λογισμικού έχασαν πολλούς πελάτες.</a:t>
            </a:r>
          </a:p>
          <a:p>
            <a:pPr algn="l" rtl="0">
              <a:defRPr/>
            </a:pPr>
            <a:r>
              <a:rPr lang="en-GB" altLang="es-ES" sz="1200" b="1" dirty="0"/>
              <a:t>Μέχρι τώρα οι πελάτες γνωρίζουν πώς να κλείνουν ένα παράθυρο δεν δέχεται.</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7EF3FE9-12AC-463A-AB3D-030281F2940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5602516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1755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91420" y="1826717"/>
            <a:ext cx="6480720" cy="1415772"/>
          </a:xfrm>
          <a:prstGeom prst="rect">
            <a:avLst/>
          </a:prstGeom>
          <a:noFill/>
        </p:spPr>
        <p:txBody>
          <a:bodyPr wrap="square" rtlCol="0">
            <a:spAutoFit/>
          </a:bodyPr>
          <a:lstStyle/>
          <a:p>
            <a:pPr algn="l" rtl="0">
              <a:defRPr/>
            </a:pPr>
            <a:r>
              <a:rPr lang="en-GB" altLang="es-ES" sz="1200" b="1" i="1" dirty="0">
                <a:solidFill>
                  <a:srgbClr val="FF3399"/>
                </a:solidFill>
              </a:rPr>
              <a:t>3D διεπαφή χρήστη: ΕΠΙΠΕΔΟ 1</a:t>
            </a:r>
          </a:p>
          <a:p>
            <a:pPr algn="l" rtl="0">
              <a:defRPr/>
            </a:pPr>
            <a:endParaRPr lang="en-GB" altLang="es-ES" sz="1200" b="1" i="1" dirty="0"/>
          </a:p>
          <a:p>
            <a:pPr algn="l" rtl="0">
              <a:defRPr/>
            </a:pPr>
            <a:r>
              <a:rPr lang="en-GB" altLang="es-ES" sz="1200" b="1" dirty="0"/>
              <a:t>Είναι προβληματικές στη χρήση, επειδή οι τρισδιάστατες εικόνες εμφανίζονται σε μια δισδιάστατη επιφάνεια, την οθόνη και ελέγχονται με ένα εργαλείο δύο διαστάσεων, </a:t>
            </a:r>
          </a:p>
          <a:p>
            <a:pPr algn="l" rtl="0">
              <a:defRPr/>
            </a:pPr>
            <a:r>
              <a:rPr lang="en-GB" altLang="es-ES" sz="1200" b="1" dirty="0"/>
              <a:t>το ποντίκι.</a:t>
            </a:r>
          </a:p>
          <a:p>
            <a:pPr algn="l" rtl="0">
              <a:defRPr/>
            </a:pPr>
            <a:endParaRPr lang="en-GB" altLang="es-ES" sz="1200" b="1" dirty="0"/>
          </a:p>
          <a:p>
            <a:pPr algn="l" rtl="0">
              <a:defRPr/>
            </a:pPr>
            <a:r>
              <a:rPr lang="en-GB" altLang="es-ES" sz="1200" b="1" dirty="0"/>
              <a:t>Οι περισσότερες διαδικτυακές εφαρμογές δεν έχουν εγγενή ανάγκη για τρισδιάστατο χαρακτήρα.</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10406B1-5DBF-4173-BA3C-17923241B75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8020D3C-961E-45EE-B7AD-C2DF4F97FF9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5763703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ED6D67D5-D15B-4EF4-80AB-95B6CD32845D}"/>
              </a:ext>
            </a:extLst>
          </p:cNvPr>
          <p:cNvSpPr/>
          <p:nvPr/>
        </p:nvSpPr>
        <p:spPr>
          <a:xfrm>
            <a:off x="1418644" y="1832179"/>
            <a:ext cx="6480720" cy="2054773"/>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18644" y="1231199"/>
            <a:ext cx="648072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75656" y="1949883"/>
            <a:ext cx="6480720" cy="2123658"/>
          </a:xfrm>
          <a:prstGeom prst="rect">
            <a:avLst/>
          </a:prstGeom>
          <a:noFill/>
        </p:spPr>
        <p:txBody>
          <a:bodyPr wrap="square" rtlCol="0">
            <a:spAutoFit/>
          </a:bodyPr>
          <a:lstStyle/>
          <a:p>
            <a:pPr algn="l" rtl="0">
              <a:defRPr/>
            </a:pPr>
            <a:r>
              <a:rPr lang="en-GB" altLang="es-ES" sz="1200" b="1" dirty="0">
                <a:solidFill>
                  <a:srgbClr val="FF3399"/>
                </a:solidFill>
              </a:rPr>
              <a:t>Μπαρόκ σχέδιο: ΕΠΙΠΕΔΟ 1</a:t>
            </a:r>
          </a:p>
          <a:p>
            <a:pPr algn="l" rtl="0">
              <a:defRPr/>
            </a:pPr>
            <a:endParaRPr lang="en-GB" altLang="es-ES" sz="1200" b="1" dirty="0"/>
          </a:p>
          <a:p>
            <a:pPr algn="l" rtl="0">
              <a:defRPr/>
            </a:pPr>
            <a:r>
              <a:rPr lang="en-GB" altLang="es-ES" sz="1200" b="1" dirty="0"/>
              <a:t>Ευτυχώς, </a:t>
            </a:r>
            <a:r>
              <a:rPr lang="en-GB" altLang="es-ES" sz="1200" b="1" dirty="0" err="1"/>
              <a:t>οι</a:t>
            </a:r>
            <a:r>
              <a:rPr lang="en-GB" altLang="es-ES" sz="1200" b="1" dirty="0"/>
              <a:t> </a:t>
            </a:r>
            <a:r>
              <a:rPr lang="el-GR" altLang="es-ES" sz="1200" b="1" dirty="0" err="1"/>
              <a:t>ιστότοποι</a:t>
            </a:r>
            <a:r>
              <a:rPr lang="en-GB" altLang="es-ES" sz="1200" b="1" dirty="0"/>
              <a:t> με μπαρόκ και υπερβολικό σχεδιασμό είναι όλο και λιγότερο δημοφιλείς.</a:t>
            </a:r>
          </a:p>
          <a:p>
            <a:pPr algn="l" rtl="0">
              <a:defRPr/>
            </a:pPr>
            <a:endParaRPr lang="en-GB" altLang="es-ES" sz="1200" b="1" dirty="0"/>
          </a:p>
          <a:p>
            <a:pPr algn="l" rtl="0">
              <a:defRPr/>
            </a:pPr>
            <a:r>
              <a:rPr lang="en-GB" altLang="es-ES" sz="1200" b="1" dirty="0">
                <a:solidFill>
                  <a:srgbClr val="FF3399"/>
                </a:solidFill>
              </a:rPr>
              <a:t>Σελίδες καλωσορίσματος: ΕΠΙΠΕΔΟ 1</a:t>
            </a:r>
          </a:p>
          <a:p>
            <a:pPr algn="l" rtl="0">
              <a:defRPr/>
            </a:pPr>
            <a:endParaRPr lang="en-GB" altLang="es-ES" sz="1200" b="1" dirty="0">
              <a:solidFill>
                <a:srgbClr val="FF3399"/>
              </a:solidFill>
            </a:endParaRPr>
          </a:p>
          <a:p>
            <a:pPr algn="l" rtl="0">
              <a:defRPr/>
            </a:pPr>
            <a:r>
              <a:rPr lang="en-GB" altLang="es-ES" sz="1200" b="1" dirty="0"/>
              <a:t>Οι ιστότοποι μικρών και μεσαίων επιχειρήσεων συχνά ενδιαφέρονται πολύ για τη σελίδα καλωσορίσματος και όχι για την ανάγκη του χρήστη. ΑΠΟΤΕΛΕΣΜΑ: ο χρήστης λαμβάνει ένα μήνυμα ότι ο ιστότοπος είναι πιο προσεκτικός στο σχεδιασμό παρά στην επίλυση των προβλημάτων του</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618D9EA-23B8-488F-B59C-296AADCBE90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589F12C9-4DB3-4729-8F7F-61F3C25F22A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80110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12034" y="13480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graphicFrame>
        <p:nvGraphicFramePr>
          <p:cNvPr id="2" name="Diagrama 1">
            <a:extLst>
              <a:ext uri="{FF2B5EF4-FFF2-40B4-BE49-F238E27FC236}">
                <a16:creationId xmlns:a16="http://schemas.microsoft.com/office/drawing/2014/main" id="{F7A1C733-C7F9-4CA5-8F52-D590EEF1F565}"/>
              </a:ext>
            </a:extLst>
          </p:cNvPr>
          <p:cNvGraphicFramePr/>
          <p:nvPr>
            <p:extLst>
              <p:ext uri="{D42A27DB-BD31-4B8C-83A1-F6EECF244321}">
                <p14:modId xmlns:p14="http://schemas.microsoft.com/office/powerpoint/2010/main" val="3178281945"/>
              </p:ext>
            </p:extLst>
          </p:nvPr>
        </p:nvGraphicFramePr>
        <p:xfrm>
          <a:off x="1285833" y="1585104"/>
          <a:ext cx="5956402" cy="25202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B1E3101-0109-45F3-854A-1302C542AA4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852BA6B6-DF2F-4563-8E6F-F767A53F595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64486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l-GR" sz="1200" b="1" dirty="0">
                <a:solidFill>
                  <a:schemeClr val="tx1"/>
                </a:solidFill>
              </a:rPr>
              <a:t>Για πόσο καιρό πρέπει να πείσουμε έναν χρήστη να χρησιμοποιεί τον </a:t>
            </a:r>
            <a:r>
              <a:rPr lang="el-GR" sz="1200" b="1" dirty="0" err="1">
                <a:solidFill>
                  <a:schemeClr val="tx1"/>
                </a:solidFill>
              </a:rPr>
              <a:t>ιστότοπό</a:t>
            </a:r>
            <a:r>
              <a:rPr lang="el-GR" sz="1200" b="1" dirty="0">
                <a:solidFill>
                  <a:schemeClr val="tx1"/>
                </a:solidFill>
              </a:rPr>
              <a:t> μας</a:t>
            </a:r>
            <a:endParaRPr lang="ko-KR" altLang="en-US" sz="1200" b="1" dirty="0">
              <a:solidFill>
                <a:schemeClr val="tx1"/>
              </a:solidFill>
            </a:endParaRPr>
          </a:p>
        </p:txBody>
      </p:sp>
      <p:graphicFrame>
        <p:nvGraphicFramePr>
          <p:cNvPr id="5" name="Diagrama 4">
            <a:extLst>
              <a:ext uri="{FF2B5EF4-FFF2-40B4-BE49-F238E27FC236}">
                <a16:creationId xmlns:a16="http://schemas.microsoft.com/office/drawing/2014/main" id="{B5280B08-C19C-4BE2-857A-FEFA678CFB22}"/>
              </a:ext>
            </a:extLst>
          </p:cNvPr>
          <p:cNvGraphicFramePr/>
          <p:nvPr>
            <p:extLst>
              <p:ext uri="{D42A27DB-BD31-4B8C-83A1-F6EECF244321}">
                <p14:modId xmlns:p14="http://schemas.microsoft.com/office/powerpoint/2010/main" val="2825302877"/>
              </p:ext>
            </p:extLst>
          </p:nvPr>
        </p:nvGraphicFramePr>
        <p:xfrm>
          <a:off x="1373217" y="2319274"/>
          <a:ext cx="6377753"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570E98F-8F4C-431B-9522-741E7A82DAAD}"/>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76910241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444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graphicFrame>
        <p:nvGraphicFramePr>
          <p:cNvPr id="2" name="Diagrama 1">
            <a:extLst>
              <a:ext uri="{FF2B5EF4-FFF2-40B4-BE49-F238E27FC236}">
                <a16:creationId xmlns:a16="http://schemas.microsoft.com/office/drawing/2014/main" id="{0499A47E-9C54-4894-907A-1D8AD6C7DC0A}"/>
              </a:ext>
            </a:extLst>
          </p:cNvPr>
          <p:cNvGraphicFramePr/>
          <p:nvPr>
            <p:extLst>
              <p:ext uri="{D42A27DB-BD31-4B8C-83A1-F6EECF244321}">
                <p14:modId xmlns:p14="http://schemas.microsoft.com/office/powerpoint/2010/main" val="3797833168"/>
              </p:ext>
            </p:extLst>
          </p:nvPr>
        </p:nvGraphicFramePr>
        <p:xfrm>
          <a:off x="1178007" y="2017879"/>
          <a:ext cx="6643314" cy="241658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DE6B31-97BA-4CD4-ADAD-19D69788DA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50AC52CA-8BC3-47FF-B958-DE8F6A84A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658277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094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879252"/>
            <a:ext cx="6480720" cy="1569660"/>
          </a:xfrm>
          <a:prstGeom prst="rect">
            <a:avLst/>
          </a:prstGeom>
          <a:noFill/>
        </p:spPr>
        <p:txBody>
          <a:bodyPr wrap="square" rtlCol="0">
            <a:spAutoFit/>
          </a:bodyPr>
          <a:lstStyle/>
          <a:p>
            <a:pPr algn="l" rtl="0">
              <a:defRPr/>
            </a:pPr>
            <a:r>
              <a:rPr lang="en-GB" altLang="es-ES" sz="1200" b="1" i="1" dirty="0">
                <a:solidFill>
                  <a:srgbClr val="FF3399"/>
                </a:solidFill>
              </a:rPr>
              <a:t>Μην </a:t>
            </a:r>
            <a:r>
              <a:rPr lang="en-GB" altLang="es-ES" sz="1200" b="1" i="1" dirty="0" err="1">
                <a:solidFill>
                  <a:srgbClr val="FF3399"/>
                </a:solidFill>
              </a:rPr>
              <a:t>αποκαλύψετε</a:t>
            </a:r>
            <a:r>
              <a:rPr lang="en-GB" altLang="es-ES" sz="1200" b="1" i="1" dirty="0">
                <a:solidFill>
                  <a:srgbClr val="FF3399"/>
                </a:solidFill>
              </a:rPr>
              <a:t> </a:t>
            </a:r>
            <a:r>
              <a:rPr lang="en-GB" altLang="es-ES" sz="1200" b="1" i="1" dirty="0" err="1">
                <a:solidFill>
                  <a:srgbClr val="FF3399"/>
                </a:solidFill>
              </a:rPr>
              <a:t>ποι</a:t>
            </a:r>
            <a:r>
              <a:rPr lang="el-GR" altLang="es-ES" sz="1200" b="1" i="1" dirty="0" err="1">
                <a:solidFill>
                  <a:srgbClr val="FF3399"/>
                </a:solidFill>
              </a:rPr>
              <a:t>ος</a:t>
            </a:r>
            <a:r>
              <a:rPr lang="en-GB" altLang="es-ES" sz="1200" b="1" i="1" dirty="0">
                <a:solidFill>
                  <a:srgbClr val="FF3399"/>
                </a:solidFill>
              </a:rPr>
              <a:t> είναι η πηγή των πληροφοριών: ΕΠΙΠΕΔΟ 1</a:t>
            </a:r>
          </a:p>
          <a:p>
            <a:pPr algn="l" rtl="0">
              <a:defRPr/>
            </a:pPr>
            <a:endParaRPr lang="en-GB" altLang="es-ES" sz="1200" b="1" dirty="0"/>
          </a:p>
          <a:p>
            <a:pPr algn="l" rtl="0">
              <a:defRPr/>
            </a:pPr>
            <a:r>
              <a:rPr lang="en-GB" altLang="es-ES" sz="1200" b="1" dirty="0"/>
              <a:t>ΕΙΝΑΙ ΟΥΣΙΑΣΤΙΚΟ να είναι αναγνωρίσιμος και </a:t>
            </a:r>
            <a:r>
              <a:rPr lang="en-GB" altLang="es-ES" sz="1200" b="1" dirty="0" err="1"/>
              <a:t>να</a:t>
            </a:r>
            <a:r>
              <a:rPr lang="en-GB" altLang="es-ES" sz="1200" b="1" dirty="0"/>
              <a:t> </a:t>
            </a:r>
            <a:r>
              <a:rPr lang="en-GB" altLang="es-ES" sz="1200" b="1" dirty="0" err="1"/>
              <a:t>δίνει</a:t>
            </a:r>
            <a:r>
              <a:rPr lang="en-GB" altLang="es-ES" sz="1200" b="1" dirty="0"/>
              <a:t> εμπιστοσύνη και αξιοπιστία. Για να είναι επιτυχής ένας ιστότοπος, οι χρήστες πρέπει να γνωρίζουν ποιος βρίσκεται πίσω από αυτόν, πώς χρηματοδοτείται και αν είναι αξιόπιστος.</a:t>
            </a:r>
          </a:p>
          <a:p>
            <a:pPr algn="l" rtl="0">
              <a:defRPr/>
            </a:pPr>
            <a:endParaRPr lang="en-GB" altLang="es-ES" sz="1200" b="1" dirty="0"/>
          </a:p>
          <a:p>
            <a:pPr algn="l" rtl="0">
              <a:defRPr/>
            </a:pPr>
            <a:r>
              <a:rPr lang="en-GB" altLang="es-ES" sz="1200" b="1" dirty="0"/>
              <a:t>Είναι απαραίτητο να υπάρχει μια ενότητα «Σχετικά με εμάς», αυτό επιτρέπει στον χρήστη να έχει όλες τις πληροφορίες στον ιστότοπο και στον «πωλητή» του προϊόντος.</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758FF0C-1562-412F-AFA8-2562A14E5DB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C1730B10-DF45-4DC3-87EB-EA1BEF02E8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1559970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321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38689" y="1879252"/>
            <a:ext cx="6480720" cy="1754326"/>
          </a:xfrm>
          <a:prstGeom prst="rect">
            <a:avLst/>
          </a:prstGeom>
          <a:noFill/>
        </p:spPr>
        <p:txBody>
          <a:bodyPr wrap="square" rtlCol="0">
            <a:spAutoFit/>
          </a:bodyPr>
          <a:lstStyle/>
          <a:p>
            <a:pPr algn="l" rtl="0">
              <a:defRPr/>
            </a:pPr>
            <a:r>
              <a:rPr lang="en-GB" altLang="es-ES" sz="1200" b="1" i="1" dirty="0">
                <a:solidFill>
                  <a:srgbClr val="FF3399"/>
                </a:solidFill>
              </a:rPr>
              <a:t>Επινοημένες λέξεις: ΕΠΙΠΕΔΟ 1</a:t>
            </a:r>
          </a:p>
          <a:p>
            <a:pPr algn="l" rtl="0">
              <a:defRPr/>
            </a:pPr>
            <a:endParaRPr lang="en-GB" altLang="es-ES" sz="1200" b="1" dirty="0"/>
          </a:p>
          <a:p>
            <a:pPr algn="l" rtl="0">
              <a:defRPr/>
            </a:pPr>
            <a:r>
              <a:rPr lang="en-GB" altLang="es-ES" sz="1200" b="1" dirty="0"/>
              <a:t>Όταν αναπτύχθηκε το διαδίκτυο, ήταν της μόδας </a:t>
            </a:r>
            <a:r>
              <a:rPr lang="en-GB" altLang="es-ES" sz="1200" b="1" dirty="0" err="1"/>
              <a:t>να</a:t>
            </a:r>
            <a:r>
              <a:rPr lang="en-GB" altLang="es-ES" sz="1200" b="1" dirty="0"/>
              <a:t> </a:t>
            </a:r>
            <a:r>
              <a:rPr lang="en-GB" altLang="es-ES" sz="1200" b="1" dirty="0" err="1"/>
              <a:t>τοποθετ</a:t>
            </a:r>
            <a:r>
              <a:rPr lang="el-GR" altLang="es-ES" sz="1200" b="1" dirty="0" err="1"/>
              <a:t>εί</a:t>
            </a:r>
            <a:r>
              <a:rPr lang="en-GB" altLang="es-ES" sz="1200" b="1" dirty="0" err="1"/>
              <a:t>τε</a:t>
            </a:r>
            <a:r>
              <a:rPr lang="en-GB" altLang="es-ES" sz="1200" b="1" dirty="0"/>
              <a:t> επινοημένες λέξεις στον ιστότοπό σας.</a:t>
            </a:r>
          </a:p>
          <a:p>
            <a:pPr algn="l" rtl="0">
              <a:defRPr/>
            </a:pPr>
            <a:r>
              <a:rPr lang="en-GB" altLang="es-ES" sz="1200" b="1" dirty="0"/>
              <a:t>Οι επινοημένες λέξεις μειώνουν τη χρηστικότητα καθώς οι χρήστες δεν έχουν ιδέα τι εννοούν.</a:t>
            </a:r>
          </a:p>
          <a:p>
            <a:pPr algn="l" rtl="0">
              <a:defRPr/>
            </a:pPr>
            <a:endParaRPr lang="en-GB" altLang="es-ES" sz="1200" b="1" dirty="0"/>
          </a:p>
          <a:p>
            <a:pPr algn="l" rtl="0">
              <a:defRPr/>
            </a:pPr>
            <a:r>
              <a:rPr lang="en-GB" altLang="es-ES" sz="1200" b="1" dirty="0"/>
              <a:t>Οι εφευρεθείσες λέξεις ματαιώνουν επίσης την κατάταξη των μηχανών αναζήτησης επειδή ο χρήστης δεν θα αναζητήσει ποτέ μια λέξη που δεν γνωρίζει.</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E741FEE-D980-4E87-B994-4C3490A3027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4CDAC9D-932A-459C-AD99-66AA7A0083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2663630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210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874899"/>
            <a:ext cx="6480720" cy="2677656"/>
          </a:xfrm>
          <a:prstGeom prst="rect">
            <a:avLst/>
          </a:prstGeom>
          <a:noFill/>
        </p:spPr>
        <p:txBody>
          <a:bodyPr wrap="square" rtlCol="0">
            <a:spAutoFit/>
          </a:bodyPr>
          <a:lstStyle/>
          <a:p>
            <a:pPr algn="l" rtl="0">
              <a:defRPr/>
            </a:pPr>
            <a:r>
              <a:rPr lang="en-GB" altLang="es-ES" sz="1200" b="1" i="1" dirty="0">
                <a:solidFill>
                  <a:schemeClr val="accent2">
                    <a:lumMod val="75000"/>
                  </a:schemeClr>
                </a:solidFill>
              </a:rPr>
              <a:t>Χρονολογημένο περιεχόμενο: ΕΠΙΠΕΔΟ 2</a:t>
            </a:r>
          </a:p>
          <a:p>
            <a:pPr algn="l" rtl="0">
              <a:defRPr/>
            </a:pPr>
            <a:endParaRPr lang="en-GB" altLang="es-ES" sz="1200" b="1" i="1" dirty="0">
              <a:solidFill>
                <a:schemeClr val="accent2">
                  <a:lumMod val="75000"/>
                </a:schemeClr>
              </a:solidFill>
            </a:endParaRPr>
          </a:p>
          <a:p>
            <a:pPr algn="l" rtl="0">
              <a:defRPr/>
            </a:pPr>
            <a:r>
              <a:rPr lang="en-GB" altLang="es-ES" sz="1200" b="1" dirty="0"/>
              <a:t>Πρόβλημα υψηλού επιπέδου για μικρότερους ιστότοπους.</a:t>
            </a:r>
          </a:p>
          <a:p>
            <a:pPr algn="l" rtl="0">
              <a:defRPr/>
            </a:pPr>
            <a:r>
              <a:rPr lang="en-GB" altLang="es-ES" sz="1200" b="1" dirty="0"/>
              <a:t>Οι μεγάλοι ιστότοποι τώρα, με επαγγελματική διαχείριση, προσπαθούν να διατηρούν όλες τις σημαντικές σελίδες ενημερωμένες</a:t>
            </a:r>
          </a:p>
          <a:p>
            <a:pPr algn="l" rtl="0">
              <a:defRPr/>
            </a:pPr>
            <a:endParaRPr lang="en-GB" altLang="es-ES" sz="1200" b="1" dirty="0"/>
          </a:p>
          <a:p>
            <a:pPr algn="l" rtl="0">
              <a:defRPr/>
            </a:pPr>
            <a:r>
              <a:rPr lang="en-GB" altLang="es-ES" sz="1200" b="1" i="1" dirty="0">
                <a:solidFill>
                  <a:schemeClr val="accent2">
                    <a:lumMod val="75000"/>
                  </a:schemeClr>
                </a:solidFill>
              </a:rPr>
              <a:t>Εντελώς ασυνεπείς ιστότοποι: ΕΠΙΠΕΔΟ 2</a:t>
            </a:r>
          </a:p>
          <a:p>
            <a:pPr algn="l" rtl="0">
              <a:defRPr/>
            </a:pPr>
            <a:endParaRPr lang="en-GB" altLang="es-ES" sz="1200" b="1" i="1" dirty="0">
              <a:solidFill>
                <a:schemeClr val="accent2">
                  <a:lumMod val="75000"/>
                </a:schemeClr>
              </a:solidFill>
            </a:endParaRPr>
          </a:p>
          <a:p>
            <a:pPr algn="l" rtl="0">
              <a:defRPr/>
            </a:pPr>
            <a:r>
              <a:rPr lang="en-GB" altLang="es-ES" sz="1200" b="1" dirty="0"/>
              <a:t>Οι εταιρείες από το 2000 προσπαθούν να παρουσιαστούν στον πελάτη με συνεπείς ιστότοπους που αποτελούνται από συνδεδεμένες ιστοσελίδες.</a:t>
            </a:r>
          </a:p>
          <a:p>
            <a:pPr algn="l" rtl="0">
              <a:defRPr/>
            </a:pPr>
            <a:r>
              <a:rPr lang="en-GB" altLang="es-ES" sz="1200" b="1" dirty="0"/>
              <a:t>Το μόνο πρόβλημα προκύπτει όταν οι εταιρείες έχουν τμήματα του ιστότοπου που δημιουργήθηκαν </a:t>
            </a:r>
            <a:r>
              <a:rPr lang="en-GB" altLang="es-ES" sz="1200" b="1" dirty="0" err="1"/>
              <a:t>από</a:t>
            </a:r>
            <a:r>
              <a:rPr lang="en-GB" altLang="es-ES" sz="1200" b="1" dirty="0"/>
              <a:t> </a:t>
            </a:r>
          </a:p>
          <a:p>
            <a:pPr algn="l" rtl="0">
              <a:defRPr/>
            </a:pPr>
            <a:r>
              <a:rPr lang="en-GB" altLang="es-ES" sz="1200" b="1" dirty="0"/>
              <a:t>διαφορετικούς σχεδιαστές.</a:t>
            </a:r>
            <a:br>
              <a:rPr lang="it-IT" altLang="es-ES" sz="1200" b="1" dirty="0"/>
            </a:b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80D8B4A-B2B5-4AED-8E31-44EFF022FC7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8A49AF96-1F40-4479-A58A-A43E3A668A3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8489015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5316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87212" y="1937390"/>
            <a:ext cx="6480720" cy="1569660"/>
          </a:xfrm>
          <a:prstGeom prst="rect">
            <a:avLst/>
          </a:prstGeom>
          <a:noFill/>
        </p:spPr>
        <p:txBody>
          <a:bodyPr wrap="square" rtlCol="0">
            <a:spAutoFit/>
          </a:bodyPr>
          <a:lstStyle/>
          <a:p>
            <a:pPr algn="l" rtl="0">
              <a:defRPr/>
            </a:pPr>
            <a:r>
              <a:rPr lang="en-GB" altLang="es-ES" sz="1200" b="1" i="1" dirty="0">
                <a:solidFill>
                  <a:schemeClr val="accent2">
                    <a:lumMod val="75000"/>
                  </a:schemeClr>
                </a:solidFill>
              </a:rPr>
              <a:t>Πρόωρα αιτήματα για προσωπικές πληροφορίες: ΕΠΙΠΕΔΟ 2</a:t>
            </a:r>
          </a:p>
          <a:p>
            <a:pPr algn="l" rtl="0">
              <a:defRPr/>
            </a:pPr>
            <a:endParaRPr lang="en-GB" altLang="es-ES" sz="1200" b="1" dirty="0"/>
          </a:p>
          <a:p>
            <a:pPr algn="l" rtl="0">
              <a:defRPr/>
            </a:pPr>
            <a:r>
              <a:rPr lang="en-GB" altLang="es-ES" sz="1200" b="1" dirty="0"/>
              <a:t>Εάν ένας ιστότοπος γίνει παρεμβατικός πολύ σύντομα, ο χρήστης αρνείται να απαντήσει σε ερωτήσεις. </a:t>
            </a:r>
          </a:p>
          <a:p>
            <a:pPr algn="l" rtl="0">
              <a:defRPr/>
            </a:pPr>
            <a:r>
              <a:rPr lang="en-GB" altLang="es-ES" sz="1200" b="1" dirty="0"/>
              <a:t>Πριν από την υποβολή ερωτήσεων, ένας ιστότοπος πρέπει να δημιουργήσει την αξιοπιστία του.</a:t>
            </a:r>
          </a:p>
          <a:p>
            <a:pPr algn="l" rtl="0">
              <a:defRPr/>
            </a:pPr>
            <a:endParaRPr lang="en-GB" altLang="es-ES" sz="1200" b="1" dirty="0"/>
          </a:p>
          <a:p>
            <a:pPr algn="l" rtl="0">
              <a:defRPr/>
            </a:pPr>
            <a:r>
              <a:rPr lang="en-GB" altLang="es-ES" sz="1200" b="1" dirty="0"/>
              <a:t>Ορισμένοι ιστότοποι πιστεύουν λανθασμένα ότι το να ζητάτε προσωπικά στοιχεία νωρίς είναι ένα καλό κόλπο μάρκετινγκ. Στην πραγματικότητα, αυτό τρομάζει τον χρήστη και τον κάνει να εγκαταλείψει τον ιστότοπο.</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B93546-AE5E-43D4-BBD1-D66EB9A9E2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7CDD92D7-D7AC-41D7-9D31-F7A096431F1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9176674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20693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75656" y="1837497"/>
            <a:ext cx="6480720" cy="1384995"/>
          </a:xfrm>
          <a:prstGeom prst="rect">
            <a:avLst/>
          </a:prstGeom>
          <a:noFill/>
        </p:spPr>
        <p:txBody>
          <a:bodyPr wrap="square" rtlCol="0">
            <a:spAutoFit/>
          </a:bodyPr>
          <a:lstStyle/>
          <a:p>
            <a:pPr algn="l" rtl="0">
              <a:defRPr/>
            </a:pPr>
            <a:r>
              <a:rPr lang="en-GB" altLang="es-ES" sz="1200" b="1" i="1" dirty="0">
                <a:solidFill>
                  <a:schemeClr val="accent2">
                    <a:lumMod val="75000"/>
                  </a:schemeClr>
                </a:solidFill>
              </a:rPr>
              <a:t>Πολλαπλοί ιστότοποι: ΕΠΙΠΕΔΟ 2</a:t>
            </a:r>
            <a:endParaRPr lang="en-GB" altLang="es-ES" sz="1200" b="1" i="1" dirty="0"/>
          </a:p>
          <a:p>
            <a:pPr algn="l" rtl="0">
              <a:defRPr/>
            </a:pPr>
            <a:endParaRPr lang="en-GB" altLang="es-ES" sz="1200" b="1" dirty="0"/>
          </a:p>
          <a:p>
            <a:pPr algn="l" rtl="0">
              <a:defRPr/>
            </a:pPr>
            <a:r>
              <a:rPr lang="en-GB" altLang="es-ES" sz="1200" b="1" dirty="0"/>
              <a:t>Συχνά υπάρχουν πολλοί μικροί ιστότοποι που σχετίζονται με </a:t>
            </a:r>
            <a:r>
              <a:rPr lang="en-GB" altLang="es-ES" sz="1200" b="1" dirty="0" err="1"/>
              <a:t>διαφημιστικές</a:t>
            </a:r>
            <a:r>
              <a:rPr lang="en-GB" altLang="es-ES" sz="1200" b="1" dirty="0"/>
              <a:t> </a:t>
            </a:r>
            <a:r>
              <a:rPr lang="en-GB" altLang="es-ES" sz="1200" b="1" dirty="0" err="1"/>
              <a:t>καμπάνιες</a:t>
            </a:r>
            <a:r>
              <a:rPr lang="en-GB" altLang="es-ES" sz="1200" b="1" dirty="0"/>
              <a:t>. </a:t>
            </a:r>
            <a:r>
              <a:rPr lang="en-GB" altLang="es-ES" sz="1200" b="1" dirty="0" err="1"/>
              <a:t>Πολλαπλ</a:t>
            </a:r>
            <a:r>
              <a:rPr lang="el-GR" altLang="es-ES" sz="1200" b="1" dirty="0" err="1"/>
              <a:t>ές</a:t>
            </a:r>
            <a:r>
              <a:rPr lang="en-GB" altLang="es-ES" sz="1200" b="1" dirty="0"/>
              <a:t> σελίδες ναι αλλά πρέπει να σχετίζονται με τον ίδιο ιστότοπο.</a:t>
            </a:r>
          </a:p>
          <a:p>
            <a:pPr algn="l" rtl="0">
              <a:defRPr/>
            </a:pPr>
            <a:endParaRPr lang="en-GB" altLang="es-ES" sz="1200" b="1" dirty="0"/>
          </a:p>
          <a:p>
            <a:pPr algn="l" rtl="0">
              <a:defRPr/>
            </a:pPr>
            <a:r>
              <a:rPr lang="en-GB" altLang="es-ES" sz="1200" b="1" dirty="0"/>
              <a:t>Ορφανές σελίδες: είναι εκείνες οι σελίδες που δεν έχουν συνδέσμους και όποιος καταλήξει σε αυτές δεν μπορεί να πάει πουθενά.</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37B060-3E0B-46AE-A1EB-8C37E49409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53AA03B0-07F3-499F-A0F6-FC2FA4E198B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9253415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64934" y="13158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559313" y="1995686"/>
            <a:ext cx="6480720" cy="1754326"/>
          </a:xfrm>
          <a:prstGeom prst="rect">
            <a:avLst/>
          </a:prstGeom>
          <a:noFill/>
        </p:spPr>
        <p:txBody>
          <a:bodyPr wrap="square" rtlCol="0">
            <a:spAutoFit/>
          </a:bodyPr>
          <a:lstStyle/>
          <a:p>
            <a:pPr algn="l" rtl="0">
              <a:defRPr/>
            </a:pPr>
            <a:r>
              <a:rPr lang="en-GB" altLang="es-ES" sz="1200" b="1" i="1" dirty="0"/>
              <a:t>Στον ιστό, η χρηστικότητα δεν παίζει δραματικό ρόλο, αλλά μπορεί να αποφασίσει εάν ένας ιστότοπος θα είναι επιτυχής ή όχι.</a:t>
            </a:r>
          </a:p>
          <a:p>
            <a:pPr algn="l" rtl="0">
              <a:defRPr/>
            </a:pPr>
            <a:endParaRPr lang="en-GB" altLang="es-ES" sz="1200" b="1" i="1" dirty="0"/>
          </a:p>
          <a:p>
            <a:pPr algn="l" rtl="0">
              <a:defRPr/>
            </a:pPr>
            <a:r>
              <a:rPr lang="en-GB" altLang="es-ES" sz="1200" b="1" dirty="0"/>
              <a:t>Σύμφωνα με μελέτες ιστοσελίδων, τα προβλήματα χρηστικότητας έχουν ταξινομηθεί </a:t>
            </a:r>
            <a:r>
              <a:rPr lang="en-GB" altLang="es-ES" sz="1200" b="1" dirty="0" err="1"/>
              <a:t>σύμφωνα</a:t>
            </a:r>
            <a:r>
              <a:rPr lang="en-GB" altLang="es-ES" sz="1200" b="1" dirty="0"/>
              <a:t> </a:t>
            </a:r>
            <a:r>
              <a:rPr lang="en-GB" altLang="es-ES" sz="1200" b="1" dirty="0" err="1"/>
              <a:t>με</a:t>
            </a:r>
            <a:r>
              <a:rPr lang="en-GB" altLang="es-ES" sz="1200" b="1" dirty="0"/>
              <a:t> επίπεδα κρισιμότητας:</a:t>
            </a:r>
          </a:p>
          <a:p>
            <a:pPr algn="l" rtl="0">
              <a:defRPr/>
            </a:pPr>
            <a:endParaRPr lang="en-GB" altLang="es-ES" sz="1200" b="1" dirty="0"/>
          </a:p>
          <a:p>
            <a:pPr algn="l" rtl="0">
              <a:defRPr/>
            </a:pPr>
            <a:r>
              <a:rPr lang="en-GB" altLang="es-ES" sz="1200" b="1" dirty="0">
                <a:solidFill>
                  <a:srgbClr val="FF3399"/>
                </a:solidFill>
              </a:rPr>
              <a:t>- </a:t>
            </a:r>
            <a:r>
              <a:rPr lang="en-GB" altLang="es-ES" sz="1200" b="1" dirty="0" err="1">
                <a:solidFill>
                  <a:srgbClr val="FF3399"/>
                </a:solidFill>
              </a:rPr>
              <a:t>Υψηλ</a:t>
            </a:r>
            <a:r>
              <a:rPr lang="el-GR" altLang="es-ES" sz="1200" b="1" dirty="0">
                <a:solidFill>
                  <a:srgbClr val="FF3399"/>
                </a:solidFill>
              </a:rPr>
              <a:t>ή</a:t>
            </a:r>
            <a:endParaRPr lang="en-GB" altLang="es-ES" sz="1200" b="1" dirty="0">
              <a:solidFill>
                <a:srgbClr val="FF3399"/>
              </a:solidFill>
            </a:endParaRPr>
          </a:p>
          <a:p>
            <a:pPr algn="l" rtl="0">
              <a:defRPr/>
            </a:pPr>
            <a:r>
              <a:rPr lang="en-GB" altLang="es-ES" sz="1200" b="1" dirty="0">
                <a:solidFill>
                  <a:srgbClr val="FF3399"/>
                </a:solidFill>
              </a:rPr>
              <a:t>- </a:t>
            </a:r>
            <a:r>
              <a:rPr lang="en-GB" altLang="es-ES" sz="1200" b="1" dirty="0" err="1">
                <a:solidFill>
                  <a:srgbClr val="FF3399"/>
                </a:solidFill>
              </a:rPr>
              <a:t>Μέσ</a:t>
            </a:r>
            <a:r>
              <a:rPr lang="el-GR" altLang="es-ES" sz="1200" b="1" dirty="0">
                <a:solidFill>
                  <a:srgbClr val="FF3399"/>
                </a:solidFill>
              </a:rPr>
              <a:t>η</a:t>
            </a:r>
            <a:endParaRPr lang="en-GB" altLang="es-ES" sz="1200" b="1" dirty="0">
              <a:solidFill>
                <a:srgbClr val="FF3399"/>
              </a:solidFill>
            </a:endParaRPr>
          </a:p>
          <a:p>
            <a:pPr algn="l" rtl="0">
              <a:defRPr/>
            </a:pPr>
            <a:r>
              <a:rPr lang="en-GB" altLang="es-ES" sz="1200" b="1" dirty="0">
                <a:solidFill>
                  <a:srgbClr val="FF3399"/>
                </a:solidFill>
              </a:rPr>
              <a:t>- </a:t>
            </a:r>
            <a:r>
              <a:rPr lang="en-GB" altLang="es-ES" sz="1200" b="1" dirty="0" err="1">
                <a:solidFill>
                  <a:srgbClr val="FF3399"/>
                </a:solidFill>
              </a:rPr>
              <a:t>Χαμηλ</a:t>
            </a:r>
            <a:r>
              <a:rPr lang="el-GR" altLang="es-ES" sz="1200" b="1" dirty="0">
                <a:solidFill>
                  <a:srgbClr val="FF3399"/>
                </a:solidFill>
              </a:rPr>
              <a:t>ή</a:t>
            </a:r>
            <a:endParaRPr lang="en-GB" altLang="es-ES" sz="1200" b="1" dirty="0">
              <a:solidFill>
                <a:srgbClr val="FF3399"/>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5A078D2-101E-4FB4-ABD8-9D586113DFD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B46AD504-E739-44E4-96EF-D042F0B8E2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83077543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356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graphicFrame>
        <p:nvGraphicFramePr>
          <p:cNvPr id="3" name="Diagrama 2">
            <a:extLst>
              <a:ext uri="{FF2B5EF4-FFF2-40B4-BE49-F238E27FC236}">
                <a16:creationId xmlns:a16="http://schemas.microsoft.com/office/drawing/2014/main" id="{76E86B5E-A115-48F6-992F-2592CDF2D273}"/>
              </a:ext>
            </a:extLst>
          </p:cNvPr>
          <p:cNvGraphicFramePr/>
          <p:nvPr>
            <p:extLst>
              <p:ext uri="{D42A27DB-BD31-4B8C-83A1-F6EECF244321}">
                <p14:modId xmlns:p14="http://schemas.microsoft.com/office/powerpoint/2010/main" val="3755711654"/>
              </p:ext>
            </p:extLst>
          </p:nvPr>
        </p:nvGraphicFramePr>
        <p:xfrm>
          <a:off x="971600" y="2058708"/>
          <a:ext cx="6336704" cy="182692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6ED6612-CF32-4851-B6A4-40CB6ACAF63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85998C13-E767-41CB-A2BC-371068097C64}"/>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0259835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64698" y="108172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38250" y="1653688"/>
            <a:ext cx="6480720" cy="2677656"/>
          </a:xfrm>
          <a:prstGeom prst="rect">
            <a:avLst/>
          </a:prstGeom>
          <a:noFill/>
        </p:spPr>
        <p:txBody>
          <a:bodyPr wrap="square" rtlCol="0">
            <a:spAutoFit/>
          </a:bodyPr>
          <a:lstStyle/>
          <a:p>
            <a:pPr>
              <a:defRPr/>
            </a:pPr>
            <a:r>
              <a:rPr lang="el-GR" altLang="es-ES" sz="1200" b="1" i="1" dirty="0">
                <a:solidFill>
                  <a:srgbClr val="FF3399"/>
                </a:solidFill>
              </a:rPr>
              <a:t>Από τι εξαρτάται η κρισιμότητα;</a:t>
            </a:r>
            <a:endParaRPr lang="it-IT" altLang="es-ES" sz="1200" b="1" i="1" dirty="0">
              <a:solidFill>
                <a:srgbClr val="FF3399"/>
              </a:solidFill>
            </a:endParaRPr>
          </a:p>
          <a:p>
            <a:pPr algn="l" rtl="0">
              <a:defRPr/>
            </a:pPr>
            <a:endParaRPr lang="it-IT" altLang="es-ES" sz="1200" b="1" i="1" dirty="0">
              <a:solidFill>
                <a:srgbClr val="FF3399"/>
              </a:solidFill>
            </a:endParaRPr>
          </a:p>
          <a:p>
            <a:pPr algn="l" rtl="0">
              <a:defRPr/>
            </a:pPr>
            <a:endParaRPr lang="it-IT" altLang="es-ES" sz="1200" b="1" i="1" dirty="0">
              <a:solidFill>
                <a:srgbClr val="FF3399"/>
              </a:solidFill>
            </a:endParaRPr>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lvl="0"/>
            <a:r>
              <a:rPr lang="el-GR" altLang="es-ES" sz="1200" b="1" dirty="0"/>
              <a:t>Θυμηθείτε: το ένα τρίτο των δυσκολιών που αντιμετωπίζουν οι χρήστες κατά την επίσκεψη σε έναν </a:t>
            </a:r>
            <a:r>
              <a:rPr lang="el-GR" altLang="es-ES" sz="1200" b="1" dirty="0" err="1"/>
              <a:t>ιστότοπο</a:t>
            </a:r>
            <a:r>
              <a:rPr lang="el-GR" altLang="es-ES" sz="1200" b="1" dirty="0"/>
              <a:t> αποδίδεται σε δύο θεμελιώδη χαρακτηριστικά.</a:t>
            </a:r>
            <a:endParaRPr lang="it-IT" altLang="es-ES" sz="1200" b="1" dirty="0">
              <a:solidFill>
                <a:srgbClr val="FF3399"/>
              </a:solidFill>
            </a:endParaRPr>
          </a:p>
          <a:p>
            <a:pPr algn="ctr" rtl="0">
              <a:defRPr/>
            </a:pPr>
            <a:endParaRPr lang="it-IT" altLang="es-ES" sz="1200" b="1" dirty="0">
              <a:solidFill>
                <a:srgbClr val="FF3399"/>
              </a:solidFill>
            </a:endParaRPr>
          </a:p>
          <a:p>
            <a:pPr algn="ctr" rtl="0">
              <a:defRPr/>
            </a:pPr>
            <a:r>
              <a:rPr lang="it-IT" altLang="es-ES" sz="1200" b="1" dirty="0">
                <a:solidFill>
                  <a:srgbClr val="FF3399"/>
                </a:solidFill>
              </a:rPr>
              <a:t> </a:t>
            </a:r>
          </a:p>
          <a:p>
            <a:pPr algn="ctr" rtl="0">
              <a:defRPr/>
            </a:pPr>
            <a:r>
              <a:rPr lang="it-IT" altLang="es-ES" sz="1200" b="1" dirty="0">
                <a:solidFill>
                  <a:srgbClr val="FF3399"/>
                </a:solidFill>
              </a:rPr>
              <a:t> ΕΡΕΥΝΑ ΚΑΙ ΔΙΑΘΕΣΙΜΟΤΗΤΑ.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D5108E1-04D4-4327-BB3C-3E39B3F3E2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52A99597-7B67-44D0-A1F0-0F7BCAEADE6B}"/>
              </a:ext>
            </a:extLst>
          </p:cNvPr>
          <p:cNvSpPr/>
          <p:nvPr/>
        </p:nvSpPr>
        <p:spPr>
          <a:xfrm>
            <a:off x="4416698" y="4014106"/>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graphicFrame>
        <p:nvGraphicFramePr>
          <p:cNvPr id="5" name="Diagrama 4">
            <a:extLst>
              <a:ext uri="{FF2B5EF4-FFF2-40B4-BE49-F238E27FC236}">
                <a16:creationId xmlns:a16="http://schemas.microsoft.com/office/drawing/2014/main" id="{31EFBB72-747B-4DD2-9208-D0403BAC287A}"/>
              </a:ext>
            </a:extLst>
          </p:cNvPr>
          <p:cNvGraphicFramePr/>
          <p:nvPr>
            <p:extLst>
              <p:ext uri="{D42A27DB-BD31-4B8C-83A1-F6EECF244321}">
                <p14:modId xmlns:p14="http://schemas.microsoft.com/office/powerpoint/2010/main" val="2135361383"/>
              </p:ext>
            </p:extLst>
          </p:nvPr>
        </p:nvGraphicFramePr>
        <p:xfrm>
          <a:off x="1438250" y="1990944"/>
          <a:ext cx="5930448" cy="144415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2" name="Imagen 11">
            <a:extLst>
              <a:ext uri="{FF2B5EF4-FFF2-40B4-BE49-F238E27FC236}">
                <a16:creationId xmlns:a16="http://schemas.microsoft.com/office/drawing/2014/main" id="{3F15CF3E-D668-4D09-B1C6-B5B99FB98B5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552835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F8990E-DE5D-4595-9BB7-5A8F8408B220}"/>
              </a:ext>
            </a:extLst>
          </p:cNvPr>
          <p:cNvSpPr/>
          <p:nvPr/>
        </p:nvSpPr>
        <p:spPr>
          <a:xfrm>
            <a:off x="1450521" y="1779404"/>
            <a:ext cx="2257383" cy="288290"/>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50521" y="114998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50521" y="1779404"/>
            <a:ext cx="6480720" cy="2123658"/>
          </a:xfrm>
          <a:prstGeom prst="rect">
            <a:avLst/>
          </a:prstGeom>
          <a:noFill/>
        </p:spPr>
        <p:txBody>
          <a:bodyPr wrap="square" rtlCol="0">
            <a:spAutoFit/>
          </a:bodyPr>
          <a:lstStyle/>
          <a:p>
            <a:pPr algn="l" rtl="0">
              <a:defRPr/>
            </a:pPr>
            <a:r>
              <a:rPr lang="en-GB" altLang="es-ES" sz="1200" b="1" i="1" dirty="0">
                <a:solidFill>
                  <a:srgbClr val="FF3399"/>
                </a:solidFill>
              </a:rPr>
              <a:t>Τι κάνει τον χρήστη να κάνει λάθος;</a:t>
            </a:r>
          </a:p>
          <a:p>
            <a:pPr algn="l" rtl="0">
              <a:defRPr/>
            </a:pPr>
            <a:endParaRPr lang="it-IT" altLang="es-ES" sz="1200" b="1" i="1" dirty="0"/>
          </a:p>
          <a:p>
            <a:pPr algn="l" rtl="0">
              <a:defRPr/>
            </a:pPr>
            <a:r>
              <a:rPr lang="en-GB" altLang="es-ES" sz="1200" b="1" dirty="0"/>
              <a:t>Υπάρχουν κρίσιμα ζητήματα που οι χρήστες μπορούν να αντιμετωπίσουν.</a:t>
            </a:r>
          </a:p>
          <a:p>
            <a:pPr algn="l" rtl="0">
              <a:defRPr/>
            </a:pPr>
            <a:r>
              <a:rPr lang="en-GB" altLang="es-ES" sz="1200" b="1" dirty="0"/>
              <a:t>Το πρόβλημα </a:t>
            </a:r>
            <a:r>
              <a:rPr lang="en-GB" altLang="es-ES" sz="1200" b="1" dirty="0" err="1"/>
              <a:t>της</a:t>
            </a:r>
            <a:r>
              <a:rPr lang="en-GB" altLang="es-ES" sz="1200" b="1" dirty="0"/>
              <a:t> </a:t>
            </a:r>
            <a:r>
              <a:rPr lang="en-GB" altLang="es-ES" sz="1200" b="1" dirty="0" err="1"/>
              <a:t>αρχιτεκτονικής</a:t>
            </a:r>
            <a:r>
              <a:rPr lang="en-GB" altLang="es-ES" sz="1200" b="1" dirty="0"/>
              <a:t> της έρευνας και της πληροφορίας οδηγεί συχνά σε λάθη </a:t>
            </a:r>
            <a:r>
              <a:rPr lang="en-GB" altLang="es-ES" sz="1200" b="1" dirty="0" err="1"/>
              <a:t>γιατί</a:t>
            </a:r>
            <a:r>
              <a:rPr lang="en-GB" altLang="es-ES" sz="1200" b="1" dirty="0"/>
              <a:t> </a:t>
            </a:r>
            <a:r>
              <a:rPr lang="en-GB" altLang="es-ES" sz="1200" b="1" dirty="0" err="1"/>
              <a:t>αν</a:t>
            </a:r>
            <a:r>
              <a:rPr lang="en-GB" altLang="es-ES" sz="1200" b="1" dirty="0"/>
              <a:t> ο χρήστης δεν μπορεί να βρει αυτό που ψάχνει, τα υπόλοιπα ξεθωριάζουν στο παρασκήνιο.</a:t>
            </a:r>
          </a:p>
          <a:p>
            <a:pPr algn="l" rtl="0">
              <a:defRPr/>
            </a:pPr>
            <a:endParaRPr lang="en-GB" altLang="es-ES" sz="1200" b="1" dirty="0"/>
          </a:p>
          <a:p>
            <a:pPr algn="l" rtl="0">
              <a:defRPr/>
            </a:pPr>
            <a:r>
              <a:rPr lang="en-GB" altLang="es-ES" sz="1200" b="1" dirty="0"/>
              <a:t>Η κακή αναγνωσιμότητα οδηγεί τον χρήστη να εγκαταλείψει τον ιστότοπο και να μην παρατηρήσει πληροφορίες.</a:t>
            </a:r>
          </a:p>
          <a:p>
            <a:pPr algn="l" rtl="0">
              <a:defRPr/>
            </a:pPr>
            <a:endParaRPr lang="en-GB" altLang="es-ES" sz="1200" b="1" dirty="0"/>
          </a:p>
          <a:p>
            <a:pPr algn="l" rtl="0">
              <a:defRPr/>
            </a:pPr>
            <a:r>
              <a:rPr lang="en-GB" altLang="es-ES" sz="1200" b="1" dirty="0"/>
              <a:t>ΔΥΣΚΟΛΕΣ </a:t>
            </a:r>
            <a:r>
              <a:rPr lang="el-GR" altLang="es-ES" sz="1200" b="1" dirty="0"/>
              <a:t>ή ΕΛ</a:t>
            </a:r>
            <a:r>
              <a:rPr lang="en-GB" altLang="es-ES" sz="1200" b="1" dirty="0"/>
              <a:t>Λ</a:t>
            </a:r>
            <a:r>
              <a:rPr lang="el-GR" altLang="es-ES" sz="1200" b="1" dirty="0"/>
              <a:t>ΙΠ</a:t>
            </a:r>
            <a:r>
              <a:rPr lang="en-GB" altLang="es-ES" sz="1200" b="1" dirty="0"/>
              <a:t>Ε</a:t>
            </a:r>
            <a:r>
              <a:rPr lang="el-GR" altLang="es-ES" sz="1200" b="1" dirty="0"/>
              <a:t>Ι</a:t>
            </a:r>
            <a:r>
              <a:rPr lang="en-GB" altLang="es-ES" sz="1200" b="1" dirty="0"/>
              <a:t>Σ πληροφορίες: </a:t>
            </a:r>
            <a:r>
              <a:rPr lang="en-GB" altLang="es-ES" sz="1200" b="1" dirty="0" err="1"/>
              <a:t>προκαλ</a:t>
            </a:r>
            <a:r>
              <a:rPr lang="el-GR" altLang="es-ES" sz="1200" b="1" dirty="0" err="1"/>
              <a:t>ούν</a:t>
            </a:r>
            <a:r>
              <a:rPr lang="en-GB" altLang="es-ES" sz="1200" b="1" dirty="0"/>
              <a:t> το 19% των σφαλμάτων.</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E5C69DF-1F3C-46A5-93C8-4FE46B3411D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B8AA8D9-DEE1-4BA6-B4C5-A56F8F3607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22738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63564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it-IT" sz="1200" b="1" dirty="0">
                <a:solidFill>
                  <a:schemeClr val="tx1"/>
                </a:solidFill>
              </a:rPr>
              <a:t>Η χρήση </a:t>
            </a:r>
            <a:r>
              <a:rPr lang="el-GR" sz="1200" b="1" dirty="0">
                <a:solidFill>
                  <a:schemeClr val="tx1"/>
                </a:solidFill>
              </a:rPr>
              <a:t>της </a:t>
            </a:r>
            <a:r>
              <a:rPr lang="it-IT" sz="1200" b="1" dirty="0">
                <a:solidFill>
                  <a:schemeClr val="tx1"/>
                </a:solidFill>
              </a:rPr>
              <a:t>μηχανή</a:t>
            </a:r>
            <a:r>
              <a:rPr lang="el-GR" sz="1200" b="1" dirty="0">
                <a:solidFill>
                  <a:schemeClr val="tx1"/>
                </a:solidFill>
              </a:rPr>
              <a:t>ς Αναζήτησης</a:t>
            </a:r>
            <a:endParaRPr lang="ko-KR" altLang="en-US" sz="1200" b="1" dirty="0">
              <a:solidFill>
                <a:schemeClr val="tx1"/>
              </a:solidFill>
            </a:endParaRPr>
          </a:p>
        </p:txBody>
      </p:sp>
      <p:sp>
        <p:nvSpPr>
          <p:cNvPr id="6" name="TextBox 5"/>
          <p:cNvSpPr txBox="1"/>
          <p:nvPr/>
        </p:nvSpPr>
        <p:spPr>
          <a:xfrm>
            <a:off x="1547664" y="2238999"/>
            <a:ext cx="6207782" cy="2492990"/>
          </a:xfrm>
          <a:prstGeom prst="rect">
            <a:avLst/>
          </a:prstGeom>
          <a:noFill/>
        </p:spPr>
        <p:txBody>
          <a:bodyPr wrap="square" rtlCol="0">
            <a:spAutoFit/>
          </a:bodyPr>
          <a:lstStyle/>
          <a:p>
            <a:pPr algn="l" rtl="0">
              <a:defRPr/>
            </a:pPr>
            <a:r>
              <a:rPr lang="en-GB" sz="1200" b="1" dirty="0"/>
              <a:t>Το 88% των χρηστών χρησιμοποιεί μηχανή αναζήτησης και όχι συγκεκριμένο ιστότοπο </a:t>
            </a:r>
          </a:p>
          <a:p>
            <a:pPr algn="l" rtl="0">
              <a:defRPr/>
            </a:pPr>
            <a:endParaRPr lang="en-GB" sz="1200" b="1" dirty="0"/>
          </a:p>
          <a:p>
            <a:pPr algn="l" rtl="0">
              <a:defRPr/>
            </a:pPr>
            <a:r>
              <a:rPr lang="en-GB" sz="1200" b="1" dirty="0"/>
              <a:t>Η μηχανή αναζήτησης είναι: </a:t>
            </a:r>
          </a:p>
          <a:p>
            <a:pPr algn="l" rtl="0">
              <a:defRPr/>
            </a:pPr>
            <a:endParaRPr lang="en-GB" sz="1200" b="1" dirty="0"/>
          </a:p>
          <a:p>
            <a:pPr marL="171450" indent="-171450" algn="l" rtl="0">
              <a:buFontTx/>
              <a:buChar char="-"/>
              <a:defRPr/>
            </a:pPr>
            <a:r>
              <a:rPr lang="en-GB" sz="1200" b="1" dirty="0"/>
              <a:t>Ένα ψηφιακό εργαλείο που χρησιμοποιείται για τη μετάδοση διαφημίσεων </a:t>
            </a:r>
          </a:p>
          <a:p>
            <a:pPr marL="171450" indent="-171450" algn="l" rtl="0">
              <a:buFontTx/>
              <a:buChar char="-"/>
              <a:defRPr/>
            </a:pPr>
            <a:endParaRPr lang="en-GB" sz="1200" b="1" dirty="0"/>
          </a:p>
          <a:p>
            <a:pPr marL="171450" indent="-171450" algn="l" rtl="0">
              <a:buFontTx/>
              <a:buChar char="-"/>
              <a:defRPr/>
            </a:pPr>
            <a:r>
              <a:rPr lang="en-GB" sz="1200" b="1" dirty="0"/>
              <a:t>Ένα εργαλείο που χρησιμοποιείται για συγκεκριμένες απαντήσεις</a:t>
            </a:r>
          </a:p>
          <a:p>
            <a:pPr algn="l" rtl="0">
              <a:defRPr/>
            </a:pPr>
            <a:endParaRPr lang="en-GB" altLang="es-ES" sz="1200" dirty="0">
              <a:latin typeface="Arial Rounded MT Bold" panose="020F0704030504030204" pitchFamily="34" charset="0"/>
            </a:endParaRPr>
          </a:p>
          <a:p>
            <a:pPr algn="l" rtl="0">
              <a:defRPr/>
            </a:pPr>
            <a:endParaRPr lang="en-GB" altLang="es-ES" sz="1200" dirty="0">
              <a:latin typeface="Arial Rounded MT Bold" panose="020F0704030504030204" pitchFamily="34" charset="0"/>
            </a:endParaRPr>
          </a:p>
          <a:p>
            <a:pPr algn="l" rtl="0">
              <a:defRPr/>
            </a:pPr>
            <a:r>
              <a:rPr lang="en-GB" altLang="es-ES" sz="1200" dirty="0">
                <a:latin typeface="Arial Rounded MT Bold" panose="020F0704030504030204" pitchFamily="34" charset="0"/>
              </a:rPr>
              <a:t> </a:t>
            </a:r>
          </a:p>
          <a:p>
            <a:pPr algn="ctr" rtl="0">
              <a:defRPr/>
            </a:pPr>
            <a:endParaRPr lang="en-GB" altLang="es-ES" sz="1200" b="1" dirty="0">
              <a:solidFill>
                <a:srgbClr val="FF3399"/>
              </a:solidFill>
            </a:endParaRPr>
          </a:p>
          <a:p>
            <a:pPr algn="ctr" rtl="0">
              <a:defRPr/>
            </a:pPr>
            <a:r>
              <a:rPr lang="en-GB" altLang="es-ES" sz="1200" b="1" dirty="0">
                <a:solidFill>
                  <a:srgbClr val="FF3399"/>
                </a:solidFill>
              </a:rPr>
              <a:t> </a:t>
            </a:r>
            <a:r>
              <a:rPr lang="el-GR" altLang="es-ES" sz="1200" b="1" dirty="0">
                <a:solidFill>
                  <a:srgbClr val="FF3399"/>
                </a:solidFill>
              </a:rPr>
              <a:t>ΜΗΧΑΝΗ</a:t>
            </a:r>
            <a:r>
              <a:rPr lang="en-GB" altLang="es-ES" sz="1200" b="1" dirty="0">
                <a:solidFill>
                  <a:srgbClr val="FF3399"/>
                </a:solidFill>
              </a:rPr>
              <a:t> ΑΠΑΝΤΗΣΗΣ</a:t>
            </a:r>
            <a:endParaRPr lang="en-GB" altLang="es-ES" sz="1200" dirty="0">
              <a:solidFill>
                <a:srgbClr val="FF3399"/>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2" name="Freccia giù 1">
            <a:extLst>
              <a:ext uri="{FF2B5EF4-FFF2-40B4-BE49-F238E27FC236}">
                <a16:creationId xmlns:a16="http://schemas.microsoft.com/office/drawing/2014/main" id="{CEFD8AA8-09D0-C44F-88C6-010C590270D6}"/>
              </a:ext>
            </a:extLst>
          </p:cNvPr>
          <p:cNvSpPr/>
          <p:nvPr/>
        </p:nvSpPr>
        <p:spPr>
          <a:xfrm>
            <a:off x="4413880" y="3723878"/>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10" name="Donut 24">
            <a:extLst>
              <a:ext uri="{FF2B5EF4-FFF2-40B4-BE49-F238E27FC236}">
                <a16:creationId xmlns:a16="http://schemas.microsoft.com/office/drawing/2014/main" id="{F27F0F67-FF17-4DF0-8F29-92CFC4DE564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141682850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8019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fontAlgn="base"/>
            <a:r>
              <a:rPr lang="en-GB" sz="1200" b="1" dirty="0">
                <a:solidFill>
                  <a:schemeClr val="tx1"/>
                </a:solidFill>
              </a:rPr>
              <a:t>34 κύρια ζητήματα χρηστικότητας και οδηγίες για την αντιμετώπισή τους</a:t>
            </a:r>
          </a:p>
        </p:txBody>
      </p:sp>
      <p:sp>
        <p:nvSpPr>
          <p:cNvPr id="6" name="TextBox 5"/>
          <p:cNvSpPr txBox="1"/>
          <p:nvPr/>
        </p:nvSpPr>
        <p:spPr>
          <a:xfrm>
            <a:off x="1403648" y="1786920"/>
            <a:ext cx="6192688" cy="1754326"/>
          </a:xfrm>
          <a:prstGeom prst="rect">
            <a:avLst/>
          </a:prstGeom>
          <a:noFill/>
        </p:spPr>
        <p:txBody>
          <a:bodyPr wrap="square" rtlCol="0">
            <a:spAutoFit/>
          </a:bodyPr>
          <a:lstStyle/>
          <a:p>
            <a:pPr algn="l" rtl="0">
              <a:defRPr/>
            </a:pPr>
            <a:r>
              <a:rPr lang="en-GB" altLang="es-ES" sz="1200" b="1" i="1" dirty="0">
                <a:solidFill>
                  <a:srgbClr val="FF3399"/>
                </a:solidFill>
              </a:rPr>
              <a:t>Αρκεί να αντιμετωπίσουμε τα πιο σοβαρά προβλήματα;</a:t>
            </a:r>
          </a:p>
          <a:p>
            <a:pPr algn="l" rtl="0">
              <a:defRPr/>
            </a:pPr>
            <a:endParaRPr lang="en-GB" altLang="es-ES" sz="1200" b="1" dirty="0"/>
          </a:p>
          <a:p>
            <a:pPr algn="l" rtl="0">
              <a:defRPr/>
            </a:pPr>
            <a:r>
              <a:rPr lang="en-GB" altLang="es-ES" sz="1200" b="1" dirty="0"/>
              <a:t>Εάν ο </a:t>
            </a:r>
            <a:r>
              <a:rPr lang="en-GB" altLang="es-ES" sz="1200" b="1" dirty="0" err="1"/>
              <a:t>χρήστης</a:t>
            </a:r>
            <a:r>
              <a:rPr lang="en-GB" altLang="es-ES" sz="1200" b="1" dirty="0"/>
              <a:t> </a:t>
            </a:r>
            <a:r>
              <a:rPr lang="en-GB" altLang="es-ES" sz="1200" b="1" dirty="0" err="1"/>
              <a:t>ενοχλείται</a:t>
            </a:r>
            <a:r>
              <a:rPr lang="en-GB" altLang="es-ES" sz="1200" b="1" dirty="0"/>
              <a:t> συνεχώς από μικρά προβλήματα στον ίδιο ιστότοπο, θα καταλήξει να μην έχει μεγάλη εμπιστοσύνη στον ιστότοπο. Στην πραγματικότητα, εάν μικρά προβλήματα δίνουν μια συνολική αρνητική εντύπωση, ο χρήστης θα εγκαταλείψει τον ιστότοπο και δεν θα επιστρέψει ποτέ σε αυτόν.</a:t>
            </a:r>
          </a:p>
          <a:p>
            <a:pPr algn="l" rtl="0">
              <a:defRPr/>
            </a:pPr>
            <a:endParaRPr lang="en-GB" altLang="es-ES" sz="1200" b="1" dirty="0"/>
          </a:p>
          <a:p>
            <a:pPr algn="l" rtl="0">
              <a:defRPr/>
            </a:pPr>
            <a:r>
              <a:rPr lang="en-GB" altLang="es-ES" sz="1200" b="1" dirty="0"/>
              <a:t>Είναι σημαντικό να έχετε τις πληροφορίες που αναζητά ο χρήστης και να τις </a:t>
            </a:r>
            <a:r>
              <a:rPr lang="en-GB" altLang="es-ES" sz="1200" b="1" dirty="0" err="1"/>
              <a:t>παρουσιάσετε</a:t>
            </a:r>
            <a:r>
              <a:rPr lang="en-GB" altLang="es-ES" sz="1200" b="1" dirty="0"/>
              <a:t> </a:t>
            </a:r>
            <a:r>
              <a:rPr lang="el-GR" altLang="es-ES" sz="1200" b="1" dirty="0"/>
              <a:t>σε κ</a:t>
            </a:r>
            <a:r>
              <a:rPr lang="en-GB" altLang="es-ES" sz="1200" b="1" dirty="0" err="1"/>
              <a:t>αθαρή</a:t>
            </a:r>
            <a:r>
              <a:rPr lang="en-GB" altLang="es-ES" sz="1200" b="1" dirty="0"/>
              <a:t> γλώσσα για να είναι επιτυχής ο ιστότοπος!</a:t>
            </a:r>
            <a:endParaRPr lang="en-GB" altLang="es-ES" sz="14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3CBF306-475B-40C6-A6EF-C9457B75F49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203DBCE6-60D7-45D9-9DA4-AAD26B590B4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413062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89878" y="101367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r>
              <a:rPr lang="it-IT" sz="1200" b="1" dirty="0">
                <a:solidFill>
                  <a:schemeClr val="tx1"/>
                </a:solidFill>
              </a:rPr>
              <a:t>;</a:t>
            </a:r>
          </a:p>
        </p:txBody>
      </p:sp>
      <p:sp>
        <p:nvSpPr>
          <p:cNvPr id="7" name="Forma libre: forma 6">
            <a:extLst>
              <a:ext uri="{FF2B5EF4-FFF2-40B4-BE49-F238E27FC236}">
                <a16:creationId xmlns:a16="http://schemas.microsoft.com/office/drawing/2014/main" id="{F0AEF394-889B-41EC-A72A-E8373720D3C9}"/>
              </a:ext>
            </a:extLst>
          </p:cNvPr>
          <p:cNvSpPr/>
          <p:nvPr/>
        </p:nvSpPr>
        <p:spPr>
          <a:xfrm>
            <a:off x="4182658" y="2242016"/>
            <a:ext cx="1862156" cy="293637"/>
          </a:xfrm>
          <a:custGeom>
            <a:avLst/>
            <a:gdLst/>
            <a:ahLst/>
            <a:cxnLst/>
            <a:rect l="0" t="0" r="0" b="0"/>
            <a:pathLst>
              <a:path>
                <a:moveTo>
                  <a:pt x="0" y="0"/>
                </a:moveTo>
                <a:lnTo>
                  <a:pt x="0" y="146818"/>
                </a:lnTo>
                <a:lnTo>
                  <a:pt x="1691913" y="146818"/>
                </a:lnTo>
                <a:lnTo>
                  <a:pt x="1691913"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9" name="Forma libre: forma 8">
            <a:extLst>
              <a:ext uri="{FF2B5EF4-FFF2-40B4-BE49-F238E27FC236}">
                <a16:creationId xmlns:a16="http://schemas.microsoft.com/office/drawing/2014/main" id="{AAB42ABC-FFC8-4542-A9C9-6A254E6E33B2}"/>
              </a:ext>
            </a:extLst>
          </p:cNvPr>
          <p:cNvSpPr/>
          <p:nvPr/>
        </p:nvSpPr>
        <p:spPr>
          <a:xfrm>
            <a:off x="4132338" y="2242016"/>
            <a:ext cx="100641" cy="293637"/>
          </a:xfrm>
          <a:custGeom>
            <a:avLst/>
            <a:gdLst/>
            <a:ahLst/>
            <a:cxnLst/>
            <a:rect l="0" t="0" r="0" b="0"/>
            <a:pathLst>
              <a:path>
                <a:moveTo>
                  <a:pt x="45720" y="0"/>
                </a:moveTo>
                <a:lnTo>
                  <a:pt x="45720" y="293637"/>
                </a:lnTo>
              </a:path>
            </a:pathLst>
          </a:custGeom>
          <a:no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2" name="Forma libre: forma 11">
            <a:extLst>
              <a:ext uri="{FF2B5EF4-FFF2-40B4-BE49-F238E27FC236}">
                <a16:creationId xmlns:a16="http://schemas.microsoft.com/office/drawing/2014/main" id="{F75B471D-DB99-438A-A6C7-8F8918103BEB}"/>
              </a:ext>
            </a:extLst>
          </p:cNvPr>
          <p:cNvSpPr/>
          <p:nvPr/>
        </p:nvSpPr>
        <p:spPr>
          <a:xfrm>
            <a:off x="2320502" y="2242016"/>
            <a:ext cx="1862156" cy="293637"/>
          </a:xfrm>
          <a:custGeom>
            <a:avLst/>
            <a:gdLst/>
            <a:ahLst/>
            <a:cxnLst/>
            <a:rect l="0" t="0" r="0" b="0"/>
            <a:pathLst>
              <a:path>
                <a:moveTo>
                  <a:pt x="1691913" y="0"/>
                </a:moveTo>
                <a:lnTo>
                  <a:pt x="1691913" y="146818"/>
                </a:lnTo>
                <a:lnTo>
                  <a:pt x="0" y="146818"/>
                </a:lnTo>
                <a:lnTo>
                  <a:pt x="0" y="293637"/>
                </a:lnTo>
              </a:path>
            </a:pathLst>
          </a:custGeom>
          <a:solidFill>
            <a:schemeClr val="accent4">
              <a:lumMod val="60000"/>
              <a:lumOff val="40000"/>
            </a:schemeClr>
          </a:solidFill>
          <a:ln>
            <a:solidFill>
              <a:schemeClr val="accent4">
                <a:lumMod val="75000"/>
              </a:schemeClr>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7" name="Forma libre: forma 16">
            <a:extLst>
              <a:ext uri="{FF2B5EF4-FFF2-40B4-BE49-F238E27FC236}">
                <a16:creationId xmlns:a16="http://schemas.microsoft.com/office/drawing/2014/main" id="{69F251C8-E739-460E-B93A-29EF9E594CA6}"/>
              </a:ext>
            </a:extLst>
          </p:cNvPr>
          <p:cNvSpPr/>
          <p:nvPr/>
        </p:nvSpPr>
        <p:spPr>
          <a:xfrm>
            <a:off x="2875230" y="1563638"/>
            <a:ext cx="253100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rtl="0">
              <a:defRPr/>
            </a:pPr>
            <a:r>
              <a:rPr lang="en-GB" altLang="es-ES" sz="1000" b="1" i="1" dirty="0">
                <a:solidFill>
                  <a:schemeClr val="tx1"/>
                </a:solidFill>
              </a:rPr>
              <a:t>Έρευνα: το κύριο μέρος της διαδικτυακής δραστηριότητας, κανόνες που πρέπει να τηρούνται.</a:t>
            </a:r>
          </a:p>
        </p:txBody>
      </p:sp>
      <p:sp>
        <p:nvSpPr>
          <p:cNvPr id="18" name="Forma libre: forma 17">
            <a:extLst>
              <a:ext uri="{FF2B5EF4-FFF2-40B4-BE49-F238E27FC236}">
                <a16:creationId xmlns:a16="http://schemas.microsoft.com/office/drawing/2014/main" id="{F57735C5-9EAB-4E3A-913B-F8B2141CCDE1}"/>
              </a:ext>
            </a:extLst>
          </p:cNvPr>
          <p:cNvSpPr/>
          <p:nvPr/>
        </p:nvSpPr>
        <p:spPr>
          <a:xfrm>
            <a:off x="611560" y="2535653"/>
            <a:ext cx="247842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rtl="0">
              <a:defRPr/>
            </a:pPr>
            <a:r>
              <a:rPr lang="en-GB" altLang="es-ES" sz="1000" b="1" dirty="0">
                <a:solidFill>
                  <a:schemeClr val="tx1"/>
                </a:solidFill>
              </a:rPr>
              <a:t>Εάν ένας ιστότοπος έχει λιγότερες από 100 σελίδες, ενδέχεται να μην υπάρχει λειτουργία «αναζήτησης».</a:t>
            </a:r>
          </a:p>
        </p:txBody>
      </p:sp>
      <p:sp>
        <p:nvSpPr>
          <p:cNvPr id="19" name="Forma libre: forma 18">
            <a:extLst>
              <a:ext uri="{FF2B5EF4-FFF2-40B4-BE49-F238E27FC236}">
                <a16:creationId xmlns:a16="http://schemas.microsoft.com/office/drawing/2014/main" id="{2C0344DB-82F7-4AEB-97BA-97E7BBADB947}"/>
              </a:ext>
            </a:extLst>
          </p:cNvPr>
          <p:cNvSpPr/>
          <p:nvPr/>
        </p:nvSpPr>
        <p:spPr>
          <a:xfrm>
            <a:off x="3275856" y="2535653"/>
            <a:ext cx="1872208"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rtl="0">
              <a:defRPr/>
            </a:pPr>
            <a:r>
              <a:rPr lang="en-GB" altLang="es-ES" sz="1000" b="1" dirty="0">
                <a:solidFill>
                  <a:schemeClr val="tx1"/>
                </a:solidFill>
              </a:rPr>
              <a:t>Εάν ένας ιστότοπος έχει μεταξύ 100 και 1000 σελίδων, χρειάζεστε μια απλή μηχανή αναζήτησης.</a:t>
            </a:r>
          </a:p>
        </p:txBody>
      </p:sp>
      <p:sp>
        <p:nvSpPr>
          <p:cNvPr id="20" name="Forma libre: forma 19">
            <a:extLst>
              <a:ext uri="{FF2B5EF4-FFF2-40B4-BE49-F238E27FC236}">
                <a16:creationId xmlns:a16="http://schemas.microsoft.com/office/drawing/2014/main" id="{AA1CBF21-FF0D-41EF-8B06-A1937044CD27}"/>
              </a:ext>
            </a:extLst>
          </p:cNvPr>
          <p:cNvSpPr/>
          <p:nvPr/>
        </p:nvSpPr>
        <p:spPr>
          <a:xfrm>
            <a:off x="5275328" y="2535653"/>
            <a:ext cx="253100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a:solidFill>
            <a:schemeClr val="accent4">
              <a:lumMod val="60000"/>
              <a:lumOff val="40000"/>
            </a:schemeClr>
          </a:solidFill>
          <a:ln>
            <a:solidFill>
              <a:schemeClr val="accent4">
                <a:lumMod val="75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350" tIns="6350" rIns="6350" bIns="6350" numCol="1" spcCol="1270" anchor="ctr" anchorCtr="0">
            <a:noAutofit/>
          </a:bodyPr>
          <a:lstStyle/>
          <a:p>
            <a:pPr algn="ctr" rtl="0">
              <a:defRPr/>
            </a:pPr>
            <a:r>
              <a:rPr lang="en-GB" altLang="es-ES" sz="1000" b="1" dirty="0">
                <a:solidFill>
                  <a:schemeClr val="tx1"/>
                </a:solidFill>
              </a:rPr>
              <a:t>Πάνω από 1000 σελίδες ανά ιστότοπο είναι απαραίτητο να διασφαλιστεί η καλύτερη δυνατή αναζήτηση.</a:t>
            </a:r>
          </a:p>
        </p:txBody>
      </p:sp>
      <p:sp>
        <p:nvSpPr>
          <p:cNvPr id="21" name="Forma libre: forma 20">
            <a:extLst>
              <a:ext uri="{FF2B5EF4-FFF2-40B4-BE49-F238E27FC236}">
                <a16:creationId xmlns:a16="http://schemas.microsoft.com/office/drawing/2014/main" id="{A28ED240-998B-4517-8585-7EDB102DA166}"/>
              </a:ext>
            </a:extLst>
          </p:cNvPr>
          <p:cNvSpPr/>
          <p:nvPr/>
        </p:nvSpPr>
        <p:spPr>
          <a:xfrm>
            <a:off x="1735362" y="3787366"/>
            <a:ext cx="2231271"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algn="ctr" rtl="0">
              <a:defRPr/>
            </a:pPr>
            <a:r>
              <a:rPr lang="en-GB" altLang="es-ES" sz="1000" b="1" dirty="0">
                <a:solidFill>
                  <a:srgbClr val="00B0F0"/>
                </a:solidFill>
              </a:rPr>
              <a:t>ΕΛΕΓ</a:t>
            </a:r>
            <a:r>
              <a:rPr lang="el-GR" altLang="es-ES" sz="1000" b="1" dirty="0">
                <a:solidFill>
                  <a:srgbClr val="00B0F0"/>
                </a:solidFill>
              </a:rPr>
              <a:t>ΞΤΕ</a:t>
            </a:r>
            <a:r>
              <a:rPr lang="en-GB" altLang="es-ES" sz="1000" b="1" dirty="0">
                <a:solidFill>
                  <a:srgbClr val="00B0F0"/>
                </a:solidFill>
              </a:rPr>
              <a:t> ΑΝ</a:t>
            </a:r>
            <a:r>
              <a:rPr lang="en-GB" altLang="es-ES" sz="1000" b="1" dirty="0"/>
              <a:t>: οι καταχωρίσεις ιστότοπων είναι όλες σε μία σελίδα.</a:t>
            </a:r>
          </a:p>
        </p:txBody>
      </p:sp>
      <p:sp>
        <p:nvSpPr>
          <p:cNvPr id="22" name="Forma libre: forma 21">
            <a:extLst>
              <a:ext uri="{FF2B5EF4-FFF2-40B4-BE49-F238E27FC236}">
                <a16:creationId xmlns:a16="http://schemas.microsoft.com/office/drawing/2014/main" id="{D3B8DA03-FEDF-45AE-93C2-4B370CD33CFD}"/>
              </a:ext>
            </a:extLst>
          </p:cNvPr>
          <p:cNvSpPr/>
          <p:nvPr/>
        </p:nvSpPr>
        <p:spPr>
          <a:xfrm>
            <a:off x="4654232" y="3780260"/>
            <a:ext cx="2880320" cy="699137"/>
          </a:xfrm>
          <a:custGeom>
            <a:avLst/>
            <a:gdLst>
              <a:gd name="connsiteX0" fmla="*/ 0 w 1398275"/>
              <a:gd name="connsiteY0" fmla="*/ 0 h 699137"/>
              <a:gd name="connsiteX1" fmla="*/ 1398275 w 1398275"/>
              <a:gd name="connsiteY1" fmla="*/ 0 h 699137"/>
              <a:gd name="connsiteX2" fmla="*/ 1398275 w 1398275"/>
              <a:gd name="connsiteY2" fmla="*/ 699137 h 699137"/>
              <a:gd name="connsiteX3" fmla="*/ 0 w 1398275"/>
              <a:gd name="connsiteY3" fmla="*/ 699137 h 699137"/>
              <a:gd name="connsiteX4" fmla="*/ 0 w 1398275"/>
              <a:gd name="connsiteY4" fmla="*/ 0 h 6991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98275" h="699137">
                <a:moveTo>
                  <a:pt x="0" y="0"/>
                </a:moveTo>
                <a:lnTo>
                  <a:pt x="1398275" y="0"/>
                </a:lnTo>
                <a:lnTo>
                  <a:pt x="1398275" y="699137"/>
                </a:lnTo>
                <a:lnTo>
                  <a:pt x="0" y="699137"/>
                </a:lnTo>
                <a:lnTo>
                  <a:pt x="0" y="0"/>
                </a:lnTo>
                <a:close/>
              </a:path>
            </a:pathLst>
          </a:custGeom>
        </p:spPr>
        <p:style>
          <a:lnRef idx="2">
            <a:schemeClr val="accent1"/>
          </a:lnRef>
          <a:fillRef idx="1">
            <a:schemeClr val="lt1"/>
          </a:fillRef>
          <a:effectRef idx="0">
            <a:schemeClr val="accent1"/>
          </a:effectRef>
          <a:fontRef idx="minor">
            <a:schemeClr val="dk1"/>
          </a:fontRef>
        </p:style>
        <p:txBody>
          <a:bodyPr spcFirstLastPara="0" vert="horz" wrap="square" lIns="6350" tIns="6350" rIns="6350" bIns="6350" numCol="1" spcCol="1270" anchor="ctr" anchorCtr="0">
            <a:noAutofit/>
          </a:bodyPr>
          <a:lstStyle/>
          <a:p>
            <a:pPr marL="0" lvl="0" indent="0" algn="ctr" defTabSz="444500" rtl="0">
              <a:lnSpc>
                <a:spcPct val="90000"/>
              </a:lnSpc>
              <a:spcBef>
                <a:spcPct val="0"/>
              </a:spcBef>
              <a:spcAft>
                <a:spcPct val="35000"/>
              </a:spcAft>
              <a:buNone/>
            </a:pPr>
            <a:r>
              <a:rPr lang="en-GB" altLang="es-ES" sz="1000" b="1" dirty="0"/>
              <a:t> </a:t>
            </a:r>
            <a:r>
              <a:rPr lang="en-GB" altLang="es-ES" sz="1000" b="1" dirty="0" err="1"/>
              <a:t>Μπορείτε</a:t>
            </a:r>
            <a:r>
              <a:rPr lang="en-GB" altLang="es-ES" sz="1000" b="1" dirty="0"/>
              <a:t> </a:t>
            </a:r>
            <a:r>
              <a:rPr lang="en-GB" altLang="es-ES" sz="1000" b="1" dirty="0" err="1"/>
              <a:t>να</a:t>
            </a:r>
            <a:r>
              <a:rPr lang="el-GR" altLang="es-ES" sz="1000" b="1" dirty="0"/>
              <a:t> τα καταφέρετε </a:t>
            </a:r>
            <a:r>
              <a:rPr lang="en-GB" altLang="es-ES" sz="1000" b="1" dirty="0" err="1"/>
              <a:t>χωρίς</a:t>
            </a:r>
            <a:r>
              <a:rPr lang="en-GB" altLang="es-ES" sz="1000" b="1" dirty="0"/>
              <a:t> αναζήτηση εάν δεν υπάρχουν υποκατηγορίες</a:t>
            </a:r>
            <a:endParaRPr lang="es-ES" sz="1000" kern="1200" dirty="0">
              <a:solidFill>
                <a:schemeClr val="tx1"/>
              </a:solidFill>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2BFD9D8D-79E2-4FDE-A5BA-1B4F29E32AD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142634F2-FD97-49ED-B4CF-3C3A5AE3EE70}"/>
              </a:ext>
            </a:extLst>
          </p:cNvPr>
          <p:cNvSpPr/>
          <p:nvPr/>
        </p:nvSpPr>
        <p:spPr>
          <a:xfrm>
            <a:off x="4083621" y="3343490"/>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
        <p:nvSpPr>
          <p:cNvPr id="23" name="Freccia giù 1">
            <a:extLst>
              <a:ext uri="{FF2B5EF4-FFF2-40B4-BE49-F238E27FC236}">
                <a16:creationId xmlns:a16="http://schemas.microsoft.com/office/drawing/2014/main" id="{F7CF76AE-566F-494D-981A-2110345ED990}"/>
              </a:ext>
            </a:extLst>
          </p:cNvPr>
          <p:cNvSpPr/>
          <p:nvPr/>
        </p:nvSpPr>
        <p:spPr>
          <a:xfrm rot="16200000">
            <a:off x="4182658" y="3991623"/>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24" name="Imagen 23">
            <a:extLst>
              <a:ext uri="{FF2B5EF4-FFF2-40B4-BE49-F238E27FC236}">
                <a16:creationId xmlns:a16="http://schemas.microsoft.com/office/drawing/2014/main" id="{9AEAAAA1-0AEA-40FD-921A-EE57687AC07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8813371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3118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17412" y="1829308"/>
            <a:ext cx="5770218" cy="461665"/>
          </a:xfrm>
          <a:prstGeom prst="rect">
            <a:avLst/>
          </a:prstGeom>
          <a:noFill/>
        </p:spPr>
        <p:txBody>
          <a:bodyPr wrap="square" rtlCol="0">
            <a:spAutoFit/>
          </a:bodyPr>
          <a:lstStyle/>
          <a:p>
            <a:pPr algn="l" rtl="0">
              <a:defRPr/>
            </a:pPr>
            <a:r>
              <a:rPr lang="en-GB" altLang="es-ES" sz="1200" b="1" i="1" dirty="0">
                <a:solidFill>
                  <a:srgbClr val="FF3399"/>
                </a:solidFill>
              </a:rPr>
              <a:t>Γιατί η αναζήτηση σε έναν ιστότοπο πρέπει να είναι καλύτερη από αυτήν στον γενικό ιστό;</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9CE2D5A-2BBA-4488-B70E-B89A7F1B386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4BAC5B08-CA92-4AA2-806E-E7FB5B9997A9}"/>
              </a:ext>
            </a:extLst>
          </p:cNvPr>
          <p:cNvGraphicFramePr/>
          <p:nvPr>
            <p:extLst>
              <p:ext uri="{D42A27DB-BD31-4B8C-83A1-F6EECF244321}">
                <p14:modId xmlns:p14="http://schemas.microsoft.com/office/powerpoint/2010/main" val="3581612530"/>
              </p:ext>
            </p:extLst>
          </p:nvPr>
        </p:nvGraphicFramePr>
        <p:xfrm>
          <a:off x="1610094" y="2211709"/>
          <a:ext cx="5677536" cy="169461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03C513F9-0E9A-4A40-A705-842EF444DB3F}"/>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210923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0" y="1200555"/>
            <a:ext cx="6361839"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766E480E-A579-4C2A-8F60-68E266EFA649}"/>
              </a:ext>
            </a:extLst>
          </p:cNvPr>
          <p:cNvGraphicFramePr/>
          <p:nvPr>
            <p:extLst>
              <p:ext uri="{D42A27DB-BD31-4B8C-83A1-F6EECF244321}">
                <p14:modId xmlns:p14="http://schemas.microsoft.com/office/powerpoint/2010/main" val="2410047913"/>
              </p:ext>
            </p:extLst>
          </p:nvPr>
        </p:nvGraphicFramePr>
        <p:xfrm>
          <a:off x="1447778" y="1851670"/>
          <a:ext cx="6148558" cy="23762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D4FF44CA-D077-4046-9390-AD142DA14755}"/>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ED9ACCAE-9A89-491E-9256-0838F79BC61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74864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8729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367644" y="1923678"/>
            <a:ext cx="6408712" cy="2123658"/>
          </a:xfrm>
          <a:prstGeom prst="rect">
            <a:avLst/>
          </a:prstGeom>
          <a:noFill/>
        </p:spPr>
        <p:txBody>
          <a:bodyPr wrap="square" rtlCol="0">
            <a:spAutoFit/>
          </a:bodyPr>
          <a:lstStyle/>
          <a:p>
            <a:pPr algn="l" rtl="0">
              <a:defRPr/>
            </a:pPr>
            <a:r>
              <a:rPr lang="en-GB" altLang="es-ES" sz="1200" b="1" i="1" dirty="0">
                <a:solidFill>
                  <a:srgbClr val="FF3399"/>
                </a:solidFill>
              </a:rPr>
              <a:t>Πώς να κάνετε καλύτερη αναζήτηση:</a:t>
            </a:r>
          </a:p>
          <a:p>
            <a:pPr algn="l" rtl="0">
              <a:defRPr/>
            </a:pPr>
            <a:endParaRPr lang="en-GB" altLang="es-ES" sz="1200" b="1" i="1" dirty="0">
              <a:solidFill>
                <a:srgbClr val="FF3399"/>
              </a:solidFill>
            </a:endParaRPr>
          </a:p>
          <a:p>
            <a:pPr marL="171450" indent="-171450" algn="l" rtl="0">
              <a:buFont typeface="Arial" panose="020B0604020202020204" pitchFamily="34" charset="0"/>
              <a:buChar char="•"/>
              <a:defRPr/>
            </a:pPr>
            <a:r>
              <a:rPr lang="en-GB" altLang="es-ES" sz="1200" b="1" dirty="0"/>
              <a:t>Η χρήση καλύτερου λογισμικού αναζήτησης αξίζει τα χρήματα.</a:t>
            </a:r>
          </a:p>
          <a:p>
            <a:pPr marL="171450" indent="-171450" algn="l" rtl="0">
              <a:buFont typeface="Arial" panose="020B0604020202020204" pitchFamily="34" charset="0"/>
              <a:buChar char="•"/>
              <a:defRPr/>
            </a:pPr>
            <a:endParaRPr lang="en-GB" altLang="es-ES" sz="1200" b="1" dirty="0"/>
          </a:p>
          <a:p>
            <a:pPr marL="171450" indent="-171450" algn="l" rtl="0">
              <a:buFont typeface="Arial" panose="020B0604020202020204" pitchFamily="34" charset="0"/>
              <a:buChar char="•"/>
              <a:defRPr/>
            </a:pPr>
            <a:r>
              <a:rPr lang="en-GB" altLang="es-ES" sz="1200" b="1" dirty="0"/>
              <a:t>Σχεδιάστε τη διεπαφή αναζήτησης σύμφωνα με τις οδηγίες.</a:t>
            </a:r>
          </a:p>
          <a:p>
            <a:pPr marL="171450" indent="-171450" algn="l" rtl="0">
              <a:buFont typeface="Arial" panose="020B0604020202020204" pitchFamily="34" charset="0"/>
              <a:buChar char="•"/>
              <a:defRPr/>
            </a:pPr>
            <a:endParaRPr lang="en-GB" altLang="es-ES" sz="1200" b="1" dirty="0"/>
          </a:p>
          <a:p>
            <a:pPr marL="171450" indent="-171450" algn="l" rtl="0">
              <a:buFont typeface="Arial" panose="020B0604020202020204" pitchFamily="34" charset="0"/>
              <a:buChar char="•"/>
              <a:defRPr/>
            </a:pPr>
            <a:r>
              <a:rPr lang="en-GB" altLang="es-ES" sz="1200" b="1" dirty="0"/>
              <a:t>Προσαρμόστε τις σελίδες </a:t>
            </a:r>
            <a:r>
              <a:rPr lang="en-GB" altLang="es-ES" sz="1200" b="1" dirty="0" err="1"/>
              <a:t>για</a:t>
            </a:r>
            <a:r>
              <a:rPr lang="en-GB" altLang="es-ES" sz="1200" b="1" dirty="0"/>
              <a:t> </a:t>
            </a:r>
            <a:r>
              <a:rPr lang="el-GR" altLang="es-ES" sz="1200" b="1" dirty="0"/>
              <a:t>να φαίνονται οι </a:t>
            </a:r>
            <a:r>
              <a:rPr lang="en-GB" altLang="es-ES" sz="1200" b="1" dirty="0" err="1"/>
              <a:t>τίτλο</a:t>
            </a:r>
            <a:r>
              <a:rPr lang="el-GR" altLang="es-ES" sz="1200" b="1" dirty="0"/>
              <a:t>ι</a:t>
            </a:r>
            <a:r>
              <a:rPr lang="en-GB" altLang="es-ES" sz="1200" b="1" dirty="0"/>
              <a:t> με μια ματιά.</a:t>
            </a:r>
          </a:p>
          <a:p>
            <a:pPr marL="171450" indent="-171450" algn="l" rtl="0">
              <a:buFont typeface="Courier New" panose="02070309020205020404" pitchFamily="49" charset="0"/>
              <a:buChar char="o"/>
              <a:defRPr/>
            </a:pPr>
            <a:endParaRPr lang="en-GB" altLang="es-ES" sz="1200" b="1" dirty="0"/>
          </a:p>
          <a:p>
            <a:pPr algn="l" rtl="0">
              <a:defRPr/>
            </a:pPr>
            <a:r>
              <a:rPr lang="en-GB" altLang="es-ES" sz="1200" b="1" dirty="0"/>
              <a:t>Οι οδηγίες χρηστικότητας ιστού εξηγούν πώς να σχεδιάσετε μια καλή λειτουργία αναζήτησης που να ταιριάζει με αυτό που περιμένει ο χρήστης.</a:t>
            </a:r>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DCB271-BFE5-4968-911E-B60D7FA5FD2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7F85AA92-8EA1-4E1B-BE11-598DFAF774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28047759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655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367644" y="1786920"/>
            <a:ext cx="6408712" cy="2123658"/>
          </a:xfrm>
          <a:prstGeom prst="rect">
            <a:avLst/>
          </a:prstGeom>
          <a:noFill/>
        </p:spPr>
        <p:txBody>
          <a:bodyPr wrap="square" rtlCol="0">
            <a:spAutoFit/>
          </a:bodyPr>
          <a:lstStyle/>
          <a:p>
            <a:pPr algn="l" rtl="0">
              <a:defRPr/>
            </a:pPr>
            <a:r>
              <a:rPr lang="en-GB" altLang="es-ES" sz="1200" b="1" i="1" dirty="0">
                <a:solidFill>
                  <a:srgbClr val="FF3399"/>
                </a:solidFill>
              </a:rPr>
              <a:t>Το κουμπί 'αναζήτησης'.</a:t>
            </a:r>
          </a:p>
          <a:p>
            <a:pPr algn="l" rtl="0">
              <a:defRPr/>
            </a:pPr>
            <a:endParaRPr lang="it-IT" altLang="es-ES" sz="1200" b="1" i="1" dirty="0"/>
          </a:p>
          <a:p>
            <a:pPr algn="l" rtl="0">
              <a:defRPr/>
            </a:pPr>
            <a:r>
              <a:rPr lang="en-GB" altLang="es-ES" sz="1200" b="1" dirty="0"/>
              <a:t>Η διεπαφή αναζήτησης πρέπει να εμφανίζεται επάνω δεξιά, καθώς εκεί αναζητά ο χρήστης.</a:t>
            </a:r>
          </a:p>
          <a:p>
            <a:pPr algn="l" rtl="0">
              <a:defRPr/>
            </a:pPr>
            <a:endParaRPr lang="en-GB" altLang="es-ES" sz="1200" b="1" dirty="0"/>
          </a:p>
          <a:p>
            <a:pPr algn="l" rtl="0">
              <a:defRPr/>
            </a:pPr>
            <a:r>
              <a:rPr lang="en-GB" altLang="es-ES" sz="1200" b="1" dirty="0"/>
              <a:t>Θα πρέπει να βρίσκεται σε κάθε σελίδα του ιστότοπου καθώς δεν μπορείτε να προβλέψετε πότε θα χαθεί ο </a:t>
            </a:r>
            <a:r>
              <a:rPr lang="en-GB" altLang="es-ES" sz="1200" b="1" dirty="0" err="1"/>
              <a:t>χρήστης</a:t>
            </a:r>
            <a:r>
              <a:rPr lang="el-GR" altLang="es-ES" sz="1200" b="1" dirty="0"/>
              <a:t> </a:t>
            </a:r>
            <a:r>
              <a:rPr lang="en-GB" altLang="es-ES" sz="1200" b="1" dirty="0" err="1"/>
              <a:t>και</a:t>
            </a:r>
            <a:r>
              <a:rPr lang="en-GB" altLang="es-ES" sz="1200" b="1" dirty="0"/>
              <a:t> που θα συμβεί αυτό.</a:t>
            </a:r>
          </a:p>
          <a:p>
            <a:pPr algn="l" rtl="0">
              <a:defRPr/>
            </a:pPr>
            <a:endParaRPr lang="en-GB" altLang="es-ES" sz="1200" b="1" dirty="0"/>
          </a:p>
          <a:p>
            <a:pPr algn="l" rtl="0">
              <a:defRPr/>
            </a:pPr>
            <a:r>
              <a:rPr lang="en-GB" altLang="es-ES" sz="1200" b="1" dirty="0"/>
              <a:t>Συχνά ο χρήστης χρησιμοποιεί την αναζήτηση σε όλες τις κατηγορίες για να αξιολογήσει το εύρος των αποτελεσμάτων: περιορίζοντας τους κινδύνους αναζήτησης ο χρήστης χάνει ενδιαφέροντα αποτελέσματα.</a:t>
            </a:r>
            <a:r>
              <a:rPr lang="it-IT" altLang="es-ES" sz="1200" b="1" dirty="0"/>
              <a:t>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8DDF252-126D-41E5-BE91-4316207F246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E076251-ACCD-4262-9B19-A5F4500BF7D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544087"/>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3704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50521" y="1923678"/>
            <a:ext cx="6408712" cy="2308324"/>
          </a:xfrm>
          <a:prstGeom prst="rect">
            <a:avLst/>
          </a:prstGeom>
          <a:noFill/>
        </p:spPr>
        <p:txBody>
          <a:bodyPr wrap="square" rtlCol="0">
            <a:spAutoFit/>
          </a:bodyPr>
          <a:lstStyle/>
          <a:p>
            <a:pPr algn="l" rtl="0">
              <a:defRPr/>
            </a:pPr>
            <a:r>
              <a:rPr lang="en-GB" altLang="es-ES" sz="1200" b="1" i="1" dirty="0">
                <a:solidFill>
                  <a:srgbClr val="FF3399"/>
                </a:solidFill>
              </a:rPr>
              <a:t>Μήκος του QUERY και του πεδίου αναζήτησης</a:t>
            </a:r>
          </a:p>
          <a:p>
            <a:pPr algn="l" rtl="0">
              <a:defRPr/>
            </a:pPr>
            <a:endParaRPr lang="it-IT" altLang="es-ES" sz="1200" b="1" i="1" dirty="0"/>
          </a:p>
          <a:p>
            <a:pPr algn="l" rtl="0">
              <a:defRPr/>
            </a:pPr>
            <a:r>
              <a:rPr lang="en-GB" altLang="es-ES" sz="1200" b="1" dirty="0"/>
              <a:t>Ένα μεγαλύτερο πεδίο αναζήτησης είναι καλύτερο για 2 λόγους:</a:t>
            </a:r>
          </a:p>
          <a:p>
            <a:pPr algn="l" rtl="0">
              <a:defRPr/>
            </a:pPr>
            <a:endParaRPr lang="en-GB" altLang="es-ES" sz="1200" b="1" dirty="0"/>
          </a:p>
          <a:p>
            <a:pPr marL="171450" indent="-171450" algn="l" rtl="0">
              <a:buFont typeface="Arial" panose="020B0604020202020204" pitchFamily="34" charset="0"/>
              <a:buChar char="•"/>
              <a:defRPr/>
            </a:pPr>
            <a:r>
              <a:rPr lang="en-GB" altLang="es-ES" sz="1200" b="1" dirty="0"/>
              <a:t>Ενθαρρύνει τον χρήστη να κάνει μεγαλύτερες αναζητήσεις, πράγμα που παράγει πιο </a:t>
            </a:r>
            <a:r>
              <a:rPr lang="en-GB" altLang="es-ES" sz="1200" b="1" dirty="0" err="1"/>
              <a:t>ακριβή</a:t>
            </a:r>
            <a:r>
              <a:rPr lang="en-GB" altLang="es-ES" sz="1200" b="1" dirty="0"/>
              <a:t> </a:t>
            </a:r>
            <a:r>
              <a:rPr lang="en-GB" altLang="es-ES" sz="1200" b="1" dirty="0" err="1"/>
              <a:t>και</a:t>
            </a:r>
            <a:r>
              <a:rPr lang="el-GR" altLang="es-ES" sz="1200" b="1" dirty="0"/>
              <a:t> </a:t>
            </a:r>
            <a:r>
              <a:rPr lang="en-GB" altLang="es-ES" sz="1200" b="1" dirty="0" err="1"/>
              <a:t>επομένως</a:t>
            </a:r>
            <a:r>
              <a:rPr lang="en-GB" altLang="es-ES" sz="1200" b="1" dirty="0"/>
              <a:t> πιο χρήσιμα αποτελέσματα.</a:t>
            </a:r>
          </a:p>
          <a:p>
            <a:pPr marL="171450" indent="-171450" algn="l" rtl="0">
              <a:buFont typeface="Arial" panose="020B0604020202020204" pitchFamily="34" charset="0"/>
              <a:buChar char="•"/>
              <a:defRPr/>
            </a:pPr>
            <a:r>
              <a:rPr lang="en-GB" altLang="es-ES" sz="1200" b="1" dirty="0"/>
              <a:t>Όταν ο χρήστης διαβάζει όλα όσα γράφει, κάνει λιγότερα τυπογραφικά λάθη και λάθη. </a:t>
            </a:r>
          </a:p>
          <a:p>
            <a:pPr marL="171450" indent="-171450" algn="l" rtl="0">
              <a:buFont typeface="Arial" panose="020B0604020202020204" pitchFamily="34" charset="0"/>
              <a:buChar char="•"/>
              <a:defRPr/>
            </a:pPr>
            <a:endParaRPr lang="en-GB" altLang="es-ES" sz="1200" b="1" dirty="0"/>
          </a:p>
          <a:p>
            <a:pPr algn="l" rtl="0">
              <a:defRPr/>
            </a:pPr>
            <a:r>
              <a:rPr lang="en-GB" altLang="es-ES" sz="1200" b="1" dirty="0"/>
              <a:t>Προτείνουμε ένα πλαίσιο αναζήτησης 27 χαρακτήρων, αρκετά μεγάλο για να χωρέσει το 90% των ερωτημάτων χωρίς κύλιση του κειμένου.</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B274975-A52E-490A-A58D-916CE09D150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2FF2B641-71FE-48F6-A583-C92190740E0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784357003"/>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763688" y="1363906"/>
            <a:ext cx="5594584"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grpSp>
        <p:nvGrpSpPr>
          <p:cNvPr id="7" name="Grupo 6">
            <a:extLst>
              <a:ext uri="{FF2B5EF4-FFF2-40B4-BE49-F238E27FC236}">
                <a16:creationId xmlns:a16="http://schemas.microsoft.com/office/drawing/2014/main" id="{5421EB26-810C-484B-AF69-659A7184FD3B}"/>
              </a:ext>
            </a:extLst>
          </p:cNvPr>
          <p:cNvGrpSpPr/>
          <p:nvPr/>
        </p:nvGrpSpPr>
        <p:grpSpPr>
          <a:xfrm>
            <a:off x="1798980" y="2067694"/>
            <a:ext cx="5688632" cy="1989484"/>
            <a:chOff x="1769109" y="2067694"/>
            <a:chExt cx="5589163" cy="1872208"/>
          </a:xfrm>
        </p:grpSpPr>
        <p:sp>
          <p:nvSpPr>
            <p:cNvPr id="9" name="Rectángulo 8">
              <a:extLst>
                <a:ext uri="{FF2B5EF4-FFF2-40B4-BE49-F238E27FC236}">
                  <a16:creationId xmlns:a16="http://schemas.microsoft.com/office/drawing/2014/main" id="{208D5981-2822-4DFD-9E36-77F9ADE77BB8}"/>
                </a:ext>
              </a:extLst>
            </p:cNvPr>
            <p:cNvSpPr/>
            <p:nvPr/>
          </p:nvSpPr>
          <p:spPr>
            <a:xfrm>
              <a:off x="1935961" y="2067694"/>
              <a:ext cx="5422311" cy="1872208"/>
            </a:xfrm>
            <a:prstGeom prst="rect">
              <a:avLst/>
            </a:prstGeom>
            <a:ln>
              <a:noFill/>
            </a:ln>
          </p:spPr>
        </p:sp>
        <p:sp>
          <p:nvSpPr>
            <p:cNvPr id="12" name="Flecha: a la derecha 11">
              <a:extLst>
                <a:ext uri="{FF2B5EF4-FFF2-40B4-BE49-F238E27FC236}">
                  <a16:creationId xmlns:a16="http://schemas.microsoft.com/office/drawing/2014/main" id="{FBF81187-7728-4D10-9840-C6CD82C28B01}"/>
                </a:ext>
              </a:extLst>
            </p:cNvPr>
            <p:cNvSpPr/>
            <p:nvPr/>
          </p:nvSpPr>
          <p:spPr>
            <a:xfrm>
              <a:off x="1769109" y="2067694"/>
              <a:ext cx="5182490" cy="1872208"/>
            </a:xfrm>
            <a:prstGeom prst="rightArrow">
              <a:avLst/>
            </a:prstGeom>
          </p:spPr>
          <p:style>
            <a:lnRef idx="2">
              <a:schemeClr val="accent4">
                <a:shade val="50000"/>
              </a:schemeClr>
            </a:lnRef>
            <a:fillRef idx="1">
              <a:schemeClr val="accent4"/>
            </a:fillRef>
            <a:effectRef idx="0">
              <a:schemeClr val="accent4"/>
            </a:effectRef>
            <a:fontRef idx="minor">
              <a:schemeClr val="dk1">
                <a:hueOff val="0"/>
                <a:satOff val="0"/>
                <a:lumOff val="0"/>
                <a:alphaOff val="0"/>
              </a:schemeClr>
            </a:fontRef>
          </p:style>
        </p:sp>
        <p:sp>
          <p:nvSpPr>
            <p:cNvPr id="17" name="Forma libre: forma 16">
              <a:extLst>
                <a:ext uri="{FF2B5EF4-FFF2-40B4-BE49-F238E27FC236}">
                  <a16:creationId xmlns:a16="http://schemas.microsoft.com/office/drawing/2014/main" id="{88C31AD9-0A9D-48E2-9E62-B4459032AEFA}"/>
                </a:ext>
              </a:extLst>
            </p:cNvPr>
            <p:cNvSpPr/>
            <p:nvPr/>
          </p:nvSpPr>
          <p:spPr>
            <a:xfrm>
              <a:off x="1881982" y="2629356"/>
              <a:ext cx="1156474" cy="748883"/>
            </a:xfrm>
            <a:custGeom>
              <a:avLst/>
              <a:gdLst>
                <a:gd name="connsiteX0" fmla="*/ 0 w 1156474"/>
                <a:gd name="connsiteY0" fmla="*/ 124816 h 748883"/>
                <a:gd name="connsiteX1" fmla="*/ 124816 w 1156474"/>
                <a:gd name="connsiteY1" fmla="*/ 0 h 748883"/>
                <a:gd name="connsiteX2" fmla="*/ 1031658 w 1156474"/>
                <a:gd name="connsiteY2" fmla="*/ 0 h 748883"/>
                <a:gd name="connsiteX3" fmla="*/ 1156474 w 1156474"/>
                <a:gd name="connsiteY3" fmla="*/ 124816 h 748883"/>
                <a:gd name="connsiteX4" fmla="*/ 1156474 w 1156474"/>
                <a:gd name="connsiteY4" fmla="*/ 624067 h 748883"/>
                <a:gd name="connsiteX5" fmla="*/ 1031658 w 1156474"/>
                <a:gd name="connsiteY5" fmla="*/ 748883 h 748883"/>
                <a:gd name="connsiteX6" fmla="*/ 124816 w 1156474"/>
                <a:gd name="connsiteY6" fmla="*/ 748883 h 748883"/>
                <a:gd name="connsiteX7" fmla="*/ 0 w 1156474"/>
                <a:gd name="connsiteY7" fmla="*/ 624067 h 748883"/>
                <a:gd name="connsiteX8" fmla="*/ 0 w 1156474"/>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56474" h="748883">
                  <a:moveTo>
                    <a:pt x="0" y="124816"/>
                  </a:moveTo>
                  <a:cubicBezTo>
                    <a:pt x="0" y="55882"/>
                    <a:pt x="55882" y="0"/>
                    <a:pt x="124816" y="0"/>
                  </a:cubicBezTo>
                  <a:lnTo>
                    <a:pt x="1031658" y="0"/>
                  </a:lnTo>
                  <a:cubicBezTo>
                    <a:pt x="1100592" y="0"/>
                    <a:pt x="1156474" y="55882"/>
                    <a:pt x="1156474" y="124816"/>
                  </a:cubicBezTo>
                  <a:lnTo>
                    <a:pt x="1156474" y="624067"/>
                  </a:lnTo>
                  <a:cubicBezTo>
                    <a:pt x="1156474" y="693001"/>
                    <a:pt x="1100592" y="748883"/>
                    <a:pt x="1031658"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82277" tIns="82277" rIns="82277" bIns="82277" numCol="1" spcCol="1270" anchor="ctr" anchorCtr="0">
              <a:noAutofit/>
            </a:bodyPr>
            <a:lstStyle/>
            <a:p>
              <a:pPr algn="ctr" rtl="0">
                <a:defRPr/>
              </a:pPr>
              <a:r>
                <a:rPr lang="en-GB" altLang="es-ES" sz="1200" b="1" i="1" dirty="0">
                  <a:solidFill>
                    <a:srgbClr val="00B0F0"/>
                  </a:solidFill>
                </a:rPr>
                <a:t>ΠΡΟΗΓΜΕΝΕΣ ΑΝΑΖΗΤΗΣΕΙΣ</a:t>
              </a:r>
              <a:endParaRPr lang="en-GB" altLang="es-ES" sz="1200" b="1" dirty="0">
                <a:solidFill>
                  <a:srgbClr val="00B0F0"/>
                </a:solidFill>
              </a:endParaRPr>
            </a:p>
          </p:txBody>
        </p:sp>
        <p:sp>
          <p:nvSpPr>
            <p:cNvPr id="18" name="Forma libre: forma 17">
              <a:extLst>
                <a:ext uri="{FF2B5EF4-FFF2-40B4-BE49-F238E27FC236}">
                  <a16:creationId xmlns:a16="http://schemas.microsoft.com/office/drawing/2014/main" id="{91A27578-140B-4F3E-B6DA-B89D3445D0F3}"/>
                </a:ext>
              </a:extLst>
            </p:cNvPr>
            <p:cNvSpPr/>
            <p:nvPr/>
          </p:nvSpPr>
          <p:spPr>
            <a:xfrm>
              <a:off x="3228935" y="2629356"/>
              <a:ext cx="2588549" cy="748883"/>
            </a:xfrm>
            <a:custGeom>
              <a:avLst/>
              <a:gdLst>
                <a:gd name="connsiteX0" fmla="*/ 0 w 4078765"/>
                <a:gd name="connsiteY0" fmla="*/ 124816 h 748883"/>
                <a:gd name="connsiteX1" fmla="*/ 124816 w 4078765"/>
                <a:gd name="connsiteY1" fmla="*/ 0 h 748883"/>
                <a:gd name="connsiteX2" fmla="*/ 3953949 w 4078765"/>
                <a:gd name="connsiteY2" fmla="*/ 0 h 748883"/>
                <a:gd name="connsiteX3" fmla="*/ 4078765 w 4078765"/>
                <a:gd name="connsiteY3" fmla="*/ 124816 h 748883"/>
                <a:gd name="connsiteX4" fmla="*/ 4078765 w 4078765"/>
                <a:gd name="connsiteY4" fmla="*/ 624067 h 748883"/>
                <a:gd name="connsiteX5" fmla="*/ 3953949 w 4078765"/>
                <a:gd name="connsiteY5" fmla="*/ 748883 h 748883"/>
                <a:gd name="connsiteX6" fmla="*/ 124816 w 4078765"/>
                <a:gd name="connsiteY6" fmla="*/ 748883 h 748883"/>
                <a:gd name="connsiteX7" fmla="*/ 0 w 4078765"/>
                <a:gd name="connsiteY7" fmla="*/ 624067 h 748883"/>
                <a:gd name="connsiteX8" fmla="*/ 0 w 4078765"/>
                <a:gd name="connsiteY8" fmla="*/ 124816 h 748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78765" h="748883">
                  <a:moveTo>
                    <a:pt x="0" y="124816"/>
                  </a:moveTo>
                  <a:cubicBezTo>
                    <a:pt x="0" y="55882"/>
                    <a:pt x="55882" y="0"/>
                    <a:pt x="124816" y="0"/>
                  </a:cubicBezTo>
                  <a:lnTo>
                    <a:pt x="3953949" y="0"/>
                  </a:lnTo>
                  <a:cubicBezTo>
                    <a:pt x="4022883" y="0"/>
                    <a:pt x="4078765" y="55882"/>
                    <a:pt x="4078765" y="124816"/>
                  </a:cubicBezTo>
                  <a:lnTo>
                    <a:pt x="4078765" y="624067"/>
                  </a:lnTo>
                  <a:cubicBezTo>
                    <a:pt x="4078765" y="693001"/>
                    <a:pt x="4022883" y="748883"/>
                    <a:pt x="3953949" y="748883"/>
                  </a:cubicBezTo>
                  <a:lnTo>
                    <a:pt x="124816" y="748883"/>
                  </a:lnTo>
                  <a:cubicBezTo>
                    <a:pt x="55882" y="748883"/>
                    <a:pt x="0" y="693001"/>
                    <a:pt x="0" y="624067"/>
                  </a:cubicBezTo>
                  <a:lnTo>
                    <a:pt x="0" y="124816"/>
                  </a:lnTo>
                  <a:close/>
                </a:path>
              </a:pathLst>
            </a:custGeom>
          </p:spPr>
          <p:style>
            <a:lnRef idx="1">
              <a:schemeClr val="accent3"/>
            </a:lnRef>
            <a:fillRef idx="2">
              <a:schemeClr val="accent3"/>
            </a:fillRef>
            <a:effectRef idx="1">
              <a:schemeClr val="accent3"/>
            </a:effectRef>
            <a:fontRef idx="minor">
              <a:schemeClr val="dk1"/>
            </a:fontRef>
          </p:style>
          <p:txBody>
            <a:bodyPr spcFirstLastPara="0" vert="horz" wrap="square" lIns="78467" tIns="78467" rIns="78467" bIns="78467" numCol="1" spcCol="1270" anchor="ctr" anchorCtr="0">
              <a:noAutofit/>
            </a:bodyPr>
            <a:lstStyle/>
            <a:p>
              <a:pPr algn="l" rtl="0">
                <a:defRPr/>
              </a:pPr>
              <a:r>
                <a:rPr lang="en-GB" altLang="es-ES" sz="1100" b="1" dirty="0"/>
                <a:t>Η προηγμένη αναζήτηση θα πρέπει να αποφεύγεται καθώς πολύ λίγοι χρήστες καταφέρνουν να τη χρησιμοποιήσουν </a:t>
              </a:r>
            </a:p>
            <a:p>
              <a:pPr algn="l" rtl="0">
                <a:defRPr/>
              </a:pPr>
              <a:r>
                <a:rPr lang="en-GB" altLang="es-ES" sz="1100" b="1" dirty="0"/>
                <a:t>και σχεδόν πάντα οδηγεί σε περισσότερα</a:t>
              </a:r>
            </a:p>
            <a:p>
              <a:pPr algn="l" rtl="0">
                <a:defRPr/>
              </a:pPr>
              <a:r>
                <a:rPr lang="en-GB" altLang="es-ES" sz="1100" b="1" dirty="0"/>
                <a:t>προβλήματα από όσα μπορεί να λύσει.</a:t>
              </a:r>
            </a:p>
          </p:txBody>
        </p:sp>
      </p:gr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3D6FB25-B859-4311-A42A-C02D1C64A6B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3" name="Imagen 12">
            <a:extLst>
              <a:ext uri="{FF2B5EF4-FFF2-40B4-BE49-F238E27FC236}">
                <a16:creationId xmlns:a16="http://schemas.microsoft.com/office/drawing/2014/main" id="{25A24822-4BD1-44A8-A15E-DD167482DF9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17269794"/>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1906844-3CD9-4047-A4B4-7768EB182203}"/>
              </a:ext>
            </a:extLst>
          </p:cNvPr>
          <p:cNvSpPr/>
          <p:nvPr/>
        </p:nvSpPr>
        <p:spPr>
          <a:xfrm>
            <a:off x="1583996" y="1851670"/>
            <a:ext cx="5904000" cy="2376264"/>
          </a:xfrm>
          <a:prstGeom prst="rect">
            <a:avLst/>
          </a:prstGeom>
          <a:solidFill>
            <a:schemeClr val="accent3">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583996" y="132657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63759" y="1926000"/>
            <a:ext cx="6264696" cy="2123658"/>
          </a:xfrm>
          <a:prstGeom prst="rect">
            <a:avLst/>
          </a:prstGeom>
          <a:noFill/>
        </p:spPr>
        <p:txBody>
          <a:bodyPr wrap="square" rtlCol="0">
            <a:spAutoFit/>
          </a:bodyPr>
          <a:lstStyle/>
          <a:p>
            <a:pPr algn="l" rtl="0">
              <a:defRPr/>
            </a:pPr>
            <a:r>
              <a:rPr lang="en-GB" altLang="es-ES" sz="1200" b="1" i="1" dirty="0">
                <a:solidFill>
                  <a:srgbClr val="FF3399"/>
                </a:solidFill>
              </a:rPr>
              <a:t>Αναζήτηση με βάση τα συμφραζόμενα: </a:t>
            </a:r>
          </a:p>
          <a:p>
            <a:pPr algn="l" rtl="0">
              <a:defRPr/>
            </a:pPr>
            <a:endParaRPr lang="en-GB" altLang="es-ES" sz="1200" b="1" i="1" dirty="0"/>
          </a:p>
          <a:p>
            <a:pPr algn="l" rtl="0">
              <a:defRPr/>
            </a:pPr>
            <a:r>
              <a:rPr lang="en-GB" altLang="es-ES" sz="1200" b="1" dirty="0"/>
              <a:t>Η αναζήτηση περιορίζεται σε ένα δεδομένο πλαίσιο. Είναι χρήσιμο όταν οι χρήστες θέλουν αποτελέσματα μόνο από μια συγκεκριμένη περιοχή.</a:t>
            </a:r>
          </a:p>
          <a:p>
            <a:pPr algn="l" rtl="0">
              <a:defRPr/>
            </a:pPr>
            <a:endParaRPr lang="en-GB" altLang="es-ES" sz="1200" b="1" dirty="0"/>
          </a:p>
          <a:p>
            <a:pPr algn="l" rtl="0">
              <a:defRPr/>
            </a:pPr>
            <a:r>
              <a:rPr lang="en-GB" altLang="es-ES" sz="1200" b="1" dirty="0"/>
              <a:t>Μπορεί να είναι επικίνδυνο επειδή: Οι χρήστες μπορεί να μην καταλαβαίνουν ότι τα περισσότερα </a:t>
            </a:r>
            <a:r>
              <a:rPr lang="en-GB" altLang="es-ES" sz="1200" b="1" dirty="0" err="1"/>
              <a:t>αποτελέσματα</a:t>
            </a:r>
            <a:r>
              <a:rPr lang="en-GB" altLang="es-ES" sz="1200" b="1" dirty="0"/>
              <a:t> </a:t>
            </a:r>
            <a:r>
              <a:rPr lang="en-GB" altLang="es-ES" sz="1200" b="1" dirty="0" err="1"/>
              <a:t>είναι</a:t>
            </a:r>
            <a:r>
              <a:rPr lang="el-GR" altLang="es-ES" sz="1200" b="1" dirty="0"/>
              <a:t> </a:t>
            </a:r>
            <a:r>
              <a:rPr lang="en-GB" altLang="es-ES" sz="1200" b="1" dirty="0" err="1"/>
              <a:t>φιλτραρισμέν</a:t>
            </a:r>
            <a:r>
              <a:rPr lang="el-GR" altLang="es-ES" sz="1200" b="1" dirty="0"/>
              <a:t>α</a:t>
            </a:r>
            <a:r>
              <a:rPr lang="en-GB" altLang="es-ES" sz="1200" b="1" dirty="0"/>
              <a:t>.</a:t>
            </a:r>
          </a:p>
          <a:p>
            <a:pPr algn="l" rtl="0">
              <a:defRPr/>
            </a:pPr>
            <a:endParaRPr lang="en-GB" altLang="es-ES" sz="1200" b="1" dirty="0"/>
          </a:p>
          <a:p>
            <a:pPr algn="l" rtl="0">
              <a:defRPr/>
            </a:pPr>
            <a:r>
              <a:rPr lang="en-GB" altLang="es-ES" sz="1200" b="1" dirty="0"/>
              <a:t>Επιπλέον, ο χρήστης μπορεί να πιστεύει ότι αυτό που ψάχνει είναι σε ένα μέρος του ιστότοπου, δεν μπορεί να το βρει σε μια αναζήτηση με βάση τα συμφραζόμενα, αν και ο ιστότοπος έχει μια πλούσια προσφορά από αυτή την άποψη.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44724C1-CD29-46F3-BB12-5104B4103A1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A28825C2-DFE3-48EA-8001-9F55EA0444B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632250494"/>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83996" y="127913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58234" y="1851670"/>
            <a:ext cx="6264696" cy="2308324"/>
          </a:xfrm>
          <a:prstGeom prst="rect">
            <a:avLst/>
          </a:prstGeom>
          <a:noFill/>
        </p:spPr>
        <p:txBody>
          <a:bodyPr wrap="square" rtlCol="0">
            <a:spAutoFit/>
          </a:bodyPr>
          <a:lstStyle/>
          <a:p>
            <a:pPr algn="l" rtl="0">
              <a:defRPr/>
            </a:pPr>
            <a:r>
              <a:rPr lang="en-GB" altLang="es-ES" sz="1200" b="1" i="1" dirty="0">
                <a:solidFill>
                  <a:srgbClr val="FF3399"/>
                </a:solidFill>
              </a:rPr>
              <a:t>Αναζήτηση με βάση τα συμφραζόμενα: </a:t>
            </a:r>
          </a:p>
          <a:p>
            <a:pPr algn="l" rtl="0">
              <a:defRPr/>
            </a:pPr>
            <a:endParaRPr lang="en-GB" altLang="es-ES" sz="1200" b="1" i="1" dirty="0"/>
          </a:p>
          <a:p>
            <a:pPr algn="l" rtl="0">
              <a:defRPr/>
            </a:pPr>
            <a:r>
              <a:rPr lang="en-GB" altLang="es-ES" sz="1200" b="1" dirty="0"/>
              <a:t>Η αναζήτηση περιορίζεται σε ένα δεδομένο πλαίσιο. Είναι χρήσιμο όταν οι χρήστες θέλουν αποτελέσματα μόνο από μια συγκεκριμένη περιοχή.</a:t>
            </a:r>
          </a:p>
          <a:p>
            <a:pPr algn="l" rtl="0">
              <a:defRPr/>
            </a:pPr>
            <a:endParaRPr lang="en-GB" altLang="es-ES" sz="1200" b="1" dirty="0"/>
          </a:p>
          <a:p>
            <a:pPr algn="l" rtl="0">
              <a:defRPr/>
            </a:pPr>
            <a:r>
              <a:rPr lang="en-GB" altLang="es-ES" sz="1200" b="1" dirty="0"/>
              <a:t>Μπορεί να είναι επικίνδυνο επειδή: Οι χρήστες μπορεί να μην καταλαβαίνουν ότι τα περισσότερα </a:t>
            </a:r>
            <a:r>
              <a:rPr lang="en-GB" altLang="es-ES" sz="1200" b="1" dirty="0" err="1"/>
              <a:t>αποτελέσματα</a:t>
            </a:r>
            <a:r>
              <a:rPr lang="en-GB" altLang="es-ES" sz="1200" b="1" dirty="0"/>
              <a:t> </a:t>
            </a:r>
            <a:r>
              <a:rPr lang="en-GB" altLang="es-ES" sz="1200" b="1" dirty="0" err="1"/>
              <a:t>είναι</a:t>
            </a:r>
            <a:r>
              <a:rPr lang="en-GB" altLang="es-ES" sz="1200" b="1" dirty="0"/>
              <a:t> </a:t>
            </a:r>
            <a:r>
              <a:rPr lang="en-GB" altLang="es-ES" sz="1200" b="1" dirty="0" err="1"/>
              <a:t>φιλτραρισμέν</a:t>
            </a:r>
            <a:r>
              <a:rPr lang="el-GR" altLang="es-ES" sz="1200" b="1" dirty="0"/>
              <a:t>α</a:t>
            </a:r>
            <a:r>
              <a:rPr lang="en-GB" altLang="es-ES" sz="1200" b="1" dirty="0"/>
              <a:t>.</a:t>
            </a:r>
          </a:p>
          <a:p>
            <a:pPr algn="l" rtl="0">
              <a:defRPr/>
            </a:pPr>
            <a:endParaRPr lang="en-GB" altLang="es-ES" sz="1200" b="1" dirty="0"/>
          </a:p>
          <a:p>
            <a:pPr algn="l" rtl="0">
              <a:defRPr/>
            </a:pPr>
            <a:r>
              <a:rPr lang="en-GB" altLang="es-ES" sz="1200" b="1" dirty="0"/>
              <a:t>Επιπλέον, ο χρήστης μπορεί να πιστεύει ότι αυτό που ψάχνει είναι σε ένα μέρος του ιστότοπου, δεν μπορεί να το βρει σε μια αναζήτηση με βάση τα συμφραζόμενα, αν και ο ιστότοπος έχει μια πλούσια προσφορά από αυτή την άποψη.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E096D34-2F4D-4893-ADF8-1375BD77C11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BF44F54A-A9AD-43D5-B490-AAC9418A554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76351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7E6F6EF3-31A5-43DF-802A-6EA1D4266BA7}"/>
              </a:ext>
            </a:extLst>
          </p:cNvPr>
          <p:cNvSpPr/>
          <p:nvPr/>
        </p:nvSpPr>
        <p:spPr>
          <a:xfrm>
            <a:off x="1475656" y="2211710"/>
            <a:ext cx="6408712" cy="158417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dirty="0"/>
          </a:p>
        </p:txBody>
      </p:sp>
      <p:sp>
        <p:nvSpPr>
          <p:cNvPr id="4" name="Rectangle 3"/>
          <p:cNvSpPr/>
          <p:nvPr/>
        </p:nvSpPr>
        <p:spPr>
          <a:xfrm>
            <a:off x="1475656" y="1635647"/>
            <a:ext cx="640871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l-GR" altLang="ko-KR" sz="1200" b="1" dirty="0">
                <a:solidFill>
                  <a:schemeClr val="tx1"/>
                </a:solidFill>
              </a:rPr>
              <a:t>Πώς συμπεριφέρεται ο χρήστης όταν σερφάρει στο Διαδίκτυο;</a:t>
            </a:r>
            <a:endParaRPr lang="ko-KR" altLang="en-US" sz="1200" b="1" dirty="0">
              <a:solidFill>
                <a:schemeClr val="tx1"/>
              </a:solidFill>
            </a:endParaRPr>
          </a:p>
        </p:txBody>
      </p:sp>
      <p:sp>
        <p:nvSpPr>
          <p:cNvPr id="6" name="TextBox 5"/>
          <p:cNvSpPr txBox="1"/>
          <p:nvPr/>
        </p:nvSpPr>
        <p:spPr>
          <a:xfrm>
            <a:off x="1547664" y="2285030"/>
            <a:ext cx="6408712" cy="1569660"/>
          </a:xfrm>
          <a:prstGeom prst="rect">
            <a:avLst/>
          </a:prstGeom>
          <a:noFill/>
        </p:spPr>
        <p:txBody>
          <a:bodyPr wrap="square" rtlCol="0">
            <a:spAutoFit/>
          </a:bodyPr>
          <a:lstStyle/>
          <a:p>
            <a:pPr>
              <a:defRPr/>
            </a:pPr>
            <a:r>
              <a:rPr lang="el-GR" altLang="es-ES" sz="1200" dirty="0">
                <a:latin typeface="Arial Rounded MT Bold" panose="020F0704030504030204" pitchFamily="34" charset="0"/>
              </a:rPr>
              <a:t>Η συμπεριφορά των χρηστών </a:t>
            </a:r>
            <a:r>
              <a:rPr lang="en-GB" altLang="es-ES" sz="1200" dirty="0" err="1">
                <a:latin typeface="Arial Rounded MT Bold" panose="020F0704030504030204" pitchFamily="34" charset="0"/>
              </a:rPr>
              <a:t>εξηγείται</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με</a:t>
            </a:r>
            <a:r>
              <a:rPr lang="en-GB" altLang="es-ES" sz="1200" dirty="0">
                <a:latin typeface="Arial Rounded MT Bold" panose="020F0704030504030204" pitchFamily="34" charset="0"/>
              </a:rPr>
              <a:t> τ</a:t>
            </a:r>
            <a:r>
              <a:rPr lang="el-GR" altLang="es-ES" sz="1200" dirty="0">
                <a:latin typeface="Arial Rounded MT Bold" panose="020F0704030504030204" pitchFamily="34" charset="0"/>
              </a:rPr>
              <a:t>η</a:t>
            </a:r>
            <a:r>
              <a:rPr lang="en-GB" altLang="es-ES" sz="1200" dirty="0">
                <a:latin typeface="Arial Rounded MT Bold" panose="020F0704030504030204" pitchFamily="34" charset="0"/>
              </a:rPr>
              <a:t> </a:t>
            </a:r>
            <a:r>
              <a:rPr lang="en-GB" altLang="es-ES" sz="1200" dirty="0" err="1">
                <a:solidFill>
                  <a:schemeClr val="accent2">
                    <a:lumMod val="50000"/>
                  </a:schemeClr>
                </a:solidFill>
                <a:latin typeface="Arial Rounded MT Bold" panose="020F0704030504030204" pitchFamily="34" charset="0"/>
              </a:rPr>
              <a:t>θεωρία</a:t>
            </a:r>
            <a:r>
              <a:rPr lang="en-GB" altLang="es-ES" sz="1200" dirty="0">
                <a:latin typeface="Arial Rounded MT Bold" panose="020F0704030504030204" pitchFamily="34" charset="0"/>
              </a:rPr>
              <a:t> τ</a:t>
            </a:r>
            <a:r>
              <a:rPr lang="el-GR" altLang="es-ES" sz="1200" dirty="0">
                <a:latin typeface="Arial Rounded MT Bold" panose="020F0704030504030204" pitchFamily="34" charset="0"/>
              </a:rPr>
              <a:t>ης</a:t>
            </a:r>
            <a:r>
              <a:rPr lang="en-GB" altLang="es-ES" sz="1200" dirty="0">
                <a:latin typeface="Arial Rounded MT Bold" panose="020F0704030504030204" pitchFamily="34" charset="0"/>
              </a:rPr>
              <a:t> </a:t>
            </a:r>
            <a:r>
              <a:rPr lang="en-GB" altLang="es-ES" sz="1200" i="1" dirty="0" err="1">
                <a:solidFill>
                  <a:schemeClr val="accent2">
                    <a:lumMod val="50000"/>
                  </a:schemeClr>
                </a:solidFill>
                <a:latin typeface="Arial Rounded MT Bold" panose="020F0704030504030204" pitchFamily="34" charset="0"/>
              </a:rPr>
              <a:t>αναζήτηση</a:t>
            </a:r>
            <a:r>
              <a:rPr lang="el-GR" altLang="es-ES" sz="1200" i="1" dirty="0">
                <a:solidFill>
                  <a:schemeClr val="accent2">
                    <a:lumMod val="50000"/>
                  </a:schemeClr>
                </a:solidFill>
                <a:latin typeface="Arial Rounded MT Bold" panose="020F0704030504030204" pitchFamily="34" charset="0"/>
              </a:rPr>
              <a:t>ς</a:t>
            </a:r>
            <a:r>
              <a:rPr lang="en-GB" altLang="es-ES" sz="1200" i="1" dirty="0">
                <a:solidFill>
                  <a:schemeClr val="accent2">
                    <a:lumMod val="50000"/>
                  </a:schemeClr>
                </a:solidFill>
                <a:latin typeface="Arial Rounded MT Bold" panose="020F0704030504030204" pitchFamily="34" charset="0"/>
              </a:rPr>
              <a:t> πληροφοριών</a:t>
            </a:r>
            <a:r>
              <a:rPr lang="en-GB" altLang="es-ES" sz="1200" dirty="0">
                <a:latin typeface="Arial Rounded MT Bold" panose="020F0704030504030204" pitchFamily="34" charset="0"/>
              </a:rPr>
              <a:t>:</a:t>
            </a:r>
          </a:p>
          <a:p>
            <a:pPr algn="l" rtl="0">
              <a:defRPr/>
            </a:pPr>
            <a:endParaRPr lang="en-GB" altLang="es-ES" sz="1200" dirty="0">
              <a:latin typeface="Arial Rounded MT Bold" panose="020F0704030504030204" pitchFamily="34" charset="0"/>
            </a:endParaRPr>
          </a:p>
          <a:p>
            <a:pPr algn="l" rtl="0">
              <a:defRPr/>
            </a:pPr>
            <a:r>
              <a:rPr lang="en-GB" altLang="es-ES" sz="1200" dirty="0">
                <a:latin typeface="Arial Rounded MT Bold" panose="020F0704030504030204" pitchFamily="34" charset="0"/>
              </a:rPr>
              <a:t>Ο χρήστης προσδιορίζεται ως πάροχος πληροφοριών. </a:t>
            </a:r>
          </a:p>
          <a:p>
            <a:pPr algn="l" rtl="0">
              <a:defRPr/>
            </a:pPr>
            <a:endParaRPr lang="en-GB" altLang="es-ES" sz="1200" dirty="0">
              <a:latin typeface="Arial Rounded MT Bold" panose="020F0704030504030204" pitchFamily="34" charset="0"/>
            </a:endParaRPr>
          </a:p>
          <a:p>
            <a:pPr algn="l" rtl="0">
              <a:defRPr/>
            </a:pPr>
            <a:r>
              <a:rPr lang="en-GB" altLang="es-ES" sz="1200" dirty="0">
                <a:latin typeface="Arial Rounded MT Bold" panose="020F0704030504030204" pitchFamily="34" charset="0"/>
              </a:rPr>
              <a:t>Και για τη θεωρία που αναφέρεται: </a:t>
            </a:r>
          </a:p>
          <a:p>
            <a:pPr algn="l" rtl="0">
              <a:defRPr/>
            </a:pPr>
            <a:r>
              <a:rPr lang="en-GB" altLang="es-ES" sz="1200" dirty="0">
                <a:latin typeface="Arial Rounded MT Bold" panose="020F0704030504030204" pitchFamily="34" charset="0"/>
              </a:rPr>
              <a:t>όσο πιο εύκολο είναι </a:t>
            </a:r>
            <a:r>
              <a:rPr lang="en-GB" altLang="es-ES" sz="1200" dirty="0" err="1">
                <a:latin typeface="Arial Rounded MT Bold" panose="020F0704030504030204" pitchFamily="34" charset="0"/>
              </a:rPr>
              <a:t>να</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βρ</a:t>
            </a:r>
            <a:r>
              <a:rPr lang="el-GR" altLang="es-ES" sz="1200" dirty="0" err="1">
                <a:latin typeface="Arial Rounded MT Bold" panose="020F0704030504030204" pitchFamily="34" charset="0"/>
              </a:rPr>
              <a:t>ουν</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νέ</a:t>
            </a:r>
            <a:r>
              <a:rPr lang="el-GR" altLang="es-ES" sz="1200" dirty="0">
                <a:latin typeface="Arial Rounded MT Bold" panose="020F0704030504030204" pitchFamily="34" charset="0"/>
              </a:rPr>
              <a:t>ες</a:t>
            </a:r>
            <a:r>
              <a:rPr lang="en-GB" altLang="es-ES" sz="1200" dirty="0">
                <a:latin typeface="Arial Rounded MT Bold" panose="020F0704030504030204" pitchFamily="34" charset="0"/>
              </a:rPr>
              <a:t> π</a:t>
            </a:r>
            <a:r>
              <a:rPr lang="el-GR" altLang="es-ES" sz="1200" dirty="0" err="1">
                <a:latin typeface="Arial Rounded MT Bold" panose="020F0704030504030204" pitchFamily="34" charset="0"/>
              </a:rPr>
              <a:t>ηγές</a:t>
            </a:r>
            <a:r>
              <a:rPr lang="en-GB" altLang="es-ES" sz="1200" dirty="0">
                <a:latin typeface="Arial Rounded MT Bold" panose="020F0704030504030204" pitchFamily="34" charset="0"/>
              </a:rPr>
              <a:t> πληροφοριών, τόσο λιγότερο χρόνο θα αφιερώσουν οι </a:t>
            </a:r>
            <a:r>
              <a:rPr lang="en-GB" altLang="es-ES" sz="1200" dirty="0" err="1">
                <a:latin typeface="Arial Rounded MT Bold" panose="020F0704030504030204" pitchFamily="34" charset="0"/>
              </a:rPr>
              <a:t>χρήστες</a:t>
            </a:r>
            <a:r>
              <a:rPr lang="en-GB" altLang="es-ES" sz="1200" dirty="0">
                <a:latin typeface="Arial Rounded MT Bold" panose="020F0704030504030204" pitchFamily="34" charset="0"/>
              </a:rPr>
              <a:t> </a:t>
            </a:r>
            <a:r>
              <a:rPr lang="el-GR" altLang="es-ES" sz="1200" dirty="0">
                <a:latin typeface="Arial Rounded MT Bold" panose="020F0704030504030204" pitchFamily="34" charset="0"/>
              </a:rPr>
              <a:t>σε</a:t>
            </a:r>
            <a:endParaRPr lang="en-GB" altLang="es-ES" sz="1200" dirty="0">
              <a:latin typeface="Arial Rounded MT Bold" panose="020F0704030504030204" pitchFamily="34" charset="0"/>
            </a:endParaRPr>
          </a:p>
          <a:p>
            <a:pPr algn="l" rtl="0">
              <a:defRPr/>
            </a:pPr>
            <a:r>
              <a:rPr lang="en-GB" altLang="es-ES" sz="1200" dirty="0" err="1">
                <a:latin typeface="Arial Rounded MT Bold" panose="020F0704030504030204" pitchFamily="34" charset="0"/>
              </a:rPr>
              <a:t>καθ</a:t>
            </a:r>
            <a:r>
              <a:rPr lang="el-GR" altLang="es-ES" sz="1200" dirty="0" err="1">
                <a:latin typeface="Arial Rounded MT Bold" panose="020F0704030504030204" pitchFamily="34" charset="0"/>
              </a:rPr>
              <a:t>εμία</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από</a:t>
            </a:r>
            <a:r>
              <a:rPr lang="en-GB" altLang="es-ES" sz="1200" dirty="0">
                <a:latin typeface="Arial Rounded MT Bold" panose="020F0704030504030204" pitchFamily="34" charset="0"/>
              </a:rPr>
              <a:t> </a:t>
            </a:r>
            <a:r>
              <a:rPr lang="en-GB" altLang="es-ES" sz="1200" dirty="0" err="1">
                <a:latin typeface="Arial Rounded MT Bold" panose="020F0704030504030204" pitchFamily="34" charset="0"/>
              </a:rPr>
              <a:t>αυτ</a:t>
            </a:r>
            <a:r>
              <a:rPr lang="el-GR" altLang="es-ES" sz="1200" dirty="0" err="1">
                <a:latin typeface="Arial Rounded MT Bold" panose="020F0704030504030204" pitchFamily="34" charset="0"/>
              </a:rPr>
              <a:t>ές</a:t>
            </a:r>
            <a:r>
              <a:rPr lang="en-GB" altLang="es-ES" sz="1200" dirty="0">
                <a:latin typeface="Arial Rounded MT Bold" panose="020F0704030504030204" pitchFamily="34" charset="0"/>
              </a:rPr>
              <a:t>.</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07F3D0C-99EE-4DF9-96A1-05449D44CD53}"/>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Tree>
    <p:extLst>
      <p:ext uri="{BB962C8B-B14F-4D97-AF65-F5344CB8AC3E}">
        <p14:creationId xmlns:p14="http://schemas.microsoft.com/office/powerpoint/2010/main" val="3893885071"/>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309" y="113316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696317"/>
            <a:ext cx="6274274" cy="3231654"/>
          </a:xfrm>
          <a:prstGeom prst="rect">
            <a:avLst/>
          </a:prstGeom>
          <a:noFill/>
        </p:spPr>
        <p:txBody>
          <a:bodyPr wrap="square" rtlCol="0">
            <a:spAutoFit/>
          </a:bodyPr>
          <a:lstStyle/>
          <a:p>
            <a:pPr algn="l" rtl="0">
              <a:defRPr/>
            </a:pPr>
            <a:r>
              <a:rPr lang="en-GB" altLang="es-ES" sz="1200" b="1" i="1" dirty="0">
                <a:solidFill>
                  <a:srgbClr val="FF3399"/>
                </a:solidFill>
              </a:rPr>
              <a:t>Καλύτερο στοίχημα:</a:t>
            </a:r>
            <a:r>
              <a:rPr lang="en-GB" altLang="es-ES" sz="1200" b="1" dirty="0">
                <a:solidFill>
                  <a:srgbClr val="FF3399"/>
                </a:solidFill>
              </a:rPr>
              <a:t> </a:t>
            </a:r>
            <a:r>
              <a:rPr lang="en-GB" altLang="es-ES" sz="1200" b="1" dirty="0" err="1"/>
              <a:t>εκείνες</a:t>
            </a:r>
            <a:r>
              <a:rPr lang="en-GB" altLang="es-ES" sz="1200" b="1" dirty="0"/>
              <a:t> </a:t>
            </a:r>
            <a:r>
              <a:rPr lang="el-GR" altLang="es-ES" sz="1200" b="1" dirty="0"/>
              <a:t>οι</a:t>
            </a:r>
            <a:r>
              <a:rPr lang="en-GB" altLang="es-ES" sz="1200" b="1" dirty="0"/>
              <a:t> σελίδες που μπορούν να οριστούν ως το καλύτερο αποτέλεσμα για ορισμένα ερωτήματα.</a:t>
            </a:r>
          </a:p>
          <a:p>
            <a:pPr algn="l" rtl="0">
              <a:defRPr/>
            </a:pPr>
            <a:endParaRPr lang="en-GB" altLang="es-ES" sz="1200" b="1" i="1" dirty="0"/>
          </a:p>
          <a:p>
            <a:pPr algn="l" rtl="0">
              <a:defRPr/>
            </a:pPr>
            <a:r>
              <a:rPr lang="en-GB" altLang="es-ES" sz="1200" b="1" dirty="0"/>
              <a:t>Δεν υπάρχει τρόπος να πείτε σε μια εξωτερική μηχανή αναζήτησης ποιες σελίδες του ιστότοπού σας είναι πιο σημαντικές για κάθε ερώτημα.</a:t>
            </a:r>
          </a:p>
          <a:p>
            <a:pPr algn="l" rtl="0">
              <a:defRPr/>
            </a:pPr>
            <a:endParaRPr lang="en-GB" altLang="es-ES" sz="1200" b="1" dirty="0"/>
          </a:p>
          <a:p>
            <a:pPr algn="l" rtl="0">
              <a:defRPr/>
            </a:pPr>
            <a:r>
              <a:rPr lang="en-GB" altLang="es-ES" sz="1200" b="1" dirty="0"/>
              <a:t>Αλλά για τη μηχανή κάθε ιστότοπου και για τα πιο σημαντικά ερωτήματα μπορείτε να συντάξετε μια λίστα ταξινομημένων αποτελεσμάτων που ονομάζεται Best Bet.</a:t>
            </a:r>
          </a:p>
          <a:p>
            <a:pPr algn="l" rtl="0">
              <a:defRPr/>
            </a:pPr>
            <a:endParaRPr lang="en-GB" altLang="es-ES" sz="1200" b="1" dirty="0"/>
          </a:p>
          <a:p>
            <a:pPr algn="l" rtl="0">
              <a:defRPr/>
            </a:pPr>
            <a:r>
              <a:rPr lang="en-GB" altLang="es-ES" sz="1200" b="1" dirty="0"/>
              <a:t>Αυτό πρέπει:</a:t>
            </a:r>
          </a:p>
          <a:p>
            <a:pPr marL="171450" indent="-171450" algn="l" rtl="0">
              <a:buFont typeface="Arial" panose="020B0604020202020204" pitchFamily="34" charset="0"/>
              <a:buChar char="•"/>
              <a:defRPr/>
            </a:pPr>
            <a:r>
              <a:rPr lang="el-GR" altLang="es-ES" sz="1200" b="1" dirty="0">
                <a:solidFill>
                  <a:srgbClr val="FF3399"/>
                </a:solidFill>
              </a:rPr>
              <a:t>Να ανταποκρίνεται </a:t>
            </a:r>
            <a:r>
              <a:rPr lang="en-GB" altLang="es-ES" sz="1200" b="1" dirty="0" err="1">
                <a:solidFill>
                  <a:srgbClr val="FF3399"/>
                </a:solidFill>
              </a:rPr>
              <a:t>σε</a:t>
            </a:r>
            <a:r>
              <a:rPr lang="en-GB" altLang="es-ES" sz="1200" b="1" dirty="0">
                <a:solidFill>
                  <a:srgbClr val="FF3399"/>
                </a:solidFill>
              </a:rPr>
              <a:t> μάρκες ή ονόματα προϊόντων</a:t>
            </a:r>
          </a:p>
          <a:p>
            <a:pPr marL="171450" indent="-171450">
              <a:buFont typeface="Arial" panose="020B0604020202020204" pitchFamily="34" charset="0"/>
              <a:buChar char="•"/>
              <a:defRPr/>
            </a:pPr>
            <a:r>
              <a:rPr lang="el-GR" altLang="es-ES" sz="1200" b="1" dirty="0">
                <a:solidFill>
                  <a:srgbClr val="FF3399"/>
                </a:solidFill>
              </a:rPr>
              <a:t>Να ανταποκρίνεται</a:t>
            </a:r>
            <a:r>
              <a:rPr lang="en-GB" altLang="es-ES" sz="1200" b="1" dirty="0">
                <a:solidFill>
                  <a:srgbClr val="FF3399"/>
                </a:solidFill>
              </a:rPr>
              <a:t> σ</a:t>
            </a:r>
            <a:r>
              <a:rPr lang="el-GR" altLang="es-ES" sz="1200" b="1" dirty="0">
                <a:solidFill>
                  <a:srgbClr val="FF3399"/>
                </a:solidFill>
              </a:rPr>
              <a:t>ε </a:t>
            </a:r>
            <a:r>
              <a:rPr lang="en-GB" altLang="es-ES" sz="1200" b="1" dirty="0" err="1">
                <a:solidFill>
                  <a:srgbClr val="FF3399"/>
                </a:solidFill>
              </a:rPr>
              <a:t>κατάλογο</a:t>
            </a:r>
            <a:r>
              <a:rPr lang="el-GR" altLang="es-ES" sz="1200" b="1" dirty="0">
                <a:solidFill>
                  <a:srgbClr val="FF3399"/>
                </a:solidFill>
              </a:rPr>
              <a:t> με </a:t>
            </a:r>
            <a:r>
              <a:rPr lang="en-GB" altLang="es-ES" sz="1200" b="1" dirty="0" err="1">
                <a:solidFill>
                  <a:srgbClr val="FF3399"/>
                </a:solidFill>
              </a:rPr>
              <a:t>αριθμούς</a:t>
            </a:r>
            <a:r>
              <a:rPr lang="en-GB" altLang="es-ES" sz="1200" b="1" dirty="0">
                <a:solidFill>
                  <a:srgbClr val="FF3399"/>
                </a:solidFill>
              </a:rPr>
              <a:t> ή κωδικούς</a:t>
            </a:r>
          </a:p>
          <a:p>
            <a:pPr marL="171450" indent="-171450">
              <a:buFont typeface="Arial" panose="020B0604020202020204" pitchFamily="34" charset="0"/>
              <a:buChar char="•"/>
              <a:defRPr/>
            </a:pPr>
            <a:r>
              <a:rPr lang="el-GR" altLang="es-ES" sz="1200" b="1" dirty="0">
                <a:solidFill>
                  <a:srgbClr val="FF3399"/>
                </a:solidFill>
              </a:rPr>
              <a:t>Να ανταποκρίνεται</a:t>
            </a:r>
            <a:r>
              <a:rPr lang="en-GB" altLang="es-ES" sz="1200" b="1" dirty="0">
                <a:solidFill>
                  <a:srgbClr val="FF3399"/>
                </a:solidFill>
              </a:rPr>
              <a:t> στα ονόματα κατηγοριών</a:t>
            </a:r>
          </a:p>
          <a:p>
            <a:pPr marL="171450" indent="-171450">
              <a:buFont typeface="Arial" panose="020B0604020202020204" pitchFamily="34" charset="0"/>
              <a:buChar char="•"/>
              <a:defRPr/>
            </a:pPr>
            <a:r>
              <a:rPr lang="el-GR" altLang="es-ES" sz="1200" b="1" dirty="0">
                <a:solidFill>
                  <a:srgbClr val="FF3399"/>
                </a:solidFill>
              </a:rPr>
              <a:t>Να ανταποκρίνεται</a:t>
            </a:r>
            <a:r>
              <a:rPr lang="en-GB" altLang="es-ES" sz="1200" b="1" dirty="0">
                <a:solidFill>
                  <a:srgbClr val="FF3399"/>
                </a:solidFill>
              </a:rPr>
              <a:t> στα ονόματα των βασικών στελεχών ή του προσωπικού</a:t>
            </a:r>
          </a:p>
          <a:p>
            <a:pPr algn="l" rtl="0">
              <a:defRPr/>
            </a:pPr>
            <a:endParaRPr lang="it-IT" altLang="es-ES" sz="1200" b="1" dirty="0"/>
          </a:p>
          <a:p>
            <a:pPr algn="l" rtl="0">
              <a:defRPr/>
            </a:pPr>
            <a:endParaRPr lang="it-IT" altLang="es-ES" sz="1200" b="1" i="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F2A9E68-388C-4F9D-B303-07AD671337A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549C19F-7CFA-4A34-A6B0-414ACA36CEC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31292180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30235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r>
              <a:rPr lang="it-IT" sz="1200" b="1" dirty="0">
                <a:solidFill>
                  <a:schemeClr val="tx1"/>
                </a:solidFill>
              </a:rPr>
              <a:t>;</a:t>
            </a:r>
          </a:p>
        </p:txBody>
      </p:sp>
      <p:sp>
        <p:nvSpPr>
          <p:cNvPr id="6" name="TextBox 5"/>
          <p:cNvSpPr txBox="1"/>
          <p:nvPr/>
        </p:nvSpPr>
        <p:spPr>
          <a:xfrm>
            <a:off x="1439652" y="1923678"/>
            <a:ext cx="6264696" cy="2308324"/>
          </a:xfrm>
          <a:prstGeom prst="rect">
            <a:avLst/>
          </a:prstGeom>
          <a:noFill/>
        </p:spPr>
        <p:txBody>
          <a:bodyPr wrap="square" rtlCol="0">
            <a:spAutoFit/>
          </a:bodyPr>
          <a:lstStyle/>
          <a:p>
            <a:pPr algn="l" rtl="0">
              <a:defRPr/>
            </a:pPr>
            <a:r>
              <a:rPr lang="en-GB" altLang="es-ES" sz="1200" b="1" i="1" dirty="0">
                <a:solidFill>
                  <a:srgbClr val="FF3399"/>
                </a:solidFill>
              </a:rPr>
              <a:t>Ταξινόμηση ενός SERP:</a:t>
            </a:r>
          </a:p>
          <a:p>
            <a:pPr algn="l" rtl="0">
              <a:defRPr/>
            </a:pPr>
            <a:endParaRPr lang="en-GB" altLang="es-ES" sz="1200" b="1" dirty="0"/>
          </a:p>
          <a:p>
            <a:pPr algn="l" rtl="0">
              <a:defRPr/>
            </a:pPr>
            <a:r>
              <a:rPr lang="en-GB" altLang="es-ES" sz="1200" b="1" dirty="0"/>
              <a:t>ΕΝΑ </a:t>
            </a:r>
            <a:r>
              <a:rPr lang="en-GB" altLang="es-ES" sz="1200" b="1" dirty="0" err="1"/>
              <a:t>serp</a:t>
            </a:r>
            <a:r>
              <a:rPr lang="en-GB" altLang="es-ES" sz="1200" b="1" dirty="0"/>
              <a:t> συνήθως ταξινομείται κατά συνάφεια.</a:t>
            </a:r>
          </a:p>
          <a:p>
            <a:pPr algn="l" rtl="0">
              <a:defRPr/>
            </a:pPr>
            <a:endParaRPr lang="en-GB" altLang="es-ES" sz="1200" b="1" dirty="0"/>
          </a:p>
          <a:p>
            <a:pPr algn="l" rtl="0">
              <a:defRPr/>
            </a:pPr>
            <a:r>
              <a:rPr lang="en-GB" altLang="es-ES" sz="1200" b="1" dirty="0"/>
              <a:t>Δώστε στους χρήστες τη δυνατότητα να ταξινομήσουν τις απαντήσεις κατά χαρακτηριστικό (τιμή, ημερομηνία κλπ) μπορεί να είναι χρήσιμο.</a:t>
            </a:r>
          </a:p>
          <a:p>
            <a:pPr algn="l" rtl="0">
              <a:defRPr/>
            </a:pPr>
            <a:endParaRPr lang="en-GB" altLang="es-ES" sz="1200" b="1" dirty="0"/>
          </a:p>
          <a:p>
            <a:pPr algn="l" rtl="0">
              <a:defRPr/>
            </a:pPr>
            <a:r>
              <a:rPr lang="en-GB" altLang="es-ES" sz="1200" b="1" dirty="0"/>
              <a:t>Είναι σκόπιμο να δοθεί η δυνατότητα επιλογής αν θα παραγγείλετε </a:t>
            </a:r>
            <a:r>
              <a:rPr lang="en-GB" altLang="es-ES" sz="1200" b="1" dirty="0" err="1"/>
              <a:t>με</a:t>
            </a:r>
            <a:r>
              <a:rPr lang="en-GB" altLang="es-ES" sz="1200" b="1" dirty="0"/>
              <a:t> Α</a:t>
            </a:r>
            <a:r>
              <a:rPr lang="el-GR" altLang="es-ES" sz="1200" b="1" dirty="0"/>
              <a:t>ΥΞΟΝΤΑ</a:t>
            </a:r>
            <a:r>
              <a:rPr lang="en-GB" altLang="es-ES" sz="1200" b="1" dirty="0"/>
              <a:t> ή </a:t>
            </a:r>
            <a:r>
              <a:rPr lang="el-GR" altLang="es-ES" sz="1200" b="1" dirty="0"/>
              <a:t>ΦΘΙΝΟΝΤΑ</a:t>
            </a:r>
            <a:r>
              <a:rPr lang="en-GB" altLang="es-ES" sz="1200" b="1" dirty="0"/>
              <a:t> τρόπο.</a:t>
            </a:r>
          </a:p>
          <a:p>
            <a:pPr algn="l" rtl="0">
              <a:defRPr/>
            </a:pPr>
            <a:endParaRPr lang="it-IT" altLang="es-ES" sz="1200" b="1" dirty="0"/>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FBCD55C0-1A39-4811-B94F-6FFE03080D5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0086D89E-CA19-4429-BC82-E8CC3521E30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95291953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3477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20000" y="1833667"/>
            <a:ext cx="6264696" cy="2492990"/>
          </a:xfrm>
          <a:prstGeom prst="rect">
            <a:avLst/>
          </a:prstGeom>
          <a:noFill/>
        </p:spPr>
        <p:txBody>
          <a:bodyPr wrap="square" rtlCol="0">
            <a:spAutoFit/>
          </a:bodyPr>
          <a:lstStyle/>
          <a:p>
            <a:pPr algn="l" rtl="0">
              <a:defRPr/>
            </a:pPr>
            <a:r>
              <a:rPr lang="en-GB" altLang="es-ES" sz="1200" b="1" i="1" dirty="0">
                <a:solidFill>
                  <a:srgbClr val="FF3399"/>
                </a:solidFill>
              </a:rPr>
              <a:t>Δεν υπάρχουν αποτελέσματα στο SERP:</a:t>
            </a:r>
          </a:p>
          <a:p>
            <a:pPr algn="l" rtl="0">
              <a:defRPr/>
            </a:pPr>
            <a:endParaRPr lang="en-GB" altLang="es-ES" sz="1200" b="1" i="1" dirty="0">
              <a:solidFill>
                <a:srgbClr val="FF3399"/>
              </a:solidFill>
            </a:endParaRPr>
          </a:p>
          <a:p>
            <a:pPr algn="l" rtl="0">
              <a:defRPr/>
            </a:pPr>
            <a:r>
              <a:rPr lang="en-GB" altLang="es-ES" sz="1200" b="1" dirty="0"/>
              <a:t>Είναι σημαντικό να υποδείξετε στον χρήστη την απουσία αποτελεσμάτων ερωτήματος επειδή </a:t>
            </a:r>
            <a:r>
              <a:rPr lang="en-GB" altLang="es-ES" sz="1200" b="1" dirty="0" err="1"/>
              <a:t>θα</a:t>
            </a:r>
            <a:r>
              <a:rPr lang="en-GB" altLang="es-ES" sz="1200" b="1" dirty="0"/>
              <a:t> </a:t>
            </a:r>
            <a:r>
              <a:rPr lang="en-GB" altLang="es-ES" sz="1200" b="1" dirty="0" err="1"/>
              <a:t>μπορούσε</a:t>
            </a:r>
            <a:r>
              <a:rPr lang="el-GR" altLang="es-ES" sz="1200" b="1" dirty="0"/>
              <a:t> να</a:t>
            </a:r>
            <a:r>
              <a:rPr lang="en-GB" altLang="es-ES" sz="1200" b="1" dirty="0"/>
              <a:t> </a:t>
            </a:r>
            <a:r>
              <a:rPr lang="en-GB" altLang="es-ES" sz="1200" b="1" dirty="0" err="1"/>
              <a:t>οδηγήσ</a:t>
            </a:r>
            <a:r>
              <a:rPr lang="el-GR" altLang="es-ES" sz="1200" b="1" dirty="0"/>
              <a:t>ει</a:t>
            </a:r>
            <a:r>
              <a:rPr lang="en-GB" altLang="es-ES" sz="1200" b="1" dirty="0"/>
              <a:t> τον χρήστη να περιμένει να ολοκληρωθεί η αναζήτηση, εάν δεν υπάρχει ένδειξη ότι έχει ήδη ολοκληρωθεί.</a:t>
            </a:r>
          </a:p>
          <a:p>
            <a:pPr algn="l" rtl="0">
              <a:defRPr/>
            </a:pPr>
            <a:endParaRPr lang="en-GB" altLang="es-ES" sz="1200" b="1" i="1" dirty="0"/>
          </a:p>
          <a:p>
            <a:pPr algn="l" rtl="0">
              <a:defRPr/>
            </a:pPr>
            <a:r>
              <a:rPr lang="en-GB" altLang="es-ES" sz="1200" b="1" i="1" dirty="0">
                <a:solidFill>
                  <a:srgbClr val="FF3399"/>
                </a:solidFill>
              </a:rPr>
              <a:t>Μόνο ένα αποτέλεσμα στο SERP:</a:t>
            </a:r>
          </a:p>
          <a:p>
            <a:pPr algn="l" rtl="0">
              <a:defRPr/>
            </a:pPr>
            <a:endParaRPr lang="en-GB" altLang="es-ES" sz="1200" b="1" i="1" dirty="0">
              <a:solidFill>
                <a:srgbClr val="FF3399"/>
              </a:solidFill>
            </a:endParaRPr>
          </a:p>
          <a:p>
            <a:pPr algn="l" rtl="0">
              <a:defRPr/>
            </a:pPr>
            <a:r>
              <a:rPr lang="en-GB" altLang="es-ES" sz="1200" b="1" dirty="0"/>
              <a:t>Εάν το ερώτημα δίνει μόνο ένα αποτέλεσμα, δεν συνιστάται η μεταφορά του </a:t>
            </a:r>
            <a:r>
              <a:rPr lang="en-GB" altLang="es-ES" sz="1200" b="1" dirty="0" err="1"/>
              <a:t>χρήστη</a:t>
            </a:r>
            <a:r>
              <a:rPr lang="en-GB" altLang="es-ES" sz="1200" b="1" dirty="0"/>
              <a:t> </a:t>
            </a:r>
            <a:r>
              <a:rPr lang="en-GB" altLang="es-ES" sz="1200" b="1" dirty="0" err="1"/>
              <a:t>στ</a:t>
            </a:r>
            <a:r>
              <a:rPr lang="el-GR" altLang="es-ES" sz="1200" b="1" dirty="0"/>
              <a:t>η</a:t>
            </a:r>
            <a:r>
              <a:rPr lang="en-GB" altLang="es-ES" sz="1200" b="1" dirty="0"/>
              <a:t> </a:t>
            </a:r>
            <a:r>
              <a:rPr lang="en-GB" altLang="es-ES" sz="1200" b="1" dirty="0" err="1"/>
              <a:t>σελίδα</a:t>
            </a:r>
            <a:r>
              <a:rPr lang="el-GR" altLang="es-ES" sz="1200" b="1" dirty="0"/>
              <a:t> που βρέθηκε</a:t>
            </a:r>
            <a:r>
              <a:rPr lang="en-GB" altLang="es-ES" sz="1200" b="1" dirty="0"/>
              <a:t>.</a:t>
            </a:r>
          </a:p>
          <a:p>
            <a:pPr algn="l" rtl="0">
              <a:defRPr/>
            </a:pPr>
            <a:r>
              <a:rPr lang="en-GB" altLang="es-ES" sz="1200" b="1" dirty="0"/>
              <a:t>Η εμφάνιση μιας σελίδας ιστότοπου αντί μιας σελίδας αποτελεσμάτων μπορεί να προκαλέσει σύγχυση για τον χρήστη.</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1AF54ED-7F66-4C66-970F-0D33B436947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3A03095-BD68-46D9-AE73-0D267958764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05612934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20381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03648" y="1867728"/>
            <a:ext cx="6264696" cy="1015663"/>
          </a:xfrm>
          <a:prstGeom prst="rect">
            <a:avLst/>
          </a:prstGeom>
          <a:noFill/>
        </p:spPr>
        <p:txBody>
          <a:bodyPr wrap="square" rtlCol="0">
            <a:spAutoFit/>
          </a:bodyPr>
          <a:lstStyle/>
          <a:p>
            <a:pPr algn="l" rtl="0">
              <a:defRPr/>
            </a:pPr>
            <a:r>
              <a:rPr lang="en-GB" altLang="es-ES" sz="1200" b="1" i="1" dirty="0">
                <a:solidFill>
                  <a:srgbClr val="FF3399"/>
                </a:solidFill>
              </a:rPr>
              <a:t>SEO: Βελτιστοποίηση μηχανών αναζήτησης</a:t>
            </a:r>
          </a:p>
          <a:p>
            <a:pPr algn="l" rtl="0">
              <a:defRPr/>
            </a:pPr>
            <a:endParaRPr lang="en-GB" altLang="es-ES" sz="1200" b="1" i="1" dirty="0">
              <a:solidFill>
                <a:srgbClr val="FF3399"/>
              </a:solidFill>
            </a:endParaRPr>
          </a:p>
          <a:p>
            <a:pPr algn="l" rtl="0">
              <a:defRPr/>
            </a:pPr>
            <a:r>
              <a:rPr lang="en-GB" altLang="es-ES" sz="1200" b="1" i="1" dirty="0"/>
              <a:t>Είναι ένα σύνολο μεθόδων που μπορούν να βελτιώσουν την κατάταξη ενός ιστότοπου στη μηχανή αναζήτησης.</a:t>
            </a:r>
          </a:p>
          <a:p>
            <a:pPr algn="l" rtl="0">
              <a:defRPr/>
            </a:pPr>
            <a:endParaRPr lang="en-GB" altLang="es-ES" sz="1200" b="1" i="1" dirty="0"/>
          </a:p>
          <a:p>
            <a:pPr algn="l" rtl="0">
              <a:defRPr/>
            </a:pPr>
            <a:r>
              <a:rPr lang="en-GB" altLang="es-ES" sz="1200" b="1" dirty="0"/>
              <a:t>Οι αποδεκτές μέθοδοι SEO αφορούν 3 τομείς:</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E85741-018D-44B3-B73A-958DCD6794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E4EDF211-3560-484C-8455-77FDF48B2E62}"/>
              </a:ext>
            </a:extLst>
          </p:cNvPr>
          <p:cNvGraphicFramePr/>
          <p:nvPr>
            <p:extLst>
              <p:ext uri="{D42A27DB-BD31-4B8C-83A1-F6EECF244321}">
                <p14:modId xmlns:p14="http://schemas.microsoft.com/office/powerpoint/2010/main" val="2191596635"/>
              </p:ext>
            </p:extLst>
          </p:nvPr>
        </p:nvGraphicFramePr>
        <p:xfrm>
          <a:off x="1490272" y="2931790"/>
          <a:ext cx="5818032" cy="147732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65655C19-676E-4E39-8390-AC90BC95ADB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72858673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6F9C10D9-750E-41BA-823D-A7F71502AA47}"/>
              </a:ext>
            </a:extLst>
          </p:cNvPr>
          <p:cNvSpPr/>
          <p:nvPr/>
        </p:nvSpPr>
        <p:spPr>
          <a:xfrm>
            <a:off x="1620000" y="2018333"/>
            <a:ext cx="6120352" cy="1705545"/>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620000" y="1397349"/>
            <a:ext cx="6120352"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2018333"/>
            <a:ext cx="6264696" cy="1754326"/>
          </a:xfrm>
          <a:prstGeom prst="rect">
            <a:avLst/>
          </a:prstGeom>
          <a:noFill/>
        </p:spPr>
        <p:txBody>
          <a:bodyPr wrap="square" rtlCol="0">
            <a:spAutoFit/>
          </a:bodyPr>
          <a:lstStyle/>
          <a:p>
            <a:pPr algn="l" rtl="0">
              <a:defRPr/>
            </a:pPr>
            <a:r>
              <a:rPr lang="en-GB" altLang="es-ES" sz="1200" b="1" i="1" dirty="0">
                <a:solidFill>
                  <a:srgbClr val="FF3399"/>
                </a:solidFill>
              </a:rPr>
              <a:t>SEO στη γλώσσα</a:t>
            </a:r>
          </a:p>
          <a:p>
            <a:pPr algn="l" rtl="0">
              <a:defRPr/>
            </a:pPr>
            <a:endParaRPr lang="en-GB" altLang="es-ES" sz="1200" b="1" dirty="0"/>
          </a:p>
          <a:p>
            <a:pPr algn="l" rtl="0">
              <a:defRPr/>
            </a:pPr>
            <a:r>
              <a:rPr lang="en-GB" altLang="es-ES" sz="1200" b="1" dirty="0"/>
              <a:t>Είναι απαραίτητο να εκφραστείτε με τις λέξεις που γνωρίζει και χρησιμοποιεί ο χρήστης.</a:t>
            </a:r>
          </a:p>
          <a:p>
            <a:pPr algn="l" rtl="0">
              <a:defRPr/>
            </a:pPr>
            <a:endParaRPr lang="en-GB" altLang="es-ES" sz="1200" b="1" dirty="0"/>
          </a:p>
          <a:p>
            <a:pPr algn="l" rtl="0">
              <a:defRPr/>
            </a:pPr>
            <a:r>
              <a:rPr lang="en-GB" altLang="es-ES" sz="1200" b="1" dirty="0"/>
              <a:t>Αυτό συμβαίνει επειδή οι μηχανές αναζήτησης τείνουν να δίνουν μεγαλύτερο βάρος στις λέξεις που εμφανίζονται στους τίτλους.</a:t>
            </a:r>
          </a:p>
          <a:p>
            <a:pPr algn="l" rtl="0">
              <a:defRPr/>
            </a:pPr>
            <a:endParaRPr lang="en-GB" altLang="es-ES" sz="1200" b="1" dirty="0"/>
          </a:p>
          <a:p>
            <a:pPr algn="l" rtl="0">
              <a:defRPr/>
            </a:pPr>
            <a:r>
              <a:rPr lang="en-GB" altLang="es-ES" sz="1200" b="1" dirty="0"/>
              <a:t>Οι χρήστες σαρώνουν το αποτέλεσμα και συχνά διαβάζουν μόνο τον τίτλο</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E7B3010-C94E-456B-8949-84F01AB7BE1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6957CB0F-D393-453E-B596-0F10776AF8D4}"/>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55976252"/>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a:extLst>
              <a:ext uri="{FF2B5EF4-FFF2-40B4-BE49-F238E27FC236}">
                <a16:creationId xmlns:a16="http://schemas.microsoft.com/office/drawing/2014/main" id="{0F5B7723-223E-49F0-AE7A-88065595FCE3}"/>
              </a:ext>
            </a:extLst>
          </p:cNvPr>
          <p:cNvSpPr/>
          <p:nvPr/>
        </p:nvSpPr>
        <p:spPr>
          <a:xfrm>
            <a:off x="1403648" y="1779662"/>
            <a:ext cx="6254790" cy="2115509"/>
          </a:xfrm>
          <a:prstGeom prst="rect">
            <a:avLst/>
          </a:prstGeom>
          <a:solidFill>
            <a:schemeClr val="accent4">
              <a:lumMod val="40000"/>
              <a:lumOff val="60000"/>
            </a:schemeClr>
          </a:solidFill>
          <a:ln>
            <a:solidFill>
              <a:schemeClr val="accent4">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03648" y="1225719"/>
            <a:ext cx="626469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393742" y="1857465"/>
            <a:ext cx="6264696" cy="2492990"/>
          </a:xfrm>
          <a:prstGeom prst="rect">
            <a:avLst/>
          </a:prstGeom>
          <a:noFill/>
        </p:spPr>
        <p:txBody>
          <a:bodyPr wrap="square" rtlCol="0">
            <a:spAutoFit/>
          </a:bodyPr>
          <a:lstStyle/>
          <a:p>
            <a:pPr algn="l" rtl="0">
              <a:defRPr/>
            </a:pPr>
            <a:r>
              <a:rPr lang="en-GB" altLang="es-ES" sz="1200" b="1" i="1" dirty="0">
                <a:solidFill>
                  <a:srgbClr val="FF3399"/>
                </a:solidFill>
              </a:rPr>
              <a:t>SEO στη γλώσσα</a:t>
            </a:r>
          </a:p>
          <a:p>
            <a:pPr algn="l" rtl="0">
              <a:defRPr/>
            </a:pPr>
            <a:endParaRPr lang="en-GB" altLang="es-ES" sz="1200" b="1" i="1" dirty="0"/>
          </a:p>
          <a:p>
            <a:pPr>
              <a:defRPr/>
            </a:pPr>
            <a:r>
              <a:rPr lang="el-GR" altLang="es-ES" sz="1200" b="1" dirty="0"/>
              <a:t>Δεν έχει νόημα η προσέλκυση περισσότερων χρηστών με μοναδικό σκοπό την αναπήδησή τους καθώς η σελίδα είναι ακατάστατη ή μη πρακτική.</a:t>
            </a:r>
          </a:p>
          <a:p>
            <a:pPr>
              <a:defRPr/>
            </a:pPr>
            <a:endParaRPr lang="en-GB" altLang="es-ES" sz="1200" b="1" dirty="0"/>
          </a:p>
          <a:p>
            <a:pPr algn="l" rtl="0">
              <a:defRPr/>
            </a:pPr>
            <a:r>
              <a:rPr lang="en-GB" altLang="es-ES" sz="1200" b="1" dirty="0"/>
              <a:t>Οι μέθοδοι για να ανακαλύψετε τη γλώσσα του χρήστη του ιστότοπού σας είναι τα δικά σας αρχεία καταγραφής (για να ανακαλύψετε τα ερωτήματα που χρησιμοποιούν οι χρήστες) και οι δοκιμές.</a:t>
            </a:r>
          </a:p>
          <a:p>
            <a:pPr algn="l" rtl="0">
              <a:defRPr/>
            </a:pPr>
            <a:endParaRPr lang="en-GB" altLang="es-ES" sz="1200" b="1" dirty="0"/>
          </a:p>
          <a:p>
            <a:pPr algn="l" rtl="0">
              <a:defRPr/>
            </a:pPr>
            <a:r>
              <a:rPr lang="en-GB" altLang="es-ES" sz="1200" b="1" dirty="0"/>
              <a:t>ΣΗΜΑΝΤΙΚΟ: Σκεφτείτε το SEO όσον αφορά τις βασικές φράσεις, αυτές τείνουν να </a:t>
            </a:r>
            <a:r>
              <a:rPr lang="en-GB" altLang="es-ES" sz="1200" b="1" dirty="0" err="1"/>
              <a:t>οδηγούν</a:t>
            </a:r>
            <a:r>
              <a:rPr lang="en-GB" altLang="es-ES" sz="1200" b="1" dirty="0"/>
              <a:t> </a:t>
            </a:r>
            <a:r>
              <a:rPr lang="en-GB" altLang="es-ES" sz="1200" b="1" dirty="0" err="1"/>
              <a:t>πολλαπλ</a:t>
            </a:r>
            <a:r>
              <a:rPr lang="el-GR" altLang="es-ES" sz="1200" b="1" dirty="0" err="1"/>
              <a:t>ούς</a:t>
            </a:r>
            <a:r>
              <a:rPr lang="en-GB" altLang="es-ES" sz="1200" b="1" dirty="0"/>
              <a:t> χρήστες / πελάτες.</a:t>
            </a:r>
          </a:p>
          <a:p>
            <a:pPr algn="l" rtl="0">
              <a:defRPr/>
            </a:pPr>
            <a:r>
              <a:rPr lang="it-IT" altLang="es-ES" sz="1200" b="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10D76E0-1AD4-4926-9D48-E6ED7E82FF3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4D63D2FA-3304-4A74-97F0-F59DCC8F2A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62293287"/>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AAF06946-1064-468F-A7A0-43ADF50FBAE6}"/>
              </a:ext>
            </a:extLst>
          </p:cNvPr>
          <p:cNvSpPr/>
          <p:nvPr/>
        </p:nvSpPr>
        <p:spPr>
          <a:xfrm>
            <a:off x="1547664" y="1856984"/>
            <a:ext cx="6120680" cy="2471736"/>
          </a:xfrm>
          <a:prstGeom prst="rect">
            <a:avLst/>
          </a:prstGeom>
          <a:solidFill>
            <a:schemeClr val="accent4">
              <a:lumMod val="20000"/>
              <a:lumOff val="80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547664" y="1198442"/>
            <a:ext cx="612068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r>
              <a:rPr lang="it-IT" sz="1200" b="1" dirty="0">
                <a:solidFill>
                  <a:schemeClr val="tx1"/>
                </a:solidFill>
              </a:rPr>
              <a:t>;</a:t>
            </a:r>
          </a:p>
        </p:txBody>
      </p:sp>
      <p:sp>
        <p:nvSpPr>
          <p:cNvPr id="6" name="TextBox 5"/>
          <p:cNvSpPr txBox="1"/>
          <p:nvPr/>
        </p:nvSpPr>
        <p:spPr>
          <a:xfrm>
            <a:off x="1595913" y="1916673"/>
            <a:ext cx="6264696" cy="3231654"/>
          </a:xfrm>
          <a:prstGeom prst="rect">
            <a:avLst/>
          </a:prstGeom>
          <a:noFill/>
        </p:spPr>
        <p:txBody>
          <a:bodyPr wrap="square" rtlCol="0">
            <a:spAutoFit/>
          </a:bodyPr>
          <a:lstStyle/>
          <a:p>
            <a:pPr algn="l" rtl="0">
              <a:defRPr/>
            </a:pPr>
            <a:r>
              <a:rPr lang="en-GB" altLang="es-ES" sz="1200" b="1" i="1" dirty="0">
                <a:solidFill>
                  <a:schemeClr val="accent4">
                    <a:lumMod val="50000"/>
                  </a:schemeClr>
                </a:solidFill>
              </a:rPr>
              <a:t>SEO για την αρχιτεκτονική</a:t>
            </a:r>
          </a:p>
          <a:p>
            <a:pPr algn="l" rtl="0">
              <a:defRPr/>
            </a:pPr>
            <a:endParaRPr lang="en-GB" altLang="es-ES" sz="1200" b="1" dirty="0"/>
          </a:p>
          <a:p>
            <a:pPr algn="l" rtl="0">
              <a:defRPr/>
            </a:pPr>
            <a:r>
              <a:rPr lang="en-GB" altLang="es-ES" sz="1200" b="1" dirty="0"/>
              <a:t>Είναι σημαντικό για:</a:t>
            </a:r>
          </a:p>
          <a:p>
            <a:pPr algn="l" rtl="0">
              <a:defRPr/>
            </a:pPr>
            <a:endParaRPr lang="en-GB" altLang="es-ES" sz="1200" b="1" dirty="0"/>
          </a:p>
          <a:p>
            <a:pPr marL="171450" indent="-171450" algn="l" rtl="0">
              <a:buFontTx/>
              <a:buChar char="-"/>
              <a:defRPr/>
            </a:pPr>
            <a:r>
              <a:rPr lang="el-GR" altLang="es-ES" sz="1200" b="1" dirty="0"/>
              <a:t>Να β</a:t>
            </a:r>
            <a:r>
              <a:rPr lang="en-GB" altLang="es-ES" sz="1200" b="1" dirty="0" err="1"/>
              <a:t>εβαιωθείτε</a:t>
            </a:r>
            <a:r>
              <a:rPr lang="en-GB" altLang="es-ES" sz="1200" b="1" dirty="0"/>
              <a:t> ότι οι σελίδες ενός ιστότοπου είναι ευρετηριασμένες.</a:t>
            </a:r>
          </a:p>
          <a:p>
            <a:pPr algn="l" rtl="0">
              <a:defRPr/>
            </a:pPr>
            <a:endParaRPr lang="en-GB" altLang="es-ES" sz="1200" b="1" dirty="0"/>
          </a:p>
          <a:p>
            <a:pPr algn="l" rtl="0">
              <a:defRPr/>
            </a:pPr>
            <a:r>
              <a:rPr lang="en-GB" altLang="es-ES" sz="1200" b="1" dirty="0"/>
              <a:t>- </a:t>
            </a:r>
            <a:r>
              <a:rPr lang="el-GR" altLang="es-ES" sz="1200" b="1" dirty="0"/>
              <a:t>Να ε</a:t>
            </a:r>
            <a:r>
              <a:rPr lang="en-GB" altLang="es-ES" sz="1200" b="1" dirty="0" err="1"/>
              <a:t>ξασφαλίστε</a:t>
            </a:r>
            <a:r>
              <a:rPr lang="en-GB" altLang="es-ES" sz="1200" b="1" dirty="0"/>
              <a:t> μια κατάλληλη δομή συνδέσμων για την καθοδήγηση προγραμμάτων που σερφάρουν στον ιστό, συλλέγοντας πληροφορίες </a:t>
            </a:r>
            <a:r>
              <a:rPr lang="en-GB" altLang="es-ES" sz="1200" b="1" dirty="0" err="1"/>
              <a:t>για</a:t>
            </a:r>
            <a:r>
              <a:rPr lang="en-GB" altLang="es-ES" sz="1200" b="1" dirty="0"/>
              <a:t> τ</a:t>
            </a:r>
            <a:r>
              <a:rPr lang="el-GR" altLang="es-ES" sz="1200" b="1" dirty="0" err="1"/>
              <a:t>ις</a:t>
            </a:r>
            <a:r>
              <a:rPr lang="el-GR" altLang="es-ES" sz="1200" b="1" dirty="0"/>
              <a:t> μηχανές </a:t>
            </a:r>
            <a:r>
              <a:rPr lang="en-GB" altLang="es-ES" sz="1200" b="1" dirty="0"/>
              <a:t>(</a:t>
            </a:r>
            <a:r>
              <a:rPr lang="en-GB" altLang="es-ES" sz="1200" b="1" dirty="0" err="1"/>
              <a:t>αράχνες</a:t>
            </a:r>
            <a:r>
              <a:rPr lang="en-GB" altLang="es-ES" sz="1200" b="1" dirty="0"/>
              <a:t>) μέσω του περιεχομένου.</a:t>
            </a:r>
          </a:p>
          <a:p>
            <a:pPr algn="l" rtl="0">
              <a:defRPr/>
            </a:pPr>
            <a:endParaRPr lang="en-GB" altLang="es-ES" sz="1200" b="1" dirty="0"/>
          </a:p>
          <a:p>
            <a:pPr algn="l" rtl="0">
              <a:defRPr/>
            </a:pPr>
            <a:r>
              <a:rPr lang="en-GB" altLang="es-ES" sz="1200" b="1" dirty="0"/>
              <a:t>Βεβαιωθείτε ότι υπάρχει μια ακριβής ακολουθία συνδέσμων από την αρχική σελίδα σε οποιαδήποτε σελίδα θέλετε να εμφανίζεται με ευρετηρίαση στις μηχανές αναζήτησης.</a:t>
            </a:r>
          </a:p>
          <a:p>
            <a:pPr algn="l" rtl="0">
              <a:defRPr/>
            </a:pPr>
            <a:endParaRPr lang="it-IT" altLang="es-ES" sz="1200" b="1" dirty="0"/>
          </a:p>
          <a:p>
            <a:pPr algn="l" rtl="0">
              <a:defRPr/>
            </a:pPr>
            <a:endParaRPr lang="it-IT" altLang="es-ES" sz="1200" b="1" dirty="0"/>
          </a:p>
          <a:p>
            <a:pPr algn="l" rtl="0">
              <a:defRPr/>
            </a:pPr>
            <a:r>
              <a:rPr lang="it-IT" altLang="es-ES" sz="1200" b="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5D0D308-579C-4890-827A-2E5AAF49DD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69611FDD-998C-418D-AC9F-92D2D1E72AD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7588970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D1A8E804-04A2-4789-BEF4-600A95FC325B}"/>
              </a:ext>
            </a:extLst>
          </p:cNvPr>
          <p:cNvSpPr/>
          <p:nvPr/>
        </p:nvSpPr>
        <p:spPr>
          <a:xfrm>
            <a:off x="1500841" y="1910544"/>
            <a:ext cx="6264696" cy="2160240"/>
          </a:xfrm>
          <a:prstGeom prst="rect">
            <a:avLst/>
          </a:prstGeom>
          <a:no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500840" y="1225554"/>
            <a:ext cx="6264695"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35060" y="1756953"/>
            <a:ext cx="6264696" cy="2677656"/>
          </a:xfrm>
          <a:prstGeom prst="rect">
            <a:avLst/>
          </a:prstGeom>
          <a:noFill/>
        </p:spPr>
        <p:txBody>
          <a:bodyPr wrap="square" rtlCol="0">
            <a:spAutoFit/>
          </a:bodyPr>
          <a:lstStyle/>
          <a:p>
            <a:pPr algn="l" rtl="0">
              <a:defRPr/>
            </a:pPr>
            <a:endParaRPr lang="it-IT" altLang="es-ES" sz="1200" b="1" i="1" dirty="0"/>
          </a:p>
          <a:p>
            <a:pPr algn="l" rtl="0">
              <a:defRPr/>
            </a:pPr>
            <a:endParaRPr lang="en-GB" altLang="es-ES" sz="1200" b="1" i="1" dirty="0">
              <a:solidFill>
                <a:srgbClr val="7030A0"/>
              </a:solidFill>
            </a:endParaRPr>
          </a:p>
          <a:p>
            <a:pPr algn="l" rtl="0">
              <a:defRPr/>
            </a:pPr>
            <a:r>
              <a:rPr lang="en-GB" altLang="es-ES" sz="1200" b="1" i="1" dirty="0" err="1">
                <a:solidFill>
                  <a:srgbClr val="7030A0"/>
                </a:solidFill>
              </a:rPr>
              <a:t>Φήμη</a:t>
            </a:r>
            <a:r>
              <a:rPr lang="en-GB" altLang="es-ES" sz="1200" b="1" i="1" dirty="0">
                <a:solidFill>
                  <a:srgbClr val="7030A0"/>
                </a:solidFill>
              </a:rPr>
              <a:t> SEO</a:t>
            </a:r>
          </a:p>
          <a:p>
            <a:pPr algn="l" rtl="0">
              <a:defRPr/>
            </a:pPr>
            <a:endParaRPr lang="en-GB" altLang="es-ES" sz="1200" b="1" i="1" dirty="0"/>
          </a:p>
          <a:p>
            <a:pPr algn="l" rtl="0">
              <a:defRPr/>
            </a:pPr>
            <a:r>
              <a:rPr lang="en-GB" altLang="es-ES" sz="1200" b="1" dirty="0"/>
              <a:t>Οι μηχανές αναζήτησης δίνουν μεγάλη προσοχή στη φήμη των ιστότοπων. </a:t>
            </a:r>
          </a:p>
          <a:p>
            <a:pPr algn="l" rtl="0">
              <a:defRPr/>
            </a:pPr>
            <a:r>
              <a:rPr lang="en-GB" altLang="es-ES" sz="1200" b="1" dirty="0"/>
              <a:t>Το κάνουν αυτό μετρώντας τον αριθμό των συνδέσμων που δείχνουν σε έναν συγκεκριμένο ιστότοπο.</a:t>
            </a:r>
          </a:p>
          <a:p>
            <a:pPr algn="l" rtl="0">
              <a:defRPr/>
            </a:pPr>
            <a:endParaRPr lang="en-GB" altLang="es-ES" sz="1200" b="1" dirty="0"/>
          </a:p>
          <a:p>
            <a:pPr algn="l" rtl="0">
              <a:defRPr/>
            </a:pPr>
            <a:r>
              <a:rPr lang="en-GB" altLang="es-ES" sz="1200" b="1" dirty="0"/>
              <a:t>Βασική ιδέα: Εάν πολλοί ιστότοποι θεωρούν ότι ο ιστότοπός σας είναι αξιόπιστος, σημαίνει ότι ο ιστότοπός σας είναι σημαντικός.</a:t>
            </a:r>
          </a:p>
          <a:p>
            <a:pPr algn="l" rtl="0">
              <a:defRPr/>
            </a:pPr>
            <a:endParaRPr lang="en-GB" altLang="es-ES" sz="1200" b="1" dirty="0"/>
          </a:p>
          <a:p>
            <a:pPr algn="l" rtl="0">
              <a:defRPr/>
            </a:pPr>
            <a:r>
              <a:rPr lang="en-GB" altLang="es-ES" sz="1200" b="1" dirty="0"/>
              <a:t>ΣΥΝΔΕΣΜΟΣ: αποφασιστικό κριτήριο για τη φήμη του ιστού.</a:t>
            </a:r>
          </a:p>
          <a:p>
            <a:pPr algn="l" rtl="0">
              <a:defRPr/>
            </a:pPr>
            <a:endParaRPr lang="it-IT" altLang="es-ES" sz="1200" b="1" dirty="0"/>
          </a:p>
          <a:p>
            <a:pPr algn="l" rtl="0">
              <a:defRPr/>
            </a:pPr>
            <a:r>
              <a:rPr lang="it-IT" altLang="es-ES" sz="1200" b="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FE4F4C-5BDB-4027-A046-95BE8B493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D038CA60-B6E7-4425-A524-865ADB6CE0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99125592"/>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896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10094" y="1921235"/>
            <a:ext cx="6264696" cy="2123658"/>
          </a:xfrm>
          <a:prstGeom prst="rect">
            <a:avLst/>
          </a:prstGeom>
          <a:noFill/>
        </p:spPr>
        <p:txBody>
          <a:bodyPr wrap="square" rtlCol="0">
            <a:spAutoFit/>
          </a:bodyPr>
          <a:lstStyle/>
          <a:p>
            <a:pPr algn="l" rtl="0">
              <a:defRPr/>
            </a:pPr>
            <a:r>
              <a:rPr lang="en-GB" altLang="es-ES" sz="1200" b="1" i="1" dirty="0">
                <a:solidFill>
                  <a:schemeClr val="accent2">
                    <a:lumMod val="75000"/>
                  </a:schemeClr>
                </a:solidFill>
              </a:rPr>
              <a:t>Αρχιτεκτονικές πλοήγησης και πληροφοριών:</a:t>
            </a:r>
          </a:p>
          <a:p>
            <a:pPr algn="l" rtl="0">
              <a:defRPr/>
            </a:pPr>
            <a:endParaRPr lang="en-GB" altLang="es-ES" sz="1200" b="1" i="1" dirty="0"/>
          </a:p>
          <a:p>
            <a:pPr algn="l" rtl="0">
              <a:defRPr/>
            </a:pPr>
            <a:r>
              <a:rPr lang="en-GB" altLang="es-ES" sz="1200" b="1" dirty="0"/>
              <a:t>Ένας καλά δομημένος ιστότοπος δίνει στους χρήστες αυτό που ψάχνουν όταν το αναζητούν.</a:t>
            </a:r>
          </a:p>
          <a:p>
            <a:pPr algn="l" rtl="0">
              <a:defRPr/>
            </a:pPr>
            <a:endParaRPr lang="en-GB" altLang="es-ES" sz="1200" b="1" dirty="0"/>
          </a:p>
          <a:p>
            <a:pPr algn="l" rtl="0">
              <a:defRPr/>
            </a:pPr>
            <a:r>
              <a:rPr lang="en-GB" altLang="es-ES" sz="1200" b="1" dirty="0"/>
              <a:t>Τα 4 χαρακτηριστικά που συλλογικά ονομάζονται ΔΙΑΘΕΣΙΜΟΤΗΤΑ προκαλούν τα μεγαλύτερα προβλήματα αναζήτησης.</a:t>
            </a:r>
          </a:p>
          <a:p>
            <a:pPr algn="l" rtl="0">
              <a:defRPr/>
            </a:pPr>
            <a:endParaRPr lang="en-GB" altLang="es-ES" sz="1200" b="1" dirty="0"/>
          </a:p>
          <a:p>
            <a:pPr algn="l" rtl="0">
              <a:defRPr/>
            </a:pPr>
            <a:r>
              <a:rPr lang="en-GB" altLang="es-ES" sz="1200" b="1" dirty="0"/>
              <a:t>Το Findability καθορίζει πόσο εύκολο είναι να βρείτε κάτι με περιήγηση και όχι με τη λειτουργία αναζήτησης. </a:t>
            </a:r>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39EB7FF-2642-497F-BC53-EE7E5C1EB0C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445A0C4F-4F32-41B2-BCB2-7EDCBE2F882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06917701"/>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22606" y="130808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graphicFrame>
        <p:nvGraphicFramePr>
          <p:cNvPr id="2" name="Diagrama 1">
            <a:extLst>
              <a:ext uri="{FF2B5EF4-FFF2-40B4-BE49-F238E27FC236}">
                <a16:creationId xmlns:a16="http://schemas.microsoft.com/office/drawing/2014/main" id="{4BCC7955-DD1D-4CDC-B774-3CF59B28EB59}"/>
              </a:ext>
            </a:extLst>
          </p:cNvPr>
          <p:cNvGraphicFramePr/>
          <p:nvPr>
            <p:extLst>
              <p:ext uri="{D42A27DB-BD31-4B8C-83A1-F6EECF244321}">
                <p14:modId xmlns:p14="http://schemas.microsoft.com/office/powerpoint/2010/main" val="2504175394"/>
              </p:ext>
            </p:extLst>
          </p:nvPr>
        </p:nvGraphicFramePr>
        <p:xfrm>
          <a:off x="1795266" y="2280194"/>
          <a:ext cx="4979580" cy="194421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63CDED9-FC11-4167-97D9-D09D865FE210}"/>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2" name="CuadroTexto 11">
            <a:extLst>
              <a:ext uri="{FF2B5EF4-FFF2-40B4-BE49-F238E27FC236}">
                <a16:creationId xmlns:a16="http://schemas.microsoft.com/office/drawing/2014/main" id="{9C904B0A-10A8-4EB3-8918-BB2DAA5503E8}"/>
              </a:ext>
            </a:extLst>
          </p:cNvPr>
          <p:cNvSpPr txBox="1"/>
          <p:nvPr/>
        </p:nvSpPr>
        <p:spPr>
          <a:xfrm>
            <a:off x="1422606" y="1839898"/>
            <a:ext cx="4979580" cy="276999"/>
          </a:xfrm>
          <a:prstGeom prst="rect">
            <a:avLst/>
          </a:prstGeom>
          <a:noFill/>
        </p:spPr>
        <p:txBody>
          <a:bodyPr wrap="square">
            <a:spAutoFit/>
          </a:bodyPr>
          <a:lstStyle/>
          <a:p>
            <a:pPr algn="l" rtl="0">
              <a:defRPr/>
            </a:pPr>
            <a:r>
              <a:rPr lang="en-GB" altLang="es-ES" sz="1200" b="1" dirty="0"/>
              <a:t>4 συναρτήσεις που ονομάζονται συλλογικά </a:t>
            </a:r>
            <a:r>
              <a:rPr lang="en-GB" altLang="es-ES" sz="1200" b="1" dirty="0">
                <a:solidFill>
                  <a:srgbClr val="FF3399"/>
                </a:solidFill>
              </a:rPr>
              <a:t>ΔΙΑΘΕΣΙΜΟΤΗΤΑ</a:t>
            </a:r>
            <a:r>
              <a:rPr lang="en-GB" altLang="es-ES" sz="1200" b="1" dirty="0"/>
              <a:t>:</a:t>
            </a:r>
          </a:p>
        </p:txBody>
      </p:sp>
      <p:pic>
        <p:nvPicPr>
          <p:cNvPr id="10" name="Imagen 9">
            <a:extLst>
              <a:ext uri="{FF2B5EF4-FFF2-40B4-BE49-F238E27FC236}">
                <a16:creationId xmlns:a16="http://schemas.microsoft.com/office/drawing/2014/main" id="{E23475FF-26F6-412E-8908-F1DAD5E965E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4366698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5183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r>
              <a:rPr lang="el-GR" altLang="ko-KR" sz="1200" b="1" dirty="0">
                <a:solidFill>
                  <a:schemeClr val="tx1"/>
                </a:solidFill>
              </a:rPr>
              <a:t>Η άφιξη του χρήστη από μια μηχανή αναζήτησης</a:t>
            </a:r>
            <a:endParaRPr lang="ko-KR" altLang="en-US" sz="1200" b="1" dirty="0">
              <a:solidFill>
                <a:schemeClr val="tx1"/>
              </a:solidFill>
            </a:endParaRPr>
          </a:p>
        </p:txBody>
      </p:sp>
      <p:sp>
        <p:nvSpPr>
          <p:cNvPr id="6" name="TextBox 5"/>
          <p:cNvSpPr txBox="1"/>
          <p:nvPr/>
        </p:nvSpPr>
        <p:spPr>
          <a:xfrm>
            <a:off x="1579342" y="1848639"/>
            <a:ext cx="6207782" cy="276999"/>
          </a:xfrm>
          <a:prstGeom prst="rect">
            <a:avLst/>
          </a:prstGeom>
          <a:noFill/>
        </p:spPr>
        <p:txBody>
          <a:bodyPr wrap="square" rtlCol="0">
            <a:spAutoFit/>
          </a:bodyPr>
          <a:lstStyle/>
          <a:p>
            <a:pPr algn="l" rtl="0">
              <a:defRPr/>
            </a:pPr>
            <a:r>
              <a:rPr lang="en-GB" altLang="es-ES" sz="1200" b="1" dirty="0"/>
              <a:t>Για να ενδιαφερθεί ο χρήστης για την περιήγηση στον ιστότοπό σας, πρέπει να προσπαθήσετε:</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969B91E-2E07-4B5C-BB57-1A24387B832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198E7D76-F454-4B0E-815F-40CAF93984BC}"/>
              </a:ext>
            </a:extLst>
          </p:cNvPr>
          <p:cNvGraphicFramePr/>
          <p:nvPr>
            <p:extLst>
              <p:ext uri="{D42A27DB-BD31-4B8C-83A1-F6EECF244321}">
                <p14:modId xmlns:p14="http://schemas.microsoft.com/office/powerpoint/2010/main" val="691029596"/>
              </p:ext>
            </p:extLst>
          </p:nvPr>
        </p:nvGraphicFramePr>
        <p:xfrm>
          <a:off x="1610094" y="2288260"/>
          <a:ext cx="5770218" cy="198489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56047279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5656" y="127400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9652" y="1851670"/>
            <a:ext cx="6264696" cy="276999"/>
          </a:xfrm>
          <a:prstGeom prst="rect">
            <a:avLst/>
          </a:prstGeom>
          <a:noFill/>
        </p:spPr>
        <p:txBody>
          <a:bodyPr wrap="square" rtlCol="0">
            <a:spAutoFit/>
          </a:bodyPr>
          <a:lstStyle/>
          <a:p>
            <a:pPr algn="l" rtl="0">
              <a:defRPr/>
            </a:pPr>
            <a:r>
              <a:rPr lang="en-GB" altLang="es-ES" sz="1200" b="1" dirty="0">
                <a:solidFill>
                  <a:srgbClr val="FF3399"/>
                </a:solidFill>
              </a:rPr>
              <a:t>ΝΑ ΘΥΜΑΣΤΕ ΟΤΙ:</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D45190E-7594-4FA5-BB26-08DAD8C3038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83975685-81A5-4A72-B311-0B91B53FFE85}"/>
              </a:ext>
            </a:extLst>
          </p:cNvPr>
          <p:cNvGraphicFramePr/>
          <p:nvPr>
            <p:extLst>
              <p:ext uri="{D42A27DB-BD31-4B8C-83A1-F6EECF244321}">
                <p14:modId xmlns:p14="http://schemas.microsoft.com/office/powerpoint/2010/main" val="2599418564"/>
              </p:ext>
            </p:extLst>
          </p:nvPr>
        </p:nvGraphicFramePr>
        <p:xfrm>
          <a:off x="1558205" y="2128669"/>
          <a:ext cx="5688632" cy="230334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0" name="Imagen 9">
            <a:extLst>
              <a:ext uri="{FF2B5EF4-FFF2-40B4-BE49-F238E27FC236}">
                <a16:creationId xmlns:a16="http://schemas.microsoft.com/office/drawing/2014/main" id="{A0AE42E2-7F50-432A-9CBD-DD823837F02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15073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10094" y="1323856"/>
            <a:ext cx="574337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47664" y="1995686"/>
            <a:ext cx="6264696" cy="1938992"/>
          </a:xfrm>
          <a:prstGeom prst="rect">
            <a:avLst/>
          </a:prstGeom>
          <a:noFill/>
        </p:spPr>
        <p:txBody>
          <a:bodyPr wrap="square" rtlCol="0">
            <a:spAutoFit/>
          </a:bodyPr>
          <a:lstStyle/>
          <a:p>
            <a:pPr algn="l" rtl="0">
              <a:defRPr/>
            </a:pPr>
            <a:r>
              <a:rPr lang="en-GB" altLang="es-ES" sz="1200" b="1" i="1" dirty="0">
                <a:solidFill>
                  <a:srgbClr val="FF3399"/>
                </a:solidFill>
              </a:rPr>
              <a:t>Πλοήγηση: μια σταθερή δομή πλοήγησης βοηθά τον χρήστη.</a:t>
            </a:r>
          </a:p>
          <a:p>
            <a:pPr algn="l" rtl="0">
              <a:defRPr/>
            </a:pPr>
            <a:endParaRPr lang="en-GB" altLang="es-ES" sz="1200" b="1" i="1" dirty="0"/>
          </a:p>
          <a:p>
            <a:pPr algn="l" rtl="0">
              <a:defRPr/>
            </a:pPr>
            <a:r>
              <a:rPr lang="en-GB" altLang="es-ES" sz="1200" b="1" dirty="0"/>
              <a:t>Τα στοιχεία πλοήγησης και οι θέσεις τους (γραμμή, ονόματα ενοτήτων, κουμπί «πίσω») είναι βήματα που βοηθούν τον χρήστη να μετακινηθεί από το ένα τμήμα του ιστότοπου στο άλλο.</a:t>
            </a:r>
          </a:p>
          <a:p>
            <a:pPr algn="l" rtl="0">
              <a:defRPr/>
            </a:pPr>
            <a:endParaRPr lang="en-GB" altLang="es-ES" sz="1200" b="1" dirty="0"/>
          </a:p>
          <a:p>
            <a:pPr algn="l" rtl="0">
              <a:defRPr/>
            </a:pPr>
            <a:r>
              <a:rPr lang="en-GB" altLang="es-ES" sz="1200" b="1" dirty="0">
                <a:solidFill>
                  <a:srgbClr val="7030A0"/>
                </a:solidFill>
              </a:rPr>
              <a:t>Η πλοήγηση είναι το ΜΕΣΟ. Ο ΣΚΟΠΟΣ είναι να επιτρέψει στον χρήστη να φτάσει στο περιεχόμενο αναζήτησης</a:t>
            </a:r>
          </a:p>
          <a:p>
            <a:pPr marL="171450" indent="-171450" algn="l" rtl="0">
              <a:buFont typeface="Arial" panose="020B0604020202020204" pitchFamily="34" charset="0"/>
              <a:buChar char="•"/>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02AE6024-4DF8-4CDA-A7EB-78877F0A06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6A90428B-2C94-419E-B0CA-39CB98B7F5FD}"/>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4852177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003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47664" y="1923678"/>
            <a:ext cx="6264696" cy="2123658"/>
          </a:xfrm>
          <a:prstGeom prst="rect">
            <a:avLst/>
          </a:prstGeom>
          <a:noFill/>
        </p:spPr>
        <p:txBody>
          <a:bodyPr wrap="square" rtlCol="0">
            <a:spAutoFit/>
          </a:bodyPr>
          <a:lstStyle/>
          <a:p>
            <a:pPr algn="l" rtl="0">
              <a:defRPr/>
            </a:pPr>
            <a:r>
              <a:rPr lang="en-GB" altLang="es-ES" sz="1200" b="1" i="1" dirty="0">
                <a:solidFill>
                  <a:srgbClr val="FF3399"/>
                </a:solidFill>
              </a:rPr>
              <a:t>Πλοήγηση: μια σταθερή δομή πλοήγησης βοηθά τον χρήστη.</a:t>
            </a:r>
          </a:p>
          <a:p>
            <a:pPr algn="l" rtl="0">
              <a:defRPr/>
            </a:pPr>
            <a:endParaRPr lang="en-GB" altLang="es-ES" sz="1200" b="1" i="1" dirty="0"/>
          </a:p>
          <a:p>
            <a:pPr algn="l" rtl="0">
              <a:defRPr/>
            </a:pPr>
            <a:r>
              <a:rPr lang="en-GB" altLang="es-ES" sz="1200" b="1" dirty="0"/>
              <a:t>Οποιοδήποτε είδος δυναμικής πλοήγησης πρέπει πρώτα απ 'όλα να είναι εύκολο στη χρήση.</a:t>
            </a:r>
          </a:p>
          <a:p>
            <a:pPr algn="l" rtl="0">
              <a:defRPr/>
            </a:pPr>
            <a:endParaRPr lang="en-GB" altLang="es-ES" sz="1200" b="1" dirty="0"/>
          </a:p>
          <a:p>
            <a:pPr algn="l" rtl="0">
              <a:defRPr/>
            </a:pPr>
            <a:r>
              <a:rPr lang="en-GB" altLang="es-ES" sz="1200" b="1" dirty="0"/>
              <a:t>Δοκιμές και έρευνες κατέστησαν δυνατή την κατανόηση ότι:</a:t>
            </a:r>
          </a:p>
          <a:p>
            <a:pPr algn="l" rtl="0">
              <a:defRPr/>
            </a:pPr>
            <a:endParaRPr lang="en-GB" altLang="es-ES" sz="1200" b="1" dirty="0"/>
          </a:p>
          <a:p>
            <a:pPr marL="171450" indent="-171450" algn="l" rtl="0">
              <a:buFont typeface="Arial" panose="020B0604020202020204" pitchFamily="34" charset="0"/>
              <a:buChar char="•"/>
              <a:defRPr/>
            </a:pPr>
            <a:r>
              <a:rPr lang="en-GB" altLang="es-ES" sz="1200" b="1" dirty="0"/>
              <a:t>Οι χρήστες ηλικίας 6 έως 12 ετών ενδιαφέρονται και τους αρέσει το φαινόμενο «κυνήγι θησαυρού» των ιστότοπων.</a:t>
            </a:r>
          </a:p>
          <a:p>
            <a:pPr marL="171450" indent="-171450" algn="l" rtl="0">
              <a:buFont typeface="Arial" panose="020B0604020202020204" pitchFamily="34" charset="0"/>
              <a:buChar char="•"/>
              <a:defRPr/>
            </a:pPr>
            <a:endParaRPr lang="en-GB" altLang="es-ES" sz="1200" b="1" dirty="0"/>
          </a:p>
          <a:p>
            <a:pPr marL="171450" indent="-171450" algn="l" rtl="0">
              <a:buFont typeface="Arial" panose="020B0604020202020204" pitchFamily="34" charset="0"/>
              <a:buChar char="•"/>
              <a:defRPr/>
            </a:pPr>
            <a:r>
              <a:rPr lang="en-GB" altLang="es-ES" sz="1200" b="1" dirty="0"/>
              <a:t>Στην εφηβεία και μετά, ο χρήστης δεν έχει υπομονή και θέλει γρήγορα αποτελέσματα. </a:t>
            </a:r>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21D07C90-7CF1-4537-882A-6044032585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1D1A0B9A-5F81-4024-B09E-39FB1FB1F30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501300531"/>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8593" y="1827644"/>
            <a:ext cx="6264696" cy="2123658"/>
          </a:xfrm>
          <a:prstGeom prst="rect">
            <a:avLst/>
          </a:prstGeom>
          <a:noFill/>
        </p:spPr>
        <p:txBody>
          <a:bodyPr wrap="square" rtlCol="0">
            <a:spAutoFit/>
          </a:bodyPr>
          <a:lstStyle/>
          <a:p>
            <a:pPr algn="l" rtl="0">
              <a:defRPr/>
            </a:pPr>
            <a:r>
              <a:rPr lang="en-GB" altLang="es-ES" sz="1200" b="1" i="1" dirty="0">
                <a:solidFill>
                  <a:schemeClr val="accent2">
                    <a:lumMod val="50000"/>
                  </a:schemeClr>
                </a:solidFill>
              </a:rPr>
              <a:t>ΣΥΝΔΕΣΜΟΙ, ΚΟΥΜΠΙΑ, ΕΤΙΚΕΤΕΣ</a:t>
            </a:r>
            <a:r>
              <a:rPr lang="en-GB" altLang="es-ES" sz="1200" b="1" i="1" dirty="0"/>
              <a:t>: πρέπει να γίνεις συγκεκριμένος!</a:t>
            </a:r>
          </a:p>
          <a:p>
            <a:pPr algn="l" rtl="0">
              <a:defRPr/>
            </a:pPr>
            <a:endParaRPr lang="it-IT" altLang="es-ES" sz="1200" b="1" i="1" dirty="0"/>
          </a:p>
          <a:p>
            <a:pPr algn="l" rtl="0">
              <a:defRPr/>
            </a:pPr>
            <a:r>
              <a:rPr lang="en-GB" altLang="es-ES" sz="1200" b="1" dirty="0"/>
              <a:t>Είναι απαραίτητο να βεβαιωθείτε ότι ο χρήστης καταλαβαίνει εύκολα και ξέρει πώς να χρησιμοποιεί τα κουμπιά πλοήγησης.</a:t>
            </a:r>
          </a:p>
          <a:p>
            <a:pPr algn="l" rtl="0">
              <a:defRPr/>
            </a:pPr>
            <a:endParaRPr lang="en-GB" altLang="es-ES" sz="1200" b="1" dirty="0"/>
          </a:p>
          <a:p>
            <a:pPr marL="171450" indent="-171450" algn="l" rtl="0">
              <a:buFont typeface="Arial" panose="020B0604020202020204" pitchFamily="34" charset="0"/>
              <a:buChar char="•"/>
              <a:defRPr/>
            </a:pPr>
            <a:r>
              <a:rPr lang="en-GB" altLang="es-ES" sz="1200" b="1" dirty="0">
                <a:solidFill>
                  <a:schemeClr val="accent4">
                    <a:lumMod val="50000"/>
                  </a:schemeClr>
                </a:solidFill>
              </a:rPr>
              <a:t>Εξαλείψτε τις περιττές λέξεις</a:t>
            </a:r>
          </a:p>
          <a:p>
            <a:pPr marL="171450" indent="-171450" algn="l" rtl="0">
              <a:buFont typeface="Arial" panose="020B0604020202020204" pitchFamily="34" charset="0"/>
              <a:buChar char="•"/>
              <a:defRPr/>
            </a:pPr>
            <a:r>
              <a:rPr lang="en-GB" altLang="es-ES" sz="1200" b="1" dirty="0">
                <a:solidFill>
                  <a:schemeClr val="accent4">
                    <a:lumMod val="50000"/>
                  </a:schemeClr>
                </a:solidFill>
              </a:rPr>
              <a:t>Χρησιμοποιήστε λέξεις -κλειδιά</a:t>
            </a:r>
          </a:p>
          <a:p>
            <a:pPr marL="171450" indent="-171450" algn="l" rtl="0">
              <a:buFont typeface="Arial" panose="020B0604020202020204" pitchFamily="34" charset="0"/>
              <a:buChar char="•"/>
              <a:defRPr/>
            </a:pPr>
            <a:r>
              <a:rPr lang="en-GB" altLang="es-ES" sz="1200" b="1" dirty="0">
                <a:solidFill>
                  <a:schemeClr val="accent4">
                    <a:lumMod val="50000"/>
                  </a:schemeClr>
                </a:solidFill>
              </a:rPr>
              <a:t>Δώστε συγκεκριμένες πληροφορίες</a:t>
            </a:r>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2194128-2700-44A2-A685-24064604F8F4}"/>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70A4F47D-39A3-4FE0-B054-3822E9C977A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793162349"/>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06429"/>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47664" y="1723894"/>
            <a:ext cx="6336376" cy="2754600"/>
          </a:xfrm>
          <a:prstGeom prst="rect">
            <a:avLst/>
          </a:prstGeom>
          <a:noFill/>
        </p:spPr>
        <p:txBody>
          <a:bodyPr wrap="square" rtlCol="0">
            <a:spAutoFit/>
          </a:bodyPr>
          <a:lstStyle/>
          <a:p>
            <a:pPr algn="l" rtl="0">
              <a:defRPr/>
            </a:pPr>
            <a:endParaRPr lang="en-GB" altLang="es-ES" sz="1300" b="1" i="1" dirty="0">
              <a:solidFill>
                <a:srgbClr val="FF3399"/>
              </a:solidFill>
            </a:endParaRPr>
          </a:p>
          <a:p>
            <a:pPr algn="l" rtl="0">
              <a:defRPr/>
            </a:pPr>
            <a:r>
              <a:rPr lang="en-GB" altLang="es-ES" sz="1300" b="1" i="1" dirty="0">
                <a:solidFill>
                  <a:srgbClr val="FF3399"/>
                </a:solidFill>
              </a:rPr>
              <a:t>Ιεραρχικά μενού (μενού και υπομενού)</a:t>
            </a:r>
          </a:p>
          <a:p>
            <a:pPr algn="l" rtl="0">
              <a:defRPr/>
            </a:pPr>
            <a:endParaRPr lang="en-GB" altLang="es-ES" sz="1300" b="1" i="1" dirty="0"/>
          </a:p>
          <a:p>
            <a:pPr algn="l" rtl="0">
              <a:defRPr/>
            </a:pPr>
            <a:r>
              <a:rPr lang="en-GB" altLang="es-ES" sz="1300" b="1" dirty="0"/>
              <a:t>Θα πρέπει να χρησιμοποιούνται ελάχιστα και δεν πρέπει να έχουν περισσότερα από 2 επίπεδα.</a:t>
            </a:r>
          </a:p>
          <a:p>
            <a:pPr algn="l" rtl="0">
              <a:defRPr/>
            </a:pPr>
            <a:endParaRPr lang="en-GB" altLang="es-ES" sz="1200" b="1" dirty="0"/>
          </a:p>
          <a:p>
            <a:pPr algn="l" rtl="0">
              <a:defRPr/>
            </a:pPr>
            <a:r>
              <a:rPr lang="en-GB" altLang="es-ES" sz="1200" b="1" dirty="0"/>
              <a:t>Είναι απαραίτητο να βεβαιωθείτε ότι τα δυναμικά μενού παραμένουν στην οθόνη αρκετά για να κάνει ο χρήστης την επιλογή του.</a:t>
            </a:r>
          </a:p>
          <a:p>
            <a:pPr algn="l" rtl="0">
              <a:defRPr/>
            </a:pPr>
            <a:endParaRPr lang="en-GB" altLang="es-ES" sz="1200" b="1" dirty="0"/>
          </a:p>
          <a:p>
            <a:pPr algn="l" rtl="0">
              <a:defRPr/>
            </a:pPr>
            <a:r>
              <a:rPr lang="en-GB" altLang="es-ES" sz="1200" b="1" dirty="0"/>
              <a:t>Τα μενού που απαιτούν υπερβολική ακρίβεια και ανοίγουν και κλείνουν με κάθε κίνηση του ποντικιού </a:t>
            </a:r>
            <a:r>
              <a:rPr lang="en-GB" altLang="es-ES" sz="1200" b="1" dirty="0" err="1"/>
              <a:t>είναι</a:t>
            </a:r>
            <a:r>
              <a:rPr lang="en-GB" altLang="es-ES" sz="1200" b="1" dirty="0"/>
              <a:t> </a:t>
            </a:r>
            <a:r>
              <a:rPr lang="en-GB" altLang="es-ES" sz="1200" b="1" dirty="0" err="1"/>
              <a:t>δύσκολ</a:t>
            </a:r>
            <a:r>
              <a:rPr lang="el-GR" altLang="es-ES" sz="1200" b="1" dirty="0"/>
              <a:t>α</a:t>
            </a:r>
            <a:r>
              <a:rPr lang="en-GB" altLang="es-ES" sz="1200" b="1" dirty="0"/>
              <a:t> </a:t>
            </a:r>
            <a:r>
              <a:rPr lang="en-GB" altLang="es-ES" sz="1200" b="1" dirty="0" err="1"/>
              <a:t>διαχε</a:t>
            </a:r>
            <a:r>
              <a:rPr lang="el-GR" altLang="es-ES" sz="1200" b="1" dirty="0" err="1"/>
              <a:t>ιρίσιμα</a:t>
            </a:r>
            <a:endParaRPr lang="en-GB" altLang="es-ES" sz="1200" b="1" dirty="0"/>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98C222D0-5EF6-4862-83B8-743990EE2A1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CDD2910A-2093-48C5-89B8-11AEA263F0F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8631684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16889" y="1842945"/>
            <a:ext cx="6264696" cy="2677656"/>
          </a:xfrm>
          <a:prstGeom prst="rect">
            <a:avLst/>
          </a:prstGeom>
          <a:noFill/>
        </p:spPr>
        <p:txBody>
          <a:bodyPr wrap="square" rtlCol="0">
            <a:spAutoFit/>
          </a:bodyPr>
          <a:lstStyle/>
          <a:p>
            <a:pPr algn="l" rtl="0">
              <a:defRPr/>
            </a:pPr>
            <a:r>
              <a:rPr lang="en-GB" altLang="es-ES" sz="1200" b="1" i="1" dirty="0">
                <a:solidFill>
                  <a:schemeClr val="accent4">
                    <a:lumMod val="75000"/>
                  </a:schemeClr>
                </a:solidFill>
              </a:rPr>
              <a:t>Μπορώ να κάνω κλικ;</a:t>
            </a:r>
          </a:p>
          <a:p>
            <a:pPr algn="l" rtl="0">
              <a:defRPr/>
            </a:pPr>
            <a:endParaRPr lang="en-GB" altLang="es-ES" sz="1200" b="1" i="1" dirty="0">
              <a:solidFill>
                <a:srgbClr val="00B0F0"/>
              </a:solidFill>
            </a:endParaRPr>
          </a:p>
          <a:p>
            <a:pPr algn="l" rtl="0">
              <a:defRPr/>
            </a:pPr>
            <a:r>
              <a:rPr lang="en-GB" altLang="es-ES" sz="1200" b="1" dirty="0">
                <a:solidFill>
                  <a:srgbClr val="00B0F0"/>
                </a:solidFill>
              </a:rPr>
              <a:t>ΚΑΝΟΝΑΣ</a:t>
            </a:r>
            <a:r>
              <a:rPr lang="en-GB" altLang="es-ES" sz="1200" b="1" dirty="0"/>
              <a:t>: Ποτέ μην δημιουργείτε αμφιβολίες για το χρήστη σχετικά με το </a:t>
            </a:r>
            <a:r>
              <a:rPr lang="en-GB" altLang="es-ES" sz="1200" b="1" dirty="0" err="1"/>
              <a:t>δυνατότητα κλικ</a:t>
            </a:r>
            <a:r>
              <a:rPr lang="en-GB" altLang="es-ES" sz="1200" b="1" dirty="0"/>
              <a:t> από κάτι.</a:t>
            </a:r>
          </a:p>
          <a:p>
            <a:pPr algn="l" rtl="0">
              <a:defRPr/>
            </a:pPr>
            <a:r>
              <a:rPr lang="en-GB" altLang="es-ES" sz="1200" b="1" dirty="0"/>
              <a:t>Συνιστάται να ακολουθείτε τα πρότυπα: </a:t>
            </a:r>
            <a:r>
              <a:rPr lang="en-GB" altLang="es-ES" sz="1200" b="1" dirty="0">
                <a:solidFill>
                  <a:srgbClr val="00B0F0"/>
                </a:solidFill>
              </a:rPr>
              <a:t>Μπλε και υπογραμμισμένοι σύνδεσμοι.</a:t>
            </a:r>
          </a:p>
          <a:p>
            <a:pPr algn="l" rtl="0">
              <a:defRPr/>
            </a:pPr>
            <a:endParaRPr lang="en-GB" altLang="es-ES" sz="1200" b="1" dirty="0">
              <a:solidFill>
                <a:srgbClr val="00B0F0"/>
              </a:solidFill>
            </a:endParaRPr>
          </a:p>
          <a:p>
            <a:pPr algn="l" rtl="0">
              <a:defRPr/>
            </a:pPr>
            <a:r>
              <a:rPr lang="en-GB" altLang="es-ES" sz="1200" b="1" dirty="0"/>
              <a:t>Όταν ο χρήστης είναι σε θέση να καταλάβει τι του επιτρέπει ένας ιστότοπος, </a:t>
            </a:r>
            <a:r>
              <a:rPr lang="en-GB" altLang="es-ES" sz="1200" b="1" dirty="0" err="1"/>
              <a:t>μπορούμε</a:t>
            </a:r>
            <a:r>
              <a:rPr lang="en-GB" altLang="es-ES" sz="1200" b="1" dirty="0"/>
              <a:t> </a:t>
            </a:r>
            <a:r>
              <a:rPr lang="en-GB" altLang="es-ES" sz="1200" b="1" dirty="0" err="1"/>
              <a:t>να</a:t>
            </a:r>
            <a:r>
              <a:rPr lang="en-GB" altLang="es-ES" sz="1200" b="1" dirty="0"/>
              <a:t> </a:t>
            </a:r>
            <a:r>
              <a:rPr lang="en-GB" altLang="es-ES" sz="1200" b="1" dirty="0" err="1"/>
              <a:t>πούμε</a:t>
            </a:r>
            <a:r>
              <a:rPr lang="el-GR" altLang="es-ES" sz="1200" b="1" dirty="0"/>
              <a:t> ότι </a:t>
            </a:r>
            <a:r>
              <a:rPr lang="en-GB" altLang="es-ES" sz="1200" b="1" dirty="0"/>
              <a:t>η χρηστικότητα αυτής της διεπαφής είναι καλή.</a:t>
            </a:r>
          </a:p>
          <a:p>
            <a:pPr algn="l" rtl="0">
              <a:defRPr/>
            </a:pPr>
            <a:endParaRPr lang="en-GB" altLang="es-ES" sz="1200" b="1" dirty="0"/>
          </a:p>
          <a:p>
            <a:pPr algn="l" rtl="0">
              <a:defRPr/>
            </a:pPr>
            <a:r>
              <a:rPr lang="en-GB" altLang="es-ES" sz="1200" b="1" dirty="0">
                <a:solidFill>
                  <a:srgbClr val="00B0F0"/>
                </a:solidFill>
              </a:rPr>
              <a:t>ΑΜΕΣΗ ΠΡΟΣΒΑΣΗ ΣΤΗΝ ΙΣΤΟΣΕΛΙΔΑ</a:t>
            </a:r>
            <a:r>
              <a:rPr lang="en-GB" altLang="es-ES" sz="1200" b="1" dirty="0"/>
              <a:t>: είναι σημαντικό να τοποθετήσετε απευθείας συνδέσμους στην αρχική σελίδα με μικρό αριθμό γρήγορων λειτουργιών.</a:t>
            </a:r>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B087A59-26E4-4CDB-AD3C-B725475F93A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0814F8C5-4ADA-4E8A-ACDD-EB198B2F3D3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530887152"/>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ángulo 2">
            <a:extLst>
              <a:ext uri="{FF2B5EF4-FFF2-40B4-BE49-F238E27FC236}">
                <a16:creationId xmlns:a16="http://schemas.microsoft.com/office/drawing/2014/main" id="{68F042A7-8A41-44CD-894F-C69D95A974C5}"/>
              </a:ext>
            </a:extLst>
          </p:cNvPr>
          <p:cNvSpPr/>
          <p:nvPr/>
        </p:nvSpPr>
        <p:spPr>
          <a:xfrm>
            <a:off x="1403648" y="1958136"/>
            <a:ext cx="2880320" cy="253574"/>
          </a:xfrm>
          <a:prstGeom prst="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rtl="0"/>
            <a:endParaRPr lang="es-ES"/>
          </a:p>
        </p:txBody>
      </p:sp>
      <p:sp>
        <p:nvSpPr>
          <p:cNvPr id="4" name="Rectangle 3"/>
          <p:cNvSpPr/>
          <p:nvPr/>
        </p:nvSpPr>
        <p:spPr>
          <a:xfrm>
            <a:off x="1450521" y="128109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03648" y="1957998"/>
            <a:ext cx="6264696" cy="3046988"/>
          </a:xfrm>
          <a:prstGeom prst="rect">
            <a:avLst/>
          </a:prstGeom>
          <a:noFill/>
        </p:spPr>
        <p:txBody>
          <a:bodyPr wrap="square" rtlCol="0">
            <a:spAutoFit/>
          </a:bodyPr>
          <a:lstStyle/>
          <a:p>
            <a:pPr algn="l" rtl="0">
              <a:defRPr/>
            </a:pPr>
            <a:r>
              <a:rPr lang="en-GB" altLang="es-ES" sz="1200" b="1" i="1" dirty="0">
                <a:solidFill>
                  <a:schemeClr val="accent3">
                    <a:lumMod val="75000"/>
                  </a:schemeClr>
                </a:solidFill>
              </a:rPr>
              <a:t>Τυπογραφία και αναγνωσιμότητα ενός ιστότοπου</a:t>
            </a:r>
          </a:p>
          <a:p>
            <a:pPr algn="l" rtl="0">
              <a:defRPr/>
            </a:pPr>
            <a:endParaRPr lang="it-IT" altLang="es-ES" sz="1200" b="1" i="1" dirty="0"/>
          </a:p>
          <a:p>
            <a:pPr algn="l" rtl="0">
              <a:defRPr/>
            </a:pPr>
            <a:r>
              <a:rPr lang="en-GB" altLang="es-ES" sz="1200" b="1" dirty="0"/>
              <a:t>Για να σχηματίσετε μια θετική πρώτη εντύπωση ενός ιστότοπου και </a:t>
            </a:r>
            <a:r>
              <a:rPr lang="en-GB" altLang="es-ES" sz="1200" b="1" dirty="0" err="1"/>
              <a:t>να</a:t>
            </a:r>
            <a:r>
              <a:rPr lang="en-GB" altLang="es-ES" sz="1200" b="1" dirty="0"/>
              <a:t> τ</a:t>
            </a:r>
            <a:r>
              <a:rPr lang="el-GR" altLang="es-ES" sz="1200" b="1" dirty="0"/>
              <a:t>η</a:t>
            </a:r>
            <a:r>
              <a:rPr lang="en-GB" altLang="es-ES" sz="1200" b="1" dirty="0"/>
              <a:t>ν διατηρήσετε σε ολόκληρο τον ιστότοπο, πρέπει να επιλέξετε τις γραμματοσειρές </a:t>
            </a:r>
            <a:r>
              <a:rPr lang="en-GB" altLang="es-ES" sz="1200" b="1" dirty="0" err="1"/>
              <a:t>και</a:t>
            </a:r>
            <a:r>
              <a:rPr lang="en-GB" altLang="es-ES" sz="1200" b="1" dirty="0"/>
              <a:t> </a:t>
            </a:r>
            <a:r>
              <a:rPr lang="el-GR" altLang="es-ES" sz="1200" b="1" dirty="0"/>
              <a:t>τα </a:t>
            </a:r>
            <a:r>
              <a:rPr lang="en-GB" altLang="es-ES" sz="1200" b="1" dirty="0" err="1"/>
              <a:t>χρ</a:t>
            </a:r>
            <a:r>
              <a:rPr lang="el-GR" altLang="es-ES" sz="1200" b="1" dirty="0"/>
              <a:t>ώ</a:t>
            </a:r>
            <a:r>
              <a:rPr lang="en-GB" altLang="es-ES" sz="1200" b="1" dirty="0" err="1"/>
              <a:t>ματ</a:t>
            </a:r>
            <a:r>
              <a:rPr lang="el-GR" altLang="es-ES" sz="1200" b="1" dirty="0"/>
              <a:t>α</a:t>
            </a:r>
            <a:r>
              <a:rPr lang="en-GB" altLang="es-ES" sz="1200" b="1" dirty="0"/>
              <a:t> που λειτουργούν καλύτερα στον ιστό.</a:t>
            </a:r>
          </a:p>
          <a:p>
            <a:pPr algn="l" rtl="0">
              <a:defRPr/>
            </a:pPr>
            <a:endParaRPr lang="en-GB" altLang="es-ES" sz="1200" b="1" dirty="0"/>
          </a:p>
          <a:p>
            <a:pPr algn="l" rtl="0">
              <a:defRPr/>
            </a:pPr>
            <a:r>
              <a:rPr lang="en-GB" altLang="es-ES" sz="1200" b="1" dirty="0"/>
              <a:t>Ακόμα και σήμερα, η αναγνωσιμότητα των ιστότοπων παραμένει πρόβλημα. Όσο όμορφος και να είναι ο ιστότοπος, αν δεν διαβάσετε το κείμενο θα είναι ένας ιστότοπος καταδικασμένος σε αποτυχία.</a:t>
            </a:r>
          </a:p>
          <a:p>
            <a:pPr algn="l" rtl="0">
              <a:defRPr/>
            </a:pPr>
            <a:endParaRPr lang="en-GB" altLang="es-ES" sz="1200" b="1" dirty="0"/>
          </a:p>
          <a:p>
            <a:pPr algn="l" rtl="0">
              <a:defRPr/>
            </a:pPr>
            <a:r>
              <a:rPr lang="en-GB" altLang="es-ES" sz="1200" b="1" dirty="0"/>
              <a:t>Η σωστή χρήση της τυπογραφίας </a:t>
            </a:r>
            <a:r>
              <a:rPr lang="en-GB" altLang="es-ES" sz="1200" b="1" dirty="0" err="1"/>
              <a:t>και</a:t>
            </a:r>
            <a:r>
              <a:rPr lang="en-GB" altLang="es-ES" sz="1200" b="1" dirty="0"/>
              <a:t> </a:t>
            </a:r>
            <a:r>
              <a:rPr lang="el-GR" altLang="es-ES" sz="1200" b="1" dirty="0"/>
              <a:t>οι</a:t>
            </a:r>
            <a:r>
              <a:rPr lang="en-GB" altLang="es-ES" sz="1200" b="1" dirty="0"/>
              <a:t> </a:t>
            </a:r>
            <a:r>
              <a:rPr lang="en-GB" altLang="es-ES" sz="1200" b="1" dirty="0" err="1"/>
              <a:t>σωστ</a:t>
            </a:r>
            <a:r>
              <a:rPr lang="el-GR" altLang="es-ES" sz="1200" b="1" dirty="0" err="1"/>
              <a:t>οί</a:t>
            </a:r>
            <a:r>
              <a:rPr lang="en-GB" altLang="es-ES" sz="1200" b="1" dirty="0"/>
              <a:t> </a:t>
            </a:r>
            <a:r>
              <a:rPr lang="en-GB" altLang="es-ES" sz="1200" b="1" dirty="0" err="1"/>
              <a:t>χρ</a:t>
            </a:r>
            <a:r>
              <a:rPr lang="el-GR" altLang="es-ES" sz="1200" b="1" dirty="0"/>
              <a:t>ω</a:t>
            </a:r>
            <a:r>
              <a:rPr lang="en-GB" altLang="es-ES" sz="1200" b="1" dirty="0" err="1"/>
              <a:t>μα</a:t>
            </a:r>
            <a:r>
              <a:rPr lang="el-GR" altLang="es-ES" sz="1200" b="1" dirty="0" err="1"/>
              <a:t>τικοί</a:t>
            </a:r>
            <a:r>
              <a:rPr lang="el-GR" altLang="es-ES" sz="1200" b="1" dirty="0"/>
              <a:t> </a:t>
            </a:r>
            <a:r>
              <a:rPr lang="en-GB" altLang="es-ES" sz="1200" b="1" dirty="0" err="1"/>
              <a:t>συνδυασμοί</a:t>
            </a:r>
            <a:r>
              <a:rPr lang="en-GB" altLang="es-ES" sz="1200" b="1" dirty="0"/>
              <a:t> είναι βασικά συστατικά του καλού οπτικού σχεδιασμού.</a:t>
            </a:r>
          </a:p>
          <a:p>
            <a:pPr algn="l" rtl="0">
              <a:defRPr/>
            </a:pPr>
            <a:r>
              <a:rPr lang="en-GB" altLang="es-ES" sz="1200" b="1" i="1" dirty="0"/>
              <a:t> </a:t>
            </a:r>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802166C1-CE14-4DDE-83D6-20D6130AD93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CC2744E7-17F8-4EE3-8627-017C5617F26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38691776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57060"/>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graphicFrame>
        <p:nvGraphicFramePr>
          <p:cNvPr id="3" name="Diagrama 2">
            <a:extLst>
              <a:ext uri="{FF2B5EF4-FFF2-40B4-BE49-F238E27FC236}">
                <a16:creationId xmlns:a16="http://schemas.microsoft.com/office/drawing/2014/main" id="{2B7AFCB1-461B-47B9-906D-A4C8C584A3BC}"/>
              </a:ext>
            </a:extLst>
          </p:cNvPr>
          <p:cNvGraphicFramePr/>
          <p:nvPr>
            <p:extLst>
              <p:ext uri="{D42A27DB-BD31-4B8C-83A1-F6EECF244321}">
                <p14:modId xmlns:p14="http://schemas.microsoft.com/office/powerpoint/2010/main" val="2149143224"/>
              </p:ext>
            </p:extLst>
          </p:nvPr>
        </p:nvGraphicFramePr>
        <p:xfrm>
          <a:off x="1610094" y="2247577"/>
          <a:ext cx="6264696" cy="230832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354E3A73-719B-48B2-B1F7-1270F04DD8B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CuadroTexto 10">
            <a:extLst>
              <a:ext uri="{FF2B5EF4-FFF2-40B4-BE49-F238E27FC236}">
                <a16:creationId xmlns:a16="http://schemas.microsoft.com/office/drawing/2014/main" id="{D026641E-0323-4F5F-9B04-1306A1100BEA}"/>
              </a:ext>
            </a:extLst>
          </p:cNvPr>
          <p:cNvSpPr txBox="1"/>
          <p:nvPr/>
        </p:nvSpPr>
        <p:spPr>
          <a:xfrm>
            <a:off x="1610529" y="1835720"/>
            <a:ext cx="4980878" cy="276999"/>
          </a:xfrm>
          <a:prstGeom prst="rect">
            <a:avLst/>
          </a:prstGeom>
          <a:noFill/>
        </p:spPr>
        <p:txBody>
          <a:bodyPr wrap="square">
            <a:spAutoFit/>
          </a:bodyPr>
          <a:lstStyle/>
          <a:p>
            <a:pPr algn="l" rtl="0">
              <a:defRPr/>
            </a:pPr>
            <a:r>
              <a:rPr lang="en-GB" altLang="es-ES" sz="1200" b="1" dirty="0">
                <a:solidFill>
                  <a:srgbClr val="FF3399"/>
                </a:solidFill>
              </a:rPr>
              <a:t>Τυπογραφία και αναγνωσιμότητα ενός ιστότοπου</a:t>
            </a:r>
          </a:p>
        </p:txBody>
      </p:sp>
      <p:pic>
        <p:nvPicPr>
          <p:cNvPr id="10" name="Imagen 9">
            <a:extLst>
              <a:ext uri="{FF2B5EF4-FFF2-40B4-BE49-F238E27FC236}">
                <a16:creationId xmlns:a16="http://schemas.microsoft.com/office/drawing/2014/main" id="{7FB8A446-4C39-4DF1-898D-9F0A4AD5149A}"/>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304795338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16028" y="1923678"/>
            <a:ext cx="6264696" cy="2677656"/>
          </a:xfrm>
          <a:prstGeom prst="rect">
            <a:avLst/>
          </a:prstGeom>
          <a:noFill/>
        </p:spPr>
        <p:txBody>
          <a:bodyPr wrap="square" rtlCol="0">
            <a:spAutoFit/>
          </a:bodyPr>
          <a:lstStyle/>
          <a:p>
            <a:pPr algn="l" rtl="0">
              <a:defRPr/>
            </a:pPr>
            <a:r>
              <a:rPr lang="en-GB" altLang="es-ES" sz="1200" b="1" i="1" dirty="0">
                <a:solidFill>
                  <a:srgbClr val="FF3399"/>
                </a:solidFill>
              </a:rPr>
              <a:t>Τυπογραφία και αναγνωσιμότητα ενός ιστότοπου</a:t>
            </a:r>
            <a:endParaRPr lang="en-GB" altLang="es-ES" sz="1200" b="1" i="1" dirty="0"/>
          </a:p>
          <a:p>
            <a:pPr algn="l" rtl="0">
              <a:defRPr/>
            </a:pPr>
            <a:endParaRPr lang="it-IT" altLang="es-ES" sz="1200" b="1" i="1" dirty="0"/>
          </a:p>
          <a:p>
            <a:pPr algn="l" rtl="0">
              <a:defRPr/>
            </a:pPr>
            <a:r>
              <a:rPr lang="it-IT" altLang="es-ES" sz="1200" b="1" dirty="0"/>
              <a:t>Δεν υπάρχουν γραμματοσειρές και δεν υπάρχουν μεγέθη κατάλληλ</a:t>
            </a:r>
            <a:r>
              <a:rPr lang="el-GR" altLang="es-ES" sz="1200" b="1" dirty="0"/>
              <a:t>α</a:t>
            </a:r>
            <a:r>
              <a:rPr lang="it-IT" altLang="es-ES" sz="1200" b="1" dirty="0"/>
              <a:t> </a:t>
            </a:r>
            <a:r>
              <a:rPr lang="el-GR" altLang="es-ES" sz="1200" b="1" dirty="0"/>
              <a:t>γ</a:t>
            </a:r>
            <a:r>
              <a:rPr lang="it-IT" altLang="es-ES" sz="1200" b="1" dirty="0"/>
              <a:t>ια </a:t>
            </a:r>
            <a:r>
              <a:rPr lang="el-GR" altLang="es-ES" sz="1200" b="1" dirty="0"/>
              <a:t>κάθε</a:t>
            </a:r>
            <a:r>
              <a:rPr lang="it-IT" altLang="es-ES" sz="1200" b="1" dirty="0"/>
              <a:t> κοινό ή </a:t>
            </a:r>
            <a:r>
              <a:rPr lang="el-GR" altLang="es-ES" sz="1200" b="1" dirty="0"/>
              <a:t>κάθε</a:t>
            </a:r>
            <a:r>
              <a:rPr lang="it-IT" altLang="es-ES" sz="1200" b="1" dirty="0"/>
              <a:t> κατάσταση.</a:t>
            </a:r>
          </a:p>
          <a:p>
            <a:pPr algn="l" rtl="0">
              <a:defRPr/>
            </a:pPr>
            <a:endParaRPr lang="it-IT" altLang="es-ES" sz="1200" b="1" dirty="0"/>
          </a:p>
          <a:p>
            <a:pPr algn="l" rtl="0">
              <a:defRPr/>
            </a:pPr>
            <a:r>
              <a:rPr lang="it-IT" altLang="es-ES" sz="1200" b="1" dirty="0"/>
              <a:t>ΕΝΑ ευχάριστο</a:t>
            </a:r>
            <a:r>
              <a:rPr lang="el-GR" altLang="es-ES" sz="1200" b="1" dirty="0"/>
              <a:t> </a:t>
            </a:r>
            <a:r>
              <a:rPr lang="it-IT" altLang="es-ES" sz="1200" b="1" dirty="0"/>
              <a:t>σώμα (μέγεθος) και </a:t>
            </a:r>
            <a:r>
              <a:rPr lang="el-GR" altLang="es-ES" sz="1200" b="1" dirty="0"/>
              <a:t>μια</a:t>
            </a:r>
            <a:r>
              <a:rPr lang="it-IT" altLang="es-ES" sz="1200" b="1" dirty="0"/>
              <a:t> καλ</a:t>
            </a:r>
            <a:r>
              <a:rPr lang="el-GR" altLang="es-ES" sz="1200" b="1" dirty="0"/>
              <a:t>ή</a:t>
            </a:r>
            <a:r>
              <a:rPr lang="it-IT" altLang="es-ES" sz="1200" b="1" dirty="0"/>
              <a:t> αντίθεση μεταξύ κε</a:t>
            </a:r>
            <a:r>
              <a:rPr lang="el-GR" altLang="es-ES" sz="1200" b="1" dirty="0"/>
              <a:t>ι</a:t>
            </a:r>
            <a:r>
              <a:rPr lang="it-IT" altLang="es-ES" sz="1200" b="1" dirty="0"/>
              <a:t>μ</a:t>
            </a:r>
            <a:r>
              <a:rPr lang="el-GR" altLang="es-ES" sz="1200" b="1" dirty="0"/>
              <a:t>έ</a:t>
            </a:r>
            <a:r>
              <a:rPr lang="it-IT" altLang="es-ES" sz="1200" b="1" dirty="0"/>
              <a:t>νο</a:t>
            </a:r>
            <a:r>
              <a:rPr lang="el-GR" altLang="es-ES" sz="1200" b="1" dirty="0"/>
              <a:t>υ</a:t>
            </a:r>
            <a:r>
              <a:rPr lang="it-IT" altLang="es-ES" sz="1200" b="1" dirty="0"/>
              <a:t> και φόντο</a:t>
            </a:r>
            <a:r>
              <a:rPr lang="el-GR" altLang="es-ES" sz="1200" b="1" dirty="0"/>
              <a:t>υ</a:t>
            </a:r>
            <a:r>
              <a:rPr lang="it-IT" altLang="es-ES" sz="1200" b="1" dirty="0"/>
              <a:t> δημιουργούν έναν ιστότοπο αναγνώσιμο και άνετο</a:t>
            </a:r>
            <a:r>
              <a:rPr lang="el-GR" altLang="es-ES" sz="1200" b="1" dirty="0"/>
              <a:t> </a:t>
            </a:r>
            <a:r>
              <a:rPr lang="it-IT" altLang="es-ES" sz="1200" b="1" dirty="0"/>
              <a:t>Για όλ</a:t>
            </a:r>
            <a:r>
              <a:rPr lang="el-GR" altLang="es-ES" sz="1200" b="1" dirty="0"/>
              <a:t>ες τις</a:t>
            </a:r>
            <a:r>
              <a:rPr lang="it-IT" altLang="es-ES" sz="1200" b="1" dirty="0"/>
              <a:t> ηλικ</a:t>
            </a:r>
            <a:r>
              <a:rPr lang="el-GR" altLang="es-ES" sz="1200" b="1" dirty="0" err="1"/>
              <a:t>ιακές</a:t>
            </a:r>
            <a:r>
              <a:rPr lang="it-IT" altLang="es-ES" sz="1200" b="1" dirty="0"/>
              <a:t> ομάδες.</a:t>
            </a:r>
          </a:p>
          <a:p>
            <a:pPr algn="l" rtl="0">
              <a:defRPr/>
            </a:pPr>
            <a:endParaRPr lang="it-IT" altLang="es-ES" sz="1200" b="1" dirty="0"/>
          </a:p>
          <a:p>
            <a:pPr>
              <a:defRPr/>
            </a:pPr>
            <a:r>
              <a:rPr lang="el-GR" altLang="es-ES" sz="1200" b="1" dirty="0"/>
              <a:t>Όταν επιλέγετε το μέγεθος κειμένου του </a:t>
            </a:r>
            <a:r>
              <a:rPr lang="el-GR" altLang="es-ES" sz="1200" b="1" dirty="0" err="1"/>
              <a:t>ιστότοπού</a:t>
            </a:r>
            <a:r>
              <a:rPr lang="el-GR" altLang="es-ES" sz="1200" b="1" dirty="0"/>
              <a:t> σας, προτιμήστε ένα μεγαλύτερο σώμα (θα ευχαριστήσει όλους τους χρήστες) αντί να χάσετε την πρόσβαση στον ίδιο τον </a:t>
            </a:r>
            <a:r>
              <a:rPr lang="el-GR" altLang="es-ES" sz="1200" b="1" dirty="0" err="1"/>
              <a:t>ιστότοπο</a:t>
            </a:r>
            <a:r>
              <a:rPr lang="el-GR" altLang="es-ES" sz="1200" b="1" dirty="0"/>
              <a:t>.</a:t>
            </a:r>
            <a:endParaRPr lang="it-IT" altLang="es-ES" sz="1200" b="1" dirty="0"/>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76AF002B-FC51-4C61-9963-60EE6A0B1DFA}"/>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B1819DF4-1897-4EDB-AF52-882CB503560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39463676"/>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93292" y="124945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348814" y="1847854"/>
            <a:ext cx="6264696" cy="1938992"/>
          </a:xfrm>
          <a:prstGeom prst="rect">
            <a:avLst/>
          </a:prstGeom>
          <a:noFill/>
        </p:spPr>
        <p:txBody>
          <a:bodyPr wrap="square" rtlCol="0">
            <a:spAutoFit/>
          </a:bodyPr>
          <a:lstStyle/>
          <a:p>
            <a:pPr algn="l" rtl="0">
              <a:defRPr/>
            </a:pPr>
            <a:r>
              <a:rPr lang="it-IT" altLang="es-ES" sz="1200" b="1" dirty="0">
                <a:solidFill>
                  <a:srgbClr val="00B0F0"/>
                </a:solidFill>
              </a:rPr>
              <a:t>ΣΩΜΑ ΤΟΥ ΚΕΙΜΕΝΟΥ: Ο ΚΑΝΟΝΑΣ ΤΩΝ 10 ΠΟΝΤΩΝ</a:t>
            </a:r>
          </a:p>
          <a:p>
            <a:pPr algn="l" rtl="0">
              <a:defRPr/>
            </a:pPr>
            <a:endParaRPr lang="it-IT" altLang="es-ES" sz="1200" b="1" dirty="0"/>
          </a:p>
          <a:p>
            <a:pPr>
              <a:defRPr/>
            </a:pPr>
            <a:r>
              <a:rPr lang="el-GR" altLang="es-ES" sz="1200" b="1" dirty="0"/>
              <a:t>Η ελάχιστη τιμή μεγέθους κειμένου δεν πρέπει ποτέ να είναι μικρότερη από 10 μονάδες</a:t>
            </a: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graphicFrame>
        <p:nvGraphicFramePr>
          <p:cNvPr id="5" name="Tabella 6">
            <a:extLst>
              <a:ext uri="{FF2B5EF4-FFF2-40B4-BE49-F238E27FC236}">
                <a16:creationId xmlns:a16="http://schemas.microsoft.com/office/drawing/2014/main" id="{0D8EA4FB-FDB5-9E4E-B2AF-7A79BE122183}"/>
              </a:ext>
            </a:extLst>
          </p:cNvPr>
          <p:cNvGraphicFramePr>
            <a:graphicFrameLocks noGrp="1"/>
          </p:cNvGraphicFramePr>
          <p:nvPr>
            <p:extLst>
              <p:ext uri="{D42A27DB-BD31-4B8C-83A1-F6EECF244321}">
                <p14:modId xmlns:p14="http://schemas.microsoft.com/office/powerpoint/2010/main" val="3285675760"/>
              </p:ext>
            </p:extLst>
          </p:nvPr>
        </p:nvGraphicFramePr>
        <p:xfrm>
          <a:off x="1587719" y="2571750"/>
          <a:ext cx="5629604" cy="1966995"/>
        </p:xfrm>
        <a:graphic>
          <a:graphicData uri="http://schemas.openxmlformats.org/drawingml/2006/table">
            <a:tbl>
              <a:tblPr firstRow="1" bandRow="1">
                <a:tableStyleId>{5C22544A-7EE6-4342-B048-85BDC9FD1C3A}</a:tableStyleId>
              </a:tblPr>
              <a:tblGrid>
                <a:gridCol w="2823437">
                  <a:extLst>
                    <a:ext uri="{9D8B030D-6E8A-4147-A177-3AD203B41FA5}">
                      <a16:colId xmlns:a16="http://schemas.microsoft.com/office/drawing/2014/main" val="2884484774"/>
                    </a:ext>
                  </a:extLst>
                </a:gridCol>
                <a:gridCol w="2806167">
                  <a:extLst>
                    <a:ext uri="{9D8B030D-6E8A-4147-A177-3AD203B41FA5}">
                      <a16:colId xmlns:a16="http://schemas.microsoft.com/office/drawing/2014/main" val="2674802174"/>
                    </a:ext>
                  </a:extLst>
                </a:gridCol>
              </a:tblGrid>
              <a:tr h="350865">
                <a:tc>
                  <a:txBody>
                    <a:bodyPr/>
                    <a:lstStyle/>
                    <a:p>
                      <a:pPr algn="ctr" rtl="0"/>
                      <a:r>
                        <a:rPr lang="it-IT" sz="1200" dirty="0">
                          <a:solidFill>
                            <a:schemeClr val="tx1"/>
                          </a:solidFill>
                        </a:rPr>
                        <a:t>Στοχευμένο κοινό</a:t>
                      </a:r>
                    </a:p>
                  </a:txBody>
                  <a:tcPr/>
                </a:tc>
                <a:tc>
                  <a:txBody>
                    <a:bodyPr/>
                    <a:lstStyle/>
                    <a:p>
                      <a:pPr algn="ctr" rtl="0"/>
                      <a:r>
                        <a:rPr lang="it-IT" sz="1200" dirty="0">
                          <a:solidFill>
                            <a:schemeClr val="tx1"/>
                          </a:solidFill>
                        </a:rPr>
                        <a:t>Σώμα κειμένου </a:t>
                      </a:r>
                      <a:r>
                        <a:rPr lang="it-IT" sz="1200" dirty="0" err="1">
                          <a:solidFill>
                            <a:schemeClr val="tx1"/>
                          </a:solidFill>
                        </a:rPr>
                        <a:t>μέτρηση</a:t>
                      </a:r>
                      <a:endParaRPr lang="it-IT" sz="1200" dirty="0">
                        <a:solidFill>
                          <a:schemeClr val="tx1"/>
                        </a:solidFill>
                      </a:endParaRPr>
                    </a:p>
                  </a:txBody>
                  <a:tcPr/>
                </a:tc>
                <a:extLst>
                  <a:ext uri="{0D108BD9-81ED-4DB2-BD59-A6C34878D82A}">
                    <a16:rowId xmlns:a16="http://schemas.microsoft.com/office/drawing/2014/main" val="2386969764"/>
                  </a:ext>
                </a:extLst>
              </a:tr>
              <a:tr h="350865">
                <a:tc>
                  <a:txBody>
                    <a:bodyPr/>
                    <a:lstStyle/>
                    <a:p>
                      <a:pPr algn="ctr" rtl="0"/>
                      <a:r>
                        <a:rPr lang="el-GR" sz="1200" dirty="0">
                          <a:solidFill>
                            <a:schemeClr val="tx1"/>
                          </a:solidFill>
                        </a:rPr>
                        <a:t>Αδιαφοροποίητο κοινό</a:t>
                      </a:r>
                      <a:endParaRPr lang="it-IT" sz="1200" dirty="0">
                        <a:solidFill>
                          <a:schemeClr val="tx1"/>
                        </a:solidFill>
                      </a:endParaRPr>
                    </a:p>
                  </a:txBody>
                  <a:tcPr/>
                </a:tc>
                <a:tc>
                  <a:txBody>
                    <a:bodyPr/>
                    <a:lstStyle/>
                    <a:p>
                      <a:pPr algn="ctr" rtl="0"/>
                      <a:r>
                        <a:rPr lang="it-IT" sz="1200">
                          <a:solidFill>
                            <a:schemeClr val="tx1"/>
                          </a:solidFill>
                        </a:rPr>
                        <a:t>10 - 12</a:t>
                      </a:r>
                    </a:p>
                  </a:txBody>
                  <a:tcPr/>
                </a:tc>
                <a:extLst>
                  <a:ext uri="{0D108BD9-81ED-4DB2-BD59-A6C34878D82A}">
                    <a16:rowId xmlns:a16="http://schemas.microsoft.com/office/drawing/2014/main" val="1857493703"/>
                  </a:ext>
                </a:extLst>
              </a:tr>
              <a:tr h="350865">
                <a:tc>
                  <a:txBody>
                    <a:bodyPr/>
                    <a:lstStyle/>
                    <a:p>
                      <a:pPr algn="ctr" rtl="0"/>
                      <a:r>
                        <a:rPr lang="el-GR" sz="1200" dirty="0">
                          <a:solidFill>
                            <a:schemeClr val="tx1"/>
                          </a:solidFill>
                        </a:rPr>
                        <a:t>Ηλικιωμένοι και άτομα με προβλήματα όρασης</a:t>
                      </a:r>
                      <a:endParaRPr lang="it-IT" sz="1200" dirty="0">
                        <a:solidFill>
                          <a:schemeClr val="tx1"/>
                        </a:solidFill>
                      </a:endParaRPr>
                    </a:p>
                  </a:txBody>
                  <a:tcPr/>
                </a:tc>
                <a:tc>
                  <a:txBody>
                    <a:bodyPr/>
                    <a:lstStyle/>
                    <a:p>
                      <a:pPr algn="ctr" rtl="0"/>
                      <a:r>
                        <a:rPr lang="it-IT" sz="1200">
                          <a:solidFill>
                            <a:schemeClr val="tx1"/>
                          </a:solidFill>
                        </a:rPr>
                        <a:t>12 - 14</a:t>
                      </a:r>
                    </a:p>
                  </a:txBody>
                  <a:tcPr/>
                </a:tc>
                <a:extLst>
                  <a:ext uri="{0D108BD9-81ED-4DB2-BD59-A6C34878D82A}">
                    <a16:rowId xmlns:a16="http://schemas.microsoft.com/office/drawing/2014/main" val="584289493"/>
                  </a:ext>
                </a:extLst>
              </a:tr>
              <a:tr h="350865">
                <a:tc>
                  <a:txBody>
                    <a:bodyPr/>
                    <a:lstStyle/>
                    <a:p>
                      <a:pPr algn="ctr"/>
                      <a:r>
                        <a:rPr lang="el-GR" sz="1200" dirty="0">
                          <a:solidFill>
                            <a:schemeClr val="tx1"/>
                          </a:solidFill>
                        </a:rPr>
                        <a:t>Παιδιά και άλλοι μη τακτικοί αναγνώστες</a:t>
                      </a:r>
                      <a:endParaRPr lang="it-IT" sz="1200" dirty="0">
                        <a:solidFill>
                          <a:schemeClr val="tx1"/>
                        </a:solidFill>
                      </a:endParaRPr>
                    </a:p>
                  </a:txBody>
                  <a:tcPr/>
                </a:tc>
                <a:tc>
                  <a:txBody>
                    <a:bodyPr/>
                    <a:lstStyle/>
                    <a:p>
                      <a:pPr algn="ctr" rtl="0"/>
                      <a:r>
                        <a:rPr lang="it-IT" sz="1200" dirty="0">
                          <a:solidFill>
                            <a:schemeClr val="tx1"/>
                          </a:solidFill>
                        </a:rPr>
                        <a:t>12 - 14</a:t>
                      </a:r>
                    </a:p>
                  </a:txBody>
                  <a:tcPr/>
                </a:tc>
                <a:extLst>
                  <a:ext uri="{0D108BD9-81ED-4DB2-BD59-A6C34878D82A}">
                    <a16:rowId xmlns:a16="http://schemas.microsoft.com/office/drawing/2014/main" val="700471342"/>
                  </a:ext>
                </a:extLst>
              </a:tr>
              <a:tr h="350865">
                <a:tc>
                  <a:txBody>
                    <a:bodyPr/>
                    <a:lstStyle/>
                    <a:p>
                      <a:pPr algn="ctr" rtl="0"/>
                      <a:r>
                        <a:rPr lang="el-GR" sz="1200" dirty="0">
                          <a:solidFill>
                            <a:schemeClr val="tx1"/>
                          </a:solidFill>
                        </a:rPr>
                        <a:t>Έφηβοι και νέοι ενήλικες</a:t>
                      </a:r>
                      <a:endParaRPr lang="it-IT" sz="1200" dirty="0">
                        <a:solidFill>
                          <a:schemeClr val="tx1"/>
                        </a:solidFill>
                      </a:endParaRPr>
                    </a:p>
                  </a:txBody>
                  <a:tcPr/>
                </a:tc>
                <a:tc>
                  <a:txBody>
                    <a:bodyPr/>
                    <a:lstStyle/>
                    <a:p>
                      <a:pPr algn="ctr" rtl="0"/>
                      <a:r>
                        <a:rPr lang="it-IT" sz="1200" dirty="0">
                          <a:solidFill>
                            <a:schemeClr val="tx1"/>
                          </a:solidFill>
                        </a:rPr>
                        <a:t>10 - 12</a:t>
                      </a:r>
                    </a:p>
                  </a:txBody>
                  <a:tcPr/>
                </a:tc>
                <a:extLst>
                  <a:ext uri="{0D108BD9-81ED-4DB2-BD59-A6C34878D82A}">
                    <a16:rowId xmlns:a16="http://schemas.microsoft.com/office/drawing/2014/main" val="2987701419"/>
                  </a:ext>
                </a:extLst>
              </a:tr>
            </a:tbl>
          </a:graphicData>
        </a:graphic>
      </p:graphicFrame>
      <p:sp>
        <p:nvSpPr>
          <p:cNvPr id="10" name="Donut 24">
            <a:extLst>
              <a:ext uri="{FF2B5EF4-FFF2-40B4-BE49-F238E27FC236}">
                <a16:creationId xmlns:a16="http://schemas.microsoft.com/office/drawing/2014/main" id="{B3ECDC57-8977-4121-849E-59F94E9847C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2E6407B0-E83D-401D-BD45-6ED3843A9A0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4354135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79207" y="121361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l" rtl="0"/>
            <a:r>
              <a:rPr lang="en-GB" altLang="ko-KR" sz="1200" b="1" dirty="0">
                <a:solidFill>
                  <a:schemeClr val="tx1"/>
                </a:solidFill>
              </a:rPr>
              <a:t>Η σελίδα αποτελεσμάτων αναζήτησης: SERP</a:t>
            </a:r>
          </a:p>
        </p:txBody>
      </p:sp>
      <p:sp>
        <p:nvSpPr>
          <p:cNvPr id="6" name="TextBox 5"/>
          <p:cNvSpPr txBox="1"/>
          <p:nvPr/>
        </p:nvSpPr>
        <p:spPr>
          <a:xfrm>
            <a:off x="1507886" y="1734944"/>
            <a:ext cx="6128227" cy="2492990"/>
          </a:xfrm>
          <a:prstGeom prst="rect">
            <a:avLst/>
          </a:prstGeom>
          <a:noFill/>
        </p:spPr>
        <p:txBody>
          <a:bodyPr wrap="square" rtlCol="0">
            <a:spAutoFit/>
          </a:bodyPr>
          <a:lstStyle/>
          <a:p>
            <a:pPr algn="l" rtl="0">
              <a:defRPr/>
            </a:pPr>
            <a:r>
              <a:rPr lang="en-GB" altLang="es-ES" sz="1200" b="1" dirty="0"/>
              <a:t>Το SERP (Σελίδα αποτελεσμάτων μηχανών αναζήτησης) είναι η σελίδα αποτελεσμάτων αναζήτησης. Κάθε φορά που ένας χρήστης κάνει μια ερώτηση σε μια μηχανή αναζήτησης, λαμβάνει μια λίστα παραγγελίας ως απάντηση που θα αποτελείται από δύο τύπους ΣΥΝΔΕΣΜΩΝ: οργανικούς και χορηγούς</a:t>
            </a:r>
          </a:p>
          <a:p>
            <a:pPr algn="l" rtl="0">
              <a:defRPr/>
            </a:pPr>
            <a:r>
              <a:rPr lang="en-GB" altLang="es-ES" sz="1200" b="1" dirty="0"/>
              <a:t>Οργανικοί σύνδεσμοι: βρίσκονται στον ιστό ως η καλύτερη απάντηση στον χρήστη</a:t>
            </a:r>
          </a:p>
          <a:p>
            <a:pPr algn="l" rtl="0">
              <a:defRPr/>
            </a:pPr>
            <a:r>
              <a:rPr lang="en-GB" altLang="es-ES" sz="1200" b="1" dirty="0"/>
              <a:t>Σύνδεσμοι διαφημιζόμενων: ​​διαφήμιση.</a:t>
            </a:r>
          </a:p>
          <a:p>
            <a:pPr algn="l" rtl="0">
              <a:defRPr/>
            </a:pPr>
            <a:endParaRPr lang="en-GB" altLang="es-ES" sz="1200" b="1" dirty="0"/>
          </a:p>
          <a:p>
            <a:pPr algn="l" rtl="0">
              <a:defRPr/>
            </a:pPr>
            <a:r>
              <a:rPr lang="en-GB" altLang="es-ES" sz="1200" b="1" dirty="0"/>
              <a:t>Για να αξιολογήσει πώς να προσελκύσει έναν χρήστη με τις απαντήσεις του, μια εταιρεία που διαχειρίζεται έναν ιστότοπο θα αξιολογήσει πόσο θα είναι πρόθυμη να πληρώσει για κάθε λέξη -κλειδί και θα κάνει μια προσφορά στη μηχανή αναζήτησης. </a:t>
            </a:r>
          </a:p>
          <a:p>
            <a:pPr algn="l" rtl="0">
              <a:defRPr/>
            </a:pPr>
            <a:endParaRPr lang="it-IT" altLang="es-ES" sz="1200" b="1" dirty="0"/>
          </a:p>
          <a:p>
            <a:pPr algn="l" rtl="0">
              <a:defRPr/>
            </a:pPr>
            <a:r>
              <a:rPr lang="it-IT" altLang="es-ES" sz="1200" b="1" dirty="0"/>
              <a:t> </a:t>
            </a:r>
          </a:p>
          <a:p>
            <a:pPr algn="l" rtl="0">
              <a:defRPr/>
            </a:pPr>
            <a:endParaRPr lang="it-IT" altLang="es-ES" sz="1200" b="1" dirty="0"/>
          </a:p>
          <a:p>
            <a:pPr algn="ctr" rtl="0">
              <a:defRPr/>
            </a:pPr>
            <a:r>
              <a:rPr lang="it-IT" altLang="es-ES" sz="1200" b="1" dirty="0">
                <a:solidFill>
                  <a:srgbClr val="FF3399"/>
                </a:solidFill>
              </a:rPr>
              <a:t> Διαφήμιση με λέξεις κλειδιά</a:t>
            </a:r>
            <a:endParaRPr lang="en-GB" altLang="es-ES" sz="1200" dirty="0">
              <a:solidFill>
                <a:srgbClr val="FF3399"/>
              </a:solidFill>
              <a:latin typeface="Arial Rounded MT Bold" panose="020F0704030504030204" pitchFamily="34" charset="0"/>
            </a:endParaRP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pic>
        <p:nvPicPr>
          <p:cNvPr id="15" name="Imagen 14">
            <a:extLst>
              <a:ext uri="{FF2B5EF4-FFF2-40B4-BE49-F238E27FC236}">
                <a16:creationId xmlns:a16="http://schemas.microsoft.com/office/drawing/2014/main" id="{99543A49-60AC-4DE7-BB4E-3A415B23FC5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35457837-2975-48B2-9A3D-75A7AF8A1D6B}"/>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D51486C6-84A1-43D0-9859-AFA4742B6011}"/>
              </a:ext>
            </a:extLst>
          </p:cNvPr>
          <p:cNvSpPr/>
          <p:nvPr/>
        </p:nvSpPr>
        <p:spPr>
          <a:xfrm>
            <a:off x="4380132" y="3507854"/>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spTree>
    <p:extLst>
      <p:ext uri="{BB962C8B-B14F-4D97-AF65-F5344CB8AC3E}">
        <p14:creationId xmlns:p14="http://schemas.microsoft.com/office/powerpoint/2010/main" val="3957731990"/>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431597"/>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9652" y="2067694"/>
            <a:ext cx="6264696" cy="2123658"/>
          </a:xfrm>
          <a:prstGeom prst="rect">
            <a:avLst/>
          </a:prstGeom>
          <a:noFill/>
        </p:spPr>
        <p:txBody>
          <a:bodyPr wrap="square" rtlCol="0">
            <a:spAutoFit/>
          </a:bodyPr>
          <a:lstStyle/>
          <a:p>
            <a:pPr algn="l" rtl="0">
              <a:defRPr/>
            </a:pPr>
            <a:r>
              <a:rPr lang="en-GB" altLang="es-ES" sz="1200" b="1" i="1" dirty="0">
                <a:solidFill>
                  <a:srgbClr val="FF3399"/>
                </a:solidFill>
              </a:rPr>
              <a:t>Τυπογραφία και αναγνωσιμότητα ενός ιστότοπου:</a:t>
            </a:r>
          </a:p>
          <a:p>
            <a:pPr algn="l" rtl="0">
              <a:defRPr/>
            </a:pPr>
            <a:endParaRPr lang="en-GB" altLang="es-ES" sz="1200" b="1" dirty="0"/>
          </a:p>
          <a:p>
            <a:pPr algn="l" rtl="0">
              <a:defRPr/>
            </a:pPr>
            <a:r>
              <a:rPr lang="en-GB" altLang="es-ES" sz="1200" b="1" dirty="0"/>
              <a:t>Η προσεκτική επιλογή του περιεχομένου του ιστότοπού σας είναι σημαντική καθώς τα πυκνά </a:t>
            </a:r>
            <a:r>
              <a:rPr lang="en-GB" altLang="es-ES" sz="1200" b="1" dirty="0" err="1"/>
              <a:t>κείμενα</a:t>
            </a:r>
            <a:r>
              <a:rPr lang="en-GB" altLang="es-ES" sz="1200" b="1" dirty="0"/>
              <a:t> </a:t>
            </a:r>
            <a:r>
              <a:rPr lang="el-GR" altLang="es-ES" sz="1200" b="1" dirty="0"/>
              <a:t>κρατούν</a:t>
            </a:r>
            <a:r>
              <a:rPr lang="en-GB" altLang="es-ES" sz="1200" b="1" dirty="0"/>
              <a:t> </a:t>
            </a:r>
            <a:r>
              <a:rPr lang="en-GB" altLang="es-ES" sz="1200" b="1" dirty="0" err="1"/>
              <a:t>τους</a:t>
            </a:r>
            <a:r>
              <a:rPr lang="en-GB" altLang="es-ES" sz="1200" b="1" dirty="0"/>
              <a:t> </a:t>
            </a:r>
            <a:r>
              <a:rPr lang="en-GB" altLang="es-ES" sz="1200" b="1" dirty="0" err="1"/>
              <a:t>χρήστες</a:t>
            </a:r>
            <a:r>
              <a:rPr lang="en-GB" altLang="es-ES" sz="1200" b="1" dirty="0"/>
              <a:t> </a:t>
            </a:r>
            <a:r>
              <a:rPr lang="el-GR" altLang="es-ES" sz="1200" b="1" dirty="0"/>
              <a:t>μ</a:t>
            </a:r>
            <a:r>
              <a:rPr lang="en-GB" altLang="es-ES" sz="1200" b="1" dirty="0" err="1"/>
              <a:t>ακριά</a:t>
            </a:r>
            <a:r>
              <a:rPr lang="en-GB" altLang="es-ES" sz="1200" b="1" dirty="0"/>
              <a:t>.</a:t>
            </a:r>
          </a:p>
          <a:p>
            <a:pPr algn="l" rtl="0">
              <a:defRPr/>
            </a:pPr>
            <a:endParaRPr lang="en-GB" altLang="es-ES" sz="1200" b="1" dirty="0"/>
          </a:p>
          <a:p>
            <a:pPr algn="l" rtl="0">
              <a:defRPr/>
            </a:pPr>
            <a:r>
              <a:rPr lang="el-GR" altLang="es-ES" sz="1200" b="1" dirty="0"/>
              <a:t>Η χ</a:t>
            </a:r>
            <a:r>
              <a:rPr lang="en-GB" altLang="es-ES" sz="1200" b="1" dirty="0" err="1"/>
              <a:t>ρήση</a:t>
            </a:r>
            <a:r>
              <a:rPr lang="en-GB" altLang="es-ES" sz="1200" b="1" dirty="0"/>
              <a:t> γραμματοσειρών (χρόνοι, </a:t>
            </a:r>
            <a:r>
              <a:rPr lang="en-GB" altLang="es-ES" sz="1200" b="1" dirty="0" err="1"/>
              <a:t>Calibry</a:t>
            </a:r>
            <a:r>
              <a:rPr lang="en-GB" altLang="es-ES" sz="1200" b="1" dirty="0"/>
              <a:t>, κ.λπ.) που είναι πιο ευανάγνωστα σε μεγάλο σώμα </a:t>
            </a:r>
            <a:r>
              <a:rPr lang="en-GB" altLang="es-ES" sz="1200" b="1" dirty="0" err="1"/>
              <a:t>είναι</a:t>
            </a:r>
            <a:r>
              <a:rPr lang="en-GB" altLang="es-ES" sz="1200" b="1" dirty="0"/>
              <a:t> </a:t>
            </a:r>
            <a:r>
              <a:rPr lang="en-GB" altLang="es-ES" sz="1200" b="1" dirty="0" err="1"/>
              <a:t>σημαντικ</a:t>
            </a:r>
            <a:r>
              <a:rPr lang="el-GR" altLang="es-ES" sz="1200" b="1" dirty="0"/>
              <a:t>ή</a:t>
            </a:r>
            <a:r>
              <a:rPr lang="en-GB" altLang="es-ES" sz="1200" b="1" dirty="0"/>
              <a:t> αφού δεν χρησιμοποιούν όλοι οι χρήστες ένα νέο μηχάνημα με οθόνη καλής ποιότητας.</a:t>
            </a:r>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17AF8E0E-7D51-42E8-BB87-A150519939B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C8AC69E0-76C2-4C9D-B5A0-7730FE92C86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25626026"/>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47664" y="1370433"/>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39652" y="2067694"/>
            <a:ext cx="6264696" cy="1754326"/>
          </a:xfrm>
          <a:prstGeom prst="rect">
            <a:avLst/>
          </a:prstGeom>
          <a:noFill/>
        </p:spPr>
        <p:txBody>
          <a:bodyPr wrap="square" rtlCol="0">
            <a:spAutoFit/>
          </a:bodyPr>
          <a:lstStyle/>
          <a:p>
            <a:pPr algn="l" rtl="0">
              <a:defRPr/>
            </a:pPr>
            <a:r>
              <a:rPr lang="en-GB" altLang="es-ES" sz="1200" b="1" i="1" dirty="0">
                <a:solidFill>
                  <a:srgbClr val="FF3399"/>
                </a:solidFill>
              </a:rPr>
              <a:t>Τυπογραφία και αναγνωσιμότητα ενός ιστότοπου:</a:t>
            </a:r>
          </a:p>
          <a:p>
            <a:pPr algn="l" rtl="0">
              <a:defRPr/>
            </a:pPr>
            <a:endParaRPr lang="en-GB" altLang="es-ES" sz="1200" b="1" dirty="0"/>
          </a:p>
          <a:p>
            <a:pPr algn="l" rtl="0">
              <a:defRPr/>
            </a:pPr>
            <a:r>
              <a:rPr lang="en-GB" altLang="es-ES" sz="1200" b="1" dirty="0"/>
              <a:t>Σταδιακά όλοι οι χρήστες θα χρησιμοποιούν μεγαλύτερα σχήματα που επιτρέπουν την αποτελεσματική χρήση του ιστού και των εφαρμογών.</a:t>
            </a:r>
          </a:p>
          <a:p>
            <a:pPr algn="l" rtl="0">
              <a:defRPr/>
            </a:pPr>
            <a:endParaRPr lang="en-GB" altLang="es-ES" sz="1200" b="1" dirty="0"/>
          </a:p>
          <a:p>
            <a:pPr algn="l" rtl="0">
              <a:defRPr/>
            </a:pPr>
            <a:r>
              <a:rPr lang="en-GB" altLang="es-ES" sz="1200" b="1" dirty="0"/>
              <a:t>Μέχρι τότε, πρέπει να προβλεφθεί η χρήση μικρών οθονών χαμηλής ανάλυσης.</a:t>
            </a:r>
          </a:p>
          <a:p>
            <a:pPr algn="l" rtl="0">
              <a:defRPr/>
            </a:pPr>
            <a:endParaRPr lang="it-IT" altLang="es-ES" sz="1200" b="1" dirty="0"/>
          </a:p>
          <a:p>
            <a:pPr algn="l" rtl="0">
              <a:defRPr/>
            </a:pPr>
            <a:r>
              <a:rPr lang="it-IT" altLang="es-ES" sz="1200" b="1" i="1" dirty="0"/>
              <a:t> </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5158AC7F-DD82-4270-A0E8-A095845A9279}"/>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A1B6677D-D1F6-470D-8DE4-C7D17504A05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233385211"/>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323856"/>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06728" y="1901319"/>
            <a:ext cx="6264696" cy="2862322"/>
          </a:xfrm>
          <a:prstGeom prst="rect">
            <a:avLst/>
          </a:prstGeom>
          <a:noFill/>
        </p:spPr>
        <p:txBody>
          <a:bodyPr wrap="square" rtlCol="0">
            <a:spAutoFit/>
          </a:bodyPr>
          <a:lstStyle/>
          <a:p>
            <a:pPr algn="l" rtl="0">
              <a:defRPr/>
            </a:pPr>
            <a:r>
              <a:rPr lang="en-GB" altLang="es-ES" sz="1200" b="1" i="1" dirty="0">
                <a:solidFill>
                  <a:srgbClr val="00B0F0"/>
                </a:solidFill>
              </a:rPr>
              <a:t>Σχετικές προδιαγραφές:</a:t>
            </a:r>
          </a:p>
          <a:p>
            <a:pPr algn="l" rtl="0">
              <a:defRPr/>
            </a:pPr>
            <a:endParaRPr lang="en-GB" altLang="es-ES" sz="1200" b="1" i="1" dirty="0">
              <a:solidFill>
                <a:srgbClr val="00B0F0"/>
              </a:solidFill>
            </a:endParaRPr>
          </a:p>
          <a:p>
            <a:pPr algn="l" rtl="0">
              <a:defRPr/>
            </a:pPr>
            <a:r>
              <a:rPr lang="en-GB" altLang="es-ES" sz="1200" b="1" dirty="0"/>
              <a:t>Συνιστάται να καθορίσετε σχετικά το μέγεθος κειμένου ενός ιστότοπου</a:t>
            </a:r>
          </a:p>
          <a:p>
            <a:pPr algn="l" rtl="0">
              <a:defRPr/>
            </a:pPr>
            <a:r>
              <a:rPr lang="en-GB" altLang="es-ES" sz="1200" b="1" dirty="0"/>
              <a:t> </a:t>
            </a:r>
          </a:p>
          <a:p>
            <a:pPr algn="l" rtl="0">
              <a:defRPr/>
            </a:pPr>
            <a:endParaRPr lang="en-GB" altLang="es-ES" sz="1200" b="1" dirty="0"/>
          </a:p>
          <a:p>
            <a:pPr algn="l" rtl="0">
              <a:defRPr/>
            </a:pPr>
            <a:r>
              <a:rPr lang="en-GB" altLang="es-ES" sz="1200" b="1" dirty="0"/>
              <a:t> </a:t>
            </a:r>
            <a:r>
              <a:rPr lang="en-GB" altLang="es-ES" sz="1200" b="1" dirty="0">
                <a:solidFill>
                  <a:schemeClr val="accent4">
                    <a:lumMod val="75000"/>
                  </a:schemeClr>
                </a:solidFill>
              </a:rPr>
              <a:t>Τιμή</a:t>
            </a:r>
            <a:r>
              <a:rPr lang="en-GB" altLang="es-ES" sz="1200" b="1" dirty="0"/>
              <a:t> </a:t>
            </a:r>
          </a:p>
          <a:p>
            <a:pPr algn="l" rtl="0">
              <a:defRPr/>
            </a:pPr>
            <a:endParaRPr lang="en-GB" altLang="es-ES" sz="1200" b="1" dirty="0"/>
          </a:p>
          <a:p>
            <a:pPr algn="l" rtl="0">
              <a:defRPr/>
            </a:pPr>
            <a:r>
              <a:rPr lang="en-GB" altLang="es-ES" sz="1200" b="1" dirty="0"/>
              <a:t>Είναι απαραίτητο να προβλέψετε τη χρήση του ιστότοπού σας από χρήστες με προβλήματα όρασης:</a:t>
            </a:r>
          </a:p>
          <a:p>
            <a:pPr algn="l" rtl="0">
              <a:defRPr/>
            </a:pPr>
            <a:r>
              <a:rPr lang="el-GR" altLang="es-ES" sz="1200" b="1" dirty="0"/>
              <a:t>Να </a:t>
            </a:r>
            <a:r>
              <a:rPr lang="en-GB" altLang="es-ES" sz="1200" b="1" dirty="0" err="1"/>
              <a:t>παρέχουν</a:t>
            </a:r>
            <a:r>
              <a:rPr lang="en-GB" altLang="es-ES" sz="1200" b="1" dirty="0"/>
              <a:t> τη δυνατότητα αλλαγής του μεγέθους του κειμένου.</a:t>
            </a:r>
          </a:p>
          <a:p>
            <a:pPr algn="l" rtl="0">
              <a:defRPr/>
            </a:pPr>
            <a:endParaRPr lang="en-GB" altLang="es-ES" sz="1200" b="1" dirty="0"/>
          </a:p>
          <a:p>
            <a:pPr algn="l" rtl="0">
              <a:defRPr/>
            </a:pPr>
            <a:r>
              <a:rPr lang="en-GB" altLang="es-ES" sz="1200" b="1" dirty="0">
                <a:solidFill>
                  <a:schemeClr val="accent4">
                    <a:lumMod val="75000"/>
                  </a:schemeClr>
                </a:solidFill>
              </a:rPr>
              <a:t>Επιλέξτε μια γραμματοσειρά (γραμματοσειρά)</a:t>
            </a:r>
          </a:p>
          <a:p>
            <a:pPr algn="l" rtl="0">
              <a:defRPr/>
            </a:pPr>
            <a:r>
              <a:rPr lang="en-GB" altLang="es-ES" sz="1200" b="1" dirty="0"/>
              <a:t>Δεν έχουν όλα τα μηχανήματα τη δυνατότητα να διαβάζουν συγκεκριμένες γραμματοσειρές.</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898E40EF-396B-4714-9D60-A4A3A4725111}"/>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F3DB3FC6-CC79-4FC4-AE62-385C85157755}"/>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12" name="Imagen 11">
            <a:extLst>
              <a:ext uri="{FF2B5EF4-FFF2-40B4-BE49-F238E27FC236}">
                <a16:creationId xmlns:a16="http://schemas.microsoft.com/office/drawing/2014/main" id="{C457C54E-711C-486E-9787-7D6EA5D07B87}"/>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775284175"/>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50521" y="1198442"/>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03648" y="1833349"/>
            <a:ext cx="6264696" cy="2677656"/>
          </a:xfrm>
          <a:prstGeom prst="rect">
            <a:avLst/>
          </a:prstGeom>
          <a:noFill/>
        </p:spPr>
        <p:txBody>
          <a:bodyPr wrap="square" rtlCol="0">
            <a:spAutoFit/>
          </a:bodyPr>
          <a:lstStyle/>
          <a:p>
            <a:pPr algn="l" rtl="0">
              <a:defRPr/>
            </a:pPr>
            <a:r>
              <a:rPr lang="it-IT" altLang="es-ES" sz="1200" b="1" dirty="0"/>
              <a:t>Πλέον Τα προγράμματα περιήγησης χρησιμοποιούν τ</a:t>
            </a:r>
            <a:r>
              <a:rPr lang="el-GR" altLang="es-ES" sz="1200" b="1" dirty="0" err="1"/>
              <a:t>ις</a:t>
            </a:r>
            <a:r>
              <a:rPr lang="it-IT" altLang="es-ES" sz="1200" b="1" dirty="0"/>
              <a:t> ακόλουθ</a:t>
            </a:r>
            <a:r>
              <a:rPr lang="el-GR" altLang="es-ES" sz="1200" b="1" dirty="0"/>
              <a:t>ες</a:t>
            </a:r>
            <a:r>
              <a:rPr lang="it-IT" altLang="es-ES" sz="1200" b="1" dirty="0"/>
              <a:t> προεγκατεστημένο γραμματοσειρές:</a:t>
            </a:r>
          </a:p>
          <a:p>
            <a:pPr algn="l" rtl="0">
              <a:defRPr/>
            </a:pPr>
            <a:endParaRPr lang="it-IT" altLang="es-ES" sz="1200" b="1" dirty="0"/>
          </a:p>
          <a:p>
            <a:pPr>
              <a:defRPr/>
            </a:pPr>
            <a:endParaRPr lang="it-IT" altLang="es-ES" sz="1200" b="1" dirty="0"/>
          </a:p>
          <a:p>
            <a:pPr>
              <a:defRPr/>
            </a:pPr>
            <a:r>
              <a:rPr lang="it-IT" altLang="es-ES" sz="1200" b="1" dirty="0"/>
              <a:t>-   Arial</a:t>
            </a:r>
          </a:p>
          <a:p>
            <a:pPr marL="171450" indent="-171450">
              <a:buFontTx/>
              <a:buChar char="-"/>
              <a:defRPr/>
            </a:pPr>
            <a:r>
              <a:rPr lang="it-IT" altLang="es-ES" sz="1200" b="1" dirty="0"/>
              <a:t>Arial black</a:t>
            </a:r>
          </a:p>
          <a:p>
            <a:pPr marL="171450" indent="-171450">
              <a:buFontTx/>
              <a:buChar char="-"/>
              <a:defRPr/>
            </a:pPr>
            <a:r>
              <a:rPr lang="it-IT" altLang="es-ES" sz="1200" b="1" dirty="0"/>
              <a:t>Comic sans MS</a:t>
            </a:r>
          </a:p>
          <a:p>
            <a:pPr marL="171450" indent="-171450">
              <a:buFontTx/>
              <a:buChar char="-"/>
              <a:defRPr/>
            </a:pPr>
            <a:r>
              <a:rPr lang="it-IT" altLang="es-ES" sz="1200" b="1" dirty="0"/>
              <a:t>Courier New</a:t>
            </a:r>
          </a:p>
          <a:p>
            <a:pPr marL="171450" indent="-171450">
              <a:buFontTx/>
              <a:buChar char="-"/>
              <a:defRPr/>
            </a:pPr>
            <a:r>
              <a:rPr lang="it-IT" altLang="es-ES" sz="1200" b="1" dirty="0"/>
              <a:t>Georgia</a:t>
            </a:r>
          </a:p>
          <a:p>
            <a:pPr marL="171450" indent="-171450">
              <a:buFontTx/>
              <a:buChar char="-"/>
              <a:defRPr/>
            </a:pPr>
            <a:r>
              <a:rPr lang="it-IT" altLang="es-ES" sz="1200" b="1" dirty="0"/>
              <a:t>Impact</a:t>
            </a:r>
          </a:p>
          <a:p>
            <a:pPr marL="171450" indent="-171450">
              <a:buFontTx/>
              <a:buChar char="-"/>
              <a:defRPr/>
            </a:pPr>
            <a:r>
              <a:rPr lang="it-IT" altLang="es-ES" sz="1200" b="1" dirty="0"/>
              <a:t>Times New Roman</a:t>
            </a:r>
          </a:p>
          <a:p>
            <a:pPr marL="171450" indent="-171450">
              <a:buFontTx/>
              <a:buChar char="-"/>
              <a:defRPr/>
            </a:pPr>
            <a:r>
              <a:rPr lang="it-IT" altLang="es-ES" sz="1200" b="1" dirty="0"/>
              <a:t>Trebuchet MS</a:t>
            </a:r>
          </a:p>
          <a:p>
            <a:pPr marL="171450" indent="-171450">
              <a:buFontTx/>
              <a:buChar char="-"/>
              <a:defRPr/>
            </a:pPr>
            <a:r>
              <a:rPr lang="it-IT" altLang="es-ES" sz="1200" b="1" dirty="0"/>
              <a:t>Verdana</a:t>
            </a:r>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B5F2AA9-8D70-4DD6-A90C-0F20D3B2AEAE}"/>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9AE907CE-5388-4FCB-8D6B-CB47134542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64411641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158B8510-2BC7-40EB-A72E-A2A012F2E494}"/>
              </a:ext>
            </a:extLst>
          </p:cNvPr>
          <p:cNvSpPr/>
          <p:nvPr/>
        </p:nvSpPr>
        <p:spPr>
          <a:xfrm>
            <a:off x="1547664" y="1926000"/>
            <a:ext cx="6316326" cy="1509846"/>
          </a:xfrm>
          <a:prstGeom prst="rect">
            <a:avLst/>
          </a:prstGeom>
          <a:solidFill>
            <a:srgbClr val="9AD3E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547664" y="1335121"/>
            <a:ext cx="6316326"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99294" y="1926000"/>
            <a:ext cx="6264696" cy="1754326"/>
          </a:xfrm>
          <a:prstGeom prst="rect">
            <a:avLst/>
          </a:prstGeom>
          <a:noFill/>
        </p:spPr>
        <p:txBody>
          <a:bodyPr wrap="square" rtlCol="0">
            <a:spAutoFit/>
          </a:bodyPr>
          <a:lstStyle/>
          <a:p>
            <a:pPr>
              <a:defRPr/>
            </a:pPr>
            <a:r>
              <a:rPr lang="el-GR" altLang="es-ES" sz="1200" b="1" i="1" dirty="0">
                <a:solidFill>
                  <a:schemeClr val="accent4">
                    <a:lumMod val="50000"/>
                  </a:schemeClr>
                </a:solidFill>
              </a:rPr>
              <a:t>Ποια γραμματοσειρά να επιλέξετε όταν έχετε αμφιβολίες;</a:t>
            </a:r>
            <a:endParaRPr lang="it-IT" altLang="es-ES" sz="1200" b="1" i="1" dirty="0">
              <a:solidFill>
                <a:schemeClr val="accent4">
                  <a:lumMod val="50000"/>
                </a:schemeClr>
              </a:solidFill>
            </a:endParaRPr>
          </a:p>
          <a:p>
            <a:pPr algn="l" rtl="0">
              <a:defRPr/>
            </a:pPr>
            <a:endParaRPr lang="it-IT" altLang="es-ES" sz="1200" b="1" i="1" dirty="0"/>
          </a:p>
          <a:p>
            <a:pPr>
              <a:defRPr/>
            </a:pPr>
            <a:r>
              <a:rPr lang="el-GR" altLang="es-ES" sz="1200" b="1" dirty="0"/>
              <a:t>Εάν δεν είστε σίγουροι ποια γραμματοσειρά να χρησιμοποιήσετε με το '</a:t>
            </a:r>
            <a:r>
              <a:rPr lang="el-GR" altLang="es-ES" sz="1200" b="1" dirty="0" err="1"/>
              <a:t>Verdana</a:t>
            </a:r>
            <a:r>
              <a:rPr lang="el-GR" altLang="es-ES" sz="1200" b="1" dirty="0"/>
              <a:t>' δεν κάνετε λάθος.</a:t>
            </a:r>
          </a:p>
          <a:p>
            <a:pPr>
              <a:defRPr/>
            </a:pPr>
            <a:endParaRPr lang="el-GR" altLang="es-ES" sz="1200" b="1" dirty="0"/>
          </a:p>
          <a:p>
            <a:pPr>
              <a:defRPr/>
            </a:pPr>
            <a:r>
              <a:rPr lang="el-GR" altLang="es-ES" sz="1200" b="1" dirty="0"/>
              <a:t>Είναι δημοφιλές σε όλες τις πλατφόρμες, λειτουργεί καλά σε ένα μικρό σώμα και είναι ευχάριστο στην οθόνη.</a:t>
            </a:r>
            <a:endParaRPr lang="it-IT" altLang="es-ES" sz="1200" b="1" dirty="0"/>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E07DC59F-B918-4BC7-A2B6-E67F8364E11C}"/>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0" name="Imagen 9">
            <a:extLst>
              <a:ext uri="{FF2B5EF4-FFF2-40B4-BE49-F238E27FC236}">
                <a16:creationId xmlns:a16="http://schemas.microsoft.com/office/drawing/2014/main" id="{A629D3C9-4D1F-4E8D-8EC4-448511BD0B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8967118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23566" y="1136974"/>
            <a:ext cx="643281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83951" y="1885939"/>
            <a:ext cx="6264696" cy="2677656"/>
          </a:xfrm>
          <a:prstGeom prst="rect">
            <a:avLst/>
          </a:prstGeom>
          <a:noFill/>
        </p:spPr>
        <p:txBody>
          <a:bodyPr wrap="square" rtlCol="0">
            <a:spAutoFit/>
          </a:bodyPr>
          <a:lstStyle/>
          <a:p>
            <a:pPr algn="l" rtl="0">
              <a:defRPr/>
            </a:pPr>
            <a:r>
              <a:rPr lang="en-GB" altLang="es-ES" sz="1200" b="1" i="1" dirty="0">
                <a:solidFill>
                  <a:schemeClr val="accent4">
                    <a:lumMod val="75000"/>
                  </a:schemeClr>
                </a:solidFill>
              </a:rPr>
              <a:t>Η χρήση γραμματοσειρών </a:t>
            </a:r>
            <a:r>
              <a:rPr lang="en-GB" altLang="es-ES" sz="1200" b="1" i="1" dirty="0" err="1">
                <a:solidFill>
                  <a:schemeClr val="accent4">
                    <a:lumMod val="75000"/>
                  </a:schemeClr>
                </a:solidFill>
              </a:rPr>
              <a:t>και</a:t>
            </a:r>
            <a:r>
              <a:rPr lang="en-GB" altLang="es-ES" sz="1200" b="1" i="1" dirty="0">
                <a:solidFill>
                  <a:schemeClr val="accent4">
                    <a:lumMod val="75000"/>
                  </a:schemeClr>
                </a:solidFill>
              </a:rPr>
              <a:t> </a:t>
            </a:r>
            <a:r>
              <a:rPr lang="en-GB" altLang="es-ES" sz="1200" b="1" i="1" dirty="0" err="1">
                <a:solidFill>
                  <a:schemeClr val="accent4">
                    <a:lumMod val="75000"/>
                  </a:schemeClr>
                </a:solidFill>
              </a:rPr>
              <a:t>χρωμ</a:t>
            </a:r>
            <a:r>
              <a:rPr lang="el-GR" altLang="es-ES" sz="1200" b="1" i="1" dirty="0" err="1">
                <a:solidFill>
                  <a:schemeClr val="accent4">
                    <a:lumMod val="75000"/>
                  </a:schemeClr>
                </a:solidFill>
              </a:rPr>
              <a:t>άτων</a:t>
            </a:r>
            <a:r>
              <a:rPr lang="en-GB" altLang="es-ES" sz="1200" b="1" i="1" dirty="0">
                <a:solidFill>
                  <a:schemeClr val="accent4">
                    <a:lumMod val="75000"/>
                  </a:schemeClr>
                </a:solidFill>
              </a:rPr>
              <a:t>:</a:t>
            </a:r>
          </a:p>
          <a:p>
            <a:pPr algn="l" rtl="0">
              <a:defRPr/>
            </a:pPr>
            <a:endParaRPr lang="en-GB" altLang="es-ES" sz="1200" b="1" i="1" dirty="0"/>
          </a:p>
          <a:p>
            <a:pPr marL="171450" indent="-171450" algn="l" rtl="0">
              <a:buFont typeface="Arial" panose="020B0604020202020204" pitchFamily="34" charset="0"/>
              <a:buChar char="•"/>
              <a:defRPr/>
            </a:pPr>
            <a:r>
              <a:rPr lang="en-GB" altLang="es-ES" sz="1200" b="1" dirty="0">
                <a:solidFill>
                  <a:schemeClr val="accent3">
                    <a:lumMod val="75000"/>
                  </a:schemeClr>
                </a:solidFill>
              </a:rPr>
              <a:t>Κανόνας 1</a:t>
            </a:r>
            <a:r>
              <a:rPr lang="en-GB" altLang="es-ES" sz="1200" b="1" dirty="0"/>
              <a:t>: Περιορίστε τον αριθμό των τυπογραφικών στυλ στον ιστότοπό σας.</a:t>
            </a:r>
          </a:p>
          <a:p>
            <a:pPr marL="171450" indent="-171450" algn="l" rtl="0">
              <a:buFont typeface="Arial" panose="020B0604020202020204" pitchFamily="34" charset="0"/>
              <a:buChar char="•"/>
              <a:defRPr/>
            </a:pPr>
            <a:endParaRPr lang="en-GB" altLang="es-ES" sz="1200" b="1" dirty="0"/>
          </a:p>
          <a:p>
            <a:pPr marL="171450" indent="-171450" algn="l" rtl="0">
              <a:buFont typeface="Arial" panose="020B0604020202020204" pitchFamily="34" charset="0"/>
              <a:buChar char="•"/>
              <a:defRPr/>
            </a:pPr>
            <a:r>
              <a:rPr lang="en-GB" altLang="es-ES" sz="1200" b="1" dirty="0">
                <a:solidFill>
                  <a:schemeClr val="accent3">
                    <a:lumMod val="75000"/>
                  </a:schemeClr>
                </a:solidFill>
              </a:rPr>
              <a:t>Κανόνας 2</a:t>
            </a:r>
            <a:r>
              <a:rPr lang="en-GB" altLang="es-ES" sz="1200" b="1" dirty="0"/>
              <a:t>: Η αλλαγή της γραμματοσειράς μπορεί να βοηθήσει τον αναγνώστη να διακρίνει πληροφορίες και να κατανοήσει τις πιο σχετικές πληροφορίες.</a:t>
            </a:r>
          </a:p>
          <a:p>
            <a:pPr marL="171450" indent="-171450" algn="l" rtl="0">
              <a:buFont typeface="Arial" panose="020B0604020202020204" pitchFamily="34" charset="0"/>
              <a:buChar char="•"/>
              <a:defRPr/>
            </a:pPr>
            <a:endParaRPr lang="en-GB" altLang="es-ES" sz="1200" b="1" dirty="0"/>
          </a:p>
          <a:p>
            <a:pPr marL="171450" indent="-171450" algn="l" rtl="0">
              <a:buFont typeface="Arial" panose="020B0604020202020204" pitchFamily="34" charset="0"/>
              <a:buChar char="•"/>
              <a:defRPr/>
            </a:pPr>
            <a:r>
              <a:rPr lang="en-GB" altLang="es-ES" sz="1200" b="1" dirty="0">
                <a:solidFill>
                  <a:schemeClr val="accent3">
                    <a:lumMod val="75000"/>
                  </a:schemeClr>
                </a:solidFill>
              </a:rPr>
              <a:t>Κανόνας 3</a:t>
            </a:r>
            <a:r>
              <a:rPr lang="en-GB" altLang="es-ES" sz="1200" b="1" dirty="0"/>
              <a:t>: Μην </a:t>
            </a:r>
            <a:r>
              <a:rPr lang="en-GB" altLang="es-ES" sz="1200" b="1" dirty="0" err="1"/>
              <a:t>χρησιμοποιείτε</a:t>
            </a:r>
            <a:r>
              <a:rPr lang="en-GB" altLang="es-ES" sz="1200" b="1" dirty="0"/>
              <a:t> </a:t>
            </a:r>
            <a:r>
              <a:rPr lang="en-GB" altLang="es-ES" sz="1200" b="1" dirty="0" err="1"/>
              <a:t>περισσότερ</a:t>
            </a:r>
            <a:r>
              <a:rPr lang="el-GR" altLang="es-ES" sz="1200" b="1" dirty="0"/>
              <a:t>α</a:t>
            </a:r>
            <a:r>
              <a:rPr lang="en-GB" altLang="es-ES" sz="1200" b="1" dirty="0"/>
              <a:t> </a:t>
            </a:r>
            <a:r>
              <a:rPr lang="en-GB" altLang="es-ES" sz="1200" b="1" dirty="0" err="1"/>
              <a:t>από</a:t>
            </a:r>
            <a:r>
              <a:rPr lang="en-GB" altLang="es-ES" sz="1200" b="1" dirty="0"/>
              <a:t> </a:t>
            </a:r>
            <a:r>
              <a:rPr lang="en-GB" altLang="es-ES" sz="1200" b="1" dirty="0" err="1"/>
              <a:t>τέσσερ</a:t>
            </a:r>
            <a:r>
              <a:rPr lang="el-GR" altLang="es-ES" sz="1200" b="1" dirty="0"/>
              <a:t>α</a:t>
            </a:r>
            <a:r>
              <a:rPr lang="en-GB" altLang="es-ES" sz="1200" b="1" dirty="0"/>
              <a:t> </a:t>
            </a:r>
            <a:r>
              <a:rPr lang="en-GB" altLang="es-ES" sz="1200" b="1" dirty="0" err="1"/>
              <a:t>χρ</a:t>
            </a:r>
            <a:r>
              <a:rPr lang="el-GR" altLang="es-ES" sz="1200" b="1" dirty="0" err="1"/>
              <a:t>ώματα</a:t>
            </a:r>
            <a:r>
              <a:rPr lang="en-GB" altLang="es-ES" sz="1200" b="1" dirty="0"/>
              <a:t> και τρεις διαφορετικές γραμματοσειρές στους κύριους τομείς ενός ιστότοπου, θα φαίνεται αδόμητη και χαμηλού επιπέδου.</a:t>
            </a:r>
          </a:p>
          <a:p>
            <a:pPr algn="l" rtl="0">
              <a:defRPr/>
            </a:pPr>
            <a:endParaRPr lang="it-IT" altLang="es-ES" sz="1200" b="1" dirty="0"/>
          </a:p>
          <a:p>
            <a:pPr marL="171450" indent="-171450" algn="l" rtl="0">
              <a:buFontTx/>
              <a:buChar char="-"/>
              <a:defRPr/>
            </a:pPr>
            <a:endParaRPr lang="it-IT" altLang="es-ES" sz="1200" b="1" dirty="0"/>
          </a:p>
          <a:p>
            <a:pPr algn="l" rtl="0">
              <a:defRPr/>
            </a:pP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44A45B05-4499-4757-A07E-89F4BD229B07}"/>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2" name="Rectángulo 1">
            <a:extLst>
              <a:ext uri="{FF2B5EF4-FFF2-40B4-BE49-F238E27FC236}">
                <a16:creationId xmlns:a16="http://schemas.microsoft.com/office/drawing/2014/main" id="{78B5E60E-AC11-4047-9D1D-EEC91EF52965}"/>
              </a:ext>
            </a:extLst>
          </p:cNvPr>
          <p:cNvSpPr/>
          <p:nvPr/>
        </p:nvSpPr>
        <p:spPr>
          <a:xfrm>
            <a:off x="1547664" y="1779662"/>
            <a:ext cx="6408712" cy="2088232"/>
          </a:xfrm>
          <a:prstGeom prst="rect">
            <a:avLst/>
          </a:prstGeom>
          <a:noFill/>
          <a:ln>
            <a:solidFill>
              <a:srgbClr val="98DFB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pic>
        <p:nvPicPr>
          <p:cNvPr id="10" name="Imagen 9">
            <a:extLst>
              <a:ext uri="{FF2B5EF4-FFF2-40B4-BE49-F238E27FC236}">
                <a16:creationId xmlns:a16="http://schemas.microsoft.com/office/drawing/2014/main" id="{33DA01D3-56FC-462A-BFE6-2B962132241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10889653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20000" y="1270724"/>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604395" y="1923678"/>
            <a:ext cx="6264696" cy="1938992"/>
          </a:xfrm>
          <a:prstGeom prst="rect">
            <a:avLst/>
          </a:prstGeom>
          <a:noFill/>
        </p:spPr>
        <p:txBody>
          <a:bodyPr wrap="square" rtlCol="0">
            <a:spAutoFit/>
          </a:bodyPr>
          <a:lstStyle/>
          <a:p>
            <a:pPr algn="l" rtl="0">
              <a:defRPr/>
            </a:pPr>
            <a:r>
              <a:rPr lang="it-IT" altLang="es-ES" sz="1200" b="1" i="1" dirty="0">
                <a:solidFill>
                  <a:srgbClr val="00B0F0"/>
                </a:solidFill>
              </a:rPr>
              <a:t>ΕΝΑΝΤΙΟΝ ΟΛΩΝ ΤΩΝ ΚΕΦΑΛ</a:t>
            </a:r>
            <a:r>
              <a:rPr lang="el-GR" altLang="es-ES" sz="1200" b="1" i="1" dirty="0">
                <a:solidFill>
                  <a:srgbClr val="00B0F0"/>
                </a:solidFill>
              </a:rPr>
              <a:t>ΑΙ</a:t>
            </a:r>
            <a:r>
              <a:rPr lang="it-IT" altLang="es-ES" sz="1200" b="1" i="1" dirty="0">
                <a:solidFill>
                  <a:srgbClr val="00B0F0"/>
                </a:solidFill>
              </a:rPr>
              <a:t>ΩΝ</a:t>
            </a:r>
          </a:p>
          <a:p>
            <a:pPr algn="l" rtl="0">
              <a:defRPr/>
            </a:pPr>
            <a:r>
              <a:rPr lang="it-IT" altLang="es-ES" sz="1200" b="1" dirty="0"/>
              <a:t> </a:t>
            </a:r>
          </a:p>
          <a:p>
            <a:pPr>
              <a:defRPr/>
            </a:pPr>
            <a:r>
              <a:rPr lang="el-GR" altLang="es-ES" sz="1200" b="1" dirty="0"/>
              <a:t>Το κείμενο με κεφαλαία γράμματα διαβάζεται πολύ πιο αργά κατά 10% από το πεζό.</a:t>
            </a:r>
            <a:endParaRPr lang="it-IT" altLang="es-ES" sz="1200" b="1" dirty="0"/>
          </a:p>
          <a:p>
            <a:pPr algn="l" rtl="0">
              <a:defRPr/>
            </a:pPr>
            <a:endParaRPr lang="it-IT" altLang="es-ES" sz="1200" b="1" dirty="0"/>
          </a:p>
          <a:p>
            <a:pPr marL="171450" indent="-171450" algn="l" rtl="0">
              <a:buFontTx/>
              <a:buChar char="-"/>
              <a:defRPr/>
            </a:pPr>
            <a:endParaRPr lang="it-IT" altLang="es-ES" sz="1200" b="1" dirty="0"/>
          </a:p>
          <a:p>
            <a:pPr>
              <a:defRPr/>
            </a:pPr>
            <a:r>
              <a:rPr lang="it-IT" altLang="es-ES" sz="1200" b="1" dirty="0">
                <a:solidFill>
                  <a:schemeClr val="accent4">
                    <a:lumMod val="50000"/>
                  </a:schemeClr>
                </a:solidFill>
              </a:rPr>
              <a:t> </a:t>
            </a:r>
            <a:r>
              <a:rPr lang="el-GR" altLang="es-ES" sz="1200" b="1" dirty="0">
                <a:solidFill>
                  <a:schemeClr val="accent4">
                    <a:lumMod val="50000"/>
                  </a:schemeClr>
                </a:solidFill>
              </a:rPr>
              <a:t>Περιορίστε τη χρήση κεφαλαίων γραμμάτων σε σύντομους τίτλους</a:t>
            </a:r>
            <a:endParaRPr lang="it-IT" altLang="es-ES" sz="1200" b="1" dirty="0">
              <a:solidFill>
                <a:schemeClr val="accent4">
                  <a:lumMod val="50000"/>
                </a:schemeClr>
              </a:solidFill>
            </a:endParaRPr>
          </a:p>
          <a:p>
            <a:pPr algn="l" rtl="0">
              <a:defRPr/>
            </a:pPr>
            <a:endParaRPr lang="it-IT" altLang="es-ES" sz="1200" b="1" dirty="0">
              <a:solidFill>
                <a:schemeClr val="accent4">
                  <a:lumMod val="50000"/>
                </a:schemeClr>
              </a:solidFill>
            </a:endParaRPr>
          </a:p>
          <a:p>
            <a:pPr>
              <a:defRPr/>
            </a:pPr>
            <a:r>
              <a:rPr lang="el-GR" altLang="es-ES" sz="1200" b="1" dirty="0"/>
              <a:t>Οι λέξεις με μικρά γράμματα διαβάζονται ευκολότερα, ειδικά σε περιπτώσεις όπου το κείμενο έχει μικρή αντίθεση με το φόντο και είναι υπογραμμισμένο.</a:t>
            </a:r>
            <a:endParaRPr lang="it-IT" altLang="es-ES" sz="1200" b="1" dirty="0"/>
          </a:p>
          <a:p>
            <a:pPr algn="l" rtl="0">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10" name="Donut 24">
            <a:extLst>
              <a:ext uri="{FF2B5EF4-FFF2-40B4-BE49-F238E27FC236}">
                <a16:creationId xmlns:a16="http://schemas.microsoft.com/office/drawing/2014/main" id="{BAC9FE6E-C9B4-4A4C-B986-D6C4479F182F}"/>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sp>
        <p:nvSpPr>
          <p:cNvPr id="11" name="Freccia giù 1">
            <a:extLst>
              <a:ext uri="{FF2B5EF4-FFF2-40B4-BE49-F238E27FC236}">
                <a16:creationId xmlns:a16="http://schemas.microsoft.com/office/drawing/2014/main" id="{BCAB5824-3720-41D9-9464-8E6D1D815A1C}"/>
              </a:ext>
            </a:extLst>
          </p:cNvPr>
          <p:cNvSpPr/>
          <p:nvPr/>
        </p:nvSpPr>
        <p:spPr>
          <a:xfrm>
            <a:off x="4589718" y="2634412"/>
            <a:ext cx="298716" cy="288032"/>
          </a:xfrm>
          <a:prstGeom prst="downArrow">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it-IT"/>
          </a:p>
        </p:txBody>
      </p:sp>
      <p:pic>
        <p:nvPicPr>
          <p:cNvPr id="12" name="Imagen 11">
            <a:extLst>
              <a:ext uri="{FF2B5EF4-FFF2-40B4-BE49-F238E27FC236}">
                <a16:creationId xmlns:a16="http://schemas.microsoft.com/office/drawing/2014/main" id="{BB06DD41-9ACE-4C8B-90C5-4A230C9BD5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4074608602"/>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559655" y="143987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559655" y="2036459"/>
            <a:ext cx="6264696" cy="646331"/>
          </a:xfrm>
          <a:prstGeom prst="rect">
            <a:avLst/>
          </a:prstGeom>
          <a:noFill/>
        </p:spPr>
        <p:txBody>
          <a:bodyPr wrap="square" rtlCol="0">
            <a:spAutoFit/>
          </a:bodyPr>
          <a:lstStyle/>
          <a:p>
            <a:pPr algn="l" rtl="0">
              <a:defRPr/>
            </a:pPr>
            <a:r>
              <a:rPr lang="en-GB" altLang="es-ES" sz="1200" b="1" i="1" dirty="0">
                <a:solidFill>
                  <a:srgbClr val="7030A0"/>
                </a:solidFill>
              </a:rPr>
              <a:t>Αντίθεση μεταξύ κειμένου και φόντου</a:t>
            </a:r>
          </a:p>
          <a:p>
            <a:pPr algn="l" rtl="0">
              <a:defRPr/>
            </a:pPr>
            <a:endParaRPr lang="it-IT" altLang="es-ES" sz="1200" b="1" dirty="0"/>
          </a:p>
          <a:p>
            <a:pPr algn="l" rtl="0">
              <a:defRPr/>
            </a:pPr>
            <a:r>
              <a:rPr lang="it-IT" altLang="es-ES" sz="1200" b="1" dirty="0"/>
              <a:t>Il giusto grado di contrasto ha un peso nella leggibilità di un sito. </a:t>
            </a:r>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65B361DC-867D-4311-BF38-20259DF816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B1756F6C-6670-4D5B-BF26-8E32D7C2EEC4}"/>
              </a:ext>
            </a:extLst>
          </p:cNvPr>
          <p:cNvGraphicFramePr/>
          <p:nvPr>
            <p:extLst>
              <p:ext uri="{D42A27DB-BD31-4B8C-83A1-F6EECF244321}">
                <p14:modId xmlns:p14="http://schemas.microsoft.com/office/powerpoint/2010/main" val="2543790350"/>
              </p:ext>
            </p:extLst>
          </p:nvPr>
        </p:nvGraphicFramePr>
        <p:xfrm>
          <a:off x="1610094" y="2433690"/>
          <a:ext cx="5789027" cy="1754326"/>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82F512BE-9E78-4968-BB94-B2B456EC73A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1823053443"/>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a:extLst>
              <a:ext uri="{FF2B5EF4-FFF2-40B4-BE49-F238E27FC236}">
                <a16:creationId xmlns:a16="http://schemas.microsoft.com/office/drawing/2014/main" id="{3FA356A4-7B9F-4612-857D-575156B87C2E}"/>
              </a:ext>
            </a:extLst>
          </p:cNvPr>
          <p:cNvSpPr/>
          <p:nvPr/>
        </p:nvSpPr>
        <p:spPr>
          <a:xfrm>
            <a:off x="1428783" y="3075806"/>
            <a:ext cx="6264696" cy="1012180"/>
          </a:xfrm>
          <a:prstGeom prst="rect">
            <a:avLst/>
          </a:prstGeom>
          <a:solidFill>
            <a:schemeClr val="accent4">
              <a:lumMod val="40000"/>
              <a:lumOff val="60000"/>
            </a:schemeClr>
          </a:solidFill>
          <a:ln>
            <a:solidFill>
              <a:srgbClr val="9AD3E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s-ES"/>
          </a:p>
        </p:txBody>
      </p:sp>
      <p:sp>
        <p:nvSpPr>
          <p:cNvPr id="4" name="Rectangle 3"/>
          <p:cNvSpPr/>
          <p:nvPr/>
        </p:nvSpPr>
        <p:spPr>
          <a:xfrm>
            <a:off x="1450521" y="1355541"/>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50520" y="1860615"/>
            <a:ext cx="6361839" cy="2677656"/>
          </a:xfrm>
          <a:prstGeom prst="rect">
            <a:avLst/>
          </a:prstGeom>
          <a:noFill/>
        </p:spPr>
        <p:txBody>
          <a:bodyPr wrap="square" rtlCol="0">
            <a:spAutoFit/>
          </a:bodyPr>
          <a:lstStyle/>
          <a:p>
            <a:pPr>
              <a:defRPr/>
            </a:pPr>
            <a:r>
              <a:rPr lang="el-GR" altLang="es-ES" sz="1200" b="1" i="1" dirty="0">
                <a:solidFill>
                  <a:schemeClr val="accent3">
                    <a:lumMod val="75000"/>
                  </a:schemeClr>
                </a:solidFill>
              </a:rPr>
              <a:t>Αχρωματοψία</a:t>
            </a:r>
            <a:endParaRPr lang="it-IT" altLang="es-ES" sz="1200" b="1" i="1" dirty="0"/>
          </a:p>
          <a:p>
            <a:pPr>
              <a:defRPr/>
            </a:pPr>
            <a:r>
              <a:rPr lang="el-GR" altLang="es-ES" sz="1200" b="1" dirty="0"/>
              <a:t>8% των ανδρών και 0,5% των γυναικών στον κόσμο έχουν αχρωματοψία, Κυρίως σε κόκκινο και πράσινο, που σημαίνει ότι δεν μπορούν να τα ξεχωρίσουν. Αυτός είναι ο λόγος για τον οποίο σας συμβουλεύουμε να είστε προσεκτικοί στον </a:t>
            </a:r>
            <a:r>
              <a:rPr lang="el-GR" altLang="es-ES" sz="1200" b="1" dirty="0" err="1"/>
              <a:t>ιστότοπό</a:t>
            </a:r>
            <a:r>
              <a:rPr lang="el-GR" altLang="es-ES" sz="1200" b="1" dirty="0"/>
              <a:t> σας καθώς ο λάθος συνδυασμός χρωμάτων μπορεί να είναι δυσανάγνωστος.</a:t>
            </a:r>
          </a:p>
          <a:p>
            <a:pPr>
              <a:defRPr/>
            </a:pPr>
            <a:endParaRPr lang="el-GR" altLang="es-ES" sz="1200" b="1" dirty="0"/>
          </a:p>
          <a:p>
            <a:pPr>
              <a:defRPr/>
            </a:pPr>
            <a:endParaRPr lang="it-IT" altLang="es-ES" sz="1200" b="1" dirty="0"/>
          </a:p>
          <a:p>
            <a:pPr>
              <a:defRPr/>
            </a:pPr>
            <a:r>
              <a:rPr lang="el-GR" altLang="es-ES" sz="1200" b="1" dirty="0"/>
              <a:t>Πώς να κάνετε τα χρώματα να ξεχωρίζουν:</a:t>
            </a:r>
          </a:p>
          <a:p>
            <a:pPr>
              <a:buFontTx/>
              <a:buChar char="-"/>
              <a:defRPr/>
            </a:pPr>
            <a:r>
              <a:rPr lang="el-GR" altLang="es-ES" sz="1200" b="1" dirty="0"/>
              <a:t>Μη χρησιμοποιείτε χρώματα με έντονες διαφορές στην ένταση, καλύτερα ασπρόμαυρο</a:t>
            </a:r>
          </a:p>
          <a:p>
            <a:pPr>
              <a:buFontTx/>
              <a:buChar char="-"/>
              <a:defRPr/>
            </a:pPr>
            <a:r>
              <a:rPr lang="el-GR" altLang="es-ES" sz="1200" b="1" dirty="0"/>
              <a:t>- Μην βασίζεστε στο χρώμα για να διακρίνετε τις πληροφορίες μεταξύ τους, πρέπει να διαφοροποιήσετε ένα άλλο χαρακτηριστικό στο κείμενο.</a:t>
            </a:r>
            <a:endParaRPr lang="it-IT" altLang="es-ES" sz="1200" b="1" dirty="0"/>
          </a:p>
          <a:p>
            <a:pPr algn="l" rtl="0">
              <a:defRPr/>
            </a:pPr>
            <a:endParaRPr lang="it-IT" altLang="es-ES" sz="1200" b="1" dirty="0"/>
          </a:p>
          <a:p>
            <a:pPr marL="171450" indent="-171450" algn="l" rtl="0">
              <a:buFontTx/>
              <a:buChar cha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BE97AB6F-D669-4816-8028-E5181A0017E2}"/>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pic>
        <p:nvPicPr>
          <p:cNvPr id="11" name="Imagen 10">
            <a:extLst>
              <a:ext uri="{FF2B5EF4-FFF2-40B4-BE49-F238E27FC236}">
                <a16:creationId xmlns:a16="http://schemas.microsoft.com/office/drawing/2014/main" id="{44001970-82C4-40CD-8566-A1BA49FC10D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922182562"/>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477161" y="1288905"/>
            <a:ext cx="5904000" cy="43713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fontAlgn="base"/>
            <a:r>
              <a:rPr lang="el-GR" sz="1200" b="1" dirty="0">
                <a:solidFill>
                  <a:schemeClr val="tx1"/>
                </a:solidFill>
              </a:rPr>
              <a:t>Τι σημασία έχει η χρηστικότητα;</a:t>
            </a:r>
            <a:endParaRPr lang="it-IT" sz="1200" b="1" dirty="0">
              <a:solidFill>
                <a:schemeClr val="tx1"/>
              </a:solidFill>
            </a:endParaRPr>
          </a:p>
        </p:txBody>
      </p:sp>
      <p:sp>
        <p:nvSpPr>
          <p:cNvPr id="6" name="TextBox 5"/>
          <p:cNvSpPr txBox="1"/>
          <p:nvPr/>
        </p:nvSpPr>
        <p:spPr>
          <a:xfrm>
            <a:off x="1486690" y="1805942"/>
            <a:ext cx="6264696" cy="1015663"/>
          </a:xfrm>
          <a:prstGeom prst="rect">
            <a:avLst/>
          </a:prstGeom>
          <a:noFill/>
        </p:spPr>
        <p:txBody>
          <a:bodyPr wrap="square" rtlCol="0">
            <a:spAutoFit/>
          </a:bodyPr>
          <a:lstStyle/>
          <a:p>
            <a:pPr algn="l" rtl="0">
              <a:defRPr/>
            </a:pPr>
            <a:r>
              <a:rPr lang="it-IT" altLang="es-ES" sz="1200" b="1" i="1" dirty="0">
                <a:solidFill>
                  <a:srgbClr val="FF3399"/>
                </a:solidFill>
              </a:rPr>
              <a:t>Εικόνες κειμένου:</a:t>
            </a:r>
          </a:p>
          <a:p>
            <a:pPr>
              <a:defRPr/>
            </a:pPr>
            <a:endParaRPr lang="el-GR" altLang="es-ES" sz="1200" b="1" i="1" dirty="0"/>
          </a:p>
          <a:p>
            <a:pPr>
              <a:defRPr/>
            </a:pPr>
            <a:r>
              <a:rPr lang="el-GR" altLang="es-ES" sz="1200" b="1" dirty="0"/>
              <a:t>Ένας </a:t>
            </a:r>
            <a:r>
              <a:rPr lang="el-GR" altLang="es-ES" sz="1200" b="1" dirty="0" err="1"/>
              <a:t>ιστότοπος</a:t>
            </a:r>
            <a:r>
              <a:rPr lang="el-GR" altLang="es-ES" sz="1200" b="1" dirty="0"/>
              <a:t> που βασίζεται σε γραφικά δημιουργεί διάφορες κατηγορίες προβλημάτων.</a:t>
            </a:r>
          </a:p>
          <a:p>
            <a:pPr>
              <a:defRPr/>
            </a:pPr>
            <a:endParaRPr lang="it-IT" altLang="es-ES" sz="1200" b="1" dirty="0"/>
          </a:p>
        </p:txBody>
      </p:sp>
      <p:sp>
        <p:nvSpPr>
          <p:cNvPr id="8" name="Marcador de texto 7">
            <a:extLst>
              <a:ext uri="{FF2B5EF4-FFF2-40B4-BE49-F238E27FC236}">
                <a16:creationId xmlns:a16="http://schemas.microsoft.com/office/drawing/2014/main" id="{3AE7CF83-3BCE-490B-AD07-B928BB6EA4C3}"/>
              </a:ext>
            </a:extLst>
          </p:cNvPr>
          <p:cNvSpPr>
            <a:spLocks noGrp="1"/>
          </p:cNvSpPr>
          <p:nvPr>
            <p:ph type="body" sz="quarter" idx="10"/>
          </p:nvPr>
        </p:nvSpPr>
        <p:spPr>
          <a:xfrm>
            <a:off x="2504849" y="400970"/>
            <a:ext cx="3795344" cy="576064"/>
          </a:xfrm>
        </p:spPr>
        <p:txBody>
          <a:bodyPr/>
          <a:lstStyle/>
          <a:p>
            <a:pPr algn="l" rtl="0"/>
            <a:r>
              <a:rPr lang="en-GB" altLang="it-IT" sz="2000" dirty="0">
                <a:solidFill>
                  <a:srgbClr val="FF3399"/>
                </a:solidFill>
                <a:latin typeface="Arial Rounded MT Bold" panose="020F0704030504030204" pitchFamily="34" charset="0"/>
              </a:rPr>
              <a:t>Ενότητα 1: Ο χρήστης </a:t>
            </a:r>
            <a:r>
              <a:rPr lang="en-GB" altLang="it-IT" sz="2000" dirty="0" err="1">
                <a:solidFill>
                  <a:srgbClr val="FF3399"/>
                </a:solidFill>
                <a:latin typeface="Arial Rounded MT Bold" panose="020F0704030504030204" pitchFamily="34" charset="0"/>
              </a:rPr>
              <a:t>και</a:t>
            </a:r>
            <a:r>
              <a:rPr lang="en-GB" altLang="it-IT" sz="2000" dirty="0">
                <a:solidFill>
                  <a:srgbClr val="FF3399"/>
                </a:solidFill>
                <a:latin typeface="Arial Rounded MT Bold" panose="020F0704030504030204" pitchFamily="34" charset="0"/>
              </a:rPr>
              <a:t> </a:t>
            </a:r>
            <a:r>
              <a:rPr lang="el-GR" altLang="it-IT" sz="2000" dirty="0">
                <a:solidFill>
                  <a:srgbClr val="FF3399"/>
                </a:solidFill>
                <a:latin typeface="Arial Rounded MT Bold" panose="020F0704030504030204" pitchFamily="34" charset="0"/>
              </a:rPr>
              <a:t>το διαδίκτυο</a:t>
            </a:r>
            <a:endParaRPr lang="en-GB" sz="2000" b="1" dirty="0">
              <a:solidFill>
                <a:srgbClr val="FF3399"/>
              </a:solidFill>
            </a:endParaRPr>
          </a:p>
        </p:txBody>
      </p:sp>
      <p:pic>
        <p:nvPicPr>
          <p:cNvPr id="14" name="Imagen 13">
            <a:extLst>
              <a:ext uri="{FF2B5EF4-FFF2-40B4-BE49-F238E27FC236}">
                <a16:creationId xmlns:a16="http://schemas.microsoft.com/office/drawing/2014/main" id="{3A332E72-6A8E-4B5B-8484-1FE157389928}"/>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39152" y="49998"/>
            <a:ext cx="1731135" cy="865568"/>
          </a:xfrm>
          <a:prstGeom prst="rect">
            <a:avLst/>
          </a:prstGeom>
        </p:spPr>
      </p:pic>
      <p:sp>
        <p:nvSpPr>
          <p:cNvPr id="16" name="CuadroTexto 15">
            <a:extLst>
              <a:ext uri="{FF2B5EF4-FFF2-40B4-BE49-F238E27FC236}">
                <a16:creationId xmlns:a16="http://schemas.microsoft.com/office/drawing/2014/main" id="{5C514AD5-141D-4CA4-9F57-B843112DD05D}"/>
              </a:ext>
            </a:extLst>
          </p:cNvPr>
          <p:cNvSpPr txBox="1"/>
          <p:nvPr/>
        </p:nvSpPr>
        <p:spPr>
          <a:xfrm>
            <a:off x="2123728" y="4690760"/>
            <a:ext cx="6930323" cy="369332"/>
          </a:xfrm>
          <a:prstGeom prst="rect">
            <a:avLst/>
          </a:prstGeom>
          <a:noFill/>
        </p:spPr>
        <p:txBody>
          <a:bodyPr wrap="square">
            <a:spAutoFit/>
          </a:bodyPr>
          <a:lstStyle/>
          <a:p>
            <a:pPr algn="l" rtl="0"/>
            <a:r>
              <a:rPr lang="en-US" sz="900" dirty="0">
                <a:latin typeface="Calibri" panose="020F0502020204030204" pitchFamily="34" charset="0"/>
                <a:cs typeface="Calibri" panose="020F0502020204030204" pitchFamily="34" charset="0"/>
              </a:rPr>
              <a:t>Η υποστήριξη της Ευρωπαϊκής Επιτροπής για την παραγωγή αυτής της έκδοσης δεν αποτελεί έγκριση του περιεχομένου, το οποίο αντικατοπτρίζει τις απόψεις μόνο των συγγραφέων, και η Επιτροπή δεν μπορεί να θεωρηθεί υπεύθυνη για οποιαδήποτε χρήση των πληροφοριών που περιέχονται σε αυτήν.</a:t>
            </a:r>
            <a:endParaRPr lang="es-ES" sz="900" dirty="0">
              <a:latin typeface="Calibri" panose="020F0502020204030204" pitchFamily="34" charset="0"/>
              <a:cs typeface="Calibri" panose="020F0502020204030204" pitchFamily="34" charset="0"/>
            </a:endParaRPr>
          </a:p>
        </p:txBody>
      </p:sp>
      <p:sp>
        <p:nvSpPr>
          <p:cNvPr id="9" name="Donut 24">
            <a:extLst>
              <a:ext uri="{FF2B5EF4-FFF2-40B4-BE49-F238E27FC236}">
                <a16:creationId xmlns:a16="http://schemas.microsoft.com/office/drawing/2014/main" id="{A3CA30BA-A281-4747-8DB1-6D1B1EE0B4B6}"/>
              </a:ext>
            </a:extLst>
          </p:cNvPr>
          <p:cNvSpPr/>
          <p:nvPr/>
        </p:nvSpPr>
        <p:spPr>
          <a:xfrm>
            <a:off x="1610094" y="446747"/>
            <a:ext cx="433604" cy="437134"/>
          </a:xfrm>
          <a:custGeom>
            <a:avLst/>
            <a:gdLst/>
            <a:ahLst/>
            <a:cxnLst/>
            <a:rect l="l" t="t" r="r" b="b"/>
            <a:pathLst>
              <a:path w="3208412" h="3234532">
                <a:moveTo>
                  <a:pt x="1561445" y="1065858"/>
                </a:moveTo>
                <a:cubicBezTo>
                  <a:pt x="1654998" y="1065858"/>
                  <a:pt x="1743610" y="1087015"/>
                  <a:pt x="1821879" y="1126644"/>
                </a:cubicBezTo>
                <a:lnTo>
                  <a:pt x="1611352" y="1337172"/>
                </a:lnTo>
                <a:cubicBezTo>
                  <a:pt x="1595200" y="1333388"/>
                  <a:pt x="1578468" y="1332141"/>
                  <a:pt x="1561445" y="1332141"/>
                </a:cubicBezTo>
                <a:cubicBezTo>
                  <a:pt x="1373145" y="1332141"/>
                  <a:pt x="1220499" y="1484787"/>
                  <a:pt x="1220499" y="1673087"/>
                </a:cubicBezTo>
                <a:cubicBezTo>
                  <a:pt x="1220499" y="1861387"/>
                  <a:pt x="1373145" y="2014033"/>
                  <a:pt x="1561445" y="2014033"/>
                </a:cubicBezTo>
                <a:cubicBezTo>
                  <a:pt x="1749745" y="2014033"/>
                  <a:pt x="1902391" y="1861387"/>
                  <a:pt x="1902391" y="1673087"/>
                </a:cubicBezTo>
                <a:cubicBezTo>
                  <a:pt x="1902391" y="1643675"/>
                  <a:pt x="1898667" y="1615133"/>
                  <a:pt x="1890450" y="1588219"/>
                </a:cubicBezTo>
                <a:lnTo>
                  <a:pt x="2093156" y="1385512"/>
                </a:lnTo>
                <a:cubicBezTo>
                  <a:pt x="2142229" y="1470075"/>
                  <a:pt x="2168674" y="1568493"/>
                  <a:pt x="2168674" y="1673087"/>
                </a:cubicBezTo>
                <a:cubicBezTo>
                  <a:pt x="2168674" y="2008450"/>
                  <a:pt x="1896808" y="2280316"/>
                  <a:pt x="1561445" y="2280316"/>
                </a:cubicBezTo>
                <a:cubicBezTo>
                  <a:pt x="1226082" y="2280316"/>
                  <a:pt x="954217" y="2008450"/>
                  <a:pt x="954217" y="1673087"/>
                </a:cubicBezTo>
                <a:cubicBezTo>
                  <a:pt x="954217" y="1337724"/>
                  <a:pt x="1226082" y="1065858"/>
                  <a:pt x="1561445" y="1065858"/>
                </a:cubicBezTo>
                <a:close/>
                <a:moveTo>
                  <a:pt x="1561445" y="580076"/>
                </a:moveTo>
                <a:cubicBezTo>
                  <a:pt x="1790175" y="580076"/>
                  <a:pt x="2002494" y="650333"/>
                  <a:pt x="2177834" y="770690"/>
                </a:cubicBezTo>
                <a:lnTo>
                  <a:pt x="1968030" y="980494"/>
                </a:lnTo>
                <a:cubicBezTo>
                  <a:pt x="1849962" y="907198"/>
                  <a:pt x="1710422" y="866794"/>
                  <a:pt x="1561445" y="866794"/>
                </a:cubicBezTo>
                <a:cubicBezTo>
                  <a:pt x="1116142" y="866794"/>
                  <a:pt x="755153" y="1227784"/>
                  <a:pt x="755153" y="1673087"/>
                </a:cubicBezTo>
                <a:cubicBezTo>
                  <a:pt x="755153" y="2118390"/>
                  <a:pt x="1116142" y="2479380"/>
                  <a:pt x="1561445" y="2479380"/>
                </a:cubicBezTo>
                <a:cubicBezTo>
                  <a:pt x="2006748" y="2479380"/>
                  <a:pt x="2367738" y="2118390"/>
                  <a:pt x="2367738" y="1673087"/>
                </a:cubicBezTo>
                <a:cubicBezTo>
                  <a:pt x="2367738" y="1513043"/>
                  <a:pt x="2321108" y="1363890"/>
                  <a:pt x="2239307" y="1239362"/>
                </a:cubicBezTo>
                <a:lnTo>
                  <a:pt x="2445928" y="1032741"/>
                </a:lnTo>
                <a:cubicBezTo>
                  <a:pt x="2577451" y="1212149"/>
                  <a:pt x="2654457" y="1433625"/>
                  <a:pt x="2654457" y="1673087"/>
                </a:cubicBezTo>
                <a:cubicBezTo>
                  <a:pt x="2654457" y="2276741"/>
                  <a:pt x="2165099" y="2766099"/>
                  <a:pt x="1561445" y="2766099"/>
                </a:cubicBezTo>
                <a:cubicBezTo>
                  <a:pt x="957792" y="2766099"/>
                  <a:pt x="468434" y="2276741"/>
                  <a:pt x="468434" y="1673087"/>
                </a:cubicBezTo>
                <a:cubicBezTo>
                  <a:pt x="468434" y="1069433"/>
                  <a:pt x="957792" y="580076"/>
                  <a:pt x="1561445" y="580076"/>
                </a:cubicBezTo>
                <a:close/>
                <a:moveTo>
                  <a:pt x="1561445" y="111642"/>
                </a:moveTo>
                <a:cubicBezTo>
                  <a:pt x="1890473" y="111642"/>
                  <a:pt x="2195731" y="213411"/>
                  <a:pt x="2447076" y="387744"/>
                </a:cubicBezTo>
                <a:lnTo>
                  <a:pt x="2453780" y="494744"/>
                </a:lnTo>
                <a:lnTo>
                  <a:pt x="2309436" y="639088"/>
                </a:lnTo>
                <a:cubicBezTo>
                  <a:pt x="2099826" y="485554"/>
                  <a:pt x="1841132" y="395669"/>
                  <a:pt x="1561445" y="395669"/>
                </a:cubicBezTo>
                <a:cubicBezTo>
                  <a:pt x="855947" y="395669"/>
                  <a:pt x="284027" y="967589"/>
                  <a:pt x="284027" y="1673087"/>
                </a:cubicBezTo>
                <a:cubicBezTo>
                  <a:pt x="284027" y="2378585"/>
                  <a:pt x="855947" y="2950505"/>
                  <a:pt x="1561445" y="2950505"/>
                </a:cubicBezTo>
                <a:cubicBezTo>
                  <a:pt x="2266943" y="2950505"/>
                  <a:pt x="2838863" y="2378585"/>
                  <a:pt x="2838863" y="1673087"/>
                </a:cubicBezTo>
                <a:cubicBezTo>
                  <a:pt x="2838863" y="1382650"/>
                  <a:pt x="2741936" y="1114852"/>
                  <a:pt x="2577529" y="901139"/>
                </a:cubicBezTo>
                <a:lnTo>
                  <a:pt x="2706681" y="771988"/>
                </a:lnTo>
                <a:lnTo>
                  <a:pt x="2841540" y="780437"/>
                </a:lnTo>
                <a:cubicBezTo>
                  <a:pt x="3019168" y="1032973"/>
                  <a:pt x="3122890" y="1340917"/>
                  <a:pt x="3122890" y="1673087"/>
                </a:cubicBezTo>
                <a:cubicBezTo>
                  <a:pt x="3122890" y="2535449"/>
                  <a:pt x="2423807" y="3234532"/>
                  <a:pt x="1561445" y="3234532"/>
                </a:cubicBezTo>
                <a:cubicBezTo>
                  <a:pt x="699083" y="3234532"/>
                  <a:pt x="0" y="2535449"/>
                  <a:pt x="0" y="1673087"/>
                </a:cubicBezTo>
                <a:cubicBezTo>
                  <a:pt x="0" y="810725"/>
                  <a:pt x="699083" y="111642"/>
                  <a:pt x="1561445" y="111642"/>
                </a:cubicBezTo>
                <a:close/>
                <a:moveTo>
                  <a:pt x="2909110" y="0"/>
                </a:moveTo>
                <a:lnTo>
                  <a:pt x="2926757" y="281655"/>
                </a:lnTo>
                <a:lnTo>
                  <a:pt x="3208412" y="299301"/>
                </a:lnTo>
                <a:lnTo>
                  <a:pt x="2863230" y="644483"/>
                </a:lnTo>
                <a:lnTo>
                  <a:pt x="2685547" y="633351"/>
                </a:lnTo>
                <a:lnTo>
                  <a:pt x="1718098" y="1600799"/>
                </a:lnTo>
                <a:cubicBezTo>
                  <a:pt x="1729236" y="1622491"/>
                  <a:pt x="1734939" y="1647123"/>
                  <a:pt x="1734939" y="1673087"/>
                </a:cubicBezTo>
                <a:cubicBezTo>
                  <a:pt x="1734939" y="1768905"/>
                  <a:pt x="1657263" y="1846581"/>
                  <a:pt x="1561445" y="1846581"/>
                </a:cubicBezTo>
                <a:cubicBezTo>
                  <a:pt x="1465627" y="1846581"/>
                  <a:pt x="1387951" y="1768905"/>
                  <a:pt x="1387951" y="1673087"/>
                </a:cubicBezTo>
                <a:cubicBezTo>
                  <a:pt x="1387951" y="1577269"/>
                  <a:pt x="1465627" y="1499593"/>
                  <a:pt x="1561445" y="1499593"/>
                </a:cubicBezTo>
                <a:lnTo>
                  <a:pt x="1591006" y="1505561"/>
                </a:lnTo>
                <a:lnTo>
                  <a:pt x="2574981" y="521587"/>
                </a:lnTo>
                <a:lnTo>
                  <a:pt x="2563928" y="345182"/>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ko-KR" altLang="en-US">
              <a:solidFill>
                <a:schemeClr val="tx1"/>
              </a:solidFill>
            </a:endParaRPr>
          </a:p>
        </p:txBody>
      </p:sp>
      <p:graphicFrame>
        <p:nvGraphicFramePr>
          <p:cNvPr id="3" name="Diagrama 2">
            <a:extLst>
              <a:ext uri="{FF2B5EF4-FFF2-40B4-BE49-F238E27FC236}">
                <a16:creationId xmlns:a16="http://schemas.microsoft.com/office/drawing/2014/main" id="{A5254593-6A95-443D-99CC-B234F98B27DA}"/>
              </a:ext>
            </a:extLst>
          </p:cNvPr>
          <p:cNvGraphicFramePr/>
          <p:nvPr>
            <p:extLst>
              <p:ext uri="{D42A27DB-BD31-4B8C-83A1-F6EECF244321}">
                <p14:modId xmlns:p14="http://schemas.microsoft.com/office/powerpoint/2010/main" val="854686192"/>
              </p:ext>
            </p:extLst>
          </p:nvPr>
        </p:nvGraphicFramePr>
        <p:xfrm>
          <a:off x="1486690" y="2489841"/>
          <a:ext cx="5904000" cy="194919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7" name="Imagen 16">
            <a:extLst>
              <a:ext uri="{FF2B5EF4-FFF2-40B4-BE49-F238E27FC236}">
                <a16:creationId xmlns:a16="http://schemas.microsoft.com/office/drawing/2014/main" id="{4A00F1E4-F23D-410D-B3B6-E233286C8E6D}"/>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314" y="4609817"/>
            <a:ext cx="1811459" cy="450275"/>
          </a:xfrm>
          <a:prstGeom prst="rect">
            <a:avLst/>
          </a:prstGeom>
        </p:spPr>
      </p:pic>
    </p:spTree>
    <p:extLst>
      <p:ext uri="{BB962C8B-B14F-4D97-AF65-F5344CB8AC3E}">
        <p14:creationId xmlns:p14="http://schemas.microsoft.com/office/powerpoint/2010/main" val="2550593957"/>
      </p:ext>
    </p:extLst>
  </p:cSld>
  <p:clrMapOvr>
    <a:masterClrMapping/>
  </p:clrMapOvr>
</p:sld>
</file>

<file path=ppt/theme/theme1.xml><?xml version="1.0" encoding="utf-8"?>
<a:theme xmlns:a="http://schemas.openxmlformats.org/drawingml/2006/main" name="Cover and End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8DFBB"/>
      </a:accent3>
      <a:accent4>
        <a:srgbClr val="9AD3E9"/>
      </a:accent4>
      <a:accent5>
        <a:srgbClr val="576868"/>
      </a:accent5>
      <a:accent6>
        <a:srgbClr val="CBCBCB"/>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ontents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9AD3E9"/>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3.xml><?xml version="1.0" encoding="utf-8"?>
<a:theme xmlns:a="http://schemas.openxmlformats.org/drawingml/2006/main" name="Section Break Slide Master">
  <a:themeElements>
    <a:clrScheme name="ALLPPT-COLOR-A23">
      <a:dk1>
        <a:sysClr val="windowText" lastClr="000000"/>
      </a:dk1>
      <a:lt1>
        <a:sysClr val="window" lastClr="FFFFFF"/>
      </a:lt1>
      <a:dk2>
        <a:srgbClr val="1F497D"/>
      </a:dk2>
      <a:lt2>
        <a:srgbClr val="EEECE1"/>
      </a:lt2>
      <a:accent1>
        <a:srgbClr val="F8B2A3"/>
      </a:accent1>
      <a:accent2>
        <a:srgbClr val="A4B4EA"/>
      </a:accent2>
      <a:accent3>
        <a:srgbClr val="9AD3E9"/>
      </a:accent3>
      <a:accent4>
        <a:srgbClr val="98DFBB"/>
      </a:accent4>
      <a:accent5>
        <a:srgbClr val="CBCBCB"/>
      </a:accent5>
      <a:accent6>
        <a:srgbClr val="576868"/>
      </a:accent6>
      <a:hlink>
        <a:srgbClr val="3F3F3F"/>
      </a:hlink>
      <a:folHlink>
        <a:srgbClr val="3F3F3F"/>
      </a:folHlink>
    </a:clrScheme>
    <a:fontScheme name="ALLPPT FONT">
      <a:majorFont>
        <a:latin typeface="Arial"/>
        <a:ea typeface="Arial Unicode MS"/>
        <a:cs typeface=""/>
      </a:majorFont>
      <a:minorFont>
        <a:latin typeface="Arial"/>
        <a:ea typeface="Arial Unicode MS"/>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맑은 고딕"/>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맑은 고딕"/>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o" ma:contentTypeID="0x0101005F92C033E72A5440945E1AFF3FF03412" ma:contentTypeVersion="2" ma:contentTypeDescription="Creare un nuovo documento." ma:contentTypeScope="" ma:versionID="94bd585668bb2b02e84b2cd132cf0046">
  <xsd:schema xmlns:xsd="http://www.w3.org/2001/XMLSchema" xmlns:xs="http://www.w3.org/2001/XMLSchema" xmlns:p="http://schemas.microsoft.com/office/2006/metadata/properties" xmlns:ns2="78ba45cf-c8a1-46d0-9c6f-8d73b234d1d2" targetNamespace="http://schemas.microsoft.com/office/2006/metadata/properties" ma:root="true" ma:fieldsID="4a22c7dae51d9e6a4f6013cea4b13153" ns2:_="">
    <xsd:import namespace="78ba45cf-c8a1-46d0-9c6f-8d73b234d1d2"/>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ba45cf-c8a1-46d0-9c6f-8d73b234d1d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i contenuto"/>
        <xsd:element ref="dc:title" minOccurs="0" maxOccurs="1" ma:index="4" ma:displayName="Tito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A053A60D-FB6A-4A93-A9F8-F4B4DAE10AE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ba45cf-c8a1-46d0-9c6f-8d73b234d1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4B0AA378-FF6F-4407-9462-B4BF5C9980D0}">
  <ds:schemaRefs>
    <ds:schemaRef ds:uri="http://schemas.microsoft.com/sharepoint/v3/contenttype/forms"/>
  </ds:schemaRefs>
</ds:datastoreItem>
</file>

<file path=customXml/itemProps3.xml><?xml version="1.0" encoding="utf-8"?>
<ds:datastoreItem xmlns:ds="http://schemas.openxmlformats.org/officeDocument/2006/customXml" ds:itemID="{510A8602-456D-4C35-B491-66202DC325A3}">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4294</TotalTime>
  <Words>15627</Words>
  <Application>Microsoft Office PowerPoint</Application>
  <PresentationFormat>Presentación en pantalla (16:9)</PresentationFormat>
  <Paragraphs>1420</Paragraphs>
  <Slides>128</Slides>
  <Notes>1</Notes>
  <HiddenSlides>0</HiddenSlides>
  <MMClips>0</MMClips>
  <ScaleCrop>false</ScaleCrop>
  <HeadingPairs>
    <vt:vector size="6" baseType="variant">
      <vt:variant>
        <vt:lpstr>Fuentes usadas</vt:lpstr>
      </vt:variant>
      <vt:variant>
        <vt:i4>6</vt:i4>
      </vt:variant>
      <vt:variant>
        <vt:lpstr>Tema</vt:lpstr>
      </vt:variant>
      <vt:variant>
        <vt:i4>3</vt:i4>
      </vt:variant>
      <vt:variant>
        <vt:lpstr>Títulos de diapositiva</vt:lpstr>
      </vt:variant>
      <vt:variant>
        <vt:i4>128</vt:i4>
      </vt:variant>
    </vt:vector>
  </HeadingPairs>
  <TitlesOfParts>
    <vt:vector size="137" baseType="lpstr">
      <vt:lpstr>맑은 고딕</vt:lpstr>
      <vt:lpstr>Arial</vt:lpstr>
      <vt:lpstr>Arial Rounded MT Bold</vt:lpstr>
      <vt:lpstr>Calibri</vt:lpstr>
      <vt:lpstr>Calibri Light</vt:lpstr>
      <vt:lpstr>Courier New</vt:lpstr>
      <vt:lpstr>Cover and End Slide Master</vt:lpstr>
      <vt:lpstr>Contents Slide Master</vt:lpstr>
      <vt:lpstr>Section Break Slide Master</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GoogleSlidesPPT.com;Allppt.com</dc:creator>
  <cp:lastModifiedBy>dani gm</cp:lastModifiedBy>
  <cp:revision>582</cp:revision>
  <dcterms:created xsi:type="dcterms:W3CDTF">2016-12-05T23:26:54Z</dcterms:created>
  <dcterms:modified xsi:type="dcterms:W3CDTF">2024-02-22T16:13:25Z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0x0101005F92C033E72A5440945E1AFF3FF03412</vt:lpwstr>
  </property>
</Properties>
</file>