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82"/>
  </p:notesMasterIdLst>
  <p:sldIdLst>
    <p:sldId id="256" r:id="rId7"/>
    <p:sldId id="296"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364" r:id="rId75"/>
    <p:sldId id="365" r:id="rId76"/>
    <p:sldId id="366" r:id="rId77"/>
    <p:sldId id="367" r:id="rId78"/>
    <p:sldId id="368" r:id="rId79"/>
    <p:sldId id="369" r:id="rId80"/>
    <p:sldId id="262" r:id="rId81"/>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1D5"/>
    <a:srgbClr val="98DFBB"/>
    <a:srgbClr val="9AD3E9"/>
    <a:srgbClr val="A4B4EA"/>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viewProps" Target="view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0F3797-4A4F-4311-BA7D-6579C69225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A2B83493-91BC-4B27-8FA5-1764667F2389}">
      <dgm:prSet phldrT="[Text]" custT="1"/>
      <dgm:spPr>
        <a:solidFill>
          <a:schemeClr val="accent4">
            <a:lumMod val="60000"/>
            <a:lumOff val="40000"/>
          </a:schemeClr>
        </a:solidFill>
      </dgm:spPr>
      <dgm:t>
        <a:bodyPr/>
        <a:lstStyle/>
        <a:p>
          <a:pPr>
            <a:buAutoNum type="arabicParenR"/>
          </a:pPr>
          <a:r>
            <a:rPr lang="el-GR" sz="1200" dirty="0">
              <a:solidFill>
                <a:schemeClr val="tx1"/>
              </a:solidFill>
            </a:rPr>
            <a:t>Ποιος είναι ο αντίκτυπος της Τεχνητής Νοημοσύνης στα άτομα;</a:t>
          </a:r>
          <a:endParaRPr lang="it-IT" sz="1200" dirty="0">
            <a:solidFill>
              <a:schemeClr val="tx1"/>
            </a:solidFill>
          </a:endParaRPr>
        </a:p>
      </dgm:t>
    </dgm:pt>
    <dgm:pt modelId="{7034E3EF-E621-4A0D-A86E-3C7F66ACF6C5}" type="parTrans" cxnId="{B6419AB0-868E-410A-8DE7-50477C5DEB83}">
      <dgm:prSet/>
      <dgm:spPr/>
      <dgm:t>
        <a:bodyPr/>
        <a:lstStyle/>
        <a:p>
          <a:endParaRPr lang="it-IT"/>
        </a:p>
      </dgm:t>
    </dgm:pt>
    <dgm:pt modelId="{50966D65-8055-4F49-B7CE-2DFF399DD17F}" type="sibTrans" cxnId="{B6419AB0-868E-410A-8DE7-50477C5DEB83}">
      <dgm:prSet/>
      <dgm:spPr/>
      <dgm:t>
        <a:bodyPr/>
        <a:lstStyle/>
        <a:p>
          <a:endParaRPr lang="it-IT"/>
        </a:p>
      </dgm:t>
    </dgm:pt>
    <dgm:pt modelId="{765AC3DF-6C3D-4040-8155-01BDD1A6A07D}">
      <dgm:prSet phldrT="[Text]" custT="1"/>
      <dgm:spPr>
        <a:solidFill>
          <a:schemeClr val="accent4">
            <a:lumMod val="60000"/>
            <a:lumOff val="40000"/>
          </a:schemeClr>
        </a:solidFill>
      </dgm:spPr>
      <dgm:t>
        <a:bodyPr/>
        <a:lstStyle/>
        <a:p>
          <a:r>
            <a:rPr lang="el-GR" sz="1100" dirty="0">
              <a:solidFill>
                <a:schemeClr val="tx1"/>
              </a:solidFill>
            </a:rPr>
            <a:t>Τι αλλαγές φέρνει στον κόσμο η «Δεύτερη Εποχή των Μηχανών»
Για την δουλειά?</a:t>
          </a:r>
          <a:endParaRPr lang="it-IT" sz="1100" dirty="0">
            <a:solidFill>
              <a:schemeClr val="tx1"/>
            </a:solidFill>
          </a:endParaRPr>
        </a:p>
      </dgm:t>
    </dgm:pt>
    <dgm:pt modelId="{807BAC30-CC51-4F66-BFD0-18EA397B8491}" type="parTrans" cxnId="{43861E6B-E3C0-4A55-B53F-443D314EC4FB}">
      <dgm:prSet/>
      <dgm:spPr/>
      <dgm:t>
        <a:bodyPr/>
        <a:lstStyle/>
        <a:p>
          <a:endParaRPr lang="it-IT"/>
        </a:p>
      </dgm:t>
    </dgm:pt>
    <dgm:pt modelId="{48F2E5FE-185E-471F-8CD4-54947B0A002C}" type="sibTrans" cxnId="{43861E6B-E3C0-4A55-B53F-443D314EC4FB}">
      <dgm:prSet/>
      <dgm:spPr/>
      <dgm:t>
        <a:bodyPr/>
        <a:lstStyle/>
        <a:p>
          <a:endParaRPr lang="it-IT"/>
        </a:p>
      </dgm:t>
    </dgm:pt>
    <dgm:pt modelId="{661CF0D8-515D-4E58-9BC1-E7F272E975A5}">
      <dgm:prSet phldrT="[Text]"/>
      <dgm:spPr/>
      <dgm:t>
        <a:bodyPr/>
        <a:lstStyle/>
        <a:p>
          <a:pPr>
            <a:buNone/>
          </a:pPr>
          <a:endParaRPr lang="it-IT" dirty="0"/>
        </a:p>
      </dgm:t>
    </dgm:pt>
    <dgm:pt modelId="{91E2D305-CDC2-481C-8D6A-36C949414EC2}" type="parTrans" cxnId="{122248D5-6EF1-4FC9-8FBA-015157369AD4}">
      <dgm:prSet/>
      <dgm:spPr/>
      <dgm:t>
        <a:bodyPr/>
        <a:lstStyle/>
        <a:p>
          <a:endParaRPr lang="it-IT"/>
        </a:p>
      </dgm:t>
    </dgm:pt>
    <dgm:pt modelId="{9A3089D0-C91A-4F0C-BE68-F0F673E6B6E6}" type="sibTrans" cxnId="{122248D5-6EF1-4FC9-8FBA-015157369AD4}">
      <dgm:prSet/>
      <dgm:spPr/>
      <dgm:t>
        <a:bodyPr/>
        <a:lstStyle/>
        <a:p>
          <a:endParaRPr lang="it-IT"/>
        </a:p>
      </dgm:t>
    </dgm:pt>
    <dgm:pt modelId="{F8E1870A-5F64-4D7D-A518-C9A2DD356E35}">
      <dgm:prSet phldrT="[Text]" custT="1"/>
      <dgm:spPr>
        <a:solidFill>
          <a:schemeClr val="accent4">
            <a:lumMod val="60000"/>
            <a:lumOff val="40000"/>
          </a:schemeClr>
        </a:solidFill>
      </dgm:spPr>
      <dgm:t>
        <a:bodyPr/>
        <a:lstStyle/>
        <a:p>
          <a:pPr>
            <a:buAutoNum type="arabicParenR"/>
          </a:pPr>
          <a:r>
            <a:rPr lang="el-GR" sz="1200" dirty="0">
              <a:solidFill>
                <a:schemeClr val="tx1"/>
              </a:solidFill>
            </a:rPr>
            <a:t>Πώς άλλαξε η σχέση μηχανών και ανθρώπων;</a:t>
          </a:r>
          <a:endParaRPr lang="it-IT" sz="1200" dirty="0">
            <a:solidFill>
              <a:schemeClr val="tx1"/>
            </a:solidFill>
          </a:endParaRPr>
        </a:p>
      </dgm:t>
    </dgm:pt>
    <dgm:pt modelId="{9E7C8C76-2C81-4099-9635-171E0B385C57}" type="parTrans" cxnId="{320592DA-CD33-462D-B9A5-C7DD223F4B0A}">
      <dgm:prSet/>
      <dgm:spPr/>
      <dgm:t>
        <a:bodyPr/>
        <a:lstStyle/>
        <a:p>
          <a:endParaRPr lang="it-IT"/>
        </a:p>
      </dgm:t>
    </dgm:pt>
    <dgm:pt modelId="{ABAD9C81-2B0E-499E-BB87-D53F642FC928}" type="sibTrans" cxnId="{320592DA-CD33-462D-B9A5-C7DD223F4B0A}">
      <dgm:prSet/>
      <dgm:spPr/>
      <dgm:t>
        <a:bodyPr/>
        <a:lstStyle/>
        <a:p>
          <a:endParaRPr lang="it-IT"/>
        </a:p>
      </dgm:t>
    </dgm:pt>
    <dgm:pt modelId="{E77CBF68-7E2E-4D9F-9063-CB451CA2FE39}" type="pres">
      <dgm:prSet presAssocID="{E50F3797-4A4F-4311-BA7D-6579C6922530}" presName="linear" presStyleCnt="0">
        <dgm:presLayoutVars>
          <dgm:animLvl val="lvl"/>
          <dgm:resizeHandles val="exact"/>
        </dgm:presLayoutVars>
      </dgm:prSet>
      <dgm:spPr/>
    </dgm:pt>
    <dgm:pt modelId="{E7288133-9BF1-46BA-9D23-2D64302819DB}" type="pres">
      <dgm:prSet presAssocID="{A2B83493-91BC-4B27-8FA5-1764667F2389}" presName="parentText" presStyleLbl="node1" presStyleIdx="0" presStyleCnt="3" custLinFactNeighborX="770" custLinFactNeighborY="-18869">
        <dgm:presLayoutVars>
          <dgm:chMax val="0"/>
          <dgm:bulletEnabled val="1"/>
        </dgm:presLayoutVars>
      </dgm:prSet>
      <dgm:spPr/>
    </dgm:pt>
    <dgm:pt modelId="{99616E58-DFF8-4D32-93AA-872192A85C14}" type="pres">
      <dgm:prSet presAssocID="{50966D65-8055-4F49-B7CE-2DFF399DD17F}" presName="spacer" presStyleCnt="0"/>
      <dgm:spPr/>
    </dgm:pt>
    <dgm:pt modelId="{AB4559F8-2F15-450A-9904-2503EC644A70}" type="pres">
      <dgm:prSet presAssocID="{765AC3DF-6C3D-4040-8155-01BDD1A6A07D}" presName="parentText" presStyleLbl="node1" presStyleIdx="1" presStyleCnt="3" custScaleY="106828" custLinFactY="200115" custLinFactNeighborX="8825" custLinFactNeighborY="300000">
        <dgm:presLayoutVars>
          <dgm:chMax val="0"/>
          <dgm:bulletEnabled val="1"/>
        </dgm:presLayoutVars>
      </dgm:prSet>
      <dgm:spPr/>
    </dgm:pt>
    <dgm:pt modelId="{3EB76157-8E0F-4EA5-A726-8F69AE49456E}" type="pres">
      <dgm:prSet presAssocID="{765AC3DF-6C3D-4040-8155-01BDD1A6A07D}" presName="childText" presStyleLbl="revTx" presStyleIdx="0" presStyleCnt="1">
        <dgm:presLayoutVars>
          <dgm:bulletEnabled val="1"/>
        </dgm:presLayoutVars>
      </dgm:prSet>
      <dgm:spPr/>
    </dgm:pt>
    <dgm:pt modelId="{40B4D4D5-E113-41A4-A15F-A39D00F74E12}" type="pres">
      <dgm:prSet presAssocID="{F8E1870A-5F64-4D7D-A518-C9A2DD356E35}" presName="parentText" presStyleLbl="node1" presStyleIdx="2" presStyleCnt="3" custLinFactY="-77395" custLinFactNeighborX="1695" custLinFactNeighborY="-100000">
        <dgm:presLayoutVars>
          <dgm:chMax val="0"/>
          <dgm:bulletEnabled val="1"/>
        </dgm:presLayoutVars>
      </dgm:prSet>
      <dgm:spPr/>
    </dgm:pt>
  </dgm:ptLst>
  <dgm:cxnLst>
    <dgm:cxn modelId="{C60D972F-804D-44FE-9B05-D1A20D667A19}" type="presOf" srcId="{F8E1870A-5F64-4D7D-A518-C9A2DD356E35}" destId="{40B4D4D5-E113-41A4-A15F-A39D00F74E12}" srcOrd="0" destOrd="0" presId="urn:microsoft.com/office/officeart/2005/8/layout/vList2"/>
    <dgm:cxn modelId="{43861E6B-E3C0-4A55-B53F-443D314EC4FB}" srcId="{E50F3797-4A4F-4311-BA7D-6579C6922530}" destId="{765AC3DF-6C3D-4040-8155-01BDD1A6A07D}" srcOrd="1" destOrd="0" parTransId="{807BAC30-CC51-4F66-BFD0-18EA397B8491}" sibTransId="{48F2E5FE-185E-471F-8CD4-54947B0A002C}"/>
    <dgm:cxn modelId="{9B51A17F-28A2-49FE-BB42-B211C1E83369}" type="presOf" srcId="{765AC3DF-6C3D-4040-8155-01BDD1A6A07D}" destId="{AB4559F8-2F15-450A-9904-2503EC644A70}" srcOrd="0" destOrd="0" presId="urn:microsoft.com/office/officeart/2005/8/layout/vList2"/>
    <dgm:cxn modelId="{17D9E18D-C35B-443E-AB1D-8B1E6957F228}" type="presOf" srcId="{661CF0D8-515D-4E58-9BC1-E7F272E975A5}" destId="{3EB76157-8E0F-4EA5-A726-8F69AE49456E}" srcOrd="0" destOrd="0" presId="urn:microsoft.com/office/officeart/2005/8/layout/vList2"/>
    <dgm:cxn modelId="{B6419AB0-868E-410A-8DE7-50477C5DEB83}" srcId="{E50F3797-4A4F-4311-BA7D-6579C6922530}" destId="{A2B83493-91BC-4B27-8FA5-1764667F2389}" srcOrd="0" destOrd="0" parTransId="{7034E3EF-E621-4A0D-A86E-3C7F66ACF6C5}" sibTransId="{50966D65-8055-4F49-B7CE-2DFF399DD17F}"/>
    <dgm:cxn modelId="{28D61DBE-9787-4E0E-9D34-26B81797385D}" type="presOf" srcId="{A2B83493-91BC-4B27-8FA5-1764667F2389}" destId="{E7288133-9BF1-46BA-9D23-2D64302819DB}" srcOrd="0" destOrd="0" presId="urn:microsoft.com/office/officeart/2005/8/layout/vList2"/>
    <dgm:cxn modelId="{122248D5-6EF1-4FC9-8FBA-015157369AD4}" srcId="{765AC3DF-6C3D-4040-8155-01BDD1A6A07D}" destId="{661CF0D8-515D-4E58-9BC1-E7F272E975A5}" srcOrd="0" destOrd="0" parTransId="{91E2D305-CDC2-481C-8D6A-36C949414EC2}" sibTransId="{9A3089D0-C91A-4F0C-BE68-F0F673E6B6E6}"/>
    <dgm:cxn modelId="{320592DA-CD33-462D-B9A5-C7DD223F4B0A}" srcId="{E50F3797-4A4F-4311-BA7D-6579C6922530}" destId="{F8E1870A-5F64-4D7D-A518-C9A2DD356E35}" srcOrd="2" destOrd="0" parTransId="{9E7C8C76-2C81-4099-9635-171E0B385C57}" sibTransId="{ABAD9C81-2B0E-499E-BB87-D53F642FC928}"/>
    <dgm:cxn modelId="{AB8BB8DF-09D7-448D-A267-95C2422B7C05}" type="presOf" srcId="{E50F3797-4A4F-4311-BA7D-6579C6922530}" destId="{E77CBF68-7E2E-4D9F-9063-CB451CA2FE39}" srcOrd="0" destOrd="0" presId="urn:microsoft.com/office/officeart/2005/8/layout/vList2"/>
    <dgm:cxn modelId="{BDA0591C-D133-49D1-9439-B5F0599CFC59}" type="presParOf" srcId="{E77CBF68-7E2E-4D9F-9063-CB451CA2FE39}" destId="{E7288133-9BF1-46BA-9D23-2D64302819DB}" srcOrd="0" destOrd="0" presId="urn:microsoft.com/office/officeart/2005/8/layout/vList2"/>
    <dgm:cxn modelId="{D624874C-FABC-4C30-AC8C-6F8B2539E15C}" type="presParOf" srcId="{E77CBF68-7E2E-4D9F-9063-CB451CA2FE39}" destId="{99616E58-DFF8-4D32-93AA-872192A85C14}" srcOrd="1" destOrd="0" presId="urn:microsoft.com/office/officeart/2005/8/layout/vList2"/>
    <dgm:cxn modelId="{B0D04AE3-5CCD-494E-902E-317AE82B1AED}" type="presParOf" srcId="{E77CBF68-7E2E-4D9F-9063-CB451CA2FE39}" destId="{AB4559F8-2F15-450A-9904-2503EC644A70}" srcOrd="2" destOrd="0" presId="urn:microsoft.com/office/officeart/2005/8/layout/vList2"/>
    <dgm:cxn modelId="{6B996C18-AFB4-4A5C-AAA3-D7AA3E590414}" type="presParOf" srcId="{E77CBF68-7E2E-4D9F-9063-CB451CA2FE39}" destId="{3EB76157-8E0F-4EA5-A726-8F69AE49456E}" srcOrd="3" destOrd="0" presId="urn:microsoft.com/office/officeart/2005/8/layout/vList2"/>
    <dgm:cxn modelId="{4EBEA18D-CF03-403D-A168-BBC7A09C4A07}" type="presParOf" srcId="{E77CBF68-7E2E-4D9F-9063-CB451CA2FE39}" destId="{40B4D4D5-E113-41A4-A15F-A39D00F74E1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13CF22-C90E-435C-A44A-E973330F49D2}" type="doc">
      <dgm:prSet loTypeId="urn:microsoft.com/office/officeart/2005/8/layout/hList1" loCatId="list" qsTypeId="urn:microsoft.com/office/officeart/2005/8/quickstyle/simple1" qsCatId="simple" csTypeId="urn:microsoft.com/office/officeart/2005/8/colors/colorful1#2" csCatId="colorful" phldr="1"/>
      <dgm:spPr/>
      <dgm:t>
        <a:bodyPr/>
        <a:lstStyle/>
        <a:p>
          <a:endParaRPr lang="es-ES"/>
        </a:p>
      </dgm:t>
    </dgm:pt>
    <dgm:pt modelId="{6FC63C49-37D6-42A7-847C-ADE71F2654DE}">
      <dgm:prSet custT="1"/>
      <dgm:spPr/>
      <dgm:t>
        <a:bodyPr/>
        <a:lstStyle/>
        <a:p>
          <a:r>
            <a:rPr lang="el-GR" altLang="es-ES" sz="1200" dirty="0">
              <a:solidFill>
                <a:schemeClr val="tx1"/>
              </a:solidFill>
            </a:rPr>
            <a:t>14οι μεταξύ τριάντα τεσσάρων εθνών στην
ανάγνωση</a:t>
          </a:r>
          <a:endParaRPr lang="es-ES" sz="1200" dirty="0">
            <a:solidFill>
              <a:schemeClr val="tx1"/>
            </a:solidFill>
          </a:endParaRPr>
        </a:p>
      </dgm:t>
    </dgm:pt>
    <dgm:pt modelId="{8520F1C7-05F8-445D-B29A-06A474AA59B2}" type="parTrans" cxnId="{E2794424-C7BC-4DAA-ACF8-BC96FD40E234}">
      <dgm:prSet/>
      <dgm:spPr/>
      <dgm:t>
        <a:bodyPr/>
        <a:lstStyle/>
        <a:p>
          <a:endParaRPr lang="es-ES" sz="1200">
            <a:solidFill>
              <a:schemeClr val="tx1"/>
            </a:solidFill>
          </a:endParaRPr>
        </a:p>
      </dgm:t>
    </dgm:pt>
    <dgm:pt modelId="{32797236-9106-4F53-9D02-32F424713778}" type="sibTrans" cxnId="{E2794424-C7BC-4DAA-ACF8-BC96FD40E234}">
      <dgm:prSet/>
      <dgm:spPr/>
      <dgm:t>
        <a:bodyPr/>
        <a:lstStyle/>
        <a:p>
          <a:endParaRPr lang="es-ES" sz="1200">
            <a:solidFill>
              <a:schemeClr val="tx1"/>
            </a:solidFill>
          </a:endParaRPr>
        </a:p>
      </dgm:t>
    </dgm:pt>
    <dgm:pt modelId="{F9DD84F5-4762-45AC-9F1D-61EA30332F52}">
      <dgm:prSet custT="1"/>
      <dgm:spPr/>
      <dgm:t>
        <a:bodyPr/>
        <a:lstStyle/>
        <a:p>
          <a:r>
            <a:rPr lang="el-GR" altLang="es-ES" sz="1200" dirty="0">
              <a:solidFill>
                <a:schemeClr val="tx1"/>
              </a:solidFill>
            </a:rPr>
            <a:t>μέχρι 17οι στην επιστήμη</a:t>
          </a:r>
          <a:endParaRPr lang="es-ES" sz="1200" dirty="0">
            <a:solidFill>
              <a:schemeClr val="tx1"/>
            </a:solidFill>
          </a:endParaRPr>
        </a:p>
      </dgm:t>
    </dgm:pt>
    <dgm:pt modelId="{D1A405F4-02D2-459A-B04D-8A0990FD9CE6}" type="parTrans" cxnId="{DEBB412F-34C7-483E-9474-E872526C2E61}">
      <dgm:prSet/>
      <dgm:spPr/>
      <dgm:t>
        <a:bodyPr/>
        <a:lstStyle/>
        <a:p>
          <a:endParaRPr lang="es-ES" sz="1200">
            <a:solidFill>
              <a:schemeClr val="tx1"/>
            </a:solidFill>
          </a:endParaRPr>
        </a:p>
      </dgm:t>
    </dgm:pt>
    <dgm:pt modelId="{8A99BA02-9125-486C-BB05-5C7A4F8B62F6}" type="sibTrans" cxnId="{DEBB412F-34C7-483E-9474-E872526C2E61}">
      <dgm:prSet/>
      <dgm:spPr/>
      <dgm:t>
        <a:bodyPr/>
        <a:lstStyle/>
        <a:p>
          <a:endParaRPr lang="es-ES" sz="1200">
            <a:solidFill>
              <a:schemeClr val="tx1"/>
            </a:solidFill>
          </a:endParaRPr>
        </a:p>
      </dgm:t>
    </dgm:pt>
    <dgm:pt modelId="{9ED34683-494B-4842-B032-551D9AFABC25}">
      <dgm:prSet custT="1"/>
      <dgm:spPr/>
      <dgm:t>
        <a:bodyPr/>
        <a:lstStyle/>
        <a:p>
          <a:r>
            <a:rPr lang="el-GR" altLang="es-ES" sz="1200" dirty="0">
              <a:solidFill>
                <a:schemeClr val="tx1"/>
              </a:solidFill>
            </a:rPr>
            <a:t> 25οι στα μαθηματικά</a:t>
          </a:r>
          <a:endParaRPr lang="es-ES" sz="1200" dirty="0">
            <a:solidFill>
              <a:schemeClr val="tx1"/>
            </a:solidFill>
          </a:endParaRPr>
        </a:p>
      </dgm:t>
    </dgm:pt>
    <dgm:pt modelId="{63077331-E793-449D-9442-B82910763991}" type="parTrans" cxnId="{7653C339-9598-4095-B850-740822DD0082}">
      <dgm:prSet/>
      <dgm:spPr/>
      <dgm:t>
        <a:bodyPr/>
        <a:lstStyle/>
        <a:p>
          <a:endParaRPr lang="es-ES" sz="1200">
            <a:solidFill>
              <a:schemeClr val="tx1"/>
            </a:solidFill>
          </a:endParaRPr>
        </a:p>
      </dgm:t>
    </dgm:pt>
    <dgm:pt modelId="{7B0300A2-BF9C-468E-822C-EDCDD8D4EE0C}" type="sibTrans" cxnId="{7653C339-9598-4095-B850-740822DD0082}">
      <dgm:prSet/>
      <dgm:spPr/>
      <dgm:t>
        <a:bodyPr/>
        <a:lstStyle/>
        <a:p>
          <a:endParaRPr lang="es-ES" sz="1200">
            <a:solidFill>
              <a:schemeClr val="tx1"/>
            </a:solidFill>
          </a:endParaRPr>
        </a:p>
      </dgm:t>
    </dgm:pt>
    <dgm:pt modelId="{7C0CCD12-2738-4BFC-89E8-D17913E6CC31}" type="pres">
      <dgm:prSet presAssocID="{A113CF22-C90E-435C-A44A-E973330F49D2}" presName="Name0" presStyleCnt="0">
        <dgm:presLayoutVars>
          <dgm:dir/>
          <dgm:animLvl val="lvl"/>
          <dgm:resizeHandles val="exact"/>
        </dgm:presLayoutVars>
      </dgm:prSet>
      <dgm:spPr/>
    </dgm:pt>
    <dgm:pt modelId="{703CBBDD-DAB7-4661-95AA-AB0BCC0B1615}" type="pres">
      <dgm:prSet presAssocID="{6FC63C49-37D6-42A7-847C-ADE71F2654DE}" presName="composite" presStyleCnt="0"/>
      <dgm:spPr/>
    </dgm:pt>
    <dgm:pt modelId="{DBCFE6B4-2D2F-4CE8-ADE0-3C258B4F4B38}" type="pres">
      <dgm:prSet presAssocID="{6FC63C49-37D6-42A7-847C-ADE71F2654DE}" presName="parTx" presStyleLbl="alignNode1" presStyleIdx="0" presStyleCnt="3">
        <dgm:presLayoutVars>
          <dgm:chMax val="0"/>
          <dgm:chPref val="0"/>
          <dgm:bulletEnabled val="1"/>
        </dgm:presLayoutVars>
      </dgm:prSet>
      <dgm:spPr/>
    </dgm:pt>
    <dgm:pt modelId="{BCE3245B-D6BF-4604-A33C-93A41D540945}" type="pres">
      <dgm:prSet presAssocID="{6FC63C49-37D6-42A7-847C-ADE71F2654DE}" presName="desTx" presStyleLbl="alignAccFollowNode1" presStyleIdx="0" presStyleCnt="3">
        <dgm:presLayoutVars>
          <dgm:bulletEnabled val="1"/>
        </dgm:presLayoutVars>
      </dgm:prSet>
      <dgm:spPr/>
    </dgm:pt>
    <dgm:pt modelId="{1ABC6B10-C636-4B19-AA67-AF769B81ACAE}" type="pres">
      <dgm:prSet presAssocID="{32797236-9106-4F53-9D02-32F424713778}" presName="space" presStyleCnt="0"/>
      <dgm:spPr/>
    </dgm:pt>
    <dgm:pt modelId="{4771B8D5-F420-4518-AD7A-287D9A8CDA02}" type="pres">
      <dgm:prSet presAssocID="{F9DD84F5-4762-45AC-9F1D-61EA30332F52}" presName="composite" presStyleCnt="0"/>
      <dgm:spPr/>
    </dgm:pt>
    <dgm:pt modelId="{6436C811-0911-4E06-B0F8-D0B7EDFD965B}" type="pres">
      <dgm:prSet presAssocID="{F9DD84F5-4762-45AC-9F1D-61EA30332F52}" presName="parTx" presStyleLbl="alignNode1" presStyleIdx="1" presStyleCnt="3">
        <dgm:presLayoutVars>
          <dgm:chMax val="0"/>
          <dgm:chPref val="0"/>
          <dgm:bulletEnabled val="1"/>
        </dgm:presLayoutVars>
      </dgm:prSet>
      <dgm:spPr/>
    </dgm:pt>
    <dgm:pt modelId="{BC8C4F6F-1936-44A2-9305-4995C64FB7C0}" type="pres">
      <dgm:prSet presAssocID="{F9DD84F5-4762-45AC-9F1D-61EA30332F52}" presName="desTx" presStyleLbl="alignAccFollowNode1" presStyleIdx="1" presStyleCnt="3">
        <dgm:presLayoutVars>
          <dgm:bulletEnabled val="1"/>
        </dgm:presLayoutVars>
      </dgm:prSet>
      <dgm:spPr/>
    </dgm:pt>
    <dgm:pt modelId="{45881FA1-9E52-4FA2-B583-4A4262F252DD}" type="pres">
      <dgm:prSet presAssocID="{8A99BA02-9125-486C-BB05-5C7A4F8B62F6}" presName="space" presStyleCnt="0"/>
      <dgm:spPr/>
    </dgm:pt>
    <dgm:pt modelId="{87D8807C-9D96-4055-B901-EF9A5BD4388A}" type="pres">
      <dgm:prSet presAssocID="{9ED34683-494B-4842-B032-551D9AFABC25}" presName="composite" presStyleCnt="0"/>
      <dgm:spPr/>
    </dgm:pt>
    <dgm:pt modelId="{6CBE1917-F003-4A75-A5CB-C71D63CBF0D5}" type="pres">
      <dgm:prSet presAssocID="{9ED34683-494B-4842-B032-551D9AFABC25}" presName="parTx" presStyleLbl="alignNode1" presStyleIdx="2" presStyleCnt="3">
        <dgm:presLayoutVars>
          <dgm:chMax val="0"/>
          <dgm:chPref val="0"/>
          <dgm:bulletEnabled val="1"/>
        </dgm:presLayoutVars>
      </dgm:prSet>
      <dgm:spPr/>
    </dgm:pt>
    <dgm:pt modelId="{8A71EE69-BF78-4C09-B9FF-83A739CF2A62}" type="pres">
      <dgm:prSet presAssocID="{9ED34683-494B-4842-B032-551D9AFABC25}" presName="desTx" presStyleLbl="alignAccFollowNode1" presStyleIdx="2" presStyleCnt="3">
        <dgm:presLayoutVars>
          <dgm:bulletEnabled val="1"/>
        </dgm:presLayoutVars>
      </dgm:prSet>
      <dgm:spPr/>
    </dgm:pt>
  </dgm:ptLst>
  <dgm:cxnLst>
    <dgm:cxn modelId="{D8AD561D-DE8A-4604-A423-8DCDE09D6543}" type="presOf" srcId="{A113CF22-C90E-435C-A44A-E973330F49D2}" destId="{7C0CCD12-2738-4BFC-89E8-D17913E6CC31}" srcOrd="0" destOrd="0" presId="urn:microsoft.com/office/officeart/2005/8/layout/hList1"/>
    <dgm:cxn modelId="{E2794424-C7BC-4DAA-ACF8-BC96FD40E234}" srcId="{A113CF22-C90E-435C-A44A-E973330F49D2}" destId="{6FC63C49-37D6-42A7-847C-ADE71F2654DE}" srcOrd="0" destOrd="0" parTransId="{8520F1C7-05F8-445D-B29A-06A474AA59B2}" sibTransId="{32797236-9106-4F53-9D02-32F424713778}"/>
    <dgm:cxn modelId="{DEBB412F-34C7-483E-9474-E872526C2E61}" srcId="{A113CF22-C90E-435C-A44A-E973330F49D2}" destId="{F9DD84F5-4762-45AC-9F1D-61EA30332F52}" srcOrd="1" destOrd="0" parTransId="{D1A405F4-02D2-459A-B04D-8A0990FD9CE6}" sibTransId="{8A99BA02-9125-486C-BB05-5C7A4F8B62F6}"/>
    <dgm:cxn modelId="{7653C339-9598-4095-B850-740822DD0082}" srcId="{A113CF22-C90E-435C-A44A-E973330F49D2}" destId="{9ED34683-494B-4842-B032-551D9AFABC25}" srcOrd="2" destOrd="0" parTransId="{63077331-E793-449D-9442-B82910763991}" sibTransId="{7B0300A2-BF9C-468E-822C-EDCDD8D4EE0C}"/>
    <dgm:cxn modelId="{080A13B8-749E-4E40-8EDE-A30A608723FF}" type="presOf" srcId="{6FC63C49-37D6-42A7-847C-ADE71F2654DE}" destId="{DBCFE6B4-2D2F-4CE8-ADE0-3C258B4F4B38}" srcOrd="0" destOrd="0" presId="urn:microsoft.com/office/officeart/2005/8/layout/hList1"/>
    <dgm:cxn modelId="{953532D6-3275-4A5C-B02B-3646F54A0891}" type="presOf" srcId="{F9DD84F5-4762-45AC-9F1D-61EA30332F52}" destId="{6436C811-0911-4E06-B0F8-D0B7EDFD965B}" srcOrd="0" destOrd="0" presId="urn:microsoft.com/office/officeart/2005/8/layout/hList1"/>
    <dgm:cxn modelId="{307A06DB-3BF7-4159-A451-C2324140A612}" type="presOf" srcId="{9ED34683-494B-4842-B032-551D9AFABC25}" destId="{6CBE1917-F003-4A75-A5CB-C71D63CBF0D5}" srcOrd="0" destOrd="0" presId="urn:microsoft.com/office/officeart/2005/8/layout/hList1"/>
    <dgm:cxn modelId="{C441F3A9-BB25-4464-93FA-3E20778F0501}" type="presParOf" srcId="{7C0CCD12-2738-4BFC-89E8-D17913E6CC31}" destId="{703CBBDD-DAB7-4661-95AA-AB0BCC0B1615}" srcOrd="0" destOrd="0" presId="urn:microsoft.com/office/officeart/2005/8/layout/hList1"/>
    <dgm:cxn modelId="{EFE615FC-DDCC-47C2-BE81-EE16257CD62E}" type="presParOf" srcId="{703CBBDD-DAB7-4661-95AA-AB0BCC0B1615}" destId="{DBCFE6B4-2D2F-4CE8-ADE0-3C258B4F4B38}" srcOrd="0" destOrd="0" presId="urn:microsoft.com/office/officeart/2005/8/layout/hList1"/>
    <dgm:cxn modelId="{7054D639-81DA-4EC2-B62A-FB86FE5C2A3A}" type="presParOf" srcId="{703CBBDD-DAB7-4661-95AA-AB0BCC0B1615}" destId="{BCE3245B-D6BF-4604-A33C-93A41D540945}" srcOrd="1" destOrd="0" presId="urn:microsoft.com/office/officeart/2005/8/layout/hList1"/>
    <dgm:cxn modelId="{847EC84B-B31E-446D-B650-0D4AE3E411A5}" type="presParOf" srcId="{7C0CCD12-2738-4BFC-89E8-D17913E6CC31}" destId="{1ABC6B10-C636-4B19-AA67-AF769B81ACAE}" srcOrd="1" destOrd="0" presId="urn:microsoft.com/office/officeart/2005/8/layout/hList1"/>
    <dgm:cxn modelId="{0D6632C0-97EB-4F18-9486-AD77A589C663}" type="presParOf" srcId="{7C0CCD12-2738-4BFC-89E8-D17913E6CC31}" destId="{4771B8D5-F420-4518-AD7A-287D9A8CDA02}" srcOrd="2" destOrd="0" presId="urn:microsoft.com/office/officeart/2005/8/layout/hList1"/>
    <dgm:cxn modelId="{7483EF57-99D3-48C3-A7B9-7BE16B88A902}" type="presParOf" srcId="{4771B8D5-F420-4518-AD7A-287D9A8CDA02}" destId="{6436C811-0911-4E06-B0F8-D0B7EDFD965B}" srcOrd="0" destOrd="0" presId="urn:microsoft.com/office/officeart/2005/8/layout/hList1"/>
    <dgm:cxn modelId="{39D7CBFB-8FA7-464F-AC25-1502BD75E24E}" type="presParOf" srcId="{4771B8D5-F420-4518-AD7A-287D9A8CDA02}" destId="{BC8C4F6F-1936-44A2-9305-4995C64FB7C0}" srcOrd="1" destOrd="0" presId="urn:microsoft.com/office/officeart/2005/8/layout/hList1"/>
    <dgm:cxn modelId="{54712719-C4F0-46AF-A3F3-057A926F4CA1}" type="presParOf" srcId="{7C0CCD12-2738-4BFC-89E8-D17913E6CC31}" destId="{45881FA1-9E52-4FA2-B583-4A4262F252DD}" srcOrd="3" destOrd="0" presId="urn:microsoft.com/office/officeart/2005/8/layout/hList1"/>
    <dgm:cxn modelId="{A49866EA-628D-4CFB-A39B-FFF1D72E1718}" type="presParOf" srcId="{7C0CCD12-2738-4BFC-89E8-D17913E6CC31}" destId="{87D8807C-9D96-4055-B901-EF9A5BD4388A}" srcOrd="4" destOrd="0" presId="urn:microsoft.com/office/officeart/2005/8/layout/hList1"/>
    <dgm:cxn modelId="{1128B34C-1DF4-4F71-8E32-34917071D553}" type="presParOf" srcId="{87D8807C-9D96-4055-B901-EF9A5BD4388A}" destId="{6CBE1917-F003-4A75-A5CB-C71D63CBF0D5}" srcOrd="0" destOrd="0" presId="urn:microsoft.com/office/officeart/2005/8/layout/hList1"/>
    <dgm:cxn modelId="{7AE02DD9-F03D-448E-ABCD-510DCBFE372F}" type="presParOf" srcId="{87D8807C-9D96-4055-B901-EF9A5BD4388A}" destId="{8A71EE69-BF78-4C09-B9FF-83A739CF2A6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83CE19-307D-41F9-B70E-A83771A9674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S"/>
        </a:p>
      </dgm:t>
    </dgm:pt>
    <dgm:pt modelId="{3C14F248-FBEB-4C46-AC5B-A088194CB432}">
      <dgm:prSet custT="1"/>
      <dgm:spPr/>
      <dgm:t>
        <a:bodyPr/>
        <a:lstStyle/>
        <a:p>
          <a:r>
            <a:rPr lang="el-GR" altLang="es-ES" sz="1000" dirty="0">
              <a:solidFill>
                <a:schemeClr val="tx1"/>
              </a:solidFill>
            </a:rPr>
            <a:t>Τώρα που η ψηφιακή εργασία γίνεται πιο διαδεδομένη, ικανή και ισχυρή,</a:t>
          </a:r>
          <a:endParaRPr lang="es-ES" sz="1000" dirty="0">
            <a:solidFill>
              <a:schemeClr val="tx1"/>
            </a:solidFill>
            <a:latin typeface="Arial Rounded MT Bold" panose="020F0704030504030204" pitchFamily="34" charset="0"/>
          </a:endParaRPr>
        </a:p>
      </dgm:t>
    </dgm:pt>
    <dgm:pt modelId="{C21DDD2E-4ADD-4140-9065-C24A916A0343}" type="parTrans" cxnId="{806ED906-C3B2-44F2-9752-FA55ECABB3F7}">
      <dgm:prSet/>
      <dgm:spPr/>
      <dgm:t>
        <a:bodyPr/>
        <a:lstStyle/>
        <a:p>
          <a:endParaRPr lang="es-ES" sz="2000">
            <a:solidFill>
              <a:schemeClr val="tx1"/>
            </a:solidFill>
            <a:latin typeface="Arial Rounded MT Bold" panose="020F0704030504030204" pitchFamily="34" charset="0"/>
          </a:endParaRPr>
        </a:p>
      </dgm:t>
    </dgm:pt>
    <dgm:pt modelId="{63E88742-9FED-4190-A67F-76E676E6533D}" type="sibTrans" cxnId="{806ED906-C3B2-44F2-9752-FA55ECABB3F7}">
      <dgm:prSet custT="1"/>
      <dgm:spPr/>
      <dgm:t>
        <a:bodyPr/>
        <a:lstStyle/>
        <a:p>
          <a:endParaRPr lang="es-ES" sz="900">
            <a:solidFill>
              <a:schemeClr val="tx1"/>
            </a:solidFill>
            <a:latin typeface="Arial Rounded MT Bold" panose="020F0704030504030204" pitchFamily="34" charset="0"/>
          </a:endParaRPr>
        </a:p>
      </dgm:t>
    </dgm:pt>
    <dgm:pt modelId="{081E3C86-E416-4A62-AE43-3CA8118F27A2}">
      <dgm:prSet custT="1"/>
      <dgm:spPr/>
      <dgm:t>
        <a:bodyPr/>
        <a:lstStyle/>
        <a:p>
          <a:r>
            <a:rPr lang="el-GR" altLang="es-ES" sz="1000" dirty="0">
              <a:solidFill>
                <a:schemeClr val="tx1"/>
              </a:solidFill>
            </a:rPr>
            <a:t>θα είναι όλο και λιγότερο πρόθυμοι να δώσουν στους ανθρώπους αποδεκτούς μισθούς,</a:t>
          </a:r>
          <a:endParaRPr lang="es-ES" sz="1000" dirty="0">
            <a:solidFill>
              <a:schemeClr val="tx1"/>
            </a:solidFill>
            <a:latin typeface="Arial Rounded MT Bold" panose="020F0704030504030204" pitchFamily="34" charset="0"/>
          </a:endParaRPr>
        </a:p>
      </dgm:t>
    </dgm:pt>
    <dgm:pt modelId="{CABC4DE5-7B40-4C3A-AC2E-45ED47DABD3B}" type="parTrans" cxnId="{AF56171B-BBB2-4695-92A5-78BC93F40B78}">
      <dgm:prSet/>
      <dgm:spPr/>
      <dgm:t>
        <a:bodyPr/>
        <a:lstStyle/>
        <a:p>
          <a:endParaRPr lang="es-ES" sz="2000">
            <a:solidFill>
              <a:schemeClr val="tx1"/>
            </a:solidFill>
            <a:latin typeface="Arial Rounded MT Bold" panose="020F0704030504030204" pitchFamily="34" charset="0"/>
          </a:endParaRPr>
        </a:p>
      </dgm:t>
    </dgm:pt>
    <dgm:pt modelId="{4B33064D-7E05-43F9-B273-4A108695D20A}" type="sibTrans" cxnId="{AF56171B-BBB2-4695-92A5-78BC93F40B78}">
      <dgm:prSet custT="1"/>
      <dgm:spPr/>
      <dgm:t>
        <a:bodyPr/>
        <a:lstStyle/>
        <a:p>
          <a:endParaRPr lang="es-ES" sz="900">
            <a:solidFill>
              <a:schemeClr val="tx1"/>
            </a:solidFill>
            <a:latin typeface="Arial Rounded MT Bold" panose="020F0704030504030204" pitchFamily="34" charset="0"/>
          </a:endParaRPr>
        </a:p>
      </dgm:t>
    </dgm:pt>
    <dgm:pt modelId="{209710EA-F15D-4A1B-B7F0-1D011CB50554}">
      <dgm:prSet custT="1"/>
      <dgm:spPr/>
      <dgm:t>
        <a:bodyPr/>
        <a:lstStyle/>
        <a:p>
          <a:r>
            <a:rPr lang="el-GR" altLang="es-ES" sz="1000" dirty="0">
              <a:solidFill>
                <a:schemeClr val="tx1"/>
              </a:solidFill>
            </a:rPr>
            <a:t>μισθούς που τους επιτρέπουν να διατηρούν το βιοτικό επίπεδο που έχει αποκτηθεί εδώ και πολύ καιρό.</a:t>
          </a:r>
          <a:endParaRPr lang="es-ES" sz="1000" dirty="0">
            <a:solidFill>
              <a:schemeClr val="tx1"/>
            </a:solidFill>
            <a:latin typeface="Arial Rounded MT Bold" panose="020F0704030504030204" pitchFamily="34" charset="0"/>
          </a:endParaRPr>
        </a:p>
      </dgm:t>
    </dgm:pt>
    <dgm:pt modelId="{F9EBDECC-B15C-40D0-8F24-A7624796ED70}" type="parTrans" cxnId="{E33FB8D3-60CF-48F2-A8A3-913F7B432F20}">
      <dgm:prSet/>
      <dgm:spPr/>
      <dgm:t>
        <a:bodyPr/>
        <a:lstStyle/>
        <a:p>
          <a:endParaRPr lang="es-ES" sz="2000">
            <a:solidFill>
              <a:schemeClr val="tx1"/>
            </a:solidFill>
            <a:latin typeface="Arial Rounded MT Bold" panose="020F0704030504030204" pitchFamily="34" charset="0"/>
          </a:endParaRPr>
        </a:p>
      </dgm:t>
    </dgm:pt>
    <dgm:pt modelId="{1A4CB9D9-642E-4026-8C84-E01AA6BBA9EB}" type="sibTrans" cxnId="{E33FB8D3-60CF-48F2-A8A3-913F7B432F20}">
      <dgm:prSet custT="1"/>
      <dgm:spPr/>
      <dgm:t>
        <a:bodyPr/>
        <a:lstStyle/>
        <a:p>
          <a:endParaRPr lang="es-ES" sz="900">
            <a:solidFill>
              <a:schemeClr val="tx1"/>
            </a:solidFill>
            <a:latin typeface="Arial Rounded MT Bold" panose="020F0704030504030204" pitchFamily="34" charset="0"/>
          </a:endParaRPr>
        </a:p>
      </dgm:t>
    </dgm:pt>
    <dgm:pt modelId="{9F31D788-41CD-4A6D-981D-CCD6D2623168}">
      <dgm:prSet custT="1"/>
      <dgm:spPr/>
      <dgm:t>
        <a:bodyPr/>
        <a:lstStyle/>
        <a:p>
          <a:r>
            <a:rPr lang="el-GR" altLang="es-ES" sz="1000" dirty="0">
              <a:solidFill>
                <a:schemeClr val="tx1"/>
              </a:solidFill>
            </a:rPr>
            <a:t>Όταν συμβαίνουν τέτοια πράγματα, οι άνθρωποι μένουν άνεργοι. Είναι ένα κακό νέο για την οικονομία καθώς οι άνεργοι</a:t>
          </a:r>
          <a:endParaRPr lang="es-ES" sz="1000" dirty="0">
            <a:solidFill>
              <a:schemeClr val="tx1"/>
            </a:solidFill>
            <a:latin typeface="Arial Rounded MT Bold" panose="020F0704030504030204" pitchFamily="34" charset="0"/>
          </a:endParaRPr>
        </a:p>
      </dgm:t>
    </dgm:pt>
    <dgm:pt modelId="{4E6D5BA0-F9FC-479C-A121-749D6943AF77}" type="parTrans" cxnId="{C2D76B6C-7066-4BDB-9918-AF0AB44D41D6}">
      <dgm:prSet/>
      <dgm:spPr/>
      <dgm:t>
        <a:bodyPr/>
        <a:lstStyle/>
        <a:p>
          <a:endParaRPr lang="es-ES" sz="2000">
            <a:solidFill>
              <a:schemeClr val="tx1"/>
            </a:solidFill>
            <a:latin typeface="Arial Rounded MT Bold" panose="020F0704030504030204" pitchFamily="34" charset="0"/>
          </a:endParaRPr>
        </a:p>
      </dgm:t>
    </dgm:pt>
    <dgm:pt modelId="{B203ABAE-DA18-426E-93B9-A59B480E69CB}" type="sibTrans" cxnId="{C2D76B6C-7066-4BDB-9918-AF0AB44D41D6}">
      <dgm:prSet custT="1"/>
      <dgm:spPr/>
      <dgm:t>
        <a:bodyPr/>
        <a:lstStyle/>
        <a:p>
          <a:endParaRPr lang="es-ES" sz="900">
            <a:solidFill>
              <a:schemeClr val="tx1"/>
            </a:solidFill>
            <a:latin typeface="Arial Rounded MT Bold" panose="020F0704030504030204" pitchFamily="34" charset="0"/>
          </a:endParaRPr>
        </a:p>
      </dgm:t>
    </dgm:pt>
    <dgm:pt modelId="{001CD5BD-E2AB-413C-972C-366F6F042003}">
      <dgm:prSet custT="1"/>
      <dgm:spPr/>
      <dgm:t>
        <a:bodyPr/>
        <a:lstStyle/>
        <a:p>
          <a:r>
            <a:rPr lang="el-GR" altLang="es-ES" sz="1000" dirty="0">
              <a:solidFill>
                <a:schemeClr val="tx1"/>
              </a:solidFill>
            </a:rPr>
            <a:t>δεν δημιουργούν τόσο μεγάλη ζήτηση για αγαθά και ως εκ τούτου η συνολική ανάπτυξη τείνει να επιβραδυνθεί.</a:t>
          </a:r>
          <a:endParaRPr lang="es-ES" sz="1000" dirty="0">
            <a:solidFill>
              <a:schemeClr val="tx1"/>
            </a:solidFill>
            <a:latin typeface="Arial Rounded MT Bold" panose="020F0704030504030204" pitchFamily="34" charset="0"/>
          </a:endParaRPr>
        </a:p>
      </dgm:t>
    </dgm:pt>
    <dgm:pt modelId="{45158391-D496-4268-803A-CCD295E9B554}" type="par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47BDED4D-2006-4483-99B4-F7E5D620E966}" type="sibTrans" cxnId="{55D35AA4-0179-4F4C-86D2-4441E3DE17E1}">
      <dgm:prSet/>
      <dgm:spPr/>
      <dgm:t>
        <a:bodyPr/>
        <a:lstStyle/>
        <a:p>
          <a:endParaRPr lang="es-ES" sz="2000">
            <a:solidFill>
              <a:schemeClr val="tx1"/>
            </a:solidFill>
            <a:latin typeface="Arial Rounded MT Bold" panose="020F0704030504030204" pitchFamily="34" charset="0"/>
          </a:endParaRPr>
        </a:p>
      </dgm:t>
    </dgm:pt>
    <dgm:pt modelId="{0EDF27CC-C2D0-45D2-A57D-1229413BA612}">
      <dgm:prSet/>
      <dgm:spPr/>
      <dgm:t>
        <a:bodyPr/>
        <a:lstStyle/>
        <a:p>
          <a:endParaRPr lang="es-ES">
            <a:solidFill>
              <a:schemeClr val="tx1"/>
            </a:solidFill>
            <a:latin typeface="Arial Rounded MT Bold" panose="020F0704030504030204" pitchFamily="34" charset="0"/>
          </a:endParaRPr>
        </a:p>
      </dgm:t>
    </dgm:pt>
    <dgm:pt modelId="{2A6E87D9-F71B-4249-92D9-4E67B699F871}" type="par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D7CEA4B6-25F6-48BB-B0DA-36264492B691}" type="sibTrans" cxnId="{57D0B414-66C9-4FA6-95C5-B668D5B5D76F}">
      <dgm:prSet/>
      <dgm:spPr/>
      <dgm:t>
        <a:bodyPr/>
        <a:lstStyle/>
        <a:p>
          <a:endParaRPr lang="es-ES" sz="2000">
            <a:solidFill>
              <a:schemeClr val="tx1"/>
            </a:solidFill>
            <a:latin typeface="Arial Rounded MT Bold" panose="020F0704030504030204" pitchFamily="34" charset="0"/>
          </a:endParaRPr>
        </a:p>
      </dgm:t>
    </dgm:pt>
    <dgm:pt modelId="{C458B75F-7A59-4FDD-BB27-CF53CF622958}" type="pres">
      <dgm:prSet presAssocID="{4483CE19-307D-41F9-B70E-A83771A9674C}" presName="outerComposite" presStyleCnt="0">
        <dgm:presLayoutVars>
          <dgm:chMax val="5"/>
          <dgm:dir/>
          <dgm:resizeHandles val="exact"/>
        </dgm:presLayoutVars>
      </dgm:prSet>
      <dgm:spPr/>
    </dgm:pt>
    <dgm:pt modelId="{D3FF077B-E05D-4735-908E-7C3B5472F8A1}" type="pres">
      <dgm:prSet presAssocID="{4483CE19-307D-41F9-B70E-A83771A9674C}" presName="dummyMaxCanvas" presStyleCnt="0">
        <dgm:presLayoutVars/>
      </dgm:prSet>
      <dgm:spPr/>
    </dgm:pt>
    <dgm:pt modelId="{2D966E1A-E9EE-422C-9D6F-1B7547447A59}" type="pres">
      <dgm:prSet presAssocID="{4483CE19-307D-41F9-B70E-A83771A9674C}" presName="FiveNodes_1" presStyleLbl="node1" presStyleIdx="0" presStyleCnt="5">
        <dgm:presLayoutVars>
          <dgm:bulletEnabled val="1"/>
        </dgm:presLayoutVars>
      </dgm:prSet>
      <dgm:spPr/>
    </dgm:pt>
    <dgm:pt modelId="{BE3E1208-22E7-4169-A891-742A81B21330}" type="pres">
      <dgm:prSet presAssocID="{4483CE19-307D-41F9-B70E-A83771A9674C}" presName="FiveNodes_2" presStyleLbl="node1" presStyleIdx="1" presStyleCnt="5">
        <dgm:presLayoutVars>
          <dgm:bulletEnabled val="1"/>
        </dgm:presLayoutVars>
      </dgm:prSet>
      <dgm:spPr/>
    </dgm:pt>
    <dgm:pt modelId="{3322B3FC-F688-42EC-834A-A06469C60119}" type="pres">
      <dgm:prSet presAssocID="{4483CE19-307D-41F9-B70E-A83771A9674C}" presName="FiveNodes_3" presStyleLbl="node1" presStyleIdx="2" presStyleCnt="5">
        <dgm:presLayoutVars>
          <dgm:bulletEnabled val="1"/>
        </dgm:presLayoutVars>
      </dgm:prSet>
      <dgm:spPr/>
    </dgm:pt>
    <dgm:pt modelId="{1192DB2E-4A1A-4003-83A3-6B999EE9AEF0}" type="pres">
      <dgm:prSet presAssocID="{4483CE19-307D-41F9-B70E-A83771A9674C}" presName="FiveNodes_4" presStyleLbl="node1" presStyleIdx="3" presStyleCnt="5">
        <dgm:presLayoutVars>
          <dgm:bulletEnabled val="1"/>
        </dgm:presLayoutVars>
      </dgm:prSet>
      <dgm:spPr/>
    </dgm:pt>
    <dgm:pt modelId="{FE5CC916-04EB-4948-9ECD-8B8E57F4077D}" type="pres">
      <dgm:prSet presAssocID="{4483CE19-307D-41F9-B70E-A83771A9674C}" presName="FiveNodes_5" presStyleLbl="node1" presStyleIdx="4" presStyleCnt="5">
        <dgm:presLayoutVars>
          <dgm:bulletEnabled val="1"/>
        </dgm:presLayoutVars>
      </dgm:prSet>
      <dgm:spPr/>
    </dgm:pt>
    <dgm:pt modelId="{9BAA0925-4AA3-4B4B-9BE3-676E7E12E8E9}" type="pres">
      <dgm:prSet presAssocID="{4483CE19-307D-41F9-B70E-A83771A9674C}" presName="FiveConn_1-2" presStyleLbl="fgAccFollowNode1" presStyleIdx="0" presStyleCnt="4">
        <dgm:presLayoutVars>
          <dgm:bulletEnabled val="1"/>
        </dgm:presLayoutVars>
      </dgm:prSet>
      <dgm:spPr/>
    </dgm:pt>
    <dgm:pt modelId="{ADB2D691-7593-4484-AE62-3D4F844E2722}" type="pres">
      <dgm:prSet presAssocID="{4483CE19-307D-41F9-B70E-A83771A9674C}" presName="FiveConn_2-3" presStyleLbl="fgAccFollowNode1" presStyleIdx="1" presStyleCnt="4">
        <dgm:presLayoutVars>
          <dgm:bulletEnabled val="1"/>
        </dgm:presLayoutVars>
      </dgm:prSet>
      <dgm:spPr/>
    </dgm:pt>
    <dgm:pt modelId="{A011F0A7-55B8-4288-9CC9-96DF02AD785D}" type="pres">
      <dgm:prSet presAssocID="{4483CE19-307D-41F9-B70E-A83771A9674C}" presName="FiveConn_3-4" presStyleLbl="fgAccFollowNode1" presStyleIdx="2" presStyleCnt="4">
        <dgm:presLayoutVars>
          <dgm:bulletEnabled val="1"/>
        </dgm:presLayoutVars>
      </dgm:prSet>
      <dgm:spPr/>
    </dgm:pt>
    <dgm:pt modelId="{FC548FA4-4D73-4296-BA5B-032F790E6410}" type="pres">
      <dgm:prSet presAssocID="{4483CE19-307D-41F9-B70E-A83771A9674C}" presName="FiveConn_4-5" presStyleLbl="fgAccFollowNode1" presStyleIdx="3" presStyleCnt="4">
        <dgm:presLayoutVars>
          <dgm:bulletEnabled val="1"/>
        </dgm:presLayoutVars>
      </dgm:prSet>
      <dgm:spPr/>
    </dgm:pt>
    <dgm:pt modelId="{A617BEF2-CC34-4B8E-83D7-8CAC050F58F9}" type="pres">
      <dgm:prSet presAssocID="{4483CE19-307D-41F9-B70E-A83771A9674C}" presName="FiveNodes_1_text" presStyleLbl="node1" presStyleIdx="4" presStyleCnt="5">
        <dgm:presLayoutVars>
          <dgm:bulletEnabled val="1"/>
        </dgm:presLayoutVars>
      </dgm:prSet>
      <dgm:spPr/>
    </dgm:pt>
    <dgm:pt modelId="{2E0BF520-4C78-4025-AB63-7E73A4230CF8}" type="pres">
      <dgm:prSet presAssocID="{4483CE19-307D-41F9-B70E-A83771A9674C}" presName="FiveNodes_2_text" presStyleLbl="node1" presStyleIdx="4" presStyleCnt="5">
        <dgm:presLayoutVars>
          <dgm:bulletEnabled val="1"/>
        </dgm:presLayoutVars>
      </dgm:prSet>
      <dgm:spPr/>
    </dgm:pt>
    <dgm:pt modelId="{F908CD4D-1215-460A-999D-EF4DDA3B0BD5}" type="pres">
      <dgm:prSet presAssocID="{4483CE19-307D-41F9-B70E-A83771A9674C}" presName="FiveNodes_3_text" presStyleLbl="node1" presStyleIdx="4" presStyleCnt="5">
        <dgm:presLayoutVars>
          <dgm:bulletEnabled val="1"/>
        </dgm:presLayoutVars>
      </dgm:prSet>
      <dgm:spPr/>
    </dgm:pt>
    <dgm:pt modelId="{DF8478DC-30B3-4073-9C34-1D39389B7863}" type="pres">
      <dgm:prSet presAssocID="{4483CE19-307D-41F9-B70E-A83771A9674C}" presName="FiveNodes_4_text" presStyleLbl="node1" presStyleIdx="4" presStyleCnt="5">
        <dgm:presLayoutVars>
          <dgm:bulletEnabled val="1"/>
        </dgm:presLayoutVars>
      </dgm:prSet>
      <dgm:spPr/>
    </dgm:pt>
    <dgm:pt modelId="{B6FEBC32-7820-401E-A85B-A2A76C8417C9}" type="pres">
      <dgm:prSet presAssocID="{4483CE19-307D-41F9-B70E-A83771A9674C}" presName="FiveNodes_5_text" presStyleLbl="node1" presStyleIdx="4" presStyleCnt="5">
        <dgm:presLayoutVars>
          <dgm:bulletEnabled val="1"/>
        </dgm:presLayoutVars>
      </dgm:prSet>
      <dgm:spPr/>
    </dgm:pt>
  </dgm:ptLst>
  <dgm:cxnLst>
    <dgm:cxn modelId="{806ED906-C3B2-44F2-9752-FA55ECABB3F7}" srcId="{4483CE19-307D-41F9-B70E-A83771A9674C}" destId="{3C14F248-FBEB-4C46-AC5B-A088194CB432}" srcOrd="0" destOrd="0" parTransId="{C21DDD2E-4ADD-4140-9065-C24A916A0343}" sibTransId="{63E88742-9FED-4190-A67F-76E676E6533D}"/>
    <dgm:cxn modelId="{4576ED10-0404-4466-BF2B-6F37CDEE1AB3}" type="presOf" srcId="{4B33064D-7E05-43F9-B273-4A108695D20A}" destId="{ADB2D691-7593-4484-AE62-3D4F844E2722}" srcOrd="0" destOrd="0" presId="urn:microsoft.com/office/officeart/2005/8/layout/vProcess5"/>
    <dgm:cxn modelId="{57D0B414-66C9-4FA6-95C5-B668D5B5D76F}" srcId="{4483CE19-307D-41F9-B70E-A83771A9674C}" destId="{0EDF27CC-C2D0-45D2-A57D-1229413BA612}" srcOrd="5" destOrd="0" parTransId="{2A6E87D9-F71B-4249-92D9-4E67B699F871}" sibTransId="{D7CEA4B6-25F6-48BB-B0DA-36264492B691}"/>
    <dgm:cxn modelId="{AF56171B-BBB2-4695-92A5-78BC93F40B78}" srcId="{4483CE19-307D-41F9-B70E-A83771A9674C}" destId="{081E3C86-E416-4A62-AE43-3CA8118F27A2}" srcOrd="1" destOrd="0" parTransId="{CABC4DE5-7B40-4C3A-AC2E-45ED47DABD3B}" sibTransId="{4B33064D-7E05-43F9-B273-4A108695D20A}"/>
    <dgm:cxn modelId="{16BF2D2A-63EB-4B14-A1C9-FA309F367425}" type="presOf" srcId="{B203ABAE-DA18-426E-93B9-A59B480E69CB}" destId="{FC548FA4-4D73-4296-BA5B-032F790E6410}" srcOrd="0" destOrd="0" presId="urn:microsoft.com/office/officeart/2005/8/layout/vProcess5"/>
    <dgm:cxn modelId="{B9AFC72E-771D-4FA9-9746-B75B71CB548C}" type="presOf" srcId="{081E3C86-E416-4A62-AE43-3CA8118F27A2}" destId="{2E0BF520-4C78-4025-AB63-7E73A4230CF8}" srcOrd="1" destOrd="0" presId="urn:microsoft.com/office/officeart/2005/8/layout/vProcess5"/>
    <dgm:cxn modelId="{AF1AA85F-C762-4F3D-8F51-33473DB8128F}" type="presOf" srcId="{001CD5BD-E2AB-413C-972C-366F6F042003}" destId="{FE5CC916-04EB-4948-9ECD-8B8E57F4077D}" srcOrd="0" destOrd="0" presId="urn:microsoft.com/office/officeart/2005/8/layout/vProcess5"/>
    <dgm:cxn modelId="{C2D76B6C-7066-4BDB-9918-AF0AB44D41D6}" srcId="{4483CE19-307D-41F9-B70E-A83771A9674C}" destId="{9F31D788-41CD-4A6D-981D-CCD6D2623168}" srcOrd="3" destOrd="0" parTransId="{4E6D5BA0-F9FC-479C-A121-749D6943AF77}" sibTransId="{B203ABAE-DA18-426E-93B9-A59B480E69CB}"/>
    <dgm:cxn modelId="{186DBA6C-5E26-441C-93A5-E1DCF433051D}" type="presOf" srcId="{3C14F248-FBEB-4C46-AC5B-A088194CB432}" destId="{A617BEF2-CC34-4B8E-83D7-8CAC050F58F9}" srcOrd="1" destOrd="0" presId="urn:microsoft.com/office/officeart/2005/8/layout/vProcess5"/>
    <dgm:cxn modelId="{E2D56A58-9107-4FB0-8B6E-1DE10AEF9C59}" type="presOf" srcId="{9F31D788-41CD-4A6D-981D-CCD6D2623168}" destId="{1192DB2E-4A1A-4003-83A3-6B999EE9AEF0}" srcOrd="0" destOrd="0" presId="urn:microsoft.com/office/officeart/2005/8/layout/vProcess5"/>
    <dgm:cxn modelId="{A6AD597C-F1C0-4AED-B6BB-A7194962889D}" type="presOf" srcId="{3C14F248-FBEB-4C46-AC5B-A088194CB432}" destId="{2D966E1A-E9EE-422C-9D6F-1B7547447A59}" srcOrd="0" destOrd="0" presId="urn:microsoft.com/office/officeart/2005/8/layout/vProcess5"/>
    <dgm:cxn modelId="{AE4F8B7C-AC51-48C8-B955-461520F035A4}" type="presOf" srcId="{1A4CB9D9-642E-4026-8C84-E01AA6BBA9EB}" destId="{A011F0A7-55B8-4288-9CC9-96DF02AD785D}" srcOrd="0" destOrd="0" presId="urn:microsoft.com/office/officeart/2005/8/layout/vProcess5"/>
    <dgm:cxn modelId="{4BBAE984-49A1-4F28-9E51-737077863478}" type="presOf" srcId="{209710EA-F15D-4A1B-B7F0-1D011CB50554}" destId="{3322B3FC-F688-42EC-834A-A06469C60119}" srcOrd="0" destOrd="0" presId="urn:microsoft.com/office/officeart/2005/8/layout/vProcess5"/>
    <dgm:cxn modelId="{36A2D589-357B-41D5-A0D1-8F866527CCDB}" type="presOf" srcId="{081E3C86-E416-4A62-AE43-3CA8118F27A2}" destId="{BE3E1208-22E7-4169-A891-742A81B21330}" srcOrd="0" destOrd="0" presId="urn:microsoft.com/office/officeart/2005/8/layout/vProcess5"/>
    <dgm:cxn modelId="{9BAE9A9C-9939-4B5B-A8B3-E0431B7E14F8}" type="presOf" srcId="{209710EA-F15D-4A1B-B7F0-1D011CB50554}" destId="{F908CD4D-1215-460A-999D-EF4DDA3B0BD5}" srcOrd="1" destOrd="0" presId="urn:microsoft.com/office/officeart/2005/8/layout/vProcess5"/>
    <dgm:cxn modelId="{55D35AA4-0179-4F4C-86D2-4441E3DE17E1}" srcId="{4483CE19-307D-41F9-B70E-A83771A9674C}" destId="{001CD5BD-E2AB-413C-972C-366F6F042003}" srcOrd="4" destOrd="0" parTransId="{45158391-D496-4268-803A-CCD295E9B554}" sibTransId="{47BDED4D-2006-4483-99B4-F7E5D620E966}"/>
    <dgm:cxn modelId="{C39392B4-75E8-4BC1-BFBB-03366C8BE308}" type="presOf" srcId="{9F31D788-41CD-4A6D-981D-CCD6D2623168}" destId="{DF8478DC-30B3-4073-9C34-1D39389B7863}" srcOrd="1" destOrd="0" presId="urn:microsoft.com/office/officeart/2005/8/layout/vProcess5"/>
    <dgm:cxn modelId="{133113B9-3BD3-4E8F-8109-419230C90BAC}" type="presOf" srcId="{4483CE19-307D-41F9-B70E-A83771A9674C}" destId="{C458B75F-7A59-4FDD-BB27-CF53CF622958}" srcOrd="0" destOrd="0" presId="urn:microsoft.com/office/officeart/2005/8/layout/vProcess5"/>
    <dgm:cxn modelId="{DCA9B8CC-27D5-45D6-BE13-B7036A086193}" type="presOf" srcId="{001CD5BD-E2AB-413C-972C-366F6F042003}" destId="{B6FEBC32-7820-401E-A85B-A2A76C8417C9}" srcOrd="1" destOrd="0" presId="urn:microsoft.com/office/officeart/2005/8/layout/vProcess5"/>
    <dgm:cxn modelId="{FE42ECCF-98F4-417D-A288-C4A28B675572}" type="presOf" srcId="{63E88742-9FED-4190-A67F-76E676E6533D}" destId="{9BAA0925-4AA3-4B4B-9BE3-676E7E12E8E9}" srcOrd="0" destOrd="0" presId="urn:microsoft.com/office/officeart/2005/8/layout/vProcess5"/>
    <dgm:cxn modelId="{E33FB8D3-60CF-48F2-A8A3-913F7B432F20}" srcId="{4483CE19-307D-41F9-B70E-A83771A9674C}" destId="{209710EA-F15D-4A1B-B7F0-1D011CB50554}" srcOrd="2" destOrd="0" parTransId="{F9EBDECC-B15C-40D0-8F24-A7624796ED70}" sibTransId="{1A4CB9D9-642E-4026-8C84-E01AA6BBA9EB}"/>
    <dgm:cxn modelId="{971578A7-8428-4C2E-BA2E-80A657F86418}" type="presParOf" srcId="{C458B75F-7A59-4FDD-BB27-CF53CF622958}" destId="{D3FF077B-E05D-4735-908E-7C3B5472F8A1}" srcOrd="0" destOrd="0" presId="urn:microsoft.com/office/officeart/2005/8/layout/vProcess5"/>
    <dgm:cxn modelId="{FD04476E-C624-4F72-B65B-725A29ED7CA0}" type="presParOf" srcId="{C458B75F-7A59-4FDD-BB27-CF53CF622958}" destId="{2D966E1A-E9EE-422C-9D6F-1B7547447A59}" srcOrd="1" destOrd="0" presId="urn:microsoft.com/office/officeart/2005/8/layout/vProcess5"/>
    <dgm:cxn modelId="{864F5F09-4E52-4276-A3F5-9D3C208BE778}" type="presParOf" srcId="{C458B75F-7A59-4FDD-BB27-CF53CF622958}" destId="{BE3E1208-22E7-4169-A891-742A81B21330}" srcOrd="2" destOrd="0" presId="urn:microsoft.com/office/officeart/2005/8/layout/vProcess5"/>
    <dgm:cxn modelId="{93C23632-F4E1-4EE5-B961-F0119C99C497}" type="presParOf" srcId="{C458B75F-7A59-4FDD-BB27-CF53CF622958}" destId="{3322B3FC-F688-42EC-834A-A06469C60119}" srcOrd="3" destOrd="0" presId="urn:microsoft.com/office/officeart/2005/8/layout/vProcess5"/>
    <dgm:cxn modelId="{D7354D2F-6EBF-498F-84D2-232964E9934E}" type="presParOf" srcId="{C458B75F-7A59-4FDD-BB27-CF53CF622958}" destId="{1192DB2E-4A1A-4003-83A3-6B999EE9AEF0}" srcOrd="4" destOrd="0" presId="urn:microsoft.com/office/officeart/2005/8/layout/vProcess5"/>
    <dgm:cxn modelId="{34F4545C-FDF4-402A-8850-C2B5CB808C81}" type="presParOf" srcId="{C458B75F-7A59-4FDD-BB27-CF53CF622958}" destId="{FE5CC916-04EB-4948-9ECD-8B8E57F4077D}" srcOrd="5" destOrd="0" presId="urn:microsoft.com/office/officeart/2005/8/layout/vProcess5"/>
    <dgm:cxn modelId="{2A02CBB2-4E06-4C73-810F-4283B75FA153}" type="presParOf" srcId="{C458B75F-7A59-4FDD-BB27-CF53CF622958}" destId="{9BAA0925-4AA3-4B4B-9BE3-676E7E12E8E9}" srcOrd="6" destOrd="0" presId="urn:microsoft.com/office/officeart/2005/8/layout/vProcess5"/>
    <dgm:cxn modelId="{C736A19D-D151-4B7F-ACB0-212418B9C04A}" type="presParOf" srcId="{C458B75F-7A59-4FDD-BB27-CF53CF622958}" destId="{ADB2D691-7593-4484-AE62-3D4F844E2722}" srcOrd="7" destOrd="0" presId="urn:microsoft.com/office/officeart/2005/8/layout/vProcess5"/>
    <dgm:cxn modelId="{49F0009B-FAAB-467B-A76B-2B3ABAA86C71}" type="presParOf" srcId="{C458B75F-7A59-4FDD-BB27-CF53CF622958}" destId="{A011F0A7-55B8-4288-9CC9-96DF02AD785D}" srcOrd="8" destOrd="0" presId="urn:microsoft.com/office/officeart/2005/8/layout/vProcess5"/>
    <dgm:cxn modelId="{37D8C353-1F0C-4A47-906C-3E636E0C7B3F}" type="presParOf" srcId="{C458B75F-7A59-4FDD-BB27-CF53CF622958}" destId="{FC548FA4-4D73-4296-BA5B-032F790E6410}" srcOrd="9" destOrd="0" presId="urn:microsoft.com/office/officeart/2005/8/layout/vProcess5"/>
    <dgm:cxn modelId="{995A8D89-FDFF-43B5-843C-211724847775}" type="presParOf" srcId="{C458B75F-7A59-4FDD-BB27-CF53CF622958}" destId="{A617BEF2-CC34-4B8E-83D7-8CAC050F58F9}" srcOrd="10" destOrd="0" presId="urn:microsoft.com/office/officeart/2005/8/layout/vProcess5"/>
    <dgm:cxn modelId="{D55FAD66-1FBB-4A19-B0D1-BDAE96E3BBD2}" type="presParOf" srcId="{C458B75F-7A59-4FDD-BB27-CF53CF622958}" destId="{2E0BF520-4C78-4025-AB63-7E73A4230CF8}" srcOrd="11" destOrd="0" presId="urn:microsoft.com/office/officeart/2005/8/layout/vProcess5"/>
    <dgm:cxn modelId="{19389A78-D425-40BC-997A-4C7E36F8F763}" type="presParOf" srcId="{C458B75F-7A59-4FDD-BB27-CF53CF622958}" destId="{F908CD4D-1215-460A-999D-EF4DDA3B0BD5}" srcOrd="12" destOrd="0" presId="urn:microsoft.com/office/officeart/2005/8/layout/vProcess5"/>
    <dgm:cxn modelId="{DC461F35-B472-451A-920A-4EE39F8AEA8F}" type="presParOf" srcId="{C458B75F-7A59-4FDD-BB27-CF53CF622958}" destId="{DF8478DC-30B3-4073-9C34-1D39389B7863}" srcOrd="13" destOrd="0" presId="urn:microsoft.com/office/officeart/2005/8/layout/vProcess5"/>
    <dgm:cxn modelId="{ADB3D541-7DC0-4F36-8DC8-4860E71E9879}" type="presParOf" srcId="{C458B75F-7A59-4FDD-BB27-CF53CF622958}" destId="{B6FEBC32-7820-401E-A85B-A2A76C841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128E4D-5102-4994-AF88-2E6D093B6D3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5F6298A0-02BB-446C-ADBC-4664514CD304}">
      <dgm:prSet/>
      <dgm:spPr/>
      <dgm:t>
        <a:bodyPr/>
        <a:lstStyle/>
        <a:p>
          <a:r>
            <a:rPr lang="el-GR" altLang="es-ES" dirty="0">
              <a:solidFill>
                <a:schemeClr val="tx1"/>
              </a:solidFill>
            </a:rPr>
            <a:t>Αυτό το έργο «ελάχιστου εισοδήματος», σύμφωνα με τους υποστηρικτές του, είναι σχετικά απλό
να διαχειρίζεται και να διατηρεί τα στοιχεία του καπιταλισμού που λειτουργούν καλά,</a:t>
          </a:r>
          <a:endParaRPr lang="es-ES" dirty="0">
            <a:solidFill>
              <a:schemeClr val="tx1"/>
            </a:solidFill>
          </a:endParaRPr>
        </a:p>
      </dgm:t>
    </dgm:pt>
    <dgm:pt modelId="{69E26356-AAC3-4838-A85A-1007462D2DF2}" type="parTrans" cxnId="{28FE0C82-549D-43E9-9FD2-CF7059FFE195}">
      <dgm:prSet/>
      <dgm:spPr/>
      <dgm:t>
        <a:bodyPr/>
        <a:lstStyle/>
        <a:p>
          <a:endParaRPr lang="es-ES">
            <a:solidFill>
              <a:schemeClr val="tx1"/>
            </a:solidFill>
          </a:endParaRPr>
        </a:p>
      </dgm:t>
    </dgm:pt>
    <dgm:pt modelId="{D06BAB69-F178-4631-AA9F-B12C4768BD3F}" type="sibTrans" cxnId="{28FE0C82-549D-43E9-9FD2-CF7059FFE195}">
      <dgm:prSet/>
      <dgm:spPr/>
      <dgm:t>
        <a:bodyPr/>
        <a:lstStyle/>
        <a:p>
          <a:endParaRPr lang="es-ES">
            <a:solidFill>
              <a:schemeClr val="tx1"/>
            </a:solidFill>
          </a:endParaRPr>
        </a:p>
      </dgm:t>
    </dgm:pt>
    <dgm:pt modelId="{9204C4D0-64E1-4DAF-88E4-7D78F7D64689}">
      <dgm:prSet/>
      <dgm:spPr/>
      <dgm:t>
        <a:bodyPr/>
        <a:lstStyle/>
        <a:p>
          <a:r>
            <a:rPr lang="el-GR" altLang="es-ES" dirty="0">
              <a:solidFill>
                <a:schemeClr val="tx1"/>
              </a:solidFill>
            </a:rPr>
            <a:t>αλλά λύνοντας το πρόβλημα των ανθρώπων που δεν μπορούν να επιβιώσουν προσφέροντας το δικό τους ανθρώπινο δυναμικό.</a:t>
          </a:r>
          <a:endParaRPr lang="es-ES" dirty="0">
            <a:solidFill>
              <a:schemeClr val="tx1"/>
            </a:solidFill>
          </a:endParaRPr>
        </a:p>
      </dgm:t>
    </dgm:pt>
    <dgm:pt modelId="{D86A9136-F7B9-4E19-A64B-4E0C3C58849C}" type="parTrans" cxnId="{4FB138A8-9323-4510-AA7C-8390E38539F6}">
      <dgm:prSet/>
      <dgm:spPr/>
      <dgm:t>
        <a:bodyPr/>
        <a:lstStyle/>
        <a:p>
          <a:endParaRPr lang="es-ES">
            <a:solidFill>
              <a:schemeClr val="tx1"/>
            </a:solidFill>
          </a:endParaRPr>
        </a:p>
      </dgm:t>
    </dgm:pt>
    <dgm:pt modelId="{8CC371E6-F744-4674-9147-78D657D778FA}" type="sibTrans" cxnId="{4FB138A8-9323-4510-AA7C-8390E38539F6}">
      <dgm:prSet/>
      <dgm:spPr/>
      <dgm:t>
        <a:bodyPr/>
        <a:lstStyle/>
        <a:p>
          <a:endParaRPr lang="es-ES">
            <a:solidFill>
              <a:schemeClr val="tx1"/>
            </a:solidFill>
          </a:endParaRPr>
        </a:p>
      </dgm:t>
    </dgm:pt>
    <dgm:pt modelId="{BB77F5CB-7A86-4E6E-9000-71A26A55BBD6}">
      <dgm:prSet/>
      <dgm:spPr/>
      <dgm:t>
        <a:bodyPr/>
        <a:lstStyle/>
        <a:p>
          <a:r>
            <a:rPr lang="el-GR" altLang="es-ES" dirty="0">
              <a:solidFill>
                <a:schemeClr val="tx1"/>
              </a:solidFill>
            </a:rPr>
            <a:t>Το ελάχιστο εισόδημα εξασφαλίζει ότι όλοι έχουν ένα βασικό βιοτικό επίπεδο</a:t>
          </a:r>
          <a:r>
            <a:rPr lang="en-US" altLang="es-ES" dirty="0">
              <a:solidFill>
                <a:schemeClr val="tx1"/>
              </a:solidFill>
              <a:latin typeface="Arial Rounded MT Bold" panose="020F0704030504030204" pitchFamily="34" charset="0"/>
            </a:rPr>
            <a:t>.</a:t>
          </a:r>
          <a:endParaRPr lang="es-ES" dirty="0">
            <a:solidFill>
              <a:schemeClr val="tx1"/>
            </a:solidFill>
          </a:endParaRPr>
        </a:p>
      </dgm:t>
    </dgm:pt>
    <dgm:pt modelId="{28506D4E-0585-4AD3-806C-6F0DC39D8034}" type="parTrans" cxnId="{0B949151-874F-4D0C-AF74-680BA3A542FA}">
      <dgm:prSet/>
      <dgm:spPr/>
      <dgm:t>
        <a:bodyPr/>
        <a:lstStyle/>
        <a:p>
          <a:endParaRPr lang="es-ES">
            <a:solidFill>
              <a:schemeClr val="tx1"/>
            </a:solidFill>
          </a:endParaRPr>
        </a:p>
      </dgm:t>
    </dgm:pt>
    <dgm:pt modelId="{64028CCB-719B-4DF7-8B0E-B985FA287BAB}" type="sibTrans" cxnId="{0B949151-874F-4D0C-AF74-680BA3A542FA}">
      <dgm:prSet/>
      <dgm:spPr/>
      <dgm:t>
        <a:bodyPr/>
        <a:lstStyle/>
        <a:p>
          <a:endParaRPr lang="es-ES">
            <a:solidFill>
              <a:schemeClr val="tx1"/>
            </a:solidFill>
          </a:endParaRPr>
        </a:p>
      </dgm:t>
    </dgm:pt>
    <dgm:pt modelId="{5BDF6DE5-E1E3-4B20-819F-A016F9AD589C}" type="pres">
      <dgm:prSet presAssocID="{BA128E4D-5102-4994-AF88-2E6D093B6D36}" presName="linear" presStyleCnt="0">
        <dgm:presLayoutVars>
          <dgm:animLvl val="lvl"/>
          <dgm:resizeHandles val="exact"/>
        </dgm:presLayoutVars>
      </dgm:prSet>
      <dgm:spPr/>
    </dgm:pt>
    <dgm:pt modelId="{E9A74F9A-90F7-47CD-BF98-4F2638055F1F}" type="pres">
      <dgm:prSet presAssocID="{5F6298A0-02BB-446C-ADBC-4664514CD304}" presName="parentText" presStyleLbl="node1" presStyleIdx="0" presStyleCnt="3">
        <dgm:presLayoutVars>
          <dgm:chMax val="0"/>
          <dgm:bulletEnabled val="1"/>
        </dgm:presLayoutVars>
      </dgm:prSet>
      <dgm:spPr/>
    </dgm:pt>
    <dgm:pt modelId="{35490526-6D1E-4817-8D63-08684EAFA8B1}" type="pres">
      <dgm:prSet presAssocID="{D06BAB69-F178-4631-AA9F-B12C4768BD3F}" presName="spacer" presStyleCnt="0"/>
      <dgm:spPr/>
    </dgm:pt>
    <dgm:pt modelId="{957E37F3-9F6C-48A0-A44E-DD643D1B1BEB}" type="pres">
      <dgm:prSet presAssocID="{9204C4D0-64E1-4DAF-88E4-7D78F7D64689}" presName="parentText" presStyleLbl="node1" presStyleIdx="1" presStyleCnt="3" custLinFactNeighborX="4788" custLinFactNeighborY="54764">
        <dgm:presLayoutVars>
          <dgm:chMax val="0"/>
          <dgm:bulletEnabled val="1"/>
        </dgm:presLayoutVars>
      </dgm:prSet>
      <dgm:spPr/>
    </dgm:pt>
    <dgm:pt modelId="{B42E6918-6334-4728-8EC1-0D8B2B058BE1}" type="pres">
      <dgm:prSet presAssocID="{8CC371E6-F744-4674-9147-78D657D778FA}" presName="spacer" presStyleCnt="0"/>
      <dgm:spPr/>
    </dgm:pt>
    <dgm:pt modelId="{E1F60DD8-9128-4246-8AE2-B287617D3536}" type="pres">
      <dgm:prSet presAssocID="{BB77F5CB-7A86-4E6E-9000-71A26A55BBD6}" presName="parentText" presStyleLbl="node1" presStyleIdx="2" presStyleCnt="3" custLinFactY="6775" custLinFactNeighborX="834" custLinFactNeighborY="100000">
        <dgm:presLayoutVars>
          <dgm:chMax val="0"/>
          <dgm:bulletEnabled val="1"/>
        </dgm:presLayoutVars>
      </dgm:prSet>
      <dgm:spPr/>
    </dgm:pt>
  </dgm:ptLst>
  <dgm:cxnLst>
    <dgm:cxn modelId="{51237F28-38EE-4641-AACB-37EE9D1B09A0}" type="presOf" srcId="{BB77F5CB-7A86-4E6E-9000-71A26A55BBD6}" destId="{E1F60DD8-9128-4246-8AE2-B287617D3536}" srcOrd="0" destOrd="0" presId="urn:microsoft.com/office/officeart/2005/8/layout/vList2"/>
    <dgm:cxn modelId="{44029E40-DE67-4014-9273-44AF044BD61A}" type="presOf" srcId="{5F6298A0-02BB-446C-ADBC-4664514CD304}" destId="{E9A74F9A-90F7-47CD-BF98-4F2638055F1F}" srcOrd="0" destOrd="0" presId="urn:microsoft.com/office/officeart/2005/8/layout/vList2"/>
    <dgm:cxn modelId="{0B949151-874F-4D0C-AF74-680BA3A542FA}" srcId="{BA128E4D-5102-4994-AF88-2E6D093B6D36}" destId="{BB77F5CB-7A86-4E6E-9000-71A26A55BBD6}" srcOrd="2" destOrd="0" parTransId="{28506D4E-0585-4AD3-806C-6F0DC39D8034}" sibTransId="{64028CCB-719B-4DF7-8B0E-B985FA287BAB}"/>
    <dgm:cxn modelId="{28FE0C82-549D-43E9-9FD2-CF7059FFE195}" srcId="{BA128E4D-5102-4994-AF88-2E6D093B6D36}" destId="{5F6298A0-02BB-446C-ADBC-4664514CD304}" srcOrd="0" destOrd="0" parTransId="{69E26356-AAC3-4838-A85A-1007462D2DF2}" sibTransId="{D06BAB69-F178-4631-AA9F-B12C4768BD3F}"/>
    <dgm:cxn modelId="{1A798983-FE90-4A58-9A9A-FC31F8CA148D}" type="presOf" srcId="{BA128E4D-5102-4994-AF88-2E6D093B6D36}" destId="{5BDF6DE5-E1E3-4B20-819F-A016F9AD589C}" srcOrd="0" destOrd="0" presId="urn:microsoft.com/office/officeart/2005/8/layout/vList2"/>
    <dgm:cxn modelId="{925BC094-AEF6-4563-B1AD-4CE930D3C7DE}" type="presOf" srcId="{9204C4D0-64E1-4DAF-88E4-7D78F7D64689}" destId="{957E37F3-9F6C-48A0-A44E-DD643D1B1BEB}" srcOrd="0" destOrd="0" presId="urn:microsoft.com/office/officeart/2005/8/layout/vList2"/>
    <dgm:cxn modelId="{4FB138A8-9323-4510-AA7C-8390E38539F6}" srcId="{BA128E4D-5102-4994-AF88-2E6D093B6D36}" destId="{9204C4D0-64E1-4DAF-88E4-7D78F7D64689}" srcOrd="1" destOrd="0" parTransId="{D86A9136-F7B9-4E19-A64B-4E0C3C58849C}" sibTransId="{8CC371E6-F744-4674-9147-78D657D778FA}"/>
    <dgm:cxn modelId="{85AB13D7-646A-4567-BF2D-D66569589741}" type="presParOf" srcId="{5BDF6DE5-E1E3-4B20-819F-A016F9AD589C}" destId="{E9A74F9A-90F7-47CD-BF98-4F2638055F1F}" srcOrd="0" destOrd="0" presId="urn:microsoft.com/office/officeart/2005/8/layout/vList2"/>
    <dgm:cxn modelId="{D0754079-5316-4A85-9D92-ED8D1BC9C41F}" type="presParOf" srcId="{5BDF6DE5-E1E3-4B20-819F-A016F9AD589C}" destId="{35490526-6D1E-4817-8D63-08684EAFA8B1}" srcOrd="1" destOrd="0" presId="urn:microsoft.com/office/officeart/2005/8/layout/vList2"/>
    <dgm:cxn modelId="{D0FFEB23-89A3-4466-AFB2-9FBCE4BE2B8A}" type="presParOf" srcId="{5BDF6DE5-E1E3-4B20-819F-A016F9AD589C}" destId="{957E37F3-9F6C-48A0-A44E-DD643D1B1BEB}" srcOrd="2" destOrd="0" presId="urn:microsoft.com/office/officeart/2005/8/layout/vList2"/>
    <dgm:cxn modelId="{80D243D0-4E3F-438A-B3D3-DD5E3CC7E31D}" type="presParOf" srcId="{5BDF6DE5-E1E3-4B20-819F-A016F9AD589C}" destId="{B42E6918-6334-4728-8EC1-0D8B2B058BE1}" srcOrd="3" destOrd="0" presId="urn:microsoft.com/office/officeart/2005/8/layout/vList2"/>
    <dgm:cxn modelId="{60812FED-2D5A-470C-A23F-AC602D85B48B}" type="presParOf" srcId="{5BDF6DE5-E1E3-4B20-819F-A016F9AD589C}" destId="{E1F60DD8-9128-4246-8AE2-B287617D353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B851F0-1052-482B-B5F7-E494E6819EF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EAEF4F9F-1C10-41E4-BBC5-7EDE15032C99}">
      <dgm:prSet/>
      <dgm:spPr/>
      <dgm:t>
        <a:bodyPr/>
        <a:lstStyle/>
        <a:p>
          <a:r>
            <a:rPr lang="el-GR" altLang="es-ES" dirty="0"/>
            <a:t>Μεταγενέστεροι υποστηρικτές περιλαμβάνουν τον φιλόσοφο Μπέρτραντ Ράσελ και τον αρχηγό του
κινήματος πολιτικών δικαιωμάτων </a:t>
          </a:r>
          <a:r>
            <a:rPr lang="el-GR" altLang="es-ES" dirty="0" err="1"/>
            <a:t>Martin</a:t>
          </a:r>
          <a:r>
            <a:rPr lang="el-GR" altLang="es-ES" dirty="0"/>
            <a:t> </a:t>
          </a:r>
          <a:r>
            <a:rPr lang="el-GR" altLang="es-ES" dirty="0" err="1"/>
            <a:t>Luther</a:t>
          </a:r>
          <a:r>
            <a:rPr lang="el-GR" altLang="es-ES" dirty="0"/>
            <a:t> </a:t>
          </a:r>
          <a:r>
            <a:rPr lang="el-GR" altLang="es-ES" dirty="0" err="1"/>
            <a:t>King</a:t>
          </a:r>
          <a:r>
            <a:rPr lang="el-GR" altLang="es-ES" dirty="0"/>
            <a:t> </a:t>
          </a:r>
          <a:r>
            <a:rPr lang="el-GR" altLang="es-ES" dirty="0" err="1"/>
            <a:t>Jr</a:t>
          </a:r>
          <a:r>
            <a:rPr lang="el-GR" altLang="es-ES" dirty="0"/>
            <a:t>., ο οποίος έγραψε το 1967:</a:t>
          </a:r>
          <a:endParaRPr lang="es-ES" dirty="0"/>
        </a:p>
      </dgm:t>
    </dgm:pt>
    <dgm:pt modelId="{6F1E7A81-670A-407F-BAB3-8B32DC2CAE65}" type="parTrans" cxnId="{4DFCEC16-BF36-40E1-844C-02B1068BB576}">
      <dgm:prSet/>
      <dgm:spPr/>
      <dgm:t>
        <a:bodyPr/>
        <a:lstStyle/>
        <a:p>
          <a:endParaRPr lang="es-ES"/>
        </a:p>
      </dgm:t>
    </dgm:pt>
    <dgm:pt modelId="{FF897C9C-F8C9-48BB-82B3-DE9B7649469F}" type="sibTrans" cxnId="{4DFCEC16-BF36-40E1-844C-02B1068BB576}">
      <dgm:prSet/>
      <dgm:spPr/>
      <dgm:t>
        <a:bodyPr/>
        <a:lstStyle/>
        <a:p>
          <a:endParaRPr lang="es-ES"/>
        </a:p>
      </dgm:t>
    </dgm:pt>
    <dgm:pt modelId="{357CF086-1690-46E7-ABA4-056F3DC07F21}">
      <dgm:prSet/>
      <dgm:spPr/>
      <dgm:t>
        <a:bodyPr/>
        <a:lstStyle/>
        <a:p>
          <a:r>
            <a:rPr lang="el-GR" altLang="es-ES" dirty="0"/>
            <a:t>«Είμαι πλέον πεπεισμένος ότι η πιο απλή στρατηγική θα αποδειχθεί η πιο αποτελεσματική. 
Η λύση της φτώχειας είναι η άμεση κατάργησή της με ένα μέτρο που σήμερα συζητείται ευρέως: εγγυημένο εισόδημα ».</a:t>
          </a:r>
          <a:endParaRPr lang="es-ES" dirty="0"/>
        </a:p>
      </dgm:t>
    </dgm:pt>
    <dgm:pt modelId="{9BA5139A-1393-49B2-80EE-58469132999C}" type="parTrans" cxnId="{AA91CFA7-9469-4DF8-95FE-7552D3BFCBCF}">
      <dgm:prSet/>
      <dgm:spPr/>
      <dgm:t>
        <a:bodyPr/>
        <a:lstStyle/>
        <a:p>
          <a:endParaRPr lang="es-ES"/>
        </a:p>
      </dgm:t>
    </dgm:pt>
    <dgm:pt modelId="{41593D70-D0CD-44A9-B0B8-3CB3A728BF39}" type="sibTrans" cxnId="{AA91CFA7-9469-4DF8-95FE-7552D3BFCBCF}">
      <dgm:prSet/>
      <dgm:spPr/>
      <dgm:t>
        <a:bodyPr/>
        <a:lstStyle/>
        <a:p>
          <a:endParaRPr lang="es-ES"/>
        </a:p>
      </dgm:t>
    </dgm:pt>
    <dgm:pt modelId="{777019BB-CF3B-4BC8-91D5-828B5421B9E1}" type="pres">
      <dgm:prSet presAssocID="{CEB851F0-1052-482B-B5F7-E494E6819EF0}" presName="Name0" presStyleCnt="0">
        <dgm:presLayoutVars>
          <dgm:chMax val="7"/>
          <dgm:dir/>
          <dgm:animLvl val="lvl"/>
          <dgm:resizeHandles val="exact"/>
        </dgm:presLayoutVars>
      </dgm:prSet>
      <dgm:spPr/>
    </dgm:pt>
    <dgm:pt modelId="{516A24CE-273D-403A-8D1C-24BF2F9C2917}" type="pres">
      <dgm:prSet presAssocID="{EAEF4F9F-1C10-41E4-BBC5-7EDE15032C99}" presName="circle1" presStyleLbl="node1" presStyleIdx="0" presStyleCnt="2"/>
      <dgm:spPr/>
    </dgm:pt>
    <dgm:pt modelId="{DD9BD7ED-F18E-4FD2-9C8E-AF96CA92E8B6}" type="pres">
      <dgm:prSet presAssocID="{EAEF4F9F-1C10-41E4-BBC5-7EDE15032C99}" presName="space" presStyleCnt="0"/>
      <dgm:spPr/>
    </dgm:pt>
    <dgm:pt modelId="{7DF31AAC-6479-4ADA-8A43-F65D3447EC19}" type="pres">
      <dgm:prSet presAssocID="{EAEF4F9F-1C10-41E4-BBC5-7EDE15032C99}" presName="rect1" presStyleLbl="alignAcc1" presStyleIdx="0" presStyleCnt="2"/>
      <dgm:spPr/>
    </dgm:pt>
    <dgm:pt modelId="{4C71DA8D-87F7-4E40-90CA-D01A31EC0E61}" type="pres">
      <dgm:prSet presAssocID="{357CF086-1690-46E7-ABA4-056F3DC07F21}" presName="vertSpace2" presStyleLbl="node1" presStyleIdx="0" presStyleCnt="2"/>
      <dgm:spPr/>
    </dgm:pt>
    <dgm:pt modelId="{619D055E-7606-4EBF-B2F5-5E236FB9F99B}" type="pres">
      <dgm:prSet presAssocID="{357CF086-1690-46E7-ABA4-056F3DC07F21}" presName="circle2" presStyleLbl="node1" presStyleIdx="1" presStyleCnt="2"/>
      <dgm:spPr/>
    </dgm:pt>
    <dgm:pt modelId="{B6C28984-9990-46A9-92E6-9F2FC55D5111}" type="pres">
      <dgm:prSet presAssocID="{357CF086-1690-46E7-ABA4-056F3DC07F21}" presName="rect2" presStyleLbl="alignAcc1" presStyleIdx="1" presStyleCnt="2"/>
      <dgm:spPr/>
    </dgm:pt>
    <dgm:pt modelId="{9F46A3CB-AD19-4CD6-8FF5-56652813EECA}" type="pres">
      <dgm:prSet presAssocID="{EAEF4F9F-1C10-41E4-BBC5-7EDE15032C99}" presName="rect1ParTxNoCh" presStyleLbl="alignAcc1" presStyleIdx="1" presStyleCnt="2">
        <dgm:presLayoutVars>
          <dgm:chMax val="1"/>
          <dgm:bulletEnabled val="1"/>
        </dgm:presLayoutVars>
      </dgm:prSet>
      <dgm:spPr/>
    </dgm:pt>
    <dgm:pt modelId="{CE6A11F7-18CA-4FAB-BA13-477793756DE5}" type="pres">
      <dgm:prSet presAssocID="{357CF086-1690-46E7-ABA4-056F3DC07F21}" presName="rect2ParTxNoCh" presStyleLbl="alignAcc1" presStyleIdx="1" presStyleCnt="2">
        <dgm:presLayoutVars>
          <dgm:chMax val="1"/>
          <dgm:bulletEnabled val="1"/>
        </dgm:presLayoutVars>
      </dgm:prSet>
      <dgm:spPr/>
    </dgm:pt>
  </dgm:ptLst>
  <dgm:cxnLst>
    <dgm:cxn modelId="{4DFCEC16-BF36-40E1-844C-02B1068BB576}" srcId="{CEB851F0-1052-482B-B5F7-E494E6819EF0}" destId="{EAEF4F9F-1C10-41E4-BBC5-7EDE15032C99}" srcOrd="0" destOrd="0" parTransId="{6F1E7A81-670A-407F-BAB3-8B32DC2CAE65}" sibTransId="{FF897C9C-F8C9-48BB-82B3-DE9B7649469F}"/>
    <dgm:cxn modelId="{46C35730-13DA-43A8-8DE3-D07C4189F56B}" type="presOf" srcId="{EAEF4F9F-1C10-41E4-BBC5-7EDE15032C99}" destId="{9F46A3CB-AD19-4CD6-8FF5-56652813EECA}" srcOrd="1" destOrd="0" presId="urn:microsoft.com/office/officeart/2005/8/layout/target3"/>
    <dgm:cxn modelId="{77E1394D-88E4-44FD-ABF0-9772D201B782}" type="presOf" srcId="{357CF086-1690-46E7-ABA4-056F3DC07F21}" destId="{CE6A11F7-18CA-4FAB-BA13-477793756DE5}" srcOrd="1" destOrd="0" presId="urn:microsoft.com/office/officeart/2005/8/layout/target3"/>
    <dgm:cxn modelId="{7CB77D53-3576-4F3E-AC77-72977BE68B9F}" type="presOf" srcId="{357CF086-1690-46E7-ABA4-056F3DC07F21}" destId="{B6C28984-9990-46A9-92E6-9F2FC55D5111}" srcOrd="0" destOrd="0" presId="urn:microsoft.com/office/officeart/2005/8/layout/target3"/>
    <dgm:cxn modelId="{29746396-4361-4F7B-BA78-F9DE1F166E9F}" type="presOf" srcId="{EAEF4F9F-1C10-41E4-BBC5-7EDE15032C99}" destId="{7DF31AAC-6479-4ADA-8A43-F65D3447EC19}" srcOrd="0" destOrd="0" presId="urn:microsoft.com/office/officeart/2005/8/layout/target3"/>
    <dgm:cxn modelId="{AA91CFA7-9469-4DF8-95FE-7552D3BFCBCF}" srcId="{CEB851F0-1052-482B-B5F7-E494E6819EF0}" destId="{357CF086-1690-46E7-ABA4-056F3DC07F21}" srcOrd="1" destOrd="0" parTransId="{9BA5139A-1393-49B2-80EE-58469132999C}" sibTransId="{41593D70-D0CD-44A9-B0B8-3CB3A728BF39}"/>
    <dgm:cxn modelId="{DC43DEB9-D1FA-49FF-A4EF-CD45F1C85D8F}" type="presOf" srcId="{CEB851F0-1052-482B-B5F7-E494E6819EF0}" destId="{777019BB-CF3B-4BC8-91D5-828B5421B9E1}" srcOrd="0" destOrd="0" presId="urn:microsoft.com/office/officeart/2005/8/layout/target3"/>
    <dgm:cxn modelId="{DFD0DD0C-EACD-4AA4-B3DF-F694A08A9585}" type="presParOf" srcId="{777019BB-CF3B-4BC8-91D5-828B5421B9E1}" destId="{516A24CE-273D-403A-8D1C-24BF2F9C2917}" srcOrd="0" destOrd="0" presId="urn:microsoft.com/office/officeart/2005/8/layout/target3"/>
    <dgm:cxn modelId="{4197D00F-CAC7-4094-92CF-0E473E9FABDB}" type="presParOf" srcId="{777019BB-CF3B-4BC8-91D5-828B5421B9E1}" destId="{DD9BD7ED-F18E-4FD2-9C8E-AF96CA92E8B6}" srcOrd="1" destOrd="0" presId="urn:microsoft.com/office/officeart/2005/8/layout/target3"/>
    <dgm:cxn modelId="{E4FD4B02-A4EF-471E-854F-D219E1545512}" type="presParOf" srcId="{777019BB-CF3B-4BC8-91D5-828B5421B9E1}" destId="{7DF31AAC-6479-4ADA-8A43-F65D3447EC19}" srcOrd="2" destOrd="0" presId="urn:microsoft.com/office/officeart/2005/8/layout/target3"/>
    <dgm:cxn modelId="{9AAF8234-2237-491A-A665-478D9AB33B86}" type="presParOf" srcId="{777019BB-CF3B-4BC8-91D5-828B5421B9E1}" destId="{4C71DA8D-87F7-4E40-90CA-D01A31EC0E61}" srcOrd="3" destOrd="0" presId="urn:microsoft.com/office/officeart/2005/8/layout/target3"/>
    <dgm:cxn modelId="{9E190623-8AD4-4A6B-9C83-CED116A21169}" type="presParOf" srcId="{777019BB-CF3B-4BC8-91D5-828B5421B9E1}" destId="{619D055E-7606-4EBF-B2F5-5E236FB9F99B}" srcOrd="4" destOrd="0" presId="urn:microsoft.com/office/officeart/2005/8/layout/target3"/>
    <dgm:cxn modelId="{BD239ECF-9AB3-498C-8B3A-5EA8EACB9594}" type="presParOf" srcId="{777019BB-CF3B-4BC8-91D5-828B5421B9E1}" destId="{B6C28984-9990-46A9-92E6-9F2FC55D5111}" srcOrd="5" destOrd="0" presId="urn:microsoft.com/office/officeart/2005/8/layout/target3"/>
    <dgm:cxn modelId="{FF01BD7A-BF9E-478C-9A7E-02E15E931B25}" type="presParOf" srcId="{777019BB-CF3B-4BC8-91D5-828B5421B9E1}" destId="{9F46A3CB-AD19-4CD6-8FF5-56652813EECA}" srcOrd="6" destOrd="0" presId="urn:microsoft.com/office/officeart/2005/8/layout/target3"/>
    <dgm:cxn modelId="{58192155-8290-4E5D-8FDB-F1F845BD420E}" type="presParOf" srcId="{777019BB-CF3B-4BC8-91D5-828B5421B9E1}" destId="{CE6A11F7-18CA-4FAB-BA13-477793756DE5}"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6423A-1EFA-4E6A-A464-D8A43D084662}" type="doc">
      <dgm:prSet loTypeId="urn:microsoft.com/office/officeart/2005/8/layout/pyramid2" loCatId="list" qsTypeId="urn:microsoft.com/office/officeart/2005/8/quickstyle/simple1" qsCatId="simple" csTypeId="urn:microsoft.com/office/officeart/2005/8/colors/accent1_2" csCatId="accent1" phldr="1"/>
      <dgm:spPr/>
    </dgm:pt>
    <dgm:pt modelId="{66F8D7C1-BC9D-42DA-BC9D-DBF2706CA080}">
      <dgm:prSet phldrT="[Texto]" custT="1"/>
      <dgm:spPr/>
      <dgm:t>
        <a:bodyPr/>
        <a:lstStyle/>
        <a:p>
          <a:pPr algn="ctr"/>
          <a:endParaRPr lang="it-IT" altLang="es-ES" sz="600" dirty="0">
            <a:latin typeface="Arial Rounded MT Bold" panose="020F0704030504030204" pitchFamily="34" charset="0"/>
          </a:endParaRPr>
        </a:p>
        <a:p>
          <a:pPr algn="just"/>
          <a:r>
            <a:rPr lang="el-GR" altLang="es-ES" sz="1000" dirty="0"/>
            <a:t>Η ξαφνική αλλαγή που βλέπουμε στο γράφημα προς το τέλος του δέκατου όγδοου αιώνα αντιστοιχεί σε μια εξέλιξη για την οποία έχουμε ακούσει πολλά: τη βιομηχανική επανάσταση</a:t>
          </a:r>
          <a:r>
            <a:rPr lang="el-GR" altLang="es-ES" sz="600" dirty="0"/>
            <a:t>.</a:t>
          </a:r>
          <a:endParaRPr lang="es-ES" sz="1000" dirty="0"/>
        </a:p>
      </dgm:t>
    </dgm:pt>
    <dgm:pt modelId="{A107BD92-C13B-4AF5-B592-20C71DA8F552}" type="parTrans" cxnId="{31166EDD-9B52-4882-A6E6-1A20D832FFD8}">
      <dgm:prSet/>
      <dgm:spPr/>
      <dgm:t>
        <a:bodyPr/>
        <a:lstStyle/>
        <a:p>
          <a:endParaRPr lang="es-ES"/>
        </a:p>
      </dgm:t>
    </dgm:pt>
    <dgm:pt modelId="{FA4E6101-9306-455D-B9A1-49D89B981D56}" type="sibTrans" cxnId="{31166EDD-9B52-4882-A6E6-1A20D832FFD8}">
      <dgm:prSet/>
      <dgm:spPr/>
      <dgm:t>
        <a:bodyPr/>
        <a:lstStyle/>
        <a:p>
          <a:endParaRPr lang="es-ES"/>
        </a:p>
      </dgm:t>
    </dgm:pt>
    <dgm:pt modelId="{D2F50F14-441A-4508-A9D2-840D1DF540BA}">
      <dgm:prSet phldrT="[Texto]" custT="1"/>
      <dgm:spPr/>
      <dgm:t>
        <a:bodyPr/>
        <a:lstStyle/>
        <a:p>
          <a:pPr algn="ctr"/>
          <a:endParaRPr lang="it-IT" altLang="es-ES" sz="600" dirty="0">
            <a:latin typeface="Arial Rounded MT Bold" panose="020F0704030504030204" pitchFamily="34" charset="0"/>
          </a:endParaRPr>
        </a:p>
        <a:p>
          <a:pPr algn="just"/>
          <a:r>
            <a:rPr lang="el-GR" altLang="es-ES" sz="1000" dirty="0"/>
            <a:t>Ήταν το άθροισμα αρκετών σχεδόν ταυτόχρονων προόδων στη Μηχανουργία, τη Μηχανική, τη Χημεία, τη Μεταλλουργία και άλλους κλάδους.</a:t>
          </a:r>
          <a:endParaRPr lang="es-ES" sz="1000" dirty="0"/>
        </a:p>
      </dgm:t>
    </dgm:pt>
    <dgm:pt modelId="{B2C176B7-3EC7-4CCF-AA19-E373F67C8F77}" type="parTrans" cxnId="{27FBC55F-E1D9-4776-A96F-F212588C0E25}">
      <dgm:prSet/>
      <dgm:spPr/>
      <dgm:t>
        <a:bodyPr/>
        <a:lstStyle/>
        <a:p>
          <a:endParaRPr lang="es-ES"/>
        </a:p>
      </dgm:t>
    </dgm:pt>
    <dgm:pt modelId="{88062856-CF4B-4625-A1CF-1D5BBA58F309}" type="sibTrans" cxnId="{27FBC55F-E1D9-4776-A96F-F212588C0E25}">
      <dgm:prSet/>
      <dgm:spPr/>
      <dgm:t>
        <a:bodyPr/>
        <a:lstStyle/>
        <a:p>
          <a:endParaRPr lang="es-ES"/>
        </a:p>
      </dgm:t>
    </dgm:pt>
    <dgm:pt modelId="{943A7E62-96B4-4C4F-A74A-2842391BEAC9}">
      <dgm:prSet phldrT="[Texto]" custT="1"/>
      <dgm:spPr/>
      <dgm:t>
        <a:bodyPr/>
        <a:lstStyle/>
        <a:p>
          <a:pPr algn="just"/>
          <a:r>
            <a:rPr lang="el-GR" altLang="es-ES" sz="1000" dirty="0"/>
            <a:t>Δεν είναι δύσκολο να φανταστούμε ότι αυτές οι τεχνολογικές καινοτομίες βρίσκονται στη βάση του προαναφερθέντος, σαφούς και παρατεταμένου άλματος στην πρόοδο της ανθρωπότητας.</a:t>
          </a:r>
          <a:endParaRPr lang="es-ES" sz="1000" dirty="0"/>
        </a:p>
      </dgm:t>
    </dgm:pt>
    <dgm:pt modelId="{C6F1C84F-54CB-4A0A-B117-6E716694F2FE}" type="parTrans" cxnId="{A1F60447-CB3F-4254-BE3C-FE010AEF2ED1}">
      <dgm:prSet/>
      <dgm:spPr/>
      <dgm:t>
        <a:bodyPr/>
        <a:lstStyle/>
        <a:p>
          <a:endParaRPr lang="es-ES"/>
        </a:p>
      </dgm:t>
    </dgm:pt>
    <dgm:pt modelId="{B5732B63-5444-4DD3-BF82-D2C54D8D9C84}" type="sibTrans" cxnId="{A1F60447-CB3F-4254-BE3C-FE010AEF2ED1}">
      <dgm:prSet/>
      <dgm:spPr/>
      <dgm:t>
        <a:bodyPr/>
        <a:lstStyle/>
        <a:p>
          <a:endParaRPr lang="es-ES"/>
        </a:p>
      </dgm:t>
    </dgm:pt>
    <dgm:pt modelId="{D8C707C0-0140-4198-BB86-C936ABF98354}" type="pres">
      <dgm:prSet presAssocID="{6E66423A-1EFA-4E6A-A464-D8A43D084662}" presName="compositeShape" presStyleCnt="0">
        <dgm:presLayoutVars>
          <dgm:dir/>
          <dgm:resizeHandles/>
        </dgm:presLayoutVars>
      </dgm:prSet>
      <dgm:spPr/>
    </dgm:pt>
    <dgm:pt modelId="{AD3A99A3-03CE-4829-B6AE-D18F9C703D81}" type="pres">
      <dgm:prSet presAssocID="{6E66423A-1EFA-4E6A-A464-D8A43D084662}" presName="pyramid" presStyleLbl="node1" presStyleIdx="0" presStyleCnt="1" custScaleX="95027" custScaleY="74384" custLinFactNeighborX="-37792" custLinFactNeighborY="-6558"/>
      <dgm:spPr>
        <a:solidFill>
          <a:srgbClr val="A4B4EA"/>
        </a:solidFill>
      </dgm:spPr>
    </dgm:pt>
    <dgm:pt modelId="{FC365496-1ADA-493A-87B9-F1463703F90E}" type="pres">
      <dgm:prSet presAssocID="{6E66423A-1EFA-4E6A-A464-D8A43D084662}" presName="theList" presStyleCnt="0"/>
      <dgm:spPr/>
    </dgm:pt>
    <dgm:pt modelId="{6FA68F45-90B3-4854-8C4D-0A2342CAF7AE}" type="pres">
      <dgm:prSet presAssocID="{66F8D7C1-BC9D-42DA-BC9D-DBF2706CA080}" presName="aNode" presStyleLbl="fgAcc1" presStyleIdx="0" presStyleCnt="3" custScaleX="173622" custScaleY="93552" custLinFactY="-1656" custLinFactNeighborX="-3179" custLinFactNeighborY="-100000">
        <dgm:presLayoutVars>
          <dgm:bulletEnabled val="1"/>
        </dgm:presLayoutVars>
      </dgm:prSet>
      <dgm:spPr/>
    </dgm:pt>
    <dgm:pt modelId="{9CEC144C-56A3-4198-B36E-19AE30080130}" type="pres">
      <dgm:prSet presAssocID="{66F8D7C1-BC9D-42DA-BC9D-DBF2706CA080}" presName="aSpace" presStyleCnt="0"/>
      <dgm:spPr/>
    </dgm:pt>
    <dgm:pt modelId="{87764381-6ED9-439A-82DD-8B322F834DD7}" type="pres">
      <dgm:prSet presAssocID="{D2F50F14-441A-4508-A9D2-840D1DF540BA}" presName="aNode" presStyleLbl="fgAcc1" presStyleIdx="1" presStyleCnt="3" custScaleX="174752" custLinFactNeighborX="-4193" custLinFactNeighborY="-20248">
        <dgm:presLayoutVars>
          <dgm:bulletEnabled val="1"/>
        </dgm:presLayoutVars>
      </dgm:prSet>
      <dgm:spPr/>
    </dgm:pt>
    <dgm:pt modelId="{FE4B2EE4-B52A-4D21-826E-DEA01CF66716}" type="pres">
      <dgm:prSet presAssocID="{D2F50F14-441A-4508-A9D2-840D1DF540BA}" presName="aSpace" presStyleCnt="0"/>
      <dgm:spPr/>
    </dgm:pt>
    <dgm:pt modelId="{3A928C09-7E22-47C1-ADA8-82CAB7B20D53}" type="pres">
      <dgm:prSet presAssocID="{943A7E62-96B4-4C4F-A74A-2842391BEAC9}" presName="aNode" presStyleLbl="fgAcc1" presStyleIdx="2" presStyleCnt="3" custScaleX="176502" custLinFactNeighborX="-4525" custLinFactNeighborY="85327">
        <dgm:presLayoutVars>
          <dgm:bulletEnabled val="1"/>
        </dgm:presLayoutVars>
      </dgm:prSet>
      <dgm:spPr/>
    </dgm:pt>
    <dgm:pt modelId="{3A4BFDD2-DA89-4A3B-802B-A3976F0EB36E}" type="pres">
      <dgm:prSet presAssocID="{943A7E62-96B4-4C4F-A74A-2842391BEAC9}" presName="aSpace" presStyleCnt="0"/>
      <dgm:spPr/>
    </dgm:pt>
  </dgm:ptLst>
  <dgm:cxnLst>
    <dgm:cxn modelId="{27FBC55F-E1D9-4776-A96F-F212588C0E25}" srcId="{6E66423A-1EFA-4E6A-A464-D8A43D084662}" destId="{D2F50F14-441A-4508-A9D2-840D1DF540BA}" srcOrd="1" destOrd="0" parTransId="{B2C176B7-3EC7-4CCF-AA19-E373F67C8F77}" sibTransId="{88062856-CF4B-4625-A1CF-1D5BBA58F309}"/>
    <dgm:cxn modelId="{A1F60447-CB3F-4254-BE3C-FE010AEF2ED1}" srcId="{6E66423A-1EFA-4E6A-A464-D8A43D084662}" destId="{943A7E62-96B4-4C4F-A74A-2842391BEAC9}" srcOrd="2" destOrd="0" parTransId="{C6F1C84F-54CB-4A0A-B117-6E716694F2FE}" sibTransId="{B5732B63-5444-4DD3-BF82-D2C54D8D9C84}"/>
    <dgm:cxn modelId="{11ECDA7F-FBCF-4DB2-A6FE-9C4BD45AEABB}" type="presOf" srcId="{6E66423A-1EFA-4E6A-A464-D8A43D084662}" destId="{D8C707C0-0140-4198-BB86-C936ABF98354}" srcOrd="0" destOrd="0" presId="urn:microsoft.com/office/officeart/2005/8/layout/pyramid2"/>
    <dgm:cxn modelId="{DB9C2B89-267B-4CEA-85EB-9FFF8B94B447}" type="presOf" srcId="{943A7E62-96B4-4C4F-A74A-2842391BEAC9}" destId="{3A928C09-7E22-47C1-ADA8-82CAB7B20D53}" srcOrd="0" destOrd="0" presId="urn:microsoft.com/office/officeart/2005/8/layout/pyramid2"/>
    <dgm:cxn modelId="{F281D5A6-13F3-44B8-82E0-FF88BD117249}" type="presOf" srcId="{66F8D7C1-BC9D-42DA-BC9D-DBF2706CA080}" destId="{6FA68F45-90B3-4854-8C4D-0A2342CAF7AE}" srcOrd="0" destOrd="0" presId="urn:microsoft.com/office/officeart/2005/8/layout/pyramid2"/>
    <dgm:cxn modelId="{3BDDBBB0-D8EB-446B-88DE-2BD156CE6846}" type="presOf" srcId="{D2F50F14-441A-4508-A9D2-840D1DF540BA}" destId="{87764381-6ED9-439A-82DD-8B322F834DD7}" srcOrd="0" destOrd="0" presId="urn:microsoft.com/office/officeart/2005/8/layout/pyramid2"/>
    <dgm:cxn modelId="{31166EDD-9B52-4882-A6E6-1A20D832FFD8}" srcId="{6E66423A-1EFA-4E6A-A464-D8A43D084662}" destId="{66F8D7C1-BC9D-42DA-BC9D-DBF2706CA080}" srcOrd="0" destOrd="0" parTransId="{A107BD92-C13B-4AF5-B592-20C71DA8F552}" sibTransId="{FA4E6101-9306-455D-B9A1-49D89B981D56}"/>
    <dgm:cxn modelId="{F7B5EB5E-0114-4A3A-B3DC-970301EAFE75}" type="presParOf" srcId="{D8C707C0-0140-4198-BB86-C936ABF98354}" destId="{AD3A99A3-03CE-4829-B6AE-D18F9C703D81}" srcOrd="0" destOrd="0" presId="urn:microsoft.com/office/officeart/2005/8/layout/pyramid2"/>
    <dgm:cxn modelId="{7B0C356F-844B-46AC-9E8A-80F5F17FE8FB}" type="presParOf" srcId="{D8C707C0-0140-4198-BB86-C936ABF98354}" destId="{FC365496-1ADA-493A-87B9-F1463703F90E}" srcOrd="1" destOrd="0" presId="urn:microsoft.com/office/officeart/2005/8/layout/pyramid2"/>
    <dgm:cxn modelId="{835EFAFF-2730-4F99-9550-A4036EA1A4C6}" type="presParOf" srcId="{FC365496-1ADA-493A-87B9-F1463703F90E}" destId="{6FA68F45-90B3-4854-8C4D-0A2342CAF7AE}" srcOrd="0" destOrd="0" presId="urn:microsoft.com/office/officeart/2005/8/layout/pyramid2"/>
    <dgm:cxn modelId="{70743D1C-DFF9-40C5-81A1-6BD8D12739F8}" type="presParOf" srcId="{FC365496-1ADA-493A-87B9-F1463703F90E}" destId="{9CEC144C-56A3-4198-B36E-19AE30080130}" srcOrd="1" destOrd="0" presId="urn:microsoft.com/office/officeart/2005/8/layout/pyramid2"/>
    <dgm:cxn modelId="{63AC2D02-570B-4CE3-8D97-F0235CDAED04}" type="presParOf" srcId="{FC365496-1ADA-493A-87B9-F1463703F90E}" destId="{87764381-6ED9-439A-82DD-8B322F834DD7}" srcOrd="2" destOrd="0" presId="urn:microsoft.com/office/officeart/2005/8/layout/pyramid2"/>
    <dgm:cxn modelId="{C297336E-59F5-4827-A6A9-3F83128748D8}" type="presParOf" srcId="{FC365496-1ADA-493A-87B9-F1463703F90E}" destId="{FE4B2EE4-B52A-4D21-826E-DEA01CF66716}" srcOrd="3" destOrd="0" presId="urn:microsoft.com/office/officeart/2005/8/layout/pyramid2"/>
    <dgm:cxn modelId="{4A114C7F-1EB9-46F0-97EF-FD5B39ECCE92}" type="presParOf" srcId="{FC365496-1ADA-493A-87B9-F1463703F90E}" destId="{3A928C09-7E22-47C1-ADA8-82CAB7B20D53}" srcOrd="4" destOrd="0" presId="urn:microsoft.com/office/officeart/2005/8/layout/pyramid2"/>
    <dgm:cxn modelId="{C9B6B738-BB74-44CB-AA49-9E8EBA12CA1C}" type="presParOf" srcId="{FC365496-1ADA-493A-87B9-F1463703F90E}" destId="{3A4BFDD2-DA89-4A3B-802B-A3976F0EB36E}"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993D7-DF3D-4E61-AEC4-4510C092FC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7D0D5861-8599-49E5-81D1-BDF0E3E30586}">
      <dgm:prSet phldrT="[Texto]" custT="1"/>
      <dgm:spPr/>
      <dgm:t>
        <a:bodyPr/>
        <a:lstStyle/>
        <a:p>
          <a:r>
            <a:rPr lang="el-GR" altLang="es-ES" sz="1100" dirty="0"/>
            <a:t>Τα προβλήματα της ψηφιακής επανάστασης πρέπει επίσης να αντιμετωπιστούν, αλλά στην αρχή εμείς
πρέπει να καταλάβουν τι είναι.</a:t>
          </a:r>
          <a:endParaRPr lang="es-ES" sz="1100" dirty="0"/>
        </a:p>
      </dgm:t>
    </dgm:pt>
    <dgm:pt modelId="{4CC2D9BA-49AD-4746-A4BF-313C99F9A9A1}" type="parTrans" cxnId="{F4D178B6-58E5-46DE-9B19-F9D9F4FD5C74}">
      <dgm:prSet/>
      <dgm:spPr/>
      <dgm:t>
        <a:bodyPr/>
        <a:lstStyle/>
        <a:p>
          <a:endParaRPr lang="es-ES" sz="1100"/>
        </a:p>
      </dgm:t>
    </dgm:pt>
    <dgm:pt modelId="{6B387971-1AD1-4728-87EF-1FD6E8BBA610}" type="sibTrans" cxnId="{F4D178B6-58E5-46DE-9B19-F9D9F4FD5C74}">
      <dgm:prSet/>
      <dgm:spPr/>
      <dgm:t>
        <a:bodyPr/>
        <a:lstStyle/>
        <a:p>
          <a:endParaRPr lang="es-ES" sz="1100"/>
        </a:p>
      </dgm:t>
    </dgm:pt>
    <dgm:pt modelId="{FC509EC3-E114-4BCB-AD11-0663F07D97CE}">
      <dgm:prSet phldrT="[Texto]" custT="1"/>
      <dgm:spPr/>
      <dgm:t>
        <a:bodyPr/>
        <a:lstStyle/>
        <a:p>
          <a:pPr algn="ctr"/>
          <a:r>
            <a:rPr lang="el-GR" altLang="es-ES" sz="1100" dirty="0"/>
            <a:t>Είναι απαραίτητο να αναλύσουμε τις πιθανές αρνητικές συνέπειες της δεύτερης εποχής των μηχανών, ακόμη και ξεκινώντας μια καθημερινή συζήτηση μέσα στην κοινότητά μας.</a:t>
          </a:r>
          <a:endParaRPr lang="es-ES" sz="1100" dirty="0"/>
        </a:p>
      </dgm:t>
    </dgm:pt>
    <dgm:pt modelId="{96FF45BF-0FAF-4A50-9BC1-634A3EBBEED5}" type="parTrans" cxnId="{177D2D65-972B-45AB-AC92-681940FA59ED}">
      <dgm:prSet/>
      <dgm:spPr/>
      <dgm:t>
        <a:bodyPr/>
        <a:lstStyle/>
        <a:p>
          <a:endParaRPr lang="es-ES" sz="1100"/>
        </a:p>
      </dgm:t>
    </dgm:pt>
    <dgm:pt modelId="{5B07D909-62C6-4C42-B442-AF801A869A5D}" type="sibTrans" cxnId="{177D2D65-972B-45AB-AC92-681940FA59ED}">
      <dgm:prSet/>
      <dgm:spPr/>
      <dgm:t>
        <a:bodyPr/>
        <a:lstStyle/>
        <a:p>
          <a:endParaRPr lang="es-ES" sz="1100"/>
        </a:p>
      </dgm:t>
    </dgm:pt>
    <dgm:pt modelId="{1E4F93A2-AF52-43EE-BD16-EDDFB10780CF}" type="pres">
      <dgm:prSet presAssocID="{6DA993D7-DF3D-4E61-AEC4-4510C092FC04}" presName="Name0" presStyleCnt="0">
        <dgm:presLayoutVars>
          <dgm:dir/>
          <dgm:resizeHandles val="exact"/>
        </dgm:presLayoutVars>
      </dgm:prSet>
      <dgm:spPr/>
    </dgm:pt>
    <dgm:pt modelId="{3B86C092-A37A-45C9-925C-297BBFD00AF7}" type="pres">
      <dgm:prSet presAssocID="{7D0D5861-8599-49E5-81D1-BDF0E3E30586}" presName="Name5" presStyleLbl="vennNode1" presStyleIdx="0" presStyleCnt="2">
        <dgm:presLayoutVars>
          <dgm:bulletEnabled val="1"/>
        </dgm:presLayoutVars>
      </dgm:prSet>
      <dgm:spPr/>
    </dgm:pt>
    <dgm:pt modelId="{6BDEC9FD-C655-454F-B527-D7E83EA5E8C6}" type="pres">
      <dgm:prSet presAssocID="{6B387971-1AD1-4728-87EF-1FD6E8BBA610}" presName="space" presStyleCnt="0"/>
      <dgm:spPr/>
    </dgm:pt>
    <dgm:pt modelId="{7EB9129B-5026-4B57-8B9F-8CF5DC557131}" type="pres">
      <dgm:prSet presAssocID="{FC509EC3-E114-4BCB-AD11-0663F07D97CE}" presName="Name5" presStyleLbl="vennNode1" presStyleIdx="1" presStyleCnt="2">
        <dgm:presLayoutVars>
          <dgm:bulletEnabled val="1"/>
        </dgm:presLayoutVars>
      </dgm:prSet>
      <dgm:spPr/>
    </dgm:pt>
  </dgm:ptLst>
  <dgm:cxnLst>
    <dgm:cxn modelId="{85682302-F42F-4623-A111-52BF8A1AD975}" type="presOf" srcId="{6DA993D7-DF3D-4E61-AEC4-4510C092FC04}" destId="{1E4F93A2-AF52-43EE-BD16-EDDFB10780CF}" srcOrd="0" destOrd="0" presId="urn:microsoft.com/office/officeart/2005/8/layout/venn3"/>
    <dgm:cxn modelId="{019EAC1B-E993-4A66-A6A3-5021EB1A52BD}" type="presOf" srcId="{7D0D5861-8599-49E5-81D1-BDF0E3E30586}" destId="{3B86C092-A37A-45C9-925C-297BBFD00AF7}" srcOrd="0" destOrd="0" presId="urn:microsoft.com/office/officeart/2005/8/layout/venn3"/>
    <dgm:cxn modelId="{177D2D65-972B-45AB-AC92-681940FA59ED}" srcId="{6DA993D7-DF3D-4E61-AEC4-4510C092FC04}" destId="{FC509EC3-E114-4BCB-AD11-0663F07D97CE}" srcOrd="1" destOrd="0" parTransId="{96FF45BF-0FAF-4A50-9BC1-634A3EBBEED5}" sibTransId="{5B07D909-62C6-4C42-B442-AF801A869A5D}"/>
    <dgm:cxn modelId="{C1E5797C-32B3-42B6-AF54-CE23ABE6A01A}" type="presOf" srcId="{FC509EC3-E114-4BCB-AD11-0663F07D97CE}" destId="{7EB9129B-5026-4B57-8B9F-8CF5DC557131}" srcOrd="0" destOrd="0" presId="urn:microsoft.com/office/officeart/2005/8/layout/venn3"/>
    <dgm:cxn modelId="{F4D178B6-58E5-46DE-9B19-F9D9F4FD5C74}" srcId="{6DA993D7-DF3D-4E61-AEC4-4510C092FC04}" destId="{7D0D5861-8599-49E5-81D1-BDF0E3E30586}" srcOrd="0" destOrd="0" parTransId="{4CC2D9BA-49AD-4746-A4BF-313C99F9A9A1}" sibTransId="{6B387971-1AD1-4728-87EF-1FD6E8BBA610}"/>
    <dgm:cxn modelId="{4D1121FE-8958-40B5-9419-531BE8457BFF}" type="presParOf" srcId="{1E4F93A2-AF52-43EE-BD16-EDDFB10780CF}" destId="{3B86C092-A37A-45C9-925C-297BBFD00AF7}" srcOrd="0" destOrd="0" presId="urn:microsoft.com/office/officeart/2005/8/layout/venn3"/>
    <dgm:cxn modelId="{9CB0BCF7-210E-4C2C-8514-20B85723C959}" type="presParOf" srcId="{1E4F93A2-AF52-43EE-BD16-EDDFB10780CF}" destId="{6BDEC9FD-C655-454F-B527-D7E83EA5E8C6}" srcOrd="1" destOrd="0" presId="urn:microsoft.com/office/officeart/2005/8/layout/venn3"/>
    <dgm:cxn modelId="{D3F0BD79-1B5E-44F5-AC13-0A8C7B673CD8}" type="presParOf" srcId="{1E4F93A2-AF52-43EE-BD16-EDDFB10780CF}" destId="{7EB9129B-5026-4B57-8B9F-8CF5DC557131}"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6AAC-5255-494D-A58C-AAB5E7B7D9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92C2CE2-9BC9-4AF2-AF9B-4367A3594337}">
      <dgm:prSet phldrT="[Texto]" custT="1"/>
      <dgm:spPr>
        <a:solidFill>
          <a:srgbClr val="9AD3E9"/>
        </a:solidFill>
      </dgm:spPr>
      <dgm:t>
        <a:bodyPr/>
        <a:lstStyle/>
        <a:p>
          <a:r>
            <a:rPr lang="el-GR" altLang="es-ES" sz="1200" dirty="0">
              <a:solidFill>
                <a:schemeClr val="tx1"/>
              </a:solidFill>
            </a:rPr>
            <a:t>συνεχής εκθετική βελτίωση σχεδόν σε όλες τις πτυχές της</a:t>
          </a:r>
          <a:endParaRPr lang="es-ES" sz="1200" dirty="0">
            <a:solidFill>
              <a:schemeClr val="tx1"/>
            </a:solidFill>
          </a:endParaRPr>
        </a:p>
      </dgm:t>
    </dgm:pt>
    <dgm:pt modelId="{686EEF06-8FFD-4576-BC4A-D122E1348576}" type="parTrans" cxnId="{86A30CD0-5CC2-49ED-9196-81002678EA8C}">
      <dgm:prSet/>
      <dgm:spPr/>
      <dgm:t>
        <a:bodyPr/>
        <a:lstStyle/>
        <a:p>
          <a:endParaRPr lang="es-ES"/>
        </a:p>
      </dgm:t>
    </dgm:pt>
    <dgm:pt modelId="{80B19AAA-F727-44B8-842F-2B45CA688665}" type="sibTrans" cxnId="{86A30CD0-5CC2-49ED-9196-81002678EA8C}">
      <dgm:prSet/>
      <dgm:spPr/>
      <dgm:t>
        <a:bodyPr/>
        <a:lstStyle/>
        <a:p>
          <a:endParaRPr lang="es-ES"/>
        </a:p>
      </dgm:t>
    </dgm:pt>
    <dgm:pt modelId="{59EA022C-A58D-417A-B36A-9778451CFBA0}">
      <dgm:prSet phldrT="[Texto]" custT="1"/>
      <dgm:spPr>
        <a:solidFill>
          <a:srgbClr val="98DFBB"/>
        </a:solidFill>
      </dgm:spPr>
      <dgm:t>
        <a:bodyPr/>
        <a:lstStyle/>
        <a:p>
          <a:r>
            <a:rPr lang="el-GR" altLang="es-ES" sz="1200">
              <a:solidFill>
                <a:schemeClr val="tx1"/>
              </a:solidFill>
            </a:rPr>
            <a:t>εξαιρετικά μεγάλη ποσότητα ψηφιοποιημένων πληροφοριών και</a:t>
          </a:r>
          <a:endParaRPr lang="es-ES" sz="1200" dirty="0">
            <a:solidFill>
              <a:schemeClr val="tx1"/>
            </a:solidFill>
          </a:endParaRPr>
        </a:p>
      </dgm:t>
    </dgm:pt>
    <dgm:pt modelId="{043C250F-F0E6-4E6E-AC63-ACD1B95E686C}" type="parTrans" cxnId="{6795AEFA-3DC5-4E7F-8146-2C6CE26B777F}">
      <dgm:prSet/>
      <dgm:spPr/>
      <dgm:t>
        <a:bodyPr/>
        <a:lstStyle/>
        <a:p>
          <a:endParaRPr lang="es-ES"/>
        </a:p>
      </dgm:t>
    </dgm:pt>
    <dgm:pt modelId="{9962A59C-963A-4FC4-B35D-7DBD545E6BA2}" type="sibTrans" cxnId="{6795AEFA-3DC5-4E7F-8146-2C6CE26B777F}">
      <dgm:prSet/>
      <dgm:spPr/>
      <dgm:t>
        <a:bodyPr/>
        <a:lstStyle/>
        <a:p>
          <a:endParaRPr lang="es-ES"/>
        </a:p>
      </dgm:t>
    </dgm:pt>
    <dgm:pt modelId="{2A804303-D8E5-426A-90A9-43E18423D8F6}">
      <dgm:prSet phldrT="[Texto]" custT="1"/>
      <dgm:spPr>
        <a:solidFill>
          <a:srgbClr val="F8B2A3"/>
        </a:solidFill>
      </dgm:spPr>
      <dgm:t>
        <a:bodyPr/>
        <a:lstStyle/>
        <a:p>
          <a:r>
            <a:rPr lang="el-GR" altLang="es-ES" sz="1200" dirty="0">
              <a:solidFill>
                <a:schemeClr val="tx1"/>
              </a:solidFill>
            </a:rPr>
            <a:t>επιτέλους </a:t>
          </a:r>
          <a:r>
            <a:rPr lang="el-GR" altLang="es-ES" sz="1200" dirty="0" err="1">
              <a:solidFill>
                <a:schemeClr val="tx1"/>
              </a:solidFill>
            </a:rPr>
            <a:t>ανασυνδυασμένη</a:t>
          </a:r>
          <a:r>
            <a:rPr lang="el-GR" altLang="es-ES" sz="1200" dirty="0">
              <a:solidFill>
                <a:schemeClr val="tx1"/>
              </a:solidFill>
            </a:rPr>
            <a:t> καινοτομία</a:t>
          </a:r>
          <a:endParaRPr lang="es-ES" sz="1200" dirty="0">
            <a:solidFill>
              <a:schemeClr val="tx1"/>
            </a:solidFill>
          </a:endParaRPr>
        </a:p>
      </dgm:t>
    </dgm:pt>
    <dgm:pt modelId="{4D610BC9-4FA2-4A0E-9165-24F7FBBA5260}" type="parTrans" cxnId="{DD1159BE-2CC8-4BE4-9A8F-A5331542A999}">
      <dgm:prSet/>
      <dgm:spPr/>
      <dgm:t>
        <a:bodyPr/>
        <a:lstStyle/>
        <a:p>
          <a:endParaRPr lang="es-ES"/>
        </a:p>
      </dgm:t>
    </dgm:pt>
    <dgm:pt modelId="{BC841995-2464-4F6A-8F4B-19E9F8F9B822}" type="sibTrans" cxnId="{DD1159BE-2CC8-4BE4-9A8F-A5331542A999}">
      <dgm:prSet/>
      <dgm:spPr/>
      <dgm:t>
        <a:bodyPr/>
        <a:lstStyle/>
        <a:p>
          <a:endParaRPr lang="es-ES"/>
        </a:p>
      </dgm:t>
    </dgm:pt>
    <dgm:pt modelId="{75946FBF-04D4-4939-BA5A-7EBD7C417FAF}" type="pres">
      <dgm:prSet presAssocID="{2D386AAC-5255-494D-A58C-AAB5E7B7D9B0}" presName="Name0" presStyleCnt="0">
        <dgm:presLayoutVars>
          <dgm:chMax val="7"/>
          <dgm:chPref val="7"/>
          <dgm:dir/>
        </dgm:presLayoutVars>
      </dgm:prSet>
      <dgm:spPr/>
    </dgm:pt>
    <dgm:pt modelId="{BC7F49F0-1170-4531-8EE6-0833BE0BBA17}" type="pres">
      <dgm:prSet presAssocID="{2D386AAC-5255-494D-A58C-AAB5E7B7D9B0}" presName="Name1" presStyleCnt="0"/>
      <dgm:spPr/>
    </dgm:pt>
    <dgm:pt modelId="{6D2655CC-13F4-4935-8AE5-FCF43ACD7494}" type="pres">
      <dgm:prSet presAssocID="{2D386AAC-5255-494D-A58C-AAB5E7B7D9B0}" presName="cycle" presStyleCnt="0"/>
      <dgm:spPr/>
    </dgm:pt>
    <dgm:pt modelId="{015CB3BA-54E4-4E83-9597-0BB8605DD4DB}" type="pres">
      <dgm:prSet presAssocID="{2D386AAC-5255-494D-A58C-AAB5E7B7D9B0}" presName="srcNode" presStyleLbl="node1" presStyleIdx="0" presStyleCnt="3"/>
      <dgm:spPr/>
    </dgm:pt>
    <dgm:pt modelId="{EEB4B3F9-32C6-44BB-A2C7-A8B351E724B1}" type="pres">
      <dgm:prSet presAssocID="{2D386AAC-5255-494D-A58C-AAB5E7B7D9B0}" presName="conn" presStyleLbl="parChTrans1D2" presStyleIdx="0" presStyleCnt="1"/>
      <dgm:spPr/>
    </dgm:pt>
    <dgm:pt modelId="{F4DB9CA4-CE10-4A2B-ACF7-CB18A8B890FA}" type="pres">
      <dgm:prSet presAssocID="{2D386AAC-5255-494D-A58C-AAB5E7B7D9B0}" presName="extraNode" presStyleLbl="node1" presStyleIdx="0" presStyleCnt="3"/>
      <dgm:spPr/>
    </dgm:pt>
    <dgm:pt modelId="{9AD971F8-CFAD-4A2D-A45D-097F96B83BFC}" type="pres">
      <dgm:prSet presAssocID="{2D386AAC-5255-494D-A58C-AAB5E7B7D9B0}" presName="dstNode" presStyleLbl="node1" presStyleIdx="0" presStyleCnt="3"/>
      <dgm:spPr/>
    </dgm:pt>
    <dgm:pt modelId="{13FB3900-E91D-4A99-867A-A8FAAA78BD6E}" type="pres">
      <dgm:prSet presAssocID="{492C2CE2-9BC9-4AF2-AF9B-4367A3594337}" presName="text_1" presStyleLbl="node1" presStyleIdx="0" presStyleCnt="3">
        <dgm:presLayoutVars>
          <dgm:bulletEnabled val="1"/>
        </dgm:presLayoutVars>
      </dgm:prSet>
      <dgm:spPr/>
    </dgm:pt>
    <dgm:pt modelId="{AD4221CB-D5D9-4675-961B-6157270E7E60}" type="pres">
      <dgm:prSet presAssocID="{492C2CE2-9BC9-4AF2-AF9B-4367A3594337}" presName="accent_1" presStyleCnt="0"/>
      <dgm:spPr/>
    </dgm:pt>
    <dgm:pt modelId="{137FB06F-45CD-48C9-9190-41335C262B54}" type="pres">
      <dgm:prSet presAssocID="{492C2CE2-9BC9-4AF2-AF9B-4367A3594337}" presName="accentRepeatNode" presStyleLbl="solidFgAcc1" presStyleIdx="0" presStyleCnt="3"/>
      <dgm:spPr/>
    </dgm:pt>
    <dgm:pt modelId="{3B412C4D-871E-49A8-B40D-88D642A43A2B}" type="pres">
      <dgm:prSet presAssocID="{59EA022C-A58D-417A-B36A-9778451CFBA0}" presName="text_2" presStyleLbl="node1" presStyleIdx="1" presStyleCnt="3" custLinFactNeighborX="1751" custLinFactNeighborY="20">
        <dgm:presLayoutVars>
          <dgm:bulletEnabled val="1"/>
        </dgm:presLayoutVars>
      </dgm:prSet>
      <dgm:spPr/>
    </dgm:pt>
    <dgm:pt modelId="{40515996-CD8F-4BDC-9552-22CEFE7AA114}" type="pres">
      <dgm:prSet presAssocID="{59EA022C-A58D-417A-B36A-9778451CFBA0}" presName="accent_2" presStyleCnt="0"/>
      <dgm:spPr/>
    </dgm:pt>
    <dgm:pt modelId="{BED10E97-6650-4643-86D7-12A329CAABE2}" type="pres">
      <dgm:prSet presAssocID="{59EA022C-A58D-417A-B36A-9778451CFBA0}" presName="accentRepeatNode" presStyleLbl="solidFgAcc1" presStyleIdx="1" presStyleCnt="3"/>
      <dgm:spPr/>
    </dgm:pt>
    <dgm:pt modelId="{390C82C9-1074-4B3B-B39E-87C6E5C51F05}" type="pres">
      <dgm:prSet presAssocID="{2A804303-D8E5-426A-90A9-43E18423D8F6}" presName="text_3" presStyleLbl="node1" presStyleIdx="2" presStyleCnt="3">
        <dgm:presLayoutVars>
          <dgm:bulletEnabled val="1"/>
        </dgm:presLayoutVars>
      </dgm:prSet>
      <dgm:spPr/>
    </dgm:pt>
    <dgm:pt modelId="{59A7A66B-998C-417F-8492-69E2AF4C206B}" type="pres">
      <dgm:prSet presAssocID="{2A804303-D8E5-426A-90A9-43E18423D8F6}" presName="accent_3" presStyleCnt="0"/>
      <dgm:spPr/>
    </dgm:pt>
    <dgm:pt modelId="{D1B0BE1F-9115-4D4E-92B7-A62715174D94}" type="pres">
      <dgm:prSet presAssocID="{2A804303-D8E5-426A-90A9-43E18423D8F6}" presName="accentRepeatNode" presStyleLbl="solidFgAcc1" presStyleIdx="2" presStyleCnt="3"/>
      <dgm:spPr/>
    </dgm:pt>
  </dgm:ptLst>
  <dgm:cxnLst>
    <dgm:cxn modelId="{BC68CC01-BBC8-4CFC-B241-DAB2245DD662}" type="presOf" srcId="{2A804303-D8E5-426A-90A9-43E18423D8F6}" destId="{390C82C9-1074-4B3B-B39E-87C6E5C51F05}" srcOrd="0" destOrd="0" presId="urn:microsoft.com/office/officeart/2008/layout/VerticalCurvedList"/>
    <dgm:cxn modelId="{6A52A411-0295-4D9A-893A-3CDCABBD9258}" type="presOf" srcId="{59EA022C-A58D-417A-B36A-9778451CFBA0}" destId="{3B412C4D-871E-49A8-B40D-88D642A43A2B}" srcOrd="0" destOrd="0" presId="urn:microsoft.com/office/officeart/2008/layout/VerticalCurvedList"/>
    <dgm:cxn modelId="{6AC23743-284C-4AA5-8875-6E3D58FC9FBD}" type="presOf" srcId="{80B19AAA-F727-44B8-842F-2B45CA688665}" destId="{EEB4B3F9-32C6-44BB-A2C7-A8B351E724B1}" srcOrd="0" destOrd="0" presId="urn:microsoft.com/office/officeart/2008/layout/VerticalCurvedList"/>
    <dgm:cxn modelId="{0E7C93AE-F73B-4D05-88F8-86E0530A82C9}" type="presOf" srcId="{492C2CE2-9BC9-4AF2-AF9B-4367A3594337}" destId="{13FB3900-E91D-4A99-867A-A8FAAA78BD6E}" srcOrd="0" destOrd="0" presId="urn:microsoft.com/office/officeart/2008/layout/VerticalCurvedList"/>
    <dgm:cxn modelId="{F46DC3BA-8105-42C5-A458-F9AE2B3CE4C1}" type="presOf" srcId="{2D386AAC-5255-494D-A58C-AAB5E7B7D9B0}" destId="{75946FBF-04D4-4939-BA5A-7EBD7C417FAF}" srcOrd="0" destOrd="0" presId="urn:microsoft.com/office/officeart/2008/layout/VerticalCurvedList"/>
    <dgm:cxn modelId="{DD1159BE-2CC8-4BE4-9A8F-A5331542A999}" srcId="{2D386AAC-5255-494D-A58C-AAB5E7B7D9B0}" destId="{2A804303-D8E5-426A-90A9-43E18423D8F6}" srcOrd="2" destOrd="0" parTransId="{4D610BC9-4FA2-4A0E-9165-24F7FBBA5260}" sibTransId="{BC841995-2464-4F6A-8F4B-19E9F8F9B822}"/>
    <dgm:cxn modelId="{86A30CD0-5CC2-49ED-9196-81002678EA8C}" srcId="{2D386AAC-5255-494D-A58C-AAB5E7B7D9B0}" destId="{492C2CE2-9BC9-4AF2-AF9B-4367A3594337}" srcOrd="0" destOrd="0" parTransId="{686EEF06-8FFD-4576-BC4A-D122E1348576}" sibTransId="{80B19AAA-F727-44B8-842F-2B45CA688665}"/>
    <dgm:cxn modelId="{6795AEFA-3DC5-4E7F-8146-2C6CE26B777F}" srcId="{2D386AAC-5255-494D-A58C-AAB5E7B7D9B0}" destId="{59EA022C-A58D-417A-B36A-9778451CFBA0}" srcOrd="1" destOrd="0" parTransId="{043C250F-F0E6-4E6E-AC63-ACD1B95E686C}" sibTransId="{9962A59C-963A-4FC4-B35D-7DBD545E6BA2}"/>
    <dgm:cxn modelId="{8B841524-78B3-47CB-B2FD-BE211644395A}" type="presParOf" srcId="{75946FBF-04D4-4939-BA5A-7EBD7C417FAF}" destId="{BC7F49F0-1170-4531-8EE6-0833BE0BBA17}" srcOrd="0" destOrd="0" presId="urn:microsoft.com/office/officeart/2008/layout/VerticalCurvedList"/>
    <dgm:cxn modelId="{338D9153-5463-49D0-B95E-21F3349EDF6E}" type="presParOf" srcId="{BC7F49F0-1170-4531-8EE6-0833BE0BBA17}" destId="{6D2655CC-13F4-4935-8AE5-FCF43ACD7494}" srcOrd="0" destOrd="0" presId="urn:microsoft.com/office/officeart/2008/layout/VerticalCurvedList"/>
    <dgm:cxn modelId="{FBCC8376-BFAB-401F-9381-700FF8F64B41}" type="presParOf" srcId="{6D2655CC-13F4-4935-8AE5-FCF43ACD7494}" destId="{015CB3BA-54E4-4E83-9597-0BB8605DD4DB}" srcOrd="0" destOrd="0" presId="urn:microsoft.com/office/officeart/2008/layout/VerticalCurvedList"/>
    <dgm:cxn modelId="{B8C89903-598E-4DE1-8D10-AEFDBBACF4BD}" type="presParOf" srcId="{6D2655CC-13F4-4935-8AE5-FCF43ACD7494}" destId="{EEB4B3F9-32C6-44BB-A2C7-A8B351E724B1}" srcOrd="1" destOrd="0" presId="urn:microsoft.com/office/officeart/2008/layout/VerticalCurvedList"/>
    <dgm:cxn modelId="{A57094F7-4703-471C-AD3C-A809ABE3B457}" type="presParOf" srcId="{6D2655CC-13F4-4935-8AE5-FCF43ACD7494}" destId="{F4DB9CA4-CE10-4A2B-ACF7-CB18A8B890FA}" srcOrd="2" destOrd="0" presId="urn:microsoft.com/office/officeart/2008/layout/VerticalCurvedList"/>
    <dgm:cxn modelId="{D4A41CA5-07E4-450E-BFF1-30213A96EB7C}" type="presParOf" srcId="{6D2655CC-13F4-4935-8AE5-FCF43ACD7494}" destId="{9AD971F8-CFAD-4A2D-A45D-097F96B83BFC}" srcOrd="3" destOrd="0" presId="urn:microsoft.com/office/officeart/2008/layout/VerticalCurvedList"/>
    <dgm:cxn modelId="{837E6CBE-C352-4131-855A-5409E5D0FF04}" type="presParOf" srcId="{BC7F49F0-1170-4531-8EE6-0833BE0BBA17}" destId="{13FB3900-E91D-4A99-867A-A8FAAA78BD6E}" srcOrd="1" destOrd="0" presId="urn:microsoft.com/office/officeart/2008/layout/VerticalCurvedList"/>
    <dgm:cxn modelId="{71A5DB6C-B884-4E82-86F8-3734E4FF3DE2}" type="presParOf" srcId="{BC7F49F0-1170-4531-8EE6-0833BE0BBA17}" destId="{AD4221CB-D5D9-4675-961B-6157270E7E60}" srcOrd="2" destOrd="0" presId="urn:microsoft.com/office/officeart/2008/layout/VerticalCurvedList"/>
    <dgm:cxn modelId="{C5EE6CB3-8A64-4593-8019-012F7FE7DE7E}" type="presParOf" srcId="{AD4221CB-D5D9-4675-961B-6157270E7E60}" destId="{137FB06F-45CD-48C9-9190-41335C262B54}" srcOrd="0" destOrd="0" presId="urn:microsoft.com/office/officeart/2008/layout/VerticalCurvedList"/>
    <dgm:cxn modelId="{966E30E4-19C2-49A2-8262-7F4B32305BBC}" type="presParOf" srcId="{BC7F49F0-1170-4531-8EE6-0833BE0BBA17}" destId="{3B412C4D-871E-49A8-B40D-88D642A43A2B}" srcOrd="3" destOrd="0" presId="urn:microsoft.com/office/officeart/2008/layout/VerticalCurvedList"/>
    <dgm:cxn modelId="{4BB2A928-8AFB-4931-9462-F127183276BE}" type="presParOf" srcId="{BC7F49F0-1170-4531-8EE6-0833BE0BBA17}" destId="{40515996-CD8F-4BDC-9552-22CEFE7AA114}" srcOrd="4" destOrd="0" presId="urn:microsoft.com/office/officeart/2008/layout/VerticalCurvedList"/>
    <dgm:cxn modelId="{0BAE5517-6083-4E10-901C-0559E21028F3}" type="presParOf" srcId="{40515996-CD8F-4BDC-9552-22CEFE7AA114}" destId="{BED10E97-6650-4643-86D7-12A329CAABE2}" srcOrd="0" destOrd="0" presId="urn:microsoft.com/office/officeart/2008/layout/VerticalCurvedList"/>
    <dgm:cxn modelId="{ED8AF2EF-C5C6-4503-9B2F-65117F0C1CB4}" type="presParOf" srcId="{BC7F49F0-1170-4531-8EE6-0833BE0BBA17}" destId="{390C82C9-1074-4B3B-B39E-87C6E5C51F05}" srcOrd="5" destOrd="0" presId="urn:microsoft.com/office/officeart/2008/layout/VerticalCurvedList"/>
    <dgm:cxn modelId="{B6C1A479-162F-48C5-87A4-D5EFD60930CE}" type="presParOf" srcId="{BC7F49F0-1170-4531-8EE6-0833BE0BBA17}" destId="{59A7A66B-998C-417F-8492-69E2AF4C206B}" srcOrd="6" destOrd="0" presId="urn:microsoft.com/office/officeart/2008/layout/VerticalCurvedList"/>
    <dgm:cxn modelId="{89B0DD46-1A26-46A7-877A-EE91183756EF}" type="presParOf" srcId="{59A7A66B-998C-417F-8492-69E2AF4C206B}" destId="{D1B0BE1F-9115-4D4E-92B7-A62715174D9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7EDA81-4963-4D69-84D0-69C0DF4D0E27}" type="doc">
      <dgm:prSet loTypeId="urn:microsoft.com/office/officeart/2005/8/layout/list1" loCatId="list" qsTypeId="urn:microsoft.com/office/officeart/2005/8/quickstyle/simple1" qsCatId="simple" csTypeId="urn:microsoft.com/office/officeart/2005/8/colors/colorful1#1" csCatId="colorful" phldr="1"/>
      <dgm:spPr/>
      <dgm:t>
        <a:bodyPr/>
        <a:lstStyle/>
        <a:p>
          <a:endParaRPr lang="es-ES"/>
        </a:p>
      </dgm:t>
    </dgm:pt>
    <dgm:pt modelId="{94C4B80E-BD44-4809-AEB1-9C4864236A28}">
      <dgm:prSet custT="1"/>
      <dgm:spPr/>
      <dgm:t>
        <a:bodyPr/>
        <a:lstStyle/>
        <a:p>
          <a:r>
            <a:rPr lang="el-GR" altLang="es-ES" sz="900">
              <a:solidFill>
                <a:schemeClr val="tx1"/>
              </a:solidFill>
            </a:rPr>
            <a:t>Η </a:t>
          </a:r>
          <a:r>
            <a:rPr lang="el-GR" altLang="es-ES" sz="900" dirty="0">
              <a:solidFill>
                <a:schemeClr val="tx1"/>
              </a:solidFill>
            </a:rPr>
            <a:t>εξέλιξη της φωτογραφίας απεικονίζει τέλεια την αφθονία της δεύτερης εποχής των μηχανών.</a:t>
          </a:r>
          <a:endParaRPr lang="es-ES" sz="900" dirty="0">
            <a:solidFill>
              <a:schemeClr val="tx1"/>
            </a:solidFill>
            <a:latin typeface="Arial Rounded MT Bold" panose="020F0704030504030204" pitchFamily="34" charset="0"/>
          </a:endParaRPr>
        </a:p>
      </dgm:t>
    </dgm:pt>
    <dgm:pt modelId="{4E7729BE-8CC1-41B5-9DF0-B8C2D743B85A}" type="par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BE0D3B3A-7A34-4D2D-B347-487FEEF5DC91}" type="sibTrans" cxnId="{B877D8D6-0608-43E8-BFB4-5DFE43B8760D}">
      <dgm:prSet/>
      <dgm:spPr/>
      <dgm:t>
        <a:bodyPr/>
        <a:lstStyle/>
        <a:p>
          <a:endParaRPr lang="es-ES" sz="2000">
            <a:solidFill>
              <a:schemeClr val="tx1"/>
            </a:solidFill>
            <a:latin typeface="Arial Rounded MT Bold" panose="020F0704030504030204" pitchFamily="34" charset="0"/>
          </a:endParaRPr>
        </a:p>
      </dgm:t>
    </dgm:pt>
    <dgm:pt modelId="{3A894962-394C-40B8-AC57-DF6145AF0718}">
      <dgm:prSet custT="1"/>
      <dgm:spPr/>
      <dgm:t>
        <a:bodyPr/>
        <a:lstStyle/>
        <a:p>
          <a:r>
            <a:rPr lang="el-GR" altLang="es-ES" sz="900" dirty="0">
              <a:solidFill>
                <a:schemeClr val="tx1"/>
              </a:solidFill>
            </a:rPr>
            <a:t>Με τον όρο χάσμα εννοούμε ότι υπάρχουν μεγάλες και αυξανόμενες ανισότητες μεταξύ των ανθρώπων ως προς το εισόδημα, τον πλούτο και άλλες σημαντικές πτυχές της ύπαρξης.</a:t>
          </a:r>
          <a:endParaRPr lang="es-ES" sz="900" dirty="0">
            <a:solidFill>
              <a:schemeClr val="tx1"/>
            </a:solidFill>
            <a:latin typeface="Arial Rounded MT Bold" panose="020F0704030504030204" pitchFamily="34" charset="0"/>
          </a:endParaRPr>
        </a:p>
      </dgm:t>
    </dgm:pt>
    <dgm:pt modelId="{97854887-B2D6-4621-BAAB-00762A918D03}" type="par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434F4786-19FD-4D70-B007-ED4A19B4DD7F}" type="sibTrans" cxnId="{BEC450C4-A5B6-42A1-8C28-E93ECD5E5502}">
      <dgm:prSet/>
      <dgm:spPr/>
      <dgm:t>
        <a:bodyPr/>
        <a:lstStyle/>
        <a:p>
          <a:endParaRPr lang="es-ES" sz="2000">
            <a:solidFill>
              <a:schemeClr val="tx1"/>
            </a:solidFill>
            <a:latin typeface="Arial Rounded MT Bold" panose="020F0704030504030204" pitchFamily="34" charset="0"/>
          </a:endParaRPr>
        </a:p>
      </dgm:t>
    </dgm:pt>
    <dgm:pt modelId="{1ECB3E71-4B9E-402F-AA82-FD61B36088A6}">
      <dgm:prSet custT="1"/>
      <dgm:spPr/>
      <dgm:t>
        <a:bodyPr/>
        <a:lstStyle/>
        <a:p>
          <a:pPr algn="l"/>
          <a:r>
            <a:rPr lang="el-GR" altLang="es-ES" sz="900" dirty="0">
              <a:solidFill>
                <a:schemeClr val="tx1"/>
              </a:solidFill>
            </a:rPr>
            <a:t>Εταιρείες όπως το </a:t>
          </a:r>
          <a:r>
            <a:rPr lang="el-GR" altLang="es-ES" sz="900" dirty="0" err="1">
              <a:solidFill>
                <a:schemeClr val="tx1"/>
              </a:solidFill>
            </a:rPr>
            <a:t>Instagram</a:t>
          </a:r>
          <a:r>
            <a:rPr lang="el-GR" altLang="es-ES" sz="900" dirty="0">
              <a:solidFill>
                <a:schemeClr val="tx1"/>
              </a:solidFill>
            </a:rPr>
            <a:t> και το </a:t>
          </a:r>
          <a:r>
            <a:rPr lang="el-GR" altLang="es-ES" sz="900" dirty="0" err="1">
              <a:solidFill>
                <a:schemeClr val="tx1"/>
              </a:solidFill>
            </a:rPr>
            <a:t>Facebook</a:t>
          </a:r>
          <a:r>
            <a:rPr lang="el-GR" altLang="es-ES" sz="900" dirty="0">
              <a:solidFill>
                <a:schemeClr val="tx1"/>
              </a:solidFill>
            </a:rPr>
            <a:t> χρησιμοποιούν ένα ελάχιστο μέρος των ανθρώπων που χρειαζόταν η </a:t>
          </a:r>
          <a:r>
            <a:rPr lang="el-GR" altLang="es-ES" sz="900" dirty="0" err="1">
              <a:solidFill>
                <a:schemeClr val="tx1"/>
              </a:solidFill>
            </a:rPr>
            <a:t>Kodak</a:t>
          </a:r>
          <a:r>
            <a:rPr lang="el-GR" altLang="es-ES" sz="900" dirty="0">
              <a:solidFill>
                <a:schemeClr val="tx1"/>
              </a:solidFill>
            </a:rPr>
            <a:t>.</a:t>
          </a:r>
          <a:endParaRPr lang="es-ES" sz="900" dirty="0">
            <a:solidFill>
              <a:schemeClr val="tx1"/>
            </a:solidFill>
            <a:latin typeface="Arial Rounded MT Bold" panose="020F0704030504030204" pitchFamily="34" charset="0"/>
          </a:endParaRPr>
        </a:p>
      </dgm:t>
    </dgm:pt>
    <dgm:pt modelId="{F186CE8B-0FB4-4761-84A1-BACBC09408D8}" type="par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EE48F26B-DF3A-4F2E-BC59-17928C1CCEF7}" type="sibTrans" cxnId="{BCD36941-EBE1-42C6-89FC-A22470EF4683}">
      <dgm:prSet/>
      <dgm:spPr/>
      <dgm:t>
        <a:bodyPr/>
        <a:lstStyle/>
        <a:p>
          <a:endParaRPr lang="es-ES" sz="2000">
            <a:solidFill>
              <a:schemeClr val="tx1"/>
            </a:solidFill>
            <a:latin typeface="Arial Rounded MT Bold" panose="020F0704030504030204" pitchFamily="34" charset="0"/>
          </a:endParaRPr>
        </a:p>
      </dgm:t>
    </dgm:pt>
    <dgm:pt modelId="{2B17DC66-64F2-41C5-9E7A-1045593C5193}">
      <dgm:prSet custT="1"/>
      <dgm:spPr/>
      <dgm:t>
        <a:bodyPr/>
        <a:lstStyle/>
        <a:p>
          <a:pPr algn="l"/>
          <a:r>
            <a:rPr lang="el-GR" altLang="es-ES" sz="900" dirty="0">
              <a:solidFill>
                <a:schemeClr val="tx1"/>
              </a:solidFill>
            </a:rPr>
            <a:t>Παρ 'όλα αυτά, το </a:t>
          </a:r>
          <a:r>
            <a:rPr lang="el-GR" altLang="es-ES" sz="900" dirty="0" err="1">
              <a:solidFill>
                <a:schemeClr val="tx1"/>
              </a:solidFill>
            </a:rPr>
            <a:t>Facebook</a:t>
          </a:r>
          <a:r>
            <a:rPr lang="el-GR" altLang="es-ES" sz="900" dirty="0">
              <a:solidFill>
                <a:schemeClr val="tx1"/>
              </a:solidFill>
            </a:rPr>
            <a:t> έχει αγοραία αξία αρκετές φορές μεγαλύτερη από αυτή που είχε ποτέ η </a:t>
          </a:r>
          <a:r>
            <a:rPr lang="el-GR" altLang="es-ES" sz="900" dirty="0" err="1">
              <a:solidFill>
                <a:schemeClr val="tx1"/>
              </a:solidFill>
            </a:rPr>
            <a:t>Kodak</a:t>
          </a:r>
          <a:r>
            <a:rPr lang="el-GR" altLang="es-ES" sz="900" dirty="0">
              <a:solidFill>
                <a:schemeClr val="tx1"/>
              </a:solidFill>
            </a:rPr>
            <a:t>. Η μετάβαση από το αναλογικό στο ψηφιακό παρείχε </a:t>
          </a:r>
          <a:r>
            <a:rPr lang="el-GR" altLang="es-ES" sz="900" dirty="0" err="1">
              <a:solidFill>
                <a:schemeClr val="tx1"/>
              </a:solidFill>
            </a:rPr>
            <a:t>υπερπληθώρα</a:t>
          </a:r>
          <a:r>
            <a:rPr lang="el-GR" altLang="es-ES" sz="900" dirty="0">
              <a:solidFill>
                <a:schemeClr val="tx1"/>
              </a:solidFill>
            </a:rPr>
            <a:t> ψηφιακών φωτογραφιών και άλλων περιουσιακών στοιχείων, αλλά συνέβαλε επίσης σε μια  πιο άνιση κατανομή εισοδήματος από πριν.</a:t>
          </a:r>
          <a:endParaRPr lang="es-ES" sz="900" b="0" dirty="0">
            <a:solidFill>
              <a:schemeClr val="tx1"/>
            </a:solidFill>
            <a:latin typeface="Arial Rounded MT Bold" panose="020F0704030504030204" pitchFamily="34" charset="0"/>
          </a:endParaRPr>
        </a:p>
      </dgm:t>
    </dgm:pt>
    <dgm:pt modelId="{68B8B53C-C88B-4FCF-8D6F-D027A54B2B06}" type="par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39EC4740-F425-40EE-B777-617427C78F89}" type="sibTrans" cxnId="{E11CD27A-8639-40FE-B498-5348FC426646}">
      <dgm:prSet/>
      <dgm:spPr/>
      <dgm:t>
        <a:bodyPr/>
        <a:lstStyle/>
        <a:p>
          <a:endParaRPr lang="es-ES" sz="2000">
            <a:solidFill>
              <a:schemeClr val="tx1"/>
            </a:solidFill>
            <a:latin typeface="Arial Rounded MT Bold" panose="020F0704030504030204" pitchFamily="34" charset="0"/>
          </a:endParaRPr>
        </a:p>
      </dgm:t>
    </dgm:pt>
    <dgm:pt modelId="{E7E0EFEF-873E-41F7-A8D7-5B4254A99B20}" type="pres">
      <dgm:prSet presAssocID="{8C7EDA81-4963-4D69-84D0-69C0DF4D0E27}" presName="linear" presStyleCnt="0">
        <dgm:presLayoutVars>
          <dgm:dir/>
          <dgm:animLvl val="lvl"/>
          <dgm:resizeHandles val="exact"/>
        </dgm:presLayoutVars>
      </dgm:prSet>
      <dgm:spPr/>
    </dgm:pt>
    <dgm:pt modelId="{C058DCED-E53D-4FF9-9D18-F6AA1FE42330}" type="pres">
      <dgm:prSet presAssocID="{94C4B80E-BD44-4809-AEB1-9C4864236A28}" presName="parentLin" presStyleCnt="0"/>
      <dgm:spPr/>
    </dgm:pt>
    <dgm:pt modelId="{EB1F5ED2-7643-4EEA-A15E-FE621CB8AFE1}" type="pres">
      <dgm:prSet presAssocID="{94C4B80E-BD44-4809-AEB1-9C4864236A28}" presName="parentLeftMargin" presStyleLbl="node1" presStyleIdx="0" presStyleCnt="4"/>
      <dgm:spPr/>
    </dgm:pt>
    <dgm:pt modelId="{2622F1B8-F645-41E4-BCFE-1BD40F0FFBC8}" type="pres">
      <dgm:prSet presAssocID="{94C4B80E-BD44-4809-AEB1-9C4864236A28}" presName="parentText" presStyleLbl="node1" presStyleIdx="0" presStyleCnt="4">
        <dgm:presLayoutVars>
          <dgm:chMax val="0"/>
          <dgm:bulletEnabled val="1"/>
        </dgm:presLayoutVars>
      </dgm:prSet>
      <dgm:spPr/>
    </dgm:pt>
    <dgm:pt modelId="{C22F32D8-6D5A-4EDC-BD4B-963FCAEF6534}" type="pres">
      <dgm:prSet presAssocID="{94C4B80E-BD44-4809-AEB1-9C4864236A28}" presName="negativeSpace" presStyleCnt="0"/>
      <dgm:spPr/>
    </dgm:pt>
    <dgm:pt modelId="{2756BBF8-C68F-45E0-B16E-BF3685452A9A}" type="pres">
      <dgm:prSet presAssocID="{94C4B80E-BD44-4809-AEB1-9C4864236A28}" presName="childText" presStyleLbl="conFgAcc1" presStyleIdx="0" presStyleCnt="4">
        <dgm:presLayoutVars>
          <dgm:bulletEnabled val="1"/>
        </dgm:presLayoutVars>
      </dgm:prSet>
      <dgm:spPr/>
    </dgm:pt>
    <dgm:pt modelId="{4634D85E-79AA-4537-B5BF-F02FCA0D33D3}" type="pres">
      <dgm:prSet presAssocID="{BE0D3B3A-7A34-4D2D-B347-487FEEF5DC91}" presName="spaceBetweenRectangles" presStyleCnt="0"/>
      <dgm:spPr/>
    </dgm:pt>
    <dgm:pt modelId="{4BD6B901-03D1-478E-A3E9-C5346F8FE31A}" type="pres">
      <dgm:prSet presAssocID="{3A894962-394C-40B8-AC57-DF6145AF0718}" presName="parentLin" presStyleCnt="0"/>
      <dgm:spPr/>
    </dgm:pt>
    <dgm:pt modelId="{600426F4-7475-471C-9BED-8F32F3D45A15}" type="pres">
      <dgm:prSet presAssocID="{3A894962-394C-40B8-AC57-DF6145AF0718}" presName="parentLeftMargin" presStyleLbl="node1" presStyleIdx="0" presStyleCnt="4"/>
      <dgm:spPr/>
    </dgm:pt>
    <dgm:pt modelId="{688420B0-D753-43CA-99C1-43C2A5BB3050}" type="pres">
      <dgm:prSet presAssocID="{3A894962-394C-40B8-AC57-DF6145AF0718}" presName="parentText" presStyleLbl="node1" presStyleIdx="1" presStyleCnt="4">
        <dgm:presLayoutVars>
          <dgm:chMax val="0"/>
          <dgm:bulletEnabled val="1"/>
        </dgm:presLayoutVars>
      </dgm:prSet>
      <dgm:spPr/>
    </dgm:pt>
    <dgm:pt modelId="{B243C56F-CB71-405C-BA24-AF5D72F0A52E}" type="pres">
      <dgm:prSet presAssocID="{3A894962-394C-40B8-AC57-DF6145AF0718}" presName="negativeSpace" presStyleCnt="0"/>
      <dgm:spPr/>
    </dgm:pt>
    <dgm:pt modelId="{1AA16C4F-1129-42E4-B31E-DB59CBEAB1DF}" type="pres">
      <dgm:prSet presAssocID="{3A894962-394C-40B8-AC57-DF6145AF0718}" presName="childText" presStyleLbl="conFgAcc1" presStyleIdx="1" presStyleCnt="4">
        <dgm:presLayoutVars>
          <dgm:bulletEnabled val="1"/>
        </dgm:presLayoutVars>
      </dgm:prSet>
      <dgm:spPr/>
    </dgm:pt>
    <dgm:pt modelId="{3F43A6AF-C071-4660-92B2-1B88D49CEE09}" type="pres">
      <dgm:prSet presAssocID="{434F4786-19FD-4D70-B007-ED4A19B4DD7F}" presName="spaceBetweenRectangles" presStyleCnt="0"/>
      <dgm:spPr/>
    </dgm:pt>
    <dgm:pt modelId="{02E93213-6F11-4187-9388-D5EC8FCEB6DD}" type="pres">
      <dgm:prSet presAssocID="{1ECB3E71-4B9E-402F-AA82-FD61B36088A6}" presName="parentLin" presStyleCnt="0"/>
      <dgm:spPr/>
    </dgm:pt>
    <dgm:pt modelId="{3AE68D87-4B27-43F3-B3C8-2F5A5B906342}" type="pres">
      <dgm:prSet presAssocID="{1ECB3E71-4B9E-402F-AA82-FD61B36088A6}" presName="parentLeftMargin" presStyleLbl="node1" presStyleIdx="1" presStyleCnt="4"/>
      <dgm:spPr/>
    </dgm:pt>
    <dgm:pt modelId="{A3A4DE56-46F7-4036-A03E-3C6D0408ED24}" type="pres">
      <dgm:prSet presAssocID="{1ECB3E71-4B9E-402F-AA82-FD61B36088A6}" presName="parentText" presStyleLbl="node1" presStyleIdx="2" presStyleCnt="4">
        <dgm:presLayoutVars>
          <dgm:chMax val="0"/>
          <dgm:bulletEnabled val="1"/>
        </dgm:presLayoutVars>
      </dgm:prSet>
      <dgm:spPr/>
    </dgm:pt>
    <dgm:pt modelId="{A064099A-FFE9-453B-8461-FBE6B30528C2}" type="pres">
      <dgm:prSet presAssocID="{1ECB3E71-4B9E-402F-AA82-FD61B36088A6}" presName="negativeSpace" presStyleCnt="0"/>
      <dgm:spPr/>
    </dgm:pt>
    <dgm:pt modelId="{A86A9EF5-091F-4C86-8640-4CA44B9B007E}" type="pres">
      <dgm:prSet presAssocID="{1ECB3E71-4B9E-402F-AA82-FD61B36088A6}" presName="childText" presStyleLbl="conFgAcc1" presStyleIdx="2" presStyleCnt="4">
        <dgm:presLayoutVars>
          <dgm:bulletEnabled val="1"/>
        </dgm:presLayoutVars>
      </dgm:prSet>
      <dgm:spPr/>
    </dgm:pt>
    <dgm:pt modelId="{2EFFF53E-F1E9-45F6-8B25-57C2AC7615F6}" type="pres">
      <dgm:prSet presAssocID="{EE48F26B-DF3A-4F2E-BC59-17928C1CCEF7}" presName="spaceBetweenRectangles" presStyleCnt="0"/>
      <dgm:spPr/>
    </dgm:pt>
    <dgm:pt modelId="{10E70176-5B62-4FAF-98EA-E6EA4FC64F54}" type="pres">
      <dgm:prSet presAssocID="{2B17DC66-64F2-41C5-9E7A-1045593C5193}" presName="parentLin" presStyleCnt="0"/>
      <dgm:spPr/>
    </dgm:pt>
    <dgm:pt modelId="{0BCA8C60-885E-4BB3-9316-A683FB16D35F}" type="pres">
      <dgm:prSet presAssocID="{2B17DC66-64F2-41C5-9E7A-1045593C5193}" presName="parentLeftMargin" presStyleLbl="node1" presStyleIdx="2" presStyleCnt="4"/>
      <dgm:spPr/>
    </dgm:pt>
    <dgm:pt modelId="{2EF8D090-9C62-4DED-911F-1E98473FB6EB}" type="pres">
      <dgm:prSet presAssocID="{2B17DC66-64F2-41C5-9E7A-1045593C5193}" presName="parentText" presStyleLbl="node1" presStyleIdx="3" presStyleCnt="4" custScaleX="132882">
        <dgm:presLayoutVars>
          <dgm:chMax val="0"/>
          <dgm:bulletEnabled val="1"/>
        </dgm:presLayoutVars>
      </dgm:prSet>
      <dgm:spPr/>
    </dgm:pt>
    <dgm:pt modelId="{9423F51E-69CF-4C63-A676-774DE9D327FB}" type="pres">
      <dgm:prSet presAssocID="{2B17DC66-64F2-41C5-9E7A-1045593C5193}" presName="negativeSpace" presStyleCnt="0"/>
      <dgm:spPr/>
    </dgm:pt>
    <dgm:pt modelId="{F1A8AAA3-B359-4D8E-950D-F1478116B7E8}" type="pres">
      <dgm:prSet presAssocID="{2B17DC66-64F2-41C5-9E7A-1045593C5193}" presName="childText" presStyleLbl="conFgAcc1" presStyleIdx="3" presStyleCnt="4">
        <dgm:presLayoutVars>
          <dgm:bulletEnabled val="1"/>
        </dgm:presLayoutVars>
      </dgm:prSet>
      <dgm:spPr/>
    </dgm:pt>
  </dgm:ptLst>
  <dgm:cxnLst>
    <dgm:cxn modelId="{CF472604-F3CF-4541-A2B4-1D2814E59A1C}" type="presOf" srcId="{1ECB3E71-4B9E-402F-AA82-FD61B36088A6}" destId="{A3A4DE56-46F7-4036-A03E-3C6D0408ED24}" srcOrd="1" destOrd="0" presId="urn:microsoft.com/office/officeart/2005/8/layout/list1"/>
    <dgm:cxn modelId="{DF5F571F-CC47-4E53-8947-DCACD0870473}" type="presOf" srcId="{2B17DC66-64F2-41C5-9E7A-1045593C5193}" destId="{0BCA8C60-885E-4BB3-9316-A683FB16D35F}" srcOrd="0" destOrd="0" presId="urn:microsoft.com/office/officeart/2005/8/layout/list1"/>
    <dgm:cxn modelId="{BCD36941-EBE1-42C6-89FC-A22470EF4683}" srcId="{8C7EDA81-4963-4D69-84D0-69C0DF4D0E27}" destId="{1ECB3E71-4B9E-402F-AA82-FD61B36088A6}" srcOrd="2" destOrd="0" parTransId="{F186CE8B-0FB4-4761-84A1-BACBC09408D8}" sibTransId="{EE48F26B-DF3A-4F2E-BC59-17928C1CCEF7}"/>
    <dgm:cxn modelId="{A32BAC73-8D3E-4FDD-8DBB-EBDD07C239A5}" type="presOf" srcId="{8C7EDA81-4963-4D69-84D0-69C0DF4D0E27}" destId="{E7E0EFEF-873E-41F7-A8D7-5B4254A99B20}" srcOrd="0" destOrd="0" presId="urn:microsoft.com/office/officeart/2005/8/layout/list1"/>
    <dgm:cxn modelId="{E11CD27A-8639-40FE-B498-5348FC426646}" srcId="{8C7EDA81-4963-4D69-84D0-69C0DF4D0E27}" destId="{2B17DC66-64F2-41C5-9E7A-1045593C5193}" srcOrd="3" destOrd="0" parTransId="{68B8B53C-C88B-4FCF-8D6F-D027A54B2B06}" sibTransId="{39EC4740-F425-40EE-B777-617427C78F89}"/>
    <dgm:cxn modelId="{E6FD2582-AA88-44BB-8A65-91BFDEEF5EDA}" type="presOf" srcId="{3A894962-394C-40B8-AC57-DF6145AF0718}" destId="{600426F4-7475-471C-9BED-8F32F3D45A15}" srcOrd="0" destOrd="0" presId="urn:microsoft.com/office/officeart/2005/8/layout/list1"/>
    <dgm:cxn modelId="{9138F793-EE59-4BB2-827D-BE5B574DECBF}" type="presOf" srcId="{1ECB3E71-4B9E-402F-AA82-FD61B36088A6}" destId="{3AE68D87-4B27-43F3-B3C8-2F5A5B906342}" srcOrd="0" destOrd="0" presId="urn:microsoft.com/office/officeart/2005/8/layout/list1"/>
    <dgm:cxn modelId="{59EC439E-8389-40DF-8080-DF5963CCCA0E}" type="presOf" srcId="{2B17DC66-64F2-41C5-9E7A-1045593C5193}" destId="{2EF8D090-9C62-4DED-911F-1E98473FB6EB}" srcOrd="1" destOrd="0" presId="urn:microsoft.com/office/officeart/2005/8/layout/list1"/>
    <dgm:cxn modelId="{B474F6A0-B195-4ECD-BDA1-E631FE5EE72C}" type="presOf" srcId="{94C4B80E-BD44-4809-AEB1-9C4864236A28}" destId="{2622F1B8-F645-41E4-BCFE-1BD40F0FFBC8}" srcOrd="1" destOrd="0" presId="urn:microsoft.com/office/officeart/2005/8/layout/list1"/>
    <dgm:cxn modelId="{615519AC-A585-44DE-840F-EC076AFE39E5}" type="presOf" srcId="{94C4B80E-BD44-4809-AEB1-9C4864236A28}" destId="{EB1F5ED2-7643-4EEA-A15E-FE621CB8AFE1}" srcOrd="0" destOrd="0" presId="urn:microsoft.com/office/officeart/2005/8/layout/list1"/>
    <dgm:cxn modelId="{542A4FBB-0D01-482F-9CD3-26953D7F221B}" type="presOf" srcId="{3A894962-394C-40B8-AC57-DF6145AF0718}" destId="{688420B0-D753-43CA-99C1-43C2A5BB3050}" srcOrd="1" destOrd="0" presId="urn:microsoft.com/office/officeart/2005/8/layout/list1"/>
    <dgm:cxn modelId="{BEC450C4-A5B6-42A1-8C28-E93ECD5E5502}" srcId="{8C7EDA81-4963-4D69-84D0-69C0DF4D0E27}" destId="{3A894962-394C-40B8-AC57-DF6145AF0718}" srcOrd="1" destOrd="0" parTransId="{97854887-B2D6-4621-BAAB-00762A918D03}" sibTransId="{434F4786-19FD-4D70-B007-ED4A19B4DD7F}"/>
    <dgm:cxn modelId="{B877D8D6-0608-43E8-BFB4-5DFE43B8760D}" srcId="{8C7EDA81-4963-4D69-84D0-69C0DF4D0E27}" destId="{94C4B80E-BD44-4809-AEB1-9C4864236A28}" srcOrd="0" destOrd="0" parTransId="{4E7729BE-8CC1-41B5-9DF0-B8C2D743B85A}" sibTransId="{BE0D3B3A-7A34-4D2D-B347-487FEEF5DC91}"/>
    <dgm:cxn modelId="{5C6E972E-A682-431B-A90F-EFAD2C9ABB05}" type="presParOf" srcId="{E7E0EFEF-873E-41F7-A8D7-5B4254A99B20}" destId="{C058DCED-E53D-4FF9-9D18-F6AA1FE42330}" srcOrd="0" destOrd="0" presId="urn:microsoft.com/office/officeart/2005/8/layout/list1"/>
    <dgm:cxn modelId="{3C9DC589-AB81-48CB-9E5D-D99BC0E97F56}" type="presParOf" srcId="{C058DCED-E53D-4FF9-9D18-F6AA1FE42330}" destId="{EB1F5ED2-7643-4EEA-A15E-FE621CB8AFE1}" srcOrd="0" destOrd="0" presId="urn:microsoft.com/office/officeart/2005/8/layout/list1"/>
    <dgm:cxn modelId="{A0A9D15F-18C4-47A8-863F-50D9C7DB28C8}" type="presParOf" srcId="{C058DCED-E53D-4FF9-9D18-F6AA1FE42330}" destId="{2622F1B8-F645-41E4-BCFE-1BD40F0FFBC8}" srcOrd="1" destOrd="0" presId="urn:microsoft.com/office/officeart/2005/8/layout/list1"/>
    <dgm:cxn modelId="{91CE3386-2644-416C-9248-B52434B9785B}" type="presParOf" srcId="{E7E0EFEF-873E-41F7-A8D7-5B4254A99B20}" destId="{C22F32D8-6D5A-4EDC-BD4B-963FCAEF6534}" srcOrd="1" destOrd="0" presId="urn:microsoft.com/office/officeart/2005/8/layout/list1"/>
    <dgm:cxn modelId="{99A0188B-2912-47CA-9188-5D37427D9D93}" type="presParOf" srcId="{E7E0EFEF-873E-41F7-A8D7-5B4254A99B20}" destId="{2756BBF8-C68F-45E0-B16E-BF3685452A9A}" srcOrd="2" destOrd="0" presId="urn:microsoft.com/office/officeart/2005/8/layout/list1"/>
    <dgm:cxn modelId="{ECB260F9-55A2-4D65-AF84-C8DC6E274DA9}" type="presParOf" srcId="{E7E0EFEF-873E-41F7-A8D7-5B4254A99B20}" destId="{4634D85E-79AA-4537-B5BF-F02FCA0D33D3}" srcOrd="3" destOrd="0" presId="urn:microsoft.com/office/officeart/2005/8/layout/list1"/>
    <dgm:cxn modelId="{6CA20A86-DB0A-43DC-A343-6DE238BA2E0C}" type="presParOf" srcId="{E7E0EFEF-873E-41F7-A8D7-5B4254A99B20}" destId="{4BD6B901-03D1-478E-A3E9-C5346F8FE31A}" srcOrd="4" destOrd="0" presId="urn:microsoft.com/office/officeart/2005/8/layout/list1"/>
    <dgm:cxn modelId="{84B8BE22-BD60-4040-B879-2E545F7BCB6E}" type="presParOf" srcId="{4BD6B901-03D1-478E-A3E9-C5346F8FE31A}" destId="{600426F4-7475-471C-9BED-8F32F3D45A15}" srcOrd="0" destOrd="0" presId="urn:microsoft.com/office/officeart/2005/8/layout/list1"/>
    <dgm:cxn modelId="{4D01371C-1930-4F07-A3F9-92183D91BA57}" type="presParOf" srcId="{4BD6B901-03D1-478E-A3E9-C5346F8FE31A}" destId="{688420B0-D753-43CA-99C1-43C2A5BB3050}" srcOrd="1" destOrd="0" presId="urn:microsoft.com/office/officeart/2005/8/layout/list1"/>
    <dgm:cxn modelId="{F8A44119-F835-46DE-A105-E68738F44BF1}" type="presParOf" srcId="{E7E0EFEF-873E-41F7-A8D7-5B4254A99B20}" destId="{B243C56F-CB71-405C-BA24-AF5D72F0A52E}" srcOrd="5" destOrd="0" presId="urn:microsoft.com/office/officeart/2005/8/layout/list1"/>
    <dgm:cxn modelId="{88BC355D-3BE5-41E2-A56E-EE32FEDCCF83}" type="presParOf" srcId="{E7E0EFEF-873E-41F7-A8D7-5B4254A99B20}" destId="{1AA16C4F-1129-42E4-B31E-DB59CBEAB1DF}" srcOrd="6" destOrd="0" presId="urn:microsoft.com/office/officeart/2005/8/layout/list1"/>
    <dgm:cxn modelId="{9D57C67A-6733-4233-BE7C-17F148140560}" type="presParOf" srcId="{E7E0EFEF-873E-41F7-A8D7-5B4254A99B20}" destId="{3F43A6AF-C071-4660-92B2-1B88D49CEE09}" srcOrd="7" destOrd="0" presId="urn:microsoft.com/office/officeart/2005/8/layout/list1"/>
    <dgm:cxn modelId="{65CF8F6D-62AD-4F79-A589-93320A617539}" type="presParOf" srcId="{E7E0EFEF-873E-41F7-A8D7-5B4254A99B20}" destId="{02E93213-6F11-4187-9388-D5EC8FCEB6DD}" srcOrd="8" destOrd="0" presId="urn:microsoft.com/office/officeart/2005/8/layout/list1"/>
    <dgm:cxn modelId="{5A183A44-E39A-4381-A793-6D7854AA3180}" type="presParOf" srcId="{02E93213-6F11-4187-9388-D5EC8FCEB6DD}" destId="{3AE68D87-4B27-43F3-B3C8-2F5A5B906342}" srcOrd="0" destOrd="0" presId="urn:microsoft.com/office/officeart/2005/8/layout/list1"/>
    <dgm:cxn modelId="{3B80F51C-7B56-4DE6-9A3C-3411A7DD62F5}" type="presParOf" srcId="{02E93213-6F11-4187-9388-D5EC8FCEB6DD}" destId="{A3A4DE56-46F7-4036-A03E-3C6D0408ED24}" srcOrd="1" destOrd="0" presId="urn:microsoft.com/office/officeart/2005/8/layout/list1"/>
    <dgm:cxn modelId="{5ED57A0E-FB7A-410E-A742-20A6F849EBEA}" type="presParOf" srcId="{E7E0EFEF-873E-41F7-A8D7-5B4254A99B20}" destId="{A064099A-FFE9-453B-8461-FBE6B30528C2}" srcOrd="9" destOrd="0" presId="urn:microsoft.com/office/officeart/2005/8/layout/list1"/>
    <dgm:cxn modelId="{5F56B562-9BE3-462D-A071-FFDCE4F39214}" type="presParOf" srcId="{E7E0EFEF-873E-41F7-A8D7-5B4254A99B20}" destId="{A86A9EF5-091F-4C86-8640-4CA44B9B007E}" srcOrd="10" destOrd="0" presId="urn:microsoft.com/office/officeart/2005/8/layout/list1"/>
    <dgm:cxn modelId="{650EAC51-B33E-4AB3-ADB3-8ACCAE33BA12}" type="presParOf" srcId="{E7E0EFEF-873E-41F7-A8D7-5B4254A99B20}" destId="{2EFFF53E-F1E9-45F6-8B25-57C2AC7615F6}" srcOrd="11" destOrd="0" presId="urn:microsoft.com/office/officeart/2005/8/layout/list1"/>
    <dgm:cxn modelId="{B3C90218-4CF6-402E-80BD-766BA40A259B}" type="presParOf" srcId="{E7E0EFEF-873E-41F7-A8D7-5B4254A99B20}" destId="{10E70176-5B62-4FAF-98EA-E6EA4FC64F54}" srcOrd="12" destOrd="0" presId="urn:microsoft.com/office/officeart/2005/8/layout/list1"/>
    <dgm:cxn modelId="{6AD410E5-C3B8-4632-864B-AC1C2CC13B57}" type="presParOf" srcId="{10E70176-5B62-4FAF-98EA-E6EA4FC64F54}" destId="{0BCA8C60-885E-4BB3-9316-A683FB16D35F}" srcOrd="0" destOrd="0" presId="urn:microsoft.com/office/officeart/2005/8/layout/list1"/>
    <dgm:cxn modelId="{655D8743-96A3-4CEF-A4EF-003AC7A7DCEF}" type="presParOf" srcId="{10E70176-5B62-4FAF-98EA-E6EA4FC64F54}" destId="{2EF8D090-9C62-4DED-911F-1E98473FB6EB}" srcOrd="1" destOrd="0" presId="urn:microsoft.com/office/officeart/2005/8/layout/list1"/>
    <dgm:cxn modelId="{6DD8E74C-DB4E-48C7-918D-616C3A1B9A17}" type="presParOf" srcId="{E7E0EFEF-873E-41F7-A8D7-5B4254A99B20}" destId="{9423F51E-69CF-4C63-A676-774DE9D327FB}" srcOrd="13" destOrd="0" presId="urn:microsoft.com/office/officeart/2005/8/layout/list1"/>
    <dgm:cxn modelId="{7F0E1F6F-2B87-40B2-A89B-0DC216F16891}" type="presParOf" srcId="{E7E0EFEF-873E-41F7-A8D7-5B4254A99B20}" destId="{F1A8AAA3-B359-4D8E-950D-F1478116B7E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B81CDB-1A65-4EE5-BBBD-4060C5371A2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B5F7D8F-EDF9-41A9-BDE0-140B66324CD4}">
      <dgm:prSet custT="1"/>
      <dgm:spPr>
        <a:solidFill>
          <a:srgbClr val="98DFBB"/>
        </a:solidFill>
      </dgm:spPr>
      <dgm:t>
        <a:bodyPr/>
        <a:lstStyle/>
        <a:p>
          <a:r>
            <a:rPr lang="el-GR" altLang="es-ES" sz="900" dirty="0">
              <a:solidFill>
                <a:schemeClr val="tx1"/>
              </a:solidFill>
            </a:rPr>
            <a:t>Η θεωρία και ακόμη και τα δεδομένα υποδεικνύουν ότι αυτός ο συνδυασμός αφθονίας και
 χάσματος δεν είναι τυχαίος.</a:t>
          </a:r>
          <a:endParaRPr lang="es-ES" sz="900" dirty="0">
            <a:solidFill>
              <a:schemeClr val="tx1"/>
            </a:solidFill>
          </a:endParaRPr>
        </a:p>
      </dgm:t>
    </dgm:pt>
    <dgm:pt modelId="{85024BFB-0275-4827-AF73-E4217876C07B}" type="parTrans" cxnId="{ABD5BD9D-779D-450F-AF6D-55D2CF0CA990}">
      <dgm:prSet/>
      <dgm:spPr/>
      <dgm:t>
        <a:bodyPr/>
        <a:lstStyle/>
        <a:p>
          <a:endParaRPr lang="es-ES" sz="2000">
            <a:solidFill>
              <a:schemeClr val="tx1"/>
            </a:solidFill>
          </a:endParaRPr>
        </a:p>
      </dgm:t>
    </dgm:pt>
    <dgm:pt modelId="{66FC29EE-2424-475D-BADB-296F2B70B187}" type="sibTrans" cxnId="{ABD5BD9D-779D-450F-AF6D-55D2CF0CA990}">
      <dgm:prSet/>
      <dgm:spPr/>
      <dgm:t>
        <a:bodyPr/>
        <a:lstStyle/>
        <a:p>
          <a:endParaRPr lang="es-ES" sz="2000">
            <a:solidFill>
              <a:schemeClr val="tx1"/>
            </a:solidFill>
          </a:endParaRPr>
        </a:p>
      </dgm:t>
    </dgm:pt>
    <dgm:pt modelId="{894C4B65-4090-4D44-B930-22A459B96615}">
      <dgm:prSet custT="1"/>
      <dgm:spPr>
        <a:solidFill>
          <a:srgbClr val="A4B4EA"/>
        </a:solidFill>
      </dgm:spPr>
      <dgm:t>
        <a:bodyPr/>
        <a:lstStyle/>
        <a:p>
          <a:r>
            <a:rPr lang="el-GR" altLang="es-ES" sz="900" dirty="0">
              <a:solidFill>
                <a:schemeClr val="tx1"/>
              </a:solidFill>
            </a:rPr>
            <a:t>Η πρόοδος των τεχνολογιών, ιδίως των ψηφιακών, προάγει μια άνευ προηγουμένου ανακατανομή της ευημερίας και του εισοδήματος.</a:t>
          </a:r>
          <a:endParaRPr lang="es-ES" sz="900" dirty="0">
            <a:solidFill>
              <a:schemeClr val="tx1"/>
            </a:solidFill>
          </a:endParaRPr>
        </a:p>
      </dgm:t>
    </dgm:pt>
    <dgm:pt modelId="{085A622C-F309-427E-938B-E21D0604E25F}" type="parTrans" cxnId="{23F66C1D-0299-408B-B35F-E2CE7ADFE54C}">
      <dgm:prSet/>
      <dgm:spPr/>
      <dgm:t>
        <a:bodyPr/>
        <a:lstStyle/>
        <a:p>
          <a:endParaRPr lang="es-ES" sz="2000">
            <a:solidFill>
              <a:schemeClr val="tx1"/>
            </a:solidFill>
          </a:endParaRPr>
        </a:p>
      </dgm:t>
    </dgm:pt>
    <dgm:pt modelId="{461D926C-BB62-438A-BF25-A01FDF9B5E5D}" type="sibTrans" cxnId="{23F66C1D-0299-408B-B35F-E2CE7ADFE54C}">
      <dgm:prSet/>
      <dgm:spPr/>
      <dgm:t>
        <a:bodyPr/>
        <a:lstStyle/>
        <a:p>
          <a:endParaRPr lang="es-ES" sz="2000">
            <a:solidFill>
              <a:schemeClr val="tx1"/>
            </a:solidFill>
          </a:endParaRPr>
        </a:p>
      </dgm:t>
    </dgm:pt>
    <dgm:pt modelId="{4BBE33F8-A1C6-477B-897D-3520952D55F3}">
      <dgm:prSet custT="1"/>
      <dgm:spPr/>
      <dgm:t>
        <a:bodyPr/>
        <a:lstStyle/>
        <a:p>
          <a:r>
            <a:rPr lang="el-GR" altLang="es-ES" sz="900" dirty="0">
              <a:solidFill>
                <a:schemeClr val="tx1"/>
              </a:solidFill>
            </a:rPr>
            <a:t>Αυτό δημιουργεί αφθονία για την κοινωνία και πλούτο για καινοτόμους, αλλά η ζήτηση για ορισμένες μορφές εργασίας μειώνεται και αυτό μπορεί να μειώσει το εισόδημα πολλών ανθρώπων.</a:t>
          </a:r>
          <a:endParaRPr lang="es-ES" sz="900" dirty="0">
            <a:solidFill>
              <a:schemeClr val="tx1"/>
            </a:solidFill>
          </a:endParaRPr>
        </a:p>
      </dgm:t>
    </dgm:pt>
    <dgm:pt modelId="{1784C5F1-0A38-4C64-8700-709EEB190EF2}" type="parTrans" cxnId="{F715B85F-C917-43F2-A03A-4E88FD606BE1}">
      <dgm:prSet/>
      <dgm:spPr/>
      <dgm:t>
        <a:bodyPr/>
        <a:lstStyle/>
        <a:p>
          <a:endParaRPr lang="es-ES" sz="2000">
            <a:solidFill>
              <a:schemeClr val="tx1"/>
            </a:solidFill>
          </a:endParaRPr>
        </a:p>
      </dgm:t>
    </dgm:pt>
    <dgm:pt modelId="{303EE9FC-FE9A-4533-BD4B-85CB85034C20}" type="sibTrans" cxnId="{F715B85F-C917-43F2-A03A-4E88FD606BE1}">
      <dgm:prSet/>
      <dgm:spPr/>
      <dgm:t>
        <a:bodyPr/>
        <a:lstStyle/>
        <a:p>
          <a:endParaRPr lang="es-ES" sz="2000">
            <a:solidFill>
              <a:schemeClr val="tx1"/>
            </a:solidFill>
          </a:endParaRPr>
        </a:p>
      </dgm:t>
    </dgm:pt>
    <dgm:pt modelId="{A4385C37-0A15-4D0B-A054-3BADF1B805CF}">
      <dgm:prSet custT="1"/>
      <dgm:spPr>
        <a:solidFill>
          <a:srgbClr val="9AD3E9"/>
        </a:solidFill>
      </dgm:spPr>
      <dgm:t>
        <a:bodyPr/>
        <a:lstStyle/>
        <a:p>
          <a:r>
            <a:rPr lang="el-GR" altLang="es-ES" sz="900" dirty="0">
              <a:solidFill>
                <a:schemeClr val="tx1"/>
              </a:solidFill>
            </a:rPr>
            <a:t>Οι ψηφιακές τεχνολογίες μπορούν να αναπαράγουν ιδέες, γνώσεις και καινοτομίες σε ένα κλάσμα</a:t>
          </a:r>
          <a:r>
            <a:rPr lang="en-US" altLang="es-ES" sz="900" dirty="0">
              <a:solidFill>
                <a:schemeClr val="tx1"/>
              </a:solidFill>
            </a:rPr>
            <a:t> </a:t>
          </a:r>
          <a:r>
            <a:rPr lang="el-GR" altLang="es-ES" sz="900" dirty="0">
              <a:solidFill>
                <a:schemeClr val="tx1"/>
              </a:solidFill>
            </a:rPr>
            <a:t>της αρχικής τιμής.</a:t>
          </a:r>
          <a:endParaRPr lang="es-ES" sz="900" dirty="0">
            <a:solidFill>
              <a:schemeClr val="tx1"/>
            </a:solidFill>
          </a:endParaRPr>
        </a:p>
      </dgm:t>
    </dgm:pt>
    <dgm:pt modelId="{885BE88C-66FF-47B9-9974-31F8A1961415}" type="parTrans" cxnId="{FDD236D6-12CD-4C08-AA2C-74EC629CFAA3}">
      <dgm:prSet/>
      <dgm:spPr/>
      <dgm:t>
        <a:bodyPr/>
        <a:lstStyle/>
        <a:p>
          <a:endParaRPr lang="es-ES" sz="2000">
            <a:solidFill>
              <a:schemeClr val="tx1"/>
            </a:solidFill>
          </a:endParaRPr>
        </a:p>
      </dgm:t>
    </dgm:pt>
    <dgm:pt modelId="{77F8F330-F63B-416F-AD83-493227C0348C}" type="sibTrans" cxnId="{FDD236D6-12CD-4C08-AA2C-74EC629CFAA3}">
      <dgm:prSet/>
      <dgm:spPr/>
      <dgm:t>
        <a:bodyPr/>
        <a:lstStyle/>
        <a:p>
          <a:endParaRPr lang="es-ES" sz="2000">
            <a:solidFill>
              <a:schemeClr val="tx1"/>
            </a:solidFill>
          </a:endParaRPr>
        </a:p>
      </dgm:t>
    </dgm:pt>
    <dgm:pt modelId="{7C91CA73-0D84-45ED-831A-D9400E6228F2}" type="pres">
      <dgm:prSet presAssocID="{5AB81CDB-1A65-4EE5-BBBD-4060C5371A29}" presName="Name0" presStyleCnt="0">
        <dgm:presLayoutVars>
          <dgm:chMax val="7"/>
          <dgm:chPref val="7"/>
          <dgm:dir/>
        </dgm:presLayoutVars>
      </dgm:prSet>
      <dgm:spPr/>
    </dgm:pt>
    <dgm:pt modelId="{C1537DEA-65B4-4E31-BDC5-537C9DF52E13}" type="pres">
      <dgm:prSet presAssocID="{5AB81CDB-1A65-4EE5-BBBD-4060C5371A29}" presName="Name1" presStyleCnt="0"/>
      <dgm:spPr/>
    </dgm:pt>
    <dgm:pt modelId="{AE26D7E3-4A7C-4FA4-8374-BF5EC2B54ECB}" type="pres">
      <dgm:prSet presAssocID="{5AB81CDB-1A65-4EE5-BBBD-4060C5371A29}" presName="cycle" presStyleCnt="0"/>
      <dgm:spPr/>
    </dgm:pt>
    <dgm:pt modelId="{4CD7C91C-7651-4E5E-9203-896E65046F48}" type="pres">
      <dgm:prSet presAssocID="{5AB81CDB-1A65-4EE5-BBBD-4060C5371A29}" presName="srcNode" presStyleLbl="node1" presStyleIdx="0" presStyleCnt="4"/>
      <dgm:spPr/>
    </dgm:pt>
    <dgm:pt modelId="{37FFDF84-785F-4B4B-AD8A-10387BB70155}" type="pres">
      <dgm:prSet presAssocID="{5AB81CDB-1A65-4EE5-BBBD-4060C5371A29}" presName="conn" presStyleLbl="parChTrans1D2" presStyleIdx="0" presStyleCnt="1"/>
      <dgm:spPr/>
    </dgm:pt>
    <dgm:pt modelId="{42C9A67A-411D-4392-909D-55A49EF98CF5}" type="pres">
      <dgm:prSet presAssocID="{5AB81CDB-1A65-4EE5-BBBD-4060C5371A29}" presName="extraNode" presStyleLbl="node1" presStyleIdx="0" presStyleCnt="4"/>
      <dgm:spPr/>
    </dgm:pt>
    <dgm:pt modelId="{29FC818B-D8CA-4979-B8B7-28B7279F2932}" type="pres">
      <dgm:prSet presAssocID="{5AB81CDB-1A65-4EE5-BBBD-4060C5371A29}" presName="dstNode" presStyleLbl="node1" presStyleIdx="0" presStyleCnt="4"/>
      <dgm:spPr/>
    </dgm:pt>
    <dgm:pt modelId="{425102D5-5077-4F49-A0CB-6E063517F9A5}" type="pres">
      <dgm:prSet presAssocID="{7B5F7D8F-EDF9-41A9-BDE0-140B66324CD4}" presName="text_1" presStyleLbl="node1" presStyleIdx="0" presStyleCnt="4">
        <dgm:presLayoutVars>
          <dgm:bulletEnabled val="1"/>
        </dgm:presLayoutVars>
      </dgm:prSet>
      <dgm:spPr/>
    </dgm:pt>
    <dgm:pt modelId="{1D065AA8-50C2-47DB-87B6-CF3A407248C4}" type="pres">
      <dgm:prSet presAssocID="{7B5F7D8F-EDF9-41A9-BDE0-140B66324CD4}" presName="accent_1" presStyleCnt="0"/>
      <dgm:spPr/>
    </dgm:pt>
    <dgm:pt modelId="{A4656F56-0391-4F79-8B98-F009E97FE014}" type="pres">
      <dgm:prSet presAssocID="{7B5F7D8F-EDF9-41A9-BDE0-140B66324CD4}" presName="accentRepeatNode" presStyleLbl="solidFgAcc1" presStyleIdx="0" presStyleCnt="4"/>
      <dgm:spPr/>
    </dgm:pt>
    <dgm:pt modelId="{12293303-76E6-4B77-B88B-A50498D397B7}" type="pres">
      <dgm:prSet presAssocID="{894C4B65-4090-4D44-B930-22A459B96615}" presName="text_2" presStyleLbl="node1" presStyleIdx="1" presStyleCnt="4" custLinFactNeighborX="-92" custLinFactNeighborY="2839">
        <dgm:presLayoutVars>
          <dgm:bulletEnabled val="1"/>
        </dgm:presLayoutVars>
      </dgm:prSet>
      <dgm:spPr/>
    </dgm:pt>
    <dgm:pt modelId="{E32AB3E5-1047-4C29-860D-837C8F493BF5}" type="pres">
      <dgm:prSet presAssocID="{894C4B65-4090-4D44-B930-22A459B96615}" presName="accent_2" presStyleCnt="0"/>
      <dgm:spPr/>
    </dgm:pt>
    <dgm:pt modelId="{37830BB9-D0EC-4F1E-9A79-E6762729447A}" type="pres">
      <dgm:prSet presAssocID="{894C4B65-4090-4D44-B930-22A459B96615}" presName="accentRepeatNode" presStyleLbl="solidFgAcc1" presStyleIdx="1" presStyleCnt="4"/>
      <dgm:spPr/>
    </dgm:pt>
    <dgm:pt modelId="{CBCE5C83-F62B-4128-9845-0D053DB07DC6}" type="pres">
      <dgm:prSet presAssocID="{A4385C37-0A15-4D0B-A054-3BADF1B805CF}" presName="text_3" presStyleLbl="node1" presStyleIdx="2" presStyleCnt="4">
        <dgm:presLayoutVars>
          <dgm:bulletEnabled val="1"/>
        </dgm:presLayoutVars>
      </dgm:prSet>
      <dgm:spPr/>
    </dgm:pt>
    <dgm:pt modelId="{DCA26750-1CDE-43DB-B4EE-A336ECCA0864}" type="pres">
      <dgm:prSet presAssocID="{A4385C37-0A15-4D0B-A054-3BADF1B805CF}" presName="accent_3" presStyleCnt="0"/>
      <dgm:spPr/>
    </dgm:pt>
    <dgm:pt modelId="{9E60737F-B7BD-4336-9730-F7F4C9C1F3A4}" type="pres">
      <dgm:prSet presAssocID="{A4385C37-0A15-4D0B-A054-3BADF1B805CF}" presName="accentRepeatNode" presStyleLbl="solidFgAcc1" presStyleIdx="2" presStyleCnt="4"/>
      <dgm:spPr/>
    </dgm:pt>
    <dgm:pt modelId="{0D844AD8-30FB-4A46-9A37-5A6418CD7B40}" type="pres">
      <dgm:prSet presAssocID="{4BBE33F8-A1C6-477B-897D-3520952D55F3}" presName="text_4" presStyleLbl="node1" presStyleIdx="3" presStyleCnt="4">
        <dgm:presLayoutVars>
          <dgm:bulletEnabled val="1"/>
        </dgm:presLayoutVars>
      </dgm:prSet>
      <dgm:spPr/>
    </dgm:pt>
    <dgm:pt modelId="{B305360E-CD1D-4A87-8AAD-F350E5276642}" type="pres">
      <dgm:prSet presAssocID="{4BBE33F8-A1C6-477B-897D-3520952D55F3}" presName="accent_4" presStyleCnt="0"/>
      <dgm:spPr/>
    </dgm:pt>
    <dgm:pt modelId="{6D4500E2-34B6-4F18-84A8-88262AB3A491}" type="pres">
      <dgm:prSet presAssocID="{4BBE33F8-A1C6-477B-897D-3520952D55F3}" presName="accentRepeatNode" presStyleLbl="solidFgAcc1" presStyleIdx="3" presStyleCnt="4"/>
      <dgm:spPr/>
    </dgm:pt>
  </dgm:ptLst>
  <dgm:cxnLst>
    <dgm:cxn modelId="{23F66C1D-0299-408B-B35F-E2CE7ADFE54C}" srcId="{5AB81CDB-1A65-4EE5-BBBD-4060C5371A29}" destId="{894C4B65-4090-4D44-B930-22A459B96615}" srcOrd="1" destOrd="0" parTransId="{085A622C-F309-427E-938B-E21D0604E25F}" sibTransId="{461D926C-BB62-438A-BF25-A01FDF9B5E5D}"/>
    <dgm:cxn modelId="{FFADC428-0F94-4296-A643-32B47921B8FE}" type="presOf" srcId="{4BBE33F8-A1C6-477B-897D-3520952D55F3}" destId="{0D844AD8-30FB-4A46-9A37-5A6418CD7B40}" srcOrd="0" destOrd="0" presId="urn:microsoft.com/office/officeart/2008/layout/VerticalCurvedList"/>
    <dgm:cxn modelId="{77DF3F2F-A865-4AAE-A847-AB00A1509921}" type="presOf" srcId="{5AB81CDB-1A65-4EE5-BBBD-4060C5371A29}" destId="{7C91CA73-0D84-45ED-831A-D9400E6228F2}" srcOrd="0" destOrd="0" presId="urn:microsoft.com/office/officeart/2008/layout/VerticalCurvedList"/>
    <dgm:cxn modelId="{84C0785E-71E3-4CE9-875F-F556ABCFAB0C}" type="presOf" srcId="{A4385C37-0A15-4D0B-A054-3BADF1B805CF}" destId="{CBCE5C83-F62B-4128-9845-0D053DB07DC6}" srcOrd="0" destOrd="0" presId="urn:microsoft.com/office/officeart/2008/layout/VerticalCurvedList"/>
    <dgm:cxn modelId="{F715B85F-C917-43F2-A03A-4E88FD606BE1}" srcId="{5AB81CDB-1A65-4EE5-BBBD-4060C5371A29}" destId="{4BBE33F8-A1C6-477B-897D-3520952D55F3}" srcOrd="3" destOrd="0" parTransId="{1784C5F1-0A38-4C64-8700-709EEB190EF2}" sibTransId="{303EE9FC-FE9A-4533-BD4B-85CB85034C20}"/>
    <dgm:cxn modelId="{ABD5BD9D-779D-450F-AF6D-55D2CF0CA990}" srcId="{5AB81CDB-1A65-4EE5-BBBD-4060C5371A29}" destId="{7B5F7D8F-EDF9-41A9-BDE0-140B66324CD4}" srcOrd="0" destOrd="0" parTransId="{85024BFB-0275-4827-AF73-E4217876C07B}" sibTransId="{66FC29EE-2424-475D-BADB-296F2B70B187}"/>
    <dgm:cxn modelId="{999F25B9-1D7B-489A-BDBD-8082BD488B6D}" type="presOf" srcId="{66FC29EE-2424-475D-BADB-296F2B70B187}" destId="{37FFDF84-785F-4B4B-AD8A-10387BB70155}" srcOrd="0" destOrd="0" presId="urn:microsoft.com/office/officeart/2008/layout/VerticalCurvedList"/>
    <dgm:cxn modelId="{FDD236D6-12CD-4C08-AA2C-74EC629CFAA3}" srcId="{5AB81CDB-1A65-4EE5-BBBD-4060C5371A29}" destId="{A4385C37-0A15-4D0B-A054-3BADF1B805CF}" srcOrd="2" destOrd="0" parTransId="{885BE88C-66FF-47B9-9974-31F8A1961415}" sibTransId="{77F8F330-F63B-416F-AD83-493227C0348C}"/>
    <dgm:cxn modelId="{26C51EF1-1F13-4D26-9D69-AB0384DA6D71}" type="presOf" srcId="{894C4B65-4090-4D44-B930-22A459B96615}" destId="{12293303-76E6-4B77-B88B-A50498D397B7}" srcOrd="0" destOrd="0" presId="urn:microsoft.com/office/officeart/2008/layout/VerticalCurvedList"/>
    <dgm:cxn modelId="{4B57CCF7-FDBB-4BE3-AF3E-2C3C52041F5B}" type="presOf" srcId="{7B5F7D8F-EDF9-41A9-BDE0-140B66324CD4}" destId="{425102D5-5077-4F49-A0CB-6E063517F9A5}" srcOrd="0" destOrd="0" presId="urn:microsoft.com/office/officeart/2008/layout/VerticalCurvedList"/>
    <dgm:cxn modelId="{3CDBEDC5-3E1F-483A-824F-D553BB205448}" type="presParOf" srcId="{7C91CA73-0D84-45ED-831A-D9400E6228F2}" destId="{C1537DEA-65B4-4E31-BDC5-537C9DF52E13}" srcOrd="0" destOrd="0" presId="urn:microsoft.com/office/officeart/2008/layout/VerticalCurvedList"/>
    <dgm:cxn modelId="{39560A70-8BD3-4D85-9EE8-1840EBDEA5C8}" type="presParOf" srcId="{C1537DEA-65B4-4E31-BDC5-537C9DF52E13}" destId="{AE26D7E3-4A7C-4FA4-8374-BF5EC2B54ECB}" srcOrd="0" destOrd="0" presId="urn:microsoft.com/office/officeart/2008/layout/VerticalCurvedList"/>
    <dgm:cxn modelId="{CAE0E6A1-CC9C-47CB-8E45-CD536C075EB8}" type="presParOf" srcId="{AE26D7E3-4A7C-4FA4-8374-BF5EC2B54ECB}" destId="{4CD7C91C-7651-4E5E-9203-896E65046F48}" srcOrd="0" destOrd="0" presId="urn:microsoft.com/office/officeart/2008/layout/VerticalCurvedList"/>
    <dgm:cxn modelId="{E3413A6E-1A83-4D2C-BA65-614E8F6FF953}" type="presParOf" srcId="{AE26D7E3-4A7C-4FA4-8374-BF5EC2B54ECB}" destId="{37FFDF84-785F-4B4B-AD8A-10387BB70155}" srcOrd="1" destOrd="0" presId="urn:microsoft.com/office/officeart/2008/layout/VerticalCurvedList"/>
    <dgm:cxn modelId="{5E8C2DF3-8112-48C5-8163-36280AC088F5}" type="presParOf" srcId="{AE26D7E3-4A7C-4FA4-8374-BF5EC2B54ECB}" destId="{42C9A67A-411D-4392-909D-55A49EF98CF5}" srcOrd="2" destOrd="0" presId="urn:microsoft.com/office/officeart/2008/layout/VerticalCurvedList"/>
    <dgm:cxn modelId="{185EB9A9-4265-4B8A-B199-D26F8A437006}" type="presParOf" srcId="{AE26D7E3-4A7C-4FA4-8374-BF5EC2B54ECB}" destId="{29FC818B-D8CA-4979-B8B7-28B7279F2932}" srcOrd="3" destOrd="0" presId="urn:microsoft.com/office/officeart/2008/layout/VerticalCurvedList"/>
    <dgm:cxn modelId="{BFE6BE0E-5221-45AE-BD80-B082EE13EA98}" type="presParOf" srcId="{C1537DEA-65B4-4E31-BDC5-537C9DF52E13}" destId="{425102D5-5077-4F49-A0CB-6E063517F9A5}" srcOrd="1" destOrd="0" presId="urn:microsoft.com/office/officeart/2008/layout/VerticalCurvedList"/>
    <dgm:cxn modelId="{B43B25B0-E6AD-483E-9D5F-F91F73F2BAEB}" type="presParOf" srcId="{C1537DEA-65B4-4E31-BDC5-537C9DF52E13}" destId="{1D065AA8-50C2-47DB-87B6-CF3A407248C4}" srcOrd="2" destOrd="0" presId="urn:microsoft.com/office/officeart/2008/layout/VerticalCurvedList"/>
    <dgm:cxn modelId="{0611F86A-5FE4-4E66-85BB-F5691F5BC42C}" type="presParOf" srcId="{1D065AA8-50C2-47DB-87B6-CF3A407248C4}" destId="{A4656F56-0391-4F79-8B98-F009E97FE014}" srcOrd="0" destOrd="0" presId="urn:microsoft.com/office/officeart/2008/layout/VerticalCurvedList"/>
    <dgm:cxn modelId="{F1DFD6D7-ACBD-497B-8A0E-02BC5E3B3827}" type="presParOf" srcId="{C1537DEA-65B4-4E31-BDC5-537C9DF52E13}" destId="{12293303-76E6-4B77-B88B-A50498D397B7}" srcOrd="3" destOrd="0" presId="urn:microsoft.com/office/officeart/2008/layout/VerticalCurvedList"/>
    <dgm:cxn modelId="{DCB1315E-8A18-4E0E-93E5-BF93B80E594E}" type="presParOf" srcId="{C1537DEA-65B4-4E31-BDC5-537C9DF52E13}" destId="{E32AB3E5-1047-4C29-860D-837C8F493BF5}" srcOrd="4" destOrd="0" presId="urn:microsoft.com/office/officeart/2008/layout/VerticalCurvedList"/>
    <dgm:cxn modelId="{D03648D2-44C4-4CF9-8CBF-4DEBD42E24A8}" type="presParOf" srcId="{E32AB3E5-1047-4C29-860D-837C8F493BF5}" destId="{37830BB9-D0EC-4F1E-9A79-E6762729447A}" srcOrd="0" destOrd="0" presId="urn:microsoft.com/office/officeart/2008/layout/VerticalCurvedList"/>
    <dgm:cxn modelId="{BCC1687B-A566-4688-BF0E-78B6A50F21C8}" type="presParOf" srcId="{C1537DEA-65B4-4E31-BDC5-537C9DF52E13}" destId="{CBCE5C83-F62B-4128-9845-0D053DB07DC6}" srcOrd="5" destOrd="0" presId="urn:microsoft.com/office/officeart/2008/layout/VerticalCurvedList"/>
    <dgm:cxn modelId="{A70FE1EA-C2C3-4E4A-9665-647AFC04B747}" type="presParOf" srcId="{C1537DEA-65B4-4E31-BDC5-537C9DF52E13}" destId="{DCA26750-1CDE-43DB-B4EE-A336ECCA0864}" srcOrd="6" destOrd="0" presId="urn:microsoft.com/office/officeart/2008/layout/VerticalCurvedList"/>
    <dgm:cxn modelId="{5A9AA81F-2FBA-4048-A359-74BEB0A886F0}" type="presParOf" srcId="{DCA26750-1CDE-43DB-B4EE-A336ECCA0864}" destId="{9E60737F-B7BD-4336-9730-F7F4C9C1F3A4}" srcOrd="0" destOrd="0" presId="urn:microsoft.com/office/officeart/2008/layout/VerticalCurvedList"/>
    <dgm:cxn modelId="{52748229-04E3-429A-8E4E-B0CE69020E45}" type="presParOf" srcId="{C1537DEA-65B4-4E31-BDC5-537C9DF52E13}" destId="{0D844AD8-30FB-4A46-9A37-5A6418CD7B40}" srcOrd="7" destOrd="0" presId="urn:microsoft.com/office/officeart/2008/layout/VerticalCurvedList"/>
    <dgm:cxn modelId="{60BCB411-B5D5-47DA-9C8A-50AFC875A878}" type="presParOf" srcId="{C1537DEA-65B4-4E31-BDC5-537C9DF52E13}" destId="{B305360E-CD1D-4A87-8AAD-F350E5276642}" srcOrd="8" destOrd="0" presId="urn:microsoft.com/office/officeart/2008/layout/VerticalCurvedList"/>
    <dgm:cxn modelId="{692320E0-11CA-4A3A-A22A-63DF4B637197}" type="presParOf" srcId="{B305360E-CD1D-4A87-8AAD-F350E5276642}" destId="{6D4500E2-34B6-4F18-84A8-88262AB3A4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9F42EA-F2F7-4B67-8EFA-52017A2B689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s-ES"/>
        </a:p>
      </dgm:t>
    </dgm:pt>
    <dgm:pt modelId="{A7D3B0D3-F643-42E6-A781-B0BD8DCC3F1C}">
      <dgm:prSet/>
      <dgm:spPr/>
      <dgm:t>
        <a:bodyPr/>
        <a:lstStyle/>
        <a:p>
          <a:r>
            <a:rPr lang="el-GR" altLang="es-ES" dirty="0">
              <a:solidFill>
                <a:schemeClr val="tx1"/>
              </a:solidFill>
            </a:rPr>
            <a:t>Η πρώτη θέλει τεχνολογικές προόδους που πάντα
φουσκώνουν τα εισοδήματά τους</a:t>
          </a:r>
          <a:r>
            <a:rPr lang="en-US" altLang="es-ES" dirty="0">
              <a:solidFill>
                <a:schemeClr val="tx1"/>
              </a:solidFill>
              <a:latin typeface="Arial Rounded MT Bold" panose="020F0704030504030204" pitchFamily="34" charset="0"/>
            </a:rPr>
            <a:t>. </a:t>
          </a:r>
          <a:endParaRPr lang="es-ES" dirty="0">
            <a:solidFill>
              <a:schemeClr val="tx1"/>
            </a:solidFill>
          </a:endParaRPr>
        </a:p>
      </dgm:t>
    </dgm:pt>
    <dgm:pt modelId="{9CBDF7DC-4F07-4BC0-BDC7-A1DC56E79521}" type="parTrans" cxnId="{92694D38-F008-47D1-8E04-A39819EBE7EA}">
      <dgm:prSet/>
      <dgm:spPr/>
      <dgm:t>
        <a:bodyPr/>
        <a:lstStyle/>
        <a:p>
          <a:endParaRPr lang="es-ES">
            <a:solidFill>
              <a:schemeClr val="tx1"/>
            </a:solidFill>
          </a:endParaRPr>
        </a:p>
      </dgm:t>
    </dgm:pt>
    <dgm:pt modelId="{7C8BBFA5-1097-4880-8CDF-6C8D14A05702}" type="sibTrans" cxnId="{92694D38-F008-47D1-8E04-A39819EBE7EA}">
      <dgm:prSet/>
      <dgm:spPr/>
      <dgm:t>
        <a:bodyPr/>
        <a:lstStyle/>
        <a:p>
          <a:endParaRPr lang="es-ES">
            <a:solidFill>
              <a:schemeClr val="tx1"/>
            </a:solidFill>
          </a:endParaRPr>
        </a:p>
      </dgm:t>
    </dgm:pt>
    <dgm:pt modelId="{4DF3ECEE-B8C9-4857-9EA5-C7AC23839BC7}">
      <dgm:prSet/>
      <dgm:spPr/>
      <dgm:t>
        <a:bodyPr/>
        <a:lstStyle/>
        <a:p>
          <a:r>
            <a:rPr lang="el-GR" altLang="es-ES" dirty="0">
              <a:solidFill>
                <a:schemeClr val="tx1"/>
              </a:solidFill>
            </a:rPr>
            <a:t>Η άλλη θέλει την αυτοματοποίηση να βλάψει τους μισθούς των εργαζομένων
γιατί οι άνθρωποι αντικαθίστανται από μηχανές.</a:t>
          </a:r>
          <a:endParaRPr lang="es-ES" dirty="0">
            <a:solidFill>
              <a:schemeClr val="tx1"/>
            </a:solidFill>
          </a:endParaRPr>
        </a:p>
      </dgm:t>
    </dgm:pt>
    <dgm:pt modelId="{38D89659-1460-41B7-81B1-C8151F86198D}" type="parTrans" cxnId="{0D976C7E-BEBA-4224-8919-E5BE3603EE6E}">
      <dgm:prSet/>
      <dgm:spPr/>
      <dgm:t>
        <a:bodyPr/>
        <a:lstStyle/>
        <a:p>
          <a:endParaRPr lang="es-ES">
            <a:solidFill>
              <a:schemeClr val="tx1"/>
            </a:solidFill>
          </a:endParaRPr>
        </a:p>
      </dgm:t>
    </dgm:pt>
    <dgm:pt modelId="{D5C141AA-4297-457F-9F60-957D1C897A15}" type="sibTrans" cxnId="{0D976C7E-BEBA-4224-8919-E5BE3603EE6E}">
      <dgm:prSet/>
      <dgm:spPr/>
      <dgm:t>
        <a:bodyPr/>
        <a:lstStyle/>
        <a:p>
          <a:endParaRPr lang="es-ES">
            <a:solidFill>
              <a:schemeClr val="tx1"/>
            </a:solidFill>
          </a:endParaRPr>
        </a:p>
      </dgm:t>
    </dgm:pt>
    <dgm:pt modelId="{61CC3F6C-91C7-4595-8743-C9D14165F7A7}" type="pres">
      <dgm:prSet presAssocID="{849F42EA-F2F7-4B67-8EFA-52017A2B6898}" presName="compositeShape" presStyleCnt="0">
        <dgm:presLayoutVars>
          <dgm:chMax val="2"/>
          <dgm:dir/>
          <dgm:resizeHandles val="exact"/>
        </dgm:presLayoutVars>
      </dgm:prSet>
      <dgm:spPr/>
    </dgm:pt>
    <dgm:pt modelId="{ADEA7C21-D928-4499-8A91-1B01AFDADD0A}" type="pres">
      <dgm:prSet presAssocID="{849F42EA-F2F7-4B67-8EFA-52017A2B6898}" presName="ribbon" presStyleLbl="node1" presStyleIdx="0" presStyleCnt="1" custLinFactNeighborX="1381"/>
      <dgm:spPr>
        <a:solidFill>
          <a:srgbClr val="98DFBB"/>
        </a:solidFill>
      </dgm:spPr>
    </dgm:pt>
    <dgm:pt modelId="{510D08A1-8A5A-4A78-AE39-567BFD4C6CA5}" type="pres">
      <dgm:prSet presAssocID="{849F42EA-F2F7-4B67-8EFA-52017A2B6898}" presName="leftArrowText" presStyleLbl="node1" presStyleIdx="0" presStyleCnt="1">
        <dgm:presLayoutVars>
          <dgm:chMax val="0"/>
          <dgm:bulletEnabled val="1"/>
        </dgm:presLayoutVars>
      </dgm:prSet>
      <dgm:spPr/>
    </dgm:pt>
    <dgm:pt modelId="{95032B30-D01D-4593-97D4-99F11FB022E0}" type="pres">
      <dgm:prSet presAssocID="{849F42EA-F2F7-4B67-8EFA-52017A2B6898}" presName="rightArrowText" presStyleLbl="node1" presStyleIdx="0" presStyleCnt="1">
        <dgm:presLayoutVars>
          <dgm:chMax val="0"/>
          <dgm:bulletEnabled val="1"/>
        </dgm:presLayoutVars>
      </dgm:prSet>
      <dgm:spPr/>
    </dgm:pt>
  </dgm:ptLst>
  <dgm:cxnLst>
    <dgm:cxn modelId="{F5230231-571C-4424-97C0-9FA84EDB0A7C}" type="presOf" srcId="{849F42EA-F2F7-4B67-8EFA-52017A2B6898}" destId="{61CC3F6C-91C7-4595-8743-C9D14165F7A7}" srcOrd="0" destOrd="0" presId="urn:microsoft.com/office/officeart/2005/8/layout/arrow6"/>
    <dgm:cxn modelId="{92694D38-F008-47D1-8E04-A39819EBE7EA}" srcId="{849F42EA-F2F7-4B67-8EFA-52017A2B6898}" destId="{A7D3B0D3-F643-42E6-A781-B0BD8DCC3F1C}" srcOrd="0" destOrd="0" parTransId="{9CBDF7DC-4F07-4BC0-BDC7-A1DC56E79521}" sibTransId="{7C8BBFA5-1097-4880-8CDF-6C8D14A05702}"/>
    <dgm:cxn modelId="{0D976C7E-BEBA-4224-8919-E5BE3603EE6E}" srcId="{849F42EA-F2F7-4B67-8EFA-52017A2B6898}" destId="{4DF3ECEE-B8C9-4857-9EA5-C7AC23839BC7}" srcOrd="1" destOrd="0" parTransId="{38D89659-1460-41B7-81B1-C8151F86198D}" sibTransId="{D5C141AA-4297-457F-9F60-957D1C897A15}"/>
    <dgm:cxn modelId="{3564F1D6-C2E7-4CC0-89B9-14980DE0E023}" type="presOf" srcId="{A7D3B0D3-F643-42E6-A781-B0BD8DCC3F1C}" destId="{510D08A1-8A5A-4A78-AE39-567BFD4C6CA5}" srcOrd="0" destOrd="0" presId="urn:microsoft.com/office/officeart/2005/8/layout/arrow6"/>
    <dgm:cxn modelId="{6EC81AF8-536B-49E6-9E6D-196344319078}" type="presOf" srcId="{4DF3ECEE-B8C9-4857-9EA5-C7AC23839BC7}" destId="{95032B30-D01D-4593-97D4-99F11FB022E0}" srcOrd="0" destOrd="0" presId="urn:microsoft.com/office/officeart/2005/8/layout/arrow6"/>
    <dgm:cxn modelId="{8E5572D0-9826-4206-8712-98C5A944E1FC}" type="presParOf" srcId="{61CC3F6C-91C7-4595-8743-C9D14165F7A7}" destId="{ADEA7C21-D928-4499-8A91-1B01AFDADD0A}" srcOrd="0" destOrd="0" presId="urn:microsoft.com/office/officeart/2005/8/layout/arrow6"/>
    <dgm:cxn modelId="{92FD1C66-093E-4472-9428-2D9D6D16DDFF}" type="presParOf" srcId="{61CC3F6C-91C7-4595-8743-C9D14165F7A7}" destId="{510D08A1-8A5A-4A78-AE39-567BFD4C6CA5}" srcOrd="1" destOrd="0" presId="urn:microsoft.com/office/officeart/2005/8/layout/arrow6"/>
    <dgm:cxn modelId="{89A7DF3C-2EC9-4437-891E-EA0092EF7D52}" type="presParOf" srcId="{61CC3F6C-91C7-4595-8743-C9D14165F7A7}" destId="{95032B30-D01D-4593-97D4-99F11FB022E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5E9EE5-7967-4B6F-B15A-D4B7E797914E}"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2C1A64D3-FAEF-45C9-B408-72A391BFF992}">
      <dgm:prSet custT="1"/>
      <dgm:spPr/>
      <dgm:t>
        <a:bodyPr/>
        <a:lstStyle/>
        <a:p>
          <a:r>
            <a:rPr lang="el-GR" altLang="es-ES" sz="1100" dirty="0">
              <a:solidFill>
                <a:schemeClr val="tx1"/>
              </a:solidFill>
            </a:rPr>
            <a:t>μελετήστε σκληρά, χρησιμοποιήστε την τεχνολογία και όλους τους άλλους διαθέσιμους πόρους για να "γεμίσετε την εργαλειοθήκη σας"</a:t>
          </a:r>
          <a:endParaRPr lang="es-ES" sz="1100" dirty="0">
            <a:solidFill>
              <a:schemeClr val="tx1"/>
            </a:solidFill>
            <a:latin typeface="Arial Rounded MT Bold" panose="020F0704030504030204" pitchFamily="34" charset="0"/>
          </a:endParaRPr>
        </a:p>
      </dgm:t>
    </dgm:pt>
    <dgm:pt modelId="{65B65B97-D2D5-46C2-89F8-3F8CB78898F9}" type="parTrans" cxnId="{9D88275B-C598-479B-92FC-4FEF94B499AA}">
      <dgm:prSet/>
      <dgm:spPr/>
      <dgm:t>
        <a:bodyPr/>
        <a:lstStyle/>
        <a:p>
          <a:endParaRPr lang="es-ES" sz="1600">
            <a:solidFill>
              <a:schemeClr val="tx1"/>
            </a:solidFill>
            <a:latin typeface="Arial Rounded MT Bold" panose="020F0704030504030204" pitchFamily="34" charset="0"/>
          </a:endParaRPr>
        </a:p>
      </dgm:t>
    </dgm:pt>
    <dgm:pt modelId="{F48C7224-DC94-49DA-91BA-8C3C14195096}" type="sibTrans" cxnId="{9D88275B-C598-479B-92FC-4FEF94B499AA}">
      <dgm:prSet custT="1"/>
      <dgm:spPr/>
      <dgm:t>
        <a:bodyPr/>
        <a:lstStyle/>
        <a:p>
          <a:endParaRPr lang="es-ES" sz="900">
            <a:solidFill>
              <a:schemeClr val="tx1"/>
            </a:solidFill>
            <a:latin typeface="Arial Rounded MT Bold" panose="020F0704030504030204" pitchFamily="34" charset="0"/>
          </a:endParaRPr>
        </a:p>
      </dgm:t>
    </dgm:pt>
    <dgm:pt modelId="{F4A0DD3D-C793-43E8-AE5F-430347FC4EAA}">
      <dgm:prSet custT="1"/>
      <dgm:spPr/>
      <dgm:t>
        <a:bodyPr/>
        <a:lstStyle/>
        <a:p>
          <a:r>
            <a:rPr lang="el-GR" altLang="es-ES" sz="1100" dirty="0">
              <a:solidFill>
                <a:schemeClr val="tx1"/>
              </a:solidFill>
            </a:rPr>
            <a:t>και να αποκτήσετε τις δεξιότητες και τις ικανότητες που θα χρειαστούν στη
δεύτερη εποχή των μηχανών.</a:t>
          </a:r>
          <a:endParaRPr lang="es-ES" sz="1100" dirty="0">
            <a:solidFill>
              <a:schemeClr val="tx1"/>
            </a:solidFill>
            <a:latin typeface="Arial Rounded MT Bold" panose="020F0704030504030204" pitchFamily="34" charset="0"/>
          </a:endParaRPr>
        </a:p>
      </dgm:t>
    </dgm:pt>
    <dgm:pt modelId="{98DDDF0D-93D2-4CF2-856B-C6CF88E9360A}" type="par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403EC203-6399-44CD-8132-947B1BB33A31}" type="sibTrans" cxnId="{B077459B-C7B8-4F53-8A98-392C9FD906E8}">
      <dgm:prSet/>
      <dgm:spPr/>
      <dgm:t>
        <a:bodyPr/>
        <a:lstStyle/>
        <a:p>
          <a:endParaRPr lang="es-ES" sz="1600">
            <a:solidFill>
              <a:schemeClr val="tx1"/>
            </a:solidFill>
            <a:latin typeface="Arial Rounded MT Bold" panose="020F0704030504030204" pitchFamily="34" charset="0"/>
          </a:endParaRPr>
        </a:p>
      </dgm:t>
    </dgm:pt>
    <dgm:pt modelId="{FCFF237A-6157-48E0-BAE5-C2AE0E6796DC}">
      <dgm:prSet custT="1"/>
      <dgm:spPr/>
      <dgm:t>
        <a:bodyPr/>
        <a:lstStyle/>
        <a:p>
          <a:r>
            <a:rPr lang="el-GR" altLang="es-ES" sz="1100" dirty="0">
              <a:solidFill>
                <a:schemeClr val="tx1"/>
              </a:solidFill>
            </a:rPr>
            <a:t>Αυτή η έρευνα μας οδηγεί απευθείας στη θεμελιώδη σύστασή μας για τους μαθητές και τους γονείς τους:</a:t>
          </a:r>
          <a:endParaRPr lang="es-ES" sz="1100" dirty="0">
            <a:solidFill>
              <a:schemeClr val="tx1"/>
            </a:solidFill>
            <a:latin typeface="Arial Rounded MT Bold" panose="020F0704030504030204" pitchFamily="34" charset="0"/>
          </a:endParaRPr>
        </a:p>
      </dgm:t>
    </dgm:pt>
    <dgm:pt modelId="{68F3E01F-6EE9-4A96-B4C1-727B1F3B9439}" type="parTrans" cxnId="{BB2F8872-317A-4B1B-86C8-EEA1BF44233B}">
      <dgm:prSet/>
      <dgm:spPr/>
      <dgm:t>
        <a:bodyPr/>
        <a:lstStyle/>
        <a:p>
          <a:endParaRPr lang="es-ES" sz="1600">
            <a:solidFill>
              <a:schemeClr val="tx1"/>
            </a:solidFill>
            <a:latin typeface="Arial Rounded MT Bold" panose="020F0704030504030204" pitchFamily="34" charset="0"/>
          </a:endParaRPr>
        </a:p>
      </dgm:t>
    </dgm:pt>
    <dgm:pt modelId="{74F19F0D-0FCD-4604-99CB-A4FB857EC38C}" type="sibTrans" cxnId="{BB2F8872-317A-4B1B-86C8-EEA1BF44233B}">
      <dgm:prSet custT="1"/>
      <dgm:spPr/>
      <dgm:t>
        <a:bodyPr/>
        <a:lstStyle/>
        <a:p>
          <a:endParaRPr lang="es-ES" sz="900">
            <a:solidFill>
              <a:schemeClr val="tx1"/>
            </a:solidFill>
            <a:latin typeface="Arial Rounded MT Bold" panose="020F0704030504030204" pitchFamily="34" charset="0"/>
          </a:endParaRPr>
        </a:p>
      </dgm:t>
    </dgm:pt>
    <dgm:pt modelId="{2B113F20-1928-4AFC-87B4-8C3C0E37CADB}" type="pres">
      <dgm:prSet presAssocID="{BC5E9EE5-7967-4B6F-B15A-D4B7E797914E}" presName="Name0" presStyleCnt="0">
        <dgm:presLayoutVars>
          <dgm:dir/>
          <dgm:resizeHandles val="exact"/>
        </dgm:presLayoutVars>
      </dgm:prSet>
      <dgm:spPr/>
    </dgm:pt>
    <dgm:pt modelId="{48318322-1123-4240-9582-43949506BEF6}" type="pres">
      <dgm:prSet presAssocID="{FCFF237A-6157-48E0-BAE5-C2AE0E6796DC}" presName="node" presStyleLbl="node1" presStyleIdx="0" presStyleCnt="3">
        <dgm:presLayoutVars>
          <dgm:bulletEnabled val="1"/>
        </dgm:presLayoutVars>
      </dgm:prSet>
      <dgm:spPr/>
    </dgm:pt>
    <dgm:pt modelId="{71A5F787-3287-4D68-A307-3E186FACB03C}" type="pres">
      <dgm:prSet presAssocID="{74F19F0D-0FCD-4604-99CB-A4FB857EC38C}" presName="sibTrans" presStyleLbl="sibTrans2D1" presStyleIdx="0" presStyleCnt="2"/>
      <dgm:spPr/>
    </dgm:pt>
    <dgm:pt modelId="{B0ADC36C-6F2C-41A1-B9AF-C5641A400E12}" type="pres">
      <dgm:prSet presAssocID="{74F19F0D-0FCD-4604-99CB-A4FB857EC38C}" presName="connectorText" presStyleLbl="sibTrans2D1" presStyleIdx="0" presStyleCnt="2"/>
      <dgm:spPr/>
    </dgm:pt>
    <dgm:pt modelId="{CC26C107-16A6-4F85-9BA2-2D3B6F214E99}" type="pres">
      <dgm:prSet presAssocID="{2C1A64D3-FAEF-45C9-B408-72A391BFF992}" presName="node" presStyleLbl="node1" presStyleIdx="1" presStyleCnt="3">
        <dgm:presLayoutVars>
          <dgm:bulletEnabled val="1"/>
        </dgm:presLayoutVars>
      </dgm:prSet>
      <dgm:spPr/>
    </dgm:pt>
    <dgm:pt modelId="{80AF990B-45D1-4092-B0E9-5882375E7C34}" type="pres">
      <dgm:prSet presAssocID="{F48C7224-DC94-49DA-91BA-8C3C14195096}" presName="sibTrans" presStyleLbl="sibTrans2D1" presStyleIdx="1" presStyleCnt="2"/>
      <dgm:spPr/>
    </dgm:pt>
    <dgm:pt modelId="{E36E1D8B-2EF7-4B21-95F7-B8AD476574F8}" type="pres">
      <dgm:prSet presAssocID="{F48C7224-DC94-49DA-91BA-8C3C14195096}" presName="connectorText" presStyleLbl="sibTrans2D1" presStyleIdx="1" presStyleCnt="2"/>
      <dgm:spPr/>
    </dgm:pt>
    <dgm:pt modelId="{2C212F22-66BC-4309-8A42-B64F5508FFA6}" type="pres">
      <dgm:prSet presAssocID="{F4A0DD3D-C793-43E8-AE5F-430347FC4EAA}" presName="node" presStyleLbl="node1" presStyleIdx="2" presStyleCnt="3">
        <dgm:presLayoutVars>
          <dgm:bulletEnabled val="1"/>
        </dgm:presLayoutVars>
      </dgm:prSet>
      <dgm:spPr/>
    </dgm:pt>
  </dgm:ptLst>
  <dgm:cxnLst>
    <dgm:cxn modelId="{62EA7A00-23E3-47A8-B70D-45F069601B7F}" type="presOf" srcId="{F48C7224-DC94-49DA-91BA-8C3C14195096}" destId="{E36E1D8B-2EF7-4B21-95F7-B8AD476574F8}" srcOrd="1" destOrd="0" presId="urn:microsoft.com/office/officeart/2005/8/layout/process1"/>
    <dgm:cxn modelId="{0A42A419-5B3C-4772-BB93-02503DB1DFC5}" type="presOf" srcId="{BC5E9EE5-7967-4B6F-B15A-D4B7E797914E}" destId="{2B113F20-1928-4AFC-87B4-8C3C0E37CADB}" srcOrd="0" destOrd="0" presId="urn:microsoft.com/office/officeart/2005/8/layout/process1"/>
    <dgm:cxn modelId="{6431722A-7BFD-48F6-ADD3-11781C6F551A}" type="presOf" srcId="{74F19F0D-0FCD-4604-99CB-A4FB857EC38C}" destId="{B0ADC36C-6F2C-41A1-B9AF-C5641A400E12}" srcOrd="1" destOrd="0" presId="urn:microsoft.com/office/officeart/2005/8/layout/process1"/>
    <dgm:cxn modelId="{97629438-E11B-42A7-9CBF-8F7CA0989823}" type="presOf" srcId="{F4A0DD3D-C793-43E8-AE5F-430347FC4EAA}" destId="{2C212F22-66BC-4309-8A42-B64F5508FFA6}" srcOrd="0" destOrd="0" presId="urn:microsoft.com/office/officeart/2005/8/layout/process1"/>
    <dgm:cxn modelId="{9D88275B-C598-479B-92FC-4FEF94B499AA}" srcId="{BC5E9EE5-7967-4B6F-B15A-D4B7E797914E}" destId="{2C1A64D3-FAEF-45C9-B408-72A391BFF992}" srcOrd="1" destOrd="0" parTransId="{65B65B97-D2D5-46C2-89F8-3F8CB78898F9}" sibTransId="{F48C7224-DC94-49DA-91BA-8C3C14195096}"/>
    <dgm:cxn modelId="{5753D046-CDCB-4906-8BDE-972420621F01}" type="presOf" srcId="{F48C7224-DC94-49DA-91BA-8C3C14195096}" destId="{80AF990B-45D1-4092-B0E9-5882375E7C34}" srcOrd="0" destOrd="0" presId="urn:microsoft.com/office/officeart/2005/8/layout/process1"/>
    <dgm:cxn modelId="{BB2F8872-317A-4B1B-86C8-EEA1BF44233B}" srcId="{BC5E9EE5-7967-4B6F-B15A-D4B7E797914E}" destId="{FCFF237A-6157-48E0-BAE5-C2AE0E6796DC}" srcOrd="0" destOrd="0" parTransId="{68F3E01F-6EE9-4A96-B4C1-727B1F3B9439}" sibTransId="{74F19F0D-0FCD-4604-99CB-A4FB857EC38C}"/>
    <dgm:cxn modelId="{EF752C55-39DA-4677-9471-0A33E97D7210}" type="presOf" srcId="{74F19F0D-0FCD-4604-99CB-A4FB857EC38C}" destId="{71A5F787-3287-4D68-A307-3E186FACB03C}" srcOrd="0" destOrd="0" presId="urn:microsoft.com/office/officeart/2005/8/layout/process1"/>
    <dgm:cxn modelId="{B077459B-C7B8-4F53-8A98-392C9FD906E8}" srcId="{BC5E9EE5-7967-4B6F-B15A-D4B7E797914E}" destId="{F4A0DD3D-C793-43E8-AE5F-430347FC4EAA}" srcOrd="2" destOrd="0" parTransId="{98DDDF0D-93D2-4CF2-856B-C6CF88E9360A}" sibTransId="{403EC203-6399-44CD-8132-947B1BB33A31}"/>
    <dgm:cxn modelId="{9D2865AD-0220-4824-9D58-48122E787834}" type="presOf" srcId="{2C1A64D3-FAEF-45C9-B408-72A391BFF992}" destId="{CC26C107-16A6-4F85-9BA2-2D3B6F214E99}" srcOrd="0" destOrd="0" presId="urn:microsoft.com/office/officeart/2005/8/layout/process1"/>
    <dgm:cxn modelId="{CC2E28E9-D3AB-47C9-812A-E6B7BC846122}" type="presOf" srcId="{FCFF237A-6157-48E0-BAE5-C2AE0E6796DC}" destId="{48318322-1123-4240-9582-43949506BEF6}" srcOrd="0" destOrd="0" presId="urn:microsoft.com/office/officeart/2005/8/layout/process1"/>
    <dgm:cxn modelId="{50CBFAC1-A8F2-4FCE-9950-0E902FF21A1C}" type="presParOf" srcId="{2B113F20-1928-4AFC-87B4-8C3C0E37CADB}" destId="{48318322-1123-4240-9582-43949506BEF6}" srcOrd="0" destOrd="0" presId="urn:microsoft.com/office/officeart/2005/8/layout/process1"/>
    <dgm:cxn modelId="{E4C1675B-9203-431E-BB0E-D5CB55631A0C}" type="presParOf" srcId="{2B113F20-1928-4AFC-87B4-8C3C0E37CADB}" destId="{71A5F787-3287-4D68-A307-3E186FACB03C}" srcOrd="1" destOrd="0" presId="urn:microsoft.com/office/officeart/2005/8/layout/process1"/>
    <dgm:cxn modelId="{D191D049-C768-472B-AFE1-1E2FAA113DD2}" type="presParOf" srcId="{71A5F787-3287-4D68-A307-3E186FACB03C}" destId="{B0ADC36C-6F2C-41A1-B9AF-C5641A400E12}" srcOrd="0" destOrd="0" presId="urn:microsoft.com/office/officeart/2005/8/layout/process1"/>
    <dgm:cxn modelId="{465734B1-F233-4148-B8C1-057A9A6DC031}" type="presParOf" srcId="{2B113F20-1928-4AFC-87B4-8C3C0E37CADB}" destId="{CC26C107-16A6-4F85-9BA2-2D3B6F214E99}" srcOrd="2" destOrd="0" presId="urn:microsoft.com/office/officeart/2005/8/layout/process1"/>
    <dgm:cxn modelId="{9F678A36-9796-4538-A82F-E7F6D60991FA}" type="presParOf" srcId="{2B113F20-1928-4AFC-87B4-8C3C0E37CADB}" destId="{80AF990B-45D1-4092-B0E9-5882375E7C34}" srcOrd="3" destOrd="0" presId="urn:microsoft.com/office/officeart/2005/8/layout/process1"/>
    <dgm:cxn modelId="{3B1AAC37-DB80-4B95-A336-33BFDB7C9DD5}" type="presParOf" srcId="{80AF990B-45D1-4092-B0E9-5882375E7C34}" destId="{E36E1D8B-2EF7-4B21-95F7-B8AD476574F8}" srcOrd="0" destOrd="0" presId="urn:microsoft.com/office/officeart/2005/8/layout/process1"/>
    <dgm:cxn modelId="{1C99E2D1-5BE3-4D25-8082-9B043DFD6674}" type="presParOf" srcId="{2B113F20-1928-4AFC-87B4-8C3C0E37CADB}" destId="{2C212F22-66BC-4309-8A42-B64F5508FFA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43B27C-CB99-4B80-AFEE-8E066820C9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7956D6C-59A6-4D11-B5D7-BBB2F13A943A}">
      <dgm:prSet custT="1"/>
      <dgm:spPr/>
      <dgm:t>
        <a:bodyPr/>
        <a:lstStyle/>
        <a:p>
          <a:r>
            <a:rPr lang="el-GR" altLang="es-ES" sz="1200">
              <a:solidFill>
                <a:schemeClr val="tx1"/>
              </a:solidFill>
            </a:rPr>
            <a:t>Το 45% των μαθητών δεν παρουσίασαν σημαντικές βελτιώσεις στο CLA
μετά από δύο χρόνια κολέγιο</a:t>
          </a:r>
          <a:endParaRPr lang="es-ES" sz="1200" dirty="0">
            <a:solidFill>
              <a:schemeClr val="tx1"/>
            </a:solidFill>
          </a:endParaRPr>
        </a:p>
      </dgm:t>
    </dgm:pt>
    <dgm:pt modelId="{42CA5CBF-D142-4FA4-A207-31E407D5B1D7}" type="parTrans" cxnId="{A7066B32-E59D-416C-AE17-FAE9460E0D47}">
      <dgm:prSet/>
      <dgm:spPr/>
      <dgm:t>
        <a:bodyPr/>
        <a:lstStyle/>
        <a:p>
          <a:endParaRPr lang="es-ES"/>
        </a:p>
      </dgm:t>
    </dgm:pt>
    <dgm:pt modelId="{A5A91EF1-9158-4D72-B362-97BF7FB61FDC}" type="sibTrans" cxnId="{A7066B32-E59D-416C-AE17-FAE9460E0D47}">
      <dgm:prSet/>
      <dgm:spPr/>
      <dgm:t>
        <a:bodyPr/>
        <a:lstStyle/>
        <a:p>
          <a:endParaRPr lang="es-ES"/>
        </a:p>
      </dgm:t>
    </dgm:pt>
    <dgm:pt modelId="{77171712-C86F-422A-840D-9A578D4A9CD6}">
      <dgm:prSet custT="1"/>
      <dgm:spPr/>
      <dgm:t>
        <a:bodyPr/>
        <a:lstStyle/>
        <a:p>
          <a:r>
            <a:rPr lang="el-GR" altLang="es-ES" sz="1200" dirty="0">
              <a:solidFill>
                <a:schemeClr val="tx1"/>
              </a:solidFill>
            </a:rPr>
            <a:t>Το 36% δεν βελτιώθηκε καθόλου ακόμη και μετά από τέσσερα χρόνια.</a:t>
          </a:r>
          <a:endParaRPr lang="es-ES" sz="1200" dirty="0">
            <a:solidFill>
              <a:schemeClr val="tx1"/>
            </a:solidFill>
          </a:endParaRPr>
        </a:p>
      </dgm:t>
    </dgm:pt>
    <dgm:pt modelId="{0879C006-DFC6-4384-A4FF-A0F194D96FC5}" type="parTrans" cxnId="{F338548F-94E9-4071-A507-19DFC41C935C}">
      <dgm:prSet/>
      <dgm:spPr/>
      <dgm:t>
        <a:bodyPr/>
        <a:lstStyle/>
        <a:p>
          <a:endParaRPr lang="es-ES"/>
        </a:p>
      </dgm:t>
    </dgm:pt>
    <dgm:pt modelId="{BDEEA26D-4AC7-4D18-BBF9-2F32F6E40EBB}" type="sibTrans" cxnId="{F338548F-94E9-4071-A507-19DFC41C935C}">
      <dgm:prSet/>
      <dgm:spPr/>
      <dgm:t>
        <a:bodyPr/>
        <a:lstStyle/>
        <a:p>
          <a:endParaRPr lang="es-ES"/>
        </a:p>
      </dgm:t>
    </dgm:pt>
    <dgm:pt modelId="{BF1D492E-9136-4FEF-B0E0-F3D71C3529AB}" type="pres">
      <dgm:prSet presAssocID="{4043B27C-CB99-4B80-AFEE-8E066820C994}" presName="linear" presStyleCnt="0">
        <dgm:presLayoutVars>
          <dgm:animLvl val="lvl"/>
          <dgm:resizeHandles val="exact"/>
        </dgm:presLayoutVars>
      </dgm:prSet>
      <dgm:spPr/>
    </dgm:pt>
    <dgm:pt modelId="{52EDC246-B614-4D39-8A18-11C31F4218CD}" type="pres">
      <dgm:prSet presAssocID="{B7956D6C-59A6-4D11-B5D7-BBB2F13A943A}" presName="parentText" presStyleLbl="node1" presStyleIdx="0" presStyleCnt="2" custLinFactNeighborX="-258" custLinFactNeighborY="-4473">
        <dgm:presLayoutVars>
          <dgm:chMax val="0"/>
          <dgm:bulletEnabled val="1"/>
        </dgm:presLayoutVars>
      </dgm:prSet>
      <dgm:spPr/>
    </dgm:pt>
    <dgm:pt modelId="{776083FB-4EC4-4231-86F9-0CE4E150D784}" type="pres">
      <dgm:prSet presAssocID="{A5A91EF1-9158-4D72-B362-97BF7FB61FDC}" presName="spacer" presStyleCnt="0"/>
      <dgm:spPr/>
    </dgm:pt>
    <dgm:pt modelId="{33921F1C-D85F-498D-9276-40FDAB1B2DFB}" type="pres">
      <dgm:prSet presAssocID="{77171712-C86F-422A-840D-9A578D4A9CD6}" presName="parentText" presStyleLbl="node1" presStyleIdx="1" presStyleCnt="2" custLinFactNeighborX="1256" custLinFactNeighborY="37377">
        <dgm:presLayoutVars>
          <dgm:chMax val="0"/>
          <dgm:bulletEnabled val="1"/>
        </dgm:presLayoutVars>
      </dgm:prSet>
      <dgm:spPr/>
    </dgm:pt>
  </dgm:ptLst>
  <dgm:cxnLst>
    <dgm:cxn modelId="{A7066B32-E59D-416C-AE17-FAE9460E0D47}" srcId="{4043B27C-CB99-4B80-AFEE-8E066820C994}" destId="{B7956D6C-59A6-4D11-B5D7-BBB2F13A943A}" srcOrd="0" destOrd="0" parTransId="{42CA5CBF-D142-4FA4-A207-31E407D5B1D7}" sibTransId="{A5A91EF1-9158-4D72-B362-97BF7FB61FDC}"/>
    <dgm:cxn modelId="{EF4F394B-54C3-4A45-A41C-5FE6D75A72EB}" type="presOf" srcId="{4043B27C-CB99-4B80-AFEE-8E066820C994}" destId="{BF1D492E-9136-4FEF-B0E0-F3D71C3529AB}" srcOrd="0" destOrd="0" presId="urn:microsoft.com/office/officeart/2005/8/layout/vList2"/>
    <dgm:cxn modelId="{80801554-E846-47D1-A84A-C35961CFDF15}" type="presOf" srcId="{B7956D6C-59A6-4D11-B5D7-BBB2F13A943A}" destId="{52EDC246-B614-4D39-8A18-11C31F4218CD}" srcOrd="0" destOrd="0" presId="urn:microsoft.com/office/officeart/2005/8/layout/vList2"/>
    <dgm:cxn modelId="{F338548F-94E9-4071-A507-19DFC41C935C}" srcId="{4043B27C-CB99-4B80-AFEE-8E066820C994}" destId="{77171712-C86F-422A-840D-9A578D4A9CD6}" srcOrd="1" destOrd="0" parTransId="{0879C006-DFC6-4384-A4FF-A0F194D96FC5}" sibTransId="{BDEEA26D-4AC7-4D18-BBF9-2F32F6E40EBB}"/>
    <dgm:cxn modelId="{0E6848B4-9062-446F-89BF-3F4B86B22B40}" type="presOf" srcId="{77171712-C86F-422A-840D-9A578D4A9CD6}" destId="{33921F1C-D85F-498D-9276-40FDAB1B2DFB}" srcOrd="0" destOrd="0" presId="urn:microsoft.com/office/officeart/2005/8/layout/vList2"/>
    <dgm:cxn modelId="{C9E1F8A6-BB4F-4505-B627-054E154866F2}" type="presParOf" srcId="{BF1D492E-9136-4FEF-B0E0-F3D71C3529AB}" destId="{52EDC246-B614-4D39-8A18-11C31F4218CD}" srcOrd="0" destOrd="0" presId="urn:microsoft.com/office/officeart/2005/8/layout/vList2"/>
    <dgm:cxn modelId="{B01308FD-CE12-4EE0-AEFB-4DAA92881782}" type="presParOf" srcId="{BF1D492E-9136-4FEF-B0E0-F3D71C3529AB}" destId="{776083FB-4EC4-4231-86F9-0CE4E150D784}" srcOrd="1" destOrd="0" presId="urn:microsoft.com/office/officeart/2005/8/layout/vList2"/>
    <dgm:cxn modelId="{9811C6FC-E8C9-4FDB-A45F-9FD41A2D720F}" type="presParOf" srcId="{BF1D492E-9136-4FEF-B0E0-F3D71C3529AB}" destId="{33921F1C-D85F-498D-9276-40FDAB1B2DF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8133-9BF1-46BA-9D23-2D64302819DB}">
      <dsp:nvSpPr>
        <dsp:cNvPr id="0" name=""/>
        <dsp:cNvSpPr/>
      </dsp:nvSpPr>
      <dsp:spPr>
        <a:xfrm>
          <a:off x="0" y="16777"/>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Ποιος είναι ο αντίκτυπος της Τεχνητής Νοημοσύνης στα άτομα;</a:t>
          </a:r>
          <a:endParaRPr lang="it-IT" sz="1200" kern="1200" dirty="0">
            <a:solidFill>
              <a:schemeClr val="tx1"/>
            </a:solidFill>
          </a:endParaRPr>
        </a:p>
      </dsp:txBody>
      <dsp:txXfrm>
        <a:off x="23760" y="40537"/>
        <a:ext cx="5220447" cy="439200"/>
      </dsp:txXfrm>
    </dsp:sp>
    <dsp:sp modelId="{AB4559F8-2F15-450A-9904-2503EC644A70}">
      <dsp:nvSpPr>
        <dsp:cNvPr id="0" name=""/>
        <dsp:cNvSpPr/>
      </dsp:nvSpPr>
      <dsp:spPr>
        <a:xfrm>
          <a:off x="0" y="1540692"/>
          <a:ext cx="5267967" cy="519953"/>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l-GR" sz="1100" kern="1200" dirty="0">
              <a:solidFill>
                <a:schemeClr val="tx1"/>
              </a:solidFill>
            </a:rPr>
            <a:t>Τι αλλαγές φέρνει στον κόσμο η «Δεύτερη Εποχή των Μηχανών»
Για την δουλειά?</a:t>
          </a:r>
          <a:endParaRPr lang="it-IT" sz="1100" kern="1200" dirty="0">
            <a:solidFill>
              <a:schemeClr val="tx1"/>
            </a:solidFill>
          </a:endParaRPr>
        </a:p>
      </dsp:txBody>
      <dsp:txXfrm>
        <a:off x="25382" y="1566074"/>
        <a:ext cx="5217203" cy="469189"/>
      </dsp:txXfrm>
    </dsp:sp>
    <dsp:sp modelId="{3EB76157-8E0F-4EA5-A726-8F69AE49456E}">
      <dsp:nvSpPr>
        <dsp:cNvPr id="0" name=""/>
        <dsp:cNvSpPr/>
      </dsp:nvSpPr>
      <dsp:spPr>
        <a:xfrm>
          <a:off x="0" y="1112459"/>
          <a:ext cx="526796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258" tIns="33020" rIns="184912" bIns="33020" numCol="1" spcCol="1270" anchor="t" anchorCtr="0">
          <a:noAutofit/>
        </a:bodyPr>
        <a:lstStyle/>
        <a:p>
          <a:pPr marL="228600" lvl="1" indent="-228600" algn="l" defTabSz="889000">
            <a:lnSpc>
              <a:spcPct val="90000"/>
            </a:lnSpc>
            <a:spcBef>
              <a:spcPct val="0"/>
            </a:spcBef>
            <a:spcAft>
              <a:spcPct val="20000"/>
            </a:spcAft>
            <a:buNone/>
          </a:pPr>
          <a:endParaRPr lang="it-IT" sz="2000" kern="1200" dirty="0"/>
        </a:p>
      </dsp:txBody>
      <dsp:txXfrm>
        <a:off x="0" y="1112459"/>
        <a:ext cx="5267967" cy="430560"/>
      </dsp:txXfrm>
    </dsp:sp>
    <dsp:sp modelId="{40B4D4D5-E113-41A4-A15F-A39D00F74E12}">
      <dsp:nvSpPr>
        <dsp:cNvPr id="0" name=""/>
        <dsp:cNvSpPr/>
      </dsp:nvSpPr>
      <dsp:spPr>
        <a:xfrm>
          <a:off x="0" y="735762"/>
          <a:ext cx="5267967" cy="4867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solidFill>
                <a:schemeClr val="tx1"/>
              </a:solidFill>
            </a:rPr>
            <a:t>Πώς άλλαξε η σχέση μηχανών και ανθρώπων;</a:t>
          </a:r>
          <a:endParaRPr lang="it-IT" sz="1200" kern="1200" dirty="0">
            <a:solidFill>
              <a:schemeClr val="tx1"/>
            </a:solidFill>
          </a:endParaRPr>
        </a:p>
      </dsp:txBody>
      <dsp:txXfrm>
        <a:off x="23760" y="759522"/>
        <a:ext cx="5220447" cy="4392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FE6B4-2D2F-4CE8-ADE0-3C258B4F4B38}">
      <dsp:nvSpPr>
        <dsp:cNvPr id="0" name=""/>
        <dsp:cNvSpPr/>
      </dsp:nvSpPr>
      <dsp:spPr>
        <a:xfrm>
          <a:off x="1822" y="15460"/>
          <a:ext cx="1777134" cy="64236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14οι μεταξύ τριάντα τεσσάρων εθνών στην
ανάγνωση</a:t>
          </a:r>
          <a:endParaRPr lang="es-ES" sz="1200" kern="1200" dirty="0">
            <a:solidFill>
              <a:schemeClr val="tx1"/>
            </a:solidFill>
          </a:endParaRPr>
        </a:p>
      </dsp:txBody>
      <dsp:txXfrm>
        <a:off x="1822" y="15460"/>
        <a:ext cx="1777134" cy="642368"/>
      </dsp:txXfrm>
    </dsp:sp>
    <dsp:sp modelId="{BCE3245B-D6BF-4604-A33C-93A41D540945}">
      <dsp:nvSpPr>
        <dsp:cNvPr id="0" name=""/>
        <dsp:cNvSpPr/>
      </dsp:nvSpPr>
      <dsp:spPr>
        <a:xfrm>
          <a:off x="1822" y="657828"/>
          <a:ext cx="1777134" cy="5270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36C811-0911-4E06-B0F8-D0B7EDFD965B}">
      <dsp:nvSpPr>
        <dsp:cNvPr id="0" name=""/>
        <dsp:cNvSpPr/>
      </dsp:nvSpPr>
      <dsp:spPr>
        <a:xfrm>
          <a:off x="2027756" y="15460"/>
          <a:ext cx="1777134" cy="64236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μέχρι 17οι στην επιστήμη</a:t>
          </a:r>
          <a:endParaRPr lang="es-ES" sz="1200" kern="1200" dirty="0">
            <a:solidFill>
              <a:schemeClr val="tx1"/>
            </a:solidFill>
          </a:endParaRPr>
        </a:p>
      </dsp:txBody>
      <dsp:txXfrm>
        <a:off x="2027756" y="15460"/>
        <a:ext cx="1777134" cy="642368"/>
      </dsp:txXfrm>
    </dsp:sp>
    <dsp:sp modelId="{BC8C4F6F-1936-44A2-9305-4995C64FB7C0}">
      <dsp:nvSpPr>
        <dsp:cNvPr id="0" name=""/>
        <dsp:cNvSpPr/>
      </dsp:nvSpPr>
      <dsp:spPr>
        <a:xfrm>
          <a:off x="2027756" y="657828"/>
          <a:ext cx="1777134" cy="5270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E1917-F003-4A75-A5CB-C71D63CBF0D5}">
      <dsp:nvSpPr>
        <dsp:cNvPr id="0" name=""/>
        <dsp:cNvSpPr/>
      </dsp:nvSpPr>
      <dsp:spPr>
        <a:xfrm>
          <a:off x="4053690" y="15460"/>
          <a:ext cx="1777134" cy="64236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l-GR" altLang="es-ES" sz="1200" kern="1200" dirty="0">
              <a:solidFill>
                <a:schemeClr val="tx1"/>
              </a:solidFill>
            </a:rPr>
            <a:t> 25οι στα μαθηματικά</a:t>
          </a:r>
          <a:endParaRPr lang="es-ES" sz="1200" kern="1200" dirty="0">
            <a:solidFill>
              <a:schemeClr val="tx1"/>
            </a:solidFill>
          </a:endParaRPr>
        </a:p>
      </dsp:txBody>
      <dsp:txXfrm>
        <a:off x="4053690" y="15460"/>
        <a:ext cx="1777134" cy="642368"/>
      </dsp:txXfrm>
    </dsp:sp>
    <dsp:sp modelId="{8A71EE69-BF78-4C09-B9FF-83A739CF2A62}">
      <dsp:nvSpPr>
        <dsp:cNvPr id="0" name=""/>
        <dsp:cNvSpPr/>
      </dsp:nvSpPr>
      <dsp:spPr>
        <a:xfrm>
          <a:off x="4053690" y="657828"/>
          <a:ext cx="1777134" cy="5270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6E1A-E9EE-422C-9D6F-1B7547447A59}">
      <dsp:nvSpPr>
        <dsp:cNvPr id="0" name=""/>
        <dsp:cNvSpPr/>
      </dsp:nvSpPr>
      <dsp:spPr>
        <a:xfrm>
          <a:off x="0" y="0"/>
          <a:ext cx="4720298" cy="4129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Τώρα που η ψηφιακή εργασία γίνεται πιο διαδεδομένη, ικανή και ισχυρή,</a:t>
          </a:r>
          <a:endParaRPr lang="es-ES" sz="1000" kern="1200" dirty="0">
            <a:solidFill>
              <a:schemeClr val="tx1"/>
            </a:solidFill>
            <a:latin typeface="Arial Rounded MT Bold" panose="020F0704030504030204" pitchFamily="34" charset="0"/>
          </a:endParaRPr>
        </a:p>
      </dsp:txBody>
      <dsp:txXfrm>
        <a:off x="0" y="0"/>
        <a:ext cx="4250523" cy="412989"/>
      </dsp:txXfrm>
    </dsp:sp>
    <dsp:sp modelId="{BE3E1208-22E7-4169-A891-742A81B21330}">
      <dsp:nvSpPr>
        <dsp:cNvPr id="0" name=""/>
        <dsp:cNvSpPr/>
      </dsp:nvSpPr>
      <dsp:spPr>
        <a:xfrm>
          <a:off x="352489" y="470349"/>
          <a:ext cx="4720298" cy="412989"/>
        </a:xfrm>
        <a:prstGeom prst="roundRect">
          <a:avLst>
            <a:gd name="adj" fmla="val 10000"/>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θα είναι όλο και λιγότερο πρόθυμοι να δώσουν στους ανθρώπους αποδεκτούς μισθούς,</a:t>
          </a:r>
          <a:endParaRPr lang="es-ES" sz="1000" kern="1200" dirty="0">
            <a:solidFill>
              <a:schemeClr val="tx1"/>
            </a:solidFill>
            <a:latin typeface="Arial Rounded MT Bold" panose="020F0704030504030204" pitchFamily="34" charset="0"/>
          </a:endParaRPr>
        </a:p>
      </dsp:txBody>
      <dsp:txXfrm>
        <a:off x="352489" y="470349"/>
        <a:ext cx="4099365" cy="412989"/>
      </dsp:txXfrm>
    </dsp:sp>
    <dsp:sp modelId="{3322B3FC-F688-42EC-834A-A06469C60119}">
      <dsp:nvSpPr>
        <dsp:cNvPr id="0" name=""/>
        <dsp:cNvSpPr/>
      </dsp:nvSpPr>
      <dsp:spPr>
        <a:xfrm>
          <a:off x="704979" y="940698"/>
          <a:ext cx="4720298" cy="412989"/>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μισθούς που τους επιτρέπουν να διατηρούν το βιοτικό επίπεδο που έχει αποκτηθεί εδώ και πολύ καιρό.</a:t>
          </a:r>
          <a:endParaRPr lang="es-ES" sz="1000" kern="1200" dirty="0">
            <a:solidFill>
              <a:schemeClr val="tx1"/>
            </a:solidFill>
            <a:latin typeface="Arial Rounded MT Bold" panose="020F0704030504030204" pitchFamily="34" charset="0"/>
          </a:endParaRPr>
        </a:p>
      </dsp:txBody>
      <dsp:txXfrm>
        <a:off x="704979" y="940698"/>
        <a:ext cx="4099365" cy="412989"/>
      </dsp:txXfrm>
    </dsp:sp>
    <dsp:sp modelId="{1192DB2E-4A1A-4003-83A3-6B999EE9AEF0}">
      <dsp:nvSpPr>
        <dsp:cNvPr id="0" name=""/>
        <dsp:cNvSpPr/>
      </dsp:nvSpPr>
      <dsp:spPr>
        <a:xfrm>
          <a:off x="1057469" y="1411047"/>
          <a:ext cx="4720298" cy="412989"/>
        </a:xfrm>
        <a:prstGeom prst="roundRect">
          <a:avLst>
            <a:gd name="adj" fmla="val 10000"/>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Όταν συμβαίνουν τέτοια πράγματα, οι άνθρωποι μένουν άνεργοι. Είναι ένα κακό νέο για την οικονομία καθώς οι άνεργοι</a:t>
          </a:r>
          <a:endParaRPr lang="es-ES" sz="1000" kern="1200" dirty="0">
            <a:solidFill>
              <a:schemeClr val="tx1"/>
            </a:solidFill>
            <a:latin typeface="Arial Rounded MT Bold" panose="020F0704030504030204" pitchFamily="34" charset="0"/>
          </a:endParaRPr>
        </a:p>
      </dsp:txBody>
      <dsp:txXfrm>
        <a:off x="1057469" y="1411047"/>
        <a:ext cx="4099365" cy="412989"/>
      </dsp:txXfrm>
    </dsp:sp>
    <dsp:sp modelId="{FE5CC916-04EB-4948-9ECD-8B8E57F4077D}">
      <dsp:nvSpPr>
        <dsp:cNvPr id="0" name=""/>
        <dsp:cNvSpPr/>
      </dsp:nvSpPr>
      <dsp:spPr>
        <a:xfrm>
          <a:off x="1409959" y="1881396"/>
          <a:ext cx="4720298" cy="412989"/>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δεν δημιουργούν τόσο μεγάλη ζήτηση για αγαθά και ως εκ τούτου η συνολική ανάπτυξη τείνει να επιβραδυνθεί.</a:t>
          </a:r>
          <a:endParaRPr lang="es-ES" sz="1000" kern="1200" dirty="0">
            <a:solidFill>
              <a:schemeClr val="tx1"/>
            </a:solidFill>
            <a:latin typeface="Arial Rounded MT Bold" panose="020F0704030504030204" pitchFamily="34" charset="0"/>
          </a:endParaRPr>
        </a:p>
      </dsp:txBody>
      <dsp:txXfrm>
        <a:off x="1409959" y="1881396"/>
        <a:ext cx="4099365" cy="412989"/>
      </dsp:txXfrm>
    </dsp:sp>
    <dsp:sp modelId="{9BAA0925-4AA3-4B4B-9BE3-676E7E12E8E9}">
      <dsp:nvSpPr>
        <dsp:cNvPr id="0" name=""/>
        <dsp:cNvSpPr/>
      </dsp:nvSpPr>
      <dsp:spPr>
        <a:xfrm>
          <a:off x="4451855" y="301711"/>
          <a:ext cx="268443" cy="268443"/>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451855" y="301711"/>
        <a:ext cx="268443" cy="268443"/>
      </dsp:txXfrm>
    </dsp:sp>
    <dsp:sp modelId="{ADB2D691-7593-4484-AE62-3D4F844E2722}">
      <dsp:nvSpPr>
        <dsp:cNvPr id="0" name=""/>
        <dsp:cNvSpPr/>
      </dsp:nvSpPr>
      <dsp:spPr>
        <a:xfrm>
          <a:off x="4804345" y="772060"/>
          <a:ext cx="268443" cy="268443"/>
        </a:xfrm>
        <a:prstGeom prst="downArrow">
          <a:avLst>
            <a:gd name="adj1" fmla="val 55000"/>
            <a:gd name="adj2" fmla="val 45000"/>
          </a:avLst>
        </a:prstGeom>
        <a:solidFill>
          <a:schemeClr val="accent2">
            <a:tint val="40000"/>
            <a:alpha val="90000"/>
            <a:hueOff val="-580954"/>
            <a:satOff val="393"/>
            <a:lumOff val="-193"/>
            <a:alphaOff val="0"/>
          </a:schemeClr>
        </a:solidFill>
        <a:ln w="25400" cap="flat" cmpd="sng" algn="ctr">
          <a:solidFill>
            <a:schemeClr val="accent2">
              <a:tint val="40000"/>
              <a:alpha val="90000"/>
              <a:hueOff val="-580954"/>
              <a:satOff val="393"/>
              <a:lumOff val="-1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804345" y="772060"/>
        <a:ext cx="268443" cy="268443"/>
      </dsp:txXfrm>
    </dsp:sp>
    <dsp:sp modelId="{A011F0A7-55B8-4288-9CC9-96DF02AD785D}">
      <dsp:nvSpPr>
        <dsp:cNvPr id="0" name=""/>
        <dsp:cNvSpPr/>
      </dsp:nvSpPr>
      <dsp:spPr>
        <a:xfrm>
          <a:off x="5156835" y="1235526"/>
          <a:ext cx="268443" cy="268443"/>
        </a:xfrm>
        <a:prstGeom prst="downArrow">
          <a:avLst>
            <a:gd name="adj1" fmla="val 55000"/>
            <a:gd name="adj2" fmla="val 45000"/>
          </a:avLst>
        </a:prstGeom>
        <a:solidFill>
          <a:schemeClr val="accent2">
            <a:tint val="40000"/>
            <a:alpha val="90000"/>
            <a:hueOff val="-1161907"/>
            <a:satOff val="785"/>
            <a:lumOff val="-385"/>
            <a:alphaOff val="0"/>
          </a:schemeClr>
        </a:solidFill>
        <a:ln w="25400" cap="flat" cmpd="sng" algn="ctr">
          <a:solidFill>
            <a:schemeClr val="accent2">
              <a:tint val="40000"/>
              <a:alpha val="90000"/>
              <a:hueOff val="-1161907"/>
              <a:satOff val="785"/>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156835" y="1235526"/>
        <a:ext cx="268443" cy="268443"/>
      </dsp:txXfrm>
    </dsp:sp>
    <dsp:sp modelId="{FC548FA4-4D73-4296-BA5B-032F790E6410}">
      <dsp:nvSpPr>
        <dsp:cNvPr id="0" name=""/>
        <dsp:cNvSpPr/>
      </dsp:nvSpPr>
      <dsp:spPr>
        <a:xfrm>
          <a:off x="5509325" y="1710464"/>
          <a:ext cx="268443" cy="268443"/>
        </a:xfrm>
        <a:prstGeom prst="downArrow">
          <a:avLst>
            <a:gd name="adj1" fmla="val 55000"/>
            <a:gd name="adj2" fmla="val 45000"/>
          </a:avLst>
        </a:prstGeom>
        <a:solidFill>
          <a:schemeClr val="accent2">
            <a:tint val="40000"/>
            <a:alpha val="90000"/>
            <a:hueOff val="-1742861"/>
            <a:satOff val="1178"/>
            <a:lumOff val="-578"/>
            <a:alphaOff val="0"/>
          </a:schemeClr>
        </a:solidFill>
        <a:ln w="25400" cap="flat" cmpd="sng" algn="ctr">
          <a:solidFill>
            <a:schemeClr val="accent2">
              <a:tint val="40000"/>
              <a:alpha val="90000"/>
              <a:hueOff val="-1742861"/>
              <a:satOff val="1178"/>
              <a:lumOff val="-5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5509325" y="1710464"/>
        <a:ext cx="268443" cy="2684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74F9A-90F7-47CD-BF98-4F2638055F1F}">
      <dsp:nvSpPr>
        <dsp:cNvPr id="0" name=""/>
        <dsp:cNvSpPr/>
      </dsp:nvSpPr>
      <dsp:spPr>
        <a:xfrm>
          <a:off x="0" y="88059"/>
          <a:ext cx="6016638" cy="4329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Αυτό το έργο «ελάχιστου εισοδήματος», σύμφωνα με τους υποστηρικτές του, είναι σχετικά απλό
να διαχειρίζεται και να διατηρεί τα στοιχεία του καπιταλισμού που λειτουργούν καλά,</a:t>
          </a:r>
          <a:endParaRPr lang="es-ES" sz="1000" kern="1200" dirty="0">
            <a:solidFill>
              <a:schemeClr val="tx1"/>
            </a:solidFill>
          </a:endParaRPr>
        </a:p>
      </dsp:txBody>
      <dsp:txXfrm>
        <a:off x="0" y="88059"/>
        <a:ext cx="6016638" cy="432900"/>
      </dsp:txXfrm>
    </dsp:sp>
    <dsp:sp modelId="{957E37F3-9F6C-48A0-A44E-DD643D1B1BEB}">
      <dsp:nvSpPr>
        <dsp:cNvPr id="0" name=""/>
        <dsp:cNvSpPr/>
      </dsp:nvSpPr>
      <dsp:spPr>
        <a:xfrm>
          <a:off x="0" y="565532"/>
          <a:ext cx="6016638" cy="4329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αλλά λύνοντας το πρόβλημα των ανθρώπων που δεν μπορούν να επιβιώσουν προσφέροντας το δικό τους ανθρώπινο δυναμικό.</a:t>
          </a:r>
          <a:endParaRPr lang="es-ES" sz="1000" kern="1200" dirty="0">
            <a:solidFill>
              <a:schemeClr val="tx1"/>
            </a:solidFill>
          </a:endParaRPr>
        </a:p>
      </dsp:txBody>
      <dsp:txXfrm>
        <a:off x="0" y="565532"/>
        <a:ext cx="6016638" cy="432900"/>
      </dsp:txXfrm>
    </dsp:sp>
    <dsp:sp modelId="{E1F60DD8-9128-4246-8AE2-B287617D3536}">
      <dsp:nvSpPr>
        <dsp:cNvPr id="0" name=""/>
        <dsp:cNvSpPr/>
      </dsp:nvSpPr>
      <dsp:spPr>
        <a:xfrm>
          <a:off x="0" y="1069588"/>
          <a:ext cx="6016638" cy="4329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kern="1200" dirty="0">
              <a:solidFill>
                <a:schemeClr val="tx1"/>
              </a:solidFill>
            </a:rPr>
            <a:t>Το ελάχιστο εισόδημα εξασφαλίζει ότι όλοι έχουν ένα βασικό βιοτικό επίπεδο</a:t>
          </a:r>
          <a:r>
            <a:rPr lang="en-US" altLang="es-ES" sz="1000" kern="1200" dirty="0">
              <a:solidFill>
                <a:schemeClr val="tx1"/>
              </a:solidFill>
              <a:latin typeface="Arial Rounded MT Bold" panose="020F0704030504030204" pitchFamily="34" charset="0"/>
            </a:rPr>
            <a:t>.</a:t>
          </a:r>
          <a:endParaRPr lang="es-ES" sz="1000" kern="1200" dirty="0">
            <a:solidFill>
              <a:schemeClr val="tx1"/>
            </a:solidFill>
          </a:endParaRPr>
        </a:p>
      </dsp:txBody>
      <dsp:txXfrm>
        <a:off x="0" y="1069588"/>
        <a:ext cx="6016638" cy="4329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A24CE-273D-403A-8D1C-24BF2F9C2917}">
      <dsp:nvSpPr>
        <dsp:cNvPr id="0" name=""/>
        <dsp:cNvSpPr/>
      </dsp:nvSpPr>
      <dsp:spPr>
        <a:xfrm>
          <a:off x="0" y="0"/>
          <a:ext cx="1200329" cy="1200329"/>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31AAC-6479-4ADA-8A43-F65D3447EC19}">
      <dsp:nvSpPr>
        <dsp:cNvPr id="0" name=""/>
        <dsp:cNvSpPr/>
      </dsp:nvSpPr>
      <dsp:spPr>
        <a:xfrm>
          <a:off x="600164" y="0"/>
          <a:ext cx="5458085" cy="120032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kern="1200" dirty="0"/>
            <a:t>Μεταγενέστεροι υποστηρικτές περιλαμβάνουν τον φιλόσοφο Μπέρτραντ Ράσελ και τον αρχηγό του
κινήματος πολιτικών δικαιωμάτων </a:t>
          </a:r>
          <a:r>
            <a:rPr lang="el-GR" altLang="es-ES" sz="1000" kern="1200" dirty="0" err="1"/>
            <a:t>Martin</a:t>
          </a:r>
          <a:r>
            <a:rPr lang="el-GR" altLang="es-ES" sz="1000" kern="1200" dirty="0"/>
            <a:t> </a:t>
          </a:r>
          <a:r>
            <a:rPr lang="el-GR" altLang="es-ES" sz="1000" kern="1200" dirty="0" err="1"/>
            <a:t>Luther</a:t>
          </a:r>
          <a:r>
            <a:rPr lang="el-GR" altLang="es-ES" sz="1000" kern="1200" dirty="0"/>
            <a:t> </a:t>
          </a:r>
          <a:r>
            <a:rPr lang="el-GR" altLang="es-ES" sz="1000" kern="1200" dirty="0" err="1"/>
            <a:t>King</a:t>
          </a:r>
          <a:r>
            <a:rPr lang="el-GR" altLang="es-ES" sz="1000" kern="1200" dirty="0"/>
            <a:t> </a:t>
          </a:r>
          <a:r>
            <a:rPr lang="el-GR" altLang="es-ES" sz="1000" kern="1200" dirty="0" err="1"/>
            <a:t>Jr</a:t>
          </a:r>
          <a:r>
            <a:rPr lang="el-GR" altLang="es-ES" sz="1000" kern="1200" dirty="0"/>
            <a:t>., ο οποίος έγραψε το 1967:</a:t>
          </a:r>
          <a:endParaRPr lang="es-ES" sz="1000" kern="1200" dirty="0"/>
        </a:p>
      </dsp:txBody>
      <dsp:txXfrm>
        <a:off x="600164" y="0"/>
        <a:ext cx="5458085" cy="570156"/>
      </dsp:txXfrm>
    </dsp:sp>
    <dsp:sp modelId="{619D055E-7606-4EBF-B2F5-5E236FB9F99B}">
      <dsp:nvSpPr>
        <dsp:cNvPr id="0" name=""/>
        <dsp:cNvSpPr/>
      </dsp:nvSpPr>
      <dsp:spPr>
        <a:xfrm>
          <a:off x="315086" y="570156"/>
          <a:ext cx="570156" cy="570156"/>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C28984-9990-46A9-92E6-9F2FC55D5111}">
      <dsp:nvSpPr>
        <dsp:cNvPr id="0" name=""/>
        <dsp:cNvSpPr/>
      </dsp:nvSpPr>
      <dsp:spPr>
        <a:xfrm>
          <a:off x="600164" y="570156"/>
          <a:ext cx="5458085" cy="570156"/>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kern="1200" dirty="0"/>
            <a:t>«Είμαι πλέον πεπεισμένος ότι η πιο απλή στρατηγική θα αποδειχθεί η πιο αποτελεσματική. 
Η λύση της φτώχειας είναι η άμεση κατάργησή της με ένα μέτρο που σήμερα συζητείται ευρέως: εγγυημένο εισόδημα ».</a:t>
          </a:r>
          <a:endParaRPr lang="es-ES" sz="1000" kern="1200" dirty="0"/>
        </a:p>
      </dsp:txBody>
      <dsp:txXfrm>
        <a:off x="600164" y="570156"/>
        <a:ext cx="5458085" cy="57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A99A3-03CE-4829-B6AE-D18F9C703D81}">
      <dsp:nvSpPr>
        <dsp:cNvPr id="0" name=""/>
        <dsp:cNvSpPr/>
      </dsp:nvSpPr>
      <dsp:spPr>
        <a:xfrm>
          <a:off x="0" y="181006"/>
          <a:ext cx="2752080" cy="2154237"/>
        </a:xfrm>
        <a:prstGeom prst="triangle">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68F45-90B3-4854-8C4D-0A2342CAF7AE}">
      <dsp:nvSpPr>
        <dsp:cNvPr id="0" name=""/>
        <dsp:cNvSpPr/>
      </dsp:nvSpPr>
      <dsp:spPr>
        <a:xfrm>
          <a:off x="1585956" y="191827"/>
          <a:ext cx="3268377" cy="65405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el-GR" altLang="es-ES" sz="1000" kern="1200" dirty="0"/>
            <a:t>Η ξαφνική αλλαγή που βλέπουμε στο γράφημα προς το τέλος του δέκατου όγδοου αιώνα αντιστοιχεί σε μια εξέλιξη για την οποία έχουμε ακούσει πολλά: τη βιομηχανική επανάσταση</a:t>
          </a:r>
          <a:r>
            <a:rPr lang="el-GR" altLang="es-ES" sz="600" kern="1200" dirty="0"/>
            <a:t>.</a:t>
          </a:r>
          <a:endParaRPr lang="es-ES" sz="1000" kern="1200" dirty="0"/>
        </a:p>
      </dsp:txBody>
      <dsp:txXfrm>
        <a:off x="1617884" y="223755"/>
        <a:ext cx="3204521" cy="590201"/>
      </dsp:txXfrm>
    </dsp:sp>
    <dsp:sp modelId="{87764381-6ED9-439A-82DD-8B322F834DD7}">
      <dsp:nvSpPr>
        <dsp:cNvPr id="0" name=""/>
        <dsp:cNvSpPr/>
      </dsp:nvSpPr>
      <dsp:spPr>
        <a:xfrm>
          <a:off x="1556232" y="1014551"/>
          <a:ext cx="3289649"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it-IT" altLang="es-ES" sz="600" kern="1200" dirty="0">
            <a:latin typeface="Arial Rounded MT Bold" panose="020F0704030504030204" pitchFamily="34" charset="0"/>
          </a:endParaRPr>
        </a:p>
        <a:p>
          <a:pPr marL="0" lvl="0" indent="0" algn="just" defTabSz="266700">
            <a:lnSpc>
              <a:spcPct val="90000"/>
            </a:lnSpc>
            <a:spcBef>
              <a:spcPct val="0"/>
            </a:spcBef>
            <a:spcAft>
              <a:spcPct val="35000"/>
            </a:spcAft>
            <a:buNone/>
          </a:pPr>
          <a:r>
            <a:rPr lang="el-GR" altLang="es-ES" sz="1000" kern="1200" dirty="0"/>
            <a:t>Ήταν το άθροισμα αρκετών σχεδόν ταυτόχρονων προόδων στη Μηχανουργία, τη Μηχανική, τη Χημεία, τη Μεταλλουργία και άλλους κλάδους.</a:t>
          </a:r>
          <a:endParaRPr lang="es-ES" sz="1000" kern="1200" dirty="0"/>
        </a:p>
      </dsp:txBody>
      <dsp:txXfrm>
        <a:off x="1590361" y="1048680"/>
        <a:ext cx="3221391" cy="630879"/>
      </dsp:txXfrm>
    </dsp:sp>
    <dsp:sp modelId="{3A928C09-7E22-47C1-ADA8-82CAB7B20D53}">
      <dsp:nvSpPr>
        <dsp:cNvPr id="0" name=""/>
        <dsp:cNvSpPr/>
      </dsp:nvSpPr>
      <dsp:spPr>
        <a:xfrm>
          <a:off x="1533510" y="1893345"/>
          <a:ext cx="3322592" cy="69913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l-GR" altLang="es-ES" sz="1000" kern="1200" dirty="0"/>
            <a:t>Δεν είναι δύσκολο να φανταστούμε ότι αυτές οι τεχνολογικές καινοτομίες βρίσκονται στη βάση του προαναφερθέντος, σαφούς και παρατεταμένου άλματος στην πρόοδο της ανθρωπότητας.</a:t>
          </a:r>
          <a:endParaRPr lang="es-ES" sz="1000" kern="1200" dirty="0"/>
        </a:p>
      </dsp:txBody>
      <dsp:txXfrm>
        <a:off x="1567639" y="1927474"/>
        <a:ext cx="3254334" cy="630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6C092-A37A-45C9-925C-297BBFD00AF7}">
      <dsp:nvSpPr>
        <dsp:cNvPr id="0" name=""/>
        <dsp:cNvSpPr/>
      </dsp:nvSpPr>
      <dsp:spPr>
        <a:xfrm>
          <a:off x="449074"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l-GR" altLang="es-ES" sz="1100" kern="1200" dirty="0"/>
            <a:t>Τα προβλήματα της ψηφιακής επανάστασης πρέπει επίσης να αντιμετωπιστούν, αλλά στην αρχή εμείς
πρέπει να καταλάβουν τι είναι.</a:t>
          </a:r>
          <a:endParaRPr lang="es-ES" sz="1100" kern="1200" dirty="0"/>
        </a:p>
      </dsp:txBody>
      <dsp:txXfrm>
        <a:off x="792166" y="343189"/>
        <a:ext cx="1656595" cy="1656595"/>
      </dsp:txXfrm>
    </dsp:sp>
    <dsp:sp modelId="{7EB9129B-5026-4B57-8B9F-8CF5DC557131}">
      <dsp:nvSpPr>
        <dsp:cNvPr id="0" name=""/>
        <dsp:cNvSpPr/>
      </dsp:nvSpPr>
      <dsp:spPr>
        <a:xfrm>
          <a:off x="2323298" y="97"/>
          <a:ext cx="2342779" cy="234277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8931" tIns="13970" rIns="128931" bIns="13970" numCol="1" spcCol="1270" anchor="ctr" anchorCtr="0">
          <a:noAutofit/>
        </a:bodyPr>
        <a:lstStyle/>
        <a:p>
          <a:pPr marL="0" lvl="0" indent="0" algn="ctr" defTabSz="488950">
            <a:lnSpc>
              <a:spcPct val="90000"/>
            </a:lnSpc>
            <a:spcBef>
              <a:spcPct val="0"/>
            </a:spcBef>
            <a:spcAft>
              <a:spcPct val="35000"/>
            </a:spcAft>
            <a:buNone/>
          </a:pPr>
          <a:r>
            <a:rPr lang="el-GR" altLang="es-ES" sz="1100" kern="1200" dirty="0"/>
            <a:t>Είναι απαραίτητο να αναλύσουμε τις πιθανές αρνητικές συνέπειες της δεύτερης εποχής των μηχανών, ακόμη και ξεκινώντας μια καθημερινή συζήτηση μέσα στην κοινότητά μας.</a:t>
          </a:r>
          <a:endParaRPr lang="es-ES" sz="1100" kern="1200" dirty="0"/>
        </a:p>
      </dsp:txBody>
      <dsp:txXfrm>
        <a:off x="2666390" y="343189"/>
        <a:ext cx="1656595" cy="16565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B3F9-32C6-44BB-A2C7-A8B351E724B1}">
      <dsp:nvSpPr>
        <dsp:cNvPr id="0" name=""/>
        <dsp:cNvSpPr/>
      </dsp:nvSpPr>
      <dsp:spPr>
        <a:xfrm>
          <a:off x="-2684861" y="-414117"/>
          <a:ext cx="3204498" cy="3204498"/>
        </a:xfrm>
        <a:prstGeom prst="blockArc">
          <a:avLst>
            <a:gd name="adj1" fmla="val 18900000"/>
            <a:gd name="adj2" fmla="val 2700000"/>
            <a:gd name="adj3" fmla="val 67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FB3900-E91D-4A99-867A-A8FAAA78BD6E}">
      <dsp:nvSpPr>
        <dsp:cNvPr id="0" name=""/>
        <dsp:cNvSpPr/>
      </dsp:nvSpPr>
      <dsp:spPr>
        <a:xfrm>
          <a:off x="334087" y="237626"/>
          <a:ext cx="5753643" cy="475252"/>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συνεχής εκθετική βελτίωση σχεδόν σε όλες τις πτυχές της</a:t>
          </a:r>
          <a:endParaRPr lang="es-ES" sz="1200" kern="1200" dirty="0">
            <a:solidFill>
              <a:schemeClr val="tx1"/>
            </a:solidFill>
          </a:endParaRPr>
        </a:p>
      </dsp:txBody>
      <dsp:txXfrm>
        <a:off x="334087" y="237626"/>
        <a:ext cx="5753643" cy="475252"/>
      </dsp:txXfrm>
    </dsp:sp>
    <dsp:sp modelId="{137FB06F-45CD-48C9-9190-41335C262B54}">
      <dsp:nvSpPr>
        <dsp:cNvPr id="0" name=""/>
        <dsp:cNvSpPr/>
      </dsp:nvSpPr>
      <dsp:spPr>
        <a:xfrm>
          <a:off x="37054" y="17821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412C4D-871E-49A8-B40D-88D642A43A2B}">
      <dsp:nvSpPr>
        <dsp:cNvPr id="0" name=""/>
        <dsp:cNvSpPr/>
      </dsp:nvSpPr>
      <dsp:spPr>
        <a:xfrm>
          <a:off x="535372" y="950600"/>
          <a:ext cx="5580888" cy="475252"/>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a:solidFill>
                <a:schemeClr val="tx1"/>
              </a:solidFill>
            </a:rPr>
            <a:t>εξαιρετικά μεγάλη ποσότητα ψηφιοποιημένων πληροφοριών και</a:t>
          </a:r>
          <a:endParaRPr lang="es-ES" sz="1200" kern="1200" dirty="0">
            <a:solidFill>
              <a:schemeClr val="tx1"/>
            </a:solidFill>
          </a:endParaRPr>
        </a:p>
      </dsp:txBody>
      <dsp:txXfrm>
        <a:off x="535372" y="950600"/>
        <a:ext cx="5580888" cy="475252"/>
      </dsp:txXfrm>
    </dsp:sp>
    <dsp:sp modelId="{BED10E97-6650-4643-86D7-12A329CAABE2}">
      <dsp:nvSpPr>
        <dsp:cNvPr id="0" name=""/>
        <dsp:cNvSpPr/>
      </dsp:nvSpPr>
      <dsp:spPr>
        <a:xfrm>
          <a:off x="209808" y="891099"/>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C82C9-1074-4B3B-B39E-87C6E5C51F05}">
      <dsp:nvSpPr>
        <dsp:cNvPr id="0" name=""/>
        <dsp:cNvSpPr/>
      </dsp:nvSpPr>
      <dsp:spPr>
        <a:xfrm>
          <a:off x="334087" y="1663384"/>
          <a:ext cx="5753643" cy="475252"/>
        </a:xfrm>
        <a:prstGeom prst="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232"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επιτέλους </a:t>
          </a:r>
          <a:r>
            <a:rPr lang="el-GR" altLang="es-ES" sz="1200" kern="1200" dirty="0" err="1">
              <a:solidFill>
                <a:schemeClr val="tx1"/>
              </a:solidFill>
            </a:rPr>
            <a:t>ανασυνδυασμένη</a:t>
          </a:r>
          <a:r>
            <a:rPr lang="el-GR" altLang="es-ES" sz="1200" kern="1200" dirty="0">
              <a:solidFill>
                <a:schemeClr val="tx1"/>
              </a:solidFill>
            </a:rPr>
            <a:t> καινοτομία</a:t>
          </a:r>
          <a:endParaRPr lang="es-ES" sz="1200" kern="1200" dirty="0">
            <a:solidFill>
              <a:schemeClr val="tx1"/>
            </a:solidFill>
          </a:endParaRPr>
        </a:p>
      </dsp:txBody>
      <dsp:txXfrm>
        <a:off x="334087" y="1663384"/>
        <a:ext cx="5753643" cy="475252"/>
      </dsp:txXfrm>
    </dsp:sp>
    <dsp:sp modelId="{D1B0BE1F-9115-4D4E-92B7-A62715174D94}">
      <dsp:nvSpPr>
        <dsp:cNvPr id="0" name=""/>
        <dsp:cNvSpPr/>
      </dsp:nvSpPr>
      <dsp:spPr>
        <a:xfrm>
          <a:off x="37054" y="1603978"/>
          <a:ext cx="594066" cy="59406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6BBF8-C68F-45E0-B16E-BF3685452A9A}">
      <dsp:nvSpPr>
        <dsp:cNvPr id="0" name=""/>
        <dsp:cNvSpPr/>
      </dsp:nvSpPr>
      <dsp:spPr>
        <a:xfrm>
          <a:off x="0" y="290683"/>
          <a:ext cx="6014157"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22F1B8-F645-41E4-BCFE-1BD40F0FFBC8}">
      <dsp:nvSpPr>
        <dsp:cNvPr id="0" name=""/>
        <dsp:cNvSpPr/>
      </dsp:nvSpPr>
      <dsp:spPr>
        <a:xfrm>
          <a:off x="300707" y="69283"/>
          <a:ext cx="4209909" cy="442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l-GR" altLang="es-ES" sz="900" kern="1200">
              <a:solidFill>
                <a:schemeClr val="tx1"/>
              </a:solidFill>
            </a:rPr>
            <a:t>Η </a:t>
          </a:r>
          <a:r>
            <a:rPr lang="el-GR" altLang="es-ES" sz="900" kern="1200" dirty="0">
              <a:solidFill>
                <a:schemeClr val="tx1"/>
              </a:solidFill>
            </a:rPr>
            <a:t>εξέλιξη της φωτογραφίας απεικονίζει τέλεια την αφθονία της δεύτερης εποχής των μηχανών.</a:t>
          </a:r>
          <a:endParaRPr lang="es-ES" sz="900" kern="1200" dirty="0">
            <a:solidFill>
              <a:schemeClr val="tx1"/>
            </a:solidFill>
            <a:latin typeface="Arial Rounded MT Bold" panose="020F0704030504030204" pitchFamily="34" charset="0"/>
          </a:endParaRPr>
        </a:p>
      </dsp:txBody>
      <dsp:txXfrm>
        <a:off x="322323" y="90899"/>
        <a:ext cx="4166677" cy="399568"/>
      </dsp:txXfrm>
    </dsp:sp>
    <dsp:sp modelId="{1AA16C4F-1129-42E4-B31E-DB59CBEAB1DF}">
      <dsp:nvSpPr>
        <dsp:cNvPr id="0" name=""/>
        <dsp:cNvSpPr/>
      </dsp:nvSpPr>
      <dsp:spPr>
        <a:xfrm>
          <a:off x="0" y="971083"/>
          <a:ext cx="6014157" cy="378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8420B0-D753-43CA-99C1-43C2A5BB3050}">
      <dsp:nvSpPr>
        <dsp:cNvPr id="0" name=""/>
        <dsp:cNvSpPr/>
      </dsp:nvSpPr>
      <dsp:spPr>
        <a:xfrm>
          <a:off x="300707" y="749683"/>
          <a:ext cx="4209909"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Με τον όρο χάσμα εννοούμε ότι υπάρχουν μεγάλες και αυξανόμενες ανισότητες μεταξύ των ανθρώπων ως προς το εισόδημα, τον πλούτο και άλλες σημαντικές πτυχές της ύπαρξης.</a:t>
          </a:r>
          <a:endParaRPr lang="es-ES" sz="900" kern="1200" dirty="0">
            <a:solidFill>
              <a:schemeClr val="tx1"/>
            </a:solidFill>
            <a:latin typeface="Arial Rounded MT Bold" panose="020F0704030504030204" pitchFamily="34" charset="0"/>
          </a:endParaRPr>
        </a:p>
      </dsp:txBody>
      <dsp:txXfrm>
        <a:off x="322323" y="771299"/>
        <a:ext cx="4166677" cy="399568"/>
      </dsp:txXfrm>
    </dsp:sp>
    <dsp:sp modelId="{A86A9EF5-091F-4C86-8640-4CA44B9B007E}">
      <dsp:nvSpPr>
        <dsp:cNvPr id="0" name=""/>
        <dsp:cNvSpPr/>
      </dsp:nvSpPr>
      <dsp:spPr>
        <a:xfrm>
          <a:off x="0" y="1651483"/>
          <a:ext cx="6014157"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A4DE56-46F7-4036-A03E-3C6D0408ED24}">
      <dsp:nvSpPr>
        <dsp:cNvPr id="0" name=""/>
        <dsp:cNvSpPr/>
      </dsp:nvSpPr>
      <dsp:spPr>
        <a:xfrm>
          <a:off x="300707" y="1430083"/>
          <a:ext cx="4209909" cy="442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Εταιρείες όπως το </a:t>
          </a:r>
          <a:r>
            <a:rPr lang="el-GR" altLang="es-ES" sz="900" kern="1200" dirty="0" err="1">
              <a:solidFill>
                <a:schemeClr val="tx1"/>
              </a:solidFill>
            </a:rPr>
            <a:t>Instagram</a:t>
          </a:r>
          <a:r>
            <a:rPr lang="el-GR" altLang="es-ES" sz="900" kern="1200" dirty="0">
              <a:solidFill>
                <a:schemeClr val="tx1"/>
              </a:solidFill>
            </a:rPr>
            <a:t> και το </a:t>
          </a:r>
          <a:r>
            <a:rPr lang="el-GR" altLang="es-ES" sz="900" kern="1200" dirty="0" err="1">
              <a:solidFill>
                <a:schemeClr val="tx1"/>
              </a:solidFill>
            </a:rPr>
            <a:t>Facebook</a:t>
          </a:r>
          <a:r>
            <a:rPr lang="el-GR" altLang="es-ES" sz="900" kern="1200" dirty="0">
              <a:solidFill>
                <a:schemeClr val="tx1"/>
              </a:solidFill>
            </a:rPr>
            <a:t> χρησιμοποιούν ένα ελάχιστο μέρος των ανθρώπων που χρειαζόταν η </a:t>
          </a:r>
          <a:r>
            <a:rPr lang="el-GR" altLang="es-ES" sz="900" kern="1200" dirty="0" err="1">
              <a:solidFill>
                <a:schemeClr val="tx1"/>
              </a:solidFill>
            </a:rPr>
            <a:t>Kodak</a:t>
          </a:r>
          <a:r>
            <a:rPr lang="el-GR" altLang="es-ES" sz="900" kern="1200" dirty="0">
              <a:solidFill>
                <a:schemeClr val="tx1"/>
              </a:solidFill>
            </a:rPr>
            <a:t>.</a:t>
          </a:r>
          <a:endParaRPr lang="es-ES" sz="900" kern="1200" dirty="0">
            <a:solidFill>
              <a:schemeClr val="tx1"/>
            </a:solidFill>
            <a:latin typeface="Arial Rounded MT Bold" panose="020F0704030504030204" pitchFamily="34" charset="0"/>
          </a:endParaRPr>
        </a:p>
      </dsp:txBody>
      <dsp:txXfrm>
        <a:off x="322323" y="1451699"/>
        <a:ext cx="4166677" cy="399568"/>
      </dsp:txXfrm>
    </dsp:sp>
    <dsp:sp modelId="{F1A8AAA3-B359-4D8E-950D-F1478116B7E8}">
      <dsp:nvSpPr>
        <dsp:cNvPr id="0" name=""/>
        <dsp:cNvSpPr/>
      </dsp:nvSpPr>
      <dsp:spPr>
        <a:xfrm>
          <a:off x="0" y="2331883"/>
          <a:ext cx="6014157"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F8D090-9C62-4DED-911F-1E98473FB6EB}">
      <dsp:nvSpPr>
        <dsp:cNvPr id="0" name=""/>
        <dsp:cNvSpPr/>
      </dsp:nvSpPr>
      <dsp:spPr>
        <a:xfrm>
          <a:off x="300707" y="2110483"/>
          <a:ext cx="5594212" cy="442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125" tIns="0" rIns="159125" bIns="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Παρ 'όλα αυτά, το </a:t>
          </a:r>
          <a:r>
            <a:rPr lang="el-GR" altLang="es-ES" sz="900" kern="1200" dirty="0" err="1">
              <a:solidFill>
                <a:schemeClr val="tx1"/>
              </a:solidFill>
            </a:rPr>
            <a:t>Facebook</a:t>
          </a:r>
          <a:r>
            <a:rPr lang="el-GR" altLang="es-ES" sz="900" kern="1200" dirty="0">
              <a:solidFill>
                <a:schemeClr val="tx1"/>
              </a:solidFill>
            </a:rPr>
            <a:t> έχει αγοραία αξία αρκετές φορές μεγαλύτερη από αυτή που είχε ποτέ η </a:t>
          </a:r>
          <a:r>
            <a:rPr lang="el-GR" altLang="es-ES" sz="900" kern="1200" dirty="0" err="1">
              <a:solidFill>
                <a:schemeClr val="tx1"/>
              </a:solidFill>
            </a:rPr>
            <a:t>Kodak</a:t>
          </a:r>
          <a:r>
            <a:rPr lang="el-GR" altLang="es-ES" sz="900" kern="1200" dirty="0">
              <a:solidFill>
                <a:schemeClr val="tx1"/>
              </a:solidFill>
            </a:rPr>
            <a:t>. Η μετάβαση από το αναλογικό στο ψηφιακό παρείχε </a:t>
          </a:r>
          <a:r>
            <a:rPr lang="el-GR" altLang="es-ES" sz="900" kern="1200" dirty="0" err="1">
              <a:solidFill>
                <a:schemeClr val="tx1"/>
              </a:solidFill>
            </a:rPr>
            <a:t>υπερπληθώρα</a:t>
          </a:r>
          <a:r>
            <a:rPr lang="el-GR" altLang="es-ES" sz="900" kern="1200" dirty="0">
              <a:solidFill>
                <a:schemeClr val="tx1"/>
              </a:solidFill>
            </a:rPr>
            <a:t> ψηφιακών φωτογραφιών και άλλων περιουσιακών στοιχείων, αλλά συνέβαλε επίσης σε μια  πιο άνιση κατανομή εισοδήματος από πριν.</a:t>
          </a:r>
          <a:endParaRPr lang="es-ES" sz="900" b="0" kern="1200" dirty="0">
            <a:solidFill>
              <a:schemeClr val="tx1"/>
            </a:solidFill>
            <a:latin typeface="Arial Rounded MT Bold" panose="020F0704030504030204" pitchFamily="34" charset="0"/>
          </a:endParaRPr>
        </a:p>
      </dsp:txBody>
      <dsp:txXfrm>
        <a:off x="322323" y="2132099"/>
        <a:ext cx="5550980"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FDF84-785F-4B4B-AD8A-10387BB70155}">
      <dsp:nvSpPr>
        <dsp:cNvPr id="0" name=""/>
        <dsp:cNvSpPr/>
      </dsp:nvSpPr>
      <dsp:spPr>
        <a:xfrm>
          <a:off x="-2331138" y="-360342"/>
          <a:ext cx="2784301" cy="2784301"/>
        </a:xfrm>
        <a:prstGeom prst="blockArc">
          <a:avLst>
            <a:gd name="adj1" fmla="val 18900000"/>
            <a:gd name="adj2" fmla="val 2700000"/>
            <a:gd name="adj3" fmla="val 7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5102D5-5077-4F49-A0CB-6E063517F9A5}">
      <dsp:nvSpPr>
        <dsp:cNvPr id="0" name=""/>
        <dsp:cNvSpPr/>
      </dsp:nvSpPr>
      <dsp:spPr>
        <a:xfrm>
          <a:off x="238073" y="158650"/>
          <a:ext cx="5325423" cy="317466"/>
        </a:xfrm>
        <a:prstGeom prst="rect">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Η θεωρία και ακόμη και τα δεδομένα υποδεικνύουν ότι αυτός ο συνδυασμός αφθονίας και
 χάσματος δεν είναι τυχαίος.</a:t>
          </a:r>
          <a:endParaRPr lang="es-ES" sz="900" kern="1200" dirty="0">
            <a:solidFill>
              <a:schemeClr val="tx1"/>
            </a:solidFill>
          </a:endParaRPr>
        </a:p>
      </dsp:txBody>
      <dsp:txXfrm>
        <a:off x="238073" y="158650"/>
        <a:ext cx="5325423" cy="317466"/>
      </dsp:txXfrm>
    </dsp:sp>
    <dsp:sp modelId="{A4656F56-0391-4F79-8B98-F009E97FE014}">
      <dsp:nvSpPr>
        <dsp:cNvPr id="0" name=""/>
        <dsp:cNvSpPr/>
      </dsp:nvSpPr>
      <dsp:spPr>
        <a:xfrm>
          <a:off x="39657" y="118967"/>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93303-76E6-4B77-B88B-A50498D397B7}">
      <dsp:nvSpPr>
        <dsp:cNvPr id="0" name=""/>
        <dsp:cNvSpPr/>
      </dsp:nvSpPr>
      <dsp:spPr>
        <a:xfrm>
          <a:off x="415353" y="643946"/>
          <a:ext cx="5143412" cy="317466"/>
        </a:xfrm>
        <a:prstGeom prst="rect">
          <a:avLst/>
        </a:prstGeom>
        <a:solidFill>
          <a:srgbClr val="A4B4E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Η πρόοδος των τεχνολογιών, ιδίως των ψηφιακών, προάγει μια άνευ προηγουμένου ανακατανομή της ευημερίας και του εισοδήματος.</a:t>
          </a:r>
          <a:endParaRPr lang="es-ES" sz="900" kern="1200" dirty="0">
            <a:solidFill>
              <a:schemeClr val="tx1"/>
            </a:solidFill>
          </a:endParaRPr>
        </a:p>
      </dsp:txBody>
      <dsp:txXfrm>
        <a:off x="415353" y="643946"/>
        <a:ext cx="5143412" cy="317466"/>
      </dsp:txXfrm>
    </dsp:sp>
    <dsp:sp modelId="{37830BB9-D0EC-4F1E-9A79-E6762729447A}">
      <dsp:nvSpPr>
        <dsp:cNvPr id="0" name=""/>
        <dsp:cNvSpPr/>
      </dsp:nvSpPr>
      <dsp:spPr>
        <a:xfrm>
          <a:off x="221668" y="595250"/>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5C83-F62B-4128-9845-0D053DB07DC6}">
      <dsp:nvSpPr>
        <dsp:cNvPr id="0" name=""/>
        <dsp:cNvSpPr/>
      </dsp:nvSpPr>
      <dsp:spPr>
        <a:xfrm>
          <a:off x="420085" y="1111216"/>
          <a:ext cx="5143412" cy="317466"/>
        </a:xfrm>
        <a:prstGeom prst="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Οι ψηφιακές τεχνολογίες μπορούν να αναπαράγουν ιδέες, γνώσεις και καινοτομίες σε ένα κλάσμα</a:t>
          </a:r>
          <a:r>
            <a:rPr lang="en-US" altLang="es-ES" sz="900" kern="1200" dirty="0">
              <a:solidFill>
                <a:schemeClr val="tx1"/>
              </a:solidFill>
            </a:rPr>
            <a:t> </a:t>
          </a:r>
          <a:r>
            <a:rPr lang="el-GR" altLang="es-ES" sz="900" kern="1200" dirty="0">
              <a:solidFill>
                <a:schemeClr val="tx1"/>
              </a:solidFill>
            </a:rPr>
            <a:t>της αρχικής τιμής.</a:t>
          </a:r>
          <a:endParaRPr lang="es-ES" sz="900" kern="1200" dirty="0">
            <a:solidFill>
              <a:schemeClr val="tx1"/>
            </a:solidFill>
          </a:endParaRPr>
        </a:p>
      </dsp:txBody>
      <dsp:txXfrm>
        <a:off x="420085" y="1111216"/>
        <a:ext cx="5143412" cy="317466"/>
      </dsp:txXfrm>
    </dsp:sp>
    <dsp:sp modelId="{9E60737F-B7BD-4336-9730-F7F4C9C1F3A4}">
      <dsp:nvSpPr>
        <dsp:cNvPr id="0" name=""/>
        <dsp:cNvSpPr/>
      </dsp:nvSpPr>
      <dsp:spPr>
        <a:xfrm>
          <a:off x="221668" y="1071533"/>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44AD8-30FB-4A46-9A37-5A6418CD7B40}">
      <dsp:nvSpPr>
        <dsp:cNvPr id="0" name=""/>
        <dsp:cNvSpPr/>
      </dsp:nvSpPr>
      <dsp:spPr>
        <a:xfrm>
          <a:off x="238073" y="1587499"/>
          <a:ext cx="5325423" cy="31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1989" tIns="22860" rIns="22860" bIns="22860" numCol="1" spcCol="1270" anchor="ctr" anchorCtr="0">
          <a:noAutofit/>
        </a:bodyPr>
        <a:lstStyle/>
        <a:p>
          <a:pPr marL="0" lvl="0" indent="0" algn="l" defTabSz="400050">
            <a:lnSpc>
              <a:spcPct val="90000"/>
            </a:lnSpc>
            <a:spcBef>
              <a:spcPct val="0"/>
            </a:spcBef>
            <a:spcAft>
              <a:spcPct val="35000"/>
            </a:spcAft>
            <a:buNone/>
          </a:pPr>
          <a:r>
            <a:rPr lang="el-GR" altLang="es-ES" sz="900" kern="1200" dirty="0">
              <a:solidFill>
                <a:schemeClr val="tx1"/>
              </a:solidFill>
            </a:rPr>
            <a:t>Αυτό δημιουργεί αφθονία για την κοινωνία και πλούτο για καινοτόμους, αλλά η ζήτηση για ορισμένες μορφές εργασίας μειώνεται και αυτό μπορεί να μειώσει το εισόδημα πολλών ανθρώπων.</a:t>
          </a:r>
          <a:endParaRPr lang="es-ES" sz="900" kern="1200" dirty="0">
            <a:solidFill>
              <a:schemeClr val="tx1"/>
            </a:solidFill>
          </a:endParaRPr>
        </a:p>
      </dsp:txBody>
      <dsp:txXfrm>
        <a:off x="238073" y="1587499"/>
        <a:ext cx="5325423" cy="317466"/>
      </dsp:txXfrm>
    </dsp:sp>
    <dsp:sp modelId="{6D4500E2-34B6-4F18-84A8-88262AB3A491}">
      <dsp:nvSpPr>
        <dsp:cNvPr id="0" name=""/>
        <dsp:cNvSpPr/>
      </dsp:nvSpPr>
      <dsp:spPr>
        <a:xfrm>
          <a:off x="39657" y="1547815"/>
          <a:ext cx="396833" cy="3968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A7C21-D928-4499-8A91-1B01AFDADD0A}">
      <dsp:nvSpPr>
        <dsp:cNvPr id="0" name=""/>
        <dsp:cNvSpPr/>
      </dsp:nvSpPr>
      <dsp:spPr>
        <a:xfrm>
          <a:off x="217574" y="0"/>
          <a:ext cx="3861710" cy="1544684"/>
        </a:xfrm>
        <a:prstGeom prst="leftRightRibbon">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D08A1-8A5A-4A78-AE39-567BFD4C6CA5}">
      <dsp:nvSpPr>
        <dsp:cNvPr id="0" name=""/>
        <dsp:cNvSpPr/>
      </dsp:nvSpPr>
      <dsp:spPr>
        <a:xfrm>
          <a:off x="627649" y="270319"/>
          <a:ext cx="1274364"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448" rIns="0" bIns="30480" numCol="1" spcCol="1270" anchor="ctr" anchorCtr="0">
          <a:noAutofit/>
        </a:bodyPr>
        <a:lstStyle/>
        <a:p>
          <a:pPr marL="0" lvl="0" indent="0" algn="ctr" defTabSz="355600">
            <a:lnSpc>
              <a:spcPct val="90000"/>
            </a:lnSpc>
            <a:spcBef>
              <a:spcPct val="0"/>
            </a:spcBef>
            <a:spcAft>
              <a:spcPct val="35000"/>
            </a:spcAft>
            <a:buNone/>
          </a:pPr>
          <a:r>
            <a:rPr lang="el-GR" altLang="es-ES" sz="800" kern="1200" dirty="0">
              <a:solidFill>
                <a:schemeClr val="tx1"/>
              </a:solidFill>
            </a:rPr>
            <a:t>Η πρώτη θέλει τεχνολογικές προόδους που πάντα
φουσκώνουν τα εισοδήματά τους</a:t>
          </a:r>
          <a:r>
            <a:rPr lang="en-US" altLang="es-ES" sz="800" kern="1200" dirty="0">
              <a:solidFill>
                <a:schemeClr val="tx1"/>
              </a:solidFill>
              <a:latin typeface="Arial Rounded MT Bold" panose="020F0704030504030204" pitchFamily="34" charset="0"/>
            </a:rPr>
            <a:t>. </a:t>
          </a:r>
          <a:endParaRPr lang="es-ES" sz="800" kern="1200" dirty="0">
            <a:solidFill>
              <a:schemeClr val="tx1"/>
            </a:solidFill>
          </a:endParaRPr>
        </a:p>
      </dsp:txBody>
      <dsp:txXfrm>
        <a:off x="627649" y="270319"/>
        <a:ext cx="1274364" cy="756895"/>
      </dsp:txXfrm>
    </dsp:sp>
    <dsp:sp modelId="{95032B30-D01D-4593-97D4-99F11FB022E0}">
      <dsp:nvSpPr>
        <dsp:cNvPr id="0" name=""/>
        <dsp:cNvSpPr/>
      </dsp:nvSpPr>
      <dsp:spPr>
        <a:xfrm>
          <a:off x="2095099" y="517469"/>
          <a:ext cx="1506066" cy="75689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8448" rIns="0" bIns="30480" numCol="1" spcCol="1270" anchor="ctr" anchorCtr="0">
          <a:noAutofit/>
        </a:bodyPr>
        <a:lstStyle/>
        <a:p>
          <a:pPr marL="0" lvl="0" indent="0" algn="ctr" defTabSz="355600">
            <a:lnSpc>
              <a:spcPct val="90000"/>
            </a:lnSpc>
            <a:spcBef>
              <a:spcPct val="0"/>
            </a:spcBef>
            <a:spcAft>
              <a:spcPct val="35000"/>
            </a:spcAft>
            <a:buNone/>
          </a:pPr>
          <a:r>
            <a:rPr lang="el-GR" altLang="es-ES" sz="800" kern="1200" dirty="0">
              <a:solidFill>
                <a:schemeClr val="tx1"/>
              </a:solidFill>
            </a:rPr>
            <a:t>Η άλλη θέλει την αυτοματοποίηση να βλάψει τους μισθούς των εργαζομένων
γιατί οι άνθρωποι αντικαθίστανται από μηχανές.</a:t>
          </a:r>
          <a:endParaRPr lang="es-ES" sz="800" kern="1200" dirty="0">
            <a:solidFill>
              <a:schemeClr val="tx1"/>
            </a:solidFill>
          </a:endParaRPr>
        </a:p>
      </dsp:txBody>
      <dsp:txXfrm>
        <a:off x="2095099" y="517469"/>
        <a:ext cx="1506066" cy="756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18322-1123-4240-9582-43949506BEF6}">
      <dsp:nvSpPr>
        <dsp:cNvPr id="0" name=""/>
        <dsp:cNvSpPr/>
      </dsp:nvSpPr>
      <dsp:spPr>
        <a:xfrm>
          <a:off x="5456" y="0"/>
          <a:ext cx="1630755" cy="12003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altLang="es-ES" sz="1100" kern="1200" dirty="0">
              <a:solidFill>
                <a:schemeClr val="tx1"/>
              </a:solidFill>
            </a:rPr>
            <a:t>Αυτή η έρευνα μας οδηγεί απευθείας στη θεμελιώδη σύστασή μας για τους μαθητές και τους γονείς τους:</a:t>
          </a:r>
          <a:endParaRPr lang="es-ES" sz="1100" kern="1200" dirty="0">
            <a:solidFill>
              <a:schemeClr val="tx1"/>
            </a:solidFill>
            <a:latin typeface="Arial Rounded MT Bold" panose="020F0704030504030204" pitchFamily="34" charset="0"/>
          </a:endParaRPr>
        </a:p>
      </dsp:txBody>
      <dsp:txXfrm>
        <a:off x="40612" y="35156"/>
        <a:ext cx="1560443" cy="1130017"/>
      </dsp:txXfrm>
    </dsp:sp>
    <dsp:sp modelId="{71A5F787-3287-4D68-A307-3E186FACB03C}">
      <dsp:nvSpPr>
        <dsp:cNvPr id="0" name=""/>
        <dsp:cNvSpPr/>
      </dsp:nvSpPr>
      <dsp:spPr>
        <a:xfrm>
          <a:off x="1799286" y="397950"/>
          <a:ext cx="345720" cy="4044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1799286" y="478835"/>
        <a:ext cx="242004" cy="242657"/>
      </dsp:txXfrm>
    </dsp:sp>
    <dsp:sp modelId="{CC26C107-16A6-4F85-9BA2-2D3B6F214E99}">
      <dsp:nvSpPr>
        <dsp:cNvPr id="0" name=""/>
        <dsp:cNvSpPr/>
      </dsp:nvSpPr>
      <dsp:spPr>
        <a:xfrm>
          <a:off x="2288513" y="0"/>
          <a:ext cx="1630755" cy="1200329"/>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altLang="es-ES" sz="1100" kern="1200" dirty="0">
              <a:solidFill>
                <a:schemeClr val="tx1"/>
              </a:solidFill>
            </a:rPr>
            <a:t>μελετήστε σκληρά, χρησιμοποιήστε την τεχνολογία και όλους τους άλλους διαθέσιμους πόρους για να "γεμίσετε την εργαλειοθήκη σας"</a:t>
          </a:r>
          <a:endParaRPr lang="es-ES" sz="1100" kern="1200" dirty="0">
            <a:solidFill>
              <a:schemeClr val="tx1"/>
            </a:solidFill>
            <a:latin typeface="Arial Rounded MT Bold" panose="020F0704030504030204" pitchFamily="34" charset="0"/>
          </a:endParaRPr>
        </a:p>
      </dsp:txBody>
      <dsp:txXfrm>
        <a:off x="2323669" y="35156"/>
        <a:ext cx="1560443" cy="1130017"/>
      </dsp:txXfrm>
    </dsp:sp>
    <dsp:sp modelId="{80AF990B-45D1-4092-B0E9-5882375E7C34}">
      <dsp:nvSpPr>
        <dsp:cNvPr id="0" name=""/>
        <dsp:cNvSpPr/>
      </dsp:nvSpPr>
      <dsp:spPr>
        <a:xfrm>
          <a:off x="4082344" y="397950"/>
          <a:ext cx="345720" cy="40442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a:solidFill>
              <a:schemeClr val="tx1"/>
            </a:solidFill>
            <a:latin typeface="Arial Rounded MT Bold" panose="020F0704030504030204" pitchFamily="34" charset="0"/>
          </a:endParaRPr>
        </a:p>
      </dsp:txBody>
      <dsp:txXfrm>
        <a:off x="4082344" y="478835"/>
        <a:ext cx="242004" cy="242657"/>
      </dsp:txXfrm>
    </dsp:sp>
    <dsp:sp modelId="{2C212F22-66BC-4309-8A42-B64F5508FFA6}">
      <dsp:nvSpPr>
        <dsp:cNvPr id="0" name=""/>
        <dsp:cNvSpPr/>
      </dsp:nvSpPr>
      <dsp:spPr>
        <a:xfrm>
          <a:off x="4571570" y="0"/>
          <a:ext cx="1630755" cy="1200329"/>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altLang="es-ES" sz="1100" kern="1200" dirty="0">
              <a:solidFill>
                <a:schemeClr val="tx1"/>
              </a:solidFill>
            </a:rPr>
            <a:t>και να αποκτήσετε τις δεξιότητες και τις ικανότητες που θα χρειαστούν στη
δεύτερη εποχή των μηχανών.</a:t>
          </a:r>
          <a:endParaRPr lang="es-ES" sz="1100" kern="1200" dirty="0">
            <a:solidFill>
              <a:schemeClr val="tx1"/>
            </a:solidFill>
            <a:latin typeface="Arial Rounded MT Bold" panose="020F0704030504030204" pitchFamily="34" charset="0"/>
          </a:endParaRPr>
        </a:p>
      </dsp:txBody>
      <dsp:txXfrm>
        <a:off x="4606726" y="35156"/>
        <a:ext cx="1560443" cy="11300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DC246-B614-4D39-8A18-11C31F4218CD}">
      <dsp:nvSpPr>
        <dsp:cNvPr id="0" name=""/>
        <dsp:cNvSpPr/>
      </dsp:nvSpPr>
      <dsp:spPr>
        <a:xfrm>
          <a:off x="0" y="8266"/>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kern="1200">
              <a:solidFill>
                <a:schemeClr val="tx1"/>
              </a:solidFill>
            </a:rPr>
            <a:t>Το 45% των μαθητών δεν παρουσίασαν σημαντικές βελτιώσεις στο CLA
μετά από δύο χρόνια κολέγιο</a:t>
          </a:r>
          <a:endParaRPr lang="es-ES" sz="1200" kern="1200" dirty="0">
            <a:solidFill>
              <a:schemeClr val="tx1"/>
            </a:solidFill>
          </a:endParaRPr>
        </a:p>
      </dsp:txBody>
      <dsp:txXfrm>
        <a:off x="32898" y="41164"/>
        <a:ext cx="5665310" cy="608124"/>
      </dsp:txXfrm>
    </dsp:sp>
    <dsp:sp modelId="{33921F1C-D85F-498D-9276-40FDAB1B2DFB}">
      <dsp:nvSpPr>
        <dsp:cNvPr id="0" name=""/>
        <dsp:cNvSpPr/>
      </dsp:nvSpPr>
      <dsp:spPr>
        <a:xfrm>
          <a:off x="0" y="803408"/>
          <a:ext cx="5731106" cy="673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Το 36% δεν βελτιώθηκε καθόλου ακόμη και μετά από τέσσερα χρόνια.</a:t>
          </a:r>
          <a:endParaRPr lang="es-ES" sz="1200" kern="1200" dirty="0">
            <a:solidFill>
              <a:schemeClr val="tx1"/>
            </a:solidFill>
          </a:endParaRPr>
        </a:p>
      </dsp:txBody>
      <dsp:txXfrm>
        <a:off x="32898" y="836306"/>
        <a:ext cx="5665310"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pPr/>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pPr/>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ko-KR" altLang="en-US" dirty="0"/>
          </a:p>
        </p:txBody>
      </p:sp>
      <p:sp>
        <p:nvSpPr>
          <p:cNvPr id="4" name="Slide Number Placeholder 3"/>
          <p:cNvSpPr>
            <a:spLocks noGrp="1"/>
          </p:cNvSpPr>
          <p:nvPr>
            <p:ph type="sldNum" sz="quarter" idx="10"/>
          </p:nvPr>
        </p:nvSpPr>
        <p:spPr/>
        <p:txBody>
          <a:bodyPr/>
          <a:lstStyle/>
          <a:p>
            <a:pPr algn="l" rtl="0"/>
            <a:fld id="{B820E160-F603-41F3-A192-DC95957721C3}" type="slidenum">
              <a:rPr lang="ko-KR" altLang="en-US" smtClean="0"/>
              <a:pPr algn="l" rtl="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6</a:t>
            </a:fld>
            <a:endParaRPr lang="ko-KR" altLang="en-US"/>
          </a:p>
        </p:txBody>
      </p:sp>
    </p:spTree>
    <p:extLst>
      <p:ext uri="{BB962C8B-B14F-4D97-AF65-F5344CB8AC3E}">
        <p14:creationId xmlns:p14="http://schemas.microsoft.com/office/powerpoint/2010/main" val="163805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9</a:t>
            </a:fld>
            <a:endParaRPr lang="ko-KR" altLang="en-US"/>
          </a:p>
        </p:txBody>
      </p:sp>
    </p:spTree>
    <p:extLst>
      <p:ext uri="{BB962C8B-B14F-4D97-AF65-F5344CB8AC3E}">
        <p14:creationId xmlns:p14="http://schemas.microsoft.com/office/powerpoint/2010/main" val="295819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11</a:t>
            </a:fld>
            <a:endParaRPr lang="ko-KR" altLang="en-US"/>
          </a:p>
        </p:txBody>
      </p:sp>
    </p:spTree>
    <p:extLst>
      <p:ext uri="{BB962C8B-B14F-4D97-AF65-F5344CB8AC3E}">
        <p14:creationId xmlns:p14="http://schemas.microsoft.com/office/powerpoint/2010/main" val="347377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17</a:t>
            </a:fld>
            <a:endParaRPr lang="ko-KR" altLang="en-US"/>
          </a:p>
        </p:txBody>
      </p:sp>
    </p:spTree>
    <p:extLst>
      <p:ext uri="{BB962C8B-B14F-4D97-AF65-F5344CB8AC3E}">
        <p14:creationId xmlns:p14="http://schemas.microsoft.com/office/powerpoint/2010/main" val="343963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18</a:t>
            </a:fld>
            <a:endParaRPr lang="ko-KR" altLang="en-US"/>
          </a:p>
        </p:txBody>
      </p:sp>
    </p:spTree>
    <p:extLst>
      <p:ext uri="{BB962C8B-B14F-4D97-AF65-F5344CB8AC3E}">
        <p14:creationId xmlns:p14="http://schemas.microsoft.com/office/powerpoint/2010/main" val="329644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23</a:t>
            </a:fld>
            <a:endParaRPr lang="ko-KR" altLang="en-US"/>
          </a:p>
        </p:txBody>
      </p:sp>
    </p:spTree>
    <p:extLst>
      <p:ext uri="{BB962C8B-B14F-4D97-AF65-F5344CB8AC3E}">
        <p14:creationId xmlns:p14="http://schemas.microsoft.com/office/powerpoint/2010/main" val="115216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29</a:t>
            </a:fld>
            <a:endParaRPr lang="ko-KR" altLang="en-US"/>
          </a:p>
        </p:txBody>
      </p:sp>
    </p:spTree>
    <p:extLst>
      <p:ext uri="{BB962C8B-B14F-4D97-AF65-F5344CB8AC3E}">
        <p14:creationId xmlns:p14="http://schemas.microsoft.com/office/powerpoint/2010/main" val="28496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algn="l" rtl="0"/>
            <a:fld id="{B820E160-F603-41F3-A192-DC95957721C3}" type="slidenum">
              <a:rPr lang="ko-KR" altLang="en-US" smtClean="0"/>
              <a:pPr algn="l" rtl="0"/>
              <a:t>36</a:t>
            </a:fld>
            <a:endParaRPr lang="ko-KR" altLang="en-US"/>
          </a:p>
        </p:txBody>
      </p:sp>
    </p:spTree>
    <p:extLst>
      <p:ext uri="{BB962C8B-B14F-4D97-AF65-F5344CB8AC3E}">
        <p14:creationId xmlns:p14="http://schemas.microsoft.com/office/powerpoint/2010/main" val="3249736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45A4DD0-D5EB-49EA-9468-1BD3DEC91D44}"/>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3BE8DD6-5735-4C00-B585-A3CDB356F87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522B9FEB-402E-42B2-B381-4F4DB9F9B57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NUL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jpeg"/><Relationship Id="rId7" Type="http://schemas.openxmlformats.org/officeDocument/2006/relationships/diagramColors" Target="../diagrams/colors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e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8.jpeg"/><Relationship Id="rId7" Type="http://schemas.openxmlformats.org/officeDocument/2006/relationships/diagramColors" Target="../diagrams/colors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9.pn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image" Target="../media/image18.jpeg"/></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1.xml"/><Relationship Id="rId7" Type="http://schemas.openxmlformats.org/officeDocument/2006/relationships/image" Target="../media/image19.pn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2.xml"/><Relationship Id="rId7" Type="http://schemas.openxmlformats.org/officeDocument/2006/relationships/image" Target="../media/image19.pn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6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3.xml"/><Relationship Id="rId7" Type="http://schemas.openxmlformats.org/officeDocument/2006/relationships/image" Target="../media/image19.pn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9.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19924" cy="504056"/>
          </a:xfrm>
        </p:spPr>
        <p:txBody>
          <a:bodyPr/>
          <a:lstStyle/>
          <a:p>
            <a:pPr algn="l" rtl="0"/>
            <a:r>
              <a:rPr lang="it-IT" altLang="it-IT" sz="1400" dirty="0">
                <a:solidFill>
                  <a:srgbClr val="7030A0"/>
                </a:solidFill>
                <a:latin typeface="Arial Rounded MT Bold" panose="020F0704030504030204" pitchFamily="34" charset="0"/>
              </a:rPr>
              <a:t>1.2 </a:t>
            </a:r>
            <a:r>
              <a:rPr lang="el-GR" altLang="it-IT" sz="1400" dirty="0">
                <a:solidFill>
                  <a:srgbClr val="7030A0"/>
                </a:solidFill>
                <a:latin typeface="Arial Rounded MT Bold" panose="020F0704030504030204" pitchFamily="34" charset="0"/>
              </a:rPr>
              <a:t>Τεχνητή Νοημοσύνη </a:t>
            </a:r>
            <a:r>
              <a:rPr lang="it-IT" altLang="it-IT" sz="1400" dirty="0">
                <a:solidFill>
                  <a:srgbClr val="7030A0"/>
                </a:solidFill>
                <a:latin typeface="Arial Rounded MT Bold" panose="020F0704030504030204" pitchFamily="34" charset="0"/>
              </a:rPr>
              <a:t>(</a:t>
            </a:r>
            <a:r>
              <a:rPr lang="el-GR" altLang="it-IT" sz="1400" dirty="0">
                <a:solidFill>
                  <a:srgbClr val="7030A0"/>
                </a:solidFill>
                <a:latin typeface="Arial Rounded MT Bold" panose="020F0704030504030204" pitchFamily="34" charset="0"/>
              </a:rPr>
              <a:t>ΤΝ</a:t>
            </a:r>
            <a:r>
              <a:rPr lang="it-IT" altLang="it-IT" sz="1400" dirty="0">
                <a:solidFill>
                  <a:srgbClr val="7030A0"/>
                </a:solidFill>
                <a:latin typeface="Arial Rounded MT Bold" panose="020F0704030504030204" pitchFamily="34" charset="0"/>
              </a:rPr>
              <a:t>)</a:t>
            </a:r>
          </a:p>
          <a:p>
            <a:pPr algn="l" rtl="0"/>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8" name="Rectangle 7"/>
            <p:cNvSpPr/>
            <p:nvPr/>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9" name="Rectangle 8"/>
            <p:cNvSpPr/>
            <p:nvPr/>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10" name="Rectangle 9"/>
            <p:cNvSpPr/>
            <p:nvPr/>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67CCE091-D307-43D9-B1C0-001A66540EC9}"/>
              </a:ext>
            </a:extLst>
          </p:cNvPr>
          <p:cNvSpPr/>
          <p:nvPr/>
        </p:nvSpPr>
        <p:spPr>
          <a:xfrm>
            <a:off x="5427775" y="2130794"/>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3" name="object 2">
            <a:extLst>
              <a:ext uri="{FF2B5EF4-FFF2-40B4-BE49-F238E27FC236}">
                <a16:creationId xmlns:a16="http://schemas.microsoft.com/office/drawing/2014/main" id="{86210279-536A-4C11-BE3E-72CC56975227}"/>
              </a:ext>
            </a:extLst>
          </p:cNvPr>
          <p:cNvSpPr/>
          <p:nvPr/>
        </p:nvSpPr>
        <p:spPr>
          <a:xfrm rot="10800000">
            <a:off x="5602297" y="2820621"/>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4" name="Rectangle 3"/>
          <p:cNvSpPr/>
          <p:nvPr/>
        </p:nvSpPr>
        <p:spPr>
          <a:xfrm>
            <a:off x="1582769" y="130992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3973" y="2130794"/>
            <a:ext cx="3713177" cy="1938992"/>
          </a:xfrm>
          <a:prstGeom prst="rect">
            <a:avLst/>
          </a:prstGeom>
          <a:noFill/>
        </p:spPr>
        <p:txBody>
          <a:bodyPr wrap="square" rtlCol="0">
            <a:spAutoFit/>
          </a:bodyPr>
          <a:lstStyle/>
          <a:p>
            <a:pPr>
              <a:defRPr/>
            </a:pPr>
            <a:r>
              <a:rPr lang="el-GR" altLang="es-ES" sz="1200" dirty="0">
                <a:latin typeface="Arial Rounded MT Bold" panose="020F0704030504030204" pitchFamily="34" charset="0"/>
              </a:rPr>
              <a:t>Μπορούμε να γίνουμε ακόμη πιο ακριβείς προσδιορίζοντας ποια τεχνολογία ήταν η πιο σημαντική: η ατμομηχανή ή, για την ακρίβεια, η ατμομηχανή βελτιωμένη από τον </a:t>
            </a:r>
            <a:r>
              <a:rPr lang="el-GR" altLang="es-ES" sz="1200" dirty="0" err="1">
                <a:latin typeface="Arial Rounded MT Bold" panose="020F0704030504030204" pitchFamily="34" charset="0"/>
              </a:rPr>
              <a:t>James</a:t>
            </a:r>
            <a:r>
              <a:rPr lang="el-GR" altLang="es-ES" sz="1200" dirty="0">
                <a:latin typeface="Arial Rounded MT Bold" panose="020F0704030504030204" pitchFamily="34" charset="0"/>
              </a:rPr>
              <a:t> </a:t>
            </a:r>
            <a:r>
              <a:rPr lang="el-GR" altLang="es-ES" sz="1200" dirty="0" err="1">
                <a:latin typeface="Arial Rounded MT Bold" panose="020F0704030504030204" pitchFamily="34" charset="0"/>
              </a:rPr>
              <a:t>Watt</a:t>
            </a:r>
            <a:r>
              <a:rPr lang="el-GR" altLang="es-ES" sz="1200" dirty="0">
                <a:latin typeface="Arial Rounded MT Bold" panose="020F0704030504030204" pitchFamily="34" charset="0"/>
              </a:rPr>
              <a:t> και τους συναδέλφους του στο δεύτερο μισό του δέκατου όγδοου αιώνα.</a:t>
            </a:r>
          </a:p>
          <a:p>
            <a:pPr>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Φυσικά, η Βιομηχανική Επανάσταση δεν είναι μόνο </a:t>
            </a:r>
          </a:p>
          <a:p>
            <a:pPr algn="l" rtl="0">
              <a:defRPr/>
            </a:pPr>
            <a:r>
              <a:rPr lang="en-US" altLang="es-ES" sz="1200" dirty="0">
                <a:latin typeface="Arial Rounded MT Bold" panose="020F0704030504030204" pitchFamily="34" charset="0"/>
              </a:rPr>
              <a:t>η ιστορία της ατμομηχανής, </a:t>
            </a:r>
            <a:r>
              <a:rPr lang="el-GR" altLang="es-ES" sz="1200" dirty="0">
                <a:latin typeface="Arial Rounded MT Bold" panose="020F0704030504030204" pitchFamily="34" charset="0"/>
              </a:rPr>
              <a:t>όμως</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από </a:t>
            </a:r>
            <a:r>
              <a:rPr lang="en-US" altLang="es-ES" sz="1200" dirty="0" err="1">
                <a:latin typeface="Arial Rounded MT Bold" panose="020F0704030504030204" pitchFamily="34" charset="0"/>
              </a:rPr>
              <a:t>τον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ατμό</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ξεκίνησαν</a:t>
            </a:r>
            <a:r>
              <a:rPr lang="en-US" altLang="es-ES" sz="1200" dirty="0">
                <a:latin typeface="Arial Rounded MT Bold" panose="020F0704030504030204" pitchFamily="34" charset="0"/>
              </a:rPr>
              <a:t> όλα.</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D49876C-9282-405A-90B2-0F503D2D2BAE}"/>
              </a:ext>
            </a:extLst>
          </p:cNvPr>
          <p:cNvSpPr/>
          <p:nvPr/>
        </p:nvSpPr>
        <p:spPr>
          <a:xfrm>
            <a:off x="1575338" y="1489817"/>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r>
              <a:rPr lang="en-US" altLang="es-ES" sz="1200" dirty="0">
                <a:solidFill>
                  <a:schemeClr val="tx1"/>
                </a:solidFill>
                <a:latin typeface="Arial Rounded MT Bold" panose="020F0704030504030204" pitchFamily="34" charset="0"/>
              </a:rPr>
              <a:t>Πώς αποφασίζουμε ποιο είναι το πιο σημαντικό από αυτά τα άλματα προς τα εμπρός;</a:t>
            </a:r>
            <a:endParaRPr lang="it-IT" altLang="es-ES" sz="1200" dirty="0">
              <a:solidFill>
                <a:schemeClr val="tx1"/>
              </a:solidFill>
              <a:latin typeface="Arial Rounded MT Bold" panose="020F0704030504030204" pitchFamily="34" charset="0"/>
            </a:endParaRPr>
          </a:p>
          <a:p>
            <a:pPr algn="l" rtl="0"/>
            <a:endParaRPr lang="it-IT" dirty="0"/>
          </a:p>
        </p:txBody>
      </p:sp>
      <p:sp>
        <p:nvSpPr>
          <p:cNvPr id="10" name="Donut 24">
            <a:extLst>
              <a:ext uri="{FF2B5EF4-FFF2-40B4-BE49-F238E27FC236}">
                <a16:creationId xmlns:a16="http://schemas.microsoft.com/office/drawing/2014/main" id="{6339D30A-BA34-4742-BE87-F20186E0D63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3" name="Imagen 2">
            <a:extLst>
              <a:ext uri="{FF2B5EF4-FFF2-40B4-BE49-F238E27FC236}">
                <a16:creationId xmlns:a16="http://schemas.microsoft.com/office/drawing/2014/main" id="{038C5045-5D72-4563-8996-5DBAB3C25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52" t="5056" r="4643" b="16358"/>
          <a:stretch/>
        </p:blipFill>
        <p:spPr>
          <a:xfrm>
            <a:off x="5602297" y="2329231"/>
            <a:ext cx="1763443" cy="1895175"/>
          </a:xfrm>
          <a:prstGeom prst="rect">
            <a:avLst/>
          </a:prstGeom>
        </p:spPr>
      </p:pic>
    </p:spTree>
    <p:extLst>
      <p:ext uri="{BB962C8B-B14F-4D97-AF65-F5344CB8AC3E}">
        <p14:creationId xmlns:p14="http://schemas.microsoft.com/office/powerpoint/2010/main" val="24738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250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0122950-25C6-4B3F-ADA4-B9A24C7CB911}"/>
              </a:ext>
            </a:extLst>
          </p:cNvPr>
          <p:cNvSpPr/>
          <p:nvPr/>
        </p:nvSpPr>
        <p:spPr>
          <a:xfrm>
            <a:off x="1547664" y="138002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rgbClr val="7030A0"/>
                </a:solidFill>
                <a:latin typeface="Arial Rounded MT Bold" panose="020F0704030504030204" pitchFamily="34" charset="0"/>
              </a:rPr>
              <a:t>Μηχανές προόδου</a:t>
            </a:r>
            <a:r>
              <a:rPr lang="en-US" altLang="es-ES" sz="1200" dirty="0">
                <a:solidFill>
                  <a:schemeClr val="tx1"/>
                </a:solidFill>
                <a:latin typeface="Arial Rounded MT Bold" panose="020F0704030504030204" pitchFamily="34" charset="0"/>
              </a:rPr>
              <a:t>: ο αντίκτυπος της τεχνολογίας</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59980B5-C616-4ADC-8660-5A388B8EEA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3" name="Grupo 2">
            <a:extLst>
              <a:ext uri="{FF2B5EF4-FFF2-40B4-BE49-F238E27FC236}">
                <a16:creationId xmlns:a16="http://schemas.microsoft.com/office/drawing/2014/main" id="{19AC2DB9-AFCD-4CB0-A3FA-D11902E99B91}"/>
              </a:ext>
            </a:extLst>
          </p:cNvPr>
          <p:cNvGrpSpPr/>
          <p:nvPr/>
        </p:nvGrpSpPr>
        <p:grpSpPr>
          <a:xfrm>
            <a:off x="2339752" y="1870199"/>
            <a:ext cx="4754158" cy="2964755"/>
            <a:chOff x="1960063" y="1554366"/>
            <a:chExt cx="6441799" cy="3564629"/>
          </a:xfrm>
        </p:grpSpPr>
        <p:sp>
          <p:nvSpPr>
            <p:cNvPr id="5" name="Forma 4">
              <a:extLst>
                <a:ext uri="{FF2B5EF4-FFF2-40B4-BE49-F238E27FC236}">
                  <a16:creationId xmlns:a16="http://schemas.microsoft.com/office/drawing/2014/main" id="{2ADB0F99-5EBD-4CA8-AFA5-D79D4D55D8A8}"/>
                </a:ext>
              </a:extLst>
            </p:cNvPr>
            <p:cNvSpPr/>
            <p:nvPr/>
          </p:nvSpPr>
          <p:spPr>
            <a:xfrm>
              <a:off x="1960063" y="1554366"/>
              <a:ext cx="5250041" cy="3281275"/>
            </a:xfrm>
            <a:prstGeom prst="swooshArrow">
              <a:avLst>
                <a:gd name="adj1" fmla="val 25000"/>
                <a:gd name="adj2" fmla="val 25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Elipse 6">
              <a:extLst>
                <a:ext uri="{FF2B5EF4-FFF2-40B4-BE49-F238E27FC236}">
                  <a16:creationId xmlns:a16="http://schemas.microsoft.com/office/drawing/2014/main" id="{2147A2B3-1458-4ACE-B1F9-4AB2671B4CC3}"/>
                </a:ext>
              </a:extLst>
            </p:cNvPr>
            <p:cNvSpPr/>
            <p:nvPr/>
          </p:nvSpPr>
          <p:spPr>
            <a:xfrm>
              <a:off x="2626818" y="4102456"/>
              <a:ext cx="136501" cy="13650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orma libre: forma 8">
              <a:extLst>
                <a:ext uri="{FF2B5EF4-FFF2-40B4-BE49-F238E27FC236}">
                  <a16:creationId xmlns:a16="http://schemas.microsoft.com/office/drawing/2014/main" id="{E664B6F6-5A46-40C4-A8FB-11F9B1BE3F55}"/>
                </a:ext>
              </a:extLst>
            </p:cNvPr>
            <p:cNvSpPr/>
            <p:nvPr/>
          </p:nvSpPr>
          <p:spPr>
            <a:xfrm>
              <a:off x="1969388" y="4170707"/>
              <a:ext cx="5357000" cy="948288"/>
            </a:xfrm>
            <a:custGeom>
              <a:avLst/>
              <a:gdLst>
                <a:gd name="connsiteX0" fmla="*/ 0 w 2674620"/>
                <a:gd name="connsiteY0" fmla="*/ 0 h 948288"/>
                <a:gd name="connsiteX1" fmla="*/ 2674620 w 2674620"/>
                <a:gd name="connsiteY1" fmla="*/ 0 h 948288"/>
                <a:gd name="connsiteX2" fmla="*/ 2674620 w 2674620"/>
                <a:gd name="connsiteY2" fmla="*/ 948288 h 948288"/>
                <a:gd name="connsiteX3" fmla="*/ 0 w 2674620"/>
                <a:gd name="connsiteY3" fmla="*/ 948288 h 948288"/>
                <a:gd name="connsiteX4" fmla="*/ 0 w 2674620"/>
                <a:gd name="connsiteY4" fmla="*/ 0 h 94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620" h="948288">
                  <a:moveTo>
                    <a:pt x="0" y="0"/>
                  </a:moveTo>
                  <a:lnTo>
                    <a:pt x="2674620" y="0"/>
                  </a:lnTo>
                  <a:lnTo>
                    <a:pt x="2674620" y="948288"/>
                  </a:lnTo>
                  <a:lnTo>
                    <a:pt x="0" y="9482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29" tIns="0" rIns="0" bIns="0" numCol="1" spcCol="1270" anchor="t" anchorCtr="0">
              <a:noAutofit/>
            </a:bodyPr>
            <a:lstStyle/>
            <a:p>
              <a:pPr algn="l" rtl="0">
                <a:defRPr/>
              </a:pPr>
              <a:r>
                <a:rPr lang="el-GR" altLang="es-ES" sz="1000" dirty="0">
                  <a:latin typeface="Arial Rounded MT Bold" panose="020F0704030504030204" pitchFamily="34" charset="0"/>
                </a:rPr>
                <a:t>Ο Ατμός</a:t>
              </a:r>
              <a:r>
                <a:rPr lang="en-US" altLang="es-ES" sz="1000" dirty="0">
                  <a:latin typeface="Arial Rounded MT Bold" panose="020F0704030504030204" pitchFamily="34" charset="0"/>
                </a:rPr>
                <a:t> μας επέτρεψε να ξεπεράσουμε τα όρια της μυϊκής δύναμης, είτε πρόκειται για ανθρώπους είτε για ζώα, </a:t>
              </a:r>
              <a:r>
                <a:rPr lang="en-US" altLang="es-ES" sz="1000" dirty="0" err="1">
                  <a:latin typeface="Arial Rounded MT Bold" panose="020F0704030504030204" pitchFamily="34" charset="0"/>
                </a:rPr>
                <a:t>και</a:t>
              </a:r>
              <a:r>
                <a:rPr lang="en-US" altLang="es-ES" sz="1000" dirty="0">
                  <a:latin typeface="Arial Rounded MT Bold" panose="020F0704030504030204" pitchFamily="34" charset="0"/>
                </a:rPr>
                <a:t> </a:t>
              </a:r>
              <a:r>
                <a:rPr lang="el-GR" altLang="es-ES" sz="1000" dirty="0">
                  <a:solidFill>
                    <a:schemeClr val="tx2">
                      <a:lumMod val="60000"/>
                      <a:lumOff val="40000"/>
                    </a:schemeClr>
                  </a:solidFill>
                  <a:latin typeface="Arial Rounded MT Bold" panose="020F0704030504030204" pitchFamily="34" charset="0"/>
                </a:rPr>
                <a:t>να</a:t>
              </a:r>
              <a:endParaRPr lang="en-US" altLang="es-ES" sz="1000" dirty="0">
                <a:solidFill>
                  <a:schemeClr val="tx2">
                    <a:lumMod val="60000"/>
                    <a:lumOff val="40000"/>
                  </a:schemeClr>
                </a:solidFill>
                <a:latin typeface="Arial Rounded MT Bold" panose="020F0704030504030204" pitchFamily="34" charset="0"/>
              </a:endParaRPr>
            </a:p>
            <a:p>
              <a:pPr algn="l" rtl="0">
                <a:defRPr/>
              </a:pPr>
              <a:r>
                <a:rPr lang="en-US" altLang="es-ES" sz="1000" dirty="0" err="1">
                  <a:solidFill>
                    <a:schemeClr val="tx2">
                      <a:lumMod val="60000"/>
                      <a:lumOff val="40000"/>
                    </a:schemeClr>
                  </a:solidFill>
                  <a:latin typeface="Arial Rounded MT Bold" panose="020F0704030504030204" pitchFamily="34" charset="0"/>
                </a:rPr>
                <a:t>παράγου</a:t>
              </a:r>
              <a:r>
                <a:rPr lang="el-GR" altLang="es-ES" sz="1000" dirty="0">
                  <a:solidFill>
                    <a:schemeClr val="tx2">
                      <a:lumMod val="60000"/>
                      <a:lumOff val="40000"/>
                    </a:schemeClr>
                  </a:solidFill>
                  <a:latin typeface="Arial Rounded MT Bold" panose="020F0704030504030204" pitchFamily="34" charset="0"/>
                </a:rPr>
                <a:t>με</a:t>
              </a:r>
              <a:r>
                <a:rPr lang="en-US" altLang="es-ES" sz="1000" dirty="0">
                  <a:solidFill>
                    <a:schemeClr val="tx2">
                      <a:lumMod val="60000"/>
                      <a:lumOff val="40000"/>
                    </a:schemeClr>
                  </a:solidFill>
                  <a:latin typeface="Arial Rounded MT Bold" panose="020F0704030504030204" pitchFamily="34" charset="0"/>
                </a:rPr>
                <a:t> εκπληκτικές ποσότητες ενέργειας που μπορούν να χρησιμοποιηθούν </a:t>
              </a:r>
              <a:r>
                <a:rPr lang="en-US" altLang="es-ES" sz="1000" dirty="0" err="1">
                  <a:solidFill>
                    <a:schemeClr val="tx2">
                      <a:lumMod val="60000"/>
                      <a:lumOff val="40000"/>
                    </a:schemeClr>
                  </a:solidFill>
                  <a:latin typeface="Arial Rounded MT Bold" panose="020F0704030504030204" pitchFamily="34" charset="0"/>
                </a:rPr>
                <a:t>με</a:t>
              </a:r>
              <a:r>
                <a:rPr lang="en-US" altLang="es-ES" sz="1000" dirty="0">
                  <a:solidFill>
                    <a:schemeClr val="tx2">
                      <a:lumMod val="60000"/>
                      <a:lumOff val="40000"/>
                    </a:schemeClr>
                  </a:solidFill>
                  <a:latin typeface="Arial Rounded MT Bold" panose="020F0704030504030204" pitchFamily="34" charset="0"/>
                </a:rPr>
                <a:t> </a:t>
              </a:r>
              <a:r>
                <a:rPr lang="en-US" altLang="es-ES" sz="1000" dirty="0" err="1">
                  <a:solidFill>
                    <a:schemeClr val="tx2">
                      <a:lumMod val="60000"/>
                      <a:lumOff val="40000"/>
                    </a:schemeClr>
                  </a:solidFill>
                  <a:latin typeface="Arial Rounded MT Bold" panose="020F0704030504030204" pitchFamily="34" charset="0"/>
                </a:rPr>
                <a:t>εντολή</a:t>
              </a:r>
              <a:r>
                <a:rPr lang="el-GR" altLang="es-ES" sz="1000" dirty="0">
                  <a:latin typeface="Arial Rounded MT Bold" panose="020F0704030504030204" pitchFamily="34" charset="0"/>
                </a:rPr>
                <a:t>.</a:t>
              </a:r>
              <a:endParaRPr lang="en-US" altLang="es-ES" sz="1000" dirty="0">
                <a:latin typeface="Arial Rounded MT Bold" panose="020F0704030504030204" pitchFamily="34" charset="0"/>
              </a:endParaRPr>
            </a:p>
          </p:txBody>
        </p:sp>
        <p:sp>
          <p:nvSpPr>
            <p:cNvPr id="12" name="Elipse 11">
              <a:extLst>
                <a:ext uri="{FF2B5EF4-FFF2-40B4-BE49-F238E27FC236}">
                  <a16:creationId xmlns:a16="http://schemas.microsoft.com/office/drawing/2014/main" id="{E7200E20-890E-4257-BFA4-0B15001C3583}"/>
                </a:ext>
              </a:extLst>
            </p:cNvPr>
            <p:cNvSpPr/>
            <p:nvPr/>
          </p:nvSpPr>
          <p:spPr>
            <a:xfrm>
              <a:off x="3831702" y="3210605"/>
              <a:ext cx="246751" cy="24675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orma libre: forma 12">
              <a:extLst>
                <a:ext uri="{FF2B5EF4-FFF2-40B4-BE49-F238E27FC236}">
                  <a16:creationId xmlns:a16="http://schemas.microsoft.com/office/drawing/2014/main" id="{817B1FB6-E5EB-4134-9841-6189A4C626BF}"/>
                </a:ext>
              </a:extLst>
            </p:cNvPr>
            <p:cNvSpPr/>
            <p:nvPr/>
          </p:nvSpPr>
          <p:spPr>
            <a:xfrm>
              <a:off x="3955076" y="3333981"/>
              <a:ext cx="4444577" cy="1785013"/>
            </a:xfrm>
            <a:custGeom>
              <a:avLst/>
              <a:gdLst>
                <a:gd name="connsiteX0" fmla="*/ 0 w 1260009"/>
                <a:gd name="connsiteY0" fmla="*/ 0 h 1785013"/>
                <a:gd name="connsiteX1" fmla="*/ 1260009 w 1260009"/>
                <a:gd name="connsiteY1" fmla="*/ 0 h 1785013"/>
                <a:gd name="connsiteX2" fmla="*/ 1260009 w 1260009"/>
                <a:gd name="connsiteY2" fmla="*/ 1785013 h 1785013"/>
                <a:gd name="connsiteX3" fmla="*/ 0 w 1260009"/>
                <a:gd name="connsiteY3" fmla="*/ 1785013 h 1785013"/>
                <a:gd name="connsiteX4" fmla="*/ 0 w 1260009"/>
                <a:gd name="connsiteY4" fmla="*/ 0 h 178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1785013">
                  <a:moveTo>
                    <a:pt x="0" y="0"/>
                  </a:moveTo>
                  <a:lnTo>
                    <a:pt x="1260009" y="0"/>
                  </a:lnTo>
                  <a:lnTo>
                    <a:pt x="1260009" y="1785013"/>
                  </a:lnTo>
                  <a:lnTo>
                    <a:pt x="0" y="17850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49" tIns="0" rIns="0" bIns="0" numCol="1" spcCol="1270" anchor="t" anchorCtr="0">
              <a:noAutofit/>
            </a:bodyPr>
            <a:lstStyle/>
            <a:p>
              <a:pPr algn="l" rtl="0">
                <a:defRPr/>
              </a:pPr>
              <a:r>
                <a:rPr lang="en-US" altLang="es-ES" sz="1000" dirty="0">
                  <a:latin typeface="Arial Rounded MT Bold" panose="020F0704030504030204" pitchFamily="34" charset="0"/>
                </a:rPr>
                <a:t>Αυτό </a:t>
              </a:r>
              <a:r>
                <a:rPr lang="en-US" altLang="es-ES" sz="1000" dirty="0" err="1">
                  <a:latin typeface="Arial Rounded MT Bold" panose="020F0704030504030204" pitchFamily="34" charset="0"/>
                </a:rPr>
                <a:t>οδήγησε</a:t>
              </a:r>
              <a:r>
                <a:rPr lang="en-US" altLang="es-ES" sz="1000" dirty="0">
                  <a:latin typeface="Arial Rounded MT Bold" panose="020F0704030504030204" pitchFamily="34" charset="0"/>
                </a:rPr>
                <a:t> σ</a:t>
              </a:r>
              <a:r>
                <a:rPr lang="el-GR" altLang="es-ES" sz="1000" dirty="0">
                  <a:latin typeface="Arial Rounded MT Bold" panose="020F0704030504030204" pitchFamily="34" charset="0"/>
                </a:rPr>
                <a:t>ε</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εργοστάσια</a:t>
              </a:r>
              <a:r>
                <a:rPr lang="en-US" altLang="es-ES" sz="1000" dirty="0">
                  <a:latin typeface="Arial Rounded MT Bold" panose="020F0704030504030204" pitchFamily="34" charset="0"/>
                </a:rPr>
                <a:t> </a:t>
              </a:r>
              <a:r>
                <a:rPr lang="en-US" altLang="es-ES" sz="1000" dirty="0" err="1">
                  <a:latin typeface="Arial Rounded MT Bold" panose="020F0704030504030204" pitchFamily="34" charset="0"/>
                </a:rPr>
                <a:t>και</a:t>
              </a:r>
              <a:r>
                <a:rPr lang="en-US" altLang="es-ES" sz="1000" dirty="0">
                  <a:latin typeface="Arial Rounded MT Bold" panose="020F0704030504030204" pitchFamily="34" charset="0"/>
                </a:rPr>
                <a:t> </a:t>
              </a:r>
              <a:r>
                <a:rPr lang="el-GR" altLang="es-ES" sz="1000" dirty="0">
                  <a:latin typeface="Arial Rounded MT Bold" panose="020F0704030504030204" pitchFamily="34" charset="0"/>
                </a:rPr>
                <a:t> </a:t>
              </a:r>
              <a:r>
                <a:rPr lang="en-US" altLang="es-ES" sz="1000" dirty="0" err="1">
                  <a:solidFill>
                    <a:schemeClr val="tx2">
                      <a:lumMod val="60000"/>
                      <a:lumOff val="40000"/>
                    </a:schemeClr>
                  </a:solidFill>
                  <a:latin typeface="Arial Rounded MT Bold" panose="020F0704030504030204" pitchFamily="34" charset="0"/>
                </a:rPr>
                <a:t>μαζική</a:t>
              </a:r>
              <a:r>
                <a:rPr lang="en-US" altLang="es-ES" sz="1000" dirty="0">
                  <a:solidFill>
                    <a:schemeClr val="tx2">
                      <a:lumMod val="60000"/>
                      <a:lumOff val="40000"/>
                    </a:schemeClr>
                  </a:solidFill>
                  <a:latin typeface="Arial Rounded MT Bold" panose="020F0704030504030204" pitchFamily="34" charset="0"/>
                </a:rPr>
                <a:t> παραγωγή</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σιδηροδρόμους</a:t>
              </a:r>
              <a:r>
                <a:rPr lang="en-US" altLang="es-ES" sz="1000" dirty="0">
                  <a:latin typeface="Arial Rounded MT Bold" panose="020F0704030504030204" pitchFamily="34" charset="0"/>
                </a:rPr>
                <a:t> </a:t>
              </a:r>
              <a:r>
                <a:rPr lang="en-US" altLang="es-ES" sz="1000" dirty="0" err="1">
                  <a:latin typeface="Arial Rounded MT Bold" panose="020F0704030504030204" pitchFamily="34" charset="0"/>
                </a:rPr>
                <a:t>και</a:t>
              </a:r>
              <a:r>
                <a:rPr lang="en-US" altLang="es-ES" sz="1000" dirty="0">
                  <a:latin typeface="Arial Rounded MT Bold" panose="020F0704030504030204" pitchFamily="34" charset="0"/>
                </a:rPr>
                <a:t> </a:t>
              </a:r>
              <a:r>
                <a:rPr lang="en-US" altLang="es-ES" sz="1000" dirty="0">
                  <a:solidFill>
                    <a:schemeClr val="tx2">
                      <a:lumMod val="60000"/>
                      <a:lumOff val="40000"/>
                    </a:schemeClr>
                  </a:solidFill>
                  <a:latin typeface="Arial Rounded MT Bold" panose="020F0704030504030204" pitchFamily="34" charset="0"/>
                </a:rPr>
                <a:t> μεταφορά για </a:t>
              </a:r>
              <a:r>
                <a:rPr lang="en-US" altLang="es-ES" sz="1000" dirty="0" err="1">
                  <a:solidFill>
                    <a:schemeClr val="tx2">
                      <a:lumMod val="60000"/>
                      <a:lumOff val="40000"/>
                    </a:schemeClr>
                  </a:solidFill>
                  <a:latin typeface="Arial Rounded MT Bold" panose="020F0704030504030204" pitchFamily="34" charset="0"/>
                </a:rPr>
                <a:t>πολλούς</a:t>
              </a:r>
              <a:r>
                <a:rPr lang="en-US" altLang="es-ES" sz="1000" dirty="0">
                  <a:solidFill>
                    <a:schemeClr val="tx2">
                      <a:lumMod val="60000"/>
                      <a:lumOff val="40000"/>
                    </a:schemeClr>
                  </a:solidFill>
                  <a:latin typeface="Arial Rounded MT Bold" panose="020F0704030504030204" pitchFamily="34" charset="0"/>
                </a:rPr>
                <a:t> </a:t>
              </a:r>
              <a:r>
                <a:rPr lang="en-US" altLang="es-ES" sz="1000" dirty="0" err="1">
                  <a:solidFill>
                    <a:schemeClr val="tx2">
                      <a:lumMod val="60000"/>
                      <a:lumOff val="40000"/>
                    </a:schemeClr>
                  </a:solidFill>
                  <a:latin typeface="Arial Rounded MT Bold" panose="020F0704030504030204" pitchFamily="34" charset="0"/>
                </a:rPr>
                <a:t>ανθρώπους</a:t>
              </a:r>
              <a:r>
                <a:rPr lang="el-GR" altLang="es-ES" sz="1000" dirty="0">
                  <a:latin typeface="Arial Rounded MT Bold" panose="020F0704030504030204" pitchFamily="34" charset="0"/>
                </a:rPr>
                <a:t>.</a:t>
              </a:r>
              <a:r>
                <a:rPr lang="en-US" altLang="es-ES" sz="1000" dirty="0">
                  <a:latin typeface="Arial Rounded MT Bold" panose="020F0704030504030204" pitchFamily="34" charset="0"/>
                </a:rPr>
                <a:t> </a:t>
              </a:r>
            </a:p>
          </p:txBody>
        </p:sp>
        <p:sp>
          <p:nvSpPr>
            <p:cNvPr id="17" name="Elipse 16">
              <a:extLst>
                <a:ext uri="{FF2B5EF4-FFF2-40B4-BE49-F238E27FC236}">
                  <a16:creationId xmlns:a16="http://schemas.microsoft.com/office/drawing/2014/main" id="{ED41DF6B-A61A-462A-9471-CD3210FE9BEE}"/>
                </a:ext>
              </a:extLst>
            </p:cNvPr>
            <p:cNvSpPr/>
            <p:nvPr/>
          </p:nvSpPr>
          <p:spPr>
            <a:xfrm>
              <a:off x="5280713" y="2667882"/>
              <a:ext cx="341252" cy="3412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orma libre: forma 17">
              <a:extLst>
                <a:ext uri="{FF2B5EF4-FFF2-40B4-BE49-F238E27FC236}">
                  <a16:creationId xmlns:a16="http://schemas.microsoft.com/office/drawing/2014/main" id="{BF0940BB-9AB1-4013-95F6-068F181D371C}"/>
                </a:ext>
              </a:extLst>
            </p:cNvPr>
            <p:cNvSpPr/>
            <p:nvPr/>
          </p:nvSpPr>
          <p:spPr>
            <a:xfrm>
              <a:off x="5451340" y="2838509"/>
              <a:ext cx="2950522" cy="2280486"/>
            </a:xfrm>
            <a:custGeom>
              <a:avLst/>
              <a:gdLst>
                <a:gd name="connsiteX0" fmla="*/ 0 w 1260009"/>
                <a:gd name="connsiteY0" fmla="*/ 0 h 2280486"/>
                <a:gd name="connsiteX1" fmla="*/ 1260009 w 1260009"/>
                <a:gd name="connsiteY1" fmla="*/ 0 h 2280486"/>
                <a:gd name="connsiteX2" fmla="*/ 1260009 w 1260009"/>
                <a:gd name="connsiteY2" fmla="*/ 2280486 h 2280486"/>
                <a:gd name="connsiteX3" fmla="*/ 0 w 1260009"/>
                <a:gd name="connsiteY3" fmla="*/ 2280486 h 2280486"/>
                <a:gd name="connsiteX4" fmla="*/ 0 w 1260009"/>
                <a:gd name="connsiteY4" fmla="*/ 0 h 228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009" h="2280486">
                  <a:moveTo>
                    <a:pt x="0" y="0"/>
                  </a:moveTo>
                  <a:lnTo>
                    <a:pt x="1260009" y="0"/>
                  </a:lnTo>
                  <a:lnTo>
                    <a:pt x="1260009" y="2280486"/>
                  </a:lnTo>
                  <a:lnTo>
                    <a:pt x="0" y="22804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0823" tIns="0" rIns="0" bIns="0" numCol="1" spcCol="1270" anchor="t" anchorCtr="0">
              <a:noAutofit/>
            </a:bodyPr>
            <a:lstStyle/>
            <a:p>
              <a:pPr algn="l" rtl="0">
                <a:defRPr/>
              </a:pPr>
              <a:r>
                <a:rPr lang="en-US" altLang="es-ES" sz="1000" dirty="0">
                  <a:latin typeface="Arial Rounded MT Bold" panose="020F0704030504030204" pitchFamily="34" charset="0"/>
                </a:rPr>
                <a:t>Εν ολίγοις, </a:t>
              </a:r>
              <a:r>
                <a:rPr lang="en-US" altLang="es-ES" sz="1000" dirty="0" err="1">
                  <a:latin typeface="Arial Rounded MT Bold" panose="020F0704030504030204" pitchFamily="34" charset="0"/>
                </a:rPr>
                <a:t>οδήγησε</a:t>
              </a:r>
              <a:r>
                <a:rPr lang="en-US" altLang="es-ES" sz="1000" dirty="0">
                  <a:latin typeface="Arial Rounded MT Bold" panose="020F0704030504030204" pitchFamily="34" charset="0"/>
                </a:rPr>
                <a:t> </a:t>
              </a:r>
              <a:r>
                <a:rPr lang="en-US" altLang="es-ES" sz="1000" dirty="0" err="1">
                  <a:latin typeface="Arial Rounded MT Bold" panose="020F0704030504030204" pitchFamily="34" charset="0"/>
                </a:rPr>
                <a:t>στ</a:t>
              </a:r>
              <a:r>
                <a:rPr lang="el-GR" altLang="es-ES" sz="1000" dirty="0">
                  <a:latin typeface="Arial Rounded MT Bold" panose="020F0704030504030204" pitchFamily="34" charset="0"/>
                </a:rPr>
                <a:t>η</a:t>
              </a:r>
              <a:r>
                <a:rPr lang="en-US" altLang="es-ES" sz="1000" dirty="0">
                  <a:latin typeface="Arial Rounded MT Bold" panose="020F0704030504030204" pitchFamily="34" charset="0"/>
                </a:rPr>
                <a:t> </a:t>
              </a:r>
              <a:r>
                <a:rPr lang="en-US" altLang="es-ES" sz="1000" i="1" dirty="0" err="1">
                  <a:latin typeface="Arial Rounded MT Bold" panose="020F0704030504030204" pitchFamily="34" charset="0"/>
                </a:rPr>
                <a:t>μοντέρνα</a:t>
              </a:r>
              <a:r>
                <a:rPr lang="en-US" altLang="es-ES" sz="1000" i="1" dirty="0">
                  <a:latin typeface="Arial Rounded MT Bold" panose="020F0704030504030204" pitchFamily="34" charset="0"/>
                </a:rPr>
                <a:t> </a:t>
              </a:r>
              <a:r>
                <a:rPr lang="en-US" altLang="es-ES" sz="1000" i="1" dirty="0" err="1">
                  <a:latin typeface="Arial Rounded MT Bold" panose="020F0704030504030204" pitchFamily="34" charset="0"/>
                </a:rPr>
                <a:t>ζωή</a:t>
              </a:r>
              <a:r>
                <a:rPr lang="el-GR" altLang="es-ES" sz="1000" dirty="0">
                  <a:latin typeface="Arial Rounded MT Bold" panose="020F0704030504030204" pitchFamily="34" charset="0"/>
                </a:rPr>
                <a:t>.</a:t>
              </a:r>
              <a:endParaRPr lang="en-GB" altLang="es-ES" sz="1000" dirty="0">
                <a:latin typeface="Arial Rounded MT Bold" panose="020F0704030504030204" pitchFamily="34" charset="0"/>
              </a:endParaRPr>
            </a:p>
          </p:txBody>
        </p:sp>
      </p:grpSp>
    </p:spTree>
    <p:extLst>
      <p:ext uri="{BB962C8B-B14F-4D97-AF65-F5344CB8AC3E}">
        <p14:creationId xmlns:p14="http://schemas.microsoft.com/office/powerpoint/2010/main" val="143890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06871" y="1952709"/>
            <a:ext cx="6130258" cy="286232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τώρα </a:t>
            </a:r>
            <a:r>
              <a:rPr lang="en-US" altLang="es-ES" sz="1200" dirty="0" err="1">
                <a:latin typeface="Arial Rounded MT Bold" panose="020F0704030504030204" pitchFamily="34" charset="0"/>
              </a:rPr>
              <a:t>έρχεται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δεύτερη</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εποχή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των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μηχανών</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υπολογιστές και άλλες ψηφιακές </a:t>
            </a:r>
            <a:r>
              <a:rPr lang="en-US" altLang="es-ES" sz="1200" dirty="0" err="1">
                <a:latin typeface="Arial Rounded MT Bold" panose="020F0704030504030204" pitchFamily="34" charset="0"/>
              </a:rPr>
              <a:t>καινοτομίες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κάνουν</a:t>
            </a:r>
            <a:r>
              <a:rPr lang="en-US" altLang="es-ES" sz="1200" dirty="0">
                <a:latin typeface="Arial Rounded MT Bold" panose="020F0704030504030204" pitchFamily="34" charset="0"/>
              </a:rPr>
              <a:t> για την ψυχική μας δύναμη, </a:t>
            </a:r>
            <a:r>
              <a:rPr lang="en-US" altLang="es-ES" sz="1200" dirty="0" err="1">
                <a:latin typeface="Arial Rounded MT Bold" panose="020F0704030504030204" pitchFamily="34" charset="0"/>
              </a:rPr>
              <a:t>για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η</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ικανότητα να χρησιμοποιούμε τον εγκέφαλό μας για να κατανοήσουμε και να επηρεάσουμε το περιβάλλον μας, </a:t>
            </a:r>
            <a:r>
              <a:rPr lang="el-GR" altLang="es-ES" sz="1200" dirty="0">
                <a:latin typeface="Arial Rounded MT Bold" panose="020F0704030504030204" pitchFamily="34" charset="0"/>
              </a:rPr>
              <a:t>ό,</a:t>
            </a:r>
            <a:r>
              <a:rPr lang="en-US" altLang="es-ES" sz="1200" dirty="0" err="1">
                <a:latin typeface="Arial Rounded MT Bold" panose="020F0704030504030204" pitchFamily="34" charset="0"/>
              </a:rPr>
              <a:t>τι</a:t>
            </a:r>
            <a:r>
              <a:rPr lang="en-US" altLang="es-ES" sz="1200" dirty="0">
                <a:latin typeface="Arial Rounded MT Bold" panose="020F0704030504030204" pitchFamily="34" charset="0"/>
              </a:rPr>
              <a:t> έκαναν η ατμομηχανή και οι οπαδοί της για τη μυϊκή δύναμη στο 19</a:t>
            </a:r>
            <a:r>
              <a:rPr lang="en-US" altLang="es-ES" sz="1200" baseline="30000" dirty="0">
                <a:latin typeface="Arial Rounded MT Bold" panose="020F0704030504030204" pitchFamily="34" charset="0"/>
              </a:rPr>
              <a:t>ου</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αιώνας.</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Μας επιτρέπουν να ξεπεράσουμε τα προηγούμενα όρια και να </a:t>
            </a:r>
            <a:r>
              <a:rPr lang="en-US" altLang="es-ES" sz="1200" dirty="0" err="1">
                <a:latin typeface="Arial Rounded MT Bold" panose="020F0704030504030204" pitchFamily="34" charset="0"/>
              </a:rPr>
              <a:t>μας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οδηγ</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σε ένα ανεξερεύνητο </a:t>
            </a:r>
          </a:p>
          <a:p>
            <a:pPr algn="l" rtl="0">
              <a:defRPr/>
            </a:pPr>
            <a:r>
              <a:rPr lang="en-US" altLang="es-ES" sz="1200" dirty="0">
                <a:latin typeface="Arial Rounded MT Bold" panose="020F0704030504030204" pitchFamily="34" charset="0"/>
              </a:rPr>
              <a:t>έδαφος.</a:t>
            </a:r>
            <a:endParaRPr lang="en-GB" altLang="es-ES" sz="1200" dirty="0">
              <a:latin typeface="Arial Rounded MT Bold" panose="020F0704030504030204" pitchFamily="34" charset="0"/>
            </a:endParaRPr>
          </a:p>
          <a:p>
            <a:pPr algn="l" rtl="0">
              <a:defRPr/>
            </a:pPr>
            <a:r>
              <a:rPr lang="it-IT" altLang="es-ES" sz="1200" dirty="0">
                <a:latin typeface="Arial Rounded MT Bold" panose="020F0704030504030204" pitchFamily="34" charset="0"/>
              </a:rPr>
              <a:t> </a:t>
            </a: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2B8F523-0A9B-4CD3-9D91-4C37AEDE2D06}"/>
              </a:ext>
            </a:extLst>
          </p:cNvPr>
          <p:cNvSpPr/>
          <p:nvPr/>
        </p:nvSpPr>
        <p:spPr>
          <a:xfrm>
            <a:off x="1610094" y="1783097"/>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rgbClr val="7030A0"/>
                </a:solidFill>
                <a:latin typeface="Arial Rounded MT Bold" panose="020F0704030504030204" pitchFamily="34" charset="0"/>
              </a:rPr>
              <a:t>Μηχανές προόδου</a:t>
            </a:r>
            <a:r>
              <a:rPr lang="en-US" altLang="es-ES" sz="1200" dirty="0">
                <a:solidFill>
                  <a:schemeClr val="tx1"/>
                </a:solidFill>
                <a:latin typeface="Arial Rounded MT Bold" panose="020F0704030504030204" pitchFamily="34" charset="0"/>
              </a:rPr>
              <a:t>: ο αντίκτυπος της τεχνολογίας</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120BE68-A9A3-4B27-B443-46DA53F6F5A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0853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2225016"/>
            <a:ext cx="2822862" cy="249299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Για πρόοδο και ανάπτυξη, για έλεγχο του φυσικού και πνευματικού περιβάλλοντος, </a:t>
            </a:r>
            <a:r>
              <a:rPr lang="en-US" altLang="es-ES" sz="1200" i="1" dirty="0">
                <a:solidFill>
                  <a:schemeClr val="tx2">
                    <a:lumMod val="60000"/>
                    <a:lumOff val="40000"/>
                  </a:schemeClr>
                </a:solidFill>
                <a:latin typeface="Arial Rounded MT Bold" panose="020F0704030504030204" pitchFamily="34" charset="0"/>
              </a:rPr>
              <a:t>η ψυχική δύναμη είναι πράγματι τόσο σημαντική όσο και η σωματική </a:t>
            </a:r>
          </a:p>
          <a:p>
            <a:pPr algn="l" rtl="0">
              <a:defRPr/>
            </a:pPr>
            <a:r>
              <a:rPr lang="en-US" altLang="es-ES" sz="1200" i="1" dirty="0" err="1">
                <a:solidFill>
                  <a:schemeClr val="tx2">
                    <a:lumMod val="60000"/>
                    <a:lumOff val="40000"/>
                  </a:schemeClr>
                </a:solidFill>
                <a:latin typeface="Arial Rounded MT Bold" panose="020F0704030504030204" pitchFamily="34" charset="0"/>
              </a:rPr>
              <a:t>δύναμη</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Μια τέτοια ισχυρή και άνευ προηγουμένου παρόρμηση στην πνευματική δύναμη σημαίνει ένα μεγάλο ερέθισμα για το σύνολο </a:t>
            </a:r>
          </a:p>
          <a:p>
            <a:pPr algn="l" rtl="0">
              <a:defRPr/>
            </a:pPr>
            <a:r>
              <a:rPr lang="en-US" altLang="es-ES" sz="1200" dirty="0" err="1">
                <a:latin typeface="Arial Rounded MT Bold" panose="020F0704030504030204" pitchFamily="34" charset="0"/>
              </a:rPr>
              <a:t>τη</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ανθρωπότητα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όπως συνέβη με το </a:t>
            </a:r>
          </a:p>
          <a:p>
            <a:pPr algn="l" rtl="0">
              <a:defRPr/>
            </a:pPr>
            <a:r>
              <a:rPr lang="en-US" altLang="es-ES" sz="1200" dirty="0">
                <a:latin typeface="Arial Rounded MT Bold" panose="020F0704030504030204" pitchFamily="34" charset="0"/>
              </a:rPr>
              <a:t>ώθηση στη φυσική ισχύ.</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E386B2-F467-42F8-8BD4-12BFA4BC48B2}"/>
              </a:ext>
            </a:extLst>
          </p:cNvPr>
          <p:cNvSpPr/>
          <p:nvPr/>
        </p:nvSpPr>
        <p:spPr>
          <a:xfrm>
            <a:off x="1610094" y="173316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rgbClr val="7030A0"/>
                </a:solidFill>
                <a:latin typeface="Arial Rounded MT Bold" panose="020F0704030504030204" pitchFamily="34" charset="0"/>
              </a:rPr>
              <a:t>Μηχανές προόδου</a:t>
            </a:r>
            <a:r>
              <a:rPr lang="en-US" altLang="es-ES" sz="1200" dirty="0">
                <a:solidFill>
                  <a:schemeClr val="tx1"/>
                </a:solidFill>
                <a:latin typeface="Arial Rounded MT Bold" panose="020F0704030504030204" pitchFamily="34" charset="0"/>
              </a:rPr>
              <a:t>: ο αντίκτυπος της τεχνολογίας</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8554F1F-1E61-445C-B81C-32D25AB5F61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object 2">
            <a:extLst>
              <a:ext uri="{FF2B5EF4-FFF2-40B4-BE49-F238E27FC236}">
                <a16:creationId xmlns:a16="http://schemas.microsoft.com/office/drawing/2014/main" id="{F08C6E81-FEB9-4CE0-98DB-8DFB0554B157}"/>
              </a:ext>
            </a:extLst>
          </p:cNvPr>
          <p:cNvSpPr/>
          <p:nvPr/>
        </p:nvSpPr>
        <p:spPr>
          <a:xfrm>
            <a:off x="4370526" y="2262926"/>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8" name="object 2">
            <a:extLst>
              <a:ext uri="{FF2B5EF4-FFF2-40B4-BE49-F238E27FC236}">
                <a16:creationId xmlns:a16="http://schemas.microsoft.com/office/drawing/2014/main" id="{DC35708D-F717-454D-A5E2-4B602E07392E}"/>
              </a:ext>
            </a:extLst>
          </p:cNvPr>
          <p:cNvSpPr/>
          <p:nvPr/>
        </p:nvSpPr>
        <p:spPr>
          <a:xfrm rot="10800000">
            <a:off x="5620026" y="3048102"/>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pic>
        <p:nvPicPr>
          <p:cNvPr id="3" name="Imagen 2">
            <a:extLst>
              <a:ext uri="{FF2B5EF4-FFF2-40B4-BE49-F238E27FC236}">
                <a16:creationId xmlns:a16="http://schemas.microsoft.com/office/drawing/2014/main" id="{7F35BADB-1DF1-4733-97BD-564BC40F0F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783" r="7044"/>
          <a:stretch/>
        </p:blipFill>
        <p:spPr>
          <a:xfrm>
            <a:off x="4572000" y="2427734"/>
            <a:ext cx="2740620" cy="2030117"/>
          </a:xfrm>
          <a:prstGeom prst="rect">
            <a:avLst/>
          </a:prstGeom>
        </p:spPr>
      </p:pic>
    </p:spTree>
    <p:extLst>
      <p:ext uri="{BB962C8B-B14F-4D97-AF65-F5344CB8AC3E}">
        <p14:creationId xmlns:p14="http://schemas.microsoft.com/office/powerpoint/2010/main" val="8355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862203"/>
            <a:ext cx="5923812"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Τα τελευταία χρόνια ήταν καταπληκτικά. </a:t>
            </a:r>
          </a:p>
          <a:p>
            <a:pPr algn="l" rtl="0">
              <a:defRPr/>
            </a:pPr>
            <a:endParaRPr lang="en-US" altLang="es-ES" sz="1200"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ΟΙ υ</a:t>
            </a:r>
            <a:r>
              <a:rPr lang="en-US" altLang="es-ES" sz="1200" dirty="0" err="1">
                <a:solidFill>
                  <a:schemeClr val="tx2">
                    <a:lumMod val="60000"/>
                    <a:lumOff val="40000"/>
                  </a:schemeClr>
                </a:solidFill>
                <a:latin typeface="Arial Rounded MT Bold" panose="020F0704030504030204" pitchFamily="34" charset="0"/>
              </a:rPr>
              <a:t>πολογιστές</a:t>
            </a:r>
            <a:r>
              <a:rPr lang="en-US" altLang="es-ES" sz="1200" dirty="0">
                <a:latin typeface="Arial Rounded MT Bold" panose="020F0704030504030204" pitchFamily="34" charset="0"/>
              </a:rPr>
              <a:t> έχουν αρχίσει να διαγιγνώσκουν ασθένειες, να μας ακούνε και να μας μιλούν και να γράφουν πεζογραφία υψηλής ποιότητας, ενώ τα ρομπότ άρχισαν να στριφογυρίζουν στις αποθήκες και να οδηγούν χωρίς καμία βοήθεια ή με ελάχιστη βοήθεια.</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CC2AB6C-70BB-4611-BA8D-BFF96C80FA64}"/>
              </a:ext>
            </a:extLst>
          </p:cNvPr>
          <p:cNvSpPr/>
          <p:nvPr/>
        </p:nvSpPr>
        <p:spPr>
          <a:xfrm>
            <a:off x="161967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l-GR" altLang="es-ES" sz="1200" dirty="0">
                <a:solidFill>
                  <a:schemeClr val="tx1"/>
                </a:solidFill>
                <a:latin typeface="Arial Rounded MT Bold" panose="020F0704030504030204" pitchFamily="34" charset="0"/>
              </a:rPr>
              <a:t>Κυνηγώντας ο ένας τον άλλον</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E017E1F5-DCF9-42CA-8D96-284113A3025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88656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916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52781" y="1702753"/>
            <a:ext cx="6038438"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πολλά </a:t>
            </a:r>
            <a:r>
              <a:rPr lang="en-US" altLang="es-ES" sz="1200" dirty="0" err="1">
                <a:latin typeface="Arial Rounded MT Bold" panose="020F0704030504030204" pitchFamily="34" charset="0"/>
              </a:rPr>
              <a:t>χρόνια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οι </a:t>
            </a:r>
            <a:r>
              <a:rPr lang="en-US" altLang="es-ES" sz="1200" dirty="0" err="1">
                <a:solidFill>
                  <a:schemeClr val="tx2">
                    <a:lumMod val="60000"/>
                    <a:lumOff val="40000"/>
                  </a:schemeClr>
                </a:solidFill>
                <a:latin typeface="Arial Rounded MT Bold" panose="020F0704030504030204" pitchFamily="34" charset="0"/>
              </a:rPr>
              <a:t>ψηφια</a:t>
            </a:r>
            <a:r>
              <a:rPr lang="el-GR" altLang="es-ES" sz="1200" dirty="0" err="1">
                <a:solidFill>
                  <a:schemeClr val="tx2">
                    <a:lumMod val="60000"/>
                    <a:lumOff val="40000"/>
                  </a:schemeClr>
                </a:solidFill>
                <a:latin typeface="Arial Rounded MT Bold" panose="020F0704030504030204" pitchFamily="34" charset="0"/>
              </a:rPr>
              <a:t>κές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τεχνολογίες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είχ</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αποδειχθεί </a:t>
            </a:r>
            <a:r>
              <a:rPr lang="en-US" altLang="es-ES" sz="1200" dirty="0" err="1">
                <a:latin typeface="Arial Rounded MT Bold" panose="020F0704030504030204" pitchFamily="34" charset="0"/>
              </a:rPr>
              <a:t>γελοία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ανίκαν</a:t>
            </a:r>
            <a:r>
              <a:rPr lang="el-GR" altLang="es-ES" sz="1200" dirty="0">
                <a:latin typeface="Arial Rounded MT Bold" panose="020F0704030504030204" pitchFamily="34" charset="0"/>
              </a:rPr>
              <a:t>ε</a:t>
            </a:r>
            <a:r>
              <a:rPr lang="en-US" altLang="es-ES" sz="1200" dirty="0">
                <a:latin typeface="Arial Rounded MT Bold" panose="020F0704030504030204" pitchFamily="34" charset="0"/>
              </a:rPr>
              <a:t>ς σε τόσες πολλές από αυτές τις δραστηριότητες, στη συνέχεια έγιναν ξαφνικά </a:t>
            </a:r>
            <a:r>
              <a:rPr lang="en-US" altLang="es-ES" sz="1200" dirty="0" err="1">
                <a:latin typeface="Arial Rounded MT Bold" panose="020F0704030504030204" pitchFamily="34" charset="0"/>
              </a:rPr>
              <a:t>πολύ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καλ</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Πώς συνέβη?</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ποιες είναι οι </a:t>
            </a:r>
            <a:r>
              <a:rPr lang="en-US" altLang="es-ES" sz="1200" dirty="0" err="1">
                <a:latin typeface="Arial Rounded MT Bold" panose="020F0704030504030204" pitchFamily="34" charset="0"/>
              </a:rPr>
              <a:t>επιπτώσεις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err="1">
                <a:latin typeface="Arial Rounded MT Bold" panose="020F0704030504030204" pitchFamily="34" charset="0"/>
              </a:rPr>
              <a:t>ής</a:t>
            </a:r>
            <a:r>
              <a:rPr lang="el-GR" altLang="es-ES" sz="1200" dirty="0">
                <a:latin typeface="Arial Rounded MT Bold" panose="020F0704030504030204" pitchFamily="34" charset="0"/>
              </a:rPr>
              <a:t> της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πρ</a:t>
            </a:r>
            <a:r>
              <a:rPr lang="el-GR" altLang="es-ES" sz="1200" dirty="0" err="1">
                <a:latin typeface="Arial Rounded MT Bold" panose="020F0704030504030204" pitchFamily="34" charset="0"/>
              </a:rPr>
              <a:t>οόδου</a:t>
            </a:r>
            <a:r>
              <a:rPr lang="en-US" altLang="es-ES" sz="1200" dirty="0">
                <a:latin typeface="Arial Rounded MT Bold" panose="020F0704030504030204" pitchFamily="34" charset="0"/>
              </a:rPr>
              <a:t>,</a:t>
            </a:r>
            <a:r>
              <a:rPr lang="el-GR" altLang="es-ES" sz="1200" dirty="0">
                <a:latin typeface="Arial Rounded MT Bold" panose="020F0704030504030204" pitchFamily="34" charset="0"/>
              </a:rPr>
              <a:t>που αν 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εκπληκτική</a:t>
            </a:r>
            <a:r>
              <a:rPr lang="en-US" altLang="es-ES" sz="1200" dirty="0">
                <a:latin typeface="Arial Rounded MT Bold" panose="020F0704030504030204" pitchFamily="34" charset="0"/>
              </a:rPr>
              <a:t> τώρα </a:t>
            </a:r>
          </a:p>
          <a:p>
            <a:pPr algn="l" rtl="0">
              <a:defRPr/>
            </a:pPr>
            <a:r>
              <a:rPr lang="en-US" altLang="es-ES" sz="1200" dirty="0" err="1">
                <a:latin typeface="Arial Rounded MT Bold" panose="020F0704030504030204" pitchFamily="34" charset="0"/>
              </a:rPr>
              <a:t>θεωρείται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κάτι </a:t>
            </a:r>
            <a:r>
              <a:rPr lang="en-US" altLang="es-ES" sz="1200" dirty="0" err="1">
                <a:latin typeface="Arial Rounded MT Bold" panose="020F0704030504030204" pitchFamily="34" charset="0"/>
              </a:rPr>
              <a:t>συνηθισμένο</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35E06F-964F-414B-A877-AA804E2EB5E1}"/>
              </a:ext>
            </a:extLst>
          </p:cNvPr>
          <p:cNvSpPr/>
          <p:nvPr/>
        </p:nvSpPr>
        <p:spPr>
          <a:xfrm>
            <a:off x="1547664" y="156363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l-GR" altLang="es-ES" sz="1200" dirty="0">
                <a:solidFill>
                  <a:schemeClr val="tx1"/>
                </a:solidFill>
                <a:latin typeface="Arial Rounded MT Bold" panose="020F0704030504030204" pitchFamily="34" charset="0"/>
              </a:rPr>
              <a:t>Κυνηγώντας ο ένας τον άλλον</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F53BE7A-004C-4B46-B92F-E64EA9E5474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object 2">
            <a:extLst>
              <a:ext uri="{FF2B5EF4-FFF2-40B4-BE49-F238E27FC236}">
                <a16:creationId xmlns:a16="http://schemas.microsoft.com/office/drawing/2014/main" id="{737B4744-CA2E-46BF-A0AC-2AF4A8DC7FD8}"/>
              </a:ext>
            </a:extLst>
          </p:cNvPr>
          <p:cNvSpPr/>
          <p:nvPr/>
        </p:nvSpPr>
        <p:spPr>
          <a:xfrm rot="10800000">
            <a:off x="5597824" y="2751507"/>
            <a:ext cx="1894068" cy="157758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8" name="object 2">
            <a:extLst>
              <a:ext uri="{FF2B5EF4-FFF2-40B4-BE49-F238E27FC236}">
                <a16:creationId xmlns:a16="http://schemas.microsoft.com/office/drawing/2014/main" id="{31931D16-4785-43EB-A78B-5A205B8F655E}"/>
              </a:ext>
            </a:extLst>
          </p:cNvPr>
          <p:cNvSpPr/>
          <p:nvPr/>
        </p:nvSpPr>
        <p:spPr>
          <a:xfrm>
            <a:off x="4605110" y="2647911"/>
            <a:ext cx="1175628"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84CC09C0-2808-4D5D-8CAD-7FCACE909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50" r="15408"/>
          <a:stretch/>
        </p:blipFill>
        <p:spPr>
          <a:xfrm>
            <a:off x="4788024" y="2751760"/>
            <a:ext cx="2563970" cy="1410141"/>
          </a:xfrm>
          <a:prstGeom prst="rect">
            <a:avLst/>
          </a:prstGeom>
        </p:spPr>
      </p:pic>
    </p:spTree>
    <p:extLst>
      <p:ext uri="{BB962C8B-B14F-4D97-AF65-F5344CB8AC3E}">
        <p14:creationId xmlns:p14="http://schemas.microsoft.com/office/powerpoint/2010/main" val="3772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405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D9CE6DE-E712-466E-BFA7-BFB3058F4790}"/>
              </a:ext>
            </a:extLst>
          </p:cNvPr>
          <p:cNvSpPr/>
          <p:nvPr/>
        </p:nvSpPr>
        <p:spPr>
          <a:xfrm>
            <a:off x="1620000" y="124388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el-GR" altLang="es-ES" sz="1200" dirty="0">
                <a:solidFill>
                  <a:schemeClr val="tx1"/>
                </a:solidFill>
                <a:latin typeface="Arial Rounded MT Bold" panose="020F0704030504030204" pitchFamily="34" charset="0"/>
              </a:rPr>
              <a:t>Κυνηγώντας ο ένας τον άλλον</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B4C0066-A406-4936-8537-5F27483FC50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orma libre: forma 10">
            <a:extLst>
              <a:ext uri="{FF2B5EF4-FFF2-40B4-BE49-F238E27FC236}">
                <a16:creationId xmlns:a16="http://schemas.microsoft.com/office/drawing/2014/main" id="{24145273-D363-40AE-8D6C-ACFFBF588815}"/>
              </a:ext>
            </a:extLst>
          </p:cNvPr>
          <p:cNvSpPr/>
          <p:nvPr/>
        </p:nvSpPr>
        <p:spPr>
          <a:xfrm>
            <a:off x="2754074" y="1837314"/>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l" defTabSz="355600" rtl="0">
              <a:lnSpc>
                <a:spcPct val="90000"/>
              </a:lnSpc>
              <a:spcBef>
                <a:spcPct val="0"/>
              </a:spcBef>
              <a:spcAft>
                <a:spcPct val="35000"/>
              </a:spcAft>
              <a:buNone/>
            </a:pPr>
            <a:r>
              <a:rPr lang="en-US" altLang="es-ES" sz="1000" dirty="0">
                <a:latin typeface="Arial Rounded MT Bold" panose="020F0704030504030204" pitchFamily="34" charset="0"/>
              </a:rPr>
              <a:t>Σήμερα είναι δυνατό να ταξιδέψετε με αυτοκίνητο χωρίς οδηγό</a:t>
            </a:r>
            <a:endParaRPr lang="es-ES" sz="1000" kern="1200" dirty="0"/>
          </a:p>
        </p:txBody>
      </p:sp>
      <p:sp>
        <p:nvSpPr>
          <p:cNvPr id="17" name="Forma libre: forma 16">
            <a:extLst>
              <a:ext uri="{FF2B5EF4-FFF2-40B4-BE49-F238E27FC236}">
                <a16:creationId xmlns:a16="http://schemas.microsoft.com/office/drawing/2014/main" id="{3EB8A6E5-85DE-4D18-976C-8BF9F268AA69}"/>
              </a:ext>
            </a:extLst>
          </p:cNvPr>
          <p:cNvSpPr/>
          <p:nvPr/>
        </p:nvSpPr>
        <p:spPr>
          <a:xfrm>
            <a:off x="2761710" y="2821205"/>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marL="0" lvl="0" indent="0" algn="l" defTabSz="355600" rtl="0">
              <a:lnSpc>
                <a:spcPct val="90000"/>
              </a:lnSpc>
              <a:spcBef>
                <a:spcPct val="0"/>
              </a:spcBef>
              <a:spcAft>
                <a:spcPct val="35000"/>
              </a:spcAft>
              <a:buNone/>
            </a:pPr>
            <a:r>
              <a:rPr lang="en-US" altLang="es-ES" sz="1000" dirty="0">
                <a:latin typeface="Arial Rounded MT Bold" panose="020F0704030504030204" pitchFamily="34" charset="0"/>
              </a:rPr>
              <a:t>είναι πιθανό ένας υπολογιστής να κερδίζει ομάδες φοιτητών του Χάρβαρντ και του ΜΙΤ σε ένα παιχνίδι </a:t>
            </a:r>
            <a:r>
              <a:rPr lang="en-US" altLang="es-ES" sz="1000" i="1" dirty="0">
                <a:latin typeface="Arial Rounded MT Bold" panose="020F0704030504030204" pitchFamily="34" charset="0"/>
              </a:rPr>
              <a:t>Διακινδύνευση</a:t>
            </a:r>
            <a:r>
              <a:rPr lang="en-US" altLang="es-ES" sz="1000" dirty="0">
                <a:latin typeface="Arial Rounded MT Bold" panose="020F0704030504030204" pitchFamily="34" charset="0"/>
              </a:rPr>
              <a:t>!</a:t>
            </a:r>
            <a:endParaRPr lang="es-ES" sz="1000" kern="1200" dirty="0"/>
          </a:p>
        </p:txBody>
      </p:sp>
      <p:sp>
        <p:nvSpPr>
          <p:cNvPr id="19" name="Forma libre: forma 18">
            <a:extLst>
              <a:ext uri="{FF2B5EF4-FFF2-40B4-BE49-F238E27FC236}">
                <a16:creationId xmlns:a16="http://schemas.microsoft.com/office/drawing/2014/main" id="{190ADF82-D683-4561-9574-EC067D7E89A8}"/>
              </a:ext>
            </a:extLst>
          </p:cNvPr>
          <p:cNvSpPr/>
          <p:nvPr/>
        </p:nvSpPr>
        <p:spPr>
          <a:xfrm>
            <a:off x="2772804" y="3805097"/>
            <a:ext cx="2879315" cy="781555"/>
          </a:xfrm>
          <a:custGeom>
            <a:avLst/>
            <a:gdLst>
              <a:gd name="connsiteX0" fmla="*/ 0 w 2500978"/>
              <a:gd name="connsiteY0" fmla="*/ 0 h 781555"/>
              <a:gd name="connsiteX1" fmla="*/ 2500978 w 2500978"/>
              <a:gd name="connsiteY1" fmla="*/ 0 h 781555"/>
              <a:gd name="connsiteX2" fmla="*/ 2500978 w 2500978"/>
              <a:gd name="connsiteY2" fmla="*/ 781555 h 781555"/>
              <a:gd name="connsiteX3" fmla="*/ 0 w 2500978"/>
              <a:gd name="connsiteY3" fmla="*/ 781555 h 781555"/>
              <a:gd name="connsiteX4" fmla="*/ 0 w 2500978"/>
              <a:gd name="connsiteY4" fmla="*/ 0 h 78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0978" h="781555">
                <a:moveTo>
                  <a:pt x="0" y="0"/>
                </a:moveTo>
                <a:lnTo>
                  <a:pt x="2500978" y="0"/>
                </a:lnTo>
                <a:lnTo>
                  <a:pt x="2500978" y="781555"/>
                </a:lnTo>
                <a:lnTo>
                  <a:pt x="0" y="781555"/>
                </a:lnTo>
                <a:lnTo>
                  <a:pt x="0" y="0"/>
                </a:lnTo>
                <a:close/>
              </a:path>
            </a:pathLst>
          </a:cu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9374" tIns="30480" rIns="30480" bIns="30480" numCol="1" spcCol="1270" anchor="ctr" anchorCtr="0">
            <a:noAutofit/>
          </a:bodyPr>
          <a:lstStyle/>
          <a:p>
            <a:pPr algn="l" rtl="0">
              <a:defRPr/>
            </a:pPr>
            <a:r>
              <a:rPr lang="en-US" altLang="es-ES" sz="1000" dirty="0">
                <a:latin typeface="Arial Rounded MT Bold" panose="020F0704030504030204" pitchFamily="34" charset="0"/>
              </a:rPr>
              <a:t>Είναι πιθανό ένα βιομηχανικό ρομπότ να «εξημερωθεί» και είναι </a:t>
            </a:r>
            <a:r>
              <a:rPr lang="en-US" altLang="es-ES" sz="1000" dirty="0" err="1">
                <a:latin typeface="Arial Rounded MT Bold" panose="020F0704030504030204" pitchFamily="34" charset="0"/>
              </a:rPr>
              <a:t>δυνατόν</a:t>
            </a:r>
            <a:r>
              <a:rPr lang="en-US" altLang="es-ES" sz="1000" dirty="0">
                <a:latin typeface="Arial Rounded MT Bold" panose="020F0704030504030204" pitchFamily="34" charset="0"/>
              </a:rPr>
              <a:t> </a:t>
            </a:r>
            <a:r>
              <a:rPr lang="el-GR" altLang="es-ES" sz="1000" dirty="0">
                <a:latin typeface="Arial Rounded MT Bold" panose="020F0704030504030204" pitchFamily="34" charset="0"/>
              </a:rPr>
              <a:t>να</a:t>
            </a:r>
            <a:endParaRPr lang="en-US" altLang="es-ES" sz="1000" dirty="0">
              <a:latin typeface="Arial Rounded MT Bold" panose="020F0704030504030204" pitchFamily="34" charset="0"/>
            </a:endParaRPr>
          </a:p>
          <a:p>
            <a:pPr algn="l" rtl="0">
              <a:defRPr/>
            </a:pPr>
            <a:r>
              <a:rPr lang="en-US" altLang="es-ES" sz="1000" dirty="0">
                <a:latin typeface="Arial Rounded MT Bold" panose="020F0704030504030204" pitchFamily="34" charset="0"/>
              </a:rPr>
              <a:t>παράγει ένα κομψό μεταλλικό μπολ </a:t>
            </a:r>
          </a:p>
          <a:p>
            <a:pPr algn="l" rtl="0">
              <a:defRPr/>
            </a:pPr>
            <a:r>
              <a:rPr lang="en-US" altLang="es-ES" sz="1000" dirty="0">
                <a:latin typeface="Arial Rounded MT Bold" panose="020F0704030504030204" pitchFamily="34" charset="0"/>
              </a:rPr>
              <a:t>χάρη σε έναν εκτυπωτή 3D.</a:t>
            </a:r>
            <a:endParaRPr lang="en-GB" altLang="es-ES" sz="1000" dirty="0">
              <a:latin typeface="Arial Rounded MT Bold" panose="020F0704030504030204" pitchFamily="34" charset="0"/>
            </a:endParaRPr>
          </a:p>
        </p:txBody>
      </p:sp>
      <p:pic>
        <p:nvPicPr>
          <p:cNvPr id="22" name="Imagen 21">
            <a:extLst>
              <a:ext uri="{FF2B5EF4-FFF2-40B4-BE49-F238E27FC236}">
                <a16:creationId xmlns:a16="http://schemas.microsoft.com/office/drawing/2014/main" id="{1298C44B-F883-4BF3-8070-0831CD142C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3505" y="1717328"/>
            <a:ext cx="1283110" cy="781555"/>
          </a:xfrm>
          <a:prstGeom prst="rect">
            <a:avLst/>
          </a:prstGeom>
        </p:spPr>
      </p:pic>
      <p:pic>
        <p:nvPicPr>
          <p:cNvPr id="24" name="Imagen 23">
            <a:extLst>
              <a:ext uri="{FF2B5EF4-FFF2-40B4-BE49-F238E27FC236}">
                <a16:creationId xmlns:a16="http://schemas.microsoft.com/office/drawing/2014/main" id="{69F16C49-6747-46D3-8363-A755AA990E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0698" y="3759540"/>
            <a:ext cx="1295917" cy="728734"/>
          </a:xfrm>
          <a:prstGeom prst="rect">
            <a:avLst/>
          </a:prstGeom>
        </p:spPr>
      </p:pic>
      <p:pic>
        <p:nvPicPr>
          <p:cNvPr id="26" name="Imagen 25">
            <a:extLst>
              <a:ext uri="{FF2B5EF4-FFF2-40B4-BE49-F238E27FC236}">
                <a16:creationId xmlns:a16="http://schemas.microsoft.com/office/drawing/2014/main" id="{B57D10D7-3368-4140-9494-7B973CE034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504" y="2745740"/>
            <a:ext cx="1286055" cy="723406"/>
          </a:xfrm>
          <a:prstGeom prst="rect">
            <a:avLst/>
          </a:prstGeom>
        </p:spPr>
      </p:pic>
    </p:spTree>
    <p:extLst>
      <p:ext uri="{BB962C8B-B14F-4D97-AF65-F5344CB8AC3E}">
        <p14:creationId xmlns:p14="http://schemas.microsoft.com/office/powerpoint/2010/main" val="412770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3" y="1917618"/>
            <a:ext cx="6480721" cy="2308324"/>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Ζούμε </a:t>
            </a: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μια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εποχή</a:t>
            </a:r>
            <a:r>
              <a:rPr lang="en-US" altLang="es-ES" sz="1200" dirty="0">
                <a:latin typeface="Arial Rounded MT Bold" panose="020F0704030504030204" pitchFamily="34" charset="0"/>
              </a:rPr>
              <a:t> απίστευτων </a:t>
            </a:r>
            <a:r>
              <a:rPr lang="en-US" altLang="es-ES" sz="1200" dirty="0" err="1">
                <a:latin typeface="Arial Rounded MT Bold" panose="020F0704030504030204" pitchFamily="34" charset="0"/>
              </a:rPr>
              <a:t>προόδων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err="1">
                <a:latin typeface="Arial Rounded MT Bold" panose="020F0704030504030204" pitchFamily="34" charset="0"/>
              </a:rPr>
              <a:t>ις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ψηφιακές τεχνολογίες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έχ</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σκεύη, εξαρτήματα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λογισμικό</a:t>
            </a:r>
            <a:r>
              <a:rPr lang="en-US" altLang="es-ES" sz="1200" dirty="0">
                <a:latin typeface="Arial Rounded MT Bold" panose="020F0704030504030204" pitchFamily="34" charset="0"/>
              </a:rPr>
              <a:t> και </a:t>
            </a:r>
            <a:r>
              <a:rPr lang="en-US" altLang="es-ES" sz="1200" dirty="0">
                <a:solidFill>
                  <a:schemeClr val="tx2">
                    <a:lumMod val="60000"/>
                    <a:lumOff val="40000"/>
                  </a:schemeClr>
                </a:solidFill>
                <a:latin typeface="Arial Rounded MT Bold" panose="020F0704030504030204" pitchFamily="34" charset="0"/>
              </a:rPr>
              <a:t>δίκτυα υπολογιστών στον </a:t>
            </a:r>
            <a:r>
              <a:rPr lang="en-US" altLang="es-ES" sz="1200" dirty="0" err="1">
                <a:solidFill>
                  <a:schemeClr val="tx2">
                    <a:lumMod val="60000"/>
                    <a:lumOff val="40000"/>
                  </a:schemeClr>
                </a:solidFill>
                <a:latin typeface="Arial Rounded MT Bold" panose="020F0704030504030204" pitchFamily="34" charset="0"/>
              </a:rPr>
              <a:t>πυρήνα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τους</a:t>
            </a:r>
            <a:r>
              <a:rPr lang="el-GR" altLang="es-ES" sz="1200" dirty="0">
                <a:latin typeface="Arial Rounded MT Bold" panose="020F0704030504030204" pitchFamily="34" charset="0"/>
              </a:rPr>
              <a:t>.</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Αυτές δεν είναι νέες τεχνολογίες, οι εταιρείες εξοπλίζονται</a:t>
            </a:r>
          </a:p>
          <a:p>
            <a:pPr>
              <a:defRPr/>
            </a:pPr>
            <a:r>
              <a:rPr lang="en-US" altLang="es-ES" sz="1200" dirty="0">
                <a:latin typeface="Arial Rounded MT Bold" panose="020F0704030504030204" pitchFamily="34" charset="0"/>
              </a:rPr>
              <a:t>με υπολογιστές για περισσότερο από μισό αιώνα και ήδη από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1982, </a:t>
            </a:r>
            <a:r>
              <a:rPr lang="el-GR" altLang="es-ES" sz="1200" i="1" dirty="0">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περιοδικό</a:t>
            </a:r>
            <a:r>
              <a:rPr lang="en-US" altLang="es-ES" sz="1200" dirty="0">
                <a:latin typeface="Arial Rounded MT Bold" panose="020F0704030504030204" pitchFamily="34" charset="0"/>
              </a:rPr>
              <a:t> </a:t>
            </a:r>
            <a:r>
              <a:rPr lang="en-US" altLang="es-ES" sz="1200" i="1" dirty="0">
                <a:latin typeface="Arial Rounded MT Bold" panose="020F0704030504030204" pitchFamily="34" charset="0"/>
              </a:rPr>
              <a:t>Time</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ορίζε</a:t>
            </a:r>
            <a:r>
              <a:rPr lang="el-GR" altLang="es-ES" sz="1200" dirty="0">
                <a:latin typeface="Arial Rounded MT Bold" panose="020F0704030504030204" pitchFamily="34" charset="0"/>
              </a:rPr>
              <a:t>ι</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τον υπολογιστή ως «Μηχανή της χρονιάς». </a:t>
            </a: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Ωστόσο, όπως χρειάστηκαν πολλές γενιές για να βελτιωθεί η </a:t>
            </a:r>
            <a:r>
              <a:rPr lang="en-US" altLang="es-ES" sz="1200" dirty="0" err="1">
                <a:latin typeface="Arial Rounded MT Bold" panose="020F0704030504030204" pitchFamily="34" charset="0"/>
              </a:rPr>
              <a:t>ατμομηχανή</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για να μπορέσουμε να παρέχουμε ενέργεια στη Βιομηχανική Επανάσταση, χρειάστηκε το ίδιο </a:t>
            </a:r>
          </a:p>
          <a:p>
            <a:pPr algn="l" rtl="0">
              <a:defRPr/>
            </a:pPr>
            <a:r>
              <a:rPr lang="en-US" altLang="es-ES" sz="1200" dirty="0">
                <a:latin typeface="Arial Rounded MT Bold" panose="020F0704030504030204" pitchFamily="34" charset="0"/>
              </a:rPr>
              <a:t>πολύ για να συντονίσουμε σωστά τις ψηφιακές μηχανές μας.</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149A351-7AAC-4F3D-8DBB-6D317C87714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2C40AF9-62F6-46E6-A7EE-4661F33BE31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Elipse 10">
            <a:extLst>
              <a:ext uri="{FF2B5EF4-FFF2-40B4-BE49-F238E27FC236}">
                <a16:creationId xmlns:a16="http://schemas.microsoft.com/office/drawing/2014/main" id="{CCF8B775-9861-48E3-B11A-2D0B49B4962A}"/>
              </a:ext>
            </a:extLst>
          </p:cNvPr>
          <p:cNvSpPr/>
          <p:nvPr/>
        </p:nvSpPr>
        <p:spPr>
          <a:xfrm>
            <a:off x="1054990" y="2291352"/>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l" rtl="0"/>
            <a:endParaRPr lang="es-ES" sz="2400" b="1" dirty="0">
              <a:solidFill>
                <a:schemeClr val="tx1"/>
              </a:solidFill>
            </a:endParaRPr>
          </a:p>
        </p:txBody>
      </p:sp>
      <p:sp>
        <p:nvSpPr>
          <p:cNvPr id="12" name="Elipse 11">
            <a:extLst>
              <a:ext uri="{FF2B5EF4-FFF2-40B4-BE49-F238E27FC236}">
                <a16:creationId xmlns:a16="http://schemas.microsoft.com/office/drawing/2014/main" id="{14F4F523-D8A5-493C-89D0-2721935102B9}"/>
              </a:ext>
            </a:extLst>
          </p:cNvPr>
          <p:cNvSpPr/>
          <p:nvPr/>
        </p:nvSpPr>
        <p:spPr>
          <a:xfrm>
            <a:off x="1054991" y="2931790"/>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08D25648-3C4E-475A-A9ED-BFFFDD2ACFE6}"/>
              </a:ext>
            </a:extLst>
          </p:cNvPr>
          <p:cNvSpPr/>
          <p:nvPr/>
        </p:nvSpPr>
        <p:spPr>
          <a:xfrm>
            <a:off x="1054991" y="357222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19" name="Conector recto de flecha 18">
            <a:extLst>
              <a:ext uri="{FF2B5EF4-FFF2-40B4-BE49-F238E27FC236}">
                <a16:creationId xmlns:a16="http://schemas.microsoft.com/office/drawing/2014/main" id="{765D0164-3256-4E08-AE52-D72BED672B77}"/>
              </a:ext>
            </a:extLst>
          </p:cNvPr>
          <p:cNvCxnSpPr>
            <a:cxnSpLocks/>
            <a:stCxn id="11" idx="4"/>
          </p:cNvCxnSpPr>
          <p:nvPr/>
        </p:nvCxnSpPr>
        <p:spPr>
          <a:xfrm>
            <a:off x="1301327" y="2741627"/>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a:extLst>
              <a:ext uri="{FF2B5EF4-FFF2-40B4-BE49-F238E27FC236}">
                <a16:creationId xmlns:a16="http://schemas.microsoft.com/office/drawing/2014/main" id="{B12B70CE-948D-42F1-8EB8-FE8E5122A92D}"/>
              </a:ext>
            </a:extLst>
          </p:cNvPr>
          <p:cNvCxnSpPr>
            <a:cxnSpLocks/>
          </p:cNvCxnSpPr>
          <p:nvPr/>
        </p:nvCxnSpPr>
        <p:spPr>
          <a:xfrm>
            <a:off x="1301328" y="3385885"/>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6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96658"/>
            <a:ext cx="6048672" cy="2492990"/>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Οι </a:t>
            </a:r>
            <a:r>
              <a:rPr lang="en-US" altLang="es-ES" sz="1200" dirty="0" err="1">
                <a:solidFill>
                  <a:schemeClr val="tx2">
                    <a:lumMod val="60000"/>
                    <a:lumOff val="40000"/>
                  </a:schemeClr>
                </a:solidFill>
                <a:latin typeface="Arial Rounded MT Bold" panose="020F0704030504030204" pitchFamily="34" charset="0"/>
              </a:rPr>
              <a:t>Υπολογιστές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συνεχίσ</a:t>
            </a:r>
            <a:r>
              <a:rPr lang="el-GR" altLang="es-ES" sz="1200" dirty="0" err="1">
                <a:latin typeface="Arial Rounded MT Bold" panose="020F0704030504030204" pitchFamily="34" charset="0"/>
              </a:rPr>
              <a:t>ουν</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βελτιώ</a:t>
            </a:r>
            <a:r>
              <a:rPr lang="el-GR" altLang="es-ES" sz="1200" dirty="0" err="1">
                <a:solidFill>
                  <a:schemeClr val="tx2">
                    <a:lumMod val="60000"/>
                    <a:lumOff val="40000"/>
                  </a:schemeClr>
                </a:solidFill>
                <a:latin typeface="Arial Rounded MT Bold" panose="020F0704030504030204" pitchFamily="34" charset="0"/>
              </a:rPr>
              <a:t>νονται</a:t>
            </a:r>
            <a:r>
              <a:rPr lang="en-US" altLang="es-ES" sz="1200" dirty="0">
                <a:latin typeface="Arial Rounded MT Bold" panose="020F0704030504030204" pitchFamily="34" charset="0"/>
              </a:rPr>
              <a:t> και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κάν</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πρωτοφανή νέα πράγματα.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Με τον όρο «πλήρης έκφραση δύναμης» μπορούμε απλά να εννοήσουμε ότι τα τούβλα είναι ήδη στη θέση τους ώστε οι ψηφιακές τεχνολογίες να αποδειχθούν σημαντικές και </a:t>
            </a:r>
            <a:r>
              <a:rPr lang="en-US" altLang="es-ES" sz="1200" dirty="0" err="1">
                <a:latin typeface="Arial Rounded MT Bold" panose="020F0704030504030204" pitchFamily="34" charset="0"/>
              </a:rPr>
              <a:t>ικανές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μετασχηματί</a:t>
            </a:r>
            <a:r>
              <a:rPr lang="el-GR" altLang="es-ES" sz="1200" dirty="0">
                <a:latin typeface="Arial Rounded MT Bold" panose="020F0704030504030204" pitchFamily="34" charset="0"/>
              </a:rPr>
              <a:t>σουν</a:t>
            </a:r>
            <a:r>
              <a:rPr lang="en-US" altLang="es-ES" sz="1200" dirty="0">
                <a:latin typeface="Arial Rounded MT Bold" panose="020F0704030504030204" pitchFamily="34" charset="0"/>
              </a:rPr>
              <a:t> την κοινωνία και την οικονομία όσο η ατμομηχανή.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Με λίγα λόγια, βρισκόμαστε στο </a:t>
            </a:r>
            <a:r>
              <a:rPr lang="en-US" altLang="es-ES" sz="1200" dirty="0">
                <a:solidFill>
                  <a:schemeClr val="tx2">
                    <a:lumMod val="60000"/>
                    <a:lumOff val="40000"/>
                  </a:schemeClr>
                </a:solidFill>
                <a:latin typeface="Arial Rounded MT Bold" panose="020F0704030504030204" pitchFamily="34" charset="0"/>
              </a:rPr>
              <a:t>σημείο καμπής</a:t>
            </a:r>
            <a:r>
              <a:rPr lang="en-US" altLang="es-ES" sz="1200" dirty="0">
                <a:latin typeface="Arial Rounded MT Bold" panose="020F0704030504030204" pitchFamily="34" charset="0"/>
              </a:rPr>
              <a:t>, στο σημείο όπου η </a:t>
            </a:r>
            <a:r>
              <a:rPr lang="en-US" altLang="es-ES" sz="1200" dirty="0" err="1">
                <a:latin typeface="Arial Rounded MT Bold" panose="020F0704030504030204" pitchFamily="34" charset="0"/>
              </a:rPr>
              <a:t>καμπύλη</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ανεβαίνει προς τα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πάνω, </a:t>
            </a:r>
            <a:r>
              <a:rPr lang="en-US" altLang="es-ES" sz="1200" dirty="0">
                <a:solidFill>
                  <a:schemeClr val="tx2">
                    <a:lumMod val="60000"/>
                    <a:lumOff val="40000"/>
                  </a:schemeClr>
                </a:solidFill>
                <a:latin typeface="Arial Rounded MT Bold" panose="020F0704030504030204" pitchFamily="34" charset="0"/>
              </a:rPr>
              <a:t>χάρη </a:t>
            </a:r>
            <a:r>
              <a:rPr lang="en-US" altLang="es-ES" sz="1200" dirty="0" err="1">
                <a:solidFill>
                  <a:schemeClr val="tx2">
                    <a:lumMod val="60000"/>
                    <a:lumOff val="40000"/>
                  </a:schemeClr>
                </a:solidFill>
                <a:latin typeface="Arial Rounded MT Bold" panose="020F0704030504030204" pitchFamily="34" charset="0"/>
              </a:rPr>
              <a:t>στους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υπολογιστές</a:t>
            </a:r>
            <a:r>
              <a:rPr lang="el-GR" altLang="es-ES" sz="1200" dirty="0">
                <a:solidFill>
                  <a:schemeClr val="tx2">
                    <a:lumMod val="60000"/>
                    <a:lumOff val="40000"/>
                  </a:schemeClr>
                </a:solidFill>
                <a:latin typeface="Arial Rounded MT Bold" panose="020F0704030504030204" pitchFamily="34" charset="0"/>
              </a:rPr>
              <a:t>.</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Μπαίνουμε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στο</a:t>
            </a:r>
            <a:r>
              <a:rPr lang="el-GR"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δεύτερη</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εποχή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των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μηχανών</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B36F373-F0A1-41AD-A2A8-0066F29D0D12}"/>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07A863C2-BB4B-4D22-B956-FDA81C031C6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87901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8958" y="1871766"/>
            <a:ext cx="3415090" cy="193899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δεύτερο συμπέρασμά μας είναι </a:t>
            </a:r>
            <a:r>
              <a:rPr lang="en-US" altLang="es-ES" sz="1200" dirty="0" err="1">
                <a:latin typeface="Arial Rounded MT Bold" panose="020F0704030504030204" pitchFamily="34" charset="0"/>
              </a:rPr>
              <a:t>ότι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μετασχηματισμο</a:t>
            </a:r>
            <a:r>
              <a:rPr lang="el-GR" altLang="es-ES" sz="1200" dirty="0">
                <a:solidFill>
                  <a:schemeClr val="tx2">
                    <a:lumMod val="60000"/>
                    <a:lumOff val="40000"/>
                  </a:schemeClr>
                </a:solidFill>
                <a:latin typeface="Arial Rounded MT Bold" panose="020F0704030504030204" pitchFamily="34" charset="0"/>
              </a:rPr>
              <a:t>ί</a:t>
            </a:r>
            <a:r>
              <a:rPr lang="en-US" altLang="es-ES" sz="1200" dirty="0">
                <a:solidFill>
                  <a:schemeClr val="tx2">
                    <a:lumMod val="60000"/>
                    <a:lumOff val="40000"/>
                  </a:schemeClr>
                </a:solidFill>
                <a:latin typeface="Arial Rounded MT Bold" panose="020F0704030504030204" pitchFamily="34" charset="0"/>
              </a:rPr>
              <a:t> που επιφέρει η τεχνολογία </a:t>
            </a:r>
            <a:r>
              <a:rPr lang="en-US" altLang="es-ES" sz="1200" dirty="0">
                <a:latin typeface="Arial Rounded MT Bold" panose="020F0704030504030204" pitchFamily="34" charset="0"/>
              </a:rPr>
              <a:t>θα είναι </a:t>
            </a:r>
          </a:p>
          <a:p>
            <a:pPr algn="l" rtl="0">
              <a:defRPr/>
            </a:pPr>
            <a:r>
              <a:rPr lang="en-US" altLang="es-ES" sz="1200" dirty="0">
                <a:latin typeface="Arial Rounded MT Bold" panose="020F0704030504030204" pitchFamily="34" charset="0"/>
              </a:rPr>
              <a:t>είναι </a:t>
            </a:r>
            <a:r>
              <a:rPr lang="en-US" altLang="es-ES" sz="1200" dirty="0" err="1">
                <a:latin typeface="Arial Rounded MT Bold" panose="020F0704030504030204" pitchFamily="34" charset="0"/>
              </a:rPr>
              <a:t>πολύ</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επωφελ</a:t>
            </a:r>
            <a:r>
              <a:rPr lang="el-GR" altLang="es-ES" sz="1200" dirty="0" err="1">
                <a:latin typeface="Arial Rounded MT Bold" panose="020F0704030504030204" pitchFamily="34" charset="0"/>
              </a:rPr>
              <a:t>εί</a:t>
            </a:r>
            <a:r>
              <a:rPr lang="en-US" altLang="es-ES" sz="1200" dirty="0">
                <a:latin typeface="Arial Rounded MT Bold" panose="020F0704030504030204" pitchFamily="34" charset="0"/>
              </a:rPr>
              <a:t>ς για εμάς.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Οδεύουμε προς μια εποχή που όχι μόνο θα είναι διαφορετική, αλλά και θα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καλύτερ</a:t>
            </a:r>
            <a:r>
              <a:rPr lang="el-GR" altLang="es-ES" sz="1200" dirty="0">
                <a:solidFill>
                  <a:schemeClr val="tx2">
                    <a:lumMod val="60000"/>
                    <a:lumOff val="40000"/>
                  </a:schemeClr>
                </a:solidFill>
                <a:latin typeface="Arial Rounded MT Bold" panose="020F0704030504030204" pitchFamily="34" charset="0"/>
              </a:rPr>
              <a:t>η</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γιατί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μπορέσουμε</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αυξ</a:t>
            </a:r>
            <a:r>
              <a:rPr lang="el-GR" altLang="es-ES" sz="1200" dirty="0" err="1">
                <a:solidFill>
                  <a:schemeClr val="tx2">
                    <a:lumMod val="60000"/>
                    <a:lumOff val="40000"/>
                  </a:schemeClr>
                </a:solidFill>
                <a:latin typeface="Arial Rounded MT Bold" panose="020F0704030504030204" pitchFamily="34" charset="0"/>
              </a:rPr>
              <a:t>ήσ</a:t>
            </a:r>
            <a:r>
              <a:rPr lang="en-US" altLang="es-ES" sz="1200" dirty="0" err="1">
                <a:solidFill>
                  <a:schemeClr val="tx2">
                    <a:lumMod val="60000"/>
                    <a:lumOff val="40000"/>
                  </a:schemeClr>
                </a:solidFill>
                <a:latin typeface="Arial Rounded MT Bold" panose="020F0704030504030204" pitchFamily="34" charset="0"/>
              </a:rPr>
              <a:t>ου</a:t>
            </a:r>
            <a:r>
              <a:rPr lang="el-GR" altLang="es-ES" sz="1200" dirty="0">
                <a:solidFill>
                  <a:schemeClr val="tx2">
                    <a:lumMod val="60000"/>
                    <a:lumOff val="40000"/>
                  </a:schemeClr>
                </a:solidFill>
                <a:latin typeface="Arial Rounded MT Bold" panose="020F0704030504030204" pitchFamily="34" charset="0"/>
              </a:rPr>
              <a:t>με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τα δυο </a:t>
            </a:r>
          </a:p>
          <a:p>
            <a:pPr algn="l" rtl="0">
              <a:defRPr/>
            </a:pP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η</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ποικιλία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l-GR" altLang="es-ES" sz="1200" dirty="0">
                <a:latin typeface="Arial Rounded MT Bold" panose="020F0704030504030204" pitchFamily="34" charset="0"/>
              </a:rPr>
              <a:t>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όγκο της </a:t>
            </a:r>
            <a:r>
              <a:rPr lang="en-US" altLang="es-ES" sz="1200" dirty="0" err="1">
                <a:solidFill>
                  <a:schemeClr val="tx2">
                    <a:lumMod val="60000"/>
                    <a:lumOff val="40000"/>
                  </a:schemeClr>
                </a:solidFill>
                <a:latin typeface="Arial Rounded MT Bold" panose="020F0704030504030204" pitchFamily="34" charset="0"/>
              </a:rPr>
              <a:t>κατανάλωσης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μας</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81BEE8D-C29C-4EEF-A084-192DC7B9F97A}"/>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CA796780-2BF7-4D80-AD08-0C76E01E4E0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object 2">
            <a:extLst>
              <a:ext uri="{FF2B5EF4-FFF2-40B4-BE49-F238E27FC236}">
                <a16:creationId xmlns:a16="http://schemas.microsoft.com/office/drawing/2014/main" id="{0BE67A81-E9E7-48CC-B895-D332C5E75ABE}"/>
              </a:ext>
            </a:extLst>
          </p:cNvPr>
          <p:cNvSpPr/>
          <p:nvPr/>
        </p:nvSpPr>
        <p:spPr>
          <a:xfrm rot="10800000">
            <a:off x="5611471" y="2382751"/>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8" name="object 2">
            <a:extLst>
              <a:ext uri="{FF2B5EF4-FFF2-40B4-BE49-F238E27FC236}">
                <a16:creationId xmlns:a16="http://schemas.microsoft.com/office/drawing/2014/main" id="{67CA2E0B-0D9E-44E6-ABE3-4E301CF8D0C3}"/>
              </a:ext>
            </a:extLst>
          </p:cNvPr>
          <p:cNvSpPr/>
          <p:nvPr/>
        </p:nvSpPr>
        <p:spPr>
          <a:xfrm>
            <a:off x="5076056" y="2372092"/>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6E1B2B9D-0B1A-4508-A243-0D7E05FBA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571750"/>
            <a:ext cx="1877326" cy="1102047"/>
          </a:xfrm>
          <a:prstGeom prst="rect">
            <a:avLst/>
          </a:prstGeom>
        </p:spPr>
      </p:pic>
    </p:spTree>
    <p:extLst>
      <p:ext uri="{BB962C8B-B14F-4D97-AF65-F5344CB8AC3E}">
        <p14:creationId xmlns:p14="http://schemas.microsoft.com/office/powerpoint/2010/main" val="366762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8109" y="1773542"/>
            <a:ext cx="6207782" cy="461665"/>
          </a:xfrm>
          <a:prstGeom prst="rect">
            <a:avLst/>
          </a:prstGeom>
          <a:noFill/>
        </p:spPr>
        <p:txBody>
          <a:bodyPr wrap="square" rtlCol="0">
            <a:spAutoFit/>
          </a:bodyPr>
          <a:lstStyle/>
          <a:p>
            <a:pPr marL="82296" indent="0" algn="l" rtl="0">
              <a:buFontTx/>
              <a:buNone/>
              <a:defRPr/>
            </a:pPr>
            <a:r>
              <a:rPr lang="en-US" sz="1200" dirty="0">
                <a:latin typeface="Arial Rounded MT Bold" panose="020F0704030504030204" pitchFamily="34" charset="0"/>
              </a:rPr>
              <a:t>Αυτή η ενότητα θα </a:t>
            </a:r>
            <a:r>
              <a:rPr lang="en-US" sz="1200" dirty="0" err="1">
                <a:latin typeface="Arial Rounded MT Bold" panose="020F0704030504030204" pitchFamily="34" charset="0"/>
              </a:rPr>
              <a:t>απαντήσει</a:t>
            </a:r>
            <a:r>
              <a:rPr lang="en-US" sz="1200" dirty="0">
                <a:latin typeface="Arial Rounded MT Bold" panose="020F0704030504030204" pitchFamily="34" charset="0"/>
              </a:rPr>
              <a:t> </a:t>
            </a:r>
            <a:r>
              <a:rPr lang="en-US" sz="1200" dirty="0" err="1">
                <a:latin typeface="Arial Rounded MT Bold" panose="020F0704030504030204" pitchFamily="34" charset="0"/>
              </a:rPr>
              <a:t>στ</a:t>
            </a:r>
            <a:r>
              <a:rPr lang="el-GR" sz="1200" dirty="0" err="1">
                <a:latin typeface="Arial Rounded MT Bold" panose="020F0704030504030204" pitchFamily="34" charset="0"/>
              </a:rPr>
              <a:t>ις</a:t>
            </a:r>
            <a:r>
              <a:rPr lang="en-US" sz="1200" dirty="0">
                <a:latin typeface="Arial Rounded MT Bold" panose="020F0704030504030204" pitchFamily="34" charset="0"/>
              </a:rPr>
              <a:t> </a:t>
            </a:r>
            <a:r>
              <a:rPr lang="en-US" sz="1200" dirty="0" err="1">
                <a:latin typeface="Arial Rounded MT Bold" panose="020F0704030504030204" pitchFamily="34" charset="0"/>
              </a:rPr>
              <a:t>ακόλουθ</a:t>
            </a:r>
            <a:r>
              <a:rPr lang="el-GR" sz="1200" dirty="0">
                <a:latin typeface="Arial Rounded MT Bold" panose="020F0704030504030204" pitchFamily="34" charset="0"/>
              </a:rPr>
              <a:t>ες</a:t>
            </a:r>
            <a:r>
              <a:rPr lang="en-US" sz="1200" dirty="0">
                <a:latin typeface="Arial Rounded MT Bold" panose="020F0704030504030204" pitchFamily="34" charset="0"/>
              </a:rPr>
              <a:t> </a:t>
            </a:r>
            <a:r>
              <a:rPr lang="en-US" sz="1200" dirty="0">
                <a:solidFill>
                  <a:schemeClr val="tx2">
                    <a:lumMod val="60000"/>
                    <a:lumOff val="40000"/>
                  </a:schemeClr>
                </a:solidFill>
                <a:latin typeface="Arial Rounded MT Bold" panose="020F0704030504030204" pitchFamily="34" charset="0"/>
              </a:rPr>
              <a:t>ερωτήσεις</a:t>
            </a:r>
            <a:r>
              <a:rPr lang="en-US" sz="1200" dirty="0">
                <a:latin typeface="Arial Rounded MT Bold" panose="020F0704030504030204" pitchFamily="34" charset="0"/>
              </a:rPr>
              <a:t>:</a:t>
            </a:r>
            <a:endParaRPr lang="en-GB" sz="1200" dirty="0">
              <a:latin typeface="Arial Rounded MT Bold" panose="020F0704030504030204" pitchFamily="34" charset="0"/>
            </a:endParaRPr>
          </a:p>
          <a:p>
            <a:pPr marL="82296" indent="0" algn="l" rtl="0">
              <a:buFontTx/>
              <a:buNone/>
              <a:defRPr/>
            </a:pPr>
            <a:endParaRPr lang="en-GB"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Αποτελέσματα</a:t>
            </a:r>
            <a:endParaRPr lang="en-GB" sz="2000" b="1" dirty="0">
              <a:solidFill>
                <a:schemeClr val="tx2">
                  <a:lumMod val="60000"/>
                  <a:lumOff val="40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aphicFrame>
        <p:nvGraphicFramePr>
          <p:cNvPr id="7" name="Diagram 6">
            <a:extLst>
              <a:ext uri="{FF2B5EF4-FFF2-40B4-BE49-F238E27FC236}">
                <a16:creationId xmlns:a16="http://schemas.microsoft.com/office/drawing/2014/main" id="{0079B85D-04D1-463D-9ED3-272ABB933097}"/>
              </a:ext>
            </a:extLst>
          </p:cNvPr>
          <p:cNvGraphicFramePr/>
          <p:nvPr>
            <p:extLst>
              <p:ext uri="{D42A27DB-BD31-4B8C-83A1-F6EECF244321}">
                <p14:modId xmlns:p14="http://schemas.microsoft.com/office/powerpoint/2010/main" val="1323913882"/>
              </p:ext>
            </p:extLst>
          </p:nvPr>
        </p:nvGraphicFramePr>
        <p:xfrm>
          <a:off x="2299174" y="2194933"/>
          <a:ext cx="5267967" cy="2060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ipse 10">
            <a:extLst>
              <a:ext uri="{FF2B5EF4-FFF2-40B4-BE49-F238E27FC236}">
                <a16:creationId xmlns:a16="http://schemas.microsoft.com/office/drawing/2014/main" id="{617D28E7-5B83-47AD-8608-DB161D70D72B}"/>
              </a:ext>
            </a:extLst>
          </p:cNvPr>
          <p:cNvSpPr/>
          <p:nvPr/>
        </p:nvSpPr>
        <p:spPr>
          <a:xfrm>
            <a:off x="1691680" y="2220113"/>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a:extLst>
              <a:ext uri="{FF2B5EF4-FFF2-40B4-BE49-F238E27FC236}">
                <a16:creationId xmlns:a16="http://schemas.microsoft.com/office/drawing/2014/main" id="{1EB4D4CD-28A0-46BA-AE66-DB9F7F4D2253}"/>
              </a:ext>
            </a:extLst>
          </p:cNvPr>
          <p:cNvSpPr/>
          <p:nvPr/>
        </p:nvSpPr>
        <p:spPr>
          <a:xfrm>
            <a:off x="1691680" y="2978759"/>
            <a:ext cx="492673" cy="45027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Elipse 16">
            <a:extLst>
              <a:ext uri="{FF2B5EF4-FFF2-40B4-BE49-F238E27FC236}">
                <a16:creationId xmlns:a16="http://schemas.microsoft.com/office/drawing/2014/main" id="{700FCD99-3275-4D32-A6DA-AFA146E91C80}"/>
              </a:ext>
            </a:extLst>
          </p:cNvPr>
          <p:cNvSpPr/>
          <p:nvPr/>
        </p:nvSpPr>
        <p:spPr>
          <a:xfrm>
            <a:off x="1691680" y="3754928"/>
            <a:ext cx="492673" cy="450275"/>
          </a:xfrm>
          <a:prstGeom prst="ellipse">
            <a:avLst/>
          </a:prstGeom>
          <a:solidFill>
            <a:srgbClr val="98DFBB"/>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CuadroTexto 1">
            <a:extLst>
              <a:ext uri="{FF2B5EF4-FFF2-40B4-BE49-F238E27FC236}">
                <a16:creationId xmlns:a16="http://schemas.microsoft.com/office/drawing/2014/main" id="{A77C0C09-7F2B-44BE-AAB7-A4A3BF883CDA}"/>
              </a:ext>
            </a:extLst>
          </p:cNvPr>
          <p:cNvSpPr txBox="1"/>
          <p:nvPr/>
        </p:nvSpPr>
        <p:spPr>
          <a:xfrm>
            <a:off x="1781825" y="2251483"/>
            <a:ext cx="315948" cy="369332"/>
          </a:xfrm>
          <a:prstGeom prst="rect">
            <a:avLst/>
          </a:prstGeom>
          <a:noFill/>
        </p:spPr>
        <p:txBody>
          <a:bodyPr wrap="square" rtlCol="0">
            <a:spAutoFit/>
          </a:bodyPr>
          <a:lstStyle/>
          <a:p>
            <a:pPr algn="l" rtl="0"/>
            <a:r>
              <a:rPr lang="es-ES" dirty="0"/>
              <a:t>;</a:t>
            </a:r>
          </a:p>
        </p:txBody>
      </p:sp>
      <p:sp>
        <p:nvSpPr>
          <p:cNvPr id="18" name="CuadroTexto 17">
            <a:extLst>
              <a:ext uri="{FF2B5EF4-FFF2-40B4-BE49-F238E27FC236}">
                <a16:creationId xmlns:a16="http://schemas.microsoft.com/office/drawing/2014/main" id="{5CA24A30-5447-42B5-A712-B22C0CDB0C44}"/>
              </a:ext>
            </a:extLst>
          </p:cNvPr>
          <p:cNvSpPr txBox="1"/>
          <p:nvPr/>
        </p:nvSpPr>
        <p:spPr>
          <a:xfrm>
            <a:off x="1780042" y="3795399"/>
            <a:ext cx="315948" cy="369332"/>
          </a:xfrm>
          <a:prstGeom prst="rect">
            <a:avLst/>
          </a:prstGeom>
          <a:noFill/>
        </p:spPr>
        <p:txBody>
          <a:bodyPr wrap="square" rtlCol="0">
            <a:spAutoFit/>
          </a:bodyPr>
          <a:lstStyle/>
          <a:p>
            <a:pPr algn="l" rtl="0"/>
            <a:r>
              <a:rPr lang="es-ES" dirty="0"/>
              <a:t>;</a:t>
            </a:r>
          </a:p>
        </p:txBody>
      </p:sp>
      <p:sp>
        <p:nvSpPr>
          <p:cNvPr id="19" name="CuadroTexto 18">
            <a:extLst>
              <a:ext uri="{FF2B5EF4-FFF2-40B4-BE49-F238E27FC236}">
                <a16:creationId xmlns:a16="http://schemas.microsoft.com/office/drawing/2014/main" id="{8BDBEB7D-931D-42A3-942F-1FF1C27BAA7A}"/>
              </a:ext>
            </a:extLst>
          </p:cNvPr>
          <p:cNvSpPr txBox="1"/>
          <p:nvPr/>
        </p:nvSpPr>
        <p:spPr>
          <a:xfrm>
            <a:off x="1780042" y="3003798"/>
            <a:ext cx="315948" cy="369332"/>
          </a:xfrm>
          <a:prstGeom prst="rect">
            <a:avLst/>
          </a:prstGeom>
          <a:noFill/>
        </p:spPr>
        <p:txBody>
          <a:bodyPr wrap="square" rtlCol="0">
            <a:spAutoFit/>
          </a:bodyPr>
          <a:lstStyle/>
          <a:p>
            <a:pPr algn="l" rtl="0"/>
            <a:r>
              <a:rPr lang="es-ES" dirty="0"/>
              <a:t>;</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3495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00718" y="1814715"/>
            <a:ext cx="6139634" cy="1754326"/>
          </a:xfrm>
          <a:prstGeom prst="rect">
            <a:avLst/>
          </a:prstGeom>
          <a:noFill/>
        </p:spPr>
        <p:txBody>
          <a:bodyPr wrap="square" rtlCol="0">
            <a:spAutoFit/>
          </a:bodyPr>
          <a:lstStyle/>
          <a:p>
            <a:pPr algn="l" rtl="0">
              <a:defRPr/>
            </a:pPr>
            <a:r>
              <a:rPr lang="en-US" altLang="es-ES" sz="1200" dirty="0" err="1">
                <a:latin typeface="Arial Rounded MT Bold" panose="020F0704030504030204" pitchFamily="34" charset="0"/>
              </a:rPr>
              <a:t>Εκφρ</a:t>
            </a:r>
            <a:r>
              <a:rPr lang="el-GR" altLang="es-ES" sz="1200" dirty="0" err="1">
                <a:latin typeface="Arial Rounded MT Bold" panose="020F0704030504030204" pitchFamily="34" charset="0"/>
              </a:rPr>
              <a:t>ασμένο</a:t>
            </a:r>
            <a:r>
              <a:rPr lang="el-GR" altLang="es-ES" sz="1200" dirty="0">
                <a:latin typeface="Arial Rounded MT Bold" panose="020F0704030504030204" pitchFamily="34" charset="0"/>
              </a:rPr>
              <a:t>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αυτόν τον τρόπο, δηλαδή, χρησιμοποιώντας το άνυδρο λεξιλόγιο των οικονομικών, σχεδόν </a:t>
            </a:r>
          </a:p>
          <a:p>
            <a:pPr algn="l" rtl="0">
              <a:defRPr/>
            </a:pPr>
            <a:r>
              <a:rPr lang="en-US" altLang="es-ES" sz="1200" dirty="0">
                <a:latin typeface="Arial Rounded MT Bold" panose="020F0704030504030204" pitchFamily="34" charset="0"/>
              </a:rPr>
              <a:t>μοιάζει με ένα ατυχές σενάριο. Ποιος είναι αυτός που θέλει να καταναλώνει περισσότερο και</a:t>
            </a:r>
          </a:p>
          <a:p>
            <a:pPr algn="l" rtl="0">
              <a:defRPr/>
            </a:pPr>
            <a:r>
              <a:rPr lang="en-US" altLang="es-ES" sz="1200" dirty="0">
                <a:latin typeface="Arial Rounded MT Bold" panose="020F0704030504030204" pitchFamily="34" charset="0"/>
              </a:rPr>
              <a:t>περισσότερο? Δεν καταναλώνουμε όμως μόνο θερμίδες και βενζίνη. Καταναλώνουμε πληροφορίες από βιβλία και φίλους, ψυχαγωγία που παρέχεται από μεγάλα αστέρια, ακόμη και ερασιτέχνες,</a:t>
            </a:r>
          </a:p>
          <a:p>
            <a:pPr algn="l" rtl="0">
              <a:defRPr/>
            </a:pPr>
            <a:r>
              <a:rPr lang="en-US" altLang="es-ES" sz="1200" dirty="0">
                <a:latin typeface="Arial Rounded MT Bold" panose="020F0704030504030204" pitchFamily="34" charset="0"/>
              </a:rPr>
              <a:t>εμπειρία από δασκάλους και γιατρούς και αμέτρητα άλλα πράγματα που δεν είναι </a:t>
            </a:r>
          </a:p>
          <a:p>
            <a:pPr algn="l" rtl="0">
              <a:defRPr/>
            </a:pPr>
            <a:r>
              <a:rPr lang="en-US" altLang="es-ES" sz="1200" dirty="0">
                <a:latin typeface="Arial Rounded MT Bold" panose="020F0704030504030204" pitchFamily="34" charset="0"/>
              </a:rPr>
              <a:t>φτιαγμένα από άτομα.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8C5DADD-4C9A-4A60-B41C-92FE61C917A1}"/>
              </a:ext>
            </a:extLst>
          </p:cNvPr>
          <p:cNvSpPr/>
          <p:nvPr/>
        </p:nvSpPr>
        <p:spPr>
          <a:xfrm>
            <a:off x="1600719" y="137617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B0E1E611-6893-4C49-BF1F-A5EA26BFC4F2}"/>
              </a:ext>
            </a:extLst>
          </p:cNvPr>
          <p:cNvSpPr/>
          <p:nvPr/>
        </p:nvSpPr>
        <p:spPr>
          <a:xfrm>
            <a:off x="6654972" y="337922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7" name="Grupo 6">
            <a:extLst>
              <a:ext uri="{FF2B5EF4-FFF2-40B4-BE49-F238E27FC236}">
                <a16:creationId xmlns:a16="http://schemas.microsoft.com/office/drawing/2014/main" id="{9FB50C2A-DA4C-4356-82FF-65401804E3DD}"/>
              </a:ext>
            </a:extLst>
          </p:cNvPr>
          <p:cNvGrpSpPr/>
          <p:nvPr/>
        </p:nvGrpSpPr>
        <p:grpSpPr>
          <a:xfrm>
            <a:off x="5076056" y="2895135"/>
            <a:ext cx="2266550" cy="1604377"/>
            <a:chOff x="5100204" y="3020371"/>
            <a:chExt cx="2266550" cy="1604377"/>
          </a:xfrm>
        </p:grpSpPr>
        <p:sp>
          <p:nvSpPr>
            <p:cNvPr id="17" name="object 2">
              <a:extLst>
                <a:ext uri="{FF2B5EF4-FFF2-40B4-BE49-F238E27FC236}">
                  <a16:creationId xmlns:a16="http://schemas.microsoft.com/office/drawing/2014/main" id="{1C982C99-D532-4F32-A984-7BD55F0632A6}"/>
                </a:ext>
              </a:extLst>
            </p:cNvPr>
            <p:cNvSpPr/>
            <p:nvPr/>
          </p:nvSpPr>
          <p:spPr>
            <a:xfrm rot="10800000">
              <a:off x="5635619" y="3031029"/>
              <a:ext cx="1731135" cy="159371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8" name="object 2">
              <a:extLst>
                <a:ext uri="{FF2B5EF4-FFF2-40B4-BE49-F238E27FC236}">
                  <a16:creationId xmlns:a16="http://schemas.microsoft.com/office/drawing/2014/main" id="{2C25D766-07C5-48C1-A9B3-8510CBC6A567}"/>
                </a:ext>
              </a:extLst>
            </p:cNvPr>
            <p:cNvSpPr/>
            <p:nvPr/>
          </p:nvSpPr>
          <p:spPr>
            <a:xfrm>
              <a:off x="5100204" y="3020371"/>
              <a:ext cx="1627613" cy="159371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776489E1-EE1E-46C6-8D43-5597CD1E2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194908"/>
              <a:ext cx="1966865" cy="1242910"/>
            </a:xfrm>
            <a:prstGeom prst="rect">
              <a:avLst/>
            </a:prstGeom>
          </p:spPr>
        </p:pic>
      </p:grpSp>
      <p:sp>
        <p:nvSpPr>
          <p:cNvPr id="19" name="CuadroTexto 18">
            <a:extLst>
              <a:ext uri="{FF2B5EF4-FFF2-40B4-BE49-F238E27FC236}">
                <a16:creationId xmlns:a16="http://schemas.microsoft.com/office/drawing/2014/main" id="{932B6D30-610D-43DB-8E98-7DCAA3753A35}"/>
              </a:ext>
            </a:extLst>
          </p:cNvPr>
          <p:cNvSpPr txBox="1"/>
          <p:nvPr/>
        </p:nvSpPr>
        <p:spPr>
          <a:xfrm>
            <a:off x="1600719" y="3579862"/>
            <a:ext cx="3287959" cy="646331"/>
          </a:xfrm>
          <a:prstGeom prst="rect">
            <a:avLst/>
          </a:prstGeom>
          <a:noFill/>
        </p:spPr>
        <p:txBody>
          <a:bodyPr wrap="square">
            <a:spAutoFit/>
          </a:bodyPr>
          <a:lstStyle/>
          <a:p>
            <a:pPr algn="l" rtl="0">
              <a:defRPr/>
            </a:pP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Τεχνολογία</a:t>
            </a:r>
            <a:r>
              <a:rPr lang="en-US" altLang="es-ES" sz="1200" dirty="0">
                <a:latin typeface="Arial Rounded MT Bold" panose="020F0704030504030204" pitchFamily="34" charset="0"/>
              </a:rPr>
              <a:t> μπορεί να μας προσφέρει </a:t>
            </a:r>
            <a:r>
              <a:rPr lang="en-US" altLang="es-ES" sz="1200" dirty="0">
                <a:solidFill>
                  <a:schemeClr val="tx2">
                    <a:lumMod val="60000"/>
                    <a:lumOff val="40000"/>
                  </a:schemeClr>
                </a:solidFill>
                <a:latin typeface="Arial Rounded MT Bold" panose="020F0704030504030204" pitchFamily="34" charset="0"/>
              </a:rPr>
              <a:t>περισσότερη επιλογή </a:t>
            </a:r>
            <a:r>
              <a:rPr lang="en-US" altLang="es-ES" sz="1200" dirty="0">
                <a:latin typeface="Arial Rounded MT Bold" panose="020F0704030504030204" pitchFamily="34" charset="0"/>
              </a:rPr>
              <a:t>και </a:t>
            </a:r>
            <a:r>
              <a:rPr lang="en-US" altLang="es-ES" sz="1200" dirty="0" err="1">
                <a:latin typeface="Arial Rounded MT Bold" panose="020F0704030504030204" pitchFamily="34" charset="0"/>
              </a:rPr>
              <a:t>ακόμη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περισσότερ</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ελευθερία</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Tree>
    <p:extLst>
      <p:ext uri="{BB962C8B-B14F-4D97-AF65-F5344CB8AC3E}">
        <p14:creationId xmlns:p14="http://schemas.microsoft.com/office/powerpoint/2010/main" val="291640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29906" y="1862203"/>
            <a:ext cx="6110446" cy="2492990"/>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Όταν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αυτά</a:t>
            </a:r>
            <a:r>
              <a:rPr lang="el-GR" altLang="es-ES" sz="1200" dirty="0">
                <a:latin typeface="Arial Rounded MT Bold" panose="020F0704030504030204" pitchFamily="34" charset="0"/>
              </a:rPr>
              <a:t> τα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περιουσιακά στοιχεία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ψηφιοποιημέν</a:t>
            </a:r>
            <a:r>
              <a:rPr lang="el-GR" altLang="es-ES" sz="1200" dirty="0">
                <a:solidFill>
                  <a:schemeClr val="tx2">
                    <a:lumMod val="60000"/>
                    <a:lumOff val="40000"/>
                  </a:schemeClr>
                </a:solidFill>
                <a:latin typeface="Arial Rounded MT Bold" panose="020F0704030504030204" pitchFamily="34" charset="0"/>
              </a:rPr>
              <a:t>α</a:t>
            </a:r>
            <a:r>
              <a:rPr lang="en-US" altLang="es-ES" sz="1200" dirty="0">
                <a:latin typeface="Arial Rounded MT Bold" panose="020F0704030504030204" pitchFamily="34" charset="0"/>
              </a:rPr>
              <a:t>, όταν μετατρέπονται σε πολλά bits και </a:t>
            </a:r>
          </a:p>
          <a:p>
            <a:pPr algn="l" rtl="0">
              <a:defRPr/>
            </a:pPr>
            <a:r>
              <a:rPr lang="en-US" altLang="es-ES" sz="1200" dirty="0">
                <a:latin typeface="Arial Rounded MT Bold" panose="020F0704030504030204" pitchFamily="34" charset="0"/>
              </a:rPr>
              <a:t>αρχειοθετούνται σε υπολογιστή και αποστέλλονται μέσω του δικτύου, </a:t>
            </a:r>
            <a:r>
              <a:rPr lang="en-US" altLang="es-ES" sz="1200" dirty="0" err="1">
                <a:latin typeface="Arial Rounded MT Bold" panose="020F0704030504030204" pitchFamily="34" charset="0"/>
              </a:rPr>
              <a:t>αποκτούν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κάποι</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περίεργ</a:t>
            </a:r>
            <a:r>
              <a:rPr lang="el-GR" altLang="es-ES" sz="1200" dirty="0">
                <a:latin typeface="Arial Rounded MT Bold" panose="020F0704030504030204" pitchFamily="34" charset="0"/>
              </a:rPr>
              <a:t>ες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υπέροχ</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ιδιότητες</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Υπόκεινται </a:t>
            </a: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μια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διαφορετική οικονομία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όπου</a:t>
            </a:r>
            <a:r>
              <a:rPr lang="el-GR" altLang="es-ES" sz="1200" dirty="0">
                <a:latin typeface="Arial Rounded MT Bold" panose="020F0704030504030204" pitchFamily="34" charset="0"/>
              </a:rPr>
              <a:t> 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αφθονία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και </a:t>
            </a:r>
            <a:r>
              <a:rPr lang="en-US" altLang="es-ES" sz="1200" dirty="0" err="1">
                <a:latin typeface="Arial Rounded MT Bold" panose="020F0704030504030204" pitchFamily="34" charset="0"/>
              </a:rPr>
              <a:t>όχι</a:t>
            </a:r>
            <a:r>
              <a:rPr lang="en-US" altLang="es-ES" sz="1200" dirty="0">
                <a:latin typeface="Arial Rounded MT Bold" panose="020F0704030504030204" pitchFamily="34" charset="0"/>
              </a:rPr>
              <a:t> η έλλειψη,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ο </a:t>
            </a:r>
          </a:p>
          <a:p>
            <a:pPr algn="l" rtl="0">
              <a:defRPr/>
            </a:pPr>
            <a:r>
              <a:rPr lang="en-US" altLang="es-ES" sz="1200" dirty="0">
                <a:latin typeface="Arial Rounded MT Bold" panose="020F0704030504030204" pitchFamily="34" charset="0"/>
              </a:rPr>
              <a:t>κανόνας.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θα αποδείξουμε, </a:t>
            </a:r>
            <a:r>
              <a:rPr lang="en-US" altLang="es-ES" sz="1200" dirty="0">
                <a:solidFill>
                  <a:schemeClr val="tx2">
                    <a:lumMod val="60000"/>
                    <a:lumOff val="40000"/>
                  </a:schemeClr>
                </a:solidFill>
                <a:latin typeface="Arial Rounded MT Bold" panose="020F0704030504030204" pitchFamily="34" charset="0"/>
              </a:rPr>
              <a:t>Τα ψηφιακά αγαθά δεν είναι σαν τα φυσικά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οι διαφορές είναι αυτό που πραγματικά έχει σημασία.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C689CC-4279-4291-AA86-B0E07A86EB56}"/>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a:p>
            <a:pPr algn="l" rtl="0">
              <a:defRPr/>
            </a:pPr>
            <a:r>
              <a:rPr lang="it-IT" altLang="es-ES" sz="1200" dirty="0">
                <a:solidFill>
                  <a:schemeClr val="tx1"/>
                </a:solidFill>
                <a:latin typeface="Arial Rounded MT Bold" panose="020F0704030504030204" pitchFamily="34" charset="0"/>
              </a:rPr>
              <a:t> </a:t>
            </a:r>
          </a:p>
        </p:txBody>
      </p:sp>
      <p:sp>
        <p:nvSpPr>
          <p:cNvPr id="10" name="Donut 24">
            <a:extLst>
              <a:ext uri="{FF2B5EF4-FFF2-40B4-BE49-F238E27FC236}">
                <a16:creationId xmlns:a16="http://schemas.microsoft.com/office/drawing/2014/main" id="{F9178527-A71F-4AFD-8E56-0BC8E56DEB4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521839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615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2110665"/>
            <a:ext cx="604867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Τα φυσικά αγαθά παραμένουν απαραίτητα και σχεδόν όλοι θα ήθελαν να τα έχουν </a:t>
            </a:r>
          </a:p>
          <a:p>
            <a:pPr algn="l" rtl="0">
              <a:defRPr/>
            </a:pPr>
            <a:r>
              <a:rPr lang="en-US" altLang="es-ES" sz="1200" dirty="0">
                <a:latin typeface="Arial Rounded MT Bold" panose="020F0704030504030204" pitchFamily="34" charset="0"/>
              </a:rPr>
              <a:t>σε μεγαλύτερη ποιότητα και ποικιλία.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Δεν έχει σημασία αν θέλουμε να φάμε περισσότερο: όλοι θέλουμε να </a:t>
            </a:r>
            <a:r>
              <a:rPr lang="en-US" altLang="es-ES" sz="1200" dirty="0" err="1">
                <a:latin typeface="Arial Rounded MT Bold" panose="020F0704030504030204" pitchFamily="34" charset="0"/>
              </a:rPr>
              <a:t>φάμε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a:t>
            </a:r>
            <a:r>
              <a:rPr lang="en-US" altLang="es-ES" sz="1200" dirty="0">
                <a:latin typeface="Arial Rounded MT Bold" panose="020F0704030504030204" pitchFamily="34" charset="0"/>
              </a:rPr>
              <a:t>ε ένα καλύτερο ή </a:t>
            </a:r>
            <a:r>
              <a:rPr lang="el-GR" altLang="es-ES" sz="1200" dirty="0">
                <a:latin typeface="Arial Rounded MT Bold" panose="020F0704030504030204" pitchFamily="34" charset="0"/>
              </a:rPr>
              <a:t>μ</a:t>
            </a:r>
            <a:r>
              <a:rPr lang="en-US" altLang="es-ES" sz="1200" dirty="0">
                <a:latin typeface="Arial Rounded MT Bold" panose="020F0704030504030204" pitchFamily="34" charset="0"/>
              </a:rPr>
              <a:t>ε ένα </a:t>
            </a:r>
          </a:p>
          <a:p>
            <a:pPr algn="l" rtl="0">
              <a:defRPr/>
            </a:pPr>
            <a:r>
              <a:rPr lang="en-US" altLang="es-ES" sz="1200" dirty="0">
                <a:latin typeface="Arial Rounded MT Bold" panose="020F0704030504030204" pitchFamily="34" charset="0"/>
              </a:rPr>
              <a:t>πιο διαφοροποιημένο τρόπο.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Δεν έχει σημασία αν θέλουμε να κάψουμε περισσότερους ορυκτούς υδρογονάνθρακες: θα θέλαμε να μπορούμε να επισκεφτούμε περισσότερα μέρη με μεγαλύτερη ευκολία. </a:t>
            </a:r>
          </a:p>
          <a:p>
            <a:pPr algn="l" rtl="0">
              <a:defRPr/>
            </a:pPr>
            <a:endParaRPr lang="en-US" altLang="es-ES" sz="1200" dirty="0">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Οι υπολογιστές μας βοηθούν να πετύχουμε αυτούς τους στόχους και πολλά άλλα.</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9C1E5E-05B6-4B5E-AC18-D0A00C3DEC1F}"/>
              </a:ext>
            </a:extLst>
          </p:cNvPr>
          <p:cNvSpPr/>
          <p:nvPr/>
        </p:nvSpPr>
        <p:spPr>
          <a:xfrm>
            <a:off x="1547664" y="150951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7CC64692-186A-4350-BAF2-438D3AD84EC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1482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02567" y="1966679"/>
            <a:ext cx="5931339"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Ψηφιοποίηση</a:t>
            </a:r>
            <a:r>
              <a:rPr lang="en-US" altLang="es-ES" sz="1200" dirty="0">
                <a:latin typeface="Arial Rounded MT Bold" panose="020F0704030504030204" pitchFamily="34" charset="0"/>
              </a:rPr>
              <a:t> βελτιώνει τον φυσικό κόσμο και αυτές οι βελτιώσεις μπορούν μόνο </a:t>
            </a:r>
          </a:p>
          <a:p>
            <a:pPr algn="l" rtl="0">
              <a:defRPr/>
            </a:pPr>
            <a:r>
              <a:rPr lang="el-GR" altLang="es-ES" sz="1200" dirty="0">
                <a:latin typeface="Arial Rounded MT Bold" panose="020F0704030504030204" pitchFamily="34" charset="0"/>
              </a:rPr>
              <a:t>να </a:t>
            </a:r>
            <a:r>
              <a:rPr lang="en-US" altLang="es-ES" sz="1200" dirty="0" err="1">
                <a:latin typeface="Arial Rounded MT Bold" panose="020F0704030504030204" pitchFamily="34" charset="0"/>
              </a:rPr>
              <a:t>γίν</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πιο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σημαντικ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ιστορικοί της οικονομίας συμφωνούν σε γενικές γραμμές ότι, όπως </a:t>
            </a:r>
            <a:r>
              <a:rPr lang="en-US" altLang="es-ES" sz="1200" dirty="0">
                <a:solidFill>
                  <a:schemeClr val="tx2">
                    <a:lumMod val="60000"/>
                    <a:lumOff val="40000"/>
                  </a:schemeClr>
                </a:solidFill>
                <a:latin typeface="Arial Rounded MT Bold" panose="020F0704030504030204" pitchFamily="34" charset="0"/>
              </a:rPr>
              <a:t>Ο Martin Weitzman λέει, "η μακροπρόθεσμη ανάπτυξη μιας προηγμένης οικονομίας κυριαρχείται από την τεχνική πρόοδο".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θα δείξουμε σε αυτήν την ενότητα, </a:t>
            </a:r>
            <a:r>
              <a:rPr lang="en-US" altLang="es-ES" sz="1200" dirty="0">
                <a:solidFill>
                  <a:schemeClr val="tx2">
                    <a:lumMod val="60000"/>
                    <a:lumOff val="40000"/>
                  </a:schemeClr>
                </a:solidFill>
                <a:latin typeface="Arial Rounded MT Bold" panose="020F0704030504030204" pitchFamily="34" charset="0"/>
              </a:rPr>
              <a:t>η τεχνική πρόοδος βελτιώνεται </a:t>
            </a:r>
          </a:p>
          <a:p>
            <a:pPr algn="l" rtl="0">
              <a:defRPr/>
            </a:pPr>
            <a:r>
              <a:rPr lang="en-US" altLang="es-ES" sz="1200" dirty="0">
                <a:latin typeface="Arial Rounded MT Bold" panose="020F0704030504030204" pitchFamily="34" charset="0"/>
              </a:rPr>
              <a:t>εκθετικά</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B8494ED-6AF7-454C-B030-0434519B9833}"/>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81C1375-C9FF-4E63-AF42-C5FB9EE8C8F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154929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30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7E41900-1434-4B2B-A1BB-27238D8D6789}"/>
              </a:ext>
            </a:extLst>
          </p:cNvPr>
          <p:cNvSpPr/>
          <p:nvPr/>
        </p:nvSpPr>
        <p:spPr>
          <a:xfrm>
            <a:off x="1620000" y="113411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0B3E6E4A-BCCB-42BA-8246-EBEAB3E0548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5" name="Rectángulo 4">
            <a:extLst>
              <a:ext uri="{FF2B5EF4-FFF2-40B4-BE49-F238E27FC236}">
                <a16:creationId xmlns:a16="http://schemas.microsoft.com/office/drawing/2014/main" id="{7AAAC1F3-8EF8-4F3B-A226-F56997D0AF91}"/>
              </a:ext>
            </a:extLst>
          </p:cNvPr>
          <p:cNvSpPr/>
          <p:nvPr/>
        </p:nvSpPr>
        <p:spPr>
          <a:xfrm>
            <a:off x="1595680" y="1944499"/>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7" name="Forma libre: forma 6">
            <a:extLst>
              <a:ext uri="{FF2B5EF4-FFF2-40B4-BE49-F238E27FC236}">
                <a16:creationId xmlns:a16="http://schemas.microsoft.com/office/drawing/2014/main" id="{6E73633D-0E3E-4FBB-8B85-6335A7C73FE8}"/>
              </a:ext>
            </a:extLst>
          </p:cNvPr>
          <p:cNvSpPr/>
          <p:nvPr/>
        </p:nvSpPr>
        <p:spPr>
          <a:xfrm>
            <a:off x="1868507" y="1672494"/>
            <a:ext cx="5223445" cy="1119776"/>
          </a:xfrm>
          <a:custGeom>
            <a:avLst/>
            <a:gdLst>
              <a:gd name="connsiteX0" fmla="*/ 0 w 4263032"/>
              <a:gd name="connsiteY0" fmla="*/ 262439 h 1574603"/>
              <a:gd name="connsiteX1" fmla="*/ 262439 w 4263032"/>
              <a:gd name="connsiteY1" fmla="*/ 0 h 1574603"/>
              <a:gd name="connsiteX2" fmla="*/ 4000593 w 4263032"/>
              <a:gd name="connsiteY2" fmla="*/ 0 h 1574603"/>
              <a:gd name="connsiteX3" fmla="*/ 4263032 w 4263032"/>
              <a:gd name="connsiteY3" fmla="*/ 262439 h 1574603"/>
              <a:gd name="connsiteX4" fmla="*/ 4263032 w 4263032"/>
              <a:gd name="connsiteY4" fmla="*/ 1312164 h 1574603"/>
              <a:gd name="connsiteX5" fmla="*/ 4000593 w 4263032"/>
              <a:gd name="connsiteY5" fmla="*/ 1574603 h 1574603"/>
              <a:gd name="connsiteX6" fmla="*/ 262439 w 4263032"/>
              <a:gd name="connsiteY6" fmla="*/ 1574603 h 1574603"/>
              <a:gd name="connsiteX7" fmla="*/ 0 w 4263032"/>
              <a:gd name="connsiteY7" fmla="*/ 1312164 h 1574603"/>
              <a:gd name="connsiteX8" fmla="*/ 0 w 4263032"/>
              <a:gd name="connsiteY8" fmla="*/ 262439 h 15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574603">
                <a:moveTo>
                  <a:pt x="0" y="262439"/>
                </a:moveTo>
                <a:cubicBezTo>
                  <a:pt x="0" y="117498"/>
                  <a:pt x="117498" y="0"/>
                  <a:pt x="262439" y="0"/>
                </a:cubicBezTo>
                <a:lnTo>
                  <a:pt x="4000593" y="0"/>
                </a:lnTo>
                <a:cubicBezTo>
                  <a:pt x="4145534" y="0"/>
                  <a:pt x="4263032" y="117498"/>
                  <a:pt x="4263032" y="262439"/>
                </a:cubicBezTo>
                <a:lnTo>
                  <a:pt x="4263032" y="1312164"/>
                </a:lnTo>
                <a:cubicBezTo>
                  <a:pt x="4263032" y="1457105"/>
                  <a:pt x="4145534" y="1574603"/>
                  <a:pt x="4000593" y="1574603"/>
                </a:cubicBezTo>
                <a:lnTo>
                  <a:pt x="262439" y="1574603"/>
                </a:lnTo>
                <a:cubicBezTo>
                  <a:pt x="117498" y="1574603"/>
                  <a:pt x="0" y="1457105"/>
                  <a:pt x="0" y="1312164"/>
                </a:cubicBezTo>
                <a:lnTo>
                  <a:pt x="0" y="26243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238156" tIns="76866" rIns="238156" bIns="76866" numCol="1" spcCol="1270" anchor="ctr" anchorCtr="0">
            <a:noAutofit/>
          </a:bodyPr>
          <a:lstStyle/>
          <a:p>
            <a:pPr algn="l" rtl="0">
              <a:defRPr/>
            </a:pPr>
            <a:r>
              <a:rPr lang="en-US" altLang="es-ES" sz="1000" dirty="0">
                <a:latin typeface="Arial Rounded MT Bold" panose="020F0704030504030204" pitchFamily="34" charset="0"/>
              </a:rPr>
              <a:t>Η τελευταία σκέψη είναι λιγότερο αισιόδοξη: </a:t>
            </a:r>
            <a:r>
              <a:rPr lang="el-GR" altLang="es-ES" sz="1000" dirty="0">
                <a:latin typeface="Arial Rounded MT Bold" panose="020F0704030504030204" pitchFamily="34" charset="0"/>
              </a:rPr>
              <a:t>η </a:t>
            </a:r>
            <a:r>
              <a:rPr lang="en-US" altLang="es-ES" sz="1000" dirty="0" err="1">
                <a:solidFill>
                  <a:schemeClr val="tx2">
                    <a:lumMod val="60000"/>
                    <a:lumOff val="40000"/>
                  </a:schemeClr>
                </a:solidFill>
                <a:latin typeface="Arial Rounded MT Bold" panose="020F0704030504030204" pitchFamily="34" charset="0"/>
              </a:rPr>
              <a:t>ψηφιοποίηση</a:t>
            </a:r>
            <a:r>
              <a:rPr lang="en-US" altLang="es-ES" sz="1000" dirty="0">
                <a:latin typeface="Arial Rounded MT Bold" panose="020F0704030504030204" pitchFamily="34" charset="0"/>
              </a:rPr>
              <a:t> θα φέρει αρκετά ακανθώδη </a:t>
            </a:r>
          </a:p>
          <a:p>
            <a:pPr algn="l" rtl="0">
              <a:defRPr/>
            </a:pPr>
            <a:r>
              <a:rPr lang="en-US" altLang="es-ES" sz="1000" dirty="0">
                <a:latin typeface="Arial Rounded MT Bold" panose="020F0704030504030204" pitchFamily="34" charset="0"/>
              </a:rPr>
              <a:t>θέματα. Ακόμα και η πιο ευεργετική πρόοδος </a:t>
            </a:r>
            <a:r>
              <a:rPr lang="en-US" altLang="es-ES" sz="1000" dirty="0" err="1">
                <a:latin typeface="Arial Rounded MT Bold" panose="020F0704030504030204" pitchFamily="34" charset="0"/>
              </a:rPr>
              <a:t>περιλαμβάνει</a:t>
            </a:r>
            <a:r>
              <a:rPr lang="en-US" altLang="es-ES" sz="1000" dirty="0">
                <a:latin typeface="Arial Rounded MT Bold" panose="020F0704030504030204" pitchFamily="34" charset="0"/>
              </a:rPr>
              <a:t> </a:t>
            </a:r>
            <a:r>
              <a:rPr lang="en-US" altLang="es-ES" sz="1000" dirty="0" err="1">
                <a:latin typeface="Arial Rounded MT Bold" panose="020F0704030504030204" pitchFamily="34" charset="0"/>
              </a:rPr>
              <a:t>δυσάρεστες</a:t>
            </a:r>
            <a:r>
              <a:rPr lang="el-GR" altLang="es-ES" sz="1000" dirty="0">
                <a:latin typeface="Arial Rounded MT Bold" panose="020F0704030504030204" pitchFamily="34" charset="0"/>
              </a:rPr>
              <a:t> </a:t>
            </a:r>
            <a:r>
              <a:rPr lang="en-US" altLang="es-ES" sz="1000" dirty="0" err="1">
                <a:solidFill>
                  <a:schemeClr val="tx2">
                    <a:lumMod val="60000"/>
                    <a:lumOff val="40000"/>
                  </a:schemeClr>
                </a:solidFill>
                <a:latin typeface="Arial Rounded MT Bold" panose="020F0704030504030204" pitchFamily="34" charset="0"/>
              </a:rPr>
              <a:t>συνέπειες</a:t>
            </a:r>
            <a:r>
              <a:rPr lang="el-GR" altLang="es-ES" sz="1000" dirty="0">
                <a:solidFill>
                  <a:schemeClr val="tx2">
                    <a:lumMod val="60000"/>
                    <a:lumOff val="40000"/>
                  </a:schemeClr>
                </a:solidFill>
                <a:latin typeface="Arial Rounded MT Bold" panose="020F0704030504030204" pitchFamily="34" charset="0"/>
              </a:rPr>
              <a:t> </a:t>
            </a:r>
            <a:r>
              <a:rPr lang="el-GR" altLang="es-ES" sz="1000" dirty="0">
                <a:latin typeface="Arial Rounded MT Bold" panose="020F0704030504030204" pitchFamily="34" charset="0"/>
              </a:rPr>
              <a:t>για αντιμετώπιση</a:t>
            </a:r>
            <a:r>
              <a:rPr lang="en-US" altLang="es-ES" sz="1000" dirty="0">
                <a:latin typeface="Arial Rounded MT Bold" panose="020F0704030504030204" pitchFamily="34" charset="0"/>
              </a:rPr>
              <a:t>. Η Βιομηχανική Επανάσταση συνοδεύτηκε </a:t>
            </a:r>
            <a:r>
              <a:rPr lang="en-US" altLang="es-ES" sz="1000" dirty="0" err="1">
                <a:latin typeface="Arial Rounded MT Bold" panose="020F0704030504030204" pitchFamily="34" charset="0"/>
              </a:rPr>
              <a:t>από</a:t>
            </a:r>
            <a:r>
              <a:rPr lang="en-US" altLang="es-ES" sz="1000" dirty="0">
                <a:latin typeface="Arial Rounded MT Bold" panose="020F0704030504030204" pitchFamily="34" charset="0"/>
              </a:rPr>
              <a:t> </a:t>
            </a:r>
            <a:r>
              <a:rPr lang="el-GR" altLang="es-ES" sz="1000" dirty="0">
                <a:latin typeface="Arial Rounded MT Bold" panose="020F0704030504030204" pitchFamily="34" charset="0"/>
              </a:rPr>
              <a:t>πολλούς καπνούς</a:t>
            </a:r>
            <a:endParaRPr lang="en-US" altLang="es-ES" sz="1000" dirty="0">
              <a:latin typeface="Arial Rounded MT Bold" panose="020F0704030504030204" pitchFamily="34" charset="0"/>
            </a:endParaRPr>
          </a:p>
          <a:p>
            <a:pPr algn="l" rtl="0">
              <a:defRPr/>
            </a:pPr>
            <a:r>
              <a:rPr lang="el-GR" altLang="es-ES" sz="1000" dirty="0">
                <a:latin typeface="Arial Rounded MT Bold" panose="020F0704030504030204" pitchFamily="34" charset="0"/>
              </a:rPr>
              <a:t>στ</a:t>
            </a:r>
            <a:r>
              <a:rPr lang="en-US" altLang="es-ES" sz="1000" dirty="0" err="1">
                <a:latin typeface="Arial Rounded MT Bold" panose="020F0704030504030204" pitchFamily="34" charset="0"/>
              </a:rPr>
              <a:t>ον</a:t>
            </a:r>
            <a:r>
              <a:rPr lang="en-US" altLang="es-ES" sz="1000" dirty="0">
                <a:latin typeface="Arial Rounded MT Bold" panose="020F0704030504030204" pitchFamily="34" charset="0"/>
              </a:rPr>
              <a:t> ουρανό του Λονδίνου και την άσεμνη εκμετάλλευση της παιδικής εργασίας. </a:t>
            </a:r>
          </a:p>
        </p:txBody>
      </p:sp>
      <p:sp>
        <p:nvSpPr>
          <p:cNvPr id="11" name="Rectángulo 10">
            <a:extLst>
              <a:ext uri="{FF2B5EF4-FFF2-40B4-BE49-F238E27FC236}">
                <a16:creationId xmlns:a16="http://schemas.microsoft.com/office/drawing/2014/main" id="{7F46BBDF-59B4-453B-88C2-76F87C6D0388}"/>
              </a:ext>
            </a:extLst>
          </p:cNvPr>
          <p:cNvSpPr/>
          <p:nvPr/>
        </p:nvSpPr>
        <p:spPr>
          <a:xfrm>
            <a:off x="1595680" y="334560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2" name="Forma libre: forma 11">
            <a:extLst>
              <a:ext uri="{FF2B5EF4-FFF2-40B4-BE49-F238E27FC236}">
                <a16:creationId xmlns:a16="http://schemas.microsoft.com/office/drawing/2014/main" id="{D494AA6A-407D-4079-AD5B-857862F399CD}"/>
              </a:ext>
            </a:extLst>
          </p:cNvPr>
          <p:cNvSpPr/>
          <p:nvPr/>
        </p:nvSpPr>
        <p:spPr>
          <a:xfrm>
            <a:off x="1867992" y="2900677"/>
            <a:ext cx="5223960" cy="841423"/>
          </a:xfrm>
          <a:custGeom>
            <a:avLst/>
            <a:gdLst>
              <a:gd name="connsiteX0" fmla="*/ 0 w 4263032"/>
              <a:gd name="connsiteY0" fmla="*/ 170354 h 1022106"/>
              <a:gd name="connsiteX1" fmla="*/ 170354 w 4263032"/>
              <a:gd name="connsiteY1" fmla="*/ 0 h 1022106"/>
              <a:gd name="connsiteX2" fmla="*/ 4092678 w 4263032"/>
              <a:gd name="connsiteY2" fmla="*/ 0 h 1022106"/>
              <a:gd name="connsiteX3" fmla="*/ 4263032 w 4263032"/>
              <a:gd name="connsiteY3" fmla="*/ 170354 h 1022106"/>
              <a:gd name="connsiteX4" fmla="*/ 4263032 w 4263032"/>
              <a:gd name="connsiteY4" fmla="*/ 851752 h 1022106"/>
              <a:gd name="connsiteX5" fmla="*/ 4092678 w 4263032"/>
              <a:gd name="connsiteY5" fmla="*/ 1022106 h 1022106"/>
              <a:gd name="connsiteX6" fmla="*/ 170354 w 4263032"/>
              <a:gd name="connsiteY6" fmla="*/ 1022106 h 1022106"/>
              <a:gd name="connsiteX7" fmla="*/ 0 w 4263032"/>
              <a:gd name="connsiteY7" fmla="*/ 851752 h 1022106"/>
              <a:gd name="connsiteX8" fmla="*/ 0 w 4263032"/>
              <a:gd name="connsiteY8" fmla="*/ 170354 h 102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3032" h="1022106">
                <a:moveTo>
                  <a:pt x="0" y="170354"/>
                </a:moveTo>
                <a:cubicBezTo>
                  <a:pt x="0" y="76270"/>
                  <a:pt x="76270" y="0"/>
                  <a:pt x="170354" y="0"/>
                </a:cubicBezTo>
                <a:lnTo>
                  <a:pt x="4092678" y="0"/>
                </a:lnTo>
                <a:cubicBezTo>
                  <a:pt x="4186762" y="0"/>
                  <a:pt x="4263032" y="76270"/>
                  <a:pt x="4263032" y="170354"/>
                </a:cubicBezTo>
                <a:lnTo>
                  <a:pt x="4263032" y="851752"/>
                </a:lnTo>
                <a:cubicBezTo>
                  <a:pt x="4263032" y="945836"/>
                  <a:pt x="4186762" y="1022106"/>
                  <a:pt x="4092678" y="1022106"/>
                </a:cubicBezTo>
                <a:lnTo>
                  <a:pt x="170354" y="1022106"/>
                </a:lnTo>
                <a:cubicBezTo>
                  <a:pt x="76270" y="1022106"/>
                  <a:pt x="0" y="945836"/>
                  <a:pt x="0" y="851752"/>
                </a:cubicBezTo>
                <a:lnTo>
                  <a:pt x="0" y="170354"/>
                </a:lnTo>
                <a:close/>
              </a:path>
            </a:pathLst>
          </a:custGeom>
          <a:ln>
            <a:solidFill>
              <a:srgbClr val="F8B2A3"/>
            </a:solidFill>
          </a:ln>
        </p:spPr>
        <p:style>
          <a:lnRef idx="2">
            <a:schemeClr val="accent2"/>
          </a:lnRef>
          <a:fillRef idx="1">
            <a:schemeClr val="lt1"/>
          </a:fillRef>
          <a:effectRef idx="0">
            <a:schemeClr val="accent2"/>
          </a:effectRef>
          <a:fontRef idx="minor">
            <a:schemeClr val="dk1"/>
          </a:fontRef>
        </p:style>
        <p:txBody>
          <a:bodyPr spcFirstLastPara="0" vert="horz" wrap="square" lIns="211185" tIns="49895" rIns="211185" bIns="49895" numCol="1" spcCol="1270" anchor="ctr" anchorCtr="0">
            <a:noAutofit/>
          </a:bodyPr>
          <a:lstStyle/>
          <a:p>
            <a:pPr algn="l" rtl="0">
              <a:defRPr/>
            </a:pPr>
            <a:r>
              <a:rPr lang="en-US" altLang="es-ES" sz="1000" dirty="0">
                <a:latin typeface="Arial Rounded MT Bold" panose="020F0704030504030204" pitchFamily="34" charset="0"/>
              </a:rPr>
              <a:t>Ποια θα είναι τα σύγχρονα ισοδύναμά τους; Η γρήγορη ψηφιοποίηση είναι στο δρόμο και αυτό</a:t>
            </a:r>
          </a:p>
          <a:p>
            <a:pPr algn="l" rtl="0">
              <a:defRPr/>
            </a:pPr>
            <a:r>
              <a:rPr lang="en-US" altLang="es-ES" sz="1000" dirty="0">
                <a:latin typeface="Arial Rounded MT Bold" panose="020F0704030504030204" pitchFamily="34" charset="0"/>
              </a:rPr>
              <a:t>πιθανότατα θα επιφέρει οικονομική καταστροφή περισσότερο από την περιβαλλοντική. </a:t>
            </a:r>
          </a:p>
        </p:txBody>
      </p:sp>
      <p:sp>
        <p:nvSpPr>
          <p:cNvPr id="17" name="Rectángulo 16">
            <a:extLst>
              <a:ext uri="{FF2B5EF4-FFF2-40B4-BE49-F238E27FC236}">
                <a16:creationId xmlns:a16="http://schemas.microsoft.com/office/drawing/2014/main" id="{2581B780-03BD-4D31-BBB8-52CE11C9F436}"/>
              </a:ext>
            </a:extLst>
          </p:cNvPr>
          <p:cNvSpPr/>
          <p:nvPr/>
        </p:nvSpPr>
        <p:spPr>
          <a:xfrm>
            <a:off x="1595680" y="4174421"/>
            <a:ext cx="6096000" cy="302400"/>
          </a:xfrm>
          <a:prstGeom prst="rect">
            <a:avLst/>
          </a:prstGeom>
        </p:spPr>
        <p:style>
          <a:lnRef idx="2">
            <a:schemeClr val="accent2"/>
          </a:lnRef>
          <a:fillRef idx="1">
            <a:schemeClr val="lt1"/>
          </a:fillRef>
          <a:effectRef idx="0">
            <a:schemeClr val="accent2"/>
          </a:effectRef>
          <a:fontRef idx="minor">
            <a:schemeClr val="dk1"/>
          </a:fontRef>
        </p:style>
      </p:sp>
      <p:sp>
        <p:nvSpPr>
          <p:cNvPr id="18" name="Forma libre: forma 17">
            <a:extLst>
              <a:ext uri="{FF2B5EF4-FFF2-40B4-BE49-F238E27FC236}">
                <a16:creationId xmlns:a16="http://schemas.microsoft.com/office/drawing/2014/main" id="{DC3BBC52-D4B4-48D2-99AC-F2B5F096ABA2}"/>
              </a:ext>
            </a:extLst>
          </p:cNvPr>
          <p:cNvSpPr/>
          <p:nvPr/>
        </p:nvSpPr>
        <p:spPr>
          <a:xfrm>
            <a:off x="1867992" y="3927033"/>
            <a:ext cx="5223960" cy="503589"/>
          </a:xfrm>
          <a:custGeom>
            <a:avLst/>
            <a:gdLst>
              <a:gd name="connsiteX0" fmla="*/ 0 w 4267200"/>
              <a:gd name="connsiteY0" fmla="*/ 59041 h 354240"/>
              <a:gd name="connsiteX1" fmla="*/ 59041 w 4267200"/>
              <a:gd name="connsiteY1" fmla="*/ 0 h 354240"/>
              <a:gd name="connsiteX2" fmla="*/ 4208159 w 4267200"/>
              <a:gd name="connsiteY2" fmla="*/ 0 h 354240"/>
              <a:gd name="connsiteX3" fmla="*/ 4267200 w 4267200"/>
              <a:gd name="connsiteY3" fmla="*/ 59041 h 354240"/>
              <a:gd name="connsiteX4" fmla="*/ 4267200 w 4267200"/>
              <a:gd name="connsiteY4" fmla="*/ 295199 h 354240"/>
              <a:gd name="connsiteX5" fmla="*/ 4208159 w 4267200"/>
              <a:gd name="connsiteY5" fmla="*/ 354240 h 354240"/>
              <a:gd name="connsiteX6" fmla="*/ 59041 w 4267200"/>
              <a:gd name="connsiteY6" fmla="*/ 354240 h 354240"/>
              <a:gd name="connsiteX7" fmla="*/ 0 w 4267200"/>
              <a:gd name="connsiteY7" fmla="*/ 295199 h 354240"/>
              <a:gd name="connsiteX8" fmla="*/ 0 w 4267200"/>
              <a:gd name="connsiteY8" fmla="*/ 59041 h 35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354240">
                <a:moveTo>
                  <a:pt x="0" y="59041"/>
                </a:moveTo>
                <a:cubicBezTo>
                  <a:pt x="0" y="26434"/>
                  <a:pt x="26434" y="0"/>
                  <a:pt x="59041" y="0"/>
                </a:cubicBezTo>
                <a:lnTo>
                  <a:pt x="4208159" y="0"/>
                </a:lnTo>
                <a:cubicBezTo>
                  <a:pt x="4240766" y="0"/>
                  <a:pt x="4267200" y="26434"/>
                  <a:pt x="4267200" y="59041"/>
                </a:cubicBezTo>
                <a:lnTo>
                  <a:pt x="4267200" y="295199"/>
                </a:lnTo>
                <a:cubicBezTo>
                  <a:pt x="4267200" y="327806"/>
                  <a:pt x="4240766" y="354240"/>
                  <a:pt x="4208159" y="354240"/>
                </a:cubicBezTo>
                <a:lnTo>
                  <a:pt x="59041" y="354240"/>
                </a:lnTo>
                <a:cubicBezTo>
                  <a:pt x="26434" y="354240"/>
                  <a:pt x="0" y="327806"/>
                  <a:pt x="0" y="295199"/>
                </a:cubicBezTo>
                <a:lnTo>
                  <a:pt x="0" y="59041"/>
                </a:lnTo>
                <a:close/>
              </a:path>
            </a:pathLst>
          </a:custGeom>
          <a:ln>
            <a:solidFill>
              <a:schemeClr val="accent1"/>
            </a:solidFill>
          </a:ln>
        </p:spPr>
        <p:style>
          <a:lnRef idx="2">
            <a:schemeClr val="accent2"/>
          </a:lnRef>
          <a:fillRef idx="1">
            <a:schemeClr val="lt1"/>
          </a:fillRef>
          <a:effectRef idx="0">
            <a:schemeClr val="accent2"/>
          </a:effectRef>
          <a:fontRef idx="minor">
            <a:schemeClr val="dk1"/>
          </a:fontRef>
        </p:style>
        <p:txBody>
          <a:bodyPr spcFirstLastPara="0" vert="horz" wrap="square" lIns="178583" tIns="17293" rIns="178583" bIns="17293" numCol="1" spcCol="1270" anchor="ctr" anchorCtr="0">
            <a:noAutofit/>
          </a:bodyPr>
          <a:lstStyle/>
          <a:p>
            <a:pPr algn="l" rtl="0">
              <a:defRPr/>
            </a:pPr>
            <a:r>
              <a:rPr lang="en-US" altLang="es-ES" sz="1000" i="1" dirty="0">
                <a:solidFill>
                  <a:srgbClr val="7030A0"/>
                </a:solidFill>
                <a:latin typeface="Arial Rounded MT Bold" panose="020F0704030504030204" pitchFamily="34" charset="0"/>
              </a:rPr>
              <a:t>Καθώς οι υπολογιστές γίνονται ισχυρότεροι, οι επιχειρήσεις θα </a:t>
            </a:r>
            <a:r>
              <a:rPr lang="en-US" altLang="es-ES" sz="1000" i="1" dirty="0" err="1">
                <a:solidFill>
                  <a:srgbClr val="7030A0"/>
                </a:solidFill>
                <a:latin typeface="Arial Rounded MT Bold" panose="020F0704030504030204" pitchFamily="34" charset="0"/>
              </a:rPr>
              <a:t>χρειάζονται</a:t>
            </a:r>
            <a:r>
              <a:rPr lang="en-US" altLang="es-ES" sz="1000" i="1" dirty="0">
                <a:solidFill>
                  <a:srgbClr val="7030A0"/>
                </a:solidFill>
                <a:latin typeface="Arial Rounded MT Bold" panose="020F0704030504030204" pitchFamily="34" charset="0"/>
              </a:rPr>
              <a:t> </a:t>
            </a:r>
            <a:r>
              <a:rPr lang="en-US" altLang="es-ES" sz="1000" i="1" dirty="0" err="1">
                <a:solidFill>
                  <a:srgbClr val="7030A0"/>
                </a:solidFill>
                <a:latin typeface="Arial Rounded MT Bold" panose="020F0704030504030204" pitchFamily="34" charset="0"/>
              </a:rPr>
              <a:t>λιγότερ</a:t>
            </a:r>
            <a:r>
              <a:rPr lang="el-GR" altLang="es-ES" sz="1000" i="1" dirty="0">
                <a:solidFill>
                  <a:srgbClr val="7030A0"/>
                </a:solidFill>
                <a:latin typeface="Arial Rounded MT Bold" panose="020F0704030504030204" pitchFamily="34" charset="0"/>
              </a:rPr>
              <a:t>ους</a:t>
            </a:r>
            <a:r>
              <a:rPr lang="en-US" altLang="es-ES" sz="1000" i="1" dirty="0">
                <a:solidFill>
                  <a:srgbClr val="7030A0"/>
                </a:solidFill>
                <a:latin typeface="Arial Rounded MT Bold" panose="020F0704030504030204" pitchFamily="34" charset="0"/>
              </a:rPr>
              <a:t> σίγουρα </a:t>
            </a:r>
          </a:p>
          <a:p>
            <a:pPr algn="l" rtl="0">
              <a:defRPr/>
            </a:pPr>
            <a:r>
              <a:rPr lang="en-US" altLang="es-ES" sz="1000" i="1" dirty="0">
                <a:solidFill>
                  <a:srgbClr val="7030A0"/>
                </a:solidFill>
                <a:latin typeface="Arial Rounded MT Bold" panose="020F0704030504030204" pitchFamily="34" charset="0"/>
              </a:rPr>
              <a:t>τύπους εργαζομένων.</a:t>
            </a:r>
            <a:endParaRPr lang="en-GB" altLang="es-ES" sz="1000" i="1" dirty="0">
              <a:solidFill>
                <a:srgbClr val="7030A0"/>
              </a:solidFill>
              <a:latin typeface="Arial Rounded MT Bold" panose="020F0704030504030204" pitchFamily="34" charset="0"/>
            </a:endParaRPr>
          </a:p>
        </p:txBody>
      </p:sp>
    </p:spTree>
    <p:extLst>
      <p:ext uri="{BB962C8B-B14F-4D97-AF65-F5344CB8AC3E}">
        <p14:creationId xmlns:p14="http://schemas.microsoft.com/office/powerpoint/2010/main" val="112493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95766" y="1885346"/>
            <a:ext cx="6216593" cy="2308324"/>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Στην πορεία της, η τεχνολογική πρόοδος θα αφήσει κάποιον πίσω, ίσως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πολ</a:t>
            </a:r>
            <a:r>
              <a:rPr lang="el-GR" altLang="es-ES" sz="1200" dirty="0" err="1">
                <a:latin typeface="Arial Rounded MT Bold" panose="020F0704030504030204" pitchFamily="34" charset="0"/>
              </a:rPr>
              <a:t>λούς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Ανθρ</a:t>
            </a:r>
            <a:r>
              <a:rPr lang="el-GR" altLang="es-ES" sz="1200" dirty="0" err="1">
                <a:latin typeface="Arial Rounded MT Bold" panose="020F0704030504030204" pitchFamily="34" charset="0"/>
              </a:rPr>
              <a:t>ώπους</a:t>
            </a:r>
            <a:r>
              <a:rPr lang="en-US" altLang="es-ES" sz="1200" dirty="0">
                <a:latin typeface="Arial Rounded MT Bold" panose="020F0704030504030204" pitchFamily="34" charset="0"/>
              </a:rPr>
              <a:t>. Όπως θα αποδείξουμε, δεν υπήρξε ποτέ καλύτερη στιγμή για να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ειδικευμένο</a:t>
            </a:r>
            <a:r>
              <a:rPr lang="el-GR" altLang="es-ES" sz="1200" dirty="0">
                <a:solidFill>
                  <a:schemeClr val="tx2">
                    <a:lumMod val="60000"/>
                    <a:lumOff val="40000"/>
                  </a:schemeClr>
                </a:solidFill>
                <a:latin typeface="Arial Rounded MT Bold" panose="020F0704030504030204" pitchFamily="34" charset="0"/>
              </a:rPr>
              <a:t>ς</a:t>
            </a:r>
            <a:r>
              <a:rPr lang="en-US" altLang="es-ES" sz="1200" dirty="0">
                <a:solidFill>
                  <a:schemeClr val="tx2">
                    <a:lumMod val="60000"/>
                    <a:lumOff val="40000"/>
                  </a:schemeClr>
                </a:solidFill>
                <a:latin typeface="Arial Rounded MT Bold" panose="020F0704030504030204" pitchFamily="34" charset="0"/>
              </a:rPr>
              <a:t> ή </a:t>
            </a:r>
          </a:p>
          <a:p>
            <a:pPr algn="l" rtl="0">
              <a:defRPr/>
            </a:pPr>
            <a:r>
              <a:rPr lang="el-GR" altLang="es-ES" sz="1200" dirty="0">
                <a:solidFill>
                  <a:schemeClr val="tx2">
                    <a:lumMod val="60000"/>
                    <a:lumOff val="40000"/>
                  </a:schemeClr>
                </a:solidFill>
                <a:latin typeface="Arial Rounded MT Bold" panose="020F0704030504030204" pitchFamily="34" charset="0"/>
              </a:rPr>
              <a:t>Μ</a:t>
            </a:r>
            <a:r>
              <a:rPr lang="en-US" altLang="es-ES" sz="1200" dirty="0" err="1">
                <a:solidFill>
                  <a:schemeClr val="tx2">
                    <a:lumMod val="60000"/>
                    <a:lumOff val="40000"/>
                  </a:schemeClr>
                </a:solidFill>
                <a:latin typeface="Arial Rounded MT Bold" panose="020F0704030504030204" pitchFamily="34" charset="0"/>
              </a:rPr>
              <a:t>ορφωμένος</a:t>
            </a:r>
            <a:r>
              <a:rPr lang="el-GR" altLang="es-ES" sz="1200" dirty="0">
                <a:solidFill>
                  <a:schemeClr val="tx2">
                    <a:lumMod val="60000"/>
                    <a:lumOff val="40000"/>
                  </a:schemeClr>
                </a:solidFill>
                <a:latin typeface="Arial Rounded MT Bold" panose="020F0704030504030204" pitchFamily="34" charset="0"/>
              </a:rPr>
              <a:t> ο</a:t>
            </a:r>
            <a:r>
              <a:rPr lang="en-US" altLang="es-ES" sz="1200" dirty="0">
                <a:solidFill>
                  <a:schemeClr val="tx2">
                    <a:lumMod val="60000"/>
                    <a:lumOff val="40000"/>
                  </a:schemeClr>
                </a:solidFill>
                <a:latin typeface="Arial Rounded MT Bold" panose="020F0704030504030204" pitchFamily="34" charset="0"/>
              </a:rPr>
              <a:t> εργάτης</a:t>
            </a:r>
            <a:r>
              <a:rPr lang="en-US" altLang="es-ES" sz="1200" dirty="0">
                <a:latin typeface="Arial Rounded MT Bold" panose="020F0704030504030204" pitchFamily="34" charset="0"/>
              </a:rPr>
              <a:t> με τη σωστή έννοια της λέξης, γιατί αυτό είναι το είδος </a:t>
            </a:r>
          </a:p>
          <a:p>
            <a:pPr algn="l" rtl="0">
              <a:defRPr/>
            </a:pP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τ</a:t>
            </a:r>
            <a:r>
              <a:rPr lang="el-GR" altLang="es-ES" sz="1200" dirty="0">
                <a:latin typeface="Arial Rounded MT Bold" panose="020F0704030504030204" pitchFamily="34" charset="0"/>
              </a:rPr>
              <a:t>ό</a:t>
            </a:r>
            <a:r>
              <a:rPr lang="en-US" altLang="es-ES" sz="1200" dirty="0" err="1">
                <a:latin typeface="Arial Rounded MT Bold" panose="020F0704030504030204" pitchFamily="34" charset="0"/>
              </a:rPr>
              <a:t>μο</a:t>
            </a:r>
            <a:r>
              <a:rPr lang="el-GR" altLang="es-ES" sz="1200" dirty="0">
                <a:latin typeface="Arial Rounded MT Bold" panose="020F0704030504030204" pitchFamily="34" charset="0"/>
              </a:rPr>
              <a:t>υ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μπορεί</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χρησιμοποιή</a:t>
            </a:r>
            <a:r>
              <a:rPr lang="el-GR" altLang="es-ES" sz="1200" dirty="0" err="1">
                <a:solidFill>
                  <a:schemeClr val="tx2">
                    <a:lumMod val="60000"/>
                    <a:lumOff val="40000"/>
                  </a:schemeClr>
                </a:solidFill>
                <a:latin typeface="Arial Rounded MT Bold" panose="020F0704030504030204" pitchFamily="34" charset="0"/>
              </a:rPr>
              <a:t>σει</a:t>
            </a:r>
            <a:r>
              <a:rPr lang="en-US" altLang="es-ES" sz="1200" dirty="0">
                <a:solidFill>
                  <a:schemeClr val="tx2">
                    <a:lumMod val="60000"/>
                    <a:lumOff val="40000"/>
                  </a:schemeClr>
                </a:solidFill>
                <a:latin typeface="Arial Rounded MT Bold" panose="020F0704030504030204" pitchFamily="34" charset="0"/>
              </a:rPr>
              <a:t> την τεχνολογία για </a:t>
            </a:r>
            <a:r>
              <a:rPr lang="en-US" altLang="es-ES" sz="1200" dirty="0" err="1">
                <a:solidFill>
                  <a:schemeClr val="tx2">
                    <a:lumMod val="60000"/>
                    <a:lumOff val="40000"/>
                  </a:schemeClr>
                </a:solidFill>
                <a:latin typeface="Arial Rounded MT Bold" panose="020F0704030504030204" pitchFamily="34" charset="0"/>
              </a:rPr>
              <a:t>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δημιουργήσε</a:t>
            </a:r>
            <a:r>
              <a:rPr lang="el-GR" altLang="es-ES" sz="1200" dirty="0">
                <a:solidFill>
                  <a:schemeClr val="tx2">
                    <a:lumMod val="60000"/>
                    <a:lumOff val="40000"/>
                  </a:schemeClr>
                </a:solidFill>
                <a:latin typeface="Arial Rounded MT Bold" panose="020F0704030504030204" pitchFamily="34" charset="0"/>
              </a:rPr>
              <a:t>ι</a:t>
            </a:r>
            <a:r>
              <a:rPr lang="en-US" altLang="es-ES" sz="1200" dirty="0">
                <a:solidFill>
                  <a:schemeClr val="tx2">
                    <a:lumMod val="60000"/>
                    <a:lumOff val="40000"/>
                  </a:schemeClr>
                </a:solidFill>
                <a:latin typeface="Arial Rounded MT Bold" panose="020F0704030504030204" pitchFamily="34" charset="0"/>
              </a:rPr>
              <a:t> και </a:t>
            </a:r>
            <a:r>
              <a:rPr lang="en-US" altLang="es-ES" sz="1200" dirty="0" err="1">
                <a:solidFill>
                  <a:schemeClr val="tx2">
                    <a:lumMod val="60000"/>
                    <a:lumOff val="40000"/>
                  </a:schemeClr>
                </a:solidFill>
                <a:latin typeface="Arial Rounded MT Bold" panose="020F0704030504030204" pitchFamily="34" charset="0"/>
              </a:rPr>
              <a:t>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συλλάβε</a:t>
            </a:r>
            <a:r>
              <a:rPr lang="el-GR" altLang="es-ES" sz="1200" dirty="0">
                <a:solidFill>
                  <a:schemeClr val="tx2">
                    <a:lumMod val="60000"/>
                    <a:lumOff val="40000"/>
                  </a:schemeClr>
                </a:solidFill>
                <a:latin typeface="Arial Rounded MT Bold" panose="020F0704030504030204" pitchFamily="34" charset="0"/>
              </a:rPr>
              <a:t>ι την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αξία</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Αλλά δεν υπήρξε </a:t>
            </a:r>
            <a:r>
              <a:rPr lang="en-US" altLang="es-ES" sz="1200" dirty="0" err="1">
                <a:latin typeface="Arial Rounded MT Bold" panose="020F0704030504030204" pitchFamily="34" charset="0"/>
              </a:rPr>
              <a:t>ποτέ</a:t>
            </a:r>
            <a:r>
              <a:rPr lang="en-US" altLang="es-ES" sz="1200" dirty="0">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χειρότερ</a:t>
            </a:r>
            <a:r>
              <a:rPr lang="el-GR" altLang="es-ES" sz="1200" i="1" dirty="0">
                <a:solidFill>
                  <a:srgbClr val="E941D5"/>
                </a:solidFill>
                <a:latin typeface="Arial Rounded MT Bold" panose="020F0704030504030204" pitchFamily="34" charset="0"/>
              </a:rPr>
              <a:t>η</a:t>
            </a:r>
            <a:r>
              <a:rPr lang="en-US" altLang="es-ES" sz="1200" i="1" dirty="0">
                <a:solidFill>
                  <a:srgbClr val="E941D5"/>
                </a:solidFill>
                <a:latin typeface="Arial Rounded MT Bold" panose="020F0704030504030204" pitchFamily="34" charset="0"/>
              </a:rPr>
              <a:t> </a:t>
            </a:r>
            <a:r>
              <a:rPr lang="en-US" altLang="es-ES" sz="1200" dirty="0">
                <a:latin typeface="Arial Rounded MT Bold" panose="020F0704030504030204" pitchFamily="34" charset="0"/>
              </a:rPr>
              <a:t>ώρα να </a:t>
            </a:r>
            <a:r>
              <a:rPr lang="en-US" altLang="es-ES" sz="1200" dirty="0" err="1">
                <a:latin typeface="Arial Rounded MT Bold" panose="020F0704030504030204" pitchFamily="34" charset="0"/>
              </a:rPr>
              <a:t>είσαι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ένας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εργάτης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πρέπει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να </a:t>
            </a:r>
            <a:r>
              <a:rPr lang="en-US" altLang="es-ES" sz="1200" dirty="0" err="1">
                <a:solidFill>
                  <a:schemeClr val="tx2">
                    <a:lumMod val="60000"/>
                    <a:lumOff val="40000"/>
                  </a:schemeClr>
                </a:solidFill>
                <a:latin typeface="Arial Rounded MT Bold" panose="020F0704030504030204" pitchFamily="34" charset="0"/>
              </a:rPr>
              <a:t>προσφ</a:t>
            </a:r>
            <a:r>
              <a:rPr lang="el-GR" altLang="es-ES" sz="1200" dirty="0">
                <a:solidFill>
                  <a:schemeClr val="tx2">
                    <a:lumMod val="60000"/>
                    <a:lumOff val="40000"/>
                  </a:schemeClr>
                </a:solidFill>
                <a:latin typeface="Arial Rounded MT Bold" panose="020F0704030504030204" pitchFamily="34" charset="0"/>
              </a:rPr>
              <a:t>έ</a:t>
            </a:r>
            <a:r>
              <a:rPr lang="en-US" altLang="es-ES" sz="1200" dirty="0">
                <a:solidFill>
                  <a:schemeClr val="tx2">
                    <a:lumMod val="60000"/>
                    <a:lumOff val="40000"/>
                  </a:schemeClr>
                </a:solidFill>
                <a:latin typeface="Arial Rounded MT Bold" panose="020F0704030504030204" pitchFamily="34" charset="0"/>
              </a:rPr>
              <a:t>ρ</a:t>
            </a:r>
            <a:r>
              <a:rPr lang="el-GR" altLang="es-ES" sz="1200" dirty="0">
                <a:solidFill>
                  <a:schemeClr val="tx2">
                    <a:lumMod val="60000"/>
                    <a:lumOff val="40000"/>
                  </a:schemeClr>
                </a:solidFill>
                <a:latin typeface="Arial Rounded MT Bold" panose="020F0704030504030204" pitchFamily="34" charset="0"/>
              </a:rPr>
              <a:t>ει</a:t>
            </a:r>
            <a:r>
              <a:rPr lang="en-US" altLang="es-ES" sz="1200" dirty="0">
                <a:solidFill>
                  <a:schemeClr val="tx2">
                    <a:lumMod val="60000"/>
                    <a:lumOff val="40000"/>
                  </a:schemeClr>
                </a:solidFill>
                <a:latin typeface="Arial Rounded MT Bold" panose="020F0704030504030204" pitchFamily="34" charset="0"/>
              </a:rPr>
              <a:t> μόνο </a:t>
            </a:r>
          </a:p>
          <a:p>
            <a:pPr algn="l" rtl="0">
              <a:defRPr/>
            </a:pPr>
            <a:r>
              <a:rPr lang="en-US" altLang="es-ES" sz="1200" dirty="0">
                <a:solidFill>
                  <a:schemeClr val="tx2">
                    <a:lumMod val="60000"/>
                    <a:lumOff val="40000"/>
                  </a:schemeClr>
                </a:solidFill>
                <a:latin typeface="Arial Rounded MT Bold" panose="020F0704030504030204" pitchFamily="34" charset="0"/>
              </a:rPr>
              <a:t>«συνηθισμένες» δυνατότητες</a:t>
            </a:r>
            <a:r>
              <a:rPr lang="en-US" altLang="es-ES" sz="1200" dirty="0">
                <a:latin typeface="Arial Rounded MT Bold" panose="020F0704030504030204" pitchFamily="34" charset="0"/>
              </a:rPr>
              <a:t> επειδή οι υπολογιστές, τα ρομπότ και άλλες ψηφιακές τεχνολογίες αποκτούν τις ίδιες δεξιότητες και ικανότητες με μεγάλη ταχύτητα.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902D341-FC73-41B0-8BEA-043035849212}"/>
              </a:ext>
            </a:extLst>
          </p:cNvPr>
          <p:cNvSpPr/>
          <p:nvPr/>
        </p:nvSpPr>
        <p:spPr>
          <a:xfrm>
            <a:off x="1610094" y="145097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15A1C3D1-F39D-4310-B4E0-24103AE7519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479396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417" y="12404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215454C-FF7D-49D3-8B8A-3461701DFEBD}"/>
              </a:ext>
            </a:extLst>
          </p:cNvPr>
          <p:cNvSpPr/>
          <p:nvPr/>
        </p:nvSpPr>
        <p:spPr>
          <a:xfrm>
            <a:off x="1547417" y="142500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45AC5FA4-8B24-4DF6-9AF1-269AFD1A707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2" name="Diagrama 1">
            <a:extLst>
              <a:ext uri="{FF2B5EF4-FFF2-40B4-BE49-F238E27FC236}">
                <a16:creationId xmlns:a16="http://schemas.microsoft.com/office/drawing/2014/main" id="{8687C62C-19A3-40FF-93ED-D11DBDC26907}"/>
              </a:ext>
            </a:extLst>
          </p:cNvPr>
          <p:cNvGraphicFramePr/>
          <p:nvPr>
            <p:extLst>
              <p:ext uri="{D42A27DB-BD31-4B8C-83A1-F6EECF244321}">
                <p14:modId xmlns:p14="http://schemas.microsoft.com/office/powerpoint/2010/main" val="408466941"/>
              </p:ext>
            </p:extLst>
          </p:nvPr>
        </p:nvGraphicFramePr>
        <p:xfrm>
          <a:off x="2014424" y="2050842"/>
          <a:ext cx="5115152" cy="234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283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91397"/>
            <a:ext cx="6336704" cy="2308324"/>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Σχεδόν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όλ</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οι</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καινοτομίες</a:t>
            </a:r>
            <a:r>
              <a:rPr lang="en-US" altLang="es-ES" sz="1200" dirty="0">
                <a:latin typeface="Arial Rounded MT Bold" panose="020F0704030504030204" pitchFamily="34" charset="0"/>
              </a:rPr>
              <a:t> έχουν περιγραφεί σε αυτήν την ενότητα </a:t>
            </a:r>
            <a:r>
              <a:rPr lang="en-US" altLang="es-ES" sz="1200" dirty="0">
                <a:solidFill>
                  <a:schemeClr val="tx2">
                    <a:lumMod val="60000"/>
                    <a:lumOff val="40000"/>
                  </a:schemeClr>
                </a:solidFill>
                <a:latin typeface="Arial Rounded MT Bold" panose="020F0704030504030204" pitchFamily="34" charset="0"/>
              </a:rPr>
              <a:t>τα τελευταία </a:t>
            </a:r>
          </a:p>
          <a:p>
            <a:pPr algn="l" rtl="0">
              <a:defRPr/>
            </a:pPr>
            <a:r>
              <a:rPr lang="el-GR" altLang="es-ES" sz="1200" dirty="0">
                <a:solidFill>
                  <a:schemeClr val="tx2">
                    <a:lumMod val="60000"/>
                    <a:lumOff val="40000"/>
                  </a:schemeClr>
                </a:solidFill>
                <a:latin typeface="Arial Rounded MT Bold" panose="020F0704030504030204" pitchFamily="34" charset="0"/>
              </a:rPr>
              <a:t>Χ</a:t>
            </a:r>
            <a:r>
              <a:rPr lang="en-US" altLang="es-ES" sz="1200" dirty="0" err="1">
                <a:solidFill>
                  <a:schemeClr val="tx2">
                    <a:lumMod val="60000"/>
                    <a:lumOff val="40000"/>
                  </a:schemeClr>
                </a:solidFill>
                <a:latin typeface="Arial Rounded MT Bold" panose="020F0704030504030204" pitchFamily="34" charset="0"/>
              </a:rPr>
              <a:t>ρόνια</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Τ</a:t>
            </a:r>
            <a:r>
              <a:rPr lang="el-GR" altLang="es-ES" sz="1200" dirty="0" err="1">
                <a:latin typeface="Arial Rounded MT Bold" panose="020F0704030504030204" pitchFamily="34" charset="0"/>
              </a:rPr>
              <a:t>ις</a:t>
            </a:r>
            <a:r>
              <a:rPr lang="en-US" altLang="es-ES" sz="1200" dirty="0">
                <a:latin typeface="Arial Rounded MT Bold" panose="020F0704030504030204" pitchFamily="34" charset="0"/>
              </a:rPr>
              <a:t> έχουμε δει σε τομείς όπου η πρόοδος ήταν αργή εδώ και πολύ καιρό</a:t>
            </a:r>
          </a:p>
          <a:p>
            <a:pPr algn="l" rtl="0">
              <a:defRPr/>
            </a:pPr>
            <a:r>
              <a:rPr lang="en-US" altLang="es-ES" sz="1200" dirty="0">
                <a:latin typeface="Arial Rounded MT Bold" panose="020F0704030504030204" pitchFamily="34" charset="0"/>
              </a:rPr>
              <a:t>και </a:t>
            </a:r>
            <a:r>
              <a:rPr lang="en-US" altLang="es-ES" sz="1200" dirty="0" err="1">
                <a:latin typeface="Arial Rounded MT Bold" panose="020F0704030504030204" pitchFamily="34" charset="0"/>
              </a:rPr>
              <a:t>στις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οποίες</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σχολαστικές μελέτες είχαν καταλήξει στο συμπέρασμα </a:t>
            </a:r>
            <a:r>
              <a:rPr lang="en-US" altLang="es-ES" sz="1200" dirty="0" err="1">
                <a:latin typeface="Arial Rounded MT Bold" panose="020F0704030504030204" pitchFamily="34" charset="0"/>
              </a:rPr>
              <a:t>πολλές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φορές</a:t>
            </a:r>
            <a:r>
              <a:rPr lang="el-GR" altLang="es-ES" sz="1200" dirty="0">
                <a:latin typeface="Arial Rounded MT Bold" panose="020F0704030504030204" pitchFamily="34" charset="0"/>
              </a:rPr>
              <a:t>, ότι </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δεν θα υπήρχε ποτέ επιτάχυνση.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Στη συνέχεια, μετά από τόση σταδιακότητα, </a:t>
            </a:r>
            <a:r>
              <a:rPr lang="en-US" altLang="es-ES" sz="1200" dirty="0">
                <a:solidFill>
                  <a:schemeClr val="tx2">
                    <a:lumMod val="60000"/>
                    <a:lumOff val="40000"/>
                  </a:schemeClr>
                </a:solidFill>
                <a:latin typeface="Arial Rounded MT Bold" panose="020F0704030504030204" pitchFamily="34" charset="0"/>
              </a:rPr>
              <a:t>η ψηφιακή πρόοδος </a:t>
            </a:r>
            <a:r>
              <a:rPr lang="en-US" altLang="es-ES" sz="1200" dirty="0" err="1">
                <a:solidFill>
                  <a:schemeClr val="tx2">
                    <a:lumMod val="60000"/>
                    <a:lumOff val="40000"/>
                  </a:schemeClr>
                </a:solidFill>
                <a:latin typeface="Arial Rounded MT Bold" panose="020F0704030504030204" pitchFamily="34" charset="0"/>
              </a:rPr>
              <a:t>ήρθε</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ξαφνικά</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Έχει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μπει</a:t>
            </a:r>
            <a:r>
              <a:rPr lang="el-GR" altLang="es-ES" sz="1200" dirty="0">
                <a:latin typeface="Arial Rounded MT Bold" panose="020F0704030504030204" pitchFamily="34" charset="0"/>
              </a:rPr>
              <a:t> σε</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πολλαπλές βιομηχανίες, από τεχνητή νοημοσύνη έως αυτόνομα αυτοκίνητα και ρομποτικά. </a:t>
            </a:r>
          </a:p>
          <a:p>
            <a:pPr algn="l" rtl="0">
              <a:defRPr/>
            </a:pPr>
            <a:endParaRPr lang="en-US" altLang="es-ES" sz="1200" dirty="0">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Πώς συνέβη? </a:t>
            </a:r>
            <a:r>
              <a:rPr lang="el-GR" altLang="es-ES" sz="1200" dirty="0">
                <a:latin typeface="Arial Rounded MT Bold" panose="020F0704030504030204" pitchFamily="34" charset="0"/>
              </a:rPr>
              <a:t>Ή</a:t>
            </a:r>
            <a:r>
              <a:rPr lang="en-US" altLang="es-ES" sz="1200" dirty="0" err="1">
                <a:latin typeface="Arial Rounded MT Bold" panose="020F0704030504030204" pitchFamily="34" charset="0"/>
              </a:rPr>
              <a:t>ταν</a:t>
            </a:r>
            <a:r>
              <a:rPr lang="en-US" altLang="es-ES" sz="1200" dirty="0">
                <a:latin typeface="Arial Rounded MT Bold" panose="020F0704030504030204" pitchFamily="34" charset="0"/>
              </a:rPr>
              <a:t> μια τύχη, η συμβολή διαφόρων βελτιώσεων, ευτυχισμένη αλλά προσωρινή;</a:t>
            </a: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7972D19-3C4A-4DFF-87E7-D49550D71FE7}"/>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04EB82AF-CC8F-45E0-B2A0-5FB50574968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80599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4826" y="1057223"/>
            <a:ext cx="6025485" cy="73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D08BDA-FADA-4742-A2F0-80BBB95F52B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31" name="Grupo 30">
            <a:extLst>
              <a:ext uri="{FF2B5EF4-FFF2-40B4-BE49-F238E27FC236}">
                <a16:creationId xmlns:a16="http://schemas.microsoft.com/office/drawing/2014/main" id="{CE7F995A-C49F-413A-AA38-35B502F2A962}"/>
              </a:ext>
            </a:extLst>
          </p:cNvPr>
          <p:cNvGrpSpPr/>
          <p:nvPr/>
        </p:nvGrpSpPr>
        <p:grpSpPr>
          <a:xfrm>
            <a:off x="1672911" y="1531537"/>
            <a:ext cx="6855686" cy="2944317"/>
            <a:chOff x="3149275" y="1251802"/>
            <a:chExt cx="5708411" cy="3468611"/>
          </a:xfrm>
        </p:grpSpPr>
        <p:sp>
          <p:nvSpPr>
            <p:cNvPr id="25" name="Forma libre: forma 24">
              <a:extLst>
                <a:ext uri="{FF2B5EF4-FFF2-40B4-BE49-F238E27FC236}">
                  <a16:creationId xmlns:a16="http://schemas.microsoft.com/office/drawing/2014/main" id="{39DD8D83-E4AD-42C0-9599-D9A7A32F21F7}"/>
                </a:ext>
              </a:extLst>
            </p:cNvPr>
            <p:cNvSpPr/>
            <p:nvPr/>
          </p:nvSpPr>
          <p:spPr>
            <a:xfrm>
              <a:off x="3149275" y="1251802"/>
              <a:ext cx="5038873" cy="1001291"/>
            </a:xfrm>
            <a:custGeom>
              <a:avLst/>
              <a:gdLst>
                <a:gd name="connsiteX0" fmla="*/ 0 w 4091005"/>
                <a:gd name="connsiteY0" fmla="*/ 100129 h 1001291"/>
                <a:gd name="connsiteX1" fmla="*/ 100129 w 4091005"/>
                <a:gd name="connsiteY1" fmla="*/ 0 h 1001291"/>
                <a:gd name="connsiteX2" fmla="*/ 3990876 w 4091005"/>
                <a:gd name="connsiteY2" fmla="*/ 0 h 1001291"/>
                <a:gd name="connsiteX3" fmla="*/ 4091005 w 4091005"/>
                <a:gd name="connsiteY3" fmla="*/ 100129 h 1001291"/>
                <a:gd name="connsiteX4" fmla="*/ 4091005 w 4091005"/>
                <a:gd name="connsiteY4" fmla="*/ 901162 h 1001291"/>
                <a:gd name="connsiteX5" fmla="*/ 3990876 w 4091005"/>
                <a:gd name="connsiteY5" fmla="*/ 1001291 h 1001291"/>
                <a:gd name="connsiteX6" fmla="*/ 100129 w 4091005"/>
                <a:gd name="connsiteY6" fmla="*/ 1001291 h 1001291"/>
                <a:gd name="connsiteX7" fmla="*/ 0 w 4091005"/>
                <a:gd name="connsiteY7" fmla="*/ 901162 h 1001291"/>
                <a:gd name="connsiteX8" fmla="*/ 0 w 4091005"/>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1005" h="1001291">
                  <a:moveTo>
                    <a:pt x="0" y="100129"/>
                  </a:moveTo>
                  <a:cubicBezTo>
                    <a:pt x="0" y="44829"/>
                    <a:pt x="44829" y="0"/>
                    <a:pt x="100129" y="0"/>
                  </a:cubicBezTo>
                  <a:lnTo>
                    <a:pt x="3990876" y="0"/>
                  </a:lnTo>
                  <a:cubicBezTo>
                    <a:pt x="4046176" y="0"/>
                    <a:pt x="4091005" y="44829"/>
                    <a:pt x="4091005" y="100129"/>
                  </a:cubicBezTo>
                  <a:lnTo>
                    <a:pt x="4091005" y="901162"/>
                  </a:lnTo>
                  <a:cubicBezTo>
                    <a:pt x="4091005" y="956462"/>
                    <a:pt x="4046176" y="1001291"/>
                    <a:pt x="3990876" y="1001291"/>
                  </a:cubicBezTo>
                  <a:lnTo>
                    <a:pt x="100129" y="1001291"/>
                  </a:lnTo>
                  <a:cubicBezTo>
                    <a:pt x="44829" y="1001291"/>
                    <a:pt x="0" y="956462"/>
                    <a:pt x="0" y="901162"/>
                  </a:cubicBezTo>
                  <a:lnTo>
                    <a:pt x="0" y="100129"/>
                  </a:lnTo>
                  <a:close/>
                </a:path>
              </a:pathLst>
            </a:custGeom>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111683" bIns="71237" numCol="1" spcCol="1270" anchor="ctr" anchorCtr="0">
              <a:noAutofit/>
            </a:bodyPr>
            <a:lstStyle/>
            <a:p>
              <a:pPr algn="l" rtl="0">
                <a:defRPr/>
              </a:pPr>
              <a:r>
                <a:rPr lang="en-US" altLang="es-ES" sz="1100" dirty="0">
                  <a:latin typeface="Arial Rounded MT Bold" panose="020F0704030504030204" pitchFamily="34" charset="0"/>
                </a:rPr>
                <a:t>Όχι. Η ψηφιακή πρόοδος που έχουμε δει τα τελευταία χρόνια είναι σίγουρα </a:t>
              </a:r>
            </a:p>
            <a:p>
              <a:pPr algn="l" rtl="0">
                <a:defRPr/>
              </a:pPr>
              <a:r>
                <a:rPr lang="en-US" altLang="es-ES" sz="1100" dirty="0" err="1">
                  <a:latin typeface="Arial Rounded MT Bold" panose="020F0704030504030204" pitchFamily="34" charset="0"/>
                </a:rPr>
                <a:t>εντυπωσιακ</a:t>
              </a:r>
              <a:r>
                <a:rPr lang="el-GR" altLang="es-ES" sz="1100" dirty="0">
                  <a:latin typeface="Arial Rounded MT Bold" panose="020F0704030504030204" pitchFamily="34" charset="0"/>
                </a:rPr>
                <a:t>ή</a:t>
              </a:r>
              <a:r>
                <a:rPr lang="en-US" altLang="es-ES" sz="1100" dirty="0">
                  <a:latin typeface="Arial Rounded MT Bold" panose="020F0704030504030204" pitchFamily="34" charset="0"/>
                </a:rPr>
                <a:t>, αλλά είναι απλά μια υπόδειξη για το τι έρχεται. Είναι η αυγή της δεύτερης εποχής των μηχανών.</a:t>
              </a:r>
            </a:p>
          </p:txBody>
        </p:sp>
        <p:grpSp>
          <p:nvGrpSpPr>
            <p:cNvPr id="30" name="Grupo 29">
              <a:extLst>
                <a:ext uri="{FF2B5EF4-FFF2-40B4-BE49-F238E27FC236}">
                  <a16:creationId xmlns:a16="http://schemas.microsoft.com/office/drawing/2014/main" id="{85C191AF-9C08-494F-B396-2AC3241ED223}"/>
                </a:ext>
              </a:extLst>
            </p:cNvPr>
            <p:cNvGrpSpPr/>
            <p:nvPr/>
          </p:nvGrpSpPr>
          <p:grpSpPr>
            <a:xfrm>
              <a:off x="3160741" y="2010630"/>
              <a:ext cx="5696945" cy="2709783"/>
              <a:chOff x="3160741" y="2010630"/>
              <a:chExt cx="5696945" cy="2709783"/>
            </a:xfrm>
          </p:grpSpPr>
          <p:sp>
            <p:nvSpPr>
              <p:cNvPr id="13" name="Forma libre: forma 12">
                <a:extLst>
                  <a:ext uri="{FF2B5EF4-FFF2-40B4-BE49-F238E27FC236}">
                    <a16:creationId xmlns:a16="http://schemas.microsoft.com/office/drawing/2014/main" id="{5607AFF3-E783-4232-ABCE-B1DA05123D28}"/>
                  </a:ext>
                </a:extLst>
              </p:cNvPr>
              <p:cNvSpPr/>
              <p:nvPr/>
            </p:nvSpPr>
            <p:spPr>
              <a:xfrm>
                <a:off x="3160741" y="2809206"/>
                <a:ext cx="1426359" cy="773008"/>
              </a:xfrm>
              <a:custGeom>
                <a:avLst/>
                <a:gdLst>
                  <a:gd name="connsiteX0" fmla="*/ 0 w 1626989"/>
                  <a:gd name="connsiteY0" fmla="*/ 0 h 903882"/>
                  <a:gd name="connsiteX1" fmla="*/ 1626989 w 1626989"/>
                  <a:gd name="connsiteY1" fmla="*/ 0 h 903882"/>
                  <a:gd name="connsiteX2" fmla="*/ 1626989 w 1626989"/>
                  <a:gd name="connsiteY2" fmla="*/ 903882 h 903882"/>
                  <a:gd name="connsiteX3" fmla="*/ 0 w 1626989"/>
                  <a:gd name="connsiteY3" fmla="*/ 903882 h 903882"/>
                  <a:gd name="connsiteX4" fmla="*/ 0 w 1626989"/>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6989" h="903882">
                    <a:moveTo>
                      <a:pt x="0" y="0"/>
                    </a:moveTo>
                    <a:lnTo>
                      <a:pt x="1626989" y="0"/>
                    </a:lnTo>
                    <a:lnTo>
                      <a:pt x="1626989"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rtl="0">
                  <a:lnSpc>
                    <a:spcPct val="90000"/>
                  </a:lnSpc>
                  <a:spcBef>
                    <a:spcPct val="0"/>
                  </a:spcBef>
                  <a:spcAft>
                    <a:spcPct val="35000"/>
                  </a:spcAft>
                  <a:buNone/>
                </a:pPr>
                <a:endParaRPr lang="es-ES" sz="600" kern="1200"/>
              </a:p>
            </p:txBody>
          </p:sp>
          <p:sp>
            <p:nvSpPr>
              <p:cNvPr id="19" name="Forma libre: forma 18">
                <a:extLst>
                  <a:ext uri="{FF2B5EF4-FFF2-40B4-BE49-F238E27FC236}">
                    <a16:creationId xmlns:a16="http://schemas.microsoft.com/office/drawing/2014/main" id="{FD21143D-ECBA-439C-A6C5-0A50BDAC8F95}"/>
                  </a:ext>
                </a:extLst>
              </p:cNvPr>
              <p:cNvSpPr/>
              <p:nvPr/>
            </p:nvSpPr>
            <p:spPr>
              <a:xfrm>
                <a:off x="5822176" y="3711852"/>
                <a:ext cx="1473905" cy="773008"/>
              </a:xfrm>
              <a:custGeom>
                <a:avLst/>
                <a:gdLst>
                  <a:gd name="connsiteX0" fmla="*/ 0 w 1681222"/>
                  <a:gd name="connsiteY0" fmla="*/ 0 h 903882"/>
                  <a:gd name="connsiteX1" fmla="*/ 1681222 w 1681222"/>
                  <a:gd name="connsiteY1" fmla="*/ 0 h 903882"/>
                  <a:gd name="connsiteX2" fmla="*/ 1681222 w 1681222"/>
                  <a:gd name="connsiteY2" fmla="*/ 903882 h 903882"/>
                  <a:gd name="connsiteX3" fmla="*/ 0 w 1681222"/>
                  <a:gd name="connsiteY3" fmla="*/ 903882 h 903882"/>
                  <a:gd name="connsiteX4" fmla="*/ 0 w 1681222"/>
                  <a:gd name="connsiteY4" fmla="*/ 0 h 90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222" h="903882">
                    <a:moveTo>
                      <a:pt x="0" y="0"/>
                    </a:moveTo>
                    <a:lnTo>
                      <a:pt x="1681222" y="0"/>
                    </a:lnTo>
                    <a:lnTo>
                      <a:pt x="1681222" y="903882"/>
                    </a:lnTo>
                    <a:lnTo>
                      <a:pt x="0" y="90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marL="0" lvl="0" indent="0" algn="l" defTabSz="266700" rtl="0">
                  <a:lnSpc>
                    <a:spcPct val="90000"/>
                  </a:lnSpc>
                  <a:spcBef>
                    <a:spcPct val="0"/>
                  </a:spcBef>
                  <a:spcAft>
                    <a:spcPct val="35000"/>
                  </a:spcAft>
                  <a:buNone/>
                </a:pPr>
                <a:endParaRPr lang="es-ES" sz="600" kern="1200"/>
              </a:p>
            </p:txBody>
          </p:sp>
          <p:sp>
            <p:nvSpPr>
              <p:cNvPr id="26" name="Forma libre: forma 25">
                <a:extLst>
                  <a:ext uri="{FF2B5EF4-FFF2-40B4-BE49-F238E27FC236}">
                    <a16:creationId xmlns:a16="http://schemas.microsoft.com/office/drawing/2014/main" id="{BDFD08EA-8BB2-4BC8-9511-32ED340AF12F}"/>
                  </a:ext>
                </a:extLst>
              </p:cNvPr>
              <p:cNvSpPr/>
              <p:nvPr/>
            </p:nvSpPr>
            <p:spPr>
              <a:xfrm>
                <a:off x="3535718" y="2454219"/>
                <a:ext cx="5038873"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lgn="l" rtl="0">
                  <a:defRPr/>
                </a:pPr>
                <a:r>
                  <a:rPr lang="en-US" altLang="es-ES" sz="1100" dirty="0">
                    <a:latin typeface="Arial Rounded MT Bold" panose="020F0704030504030204" pitchFamily="34" charset="0"/>
                  </a:rPr>
                  <a:t>Για να καταλάβουμε γιατί συμβαίνει τώρα πρέπει να </a:t>
                </a:r>
                <a:r>
                  <a:rPr lang="en-US" altLang="es-ES" sz="1100" dirty="0" err="1">
                    <a:latin typeface="Arial Rounded MT Bold" panose="020F0704030504030204" pitchFamily="34" charset="0"/>
                  </a:rPr>
                  <a:t>καταλάβουμε</a:t>
                </a:r>
                <a:r>
                  <a:rPr lang="en-US" altLang="es-ES" sz="1100" dirty="0">
                    <a:latin typeface="Arial Rounded MT Bold" panose="020F0704030504030204" pitchFamily="34" charset="0"/>
                  </a:rPr>
                  <a:t> τ</a:t>
                </a:r>
                <a:r>
                  <a:rPr lang="el-GR" altLang="es-ES" sz="1100" dirty="0">
                    <a:latin typeface="Arial Rounded MT Bold" panose="020F0704030504030204" pitchFamily="34" charset="0"/>
                  </a:rPr>
                  <a:t>η</a:t>
                </a:r>
                <a:r>
                  <a:rPr lang="en-US" altLang="es-ES" sz="1100" dirty="0">
                    <a:latin typeface="Arial Rounded MT Bold" panose="020F0704030504030204" pitchFamily="34" charset="0"/>
                  </a:rPr>
                  <a:t> </a:t>
                </a:r>
              </a:p>
              <a:p>
                <a:pPr algn="l" rtl="0">
                  <a:defRPr/>
                </a:pPr>
                <a:r>
                  <a:rPr lang="en-US" altLang="es-ES" sz="1100" dirty="0">
                    <a:latin typeface="Arial Rounded MT Bold" panose="020F0704030504030204" pitchFamily="34" charset="0"/>
                  </a:rPr>
                  <a:t>φύση της τεχνολογικής προόδου στην εποχή του υλικού, του </a:t>
                </a:r>
                <a:r>
                  <a:rPr lang="en-US" altLang="es-ES" sz="1100" dirty="0" err="1">
                    <a:latin typeface="Arial Rounded MT Bold" panose="020F0704030504030204" pitchFamily="34" charset="0"/>
                  </a:rPr>
                  <a:t>λογισμικού</a:t>
                </a:r>
                <a:r>
                  <a:rPr lang="en-US" altLang="es-ES" sz="1100" dirty="0">
                    <a:latin typeface="Arial Rounded MT Bold" panose="020F0704030504030204" pitchFamily="34" charset="0"/>
                  </a:rPr>
                  <a:t> </a:t>
                </a:r>
                <a:r>
                  <a:rPr lang="en-US" altLang="es-ES" sz="1100" dirty="0" err="1">
                    <a:latin typeface="Arial Rounded MT Bold" panose="020F0704030504030204" pitchFamily="34" charset="0"/>
                  </a:rPr>
                  <a:t>και</a:t>
                </a:r>
                <a:r>
                  <a:rPr lang="el-GR" altLang="es-ES" sz="1100" dirty="0">
                    <a:latin typeface="Arial Rounded MT Bold" panose="020F0704030504030204" pitchFamily="34" charset="0"/>
                  </a:rPr>
                  <a:t> των</a:t>
                </a:r>
                <a:r>
                  <a:rPr lang="en-US" altLang="es-ES" sz="1100" dirty="0">
                    <a:latin typeface="Arial Rounded MT Bold" panose="020F0704030504030204" pitchFamily="34" charset="0"/>
                  </a:rPr>
                  <a:t> </a:t>
                </a:r>
              </a:p>
              <a:p>
                <a:pPr algn="l" rtl="0">
                  <a:defRPr/>
                </a:pPr>
                <a:r>
                  <a:rPr lang="en-US" altLang="es-ES" sz="1100" dirty="0" err="1">
                    <a:latin typeface="Arial Rounded MT Bold" panose="020F0704030504030204" pitchFamily="34" charset="0"/>
                  </a:rPr>
                  <a:t>ψηφιακ</a:t>
                </a:r>
                <a:r>
                  <a:rPr lang="el-GR" altLang="es-ES" sz="1100" dirty="0" err="1">
                    <a:latin typeface="Arial Rounded MT Bold" panose="020F0704030504030204" pitchFamily="34" charset="0"/>
                  </a:rPr>
                  <a:t>ών</a:t>
                </a:r>
                <a:r>
                  <a:rPr lang="en-US" altLang="es-ES" sz="1100" dirty="0">
                    <a:latin typeface="Arial Rounded MT Bold" panose="020F0704030504030204" pitchFamily="34" charset="0"/>
                  </a:rPr>
                  <a:t> δ</a:t>
                </a:r>
                <a:r>
                  <a:rPr lang="el-GR" altLang="es-ES" sz="1100" dirty="0" err="1">
                    <a:latin typeface="Arial Rounded MT Bold" panose="020F0704030504030204" pitchFamily="34" charset="0"/>
                  </a:rPr>
                  <a:t>ικτύων</a:t>
                </a:r>
                <a:r>
                  <a:rPr lang="en-US" altLang="es-ES" sz="1100" dirty="0">
                    <a:latin typeface="Arial Rounded MT Bold" panose="020F0704030504030204" pitchFamily="34" charset="0"/>
                  </a:rPr>
                  <a:t>. </a:t>
                </a:r>
              </a:p>
            </p:txBody>
          </p:sp>
          <p:sp>
            <p:nvSpPr>
              <p:cNvPr id="27" name="Forma libre: forma 26">
                <a:extLst>
                  <a:ext uri="{FF2B5EF4-FFF2-40B4-BE49-F238E27FC236}">
                    <a16:creationId xmlns:a16="http://schemas.microsoft.com/office/drawing/2014/main" id="{EA323C9E-5E15-41CA-8D32-E0DE85E7F0C7}"/>
                  </a:ext>
                </a:extLst>
              </p:cNvPr>
              <p:cNvSpPr/>
              <p:nvPr/>
            </p:nvSpPr>
            <p:spPr>
              <a:xfrm>
                <a:off x="4062049" y="3719122"/>
                <a:ext cx="4795637" cy="1001291"/>
              </a:xfrm>
              <a:custGeom>
                <a:avLst/>
                <a:gdLst>
                  <a:gd name="connsiteX0" fmla="*/ 0 w 4017761"/>
                  <a:gd name="connsiteY0" fmla="*/ 100129 h 1001291"/>
                  <a:gd name="connsiteX1" fmla="*/ 100129 w 4017761"/>
                  <a:gd name="connsiteY1" fmla="*/ 0 h 1001291"/>
                  <a:gd name="connsiteX2" fmla="*/ 3917632 w 4017761"/>
                  <a:gd name="connsiteY2" fmla="*/ 0 h 1001291"/>
                  <a:gd name="connsiteX3" fmla="*/ 4017761 w 4017761"/>
                  <a:gd name="connsiteY3" fmla="*/ 100129 h 1001291"/>
                  <a:gd name="connsiteX4" fmla="*/ 4017761 w 4017761"/>
                  <a:gd name="connsiteY4" fmla="*/ 901162 h 1001291"/>
                  <a:gd name="connsiteX5" fmla="*/ 3917632 w 4017761"/>
                  <a:gd name="connsiteY5" fmla="*/ 1001291 h 1001291"/>
                  <a:gd name="connsiteX6" fmla="*/ 100129 w 4017761"/>
                  <a:gd name="connsiteY6" fmla="*/ 1001291 h 1001291"/>
                  <a:gd name="connsiteX7" fmla="*/ 0 w 4017761"/>
                  <a:gd name="connsiteY7" fmla="*/ 901162 h 1001291"/>
                  <a:gd name="connsiteX8" fmla="*/ 0 w 4017761"/>
                  <a:gd name="connsiteY8" fmla="*/ 100129 h 100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7761" h="1001291">
                    <a:moveTo>
                      <a:pt x="0" y="100129"/>
                    </a:moveTo>
                    <a:cubicBezTo>
                      <a:pt x="0" y="44829"/>
                      <a:pt x="44829" y="0"/>
                      <a:pt x="100129" y="0"/>
                    </a:cubicBezTo>
                    <a:lnTo>
                      <a:pt x="3917632" y="0"/>
                    </a:lnTo>
                    <a:cubicBezTo>
                      <a:pt x="3972932" y="0"/>
                      <a:pt x="4017761" y="44829"/>
                      <a:pt x="4017761" y="100129"/>
                    </a:cubicBezTo>
                    <a:lnTo>
                      <a:pt x="4017761" y="901162"/>
                    </a:lnTo>
                    <a:cubicBezTo>
                      <a:pt x="4017761" y="956462"/>
                      <a:pt x="3972932" y="1001291"/>
                      <a:pt x="3917632" y="1001291"/>
                    </a:cubicBezTo>
                    <a:lnTo>
                      <a:pt x="100129" y="1001291"/>
                    </a:lnTo>
                    <a:cubicBezTo>
                      <a:pt x="44829" y="1001291"/>
                      <a:pt x="0" y="956462"/>
                      <a:pt x="0" y="901162"/>
                    </a:cubicBezTo>
                    <a:lnTo>
                      <a:pt x="0" y="100129"/>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1237" tIns="71237" rIns="1076585" bIns="71237" numCol="1" spcCol="1270" anchor="ctr" anchorCtr="0">
                <a:noAutofit/>
              </a:bodyPr>
              <a:lstStyle/>
              <a:p>
                <a:pPr algn="l" rtl="0">
                  <a:defRPr/>
                </a:pPr>
                <a:r>
                  <a:rPr lang="en-US" altLang="es-ES" sz="1100" dirty="0">
                    <a:latin typeface="Arial Rounded MT Bold" panose="020F0704030504030204" pitchFamily="34" charset="0"/>
                  </a:rPr>
                  <a:t>Ειδικότερα, πρέπει να κατανοήσουμε τα τρία βασικά </a:t>
                </a:r>
                <a:r>
                  <a:rPr lang="en-US" altLang="es-ES" sz="1100" dirty="0" err="1">
                    <a:latin typeface="Arial Rounded MT Bold" panose="020F0704030504030204" pitchFamily="34" charset="0"/>
                  </a:rPr>
                  <a:t>χαρακτηριστικά</a:t>
                </a:r>
                <a:r>
                  <a:rPr lang="en-US" altLang="es-ES" sz="1100" dirty="0">
                    <a:latin typeface="Arial Rounded MT Bold" panose="020F0704030504030204" pitchFamily="34" charset="0"/>
                  </a:rPr>
                  <a:t> τ</a:t>
                </a:r>
                <a:r>
                  <a:rPr lang="el-GR" altLang="es-ES" sz="1100" dirty="0">
                    <a:latin typeface="Arial Rounded MT Bold" panose="020F0704030504030204" pitchFamily="34" charset="0"/>
                  </a:rPr>
                  <a:t>ης</a:t>
                </a:r>
                <a:r>
                  <a:rPr lang="en-US" altLang="es-ES" sz="1100" dirty="0">
                    <a:latin typeface="Arial Rounded MT Bold" panose="020F0704030504030204" pitchFamily="34" charset="0"/>
                  </a:rPr>
                  <a:t>: </a:t>
                </a:r>
              </a:p>
              <a:p>
                <a:pPr algn="l" rtl="0">
                  <a:defRPr/>
                </a:pPr>
                <a:r>
                  <a:rPr lang="en-US" altLang="es-ES" sz="1100" i="1" dirty="0" err="1">
                    <a:latin typeface="Arial Rounded MT Bold" panose="020F0704030504030204" pitchFamily="34" charset="0"/>
                  </a:rPr>
                  <a:t>εκθετικ</a:t>
                </a:r>
                <a:r>
                  <a:rPr lang="el-GR" altLang="es-ES" sz="1100" i="1" dirty="0">
                    <a:latin typeface="Arial Rounded MT Bold" panose="020F0704030504030204" pitchFamily="34" charset="0"/>
                  </a:rPr>
                  <a:t>ή</a:t>
                </a:r>
                <a:r>
                  <a:rPr lang="en-US" altLang="es-ES" sz="1100" dirty="0">
                    <a:latin typeface="Arial Rounded MT Bold" panose="020F0704030504030204" pitchFamily="34" charset="0"/>
                  </a:rPr>
                  <a:t>, </a:t>
                </a:r>
                <a:r>
                  <a:rPr lang="en-US" altLang="es-ES" sz="1100" i="1" dirty="0" err="1">
                    <a:latin typeface="Arial Rounded MT Bold" panose="020F0704030504030204" pitchFamily="34" charset="0"/>
                  </a:rPr>
                  <a:t>ψηφιακ</a:t>
                </a:r>
                <a:r>
                  <a:rPr lang="el-GR" altLang="es-ES" sz="1100" i="1" dirty="0">
                    <a:latin typeface="Arial Rounded MT Bold" panose="020F0704030504030204" pitchFamily="34" charset="0"/>
                  </a:rPr>
                  <a:t>ή</a:t>
                </a:r>
                <a:r>
                  <a:rPr lang="en-US" altLang="es-ES" sz="1100" dirty="0">
                    <a:latin typeface="Arial Rounded MT Bold" panose="020F0704030504030204" pitchFamily="34" charset="0"/>
                  </a:rPr>
                  <a:t> </a:t>
                </a:r>
                <a:r>
                  <a:rPr lang="en-US" altLang="es-ES" sz="1100" dirty="0" err="1">
                    <a:latin typeface="Arial Rounded MT Bold" panose="020F0704030504030204" pitchFamily="34" charset="0"/>
                  </a:rPr>
                  <a:t>και</a:t>
                </a:r>
                <a:r>
                  <a:rPr lang="en-US" altLang="es-ES" sz="1100" dirty="0">
                    <a:latin typeface="Arial Rounded MT Bold" panose="020F0704030504030204" pitchFamily="34" charset="0"/>
                  </a:rPr>
                  <a:t> </a:t>
                </a:r>
                <a:r>
                  <a:rPr lang="en-US" altLang="es-ES" sz="1100" i="1" dirty="0" err="1">
                    <a:latin typeface="Arial Rounded MT Bold" panose="020F0704030504030204" pitchFamily="34" charset="0"/>
                  </a:rPr>
                  <a:t>συνδυαστική</a:t>
                </a:r>
                <a:r>
                  <a:rPr lang="el-GR" altLang="es-ES" sz="1100" dirty="0">
                    <a:latin typeface="Arial Rounded MT Bold" panose="020F0704030504030204" pitchFamily="34" charset="0"/>
                  </a:rPr>
                  <a:t>.</a:t>
                </a:r>
                <a:endParaRPr lang="en-GB" altLang="es-ES" sz="1100" dirty="0">
                  <a:latin typeface="Arial Rounded MT Bold" panose="020F0704030504030204" pitchFamily="34" charset="0"/>
                </a:endParaRPr>
              </a:p>
            </p:txBody>
          </p:sp>
          <p:sp>
            <p:nvSpPr>
              <p:cNvPr id="28" name="Forma libre: forma 27">
                <a:extLst>
                  <a:ext uri="{FF2B5EF4-FFF2-40B4-BE49-F238E27FC236}">
                    <a16:creationId xmlns:a16="http://schemas.microsoft.com/office/drawing/2014/main" id="{86A1F433-BC8D-4CC9-A151-F73546062ADB}"/>
                  </a:ext>
                </a:extLst>
              </p:cNvPr>
              <p:cNvSpPr/>
              <p:nvPr/>
            </p:nvSpPr>
            <p:spPr>
              <a:xfrm>
                <a:off x="7090177" y="2010630"/>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rtl="0">
                  <a:lnSpc>
                    <a:spcPct val="90000"/>
                  </a:lnSpc>
                  <a:spcBef>
                    <a:spcPct val="0"/>
                  </a:spcBef>
                  <a:spcAft>
                    <a:spcPct val="35000"/>
                  </a:spcAft>
                  <a:buNone/>
                </a:pPr>
                <a:endParaRPr lang="es-ES" sz="3100" kern="1200"/>
              </a:p>
            </p:txBody>
          </p:sp>
          <p:sp>
            <p:nvSpPr>
              <p:cNvPr id="29" name="Forma libre: forma 28">
                <a:extLst>
                  <a:ext uri="{FF2B5EF4-FFF2-40B4-BE49-F238E27FC236}">
                    <a16:creationId xmlns:a16="http://schemas.microsoft.com/office/drawing/2014/main" id="{9FD895E3-A15D-48BC-9FA1-C1580C288E79}"/>
                  </a:ext>
                </a:extLst>
              </p:cNvPr>
              <p:cNvSpPr/>
              <p:nvPr/>
            </p:nvSpPr>
            <p:spPr>
              <a:xfrm>
                <a:off x="7753586" y="3282688"/>
                <a:ext cx="650839" cy="650839"/>
              </a:xfrm>
              <a:custGeom>
                <a:avLst/>
                <a:gdLst>
                  <a:gd name="connsiteX0" fmla="*/ 0 w 650839"/>
                  <a:gd name="connsiteY0" fmla="*/ 357961 h 650839"/>
                  <a:gd name="connsiteX1" fmla="*/ 146439 w 650839"/>
                  <a:gd name="connsiteY1" fmla="*/ 357961 h 650839"/>
                  <a:gd name="connsiteX2" fmla="*/ 146439 w 650839"/>
                  <a:gd name="connsiteY2" fmla="*/ 0 h 650839"/>
                  <a:gd name="connsiteX3" fmla="*/ 504400 w 650839"/>
                  <a:gd name="connsiteY3" fmla="*/ 0 h 650839"/>
                  <a:gd name="connsiteX4" fmla="*/ 504400 w 650839"/>
                  <a:gd name="connsiteY4" fmla="*/ 357961 h 650839"/>
                  <a:gd name="connsiteX5" fmla="*/ 650839 w 650839"/>
                  <a:gd name="connsiteY5" fmla="*/ 357961 h 650839"/>
                  <a:gd name="connsiteX6" fmla="*/ 325420 w 650839"/>
                  <a:gd name="connsiteY6" fmla="*/ 650839 h 650839"/>
                  <a:gd name="connsiteX7" fmla="*/ 0 w 650839"/>
                  <a:gd name="connsiteY7" fmla="*/ 357961 h 65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0839" h="650839">
                    <a:moveTo>
                      <a:pt x="0" y="357961"/>
                    </a:moveTo>
                    <a:lnTo>
                      <a:pt x="146439" y="357961"/>
                    </a:lnTo>
                    <a:lnTo>
                      <a:pt x="146439" y="0"/>
                    </a:lnTo>
                    <a:lnTo>
                      <a:pt x="504400" y="0"/>
                    </a:lnTo>
                    <a:lnTo>
                      <a:pt x="504400" y="357961"/>
                    </a:lnTo>
                    <a:lnTo>
                      <a:pt x="650839" y="357961"/>
                    </a:lnTo>
                    <a:lnTo>
                      <a:pt x="325420" y="650839"/>
                    </a:lnTo>
                    <a:lnTo>
                      <a:pt x="0" y="357961"/>
                    </a:lnTo>
                    <a:close/>
                  </a:path>
                </a:pathLst>
              </a:custGeom>
              <a:solidFill>
                <a:srgbClr val="F8B2A3">
                  <a:alpha val="90000"/>
                </a:srgbClr>
              </a:solidFill>
            </p:spPr>
            <p:style>
              <a:lnRef idx="2">
                <a:schemeClr val="accent1">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85809" tIns="39370" rIns="185809" bIns="200453" numCol="1" spcCol="1270" anchor="ctr" anchorCtr="0">
                <a:noAutofit/>
              </a:bodyPr>
              <a:lstStyle/>
              <a:p>
                <a:pPr marL="0" lvl="0" indent="0" algn="ctr" defTabSz="1377950" rtl="0">
                  <a:lnSpc>
                    <a:spcPct val="90000"/>
                  </a:lnSpc>
                  <a:spcBef>
                    <a:spcPct val="0"/>
                  </a:spcBef>
                  <a:spcAft>
                    <a:spcPct val="35000"/>
                  </a:spcAft>
                  <a:buNone/>
                </a:pPr>
                <a:endParaRPr lang="es-ES" sz="3100" kern="1200"/>
              </a:p>
            </p:txBody>
          </p:sp>
        </p:grpSp>
      </p:grpSp>
      <p:sp>
        <p:nvSpPr>
          <p:cNvPr id="9" name="Rectangle: Rounded Corners 8">
            <a:extLst>
              <a:ext uri="{FF2B5EF4-FFF2-40B4-BE49-F238E27FC236}">
                <a16:creationId xmlns:a16="http://schemas.microsoft.com/office/drawing/2014/main" id="{545C4E81-FDE1-4343-8A8E-2A7AFC726B42}"/>
              </a:ext>
            </a:extLst>
          </p:cNvPr>
          <p:cNvSpPr/>
          <p:nvPr/>
        </p:nvSpPr>
        <p:spPr>
          <a:xfrm>
            <a:off x="1341323" y="1223452"/>
            <a:ext cx="1626989"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Οπου εμείς εί</a:t>
            </a:r>
            <a:r>
              <a:rPr lang="el-GR" altLang="es-ES" sz="1200" dirty="0" err="1">
                <a:solidFill>
                  <a:schemeClr val="tx1"/>
                </a:solidFill>
                <a:latin typeface="Arial Rounded MT Bold" panose="020F0704030504030204" pitchFamily="34" charset="0"/>
              </a:rPr>
              <a:t>μαστε</a:t>
            </a:r>
            <a:endParaRPr lang="it-IT"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8099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215" y="143526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779662"/>
            <a:ext cx="6408712"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Οι </a:t>
            </a:r>
            <a:r>
              <a:rPr lang="en-US" altLang="es-ES" sz="1200" dirty="0" err="1">
                <a:solidFill>
                  <a:schemeClr val="tx2">
                    <a:lumMod val="60000"/>
                    <a:lumOff val="40000"/>
                  </a:schemeClr>
                </a:solidFill>
                <a:latin typeface="Arial Rounded MT Bold" panose="020F0704030504030204" pitchFamily="34" charset="0"/>
              </a:rPr>
              <a:t>Γκόρντον</a:t>
            </a:r>
            <a:r>
              <a:rPr lang="en-US" altLang="es-ES" sz="1200" dirty="0">
                <a:latin typeface="Arial Rounded MT Bold" panose="020F0704030504030204" pitchFamily="34" charset="0"/>
              </a:rPr>
              <a:t> και </a:t>
            </a:r>
            <a:r>
              <a:rPr lang="en-US" altLang="es-ES" sz="1200" dirty="0">
                <a:solidFill>
                  <a:schemeClr val="tx2">
                    <a:lumMod val="60000"/>
                    <a:lumOff val="40000"/>
                  </a:schemeClr>
                </a:solidFill>
                <a:latin typeface="Arial Rounded MT Bold" panose="020F0704030504030204" pitchFamily="34" charset="0"/>
              </a:rPr>
              <a:t>Cowen</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θεωρούν</a:t>
            </a:r>
            <a:r>
              <a:rPr lang="en-US" altLang="es-ES" sz="1200" dirty="0">
                <a:latin typeface="Arial Rounded MT Bold" panose="020F0704030504030204" pitchFamily="34" charset="0"/>
              </a:rPr>
              <a:t> την </a:t>
            </a:r>
            <a:r>
              <a:rPr lang="en-US" altLang="es-ES" sz="1200" dirty="0" err="1">
                <a:latin typeface="Arial Rounded MT Bold" panose="020F0704030504030204" pitchFamily="34" charset="0"/>
              </a:rPr>
              <a:t>εφεύρεση</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ισχυρ</a:t>
            </a:r>
            <a:r>
              <a:rPr lang="el-GR" altLang="es-ES" sz="1200" dirty="0" err="1">
                <a:solidFill>
                  <a:schemeClr val="tx2">
                    <a:lumMod val="60000"/>
                    <a:lumOff val="40000"/>
                  </a:schemeClr>
                </a:solidFill>
                <a:latin typeface="Arial Rounded MT Bold" panose="020F0704030504030204" pitchFamily="34" charset="0"/>
              </a:rPr>
              <a:t>ών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τεχνολογ</a:t>
            </a:r>
            <a:r>
              <a:rPr lang="el-GR" altLang="es-ES" sz="1200" dirty="0">
                <a:solidFill>
                  <a:schemeClr val="tx2">
                    <a:lumMod val="60000"/>
                    <a:lumOff val="40000"/>
                  </a:schemeClr>
                </a:solidFill>
                <a:latin typeface="Arial Rounded MT Bold" panose="020F0704030504030204" pitchFamily="34" charset="0"/>
              </a:rPr>
              <a:t>ιών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απαραίτητ</a:t>
            </a:r>
            <a:r>
              <a:rPr lang="el-GR" altLang="es-ES" sz="1200" dirty="0">
                <a:solidFill>
                  <a:schemeClr val="tx2">
                    <a:lumMod val="60000"/>
                    <a:lumOff val="40000"/>
                  </a:schemeClr>
                </a:solidFill>
                <a:latin typeface="Arial Rounded MT Bold" panose="020F0704030504030204" pitchFamily="34" charset="0"/>
              </a:rPr>
              <a:t>η</a:t>
            </a:r>
            <a:r>
              <a:rPr lang="en-US" altLang="es-ES" sz="1200" dirty="0">
                <a:solidFill>
                  <a:schemeClr val="tx2">
                    <a:lumMod val="60000"/>
                    <a:lumOff val="40000"/>
                  </a:schemeClr>
                </a:solidFill>
                <a:latin typeface="Arial Rounded MT Bold" panose="020F0704030504030204" pitchFamily="34" charset="0"/>
              </a:rPr>
              <a:t> για </a:t>
            </a:r>
          </a:p>
          <a:p>
            <a:pPr algn="l" rtl="0">
              <a:defRPr/>
            </a:pPr>
            <a:r>
              <a:rPr lang="en-US" altLang="es-ES" sz="1200" dirty="0" err="1">
                <a:solidFill>
                  <a:schemeClr val="tx2">
                    <a:lumMod val="60000"/>
                    <a:lumOff val="40000"/>
                  </a:schemeClr>
                </a:solidFill>
                <a:latin typeface="Arial Rounded MT Bold" panose="020F0704030504030204" pitchFamily="34" charset="0"/>
              </a:rPr>
              <a:t>οικονομική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πρόοδο</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Πράγματι, οι ιστορικοί της οικονομίας συμφωνούν απόλυτα ότι </a:t>
            </a:r>
            <a:r>
              <a:rPr lang="en-US" altLang="es-ES" sz="1200" dirty="0">
                <a:solidFill>
                  <a:schemeClr val="tx2">
                    <a:lumMod val="60000"/>
                    <a:lumOff val="40000"/>
                  </a:schemeClr>
                </a:solidFill>
                <a:latin typeface="Arial Rounded MT Bold" panose="020F0704030504030204" pitchFamily="34" charset="0"/>
              </a:rPr>
              <a:t>ορισμένες τεχνολογίες </a:t>
            </a:r>
            <a:r>
              <a:rPr lang="en-US" altLang="es-ES" sz="1200" dirty="0">
                <a:latin typeface="Arial Rounded MT Bold" panose="020F0704030504030204" pitchFamily="34" charset="0"/>
              </a:rPr>
              <a:t>είναι αρκετά σημαντικές για να </a:t>
            </a:r>
            <a:r>
              <a:rPr lang="en-US" altLang="es-ES" sz="1200" dirty="0">
                <a:solidFill>
                  <a:schemeClr val="tx2">
                    <a:lumMod val="60000"/>
                    <a:lumOff val="40000"/>
                  </a:schemeClr>
                </a:solidFill>
                <a:latin typeface="Arial Rounded MT Bold" panose="020F0704030504030204" pitchFamily="34" charset="0"/>
              </a:rPr>
              <a:t>επιτάχυνση της κανονικής πορείας της </a:t>
            </a:r>
            <a:r>
              <a:rPr lang="en-US" altLang="es-ES" sz="1200" dirty="0" err="1">
                <a:solidFill>
                  <a:schemeClr val="tx2">
                    <a:lumMod val="60000"/>
                    <a:lumOff val="40000"/>
                  </a:schemeClr>
                </a:solidFill>
                <a:latin typeface="Arial Rounded MT Bold" panose="020F0704030504030204" pitchFamily="34" charset="0"/>
              </a:rPr>
              <a:t>οικονομικής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προόδου</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να γίνει αυτό, </a:t>
            </a:r>
            <a:r>
              <a:rPr lang="en-US" altLang="es-ES" sz="1200" dirty="0" err="1">
                <a:latin typeface="Arial Rounded MT Bold" panose="020F0704030504030204" pitchFamily="34" charset="0"/>
              </a:rPr>
              <a:t>πρέπει</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εξαπλωθεί σε πολλούς τομείς</a:t>
            </a:r>
            <a:r>
              <a:rPr lang="en-US" altLang="es-ES" sz="1200" dirty="0">
                <a:latin typeface="Arial Rounded MT Bold" panose="020F0704030504030204" pitchFamily="34" charset="0"/>
              </a:rPr>
              <a:t>, αν όχι σε κάθε τομέα: </a:t>
            </a:r>
            <a:r>
              <a:rPr lang="en-US" altLang="es-ES" sz="1200" dirty="0" err="1">
                <a:latin typeface="Arial Rounded MT Bold" panose="020F0704030504030204" pitchFamily="34" charset="0"/>
              </a:rPr>
              <a:t>δεν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μπορούν</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παραμένουν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υποβιβασμέν</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σε ένα μόνο.</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A64D4DB-AF48-439F-A7DA-1784101999E9}"/>
              </a:ext>
            </a:extLst>
          </p:cNvPr>
          <p:cNvSpPr/>
          <p:nvPr/>
        </p:nvSpPr>
        <p:spPr>
          <a:xfrm>
            <a:off x="1610094" y="162206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BBE55AA8-BBBF-458A-A15F-68767EC3CF5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54609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29905" y="2011463"/>
            <a:ext cx="6110447" cy="1569660"/>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r>
              <a:rPr lang="el-GR" altLang="es-ES" sz="1200" dirty="0">
                <a:latin typeface="Arial Rounded MT Bold" panose="020F0704030504030204" pitchFamily="34" charset="0"/>
              </a:rPr>
              <a:t>Όπως ο καθένας που </a:t>
            </a:r>
            <a:r>
              <a:rPr lang="en-US" altLang="es-ES" sz="1200" dirty="0" err="1">
                <a:latin typeface="Arial Rounded MT Bold" panose="020F0704030504030204" pitchFamily="34" charset="0"/>
              </a:rPr>
              <a:t>προσπαθεί</a:t>
            </a:r>
            <a:r>
              <a:rPr lang="en-US" altLang="es-ES" sz="1200" dirty="0">
                <a:latin typeface="Arial Rounded MT Bold" panose="020F0704030504030204" pitchFamily="34" charset="0"/>
              </a:rPr>
              <a:t> να κάνει αυτήν την ερώτηση μαθαίνει σχεδόν αμέσως, είναι δύσκολο να απαντηθεί.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αρχή, </a:t>
            </a:r>
            <a:r>
              <a:rPr lang="en-US" altLang="es-ES" sz="1200" dirty="0">
                <a:solidFill>
                  <a:schemeClr val="tx2">
                    <a:lumMod val="60000"/>
                    <a:lumOff val="40000"/>
                  </a:schemeClr>
                </a:solidFill>
                <a:latin typeface="Arial Rounded MT Bold" panose="020F0704030504030204" pitchFamily="34" charset="0"/>
              </a:rPr>
              <a:t>πότε ξεκινά η «ιστορία της ανθρωπότητας»;</a:t>
            </a:r>
            <a:endParaRPr lang="it-IT" altLang="es-ES" sz="1200" dirty="0">
              <a:solidFill>
                <a:schemeClr val="tx2">
                  <a:lumMod val="60000"/>
                  <a:lumOff val="40000"/>
                </a:schemeClr>
              </a:solidFill>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B47BDB84-462B-4D1D-A878-3EADD78FEAE2}"/>
              </a:ext>
            </a:extLst>
          </p:cNvPr>
          <p:cNvGrpSpPr/>
          <p:nvPr/>
        </p:nvGrpSpPr>
        <p:grpSpPr>
          <a:xfrm>
            <a:off x="1610604" y="1769115"/>
            <a:ext cx="5985732" cy="351000"/>
            <a:chOff x="-837160" y="-513162"/>
            <a:chExt cx="5903490" cy="351000"/>
          </a:xfrm>
        </p:grpSpPr>
        <p:sp>
          <p:nvSpPr>
            <p:cNvPr id="17" name="Rectangle: Rounded Corners 16">
              <a:extLst>
                <a:ext uri="{FF2B5EF4-FFF2-40B4-BE49-F238E27FC236}">
                  <a16:creationId xmlns:a16="http://schemas.microsoft.com/office/drawing/2014/main" id="{2C72E039-B75E-4030-B215-783DAB8C0CC2}"/>
                </a:ext>
              </a:extLst>
            </p:cNvPr>
            <p:cNvSpPr/>
            <p:nvPr/>
          </p:nvSpPr>
          <p:spPr>
            <a:xfrm>
              <a:off x="-837160" y="-513162"/>
              <a:ext cx="5903490"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B8C8DD81-6035-4E07-ABE9-E12BE9B6E3C8}"/>
                </a:ext>
              </a:extLst>
            </p:cNvPr>
            <p:cNvSpPr txBox="1"/>
            <p:nvPr/>
          </p:nvSpPr>
          <p:spPr>
            <a:xfrm>
              <a:off x="-698913" y="-496028"/>
              <a:ext cx="5646298"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l" rtl="0">
                <a:defRPr/>
              </a:pPr>
              <a:r>
                <a:rPr lang="en-US" altLang="es-ES" sz="1200" dirty="0">
                  <a:solidFill>
                    <a:schemeClr val="tx1"/>
                  </a:solidFill>
                  <a:latin typeface="Arial Rounded MT Bold" panose="020F0704030504030204" pitchFamily="34" charset="0"/>
                </a:rPr>
                <a:t>Ποια ήταν τα πιο σημαντικά άλματα προς τα </a:t>
              </a:r>
              <a:r>
                <a:rPr lang="en-US" altLang="es-ES" sz="1200" dirty="0" err="1">
                  <a:solidFill>
                    <a:schemeClr val="tx1"/>
                  </a:solidFill>
                  <a:latin typeface="Arial Rounded MT Bold" panose="020F0704030504030204" pitchFamily="34" charset="0"/>
                </a:rPr>
                <a:t>εμπρός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στ</a:t>
              </a:r>
              <a:r>
                <a:rPr lang="el-GR" altLang="es-ES" sz="1200" dirty="0">
                  <a:solidFill>
                    <a:schemeClr val="tx1"/>
                  </a:solidFill>
                  <a:latin typeface="Arial Rounded MT Bold" panose="020F0704030504030204" pitchFamily="34" charset="0"/>
                </a:rPr>
                <a:t>ην</a:t>
              </a:r>
              <a:r>
                <a:rPr lang="en-US" altLang="es-ES" sz="1200" dirty="0">
                  <a:solidFill>
                    <a:schemeClr val="tx1"/>
                  </a:solidFill>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ιστορία της ανθρωπότητας</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8BD52957-65EA-4141-A2AA-E1B592E1459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7" name="Grupo 6">
            <a:extLst>
              <a:ext uri="{FF2B5EF4-FFF2-40B4-BE49-F238E27FC236}">
                <a16:creationId xmlns:a16="http://schemas.microsoft.com/office/drawing/2014/main" id="{F9157F76-99A9-4B51-857A-FDC176F0E995}"/>
              </a:ext>
            </a:extLst>
          </p:cNvPr>
          <p:cNvGrpSpPr/>
          <p:nvPr/>
        </p:nvGrpSpPr>
        <p:grpSpPr>
          <a:xfrm>
            <a:off x="6053856" y="2625481"/>
            <a:ext cx="492673" cy="450275"/>
            <a:chOff x="1144128" y="2695868"/>
            <a:chExt cx="492673" cy="450275"/>
          </a:xfrm>
        </p:grpSpPr>
        <p:sp>
          <p:nvSpPr>
            <p:cNvPr id="23" name="Elipse 22">
              <a:extLst>
                <a:ext uri="{FF2B5EF4-FFF2-40B4-BE49-F238E27FC236}">
                  <a16:creationId xmlns:a16="http://schemas.microsoft.com/office/drawing/2014/main" id="{F1EB21A7-4F10-4734-9ED2-F8B1CDB231F6}"/>
                </a:ext>
              </a:extLst>
            </p:cNvPr>
            <p:cNvSpPr/>
            <p:nvPr/>
          </p:nvSpPr>
          <p:spPr>
            <a:xfrm>
              <a:off x="1144128" y="2695868"/>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CuadroTexto 23">
              <a:extLst>
                <a:ext uri="{FF2B5EF4-FFF2-40B4-BE49-F238E27FC236}">
                  <a16:creationId xmlns:a16="http://schemas.microsoft.com/office/drawing/2014/main" id="{83173A7B-90E3-4935-8A4E-4C200AE527CD}"/>
                </a:ext>
              </a:extLst>
            </p:cNvPr>
            <p:cNvSpPr txBox="1"/>
            <p:nvPr/>
          </p:nvSpPr>
          <p:spPr>
            <a:xfrm>
              <a:off x="1232490" y="2736340"/>
              <a:ext cx="315948" cy="369332"/>
            </a:xfrm>
            <a:prstGeom prst="rect">
              <a:avLst/>
            </a:prstGeom>
            <a:noFill/>
          </p:spPr>
          <p:txBody>
            <a:bodyPr wrap="square" rtlCol="0">
              <a:spAutoFit/>
            </a:bodyPr>
            <a:lstStyle/>
            <a:p>
              <a:pPr algn="l" rtl="0"/>
              <a:r>
                <a:rPr lang="es-ES" dirty="0"/>
                <a:t>;</a:t>
              </a:r>
            </a:p>
          </p:txBody>
        </p:sp>
      </p:gr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33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770235"/>
            <a:ext cx="5976664" cy="1569660"/>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ατμ</a:t>
            </a:r>
            <a:r>
              <a:rPr lang="el-GR" altLang="es-ES" sz="1200" dirty="0">
                <a:solidFill>
                  <a:schemeClr val="tx2">
                    <a:lumMod val="60000"/>
                    <a:lumOff val="40000"/>
                  </a:schemeClr>
                </a:solidFill>
                <a:latin typeface="Arial Rounded MT Bold" panose="020F0704030504030204" pitchFamily="34" charset="0"/>
              </a:rPr>
              <a:t>ο</a:t>
            </a:r>
            <a:r>
              <a:rPr lang="en-US" altLang="es-ES" sz="1200" dirty="0" err="1">
                <a:solidFill>
                  <a:schemeClr val="tx2">
                    <a:lumMod val="60000"/>
                    <a:lumOff val="40000"/>
                  </a:schemeClr>
                </a:solidFill>
                <a:latin typeface="Arial Rounded MT Bold" panose="020F0704030504030204" pitchFamily="34" charset="0"/>
              </a:rPr>
              <a:t>μηχανή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ηλεκτρική</a:t>
            </a:r>
            <a:r>
              <a:rPr lang="en-US" altLang="es-ES" sz="1200" dirty="0">
                <a:solidFill>
                  <a:schemeClr val="tx2">
                    <a:lumMod val="60000"/>
                    <a:lumOff val="40000"/>
                  </a:schemeClr>
                </a:solidFill>
                <a:latin typeface="Arial Rounded MT Bold" panose="020F0704030504030204" pitchFamily="34" charset="0"/>
              </a:rPr>
              <a:t> ενέργεια</a:t>
            </a:r>
            <a:r>
              <a:rPr lang="en-US" altLang="es-ES" sz="1200" dirty="0">
                <a:latin typeface="Arial Rounded MT Bold" panose="020F0704030504030204" pitchFamily="34" charset="0"/>
              </a:rPr>
              <a:t>, από την άλλη πλευρά, </a:t>
            </a:r>
            <a:r>
              <a:rPr lang="en-US" altLang="es-ES" sz="1200" dirty="0" err="1">
                <a:latin typeface="Arial Rounded MT Bold" panose="020F0704030504030204" pitchFamily="34" charset="0"/>
              </a:rPr>
              <a:t>εξαπλώθηκ</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γρήγορα σχεδόν </a:t>
            </a:r>
          </a:p>
          <a:p>
            <a:pPr algn="l" rtl="0">
              <a:defRPr/>
            </a:pPr>
            <a:r>
              <a:rPr lang="en-US" altLang="es-ES" sz="1200" dirty="0">
                <a:latin typeface="Arial Rounded MT Bold" panose="020F0704030504030204" pitchFamily="34" charset="0"/>
              </a:rPr>
              <a:t>παντού. </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ατμομηχανή </a:t>
            </a:r>
            <a:r>
              <a:rPr lang="en-US" altLang="es-ES" sz="1200" dirty="0">
                <a:latin typeface="Arial Rounded MT Bold" panose="020F0704030504030204" pitchFamily="34" charset="0"/>
              </a:rPr>
              <a:t>δεν έχει μόνο </a:t>
            </a:r>
            <a:r>
              <a:rPr lang="en-US" altLang="es-ES" sz="1200" dirty="0" err="1">
                <a:latin typeface="Arial Rounded MT Bold" panose="020F0704030504030204" pitchFamily="34" charset="0"/>
              </a:rPr>
              <a:t>μαζικά</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αυξή</a:t>
            </a:r>
            <a:r>
              <a:rPr lang="el-GR" altLang="es-ES" sz="1200" dirty="0">
                <a:solidFill>
                  <a:schemeClr val="tx2">
                    <a:lumMod val="60000"/>
                    <a:lumOff val="40000"/>
                  </a:schemeClr>
                </a:solidFill>
                <a:latin typeface="Arial Rounded MT Bold" panose="020F0704030504030204" pitchFamily="34" charset="0"/>
              </a:rPr>
              <a:t>σ</a:t>
            </a:r>
            <a:r>
              <a:rPr lang="en-US" altLang="es-ES" sz="1200" dirty="0">
                <a:solidFill>
                  <a:schemeClr val="tx2">
                    <a:lumMod val="60000"/>
                    <a:lumOff val="40000"/>
                  </a:schemeClr>
                </a:solidFill>
                <a:latin typeface="Arial Rounded MT Bold" panose="020F0704030504030204" pitchFamily="34" charset="0"/>
              </a:rPr>
              <a:t>ε</a:t>
            </a:r>
            <a:r>
              <a:rPr lang="el-GR" altLang="es-ES" sz="1200" dirty="0">
                <a:solidFill>
                  <a:schemeClr val="tx2">
                    <a:lumMod val="60000"/>
                    <a:lumOff val="40000"/>
                  </a:schemeClr>
                </a:solidFill>
                <a:latin typeface="Arial Rounded MT Bold" panose="020F0704030504030204" pitchFamily="34" charset="0"/>
              </a:rPr>
              <a:t>ι την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ποσότητα ενέργειας </a:t>
            </a:r>
          </a:p>
          <a:p>
            <a:pPr algn="l" rtl="0">
              <a:defRPr/>
            </a:pPr>
            <a:r>
              <a:rPr lang="en-US" altLang="es-ES" sz="1200" dirty="0" err="1">
                <a:solidFill>
                  <a:schemeClr val="tx2">
                    <a:lumMod val="60000"/>
                    <a:lumOff val="40000"/>
                  </a:schemeClr>
                </a:solidFill>
                <a:latin typeface="Arial Rounded MT Bold" panose="020F0704030504030204" pitchFamily="34" charset="0"/>
              </a:rPr>
              <a:t>διαθέσιμ</a:t>
            </a:r>
            <a:r>
              <a:rPr lang="el-GR" altLang="es-ES" sz="1200" dirty="0">
                <a:solidFill>
                  <a:schemeClr val="tx2">
                    <a:lumMod val="60000"/>
                    <a:lumOff val="40000"/>
                  </a:schemeClr>
                </a:solidFill>
                <a:latin typeface="Arial Rounded MT Bold" panose="020F0704030504030204" pitchFamily="34" charset="0"/>
              </a:rPr>
              <a:t>η</a:t>
            </a:r>
            <a:r>
              <a:rPr lang="en-US" altLang="es-ES" sz="1200" dirty="0">
                <a:solidFill>
                  <a:schemeClr val="tx2">
                    <a:lumMod val="60000"/>
                    <a:lumOff val="40000"/>
                  </a:schemeClr>
                </a:solidFill>
                <a:latin typeface="Arial Rounded MT Bold" panose="020F0704030504030204" pitchFamily="34" charset="0"/>
              </a:rPr>
              <a:t> στα εργοστάσια</a:t>
            </a:r>
            <a:r>
              <a:rPr lang="en-US" altLang="es-ES" sz="1200" dirty="0">
                <a:latin typeface="Arial Rounded MT Bold" panose="020F0704030504030204" pitchFamily="34" charset="0"/>
              </a:rPr>
              <a:t>, αλλά έχει </a:t>
            </a:r>
            <a:r>
              <a:rPr lang="en-US" altLang="es-ES" sz="1200" dirty="0" err="1">
                <a:latin typeface="Arial Rounded MT Bold" panose="020F0704030504030204" pitchFamily="34" charset="0"/>
              </a:rPr>
              <a:t>επίσης</a:t>
            </a:r>
            <a:r>
              <a:rPr lang="en-US" altLang="es-ES" sz="1200" dirty="0">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φέρει</a:t>
            </a:r>
            <a:r>
              <a:rPr lang="en-US" altLang="es-ES" sz="1200" dirty="0">
                <a:solidFill>
                  <a:schemeClr val="tx2">
                    <a:lumMod val="60000"/>
                    <a:lumOff val="40000"/>
                  </a:schemeClr>
                </a:solidFill>
                <a:latin typeface="Arial Rounded MT Bold" panose="020F0704030504030204" pitchFamily="34" charset="0"/>
              </a:rPr>
              <a:t> επανάσταση στα ταξίδια στη στεριά και τη θάλασσα </a:t>
            </a:r>
          </a:p>
          <a:p>
            <a:pPr algn="l" rtl="0">
              <a:defRPr/>
            </a:pPr>
            <a:r>
              <a:rPr lang="en-US" altLang="es-ES" sz="1200" dirty="0">
                <a:latin typeface="Arial Rounded MT Bold" panose="020F0704030504030204" pitchFamily="34" charset="0"/>
              </a:rPr>
              <a:t>επιτρέποντας τη γέννηση των σιδηροδρόμων και των ατμοπλοίων.</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5088981-22DE-4807-BDCF-40EE913FA291}"/>
              </a:ext>
            </a:extLst>
          </p:cNvPr>
          <p:cNvSpPr/>
          <p:nvPr/>
        </p:nvSpPr>
        <p:spPr>
          <a:xfrm>
            <a:off x="1547664" y="130353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8C7C7396-3CC9-4C2A-899F-16670FF5AA9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CuadroTexto 16">
            <a:extLst>
              <a:ext uri="{FF2B5EF4-FFF2-40B4-BE49-F238E27FC236}">
                <a16:creationId xmlns:a16="http://schemas.microsoft.com/office/drawing/2014/main" id="{454B4EF5-5972-442F-8D73-196F9EE0309D}"/>
              </a:ext>
            </a:extLst>
          </p:cNvPr>
          <p:cNvSpPr txBox="1"/>
          <p:nvPr/>
        </p:nvSpPr>
        <p:spPr>
          <a:xfrm>
            <a:off x="1259632" y="3435846"/>
            <a:ext cx="3816425" cy="1384995"/>
          </a:xfrm>
          <a:prstGeom prst="rect">
            <a:avLst/>
          </a:prstGeom>
          <a:noFill/>
        </p:spPr>
        <p:txBody>
          <a:bodyPr wrap="square">
            <a:spAutoFit/>
          </a:bodyPr>
          <a:lstStyle/>
          <a:p>
            <a:pPr algn="l" rtl="0">
              <a:defRPr/>
            </a:pP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Ηλεκτρική</a:t>
            </a:r>
            <a:r>
              <a:rPr lang="en-US" altLang="es-ES" sz="1200" dirty="0">
                <a:solidFill>
                  <a:schemeClr val="tx2">
                    <a:lumMod val="60000"/>
                    <a:lumOff val="40000"/>
                  </a:schemeClr>
                </a:solidFill>
                <a:latin typeface="Arial Rounded MT Bold" panose="020F0704030504030204" pitchFamily="34" charset="0"/>
              </a:rPr>
              <a:t> ενέργεια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έδωσε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a:t>
            </a:r>
            <a:r>
              <a:rPr lang="en-US" altLang="es-ES" sz="1200" dirty="0" err="1">
                <a:latin typeface="Arial Rounded MT Bold" panose="020F0704030504030204" pitchFamily="34" charset="0"/>
              </a:rPr>
              <a:t>τα</a:t>
            </a:r>
            <a:r>
              <a:rPr lang="en-US" altLang="es-ES" sz="1200" dirty="0">
                <a:latin typeface="Arial Rounded MT Bold" panose="020F0704030504030204" pitchFamily="34" charset="0"/>
              </a:rPr>
              <a:t> εργοστάσια περαιτέρω </a:t>
            </a:r>
          </a:p>
          <a:p>
            <a:pPr algn="l" rtl="0">
              <a:defRPr/>
            </a:pPr>
            <a:r>
              <a:rPr lang="en-US" altLang="es-ES" sz="1200" dirty="0">
                <a:latin typeface="Arial Rounded MT Bold" panose="020F0704030504030204" pitchFamily="34" charset="0"/>
              </a:rPr>
              <a:t>ενίσχυση </a:t>
            </a:r>
            <a:r>
              <a:rPr lang="en-US" altLang="es-ES" sz="1200" dirty="0" err="1">
                <a:latin typeface="Arial Rounded MT Bold" panose="020F0704030504030204" pitchFamily="34" charset="0"/>
              </a:rPr>
              <a:t>επιτρέποντας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στις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μηχανές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p>
          <a:p>
            <a:pPr algn="l" rtl="0">
              <a:defRPr/>
            </a:pPr>
            <a:r>
              <a:rPr lang="en-US" altLang="es-ES" sz="1200" dirty="0" err="1">
                <a:solidFill>
                  <a:schemeClr val="tx2">
                    <a:lumMod val="60000"/>
                    <a:lumOff val="40000"/>
                  </a:schemeClr>
                </a:solidFill>
                <a:latin typeface="Arial Rounded MT Bold" panose="020F0704030504030204" pitchFamily="34" charset="0"/>
              </a:rPr>
              <a:t>τροφοδοτ</a:t>
            </a:r>
            <a:r>
              <a:rPr lang="el-GR" altLang="es-ES" sz="1200" dirty="0" err="1">
                <a:solidFill>
                  <a:schemeClr val="tx2">
                    <a:lumMod val="60000"/>
                    <a:lumOff val="40000"/>
                  </a:schemeClr>
                </a:solidFill>
                <a:latin typeface="Arial Rounded MT Bold" panose="020F0704030504030204" pitchFamily="34" charset="0"/>
              </a:rPr>
              <a:t>ούν</a:t>
            </a:r>
            <a:r>
              <a:rPr lang="en-US" altLang="es-ES" sz="1200" dirty="0" err="1">
                <a:solidFill>
                  <a:schemeClr val="tx2">
                    <a:lumMod val="60000"/>
                    <a:lumOff val="40000"/>
                  </a:schemeClr>
                </a:solidFill>
                <a:latin typeface="Arial Rounded MT Bold" panose="020F0704030504030204" pitchFamily="34" charset="0"/>
              </a:rPr>
              <a:t>ται</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μεμονωμένα</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Φώτισε επίσης</a:t>
            </a:r>
          </a:p>
          <a:p>
            <a:pPr algn="l" rtl="0">
              <a:defRPr/>
            </a:pPr>
            <a:r>
              <a:rPr lang="en-US" altLang="es-ES" sz="1200" dirty="0">
                <a:latin typeface="Arial Rounded MT Bold" panose="020F0704030504030204" pitchFamily="34" charset="0"/>
              </a:rPr>
              <a:t>εργοστάσια, γραφεία και αποθήκες και </a:t>
            </a:r>
          </a:p>
          <a:p>
            <a:pPr algn="l" rtl="0">
              <a:defRPr/>
            </a:pPr>
            <a:r>
              <a:rPr lang="en-US" altLang="es-ES" sz="1200" dirty="0">
                <a:latin typeface="Arial Rounded MT Bold" panose="020F0704030504030204" pitchFamily="34" charset="0"/>
              </a:rPr>
              <a:t>οδήγησε σε περαιτέρω καινοτομίες όπως π.χ. </a:t>
            </a:r>
            <a:endParaRPr lang="en-US" altLang="es-ES" sz="1200" dirty="0">
              <a:solidFill>
                <a:schemeClr val="tx2">
                  <a:lumMod val="60000"/>
                  <a:lumOff val="40000"/>
                </a:schemeClr>
              </a:solidFill>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κλιματισμός</a:t>
            </a:r>
            <a:r>
              <a:rPr lang="en-US" altLang="es-ES" sz="1200" dirty="0">
                <a:latin typeface="Arial Rounded MT Bold" panose="020F0704030504030204" pitchFamily="34" charset="0"/>
              </a:rPr>
              <a:t>, που έκανε τις δουλειές ευχάριστες. </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177B1649-5B0D-4301-8AEB-30ED0BB4F902}"/>
              </a:ext>
            </a:extLst>
          </p:cNvPr>
          <p:cNvSpPr/>
          <p:nvPr/>
        </p:nvSpPr>
        <p:spPr>
          <a:xfrm rot="10800000">
            <a:off x="5641967" y="3014959"/>
            <a:ext cx="1711600" cy="1485143"/>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9" name="object 2">
            <a:extLst>
              <a:ext uri="{FF2B5EF4-FFF2-40B4-BE49-F238E27FC236}">
                <a16:creationId xmlns:a16="http://schemas.microsoft.com/office/drawing/2014/main" id="{B0FB079C-B684-4CA1-9F68-4D7573670763}"/>
              </a:ext>
            </a:extLst>
          </p:cNvPr>
          <p:cNvSpPr/>
          <p:nvPr/>
        </p:nvSpPr>
        <p:spPr>
          <a:xfrm>
            <a:off x="6156176" y="3075806"/>
            <a:ext cx="1609246" cy="148514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48D631B0-5BFB-4F11-AEA7-46ED73F72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219822"/>
            <a:ext cx="1954838" cy="1131749"/>
          </a:xfrm>
          <a:prstGeom prst="rect">
            <a:avLst/>
          </a:prstGeom>
        </p:spPr>
      </p:pic>
    </p:spTree>
    <p:extLst>
      <p:ext uri="{BB962C8B-B14F-4D97-AF65-F5344CB8AC3E}">
        <p14:creationId xmlns:p14="http://schemas.microsoft.com/office/powerpoint/2010/main" val="4104317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495814"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Οι οικονομολόγοι ορίζουν τις καινοτομίες ως ατμοηλεκτρική ενέργεια και ηλεκτρική ενέργεια </a:t>
            </a:r>
            <a:r>
              <a:rPr lang="en-US" altLang="es-ES" sz="1200" i="1" dirty="0">
                <a:solidFill>
                  <a:srgbClr val="E941D5"/>
                </a:solidFill>
                <a:latin typeface="Arial Rounded MT Bold" panose="020F0704030504030204" pitchFamily="34" charset="0"/>
              </a:rPr>
              <a:t>γενικού σκοπού </a:t>
            </a:r>
          </a:p>
          <a:p>
            <a:pPr algn="l" rtl="0">
              <a:defRPr/>
            </a:pPr>
            <a:r>
              <a:rPr lang="en-US" altLang="es-ES" sz="1200" i="1" dirty="0">
                <a:solidFill>
                  <a:srgbClr val="E941D5"/>
                </a:solidFill>
                <a:latin typeface="Arial Rounded MT Bold" panose="020F0704030504030204" pitchFamily="34" charset="0"/>
              </a:rPr>
              <a:t>τεχνολογίες</a:t>
            </a:r>
            <a:r>
              <a:rPr lang="en-US" altLang="es-ES" sz="1200" dirty="0">
                <a:solidFill>
                  <a:srgbClr val="FF0000"/>
                </a:solidFill>
                <a:latin typeface="Arial Rounded MT Bold" panose="020F0704030504030204" pitchFamily="34" charset="0"/>
              </a:rPr>
              <a:t> </a:t>
            </a:r>
            <a:r>
              <a:rPr lang="en-US" altLang="es-ES" sz="1200" dirty="0">
                <a:latin typeface="Arial Rounded MT Bold" panose="020F0704030504030204" pitchFamily="34" charset="0"/>
              </a:rPr>
              <a:t>(GPT). </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Ο </a:t>
            </a:r>
            <a:r>
              <a:rPr lang="en-US" altLang="es-ES" sz="1200" dirty="0" err="1">
                <a:latin typeface="Arial Rounded MT Bold" panose="020F0704030504030204" pitchFamily="34" charset="0"/>
              </a:rPr>
              <a:t>Οικονομικός</a:t>
            </a:r>
            <a:r>
              <a:rPr lang="en-US" altLang="es-ES" sz="1200" dirty="0">
                <a:latin typeface="Arial Rounded MT Bold" panose="020F0704030504030204" pitchFamily="34" charset="0"/>
              </a:rPr>
              <a:t> ιστορικός </a:t>
            </a:r>
            <a:r>
              <a:rPr lang="en-US" altLang="es-ES" sz="1200" dirty="0">
                <a:solidFill>
                  <a:schemeClr val="tx2">
                    <a:lumMod val="60000"/>
                    <a:lumOff val="40000"/>
                  </a:schemeClr>
                </a:solidFill>
                <a:latin typeface="Arial Rounded MT Bold" panose="020F0704030504030204" pitchFamily="34" charset="0"/>
              </a:rPr>
              <a:t>Γκάβιν Ράιτ </a:t>
            </a:r>
            <a:r>
              <a:rPr lang="en-US" altLang="es-ES" sz="1200" dirty="0">
                <a:latin typeface="Arial Rounded MT Bold" panose="020F0704030504030204" pitchFamily="34" charset="0"/>
              </a:rPr>
              <a:t>μας προσφέρει έναν συνοπτικό ορισμό: «</a:t>
            </a:r>
            <a:r>
              <a:rPr lang="en-US" altLang="es-ES" sz="1200" dirty="0" err="1">
                <a:latin typeface="Arial Rounded MT Bold" panose="020F0704030504030204" pitchFamily="34" charset="0"/>
              </a:rPr>
              <a:t>περιοδικά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νέ</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τεχνικές που έχουν δυνητικά σημαντικό αντίκτυπο σε πολλούς τομείς της οικονομίας ».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Εδώ με τον όρο «αντίκτυπος» εννοούμε μια σημαντική αύξηση της παραγωγής λόγω σημαντικών κερδών </a:t>
            </a:r>
          </a:p>
          <a:p>
            <a:pPr algn="l" rtl="0">
              <a:defRPr/>
            </a:pPr>
            <a:r>
              <a:rPr lang="en-US" altLang="es-ES" sz="1200" dirty="0" err="1">
                <a:latin typeface="Arial Rounded MT Bold" panose="020F0704030504030204" pitchFamily="34" charset="0"/>
              </a:rPr>
              <a:t>παραγωγικότητα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Τα GPT είναι σημαντικά επειδή είναι οικονομικά σημαντικά, επειδή διακόπτουν και επιταχύνουν την κανονική πρόοδο οποιασδήποτε οικονομικής προόδου.</a:t>
            </a:r>
            <a:endParaRPr lang="en-GB" altLang="es-ES" sz="1200"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BB27AAFA-4C11-4D85-9768-95528688F8D0}"/>
              </a:ext>
            </a:extLst>
          </p:cNvPr>
          <p:cNvSpPr/>
          <p:nvPr/>
        </p:nvSpPr>
        <p:spPr>
          <a:xfrm>
            <a:off x="1547664" y="138286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1" name="Donut 24">
            <a:extLst>
              <a:ext uri="{FF2B5EF4-FFF2-40B4-BE49-F238E27FC236}">
                <a16:creationId xmlns:a16="http://schemas.microsoft.com/office/drawing/2014/main" id="{FC9FC5FA-537A-43E1-B475-4F15A25DD42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447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8965" y="1059582"/>
            <a:ext cx="5850221"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85FDE08-2047-4D41-937E-D0C470FD06A9}"/>
              </a:ext>
            </a:extLst>
          </p:cNvPr>
          <p:cNvSpPr/>
          <p:nvPr/>
        </p:nvSpPr>
        <p:spPr>
          <a:xfrm>
            <a:off x="1619672" y="1203598"/>
            <a:ext cx="585022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94A9DCEC-679A-47DE-9A39-333B3BF91858}"/>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20" name="Grupo 19">
            <a:extLst>
              <a:ext uri="{FF2B5EF4-FFF2-40B4-BE49-F238E27FC236}">
                <a16:creationId xmlns:a16="http://schemas.microsoft.com/office/drawing/2014/main" id="{137FF433-9A9D-4F0E-BBA8-6DC941657A38}"/>
              </a:ext>
            </a:extLst>
          </p:cNvPr>
          <p:cNvGrpSpPr/>
          <p:nvPr/>
        </p:nvGrpSpPr>
        <p:grpSpPr>
          <a:xfrm>
            <a:off x="1619137" y="1789749"/>
            <a:ext cx="4536504" cy="2746463"/>
            <a:chOff x="1637274" y="1879269"/>
            <a:chExt cx="4526840" cy="2746463"/>
          </a:xfrm>
        </p:grpSpPr>
        <p:sp>
          <p:nvSpPr>
            <p:cNvPr id="5" name="Forma libre: forma 4">
              <a:extLst>
                <a:ext uri="{FF2B5EF4-FFF2-40B4-BE49-F238E27FC236}">
                  <a16:creationId xmlns:a16="http://schemas.microsoft.com/office/drawing/2014/main" id="{7DC35073-99A1-4018-84E3-665DCD1BE4DB}"/>
                </a:ext>
              </a:extLst>
            </p:cNvPr>
            <p:cNvSpPr/>
            <p:nvPr/>
          </p:nvSpPr>
          <p:spPr>
            <a:xfrm>
              <a:off x="1975839" y="1879269"/>
              <a:ext cx="4180337" cy="763541"/>
            </a:xfrm>
            <a:custGeom>
              <a:avLst/>
              <a:gdLst>
                <a:gd name="connsiteX0" fmla="*/ 0 w 3950912"/>
                <a:gd name="connsiteY0" fmla="*/ 0 h 763539"/>
                <a:gd name="connsiteX1" fmla="*/ 3569143 w 3950912"/>
                <a:gd name="connsiteY1" fmla="*/ 0 h 763539"/>
                <a:gd name="connsiteX2" fmla="*/ 3950912 w 3950912"/>
                <a:gd name="connsiteY2" fmla="*/ 381770 h 763539"/>
                <a:gd name="connsiteX3" fmla="*/ 3569143 w 3950912"/>
                <a:gd name="connsiteY3" fmla="*/ 763539 h 763539"/>
                <a:gd name="connsiteX4" fmla="*/ 0 w 3950912"/>
                <a:gd name="connsiteY4" fmla="*/ 763539 h 763539"/>
                <a:gd name="connsiteX5" fmla="*/ 0 w 3950912"/>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912" h="763539">
                  <a:moveTo>
                    <a:pt x="3950912" y="763538"/>
                  </a:moveTo>
                  <a:lnTo>
                    <a:pt x="381769" y="763538"/>
                  </a:lnTo>
                  <a:lnTo>
                    <a:pt x="0" y="381769"/>
                  </a:lnTo>
                  <a:lnTo>
                    <a:pt x="381769" y="1"/>
                  </a:lnTo>
                  <a:lnTo>
                    <a:pt x="3950912" y="1"/>
                  </a:lnTo>
                  <a:lnTo>
                    <a:pt x="3950912"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1" numCol="1" spcCol="1270" anchor="ctr" anchorCtr="0">
              <a:noAutofit/>
            </a:bodyPr>
            <a:lstStyle/>
            <a:p>
              <a:pPr algn="l" rtl="0">
                <a:defRPr/>
              </a:pPr>
              <a:r>
                <a:rPr lang="en-US" altLang="es-ES" sz="900" dirty="0">
                  <a:solidFill>
                    <a:schemeClr val="tx1"/>
                  </a:solidFill>
                  <a:latin typeface="Arial Rounded MT Bold" panose="020F0704030504030204" pitchFamily="34" charset="0"/>
                </a:rPr>
                <a:t>Αυτές οι τεχνολογίες θα πρέπει να είναι διάχυτες, να βελτιώνονται με την πάροδο του χρόνου και να είναι σε </a:t>
              </a:r>
              <a:r>
                <a:rPr lang="en-US" altLang="es-ES" sz="900" dirty="0" err="1">
                  <a:solidFill>
                    <a:schemeClr val="tx1"/>
                  </a:solidFill>
                  <a:latin typeface="Arial Rounded MT Bold" panose="020F0704030504030204" pitchFamily="34" charset="0"/>
                </a:rPr>
                <a:t>θέση</a:t>
              </a:r>
              <a:r>
                <a:rPr lang="en-US" altLang="es-ES" sz="900" dirty="0">
                  <a:solidFill>
                    <a:schemeClr val="tx1"/>
                  </a:solidFill>
                  <a:latin typeface="Arial Rounded MT Bold" panose="020F0704030504030204" pitchFamily="34" charset="0"/>
                </a:rPr>
                <a:t> </a:t>
              </a:r>
              <a:r>
                <a:rPr lang="el-GR" altLang="es-ES" sz="900" dirty="0">
                  <a:solidFill>
                    <a:schemeClr val="tx1"/>
                  </a:solidFill>
                  <a:latin typeface="Arial Rounded MT Bold" panose="020F0704030504030204" pitchFamily="34" charset="0"/>
                </a:rPr>
                <a:t> να</a:t>
              </a:r>
              <a:r>
                <a:rPr lang="en-US" altLang="es-ES" sz="900" dirty="0" err="1">
                  <a:solidFill>
                    <a:schemeClr val="tx2">
                      <a:lumMod val="60000"/>
                      <a:lumOff val="40000"/>
                    </a:schemeClr>
                  </a:solidFill>
                  <a:latin typeface="Arial Rounded MT Bold" panose="020F0704030504030204" pitchFamily="34" charset="0"/>
                </a:rPr>
                <a:t>δημιουργούν</a:t>
              </a:r>
              <a:r>
                <a:rPr lang="en-US" altLang="es-ES" sz="900" dirty="0">
                  <a:solidFill>
                    <a:schemeClr val="tx2">
                      <a:lumMod val="60000"/>
                      <a:lumOff val="40000"/>
                    </a:schemeClr>
                  </a:solidFill>
                  <a:latin typeface="Arial Rounded MT Bold" panose="020F0704030504030204" pitchFamily="34" charset="0"/>
                </a:rPr>
                <a:t> </a:t>
              </a:r>
              <a:r>
                <a:rPr lang="en-US" altLang="es-ES" sz="900" dirty="0" err="1">
                  <a:solidFill>
                    <a:schemeClr val="tx2">
                      <a:lumMod val="60000"/>
                      <a:lumOff val="40000"/>
                    </a:schemeClr>
                  </a:solidFill>
                  <a:latin typeface="Arial Rounded MT Bold" panose="020F0704030504030204" pitchFamily="34" charset="0"/>
                </a:rPr>
                <a:t>νέες</a:t>
              </a:r>
              <a:r>
                <a:rPr lang="en-US" altLang="es-ES" sz="900" dirty="0">
                  <a:solidFill>
                    <a:schemeClr val="tx2">
                      <a:lumMod val="60000"/>
                      <a:lumOff val="40000"/>
                    </a:schemeClr>
                  </a:solidFill>
                  <a:latin typeface="Arial Rounded MT Bold" panose="020F0704030504030204" pitchFamily="34" charset="0"/>
                </a:rPr>
                <a:t> </a:t>
              </a:r>
              <a:r>
                <a:rPr lang="en-US" altLang="es-ES" sz="900" dirty="0" err="1">
                  <a:solidFill>
                    <a:schemeClr val="tx2">
                      <a:lumMod val="60000"/>
                      <a:lumOff val="40000"/>
                    </a:schemeClr>
                  </a:solidFill>
                  <a:latin typeface="Arial Rounded MT Bold" panose="020F0704030504030204" pitchFamily="34" charset="0"/>
                </a:rPr>
                <a:t>καινοτομίες</a:t>
              </a:r>
              <a:r>
                <a:rPr lang="el-GR" altLang="es-ES" sz="900" dirty="0">
                  <a:solidFill>
                    <a:schemeClr val="tx1"/>
                  </a:solidFill>
                  <a:latin typeface="Arial Rounded MT Bold" panose="020F0704030504030204" pitchFamily="34" charset="0"/>
                </a:rPr>
                <a:t>.</a:t>
              </a:r>
              <a:endParaRPr lang="en-US" altLang="es-ES" sz="900" dirty="0">
                <a:solidFill>
                  <a:schemeClr val="tx1"/>
                </a:solidFill>
                <a:latin typeface="Arial Rounded MT Bold" panose="020F0704030504030204" pitchFamily="34" charset="0"/>
              </a:endParaRPr>
            </a:p>
            <a:p>
              <a:pPr marL="0" lvl="0" indent="0" algn="ctr" defTabSz="400050" rtl="0">
                <a:lnSpc>
                  <a:spcPct val="90000"/>
                </a:lnSpc>
                <a:spcBef>
                  <a:spcPct val="0"/>
                </a:spcBef>
                <a:spcAft>
                  <a:spcPct val="35000"/>
                </a:spcAft>
                <a:buNone/>
              </a:pPr>
              <a:endParaRPr lang="es-ES" sz="900" kern="1200" dirty="0"/>
            </a:p>
          </p:txBody>
        </p:sp>
        <p:sp>
          <p:nvSpPr>
            <p:cNvPr id="7" name="Elipse 6">
              <a:extLst>
                <a:ext uri="{FF2B5EF4-FFF2-40B4-BE49-F238E27FC236}">
                  <a16:creationId xmlns:a16="http://schemas.microsoft.com/office/drawing/2014/main" id="{564023A7-3F55-4BAF-A55A-97AA7A963588}"/>
                </a:ext>
              </a:extLst>
            </p:cNvPr>
            <p:cNvSpPr/>
            <p:nvPr/>
          </p:nvSpPr>
          <p:spPr>
            <a:xfrm>
              <a:off x="1637274" y="1879270"/>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id="{05D11E4C-BAEC-41EA-A689-18D3684438CE}"/>
                </a:ext>
              </a:extLst>
            </p:cNvPr>
            <p:cNvSpPr/>
            <p:nvPr/>
          </p:nvSpPr>
          <p:spPr>
            <a:xfrm>
              <a:off x="1999775" y="2870730"/>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90" numCol="1" spcCol="1270" anchor="ctr" anchorCtr="0">
              <a:noAutofit/>
            </a:bodyPr>
            <a:lstStyle/>
            <a:p>
              <a:pPr algn="l" rtl="0">
                <a:defRPr/>
              </a:pPr>
              <a:r>
                <a:rPr lang="el-GR" altLang="es-ES" sz="900" dirty="0">
                  <a:solidFill>
                    <a:schemeClr val="tx2">
                      <a:lumMod val="60000"/>
                      <a:lumOff val="40000"/>
                    </a:schemeClr>
                  </a:solidFill>
                  <a:latin typeface="Arial Rounded MT Bold" panose="020F0704030504030204" pitchFamily="34" charset="0"/>
                </a:rPr>
                <a:t>Η </a:t>
              </a:r>
              <a:r>
                <a:rPr lang="en-US" altLang="es-ES" sz="900" dirty="0" err="1">
                  <a:solidFill>
                    <a:schemeClr val="tx2">
                      <a:lumMod val="60000"/>
                      <a:lumOff val="40000"/>
                    </a:schemeClr>
                  </a:solidFill>
                  <a:latin typeface="Arial Rounded MT Bold" panose="020F0704030504030204" pitchFamily="34" charset="0"/>
                </a:rPr>
                <a:t>Τεχνολογία</a:t>
              </a:r>
              <a:r>
                <a:rPr lang="en-US" altLang="es-ES" sz="900" dirty="0">
                  <a:solidFill>
                    <a:schemeClr val="tx2">
                      <a:lumMod val="60000"/>
                      <a:lumOff val="40000"/>
                    </a:schemeClr>
                  </a:solidFill>
                  <a:latin typeface="Arial Rounded MT Bold" panose="020F0704030504030204" pitchFamily="34" charset="0"/>
                </a:rPr>
                <a:t> πληροφοριών και επικοινωνιών (ΤΠΕ) </a:t>
              </a:r>
              <a:r>
                <a:rPr lang="en-US" altLang="es-ES" sz="900" dirty="0">
                  <a:solidFill>
                    <a:schemeClr val="tx1"/>
                  </a:solidFill>
                  <a:latin typeface="Arial Rounded MT Bold" panose="020F0704030504030204" pitchFamily="34" charset="0"/>
                </a:rPr>
                <a:t>σίγουρα </a:t>
              </a:r>
            </a:p>
            <a:p>
              <a:pPr algn="l" rtl="0">
                <a:defRPr/>
              </a:pPr>
              <a:r>
                <a:rPr lang="en-US" altLang="es-ES" sz="900" dirty="0">
                  <a:solidFill>
                    <a:schemeClr val="tx1"/>
                  </a:solidFill>
                  <a:latin typeface="Arial Rounded MT Bold" panose="020F0704030504030204" pitchFamily="34" charset="0"/>
                </a:rPr>
                <a:t>ανήκει στην ίδια κατηγορία με τον ατμό και τον ηλεκτρισμό.</a:t>
              </a:r>
              <a:r>
                <a:rPr lang="en-US" altLang="es-ES" sz="900" dirty="0">
                  <a:latin typeface="Arial Rounded MT Bold" panose="020F0704030504030204" pitchFamily="34" charset="0"/>
                </a:rPr>
                <a:t> </a:t>
              </a:r>
            </a:p>
            <a:p>
              <a:pPr marL="0" lvl="0" indent="0" algn="ctr" defTabSz="400050" rtl="0">
                <a:lnSpc>
                  <a:spcPct val="90000"/>
                </a:lnSpc>
                <a:spcBef>
                  <a:spcPct val="0"/>
                </a:spcBef>
                <a:spcAft>
                  <a:spcPct val="35000"/>
                </a:spcAft>
                <a:buNone/>
              </a:pPr>
              <a:endParaRPr lang="es-ES" sz="900" kern="1200" dirty="0"/>
            </a:p>
          </p:txBody>
        </p:sp>
        <p:sp>
          <p:nvSpPr>
            <p:cNvPr id="12" name="Elipse 11">
              <a:extLst>
                <a:ext uri="{FF2B5EF4-FFF2-40B4-BE49-F238E27FC236}">
                  <a16:creationId xmlns:a16="http://schemas.microsoft.com/office/drawing/2014/main" id="{CFC0002B-547C-48F5-B01D-F81948B33EBD}"/>
                </a:ext>
              </a:extLst>
            </p:cNvPr>
            <p:cNvSpPr/>
            <p:nvPr/>
          </p:nvSpPr>
          <p:spPr>
            <a:xfrm>
              <a:off x="1695304" y="2870731"/>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id="{31018E98-0E66-4389-A288-0C7CBD924B8C}"/>
                </a:ext>
              </a:extLst>
            </p:cNvPr>
            <p:cNvSpPr/>
            <p:nvPr/>
          </p:nvSpPr>
          <p:spPr>
            <a:xfrm>
              <a:off x="2007713" y="3862192"/>
              <a:ext cx="4156401" cy="763540"/>
            </a:xfrm>
            <a:custGeom>
              <a:avLst/>
              <a:gdLst>
                <a:gd name="connsiteX0" fmla="*/ 0 w 3731533"/>
                <a:gd name="connsiteY0" fmla="*/ 0 h 763539"/>
                <a:gd name="connsiteX1" fmla="*/ 3349764 w 3731533"/>
                <a:gd name="connsiteY1" fmla="*/ 0 h 763539"/>
                <a:gd name="connsiteX2" fmla="*/ 3731533 w 3731533"/>
                <a:gd name="connsiteY2" fmla="*/ 381770 h 763539"/>
                <a:gd name="connsiteX3" fmla="*/ 3349764 w 3731533"/>
                <a:gd name="connsiteY3" fmla="*/ 763539 h 763539"/>
                <a:gd name="connsiteX4" fmla="*/ 0 w 3731533"/>
                <a:gd name="connsiteY4" fmla="*/ 763539 h 763539"/>
                <a:gd name="connsiteX5" fmla="*/ 0 w 3731533"/>
                <a:gd name="connsiteY5" fmla="*/ 0 h 76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1533" h="763539">
                  <a:moveTo>
                    <a:pt x="3731533" y="763538"/>
                  </a:moveTo>
                  <a:lnTo>
                    <a:pt x="381769" y="763538"/>
                  </a:lnTo>
                  <a:lnTo>
                    <a:pt x="0" y="381769"/>
                  </a:lnTo>
                  <a:lnTo>
                    <a:pt x="381769" y="1"/>
                  </a:lnTo>
                  <a:lnTo>
                    <a:pt x="3731533" y="1"/>
                  </a:lnTo>
                  <a:lnTo>
                    <a:pt x="3731533" y="763538"/>
                  </a:lnTo>
                  <a:close/>
                </a:path>
              </a:pathLst>
            </a:cu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585" tIns="34291" rIns="64008" bIns="34289" numCol="1" spcCol="1270" anchor="ctr" anchorCtr="0">
              <a:noAutofit/>
            </a:bodyPr>
            <a:lstStyle/>
            <a:p>
              <a:pPr algn="l" rtl="0">
                <a:defRPr/>
              </a:pPr>
              <a:r>
                <a:rPr lang="en-US" altLang="es-ES" sz="900" dirty="0">
                  <a:solidFill>
                    <a:schemeClr val="tx1"/>
                  </a:solidFill>
                  <a:latin typeface="Arial Rounded MT Bold" panose="020F0704030504030204" pitchFamily="34" charset="0"/>
                </a:rPr>
                <a:t>Σχεδόν όλοι οι ιστορικοί της οικονομίας συμφωνούν </a:t>
              </a:r>
              <a:r>
                <a:rPr lang="en-US" altLang="es-ES" sz="900" dirty="0" err="1">
                  <a:solidFill>
                    <a:schemeClr val="tx1"/>
                  </a:solidFill>
                  <a:latin typeface="Arial Rounded MT Bold" panose="020F0704030504030204" pitchFamily="34" charset="0"/>
                </a:rPr>
                <a:t>να</a:t>
              </a:r>
              <a:r>
                <a:rPr lang="en-US" altLang="es-ES" sz="900" dirty="0">
                  <a:solidFill>
                    <a:schemeClr val="tx1"/>
                  </a:solidFill>
                  <a:latin typeface="Arial Rounded MT Bold" panose="020F0704030504030204" pitchFamily="34" charset="0"/>
                </a:rPr>
                <a:t> </a:t>
              </a:r>
              <a:r>
                <a:rPr lang="en-US" altLang="es-ES" sz="900" dirty="0" err="1">
                  <a:solidFill>
                    <a:schemeClr val="tx1"/>
                  </a:solidFill>
                  <a:latin typeface="Arial Rounded MT Bold" panose="020F0704030504030204" pitchFamily="34" charset="0"/>
                </a:rPr>
                <a:t>υπογραμμίσουν</a:t>
              </a:r>
              <a:r>
                <a:rPr lang="en-US" altLang="es-ES" sz="900" dirty="0">
                  <a:solidFill>
                    <a:schemeClr val="tx1"/>
                  </a:solidFill>
                  <a:latin typeface="Arial Rounded MT Bold" panose="020F0704030504030204" pitchFamily="34" charset="0"/>
                </a:rPr>
                <a:t> </a:t>
              </a:r>
              <a:r>
                <a:rPr lang="el-GR" altLang="es-ES" sz="900" dirty="0">
                  <a:solidFill>
                    <a:schemeClr val="tx1"/>
                  </a:solidFill>
                  <a:latin typeface="Arial Rounded MT Bold" panose="020F0704030504030204" pitchFamily="34" charset="0"/>
                </a:rPr>
                <a:t>ότι οι </a:t>
              </a:r>
              <a:r>
                <a:rPr lang="en-US" altLang="es-ES" sz="900" dirty="0">
                  <a:solidFill>
                    <a:schemeClr val="tx2">
                      <a:lumMod val="60000"/>
                      <a:lumOff val="40000"/>
                    </a:schemeClr>
                  </a:solidFill>
                  <a:latin typeface="Arial Rounded MT Bold" panose="020F0704030504030204" pitchFamily="34" charset="0"/>
                </a:rPr>
                <a:t>ΤΠΕ</a:t>
              </a:r>
              <a:r>
                <a:rPr lang="en-US" altLang="es-ES" sz="900" dirty="0">
                  <a:latin typeface="Arial Rounded MT Bold" panose="020F0704030504030204" pitchFamily="34" charset="0"/>
                </a:rPr>
                <a:t> </a:t>
              </a:r>
              <a:r>
                <a:rPr lang="en-US" altLang="es-ES" sz="900" dirty="0">
                  <a:solidFill>
                    <a:schemeClr val="tx1"/>
                  </a:solidFill>
                  <a:latin typeface="Arial Rounded MT Bold" panose="020F0704030504030204" pitchFamily="34" charset="0"/>
                </a:rPr>
                <a:t>σέβονται όλα τα κριτήρια που αναφέρονται παραπάνω και ως εκ τούτου </a:t>
              </a:r>
              <a:r>
                <a:rPr lang="en-US" altLang="es-ES" sz="900" dirty="0" err="1">
                  <a:solidFill>
                    <a:schemeClr val="tx2">
                      <a:lumMod val="60000"/>
                      <a:lumOff val="40000"/>
                    </a:schemeClr>
                  </a:solidFill>
                  <a:latin typeface="Arial Rounded MT Bold" panose="020F0704030504030204" pitchFamily="34" charset="0"/>
                </a:rPr>
                <a:t>πρέπει</a:t>
              </a:r>
              <a:r>
                <a:rPr lang="en-US" altLang="es-ES" sz="900" dirty="0">
                  <a:solidFill>
                    <a:schemeClr val="tx2">
                      <a:lumMod val="60000"/>
                      <a:lumOff val="40000"/>
                    </a:schemeClr>
                  </a:solidFill>
                  <a:latin typeface="Arial Rounded MT Bold" panose="020F0704030504030204" pitchFamily="34" charset="0"/>
                </a:rPr>
                <a:t> </a:t>
              </a:r>
              <a:r>
                <a:rPr lang="el-GR" altLang="es-ES" sz="900" dirty="0">
                  <a:solidFill>
                    <a:schemeClr val="tx2">
                      <a:lumMod val="60000"/>
                      <a:lumOff val="40000"/>
                    </a:schemeClr>
                  </a:solidFill>
                  <a:latin typeface="Arial Rounded MT Bold" panose="020F0704030504030204" pitchFamily="34" charset="0"/>
                </a:rPr>
                <a:t>να </a:t>
              </a:r>
              <a:endParaRPr lang="en-US" altLang="es-ES" sz="900" dirty="0">
                <a:solidFill>
                  <a:schemeClr val="tx2">
                    <a:lumMod val="60000"/>
                    <a:lumOff val="40000"/>
                  </a:schemeClr>
                </a:solidFill>
                <a:latin typeface="Arial Rounded MT Bold" panose="020F0704030504030204" pitchFamily="34" charset="0"/>
              </a:endParaRPr>
            </a:p>
            <a:p>
              <a:pPr algn="l" rtl="0">
                <a:defRPr/>
              </a:pPr>
              <a:r>
                <a:rPr lang="el-GR" altLang="es-ES" sz="900" dirty="0">
                  <a:solidFill>
                    <a:schemeClr val="tx2">
                      <a:lumMod val="60000"/>
                      <a:lumOff val="40000"/>
                    </a:schemeClr>
                  </a:solidFill>
                  <a:latin typeface="Arial Rounded MT Bold" panose="020F0704030504030204" pitchFamily="34" charset="0"/>
                </a:rPr>
                <a:t>Ε</a:t>
              </a:r>
              <a:r>
                <a:rPr lang="en-US" altLang="es-ES" sz="900" dirty="0" err="1">
                  <a:solidFill>
                    <a:schemeClr val="tx2">
                      <a:lumMod val="60000"/>
                      <a:lumOff val="40000"/>
                    </a:schemeClr>
                  </a:solidFill>
                  <a:latin typeface="Arial Rounded MT Bold" panose="020F0704030504030204" pitchFamily="34" charset="0"/>
                </a:rPr>
                <a:t>γγραφ</a:t>
              </a:r>
              <a:r>
                <a:rPr lang="el-GR" altLang="es-ES" sz="900" dirty="0" err="1">
                  <a:solidFill>
                    <a:schemeClr val="tx2">
                      <a:lumMod val="60000"/>
                      <a:lumOff val="40000"/>
                    </a:schemeClr>
                  </a:solidFill>
                  <a:latin typeface="Arial Rounded MT Bold" panose="020F0704030504030204" pitchFamily="34" charset="0"/>
                </a:rPr>
                <a:t>ούν</a:t>
              </a:r>
              <a:r>
                <a:rPr lang="el-GR" altLang="es-ES" sz="900" dirty="0">
                  <a:solidFill>
                    <a:schemeClr val="tx2">
                      <a:lumMod val="60000"/>
                      <a:lumOff val="40000"/>
                    </a:schemeClr>
                  </a:solidFill>
                  <a:latin typeface="Arial Rounded MT Bold" panose="020F0704030504030204" pitchFamily="34" charset="0"/>
                </a:rPr>
                <a:t> </a:t>
              </a:r>
              <a:r>
                <a:rPr lang="en-US" altLang="es-ES" sz="900" dirty="0" err="1">
                  <a:solidFill>
                    <a:schemeClr val="tx2">
                      <a:lumMod val="60000"/>
                      <a:lumOff val="40000"/>
                    </a:schemeClr>
                  </a:solidFill>
                  <a:latin typeface="Arial Rounded MT Bold" panose="020F0704030504030204" pitchFamily="34" charset="0"/>
                </a:rPr>
                <a:t>αυτόματα</a:t>
              </a:r>
              <a:r>
                <a:rPr lang="en-US" altLang="es-ES" sz="900" dirty="0">
                  <a:solidFill>
                    <a:schemeClr val="tx2">
                      <a:lumMod val="60000"/>
                      <a:lumOff val="40000"/>
                    </a:schemeClr>
                  </a:solidFill>
                  <a:latin typeface="Arial Rounded MT Bold" panose="020F0704030504030204" pitchFamily="34" charset="0"/>
                </a:rPr>
                <a:t> στο club τ</a:t>
              </a:r>
              <a:r>
                <a:rPr lang="el-GR" altLang="es-ES" sz="900" dirty="0">
                  <a:solidFill>
                    <a:schemeClr val="tx2">
                      <a:lumMod val="60000"/>
                      <a:lumOff val="40000"/>
                    </a:schemeClr>
                  </a:solidFill>
                  <a:latin typeface="Arial Rounded MT Bold" panose="020F0704030504030204" pitchFamily="34" charset="0"/>
                </a:rPr>
                <a:t>ων τεχνολογιών </a:t>
              </a:r>
              <a:r>
                <a:rPr lang="en-US" altLang="es-ES" sz="900" dirty="0" err="1">
                  <a:solidFill>
                    <a:srgbClr val="E941D5"/>
                  </a:solidFill>
                  <a:latin typeface="Arial Rounded MT Bold" panose="020F0704030504030204" pitchFamily="34" charset="0"/>
                </a:rPr>
                <a:t>γενικού</a:t>
              </a:r>
              <a:r>
                <a:rPr lang="en-US" altLang="es-ES" sz="900" dirty="0">
                  <a:solidFill>
                    <a:srgbClr val="E941D5"/>
                  </a:solidFill>
                  <a:latin typeface="Arial Rounded MT Bold" panose="020F0704030504030204" pitchFamily="34" charset="0"/>
                </a:rPr>
                <a:t> </a:t>
              </a:r>
              <a:r>
                <a:rPr lang="en-US" altLang="es-ES" sz="900" dirty="0" err="1">
                  <a:solidFill>
                    <a:srgbClr val="E941D5"/>
                  </a:solidFill>
                  <a:latin typeface="Arial Rounded MT Bold" panose="020F0704030504030204" pitchFamily="34" charset="0"/>
                </a:rPr>
                <a:t>σκοπού</a:t>
              </a:r>
              <a:r>
                <a:rPr lang="el-GR" altLang="es-ES" sz="900" dirty="0">
                  <a:solidFill>
                    <a:srgbClr val="E941D5"/>
                  </a:solidFill>
                  <a:latin typeface="Arial Rounded MT Bold" panose="020F0704030504030204" pitchFamily="34" charset="0"/>
                </a:rPr>
                <a:t>.</a:t>
              </a:r>
              <a:endParaRPr lang="en-US" altLang="es-ES" sz="900" dirty="0">
                <a:solidFill>
                  <a:srgbClr val="E941D5"/>
                </a:solidFill>
                <a:latin typeface="Arial Rounded MT Bold" panose="020F0704030504030204" pitchFamily="34" charset="0"/>
              </a:endParaRPr>
            </a:p>
          </p:txBody>
        </p:sp>
        <p:sp>
          <p:nvSpPr>
            <p:cNvPr id="18" name="Elipse 17">
              <a:extLst>
                <a:ext uri="{FF2B5EF4-FFF2-40B4-BE49-F238E27FC236}">
                  <a16:creationId xmlns:a16="http://schemas.microsoft.com/office/drawing/2014/main" id="{1E916F9F-CB40-4980-985C-6B2A77A16701}"/>
                </a:ext>
              </a:extLst>
            </p:cNvPr>
            <p:cNvSpPr/>
            <p:nvPr/>
          </p:nvSpPr>
          <p:spPr>
            <a:xfrm>
              <a:off x="1695304" y="3862193"/>
              <a:ext cx="807877" cy="763539"/>
            </a:xfrm>
            <a:prstGeom prst="ellipse">
              <a:avLst/>
            </a:prstGeom>
            <a:solidFill>
              <a:schemeClr val="accent3">
                <a:lumMod val="40000"/>
                <a:lumOff val="60000"/>
              </a:schemeClr>
            </a:solidFill>
            <a:ln>
              <a:solidFill>
                <a:schemeClr val="accent4">
                  <a:lumMod val="75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692233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32555" y="2094761"/>
            <a:ext cx="6022660"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 Cowen λέει: «τ</a:t>
            </a:r>
            <a:r>
              <a:rPr lang="el-GR" altLang="es-ES" sz="1200" dirty="0">
                <a:latin typeface="Arial Rounded MT Bold" panose="020F0704030504030204" pitchFamily="34" charset="0"/>
              </a:rPr>
              <a:t>α</a:t>
            </a:r>
            <a:r>
              <a:rPr lang="en-US" altLang="es-ES" sz="1200" dirty="0">
                <a:solidFill>
                  <a:schemeClr val="tx2">
                    <a:lumMod val="60000"/>
                    <a:lumOff val="40000"/>
                  </a:schemeClr>
                </a:solidFill>
                <a:latin typeface="Arial Rounded MT Bold" panose="020F0704030504030204" pitchFamily="34" charset="0"/>
              </a:rPr>
              <a:t> πλεονεκτήματα του Διαδικτύου </a:t>
            </a:r>
            <a:r>
              <a:rPr lang="en-US" altLang="es-ES" sz="1200" dirty="0">
                <a:latin typeface="Arial Rounded MT Bold" panose="020F0704030504030204" pitchFamily="34" charset="0"/>
              </a:rPr>
              <a:t>είναι πολύ συγκεκριμένα και είμαι </a:t>
            </a:r>
            <a:r>
              <a:rPr lang="en-US" altLang="es-ES" sz="1200" dirty="0" err="1">
                <a:latin typeface="Arial Rounded MT Bold" panose="020F0704030504030204" pitchFamily="34" charset="0"/>
              </a:rPr>
              <a:t>εδώ</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για να τα </a:t>
            </a:r>
            <a:r>
              <a:rPr lang="en-US" altLang="es-ES" sz="1200" dirty="0" err="1">
                <a:latin typeface="Arial Rounded MT Bold" panose="020F0704030504030204" pitchFamily="34" charset="0"/>
              </a:rPr>
              <a:t>επαινέσ</a:t>
            </a:r>
            <a:r>
              <a:rPr lang="el-GR" altLang="es-ES" sz="1200" dirty="0">
                <a:latin typeface="Arial Rounded MT Bold" panose="020F0704030504030204" pitchFamily="34" charset="0"/>
              </a:rPr>
              <a:t>ω</a:t>
            </a:r>
            <a:r>
              <a:rPr lang="en-US" altLang="es-ES" sz="1200" dirty="0">
                <a:latin typeface="Arial Rounded MT Bold" panose="020F0704030504030204" pitchFamily="34" charset="0"/>
              </a:rPr>
              <a:t> τους, όχι 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επικρίν</a:t>
            </a:r>
            <a:r>
              <a:rPr lang="el-GR" altLang="es-ES" sz="1200" dirty="0">
                <a:latin typeface="Arial Rounded MT Bold" panose="020F0704030504030204" pitchFamily="34" charset="0"/>
              </a:rPr>
              <a:t>ω</a:t>
            </a:r>
            <a:r>
              <a:rPr lang="en-US" altLang="es-ES" sz="1200" dirty="0">
                <a:latin typeface="Arial Rounded MT Bold" panose="020F0704030504030204" pitchFamily="34" charset="0"/>
              </a:rPr>
              <a:t> [...]. Η μεγάλη εικόνα είναι η εξής: διασκεδάζουμε περισσότερο χάρη στο Διαδίκτυο. Και διασκεδάζουμε ξοδεύοντας λιγότερα. [Αλλά] </a:t>
            </a:r>
            <a:r>
              <a:rPr lang="el-GR" altLang="es-ES" sz="1200" dirty="0">
                <a:latin typeface="Arial Rounded MT Bold" panose="020F0704030504030204" pitchFamily="34" charset="0"/>
              </a:rPr>
              <a:t>βρισκόμαστε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σπάνι</a:t>
            </a:r>
            <a:r>
              <a:rPr lang="el-GR" altLang="es-ES" sz="1200" dirty="0">
                <a:latin typeface="Arial Rounded MT Bold" panose="020F0704030504030204" pitchFamily="34" charset="0"/>
              </a:rPr>
              <a:t>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από την πλευρά των εσόδων, οπότε είναι δύσκολο να πληρώσουμε τα χρέη μας, είτε πρόκειται για ιδιώτες, </a:t>
            </a:r>
          </a:p>
          <a:p>
            <a:pPr algn="l" rtl="0">
              <a:defRPr/>
            </a:pPr>
            <a:r>
              <a:rPr lang="en-US" altLang="es-ES" sz="1200" dirty="0">
                <a:latin typeface="Arial Rounded MT Bold" panose="020F0704030504030204" pitchFamily="34" charset="0"/>
              </a:rPr>
              <a:t>επιχείρηση ή κυβέρνηση ».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 </a:t>
            </a:r>
            <a:r>
              <a:rPr lang="en-US" altLang="es-ES" sz="1200" dirty="0">
                <a:solidFill>
                  <a:schemeClr val="tx2">
                    <a:lumMod val="60000"/>
                    <a:lumOff val="40000"/>
                  </a:schemeClr>
                </a:solidFill>
                <a:latin typeface="Arial Rounded MT Bold" panose="020F0704030504030204" pitchFamily="34" charset="0"/>
              </a:rPr>
              <a:t>21</a:t>
            </a:r>
            <a:r>
              <a:rPr lang="el-GR" altLang="es-ES" sz="1200" baseline="30000" dirty="0" err="1">
                <a:solidFill>
                  <a:schemeClr val="tx2">
                    <a:lumMod val="60000"/>
                    <a:lumOff val="40000"/>
                  </a:schemeClr>
                </a:solidFill>
                <a:latin typeface="Arial Rounded MT Bold" panose="020F0704030504030204" pitchFamily="34" charset="0"/>
              </a:rPr>
              <a:t>ος</a:t>
            </a:r>
            <a:r>
              <a:rPr lang="el-GR" altLang="es-ES" sz="1200" baseline="300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αιώνα</a:t>
            </a:r>
            <a:r>
              <a:rPr lang="el-GR" altLang="es-ES" sz="1200" dirty="0">
                <a:solidFill>
                  <a:schemeClr val="tx2">
                    <a:lumMod val="60000"/>
                    <a:lumOff val="40000"/>
                  </a:schemeClr>
                </a:solidFill>
                <a:latin typeface="Arial Rounded MT Bold" panose="020F0704030504030204" pitchFamily="34" charset="0"/>
              </a:rPr>
              <a:t>ς</a:t>
            </a:r>
            <a:r>
              <a:rPr lang="en-US" altLang="es-ES" sz="1200" dirty="0">
                <a:solidFill>
                  <a:schemeClr val="tx2">
                    <a:lumMod val="60000"/>
                    <a:lumOff val="40000"/>
                  </a:schemeClr>
                </a:solidFill>
                <a:latin typeface="Arial Rounded MT Bold" panose="020F0704030504030204" pitchFamily="34" charset="0"/>
              </a:rPr>
              <a:t> ΤΠΕ</a:t>
            </a:r>
            <a:r>
              <a:rPr lang="en-US" altLang="es-ES" sz="1200" dirty="0">
                <a:latin typeface="Arial Rounded MT Bold" panose="020F0704030504030204" pitchFamily="34" charset="0"/>
              </a:rPr>
              <a:t>, εν ολίγοις, απέτυχε στην κύρια εξέταση, </a:t>
            </a:r>
            <a:r>
              <a:rPr lang="en-US" altLang="es-ES" sz="1200" dirty="0" err="1">
                <a:latin typeface="Arial Rounded MT Bold" panose="020F0704030504030204" pitchFamily="34" charset="0"/>
              </a:rPr>
              <a:t>αυτή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που</a:t>
            </a:r>
            <a:r>
              <a:rPr lang="el-GR" altLang="es-ES" sz="1200" dirty="0">
                <a:latin typeface="Arial Rounded MT Bold" panose="020F0704030504030204" pitchFamily="34" charset="0"/>
              </a:rPr>
              <a:t> τους</a:t>
            </a:r>
            <a:r>
              <a:rPr lang="en-US" altLang="es-ES" sz="1200" dirty="0">
                <a:latin typeface="Arial Rounded MT Bold" panose="020F0704030504030204" pitchFamily="34" charset="0"/>
              </a:rPr>
              <a:t> ζητά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αποδειχθ</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ως </a:t>
            </a:r>
            <a:r>
              <a:rPr lang="en-US" altLang="es-ES" sz="1200" dirty="0" err="1">
                <a:latin typeface="Arial Rounded MT Bold" panose="020F0704030504030204" pitchFamily="34" charset="0"/>
              </a:rPr>
              <a:t>οικονομικά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σημαντικ</a:t>
            </a:r>
            <a:r>
              <a:rPr lang="el-GR" altLang="es-ES" sz="1200" dirty="0" err="1">
                <a:latin typeface="Arial Rounded MT Bold" panose="020F0704030504030204" pitchFamily="34" charset="0"/>
              </a:rPr>
              <a:t>ές</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AAEAB6F-D33B-48CD-9408-CCE2CDB12A52}"/>
              </a:ext>
            </a:extLst>
          </p:cNvPr>
          <p:cNvSpPr/>
          <p:nvPr/>
        </p:nvSpPr>
        <p:spPr>
          <a:xfrm>
            <a:off x="1588785" y="14916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FEACEC8B-D693-4ED6-ADB5-782F4626F3E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74234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1370" y="1655230"/>
            <a:ext cx="6207782" cy="276999"/>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Παρουσιάστηκαν οι πιο αξιοσημείωτες πτυχές της δεύτερης εποχής των μηχανών: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047195-DB51-4AC4-8FD7-8B15BB6E41A8}"/>
              </a:ext>
            </a:extLst>
          </p:cNvPr>
          <p:cNvSpPr/>
          <p:nvPr/>
        </p:nvSpPr>
        <p:spPr>
          <a:xfrm>
            <a:off x="1579144" y="1203598"/>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Τεχνολογίες γενικού σκοπού: αυτές που έχουν πραγματικά σημασία</a:t>
            </a:r>
            <a:endParaRPr lang="it-IT" altLang="es-ES" sz="1200" dirty="0">
              <a:solidFill>
                <a:schemeClr val="tx1"/>
              </a:solidFill>
              <a:latin typeface="Arial Rounded MT Bold" panose="020F0704030504030204" pitchFamily="34" charset="0"/>
            </a:endParaRPr>
          </a:p>
        </p:txBody>
      </p:sp>
      <p:sp>
        <p:nvSpPr>
          <p:cNvPr id="10" name="Donut 24">
            <a:extLst>
              <a:ext uri="{FF2B5EF4-FFF2-40B4-BE49-F238E27FC236}">
                <a16:creationId xmlns:a16="http://schemas.microsoft.com/office/drawing/2014/main" id="{6CD6BFB6-E0E2-4F8B-ADD4-31E5BD6F127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CuadroTexto 16">
            <a:extLst>
              <a:ext uri="{FF2B5EF4-FFF2-40B4-BE49-F238E27FC236}">
                <a16:creationId xmlns:a16="http://schemas.microsoft.com/office/drawing/2014/main" id="{C1FF3449-C66C-4B91-935F-5E1DD8560E0A}"/>
              </a:ext>
            </a:extLst>
          </p:cNvPr>
          <p:cNvSpPr txBox="1"/>
          <p:nvPr/>
        </p:nvSpPr>
        <p:spPr>
          <a:xfrm>
            <a:off x="1541935" y="4049817"/>
            <a:ext cx="6003639" cy="461665"/>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Αυτές οι τρεις δυνάμεις μας εγγυώνται επιτεύγματα που μετατρέπουν την επιστημονική φαντασία σε καθημερινή πραγματικότητα.</a:t>
            </a:r>
            <a:endParaRPr lang="en-GB" altLang="es-ES" sz="1200" dirty="0">
              <a:latin typeface="Arial Rounded MT Bold" panose="020F0704030504030204" pitchFamily="34" charset="0"/>
            </a:endParaRPr>
          </a:p>
        </p:txBody>
      </p:sp>
      <p:grpSp>
        <p:nvGrpSpPr>
          <p:cNvPr id="7" name="Grupo 6">
            <a:extLst>
              <a:ext uri="{FF2B5EF4-FFF2-40B4-BE49-F238E27FC236}">
                <a16:creationId xmlns:a16="http://schemas.microsoft.com/office/drawing/2014/main" id="{6E58E8A4-7E53-4EF6-AD34-69D47C5D77AF}"/>
              </a:ext>
            </a:extLst>
          </p:cNvPr>
          <p:cNvGrpSpPr/>
          <p:nvPr/>
        </p:nvGrpSpPr>
        <p:grpSpPr>
          <a:xfrm>
            <a:off x="1397833" y="1793729"/>
            <a:ext cx="6116261" cy="2376264"/>
            <a:chOff x="1192043" y="1758692"/>
            <a:chExt cx="5904000" cy="2376264"/>
          </a:xfrm>
        </p:grpSpPr>
        <p:graphicFrame>
          <p:nvGraphicFramePr>
            <p:cNvPr id="2" name="Diagrama 1">
              <a:extLst>
                <a:ext uri="{FF2B5EF4-FFF2-40B4-BE49-F238E27FC236}">
                  <a16:creationId xmlns:a16="http://schemas.microsoft.com/office/drawing/2014/main" id="{012B3433-19DB-42DA-92BD-E09F3ABE2BC3}"/>
                </a:ext>
              </a:extLst>
            </p:cNvPr>
            <p:cNvGraphicFramePr/>
            <p:nvPr>
              <p:extLst>
                <p:ext uri="{D42A27DB-BD31-4B8C-83A1-F6EECF244321}">
                  <p14:modId xmlns:p14="http://schemas.microsoft.com/office/powerpoint/2010/main" val="267079569"/>
                </p:ext>
              </p:extLst>
            </p:nvPr>
          </p:nvGraphicFramePr>
          <p:xfrm>
            <a:off x="1192043" y="1758692"/>
            <a:ext cx="590400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0840BCA1-C48E-4A90-B6F1-806C15C12ECA}"/>
                </a:ext>
              </a:extLst>
            </p:cNvPr>
            <p:cNvSpPr txBox="1"/>
            <p:nvPr/>
          </p:nvSpPr>
          <p:spPr>
            <a:xfrm>
              <a:off x="1350816" y="2017583"/>
              <a:ext cx="278454" cy="369332"/>
            </a:xfrm>
            <a:prstGeom prst="rect">
              <a:avLst/>
            </a:prstGeom>
            <a:noFill/>
          </p:spPr>
          <p:txBody>
            <a:bodyPr wrap="square" rtlCol="0">
              <a:spAutoFit/>
            </a:bodyPr>
            <a:lstStyle/>
            <a:p>
              <a:pPr algn="l" rtl="0"/>
              <a:r>
                <a:rPr lang="es-ES" dirty="0"/>
                <a:t>1</a:t>
              </a:r>
            </a:p>
          </p:txBody>
        </p:sp>
        <p:sp>
          <p:nvSpPr>
            <p:cNvPr id="18" name="CuadroTexto 17">
              <a:extLst>
                <a:ext uri="{FF2B5EF4-FFF2-40B4-BE49-F238E27FC236}">
                  <a16:creationId xmlns:a16="http://schemas.microsoft.com/office/drawing/2014/main" id="{E3475385-FD3A-4BC0-B38E-E23509AE5FE9}"/>
                </a:ext>
              </a:extLst>
            </p:cNvPr>
            <p:cNvSpPr txBox="1"/>
            <p:nvPr/>
          </p:nvSpPr>
          <p:spPr>
            <a:xfrm>
              <a:off x="1483458" y="2762158"/>
              <a:ext cx="430234" cy="369332"/>
            </a:xfrm>
            <a:prstGeom prst="rect">
              <a:avLst/>
            </a:prstGeom>
            <a:noFill/>
          </p:spPr>
          <p:txBody>
            <a:bodyPr wrap="square" rtlCol="0">
              <a:spAutoFit/>
            </a:bodyPr>
            <a:lstStyle/>
            <a:p>
              <a:pPr algn="l" rtl="0"/>
              <a:r>
                <a:rPr lang="es-ES" dirty="0"/>
                <a:t> 2</a:t>
              </a:r>
            </a:p>
          </p:txBody>
        </p:sp>
        <p:sp>
          <p:nvSpPr>
            <p:cNvPr id="20" name="CuadroTexto 19">
              <a:extLst>
                <a:ext uri="{FF2B5EF4-FFF2-40B4-BE49-F238E27FC236}">
                  <a16:creationId xmlns:a16="http://schemas.microsoft.com/office/drawing/2014/main" id="{00D025F6-CEF6-4A57-8EAC-ACE23F5A03A4}"/>
                </a:ext>
              </a:extLst>
            </p:cNvPr>
            <p:cNvSpPr txBox="1"/>
            <p:nvPr/>
          </p:nvSpPr>
          <p:spPr>
            <a:xfrm>
              <a:off x="1340515" y="3478847"/>
              <a:ext cx="278454" cy="369332"/>
            </a:xfrm>
            <a:prstGeom prst="rect">
              <a:avLst/>
            </a:prstGeom>
            <a:noFill/>
          </p:spPr>
          <p:txBody>
            <a:bodyPr wrap="square" rtlCol="0">
              <a:spAutoFit/>
            </a:bodyPr>
            <a:lstStyle/>
            <a:p>
              <a:pPr algn="l" rtl="0"/>
              <a:r>
                <a:rPr lang="es-ES" dirty="0"/>
                <a:t>3</a:t>
              </a:r>
            </a:p>
          </p:txBody>
        </p:sp>
      </p:grpSp>
    </p:spTree>
    <p:extLst>
      <p:ext uri="{BB962C8B-B14F-4D97-AF65-F5344CB8AC3E}">
        <p14:creationId xmlns:p14="http://schemas.microsoft.com/office/powerpoint/2010/main" val="2986272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4125" y="1696232"/>
            <a:ext cx="5961184" cy="175432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Ακριβώς όπως τα δωρεάν προϊόντα </a:t>
            </a:r>
            <a:r>
              <a:rPr lang="en-US" altLang="es-ES" sz="1200" dirty="0" err="1">
                <a:latin typeface="Arial Rounded MT Bold" panose="020F0704030504030204" pitchFamily="34" charset="0"/>
              </a:rPr>
              <a:t>αντί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για</a:t>
            </a:r>
            <a:r>
              <a:rPr lang="el-GR" altLang="es-ES" sz="1200" dirty="0">
                <a:latin typeface="Arial Rounded MT Bold" panose="020F0704030504030204" pitchFamily="34" charset="0"/>
              </a:rPr>
              <a:t> τα</a:t>
            </a:r>
            <a:r>
              <a:rPr lang="en-US" altLang="es-ES" sz="1200" dirty="0">
                <a:latin typeface="Arial Rounded MT Bold" panose="020F0704030504030204" pitchFamily="34" charset="0"/>
              </a:rPr>
              <a:t> φυσικά προϊόντα αποτελούν ολοένα και περισσότερο </a:t>
            </a:r>
          </a:p>
          <a:p>
            <a:pPr algn="l" rtl="0">
              <a:defRPr/>
            </a:pPr>
            <a:r>
              <a:rPr lang="en-US" altLang="es-ES" sz="1200" dirty="0">
                <a:latin typeface="Arial Rounded MT Bold" panose="020F0704030504030204" pitchFamily="34" charset="0"/>
              </a:rPr>
              <a:t>σημαντικό κομμάτι της κατανάλωσης, τα άυλα στοιχεία αποτελούν επίσης ένα αυξανόμενο κεφαλαιακό περιουσιακό στοιχείο </a:t>
            </a:r>
          </a:p>
          <a:p>
            <a:pPr algn="l" rtl="0">
              <a:defRPr/>
            </a:pPr>
            <a:r>
              <a:rPr lang="el-GR" altLang="es-ES" sz="1200" dirty="0">
                <a:latin typeface="Arial Rounded MT Bold" panose="020F0704030504030204" pitchFamily="34" charset="0"/>
              </a:rPr>
              <a:t>της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οικονομία</a:t>
            </a:r>
            <a:r>
              <a:rPr lang="el-GR" altLang="es-ES" sz="1200" dirty="0">
                <a:latin typeface="Arial Rounded MT Bold" panose="020F0704030504030204" pitchFamily="34" charset="0"/>
              </a:rPr>
              <a:t>ς</a:t>
            </a:r>
            <a:r>
              <a:rPr lang="en-US" altLang="es-ES" sz="1200" dirty="0">
                <a:latin typeface="Arial Rounded MT Bold" panose="020F0704030504030204" pitchFamily="34" charset="0"/>
              </a:rPr>
              <a:t>. </a:t>
            </a:r>
          </a:p>
          <a:p>
            <a:pPr algn="l" rtl="0">
              <a:defRPr/>
            </a:pPr>
            <a:endParaRPr lang="it-IT" altLang="es-ES" sz="1200"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Παραγωγή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δεύτερη</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εποχή</a:t>
            </a:r>
            <a:r>
              <a:rPr lang="en-US" altLang="es-ES" sz="1200" dirty="0">
                <a:solidFill>
                  <a:schemeClr val="tx2">
                    <a:lumMod val="60000"/>
                    <a:lumOff val="40000"/>
                  </a:schemeClr>
                </a:solidFill>
                <a:latin typeface="Arial Rounded MT Bold" panose="020F0704030504030204" pitchFamily="34" charset="0"/>
              </a:rPr>
              <a:t> των μηχανών </a:t>
            </a:r>
            <a:r>
              <a:rPr lang="en-US" altLang="es-ES" sz="1200" dirty="0">
                <a:latin typeface="Arial Rounded MT Bold" panose="020F0704030504030204" pitchFamily="34" charset="0"/>
              </a:rPr>
              <a:t>βασίζεται λιγότερο σε μηχανήματα και φυσικές δομές (κεφάλαια) και περισσότερο σε </a:t>
            </a:r>
            <a:r>
              <a:rPr lang="en-US" altLang="es-ES" sz="1200" dirty="0">
                <a:solidFill>
                  <a:schemeClr val="tx2">
                    <a:lumMod val="60000"/>
                    <a:lumOff val="40000"/>
                  </a:schemeClr>
                </a:solidFill>
                <a:latin typeface="Arial Rounded MT Bold" panose="020F0704030504030204" pitchFamily="34" charset="0"/>
              </a:rPr>
              <a:t>τέσσερις κατηγορίες άυλων περιουσιακών στοιχείων</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07A3AD81-A173-4595-B8A6-507C57769EF3}"/>
              </a:ext>
            </a:extLst>
          </p:cNvPr>
          <p:cNvSpPr/>
          <p:nvPr/>
        </p:nvSpPr>
        <p:spPr>
          <a:xfrm>
            <a:off x="1578879" y="127560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306E5746-A9A5-4952-BE62-03FA1474005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9" name="Forma libre: forma 8">
            <a:extLst>
              <a:ext uri="{FF2B5EF4-FFF2-40B4-BE49-F238E27FC236}">
                <a16:creationId xmlns:a16="http://schemas.microsoft.com/office/drawing/2014/main" id="{0DF41514-8FC4-466E-A07E-AB374A5F5613}"/>
              </a:ext>
            </a:extLst>
          </p:cNvPr>
          <p:cNvSpPr/>
          <p:nvPr/>
        </p:nvSpPr>
        <p:spPr>
          <a:xfrm>
            <a:off x="1959923"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rtl="0">
              <a:lnSpc>
                <a:spcPct val="90000"/>
              </a:lnSpc>
              <a:spcBef>
                <a:spcPct val="0"/>
              </a:spcBef>
              <a:spcAft>
                <a:spcPct val="35000"/>
              </a:spcAft>
              <a:buNone/>
            </a:pPr>
            <a:endParaRPr lang="es-ES" sz="4000" kern="1200"/>
          </a:p>
        </p:txBody>
      </p:sp>
      <p:sp>
        <p:nvSpPr>
          <p:cNvPr id="24" name="Forma libre: forma 23">
            <a:extLst>
              <a:ext uri="{FF2B5EF4-FFF2-40B4-BE49-F238E27FC236}">
                <a16:creationId xmlns:a16="http://schemas.microsoft.com/office/drawing/2014/main" id="{36C783D0-4015-4C0B-841E-97338164E886}"/>
              </a:ext>
            </a:extLst>
          </p:cNvPr>
          <p:cNvSpPr/>
          <p:nvPr/>
        </p:nvSpPr>
        <p:spPr>
          <a:xfrm>
            <a:off x="5082235" y="1851670"/>
            <a:ext cx="2973631" cy="628457"/>
          </a:xfrm>
          <a:custGeom>
            <a:avLst/>
            <a:gdLst>
              <a:gd name="connsiteX0" fmla="*/ 0 w 2973631"/>
              <a:gd name="connsiteY0" fmla="*/ 0 h 628457"/>
              <a:gd name="connsiteX1" fmla="*/ 2973631 w 2973631"/>
              <a:gd name="connsiteY1" fmla="*/ 0 h 628457"/>
              <a:gd name="connsiteX2" fmla="*/ 2973631 w 2973631"/>
              <a:gd name="connsiteY2" fmla="*/ 628457 h 628457"/>
              <a:gd name="connsiteX3" fmla="*/ 0 w 2973631"/>
              <a:gd name="connsiteY3" fmla="*/ 628457 h 628457"/>
              <a:gd name="connsiteX4" fmla="*/ 0 w 2973631"/>
              <a:gd name="connsiteY4" fmla="*/ 0 h 62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631" h="628457">
                <a:moveTo>
                  <a:pt x="0" y="0"/>
                </a:moveTo>
                <a:lnTo>
                  <a:pt x="2973631" y="0"/>
                </a:lnTo>
                <a:lnTo>
                  <a:pt x="2973631" y="628457"/>
                </a:lnTo>
                <a:lnTo>
                  <a:pt x="0" y="6284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50800" rIns="76200" bIns="50800" numCol="1" spcCol="1270" anchor="ctr" anchorCtr="0">
            <a:noAutofit/>
          </a:bodyPr>
          <a:lstStyle/>
          <a:p>
            <a:pPr marL="0" lvl="0" indent="0" algn="l" defTabSz="1778000" rtl="0">
              <a:lnSpc>
                <a:spcPct val="90000"/>
              </a:lnSpc>
              <a:spcBef>
                <a:spcPct val="0"/>
              </a:spcBef>
              <a:spcAft>
                <a:spcPct val="35000"/>
              </a:spcAft>
              <a:buNone/>
            </a:pPr>
            <a:endParaRPr lang="es-ES" sz="4000" kern="1200"/>
          </a:p>
        </p:txBody>
      </p:sp>
      <p:grpSp>
        <p:nvGrpSpPr>
          <p:cNvPr id="31" name="Grupo 30">
            <a:extLst>
              <a:ext uri="{FF2B5EF4-FFF2-40B4-BE49-F238E27FC236}">
                <a16:creationId xmlns:a16="http://schemas.microsoft.com/office/drawing/2014/main" id="{4560FC66-8A5B-43EA-A9D3-61C84C225DFD}"/>
              </a:ext>
            </a:extLst>
          </p:cNvPr>
          <p:cNvGrpSpPr/>
          <p:nvPr/>
        </p:nvGrpSpPr>
        <p:grpSpPr>
          <a:xfrm>
            <a:off x="1721214" y="3190099"/>
            <a:ext cx="5824095" cy="1071214"/>
            <a:chOff x="1959923" y="2975344"/>
            <a:chExt cx="6095942" cy="1071214"/>
          </a:xfrm>
        </p:grpSpPr>
        <p:sp>
          <p:nvSpPr>
            <p:cNvPr id="12" name="Rectángulo 11">
              <a:extLst>
                <a:ext uri="{FF2B5EF4-FFF2-40B4-BE49-F238E27FC236}">
                  <a16:creationId xmlns:a16="http://schemas.microsoft.com/office/drawing/2014/main" id="{1B94C3B9-DA0F-45F9-978A-1427F703B989}"/>
                </a:ext>
              </a:extLst>
            </p:cNvPr>
            <p:cNvSpPr/>
            <p:nvPr/>
          </p:nvSpPr>
          <p:spPr>
            <a:xfrm>
              <a:off x="1959923" y="3120722"/>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9BFB5E35-F332-41A4-AE3B-EDEAC411B32A}"/>
                </a:ext>
              </a:extLst>
            </p:cNvPr>
            <p:cNvSpPr/>
            <p:nvPr/>
          </p:nvSpPr>
          <p:spPr>
            <a:xfrm>
              <a:off x="2168077" y="2975344"/>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lgn="l" rtl="0">
                <a:defRPr/>
              </a:pPr>
              <a:r>
                <a:rPr lang="en-US" altLang="es-ES" sz="1200" i="1" dirty="0">
                  <a:solidFill>
                    <a:srgbClr val="E941D5"/>
                  </a:solidFill>
                  <a:latin typeface="Arial Rounded MT Bold" panose="020F0704030504030204" pitchFamily="34" charset="0"/>
                </a:rPr>
                <a:t>πνευματική ιδιοκτησία</a:t>
              </a:r>
            </a:p>
          </p:txBody>
        </p:sp>
        <p:sp>
          <p:nvSpPr>
            <p:cNvPr id="18" name="Rectángulo 17">
              <a:extLst>
                <a:ext uri="{FF2B5EF4-FFF2-40B4-BE49-F238E27FC236}">
                  <a16:creationId xmlns:a16="http://schemas.microsoft.com/office/drawing/2014/main" id="{C243582A-E48D-4D03-9407-F816F318AA4E}"/>
                </a:ext>
              </a:extLst>
            </p:cNvPr>
            <p:cNvSpPr/>
            <p:nvPr/>
          </p:nvSpPr>
          <p:spPr>
            <a:xfrm>
              <a:off x="1959923" y="3629925"/>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orma libre: forma 18">
              <a:extLst>
                <a:ext uri="{FF2B5EF4-FFF2-40B4-BE49-F238E27FC236}">
                  <a16:creationId xmlns:a16="http://schemas.microsoft.com/office/drawing/2014/main" id="{62206FD2-C36B-4CB0-A0E0-4AFC2A0B29EF}"/>
                </a:ext>
              </a:extLst>
            </p:cNvPr>
            <p:cNvSpPr/>
            <p:nvPr/>
          </p:nvSpPr>
          <p:spPr>
            <a:xfrm>
              <a:off x="2168077"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lgn="l" rtl="0">
                <a:defRPr/>
              </a:pPr>
              <a:r>
                <a:rPr lang="en-US" altLang="es-ES" sz="1200" i="1" dirty="0">
                  <a:solidFill>
                    <a:srgbClr val="E941D5"/>
                  </a:solidFill>
                  <a:latin typeface="Arial Rounded MT Bold" panose="020F0704030504030204" pitchFamily="34" charset="0"/>
                </a:rPr>
                <a:t>οργανωτικό κεφάλαιο</a:t>
              </a:r>
            </a:p>
          </p:txBody>
        </p:sp>
        <p:sp>
          <p:nvSpPr>
            <p:cNvPr id="20" name="Rectángulo 19">
              <a:extLst>
                <a:ext uri="{FF2B5EF4-FFF2-40B4-BE49-F238E27FC236}">
                  <a16:creationId xmlns:a16="http://schemas.microsoft.com/office/drawing/2014/main" id="{3BC7C07B-6E3E-40B6-AEC6-69BB679C8F72}"/>
                </a:ext>
              </a:extLst>
            </p:cNvPr>
            <p:cNvSpPr/>
            <p:nvPr/>
          </p:nvSpPr>
          <p:spPr>
            <a:xfrm>
              <a:off x="5048260" y="3147126"/>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Forma libre: forma 20">
              <a:extLst>
                <a:ext uri="{FF2B5EF4-FFF2-40B4-BE49-F238E27FC236}">
                  <a16:creationId xmlns:a16="http://schemas.microsoft.com/office/drawing/2014/main" id="{10A04DC3-BFA0-409C-8B1D-A8108DE1A6AD}"/>
                </a:ext>
              </a:extLst>
            </p:cNvPr>
            <p:cNvSpPr/>
            <p:nvPr/>
          </p:nvSpPr>
          <p:spPr>
            <a:xfrm>
              <a:off x="5256414" y="30017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lgn="l" rtl="0">
                <a:defRPr/>
              </a:pPr>
              <a:r>
                <a:rPr lang="en-US" altLang="es-ES" sz="1200" i="1" dirty="0">
                  <a:solidFill>
                    <a:srgbClr val="E941D5"/>
                  </a:solidFill>
                  <a:latin typeface="Arial Rounded MT Bold" panose="020F0704030504030204" pitchFamily="34" charset="0"/>
                </a:rPr>
                <a:t>περιεχόμενο που δημιουργείται από τον χρήστη</a:t>
              </a:r>
            </a:p>
          </p:txBody>
        </p:sp>
        <p:sp>
          <p:nvSpPr>
            <p:cNvPr id="25" name="Rectángulo 24">
              <a:extLst>
                <a:ext uri="{FF2B5EF4-FFF2-40B4-BE49-F238E27FC236}">
                  <a16:creationId xmlns:a16="http://schemas.microsoft.com/office/drawing/2014/main" id="{204E5A7A-3640-4CD6-880D-7A98DDEA4C79}"/>
                </a:ext>
              </a:extLst>
            </p:cNvPr>
            <p:cNvSpPr/>
            <p:nvPr/>
          </p:nvSpPr>
          <p:spPr>
            <a:xfrm>
              <a:off x="5082235" y="3682733"/>
              <a:ext cx="218448" cy="218448"/>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Forma libre: forma 25">
              <a:extLst>
                <a:ext uri="{FF2B5EF4-FFF2-40B4-BE49-F238E27FC236}">
                  <a16:creationId xmlns:a16="http://schemas.microsoft.com/office/drawing/2014/main" id="{926E7BCE-8018-4035-B301-FC8B8EF1C8CF}"/>
                </a:ext>
              </a:extLst>
            </p:cNvPr>
            <p:cNvSpPr/>
            <p:nvPr/>
          </p:nvSpPr>
          <p:spPr>
            <a:xfrm>
              <a:off x="5290389" y="3537355"/>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algn="l" rtl="0">
                <a:defRPr/>
              </a:pPr>
              <a:r>
                <a:rPr lang="en-US" altLang="es-ES" sz="1200" i="1" dirty="0">
                  <a:solidFill>
                    <a:srgbClr val="E941D5"/>
                  </a:solidFill>
                  <a:latin typeface="Arial Rounded MT Bold" panose="020F0704030504030204" pitchFamily="34" charset="0"/>
                </a:rPr>
                <a:t>ανθρώπινο κεφάλαιο</a:t>
              </a:r>
              <a:endParaRPr lang="en-GB" altLang="es-ES" sz="1200" i="1" dirty="0">
                <a:solidFill>
                  <a:srgbClr val="E941D5"/>
                </a:solidFill>
                <a:latin typeface="Arial Rounded MT Bold" panose="020F0704030504030204" pitchFamily="34" charset="0"/>
              </a:endParaRPr>
            </a:p>
          </p:txBody>
        </p:sp>
      </p:grpSp>
      <p:sp>
        <p:nvSpPr>
          <p:cNvPr id="28" name="Forma libre: forma 27">
            <a:extLst>
              <a:ext uri="{FF2B5EF4-FFF2-40B4-BE49-F238E27FC236}">
                <a16:creationId xmlns:a16="http://schemas.microsoft.com/office/drawing/2014/main" id="{7092610A-6499-4425-9FDC-432DE43B773A}"/>
              </a:ext>
            </a:extLst>
          </p:cNvPr>
          <p:cNvSpPr/>
          <p:nvPr/>
        </p:nvSpPr>
        <p:spPr>
          <a:xfrm>
            <a:off x="5290389" y="3484548"/>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rtl="0">
              <a:lnSpc>
                <a:spcPct val="90000"/>
              </a:lnSpc>
              <a:spcBef>
                <a:spcPct val="0"/>
              </a:spcBef>
              <a:spcAft>
                <a:spcPct val="35000"/>
              </a:spcAft>
              <a:buNone/>
            </a:pPr>
            <a:endParaRPr lang="es-ES" sz="1300" kern="1200"/>
          </a:p>
        </p:txBody>
      </p:sp>
      <p:sp>
        <p:nvSpPr>
          <p:cNvPr id="30" name="Forma libre: forma 29">
            <a:extLst>
              <a:ext uri="{FF2B5EF4-FFF2-40B4-BE49-F238E27FC236}">
                <a16:creationId xmlns:a16="http://schemas.microsoft.com/office/drawing/2014/main" id="{759F2165-138E-4784-84BC-210F8209B4F6}"/>
              </a:ext>
            </a:extLst>
          </p:cNvPr>
          <p:cNvSpPr/>
          <p:nvPr/>
        </p:nvSpPr>
        <p:spPr>
          <a:xfrm>
            <a:off x="5290389" y="3993751"/>
            <a:ext cx="2765476" cy="509203"/>
          </a:xfrm>
          <a:custGeom>
            <a:avLst/>
            <a:gdLst>
              <a:gd name="connsiteX0" fmla="*/ 0 w 2765476"/>
              <a:gd name="connsiteY0" fmla="*/ 0 h 509203"/>
              <a:gd name="connsiteX1" fmla="*/ 2765476 w 2765476"/>
              <a:gd name="connsiteY1" fmla="*/ 0 h 509203"/>
              <a:gd name="connsiteX2" fmla="*/ 2765476 w 2765476"/>
              <a:gd name="connsiteY2" fmla="*/ 509203 h 509203"/>
              <a:gd name="connsiteX3" fmla="*/ 0 w 2765476"/>
              <a:gd name="connsiteY3" fmla="*/ 509203 h 509203"/>
              <a:gd name="connsiteX4" fmla="*/ 0 w 2765476"/>
              <a:gd name="connsiteY4" fmla="*/ 0 h 509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476" h="509203">
                <a:moveTo>
                  <a:pt x="0" y="0"/>
                </a:moveTo>
                <a:lnTo>
                  <a:pt x="2765476" y="0"/>
                </a:lnTo>
                <a:lnTo>
                  <a:pt x="2765476" y="509203"/>
                </a:lnTo>
                <a:lnTo>
                  <a:pt x="0" y="5092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92456" numCol="1" spcCol="1270" anchor="ctr" anchorCtr="0">
            <a:noAutofit/>
          </a:bodyPr>
          <a:lstStyle/>
          <a:p>
            <a:pPr marL="0" lvl="0" indent="0" algn="l" defTabSz="577850" rtl="0">
              <a:lnSpc>
                <a:spcPct val="90000"/>
              </a:lnSpc>
              <a:spcBef>
                <a:spcPct val="0"/>
              </a:spcBef>
              <a:spcAft>
                <a:spcPct val="35000"/>
              </a:spcAft>
              <a:buNone/>
            </a:pPr>
            <a:endParaRPr lang="es-ES" sz="1300" kern="1200"/>
          </a:p>
        </p:txBody>
      </p:sp>
    </p:spTree>
    <p:extLst>
      <p:ext uri="{BB962C8B-B14F-4D97-AF65-F5344CB8AC3E}">
        <p14:creationId xmlns:p14="http://schemas.microsoft.com/office/powerpoint/2010/main" val="390265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4761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4806" y="1931924"/>
            <a:ext cx="5984473" cy="1569660"/>
          </a:xfrm>
          <a:prstGeom prst="rect">
            <a:avLst/>
          </a:prstGeom>
          <a:noFill/>
        </p:spPr>
        <p:txBody>
          <a:bodyPr wrap="square" rtlCol="0">
            <a:spAutoFit/>
          </a:bodyPr>
          <a:lstStyle/>
          <a:p>
            <a:pPr algn="l" rtl="0">
              <a:defRPr/>
            </a:pPr>
            <a:endParaRPr lang="it-IT"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Η </a:t>
            </a:r>
            <a:r>
              <a:rPr lang="en-US" altLang="es-ES" sz="1200" dirty="0" err="1">
                <a:solidFill>
                  <a:schemeClr val="tx2">
                    <a:lumMod val="60000"/>
                    <a:lumOff val="40000"/>
                  </a:schemeClr>
                </a:solidFill>
                <a:latin typeface="Arial Rounded MT Bold" panose="020F0704030504030204" pitchFamily="34" charset="0"/>
              </a:rPr>
              <a:t>δεύτερ</a:t>
            </a:r>
            <a:r>
              <a:rPr lang="el-GR" altLang="es-ES" sz="1200" dirty="0">
                <a:solidFill>
                  <a:schemeClr val="tx2">
                    <a:lumMod val="60000"/>
                    <a:lumOff val="40000"/>
                  </a:schemeClr>
                </a:solidFill>
                <a:latin typeface="Arial Rounded MT Bold" panose="020F0704030504030204" pitchFamily="34" charset="0"/>
              </a:rPr>
              <a:t>η,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ακόμη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ευρύτερ</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κατηγορία άυλων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err="1">
                <a:solidFill>
                  <a:srgbClr val="7030A0"/>
                </a:solidFill>
                <a:latin typeface="Arial Rounded MT Bold" panose="020F0704030504030204" pitchFamily="34" charset="0"/>
              </a:rPr>
              <a:t>οργανωτικό</a:t>
            </a:r>
            <a:r>
              <a:rPr lang="en-US" altLang="es-ES" sz="1200" dirty="0">
                <a:solidFill>
                  <a:srgbClr val="7030A0"/>
                </a:solidFill>
                <a:latin typeface="Arial Rounded MT Bold" panose="020F0704030504030204" pitchFamily="34" charset="0"/>
              </a:rPr>
              <a:t> κεφάλαιο </a:t>
            </a:r>
          </a:p>
          <a:p>
            <a:pPr algn="l" rtl="0">
              <a:defRPr/>
            </a:pPr>
            <a:r>
              <a:rPr lang="en-US" altLang="es-ES" sz="1200" dirty="0">
                <a:latin typeface="Arial Rounded MT Bold" panose="020F0704030504030204" pitchFamily="34" charset="0"/>
              </a:rPr>
              <a:t>όπως </a:t>
            </a:r>
            <a:r>
              <a:rPr lang="en-US" altLang="es-ES" sz="1200" dirty="0">
                <a:solidFill>
                  <a:srgbClr val="7030A0"/>
                </a:solidFill>
                <a:latin typeface="Arial Rounded MT Bold" panose="020F0704030504030204" pitchFamily="34" charset="0"/>
              </a:rPr>
              <a:t>νέες διαδικασίες διαχείρισης</a:t>
            </a:r>
            <a:r>
              <a:rPr lang="en-US" altLang="es-ES" sz="1200" dirty="0">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τεχνικές παραγωγής</a:t>
            </a:r>
            <a:r>
              <a:rPr lang="en-US" altLang="es-ES" sz="1200" dirty="0">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μορφές </a:t>
            </a:r>
          </a:p>
          <a:p>
            <a:pPr algn="l" rtl="0">
              <a:defRPr/>
            </a:pPr>
            <a:r>
              <a:rPr lang="en-US" altLang="es-ES" sz="1200" dirty="0" err="1">
                <a:solidFill>
                  <a:srgbClr val="7030A0"/>
                </a:solidFill>
                <a:latin typeface="Arial Rounded MT Bold" panose="020F0704030504030204" pitchFamily="34" charset="0"/>
              </a:rPr>
              <a:t>οργάνωση</a:t>
            </a:r>
            <a:r>
              <a:rPr lang="el-GR" altLang="es-ES" sz="1200" dirty="0">
                <a:solidFill>
                  <a:srgbClr val="7030A0"/>
                </a:solidFill>
                <a:latin typeface="Arial Rounded MT Bold" panose="020F0704030504030204" pitchFamily="34" charset="0"/>
              </a:rPr>
              <a:t>ς</a:t>
            </a:r>
            <a:r>
              <a:rPr lang="en-US" altLang="es-ES" sz="1200" dirty="0">
                <a:latin typeface="Arial Rounded MT Bold" panose="020F0704030504030204" pitchFamily="34" charset="0"/>
              </a:rPr>
              <a:t> και </a:t>
            </a:r>
            <a:r>
              <a:rPr lang="en-US" altLang="es-ES" sz="1200" dirty="0" err="1">
                <a:solidFill>
                  <a:srgbClr val="7030A0"/>
                </a:solidFill>
                <a:latin typeface="Arial Rounded MT Bold" panose="020F0704030504030204" pitchFamily="34" charset="0"/>
              </a:rPr>
              <a:t>επιχειρηματικά</a:t>
            </a:r>
            <a:r>
              <a:rPr lang="en-US" altLang="es-ES" sz="1200" dirty="0">
                <a:solidFill>
                  <a:srgbClr val="7030A0"/>
                </a:solidFill>
                <a:latin typeface="Arial Rounded MT Bold" panose="020F0704030504030204" pitchFamily="34" charset="0"/>
              </a:rPr>
              <a:t> </a:t>
            </a:r>
            <a:r>
              <a:rPr lang="en-US" altLang="es-ES" sz="1200" dirty="0" err="1">
                <a:solidFill>
                  <a:srgbClr val="7030A0"/>
                </a:solidFill>
                <a:latin typeface="Arial Rounded MT Bold" panose="020F0704030504030204" pitchFamily="34" charset="0"/>
              </a:rPr>
              <a:t>μοντέλα</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αποτελεσματική </a:t>
            </a:r>
            <a:r>
              <a:rPr lang="en-US" altLang="es-ES" sz="1200" dirty="0" err="1">
                <a:latin typeface="Arial Rounded MT Bold" panose="020F0704030504030204" pitchFamily="34" charset="0"/>
              </a:rPr>
              <a:t>χρήση</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ων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νέ</a:t>
            </a:r>
            <a:r>
              <a:rPr lang="el-GR" altLang="es-ES" sz="1200" dirty="0">
                <a:solidFill>
                  <a:schemeClr val="tx2">
                    <a:lumMod val="60000"/>
                    <a:lumOff val="40000"/>
                  </a:schemeClr>
                </a:solidFill>
                <a:latin typeface="Arial Rounded MT Bold" panose="020F0704030504030204" pitchFamily="34" charset="0"/>
              </a:rPr>
              <a:t>ων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τεχνολογ</a:t>
            </a:r>
            <a:r>
              <a:rPr lang="el-GR" altLang="es-ES" sz="1200" dirty="0">
                <a:solidFill>
                  <a:schemeClr val="tx2">
                    <a:lumMod val="60000"/>
                    <a:lumOff val="40000"/>
                  </a:schemeClr>
                </a:solidFill>
                <a:latin typeface="Arial Rounded MT Bold" panose="020F0704030504030204" pitchFamily="34" charset="0"/>
              </a:rPr>
              <a:t>ιών</a:t>
            </a:r>
            <a:r>
              <a:rPr lang="en-US" altLang="es-ES" sz="1200" dirty="0">
                <a:solidFill>
                  <a:schemeClr val="tx2">
                    <a:lumMod val="60000"/>
                    <a:lumOff val="40000"/>
                  </a:schemeClr>
                </a:solidFill>
                <a:latin typeface="Arial Rounded MT Bold" panose="020F0704030504030204" pitchFamily="34" charset="0"/>
              </a:rPr>
              <a:t> της δεύτερης εποχής των μηχανών</a:t>
            </a:r>
            <a:r>
              <a:rPr lang="en-US" altLang="es-ES" sz="1200" dirty="0">
                <a:latin typeface="Arial Rounded MT Bold" panose="020F0704030504030204" pitchFamily="34" charset="0"/>
              </a:rPr>
              <a:t> σχεδόν </a:t>
            </a:r>
          </a:p>
          <a:p>
            <a:pPr algn="l" rtl="0">
              <a:defRPr/>
            </a:pPr>
            <a:r>
              <a:rPr lang="en-US" altLang="es-ES" sz="1200" dirty="0">
                <a:latin typeface="Arial Rounded MT Bold" panose="020F0704030504030204" pitchFamily="34" charset="0"/>
              </a:rPr>
              <a:t>απαιτεί πάντα </a:t>
            </a:r>
            <a:r>
              <a:rPr lang="en-US" altLang="es-ES" sz="1200" dirty="0">
                <a:solidFill>
                  <a:schemeClr val="tx2">
                    <a:lumMod val="60000"/>
                    <a:lumOff val="40000"/>
                  </a:schemeClr>
                </a:solidFill>
                <a:latin typeface="Arial Rounded MT Bold" panose="020F0704030504030204" pitchFamily="34" charset="0"/>
              </a:rPr>
              <a:t>αλλαγές στην οργάνωση </a:t>
            </a:r>
            <a:r>
              <a:rPr lang="en-US" altLang="es-ES" sz="1200" dirty="0" err="1">
                <a:solidFill>
                  <a:schemeClr val="tx2">
                    <a:lumMod val="60000"/>
                    <a:lumOff val="40000"/>
                  </a:schemeClr>
                </a:solidFill>
                <a:latin typeface="Arial Rounded MT Bold" panose="020F0704030504030204" pitchFamily="34" charset="0"/>
              </a:rPr>
              <a:t>της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εργασίας</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22881B-81CB-46E5-9B0D-BED97BFC2199}"/>
              </a:ext>
            </a:extLst>
          </p:cNvPr>
          <p:cNvSpPr/>
          <p:nvPr/>
        </p:nvSpPr>
        <p:spPr>
          <a:xfrm>
            <a:off x="1582849" y="1491103"/>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55EA40E3-88BE-4DB3-9D5F-9EE7AF9BC9F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478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98262" y="1872902"/>
            <a:ext cx="5835078" cy="646331"/>
          </a:xfrm>
          <a:prstGeom prst="rect">
            <a:avLst/>
          </a:prstGeom>
          <a:noFill/>
        </p:spPr>
        <p:txBody>
          <a:bodyPr wrap="square" rtlCol="0">
            <a:spAutoFit/>
          </a:bodyPr>
          <a:lstStyle/>
          <a:p>
            <a:pPr algn="l" rtl="0">
              <a:defRPr/>
            </a:pPr>
            <a:r>
              <a:rPr lang="el-GR" altLang="es-ES" sz="1200" dirty="0">
                <a:solidFill>
                  <a:schemeClr val="tx2">
                    <a:lumMod val="60000"/>
                    <a:lumOff val="40000"/>
                  </a:schemeClr>
                </a:solidFill>
                <a:latin typeface="Arial Rounded MT Bold" panose="020F0704030504030204" pitchFamily="34" charset="0"/>
              </a:rPr>
              <a:t>Το </a:t>
            </a:r>
            <a:r>
              <a:rPr lang="en-US" altLang="es-ES" sz="1200" dirty="0" err="1">
                <a:solidFill>
                  <a:schemeClr val="tx2">
                    <a:lumMod val="60000"/>
                    <a:lumOff val="40000"/>
                  </a:schemeClr>
                </a:solidFill>
                <a:latin typeface="Arial Rounded MT Bold" panose="020F0704030504030204" pitchFamily="34" charset="0"/>
              </a:rPr>
              <a:t>Περιεχόμενο</a:t>
            </a:r>
            <a:r>
              <a:rPr lang="en-US" altLang="es-ES" sz="1200" dirty="0">
                <a:solidFill>
                  <a:schemeClr val="tx2">
                    <a:lumMod val="60000"/>
                    <a:lumOff val="40000"/>
                  </a:schemeClr>
                </a:solidFill>
                <a:latin typeface="Arial Rounded MT Bold" panose="020F0704030504030204" pitchFamily="34" charset="0"/>
              </a:rPr>
              <a:t> που δημιουργείται από τον χρήστη </a:t>
            </a:r>
            <a:r>
              <a:rPr lang="en-US" altLang="es-ES" sz="1200" dirty="0">
                <a:latin typeface="Arial Rounded MT Bold" panose="020F0704030504030204" pitchFamily="34" charset="0"/>
              </a:rPr>
              <a:t>είναι η τρίτη, μικρότερη αλλά ταχέως αναπτυσσόμενη κατηγορία </a:t>
            </a:r>
          </a:p>
          <a:p>
            <a:pPr algn="l" rtl="0">
              <a:defRPr/>
            </a:pPr>
            <a:r>
              <a:rPr lang="en-US" altLang="es-ES" sz="1200" dirty="0" err="1">
                <a:latin typeface="Arial Rounded MT Bold" panose="020F0704030504030204" pitchFamily="34" charset="0"/>
              </a:rPr>
              <a:t>άυλ</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περιουσιακ</a:t>
            </a:r>
            <a:r>
              <a:rPr lang="el-GR" altLang="es-ES" sz="1200" dirty="0" err="1">
                <a:latin typeface="Arial Rounded MT Bold" panose="020F0704030504030204" pitchFamily="34" charset="0"/>
              </a:rPr>
              <a:t>ών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στοιχεί</a:t>
            </a:r>
            <a:r>
              <a:rPr lang="el-GR" altLang="es-ES" sz="1200" dirty="0">
                <a:latin typeface="Arial Rounded MT Bold" panose="020F0704030504030204" pitchFamily="34" charset="0"/>
              </a:rPr>
              <a:t>ων</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E69656E-7347-46A6-B0FC-060335402CFA}"/>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169F548-9A5A-463F-93D3-115CBA1B0115}"/>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CuadroTexto 16">
            <a:extLst>
              <a:ext uri="{FF2B5EF4-FFF2-40B4-BE49-F238E27FC236}">
                <a16:creationId xmlns:a16="http://schemas.microsoft.com/office/drawing/2014/main" id="{4D8BD154-285F-4185-B9F6-E9EF97BF1DE6}"/>
              </a:ext>
            </a:extLst>
          </p:cNvPr>
          <p:cNvSpPr txBox="1"/>
          <p:nvPr/>
        </p:nvSpPr>
        <p:spPr>
          <a:xfrm>
            <a:off x="1610094" y="2383387"/>
            <a:ext cx="3177930" cy="1569660"/>
          </a:xfrm>
          <a:prstGeom prst="rect">
            <a:avLst/>
          </a:prstGeom>
          <a:noFill/>
        </p:spPr>
        <p:txBody>
          <a:bodyPr wrap="square">
            <a:spAutoFit/>
          </a:bodyPr>
          <a:lstStyle/>
          <a:p>
            <a:pPr>
              <a:defRPr/>
            </a:pPr>
            <a:r>
              <a:rPr lang="en-US" altLang="es-ES" sz="1200" dirty="0">
                <a:latin typeface="Arial Rounded MT Bold" panose="020F0704030504030204" pitchFamily="34" charset="0"/>
              </a:rPr>
              <a:t>Χρήστες του </a:t>
            </a:r>
            <a:r>
              <a:rPr lang="en-US" altLang="es-ES" sz="1200" dirty="0">
                <a:solidFill>
                  <a:schemeClr val="tx2">
                    <a:lumMod val="60000"/>
                    <a:lumOff val="40000"/>
                  </a:schemeClr>
                </a:solidFill>
                <a:latin typeface="Arial Rounded MT Bold" panose="020F0704030504030204" pitchFamily="34" charset="0"/>
              </a:rPr>
              <a:t>Facebook</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YouTube</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Twitter</a:t>
            </a:r>
            <a:r>
              <a:rPr lang="en-US" altLang="es-ES" sz="1200" dirty="0">
                <a:latin typeface="Arial Rounded MT Bold" panose="020F0704030504030204" pitchFamily="34" charset="0"/>
              </a:rPr>
              <a:t>, </a:t>
            </a:r>
          </a:p>
          <a:p>
            <a:pPr algn="l" rtl="0">
              <a:defRPr/>
            </a:pPr>
            <a:r>
              <a:rPr lang="en-US" altLang="es-ES" sz="1200" dirty="0">
                <a:solidFill>
                  <a:schemeClr val="tx2">
                    <a:lumMod val="60000"/>
                    <a:lumOff val="40000"/>
                  </a:schemeClr>
                </a:solidFill>
                <a:latin typeface="Arial Rounded MT Bold" panose="020F0704030504030204" pitchFamily="34" charset="0"/>
              </a:rPr>
              <a:t>Ίνσταγκραμ</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Pinterest</a:t>
            </a:r>
            <a:r>
              <a:rPr lang="en-US" altLang="es-ES" sz="1200" dirty="0">
                <a:latin typeface="Arial Rounded MT Bold" panose="020F0704030504030204" pitchFamily="34" charset="0"/>
              </a:rPr>
              <a:t> και άλλες μορφές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διαδικτυακ</a:t>
            </a:r>
            <a:r>
              <a:rPr lang="el-GR" altLang="es-ES" sz="1200" dirty="0" err="1">
                <a:solidFill>
                  <a:schemeClr val="tx2">
                    <a:lumMod val="60000"/>
                    <a:lumOff val="40000"/>
                  </a:schemeClr>
                </a:solidFill>
                <a:latin typeface="Arial Rounded MT Bold" panose="020F0704030504030204" pitchFamily="34" charset="0"/>
              </a:rPr>
              <a:t>ού</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περιεχ</a:t>
            </a:r>
            <a:r>
              <a:rPr lang="el-GR" altLang="es-ES" sz="1200" dirty="0">
                <a:solidFill>
                  <a:schemeClr val="tx2">
                    <a:lumMod val="60000"/>
                    <a:lumOff val="40000"/>
                  </a:schemeClr>
                </a:solidFill>
                <a:latin typeface="Arial Rounded MT Bold" panose="020F0704030504030204" pitchFamily="34" charset="0"/>
              </a:rPr>
              <a:t>ο</a:t>
            </a:r>
            <a:r>
              <a:rPr lang="en-US" altLang="es-ES" sz="1200" dirty="0">
                <a:solidFill>
                  <a:schemeClr val="tx2">
                    <a:lumMod val="60000"/>
                    <a:lumOff val="40000"/>
                  </a:schemeClr>
                </a:solidFill>
                <a:latin typeface="Arial Rounded MT Bold" panose="020F0704030504030204" pitchFamily="34" charset="0"/>
              </a:rPr>
              <a:t>μ</a:t>
            </a:r>
            <a:r>
              <a:rPr lang="el-GR" altLang="es-ES" sz="1200" dirty="0" err="1">
                <a:solidFill>
                  <a:schemeClr val="tx2">
                    <a:lumMod val="60000"/>
                    <a:lumOff val="40000"/>
                  </a:schemeClr>
                </a:solidFill>
                <a:latin typeface="Arial Rounded MT Bold" panose="020F0704030504030204" pitchFamily="34" charset="0"/>
              </a:rPr>
              <a:t>έν</a:t>
            </a:r>
            <a:r>
              <a:rPr lang="en-US" altLang="es-ES" sz="1200" dirty="0">
                <a:solidFill>
                  <a:schemeClr val="tx2">
                    <a:lumMod val="60000"/>
                    <a:lumOff val="40000"/>
                  </a:schemeClr>
                </a:solidFill>
                <a:latin typeface="Arial Rounded MT Bold" panose="020F0704030504030204" pitchFamily="34" charset="0"/>
              </a:rPr>
              <a:t>ο</a:t>
            </a:r>
            <a:r>
              <a:rPr lang="el-GR" altLang="es-ES" sz="1200" dirty="0">
                <a:solidFill>
                  <a:schemeClr val="tx2">
                    <a:lumMod val="60000"/>
                    <a:lumOff val="40000"/>
                  </a:schemeClr>
                </a:solidFill>
                <a:latin typeface="Arial Rounded MT Bold" panose="020F0704030504030204" pitchFamily="34" charset="0"/>
              </a:rPr>
              <a:t>υ</a:t>
            </a:r>
            <a:r>
              <a:rPr lang="en-US" altLang="es-ES" sz="1200" dirty="0">
                <a:latin typeface="Arial Rounded MT Bold" panose="020F0704030504030204" pitchFamily="34" charset="0"/>
              </a:rPr>
              <a:t> όχι </a:t>
            </a:r>
            <a:r>
              <a:rPr lang="en-US" altLang="es-ES" sz="1200" dirty="0" err="1">
                <a:latin typeface="Arial Rounded MT Bold" panose="020F0704030504030204" pitchFamily="34" charset="0"/>
              </a:rPr>
              <a:t>μόνο</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καταναλώ</a:t>
            </a:r>
            <a:r>
              <a:rPr lang="el-GR" altLang="es-ES" sz="1200" dirty="0">
                <a:solidFill>
                  <a:schemeClr val="tx2">
                    <a:lumMod val="60000"/>
                    <a:lumOff val="40000"/>
                  </a:schemeClr>
                </a:solidFill>
                <a:latin typeface="Arial Rounded MT Bold" panose="020F0704030504030204" pitchFamily="34" charset="0"/>
              </a:rPr>
              <a:t>νουν</a:t>
            </a:r>
            <a:r>
              <a:rPr lang="en-US" altLang="es-ES" sz="1200" dirty="0">
                <a:solidFill>
                  <a:schemeClr val="tx2">
                    <a:lumMod val="60000"/>
                    <a:lumOff val="40000"/>
                  </a:schemeClr>
                </a:solidFill>
                <a:latin typeface="Arial Rounded MT Bold" panose="020F0704030504030204" pitchFamily="34" charset="0"/>
              </a:rPr>
              <a:t> το </a:t>
            </a:r>
          </a:p>
          <a:p>
            <a:pPr algn="l" rtl="0">
              <a:defRPr/>
            </a:pPr>
            <a:r>
              <a:rPr lang="en-US" altLang="es-ES" sz="1200" dirty="0">
                <a:solidFill>
                  <a:schemeClr val="tx2">
                    <a:lumMod val="60000"/>
                    <a:lumOff val="40000"/>
                  </a:schemeClr>
                </a:solidFill>
                <a:latin typeface="Arial Rounded MT Bold" panose="020F0704030504030204" pitchFamily="34" charset="0"/>
              </a:rPr>
              <a:t>περιεχόμενο</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αυξάνοντας </a:t>
            </a:r>
            <a:r>
              <a:rPr lang="en-US" altLang="es-ES" sz="1200" dirty="0" err="1">
                <a:solidFill>
                  <a:schemeClr val="tx2">
                    <a:lumMod val="60000"/>
                    <a:lumOff val="40000"/>
                  </a:schemeClr>
                </a:solidFill>
                <a:latin typeface="Arial Rounded MT Bold" panose="020F0704030504030204" pitchFamily="34" charset="0"/>
              </a:rPr>
              <a:t>το</a:t>
            </a:r>
            <a:r>
              <a:rPr lang="en-US" altLang="es-ES" sz="1200" dirty="0">
                <a:solidFill>
                  <a:schemeClr val="tx2">
                    <a:lumMod val="60000"/>
                    <a:lumOff val="40000"/>
                  </a:schemeClr>
                </a:solidFill>
                <a:latin typeface="Arial Rounded MT Bold" panose="020F0704030504030204" pitchFamily="34" charset="0"/>
              </a:rPr>
              <a:t> πλεόνασμα του </a:t>
            </a:r>
            <a:r>
              <a:rPr lang="en-US" altLang="es-ES" sz="1200" dirty="0" err="1">
                <a:solidFill>
                  <a:schemeClr val="tx2">
                    <a:lumMod val="60000"/>
                    <a:lumOff val="40000"/>
                  </a:schemeClr>
                </a:solidFill>
                <a:latin typeface="Arial Rounded MT Bold" panose="020F0704030504030204" pitchFamily="34" charset="0"/>
              </a:rPr>
              <a:t>καταναλωτή</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που </a:t>
            </a:r>
            <a:r>
              <a:rPr lang="en-US" altLang="es-ES" sz="1200" dirty="0" err="1">
                <a:latin typeface="Arial Rounded MT Bold" panose="020F0704030504030204" pitchFamily="34" charset="0"/>
              </a:rPr>
              <a:t>συζητήθηκ</a:t>
            </a:r>
            <a:r>
              <a:rPr lang="el-GR" altLang="es-ES" sz="1200" dirty="0">
                <a:latin typeface="Arial Rounded MT Bold" panose="020F0704030504030204" pitchFamily="34" charset="0"/>
              </a:rPr>
              <a:t>ε</a:t>
            </a:r>
            <a:r>
              <a:rPr lang="en-US" altLang="es-ES" sz="1200" dirty="0">
                <a:latin typeface="Arial Rounded MT Bold" panose="020F0704030504030204" pitchFamily="34" charset="0"/>
              </a:rPr>
              <a:t> νωρίτερα, αλλά παράγουν επίσης περιεχόμενο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μόν</a:t>
            </a:r>
            <a:r>
              <a:rPr lang="el-GR" altLang="es-ES" sz="1200" dirty="0">
                <a:latin typeface="Arial Rounded MT Bold" panose="020F0704030504030204" pitchFamily="34" charset="0"/>
              </a:rPr>
              <a:t>οι</a:t>
            </a:r>
            <a:r>
              <a:rPr lang="en-US" altLang="es-ES" sz="1200" dirty="0">
                <a:latin typeface="Arial Rounded MT Bold" panose="020F0704030504030204" pitchFamily="34" charset="0"/>
              </a:rPr>
              <a:t> τους.</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E809705F-805F-4D3E-B49C-D9CBB46DEAA3}"/>
              </a:ext>
            </a:extLst>
          </p:cNvPr>
          <p:cNvSpPr/>
          <p:nvPr/>
        </p:nvSpPr>
        <p:spPr>
          <a:xfrm rot="10800000">
            <a:off x="5165595" y="2372909"/>
            <a:ext cx="2348499" cy="160019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9" name="object 2">
            <a:extLst>
              <a:ext uri="{FF2B5EF4-FFF2-40B4-BE49-F238E27FC236}">
                <a16:creationId xmlns:a16="http://schemas.microsoft.com/office/drawing/2014/main" id="{C23535F9-27E8-4506-8229-88278D28EB93}"/>
              </a:ext>
            </a:extLst>
          </p:cNvPr>
          <p:cNvSpPr/>
          <p:nvPr/>
        </p:nvSpPr>
        <p:spPr>
          <a:xfrm>
            <a:off x="4824451" y="2334567"/>
            <a:ext cx="2208058" cy="1600198"/>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E302D6ED-B3FB-444F-856C-21782EC56D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479800"/>
            <a:ext cx="2341780" cy="1311397"/>
          </a:xfrm>
          <a:prstGeom prst="rect">
            <a:avLst/>
          </a:prstGeom>
        </p:spPr>
      </p:pic>
    </p:spTree>
    <p:extLst>
      <p:ext uri="{BB962C8B-B14F-4D97-AF65-F5344CB8AC3E}">
        <p14:creationId xmlns:p14="http://schemas.microsoft.com/office/powerpoint/2010/main" val="514755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8880" y="1861499"/>
            <a:ext cx="5966430"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43.200 </a:t>
            </a:r>
            <a:r>
              <a:rPr lang="el-GR" altLang="es-ES" sz="1200" dirty="0">
                <a:latin typeface="Arial Rounded MT Bold" panose="020F0704030504030204" pitchFamily="34" charset="0"/>
              </a:rPr>
              <a:t>ωρών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νέα βίντεο </a:t>
            </a:r>
            <a:r>
              <a:rPr lang="en-US" altLang="es-ES" sz="1200" dirty="0">
                <a:latin typeface="Arial Rounded MT Bold" panose="020F0704030504030204" pitchFamily="34" charset="0"/>
              </a:rPr>
              <a:t>αναρτώνται σε καθημερινή βάση </a:t>
            </a:r>
            <a:r>
              <a:rPr lang="en-US" altLang="es-ES" sz="1200" dirty="0">
                <a:solidFill>
                  <a:schemeClr val="tx2">
                    <a:lumMod val="60000"/>
                    <a:lumOff val="40000"/>
                  </a:schemeClr>
                </a:solidFill>
                <a:latin typeface="Arial Rounded MT Bold" panose="020F0704030504030204" pitchFamily="34" charset="0"/>
              </a:rPr>
              <a:t>στο YouTube</a:t>
            </a:r>
            <a:r>
              <a:rPr lang="en-US" altLang="es-ES" sz="1200" dirty="0">
                <a:latin typeface="Arial Rounded MT Bold" panose="020F0704030504030204" pitchFamily="34" charset="0"/>
              </a:rPr>
              <a:t>, και 250 </a:t>
            </a:r>
          </a:p>
          <a:p>
            <a:pPr algn="l" rtl="0">
              <a:defRPr/>
            </a:pPr>
            <a:r>
              <a:rPr lang="en-US" altLang="es-ES" sz="1200" dirty="0" err="1">
                <a:latin typeface="Arial Rounded MT Bold" panose="020F0704030504030204" pitchFamily="34" charset="0"/>
              </a:rPr>
              <a:t>εκατομμύρι</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νέες φωτογραφίες </a:t>
            </a:r>
            <a:r>
              <a:rPr lang="en-US" altLang="es-ES" sz="1200" dirty="0">
                <a:latin typeface="Arial Rounded MT Bold" panose="020F0704030504030204" pitchFamily="34" charset="0"/>
              </a:rPr>
              <a:t>ανεβαίνουν </a:t>
            </a:r>
            <a:r>
              <a:rPr lang="en-US" altLang="es-ES" sz="1200" dirty="0">
                <a:solidFill>
                  <a:schemeClr val="tx2">
                    <a:lumMod val="60000"/>
                    <a:lumOff val="40000"/>
                  </a:schemeClr>
                </a:solidFill>
                <a:latin typeface="Arial Rounded MT Bold" panose="020F0704030504030204" pitchFamily="34" charset="0"/>
              </a:rPr>
              <a:t>στο Facebook </a:t>
            </a:r>
            <a:r>
              <a:rPr lang="en-US" altLang="es-ES" sz="1200" dirty="0">
                <a:latin typeface="Arial Rounded MT Bold" panose="020F0704030504030204" pitchFamily="34" charset="0"/>
              </a:rPr>
              <a:t>κάθε μέρα.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Επιπλέον, οι χρήστες παρέχουν πολύτιμο, αν όχι μετρημένο, περιεχόμενο με τη μορφή </a:t>
            </a:r>
          </a:p>
          <a:p>
            <a:pPr algn="l" rtl="0">
              <a:defRPr/>
            </a:pPr>
            <a:r>
              <a:rPr lang="en-US" altLang="es-ES" sz="1200" dirty="0" err="1">
                <a:solidFill>
                  <a:schemeClr val="tx2">
                    <a:lumMod val="60000"/>
                    <a:lumOff val="40000"/>
                  </a:schemeClr>
                </a:solidFill>
                <a:latin typeface="Arial Rounded MT Bold" panose="020F0704030504030204" pitchFamily="34" charset="0"/>
              </a:rPr>
              <a:t>κριτικ</a:t>
            </a:r>
            <a:r>
              <a:rPr lang="el-GR" altLang="es-ES" sz="1200" dirty="0" err="1">
                <a:solidFill>
                  <a:schemeClr val="tx2">
                    <a:lumMod val="60000"/>
                    <a:lumOff val="40000"/>
                  </a:schemeClr>
                </a:solidFill>
                <a:latin typeface="Arial Rounded MT Bold" panose="020F0704030504030204" pitchFamily="34" charset="0"/>
              </a:rPr>
              <a:t>ών</a:t>
            </a:r>
            <a:r>
              <a:rPr lang="en-US" altLang="es-ES" sz="1200" dirty="0">
                <a:latin typeface="Arial Rounded MT Bold" panose="020F0704030504030204" pitchFamily="34" charset="0"/>
              </a:rPr>
              <a:t> σε ιστότοπους </a:t>
            </a:r>
            <a:r>
              <a:rPr lang="en-US" altLang="es-ES" sz="1200" dirty="0" err="1">
                <a:latin typeface="Arial Rounded MT Bold" panose="020F0704030504030204" pitchFamily="34" charset="0"/>
              </a:rPr>
              <a:t>όπως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Amazon</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TripAdvisor</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περιεχόμενο που δημιουργείται από χρήστες περιλαμβάνει ακόμη και απλές πληροφορίες που χρησιμοποιούνται για την κατάταξη κριτικών και την παρουσίαση του ίδιου του περιεχομένου, για παράδειγμα όταν η Amazon </a:t>
            </a:r>
            <a:r>
              <a:rPr lang="en-US" altLang="es-ES" sz="1200" dirty="0" err="1">
                <a:latin typeface="Arial Rounded MT Bold" panose="020F0704030504030204" pitchFamily="34" charset="0"/>
              </a:rPr>
              <a:t>ρωτά</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Ή</a:t>
            </a:r>
            <a:r>
              <a:rPr lang="en-US" altLang="es-ES" sz="1200" dirty="0" err="1">
                <a:latin typeface="Arial Rounded MT Bold" panose="020F0704030504030204" pitchFamily="34" charset="0"/>
              </a:rPr>
              <a:t>ταν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a:latin typeface="Arial Rounded MT Bold" panose="020F0704030504030204" pitchFamily="34" charset="0"/>
              </a:rPr>
              <a:t>ή</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a:t>
            </a:r>
            <a:r>
              <a:rPr lang="en-US" altLang="es-ES" sz="1200" dirty="0" err="1">
                <a:latin typeface="Arial Rounded MT Bold" panose="020F0704030504030204" pitchFamily="34" charset="0"/>
              </a:rPr>
              <a:t>κριτική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χρήσιμη</a:t>
            </a:r>
            <a:r>
              <a:rPr lang="en-US" altLang="es-ES" sz="1200" dirty="0">
                <a:latin typeface="Arial Rounded MT Bold" panose="020F0704030504030204" pitchFamily="34" charset="0"/>
              </a:rPr>
              <a:t> για εσάς;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7C2AF9E-16AA-4B14-AC66-1B1A8FB3CCBB}"/>
              </a:ext>
            </a:extLst>
          </p:cNvPr>
          <p:cNvSpPr/>
          <p:nvPr/>
        </p:nvSpPr>
        <p:spPr>
          <a:xfrm>
            <a:off x="1578879" y="1317496"/>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761372F3-6D91-467B-BC11-8BF61196196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535010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1318585"/>
            <a:ext cx="5894422" cy="48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06484" y="1871406"/>
            <a:ext cx="5974300" cy="461665"/>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Οι εταιρείες υλικού και λογισμικού σήμερα ανταγωνίζονται </a:t>
            </a:r>
            <a:r>
              <a:rPr lang="en-US" altLang="es-ES" sz="1200" dirty="0">
                <a:solidFill>
                  <a:schemeClr val="tx2">
                    <a:lumMod val="60000"/>
                    <a:lumOff val="40000"/>
                  </a:schemeClr>
                </a:solidFill>
                <a:latin typeface="Arial Rounded MT Bold" panose="020F0704030504030204" pitchFamily="34" charset="0"/>
              </a:rPr>
              <a:t>να βελτιωθεί η </a:t>
            </a:r>
          </a:p>
          <a:p>
            <a:pPr algn="l" rtl="0">
              <a:defRPr/>
            </a:pPr>
            <a:r>
              <a:rPr lang="en-US" altLang="es-ES" sz="1200" dirty="0" err="1">
                <a:solidFill>
                  <a:schemeClr val="tx2">
                    <a:lumMod val="60000"/>
                    <a:lumOff val="40000"/>
                  </a:schemeClr>
                </a:solidFill>
                <a:latin typeface="Arial Rounded MT Bold" panose="020F0704030504030204" pitchFamily="34" charset="0"/>
              </a:rPr>
              <a:t>παραγωγικότητα</a:t>
            </a:r>
            <a:r>
              <a:rPr lang="en-US" altLang="es-ES" sz="1200" dirty="0">
                <a:solidFill>
                  <a:schemeClr val="tx2">
                    <a:lumMod val="60000"/>
                    <a:lumOff val="40000"/>
                  </a:schemeClr>
                </a:solidFill>
                <a:latin typeface="Arial Rounded MT Bold" panose="020F0704030504030204" pitchFamily="34" charset="0"/>
              </a:rPr>
              <a:t> της επιχείρησης περιεχομένου που δημιουργείται από </a:t>
            </a:r>
            <a:r>
              <a:rPr lang="en-US" altLang="es-ES" sz="1200" dirty="0" err="1">
                <a:solidFill>
                  <a:schemeClr val="tx2">
                    <a:lumMod val="60000"/>
                    <a:lumOff val="40000"/>
                  </a:schemeClr>
                </a:solidFill>
                <a:latin typeface="Arial Rounded MT Bold" panose="020F0704030504030204" pitchFamily="34" charset="0"/>
              </a:rPr>
              <a:t>τους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χρήστες</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661B9B0-8A8A-43FE-93F3-A955D46A51AC}"/>
              </a:ext>
            </a:extLst>
          </p:cNvPr>
          <p:cNvSpPr/>
          <p:nvPr/>
        </p:nvSpPr>
        <p:spPr>
          <a:xfrm>
            <a:off x="1547664" y="141033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23F6122-F084-4352-BD70-3F37EF76EA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CuadroTexto 16">
            <a:extLst>
              <a:ext uri="{FF2B5EF4-FFF2-40B4-BE49-F238E27FC236}">
                <a16:creationId xmlns:a16="http://schemas.microsoft.com/office/drawing/2014/main" id="{1FE07C0E-137D-42DE-BDAD-E30BE05EDB6A}"/>
              </a:ext>
            </a:extLst>
          </p:cNvPr>
          <p:cNvSpPr txBox="1"/>
          <p:nvPr/>
        </p:nvSpPr>
        <p:spPr>
          <a:xfrm>
            <a:off x="1187624" y="2395946"/>
            <a:ext cx="3883256" cy="1754326"/>
          </a:xfrm>
          <a:prstGeom prst="rect">
            <a:avLst/>
          </a:prstGeom>
          <a:noFill/>
        </p:spPr>
        <p:txBody>
          <a:bodyPr wrap="square">
            <a:spAutoFit/>
          </a:bodyPr>
          <a:lstStyle/>
          <a:p>
            <a:pPr>
              <a:defRPr/>
            </a:pPr>
            <a:r>
              <a:rPr lang="en-US" altLang="es-ES" sz="1200" dirty="0">
                <a:latin typeface="Arial Rounded MT Bold" panose="020F0704030504030204" pitchFamily="34" charset="0"/>
              </a:rPr>
              <a:t>Για παράδειγμα, smartphone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εφαρμογές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smartphone</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παρέχουν</a:t>
            </a:r>
            <a:r>
              <a:rPr lang="en-US" altLang="es-ES" sz="1200" dirty="0">
                <a:latin typeface="Arial Rounded MT Bold" panose="020F0704030504030204" pitchFamily="34" charset="0"/>
              </a:rPr>
              <a:t> τώρα εύκολα ή αυτόματα εργαλεία</a:t>
            </a:r>
          </a:p>
          <a:p>
            <a:pPr algn="l" rtl="0">
              <a:defRPr/>
            </a:pPr>
            <a:r>
              <a:rPr lang="en-US" altLang="es-ES" sz="1200" dirty="0">
                <a:latin typeface="Arial Rounded MT Bold" panose="020F0704030504030204" pitchFamily="34" charset="0"/>
              </a:rPr>
              <a:t>για να δημοσιεύσετε φωτογραφίες στο Facebook.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το περιεχόμενο έχει αξία για άλλους χρήστες και </a:t>
            </a:r>
          </a:p>
          <a:p>
            <a:pPr algn="l" rtl="0">
              <a:defRPr/>
            </a:pPr>
            <a:r>
              <a:rPr lang="en-US" altLang="es-ES" sz="1200" dirty="0">
                <a:latin typeface="Arial Rounded MT Bold" panose="020F0704030504030204" pitchFamily="34" charset="0"/>
              </a:rPr>
              <a:t>μπορεί να θεωρηθεί ένας άλλος τύπος άυλου περιουσιακού στοιχείου που </a:t>
            </a:r>
            <a:r>
              <a:rPr lang="en-US" altLang="es-ES" sz="1200" dirty="0" err="1">
                <a:latin typeface="Arial Rounded MT Bold" panose="020F0704030504030204" pitchFamily="34" charset="0"/>
              </a:rPr>
              <a:t>προστίθεται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συλλογ</a:t>
            </a:r>
            <a:r>
              <a:rPr lang="el-GR" altLang="es-ES" sz="1200" dirty="0" err="1">
                <a:latin typeface="Arial Rounded MT Bold" panose="020F0704030504030204" pitchFamily="34" charset="0"/>
              </a:rPr>
              <a:t>ικό</a:t>
            </a:r>
            <a:r>
              <a:rPr lang="en-US" altLang="es-ES" sz="1200" dirty="0">
                <a:latin typeface="Arial Rounded MT Bold" panose="020F0704030504030204" pitchFamily="34" charset="0"/>
              </a:rPr>
              <a:t> μας </a:t>
            </a:r>
          </a:p>
          <a:p>
            <a:pPr algn="l" rtl="0">
              <a:defRPr/>
            </a:pPr>
            <a:r>
              <a:rPr lang="en-US" altLang="es-ES" sz="1200" dirty="0" err="1">
                <a:latin typeface="Arial Rounded MT Bold" panose="020F0704030504030204" pitchFamily="34" charset="0"/>
              </a:rPr>
              <a:t>πλούτο</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18" name="object 2">
            <a:extLst>
              <a:ext uri="{FF2B5EF4-FFF2-40B4-BE49-F238E27FC236}">
                <a16:creationId xmlns:a16="http://schemas.microsoft.com/office/drawing/2014/main" id="{581484E4-38E4-453E-8B85-D43D1ABEAADB}"/>
              </a:ext>
            </a:extLst>
          </p:cNvPr>
          <p:cNvSpPr/>
          <p:nvPr/>
        </p:nvSpPr>
        <p:spPr>
          <a:xfrm rot="10800000">
            <a:off x="5302433" y="2441581"/>
            <a:ext cx="2140780" cy="1754325"/>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9" name="object 2">
            <a:extLst>
              <a:ext uri="{FF2B5EF4-FFF2-40B4-BE49-F238E27FC236}">
                <a16:creationId xmlns:a16="http://schemas.microsoft.com/office/drawing/2014/main" id="{77465AA9-4638-4CF3-9957-4C5F8AFE3DA0}"/>
              </a:ext>
            </a:extLst>
          </p:cNvPr>
          <p:cNvSpPr/>
          <p:nvPr/>
        </p:nvSpPr>
        <p:spPr>
          <a:xfrm>
            <a:off x="4942392" y="2405392"/>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7" name="Imagen 6">
            <a:extLst>
              <a:ext uri="{FF2B5EF4-FFF2-40B4-BE49-F238E27FC236}">
                <a16:creationId xmlns:a16="http://schemas.microsoft.com/office/drawing/2014/main" id="{0F164D46-E99A-4A27-B891-43569A96F8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63" r="3806"/>
          <a:stretch/>
        </p:blipFill>
        <p:spPr>
          <a:xfrm>
            <a:off x="5148064" y="2560624"/>
            <a:ext cx="2140781" cy="1451286"/>
          </a:xfrm>
          <a:prstGeom prst="rect">
            <a:avLst/>
          </a:prstGeom>
        </p:spPr>
      </p:pic>
    </p:spTree>
    <p:extLst>
      <p:ext uri="{BB962C8B-B14F-4D97-AF65-F5344CB8AC3E}">
        <p14:creationId xmlns:p14="http://schemas.microsoft.com/office/powerpoint/2010/main" val="254987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6181" y="128069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6FE713C-18F8-4FD7-B717-3BF28B413EF8}"/>
              </a:ext>
            </a:extLst>
          </p:cNvPr>
          <p:cNvGrpSpPr/>
          <p:nvPr/>
        </p:nvGrpSpPr>
        <p:grpSpPr>
          <a:xfrm>
            <a:off x="1517316" y="1456180"/>
            <a:ext cx="5912865" cy="351000"/>
            <a:chOff x="-837160" y="-513162"/>
            <a:chExt cx="4272380" cy="351000"/>
          </a:xfrm>
        </p:grpSpPr>
        <p:sp>
          <p:nvSpPr>
            <p:cNvPr id="11" name="Rectangle: Rounded Corners 10">
              <a:extLst>
                <a:ext uri="{FF2B5EF4-FFF2-40B4-BE49-F238E27FC236}">
                  <a16:creationId xmlns:a16="http://schemas.microsoft.com/office/drawing/2014/main" id="{08D4C448-CDE5-4E95-8898-EE6EDF47B436}"/>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84CECA21-2F01-4366-B82F-50103292591E}"/>
                </a:ext>
              </a:extLst>
            </p:cNvPr>
            <p:cNvSpPr txBox="1"/>
            <p:nvPr/>
          </p:nvSpPr>
          <p:spPr>
            <a:xfrm>
              <a:off x="-778984" y="-502766"/>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l" rtl="0">
                <a:defRPr/>
              </a:pPr>
              <a:r>
                <a:rPr lang="en-US" altLang="es-ES" sz="1200" dirty="0">
                  <a:solidFill>
                    <a:schemeClr val="tx1"/>
                  </a:solidFill>
                  <a:latin typeface="Arial Rounded MT Bold" panose="020F0704030504030204" pitchFamily="34" charset="0"/>
                </a:rPr>
                <a:t>Ποια ήταν τα πιο </a:t>
              </a:r>
              <a:r>
                <a:rPr lang="en-US" altLang="es-ES" sz="1200" dirty="0" err="1">
                  <a:solidFill>
                    <a:schemeClr val="tx1"/>
                  </a:solidFill>
                  <a:latin typeface="Arial Rounded MT Bold" panose="020F0704030504030204" pitchFamily="34" charset="0"/>
                </a:rPr>
                <a:t>σημαντικά</a:t>
              </a:r>
              <a:r>
                <a:rPr lang="en-US" altLang="es-ES" sz="1200" dirty="0">
                  <a:solidFill>
                    <a:schemeClr val="tx1"/>
                  </a:solidFill>
                  <a:latin typeface="Arial Rounded MT Bold" panose="020F0704030504030204" pitchFamily="34" charset="0"/>
                </a:rPr>
                <a:t> </a:t>
              </a:r>
              <a:r>
                <a:rPr lang="en-US" altLang="es-ES" sz="1200" dirty="0" err="1">
                  <a:solidFill>
                    <a:srgbClr val="7030A0"/>
                  </a:solidFill>
                  <a:latin typeface="Arial Rounded MT Bold" panose="020F0704030504030204" pitchFamily="34" charset="0"/>
                </a:rPr>
                <a:t>άλματα</a:t>
              </a:r>
              <a:r>
                <a:rPr lang="el-GR" altLang="es-ES" sz="1200" dirty="0">
                  <a:solidFill>
                    <a:srgbClr val="7030A0"/>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προς τα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εμπρός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στ</a:t>
              </a:r>
              <a:r>
                <a:rPr lang="el-GR" altLang="es-ES" sz="1200" dirty="0">
                  <a:solidFill>
                    <a:schemeClr val="tx1"/>
                  </a:solidFill>
                  <a:latin typeface="Arial Rounded MT Bold" panose="020F0704030504030204" pitchFamily="34" charset="0"/>
                </a:rPr>
                <a:t>ην</a:t>
              </a:r>
              <a:r>
                <a:rPr lang="en-US" altLang="es-ES" sz="1200" dirty="0">
                  <a:solidFill>
                    <a:schemeClr val="tx1"/>
                  </a:solidFill>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ιστορία της ανθρωπότητας</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7" name="Donut 24">
            <a:extLst>
              <a:ext uri="{FF2B5EF4-FFF2-40B4-BE49-F238E27FC236}">
                <a16:creationId xmlns:a16="http://schemas.microsoft.com/office/drawing/2014/main" id="{54D98AD8-4B91-42A7-A775-30B714E7934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18" name="Grupo 17">
            <a:extLst>
              <a:ext uri="{FF2B5EF4-FFF2-40B4-BE49-F238E27FC236}">
                <a16:creationId xmlns:a16="http://schemas.microsoft.com/office/drawing/2014/main" id="{07173B41-BFA2-45C9-817F-A1DA0FB93DAD}"/>
              </a:ext>
            </a:extLst>
          </p:cNvPr>
          <p:cNvGrpSpPr/>
          <p:nvPr/>
        </p:nvGrpSpPr>
        <p:grpSpPr>
          <a:xfrm>
            <a:off x="1607572" y="2092383"/>
            <a:ext cx="5928856" cy="2143894"/>
            <a:chOff x="1607572" y="2092383"/>
            <a:chExt cx="5928856" cy="2143894"/>
          </a:xfrm>
          <a:solidFill>
            <a:schemeClr val="accent4">
              <a:lumMod val="60000"/>
              <a:lumOff val="40000"/>
            </a:schemeClr>
          </a:solidFill>
        </p:grpSpPr>
        <p:sp>
          <p:nvSpPr>
            <p:cNvPr id="5" name="Forma libre: forma 4">
              <a:extLst>
                <a:ext uri="{FF2B5EF4-FFF2-40B4-BE49-F238E27FC236}">
                  <a16:creationId xmlns:a16="http://schemas.microsoft.com/office/drawing/2014/main" id="{003755BA-554A-4469-9A28-96A0E9E3E3DE}"/>
                </a:ext>
              </a:extLst>
            </p:cNvPr>
            <p:cNvSpPr/>
            <p:nvPr/>
          </p:nvSpPr>
          <p:spPr>
            <a:xfrm>
              <a:off x="1607572" y="2092383"/>
              <a:ext cx="2091315"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0"/>
                <a:satOff val="0"/>
                <a:lumOff val="0"/>
                <a:alphaOff val="0"/>
              </a:schemeClr>
            </a:fillRef>
            <a:effectRef idx="0">
              <a:schemeClr val="accent1">
                <a:shade val="80000"/>
                <a:alpha val="50000"/>
                <a:hueOff val="0"/>
                <a:satOff val="0"/>
                <a:lumOff val="0"/>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rtl="0">
                <a:lnSpc>
                  <a:spcPct val="90000"/>
                </a:lnSpc>
                <a:spcBef>
                  <a:spcPct val="0"/>
                </a:spcBef>
                <a:spcAft>
                  <a:spcPct val="35000"/>
                </a:spcAft>
                <a:buNone/>
              </a:pPr>
              <a:r>
                <a:rPr lang="en-US" altLang="es-ES" sz="900" dirty="0">
                  <a:latin typeface="Arial Rounded MT Bold" panose="020F0704030504030204" pitchFamily="34" charset="0"/>
                </a:rPr>
                <a:t>Ένας από τους λόγους για τους οποίους αυτό είναι δύσκολο να απαντηθεί είναι ότι δεν είναι σαφές ποια κριτήρια πρέπει να χρησιμοποιήσουμε.</a:t>
              </a:r>
              <a:endParaRPr lang="es-ES" sz="900" kern="1200" dirty="0"/>
            </a:p>
          </p:txBody>
        </p:sp>
        <p:sp>
          <p:nvSpPr>
            <p:cNvPr id="7" name="Forma libre: forma 6">
              <a:extLst>
                <a:ext uri="{FF2B5EF4-FFF2-40B4-BE49-F238E27FC236}">
                  <a16:creationId xmlns:a16="http://schemas.microsoft.com/office/drawing/2014/main" id="{E2306E31-D7D7-43F5-9C61-51A7C633FB20}"/>
                </a:ext>
              </a:extLst>
            </p:cNvPr>
            <p:cNvSpPr/>
            <p:nvPr/>
          </p:nvSpPr>
          <p:spPr>
            <a:xfrm>
              <a:off x="3419871" y="2098157"/>
              <a:ext cx="2185906" cy="2085539"/>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32002"/>
                <a:satOff val="14221"/>
                <a:lumOff val="7333"/>
                <a:alphaOff val="0"/>
              </a:schemeClr>
            </a:fillRef>
            <a:effectRef idx="0">
              <a:schemeClr val="accent1">
                <a:shade val="80000"/>
                <a:alpha val="50000"/>
                <a:hueOff val="-32002"/>
                <a:satOff val="14221"/>
                <a:lumOff val="7333"/>
                <a:alphaOff val="0"/>
              </a:schemeClr>
            </a:effectRef>
            <a:fontRef idx="minor">
              <a:schemeClr val="tx1"/>
            </a:fontRef>
          </p:style>
          <p:txBody>
            <a:bodyPr spcFirstLastPara="0" vert="horz" wrap="square" lIns="421358" tIns="317696" rIns="421358" bIns="317696" numCol="1" spcCol="1270" anchor="ctr" anchorCtr="0">
              <a:noAutofit/>
            </a:bodyPr>
            <a:lstStyle/>
            <a:p>
              <a:pPr marL="0" lvl="0" indent="0" algn="ctr" defTabSz="400050" rtl="0">
                <a:lnSpc>
                  <a:spcPct val="90000"/>
                </a:lnSpc>
                <a:spcBef>
                  <a:spcPct val="0"/>
                </a:spcBef>
                <a:spcAft>
                  <a:spcPct val="35000"/>
                </a:spcAft>
                <a:buNone/>
              </a:pPr>
              <a:r>
                <a:rPr lang="en-US" altLang="es-ES" sz="900" dirty="0">
                  <a:solidFill>
                    <a:schemeClr val="tx2">
                      <a:lumMod val="60000"/>
                      <a:lumOff val="40000"/>
                    </a:schemeClr>
                  </a:solidFill>
                  <a:latin typeface="Arial Rounded MT Bold" panose="020F0704030504030204" pitchFamily="34" charset="0"/>
                </a:rPr>
                <a:t>Τι είναι ένα πραγματικό άλμα μπροστά;</a:t>
              </a:r>
              <a:endParaRPr lang="es-ES" sz="900" kern="1200" dirty="0">
                <a:solidFill>
                  <a:schemeClr val="tx2">
                    <a:lumMod val="60000"/>
                    <a:lumOff val="40000"/>
                  </a:schemeClr>
                </a:solidFill>
              </a:endParaRPr>
            </a:p>
          </p:txBody>
        </p:sp>
        <p:sp>
          <p:nvSpPr>
            <p:cNvPr id="9" name="Forma libre: forma 8">
              <a:extLst>
                <a:ext uri="{FF2B5EF4-FFF2-40B4-BE49-F238E27FC236}">
                  <a16:creationId xmlns:a16="http://schemas.microsoft.com/office/drawing/2014/main" id="{7B3BCB2D-EC52-4C66-95F5-5ABA7E1FE5EC}"/>
                </a:ext>
              </a:extLst>
            </p:cNvPr>
            <p:cNvSpPr/>
            <p:nvPr/>
          </p:nvSpPr>
          <p:spPr>
            <a:xfrm>
              <a:off x="5386180" y="2144963"/>
              <a:ext cx="2150248" cy="2091314"/>
            </a:xfrm>
            <a:custGeom>
              <a:avLst/>
              <a:gdLst>
                <a:gd name="connsiteX0" fmla="*/ 0 w 2091314"/>
                <a:gd name="connsiteY0" fmla="*/ 1045657 h 2091314"/>
                <a:gd name="connsiteX1" fmla="*/ 1045657 w 2091314"/>
                <a:gd name="connsiteY1" fmla="*/ 0 h 2091314"/>
                <a:gd name="connsiteX2" fmla="*/ 2091314 w 2091314"/>
                <a:gd name="connsiteY2" fmla="*/ 1045657 h 2091314"/>
                <a:gd name="connsiteX3" fmla="*/ 1045657 w 2091314"/>
                <a:gd name="connsiteY3" fmla="*/ 2091314 h 2091314"/>
                <a:gd name="connsiteX4" fmla="*/ 0 w 2091314"/>
                <a:gd name="connsiteY4" fmla="*/ 1045657 h 2091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1314" h="2091314">
                  <a:moveTo>
                    <a:pt x="0" y="1045657"/>
                  </a:moveTo>
                  <a:cubicBezTo>
                    <a:pt x="0" y="468157"/>
                    <a:pt x="468157" y="0"/>
                    <a:pt x="1045657" y="0"/>
                  </a:cubicBezTo>
                  <a:cubicBezTo>
                    <a:pt x="1623157" y="0"/>
                    <a:pt x="2091314" y="468157"/>
                    <a:pt x="2091314" y="1045657"/>
                  </a:cubicBezTo>
                  <a:cubicBezTo>
                    <a:pt x="2091314" y="1623157"/>
                    <a:pt x="1623157" y="2091314"/>
                    <a:pt x="1045657" y="2091314"/>
                  </a:cubicBezTo>
                  <a:cubicBezTo>
                    <a:pt x="468157" y="2091314"/>
                    <a:pt x="0" y="1623157"/>
                    <a:pt x="0" y="1045657"/>
                  </a:cubicBezTo>
                  <a:close/>
                </a:path>
              </a:pathLst>
            </a:custGeom>
            <a:grpFill/>
          </p:spPr>
          <p:style>
            <a:lnRef idx="2">
              <a:schemeClr val="lt1">
                <a:hueOff val="0"/>
                <a:satOff val="0"/>
                <a:lumOff val="0"/>
                <a:alphaOff val="0"/>
              </a:schemeClr>
            </a:lnRef>
            <a:fillRef idx="1">
              <a:schemeClr val="accent1">
                <a:shade val="80000"/>
                <a:alpha val="50000"/>
                <a:hueOff val="-64004"/>
                <a:satOff val="28442"/>
                <a:lumOff val="14666"/>
                <a:alphaOff val="0"/>
              </a:schemeClr>
            </a:fillRef>
            <a:effectRef idx="0">
              <a:schemeClr val="accent1">
                <a:shade val="80000"/>
                <a:alpha val="50000"/>
                <a:hueOff val="-64004"/>
                <a:satOff val="28442"/>
                <a:lumOff val="14666"/>
                <a:alphaOff val="0"/>
              </a:schemeClr>
            </a:effectRef>
            <a:fontRef idx="minor">
              <a:schemeClr val="tx1"/>
            </a:fontRef>
          </p:style>
          <p:txBody>
            <a:bodyPr spcFirstLastPara="0" vert="horz" wrap="square" lIns="421358" tIns="317696" rIns="421358" bIns="317696" numCol="1" spcCol="1270" anchor="ctr" anchorCtr="0">
              <a:noAutofit/>
            </a:bodyPr>
            <a:lstStyle/>
            <a:p>
              <a:pPr lvl="0" algn="ctr" defTabSz="400050">
                <a:lnSpc>
                  <a:spcPct val="90000"/>
                </a:lnSpc>
                <a:spcBef>
                  <a:spcPct val="0"/>
                </a:spcBef>
                <a:spcAft>
                  <a:spcPct val="35000"/>
                </a:spcAft>
              </a:pPr>
              <a:r>
                <a:rPr lang="el-GR" altLang="es-ES" sz="900" dirty="0">
                  <a:latin typeface="Arial Rounded MT Bold" panose="020F0704030504030204" pitchFamily="34" charset="0"/>
                </a:rPr>
                <a:t>Σχεδόν όλοι πιστεύουμε ότι</a:t>
              </a:r>
            </a:p>
            <a:p>
              <a:pPr lvl="0" algn="ctr" defTabSz="400050">
                <a:lnSpc>
                  <a:spcPct val="90000"/>
                </a:lnSpc>
                <a:spcBef>
                  <a:spcPct val="0"/>
                </a:spcBef>
                <a:spcAft>
                  <a:spcPct val="35000"/>
                </a:spcAft>
              </a:pPr>
              <a:r>
                <a:rPr lang="el-GR" altLang="es-ES" sz="900" dirty="0">
                  <a:latin typeface="Arial Rounded MT Bold" panose="020F0704030504030204" pitchFamily="34" charset="0"/>
                </a:rPr>
                <a:t>πρέπει να είναι ένα γεγονός ή</a:t>
              </a:r>
            </a:p>
            <a:p>
              <a:pPr lvl="0" algn="ctr" defTabSz="400050">
                <a:lnSpc>
                  <a:spcPct val="90000"/>
                </a:lnSpc>
                <a:spcBef>
                  <a:spcPct val="0"/>
                </a:spcBef>
                <a:spcAft>
                  <a:spcPct val="35000"/>
                </a:spcAft>
              </a:pPr>
              <a:r>
                <a:rPr lang="el-GR" altLang="es-ES" sz="900" dirty="0">
                  <a:latin typeface="Arial Rounded MT Bold" panose="020F0704030504030204" pitchFamily="34" charset="0"/>
                </a:rPr>
                <a:t>μία πρόοδος που</a:t>
              </a:r>
            </a:p>
            <a:p>
              <a:pPr lvl="0" algn="ctr" defTabSz="400050">
                <a:lnSpc>
                  <a:spcPct val="90000"/>
                </a:lnSpc>
                <a:spcBef>
                  <a:spcPct val="0"/>
                </a:spcBef>
                <a:spcAft>
                  <a:spcPct val="35000"/>
                </a:spcAft>
              </a:pPr>
              <a:r>
                <a:rPr lang="el-GR" altLang="es-ES" sz="900" dirty="0">
                  <a:latin typeface="Arial Rounded MT Bold" panose="020F0704030504030204" pitchFamily="34" charset="0"/>
                </a:rPr>
                <a:t>αλλάζει σημαντικά</a:t>
              </a:r>
            </a:p>
            <a:p>
              <a:pPr lvl="0" algn="ctr" defTabSz="400050">
                <a:lnSpc>
                  <a:spcPct val="90000"/>
                </a:lnSpc>
                <a:spcBef>
                  <a:spcPct val="0"/>
                </a:spcBef>
                <a:spcAft>
                  <a:spcPct val="35000"/>
                </a:spcAft>
              </a:pPr>
              <a:r>
                <a:rPr lang="el-GR" altLang="es-ES" sz="900" dirty="0">
                  <a:latin typeface="Arial Rounded MT Bold" panose="020F0704030504030204" pitchFamily="34" charset="0"/>
                </a:rPr>
                <a:t>  την πορεία των πραγμάτων, μια στιγμή που «στρέφει την καμπύλη» της ανθρώπινης</a:t>
              </a:r>
            </a:p>
            <a:p>
              <a:pPr lvl="0" algn="ctr" defTabSz="400050">
                <a:lnSpc>
                  <a:spcPct val="90000"/>
                </a:lnSpc>
                <a:spcBef>
                  <a:spcPct val="0"/>
                </a:spcBef>
                <a:spcAft>
                  <a:spcPct val="35000"/>
                </a:spcAft>
              </a:pPr>
              <a:r>
                <a:rPr lang="el-GR" altLang="es-ES" sz="900" dirty="0">
                  <a:latin typeface="Arial Rounded MT Bold" panose="020F0704030504030204" pitchFamily="34" charset="0"/>
                </a:rPr>
                <a:t>Ιστορίας.</a:t>
              </a:r>
              <a:endParaRPr lang="es-ES" sz="900" kern="1200" dirty="0"/>
            </a:p>
          </p:txBody>
        </p:sp>
      </p:grpSp>
    </p:spTree>
    <p:extLst>
      <p:ext uri="{BB962C8B-B14F-4D97-AF65-F5344CB8AC3E}">
        <p14:creationId xmlns:p14="http://schemas.microsoft.com/office/powerpoint/2010/main" val="2868809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DBD3C6A0-4365-4653-9DE6-25F3B2770986}"/>
              </a:ext>
            </a:extLst>
          </p:cNvPr>
          <p:cNvSpPr/>
          <p:nvPr/>
        </p:nvSpPr>
        <p:spPr>
          <a:xfrm>
            <a:off x="1013867" y="2239637"/>
            <a:ext cx="1414693" cy="119507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57870" y="2161791"/>
            <a:ext cx="5923812" cy="1384995"/>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τέταρτη και μεγαλύτερη κατηγορία είναι η αξία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ανθρώπινο</a:t>
            </a:r>
            <a:r>
              <a:rPr lang="el-GR" altLang="es-ES" sz="1200" dirty="0">
                <a:solidFill>
                  <a:schemeClr val="tx2">
                    <a:lumMod val="60000"/>
                    <a:lumOff val="40000"/>
                  </a:schemeClr>
                </a:solidFill>
                <a:latin typeface="Arial Rounded MT Bold" panose="020F0704030504030204" pitchFamily="34" charset="0"/>
              </a:rPr>
              <a:t>υ</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κεφάλαιο</a:t>
            </a:r>
            <a:r>
              <a:rPr lang="el-GR" altLang="es-ES" sz="1200" dirty="0">
                <a:solidFill>
                  <a:schemeClr val="tx2">
                    <a:lumMod val="60000"/>
                    <a:lumOff val="40000"/>
                  </a:schemeClr>
                </a:solidFill>
                <a:latin typeface="Arial Rounded MT Bold" panose="020F0704030504030204" pitchFamily="34" charset="0"/>
              </a:rPr>
              <a:t>υ</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Τα </a:t>
            </a:r>
            <a:r>
              <a:rPr lang="en-US" altLang="es-ES" sz="1200" dirty="0" err="1">
                <a:latin typeface="Arial Rounded MT Bold" panose="020F0704030504030204" pitchFamily="34" charset="0"/>
              </a:rPr>
              <a:t>πολλά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χρόνια</a:t>
            </a:r>
            <a:r>
              <a:rPr lang="el-GR" altLang="es-ES" sz="1200" dirty="0">
                <a:latin typeface="Arial Rounded MT Bold" panose="020F0704030504030204" pitchFamily="34" charset="0"/>
              </a:rPr>
              <a:t> που ό</a:t>
            </a:r>
            <a:r>
              <a:rPr lang="en-US" altLang="es-ES" sz="1200" dirty="0" err="1">
                <a:latin typeface="Arial Rounded MT Bold" panose="020F0704030504030204" pitchFamily="34" charset="0"/>
              </a:rPr>
              <a:t>λοι</a:t>
            </a:r>
            <a:r>
              <a:rPr lang="en-US" altLang="es-ES" sz="1200" dirty="0">
                <a:latin typeface="Arial Rounded MT Bold" panose="020F0704030504030204" pitchFamily="34" charset="0"/>
              </a:rPr>
              <a:t> ξοδεύουμε στο σχολείο για να μάθουμε δεξιότητες όπως η ανάγνωση, η γραφή και η αριθμητική, καθώς και οι πρόσθετες ενημερώσεις που μπορούν να συμβούν στη δουλειά, μας κάνουν πιο παραγωγικούς και, σε ορισμένες περιπτώσεις, είναι </a:t>
            </a:r>
            <a:r>
              <a:rPr lang="en-US" altLang="es-ES" sz="1200" dirty="0" err="1">
                <a:latin typeface="Arial Rounded MT Bold" panose="020F0704030504030204" pitchFamily="34" charset="0"/>
              </a:rPr>
              <a:t>εγγενώς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ανταποδοτικ</a:t>
            </a:r>
            <a:r>
              <a:rPr lang="el-GR" altLang="es-ES" sz="1200" dirty="0">
                <a:latin typeface="Arial Rounded MT Bold" panose="020F0704030504030204" pitchFamily="34" charset="0"/>
              </a:rPr>
              <a:t>ά</a:t>
            </a:r>
            <a:r>
              <a:rPr lang="en-US"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7EABC15-C55E-45E4-9459-6A92BA08E50F}"/>
              </a:ext>
            </a:extLst>
          </p:cNvPr>
          <p:cNvSpPr/>
          <p:nvPr/>
        </p:nvSpPr>
        <p:spPr>
          <a:xfrm>
            <a:off x="1610094" y="18093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4F8E0AC-8833-4A0B-929D-9E753977AE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26151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28068" y="2004706"/>
            <a:ext cx="5909692" cy="1015663"/>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Ο </a:t>
            </a:r>
            <a:r>
              <a:rPr lang="en-GB" altLang="es-ES" sz="1200" dirty="0" err="1">
                <a:latin typeface="Arial Rounded MT Bold" panose="020F0704030504030204" pitchFamily="34" charset="0"/>
              </a:rPr>
              <a:t>Οικονομολόγος</a:t>
            </a:r>
            <a:r>
              <a:rPr lang="en-GB" altLang="es-ES" sz="1200" dirty="0">
                <a:latin typeface="Arial Rounded MT Bold" panose="020F0704030504030204" pitchFamily="34" charset="0"/>
              </a:rPr>
              <a:t> </a:t>
            </a:r>
            <a:r>
              <a:rPr lang="en-GB" altLang="es-ES" sz="1200" dirty="0">
                <a:solidFill>
                  <a:schemeClr val="tx2">
                    <a:lumMod val="60000"/>
                    <a:lumOff val="40000"/>
                  </a:schemeClr>
                </a:solidFill>
                <a:latin typeface="Arial Rounded MT Bold" panose="020F0704030504030204" pitchFamily="34" charset="0"/>
              </a:rPr>
              <a:t>Άνταμ </a:t>
            </a:r>
            <a:r>
              <a:rPr lang="en-GB" altLang="es-ES" sz="1200" dirty="0" err="1">
                <a:solidFill>
                  <a:schemeClr val="tx2">
                    <a:lumMod val="60000"/>
                    <a:lumOff val="40000"/>
                  </a:schemeClr>
                </a:solidFill>
                <a:latin typeface="Arial Rounded MT Bold" panose="020F0704030504030204" pitchFamily="34" charset="0"/>
              </a:rPr>
              <a:t>Σμιθ</a:t>
            </a:r>
            <a:r>
              <a:rPr lang="en-GB" altLang="es-ES" sz="1200" dirty="0">
                <a:solidFill>
                  <a:schemeClr val="tx2">
                    <a:lumMod val="60000"/>
                    <a:lumOff val="40000"/>
                  </a:schemeClr>
                </a:solidFill>
                <a:latin typeface="Arial Rounded MT Bold" panose="020F0704030504030204" pitchFamily="34" charset="0"/>
              </a:rPr>
              <a:t> </a:t>
            </a:r>
            <a:r>
              <a:rPr lang="en-GB" altLang="es-ES" sz="1200" dirty="0" err="1">
                <a:latin typeface="Arial Rounded MT Bold" panose="020F0704030504030204" pitchFamily="34" charset="0"/>
              </a:rPr>
              <a:t>καταν</a:t>
            </a:r>
            <a:r>
              <a:rPr lang="el-GR" altLang="es-ES" sz="1200" dirty="0" err="1">
                <a:latin typeface="Arial Rounded MT Bold" panose="020F0704030504030204" pitchFamily="34" charset="0"/>
              </a:rPr>
              <a:t>όησε</a:t>
            </a:r>
            <a:r>
              <a:rPr lang="en-GB" altLang="es-ES" sz="1200" dirty="0">
                <a:solidFill>
                  <a:schemeClr val="tx2">
                    <a:lumMod val="60000"/>
                    <a:lumOff val="40000"/>
                  </a:schemeClr>
                </a:solidFill>
                <a:latin typeface="Arial Rounded MT Bold" panose="020F0704030504030204" pitchFamily="34" charset="0"/>
              </a:rPr>
              <a:t> </a:t>
            </a:r>
            <a:r>
              <a:rPr lang="en-GB" altLang="es-ES" sz="1200" dirty="0">
                <a:latin typeface="Arial Rounded MT Bold" panose="020F0704030504030204" pitchFamily="34" charset="0"/>
              </a:rPr>
              <a:t>ότι</a:t>
            </a:r>
            <a:r>
              <a:rPr lang="en-GB" altLang="es-ES" sz="1200" dirty="0">
                <a:solidFill>
                  <a:schemeClr val="tx2">
                    <a:lumMod val="60000"/>
                    <a:lumOff val="40000"/>
                  </a:schemeClr>
                </a:solidFill>
                <a:latin typeface="Arial Rounded MT Bold" panose="020F0704030504030204" pitchFamily="34" charset="0"/>
              </a:rPr>
              <a:t> </a:t>
            </a:r>
            <a:r>
              <a:rPr lang="en-GB" altLang="es-ES" sz="1200" dirty="0">
                <a:latin typeface="Arial Rounded MT Bold" panose="020F0704030504030204" pitchFamily="34" charset="0"/>
              </a:rPr>
              <a:t>ένα από τα πολλά </a:t>
            </a:r>
            <a:r>
              <a:rPr lang="en-GB" altLang="es-ES" sz="1200" dirty="0">
                <a:solidFill>
                  <a:schemeClr val="tx2">
                    <a:lumMod val="60000"/>
                    <a:lumOff val="40000"/>
                  </a:schemeClr>
                </a:solidFill>
                <a:latin typeface="Arial Rounded MT Bold" panose="020F0704030504030204" pitchFamily="34" charset="0"/>
              </a:rPr>
              <a:t>μειονεκτήματα </a:t>
            </a:r>
            <a:r>
              <a:rPr lang="en-GB" altLang="es-ES" sz="1200" dirty="0">
                <a:latin typeface="Arial Rounded MT Bold" panose="020F0704030504030204" pitchFamily="34" charset="0"/>
              </a:rPr>
              <a:t>της πρώτης εποχής των μηχανών ήταν ότι ανάγκασε τους εργάτες </a:t>
            </a:r>
            <a:r>
              <a:rPr lang="en-GB" altLang="es-ES" sz="1200" dirty="0" err="1">
                <a:latin typeface="Arial Rounded MT Bold" panose="020F0704030504030204" pitchFamily="34" charset="0"/>
              </a:rPr>
              <a:t>να</a:t>
            </a:r>
            <a:r>
              <a:rPr lang="en-GB" altLang="es-ES" sz="1200" dirty="0">
                <a:latin typeface="Arial Rounded MT Bold" panose="020F0704030504030204" pitchFamily="34" charset="0"/>
              </a:rPr>
              <a:t> </a:t>
            </a:r>
            <a:r>
              <a:rPr lang="en-GB" altLang="es-ES" sz="1200" dirty="0" err="1">
                <a:solidFill>
                  <a:schemeClr val="tx2">
                    <a:lumMod val="60000"/>
                    <a:lumOff val="40000"/>
                  </a:schemeClr>
                </a:solidFill>
                <a:latin typeface="Arial Rounded MT Bold" panose="020F0704030504030204" pitchFamily="34" charset="0"/>
              </a:rPr>
              <a:t>εκτελ</a:t>
            </a:r>
            <a:r>
              <a:rPr lang="el-GR" altLang="es-ES" sz="1200" dirty="0" err="1">
                <a:solidFill>
                  <a:schemeClr val="tx2">
                    <a:lumMod val="60000"/>
                    <a:lumOff val="40000"/>
                  </a:schemeClr>
                </a:solidFill>
                <a:latin typeface="Arial Rounded MT Bold" panose="020F0704030504030204" pitchFamily="34" charset="0"/>
              </a:rPr>
              <a:t>ούν</a:t>
            </a:r>
            <a:r>
              <a:rPr lang="en-GB" altLang="es-ES" sz="1200" dirty="0">
                <a:solidFill>
                  <a:schemeClr val="tx2">
                    <a:lumMod val="60000"/>
                    <a:lumOff val="40000"/>
                  </a:schemeClr>
                </a:solidFill>
                <a:latin typeface="Arial Rounded MT Bold" panose="020F0704030504030204" pitchFamily="34" charset="0"/>
              </a:rPr>
              <a:t> επαναλαμβανόμενα </a:t>
            </a:r>
          </a:p>
          <a:p>
            <a:pPr algn="l" rtl="0">
              <a:defRPr/>
            </a:pPr>
            <a:r>
              <a:rPr lang="el-GR" altLang="es-ES" sz="1200" dirty="0">
                <a:solidFill>
                  <a:schemeClr val="tx2">
                    <a:lumMod val="60000"/>
                    <a:lumOff val="40000"/>
                  </a:schemeClr>
                </a:solidFill>
                <a:latin typeface="Arial Rounded MT Bold" panose="020F0704030504030204" pitchFamily="34" charset="0"/>
              </a:rPr>
              <a:t>Κ</a:t>
            </a:r>
            <a:r>
              <a:rPr lang="en-GB" altLang="es-ES" sz="1200" dirty="0" err="1">
                <a:solidFill>
                  <a:schemeClr val="tx2">
                    <a:lumMod val="60000"/>
                    <a:lumOff val="40000"/>
                  </a:schemeClr>
                </a:solidFill>
                <a:latin typeface="Arial Rounded MT Bold" panose="020F0704030504030204" pitchFamily="34" charset="0"/>
              </a:rPr>
              <a:t>αθήκοντα</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9B0B3B9-B0A5-4CEC-AB9C-818FAE2A4771}"/>
              </a:ext>
            </a:extLst>
          </p:cNvPr>
          <p:cNvSpPr/>
          <p:nvPr/>
        </p:nvSpPr>
        <p:spPr>
          <a:xfrm>
            <a:off x="1580480" y="173900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BBF3951-A23F-40FF-B12E-BF0964E240E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3" name="CuadroTexto 12">
            <a:extLst>
              <a:ext uri="{FF2B5EF4-FFF2-40B4-BE49-F238E27FC236}">
                <a16:creationId xmlns:a16="http://schemas.microsoft.com/office/drawing/2014/main" id="{01CDD1B5-B096-4483-ACC5-2A31B165A8D5}"/>
              </a:ext>
            </a:extLst>
          </p:cNvPr>
          <p:cNvSpPr txBox="1"/>
          <p:nvPr/>
        </p:nvSpPr>
        <p:spPr>
          <a:xfrm>
            <a:off x="1495217" y="2881596"/>
            <a:ext cx="3198792" cy="1015663"/>
          </a:xfrm>
          <a:prstGeom prst="rect">
            <a:avLst/>
          </a:prstGeom>
          <a:noFill/>
        </p:spPr>
        <p:txBody>
          <a:bodyPr wrap="square">
            <a:spAutoFit/>
          </a:bodyPr>
          <a:lstStyle/>
          <a:p>
            <a:pPr>
              <a:defRPr/>
            </a:pPr>
            <a:r>
              <a:rPr lang="el-GR" altLang="es-ES" sz="1200" dirty="0">
                <a:latin typeface="Arial Rounded MT Bold" panose="020F0704030504030204" pitchFamily="34" charset="0"/>
              </a:rPr>
              <a:t>Το 1776 σημείωσε: «Ο άνθρωπος που ξοδεύει όλη του τη ζωή για να εκτελέσει λίγες </a:t>
            </a:r>
            <a:r>
              <a:rPr lang="el-GR" altLang="es-ES" sz="1200" dirty="0" err="1">
                <a:latin typeface="Arial Rounded MT Bold" panose="020F0704030504030204" pitchFamily="34" charset="0"/>
              </a:rPr>
              <a:t>απλέςλειτουργίες</a:t>
            </a:r>
            <a:r>
              <a:rPr lang="el-GR" altLang="es-ES" sz="1200" dirty="0">
                <a:latin typeface="Arial Rounded MT Bold" panose="020F0704030504030204" pitchFamily="34" charset="0"/>
              </a:rPr>
              <a:t>, οι οποίες μπορεί να έχουν πάντα τις ίδιες επιπτώσεις, δεν έχει τρόπο κατανόησης».</a:t>
            </a:r>
            <a:endParaRPr lang="en-GB" altLang="es-ES" sz="1200" dirty="0">
              <a:latin typeface="Arial Rounded MT Bold" panose="020F0704030504030204" pitchFamily="34" charset="0"/>
            </a:endParaRPr>
          </a:p>
        </p:txBody>
      </p:sp>
      <p:sp>
        <p:nvSpPr>
          <p:cNvPr id="17" name="object 2">
            <a:extLst>
              <a:ext uri="{FF2B5EF4-FFF2-40B4-BE49-F238E27FC236}">
                <a16:creationId xmlns:a16="http://schemas.microsoft.com/office/drawing/2014/main" id="{762E3F5E-91A7-490C-8A9E-37AED9EEF260}"/>
              </a:ext>
            </a:extLst>
          </p:cNvPr>
          <p:cNvSpPr/>
          <p:nvPr/>
        </p:nvSpPr>
        <p:spPr>
          <a:xfrm rot="10800000">
            <a:off x="5141910" y="2778256"/>
            <a:ext cx="2295850" cy="1834070"/>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18" name="object 2">
            <a:extLst>
              <a:ext uri="{FF2B5EF4-FFF2-40B4-BE49-F238E27FC236}">
                <a16:creationId xmlns:a16="http://schemas.microsoft.com/office/drawing/2014/main" id="{E5E17F4D-E7DE-47DB-B111-022D2900B351}"/>
              </a:ext>
            </a:extLst>
          </p:cNvPr>
          <p:cNvSpPr/>
          <p:nvPr/>
        </p:nvSpPr>
        <p:spPr>
          <a:xfrm>
            <a:off x="4726860" y="2775746"/>
            <a:ext cx="2077880" cy="183407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774E26C9-2DA3-4787-966E-4BF72E48A7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20" b="819"/>
          <a:stretch/>
        </p:blipFill>
        <p:spPr>
          <a:xfrm>
            <a:off x="4932040" y="2955933"/>
            <a:ext cx="2304256" cy="1443093"/>
          </a:xfrm>
          <a:prstGeom prst="rect">
            <a:avLst/>
          </a:prstGeom>
        </p:spPr>
      </p:pic>
    </p:spTree>
    <p:extLst>
      <p:ext uri="{BB962C8B-B14F-4D97-AF65-F5344CB8AC3E}">
        <p14:creationId xmlns:p14="http://schemas.microsoft.com/office/powerpoint/2010/main" val="297536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62904" y="1978844"/>
            <a:ext cx="5951190" cy="1015663"/>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Οι ε</a:t>
            </a:r>
            <a:r>
              <a:rPr lang="en-US" altLang="es-ES" sz="1200" dirty="0" err="1">
                <a:solidFill>
                  <a:schemeClr val="tx2">
                    <a:lumMod val="60000"/>
                    <a:lumOff val="40000"/>
                  </a:schemeClr>
                </a:solidFill>
                <a:latin typeface="Arial Rounded MT Bold" panose="020F0704030504030204" pitchFamily="34" charset="0"/>
              </a:rPr>
              <a:t>πενδύσεις</a:t>
            </a:r>
            <a:r>
              <a:rPr lang="en-US" altLang="es-ES" sz="1200" dirty="0">
                <a:solidFill>
                  <a:schemeClr val="tx2">
                    <a:lumMod val="60000"/>
                    <a:lumOff val="40000"/>
                  </a:schemeClr>
                </a:solidFill>
                <a:latin typeface="Arial Rounded MT Bold" panose="020F0704030504030204" pitchFamily="34" charset="0"/>
              </a:rPr>
              <a:t> σε ανθρώπινο κεφάλαιο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γίν</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όλο και </a:t>
            </a:r>
            <a:r>
              <a:rPr lang="en-US" altLang="es-ES" sz="1200" dirty="0" err="1">
                <a:latin typeface="Arial Rounded MT Bold" panose="020F0704030504030204" pitchFamily="34" charset="0"/>
              </a:rPr>
              <a:t>πιο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σημαντικ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τον </a:t>
            </a:r>
            <a:r>
              <a:rPr lang="en-US" altLang="es-ES" sz="1200" dirty="0" err="1">
                <a:latin typeface="Arial Rounded MT Bold" panose="020F0704030504030204" pitchFamily="34" charset="0"/>
              </a:rPr>
              <a:t>αυξημένο</a:t>
            </a:r>
            <a:r>
              <a:rPr lang="en-US" altLang="es-ES" sz="1200" dirty="0">
                <a:latin typeface="Arial Rounded MT Bold" panose="020F0704030504030204" pitchFamily="34" charset="0"/>
              </a:rPr>
              <a:t> αυτοματισμό </a:t>
            </a:r>
            <a:r>
              <a:rPr lang="en-US" altLang="es-ES" sz="1200" dirty="0" err="1">
                <a:latin typeface="Arial Rounded MT Bold" panose="020F0704030504030204" pitchFamily="34" charset="0"/>
              </a:rPr>
              <a:t>της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δουλειά</a:t>
            </a:r>
            <a:r>
              <a:rPr lang="el-GR" altLang="es-ES" sz="1200" dirty="0">
                <a:solidFill>
                  <a:schemeClr val="tx2">
                    <a:lumMod val="60000"/>
                    <a:lumOff val="40000"/>
                  </a:schemeClr>
                </a:solidFill>
                <a:latin typeface="Arial Rounded MT Bold" panose="020F0704030504030204" pitchFamily="34" charset="0"/>
              </a:rPr>
              <a:t>ς</a:t>
            </a:r>
            <a:r>
              <a:rPr lang="en-US" altLang="es-ES" sz="1200" dirty="0">
                <a:solidFill>
                  <a:schemeClr val="tx2">
                    <a:lumMod val="60000"/>
                    <a:lumOff val="40000"/>
                  </a:schemeClr>
                </a:solidFill>
                <a:latin typeface="Arial Rounded MT Bold" panose="020F0704030504030204" pitchFamily="34" charset="0"/>
              </a:rPr>
              <a:t> ρουτίνας </a:t>
            </a:r>
            <a:r>
              <a:rPr lang="en-US" altLang="es-ES" sz="1200" dirty="0">
                <a:latin typeface="Arial Rounded MT Bold" panose="020F0704030504030204" pitchFamily="34" charset="0"/>
              </a:rPr>
              <a:t>και την ανάγκη για </a:t>
            </a:r>
            <a:r>
              <a:rPr lang="en-US" altLang="es-ES" sz="1200" dirty="0" err="1">
                <a:solidFill>
                  <a:schemeClr val="tx2">
                    <a:lumMod val="60000"/>
                    <a:lumOff val="40000"/>
                  </a:schemeClr>
                </a:solidFill>
                <a:latin typeface="Arial Rounded MT Bold" panose="020F0704030504030204" pitchFamily="34" charset="0"/>
              </a:rPr>
              <a:t>ανθρώπινη</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δημιουργικότητ</a:t>
            </a:r>
            <a:r>
              <a:rPr lang="el-GR" altLang="es-ES" sz="1200" dirty="0">
                <a:solidFill>
                  <a:schemeClr val="tx2">
                    <a:lumMod val="60000"/>
                    <a:lumOff val="40000"/>
                  </a:schemeClr>
                </a:solidFill>
                <a:latin typeface="Arial Rounded MT Bold" panose="020F0704030504030204" pitchFamily="34" charset="0"/>
              </a:rPr>
              <a:t>α</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3D49E33-1D76-4E4D-AF43-0163A8F7F305}"/>
              </a:ext>
            </a:extLst>
          </p:cNvPr>
          <p:cNvSpPr/>
          <p:nvPr/>
        </p:nvSpPr>
        <p:spPr>
          <a:xfrm>
            <a:off x="159859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Ανθρώπινη και τεχνητή νοημοσύνη στη δεύτερη εποχή των μηχανών</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2E6979B-EF54-4FD7-B0DA-16C729C67EE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5" name="Diagrama de flujo: intercalar 4">
            <a:extLst>
              <a:ext uri="{FF2B5EF4-FFF2-40B4-BE49-F238E27FC236}">
                <a16:creationId xmlns:a16="http://schemas.microsoft.com/office/drawing/2014/main" id="{0E5D56F8-C5CE-43D1-A9A5-DC6B1E92A41B}"/>
              </a:ext>
            </a:extLst>
          </p:cNvPr>
          <p:cNvSpPr/>
          <p:nvPr/>
        </p:nvSpPr>
        <p:spPr>
          <a:xfrm>
            <a:off x="7234618"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
        <p:nvSpPr>
          <p:cNvPr id="13" name="Diagrama de flujo: intercalar 12">
            <a:extLst>
              <a:ext uri="{FF2B5EF4-FFF2-40B4-BE49-F238E27FC236}">
                <a16:creationId xmlns:a16="http://schemas.microsoft.com/office/drawing/2014/main" id="{702C798C-EE8D-480D-B62D-68AD61466767}"/>
              </a:ext>
            </a:extLst>
          </p:cNvPr>
          <p:cNvSpPr/>
          <p:nvPr/>
        </p:nvSpPr>
        <p:spPr>
          <a:xfrm>
            <a:off x="1023494" y="2283718"/>
            <a:ext cx="535948" cy="784461"/>
          </a:xfrm>
          <a:prstGeom prst="flowChartCollat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solidFill>
                <a:schemeClr val="tx1"/>
              </a:solidFill>
            </a:endParaRPr>
          </a:p>
        </p:txBody>
      </p:sp>
    </p:spTree>
    <p:extLst>
      <p:ext uri="{BB962C8B-B14F-4D97-AF65-F5344CB8AC3E}">
        <p14:creationId xmlns:p14="http://schemas.microsoft.com/office/powerpoint/2010/main" val="4092095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66194"/>
            <a:ext cx="6202266" cy="461665"/>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4E4F0E8-9744-4244-A115-1D926384FF4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35166C1-84AF-4476-8F1A-42F3B9F8811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3" name="CuadroTexto 12">
            <a:extLst>
              <a:ext uri="{FF2B5EF4-FFF2-40B4-BE49-F238E27FC236}">
                <a16:creationId xmlns:a16="http://schemas.microsoft.com/office/drawing/2014/main" id="{7EAB0B72-A9C4-4A7E-9D6A-C11C6B598B35}"/>
              </a:ext>
            </a:extLst>
          </p:cNvPr>
          <p:cNvSpPr txBox="1"/>
          <p:nvPr/>
        </p:nvSpPr>
        <p:spPr>
          <a:xfrm>
            <a:off x="1583352" y="2198883"/>
            <a:ext cx="5868968" cy="646331"/>
          </a:xfrm>
          <a:prstGeom prst="rect">
            <a:avLst/>
          </a:prstGeom>
          <a:noFill/>
        </p:spPr>
        <p:txBody>
          <a:bodyPr wrap="square">
            <a:spAutoFit/>
          </a:bodyPr>
          <a:lstStyle/>
          <a:p>
            <a:pPr>
              <a:defRPr/>
            </a:pPr>
            <a:r>
              <a:rPr lang="el-GR" altLang="es-ES" sz="1200" dirty="0">
                <a:solidFill>
                  <a:schemeClr val="tx2">
                    <a:lumMod val="60000"/>
                    <a:lumOff val="40000"/>
                  </a:schemeClr>
                </a:solidFill>
                <a:latin typeface="Arial Rounded MT Bold" panose="020F0704030504030204" pitchFamily="34" charset="0"/>
              </a:rPr>
              <a:t>Η </a:t>
            </a:r>
            <a:r>
              <a:rPr lang="el-GR" altLang="es-ES" sz="1200" dirty="0" err="1">
                <a:solidFill>
                  <a:schemeClr val="tx2">
                    <a:lumMod val="60000"/>
                    <a:lumOff val="40000"/>
                  </a:schemeClr>
                </a:solidFill>
                <a:latin typeface="Arial Rounded MT Bold" panose="020F0704030504030204" pitchFamily="34" charset="0"/>
              </a:rPr>
              <a:t>Kodak</a:t>
            </a:r>
            <a:r>
              <a:rPr lang="el-GR" altLang="es-ES" sz="1200" dirty="0">
                <a:solidFill>
                  <a:schemeClr val="tx2">
                    <a:lumMod val="60000"/>
                    <a:lumOff val="40000"/>
                  </a:schemeClr>
                </a:solidFill>
                <a:latin typeface="Arial Rounded MT Bold" panose="020F0704030504030204" pitchFamily="34" charset="0"/>
              </a:rPr>
              <a:t> απασχολούσε 145.300 άτομα σε ένα σημείο, το ένα τρίτο από αυτά στο </a:t>
            </a:r>
            <a:r>
              <a:rPr lang="el-GR" altLang="es-ES" sz="1200" dirty="0" err="1">
                <a:solidFill>
                  <a:schemeClr val="tx2">
                    <a:lumMod val="60000"/>
                    <a:lumOff val="40000"/>
                  </a:schemeClr>
                </a:solidFill>
                <a:latin typeface="Arial Rounded MT Bold" panose="020F0704030504030204" pitchFamily="34" charset="0"/>
              </a:rPr>
              <a:t>Ρότσεστερ,Νέα</a:t>
            </a:r>
            <a:r>
              <a:rPr lang="el-GR" altLang="es-ES" sz="1200" dirty="0">
                <a:solidFill>
                  <a:schemeClr val="tx2">
                    <a:lumMod val="60000"/>
                    <a:lumOff val="40000"/>
                  </a:schemeClr>
                </a:solidFill>
                <a:latin typeface="Arial Rounded MT Bold" panose="020F0704030504030204" pitchFamily="34" charset="0"/>
              </a:rPr>
              <a:t> Υόρκη, ενώ έμμεσα είχε αρκετές χιλιάδες εργαζομένων μέσω της μεγάλης αλυσίδας εφοδιασμού και των καναλιών λιανικής πώλησης.</a:t>
            </a:r>
            <a:endParaRPr lang="en-GB" altLang="es-ES" sz="1200" dirty="0">
              <a:latin typeface="Arial Rounded MT Bold" panose="020F0704030504030204" pitchFamily="34" charset="0"/>
            </a:endParaRPr>
          </a:p>
        </p:txBody>
      </p:sp>
      <p:sp>
        <p:nvSpPr>
          <p:cNvPr id="20" name="object 2">
            <a:extLst>
              <a:ext uri="{FF2B5EF4-FFF2-40B4-BE49-F238E27FC236}">
                <a16:creationId xmlns:a16="http://schemas.microsoft.com/office/drawing/2014/main" id="{8B5FF881-E19C-40C5-A779-4A30F76F9742}"/>
              </a:ext>
            </a:extLst>
          </p:cNvPr>
          <p:cNvSpPr/>
          <p:nvPr/>
        </p:nvSpPr>
        <p:spPr>
          <a:xfrm>
            <a:off x="5436096"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sp>
        <p:nvSpPr>
          <p:cNvPr id="21" name="object 2">
            <a:extLst>
              <a:ext uri="{FF2B5EF4-FFF2-40B4-BE49-F238E27FC236}">
                <a16:creationId xmlns:a16="http://schemas.microsoft.com/office/drawing/2014/main" id="{6F03FA60-733F-4F89-A64A-3CFBDDFA63A8}"/>
              </a:ext>
            </a:extLst>
          </p:cNvPr>
          <p:cNvSpPr/>
          <p:nvPr/>
        </p:nvSpPr>
        <p:spPr>
          <a:xfrm rot="10800000">
            <a:off x="5698653" y="2625617"/>
            <a:ext cx="1753667" cy="1890349"/>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E1392AA5-7955-47E0-8A23-E1C6084E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9141" y="2785737"/>
            <a:ext cx="1656184" cy="1498847"/>
          </a:xfrm>
          <a:prstGeom prst="rect">
            <a:avLst/>
          </a:prstGeom>
        </p:spPr>
      </p:pic>
      <p:pic>
        <p:nvPicPr>
          <p:cNvPr id="17" name="Imagen 16">
            <a:extLst>
              <a:ext uri="{FF2B5EF4-FFF2-40B4-BE49-F238E27FC236}">
                <a16:creationId xmlns:a16="http://schemas.microsoft.com/office/drawing/2014/main" id="{B9730F9A-5D30-43A8-9BAA-4C1673895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1610183"/>
            <a:ext cx="529519" cy="529519"/>
          </a:xfrm>
          <a:prstGeom prst="rect">
            <a:avLst/>
          </a:prstGeom>
        </p:spPr>
      </p:pic>
    </p:spTree>
    <p:extLst>
      <p:ext uri="{BB962C8B-B14F-4D97-AF65-F5344CB8AC3E}">
        <p14:creationId xmlns:p14="http://schemas.microsoft.com/office/powerpoint/2010/main" val="89934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4060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04112" y="1890678"/>
            <a:ext cx="594755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Η Kodak έδωσε πλούτο στον ιδρυτή της, αλλά έχει επίσης προσφέρει καλή δουλειά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αμοιβή</a:t>
            </a:r>
            <a:r>
              <a:rPr lang="el-GR" altLang="es-ES" sz="1200" dirty="0">
                <a:latin typeface="Arial Rounded MT Bold" panose="020F0704030504030204" pitchFamily="34" charset="0"/>
              </a:rPr>
              <a:t> σε</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πολλαπλές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γενιές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ανθρώπων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Δυστυχώς</a:t>
            </a:r>
            <a:r>
              <a:rPr lang="en-US" altLang="es-ES" sz="1200" dirty="0">
                <a:latin typeface="Arial Rounded MT Bold" panose="020F0704030504030204" pitchFamily="34" charset="0"/>
              </a:rPr>
              <a:t> 132 </a:t>
            </a:r>
            <a:r>
              <a:rPr lang="en-US" altLang="es-ES" sz="1200" dirty="0" err="1">
                <a:latin typeface="Arial Rounded MT Bold" panose="020F0704030504030204" pitchFamily="34" charset="0"/>
              </a:rPr>
              <a:t>χρόνια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μετά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λίγους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μήνες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πριν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πουληθεί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Instagram</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Facebook</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Η Kodak </a:t>
            </a:r>
            <a:r>
              <a:rPr lang="en-US" altLang="es-ES" sz="1200" dirty="0" err="1">
                <a:solidFill>
                  <a:schemeClr val="tx2">
                    <a:lumMod val="60000"/>
                    <a:lumOff val="40000"/>
                  </a:schemeClr>
                </a:solidFill>
                <a:latin typeface="Arial Rounded MT Bold" panose="020F0704030504030204" pitchFamily="34" charset="0"/>
              </a:rPr>
              <a:t>πτώχευσε</a:t>
            </a:r>
            <a:r>
              <a:rPr lang="el-GR" altLang="es-ES" sz="1200" dirty="0">
                <a:latin typeface="Arial Rounded MT Bold" panose="020F0704030504030204" pitchFamily="34" charset="0"/>
              </a:rPr>
              <a:t>.</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Ωστόσο</a:t>
            </a:r>
            <a:r>
              <a:rPr lang="en-US" altLang="es-ES" sz="1200" dirty="0">
                <a:latin typeface="Arial Rounded MT Bold" panose="020F0704030504030204" pitchFamily="34" charset="0"/>
              </a:rPr>
              <a:t>, η </a:t>
            </a:r>
            <a:r>
              <a:rPr lang="en-US" altLang="es-ES" sz="1200" dirty="0" err="1">
                <a:latin typeface="Arial Rounded MT Bold" panose="020F0704030504030204" pitchFamily="34" charset="0"/>
              </a:rPr>
              <a:t>φωτογραφία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δεν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ήταν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ποτέ</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πιο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δημοφιλής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Σήμερα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υπάρχουν</a:t>
            </a:r>
            <a:r>
              <a:rPr lang="en-US" altLang="es-ES" sz="1200" dirty="0">
                <a:latin typeface="Arial Rounded MT Bold" panose="020F0704030504030204" pitchFamily="34" charset="0"/>
              </a:rPr>
              <a:t> 70 </a:t>
            </a:r>
            <a:r>
              <a:rPr lang="en-US" altLang="es-ES" sz="1200" dirty="0" err="1">
                <a:latin typeface="Arial Rounded MT Bold" panose="020F0704030504030204" pitchFamily="34" charset="0"/>
              </a:rPr>
              <a:t>δισεκατομμύρια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φωτογραφίες</a:t>
            </a:r>
            <a:r>
              <a:rPr lang="el-GR" altLang="es-ES" sz="1200" dirty="0">
                <a:latin typeface="Arial Rounded MT Bold" panose="020F0704030504030204" pitchFamily="34" charset="0"/>
              </a:rPr>
              <a:t> που</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ανεβαίν</a:t>
            </a:r>
            <a:r>
              <a:rPr lang="el-GR" altLang="es-ES" sz="1200" dirty="0" err="1">
                <a:latin typeface="Arial Rounded MT Bold" panose="020F0704030504030204" pitchFamily="34" charset="0"/>
              </a:rPr>
              <a:t>ουν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Facebook</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κάθε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χρόνο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σχεδόν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μηδενικό</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κόστος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φωτογραφίες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όλες</a:t>
            </a:r>
            <a:endParaRPr lang="en-US" altLang="es-ES" sz="1200" dirty="0">
              <a:latin typeface="Arial Rounded MT Bold" panose="020F0704030504030204" pitchFamily="34" charset="0"/>
            </a:endParaRPr>
          </a:p>
          <a:p>
            <a:pPr algn="l" rtl="0">
              <a:defRPr/>
            </a:pPr>
            <a:r>
              <a:rPr lang="en-US" altLang="es-ES" sz="1200" dirty="0" err="1">
                <a:latin typeface="Arial Rounded MT Bold" panose="020F0704030504030204" pitchFamily="34" charset="0"/>
              </a:rPr>
              <a:t>ψηφιακ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επομένως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εκατοντάδες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χιλιάδες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άνθρωποι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δούλευαν</a:t>
            </a:r>
            <a:r>
              <a:rPr lang="en-US" altLang="es-ES" sz="1200" dirty="0">
                <a:latin typeface="Arial Rounded MT Bold" panose="020F0704030504030204" pitchFamily="34" charset="0"/>
              </a:rPr>
              <a:t> </a:t>
            </a:r>
          </a:p>
          <a:p>
            <a:pPr>
              <a:defRPr/>
            </a:pPr>
            <a:r>
              <a:rPr lang="el-GR" altLang="es-ES" sz="1200" dirty="0">
                <a:solidFill>
                  <a:schemeClr val="tx2">
                    <a:lumMod val="60000"/>
                    <a:lumOff val="40000"/>
                  </a:schemeClr>
                </a:solidFill>
                <a:latin typeface="Arial Rounded MT Bold" panose="020F0704030504030204" pitchFamily="34" charset="0"/>
              </a:rPr>
              <a:t>για την </a:t>
            </a:r>
            <a:r>
              <a:rPr lang="en-US" altLang="es-ES" sz="1200" dirty="0" err="1">
                <a:solidFill>
                  <a:schemeClr val="tx2">
                    <a:lumMod val="60000"/>
                    <a:lumOff val="40000"/>
                  </a:schemeClr>
                </a:solidFill>
                <a:latin typeface="Arial Rounded MT Bold" panose="020F0704030504030204" pitchFamily="34" charset="0"/>
              </a:rPr>
              <a:t>παραγωγή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χημικών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και</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χαρτιού</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για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φωτογραφία</a:t>
            </a:r>
            <a:r>
              <a:rPr lang="el-GR"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δεν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χρειάζονται</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πλέον</a:t>
            </a:r>
            <a:r>
              <a:rPr lang="el-GR" altLang="es-ES" sz="1200" dirty="0">
                <a:solidFill>
                  <a:schemeClr val="tx2">
                    <a:lumMod val="60000"/>
                    <a:lumOff val="40000"/>
                  </a:schemeClr>
                </a:solidFill>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ED78D8C-F32B-41C3-A8DA-4E51FD79DC7A}"/>
              </a:ext>
            </a:extLst>
          </p:cNvPr>
          <p:cNvSpPr/>
          <p:nvPr/>
        </p:nvSpPr>
        <p:spPr>
          <a:xfrm>
            <a:off x="1547664" y="1410961"/>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9E1A3AB-D208-434A-B336-455FD5CC4C7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26ADC07A-6BF4-4BF2-892A-EFE6F198A7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93" y="1250774"/>
            <a:ext cx="529519" cy="529519"/>
          </a:xfrm>
          <a:prstGeom prst="rect">
            <a:avLst/>
          </a:prstGeom>
        </p:spPr>
      </p:pic>
    </p:spTree>
    <p:extLst>
      <p:ext uri="{BB962C8B-B14F-4D97-AF65-F5344CB8AC3E}">
        <p14:creationId xmlns:p14="http://schemas.microsoft.com/office/powerpoint/2010/main" val="4223852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8E549FFD-F5E1-4D68-9F21-33C4348B322D}"/>
              </a:ext>
            </a:extLst>
          </p:cNvPr>
          <p:cNvGraphicFramePr/>
          <p:nvPr>
            <p:extLst>
              <p:ext uri="{D42A27DB-BD31-4B8C-83A1-F6EECF244321}">
                <p14:modId xmlns:p14="http://schemas.microsoft.com/office/powerpoint/2010/main" val="1842325223"/>
              </p:ext>
            </p:extLst>
          </p:nvPr>
        </p:nvGraphicFramePr>
        <p:xfrm>
          <a:off x="1610094" y="1877922"/>
          <a:ext cx="6014157" cy="277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3637E067-B217-424B-A4F8-1F5231560362}"/>
              </a:ext>
            </a:extLst>
          </p:cNvPr>
          <p:cNvSpPr/>
          <p:nvPr/>
        </p:nvSpPr>
        <p:spPr>
          <a:xfrm>
            <a:off x="1610094" y="1368458"/>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4172807-689E-4C9A-B40F-1AD77171332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AE8DBD2F-08DC-47FF-9E69-6936C1A873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8145" y="1178135"/>
            <a:ext cx="529519" cy="529519"/>
          </a:xfrm>
          <a:prstGeom prst="rect">
            <a:avLst/>
          </a:prstGeom>
        </p:spPr>
      </p:pic>
    </p:spTree>
    <p:extLst>
      <p:ext uri="{BB962C8B-B14F-4D97-AF65-F5344CB8AC3E}">
        <p14:creationId xmlns:p14="http://schemas.microsoft.com/office/powerpoint/2010/main" val="1417402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47A25D-1F47-46F1-ABBD-DAFF0074EA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344" t="21925" r="7899" b="48218"/>
          <a:stretch/>
        </p:blipFill>
        <p:spPr>
          <a:xfrm>
            <a:off x="1721214" y="2924566"/>
            <a:ext cx="1440160" cy="1141283"/>
          </a:xfrm>
          <a:prstGeom prst="rect">
            <a:avLst/>
          </a:prstGeom>
        </p:spPr>
      </p:pic>
      <p:sp>
        <p:nvSpPr>
          <p:cNvPr id="4" name="Rectangle 3"/>
          <p:cNvSpPr/>
          <p:nvPr/>
        </p:nvSpPr>
        <p:spPr>
          <a:xfrm>
            <a:off x="1629906" y="140470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dirty="0"/>
          </a:p>
        </p:txBody>
      </p:sp>
      <p:sp>
        <p:nvSpPr>
          <p:cNvPr id="6" name="TextBox 5"/>
          <p:cNvSpPr txBox="1"/>
          <p:nvPr/>
        </p:nvSpPr>
        <p:spPr>
          <a:xfrm>
            <a:off x="1629906" y="2033164"/>
            <a:ext cx="5904000" cy="1938992"/>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Η φωτογραφία δεν είναι ένα μεμονωμένο παράδειγμα αυτής της μετάβασης. Παρόμοιες ιστορίες έχουν</a:t>
            </a:r>
          </a:p>
          <a:p>
            <a:pPr algn="l" rtl="0">
              <a:defRPr/>
            </a:pPr>
            <a:r>
              <a:rPr lang="el-GR" altLang="es-ES" sz="1200" dirty="0">
                <a:latin typeface="Arial Rounded MT Bold" panose="020F0704030504030204" pitchFamily="34" charset="0"/>
              </a:rPr>
              <a:t>Ειπωθεί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ειπωθ</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επίσης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στον τομέα της μουσικής και των μέσων μαζικής ενημέρωσης</a:t>
            </a:r>
            <a:r>
              <a:rPr lang="en-US" altLang="es-ES" sz="1200" dirty="0">
                <a:latin typeface="Arial Rounded MT Bold" panose="020F0704030504030204" pitchFamily="34" charset="0"/>
              </a:rPr>
              <a:t>, σε </a:t>
            </a:r>
            <a:r>
              <a:rPr lang="en-US" altLang="es-ES" sz="1200" dirty="0">
                <a:solidFill>
                  <a:schemeClr val="tx2">
                    <a:lumMod val="60000"/>
                    <a:lumOff val="40000"/>
                  </a:schemeClr>
                </a:solidFill>
                <a:latin typeface="Arial Rounded MT Bold" panose="020F0704030504030204" pitchFamily="34" charset="0"/>
              </a:rPr>
              <a:t>χρηματοδότηση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σ</a:t>
            </a:r>
            <a:r>
              <a:rPr lang="el-GR" altLang="es-ES" sz="1200" dirty="0">
                <a:latin typeface="Arial Rounded MT Bold" panose="020F0704030504030204" pitchFamily="34" charset="0"/>
              </a:rPr>
              <a:t>ε</a:t>
            </a:r>
            <a:endParaRPr lang="en-US" altLang="es-ES" sz="1200" dirty="0">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δημοσίευση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εμπορικές συναλλαγές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κατανομή</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Υπηρεσίες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παραγωγή</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Σχεδόν σε όλους </a:t>
            </a:r>
            <a:r>
              <a:rPr lang="en-US" altLang="es-ES" sz="1200" dirty="0" err="1">
                <a:latin typeface="Arial Rounded MT Bold" panose="020F0704030504030204" pitchFamily="34" charset="0"/>
              </a:rPr>
              <a:t>τους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τομείς</a:t>
            </a:r>
            <a:r>
              <a:rPr lang="en-US" altLang="es-ES" sz="1200" dirty="0">
                <a:latin typeface="Arial Rounded MT Bold" panose="020F0704030504030204" pitchFamily="34" charset="0"/>
              </a:rPr>
              <a:t>,</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τεχνολογική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πρόοδο</a:t>
            </a:r>
            <a:r>
              <a:rPr lang="el-GR" altLang="es-ES" sz="1200" dirty="0">
                <a:solidFill>
                  <a:schemeClr val="tx2">
                    <a:lumMod val="60000"/>
                    <a:lumOff val="40000"/>
                  </a:schemeClr>
                </a:solidFill>
                <a:latin typeface="Arial Rounded MT Bold" panose="020F0704030504030204" pitchFamily="34" charset="0"/>
              </a:rPr>
              <a:t>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a:latin typeface="Arial Rounded MT Bold" panose="020F0704030504030204" pitchFamily="34" charset="0"/>
              </a:rPr>
              <a:t>θα φέρει αφθονία. </a:t>
            </a:r>
          </a:p>
          <a:p>
            <a:pPr algn="l" rtl="0">
              <a:defRPr/>
            </a:pPr>
            <a:endParaRPr lang="en-US"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ctr" rtl="0">
              <a:defRPr/>
            </a:pPr>
            <a:r>
              <a:rPr lang="en-US" altLang="es-ES" sz="1200" i="1" dirty="0">
                <a:solidFill>
                  <a:srgbClr val="E941D5"/>
                </a:solidFill>
                <a:latin typeface="Arial Rounded MT Bold" panose="020F0704030504030204" pitchFamily="34" charset="0"/>
              </a:rPr>
              <a:t> Με περισσότερη δουλειά θα δημιουργηθεί </a:t>
            </a:r>
            <a:r>
              <a:rPr lang="en-US" altLang="es-ES" sz="1200" i="1" dirty="0" err="1">
                <a:solidFill>
                  <a:srgbClr val="E941D5"/>
                </a:solidFill>
                <a:latin typeface="Arial Rounded MT Bold" panose="020F0704030504030204" pitchFamily="34" charset="0"/>
              </a:rPr>
              <a:t>περισσότερος</a:t>
            </a:r>
            <a:r>
              <a:rPr lang="en-US" altLang="es-ES" sz="1200" i="1" dirty="0">
                <a:solidFill>
                  <a:srgbClr val="E941D5"/>
                </a:solidFill>
                <a:latin typeface="Arial Rounded MT Bold" panose="020F0704030504030204" pitchFamily="34" charset="0"/>
              </a:rPr>
              <a:t> </a:t>
            </a:r>
            <a:r>
              <a:rPr lang="en-US" altLang="es-ES" sz="1200" i="1" dirty="0" err="1">
                <a:solidFill>
                  <a:srgbClr val="E941D5"/>
                </a:solidFill>
                <a:latin typeface="Arial Rounded MT Bold" panose="020F0704030504030204" pitchFamily="34" charset="0"/>
              </a:rPr>
              <a:t>πλούτος</a:t>
            </a:r>
            <a:endParaRPr lang="en-GB" altLang="es-ES" sz="1200" i="1" dirty="0">
              <a:solidFill>
                <a:srgbClr val="FF000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1D9774F-C798-490C-A82F-0FF618A2E32B}"/>
              </a:ext>
            </a:extLst>
          </p:cNvPr>
          <p:cNvSpPr/>
          <p:nvPr/>
        </p:nvSpPr>
        <p:spPr>
          <a:xfrm>
            <a:off x="1629906" y="1520196"/>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52B0DB-BB67-43C6-93E9-C3EB2FB439D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A81B88B5-64B8-4B7F-BA41-8C0D4350E8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608" y="1377567"/>
            <a:ext cx="529519" cy="529519"/>
          </a:xfrm>
          <a:prstGeom prst="rect">
            <a:avLst/>
          </a:prstGeom>
        </p:spPr>
      </p:pic>
    </p:spTree>
    <p:extLst>
      <p:ext uri="{BB962C8B-B14F-4D97-AF65-F5344CB8AC3E}">
        <p14:creationId xmlns:p14="http://schemas.microsoft.com/office/powerpoint/2010/main" val="394419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988265"/>
            <a:ext cx="6192688" cy="1569660"/>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Ωστόσο, τουλάχιστον στο τρέχον οικονομικό μας σύστημα, </a:t>
            </a:r>
            <a:r>
              <a:rPr lang="en-US" altLang="es-ES" sz="1200" dirty="0" err="1">
                <a:latin typeface="Arial Rounded MT Bold" panose="020F0704030504030204" pitchFamily="34" charset="0"/>
              </a:rPr>
              <a:t>αυτ</a:t>
            </a:r>
            <a:r>
              <a:rPr lang="el-GR" altLang="es-ES" sz="1200" dirty="0">
                <a:latin typeface="Arial Rounded MT Bold" panose="020F0704030504030204" pitchFamily="34" charset="0"/>
              </a:rPr>
              <a:t>ή 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πρόοδος</a:t>
            </a:r>
            <a:r>
              <a:rPr lang="en-US" altLang="es-ES" sz="1200" dirty="0">
                <a:latin typeface="Arial Rounded MT Bold" panose="020F0704030504030204" pitchFamily="34" charset="0"/>
              </a:rPr>
              <a:t> θα έχει επίσης </a:t>
            </a:r>
          </a:p>
          <a:p>
            <a:pPr algn="l" rtl="0">
              <a:defRPr/>
            </a:pPr>
            <a:r>
              <a:rPr lang="en-US" altLang="es-ES" sz="1200" dirty="0" err="1">
                <a:latin typeface="Arial Rounded MT Bold" panose="020F0704030504030204" pitchFamily="34" charset="0"/>
              </a:rPr>
              <a:t>τεράστι</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αποτελέσματα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ην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κατανομή εισοδήματος </a:t>
            </a:r>
            <a:r>
              <a:rPr lang="en-US" altLang="es-ES" sz="1200" dirty="0" err="1">
                <a:solidFill>
                  <a:schemeClr val="tx2">
                    <a:lumMod val="60000"/>
                    <a:lumOff val="40000"/>
                  </a:schemeClr>
                </a:solidFill>
                <a:latin typeface="Arial Rounded MT Bold" panose="020F0704030504030204" pitchFamily="34" charset="0"/>
              </a:rPr>
              <a:t>και</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πλούτου</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Εάν η εργασία που γίνεται από ένα άτομο σε μια ώρα μπορεί να γίνει από ένα μηχάνημα έναντι ενός δολαρίου, τότε ένας εργοδότης που ενδιαφέρεται να μεγιστοποιήσει το κέρδος δεν θα προσφέρει περισσότερα από ένα δολάριο την ώρα για αυτή τη δουλειά.</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5C1277C6-C75B-417C-8759-44E07D8438C3}"/>
              </a:ext>
            </a:extLst>
          </p:cNvPr>
          <p:cNvSpPr/>
          <p:nvPr/>
        </p:nvSpPr>
        <p:spPr>
          <a:xfrm>
            <a:off x="1606475" y="161893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DA60149D-678F-4AE9-A531-9C71E29E7A4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2" name="Flecha: a la derecha 1">
            <a:extLst>
              <a:ext uri="{FF2B5EF4-FFF2-40B4-BE49-F238E27FC236}">
                <a16:creationId xmlns:a16="http://schemas.microsoft.com/office/drawing/2014/main" id="{ECDFCE10-8F69-42D7-B7C7-25B7D6EF721A}"/>
              </a:ext>
            </a:extLst>
          </p:cNvPr>
          <p:cNvSpPr/>
          <p:nvPr/>
        </p:nvSpPr>
        <p:spPr>
          <a:xfrm>
            <a:off x="899592" y="3003798"/>
            <a:ext cx="648072" cy="432048"/>
          </a:xfrm>
          <a:prstGeom prst="rightArrow">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12" name="Imagen 11">
            <a:extLst>
              <a:ext uri="{FF2B5EF4-FFF2-40B4-BE49-F238E27FC236}">
                <a16:creationId xmlns:a16="http://schemas.microsoft.com/office/drawing/2014/main" id="{2243C17F-BDB4-4EED-9380-72EAB8D8F1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145" y="1462955"/>
            <a:ext cx="529519" cy="529519"/>
          </a:xfrm>
          <a:prstGeom prst="rect">
            <a:avLst/>
          </a:prstGeom>
        </p:spPr>
      </p:pic>
    </p:spTree>
    <p:extLst>
      <p:ext uri="{BB962C8B-B14F-4D97-AF65-F5344CB8AC3E}">
        <p14:creationId xmlns:p14="http://schemas.microsoft.com/office/powerpoint/2010/main" val="2763992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4196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3" name="Diagrama 2">
            <a:extLst>
              <a:ext uri="{FF2B5EF4-FFF2-40B4-BE49-F238E27FC236}">
                <a16:creationId xmlns:a16="http://schemas.microsoft.com/office/drawing/2014/main" id="{D4B7EF2B-5B79-4FA8-971F-AC2C054EFE49}"/>
              </a:ext>
            </a:extLst>
          </p:cNvPr>
          <p:cNvGraphicFramePr/>
          <p:nvPr>
            <p:extLst>
              <p:ext uri="{D42A27DB-BD31-4B8C-83A1-F6EECF244321}">
                <p14:modId xmlns:p14="http://schemas.microsoft.com/office/powerpoint/2010/main" val="3388916205"/>
              </p:ext>
            </p:extLst>
          </p:nvPr>
        </p:nvGraphicFramePr>
        <p:xfrm>
          <a:off x="1721214" y="1995678"/>
          <a:ext cx="5587090" cy="2063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5F440DE-7B80-40D3-BEF6-C0F96B501E00}"/>
              </a:ext>
            </a:extLst>
          </p:cNvPr>
          <p:cNvSpPr/>
          <p:nvPr/>
        </p:nvSpPr>
        <p:spPr>
          <a:xfrm>
            <a:off x="1610094" y="1535109"/>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87536A4-C80E-42A0-BD85-E9C8DF301B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DF1600B6-AF2A-41BB-A966-A481BF7327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1600" y="1373154"/>
            <a:ext cx="529519" cy="529519"/>
          </a:xfrm>
          <a:prstGeom prst="rect">
            <a:avLst/>
          </a:prstGeom>
        </p:spPr>
      </p:pic>
    </p:spTree>
    <p:extLst>
      <p:ext uri="{BB962C8B-B14F-4D97-AF65-F5344CB8AC3E}">
        <p14:creationId xmlns:p14="http://schemas.microsoft.com/office/powerpoint/2010/main" val="98607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879"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17898" y="1398967"/>
            <a:ext cx="6726510" cy="830997"/>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 συνδυασμός αφθονίας και ανισότητας </a:t>
            </a:r>
            <a:r>
              <a:rPr lang="en-US" altLang="es-ES" sz="1200" dirty="0">
                <a:solidFill>
                  <a:schemeClr val="tx2">
                    <a:lumMod val="60000"/>
                    <a:lumOff val="40000"/>
                  </a:schemeClr>
                </a:solidFill>
                <a:latin typeface="Arial Rounded MT Bold" panose="020F0704030504030204" pitchFamily="34" charset="0"/>
              </a:rPr>
              <a:t>αμφισβητεί δύο κοσμοθεωρίες</a:t>
            </a:r>
            <a:r>
              <a:rPr lang="en-US" altLang="es-ES" sz="1200" dirty="0">
                <a:latin typeface="Arial Rounded MT Bold" panose="020F0704030504030204" pitchFamily="34" charset="0"/>
              </a:rPr>
              <a:t>, </a:t>
            </a:r>
          </a:p>
          <a:p>
            <a:pPr algn="l" rtl="0">
              <a:defRPr/>
            </a:pPr>
            <a:r>
              <a:rPr lang="en-US" altLang="es-ES" sz="1200" dirty="0" err="1">
                <a:latin typeface="Arial Rounded MT Bold" panose="020F0704030504030204" pitchFamily="34" charset="0"/>
              </a:rPr>
              <a:t>δημοφιλ</a:t>
            </a:r>
            <a:r>
              <a:rPr lang="el-GR" altLang="es-ES" sz="1200" dirty="0" err="1">
                <a:latin typeface="Arial Rounded MT Bold" panose="020F0704030504030204" pitchFamily="34" charset="0"/>
              </a:rPr>
              <a:t>είς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αλλά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αντιφατικ</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C9FF83B-97B0-4769-A7C6-D30ACE62CD56}"/>
              </a:ext>
            </a:extLst>
          </p:cNvPr>
          <p:cNvSpPr/>
          <p:nvPr/>
        </p:nvSpPr>
        <p:spPr>
          <a:xfrm>
            <a:off x="1547664" y="123554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C428E1F6-6878-4A36-AE31-0D68061A949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5532172B-9E8E-4320-9625-526F269CA422}"/>
              </a:ext>
            </a:extLst>
          </p:cNvPr>
          <p:cNvGraphicFramePr/>
          <p:nvPr>
            <p:extLst>
              <p:ext uri="{D42A27DB-BD31-4B8C-83A1-F6EECF244321}">
                <p14:modId xmlns:p14="http://schemas.microsoft.com/office/powerpoint/2010/main" val="4173916334"/>
              </p:ext>
            </p:extLst>
          </p:nvPr>
        </p:nvGraphicFramePr>
        <p:xfrm>
          <a:off x="665441" y="2309857"/>
          <a:ext cx="4190199" cy="1544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CuadroTexto 16">
            <a:extLst>
              <a:ext uri="{FF2B5EF4-FFF2-40B4-BE49-F238E27FC236}">
                <a16:creationId xmlns:a16="http://schemas.microsoft.com/office/drawing/2014/main" id="{D66450A5-C8E8-494C-98AA-925ED15B5C23}"/>
              </a:ext>
            </a:extLst>
          </p:cNvPr>
          <p:cNvSpPr txBox="1"/>
          <p:nvPr/>
        </p:nvSpPr>
        <p:spPr>
          <a:xfrm>
            <a:off x="4788026" y="2169134"/>
            <a:ext cx="2880318" cy="2308324"/>
          </a:xfrm>
          <a:prstGeom prst="rect">
            <a:avLst/>
          </a:prstGeom>
          <a:noFill/>
        </p:spPr>
        <p:txBody>
          <a:bodyPr wrap="square">
            <a:spAutoFit/>
          </a:bodyPr>
          <a:lstStyle/>
          <a:p>
            <a:pPr algn="l" rtl="0">
              <a:defRPr/>
            </a:pPr>
            <a:r>
              <a:rPr lang="en-US" altLang="es-ES" sz="1200" dirty="0">
                <a:latin typeface="Arial Rounded MT Bold" panose="020F0704030504030204" pitchFamily="34" charset="0"/>
              </a:rPr>
              <a:t>Και οι δύο απόψεις έχουν έναν πυρήνα αλήθειας,</a:t>
            </a:r>
          </a:p>
          <a:p>
            <a:pPr algn="l" rtl="0">
              <a:defRPr/>
            </a:pPr>
            <a:r>
              <a:rPr lang="en-US" altLang="es-ES" sz="1200" dirty="0">
                <a:latin typeface="Arial Rounded MT Bold" panose="020F0704030504030204" pitchFamily="34" charset="0"/>
              </a:rPr>
              <a:t>αλλά η πραγματικότητα είναι πιο αποχρωματισμένη.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γρήγορες εξελίξεις των ψηφιακών μας εργαλείων δημιουργούν </a:t>
            </a:r>
            <a:r>
              <a:rPr lang="en-US" altLang="es-ES" sz="1200" dirty="0" err="1">
                <a:latin typeface="Arial Rounded MT Bold" panose="020F0704030504030204" pitchFamily="34" charset="0"/>
              </a:rPr>
              <a:t>πλούτο</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που δεν υπήρχε</a:t>
            </a:r>
            <a:r>
              <a:rPr lang="en-US" altLang="es-ES" sz="1200" dirty="0">
                <a:latin typeface="Arial Rounded MT Bold" panose="020F0704030504030204" pitchFamily="34" charset="0"/>
              </a:rPr>
              <a:t> πριν, αλλά </a:t>
            </a:r>
            <a:r>
              <a:rPr lang="en-US" altLang="es-ES" sz="1200" dirty="0">
                <a:solidFill>
                  <a:srgbClr val="E941D5"/>
                </a:solidFill>
                <a:latin typeface="Arial Rounded MT Bold" panose="020F0704030504030204" pitchFamily="34" charset="0"/>
              </a:rPr>
              <a:t>δεν υπάρχει οικονομικός νόμος που να εγγυάται ότι όλοι οι εργαζόμενοι, ή ακόμη και η πλειοψηφία, θα επωφεληθούν από την </a:t>
            </a:r>
            <a:r>
              <a:rPr lang="en-US" altLang="es-ES" sz="1200" dirty="0" err="1">
                <a:solidFill>
                  <a:srgbClr val="E941D5"/>
                </a:solidFill>
                <a:latin typeface="Arial Rounded MT Bold" panose="020F0704030504030204" pitchFamily="34" charset="0"/>
              </a:rPr>
              <a:t>προαναφερθείσα</a:t>
            </a:r>
            <a:r>
              <a:rPr lang="en-US" altLang="es-ES" sz="1200" dirty="0">
                <a:solidFill>
                  <a:srgbClr val="E941D5"/>
                </a:solidFill>
                <a:latin typeface="Arial Rounded MT Bold" panose="020F0704030504030204" pitchFamily="34" charset="0"/>
              </a:rPr>
              <a:t> </a:t>
            </a:r>
            <a:r>
              <a:rPr lang="en-US" altLang="es-ES" sz="1200" dirty="0" err="1">
                <a:solidFill>
                  <a:srgbClr val="E941D5"/>
                </a:solidFill>
                <a:latin typeface="Arial Rounded MT Bold" panose="020F0704030504030204" pitchFamily="34" charset="0"/>
              </a:rPr>
              <a:t>πρόοδο</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pic>
        <p:nvPicPr>
          <p:cNvPr id="12" name="Imagen 11">
            <a:extLst>
              <a:ext uri="{FF2B5EF4-FFF2-40B4-BE49-F238E27FC236}">
                <a16:creationId xmlns:a16="http://schemas.microsoft.com/office/drawing/2014/main" id="{C0181BC4-EB6B-419F-B26D-46271BC8C6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283" y="1127573"/>
            <a:ext cx="529519" cy="529519"/>
          </a:xfrm>
          <a:prstGeom prst="rect">
            <a:avLst/>
          </a:prstGeom>
        </p:spPr>
      </p:pic>
    </p:spTree>
    <p:extLst>
      <p:ext uri="{BB962C8B-B14F-4D97-AF65-F5344CB8AC3E}">
        <p14:creationId xmlns:p14="http://schemas.microsoft.com/office/powerpoint/2010/main" val="41728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3300" y="1136852"/>
            <a:ext cx="595556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8EBA628-BE86-4E2E-A056-08A0757CEAC1}"/>
              </a:ext>
            </a:extLst>
          </p:cNvPr>
          <p:cNvGrpSpPr/>
          <p:nvPr/>
        </p:nvGrpSpPr>
        <p:grpSpPr>
          <a:xfrm>
            <a:off x="1529281" y="1244040"/>
            <a:ext cx="5979588" cy="351000"/>
            <a:chOff x="-837160" y="-513162"/>
            <a:chExt cx="4265606" cy="351000"/>
          </a:xfrm>
        </p:grpSpPr>
        <p:sp>
          <p:nvSpPr>
            <p:cNvPr id="10" name="Rectangle: Rounded Corners 9">
              <a:extLst>
                <a:ext uri="{FF2B5EF4-FFF2-40B4-BE49-F238E27FC236}">
                  <a16:creationId xmlns:a16="http://schemas.microsoft.com/office/drawing/2014/main" id="{08FF1B70-B810-4FB6-A130-3DEAB7BF91BA}"/>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6A6B1F01-6380-4654-9497-7FC43897C94E}"/>
                </a:ext>
              </a:extLst>
            </p:cNvPr>
            <p:cNvSpPr txBox="1"/>
            <p:nvPr/>
          </p:nvSpPr>
          <p:spPr>
            <a:xfrm>
              <a:off x="-785758"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Ποια ήταν τα πιο σημαντικά </a:t>
              </a:r>
              <a:r>
                <a:rPr lang="en-US" altLang="es-ES" sz="1200" dirty="0" err="1">
                  <a:solidFill>
                    <a:srgbClr val="7030A0"/>
                  </a:solidFill>
                  <a:latin typeface="Arial Rounded MT Bold" panose="020F0704030504030204" pitchFamily="34" charset="0"/>
                </a:rPr>
                <a:t>άλματα</a:t>
              </a:r>
              <a:r>
                <a:rPr lang="en-US" altLang="es-ES" sz="1200" dirty="0">
                  <a:solidFill>
                    <a:schemeClr val="tx1"/>
                  </a:solidFill>
                  <a:latin typeface="Arial Rounded MT Bold" panose="020F0704030504030204" pitchFamily="34" charset="0"/>
                </a:rPr>
                <a:t> </a:t>
              </a:r>
              <a:r>
                <a:rPr lang="el-GR" altLang="es-ES" sz="1200" dirty="0">
                  <a:solidFill>
                    <a:schemeClr val="tx1"/>
                  </a:solidFill>
                  <a:latin typeface="Arial Rounded MT Bold" panose="020F0704030504030204" pitchFamily="34" charset="0"/>
                </a:rPr>
                <a:t>προς τα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εμπρός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στ</a:t>
              </a:r>
              <a:r>
                <a:rPr lang="el-GR" altLang="es-ES" sz="1200" dirty="0">
                  <a:solidFill>
                    <a:schemeClr val="tx1"/>
                  </a:solidFill>
                  <a:latin typeface="Arial Rounded MT Bold" panose="020F0704030504030204" pitchFamily="34" charset="0"/>
                </a:rPr>
                <a:t>ην</a:t>
              </a:r>
              <a:r>
                <a:rPr lang="en-US" altLang="es-ES" sz="1200" dirty="0">
                  <a:solidFill>
                    <a:schemeClr val="tx1"/>
                  </a:solidFill>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ιστορία της ανθρωπότητας</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893BE833-683A-46C5-A7BB-2790F3DFA9A9}"/>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Forma libre: forma 16">
            <a:extLst>
              <a:ext uri="{FF2B5EF4-FFF2-40B4-BE49-F238E27FC236}">
                <a16:creationId xmlns:a16="http://schemas.microsoft.com/office/drawing/2014/main" id="{1342DCE8-5625-40F0-8108-9475783244D3}"/>
              </a:ext>
            </a:extLst>
          </p:cNvPr>
          <p:cNvSpPr/>
          <p:nvPr/>
        </p:nvSpPr>
        <p:spPr>
          <a:xfrm>
            <a:off x="1259632" y="1681336"/>
            <a:ext cx="3593725" cy="2495228"/>
          </a:xfrm>
          <a:custGeom>
            <a:avLst/>
            <a:gdLst>
              <a:gd name="connsiteX0" fmla="*/ 0 w 2230100"/>
              <a:gd name="connsiteY0" fmla="*/ 0 h 2216505"/>
              <a:gd name="connsiteX1" fmla="*/ 2230100 w 2230100"/>
              <a:gd name="connsiteY1" fmla="*/ 0 h 2216505"/>
              <a:gd name="connsiteX2" fmla="*/ 2230100 w 2230100"/>
              <a:gd name="connsiteY2" fmla="*/ 2216505 h 2216505"/>
              <a:gd name="connsiteX3" fmla="*/ 0 w 2230100"/>
              <a:gd name="connsiteY3" fmla="*/ 2216505 h 2216505"/>
              <a:gd name="connsiteX4" fmla="*/ 0 w 2230100"/>
              <a:gd name="connsiteY4" fmla="*/ 0 h 2216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0100" h="2216505">
                <a:moveTo>
                  <a:pt x="0" y="0"/>
                </a:moveTo>
                <a:lnTo>
                  <a:pt x="2230100" y="0"/>
                </a:lnTo>
                <a:lnTo>
                  <a:pt x="2230100" y="2216505"/>
                </a:lnTo>
                <a:lnTo>
                  <a:pt x="0" y="221650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780" tIns="17780" rIns="17780" bIns="17780" numCol="1" spcCol="1270" anchor="b" anchorCtr="0">
            <a:noAutofit/>
          </a:bodyPr>
          <a:lstStyle/>
          <a:p>
            <a:pPr algn="l" rtl="0">
              <a:defRPr/>
            </a:pPr>
            <a:r>
              <a:rPr lang="en-US" altLang="es-ES" sz="1100" dirty="0">
                <a:solidFill>
                  <a:schemeClr val="tx1"/>
                </a:solidFill>
                <a:latin typeface="Arial Rounded MT Bold" panose="020F0704030504030204" pitchFamily="34" charset="0"/>
              </a:rPr>
              <a:t>Υπάρχουν μερικές σημαντικές </a:t>
            </a:r>
            <a:r>
              <a:rPr lang="en-US" altLang="es-ES" sz="1100" dirty="0" err="1">
                <a:solidFill>
                  <a:schemeClr val="tx1"/>
                </a:solidFill>
                <a:latin typeface="Arial Rounded MT Bold" panose="020F0704030504030204" pitchFamily="34" charset="0"/>
              </a:rPr>
              <a:t>εξελίξεις</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που</a:t>
            </a:r>
            <a:r>
              <a:rPr lang="el-GR" altLang="es-ES" sz="1100" dirty="0">
                <a:solidFill>
                  <a:schemeClr val="tx1"/>
                </a:solidFill>
                <a:latin typeface="Arial Rounded MT Bold" panose="020F0704030504030204" pitchFamily="34" charset="0"/>
              </a:rPr>
              <a:t> δεν</a:t>
            </a:r>
            <a:r>
              <a:rPr lang="en-US" altLang="es-ES" sz="1100" dirty="0">
                <a:solidFill>
                  <a:schemeClr val="tx1"/>
                </a:solidFill>
                <a:latin typeface="Arial Rounded MT Bold" panose="020F0704030504030204" pitchFamily="34" charset="0"/>
              </a:rPr>
              <a:t> έχουν </a:t>
            </a:r>
          </a:p>
          <a:p>
            <a:pPr algn="l" rtl="0">
              <a:defRPr/>
            </a:pPr>
            <a:r>
              <a:rPr lang="en-US" altLang="es-ES" sz="1100" dirty="0">
                <a:solidFill>
                  <a:schemeClr val="tx1"/>
                </a:solidFill>
                <a:latin typeface="Arial Rounded MT Bold" panose="020F0704030504030204" pitchFamily="34" charset="0"/>
              </a:rPr>
              <a:t>καμία σχέση με ζώα, φυτά ή πολεμιστές. </a:t>
            </a:r>
          </a:p>
          <a:p>
            <a:pPr algn="l" rtl="0">
              <a:defRPr/>
            </a:pPr>
            <a:r>
              <a:rPr lang="en-US" altLang="es-ES" sz="1100" dirty="0">
                <a:solidFill>
                  <a:schemeClr val="tx1"/>
                </a:solidFill>
                <a:latin typeface="Arial Rounded MT Bold" panose="020F0704030504030204" pitchFamily="34" charset="0"/>
              </a:rPr>
              <a:t>Μερικές είναι απλές ιδέες. Ο φιλόσοφος</a:t>
            </a:r>
            <a:r>
              <a:rPr lang="en-US" altLang="es-ES" sz="1100" dirty="0">
                <a:solidFill>
                  <a:schemeClr val="tx2">
                    <a:lumMod val="60000"/>
                    <a:lumOff val="40000"/>
                  </a:schemeClr>
                </a:solidFill>
                <a:latin typeface="Arial Rounded MT Bold" panose="020F0704030504030204" pitchFamily="34" charset="0"/>
              </a:rPr>
              <a:t>Καρλ </a:t>
            </a:r>
          </a:p>
          <a:p>
            <a:pPr algn="l" rtl="0">
              <a:defRPr/>
            </a:pPr>
            <a:r>
              <a:rPr lang="en-US" altLang="es-ES" sz="1100" dirty="0">
                <a:solidFill>
                  <a:schemeClr val="tx2">
                    <a:lumMod val="60000"/>
                    <a:lumOff val="40000"/>
                  </a:schemeClr>
                </a:solidFill>
                <a:latin typeface="Arial Rounded MT Bold" panose="020F0704030504030204" pitchFamily="34" charset="0"/>
              </a:rPr>
              <a:t>Jaspers </a:t>
            </a:r>
            <a:r>
              <a:rPr lang="en-US" altLang="es-ES" sz="1100" dirty="0">
                <a:solidFill>
                  <a:schemeClr val="tx1"/>
                </a:solidFill>
                <a:latin typeface="Arial Rounded MT Bold" panose="020F0704030504030204" pitchFamily="34" charset="0"/>
              </a:rPr>
              <a:t>υπογραμμίζει ότι </a:t>
            </a:r>
            <a:r>
              <a:rPr lang="en-US" altLang="es-ES" sz="1100" dirty="0">
                <a:solidFill>
                  <a:schemeClr val="tx2">
                    <a:lumMod val="60000"/>
                    <a:lumOff val="40000"/>
                  </a:schemeClr>
                </a:solidFill>
                <a:latin typeface="Arial Rounded MT Bold" panose="020F0704030504030204" pitchFamily="34" charset="0"/>
              </a:rPr>
              <a:t>Βούδας</a:t>
            </a:r>
            <a:r>
              <a:rPr lang="en-US" altLang="es-ES" sz="1100" dirty="0">
                <a:solidFill>
                  <a:schemeClr val="tx1"/>
                </a:solidFill>
                <a:latin typeface="Arial Rounded MT Bold" panose="020F0704030504030204" pitchFamily="34" charset="0"/>
              </a:rPr>
              <a:t> (563-483 π.Χ.), </a:t>
            </a:r>
          </a:p>
          <a:p>
            <a:pPr algn="l" rtl="0">
              <a:defRPr/>
            </a:pPr>
            <a:r>
              <a:rPr lang="en-US" altLang="es-ES" sz="1100" dirty="0">
                <a:solidFill>
                  <a:schemeClr val="tx2">
                    <a:lumMod val="60000"/>
                    <a:lumOff val="40000"/>
                  </a:schemeClr>
                </a:solidFill>
                <a:latin typeface="Arial Rounded MT Bold" panose="020F0704030504030204" pitchFamily="34" charset="0"/>
              </a:rPr>
              <a:t>Κομφούκιος</a:t>
            </a:r>
            <a:r>
              <a:rPr lang="en-US" altLang="es-ES" sz="1100" dirty="0">
                <a:solidFill>
                  <a:schemeClr val="tx1"/>
                </a:solidFill>
                <a:latin typeface="Arial Rounded MT Bold" panose="020F0704030504030204" pitchFamily="34" charset="0"/>
              </a:rPr>
              <a:t> (551-479 π.Χ.) και </a:t>
            </a:r>
            <a:r>
              <a:rPr lang="en-US" altLang="es-ES" sz="1100" dirty="0">
                <a:solidFill>
                  <a:schemeClr val="tx2">
                    <a:lumMod val="60000"/>
                    <a:lumOff val="40000"/>
                  </a:schemeClr>
                </a:solidFill>
                <a:latin typeface="Arial Rounded MT Bold" panose="020F0704030504030204" pitchFamily="34" charset="0"/>
              </a:rPr>
              <a:t>Σωκράτης</a:t>
            </a:r>
            <a:r>
              <a:rPr lang="en-US" altLang="es-ES" sz="1100" dirty="0">
                <a:solidFill>
                  <a:schemeClr val="tx1"/>
                </a:solidFill>
                <a:latin typeface="Arial Rounded MT Bold" panose="020F0704030504030204" pitchFamily="34" charset="0"/>
              </a:rPr>
              <a:t> (469-399</a:t>
            </a:r>
          </a:p>
          <a:p>
            <a:pPr algn="l" rtl="0">
              <a:defRPr/>
            </a:pPr>
            <a:r>
              <a:rPr lang="en-US" altLang="es-ES" sz="1100" dirty="0">
                <a:solidFill>
                  <a:schemeClr val="tx1"/>
                </a:solidFill>
                <a:latin typeface="Arial Rounded MT Bold" panose="020F0704030504030204" pitchFamily="34" charset="0"/>
              </a:rPr>
              <a:t>Π.Χ.) </a:t>
            </a:r>
            <a:r>
              <a:rPr lang="en-US" altLang="es-ES" sz="1100" dirty="0" err="1">
                <a:solidFill>
                  <a:schemeClr val="tx1"/>
                </a:solidFill>
                <a:latin typeface="Arial Rounded MT Bold" panose="020F0704030504030204" pitchFamily="34" charset="0"/>
              </a:rPr>
              <a:t>έζησ</a:t>
            </a:r>
            <a:r>
              <a:rPr lang="el-GR" altLang="es-ES" sz="1100" dirty="0">
                <a:solidFill>
                  <a:schemeClr val="tx1"/>
                </a:solidFill>
                <a:latin typeface="Arial Rounded MT Bold" panose="020F0704030504030204" pitchFamily="34" charset="0"/>
              </a:rPr>
              <a:t>αν</a:t>
            </a:r>
            <a:r>
              <a:rPr lang="en-US" altLang="es-ES" sz="1100" dirty="0">
                <a:solidFill>
                  <a:schemeClr val="tx1"/>
                </a:solidFill>
                <a:latin typeface="Arial Rounded MT Bold" panose="020F0704030504030204" pitchFamily="34" charset="0"/>
              </a:rPr>
              <a:t> λίγο πολύ την ίδια περίοδο, αλλά </a:t>
            </a:r>
          </a:p>
          <a:p>
            <a:pPr algn="l" rtl="0">
              <a:defRPr/>
            </a:pPr>
            <a:r>
              <a:rPr lang="en-US" altLang="es-ES" sz="1100" dirty="0">
                <a:solidFill>
                  <a:schemeClr val="tx1"/>
                </a:solidFill>
                <a:latin typeface="Arial Rounded MT Bold" panose="020F0704030504030204" pitchFamily="34" charset="0"/>
              </a:rPr>
              <a:t>σε πολύ μακρινά μέρη. Στην ανάλυσή του, είναι</a:t>
            </a:r>
          </a:p>
          <a:p>
            <a:pPr algn="l" rtl="0">
              <a:defRPr/>
            </a:pPr>
            <a:r>
              <a:rPr lang="en-US" altLang="es-ES" sz="1100" dirty="0">
                <a:solidFill>
                  <a:schemeClr val="tx1"/>
                </a:solidFill>
                <a:latin typeface="Arial Rounded MT Bold" panose="020F0704030504030204" pitchFamily="34" charset="0"/>
              </a:rPr>
              <a:t>ο</a:t>
            </a:r>
            <a:r>
              <a:rPr lang="el-GR" altLang="es-ES" sz="1100" dirty="0">
                <a:solidFill>
                  <a:schemeClr val="tx1"/>
                </a:solidFill>
                <a:latin typeface="Arial Rounded MT Bold" panose="020F0704030504030204" pitchFamily="34" charset="0"/>
              </a:rPr>
              <a:t>ι</a:t>
            </a:r>
            <a:r>
              <a:rPr lang="en-US" altLang="es-ES" sz="1100" dirty="0">
                <a:solidFill>
                  <a:schemeClr val="tx1"/>
                </a:solidFill>
                <a:latin typeface="Arial Rounded MT Bold" panose="020F0704030504030204" pitchFamily="34" charset="0"/>
              </a:rPr>
              <a:t> </a:t>
            </a:r>
            <a:r>
              <a:rPr lang="en-US" altLang="es-ES" sz="1100" dirty="0">
                <a:solidFill>
                  <a:schemeClr val="tx2">
                    <a:lumMod val="60000"/>
                    <a:lumOff val="40000"/>
                  </a:schemeClr>
                </a:solidFill>
                <a:latin typeface="Arial Rounded MT Bold" panose="020F0704030504030204" pitchFamily="34" charset="0"/>
              </a:rPr>
              <a:t>κεντρικοί στοχαστές της αξονικής περιόδου</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οι</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οποί</a:t>
            </a:r>
            <a:r>
              <a:rPr lang="el-GR" altLang="es-ES" sz="1100" dirty="0">
                <a:solidFill>
                  <a:schemeClr val="tx1"/>
                </a:solidFill>
                <a:latin typeface="Arial Rounded MT Bold" panose="020F0704030504030204" pitchFamily="34" charset="0"/>
              </a:rPr>
              <a:t>α</a:t>
            </a:r>
            <a:r>
              <a:rPr lang="en-US" altLang="es-ES" sz="1100" dirty="0">
                <a:solidFill>
                  <a:schemeClr val="tx1"/>
                </a:solidFill>
                <a:latin typeface="Arial Rounded MT Bold" panose="020F0704030504030204" pitchFamily="34" charset="0"/>
              </a:rPr>
              <a:t> </a:t>
            </a:r>
          </a:p>
          <a:p>
            <a:pPr algn="l" rtl="0">
              <a:defRPr/>
            </a:pPr>
            <a:r>
              <a:rPr lang="en-US" altLang="es-ES" sz="1100" dirty="0">
                <a:solidFill>
                  <a:schemeClr val="tx1"/>
                </a:solidFill>
                <a:latin typeface="Arial Rounded MT Bold" panose="020F0704030504030204" pitchFamily="34" charset="0"/>
              </a:rPr>
              <a:t>ανάγεται από τον 19ο αιώνα στο 200 π.Χ. </a:t>
            </a:r>
          </a:p>
          <a:p>
            <a:pPr algn="l" rtl="0">
              <a:defRPr/>
            </a:pPr>
            <a:r>
              <a:rPr lang="en-US" altLang="es-ES" sz="1100" dirty="0">
                <a:solidFill>
                  <a:schemeClr val="tx1"/>
                </a:solidFill>
                <a:latin typeface="Arial Rounded MT Bold" panose="020F0704030504030204" pitchFamily="34" charset="0"/>
              </a:rPr>
              <a:t>Ο Jaspers το ορίζει ως «μια βαθιά ανάσα που ευνοεί τη Συνείδηση» </a:t>
            </a:r>
            <a:r>
              <a:rPr lang="en-US" altLang="es-ES" sz="1100" dirty="0" err="1">
                <a:solidFill>
                  <a:schemeClr val="tx1"/>
                </a:solidFill>
                <a:latin typeface="Arial Rounded MT Bold" panose="020F0704030504030204" pitchFamily="34" charset="0"/>
              </a:rPr>
              <a:t>και</a:t>
            </a:r>
            <a:r>
              <a:rPr lang="en-US" altLang="es-ES" sz="1100" dirty="0">
                <a:solidFill>
                  <a:schemeClr val="tx1"/>
                </a:solidFill>
                <a:latin typeface="Arial Rounded MT Bold" panose="020F0704030504030204" pitchFamily="34" charset="0"/>
              </a:rPr>
              <a:t>  </a:t>
            </a:r>
            <a:r>
              <a:rPr lang="en-US" altLang="es-ES" sz="1100" dirty="0" err="1">
                <a:solidFill>
                  <a:schemeClr val="tx1"/>
                </a:solidFill>
                <a:latin typeface="Arial Rounded MT Bold" panose="020F0704030504030204" pitchFamily="34" charset="0"/>
              </a:rPr>
              <a:t>προσθέτει</a:t>
            </a:r>
            <a:r>
              <a:rPr lang="el-GR" altLang="es-ES" sz="1100" dirty="0">
                <a:solidFill>
                  <a:schemeClr val="tx1"/>
                </a:solidFill>
                <a:latin typeface="Arial Rounded MT Bold" panose="020F0704030504030204" pitchFamily="34" charset="0"/>
              </a:rPr>
              <a:t> ότι</a:t>
            </a:r>
            <a:r>
              <a:rPr lang="en-US" altLang="es-ES" sz="1100" dirty="0">
                <a:solidFill>
                  <a:schemeClr val="tx1"/>
                </a:solidFill>
                <a:latin typeface="Arial Rounded MT Bold" panose="020F0704030504030204" pitchFamily="34" charset="0"/>
              </a:rPr>
              <a:t> </a:t>
            </a:r>
            <a:r>
              <a:rPr lang="en-US" altLang="es-ES" sz="1100" dirty="0" err="1">
                <a:solidFill>
                  <a:schemeClr val="tx2">
                    <a:lumMod val="60000"/>
                    <a:lumOff val="40000"/>
                  </a:schemeClr>
                </a:solidFill>
                <a:latin typeface="Arial Rounded MT Bold" panose="020F0704030504030204" pitchFamily="34" charset="0"/>
              </a:rPr>
              <a:t>αυτ</a:t>
            </a:r>
            <a:r>
              <a:rPr lang="el-GR" altLang="es-ES" sz="1100" dirty="0" err="1">
                <a:solidFill>
                  <a:schemeClr val="tx2">
                    <a:lumMod val="60000"/>
                    <a:lumOff val="40000"/>
                  </a:schemeClr>
                </a:solidFill>
                <a:latin typeface="Arial Rounded MT Bold" panose="020F0704030504030204" pitchFamily="34" charset="0"/>
              </a:rPr>
              <a:t>οί</a:t>
            </a:r>
            <a:r>
              <a:rPr lang="en-US" altLang="es-ES" sz="1100" dirty="0">
                <a:solidFill>
                  <a:schemeClr val="tx2">
                    <a:lumMod val="60000"/>
                    <a:lumOff val="40000"/>
                  </a:schemeClr>
                </a:solidFill>
                <a:latin typeface="Arial Rounded MT Bold" panose="020F0704030504030204" pitchFamily="34" charset="0"/>
              </a:rPr>
              <a:t> </a:t>
            </a:r>
          </a:p>
          <a:p>
            <a:pPr algn="l" rtl="0">
              <a:defRPr/>
            </a:pPr>
            <a:r>
              <a:rPr lang="en-US" altLang="es-ES" sz="1100" dirty="0">
                <a:solidFill>
                  <a:schemeClr val="tx2">
                    <a:lumMod val="60000"/>
                    <a:lumOff val="40000"/>
                  </a:schemeClr>
                </a:solidFill>
                <a:latin typeface="Arial Rounded MT Bold" panose="020F0704030504030204" pitchFamily="34" charset="0"/>
              </a:rPr>
              <a:t>οι φιλόσοφοι έδωσαν γόνιμες σχολές </a:t>
            </a:r>
            <a:r>
              <a:rPr lang="en-US" altLang="es-ES" sz="1100" dirty="0" err="1">
                <a:solidFill>
                  <a:schemeClr val="tx2">
                    <a:lumMod val="60000"/>
                    <a:lumOff val="40000"/>
                  </a:schemeClr>
                </a:solidFill>
                <a:latin typeface="Arial Rounded MT Bold" panose="020F0704030504030204" pitchFamily="34" charset="0"/>
              </a:rPr>
              <a:t>σκέψης</a:t>
            </a:r>
            <a:r>
              <a:rPr lang="en-US" altLang="es-ES" sz="1100" dirty="0">
                <a:solidFill>
                  <a:schemeClr val="tx2">
                    <a:lumMod val="60000"/>
                    <a:lumOff val="40000"/>
                  </a:schemeClr>
                </a:solidFill>
                <a:latin typeface="Arial Rounded MT Bold" panose="020F0704030504030204" pitchFamily="34" charset="0"/>
              </a:rPr>
              <a:t> </a:t>
            </a:r>
            <a:r>
              <a:rPr lang="el-GR" altLang="es-ES" sz="1100" dirty="0">
                <a:solidFill>
                  <a:schemeClr val="tx2">
                    <a:lumMod val="60000"/>
                    <a:lumOff val="40000"/>
                  </a:schemeClr>
                </a:solidFill>
                <a:latin typeface="Arial Rounded MT Bold" panose="020F0704030504030204" pitchFamily="34" charset="0"/>
              </a:rPr>
              <a:t>σε</a:t>
            </a:r>
            <a:endParaRPr lang="en-US" altLang="es-ES" sz="1100" dirty="0">
              <a:solidFill>
                <a:schemeClr val="tx2">
                  <a:lumMod val="60000"/>
                  <a:lumOff val="40000"/>
                </a:schemeClr>
              </a:solidFill>
              <a:latin typeface="Arial Rounded MT Bold" panose="020F0704030504030204" pitchFamily="34" charset="0"/>
            </a:endParaRPr>
          </a:p>
          <a:p>
            <a:pPr algn="l" rtl="0">
              <a:defRPr/>
            </a:pPr>
            <a:r>
              <a:rPr lang="en-US" altLang="es-ES" sz="1100" dirty="0" err="1">
                <a:solidFill>
                  <a:schemeClr val="tx2">
                    <a:lumMod val="60000"/>
                    <a:lumOff val="40000"/>
                  </a:schemeClr>
                </a:solidFill>
                <a:latin typeface="Arial Rounded MT Bold" panose="020F0704030504030204" pitchFamily="34" charset="0"/>
              </a:rPr>
              <a:t>τρεις</a:t>
            </a:r>
            <a:r>
              <a:rPr lang="en-US" altLang="es-ES" sz="1100" dirty="0">
                <a:solidFill>
                  <a:schemeClr val="tx2">
                    <a:lumMod val="60000"/>
                    <a:lumOff val="40000"/>
                  </a:schemeClr>
                </a:solidFill>
                <a:latin typeface="Arial Rounded MT Bold" panose="020F0704030504030204" pitchFamily="34" charset="0"/>
              </a:rPr>
              <a:t> </a:t>
            </a:r>
            <a:r>
              <a:rPr lang="en-US" altLang="es-ES" sz="1100" dirty="0" err="1">
                <a:solidFill>
                  <a:schemeClr val="tx2">
                    <a:lumMod val="60000"/>
                    <a:lumOff val="40000"/>
                  </a:schemeClr>
                </a:solidFill>
                <a:latin typeface="Arial Rounded MT Bold" panose="020F0704030504030204" pitchFamily="34" charset="0"/>
              </a:rPr>
              <a:t>σημαντικο</a:t>
            </a:r>
            <a:r>
              <a:rPr lang="el-GR" altLang="es-ES" sz="1100" dirty="0" err="1">
                <a:solidFill>
                  <a:schemeClr val="tx2">
                    <a:lumMod val="60000"/>
                    <a:lumOff val="40000"/>
                  </a:schemeClr>
                </a:solidFill>
                <a:latin typeface="Arial Rounded MT Bold" panose="020F0704030504030204" pitchFamily="34" charset="0"/>
              </a:rPr>
              <a:t>ύς</a:t>
            </a:r>
            <a:r>
              <a:rPr lang="el-GR" altLang="es-ES" sz="1100" dirty="0">
                <a:solidFill>
                  <a:schemeClr val="tx2">
                    <a:lumMod val="60000"/>
                    <a:lumOff val="40000"/>
                  </a:schemeClr>
                </a:solidFill>
                <a:latin typeface="Arial Rounded MT Bold" panose="020F0704030504030204" pitchFamily="34" charset="0"/>
              </a:rPr>
              <a:t> </a:t>
            </a:r>
            <a:r>
              <a:rPr lang="en-US" altLang="es-ES" sz="1100" dirty="0" err="1">
                <a:solidFill>
                  <a:schemeClr val="tx2">
                    <a:lumMod val="60000"/>
                    <a:lumOff val="40000"/>
                  </a:schemeClr>
                </a:solidFill>
                <a:latin typeface="Arial Rounded MT Bold" panose="020F0704030504030204" pitchFamily="34" charset="0"/>
              </a:rPr>
              <a:t>πολιτισμο</a:t>
            </a:r>
            <a:r>
              <a:rPr lang="el-GR" altLang="es-ES" sz="1100" dirty="0" err="1">
                <a:solidFill>
                  <a:schemeClr val="tx2">
                    <a:lumMod val="60000"/>
                    <a:lumOff val="40000"/>
                  </a:schemeClr>
                </a:solidFill>
                <a:latin typeface="Arial Rounded MT Bold" panose="020F0704030504030204" pitchFamily="34" charset="0"/>
              </a:rPr>
              <a:t>ύς</a:t>
            </a:r>
            <a:r>
              <a:rPr lang="en-US" altLang="es-ES" sz="1100" dirty="0">
                <a:solidFill>
                  <a:schemeClr val="tx2">
                    <a:lumMod val="60000"/>
                    <a:lumOff val="40000"/>
                  </a:schemeClr>
                </a:solidFill>
                <a:latin typeface="Arial Rounded MT Bold" panose="020F0704030504030204" pitchFamily="34" charset="0"/>
              </a:rPr>
              <a:t>: </a:t>
            </a:r>
            <a:r>
              <a:rPr lang="en-US" altLang="es-ES" sz="1100" dirty="0" err="1">
                <a:solidFill>
                  <a:schemeClr val="tx2">
                    <a:lumMod val="60000"/>
                    <a:lumOff val="40000"/>
                  </a:schemeClr>
                </a:solidFill>
                <a:latin typeface="Arial Rounded MT Bold" panose="020F0704030504030204" pitchFamily="34" charset="0"/>
              </a:rPr>
              <a:t>Ινδικό</a:t>
            </a:r>
            <a:r>
              <a:rPr lang="en-US" altLang="es-ES" sz="1100" dirty="0">
                <a:solidFill>
                  <a:schemeClr val="tx2">
                    <a:lumMod val="60000"/>
                    <a:lumOff val="40000"/>
                  </a:schemeClr>
                </a:solidFill>
                <a:latin typeface="Arial Rounded MT Bold" panose="020F0704030504030204" pitchFamily="34" charset="0"/>
              </a:rPr>
              <a:t>, </a:t>
            </a:r>
            <a:r>
              <a:rPr lang="en-US" altLang="es-ES" sz="1100" dirty="0" err="1">
                <a:solidFill>
                  <a:schemeClr val="tx2">
                    <a:lumMod val="60000"/>
                    <a:lumOff val="40000"/>
                  </a:schemeClr>
                </a:solidFill>
                <a:latin typeface="Arial Rounded MT Bold" panose="020F0704030504030204" pitchFamily="34" charset="0"/>
              </a:rPr>
              <a:t>Κιν</a:t>
            </a:r>
            <a:r>
              <a:rPr lang="el-GR" altLang="es-ES" sz="1100" dirty="0" err="1">
                <a:solidFill>
                  <a:schemeClr val="tx2">
                    <a:lumMod val="60000"/>
                    <a:lumOff val="40000"/>
                  </a:schemeClr>
                </a:solidFill>
                <a:latin typeface="Arial Rounded MT Bold" panose="020F0704030504030204" pitchFamily="34" charset="0"/>
              </a:rPr>
              <a:t>εζικό</a:t>
            </a:r>
            <a:r>
              <a:rPr lang="en-US" altLang="es-ES" sz="1100" dirty="0">
                <a:solidFill>
                  <a:schemeClr val="tx2">
                    <a:lumMod val="60000"/>
                    <a:lumOff val="40000"/>
                  </a:schemeClr>
                </a:solidFill>
                <a:latin typeface="Arial Rounded MT Bold" panose="020F0704030504030204" pitchFamily="34" charset="0"/>
              </a:rPr>
              <a:t> και </a:t>
            </a:r>
          </a:p>
          <a:p>
            <a:pPr algn="l" rtl="0">
              <a:defRPr/>
            </a:pPr>
            <a:r>
              <a:rPr lang="en-US" altLang="es-ES" sz="1100" dirty="0" err="1">
                <a:solidFill>
                  <a:schemeClr val="tx2">
                    <a:lumMod val="60000"/>
                    <a:lumOff val="40000"/>
                  </a:schemeClr>
                </a:solidFill>
                <a:latin typeface="Arial Rounded MT Bold" panose="020F0704030504030204" pitchFamily="34" charset="0"/>
              </a:rPr>
              <a:t>Ευρωπαϊκό</a:t>
            </a:r>
            <a:r>
              <a:rPr lang="en-US" altLang="es-ES" sz="1100" dirty="0">
                <a:solidFill>
                  <a:schemeClr val="tx2">
                    <a:lumMod val="60000"/>
                    <a:lumOff val="40000"/>
                  </a:schemeClr>
                </a:solidFill>
                <a:latin typeface="Arial Rounded MT Bold" panose="020F0704030504030204" pitchFamily="34" charset="0"/>
              </a:rPr>
              <a:t>.</a:t>
            </a:r>
            <a:endParaRPr lang="en-GB" altLang="es-ES" sz="1100" dirty="0">
              <a:solidFill>
                <a:schemeClr val="tx2">
                  <a:lumMod val="60000"/>
                  <a:lumOff val="40000"/>
                </a:schemeClr>
              </a:solidFill>
              <a:latin typeface="Arial Rounded MT Bold" panose="020F0704030504030204" pitchFamily="34" charset="0"/>
            </a:endParaRPr>
          </a:p>
        </p:txBody>
      </p:sp>
      <p:sp>
        <p:nvSpPr>
          <p:cNvPr id="19" name="Forma libre: forma 18">
            <a:extLst>
              <a:ext uri="{FF2B5EF4-FFF2-40B4-BE49-F238E27FC236}">
                <a16:creationId xmlns:a16="http://schemas.microsoft.com/office/drawing/2014/main" id="{EABDA9FD-DE76-4DF7-8FBC-1A9C1059E093}"/>
              </a:ext>
            </a:extLst>
          </p:cNvPr>
          <p:cNvSpPr/>
          <p:nvPr/>
        </p:nvSpPr>
        <p:spPr>
          <a:xfrm>
            <a:off x="8809788" y="452088"/>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rtl="0">
              <a:lnSpc>
                <a:spcPct val="90000"/>
              </a:lnSpc>
              <a:spcBef>
                <a:spcPct val="0"/>
              </a:spcBef>
              <a:spcAft>
                <a:spcPct val="35000"/>
              </a:spcAft>
              <a:buNone/>
            </a:pPr>
            <a:endParaRPr lang="es-ES" sz="600" kern="1200" dirty="0"/>
          </a:p>
        </p:txBody>
      </p:sp>
      <p:sp>
        <p:nvSpPr>
          <p:cNvPr id="21" name="Forma libre: forma 20">
            <a:extLst>
              <a:ext uri="{FF2B5EF4-FFF2-40B4-BE49-F238E27FC236}">
                <a16:creationId xmlns:a16="http://schemas.microsoft.com/office/drawing/2014/main" id="{53A1FEAC-9DF9-4A75-B3E6-6B4D05AD03E3}"/>
              </a:ext>
            </a:extLst>
          </p:cNvPr>
          <p:cNvSpPr/>
          <p:nvPr/>
        </p:nvSpPr>
        <p:spPr>
          <a:xfrm>
            <a:off x="8809788" y="1629053"/>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rtl="0">
              <a:lnSpc>
                <a:spcPct val="90000"/>
              </a:lnSpc>
              <a:spcBef>
                <a:spcPct val="0"/>
              </a:spcBef>
              <a:spcAft>
                <a:spcPct val="35000"/>
              </a:spcAft>
              <a:buNone/>
            </a:pPr>
            <a:endParaRPr lang="es-ES" sz="600" kern="1200" dirty="0"/>
          </a:p>
        </p:txBody>
      </p:sp>
      <p:sp>
        <p:nvSpPr>
          <p:cNvPr id="23" name="Forma libre: forma 22">
            <a:extLst>
              <a:ext uri="{FF2B5EF4-FFF2-40B4-BE49-F238E27FC236}">
                <a16:creationId xmlns:a16="http://schemas.microsoft.com/office/drawing/2014/main" id="{15044CAD-5A92-4363-B820-B3D39A64E6BF}"/>
              </a:ext>
            </a:extLst>
          </p:cNvPr>
          <p:cNvSpPr/>
          <p:nvPr/>
        </p:nvSpPr>
        <p:spPr>
          <a:xfrm>
            <a:off x="8809788" y="2806017"/>
            <a:ext cx="270105" cy="997427"/>
          </a:xfrm>
          <a:custGeom>
            <a:avLst/>
            <a:gdLst>
              <a:gd name="connsiteX0" fmla="*/ 0 w 270105"/>
              <a:gd name="connsiteY0" fmla="*/ 0 h 997427"/>
              <a:gd name="connsiteX1" fmla="*/ 270105 w 270105"/>
              <a:gd name="connsiteY1" fmla="*/ 0 h 997427"/>
              <a:gd name="connsiteX2" fmla="*/ 270105 w 270105"/>
              <a:gd name="connsiteY2" fmla="*/ 997427 h 997427"/>
              <a:gd name="connsiteX3" fmla="*/ 0 w 270105"/>
              <a:gd name="connsiteY3" fmla="*/ 997427 h 997427"/>
              <a:gd name="connsiteX4" fmla="*/ 0 w 270105"/>
              <a:gd name="connsiteY4" fmla="*/ 0 h 99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105" h="997427">
                <a:moveTo>
                  <a:pt x="0" y="0"/>
                </a:moveTo>
                <a:lnTo>
                  <a:pt x="270105" y="0"/>
                </a:lnTo>
                <a:lnTo>
                  <a:pt x="270105" y="997427"/>
                </a:lnTo>
                <a:lnTo>
                  <a:pt x="0" y="9974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 tIns="7620" rIns="15240" bIns="7620" numCol="1" spcCol="1270" anchor="ctr" anchorCtr="0">
            <a:noAutofit/>
          </a:bodyPr>
          <a:lstStyle/>
          <a:p>
            <a:pPr marL="0" lvl="0" indent="0" algn="l" defTabSz="266700" rtl="0">
              <a:lnSpc>
                <a:spcPct val="90000"/>
              </a:lnSpc>
              <a:spcBef>
                <a:spcPct val="0"/>
              </a:spcBef>
              <a:spcAft>
                <a:spcPct val="35000"/>
              </a:spcAft>
              <a:buNone/>
            </a:pPr>
            <a:endParaRPr lang="es-ES" sz="600" kern="1200" dirty="0"/>
          </a:p>
        </p:txBody>
      </p:sp>
      <p:sp>
        <p:nvSpPr>
          <p:cNvPr id="24" name="object 2">
            <a:extLst>
              <a:ext uri="{FF2B5EF4-FFF2-40B4-BE49-F238E27FC236}">
                <a16:creationId xmlns:a16="http://schemas.microsoft.com/office/drawing/2014/main" id="{E76B0EB5-17FD-41CC-B67B-C2EAFB3589C5}"/>
              </a:ext>
            </a:extLst>
          </p:cNvPr>
          <p:cNvSpPr/>
          <p:nvPr/>
        </p:nvSpPr>
        <p:spPr>
          <a:xfrm rot="10800000">
            <a:off x="5273446" y="1973369"/>
            <a:ext cx="2235422" cy="2183441"/>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25" name="object 2">
            <a:extLst>
              <a:ext uri="{FF2B5EF4-FFF2-40B4-BE49-F238E27FC236}">
                <a16:creationId xmlns:a16="http://schemas.microsoft.com/office/drawing/2014/main" id="{73281DDB-099B-496D-8ECF-5CEFBBDD07B3}"/>
              </a:ext>
            </a:extLst>
          </p:cNvPr>
          <p:cNvSpPr/>
          <p:nvPr/>
        </p:nvSpPr>
        <p:spPr>
          <a:xfrm>
            <a:off x="4871741" y="1932111"/>
            <a:ext cx="2069898" cy="2101293"/>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pic>
        <p:nvPicPr>
          <p:cNvPr id="26" name="Imagen 25">
            <a:extLst>
              <a:ext uri="{FF2B5EF4-FFF2-40B4-BE49-F238E27FC236}">
                <a16:creationId xmlns:a16="http://schemas.microsoft.com/office/drawing/2014/main" id="{98612305-E4CC-40D6-90C1-A471245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209" y="2152219"/>
            <a:ext cx="2354262" cy="1655253"/>
          </a:xfrm>
          <a:prstGeom prst="rect">
            <a:avLst/>
          </a:prstGeom>
        </p:spPr>
      </p:pic>
      <p:sp>
        <p:nvSpPr>
          <p:cNvPr id="27" name="CuadroTexto 19">
            <a:extLst>
              <a:ext uri="{FF2B5EF4-FFF2-40B4-BE49-F238E27FC236}">
                <a16:creationId xmlns:a16="http://schemas.microsoft.com/office/drawing/2014/main" id="{B2929CEA-6E2E-40E6-B75C-C5E6D249F383}"/>
              </a:ext>
            </a:extLst>
          </p:cNvPr>
          <p:cNvSpPr txBox="1"/>
          <p:nvPr/>
        </p:nvSpPr>
        <p:spPr>
          <a:xfrm>
            <a:off x="6350275" y="3838456"/>
            <a:ext cx="1058196" cy="261610"/>
          </a:xfrm>
          <a:prstGeom prst="rect">
            <a:avLst/>
          </a:prstGeom>
          <a:noFill/>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r>
              <a:rPr lang="it-IT" altLang="es-ES" sz="1100" dirty="0">
                <a:latin typeface="Arial Rounded MT Bold" panose="020F0704030504030204" pitchFamily="34" charset="0"/>
              </a:rPr>
              <a:t>Καρλ Τζάσπερς </a:t>
            </a:r>
            <a:endParaRPr lang="es-ES" sz="1100" dirty="0"/>
          </a:p>
        </p:txBody>
      </p:sp>
    </p:spTree>
    <p:extLst>
      <p:ext uri="{BB962C8B-B14F-4D97-AF65-F5344CB8AC3E}">
        <p14:creationId xmlns:p14="http://schemas.microsoft.com/office/powerpoint/2010/main" val="15979587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2576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8785" y="1925419"/>
            <a:ext cx="6207782" cy="830997"/>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Θα μπορούσαμε να το </a:t>
            </a:r>
            <a:r>
              <a:rPr lang="en-US" altLang="es-ES" sz="1200" dirty="0" err="1">
                <a:latin typeface="Arial Rounded MT Bold" panose="020F0704030504030204" pitchFamily="34" charset="0"/>
              </a:rPr>
              <a:t>ονομάσουμε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μεροληπτικ</a:t>
            </a: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τεχνικ</a:t>
            </a: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αλλαγή υπέρ </a:t>
            </a:r>
            <a:r>
              <a:rPr lang="en-US" altLang="es-ES" sz="1200" dirty="0" err="1">
                <a:solidFill>
                  <a:schemeClr val="tx2">
                    <a:lumMod val="60000"/>
                    <a:lumOff val="40000"/>
                  </a:schemeClr>
                </a:solidFill>
                <a:latin typeface="Arial Rounded MT Bold" panose="020F0704030504030204" pitchFamily="34" charset="0"/>
              </a:rPr>
              <a:t>του</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ταλέντου</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Σε πολλούς τομείς, η διαφορά πλούτου μεταξύ του πρώτου και του δεύτερου έχει γίνει άβυσσος.</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7CC4F0B-7D5B-4EB9-8D2B-608C0D261617}"/>
              </a:ext>
            </a:extLst>
          </p:cNvPr>
          <p:cNvSpPr/>
          <p:nvPr/>
        </p:nvSpPr>
        <p:spPr>
          <a:xfrm>
            <a:off x="1588785" y="1356810"/>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5F25C56-6A69-4EEE-B2CF-FFB34945FA5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23B087D3-5838-4A2B-AC19-4F54FBDD1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3042861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8784" y="1862203"/>
            <a:ext cx="6151568" cy="2677656"/>
          </a:xfrm>
          <a:prstGeom prst="rect">
            <a:avLst/>
          </a:prstGeom>
          <a:noFill/>
        </p:spPr>
        <p:txBody>
          <a:bodyPr wrap="square" rtlCol="0">
            <a:spAutoFit/>
          </a:bodyPr>
          <a:lstStyle/>
          <a:p>
            <a:pPr algn="l" rtl="0">
              <a:defRPr/>
            </a:pPr>
            <a:r>
              <a:rPr lang="el-GR" altLang="es-ES" sz="1200" dirty="0">
                <a:latin typeface="Arial Rounded MT Bold" panose="020F0704030504030204" pitchFamily="34" charset="0"/>
              </a:rPr>
              <a:t>Τα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αυξανόμενα κενά στους μισθούς </a:t>
            </a:r>
            <a:r>
              <a:rPr lang="en-US" altLang="es-ES" sz="1200" dirty="0">
                <a:latin typeface="Arial Rounded MT Bold" panose="020F0704030504030204" pitchFamily="34" charset="0"/>
              </a:rPr>
              <a:t>μεταξύ ατόμων με ή χωρίς πτυχίο και </a:t>
            </a:r>
          </a:p>
          <a:p>
            <a:pPr algn="l" rtl="0">
              <a:defRPr/>
            </a:pPr>
            <a:r>
              <a:rPr lang="en-US" altLang="es-ES" sz="1200" dirty="0">
                <a:latin typeface="Arial Rounded MT Bold" panose="020F0704030504030204" pitchFamily="34" charset="0"/>
              </a:rPr>
              <a:t>μεταξύ ιδιοκτητών κεφαλαίου και εργαζομένων έχουν γελοιοποιηθεί ακόμη περισσότερο </a:t>
            </a:r>
          </a:p>
          <a:p>
            <a:pPr algn="l" rtl="0">
              <a:defRPr/>
            </a:pPr>
            <a:r>
              <a:rPr lang="el-GR" altLang="es-ES" sz="1200" dirty="0">
                <a:latin typeface="Arial Rounded MT Bold" panose="020F0704030504030204" pitchFamily="34" charset="0"/>
              </a:rPr>
              <a:t>από </a:t>
            </a:r>
            <a:r>
              <a:rPr lang="en-US" altLang="es-ES" sz="1200" dirty="0" err="1">
                <a:latin typeface="Arial Rounded MT Bold" panose="020F0704030504030204" pitchFamily="34" charset="0"/>
              </a:rPr>
              <a:t>μαζικές</a:t>
            </a:r>
            <a:r>
              <a:rPr lang="en-US" altLang="es-ES" sz="1200" dirty="0">
                <a:latin typeface="Arial Rounded MT Bold" panose="020F0704030504030204" pitchFamily="34" charset="0"/>
              </a:rPr>
              <a:t> αλλαγές και ανισότητες στην κορυφή.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σημειώθηκε παραπάνω, μεταξύ του 2002 και του 2007 το πρώτο 1% πραγματοποίησε τα δύο τρίτα του συνόλου των κερδών της αμερικανικής οικονομίας.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Από ποιον αποτελείται όμως αυτό το 1%; </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Ο </a:t>
            </a:r>
            <a:r>
              <a:rPr lang="en-US" altLang="es-ES" sz="1200" dirty="0" err="1">
                <a:latin typeface="Arial Rounded MT Bold" panose="020F0704030504030204" pitchFamily="34" charset="0"/>
              </a:rPr>
              <a:t>Οικονομολόγος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Steven Kaplan του Πανεπιστημίου του Σικάγο </a:t>
            </a:r>
            <a:r>
              <a:rPr lang="en-US" altLang="es-ES" sz="1200" dirty="0">
                <a:latin typeface="Arial Rounded MT Bold" panose="020F0704030504030204" pitchFamily="34" charset="0"/>
              </a:rPr>
              <a:t>διαπίστωσε ότι σχεδόν όλοι </a:t>
            </a:r>
          </a:p>
          <a:p>
            <a:pPr algn="l" rtl="0">
              <a:defRPr/>
            </a:pPr>
            <a:r>
              <a:rPr lang="en-US" altLang="es-ES" sz="1200" dirty="0" err="1">
                <a:latin typeface="Arial Rounded MT Bold" panose="020F0704030504030204" pitchFamily="34" charset="0"/>
              </a:rPr>
              <a:t>λειτουργ</a:t>
            </a:r>
            <a:r>
              <a:rPr lang="el-GR" altLang="es-ES" sz="1200" dirty="0" err="1">
                <a:latin typeface="Arial Rounded MT Bold" panose="020F0704030504030204" pitchFamily="34" charset="0"/>
              </a:rPr>
              <a:t>ούν</a:t>
            </a:r>
            <a:r>
              <a:rPr lang="en-US" altLang="es-ES" sz="1200" dirty="0">
                <a:latin typeface="Arial Rounded MT Bold" panose="020F0704030504030204" pitchFamily="34" charset="0"/>
              </a:rPr>
              <a:t> σε άλλους κλάδους: </a:t>
            </a:r>
            <a:r>
              <a:rPr lang="en-US" altLang="es-ES" sz="1200" dirty="0" err="1">
                <a:latin typeface="Arial Rounded MT Bold" panose="020F0704030504030204" pitchFamily="34" charset="0"/>
              </a:rPr>
              <a:t>στ</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μεγάλ</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u="sng" dirty="0">
                <a:latin typeface="Arial Rounded MT Bold" panose="020F0704030504030204" pitchFamily="34" charset="0"/>
              </a:rPr>
              <a:t>μέσα επικοινωνίας </a:t>
            </a:r>
            <a:r>
              <a:rPr lang="en-US" altLang="es-ES" sz="1200" u="sng" dirty="0" err="1">
                <a:latin typeface="Arial Rounded MT Bold" panose="020F0704030504030204" pitchFamily="34" charset="0"/>
              </a:rPr>
              <a:t>και</a:t>
            </a:r>
            <a:r>
              <a:rPr lang="en-US" altLang="es-ES" sz="1200" u="sng" dirty="0">
                <a:latin typeface="Arial Rounded MT Bold" panose="020F0704030504030204" pitchFamily="34" charset="0"/>
              </a:rPr>
              <a:t> </a:t>
            </a:r>
            <a:r>
              <a:rPr lang="en-US" altLang="es-ES" sz="1200" u="sng" dirty="0" err="1">
                <a:latin typeface="Arial Rounded MT Bold" panose="020F0704030504030204" pitchFamily="34" charset="0"/>
              </a:rPr>
              <a:t>στ</a:t>
            </a:r>
            <a:r>
              <a:rPr lang="el-GR" altLang="es-ES" sz="1200" u="sng" dirty="0">
                <a:latin typeface="Arial Rounded MT Bold" panose="020F0704030504030204" pitchFamily="34" charset="0"/>
              </a:rPr>
              <a:t>ην</a:t>
            </a:r>
            <a:r>
              <a:rPr lang="en-US" altLang="es-ES" sz="1200" u="sng" dirty="0">
                <a:latin typeface="Arial Rounded MT Bold" panose="020F0704030504030204" pitchFamily="34" charset="0"/>
              </a:rPr>
              <a:t> </a:t>
            </a:r>
          </a:p>
          <a:p>
            <a:pPr algn="l" rtl="0">
              <a:defRPr/>
            </a:pPr>
            <a:r>
              <a:rPr lang="en-US" altLang="es-ES" sz="1200" u="sng" dirty="0" err="1">
                <a:latin typeface="Arial Rounded MT Bold" panose="020F0704030504030204" pitchFamily="34" charset="0"/>
              </a:rPr>
              <a:t>ψυχαγωγία</a:t>
            </a:r>
            <a:r>
              <a:rPr lang="en-US" altLang="es-ES" sz="1200" u="sng" dirty="0">
                <a:latin typeface="Arial Rounded MT Bold" panose="020F0704030504030204" pitchFamily="34" charset="0"/>
              </a:rPr>
              <a:t>, στον αθλητισμό και στις σπουδές ως δικηγόροι, ή είναι επιχειρηματίες και </a:t>
            </a:r>
            <a:r>
              <a:rPr lang="en-US" altLang="es-ES" sz="1200" u="sng" dirty="0" err="1">
                <a:latin typeface="Arial Rounded MT Bold" panose="020F0704030504030204" pitchFamily="34" charset="0"/>
              </a:rPr>
              <a:t>ανώτερα</a:t>
            </a:r>
            <a:r>
              <a:rPr lang="en-US" altLang="es-ES" sz="1200" u="sng" dirty="0">
                <a:latin typeface="Arial Rounded MT Bold" panose="020F0704030504030204" pitchFamily="34" charset="0"/>
              </a:rPr>
              <a:t> </a:t>
            </a:r>
            <a:r>
              <a:rPr lang="en-US" altLang="es-ES" sz="1200" u="sng" dirty="0" err="1">
                <a:latin typeface="Arial Rounded MT Bold" panose="020F0704030504030204" pitchFamily="34" charset="0"/>
              </a:rPr>
              <a:t>στελέχη</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CE28ADE-4B4F-4367-870B-2F303731184C}"/>
              </a:ext>
            </a:extLst>
          </p:cNvPr>
          <p:cNvSpPr/>
          <p:nvPr/>
        </p:nvSpPr>
        <p:spPr>
          <a:xfrm>
            <a:off x="1588785" y="1310577"/>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D8AA40E1-547C-4FB6-B772-5B6010985BE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3" name="Imagen 2">
            <a:extLst>
              <a:ext uri="{FF2B5EF4-FFF2-40B4-BE49-F238E27FC236}">
                <a16:creationId xmlns:a16="http://schemas.microsoft.com/office/drawing/2014/main" id="{6B06B8F4-35EC-4F88-8E82-81A0C1253A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178135"/>
            <a:ext cx="529519" cy="529519"/>
          </a:xfrm>
          <a:prstGeom prst="rect">
            <a:avLst/>
          </a:prstGeom>
        </p:spPr>
      </p:pic>
    </p:spTree>
    <p:extLst>
      <p:ext uri="{BB962C8B-B14F-4D97-AF65-F5344CB8AC3E}">
        <p14:creationId xmlns:p14="http://schemas.microsoft.com/office/powerpoint/2010/main" val="4123172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7792" y="1466134"/>
            <a:ext cx="5676346"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5775734" cy="193899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Οι άνθρωποι μπορούν να παραμείνουν πολύτιμοι εργαζόμενοι στη γνώση στη νέα εποχή των μηχανών: </a:t>
            </a:r>
          </a:p>
          <a:p>
            <a:pPr algn="l" rtl="0">
              <a:defRPr/>
            </a:pPr>
            <a:r>
              <a:rPr lang="en-US" altLang="es-ES" sz="1200" dirty="0">
                <a:latin typeface="Arial Rounded MT Bold" panose="020F0704030504030204" pitchFamily="34" charset="0"/>
              </a:rPr>
              <a:t>ικανότητα σύλληψης, αναγνώρισης προτύπων σε ένα ευρύ πλαίσιο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περίπλοκ</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επικοινωνία.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Και, όποτε είναι δυνατόν, εκμεταλλευτείτε τη μάθηση σε αυτοοργανωμένα </a:t>
            </a:r>
          </a:p>
          <a:p>
            <a:pPr algn="l" rtl="0">
              <a:defRPr/>
            </a:pPr>
            <a:r>
              <a:rPr lang="en-US" altLang="es-ES" sz="1200" dirty="0">
                <a:latin typeface="Arial Rounded MT Bold" panose="020F0704030504030204" pitchFamily="34" charset="0"/>
              </a:rPr>
              <a:t>περιβάλλοντα, τα οποία είναι φημισμένα ότι μπορούν να αναπτύξουν αυτές τις δεξιότητες στους ανθρώπους.</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067C939-A2A7-4BF3-A91C-89F629D4A20E}"/>
              </a:ext>
            </a:extLst>
          </p:cNvPr>
          <p:cNvSpPr/>
          <p:nvPr/>
        </p:nvSpPr>
        <p:spPr>
          <a:xfrm>
            <a:off x="1527792" y="1581621"/>
            <a:ext cx="5676346"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Το χάσμα. Ένα παράδειγμα: φωτογραφία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9A97158-A79C-4391-93DD-3DF33150D9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9FB028C0-6C5D-4E4A-949A-CEB75CF41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283" y="1421434"/>
            <a:ext cx="529519" cy="529519"/>
          </a:xfrm>
          <a:prstGeom prst="rect">
            <a:avLst/>
          </a:prstGeom>
        </p:spPr>
      </p:pic>
    </p:spTree>
    <p:extLst>
      <p:ext uri="{BB962C8B-B14F-4D97-AF65-F5344CB8AC3E}">
        <p14:creationId xmlns:p14="http://schemas.microsoft.com/office/powerpoint/2010/main" val="3215086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3347864" y="2366260"/>
            <a:ext cx="4392488" cy="1384995"/>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Ένα από τα ισχυρότερα υλικά στοιχεία που επιβεβαιώνουν </a:t>
            </a:r>
          </a:p>
          <a:p>
            <a:pPr algn="l" rtl="0">
              <a:defRPr/>
            </a:pPr>
            <a:r>
              <a:rPr lang="en-US" altLang="es-ES" sz="1200" dirty="0">
                <a:latin typeface="Arial Rounded MT Bold" panose="020F0704030504030204" pitchFamily="34" charset="0"/>
              </a:rPr>
              <a:t>το γεγονός οτι </a:t>
            </a:r>
            <a:r>
              <a:rPr lang="en-US" altLang="es-ES" sz="1200" dirty="0">
                <a:solidFill>
                  <a:schemeClr val="tx2">
                    <a:lumMod val="60000"/>
                    <a:lumOff val="40000"/>
                  </a:schemeClr>
                </a:solidFill>
                <a:latin typeface="Arial Rounded MT Bold" panose="020F0704030504030204" pitchFamily="34" charset="0"/>
              </a:rPr>
              <a:t>οι μαθητές δεν αποκτούν τις κατάλληλες δεξιότητες </a:t>
            </a:r>
            <a:r>
              <a:rPr lang="en-US" altLang="es-ES" sz="1200" dirty="0">
                <a:latin typeface="Arial Rounded MT Bold" panose="020F0704030504030204" pitchFamily="34" charset="0"/>
              </a:rPr>
              <a:t>είναι </a:t>
            </a:r>
          </a:p>
          <a:p>
            <a:pPr algn="l" rtl="0">
              <a:defRPr/>
            </a:pPr>
            <a:r>
              <a:rPr lang="en-US" altLang="es-ES" sz="1200" dirty="0">
                <a:latin typeface="Arial Rounded MT Bold" panose="020F0704030504030204" pitchFamily="34" charset="0"/>
              </a:rPr>
              <a:t>το έργο των κοινωνιολόγων </a:t>
            </a:r>
            <a:r>
              <a:rPr lang="en-US" altLang="es-ES" sz="1200" dirty="0">
                <a:solidFill>
                  <a:schemeClr val="tx2">
                    <a:lumMod val="60000"/>
                    <a:lumOff val="40000"/>
                  </a:schemeClr>
                </a:solidFill>
                <a:latin typeface="Arial Rounded MT Bold" panose="020F0704030504030204" pitchFamily="34" charset="0"/>
              </a:rPr>
              <a:t>Richard Arum και </a:t>
            </a:r>
            <a:r>
              <a:rPr lang="en-US" altLang="es-ES" sz="1200" dirty="0" err="1">
                <a:solidFill>
                  <a:schemeClr val="tx2">
                    <a:lumMod val="60000"/>
                    <a:lumOff val="40000"/>
                  </a:schemeClr>
                </a:solidFill>
                <a:latin typeface="Arial Rounded MT Bold" panose="020F0704030504030204" pitchFamily="34" charset="0"/>
              </a:rPr>
              <a:t>Τζόσιπα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Ρόσκα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που </a:t>
            </a:r>
            <a:r>
              <a:rPr lang="en-US" altLang="es-ES" sz="1200" dirty="0" err="1">
                <a:latin typeface="Arial Rounded MT Bold" panose="020F0704030504030204" pitchFamily="34" charset="0"/>
              </a:rPr>
              <a:t>συνοψίζ</a:t>
            </a:r>
            <a:r>
              <a:rPr lang="el-GR" altLang="es-ES" sz="1200" dirty="0">
                <a:latin typeface="Arial Rounded MT Bold" panose="020F0704030504030204" pitchFamily="34" charset="0"/>
              </a:rPr>
              <a:t>ε</a:t>
            </a:r>
            <a:r>
              <a:rPr lang="en-US" altLang="es-ES" sz="1200" dirty="0" err="1">
                <a:latin typeface="Arial Rounded MT Bold" panose="020F0704030504030204" pitchFamily="34" charset="0"/>
              </a:rPr>
              <a:t>ται</a:t>
            </a:r>
            <a:r>
              <a:rPr lang="en-US" altLang="es-ES" sz="1200" dirty="0">
                <a:latin typeface="Arial Rounded MT Bold" panose="020F0704030504030204" pitchFamily="34" charset="0"/>
              </a:rPr>
              <a:t> στο βιβλίο τους </a:t>
            </a:r>
            <a:r>
              <a:rPr lang="en-US" altLang="es-ES" sz="1200" i="1" dirty="0">
                <a:solidFill>
                  <a:schemeClr val="tx2">
                    <a:lumMod val="60000"/>
                    <a:lumOff val="40000"/>
                  </a:schemeClr>
                </a:solidFill>
                <a:latin typeface="Arial Rounded MT Bold" panose="020F0704030504030204" pitchFamily="34" charset="0"/>
              </a:rPr>
              <a:t>Academically Adrift: Limited </a:t>
            </a:r>
          </a:p>
          <a:p>
            <a:pPr algn="l" rtl="0">
              <a:defRPr/>
            </a:pPr>
            <a:r>
              <a:rPr lang="en-US" altLang="es-ES" sz="1200" i="1" dirty="0">
                <a:solidFill>
                  <a:schemeClr val="tx2">
                    <a:lumMod val="60000"/>
                    <a:lumOff val="40000"/>
                  </a:schemeClr>
                </a:solidFill>
                <a:latin typeface="Arial Rounded MT Bold" panose="020F0704030504030204" pitchFamily="34" charset="0"/>
              </a:rPr>
              <a:t>Μάθηση σε πανεπιστημιουπόλεις κολλεγίων.</a:t>
            </a:r>
            <a:endParaRPr lang="en-GB" altLang="es-ES" sz="1200" i="1" dirty="0">
              <a:solidFill>
                <a:schemeClr val="tx2">
                  <a:lumMod val="60000"/>
                  <a:lumOff val="40000"/>
                </a:schemeClr>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179DB7C-3285-4408-B30C-E4DA778710BA}"/>
              </a:ext>
            </a:extLst>
          </p:cNvPr>
          <p:cNvSpPr/>
          <p:nvPr/>
        </p:nvSpPr>
        <p:spPr>
          <a:xfrm>
            <a:off x="1610092" y="1319085"/>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AD255C7-59E5-4155-9B24-D5299377428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object 2">
            <a:extLst>
              <a:ext uri="{FF2B5EF4-FFF2-40B4-BE49-F238E27FC236}">
                <a16:creationId xmlns:a16="http://schemas.microsoft.com/office/drawing/2014/main" id="{BCDCD3F2-9778-483E-9B5D-AC3C543897CA}"/>
              </a:ext>
            </a:extLst>
          </p:cNvPr>
          <p:cNvSpPr/>
          <p:nvPr/>
        </p:nvSpPr>
        <p:spPr>
          <a:xfrm>
            <a:off x="1610093" y="1885714"/>
            <a:ext cx="1619848" cy="1951251"/>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sp>
        <p:nvSpPr>
          <p:cNvPr id="18" name="object 2">
            <a:extLst>
              <a:ext uri="{FF2B5EF4-FFF2-40B4-BE49-F238E27FC236}">
                <a16:creationId xmlns:a16="http://schemas.microsoft.com/office/drawing/2014/main" id="{951EEA35-7C51-44BB-BD60-ED7DDBA992CF}"/>
              </a:ext>
            </a:extLst>
          </p:cNvPr>
          <p:cNvSpPr/>
          <p:nvPr/>
        </p:nvSpPr>
        <p:spPr>
          <a:xfrm rot="10800000">
            <a:off x="1610094" y="2670539"/>
            <a:ext cx="1619848" cy="1607402"/>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3D63AF68-48A0-4486-A870-85B785B48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101236"/>
            <a:ext cx="1238056" cy="1967484"/>
          </a:xfrm>
          <a:prstGeom prst="rect">
            <a:avLst/>
          </a:prstGeom>
        </p:spPr>
      </p:pic>
    </p:spTree>
    <p:extLst>
      <p:ext uri="{BB962C8B-B14F-4D97-AF65-F5344CB8AC3E}">
        <p14:creationId xmlns:p14="http://schemas.microsoft.com/office/powerpoint/2010/main" val="22519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09673" y="1995686"/>
            <a:ext cx="6207782" cy="193899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Οι </a:t>
            </a:r>
            <a:r>
              <a:rPr lang="en-US" altLang="es-ES" sz="1200" dirty="0">
                <a:latin typeface="Arial Rounded MT Bold" panose="020F0704030504030204" pitchFamily="34" charset="0"/>
              </a:rPr>
              <a:t>Arum και </a:t>
            </a:r>
            <a:r>
              <a:rPr lang="en-US" altLang="es-ES" sz="1200" dirty="0" err="1">
                <a:latin typeface="Arial Rounded MT Bold" panose="020F0704030504030204" pitchFamily="34" charset="0"/>
              </a:rPr>
              <a:t>Ρόσκα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χρησιμοποίησ</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ην</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Αξιολόγηση συλλογικής μάθησης </a:t>
            </a:r>
            <a:r>
              <a:rPr lang="en-US" altLang="es-ES" sz="1200" dirty="0">
                <a:latin typeface="Arial Rounded MT Bold" panose="020F0704030504030204" pitchFamily="34" charset="0"/>
              </a:rPr>
              <a:t>(CLA), </a:t>
            </a:r>
            <a:r>
              <a:rPr lang="el-GR" altLang="es-ES" sz="1200" dirty="0">
                <a:latin typeface="Arial Rounded MT Bold" panose="020F0704030504030204" pitchFamily="34" charset="0"/>
              </a:rPr>
              <a:t>ένα τεστ δημιουργημένο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πρόσφατα</a:t>
            </a:r>
            <a:r>
              <a:rPr lang="el-GR" altLang="es-ES" sz="1200" dirty="0">
                <a:latin typeface="Arial Rounded MT Bold" panose="020F0704030504030204" pitchFamily="34" charset="0"/>
              </a:rPr>
              <a:t> το οποίο οι</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φοιτητές κολλεγίων </a:t>
            </a:r>
            <a:r>
              <a:rPr lang="en-US" altLang="es-ES" sz="1200" dirty="0">
                <a:latin typeface="Arial Rounded MT Bold" panose="020F0704030504030204" pitchFamily="34" charset="0"/>
              </a:rPr>
              <a:t>πρέπει να κάνουν για να εκτιμήσουν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δικ</a:t>
            </a:r>
            <a:r>
              <a:rPr lang="el-GR" altLang="es-ES" sz="1200" dirty="0">
                <a:latin typeface="Arial Rounded MT Bold" panose="020F0704030504030204" pitchFamily="34" charset="0"/>
              </a:rPr>
              <a:t>ή</a:t>
            </a:r>
            <a:r>
              <a:rPr lang="en-US" altLang="es-ES" sz="1200" dirty="0">
                <a:latin typeface="Arial Rounded MT Bold" panose="020F0704030504030204" pitchFamily="34" charset="0"/>
              </a:rPr>
              <a:t> τους </a:t>
            </a:r>
            <a:r>
              <a:rPr lang="en-US" altLang="es-ES" sz="1200" dirty="0">
                <a:solidFill>
                  <a:schemeClr val="tx2">
                    <a:lumMod val="60000"/>
                    <a:lumOff val="40000"/>
                  </a:schemeClr>
                </a:solidFill>
                <a:latin typeface="Arial Rounded MT Bold" panose="020F0704030504030204" pitchFamily="34" charset="0"/>
              </a:rPr>
              <a:t>κριτική σκέψη, </a:t>
            </a:r>
          </a:p>
          <a:p>
            <a:pPr algn="l" rtl="0">
              <a:defRPr/>
            </a:pPr>
            <a:r>
              <a:rPr lang="en-US" altLang="es-ES" sz="1200" dirty="0">
                <a:solidFill>
                  <a:schemeClr val="tx2">
                    <a:lumMod val="60000"/>
                    <a:lumOff val="40000"/>
                  </a:schemeClr>
                </a:solidFill>
                <a:latin typeface="Arial Rounded MT Bold" panose="020F0704030504030204" pitchFamily="34" charset="0"/>
              </a:rPr>
              <a:t>γραπτή επικοινωνία, επίλυση προβλημάτων και δεξιότητες </a:t>
            </a:r>
            <a:r>
              <a:rPr lang="en-US" altLang="es-ES" sz="1200" dirty="0" err="1">
                <a:solidFill>
                  <a:schemeClr val="tx2">
                    <a:lumMod val="60000"/>
                    <a:lumOff val="40000"/>
                  </a:schemeClr>
                </a:solidFill>
                <a:latin typeface="Arial Rounded MT Bold" panose="020F0704030504030204" pitchFamily="34" charset="0"/>
              </a:rPr>
              <a:t>αναλυτικής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συλλογιστικής</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Ακόμα κι αν το CLA λαμβάνει χώρα μπροστά από έναν υπολογιστή, απαιτεί έγγραφα γραφής </a:t>
            </a:r>
          </a:p>
          <a:p>
            <a:pPr algn="l" rtl="0">
              <a:defRPr/>
            </a:pPr>
            <a:r>
              <a:rPr lang="en-US" altLang="es-ES" sz="1200" dirty="0">
                <a:latin typeface="Arial Rounded MT Bold" panose="020F0704030504030204" pitchFamily="34" charset="0"/>
              </a:rPr>
              <a:t>αντί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δ</a:t>
            </a:r>
            <a:r>
              <a:rPr lang="el-GR" altLang="es-ES" sz="1200" dirty="0" err="1">
                <a:latin typeface="Arial Rounded MT Bold" panose="020F0704030504030204" pitchFamily="34" charset="0"/>
              </a:rPr>
              <a:t>ίνει</a:t>
            </a:r>
            <a:r>
              <a:rPr lang="en-US" altLang="es-ES" sz="1200" dirty="0">
                <a:latin typeface="Arial Rounded MT Bold" panose="020F0704030504030204" pitchFamily="34" charset="0"/>
              </a:rPr>
              <a:t> μια σειρά απαντήσεων σε κουίζ πολλαπλών επιλογών.</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0C22A5B0-BB35-49CB-AEFD-03C80B288361}"/>
              </a:ext>
            </a:extLst>
          </p:cNvPr>
          <p:cNvSpPr/>
          <p:nvPr/>
        </p:nvSpPr>
        <p:spPr>
          <a:xfrm>
            <a:off x="1610092" y="1751134"/>
            <a:ext cx="5904001"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EBAC7962-242B-4D20-A0BA-C5506770FE8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934083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911743"/>
            <a:ext cx="6207782"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 από τα κύρια συστατικά του </a:t>
            </a:r>
            <a:r>
              <a:rPr lang="en-US" altLang="es-ES" sz="1200" dirty="0" err="1">
                <a:latin typeface="Arial Rounded MT Bold" panose="020F0704030504030204" pitchFamily="34" charset="0"/>
              </a:rPr>
              <a:t>είναι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εργασία απόδοσης</a:t>
            </a:r>
            <a:r>
              <a:rPr lang="en-US" altLang="es-ES" sz="1200" dirty="0">
                <a:latin typeface="Arial Rounded MT Bold" panose="020F0704030504030204" pitchFamily="34" charset="0"/>
              </a:rPr>
              <a:t>”: Παρουσιάζει στους </a:t>
            </a:r>
            <a:r>
              <a:rPr lang="en-US" altLang="es-ES" sz="1200" dirty="0" err="1">
                <a:latin typeface="Arial Rounded MT Bold" panose="020F0704030504030204" pitchFamily="34" charset="0"/>
              </a:rPr>
              <a:t>μαθητές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ένα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σύνολο συνοδευτικών εγγράφων και τους δίνει ενενήντα λεπτά για να γράψουν ένα δοκίμιο στο οποίο πρέπει να αντλήσουν πληροφορίες από το υλικό που δόθηκε και να </a:t>
            </a:r>
            <a:r>
              <a:rPr lang="en-US" altLang="es-ES" sz="1200" dirty="0" err="1">
                <a:latin typeface="Arial Rounded MT Bold" panose="020F0704030504030204" pitchFamily="34" charset="0"/>
              </a:rPr>
              <a:t>αναπτύξουν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μία</a:t>
            </a:r>
            <a:r>
              <a:rPr lang="en-US" altLang="es-ES" sz="1200" dirty="0">
                <a:latin typeface="Arial Rounded MT Bold" panose="020F0704030504030204" pitchFamily="34" charset="0"/>
              </a:rPr>
              <a:t> </a:t>
            </a:r>
          </a:p>
          <a:p>
            <a:pPr algn="l" rtl="0">
              <a:defRPr/>
            </a:pPr>
            <a:r>
              <a:rPr lang="en-US" altLang="es-ES" sz="1200" dirty="0">
                <a:latin typeface="Arial Rounded MT Bold" panose="020F0704030504030204" pitchFamily="34" charset="0"/>
              </a:rPr>
              <a:t>άποψη ή σύσταση.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Εν ολίγοις, η εργασία απόδοσης είναι έγκυρη </a:t>
            </a:r>
            <a:r>
              <a:rPr lang="en-US" altLang="es-ES" sz="1200" dirty="0">
                <a:solidFill>
                  <a:schemeClr val="tx2">
                    <a:lumMod val="60000"/>
                    <a:lumOff val="40000"/>
                  </a:schemeClr>
                </a:solidFill>
                <a:latin typeface="Arial Rounded MT Bold" panose="020F0704030504030204" pitchFamily="34" charset="0"/>
              </a:rPr>
              <a:t>δοκιμή στις </a:t>
            </a:r>
            <a:r>
              <a:rPr lang="en-US" altLang="es-ES" sz="1200" dirty="0" err="1">
                <a:solidFill>
                  <a:schemeClr val="tx2">
                    <a:lumMod val="60000"/>
                    <a:lumOff val="40000"/>
                  </a:schemeClr>
                </a:solidFill>
                <a:latin typeface="Arial Rounded MT Bold" panose="020F0704030504030204" pitchFamily="34" charset="0"/>
              </a:rPr>
              <a:t>δεξιότητες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ιδε</a:t>
            </a:r>
            <a:r>
              <a:rPr lang="el-GR" altLang="es-ES" sz="1200" dirty="0" err="1">
                <a:solidFill>
                  <a:schemeClr val="tx2">
                    <a:lumMod val="60000"/>
                    <a:lumOff val="40000"/>
                  </a:schemeClr>
                </a:solidFill>
                <a:latin typeface="Arial Rounded MT Bold" panose="020F0704030504030204" pitchFamily="34" charset="0"/>
              </a:rPr>
              <a:t>ασμού</a:t>
            </a:r>
            <a:r>
              <a:rPr lang="en-US" altLang="es-ES" sz="1200" dirty="0">
                <a:solidFill>
                  <a:schemeClr val="tx2">
                    <a:lumMod val="60000"/>
                    <a:lumOff val="40000"/>
                  </a:schemeClr>
                </a:solidFill>
                <a:latin typeface="Arial Rounded MT Bold" panose="020F0704030504030204" pitchFamily="34" charset="0"/>
              </a:rPr>
              <a:t>, αναγνώρισης μοτίβου και </a:t>
            </a:r>
            <a:r>
              <a:rPr lang="en-US" altLang="es-ES" sz="1200" dirty="0" err="1">
                <a:solidFill>
                  <a:schemeClr val="tx2">
                    <a:lumMod val="60000"/>
                    <a:lumOff val="40000"/>
                  </a:schemeClr>
                </a:solidFill>
                <a:latin typeface="Arial Rounded MT Bold" panose="020F0704030504030204" pitchFamily="34" charset="0"/>
              </a:rPr>
              <a:t>πολύπλοκης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επικοινωνίας</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BD0CDBC-2F8D-40E1-B629-F9449AB41798}"/>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40E820A-6B4A-46EC-A4A2-35C7CEAA8EAB}"/>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020513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85895" y="2106402"/>
            <a:ext cx="6207782" cy="1384995"/>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defRPr/>
            </a:pPr>
            <a:r>
              <a:rPr lang="el-GR" altLang="es-ES" sz="1200" dirty="0">
                <a:latin typeface="Arial Rounded MT Bold" panose="020F0704030504030204" pitchFamily="34" charset="0"/>
              </a:rPr>
              <a:t>Τι εξηγούν αυτά τα απογοητευτικά αποτελέσματα; Οι </a:t>
            </a:r>
            <a:r>
              <a:rPr lang="el-GR" altLang="es-ES" sz="1200" dirty="0" err="1">
                <a:latin typeface="Arial Rounded MT Bold" panose="020F0704030504030204" pitchFamily="34" charset="0"/>
              </a:rPr>
              <a:t>Arum</a:t>
            </a:r>
            <a:r>
              <a:rPr lang="el-GR" altLang="es-ES" sz="1200" dirty="0">
                <a:latin typeface="Arial Rounded MT Bold" panose="020F0704030504030204" pitchFamily="34" charset="0"/>
              </a:rPr>
              <a:t>, </a:t>
            </a:r>
            <a:r>
              <a:rPr lang="el-GR" altLang="es-ES" sz="1200" dirty="0" err="1">
                <a:latin typeface="Arial Rounded MT Bold" panose="020F0704030504030204" pitchFamily="34" charset="0"/>
              </a:rPr>
              <a:t>Roska</a:t>
            </a:r>
            <a:r>
              <a:rPr lang="el-GR" altLang="es-ES" sz="1200" dirty="0">
                <a:latin typeface="Arial Rounded MT Bold" panose="020F0704030504030204" pitchFamily="34" charset="0"/>
              </a:rPr>
              <a:t> και οι </a:t>
            </a:r>
            <a:r>
              <a:rPr lang="el-GR" altLang="es-ES" sz="1200" dirty="0" err="1">
                <a:latin typeface="Arial Rounded MT Bold" panose="020F0704030504030204" pitchFamily="34" charset="0"/>
              </a:rPr>
              <a:t>συνεργάτεςαποδεικνύουν</a:t>
            </a:r>
            <a:r>
              <a:rPr lang="el-GR" altLang="es-ES" sz="1200" dirty="0">
                <a:latin typeface="Arial Rounded MT Bold" panose="020F0704030504030204" pitchFamily="34" charset="0"/>
              </a:rPr>
              <a:t> ότι οι σημερινοί φοιτητές αφιερώνουν μόνο το 9% του χρόνου τους </a:t>
            </a:r>
            <a:r>
              <a:rPr lang="el-GR" altLang="es-ES" sz="1200" dirty="0" err="1">
                <a:latin typeface="Arial Rounded MT Bold" panose="020F0704030504030204" pitchFamily="34" charset="0"/>
              </a:rPr>
              <a:t>σεμελέτη</a:t>
            </a:r>
            <a:r>
              <a:rPr lang="el-GR" altLang="es-ES" sz="1200" dirty="0">
                <a:latin typeface="Arial Rounded MT Bold" panose="020F0704030504030204" pitchFamily="34" charset="0"/>
              </a:rPr>
              <a:t> (σε σύγκριση με το 51% αφιερωμένο στην «κοινωνικοποίηση, αναψυχή και άλλα»), </a:t>
            </a:r>
            <a:r>
              <a:rPr lang="el-GR" altLang="es-ES" sz="1200" dirty="0" err="1">
                <a:latin typeface="Arial Rounded MT Bold" panose="020F0704030504030204" pitchFamily="34" charset="0"/>
              </a:rPr>
              <a:t>πολύλιγότερο</a:t>
            </a:r>
            <a:r>
              <a:rPr lang="el-GR" altLang="es-ES" sz="1200" dirty="0">
                <a:latin typeface="Arial Rounded MT Bold" panose="020F0704030504030204" pitchFamily="34" charset="0"/>
              </a:rPr>
              <a:t> από τις προηγούμενες δεκαετίες και ότι μόνο το 42% ανέφερε ότι είχε παρακολουθήσει ένα </a:t>
            </a:r>
            <a:r>
              <a:rPr lang="el-GR" altLang="es-ES" sz="1200" dirty="0" err="1">
                <a:latin typeface="Arial Rounded MT Bold" panose="020F0704030504030204" pitchFamily="34" charset="0"/>
              </a:rPr>
              <a:t>μάθημαστο</a:t>
            </a:r>
            <a:r>
              <a:rPr lang="el-GR" altLang="es-ES" sz="1200" dirty="0">
                <a:latin typeface="Arial Rounded MT Bold" panose="020F0704030504030204" pitchFamily="34" charset="0"/>
              </a:rPr>
              <a:t> προηγούμενο εξάμηνο που απαιτούσε ανάγνωση τουλάχιστον σαράντα σελίδων την εβδομάδα </a:t>
            </a:r>
            <a:r>
              <a:rPr lang="el-GR" altLang="es-ES" sz="1200" dirty="0" err="1">
                <a:latin typeface="Arial Rounded MT Bold" panose="020F0704030504030204" pitchFamily="34" charset="0"/>
              </a:rPr>
              <a:t>καιγια</a:t>
            </a:r>
            <a:r>
              <a:rPr lang="el-GR" altLang="es-ES" sz="1200" dirty="0">
                <a:latin typeface="Arial Rounded MT Bold" panose="020F0704030504030204" pitchFamily="34" charset="0"/>
              </a:rPr>
              <a:t> να γράψει τουλάχιστον είκοσι σελίδες συνολικά.</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6CCBB1D-2CE9-480B-AB7D-D28F771940C7}"/>
              </a:ext>
            </a:extLst>
          </p:cNvPr>
          <p:cNvSpPr/>
          <p:nvPr/>
        </p:nvSpPr>
        <p:spPr>
          <a:xfrm>
            <a:off x="1610094" y="1771342"/>
            <a:ext cx="5918295"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8780BF-79B6-4F25-9040-65662C92F2A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245576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66194"/>
            <a:ext cx="6264696" cy="1569660"/>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Αλλά οι συγγραφείς διαπιστώνουν επίσης ότι σε </a:t>
            </a:r>
            <a:r>
              <a:rPr lang="en-US" altLang="es-ES" sz="1200" dirty="0" err="1">
                <a:latin typeface="Arial Rounded MT Bold" panose="020F0704030504030204" pitchFamily="34" charset="0"/>
              </a:rPr>
              <a:t>κάθε</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κολέγιο</a:t>
            </a:r>
            <a:r>
              <a:rPr lang="el-GR" altLang="es-ES" sz="1200" dirty="0">
                <a:latin typeface="Arial Rounded MT Bold" panose="020F0704030504030204" pitchFamily="34" charset="0"/>
              </a:rPr>
              <a:t> που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έκαναν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έρευνα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μερικο</a:t>
            </a:r>
            <a:r>
              <a:rPr lang="el-GR" altLang="es-ES" sz="1200" dirty="0">
                <a:latin typeface="Arial Rounded MT Bold" panose="020F0704030504030204" pitchFamily="34" charset="0"/>
              </a:rPr>
              <a:t>ί</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φοιτητές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δείχνουν μία </a:t>
            </a:r>
            <a:r>
              <a:rPr lang="en-US" altLang="es-ES" sz="1200" dirty="0" err="1">
                <a:latin typeface="Arial Rounded MT Bold" panose="020F0704030504030204" pitchFamily="34" charset="0"/>
              </a:rPr>
              <a:t>αξιοσημείωτ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βελτίωση </a:t>
            </a:r>
            <a:r>
              <a:rPr lang="en-US" altLang="es-ES" sz="1200" dirty="0" err="1">
                <a:solidFill>
                  <a:schemeClr val="tx2">
                    <a:lumMod val="60000"/>
                    <a:lumOff val="40000"/>
                  </a:schemeClr>
                </a:solidFill>
                <a:latin typeface="Arial Rounded MT Bold" panose="020F0704030504030204" pitchFamily="34" charset="0"/>
              </a:rPr>
              <a:t>της</a:t>
            </a:r>
            <a:r>
              <a:rPr lang="en-US" altLang="es-ES" sz="1200" dirty="0">
                <a:solidFill>
                  <a:schemeClr val="tx2">
                    <a:lumMod val="60000"/>
                    <a:lumOff val="40000"/>
                  </a:schemeClr>
                </a:solidFill>
                <a:latin typeface="Arial Rounded MT Bold" panose="020F0704030504030204" pitchFamily="34" charset="0"/>
              </a:rPr>
              <a:t> CLA</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Είναι γενικά </a:t>
            </a:r>
            <a:r>
              <a:rPr lang="en-US" altLang="es-ES" sz="1200" dirty="0">
                <a:solidFill>
                  <a:schemeClr val="tx2">
                    <a:lumMod val="60000"/>
                    <a:lumOff val="40000"/>
                  </a:schemeClr>
                </a:solidFill>
                <a:latin typeface="Arial Rounded MT Bold" panose="020F0704030504030204" pitchFamily="34" charset="0"/>
              </a:rPr>
              <a:t>αυτοί που έχουν αφιερώσει περισσότερο χρόνο στη μελέτη </a:t>
            </a:r>
            <a:r>
              <a:rPr lang="en-US" altLang="es-ES" sz="1200" dirty="0">
                <a:latin typeface="Arial Rounded MT Bold" panose="020F0704030504030204" pitchFamily="34" charset="0"/>
              </a:rPr>
              <a:t>(</a:t>
            </a:r>
            <a:r>
              <a:rPr lang="en-US" altLang="es-ES" sz="1200" dirty="0" err="1">
                <a:latin typeface="Arial Rounded MT Bold" panose="020F0704030504030204" pitchFamily="34" charset="0"/>
              </a:rPr>
              <a:t>ειδικά</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μόνο</a:t>
            </a:r>
            <a:r>
              <a:rPr lang="el-GR" altLang="es-ES" sz="1200" dirty="0">
                <a:latin typeface="Arial Rounded MT Bold" panose="020F0704030504030204" pitchFamily="34" charset="0"/>
              </a:rPr>
              <a:t>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πήρ</a:t>
            </a:r>
            <a:r>
              <a:rPr lang="el-GR" altLang="es-ES" sz="1200" dirty="0">
                <a:solidFill>
                  <a:schemeClr val="tx2">
                    <a:lumMod val="60000"/>
                    <a:lumOff val="40000"/>
                  </a:schemeClr>
                </a:solidFill>
                <a:latin typeface="Arial Rounded MT Bold" panose="020F0704030504030204" pitchFamily="34" charset="0"/>
              </a:rPr>
              <a:t>αν</a:t>
            </a:r>
            <a:r>
              <a:rPr lang="en-US" altLang="es-ES" sz="1200" dirty="0">
                <a:solidFill>
                  <a:schemeClr val="tx2">
                    <a:lumMod val="60000"/>
                    <a:lumOff val="40000"/>
                  </a:schemeClr>
                </a:solidFill>
                <a:latin typeface="Arial Rounded MT Bold" panose="020F0704030504030204" pitchFamily="34" charset="0"/>
              </a:rPr>
              <a:t> μαθήματα </a:t>
            </a:r>
            <a:r>
              <a:rPr lang="en-US" altLang="es-ES" sz="1200" dirty="0">
                <a:latin typeface="Arial Rounded MT Bold" panose="020F0704030504030204" pitchFamily="34" charset="0"/>
              </a:rPr>
              <a:t>που </a:t>
            </a:r>
            <a:r>
              <a:rPr lang="en-US" altLang="es-ES" sz="1200" dirty="0" err="1">
                <a:latin typeface="Arial Rounded MT Bold" panose="020F0704030504030204" pitchFamily="34" charset="0"/>
              </a:rPr>
              <a:t>όντως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απαιτούσ</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πολύ διάβασμα και επεξεργασία </a:t>
            </a: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είχ</a:t>
            </a:r>
            <a:r>
              <a:rPr lang="el-GR" altLang="es-ES" sz="1200" dirty="0">
                <a:latin typeface="Arial Rounded MT Bold" panose="020F0704030504030204" pitchFamily="34" charset="0"/>
              </a:rPr>
              <a:t>αν</a:t>
            </a:r>
            <a:endParaRPr lang="en-US" altLang="es-ES" sz="1200" dirty="0">
              <a:latin typeface="Arial Rounded MT Bold" panose="020F0704030504030204" pitchFamily="34" charset="0"/>
            </a:endParaRPr>
          </a:p>
          <a:p>
            <a:pPr algn="l" rtl="0">
              <a:defRPr/>
            </a:pPr>
            <a:r>
              <a:rPr lang="en-US" altLang="es-ES" sz="1200" dirty="0" err="1">
                <a:solidFill>
                  <a:schemeClr val="tx2">
                    <a:lumMod val="60000"/>
                    <a:lumOff val="40000"/>
                  </a:schemeClr>
                </a:solidFill>
                <a:latin typeface="Arial Rounded MT Bold" panose="020F0704030504030204" pitchFamily="34" charset="0"/>
              </a:rPr>
              <a:t>πιο</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απαιτητικο</a:t>
            </a:r>
            <a:r>
              <a:rPr lang="el-GR" altLang="es-ES" sz="1200" dirty="0" err="1">
                <a:solidFill>
                  <a:schemeClr val="tx2">
                    <a:lumMod val="60000"/>
                    <a:lumOff val="40000"/>
                  </a:schemeClr>
                </a:solidFill>
                <a:latin typeface="Arial Rounded MT Bold" panose="020F0704030504030204" pitchFamily="34" charset="0"/>
              </a:rPr>
              <a:t>ύς</a:t>
            </a:r>
            <a:r>
              <a:rPr lang="el-GR"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καθηγητές</a:t>
            </a:r>
            <a:r>
              <a:rPr lang="el-GR" altLang="es-ES" sz="1200" dirty="0">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7920A85-6ADF-40A0-BBEF-9C6EBF3E3AC2}"/>
              </a:ext>
            </a:extLst>
          </p:cNvPr>
          <p:cNvSpPr/>
          <p:nvPr/>
        </p:nvSpPr>
        <p:spPr>
          <a:xfrm>
            <a:off x="1610094" y="177134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3811EB5-6239-4BC3-9F1B-32288E76CC7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2167236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7D1E3547-1EFA-4DDE-A6BA-F91007646E7B}"/>
              </a:ext>
            </a:extLst>
          </p:cNvPr>
          <p:cNvGraphicFramePr/>
          <p:nvPr>
            <p:extLst>
              <p:ext uri="{D42A27DB-BD31-4B8C-83A1-F6EECF244321}">
                <p14:modId xmlns:p14="http://schemas.microsoft.com/office/powerpoint/2010/main" val="2477520632"/>
              </p:ext>
            </p:extLst>
          </p:nvPr>
        </p:nvGraphicFramePr>
        <p:xfrm>
          <a:off x="1574995" y="2427728"/>
          <a:ext cx="6207782"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EE4FF813-5752-4E8B-B0EA-542241A2D0B9}"/>
              </a:ext>
            </a:extLst>
          </p:cNvPr>
          <p:cNvSpPr/>
          <p:nvPr/>
        </p:nvSpPr>
        <p:spPr>
          <a:xfrm>
            <a:off x="1610094" y="1769303"/>
            <a:ext cx="5986242"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9B9AB4A5-922C-44FA-8EEC-24E1C9A3B5B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93650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13159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777513"/>
            <a:ext cx="6207782" cy="2492990"/>
          </a:xfrm>
          <a:prstGeom prst="rect">
            <a:avLst/>
          </a:prstGeom>
          <a:noFill/>
        </p:spPr>
        <p:txBody>
          <a:bodyPr wrap="square" rtlCol="0">
            <a:spAutoFit/>
          </a:bodyPr>
          <a:lstStyle/>
          <a:p>
            <a:pPr>
              <a:defRPr/>
            </a:pPr>
            <a:r>
              <a:rPr lang="el-GR" altLang="es-ES" sz="1200" dirty="0">
                <a:latin typeface="Arial Rounded MT Bold" panose="020F0704030504030204" pitchFamily="34" charset="0"/>
              </a:rPr>
              <a:t>Ο </a:t>
            </a:r>
            <a:r>
              <a:rPr lang="el-GR" altLang="es-ES" sz="1200" dirty="0" err="1">
                <a:latin typeface="Arial Rounded MT Bold" panose="020F0704030504030204" pitchFamily="34" charset="0"/>
              </a:rPr>
              <a:t>Arum</a:t>
            </a:r>
            <a:r>
              <a:rPr lang="el-GR" altLang="es-ES" sz="1200" dirty="0">
                <a:latin typeface="Arial Rounded MT Bold" panose="020F0704030504030204" pitchFamily="34" charset="0"/>
              </a:rPr>
              <a:t>, η </a:t>
            </a:r>
            <a:r>
              <a:rPr lang="el-GR" altLang="es-ES" sz="1200" dirty="0" err="1">
                <a:latin typeface="Arial Rounded MT Bold" panose="020F0704030504030204" pitchFamily="34" charset="0"/>
              </a:rPr>
              <a:t>Roska</a:t>
            </a:r>
            <a:r>
              <a:rPr lang="el-GR" altLang="es-ES" sz="1200" dirty="0">
                <a:latin typeface="Arial Rounded MT Bold" panose="020F0704030504030204" pitchFamily="34" charset="0"/>
              </a:rPr>
              <a:t> και οι συνεργάτες τους ακολούθησαν περισσότερους από 2.300 μαθητές ενός τετραετούς πτυχίου σε πολλά κολέγια και αμερικανικά πανεπιστήμια. Τα ευρήματά τους είναι ανησυχητικά:</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μέση πρόοδος της δοκιμής μετά από τέσσερα χρόνια ήταν αρκετά περιορισμένη.</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9A9FF6F-BD49-48C2-9E47-1A26906EF574}"/>
              </a:ext>
            </a:extLst>
          </p:cNvPr>
          <p:cNvSpPr/>
          <p:nvPr/>
        </p:nvSpPr>
        <p:spPr>
          <a:xfrm>
            <a:off x="1610094" y="12535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Αν δεν πας στο πανεπιστήμιο</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39A2241-248F-4D50-8E01-754C8775C50A}"/>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5" name="Diagrama 4">
            <a:extLst>
              <a:ext uri="{FF2B5EF4-FFF2-40B4-BE49-F238E27FC236}">
                <a16:creationId xmlns:a16="http://schemas.microsoft.com/office/drawing/2014/main" id="{B5ACE69F-D095-43CA-AE39-2E21C72B1D2A}"/>
              </a:ext>
            </a:extLst>
          </p:cNvPr>
          <p:cNvGraphicFramePr/>
          <p:nvPr>
            <p:extLst>
              <p:ext uri="{D42A27DB-BD31-4B8C-83A1-F6EECF244321}">
                <p14:modId xmlns:p14="http://schemas.microsoft.com/office/powerpoint/2010/main" val="2488979787"/>
              </p:ext>
            </p:extLst>
          </p:nvPr>
        </p:nvGraphicFramePr>
        <p:xfrm>
          <a:off x="1610094" y="2534582"/>
          <a:ext cx="5731106"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774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8900" y="1347614"/>
            <a:ext cx="605217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dirty="0"/>
          </a:p>
        </p:txBody>
      </p:sp>
      <p:sp>
        <p:nvSpPr>
          <p:cNvPr id="6" name="TextBox 5"/>
          <p:cNvSpPr txBox="1"/>
          <p:nvPr/>
        </p:nvSpPr>
        <p:spPr>
          <a:xfrm>
            <a:off x="3403154" y="2124871"/>
            <a:ext cx="4267956" cy="1569660"/>
          </a:xfrm>
          <a:prstGeom prst="rect">
            <a:avLst/>
          </a:prstGeom>
          <a:noFill/>
        </p:spPr>
        <p:txBody>
          <a:bodyPr wrap="square" rtlCol="0">
            <a:spAutoFit/>
          </a:bodyPr>
          <a:lstStyle/>
          <a:p>
            <a:pPr>
              <a:defRPr/>
            </a:pPr>
            <a:r>
              <a:rPr lang="it-IT" altLang="es-ES" sz="1200" dirty="0">
                <a:latin typeface="Arial Rounded MT Bold" panose="020F0704030504030204" pitchFamily="34" charset="0"/>
              </a:rPr>
              <a:t>Σ</a:t>
            </a:r>
            <a:r>
              <a:rPr lang="el-GR" altLang="es-ES" sz="1200" dirty="0">
                <a:latin typeface="Arial Rounded MT Bold" panose="020F0704030504030204" pitchFamily="34" charset="0"/>
              </a:rPr>
              <a:t>το</a:t>
            </a:r>
            <a:r>
              <a:rPr lang="it-IT" altLang="es-ES" sz="1200" dirty="0">
                <a:latin typeface="Arial Rounded MT Bold" panose="020F0704030504030204" pitchFamily="34" charset="0"/>
              </a:rPr>
              <a:t> </a:t>
            </a:r>
            <a:r>
              <a:rPr lang="it-IT" altLang="es-ES" sz="1200" i="1" dirty="0">
                <a:solidFill>
                  <a:schemeClr val="tx2">
                    <a:lumMod val="60000"/>
                    <a:lumOff val="40000"/>
                  </a:schemeClr>
                </a:solidFill>
                <a:latin typeface="Arial Rounded MT Bold" panose="020F0704030504030204" pitchFamily="34" charset="0"/>
              </a:rPr>
              <a:t>Why the West Rules - For Now </a:t>
            </a:r>
            <a:r>
              <a:rPr lang="el-GR" altLang="es-ES" sz="1200" i="1" dirty="0">
                <a:solidFill>
                  <a:schemeClr val="tx2">
                    <a:lumMod val="60000"/>
                    <a:lumOff val="40000"/>
                  </a:schemeClr>
                </a:solidFill>
                <a:latin typeface="Arial Rounded MT Bold" panose="020F0704030504030204" pitchFamily="34" charset="0"/>
              </a:rPr>
              <a:t> </a:t>
            </a:r>
            <a:r>
              <a:rPr lang="el-GR" altLang="es-ES" sz="1200" i="1" dirty="0">
                <a:latin typeface="Arial Rounded MT Bold" panose="020F0704030504030204" pitchFamily="34" charset="0"/>
              </a:rPr>
              <a:t>ο</a:t>
            </a:r>
            <a:r>
              <a:rPr lang="el-GR" altLang="es-ES" sz="1200" i="1" dirty="0">
                <a:solidFill>
                  <a:schemeClr val="tx2">
                    <a:lumMod val="60000"/>
                    <a:lumOff val="40000"/>
                  </a:schemeClr>
                </a:solidFill>
                <a:latin typeface="Arial Rounded MT Bold" panose="020F0704030504030204" pitchFamily="34" charset="0"/>
              </a:rPr>
              <a:t> </a:t>
            </a:r>
            <a:r>
              <a:rPr lang="it-IT" altLang="es-ES" sz="1200" dirty="0">
                <a:latin typeface="Arial Rounded MT Bold" panose="020F0704030504030204" pitchFamily="34" charset="0"/>
              </a:rPr>
              <a:t>Μόρις</a:t>
            </a:r>
            <a:r>
              <a:rPr lang="el-GR" altLang="es-ES" sz="1200" dirty="0">
                <a:latin typeface="Arial Rounded MT Bold" panose="020F0704030504030204" pitchFamily="34" charset="0"/>
              </a:rPr>
              <a:t> θέτε</a:t>
            </a:r>
            <a:r>
              <a:rPr lang="en-US" altLang="es-ES" sz="1200" dirty="0">
                <a:latin typeface="Arial Rounded MT Bold" panose="020F0704030504030204" pitchFamily="34" charset="0"/>
              </a:rPr>
              <a:t>ι ένα </a:t>
            </a:r>
          </a:p>
          <a:p>
            <a:pPr algn="l" rtl="0">
              <a:defRPr/>
            </a:pPr>
            <a:r>
              <a:rPr lang="en-US" altLang="es-ES" sz="1200" dirty="0">
                <a:latin typeface="Arial Rounded MT Bold" panose="020F0704030504030204" pitchFamily="34" charset="0"/>
              </a:rPr>
              <a:t>ακόμη πιο θεμελιώδες ερώτημα: </a:t>
            </a:r>
            <a:r>
              <a:rPr lang="en-US" altLang="es-ES" sz="1200" dirty="0">
                <a:solidFill>
                  <a:schemeClr val="tx2">
                    <a:lumMod val="60000"/>
                    <a:lumOff val="40000"/>
                  </a:schemeClr>
                </a:solidFill>
                <a:latin typeface="Arial Rounded MT Bold" panose="020F0704030504030204" pitchFamily="34" charset="0"/>
              </a:rPr>
              <a:t>αν είναι λογικό ή θεμιτό να προσπαθήσουμε να ταξινομήσουμε ή να συγκρίνουμε τα γεγονότα και την πρόοδο </a:t>
            </a:r>
            <a:r>
              <a:rPr lang="en-US" altLang="es-ES" sz="1200" dirty="0" err="1">
                <a:solidFill>
                  <a:schemeClr val="tx2">
                    <a:lumMod val="60000"/>
                    <a:lumOff val="40000"/>
                  </a:schemeClr>
                </a:solidFill>
                <a:latin typeface="Arial Rounded MT Bold" panose="020F0704030504030204" pitchFamily="34" charset="0"/>
              </a:rPr>
              <a:t>της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ανθρωπότητας</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Πολλοί ανθρωπολόγοι και πολλοί άλλοι ειδικοί στις ανθρώπινες επιστήμες υποστηρίζουν ότι δεν είναι.</a:t>
            </a: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E1287B4-0F1A-4343-A2FA-CEFFBB1279E3}"/>
              </a:ext>
            </a:extLst>
          </p:cNvPr>
          <p:cNvGrpSpPr/>
          <p:nvPr/>
        </p:nvGrpSpPr>
        <p:grpSpPr>
          <a:xfrm>
            <a:off x="1567834" y="1471832"/>
            <a:ext cx="6103276" cy="351000"/>
            <a:chOff x="-837160" y="-513162"/>
            <a:chExt cx="4276522" cy="351000"/>
          </a:xfrm>
        </p:grpSpPr>
        <p:sp>
          <p:nvSpPr>
            <p:cNvPr id="17" name="Rectangle: Rounded Corners 16">
              <a:extLst>
                <a:ext uri="{FF2B5EF4-FFF2-40B4-BE49-F238E27FC236}">
                  <a16:creationId xmlns:a16="http://schemas.microsoft.com/office/drawing/2014/main" id="{4476970D-6241-4F99-9C0C-C7198DB723EC}"/>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id="{1CAA1AD6-B60B-4626-8F4B-722B60912863}"/>
                </a:ext>
              </a:extLst>
            </p:cNvPr>
            <p:cNvSpPr txBox="1"/>
            <p:nvPr/>
          </p:nvSpPr>
          <p:spPr>
            <a:xfrm>
              <a:off x="-774842" y="-496028"/>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defRPr/>
              </a:pPr>
              <a:r>
                <a:rPr lang="en-US" altLang="es-ES" sz="1200" dirty="0">
                  <a:solidFill>
                    <a:schemeClr val="tx1"/>
                  </a:solidFill>
                  <a:latin typeface="Arial Rounded MT Bold" panose="020F0704030504030204" pitchFamily="34" charset="0"/>
                </a:rPr>
                <a:t>Ποια ήταν τα πιο </a:t>
              </a:r>
              <a:r>
                <a:rPr lang="en-US" altLang="es-ES" sz="1200" dirty="0" err="1">
                  <a:solidFill>
                    <a:schemeClr val="tx1"/>
                  </a:solidFill>
                  <a:latin typeface="Arial Rounded MT Bold" panose="020F0704030504030204" pitchFamily="34" charset="0"/>
                </a:rPr>
                <a:t>σημαντικά</a:t>
              </a:r>
              <a:r>
                <a:rPr lang="en-US" altLang="es-ES" sz="1200" dirty="0">
                  <a:solidFill>
                    <a:schemeClr val="tx1"/>
                  </a:solidFill>
                  <a:latin typeface="Arial Rounded MT Bold" panose="020F0704030504030204" pitchFamily="34" charset="0"/>
                </a:rPr>
                <a:t> </a:t>
              </a:r>
              <a:r>
                <a:rPr lang="en-US" altLang="es-ES" sz="1200" dirty="0" err="1">
                  <a:solidFill>
                    <a:srgbClr val="7030A0"/>
                  </a:solidFill>
                  <a:latin typeface="Arial Rounded MT Bold" panose="020F0704030504030204" pitchFamily="34" charset="0"/>
                </a:rPr>
                <a:t>άλματα</a:t>
              </a:r>
              <a:r>
                <a:rPr lang="el-GR" altLang="es-ES" sz="1200" dirty="0">
                  <a:solidFill>
                    <a:schemeClr val="tx1"/>
                  </a:solidFill>
                  <a:latin typeface="Arial Rounded MT Bold" panose="020F0704030504030204" pitchFamily="34" charset="0"/>
                </a:rPr>
                <a:t> προς τα</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εμπρός</a:t>
              </a:r>
              <a:r>
                <a:rPr lang="en-US" altLang="es-ES" sz="1200" dirty="0">
                  <a:solidFill>
                    <a:schemeClr val="tx1"/>
                  </a:solidFill>
                  <a:latin typeface="Arial Rounded MT Bold" panose="020F0704030504030204" pitchFamily="34" charset="0"/>
                </a:rPr>
                <a:t> </a:t>
              </a:r>
              <a:r>
                <a:rPr lang="en-US" altLang="es-ES" sz="1200" dirty="0" err="1">
                  <a:solidFill>
                    <a:schemeClr val="tx1"/>
                  </a:solidFill>
                  <a:latin typeface="Arial Rounded MT Bold" panose="020F0704030504030204" pitchFamily="34" charset="0"/>
                </a:rPr>
                <a:t>στ</a:t>
              </a:r>
              <a:r>
                <a:rPr lang="el-GR" altLang="es-ES" sz="1200" dirty="0">
                  <a:solidFill>
                    <a:schemeClr val="tx1"/>
                  </a:solidFill>
                  <a:latin typeface="Arial Rounded MT Bold" panose="020F0704030504030204" pitchFamily="34" charset="0"/>
                </a:rPr>
                <a:t>ην</a:t>
              </a:r>
              <a:r>
                <a:rPr lang="en-US" altLang="es-ES" sz="1200" dirty="0">
                  <a:solidFill>
                    <a:schemeClr val="tx1"/>
                  </a:solidFill>
                  <a:latin typeface="Arial Rounded MT Bold" panose="020F0704030504030204" pitchFamily="34" charset="0"/>
                </a:rPr>
                <a:t> </a:t>
              </a:r>
              <a:r>
                <a:rPr lang="en-US" altLang="es-ES" sz="1200" dirty="0">
                  <a:solidFill>
                    <a:srgbClr val="7030A0"/>
                  </a:solidFill>
                  <a:latin typeface="Arial Rounded MT Bold" panose="020F0704030504030204" pitchFamily="34" charset="0"/>
                </a:rPr>
                <a:t>ιστορία της ανθρωπότητας</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p:txBody>
        </p:sp>
      </p:grpSp>
      <p:sp>
        <p:nvSpPr>
          <p:cNvPr id="19" name="Donut 24">
            <a:extLst>
              <a:ext uri="{FF2B5EF4-FFF2-40B4-BE49-F238E27FC236}">
                <a16:creationId xmlns:a16="http://schemas.microsoft.com/office/drawing/2014/main" id="{44892B1D-32A3-4240-9831-5369231DD1A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20" name="object 2">
            <a:extLst>
              <a:ext uri="{FF2B5EF4-FFF2-40B4-BE49-F238E27FC236}">
                <a16:creationId xmlns:a16="http://schemas.microsoft.com/office/drawing/2014/main" id="{97E5E0C2-A722-4002-99F7-83C590499E42}"/>
              </a:ext>
            </a:extLst>
          </p:cNvPr>
          <p:cNvSpPr/>
          <p:nvPr/>
        </p:nvSpPr>
        <p:spPr>
          <a:xfrm>
            <a:off x="1619672" y="1995686"/>
            <a:ext cx="1296144" cy="1643002"/>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sp>
        <p:nvSpPr>
          <p:cNvPr id="21" name="object 2">
            <a:extLst>
              <a:ext uri="{FF2B5EF4-FFF2-40B4-BE49-F238E27FC236}">
                <a16:creationId xmlns:a16="http://schemas.microsoft.com/office/drawing/2014/main" id="{B3A6B41D-BDF6-47C4-BF9C-CB88916552AF}"/>
              </a:ext>
            </a:extLst>
          </p:cNvPr>
          <p:cNvSpPr/>
          <p:nvPr/>
        </p:nvSpPr>
        <p:spPr>
          <a:xfrm rot="10800000">
            <a:off x="1681059" y="2744303"/>
            <a:ext cx="1648438" cy="1644418"/>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dirty="0"/>
          </a:p>
        </p:txBody>
      </p:sp>
      <p:pic>
        <p:nvPicPr>
          <p:cNvPr id="3" name="Imagen 2">
            <a:extLst>
              <a:ext uri="{FF2B5EF4-FFF2-40B4-BE49-F238E27FC236}">
                <a16:creationId xmlns:a16="http://schemas.microsoft.com/office/drawing/2014/main" id="{92D48A2F-A3CF-4FFE-973C-6336325A5E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688" y="2193970"/>
            <a:ext cx="1440160" cy="1996467"/>
          </a:xfrm>
          <a:prstGeom prst="rect">
            <a:avLst/>
          </a:prstGeom>
        </p:spPr>
      </p:pic>
    </p:spTree>
    <p:extLst>
      <p:ext uri="{BB962C8B-B14F-4D97-AF65-F5344CB8AC3E}">
        <p14:creationId xmlns:p14="http://schemas.microsoft.com/office/powerpoint/2010/main" val="10023326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78879" y="2219889"/>
            <a:ext cx="5966430" cy="1754326"/>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Όταν η </a:t>
            </a:r>
            <a:r>
              <a:rPr lang="en-US" altLang="es-ES" sz="1200" dirty="0" err="1">
                <a:latin typeface="Arial Rounded MT Bold" panose="020F0704030504030204" pitchFamily="34" charset="0"/>
              </a:rPr>
              <a:t>τεχνολογία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προχωρ</a:t>
            </a:r>
            <a:r>
              <a:rPr lang="el-GR" altLang="es-ES" sz="1200" dirty="0" err="1">
                <a:latin typeface="Arial Rounded MT Bold" panose="020F0704030504030204" pitchFamily="34" charset="0"/>
              </a:rPr>
              <a:t>άει</a:t>
            </a:r>
            <a:r>
              <a:rPr lang="en-US" altLang="es-ES" sz="1200" dirty="0">
                <a:latin typeface="Arial Rounded MT Bold" panose="020F0704030504030204" pitchFamily="34" charset="0"/>
              </a:rPr>
              <a:t> πολύ γρήγορα για να σταθεί η εκπαίδευση, η ανισότητα </a:t>
            </a:r>
          </a:p>
          <a:p>
            <a:pPr algn="l" rtl="0">
              <a:defRPr/>
            </a:pPr>
            <a:r>
              <a:rPr lang="en-US" altLang="es-ES" sz="1200" dirty="0">
                <a:latin typeface="Arial Rounded MT Bold" panose="020F0704030504030204" pitchFamily="34" charset="0"/>
              </a:rPr>
              <a:t>συνήθως μεγαλώνει.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Έχοντας συνειδητοποιήσει αυτό τα πρώτα χρόνια του περασμένου αιώνα,  </a:t>
            </a:r>
            <a:r>
              <a:rPr lang="en-US" altLang="es-ES" sz="1200" dirty="0">
                <a:solidFill>
                  <a:schemeClr val="tx2">
                    <a:lumMod val="60000"/>
                    <a:lumOff val="40000"/>
                  </a:schemeClr>
                </a:solidFill>
                <a:latin typeface="Arial Rounded MT Bold" panose="020F0704030504030204" pitchFamily="34" charset="0"/>
              </a:rPr>
              <a:t>Οι Ηνωμένες Πολιτείες επένδυσαν πολλά στη </a:t>
            </a:r>
            <a:r>
              <a:rPr lang="en-US" altLang="es-ES" sz="1200" dirty="0" err="1">
                <a:solidFill>
                  <a:schemeClr val="tx2">
                    <a:lumMod val="60000"/>
                    <a:lumOff val="40000"/>
                  </a:schemeClr>
                </a:solidFill>
                <a:latin typeface="Arial Rounded MT Bold" panose="020F0704030504030204" pitchFamily="34" charset="0"/>
              </a:rPr>
              <a:t>βασική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εκπαίδευση</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 Goldin αναφέρει ότι στο </a:t>
            </a:r>
            <a:r>
              <a:rPr lang="en-US" altLang="es-ES" sz="1200" dirty="0">
                <a:solidFill>
                  <a:schemeClr val="tx2">
                    <a:lumMod val="60000"/>
                    <a:lumOff val="40000"/>
                  </a:schemeClr>
                </a:solidFill>
                <a:latin typeface="Arial Rounded MT Bold" panose="020F0704030504030204" pitchFamily="34" charset="0"/>
              </a:rPr>
              <a:t>1955</a:t>
            </a:r>
            <a:r>
              <a:rPr lang="en-US" altLang="es-ES" sz="1200" dirty="0">
                <a:latin typeface="Arial Rounded MT Bold" panose="020F0704030504030204" pitchFamily="34" charset="0"/>
              </a:rPr>
              <a:t>, για παράδειγμα, σχεδόν </a:t>
            </a:r>
            <a:r>
              <a:rPr lang="en-US" altLang="es-ES" sz="1200" dirty="0">
                <a:solidFill>
                  <a:schemeClr val="tx2">
                    <a:lumMod val="60000"/>
                    <a:lumOff val="40000"/>
                  </a:schemeClr>
                </a:solidFill>
                <a:latin typeface="Arial Rounded MT Bold" panose="020F0704030504030204" pitchFamily="34" charset="0"/>
              </a:rPr>
              <a:t>Το 80% των Αμερικανών παιδιών ηλικίας μεταξύ δεκαπέντε και δεκαεννέα ήταν στο γυμνάσιο</a:t>
            </a:r>
            <a:r>
              <a:rPr lang="en-US" altLang="es-ES" sz="1200" dirty="0">
                <a:latin typeface="Arial Rounded MT Bold" panose="020F0704030504030204" pitchFamily="34" charset="0"/>
              </a:rPr>
              <a:t>, επίπεδο εκείνη τη στιγμή υπερδιπλάσιο από κάθε ευρωπαϊκή χώρα.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C862469D-45D2-49AB-8780-DB07CC567325}"/>
              </a:ext>
            </a:extLst>
          </p:cNvPr>
          <p:cNvSpPr/>
          <p:nvPr/>
        </p:nvSpPr>
        <p:spPr>
          <a:xfrm>
            <a:off x="1610094" y="1739005"/>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Πολιτικ</a:t>
            </a:r>
            <a:r>
              <a:rPr lang="el-GR" altLang="es-ES" sz="1200" dirty="0" err="1">
                <a:solidFill>
                  <a:schemeClr val="tx1"/>
                </a:solidFill>
                <a:latin typeface="Arial Rounded MT Bold" panose="020F0704030504030204" pitchFamily="34" charset="0"/>
              </a:rPr>
              <a:t>ές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ADF09E8-B138-42B3-AA54-EE97856E6B6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1700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65220"/>
            <a:ext cx="60384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465496"/>
            <a:ext cx="6207782" cy="193899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Τον τελευταίο μισό </a:t>
            </a:r>
            <a:r>
              <a:rPr lang="en-US" altLang="es-ES" sz="1200" dirty="0" err="1">
                <a:latin typeface="Arial Rounded MT Bold" panose="020F0704030504030204" pitchFamily="34" charset="0"/>
              </a:rPr>
              <a:t>αιώνα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αυτ</a:t>
            </a:r>
            <a:r>
              <a:rPr lang="el-GR" altLang="es-ES" sz="1200" dirty="0">
                <a:latin typeface="Arial Rounded MT Bold" panose="020F0704030504030204" pitchFamily="34" charset="0"/>
              </a:rPr>
              <a:t>ό</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err="1">
                <a:latin typeface="Arial Rounded MT Bold" panose="020F0704030504030204" pitchFamily="34" charset="0"/>
              </a:rPr>
              <a:t>ξεχωρισ</a:t>
            </a:r>
            <a:r>
              <a:rPr lang="el-GR" altLang="es-ES" sz="1200" dirty="0" err="1">
                <a:latin typeface="Arial Rounded MT Bold" panose="020F0704030504030204" pitchFamily="34" charset="0"/>
              </a:rPr>
              <a:t>τό</a:t>
            </a:r>
            <a:r>
              <a:rPr lang="el-GR"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πλεονέκτημα</a:t>
            </a:r>
            <a:r>
              <a:rPr lang="el-GR" altLang="es-ES" sz="1200" dirty="0">
                <a:solidFill>
                  <a:schemeClr val="tx2">
                    <a:lumMod val="60000"/>
                    <a:lumOff val="40000"/>
                  </a:schemeClr>
                </a:solidFill>
                <a:latin typeface="Arial Rounded MT Bold" panose="020F0704030504030204" pitchFamily="34" charset="0"/>
              </a:rPr>
              <a:t> των ΗΠΑ</a:t>
            </a:r>
            <a:r>
              <a:rPr lang="en-US" altLang="es-ES" sz="1200" dirty="0">
                <a:solidFill>
                  <a:schemeClr val="tx2">
                    <a:lumMod val="60000"/>
                    <a:lumOff val="40000"/>
                  </a:schemeClr>
                </a:solidFill>
                <a:latin typeface="Arial Rounded MT Bold" panose="020F0704030504030204" pitchFamily="34" charset="0"/>
              </a:rPr>
              <a:t> στην πρωτοβάθμια εκπαίδευση </a:t>
            </a:r>
          </a:p>
          <a:p>
            <a:pPr algn="l" rtl="0">
              <a:defRPr/>
            </a:pPr>
            <a:r>
              <a:rPr lang="en-US" altLang="es-ES" sz="1200" dirty="0">
                <a:solidFill>
                  <a:schemeClr val="tx2">
                    <a:lumMod val="60000"/>
                    <a:lumOff val="40000"/>
                  </a:schemeClr>
                </a:solidFill>
                <a:latin typeface="Arial Rounded MT Bold" panose="020F0704030504030204" pitchFamily="34" charset="0"/>
              </a:rPr>
              <a:t>εξαφανίστηκε </a:t>
            </a:r>
            <a:r>
              <a:rPr lang="en-US" altLang="es-ES" sz="1200" dirty="0">
                <a:latin typeface="Arial Rounded MT Bold" panose="020F0704030504030204" pitchFamily="34" charset="0"/>
              </a:rPr>
              <a:t>και σήμερα η χώρα δεν υπερβαίνει τις βασικές θέσεις μεταξύ των πλούσιων χωρών, και ακόμη χειρότερα σε ορισμένα σημαντικά θέματα. </a:t>
            </a:r>
          </a:p>
          <a:p>
            <a:pPr algn="l" rtl="0">
              <a:defRPr/>
            </a:pP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πιο</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πρόσφατ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επισκόπηση</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από</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ο</a:t>
            </a:r>
            <a:r>
              <a:rPr lang="en-US" altLang="es-ES" sz="1200" dirty="0">
                <a:latin typeface="Arial Rounded MT Bold" panose="020F0704030504030204" pitchFamily="34" charset="0"/>
              </a:rPr>
              <a:t> </a:t>
            </a:r>
            <a:r>
              <a:rPr lang="en-US" altLang="es-ES" sz="1200" dirty="0">
                <a:solidFill>
                  <a:schemeClr val="accent4">
                    <a:lumMod val="75000"/>
                  </a:schemeClr>
                </a:solidFill>
                <a:latin typeface="Arial Rounded MT Bold" panose="020F0704030504030204" pitchFamily="34" charset="0"/>
              </a:rPr>
              <a:t>Πρόγραμμα του ΟΟΣΑ για τη Διεθνή Αξιολόγηση των Φοιτητών (PISA), </a:t>
            </a:r>
            <a:r>
              <a:rPr lang="en-US" altLang="es-ES" sz="1200" dirty="0">
                <a:latin typeface="Arial Rounded MT Bold" panose="020F0704030504030204" pitchFamily="34" charset="0"/>
              </a:rPr>
              <a:t>ο Οργανισμός Οικονομικής Συνεργασίας και Ανάπτυξης, που πραγματοποιήθηκε το 2009, διαπίστωσε ότι οι Αμερικανοί ηλικίας 15 ετών κατατάσσονται</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31D9F28-D0CF-417F-AC56-CAC7C3357D68}"/>
              </a:ext>
            </a:extLst>
          </p:cNvPr>
          <p:cNvSpPr/>
          <p:nvPr/>
        </p:nvSpPr>
        <p:spPr>
          <a:xfrm>
            <a:off x="1475656" y="1354427"/>
            <a:ext cx="6038438"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Πολιτικ</a:t>
            </a:r>
            <a:r>
              <a:rPr lang="el-GR" altLang="es-ES" sz="1200" dirty="0" err="1">
                <a:solidFill>
                  <a:schemeClr val="tx1"/>
                </a:solidFill>
                <a:latin typeface="Arial Rounded MT Bold" panose="020F0704030504030204" pitchFamily="34" charset="0"/>
              </a:rPr>
              <a:t>ές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23F74FB7-B16E-4D2C-9CFC-A0BE1AACA104}"/>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E59F0363-A4C9-4A45-B52A-2EBF3F459BCE}"/>
              </a:ext>
            </a:extLst>
          </p:cNvPr>
          <p:cNvGraphicFramePr/>
          <p:nvPr>
            <p:extLst>
              <p:ext uri="{D42A27DB-BD31-4B8C-83A1-F6EECF244321}">
                <p14:modId xmlns:p14="http://schemas.microsoft.com/office/powerpoint/2010/main" val="3494486213"/>
              </p:ext>
            </p:extLst>
          </p:nvPr>
        </p:nvGraphicFramePr>
        <p:xfrm>
          <a:off x="1578551" y="3347893"/>
          <a:ext cx="5832648"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1959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911305"/>
            <a:ext cx="5904000" cy="2308324"/>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Αφού αυξήθηκε για ένα τέταρτο του αιώνα,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2005</a:t>
            </a:r>
            <a:r>
              <a:rPr lang="el-GR" altLang="es-ES" sz="1200" dirty="0">
                <a:latin typeface="Arial Rounded MT Bold" panose="020F0704030504030204" pitchFamily="34" charset="0"/>
              </a:rPr>
              <a:t> 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κρατική και ομοσπονδιακή βοήθεια</a:t>
            </a:r>
          </a:p>
          <a:p>
            <a:pPr algn="l" rtl="0">
              <a:defRPr/>
            </a:pPr>
            <a:r>
              <a:rPr lang="en-US" altLang="es-ES" sz="1200" dirty="0" err="1">
                <a:latin typeface="Arial Rounded MT Bold" panose="020F0704030504030204" pitchFamily="34" charset="0"/>
              </a:rPr>
              <a:t>προς</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βασική </a:t>
            </a:r>
            <a:r>
              <a:rPr lang="en-US" altLang="es-ES" sz="1200" dirty="0" err="1">
                <a:solidFill>
                  <a:schemeClr val="tx2">
                    <a:lumMod val="60000"/>
                    <a:lumOff val="40000"/>
                  </a:schemeClr>
                </a:solidFill>
                <a:latin typeface="Arial Rounded MT Bold" panose="020F0704030504030204" pitchFamily="34" charset="0"/>
              </a:rPr>
              <a:t>ακαδημαϊκή</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έρευνα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latin typeface="Arial Rounded MT Bold" panose="020F0704030504030204" pitchFamily="34" charset="0"/>
              </a:rPr>
              <a:t>έχ</a:t>
            </a:r>
            <a:r>
              <a:rPr lang="el-GR" altLang="es-ES" sz="1200" dirty="0">
                <a:latin typeface="Arial Rounded MT Bold" panose="020F0704030504030204" pitchFamily="34" charset="0"/>
              </a:rPr>
              <a:t>ει</a:t>
            </a:r>
            <a:r>
              <a:rPr lang="en-US" altLang="es-ES" sz="1200" dirty="0">
                <a:latin typeface="Arial Rounded MT Bold" panose="020F0704030504030204" pitchFamily="34" charset="0"/>
              </a:rPr>
              <a:t> αρχίσει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πέφτει. </a:t>
            </a:r>
            <a:r>
              <a:rPr lang="en-US" altLang="es-ES" sz="1200" dirty="0">
                <a:latin typeface="Arial Rounded MT Bold" panose="020F0704030504030204" pitchFamily="34" charset="0"/>
              </a:rPr>
              <a:t> Αυτό προκαλεί κάποια</a:t>
            </a:r>
          </a:p>
          <a:p>
            <a:pPr algn="l" rtl="0">
              <a:defRPr/>
            </a:pPr>
            <a:r>
              <a:rPr lang="en-US" altLang="es-ES" sz="1200" dirty="0">
                <a:latin typeface="Arial Rounded MT Bold" panose="020F0704030504030204" pitchFamily="34" charset="0"/>
              </a:rPr>
              <a:t>ανησυχία γιατί η </a:t>
            </a:r>
            <a:r>
              <a:rPr lang="en-US" altLang="es-ES" sz="1200" dirty="0" err="1">
                <a:latin typeface="Arial Rounded MT Bold" panose="020F0704030504030204" pitchFamily="34" charset="0"/>
              </a:rPr>
              <a:t>οικονομία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διδάσκει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ότι</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η βασική έρευνα έχει </a:t>
            </a:r>
            <a:r>
              <a:rPr lang="en-US" altLang="es-ES" sz="1200" dirty="0" err="1">
                <a:solidFill>
                  <a:schemeClr val="tx2">
                    <a:lumMod val="60000"/>
                    <a:lumOff val="40000"/>
                  </a:schemeClr>
                </a:solidFill>
                <a:latin typeface="Arial Rounded MT Bold" panose="020F0704030504030204" pitchFamily="34" charset="0"/>
              </a:rPr>
              <a:t>πολύ</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θετικ</a:t>
            </a:r>
            <a:r>
              <a:rPr lang="el-GR" altLang="es-ES" sz="1200" dirty="0" err="1">
                <a:solidFill>
                  <a:schemeClr val="tx2">
                    <a:lumMod val="60000"/>
                    <a:lumOff val="40000"/>
                  </a:schemeClr>
                </a:solidFill>
                <a:latin typeface="Arial Rounded MT Bold" panose="020F0704030504030204" pitchFamily="34" charset="0"/>
              </a:rPr>
              <a:t>ές</a:t>
            </a:r>
            <a:r>
              <a:rPr lang="en-US" altLang="es-ES" sz="1200" dirty="0">
                <a:solidFill>
                  <a:schemeClr val="tx2">
                    <a:lumMod val="60000"/>
                    <a:lumOff val="40000"/>
                  </a:schemeClr>
                </a:solidFill>
                <a:latin typeface="Arial Rounded MT Bold" panose="020F0704030504030204" pitchFamily="34" charset="0"/>
              </a:rPr>
              <a:t> </a:t>
            </a:r>
          </a:p>
          <a:p>
            <a:pPr algn="l" rtl="0">
              <a:defRPr/>
            </a:pPr>
            <a:r>
              <a:rPr lang="el-GR" altLang="es-ES" sz="1200" dirty="0">
                <a:solidFill>
                  <a:schemeClr val="tx2">
                    <a:lumMod val="60000"/>
                    <a:lumOff val="40000"/>
                  </a:schemeClr>
                </a:solidFill>
                <a:latin typeface="Arial Rounded MT Bold" panose="020F0704030504030204" pitchFamily="34" charset="0"/>
              </a:rPr>
              <a:t>Ε</a:t>
            </a:r>
            <a:r>
              <a:rPr lang="en-US" altLang="es-ES" sz="1200" dirty="0" err="1">
                <a:solidFill>
                  <a:schemeClr val="tx2">
                    <a:lumMod val="60000"/>
                    <a:lumOff val="40000"/>
                  </a:schemeClr>
                </a:solidFill>
                <a:latin typeface="Arial Rounded MT Bold" panose="020F0704030504030204" pitchFamily="34" charset="0"/>
              </a:rPr>
              <a:t>πιπτώσεις</a:t>
            </a:r>
            <a:r>
              <a:rPr lang="el-GR" altLang="es-ES" sz="1200" dirty="0">
                <a:solidFill>
                  <a:schemeClr val="tx2">
                    <a:lumMod val="60000"/>
                    <a:lumOff val="40000"/>
                  </a:schemeClr>
                </a:solidFill>
                <a:latin typeface="Arial Rounded MT Bold" panose="020F0704030504030204" pitchFamily="34" charset="0"/>
              </a:rPr>
              <a:t>.</a:t>
            </a:r>
            <a:r>
              <a:rPr lang="en-US" altLang="es-ES" sz="1200" dirty="0">
                <a:latin typeface="Arial Rounded MT Bold" panose="020F0704030504030204" pitchFamily="34" charset="0"/>
              </a:rPr>
              <a:t> Αυτό το ασήμαντο γεγονός δημιουργεί έναν ρόλο για την κυβέρνηση, της οποίας</a:t>
            </a:r>
          </a:p>
          <a:p>
            <a:pPr algn="l" rtl="0">
              <a:defRPr/>
            </a:pPr>
            <a:r>
              <a:rPr lang="en-US" altLang="es-ES" sz="1200" dirty="0">
                <a:latin typeface="Arial Rounded MT Bold" panose="020F0704030504030204" pitchFamily="34" charset="0"/>
              </a:rPr>
              <a:t>τα μερίσματα μπορεί να είναι τεράστια.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Το Διαδίκτυο, για να δώσω ένα διάσημο παράδειγμα, γεννήθηκε από την έρευνα του </a:t>
            </a:r>
          </a:p>
          <a:p>
            <a:pPr algn="l" rtl="0">
              <a:defRPr/>
            </a:pP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υπουργείο</a:t>
            </a:r>
            <a:r>
              <a:rPr lang="el-GR" altLang="es-ES" sz="1200" dirty="0">
                <a:latin typeface="Arial Rounded MT Bold" panose="020F0704030504030204" pitchFamily="34" charset="0"/>
              </a:rPr>
              <a:t>υ</a:t>
            </a:r>
            <a:r>
              <a:rPr lang="en-US" altLang="es-ES" sz="1200" dirty="0">
                <a:latin typeface="Arial Rounded MT Bold" panose="020F0704030504030204" pitchFamily="34" charset="0"/>
              </a:rPr>
              <a:t> Άμυνας των ΗΠΑ </a:t>
            </a:r>
            <a:r>
              <a:rPr lang="el-GR" altLang="es-ES" sz="1200" dirty="0">
                <a:latin typeface="Arial Rounded MT Bold" panose="020F0704030504030204" pitchFamily="34" charset="0"/>
              </a:rPr>
              <a:t>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δημιουργήσει δίκτυα προστασίας από βόμβες.</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F35A3F55-B3F2-4FE5-B0FA-16F4ECFDEEEE}"/>
              </a:ext>
            </a:extLst>
          </p:cNvPr>
          <p:cNvSpPr/>
          <p:nvPr/>
        </p:nvSpPr>
        <p:spPr>
          <a:xfrm>
            <a:off x="154766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Υποστήριξη για </a:t>
            </a:r>
            <a:r>
              <a:rPr lang="el-GR" altLang="es-ES" sz="1200" dirty="0">
                <a:solidFill>
                  <a:schemeClr val="tx1"/>
                </a:solidFill>
                <a:latin typeface="Arial Rounded MT Bold" panose="020F0704030504030204" pitchFamily="34" charset="0"/>
              </a:rPr>
              <a:t>τους</a:t>
            </a:r>
            <a:r>
              <a:rPr lang="it-IT" altLang="es-ES" sz="1200" dirty="0">
                <a:solidFill>
                  <a:schemeClr val="tx1"/>
                </a:solidFill>
                <a:latin typeface="Arial Rounded MT Bold" panose="020F0704030504030204" pitchFamily="34" charset="0"/>
              </a:rPr>
              <a:t> Επιστήμον</a:t>
            </a:r>
            <a:r>
              <a:rPr lang="el-GR" altLang="es-ES" sz="1200" dirty="0" err="1">
                <a:solidFill>
                  <a:schemeClr val="tx1"/>
                </a:solidFill>
                <a:latin typeface="Arial Rounded MT Bold" panose="020F0704030504030204" pitchFamily="34" charset="0"/>
              </a:rPr>
              <a:t>ές</a:t>
            </a:r>
            <a:r>
              <a:rPr lang="el-GR" altLang="es-ES" sz="1200" dirty="0">
                <a:solidFill>
                  <a:schemeClr val="tx1"/>
                </a:solidFill>
                <a:latin typeface="Arial Rounded MT Bold" panose="020F0704030504030204" pitchFamily="34" charset="0"/>
              </a:rPr>
              <a:t> μας</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F5787E43-7FD1-4C5C-8BBC-156422B904DC}"/>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1050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2260308"/>
            <a:ext cx="6058249" cy="1200329"/>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Συστήματα GPS, οθόνες αφής, λογισμικό αναγνώρισης φωνής όπως το Siri της Apple </a:t>
            </a:r>
          </a:p>
          <a:p>
            <a:pPr algn="l" rtl="0">
              <a:defRPr/>
            </a:pPr>
            <a:r>
              <a:rPr lang="en-US" altLang="es-ES" sz="1200" dirty="0" err="1">
                <a:latin typeface="Arial Rounded MT Bold" panose="020F0704030504030204" pitchFamily="34" charset="0"/>
              </a:rPr>
              <a:t>και</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πολλ</a:t>
            </a:r>
            <a:r>
              <a:rPr lang="el-GR" altLang="es-ES" sz="1200" dirty="0" err="1">
                <a:latin typeface="Arial Rounded MT Bold" panose="020F0704030504030204" pitchFamily="34" charset="0"/>
              </a:rPr>
              <a:t>ές</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άλλ</a:t>
            </a:r>
            <a:r>
              <a:rPr lang="el-GR" altLang="es-ES" sz="1200" dirty="0">
                <a:latin typeface="Arial Rounded MT Bold" panose="020F0704030504030204" pitchFamily="34" charset="0"/>
              </a:rPr>
              <a:t>ες</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ψηφιακές καινοτομίες </a:t>
            </a:r>
            <a:r>
              <a:rPr lang="en-US" altLang="es-ES" sz="1200" dirty="0" err="1">
                <a:solidFill>
                  <a:schemeClr val="tx2">
                    <a:lumMod val="60000"/>
                    <a:lumOff val="40000"/>
                  </a:schemeClr>
                </a:solidFill>
                <a:latin typeface="Arial Rounded MT Bold" panose="020F0704030504030204" pitchFamily="34" charset="0"/>
              </a:rPr>
              <a:t>επίσης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αντλ</a:t>
            </a:r>
            <a:r>
              <a:rPr lang="el-GR" altLang="es-ES" sz="1200" dirty="0" err="1">
                <a:solidFill>
                  <a:schemeClr val="tx2">
                    <a:lumMod val="60000"/>
                    <a:lumOff val="40000"/>
                  </a:schemeClr>
                </a:solidFill>
                <a:latin typeface="Arial Rounded MT Bold" panose="020F0704030504030204" pitchFamily="34" charset="0"/>
              </a:rPr>
              <a:t>ούνται</a:t>
            </a:r>
            <a:r>
              <a:rPr lang="el-GR" altLang="es-ES" sz="1200" dirty="0">
                <a:solidFill>
                  <a:schemeClr val="tx2">
                    <a:lumMod val="60000"/>
                    <a:lumOff val="40000"/>
                  </a:schemeClr>
                </a:solidFill>
                <a:latin typeface="Arial Rounded MT Bold" panose="020F0704030504030204" pitchFamily="34" charset="0"/>
              </a:rPr>
              <a:t> από βασική </a:t>
            </a:r>
            <a:r>
              <a:rPr lang="en-US" altLang="es-ES" sz="1200" dirty="0" err="1">
                <a:solidFill>
                  <a:schemeClr val="tx2">
                    <a:lumMod val="60000"/>
                    <a:lumOff val="40000"/>
                  </a:schemeClr>
                </a:solidFill>
                <a:latin typeface="Arial Rounded MT Bold" panose="020F0704030504030204" pitchFamily="34" charset="0"/>
              </a:rPr>
              <a:t>έρευνα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που</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χρηματοδοτο</a:t>
            </a:r>
            <a:r>
              <a:rPr lang="el-GR" altLang="es-ES" sz="1200" dirty="0" err="1">
                <a:solidFill>
                  <a:schemeClr val="tx2">
                    <a:lumMod val="60000"/>
                    <a:lumOff val="40000"/>
                  </a:schemeClr>
                </a:solidFill>
                <a:latin typeface="Arial Rounded MT Bold" panose="020F0704030504030204" pitchFamily="34" charset="0"/>
              </a:rPr>
              <a:t>τείται</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από</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την</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κυβέρνηση</a:t>
            </a:r>
            <a:r>
              <a:rPr lang="el-GR" altLang="es-ES" sz="1200" dirty="0">
                <a:solidFill>
                  <a:schemeClr val="tx2">
                    <a:lumMod val="60000"/>
                    <a:lumOff val="40000"/>
                  </a:schemeClr>
                </a:solidFill>
                <a:latin typeface="Arial Rounded MT Bold" panose="020F0704030504030204" pitchFamily="34" charset="0"/>
              </a:rPr>
              <a:t>.</a:t>
            </a:r>
            <a:r>
              <a:rPr lang="en-US" altLang="es-ES" sz="1200" dirty="0">
                <a:latin typeface="Arial Rounded MT Bold" panose="020F0704030504030204" pitchFamily="34" charset="0"/>
              </a:rPr>
              <a:t> Είναι απολύτως λογικό να πούμε ότι υλικό, λογισμικό, δίκτυα και ρομπότ</a:t>
            </a:r>
          </a:p>
          <a:p>
            <a:pPr algn="l" rtl="0">
              <a:defRPr/>
            </a:pPr>
            <a:r>
              <a:rPr lang="en-US" altLang="es-ES" sz="1200" dirty="0">
                <a:latin typeface="Arial Rounded MT Bold" panose="020F0704030504030204" pitchFamily="34" charset="0"/>
              </a:rPr>
              <a:t>δεν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υπήρχ</a:t>
            </a:r>
            <a:r>
              <a:rPr lang="el-GR" altLang="es-ES" sz="1200" dirty="0">
                <a:latin typeface="Arial Rounded MT Bold" panose="020F0704030504030204" pitchFamily="34" charset="0"/>
              </a:rPr>
              <a:t>αν</a:t>
            </a:r>
            <a:r>
              <a:rPr lang="en-US" altLang="es-ES" sz="1200" dirty="0">
                <a:latin typeface="Arial Rounded MT Bold" panose="020F0704030504030204" pitchFamily="34" charset="0"/>
              </a:rPr>
              <a:t> στον όγκο, την ποικιλία και τη μορφή που γνωρίζουμε χωρίς συνεχή δημόσια κεφάλαια.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AE8D79DE-5C2B-4AA4-B6D8-21806EA65158}"/>
              </a:ext>
            </a:extLst>
          </p:cNvPr>
          <p:cNvSpPr/>
          <p:nvPr/>
        </p:nvSpPr>
        <p:spPr>
          <a:xfrm>
            <a:off x="1619672" y="1779662"/>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Υποστήριξη για </a:t>
            </a:r>
            <a:r>
              <a:rPr lang="el-GR" altLang="es-ES" sz="1200" dirty="0">
                <a:solidFill>
                  <a:schemeClr val="tx1"/>
                </a:solidFill>
                <a:latin typeface="Arial Rounded MT Bold" panose="020F0704030504030204" pitchFamily="34" charset="0"/>
              </a:rPr>
              <a:t>τους</a:t>
            </a:r>
            <a:r>
              <a:rPr lang="it-IT" altLang="es-ES" sz="1200" dirty="0">
                <a:solidFill>
                  <a:schemeClr val="tx1"/>
                </a:solidFill>
                <a:latin typeface="Arial Rounded MT Bold" panose="020F0704030504030204" pitchFamily="34" charset="0"/>
              </a:rPr>
              <a:t> Επιστήμον</a:t>
            </a:r>
            <a:r>
              <a:rPr lang="el-GR" altLang="es-ES" sz="1200" dirty="0" err="1">
                <a:solidFill>
                  <a:schemeClr val="tx1"/>
                </a:solidFill>
                <a:latin typeface="Arial Rounded MT Bold" panose="020F0704030504030204" pitchFamily="34" charset="0"/>
              </a:rPr>
              <a:t>ές</a:t>
            </a:r>
            <a:r>
              <a:rPr lang="el-GR" altLang="es-ES" sz="1200" dirty="0">
                <a:solidFill>
                  <a:schemeClr val="tx1"/>
                </a:solidFill>
                <a:latin typeface="Arial Rounded MT Bold" panose="020F0704030504030204" pitchFamily="34" charset="0"/>
              </a:rPr>
              <a:t> μας</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12CA02B0-CDAA-4409-A251-A6E8FCED64A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09498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01972" y="1862203"/>
            <a:ext cx="5912122" cy="2123658"/>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Το στοιχείο που πιθανότατα θα αλλάξει και που θα φέρει προβλήματα και </a:t>
            </a:r>
          </a:p>
          <a:p>
            <a:pPr algn="l" rtl="0">
              <a:defRPr/>
            </a:pPr>
            <a:r>
              <a:rPr lang="en-US" altLang="es-ES" sz="1200" dirty="0">
                <a:latin typeface="Arial Rounded MT Bold" panose="020F0704030504030204" pitchFamily="34" charset="0"/>
              </a:rPr>
              <a:t> προκλήσεις είναι μια πτυχή που δεν έχουμε αναφέρει ακόμη:</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Ωστόσο, εάν οι θεωρίες για την τεχνητή νοημοσύνη, τα ανδροειδή και τη δεύτερη εποχή των μηχανών είναι σωστές, αυτή η πανάρχαια ανταλλαγή θα γίνει λιγότερο εφικτή με την πάροδο του χρόνου.</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E5238B0-2D07-410F-B8AF-F41BDEA961B1}"/>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Rectangle: Rounded Corners 9">
            <a:extLst>
              <a:ext uri="{FF2B5EF4-FFF2-40B4-BE49-F238E27FC236}">
                <a16:creationId xmlns:a16="http://schemas.microsoft.com/office/drawing/2014/main" id="{AD2D50DF-9846-48B3-97A5-2E4688046805}"/>
              </a:ext>
            </a:extLst>
          </p:cNvPr>
          <p:cNvSpPr/>
          <p:nvPr/>
        </p:nvSpPr>
        <p:spPr>
          <a:xfrm>
            <a:off x="1629906" y="2447849"/>
            <a:ext cx="5912122" cy="767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US" altLang="es-ES" sz="1200" dirty="0">
                <a:solidFill>
                  <a:schemeClr val="tx1"/>
                </a:solidFill>
                <a:latin typeface="Arial Rounded MT Bold" panose="020F0704030504030204" pitchFamily="34" charset="0"/>
              </a:rPr>
              <a:t>Στις σημερινές καπιταλιστικές οικονομίες σχεδόν όλοι αποκτούν τα χρήματα για να αγοράσουν πράγματα προσφέροντας τις δουλειές τους στην οικονομία. Είμαστε σχεδόν όλοι</a:t>
            </a:r>
          </a:p>
          <a:p>
            <a:pPr algn="l" rtl="0">
              <a:defRPr/>
            </a:pPr>
            <a:r>
              <a:rPr lang="en-US" altLang="es-ES" sz="1200" dirty="0">
                <a:solidFill>
                  <a:schemeClr val="tx1"/>
                </a:solidFill>
                <a:latin typeface="Arial Rounded MT Bold" panose="020F0704030504030204" pitchFamily="34" charset="0"/>
              </a:rPr>
              <a:t>εργάτες, όχι ιδιοκτήτες κεφαλαίου.</a:t>
            </a:r>
            <a:endParaRPr lang="it-IT" altLang="es-ES" sz="1200" b="1"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1" name="Donut 24">
            <a:extLst>
              <a:ext uri="{FF2B5EF4-FFF2-40B4-BE49-F238E27FC236}">
                <a16:creationId xmlns:a16="http://schemas.microsoft.com/office/drawing/2014/main" id="{7F3B28AA-E8B0-410B-B40D-8D40C6324BC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996645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9484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4EA4D909-181B-4B47-86F3-4C9C0531F643}"/>
              </a:ext>
            </a:extLst>
          </p:cNvPr>
          <p:cNvGraphicFramePr/>
          <p:nvPr>
            <p:extLst>
              <p:ext uri="{D42A27DB-BD31-4B8C-83A1-F6EECF244321}">
                <p14:modId xmlns:p14="http://schemas.microsoft.com/office/powerpoint/2010/main" val="2374464717"/>
              </p:ext>
            </p:extLst>
          </p:nvPr>
        </p:nvGraphicFramePr>
        <p:xfrm>
          <a:off x="1610094" y="1983555"/>
          <a:ext cx="6130258" cy="2294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9F8FB4A1-5E3F-46AB-AED8-5449A9333E20}"/>
              </a:ext>
            </a:extLst>
          </p:cNvPr>
          <p:cNvSpPr/>
          <p:nvPr/>
        </p:nvSpPr>
        <p:spPr>
          <a:xfrm>
            <a:off x="1610094" y="1410330"/>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A2B05DEC-1BF9-4B9F-862E-3CBDE5E6F4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39699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05501" y="1866194"/>
            <a:ext cx="5928405"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Ένας καλός </a:t>
            </a:r>
            <a:r>
              <a:rPr lang="en-US" altLang="es-ES" sz="1200" dirty="0" err="1">
                <a:latin typeface="Arial Rounded MT Bold" panose="020F0704030504030204" pitchFamily="34" charset="0"/>
              </a:rPr>
              <a:t>αριθμός</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οικονομολόγ</a:t>
            </a:r>
            <a:r>
              <a:rPr lang="el-GR" altLang="es-ES" sz="1200" dirty="0">
                <a:solidFill>
                  <a:schemeClr val="tx2">
                    <a:lumMod val="60000"/>
                    <a:lumOff val="40000"/>
                  </a:schemeClr>
                </a:solidFill>
                <a:latin typeface="Arial Rounded MT Bold" panose="020F0704030504030204" pitchFamily="34" charset="0"/>
              </a:rPr>
              <a:t>ων</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δείχνει ενδιαφέρον για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αυτή την πιθανή</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αποτυχία του </a:t>
            </a:r>
          </a:p>
          <a:p>
            <a:pPr algn="l" rtl="0">
              <a:defRPr/>
            </a:pPr>
            <a:r>
              <a:rPr lang="el-GR" altLang="es-ES" sz="1200" dirty="0">
                <a:solidFill>
                  <a:schemeClr val="tx2">
                    <a:lumMod val="60000"/>
                    <a:lumOff val="40000"/>
                  </a:schemeClr>
                </a:solidFill>
                <a:latin typeface="Arial Rounded MT Bold" panose="020F0704030504030204" pitchFamily="34" charset="0"/>
              </a:rPr>
              <a:t>Κ</a:t>
            </a:r>
            <a:r>
              <a:rPr lang="en-US" altLang="es-ES" sz="1200" dirty="0" err="1">
                <a:solidFill>
                  <a:schemeClr val="tx2">
                    <a:lumMod val="60000"/>
                    <a:lumOff val="40000"/>
                  </a:schemeClr>
                </a:solidFill>
                <a:latin typeface="Arial Rounded MT Bold" panose="020F0704030504030204" pitchFamily="34" charset="0"/>
              </a:rPr>
              <a:t>απιταλισμ</a:t>
            </a:r>
            <a:r>
              <a:rPr lang="el-GR" altLang="es-ES" sz="1200" dirty="0" err="1">
                <a:solidFill>
                  <a:schemeClr val="tx2">
                    <a:lumMod val="60000"/>
                    <a:lumOff val="40000"/>
                  </a:schemeClr>
                </a:solidFill>
                <a:latin typeface="Arial Rounded MT Bold" panose="020F0704030504030204" pitchFamily="34" charset="0"/>
              </a:rPr>
              <a:t>ού</a:t>
            </a:r>
            <a:r>
              <a:rPr lang="el-GR" altLang="es-ES" sz="1200" dirty="0">
                <a:solidFill>
                  <a:schemeClr val="tx2">
                    <a:lumMod val="60000"/>
                    <a:lumOff val="40000"/>
                  </a:schemeClr>
                </a:solidFill>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Πολλοί από αυτούς έχουν </a:t>
            </a:r>
            <a:r>
              <a:rPr lang="en-US" altLang="es-ES" sz="1200" dirty="0" err="1">
                <a:latin typeface="Arial Rounded MT Bold" panose="020F0704030504030204" pitchFamily="34" charset="0"/>
              </a:rPr>
              <a:t>προτείνει</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ίδι</a:t>
            </a:r>
            <a:r>
              <a:rPr lang="el-GR" altLang="es-ES" sz="1200" dirty="0">
                <a:latin typeface="Arial Rounded MT Bold" panose="020F0704030504030204" pitchFamily="34" charset="0"/>
              </a:rPr>
              <a:t>α</a:t>
            </a:r>
            <a:r>
              <a:rPr lang="en-US" altLang="es-ES" sz="1200" dirty="0">
                <a:latin typeface="Arial Rounded MT Bold" panose="020F0704030504030204" pitchFamily="34" charset="0"/>
              </a:rPr>
              <a:t> </a:t>
            </a:r>
            <a:r>
              <a:rPr lang="en-US" altLang="es-ES" sz="1200" dirty="0">
                <a:solidFill>
                  <a:schemeClr val="tx2">
                    <a:lumMod val="60000"/>
                    <a:lumOff val="40000"/>
                  </a:schemeClr>
                </a:solidFill>
                <a:latin typeface="Arial Rounded MT Bold" panose="020F0704030504030204" pitchFamily="34" charset="0"/>
              </a:rPr>
              <a:t>λύση: δώστε χρήματα </a:t>
            </a:r>
            <a:r>
              <a:rPr lang="en-US" altLang="es-ES" sz="1200" dirty="0" err="1">
                <a:solidFill>
                  <a:schemeClr val="tx2">
                    <a:lumMod val="60000"/>
                    <a:lumOff val="40000"/>
                  </a:schemeClr>
                </a:solidFill>
                <a:latin typeface="Arial Rounded MT Bold" panose="020F0704030504030204" pitchFamily="34" charset="0"/>
              </a:rPr>
              <a:t>σε</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ανθρώπους</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Η κυβέρνηση </a:t>
            </a:r>
            <a:r>
              <a:rPr lang="en-US" altLang="es-ES" sz="1200" dirty="0" err="1">
                <a:latin typeface="Arial Rounded MT Bold" panose="020F0704030504030204" pitchFamily="34" charset="0"/>
              </a:rPr>
              <a:t>θα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μπορούσε</a:t>
            </a:r>
            <a:r>
              <a:rPr lang="el-GR" altLang="es-ES" sz="1200" dirty="0">
                <a:latin typeface="Arial Rounded MT Bold" panose="020F0704030504030204" pitchFamily="34" charset="0"/>
              </a:rPr>
              <a:t> να</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διανέμ</a:t>
            </a:r>
            <a:r>
              <a:rPr lang="el-GR" altLang="es-ES" sz="1200" dirty="0">
                <a:solidFill>
                  <a:schemeClr val="tx2">
                    <a:lumMod val="60000"/>
                    <a:lumOff val="40000"/>
                  </a:schemeClr>
                </a:solidFill>
                <a:latin typeface="Arial Rounded MT Bold" panose="020F0704030504030204" pitchFamily="34" charset="0"/>
              </a:rPr>
              <a:t>ει</a:t>
            </a:r>
            <a:r>
              <a:rPr lang="en-US" altLang="es-ES" sz="1200" dirty="0">
                <a:solidFill>
                  <a:schemeClr val="tx2">
                    <a:lumMod val="60000"/>
                    <a:lumOff val="40000"/>
                  </a:schemeClr>
                </a:solidFill>
                <a:latin typeface="Arial Rounded MT Bold" panose="020F0704030504030204" pitchFamily="34" charset="0"/>
              </a:rPr>
              <a:t> κάθε χρόνο ίσο χρηματικό ποσό σε όλους </a:t>
            </a:r>
          </a:p>
          <a:p>
            <a:pPr algn="l" rtl="0">
              <a:defRPr/>
            </a:pPr>
            <a:r>
              <a:rPr lang="el-GR" altLang="es-ES" sz="1200" dirty="0">
                <a:solidFill>
                  <a:schemeClr val="tx2">
                    <a:lumMod val="60000"/>
                    <a:lumOff val="40000"/>
                  </a:schemeClr>
                </a:solidFill>
                <a:latin typeface="Arial Rounded MT Bold" panose="020F0704030504030204" pitchFamily="34" charset="0"/>
              </a:rPr>
              <a:t>τους</a:t>
            </a:r>
            <a:r>
              <a:rPr lang="en-US" altLang="es-ES" sz="1200" dirty="0">
                <a:solidFill>
                  <a:schemeClr val="tx2">
                    <a:lumMod val="60000"/>
                    <a:lumOff val="40000"/>
                  </a:schemeClr>
                </a:solidFill>
                <a:latin typeface="Arial Rounded MT Bold" panose="020F0704030504030204" pitchFamily="34" charset="0"/>
              </a:rPr>
              <a:t> πολίτες</a:t>
            </a:r>
            <a:r>
              <a:rPr lang="en-US" altLang="es-ES" sz="1200" dirty="0">
                <a:latin typeface="Arial Rounded MT Bold" panose="020F0704030504030204" pitchFamily="34" charset="0"/>
              </a:rPr>
              <a:t>, χωρίς να διεξάγει καμία αξιολόγηση για να επαληθεύσει ποιος χρειάζεται πραγματικά χρήματα ή ποιος πρέπει να έχει περισσότερα ή λιγότερα.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2AACDA24-B907-43A3-921D-A1B8E437573B}"/>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3419BEA5-9CAE-46F3-970A-C91236BC03D0}"/>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79431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35646"/>
            <a:ext cx="5966430"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3" name="Diagrama 2">
            <a:extLst>
              <a:ext uri="{FF2B5EF4-FFF2-40B4-BE49-F238E27FC236}">
                <a16:creationId xmlns:a16="http://schemas.microsoft.com/office/drawing/2014/main" id="{7408C68C-C057-452F-9C5D-4900CC63D717}"/>
              </a:ext>
            </a:extLst>
          </p:cNvPr>
          <p:cNvGraphicFramePr/>
          <p:nvPr>
            <p:extLst>
              <p:ext uri="{D42A27DB-BD31-4B8C-83A1-F6EECF244321}">
                <p14:modId xmlns:p14="http://schemas.microsoft.com/office/powerpoint/2010/main" val="2228030505"/>
              </p:ext>
            </p:extLst>
          </p:nvPr>
        </p:nvGraphicFramePr>
        <p:xfrm>
          <a:off x="1497456" y="2366259"/>
          <a:ext cx="6016638" cy="153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0E91D5F-4906-47FC-888F-097B03005529}"/>
              </a:ext>
            </a:extLst>
          </p:cNvPr>
          <p:cNvSpPr/>
          <p:nvPr/>
        </p:nvSpPr>
        <p:spPr>
          <a:xfrm>
            <a:off x="1497456" y="1784915"/>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FEE196A-AABF-493F-AC72-CF975E47F0D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609876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05958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16914" y="1621696"/>
            <a:ext cx="6307235" cy="2492990"/>
          </a:xfrm>
          <a:prstGeom prst="rect">
            <a:avLst/>
          </a:prstGeom>
          <a:noFill/>
        </p:spPr>
        <p:txBody>
          <a:bodyPr wrap="square" rtlCol="0">
            <a:spAutoFit/>
          </a:bodyPr>
          <a:lstStyle/>
          <a:p>
            <a:pPr algn="l" rtl="0">
              <a:defRPr/>
            </a:pPr>
            <a:r>
              <a:rPr lang="en-US" altLang="es-ES" sz="1200" dirty="0">
                <a:latin typeface="Arial Rounded MT Bold" panose="020F0704030504030204" pitchFamily="34" charset="0"/>
              </a:rPr>
              <a:t>Σήμερα το </a:t>
            </a:r>
            <a:r>
              <a:rPr lang="en-US" altLang="es-ES" sz="1200" dirty="0">
                <a:solidFill>
                  <a:schemeClr val="tx2">
                    <a:lumMod val="60000"/>
                    <a:lumOff val="40000"/>
                  </a:schemeClr>
                </a:solidFill>
                <a:latin typeface="Arial Rounded MT Bold" panose="020F0704030504030204" pitchFamily="34" charset="0"/>
              </a:rPr>
              <a:t>ελάχιστο εισόδημα </a:t>
            </a:r>
            <a:r>
              <a:rPr lang="en-US" altLang="es-ES" sz="1200" dirty="0">
                <a:latin typeface="Arial Rounded MT Bold" panose="020F0704030504030204" pitchFamily="34" charset="0"/>
              </a:rPr>
              <a:t>δεν αποτελεί μέρος της επίσημης πολιτικής συζήτησης αλλά </a:t>
            </a:r>
            <a:r>
              <a:rPr lang="en-US" altLang="es-ES" sz="1200" dirty="0" err="1">
                <a:latin typeface="Arial Rounded MT Bold" panose="020F0704030504030204" pitchFamily="34" charset="0"/>
              </a:rPr>
              <a:t>έχει</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μία</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εκπληκτικά μακρά ιστορία και ήταν </a:t>
            </a:r>
            <a:r>
              <a:rPr lang="en-US" altLang="es-ES" sz="1200" dirty="0">
                <a:solidFill>
                  <a:schemeClr val="tx2">
                    <a:lumMod val="60000"/>
                    <a:lumOff val="40000"/>
                  </a:schemeClr>
                </a:solidFill>
                <a:latin typeface="Arial Rounded MT Bold" panose="020F0704030504030204" pitchFamily="34" charset="0"/>
              </a:rPr>
              <a:t>ένα βήμα μακριά από το να γίνει </a:t>
            </a:r>
            <a:r>
              <a:rPr lang="en-US" altLang="es-ES" sz="1200" dirty="0" err="1">
                <a:solidFill>
                  <a:schemeClr val="tx2">
                    <a:lumMod val="60000"/>
                    <a:lumOff val="40000"/>
                  </a:schemeClr>
                </a:solidFill>
                <a:latin typeface="Arial Rounded MT Bold" panose="020F0704030504030204" pitchFamily="34" charset="0"/>
              </a:rPr>
              <a:t>πραγματικότητα</a:t>
            </a:r>
            <a:r>
              <a:rPr lang="en-US" altLang="es-ES" sz="1200" dirty="0">
                <a:solidFill>
                  <a:schemeClr val="tx2">
                    <a:lumMod val="60000"/>
                    <a:lumOff val="40000"/>
                  </a:schemeClr>
                </a:solidFill>
                <a:latin typeface="Arial Rounded MT Bold" panose="020F0704030504030204" pitchFamily="34" charset="0"/>
              </a:rPr>
              <a:t> </a:t>
            </a:r>
            <a:r>
              <a:rPr lang="el-GR" altLang="es-ES" sz="1200" dirty="0">
                <a:solidFill>
                  <a:schemeClr val="tx2">
                    <a:lumMod val="60000"/>
                    <a:lumOff val="40000"/>
                  </a:schemeClr>
                </a:solidFill>
                <a:latin typeface="Arial Rounded MT Bold" panose="020F0704030504030204" pitchFamily="34" charset="0"/>
              </a:rPr>
              <a:t>στην</a:t>
            </a:r>
            <a:endParaRPr lang="en-US" altLang="es-ES" sz="1200" dirty="0">
              <a:solidFill>
                <a:schemeClr val="tx2">
                  <a:lumMod val="60000"/>
                  <a:lumOff val="40000"/>
                </a:schemeClr>
              </a:solidFill>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Αμερική του </a:t>
            </a:r>
            <a:r>
              <a:rPr lang="en-US" altLang="es-ES" sz="1200" dirty="0" err="1">
                <a:solidFill>
                  <a:schemeClr val="tx2">
                    <a:lumMod val="60000"/>
                    <a:lumOff val="40000"/>
                  </a:schemeClr>
                </a:solidFill>
                <a:latin typeface="Arial Rounded MT Bold" panose="020F0704030504030204" pitchFamily="34" charset="0"/>
              </a:rPr>
              <a:t>εικοστού</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αιώνα</a:t>
            </a:r>
            <a:r>
              <a:rPr lang="el-GR" altLang="es-ES" sz="1200" dirty="0">
                <a:solidFill>
                  <a:schemeClr val="tx2">
                    <a:lumMod val="60000"/>
                    <a:lumOff val="40000"/>
                  </a:schemeClr>
                </a:solidFill>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Ένας πρώιμος υποστηρικτής του, ο Αγγλοαμερικανός </a:t>
            </a:r>
          </a:p>
          <a:p>
            <a:pPr algn="l" rtl="0">
              <a:defRPr/>
            </a:pPr>
            <a:r>
              <a:rPr lang="en-US" altLang="es-ES" sz="1200" dirty="0">
                <a:latin typeface="Arial Rounded MT Bold" panose="020F0704030504030204" pitchFamily="34" charset="0"/>
              </a:rPr>
              <a:t>πολιτικός ακτιβιστής </a:t>
            </a:r>
            <a:r>
              <a:rPr lang="en-US" altLang="es-ES" sz="1200" dirty="0">
                <a:solidFill>
                  <a:schemeClr val="tx2">
                    <a:lumMod val="60000"/>
                    <a:lumOff val="40000"/>
                  </a:schemeClr>
                </a:solidFill>
                <a:latin typeface="Arial Rounded MT Bold" panose="020F0704030504030204" pitchFamily="34" charset="0"/>
              </a:rPr>
              <a:t>Τόμας Πέιν</a:t>
            </a:r>
            <a:r>
              <a:rPr lang="en-US" altLang="es-ES" sz="1200" dirty="0">
                <a:latin typeface="Arial Rounded MT Bold" panose="020F0704030504030204" pitchFamily="34" charset="0"/>
              </a:rPr>
              <a:t>, το 1797 </a:t>
            </a:r>
            <a:r>
              <a:rPr lang="el-GR" altLang="es-ES" sz="1200" dirty="0">
                <a:latin typeface="Arial Rounded MT Bold" panose="020F0704030504030204" pitchFamily="34" charset="0"/>
              </a:rPr>
              <a:t>στο</a:t>
            </a:r>
            <a:endParaRPr lang="en-US" altLang="es-ES" sz="1200" dirty="0">
              <a:latin typeface="Arial Rounded MT Bold" panose="020F0704030504030204" pitchFamily="34" charset="0"/>
            </a:endParaRPr>
          </a:p>
          <a:p>
            <a:pPr algn="l" rtl="0">
              <a:defRPr/>
            </a:pPr>
            <a:r>
              <a:rPr lang="el-GR" altLang="es-ES" sz="1200" dirty="0">
                <a:latin typeface="Arial Rounded MT Bold" panose="020F0704030504030204" pitchFamily="34" charset="0"/>
              </a:rPr>
              <a:t>Φ</a:t>
            </a:r>
            <a:r>
              <a:rPr lang="en-US" altLang="es-ES" sz="1200" dirty="0" err="1">
                <a:latin typeface="Arial Rounded MT Bold" panose="020F0704030504030204" pitchFamily="34" charset="0"/>
              </a:rPr>
              <a:t>υλλάδι</a:t>
            </a:r>
            <a:r>
              <a:rPr lang="el-GR" altLang="es-ES" sz="1200" dirty="0">
                <a:latin typeface="Arial Rounded MT Bold" panose="020F0704030504030204" pitchFamily="34" charset="0"/>
              </a:rPr>
              <a:t>ό του</a:t>
            </a:r>
            <a:r>
              <a:rPr lang="en-US" altLang="es-ES" sz="1200" dirty="0">
                <a:latin typeface="Arial Rounded MT Bold" panose="020F0704030504030204" pitchFamily="34" charset="0"/>
              </a:rPr>
              <a:t> </a:t>
            </a:r>
            <a:r>
              <a:rPr lang="en-US" altLang="es-ES" sz="1200" i="1" dirty="0">
                <a:solidFill>
                  <a:schemeClr val="tx2">
                    <a:lumMod val="60000"/>
                    <a:lumOff val="40000"/>
                  </a:schemeClr>
                </a:solidFill>
                <a:latin typeface="Arial Rounded MT Bold" panose="020F0704030504030204" pitchFamily="34" charset="0"/>
              </a:rPr>
              <a:t>Αγροτική Δικαιοσύνη </a:t>
            </a:r>
            <a:r>
              <a:rPr lang="en-US" altLang="es-ES" sz="1200" dirty="0">
                <a:latin typeface="Arial Rounded MT Bold" panose="020F0704030504030204" pitchFamily="34" charset="0"/>
              </a:rPr>
              <a:t>ήλπιζε ότι </a:t>
            </a:r>
            <a:r>
              <a:rPr lang="en-US" altLang="es-ES" sz="1200" dirty="0">
                <a:solidFill>
                  <a:schemeClr val="tx2">
                    <a:lumMod val="60000"/>
                    <a:lumOff val="40000"/>
                  </a:schemeClr>
                </a:solidFill>
                <a:latin typeface="Arial Rounded MT Bold" panose="020F0704030504030204" pitchFamily="34" charset="0"/>
              </a:rPr>
              <a:t>Ολοι </a:t>
            </a:r>
          </a:p>
          <a:p>
            <a:pPr algn="l" rtl="0">
              <a:defRPr/>
            </a:pPr>
            <a:r>
              <a:rPr lang="en-US" altLang="es-ES" sz="1200" dirty="0" err="1">
                <a:solidFill>
                  <a:schemeClr val="tx2">
                    <a:lumMod val="60000"/>
                    <a:lumOff val="40000"/>
                  </a:schemeClr>
                </a:solidFill>
                <a:latin typeface="Arial Rounded MT Bold" panose="020F0704030504030204" pitchFamily="34" charset="0"/>
              </a:rPr>
              <a:t>θα</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λάβ</a:t>
            </a:r>
            <a:r>
              <a:rPr lang="el-GR" altLang="es-ES" sz="1200" dirty="0" err="1">
                <a:solidFill>
                  <a:schemeClr val="tx2">
                    <a:lumMod val="60000"/>
                    <a:lumOff val="40000"/>
                  </a:schemeClr>
                </a:solidFill>
                <a:latin typeface="Arial Rounded MT Bold" panose="020F0704030504030204" pitchFamily="34" charset="0"/>
              </a:rPr>
              <a:t>ουν</a:t>
            </a:r>
            <a:r>
              <a:rPr lang="en-US" altLang="es-ES" sz="1200" dirty="0">
                <a:solidFill>
                  <a:schemeClr val="tx2">
                    <a:lumMod val="60000"/>
                    <a:lumOff val="40000"/>
                  </a:schemeClr>
                </a:solidFill>
                <a:latin typeface="Arial Rounded MT Bold" panose="020F0704030504030204" pitchFamily="34" charset="0"/>
              </a:rPr>
              <a:t> ένα εφάπαξ ποσό </a:t>
            </a:r>
            <a:r>
              <a:rPr lang="en-US" altLang="es-ES" sz="1200" dirty="0" err="1">
                <a:solidFill>
                  <a:schemeClr val="tx2">
                    <a:lumMod val="60000"/>
                    <a:lumOff val="40000"/>
                  </a:schemeClr>
                </a:solidFill>
                <a:latin typeface="Arial Rounded MT Bold" panose="020F0704030504030204" pitchFamily="34" charset="0"/>
              </a:rPr>
              <a:t>μόλις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φτάσ</a:t>
            </a:r>
            <a:r>
              <a:rPr lang="el-GR" altLang="es-ES" sz="1200" dirty="0" err="1">
                <a:solidFill>
                  <a:schemeClr val="tx2">
                    <a:lumMod val="60000"/>
                    <a:lumOff val="40000"/>
                  </a:schemeClr>
                </a:solidFill>
                <a:latin typeface="Arial Rounded MT Bold" panose="020F0704030504030204" pitchFamily="34" charset="0"/>
              </a:rPr>
              <a:t>ουν</a:t>
            </a:r>
            <a:r>
              <a:rPr lang="el-GR" altLang="es-ES" sz="1200" dirty="0">
                <a:solidFill>
                  <a:schemeClr val="tx2">
                    <a:lumMod val="60000"/>
                    <a:lumOff val="40000"/>
                  </a:schemeClr>
                </a:solidFill>
                <a:latin typeface="Arial Rounded MT Bold" panose="020F0704030504030204" pitchFamily="34" charset="0"/>
              </a:rPr>
              <a:t> στην</a:t>
            </a:r>
            <a:endParaRPr lang="en-US" altLang="es-ES" sz="1200" dirty="0">
              <a:solidFill>
                <a:schemeClr val="tx2">
                  <a:lumMod val="60000"/>
                  <a:lumOff val="40000"/>
                </a:schemeClr>
              </a:solidFill>
              <a:latin typeface="Arial Rounded MT Bold" panose="020F0704030504030204" pitchFamily="34" charset="0"/>
            </a:endParaRPr>
          </a:p>
          <a:p>
            <a:pPr algn="l" rtl="0">
              <a:defRPr/>
            </a:pPr>
            <a:r>
              <a:rPr lang="en-US" altLang="es-ES" sz="1200" dirty="0">
                <a:solidFill>
                  <a:schemeClr val="tx2">
                    <a:lumMod val="60000"/>
                    <a:lumOff val="40000"/>
                  </a:schemeClr>
                </a:solidFill>
                <a:latin typeface="Arial Rounded MT Bold" panose="020F0704030504030204" pitchFamily="34" charset="0"/>
              </a:rPr>
              <a:t>ενηλικιότητα </a:t>
            </a:r>
            <a:r>
              <a:rPr lang="en-US" altLang="es-ES" sz="1200" dirty="0">
                <a:latin typeface="Arial Rounded MT Bold" panose="020F0704030504030204" pitchFamily="34" charset="0"/>
              </a:rPr>
              <a:t>για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αντισταθμ</a:t>
            </a:r>
            <a:r>
              <a:rPr lang="el-GR" altLang="es-ES" sz="1200" dirty="0">
                <a:latin typeface="Arial Rounded MT Bold" panose="020F0704030504030204" pitchFamily="34" charset="0"/>
              </a:rPr>
              <a:t>ι</a:t>
            </a:r>
            <a:r>
              <a:rPr lang="en-US" altLang="es-ES" sz="1200" dirty="0">
                <a:latin typeface="Arial Rounded MT Bold" panose="020F0704030504030204" pitchFamily="34" charset="0"/>
              </a:rPr>
              <a:t>σ</a:t>
            </a:r>
            <a:r>
              <a:rPr lang="el-GR" altLang="es-ES" sz="1200" dirty="0">
                <a:latin typeface="Arial Rounded MT Bold" panose="020F0704030504030204" pitchFamily="34" charset="0"/>
              </a:rPr>
              <a:t>τ</a:t>
            </a:r>
            <a:r>
              <a:rPr lang="en-US" altLang="es-ES" sz="1200" dirty="0">
                <a:latin typeface="Arial Rounded MT Bold" panose="020F0704030504030204" pitchFamily="34" charset="0"/>
              </a:rPr>
              <a:t>ε</a:t>
            </a:r>
            <a:r>
              <a:rPr lang="el-GR" altLang="es-ES" sz="1200" dirty="0">
                <a:latin typeface="Arial Rounded MT Bold" panose="020F0704030504030204" pitchFamily="34" charset="0"/>
              </a:rPr>
              <a:t>ί</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αδικία του</a:t>
            </a:r>
          </a:p>
          <a:p>
            <a:pPr algn="l" rtl="0">
              <a:defRPr/>
            </a:pP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γεγονό</a:t>
            </a:r>
            <a:r>
              <a:rPr lang="el-GR" altLang="es-ES" sz="1200" dirty="0" err="1">
                <a:latin typeface="Arial Rounded MT Bold" panose="020F0704030504030204" pitchFamily="34" charset="0"/>
              </a:rPr>
              <a:t>τος</a:t>
            </a:r>
            <a:r>
              <a:rPr lang="en-US" altLang="es-ES" sz="1200" dirty="0">
                <a:latin typeface="Arial Rounded MT Bold" panose="020F0704030504030204" pitchFamily="34" charset="0"/>
              </a:rPr>
              <a:t> ότι μερικοί </a:t>
            </a:r>
            <a:r>
              <a:rPr lang="en-US" altLang="es-ES" sz="1200" dirty="0" err="1">
                <a:latin typeface="Arial Rounded MT Bold" panose="020F0704030504030204" pitchFamily="34" charset="0"/>
              </a:rPr>
              <a:t>γεννήθηκαν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σε</a:t>
            </a: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οικογένεια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με </a:t>
            </a:r>
            <a:r>
              <a:rPr lang="en-US" altLang="es-ES" sz="1200" dirty="0" err="1">
                <a:latin typeface="Arial Rounded MT Bold" panose="020F0704030504030204" pitchFamily="34" charset="0"/>
              </a:rPr>
              <a:t>γαιοκτησία</a:t>
            </a:r>
            <a:r>
              <a:rPr lang="en-US" altLang="es-ES" sz="1200" dirty="0">
                <a:latin typeface="Arial Rounded MT Bold" panose="020F0704030504030204" pitchFamily="34" charset="0"/>
              </a:rPr>
              <a:t> και άλλοι όχι.</a:t>
            </a:r>
            <a:endParaRPr lang="en-GB"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A6538BA-68DC-4444-A549-091C1BDE0EF3}"/>
              </a:ext>
            </a:extLst>
          </p:cNvPr>
          <p:cNvSpPr/>
          <p:nvPr/>
        </p:nvSpPr>
        <p:spPr>
          <a:xfrm>
            <a:off x="1578879" y="1181072"/>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0224A7A-2C1C-4D60-8C47-59F7E4C84A5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7" name="Grupo 6">
            <a:extLst>
              <a:ext uri="{FF2B5EF4-FFF2-40B4-BE49-F238E27FC236}">
                <a16:creationId xmlns:a16="http://schemas.microsoft.com/office/drawing/2014/main" id="{455F0146-694E-4882-85BB-4D69A1B4FA68}"/>
              </a:ext>
            </a:extLst>
          </p:cNvPr>
          <p:cNvGrpSpPr/>
          <p:nvPr/>
        </p:nvGrpSpPr>
        <p:grpSpPr>
          <a:xfrm>
            <a:off x="5463979" y="2207776"/>
            <a:ext cx="1672427" cy="2135004"/>
            <a:chOff x="5419853" y="2020922"/>
            <a:chExt cx="1888451" cy="2491586"/>
          </a:xfrm>
        </p:grpSpPr>
        <p:sp>
          <p:nvSpPr>
            <p:cNvPr id="18" name="object 2">
              <a:extLst>
                <a:ext uri="{FF2B5EF4-FFF2-40B4-BE49-F238E27FC236}">
                  <a16:creationId xmlns:a16="http://schemas.microsoft.com/office/drawing/2014/main" id="{3C789133-AABF-4C0D-B951-561B04C6F16E}"/>
                </a:ext>
              </a:extLst>
            </p:cNvPr>
            <p:cNvSpPr/>
            <p:nvPr/>
          </p:nvSpPr>
          <p:spPr>
            <a:xfrm>
              <a:off x="5419853" y="2020922"/>
              <a:ext cx="1789171" cy="2285420"/>
            </a:xfrm>
            <a:custGeom>
              <a:avLst/>
              <a:gdLst/>
              <a:ahLst/>
              <a:cxnLst/>
              <a:rect l="l" t="t" r="r" b="b"/>
              <a:pathLst>
                <a:path w="7091045" h="7105015">
                  <a:moveTo>
                    <a:pt x="0" y="7104848"/>
                  </a:moveTo>
                  <a:lnTo>
                    <a:pt x="0" y="0"/>
                  </a:lnTo>
                  <a:lnTo>
                    <a:pt x="7090815" y="0"/>
                  </a:lnTo>
                  <a:lnTo>
                    <a:pt x="0" y="7104848"/>
                  </a:lnTo>
                  <a:close/>
                </a:path>
              </a:pathLst>
            </a:custGeom>
            <a:solidFill>
              <a:schemeClr val="tx2">
                <a:lumMod val="40000"/>
                <a:lumOff val="60000"/>
              </a:schemeClr>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sp>
          <p:nvSpPr>
            <p:cNvPr id="19" name="object 2">
              <a:extLst>
                <a:ext uri="{FF2B5EF4-FFF2-40B4-BE49-F238E27FC236}">
                  <a16:creationId xmlns:a16="http://schemas.microsoft.com/office/drawing/2014/main" id="{E173F6A5-C930-4AA1-B78A-3EA7B15FA811}"/>
                </a:ext>
              </a:extLst>
            </p:cNvPr>
            <p:cNvSpPr/>
            <p:nvPr/>
          </p:nvSpPr>
          <p:spPr>
            <a:xfrm rot="10800000">
              <a:off x="5457348" y="2139702"/>
              <a:ext cx="1850956" cy="2372806"/>
            </a:xfrm>
            <a:custGeom>
              <a:avLst/>
              <a:gdLst/>
              <a:ahLst/>
              <a:cxnLst/>
              <a:rect l="l" t="t" r="r" b="b"/>
              <a:pathLst>
                <a:path w="7091045" h="7105015">
                  <a:moveTo>
                    <a:pt x="0" y="7104848"/>
                  </a:moveTo>
                  <a:lnTo>
                    <a:pt x="0" y="0"/>
                  </a:lnTo>
                  <a:lnTo>
                    <a:pt x="7090815" y="0"/>
                  </a:lnTo>
                  <a:lnTo>
                    <a:pt x="0" y="7104848"/>
                  </a:lnTo>
                  <a:close/>
                </a:path>
              </a:pathLst>
            </a:custGeom>
            <a:solidFill>
              <a:srgbClr val="F8B2A3"/>
            </a:solidFill>
          </p:spPr>
          <p:txBody>
            <a:bodyPr wrap="square" lIns="0" tIns="0" rIns="0" bIns="0" rtlCol="0"/>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l" rtl="0"/>
              <a:endParaRPr/>
            </a:p>
          </p:txBody>
        </p:sp>
        <p:pic>
          <p:nvPicPr>
            <p:cNvPr id="3" name="Imagen 2">
              <a:extLst>
                <a:ext uri="{FF2B5EF4-FFF2-40B4-BE49-F238E27FC236}">
                  <a16:creationId xmlns:a16="http://schemas.microsoft.com/office/drawing/2014/main" id="{5D4CF200-2ECA-491B-91C0-318A46FE6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17" y="2189332"/>
              <a:ext cx="1431383" cy="2144925"/>
            </a:xfrm>
            <a:prstGeom prst="rect">
              <a:avLst/>
            </a:prstGeom>
          </p:spPr>
        </p:pic>
      </p:grpSp>
    </p:spTree>
    <p:extLst>
      <p:ext uri="{BB962C8B-B14F-4D97-AF65-F5344CB8AC3E}">
        <p14:creationId xmlns:p14="http://schemas.microsoft.com/office/powerpoint/2010/main" val="1855425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1FB54434-48D8-4767-8F8D-332DDD8F83C8}"/>
              </a:ext>
            </a:extLst>
          </p:cNvPr>
          <p:cNvGraphicFramePr/>
          <p:nvPr>
            <p:extLst>
              <p:ext uri="{D42A27DB-BD31-4B8C-83A1-F6EECF244321}">
                <p14:modId xmlns:p14="http://schemas.microsoft.com/office/powerpoint/2010/main" val="3415512707"/>
              </p:ext>
            </p:extLst>
          </p:nvPr>
        </p:nvGraphicFramePr>
        <p:xfrm>
          <a:off x="1423394" y="2167009"/>
          <a:ext cx="6058250" cy="1200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41251736-CE25-4C03-B8C7-284B9612EFDE}"/>
              </a:ext>
            </a:extLst>
          </p:cNvPr>
          <p:cNvSpPr/>
          <p:nvPr/>
        </p:nvSpPr>
        <p:spPr>
          <a:xfrm>
            <a:off x="1610094" y="1391093"/>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42BB790-9E3F-43A9-BB1D-2FD36A6586D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69970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369" y="12022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19333" y="1596333"/>
            <a:ext cx="6207782" cy="2308324"/>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r>
              <a:rPr lang="el-GR" altLang="es-ES" sz="1200" dirty="0">
                <a:solidFill>
                  <a:schemeClr val="tx2">
                    <a:lumMod val="60000"/>
                    <a:lumOff val="40000"/>
                  </a:schemeClr>
                </a:solidFill>
                <a:latin typeface="Arial Rounded MT Bold" panose="020F0704030504030204" pitchFamily="34" charset="0"/>
              </a:rPr>
              <a:t>Ο </a:t>
            </a:r>
            <a:r>
              <a:rPr lang="it-IT" altLang="es-ES" sz="1200" dirty="0">
                <a:solidFill>
                  <a:schemeClr val="tx2">
                    <a:lumMod val="60000"/>
                    <a:lumOff val="40000"/>
                  </a:schemeClr>
                </a:solidFill>
                <a:latin typeface="Arial Rounded MT Bold" panose="020F0704030504030204" pitchFamily="34" charset="0"/>
              </a:rPr>
              <a:t>Μόρις</a:t>
            </a:r>
            <a:r>
              <a:rPr lang="it-IT" altLang="es-ES" sz="1200" dirty="0">
                <a:latin typeface="Arial Rounded MT Bold" panose="020F0704030504030204" pitchFamily="34" charset="0"/>
              </a:rPr>
              <a:t> </a:t>
            </a:r>
            <a:r>
              <a:rPr lang="en-US" altLang="es-ES" sz="1200" dirty="0">
                <a:latin typeface="Arial Rounded MT Bold" panose="020F0704030504030204" pitchFamily="34" charset="0"/>
              </a:rPr>
              <a:t>διαφωνεί και το δοκίμιό του είναι μια προσπάθεια να </a:t>
            </a:r>
            <a:r>
              <a:rPr lang="en-US" altLang="es-ES" sz="1200" dirty="0">
                <a:solidFill>
                  <a:schemeClr val="tx2">
                    <a:lumMod val="60000"/>
                    <a:lumOff val="40000"/>
                  </a:schemeClr>
                </a:solidFill>
                <a:latin typeface="Arial Rounded MT Bold" panose="020F0704030504030204" pitchFamily="34" charset="0"/>
              </a:rPr>
              <a:t>ποσοτικοποιεί την </a:t>
            </a:r>
            <a:r>
              <a:rPr lang="en-US" altLang="es-ES" sz="1200" dirty="0" err="1">
                <a:solidFill>
                  <a:schemeClr val="tx2">
                    <a:lumMod val="60000"/>
                    <a:lumOff val="40000"/>
                  </a:schemeClr>
                </a:solidFill>
                <a:latin typeface="Arial Rounded MT Bold" panose="020F0704030504030204" pitchFamily="34" charset="0"/>
              </a:rPr>
              <a:t>ανθρώπινη</a:t>
            </a:r>
            <a:r>
              <a:rPr lang="en-US" altLang="es-ES" sz="1200" dirty="0">
                <a:solidFill>
                  <a:schemeClr val="tx2">
                    <a:lumMod val="60000"/>
                    <a:lumOff val="40000"/>
                  </a:schemeClr>
                </a:solidFill>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ανάπτυξη</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Όπως γράφει ο ίδιος: </a:t>
            </a: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defRPr/>
            </a:pPr>
            <a:r>
              <a:rPr lang="el-GR" altLang="es-ES" sz="1200" dirty="0">
                <a:latin typeface="Arial Rounded MT Bold" panose="020F0704030504030204" pitchFamily="34" charset="0"/>
              </a:rPr>
              <a:t>"Η μείωση του ωκεανού των γεγονότων σε απλά αριθμητικά αποτελέσματα έχει τα μειονεκτήματά του, αλλά έχει επίσης τη μεγάλη αξία να αναγκάζει όλους να αντιμετωπίσουν το ίδιο γεγονός, με εκπληκτικά αποτελέσματα".</a:t>
            </a:r>
          </a:p>
          <a:p>
            <a:pPr>
              <a:defRPr/>
            </a:pPr>
            <a:endParaRPr lang="it-IT" altLang="es-ES" sz="1200" dirty="0">
              <a:latin typeface="Arial Rounded MT Bold" panose="020F0704030504030204" pitchFamily="34" charset="0"/>
            </a:endParaRPr>
          </a:p>
          <a:p>
            <a:pPr>
              <a:defRPr/>
            </a:pPr>
            <a:r>
              <a:rPr lang="el-GR" altLang="es-ES" sz="1200" dirty="0">
                <a:latin typeface="Arial Rounded MT Bold" panose="020F0704030504030204" pitchFamily="34" charset="0"/>
              </a:rPr>
              <a:t>Με άλλα λόγια, αν θέλουμε να καταλάβουμε ποια πρόοδος έχει αλλάξει την καμπύλη της ανθρώπινης ιστορίας, είναι απολύτως λογικό να προσπαθήσουμε να την εντοπίσουμε εκείνη την ώρα.</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0270F609-4E77-4D7B-9A1A-A3A70FFEC15A}"/>
              </a:ext>
            </a:extLst>
          </p:cNvPr>
          <p:cNvGrpSpPr/>
          <p:nvPr/>
        </p:nvGrpSpPr>
        <p:grpSpPr>
          <a:xfrm>
            <a:off x="1553303" y="1326465"/>
            <a:ext cx="5980757" cy="351000"/>
            <a:chOff x="-837160" y="-513162"/>
            <a:chExt cx="4253834" cy="351000"/>
          </a:xfrm>
        </p:grpSpPr>
        <p:sp>
          <p:nvSpPr>
            <p:cNvPr id="10" name="Rectangle: Rounded Corners 9">
              <a:extLst>
                <a:ext uri="{FF2B5EF4-FFF2-40B4-BE49-F238E27FC236}">
                  <a16:creationId xmlns:a16="http://schemas.microsoft.com/office/drawing/2014/main" id="{8E0F16A6-9697-4A42-A6FA-BCB84A4267CF}"/>
                </a:ext>
              </a:extLst>
            </p:cNvPr>
            <p:cNvSpPr/>
            <p:nvPr/>
          </p:nvSpPr>
          <p:spPr>
            <a:xfrm>
              <a:off x="-837160" y="-513162"/>
              <a:ext cx="4248472" cy="3510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7BFE6FAE-0A08-441F-BD61-E528AEB6356A}"/>
                </a:ext>
              </a:extLst>
            </p:cNvPr>
            <p:cNvSpPr txBox="1"/>
            <p:nvPr/>
          </p:nvSpPr>
          <p:spPr>
            <a:xfrm>
              <a:off x="-797530" y="-478894"/>
              <a:ext cx="4214204" cy="31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l" rtl="0">
                <a:defRPr/>
              </a:pPr>
              <a:r>
                <a:rPr lang="en-US" altLang="es-ES" sz="1200" dirty="0">
                  <a:solidFill>
                    <a:schemeClr val="tx1"/>
                  </a:solidFill>
                  <a:latin typeface="Arial Rounded MT Bold" panose="020F0704030504030204" pitchFamily="34" charset="0"/>
                </a:rPr>
                <a:t>Πώς αποφασίζουμε ποιο είναι το πιο σημαντικό από αυτά τα άλματα προς τα εμπρός;</a:t>
              </a:r>
              <a:endParaRPr lang="it-IT" altLang="es-ES" sz="1200" dirty="0">
                <a:solidFill>
                  <a:schemeClr val="tx1"/>
                </a:solidFill>
                <a:latin typeface="Arial Rounded MT Bold" panose="020F0704030504030204" pitchFamily="34" charset="0"/>
              </a:endParaRPr>
            </a:p>
          </p:txBody>
        </p:sp>
      </p:grpSp>
      <p:sp>
        <p:nvSpPr>
          <p:cNvPr id="12" name="Donut 24">
            <a:extLst>
              <a:ext uri="{FF2B5EF4-FFF2-40B4-BE49-F238E27FC236}">
                <a16:creationId xmlns:a16="http://schemas.microsoft.com/office/drawing/2014/main" id="{BDEF58BD-1B30-4F66-97F3-F998FFDABAA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7" name="Elipse 16">
            <a:extLst>
              <a:ext uri="{FF2B5EF4-FFF2-40B4-BE49-F238E27FC236}">
                <a16:creationId xmlns:a16="http://schemas.microsoft.com/office/drawing/2014/main" id="{32C1AEB9-CAB9-4669-B3A3-1940F0668F21}"/>
              </a:ext>
            </a:extLst>
          </p:cNvPr>
          <p:cNvSpPr/>
          <p:nvPr/>
        </p:nvSpPr>
        <p:spPr>
          <a:xfrm>
            <a:off x="1055401" y="1765449"/>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Elipse 17">
            <a:extLst>
              <a:ext uri="{FF2B5EF4-FFF2-40B4-BE49-F238E27FC236}">
                <a16:creationId xmlns:a16="http://schemas.microsoft.com/office/drawing/2014/main" id="{47F8872B-A63F-4EFC-90C0-037E4ADE7763}"/>
              </a:ext>
            </a:extLst>
          </p:cNvPr>
          <p:cNvSpPr/>
          <p:nvPr/>
        </p:nvSpPr>
        <p:spPr>
          <a:xfrm>
            <a:off x="1055402" y="2405887"/>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Elipse 18">
            <a:extLst>
              <a:ext uri="{FF2B5EF4-FFF2-40B4-BE49-F238E27FC236}">
                <a16:creationId xmlns:a16="http://schemas.microsoft.com/office/drawing/2014/main" id="{ECD01EA9-7ED9-43B9-8970-0521F5F32E19}"/>
              </a:ext>
            </a:extLst>
          </p:cNvPr>
          <p:cNvSpPr/>
          <p:nvPr/>
        </p:nvSpPr>
        <p:spPr>
          <a:xfrm>
            <a:off x="1055402" y="3046325"/>
            <a:ext cx="492673" cy="450275"/>
          </a:xfrm>
          <a:prstGeom prst="ellipse">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22" name="Conector recto de flecha 21">
            <a:extLst>
              <a:ext uri="{FF2B5EF4-FFF2-40B4-BE49-F238E27FC236}">
                <a16:creationId xmlns:a16="http://schemas.microsoft.com/office/drawing/2014/main" id="{6BCCC447-389B-40B4-9953-7BEA58F78C80}"/>
              </a:ext>
            </a:extLst>
          </p:cNvPr>
          <p:cNvCxnSpPr>
            <a:cxnSpLocks/>
            <a:stCxn id="17" idx="4"/>
          </p:cNvCxnSpPr>
          <p:nvPr/>
        </p:nvCxnSpPr>
        <p:spPr>
          <a:xfrm>
            <a:off x="1301738" y="2215724"/>
            <a:ext cx="0" cy="442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recto de flecha 25">
            <a:extLst>
              <a:ext uri="{FF2B5EF4-FFF2-40B4-BE49-F238E27FC236}">
                <a16:creationId xmlns:a16="http://schemas.microsoft.com/office/drawing/2014/main" id="{758E00A3-039B-4D6E-A6A6-460A13B32B9F}"/>
              </a:ext>
            </a:extLst>
          </p:cNvPr>
          <p:cNvCxnSpPr>
            <a:cxnSpLocks/>
          </p:cNvCxnSpPr>
          <p:nvPr/>
        </p:nvCxnSpPr>
        <p:spPr>
          <a:xfrm>
            <a:off x="1301739" y="2859982"/>
            <a:ext cx="0" cy="4318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05079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Ο πρόεδρος που εξελέγη εκείνη τη χρονιά, Ρεπουμπλικανός </a:t>
            </a:r>
            <a:r>
              <a:rPr lang="en-US" altLang="es-ES" sz="1200" dirty="0">
                <a:solidFill>
                  <a:schemeClr val="tx2">
                    <a:lumMod val="60000"/>
                    <a:lumOff val="40000"/>
                  </a:schemeClr>
                </a:solidFill>
                <a:latin typeface="Arial Rounded MT Bold" panose="020F0704030504030204" pitchFamily="34" charset="0"/>
              </a:rPr>
              <a:t>Ρίτσαρντ Νίξον</a:t>
            </a:r>
            <a:r>
              <a:rPr lang="en-US" altLang="es-ES" sz="1200" dirty="0">
                <a:latin typeface="Arial Rounded MT Bold" panose="020F0704030504030204" pitchFamily="34" charset="0"/>
              </a:rPr>
              <a:t>, προσπάθησε να </a:t>
            </a:r>
            <a:r>
              <a:rPr lang="en-US" altLang="es-ES" sz="1200" dirty="0" err="1">
                <a:latin typeface="Arial Rounded MT Bold" panose="020F0704030504030204" pitchFamily="34" charset="0"/>
              </a:rPr>
              <a:t>το</a:t>
            </a:r>
            <a:r>
              <a:rPr lang="en-US" altLang="es-ES" sz="1200" dirty="0">
                <a:latin typeface="Arial Rounded MT Bold" panose="020F0704030504030204" pitchFamily="34" charset="0"/>
              </a:rPr>
              <a:t> κ</a:t>
            </a:r>
            <a:r>
              <a:rPr lang="el-GR" altLang="es-ES" sz="1200" dirty="0" err="1">
                <a:latin typeface="Arial Rounded MT Bold" panose="020F0704030504030204" pitchFamily="34" charset="0"/>
              </a:rPr>
              <a:t>άνει</a:t>
            </a:r>
            <a:r>
              <a:rPr lang="en-US" altLang="es-ES" sz="1200" dirty="0">
                <a:latin typeface="Arial Rounded MT Bold" panose="020F0704030504030204" pitchFamily="34" charset="0"/>
              </a:rPr>
              <a:t> νόμο καθ 'όλη την πρώτη θητεία του. </a:t>
            </a:r>
          </a:p>
          <a:p>
            <a:pPr algn="l" rtl="0">
              <a:defRPr/>
            </a:pPr>
            <a:endParaRPr lang="en-US" altLang="es-ES" sz="1200" dirty="0">
              <a:latin typeface="Arial Rounded MT Bold" panose="020F0704030504030204" pitchFamily="34" charset="0"/>
            </a:endParaRPr>
          </a:p>
          <a:p>
            <a:pPr>
              <a:defRPr/>
            </a:pPr>
            <a:r>
              <a:rPr lang="en-US" altLang="es-ES" sz="1200" dirty="0" err="1">
                <a:latin typeface="Arial Rounded MT Bold" panose="020F0704030504030204" pitchFamily="34" charset="0"/>
              </a:rPr>
              <a:t>Σε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μια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ομιλία</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a:solidFill>
                  <a:schemeClr val="tx2">
                    <a:lumMod val="60000"/>
                    <a:lumOff val="40000"/>
                  </a:schemeClr>
                </a:solidFill>
                <a:latin typeface="Arial Rounded MT Bold" panose="020F0704030504030204" pitchFamily="34" charset="0"/>
              </a:rPr>
              <a:t>1969</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πρότεινε</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ένα</a:t>
            </a:r>
            <a:r>
              <a:rPr lang="en-US" altLang="es-ES" sz="1200" dirty="0">
                <a:latin typeface="Arial Rounded MT Bold" panose="020F0704030504030204" pitchFamily="34" charset="0"/>
              </a:rPr>
              <a:t> </a:t>
            </a:r>
            <a:r>
              <a:rPr lang="en-US" altLang="es-ES" sz="1200" i="1" dirty="0">
                <a:solidFill>
                  <a:schemeClr val="tx2">
                    <a:lumMod val="60000"/>
                    <a:lumOff val="40000"/>
                  </a:schemeClr>
                </a:solidFill>
                <a:latin typeface="Arial Rounded MT Bold" panose="020F0704030504030204" pitchFamily="34" charset="0"/>
              </a:rPr>
              <a:t>Σχέδιο Οικογενειακής Βοήθειας</a:t>
            </a:r>
            <a:r>
              <a:rPr lang="en-US" altLang="es-ES" sz="1200" dirty="0">
                <a:solidFill>
                  <a:schemeClr val="tx2">
                    <a:lumMod val="60000"/>
                    <a:lumOff val="40000"/>
                  </a:schemeClr>
                </a:solidFill>
                <a:latin typeface="Arial Rounded MT Bold" panose="020F0704030504030204" pitchFamily="34" charset="0"/>
              </a:rPr>
              <a:t> </a:t>
            </a:r>
            <a:r>
              <a:rPr lang="en-US" altLang="es-ES" sz="1200" dirty="0">
                <a:latin typeface="Arial Rounded MT Bold" panose="020F0704030504030204" pitchFamily="34" charset="0"/>
              </a:rPr>
              <a:t>που είχε διάφορες πτυχές </a:t>
            </a:r>
            <a:r>
              <a:rPr lang="en-US" altLang="es-ES" sz="1200" dirty="0" err="1">
                <a:latin typeface="Arial Rounded MT Bold" panose="020F0704030504030204" pitchFamily="34" charset="0"/>
              </a:rPr>
              <a:t>ενός</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προγράμματος </a:t>
            </a:r>
            <a:r>
              <a:rPr lang="en-US" altLang="es-ES" sz="1200" dirty="0" err="1">
                <a:latin typeface="Arial Rounded MT Bold" panose="020F0704030504030204" pitchFamily="34" charset="0"/>
              </a:rPr>
              <a:t>ελάχιστου</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εισοδήματος</a:t>
            </a:r>
            <a:r>
              <a:rPr lang="el-GR" altLang="es-ES" sz="1200" dirty="0">
                <a:latin typeface="Arial Rounded MT Bold" panose="020F0704030504030204" pitchFamily="34" charset="0"/>
              </a:rPr>
              <a:t>.</a:t>
            </a:r>
            <a:endParaRPr lang="en-US" altLang="es-ES" sz="1200" dirty="0">
              <a:latin typeface="Arial Rounded MT Bold" panose="020F0704030504030204" pitchFamily="34" charset="0"/>
            </a:endParaRP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Αυτό το </a:t>
            </a:r>
            <a:r>
              <a:rPr lang="en-US" altLang="es-ES" sz="1200" dirty="0" err="1">
                <a:latin typeface="Arial Rounded MT Bold" panose="020F0704030504030204" pitchFamily="34" charset="0"/>
              </a:rPr>
              <a:t>σχέδιο</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υποστηρ</a:t>
            </a:r>
            <a:r>
              <a:rPr lang="el-GR" altLang="es-ES" sz="1200" dirty="0" err="1">
                <a:solidFill>
                  <a:schemeClr val="tx2">
                    <a:lumMod val="60000"/>
                    <a:lumOff val="40000"/>
                  </a:schemeClr>
                </a:solidFill>
                <a:latin typeface="Arial Rounded MT Bold" panose="020F0704030504030204" pitchFamily="34" charset="0"/>
              </a:rPr>
              <a:t>ιζόταν</a:t>
            </a:r>
            <a:r>
              <a:rPr lang="en-US" altLang="es-ES" sz="1200" dirty="0">
                <a:solidFill>
                  <a:schemeClr val="tx2">
                    <a:lumMod val="60000"/>
                    <a:lumOff val="40000"/>
                  </a:schemeClr>
                </a:solidFill>
                <a:latin typeface="Arial Rounded MT Bold" panose="020F0704030504030204" pitchFamily="34" charset="0"/>
              </a:rPr>
              <a:t> από όλα τα ιδεολογικά στρατόπεδα</a:t>
            </a:r>
            <a:r>
              <a:rPr lang="en-US" altLang="es-ES" sz="1200" dirty="0">
                <a:latin typeface="Arial Rounded MT Bold" panose="020F0704030504030204" pitchFamily="34" charset="0"/>
              </a:rPr>
              <a:t>, αλλά είχε επίσης μια μεγάλη και ποικίλη </a:t>
            </a:r>
            <a:r>
              <a:rPr lang="en-US" altLang="es-ES" sz="1200" dirty="0" err="1">
                <a:latin typeface="Arial Rounded MT Bold" panose="020F0704030504030204" pitchFamily="34" charset="0"/>
              </a:rPr>
              <a:t>ομάδα</a:t>
            </a:r>
            <a:r>
              <a:rPr lang="en-US" altLang="es-ES" sz="1200" dirty="0">
                <a:latin typeface="Arial Rounded MT Bold" panose="020F0704030504030204" pitchFamily="34" charset="0"/>
              </a:rPr>
              <a:t> </a:t>
            </a:r>
            <a:r>
              <a:rPr lang="en-US" altLang="es-ES" sz="1200" dirty="0" err="1">
                <a:solidFill>
                  <a:schemeClr val="tx2">
                    <a:lumMod val="60000"/>
                    <a:lumOff val="40000"/>
                  </a:schemeClr>
                </a:solidFill>
                <a:latin typeface="Arial Rounded MT Bold" panose="020F0704030504030204" pitchFamily="34" charset="0"/>
              </a:rPr>
              <a:t>διαδηλωτ</a:t>
            </a:r>
            <a:r>
              <a:rPr lang="el-GR" altLang="es-ES" sz="1200" dirty="0" err="1">
                <a:solidFill>
                  <a:schemeClr val="tx2">
                    <a:lumMod val="60000"/>
                    <a:lumOff val="40000"/>
                  </a:schemeClr>
                </a:solidFill>
                <a:latin typeface="Arial Rounded MT Bold" panose="020F0704030504030204" pitchFamily="34" charset="0"/>
              </a:rPr>
              <a:t>ών</a:t>
            </a:r>
            <a:r>
              <a:rPr lang="el-GR" altLang="es-ES" sz="1200" dirty="0">
                <a:solidFill>
                  <a:schemeClr val="tx2">
                    <a:lumMod val="60000"/>
                    <a:lumOff val="40000"/>
                  </a:schemeClr>
                </a:solidFill>
                <a:latin typeface="Arial Rounded MT Bold" panose="020F0704030504030204" pitchFamily="34" charset="0"/>
              </a:rPr>
              <a:t>.</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569AB300-FD92-4E90-A17D-40493CBB9B1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en-GB" altLang="es-ES" sz="1200" dirty="0">
                <a:solidFill>
                  <a:schemeClr val="tx1"/>
                </a:solidFill>
                <a:latin typeface="Arial Rounded MT Bold" panose="020F0704030504030204" pitchFamily="34" charset="0"/>
              </a:rPr>
              <a:t>Μακροπρόθεσμες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B33295DF-54B5-4217-B69D-0BEBD5A53372}"/>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733395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8109" y="1879252"/>
            <a:ext cx="6045986" cy="1384995"/>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defRPr/>
            </a:pPr>
            <a:r>
              <a:rPr lang="el-GR" altLang="es-ES" sz="1200" dirty="0">
                <a:latin typeface="Arial Rounded MT Bold" panose="020F0704030504030204" pitchFamily="34" charset="0"/>
              </a:rPr>
              <a:t>Ο συντηρητικός οικονομολόγος και νομπελίστας </a:t>
            </a:r>
            <a:r>
              <a:rPr lang="el-GR" altLang="es-ES" sz="1200" dirty="0" err="1">
                <a:latin typeface="Arial Rounded MT Bold" panose="020F0704030504030204" pitchFamily="34" charset="0"/>
              </a:rPr>
              <a:t>Μίλτον</a:t>
            </a:r>
            <a:r>
              <a:rPr lang="el-GR" altLang="es-ES" sz="1200" dirty="0">
                <a:latin typeface="Arial Rounded MT Bold" panose="020F0704030504030204" pitchFamily="34" charset="0"/>
              </a:rPr>
              <a:t> </a:t>
            </a:r>
            <a:r>
              <a:rPr lang="el-GR" altLang="es-ES" sz="1200" dirty="0" err="1">
                <a:latin typeface="Arial Rounded MT Bold" panose="020F0704030504030204" pitchFamily="34" charset="0"/>
              </a:rPr>
              <a:t>Φρίντμαν</a:t>
            </a:r>
            <a:r>
              <a:rPr lang="el-GR" altLang="es-ES" sz="1200" dirty="0">
                <a:latin typeface="Arial Rounded MT Bold" panose="020F0704030504030204" pitchFamily="34" charset="0"/>
              </a:rPr>
              <a:t> αντιπαθούσε τις κρατικές παρεμβάσεις, ωστόσο ήταν υπέρ αυτού που αποκαλούσε «αρνητικό φόρο» για να βοηθήσει τους Φτωχούς.</a:t>
            </a:r>
          </a:p>
          <a:p>
            <a:pPr>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Δείτε πώς το εξήγησε σε μια τηλεοπτική εμφάνιση </a:t>
            </a:r>
            <a:r>
              <a:rPr lang="en-US" altLang="es-ES" sz="1200" dirty="0" err="1">
                <a:latin typeface="Arial Rounded MT Bold" panose="020F0704030504030204" pitchFamily="34" charset="0"/>
              </a:rPr>
              <a:t>του</a:t>
            </a:r>
            <a:r>
              <a:rPr lang="en-US" altLang="es-ES" sz="1200" dirty="0">
                <a:latin typeface="Arial Rounded MT Bold" panose="020F0704030504030204" pitchFamily="34" charset="0"/>
              </a:rPr>
              <a:t> </a:t>
            </a:r>
            <a:r>
              <a:rPr lang="el-GR" altLang="es-ES" sz="1200" dirty="0">
                <a:latin typeface="Arial Rounded MT Bold" panose="020F0704030504030204" pitchFamily="34" charset="0"/>
              </a:rPr>
              <a:t>το </a:t>
            </a:r>
            <a:r>
              <a:rPr lang="en-US" altLang="es-ES" sz="1200" dirty="0">
                <a:latin typeface="Arial Rounded MT Bold" panose="020F0704030504030204" pitchFamily="34" charset="0"/>
              </a:rPr>
              <a:t>1968:</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1E39BEE-FD98-4EE7-9BBC-29B207E7B8A5}"/>
              </a:ext>
            </a:extLst>
          </p:cNvPr>
          <p:cNvSpPr/>
          <p:nvPr/>
        </p:nvSpPr>
        <p:spPr>
          <a:xfrm>
            <a:off x="1547664" y="1751134"/>
            <a:ext cx="596643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05E0A07D-4D88-412C-B824-A452C7374223}"/>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821986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169809"/>
            <a:ext cx="6264696" cy="809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360097" y="1868456"/>
            <a:ext cx="6423806" cy="2123658"/>
          </a:xfrm>
          <a:prstGeom prst="rect">
            <a:avLst/>
          </a:prstGeom>
          <a:noFill/>
        </p:spPr>
        <p:txBody>
          <a:bodyPr wrap="square" rtlCol="0">
            <a:spAutoFit/>
          </a:bodyPr>
          <a:lstStyle/>
          <a:p>
            <a:pPr>
              <a:defRPr/>
            </a:pPr>
            <a:r>
              <a:rPr lang="el-GR" altLang="es-ES" sz="1200" dirty="0">
                <a:latin typeface="Arial Rounded MT Bold" panose="020F0704030504030204" pitchFamily="34" charset="0"/>
              </a:rPr>
              <a:t>«Σύμφωνα με τους ισχύοντες νόμους έχουμε θετικό φόρο εισοδήματος [...]. Σύμφωνα με αυτό, αν εσείς είστε ο αρχηγός μιας τετραμελούς οικογένειας, για παράδειγμα, και έχετε $ 3.000 εισόδημα να μην πληρώνετε φόρους ή να λαμβάνετε εισφορά. Βρίσκεστε στο κατώφλι της φοροαπαλλαγής. Φανταστείτε ότι έχετε εισόδημα 4000 δολαρίων. Στη συνέχεια, έχετε θετικό φορολογητέο εισόδημα 1000, στο οποίο με τους τρέχοντες συντελεστές (14%) πληρώνετε φόρο 140 $. Φανταστείτε ότι έχετε εισόδημα 2.000 $ σήμερα. Δικαιούστε κρατήσεις και εξαιρέσεις από ένα φορολογητέο ποσό 3000, το οποίο σε εισόδημα 2000 σημαίνει ότι έχετε αρνητικό [...] φορολογητέο ποσό $ 1000. Αλλά επί του παρόντος, σύμφωνα με τους ισχύοντες κανονισμούς, δεν επωφελείστε από αυτές τις αχρησιμοποίητες κρατήσεις. Η έννοια του αρνητικού φόρου είναι ότι, όταν το εισόδημά σας είναι κάτω από το όριο αναπηρίας, λαμβάνετε ένα κλάσμα που πληρώνεται "από" την κυβέρνηση. Πάρτε χρήματα αντί να τα δώσετε ».</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EF5F736-A699-4798-BFD3-D419707F747C}"/>
              </a:ext>
            </a:extLst>
          </p:cNvPr>
          <p:cNvSpPr/>
          <p:nvPr/>
        </p:nvSpPr>
        <p:spPr>
          <a:xfrm>
            <a:off x="1403648" y="1327066"/>
            <a:ext cx="633670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876AC7B2-96C5-4257-AD99-192899CD646E}"/>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1361516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77107"/>
            <a:ext cx="596643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460562" y="1862203"/>
            <a:ext cx="6207782" cy="1938992"/>
          </a:xfrm>
          <a:prstGeom prst="rect">
            <a:avLst/>
          </a:prstGeom>
          <a:noFill/>
        </p:spPr>
        <p:txBody>
          <a:bodyPr wrap="square" rtlCol="0">
            <a:spAutoFit/>
          </a:bodyPr>
          <a:lstStyle/>
          <a:p>
            <a:pPr algn="l" rtl="0">
              <a:defRPr/>
            </a:pPr>
            <a:r>
              <a:rPr lang="en-US" altLang="es-ES" sz="1200" dirty="0">
                <a:solidFill>
                  <a:schemeClr val="tx2">
                    <a:lumMod val="60000"/>
                    <a:lumOff val="40000"/>
                  </a:schemeClr>
                </a:solidFill>
                <a:latin typeface="Arial Rounded MT Bold" panose="020F0704030504030204" pitchFamily="34" charset="0"/>
              </a:rPr>
              <a:t>Ο αρνητικός φόρος εισοδήματος συνδυάζει το ελάχιστο εγγυημένο εισόδημα με ένα </a:t>
            </a:r>
          </a:p>
          <a:p>
            <a:pPr algn="l" rtl="0">
              <a:defRPr/>
            </a:pPr>
            <a:r>
              <a:rPr lang="en-US" altLang="es-ES" sz="1200" dirty="0">
                <a:solidFill>
                  <a:schemeClr val="tx2">
                    <a:lumMod val="60000"/>
                    <a:lumOff val="40000"/>
                  </a:schemeClr>
                </a:solidFill>
                <a:latin typeface="Arial Rounded MT Bold" panose="020F0704030504030204" pitchFamily="34" charset="0"/>
              </a:rPr>
              <a:t>κίνητρο για εργασία. </a:t>
            </a:r>
            <a:r>
              <a:rPr lang="en-US" altLang="es-ES" sz="1200" dirty="0">
                <a:latin typeface="Arial Rounded MT Bold" panose="020F0704030504030204" pitchFamily="34" charset="0"/>
              </a:rPr>
              <a:t>Κάτω από το κατώφλι του παραδείγματος (που το 1968 ήταν 3000 </a:t>
            </a:r>
          </a:p>
          <a:p>
            <a:pPr algn="l" rtl="0">
              <a:defRPr/>
            </a:pPr>
            <a:r>
              <a:rPr lang="en-US" altLang="es-ES" sz="1200" dirty="0">
                <a:latin typeface="Arial Rounded MT Bold" panose="020F0704030504030204" pitchFamily="34" charset="0"/>
              </a:rPr>
              <a:t>δολάρια αλλά το 2013 θα ήταν 20.000), κάθε κερδισμένο δολάριο αυξάνει το συνολικό εισόδημα </a:t>
            </a:r>
          </a:p>
          <a:p>
            <a:pPr algn="l" rtl="0">
              <a:defRPr/>
            </a:pPr>
            <a:r>
              <a:rPr lang="en-US" altLang="es-ES" sz="1200" dirty="0">
                <a:latin typeface="Arial Rounded MT Bold" panose="020F0704030504030204" pitchFamily="34" charset="0"/>
              </a:rPr>
              <a:t>κατά ενάμιση. Αυτό ενθαρρύνει τους ανθρώπους να αρχίσουν να εργάζονται και να βρίσκουν διαφορετικές δουλειές,</a:t>
            </a:r>
          </a:p>
          <a:p>
            <a:pPr algn="l" rtl="0">
              <a:defRPr/>
            </a:pPr>
            <a:r>
              <a:rPr lang="en-US" altLang="es-ES" sz="1200" dirty="0">
                <a:latin typeface="Arial Rounded MT Bold" panose="020F0704030504030204" pitchFamily="34" charset="0"/>
              </a:rPr>
              <a:t>αν και η αμοιβή που λαμβάνουν είναι χαμηλή. Σας ενθαρρύνει επίσης να </a:t>
            </a:r>
            <a:r>
              <a:rPr lang="en-US" altLang="es-ES" sz="1200" dirty="0" err="1">
                <a:latin typeface="Arial Rounded MT Bold" panose="020F0704030504030204" pitchFamily="34" charset="0"/>
              </a:rPr>
              <a:t>καταθέσετε</a:t>
            </a:r>
            <a:r>
              <a:rPr lang="en-US" altLang="es-ES" sz="1200" dirty="0">
                <a:latin typeface="Arial Rounded MT Bold" panose="020F0704030504030204" pitchFamily="34" charset="0"/>
              </a:rPr>
              <a:t> 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δικό σας</a:t>
            </a:r>
          </a:p>
          <a:p>
            <a:pPr algn="l" rtl="0">
              <a:defRPr/>
            </a:pPr>
            <a:r>
              <a:rPr lang="en-US" altLang="es-ES" sz="1200" dirty="0">
                <a:latin typeface="Arial Rounded MT Bold" panose="020F0704030504030204" pitchFamily="34" charset="0"/>
              </a:rPr>
              <a:t>φορολογική δήλωση και έτσι </a:t>
            </a:r>
            <a:r>
              <a:rPr lang="en-US" altLang="es-ES" sz="1200" dirty="0" err="1">
                <a:latin typeface="Arial Rounded MT Bold" panose="020F0704030504030204" pitchFamily="34" charset="0"/>
              </a:rPr>
              <a:t>να</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γίνε</a:t>
            </a:r>
            <a:r>
              <a:rPr lang="el-GR" altLang="es-ES" sz="1200" dirty="0">
                <a:latin typeface="Arial Rounded MT Bold" panose="020F0704030504030204" pitchFamily="34" charset="0"/>
              </a:rPr>
              <a:t>τε </a:t>
            </a:r>
            <a:r>
              <a:rPr lang="en-US" altLang="es-ES" sz="1200" dirty="0" err="1">
                <a:latin typeface="Arial Rounded MT Bold" panose="020F0704030504030204" pitchFamily="34" charset="0"/>
              </a:rPr>
              <a:t>μέρος</a:t>
            </a:r>
            <a:r>
              <a:rPr lang="en-US" altLang="es-ES" sz="1200" dirty="0">
                <a:latin typeface="Arial Rounded MT Bold" panose="020F0704030504030204" pitchFamily="34" charset="0"/>
              </a:rPr>
              <a:t> του κλασικού και ορατού εργατικού δυναμικού.</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63169D54-5016-453D-B3BD-E09837B787E2}"/>
              </a:ext>
            </a:extLst>
          </p:cNvPr>
          <p:cNvSpPr/>
          <p:nvPr/>
        </p:nvSpPr>
        <p:spPr>
          <a:xfrm>
            <a:off x="1524000" y="1266314"/>
            <a:ext cx="5990094"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r>
              <a:rPr lang="it-IT" altLang="es-ES" sz="1200" dirty="0">
                <a:solidFill>
                  <a:schemeClr val="tx1"/>
                </a:solidFill>
                <a:latin typeface="Arial Rounded MT Bold" panose="020F0704030504030204" pitchFamily="34" charset="0"/>
              </a:rPr>
              <a:t>Μακρ</a:t>
            </a:r>
            <a:r>
              <a:rPr lang="el-GR" altLang="es-ES" sz="1200" dirty="0" err="1">
                <a:solidFill>
                  <a:schemeClr val="tx1"/>
                </a:solidFill>
                <a:latin typeface="Arial Rounded MT Bold" panose="020F0704030504030204" pitchFamily="34" charset="0"/>
              </a:rPr>
              <a:t>οπρόθεσμες</a:t>
            </a:r>
            <a:r>
              <a:rPr lang="it-IT" altLang="es-ES" sz="1200" dirty="0">
                <a:solidFill>
                  <a:schemeClr val="tx1"/>
                </a:solidFill>
                <a:latin typeface="Arial Rounded MT Bold" panose="020F0704030504030204" pitchFamily="34" charset="0"/>
              </a:rPr>
              <a:t> συστάσεις</a:t>
            </a: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6828EFA-A619-462B-B047-5D37AC613601}"/>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6074041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547664" y="1858428"/>
            <a:ext cx="6207782" cy="1015663"/>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r>
              <a:rPr lang="it-IT" altLang="es-ES" sz="1200" dirty="0">
                <a:latin typeface="Arial Rounded MT Bold" panose="020F0704030504030204" pitchFamily="34" charset="0"/>
              </a:rPr>
              <a:t>1) Kurzweil R., </a:t>
            </a:r>
            <a:r>
              <a:rPr lang="en-US" altLang="es-ES" sz="1200" i="1" dirty="0">
                <a:solidFill>
                  <a:schemeClr val="tx2">
                    <a:lumMod val="60000"/>
                    <a:lumOff val="40000"/>
                  </a:schemeClr>
                </a:solidFill>
                <a:latin typeface="Arial Rounded MT Bold" panose="020F0704030504030204" pitchFamily="34" charset="0"/>
              </a:rPr>
              <a:t>Η εποχή των πνευματικών μηχανών</a:t>
            </a:r>
            <a:r>
              <a:rPr lang="en-US" altLang="es-ES" sz="1200" dirty="0">
                <a:latin typeface="Arial Rounded MT Bold" panose="020F0704030504030204" pitchFamily="34" charset="0"/>
              </a:rPr>
              <a:t>, Νέα Υόρκη, Viking Press, 1999</a:t>
            </a:r>
          </a:p>
          <a:p>
            <a:pPr algn="l" rtl="0">
              <a:defRPr/>
            </a:pPr>
            <a:r>
              <a:rPr lang="it-IT" altLang="es-ES" sz="1200" dirty="0">
                <a:latin typeface="Arial Rounded MT Bold" panose="020F0704030504030204" pitchFamily="34" charset="0"/>
              </a:rPr>
              <a:t>2) Brynjolfsson E., McAfee A., </a:t>
            </a:r>
            <a:r>
              <a:rPr lang="it-IT" altLang="es-ES" sz="1200" i="1" dirty="0">
                <a:solidFill>
                  <a:schemeClr val="tx2">
                    <a:lumMod val="60000"/>
                    <a:lumOff val="40000"/>
                  </a:schemeClr>
                </a:solidFill>
                <a:latin typeface="Arial Rounded MT Bold" panose="020F0704030504030204" pitchFamily="34" charset="0"/>
              </a:rPr>
              <a:t>La nuova rivoluzione delle macchine</a:t>
            </a:r>
            <a:r>
              <a:rPr lang="it-IT" altLang="es-ES" sz="1200" dirty="0">
                <a:latin typeface="Arial Rounded MT Bold" panose="020F0704030504030204" pitchFamily="34" charset="0"/>
              </a:rPr>
              <a:t>, Μιλάνο, </a:t>
            </a:r>
          </a:p>
          <a:p>
            <a:pPr algn="l" rtl="0">
              <a:defRPr/>
            </a:pPr>
            <a:r>
              <a:rPr lang="it-IT" altLang="es-ES" sz="1200" dirty="0">
                <a:latin typeface="Arial Rounded MT Bold" panose="020F0704030504030204" pitchFamily="34" charset="0"/>
              </a:rPr>
              <a:t>Feltrinelli, 2015</a:t>
            </a:r>
            <a:endParaRPr lang="en-GB" altLang="es-ES" sz="1200" i="1"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5AAABC7-0AEE-4BC0-A7BC-BD1AB4F52FE1}"/>
              </a:ext>
            </a:extLst>
          </p:cNvPr>
          <p:cNvSpPr/>
          <p:nvPr/>
        </p:nvSpPr>
        <p:spPr>
          <a:xfrm>
            <a:off x="1610094" y="1751134"/>
            <a:ext cx="59040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defRPr/>
            </a:pPr>
            <a:r>
              <a:rPr lang="it-IT" altLang="es-ES" sz="1200" dirty="0" err="1">
                <a:solidFill>
                  <a:schemeClr val="tx1"/>
                </a:solidFill>
                <a:latin typeface="Arial Rounded MT Bold" panose="020F0704030504030204" pitchFamily="34" charset="0"/>
              </a:rPr>
              <a:t>Βιβλιογραφία</a:t>
            </a:r>
            <a:endParaRPr lang="it-IT" altLang="es-ES" sz="1200" dirty="0">
              <a:solidFill>
                <a:schemeClr val="tx1"/>
              </a:solidFill>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a:p>
            <a:pPr algn="l" rtl="0">
              <a:defRPr/>
            </a:pPr>
            <a:endParaRPr lang="it-IT" altLang="es-ES" sz="1200" b="1" dirty="0">
              <a:latin typeface="Arial Rounded MT Bold" panose="020F0704030504030204" pitchFamily="34" charset="0"/>
            </a:endParaRPr>
          </a:p>
        </p:txBody>
      </p:sp>
      <p:sp>
        <p:nvSpPr>
          <p:cNvPr id="10" name="Donut 24">
            <a:extLst>
              <a:ext uri="{FF2B5EF4-FFF2-40B4-BE49-F238E27FC236}">
                <a16:creationId xmlns:a16="http://schemas.microsoft.com/office/drawing/2014/main" id="{6A0C730B-0423-4A45-B773-61BE1F2A2137}"/>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764769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rtl="0"/>
            <a:r>
              <a:rPr lang="en-US" altLang="ko-KR" dirty="0">
                <a:solidFill>
                  <a:srgbClr val="7030A0"/>
                </a:solidFill>
              </a:rPr>
              <a:t>Σας ευχαριστώ</a:t>
            </a:r>
            <a:endParaRPr lang="ko-KR" altLang="en-US" dirty="0">
              <a:solidFill>
                <a:srgbClr val="7030A0"/>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6" name="TextBox 5"/>
          <p:cNvSpPr txBox="1"/>
          <p:nvPr/>
        </p:nvSpPr>
        <p:spPr>
          <a:xfrm>
            <a:off x="1610094" y="1995586"/>
            <a:ext cx="6058250" cy="2123658"/>
          </a:xfrm>
          <a:prstGeom prst="rect">
            <a:avLst/>
          </a:prstGeom>
          <a:noFill/>
        </p:spPr>
        <p:txBody>
          <a:bodyPr wrap="square" rtlCol="0">
            <a:spAutoFit/>
          </a:bodyPr>
          <a:lstStyle/>
          <a:p>
            <a:pPr algn="l" rtl="0">
              <a:defRPr/>
            </a:pPr>
            <a:endParaRPr lang="it-IT" altLang="es-ES" sz="1200" b="1"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Για πολλές χιλιάδες χρόνια η ανθρωπότητα ακολούθησε μια πολύ αργή και σταδιακή </a:t>
            </a:r>
          </a:p>
          <a:p>
            <a:pPr algn="l" rtl="0">
              <a:defRPr/>
            </a:pPr>
            <a:r>
              <a:rPr lang="en-US" altLang="es-ES" sz="1200" dirty="0">
                <a:latin typeface="Arial Rounded MT Bold" panose="020F0704030504030204" pitchFamily="34" charset="0"/>
              </a:rPr>
              <a:t>τροχιά. </a:t>
            </a:r>
            <a:r>
              <a:rPr lang="el-GR" altLang="es-ES" sz="1200" dirty="0">
                <a:latin typeface="Arial Rounded MT Bold" panose="020F0704030504030204" pitchFamily="34" charset="0"/>
              </a:rPr>
              <a:t>Η </a:t>
            </a:r>
            <a:r>
              <a:rPr lang="el-GR" altLang="es-ES" sz="1200" dirty="0">
                <a:solidFill>
                  <a:srgbClr val="7030A0"/>
                </a:solidFill>
                <a:latin typeface="Arial Rounded MT Bold" panose="020F0704030504030204" pitchFamily="34" charset="0"/>
              </a:rPr>
              <a:t>π</a:t>
            </a:r>
            <a:r>
              <a:rPr lang="en-US" altLang="es-ES" sz="1200" dirty="0" err="1">
                <a:solidFill>
                  <a:srgbClr val="7030A0"/>
                </a:solidFill>
                <a:latin typeface="Arial Rounded MT Bold" panose="020F0704030504030204" pitchFamily="34" charset="0"/>
              </a:rPr>
              <a:t>ρόοδος</a:t>
            </a:r>
            <a:r>
              <a:rPr lang="en-US" altLang="es-ES" sz="1200" dirty="0">
                <a:latin typeface="Arial Rounded MT Bold" panose="020F0704030504030204" pitchFamily="34" charset="0"/>
              </a:rPr>
              <a:t> ήταν </a:t>
            </a:r>
            <a:r>
              <a:rPr lang="en-US" altLang="es-ES" sz="1200" dirty="0" err="1">
                <a:latin typeface="Arial Rounded MT Bold" panose="020F0704030504030204" pitchFamily="34" charset="0"/>
              </a:rPr>
              <a:t>οδυνηρά</a:t>
            </a:r>
            <a:r>
              <a:rPr lang="en-US" altLang="es-ES" sz="1200" dirty="0">
                <a:latin typeface="Arial Rounded MT Bold" panose="020F0704030504030204" pitchFamily="34" charset="0"/>
              </a:rPr>
              <a:t> </a:t>
            </a:r>
            <a:r>
              <a:rPr lang="en-US" altLang="es-ES" sz="1200" dirty="0" err="1">
                <a:solidFill>
                  <a:srgbClr val="7030A0"/>
                </a:solidFill>
                <a:latin typeface="Arial Rounded MT Bold" panose="020F0704030504030204" pitchFamily="34" charset="0"/>
              </a:rPr>
              <a:t>αργ</a:t>
            </a:r>
            <a:r>
              <a:rPr lang="el-GR" altLang="es-ES" sz="1200" dirty="0">
                <a:solidFill>
                  <a:srgbClr val="7030A0"/>
                </a:solidFill>
                <a:latin typeface="Arial Rounded MT Bold" panose="020F0704030504030204" pitchFamily="34" charset="0"/>
              </a:rPr>
              <a:t>ή</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σχεδόν</a:t>
            </a:r>
            <a:r>
              <a:rPr lang="en-US" altLang="es-ES" sz="1200" dirty="0">
                <a:latin typeface="Arial Rounded MT Bold" panose="020F0704030504030204" pitchFamily="34" charset="0"/>
              </a:rPr>
              <a:t> </a:t>
            </a:r>
            <a:r>
              <a:rPr lang="en-US" altLang="es-ES" sz="1200" dirty="0" err="1">
                <a:latin typeface="Arial Rounded MT Bold" panose="020F0704030504030204" pitchFamily="34" charset="0"/>
              </a:rPr>
              <a:t>αόρατ</a:t>
            </a:r>
            <a:r>
              <a:rPr lang="el-GR" altLang="es-ES" sz="1200" dirty="0">
                <a:latin typeface="Arial Rounded MT Bold" panose="020F0704030504030204" pitchFamily="34" charset="0"/>
              </a:rPr>
              <a:t>η</a:t>
            </a:r>
            <a:r>
              <a:rPr lang="en-US" altLang="es-ES" sz="1200" dirty="0">
                <a:latin typeface="Arial Rounded MT Bold" panose="020F0704030504030204" pitchFamily="34" charset="0"/>
              </a:rPr>
              <a:t>. </a:t>
            </a:r>
          </a:p>
          <a:p>
            <a:pPr algn="l" rtl="0">
              <a:defRPr/>
            </a:pPr>
            <a:endParaRPr lang="en-US" altLang="es-ES" sz="1200" dirty="0">
              <a:latin typeface="Arial Rounded MT Bold" panose="020F0704030504030204" pitchFamily="34" charset="0"/>
            </a:endParaRPr>
          </a:p>
          <a:p>
            <a:pPr algn="l" rtl="0">
              <a:defRPr/>
            </a:pPr>
            <a:r>
              <a:rPr lang="en-US" altLang="es-ES" sz="1200" dirty="0">
                <a:latin typeface="Arial Rounded MT Bold" panose="020F0704030504030204" pitchFamily="34" charset="0"/>
              </a:rPr>
              <a:t>Ζώα και αγροκτήματα, πόλεμοι και αυτοκρατορίες, φιλοσοφίες και θρησκείες, τίποτα δεν θα μπορούσε να έχει μεγάλη επιρροή. </a:t>
            </a:r>
          </a:p>
          <a:p>
            <a:pPr algn="l" rtl="0">
              <a:defRPr/>
            </a:pPr>
            <a:endParaRPr lang="en-US" altLang="es-ES" sz="1200" dirty="0">
              <a:latin typeface="Arial Rounded MT Bold" panose="020F0704030504030204" pitchFamily="34" charset="0"/>
            </a:endParaRPr>
          </a:p>
          <a:p>
            <a:pPr>
              <a:defRPr/>
            </a:pPr>
            <a:r>
              <a:rPr lang="el-GR" altLang="es-ES" sz="1200" dirty="0">
                <a:latin typeface="Arial Rounded MT Bold" panose="020F0704030504030204" pitchFamily="34" charset="0"/>
              </a:rPr>
              <a:t>Αλλά λίγο περισσότερο από δύο αιώνες πριν, ένα ξαφνικό και βαθύ </a:t>
            </a:r>
            <a:r>
              <a:rPr lang="el-GR" altLang="es-ES" sz="1200" dirty="0" err="1">
                <a:latin typeface="Arial Rounded MT Bold" panose="020F0704030504030204" pitchFamily="34" charset="0"/>
              </a:rPr>
              <a:t>φαινόμενοέφτασε</a:t>
            </a:r>
            <a:r>
              <a:rPr lang="el-GR" altLang="es-ES" sz="1200" dirty="0">
                <a:latin typeface="Arial Rounded MT Bold" panose="020F0704030504030204" pitchFamily="34" charset="0"/>
              </a:rPr>
              <a:t>: παρέκλινε την καμπύλη της ανθρώπινης ιστορίας κατά σχεδόν 90 °, </a:t>
            </a:r>
            <a:r>
              <a:rPr lang="el-GR" altLang="es-ES" sz="1200" dirty="0" err="1">
                <a:latin typeface="Arial Rounded MT Bold" panose="020F0704030504030204" pitchFamily="34" charset="0"/>
              </a:rPr>
              <a:t>αναζητώνταςπαράδειγμα</a:t>
            </a:r>
            <a:r>
              <a:rPr lang="el-GR" altLang="es-ES" sz="1200" dirty="0">
                <a:latin typeface="Arial Rounded MT Bold" panose="020F0704030504030204" pitchFamily="34" charset="0"/>
              </a:rPr>
              <a:t> στον συνολικό πληθυσμό και στην κοινωνική ανάπτυξη.</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B75EACC6-EE1E-482B-B5AF-6C366D8F3E28}"/>
              </a:ext>
            </a:extLst>
          </p:cNvPr>
          <p:cNvSpPr/>
          <p:nvPr/>
        </p:nvSpPr>
        <p:spPr>
          <a:xfrm>
            <a:off x="1610094" y="1759865"/>
            <a:ext cx="5923812"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r>
              <a:rPr lang="en-US" altLang="es-ES" sz="1200" dirty="0">
                <a:solidFill>
                  <a:schemeClr val="tx1"/>
                </a:solidFill>
                <a:latin typeface="Arial Rounded MT Bold" panose="020F0704030504030204" pitchFamily="34" charset="0"/>
              </a:rPr>
              <a:t>Πώς αποφασίζουμε ποιο είναι το </a:t>
            </a:r>
            <a:r>
              <a:rPr lang="en-US" altLang="es-ES" sz="1200" dirty="0" err="1">
                <a:solidFill>
                  <a:srgbClr val="7030A0"/>
                </a:solidFill>
                <a:latin typeface="Arial Rounded MT Bold" panose="020F0704030504030204" pitchFamily="34" charset="0"/>
              </a:rPr>
              <a:t>πλέον</a:t>
            </a:r>
            <a:r>
              <a:rPr lang="en-US" altLang="es-ES" sz="1200" dirty="0">
                <a:solidFill>
                  <a:schemeClr val="tx1"/>
                </a:solidFill>
                <a:latin typeface="Arial Rounded MT Bold" panose="020F0704030504030204" pitchFamily="34" charset="0"/>
              </a:rPr>
              <a:t> </a:t>
            </a:r>
            <a:r>
              <a:rPr lang="en-US" altLang="es-ES" sz="1200" dirty="0" err="1">
                <a:solidFill>
                  <a:srgbClr val="7030A0"/>
                </a:solidFill>
                <a:latin typeface="Arial Rounded MT Bold" panose="020F0704030504030204" pitchFamily="34" charset="0"/>
              </a:rPr>
              <a:t>σπουδαίο</a:t>
            </a:r>
            <a:r>
              <a:rPr lang="en-US" altLang="es-ES" sz="1200" dirty="0">
                <a:solidFill>
                  <a:schemeClr val="tx1"/>
                </a:solidFill>
                <a:latin typeface="Arial Rounded MT Bold" panose="020F0704030504030204" pitchFamily="34" charset="0"/>
              </a:rPr>
              <a:t> από </a:t>
            </a:r>
            <a:r>
              <a:rPr lang="en-US" altLang="es-ES" sz="1200" dirty="0" err="1">
                <a:solidFill>
                  <a:schemeClr val="tx1"/>
                </a:solidFill>
                <a:latin typeface="Arial Rounded MT Bold" panose="020F0704030504030204" pitchFamily="34" charset="0"/>
              </a:rPr>
              <a:t>αυτά</a:t>
            </a:r>
            <a:r>
              <a:rPr lang="en-US" altLang="es-ES" sz="1200" dirty="0">
                <a:solidFill>
                  <a:schemeClr val="tx1"/>
                </a:solidFill>
                <a:latin typeface="Arial Rounded MT Bold" panose="020F0704030504030204" pitchFamily="34" charset="0"/>
              </a:rPr>
              <a:t> </a:t>
            </a:r>
            <a:r>
              <a:rPr lang="el-GR" altLang="es-ES" sz="1200" dirty="0">
                <a:solidFill>
                  <a:srgbClr val="7030A0"/>
                </a:solidFill>
                <a:latin typeface="Arial Rounded MT Bold" panose="020F0704030504030204" pitchFamily="34" charset="0"/>
              </a:rPr>
              <a:t>τα</a:t>
            </a:r>
            <a:r>
              <a:rPr lang="en-US" altLang="es-ES" sz="1200" dirty="0">
                <a:solidFill>
                  <a:srgbClr val="7030A0"/>
                </a:solidFill>
                <a:latin typeface="Arial Rounded MT Bold" panose="020F0704030504030204" pitchFamily="34" charset="0"/>
              </a:rPr>
              <a:t> άλματα μπροστά</a:t>
            </a:r>
            <a:r>
              <a:rPr lang="en-US" altLang="es-ES" sz="1200" dirty="0">
                <a:solidFill>
                  <a:schemeClr val="tx1"/>
                </a:solidFill>
                <a:latin typeface="Arial Rounded MT Bold" panose="020F0704030504030204" pitchFamily="34" charset="0"/>
              </a:rPr>
              <a:t>;</a:t>
            </a:r>
            <a:endParaRPr lang="it-IT" altLang="es-ES" sz="1200" dirty="0">
              <a:solidFill>
                <a:schemeClr val="tx1"/>
              </a:solidFill>
              <a:latin typeface="Arial Rounded MT Bold" panose="020F0704030504030204" pitchFamily="34" charset="0"/>
            </a:endParaRPr>
          </a:p>
          <a:p>
            <a:pPr algn="l" rtl="0"/>
            <a:endParaRPr lang="it-IT" dirty="0"/>
          </a:p>
        </p:txBody>
      </p:sp>
      <p:sp>
        <p:nvSpPr>
          <p:cNvPr id="10" name="Donut 24">
            <a:extLst>
              <a:ext uri="{FF2B5EF4-FFF2-40B4-BE49-F238E27FC236}">
                <a16:creationId xmlns:a16="http://schemas.microsoft.com/office/drawing/2014/main" id="{7DDFB17E-A517-4AA3-86E4-1B4B91D44F3D}"/>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7361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chemeClr val="tx2">
                    <a:lumMod val="60000"/>
                    <a:lumOff val="40000"/>
                  </a:schemeClr>
                </a:solidFill>
                <a:latin typeface="Arial Rounded MT Bold" panose="020F0704030504030204" pitchFamily="34" charset="0"/>
              </a:rPr>
              <a:t>1.2: Τεχνητή Νοημοσύνη</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94645766-DDD2-416C-88F6-F9BB2DEB5D5E}"/>
              </a:ext>
            </a:extLst>
          </p:cNvPr>
          <p:cNvSpPr/>
          <p:nvPr/>
        </p:nvSpPr>
        <p:spPr>
          <a:xfrm>
            <a:off x="1620000" y="1399824"/>
            <a:ext cx="5904000" cy="47144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l" rtl="0"/>
            <a:r>
              <a:rPr lang="en-US" altLang="es-ES" sz="1200" dirty="0">
                <a:solidFill>
                  <a:schemeClr val="tx1"/>
                </a:solidFill>
                <a:latin typeface="Arial Rounded MT Bold" panose="020F0704030504030204" pitchFamily="34" charset="0"/>
              </a:rPr>
              <a:t>Πώς αποφασίζουμε ποιο είναι το πιο σημαντικό από αυτά τα άλματα προς τα εμπρός;</a:t>
            </a:r>
            <a:endParaRPr lang="it-IT" altLang="es-ES" sz="1200" dirty="0">
              <a:solidFill>
                <a:schemeClr val="tx1"/>
              </a:solidFill>
              <a:latin typeface="Arial Rounded MT Bold" panose="020F0704030504030204" pitchFamily="34" charset="0"/>
            </a:endParaRPr>
          </a:p>
          <a:p>
            <a:pPr algn="l" rtl="0"/>
            <a:endParaRPr lang="it-IT" dirty="0"/>
          </a:p>
        </p:txBody>
      </p:sp>
      <p:sp>
        <p:nvSpPr>
          <p:cNvPr id="10" name="Donut 24">
            <a:extLst>
              <a:ext uri="{FF2B5EF4-FFF2-40B4-BE49-F238E27FC236}">
                <a16:creationId xmlns:a16="http://schemas.microsoft.com/office/drawing/2014/main" id="{4732C119-5B8C-485A-A33D-69AA9CE9AFC6}"/>
              </a:ext>
            </a:extLst>
          </p:cNvPr>
          <p:cNvSpPr/>
          <p:nvPr/>
        </p:nvSpPr>
        <p:spPr>
          <a:xfrm>
            <a:off x="1721214" y="47843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13" name="Diagrama 12">
            <a:extLst>
              <a:ext uri="{FF2B5EF4-FFF2-40B4-BE49-F238E27FC236}">
                <a16:creationId xmlns:a16="http://schemas.microsoft.com/office/drawing/2014/main" id="{9D1B2053-F820-472E-BDAB-266DB4BAC80E}"/>
              </a:ext>
            </a:extLst>
          </p:cNvPr>
          <p:cNvGraphicFramePr/>
          <p:nvPr>
            <p:extLst>
              <p:ext uri="{D42A27DB-BD31-4B8C-83A1-F6EECF244321}">
                <p14:modId xmlns:p14="http://schemas.microsoft.com/office/powerpoint/2010/main" val="2737488970"/>
              </p:ext>
            </p:extLst>
          </p:nvPr>
        </p:nvGraphicFramePr>
        <p:xfrm>
          <a:off x="1598320" y="1923484"/>
          <a:ext cx="5904000" cy="2896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62709979"/>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36ED8-C5A3-4499-99EB-AFFD298FC52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5B8C1FA-C39A-4D4F-B12F-3CDBE3884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FC7CD9-70AD-458F-9DDE-3BF203144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3438</TotalTime>
  <Words>9450</Words>
  <Application>Microsoft Office PowerPoint</Application>
  <PresentationFormat>Presentación en pantalla (16:9)</PresentationFormat>
  <Paragraphs>728</Paragraphs>
  <Slides>75</Slides>
  <Notes>9</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75</vt:i4>
      </vt:variant>
    </vt:vector>
  </HeadingPairs>
  <TitlesOfParts>
    <vt:vector size="83"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428</cp:revision>
  <dcterms:created xsi:type="dcterms:W3CDTF">2016-12-05T23:26:54Z</dcterms:created>
  <dcterms:modified xsi:type="dcterms:W3CDTF">2024-02-22T16:13:39Z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