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301" r:id="rId3"/>
    <p:sldId id="262" r:id="rId4"/>
    <p:sldId id="299" r:id="rId5"/>
    <p:sldId id="297" r:id="rId6"/>
    <p:sldId id="302" r:id="rId7"/>
    <p:sldId id="300" r:id="rId8"/>
    <p:sldId id="261" r:id="rId9"/>
    <p:sldId id="264" r:id="rId10"/>
    <p:sldId id="257" r:id="rId11"/>
    <p:sldId id="303" r:id="rId12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Nunito" pitchFamily="2" charset="0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16" autoAdjust="0"/>
    <p:restoredTop sz="96828" autoAdjust="0"/>
  </p:normalViewPr>
  <p:slideViewPr>
    <p:cSldViewPr snapToGrid="0" snapToObjects="1">
      <p:cViewPr varScale="1">
        <p:scale>
          <a:sx n="110" d="100"/>
          <a:sy n="110" d="100"/>
        </p:scale>
        <p:origin x="701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 userDrawn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555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 preserve="1">
  <p:cSld name="1_Title + 1 column half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2360"/>
            <a:ext cx="3554289" cy="514585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  <a:gs pos="84000">
                <a:schemeClr val="bg1">
                  <a:alpha val="76000"/>
                </a:schemeClr>
              </a:gs>
              <a:gs pos="92000">
                <a:schemeClr val="bg1"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799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9" r:id="rId8"/>
    <p:sldLayoutId id="2147483663" r:id="rId9"/>
    <p:sldLayoutId id="2147483664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4800" dirty="0"/>
              <a:t>ΒΡΕΙΤΕ ΤΗΝ ΕΠΩΝΥΜΙΑ ΣΑΣ</a:t>
            </a:r>
            <a:endParaRPr lang="de-DE" sz="4800" dirty="0"/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el-GR" sz="2400" dirty="0"/>
              <a:t>ΕΡΓΑΣΤΗΡΙΟ ΕΠΙΧΕΙΡΗΜΑΤΙΚΟΤΗΤΑΣ</a:t>
            </a:r>
            <a:endParaRPr lang="en-GB" sz="32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/>
              <a:t>Η ΔΟΜΗ ΤΗΣ ΙΣΤΟΡΙΑΣ</a:t>
            </a:r>
            <a:endParaRPr sz="3200"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" name="Picture 18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2345750" y="239381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997537" y="1881666"/>
            <a:ext cx="6877634" cy="2069141"/>
            <a:chOff x="704850" y="1628776"/>
            <a:chExt cx="8057561" cy="2638969"/>
          </a:xfrm>
        </p:grpSpPr>
        <p:sp>
          <p:nvSpPr>
            <p:cNvPr id="13" name="Google Shape;71;p6"/>
            <p:cNvSpPr/>
            <p:nvPr/>
          </p:nvSpPr>
          <p:spPr>
            <a:xfrm>
              <a:off x="704850" y="1628776"/>
              <a:ext cx="1828799" cy="2400300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4" name="Google Shape;71;p6"/>
            <p:cNvSpPr/>
            <p:nvPr/>
          </p:nvSpPr>
          <p:spPr>
            <a:xfrm>
              <a:off x="2736849" y="1666236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5" name="Google Shape;71;p6"/>
            <p:cNvSpPr/>
            <p:nvPr/>
          </p:nvSpPr>
          <p:spPr>
            <a:xfrm>
              <a:off x="4851557" y="1716091"/>
              <a:ext cx="1828799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sp>
          <p:nvSpPr>
            <p:cNvPr id="16" name="Google Shape;71;p6"/>
            <p:cNvSpPr/>
            <p:nvPr/>
          </p:nvSpPr>
          <p:spPr>
            <a:xfrm>
              <a:off x="6933611" y="1781721"/>
              <a:ext cx="1828800" cy="2400301"/>
            </a:xfrm>
            <a:custGeom>
              <a:avLst/>
              <a:gdLst/>
              <a:ahLst/>
              <a:cxnLst/>
              <a:rect l="l" t="t" r="r" b="b"/>
              <a:pathLst>
                <a:path w="1717712" h="1953518" extrusionOk="0">
                  <a:moveTo>
                    <a:pt x="1717677" y="1051758"/>
                  </a:moveTo>
                  <a:cubicBezTo>
                    <a:pt x="1717041" y="813899"/>
                    <a:pt x="1713292" y="575995"/>
                    <a:pt x="1710661" y="338136"/>
                  </a:cubicBezTo>
                  <a:cubicBezTo>
                    <a:pt x="1721382" y="143007"/>
                    <a:pt x="1668478" y="-11692"/>
                    <a:pt x="1396636" y="695"/>
                  </a:cubicBezTo>
                  <a:cubicBezTo>
                    <a:pt x="1075945" y="147"/>
                    <a:pt x="626492" y="30556"/>
                    <a:pt x="313102" y="62895"/>
                  </a:cubicBezTo>
                  <a:cubicBezTo>
                    <a:pt x="228254" y="71248"/>
                    <a:pt x="127029" y="84929"/>
                    <a:pt x="80877" y="166423"/>
                  </a:cubicBezTo>
                  <a:cubicBezTo>
                    <a:pt x="57506" y="207641"/>
                    <a:pt x="52222" y="256313"/>
                    <a:pt x="47991" y="302574"/>
                  </a:cubicBezTo>
                  <a:cubicBezTo>
                    <a:pt x="26527" y="536443"/>
                    <a:pt x="5742" y="770773"/>
                    <a:pt x="765" y="1005673"/>
                  </a:cubicBezTo>
                  <a:cubicBezTo>
                    <a:pt x="-2436" y="1229303"/>
                    <a:pt x="2826" y="1455674"/>
                    <a:pt x="47355" y="1675512"/>
                  </a:cubicBezTo>
                  <a:cubicBezTo>
                    <a:pt x="105433" y="1930275"/>
                    <a:pt x="294247" y="1910587"/>
                    <a:pt x="507266" y="1924377"/>
                  </a:cubicBezTo>
                  <a:cubicBezTo>
                    <a:pt x="802152" y="1942663"/>
                    <a:pt x="1097629" y="1958514"/>
                    <a:pt x="1393172" y="1952046"/>
                  </a:cubicBezTo>
                  <a:cubicBezTo>
                    <a:pt x="1441055" y="1950775"/>
                    <a:pt x="1490210" y="1947420"/>
                    <a:pt x="1535440" y="1930429"/>
                  </a:cubicBezTo>
                  <a:cubicBezTo>
                    <a:pt x="1677402" y="1878007"/>
                    <a:pt x="1689065" y="1706645"/>
                    <a:pt x="1699874" y="1577005"/>
                  </a:cubicBezTo>
                  <a:cubicBezTo>
                    <a:pt x="1715068" y="1402398"/>
                    <a:pt x="1718093" y="1226979"/>
                    <a:pt x="1717677" y="1051758"/>
                  </a:cubicBezTo>
                  <a:close/>
                  <a:moveTo>
                    <a:pt x="1684308" y="1587616"/>
                  </a:moveTo>
                  <a:cubicBezTo>
                    <a:pt x="1671833" y="1818701"/>
                    <a:pt x="1618008" y="1947946"/>
                    <a:pt x="1360789" y="1937861"/>
                  </a:cubicBezTo>
                  <a:cubicBezTo>
                    <a:pt x="1016574" y="1942663"/>
                    <a:pt x="672358" y="1921374"/>
                    <a:pt x="329042" y="1897608"/>
                  </a:cubicBezTo>
                  <a:cubicBezTo>
                    <a:pt x="86951" y="1886316"/>
                    <a:pt x="53428" y="1699979"/>
                    <a:pt x="34726" y="1498208"/>
                  </a:cubicBezTo>
                  <a:cubicBezTo>
                    <a:pt x="-9452" y="1099970"/>
                    <a:pt x="26790" y="698817"/>
                    <a:pt x="62702" y="301390"/>
                  </a:cubicBezTo>
                  <a:cubicBezTo>
                    <a:pt x="68753" y="111151"/>
                    <a:pt x="183835" y="84798"/>
                    <a:pt x="348357" y="74011"/>
                  </a:cubicBezTo>
                  <a:cubicBezTo>
                    <a:pt x="645698" y="44939"/>
                    <a:pt x="1089889" y="7404"/>
                    <a:pt x="1389160" y="15363"/>
                  </a:cubicBezTo>
                  <a:cubicBezTo>
                    <a:pt x="1422529" y="16262"/>
                    <a:pt x="1545876" y="-5817"/>
                    <a:pt x="1635416" y="89906"/>
                  </a:cubicBezTo>
                  <a:cubicBezTo>
                    <a:pt x="1708337" y="167848"/>
                    <a:pt x="1693692" y="282645"/>
                    <a:pt x="1696388" y="380999"/>
                  </a:cubicBezTo>
                  <a:cubicBezTo>
                    <a:pt x="1696805" y="783117"/>
                    <a:pt x="1718115" y="1186353"/>
                    <a:pt x="1684242" y="158761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endParaRPr lang="en-US"/>
            </a:p>
          </p:txBody>
        </p:sp>
        <p:pic>
          <p:nvPicPr>
            <p:cNvPr id="9" name="Picture 8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9" t="1342" r="74524" b="54111"/>
            <a:stretch/>
          </p:blipFill>
          <p:spPr bwMode="auto">
            <a:xfrm>
              <a:off x="1047750" y="2314576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0" name="Picture 9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27" t="2349" r="60240" b="53104"/>
            <a:stretch/>
          </p:blipFill>
          <p:spPr bwMode="auto">
            <a:xfrm>
              <a:off x="3219449" y="2220130"/>
              <a:ext cx="9779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1" name="Picture 10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52" t="3691" r="36191" b="51762"/>
            <a:stretch/>
          </p:blipFill>
          <p:spPr bwMode="auto">
            <a:xfrm>
              <a:off x="5194458" y="2401889"/>
              <a:ext cx="1219199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2" name="Picture 11" descr="HAL9001:Users:magdalenakoziol:Downloads:Projekt bez tytułu (15)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39" t="4027" r="952" b="51426"/>
            <a:stretch/>
          </p:blipFill>
          <p:spPr bwMode="auto">
            <a:xfrm>
              <a:off x="6933612" y="2581820"/>
              <a:ext cx="1803400" cy="16859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pic>
        <p:nvPicPr>
          <p:cNvPr id="21" name="Picture 20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4134960" y="2599398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3" name="Picture 22" descr="HAL9001:Users:magdalenakoziol:Downloads:aaa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9" r="66297" b="89539"/>
          <a:stretch/>
        </p:blipFill>
        <p:spPr bwMode="auto">
          <a:xfrm rot="11174133">
            <a:off x="5885224" y="2324550"/>
            <a:ext cx="804105" cy="317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7894" y="2001586"/>
            <a:ext cx="134589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el-GR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‘</a:t>
            </a:r>
            <a:r>
              <a:rPr lang="el-GR" sz="1800" dirty="0" err="1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Ηρωας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31976" y="2027922"/>
            <a:ext cx="15609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el-GR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Εμπόδιο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7153" y="2027922"/>
            <a:ext cx="147797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el-GR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Το Μονοπάτι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5517" y="2097845"/>
            <a:ext cx="1477974" cy="54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800"/>
            </a:pPr>
            <a:r>
              <a:rPr lang="el-GR" sz="18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Αλλαγή και επιβράβευση</a:t>
            </a:r>
            <a:endParaRPr lang="pl-PL" sz="1800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Τροφή για σκέψη</a:t>
            </a:r>
            <a:endParaRPr lang="e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6" name="Picture 5" descr="51xrHMLGJPL._SX330_BO1,204,203,20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52" y="1551695"/>
            <a:ext cx="1751599" cy="2632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341" y="1555881"/>
            <a:ext cx="3330334" cy="26243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798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el-GR" sz="2000" dirty="0"/>
              <a:t>Ονομάζομαι</a:t>
            </a:r>
            <a:r>
              <a:rPr lang="pl-PL" sz="2000" dirty="0"/>
              <a:t>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el-GR" sz="2000" dirty="0"/>
              <a:t>Είμαι</a:t>
            </a:r>
            <a:r>
              <a:rPr lang="pl-PL" sz="2000" dirty="0"/>
              <a:t>….</a:t>
            </a:r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l-GR" sz="4800" dirty="0">
                <a:solidFill>
                  <a:schemeClr val="accent1"/>
                </a:solidFill>
              </a:rPr>
              <a:t>Γεια</a:t>
            </a:r>
            <a:r>
              <a:rPr lang="pl-PL" sz="4800" dirty="0">
                <a:solidFill>
                  <a:schemeClr val="accent1"/>
                </a:solidFill>
              </a:rPr>
              <a:t>!</a:t>
            </a: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33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6000" dirty="0"/>
              <a:t>Ο στόχος</a:t>
            </a:r>
            <a:endParaRPr sz="6000"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l-GR" dirty="0"/>
              <a:t>Να σας βοηθήσουμε να γίνετε επιτυχημένος επιχειρηματίας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l-GR" dirty="0"/>
              <a:t>Έμπνευση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l-GR" dirty="0"/>
              <a:t>Κίνητρο</a:t>
            </a:r>
            <a:endParaRPr lang="en" dirty="0"/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l-GR" sz="4400" dirty="0"/>
              <a:t>ΠΩΣ ΝΑ ΦΤΙΑΞΕΤΕ ΜΙΑ ΕΠΙΧΕΙΡΗΣΗ</a:t>
            </a:r>
            <a:endParaRPr sz="4400"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1773500" y="28576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lnSpc>
                <a:spcPct val="8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l-GR" sz="3600" dirty="0"/>
              <a:t>που ταιριάζει σε εσάς και στους πελάτες σας</a:t>
            </a:r>
            <a:endParaRPr lang="pl-PL" sz="3600" dirty="0"/>
          </a:p>
        </p:txBody>
      </p:sp>
      <p:sp>
        <p:nvSpPr>
          <p:cNvPr id="5" name="Google Shape;193;p16"/>
          <p:cNvSpPr/>
          <p:nvPr/>
        </p:nvSpPr>
        <p:spPr>
          <a:xfrm>
            <a:off x="842052" y="719340"/>
            <a:ext cx="1148350" cy="1100194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348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672945" y="1791103"/>
            <a:ext cx="3402639" cy="24516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l-GR" sz="1600" dirty="0"/>
              <a:t>Σχετικά με την προσφορά - τι αγοράζουν οι άνθρωποι;</a:t>
            </a:r>
            <a:endParaRPr lang="en" sz="1600" dirty="0"/>
          </a:p>
          <a:p>
            <a:pPr indent="-457200">
              <a:lnSpc>
                <a:spcPct val="90000"/>
              </a:lnSpc>
              <a:spcAft>
                <a:spcPts val="1000"/>
              </a:spcAft>
              <a:buClr>
                <a:schemeClr val="tx2">
                  <a:lumMod val="25000"/>
                </a:schemeClr>
              </a:buClr>
            </a:pPr>
            <a:r>
              <a:rPr lang="el-GR" sz="1600" dirty="0"/>
              <a:t>Σχετικά με τους πελάτες - τι τους ωθεί;</a:t>
            </a:r>
            <a:endParaRPr lang="en" sz="1600" dirty="0"/>
          </a:p>
          <a:p>
            <a:pPr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l-GR" sz="1600" dirty="0"/>
              <a:t>Για την επιχείρηση:</a:t>
            </a:r>
            <a:endParaRPr lang="en" sz="1600" dirty="0"/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l-GR" sz="1600" dirty="0"/>
              <a:t>ΓΙΑΤΙ</a:t>
            </a:r>
            <a:endParaRPr lang="en" sz="1600" dirty="0"/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l-GR" sz="1600" dirty="0"/>
              <a:t>Προσωπικότητα</a:t>
            </a:r>
            <a:endParaRPr lang="en" sz="1600" dirty="0"/>
          </a:p>
          <a:p>
            <a:pPr lvl="1"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r>
              <a:rPr lang="el-GR" sz="1600" dirty="0"/>
              <a:t>Αφήγηση που ελκύει τους πελάτες</a:t>
            </a:r>
            <a:endParaRPr lang="en" sz="1600" dirty="0"/>
          </a:p>
          <a:p>
            <a:pPr indent="-457200">
              <a:lnSpc>
                <a:spcPct val="90000"/>
              </a:lnSpc>
              <a:spcAft>
                <a:spcPts val="400"/>
              </a:spcAft>
              <a:buClr>
                <a:schemeClr val="tx2">
                  <a:lumMod val="25000"/>
                </a:schemeClr>
              </a:buClr>
            </a:pPr>
            <a:endParaRPr lang="en" sz="1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3375" y="529038"/>
            <a:ext cx="2879400" cy="951900"/>
          </a:xfrm>
        </p:spPr>
        <p:txBody>
          <a:bodyPr/>
          <a:lstStyle/>
          <a:p>
            <a:r>
              <a:rPr lang="el-GR" sz="3200" dirty="0"/>
              <a:t>ΠΡΟΓΡΑΜΜΑ</a:t>
            </a:r>
            <a:endParaRPr lang="en" sz="3200" dirty="0"/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4800" dirty="0"/>
              <a:t>ΚΑΝΟΝΕΣ</a:t>
            </a:r>
            <a:endParaRPr lang="en" sz="4800"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l-GR" sz="1800" dirty="0"/>
              <a:t>Να είστε </a:t>
            </a:r>
            <a:r>
              <a:rPr lang="el-GR" sz="1800" dirty="0" err="1"/>
              <a:t>κουλ</a:t>
            </a:r>
            <a:endParaRPr lang="en" sz="1800" dirty="0"/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Πάντα στην ώρα σας</a:t>
            </a:r>
            <a:endParaRPr lang="en" sz="1800" dirty="0"/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306891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Σε λειτουργία πτήσης</a:t>
            </a:r>
            <a:endParaRPr lang="en" sz="1800" dirty="0"/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40" y="3716259"/>
            <a:ext cx="159155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Μιλήστε όταν θέλετε</a:t>
            </a:r>
            <a:endParaRPr lang="en" sz="1800" dirty="0"/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Τι άλλο;</a:t>
            </a:r>
            <a:endParaRPr lang="en" sz="1800" dirty="0"/>
          </a:p>
        </p:txBody>
      </p:sp>
    </p:spTree>
    <p:extLst>
      <p:ext uri="{BB962C8B-B14F-4D97-AF65-F5344CB8AC3E}">
        <p14:creationId xmlns:p14="http://schemas.microsoft.com/office/powerpoint/2010/main" val="19259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7;p13"/>
          <p:cNvSpPr/>
          <p:nvPr/>
        </p:nvSpPr>
        <p:spPr>
          <a:xfrm rot="19839698">
            <a:off x="2503174" y="525638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653869" y="487411"/>
            <a:ext cx="3945127" cy="4149941"/>
            <a:chOff x="0" y="0"/>
            <a:chExt cx="3314700" cy="3486785"/>
          </a:xfrm>
        </p:grpSpPr>
        <p:pic>
          <p:nvPicPr>
            <p:cNvPr id="5" name="Picture 4" descr="HAL9001:Users:magdalenakoziol:Downloads:Projekt bez tytułu (14)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71" t="21371" b="5242"/>
            <a:stretch/>
          </p:blipFill>
          <p:spPr bwMode="auto">
            <a:xfrm rot="2197466">
              <a:off x="0" y="0"/>
              <a:ext cx="3314700" cy="348678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6" name="Text Box 137"/>
            <p:cNvSpPr txBox="1"/>
            <p:nvPr/>
          </p:nvSpPr>
          <p:spPr>
            <a:xfrm>
              <a:off x="1143000" y="1600200"/>
              <a:ext cx="914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</a:pPr>
              <a:r>
                <a:rPr lang="el-GR" sz="1800" dirty="0">
                  <a:effectLst/>
                  <a:latin typeface="Calibri"/>
                  <a:ea typeface="ＭＳ 明朝"/>
                  <a:cs typeface="Times New Roman"/>
                </a:rPr>
                <a:t>ΓΙΑΤΙ</a:t>
              </a:r>
              <a:endParaRPr lang="cs-CZ" sz="16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7" name="Text Box 138"/>
            <p:cNvSpPr txBox="1"/>
            <p:nvPr/>
          </p:nvSpPr>
          <p:spPr>
            <a:xfrm>
              <a:off x="1714500" y="2171700"/>
              <a:ext cx="698444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l-GR" sz="2000" dirty="0">
                  <a:effectLst/>
                  <a:latin typeface="Calibri"/>
                  <a:ea typeface="ＭＳ 明朝"/>
                  <a:cs typeface="Times New Roman"/>
                </a:rPr>
                <a:t>ΠΩΣ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  <p:sp>
          <p:nvSpPr>
            <p:cNvPr id="8" name="Text Box 139"/>
            <p:cNvSpPr txBox="1"/>
            <p:nvPr/>
          </p:nvSpPr>
          <p:spPr>
            <a:xfrm>
              <a:off x="1807717" y="2628900"/>
              <a:ext cx="821183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l-GR" sz="2000" dirty="0">
                  <a:effectLst/>
                  <a:latin typeface="Calibri"/>
                  <a:ea typeface="ＭＳ 明朝"/>
                  <a:cs typeface="Times New Roman"/>
                </a:rPr>
                <a:t>ΤΙ</a:t>
              </a:r>
              <a:endParaRPr lang="cs-CZ" sz="1800" dirty="0">
                <a:effectLst/>
                <a:ea typeface="ＭＳ 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65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/>
              <a:t>Η ΕΠΙΧΕΙΡΗΣΗ ΜΑΣ</a:t>
            </a:r>
            <a:endParaRPr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88900" lvl="0" indent="0">
              <a:lnSpc>
                <a:spcPct val="120000"/>
              </a:lnSpc>
              <a:buNone/>
            </a:pPr>
            <a:r>
              <a:rPr lang="el-GR" dirty="0"/>
              <a:t>Η επιχείρησή μας </a:t>
            </a:r>
            <a:r>
              <a:rPr lang="pl-PL" dirty="0"/>
              <a:t>(</a:t>
            </a:r>
            <a:r>
              <a:rPr lang="el-GR" dirty="0"/>
              <a:t>ολοκληρώνει την αποστολή</a:t>
            </a:r>
            <a:r>
              <a:rPr lang="pl-PL" dirty="0"/>
              <a:t>- </a:t>
            </a:r>
            <a:r>
              <a:rPr lang="el-GR" dirty="0"/>
              <a:t>ΓΙΑΤΙ</a:t>
            </a:r>
            <a:r>
              <a:rPr lang="pl-PL" dirty="0"/>
              <a:t>) </a:t>
            </a:r>
          </a:p>
          <a:p>
            <a:pPr marL="88900" lvl="0" indent="0">
              <a:lnSpc>
                <a:spcPct val="120000"/>
              </a:lnSpc>
              <a:buNone/>
            </a:pPr>
            <a:endParaRPr lang="pl-PL" dirty="0"/>
          </a:p>
          <a:p>
            <a:pPr marL="88900" lvl="0" indent="0">
              <a:lnSpc>
                <a:spcPct val="120000"/>
              </a:lnSpc>
              <a:buNone/>
            </a:pPr>
            <a:r>
              <a:rPr lang="el-GR" dirty="0"/>
              <a:t>χάρη σε</a:t>
            </a:r>
            <a:r>
              <a:rPr lang="pl-PL" dirty="0"/>
              <a:t>(</a:t>
            </a:r>
            <a:r>
              <a:rPr lang="el-GR" dirty="0"/>
              <a:t>λειτουργίες και πράξεις</a:t>
            </a:r>
            <a:r>
              <a:rPr lang="pl-PL" dirty="0"/>
              <a:t>- </a:t>
            </a:r>
            <a:r>
              <a:rPr lang="el-GR" dirty="0"/>
              <a:t>ΠΩΣ</a:t>
            </a:r>
            <a:r>
              <a:rPr lang="pl-PL" dirty="0"/>
              <a:t>)  </a:t>
            </a:r>
          </a:p>
          <a:p>
            <a:pPr marL="88900" lvl="0" indent="0">
              <a:lnSpc>
                <a:spcPct val="120000"/>
              </a:lnSpc>
              <a:buNone/>
            </a:pPr>
            <a:endParaRPr lang="pl-PL" dirty="0"/>
          </a:p>
          <a:p>
            <a:pPr marL="88900" lvl="0" indent="0">
              <a:lnSpc>
                <a:spcPct val="120000"/>
              </a:lnSpc>
              <a:buNone/>
            </a:pPr>
            <a:r>
              <a:rPr lang="el-GR" dirty="0"/>
              <a:t>του προϊόντος </a:t>
            </a:r>
            <a:r>
              <a:rPr lang="pl-PL" dirty="0"/>
              <a:t>(</a:t>
            </a:r>
            <a:r>
              <a:rPr lang="el-GR" dirty="0"/>
              <a:t>ΤΙ</a:t>
            </a:r>
            <a:r>
              <a:rPr lang="pl-PL" dirty="0"/>
              <a:t>).</a:t>
            </a:r>
            <a:r>
              <a:rPr lang="cs-CZ" dirty="0"/>
              <a:t> </a:t>
            </a:r>
            <a:endParaRPr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/>
              <a:t>ΑΡΧΕΤΥΠΑ</a:t>
            </a:r>
            <a:endParaRPr sz="3200" dirty="0"/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744830" y="2270447"/>
            <a:ext cx="3277512" cy="147882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b="1" dirty="0"/>
              <a:t>Σταθερότητα και ασφάλεια</a:t>
            </a:r>
            <a:endParaRPr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Δημιουργός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Ηγέτης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Φροντιστής</a:t>
            </a:r>
            <a:endParaRPr lang="pl-PL" sz="1400" dirty="0"/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3462591" y="1441260"/>
            <a:ext cx="2840347" cy="1374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l-GR" sz="1600" b="1" dirty="0"/>
              <a:t>Ανεξαρτησία και ολοκλήρωση</a:t>
            </a:r>
            <a:endParaRPr lang="en-US"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Σοφός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Εξερευνητής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Αθώος</a:t>
            </a:r>
            <a:endParaRPr lang="pl-PL" sz="1400" dirty="0"/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5783151" y="2274760"/>
            <a:ext cx="2744439" cy="1478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l-GR" sz="1600" b="1" dirty="0"/>
              <a:t>Αλλαγή και επιβράβευση</a:t>
            </a:r>
            <a:endParaRPr lang="en-US"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Μάγος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Παράνομος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Ήρωας</a:t>
            </a:r>
            <a:endParaRPr lang="pl-PL" sz="1400" dirty="0"/>
          </a:p>
        </p:txBody>
      </p:sp>
      <p:sp>
        <p:nvSpPr>
          <p:cNvPr id="9" name="Google Shape;254;p23"/>
          <p:cNvSpPr txBox="1">
            <a:spLocks/>
          </p:cNvSpPr>
          <p:nvPr/>
        </p:nvSpPr>
        <p:spPr>
          <a:xfrm>
            <a:off x="3360850" y="3396649"/>
            <a:ext cx="2904345" cy="12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l-GR" sz="1600" b="1" dirty="0"/>
              <a:t>Αίσθηση του </a:t>
            </a:r>
            <a:r>
              <a:rPr lang="el-GR" sz="1600" b="1" dirty="0" err="1"/>
              <a:t>ανήκειν</a:t>
            </a:r>
            <a:r>
              <a:rPr lang="el-GR" sz="1600" b="1" dirty="0"/>
              <a:t> και ικανοποίηση</a:t>
            </a:r>
            <a:endParaRPr lang="pl-PL" sz="1600" b="1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Συνοδός / καθημερινός άνθρωπος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Απατεώνας</a:t>
            </a:r>
            <a:endParaRPr lang="pl-PL" sz="1400" dirty="0"/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</a:pPr>
            <a:r>
              <a:rPr lang="el-GR" sz="1400" dirty="0"/>
              <a:t>Εραστής</a:t>
            </a:r>
            <a:endParaRPr lang="pl-PL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169</Words>
  <Application>Microsoft Office PowerPoint</Application>
  <PresentationFormat>On-screen Show (16:9)</PresentationFormat>
  <Paragraphs>63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Arial</vt:lpstr>
      <vt:lpstr>Nunito</vt:lpstr>
      <vt:lpstr>Amatic SC</vt:lpstr>
      <vt:lpstr>Curio template</vt:lpstr>
      <vt:lpstr>ΒΡΕΙΤΕ ΤΗΝ ΕΠΩΝΥΜΙΑ ΣΑΣ</vt:lpstr>
      <vt:lpstr>PowerPoint Presentation</vt:lpstr>
      <vt:lpstr>Ο στόχος</vt:lpstr>
      <vt:lpstr>ΠΩΣ ΝΑ ΦΤΙΑΞΕΤΕ ΜΙΑ ΕΠΙΧΕΙΡΗΣΗ</vt:lpstr>
      <vt:lpstr>ΠΡΟΓΡΑΜΜΑ</vt:lpstr>
      <vt:lpstr>ΚΑΝΟΝΕΣ</vt:lpstr>
      <vt:lpstr>PowerPoint Presentation</vt:lpstr>
      <vt:lpstr>Η ΕΠΙΧΕΙΡΗΣΗ ΜΑΣ</vt:lpstr>
      <vt:lpstr>ΑΡΧΕΤΥΠΑ</vt:lpstr>
      <vt:lpstr>Η ΔΟΜΗ ΤΗΣ ΙΣΤΟΡΙΑΣ</vt:lpstr>
      <vt:lpstr>Τροφή για σκέψη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dc:creator>kalli</dc:creator>
  <cp:lastModifiedBy>kalliopistefani@outlook.com</cp:lastModifiedBy>
  <cp:revision>33</cp:revision>
  <dcterms:modified xsi:type="dcterms:W3CDTF">2022-09-19T15:36:05Z</dcterms:modified>
</cp:coreProperties>
</file>