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0"/>
  </p:notesMasterIdLst>
  <p:handoutMasterIdLst>
    <p:handoutMasterId r:id="rId21"/>
  </p:handoutMasterIdLst>
  <p:sldIdLst>
    <p:sldId id="407" r:id="rId2"/>
    <p:sldId id="410" r:id="rId3"/>
    <p:sldId id="408" r:id="rId4"/>
    <p:sldId id="409" r:id="rId5"/>
    <p:sldId id="381" r:id="rId6"/>
    <p:sldId id="415" r:id="rId7"/>
    <p:sldId id="416" r:id="rId8"/>
    <p:sldId id="417" r:id="rId9"/>
    <p:sldId id="418" r:id="rId10"/>
    <p:sldId id="419" r:id="rId11"/>
    <p:sldId id="420" r:id="rId12"/>
    <p:sldId id="421" r:id="rId13"/>
    <p:sldId id="422" r:id="rId14"/>
    <p:sldId id="424" r:id="rId15"/>
    <p:sldId id="423" r:id="rId16"/>
    <p:sldId id="425" r:id="rId17"/>
    <p:sldId id="426" r:id="rId18"/>
    <p:sldId id="414" r:id="rId19"/>
  </p:sldIdLst>
  <p:sldSz cx="12192000" cy="6858000"/>
  <p:notesSz cx="6881813" cy="100155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B0AFD"/>
    <a:srgbClr val="7EA732"/>
    <a:srgbClr val="FB8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3" autoAdjust="0"/>
    <p:restoredTop sz="94974" autoAdjust="0"/>
  </p:normalViewPr>
  <p:slideViewPr>
    <p:cSldViewPr snapToGrid="0">
      <p:cViewPr varScale="1">
        <p:scale>
          <a:sx n="69" d="100"/>
          <a:sy n="69" d="100"/>
        </p:scale>
        <p:origin x="-540"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82119" cy="502516"/>
          </a:xfrm>
          <a:prstGeom prst="rect">
            <a:avLst/>
          </a:prstGeom>
        </p:spPr>
        <p:txBody>
          <a:bodyPr vert="horz" lIns="92382" tIns="46191" rIns="92382" bIns="46191" rtlCol="0"/>
          <a:lstStyle>
            <a:lvl1pPr algn="l">
              <a:defRPr sz="1200"/>
            </a:lvl1pPr>
          </a:lstStyle>
          <a:p>
            <a:endParaRPr lang="es-ES"/>
          </a:p>
        </p:txBody>
      </p:sp>
      <p:sp>
        <p:nvSpPr>
          <p:cNvPr id="3" name="Marcador de fecha 2"/>
          <p:cNvSpPr>
            <a:spLocks noGrp="1"/>
          </p:cNvSpPr>
          <p:nvPr>
            <p:ph type="dt" sz="quarter" idx="1"/>
          </p:nvPr>
        </p:nvSpPr>
        <p:spPr>
          <a:xfrm>
            <a:off x="3898103" y="1"/>
            <a:ext cx="2982119" cy="502516"/>
          </a:xfrm>
          <a:prstGeom prst="rect">
            <a:avLst/>
          </a:prstGeom>
        </p:spPr>
        <p:txBody>
          <a:bodyPr vert="horz" lIns="92382" tIns="46191" rIns="92382" bIns="46191" rtlCol="0"/>
          <a:lstStyle>
            <a:lvl1pPr algn="r">
              <a:defRPr sz="1200"/>
            </a:lvl1pPr>
          </a:lstStyle>
          <a:p>
            <a:fld id="{A9379DA7-FA97-44F4-AAA7-F141050A0376}" type="datetimeFigureOut">
              <a:rPr lang="es-ES" smtClean="0"/>
              <a:pPr/>
              <a:t>06/12/2017</a:t>
            </a:fld>
            <a:endParaRPr lang="es-ES"/>
          </a:p>
        </p:txBody>
      </p:sp>
      <p:sp>
        <p:nvSpPr>
          <p:cNvPr id="4" name="Marcador de pie de página 3"/>
          <p:cNvSpPr>
            <a:spLocks noGrp="1"/>
          </p:cNvSpPr>
          <p:nvPr>
            <p:ph type="ftr" sz="quarter" idx="2"/>
          </p:nvPr>
        </p:nvSpPr>
        <p:spPr>
          <a:xfrm>
            <a:off x="1" y="9513025"/>
            <a:ext cx="2982119" cy="502515"/>
          </a:xfrm>
          <a:prstGeom prst="rect">
            <a:avLst/>
          </a:prstGeom>
        </p:spPr>
        <p:txBody>
          <a:bodyPr vert="horz" lIns="92382" tIns="46191" rIns="92382" bIns="46191"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98103" y="9513025"/>
            <a:ext cx="2982119" cy="502515"/>
          </a:xfrm>
          <a:prstGeom prst="rect">
            <a:avLst/>
          </a:prstGeom>
        </p:spPr>
        <p:txBody>
          <a:bodyPr vert="horz" lIns="92382" tIns="46191" rIns="92382" bIns="46191"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2"/>
            <a:ext cx="2982119" cy="500777"/>
          </a:xfrm>
          <a:prstGeom prst="rect">
            <a:avLst/>
          </a:prstGeom>
        </p:spPr>
        <p:txBody>
          <a:bodyPr vert="horz" lIns="92382" tIns="46191" rIns="92382" bIns="46191" rtlCol="0"/>
          <a:lstStyle>
            <a:lvl1pPr algn="l">
              <a:defRPr sz="1200"/>
            </a:lvl1pPr>
          </a:lstStyle>
          <a:p>
            <a:endParaRPr lang="es-ES"/>
          </a:p>
        </p:txBody>
      </p:sp>
      <p:sp>
        <p:nvSpPr>
          <p:cNvPr id="3" name="2 Marcador de fecha"/>
          <p:cNvSpPr>
            <a:spLocks noGrp="1"/>
          </p:cNvSpPr>
          <p:nvPr>
            <p:ph type="dt" idx="1"/>
          </p:nvPr>
        </p:nvSpPr>
        <p:spPr>
          <a:xfrm>
            <a:off x="3898103" y="2"/>
            <a:ext cx="2982119" cy="500777"/>
          </a:xfrm>
          <a:prstGeom prst="rect">
            <a:avLst/>
          </a:prstGeom>
        </p:spPr>
        <p:txBody>
          <a:bodyPr vert="horz" lIns="92382" tIns="46191" rIns="92382" bIns="46191" rtlCol="0"/>
          <a:lstStyle>
            <a:lvl1pPr algn="r">
              <a:defRPr sz="1200"/>
            </a:lvl1pPr>
          </a:lstStyle>
          <a:p>
            <a:fld id="{E29DEA65-EA00-4373-B68E-8F3E704452D4}" type="datetimeFigureOut">
              <a:rPr lang="es-ES" smtClean="0"/>
              <a:pPr/>
              <a:t>06/12/2017</a:t>
            </a:fld>
            <a:endParaRPr lang="es-ES"/>
          </a:p>
        </p:txBody>
      </p:sp>
      <p:sp>
        <p:nvSpPr>
          <p:cNvPr id="4" name="3 Marcador de imagen de diapositiva"/>
          <p:cNvSpPr>
            <a:spLocks noGrp="1" noRot="1" noChangeAspect="1"/>
          </p:cNvSpPr>
          <p:nvPr>
            <p:ph type="sldImg" idx="2"/>
          </p:nvPr>
        </p:nvSpPr>
        <p:spPr>
          <a:xfrm>
            <a:off x="103188" y="750888"/>
            <a:ext cx="6675437" cy="3754437"/>
          </a:xfrm>
          <a:prstGeom prst="rect">
            <a:avLst/>
          </a:prstGeom>
          <a:noFill/>
          <a:ln w="12700">
            <a:solidFill>
              <a:prstClr val="black"/>
            </a:solidFill>
          </a:ln>
        </p:spPr>
        <p:txBody>
          <a:bodyPr vert="horz" lIns="92382" tIns="46191" rIns="92382" bIns="46191" rtlCol="0" anchor="ctr"/>
          <a:lstStyle/>
          <a:p>
            <a:endParaRPr lang="es-ES"/>
          </a:p>
        </p:txBody>
      </p:sp>
      <p:sp>
        <p:nvSpPr>
          <p:cNvPr id="5" name="4 Marcador de notas"/>
          <p:cNvSpPr>
            <a:spLocks noGrp="1"/>
          </p:cNvSpPr>
          <p:nvPr>
            <p:ph type="body" sz="quarter" idx="3"/>
          </p:nvPr>
        </p:nvSpPr>
        <p:spPr>
          <a:xfrm>
            <a:off x="688182" y="4757382"/>
            <a:ext cx="5505450" cy="4506992"/>
          </a:xfrm>
          <a:prstGeom prst="rect">
            <a:avLst/>
          </a:prstGeom>
        </p:spPr>
        <p:txBody>
          <a:bodyPr vert="horz" lIns="92382" tIns="46191" rIns="92382" bIns="4619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1" y="9513025"/>
            <a:ext cx="2982119" cy="500777"/>
          </a:xfrm>
          <a:prstGeom prst="rect">
            <a:avLst/>
          </a:prstGeom>
        </p:spPr>
        <p:txBody>
          <a:bodyPr vert="horz" lIns="92382" tIns="46191" rIns="92382" bIns="46191"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98103" y="9513025"/>
            <a:ext cx="2982119" cy="500777"/>
          </a:xfrm>
          <a:prstGeom prst="rect">
            <a:avLst/>
          </a:prstGeom>
        </p:spPr>
        <p:txBody>
          <a:bodyPr vert="horz" lIns="92382" tIns="46191" rIns="92382" bIns="46191"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 xmlns:p14="http://schemas.microsoft.com/office/powerpoint/2010/main" val="29228349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 xmlns:p14="http://schemas.microsoft.com/office/powerpoint/2010/main" val="212475746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08951511"/>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 xmlns:p14="http://schemas.microsoft.com/office/powerpoint/2010/main" val="140487160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37105125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192832725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826649402"/>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3914179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269793433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 xmlns:p14="http://schemas.microsoft.com/office/powerpoint/2010/main" val="271421067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386398083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smtClean="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smtClean="0"/>
              <a:t>Haga clic para modificar el estilo de texto del patrón</a:t>
            </a:r>
          </a:p>
          <a:p>
            <a:pPr lvl="1"/>
            <a:r>
              <a:rPr lang="es-ES" altLang="es-ES" dirty="0" smtClean="0"/>
              <a:t>Segundo nivel</a:t>
            </a:r>
          </a:p>
          <a:p>
            <a:pPr lvl="2"/>
            <a:r>
              <a:rPr lang="es-ES" altLang="es-ES" dirty="0" smtClean="0"/>
              <a:t>Tercer nivel</a:t>
            </a:r>
          </a:p>
          <a:p>
            <a:pPr lvl="3"/>
            <a:r>
              <a:rPr lang="es-ES" altLang="es-ES" dirty="0" smtClean="0"/>
              <a:t>Cuarto nivel</a:t>
            </a:r>
          </a:p>
          <a:p>
            <a:pPr lvl="4"/>
            <a:r>
              <a:rPr lang="es-ES" altLang="es-ES" dirty="0"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245721"/>
            <a:ext cx="9144000" cy="1435643"/>
          </a:xfrm>
        </p:spPr>
        <p:txBody>
          <a:bodyPr/>
          <a:lstStyle/>
          <a:p>
            <a:r>
              <a:rPr lang="en-US" sz="2800" b="1" dirty="0" smtClean="0"/>
              <a:t>Modulo N </a:t>
            </a:r>
            <a:r>
              <a:rPr lang="en-US" sz="2800" b="1" dirty="0" smtClean="0">
                <a:solidFill>
                  <a:schemeClr val="tx1"/>
                </a:solidFill>
              </a:rPr>
              <a:t>1: </a:t>
            </a:r>
            <a:r>
              <a:rPr lang="en-IE" sz="2800" b="1" dirty="0" smtClean="0">
                <a:solidFill>
                  <a:srgbClr val="336600"/>
                </a:solidFill>
              </a:rPr>
              <a:t>Marketing/</a:t>
            </a:r>
            <a:r>
              <a:rPr lang="en-IE" sz="2800" b="1" dirty="0" err="1" smtClean="0">
                <a:solidFill>
                  <a:srgbClr val="336600"/>
                </a:solidFill>
              </a:rPr>
              <a:t>Promozione</a:t>
            </a:r>
            <a:r>
              <a:rPr lang="en-IE" sz="2800" b="1" dirty="0" smtClean="0">
                <a:solidFill>
                  <a:srgbClr val="336600"/>
                </a:solidFill>
              </a:rPr>
              <a:t> &amp; E-commerce</a:t>
            </a:r>
            <a:endParaRPr lang="en-IE" sz="2800" b="1" dirty="0">
              <a:solidFill>
                <a:schemeClr val="tx1"/>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US" dirty="0" err="1" smtClean="0"/>
              <a:t>Elaborato</a:t>
            </a:r>
            <a:r>
              <a:rPr lang="en-US" dirty="0" smtClean="0"/>
              <a:t> dal </a:t>
            </a:r>
            <a:r>
              <a:rPr lang="en-US" dirty="0" err="1" smtClean="0"/>
              <a:t>consorzio</a:t>
            </a:r>
            <a:r>
              <a:rPr lang="en-US" dirty="0" smtClean="0"/>
              <a:t> di </a:t>
            </a:r>
            <a:r>
              <a:rPr lang="en-US" dirty="0" err="1" smtClean="0"/>
              <a:t>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it-IT" sz="3200" b="1" dirty="0" smtClean="0">
                <a:solidFill>
                  <a:srgbClr val="C00000"/>
                </a:solidFill>
              </a:rPr>
              <a:t>Tipologie di </a:t>
            </a:r>
            <a:r>
              <a:rPr lang="tr-TR" sz="3200" b="1" dirty="0" smtClean="0">
                <a:solidFill>
                  <a:srgbClr val="C00000"/>
                </a:solidFill>
              </a:rPr>
              <a:t>E-com</a:t>
            </a:r>
            <a:r>
              <a:rPr lang="en-US" sz="3200" b="1" dirty="0" smtClean="0">
                <a:solidFill>
                  <a:srgbClr val="C00000"/>
                </a:solidFill>
              </a:rPr>
              <a:t>m</a:t>
            </a:r>
            <a:r>
              <a:rPr lang="tr-TR" sz="3200" b="1" dirty="0" smtClean="0">
                <a:solidFill>
                  <a:srgbClr val="C00000"/>
                </a:solidFill>
              </a:rPr>
              <a:t>erce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Rectangle 5"/>
          <p:cNvSpPr txBox="1">
            <a:spLocks noChangeArrowheads="1"/>
          </p:cNvSpPr>
          <p:nvPr/>
        </p:nvSpPr>
        <p:spPr bwMode="auto">
          <a:xfrm>
            <a:off x="221673" y="2326554"/>
            <a:ext cx="11970327" cy="28550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B2B (Business-to-Business</a:t>
            </a:r>
            <a:r>
              <a:rPr lang="it-IT" sz="3200" dirty="0" smtClean="0"/>
              <a:t>/</a:t>
            </a:r>
            <a:r>
              <a:rPr kumimoji="0" lang="it-IT" sz="3200" i="0" u="none" strike="noStrike" kern="1200" cap="none" spc="0" normalizeH="0" baseline="0" noProof="0" dirty="0" smtClean="0">
                <a:ln>
                  <a:noFill/>
                </a:ln>
                <a:effectLst/>
                <a:uLnTx/>
                <a:uFillTx/>
                <a:latin typeface="+mn-lt"/>
                <a:ea typeface="+mn-ea"/>
                <a:cs typeface="+mn-cs"/>
              </a:rPr>
              <a:t> Azienda - </a:t>
            </a:r>
            <a:r>
              <a:rPr lang="it-IT" sz="3200" dirty="0" smtClean="0"/>
              <a:t>A</a:t>
            </a:r>
            <a:r>
              <a:rPr kumimoji="0" lang="it-IT" sz="3200" i="0" u="none" strike="noStrike" kern="1200" cap="none" spc="0" normalizeH="0" baseline="0" noProof="0" dirty="0" err="1" smtClean="0">
                <a:ln>
                  <a:noFill/>
                </a:ln>
                <a:effectLst/>
                <a:uLnTx/>
                <a:uFillTx/>
                <a:latin typeface="+mn-lt"/>
                <a:ea typeface="+mn-ea"/>
                <a:cs typeface="+mn-cs"/>
              </a:rPr>
              <a:t>zienda</a:t>
            </a:r>
            <a:r>
              <a:rPr kumimoji="0" lang="tr-TR" sz="3200" i="0" u="none" strike="noStrike" kern="1200" cap="none" spc="0" normalizeH="0" baseline="0" noProof="0" dirty="0" smtClean="0">
                <a:ln>
                  <a:noFill/>
                </a:ln>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B2C (Business-to-Consumer</a:t>
            </a:r>
            <a:r>
              <a:rPr kumimoji="0" lang="it-IT" sz="3200" i="0" u="none" strike="noStrike" kern="1200" cap="none" spc="0" normalizeH="0" baseline="0" noProof="0" dirty="0" smtClean="0">
                <a:ln>
                  <a:noFill/>
                </a:ln>
                <a:effectLst/>
                <a:uLnTx/>
                <a:uFillTx/>
                <a:latin typeface="+mn-lt"/>
                <a:ea typeface="+mn-ea"/>
                <a:cs typeface="+mn-cs"/>
              </a:rPr>
              <a:t> / Azienda - Consumatore</a:t>
            </a:r>
            <a:r>
              <a:rPr kumimoji="0" lang="tr-TR" sz="3200" i="0" u="none" strike="noStrike" kern="1200" cap="none" spc="0" normalizeH="0" baseline="0" noProof="0" dirty="0" smtClean="0">
                <a:ln>
                  <a:noFill/>
                </a:ln>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C2B (Consumer-to-Business</a:t>
            </a:r>
            <a:r>
              <a:rPr kumimoji="0" lang="it-IT" sz="3200" i="0" u="none" strike="noStrike" kern="1200" cap="none" spc="0" normalizeH="0" baseline="0" noProof="0" dirty="0" smtClean="0">
                <a:ln>
                  <a:noFill/>
                </a:ln>
                <a:effectLst/>
                <a:uLnTx/>
                <a:uFillTx/>
                <a:latin typeface="+mn-lt"/>
                <a:ea typeface="+mn-ea"/>
                <a:cs typeface="+mn-cs"/>
              </a:rPr>
              <a:t> / Consumatore - Azienda</a:t>
            </a:r>
            <a:r>
              <a:rPr kumimoji="0" lang="tr-TR" sz="3200" i="0" u="none" strike="noStrike" kern="1200" cap="none" spc="0" normalizeH="0" baseline="0" noProof="0" dirty="0" smtClean="0">
                <a:ln>
                  <a:noFill/>
                </a:ln>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smtClean="0">
                <a:ln>
                  <a:noFill/>
                </a:ln>
                <a:effectLst/>
                <a:uLnTx/>
                <a:uFillTx/>
                <a:latin typeface="+mn-lt"/>
                <a:ea typeface="+mn-ea"/>
                <a:cs typeface="+mn-cs"/>
              </a:rPr>
              <a:t>C2C (Consumer-to-Consumer</a:t>
            </a:r>
            <a:r>
              <a:rPr kumimoji="0" lang="it-IT" sz="3200" i="0" u="none" strike="noStrike" kern="1200" cap="none" spc="0" normalizeH="0" baseline="0" noProof="0" dirty="0" smtClean="0">
                <a:ln>
                  <a:noFill/>
                </a:ln>
                <a:effectLst/>
                <a:uLnTx/>
                <a:uFillTx/>
                <a:latin typeface="+mn-lt"/>
                <a:ea typeface="+mn-ea"/>
                <a:cs typeface="+mn-cs"/>
              </a:rPr>
              <a:t> / Consumatore - </a:t>
            </a:r>
            <a:r>
              <a:rPr kumimoji="0" lang="it-IT" sz="3200" i="0" u="none" strike="noStrike" kern="1200" cap="none" spc="0" normalizeH="0" baseline="0" noProof="0" dirty="0" err="1" smtClean="0">
                <a:ln>
                  <a:noFill/>
                </a:ln>
                <a:effectLst/>
                <a:uLnTx/>
                <a:uFillTx/>
                <a:latin typeface="+mn-lt"/>
                <a:ea typeface="+mn-ea"/>
                <a:cs typeface="+mn-cs"/>
              </a:rPr>
              <a:t>Consumatore</a:t>
            </a:r>
            <a:r>
              <a:rPr lang="tr-TR" sz="3200" dirty="0" smtClean="0"/>
              <a:t>)</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v"/>
              <a:tabLst/>
              <a:defRPr/>
            </a:pPr>
            <a:endParaRPr kumimoji="0" lang="tr-TR" sz="20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v"/>
              <a:tabLst/>
              <a:defRPr/>
            </a:pPr>
            <a:endParaRPr kumimoji="0" lang="tr-TR" sz="1400" b="1"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tr-TR" sz="2400" b="0" i="0" u="none" strike="noStrike" kern="1200" cap="none" spc="0" normalizeH="0" baseline="0" noProof="0" dirty="0" smtClean="0">
              <a:ln>
                <a:noFill/>
              </a:ln>
              <a:solidFill>
                <a:srgbClr val="FF0000"/>
              </a:solidFill>
              <a:effectLst/>
              <a:uLnTx/>
              <a:uFillTx/>
              <a:latin typeface="+mn-lt"/>
              <a:ea typeface="+mn-ea"/>
              <a:cs typeface="+mn-cs"/>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1) BUSINESS TO BUSINESS     (B2B)</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6" name="Rectangle 3"/>
          <p:cNvSpPr txBox="1">
            <a:spLocks noChangeArrowheads="1"/>
          </p:cNvSpPr>
          <p:nvPr/>
        </p:nvSpPr>
        <p:spPr bwMode="auto">
          <a:xfrm>
            <a:off x="609600" y="1897084"/>
            <a:ext cx="5384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l-GR" sz="2400" b="0" i="0" u="none" strike="noStrike" kern="1200" cap="none" spc="0" normalizeH="0" baseline="0" noProof="0" dirty="0" smtClean="0">
                <a:ln>
                  <a:noFill/>
                </a:ln>
                <a:solidFill>
                  <a:schemeClr val="tx1"/>
                </a:solidFill>
                <a:effectLst/>
                <a:uLnTx/>
                <a:uFillTx/>
                <a:latin typeface="+mn-lt"/>
                <a:ea typeface="+mn-ea"/>
                <a:cs typeface="+mn-cs"/>
              </a:rPr>
              <a:t>B2B </a:t>
            </a:r>
            <a:r>
              <a:rPr kumimoji="0" lang="it-IT" sz="2400" b="0" i="0" u="none" strike="noStrike" kern="1200" cap="none" spc="0" normalizeH="0" baseline="0" noProof="0" dirty="0" smtClean="0">
                <a:ln>
                  <a:noFill/>
                </a:ln>
                <a:solidFill>
                  <a:schemeClr val="tx1"/>
                </a:solidFill>
                <a:effectLst/>
                <a:uLnTx/>
                <a:uFillTx/>
                <a:latin typeface="+mn-lt"/>
                <a:ea typeface="+mn-ea"/>
                <a:cs typeface="+mn-cs"/>
              </a:rPr>
              <a:t>può</a:t>
            </a:r>
            <a:r>
              <a:rPr kumimoji="0" lang="it-IT" sz="2400" b="0" i="0" u="none" strike="noStrike" kern="1200" cap="none" spc="0" normalizeH="0" noProof="0" dirty="0" smtClean="0">
                <a:ln>
                  <a:noFill/>
                </a:ln>
                <a:solidFill>
                  <a:schemeClr val="tx1"/>
                </a:solidFill>
                <a:effectLst/>
                <a:uLnTx/>
                <a:uFillTx/>
                <a:latin typeface="+mn-lt"/>
                <a:ea typeface="+mn-ea"/>
                <a:cs typeface="+mn-cs"/>
              </a:rPr>
              <a:t> essere aperto a tutte le parti interessate, o limitato a partecipanti specifici, </a:t>
            </a:r>
            <a:r>
              <a:rPr kumimoji="0" lang="it-IT" sz="2400" b="0" i="0" u="none" strike="noStrike" kern="1200" cap="none" spc="0" normalizeH="0" noProof="0" dirty="0" err="1" smtClean="0">
                <a:ln>
                  <a:noFill/>
                </a:ln>
                <a:solidFill>
                  <a:schemeClr val="tx1"/>
                </a:solidFill>
                <a:effectLst/>
                <a:uLnTx/>
                <a:uFillTx/>
                <a:latin typeface="+mn-lt"/>
                <a:ea typeface="+mn-ea"/>
                <a:cs typeface="+mn-cs"/>
              </a:rPr>
              <a:t>pre-qualificati</a:t>
            </a:r>
            <a:r>
              <a:rPr kumimoji="0" lang="it-IT" sz="2400" b="0" i="0" u="none" strike="noStrike" kern="1200" cap="none" spc="0" normalizeH="0" noProof="0" dirty="0" smtClean="0">
                <a:ln>
                  <a:noFill/>
                </a:ln>
                <a:solidFill>
                  <a:schemeClr val="tx1"/>
                </a:solidFill>
                <a:effectLst/>
                <a:uLnTx/>
                <a:uFillTx/>
                <a:latin typeface="+mn-lt"/>
                <a:ea typeface="+mn-ea"/>
                <a:cs typeface="+mn-cs"/>
              </a:rPr>
              <a:t> (mercato elettronico privato). </a:t>
            </a: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mn-ea"/>
                <a:cs typeface="+mn-cs"/>
              </a:rPr>
              <a:t>Aziende che fanno affari</a:t>
            </a:r>
            <a:r>
              <a:rPr kumimoji="0" lang="it-IT" sz="2400" b="0" i="0" u="none" strike="noStrike" kern="1200" cap="none" spc="0" normalizeH="0" noProof="0" dirty="0" smtClean="0">
                <a:ln>
                  <a:noFill/>
                </a:ln>
                <a:solidFill>
                  <a:schemeClr val="tx1"/>
                </a:solidFill>
                <a:effectLst/>
                <a:uLnTx/>
                <a:uFillTx/>
                <a:latin typeface="+mn-lt"/>
                <a:ea typeface="+mn-ea"/>
                <a:cs typeface="+mn-cs"/>
              </a:rPr>
              <a:t> con altre come ad esempio fabbricanti che vendono a distributori e  grossisti che vendono ai </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retailers. </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8" name="Picture 9" descr="b2b-ecommerce-solutions"/>
          <p:cNvPicPr>
            <a:picLocks noChangeAspect="1" noChangeArrowheads="1"/>
          </p:cNvPicPr>
          <p:nvPr/>
        </p:nvPicPr>
        <p:blipFill>
          <a:blip r:embed="rId2"/>
          <a:srcRect/>
          <a:stretch>
            <a:fillRect/>
          </a:stretch>
        </p:blipFill>
        <p:spPr bwMode="auto">
          <a:xfrm>
            <a:off x="7056967" y="1268413"/>
            <a:ext cx="4895851" cy="4895850"/>
          </a:xfrm>
          <a:prstGeom prst="rect">
            <a:avLst/>
          </a:prstGeom>
          <a:noFill/>
          <a:ln w="9525">
            <a:noFill/>
            <a:miter lim="800000"/>
            <a:headEnd/>
            <a:tailEnd/>
          </a:ln>
        </p:spPr>
      </p:pic>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401" y="732652"/>
            <a:ext cx="10972800" cy="1143000"/>
          </a:xfrm>
        </p:spPr>
        <p:txBody>
          <a:bodyPr/>
          <a:lstStyle/>
          <a:p>
            <a:pPr algn="l"/>
            <a:r>
              <a:rPr lang="tr-TR" sz="3200" b="1" dirty="0" smtClean="0">
                <a:solidFill>
                  <a:srgbClr val="C00000"/>
                </a:solidFill>
              </a:rPr>
              <a:t>2) BUSINESS TO CONSUMER</a:t>
            </a:r>
            <a:r>
              <a:rPr lang="en-US" sz="3200" b="1" dirty="0" smtClean="0">
                <a:solidFill>
                  <a:srgbClr val="C00000"/>
                </a:solidFill>
              </a:rPr>
              <a:t> </a:t>
            </a:r>
            <a:r>
              <a:rPr lang="tr-TR" sz="3200" b="1" dirty="0" smtClean="0">
                <a:solidFill>
                  <a:srgbClr val="C00000"/>
                </a:solidFill>
              </a:rPr>
              <a:t>(B2C)</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579480"/>
            <a:ext cx="10331533" cy="5847755"/>
          </a:xfrm>
          <a:prstGeom prst="rect">
            <a:avLst/>
          </a:prstGeom>
        </p:spPr>
        <p:txBody>
          <a:bodyPr wrap="square">
            <a:spAutoFit/>
          </a:bodyPr>
          <a:lstStyle/>
          <a:p>
            <a:pPr algn="just"/>
            <a:r>
              <a:rPr lang="it-IT" sz="3200" dirty="0" smtClean="0"/>
              <a:t>Le aziende vendono al pubblico generico, tipicamente attraverso cataloghi, utilizzando il software carrello.</a:t>
            </a:r>
            <a:endParaRPr lang="tr-TR" sz="3200" dirty="0" smtClean="0"/>
          </a:p>
          <a:p>
            <a:pPr algn="just"/>
            <a:r>
              <a:rPr lang="tr-TR" sz="3200" dirty="0" smtClean="0"/>
              <a:t>B2C </a:t>
            </a:r>
            <a:r>
              <a:rPr lang="it-IT" sz="3200" dirty="0" smtClean="0"/>
              <a:t>è il commercio diretto tra l’azienda e il consumatore. </a:t>
            </a:r>
            <a:endParaRPr lang="tr-TR" sz="3200" dirty="0" smtClean="0"/>
          </a:p>
          <a:p>
            <a:pPr algn="just"/>
            <a:r>
              <a:rPr lang="it-IT" sz="3200" dirty="0" smtClean="0"/>
              <a:t>Mette a disposizione la vendita diretta attraverso i canali online. Se si desidera vendere beni e servizi al cliente, si progetta il sito Web del fornitore in modo che chiunque possa acquistare qualsiasi prodotto direttamente da esso.</a:t>
            </a:r>
            <a:endParaRPr lang="en-US" sz="3200" dirty="0" smtClean="0"/>
          </a:p>
          <a:p>
            <a:endParaRPr lang="en-US" dirty="0" smtClean="0"/>
          </a:p>
          <a:p>
            <a:endParaRPr lang="en-US" dirty="0" smtClean="0"/>
          </a:p>
          <a:p>
            <a:endParaRPr lang="tr-TR" dirty="0" smtClean="0"/>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3) CONSUMER TO BUSINESS (C2B)</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4031873"/>
          </a:xfrm>
          <a:prstGeom prst="rect">
            <a:avLst/>
          </a:prstGeom>
        </p:spPr>
        <p:txBody>
          <a:bodyPr wrap="square">
            <a:spAutoFit/>
          </a:bodyPr>
          <a:lstStyle/>
          <a:p>
            <a:r>
              <a:rPr lang="it-IT" sz="3200" dirty="0" smtClean="0"/>
              <a:t>Un consumatore pubblica il suo progetto con un budget prefissato online e in poche ore le aziende riesaminano i requisiti del consumatore e fanno un'offerta per il progetto. Il consumatore esamina le offerte e seleziona la società che completerà il progetto. C2B fornisce ai consumatori di tutto il mondo il terreno di incontro e la piattaforma per tali transazioni</a:t>
            </a:r>
            <a:endParaRPr lang="el-GR" sz="3200" dirty="0"/>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smtClean="0">
                <a:solidFill>
                  <a:srgbClr val="C00000"/>
                </a:solidFill>
              </a:rPr>
              <a:t>4)CONSUMER TO CONSUMER (C2C)</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8" name="7 - Ορθογώνιο"/>
          <p:cNvSpPr/>
          <p:nvPr/>
        </p:nvSpPr>
        <p:spPr>
          <a:xfrm>
            <a:off x="724394" y="2005572"/>
            <a:ext cx="10117777" cy="1015663"/>
          </a:xfrm>
          <a:prstGeom prst="rect">
            <a:avLst/>
          </a:prstGeom>
        </p:spPr>
        <p:txBody>
          <a:bodyPr wrap="square">
            <a:spAutoFit/>
          </a:bodyPr>
          <a:lstStyle/>
          <a:p>
            <a:pPr algn="just"/>
            <a:r>
              <a:rPr lang="it-IT" sz="2000" dirty="0" smtClean="0"/>
              <a:t>Facilita la transazione online di beni o servizi tra due persone. Non è coinvolto alcun intermediario visibile, ma le parti non possono eseguire le transazioni senza la piattaforma fornita dal market maker online come </a:t>
            </a:r>
            <a:r>
              <a:rPr lang="it-IT" sz="2000" dirty="0" err="1" smtClean="0"/>
              <a:t>eBay</a:t>
            </a:r>
            <a:endParaRPr lang="tr-TR" sz="2000" dirty="0" smtClean="0"/>
          </a:p>
        </p:txBody>
      </p:sp>
      <p:pic>
        <p:nvPicPr>
          <p:cNvPr id="9" name="Picture 4" descr="ebay"/>
          <p:cNvPicPr>
            <a:picLocks noChangeAspect="1" noChangeArrowheads="1"/>
          </p:cNvPicPr>
          <p:nvPr/>
        </p:nvPicPr>
        <p:blipFill>
          <a:blip r:embed="rId2"/>
          <a:srcRect/>
          <a:stretch>
            <a:fillRect/>
          </a:stretch>
        </p:blipFill>
        <p:spPr bwMode="auto">
          <a:xfrm>
            <a:off x="4575959" y="3231408"/>
            <a:ext cx="5577417" cy="2778125"/>
          </a:xfrm>
          <a:prstGeom prst="rect">
            <a:avLst/>
          </a:prstGeom>
          <a:noFill/>
          <a:ln w="9525">
            <a:noFill/>
            <a:miter lim="800000"/>
            <a:headEnd/>
            <a:tailEnd/>
          </a:ln>
        </p:spPr>
      </p:pic>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smtClean="0">
                <a:solidFill>
                  <a:srgbClr val="C00000"/>
                </a:solidFill>
              </a:rPr>
              <a:t>Le </a:t>
            </a:r>
            <a:r>
              <a:rPr lang="en-US" sz="3200" b="1" dirty="0" err="1" smtClean="0">
                <a:solidFill>
                  <a:srgbClr val="C00000"/>
                </a:solidFill>
              </a:rPr>
              <a:t>opportunità</a:t>
            </a:r>
            <a:r>
              <a:rPr lang="en-US" sz="3200" b="1" dirty="0" smtClean="0">
                <a:solidFill>
                  <a:srgbClr val="C00000"/>
                </a:solidFill>
              </a:rPr>
              <a:t> aziendali </a:t>
            </a:r>
            <a:r>
              <a:rPr lang="en-US" sz="3200" b="1" dirty="0" err="1" smtClean="0">
                <a:solidFill>
                  <a:srgbClr val="C00000"/>
                </a:solidFill>
              </a:rPr>
              <a:t>nell’E</a:t>
            </a:r>
            <a:r>
              <a:rPr lang="en-US" sz="3200" b="1" dirty="0" smtClean="0">
                <a:solidFill>
                  <a:srgbClr val="C00000"/>
                </a:solidFill>
              </a:rPr>
              <a:t>-commerce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653143" y="1843598"/>
            <a:ext cx="10355283" cy="3724096"/>
          </a:xfrm>
          <a:prstGeom prst="rect">
            <a:avLst/>
          </a:prstGeom>
        </p:spPr>
        <p:txBody>
          <a:bodyPr wrap="square">
            <a:spAutoFit/>
          </a:bodyPr>
          <a:lstStyle/>
          <a:p>
            <a:pPr>
              <a:buNone/>
            </a:pPr>
            <a:r>
              <a:rPr lang="en-US" sz="2000" b="1" dirty="0" err="1" smtClean="0"/>
              <a:t>Nuovi</a:t>
            </a:r>
            <a:r>
              <a:rPr lang="en-US" sz="2000" b="1" dirty="0" smtClean="0"/>
              <a:t> </a:t>
            </a:r>
            <a:r>
              <a:rPr lang="en-US" sz="2000" b="1" dirty="0" err="1" smtClean="0"/>
              <a:t>prodotti</a:t>
            </a:r>
            <a:r>
              <a:rPr lang="en-US" sz="2000" b="1" dirty="0" smtClean="0"/>
              <a:t> e </a:t>
            </a:r>
            <a:r>
              <a:rPr lang="en-US" sz="2000" b="1" dirty="0" err="1" smtClean="0"/>
              <a:t>servizi</a:t>
            </a:r>
            <a:r>
              <a:rPr lang="en-US" sz="2000" b="1" dirty="0" smtClean="0"/>
              <a:t> </a:t>
            </a:r>
          </a:p>
          <a:p>
            <a:pPr algn="just"/>
            <a:r>
              <a:rPr lang="it-IT" sz="2400" dirty="0" smtClean="0"/>
              <a:t>Le tecnologie elettroniche aumentano in modo significativo l’abilità organizzativa e aprono le porte a nuovi servizi apprezzati dai clienti. In molti casi, le informazioni e le conoscenze stanno diventando i nuovi prodotti o servizi del futuro. Le aziende sono anche in grado di reperire nuovi materiali, tecnologie o tecniche e avventurarsi in mercati precedentemente al di fuori delle attività commerciali. Le joint venture sono sempre più possibili grazie alle tecnologie elettroniche che offrono alle imprese nuove opportunità e potenziali aree di crescita</a:t>
            </a:r>
            <a:endParaRPr lang="en-US" sz="2400" dirty="0" smtClean="0"/>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smtClean="0">
                <a:solidFill>
                  <a:srgbClr val="C00000"/>
                </a:solidFill>
              </a:rPr>
              <a:t>Le </a:t>
            </a:r>
            <a:r>
              <a:rPr lang="en-US" sz="3200" b="1" dirty="0" err="1" smtClean="0">
                <a:solidFill>
                  <a:srgbClr val="C00000"/>
                </a:solidFill>
              </a:rPr>
              <a:t>opportunità</a:t>
            </a:r>
            <a:r>
              <a:rPr lang="en-US" sz="3200" b="1" dirty="0" smtClean="0">
                <a:solidFill>
                  <a:srgbClr val="C00000"/>
                </a:solidFill>
              </a:rPr>
              <a:t> aziendali </a:t>
            </a:r>
            <a:r>
              <a:rPr lang="en-US" sz="3200" b="1" dirty="0" err="1" smtClean="0">
                <a:solidFill>
                  <a:srgbClr val="C00000"/>
                </a:solidFill>
              </a:rPr>
              <a:t>nell’E</a:t>
            </a:r>
            <a:r>
              <a:rPr lang="en-US" sz="3200" b="1" dirty="0" smtClean="0">
                <a:solidFill>
                  <a:srgbClr val="C00000"/>
                </a:solidFill>
              </a:rPr>
              <a:t>-commerce: </a:t>
            </a:r>
            <a:r>
              <a:rPr lang="en-US" sz="3200" b="1" dirty="0" err="1" smtClean="0">
                <a:solidFill>
                  <a:srgbClr val="C00000"/>
                </a:solidFill>
              </a:rPr>
              <a:t>nuovi</a:t>
            </a:r>
            <a:r>
              <a:rPr lang="en-US" sz="3200" b="1" dirty="0" smtClean="0">
                <a:solidFill>
                  <a:srgbClr val="C00000"/>
                </a:solidFill>
              </a:rPr>
              <a:t> </a:t>
            </a:r>
            <a:r>
              <a:rPr lang="en-US" sz="3200" b="1" dirty="0" err="1" smtClean="0">
                <a:solidFill>
                  <a:srgbClr val="C00000"/>
                </a:solidFill>
              </a:rPr>
              <a:t>prodotti</a:t>
            </a:r>
            <a:r>
              <a:rPr lang="en-US" sz="3200" b="1" dirty="0" smtClean="0">
                <a:solidFill>
                  <a:srgbClr val="C00000"/>
                </a:solidFill>
              </a:rPr>
              <a:t> e </a:t>
            </a:r>
            <a:r>
              <a:rPr lang="en-US" sz="3200" b="1" smtClean="0">
                <a:solidFill>
                  <a:srgbClr val="C00000"/>
                </a:solidFill>
              </a:rPr>
              <a:t>servizi</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368136" y="2149019"/>
            <a:ext cx="10355283" cy="4801314"/>
          </a:xfrm>
          <a:prstGeom prst="rect">
            <a:avLst/>
          </a:prstGeom>
        </p:spPr>
        <p:txBody>
          <a:bodyPr wrap="square">
            <a:spAutoFit/>
          </a:bodyPr>
          <a:lstStyle/>
          <a:p>
            <a:pPr>
              <a:buNone/>
            </a:pPr>
            <a:r>
              <a:rPr lang="en-US" dirty="0" smtClean="0"/>
              <a:t>Per </a:t>
            </a:r>
            <a:r>
              <a:rPr lang="en-US" dirty="0" err="1" smtClean="0"/>
              <a:t>entrare</a:t>
            </a:r>
            <a:r>
              <a:rPr lang="en-US" dirty="0" smtClean="0"/>
              <a:t> a far parte di un </a:t>
            </a:r>
            <a:r>
              <a:rPr lang="en-US" dirty="0" err="1" smtClean="0"/>
              <a:t>nuovo</a:t>
            </a:r>
            <a:r>
              <a:rPr lang="en-US" dirty="0" smtClean="0"/>
              <a:t> </a:t>
            </a:r>
            <a:r>
              <a:rPr lang="en-US" dirty="0" err="1" smtClean="0"/>
              <a:t>mercato</a:t>
            </a:r>
            <a:r>
              <a:rPr lang="en-US" dirty="0" smtClean="0"/>
              <a:t>, </a:t>
            </a:r>
            <a:r>
              <a:rPr lang="en-US" dirty="0" err="1" smtClean="0"/>
              <a:t>un’azienda</a:t>
            </a:r>
            <a:r>
              <a:rPr lang="en-US" dirty="0" smtClean="0"/>
              <a:t> </a:t>
            </a:r>
            <a:r>
              <a:rPr lang="en-US" dirty="0" err="1" smtClean="0"/>
              <a:t>dovrebbe</a:t>
            </a:r>
            <a:r>
              <a:rPr lang="en-US" dirty="0" smtClean="0"/>
              <a:t> </a:t>
            </a:r>
            <a:r>
              <a:rPr lang="en-US" dirty="0" err="1" smtClean="0"/>
              <a:t>considerare</a:t>
            </a:r>
            <a:r>
              <a:rPr lang="en-US" dirty="0" smtClean="0"/>
              <a:t> I </a:t>
            </a:r>
            <a:r>
              <a:rPr lang="en-US" dirty="0" err="1" smtClean="0"/>
              <a:t>seguenti</a:t>
            </a:r>
            <a:r>
              <a:rPr lang="en-US" dirty="0" smtClean="0"/>
              <a:t> 10 steps:</a:t>
            </a:r>
          </a:p>
          <a:p>
            <a:pPr>
              <a:buNone/>
            </a:pPr>
            <a:r>
              <a:rPr lang="en-US" dirty="0" smtClean="0"/>
              <a:t>1. La lingua del </a:t>
            </a:r>
            <a:r>
              <a:rPr lang="en-US" dirty="0" err="1" smtClean="0"/>
              <a:t>Paese</a:t>
            </a:r>
            <a:r>
              <a:rPr lang="en-US" dirty="0" smtClean="0"/>
              <a:t>, </a:t>
            </a:r>
            <a:r>
              <a:rPr lang="en-US" dirty="0" err="1" smtClean="0"/>
              <a:t>assicurandosi</a:t>
            </a:r>
            <a:r>
              <a:rPr lang="en-US" dirty="0" smtClean="0"/>
              <a:t> </a:t>
            </a:r>
            <a:r>
              <a:rPr lang="en-US" dirty="0" err="1" smtClean="0"/>
              <a:t>che</a:t>
            </a:r>
            <a:r>
              <a:rPr lang="en-US" dirty="0" smtClean="0"/>
              <a:t> le </a:t>
            </a:r>
            <a:r>
              <a:rPr lang="en-US" dirty="0" err="1" smtClean="0"/>
              <a:t>informazioni</a:t>
            </a:r>
            <a:r>
              <a:rPr lang="en-US" dirty="0" smtClean="0"/>
              <a:t> </a:t>
            </a:r>
            <a:r>
              <a:rPr lang="en-US" dirty="0" err="1" smtClean="0"/>
              <a:t>importanti</a:t>
            </a:r>
            <a:r>
              <a:rPr lang="en-US" dirty="0" smtClean="0"/>
              <a:t> </a:t>
            </a:r>
            <a:r>
              <a:rPr lang="en-US" dirty="0" err="1" smtClean="0"/>
              <a:t>siano</a:t>
            </a:r>
            <a:r>
              <a:rPr lang="en-US" dirty="0" smtClean="0"/>
              <a:t> </a:t>
            </a:r>
            <a:r>
              <a:rPr lang="en-US" dirty="0" err="1" smtClean="0"/>
              <a:t>tradotte</a:t>
            </a:r>
            <a:r>
              <a:rPr lang="en-US" dirty="0" smtClean="0"/>
              <a:t> e </a:t>
            </a:r>
            <a:r>
              <a:rPr lang="en-US" dirty="0" err="1" smtClean="0"/>
              <a:t>adattate</a:t>
            </a:r>
            <a:r>
              <a:rPr lang="en-US" dirty="0" smtClean="0"/>
              <a:t> </a:t>
            </a:r>
            <a:r>
              <a:rPr lang="en-US" dirty="0" err="1" smtClean="0"/>
              <a:t>alla</a:t>
            </a:r>
            <a:r>
              <a:rPr lang="en-US" dirty="0" smtClean="0"/>
              <a:t> lingua di </a:t>
            </a:r>
            <a:r>
              <a:rPr lang="en-US" dirty="0" err="1" smtClean="0"/>
              <a:t>arrivo</a:t>
            </a:r>
            <a:r>
              <a:rPr lang="en-US" dirty="0" smtClean="0"/>
              <a:t>. </a:t>
            </a:r>
          </a:p>
          <a:p>
            <a:pPr>
              <a:buNone/>
            </a:pPr>
            <a:r>
              <a:rPr lang="en-US" dirty="0" smtClean="0"/>
              <a:t>2. </a:t>
            </a:r>
            <a:r>
              <a:rPr lang="en-US" dirty="0" err="1" smtClean="0"/>
              <a:t>Scegliere</a:t>
            </a:r>
            <a:r>
              <a:rPr lang="en-US" dirty="0" smtClean="0"/>
              <a:t> le parole </a:t>
            </a:r>
            <a:r>
              <a:rPr lang="en-US" dirty="0" err="1" smtClean="0"/>
              <a:t>chiave</a:t>
            </a:r>
            <a:r>
              <a:rPr lang="en-US" dirty="0" smtClean="0"/>
              <a:t> del website e </a:t>
            </a:r>
            <a:r>
              <a:rPr lang="en-US" dirty="0" err="1" smtClean="0"/>
              <a:t>cercare</a:t>
            </a:r>
            <a:r>
              <a:rPr lang="en-US" dirty="0" smtClean="0"/>
              <a:t> </a:t>
            </a:r>
            <a:r>
              <a:rPr lang="en-US" dirty="0" err="1" smtClean="0"/>
              <a:t>gli</a:t>
            </a:r>
            <a:r>
              <a:rPr lang="en-US" dirty="0" smtClean="0"/>
              <a:t> </a:t>
            </a:r>
            <a:r>
              <a:rPr lang="en-US" dirty="0" err="1" smtClean="0"/>
              <a:t>elenchi</a:t>
            </a:r>
            <a:r>
              <a:rPr lang="en-US" dirty="0" smtClean="0"/>
              <a:t> </a:t>
            </a:r>
            <a:r>
              <a:rPr lang="en-US" dirty="0" err="1" smtClean="0"/>
              <a:t>dei</a:t>
            </a:r>
            <a:r>
              <a:rPr lang="en-US" dirty="0" smtClean="0"/>
              <a:t> </a:t>
            </a:r>
            <a:r>
              <a:rPr lang="en-US" dirty="0" err="1" smtClean="0"/>
              <a:t>motori</a:t>
            </a:r>
            <a:r>
              <a:rPr lang="en-US" dirty="0" smtClean="0"/>
              <a:t> di </a:t>
            </a:r>
            <a:r>
              <a:rPr lang="en-US" dirty="0" err="1" smtClean="0"/>
              <a:t>ricerca</a:t>
            </a:r>
            <a:r>
              <a:rPr lang="en-US" dirty="0" smtClean="0"/>
              <a:t>  per </a:t>
            </a:r>
            <a:r>
              <a:rPr lang="en-US" dirty="0" err="1" smtClean="0"/>
              <a:t>adattarli</a:t>
            </a:r>
            <a:r>
              <a:rPr lang="en-US" dirty="0" smtClean="0"/>
              <a:t> </a:t>
            </a:r>
            <a:r>
              <a:rPr lang="en-US" dirty="0" err="1" smtClean="0"/>
              <a:t>alla</a:t>
            </a:r>
            <a:r>
              <a:rPr lang="en-US" dirty="0" smtClean="0"/>
              <a:t> lingua.</a:t>
            </a:r>
          </a:p>
          <a:p>
            <a:pPr>
              <a:buNone/>
            </a:pPr>
            <a:r>
              <a:rPr lang="en-US" dirty="0" smtClean="0"/>
              <a:t>3. </a:t>
            </a:r>
            <a:r>
              <a:rPr lang="en-US" dirty="0" err="1" smtClean="0"/>
              <a:t>Anche</a:t>
            </a:r>
            <a:r>
              <a:rPr lang="en-US" dirty="0" smtClean="0"/>
              <a:t> le </a:t>
            </a:r>
            <a:r>
              <a:rPr lang="en-US" dirty="0" err="1" smtClean="0"/>
              <a:t>istruzioni</a:t>
            </a:r>
            <a:r>
              <a:rPr lang="en-US" dirty="0" smtClean="0"/>
              <a:t> </a:t>
            </a:r>
            <a:r>
              <a:rPr lang="en-US" dirty="0" err="1" smtClean="0"/>
              <a:t>dei</a:t>
            </a:r>
            <a:r>
              <a:rPr lang="en-US" dirty="0" smtClean="0"/>
              <a:t> </a:t>
            </a:r>
            <a:r>
              <a:rPr lang="en-US" dirty="0" err="1" smtClean="0"/>
              <a:t>prodotti</a:t>
            </a:r>
            <a:r>
              <a:rPr lang="en-US" dirty="0" smtClean="0"/>
              <a:t> o I </a:t>
            </a:r>
            <a:r>
              <a:rPr lang="en-US" dirty="0" err="1" smtClean="0"/>
              <a:t>manuali</a:t>
            </a:r>
            <a:r>
              <a:rPr lang="en-US" dirty="0" smtClean="0"/>
              <a:t> </a:t>
            </a:r>
            <a:r>
              <a:rPr lang="en-US" dirty="0" err="1" smtClean="0"/>
              <a:t>devono</a:t>
            </a:r>
            <a:r>
              <a:rPr lang="en-US" dirty="0" smtClean="0"/>
              <a:t> </a:t>
            </a:r>
            <a:r>
              <a:rPr lang="en-US" dirty="0" err="1" smtClean="0"/>
              <a:t>essere</a:t>
            </a:r>
            <a:r>
              <a:rPr lang="en-US" dirty="0" smtClean="0"/>
              <a:t> </a:t>
            </a:r>
            <a:r>
              <a:rPr lang="en-US" dirty="0" err="1" smtClean="0"/>
              <a:t>tradotti</a:t>
            </a:r>
            <a:r>
              <a:rPr lang="en-US" dirty="0" smtClean="0"/>
              <a:t>. </a:t>
            </a:r>
          </a:p>
          <a:p>
            <a:pPr>
              <a:buNone/>
            </a:pPr>
            <a:r>
              <a:rPr lang="en-US" dirty="0" smtClean="0"/>
              <a:t>4. </a:t>
            </a:r>
            <a:r>
              <a:rPr lang="en-US" dirty="0" err="1" smtClean="0"/>
              <a:t>Alcuni</a:t>
            </a:r>
            <a:r>
              <a:rPr lang="en-US" dirty="0" smtClean="0"/>
              <a:t> </a:t>
            </a:r>
            <a:r>
              <a:rPr lang="en-US" dirty="0" err="1" smtClean="0"/>
              <a:t>prodotti</a:t>
            </a:r>
            <a:r>
              <a:rPr lang="en-US" dirty="0" smtClean="0"/>
              <a:t> </a:t>
            </a:r>
            <a:r>
              <a:rPr lang="en-US" dirty="0" err="1" smtClean="0"/>
              <a:t>potrebbero</a:t>
            </a:r>
            <a:r>
              <a:rPr lang="en-US" dirty="0" smtClean="0"/>
              <a:t> </a:t>
            </a:r>
            <a:r>
              <a:rPr lang="en-US" dirty="0" err="1" smtClean="0"/>
              <a:t>richiedere</a:t>
            </a:r>
            <a:r>
              <a:rPr lang="en-US" dirty="0" smtClean="0"/>
              <a:t> </a:t>
            </a:r>
            <a:r>
              <a:rPr lang="en-US" dirty="0" err="1" smtClean="0"/>
              <a:t>l’approvazione</a:t>
            </a:r>
            <a:r>
              <a:rPr lang="en-US" dirty="0" smtClean="0"/>
              <a:t> </a:t>
            </a:r>
            <a:r>
              <a:rPr lang="en-US" dirty="0" err="1" smtClean="0"/>
              <a:t>delle</a:t>
            </a:r>
            <a:r>
              <a:rPr lang="en-US" dirty="0" smtClean="0"/>
              <a:t> </a:t>
            </a:r>
            <a:r>
              <a:rPr lang="en-US" dirty="0" err="1" smtClean="0"/>
              <a:t>autorità</a:t>
            </a:r>
            <a:r>
              <a:rPr lang="en-US" dirty="0" smtClean="0"/>
              <a:t> </a:t>
            </a:r>
            <a:r>
              <a:rPr lang="en-US" dirty="0" err="1" smtClean="0"/>
              <a:t>locali</a:t>
            </a:r>
            <a:r>
              <a:rPr lang="en-US" dirty="0" smtClean="0"/>
              <a:t>. </a:t>
            </a:r>
          </a:p>
          <a:p>
            <a:pPr>
              <a:buNone/>
            </a:pPr>
            <a:r>
              <a:rPr lang="en-US" dirty="0" smtClean="0"/>
              <a:t>5. </a:t>
            </a:r>
            <a:r>
              <a:rPr lang="en-US" dirty="0" err="1" smtClean="0"/>
              <a:t>Verificare</a:t>
            </a:r>
            <a:r>
              <a:rPr lang="en-US" dirty="0" smtClean="0"/>
              <a:t> IVA/GST  (</a:t>
            </a:r>
            <a:r>
              <a:rPr lang="en-US" dirty="0" err="1" smtClean="0"/>
              <a:t>tassa</a:t>
            </a:r>
            <a:r>
              <a:rPr lang="en-US" dirty="0" smtClean="0"/>
              <a:t> </a:t>
            </a:r>
            <a:r>
              <a:rPr lang="en-US" dirty="0" err="1" smtClean="0"/>
              <a:t>su</a:t>
            </a:r>
            <a:r>
              <a:rPr lang="en-US" dirty="0" smtClean="0"/>
              <a:t> </a:t>
            </a:r>
            <a:r>
              <a:rPr lang="en-US" dirty="0" err="1" smtClean="0"/>
              <a:t>beni</a:t>
            </a:r>
            <a:r>
              <a:rPr lang="en-US" dirty="0" smtClean="0"/>
              <a:t> e </a:t>
            </a:r>
            <a:r>
              <a:rPr lang="en-US" dirty="0" err="1" smtClean="0"/>
              <a:t>servizi</a:t>
            </a:r>
            <a:r>
              <a:rPr lang="en-US" dirty="0" smtClean="0"/>
              <a:t>) e </a:t>
            </a:r>
            <a:r>
              <a:rPr lang="en-US" dirty="0" err="1" smtClean="0"/>
              <a:t>altre</a:t>
            </a:r>
            <a:r>
              <a:rPr lang="en-US" dirty="0" smtClean="0"/>
              <a:t> </a:t>
            </a:r>
            <a:r>
              <a:rPr lang="en-US" dirty="0" err="1" smtClean="0"/>
              <a:t>questioni</a:t>
            </a:r>
            <a:r>
              <a:rPr lang="en-US" dirty="0" smtClean="0"/>
              <a:t> legate </a:t>
            </a:r>
            <a:r>
              <a:rPr lang="en-US" dirty="0" err="1" smtClean="0"/>
              <a:t>alla</a:t>
            </a:r>
            <a:r>
              <a:rPr lang="en-US" dirty="0" smtClean="0"/>
              <a:t> </a:t>
            </a:r>
            <a:r>
              <a:rPr lang="en-US" dirty="0" err="1" smtClean="0"/>
              <a:t>tassazione</a:t>
            </a:r>
            <a:r>
              <a:rPr lang="en-US" dirty="0" smtClean="0"/>
              <a:t>. </a:t>
            </a:r>
          </a:p>
          <a:p>
            <a:pPr>
              <a:buNone/>
            </a:pPr>
            <a:r>
              <a:rPr lang="en-US" dirty="0" smtClean="0"/>
              <a:t>6. </a:t>
            </a:r>
            <a:r>
              <a:rPr lang="en-US" dirty="0" err="1" smtClean="0"/>
              <a:t>Stabilire</a:t>
            </a:r>
            <a:r>
              <a:rPr lang="en-US" dirty="0" smtClean="0"/>
              <a:t> un </a:t>
            </a:r>
            <a:r>
              <a:rPr lang="en-US" dirty="0" err="1" smtClean="0"/>
              <a:t>servizio</a:t>
            </a:r>
            <a:r>
              <a:rPr lang="en-US" dirty="0" smtClean="0"/>
              <a:t> post-</a:t>
            </a:r>
            <a:r>
              <a:rPr lang="en-US" dirty="0" err="1" smtClean="0"/>
              <a:t>vendita</a:t>
            </a:r>
            <a:r>
              <a:rPr lang="en-US" dirty="0" smtClean="0"/>
              <a:t> e </a:t>
            </a:r>
            <a:r>
              <a:rPr lang="en-US" dirty="0" err="1" smtClean="0"/>
              <a:t>riparazioni</a:t>
            </a:r>
            <a:r>
              <a:rPr lang="en-US" dirty="0" smtClean="0"/>
              <a:t> </a:t>
            </a:r>
            <a:r>
              <a:rPr lang="en-US" dirty="0" err="1" smtClean="0"/>
              <a:t>ragionevolmente</a:t>
            </a:r>
            <a:r>
              <a:rPr lang="en-US" dirty="0" smtClean="0"/>
              <a:t> </a:t>
            </a:r>
            <a:r>
              <a:rPr lang="en-US" dirty="0" err="1" smtClean="0"/>
              <a:t>vicino</a:t>
            </a:r>
            <a:r>
              <a:rPr lang="en-US" dirty="0" smtClean="0"/>
              <a:t> al </a:t>
            </a:r>
            <a:r>
              <a:rPr lang="en-US" dirty="0" err="1" smtClean="0"/>
              <a:t>nuovo</a:t>
            </a:r>
            <a:r>
              <a:rPr lang="en-US" dirty="0" smtClean="0"/>
              <a:t> </a:t>
            </a:r>
            <a:r>
              <a:rPr lang="en-US" dirty="0" err="1" smtClean="0"/>
              <a:t>mercato</a:t>
            </a:r>
            <a:r>
              <a:rPr lang="en-US" dirty="0" smtClean="0"/>
              <a:t>. </a:t>
            </a:r>
          </a:p>
          <a:p>
            <a:pPr>
              <a:buNone/>
            </a:pPr>
            <a:r>
              <a:rPr lang="en-US" dirty="0" smtClean="0"/>
              <a:t>7. </a:t>
            </a:r>
            <a:r>
              <a:rPr lang="it-IT" dirty="0" smtClean="0"/>
              <a:t>Stabilire un numero verde diretto alla propria attività o a una filiale o a un'impresa partner nelle vicinanze.</a:t>
            </a:r>
            <a:endParaRPr lang="en-US" dirty="0" smtClean="0"/>
          </a:p>
          <a:p>
            <a:pPr>
              <a:buNone/>
            </a:pPr>
            <a:r>
              <a:rPr lang="en-US" dirty="0" smtClean="0"/>
              <a:t>8. </a:t>
            </a:r>
            <a:r>
              <a:rPr lang="en-US" dirty="0" err="1" smtClean="0"/>
              <a:t>Promuovere</a:t>
            </a:r>
            <a:r>
              <a:rPr lang="en-US" dirty="0" smtClean="0"/>
              <a:t> </a:t>
            </a:r>
            <a:r>
              <a:rPr lang="en-US" dirty="0" err="1" smtClean="0"/>
              <a:t>il</a:t>
            </a:r>
            <a:r>
              <a:rPr lang="en-US" dirty="0" smtClean="0"/>
              <a:t> </a:t>
            </a:r>
            <a:r>
              <a:rPr lang="en-US" dirty="0" err="1" smtClean="0"/>
              <a:t>sito</a:t>
            </a:r>
            <a:r>
              <a:rPr lang="en-US" dirty="0" smtClean="0"/>
              <a:t> web </a:t>
            </a:r>
            <a:r>
              <a:rPr lang="en-US" dirty="0" err="1" smtClean="0"/>
              <a:t>all’interno</a:t>
            </a:r>
            <a:r>
              <a:rPr lang="en-US" dirty="0" smtClean="0"/>
              <a:t> del </a:t>
            </a:r>
            <a:r>
              <a:rPr lang="en-US" dirty="0" err="1" smtClean="0"/>
              <a:t>nuovo</a:t>
            </a:r>
            <a:r>
              <a:rPr lang="en-US" dirty="0" smtClean="0"/>
              <a:t> </a:t>
            </a:r>
            <a:r>
              <a:rPr lang="en-US" dirty="0" err="1" smtClean="0"/>
              <a:t>mercato</a:t>
            </a:r>
            <a:r>
              <a:rPr lang="en-US" dirty="0" smtClean="0"/>
              <a:t> </a:t>
            </a:r>
            <a:r>
              <a:rPr lang="en-US" dirty="0" err="1" smtClean="0"/>
              <a:t>usando</a:t>
            </a:r>
            <a:r>
              <a:rPr lang="en-US" dirty="0" smtClean="0"/>
              <a:t> le appropriate </a:t>
            </a:r>
            <a:r>
              <a:rPr lang="en-US" dirty="0" err="1" smtClean="0"/>
              <a:t>strategie</a:t>
            </a:r>
            <a:r>
              <a:rPr lang="en-US" dirty="0" smtClean="0"/>
              <a:t>, come email,</a:t>
            </a:r>
            <a:r>
              <a:rPr lang="it-IT" dirty="0" smtClean="0"/>
              <a:t> collegamenti reciproci con i principali servizi e portali di siti web locali</a:t>
            </a:r>
            <a:r>
              <a:rPr lang="en-US" dirty="0" smtClean="0"/>
              <a:t>, </a:t>
            </a:r>
            <a:r>
              <a:rPr lang="en-US" dirty="0" err="1" smtClean="0"/>
              <a:t>giornali</a:t>
            </a:r>
            <a:r>
              <a:rPr lang="en-US" dirty="0" smtClean="0"/>
              <a:t>, magazines, TV/Radio etc.</a:t>
            </a:r>
          </a:p>
          <a:p>
            <a:pPr>
              <a:buNone/>
            </a:pPr>
            <a:r>
              <a:rPr lang="en-US" dirty="0" smtClean="0"/>
              <a:t>9.Specificare dove </a:t>
            </a:r>
            <a:r>
              <a:rPr lang="en-US" dirty="0" err="1" smtClean="0"/>
              <a:t>devono</a:t>
            </a:r>
            <a:r>
              <a:rPr lang="en-US" dirty="0" smtClean="0"/>
              <a:t> </a:t>
            </a:r>
            <a:r>
              <a:rPr lang="en-US" dirty="0" err="1" smtClean="0"/>
              <a:t>essere</a:t>
            </a:r>
            <a:r>
              <a:rPr lang="en-US" dirty="0" smtClean="0"/>
              <a:t> </a:t>
            </a:r>
            <a:r>
              <a:rPr lang="en-US" dirty="0" err="1" smtClean="0"/>
              <a:t>trattate</a:t>
            </a:r>
            <a:r>
              <a:rPr lang="en-US" dirty="0" smtClean="0"/>
              <a:t> le </a:t>
            </a:r>
            <a:r>
              <a:rPr lang="en-US" dirty="0" err="1" smtClean="0"/>
              <a:t>questioni</a:t>
            </a:r>
            <a:r>
              <a:rPr lang="en-US" dirty="0" smtClean="0"/>
              <a:t> </a:t>
            </a:r>
            <a:r>
              <a:rPr lang="en-US" dirty="0" err="1" smtClean="0"/>
              <a:t>legali</a:t>
            </a:r>
            <a:r>
              <a:rPr lang="en-US" dirty="0" smtClean="0"/>
              <a:t>.</a:t>
            </a:r>
          </a:p>
          <a:p>
            <a:pPr>
              <a:buNone/>
            </a:pPr>
            <a:r>
              <a:rPr lang="en-US" dirty="0" smtClean="0"/>
              <a:t>10. </a:t>
            </a:r>
            <a:r>
              <a:rPr lang="en-US" dirty="0" err="1" smtClean="0"/>
              <a:t>Determinare</a:t>
            </a:r>
            <a:r>
              <a:rPr lang="en-US" dirty="0" smtClean="0"/>
              <a:t> </a:t>
            </a:r>
            <a:r>
              <a:rPr lang="en-US" dirty="0" err="1" smtClean="0"/>
              <a:t>una</a:t>
            </a:r>
            <a:r>
              <a:rPr lang="en-US" dirty="0" smtClean="0"/>
              <a:t> </a:t>
            </a:r>
            <a:r>
              <a:rPr lang="en-US" dirty="0" err="1" smtClean="0"/>
              <a:t>valuta</a:t>
            </a:r>
            <a:r>
              <a:rPr lang="en-US" dirty="0" smtClean="0"/>
              <a:t> di </a:t>
            </a:r>
            <a:r>
              <a:rPr lang="en-US" dirty="0" err="1" smtClean="0"/>
              <a:t>scambio</a:t>
            </a:r>
            <a:r>
              <a:rPr lang="en-US" dirty="0" smtClean="0"/>
              <a:t> </a:t>
            </a:r>
            <a:r>
              <a:rPr lang="en-US" dirty="0" err="1" smtClean="0"/>
              <a:t>adeguata</a:t>
            </a:r>
            <a:endParaRPr lang="el-GR" dirty="0"/>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err="1" smtClean="0">
                <a:solidFill>
                  <a:srgbClr val="C00000"/>
                </a:solidFill>
              </a:rPr>
              <a:t>Capitale</a:t>
            </a:r>
            <a:r>
              <a:rPr lang="en-US" sz="3200" b="1" dirty="0" smtClean="0">
                <a:solidFill>
                  <a:srgbClr val="C00000"/>
                </a:solidFill>
              </a:rPr>
              <a:t> </a:t>
            </a:r>
            <a:r>
              <a:rPr lang="en-US" sz="3200" b="1" dirty="0" err="1" smtClean="0">
                <a:solidFill>
                  <a:srgbClr val="C00000"/>
                </a:solidFill>
              </a:rPr>
              <a:t>umano</a:t>
            </a:r>
            <a:r>
              <a:rPr lang="en-US" sz="3200" b="1" dirty="0" smtClean="0">
                <a:solidFill>
                  <a:srgbClr val="C00000"/>
                </a:solidFill>
              </a:rPr>
              <a:t> e </a:t>
            </a:r>
            <a:r>
              <a:rPr lang="en-US" sz="3200" b="1" dirty="0" err="1" smtClean="0">
                <a:solidFill>
                  <a:srgbClr val="C00000"/>
                </a:solidFill>
              </a:rPr>
              <a:t>intellettuale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smtClean="0"/>
          </a:p>
          <a:p>
            <a:endParaRPr lang="en-US" dirty="0" smtClean="0"/>
          </a:p>
          <a:p>
            <a:endParaRPr lang="tr-TR" dirty="0" smtClean="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368136" y="2149019"/>
            <a:ext cx="10355283" cy="369332"/>
          </a:xfrm>
          <a:prstGeom prst="rect">
            <a:avLst/>
          </a:prstGeom>
        </p:spPr>
        <p:txBody>
          <a:bodyPr wrap="square">
            <a:spAutoFit/>
          </a:bodyPr>
          <a:lstStyle/>
          <a:p>
            <a:pPr>
              <a:buNone/>
            </a:pPr>
            <a:endParaRPr lang="el-GR" dirty="0"/>
          </a:p>
        </p:txBody>
      </p:sp>
      <p:sp>
        <p:nvSpPr>
          <p:cNvPr id="8" name="7 - Ορθογώνιο"/>
          <p:cNvSpPr/>
          <p:nvPr/>
        </p:nvSpPr>
        <p:spPr>
          <a:xfrm>
            <a:off x="736271" y="2069230"/>
            <a:ext cx="9725891" cy="4524315"/>
          </a:xfrm>
          <a:prstGeom prst="rect">
            <a:avLst/>
          </a:prstGeom>
        </p:spPr>
        <p:txBody>
          <a:bodyPr wrap="square">
            <a:spAutoFit/>
          </a:bodyPr>
          <a:lstStyle/>
          <a:p>
            <a:pPr algn="just"/>
            <a:r>
              <a:rPr lang="it-IT" sz="2400" dirty="0" smtClean="0"/>
              <a:t>Le tecnologie di posta elettronica e dei siti Web supportano i sistemi di business, approvvigionamento, produzione, amministrazione, deposito, pagamento, consegna, supporto e feedback. Insieme, offrono all’azienda nuove opportunità di acquisire, ricercare e sfruttare così tante informazioni sui propri clienti e transazioni, che la crescita esponenziale del capitale intellettuale sta emergendo come il più grande beneficio per le aziende in aggiunta al bilancio.</a:t>
            </a:r>
            <a:r>
              <a:rPr lang="en-US" sz="2400" dirty="0" smtClean="0"/>
              <a:t> </a:t>
            </a:r>
            <a:r>
              <a:rPr lang="it-IT" sz="2400" dirty="0" smtClean="0"/>
              <a:t>I sistemi che sono "intelligenti" e informati delle tendenze del business possono migliorare la qualità e l'uniformità del processo decisionale, garantendo alle imprese un funzionamento più efficace se il personale è assente o se ne va.</a:t>
            </a:r>
            <a:endParaRPr lang="el-GR" sz="2400" dirty="0"/>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sym typeface="Wingdings" panose="05000000000000000000" pitchFamily="2" charset="2"/>
              </a:rPr>
              <a:t>Grazie per </a:t>
            </a:r>
            <a:r>
              <a:rPr lang="en-US" altLang="es-ES" sz="4800" b="1" dirty="0" err="1" smtClean="0">
                <a:solidFill>
                  <a:srgbClr val="990000"/>
                </a:solidFill>
                <a:sym typeface="Wingdings" panose="05000000000000000000" pitchFamily="2" charset="2"/>
              </a:rPr>
              <a:t>l’attenzione</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803526856"/>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err="1" smtClean="0">
                          <a:solidFill>
                            <a:schemeClr val="tx1"/>
                          </a:solidFill>
                        </a:rPr>
                        <a:t>Quante</a:t>
                      </a:r>
                      <a:r>
                        <a:rPr lang="en-IE" sz="2400" b="1" baseline="0" dirty="0" smtClean="0">
                          <a:solidFill>
                            <a:schemeClr val="tx1"/>
                          </a:solidFill>
                        </a:rPr>
                        <a:t> slides</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18</a:t>
                      </a:r>
                      <a:r>
                        <a:rPr lang="en-IE" sz="2400" b="1" dirty="0" smtClean="0">
                          <a:solidFill>
                            <a:srgbClr val="336600"/>
                          </a:solidFill>
                        </a:rPr>
                        <a:t> </a:t>
                      </a:r>
                      <a:r>
                        <a:rPr lang="en-IE" sz="2400" b="1" dirty="0">
                          <a:solidFill>
                            <a:schemeClr val="tx1"/>
                          </a:solidFill>
                        </a:rPr>
                        <a:t>slides 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err="1" smtClean="0">
                          <a:solidFill>
                            <a:schemeClr val="tx1"/>
                          </a:solidFill>
                        </a:rPr>
                        <a:t>Quanto</a:t>
                      </a:r>
                      <a:r>
                        <a:rPr lang="en-IE" sz="2400" b="1" dirty="0" smtClean="0">
                          <a:solidFill>
                            <a:schemeClr val="tx1"/>
                          </a:solidFill>
                        </a:rPr>
                        <a:t> tempo è </a:t>
                      </a:r>
                      <a:r>
                        <a:rPr lang="en-IE" sz="2400" b="1" dirty="0" err="1" smtClean="0">
                          <a:solidFill>
                            <a:schemeClr val="tx1"/>
                          </a:solidFill>
                        </a:rPr>
                        <a:t>necessario</a:t>
                      </a:r>
                      <a:r>
                        <a:rPr lang="en-IE" sz="2400" b="1" dirty="0" smtClean="0">
                          <a:solidFill>
                            <a:schemeClr val="tx1"/>
                          </a:solidFill>
                        </a:rPr>
                        <a:t> </a:t>
                      </a:r>
                      <a:r>
                        <a:rPr lang="en-IE" sz="2400" b="1" dirty="0" err="1" smtClean="0">
                          <a:solidFill>
                            <a:schemeClr val="tx1"/>
                          </a:solidFill>
                        </a:rPr>
                        <a:t>alla</a:t>
                      </a:r>
                      <a:r>
                        <a:rPr lang="en-IE" sz="2400" b="1" dirty="0" smtClean="0">
                          <a:solidFill>
                            <a:schemeClr val="tx1"/>
                          </a:solidFill>
                        </a:rPr>
                        <a:t> </a:t>
                      </a:r>
                      <a:r>
                        <a:rPr lang="en-IE" sz="2400" b="1" dirty="0" err="1" smtClean="0">
                          <a:solidFill>
                            <a:schemeClr val="tx1"/>
                          </a:solidFill>
                        </a:rPr>
                        <a:t>lettura</a:t>
                      </a:r>
                      <a:r>
                        <a:rPr lang="en-IE" sz="2400" b="1" dirty="0" smtClean="0">
                          <a:solidFill>
                            <a:schemeClr val="tx1"/>
                          </a:solidFill>
                        </a:rPr>
                        <a:t> e </a:t>
                      </a:r>
                      <a:r>
                        <a:rPr lang="en-IE" sz="2400" b="1" dirty="0" err="1" smtClean="0">
                          <a:solidFill>
                            <a:schemeClr val="tx1"/>
                          </a:solidFill>
                        </a:rPr>
                        <a:t>comprensione</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err="1" smtClean="0"/>
                        <a:t>minuti</a:t>
                      </a:r>
                      <a:r>
                        <a:rPr lang="en-IE" sz="2400" b="1" dirty="0" smtClean="0"/>
                        <a:t> (</a:t>
                      </a:r>
                      <a:r>
                        <a:rPr lang="en-IE" sz="2400" b="1" dirty="0" err="1" smtClean="0"/>
                        <a:t>esclusi</a:t>
                      </a:r>
                      <a:r>
                        <a:rPr lang="en-IE" sz="2400" b="1" baseline="0" dirty="0" smtClean="0"/>
                        <a:t> </a:t>
                      </a:r>
                      <a:r>
                        <a:rPr lang="en-IE" sz="2400" b="1" baseline="0" dirty="0" err="1" smtClean="0"/>
                        <a:t>gli</a:t>
                      </a:r>
                      <a:r>
                        <a:rPr lang="en-IE" sz="2400" b="1" baseline="0" dirty="0" smtClean="0"/>
                        <a:t> </a:t>
                      </a:r>
                      <a:r>
                        <a:rPr lang="en-IE" sz="2400" b="1" baseline="0" dirty="0" err="1" smtClean="0"/>
                        <a:t>approfondimenti</a:t>
                      </a:r>
                      <a:r>
                        <a:rPr lang="en-IE" sz="2400" b="1" baseline="0" dirty="0" smtClean="0"/>
                        <a:t> </a:t>
                      </a:r>
                      <a:r>
                        <a:rPr lang="en-IE" sz="2400" b="1" baseline="0" dirty="0" err="1" smtClean="0"/>
                        <a:t>dei</a:t>
                      </a:r>
                      <a:r>
                        <a:rPr lang="en-IE" sz="2400" b="1" baseline="0" dirty="0" smtClean="0"/>
                        <a:t> links </a:t>
                      </a:r>
                      <a:r>
                        <a:rPr lang="en-IE" sz="2400" b="1" baseline="0" dirty="0" err="1" smtClean="0"/>
                        <a:t>contenuti</a:t>
                      </a:r>
                      <a:r>
                        <a:rPr lang="en-IE" sz="2400" b="1" baseline="0" dirty="0" smtClean="0"/>
                        <a:t> </a:t>
                      </a:r>
                      <a:r>
                        <a:rPr lang="en-IE" sz="2400" b="1" baseline="0" dirty="0" err="1" smtClean="0"/>
                        <a:t>nelle</a:t>
                      </a:r>
                      <a:r>
                        <a:rPr lang="en-IE" sz="2400" b="1" baseline="0" dirty="0" smtClean="0"/>
                        <a:t> slides</a:t>
                      </a:r>
                      <a:r>
                        <a:rPr lang="en-IE" sz="2400" b="1" dirty="0" smtClean="0"/>
                        <a:t>)</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err="1" smtClean="0">
                          <a:solidFill>
                            <a:schemeClr val="tx1"/>
                          </a:solidFill>
                        </a:rPr>
                        <a:t>Qual’è</a:t>
                      </a:r>
                      <a:r>
                        <a:rPr lang="en-IE" sz="2400" b="1" dirty="0" smtClean="0">
                          <a:solidFill>
                            <a:schemeClr val="tx1"/>
                          </a:solidFill>
                        </a:rPr>
                        <a:t>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dirty="0" smtClean="0">
                          <a:solidFill>
                            <a:schemeClr val="tx1"/>
                          </a:solidFill>
                        </a:rPr>
                        <a:t> e </a:t>
                      </a:r>
                      <a:r>
                        <a:rPr lang="en-IE" sz="2400" b="1" dirty="0" err="1" smtClean="0">
                          <a:solidFill>
                            <a:schemeClr val="tx1"/>
                          </a:solidFill>
                        </a:rPr>
                        <a:t>risultati</a:t>
                      </a:r>
                      <a:r>
                        <a:rPr lang="en-IE" sz="2400" b="1" dirty="0" smtClean="0">
                          <a:solidFill>
                            <a:schemeClr val="tx1"/>
                          </a:solidFill>
                        </a:rPr>
                        <a:t> di </a:t>
                      </a:r>
                      <a:r>
                        <a:rPr lang="en-IE" sz="2400" b="1" dirty="0" err="1" smtClean="0">
                          <a:solidFill>
                            <a:schemeClr val="tx1"/>
                          </a:solidFill>
                        </a:rPr>
                        <a:t>apprendimento</a:t>
                      </a:r>
                      <a:r>
                        <a:rPr lang="en-IE" sz="2400" b="1" baseline="0" dirty="0" smtClean="0">
                          <a:solidFill>
                            <a:schemeClr val="tx1"/>
                          </a:solidFill>
                        </a:rPr>
                        <a:t> </a:t>
                      </a:r>
                      <a:r>
                        <a:rPr lang="en-IE" sz="2400" b="1" baseline="0" dirty="0" err="1" smtClean="0">
                          <a:solidFill>
                            <a:schemeClr val="tx1"/>
                          </a:solidFill>
                        </a:rPr>
                        <a:t>attesi</a:t>
                      </a:r>
                      <a:r>
                        <a:rPr lang="en-IE" sz="2400" b="1" baseline="0" dirty="0" smtClean="0">
                          <a:solidFill>
                            <a:schemeClr val="tx1"/>
                          </a:solidFill>
                        </a:rPr>
                        <a:t> </a:t>
                      </a:r>
                      <a:r>
                        <a:rPr lang="en-IE" sz="2400" b="1" baseline="0" dirty="0" err="1" smtClean="0">
                          <a:solidFill>
                            <a:schemeClr val="tx1"/>
                          </a:solidFill>
                        </a:rPr>
                        <a:t>nelle</a:t>
                      </a:r>
                      <a:r>
                        <a:rPr lang="en-IE" sz="2400" b="1" baseline="0" dirty="0" smtClean="0">
                          <a:solidFill>
                            <a:schemeClr val="tx1"/>
                          </a:solidFill>
                        </a:rPr>
                        <a:t> slides </a:t>
                      </a:r>
                      <a:r>
                        <a:rPr lang="en-IE" sz="2400" b="1" baseline="0" dirty="0" err="1" smtClean="0">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E-Commerce</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327564"/>
            <a:ext cx="8940800" cy="3577839"/>
          </a:xfrm>
        </p:spPr>
        <p:txBody>
          <a:bodyPr/>
          <a:lstStyle/>
          <a:p>
            <a:pPr marL="0" indent="0" algn="ctr">
              <a:buNone/>
            </a:pPr>
            <a:r>
              <a:rPr lang="en-IE" b="1" dirty="0" err="1" smtClean="0"/>
              <a:t>L’unità</a:t>
            </a:r>
            <a:r>
              <a:rPr lang="en-IE" b="1" dirty="0" smtClean="0"/>
              <a:t> </a:t>
            </a:r>
            <a:r>
              <a:rPr lang="en-IE" b="1" dirty="0" err="1" smtClean="0"/>
              <a:t>fornisce</a:t>
            </a:r>
            <a:r>
              <a:rPr lang="en-IE" b="1" dirty="0" smtClean="0"/>
              <a:t> un </a:t>
            </a:r>
            <a:r>
              <a:rPr lang="en-IE" b="1" dirty="0" err="1" smtClean="0"/>
              <a:t>introduzione</a:t>
            </a:r>
            <a:r>
              <a:rPr lang="en-IE" b="1" dirty="0" smtClean="0"/>
              <a:t> all’ E-commerce e </a:t>
            </a:r>
            <a:r>
              <a:rPr lang="en-IE" b="1" dirty="0" err="1" smtClean="0"/>
              <a:t>alle</a:t>
            </a:r>
            <a:r>
              <a:rPr lang="en-IE" b="1" dirty="0" smtClean="0"/>
              <a:t> </a:t>
            </a:r>
            <a:r>
              <a:rPr lang="en-IE" b="1" dirty="0" err="1" smtClean="0"/>
              <a:t>tipologie</a:t>
            </a:r>
            <a:r>
              <a:rPr lang="en-IE" b="1" dirty="0" smtClean="0"/>
              <a:t> di e-commerce, </a:t>
            </a:r>
            <a:r>
              <a:rPr lang="en-IE" b="1" dirty="0" err="1" smtClean="0"/>
              <a:t>oltre</a:t>
            </a:r>
            <a:r>
              <a:rPr lang="en-IE" b="1" dirty="0" smtClean="0"/>
              <a:t> </a:t>
            </a:r>
            <a:r>
              <a:rPr lang="en-IE" b="1" dirty="0" err="1" smtClean="0"/>
              <a:t>che</a:t>
            </a:r>
            <a:r>
              <a:rPr lang="en-IE" b="1" dirty="0" smtClean="0"/>
              <a:t> </a:t>
            </a:r>
            <a:r>
              <a:rPr lang="en-IE" b="1" dirty="0" err="1" smtClean="0"/>
              <a:t>alle</a:t>
            </a:r>
            <a:r>
              <a:rPr lang="en-IE" b="1" dirty="0" smtClean="0"/>
              <a:t> </a:t>
            </a:r>
            <a:r>
              <a:rPr lang="en-IE" b="1" dirty="0" err="1" smtClean="0"/>
              <a:t>opportunità</a:t>
            </a:r>
            <a:r>
              <a:rPr lang="en-IE" b="1" dirty="0" smtClean="0"/>
              <a:t> </a:t>
            </a:r>
            <a:r>
              <a:rPr lang="en-IE" b="1" dirty="0" err="1" smtClean="0"/>
              <a:t>dell’e</a:t>
            </a:r>
            <a:r>
              <a:rPr lang="en-IE" b="1" dirty="0" smtClean="0"/>
              <a:t>-commerce per le </a:t>
            </a:r>
            <a:r>
              <a:rPr lang="en-IE" b="1" dirty="0" err="1" smtClean="0"/>
              <a:t>aziende</a:t>
            </a:r>
            <a:r>
              <a:rPr lang="en-IE" b="1" dirty="0" smtClean="0"/>
              <a:t>  </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4957894" cy="584775"/>
          </a:xfrm>
          <a:prstGeom prst="rect">
            <a:avLst/>
          </a:prstGeom>
        </p:spPr>
        <p:txBody>
          <a:bodyPr wrap="square">
            <a:spAutoFit/>
          </a:bodyPr>
          <a:lstStyle/>
          <a:p>
            <a:r>
              <a:rPr lang="en-IE" sz="3200" b="1" dirty="0" err="1" smtClean="0">
                <a:solidFill>
                  <a:srgbClr val="990000"/>
                </a:solidFill>
              </a:rPr>
              <a:t>Obiettivo</a:t>
            </a:r>
            <a:r>
              <a:rPr lang="en-IE" sz="3200" b="1" dirty="0" smtClean="0">
                <a:solidFill>
                  <a:srgbClr val="990000"/>
                </a:solidFill>
              </a:rPr>
              <a:t> </a:t>
            </a:r>
            <a:r>
              <a:rPr lang="en-IE" sz="3200" b="1" dirty="0" err="1" smtClean="0">
                <a:solidFill>
                  <a:srgbClr val="990000"/>
                </a:solidFill>
              </a:rPr>
              <a:t>dell’unità</a:t>
            </a:r>
            <a:endParaRPr lang="el-GR" sz="3200" b="1" dirty="0" smtClean="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E-Commerce</a:t>
            </a:r>
            <a:endParaRPr lang="en-IE" sz="3200" b="1" dirty="0">
              <a:solidFill>
                <a:srgbClr val="0B0AFD"/>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del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 :</a:t>
            </a:r>
            <a:endParaRPr lang="en-IE" sz="2800" b="1" u="sng" dirty="0">
              <a:solidFill>
                <a:srgbClr val="003366"/>
              </a:solidFill>
            </a:endParaRPr>
          </a:p>
          <a:p>
            <a:pPr marL="0" indent="0">
              <a:lnSpc>
                <a:spcPct val="150000"/>
              </a:lnSpc>
              <a:buNone/>
            </a:pPr>
            <a:endParaRPr lang="en-US" sz="2800" b="1"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200" b="1" dirty="0" smtClean="0">
                <a:solidFill>
                  <a:srgbClr val="0B0AFD"/>
                </a:solidFill>
              </a:rPr>
              <a:t>E-Commerce</a:t>
            </a:r>
            <a:endParaRPr lang="en-IE" sz="3200" b="1" dirty="0">
              <a:solidFill>
                <a:srgbClr val="0B0AFD"/>
              </a:solidFill>
            </a:endParaRPr>
          </a:p>
        </p:txBody>
      </p:sp>
      <p:sp>
        <p:nvSpPr>
          <p:cNvPr id="6" name="5 - Ορθογώνιο"/>
          <p:cNvSpPr/>
          <p:nvPr/>
        </p:nvSpPr>
        <p:spPr>
          <a:xfrm>
            <a:off x="665019" y="2900088"/>
            <a:ext cx="10070276" cy="2308324"/>
          </a:xfrm>
          <a:prstGeom prst="rect">
            <a:avLst/>
          </a:prstGeom>
        </p:spPr>
        <p:txBody>
          <a:bodyPr wrap="square">
            <a:spAutoFit/>
          </a:bodyPr>
          <a:lstStyle/>
          <a:p>
            <a:r>
              <a:rPr lang="en-US" sz="2400" b="1" dirty="0" err="1" smtClean="0"/>
              <a:t>Apprendere</a:t>
            </a:r>
            <a:r>
              <a:rPr lang="en-US" sz="2400" b="1" dirty="0" smtClean="0"/>
              <a:t>: </a:t>
            </a:r>
          </a:p>
          <a:p>
            <a:pPr marL="355600" indent="-355600">
              <a:buFont typeface="Arial" pitchFamily="34" charset="0"/>
              <a:buChar char="•"/>
            </a:pPr>
            <a:r>
              <a:rPr lang="en-US" sz="2400" b="1" dirty="0" smtClean="0"/>
              <a:t>Le </a:t>
            </a:r>
            <a:r>
              <a:rPr lang="en-US" sz="2400" b="1" dirty="0" err="1" smtClean="0"/>
              <a:t>definizioni</a:t>
            </a:r>
            <a:r>
              <a:rPr lang="en-US" sz="2400" b="1" dirty="0" smtClean="0"/>
              <a:t> di e-commerce, </a:t>
            </a:r>
            <a:r>
              <a:rPr lang="tr-TR" sz="2400" b="1" dirty="0" smtClean="0"/>
              <a:t>Electronic Data</a:t>
            </a:r>
            <a:r>
              <a:rPr lang="en-US" sz="2400" b="1" dirty="0" smtClean="0"/>
              <a:t> </a:t>
            </a:r>
            <a:r>
              <a:rPr lang="tr-TR" sz="2400" b="1" dirty="0" smtClean="0"/>
              <a:t>Interchange</a:t>
            </a:r>
            <a:r>
              <a:rPr lang="it-IT" sz="2400" b="1" dirty="0" smtClean="0"/>
              <a:t> </a:t>
            </a:r>
            <a:r>
              <a:rPr lang="it-IT" sz="2000" dirty="0" smtClean="0"/>
              <a:t>(scambio di dati tra sistemi informativi)</a:t>
            </a:r>
            <a:r>
              <a:rPr lang="en-US" sz="2400" b="1" dirty="0" smtClean="0"/>
              <a:t>, </a:t>
            </a:r>
            <a:r>
              <a:rPr lang="tr-TR" sz="2400" b="1" dirty="0" smtClean="0"/>
              <a:t>Electronic Funds Transfer</a:t>
            </a:r>
            <a:r>
              <a:rPr lang="it-IT" sz="2400" b="1" dirty="0" smtClean="0"/>
              <a:t> </a:t>
            </a:r>
            <a:r>
              <a:rPr lang="it-IT" sz="2000" dirty="0" smtClean="0"/>
              <a:t>(trasferimento elettronico di fondi)</a:t>
            </a:r>
            <a:r>
              <a:rPr lang="en-US" sz="2400" b="1" dirty="0" smtClean="0"/>
              <a:t>.</a:t>
            </a:r>
          </a:p>
          <a:p>
            <a:pPr marL="355600" indent="-355600">
              <a:buFont typeface="Arial" pitchFamily="34" charset="0"/>
              <a:buChar char="•"/>
            </a:pPr>
            <a:r>
              <a:rPr lang="en-US" sz="2400" b="1" dirty="0" smtClean="0"/>
              <a:t>Le </a:t>
            </a:r>
            <a:r>
              <a:rPr lang="en-US" sz="2400" b="1" dirty="0" err="1" smtClean="0"/>
              <a:t>tipologie</a:t>
            </a:r>
            <a:r>
              <a:rPr lang="en-US" sz="2400" b="1" dirty="0" smtClean="0"/>
              <a:t> di e-commerce.</a:t>
            </a:r>
          </a:p>
          <a:p>
            <a:pPr marL="355600" indent="-355600">
              <a:buFont typeface="Arial" pitchFamily="34" charset="0"/>
              <a:buChar char="•"/>
            </a:pPr>
            <a:r>
              <a:rPr lang="en-US" sz="2400" b="1" dirty="0" smtClean="0"/>
              <a:t>Le </a:t>
            </a:r>
            <a:r>
              <a:rPr lang="en-US" sz="2400" b="1" dirty="0" err="1" smtClean="0"/>
              <a:t>nuove</a:t>
            </a:r>
            <a:r>
              <a:rPr lang="en-US" sz="2400" b="1" dirty="0" smtClean="0"/>
              <a:t> </a:t>
            </a:r>
            <a:r>
              <a:rPr lang="en-US" sz="2400" b="1" dirty="0" err="1" smtClean="0"/>
              <a:t>opportunità</a:t>
            </a:r>
            <a:r>
              <a:rPr lang="en-US" sz="2400" b="1" dirty="0" smtClean="0"/>
              <a:t> aziendali </a:t>
            </a:r>
            <a:r>
              <a:rPr lang="en-US" sz="2400" b="1" dirty="0" err="1" smtClean="0"/>
              <a:t>nell</a:t>
            </a:r>
            <a:r>
              <a:rPr lang="en-US" sz="2400" b="1" dirty="0" smtClean="0"/>
              <a:t>’ e-commerce</a:t>
            </a:r>
            <a:endParaRPr lang="en-IE" sz="2400" b="1" dirty="0"/>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en-US" sz="3200" b="1" dirty="0" err="1" smtClean="0">
                <a:solidFill>
                  <a:srgbClr val="C00000"/>
                </a:solidFill>
              </a:rPr>
              <a:t>Cos’è</a:t>
            </a:r>
            <a:r>
              <a:rPr lang="en-US" sz="3200" b="1" dirty="0" smtClean="0">
                <a:solidFill>
                  <a:srgbClr val="C00000"/>
                </a:solidFill>
              </a:rPr>
              <a:t> </a:t>
            </a:r>
            <a:r>
              <a:rPr lang="en-US" sz="3200" b="1" dirty="0" err="1" smtClean="0">
                <a:solidFill>
                  <a:srgbClr val="C00000"/>
                </a:solidFill>
              </a:rPr>
              <a:t>l’e</a:t>
            </a:r>
            <a:r>
              <a:rPr lang="en-US" sz="3200" b="1" dirty="0" smtClean="0">
                <a:solidFill>
                  <a:srgbClr val="C00000"/>
                </a:solidFill>
              </a:rPr>
              <a:t>-commerce?</a:t>
            </a:r>
            <a:endParaRPr lang="en-IE" sz="3200" b="1" dirty="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r>
              <a:rPr lang="it-IT" dirty="0" smtClean="0"/>
              <a:t>L’</a:t>
            </a:r>
            <a:r>
              <a:rPr lang="el-GR" dirty="0" smtClean="0"/>
              <a:t>E</a:t>
            </a:r>
            <a:r>
              <a:rPr lang="tr-TR" dirty="0" smtClean="0"/>
              <a:t>-</a:t>
            </a:r>
            <a:r>
              <a:rPr lang="el-GR" dirty="0" smtClean="0"/>
              <a:t>commerce consist</a:t>
            </a:r>
            <a:r>
              <a:rPr lang="it-IT" dirty="0" smtClean="0"/>
              <a:t>e nell’acquisto e vendita di prodotti o servizi attraverso sistemi elettronici come </a:t>
            </a:r>
            <a:r>
              <a:rPr lang="el-GR" dirty="0" smtClean="0"/>
              <a:t> </a:t>
            </a:r>
            <a:r>
              <a:rPr lang="el-GR" b="1" u="sng" dirty="0" smtClean="0"/>
              <a:t>Internet</a:t>
            </a:r>
            <a:r>
              <a:rPr lang="el-GR" dirty="0" smtClean="0"/>
              <a:t> </a:t>
            </a:r>
            <a:r>
              <a:rPr lang="it-IT" dirty="0" smtClean="0"/>
              <a:t>e </a:t>
            </a:r>
            <a:r>
              <a:rPr lang="it-IT" b="1" u="sng" dirty="0" smtClean="0"/>
              <a:t>altre reti di collegamenti informatici</a:t>
            </a:r>
            <a:endParaRPr lang="tr-TR" b="1" u="sng" dirty="0" smtClean="0"/>
          </a:p>
          <a:p>
            <a:r>
              <a:rPr lang="tr-TR" dirty="0" smtClean="0"/>
              <a:t>Electronic commerce </a:t>
            </a:r>
            <a:r>
              <a:rPr lang="it-IT" dirty="0" smtClean="0"/>
              <a:t>è comunemente conosciuto come </a:t>
            </a:r>
            <a:r>
              <a:rPr lang="el-GR" b="1" u="sng" dirty="0" smtClean="0"/>
              <a:t>e-commerce</a:t>
            </a:r>
            <a:r>
              <a:rPr lang="el-GR" dirty="0" smtClean="0"/>
              <a:t> o </a:t>
            </a:r>
            <a:r>
              <a:rPr lang="el-GR" b="1" u="sng" dirty="0" smtClean="0"/>
              <a:t>eCommerce</a:t>
            </a:r>
            <a:r>
              <a:rPr lang="tr-TR" b="1" u="sng" dirty="0" smtClean="0"/>
              <a:t>.</a:t>
            </a: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tr-TR" sz="3200" b="1" dirty="0" smtClean="0">
                <a:solidFill>
                  <a:srgbClr val="C00000"/>
                </a:solidFill>
              </a:rPr>
              <a:t>E-C</a:t>
            </a:r>
            <a:r>
              <a:rPr lang="en-US" sz="3200" b="1" dirty="0" err="1" smtClean="0">
                <a:solidFill>
                  <a:srgbClr val="C00000"/>
                </a:solidFill>
              </a:rPr>
              <a:t>ommerce</a:t>
            </a:r>
            <a:endParaRPr lang="en-IE" sz="3200" b="1" dirty="0" smtClean="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r>
              <a:rPr lang="it-IT" dirty="0" smtClean="0"/>
              <a:t>Il commercio elettronico era inteso come una agevolazione delle transazioni commerciali elettroniche, utilizzando tecnologie come </a:t>
            </a:r>
            <a:r>
              <a:rPr lang="tr-TR" dirty="0" smtClean="0"/>
              <a:t>Electronic Data Interchange (EDI)</a:t>
            </a:r>
            <a:r>
              <a:rPr lang="it-IT" dirty="0" smtClean="0"/>
              <a:t> e</a:t>
            </a:r>
            <a:r>
              <a:rPr lang="tr-TR" dirty="0" smtClean="0"/>
              <a:t> Electronic Funds Transfer (EFT). </a:t>
            </a:r>
          </a:p>
          <a:p>
            <a:r>
              <a:rPr lang="it-IT" dirty="0" smtClean="0">
                <a:solidFill>
                  <a:schemeClr val="tx2"/>
                </a:solidFill>
              </a:rPr>
              <a:t>Cos’è</a:t>
            </a:r>
            <a:r>
              <a:rPr lang="tr-TR" dirty="0" smtClean="0">
                <a:solidFill>
                  <a:schemeClr val="tx2"/>
                </a:solidFill>
              </a:rPr>
              <a:t> EDI?</a:t>
            </a:r>
          </a:p>
          <a:p>
            <a:r>
              <a:rPr lang="it-IT" dirty="0" smtClean="0">
                <a:solidFill>
                  <a:schemeClr val="tx2"/>
                </a:solidFill>
              </a:rPr>
              <a:t>Cos’è</a:t>
            </a:r>
            <a:r>
              <a:rPr lang="tr-TR" dirty="0" smtClean="0">
                <a:solidFill>
                  <a:schemeClr val="tx2"/>
                </a:solidFill>
              </a:rPr>
              <a:t> EFT?</a:t>
            </a: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34" y="972138"/>
            <a:ext cx="10972800" cy="1143000"/>
          </a:xfrm>
        </p:spPr>
        <p:txBody>
          <a:bodyPr/>
          <a:lstStyle/>
          <a:p>
            <a:pPr algn="l"/>
            <a:r>
              <a:rPr lang="tr-TR" sz="3200" b="1" dirty="0" smtClean="0">
                <a:solidFill>
                  <a:srgbClr val="C00000"/>
                </a:solidFill>
              </a:rPr>
              <a:t>Electronic Data Interchange:</a:t>
            </a:r>
            <a:r>
              <a:rPr lang="en-US" sz="3200" b="1" dirty="0" smtClean="0">
                <a:solidFill>
                  <a:srgbClr val="C00000"/>
                </a:solidFill>
              </a:rPr>
              <a:t> </a:t>
            </a:r>
            <a:r>
              <a:rPr lang="tr-TR" sz="3200" b="1" dirty="0" smtClean="0">
                <a:solidFill>
                  <a:srgbClr val="C00000"/>
                </a:solidFill>
              </a:rPr>
              <a:t>Electronic Funds Transfer:</a:t>
            </a:r>
            <a:endParaRPr lang="en-IE" sz="3200" b="1" dirty="0" err="1" smtClean="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endParaRPr lang="tr-TR" dirty="0" smtClean="0">
              <a:solidFill>
                <a:schemeClr val="tx2"/>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6" name="Rectangle 5"/>
          <p:cNvSpPr txBox="1">
            <a:spLocks noChangeArrowheads="1"/>
          </p:cNvSpPr>
          <p:nvPr/>
        </p:nvSpPr>
        <p:spPr bwMode="auto">
          <a:xfrm>
            <a:off x="511189" y="1817914"/>
            <a:ext cx="4521200" cy="4648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200" b="1" i="0" u="none" strike="noStrike" kern="1200" cap="none" spc="0" normalizeH="0" baseline="0" noProof="0" dirty="0" smtClean="0">
                <a:ln>
                  <a:noFill/>
                </a:ln>
                <a:solidFill>
                  <a:schemeClr val="tx1"/>
                </a:solidFill>
                <a:effectLst/>
                <a:uLnTx/>
                <a:uFillTx/>
                <a:latin typeface="+mn-lt"/>
                <a:ea typeface="+mn-ea"/>
                <a:cs typeface="+mn-cs"/>
              </a:rPr>
              <a:t>EDI</a:t>
            </a:r>
            <a:r>
              <a:rPr kumimoji="0" lang="tr-TR" sz="2200" b="0" i="0" u="none" strike="noStrike" kern="1200" cap="none" spc="0" normalizeH="0" baseline="0" noProof="0" dirty="0" smtClean="0">
                <a:ln>
                  <a:noFill/>
                </a:ln>
                <a:solidFill>
                  <a:schemeClr val="tx1"/>
                </a:solidFill>
                <a:effectLst/>
                <a:uLnTx/>
                <a:uFillTx/>
                <a:latin typeface="+mn-lt"/>
                <a:ea typeface="+mn-ea"/>
                <a:cs typeface="+mn-cs"/>
              </a:rPr>
              <a:t> </a:t>
            </a:r>
            <a:r>
              <a:rPr kumimoji="0" lang="it-IT" sz="2200" b="0" i="0" u="none" strike="noStrike" kern="1200" cap="none" spc="0" normalizeH="0" baseline="0" noProof="0" dirty="0" smtClean="0">
                <a:ln>
                  <a:noFill/>
                </a:ln>
                <a:solidFill>
                  <a:schemeClr val="tx1"/>
                </a:solidFill>
                <a:effectLst/>
                <a:uLnTx/>
                <a:uFillTx/>
                <a:latin typeface="+mn-lt"/>
                <a:ea typeface="+mn-ea"/>
                <a:cs typeface="+mn-cs"/>
              </a:rPr>
              <a:t>è la trasmissione</a:t>
            </a:r>
            <a:r>
              <a:rPr kumimoji="0" lang="it-IT" sz="2200" b="0" i="0" u="none" strike="noStrike" kern="1200" cap="none" spc="0" normalizeH="0" noProof="0" dirty="0" smtClean="0">
                <a:ln>
                  <a:noFill/>
                </a:ln>
                <a:solidFill>
                  <a:schemeClr val="tx1"/>
                </a:solidFill>
                <a:effectLst/>
                <a:uLnTx/>
                <a:uFillTx/>
                <a:latin typeface="+mn-lt"/>
                <a:ea typeface="+mn-ea"/>
                <a:cs typeface="+mn-cs"/>
              </a:rPr>
              <a:t> strutturata di dati tra i partecipanti a una relazione </a:t>
            </a:r>
            <a:r>
              <a:rPr kumimoji="0" lang="it-IT" sz="2200" b="0" i="0" u="none" strike="noStrike" kern="1200" cap="none" spc="0" normalizeH="0" noProof="0" dirty="0" err="1" smtClean="0">
                <a:ln>
                  <a:noFill/>
                </a:ln>
                <a:solidFill>
                  <a:schemeClr val="tx1"/>
                </a:solidFill>
                <a:effectLst/>
                <a:uLnTx/>
                <a:uFillTx/>
                <a:latin typeface="+mn-lt"/>
                <a:ea typeface="+mn-ea"/>
                <a:cs typeface="+mn-cs"/>
              </a:rPr>
              <a:t>commericiale</a:t>
            </a:r>
            <a:r>
              <a:rPr kumimoji="0" lang="it-IT" sz="2200" b="0" i="0" u="none" strike="noStrike" kern="1200" cap="none" spc="0" normalizeH="0" noProof="0" dirty="0" smtClean="0">
                <a:ln>
                  <a:noFill/>
                </a:ln>
                <a:solidFill>
                  <a:schemeClr val="tx1"/>
                </a:solidFill>
                <a:effectLst/>
                <a:uLnTx/>
                <a:uFillTx/>
                <a:latin typeface="+mn-lt"/>
                <a:ea typeface="+mn-ea"/>
                <a:cs typeface="+mn-cs"/>
              </a:rPr>
              <a:t> attraverso strumenti elettronici. Il sistema è utilizzato per trasferire  documenti elettronici o dati aziendali  da un sistema informativo ad un altro sistema informativo. </a:t>
            </a:r>
            <a:endParaRPr kumimoji="0" lang="tr-TR"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200" b="1" i="0" u="none" strike="noStrike" kern="1200" cap="none" spc="0" normalizeH="0" baseline="0" noProof="0" dirty="0" smtClean="0">
                <a:ln>
                  <a:noFill/>
                </a:ln>
                <a:solidFill>
                  <a:schemeClr val="tx1"/>
                </a:solidFill>
                <a:effectLst/>
                <a:uLnTx/>
                <a:uFillTx/>
                <a:latin typeface="+mn-lt"/>
                <a:ea typeface="+mn-ea"/>
                <a:cs typeface="+mn-cs"/>
              </a:rPr>
              <a:t>EFT</a:t>
            </a:r>
            <a:r>
              <a:rPr kumimoji="0" lang="tr-TR" sz="2200" b="0" i="0" u="none" strike="noStrike" kern="1200" cap="none" spc="0" normalizeH="0" baseline="0" noProof="0" dirty="0" smtClean="0">
                <a:ln>
                  <a:noFill/>
                </a:ln>
                <a:solidFill>
                  <a:schemeClr val="tx1"/>
                </a:solidFill>
                <a:effectLst/>
                <a:uLnTx/>
                <a:uFillTx/>
                <a:latin typeface="+mn-lt"/>
                <a:ea typeface="+mn-ea"/>
                <a:cs typeface="+mn-cs"/>
              </a:rPr>
              <a:t> </a:t>
            </a:r>
            <a:r>
              <a:rPr kumimoji="0" lang="it-IT" sz="2200" b="0" i="0" u="none" strike="noStrike" kern="1200" cap="none" spc="0" normalizeH="0" baseline="0" noProof="0" dirty="0" smtClean="0">
                <a:ln>
                  <a:noFill/>
                </a:ln>
                <a:solidFill>
                  <a:schemeClr val="tx1"/>
                </a:solidFill>
                <a:effectLst/>
                <a:uLnTx/>
                <a:uFillTx/>
                <a:latin typeface="+mn-lt"/>
                <a:ea typeface="+mn-ea"/>
                <a:cs typeface="+mn-cs"/>
              </a:rPr>
              <a:t>è lo scambio elettronico o trasferimento di denaro da un account a un altro. </a:t>
            </a: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7" name="Picture 4" descr="EDI"/>
          <p:cNvPicPr>
            <a:picLocks noChangeAspect="1" noChangeArrowheads="1"/>
          </p:cNvPicPr>
          <p:nvPr/>
        </p:nvPicPr>
        <p:blipFill>
          <a:blip r:embed="rId2"/>
          <a:srcRect/>
          <a:stretch>
            <a:fillRect/>
          </a:stretch>
        </p:blipFill>
        <p:spPr bwMode="auto">
          <a:xfrm>
            <a:off x="5984641" y="1832614"/>
            <a:ext cx="5281083" cy="4032250"/>
          </a:xfrm>
          <a:prstGeom prst="rect">
            <a:avLst/>
          </a:prstGeom>
          <a:noFill/>
          <a:ln w="9525">
            <a:noFill/>
            <a:miter lim="800000"/>
            <a:headEnd/>
            <a:tailEnd/>
          </a:ln>
        </p:spPr>
      </p:pic>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it-IT" sz="3200" b="1" dirty="0" smtClean="0">
                <a:solidFill>
                  <a:srgbClr val="C00000"/>
                </a:solidFill>
              </a:rPr>
              <a:t>Vantaggi dell’</a:t>
            </a:r>
            <a:r>
              <a:rPr lang="tr-TR" sz="3200" b="1" dirty="0" smtClean="0">
                <a:solidFill>
                  <a:srgbClr val="C00000"/>
                </a:solidFill>
              </a:rPr>
              <a:t>E-commerce</a:t>
            </a:r>
            <a:endParaRPr lang="en-IE" sz="3200" b="1" dirty="0" smtClean="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pPr>
              <a:lnSpc>
                <a:spcPct val="90000"/>
              </a:lnSpc>
            </a:pPr>
            <a:r>
              <a:rPr lang="it-IT" sz="2800" dirty="0" smtClean="0"/>
              <a:t>Procedure di compravendita più veloci, maggiore facilità nel reperimento dei prodotti. </a:t>
            </a:r>
            <a:endParaRPr lang="tr-TR" sz="2800" dirty="0" smtClean="0"/>
          </a:p>
          <a:p>
            <a:pPr>
              <a:lnSpc>
                <a:spcPct val="90000"/>
              </a:lnSpc>
            </a:pPr>
            <a:r>
              <a:rPr lang="it-IT" sz="2800" dirty="0" smtClean="0"/>
              <a:t>Compravendita </a:t>
            </a:r>
            <a:r>
              <a:rPr lang="tr-TR" sz="2800" dirty="0" smtClean="0"/>
              <a:t>24/7. </a:t>
            </a:r>
          </a:p>
          <a:p>
            <a:pPr>
              <a:lnSpc>
                <a:spcPct val="90000"/>
              </a:lnSpc>
            </a:pPr>
            <a:r>
              <a:rPr lang="it-IT" sz="2800" dirty="0" smtClean="0"/>
              <a:t>Bassi costi operativi e migliore qualità dei servizi. </a:t>
            </a:r>
            <a:endParaRPr lang="tr-TR" sz="2800" dirty="0" smtClean="0"/>
          </a:p>
          <a:p>
            <a:pPr>
              <a:lnSpc>
                <a:spcPct val="90000"/>
              </a:lnSpc>
            </a:pPr>
            <a:r>
              <a:rPr lang="it-IT" sz="2800" dirty="0" smtClean="0"/>
              <a:t>Facile avviare e gestire un’azienda. </a:t>
            </a:r>
            <a:endParaRPr lang="tr-TR" sz="2800" dirty="0" smtClean="0"/>
          </a:p>
          <a:p>
            <a:pPr>
              <a:lnSpc>
                <a:spcPct val="90000"/>
              </a:lnSpc>
            </a:pPr>
            <a:r>
              <a:rPr lang="tr-TR" sz="2800" dirty="0" smtClean="0"/>
              <a:t>N</a:t>
            </a:r>
            <a:r>
              <a:rPr lang="it-IT" sz="2800" dirty="0" err="1" smtClean="0"/>
              <a:t>essun</a:t>
            </a:r>
            <a:r>
              <a:rPr lang="it-IT" sz="2800" dirty="0" smtClean="0"/>
              <a:t> bisogno di istituire una società fisica. </a:t>
            </a:r>
            <a:endParaRPr lang="tr-TR" sz="2800" dirty="0" smtClean="0"/>
          </a:p>
          <a:p>
            <a:pPr>
              <a:lnSpc>
                <a:spcPct val="90000"/>
              </a:lnSpc>
            </a:pPr>
            <a:r>
              <a:rPr lang="it-IT" sz="2800" dirty="0" smtClean="0"/>
              <a:t>I clienti possono facilmente selezionare prodotti da differenti fornitori senza andare in giro fisicamente. </a:t>
            </a:r>
            <a:endParaRPr lang="tr-TR" sz="2800" dirty="0" smtClean="0">
              <a:solidFill>
                <a:schemeClr val="tx2"/>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it-IT" sz="3200" b="1" dirty="0" smtClean="0">
                <a:solidFill>
                  <a:srgbClr val="C00000"/>
                </a:solidFill>
              </a:rPr>
              <a:t>Svantaggi dell’</a:t>
            </a:r>
            <a:r>
              <a:rPr lang="tr-TR" sz="3200" b="1" dirty="0" smtClean="0">
                <a:solidFill>
                  <a:srgbClr val="C00000"/>
                </a:solidFill>
              </a:rPr>
              <a:t>E-commerce</a:t>
            </a:r>
            <a:endParaRPr lang="en-IE" sz="3200" b="1" dirty="0" smtClean="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smtClean="0">
                <a:solidFill>
                  <a:srgbClr val="0B0AFD"/>
                </a:solidFill>
              </a:rPr>
              <a:t>E-Commerce</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8" name="Rectangle 3"/>
          <p:cNvSpPr txBox="1">
            <a:spLocks noChangeArrowheads="1"/>
          </p:cNvSpPr>
          <p:nvPr/>
        </p:nvSpPr>
        <p:spPr bwMode="auto">
          <a:xfrm>
            <a:off x="502722" y="1861458"/>
            <a:ext cx="5384800" cy="452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mn-ea"/>
                <a:cs typeface="+mn-cs"/>
              </a:rPr>
              <a:t>Non</a:t>
            </a:r>
            <a:r>
              <a:rPr kumimoji="0" lang="it-IT" sz="2400" b="0" i="0" u="none" strike="noStrike" kern="1200" cap="none" spc="0" normalizeH="0" noProof="0" dirty="0" smtClean="0">
                <a:ln>
                  <a:noFill/>
                </a:ln>
                <a:solidFill>
                  <a:schemeClr val="tx1"/>
                </a:solidFill>
                <a:effectLst/>
                <a:uLnTx/>
                <a:uFillTx/>
                <a:latin typeface="+mn-lt"/>
                <a:ea typeface="+mn-ea"/>
                <a:cs typeface="+mn-cs"/>
              </a:rPr>
              <a:t> c’è la garanzia di prodotti di qualità</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it-IT" sz="2400" b="0" i="0" u="none" strike="noStrike" kern="1200" cap="none" spc="0" normalizeH="0" baseline="0" noProof="0" dirty="0" smtClean="0">
                <a:ln>
                  <a:noFill/>
                </a:ln>
                <a:solidFill>
                  <a:schemeClr val="tx1"/>
                </a:solidFill>
                <a:effectLst/>
                <a:uLnTx/>
                <a:uFillTx/>
                <a:latin typeface="+mn-lt"/>
                <a:ea typeface="+mn-ea"/>
                <a:cs typeface="+mn-cs"/>
              </a:rPr>
              <a:t>Ci sono molti </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hackers</a:t>
            </a:r>
            <a:r>
              <a:rPr kumimoji="0" lang="it-IT" sz="2400" b="0" i="0" u="none" strike="noStrike" kern="1200" cap="none" spc="0" normalizeH="0" noProof="0" dirty="0" smtClean="0">
                <a:ln>
                  <a:noFill/>
                </a:ln>
                <a:solidFill>
                  <a:schemeClr val="tx1"/>
                </a:solidFill>
                <a:effectLst/>
                <a:uLnTx/>
                <a:uFillTx/>
                <a:latin typeface="+mn-lt"/>
                <a:ea typeface="+mn-ea"/>
                <a:cs typeface="+mn-cs"/>
              </a:rPr>
              <a:t> in cerca di opportunità</a:t>
            </a:r>
            <a:r>
              <a:rPr kumimoji="0" lang="it-IT" sz="2400" b="0" i="0" u="none" strike="noStrike" kern="1200" cap="none" spc="0" normalizeH="0" baseline="0" noProof="0" dirty="0" smtClean="0">
                <a:ln>
                  <a:noFill/>
                </a:ln>
                <a:solidFill>
                  <a:schemeClr val="tx1"/>
                </a:solidFill>
                <a:effectLst/>
                <a:uLnTx/>
                <a:uFillTx/>
                <a:latin typeface="+mn-lt"/>
                <a:ea typeface="+mn-ea"/>
                <a:cs typeface="+mn-cs"/>
              </a:rPr>
              <a:t>, e su un sito </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commerce,</a:t>
            </a:r>
            <a:r>
              <a:rPr kumimoji="0" lang="it-IT" sz="2400" b="0" i="0" u="none" strike="noStrike" kern="1200" cap="none" spc="0" normalizeH="0" noProof="0" dirty="0" smtClean="0">
                <a:ln>
                  <a:noFill/>
                </a:ln>
                <a:solidFill>
                  <a:schemeClr val="tx1"/>
                </a:solidFill>
                <a:effectLst/>
                <a:uLnTx/>
                <a:uFillTx/>
                <a:latin typeface="+mn-lt"/>
                <a:ea typeface="+mn-ea"/>
                <a:cs typeface="+mn-cs"/>
              </a:rPr>
              <a:t> servizio</a:t>
            </a:r>
            <a:r>
              <a:rPr kumimoji="0" lang="tr-TR" sz="2400" b="0" i="0" u="none" strike="noStrike" kern="1200" cap="none" spc="0" normalizeH="0" baseline="0" noProof="0" dirty="0" smtClean="0">
                <a:ln>
                  <a:noFill/>
                </a:ln>
                <a:solidFill>
                  <a:schemeClr val="tx1"/>
                </a:solidFill>
                <a:effectLst/>
                <a:uLnTx/>
                <a:uFillTx/>
                <a:latin typeface="+mn-lt"/>
                <a:ea typeface="+mn-ea"/>
                <a:cs typeface="+mn-cs"/>
              </a:rPr>
              <a:t>,</a:t>
            </a:r>
            <a:r>
              <a:rPr kumimoji="0" lang="it-IT" sz="2400" b="0" i="0" u="none" strike="noStrike" kern="1200" cap="none" spc="0" normalizeH="0" baseline="0" noProof="0" dirty="0" smtClean="0">
                <a:ln>
                  <a:noFill/>
                </a:ln>
                <a:solidFill>
                  <a:schemeClr val="tx1"/>
                </a:solidFill>
                <a:effectLst/>
                <a:uLnTx/>
                <a:uFillTx/>
                <a:latin typeface="+mn-lt"/>
                <a:ea typeface="+mn-ea"/>
                <a:cs typeface="+mn-cs"/>
              </a:rPr>
              <a:t> pagina di pagamento,</a:t>
            </a:r>
            <a:r>
              <a:rPr kumimoji="0" lang="it-IT" sz="2400" b="0" i="0" u="none" strike="noStrike" kern="1200" cap="none" spc="0" normalizeH="0" noProof="0" dirty="0" smtClean="0">
                <a:ln>
                  <a:noFill/>
                </a:ln>
                <a:solidFill>
                  <a:schemeClr val="tx1"/>
                </a:solidFill>
                <a:effectLst/>
                <a:uLnTx/>
                <a:uFillTx/>
                <a:latin typeface="+mn-lt"/>
                <a:ea typeface="+mn-ea"/>
                <a:cs typeface="+mn-cs"/>
              </a:rPr>
              <a:t> sono sempre tutti pronti ad attaccare. </a:t>
            </a:r>
            <a:endParaRPr kumimoji="0" lang="tr-TR"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9" name="Picture 7" descr="ssl-web-hosting"/>
          <p:cNvPicPr>
            <a:picLocks noChangeAspect="1" noChangeArrowheads="1"/>
          </p:cNvPicPr>
          <p:nvPr/>
        </p:nvPicPr>
        <p:blipFill>
          <a:blip r:embed="rId2"/>
          <a:srcRect/>
          <a:stretch>
            <a:fillRect/>
          </a:stretch>
        </p:blipFill>
        <p:spPr bwMode="auto">
          <a:xfrm>
            <a:off x="7823200" y="1484314"/>
            <a:ext cx="3683000" cy="4503737"/>
          </a:xfrm>
          <a:prstGeom prst="rect">
            <a:avLst/>
          </a:prstGeom>
          <a:noFill/>
          <a:ln w="9525">
            <a:noFill/>
            <a:miter lim="800000"/>
            <a:headEnd/>
            <a:tailEnd/>
          </a:ln>
        </p:spPr>
      </p:pic>
    </p:spTree>
    <p:extLst>
      <p:ext uri="{BB962C8B-B14F-4D97-AF65-F5344CB8AC3E}">
        <p14:creationId xmlns="" xmlns:p14="http://schemas.microsoft.com/office/powerpoint/2010/main" val="31872225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4347</TotalTime>
  <Words>1135</Words>
  <Application>Microsoft Office PowerPoint</Application>
  <PresentationFormat>Personalizzato</PresentationFormat>
  <Paragraphs>118</Paragraphs>
  <Slides>18</Slides>
  <Notes>1</Notes>
  <HiddenSlides>0</HiddenSlides>
  <MMClips>0</MMClips>
  <ScaleCrop>false</ScaleCrop>
  <HeadingPairs>
    <vt:vector size="4" baseType="variant">
      <vt:variant>
        <vt:lpstr>Tema</vt:lpstr>
      </vt:variant>
      <vt:variant>
        <vt:i4>1</vt:i4>
      </vt:variant>
      <vt:variant>
        <vt:lpstr>Titoli diapositive</vt:lpstr>
      </vt:variant>
      <vt:variant>
        <vt:i4>18</vt:i4>
      </vt:variant>
    </vt:vector>
  </HeadingPairs>
  <TitlesOfParts>
    <vt:vector size="19" baseType="lpstr">
      <vt:lpstr>1557</vt:lpstr>
      <vt:lpstr>Modulo N 1: Marketing/Promozione &amp; E-commerce</vt:lpstr>
      <vt:lpstr>E-Commerce</vt:lpstr>
      <vt:lpstr>E-Commerce</vt:lpstr>
      <vt:lpstr>E-Commerce</vt:lpstr>
      <vt:lpstr>Cos’è l’e-commerce?</vt:lpstr>
      <vt:lpstr>E-Commerce</vt:lpstr>
      <vt:lpstr>Electronic Data Interchange: Electronic Funds Transfer:</vt:lpstr>
      <vt:lpstr>Vantaggi dell’E-commerce</vt:lpstr>
      <vt:lpstr>Svantaggi dell’E-commerce</vt:lpstr>
      <vt:lpstr>Tipologie di E-commerce</vt:lpstr>
      <vt:lpstr>1) BUSINESS TO BUSINESS     (B2B)</vt:lpstr>
      <vt:lpstr>2) BUSINESS TO CONSUMER (B2C)</vt:lpstr>
      <vt:lpstr>3) CONSUMER TO BUSINESS (C2B)</vt:lpstr>
      <vt:lpstr>4)CONSUMER TO CONSUMER (C2C)</vt:lpstr>
      <vt:lpstr>Le opportunità aziendali nell’E-commerce</vt:lpstr>
      <vt:lpstr>Le opportunità aziendali nell’E-commerce: nuovi prodotti e servizi</vt:lpstr>
      <vt:lpstr>Capitale umano e intellettuale</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IDP</cp:lastModifiedBy>
  <cp:revision>376</cp:revision>
  <cp:lastPrinted>2017-05-04T12:44:09Z</cp:lastPrinted>
  <dcterms:created xsi:type="dcterms:W3CDTF">2016-01-12T16:45:47Z</dcterms:created>
  <dcterms:modified xsi:type="dcterms:W3CDTF">2017-12-06T11:57:59Z</dcterms:modified>
</cp:coreProperties>
</file>