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93" r:id="rId1"/>
  </p:sldMasterIdLst>
  <p:notesMasterIdLst>
    <p:notesMasterId r:id="rId20"/>
  </p:notesMasterIdLst>
  <p:handoutMasterIdLst>
    <p:handoutMasterId r:id="rId21"/>
  </p:handoutMasterIdLst>
  <p:sldIdLst>
    <p:sldId id="407" r:id="rId2"/>
    <p:sldId id="410" r:id="rId3"/>
    <p:sldId id="408" r:id="rId4"/>
    <p:sldId id="409" r:id="rId5"/>
    <p:sldId id="381" r:id="rId6"/>
    <p:sldId id="415" r:id="rId7"/>
    <p:sldId id="416" r:id="rId8"/>
    <p:sldId id="417" r:id="rId9"/>
    <p:sldId id="418" r:id="rId10"/>
    <p:sldId id="419" r:id="rId11"/>
    <p:sldId id="420" r:id="rId12"/>
    <p:sldId id="421" r:id="rId13"/>
    <p:sldId id="422" r:id="rId14"/>
    <p:sldId id="424" r:id="rId15"/>
    <p:sldId id="423" r:id="rId16"/>
    <p:sldId id="425" r:id="rId17"/>
    <p:sldId id="426" r:id="rId18"/>
    <p:sldId id="414" r:id="rId19"/>
  </p:sldIdLst>
  <p:sldSz cx="12192000" cy="6858000"/>
  <p:notesSz cx="6881813" cy="100155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B0AFD"/>
    <a:srgbClr val="7EA732"/>
    <a:srgbClr val="FB89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383" autoAdjust="0"/>
    <p:restoredTop sz="94974" autoAdjust="0"/>
  </p:normalViewPr>
  <p:slideViewPr>
    <p:cSldViewPr snapToGrid="0">
      <p:cViewPr varScale="1">
        <p:scale>
          <a:sx n="69" d="100"/>
          <a:sy n="69" d="100"/>
        </p:scale>
        <p:origin x="-762" y="-108"/>
      </p:cViewPr>
      <p:guideLst>
        <p:guide orient="horz" pos="2160"/>
        <p:guide pos="3840"/>
      </p:guideLst>
    </p:cSldViewPr>
  </p:slideViewPr>
  <p:outlineViewPr>
    <p:cViewPr>
      <p:scale>
        <a:sx n="33" d="100"/>
        <a:sy n="33" d="100"/>
      </p:scale>
      <p:origin x="78" y="2040"/>
    </p:cViewPr>
  </p:outlineViewPr>
  <p:notesTextViewPr>
    <p:cViewPr>
      <p:scale>
        <a:sx n="1" d="1"/>
        <a:sy n="1" d="1"/>
      </p:scale>
      <p:origin x="0" y="0"/>
    </p:cViewPr>
  </p:notesTextViewPr>
  <p:sorterViewPr>
    <p:cViewPr>
      <p:scale>
        <a:sx n="100" d="100"/>
        <a:sy n="100" d="100"/>
      </p:scale>
      <p:origin x="0" y="-206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1"/>
            <a:ext cx="2982119" cy="502516"/>
          </a:xfrm>
          <a:prstGeom prst="rect">
            <a:avLst/>
          </a:prstGeom>
        </p:spPr>
        <p:txBody>
          <a:bodyPr vert="horz" lIns="92382" tIns="46191" rIns="92382" bIns="46191" rtlCol="0"/>
          <a:lstStyle>
            <a:lvl1pPr algn="l">
              <a:defRPr sz="1200"/>
            </a:lvl1pPr>
          </a:lstStyle>
          <a:p>
            <a:endParaRPr lang="es-ES"/>
          </a:p>
        </p:txBody>
      </p:sp>
      <p:sp>
        <p:nvSpPr>
          <p:cNvPr id="3" name="Marcador de fecha 2"/>
          <p:cNvSpPr>
            <a:spLocks noGrp="1"/>
          </p:cNvSpPr>
          <p:nvPr>
            <p:ph type="dt" sz="quarter" idx="1"/>
          </p:nvPr>
        </p:nvSpPr>
        <p:spPr>
          <a:xfrm>
            <a:off x="3898103" y="1"/>
            <a:ext cx="2982119" cy="502516"/>
          </a:xfrm>
          <a:prstGeom prst="rect">
            <a:avLst/>
          </a:prstGeom>
        </p:spPr>
        <p:txBody>
          <a:bodyPr vert="horz" lIns="92382" tIns="46191" rIns="92382" bIns="46191" rtlCol="0"/>
          <a:lstStyle>
            <a:lvl1pPr algn="r">
              <a:defRPr sz="1200"/>
            </a:lvl1pPr>
          </a:lstStyle>
          <a:p>
            <a:fld id="{A9379DA7-FA97-44F4-AAA7-F141050A0376}" type="datetimeFigureOut">
              <a:rPr lang="es-ES" smtClean="0"/>
              <a:pPr/>
              <a:t>27/10/2017</a:t>
            </a:fld>
            <a:endParaRPr lang="es-ES"/>
          </a:p>
        </p:txBody>
      </p:sp>
      <p:sp>
        <p:nvSpPr>
          <p:cNvPr id="4" name="Marcador de pie de página 3"/>
          <p:cNvSpPr>
            <a:spLocks noGrp="1"/>
          </p:cNvSpPr>
          <p:nvPr>
            <p:ph type="ftr" sz="quarter" idx="2"/>
          </p:nvPr>
        </p:nvSpPr>
        <p:spPr>
          <a:xfrm>
            <a:off x="1" y="9513025"/>
            <a:ext cx="2982119" cy="502515"/>
          </a:xfrm>
          <a:prstGeom prst="rect">
            <a:avLst/>
          </a:prstGeom>
        </p:spPr>
        <p:txBody>
          <a:bodyPr vert="horz" lIns="92382" tIns="46191" rIns="92382" bIns="46191"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98103" y="9513025"/>
            <a:ext cx="2982119" cy="502515"/>
          </a:xfrm>
          <a:prstGeom prst="rect">
            <a:avLst/>
          </a:prstGeom>
        </p:spPr>
        <p:txBody>
          <a:bodyPr vert="horz" lIns="92382" tIns="46191" rIns="92382" bIns="46191" rtlCol="0" anchor="b"/>
          <a:lstStyle>
            <a:lvl1pPr algn="r">
              <a:defRPr sz="1200"/>
            </a:lvl1pPr>
          </a:lstStyle>
          <a:p>
            <a:fld id="{14CCA340-183A-47C4-BAA3-F60897284D44}" type="slidenum">
              <a:rPr lang="es-ES" smtClean="0"/>
              <a:pPr/>
              <a:t>‹#›</a:t>
            </a:fld>
            <a:endParaRPr lang="es-ES"/>
          </a:p>
        </p:txBody>
      </p:sp>
    </p:spTree>
    <p:extLst>
      <p:ext uri="{BB962C8B-B14F-4D97-AF65-F5344CB8AC3E}">
        <p14:creationId xmlns:p14="http://schemas.microsoft.com/office/powerpoint/2010/main" xmlns="" val="40006313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2"/>
            <a:ext cx="2982119" cy="500777"/>
          </a:xfrm>
          <a:prstGeom prst="rect">
            <a:avLst/>
          </a:prstGeom>
        </p:spPr>
        <p:txBody>
          <a:bodyPr vert="horz" lIns="92382" tIns="46191" rIns="92382" bIns="46191" rtlCol="0"/>
          <a:lstStyle>
            <a:lvl1pPr algn="l">
              <a:defRPr sz="1200"/>
            </a:lvl1pPr>
          </a:lstStyle>
          <a:p>
            <a:endParaRPr lang="es-ES"/>
          </a:p>
        </p:txBody>
      </p:sp>
      <p:sp>
        <p:nvSpPr>
          <p:cNvPr id="3" name="2 Marcador de fecha"/>
          <p:cNvSpPr>
            <a:spLocks noGrp="1"/>
          </p:cNvSpPr>
          <p:nvPr>
            <p:ph type="dt" idx="1"/>
          </p:nvPr>
        </p:nvSpPr>
        <p:spPr>
          <a:xfrm>
            <a:off x="3898103" y="2"/>
            <a:ext cx="2982119" cy="500777"/>
          </a:xfrm>
          <a:prstGeom prst="rect">
            <a:avLst/>
          </a:prstGeom>
        </p:spPr>
        <p:txBody>
          <a:bodyPr vert="horz" lIns="92382" tIns="46191" rIns="92382" bIns="46191" rtlCol="0"/>
          <a:lstStyle>
            <a:lvl1pPr algn="r">
              <a:defRPr sz="1200"/>
            </a:lvl1pPr>
          </a:lstStyle>
          <a:p>
            <a:fld id="{E29DEA65-EA00-4373-B68E-8F3E704452D4}" type="datetimeFigureOut">
              <a:rPr lang="es-ES" smtClean="0"/>
              <a:pPr/>
              <a:t>27/10/2017</a:t>
            </a:fld>
            <a:endParaRPr lang="es-ES"/>
          </a:p>
        </p:txBody>
      </p:sp>
      <p:sp>
        <p:nvSpPr>
          <p:cNvPr id="4" name="3 Marcador de imagen de diapositiva"/>
          <p:cNvSpPr>
            <a:spLocks noGrp="1" noRot="1" noChangeAspect="1"/>
          </p:cNvSpPr>
          <p:nvPr>
            <p:ph type="sldImg" idx="2"/>
          </p:nvPr>
        </p:nvSpPr>
        <p:spPr>
          <a:xfrm>
            <a:off x="103188" y="750888"/>
            <a:ext cx="6675437" cy="3754437"/>
          </a:xfrm>
          <a:prstGeom prst="rect">
            <a:avLst/>
          </a:prstGeom>
          <a:noFill/>
          <a:ln w="12700">
            <a:solidFill>
              <a:prstClr val="black"/>
            </a:solidFill>
          </a:ln>
        </p:spPr>
        <p:txBody>
          <a:bodyPr vert="horz" lIns="92382" tIns="46191" rIns="92382" bIns="46191" rtlCol="0" anchor="ctr"/>
          <a:lstStyle/>
          <a:p>
            <a:endParaRPr lang="es-ES"/>
          </a:p>
        </p:txBody>
      </p:sp>
      <p:sp>
        <p:nvSpPr>
          <p:cNvPr id="5" name="4 Marcador de notas"/>
          <p:cNvSpPr>
            <a:spLocks noGrp="1"/>
          </p:cNvSpPr>
          <p:nvPr>
            <p:ph type="body" sz="quarter" idx="3"/>
          </p:nvPr>
        </p:nvSpPr>
        <p:spPr>
          <a:xfrm>
            <a:off x="688182" y="4757382"/>
            <a:ext cx="5505450" cy="4506992"/>
          </a:xfrm>
          <a:prstGeom prst="rect">
            <a:avLst/>
          </a:prstGeom>
        </p:spPr>
        <p:txBody>
          <a:bodyPr vert="horz" lIns="92382" tIns="46191" rIns="92382" bIns="46191"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1" y="9513025"/>
            <a:ext cx="2982119" cy="500777"/>
          </a:xfrm>
          <a:prstGeom prst="rect">
            <a:avLst/>
          </a:prstGeom>
        </p:spPr>
        <p:txBody>
          <a:bodyPr vert="horz" lIns="92382" tIns="46191" rIns="92382" bIns="46191"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98103" y="9513025"/>
            <a:ext cx="2982119" cy="500777"/>
          </a:xfrm>
          <a:prstGeom prst="rect">
            <a:avLst/>
          </a:prstGeom>
        </p:spPr>
        <p:txBody>
          <a:bodyPr vert="horz" lIns="92382" tIns="46191" rIns="92382" bIns="46191" rtlCol="0" anchor="b"/>
          <a:lstStyle>
            <a:lvl1pPr algn="r">
              <a:defRPr sz="1200"/>
            </a:lvl1pPr>
          </a:lstStyle>
          <a:p>
            <a:fld id="{28D29B66-A038-4162-BFCC-D303C9D413C7}" type="slidenum">
              <a:rPr lang="es-ES" smtClean="0"/>
              <a:pPr/>
              <a:t>‹#›</a:t>
            </a:fld>
            <a:endParaRPr lang="es-ES"/>
          </a:p>
        </p:txBody>
      </p:sp>
    </p:spTree>
    <p:extLst>
      <p:ext uri="{BB962C8B-B14F-4D97-AF65-F5344CB8AC3E}">
        <p14:creationId xmlns:p14="http://schemas.microsoft.com/office/powerpoint/2010/main" xmlns="" val="87937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s-ES" altLang="es-ES"/>
          </a:p>
        </p:txBody>
      </p:sp>
    </p:spTree>
    <p:extLst>
      <p:ext uri="{BB962C8B-B14F-4D97-AF65-F5344CB8AC3E}">
        <p14:creationId xmlns="" xmlns:p14="http://schemas.microsoft.com/office/powerpoint/2010/main" val="22414310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ES"/>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pic>
        <p:nvPicPr>
          <p:cNvPr id="7" name="Picture 3"/>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58825" y="68046"/>
            <a:ext cx="4055476" cy="1578976"/>
          </a:xfrm>
          <a:prstGeom prst="rect">
            <a:avLst/>
          </a:prstGeom>
        </p:spPr>
      </p:pic>
    </p:spTree>
    <p:extLst>
      <p:ext uri="{BB962C8B-B14F-4D97-AF65-F5344CB8AC3E}">
        <p14:creationId xmlns:p14="http://schemas.microsoft.com/office/powerpoint/2010/main" xmlns="" val="292283493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390030" y="957026"/>
            <a:ext cx="10972800" cy="1143000"/>
          </a:xfrm>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89333C77-0158-454C-844F-B7AB9BD7DAD4}" type="slidenum">
              <a:rPr lang="en-US" smtClean="0"/>
              <a:pPr/>
              <a:t>‹#›</a:t>
            </a:fld>
            <a:endParaRPr lang="en-US" dirty="0"/>
          </a:p>
        </p:txBody>
      </p:sp>
    </p:spTree>
    <p:extLst>
      <p:ext uri="{BB962C8B-B14F-4D97-AF65-F5344CB8AC3E}">
        <p14:creationId xmlns:p14="http://schemas.microsoft.com/office/powerpoint/2010/main" xmlns="" val="212475746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609600" y="274639"/>
            <a:ext cx="80264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410895151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Marcador de número de diapositiva 5"/>
          <p:cNvSpPr>
            <a:spLocks noGrp="1"/>
          </p:cNvSpPr>
          <p:nvPr>
            <p:ph type="sldNum" sz="quarter" idx="12"/>
          </p:nvPr>
        </p:nvSpPr>
        <p:spPr/>
        <p:txBody>
          <a:bodyPr/>
          <a:lstStyle>
            <a:lvl1pPr>
              <a:defRPr/>
            </a:lvl1pPr>
          </a:lstStyle>
          <a:p>
            <a:fld id="{A7AD32EF-B744-4512-A6AB-C39B4880BDB1}" type="slidenum">
              <a:rPr lang="es-ES" altLang="es-ES" smtClean="0"/>
              <a:pPr/>
              <a:t>‹#›</a:t>
            </a:fld>
            <a:endParaRPr lang="es-ES" altLang="es-ES"/>
          </a:p>
        </p:txBody>
      </p:sp>
      <p:sp>
        <p:nvSpPr>
          <p:cNvPr id="7" name="Rectangle 1"/>
          <p:cNvSpPr>
            <a:spLocks noChangeArrowheads="1"/>
          </p:cNvSpPr>
          <p:nvPr userDrawn="1"/>
        </p:nvSpPr>
        <p:spPr bwMode="auto">
          <a:xfrm>
            <a:off x="3429000" y="6427113"/>
            <a:ext cx="8599714"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70C0"/>
                </a:solidFill>
                <a:effectLst/>
                <a:latin typeface="Calibri" pitchFamily="34" charset="0"/>
              </a:rPr>
              <a:t>MICRO has been funded with support from the European Commission. This document and its contents reflect the views only of the authors, and the Commission cannot be held responsible for any use which may be made of the information contained therein.</a:t>
            </a:r>
          </a:p>
        </p:txBody>
      </p:sp>
      <p:pic>
        <p:nvPicPr>
          <p:cNvPr id="8" name="Picture 4"/>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168635" y="6378302"/>
            <a:ext cx="1094595" cy="244634"/>
          </a:xfrm>
          <a:prstGeom prst="rect">
            <a:avLst/>
          </a:prstGeom>
        </p:spPr>
      </p:pic>
    </p:spTree>
    <p:extLst>
      <p:ext uri="{BB962C8B-B14F-4D97-AF65-F5344CB8AC3E}">
        <p14:creationId xmlns:p14="http://schemas.microsoft.com/office/powerpoint/2010/main" xmlns="" val="140487160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39"/>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337105125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609600" y="1600201"/>
            <a:ext cx="5384800" cy="452596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97600" y="1600201"/>
            <a:ext cx="5384800" cy="452596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a:t>
            </a:fld>
            <a:endParaRPr lang="en-US" dirty="0"/>
          </a:p>
        </p:txBody>
      </p:sp>
    </p:spTree>
    <p:extLst>
      <p:ext uri="{BB962C8B-B14F-4D97-AF65-F5344CB8AC3E}">
        <p14:creationId xmlns:p14="http://schemas.microsoft.com/office/powerpoint/2010/main" xmlns="" val="192832725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40317" y="365126"/>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40318" y="2505075"/>
            <a:ext cx="5158316"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71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lvl1pPr>
              <a:defRPr/>
            </a:lvl1pPr>
          </a:lstStyle>
          <a:p>
            <a:endParaRPr lang="en-US" dirty="0"/>
          </a:p>
        </p:txBody>
      </p:sp>
      <p:sp>
        <p:nvSpPr>
          <p:cNvPr id="8" name="Marcador de pie de página 7"/>
          <p:cNvSpPr>
            <a:spLocks noGrp="1"/>
          </p:cNvSpPr>
          <p:nvPr>
            <p:ph type="ftr" sz="quarter" idx="11"/>
          </p:nvPr>
        </p:nvSpPr>
        <p:spPr/>
        <p:txBody>
          <a:bodyPr/>
          <a:lstStyle>
            <a:lvl1pPr>
              <a:defRPr/>
            </a:lvl1pPr>
          </a:lstStyle>
          <a:p>
            <a:endParaRPr lang="en-US" dirty="0"/>
          </a:p>
        </p:txBody>
      </p:sp>
      <p:sp>
        <p:nvSpPr>
          <p:cNvPr id="9" name="Marcador de número de diapositiva 8"/>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82664940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lvl1pPr>
              <a:defRPr/>
            </a:lvl1pPr>
          </a:lstStyle>
          <a:p>
            <a:endParaRPr lang="en-US" dirty="0"/>
          </a:p>
        </p:txBody>
      </p:sp>
      <p:sp>
        <p:nvSpPr>
          <p:cNvPr id="4" name="Marcador de pie de página 3"/>
          <p:cNvSpPr>
            <a:spLocks noGrp="1"/>
          </p:cNvSpPr>
          <p:nvPr>
            <p:ph type="ftr" sz="quarter" idx="11"/>
          </p:nvPr>
        </p:nvSpPr>
        <p:spPr/>
        <p:txBody>
          <a:bodyPr/>
          <a:lstStyle>
            <a:lvl1pPr>
              <a:defRPr/>
            </a:lvl1pPr>
          </a:lstStyle>
          <a:p>
            <a:endParaRPr lang="en-US" dirty="0"/>
          </a:p>
        </p:txBody>
      </p:sp>
      <p:sp>
        <p:nvSpPr>
          <p:cNvPr id="5" name="Marcador de número de diapositiva 4"/>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63914179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endParaRPr lang="en-US" dirty="0"/>
          </a:p>
        </p:txBody>
      </p:sp>
      <p:sp>
        <p:nvSpPr>
          <p:cNvPr id="3" name="Marcador de pie de página 2"/>
          <p:cNvSpPr>
            <a:spLocks noGrp="1"/>
          </p:cNvSpPr>
          <p:nvPr>
            <p:ph type="ftr" sz="quarter" idx="11"/>
          </p:nvPr>
        </p:nvSpPr>
        <p:spPr/>
        <p:txBody>
          <a:bodyPr/>
          <a:lstStyle>
            <a:lvl1pPr>
              <a:defRPr/>
            </a:lvl1pPr>
          </a:lstStyle>
          <a:p>
            <a:endParaRPr lang="en-US" dirty="0"/>
          </a:p>
        </p:txBody>
      </p:sp>
      <p:sp>
        <p:nvSpPr>
          <p:cNvPr id="4" name="Marcador de número de diapositiva 3"/>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69793433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a:t>
            </a:fld>
            <a:endParaRPr lang="en-US" dirty="0"/>
          </a:p>
        </p:txBody>
      </p:sp>
    </p:spTree>
    <p:extLst>
      <p:ext uri="{BB962C8B-B14F-4D97-AF65-F5344CB8AC3E}">
        <p14:creationId xmlns:p14="http://schemas.microsoft.com/office/powerpoint/2010/main" xmlns="" val="271421067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s-ES"/>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386398083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p:cNvPicPr>
            <a:picLocks noChangeAspect="1"/>
          </p:cNvPicPr>
          <p:nvPr userDrawn="1"/>
        </p:nvPicPr>
        <p:blipFill>
          <a:blip r:embed="rId13">
            <a:extLst>
              <a:ext uri="{28A0092B-C50C-407E-A947-70E740481C1C}">
                <a14:useLocalDpi xmlns:a14="http://schemas.microsoft.com/office/drawing/2010/main" xmlns="" val="0"/>
              </a:ext>
            </a:extLst>
          </a:blip>
          <a:stretch>
            <a:fillRect/>
          </a:stretch>
        </p:blipFill>
        <p:spPr>
          <a:xfrm>
            <a:off x="0" y="0"/>
            <a:ext cx="2961564" cy="1153068"/>
          </a:xfrm>
          <a:prstGeom prst="rect">
            <a:avLst/>
          </a:prstGeom>
        </p:spPr>
      </p:pic>
      <p:sp>
        <p:nvSpPr>
          <p:cNvPr id="1026" name="Rectangle 2"/>
          <p:cNvSpPr>
            <a:spLocks noGrp="1" noChangeArrowheads="1"/>
          </p:cNvSpPr>
          <p:nvPr>
            <p:ph type="title"/>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ES" dirty="0" smtClean="0"/>
              <a:t>Haga clic para cambiar el estilo de título	</a:t>
            </a:r>
          </a:p>
        </p:txBody>
      </p:sp>
      <p:sp>
        <p:nvSpPr>
          <p:cNvPr id="1027" name="Rectangle 3"/>
          <p:cNvSpPr>
            <a:spLocks noGrp="1" noChangeArrowheads="1"/>
          </p:cNvSpPr>
          <p:nvPr>
            <p:ph type="body" idx="1"/>
          </p:nvPr>
        </p:nvSpPr>
        <p:spPr bwMode="auto">
          <a:xfrm>
            <a:off x="677839" y="1395485"/>
            <a:ext cx="10972800" cy="4525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ES" dirty="0" smtClean="0"/>
              <a:t>Haga clic para modificar el estilo de texto del patrón</a:t>
            </a:r>
          </a:p>
          <a:p>
            <a:pPr lvl="1"/>
            <a:r>
              <a:rPr lang="es-ES" altLang="es-ES" dirty="0" smtClean="0"/>
              <a:t>Segundo nivel</a:t>
            </a:r>
          </a:p>
          <a:p>
            <a:pPr lvl="2"/>
            <a:r>
              <a:rPr lang="es-ES" altLang="es-ES" dirty="0" smtClean="0"/>
              <a:t>Tercer nivel</a:t>
            </a:r>
          </a:p>
          <a:p>
            <a:pPr lvl="3"/>
            <a:r>
              <a:rPr lang="es-ES" altLang="es-ES" dirty="0" smtClean="0"/>
              <a:t>Cuarto nivel</a:t>
            </a:r>
          </a:p>
          <a:p>
            <a:pPr lvl="4"/>
            <a:r>
              <a:rPr lang="es-ES" altLang="es-ES" dirty="0" smtClean="0"/>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4133116912"/>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hf hdr="0" ftr="0" dt="0"/>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Michael.Kenny@nuim.ie"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4146" y="2245721"/>
            <a:ext cx="9144000" cy="1435643"/>
          </a:xfrm>
        </p:spPr>
        <p:txBody>
          <a:bodyPr/>
          <a:lstStyle/>
          <a:p>
            <a:r>
              <a:rPr lang="en-US" sz="2800" b="1" dirty="0" smtClean="0"/>
              <a:t>Module No </a:t>
            </a:r>
            <a:r>
              <a:rPr lang="en-US" sz="2800" b="1" dirty="0" smtClean="0">
                <a:solidFill>
                  <a:schemeClr val="tx1"/>
                </a:solidFill>
              </a:rPr>
              <a:t>1: </a:t>
            </a:r>
            <a:r>
              <a:rPr lang="en-IE" sz="2800" b="1" dirty="0" smtClean="0">
                <a:solidFill>
                  <a:srgbClr val="336600"/>
                </a:solidFill>
              </a:rPr>
              <a:t>Marketing/Promotion &amp; E-commerce</a:t>
            </a:r>
            <a:endParaRPr lang="en-IE" sz="2800" b="1" dirty="0">
              <a:solidFill>
                <a:schemeClr val="tx1"/>
              </a:solidFill>
            </a:endParaRPr>
          </a:p>
        </p:txBody>
      </p:sp>
      <p:sp>
        <p:nvSpPr>
          <p:cNvPr id="4" name="TextBox 3"/>
          <p:cNvSpPr txBox="1"/>
          <p:nvPr/>
        </p:nvSpPr>
        <p:spPr>
          <a:xfrm>
            <a:off x="4236333" y="311355"/>
            <a:ext cx="7268901" cy="1477328"/>
          </a:xfrm>
          <a:prstGeom prst="rect">
            <a:avLst/>
          </a:prstGeom>
          <a:noFill/>
        </p:spPr>
        <p:txBody>
          <a:bodyPr wrap="square" rtlCol="0">
            <a:spAutoFit/>
          </a:bodyPr>
          <a:lstStyle/>
          <a:p>
            <a:r>
              <a:rPr lang="en-US" altLang="es-ES" sz="3600" b="1" dirty="0">
                <a:latin typeface="Calibri" pitchFamily="34" charset="0"/>
              </a:rPr>
              <a:t>MICRO: </a:t>
            </a:r>
            <a:r>
              <a:rPr lang="en-IE" altLang="es-ES" sz="3600" b="1" dirty="0">
                <a:latin typeface="Calibri" pitchFamily="34" charset="0"/>
              </a:rPr>
              <a:t>Enhancing Competitiveness of Micro-enterprises in Rural Areas</a:t>
            </a:r>
            <a:r>
              <a:rPr lang="en-IE" altLang="es-ES" b="1" dirty="0">
                <a:latin typeface="Calibri" pitchFamily="34" charset="0"/>
              </a:rPr>
              <a:t/>
            </a:r>
            <a:br>
              <a:rPr lang="en-IE" altLang="es-ES" b="1" dirty="0">
                <a:latin typeface="Calibri" pitchFamily="34" charset="0"/>
              </a:rPr>
            </a:br>
            <a:endParaRPr lang="en-IE" dirty="0"/>
          </a:p>
        </p:txBody>
      </p:sp>
      <p:sp>
        <p:nvSpPr>
          <p:cNvPr id="5" name="TextBox 4"/>
          <p:cNvSpPr txBox="1"/>
          <p:nvPr/>
        </p:nvSpPr>
        <p:spPr>
          <a:xfrm>
            <a:off x="2284255" y="5990104"/>
            <a:ext cx="9757955" cy="615553"/>
          </a:xfrm>
          <a:prstGeom prst="rect">
            <a:avLst/>
          </a:prstGeom>
          <a:noFill/>
        </p:spPr>
        <p:txBody>
          <a:bodyPr wrap="square" rtlCol="0">
            <a:spAutoFit/>
          </a:bodyPr>
          <a:lstStyle/>
          <a:p>
            <a:r>
              <a:rPr lang="en-IE" dirty="0"/>
              <a:t>Prepared </a:t>
            </a:r>
            <a:r>
              <a:rPr lang="en-IE" dirty="0" smtClean="0"/>
              <a:t>by the </a:t>
            </a:r>
            <a:r>
              <a:rPr lang="en-US" dirty="0" smtClean="0"/>
              <a:t>Consortium for the project: </a:t>
            </a:r>
            <a:r>
              <a:rPr lang="en-US" sz="1600" i="1" dirty="0" smtClean="0"/>
              <a:t>“Irish Rural Link – National University of Ireland </a:t>
            </a:r>
            <a:r>
              <a:rPr lang="en-US" sz="1600" i="1" dirty="0" err="1" smtClean="0"/>
              <a:t>Maynooth</a:t>
            </a:r>
            <a:r>
              <a:rPr lang="en-US" sz="1600" i="1" dirty="0" smtClean="0"/>
              <a:t>- CDI – EEO GROUP SA- IHF </a:t>
            </a:r>
            <a:r>
              <a:rPr lang="en-US" sz="1600" i="1" dirty="0" err="1" smtClean="0"/>
              <a:t>asbl</a:t>
            </a:r>
            <a:r>
              <a:rPr lang="en-US" sz="1600" i="1" dirty="0" smtClean="0"/>
              <a:t> – IDP - Internet Web Solutions SL”</a:t>
            </a:r>
            <a:endParaRPr lang="en-IE" sz="1600" i="1" dirty="0"/>
          </a:p>
        </p:txBody>
      </p:sp>
    </p:spTree>
    <p:extLst>
      <p:ext uri="{BB962C8B-B14F-4D97-AF65-F5344CB8AC3E}">
        <p14:creationId xmlns="" xmlns:p14="http://schemas.microsoft.com/office/powerpoint/2010/main" val="3539721822"/>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110" y="995889"/>
            <a:ext cx="10972800" cy="1143000"/>
          </a:xfrm>
        </p:spPr>
        <p:txBody>
          <a:bodyPr/>
          <a:lstStyle/>
          <a:p>
            <a:pPr algn="l"/>
            <a:r>
              <a:rPr lang="tr-TR" sz="3200" b="1" dirty="0" smtClean="0">
                <a:solidFill>
                  <a:srgbClr val="C00000"/>
                </a:solidFill>
              </a:rPr>
              <a:t>Types of E-com</a:t>
            </a:r>
            <a:r>
              <a:rPr lang="en-US" sz="3200" b="1" dirty="0" smtClean="0">
                <a:solidFill>
                  <a:srgbClr val="C00000"/>
                </a:solidFill>
              </a:rPr>
              <a:t>m</a:t>
            </a:r>
            <a:r>
              <a:rPr lang="tr-TR" sz="3200" b="1" dirty="0" smtClean="0">
                <a:solidFill>
                  <a:srgbClr val="C00000"/>
                </a:solidFill>
              </a:rPr>
              <a:t>erce</a:t>
            </a:r>
            <a:endParaRPr lang="en-IE" sz="3200" b="1" dirty="0" smtClean="0">
              <a:solidFill>
                <a:srgbClr val="C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10</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3200" b="1" dirty="0" smtClean="0">
                <a:solidFill>
                  <a:srgbClr val="0B0AFD"/>
                </a:solidFill>
              </a:rPr>
              <a:t>E-Commerce</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
        <p:nvSpPr>
          <p:cNvPr id="7" name="Rectangle 5"/>
          <p:cNvSpPr txBox="1">
            <a:spLocks noChangeArrowheads="1"/>
          </p:cNvSpPr>
          <p:nvPr/>
        </p:nvSpPr>
        <p:spPr bwMode="auto">
          <a:xfrm>
            <a:off x="1046568" y="2326554"/>
            <a:ext cx="6902451" cy="23034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 typeface="Arial" pitchFamily="34" charset="0"/>
              <a:buChar char="•"/>
              <a:tabLst/>
              <a:defRPr/>
            </a:pPr>
            <a:r>
              <a:rPr kumimoji="0" lang="tr-TR" sz="3200" i="0" u="none" strike="noStrike" kern="1200" cap="none" spc="0" normalizeH="0" baseline="0" noProof="0" dirty="0" smtClean="0">
                <a:ln>
                  <a:noFill/>
                </a:ln>
                <a:effectLst/>
                <a:uLnTx/>
                <a:uFillTx/>
                <a:latin typeface="+mn-lt"/>
                <a:ea typeface="+mn-ea"/>
                <a:cs typeface="+mn-cs"/>
              </a:rPr>
              <a:t>B2B (Business-to-Business)</a:t>
            </a:r>
          </a:p>
          <a:p>
            <a:pPr marL="342900" marR="0" lvl="0" indent="-342900" algn="l" defTabSz="914400" rtl="0" eaLnBrk="1" fontAlgn="base" latinLnBrk="0" hangingPunct="1">
              <a:lnSpc>
                <a:spcPct val="100000"/>
              </a:lnSpc>
              <a:spcBef>
                <a:spcPct val="20000"/>
              </a:spcBef>
              <a:spcAft>
                <a:spcPct val="0"/>
              </a:spcAft>
              <a:buClrTx/>
              <a:buSzTx/>
              <a:buFont typeface="Arial" pitchFamily="34" charset="0"/>
              <a:buChar char="•"/>
              <a:tabLst/>
              <a:defRPr/>
            </a:pPr>
            <a:r>
              <a:rPr kumimoji="0" lang="tr-TR" sz="3200" i="0" u="none" strike="noStrike" kern="1200" cap="none" spc="0" normalizeH="0" baseline="0" noProof="0" dirty="0" smtClean="0">
                <a:ln>
                  <a:noFill/>
                </a:ln>
                <a:effectLst/>
                <a:uLnTx/>
                <a:uFillTx/>
                <a:latin typeface="+mn-lt"/>
                <a:ea typeface="+mn-ea"/>
                <a:cs typeface="+mn-cs"/>
              </a:rPr>
              <a:t>B2C (Business-to-Consumer)</a:t>
            </a:r>
          </a:p>
          <a:p>
            <a:pPr marL="342900" marR="0" lvl="0" indent="-342900" algn="l" defTabSz="914400" rtl="0" eaLnBrk="1" fontAlgn="base" latinLnBrk="0" hangingPunct="1">
              <a:lnSpc>
                <a:spcPct val="100000"/>
              </a:lnSpc>
              <a:spcBef>
                <a:spcPct val="20000"/>
              </a:spcBef>
              <a:spcAft>
                <a:spcPct val="0"/>
              </a:spcAft>
              <a:buClrTx/>
              <a:buSzTx/>
              <a:buFont typeface="Arial" pitchFamily="34" charset="0"/>
              <a:buChar char="•"/>
              <a:tabLst/>
              <a:defRPr/>
            </a:pPr>
            <a:r>
              <a:rPr kumimoji="0" lang="tr-TR" sz="3200" i="0" u="none" strike="noStrike" kern="1200" cap="none" spc="0" normalizeH="0" baseline="0" noProof="0" dirty="0" smtClean="0">
                <a:ln>
                  <a:noFill/>
                </a:ln>
                <a:effectLst/>
                <a:uLnTx/>
                <a:uFillTx/>
                <a:latin typeface="+mn-lt"/>
                <a:ea typeface="+mn-ea"/>
                <a:cs typeface="+mn-cs"/>
              </a:rPr>
              <a:t>C2B (Consumer-to-Business)</a:t>
            </a:r>
          </a:p>
          <a:p>
            <a:pPr marL="342900" marR="0" lvl="0" indent="-342900" algn="l" defTabSz="914400" rtl="0" eaLnBrk="1" fontAlgn="base" latinLnBrk="0" hangingPunct="1">
              <a:lnSpc>
                <a:spcPct val="100000"/>
              </a:lnSpc>
              <a:spcBef>
                <a:spcPct val="20000"/>
              </a:spcBef>
              <a:spcAft>
                <a:spcPct val="0"/>
              </a:spcAft>
              <a:buClrTx/>
              <a:buSzTx/>
              <a:buFont typeface="Arial" pitchFamily="34" charset="0"/>
              <a:buChar char="•"/>
              <a:tabLst/>
              <a:defRPr/>
            </a:pPr>
            <a:r>
              <a:rPr kumimoji="0" lang="tr-TR" sz="3200" i="0" u="none" strike="noStrike" kern="1200" cap="none" spc="0" normalizeH="0" baseline="0" noProof="0" dirty="0" smtClean="0">
                <a:ln>
                  <a:noFill/>
                </a:ln>
                <a:effectLst/>
                <a:uLnTx/>
                <a:uFillTx/>
                <a:latin typeface="+mn-lt"/>
                <a:ea typeface="+mn-ea"/>
                <a:cs typeface="+mn-cs"/>
              </a:rPr>
              <a:t>C2C (Consumer-to-Consumer</a:t>
            </a:r>
            <a:r>
              <a:rPr lang="tr-TR" sz="3200" dirty="0" smtClean="0"/>
              <a:t>)</a:t>
            </a:r>
          </a:p>
          <a:p>
            <a:pPr marL="342900" marR="0" lvl="0" indent="-342900" algn="l" defTabSz="914400" rtl="0" eaLnBrk="1" fontAlgn="base" latinLnBrk="0" hangingPunct="1">
              <a:lnSpc>
                <a:spcPct val="100000"/>
              </a:lnSpc>
              <a:spcBef>
                <a:spcPct val="20000"/>
              </a:spcBef>
              <a:spcAft>
                <a:spcPct val="0"/>
              </a:spcAft>
              <a:buClrTx/>
              <a:buSzTx/>
              <a:buFont typeface="Wingdings" pitchFamily="2" charset="2"/>
              <a:buChar char="v"/>
              <a:tabLst/>
              <a:defRPr/>
            </a:pPr>
            <a:endParaRPr kumimoji="0" lang="tr-TR" sz="2000" b="1" i="0" u="none" strike="noStrike" kern="1200" cap="none" spc="0" normalizeH="0" baseline="0" noProof="0" dirty="0" smtClean="0">
              <a:ln>
                <a:noFill/>
              </a:ln>
              <a:solidFill>
                <a:srgbClr val="FF0000"/>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Wingdings" pitchFamily="2" charset="2"/>
              <a:buChar char="v"/>
              <a:tabLst/>
              <a:defRPr/>
            </a:pPr>
            <a:endParaRPr kumimoji="0" lang="tr-TR" sz="1400" b="1" i="0" u="none" strike="noStrike" kern="1200" cap="none" spc="0" normalizeH="0" baseline="0" noProof="0" dirty="0" smtClean="0">
              <a:ln>
                <a:noFill/>
              </a:ln>
              <a:solidFill>
                <a:srgbClr val="FF0000"/>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tr-TR" sz="2400" b="0" i="0" u="none" strike="noStrike" kern="1200" cap="none" spc="0" normalizeH="0" baseline="0" noProof="0" dirty="0" smtClean="0">
              <a:ln>
                <a:noFill/>
              </a:ln>
              <a:solidFill>
                <a:srgbClr val="FF0000"/>
              </a:solidFill>
              <a:effectLst/>
              <a:uLnTx/>
              <a:uFillTx/>
              <a:latin typeface="+mn-lt"/>
              <a:ea typeface="+mn-ea"/>
              <a:cs typeface="+mn-cs"/>
            </a:endParaRPr>
          </a:p>
        </p:txBody>
      </p:sp>
    </p:spTree>
    <p:extLst>
      <p:ext uri="{BB962C8B-B14F-4D97-AF65-F5344CB8AC3E}">
        <p14:creationId xmlns:p14="http://schemas.microsoft.com/office/powerpoint/2010/main" xmlns="" val="31872225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110" y="995889"/>
            <a:ext cx="10972800" cy="1143000"/>
          </a:xfrm>
        </p:spPr>
        <p:txBody>
          <a:bodyPr/>
          <a:lstStyle/>
          <a:p>
            <a:pPr algn="l"/>
            <a:r>
              <a:rPr lang="tr-TR" sz="3200" b="1" dirty="0" smtClean="0">
                <a:solidFill>
                  <a:srgbClr val="C00000"/>
                </a:solidFill>
              </a:rPr>
              <a:t>1) BUSINESS TO BUSINESS     (B2B)</a:t>
            </a:r>
            <a:endParaRPr lang="en-IE" sz="3200" b="1" dirty="0" smtClean="0">
              <a:solidFill>
                <a:srgbClr val="C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11</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3200" b="1" dirty="0" smtClean="0">
                <a:solidFill>
                  <a:srgbClr val="0B0AFD"/>
                </a:solidFill>
              </a:rPr>
              <a:t>E-Commerce</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
        <p:nvSpPr>
          <p:cNvPr id="6" name="Rectangle 3"/>
          <p:cNvSpPr txBox="1">
            <a:spLocks noChangeArrowheads="1"/>
          </p:cNvSpPr>
          <p:nvPr/>
        </p:nvSpPr>
        <p:spPr bwMode="auto">
          <a:xfrm>
            <a:off x="609600" y="1897084"/>
            <a:ext cx="5384800" cy="4525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90000"/>
              </a:lnSpc>
              <a:spcBef>
                <a:spcPct val="20000"/>
              </a:spcBef>
              <a:spcAft>
                <a:spcPct val="0"/>
              </a:spcAft>
              <a:buClrTx/>
              <a:buSzTx/>
              <a:buFontTx/>
              <a:buChar char="•"/>
              <a:tabLst/>
              <a:defRPr/>
            </a:pPr>
            <a:r>
              <a:rPr kumimoji="0" lang="el-GR" sz="2400" b="0" i="0" u="none" strike="noStrike" kern="1200" cap="none" spc="0" normalizeH="0" baseline="0" noProof="0" dirty="0" smtClean="0">
                <a:ln>
                  <a:noFill/>
                </a:ln>
                <a:solidFill>
                  <a:schemeClr val="tx1"/>
                </a:solidFill>
                <a:effectLst/>
                <a:uLnTx/>
                <a:uFillTx/>
                <a:latin typeface="+mn-lt"/>
                <a:ea typeface="+mn-ea"/>
                <a:cs typeface="+mn-cs"/>
              </a:rPr>
              <a:t>B2B can be open to all interested parties</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a:t>
            </a:r>
            <a:r>
              <a:rPr kumimoji="0" lang="el-GR" sz="2400" b="0" i="0" u="none" strike="noStrike" kern="1200" cap="none" spc="0" normalizeH="0" baseline="0" noProof="0" dirty="0" smtClean="0">
                <a:ln>
                  <a:noFill/>
                </a:ln>
                <a:solidFill>
                  <a:schemeClr val="tx1"/>
                </a:solidFill>
                <a:effectLst/>
                <a:uLnTx/>
                <a:uFillTx/>
                <a:latin typeface="+mn-lt"/>
                <a:ea typeface="+mn-ea"/>
                <a:cs typeface="+mn-cs"/>
              </a:rPr>
              <a:t> or limited to specific, pre-qualified participants (</a:t>
            </a:r>
            <a:r>
              <a:rPr kumimoji="0" lang="tr-TR" sz="2400" b="0" i="0" u="none" strike="noStrike" kern="1200" cap="none" spc="0" normalizeH="0" baseline="0" noProof="0" dirty="0" smtClean="0">
                <a:ln>
                  <a:noFill/>
                </a:ln>
                <a:solidFill>
                  <a:schemeClr val="tx1"/>
                </a:solidFill>
                <a:effectLst/>
                <a:uLnTx/>
                <a:uFillTx/>
                <a:latin typeface="+mn-lt"/>
                <a:ea typeface="+mn-ea"/>
                <a:cs typeface="+mn-cs"/>
              </a:rPr>
              <a:t>private electronic market</a:t>
            </a:r>
            <a:r>
              <a:rPr kumimoji="0" lang="el-GR" sz="2400" b="0" i="0" u="none" strike="noStrike" kern="1200" cap="none" spc="0" normalizeH="0" baseline="0" noProof="0" dirty="0" smtClean="0">
                <a:ln>
                  <a:noFill/>
                </a:ln>
                <a:solidFill>
                  <a:schemeClr val="tx1"/>
                </a:solidFill>
                <a:effectLst/>
                <a:uLnTx/>
                <a:uFillTx/>
                <a:latin typeface="+mn-lt"/>
                <a:ea typeface="+mn-ea"/>
                <a:cs typeface="+mn-cs"/>
              </a:rPr>
              <a:t>).</a:t>
            </a:r>
            <a:endParaRPr kumimoji="0" lang="tr-TR"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90000"/>
              </a:lnSpc>
              <a:spcBef>
                <a:spcPct val="20000"/>
              </a:spcBef>
              <a:spcAft>
                <a:spcPct val="0"/>
              </a:spcAft>
              <a:buClrTx/>
              <a:buSzTx/>
              <a:buFontTx/>
              <a:buChar char="•"/>
              <a:tabLst/>
              <a:defRPr/>
            </a:pPr>
            <a:r>
              <a:rPr kumimoji="0" lang="tr-TR" sz="2400" b="0" i="0" u="none" strike="noStrike" kern="1200" cap="none" spc="0" normalizeH="0" baseline="0" noProof="0" dirty="0" smtClean="0">
                <a:ln>
                  <a:noFill/>
                </a:ln>
                <a:solidFill>
                  <a:schemeClr val="tx1"/>
                </a:solidFill>
                <a:effectLst/>
                <a:uLnTx/>
                <a:uFillTx/>
                <a:latin typeface="+mn-lt"/>
                <a:ea typeface="+mn-ea"/>
                <a:cs typeface="+mn-cs"/>
              </a:rPr>
              <a:t>Companies doing business with each other such as manufacturers selling to distributors and wholesalers selling to retailers. </a:t>
            </a:r>
          </a:p>
          <a:p>
            <a:pPr marL="342900" marR="0" lvl="0" indent="-342900" algn="l" defTabSz="914400" rtl="0" eaLnBrk="1" fontAlgn="base" latinLnBrk="0" hangingPunct="1">
              <a:lnSpc>
                <a:spcPct val="90000"/>
              </a:lnSpc>
              <a:spcBef>
                <a:spcPct val="20000"/>
              </a:spcBef>
              <a:spcAft>
                <a:spcPct val="0"/>
              </a:spcAft>
              <a:buClrTx/>
              <a:buSzTx/>
              <a:buFontTx/>
              <a:buChar char="•"/>
              <a:tabLst/>
              <a:defRPr/>
            </a:pPr>
            <a:endParaRPr kumimoji="0" lang="tr-TR" sz="24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8" name="Picture 9" descr="b2b-ecommerce-solutions"/>
          <p:cNvPicPr>
            <a:picLocks noChangeAspect="1" noChangeArrowheads="1"/>
          </p:cNvPicPr>
          <p:nvPr/>
        </p:nvPicPr>
        <p:blipFill>
          <a:blip r:embed="rId2"/>
          <a:srcRect/>
          <a:stretch>
            <a:fillRect/>
          </a:stretch>
        </p:blipFill>
        <p:spPr bwMode="auto">
          <a:xfrm>
            <a:off x="7056967" y="1268413"/>
            <a:ext cx="4895851" cy="4895850"/>
          </a:xfrm>
          <a:prstGeom prst="rect">
            <a:avLst/>
          </a:prstGeom>
          <a:noFill/>
          <a:ln w="9525">
            <a:noFill/>
            <a:miter lim="800000"/>
            <a:headEnd/>
            <a:tailEnd/>
          </a:ln>
        </p:spPr>
      </p:pic>
    </p:spTree>
    <p:extLst>
      <p:ext uri="{BB962C8B-B14F-4D97-AF65-F5344CB8AC3E}">
        <p14:creationId xmlns:p14="http://schemas.microsoft.com/office/powerpoint/2010/main" xmlns="" val="31872225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8401" y="732652"/>
            <a:ext cx="10972800" cy="1143000"/>
          </a:xfrm>
        </p:spPr>
        <p:txBody>
          <a:bodyPr/>
          <a:lstStyle/>
          <a:p>
            <a:pPr algn="l"/>
            <a:r>
              <a:rPr lang="tr-TR" sz="3200" b="1" dirty="0" smtClean="0">
                <a:solidFill>
                  <a:srgbClr val="C00000"/>
                </a:solidFill>
              </a:rPr>
              <a:t>2) BUSINESS TO CONSUMER</a:t>
            </a:r>
            <a:r>
              <a:rPr lang="en-US" sz="3200" b="1" dirty="0" smtClean="0">
                <a:solidFill>
                  <a:srgbClr val="C00000"/>
                </a:solidFill>
              </a:rPr>
              <a:t> </a:t>
            </a:r>
            <a:r>
              <a:rPr lang="tr-TR" sz="3200" b="1" dirty="0" smtClean="0">
                <a:solidFill>
                  <a:srgbClr val="C00000"/>
                </a:solidFill>
              </a:rPr>
              <a:t>(B2C)</a:t>
            </a:r>
            <a:endParaRPr lang="en-IE" sz="3200" b="1" dirty="0" smtClean="0">
              <a:solidFill>
                <a:srgbClr val="C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12</a:t>
            </a:fld>
            <a:endParaRPr lang="es-ES" altLang="es-ES" dirty="0"/>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3200" b="1" dirty="0" smtClean="0">
                <a:solidFill>
                  <a:srgbClr val="0B0AFD"/>
                </a:solidFill>
              </a:rPr>
              <a:t>E-Commerce</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
        <p:nvSpPr>
          <p:cNvPr id="7" name="6 - Ορθογώνιο"/>
          <p:cNvSpPr/>
          <p:nvPr/>
        </p:nvSpPr>
        <p:spPr>
          <a:xfrm>
            <a:off x="724395" y="1579480"/>
            <a:ext cx="10331533" cy="5847755"/>
          </a:xfrm>
          <a:prstGeom prst="rect">
            <a:avLst/>
          </a:prstGeom>
        </p:spPr>
        <p:txBody>
          <a:bodyPr wrap="square">
            <a:spAutoFit/>
          </a:bodyPr>
          <a:lstStyle/>
          <a:p>
            <a:pPr algn="just"/>
            <a:r>
              <a:rPr lang="tr-TR" sz="3200" dirty="0" smtClean="0"/>
              <a:t>Businesses selling to the general public</a:t>
            </a:r>
            <a:r>
              <a:rPr lang="en-US" sz="3200" dirty="0" smtClean="0"/>
              <a:t>,</a:t>
            </a:r>
            <a:r>
              <a:rPr lang="tr-TR" sz="3200" dirty="0" smtClean="0"/>
              <a:t> typically through </a:t>
            </a:r>
            <a:r>
              <a:rPr lang="en-US" sz="3200" dirty="0" smtClean="0"/>
              <a:t>catalogues, </a:t>
            </a:r>
            <a:r>
              <a:rPr lang="tr-TR" sz="3200" dirty="0" smtClean="0"/>
              <a:t>utilizing shopping cart software.</a:t>
            </a:r>
          </a:p>
          <a:p>
            <a:pPr algn="just"/>
            <a:r>
              <a:rPr lang="tr-TR" sz="3200" dirty="0" smtClean="0"/>
              <a:t>B2C is the direct trade between the company and consumers.</a:t>
            </a:r>
          </a:p>
          <a:p>
            <a:pPr algn="just"/>
            <a:r>
              <a:rPr lang="tr-TR" sz="3200" dirty="0" smtClean="0"/>
              <a:t>It provides direct selling through online</a:t>
            </a:r>
            <a:r>
              <a:rPr lang="en-US" sz="3200" dirty="0" smtClean="0"/>
              <a:t> channels</a:t>
            </a:r>
            <a:r>
              <a:rPr lang="tr-TR" sz="3200" dirty="0" smtClean="0"/>
              <a:t>.</a:t>
            </a:r>
          </a:p>
          <a:p>
            <a:pPr algn="just"/>
            <a:r>
              <a:rPr lang="tr-TR" sz="3200" dirty="0" smtClean="0"/>
              <a:t>If you want to sell goods and services to </a:t>
            </a:r>
            <a:r>
              <a:rPr lang="en-US" sz="3200" dirty="0" smtClean="0"/>
              <a:t>the </a:t>
            </a:r>
            <a:r>
              <a:rPr lang="tr-TR" sz="3200" dirty="0" smtClean="0"/>
              <a:t>customer</a:t>
            </a:r>
            <a:r>
              <a:rPr lang="en-US" sz="3200" dirty="0" smtClean="0"/>
              <a:t> you design the </a:t>
            </a:r>
            <a:r>
              <a:rPr lang="tr-TR" sz="3200" dirty="0" smtClean="0"/>
              <a:t>supplier’s website </a:t>
            </a:r>
            <a:r>
              <a:rPr lang="en-US" sz="3200" dirty="0" smtClean="0"/>
              <a:t>so that a</a:t>
            </a:r>
            <a:r>
              <a:rPr lang="tr-TR" sz="3200" dirty="0" smtClean="0"/>
              <a:t>nybody can purchase any products directly from</a:t>
            </a:r>
            <a:r>
              <a:rPr lang="en-US" sz="3200" dirty="0" smtClean="0"/>
              <a:t> it</a:t>
            </a:r>
            <a:r>
              <a:rPr lang="tr-TR" sz="3200" dirty="0" smtClean="0"/>
              <a:t>. </a:t>
            </a:r>
            <a:endParaRPr lang="en-US" sz="3200" dirty="0" smtClean="0"/>
          </a:p>
          <a:p>
            <a:endParaRPr lang="en-US" dirty="0" smtClean="0"/>
          </a:p>
          <a:p>
            <a:endParaRPr lang="en-US" dirty="0" smtClean="0"/>
          </a:p>
          <a:p>
            <a:endParaRPr lang="tr-TR" dirty="0" smtClean="0"/>
          </a:p>
        </p:txBody>
      </p:sp>
    </p:spTree>
    <p:extLst>
      <p:ext uri="{BB962C8B-B14F-4D97-AF65-F5344CB8AC3E}">
        <p14:creationId xmlns:p14="http://schemas.microsoft.com/office/powerpoint/2010/main" xmlns="" val="31872225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110" y="995889"/>
            <a:ext cx="10972800" cy="1143000"/>
          </a:xfrm>
        </p:spPr>
        <p:txBody>
          <a:bodyPr/>
          <a:lstStyle/>
          <a:p>
            <a:pPr algn="l"/>
            <a:r>
              <a:rPr lang="tr-TR" sz="3200" b="1" dirty="0" smtClean="0">
                <a:solidFill>
                  <a:srgbClr val="C00000"/>
                </a:solidFill>
              </a:rPr>
              <a:t>3) CONSUMER TO BUSINESS (C2B)</a:t>
            </a:r>
            <a:endParaRPr lang="en-IE" sz="3200" b="1" dirty="0" smtClean="0">
              <a:solidFill>
                <a:srgbClr val="C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13</a:t>
            </a:fld>
            <a:endParaRPr lang="es-ES" altLang="es-ES" dirty="0"/>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3200" b="1" dirty="0" smtClean="0">
                <a:solidFill>
                  <a:srgbClr val="0B0AFD"/>
                </a:solidFill>
              </a:rPr>
              <a:t>E-Commerce</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
        <p:nvSpPr>
          <p:cNvPr id="7" name="6 - Ορθογώνιο"/>
          <p:cNvSpPr/>
          <p:nvPr/>
        </p:nvSpPr>
        <p:spPr>
          <a:xfrm>
            <a:off x="724395" y="1995130"/>
            <a:ext cx="10331533" cy="923330"/>
          </a:xfrm>
          <a:prstGeom prst="rect">
            <a:avLst/>
          </a:prstGeom>
        </p:spPr>
        <p:txBody>
          <a:bodyPr wrap="square">
            <a:spAutoFit/>
          </a:bodyPr>
          <a:lstStyle/>
          <a:p>
            <a:endParaRPr lang="en-US" dirty="0" smtClean="0"/>
          </a:p>
          <a:p>
            <a:endParaRPr lang="en-US" dirty="0" smtClean="0"/>
          </a:p>
          <a:p>
            <a:endParaRPr lang="tr-TR" dirty="0" smtClean="0"/>
          </a:p>
        </p:txBody>
      </p:sp>
      <p:sp>
        <p:nvSpPr>
          <p:cNvPr id="6" name="5 - Ορθογώνιο"/>
          <p:cNvSpPr/>
          <p:nvPr/>
        </p:nvSpPr>
        <p:spPr>
          <a:xfrm>
            <a:off x="641267" y="1989831"/>
            <a:ext cx="10497787" cy="4031873"/>
          </a:xfrm>
          <a:prstGeom prst="rect">
            <a:avLst/>
          </a:prstGeom>
        </p:spPr>
        <p:txBody>
          <a:bodyPr wrap="square">
            <a:spAutoFit/>
          </a:bodyPr>
          <a:lstStyle/>
          <a:p>
            <a:r>
              <a:rPr lang="tr-TR" sz="3200" dirty="0" smtClean="0"/>
              <a:t>A consumer posts his project with a set budget online and within hours companies review the consumer's requirements and bid on the project. </a:t>
            </a:r>
          </a:p>
          <a:p>
            <a:r>
              <a:rPr lang="tr-TR" sz="3200" dirty="0" smtClean="0"/>
              <a:t>The consumer reviews the bids and selects the company that will complete the project. </a:t>
            </a:r>
          </a:p>
          <a:p>
            <a:r>
              <a:rPr lang="tr-TR" sz="3200" dirty="0" smtClean="0"/>
              <a:t>C2B empowers consumers around the world by providing the meeting ground and platform for such transactions</a:t>
            </a:r>
            <a:endParaRPr lang="el-GR" sz="3200" dirty="0"/>
          </a:p>
        </p:txBody>
      </p:sp>
    </p:spTree>
    <p:extLst>
      <p:ext uri="{BB962C8B-B14F-4D97-AF65-F5344CB8AC3E}">
        <p14:creationId xmlns:p14="http://schemas.microsoft.com/office/powerpoint/2010/main" xmlns="" val="31872225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110" y="995889"/>
            <a:ext cx="10972800" cy="1143000"/>
          </a:xfrm>
        </p:spPr>
        <p:txBody>
          <a:bodyPr/>
          <a:lstStyle/>
          <a:p>
            <a:pPr algn="l"/>
            <a:r>
              <a:rPr lang="tr-TR" sz="3200" b="1" dirty="0" smtClean="0">
                <a:solidFill>
                  <a:srgbClr val="C00000"/>
                </a:solidFill>
              </a:rPr>
              <a:t>4)CONSUMER TO CONSUMER (C2C)</a:t>
            </a:r>
            <a:endParaRPr lang="en-IE" sz="3200" b="1" dirty="0" smtClean="0">
              <a:solidFill>
                <a:srgbClr val="C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14</a:t>
            </a:fld>
            <a:endParaRPr lang="es-ES" altLang="es-ES" dirty="0"/>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3200" b="1" dirty="0" smtClean="0">
                <a:solidFill>
                  <a:srgbClr val="0B0AFD"/>
                </a:solidFill>
              </a:rPr>
              <a:t>E-Commerce</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
        <p:nvSpPr>
          <p:cNvPr id="7" name="6 - Ορθογώνιο"/>
          <p:cNvSpPr/>
          <p:nvPr/>
        </p:nvSpPr>
        <p:spPr>
          <a:xfrm>
            <a:off x="724395" y="1995130"/>
            <a:ext cx="10331533" cy="923330"/>
          </a:xfrm>
          <a:prstGeom prst="rect">
            <a:avLst/>
          </a:prstGeom>
        </p:spPr>
        <p:txBody>
          <a:bodyPr wrap="square">
            <a:spAutoFit/>
          </a:bodyPr>
          <a:lstStyle/>
          <a:p>
            <a:endParaRPr lang="en-US" dirty="0" smtClean="0"/>
          </a:p>
          <a:p>
            <a:endParaRPr lang="en-US" dirty="0" smtClean="0"/>
          </a:p>
          <a:p>
            <a:endParaRPr lang="tr-TR" dirty="0" smtClean="0"/>
          </a:p>
        </p:txBody>
      </p:sp>
      <p:sp>
        <p:nvSpPr>
          <p:cNvPr id="6" name="5 - Ορθογώνιο"/>
          <p:cNvSpPr/>
          <p:nvPr/>
        </p:nvSpPr>
        <p:spPr>
          <a:xfrm>
            <a:off x="641267" y="1989831"/>
            <a:ext cx="10497787" cy="584775"/>
          </a:xfrm>
          <a:prstGeom prst="rect">
            <a:avLst/>
          </a:prstGeom>
        </p:spPr>
        <p:txBody>
          <a:bodyPr wrap="square">
            <a:spAutoFit/>
          </a:bodyPr>
          <a:lstStyle/>
          <a:p>
            <a:endParaRPr lang="el-GR" sz="3200" dirty="0"/>
          </a:p>
        </p:txBody>
      </p:sp>
      <p:sp>
        <p:nvSpPr>
          <p:cNvPr id="8" name="7 - Ορθογώνιο"/>
          <p:cNvSpPr/>
          <p:nvPr/>
        </p:nvSpPr>
        <p:spPr>
          <a:xfrm>
            <a:off x="724394" y="2005572"/>
            <a:ext cx="10117777" cy="1323439"/>
          </a:xfrm>
          <a:prstGeom prst="rect">
            <a:avLst/>
          </a:prstGeom>
        </p:spPr>
        <p:txBody>
          <a:bodyPr wrap="square">
            <a:spAutoFit/>
          </a:bodyPr>
          <a:lstStyle/>
          <a:p>
            <a:pPr algn="just"/>
            <a:r>
              <a:rPr lang="tr-TR" sz="2000" dirty="0" smtClean="0"/>
              <a:t>It facilitates the online transaction of goods or services between two people. </a:t>
            </a:r>
          </a:p>
          <a:p>
            <a:r>
              <a:rPr lang="tr-TR" sz="2000" dirty="0" smtClean="0"/>
              <a:t>There is no visible intermediary involved</a:t>
            </a:r>
            <a:r>
              <a:rPr lang="en-US" sz="2000" dirty="0" smtClean="0"/>
              <a:t>,</a:t>
            </a:r>
            <a:r>
              <a:rPr lang="tr-TR" sz="2000" dirty="0" smtClean="0"/>
              <a:t> but the parties cannot carry out the transactions without the platform which is provided by the online market maker such as eBay. </a:t>
            </a:r>
          </a:p>
        </p:txBody>
      </p:sp>
      <p:pic>
        <p:nvPicPr>
          <p:cNvPr id="9" name="Picture 4" descr="ebay"/>
          <p:cNvPicPr>
            <a:picLocks noChangeAspect="1" noChangeArrowheads="1"/>
          </p:cNvPicPr>
          <p:nvPr/>
        </p:nvPicPr>
        <p:blipFill>
          <a:blip r:embed="rId2"/>
          <a:srcRect/>
          <a:stretch>
            <a:fillRect/>
          </a:stretch>
        </p:blipFill>
        <p:spPr bwMode="auto">
          <a:xfrm>
            <a:off x="4575959" y="3231408"/>
            <a:ext cx="5577417" cy="2778125"/>
          </a:xfrm>
          <a:prstGeom prst="rect">
            <a:avLst/>
          </a:prstGeom>
          <a:noFill/>
          <a:ln w="9525">
            <a:noFill/>
            <a:miter lim="800000"/>
            <a:headEnd/>
            <a:tailEnd/>
          </a:ln>
        </p:spPr>
      </p:pic>
    </p:spTree>
    <p:extLst>
      <p:ext uri="{BB962C8B-B14F-4D97-AF65-F5344CB8AC3E}">
        <p14:creationId xmlns:p14="http://schemas.microsoft.com/office/powerpoint/2010/main" xmlns="" val="31872225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110" y="995889"/>
            <a:ext cx="10972800" cy="1143000"/>
          </a:xfrm>
        </p:spPr>
        <p:txBody>
          <a:bodyPr/>
          <a:lstStyle/>
          <a:p>
            <a:pPr algn="l"/>
            <a:r>
              <a:rPr lang="en-US" sz="3200" b="1" dirty="0" smtClean="0">
                <a:solidFill>
                  <a:srgbClr val="C00000"/>
                </a:solidFill>
              </a:rPr>
              <a:t>The Business Opportunity in E-commerce</a:t>
            </a:r>
            <a:endParaRPr lang="en-IE" sz="3200" b="1" dirty="0" smtClean="0">
              <a:solidFill>
                <a:srgbClr val="C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15</a:t>
            </a:fld>
            <a:endParaRPr lang="es-ES" altLang="es-ES" dirty="0"/>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3200" b="1" dirty="0" smtClean="0">
                <a:solidFill>
                  <a:srgbClr val="0B0AFD"/>
                </a:solidFill>
              </a:rPr>
              <a:t>E-Commerce</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
        <p:nvSpPr>
          <p:cNvPr id="7" name="6 - Ορθογώνιο"/>
          <p:cNvSpPr/>
          <p:nvPr/>
        </p:nvSpPr>
        <p:spPr>
          <a:xfrm>
            <a:off x="724395" y="1995130"/>
            <a:ext cx="10331533" cy="923330"/>
          </a:xfrm>
          <a:prstGeom prst="rect">
            <a:avLst/>
          </a:prstGeom>
        </p:spPr>
        <p:txBody>
          <a:bodyPr wrap="square">
            <a:spAutoFit/>
          </a:bodyPr>
          <a:lstStyle/>
          <a:p>
            <a:endParaRPr lang="en-US" dirty="0" smtClean="0"/>
          </a:p>
          <a:p>
            <a:endParaRPr lang="en-US" dirty="0" smtClean="0"/>
          </a:p>
          <a:p>
            <a:endParaRPr lang="tr-TR" dirty="0" smtClean="0"/>
          </a:p>
        </p:txBody>
      </p:sp>
      <p:sp>
        <p:nvSpPr>
          <p:cNvPr id="6" name="5 - Ορθογώνιο"/>
          <p:cNvSpPr/>
          <p:nvPr/>
        </p:nvSpPr>
        <p:spPr>
          <a:xfrm>
            <a:off x="641267" y="1989831"/>
            <a:ext cx="10497787" cy="584775"/>
          </a:xfrm>
          <a:prstGeom prst="rect">
            <a:avLst/>
          </a:prstGeom>
        </p:spPr>
        <p:txBody>
          <a:bodyPr wrap="square">
            <a:spAutoFit/>
          </a:bodyPr>
          <a:lstStyle/>
          <a:p>
            <a:endParaRPr lang="el-GR" sz="3200" dirty="0"/>
          </a:p>
        </p:txBody>
      </p:sp>
      <p:sp>
        <p:nvSpPr>
          <p:cNvPr id="10" name="9 - Ορθογώνιο"/>
          <p:cNvSpPr/>
          <p:nvPr/>
        </p:nvSpPr>
        <p:spPr>
          <a:xfrm>
            <a:off x="653143" y="1843598"/>
            <a:ext cx="10355283" cy="3354765"/>
          </a:xfrm>
          <a:prstGeom prst="rect">
            <a:avLst/>
          </a:prstGeom>
        </p:spPr>
        <p:txBody>
          <a:bodyPr wrap="square">
            <a:spAutoFit/>
          </a:bodyPr>
          <a:lstStyle/>
          <a:p>
            <a:pPr>
              <a:buNone/>
            </a:pPr>
            <a:r>
              <a:rPr lang="en-US" sz="2000" b="1" dirty="0" smtClean="0"/>
              <a:t>New products and services</a:t>
            </a:r>
          </a:p>
          <a:p>
            <a:pPr algn="just"/>
            <a:r>
              <a:rPr lang="en-US" sz="2400" dirty="0" smtClean="0"/>
              <a:t>Electronic technologies significantly add to organizational agility and lead to new services valued by customers. In many cases, information and knowledge are becoming the new products or services of the future. Businesses are also able to source new materials, technologies or techniques and venture into markets previously outside the scope of business operations. Joint ventures are increasingly possible through e-technologies providing businesses with new opportunities and potential areas for growth.</a:t>
            </a:r>
          </a:p>
        </p:txBody>
      </p:sp>
    </p:spTree>
    <p:extLst>
      <p:ext uri="{BB962C8B-B14F-4D97-AF65-F5344CB8AC3E}">
        <p14:creationId xmlns:p14="http://schemas.microsoft.com/office/powerpoint/2010/main" xmlns="" val="31872225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110" y="995889"/>
            <a:ext cx="10972800" cy="1143000"/>
          </a:xfrm>
        </p:spPr>
        <p:txBody>
          <a:bodyPr/>
          <a:lstStyle/>
          <a:p>
            <a:pPr algn="l"/>
            <a:r>
              <a:rPr lang="en-US" sz="3200" b="1" dirty="0" smtClean="0">
                <a:solidFill>
                  <a:srgbClr val="C00000"/>
                </a:solidFill>
              </a:rPr>
              <a:t>The Business Opportunity in E-commerce: New products and services</a:t>
            </a:r>
            <a:endParaRPr lang="en-IE" sz="3200" b="1" dirty="0" smtClean="0">
              <a:solidFill>
                <a:srgbClr val="C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16</a:t>
            </a:fld>
            <a:endParaRPr lang="es-ES" altLang="es-ES" dirty="0"/>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3200" b="1" dirty="0" smtClean="0">
                <a:solidFill>
                  <a:srgbClr val="0B0AFD"/>
                </a:solidFill>
              </a:rPr>
              <a:t>E-Commerce</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
        <p:nvSpPr>
          <p:cNvPr id="7" name="6 - Ορθογώνιο"/>
          <p:cNvSpPr/>
          <p:nvPr/>
        </p:nvSpPr>
        <p:spPr>
          <a:xfrm>
            <a:off x="724395" y="1995130"/>
            <a:ext cx="10331533" cy="923330"/>
          </a:xfrm>
          <a:prstGeom prst="rect">
            <a:avLst/>
          </a:prstGeom>
        </p:spPr>
        <p:txBody>
          <a:bodyPr wrap="square">
            <a:spAutoFit/>
          </a:bodyPr>
          <a:lstStyle/>
          <a:p>
            <a:endParaRPr lang="en-US" dirty="0" smtClean="0"/>
          </a:p>
          <a:p>
            <a:endParaRPr lang="en-US" dirty="0" smtClean="0"/>
          </a:p>
          <a:p>
            <a:endParaRPr lang="tr-TR" dirty="0" smtClean="0"/>
          </a:p>
        </p:txBody>
      </p:sp>
      <p:sp>
        <p:nvSpPr>
          <p:cNvPr id="6" name="5 - Ορθογώνιο"/>
          <p:cNvSpPr/>
          <p:nvPr/>
        </p:nvSpPr>
        <p:spPr>
          <a:xfrm>
            <a:off x="641267" y="1989831"/>
            <a:ext cx="10497787" cy="584775"/>
          </a:xfrm>
          <a:prstGeom prst="rect">
            <a:avLst/>
          </a:prstGeom>
        </p:spPr>
        <p:txBody>
          <a:bodyPr wrap="square">
            <a:spAutoFit/>
          </a:bodyPr>
          <a:lstStyle/>
          <a:p>
            <a:endParaRPr lang="el-GR" sz="3200" dirty="0"/>
          </a:p>
        </p:txBody>
      </p:sp>
      <p:sp>
        <p:nvSpPr>
          <p:cNvPr id="10" name="9 - Ορθογώνιο"/>
          <p:cNvSpPr/>
          <p:nvPr/>
        </p:nvSpPr>
        <p:spPr>
          <a:xfrm>
            <a:off x="368136" y="2149019"/>
            <a:ext cx="10355283" cy="4247317"/>
          </a:xfrm>
          <a:prstGeom prst="rect">
            <a:avLst/>
          </a:prstGeom>
        </p:spPr>
        <p:txBody>
          <a:bodyPr wrap="square">
            <a:spAutoFit/>
          </a:bodyPr>
          <a:lstStyle/>
          <a:p>
            <a:pPr>
              <a:buNone/>
            </a:pPr>
            <a:r>
              <a:rPr lang="en-US" dirty="0" smtClean="0"/>
              <a:t>To access a new market, a business should consider the following 10 steps:</a:t>
            </a:r>
          </a:p>
          <a:p>
            <a:pPr>
              <a:buNone/>
            </a:pPr>
            <a:r>
              <a:rPr lang="en-US" dirty="0" smtClean="0"/>
              <a:t>1. Consider the language of the country, ensuring navigation and important information is translated to suit.</a:t>
            </a:r>
          </a:p>
          <a:p>
            <a:pPr>
              <a:buNone/>
            </a:pPr>
            <a:r>
              <a:rPr lang="en-US" dirty="0" smtClean="0"/>
              <a:t>2. Prepare website keywords and search engine listings to suit the language.</a:t>
            </a:r>
          </a:p>
          <a:p>
            <a:pPr>
              <a:buNone/>
            </a:pPr>
            <a:r>
              <a:rPr lang="en-US" dirty="0" smtClean="0"/>
              <a:t>3. Product instructions or manuals must also be translated to suit.</a:t>
            </a:r>
          </a:p>
          <a:p>
            <a:pPr>
              <a:buNone/>
            </a:pPr>
            <a:r>
              <a:rPr lang="en-US" dirty="0" smtClean="0"/>
              <a:t>4. Some products may require approval by the country’s authorities.</a:t>
            </a:r>
          </a:p>
          <a:p>
            <a:pPr>
              <a:buNone/>
            </a:pPr>
            <a:r>
              <a:rPr lang="en-US" dirty="0" smtClean="0"/>
              <a:t>5. Check out VAT/GST and other tax issues.</a:t>
            </a:r>
          </a:p>
          <a:p>
            <a:pPr>
              <a:buNone/>
            </a:pPr>
            <a:r>
              <a:rPr lang="en-US" dirty="0" smtClean="0"/>
              <a:t>6. Establish an after-sales and repair service reasonably close to the new market.</a:t>
            </a:r>
          </a:p>
          <a:p>
            <a:pPr>
              <a:buNone/>
            </a:pPr>
            <a:r>
              <a:rPr lang="en-US" dirty="0" smtClean="0"/>
              <a:t>7. Establish a toll-free number directed to either your own business or a branch or a partnering business close by.</a:t>
            </a:r>
          </a:p>
          <a:p>
            <a:pPr>
              <a:buNone/>
            </a:pPr>
            <a:r>
              <a:rPr lang="en-US" dirty="0" smtClean="0"/>
              <a:t>8. Promote the website within the new market area using the appropriate strategies, </a:t>
            </a:r>
            <a:r>
              <a:rPr lang="en-US" dirty="0" err="1" smtClean="0"/>
              <a:t>eg</a:t>
            </a:r>
            <a:r>
              <a:rPr lang="en-US" dirty="0" smtClean="0"/>
              <a:t> email, reciprocal links with local prominent website services and portals, newspapers, magazines, TV/Radio etc.</a:t>
            </a:r>
          </a:p>
          <a:p>
            <a:pPr>
              <a:buNone/>
            </a:pPr>
            <a:r>
              <a:rPr lang="en-US" dirty="0" smtClean="0"/>
              <a:t>9. Specify where legal issues are to be dealt with.</a:t>
            </a:r>
          </a:p>
          <a:p>
            <a:pPr>
              <a:buNone/>
            </a:pPr>
            <a:r>
              <a:rPr lang="en-US" dirty="0" smtClean="0"/>
              <a:t>10. Determine a suitable currency for exchange</a:t>
            </a:r>
            <a:endParaRPr lang="el-GR" dirty="0"/>
          </a:p>
        </p:txBody>
      </p:sp>
    </p:spTree>
    <p:extLst>
      <p:ext uri="{BB962C8B-B14F-4D97-AF65-F5344CB8AC3E}">
        <p14:creationId xmlns:p14="http://schemas.microsoft.com/office/powerpoint/2010/main" xmlns="" val="31872225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110" y="995889"/>
            <a:ext cx="10972800" cy="1143000"/>
          </a:xfrm>
        </p:spPr>
        <p:txBody>
          <a:bodyPr/>
          <a:lstStyle/>
          <a:p>
            <a:pPr algn="l"/>
            <a:r>
              <a:rPr lang="en-US" sz="3200" b="1" dirty="0" smtClean="0">
                <a:solidFill>
                  <a:srgbClr val="C00000"/>
                </a:solidFill>
              </a:rPr>
              <a:t>Intellectual and human capital</a:t>
            </a:r>
            <a:endParaRPr lang="en-IE" sz="3200" b="1" dirty="0" smtClean="0">
              <a:solidFill>
                <a:srgbClr val="C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17</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3200" b="1" dirty="0" smtClean="0">
                <a:solidFill>
                  <a:srgbClr val="0B0AFD"/>
                </a:solidFill>
              </a:rPr>
              <a:t>E-Commerce</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
        <p:nvSpPr>
          <p:cNvPr id="7" name="6 - Ορθογώνιο"/>
          <p:cNvSpPr/>
          <p:nvPr/>
        </p:nvSpPr>
        <p:spPr>
          <a:xfrm>
            <a:off x="724395" y="1995130"/>
            <a:ext cx="10331533" cy="923330"/>
          </a:xfrm>
          <a:prstGeom prst="rect">
            <a:avLst/>
          </a:prstGeom>
        </p:spPr>
        <p:txBody>
          <a:bodyPr wrap="square">
            <a:spAutoFit/>
          </a:bodyPr>
          <a:lstStyle/>
          <a:p>
            <a:endParaRPr lang="en-US" dirty="0" smtClean="0"/>
          </a:p>
          <a:p>
            <a:endParaRPr lang="en-US" dirty="0" smtClean="0"/>
          </a:p>
          <a:p>
            <a:endParaRPr lang="tr-TR" dirty="0" smtClean="0"/>
          </a:p>
        </p:txBody>
      </p:sp>
      <p:sp>
        <p:nvSpPr>
          <p:cNvPr id="6" name="5 - Ορθογώνιο"/>
          <p:cNvSpPr/>
          <p:nvPr/>
        </p:nvSpPr>
        <p:spPr>
          <a:xfrm>
            <a:off x="641267" y="1989831"/>
            <a:ext cx="10497787" cy="584775"/>
          </a:xfrm>
          <a:prstGeom prst="rect">
            <a:avLst/>
          </a:prstGeom>
        </p:spPr>
        <p:txBody>
          <a:bodyPr wrap="square">
            <a:spAutoFit/>
          </a:bodyPr>
          <a:lstStyle/>
          <a:p>
            <a:endParaRPr lang="el-GR" sz="3200" dirty="0"/>
          </a:p>
        </p:txBody>
      </p:sp>
      <p:sp>
        <p:nvSpPr>
          <p:cNvPr id="10" name="9 - Ορθογώνιο"/>
          <p:cNvSpPr/>
          <p:nvPr/>
        </p:nvSpPr>
        <p:spPr>
          <a:xfrm>
            <a:off x="368136" y="2149019"/>
            <a:ext cx="10355283" cy="369332"/>
          </a:xfrm>
          <a:prstGeom prst="rect">
            <a:avLst/>
          </a:prstGeom>
        </p:spPr>
        <p:txBody>
          <a:bodyPr wrap="square">
            <a:spAutoFit/>
          </a:bodyPr>
          <a:lstStyle/>
          <a:p>
            <a:pPr>
              <a:buNone/>
            </a:pPr>
            <a:endParaRPr lang="el-GR" dirty="0"/>
          </a:p>
        </p:txBody>
      </p:sp>
      <p:sp>
        <p:nvSpPr>
          <p:cNvPr id="8" name="7 - Ορθογώνιο"/>
          <p:cNvSpPr/>
          <p:nvPr/>
        </p:nvSpPr>
        <p:spPr>
          <a:xfrm>
            <a:off x="736271" y="2069230"/>
            <a:ext cx="9725891" cy="4154984"/>
          </a:xfrm>
          <a:prstGeom prst="rect">
            <a:avLst/>
          </a:prstGeom>
        </p:spPr>
        <p:txBody>
          <a:bodyPr wrap="square">
            <a:spAutoFit/>
          </a:bodyPr>
          <a:lstStyle/>
          <a:p>
            <a:pPr algn="just"/>
            <a:r>
              <a:rPr lang="en-US" sz="2400" dirty="0" smtClean="0"/>
              <a:t>Email and website technologies support business, procurement, production, administration, warehousing, payment, delivery, support and feedback systems. Together, these provide whole new opportunities for a business to capture, research and leverage so much information about its customers and transactions, that exponential growth in intellectual capital is emerging as a major business benefit and addition to the balance sheet. </a:t>
            </a:r>
          </a:p>
          <a:p>
            <a:pPr algn="just"/>
            <a:r>
              <a:rPr lang="en-US" sz="2400" dirty="0" smtClean="0"/>
              <a:t>Systems that are “smart” and informed by business trends can improve the quality and uniformity of decision making ensuring businesses operate more effectively if staff leave or are away</a:t>
            </a:r>
            <a:endParaRPr lang="el-GR" sz="2400" dirty="0"/>
          </a:p>
        </p:txBody>
      </p:sp>
    </p:spTree>
    <p:extLst>
      <p:ext uri="{BB962C8B-B14F-4D97-AF65-F5344CB8AC3E}">
        <p14:creationId xmlns:p14="http://schemas.microsoft.com/office/powerpoint/2010/main" xmlns="" val="31872225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4294967295"/>
          </p:nvPr>
        </p:nvSpPr>
        <p:spPr>
          <a:xfrm>
            <a:off x="156753" y="1582757"/>
            <a:ext cx="11813177" cy="3485631"/>
          </a:xfrm>
        </p:spPr>
        <p:txBody>
          <a:bodyPr>
            <a:noAutofit/>
          </a:bodyPr>
          <a:lstStyle/>
          <a:p>
            <a:pPr marL="0" indent="0" algn="ctr">
              <a:buNone/>
            </a:pPr>
            <a:endParaRPr lang="en-US" altLang="es-ES" sz="2800" b="1" dirty="0">
              <a:solidFill>
                <a:srgbClr val="FF0000"/>
              </a:solidFill>
              <a:hlinkClick r:id="rId3"/>
            </a:endParaRPr>
          </a:p>
          <a:p>
            <a:pPr marL="0" indent="0" algn="ctr">
              <a:buNone/>
            </a:pPr>
            <a:endParaRPr lang="en-US" altLang="es-ES" sz="4800" b="1" dirty="0">
              <a:solidFill>
                <a:srgbClr val="FF0000"/>
              </a:solidFill>
            </a:endParaRPr>
          </a:p>
          <a:p>
            <a:pPr marL="0" indent="0" algn="ctr">
              <a:buNone/>
            </a:pPr>
            <a:r>
              <a:rPr lang="en-US" altLang="es-ES" sz="4800" b="1" dirty="0">
                <a:solidFill>
                  <a:srgbClr val="990000"/>
                </a:solidFill>
              </a:rPr>
              <a:t>Thank you for your attention </a:t>
            </a:r>
            <a:r>
              <a:rPr lang="en-US" altLang="es-ES" sz="4800" b="1" dirty="0">
                <a:solidFill>
                  <a:srgbClr val="990000"/>
                </a:solidFill>
                <a:sym typeface="Wingdings" panose="05000000000000000000" pitchFamily="2" charset="2"/>
              </a:rPr>
              <a:t></a:t>
            </a:r>
            <a:endParaRPr lang="en-US" altLang="es-ES" sz="4800" dirty="0">
              <a:solidFill>
                <a:srgbClr val="990000"/>
              </a:solidFill>
            </a:endParaRPr>
          </a:p>
          <a:p>
            <a:pPr marL="0" indent="0" algn="ctr">
              <a:buNone/>
            </a:pPr>
            <a:endParaRPr lang="en-US" altLang="es-ES" sz="4800" b="1" dirty="0">
              <a:solidFill>
                <a:srgbClr val="0B0AFD"/>
              </a:solidFill>
            </a:endParaRPr>
          </a:p>
        </p:txBody>
      </p:sp>
      <p:sp>
        <p:nvSpPr>
          <p:cNvPr id="107525" name="Rectangle 5"/>
          <p:cNvSpPr>
            <a:spLocks noChangeArrowheads="1"/>
          </p:cNvSpPr>
          <p:nvPr/>
        </p:nvSpPr>
        <p:spPr bwMode="auto">
          <a:xfrm>
            <a:off x="2408104" y="1582758"/>
            <a:ext cx="6548610" cy="918071"/>
          </a:xfrm>
          <a:prstGeom prst="rect">
            <a:avLst/>
          </a:prstGeom>
          <a:noFill/>
          <a:ln w="9525">
            <a:noFill/>
            <a:miter lim="800000"/>
            <a:headEnd/>
            <a:tailEnd/>
          </a:ln>
        </p:spPr>
        <p:txBody>
          <a:bodyPr/>
          <a:lstStyle/>
          <a:p>
            <a:pPr marL="342900" indent="-342900" algn="ctr">
              <a:lnSpc>
                <a:spcPct val="80000"/>
              </a:lnSpc>
              <a:spcBef>
                <a:spcPct val="20000"/>
              </a:spcBef>
              <a:buClr>
                <a:schemeClr val="accent2"/>
              </a:buClr>
            </a:pPr>
            <a:endParaRPr lang="en-US" altLang="es-ES" sz="2800" dirty="0">
              <a:solidFill>
                <a:srgbClr val="006699"/>
              </a:solidFill>
              <a:latin typeface="Verdana" pitchFamily="34" charset="0"/>
            </a:endParaRPr>
          </a:p>
        </p:txBody>
      </p:sp>
      <p:sp>
        <p:nvSpPr>
          <p:cNvPr id="4" name="Rectangle 2"/>
          <p:cNvSpPr txBox="1">
            <a:spLocks noChangeArrowheads="1"/>
          </p:cNvSpPr>
          <p:nvPr/>
        </p:nvSpPr>
        <p:spPr>
          <a:xfrm>
            <a:off x="3997235" y="344125"/>
            <a:ext cx="7576456" cy="981075"/>
          </a:xfrm>
          <a:prstGeom prst="rect">
            <a:avLst/>
          </a:prstGeom>
          <a:effectLst/>
        </p:spPr>
        <p:txBody>
          <a:bodyPr vert="horz" lIns="91440" tIns="45720" rIns="91440" bIns="45720" rtlCol="0" anchor="b">
            <a:noAutofit/>
          </a:bodyPr>
          <a:lst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altLang="es-ES" sz="3600" dirty="0">
                <a:solidFill>
                  <a:srgbClr val="0B0AFD"/>
                </a:solidFill>
              </a:rPr>
              <a:t>End of Module</a:t>
            </a:r>
          </a:p>
        </p:txBody>
      </p:sp>
      <p:sp>
        <p:nvSpPr>
          <p:cNvPr id="2" name="Slide Number Placeholder 1"/>
          <p:cNvSpPr>
            <a:spLocks noGrp="1"/>
          </p:cNvSpPr>
          <p:nvPr>
            <p:ph type="sldNum" sz="quarter" idx="12"/>
          </p:nvPr>
        </p:nvSpPr>
        <p:spPr/>
        <p:txBody>
          <a:bodyPr/>
          <a:lstStyle/>
          <a:p>
            <a:fld id="{D57F1E4F-1CFF-5643-939E-217C01CDF565}" type="slidenum">
              <a:rPr lang="en-US" smtClean="0"/>
              <a:pPr/>
              <a:t>18</a:t>
            </a:fld>
            <a:endParaRPr lang="en-US" dirty="0"/>
          </a:p>
        </p:txBody>
      </p:sp>
    </p:spTree>
    <p:extLst>
      <p:ext uri="{BB962C8B-B14F-4D97-AF65-F5344CB8AC3E}">
        <p14:creationId xmlns="" xmlns:p14="http://schemas.microsoft.com/office/powerpoint/2010/main" val="226857242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984170"/>
            <a:ext cx="10702834" cy="1332413"/>
          </a:xfrm>
        </p:spPr>
        <p:txBody>
          <a:bodyPr/>
          <a:lstStyle/>
          <a:p>
            <a:pPr marL="0" indent="0">
              <a:lnSpc>
                <a:spcPct val="150000"/>
              </a:lnSpc>
              <a:buNone/>
            </a:pPr>
            <a:r>
              <a:rPr lang="en-IE" b="1" dirty="0"/>
              <a:t>					</a:t>
            </a:r>
          </a:p>
          <a:p>
            <a:pPr marL="0" indent="0">
              <a:lnSpc>
                <a:spcPct val="150000"/>
              </a:lnSpc>
              <a:buNone/>
            </a:pPr>
            <a:r>
              <a:rPr lang="en-IE" b="1" dirty="0"/>
              <a:t>	</a:t>
            </a:r>
          </a:p>
        </p:txBody>
      </p:sp>
      <p:graphicFrame>
        <p:nvGraphicFramePr>
          <p:cNvPr id="5" name="Table 4"/>
          <p:cNvGraphicFramePr>
            <a:graphicFrameLocks noGrp="1"/>
          </p:cNvGraphicFramePr>
          <p:nvPr>
            <p:extLst>
              <p:ext uri="{D42A27DB-BD31-4B8C-83A1-F6EECF244321}">
                <p14:modId xmlns="" xmlns:p14="http://schemas.microsoft.com/office/powerpoint/2010/main" val="2803526856"/>
              </p:ext>
            </p:extLst>
          </p:nvPr>
        </p:nvGraphicFramePr>
        <p:xfrm>
          <a:off x="780288" y="2356207"/>
          <a:ext cx="10338816" cy="3379121"/>
        </p:xfrm>
        <a:graphic>
          <a:graphicData uri="http://schemas.openxmlformats.org/drawingml/2006/table">
            <a:tbl>
              <a:tblPr firstRow="1" bandRow="1">
                <a:tableStyleId>{5C22544A-7EE6-4342-B048-85BDC9FD1C3A}</a:tableStyleId>
              </a:tblPr>
              <a:tblGrid>
                <a:gridCol w="4930621">
                  <a:extLst>
                    <a:ext uri="{9D8B030D-6E8A-4147-A177-3AD203B41FA5}">
                      <a16:colId xmlns="" xmlns:a16="http://schemas.microsoft.com/office/drawing/2014/main" val="2387490912"/>
                    </a:ext>
                  </a:extLst>
                </a:gridCol>
                <a:gridCol w="5408195">
                  <a:extLst>
                    <a:ext uri="{9D8B030D-6E8A-4147-A177-3AD203B41FA5}">
                      <a16:colId xmlns="" xmlns:a16="http://schemas.microsoft.com/office/drawing/2014/main" val="3462008685"/>
                    </a:ext>
                  </a:extLst>
                </a:gridCol>
              </a:tblGrid>
              <a:tr h="744036">
                <a:tc>
                  <a:txBody>
                    <a:bodyPr/>
                    <a:lstStyle/>
                    <a:p>
                      <a:pPr algn="ctr"/>
                      <a:r>
                        <a:rPr lang="en-IE" sz="2400" b="1" dirty="0">
                          <a:solidFill>
                            <a:schemeClr val="tx1"/>
                          </a:solidFill>
                        </a:rPr>
                        <a:t>How many slides? </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2400" b="1" dirty="0" smtClean="0">
                          <a:solidFill>
                            <a:schemeClr val="tx1"/>
                          </a:solidFill>
                        </a:rPr>
                        <a:t>18</a:t>
                      </a:r>
                      <a:r>
                        <a:rPr lang="en-IE" sz="2400" b="1" dirty="0" smtClean="0">
                          <a:solidFill>
                            <a:srgbClr val="336600"/>
                          </a:solidFill>
                        </a:rPr>
                        <a:t> </a:t>
                      </a:r>
                      <a:r>
                        <a:rPr lang="en-IE" sz="2400" b="1" dirty="0">
                          <a:solidFill>
                            <a:schemeClr val="tx1"/>
                          </a:solidFill>
                        </a:rPr>
                        <a:t>slides in total</a:t>
                      </a:r>
                    </a:p>
                  </a:txBody>
                  <a:tcPr>
                    <a:solidFill>
                      <a:schemeClr val="bg1">
                        <a:lumMod val="75000"/>
                      </a:schemeClr>
                    </a:solidFill>
                  </a:tcPr>
                </a:tc>
                <a:extLst>
                  <a:ext uri="{0D108BD9-81ED-4DB2-BD59-A6C34878D82A}">
                    <a16:rowId xmlns="" xmlns:a16="http://schemas.microsoft.com/office/drawing/2014/main" val="611053301"/>
                  </a:ext>
                </a:extLst>
              </a:tr>
              <a:tr h="1264493">
                <a:tc>
                  <a:txBody>
                    <a:bodyPr/>
                    <a:lstStyle/>
                    <a:p>
                      <a:pPr algn="ctr"/>
                      <a:r>
                        <a:rPr lang="en-IE" sz="2400" b="1" dirty="0">
                          <a:solidFill>
                            <a:schemeClr val="tx1"/>
                          </a:solidFill>
                        </a:rPr>
                        <a:t>How long to read and listen? </a:t>
                      </a:r>
                      <a:endParaRPr lang="en-IE" sz="2400" dirty="0">
                        <a:solidFill>
                          <a:schemeClr val="tx1"/>
                        </a:solidFill>
                      </a:endParaRPr>
                    </a:p>
                  </a:txBody>
                  <a:tcPr>
                    <a:solidFill>
                      <a:schemeClr val="bg1">
                        <a:lumMod val="75000"/>
                      </a:schemeClr>
                    </a:solidFill>
                  </a:tcPr>
                </a:tc>
                <a:tc>
                  <a:txBody>
                    <a:bodyPr/>
                    <a:lstStyle/>
                    <a:p>
                      <a:pPr marL="0" indent="0" algn="l">
                        <a:lnSpc>
                          <a:spcPct val="150000"/>
                        </a:lnSpc>
                        <a:buNone/>
                      </a:pPr>
                      <a:r>
                        <a:rPr lang="en-IE" sz="2400" b="1" kern="1200" dirty="0" smtClean="0">
                          <a:solidFill>
                            <a:schemeClr val="tx1"/>
                          </a:solidFill>
                          <a:latin typeface="+mn-lt"/>
                          <a:ea typeface="+mn-ea"/>
                          <a:cs typeface="+mn-cs"/>
                        </a:rPr>
                        <a:t>15</a:t>
                      </a:r>
                      <a:r>
                        <a:rPr lang="en-IE" sz="2400" b="1" dirty="0" smtClean="0"/>
                        <a:t> </a:t>
                      </a:r>
                      <a:r>
                        <a:rPr lang="en-IE" sz="2400" b="1" dirty="0"/>
                        <a:t>minutes (not including exploring the links provided within slides)</a:t>
                      </a:r>
                    </a:p>
                  </a:txBody>
                  <a:tcPr>
                    <a:solidFill>
                      <a:schemeClr val="bg1">
                        <a:lumMod val="75000"/>
                      </a:schemeClr>
                    </a:solidFill>
                  </a:tcPr>
                </a:tc>
                <a:extLst>
                  <a:ext uri="{0D108BD9-81ED-4DB2-BD59-A6C34878D82A}">
                    <a16:rowId xmlns="" xmlns:a16="http://schemas.microsoft.com/office/drawing/2014/main" val="3479317360"/>
                  </a:ext>
                </a:extLst>
              </a:tr>
              <a:tr h="1370592">
                <a:tc>
                  <a:txBody>
                    <a:bodyPr/>
                    <a:lstStyle/>
                    <a:p>
                      <a:pPr algn="ctr"/>
                      <a:r>
                        <a:rPr lang="en-IE" sz="2400" b="1" dirty="0">
                          <a:solidFill>
                            <a:schemeClr val="tx1"/>
                          </a:solidFill>
                        </a:rPr>
                        <a:t>What is the benefit? </a:t>
                      </a:r>
                      <a:endParaRPr lang="en-IE" sz="2400" dirty="0">
                        <a:solidFill>
                          <a:schemeClr val="tx1"/>
                        </a:solidFill>
                      </a:endParaRPr>
                    </a:p>
                  </a:txBody>
                  <a:tcPr>
                    <a:solidFill>
                      <a:schemeClr val="bg1">
                        <a:lumMod val="75000"/>
                      </a:schemeClr>
                    </a:solidFill>
                  </a:tcPr>
                </a:tc>
                <a:tc>
                  <a:txBody>
                    <a:bodyPr/>
                    <a:lstStyle/>
                    <a:p>
                      <a:r>
                        <a:rPr lang="en-IE" sz="2400" b="1" dirty="0">
                          <a:solidFill>
                            <a:schemeClr val="tx1"/>
                          </a:solidFill>
                        </a:rPr>
                        <a:t>See </a:t>
                      </a:r>
                      <a:r>
                        <a:rPr lang="en-IE" sz="2400" b="1" dirty="0" smtClean="0">
                          <a:solidFill>
                            <a:schemeClr val="tx1"/>
                          </a:solidFill>
                        </a:rPr>
                        <a:t>aim and expected </a:t>
                      </a:r>
                      <a:r>
                        <a:rPr lang="en-IE" sz="2400" b="1" dirty="0">
                          <a:solidFill>
                            <a:schemeClr val="tx1"/>
                          </a:solidFill>
                        </a:rPr>
                        <a:t>learning in following </a:t>
                      </a:r>
                      <a:r>
                        <a:rPr lang="en-IE" sz="2400" b="1" dirty="0" smtClean="0">
                          <a:solidFill>
                            <a:schemeClr val="tx1"/>
                          </a:solidFill>
                        </a:rPr>
                        <a:t>slides</a:t>
                      </a:r>
                      <a:endParaRPr lang="en-IE" sz="2400" dirty="0">
                        <a:solidFill>
                          <a:schemeClr val="tx1"/>
                        </a:solidFill>
                      </a:endParaRPr>
                    </a:p>
                  </a:txBody>
                  <a:tcPr>
                    <a:solidFill>
                      <a:schemeClr val="bg1">
                        <a:lumMod val="75000"/>
                      </a:schemeClr>
                    </a:solidFill>
                  </a:tcPr>
                </a:tc>
                <a:extLst>
                  <a:ext uri="{0D108BD9-81ED-4DB2-BD59-A6C34878D82A}">
                    <a16:rowId xmlns="" xmlns:a16="http://schemas.microsoft.com/office/drawing/2014/main" val="3879988587"/>
                  </a:ext>
                </a:extLst>
              </a:tr>
            </a:tbl>
          </a:graphicData>
        </a:graphic>
      </p:graphicFrame>
      <p:sp>
        <p:nvSpPr>
          <p:cNvPr id="8" name="Slide Number Placeholder 7"/>
          <p:cNvSpPr>
            <a:spLocks noGrp="1"/>
          </p:cNvSpPr>
          <p:nvPr>
            <p:ph type="sldNum" sz="quarter" idx="12"/>
          </p:nvPr>
        </p:nvSpPr>
        <p:spPr/>
        <p:txBody>
          <a:bodyPr/>
          <a:lstStyle/>
          <a:p>
            <a:fld id="{A7AD32EF-B744-4512-A6AB-C39B4880BDB1}" type="slidenum">
              <a:rPr lang="es-ES" altLang="es-ES" smtClean="0"/>
              <a:pPr/>
              <a:t>2</a:t>
            </a:fld>
            <a:endParaRPr lang="es-ES" altLang="es-ES"/>
          </a:p>
        </p:txBody>
      </p:sp>
      <p:sp>
        <p:nvSpPr>
          <p:cNvPr id="7" name="6 - Ορθογώνιο"/>
          <p:cNvSpPr/>
          <p:nvPr/>
        </p:nvSpPr>
        <p:spPr>
          <a:xfrm>
            <a:off x="766159" y="1561838"/>
            <a:ext cx="2647601" cy="584775"/>
          </a:xfrm>
          <a:prstGeom prst="rect">
            <a:avLst/>
          </a:prstGeom>
        </p:spPr>
        <p:txBody>
          <a:bodyPr wrap="square">
            <a:spAutoFit/>
          </a:bodyPr>
          <a:lstStyle/>
          <a:p>
            <a:r>
              <a:rPr lang="en-IE" sz="3200" b="1" dirty="0" smtClean="0">
                <a:solidFill>
                  <a:srgbClr val="990000"/>
                </a:solidFill>
              </a:rPr>
              <a:t>Overview</a:t>
            </a:r>
            <a:endParaRPr lang="el-GR" sz="3200" dirty="0">
              <a:solidFill>
                <a:srgbClr val="990000"/>
              </a:solidFill>
            </a:endParaRPr>
          </a:p>
        </p:txBody>
      </p:sp>
      <p:sp>
        <p:nvSpPr>
          <p:cNvPr id="10" name="Title 1"/>
          <p:cNvSpPr>
            <a:spLocks noGrp="1"/>
          </p:cNvSpPr>
          <p:nvPr>
            <p:ph type="title"/>
          </p:nvPr>
        </p:nvSpPr>
        <p:spPr>
          <a:xfrm>
            <a:off x="1041779" y="0"/>
            <a:ext cx="10972800" cy="1143000"/>
          </a:xfrm>
        </p:spPr>
        <p:txBody>
          <a:bodyPr/>
          <a:lstStyle/>
          <a:p>
            <a:pPr algn="r"/>
            <a:r>
              <a:rPr lang="en-US" sz="3200" b="1" dirty="0" smtClean="0">
                <a:solidFill>
                  <a:srgbClr val="0B0AFD"/>
                </a:solidFill>
              </a:rPr>
              <a:t>E-Commerce</a:t>
            </a:r>
            <a:endParaRPr lang="en-IE" sz="3200" b="1" dirty="0">
              <a:solidFill>
                <a:srgbClr val="0B0AFD"/>
              </a:solidFill>
            </a:endParaRPr>
          </a:p>
        </p:txBody>
      </p:sp>
    </p:spTree>
    <p:custDataLst>
      <p:tags r:id="rId1"/>
    </p:custDataLst>
    <p:extLst>
      <p:ext uri="{BB962C8B-B14F-4D97-AF65-F5344CB8AC3E}">
        <p14:creationId xmlns="" xmlns:p14="http://schemas.microsoft.com/office/powerpoint/2010/main" val="1260105804"/>
      </p:ext>
    </p:extLst>
  </p:cSld>
  <p:clrMapOvr>
    <a:masterClrMapping/>
  </p:clrMapOvr>
  <mc:AlternateContent xmlns:mc="http://schemas.openxmlformats.org/markup-compatibility/2006">
    <mc:Choice xmlns="" xmlns:p14="http://schemas.microsoft.com/office/powerpoint/2010/main" Requires="p14">
      <p:transition spd="med" p14:dur="700" advTm="62673">
        <p:fade/>
      </p:transition>
    </mc:Choice>
    <mc:Fallback>
      <p:transition spd="med" advTm="62673">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94816" y="2085758"/>
            <a:ext cx="8940800" cy="3819645"/>
          </a:xfrm>
        </p:spPr>
        <p:txBody>
          <a:bodyPr/>
          <a:lstStyle/>
          <a:p>
            <a:pPr marL="0" indent="0" algn="ctr">
              <a:buNone/>
            </a:pPr>
            <a:r>
              <a:rPr lang="en-IE" b="1" dirty="0" smtClean="0"/>
              <a:t>The Unit provides an Introduction to E-commerce and types of e-commerce, as well as the business opportunities  in e-commerce </a:t>
            </a:r>
            <a:endParaRPr lang="en-IE" b="1"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3</a:t>
            </a:fld>
            <a:endParaRPr lang="es-ES" altLang="es-ES"/>
          </a:p>
        </p:txBody>
      </p:sp>
      <p:sp>
        <p:nvSpPr>
          <p:cNvPr id="5" name="4 - Ορθογώνιο"/>
          <p:cNvSpPr/>
          <p:nvPr/>
        </p:nvSpPr>
        <p:spPr>
          <a:xfrm>
            <a:off x="570070" y="1354574"/>
            <a:ext cx="2551082" cy="584775"/>
          </a:xfrm>
          <a:prstGeom prst="rect">
            <a:avLst/>
          </a:prstGeom>
        </p:spPr>
        <p:txBody>
          <a:bodyPr wrap="square">
            <a:spAutoFit/>
          </a:bodyPr>
          <a:lstStyle/>
          <a:p>
            <a:r>
              <a:rPr lang="en-IE" sz="3200" b="1" dirty="0" smtClean="0">
                <a:solidFill>
                  <a:srgbClr val="990000"/>
                </a:solidFill>
              </a:rPr>
              <a:t>Unit Aim</a:t>
            </a:r>
            <a:endParaRPr lang="el-GR" sz="3200" b="1" dirty="0" smtClean="0">
              <a:solidFill>
                <a:srgbClr val="990000"/>
              </a:solidFill>
            </a:endParaRPr>
          </a:p>
        </p:txBody>
      </p:sp>
      <p:sp>
        <p:nvSpPr>
          <p:cNvPr id="7" name="Title 1"/>
          <p:cNvSpPr>
            <a:spLocks noGrp="1"/>
          </p:cNvSpPr>
          <p:nvPr>
            <p:ph type="title"/>
          </p:nvPr>
        </p:nvSpPr>
        <p:spPr>
          <a:xfrm>
            <a:off x="1041779" y="0"/>
            <a:ext cx="10972800" cy="1143000"/>
          </a:xfrm>
        </p:spPr>
        <p:txBody>
          <a:bodyPr/>
          <a:lstStyle/>
          <a:p>
            <a:pPr algn="r"/>
            <a:r>
              <a:rPr lang="en-US" sz="3200" b="1" dirty="0" smtClean="0">
                <a:solidFill>
                  <a:srgbClr val="0B0AFD"/>
                </a:solidFill>
              </a:rPr>
              <a:t>E-Commerce</a:t>
            </a:r>
            <a:endParaRPr lang="en-IE" sz="3200" b="1" dirty="0">
              <a:solidFill>
                <a:srgbClr val="0B0AFD"/>
              </a:solidFill>
            </a:endParaRPr>
          </a:p>
        </p:txBody>
      </p:sp>
    </p:spTree>
    <p:extLst>
      <p:ext uri="{BB962C8B-B14F-4D97-AF65-F5344CB8AC3E}">
        <p14:creationId xmlns="" xmlns:p14="http://schemas.microsoft.com/office/powerpoint/2010/main" val="113106424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063814"/>
            <a:ext cx="11582400" cy="4094888"/>
          </a:xfrm>
        </p:spPr>
        <p:txBody>
          <a:bodyPr>
            <a:noAutofit/>
          </a:bodyPr>
          <a:lstStyle/>
          <a:p>
            <a:pPr marL="0" indent="0">
              <a:lnSpc>
                <a:spcPct val="150000"/>
              </a:lnSpc>
              <a:buNone/>
            </a:pPr>
            <a:r>
              <a:rPr lang="en-IE" sz="2800" b="1" dirty="0"/>
              <a:t>At the end of this module </a:t>
            </a:r>
            <a:r>
              <a:rPr lang="en-IE" sz="2800" b="1" u="sng" dirty="0">
                <a:solidFill>
                  <a:srgbClr val="003366"/>
                </a:solidFill>
              </a:rPr>
              <a:t>you will be able to:</a:t>
            </a:r>
          </a:p>
          <a:p>
            <a:pPr marL="0" indent="0">
              <a:lnSpc>
                <a:spcPct val="150000"/>
              </a:lnSpc>
              <a:buNone/>
            </a:pPr>
            <a:endParaRPr lang="en-US" sz="2800" b="1" dirty="0" smtClean="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4</a:t>
            </a:fld>
            <a:endParaRPr lang="es-ES" altLang="es-ES"/>
          </a:p>
        </p:txBody>
      </p:sp>
      <p:sp>
        <p:nvSpPr>
          <p:cNvPr id="5" name="4 - Ορθογώνιο"/>
          <p:cNvSpPr/>
          <p:nvPr/>
        </p:nvSpPr>
        <p:spPr>
          <a:xfrm>
            <a:off x="664979" y="1476494"/>
            <a:ext cx="6881869" cy="584775"/>
          </a:xfrm>
          <a:prstGeom prst="rect">
            <a:avLst/>
          </a:prstGeom>
        </p:spPr>
        <p:txBody>
          <a:bodyPr wrap="square">
            <a:spAutoFit/>
          </a:bodyPr>
          <a:lstStyle/>
          <a:p>
            <a:r>
              <a:rPr lang="es-ES" altLang="es-ES" sz="3200" b="1" dirty="0" smtClean="0">
                <a:solidFill>
                  <a:srgbClr val="990000"/>
                </a:solidFill>
              </a:rPr>
              <a:t>Expected Learning Outcomes</a:t>
            </a:r>
            <a:endParaRPr lang="el-GR" sz="3200" dirty="0">
              <a:solidFill>
                <a:srgbClr val="990000"/>
              </a:solidFill>
            </a:endParaRPr>
          </a:p>
        </p:txBody>
      </p:sp>
      <p:sp>
        <p:nvSpPr>
          <p:cNvPr id="7" name="Title 1"/>
          <p:cNvSpPr>
            <a:spLocks noGrp="1"/>
          </p:cNvSpPr>
          <p:nvPr>
            <p:ph type="title"/>
          </p:nvPr>
        </p:nvSpPr>
        <p:spPr>
          <a:xfrm>
            <a:off x="1041779" y="0"/>
            <a:ext cx="10972800" cy="1143000"/>
          </a:xfrm>
        </p:spPr>
        <p:txBody>
          <a:bodyPr/>
          <a:lstStyle/>
          <a:p>
            <a:pPr algn="r"/>
            <a:r>
              <a:rPr lang="en-US" sz="3200" b="1" dirty="0" smtClean="0">
                <a:solidFill>
                  <a:srgbClr val="0B0AFD"/>
                </a:solidFill>
              </a:rPr>
              <a:t>E-Commerce</a:t>
            </a:r>
            <a:endParaRPr lang="en-IE" sz="3200" b="1" dirty="0">
              <a:solidFill>
                <a:srgbClr val="0B0AFD"/>
              </a:solidFill>
            </a:endParaRPr>
          </a:p>
        </p:txBody>
      </p:sp>
      <p:sp>
        <p:nvSpPr>
          <p:cNvPr id="6" name="5 - Ορθογώνιο"/>
          <p:cNvSpPr/>
          <p:nvPr/>
        </p:nvSpPr>
        <p:spPr>
          <a:xfrm>
            <a:off x="665019" y="2900088"/>
            <a:ext cx="10070276" cy="1938992"/>
          </a:xfrm>
          <a:prstGeom prst="rect">
            <a:avLst/>
          </a:prstGeom>
        </p:spPr>
        <p:txBody>
          <a:bodyPr wrap="square">
            <a:spAutoFit/>
          </a:bodyPr>
          <a:lstStyle/>
          <a:p>
            <a:r>
              <a:rPr lang="en-US" sz="2400" b="1" dirty="0" smtClean="0"/>
              <a:t>To learn: </a:t>
            </a:r>
          </a:p>
          <a:p>
            <a:pPr marL="355600" indent="-355600">
              <a:buFont typeface="Arial" pitchFamily="34" charset="0"/>
              <a:buChar char="•"/>
            </a:pPr>
            <a:r>
              <a:rPr lang="en-US" sz="2400" b="1" dirty="0" smtClean="0"/>
              <a:t>the definitions of e-commerce, </a:t>
            </a:r>
            <a:r>
              <a:rPr lang="tr-TR" sz="2400" b="1" dirty="0" smtClean="0"/>
              <a:t>Electronic Data</a:t>
            </a:r>
            <a:r>
              <a:rPr lang="en-US" sz="2400" b="1" dirty="0" smtClean="0"/>
              <a:t> </a:t>
            </a:r>
            <a:r>
              <a:rPr lang="tr-TR" sz="2400" b="1" dirty="0" smtClean="0"/>
              <a:t>Interchange</a:t>
            </a:r>
            <a:r>
              <a:rPr lang="en-US" sz="2400" b="1" dirty="0" smtClean="0"/>
              <a:t>, </a:t>
            </a:r>
            <a:r>
              <a:rPr lang="tr-TR" sz="2400" b="1" dirty="0" smtClean="0"/>
              <a:t>Electronic Funds Transfer</a:t>
            </a:r>
            <a:r>
              <a:rPr lang="en-US" sz="2400" b="1" dirty="0" smtClean="0"/>
              <a:t>.</a:t>
            </a:r>
          </a:p>
          <a:p>
            <a:pPr marL="355600" indent="-355600">
              <a:buFont typeface="Arial" pitchFamily="34" charset="0"/>
              <a:buChar char="•"/>
            </a:pPr>
            <a:r>
              <a:rPr lang="en-US" sz="2400" b="1" dirty="0" smtClean="0"/>
              <a:t>The types of e-commerce.</a:t>
            </a:r>
          </a:p>
          <a:p>
            <a:pPr marL="355600" indent="-355600">
              <a:buFont typeface="Arial" pitchFamily="34" charset="0"/>
              <a:buChar char="•"/>
            </a:pPr>
            <a:r>
              <a:rPr lang="en-US" sz="2400" b="1" dirty="0" smtClean="0"/>
              <a:t>The new business opportunity in e-commerce</a:t>
            </a:r>
            <a:endParaRPr lang="en-IE" sz="2400" b="1" dirty="0"/>
          </a:p>
        </p:txBody>
      </p:sp>
    </p:spTree>
    <p:extLst>
      <p:ext uri="{BB962C8B-B14F-4D97-AF65-F5344CB8AC3E}">
        <p14:creationId xmlns="" xmlns:p14="http://schemas.microsoft.com/office/powerpoint/2010/main" val="398417787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110" y="1292772"/>
            <a:ext cx="10972800" cy="1143000"/>
          </a:xfrm>
        </p:spPr>
        <p:txBody>
          <a:bodyPr/>
          <a:lstStyle/>
          <a:p>
            <a:pPr algn="l"/>
            <a:r>
              <a:rPr lang="en-US" sz="3200" b="1" dirty="0" smtClean="0">
                <a:solidFill>
                  <a:srgbClr val="C00000"/>
                </a:solidFill>
              </a:rPr>
              <a:t>What is e-commerce?</a:t>
            </a:r>
            <a:endParaRPr lang="en-IE" sz="3200" b="1" dirty="0">
              <a:solidFill>
                <a:srgbClr val="C00000"/>
              </a:solidFill>
            </a:endParaRPr>
          </a:p>
        </p:txBody>
      </p:sp>
      <p:sp>
        <p:nvSpPr>
          <p:cNvPr id="3" name="Content Placeholder 2"/>
          <p:cNvSpPr>
            <a:spLocks noGrp="1"/>
          </p:cNvSpPr>
          <p:nvPr>
            <p:ph idx="1"/>
          </p:nvPr>
        </p:nvSpPr>
        <p:spPr>
          <a:xfrm>
            <a:off x="609600" y="2335157"/>
            <a:ext cx="10972800" cy="3610626"/>
          </a:xfrm>
        </p:spPr>
        <p:txBody>
          <a:bodyPr/>
          <a:lstStyle/>
          <a:p>
            <a:r>
              <a:rPr lang="el-GR" dirty="0" smtClean="0"/>
              <a:t>E</a:t>
            </a:r>
            <a:r>
              <a:rPr lang="tr-TR" dirty="0" smtClean="0"/>
              <a:t>-</a:t>
            </a:r>
            <a:r>
              <a:rPr lang="el-GR" dirty="0" smtClean="0"/>
              <a:t>commerce consists of buying and selling of products or </a:t>
            </a:r>
            <a:r>
              <a:rPr lang="tr-TR" dirty="0" smtClean="0"/>
              <a:t>services</a:t>
            </a:r>
            <a:r>
              <a:rPr lang="el-GR" dirty="0" smtClean="0"/>
              <a:t> </a:t>
            </a:r>
            <a:r>
              <a:rPr lang="en-US" dirty="0" smtClean="0"/>
              <a:t>using</a:t>
            </a:r>
            <a:r>
              <a:rPr lang="el-GR" dirty="0" smtClean="0"/>
              <a:t> electronic systems such as </a:t>
            </a:r>
            <a:r>
              <a:rPr lang="el-GR" b="1" u="sng" dirty="0" smtClean="0"/>
              <a:t>the Internet</a:t>
            </a:r>
            <a:r>
              <a:rPr lang="el-GR" dirty="0" smtClean="0"/>
              <a:t> and </a:t>
            </a:r>
            <a:r>
              <a:rPr lang="el-GR" b="1" u="sng" dirty="0" smtClean="0"/>
              <a:t>other</a:t>
            </a:r>
            <a:r>
              <a:rPr lang="tr-TR" b="1" u="sng" dirty="0" smtClean="0"/>
              <a:t> computer networks.</a:t>
            </a:r>
          </a:p>
          <a:p>
            <a:r>
              <a:rPr lang="tr-TR" dirty="0" smtClean="0"/>
              <a:t>Electronic commerce </a:t>
            </a:r>
            <a:r>
              <a:rPr lang="en-US" dirty="0" smtClean="0"/>
              <a:t>is </a:t>
            </a:r>
            <a:r>
              <a:rPr lang="el-GR" dirty="0" smtClean="0"/>
              <a:t>commonly known as </a:t>
            </a:r>
            <a:r>
              <a:rPr lang="el-GR" b="1" u="sng" dirty="0" smtClean="0"/>
              <a:t>e-commerce</a:t>
            </a:r>
            <a:r>
              <a:rPr lang="el-GR" dirty="0" smtClean="0"/>
              <a:t> or </a:t>
            </a:r>
            <a:r>
              <a:rPr lang="el-GR" b="1" u="sng" dirty="0" smtClean="0"/>
              <a:t>eCommerce</a:t>
            </a:r>
            <a:r>
              <a:rPr lang="tr-TR" b="1" u="sng" dirty="0" smtClean="0"/>
              <a:t>.</a:t>
            </a:r>
          </a:p>
          <a:p>
            <a:pPr marL="0" indent="0" algn="ctr">
              <a:buNone/>
            </a:pP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5</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3200" b="1" dirty="0" smtClean="0">
                <a:solidFill>
                  <a:srgbClr val="0B0AFD"/>
                </a:solidFill>
              </a:rPr>
              <a:t>E-Commerce</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p14="http://schemas.microsoft.com/office/powerpoint/2010/main" xmlns="" val="31872225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110" y="1292772"/>
            <a:ext cx="10972800" cy="1143000"/>
          </a:xfrm>
        </p:spPr>
        <p:txBody>
          <a:bodyPr/>
          <a:lstStyle/>
          <a:p>
            <a:pPr algn="l"/>
            <a:r>
              <a:rPr lang="tr-TR" sz="3200" b="1" dirty="0" smtClean="0">
                <a:solidFill>
                  <a:srgbClr val="C00000"/>
                </a:solidFill>
              </a:rPr>
              <a:t>E-C</a:t>
            </a:r>
            <a:r>
              <a:rPr lang="en-US" sz="3200" b="1" dirty="0" err="1" smtClean="0">
                <a:solidFill>
                  <a:srgbClr val="C00000"/>
                </a:solidFill>
              </a:rPr>
              <a:t>ommerce</a:t>
            </a:r>
            <a:endParaRPr lang="en-IE" sz="3200" b="1" dirty="0" smtClean="0">
              <a:solidFill>
                <a:srgbClr val="C00000"/>
              </a:solidFill>
            </a:endParaRPr>
          </a:p>
        </p:txBody>
      </p:sp>
      <p:sp>
        <p:nvSpPr>
          <p:cNvPr id="3" name="Content Placeholder 2"/>
          <p:cNvSpPr>
            <a:spLocks noGrp="1"/>
          </p:cNvSpPr>
          <p:nvPr>
            <p:ph idx="1"/>
          </p:nvPr>
        </p:nvSpPr>
        <p:spPr>
          <a:xfrm>
            <a:off x="609600" y="2335157"/>
            <a:ext cx="10972800" cy="3610626"/>
          </a:xfrm>
        </p:spPr>
        <p:txBody>
          <a:bodyPr/>
          <a:lstStyle/>
          <a:p>
            <a:r>
              <a:rPr lang="tr-TR" dirty="0" smtClean="0"/>
              <a:t>Electronic commerce was identified as the facilitation of commercial transactions electronically, using technology such as Electronic Data Interchange (EDI) and Electronic Funds Transfer (EFT). </a:t>
            </a:r>
          </a:p>
          <a:p>
            <a:r>
              <a:rPr lang="tr-TR" dirty="0" smtClean="0">
                <a:solidFill>
                  <a:schemeClr val="tx2"/>
                </a:solidFill>
              </a:rPr>
              <a:t>What is EDI?</a:t>
            </a:r>
          </a:p>
          <a:p>
            <a:r>
              <a:rPr lang="tr-TR" dirty="0" smtClean="0">
                <a:solidFill>
                  <a:schemeClr val="tx2"/>
                </a:solidFill>
              </a:rPr>
              <a:t>What is EFT?</a:t>
            </a:r>
          </a:p>
          <a:p>
            <a:pPr marL="0" indent="0" algn="ctr">
              <a:buNone/>
            </a:pP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6</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3200" b="1" dirty="0" smtClean="0">
                <a:solidFill>
                  <a:srgbClr val="0B0AFD"/>
                </a:solidFill>
              </a:rPr>
              <a:t>E-Commerce</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p14="http://schemas.microsoft.com/office/powerpoint/2010/main" xmlns="" val="31872225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734" y="972138"/>
            <a:ext cx="10972800" cy="1143000"/>
          </a:xfrm>
        </p:spPr>
        <p:txBody>
          <a:bodyPr/>
          <a:lstStyle/>
          <a:p>
            <a:pPr algn="l"/>
            <a:r>
              <a:rPr lang="tr-TR" sz="3200" b="1" dirty="0" smtClean="0">
                <a:solidFill>
                  <a:srgbClr val="C00000"/>
                </a:solidFill>
              </a:rPr>
              <a:t>Electronic Data Interchange:</a:t>
            </a:r>
            <a:r>
              <a:rPr lang="en-US" sz="3200" b="1" dirty="0" smtClean="0">
                <a:solidFill>
                  <a:srgbClr val="C00000"/>
                </a:solidFill>
              </a:rPr>
              <a:t> </a:t>
            </a:r>
            <a:r>
              <a:rPr lang="tr-TR" sz="3200" b="1" dirty="0" smtClean="0">
                <a:solidFill>
                  <a:srgbClr val="C00000"/>
                </a:solidFill>
              </a:rPr>
              <a:t>Electronic Funds Transfer:</a:t>
            </a:r>
            <a:endParaRPr lang="en-IE" sz="3200" b="1" dirty="0" err="1" smtClean="0">
              <a:solidFill>
                <a:srgbClr val="C00000"/>
              </a:solidFill>
            </a:endParaRPr>
          </a:p>
        </p:txBody>
      </p:sp>
      <p:sp>
        <p:nvSpPr>
          <p:cNvPr id="3" name="Content Placeholder 2"/>
          <p:cNvSpPr>
            <a:spLocks noGrp="1"/>
          </p:cNvSpPr>
          <p:nvPr>
            <p:ph idx="1"/>
          </p:nvPr>
        </p:nvSpPr>
        <p:spPr>
          <a:xfrm>
            <a:off x="609600" y="2335157"/>
            <a:ext cx="10972800" cy="3610626"/>
          </a:xfrm>
        </p:spPr>
        <p:txBody>
          <a:bodyPr/>
          <a:lstStyle/>
          <a:p>
            <a:endParaRPr lang="tr-TR" dirty="0" smtClean="0">
              <a:solidFill>
                <a:schemeClr val="tx2"/>
              </a:solidFill>
            </a:endParaRPr>
          </a:p>
          <a:p>
            <a:pPr marL="0" indent="0" algn="ctr">
              <a:buNone/>
            </a:pP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7</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3200" b="1" dirty="0" smtClean="0">
                <a:solidFill>
                  <a:srgbClr val="0B0AFD"/>
                </a:solidFill>
              </a:rPr>
              <a:t>E-Commerce</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
        <p:nvSpPr>
          <p:cNvPr id="6" name="Rectangle 5"/>
          <p:cNvSpPr txBox="1">
            <a:spLocks noChangeArrowheads="1"/>
          </p:cNvSpPr>
          <p:nvPr/>
        </p:nvSpPr>
        <p:spPr bwMode="auto">
          <a:xfrm>
            <a:off x="511189" y="1817914"/>
            <a:ext cx="4521200" cy="4648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90000"/>
              </a:lnSpc>
              <a:spcBef>
                <a:spcPct val="20000"/>
              </a:spcBef>
              <a:spcAft>
                <a:spcPct val="0"/>
              </a:spcAft>
              <a:buClrTx/>
              <a:buSzTx/>
              <a:buFontTx/>
              <a:buChar char="•"/>
              <a:tabLst/>
              <a:defRPr/>
            </a:pPr>
            <a:r>
              <a:rPr kumimoji="0" lang="tr-TR" sz="2200" b="1" i="0" u="none" strike="noStrike" kern="1200" cap="none" spc="0" normalizeH="0" baseline="0" noProof="0" dirty="0" smtClean="0">
                <a:ln>
                  <a:noFill/>
                </a:ln>
                <a:solidFill>
                  <a:schemeClr val="tx1"/>
                </a:solidFill>
                <a:effectLst/>
                <a:uLnTx/>
                <a:uFillTx/>
                <a:latin typeface="+mn-lt"/>
                <a:ea typeface="+mn-ea"/>
                <a:cs typeface="+mn-cs"/>
              </a:rPr>
              <a:t>EDI</a:t>
            </a:r>
            <a:r>
              <a:rPr kumimoji="0" lang="tr-TR" sz="2200" b="0" i="0" u="none" strike="noStrike" kern="1200" cap="none" spc="0" normalizeH="0" baseline="0" noProof="0" dirty="0" smtClean="0">
                <a:ln>
                  <a:noFill/>
                </a:ln>
                <a:solidFill>
                  <a:schemeClr val="tx1"/>
                </a:solidFill>
                <a:effectLst/>
                <a:uLnTx/>
                <a:uFillTx/>
                <a:latin typeface="+mn-lt"/>
                <a:ea typeface="+mn-ea"/>
                <a:cs typeface="+mn-cs"/>
              </a:rPr>
              <a:t> is the structured transmission of data between organizations by electronic means. It is used to transfer electronic documents or business data from one computer system to another computer system.</a:t>
            </a:r>
          </a:p>
          <a:p>
            <a:pPr marL="342900" marR="0" lvl="0" indent="-342900" algn="l" defTabSz="914400" rtl="0" eaLnBrk="1" fontAlgn="base" latinLnBrk="0" hangingPunct="1">
              <a:lnSpc>
                <a:spcPct val="90000"/>
              </a:lnSpc>
              <a:spcBef>
                <a:spcPct val="20000"/>
              </a:spcBef>
              <a:spcAft>
                <a:spcPct val="0"/>
              </a:spcAft>
              <a:buClrTx/>
              <a:buSzTx/>
              <a:buFontTx/>
              <a:buChar char="•"/>
              <a:tabLst/>
              <a:defRPr/>
            </a:pPr>
            <a:r>
              <a:rPr kumimoji="0" lang="tr-TR" sz="2200" b="0" i="0" u="none" strike="noStrike" kern="1200" cap="none" spc="0" normalizeH="0" baseline="0" noProof="0" dirty="0" smtClean="0">
                <a:ln>
                  <a:noFill/>
                </a:ln>
                <a:solidFill>
                  <a:schemeClr val="tx1"/>
                </a:solidFill>
                <a:effectLst/>
                <a:uLnTx/>
                <a:uFillTx/>
                <a:latin typeface="+mn-lt"/>
                <a:ea typeface="+mn-ea"/>
                <a:cs typeface="+mn-cs"/>
              </a:rPr>
              <a:t> </a:t>
            </a:r>
            <a:r>
              <a:rPr kumimoji="0" lang="tr-TR" sz="2200" b="1" i="0" u="none" strike="noStrike" kern="1200" cap="none" spc="0" normalizeH="0" baseline="0" noProof="0" dirty="0" smtClean="0">
                <a:ln>
                  <a:noFill/>
                </a:ln>
                <a:solidFill>
                  <a:schemeClr val="tx1"/>
                </a:solidFill>
                <a:effectLst/>
                <a:uLnTx/>
                <a:uFillTx/>
                <a:latin typeface="+mn-lt"/>
                <a:ea typeface="+mn-ea"/>
                <a:cs typeface="+mn-cs"/>
              </a:rPr>
              <a:t>EFT</a:t>
            </a:r>
            <a:r>
              <a:rPr kumimoji="0" lang="tr-TR" sz="2200" b="0" i="0" u="none" strike="noStrike" kern="1200" cap="none" spc="0" normalizeH="0" baseline="0" noProof="0" dirty="0" smtClean="0">
                <a:ln>
                  <a:noFill/>
                </a:ln>
                <a:solidFill>
                  <a:schemeClr val="tx1"/>
                </a:solidFill>
                <a:effectLst/>
                <a:uLnTx/>
                <a:uFillTx/>
                <a:latin typeface="+mn-lt"/>
                <a:ea typeface="+mn-ea"/>
                <a:cs typeface="+mn-cs"/>
              </a:rPr>
              <a:t> is the electronic exchange or transfer of money from one account to another.</a:t>
            </a:r>
            <a:endParaRPr kumimoji="0" lang="tr-TR" sz="24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7" name="Picture 4" descr="EDI"/>
          <p:cNvPicPr>
            <a:picLocks noChangeAspect="1" noChangeArrowheads="1"/>
          </p:cNvPicPr>
          <p:nvPr/>
        </p:nvPicPr>
        <p:blipFill>
          <a:blip r:embed="rId2"/>
          <a:srcRect/>
          <a:stretch>
            <a:fillRect/>
          </a:stretch>
        </p:blipFill>
        <p:spPr bwMode="auto">
          <a:xfrm>
            <a:off x="5984641" y="1832614"/>
            <a:ext cx="5281083" cy="4032250"/>
          </a:xfrm>
          <a:prstGeom prst="rect">
            <a:avLst/>
          </a:prstGeom>
          <a:noFill/>
          <a:ln w="9525">
            <a:noFill/>
            <a:miter lim="800000"/>
            <a:headEnd/>
            <a:tailEnd/>
          </a:ln>
        </p:spPr>
      </p:pic>
    </p:spTree>
    <p:extLst>
      <p:ext uri="{BB962C8B-B14F-4D97-AF65-F5344CB8AC3E}">
        <p14:creationId xmlns:p14="http://schemas.microsoft.com/office/powerpoint/2010/main" xmlns="" val="31872225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110" y="1292772"/>
            <a:ext cx="10972800" cy="1143000"/>
          </a:xfrm>
        </p:spPr>
        <p:txBody>
          <a:bodyPr/>
          <a:lstStyle/>
          <a:p>
            <a:pPr algn="l"/>
            <a:r>
              <a:rPr lang="tr-TR" sz="3200" b="1" dirty="0" smtClean="0">
                <a:solidFill>
                  <a:srgbClr val="C00000"/>
                </a:solidFill>
              </a:rPr>
              <a:t>Advantages of E-commerce</a:t>
            </a:r>
            <a:endParaRPr lang="en-IE" sz="3200" b="1" dirty="0" smtClean="0">
              <a:solidFill>
                <a:srgbClr val="C00000"/>
              </a:solidFill>
            </a:endParaRPr>
          </a:p>
        </p:txBody>
      </p:sp>
      <p:sp>
        <p:nvSpPr>
          <p:cNvPr id="3" name="Content Placeholder 2"/>
          <p:cNvSpPr>
            <a:spLocks noGrp="1"/>
          </p:cNvSpPr>
          <p:nvPr>
            <p:ph idx="1"/>
          </p:nvPr>
        </p:nvSpPr>
        <p:spPr>
          <a:xfrm>
            <a:off x="609600" y="2335157"/>
            <a:ext cx="10972800" cy="3610626"/>
          </a:xfrm>
        </p:spPr>
        <p:txBody>
          <a:bodyPr/>
          <a:lstStyle/>
          <a:p>
            <a:pPr>
              <a:lnSpc>
                <a:spcPct val="90000"/>
              </a:lnSpc>
            </a:pPr>
            <a:r>
              <a:rPr lang="tr-TR" sz="2800" dirty="0" smtClean="0"/>
              <a:t>Faster buying/selling procedure, as well as easy to find products. </a:t>
            </a:r>
          </a:p>
          <a:p>
            <a:pPr>
              <a:lnSpc>
                <a:spcPct val="90000"/>
              </a:lnSpc>
            </a:pPr>
            <a:r>
              <a:rPr lang="tr-TR" sz="2800" dirty="0" smtClean="0"/>
              <a:t>Buying/selling 24/7. </a:t>
            </a:r>
          </a:p>
          <a:p>
            <a:pPr>
              <a:lnSpc>
                <a:spcPct val="90000"/>
              </a:lnSpc>
            </a:pPr>
            <a:r>
              <a:rPr lang="tr-TR" sz="2800" dirty="0" smtClean="0"/>
              <a:t>Low operational costs and better quality of services. </a:t>
            </a:r>
          </a:p>
          <a:p>
            <a:pPr>
              <a:lnSpc>
                <a:spcPct val="90000"/>
              </a:lnSpc>
            </a:pPr>
            <a:r>
              <a:rPr lang="tr-TR" sz="2800" dirty="0" smtClean="0"/>
              <a:t>Easy to start and manage a business. </a:t>
            </a:r>
          </a:p>
          <a:p>
            <a:pPr>
              <a:lnSpc>
                <a:spcPct val="90000"/>
              </a:lnSpc>
            </a:pPr>
            <a:r>
              <a:rPr lang="tr-TR" sz="2800" dirty="0" smtClean="0"/>
              <a:t>No need </a:t>
            </a:r>
            <a:r>
              <a:rPr lang="en-US" sz="2800" dirty="0" smtClean="0"/>
              <a:t>t</a:t>
            </a:r>
            <a:r>
              <a:rPr lang="tr-TR" sz="2800" dirty="0" smtClean="0"/>
              <a:t>o </a:t>
            </a:r>
            <a:r>
              <a:rPr lang="en-US" sz="2800" dirty="0" smtClean="0"/>
              <a:t>set-up </a:t>
            </a:r>
            <a:r>
              <a:rPr lang="tr-TR" sz="2800" dirty="0" smtClean="0"/>
              <a:t>physical company.</a:t>
            </a:r>
          </a:p>
          <a:p>
            <a:pPr>
              <a:lnSpc>
                <a:spcPct val="90000"/>
              </a:lnSpc>
            </a:pPr>
            <a:r>
              <a:rPr lang="tr-TR" sz="2800" dirty="0" smtClean="0"/>
              <a:t>Customers can easily select products from different providers without moving around physically</a:t>
            </a:r>
            <a:endParaRPr lang="tr-TR" sz="2800" dirty="0" smtClean="0">
              <a:solidFill>
                <a:schemeClr val="tx2"/>
              </a:solidFill>
            </a:endParaRPr>
          </a:p>
          <a:p>
            <a:pPr marL="0" indent="0" algn="ctr">
              <a:buNone/>
            </a:pP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8</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3200" b="1" dirty="0" smtClean="0">
                <a:solidFill>
                  <a:srgbClr val="0B0AFD"/>
                </a:solidFill>
              </a:rPr>
              <a:t>E-Commerce</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p14="http://schemas.microsoft.com/office/powerpoint/2010/main" xmlns="" val="31872225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110" y="995889"/>
            <a:ext cx="10972800" cy="1143000"/>
          </a:xfrm>
        </p:spPr>
        <p:txBody>
          <a:bodyPr/>
          <a:lstStyle/>
          <a:p>
            <a:pPr algn="l"/>
            <a:r>
              <a:rPr lang="tr-TR" sz="3200" b="1" dirty="0" smtClean="0">
                <a:solidFill>
                  <a:srgbClr val="C00000"/>
                </a:solidFill>
              </a:rPr>
              <a:t>Disadvantages of E-commerce</a:t>
            </a:r>
            <a:endParaRPr lang="en-IE" sz="3200" b="1" dirty="0" smtClean="0">
              <a:solidFill>
                <a:srgbClr val="C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9</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3200" b="1" dirty="0" smtClean="0">
                <a:solidFill>
                  <a:srgbClr val="0B0AFD"/>
                </a:solidFill>
              </a:rPr>
              <a:t>E-Commerce</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
        <p:nvSpPr>
          <p:cNvPr id="8" name="Rectangle 3"/>
          <p:cNvSpPr txBox="1">
            <a:spLocks noChangeArrowheads="1"/>
          </p:cNvSpPr>
          <p:nvPr/>
        </p:nvSpPr>
        <p:spPr bwMode="auto">
          <a:xfrm>
            <a:off x="502722" y="1861458"/>
            <a:ext cx="5384800" cy="4525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tr-TR" sz="2400" b="0" i="0" u="none" strike="noStrike" kern="1200" cap="none" spc="0" normalizeH="0" baseline="0" noProof="0" dirty="0" smtClean="0">
                <a:ln>
                  <a:noFill/>
                </a:ln>
                <a:solidFill>
                  <a:schemeClr val="tx1"/>
                </a:solidFill>
                <a:effectLst/>
                <a:uLnTx/>
                <a:uFillTx/>
                <a:latin typeface="+mn-lt"/>
                <a:ea typeface="+mn-ea"/>
                <a:cs typeface="+mn-cs"/>
              </a:rPr>
              <a:t>There is no guarantee of product quality.</a:t>
            </a: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tabLst/>
              <a:defRPr/>
            </a:pPr>
            <a:endParaRPr kumimoji="0" lang="tr-TR"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tr-TR" sz="2400" b="0" i="0" u="none" strike="noStrike" kern="1200" cap="none" spc="0" normalizeH="0" baseline="0" noProof="0" dirty="0" smtClean="0">
                <a:ln>
                  <a:noFill/>
                </a:ln>
                <a:solidFill>
                  <a:schemeClr val="tx1"/>
                </a:solidFill>
                <a:effectLst/>
                <a:uLnTx/>
                <a:uFillTx/>
                <a:latin typeface="+mn-lt"/>
                <a:ea typeface="+mn-ea"/>
                <a:cs typeface="+mn-cs"/>
              </a:rPr>
              <a:t>There are many hackers who look for opportunities, and thus an e</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a:t>
            </a:r>
            <a:r>
              <a:rPr kumimoji="0" lang="tr-TR" sz="2400" b="0" i="0" u="none" strike="noStrike" kern="1200" cap="none" spc="0" normalizeH="0" baseline="0" noProof="0" dirty="0" smtClean="0">
                <a:ln>
                  <a:noFill/>
                </a:ln>
                <a:solidFill>
                  <a:schemeClr val="tx1"/>
                </a:solidFill>
                <a:effectLst/>
                <a:uLnTx/>
                <a:uFillTx/>
                <a:latin typeface="+mn-lt"/>
                <a:ea typeface="+mn-ea"/>
                <a:cs typeface="+mn-cs"/>
              </a:rPr>
              <a:t>commerce site, service, payment gateways, all are always prone to attack. </a:t>
            </a:r>
          </a:p>
        </p:txBody>
      </p:sp>
      <p:pic>
        <p:nvPicPr>
          <p:cNvPr id="9" name="Picture 7" descr="ssl-web-hosting"/>
          <p:cNvPicPr>
            <a:picLocks noChangeAspect="1" noChangeArrowheads="1"/>
          </p:cNvPicPr>
          <p:nvPr/>
        </p:nvPicPr>
        <p:blipFill>
          <a:blip r:embed="rId2"/>
          <a:srcRect/>
          <a:stretch>
            <a:fillRect/>
          </a:stretch>
        </p:blipFill>
        <p:spPr bwMode="auto">
          <a:xfrm>
            <a:off x="7823200" y="1484314"/>
            <a:ext cx="3683000" cy="4503737"/>
          </a:xfrm>
          <a:prstGeom prst="rect">
            <a:avLst/>
          </a:prstGeom>
          <a:noFill/>
          <a:ln w="9525">
            <a:noFill/>
            <a:miter lim="800000"/>
            <a:headEnd/>
            <a:tailEnd/>
          </a:ln>
        </p:spPr>
      </p:pic>
    </p:spTree>
    <p:extLst>
      <p:ext uri="{BB962C8B-B14F-4D97-AF65-F5344CB8AC3E}">
        <p14:creationId xmlns:p14="http://schemas.microsoft.com/office/powerpoint/2010/main" xmlns="" val="31872225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56|3.6"/>
</p:tagLst>
</file>

<file path=ppt/theme/theme1.xml><?xml version="1.0" encoding="utf-8"?>
<a:theme xmlns:a="http://schemas.openxmlformats.org/drawingml/2006/main" name="1557">
  <a:themeElements>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1557</Template>
  <TotalTime>4181</TotalTime>
  <Words>1049</Words>
  <Application>Microsoft Office PowerPoint</Application>
  <PresentationFormat>Custom</PresentationFormat>
  <Paragraphs>123</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1557</vt:lpstr>
      <vt:lpstr>Module No 1: Marketing/Promotion &amp; E-commerce</vt:lpstr>
      <vt:lpstr>E-Commerce</vt:lpstr>
      <vt:lpstr>E-Commerce</vt:lpstr>
      <vt:lpstr>E-Commerce</vt:lpstr>
      <vt:lpstr>What is e-commerce?</vt:lpstr>
      <vt:lpstr>E-Commerce</vt:lpstr>
      <vt:lpstr>Electronic Data Interchange: Electronic Funds Transfer:</vt:lpstr>
      <vt:lpstr>Advantages of E-commerce</vt:lpstr>
      <vt:lpstr>Disadvantages of E-commerce</vt:lpstr>
      <vt:lpstr>Types of E-commerce</vt:lpstr>
      <vt:lpstr>1) BUSINESS TO BUSINESS     (B2B)</vt:lpstr>
      <vt:lpstr>2) BUSINESS TO CONSUMER (B2C)</vt:lpstr>
      <vt:lpstr>3) CONSUMER TO BUSINESS (C2B)</vt:lpstr>
      <vt:lpstr>4)CONSUMER TO CONSUMER (C2C)</vt:lpstr>
      <vt:lpstr>The Business Opportunity in E-commerce</vt:lpstr>
      <vt:lpstr>The Business Opportunity in E-commerce: New products and services</vt:lpstr>
      <vt:lpstr>Intellectual and human capital</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Propuesta Técnica Franquicias Centroamérica</dc:title>
  <dc:creator>usuario</dc:creator>
  <cp:lastModifiedBy>irl</cp:lastModifiedBy>
  <cp:revision>342</cp:revision>
  <cp:lastPrinted>2017-05-04T12:44:09Z</cp:lastPrinted>
  <dcterms:created xsi:type="dcterms:W3CDTF">2016-01-12T16:45:47Z</dcterms:created>
  <dcterms:modified xsi:type="dcterms:W3CDTF">2017-10-27T15:42:36Z</dcterms:modified>
</cp:coreProperties>
</file>