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396" r:id="rId3"/>
    <p:sldId id="407" r:id="rId4"/>
    <p:sldId id="380" r:id="rId5"/>
    <p:sldId id="381" r:id="rId6"/>
    <p:sldId id="416" r:id="rId7"/>
    <p:sldId id="414" r:id="rId8"/>
    <p:sldId id="415" r:id="rId9"/>
    <p:sldId id="408" r:id="rId10"/>
    <p:sldId id="412" r:id="rId11"/>
    <p:sldId id="417" r:id="rId12"/>
    <p:sldId id="413" r:id="rId13"/>
    <p:sldId id="409" r:id="rId14"/>
    <p:sldId id="410" r:id="rId15"/>
    <p:sldId id="418" r:id="rId16"/>
    <p:sldId id="411"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990000"/>
    <a:srgbClr val="336600"/>
    <a:srgbClr val="003366"/>
    <a:srgbClr val="000066"/>
    <a:srgbClr val="CC6600"/>
    <a:srgbClr val="FFFFCC"/>
    <a:srgbClr val="FF9900"/>
    <a:srgbClr val="333300"/>
    <a:srgbClr val="7EA7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Φωτεινό στυλ 3 - Έμφαση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81" d="100"/>
          <a:sy n="81" d="100"/>
        </p:scale>
        <p:origin x="114" y="654"/>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20/11/2017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20/11/2017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hebalanc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allbusiness.chron.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diffen.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arketing-schools.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vancarmichael.com/library/ernst-marsig/The-Three-Purposes-Of-Marketing.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businessdictionary.com/definition/marketing.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entrepreneur.com/article/19532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5635" y="2361625"/>
            <a:ext cx="11174681" cy="1435643"/>
          </a:xfrm>
        </p:spPr>
        <p:txBody>
          <a:bodyPr/>
          <a:lstStyle/>
          <a:p>
            <a:r>
              <a:rPr lang="en-US" sz="2800" b="1" dirty="0" err="1"/>
              <a:t>Módulo</a:t>
            </a:r>
            <a:r>
              <a:rPr lang="en-US" sz="2800" b="1" dirty="0"/>
              <a:t> 1: </a:t>
            </a:r>
            <a:r>
              <a:rPr lang="en-US" sz="2800" b="1" dirty="0">
                <a:solidFill>
                  <a:srgbClr val="336600"/>
                </a:solidFill>
              </a:rPr>
              <a:t>Marketing/</a:t>
            </a:r>
            <a:r>
              <a:rPr lang="en-US" sz="2800" b="1" dirty="0" err="1">
                <a:solidFill>
                  <a:srgbClr val="336600"/>
                </a:solidFill>
              </a:rPr>
              <a:t>Promoción</a:t>
            </a:r>
            <a:r>
              <a:rPr lang="en-US" sz="2800" b="1" dirty="0">
                <a:solidFill>
                  <a:srgbClr val="336600"/>
                </a:solidFill>
              </a:rPr>
              <a:t> y Comercio </a:t>
            </a:r>
            <a:r>
              <a:rPr lang="en-US" sz="2800" b="1" dirty="0" err="1">
                <a:solidFill>
                  <a:srgbClr val="336600"/>
                </a:solidFill>
              </a:rPr>
              <a:t>Electrónico</a:t>
            </a: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anose="020F0502020204030204" pitchFamily="34" charset="0"/>
              </a:rPr>
              <a:t>Mejora de la Competitividad</a:t>
            </a:r>
          </a:p>
          <a:p>
            <a:pPr>
              <a:buFontTx/>
              <a:buNone/>
            </a:pPr>
            <a:r>
              <a:rPr lang="es-ES" altLang="es-ES" sz="3600" b="1" dirty="0">
                <a:latin typeface="Calibri" panose="020F0502020204030204" pitchFamily="34" charset="0"/>
              </a:rPr>
              <a:t> de Microempresas en Áreas Rurales</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 </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Marketing</a:t>
            </a:r>
            <a:r>
              <a:rPr lang="el-GR" sz="2800" b="1" dirty="0">
                <a:solidFill>
                  <a:srgbClr val="C00000"/>
                </a:solidFill>
              </a:rPr>
              <a:t> </a:t>
            </a:r>
            <a:r>
              <a:rPr lang="en-US" sz="2800" b="1" dirty="0">
                <a:solidFill>
                  <a:srgbClr val="C00000"/>
                </a:solidFill>
              </a:rPr>
              <a:t>contra Publicidad (1)</a:t>
            </a:r>
          </a:p>
          <a:p>
            <a:pPr marL="0" indent="0" defTabSz="914400">
              <a:buFontTx/>
              <a:buNone/>
            </a:pPr>
            <a:r>
              <a:rPr lang="en-US" sz="2000" b="1" dirty="0">
                <a:solidFill>
                  <a:srgbClr val="000000"/>
                </a:solidFill>
              </a:rPr>
              <a:t>El Marketing </a:t>
            </a:r>
            <a:r>
              <a:rPr lang="en-US" sz="2000" b="1" dirty="0" err="1">
                <a:solidFill>
                  <a:srgbClr val="000000"/>
                </a:solidFill>
              </a:rPr>
              <a:t>es</a:t>
            </a:r>
            <a:r>
              <a:rPr lang="en-US" sz="2000" b="1" dirty="0">
                <a:solidFill>
                  <a:srgbClr val="000000"/>
                </a:solidFill>
              </a:rPr>
              <a:t> “</a:t>
            </a:r>
            <a:r>
              <a:rPr lang="en-US" sz="2000" b="1" dirty="0" err="1">
                <a:solidFill>
                  <a:srgbClr val="000000"/>
                </a:solidFill>
              </a:rPr>
              <a:t>una</a:t>
            </a:r>
            <a:r>
              <a:rPr lang="en-US" sz="2000" b="1" dirty="0">
                <a:solidFill>
                  <a:srgbClr val="000000"/>
                </a:solidFill>
              </a:rPr>
              <a:t> </a:t>
            </a:r>
            <a:r>
              <a:rPr lang="en-US" sz="2000" b="1" dirty="0" err="1">
                <a:solidFill>
                  <a:srgbClr val="000000"/>
                </a:solidFill>
              </a:rPr>
              <a:t>tarta</a:t>
            </a:r>
            <a:r>
              <a:rPr lang="en-US" sz="2000" b="1" dirty="0">
                <a:solidFill>
                  <a:srgbClr val="000000"/>
                </a:solidFill>
              </a:rPr>
              <a:t>”, con </a:t>
            </a:r>
            <a:r>
              <a:rPr lang="en-US" sz="2000" b="1" dirty="0" err="1">
                <a:solidFill>
                  <a:srgbClr val="000000"/>
                </a:solidFill>
              </a:rPr>
              <a:t>muchas</a:t>
            </a:r>
            <a:r>
              <a:rPr lang="en-US" sz="2000" b="1" dirty="0">
                <a:solidFill>
                  <a:srgbClr val="000000"/>
                </a:solidFill>
              </a:rPr>
              <a:t> </a:t>
            </a:r>
            <a:r>
              <a:rPr lang="en-US" sz="2000" b="1" dirty="0" err="1">
                <a:solidFill>
                  <a:srgbClr val="000000"/>
                </a:solidFill>
              </a:rPr>
              <a:t>piezas</a:t>
            </a:r>
            <a:r>
              <a:rPr lang="en-US" sz="2000" b="1" dirty="0">
                <a:solidFill>
                  <a:srgbClr val="000000"/>
                </a:solidFill>
              </a:rPr>
              <a:t>, entre </a:t>
            </a:r>
            <a:r>
              <a:rPr lang="en-US" sz="2000" b="1" dirty="0" err="1">
                <a:solidFill>
                  <a:srgbClr val="000000"/>
                </a:solidFill>
              </a:rPr>
              <a:t>ellas</a:t>
            </a:r>
            <a:r>
              <a:rPr lang="en-US" sz="2000" b="1" dirty="0">
                <a:solidFill>
                  <a:srgbClr val="000000"/>
                </a:solidFill>
              </a:rPr>
              <a:t>: </a:t>
            </a:r>
            <a:r>
              <a:rPr lang="en-US" sz="2000" dirty="0" err="1">
                <a:solidFill>
                  <a:srgbClr val="000000"/>
                </a:solidFill>
              </a:rPr>
              <a:t>publicidad</a:t>
            </a:r>
            <a:r>
              <a:rPr lang="en-US" sz="2000" dirty="0">
                <a:solidFill>
                  <a:srgbClr val="000000"/>
                </a:solidFill>
              </a:rPr>
              <a:t>, </a:t>
            </a:r>
            <a:r>
              <a:rPr lang="en-US" sz="2000" dirty="0" err="1">
                <a:solidFill>
                  <a:srgbClr val="000000"/>
                </a:solidFill>
              </a:rPr>
              <a:t>estudios</a:t>
            </a:r>
            <a:r>
              <a:rPr lang="en-US" sz="2000" dirty="0">
                <a:solidFill>
                  <a:srgbClr val="000000"/>
                </a:solidFill>
              </a:rPr>
              <a:t> de </a:t>
            </a:r>
            <a:r>
              <a:rPr lang="en-US" sz="2000" dirty="0" err="1">
                <a:solidFill>
                  <a:srgbClr val="000000"/>
                </a:solidFill>
              </a:rPr>
              <a:t>mercado</a:t>
            </a:r>
            <a:r>
              <a:rPr lang="en-US" sz="2000" dirty="0">
                <a:solidFill>
                  <a:srgbClr val="000000"/>
                </a:solidFill>
              </a:rPr>
              <a:t>, </a:t>
            </a:r>
            <a:r>
              <a:rPr lang="en-US" sz="2000" dirty="0" err="1">
                <a:solidFill>
                  <a:srgbClr val="000000"/>
                </a:solidFill>
              </a:rPr>
              <a:t>planificación</a:t>
            </a:r>
            <a:r>
              <a:rPr lang="en-US" sz="2000" dirty="0">
                <a:solidFill>
                  <a:srgbClr val="000000"/>
                </a:solidFill>
              </a:rPr>
              <a:t> </a:t>
            </a:r>
            <a:r>
              <a:rPr lang="en-US" sz="2000" dirty="0" err="1">
                <a:solidFill>
                  <a:srgbClr val="000000"/>
                </a:solidFill>
              </a:rPr>
              <a:t>en</a:t>
            </a:r>
            <a:r>
              <a:rPr lang="en-US" sz="2000" dirty="0">
                <a:solidFill>
                  <a:srgbClr val="000000"/>
                </a:solidFill>
              </a:rPr>
              <a:t> </a:t>
            </a:r>
            <a:r>
              <a:rPr lang="en-US" sz="2000" dirty="0" err="1">
                <a:solidFill>
                  <a:srgbClr val="000000"/>
                </a:solidFill>
              </a:rPr>
              <a:t>medios</a:t>
            </a:r>
            <a:r>
              <a:rPr lang="en-US" sz="2000" dirty="0">
                <a:solidFill>
                  <a:srgbClr val="000000"/>
                </a:solidFill>
              </a:rPr>
              <a:t>, </a:t>
            </a:r>
            <a:r>
              <a:rPr lang="en-US" sz="2000" dirty="0" err="1">
                <a:solidFill>
                  <a:srgbClr val="000000"/>
                </a:solidFill>
              </a:rPr>
              <a:t>relaciones</a:t>
            </a:r>
            <a:r>
              <a:rPr lang="en-US" sz="2000" dirty="0">
                <a:solidFill>
                  <a:srgbClr val="000000"/>
                </a:solidFill>
              </a:rPr>
              <a:t> </a:t>
            </a:r>
            <a:r>
              <a:rPr lang="en-US" sz="2000" dirty="0" err="1">
                <a:solidFill>
                  <a:srgbClr val="000000"/>
                </a:solidFill>
              </a:rPr>
              <a:t>públicas</a:t>
            </a:r>
            <a:r>
              <a:rPr lang="en-US" sz="2000" dirty="0">
                <a:solidFill>
                  <a:srgbClr val="000000"/>
                </a:solidFill>
              </a:rPr>
              <a:t>, </a:t>
            </a:r>
            <a:r>
              <a:rPr lang="en-US" sz="2000" dirty="0" err="1">
                <a:solidFill>
                  <a:srgbClr val="000000"/>
                </a:solidFill>
              </a:rPr>
              <a:t>precios</a:t>
            </a:r>
            <a:r>
              <a:rPr lang="en-US" sz="2000" dirty="0">
                <a:solidFill>
                  <a:srgbClr val="000000"/>
                </a:solidFill>
              </a:rPr>
              <a:t> de </a:t>
            </a:r>
            <a:r>
              <a:rPr lang="en-US" sz="2000" dirty="0" err="1">
                <a:solidFill>
                  <a:srgbClr val="000000"/>
                </a:solidFill>
              </a:rPr>
              <a:t>productos</a:t>
            </a:r>
            <a:r>
              <a:rPr lang="en-US" sz="2000" dirty="0">
                <a:solidFill>
                  <a:srgbClr val="000000"/>
                </a:solidFill>
              </a:rPr>
              <a:t>, </a:t>
            </a:r>
            <a:r>
              <a:rPr lang="en-US" sz="2000" dirty="0" err="1">
                <a:solidFill>
                  <a:srgbClr val="000000"/>
                </a:solidFill>
              </a:rPr>
              <a:t>distribución</a:t>
            </a:r>
            <a:r>
              <a:rPr lang="en-US" sz="2000" dirty="0">
                <a:solidFill>
                  <a:srgbClr val="000000"/>
                </a:solidFill>
              </a:rPr>
              <a:t>, </a:t>
            </a:r>
            <a:r>
              <a:rPr lang="en-US" sz="2000" dirty="0" err="1">
                <a:solidFill>
                  <a:srgbClr val="000000"/>
                </a:solidFill>
              </a:rPr>
              <a:t>atención</a:t>
            </a:r>
            <a:r>
              <a:rPr lang="en-US" sz="2000" dirty="0">
                <a:solidFill>
                  <a:srgbClr val="000000"/>
                </a:solidFill>
              </a:rPr>
              <a:t> al </a:t>
            </a:r>
            <a:r>
              <a:rPr lang="en-US" sz="2000" dirty="0" err="1">
                <a:solidFill>
                  <a:srgbClr val="000000"/>
                </a:solidFill>
              </a:rPr>
              <a:t>cliente</a:t>
            </a:r>
            <a:r>
              <a:rPr lang="en-US" sz="2000" dirty="0">
                <a:solidFill>
                  <a:srgbClr val="000000"/>
                </a:solidFill>
              </a:rPr>
              <a:t>, </a:t>
            </a:r>
            <a:r>
              <a:rPr lang="en-US" sz="2000" dirty="0" err="1">
                <a:solidFill>
                  <a:srgbClr val="000000"/>
                </a:solidFill>
              </a:rPr>
              <a:t>estrategia</a:t>
            </a:r>
            <a:r>
              <a:rPr lang="en-US" sz="2000" dirty="0">
                <a:solidFill>
                  <a:srgbClr val="000000"/>
                </a:solidFill>
              </a:rPr>
              <a:t> de </a:t>
            </a:r>
            <a:r>
              <a:rPr lang="en-US" sz="2000" dirty="0" err="1">
                <a:solidFill>
                  <a:srgbClr val="000000"/>
                </a:solidFill>
              </a:rPr>
              <a:t>ventas</a:t>
            </a:r>
            <a:r>
              <a:rPr lang="en-US" sz="2000" dirty="0">
                <a:solidFill>
                  <a:srgbClr val="000000"/>
                </a:solidFill>
              </a:rPr>
              <a:t>, y </a:t>
            </a:r>
            <a:r>
              <a:rPr lang="en-US" sz="2000" dirty="0" err="1">
                <a:solidFill>
                  <a:srgbClr val="000000"/>
                </a:solidFill>
              </a:rPr>
              <a:t>participación</a:t>
            </a:r>
            <a:r>
              <a:rPr lang="en-US" sz="2000" dirty="0">
                <a:solidFill>
                  <a:srgbClr val="000000"/>
                </a:solidFill>
              </a:rPr>
              <a:t> de la </a:t>
            </a:r>
            <a:r>
              <a:rPr lang="en-US" sz="2000" dirty="0" err="1">
                <a:solidFill>
                  <a:srgbClr val="000000"/>
                </a:solidFill>
              </a:rPr>
              <a:t>comunidad</a:t>
            </a:r>
            <a:r>
              <a:rPr lang="en-US" sz="2000" dirty="0">
                <a:solidFill>
                  <a:srgbClr val="000000"/>
                </a:solidFill>
              </a:rPr>
              <a:t>.</a:t>
            </a:r>
          </a:p>
          <a:p>
            <a:pPr marL="0" indent="0" defTabSz="914400">
              <a:buFontTx/>
              <a:buNone/>
            </a:pPr>
            <a:r>
              <a:rPr lang="en-US" sz="2000" b="1" dirty="0">
                <a:solidFill>
                  <a:srgbClr val="000000"/>
                </a:solidFill>
              </a:rPr>
              <a:t>La Publicidad </a:t>
            </a:r>
            <a:r>
              <a:rPr lang="en-US" sz="2000" b="1" dirty="0" err="1">
                <a:solidFill>
                  <a:srgbClr val="000000"/>
                </a:solidFill>
              </a:rPr>
              <a:t>es</a:t>
            </a:r>
            <a:r>
              <a:rPr lang="en-US" sz="2000" b="1" dirty="0">
                <a:solidFill>
                  <a:srgbClr val="000000"/>
                </a:solidFill>
              </a:rPr>
              <a:t>: </a:t>
            </a:r>
          </a:p>
          <a:p>
            <a:pPr defTabSz="914400">
              <a:buFontTx/>
              <a:buChar char="•"/>
            </a:pPr>
            <a:r>
              <a:rPr lang="en-US" sz="2000" dirty="0">
                <a:solidFill>
                  <a:srgbClr val="000000"/>
                </a:solidFill>
              </a:rPr>
              <a:t>El </a:t>
            </a:r>
            <a:r>
              <a:rPr lang="en-US" sz="2000" dirty="0" err="1">
                <a:solidFill>
                  <a:srgbClr val="000000"/>
                </a:solidFill>
              </a:rPr>
              <a:t>anuncio</a:t>
            </a:r>
            <a:r>
              <a:rPr lang="en-US" sz="2000" dirty="0">
                <a:solidFill>
                  <a:srgbClr val="000000"/>
                </a:solidFill>
              </a:rPr>
              <a:t> </a:t>
            </a:r>
            <a:r>
              <a:rPr lang="en-US" sz="2000" dirty="0" err="1">
                <a:solidFill>
                  <a:srgbClr val="000000"/>
                </a:solidFill>
              </a:rPr>
              <a:t>pagado</a:t>
            </a:r>
            <a:r>
              <a:rPr lang="en-US" sz="2000" dirty="0">
                <a:solidFill>
                  <a:srgbClr val="000000"/>
                </a:solidFill>
              </a:rPr>
              <a:t>, </a:t>
            </a:r>
            <a:r>
              <a:rPr lang="en-US" sz="2000" dirty="0" err="1">
                <a:solidFill>
                  <a:srgbClr val="000000"/>
                </a:solidFill>
              </a:rPr>
              <a:t>público</a:t>
            </a:r>
            <a:r>
              <a:rPr lang="en-US" sz="2000" dirty="0">
                <a:solidFill>
                  <a:srgbClr val="000000"/>
                </a:solidFill>
              </a:rPr>
              <a:t>, y no personal de un </a:t>
            </a:r>
            <a:r>
              <a:rPr lang="en-US" sz="2000" dirty="0" err="1">
                <a:solidFill>
                  <a:srgbClr val="000000"/>
                </a:solidFill>
              </a:rPr>
              <a:t>mensaje</a:t>
            </a:r>
            <a:r>
              <a:rPr lang="en-US" sz="2000" dirty="0">
                <a:solidFill>
                  <a:srgbClr val="000000"/>
                </a:solidFill>
              </a:rPr>
              <a:t> </a:t>
            </a:r>
            <a:r>
              <a:rPr lang="en-US" sz="2000" dirty="0" err="1">
                <a:solidFill>
                  <a:srgbClr val="000000"/>
                </a:solidFill>
              </a:rPr>
              <a:t>persuasivo</a:t>
            </a:r>
            <a:r>
              <a:rPr lang="en-US" sz="2000" dirty="0">
                <a:solidFill>
                  <a:srgbClr val="000000"/>
                </a:solidFill>
              </a:rPr>
              <a:t> </a:t>
            </a:r>
            <a:r>
              <a:rPr lang="en-US" sz="2000" dirty="0" err="1">
                <a:solidFill>
                  <a:srgbClr val="000000"/>
                </a:solidFill>
              </a:rPr>
              <a:t>por</a:t>
            </a:r>
            <a:r>
              <a:rPr lang="en-US" sz="2000" dirty="0">
                <a:solidFill>
                  <a:srgbClr val="000000"/>
                </a:solidFill>
              </a:rPr>
              <a:t> un </a:t>
            </a:r>
            <a:r>
              <a:rPr lang="en-US" sz="2000" dirty="0" err="1">
                <a:solidFill>
                  <a:srgbClr val="000000"/>
                </a:solidFill>
              </a:rPr>
              <a:t>patrocinador</a:t>
            </a:r>
            <a:r>
              <a:rPr lang="en-US" sz="2000" dirty="0">
                <a:solidFill>
                  <a:srgbClr val="000000"/>
                </a:solidFill>
              </a:rPr>
              <a:t> </a:t>
            </a:r>
            <a:r>
              <a:rPr lang="en-US" sz="2000" dirty="0" err="1">
                <a:solidFill>
                  <a:srgbClr val="000000"/>
                </a:solidFill>
              </a:rPr>
              <a:t>concreto</a:t>
            </a:r>
            <a:r>
              <a:rPr lang="en-US" sz="2000" dirty="0">
                <a:solidFill>
                  <a:srgbClr val="000000"/>
                </a:solidFill>
              </a:rPr>
              <a:t>; la </a:t>
            </a:r>
            <a:r>
              <a:rPr lang="en-US" sz="2000" dirty="0" err="1">
                <a:solidFill>
                  <a:srgbClr val="000000"/>
                </a:solidFill>
              </a:rPr>
              <a:t>presentación</a:t>
            </a:r>
            <a:r>
              <a:rPr lang="en-US" sz="2000" dirty="0">
                <a:solidFill>
                  <a:srgbClr val="000000"/>
                </a:solidFill>
              </a:rPr>
              <a:t> no personal o </a:t>
            </a:r>
            <a:r>
              <a:rPr lang="en-US" sz="2000" dirty="0" err="1">
                <a:solidFill>
                  <a:srgbClr val="000000"/>
                </a:solidFill>
              </a:rPr>
              <a:t>promoción</a:t>
            </a:r>
            <a:r>
              <a:rPr lang="en-US" sz="2000" dirty="0">
                <a:solidFill>
                  <a:srgbClr val="000000"/>
                </a:solidFill>
              </a:rPr>
              <a:t> de </a:t>
            </a:r>
            <a:r>
              <a:rPr lang="en-US" sz="2000" dirty="0" err="1">
                <a:solidFill>
                  <a:srgbClr val="000000"/>
                </a:solidFill>
              </a:rPr>
              <a:t>una</a:t>
            </a:r>
            <a:r>
              <a:rPr lang="en-US" sz="2000" dirty="0">
                <a:solidFill>
                  <a:srgbClr val="000000"/>
                </a:solidFill>
              </a:rPr>
              <a:t> </a:t>
            </a:r>
            <a:r>
              <a:rPr lang="en-US" sz="2000" dirty="0" err="1">
                <a:solidFill>
                  <a:srgbClr val="000000"/>
                </a:solidFill>
              </a:rPr>
              <a:t>firma</a:t>
            </a:r>
            <a:r>
              <a:rPr lang="en-US" sz="2000" dirty="0">
                <a:solidFill>
                  <a:srgbClr val="000000"/>
                </a:solidFill>
              </a:rPr>
              <a:t> de </a:t>
            </a:r>
            <a:r>
              <a:rPr lang="en-US" sz="2000" dirty="0" err="1">
                <a:solidFill>
                  <a:srgbClr val="000000"/>
                </a:solidFill>
              </a:rPr>
              <a:t>sus</a:t>
            </a:r>
            <a:r>
              <a:rPr lang="en-US" sz="2000" dirty="0">
                <a:solidFill>
                  <a:srgbClr val="000000"/>
                </a:solidFill>
              </a:rPr>
              <a:t> </a:t>
            </a:r>
            <a:r>
              <a:rPr lang="en-US" sz="2000" dirty="0" err="1">
                <a:solidFill>
                  <a:srgbClr val="000000"/>
                </a:solidFill>
              </a:rPr>
              <a:t>productos</a:t>
            </a:r>
            <a:r>
              <a:rPr lang="en-US" sz="2000" dirty="0">
                <a:solidFill>
                  <a:srgbClr val="000000"/>
                </a:solidFill>
              </a:rPr>
              <a:t> a </a:t>
            </a:r>
            <a:r>
              <a:rPr lang="en-US" sz="2000" dirty="0" err="1">
                <a:solidFill>
                  <a:srgbClr val="000000"/>
                </a:solidFill>
              </a:rPr>
              <a:t>su</a:t>
            </a:r>
            <a:r>
              <a:rPr lang="en-US" sz="2000" dirty="0">
                <a:solidFill>
                  <a:srgbClr val="000000"/>
                </a:solidFill>
              </a:rPr>
              <a:t> </a:t>
            </a:r>
            <a:r>
              <a:rPr lang="en-US" sz="2000" dirty="0" err="1">
                <a:solidFill>
                  <a:srgbClr val="000000"/>
                </a:solidFill>
              </a:rPr>
              <a:t>clientes</a:t>
            </a:r>
            <a:r>
              <a:rPr lang="en-US" sz="2000" dirty="0">
                <a:solidFill>
                  <a:srgbClr val="000000"/>
                </a:solidFill>
              </a:rPr>
              <a:t> </a:t>
            </a:r>
            <a:r>
              <a:rPr lang="en-US" sz="2000" dirty="0" err="1">
                <a:solidFill>
                  <a:srgbClr val="000000"/>
                </a:solidFill>
              </a:rPr>
              <a:t>potenciales</a:t>
            </a:r>
            <a:r>
              <a:rPr lang="en-US" sz="2000" dirty="0">
                <a:solidFill>
                  <a:srgbClr val="000000"/>
                </a:solidFill>
              </a:rPr>
              <a:t> y </a:t>
            </a:r>
            <a:r>
              <a:rPr lang="en-US" sz="2000" dirty="0" err="1">
                <a:solidFill>
                  <a:srgbClr val="000000"/>
                </a:solidFill>
              </a:rPr>
              <a:t>reales</a:t>
            </a:r>
            <a:r>
              <a:rPr lang="en-US" sz="2000" dirty="0">
                <a:solidFill>
                  <a:srgbClr val="000000"/>
                </a:solidFill>
              </a:rPr>
              <a:t>.</a:t>
            </a:r>
          </a:p>
          <a:p>
            <a:pPr defTabSz="914400">
              <a:buFontTx/>
              <a:buChar char="•"/>
            </a:pPr>
            <a:r>
              <a:rPr lang="en-US" sz="2000" dirty="0" err="1">
                <a:solidFill>
                  <a:srgbClr val="000000"/>
                </a:solidFill>
              </a:rPr>
              <a:t>Es</a:t>
            </a:r>
            <a:r>
              <a:rPr lang="en-US" sz="2000" dirty="0">
                <a:solidFill>
                  <a:srgbClr val="000000"/>
                </a:solidFill>
              </a:rPr>
              <a:t> un </a:t>
            </a:r>
            <a:r>
              <a:rPr lang="en-US" sz="2000" dirty="0" err="1">
                <a:solidFill>
                  <a:srgbClr val="000000"/>
                </a:solidFill>
              </a:rPr>
              <a:t>componente</a:t>
            </a:r>
            <a:r>
              <a:rPr lang="en-US" sz="2000" dirty="0">
                <a:solidFill>
                  <a:srgbClr val="000000"/>
                </a:solidFill>
              </a:rPr>
              <a:t> </a:t>
            </a:r>
            <a:r>
              <a:rPr lang="en-US" sz="2000" dirty="0" err="1">
                <a:solidFill>
                  <a:srgbClr val="000000"/>
                </a:solidFill>
              </a:rPr>
              <a:t>único</a:t>
            </a:r>
            <a:r>
              <a:rPr lang="en-US" sz="2000" dirty="0">
                <a:solidFill>
                  <a:srgbClr val="000000"/>
                </a:solidFill>
              </a:rPr>
              <a:t> del </a:t>
            </a:r>
            <a:r>
              <a:rPr lang="en-US" sz="2000" dirty="0" err="1">
                <a:solidFill>
                  <a:srgbClr val="000000"/>
                </a:solidFill>
              </a:rPr>
              <a:t>proceso</a:t>
            </a:r>
            <a:r>
              <a:rPr lang="en-US" sz="2000" dirty="0">
                <a:solidFill>
                  <a:srgbClr val="000000"/>
                </a:solidFill>
              </a:rPr>
              <a:t> de </a:t>
            </a:r>
            <a:r>
              <a:rPr lang="en-US" sz="2000" dirty="0" err="1">
                <a:solidFill>
                  <a:srgbClr val="000000"/>
                </a:solidFill>
              </a:rPr>
              <a:t>comercialización</a:t>
            </a:r>
            <a:r>
              <a:rPr lang="en-US" sz="2000" dirty="0">
                <a:solidFill>
                  <a:srgbClr val="000000"/>
                </a:solidFill>
              </a:rPr>
              <a:t>. </a:t>
            </a:r>
          </a:p>
          <a:p>
            <a:pPr defTabSz="914400"/>
            <a:r>
              <a:rPr lang="en-US" sz="2000" dirty="0" err="1">
                <a:solidFill>
                  <a:srgbClr val="000000"/>
                </a:solidFill>
              </a:rPr>
              <a:t>Es</a:t>
            </a:r>
            <a:r>
              <a:rPr lang="en-US" sz="2000" dirty="0">
                <a:solidFill>
                  <a:srgbClr val="000000"/>
                </a:solidFill>
              </a:rPr>
              <a:t> el mayor </a:t>
            </a:r>
            <a:r>
              <a:rPr lang="en-US" sz="2000" dirty="0" err="1">
                <a:solidFill>
                  <a:srgbClr val="000000"/>
                </a:solidFill>
              </a:rPr>
              <a:t>gasto</a:t>
            </a:r>
            <a:r>
              <a:rPr lang="en-US" sz="2000" dirty="0">
                <a:solidFill>
                  <a:srgbClr val="000000"/>
                </a:solidFill>
              </a:rPr>
              <a:t> de la </a:t>
            </a:r>
            <a:r>
              <a:rPr lang="en-US" sz="2000" dirty="0" err="1">
                <a:solidFill>
                  <a:srgbClr val="000000"/>
                </a:solidFill>
              </a:rPr>
              <a:t>mayoría</a:t>
            </a:r>
            <a:r>
              <a:rPr lang="en-US" sz="2000" dirty="0">
                <a:solidFill>
                  <a:srgbClr val="000000"/>
                </a:solidFill>
              </a:rPr>
              <a:t> de </a:t>
            </a:r>
            <a:r>
              <a:rPr lang="en-US" sz="2000" dirty="0" err="1">
                <a:solidFill>
                  <a:srgbClr val="000000"/>
                </a:solidFill>
              </a:rPr>
              <a:t>los</a:t>
            </a:r>
            <a:r>
              <a:rPr lang="en-US" sz="2000" dirty="0">
                <a:solidFill>
                  <a:srgbClr val="000000"/>
                </a:solidFill>
              </a:rPr>
              <a:t> planes de marketing.</a:t>
            </a:r>
          </a:p>
          <a:p>
            <a:pPr marL="0" indent="0" defTabSz="914400">
              <a:buNone/>
            </a:pPr>
            <a:r>
              <a:rPr lang="en-US" sz="1800" b="1" i="1" dirty="0"/>
              <a:t>Más </a:t>
            </a:r>
            <a:r>
              <a:rPr lang="en-US" sz="1800" b="1" i="1" dirty="0" err="1"/>
              <a:t>Información</a:t>
            </a:r>
            <a:r>
              <a:rPr lang="en-US" sz="1800" b="1" i="1" dirty="0"/>
              <a:t>: </a:t>
            </a:r>
          </a:p>
          <a:p>
            <a:pPr marL="176213" indent="0" defTabSz="914400">
              <a:buFontTx/>
              <a:buNone/>
            </a:pPr>
            <a:r>
              <a:rPr lang="en-US" sz="1800" i="1" dirty="0">
                <a:hlinkClick r:id="rId2"/>
              </a:rPr>
              <a:t>https://www.thebalance.com</a:t>
            </a:r>
            <a:r>
              <a:rPr lang="en-US" sz="1800" i="1" dirty="0"/>
              <a:t> </a:t>
            </a: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3209943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 </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Marketing</a:t>
            </a:r>
            <a:r>
              <a:rPr lang="el-GR" sz="2800" b="1" dirty="0">
                <a:solidFill>
                  <a:srgbClr val="C00000"/>
                </a:solidFill>
              </a:rPr>
              <a:t> </a:t>
            </a:r>
            <a:r>
              <a:rPr lang="en-US" sz="2800" b="1" dirty="0">
                <a:solidFill>
                  <a:srgbClr val="C00000"/>
                </a:solidFill>
              </a:rPr>
              <a:t>contra Publicidad (2)</a:t>
            </a:r>
          </a:p>
          <a:p>
            <a:pPr marL="0" indent="0" defTabSz="914400">
              <a:buFontTx/>
              <a:buNone/>
            </a:pPr>
            <a:endParaRPr lang="en-US" sz="2400" dirty="0">
              <a:solidFill>
                <a:srgbClr val="000000"/>
              </a:solidFill>
            </a:endParaRPr>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endParaRPr lang="en-US" sz="1800" b="1" i="1" dirty="0"/>
          </a:p>
          <a:p>
            <a:pPr marL="0" indent="0" defTabSz="914400">
              <a:buNone/>
            </a:pPr>
            <a:r>
              <a:rPr lang="en-US" sz="1800" b="1" i="1" dirty="0"/>
              <a:t>Más </a:t>
            </a:r>
            <a:r>
              <a:rPr lang="en-US" sz="1800" b="1" i="1" dirty="0" err="1"/>
              <a:t>Información</a:t>
            </a:r>
            <a:r>
              <a:rPr lang="en-US" sz="1800" b="1" i="1" dirty="0"/>
              <a:t>: </a:t>
            </a:r>
          </a:p>
          <a:p>
            <a:pPr marL="176213" indent="0" defTabSz="914400">
              <a:buFontTx/>
              <a:buNone/>
            </a:pPr>
            <a:r>
              <a:rPr lang="en-US" sz="1800" i="1" dirty="0">
                <a:hlinkClick r:id="rId2"/>
              </a:rPr>
              <a:t>http://smallbusiness.chron.com</a:t>
            </a:r>
            <a:r>
              <a:rPr lang="en-US" sz="1800" i="1" dirty="0"/>
              <a:t> </a:t>
            </a: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id="{25BA443A-5E81-4674-8E11-8F60AD5859F2}"/>
              </a:ext>
            </a:extLst>
          </p:cNvPr>
          <p:cNvGraphicFramePr>
            <a:graphicFrameLocks noGrp="1"/>
          </p:cNvGraphicFramePr>
          <p:nvPr>
            <p:extLst>
              <p:ext uri="{D42A27DB-BD31-4B8C-83A1-F6EECF244321}">
                <p14:modId xmlns:p14="http://schemas.microsoft.com/office/powerpoint/2010/main" val="3426438365"/>
              </p:ext>
            </p:extLst>
          </p:nvPr>
        </p:nvGraphicFramePr>
        <p:xfrm>
          <a:off x="894735" y="1938866"/>
          <a:ext cx="10412362" cy="3479800"/>
        </p:xfrm>
        <a:graphic>
          <a:graphicData uri="http://schemas.openxmlformats.org/drawingml/2006/table">
            <a:tbl>
              <a:tblPr firstRow="1" bandRow="1">
                <a:tableStyleId>{5C22544A-7EE6-4342-B048-85BDC9FD1C3A}</a:tableStyleId>
              </a:tblPr>
              <a:tblGrid>
                <a:gridCol w="5206181">
                  <a:extLst>
                    <a:ext uri="{9D8B030D-6E8A-4147-A177-3AD203B41FA5}">
                      <a16:colId xmlns:a16="http://schemas.microsoft.com/office/drawing/2014/main" val="3658701926"/>
                    </a:ext>
                  </a:extLst>
                </a:gridCol>
                <a:gridCol w="5206181">
                  <a:extLst>
                    <a:ext uri="{9D8B030D-6E8A-4147-A177-3AD203B41FA5}">
                      <a16:colId xmlns:a16="http://schemas.microsoft.com/office/drawing/2014/main" val="259967834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kern="1200" dirty="0">
                          <a:solidFill>
                            <a:srgbClr val="990000"/>
                          </a:solidFill>
                          <a:effectLst/>
                          <a:latin typeface="+mn-lt"/>
                          <a:ea typeface="+mn-ea"/>
                          <a:cs typeface="+mn-cs"/>
                        </a:rPr>
                        <a:t>Marketing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kern="1200" dirty="0">
                          <a:solidFill>
                            <a:srgbClr val="990000"/>
                          </a:solidFill>
                          <a:effectLst/>
                          <a:latin typeface="+mn-lt"/>
                          <a:ea typeface="+mn-ea"/>
                          <a:cs typeface="+mn-cs"/>
                        </a:rPr>
                        <a:t>Advertising</a:t>
                      </a:r>
                    </a:p>
                  </a:txBody>
                  <a:tcPr/>
                </a:tc>
                <a:extLst>
                  <a:ext uri="{0D108BD9-81ED-4DB2-BD59-A6C34878D82A}">
                    <a16:rowId xmlns:a16="http://schemas.microsoft.com/office/drawing/2014/main" val="3439289928"/>
                  </a:ext>
                </a:extLst>
              </a:tr>
              <a:tr h="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dk1"/>
                          </a:solidFill>
                          <a:effectLst/>
                          <a:latin typeface="+mn-lt"/>
                          <a:ea typeface="+mn-ea"/>
                          <a:cs typeface="+mn-cs"/>
                        </a:rPr>
                        <a:t>El Marketing</a:t>
                      </a:r>
                      <a:r>
                        <a:rPr lang="en-US" sz="1800" b="0" i="0" kern="1200" dirty="0">
                          <a:solidFill>
                            <a:schemeClr val="dk1"/>
                          </a:solidFill>
                          <a:effectLst/>
                          <a:latin typeface="+mn-lt"/>
                          <a:ea typeface="+mn-ea"/>
                          <a:cs typeface="+mn-cs"/>
                        </a:rPr>
                        <a:t> se </a:t>
                      </a:r>
                      <a:r>
                        <a:rPr lang="en-US" sz="1800" b="0" i="0" kern="1200" dirty="0" err="1">
                          <a:solidFill>
                            <a:schemeClr val="dk1"/>
                          </a:solidFill>
                          <a:effectLst/>
                          <a:latin typeface="+mn-lt"/>
                          <a:ea typeface="+mn-ea"/>
                          <a:cs typeface="+mn-cs"/>
                        </a:rPr>
                        <a:t>refiere</a:t>
                      </a:r>
                      <a:r>
                        <a:rPr lang="en-US" sz="1800" b="0" i="0" kern="1200" dirty="0">
                          <a:solidFill>
                            <a:schemeClr val="dk1"/>
                          </a:solidFill>
                          <a:effectLst/>
                          <a:latin typeface="+mn-lt"/>
                          <a:ea typeface="+mn-ea"/>
                          <a:cs typeface="+mn-cs"/>
                        </a:rPr>
                        <a:t> al </a:t>
                      </a:r>
                      <a:r>
                        <a:rPr lang="en-US" sz="1800" b="0" i="0" kern="1200" dirty="0" err="1">
                          <a:solidFill>
                            <a:schemeClr val="dk1"/>
                          </a:solidFill>
                          <a:effectLst/>
                          <a:latin typeface="+mn-lt"/>
                          <a:ea typeface="+mn-ea"/>
                          <a:cs typeface="+mn-cs"/>
                        </a:rPr>
                        <a:t>proceso</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preparación</a:t>
                      </a:r>
                      <a:r>
                        <a:rPr lang="en-US" sz="1800" b="0" i="0" kern="1200" dirty="0">
                          <a:solidFill>
                            <a:schemeClr val="dk1"/>
                          </a:solidFill>
                          <a:effectLst/>
                          <a:latin typeface="+mn-lt"/>
                          <a:ea typeface="+mn-ea"/>
                          <a:cs typeface="+mn-cs"/>
                        </a:rPr>
                        <a:t> de un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 para el </a:t>
                      </a:r>
                      <a:r>
                        <a:rPr lang="en-US" sz="1800" b="0" i="0" kern="1200" dirty="0" err="1">
                          <a:solidFill>
                            <a:schemeClr val="dk1"/>
                          </a:solidFill>
                          <a:effectLst/>
                          <a:latin typeface="+mn-lt"/>
                          <a:ea typeface="+mn-ea"/>
                          <a:cs typeface="+mn-cs"/>
                        </a:rPr>
                        <a:t>mercado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Incluye</a:t>
                      </a:r>
                      <a:r>
                        <a:rPr lang="en-US" sz="1800" b="0" i="0" kern="1200" dirty="0">
                          <a:solidFill>
                            <a:schemeClr val="dk1"/>
                          </a:solidFill>
                          <a:effectLst/>
                          <a:latin typeface="+mn-lt"/>
                          <a:ea typeface="+mn-ea"/>
                          <a:cs typeface="+mn-cs"/>
                        </a:rPr>
                        <a:t> la </a:t>
                      </a:r>
                      <a:r>
                        <a:rPr lang="en-US" sz="1800" b="0" i="0" kern="1200" dirty="0" err="1">
                          <a:solidFill>
                            <a:schemeClr val="dk1"/>
                          </a:solidFill>
                          <a:effectLst/>
                          <a:latin typeface="+mn-lt"/>
                          <a:ea typeface="+mn-ea"/>
                          <a:cs typeface="+mn-cs"/>
                        </a:rPr>
                        <a:t>comprensión</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cuáles</a:t>
                      </a:r>
                      <a:r>
                        <a:rPr lang="en-US" sz="1800" b="0" i="0" kern="1200" dirty="0">
                          <a:solidFill>
                            <a:schemeClr val="dk1"/>
                          </a:solidFill>
                          <a:effectLst/>
                          <a:latin typeface="+mn-lt"/>
                          <a:ea typeface="+mn-ea"/>
                          <a:cs typeface="+mn-cs"/>
                        </a:rPr>
                        <a:t> son </a:t>
                      </a:r>
                      <a:r>
                        <a:rPr lang="en-US" sz="1800" b="0" i="0" kern="1200" dirty="0" err="1">
                          <a:solidFill>
                            <a:schemeClr val="dk1"/>
                          </a:solidFill>
                          <a:effectLst/>
                          <a:latin typeface="+mn-lt"/>
                          <a:ea typeface="+mn-ea"/>
                          <a:cs typeface="+mn-cs"/>
                        </a:rPr>
                        <a:t>nuestros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clientes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potenciales</a:t>
                      </a:r>
                      <a:r>
                        <a:rPr lang="en-US" sz="1800" b="0" i="0" kern="1200" dirty="0">
                          <a:solidFill>
                            <a:schemeClr val="dk1"/>
                          </a:solidFill>
                          <a:effectLst/>
                          <a:latin typeface="+mn-lt"/>
                          <a:ea typeface="+mn-ea"/>
                          <a:cs typeface="+mn-cs"/>
                        </a:rPr>
                        <a:t> y que </a:t>
                      </a:r>
                      <a:r>
                        <a:rPr lang="en-US" sz="1800" b="0" i="0" kern="1200" dirty="0" err="1">
                          <a:solidFill>
                            <a:schemeClr val="dk1"/>
                          </a:solidFill>
                          <a:effectLst/>
                          <a:latin typeface="+mn-lt"/>
                          <a:ea typeface="+mn-ea"/>
                          <a:cs typeface="+mn-cs"/>
                        </a:rPr>
                        <a:t>esperan</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obtener</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nuestro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 o </a:t>
                      </a:r>
                      <a:r>
                        <a:rPr lang="en-US" sz="1800" b="0" i="0" kern="1200" dirty="0" err="1">
                          <a:solidFill>
                            <a:schemeClr val="dk1"/>
                          </a:solidFill>
                          <a:effectLst/>
                          <a:latin typeface="+mn-lt"/>
                          <a:ea typeface="+mn-ea"/>
                          <a:cs typeface="+mn-cs"/>
                        </a:rPr>
                        <a:t>servicio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Colores</a:t>
                      </a:r>
                      <a:r>
                        <a:rPr lang="en-US" sz="1800" b="0" i="0" kern="1200" dirty="0">
                          <a:solidFill>
                            <a:schemeClr val="dk1"/>
                          </a:solidFill>
                          <a:effectLst/>
                          <a:latin typeface="+mn-lt"/>
                          <a:ea typeface="+mn-ea"/>
                          <a:cs typeface="+mn-cs"/>
                        </a:rPr>
                        <a:t>, logo y </a:t>
                      </a:r>
                      <a:r>
                        <a:rPr lang="en-US" sz="1800" b="0" i="0" kern="1200" dirty="0" err="1">
                          <a:solidFill>
                            <a:schemeClr val="dk1"/>
                          </a:solidFill>
                          <a:effectLst/>
                          <a:latin typeface="+mn-lt"/>
                          <a:ea typeface="+mn-ea"/>
                          <a:cs typeface="+mn-cs"/>
                        </a:rPr>
                        <a:t>otros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elementos</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diseño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ayudan</a:t>
                      </a:r>
                      <a:r>
                        <a:rPr lang="en-US" sz="1800" b="0" i="0" kern="1200" dirty="0">
                          <a:solidFill>
                            <a:schemeClr val="dk1"/>
                          </a:solidFill>
                          <a:effectLst/>
                          <a:latin typeface="+mn-lt"/>
                          <a:ea typeface="+mn-ea"/>
                          <a:cs typeface="+mn-cs"/>
                        </a:rPr>
                        <a:t> a </a:t>
                      </a:r>
                      <a:r>
                        <a:rPr lang="en-US" sz="1800" b="0" i="0" kern="1200" dirty="0" err="1">
                          <a:solidFill>
                            <a:schemeClr val="dk1"/>
                          </a:solidFill>
                          <a:effectLst/>
                          <a:latin typeface="+mn-lt"/>
                          <a:ea typeface="+mn-ea"/>
                          <a:cs typeface="+mn-cs"/>
                        </a:rPr>
                        <a:t>alinear</a:t>
                      </a:r>
                      <a:r>
                        <a:rPr lang="en-US" sz="1800" b="0" i="0" kern="1200" dirty="0">
                          <a:solidFill>
                            <a:schemeClr val="dk1"/>
                          </a:solidFill>
                          <a:effectLst/>
                          <a:latin typeface="+mn-lt"/>
                          <a:ea typeface="+mn-ea"/>
                          <a:cs typeface="+mn-cs"/>
                        </a:rPr>
                        <a:t> la imagen del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 con </a:t>
                      </a:r>
                      <a:r>
                        <a:rPr lang="en-US" sz="1800" b="0" i="0" kern="1200" dirty="0" err="1">
                          <a:solidFill>
                            <a:schemeClr val="dk1"/>
                          </a:solidFill>
                          <a:effectLst/>
                          <a:latin typeface="+mn-lt"/>
                          <a:ea typeface="+mn-ea"/>
                          <a:cs typeface="+mn-cs"/>
                        </a:rPr>
                        <a:t>los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intereses</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nuestro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público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objetivo</a:t>
                      </a:r>
                      <a:r>
                        <a:rPr lang="en-US" sz="1800" b="0" i="0" kern="1200" dirty="0">
                          <a:solidFill>
                            <a:schemeClr val="dk1"/>
                          </a:solidFill>
                          <a:effectLst/>
                          <a:latin typeface="+mn-lt"/>
                          <a:ea typeface="+mn-ea"/>
                          <a:cs typeface="+mn-cs"/>
                        </a:rPr>
                        <a:t>. El marketing define </a:t>
                      </a:r>
                      <a:r>
                        <a:rPr lang="en-US" sz="1800" b="0" i="0" kern="1200" dirty="0" err="1">
                          <a:solidFill>
                            <a:schemeClr val="dk1"/>
                          </a:solidFill>
                          <a:effectLst/>
                          <a:latin typeface="+mn-lt"/>
                          <a:ea typeface="+mn-ea"/>
                          <a:cs typeface="+mn-cs"/>
                        </a:rPr>
                        <a:t>nuestra</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marca</a:t>
                      </a:r>
                      <a:r>
                        <a:rPr lang="en-US" sz="1800" b="0" i="0" kern="1200" dirty="0">
                          <a:solidFill>
                            <a:schemeClr val="dk1"/>
                          </a:solidFill>
                          <a:effectLst/>
                          <a:latin typeface="+mn-lt"/>
                          <a:ea typeface="+mn-ea"/>
                          <a:cs typeface="+mn-cs"/>
                        </a:rPr>
                        <a:t> y </a:t>
                      </a:r>
                      <a:r>
                        <a:rPr lang="en-US" sz="1800" b="0" i="0" kern="1200" dirty="0" err="1">
                          <a:solidFill>
                            <a:schemeClr val="dk1"/>
                          </a:solidFill>
                          <a:effectLst/>
                          <a:latin typeface="+mn-lt"/>
                          <a:ea typeface="+mn-ea"/>
                          <a:cs typeface="+mn-cs"/>
                        </a:rPr>
                        <a:t>atrae</a:t>
                      </a:r>
                      <a:r>
                        <a:rPr lang="en-US" sz="1800" b="0" i="0" kern="1200" dirty="0">
                          <a:solidFill>
                            <a:schemeClr val="dk1"/>
                          </a:solidFill>
                          <a:effectLst/>
                          <a:latin typeface="+mn-lt"/>
                          <a:ea typeface="+mn-ea"/>
                          <a:cs typeface="+mn-cs"/>
                        </a:rPr>
                        <a:t> la </a:t>
                      </a:r>
                      <a:r>
                        <a:rPr lang="en-US" sz="1800" b="0" i="0" kern="1200" dirty="0" err="1">
                          <a:solidFill>
                            <a:schemeClr val="dk1"/>
                          </a:solidFill>
                          <a:effectLst/>
                          <a:latin typeface="+mn-lt"/>
                          <a:ea typeface="+mn-ea"/>
                          <a:cs typeface="+mn-cs"/>
                        </a:rPr>
                        <a:t>cuota</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mercado</a:t>
                      </a:r>
                      <a:r>
                        <a:rPr lang="en-US" sz="1800" b="0" i="0" kern="1200" dirty="0">
                          <a:solidFill>
                            <a:schemeClr val="dk1"/>
                          </a:solidFill>
                          <a:effectLst/>
                          <a:latin typeface="+mn-lt"/>
                          <a:ea typeface="+mn-ea"/>
                          <a:cs typeface="+mn-cs"/>
                        </a:rPr>
                        <a:t> que </a:t>
                      </a:r>
                      <a:r>
                        <a:rPr lang="en-US" sz="1800" b="0" i="0" kern="1200" dirty="0" err="1">
                          <a:solidFill>
                            <a:schemeClr val="dk1"/>
                          </a:solidFill>
                          <a:effectLst/>
                          <a:latin typeface="+mn-lt"/>
                          <a:ea typeface="+mn-ea"/>
                          <a:cs typeface="+mn-cs"/>
                        </a:rPr>
                        <a:t>queremos</a:t>
                      </a:r>
                      <a:r>
                        <a:rPr lang="en-US" sz="1800" b="0" i="0" kern="1200" dirty="0">
                          <a:solidFill>
                            <a:schemeClr val="dk1"/>
                          </a:solidFill>
                          <a:effectLst/>
                          <a:latin typeface="+mn-lt"/>
                          <a:ea typeface="+mn-ea"/>
                          <a:cs typeface="+mn-cs"/>
                        </a:rPr>
                        <a:t>.</a:t>
                      </a:r>
                      <a:endParaRPr lang="en-US" sz="1800" b="0" i="0" kern="1200" dirty="0">
                        <a:solidFill>
                          <a:schemeClr val="lt1"/>
                        </a:solidFill>
                        <a:effectLst/>
                        <a:latin typeface="+mn-lt"/>
                        <a:ea typeface="+mn-ea"/>
                        <a:cs typeface="+mn-cs"/>
                      </a:endParaRP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1" i="0" kern="1200" dirty="0">
                          <a:solidFill>
                            <a:schemeClr val="dk1"/>
                          </a:solidFill>
                          <a:effectLst/>
                          <a:latin typeface="+mn-lt"/>
                          <a:ea typeface="+mn-ea"/>
                          <a:cs typeface="+mn-cs"/>
                        </a:rPr>
                        <a:t>La Publicidad </a:t>
                      </a:r>
                      <a:r>
                        <a:rPr lang="en-US" sz="1800" b="0" i="0" kern="1200" dirty="0" err="1">
                          <a:solidFill>
                            <a:schemeClr val="dk1"/>
                          </a:solidFill>
                          <a:effectLst/>
                          <a:latin typeface="+mn-lt"/>
                          <a:ea typeface="+mn-ea"/>
                          <a:cs typeface="+mn-cs"/>
                        </a:rPr>
                        <a:t>es</a:t>
                      </a:r>
                      <a:r>
                        <a:rPr lang="en-US" sz="1800" b="0" i="0" kern="1200" dirty="0">
                          <a:solidFill>
                            <a:schemeClr val="dk1"/>
                          </a:solidFill>
                          <a:effectLst/>
                          <a:latin typeface="+mn-lt"/>
                          <a:ea typeface="+mn-ea"/>
                          <a:cs typeface="+mn-cs"/>
                        </a:rPr>
                        <a:t> el </a:t>
                      </a:r>
                      <a:r>
                        <a:rPr lang="en-US" sz="1800" b="0" i="0" kern="1200" dirty="0" err="1">
                          <a:solidFill>
                            <a:schemeClr val="dk1"/>
                          </a:solidFill>
                          <a:effectLst/>
                          <a:latin typeface="+mn-lt"/>
                          <a:ea typeface="+mn-ea"/>
                          <a:cs typeface="+mn-cs"/>
                        </a:rPr>
                        <a:t>proceso</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dar</a:t>
                      </a:r>
                      <a:r>
                        <a:rPr lang="en-US" sz="1800" b="0" i="0" kern="1200" dirty="0">
                          <a:solidFill>
                            <a:schemeClr val="dk1"/>
                          </a:solidFill>
                          <a:effectLst/>
                          <a:latin typeface="+mn-lt"/>
                          <a:ea typeface="+mn-ea"/>
                          <a:cs typeface="+mn-cs"/>
                        </a:rPr>
                        <a:t> a </a:t>
                      </a:r>
                      <a:r>
                        <a:rPr lang="en-US" sz="1800" b="0" i="0" kern="1200" dirty="0" err="1">
                          <a:solidFill>
                            <a:schemeClr val="dk1"/>
                          </a:solidFill>
                          <a:effectLst/>
                          <a:latin typeface="+mn-lt"/>
                          <a:ea typeface="+mn-ea"/>
                          <a:cs typeface="+mn-cs"/>
                        </a:rPr>
                        <a:t>conocer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nuestro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 o </a:t>
                      </a:r>
                      <a:r>
                        <a:rPr lang="en-US" sz="1800" b="0" i="0" kern="1200" dirty="0" err="1">
                          <a:solidFill>
                            <a:schemeClr val="dk1"/>
                          </a:solidFill>
                          <a:effectLst/>
                          <a:latin typeface="+mn-lt"/>
                          <a:ea typeface="+mn-ea"/>
                          <a:cs typeface="+mn-cs"/>
                        </a:rPr>
                        <a:t>servicio</a:t>
                      </a:r>
                      <a:r>
                        <a:rPr lang="en-US" sz="1800" b="0" i="0" kern="1200" dirty="0">
                          <a:solidFill>
                            <a:schemeClr val="dk1"/>
                          </a:solidFill>
                          <a:effectLst/>
                          <a:latin typeface="+mn-lt"/>
                          <a:ea typeface="+mn-ea"/>
                          <a:cs typeface="+mn-cs"/>
                        </a:rPr>
                        <a:t> al </a:t>
                      </a:r>
                      <a:r>
                        <a:rPr lang="en-US" sz="1800" b="0" i="0" kern="1200" dirty="0" err="1">
                          <a:solidFill>
                            <a:schemeClr val="dk1"/>
                          </a:solidFill>
                          <a:effectLst/>
                          <a:latin typeface="+mn-lt"/>
                          <a:ea typeface="+mn-ea"/>
                          <a:cs typeface="+mn-cs"/>
                        </a:rPr>
                        <a:t>mercado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Es</a:t>
                      </a:r>
                      <a:r>
                        <a:rPr lang="en-US" sz="1800" b="0" i="0" kern="1200" dirty="0">
                          <a:solidFill>
                            <a:schemeClr val="dk1"/>
                          </a:solidFill>
                          <a:effectLst/>
                          <a:latin typeface="+mn-lt"/>
                          <a:ea typeface="+mn-ea"/>
                          <a:cs typeface="+mn-cs"/>
                        </a:rPr>
                        <a:t> fundamental </a:t>
                      </a:r>
                      <a:r>
                        <a:rPr lang="en-US" sz="1800" b="0" i="0" kern="1200" dirty="0" err="1">
                          <a:solidFill>
                            <a:schemeClr val="dk1"/>
                          </a:solidFill>
                          <a:effectLst/>
                          <a:latin typeface="+mn-lt"/>
                          <a:ea typeface="+mn-ea"/>
                          <a:cs typeface="+mn-cs"/>
                        </a:rPr>
                        <a:t>difundir</a:t>
                      </a:r>
                      <a:r>
                        <a:rPr lang="en-US" sz="1800" b="0" i="0" kern="1200" dirty="0">
                          <a:solidFill>
                            <a:schemeClr val="dk1"/>
                          </a:solidFill>
                          <a:effectLst/>
                          <a:latin typeface="+mn-lt"/>
                          <a:ea typeface="+mn-ea"/>
                          <a:cs typeface="+mn-cs"/>
                        </a:rPr>
                        <a:t> la </a:t>
                      </a:r>
                      <a:r>
                        <a:rPr lang="en-US" sz="1800" b="0" i="0" kern="1200" dirty="0" err="1">
                          <a:solidFill>
                            <a:schemeClr val="dk1"/>
                          </a:solidFill>
                          <a:effectLst/>
                          <a:latin typeface="+mn-lt"/>
                          <a:ea typeface="+mn-ea"/>
                          <a:cs typeface="+mn-cs"/>
                        </a:rPr>
                        <a:t>voz</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sobre</a:t>
                      </a:r>
                      <a:r>
                        <a:rPr lang="en-US" sz="1800" b="0" i="0" kern="1200" dirty="0">
                          <a:solidFill>
                            <a:schemeClr val="dk1"/>
                          </a:solidFill>
                          <a:effectLst/>
                          <a:latin typeface="+mn-lt"/>
                          <a:ea typeface="+mn-ea"/>
                          <a:cs typeface="+mn-cs"/>
                        </a:rPr>
                        <a:t> lo que </a:t>
                      </a:r>
                      <a:r>
                        <a:rPr lang="en-US" sz="1800" b="0" i="0" kern="1200" dirty="0" err="1">
                          <a:solidFill>
                            <a:schemeClr val="dk1"/>
                          </a:solidFill>
                          <a:effectLst/>
                          <a:latin typeface="+mn-lt"/>
                          <a:ea typeface="+mn-ea"/>
                          <a:cs typeface="+mn-cs"/>
                        </a:rPr>
                        <a:t>nuestra</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empresa</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puede</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ofrecer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Mientras</a:t>
                      </a:r>
                      <a:r>
                        <a:rPr lang="en-US" sz="1800" b="0" i="0" kern="1200" dirty="0">
                          <a:solidFill>
                            <a:schemeClr val="dk1"/>
                          </a:solidFill>
                          <a:effectLst/>
                          <a:latin typeface="+mn-lt"/>
                          <a:ea typeface="+mn-ea"/>
                          <a:cs typeface="+mn-cs"/>
                        </a:rPr>
                        <a:t> que el marketing </a:t>
                      </a:r>
                      <a:r>
                        <a:rPr lang="en-US" sz="1800" b="0" i="0" kern="1200" dirty="0" err="1">
                          <a:solidFill>
                            <a:schemeClr val="dk1"/>
                          </a:solidFill>
                          <a:effectLst/>
                          <a:latin typeface="+mn-lt"/>
                          <a:ea typeface="+mn-ea"/>
                          <a:cs typeface="+mn-cs"/>
                        </a:rPr>
                        <a:t>es</a:t>
                      </a:r>
                      <a:r>
                        <a:rPr lang="en-US" sz="1800" b="0" i="0" kern="1200" dirty="0">
                          <a:solidFill>
                            <a:schemeClr val="dk1"/>
                          </a:solidFill>
                          <a:effectLst/>
                          <a:latin typeface="+mn-lt"/>
                          <a:ea typeface="+mn-ea"/>
                          <a:cs typeface="+mn-cs"/>
                        </a:rPr>
                        <a:t> la forma </a:t>
                      </a:r>
                      <a:r>
                        <a:rPr lang="en-US" sz="1800" b="0" i="0" kern="1200" dirty="0" err="1">
                          <a:solidFill>
                            <a:schemeClr val="dk1"/>
                          </a:solidFill>
                          <a:effectLst/>
                          <a:latin typeface="+mn-lt"/>
                          <a:ea typeface="+mn-ea"/>
                          <a:cs typeface="+mn-cs"/>
                        </a:rPr>
                        <a:t>en</a:t>
                      </a:r>
                      <a:r>
                        <a:rPr lang="en-US" sz="1800" b="0" i="0" kern="1200" dirty="0">
                          <a:solidFill>
                            <a:schemeClr val="dk1"/>
                          </a:solidFill>
                          <a:effectLst/>
                          <a:latin typeface="+mn-lt"/>
                          <a:ea typeface="+mn-ea"/>
                          <a:cs typeface="+mn-cs"/>
                        </a:rPr>
                        <a:t> la que </a:t>
                      </a:r>
                      <a:r>
                        <a:rPr lang="en-US" sz="1800" b="0" i="0" kern="1200" dirty="0" err="1">
                          <a:solidFill>
                            <a:schemeClr val="dk1"/>
                          </a:solidFill>
                          <a:effectLst/>
                          <a:latin typeface="+mn-lt"/>
                          <a:ea typeface="+mn-ea"/>
                          <a:cs typeface="+mn-cs"/>
                        </a:rPr>
                        <a:t>convencemos</a:t>
                      </a:r>
                      <a:r>
                        <a:rPr lang="en-US" sz="1800" b="0" i="0" kern="1200" dirty="0">
                          <a:solidFill>
                            <a:schemeClr val="dk1"/>
                          </a:solidFill>
                          <a:effectLst/>
                          <a:latin typeface="+mn-lt"/>
                          <a:ea typeface="+mn-ea"/>
                          <a:cs typeface="+mn-cs"/>
                        </a:rPr>
                        <a:t> a </a:t>
                      </a:r>
                      <a:r>
                        <a:rPr lang="en-US" sz="1800" b="0" i="0" kern="1200" dirty="0" err="1">
                          <a:solidFill>
                            <a:schemeClr val="dk1"/>
                          </a:solidFill>
                          <a:effectLst/>
                          <a:latin typeface="+mn-lt"/>
                          <a:ea typeface="+mn-ea"/>
                          <a:cs typeface="+mn-cs"/>
                        </a:rPr>
                        <a:t>nuestros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potenciales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clientes</a:t>
                      </a:r>
                      <a:r>
                        <a:rPr lang="en-US" sz="1800" b="0" i="0" kern="1200" dirty="0">
                          <a:solidFill>
                            <a:schemeClr val="dk1"/>
                          </a:solidFill>
                          <a:effectLst/>
                          <a:latin typeface="+mn-lt"/>
                          <a:ea typeface="+mn-ea"/>
                          <a:cs typeface="+mn-cs"/>
                        </a:rPr>
                        <a:t> de que </a:t>
                      </a:r>
                      <a:r>
                        <a:rPr lang="en-US" sz="1800" b="0" i="0" kern="1200" dirty="0" err="1">
                          <a:solidFill>
                            <a:schemeClr val="dk1"/>
                          </a:solidFill>
                          <a:effectLst/>
                          <a:latin typeface="+mn-lt"/>
                          <a:ea typeface="+mn-ea"/>
                          <a:cs typeface="+mn-cs"/>
                        </a:rPr>
                        <a:t>tenemos</a:t>
                      </a:r>
                      <a:r>
                        <a:rPr lang="en-US" sz="1800" b="0" i="0" kern="1200" dirty="0">
                          <a:solidFill>
                            <a:schemeClr val="dk1"/>
                          </a:solidFill>
                          <a:effectLst/>
                          <a:latin typeface="+mn-lt"/>
                          <a:ea typeface="+mn-ea"/>
                          <a:cs typeface="+mn-cs"/>
                        </a:rPr>
                        <a:t> el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 perfecto para </a:t>
                      </a:r>
                      <a:r>
                        <a:rPr lang="en-US" sz="1800" b="0" i="0" kern="1200" dirty="0" err="1">
                          <a:solidFill>
                            <a:schemeClr val="dk1"/>
                          </a:solidFill>
                          <a:effectLst/>
                          <a:latin typeface="+mn-lt"/>
                          <a:ea typeface="+mn-ea"/>
                          <a:cs typeface="+mn-cs"/>
                        </a:rPr>
                        <a:t>sus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necesidades</a:t>
                      </a:r>
                      <a:r>
                        <a:rPr lang="en-US" sz="1800" b="0" i="0" kern="1200" dirty="0">
                          <a:solidFill>
                            <a:schemeClr val="dk1"/>
                          </a:solidFill>
                          <a:effectLst/>
                          <a:latin typeface="+mn-lt"/>
                          <a:ea typeface="+mn-ea"/>
                          <a:cs typeface="+mn-cs"/>
                        </a:rPr>
                        <a:t>, la </a:t>
                      </a:r>
                      <a:r>
                        <a:rPr lang="en-US" sz="1800" b="0" i="0" kern="1200" dirty="0" err="1">
                          <a:solidFill>
                            <a:schemeClr val="dk1"/>
                          </a:solidFill>
                          <a:effectLst/>
                          <a:latin typeface="+mn-lt"/>
                          <a:ea typeface="+mn-ea"/>
                          <a:cs typeface="+mn-cs"/>
                        </a:rPr>
                        <a:t>publicidad</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es</a:t>
                      </a:r>
                      <a:r>
                        <a:rPr lang="en-US" sz="1800" b="0" i="0" kern="1200" dirty="0">
                          <a:solidFill>
                            <a:schemeClr val="dk1"/>
                          </a:solidFill>
                          <a:effectLst/>
                          <a:latin typeface="+mn-lt"/>
                          <a:ea typeface="+mn-ea"/>
                          <a:cs typeface="+mn-cs"/>
                        </a:rPr>
                        <a:t> la </a:t>
                      </a:r>
                      <a:r>
                        <a:rPr lang="en-US" sz="1800" b="0" i="0" kern="1200" dirty="0" err="1">
                          <a:solidFill>
                            <a:schemeClr val="dk1"/>
                          </a:solidFill>
                          <a:effectLst/>
                          <a:latin typeface="+mn-lt"/>
                          <a:ea typeface="+mn-ea"/>
                          <a:cs typeface="+mn-cs"/>
                        </a:rPr>
                        <a:t>manera</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en</a:t>
                      </a:r>
                      <a:r>
                        <a:rPr lang="en-US" sz="1800" b="0" i="0" kern="1200" dirty="0">
                          <a:solidFill>
                            <a:schemeClr val="dk1"/>
                          </a:solidFill>
                          <a:effectLst/>
                          <a:latin typeface="+mn-lt"/>
                          <a:ea typeface="+mn-ea"/>
                          <a:cs typeface="+mn-cs"/>
                        </a:rPr>
                        <a:t> la que </a:t>
                      </a:r>
                      <a:r>
                        <a:rPr lang="en-US" sz="1800" b="0" i="0" kern="1200" dirty="0" err="1">
                          <a:solidFill>
                            <a:schemeClr val="dk1"/>
                          </a:solidFill>
                          <a:effectLst/>
                          <a:latin typeface="+mn-lt"/>
                          <a:ea typeface="+mn-ea"/>
                          <a:cs typeface="+mn-cs"/>
                        </a:rPr>
                        <a:t>informamos</a:t>
                      </a:r>
                      <a:r>
                        <a:rPr lang="en-US" sz="1800" b="0" i="0" kern="1200" dirty="0">
                          <a:solidFill>
                            <a:schemeClr val="dk1"/>
                          </a:solidFill>
                          <a:effectLst/>
                          <a:latin typeface="+mn-lt"/>
                          <a:ea typeface="+mn-ea"/>
                          <a:cs typeface="+mn-cs"/>
                        </a:rPr>
                        <a:t> de la </a:t>
                      </a:r>
                      <a:r>
                        <a:rPr lang="en-US" sz="1800" b="0" i="0" kern="1200" dirty="0" err="1">
                          <a:solidFill>
                            <a:schemeClr val="dk1"/>
                          </a:solidFill>
                          <a:effectLst/>
                          <a:latin typeface="+mn-lt"/>
                          <a:ea typeface="+mn-ea"/>
                          <a:cs typeface="+mn-cs"/>
                        </a:rPr>
                        <a:t>existencia</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nuestro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a:t>
                      </a:r>
                      <a:endParaRPr lang="en-US" sz="1800" b="0" i="0" kern="1200" dirty="0">
                        <a:solidFill>
                          <a:schemeClr val="lt1"/>
                        </a:solidFill>
                        <a:effectLst/>
                        <a:latin typeface="+mn-lt"/>
                        <a:ea typeface="+mn-ea"/>
                        <a:cs typeface="+mn-cs"/>
                      </a:endParaRPr>
                    </a:p>
                  </a:txBody>
                  <a:tcPr anchor="ctr"/>
                </a:tc>
                <a:extLst>
                  <a:ext uri="{0D108BD9-81ED-4DB2-BD59-A6C34878D82A}">
                    <a16:rowId xmlns:a16="http://schemas.microsoft.com/office/drawing/2014/main" val="865896531"/>
                  </a:ext>
                </a:extLst>
              </a:tr>
            </a:tbl>
          </a:graphicData>
        </a:graphic>
      </p:graphicFrame>
    </p:spTree>
    <p:extLst>
      <p:ext uri="{BB962C8B-B14F-4D97-AF65-F5344CB8AC3E}">
        <p14:creationId xmlns:p14="http://schemas.microsoft.com/office/powerpoint/2010/main" val="567750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48968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Marketing</a:t>
            </a:r>
            <a:r>
              <a:rPr lang="el-GR" sz="2800" b="1" dirty="0">
                <a:solidFill>
                  <a:srgbClr val="C00000"/>
                </a:solidFill>
              </a:rPr>
              <a:t> </a:t>
            </a:r>
            <a:r>
              <a:rPr lang="en-US" sz="2800" b="1" dirty="0">
                <a:solidFill>
                  <a:srgbClr val="C00000"/>
                </a:solidFill>
              </a:rPr>
              <a:t>contra  Ventas</a:t>
            </a:r>
          </a:p>
          <a:p>
            <a:pPr marL="0" indent="0" defTabSz="914400">
              <a:buFontTx/>
              <a:buNone/>
            </a:pPr>
            <a:r>
              <a:rPr lang="en-US" sz="2400" b="1" dirty="0">
                <a:solidFill>
                  <a:srgbClr val="000000"/>
                </a:solidFill>
              </a:rPr>
              <a:t>La </a:t>
            </a:r>
            <a:r>
              <a:rPr lang="en-US" sz="2400" b="1" dirty="0" err="1">
                <a:solidFill>
                  <a:srgbClr val="000000"/>
                </a:solidFill>
              </a:rPr>
              <a:t>venta</a:t>
            </a:r>
            <a:r>
              <a:rPr lang="en-US" sz="2400" b="1" dirty="0">
                <a:solidFill>
                  <a:srgbClr val="000000"/>
                </a:solidFill>
              </a:rPr>
              <a:t> </a:t>
            </a:r>
            <a:r>
              <a:rPr lang="en-US" sz="2400" b="1" dirty="0" err="1">
                <a:solidFill>
                  <a:srgbClr val="000000"/>
                </a:solidFill>
              </a:rPr>
              <a:t>es</a:t>
            </a:r>
            <a:r>
              <a:rPr lang="en-US" sz="2400" b="1" dirty="0">
                <a:solidFill>
                  <a:srgbClr val="000000"/>
                </a:solidFill>
              </a:rPr>
              <a:t> el </a:t>
            </a:r>
            <a:r>
              <a:rPr lang="en-US" sz="2400" b="1" dirty="0" err="1">
                <a:solidFill>
                  <a:srgbClr val="000000"/>
                </a:solidFill>
              </a:rPr>
              <a:t>último</a:t>
            </a:r>
            <a:r>
              <a:rPr lang="en-US" sz="2400" b="1" dirty="0">
                <a:solidFill>
                  <a:srgbClr val="000000"/>
                </a:solidFill>
              </a:rPr>
              <a:t> </a:t>
            </a:r>
            <a:r>
              <a:rPr lang="en-US" sz="2400" b="1" dirty="0" err="1">
                <a:solidFill>
                  <a:srgbClr val="000000"/>
                </a:solidFill>
              </a:rPr>
              <a:t>paso</a:t>
            </a:r>
            <a:r>
              <a:rPr lang="en-US" sz="2400" b="1" dirty="0">
                <a:solidFill>
                  <a:srgbClr val="000000"/>
                </a:solidFill>
              </a:rPr>
              <a:t> del marketing</a:t>
            </a:r>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r>
              <a:rPr lang="en-US" sz="1800" b="1" i="1" dirty="0"/>
              <a:t>Más </a:t>
            </a:r>
            <a:r>
              <a:rPr lang="en-US" sz="1800" b="1" i="1" dirty="0" err="1"/>
              <a:t>Información</a:t>
            </a:r>
            <a:r>
              <a:rPr lang="en-US" sz="1800" b="1" i="1" dirty="0"/>
              <a:t>: </a:t>
            </a:r>
          </a:p>
          <a:p>
            <a:pPr marL="176213" indent="0" defTabSz="914400">
              <a:buFontTx/>
              <a:buNone/>
            </a:pPr>
            <a:r>
              <a:rPr lang="en-US" sz="1800" i="1" dirty="0">
                <a:hlinkClick r:id="rId2"/>
              </a:rPr>
              <a:t>http://www.diffen.com</a:t>
            </a:r>
            <a:r>
              <a:rPr lang="en-US" sz="1800" i="1" dirty="0"/>
              <a:t> </a:t>
            </a: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id="{60AD8871-9C78-4372-A54E-571898CE0FE0}"/>
              </a:ext>
            </a:extLst>
          </p:cNvPr>
          <p:cNvGraphicFramePr>
            <a:graphicFrameLocks noGrp="1"/>
          </p:cNvGraphicFramePr>
          <p:nvPr>
            <p:extLst>
              <p:ext uri="{D42A27DB-BD31-4B8C-83A1-F6EECF244321}">
                <p14:modId xmlns:p14="http://schemas.microsoft.com/office/powerpoint/2010/main" val="2763418606"/>
              </p:ext>
            </p:extLst>
          </p:nvPr>
        </p:nvGraphicFramePr>
        <p:xfrm>
          <a:off x="762000" y="2378812"/>
          <a:ext cx="10346814" cy="2856230"/>
        </p:xfrm>
        <a:graphic>
          <a:graphicData uri="http://schemas.openxmlformats.org/drawingml/2006/table">
            <a:tbl>
              <a:tblPr firstRow="1" bandRow="1">
                <a:tableStyleId>{5C22544A-7EE6-4342-B048-85BDC9FD1C3A}</a:tableStyleId>
              </a:tblPr>
              <a:tblGrid>
                <a:gridCol w="1596103">
                  <a:extLst>
                    <a:ext uri="{9D8B030D-6E8A-4147-A177-3AD203B41FA5}">
                      <a16:colId xmlns:a16="http://schemas.microsoft.com/office/drawing/2014/main" val="602050361"/>
                    </a:ext>
                  </a:extLst>
                </a:gridCol>
                <a:gridCol w="4267200">
                  <a:extLst>
                    <a:ext uri="{9D8B030D-6E8A-4147-A177-3AD203B41FA5}">
                      <a16:colId xmlns:a16="http://schemas.microsoft.com/office/drawing/2014/main" val="3531855720"/>
                    </a:ext>
                  </a:extLst>
                </a:gridCol>
                <a:gridCol w="4483511">
                  <a:extLst>
                    <a:ext uri="{9D8B030D-6E8A-4147-A177-3AD203B41FA5}">
                      <a16:colId xmlns:a16="http://schemas.microsoft.com/office/drawing/2014/main" val="2580251209"/>
                    </a:ext>
                  </a:extLst>
                </a:gridCol>
              </a:tblGrid>
              <a:tr h="370840">
                <a:tc>
                  <a:txBody>
                    <a:bodyPr/>
                    <a:lstStyle/>
                    <a:p>
                      <a:pPr algn="ctr"/>
                      <a:endParaRPr lang="el-GR" sz="1800" b="1" i="0" kern="1200" dirty="0">
                        <a:solidFill>
                          <a:srgbClr val="990000"/>
                        </a:solidFill>
                        <a:effectLst/>
                        <a:latin typeface="+mn-lt"/>
                        <a:ea typeface="+mn-ea"/>
                        <a:cs typeface="+mn-cs"/>
                      </a:endParaRPr>
                    </a:p>
                  </a:txBody>
                  <a:tcPr/>
                </a:tc>
                <a:tc>
                  <a:txBody>
                    <a:bodyPr/>
                    <a:lstStyle/>
                    <a:p>
                      <a:pPr algn="ctr"/>
                      <a:r>
                        <a:rPr lang="en-US" sz="1800" b="1" i="0" kern="1200" dirty="0">
                          <a:solidFill>
                            <a:srgbClr val="990000"/>
                          </a:solidFill>
                          <a:effectLst/>
                          <a:latin typeface="+mn-lt"/>
                          <a:ea typeface="+mn-ea"/>
                          <a:cs typeface="+mn-cs"/>
                        </a:rPr>
                        <a:t>Marketing</a:t>
                      </a:r>
                      <a:endParaRPr lang="el-GR" sz="1800" b="1" i="0" kern="1200" dirty="0">
                        <a:solidFill>
                          <a:srgbClr val="990000"/>
                        </a:solidFill>
                        <a:effectLst/>
                        <a:latin typeface="+mn-lt"/>
                        <a:ea typeface="+mn-ea"/>
                        <a:cs typeface="+mn-cs"/>
                      </a:endParaRPr>
                    </a:p>
                  </a:txBody>
                  <a:tcPr/>
                </a:tc>
                <a:tc>
                  <a:txBody>
                    <a:bodyPr/>
                    <a:lstStyle/>
                    <a:p>
                      <a:pPr algn="ctr" fontAlgn="t"/>
                      <a:r>
                        <a:rPr lang="en-US" sz="1800" b="1" i="0" kern="1200" dirty="0">
                          <a:solidFill>
                            <a:srgbClr val="990000"/>
                          </a:solidFill>
                          <a:effectLst/>
                          <a:latin typeface="+mn-lt"/>
                          <a:ea typeface="+mn-ea"/>
                          <a:cs typeface="+mn-cs"/>
                        </a:rPr>
                        <a:t>Ventas</a:t>
                      </a:r>
                    </a:p>
                  </a:txBody>
                  <a:tcPr marL="50800" marR="50800" marT="63500" marB="44450"/>
                </a:tc>
                <a:extLst>
                  <a:ext uri="{0D108BD9-81ED-4DB2-BD59-A6C34878D82A}">
                    <a16:rowId xmlns:a16="http://schemas.microsoft.com/office/drawing/2014/main" val="2971869849"/>
                  </a:ext>
                </a:extLst>
              </a:tr>
              <a:tr h="370840">
                <a:tc>
                  <a:txBody>
                    <a:bodyPr/>
                    <a:lstStyle/>
                    <a:p>
                      <a:pPr algn="ctr"/>
                      <a:r>
                        <a:rPr lang="en-US" sz="1800" b="1" i="0" kern="1200" dirty="0" err="1">
                          <a:solidFill>
                            <a:schemeClr val="dk1"/>
                          </a:solidFill>
                          <a:effectLst/>
                          <a:latin typeface="+mn-lt"/>
                          <a:ea typeface="+mn-ea"/>
                          <a:cs typeface="+mn-cs"/>
                        </a:rPr>
                        <a:t>Definición</a:t>
                      </a:r>
                      <a:endParaRPr lang="el-GR" sz="1800" b="1" i="0" kern="1200" dirty="0">
                        <a:solidFill>
                          <a:schemeClr val="dk1"/>
                        </a:solidFill>
                        <a:effectLst/>
                        <a:latin typeface="+mn-lt"/>
                        <a:ea typeface="+mn-ea"/>
                        <a:cs typeface="+mn-cs"/>
                      </a:endParaRPr>
                    </a:p>
                  </a:txBody>
                  <a:tcPr anchor="ctr"/>
                </a:tc>
                <a:tc>
                  <a:txBody>
                    <a:bodyPr/>
                    <a:lstStyle/>
                    <a:p>
                      <a:r>
                        <a:rPr lang="en-US" sz="1800" b="0" i="0" kern="1200" dirty="0" err="1">
                          <a:solidFill>
                            <a:schemeClr val="dk1"/>
                          </a:solidFill>
                          <a:effectLst/>
                          <a:latin typeface="+mn-lt"/>
                          <a:ea typeface="+mn-ea"/>
                          <a:cs typeface="+mn-cs"/>
                        </a:rPr>
                        <a:t>Proceso</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preparar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nuestro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producto</a:t>
                      </a:r>
                      <a:r>
                        <a:rPr lang="en-US" sz="1800" b="0" i="0" kern="1200" dirty="0">
                          <a:solidFill>
                            <a:schemeClr val="dk1"/>
                          </a:solidFill>
                          <a:effectLst/>
                          <a:latin typeface="+mn-lt"/>
                          <a:ea typeface="+mn-ea"/>
                          <a:cs typeface="+mn-cs"/>
                        </a:rPr>
                        <a:t> para el </a:t>
                      </a:r>
                      <a:r>
                        <a:rPr lang="en-US" sz="1800" b="0" i="0" kern="1200" dirty="0" err="1">
                          <a:solidFill>
                            <a:schemeClr val="dk1"/>
                          </a:solidFill>
                          <a:effectLst/>
                          <a:latin typeface="+mn-lt"/>
                          <a:ea typeface="+mn-ea"/>
                          <a:cs typeface="+mn-cs"/>
                        </a:rPr>
                        <a:t>mercado</a:t>
                      </a:r>
                      <a:r>
                        <a:rPr lang="en-US" sz="1800" b="0" i="0" kern="1200" dirty="0">
                          <a:solidFill>
                            <a:schemeClr val="dk1"/>
                          </a:solidFill>
                          <a:effectLst/>
                          <a:latin typeface="+mn-lt"/>
                          <a:ea typeface="+mn-ea"/>
                          <a:cs typeface="+mn-cs"/>
                        </a:rPr>
                        <a:t>. </a:t>
                      </a:r>
                      <a:endParaRPr lang="el-GR" dirty="0"/>
                    </a:p>
                  </a:txBody>
                  <a:tcPr anchor="ctr"/>
                </a:tc>
                <a:tc>
                  <a:txBody>
                    <a:bodyPr/>
                    <a:lstStyle/>
                    <a:p>
                      <a:r>
                        <a:rPr lang="en-US" sz="1800" b="0" i="0" kern="1200" dirty="0" err="1">
                          <a:solidFill>
                            <a:schemeClr val="dk1"/>
                          </a:solidFill>
                          <a:effectLst/>
                          <a:latin typeface="+mn-lt"/>
                          <a:ea typeface="+mn-ea"/>
                          <a:cs typeface="+mn-cs"/>
                        </a:rPr>
                        <a:t>Transacción</a:t>
                      </a:r>
                      <a:r>
                        <a:rPr lang="en-US" sz="1800" b="0" i="0" kern="1200" dirty="0">
                          <a:solidFill>
                            <a:schemeClr val="dk1"/>
                          </a:solidFill>
                          <a:effectLst/>
                          <a:latin typeface="+mn-lt"/>
                          <a:ea typeface="+mn-ea"/>
                          <a:cs typeface="+mn-cs"/>
                        </a:rPr>
                        <a:t> entre dos </a:t>
                      </a:r>
                      <a:r>
                        <a:rPr lang="en-US" sz="1800" b="0" i="0" kern="1200" dirty="0" err="1">
                          <a:solidFill>
                            <a:schemeClr val="dk1"/>
                          </a:solidFill>
                          <a:effectLst/>
                          <a:latin typeface="+mn-lt"/>
                          <a:ea typeface="+mn-ea"/>
                          <a:cs typeface="+mn-cs"/>
                        </a:rPr>
                        <a:t>partes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donde</a:t>
                      </a:r>
                      <a:r>
                        <a:rPr lang="en-US" sz="1800" b="0" i="0" kern="1200" dirty="0">
                          <a:solidFill>
                            <a:schemeClr val="dk1"/>
                          </a:solidFill>
                          <a:effectLst/>
                          <a:latin typeface="+mn-lt"/>
                          <a:ea typeface="+mn-ea"/>
                          <a:cs typeface="+mn-cs"/>
                        </a:rPr>
                        <a:t> el comprador </a:t>
                      </a:r>
                      <a:r>
                        <a:rPr lang="en-US" sz="1800" b="0" i="0" kern="1200" dirty="0" err="1">
                          <a:solidFill>
                            <a:schemeClr val="dk1"/>
                          </a:solidFill>
                          <a:effectLst/>
                          <a:latin typeface="+mn-lt"/>
                          <a:ea typeface="+mn-ea"/>
                          <a:cs typeface="+mn-cs"/>
                        </a:rPr>
                        <a:t>recibe</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bienes</a:t>
                      </a:r>
                      <a:r>
                        <a:rPr lang="en-US" sz="1800" b="0" i="0" kern="1200" dirty="0">
                          <a:solidFill>
                            <a:schemeClr val="dk1"/>
                          </a:solidFill>
                          <a:effectLst/>
                          <a:latin typeface="+mn-lt"/>
                          <a:ea typeface="+mn-ea"/>
                          <a:cs typeface="+mn-cs"/>
                        </a:rPr>
                        <a:t> (tangibles o intangibles), </a:t>
                      </a:r>
                      <a:r>
                        <a:rPr lang="en-US" sz="1800" b="0" i="0" kern="1200" dirty="0" err="1">
                          <a:solidFill>
                            <a:schemeClr val="dk1"/>
                          </a:solidFill>
                          <a:effectLst/>
                          <a:latin typeface="+mn-lt"/>
                          <a:ea typeface="+mn-ea"/>
                          <a:cs typeface="+mn-cs"/>
                        </a:rPr>
                        <a:t>servicios</a:t>
                      </a:r>
                      <a:r>
                        <a:rPr lang="en-US" sz="1800" b="0" i="0" kern="1200" dirty="0">
                          <a:solidFill>
                            <a:schemeClr val="dk1"/>
                          </a:solidFill>
                          <a:effectLst/>
                          <a:latin typeface="+mn-lt"/>
                          <a:ea typeface="+mn-ea"/>
                          <a:cs typeface="+mn-cs"/>
                        </a:rPr>
                        <a:t> o </a:t>
                      </a:r>
                      <a:r>
                        <a:rPr lang="en-US" sz="1800" b="0" i="0" kern="1200" dirty="0" err="1">
                          <a:solidFill>
                            <a:schemeClr val="dk1"/>
                          </a:solidFill>
                          <a:effectLst/>
                          <a:latin typeface="+mn-lt"/>
                          <a:ea typeface="+mn-ea"/>
                          <a:cs typeface="+mn-cs"/>
                        </a:rPr>
                        <a:t>activos</a:t>
                      </a:r>
                      <a:r>
                        <a:rPr lang="en-US" sz="1800" b="0" i="0" kern="1200" dirty="0">
                          <a:solidFill>
                            <a:schemeClr val="dk1"/>
                          </a:solidFill>
                          <a:effectLst/>
                          <a:latin typeface="+mn-lt"/>
                          <a:ea typeface="+mn-ea"/>
                          <a:cs typeface="+mn-cs"/>
                        </a:rPr>
                        <a:t> a </a:t>
                      </a:r>
                      <a:r>
                        <a:rPr lang="en-US" sz="1800" b="0" i="0" kern="1200" dirty="0" err="1">
                          <a:solidFill>
                            <a:schemeClr val="dk1"/>
                          </a:solidFill>
                          <a:effectLst/>
                          <a:latin typeface="+mn-lt"/>
                          <a:ea typeface="+mn-ea"/>
                          <a:cs typeface="+mn-cs"/>
                        </a:rPr>
                        <a:t>cambio</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dinero</a:t>
                      </a:r>
                      <a:r>
                        <a:rPr lang="en-US" sz="1800" b="0" i="0" kern="1200" dirty="0">
                          <a:solidFill>
                            <a:schemeClr val="dk1"/>
                          </a:solidFill>
                          <a:effectLst/>
                          <a:latin typeface="+mn-lt"/>
                          <a:ea typeface="+mn-ea"/>
                          <a:cs typeface="+mn-cs"/>
                        </a:rPr>
                        <a:t>. </a:t>
                      </a:r>
                      <a:endParaRPr lang="el-GR" dirty="0"/>
                    </a:p>
                  </a:txBody>
                  <a:tcPr anchor="ctr"/>
                </a:tc>
                <a:extLst>
                  <a:ext uri="{0D108BD9-81ED-4DB2-BD59-A6C34878D82A}">
                    <a16:rowId xmlns:a16="http://schemas.microsoft.com/office/drawing/2014/main" val="9616806"/>
                  </a:ext>
                </a:extLst>
              </a:tr>
              <a:tr h="370840">
                <a:tc>
                  <a:txBody>
                    <a:bodyPr/>
                    <a:lstStyle/>
                    <a:p>
                      <a:pPr algn="ctr"/>
                      <a:r>
                        <a:rPr lang="en-US" sz="1800" b="1" i="0" kern="1200" dirty="0" err="1">
                          <a:solidFill>
                            <a:schemeClr val="dk1"/>
                          </a:solidFill>
                          <a:effectLst/>
                          <a:latin typeface="+mn-lt"/>
                          <a:ea typeface="+mn-ea"/>
                          <a:cs typeface="+mn-cs"/>
                        </a:rPr>
                        <a:t>Enfoque</a:t>
                      </a:r>
                      <a:endParaRPr lang="el-GR" dirty="0"/>
                    </a:p>
                  </a:txBody>
                  <a:tcPr anchor="ctr"/>
                </a:tc>
                <a:tc>
                  <a:txBody>
                    <a:bodyPr/>
                    <a:lstStyle/>
                    <a:p>
                      <a:r>
                        <a:rPr lang="en-US" sz="1800" b="0" i="0" kern="1200" dirty="0">
                          <a:solidFill>
                            <a:schemeClr val="dk1"/>
                          </a:solidFill>
                          <a:effectLst/>
                          <a:latin typeface="+mn-lt"/>
                          <a:ea typeface="+mn-ea"/>
                          <a:cs typeface="+mn-cs"/>
                        </a:rPr>
                        <a:t>Imagen general para </a:t>
                      </a:r>
                      <a:r>
                        <a:rPr lang="en-US" sz="1800" b="0" i="0" kern="1200" dirty="0" err="1">
                          <a:solidFill>
                            <a:schemeClr val="dk1"/>
                          </a:solidFill>
                          <a:effectLst/>
                          <a:latin typeface="+mn-lt"/>
                          <a:ea typeface="+mn-ea"/>
                          <a:cs typeface="+mn-cs"/>
                        </a:rPr>
                        <a:t>promocionar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distribuir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poner</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precios</a:t>
                      </a:r>
                      <a:r>
                        <a:rPr lang="en-US" sz="1800" b="0" i="0" kern="1200" dirty="0">
                          <a:solidFill>
                            <a:schemeClr val="dk1"/>
                          </a:solidFill>
                          <a:effectLst/>
                          <a:latin typeface="+mn-lt"/>
                          <a:ea typeface="+mn-ea"/>
                          <a:cs typeface="+mn-cs"/>
                        </a:rPr>
                        <a:t> a </a:t>
                      </a:r>
                      <a:r>
                        <a:rPr lang="en-US" sz="1800" b="0" i="0" kern="1200" dirty="0" err="1">
                          <a:solidFill>
                            <a:schemeClr val="dk1"/>
                          </a:solidFill>
                          <a:effectLst/>
                          <a:latin typeface="+mn-lt"/>
                          <a:ea typeface="+mn-ea"/>
                          <a:cs typeface="+mn-cs"/>
                        </a:rPr>
                        <a:t>productos</a:t>
                      </a:r>
                      <a:r>
                        <a:rPr lang="en-US" sz="1800" b="0" i="0" kern="1200" dirty="0">
                          <a:solidFill>
                            <a:schemeClr val="dk1"/>
                          </a:solidFill>
                          <a:effectLst/>
                          <a:latin typeface="+mn-lt"/>
                          <a:ea typeface="+mn-ea"/>
                          <a:cs typeface="+mn-cs"/>
                        </a:rPr>
                        <a:t> o </a:t>
                      </a:r>
                      <a:r>
                        <a:rPr lang="en-US" sz="1800" b="0" i="0" kern="1200" dirty="0" err="1">
                          <a:solidFill>
                            <a:schemeClr val="dk1"/>
                          </a:solidFill>
                          <a:effectLst/>
                          <a:latin typeface="+mn-lt"/>
                          <a:ea typeface="+mn-ea"/>
                          <a:cs typeface="+mn-cs"/>
                        </a:rPr>
                        <a:t>servicios</a:t>
                      </a:r>
                      <a:endParaRPr lang="el-GR" dirty="0"/>
                    </a:p>
                  </a:txBody>
                  <a:tcPr/>
                </a:tc>
                <a:tc>
                  <a:txBody>
                    <a:bodyPr/>
                    <a:lstStyle/>
                    <a:p>
                      <a:r>
                        <a:rPr lang="en-US" sz="1800" b="0" i="0" kern="1200" dirty="0" err="1">
                          <a:solidFill>
                            <a:schemeClr val="dk1"/>
                          </a:solidFill>
                          <a:effectLst/>
                          <a:latin typeface="+mn-lt"/>
                          <a:ea typeface="+mn-ea"/>
                          <a:cs typeface="+mn-cs"/>
                        </a:rPr>
                        <a:t>Cumplir</a:t>
                      </a:r>
                      <a:r>
                        <a:rPr lang="en-US" sz="1800" b="0" i="0" kern="1200" dirty="0">
                          <a:solidFill>
                            <a:schemeClr val="dk1"/>
                          </a:solidFill>
                          <a:effectLst/>
                          <a:latin typeface="+mn-lt"/>
                          <a:ea typeface="+mn-ea"/>
                          <a:cs typeface="+mn-cs"/>
                        </a:rPr>
                        <a:t> con </a:t>
                      </a:r>
                      <a:r>
                        <a:rPr lang="en-US" sz="1800" b="0" i="0" kern="1200" dirty="0" err="1">
                          <a:solidFill>
                            <a:schemeClr val="dk1"/>
                          </a:solidFill>
                          <a:effectLst/>
                          <a:latin typeface="+mn-lt"/>
                          <a:ea typeface="+mn-ea"/>
                          <a:cs typeface="+mn-cs"/>
                        </a:rPr>
                        <a:t>los</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objetivos</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volumen</a:t>
                      </a:r>
                      <a:r>
                        <a:rPr lang="en-US" sz="1800" b="0" i="0" kern="1200" dirty="0">
                          <a:solidFill>
                            <a:schemeClr val="dk1"/>
                          </a:solidFill>
                          <a:effectLst/>
                          <a:latin typeface="+mn-lt"/>
                          <a:ea typeface="+mn-ea"/>
                          <a:cs typeface="+mn-cs"/>
                        </a:rPr>
                        <a:t> de </a:t>
                      </a:r>
                      <a:r>
                        <a:rPr lang="en-US" sz="1800" b="0" i="0" kern="1200" dirty="0" err="1">
                          <a:solidFill>
                            <a:schemeClr val="dk1"/>
                          </a:solidFill>
                          <a:effectLst/>
                          <a:latin typeface="+mn-lt"/>
                          <a:ea typeface="+mn-ea"/>
                          <a:cs typeface="+mn-cs"/>
                        </a:rPr>
                        <a:t>ventas</a:t>
                      </a:r>
                      <a:endParaRPr lang="el-GR" dirty="0"/>
                    </a:p>
                  </a:txBody>
                  <a:tcPr anchor="ctr"/>
                </a:tc>
                <a:extLst>
                  <a:ext uri="{0D108BD9-81ED-4DB2-BD59-A6C34878D82A}">
                    <a16:rowId xmlns:a16="http://schemas.microsoft.com/office/drawing/2014/main" val="415181625"/>
                  </a:ext>
                </a:extLst>
              </a:tr>
              <a:tr h="370840">
                <a:tc>
                  <a:txBody>
                    <a:bodyPr/>
                    <a:lstStyle/>
                    <a:p>
                      <a:pPr algn="ctr"/>
                      <a:r>
                        <a:rPr lang="en-US" sz="1800" b="1" i="0" kern="1200" dirty="0">
                          <a:solidFill>
                            <a:schemeClr val="dk1"/>
                          </a:solidFill>
                          <a:effectLst/>
                          <a:latin typeface="+mn-lt"/>
                          <a:ea typeface="+mn-ea"/>
                          <a:cs typeface="+mn-cs"/>
                        </a:rPr>
                        <a:t>Horizonte</a:t>
                      </a:r>
                      <a:endParaRPr lang="el-GR" sz="1800" b="1" i="0" kern="1200" dirty="0">
                        <a:solidFill>
                          <a:schemeClr val="dk1"/>
                        </a:solidFill>
                        <a:effectLst/>
                        <a:latin typeface="+mn-lt"/>
                        <a:ea typeface="+mn-ea"/>
                        <a:cs typeface="+mn-cs"/>
                      </a:endParaRPr>
                    </a:p>
                  </a:txBody>
                  <a:tcPr/>
                </a:tc>
                <a:tc>
                  <a:txBody>
                    <a:bodyPr/>
                    <a:lstStyle/>
                    <a:p>
                      <a:r>
                        <a:rPr lang="en-US" sz="1800" b="0" i="0" kern="1200" dirty="0">
                          <a:solidFill>
                            <a:schemeClr val="dk1"/>
                          </a:solidFill>
                          <a:effectLst/>
                          <a:latin typeface="+mn-lt"/>
                          <a:ea typeface="+mn-ea"/>
                          <a:cs typeface="+mn-cs"/>
                        </a:rPr>
                        <a:t>Largo </a:t>
                      </a:r>
                      <a:r>
                        <a:rPr lang="en-US" sz="1800" b="0" i="0" kern="1200" dirty="0" err="1">
                          <a:solidFill>
                            <a:schemeClr val="dk1"/>
                          </a:solidFill>
                          <a:effectLst/>
                          <a:latin typeface="+mn-lt"/>
                          <a:ea typeface="+mn-ea"/>
                          <a:cs typeface="+mn-cs"/>
                        </a:rPr>
                        <a:t>plazo</a:t>
                      </a:r>
                      <a:endParaRPr lang="el-GR" dirty="0"/>
                    </a:p>
                  </a:txBody>
                  <a:tcPr/>
                </a:tc>
                <a:tc>
                  <a:txBody>
                    <a:bodyPr/>
                    <a:lstStyle/>
                    <a:p>
                      <a:r>
                        <a:rPr lang="en-US" sz="1800" b="0" i="0" kern="1200" dirty="0" err="1">
                          <a:solidFill>
                            <a:schemeClr val="dk1"/>
                          </a:solidFill>
                          <a:effectLst/>
                          <a:latin typeface="+mn-lt"/>
                          <a:ea typeface="+mn-ea"/>
                          <a:cs typeface="+mn-cs"/>
                        </a:rPr>
                        <a:t>Corto</a:t>
                      </a:r>
                      <a:r>
                        <a:rPr lang="en-US" sz="1800" b="0" i="0" kern="1200" dirty="0">
                          <a:solidFill>
                            <a:schemeClr val="dk1"/>
                          </a:solidFill>
                          <a:effectLst/>
                          <a:latin typeface="+mn-lt"/>
                          <a:ea typeface="+mn-ea"/>
                          <a:cs typeface="+mn-cs"/>
                        </a:rPr>
                        <a:t> </a:t>
                      </a:r>
                      <a:r>
                        <a:rPr lang="en-US" sz="1800" b="0" i="0" kern="1200" dirty="0" err="1">
                          <a:solidFill>
                            <a:schemeClr val="dk1"/>
                          </a:solidFill>
                          <a:effectLst/>
                          <a:latin typeface="+mn-lt"/>
                          <a:ea typeface="+mn-ea"/>
                          <a:cs typeface="+mn-cs"/>
                        </a:rPr>
                        <a:t>plazo</a:t>
                      </a:r>
                      <a:endParaRPr lang="el-GR" dirty="0"/>
                    </a:p>
                  </a:txBody>
                  <a:tcPr/>
                </a:tc>
                <a:extLst>
                  <a:ext uri="{0D108BD9-81ED-4DB2-BD59-A6C34878D82A}">
                    <a16:rowId xmlns:a16="http://schemas.microsoft.com/office/drawing/2014/main" val="2894424295"/>
                  </a:ext>
                </a:extLst>
              </a:tr>
            </a:tbl>
          </a:graphicData>
        </a:graphic>
      </p:graphicFrame>
    </p:spTree>
    <p:extLst>
      <p:ext uri="{BB962C8B-B14F-4D97-AF65-F5344CB8AC3E}">
        <p14:creationId xmlns:p14="http://schemas.microsoft.com/office/powerpoint/2010/main" val="239994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US" sz="2800" b="1" dirty="0" err="1">
                <a:solidFill>
                  <a:srgbClr val="C00000"/>
                </a:solidFill>
              </a:rPr>
              <a:t>Herramientas</a:t>
            </a:r>
            <a:r>
              <a:rPr lang="en-US" sz="2800" b="1" dirty="0">
                <a:solidFill>
                  <a:srgbClr val="C00000"/>
                </a:solidFill>
              </a:rPr>
              <a:t> de Marketing </a:t>
            </a:r>
            <a:r>
              <a:rPr lang="en-US" sz="2800" b="1" dirty="0" err="1">
                <a:solidFill>
                  <a:srgbClr val="C00000"/>
                </a:solidFill>
              </a:rPr>
              <a:t>nuevas</a:t>
            </a:r>
            <a:r>
              <a:rPr lang="en-US" sz="2800" b="1" dirty="0">
                <a:solidFill>
                  <a:srgbClr val="C00000"/>
                </a:solidFill>
              </a:rPr>
              <a:t> y </a:t>
            </a:r>
            <a:r>
              <a:rPr lang="en-US" sz="2800" b="1" dirty="0" err="1">
                <a:solidFill>
                  <a:srgbClr val="C00000"/>
                </a:solidFill>
              </a:rPr>
              <a:t>tradicionales</a:t>
            </a:r>
            <a:endParaRPr lang="en-US" sz="2800" b="1" dirty="0">
              <a:solidFill>
                <a:srgbClr val="C00000"/>
              </a:solidFill>
            </a:endParaRPr>
          </a:p>
          <a:p>
            <a:pPr marL="0" indent="0" defTabSz="914400">
              <a:buFontTx/>
              <a:buNone/>
            </a:pPr>
            <a:endParaRPr lang="en-US" sz="2800"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2800" b="1" i="1" dirty="0">
              <a:solidFill>
                <a:srgbClr val="000000"/>
              </a:solidFill>
            </a:endParaRPr>
          </a:p>
          <a:p>
            <a:pPr marL="176213" indent="0" defTabSz="914400">
              <a:buFontTx/>
              <a:buNone/>
            </a:pPr>
            <a:endParaRPr lang="en-US" sz="1800" b="1" i="1" dirty="0"/>
          </a:p>
          <a:p>
            <a:pPr marL="176213" indent="0" defTabSz="914400">
              <a:buFontTx/>
              <a:buNone/>
            </a:pPr>
            <a:r>
              <a:rPr lang="en-US" sz="1800" b="1" i="1" dirty="0"/>
              <a:t>Más </a:t>
            </a:r>
            <a:r>
              <a:rPr lang="en-US" sz="1800" b="1" i="1" dirty="0" err="1"/>
              <a:t>Información</a:t>
            </a:r>
            <a:r>
              <a:rPr lang="en-US" sz="1800" b="1" i="1" dirty="0"/>
              <a:t>: </a:t>
            </a:r>
          </a:p>
          <a:p>
            <a:pPr marL="176213" indent="0" defTabSz="914400">
              <a:buFontTx/>
              <a:buNone/>
            </a:pPr>
            <a:r>
              <a:rPr lang="en-US" sz="1800" i="1" dirty="0">
                <a:hlinkClick r:id="rId2"/>
              </a:rPr>
              <a:t>http://www.marketing-schools.org</a:t>
            </a:r>
            <a:r>
              <a:rPr lang="en-US" sz="1800" i="1" dirty="0"/>
              <a:t> </a:t>
            </a:r>
            <a:endParaRPr lang="es-ES" sz="1800" dirty="0"/>
          </a:p>
          <a:p>
            <a:pPr marL="0" indent="0" algn="ctr" defTabSz="914400">
              <a:buFontTx/>
              <a:buNone/>
            </a:pPr>
            <a:endParaRPr lang="en-IE" sz="1800" dirty="0"/>
          </a:p>
          <a:p>
            <a:pPr marL="0" indent="0" algn="ctr" defTabSz="914400">
              <a:buFontTx/>
              <a:buNone/>
            </a:pPr>
            <a:endParaRPr lang="en-IE" sz="1800" dirty="0"/>
          </a:p>
        </p:txBody>
      </p:sp>
      <p:sp>
        <p:nvSpPr>
          <p:cNvPr id="6" name="Ορθογώνιο: Στρογγύλεμα γωνιών 5">
            <a:extLst>
              <a:ext uri="{FF2B5EF4-FFF2-40B4-BE49-F238E27FC236}">
                <a16:creationId xmlns:a16="http://schemas.microsoft.com/office/drawing/2014/main" id="{C30C02E3-CAAD-49B8-A9E6-3FDC45B8632F}"/>
              </a:ext>
            </a:extLst>
          </p:cNvPr>
          <p:cNvSpPr/>
          <p:nvPr/>
        </p:nvSpPr>
        <p:spPr>
          <a:xfrm>
            <a:off x="863109" y="1936958"/>
            <a:ext cx="5054221" cy="35592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b="1" dirty="0" err="1">
                <a:solidFill>
                  <a:srgbClr val="990000"/>
                </a:solidFill>
              </a:rPr>
              <a:t>Herramientas</a:t>
            </a:r>
            <a:r>
              <a:rPr lang="en-US" sz="1600" b="1" dirty="0">
                <a:solidFill>
                  <a:srgbClr val="990000"/>
                </a:solidFill>
              </a:rPr>
              <a:t> </a:t>
            </a:r>
            <a:r>
              <a:rPr lang="en-US" sz="1600" b="1" dirty="0" err="1">
                <a:solidFill>
                  <a:srgbClr val="990000"/>
                </a:solidFill>
              </a:rPr>
              <a:t>Tradicionales</a:t>
            </a:r>
            <a:r>
              <a:rPr lang="en-US" sz="1600" b="1" dirty="0">
                <a:solidFill>
                  <a:srgbClr val="990000"/>
                </a:solidFill>
              </a:rPr>
              <a:t> de Marketing</a:t>
            </a:r>
            <a:endParaRPr lang="el-GR" sz="1600" b="1" dirty="0">
              <a:solidFill>
                <a:srgbClr val="990000"/>
              </a:solidFill>
            </a:endParaRPr>
          </a:p>
        </p:txBody>
      </p:sp>
      <p:sp>
        <p:nvSpPr>
          <p:cNvPr id="7" name="Ορθογώνιο: Στρογγύλεμα γωνιών 6">
            <a:extLst>
              <a:ext uri="{FF2B5EF4-FFF2-40B4-BE49-F238E27FC236}">
                <a16:creationId xmlns:a16="http://schemas.microsoft.com/office/drawing/2014/main" id="{E0B0F52D-3183-4B80-9619-4CC33A74900A}"/>
              </a:ext>
            </a:extLst>
          </p:cNvPr>
          <p:cNvSpPr/>
          <p:nvPr/>
        </p:nvSpPr>
        <p:spPr>
          <a:xfrm>
            <a:off x="863109" y="2548299"/>
            <a:ext cx="5054221" cy="315334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endParaRPr lang="en-US" sz="1600" b="1" dirty="0"/>
          </a:p>
          <a:p>
            <a:r>
              <a:rPr lang="en-US" sz="1600" b="1" dirty="0" err="1"/>
              <a:t>Impresión</a:t>
            </a:r>
            <a:r>
              <a:rPr lang="en-US" sz="1600" b="1" dirty="0"/>
              <a:t>:</a:t>
            </a:r>
            <a:r>
              <a:rPr lang="en-US" sz="1600" dirty="0"/>
              <a:t> </a:t>
            </a:r>
            <a:r>
              <a:rPr lang="en-US" sz="1600" dirty="0" err="1"/>
              <a:t>Incluye</a:t>
            </a:r>
            <a:r>
              <a:rPr lang="en-US" sz="1600" dirty="0"/>
              <a:t> </a:t>
            </a:r>
            <a:r>
              <a:rPr lang="en-US" sz="1600" dirty="0" err="1"/>
              <a:t>publicidad</a:t>
            </a:r>
            <a:r>
              <a:rPr lang="en-US" sz="1600" dirty="0"/>
              <a:t> </a:t>
            </a:r>
            <a:r>
              <a:rPr lang="en-US" sz="1600" dirty="0" err="1"/>
              <a:t>en</a:t>
            </a:r>
            <a:r>
              <a:rPr lang="en-US" sz="1600" dirty="0"/>
              <a:t> </a:t>
            </a:r>
            <a:r>
              <a:rPr lang="en-US" sz="1600" dirty="0" err="1"/>
              <a:t>periódicos</a:t>
            </a:r>
            <a:r>
              <a:rPr lang="en-US" sz="1600" dirty="0"/>
              <a:t>, </a:t>
            </a:r>
            <a:r>
              <a:rPr lang="en-US" sz="1600" dirty="0" err="1"/>
              <a:t>notas</a:t>
            </a:r>
            <a:r>
              <a:rPr lang="en-US" sz="1600" dirty="0"/>
              <a:t> de </a:t>
            </a:r>
            <a:r>
              <a:rPr lang="en-US" sz="1600" dirty="0" err="1"/>
              <a:t>prensa</a:t>
            </a:r>
            <a:r>
              <a:rPr lang="en-US" sz="1600" dirty="0"/>
              <a:t>, </a:t>
            </a:r>
            <a:r>
              <a:rPr lang="en-US" sz="1600" dirty="0" err="1"/>
              <a:t>revistas</a:t>
            </a:r>
            <a:r>
              <a:rPr lang="en-US" sz="1600" dirty="0"/>
              <a:t>, </a:t>
            </a:r>
            <a:r>
              <a:rPr lang="en-US" sz="1600" dirty="0" err="1"/>
              <a:t>folletos</a:t>
            </a:r>
            <a:r>
              <a:rPr lang="en-US" sz="1600" dirty="0"/>
              <a:t> y </a:t>
            </a:r>
            <a:r>
              <a:rPr lang="en-US" sz="1600" dirty="0" err="1"/>
              <a:t>otros</a:t>
            </a:r>
            <a:r>
              <a:rPr lang="en-US" sz="1600" dirty="0"/>
              <a:t> </a:t>
            </a:r>
            <a:r>
              <a:rPr lang="en-US" sz="1600" dirty="0" err="1"/>
              <a:t>materiales</a:t>
            </a:r>
            <a:r>
              <a:rPr lang="en-US" sz="1600" dirty="0"/>
              <a:t> </a:t>
            </a:r>
            <a:r>
              <a:rPr lang="en-US" sz="1600" dirty="0" err="1"/>
              <a:t>impresos</a:t>
            </a:r>
            <a:r>
              <a:rPr lang="en-US" sz="1600" dirty="0"/>
              <a:t> para </a:t>
            </a:r>
            <a:r>
              <a:rPr lang="en-US" sz="1600" dirty="0" err="1"/>
              <a:t>su</a:t>
            </a:r>
            <a:r>
              <a:rPr lang="en-US" sz="1600" dirty="0"/>
              <a:t> </a:t>
            </a:r>
            <a:r>
              <a:rPr lang="en-US" sz="1600" dirty="0" err="1"/>
              <a:t>distribución</a:t>
            </a:r>
            <a:endParaRPr lang="en-US" sz="1600" dirty="0"/>
          </a:p>
          <a:p>
            <a:r>
              <a:rPr lang="en-US" sz="1600" b="1" dirty="0" err="1"/>
              <a:t>Emisiones</a:t>
            </a:r>
            <a:r>
              <a:rPr lang="en-US" sz="1600" b="1" dirty="0"/>
              <a:t>:</a:t>
            </a:r>
            <a:r>
              <a:rPr lang="en-US" sz="1600" dirty="0"/>
              <a:t> </a:t>
            </a:r>
            <a:r>
              <a:rPr lang="en-US" sz="1600" dirty="0" err="1"/>
              <a:t>Incluye</a:t>
            </a:r>
            <a:r>
              <a:rPr lang="en-US" sz="1600" dirty="0"/>
              <a:t> </a:t>
            </a:r>
            <a:r>
              <a:rPr lang="en-US" sz="1600" dirty="0" err="1"/>
              <a:t>anuncios</a:t>
            </a:r>
            <a:r>
              <a:rPr lang="en-US" sz="1600" dirty="0"/>
              <a:t> de radio y </a:t>
            </a:r>
            <a:r>
              <a:rPr lang="en-US" sz="1600" dirty="0" err="1"/>
              <a:t>televisión</a:t>
            </a:r>
            <a:r>
              <a:rPr lang="en-US" sz="1600" dirty="0"/>
              <a:t>, </a:t>
            </a:r>
            <a:r>
              <a:rPr lang="en-US" sz="1600" dirty="0" err="1"/>
              <a:t>así</a:t>
            </a:r>
            <a:r>
              <a:rPr lang="en-US" sz="1600" dirty="0"/>
              <a:t> </a:t>
            </a:r>
            <a:r>
              <a:rPr lang="en-US" sz="1600" dirty="0" err="1"/>
              <a:t>como</a:t>
            </a:r>
            <a:r>
              <a:rPr lang="en-US" sz="1600" dirty="0"/>
              <a:t> </a:t>
            </a:r>
            <a:r>
              <a:rPr lang="en-US" sz="1600" dirty="0" err="1"/>
              <a:t>otras</a:t>
            </a:r>
            <a:r>
              <a:rPr lang="en-US" sz="1600" dirty="0"/>
              <a:t> </a:t>
            </a:r>
            <a:r>
              <a:rPr lang="en-US" sz="1600" dirty="0" err="1"/>
              <a:t>formas</a:t>
            </a:r>
            <a:r>
              <a:rPr lang="en-US" sz="1600" dirty="0"/>
              <a:t> </a:t>
            </a:r>
            <a:r>
              <a:rPr lang="en-US" sz="1600" dirty="0" err="1"/>
              <a:t>especializadas</a:t>
            </a:r>
            <a:r>
              <a:rPr lang="en-US" sz="1600" dirty="0"/>
              <a:t> </a:t>
            </a:r>
            <a:r>
              <a:rPr lang="en-US" sz="1600" dirty="0" err="1"/>
              <a:t>como</a:t>
            </a:r>
            <a:r>
              <a:rPr lang="en-US" sz="1600" dirty="0"/>
              <a:t> </a:t>
            </a:r>
            <a:r>
              <a:rPr lang="en-US" sz="1600" dirty="0" err="1"/>
              <a:t>publicidad</a:t>
            </a:r>
            <a:r>
              <a:rPr lang="en-US" sz="1600" dirty="0"/>
              <a:t> </a:t>
            </a:r>
            <a:r>
              <a:rPr lang="en-US" sz="1600" dirty="0" err="1"/>
              <a:t>en</a:t>
            </a:r>
            <a:r>
              <a:rPr lang="en-US" sz="1600" dirty="0"/>
              <a:t> cines</a:t>
            </a:r>
          </a:p>
          <a:p>
            <a:r>
              <a:rPr lang="en-US" sz="1600" b="1" dirty="0"/>
              <a:t>Email </a:t>
            </a:r>
            <a:r>
              <a:rPr lang="en-US" sz="1600" b="1" dirty="0" err="1"/>
              <a:t>directo</a:t>
            </a:r>
            <a:r>
              <a:rPr lang="en-US" sz="1600" b="1" dirty="0"/>
              <a:t>:</a:t>
            </a:r>
            <a:r>
              <a:rPr lang="en-US" sz="1600" dirty="0"/>
              <a:t> </a:t>
            </a:r>
            <a:r>
              <a:rPr lang="en-US" sz="1600" dirty="0" err="1"/>
              <a:t>Incluye</a:t>
            </a:r>
            <a:r>
              <a:rPr lang="en-US" sz="1600" dirty="0"/>
              <a:t> fliers, </a:t>
            </a:r>
            <a:r>
              <a:rPr lang="en-US" sz="1600" dirty="0" err="1"/>
              <a:t>postales</a:t>
            </a:r>
            <a:r>
              <a:rPr lang="en-US" sz="1600" dirty="0"/>
              <a:t>, </a:t>
            </a:r>
            <a:r>
              <a:rPr lang="en-US" sz="1600" dirty="0" err="1"/>
              <a:t>folletos</a:t>
            </a:r>
            <a:r>
              <a:rPr lang="en-US" sz="1600" dirty="0"/>
              <a:t>, cartas, </a:t>
            </a:r>
            <a:r>
              <a:rPr lang="en-US" sz="1600" dirty="0" err="1"/>
              <a:t>catálogos</a:t>
            </a:r>
            <a:r>
              <a:rPr lang="en-US" sz="1600" dirty="0"/>
              <a:t>, y </a:t>
            </a:r>
            <a:r>
              <a:rPr lang="en-US" sz="1600" dirty="0" err="1"/>
              <a:t>otros</a:t>
            </a:r>
            <a:r>
              <a:rPr lang="en-US" sz="1600" dirty="0"/>
              <a:t> </a:t>
            </a:r>
            <a:r>
              <a:rPr lang="en-US" sz="1600" dirty="0" err="1"/>
              <a:t>materiales</a:t>
            </a:r>
            <a:r>
              <a:rPr lang="en-US" sz="1600" dirty="0"/>
              <a:t> </a:t>
            </a:r>
            <a:r>
              <a:rPr lang="en-US" sz="1600" dirty="0" err="1"/>
              <a:t>impresos</a:t>
            </a:r>
            <a:r>
              <a:rPr lang="en-US" sz="1600" dirty="0"/>
              <a:t> que se </a:t>
            </a:r>
            <a:r>
              <a:rPr lang="en-US" sz="1600" dirty="0" err="1"/>
              <a:t>pueden</a:t>
            </a:r>
            <a:r>
              <a:rPr lang="en-US" sz="1600" dirty="0"/>
              <a:t> </a:t>
            </a:r>
            <a:r>
              <a:rPr lang="en-US" sz="1600" dirty="0" err="1"/>
              <a:t>enviar</a:t>
            </a:r>
            <a:r>
              <a:rPr lang="en-US" sz="1600" dirty="0"/>
              <a:t> </a:t>
            </a:r>
            <a:r>
              <a:rPr lang="en-US" sz="1600" dirty="0" err="1"/>
              <a:t>por</a:t>
            </a:r>
            <a:r>
              <a:rPr lang="en-US" sz="1600" dirty="0"/>
              <a:t> email </a:t>
            </a:r>
            <a:r>
              <a:rPr lang="en-US" sz="1600" dirty="0" err="1"/>
              <a:t>directamente</a:t>
            </a:r>
            <a:r>
              <a:rPr lang="en-US" sz="1600" dirty="0"/>
              <a:t> a </a:t>
            </a:r>
            <a:r>
              <a:rPr lang="en-US" sz="1600" dirty="0" err="1"/>
              <a:t>los</a:t>
            </a:r>
            <a:r>
              <a:rPr lang="en-US" sz="1600" dirty="0"/>
              <a:t> </a:t>
            </a:r>
            <a:r>
              <a:rPr lang="en-US" sz="1600" dirty="0" err="1"/>
              <a:t>usuarios</a:t>
            </a:r>
            <a:endParaRPr lang="en-US" sz="1600" dirty="0"/>
          </a:p>
          <a:p>
            <a:r>
              <a:rPr lang="en-US" sz="1600" b="1" dirty="0"/>
              <a:t>Telemarketing:</a:t>
            </a:r>
            <a:r>
              <a:rPr lang="en-US" sz="1600" dirty="0"/>
              <a:t> </a:t>
            </a:r>
            <a:r>
              <a:rPr lang="en-US" sz="1600" dirty="0" err="1"/>
              <a:t>Incluye</a:t>
            </a:r>
            <a:r>
              <a:rPr lang="en-US" sz="1600" dirty="0"/>
              <a:t> </a:t>
            </a:r>
            <a:r>
              <a:rPr lang="en-US" sz="1600" dirty="0" err="1"/>
              <a:t>llamadas</a:t>
            </a:r>
            <a:r>
              <a:rPr lang="en-US" sz="1600" dirty="0"/>
              <a:t> bajo </a:t>
            </a:r>
            <a:r>
              <a:rPr lang="en-US" sz="1600" dirty="0" err="1"/>
              <a:t>petición</a:t>
            </a:r>
            <a:r>
              <a:rPr lang="en-US" sz="1600" dirty="0"/>
              <a:t> y </a:t>
            </a:r>
            <a:r>
              <a:rPr lang="en-US" sz="1600" dirty="0" err="1"/>
              <a:t>llamada</a:t>
            </a:r>
            <a:r>
              <a:rPr lang="en-US" sz="1600" dirty="0"/>
              <a:t> </a:t>
            </a:r>
            <a:r>
              <a:rPr lang="en-US" sz="1600" dirty="0" err="1"/>
              <a:t>en</a:t>
            </a:r>
            <a:r>
              <a:rPr lang="en-US" sz="1600" dirty="0"/>
              <a:t> </a:t>
            </a:r>
            <a:r>
              <a:rPr lang="en-US" sz="1600" dirty="0" err="1"/>
              <a:t>frío</a:t>
            </a:r>
            <a:r>
              <a:rPr lang="en-US" sz="1600" dirty="0"/>
              <a:t> a </a:t>
            </a:r>
            <a:r>
              <a:rPr lang="en-US" sz="1600" dirty="0" err="1"/>
              <a:t>los</a:t>
            </a:r>
            <a:r>
              <a:rPr lang="en-US" sz="1600" dirty="0"/>
              <a:t> </a:t>
            </a:r>
            <a:r>
              <a:rPr lang="en-US" sz="1600" dirty="0" err="1"/>
              <a:t>usuarios</a:t>
            </a:r>
            <a:endParaRPr lang="en-US" sz="1600" dirty="0"/>
          </a:p>
          <a:p>
            <a:pPr algn="ctr"/>
            <a:endParaRPr lang="el-GR" sz="1600" dirty="0"/>
          </a:p>
        </p:txBody>
      </p:sp>
      <p:sp>
        <p:nvSpPr>
          <p:cNvPr id="8" name="Ορθογώνιο: Στρογγύλεμα γωνιών 7">
            <a:extLst>
              <a:ext uri="{FF2B5EF4-FFF2-40B4-BE49-F238E27FC236}">
                <a16:creationId xmlns:a16="http://schemas.microsoft.com/office/drawing/2014/main" id="{9E1B4D98-DD2D-4AF2-966A-81116630D9C7}"/>
              </a:ext>
            </a:extLst>
          </p:cNvPr>
          <p:cNvSpPr/>
          <p:nvPr/>
        </p:nvSpPr>
        <p:spPr>
          <a:xfrm>
            <a:off x="6209619" y="1936957"/>
            <a:ext cx="5054221" cy="37646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en-US" sz="1600" b="1" dirty="0" err="1">
                <a:solidFill>
                  <a:srgbClr val="7030A0"/>
                </a:solidFill>
              </a:rPr>
              <a:t>Herramientas</a:t>
            </a:r>
            <a:r>
              <a:rPr lang="en-US" sz="1600" b="1" dirty="0">
                <a:solidFill>
                  <a:srgbClr val="7030A0"/>
                </a:solidFill>
              </a:rPr>
              <a:t> de Marketing </a:t>
            </a:r>
            <a:r>
              <a:rPr lang="en-US" sz="1600" b="1" dirty="0" err="1">
                <a:solidFill>
                  <a:srgbClr val="7030A0"/>
                </a:solidFill>
              </a:rPr>
              <a:t>modernas</a:t>
            </a:r>
            <a:r>
              <a:rPr lang="en-US" sz="1600" b="1" dirty="0">
                <a:solidFill>
                  <a:srgbClr val="7030A0"/>
                </a:solidFill>
              </a:rPr>
              <a:t> y online</a:t>
            </a:r>
            <a:endParaRPr lang="el-GR" sz="1600" b="1" dirty="0">
              <a:solidFill>
                <a:srgbClr val="7030A0"/>
              </a:solidFill>
            </a:endParaRPr>
          </a:p>
        </p:txBody>
      </p:sp>
      <p:sp>
        <p:nvSpPr>
          <p:cNvPr id="9" name="Ορθογώνιο: Στρογγύλεμα γωνιών 8">
            <a:extLst>
              <a:ext uri="{FF2B5EF4-FFF2-40B4-BE49-F238E27FC236}">
                <a16:creationId xmlns:a16="http://schemas.microsoft.com/office/drawing/2014/main" id="{4138CDB7-4C46-484F-AF0D-C535085B6E33}"/>
              </a:ext>
            </a:extLst>
          </p:cNvPr>
          <p:cNvSpPr/>
          <p:nvPr/>
        </p:nvSpPr>
        <p:spPr>
          <a:xfrm>
            <a:off x="6209619" y="2548299"/>
            <a:ext cx="5054221" cy="315334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1600" b="1" dirty="0" err="1"/>
              <a:t>Páginas</a:t>
            </a:r>
            <a:r>
              <a:rPr lang="en-US" sz="1600" b="1" dirty="0"/>
              <a:t> Web: </a:t>
            </a:r>
            <a:r>
              <a:rPr lang="en-US" sz="1600" dirty="0"/>
              <a:t>Se </a:t>
            </a:r>
            <a:r>
              <a:rPr lang="en-US" sz="1600" dirty="0" err="1"/>
              <a:t>usa</a:t>
            </a:r>
            <a:r>
              <a:rPr lang="en-US" sz="1600" dirty="0"/>
              <a:t> </a:t>
            </a:r>
            <a:r>
              <a:rPr lang="en-US" sz="1600" dirty="0" err="1"/>
              <a:t>como</a:t>
            </a:r>
            <a:r>
              <a:rPr lang="en-US" sz="1600" dirty="0"/>
              <a:t> </a:t>
            </a:r>
            <a:r>
              <a:rPr lang="en-US" sz="1600" dirty="0" err="1"/>
              <a:t>herramienta</a:t>
            </a:r>
            <a:r>
              <a:rPr lang="en-US" sz="1600" dirty="0"/>
              <a:t> de </a:t>
            </a:r>
            <a:r>
              <a:rPr lang="en-US" sz="1600" dirty="0" err="1"/>
              <a:t>marca</a:t>
            </a:r>
            <a:r>
              <a:rPr lang="en-US" sz="1600" dirty="0"/>
              <a:t> para </a:t>
            </a:r>
            <a:r>
              <a:rPr lang="en-US" sz="1600" dirty="0" err="1"/>
              <a:t>mejorar</a:t>
            </a:r>
            <a:r>
              <a:rPr lang="en-US" sz="1600" dirty="0"/>
              <a:t> la imagen y </a:t>
            </a:r>
            <a:r>
              <a:rPr lang="en-US" sz="1600" dirty="0" err="1"/>
              <a:t>educar</a:t>
            </a:r>
            <a:r>
              <a:rPr lang="en-US" sz="1600" dirty="0"/>
              <a:t> a </a:t>
            </a:r>
            <a:r>
              <a:rPr lang="en-US" sz="1600" dirty="0" err="1"/>
              <a:t>los</a:t>
            </a:r>
            <a:r>
              <a:rPr lang="en-US" sz="1600" dirty="0"/>
              <a:t> </a:t>
            </a:r>
            <a:r>
              <a:rPr lang="en-US" sz="1600" dirty="0" err="1"/>
              <a:t>clientes</a:t>
            </a:r>
            <a:r>
              <a:rPr lang="en-US" sz="1600" dirty="0"/>
              <a:t> </a:t>
            </a:r>
            <a:r>
              <a:rPr lang="en-US" sz="1600" dirty="0" err="1"/>
              <a:t>como</a:t>
            </a:r>
            <a:r>
              <a:rPr lang="en-US" sz="1600" dirty="0"/>
              <a:t> </a:t>
            </a:r>
            <a:r>
              <a:rPr lang="en-US" sz="1600" dirty="0" err="1"/>
              <a:t>una</a:t>
            </a:r>
            <a:r>
              <a:rPr lang="en-US" sz="1600" dirty="0"/>
              <a:t> </a:t>
            </a:r>
            <a:r>
              <a:rPr lang="en-US" sz="1600" dirty="0" err="1"/>
              <a:t>herramienta</a:t>
            </a:r>
            <a:r>
              <a:rPr lang="en-US" sz="1600" dirty="0"/>
              <a:t> de </a:t>
            </a:r>
            <a:r>
              <a:rPr lang="en-US" sz="1600" dirty="0" err="1"/>
              <a:t>comunicación</a:t>
            </a:r>
            <a:r>
              <a:rPr lang="en-US" sz="1600" dirty="0"/>
              <a:t> </a:t>
            </a:r>
            <a:r>
              <a:rPr lang="en-US" sz="1600" dirty="0" err="1"/>
              <a:t>en</a:t>
            </a:r>
            <a:r>
              <a:rPr lang="en-US" sz="1600" dirty="0"/>
              <a:t> vivo</a:t>
            </a:r>
          </a:p>
          <a:p>
            <a:r>
              <a:rPr lang="en-US" sz="1600" b="1" dirty="0" err="1"/>
              <a:t>Redes</a:t>
            </a:r>
            <a:r>
              <a:rPr lang="en-US" sz="1600" b="1" dirty="0"/>
              <a:t> </a:t>
            </a:r>
            <a:r>
              <a:rPr lang="en-US" sz="1600" b="1" dirty="0" err="1"/>
              <a:t>sociales</a:t>
            </a:r>
            <a:r>
              <a:rPr lang="en-US" sz="1600" b="1" dirty="0"/>
              <a:t>: </a:t>
            </a:r>
            <a:r>
              <a:rPr lang="en-US" sz="1600" dirty="0" err="1"/>
              <a:t>Incluir</a:t>
            </a:r>
            <a:r>
              <a:rPr lang="en-US" sz="1600" dirty="0"/>
              <a:t> Facebook y </a:t>
            </a:r>
            <a:r>
              <a:rPr lang="en-US" sz="1600" dirty="0" err="1"/>
              <a:t>otras</a:t>
            </a:r>
            <a:r>
              <a:rPr lang="en-US" sz="1600" dirty="0"/>
              <a:t> </a:t>
            </a:r>
            <a:r>
              <a:rPr lang="en-US" sz="1600" dirty="0" err="1"/>
              <a:t>redes</a:t>
            </a:r>
            <a:r>
              <a:rPr lang="en-US" sz="1600" dirty="0"/>
              <a:t> </a:t>
            </a:r>
            <a:r>
              <a:rPr lang="en-US" sz="1600" dirty="0" err="1"/>
              <a:t>sociales</a:t>
            </a:r>
            <a:r>
              <a:rPr lang="en-US" sz="1600" dirty="0"/>
              <a:t> que </a:t>
            </a:r>
            <a:r>
              <a:rPr lang="en-US" sz="1600" dirty="0" err="1"/>
              <a:t>multiplican</a:t>
            </a:r>
            <a:r>
              <a:rPr lang="en-US" sz="1600" dirty="0"/>
              <a:t> el </a:t>
            </a:r>
            <a:r>
              <a:rPr lang="en-US" sz="1600" dirty="0" err="1"/>
              <a:t>público</a:t>
            </a:r>
            <a:r>
              <a:rPr lang="en-US" sz="1600" dirty="0"/>
              <a:t> </a:t>
            </a:r>
            <a:r>
              <a:rPr lang="en-US" sz="1600" dirty="0" err="1"/>
              <a:t>objetivo</a:t>
            </a:r>
            <a:r>
              <a:rPr lang="en-US" sz="1600" dirty="0"/>
              <a:t> y </a:t>
            </a:r>
            <a:r>
              <a:rPr lang="en-US" sz="1600" dirty="0" err="1"/>
              <a:t>facilitan</a:t>
            </a:r>
            <a:r>
              <a:rPr lang="en-US" sz="1600" dirty="0"/>
              <a:t> el marketing </a:t>
            </a:r>
            <a:r>
              <a:rPr lang="en-US" sz="1600" dirty="0" err="1"/>
              <a:t>orientado</a:t>
            </a:r>
            <a:r>
              <a:rPr lang="en-US" sz="1600" dirty="0"/>
              <a:t> a </a:t>
            </a:r>
            <a:r>
              <a:rPr lang="en-US" sz="1600" dirty="0" err="1"/>
              <a:t>usuarios</a:t>
            </a:r>
            <a:endParaRPr lang="en-US" sz="1600" dirty="0"/>
          </a:p>
          <a:p>
            <a:r>
              <a:rPr lang="en-US" sz="1600" b="1" dirty="0"/>
              <a:t>Marketing de </a:t>
            </a:r>
            <a:r>
              <a:rPr lang="en-US" sz="1600" b="1" dirty="0" err="1"/>
              <a:t>Contenido</a:t>
            </a:r>
            <a:r>
              <a:rPr lang="en-US" sz="1600" b="1" dirty="0"/>
              <a:t>: </a:t>
            </a:r>
            <a:r>
              <a:rPr lang="en-US" sz="1600" dirty="0"/>
              <a:t>Se </a:t>
            </a:r>
            <a:r>
              <a:rPr lang="en-US" sz="1600" dirty="0" err="1"/>
              <a:t>refiere</a:t>
            </a:r>
            <a:r>
              <a:rPr lang="en-US" sz="1600" dirty="0"/>
              <a:t> al </a:t>
            </a:r>
            <a:r>
              <a:rPr lang="en-US" sz="1600" dirty="0" err="1"/>
              <a:t>uso</a:t>
            </a:r>
            <a:r>
              <a:rPr lang="en-US" sz="1600" dirty="0"/>
              <a:t> de </a:t>
            </a:r>
            <a:r>
              <a:rPr lang="en-US" sz="1600" dirty="0" err="1"/>
              <a:t>contenido</a:t>
            </a:r>
            <a:r>
              <a:rPr lang="en-US" sz="1600" dirty="0"/>
              <a:t> </a:t>
            </a:r>
            <a:r>
              <a:rPr lang="en-US" sz="1600" dirty="0" err="1"/>
              <a:t>útil</a:t>
            </a:r>
            <a:r>
              <a:rPr lang="en-US" sz="1600" dirty="0"/>
              <a:t> y </a:t>
            </a:r>
            <a:r>
              <a:rPr lang="en-US" sz="1600" dirty="0" err="1"/>
              <a:t>rico</a:t>
            </a:r>
            <a:r>
              <a:rPr lang="en-US" sz="1600" dirty="0"/>
              <a:t> para </a:t>
            </a:r>
            <a:r>
              <a:rPr lang="en-US" sz="1600" dirty="0" err="1"/>
              <a:t>crear</a:t>
            </a:r>
            <a:r>
              <a:rPr lang="en-US" sz="1600" dirty="0"/>
              <a:t> </a:t>
            </a:r>
            <a:r>
              <a:rPr lang="en-US" sz="1600" dirty="0" err="1"/>
              <a:t>conciencia</a:t>
            </a:r>
            <a:r>
              <a:rPr lang="en-US" sz="1600" dirty="0"/>
              <a:t> y </a:t>
            </a:r>
            <a:r>
              <a:rPr lang="en-US" sz="1600" dirty="0" err="1"/>
              <a:t>crear</a:t>
            </a:r>
            <a:r>
              <a:rPr lang="en-US" sz="1600" dirty="0"/>
              <a:t> valor para el </a:t>
            </a:r>
            <a:r>
              <a:rPr lang="en-US" sz="1600" dirty="0" err="1"/>
              <a:t>producto</a:t>
            </a:r>
            <a:r>
              <a:rPr lang="en-US" sz="1600" dirty="0"/>
              <a:t>. </a:t>
            </a:r>
          </a:p>
          <a:p>
            <a:r>
              <a:rPr lang="en-US" sz="1600" b="1" dirty="0"/>
              <a:t>Google y Banner Adds: </a:t>
            </a:r>
            <a:r>
              <a:rPr lang="en-US" sz="1600" dirty="0" err="1"/>
              <a:t>Usar</a:t>
            </a:r>
            <a:r>
              <a:rPr lang="en-US" sz="1600" dirty="0"/>
              <a:t> </a:t>
            </a:r>
            <a:r>
              <a:rPr lang="en-US" sz="1600" dirty="0" err="1"/>
              <a:t>campañas</a:t>
            </a:r>
            <a:r>
              <a:rPr lang="en-US" sz="1600" dirty="0"/>
              <a:t> de Adwords y </a:t>
            </a:r>
            <a:r>
              <a:rPr lang="en-US" sz="1600" dirty="0" err="1"/>
              <a:t>otras</a:t>
            </a:r>
            <a:r>
              <a:rPr lang="en-US" sz="1600" dirty="0"/>
              <a:t> </a:t>
            </a:r>
            <a:r>
              <a:rPr lang="en-US" sz="1600" dirty="0" err="1"/>
              <a:t>características</a:t>
            </a:r>
            <a:r>
              <a:rPr lang="en-US" sz="1600" dirty="0"/>
              <a:t> </a:t>
            </a:r>
            <a:r>
              <a:rPr lang="en-US" sz="1600" dirty="0" err="1"/>
              <a:t>crea</a:t>
            </a:r>
            <a:r>
              <a:rPr lang="en-US" sz="1600" dirty="0"/>
              <a:t> un nuevo canal de </a:t>
            </a:r>
            <a:r>
              <a:rPr lang="en-US" sz="1600" dirty="0" err="1"/>
              <a:t>comunicación</a:t>
            </a:r>
            <a:r>
              <a:rPr lang="en-US" sz="1600" dirty="0"/>
              <a:t> a bajo </a:t>
            </a:r>
            <a:r>
              <a:rPr lang="en-US" sz="1600" dirty="0" err="1"/>
              <a:t>coste</a:t>
            </a:r>
            <a:endParaRPr lang="en-US" sz="1600" b="1" dirty="0"/>
          </a:p>
        </p:txBody>
      </p:sp>
    </p:spTree>
    <p:extLst>
      <p:ext uri="{BB962C8B-B14F-4D97-AF65-F5344CB8AC3E}">
        <p14:creationId xmlns:p14="http://schemas.microsoft.com/office/powerpoint/2010/main" val="49631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Bases de un Plan de Marketing</a:t>
            </a:r>
            <a:r>
              <a:rPr lang="el-GR" sz="2800" b="1" dirty="0">
                <a:solidFill>
                  <a:srgbClr val="C00000"/>
                </a:solidFill>
              </a:rPr>
              <a:t> </a:t>
            </a:r>
            <a:r>
              <a:rPr lang="en-US" sz="2800" b="1" dirty="0">
                <a:solidFill>
                  <a:srgbClr val="C00000"/>
                </a:solidFill>
              </a:rPr>
              <a:t>– ELEMENTOS </a:t>
            </a:r>
            <a:r>
              <a:rPr lang="el-GR" sz="2800" b="1" dirty="0">
                <a:solidFill>
                  <a:srgbClr val="C00000"/>
                </a:solidFill>
              </a:rPr>
              <a:t>(1 </a:t>
            </a:r>
            <a:r>
              <a:rPr lang="es-ES" sz="2800" b="1" dirty="0">
                <a:solidFill>
                  <a:srgbClr val="C00000"/>
                </a:solidFill>
              </a:rPr>
              <a:t>de</a:t>
            </a:r>
            <a:r>
              <a:rPr lang="en-US" sz="2800" b="1" dirty="0">
                <a:solidFill>
                  <a:srgbClr val="C00000"/>
                </a:solidFill>
              </a:rPr>
              <a:t> 3)</a:t>
            </a:r>
          </a:p>
          <a:p>
            <a:pPr marL="0" indent="0" defTabSz="914400">
              <a:buFontTx/>
              <a:buNone/>
            </a:pPr>
            <a:r>
              <a:rPr lang="en-AU" sz="2800" dirty="0">
                <a:solidFill>
                  <a:srgbClr val="000000"/>
                </a:solidFill>
              </a:rPr>
              <a:t>Un </a:t>
            </a:r>
            <a:r>
              <a:rPr lang="en-AU" sz="2800" dirty="0" err="1">
                <a:solidFill>
                  <a:srgbClr val="000000"/>
                </a:solidFill>
              </a:rPr>
              <a:t>buen</a:t>
            </a:r>
            <a:r>
              <a:rPr lang="en-AU" sz="2800" dirty="0">
                <a:solidFill>
                  <a:srgbClr val="000000"/>
                </a:solidFill>
              </a:rPr>
              <a:t> plan de marketing </a:t>
            </a:r>
            <a:r>
              <a:rPr lang="en-AU" sz="2800" dirty="0" err="1">
                <a:solidFill>
                  <a:srgbClr val="000000"/>
                </a:solidFill>
              </a:rPr>
              <a:t>establece</a:t>
            </a:r>
            <a:r>
              <a:rPr lang="en-AU" sz="2800" dirty="0">
                <a:solidFill>
                  <a:srgbClr val="000000"/>
                </a:solidFill>
              </a:rPr>
              <a:t> </a:t>
            </a:r>
            <a:r>
              <a:rPr lang="en-AU" sz="2800" dirty="0" err="1">
                <a:solidFill>
                  <a:srgbClr val="000000"/>
                </a:solidFill>
              </a:rPr>
              <a:t>objetivos</a:t>
            </a:r>
            <a:r>
              <a:rPr lang="en-AU" sz="2800" dirty="0">
                <a:solidFill>
                  <a:srgbClr val="000000"/>
                </a:solidFill>
              </a:rPr>
              <a:t> </a:t>
            </a:r>
            <a:r>
              <a:rPr lang="en-AU" sz="2800" dirty="0" err="1">
                <a:solidFill>
                  <a:srgbClr val="000000"/>
                </a:solidFill>
              </a:rPr>
              <a:t>claros</a:t>
            </a:r>
            <a:r>
              <a:rPr lang="en-AU" sz="2800" dirty="0">
                <a:solidFill>
                  <a:srgbClr val="000000"/>
                </a:solidFill>
              </a:rPr>
              <a:t>, </a:t>
            </a:r>
            <a:r>
              <a:rPr lang="en-AU" sz="2800" dirty="0" err="1">
                <a:solidFill>
                  <a:srgbClr val="000000"/>
                </a:solidFill>
              </a:rPr>
              <a:t>reales</a:t>
            </a:r>
            <a:r>
              <a:rPr lang="en-AU" sz="2800" dirty="0">
                <a:solidFill>
                  <a:srgbClr val="000000"/>
                </a:solidFill>
              </a:rPr>
              <a:t> y </a:t>
            </a:r>
            <a:r>
              <a:rPr lang="en-AU" sz="2800" dirty="0" err="1">
                <a:solidFill>
                  <a:srgbClr val="000000"/>
                </a:solidFill>
              </a:rPr>
              <a:t>cuantificables</a:t>
            </a:r>
            <a:r>
              <a:rPr lang="en-AU" sz="2800" dirty="0">
                <a:solidFill>
                  <a:srgbClr val="000000"/>
                </a:solidFill>
              </a:rPr>
              <a:t>, </a:t>
            </a:r>
            <a:r>
              <a:rPr lang="en-AU" sz="2800" dirty="0" err="1">
                <a:solidFill>
                  <a:srgbClr val="000000"/>
                </a:solidFill>
              </a:rPr>
              <a:t>incluyendo</a:t>
            </a:r>
            <a:r>
              <a:rPr lang="en-AU" sz="2800" dirty="0">
                <a:solidFill>
                  <a:srgbClr val="000000"/>
                </a:solidFill>
              </a:rPr>
              <a:t> </a:t>
            </a:r>
            <a:r>
              <a:rPr lang="en-AU" sz="2800" dirty="0" err="1">
                <a:solidFill>
                  <a:srgbClr val="000000"/>
                </a:solidFill>
              </a:rPr>
              <a:t>plazos</a:t>
            </a:r>
            <a:r>
              <a:rPr lang="en-AU" sz="2800" dirty="0">
                <a:solidFill>
                  <a:srgbClr val="000000"/>
                </a:solidFill>
              </a:rPr>
              <a:t>, </a:t>
            </a:r>
            <a:r>
              <a:rPr lang="en-AU" sz="2800" dirty="0" err="1">
                <a:solidFill>
                  <a:srgbClr val="000000"/>
                </a:solidFill>
              </a:rPr>
              <a:t>asigna</a:t>
            </a:r>
            <a:r>
              <a:rPr lang="en-AU" sz="2800" dirty="0">
                <a:solidFill>
                  <a:srgbClr val="000000"/>
                </a:solidFill>
              </a:rPr>
              <a:t> un </a:t>
            </a:r>
            <a:r>
              <a:rPr lang="en-AU" sz="2800" dirty="0" err="1">
                <a:solidFill>
                  <a:srgbClr val="000000"/>
                </a:solidFill>
              </a:rPr>
              <a:t>presupuesto</a:t>
            </a:r>
            <a:r>
              <a:rPr lang="en-AU" sz="2800" dirty="0">
                <a:solidFill>
                  <a:srgbClr val="000000"/>
                </a:solidFill>
              </a:rPr>
              <a:t> y </a:t>
            </a:r>
            <a:r>
              <a:rPr lang="en-AU" sz="2800" dirty="0" err="1">
                <a:solidFill>
                  <a:srgbClr val="000000"/>
                </a:solidFill>
              </a:rPr>
              <a:t>responsabilidades</a:t>
            </a:r>
            <a:r>
              <a:rPr lang="en-AU" sz="2800" dirty="0">
                <a:solidFill>
                  <a:srgbClr val="000000"/>
                </a:solidFill>
              </a:rPr>
              <a:t>. </a:t>
            </a:r>
          </a:p>
          <a:p>
            <a:pPr marL="0" indent="0" defTabSz="914400">
              <a:buFontTx/>
              <a:buNone/>
            </a:pPr>
            <a:r>
              <a:rPr lang="en-AU" sz="2800" dirty="0">
                <a:solidFill>
                  <a:srgbClr val="000000"/>
                </a:solidFill>
              </a:rPr>
              <a:t>Un plan </a:t>
            </a:r>
            <a:r>
              <a:rPr lang="en-AU" sz="2800" b="1" i="1" dirty="0" err="1">
                <a:solidFill>
                  <a:srgbClr val="000000"/>
                </a:solidFill>
              </a:rPr>
              <a:t>puede</a:t>
            </a:r>
            <a:r>
              <a:rPr lang="en-AU" sz="2800" b="1" i="1" dirty="0">
                <a:solidFill>
                  <a:srgbClr val="000000"/>
                </a:solidFill>
              </a:rPr>
              <a:t> </a:t>
            </a:r>
            <a:r>
              <a:rPr lang="en-AU" sz="2800" b="1" i="1" dirty="0" err="1">
                <a:solidFill>
                  <a:srgbClr val="000000"/>
                </a:solidFill>
              </a:rPr>
              <a:t>contar</a:t>
            </a:r>
            <a:r>
              <a:rPr lang="en-AU" sz="2800" b="1" i="1" dirty="0">
                <a:solidFill>
                  <a:srgbClr val="000000"/>
                </a:solidFill>
              </a:rPr>
              <a:t> con </a:t>
            </a:r>
            <a:r>
              <a:rPr lang="en-AU" sz="2800" b="1" i="1" dirty="0" err="1">
                <a:solidFill>
                  <a:srgbClr val="000000"/>
                </a:solidFill>
              </a:rPr>
              <a:t>estos</a:t>
            </a:r>
            <a:r>
              <a:rPr lang="en-AU" sz="2800" b="1" i="1" dirty="0">
                <a:solidFill>
                  <a:srgbClr val="000000"/>
                </a:solidFill>
              </a:rPr>
              <a:t> </a:t>
            </a:r>
            <a:r>
              <a:rPr lang="en-AU" sz="2800" b="1" i="1" dirty="0" err="1">
                <a:solidFill>
                  <a:srgbClr val="FF0000"/>
                </a:solidFill>
              </a:rPr>
              <a:t>elementos</a:t>
            </a:r>
            <a:r>
              <a:rPr lang="en-AU" sz="2800" b="1" i="1" dirty="0">
                <a:solidFill>
                  <a:srgbClr val="FF0000"/>
                </a:solidFill>
              </a:rPr>
              <a:t>:</a:t>
            </a:r>
            <a:endParaRPr lang="en-IE" sz="2800" b="1" i="1" dirty="0">
              <a:solidFill>
                <a:srgbClr val="FF0000"/>
              </a:solidFill>
            </a:endParaRPr>
          </a:p>
          <a:p>
            <a:pPr lvl="0"/>
            <a:r>
              <a:rPr lang="en-US" sz="2400" dirty="0" err="1">
                <a:solidFill>
                  <a:srgbClr val="000000"/>
                </a:solidFill>
              </a:rPr>
              <a:t>Análisis</a:t>
            </a:r>
            <a:r>
              <a:rPr lang="en-US" sz="2400" dirty="0">
                <a:solidFill>
                  <a:srgbClr val="000000"/>
                </a:solidFill>
              </a:rPr>
              <a:t> de </a:t>
            </a:r>
            <a:r>
              <a:rPr lang="en-US" sz="2400" dirty="0" err="1">
                <a:solidFill>
                  <a:srgbClr val="000000"/>
                </a:solidFill>
              </a:rPr>
              <a:t>nuestro</a:t>
            </a:r>
            <a:r>
              <a:rPr lang="en-US" sz="2400" dirty="0">
                <a:solidFill>
                  <a:srgbClr val="000000"/>
                </a:solidFill>
              </a:rPr>
              <a:t> </a:t>
            </a:r>
            <a:r>
              <a:rPr lang="en-US" sz="2400" dirty="0" err="1">
                <a:solidFill>
                  <a:srgbClr val="000000"/>
                </a:solidFill>
              </a:rPr>
              <a:t>mercado</a:t>
            </a:r>
            <a:r>
              <a:rPr lang="en-US" sz="2400" dirty="0">
                <a:solidFill>
                  <a:srgbClr val="000000"/>
                </a:solidFill>
              </a:rPr>
              <a:t> </a:t>
            </a:r>
            <a:r>
              <a:rPr lang="en-US" sz="2400" dirty="0" err="1">
                <a:solidFill>
                  <a:srgbClr val="000000"/>
                </a:solidFill>
              </a:rPr>
              <a:t>objetivo</a:t>
            </a:r>
            <a:endParaRPr lang="el-GR" sz="2400" dirty="0">
              <a:solidFill>
                <a:srgbClr val="000000"/>
              </a:solidFill>
            </a:endParaRPr>
          </a:p>
          <a:p>
            <a:pPr lvl="0"/>
            <a:r>
              <a:rPr lang="en-US" sz="2400" dirty="0" err="1">
                <a:solidFill>
                  <a:srgbClr val="000000"/>
                </a:solidFill>
              </a:rPr>
              <a:t>Objetivos</a:t>
            </a:r>
            <a:r>
              <a:rPr lang="en-US" sz="2400" dirty="0">
                <a:solidFill>
                  <a:srgbClr val="000000"/>
                </a:solidFill>
              </a:rPr>
              <a:t> de </a:t>
            </a:r>
            <a:r>
              <a:rPr lang="en-US" sz="2400" dirty="0" err="1">
                <a:solidFill>
                  <a:srgbClr val="000000"/>
                </a:solidFill>
              </a:rPr>
              <a:t>negocios</a:t>
            </a:r>
            <a:endParaRPr lang="el-GR" sz="2400" dirty="0">
              <a:solidFill>
                <a:srgbClr val="000000"/>
              </a:solidFill>
            </a:endParaRPr>
          </a:p>
          <a:p>
            <a:pPr lvl="0"/>
            <a:r>
              <a:rPr lang="en-AU" sz="2400" dirty="0" err="1">
                <a:solidFill>
                  <a:srgbClr val="000000"/>
                </a:solidFill>
              </a:rPr>
              <a:t>Estrategias</a:t>
            </a:r>
            <a:r>
              <a:rPr lang="en-AU" sz="2400" dirty="0">
                <a:solidFill>
                  <a:srgbClr val="000000"/>
                </a:solidFill>
              </a:rPr>
              <a:t> claves</a:t>
            </a:r>
            <a:endParaRPr lang="el-GR" sz="2400" dirty="0">
              <a:solidFill>
                <a:srgbClr val="000000"/>
              </a:solidFill>
            </a:endParaRPr>
          </a:p>
          <a:p>
            <a:pPr lvl="0"/>
            <a:r>
              <a:rPr lang="en-AU" sz="2400" dirty="0" err="1">
                <a:solidFill>
                  <a:srgbClr val="000000"/>
                </a:solidFill>
              </a:rPr>
              <a:t>Pasos</a:t>
            </a:r>
            <a:r>
              <a:rPr lang="en-AU" sz="2400" dirty="0">
                <a:solidFill>
                  <a:srgbClr val="000000"/>
                </a:solidFill>
              </a:rPr>
              <a:t> para </a:t>
            </a:r>
            <a:r>
              <a:rPr lang="en-AU" sz="2400" dirty="0" err="1">
                <a:solidFill>
                  <a:srgbClr val="000000"/>
                </a:solidFill>
              </a:rPr>
              <a:t>lograr</a:t>
            </a:r>
            <a:r>
              <a:rPr lang="en-AU" sz="2400" dirty="0">
                <a:solidFill>
                  <a:srgbClr val="000000"/>
                </a:solidFill>
              </a:rPr>
              <a:t> </a:t>
            </a:r>
            <a:r>
              <a:rPr lang="en-AU" sz="2400" dirty="0" err="1">
                <a:solidFill>
                  <a:srgbClr val="000000"/>
                </a:solidFill>
              </a:rPr>
              <a:t>nuestros</a:t>
            </a:r>
            <a:r>
              <a:rPr lang="en-AU" sz="2400" dirty="0">
                <a:solidFill>
                  <a:srgbClr val="000000"/>
                </a:solidFill>
              </a:rPr>
              <a:t> </a:t>
            </a:r>
            <a:r>
              <a:rPr lang="en-AU" sz="2400" dirty="0" err="1">
                <a:solidFill>
                  <a:srgbClr val="000000"/>
                </a:solidFill>
              </a:rPr>
              <a:t>objetivos</a:t>
            </a:r>
            <a:endParaRPr lang="el-GR" sz="2400" dirty="0">
              <a:solidFill>
                <a:srgbClr val="000000"/>
              </a:solidFill>
            </a:endParaRPr>
          </a:p>
          <a:p>
            <a:pPr lvl="0"/>
            <a:r>
              <a:rPr lang="en-AU" sz="2400" dirty="0" err="1">
                <a:solidFill>
                  <a:srgbClr val="000000"/>
                </a:solidFill>
              </a:rPr>
              <a:t>Presupuesto</a:t>
            </a:r>
            <a:r>
              <a:rPr lang="en-AU" sz="2400" dirty="0">
                <a:solidFill>
                  <a:srgbClr val="000000"/>
                </a:solidFill>
              </a:rPr>
              <a:t> </a:t>
            </a:r>
            <a:r>
              <a:rPr lang="en-AU" sz="2400" dirty="0" err="1">
                <a:solidFill>
                  <a:srgbClr val="000000"/>
                </a:solidFill>
              </a:rPr>
              <a:t>propuesto</a:t>
            </a:r>
            <a:endParaRPr lang="el-GR" sz="2400" dirty="0">
              <a:solidFill>
                <a:srgbClr val="000000"/>
              </a:solidFill>
            </a:endParaRPr>
          </a:p>
          <a:p>
            <a:pPr lvl="0"/>
            <a:r>
              <a:rPr lang="es-ES" sz="2400" dirty="0">
                <a:solidFill>
                  <a:srgbClr val="000000"/>
                </a:solidFill>
              </a:rPr>
              <a:t>Sincronización</a:t>
            </a:r>
            <a:endParaRPr lang="en-US" i="1" dirty="0">
              <a:solidFill>
                <a:srgbClr val="FF0000"/>
              </a:solidFill>
            </a:endParaRPr>
          </a:p>
          <a:p>
            <a:pPr marL="176213" indent="0" defTabSz="914400">
              <a:buFontTx/>
              <a:buNone/>
            </a:pPr>
            <a:endParaRPr lang="en-US" sz="1800" b="1"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212954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Bases de un Plan de Marketing – CONTENIDOS (2 de 3)</a:t>
            </a:r>
            <a:endParaRPr lang="en-US" sz="2800" b="1" dirty="0">
              <a:solidFill>
                <a:srgbClr val="C00000"/>
              </a:solidFill>
            </a:endParaRPr>
          </a:p>
          <a:p>
            <a:pPr marL="0" indent="0">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176213" indent="0" defTabSz="914400">
              <a:buFontTx/>
              <a:buNone/>
            </a:pPr>
            <a:endParaRPr lang="en-US" sz="1800" b="1"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id="{09B6D563-DB7D-4C91-9B70-19F46BD2B469}"/>
              </a:ext>
            </a:extLst>
          </p:cNvPr>
          <p:cNvGraphicFramePr>
            <a:graphicFrameLocks noGrp="1"/>
          </p:cNvGraphicFramePr>
          <p:nvPr>
            <p:extLst>
              <p:ext uri="{D42A27DB-BD31-4B8C-83A1-F6EECF244321}">
                <p14:modId xmlns:p14="http://schemas.microsoft.com/office/powerpoint/2010/main" val="544156293"/>
              </p:ext>
            </p:extLst>
          </p:nvPr>
        </p:nvGraphicFramePr>
        <p:xfrm>
          <a:off x="762000" y="1888008"/>
          <a:ext cx="11605301" cy="4683760"/>
        </p:xfrm>
        <a:graphic>
          <a:graphicData uri="http://schemas.openxmlformats.org/drawingml/2006/table">
            <a:tbl>
              <a:tblPr firstRow="1" bandRow="1">
                <a:tableStyleId>{5C22544A-7EE6-4342-B048-85BDC9FD1C3A}</a:tableStyleId>
              </a:tblPr>
              <a:tblGrid>
                <a:gridCol w="3415030">
                  <a:extLst>
                    <a:ext uri="{9D8B030D-6E8A-4147-A177-3AD203B41FA5}">
                      <a16:colId xmlns:a16="http://schemas.microsoft.com/office/drawing/2014/main" val="1824693322"/>
                    </a:ext>
                  </a:extLst>
                </a:gridCol>
                <a:gridCol w="2349910">
                  <a:extLst>
                    <a:ext uri="{9D8B030D-6E8A-4147-A177-3AD203B41FA5}">
                      <a16:colId xmlns:a16="http://schemas.microsoft.com/office/drawing/2014/main" val="936614216"/>
                    </a:ext>
                  </a:extLst>
                </a:gridCol>
                <a:gridCol w="2772697">
                  <a:extLst>
                    <a:ext uri="{9D8B030D-6E8A-4147-A177-3AD203B41FA5}">
                      <a16:colId xmlns:a16="http://schemas.microsoft.com/office/drawing/2014/main" val="3312898970"/>
                    </a:ext>
                  </a:extLst>
                </a:gridCol>
                <a:gridCol w="3067664">
                  <a:extLst>
                    <a:ext uri="{9D8B030D-6E8A-4147-A177-3AD203B41FA5}">
                      <a16:colId xmlns:a16="http://schemas.microsoft.com/office/drawing/2014/main" val="3909775282"/>
                    </a:ext>
                  </a:extLst>
                </a:gridCol>
              </a:tblGrid>
              <a:tr h="370840">
                <a:tc>
                  <a:txBody>
                    <a:bodyPr/>
                    <a:lstStyle/>
                    <a:p>
                      <a:r>
                        <a:rPr lang="en-US" sz="1800" b="1" i="0" kern="1200" dirty="0">
                          <a:solidFill>
                            <a:srgbClr val="990000"/>
                          </a:solidFill>
                          <a:effectLst/>
                          <a:latin typeface="+mn-lt"/>
                          <a:ea typeface="+mn-ea"/>
                          <a:cs typeface="+mn-cs"/>
                        </a:rPr>
                        <a:t>1. La </a:t>
                      </a:r>
                      <a:r>
                        <a:rPr lang="en-US" sz="1800" b="1" i="0" kern="1200" dirty="0" err="1">
                          <a:solidFill>
                            <a:srgbClr val="990000"/>
                          </a:solidFill>
                          <a:effectLst/>
                          <a:latin typeface="+mn-lt"/>
                          <a:ea typeface="+mn-ea"/>
                          <a:cs typeface="+mn-cs"/>
                        </a:rPr>
                        <a:t>Empresa</a:t>
                      </a:r>
                      <a:endParaRPr lang="el-GR" sz="1800" b="1" i="0" kern="1200" dirty="0">
                        <a:solidFill>
                          <a:srgbClr val="990000"/>
                        </a:solidFill>
                        <a:effectLst/>
                        <a:latin typeface="+mn-lt"/>
                        <a:ea typeface="+mn-ea"/>
                        <a:cs typeface="+mn-cs"/>
                      </a:endParaRPr>
                    </a:p>
                  </a:txBody>
                  <a:tcPr/>
                </a:tc>
                <a:tc>
                  <a:txBody>
                    <a:bodyPr/>
                    <a:lstStyle/>
                    <a:p>
                      <a:r>
                        <a:rPr lang="en-AU" sz="1800" b="1" i="0" kern="1200" dirty="0">
                          <a:solidFill>
                            <a:srgbClr val="990000"/>
                          </a:solidFill>
                          <a:effectLst/>
                          <a:latin typeface="+mn-lt"/>
                          <a:ea typeface="+mn-ea"/>
                          <a:cs typeface="+mn-cs"/>
                        </a:rPr>
                        <a:t>2. El </a:t>
                      </a:r>
                      <a:r>
                        <a:rPr lang="en-AU" sz="1800" b="1" i="0" kern="1200" dirty="0" err="1">
                          <a:solidFill>
                            <a:srgbClr val="990000"/>
                          </a:solidFill>
                          <a:effectLst/>
                          <a:latin typeface="+mn-lt"/>
                          <a:ea typeface="+mn-ea"/>
                          <a:cs typeface="+mn-cs"/>
                        </a:rPr>
                        <a:t>Propósito</a:t>
                      </a:r>
                      <a:endParaRPr lang="el-GR" sz="1800" b="1" i="0" kern="1200" dirty="0">
                        <a:solidFill>
                          <a:srgbClr val="990000"/>
                        </a:solidFill>
                        <a:effectLst/>
                        <a:latin typeface="+mn-lt"/>
                        <a:ea typeface="+mn-ea"/>
                        <a:cs typeface="+mn-cs"/>
                      </a:endParaRPr>
                    </a:p>
                  </a:txBody>
                  <a:tcPr/>
                </a:tc>
                <a:tc>
                  <a:txBody>
                    <a:bodyPr/>
                    <a:lstStyle/>
                    <a:p>
                      <a:r>
                        <a:rPr lang="en-AU" sz="1800" b="1" i="0" kern="1200" dirty="0">
                          <a:solidFill>
                            <a:srgbClr val="990000"/>
                          </a:solidFill>
                          <a:effectLst/>
                          <a:latin typeface="+mn-lt"/>
                          <a:ea typeface="+mn-ea"/>
                          <a:cs typeface="+mn-cs"/>
                        </a:rPr>
                        <a:t>3. El </a:t>
                      </a:r>
                      <a:r>
                        <a:rPr lang="en-AU" sz="1800" b="1" i="0" kern="1200" dirty="0" err="1">
                          <a:solidFill>
                            <a:srgbClr val="990000"/>
                          </a:solidFill>
                          <a:effectLst/>
                          <a:latin typeface="+mn-lt"/>
                          <a:ea typeface="+mn-ea"/>
                          <a:cs typeface="+mn-cs"/>
                        </a:rPr>
                        <a:t>Futuro</a:t>
                      </a:r>
                      <a:endParaRPr lang="el-GR" sz="1800" b="1" i="0" kern="1200" dirty="0">
                        <a:solidFill>
                          <a:srgbClr val="990000"/>
                        </a:solidFill>
                        <a:effectLst/>
                        <a:latin typeface="+mn-lt"/>
                        <a:ea typeface="+mn-ea"/>
                        <a:cs typeface="+mn-cs"/>
                      </a:endParaRPr>
                    </a:p>
                  </a:txBody>
                  <a:tcPr/>
                </a:tc>
                <a:tc>
                  <a:txBody>
                    <a:bodyPr/>
                    <a:lstStyle/>
                    <a:p>
                      <a:r>
                        <a:rPr lang="el-GR" sz="1800" b="1" i="0" kern="1200" dirty="0">
                          <a:solidFill>
                            <a:srgbClr val="990000"/>
                          </a:solidFill>
                          <a:effectLst/>
                          <a:latin typeface="+mn-lt"/>
                          <a:ea typeface="+mn-ea"/>
                          <a:cs typeface="+mn-cs"/>
                        </a:rPr>
                        <a:t>4. </a:t>
                      </a:r>
                      <a:r>
                        <a:rPr lang="es-ES" sz="1800" b="1" i="0" kern="1200" dirty="0">
                          <a:solidFill>
                            <a:srgbClr val="990000"/>
                          </a:solidFill>
                          <a:effectLst/>
                          <a:latin typeface="+mn-lt"/>
                          <a:ea typeface="+mn-ea"/>
                          <a:cs typeface="+mn-cs"/>
                        </a:rPr>
                        <a:t>La Financiación</a:t>
                      </a:r>
                      <a:endParaRPr lang="el-GR" sz="1800" b="1" i="0" kern="1200" dirty="0">
                        <a:solidFill>
                          <a:srgbClr val="990000"/>
                        </a:solidFill>
                        <a:effectLst/>
                        <a:latin typeface="+mn-lt"/>
                        <a:ea typeface="+mn-ea"/>
                        <a:cs typeface="+mn-cs"/>
                      </a:endParaRPr>
                    </a:p>
                  </a:txBody>
                  <a:tcPr/>
                </a:tc>
                <a:extLst>
                  <a:ext uri="{0D108BD9-81ED-4DB2-BD59-A6C34878D82A}">
                    <a16:rowId xmlns:a16="http://schemas.microsoft.com/office/drawing/2014/main" val="4157431986"/>
                  </a:ext>
                </a:extLst>
              </a:tr>
              <a:tr h="370840">
                <a:tc>
                  <a:txBody>
                    <a:bodyPr/>
                    <a:lstStyle/>
                    <a:p>
                      <a:r>
                        <a:rPr lang="en-US" sz="1800" kern="1200" dirty="0" err="1">
                          <a:solidFill>
                            <a:schemeClr val="dk1"/>
                          </a:solidFill>
                          <a:effectLst/>
                          <a:latin typeface="+mn-lt"/>
                          <a:ea typeface="+mn-ea"/>
                          <a:cs typeface="+mn-cs"/>
                        </a:rPr>
                        <a:t>Visión</a:t>
                      </a:r>
                      <a:r>
                        <a:rPr lang="en-US" sz="1800" kern="1200">
                          <a:solidFill>
                            <a:schemeClr val="dk1"/>
                          </a:solidFill>
                          <a:effectLst/>
                          <a:latin typeface="+mn-lt"/>
                          <a:ea typeface="+mn-ea"/>
                          <a:cs typeface="+mn-cs"/>
                        </a:rPr>
                        <a:t> general </a:t>
                      </a:r>
                      <a:r>
                        <a:rPr lang="en-US" sz="1800" kern="1200" dirty="0">
                          <a:solidFill>
                            <a:schemeClr val="dk1"/>
                          </a:solidFill>
                          <a:effectLst/>
                          <a:latin typeface="+mn-lt"/>
                          <a:ea typeface="+mn-ea"/>
                          <a:cs typeface="+mn-cs"/>
                        </a:rPr>
                        <a:t>del </a:t>
                      </a:r>
                      <a:r>
                        <a:rPr lang="en-US" sz="1800" kern="1200" dirty="0" err="1">
                          <a:solidFill>
                            <a:schemeClr val="dk1"/>
                          </a:solidFill>
                          <a:effectLst/>
                          <a:latin typeface="+mn-lt"/>
                          <a:ea typeface="+mn-ea"/>
                          <a:cs typeface="+mn-cs"/>
                        </a:rPr>
                        <a:t>negocio</a:t>
                      </a:r>
                      <a:endParaRPr lang="el-GR" dirty="0"/>
                    </a:p>
                  </a:txBody>
                  <a:tcPr anchor="ctr"/>
                </a:tc>
                <a:tc>
                  <a:txBody>
                    <a:bodyPr/>
                    <a:lstStyle/>
                    <a:p>
                      <a:r>
                        <a:rPr lang="en-US" dirty="0" err="1"/>
                        <a:t>Declaración</a:t>
                      </a:r>
                      <a:r>
                        <a:rPr lang="en-US" dirty="0"/>
                        <a:t> de la </a:t>
                      </a:r>
                      <a:r>
                        <a:rPr lang="en-US" dirty="0" err="1"/>
                        <a:t>Visión</a:t>
                      </a:r>
                      <a:endParaRPr lang="el-GR" dirty="0"/>
                    </a:p>
                  </a:txBody>
                  <a:tcPr anchor="ctr"/>
                </a:tc>
                <a:tc>
                  <a:txBody>
                    <a:bodyPr/>
                    <a:lstStyle/>
                    <a:p>
                      <a:r>
                        <a:rPr lang="en-US" dirty="0" err="1"/>
                        <a:t>Posición</a:t>
                      </a:r>
                      <a:r>
                        <a:rPr lang="en-US" dirty="0"/>
                        <a:t> </a:t>
                      </a:r>
                      <a:r>
                        <a:rPr lang="en-US" dirty="0" err="1"/>
                        <a:t>única</a:t>
                      </a:r>
                      <a:r>
                        <a:rPr lang="en-US" dirty="0"/>
                        <a:t> de </a:t>
                      </a:r>
                      <a:r>
                        <a:rPr lang="en-US" dirty="0" err="1"/>
                        <a:t>venta</a:t>
                      </a:r>
                      <a:endParaRPr lang="el-GR" dirty="0"/>
                    </a:p>
                  </a:txBody>
                  <a:tcPr anchor="ctr"/>
                </a:tc>
                <a:tc>
                  <a:txBody>
                    <a:bodyPr/>
                    <a:lstStyle/>
                    <a:p>
                      <a:r>
                        <a:rPr lang="en-AU" sz="1800" kern="1200" dirty="0" err="1">
                          <a:solidFill>
                            <a:schemeClr val="dk1"/>
                          </a:solidFill>
                          <a:effectLst/>
                          <a:latin typeface="+mn-lt"/>
                          <a:ea typeface="+mn-ea"/>
                          <a:cs typeface="+mn-cs"/>
                        </a:rPr>
                        <a:t>Precio</a:t>
                      </a:r>
                      <a:endParaRPr lang="el-GR" dirty="0"/>
                    </a:p>
                  </a:txBody>
                  <a:tcPr anchor="ctr"/>
                </a:tc>
                <a:extLst>
                  <a:ext uri="{0D108BD9-81ED-4DB2-BD59-A6C34878D82A}">
                    <a16:rowId xmlns:a16="http://schemas.microsoft.com/office/drawing/2014/main" val="1438287428"/>
                  </a:ext>
                </a:extLst>
              </a:tr>
              <a:tr h="370840">
                <a:tc>
                  <a:txBody>
                    <a:bodyPr/>
                    <a:lstStyle/>
                    <a:p>
                      <a:r>
                        <a:rPr lang="en-US" sz="1800" kern="1200" dirty="0" err="1">
                          <a:solidFill>
                            <a:schemeClr val="dk1"/>
                          </a:solidFill>
                          <a:effectLst/>
                          <a:latin typeface="+mn-lt"/>
                          <a:ea typeface="+mn-ea"/>
                          <a:cs typeface="+mn-cs"/>
                        </a:rPr>
                        <a:t>Hoja</a:t>
                      </a:r>
                      <a:r>
                        <a:rPr lang="en-US" sz="1800" kern="1200" dirty="0">
                          <a:solidFill>
                            <a:schemeClr val="dk1"/>
                          </a:solidFill>
                          <a:effectLst/>
                          <a:latin typeface="+mn-lt"/>
                          <a:ea typeface="+mn-ea"/>
                          <a:cs typeface="+mn-cs"/>
                        </a:rPr>
                        <a:t> de </a:t>
                      </a:r>
                      <a:r>
                        <a:rPr lang="en-US" sz="1800" kern="1200" dirty="0" err="1">
                          <a:solidFill>
                            <a:schemeClr val="dk1"/>
                          </a:solidFill>
                          <a:effectLst/>
                          <a:latin typeface="+mn-lt"/>
                          <a:ea typeface="+mn-ea"/>
                          <a:cs typeface="+mn-cs"/>
                        </a:rPr>
                        <a:t>actividades</a:t>
                      </a:r>
                      <a:r>
                        <a:rPr lang="en-US" sz="1800" kern="1200" dirty="0">
                          <a:solidFill>
                            <a:schemeClr val="dk1"/>
                          </a:solidFill>
                          <a:effectLst/>
                          <a:latin typeface="+mn-lt"/>
                          <a:ea typeface="+mn-ea"/>
                          <a:cs typeface="+mn-cs"/>
                        </a:rPr>
                        <a:t> DAFO. </a:t>
                      </a:r>
                      <a:endParaRPr lang="el-GR" dirty="0"/>
                    </a:p>
                  </a:txBody>
                  <a:tcPr anchor="ctr"/>
                </a:tc>
                <a:tc>
                  <a:txBody>
                    <a:bodyPr/>
                    <a:lstStyle/>
                    <a:p>
                      <a:r>
                        <a:rPr lang="en-US" dirty="0" err="1"/>
                        <a:t>Declaración</a:t>
                      </a:r>
                      <a:r>
                        <a:rPr lang="en-US" dirty="0"/>
                        <a:t> de la </a:t>
                      </a:r>
                      <a:r>
                        <a:rPr lang="en-US" dirty="0" err="1"/>
                        <a:t>Misión</a:t>
                      </a:r>
                      <a:endParaRPr lang="el-GR" dirty="0"/>
                    </a:p>
                  </a:txBody>
                  <a:tcPr anchor="ctr"/>
                </a:tc>
                <a:tc>
                  <a:txBody>
                    <a:bodyPr/>
                    <a:lstStyle/>
                    <a:p>
                      <a:r>
                        <a:rPr lang="en-US" dirty="0"/>
                        <a:t>Tus </a:t>
                      </a:r>
                      <a:r>
                        <a:rPr lang="en-US" dirty="0" err="1"/>
                        <a:t>consumidores</a:t>
                      </a:r>
                      <a:r>
                        <a:rPr lang="en-US" dirty="0"/>
                        <a:t>/</a:t>
                      </a:r>
                      <a:r>
                        <a:rPr lang="en-US" dirty="0" err="1"/>
                        <a:t>clientes</a:t>
                      </a:r>
                      <a:endParaRPr lang="el-GR" dirty="0"/>
                    </a:p>
                  </a:txBody>
                  <a:tcPr anchor="ctr"/>
                </a:tc>
                <a:tc>
                  <a:txBody>
                    <a:bodyPr/>
                    <a:lstStyle/>
                    <a:p>
                      <a:r>
                        <a:rPr lang="en-AU" sz="1800" kern="1200" dirty="0">
                          <a:solidFill>
                            <a:schemeClr val="dk1"/>
                          </a:solidFill>
                          <a:effectLst/>
                          <a:latin typeface="+mn-lt"/>
                          <a:ea typeface="+mn-ea"/>
                          <a:cs typeface="+mn-cs"/>
                        </a:rPr>
                        <a:t>Ventas </a:t>
                      </a:r>
                      <a:r>
                        <a:rPr lang="en-AU" sz="1800" kern="1200" dirty="0" err="1">
                          <a:solidFill>
                            <a:schemeClr val="dk1"/>
                          </a:solidFill>
                          <a:effectLst/>
                          <a:latin typeface="+mn-lt"/>
                          <a:ea typeface="+mn-ea"/>
                          <a:cs typeface="+mn-cs"/>
                        </a:rPr>
                        <a:t>esperadas</a:t>
                      </a:r>
                      <a:endParaRPr lang="el-GR" dirty="0"/>
                    </a:p>
                  </a:txBody>
                  <a:tcPr anchor="ctr"/>
                </a:tc>
                <a:extLst>
                  <a:ext uri="{0D108BD9-81ED-4DB2-BD59-A6C34878D82A}">
                    <a16:rowId xmlns:a16="http://schemas.microsoft.com/office/drawing/2014/main" val="2113111088"/>
                  </a:ext>
                </a:extLst>
              </a:tr>
              <a:tr h="370840">
                <a:tc>
                  <a:txBody>
                    <a:bodyPr/>
                    <a:lstStyle/>
                    <a:p>
                      <a:endParaRPr lang="el-GR" dirty="0"/>
                    </a:p>
                  </a:txBody>
                  <a:tcPr anchor="ctr"/>
                </a:tc>
                <a:tc>
                  <a:txBody>
                    <a:bodyPr/>
                    <a:lstStyle/>
                    <a:p>
                      <a:r>
                        <a:rPr lang="en-US" dirty="0" err="1"/>
                        <a:t>Objetivos</a:t>
                      </a:r>
                      <a:endParaRPr lang="el-GR" dirty="0"/>
                    </a:p>
                  </a:txBody>
                  <a:tcPr anchor="ctr"/>
                </a:tc>
                <a:tc>
                  <a:txBody>
                    <a:bodyPr/>
                    <a:lstStyle/>
                    <a:p>
                      <a:r>
                        <a:rPr lang="en-US" dirty="0"/>
                        <a:t>Tu </a:t>
                      </a:r>
                      <a:r>
                        <a:rPr lang="en-US" dirty="0" err="1"/>
                        <a:t>competencia</a:t>
                      </a:r>
                      <a:endParaRPr lang="el-GR" dirty="0"/>
                    </a:p>
                  </a:txBody>
                  <a:tcPr anchor="ctr"/>
                </a:tc>
                <a:tc>
                  <a:txBody>
                    <a:bodyPr/>
                    <a:lstStyle/>
                    <a:p>
                      <a:r>
                        <a:rPr lang="en-AU" sz="1800" kern="1200" dirty="0" err="1">
                          <a:solidFill>
                            <a:schemeClr val="dk1"/>
                          </a:solidFill>
                          <a:effectLst/>
                          <a:latin typeface="+mn-lt"/>
                          <a:ea typeface="+mn-ea"/>
                          <a:cs typeface="+mn-cs"/>
                        </a:rPr>
                        <a:t>Presupuesto</a:t>
                      </a:r>
                      <a:r>
                        <a:rPr lang="en-AU" sz="1800" kern="1200" dirty="0">
                          <a:solidFill>
                            <a:schemeClr val="dk1"/>
                          </a:solidFill>
                          <a:effectLst/>
                          <a:latin typeface="+mn-lt"/>
                          <a:ea typeface="+mn-ea"/>
                          <a:cs typeface="+mn-cs"/>
                        </a:rPr>
                        <a:t> Marketing [AÑO]</a:t>
                      </a:r>
                      <a:endParaRPr lang="el-GR" dirty="0"/>
                    </a:p>
                  </a:txBody>
                  <a:tcPr anchor="ctr"/>
                </a:tc>
                <a:extLst>
                  <a:ext uri="{0D108BD9-81ED-4DB2-BD59-A6C34878D82A}">
                    <a16:rowId xmlns:a16="http://schemas.microsoft.com/office/drawing/2014/main" val="29412397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mn-lt"/>
                          <a:ea typeface="+mn-ea"/>
                          <a:cs typeface="+mn-cs"/>
                        </a:rPr>
                        <a:t>Productos</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servicios</a:t>
                      </a: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US" dirty="0" err="1"/>
                        <a:t>Investigación</a:t>
                      </a:r>
                      <a:r>
                        <a:rPr lang="en-US" dirty="0"/>
                        <a:t> de Mercado</a:t>
                      </a:r>
                      <a:endParaRPr lang="el-GR" dirty="0"/>
                    </a:p>
                  </a:txBody>
                  <a:tcPr anchor="ctr"/>
                </a:tc>
                <a:tc>
                  <a:txBody>
                    <a:bodyPr/>
                    <a:lstStyle/>
                    <a:p>
                      <a:r>
                        <a:rPr lang="en-AU" sz="1800" kern="1200" dirty="0" err="1">
                          <a:solidFill>
                            <a:schemeClr val="dk1"/>
                          </a:solidFill>
                          <a:effectLst/>
                          <a:latin typeface="+mn-lt"/>
                          <a:ea typeface="+mn-ea"/>
                          <a:cs typeface="+mn-cs"/>
                        </a:rPr>
                        <a:t>Actividades</a:t>
                      </a:r>
                      <a:r>
                        <a:rPr lang="en-AU" sz="1800" kern="1200" dirty="0">
                          <a:solidFill>
                            <a:schemeClr val="dk1"/>
                          </a:solidFill>
                          <a:effectLst/>
                          <a:latin typeface="+mn-lt"/>
                          <a:ea typeface="+mn-ea"/>
                          <a:cs typeface="+mn-cs"/>
                        </a:rPr>
                        <a:t> de </a:t>
                      </a:r>
                      <a:r>
                        <a:rPr lang="en-AU" sz="1800" kern="1200" dirty="0" err="1">
                          <a:solidFill>
                            <a:schemeClr val="dk1"/>
                          </a:solidFill>
                          <a:effectLst/>
                          <a:latin typeface="+mn-lt"/>
                          <a:ea typeface="+mn-ea"/>
                          <a:cs typeface="+mn-cs"/>
                        </a:rPr>
                        <a:t>Monitorización</a:t>
                      </a:r>
                      <a:r>
                        <a:rPr lang="en-AU" sz="1800" kern="1200" dirty="0">
                          <a:solidFill>
                            <a:schemeClr val="dk1"/>
                          </a:solidFill>
                          <a:effectLst/>
                          <a:latin typeface="+mn-lt"/>
                          <a:ea typeface="+mn-ea"/>
                          <a:cs typeface="+mn-cs"/>
                        </a:rPr>
                        <a:t>/ </a:t>
                      </a:r>
                      <a:r>
                        <a:rPr lang="en-AU" sz="1800" kern="1200" dirty="0" err="1">
                          <a:solidFill>
                            <a:schemeClr val="dk1"/>
                          </a:solidFill>
                          <a:effectLst/>
                          <a:latin typeface="+mn-lt"/>
                          <a:ea typeface="+mn-ea"/>
                          <a:cs typeface="+mn-cs"/>
                        </a:rPr>
                        <a:t>medida</a:t>
                      </a:r>
                      <a:endParaRPr lang="el-GR" dirty="0"/>
                    </a:p>
                  </a:txBody>
                  <a:tcPr anchor="ctr"/>
                </a:tc>
                <a:extLst>
                  <a:ext uri="{0D108BD9-81ED-4DB2-BD59-A6C34878D82A}">
                    <a16:rowId xmlns:a16="http://schemas.microsoft.com/office/drawing/2014/main" val="26973283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Sales/marketing personnel</a:t>
                      </a:r>
                      <a:endParaRPr lang="el-GR" sz="1800" kern="1200" dirty="0">
                        <a:solidFill>
                          <a:schemeClr val="dk1"/>
                        </a:solidFill>
                        <a:effectLst/>
                        <a:latin typeface="+mn-lt"/>
                        <a:ea typeface="+mn-ea"/>
                        <a:cs typeface="+mn-cs"/>
                      </a:endParaRPr>
                    </a:p>
                  </a:txBody>
                  <a:tcPr anchor="ctr"/>
                </a:tc>
                <a:tc>
                  <a:txBody>
                    <a:bodyPr/>
                    <a:lstStyle/>
                    <a:p>
                      <a:endParaRPr lang="el-GR"/>
                    </a:p>
                  </a:txBody>
                  <a:tcPr anchor="ctr"/>
                </a:tc>
                <a:tc>
                  <a:txBody>
                    <a:bodyPr/>
                    <a:lstStyle/>
                    <a:p>
                      <a:r>
                        <a:rPr lang="en-US" dirty="0" err="1"/>
                        <a:t>Objetivos</a:t>
                      </a:r>
                      <a:r>
                        <a:rPr lang="en-US" dirty="0"/>
                        <a:t> de Mercado</a:t>
                      </a:r>
                      <a:endParaRPr lang="el-GR" dirty="0"/>
                    </a:p>
                  </a:txBody>
                  <a:tcPr anchor="ctr"/>
                </a:tc>
                <a:tc>
                  <a:txBody>
                    <a:bodyPr/>
                    <a:lstStyle/>
                    <a:p>
                      <a:endParaRPr lang="el-GR" dirty="0"/>
                    </a:p>
                  </a:txBody>
                  <a:tcPr anchor="ctr"/>
                </a:tc>
                <a:extLst>
                  <a:ext uri="{0D108BD9-81ED-4DB2-BD59-A6C34878D82A}">
                    <a16:rowId xmlns:a16="http://schemas.microsoft.com/office/drawing/2014/main" val="271625695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US" dirty="0" err="1"/>
                        <a:t>Análisis</a:t>
                      </a:r>
                      <a:r>
                        <a:rPr lang="en-US" dirty="0"/>
                        <a:t> Sectorial</a:t>
                      </a:r>
                      <a:endParaRPr lang="el-GR" dirty="0"/>
                    </a:p>
                  </a:txBody>
                  <a:tcPr anchor="ctr"/>
                </a:tc>
                <a:tc>
                  <a:txBody>
                    <a:bodyPr/>
                    <a:lstStyle/>
                    <a:p>
                      <a:endParaRPr lang="el-GR" dirty="0"/>
                    </a:p>
                  </a:txBody>
                  <a:tcPr anchor="ctr"/>
                </a:tc>
                <a:extLst>
                  <a:ext uri="{0D108BD9-81ED-4DB2-BD59-A6C34878D82A}">
                    <a16:rowId xmlns:a16="http://schemas.microsoft.com/office/drawing/2014/main" val="423324477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AU" sz="1800" kern="1200" dirty="0" err="1">
                          <a:solidFill>
                            <a:schemeClr val="dk1"/>
                          </a:solidFill>
                          <a:effectLst/>
                          <a:latin typeface="+mn-lt"/>
                          <a:ea typeface="+mn-ea"/>
                          <a:cs typeface="+mn-cs"/>
                        </a:rPr>
                        <a:t>Estrategia</a:t>
                      </a:r>
                      <a:r>
                        <a:rPr lang="en-AU" sz="1800" kern="1200" dirty="0">
                          <a:solidFill>
                            <a:schemeClr val="dk1"/>
                          </a:solidFill>
                          <a:effectLst/>
                          <a:latin typeface="+mn-lt"/>
                          <a:ea typeface="+mn-ea"/>
                          <a:cs typeface="+mn-cs"/>
                        </a:rPr>
                        <a:t> de Marketing</a:t>
                      </a:r>
                      <a:endParaRPr lang="el-GR" dirty="0"/>
                    </a:p>
                  </a:txBody>
                  <a:tcPr anchor="ctr"/>
                </a:tc>
                <a:tc>
                  <a:txBody>
                    <a:bodyPr/>
                    <a:lstStyle/>
                    <a:p>
                      <a:endParaRPr lang="el-GR" dirty="0"/>
                    </a:p>
                  </a:txBody>
                  <a:tcPr anchor="ctr"/>
                </a:tc>
                <a:extLst>
                  <a:ext uri="{0D108BD9-81ED-4DB2-BD59-A6C34878D82A}">
                    <a16:rowId xmlns:a16="http://schemas.microsoft.com/office/drawing/2014/main" val="29984648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l-GR" sz="1800" kern="1200" dirty="0">
                        <a:solidFill>
                          <a:schemeClr val="dk1"/>
                        </a:solidFill>
                        <a:effectLst/>
                        <a:latin typeface="+mn-lt"/>
                        <a:ea typeface="+mn-ea"/>
                        <a:cs typeface="+mn-cs"/>
                      </a:endParaRPr>
                    </a:p>
                  </a:txBody>
                  <a:tcPr anchor="ctr"/>
                </a:tc>
                <a:tc>
                  <a:txBody>
                    <a:bodyPr/>
                    <a:lstStyle/>
                    <a:p>
                      <a:endParaRPr lang="el-GR" dirty="0"/>
                    </a:p>
                  </a:txBody>
                  <a:tcPr anchor="ctr"/>
                </a:tc>
                <a:tc>
                  <a:txBody>
                    <a:bodyPr/>
                    <a:lstStyle/>
                    <a:p>
                      <a:r>
                        <a:rPr lang="en-AU" sz="1800" kern="1200" dirty="0">
                          <a:solidFill>
                            <a:schemeClr val="dk1"/>
                          </a:solidFill>
                          <a:effectLst/>
                          <a:latin typeface="+mn-lt"/>
                          <a:ea typeface="+mn-ea"/>
                          <a:cs typeface="+mn-cs"/>
                        </a:rPr>
                        <a:t>Publicidad y </a:t>
                      </a:r>
                      <a:r>
                        <a:rPr lang="en-AU" sz="1800" kern="1200" dirty="0" err="1">
                          <a:solidFill>
                            <a:schemeClr val="dk1"/>
                          </a:solidFill>
                          <a:effectLst/>
                          <a:latin typeface="+mn-lt"/>
                          <a:ea typeface="+mn-ea"/>
                          <a:cs typeface="+mn-cs"/>
                        </a:rPr>
                        <a:t>ventas</a:t>
                      </a:r>
                      <a:endParaRPr lang="el-GR" dirty="0"/>
                    </a:p>
                  </a:txBody>
                  <a:tcPr anchor="ctr"/>
                </a:tc>
                <a:tc>
                  <a:txBody>
                    <a:bodyPr/>
                    <a:lstStyle/>
                    <a:p>
                      <a:endParaRPr lang="el-GR" dirty="0"/>
                    </a:p>
                  </a:txBody>
                  <a:tcPr anchor="ctr"/>
                </a:tc>
                <a:extLst>
                  <a:ext uri="{0D108BD9-81ED-4DB2-BD59-A6C34878D82A}">
                    <a16:rowId xmlns:a16="http://schemas.microsoft.com/office/drawing/2014/main" val="2448046350"/>
                  </a:ext>
                </a:extLst>
              </a:tr>
            </a:tbl>
          </a:graphicData>
        </a:graphic>
      </p:graphicFrame>
    </p:spTree>
    <p:extLst>
      <p:ext uri="{BB962C8B-B14F-4D97-AF65-F5344CB8AC3E}">
        <p14:creationId xmlns:p14="http://schemas.microsoft.com/office/powerpoint/2010/main" val="97759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Bases de un Plan de Marketing (3 de 3) – </a:t>
            </a:r>
            <a:r>
              <a:rPr lang="en-GB" sz="2800" b="1" dirty="0" err="1">
                <a:solidFill>
                  <a:srgbClr val="C00000"/>
                </a:solidFill>
              </a:rPr>
              <a:t>Revisión</a:t>
            </a:r>
            <a:r>
              <a:rPr lang="en-GB" sz="2800" b="1" dirty="0">
                <a:solidFill>
                  <a:srgbClr val="C00000"/>
                </a:solidFill>
              </a:rPr>
              <a:t> regular</a:t>
            </a:r>
            <a:endParaRPr lang="en-US" sz="2800" b="1" dirty="0">
              <a:solidFill>
                <a:srgbClr val="C00000"/>
              </a:solidFill>
            </a:endParaRPr>
          </a:p>
          <a:p>
            <a:pPr marL="0" indent="0" defTabSz="914400">
              <a:buNone/>
            </a:pPr>
            <a:r>
              <a:rPr lang="en-US" sz="2800" dirty="0"/>
              <a:t>Un Plan de </a:t>
            </a:r>
            <a:r>
              <a:rPr lang="el-GR" sz="2800" dirty="0"/>
              <a:t>Marketing </a:t>
            </a:r>
            <a:r>
              <a:rPr lang="es-ES" sz="2800" dirty="0"/>
              <a:t>es una actividad comercial en curso</a:t>
            </a:r>
            <a:r>
              <a:rPr lang="el-GR" sz="2800" dirty="0"/>
              <a:t>. </a:t>
            </a:r>
            <a:endParaRPr lang="en-US" sz="2800" dirty="0"/>
          </a:p>
          <a:p>
            <a:pPr marL="0" indent="0" defTabSz="914400">
              <a:buNone/>
            </a:pPr>
            <a:r>
              <a:rPr lang="es-ES" sz="2800" b="1" i="1" dirty="0"/>
              <a:t>Igual que cambia una empresa, </a:t>
            </a:r>
            <a:r>
              <a:rPr lang="en-AU" sz="2800" dirty="0" err="1"/>
              <a:t>muchas</a:t>
            </a:r>
            <a:r>
              <a:rPr lang="en-AU" sz="2800" dirty="0"/>
              <a:t> de las </a:t>
            </a:r>
            <a:r>
              <a:rPr lang="en-AU" sz="2800" dirty="0" err="1"/>
              <a:t>estrategias</a:t>
            </a:r>
            <a:r>
              <a:rPr lang="en-AU" sz="2800" dirty="0"/>
              <a:t> del plan </a:t>
            </a:r>
            <a:r>
              <a:rPr lang="en-AU" sz="2800" dirty="0" err="1"/>
              <a:t>necesitarán</a:t>
            </a:r>
            <a:r>
              <a:rPr lang="en-AU" sz="2800" dirty="0"/>
              <a:t> </a:t>
            </a:r>
            <a:r>
              <a:rPr lang="en-AU" sz="2800" dirty="0" err="1"/>
              <a:t>evolucionar</a:t>
            </a:r>
            <a:r>
              <a:rPr lang="en-AU" sz="2800" dirty="0"/>
              <a:t> para </a:t>
            </a:r>
            <a:r>
              <a:rPr lang="en-AU" sz="2800" dirty="0" err="1"/>
              <a:t>garantizar</a:t>
            </a:r>
            <a:r>
              <a:rPr lang="en-AU" sz="2800" dirty="0"/>
              <a:t> que la </a:t>
            </a:r>
            <a:r>
              <a:rPr lang="en-AU" sz="2800" dirty="0" err="1"/>
              <a:t>empresa</a:t>
            </a:r>
            <a:r>
              <a:rPr lang="en-AU" sz="2800" dirty="0"/>
              <a:t>  </a:t>
            </a:r>
            <a:r>
              <a:rPr lang="en-AU" sz="2800" dirty="0" err="1"/>
              <a:t>vaya</a:t>
            </a:r>
            <a:r>
              <a:rPr lang="en-AU" sz="2800" dirty="0"/>
              <a:t> </a:t>
            </a:r>
            <a:r>
              <a:rPr lang="en-AU" sz="2800" dirty="0" err="1"/>
              <a:t>en</a:t>
            </a:r>
            <a:r>
              <a:rPr lang="en-AU" sz="2800" dirty="0"/>
              <a:t>  la </a:t>
            </a:r>
            <a:r>
              <a:rPr lang="en-AU" sz="2800" dirty="0" err="1"/>
              <a:t>dirección</a:t>
            </a:r>
            <a:r>
              <a:rPr lang="en-AU" sz="2800" dirty="0"/>
              <a:t> </a:t>
            </a:r>
            <a:r>
              <a:rPr lang="en-AU" sz="2800" dirty="0" err="1"/>
              <a:t>correcta</a:t>
            </a:r>
            <a:r>
              <a:rPr lang="en-AU" sz="2800" dirty="0"/>
              <a:t>. </a:t>
            </a:r>
          </a:p>
          <a:p>
            <a:pPr marL="0" indent="0" defTabSz="914400">
              <a:buNone/>
            </a:pPr>
            <a:r>
              <a:rPr lang="en-AU" sz="2800" dirty="0"/>
              <a:t>Tener el plan de marketing </a:t>
            </a:r>
            <a:r>
              <a:rPr lang="en-AU" sz="2800" dirty="0" err="1"/>
              <a:t>actualizado</a:t>
            </a:r>
            <a:r>
              <a:rPr lang="en-AU" sz="2800" dirty="0"/>
              <a:t> </a:t>
            </a:r>
            <a:r>
              <a:rPr lang="en-AU" sz="2800" dirty="0" err="1"/>
              <a:t>puede</a:t>
            </a:r>
            <a:r>
              <a:rPr lang="en-AU" sz="2800" dirty="0"/>
              <a:t> </a:t>
            </a:r>
            <a:r>
              <a:rPr lang="en-AU" sz="2800" dirty="0" err="1"/>
              <a:t>ayudar</a:t>
            </a:r>
            <a:r>
              <a:rPr lang="en-AU" sz="2800" dirty="0"/>
              <a:t> a que el </a:t>
            </a:r>
            <a:r>
              <a:rPr lang="en-AU" sz="2800" dirty="0" err="1"/>
              <a:t>empresario</a:t>
            </a:r>
            <a:r>
              <a:rPr lang="en-AU" sz="2800" dirty="0"/>
              <a:t> se centre </a:t>
            </a:r>
            <a:r>
              <a:rPr lang="en-AU" sz="2800" dirty="0" err="1"/>
              <a:t>en</a:t>
            </a:r>
            <a:r>
              <a:rPr lang="en-AU" sz="2800" dirty="0"/>
              <a:t> </a:t>
            </a:r>
            <a:r>
              <a:rPr lang="en-AU" sz="2800" dirty="0" err="1"/>
              <a:t>hacia</a:t>
            </a:r>
            <a:r>
              <a:rPr lang="en-AU" sz="2800" dirty="0"/>
              <a:t> </a:t>
            </a:r>
            <a:r>
              <a:rPr lang="en-AU" sz="2800" dirty="0" err="1"/>
              <a:t>donde</a:t>
            </a:r>
            <a:r>
              <a:rPr lang="en-AU" sz="2800" dirty="0"/>
              <a:t> se dirige </a:t>
            </a:r>
            <a:r>
              <a:rPr lang="en-AU" sz="2800" dirty="0" err="1"/>
              <a:t>su</a:t>
            </a:r>
            <a:r>
              <a:rPr lang="en-AU" sz="2800" dirty="0"/>
              <a:t> </a:t>
            </a:r>
            <a:r>
              <a:rPr lang="en-AU" sz="2800" dirty="0" err="1"/>
              <a:t>empresa</a:t>
            </a:r>
            <a:r>
              <a:rPr lang="en-AU" sz="2800" dirty="0"/>
              <a:t> y </a:t>
            </a:r>
            <a:r>
              <a:rPr lang="en-AU" sz="2800" dirty="0" err="1"/>
              <a:t>en</a:t>
            </a:r>
            <a:r>
              <a:rPr lang="en-AU" sz="2800" dirty="0"/>
              <a:t> el </a:t>
            </a:r>
            <a:r>
              <a:rPr lang="en-AU" sz="2800" dirty="0" err="1"/>
              <a:t>éxito</a:t>
            </a:r>
            <a:r>
              <a:rPr lang="en-AU" sz="2800" dirty="0"/>
              <a:t> y la </a:t>
            </a:r>
            <a:r>
              <a:rPr lang="en-AU" sz="2800" dirty="0" err="1"/>
              <a:t>entrega</a:t>
            </a:r>
            <a:r>
              <a:rPr lang="en-AU" sz="2800" dirty="0"/>
              <a:t> del </a:t>
            </a:r>
            <a:r>
              <a:rPr lang="en-AU" sz="2800" dirty="0" err="1"/>
              <a:t>producto</a:t>
            </a:r>
            <a:r>
              <a:rPr lang="en-AU" sz="2800" dirty="0"/>
              <a:t> o </a:t>
            </a:r>
            <a:r>
              <a:rPr lang="en-AU" sz="2800" dirty="0" err="1"/>
              <a:t>servicio</a:t>
            </a:r>
            <a:r>
              <a:rPr lang="en-AU" sz="2800" dirty="0"/>
              <a:t>.</a:t>
            </a:r>
            <a:endParaRPr lang="en-US" sz="2800" b="1" dirty="0"/>
          </a:p>
          <a:p>
            <a:pPr marL="176213" indent="0" defTabSz="914400">
              <a:buFontTx/>
              <a:buNone/>
            </a:pPr>
            <a:endParaRPr lang="en-US" sz="1800" b="1"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251524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3787529235"/>
              </p:ext>
            </p:extLst>
          </p:nvPr>
        </p:nvGraphicFramePr>
        <p:xfrm>
          <a:off x="273133" y="2356207"/>
          <a:ext cx="11602192" cy="3379121"/>
        </p:xfrm>
        <a:graphic>
          <a:graphicData uri="http://schemas.openxmlformats.org/drawingml/2006/table">
            <a:tbl>
              <a:tblPr firstRow="1" bandRow="1">
                <a:tableStyleId>{5C22544A-7EE6-4342-B048-85BDC9FD1C3A}</a:tableStyleId>
              </a:tblPr>
              <a:tblGrid>
                <a:gridCol w="5533130">
                  <a:extLst>
                    <a:ext uri="{9D8B030D-6E8A-4147-A177-3AD203B41FA5}">
                      <a16:colId xmlns:a16="http://schemas.microsoft.com/office/drawing/2014/main" val="2387490912"/>
                    </a:ext>
                  </a:extLst>
                </a:gridCol>
                <a:gridCol w="6069062">
                  <a:extLst>
                    <a:ext uri="{9D8B030D-6E8A-4147-A177-3AD203B41FA5}">
                      <a16:colId xmlns:a16="http://schemas.microsoft.com/office/drawing/2014/main"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kern="1200" dirty="0">
                          <a:solidFill>
                            <a:schemeClr val="dk1"/>
                          </a:solidFill>
                          <a:latin typeface="+mn-lt"/>
                          <a:ea typeface="+mn-ea"/>
                          <a:cs typeface="+mn-cs"/>
                        </a:rPr>
                        <a:t>17 </a:t>
                      </a:r>
                      <a:r>
                        <a:rPr lang="en-IE" sz="2400" b="1" kern="1200" dirty="0" err="1">
                          <a:solidFill>
                            <a:schemeClr val="dk1"/>
                          </a:solidFill>
                          <a:latin typeface="+mn-lt"/>
                          <a:ea typeface="+mn-ea"/>
                          <a:cs typeface="+mn-cs"/>
                        </a:rPr>
                        <a:t>diapositivas</a:t>
                      </a:r>
                      <a:endParaRPr lang="en-IE" sz="2400" b="1" kern="1200" dirty="0">
                        <a:solidFill>
                          <a:schemeClr val="dk1"/>
                        </a:solidFill>
                        <a:latin typeface="+mn-lt"/>
                        <a:ea typeface="+mn-ea"/>
                        <a:cs typeface="+mn-cs"/>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340231"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US" sz="3200" b="1" dirty="0">
                <a:solidFill>
                  <a:srgbClr val="0B0AFD"/>
                </a:solidFill>
              </a:rPr>
              <a:t>Marketing</a:t>
            </a:r>
            <a:endParaRPr lang="en-IE" sz="3200" b="1" dirty="0">
              <a:solidFill>
                <a:srgbClr val="0B0AFD"/>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1800" b="1" dirty="0">
                <a:solidFill>
                  <a:srgbClr val="0B0AFD"/>
                </a:solidFill>
              </a:rPr>
              <a:t> </a:t>
            </a:r>
            <a:r>
              <a:rPr lang="en-US" sz="3200" b="1" dirty="0">
                <a:solidFill>
                  <a:srgbClr val="0B0AFD"/>
                </a:solidFill>
              </a:rPr>
              <a:t>Marketing</a:t>
            </a:r>
            <a:endParaRPr lang="en-IE" sz="3200" b="1" dirty="0">
              <a:solidFill>
                <a:srgbClr val="0B0AFD"/>
              </a:solidFill>
            </a:endParaRPr>
          </a:p>
        </p:txBody>
      </p:sp>
      <p:sp>
        <p:nvSpPr>
          <p:cNvPr id="3" name="Content Placeholder 2"/>
          <p:cNvSpPr>
            <a:spLocks noGrp="1"/>
          </p:cNvSpPr>
          <p:nvPr>
            <p:ph idx="1"/>
          </p:nvPr>
        </p:nvSpPr>
        <p:spPr>
          <a:xfrm>
            <a:off x="1194816" y="2085758"/>
            <a:ext cx="8940800" cy="3819645"/>
          </a:xfrm>
        </p:spPr>
        <p:txBody>
          <a:bodyPr/>
          <a:lstStyle/>
          <a:p>
            <a:pPr marL="0" indent="0" algn="ctr">
              <a:buNone/>
            </a:pPr>
            <a:r>
              <a:rPr lang="en-US" sz="3600" b="1" dirty="0" err="1"/>
              <a:t>Conseguir</a:t>
            </a:r>
            <a:r>
              <a:rPr lang="en-US" sz="3600" b="1" dirty="0"/>
              <a:t> </a:t>
            </a:r>
            <a:r>
              <a:rPr lang="en-US" sz="3600" b="1" dirty="0" err="1"/>
              <a:t>conocimientos</a:t>
            </a:r>
            <a:r>
              <a:rPr lang="en-US" sz="3600" b="1" dirty="0"/>
              <a:t> </a:t>
            </a:r>
            <a:r>
              <a:rPr lang="en-US" sz="3600" b="1" dirty="0" err="1"/>
              <a:t>básicos</a:t>
            </a:r>
            <a:r>
              <a:rPr lang="en-US" sz="3600" b="1" dirty="0"/>
              <a:t> de Marketing, </a:t>
            </a:r>
            <a:r>
              <a:rPr lang="en-US" sz="3600" b="1" dirty="0" err="1"/>
              <a:t>incluyendo</a:t>
            </a:r>
            <a:r>
              <a:rPr lang="en-US" sz="3600" b="1" dirty="0"/>
              <a:t> </a:t>
            </a:r>
            <a:r>
              <a:rPr lang="en-US" sz="3600" b="1" dirty="0" err="1"/>
              <a:t>distintos</a:t>
            </a:r>
            <a:r>
              <a:rPr lang="en-US" sz="3600" b="1" dirty="0"/>
              <a:t> </a:t>
            </a:r>
            <a:r>
              <a:rPr lang="en-US" sz="3600" b="1" dirty="0" err="1"/>
              <a:t>tipos</a:t>
            </a:r>
            <a:r>
              <a:rPr lang="en-US" sz="3600" b="1" dirty="0"/>
              <a:t> de </a:t>
            </a:r>
            <a:r>
              <a:rPr lang="en-US" sz="3600" b="1" dirty="0" err="1"/>
              <a:t>promoción</a:t>
            </a:r>
            <a:r>
              <a:rPr lang="en-US" sz="3600" b="1" dirty="0"/>
              <a:t> y </a:t>
            </a:r>
            <a:r>
              <a:rPr lang="en-US" sz="3600" b="1" dirty="0" err="1"/>
              <a:t>canales</a:t>
            </a:r>
            <a:endParaRPr lang="en-IE" sz="3600" b="1" dirty="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5130086" cy="584775"/>
          </a:xfrm>
          <a:prstGeom prst="rect">
            <a:avLst/>
          </a:prstGeom>
        </p:spPr>
        <p:txBody>
          <a:bodyPr wrap="square">
            <a:spAutoFit/>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9940413"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US" sz="2800" b="1" dirty="0" err="1"/>
              <a:t>Entender</a:t>
            </a:r>
            <a:r>
              <a:rPr lang="en-US" sz="2800" b="1" dirty="0"/>
              <a:t> similitudes y </a:t>
            </a:r>
            <a:r>
              <a:rPr lang="en-US" sz="2800" b="1" dirty="0" err="1"/>
              <a:t>diferencias</a:t>
            </a:r>
            <a:r>
              <a:rPr lang="en-US" sz="2800" b="1" dirty="0"/>
              <a:t> entre M</a:t>
            </a:r>
            <a:r>
              <a:rPr lang="en-IE" sz="2800" b="1" dirty="0" err="1"/>
              <a:t>arketing</a:t>
            </a:r>
            <a:r>
              <a:rPr lang="en-IE" sz="2800" b="1" dirty="0"/>
              <a:t> y Publicidad</a:t>
            </a:r>
          </a:p>
          <a:p>
            <a:pPr marL="514350" indent="-514350">
              <a:lnSpc>
                <a:spcPct val="150000"/>
              </a:lnSpc>
              <a:buFont typeface="+mj-lt"/>
              <a:buAutoNum type="arabicPeriod"/>
            </a:pPr>
            <a:r>
              <a:rPr lang="en-IE" sz="2800" b="1" dirty="0" err="1"/>
              <a:t>Entender</a:t>
            </a:r>
            <a:r>
              <a:rPr lang="en-IE" sz="2800" b="1" dirty="0"/>
              <a:t> las bases de un Plan de Marketing, y </a:t>
            </a:r>
            <a:r>
              <a:rPr lang="en-IE" sz="2800" b="1" dirty="0" err="1"/>
              <a:t>una</a:t>
            </a:r>
            <a:r>
              <a:rPr lang="en-IE" sz="2800" b="1" dirty="0"/>
              <a:t> </a:t>
            </a:r>
            <a:r>
              <a:rPr lang="en-IE" sz="2800" b="1" dirty="0" err="1"/>
              <a:t>poderosa</a:t>
            </a:r>
            <a:r>
              <a:rPr lang="en-IE" sz="2800" b="1" dirty="0"/>
              <a:t> </a:t>
            </a:r>
            <a:r>
              <a:rPr lang="en-IE" sz="2800" b="1" dirty="0" err="1"/>
              <a:t>mezcla</a:t>
            </a:r>
            <a:r>
              <a:rPr lang="en-IE" sz="2800" b="1" dirty="0"/>
              <a:t> de marketing</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942159" cy="584775"/>
          </a:xfrm>
          <a:prstGeom prst="rect">
            <a:avLst/>
          </a:prstGeom>
        </p:spPr>
        <p:txBody>
          <a:bodyPr wrap="square">
            <a:spAutoFit/>
          </a:bodyPr>
          <a:lstStyle/>
          <a:p>
            <a:r>
              <a:rPr lang="es-ES" altLang="es-ES" sz="3200" b="1" dirty="0">
                <a:solidFill>
                  <a:srgbClr val="990000"/>
                </a:solidFill>
              </a:rPr>
              <a:t>Resultados esperados del aprendizaje</a:t>
            </a:r>
            <a:endParaRPr lang="el-GR" altLang="es-ES" sz="3200" dirty="0">
              <a:solidFill>
                <a:srgbClr val="990000"/>
              </a:solidFill>
            </a:endParaRPr>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Marketing</a:t>
            </a:r>
            <a:endParaRPr lang="en-IE" sz="32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s-ES" sz="2800" b="1" dirty="0">
                <a:solidFill>
                  <a:srgbClr val="C00000"/>
                </a:solidFill>
              </a:rPr>
              <a:t>¿Qué es marketing?</a:t>
            </a:r>
            <a:endParaRPr lang="en-US" sz="2800" b="1" dirty="0">
              <a:solidFill>
                <a:srgbClr val="C00000"/>
              </a:solidFill>
            </a:endParaRPr>
          </a:p>
          <a:p>
            <a:pPr marL="0" indent="0" defTabSz="914400">
              <a:buNone/>
            </a:pPr>
            <a:r>
              <a:rPr lang="en-US" sz="2800" dirty="0">
                <a:solidFill>
                  <a:srgbClr val="000000"/>
                </a:solidFill>
              </a:rPr>
              <a:t>El Marketing </a:t>
            </a:r>
            <a:r>
              <a:rPr lang="en-US" sz="2800" dirty="0" err="1">
                <a:solidFill>
                  <a:srgbClr val="000000"/>
                </a:solidFill>
              </a:rPr>
              <a:t>es</a:t>
            </a:r>
            <a:r>
              <a:rPr lang="en-US" sz="2800" dirty="0">
                <a:solidFill>
                  <a:srgbClr val="000000"/>
                </a:solidFill>
              </a:rPr>
              <a:t> el </a:t>
            </a:r>
            <a:r>
              <a:rPr lang="en-US" sz="2800" dirty="0" err="1">
                <a:solidFill>
                  <a:srgbClr val="000000"/>
                </a:solidFill>
              </a:rPr>
              <a:t>proceso</a:t>
            </a:r>
            <a:r>
              <a:rPr lang="en-US" sz="2800" dirty="0">
                <a:solidFill>
                  <a:srgbClr val="000000"/>
                </a:solidFill>
              </a:rPr>
              <a:t> de </a:t>
            </a:r>
            <a:r>
              <a:rPr lang="en-US" sz="2800" dirty="0" err="1">
                <a:solidFill>
                  <a:srgbClr val="000000"/>
                </a:solidFill>
              </a:rPr>
              <a:t>gestión</a:t>
            </a:r>
            <a:r>
              <a:rPr lang="en-US" sz="2800" dirty="0">
                <a:solidFill>
                  <a:srgbClr val="000000"/>
                </a:solidFill>
              </a:rPr>
              <a:t> a </a:t>
            </a:r>
            <a:r>
              <a:rPr lang="en-US" sz="2800" dirty="0" err="1">
                <a:solidFill>
                  <a:srgbClr val="000000"/>
                </a:solidFill>
              </a:rPr>
              <a:t>través</a:t>
            </a:r>
            <a:r>
              <a:rPr lang="en-US" sz="2800" dirty="0">
                <a:solidFill>
                  <a:srgbClr val="000000"/>
                </a:solidFill>
              </a:rPr>
              <a:t> del </a:t>
            </a:r>
            <a:r>
              <a:rPr lang="en-US" sz="2800" dirty="0" err="1">
                <a:solidFill>
                  <a:srgbClr val="000000"/>
                </a:solidFill>
              </a:rPr>
              <a:t>cual</a:t>
            </a:r>
            <a:r>
              <a:rPr lang="en-US" sz="2800" dirty="0">
                <a:solidFill>
                  <a:srgbClr val="000000"/>
                </a:solidFill>
              </a:rPr>
              <a:t> </a:t>
            </a:r>
            <a:r>
              <a:rPr lang="en-US" sz="2800" dirty="0" err="1">
                <a:solidFill>
                  <a:srgbClr val="000000"/>
                </a:solidFill>
              </a:rPr>
              <a:t>los</a:t>
            </a:r>
            <a:r>
              <a:rPr lang="en-US" sz="2800" dirty="0">
                <a:solidFill>
                  <a:srgbClr val="000000"/>
                </a:solidFill>
              </a:rPr>
              <a:t> </a:t>
            </a:r>
            <a:r>
              <a:rPr lang="en-US" sz="2800" dirty="0" err="1">
                <a:solidFill>
                  <a:srgbClr val="000000"/>
                </a:solidFill>
              </a:rPr>
              <a:t>bienes</a:t>
            </a:r>
            <a:r>
              <a:rPr lang="en-US" sz="2800" dirty="0">
                <a:solidFill>
                  <a:srgbClr val="000000"/>
                </a:solidFill>
              </a:rPr>
              <a:t> y </a:t>
            </a:r>
            <a:r>
              <a:rPr lang="en-US" sz="2800" dirty="0" err="1">
                <a:solidFill>
                  <a:srgbClr val="000000"/>
                </a:solidFill>
              </a:rPr>
              <a:t>servicios</a:t>
            </a:r>
            <a:r>
              <a:rPr lang="en-US" sz="2800" dirty="0">
                <a:solidFill>
                  <a:srgbClr val="000000"/>
                </a:solidFill>
              </a:rPr>
              <a:t> </a:t>
            </a:r>
            <a:r>
              <a:rPr lang="en-US" sz="2800" dirty="0" err="1">
                <a:solidFill>
                  <a:srgbClr val="000000"/>
                </a:solidFill>
              </a:rPr>
              <a:t>pasan</a:t>
            </a:r>
            <a:r>
              <a:rPr lang="en-US" sz="2800" dirty="0">
                <a:solidFill>
                  <a:srgbClr val="000000"/>
                </a:solidFill>
              </a:rPr>
              <a:t> del </a:t>
            </a:r>
            <a:r>
              <a:rPr lang="en-US" sz="2800" dirty="0" err="1">
                <a:solidFill>
                  <a:srgbClr val="000000"/>
                </a:solidFill>
              </a:rPr>
              <a:t>concepto</a:t>
            </a:r>
            <a:r>
              <a:rPr lang="en-US" sz="2800" dirty="0">
                <a:solidFill>
                  <a:srgbClr val="000000"/>
                </a:solidFill>
              </a:rPr>
              <a:t> al </a:t>
            </a:r>
            <a:r>
              <a:rPr lang="en-US" sz="2800" dirty="0" err="1">
                <a:solidFill>
                  <a:srgbClr val="000000"/>
                </a:solidFill>
              </a:rPr>
              <a:t>cliente</a:t>
            </a:r>
            <a:r>
              <a:rPr lang="en-US" sz="2800" dirty="0">
                <a:solidFill>
                  <a:srgbClr val="000000"/>
                </a:solidFill>
              </a:rPr>
              <a:t>. </a:t>
            </a:r>
          </a:p>
          <a:p>
            <a:pPr marL="0" indent="0" defTabSz="914400">
              <a:buNone/>
            </a:pPr>
            <a:r>
              <a:rPr lang="en-US" sz="2400" dirty="0" err="1">
                <a:solidFill>
                  <a:srgbClr val="000000"/>
                </a:solidFill>
              </a:rPr>
              <a:t>Incluye</a:t>
            </a:r>
            <a:r>
              <a:rPr lang="en-US" sz="2400" dirty="0">
                <a:solidFill>
                  <a:srgbClr val="000000"/>
                </a:solidFill>
              </a:rPr>
              <a:t> la </a:t>
            </a:r>
            <a:r>
              <a:rPr lang="en-US" sz="2400" dirty="0" err="1">
                <a:solidFill>
                  <a:srgbClr val="000000"/>
                </a:solidFill>
              </a:rPr>
              <a:t>coordinación</a:t>
            </a:r>
            <a:r>
              <a:rPr lang="en-US" sz="2400" dirty="0">
                <a:solidFill>
                  <a:srgbClr val="000000"/>
                </a:solidFill>
              </a:rPr>
              <a:t> de </a:t>
            </a:r>
            <a:r>
              <a:rPr lang="en-US" sz="2400" b="1" i="1" dirty="0" err="1">
                <a:solidFill>
                  <a:srgbClr val="000000"/>
                </a:solidFill>
              </a:rPr>
              <a:t>cuatro</a:t>
            </a:r>
            <a:r>
              <a:rPr lang="en-US" sz="2400" b="1" i="1" dirty="0">
                <a:solidFill>
                  <a:srgbClr val="000000"/>
                </a:solidFill>
              </a:rPr>
              <a:t> </a:t>
            </a:r>
            <a:r>
              <a:rPr lang="en-US" sz="2400" b="1" i="1" dirty="0" err="1">
                <a:solidFill>
                  <a:srgbClr val="000000"/>
                </a:solidFill>
              </a:rPr>
              <a:t>elementos</a:t>
            </a:r>
            <a:r>
              <a:rPr lang="en-US" sz="2400" b="1" i="1" dirty="0">
                <a:solidFill>
                  <a:srgbClr val="000000"/>
                </a:solidFill>
              </a:rPr>
              <a:t> </a:t>
            </a:r>
            <a:r>
              <a:rPr lang="en-US" sz="2400" dirty="0" err="1">
                <a:solidFill>
                  <a:srgbClr val="000000"/>
                </a:solidFill>
              </a:rPr>
              <a:t>llamados</a:t>
            </a:r>
            <a:r>
              <a:rPr lang="en-US" sz="2400" dirty="0">
                <a:solidFill>
                  <a:srgbClr val="000000"/>
                </a:solidFill>
              </a:rPr>
              <a:t> las </a:t>
            </a:r>
            <a:r>
              <a:rPr lang="en-US" sz="2400" i="1" u="sng" dirty="0">
                <a:solidFill>
                  <a:srgbClr val="000000"/>
                </a:solidFill>
              </a:rPr>
              <a:t>4 P del marketing:</a:t>
            </a:r>
          </a:p>
          <a:p>
            <a:pPr defTabSz="914400"/>
            <a:r>
              <a:rPr lang="en-US" sz="2400" dirty="0" err="1">
                <a:solidFill>
                  <a:srgbClr val="000000"/>
                </a:solidFill>
              </a:rPr>
              <a:t>Identificación</a:t>
            </a:r>
            <a:r>
              <a:rPr lang="en-US" sz="2400" dirty="0">
                <a:solidFill>
                  <a:srgbClr val="000000"/>
                </a:solidFill>
              </a:rPr>
              <a:t>, </a:t>
            </a:r>
            <a:r>
              <a:rPr lang="en-US" sz="2400" dirty="0" err="1">
                <a:solidFill>
                  <a:srgbClr val="000000"/>
                </a:solidFill>
              </a:rPr>
              <a:t>selección</a:t>
            </a:r>
            <a:r>
              <a:rPr lang="en-US" sz="2400" dirty="0">
                <a:solidFill>
                  <a:srgbClr val="000000"/>
                </a:solidFill>
              </a:rPr>
              <a:t> y </a:t>
            </a:r>
            <a:r>
              <a:rPr lang="en-US" sz="2400" dirty="0" err="1">
                <a:solidFill>
                  <a:srgbClr val="000000"/>
                </a:solidFill>
              </a:rPr>
              <a:t>desarrollo</a:t>
            </a:r>
            <a:r>
              <a:rPr lang="en-US" sz="2400" dirty="0">
                <a:solidFill>
                  <a:srgbClr val="000000"/>
                </a:solidFill>
              </a:rPr>
              <a:t> de un </a:t>
            </a:r>
            <a:r>
              <a:rPr lang="en-US" sz="2400" b="1" i="1" dirty="0" err="1">
                <a:solidFill>
                  <a:schemeClr val="accent5">
                    <a:lumMod val="50000"/>
                  </a:schemeClr>
                </a:solidFill>
              </a:rPr>
              <a:t>producto</a:t>
            </a:r>
            <a:endParaRPr lang="en-US" sz="2400" b="1" dirty="0">
              <a:solidFill>
                <a:srgbClr val="000000"/>
              </a:solidFill>
            </a:endParaRPr>
          </a:p>
          <a:p>
            <a:pPr defTabSz="914400"/>
            <a:r>
              <a:rPr lang="en-US" sz="2400" dirty="0" err="1">
                <a:solidFill>
                  <a:srgbClr val="000000"/>
                </a:solidFill>
              </a:rPr>
              <a:t>Definición</a:t>
            </a:r>
            <a:r>
              <a:rPr lang="en-US" sz="2400" dirty="0">
                <a:solidFill>
                  <a:srgbClr val="000000"/>
                </a:solidFill>
              </a:rPr>
              <a:t> de </a:t>
            </a:r>
            <a:r>
              <a:rPr lang="en-US" sz="2400" dirty="0" err="1">
                <a:solidFill>
                  <a:srgbClr val="000000"/>
                </a:solidFill>
              </a:rPr>
              <a:t>su</a:t>
            </a:r>
            <a:r>
              <a:rPr lang="en-US" sz="2400" dirty="0">
                <a:solidFill>
                  <a:srgbClr val="000000"/>
                </a:solidFill>
              </a:rPr>
              <a:t> </a:t>
            </a:r>
            <a:r>
              <a:rPr lang="en-US" sz="2400" b="1" i="1" dirty="0" err="1">
                <a:solidFill>
                  <a:srgbClr val="336600"/>
                </a:solidFill>
              </a:rPr>
              <a:t>precio</a:t>
            </a:r>
            <a:endParaRPr lang="en-US" sz="2400" dirty="0">
              <a:solidFill>
                <a:srgbClr val="000000"/>
              </a:solidFill>
            </a:endParaRPr>
          </a:p>
          <a:p>
            <a:pPr defTabSz="914400"/>
            <a:r>
              <a:rPr lang="en-US" sz="2400" dirty="0" err="1">
                <a:solidFill>
                  <a:srgbClr val="000000"/>
                </a:solidFill>
              </a:rPr>
              <a:t>Elección</a:t>
            </a:r>
            <a:r>
              <a:rPr lang="en-US" sz="2400" dirty="0">
                <a:solidFill>
                  <a:srgbClr val="000000"/>
                </a:solidFill>
              </a:rPr>
              <a:t> de un canal de </a:t>
            </a:r>
            <a:r>
              <a:rPr lang="en-US" sz="2400" dirty="0" err="1">
                <a:solidFill>
                  <a:srgbClr val="000000"/>
                </a:solidFill>
              </a:rPr>
              <a:t>distribución</a:t>
            </a:r>
            <a:r>
              <a:rPr lang="en-US" sz="2400" dirty="0">
                <a:solidFill>
                  <a:srgbClr val="000000"/>
                </a:solidFill>
              </a:rPr>
              <a:t> para </a:t>
            </a:r>
            <a:r>
              <a:rPr lang="en-US" sz="2400" dirty="0" err="1">
                <a:solidFill>
                  <a:srgbClr val="000000"/>
                </a:solidFill>
              </a:rPr>
              <a:t>llegar</a:t>
            </a:r>
            <a:r>
              <a:rPr lang="en-US" sz="2400" dirty="0">
                <a:solidFill>
                  <a:srgbClr val="000000"/>
                </a:solidFill>
              </a:rPr>
              <a:t> al </a:t>
            </a:r>
            <a:r>
              <a:rPr lang="en-US" sz="2400" b="1" i="1" dirty="0" err="1">
                <a:solidFill>
                  <a:srgbClr val="0B0AFD"/>
                </a:solidFill>
              </a:rPr>
              <a:t>lugar</a:t>
            </a:r>
            <a:r>
              <a:rPr lang="en-US" sz="2400" dirty="0"/>
              <a:t> del </a:t>
            </a:r>
            <a:r>
              <a:rPr lang="en-US" sz="2400" dirty="0" err="1"/>
              <a:t>cliente</a:t>
            </a:r>
            <a:endParaRPr lang="en-US" sz="2400" dirty="0"/>
          </a:p>
          <a:p>
            <a:pPr defTabSz="914400"/>
            <a:r>
              <a:rPr lang="en-US" sz="2400" dirty="0" err="1">
                <a:solidFill>
                  <a:srgbClr val="000000"/>
                </a:solidFill>
              </a:rPr>
              <a:t>Desarrollo</a:t>
            </a:r>
            <a:r>
              <a:rPr lang="en-US" sz="2400" dirty="0">
                <a:solidFill>
                  <a:srgbClr val="000000"/>
                </a:solidFill>
              </a:rPr>
              <a:t> e </a:t>
            </a:r>
            <a:r>
              <a:rPr lang="en-US" sz="2400" dirty="0" err="1">
                <a:solidFill>
                  <a:srgbClr val="000000"/>
                </a:solidFill>
              </a:rPr>
              <a:t>implementación</a:t>
            </a:r>
            <a:r>
              <a:rPr lang="en-US" sz="2400" dirty="0">
                <a:solidFill>
                  <a:srgbClr val="000000"/>
                </a:solidFill>
              </a:rPr>
              <a:t> de la </a:t>
            </a:r>
            <a:r>
              <a:rPr lang="en-US" sz="2400" b="1" i="1" dirty="0" err="1">
                <a:solidFill>
                  <a:srgbClr val="FF0000"/>
                </a:solidFill>
              </a:rPr>
              <a:t>estrategia</a:t>
            </a:r>
            <a:r>
              <a:rPr lang="en-US" sz="2400" b="1" i="1" dirty="0">
                <a:solidFill>
                  <a:srgbClr val="FF0000"/>
                </a:solidFill>
              </a:rPr>
              <a:t> </a:t>
            </a:r>
            <a:r>
              <a:rPr lang="en-US" sz="2400" b="1" i="1" dirty="0" err="1">
                <a:solidFill>
                  <a:srgbClr val="FF0000"/>
                </a:solidFill>
              </a:rPr>
              <a:t>promocional</a:t>
            </a:r>
            <a:r>
              <a:rPr lang="en-US" sz="2400" dirty="0">
                <a:solidFill>
                  <a:srgbClr val="000000"/>
                </a:solidFill>
              </a:rPr>
              <a:t>.</a:t>
            </a:r>
          </a:p>
          <a:p>
            <a:pPr marL="0" indent="0" defTabSz="914400">
              <a:buNone/>
            </a:pPr>
            <a:endParaRPr lang="en-US" sz="2400" b="1" i="1" dirty="0">
              <a:solidFill>
                <a:srgbClr val="000000"/>
              </a:solidFill>
            </a:endParaRPr>
          </a:p>
          <a:p>
            <a:pPr marL="0" indent="0" defTabSz="914400">
              <a:buNone/>
            </a:pPr>
            <a:r>
              <a:rPr lang="en-US" sz="1800" b="1" i="1" dirty="0"/>
              <a:t>Más </a:t>
            </a:r>
            <a:r>
              <a:rPr lang="en-US" sz="1800" b="1" i="1" dirty="0" err="1"/>
              <a:t>Información</a:t>
            </a:r>
            <a:r>
              <a:rPr lang="en-US" sz="1800" b="1" i="1" dirty="0"/>
              <a:t>: </a:t>
            </a:r>
          </a:p>
          <a:p>
            <a:pPr marL="176213" indent="0" defTabSz="914400">
              <a:buNone/>
            </a:pPr>
            <a:r>
              <a:rPr lang="en-US" sz="1800" dirty="0">
                <a:hlinkClick r:id="rId2"/>
              </a:rPr>
              <a:t>http://www.businessdictionary.com/definition/marketing.html</a:t>
            </a:r>
            <a:r>
              <a:rPr lang="en-US" sz="1800" dirty="0"/>
              <a:t> </a:t>
            </a:r>
            <a:endParaRPr lang="en-US" sz="1800" b="1" i="1" dirty="0"/>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err="1">
                <a:solidFill>
                  <a:srgbClr val="C00000"/>
                </a:solidFill>
              </a:rPr>
              <a:t>Propósitos</a:t>
            </a:r>
            <a:r>
              <a:rPr lang="en-GB" sz="2800" b="1" dirty="0">
                <a:solidFill>
                  <a:srgbClr val="C00000"/>
                </a:solidFill>
              </a:rPr>
              <a:t> del Marketing</a:t>
            </a:r>
            <a:endParaRPr lang="en-US" sz="2800" b="1" dirty="0">
              <a:solidFill>
                <a:srgbClr val="C00000"/>
              </a:solidFill>
            </a:endParaRPr>
          </a:p>
          <a:p>
            <a:pPr marL="0" indent="0" defTabSz="914400">
              <a:buNone/>
            </a:pPr>
            <a:r>
              <a:rPr lang="en-US" sz="2800" dirty="0" err="1"/>
              <a:t>Tenemos</a:t>
            </a:r>
            <a:r>
              <a:rPr lang="en-US" sz="2800" dirty="0"/>
              <a:t> </a:t>
            </a:r>
            <a:r>
              <a:rPr lang="en-US" sz="2800" dirty="0" err="1"/>
              <a:t>principalmente</a:t>
            </a:r>
            <a:r>
              <a:rPr lang="en-US" sz="2800" dirty="0"/>
              <a:t> </a:t>
            </a:r>
            <a:r>
              <a:rPr lang="en-US" sz="2800" dirty="0" err="1"/>
              <a:t>tres</a:t>
            </a:r>
            <a:r>
              <a:rPr lang="en-US" sz="2800" dirty="0"/>
              <a:t> </a:t>
            </a:r>
            <a:r>
              <a:rPr lang="en-US" sz="2800" dirty="0" err="1"/>
              <a:t>propósitos</a:t>
            </a:r>
            <a:r>
              <a:rPr lang="en-US" sz="2800" dirty="0"/>
              <a:t> para el marketing</a:t>
            </a:r>
            <a:r>
              <a:rPr lang="en-US" sz="2800" dirty="0">
                <a:solidFill>
                  <a:srgbClr val="000000"/>
                </a:solidFill>
              </a:rPr>
              <a:t>: </a:t>
            </a:r>
            <a:r>
              <a:rPr lang="en-US" dirty="0"/>
              <a:t>  </a:t>
            </a:r>
            <a:endParaRPr lang="en-US" sz="2800" dirty="0">
              <a:solidFill>
                <a:srgbClr val="000000"/>
              </a:solidFill>
            </a:endParaRPr>
          </a:p>
          <a:p>
            <a:pPr marL="0" indent="0" defTabSz="914400">
              <a:buNone/>
            </a:pPr>
            <a:endParaRPr lang="en-US" sz="2400" i="1" u="sng" dirty="0">
              <a:solidFill>
                <a:srgbClr val="000000"/>
              </a:solidFill>
            </a:endParaRPr>
          </a:p>
          <a:p>
            <a:r>
              <a:rPr lang="en-US" sz="2400" b="1" i="1" dirty="0" err="1">
                <a:solidFill>
                  <a:schemeClr val="accent5">
                    <a:lumMod val="50000"/>
                  </a:schemeClr>
                </a:solidFill>
              </a:rPr>
              <a:t>Conseguir</a:t>
            </a:r>
            <a:r>
              <a:rPr lang="en-US" sz="2400" b="1" i="1" dirty="0">
                <a:solidFill>
                  <a:schemeClr val="accent5">
                    <a:lumMod val="50000"/>
                  </a:schemeClr>
                </a:solidFill>
              </a:rPr>
              <a:t> la </a:t>
            </a:r>
            <a:r>
              <a:rPr lang="en-US" sz="2400" b="1" i="1" dirty="0" err="1">
                <a:solidFill>
                  <a:schemeClr val="accent5">
                    <a:lumMod val="50000"/>
                  </a:schemeClr>
                </a:solidFill>
              </a:rPr>
              <a:t>atención</a:t>
            </a:r>
            <a:r>
              <a:rPr lang="en-US" sz="2400" b="1" i="1" dirty="0">
                <a:solidFill>
                  <a:schemeClr val="accent5">
                    <a:lumMod val="50000"/>
                  </a:schemeClr>
                </a:solidFill>
              </a:rPr>
              <a:t> </a:t>
            </a:r>
            <a:r>
              <a:rPr lang="en-US" sz="2400" dirty="0">
                <a:solidFill>
                  <a:srgbClr val="000000"/>
                </a:solidFill>
              </a:rPr>
              <a:t>de un </a:t>
            </a:r>
            <a:r>
              <a:rPr lang="en-US" sz="2400" dirty="0" err="1">
                <a:solidFill>
                  <a:srgbClr val="000000"/>
                </a:solidFill>
              </a:rPr>
              <a:t>mercado</a:t>
            </a:r>
            <a:r>
              <a:rPr lang="en-US" sz="2400" dirty="0">
                <a:solidFill>
                  <a:srgbClr val="000000"/>
                </a:solidFill>
              </a:rPr>
              <a:t> </a:t>
            </a:r>
            <a:r>
              <a:rPr lang="en-US" sz="2400" dirty="0" err="1">
                <a:solidFill>
                  <a:srgbClr val="000000"/>
                </a:solidFill>
              </a:rPr>
              <a:t>objetivo</a:t>
            </a:r>
            <a:r>
              <a:rPr lang="en-US" sz="2400" dirty="0">
                <a:solidFill>
                  <a:srgbClr val="000000"/>
                </a:solidFill>
              </a:rPr>
              <a:t>.  </a:t>
            </a:r>
          </a:p>
          <a:p>
            <a:r>
              <a:rPr lang="en-US" sz="2400" b="1" i="1" dirty="0" err="1">
                <a:solidFill>
                  <a:srgbClr val="336600"/>
                </a:solidFill>
              </a:rPr>
              <a:t>Facilitar</a:t>
            </a:r>
            <a:r>
              <a:rPr lang="en-US" sz="2400" b="1" i="1" dirty="0">
                <a:solidFill>
                  <a:srgbClr val="336600"/>
                </a:solidFill>
              </a:rPr>
              <a:t> </a:t>
            </a:r>
            <a:r>
              <a:rPr lang="en-US" sz="2400" dirty="0">
                <a:solidFill>
                  <a:srgbClr val="000000"/>
                </a:solidFill>
              </a:rPr>
              <a:t>la </a:t>
            </a:r>
            <a:r>
              <a:rPr lang="en-US" sz="2400" dirty="0" err="1">
                <a:solidFill>
                  <a:srgbClr val="000000"/>
                </a:solidFill>
              </a:rPr>
              <a:t>decisión</a:t>
            </a:r>
            <a:r>
              <a:rPr lang="en-US" sz="2400" dirty="0">
                <a:solidFill>
                  <a:srgbClr val="000000"/>
                </a:solidFill>
              </a:rPr>
              <a:t> de </a:t>
            </a:r>
            <a:r>
              <a:rPr lang="en-US" sz="2400" dirty="0" err="1">
                <a:solidFill>
                  <a:srgbClr val="000000"/>
                </a:solidFill>
              </a:rPr>
              <a:t>compra</a:t>
            </a:r>
            <a:r>
              <a:rPr lang="en-US" sz="2400" dirty="0">
                <a:solidFill>
                  <a:srgbClr val="000000"/>
                </a:solidFill>
              </a:rPr>
              <a:t> del </a:t>
            </a:r>
            <a:r>
              <a:rPr lang="en-US" sz="2400" dirty="0" err="1">
                <a:solidFill>
                  <a:srgbClr val="000000"/>
                </a:solidFill>
              </a:rPr>
              <a:t>cliente</a:t>
            </a:r>
            <a:r>
              <a:rPr lang="en-US" sz="2400" dirty="0">
                <a:solidFill>
                  <a:srgbClr val="000000"/>
                </a:solidFill>
              </a:rPr>
              <a:t>.  </a:t>
            </a:r>
          </a:p>
          <a:p>
            <a:r>
              <a:rPr lang="en-US" sz="2400" dirty="0" err="1">
                <a:solidFill>
                  <a:srgbClr val="000000"/>
                </a:solidFill>
              </a:rPr>
              <a:t>Darle</a:t>
            </a:r>
            <a:r>
              <a:rPr lang="en-US" sz="2400" dirty="0">
                <a:solidFill>
                  <a:srgbClr val="000000"/>
                </a:solidFill>
              </a:rPr>
              <a:t> al </a:t>
            </a:r>
            <a:r>
              <a:rPr lang="en-US" sz="2400" dirty="0" err="1">
                <a:solidFill>
                  <a:srgbClr val="000000"/>
                </a:solidFill>
              </a:rPr>
              <a:t>cliente</a:t>
            </a:r>
            <a:r>
              <a:rPr lang="en-US" sz="2400" dirty="0">
                <a:solidFill>
                  <a:srgbClr val="000000"/>
                </a:solidFill>
              </a:rPr>
              <a:t> </a:t>
            </a:r>
            <a:r>
              <a:rPr lang="en-US" sz="2400" dirty="0" err="1">
                <a:solidFill>
                  <a:srgbClr val="000000"/>
                </a:solidFill>
              </a:rPr>
              <a:t>una</a:t>
            </a:r>
            <a:r>
              <a:rPr lang="en-US" sz="2400" dirty="0">
                <a:solidFill>
                  <a:srgbClr val="000000"/>
                </a:solidFill>
              </a:rPr>
              <a:t> </a:t>
            </a:r>
            <a:r>
              <a:rPr lang="en-US" sz="2400" dirty="0" err="1">
                <a:solidFill>
                  <a:srgbClr val="000000"/>
                </a:solidFill>
              </a:rPr>
              <a:t>opción</a:t>
            </a:r>
            <a:r>
              <a:rPr lang="en-US" sz="2400" dirty="0">
                <a:solidFill>
                  <a:srgbClr val="000000"/>
                </a:solidFill>
              </a:rPr>
              <a:t> </a:t>
            </a:r>
            <a:r>
              <a:rPr lang="en-US" sz="2400" dirty="0" err="1">
                <a:solidFill>
                  <a:srgbClr val="000000"/>
                </a:solidFill>
              </a:rPr>
              <a:t>concreta</a:t>
            </a:r>
            <a:r>
              <a:rPr lang="en-US" sz="2400" dirty="0">
                <a:solidFill>
                  <a:srgbClr val="000000"/>
                </a:solidFill>
              </a:rPr>
              <a:t>, de bajo </a:t>
            </a:r>
            <a:r>
              <a:rPr lang="en-US" sz="2400" dirty="0" err="1">
                <a:solidFill>
                  <a:srgbClr val="000000"/>
                </a:solidFill>
              </a:rPr>
              <a:t>riesgo</a:t>
            </a:r>
            <a:r>
              <a:rPr lang="en-US" sz="2400" dirty="0">
                <a:solidFill>
                  <a:srgbClr val="000000"/>
                </a:solidFill>
              </a:rPr>
              <a:t> </a:t>
            </a:r>
            <a:r>
              <a:rPr lang="en-US" sz="2400" b="1" i="1" dirty="0">
                <a:solidFill>
                  <a:srgbClr val="0B0AFD"/>
                </a:solidFill>
              </a:rPr>
              <a:t>y </a:t>
            </a:r>
            <a:r>
              <a:rPr lang="en-US" sz="2400" b="1" i="1" dirty="0" err="1">
                <a:solidFill>
                  <a:srgbClr val="0B0AFD"/>
                </a:solidFill>
              </a:rPr>
              <a:t>fácil</a:t>
            </a:r>
            <a:r>
              <a:rPr lang="en-US" sz="2400" b="1" i="1" dirty="0">
                <a:solidFill>
                  <a:srgbClr val="0B0AFD"/>
                </a:solidFill>
              </a:rPr>
              <a:t> de </a:t>
            </a:r>
            <a:r>
              <a:rPr lang="en-US" sz="2400" b="1" i="1" dirty="0" err="1">
                <a:solidFill>
                  <a:srgbClr val="0B0AFD"/>
                </a:solidFill>
              </a:rPr>
              <a:t>tomar</a:t>
            </a:r>
            <a:r>
              <a:rPr lang="en-US" sz="2400" b="1" i="1" dirty="0">
                <a:solidFill>
                  <a:srgbClr val="0B0AFD"/>
                </a:solidFill>
              </a:rPr>
              <a:t>.   </a:t>
            </a:r>
          </a:p>
          <a:p>
            <a:pPr marL="0" indent="0" defTabSz="914400">
              <a:buNone/>
            </a:pPr>
            <a:endParaRPr lang="en-US" sz="2400" b="1" i="1" dirty="0">
              <a:solidFill>
                <a:srgbClr val="000000"/>
              </a:solidFill>
            </a:endParaRPr>
          </a:p>
          <a:p>
            <a:pPr marL="0" indent="0" defTabSz="914400">
              <a:buNone/>
            </a:pPr>
            <a:r>
              <a:rPr lang="en-US" sz="1800" b="1" i="1" dirty="0"/>
              <a:t>Más </a:t>
            </a:r>
            <a:r>
              <a:rPr lang="en-US" sz="1800" b="1" i="1" dirty="0" err="1"/>
              <a:t>Información</a:t>
            </a:r>
            <a:r>
              <a:rPr lang="en-US" sz="1800" b="1" i="1" dirty="0"/>
              <a:t>: </a:t>
            </a:r>
          </a:p>
          <a:p>
            <a:pPr marL="176213" indent="0" defTabSz="914400">
              <a:buNone/>
            </a:pPr>
            <a:r>
              <a:rPr lang="en-US" sz="1800" dirty="0">
                <a:hlinkClick r:id="rId2"/>
              </a:rPr>
              <a:t>http://www.evancarmichael.com/library/ernst-marsig/The-Three-Purposes-Of-Marketing.html</a:t>
            </a:r>
            <a:r>
              <a:rPr lang="en-US" sz="1800" dirty="0"/>
              <a:t> </a:t>
            </a:r>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1306483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 </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97626" y="1142999"/>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err="1">
                <a:solidFill>
                  <a:srgbClr val="C00000"/>
                </a:solidFill>
              </a:rPr>
              <a:t>Etapas</a:t>
            </a:r>
            <a:r>
              <a:rPr lang="en-GB" sz="2800" b="1" dirty="0">
                <a:solidFill>
                  <a:srgbClr val="C00000"/>
                </a:solidFill>
              </a:rPr>
              <a:t> del Marketing (1 de 2)</a:t>
            </a:r>
            <a:endParaRPr lang="en-US" sz="2800" b="1" dirty="0">
              <a:solidFill>
                <a:srgbClr val="C00000"/>
              </a:solidFill>
            </a:endParaRPr>
          </a:p>
          <a:p>
            <a:pPr defTabSz="914400"/>
            <a:r>
              <a:rPr lang="en-US" sz="2400" i="1" u="sng" dirty="0">
                <a:solidFill>
                  <a:srgbClr val="000000"/>
                </a:solidFill>
              </a:rPr>
              <a:t>Etapa de </a:t>
            </a:r>
            <a:r>
              <a:rPr lang="en-US" sz="2400" i="1" u="sng" dirty="0" err="1">
                <a:solidFill>
                  <a:srgbClr val="000000"/>
                </a:solidFill>
              </a:rPr>
              <a:t>creación</a:t>
            </a:r>
            <a:r>
              <a:rPr lang="en-US" sz="2400" i="1" u="sng" dirty="0">
                <a:solidFill>
                  <a:srgbClr val="000000"/>
                </a:solidFill>
              </a:rPr>
              <a:t> de idea,</a:t>
            </a:r>
            <a:r>
              <a:rPr lang="en-US" sz="2400" b="1" i="1" dirty="0">
                <a:solidFill>
                  <a:schemeClr val="accent5">
                    <a:lumMod val="50000"/>
                  </a:schemeClr>
                </a:solidFill>
              </a:rPr>
              <a:t> </a:t>
            </a:r>
            <a:r>
              <a:rPr lang="en-US" sz="2400" dirty="0" err="1">
                <a:solidFill>
                  <a:srgbClr val="000000"/>
                </a:solidFill>
              </a:rPr>
              <a:t>donde</a:t>
            </a:r>
            <a:r>
              <a:rPr lang="en-US" sz="2400" dirty="0">
                <a:solidFill>
                  <a:srgbClr val="000000"/>
                </a:solidFill>
              </a:rPr>
              <a:t> se </a:t>
            </a:r>
            <a:r>
              <a:rPr lang="en-US" sz="2400" dirty="0" err="1">
                <a:solidFill>
                  <a:srgbClr val="000000"/>
                </a:solidFill>
              </a:rPr>
              <a:t>concibe</a:t>
            </a:r>
            <a:r>
              <a:rPr lang="en-US" sz="2400" dirty="0">
                <a:solidFill>
                  <a:srgbClr val="000000"/>
                </a:solidFill>
              </a:rPr>
              <a:t> </a:t>
            </a:r>
            <a:r>
              <a:rPr lang="en-US" sz="2400" b="1" i="1" dirty="0">
                <a:solidFill>
                  <a:schemeClr val="accent5">
                    <a:lumMod val="50000"/>
                  </a:schemeClr>
                </a:solidFill>
              </a:rPr>
              <a:t>la idea </a:t>
            </a:r>
            <a:r>
              <a:rPr lang="en-US" sz="2400" dirty="0">
                <a:solidFill>
                  <a:srgbClr val="000000"/>
                </a:solidFill>
              </a:rPr>
              <a:t>del </a:t>
            </a:r>
            <a:r>
              <a:rPr lang="en-US" sz="2400" dirty="0" err="1">
                <a:solidFill>
                  <a:srgbClr val="000000"/>
                </a:solidFill>
              </a:rPr>
              <a:t>producto</a:t>
            </a:r>
            <a:r>
              <a:rPr lang="en-US" sz="2400" dirty="0">
                <a:solidFill>
                  <a:srgbClr val="000000"/>
                </a:solidFill>
              </a:rPr>
              <a:t>.</a:t>
            </a:r>
          </a:p>
          <a:p>
            <a:pPr defTabSz="914400"/>
            <a:r>
              <a:rPr lang="en-US" sz="2400" i="1" u="sng" dirty="0">
                <a:solidFill>
                  <a:srgbClr val="000000"/>
                </a:solidFill>
              </a:rPr>
              <a:t>Etapa de </a:t>
            </a:r>
            <a:r>
              <a:rPr lang="en-US" sz="2400" i="1" u="sng" dirty="0" err="1">
                <a:solidFill>
                  <a:srgbClr val="000000"/>
                </a:solidFill>
              </a:rPr>
              <a:t>testeo</a:t>
            </a:r>
            <a:r>
              <a:rPr lang="en-US" sz="2400" i="1" u="sng" dirty="0">
                <a:solidFill>
                  <a:srgbClr val="000000"/>
                </a:solidFill>
              </a:rPr>
              <a:t>,</a:t>
            </a:r>
            <a:r>
              <a:rPr lang="en-US" sz="2400" dirty="0">
                <a:solidFill>
                  <a:srgbClr val="000000"/>
                </a:solidFill>
              </a:rPr>
              <a:t> con </a:t>
            </a:r>
            <a:r>
              <a:rPr lang="en-US" sz="2400" dirty="0" err="1">
                <a:solidFill>
                  <a:srgbClr val="000000"/>
                </a:solidFill>
              </a:rPr>
              <a:t>grupos</a:t>
            </a:r>
            <a:r>
              <a:rPr lang="en-US" sz="2400" dirty="0">
                <a:solidFill>
                  <a:srgbClr val="000000"/>
                </a:solidFill>
              </a:rPr>
              <a:t> </a:t>
            </a:r>
            <a:r>
              <a:rPr lang="en-US" sz="2400" dirty="0" err="1">
                <a:solidFill>
                  <a:srgbClr val="000000"/>
                </a:solidFill>
              </a:rPr>
              <a:t>focales</a:t>
            </a:r>
            <a:r>
              <a:rPr lang="en-US" sz="2400" dirty="0">
                <a:solidFill>
                  <a:srgbClr val="000000"/>
                </a:solidFill>
              </a:rPr>
              <a:t> y </a:t>
            </a:r>
            <a:r>
              <a:rPr lang="en-US" sz="2400" dirty="0" err="1">
                <a:solidFill>
                  <a:srgbClr val="000000"/>
                </a:solidFill>
              </a:rPr>
              <a:t>encuestas</a:t>
            </a:r>
            <a:r>
              <a:rPr lang="en-US" sz="2400" dirty="0">
                <a:solidFill>
                  <a:srgbClr val="000000"/>
                </a:solidFill>
              </a:rPr>
              <a:t> para </a:t>
            </a:r>
            <a:r>
              <a:rPr lang="en-US" sz="2400" dirty="0" err="1">
                <a:solidFill>
                  <a:srgbClr val="000000"/>
                </a:solidFill>
              </a:rPr>
              <a:t>determinar</a:t>
            </a:r>
            <a:r>
              <a:rPr lang="en-US" sz="2400" dirty="0">
                <a:solidFill>
                  <a:srgbClr val="000000"/>
                </a:solidFill>
              </a:rPr>
              <a:t> </a:t>
            </a:r>
            <a:r>
              <a:rPr lang="en-US" sz="2400" dirty="0" err="1">
                <a:solidFill>
                  <a:srgbClr val="000000"/>
                </a:solidFill>
              </a:rPr>
              <a:t>los</a:t>
            </a:r>
            <a:r>
              <a:rPr lang="en-US" sz="2400" dirty="0">
                <a:solidFill>
                  <a:srgbClr val="000000"/>
                </a:solidFill>
              </a:rPr>
              <a:t> </a:t>
            </a:r>
            <a:r>
              <a:rPr lang="en-US" sz="2400" dirty="0" err="1">
                <a:solidFill>
                  <a:srgbClr val="000000"/>
                </a:solidFill>
              </a:rPr>
              <a:t>niveles</a:t>
            </a:r>
            <a:r>
              <a:rPr lang="en-US" sz="2400" dirty="0">
                <a:solidFill>
                  <a:srgbClr val="000000"/>
                </a:solidFill>
              </a:rPr>
              <a:t> de </a:t>
            </a:r>
            <a:r>
              <a:rPr lang="en-US" sz="2400" dirty="0" err="1">
                <a:solidFill>
                  <a:srgbClr val="000000"/>
                </a:solidFill>
              </a:rPr>
              <a:t>interés</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los</a:t>
            </a:r>
            <a:r>
              <a:rPr lang="en-US" sz="2400" dirty="0">
                <a:solidFill>
                  <a:srgbClr val="000000"/>
                </a:solidFill>
              </a:rPr>
              <a:t> </a:t>
            </a:r>
            <a:r>
              <a:rPr lang="en-US" sz="2400" dirty="0" err="1">
                <a:solidFill>
                  <a:srgbClr val="000000"/>
                </a:solidFill>
              </a:rPr>
              <a:t>potenciales</a:t>
            </a:r>
            <a:r>
              <a:rPr lang="en-US" sz="2400" dirty="0">
                <a:solidFill>
                  <a:srgbClr val="000000"/>
                </a:solidFill>
              </a:rPr>
              <a:t> </a:t>
            </a:r>
            <a:r>
              <a:rPr lang="en-US" sz="2400" b="1" i="1" dirty="0" err="1">
                <a:solidFill>
                  <a:srgbClr val="336600"/>
                </a:solidFill>
              </a:rPr>
              <a:t>compradores</a:t>
            </a:r>
            <a:r>
              <a:rPr lang="en-US" sz="2400" b="1" i="1" dirty="0">
                <a:solidFill>
                  <a:srgbClr val="336600"/>
                </a:solidFill>
              </a:rPr>
              <a:t>. </a:t>
            </a:r>
            <a:r>
              <a:rPr lang="en-US" sz="2400" u="sng" dirty="0"/>
              <a:t>El </a:t>
            </a:r>
            <a:r>
              <a:rPr lang="en-US" sz="2400" u="sng" dirty="0" err="1"/>
              <a:t>empaquetado</a:t>
            </a:r>
            <a:r>
              <a:rPr lang="en-US" sz="2400" u="sng" dirty="0"/>
              <a:t> y la </a:t>
            </a:r>
            <a:r>
              <a:rPr lang="en-US" sz="2400" u="sng" dirty="0" err="1"/>
              <a:t>marca</a:t>
            </a:r>
            <a:r>
              <a:rPr lang="en-US" sz="2400" dirty="0"/>
              <a:t> </a:t>
            </a:r>
            <a:r>
              <a:rPr lang="en-US" sz="2400" dirty="0" err="1"/>
              <a:t>están</a:t>
            </a:r>
            <a:r>
              <a:rPr lang="en-US" sz="2400" dirty="0"/>
              <a:t> </a:t>
            </a:r>
            <a:r>
              <a:rPr lang="en-US" sz="2400" dirty="0" err="1"/>
              <a:t>incluidos</a:t>
            </a:r>
            <a:r>
              <a:rPr lang="en-US" sz="2400" dirty="0"/>
              <a:t>, </a:t>
            </a:r>
            <a:r>
              <a:rPr lang="en-US" sz="2400" dirty="0" err="1"/>
              <a:t>mientras</a:t>
            </a:r>
            <a:r>
              <a:rPr lang="en-US" sz="2400" dirty="0"/>
              <a:t> que la </a:t>
            </a:r>
            <a:r>
              <a:rPr lang="en-US" sz="2400" dirty="0" err="1"/>
              <a:t>Venta</a:t>
            </a:r>
            <a:r>
              <a:rPr lang="en-US" sz="2400" dirty="0"/>
              <a:t> </a:t>
            </a:r>
            <a:r>
              <a:rPr lang="en-US" sz="2400" dirty="0" err="1"/>
              <a:t>Limitada</a:t>
            </a:r>
            <a:r>
              <a:rPr lang="en-US" sz="2400" dirty="0"/>
              <a:t> se </a:t>
            </a:r>
            <a:r>
              <a:rPr lang="en-US" sz="2400" dirty="0" err="1"/>
              <a:t>usa</a:t>
            </a:r>
            <a:r>
              <a:rPr lang="en-US" sz="2400" dirty="0"/>
              <a:t> para </a:t>
            </a:r>
            <a:r>
              <a:rPr lang="en-US" sz="2400" dirty="0" err="1"/>
              <a:t>realizar</a:t>
            </a:r>
            <a:r>
              <a:rPr lang="en-US" sz="2400" dirty="0"/>
              <a:t> un </a:t>
            </a:r>
            <a:r>
              <a:rPr lang="en-US" sz="2400" dirty="0" err="1"/>
              <a:t>seguimiento</a:t>
            </a:r>
            <a:r>
              <a:rPr lang="en-US" sz="2400" dirty="0"/>
              <a:t> de Ventas y </a:t>
            </a:r>
            <a:r>
              <a:rPr lang="en-US" sz="2400" dirty="0" err="1"/>
              <a:t>escalar</a:t>
            </a:r>
            <a:r>
              <a:rPr lang="en-US" sz="2400" dirty="0"/>
              <a:t> a </a:t>
            </a:r>
            <a:r>
              <a:rPr lang="en-US" sz="2400" dirty="0" err="1"/>
              <a:t>nivel</a:t>
            </a:r>
            <a:r>
              <a:rPr lang="en-US" sz="2400" dirty="0"/>
              <a:t> </a:t>
            </a:r>
            <a:r>
              <a:rPr lang="en-US" sz="2400" dirty="0" err="1"/>
              <a:t>nacional</a:t>
            </a:r>
            <a:r>
              <a:rPr lang="en-US" sz="2400" dirty="0"/>
              <a:t> (o </a:t>
            </a:r>
            <a:r>
              <a:rPr lang="en-US" sz="2400" dirty="0" err="1"/>
              <a:t>internacional</a:t>
            </a:r>
            <a:r>
              <a:rPr lang="en-US" sz="2400" dirty="0"/>
              <a:t>)</a:t>
            </a:r>
            <a:r>
              <a:rPr lang="en-US" sz="2400" dirty="0">
                <a:solidFill>
                  <a:srgbClr val="000000"/>
                </a:solidFill>
              </a:rPr>
              <a:t>.</a:t>
            </a:r>
          </a:p>
          <a:p>
            <a:pPr defTabSz="914400"/>
            <a:r>
              <a:rPr lang="en-US" sz="2400" i="1" u="sng" dirty="0">
                <a:solidFill>
                  <a:srgbClr val="000000"/>
                </a:solidFill>
              </a:rPr>
              <a:t>Etapa de </a:t>
            </a:r>
            <a:r>
              <a:rPr lang="en-US" sz="2400" i="1" u="sng" dirty="0" err="1">
                <a:solidFill>
                  <a:srgbClr val="000000"/>
                </a:solidFill>
              </a:rPr>
              <a:t>Precio</a:t>
            </a:r>
            <a:r>
              <a:rPr lang="en-US" sz="2400" i="1" u="sng" dirty="0">
                <a:solidFill>
                  <a:srgbClr val="000000"/>
                </a:solidFill>
              </a:rPr>
              <a:t>,</a:t>
            </a:r>
            <a:r>
              <a:rPr lang="en-US" sz="2400" dirty="0">
                <a:solidFill>
                  <a:srgbClr val="000000"/>
                </a:solidFill>
              </a:rPr>
              <a:t> </a:t>
            </a:r>
            <a:r>
              <a:rPr lang="en-US" sz="2400" dirty="0" err="1">
                <a:solidFill>
                  <a:srgbClr val="000000"/>
                </a:solidFill>
              </a:rPr>
              <a:t>testeado</a:t>
            </a:r>
            <a:r>
              <a:rPr lang="en-US" sz="2400" dirty="0">
                <a:solidFill>
                  <a:srgbClr val="000000"/>
                </a:solidFill>
              </a:rPr>
              <a:t> con </a:t>
            </a:r>
            <a:r>
              <a:rPr lang="en-US" sz="2400" dirty="0" err="1">
                <a:solidFill>
                  <a:srgbClr val="000000"/>
                </a:solidFill>
              </a:rPr>
              <a:t>grupos</a:t>
            </a:r>
            <a:r>
              <a:rPr lang="en-US" sz="2400" dirty="0">
                <a:solidFill>
                  <a:srgbClr val="000000"/>
                </a:solidFill>
              </a:rPr>
              <a:t> </a:t>
            </a:r>
            <a:r>
              <a:rPr lang="en-US" sz="2400" dirty="0" err="1">
                <a:solidFill>
                  <a:srgbClr val="000000"/>
                </a:solidFill>
              </a:rPr>
              <a:t>focales</a:t>
            </a:r>
            <a:r>
              <a:rPr lang="en-US" sz="2400" dirty="0">
                <a:solidFill>
                  <a:srgbClr val="000000"/>
                </a:solidFill>
              </a:rPr>
              <a:t> y </a:t>
            </a:r>
            <a:r>
              <a:rPr lang="en-US" sz="2400" dirty="0" err="1">
                <a:solidFill>
                  <a:srgbClr val="000000"/>
                </a:solidFill>
              </a:rPr>
              <a:t>encuestas</a:t>
            </a:r>
            <a:r>
              <a:rPr lang="en-US" sz="2400" dirty="0">
                <a:solidFill>
                  <a:srgbClr val="000000"/>
                </a:solidFill>
              </a:rPr>
              <a:t> para </a:t>
            </a:r>
            <a:r>
              <a:rPr lang="en-US" sz="2400" b="1" i="1" dirty="0" err="1">
                <a:solidFill>
                  <a:srgbClr val="0B0AFD"/>
                </a:solidFill>
              </a:rPr>
              <a:t>comprender</a:t>
            </a:r>
            <a:r>
              <a:rPr lang="en-US" sz="2400" b="1" i="1" dirty="0">
                <a:solidFill>
                  <a:srgbClr val="0B0AFD"/>
                </a:solidFill>
              </a:rPr>
              <a:t> el </a:t>
            </a:r>
            <a:r>
              <a:rPr lang="en-US" sz="2400" b="1" i="1" dirty="0" err="1">
                <a:solidFill>
                  <a:srgbClr val="0B0AFD"/>
                </a:solidFill>
              </a:rPr>
              <a:t>precio</a:t>
            </a:r>
            <a:r>
              <a:rPr lang="en-US" sz="2400" b="1" i="1" dirty="0">
                <a:solidFill>
                  <a:srgbClr val="0B0AFD"/>
                </a:solidFill>
              </a:rPr>
              <a:t> de </a:t>
            </a:r>
            <a:r>
              <a:rPr lang="en-US" sz="2400" b="1" i="1" dirty="0" err="1">
                <a:solidFill>
                  <a:srgbClr val="0B0AFD"/>
                </a:solidFill>
              </a:rPr>
              <a:t>venta</a:t>
            </a:r>
            <a:r>
              <a:rPr lang="en-US" sz="2400" b="1" i="1" dirty="0">
                <a:solidFill>
                  <a:srgbClr val="0B0AFD"/>
                </a:solidFill>
              </a:rPr>
              <a:t> </a:t>
            </a:r>
            <a:r>
              <a:rPr lang="en-US" sz="2400" b="1" i="1" dirty="0" err="1">
                <a:solidFill>
                  <a:srgbClr val="0B0AFD"/>
                </a:solidFill>
              </a:rPr>
              <a:t>óptimo</a:t>
            </a:r>
            <a:r>
              <a:rPr lang="en-US" sz="2400" b="1" i="1" dirty="0">
                <a:solidFill>
                  <a:srgbClr val="0B0AFD"/>
                </a:solidFill>
              </a:rPr>
              <a:t> </a:t>
            </a:r>
            <a:r>
              <a:rPr lang="en-US" sz="2400" b="1" i="1" dirty="0">
                <a:solidFill>
                  <a:srgbClr val="FF0000"/>
                </a:solidFill>
              </a:rPr>
              <a:t>para </a:t>
            </a:r>
            <a:r>
              <a:rPr lang="en-US" sz="2400" b="1" i="1" dirty="0" err="1">
                <a:solidFill>
                  <a:srgbClr val="FF0000"/>
                </a:solidFill>
              </a:rPr>
              <a:t>conseguir</a:t>
            </a:r>
            <a:r>
              <a:rPr lang="en-US" sz="2400" b="1" i="1" dirty="0">
                <a:solidFill>
                  <a:srgbClr val="FF0000"/>
                </a:solidFill>
              </a:rPr>
              <a:t> el </a:t>
            </a:r>
            <a:r>
              <a:rPr lang="en-US" sz="2400" b="1" i="1" dirty="0" err="1">
                <a:solidFill>
                  <a:srgbClr val="FF0000"/>
                </a:solidFill>
              </a:rPr>
              <a:t>máximo</a:t>
            </a:r>
            <a:r>
              <a:rPr lang="en-US" sz="2400" b="1" i="1" dirty="0">
                <a:solidFill>
                  <a:srgbClr val="FF0000"/>
                </a:solidFill>
              </a:rPr>
              <a:t> </a:t>
            </a:r>
            <a:r>
              <a:rPr lang="en-US" sz="2400" b="1" i="1" dirty="0" err="1">
                <a:solidFill>
                  <a:srgbClr val="FF0000"/>
                </a:solidFill>
              </a:rPr>
              <a:t>retorno</a:t>
            </a:r>
            <a:r>
              <a:rPr lang="en-US" sz="2400" b="1" i="1" dirty="0">
                <a:solidFill>
                  <a:srgbClr val="FF0000"/>
                </a:solidFill>
              </a:rPr>
              <a:t>.</a:t>
            </a:r>
          </a:p>
          <a:p>
            <a:pPr marL="0" indent="0" defTabSz="914400">
              <a:buNone/>
            </a:pPr>
            <a:endParaRPr lang="en-US" sz="2400" b="1" i="1" dirty="0">
              <a:solidFill>
                <a:srgbClr val="000000"/>
              </a:solidFill>
            </a:endParaRPr>
          </a:p>
          <a:p>
            <a:pPr marL="0" indent="0" defTabSz="914400">
              <a:buNone/>
            </a:pPr>
            <a:r>
              <a:rPr lang="en-US" sz="1800" b="1" i="1" dirty="0"/>
              <a:t>Más </a:t>
            </a:r>
            <a:r>
              <a:rPr lang="en-US" sz="1800" b="1" i="1" dirty="0" err="1"/>
              <a:t>Información</a:t>
            </a:r>
            <a:r>
              <a:rPr lang="en-US" sz="1800" b="1" i="1" dirty="0"/>
              <a:t>: </a:t>
            </a:r>
          </a:p>
          <a:p>
            <a:pPr marL="176213" indent="0" defTabSz="914400">
              <a:buNone/>
            </a:pPr>
            <a:r>
              <a:rPr lang="en-US" sz="1800" dirty="0">
                <a:hlinkClick r:id="rId2"/>
              </a:rPr>
              <a:t>http://www.businessdictionary.com/definition/marketing.html</a:t>
            </a:r>
            <a:r>
              <a:rPr lang="en-US" sz="1800" dirty="0"/>
              <a:t> </a:t>
            </a:r>
            <a:endParaRPr lang="en-US" sz="1800" b="1" i="1" dirty="0"/>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123200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err="1">
                <a:solidFill>
                  <a:srgbClr val="C00000"/>
                </a:solidFill>
              </a:rPr>
              <a:t>Etapas</a:t>
            </a:r>
            <a:r>
              <a:rPr lang="en-GB" sz="2800" b="1" dirty="0">
                <a:solidFill>
                  <a:srgbClr val="C00000"/>
                </a:solidFill>
              </a:rPr>
              <a:t> del Marketing (2 de 2)</a:t>
            </a:r>
            <a:endParaRPr lang="en-US" sz="2800" b="1" dirty="0">
              <a:solidFill>
                <a:srgbClr val="C00000"/>
              </a:solidFill>
            </a:endParaRPr>
          </a:p>
          <a:p>
            <a:pPr defTabSz="914400"/>
            <a:r>
              <a:rPr lang="en-US" sz="2400" i="1" u="sng" dirty="0">
                <a:solidFill>
                  <a:srgbClr val="000000"/>
                </a:solidFill>
              </a:rPr>
              <a:t>Etapa de </a:t>
            </a:r>
            <a:r>
              <a:rPr lang="en-US" sz="2400" i="1" u="sng" dirty="0" err="1">
                <a:solidFill>
                  <a:srgbClr val="000000"/>
                </a:solidFill>
              </a:rPr>
              <a:t>Promoción</a:t>
            </a:r>
            <a:r>
              <a:rPr lang="en-US" sz="2400" i="1" u="sng" dirty="0">
                <a:solidFill>
                  <a:srgbClr val="000000"/>
                </a:solidFill>
              </a:rPr>
              <a:t>,</a:t>
            </a:r>
            <a:r>
              <a:rPr lang="en-US" sz="2400" dirty="0">
                <a:solidFill>
                  <a:srgbClr val="000000"/>
                </a:solidFill>
              </a:rPr>
              <a:t> </a:t>
            </a:r>
            <a:r>
              <a:rPr lang="en-US" sz="2400" dirty="0" err="1">
                <a:solidFill>
                  <a:srgbClr val="000000"/>
                </a:solidFill>
              </a:rPr>
              <a:t>incluyendo</a:t>
            </a:r>
            <a:r>
              <a:rPr lang="en-US" sz="2400" dirty="0">
                <a:solidFill>
                  <a:srgbClr val="000000"/>
                </a:solidFill>
              </a:rPr>
              <a:t> </a:t>
            </a:r>
            <a:r>
              <a:rPr lang="en-US" sz="2400" dirty="0" err="1">
                <a:solidFill>
                  <a:srgbClr val="000000"/>
                </a:solidFill>
              </a:rPr>
              <a:t>folletos</a:t>
            </a:r>
            <a:r>
              <a:rPr lang="en-US" sz="2400" dirty="0">
                <a:solidFill>
                  <a:srgbClr val="000000"/>
                </a:solidFill>
              </a:rPr>
              <a:t>, </a:t>
            </a:r>
            <a:r>
              <a:rPr lang="en-US" sz="2400" dirty="0" err="1">
                <a:solidFill>
                  <a:srgbClr val="000000"/>
                </a:solidFill>
              </a:rPr>
              <a:t>anuncios</a:t>
            </a:r>
            <a:r>
              <a:rPr lang="en-US" sz="2400" dirty="0">
                <a:solidFill>
                  <a:srgbClr val="000000"/>
                </a:solidFill>
              </a:rPr>
              <a:t>, e </a:t>
            </a:r>
            <a:r>
              <a:rPr lang="en-US" sz="2400" dirty="0" err="1">
                <a:solidFill>
                  <a:srgbClr val="000000"/>
                </a:solidFill>
              </a:rPr>
              <a:t>información</a:t>
            </a:r>
            <a:r>
              <a:rPr lang="en-US" sz="2400" dirty="0">
                <a:solidFill>
                  <a:srgbClr val="000000"/>
                </a:solidFill>
              </a:rPr>
              <a:t> que las </a:t>
            </a:r>
            <a:r>
              <a:rPr lang="en-US" sz="2400" dirty="0" err="1">
                <a:solidFill>
                  <a:srgbClr val="000000"/>
                </a:solidFill>
              </a:rPr>
              <a:t>empresas</a:t>
            </a:r>
            <a:r>
              <a:rPr lang="en-US" sz="2400" dirty="0">
                <a:solidFill>
                  <a:srgbClr val="000000"/>
                </a:solidFill>
              </a:rPr>
              <a:t> </a:t>
            </a:r>
            <a:r>
              <a:rPr lang="en-US" sz="2400" dirty="0" err="1">
                <a:solidFill>
                  <a:srgbClr val="000000"/>
                </a:solidFill>
              </a:rPr>
              <a:t>usan</a:t>
            </a:r>
            <a:r>
              <a:rPr lang="en-US" sz="2400" dirty="0">
                <a:solidFill>
                  <a:srgbClr val="000000"/>
                </a:solidFill>
              </a:rPr>
              <a:t> para </a:t>
            </a:r>
            <a:r>
              <a:rPr lang="en-US" sz="2400" b="1" i="1" dirty="0" err="1">
                <a:solidFill>
                  <a:schemeClr val="accent5">
                    <a:lumMod val="50000"/>
                  </a:schemeClr>
                </a:solidFill>
              </a:rPr>
              <a:t>generar</a:t>
            </a:r>
            <a:r>
              <a:rPr lang="en-US" sz="2400" b="1" i="1" dirty="0">
                <a:solidFill>
                  <a:schemeClr val="accent5">
                    <a:lumMod val="50000"/>
                  </a:schemeClr>
                </a:solidFill>
              </a:rPr>
              <a:t> </a:t>
            </a:r>
            <a:r>
              <a:rPr lang="en-US" sz="2400" b="1" i="1" dirty="0" err="1">
                <a:solidFill>
                  <a:schemeClr val="accent5">
                    <a:lumMod val="50000"/>
                  </a:schemeClr>
                </a:solidFill>
              </a:rPr>
              <a:t>oportunidades</a:t>
            </a:r>
            <a:r>
              <a:rPr lang="en-US" sz="2400" b="1" i="1" dirty="0">
                <a:solidFill>
                  <a:schemeClr val="accent5">
                    <a:lumMod val="50000"/>
                  </a:schemeClr>
                </a:solidFill>
              </a:rPr>
              <a:t> de </a:t>
            </a:r>
            <a:r>
              <a:rPr lang="en-US" sz="2400" b="1" i="1" dirty="0" err="1">
                <a:solidFill>
                  <a:schemeClr val="accent5">
                    <a:lumMod val="50000"/>
                  </a:schemeClr>
                </a:solidFill>
              </a:rPr>
              <a:t>venta</a:t>
            </a:r>
            <a:r>
              <a:rPr lang="en-US" sz="2400" b="1" i="1" dirty="0">
                <a:solidFill>
                  <a:schemeClr val="accent5">
                    <a:lumMod val="50000"/>
                  </a:schemeClr>
                </a:solidFill>
              </a:rPr>
              <a:t> </a:t>
            </a:r>
            <a:r>
              <a:rPr lang="en-US" sz="2400" dirty="0">
                <a:solidFill>
                  <a:srgbClr val="000000"/>
                </a:solidFill>
              </a:rPr>
              <a:t>e </a:t>
            </a:r>
            <a:r>
              <a:rPr lang="en-US" sz="2400" dirty="0" err="1">
                <a:solidFill>
                  <a:srgbClr val="000000"/>
                </a:solidFill>
              </a:rPr>
              <a:t>interés</a:t>
            </a:r>
            <a:r>
              <a:rPr lang="en-US" sz="2400" dirty="0">
                <a:solidFill>
                  <a:srgbClr val="000000"/>
                </a:solidFill>
              </a:rPr>
              <a:t> </a:t>
            </a:r>
            <a:r>
              <a:rPr lang="en-US" sz="2400" dirty="0" err="1">
                <a:solidFill>
                  <a:srgbClr val="000000"/>
                </a:solidFill>
              </a:rPr>
              <a:t>en</a:t>
            </a:r>
            <a:r>
              <a:rPr lang="en-US" sz="2400" dirty="0">
                <a:solidFill>
                  <a:srgbClr val="000000"/>
                </a:solidFill>
              </a:rPr>
              <a:t> </a:t>
            </a:r>
            <a:r>
              <a:rPr lang="en-US" sz="2400" dirty="0" err="1">
                <a:solidFill>
                  <a:srgbClr val="000000"/>
                </a:solidFill>
              </a:rPr>
              <a:t>productos</a:t>
            </a:r>
            <a:r>
              <a:rPr lang="en-US" sz="2400" dirty="0">
                <a:solidFill>
                  <a:srgbClr val="000000"/>
                </a:solidFill>
              </a:rPr>
              <a:t>.</a:t>
            </a:r>
          </a:p>
          <a:p>
            <a:pPr defTabSz="914400"/>
            <a:r>
              <a:rPr lang="en-US" sz="2400" i="1" u="sng" dirty="0">
                <a:solidFill>
                  <a:srgbClr val="000000"/>
                </a:solidFill>
              </a:rPr>
              <a:t>Etapa de </a:t>
            </a:r>
            <a:r>
              <a:rPr lang="en-US" sz="2400" i="1" u="sng" dirty="0" err="1">
                <a:solidFill>
                  <a:srgbClr val="000000"/>
                </a:solidFill>
              </a:rPr>
              <a:t>Distribución</a:t>
            </a:r>
            <a:r>
              <a:rPr lang="en-US" sz="2400" i="1" u="sng" dirty="0">
                <a:solidFill>
                  <a:srgbClr val="000000"/>
                </a:solidFill>
              </a:rPr>
              <a:t>,</a:t>
            </a:r>
            <a:r>
              <a:rPr lang="en-US" sz="2400" dirty="0">
                <a:solidFill>
                  <a:srgbClr val="000000"/>
                </a:solidFill>
              </a:rPr>
              <a:t> </a:t>
            </a:r>
            <a:r>
              <a:rPr lang="en-US" sz="2400" b="1" i="1" dirty="0">
                <a:solidFill>
                  <a:srgbClr val="336600"/>
                </a:solidFill>
              </a:rPr>
              <a:t>que </a:t>
            </a:r>
            <a:r>
              <a:rPr lang="en-US" sz="2400" b="1" i="1" dirty="0" err="1">
                <a:solidFill>
                  <a:srgbClr val="336600"/>
                </a:solidFill>
              </a:rPr>
              <a:t>muestra</a:t>
            </a:r>
            <a:r>
              <a:rPr lang="en-US" sz="2400" b="1" i="1" dirty="0">
                <a:solidFill>
                  <a:srgbClr val="336600"/>
                </a:solidFill>
              </a:rPr>
              <a:t> </a:t>
            </a:r>
            <a:r>
              <a:rPr lang="en-US" sz="2400" b="1" i="1" dirty="0" err="1">
                <a:solidFill>
                  <a:srgbClr val="336600"/>
                </a:solidFill>
              </a:rPr>
              <a:t>donde</a:t>
            </a:r>
            <a:r>
              <a:rPr lang="en-US" sz="2400" b="1" i="1" dirty="0">
                <a:solidFill>
                  <a:srgbClr val="336600"/>
                </a:solidFill>
              </a:rPr>
              <a:t> se </a:t>
            </a:r>
            <a:r>
              <a:rPr lang="en-US" sz="2400" b="1" i="1" dirty="0" err="1">
                <a:solidFill>
                  <a:srgbClr val="336600"/>
                </a:solidFill>
              </a:rPr>
              <a:t>venden</a:t>
            </a:r>
            <a:r>
              <a:rPr lang="en-US" sz="2400" b="1" i="1" dirty="0">
                <a:solidFill>
                  <a:srgbClr val="336600"/>
                </a:solidFill>
              </a:rPr>
              <a:t> </a:t>
            </a:r>
            <a:r>
              <a:rPr lang="en-US" sz="2400" b="1" i="1" dirty="0" err="1">
                <a:solidFill>
                  <a:srgbClr val="336600"/>
                </a:solidFill>
              </a:rPr>
              <a:t>los</a:t>
            </a:r>
            <a:r>
              <a:rPr lang="en-US" sz="2400" b="1" i="1" dirty="0">
                <a:solidFill>
                  <a:srgbClr val="336600"/>
                </a:solidFill>
              </a:rPr>
              <a:t> </a:t>
            </a:r>
            <a:r>
              <a:rPr lang="en-US" sz="2400" b="1" i="1" dirty="0" err="1">
                <a:solidFill>
                  <a:srgbClr val="336600"/>
                </a:solidFill>
              </a:rPr>
              <a:t>productos</a:t>
            </a:r>
            <a:r>
              <a:rPr lang="en-US" sz="2400" b="1" i="1" dirty="0">
                <a:solidFill>
                  <a:srgbClr val="336600"/>
                </a:solidFill>
              </a:rPr>
              <a:t>. </a:t>
            </a:r>
            <a:r>
              <a:rPr lang="en-US" sz="2400" dirty="0" err="1">
                <a:solidFill>
                  <a:srgbClr val="000000"/>
                </a:solidFill>
              </a:rPr>
              <a:t>Todas</a:t>
            </a:r>
            <a:r>
              <a:rPr lang="en-US" sz="2400" dirty="0">
                <a:solidFill>
                  <a:srgbClr val="000000"/>
                </a:solidFill>
              </a:rPr>
              <a:t> las </a:t>
            </a:r>
            <a:r>
              <a:rPr lang="en-US" sz="2400" dirty="0" err="1">
                <a:solidFill>
                  <a:srgbClr val="000000"/>
                </a:solidFill>
              </a:rPr>
              <a:t>decisiones</a:t>
            </a:r>
            <a:r>
              <a:rPr lang="en-US" sz="2400" dirty="0">
                <a:solidFill>
                  <a:srgbClr val="000000"/>
                </a:solidFill>
              </a:rPr>
              <a:t> de </a:t>
            </a:r>
            <a:r>
              <a:rPr lang="en-US" sz="2400" dirty="0" err="1">
                <a:solidFill>
                  <a:srgbClr val="000000"/>
                </a:solidFill>
              </a:rPr>
              <a:t>distribución</a:t>
            </a:r>
            <a:r>
              <a:rPr lang="en-US" sz="2400" dirty="0">
                <a:solidFill>
                  <a:srgbClr val="000000"/>
                </a:solidFill>
              </a:rPr>
              <a:t> </a:t>
            </a:r>
            <a:r>
              <a:rPr lang="en-US" sz="2400" dirty="0" err="1">
                <a:solidFill>
                  <a:srgbClr val="000000"/>
                </a:solidFill>
              </a:rPr>
              <a:t>forman</a:t>
            </a:r>
            <a:r>
              <a:rPr lang="en-US" sz="2400" dirty="0">
                <a:solidFill>
                  <a:srgbClr val="000000"/>
                </a:solidFill>
              </a:rPr>
              <a:t> </a:t>
            </a:r>
            <a:r>
              <a:rPr lang="en-US" sz="2400" dirty="0" err="1">
                <a:solidFill>
                  <a:srgbClr val="000000"/>
                </a:solidFill>
              </a:rPr>
              <a:t>parte</a:t>
            </a:r>
            <a:r>
              <a:rPr lang="en-US" sz="2400" dirty="0">
                <a:solidFill>
                  <a:srgbClr val="000000"/>
                </a:solidFill>
              </a:rPr>
              <a:t> del </a:t>
            </a:r>
            <a:r>
              <a:rPr lang="en-US" sz="2400" dirty="0" err="1">
                <a:solidFill>
                  <a:srgbClr val="000000"/>
                </a:solidFill>
              </a:rPr>
              <a:t>proceso</a:t>
            </a:r>
            <a:r>
              <a:rPr lang="en-US" sz="2400" dirty="0">
                <a:solidFill>
                  <a:srgbClr val="000000"/>
                </a:solidFill>
              </a:rPr>
              <a:t> de </a:t>
            </a:r>
            <a:r>
              <a:rPr lang="en-US" sz="2400" dirty="0" err="1">
                <a:solidFill>
                  <a:srgbClr val="000000"/>
                </a:solidFill>
              </a:rPr>
              <a:t>comercialización</a:t>
            </a:r>
            <a:r>
              <a:rPr lang="en-US" sz="2400" dirty="0">
                <a:solidFill>
                  <a:srgbClr val="000000"/>
                </a:solidFill>
              </a:rPr>
              <a:t> general.  </a:t>
            </a:r>
          </a:p>
          <a:p>
            <a:pPr marL="0" indent="0" defTabSz="914400">
              <a:buNone/>
            </a:pPr>
            <a:endParaRPr lang="en-US" sz="2400" b="1" i="1" dirty="0">
              <a:solidFill>
                <a:srgbClr val="000000"/>
              </a:solidFill>
            </a:endParaRPr>
          </a:p>
          <a:p>
            <a:pPr marL="0" indent="0" defTabSz="914400">
              <a:buNone/>
            </a:pPr>
            <a:endParaRPr lang="en-US" sz="2400" b="1" i="1" dirty="0">
              <a:solidFill>
                <a:srgbClr val="000000"/>
              </a:solidFill>
            </a:endParaRPr>
          </a:p>
          <a:p>
            <a:pPr marL="0" indent="0" defTabSz="914400">
              <a:buNone/>
            </a:pPr>
            <a:r>
              <a:rPr lang="en-US" sz="1800" b="1" i="1" dirty="0"/>
              <a:t>Más </a:t>
            </a:r>
            <a:r>
              <a:rPr lang="en-US" sz="1800" b="1" i="1" dirty="0" err="1"/>
              <a:t>Información</a:t>
            </a:r>
            <a:r>
              <a:rPr lang="en-US" sz="1800" b="1" i="1" dirty="0"/>
              <a:t>: </a:t>
            </a:r>
          </a:p>
          <a:p>
            <a:pPr marL="176213" indent="0" defTabSz="914400">
              <a:buNone/>
            </a:pPr>
            <a:r>
              <a:rPr lang="en-US" sz="1800" dirty="0">
                <a:hlinkClick r:id="rId2"/>
              </a:rPr>
              <a:t>http://www.businessdictionary.com/definition/marketing.html</a:t>
            </a:r>
            <a:r>
              <a:rPr lang="en-US" sz="1800" dirty="0"/>
              <a:t> </a:t>
            </a:r>
            <a:endParaRPr lang="en-US" sz="1800" b="1" i="1" dirty="0"/>
          </a:p>
          <a:p>
            <a:pPr marL="176213" indent="0" defTabSz="914400">
              <a:buFontTx/>
              <a:buNone/>
            </a:pP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spTree>
    <p:extLst>
      <p:ext uri="{BB962C8B-B14F-4D97-AF65-F5344CB8AC3E}">
        <p14:creationId xmlns:p14="http://schemas.microsoft.com/office/powerpoint/2010/main" val="200108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a:solidFill>
                  <a:srgbClr val="0B0AFD"/>
                </a:solidFill>
              </a:rPr>
              <a:t>Marketing</a:t>
            </a:r>
            <a:endParaRPr lang="en-IE" sz="3200" b="1" dirty="0">
              <a:solidFill>
                <a:srgbClr val="0B0AFD"/>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Content Placeholder 2">
            <a:extLst>
              <a:ext uri="{FF2B5EF4-FFF2-40B4-BE49-F238E27FC236}">
                <a16:creationId xmlns:a16="http://schemas.microsoft.com/office/drawing/2014/main" id="{73BCE67A-B32A-484E-8608-A1D4A8B41AE5}"/>
              </a:ext>
            </a:extLst>
          </p:cNvPr>
          <p:cNvSpPr txBox="1">
            <a:spLocks/>
          </p:cNvSpPr>
          <p:nvPr/>
        </p:nvSpPr>
        <p:spPr bwMode="auto">
          <a:xfrm>
            <a:off x="762000" y="1348407"/>
            <a:ext cx="10972800" cy="510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4400">
              <a:buFontTx/>
              <a:buNone/>
            </a:pPr>
            <a:r>
              <a:rPr lang="en-GB" sz="2800" b="1" dirty="0">
                <a:solidFill>
                  <a:srgbClr val="C00000"/>
                </a:solidFill>
              </a:rPr>
              <a:t>¿</a:t>
            </a:r>
            <a:r>
              <a:rPr lang="en-GB" sz="2800" b="1" dirty="0" err="1">
                <a:solidFill>
                  <a:srgbClr val="C00000"/>
                </a:solidFill>
              </a:rPr>
              <a:t>Qué</a:t>
            </a:r>
            <a:r>
              <a:rPr lang="en-GB" sz="2800" b="1" dirty="0">
                <a:solidFill>
                  <a:srgbClr val="C00000"/>
                </a:solidFill>
              </a:rPr>
              <a:t> no </a:t>
            </a:r>
            <a:r>
              <a:rPr lang="en-GB" sz="2800" b="1" dirty="0" err="1">
                <a:solidFill>
                  <a:srgbClr val="C00000"/>
                </a:solidFill>
              </a:rPr>
              <a:t>es</a:t>
            </a:r>
            <a:r>
              <a:rPr lang="en-GB" sz="2800" b="1" dirty="0">
                <a:solidFill>
                  <a:srgbClr val="C00000"/>
                </a:solidFill>
              </a:rPr>
              <a:t> el Marketing?</a:t>
            </a:r>
            <a:endParaRPr lang="en-US" sz="2800" b="1" dirty="0">
              <a:solidFill>
                <a:srgbClr val="C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endParaRPr lang="en-US" sz="2800" b="1" i="1" dirty="0">
              <a:solidFill>
                <a:srgbClr val="000000"/>
              </a:solidFill>
            </a:endParaRPr>
          </a:p>
          <a:p>
            <a:pPr marL="0" indent="0" defTabSz="914400">
              <a:buNone/>
            </a:pPr>
            <a:r>
              <a:rPr lang="en-US" sz="1800" b="1" i="1" dirty="0"/>
              <a:t>Más </a:t>
            </a:r>
            <a:r>
              <a:rPr lang="en-US" sz="1800" b="1" i="1" dirty="0" err="1"/>
              <a:t>Información</a:t>
            </a:r>
            <a:r>
              <a:rPr lang="en-US" sz="1800" b="1" i="1" dirty="0"/>
              <a:t>: </a:t>
            </a:r>
          </a:p>
          <a:p>
            <a:pPr marL="176213" indent="0" defTabSz="914400">
              <a:buFontTx/>
              <a:buNone/>
            </a:pPr>
            <a:r>
              <a:rPr lang="en-US" sz="1800" i="1" dirty="0">
                <a:hlinkClick r:id="rId2"/>
              </a:rPr>
              <a:t>https://www.entrepreneur.com/article/195328</a:t>
            </a:r>
            <a:r>
              <a:rPr lang="en-US" sz="1800" i="1" dirty="0"/>
              <a:t> </a:t>
            </a:r>
            <a:endParaRPr lang="es-ES" sz="1800" i="1" dirty="0"/>
          </a:p>
          <a:p>
            <a:pPr marL="0" indent="0" defTabSz="914400">
              <a:buFontTx/>
              <a:buNone/>
            </a:pPr>
            <a:endParaRPr lang="es-ES" sz="1800" dirty="0"/>
          </a:p>
          <a:p>
            <a:pPr marL="0" indent="0" algn="ctr" defTabSz="914400">
              <a:buFontTx/>
              <a:buNone/>
            </a:pPr>
            <a:endParaRPr lang="en-IE" sz="1800" dirty="0"/>
          </a:p>
          <a:p>
            <a:pPr marL="0" indent="0" algn="ctr" defTabSz="914400">
              <a:buFontTx/>
              <a:buNone/>
            </a:pPr>
            <a:endParaRPr lang="en-IE" sz="1800" dirty="0"/>
          </a:p>
        </p:txBody>
      </p:sp>
      <p:graphicFrame>
        <p:nvGraphicFramePr>
          <p:cNvPr id="3" name="Πίνακας 2">
            <a:extLst>
              <a:ext uri="{FF2B5EF4-FFF2-40B4-BE49-F238E27FC236}">
                <a16:creationId xmlns:a16="http://schemas.microsoft.com/office/drawing/2014/main" id="{C8AFAB70-6922-487A-B994-F8042721E809}"/>
              </a:ext>
            </a:extLst>
          </p:cNvPr>
          <p:cNvGraphicFramePr>
            <a:graphicFrameLocks noGrp="1"/>
          </p:cNvGraphicFramePr>
          <p:nvPr>
            <p:extLst>
              <p:ext uri="{D42A27DB-BD31-4B8C-83A1-F6EECF244321}">
                <p14:modId xmlns:p14="http://schemas.microsoft.com/office/powerpoint/2010/main" val="2912999770"/>
              </p:ext>
            </p:extLst>
          </p:nvPr>
        </p:nvGraphicFramePr>
        <p:xfrm>
          <a:off x="2762424" y="2135974"/>
          <a:ext cx="5732648" cy="2966720"/>
        </p:xfrm>
        <a:graphic>
          <a:graphicData uri="http://schemas.openxmlformats.org/drawingml/2006/table">
            <a:tbl>
              <a:tblPr firstRow="1" bandRow="1">
                <a:tableStyleId>{BDBED569-4797-4DF1-A0F4-6AAB3CD982D8}</a:tableStyleId>
              </a:tblPr>
              <a:tblGrid>
                <a:gridCol w="2866324">
                  <a:extLst>
                    <a:ext uri="{9D8B030D-6E8A-4147-A177-3AD203B41FA5}">
                      <a16:colId xmlns:a16="http://schemas.microsoft.com/office/drawing/2014/main" val="2419740533"/>
                    </a:ext>
                  </a:extLst>
                </a:gridCol>
                <a:gridCol w="2866324">
                  <a:extLst>
                    <a:ext uri="{9D8B030D-6E8A-4147-A177-3AD203B41FA5}">
                      <a16:colId xmlns:a16="http://schemas.microsoft.com/office/drawing/2014/main" val="391456991"/>
                    </a:ext>
                  </a:extLst>
                </a:gridCol>
              </a:tblGrid>
              <a:tr h="370840">
                <a:tc>
                  <a:txBody>
                    <a:bodyPr/>
                    <a:lstStyle/>
                    <a:p>
                      <a:r>
                        <a:rPr lang="en-US" b="1" i="1" dirty="0"/>
                        <a:t>Marketing no </a:t>
                      </a:r>
                      <a:r>
                        <a:rPr lang="en-US" b="1" i="1" dirty="0" err="1"/>
                        <a:t>es</a:t>
                      </a:r>
                      <a:endParaRPr lang="el-GR" b="1" i="1" dirty="0"/>
                    </a:p>
                  </a:txBody>
                  <a:tcPr/>
                </a:tc>
                <a:tc>
                  <a:txBody>
                    <a:bodyPr/>
                    <a:lstStyle/>
                    <a:p>
                      <a:r>
                        <a:rPr lang="en-US" b="1" i="1" dirty="0"/>
                        <a:t>Marketing no </a:t>
                      </a:r>
                      <a:r>
                        <a:rPr lang="en-US" b="1" i="1" dirty="0" err="1"/>
                        <a:t>es</a:t>
                      </a:r>
                      <a:endParaRPr lang="el-GR" b="0" dirty="0"/>
                    </a:p>
                  </a:txBody>
                  <a:tcPr/>
                </a:tc>
                <a:extLst>
                  <a:ext uri="{0D108BD9-81ED-4DB2-BD59-A6C34878D82A}">
                    <a16:rowId xmlns:a16="http://schemas.microsoft.com/office/drawing/2014/main" val="121650628"/>
                  </a:ext>
                </a:extLst>
              </a:tr>
              <a:tr h="370840">
                <a:tc>
                  <a:txBody>
                    <a:bodyPr/>
                    <a:lstStyle/>
                    <a:p>
                      <a:r>
                        <a:rPr lang="en-US" sz="1800" dirty="0"/>
                        <a:t>Mail </a:t>
                      </a:r>
                      <a:r>
                        <a:rPr lang="en-US" sz="1800" dirty="0" err="1"/>
                        <a:t>Directo</a:t>
                      </a:r>
                      <a:endParaRPr lang="el-GR" dirty="0"/>
                    </a:p>
                  </a:txBody>
                  <a:tcPr/>
                </a:tc>
                <a:tc>
                  <a:txBody>
                    <a:bodyPr/>
                    <a:lstStyle/>
                    <a:p>
                      <a:r>
                        <a:rPr lang="en-US" sz="1800" kern="1200" dirty="0">
                          <a:solidFill>
                            <a:schemeClr val="tx1"/>
                          </a:solidFill>
                          <a:latin typeface="+mn-lt"/>
                          <a:ea typeface="+mn-ea"/>
                          <a:cs typeface="+mn-cs"/>
                        </a:rPr>
                        <a:t>Un </a:t>
                      </a:r>
                      <a:r>
                        <a:rPr lang="en-US" sz="1800" kern="1200" dirty="0" err="1">
                          <a:solidFill>
                            <a:schemeClr val="tx1"/>
                          </a:solidFill>
                          <a:latin typeface="+mn-lt"/>
                          <a:ea typeface="+mn-ea"/>
                          <a:cs typeface="+mn-cs"/>
                        </a:rPr>
                        <a:t>milagro</a:t>
                      </a:r>
                      <a:endParaRPr lang="el-GR" sz="1800" kern="1200" dirty="0">
                        <a:solidFill>
                          <a:schemeClr val="tx1"/>
                        </a:solidFill>
                        <a:latin typeface="+mn-lt"/>
                        <a:ea typeface="+mn-ea"/>
                        <a:cs typeface="+mn-cs"/>
                      </a:endParaRPr>
                    </a:p>
                  </a:txBody>
                  <a:tcPr/>
                </a:tc>
                <a:extLst>
                  <a:ext uri="{0D108BD9-81ED-4DB2-BD59-A6C34878D82A}">
                    <a16:rowId xmlns:a16="http://schemas.microsoft.com/office/drawing/2014/main" val="2180745744"/>
                  </a:ext>
                </a:extLst>
              </a:tr>
              <a:tr h="370840">
                <a:tc>
                  <a:txBody>
                    <a:bodyPr/>
                    <a:lstStyle/>
                    <a:p>
                      <a:r>
                        <a:rPr lang="en-US" sz="1800" dirty="0"/>
                        <a:t>Telemarketing</a:t>
                      </a:r>
                      <a:endParaRPr lang="el-GR" dirty="0"/>
                    </a:p>
                  </a:txBody>
                  <a:tcPr/>
                </a:tc>
                <a:tc>
                  <a:txBody>
                    <a:bodyPr/>
                    <a:lstStyle/>
                    <a:p>
                      <a:r>
                        <a:rPr lang="en-US" sz="1800" kern="1200" dirty="0">
                          <a:solidFill>
                            <a:schemeClr val="tx1"/>
                          </a:solidFill>
                          <a:latin typeface="+mn-lt"/>
                          <a:ea typeface="+mn-ea"/>
                          <a:cs typeface="+mn-cs"/>
                        </a:rPr>
                        <a:t>Una </a:t>
                      </a:r>
                      <a:r>
                        <a:rPr lang="en-US" sz="1800" kern="1200" dirty="0" err="1">
                          <a:solidFill>
                            <a:schemeClr val="tx1"/>
                          </a:solidFill>
                          <a:latin typeface="+mn-lt"/>
                          <a:ea typeface="+mn-ea"/>
                          <a:cs typeface="+mn-cs"/>
                        </a:rPr>
                        <a:t>página</a:t>
                      </a:r>
                      <a:r>
                        <a:rPr lang="en-US" sz="1800" kern="1200" dirty="0">
                          <a:solidFill>
                            <a:schemeClr val="tx1"/>
                          </a:solidFill>
                          <a:latin typeface="+mn-lt"/>
                          <a:ea typeface="+mn-ea"/>
                          <a:cs typeface="+mn-cs"/>
                        </a:rPr>
                        <a:t> web</a:t>
                      </a:r>
                      <a:endParaRPr lang="el-GR" sz="1800" kern="1200" dirty="0">
                        <a:solidFill>
                          <a:schemeClr val="tx1"/>
                        </a:solidFill>
                        <a:latin typeface="+mn-lt"/>
                        <a:ea typeface="+mn-ea"/>
                        <a:cs typeface="+mn-cs"/>
                      </a:endParaRPr>
                    </a:p>
                  </a:txBody>
                  <a:tcPr/>
                </a:tc>
                <a:extLst>
                  <a:ext uri="{0D108BD9-81ED-4DB2-BD59-A6C34878D82A}">
                    <a16:rowId xmlns:a16="http://schemas.microsoft.com/office/drawing/2014/main" val="1455915742"/>
                  </a:ext>
                </a:extLst>
              </a:tr>
              <a:tr h="370840">
                <a:tc>
                  <a:txBody>
                    <a:bodyPr/>
                    <a:lstStyle/>
                    <a:p>
                      <a:r>
                        <a:rPr lang="en-US" sz="1800" dirty="0" err="1"/>
                        <a:t>Folletos</a:t>
                      </a:r>
                      <a:endParaRPr lang="el-GR" dirty="0"/>
                    </a:p>
                  </a:txBody>
                  <a:tcPr/>
                </a:tc>
                <a:tc>
                  <a:txBody>
                    <a:bodyPr/>
                    <a:lstStyle/>
                    <a:p>
                      <a:r>
                        <a:rPr lang="en-US" dirty="0"/>
                        <a:t>Ventas</a:t>
                      </a:r>
                      <a:endParaRPr lang="el-GR" dirty="0"/>
                    </a:p>
                  </a:txBody>
                  <a:tcPr/>
                </a:tc>
                <a:extLst>
                  <a:ext uri="{0D108BD9-81ED-4DB2-BD59-A6C34878D82A}">
                    <a16:rowId xmlns:a16="http://schemas.microsoft.com/office/drawing/2014/main" val="3023184149"/>
                  </a:ext>
                </a:extLst>
              </a:tr>
              <a:tr h="370840">
                <a:tc>
                  <a:txBody>
                    <a:bodyPr/>
                    <a:lstStyle/>
                    <a:p>
                      <a:r>
                        <a:rPr lang="en-US" sz="1800" dirty="0"/>
                        <a:t>La agenda </a:t>
                      </a:r>
                      <a:r>
                        <a:rPr lang="en-US" sz="1800" dirty="0" err="1"/>
                        <a:t>telefónica</a:t>
                      </a:r>
                      <a:endParaRPr lang="el-GR" dirty="0"/>
                    </a:p>
                  </a:txBody>
                  <a:tcPr/>
                </a:tc>
                <a:tc>
                  <a:txBody>
                    <a:bodyPr/>
                    <a:lstStyle/>
                    <a:p>
                      <a:r>
                        <a:rPr lang="en-US" sz="1800" b="0" i="0" kern="1200" dirty="0" err="1">
                          <a:solidFill>
                            <a:schemeClr val="tx1"/>
                          </a:solidFill>
                          <a:effectLst/>
                          <a:latin typeface="+mn-lt"/>
                          <a:ea typeface="+mn-ea"/>
                          <a:cs typeface="+mn-cs"/>
                        </a:rPr>
                        <a:t>Difícil</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pero</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es</a:t>
                      </a:r>
                      <a:r>
                        <a:rPr lang="en-US" sz="1800" b="0" i="0" kern="1200" dirty="0">
                          <a:solidFill>
                            <a:schemeClr val="tx1"/>
                          </a:solidFill>
                          <a:effectLst/>
                          <a:latin typeface="+mn-lt"/>
                          <a:ea typeface="+mn-ea"/>
                          <a:cs typeface="+mn-cs"/>
                        </a:rPr>
                        <a:t> </a:t>
                      </a:r>
                      <a:r>
                        <a:rPr lang="en-US" sz="1800" b="0" i="0" kern="1200" dirty="0" err="1">
                          <a:solidFill>
                            <a:schemeClr val="tx1"/>
                          </a:solidFill>
                          <a:effectLst/>
                          <a:latin typeface="+mn-lt"/>
                          <a:ea typeface="+mn-ea"/>
                          <a:cs typeface="+mn-cs"/>
                        </a:rPr>
                        <a:t>complejo</a:t>
                      </a:r>
                      <a:endParaRPr lang="el-GR" dirty="0"/>
                    </a:p>
                  </a:txBody>
                  <a:tcPr/>
                </a:tc>
                <a:extLst>
                  <a:ext uri="{0D108BD9-81ED-4DB2-BD59-A6C34878D82A}">
                    <a16:rowId xmlns:a16="http://schemas.microsoft.com/office/drawing/2014/main" val="688870760"/>
                  </a:ext>
                </a:extLst>
              </a:tr>
              <a:tr h="370840">
                <a:tc>
                  <a:txBody>
                    <a:bodyPr/>
                    <a:lstStyle/>
                    <a:p>
                      <a:r>
                        <a:rPr lang="en-US" sz="1800" dirty="0"/>
                        <a:t>Show business</a:t>
                      </a:r>
                      <a:endParaRPr lang="el-GR" dirty="0"/>
                    </a:p>
                  </a:txBody>
                  <a:tcPr/>
                </a:tc>
                <a:tc>
                  <a:txBody>
                    <a:bodyPr/>
                    <a:lstStyle/>
                    <a:p>
                      <a:r>
                        <a:rPr lang="en-US" sz="1800" b="0" i="0" kern="1200" dirty="0">
                          <a:solidFill>
                            <a:schemeClr val="tx1"/>
                          </a:solidFill>
                          <a:effectLst/>
                          <a:latin typeface="+mn-lt"/>
                          <a:ea typeface="+mn-ea"/>
                          <a:cs typeface="+mn-cs"/>
                        </a:rPr>
                        <a:t>Ventas</a:t>
                      </a:r>
                      <a:endParaRPr lang="el-GR" dirty="0"/>
                    </a:p>
                  </a:txBody>
                  <a:tcPr/>
                </a:tc>
                <a:extLst>
                  <a:ext uri="{0D108BD9-81ED-4DB2-BD59-A6C34878D82A}">
                    <a16:rowId xmlns:a16="http://schemas.microsoft.com/office/drawing/2014/main" val="1448713598"/>
                  </a:ext>
                </a:extLst>
              </a:tr>
              <a:tr h="370840">
                <a:tc>
                  <a:txBody>
                    <a:bodyPr/>
                    <a:lstStyle/>
                    <a:p>
                      <a:r>
                        <a:rPr lang="en-US" sz="1800" dirty="0" err="1"/>
                        <a:t>Anuncios</a:t>
                      </a:r>
                      <a:r>
                        <a:rPr lang="en-US" sz="1800" dirty="0"/>
                        <a:t> </a:t>
                      </a:r>
                      <a:r>
                        <a:rPr lang="en-US" sz="1800" dirty="0" err="1"/>
                        <a:t>complejos</a:t>
                      </a:r>
                      <a:endParaRPr lang="el-GR" dirty="0"/>
                    </a:p>
                  </a:txBody>
                  <a:tcPr/>
                </a:tc>
                <a:tc>
                  <a:txBody>
                    <a:bodyPr/>
                    <a:lstStyle/>
                    <a:p>
                      <a:r>
                        <a:rPr lang="en-US" sz="1800" b="0" i="0" kern="1200">
                          <a:solidFill>
                            <a:schemeClr val="tx1"/>
                          </a:solidFill>
                          <a:effectLst/>
                          <a:latin typeface="+mn-lt"/>
                          <a:ea typeface="+mn-ea"/>
                          <a:cs typeface="+mn-cs"/>
                        </a:rPr>
                        <a:t>Invención</a:t>
                      </a:r>
                      <a:endParaRPr lang="el-GR" dirty="0"/>
                    </a:p>
                  </a:txBody>
                  <a:tcPr/>
                </a:tc>
                <a:extLst>
                  <a:ext uri="{0D108BD9-81ED-4DB2-BD59-A6C34878D82A}">
                    <a16:rowId xmlns:a16="http://schemas.microsoft.com/office/drawing/2014/main" val="1868245317"/>
                  </a:ext>
                </a:extLst>
              </a:tr>
              <a:tr h="370840">
                <a:tc>
                  <a:txBody>
                    <a:bodyPr/>
                    <a:lstStyle/>
                    <a:p>
                      <a:endParaRPr lang="el-GR" dirty="0"/>
                    </a:p>
                  </a:txBody>
                  <a:tcPr/>
                </a:tc>
                <a:tc>
                  <a:txBody>
                    <a:bodyPr/>
                    <a:lstStyle/>
                    <a:p>
                      <a:endParaRPr lang="el-GR" dirty="0"/>
                    </a:p>
                  </a:txBody>
                  <a:tcPr/>
                </a:tc>
                <a:extLst>
                  <a:ext uri="{0D108BD9-81ED-4DB2-BD59-A6C34878D82A}">
                    <a16:rowId xmlns:a16="http://schemas.microsoft.com/office/drawing/2014/main" val="2266671754"/>
                  </a:ext>
                </a:extLst>
              </a:tr>
            </a:tbl>
          </a:graphicData>
        </a:graphic>
      </p:graphicFrame>
    </p:spTree>
    <p:extLst>
      <p:ext uri="{BB962C8B-B14F-4D97-AF65-F5344CB8AC3E}">
        <p14:creationId xmlns:p14="http://schemas.microsoft.com/office/powerpoint/2010/main" val="68297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8612</TotalTime>
  <Words>1121</Words>
  <Application>Microsoft Office PowerPoint</Application>
  <PresentationFormat>Panorámica</PresentationFormat>
  <Paragraphs>247</Paragraphs>
  <Slides>17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Century Gothic</vt:lpstr>
      <vt:lpstr>Verdana</vt:lpstr>
      <vt:lpstr>Wingdings</vt:lpstr>
      <vt:lpstr>1557</vt:lpstr>
      <vt:lpstr>Módulo 1: Marketing/Promoción y Comercio Electrónico</vt:lpstr>
      <vt:lpstr>Marketing</vt:lpstr>
      <vt:lpstr> Marketing</vt:lpstr>
      <vt:lpstr>Marketing</vt:lpstr>
      <vt:lpstr>Marketing</vt:lpstr>
      <vt:lpstr>Marketing</vt:lpstr>
      <vt:lpstr>Marketing </vt:lpstr>
      <vt:lpstr>Marketing</vt:lpstr>
      <vt:lpstr>Marketing</vt:lpstr>
      <vt:lpstr>Marketing </vt:lpstr>
      <vt:lpstr>Marketing </vt:lpstr>
      <vt:lpstr>Marketing</vt:lpstr>
      <vt:lpstr>Marketing</vt:lpstr>
      <vt:lpstr>Marketing</vt:lpstr>
      <vt:lpstr>Marketing</vt:lpstr>
      <vt:lpstr>Marketing</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xxx: xxxxx</dc:title>
  <dc:creator>Theodoros Grassos</dc:creator>
  <cp:lastModifiedBy>User IWS</cp:lastModifiedBy>
  <cp:revision>83</cp:revision>
  <cp:lastPrinted>2017-05-04T12:44:09Z</cp:lastPrinted>
  <dcterms:created xsi:type="dcterms:W3CDTF">2016-01-12T16:45:47Z</dcterms:created>
  <dcterms:modified xsi:type="dcterms:W3CDTF">2017-11-20T12:20:36Z</dcterms:modified>
</cp:coreProperties>
</file>