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9"/>
  </p:notesMasterIdLst>
  <p:handoutMasterIdLst>
    <p:handoutMasterId r:id="rId20"/>
  </p:handoutMasterIdLst>
  <p:sldIdLst>
    <p:sldId id="378" r:id="rId2"/>
    <p:sldId id="396" r:id="rId3"/>
    <p:sldId id="407" r:id="rId4"/>
    <p:sldId id="380" r:id="rId5"/>
    <p:sldId id="381" r:id="rId6"/>
    <p:sldId id="416" r:id="rId7"/>
    <p:sldId id="414" r:id="rId8"/>
    <p:sldId id="415" r:id="rId9"/>
    <p:sldId id="408" r:id="rId10"/>
    <p:sldId id="412" r:id="rId11"/>
    <p:sldId id="417" r:id="rId12"/>
    <p:sldId id="413" r:id="rId13"/>
    <p:sldId id="409" r:id="rId14"/>
    <p:sldId id="410" r:id="rId15"/>
    <p:sldId id="418" r:id="rId16"/>
    <p:sldId id="411" r:id="rId17"/>
    <p:sldId id="394" r:id="rId1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990000"/>
    <a:srgbClr val="336600"/>
    <a:srgbClr val="003366"/>
    <a:srgbClr val="000066"/>
    <a:srgbClr val="CC6600"/>
    <a:srgbClr val="FFFFCC"/>
    <a:srgbClr val="FF9900"/>
    <a:srgbClr val="333300"/>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Φωτεινό στυλ 3 - Έμφαση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69" d="100"/>
          <a:sy n="69" d="100"/>
        </p:scale>
        <p:origin x="-690"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27/10/2017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27/10/2017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hebalance.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allbusiness.chron.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diffen.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arketing-schools.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usinessdictionary.com/definition/marketing.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vancarmichael.com/library/ernst-marsig/The-Three-Purposes-Of-Marketing.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usinessdictionary.com/definition/marketing.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usinessdictionary.com/definition/marketing.html" TargetMode="External"/><Relationship Id="rId2" Type="http://schemas.openxmlformats.org/officeDocument/2006/relationships/hyperlink" Target="https://www.thebalance.com/business-promotion-definition-294718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ntrepreneur.com/article/19532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361625"/>
            <a:ext cx="9144000" cy="1435643"/>
          </a:xfrm>
        </p:spPr>
        <p:txBody>
          <a:bodyPr/>
          <a:lstStyle/>
          <a:p>
            <a:r>
              <a:rPr lang="en-US" sz="2800" b="1" dirty="0"/>
              <a:t>Module No 1: </a:t>
            </a:r>
            <a:r>
              <a:rPr lang="en-US" sz="2800" b="1" dirty="0">
                <a:solidFill>
                  <a:srgbClr val="336600"/>
                </a:solidFill>
              </a:rPr>
              <a:t>Marketing/Promotion &amp; </a:t>
            </a:r>
            <a:r>
              <a:rPr lang="en-US" sz="2800" b="1" dirty="0" smtClean="0">
                <a:solidFill>
                  <a:srgbClr val="336600"/>
                </a:solidFill>
              </a:rPr>
              <a:t>E-commerce</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IE" dirty="0"/>
              <a:t>Prepared by the </a:t>
            </a:r>
            <a:r>
              <a:rPr lang="en-US" dirty="0"/>
              <a:t>Consortium for the project: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 </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Marketing</a:t>
            </a:r>
            <a:r>
              <a:rPr lang="el-GR" sz="2800" b="1" dirty="0">
                <a:solidFill>
                  <a:srgbClr val="C00000"/>
                </a:solidFill>
              </a:rPr>
              <a:t> </a:t>
            </a:r>
            <a:r>
              <a:rPr lang="en-US" sz="2800" b="1" dirty="0">
                <a:solidFill>
                  <a:srgbClr val="C00000"/>
                </a:solidFill>
              </a:rPr>
              <a:t>vs Advertisement (1)</a:t>
            </a:r>
          </a:p>
          <a:p>
            <a:pPr marL="0" indent="0" defTabSz="914400">
              <a:buFontTx/>
              <a:buNone/>
            </a:pPr>
            <a:r>
              <a:rPr lang="en-US" sz="2400" b="1" dirty="0">
                <a:solidFill>
                  <a:srgbClr val="000000"/>
                </a:solidFill>
              </a:rPr>
              <a:t>Marketing is “a pie”, with many slices, including: </a:t>
            </a:r>
            <a:r>
              <a:rPr lang="en-US" sz="2400" dirty="0">
                <a:solidFill>
                  <a:srgbClr val="000000"/>
                </a:solidFill>
              </a:rPr>
              <a:t>advertising, market research, media planning, public relations, product pricing, distribution, customer support, sales strategy, and community involvement.</a:t>
            </a:r>
          </a:p>
          <a:p>
            <a:pPr marL="0" indent="0" defTabSz="914400">
              <a:buFontTx/>
              <a:buNone/>
            </a:pPr>
            <a:r>
              <a:rPr lang="en-US" sz="2400" b="1" dirty="0">
                <a:solidFill>
                  <a:srgbClr val="000000"/>
                </a:solidFill>
              </a:rPr>
              <a:t>Advertisement is: </a:t>
            </a:r>
          </a:p>
          <a:p>
            <a:pPr defTabSz="914400">
              <a:buFontTx/>
              <a:buChar char="•"/>
            </a:pPr>
            <a:r>
              <a:rPr lang="en-US" sz="2400" dirty="0">
                <a:solidFill>
                  <a:srgbClr val="000000"/>
                </a:solidFill>
              </a:rPr>
              <a:t>The paid, public, non-personal announcement of a persuasive message by an identified sponsor; the non-personal presentation or promotion by a firm of its products to its existing and potential customers.</a:t>
            </a:r>
          </a:p>
          <a:p>
            <a:pPr defTabSz="914400">
              <a:buFontTx/>
              <a:buChar char="•"/>
            </a:pPr>
            <a:r>
              <a:rPr lang="en-US" sz="2400" dirty="0">
                <a:solidFill>
                  <a:srgbClr val="000000"/>
                </a:solidFill>
              </a:rPr>
              <a:t>It’s a single component of the marketing process. </a:t>
            </a:r>
          </a:p>
          <a:p>
            <a:pPr defTabSz="914400"/>
            <a:r>
              <a:rPr lang="en-US" sz="2400" dirty="0">
                <a:solidFill>
                  <a:srgbClr val="000000"/>
                </a:solidFill>
              </a:rPr>
              <a:t>It is the largest expense of most marketing plans.</a:t>
            </a:r>
          </a:p>
          <a:p>
            <a:pPr marL="0" indent="0" defTabSz="914400">
              <a:buNone/>
            </a:pPr>
            <a:r>
              <a:rPr lang="en-US" sz="1800" b="1" i="1" dirty="0"/>
              <a:t>More Information: </a:t>
            </a:r>
          </a:p>
          <a:p>
            <a:pPr marL="176213" indent="0" defTabSz="914400">
              <a:buFontTx/>
              <a:buNone/>
            </a:pPr>
            <a:r>
              <a:rPr lang="en-US" sz="1800" i="1" dirty="0">
                <a:hlinkClick r:id="rId2"/>
              </a:rPr>
              <a:t>https://www.thebalance.com</a:t>
            </a:r>
            <a:r>
              <a:rPr lang="en-US" sz="1800" i="1" dirty="0"/>
              <a:t> </a:t>
            </a: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xmlns="" val="32099434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 </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Marketing</a:t>
            </a:r>
            <a:r>
              <a:rPr lang="el-GR" sz="2800" b="1" dirty="0">
                <a:solidFill>
                  <a:srgbClr val="C00000"/>
                </a:solidFill>
              </a:rPr>
              <a:t> </a:t>
            </a:r>
            <a:r>
              <a:rPr lang="en-US" sz="2800" b="1" dirty="0">
                <a:solidFill>
                  <a:srgbClr val="C00000"/>
                </a:solidFill>
              </a:rPr>
              <a:t>vs Advertisement (2)</a:t>
            </a:r>
          </a:p>
          <a:p>
            <a:pPr marL="0" indent="0" defTabSz="914400">
              <a:buFontTx/>
              <a:buNone/>
            </a:pPr>
            <a:endParaRPr lang="en-US" sz="2400" dirty="0">
              <a:solidFill>
                <a:srgbClr val="000000"/>
              </a:solidFill>
            </a:endParaRPr>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r>
              <a:rPr lang="en-US" sz="1800" b="1" i="1" dirty="0"/>
              <a:t>More Information: </a:t>
            </a:r>
          </a:p>
          <a:p>
            <a:pPr marL="176213" indent="0" defTabSz="914400">
              <a:buFontTx/>
              <a:buNone/>
            </a:pPr>
            <a:r>
              <a:rPr lang="en-US" sz="1800" i="1" dirty="0">
                <a:hlinkClick r:id="rId2"/>
              </a:rPr>
              <a:t>http://smallbusiness.chron.com</a:t>
            </a:r>
            <a:r>
              <a:rPr lang="en-US" sz="1800" i="1" dirty="0"/>
              <a:t> </a:t>
            </a:r>
            <a:endParaRPr lang="es-ES" sz="1800" dirty="0"/>
          </a:p>
          <a:p>
            <a:pPr marL="0" indent="0" algn="ctr" defTabSz="914400">
              <a:buFontTx/>
              <a:buNone/>
            </a:pPr>
            <a:endParaRPr lang="en-IE" sz="1800" dirty="0"/>
          </a:p>
          <a:p>
            <a:pPr marL="0" indent="0" algn="ctr" defTabSz="914400">
              <a:buFontTx/>
              <a:buNone/>
            </a:pPr>
            <a:endParaRPr lang="en-IE" sz="1800" dirty="0"/>
          </a:p>
        </p:txBody>
      </p:sp>
      <p:graphicFrame>
        <p:nvGraphicFramePr>
          <p:cNvPr id="3" name="Πίνακας 2">
            <a:extLst>
              <a:ext uri="{FF2B5EF4-FFF2-40B4-BE49-F238E27FC236}">
                <a16:creationId xmlns:a16="http://schemas.microsoft.com/office/drawing/2014/main" xmlns="" id="{25BA443A-5E81-4674-8E11-8F60AD5859F2}"/>
              </a:ext>
            </a:extLst>
          </p:cNvPr>
          <p:cNvGraphicFramePr>
            <a:graphicFrameLocks noGrp="1"/>
          </p:cNvGraphicFramePr>
          <p:nvPr>
            <p:extLst>
              <p:ext uri="{D42A27DB-BD31-4B8C-83A1-F6EECF244321}">
                <p14:modId xmlns:p14="http://schemas.microsoft.com/office/powerpoint/2010/main" xmlns="" val="352100548"/>
              </p:ext>
            </p:extLst>
          </p:nvPr>
        </p:nvGraphicFramePr>
        <p:xfrm>
          <a:off x="894735" y="1938866"/>
          <a:ext cx="10412362" cy="3205480"/>
        </p:xfrm>
        <a:graphic>
          <a:graphicData uri="http://schemas.openxmlformats.org/drawingml/2006/table">
            <a:tbl>
              <a:tblPr firstRow="1" bandRow="1">
                <a:tableStyleId>{5C22544A-7EE6-4342-B048-85BDC9FD1C3A}</a:tableStyleId>
              </a:tblPr>
              <a:tblGrid>
                <a:gridCol w="5206181">
                  <a:extLst>
                    <a:ext uri="{9D8B030D-6E8A-4147-A177-3AD203B41FA5}">
                      <a16:colId xmlns:a16="http://schemas.microsoft.com/office/drawing/2014/main" xmlns="" val="3658701926"/>
                    </a:ext>
                  </a:extLst>
                </a:gridCol>
                <a:gridCol w="5206181">
                  <a:extLst>
                    <a:ext uri="{9D8B030D-6E8A-4147-A177-3AD203B41FA5}">
                      <a16:colId xmlns:a16="http://schemas.microsoft.com/office/drawing/2014/main" xmlns="" val="259967834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kern="1200" dirty="0">
                          <a:solidFill>
                            <a:srgbClr val="990000"/>
                          </a:solidFill>
                          <a:effectLst/>
                          <a:latin typeface="+mn-lt"/>
                          <a:ea typeface="+mn-ea"/>
                          <a:cs typeface="+mn-cs"/>
                        </a:rPr>
                        <a:t>Marketing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kern="1200" dirty="0">
                          <a:solidFill>
                            <a:srgbClr val="990000"/>
                          </a:solidFill>
                          <a:effectLst/>
                          <a:latin typeface="+mn-lt"/>
                          <a:ea typeface="+mn-ea"/>
                          <a:cs typeface="+mn-cs"/>
                        </a:rPr>
                        <a:t>Advertising</a:t>
                      </a:r>
                    </a:p>
                  </a:txBody>
                  <a:tcPr/>
                </a:tc>
                <a:extLst>
                  <a:ext uri="{0D108BD9-81ED-4DB2-BD59-A6C34878D82A}">
                    <a16:rowId xmlns:a16="http://schemas.microsoft.com/office/drawing/2014/main" xmlns="" val="3439289928"/>
                  </a:ext>
                </a:extLst>
              </a:tr>
              <a:tr h="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dk1"/>
                          </a:solidFill>
                          <a:effectLst/>
                          <a:latin typeface="+mn-lt"/>
                          <a:ea typeface="+mn-ea"/>
                          <a:cs typeface="+mn-cs"/>
                        </a:rPr>
                        <a:t>Marketing</a:t>
                      </a:r>
                      <a:r>
                        <a:rPr lang="en-US" sz="1800" b="0" i="0" kern="1200" dirty="0">
                          <a:solidFill>
                            <a:schemeClr val="dk1"/>
                          </a:solidFill>
                          <a:effectLst/>
                          <a:latin typeface="+mn-lt"/>
                          <a:ea typeface="+mn-ea"/>
                          <a:cs typeface="+mn-cs"/>
                        </a:rPr>
                        <a:t> refers to the process of preparing your product for the marketplace. It involves understanding who your potential customers are and what they want to get from your product or service. Colors, logo and other design elements help to align the image of your product with the interests of your target audience. It is marketing that defines your brand and attracts the market share you want.</a:t>
                      </a:r>
                      <a:endParaRPr lang="en-US" sz="1800" b="0" i="0" kern="1200" dirty="0">
                        <a:solidFill>
                          <a:schemeClr val="lt1"/>
                        </a:solidFill>
                        <a:effectLst/>
                        <a:latin typeface="+mn-lt"/>
                        <a:ea typeface="+mn-ea"/>
                        <a:cs typeface="+mn-cs"/>
                      </a:endParaRP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dk1"/>
                          </a:solidFill>
                          <a:effectLst/>
                          <a:latin typeface="+mn-lt"/>
                          <a:ea typeface="+mn-ea"/>
                          <a:cs typeface="+mn-cs"/>
                        </a:rPr>
                        <a:t>Advertising </a:t>
                      </a:r>
                      <a:r>
                        <a:rPr lang="en-US" sz="1800" b="0" i="0" kern="1200" dirty="0">
                          <a:solidFill>
                            <a:schemeClr val="dk1"/>
                          </a:solidFill>
                          <a:effectLst/>
                          <a:latin typeface="+mn-lt"/>
                          <a:ea typeface="+mn-ea"/>
                          <a:cs typeface="+mn-cs"/>
                        </a:rPr>
                        <a:t>is the process of making your product and service known to the marketplace. It is essentially spreading the word about what your company has to offer. While marketing is the way in which you convince potential buyers that you have the right product for them, advertising is how you communicate to them the existence of that product.</a:t>
                      </a:r>
                      <a:endParaRPr lang="en-US" sz="1800" b="0" i="0" kern="1200" dirty="0">
                        <a:solidFill>
                          <a:schemeClr val="lt1"/>
                        </a:solidFill>
                        <a:effectLst/>
                        <a:latin typeface="+mn-lt"/>
                        <a:ea typeface="+mn-ea"/>
                        <a:cs typeface="+mn-cs"/>
                      </a:endParaRPr>
                    </a:p>
                  </a:txBody>
                  <a:tcPr anchor="ctr"/>
                </a:tc>
                <a:extLst>
                  <a:ext uri="{0D108BD9-81ED-4DB2-BD59-A6C34878D82A}">
                    <a16:rowId xmlns:a16="http://schemas.microsoft.com/office/drawing/2014/main" xmlns="" val="865896531"/>
                  </a:ext>
                </a:extLst>
              </a:tr>
            </a:tbl>
          </a:graphicData>
        </a:graphic>
      </p:graphicFrame>
    </p:spTree>
    <p:extLst>
      <p:ext uri="{BB962C8B-B14F-4D97-AF65-F5344CB8AC3E}">
        <p14:creationId xmlns:p14="http://schemas.microsoft.com/office/powerpoint/2010/main" xmlns="" val="5677508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48968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Marketing</a:t>
            </a:r>
            <a:r>
              <a:rPr lang="el-GR" sz="2800" b="1" dirty="0">
                <a:solidFill>
                  <a:srgbClr val="C00000"/>
                </a:solidFill>
              </a:rPr>
              <a:t> </a:t>
            </a:r>
            <a:r>
              <a:rPr lang="en-US" sz="2800" b="1" dirty="0">
                <a:solidFill>
                  <a:srgbClr val="C00000"/>
                </a:solidFill>
              </a:rPr>
              <a:t>vs Sales</a:t>
            </a:r>
          </a:p>
          <a:p>
            <a:pPr marL="0" indent="0" defTabSz="914400">
              <a:buFontTx/>
              <a:buNone/>
            </a:pPr>
            <a:r>
              <a:rPr lang="en-US" sz="2400" b="1" dirty="0">
                <a:solidFill>
                  <a:srgbClr val="000000"/>
                </a:solidFill>
              </a:rPr>
              <a:t>Selling is the ultimate result of marketing</a:t>
            </a:r>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r>
              <a:rPr lang="en-US" sz="1800" b="1" i="1" dirty="0"/>
              <a:t>More Information: </a:t>
            </a:r>
          </a:p>
          <a:p>
            <a:pPr marL="176213" indent="0" defTabSz="914400">
              <a:buFontTx/>
              <a:buNone/>
            </a:pPr>
            <a:r>
              <a:rPr lang="en-US" sz="1800" i="1" dirty="0">
                <a:hlinkClick r:id="rId2"/>
              </a:rPr>
              <a:t>http://www.diffen.com</a:t>
            </a:r>
            <a:r>
              <a:rPr lang="en-US" sz="1800" i="1" dirty="0"/>
              <a:t> </a:t>
            </a: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graphicFrame>
        <p:nvGraphicFramePr>
          <p:cNvPr id="3" name="Πίνακας 2">
            <a:extLst>
              <a:ext uri="{FF2B5EF4-FFF2-40B4-BE49-F238E27FC236}">
                <a16:creationId xmlns:a16="http://schemas.microsoft.com/office/drawing/2014/main" xmlns="" id="{60AD8871-9C78-4372-A54E-571898CE0FE0}"/>
              </a:ext>
            </a:extLst>
          </p:cNvPr>
          <p:cNvGraphicFramePr>
            <a:graphicFrameLocks noGrp="1"/>
          </p:cNvGraphicFramePr>
          <p:nvPr>
            <p:extLst>
              <p:ext uri="{D42A27DB-BD31-4B8C-83A1-F6EECF244321}">
                <p14:modId xmlns:p14="http://schemas.microsoft.com/office/powerpoint/2010/main" xmlns="" val="2509235897"/>
              </p:ext>
            </p:extLst>
          </p:nvPr>
        </p:nvGraphicFramePr>
        <p:xfrm>
          <a:off x="762000" y="2378812"/>
          <a:ext cx="10346814" cy="2581910"/>
        </p:xfrm>
        <a:graphic>
          <a:graphicData uri="http://schemas.openxmlformats.org/drawingml/2006/table">
            <a:tbl>
              <a:tblPr firstRow="1" bandRow="1">
                <a:tableStyleId>{5C22544A-7EE6-4342-B048-85BDC9FD1C3A}</a:tableStyleId>
              </a:tblPr>
              <a:tblGrid>
                <a:gridCol w="1596103">
                  <a:extLst>
                    <a:ext uri="{9D8B030D-6E8A-4147-A177-3AD203B41FA5}">
                      <a16:colId xmlns:a16="http://schemas.microsoft.com/office/drawing/2014/main" xmlns="" val="602050361"/>
                    </a:ext>
                  </a:extLst>
                </a:gridCol>
                <a:gridCol w="4267200">
                  <a:extLst>
                    <a:ext uri="{9D8B030D-6E8A-4147-A177-3AD203B41FA5}">
                      <a16:colId xmlns:a16="http://schemas.microsoft.com/office/drawing/2014/main" xmlns="" val="3531855720"/>
                    </a:ext>
                  </a:extLst>
                </a:gridCol>
                <a:gridCol w="4483511">
                  <a:extLst>
                    <a:ext uri="{9D8B030D-6E8A-4147-A177-3AD203B41FA5}">
                      <a16:colId xmlns:a16="http://schemas.microsoft.com/office/drawing/2014/main" xmlns="" val="2580251209"/>
                    </a:ext>
                  </a:extLst>
                </a:gridCol>
              </a:tblGrid>
              <a:tr h="370840">
                <a:tc>
                  <a:txBody>
                    <a:bodyPr/>
                    <a:lstStyle/>
                    <a:p>
                      <a:pPr algn="ctr"/>
                      <a:endParaRPr lang="el-GR" sz="1800" b="1" i="0" kern="1200" dirty="0">
                        <a:solidFill>
                          <a:srgbClr val="990000"/>
                        </a:solidFill>
                        <a:effectLst/>
                        <a:latin typeface="+mn-lt"/>
                        <a:ea typeface="+mn-ea"/>
                        <a:cs typeface="+mn-cs"/>
                      </a:endParaRPr>
                    </a:p>
                  </a:txBody>
                  <a:tcPr/>
                </a:tc>
                <a:tc>
                  <a:txBody>
                    <a:bodyPr/>
                    <a:lstStyle/>
                    <a:p>
                      <a:pPr algn="ctr"/>
                      <a:r>
                        <a:rPr lang="en-US" sz="1800" b="1" i="0" kern="1200" dirty="0">
                          <a:solidFill>
                            <a:srgbClr val="990000"/>
                          </a:solidFill>
                          <a:effectLst/>
                          <a:latin typeface="+mn-lt"/>
                          <a:ea typeface="+mn-ea"/>
                          <a:cs typeface="+mn-cs"/>
                        </a:rPr>
                        <a:t>Marketing</a:t>
                      </a:r>
                      <a:endParaRPr lang="el-GR" sz="1800" b="1" i="0" kern="1200" dirty="0">
                        <a:solidFill>
                          <a:srgbClr val="990000"/>
                        </a:solidFill>
                        <a:effectLst/>
                        <a:latin typeface="+mn-lt"/>
                        <a:ea typeface="+mn-ea"/>
                        <a:cs typeface="+mn-cs"/>
                      </a:endParaRPr>
                    </a:p>
                  </a:txBody>
                  <a:tcPr/>
                </a:tc>
                <a:tc>
                  <a:txBody>
                    <a:bodyPr/>
                    <a:lstStyle/>
                    <a:p>
                      <a:pPr algn="ctr" fontAlgn="t"/>
                      <a:r>
                        <a:rPr lang="en-US" sz="1800" b="1" i="0" kern="1200" dirty="0">
                          <a:solidFill>
                            <a:srgbClr val="990000"/>
                          </a:solidFill>
                          <a:effectLst/>
                          <a:latin typeface="+mn-lt"/>
                          <a:ea typeface="+mn-ea"/>
                          <a:cs typeface="+mn-cs"/>
                        </a:rPr>
                        <a:t>Sales</a:t>
                      </a:r>
                    </a:p>
                  </a:txBody>
                  <a:tcPr marL="50800" marR="50800" marT="63500" marB="44450"/>
                </a:tc>
                <a:extLst>
                  <a:ext uri="{0D108BD9-81ED-4DB2-BD59-A6C34878D82A}">
                    <a16:rowId xmlns:a16="http://schemas.microsoft.com/office/drawing/2014/main" xmlns="" val="2971869849"/>
                  </a:ext>
                </a:extLst>
              </a:tr>
              <a:tr h="370840">
                <a:tc>
                  <a:txBody>
                    <a:bodyPr/>
                    <a:lstStyle/>
                    <a:p>
                      <a:pPr algn="ctr"/>
                      <a:r>
                        <a:rPr lang="en-US" sz="1800" b="1" i="0" kern="1200" dirty="0">
                          <a:solidFill>
                            <a:schemeClr val="dk1"/>
                          </a:solidFill>
                          <a:effectLst/>
                          <a:latin typeface="+mn-lt"/>
                          <a:ea typeface="+mn-ea"/>
                          <a:cs typeface="+mn-cs"/>
                        </a:rPr>
                        <a:t>Definition</a:t>
                      </a:r>
                      <a:endParaRPr lang="el-GR" sz="1800" b="1" i="0" kern="1200" dirty="0">
                        <a:solidFill>
                          <a:schemeClr val="dk1"/>
                        </a:solidFill>
                        <a:effectLst/>
                        <a:latin typeface="+mn-lt"/>
                        <a:ea typeface="+mn-ea"/>
                        <a:cs typeface="+mn-cs"/>
                      </a:endParaRPr>
                    </a:p>
                  </a:txBody>
                  <a:tcPr anchor="ctr"/>
                </a:tc>
                <a:tc>
                  <a:txBody>
                    <a:bodyPr/>
                    <a:lstStyle/>
                    <a:p>
                      <a:r>
                        <a:rPr lang="en-US" sz="1800" b="0" i="0" kern="1200" dirty="0">
                          <a:solidFill>
                            <a:schemeClr val="dk1"/>
                          </a:solidFill>
                          <a:effectLst/>
                          <a:latin typeface="+mn-lt"/>
                          <a:ea typeface="+mn-ea"/>
                          <a:cs typeface="+mn-cs"/>
                        </a:rPr>
                        <a:t>Process of preparing your product for the marketplace. </a:t>
                      </a:r>
                      <a:endParaRPr lang="el-GR" dirty="0"/>
                    </a:p>
                  </a:txBody>
                  <a:tcPr anchor="ctr"/>
                </a:tc>
                <a:tc>
                  <a:txBody>
                    <a:bodyPr/>
                    <a:lstStyle/>
                    <a:p>
                      <a:r>
                        <a:rPr lang="en-US" sz="1800" b="0" i="0" kern="1200" dirty="0">
                          <a:solidFill>
                            <a:schemeClr val="dk1"/>
                          </a:solidFill>
                          <a:effectLst/>
                          <a:latin typeface="+mn-lt"/>
                          <a:ea typeface="+mn-ea"/>
                          <a:cs typeface="+mn-cs"/>
                        </a:rPr>
                        <a:t>Transaction between two parties where the buyer receives goods (tangible or intangible), services and/or assets in exchange for money. </a:t>
                      </a:r>
                      <a:endParaRPr lang="el-GR" dirty="0"/>
                    </a:p>
                  </a:txBody>
                  <a:tcPr anchor="ctr"/>
                </a:tc>
                <a:extLst>
                  <a:ext uri="{0D108BD9-81ED-4DB2-BD59-A6C34878D82A}">
                    <a16:rowId xmlns:a16="http://schemas.microsoft.com/office/drawing/2014/main" xmlns="" val="9616806"/>
                  </a:ext>
                </a:extLst>
              </a:tr>
              <a:tr h="370840">
                <a:tc>
                  <a:txBody>
                    <a:bodyPr/>
                    <a:lstStyle/>
                    <a:p>
                      <a:pPr algn="ctr"/>
                      <a:r>
                        <a:rPr lang="en-US" sz="1800" b="1" i="0" kern="1200" dirty="0">
                          <a:solidFill>
                            <a:schemeClr val="dk1"/>
                          </a:solidFill>
                          <a:effectLst/>
                          <a:latin typeface="+mn-lt"/>
                          <a:ea typeface="+mn-ea"/>
                          <a:cs typeface="+mn-cs"/>
                        </a:rPr>
                        <a:t>Approach</a:t>
                      </a:r>
                      <a:endParaRPr lang="el-GR" dirty="0"/>
                    </a:p>
                  </a:txBody>
                  <a:tcPr anchor="ctr"/>
                </a:tc>
                <a:tc>
                  <a:txBody>
                    <a:bodyPr/>
                    <a:lstStyle/>
                    <a:p>
                      <a:r>
                        <a:rPr lang="en-US" sz="1800" b="0" i="0" kern="1200" dirty="0">
                          <a:solidFill>
                            <a:schemeClr val="dk1"/>
                          </a:solidFill>
                          <a:effectLst/>
                          <a:latin typeface="+mn-lt"/>
                          <a:ea typeface="+mn-ea"/>
                          <a:cs typeface="+mn-cs"/>
                        </a:rPr>
                        <a:t>Overall picture to promote, distribute, price products/services</a:t>
                      </a:r>
                      <a:endParaRPr lang="el-GR" dirty="0"/>
                    </a:p>
                  </a:txBody>
                  <a:tcPr/>
                </a:tc>
                <a:tc>
                  <a:txBody>
                    <a:bodyPr/>
                    <a:lstStyle/>
                    <a:p>
                      <a:r>
                        <a:rPr lang="en-US" sz="1800" b="0" i="0" kern="1200" dirty="0">
                          <a:solidFill>
                            <a:schemeClr val="dk1"/>
                          </a:solidFill>
                          <a:effectLst/>
                          <a:latin typeface="+mn-lt"/>
                          <a:ea typeface="+mn-ea"/>
                          <a:cs typeface="+mn-cs"/>
                        </a:rPr>
                        <a:t>Fulfill sales volume objectives</a:t>
                      </a:r>
                      <a:endParaRPr lang="el-GR" dirty="0"/>
                    </a:p>
                  </a:txBody>
                  <a:tcPr anchor="ctr"/>
                </a:tc>
                <a:extLst>
                  <a:ext uri="{0D108BD9-81ED-4DB2-BD59-A6C34878D82A}">
                    <a16:rowId xmlns:a16="http://schemas.microsoft.com/office/drawing/2014/main" xmlns="" val="415181625"/>
                  </a:ext>
                </a:extLst>
              </a:tr>
              <a:tr h="370840">
                <a:tc>
                  <a:txBody>
                    <a:bodyPr/>
                    <a:lstStyle/>
                    <a:p>
                      <a:pPr algn="ctr"/>
                      <a:r>
                        <a:rPr lang="en-US" sz="1800" b="1" i="0" kern="1200" dirty="0">
                          <a:solidFill>
                            <a:schemeClr val="dk1"/>
                          </a:solidFill>
                          <a:effectLst/>
                          <a:latin typeface="+mn-lt"/>
                          <a:ea typeface="+mn-ea"/>
                          <a:cs typeface="+mn-cs"/>
                        </a:rPr>
                        <a:t>Horizon</a:t>
                      </a:r>
                      <a:endParaRPr lang="el-GR" sz="1800" b="1" i="0" kern="1200" dirty="0">
                        <a:solidFill>
                          <a:schemeClr val="dk1"/>
                        </a:solidFill>
                        <a:effectLst/>
                        <a:latin typeface="+mn-lt"/>
                        <a:ea typeface="+mn-ea"/>
                        <a:cs typeface="+mn-cs"/>
                      </a:endParaRPr>
                    </a:p>
                  </a:txBody>
                  <a:tcPr/>
                </a:tc>
                <a:tc>
                  <a:txBody>
                    <a:bodyPr/>
                    <a:lstStyle/>
                    <a:p>
                      <a:r>
                        <a:rPr lang="en-US" sz="1800" b="0" i="0" kern="1200" dirty="0">
                          <a:solidFill>
                            <a:schemeClr val="dk1"/>
                          </a:solidFill>
                          <a:effectLst/>
                          <a:latin typeface="+mn-lt"/>
                          <a:ea typeface="+mn-ea"/>
                          <a:cs typeface="+mn-cs"/>
                        </a:rPr>
                        <a:t>Longer term</a:t>
                      </a:r>
                      <a:endParaRPr lang="el-GR" dirty="0"/>
                    </a:p>
                  </a:txBody>
                  <a:tcPr/>
                </a:tc>
                <a:tc>
                  <a:txBody>
                    <a:bodyPr/>
                    <a:lstStyle/>
                    <a:p>
                      <a:r>
                        <a:rPr lang="en-US" sz="1800" b="0" i="0" kern="1200" dirty="0">
                          <a:solidFill>
                            <a:schemeClr val="dk1"/>
                          </a:solidFill>
                          <a:effectLst/>
                          <a:latin typeface="+mn-lt"/>
                          <a:ea typeface="+mn-ea"/>
                          <a:cs typeface="+mn-cs"/>
                        </a:rPr>
                        <a:t>Short term</a:t>
                      </a:r>
                      <a:endParaRPr lang="el-GR" dirty="0"/>
                    </a:p>
                  </a:txBody>
                  <a:tcPr/>
                </a:tc>
                <a:extLst>
                  <a:ext uri="{0D108BD9-81ED-4DB2-BD59-A6C34878D82A}">
                    <a16:rowId xmlns:a16="http://schemas.microsoft.com/office/drawing/2014/main" xmlns="" val="2894424295"/>
                  </a:ext>
                </a:extLst>
              </a:tr>
            </a:tbl>
          </a:graphicData>
        </a:graphic>
      </p:graphicFrame>
    </p:spTree>
    <p:extLst>
      <p:ext uri="{BB962C8B-B14F-4D97-AF65-F5344CB8AC3E}">
        <p14:creationId xmlns:p14="http://schemas.microsoft.com/office/powerpoint/2010/main" xmlns="" val="23999495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US" sz="2800" b="1" dirty="0">
                <a:solidFill>
                  <a:srgbClr val="C00000"/>
                </a:solidFill>
              </a:rPr>
              <a:t>Traditional and new Marketing tools</a:t>
            </a:r>
          </a:p>
          <a:p>
            <a:pPr marL="0" indent="0" defTabSz="914400">
              <a:buFontTx/>
              <a:buNone/>
            </a:pPr>
            <a:endParaRPr lang="en-US" sz="2800"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1800" b="1" i="1" dirty="0"/>
          </a:p>
          <a:p>
            <a:pPr marL="176213" indent="0" defTabSz="914400">
              <a:buFontTx/>
              <a:buNone/>
            </a:pPr>
            <a:r>
              <a:rPr lang="en-US" sz="1800" b="1" i="1" dirty="0"/>
              <a:t>More Information: </a:t>
            </a:r>
          </a:p>
          <a:p>
            <a:pPr marL="176213" indent="0" defTabSz="914400">
              <a:buFontTx/>
              <a:buNone/>
            </a:pPr>
            <a:r>
              <a:rPr lang="en-US" sz="1800" i="1" dirty="0">
                <a:hlinkClick r:id="rId2"/>
              </a:rPr>
              <a:t>http://www.marketing-schools.org</a:t>
            </a:r>
            <a:r>
              <a:rPr lang="en-US" sz="1800" i="1" dirty="0"/>
              <a:t> </a:t>
            </a:r>
            <a:endParaRPr lang="es-ES" sz="1800" dirty="0"/>
          </a:p>
          <a:p>
            <a:pPr marL="0" indent="0" algn="ctr" defTabSz="914400">
              <a:buFontTx/>
              <a:buNone/>
            </a:pPr>
            <a:endParaRPr lang="en-IE" sz="1800" dirty="0"/>
          </a:p>
          <a:p>
            <a:pPr marL="0" indent="0" algn="ctr" defTabSz="914400">
              <a:buFontTx/>
              <a:buNone/>
            </a:pPr>
            <a:endParaRPr lang="en-IE" sz="1800" dirty="0"/>
          </a:p>
        </p:txBody>
      </p:sp>
      <p:sp>
        <p:nvSpPr>
          <p:cNvPr id="6" name="Ορθογώνιο: Στρογγύλεμα γωνιών 5">
            <a:extLst>
              <a:ext uri="{FF2B5EF4-FFF2-40B4-BE49-F238E27FC236}">
                <a16:creationId xmlns:a16="http://schemas.microsoft.com/office/drawing/2014/main" xmlns="" id="{C30C02E3-CAAD-49B8-A9E6-3FDC45B8632F}"/>
              </a:ext>
            </a:extLst>
          </p:cNvPr>
          <p:cNvSpPr/>
          <p:nvPr/>
        </p:nvSpPr>
        <p:spPr>
          <a:xfrm>
            <a:off x="863109" y="1936958"/>
            <a:ext cx="5054221" cy="35592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b="1" dirty="0">
                <a:solidFill>
                  <a:srgbClr val="990000"/>
                </a:solidFill>
              </a:rPr>
              <a:t>Traditional Marketing Tools</a:t>
            </a:r>
            <a:endParaRPr lang="el-GR" b="1" dirty="0">
              <a:solidFill>
                <a:srgbClr val="990000"/>
              </a:solidFill>
            </a:endParaRPr>
          </a:p>
        </p:txBody>
      </p:sp>
      <p:sp>
        <p:nvSpPr>
          <p:cNvPr id="7" name="Ορθογώνιο: Στρογγύλεμα γωνιών 6">
            <a:extLst>
              <a:ext uri="{FF2B5EF4-FFF2-40B4-BE49-F238E27FC236}">
                <a16:creationId xmlns:a16="http://schemas.microsoft.com/office/drawing/2014/main" xmlns="" id="{E0B0F52D-3183-4B80-9619-4CC33A74900A}"/>
              </a:ext>
            </a:extLst>
          </p:cNvPr>
          <p:cNvSpPr/>
          <p:nvPr/>
        </p:nvSpPr>
        <p:spPr>
          <a:xfrm>
            <a:off x="863109" y="2548299"/>
            <a:ext cx="5054221" cy="315334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endParaRPr lang="en-US" sz="1600" b="1" dirty="0"/>
          </a:p>
          <a:p>
            <a:r>
              <a:rPr lang="en-US" sz="1600" b="1" dirty="0"/>
              <a:t>Print:</a:t>
            </a:r>
            <a:r>
              <a:rPr lang="en-US" sz="1600" dirty="0"/>
              <a:t> Includes advertisements in newspapers, newsletters, magazines, brochures, and other printed material for distribution</a:t>
            </a:r>
          </a:p>
          <a:p>
            <a:r>
              <a:rPr lang="en-US" sz="1600" b="1" dirty="0"/>
              <a:t>Broadcast:</a:t>
            </a:r>
            <a:r>
              <a:rPr lang="en-US" sz="1600" dirty="0"/>
              <a:t> Includes radio and television commercials, as well as specialized forms like on-screen movie theater advertising</a:t>
            </a:r>
          </a:p>
          <a:p>
            <a:r>
              <a:rPr lang="en-US" sz="1600" b="1" dirty="0"/>
              <a:t>Direct mail:</a:t>
            </a:r>
            <a:r>
              <a:rPr lang="en-US" sz="1600" dirty="0"/>
              <a:t> Includes fliers, postcards, brochures, letters, catalogs, and other material that is printed and mailed directly to consumers</a:t>
            </a:r>
          </a:p>
          <a:p>
            <a:r>
              <a:rPr lang="en-US" sz="1600" b="1" dirty="0"/>
              <a:t>Telemarketing:</a:t>
            </a:r>
            <a:r>
              <a:rPr lang="en-US" sz="1600" dirty="0"/>
              <a:t> Includes requested calling and cold calling of consumers over the phone</a:t>
            </a:r>
          </a:p>
          <a:p>
            <a:pPr algn="ctr"/>
            <a:endParaRPr lang="el-GR" sz="1600" dirty="0"/>
          </a:p>
        </p:txBody>
      </p:sp>
      <p:sp>
        <p:nvSpPr>
          <p:cNvPr id="8" name="Ορθογώνιο: Στρογγύλεμα γωνιών 7">
            <a:extLst>
              <a:ext uri="{FF2B5EF4-FFF2-40B4-BE49-F238E27FC236}">
                <a16:creationId xmlns:a16="http://schemas.microsoft.com/office/drawing/2014/main" xmlns="" id="{9E1B4D98-DD2D-4AF2-966A-81116630D9C7}"/>
              </a:ext>
            </a:extLst>
          </p:cNvPr>
          <p:cNvSpPr/>
          <p:nvPr/>
        </p:nvSpPr>
        <p:spPr>
          <a:xfrm>
            <a:off x="6209619" y="1936957"/>
            <a:ext cx="5054221" cy="37646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b="1" dirty="0">
                <a:solidFill>
                  <a:srgbClr val="7030A0"/>
                </a:solidFill>
              </a:rPr>
              <a:t>Modern and On-Line Marketing Tools</a:t>
            </a:r>
            <a:endParaRPr lang="el-GR" b="1" dirty="0">
              <a:solidFill>
                <a:srgbClr val="7030A0"/>
              </a:solidFill>
            </a:endParaRPr>
          </a:p>
        </p:txBody>
      </p:sp>
      <p:sp>
        <p:nvSpPr>
          <p:cNvPr id="9" name="Ορθογώνιο: Στρογγύλεμα γωνιών 8">
            <a:extLst>
              <a:ext uri="{FF2B5EF4-FFF2-40B4-BE49-F238E27FC236}">
                <a16:creationId xmlns:a16="http://schemas.microsoft.com/office/drawing/2014/main" xmlns="" id="{4138CDB7-4C46-484F-AF0D-C535085B6E33}"/>
              </a:ext>
            </a:extLst>
          </p:cNvPr>
          <p:cNvSpPr/>
          <p:nvPr/>
        </p:nvSpPr>
        <p:spPr>
          <a:xfrm>
            <a:off x="6209619" y="2548299"/>
            <a:ext cx="5054221" cy="315334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1600" b="1" dirty="0"/>
              <a:t>Websites: </a:t>
            </a:r>
            <a:r>
              <a:rPr lang="en-US" sz="1600" dirty="0"/>
              <a:t>Used as a branding tool to enhance image and educate clients being a live communication tool with your customers</a:t>
            </a:r>
          </a:p>
          <a:p>
            <a:r>
              <a:rPr lang="en-US" sz="1600" b="1" dirty="0"/>
              <a:t>Social Networking Sites: </a:t>
            </a:r>
            <a:r>
              <a:rPr lang="en-US" sz="1600" dirty="0"/>
              <a:t>Includes the use of Facebook and other Social Networking sites that are multiplying the target audience and enable target focused marketing</a:t>
            </a:r>
          </a:p>
          <a:p>
            <a:r>
              <a:rPr lang="en-US" sz="1600" b="1" dirty="0"/>
              <a:t>Content Marketing: </a:t>
            </a:r>
            <a:r>
              <a:rPr lang="en-US" sz="1600" dirty="0"/>
              <a:t>Refers to the use of rich, strong and useful content to raise awareness and create value for the product. </a:t>
            </a:r>
          </a:p>
          <a:p>
            <a:r>
              <a:rPr lang="en-US" sz="1600" b="1" dirty="0"/>
              <a:t>Google and Banner Adds: </a:t>
            </a:r>
            <a:r>
              <a:rPr lang="en-US" sz="1600" dirty="0"/>
              <a:t>Using </a:t>
            </a:r>
            <a:r>
              <a:rPr lang="en-US" sz="1600" dirty="0" err="1"/>
              <a:t>Adwords</a:t>
            </a:r>
            <a:r>
              <a:rPr lang="en-US" sz="1600" dirty="0"/>
              <a:t> campaigns and other features creates a new low cost communication channel</a:t>
            </a:r>
            <a:endParaRPr lang="en-US" sz="1600" b="1" dirty="0"/>
          </a:p>
        </p:txBody>
      </p:sp>
    </p:spTree>
    <p:extLst>
      <p:ext uri="{BB962C8B-B14F-4D97-AF65-F5344CB8AC3E}">
        <p14:creationId xmlns:p14="http://schemas.microsoft.com/office/powerpoint/2010/main" xmlns="" val="4963138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Basics of a Marketing Plan</a:t>
            </a:r>
            <a:r>
              <a:rPr lang="el-GR" sz="2800" b="1" dirty="0">
                <a:solidFill>
                  <a:srgbClr val="C00000"/>
                </a:solidFill>
              </a:rPr>
              <a:t> </a:t>
            </a:r>
            <a:r>
              <a:rPr lang="en-US" sz="2800" b="1" dirty="0">
                <a:solidFill>
                  <a:srgbClr val="C00000"/>
                </a:solidFill>
              </a:rPr>
              <a:t>– ELEMENTS </a:t>
            </a:r>
            <a:r>
              <a:rPr lang="el-GR" sz="2800" b="1" dirty="0">
                <a:solidFill>
                  <a:srgbClr val="C00000"/>
                </a:solidFill>
              </a:rPr>
              <a:t>(1 </a:t>
            </a:r>
            <a:r>
              <a:rPr lang="en-US" sz="2800" b="1" dirty="0">
                <a:solidFill>
                  <a:srgbClr val="C00000"/>
                </a:solidFill>
              </a:rPr>
              <a:t>of 3)</a:t>
            </a:r>
          </a:p>
          <a:p>
            <a:pPr marL="0" indent="0" defTabSz="914400">
              <a:buFontTx/>
              <a:buNone/>
            </a:pPr>
            <a:r>
              <a:rPr lang="en-AU" sz="2800" dirty="0">
                <a:solidFill>
                  <a:srgbClr val="000000"/>
                </a:solidFill>
              </a:rPr>
              <a:t>A good marketing plan sets clear, realistic and measurable objectives, includes deadlines, provides a budget and allocates responsibilities. </a:t>
            </a:r>
          </a:p>
          <a:p>
            <a:pPr marL="0" indent="0" defTabSz="914400">
              <a:buFontTx/>
              <a:buNone/>
            </a:pPr>
            <a:r>
              <a:rPr lang="en-AU" sz="2800" dirty="0">
                <a:solidFill>
                  <a:srgbClr val="000000"/>
                </a:solidFill>
              </a:rPr>
              <a:t>A plan </a:t>
            </a:r>
            <a:r>
              <a:rPr lang="en-AU" sz="2800" b="1" i="1" dirty="0">
                <a:solidFill>
                  <a:srgbClr val="000000"/>
                </a:solidFill>
              </a:rPr>
              <a:t>can consist of these </a:t>
            </a:r>
            <a:r>
              <a:rPr lang="en-AU" sz="2800" b="1" i="1" dirty="0">
                <a:solidFill>
                  <a:srgbClr val="FF0000"/>
                </a:solidFill>
              </a:rPr>
              <a:t>elements:</a:t>
            </a:r>
            <a:endParaRPr lang="en-IE" sz="2800" b="1" i="1" dirty="0">
              <a:solidFill>
                <a:srgbClr val="FF0000"/>
              </a:solidFill>
            </a:endParaRPr>
          </a:p>
          <a:p>
            <a:pPr lvl="0"/>
            <a:r>
              <a:rPr lang="en-US" sz="2400" dirty="0">
                <a:solidFill>
                  <a:srgbClr val="000000"/>
                </a:solidFill>
              </a:rPr>
              <a:t>Analysis </a:t>
            </a:r>
            <a:r>
              <a:rPr lang="en-AU" sz="2400" dirty="0">
                <a:solidFill>
                  <a:srgbClr val="000000"/>
                </a:solidFill>
              </a:rPr>
              <a:t>of your current market</a:t>
            </a:r>
            <a:endParaRPr lang="el-GR" sz="2400" dirty="0">
              <a:solidFill>
                <a:srgbClr val="000000"/>
              </a:solidFill>
            </a:endParaRPr>
          </a:p>
          <a:p>
            <a:pPr lvl="0"/>
            <a:r>
              <a:rPr lang="en-US" sz="2400" dirty="0">
                <a:solidFill>
                  <a:srgbClr val="000000"/>
                </a:solidFill>
              </a:rPr>
              <a:t>Business </a:t>
            </a:r>
            <a:r>
              <a:rPr lang="en-AU" sz="2400" dirty="0">
                <a:solidFill>
                  <a:srgbClr val="000000"/>
                </a:solidFill>
              </a:rPr>
              <a:t>objectives</a:t>
            </a:r>
            <a:endParaRPr lang="el-GR" sz="2400" dirty="0">
              <a:solidFill>
                <a:srgbClr val="000000"/>
              </a:solidFill>
            </a:endParaRPr>
          </a:p>
          <a:p>
            <a:pPr lvl="0"/>
            <a:r>
              <a:rPr lang="en-AU" sz="2400" dirty="0">
                <a:solidFill>
                  <a:srgbClr val="000000"/>
                </a:solidFill>
              </a:rPr>
              <a:t>Key strategies</a:t>
            </a:r>
            <a:endParaRPr lang="el-GR" sz="2400" dirty="0">
              <a:solidFill>
                <a:srgbClr val="000000"/>
              </a:solidFill>
            </a:endParaRPr>
          </a:p>
          <a:p>
            <a:pPr lvl="0"/>
            <a:r>
              <a:rPr lang="en-AU" sz="2400" dirty="0">
                <a:solidFill>
                  <a:srgbClr val="000000"/>
                </a:solidFill>
              </a:rPr>
              <a:t>Steps to achieving your objectives</a:t>
            </a:r>
            <a:endParaRPr lang="el-GR" sz="2400" dirty="0">
              <a:solidFill>
                <a:srgbClr val="000000"/>
              </a:solidFill>
            </a:endParaRPr>
          </a:p>
          <a:p>
            <a:pPr lvl="0"/>
            <a:r>
              <a:rPr lang="en-AU" sz="2400" dirty="0">
                <a:solidFill>
                  <a:srgbClr val="000000"/>
                </a:solidFill>
              </a:rPr>
              <a:t>Proposed budget</a:t>
            </a:r>
            <a:endParaRPr lang="el-GR" sz="2400" dirty="0">
              <a:solidFill>
                <a:srgbClr val="000000"/>
              </a:solidFill>
            </a:endParaRPr>
          </a:p>
          <a:p>
            <a:pPr lvl="0"/>
            <a:r>
              <a:rPr lang="en-AU" sz="2400" dirty="0">
                <a:solidFill>
                  <a:srgbClr val="000000"/>
                </a:solidFill>
              </a:rPr>
              <a:t>Timing</a:t>
            </a:r>
            <a:endParaRPr lang="el-GR" sz="2400" dirty="0">
              <a:solidFill>
                <a:srgbClr val="000000"/>
              </a:solidFill>
            </a:endParaRPr>
          </a:p>
          <a:p>
            <a:pPr defTabSz="914400"/>
            <a:endParaRPr lang="en-US" i="1" dirty="0">
              <a:solidFill>
                <a:srgbClr val="FF0000"/>
              </a:solidFill>
            </a:endParaRPr>
          </a:p>
          <a:p>
            <a:pPr marL="176213" indent="0" defTabSz="914400">
              <a:buFontTx/>
              <a:buNone/>
            </a:pPr>
            <a:endParaRPr lang="en-US" sz="1800" b="1"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xmlns="" val="2129545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Basics of a Marketing Plan – CONTENT (2 of 3)</a:t>
            </a:r>
            <a:endParaRPr lang="en-US" sz="2800" b="1" dirty="0">
              <a:solidFill>
                <a:srgbClr val="C00000"/>
              </a:solidFill>
            </a:endParaRPr>
          </a:p>
          <a:p>
            <a:pPr marL="0" indent="0">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graphicFrame>
        <p:nvGraphicFramePr>
          <p:cNvPr id="3" name="Πίνακας 2">
            <a:extLst>
              <a:ext uri="{FF2B5EF4-FFF2-40B4-BE49-F238E27FC236}">
                <a16:creationId xmlns:a16="http://schemas.microsoft.com/office/drawing/2014/main" xmlns="" id="{09B6D563-DB7D-4C91-9B70-19F46BD2B469}"/>
              </a:ext>
            </a:extLst>
          </p:cNvPr>
          <p:cNvGraphicFramePr>
            <a:graphicFrameLocks noGrp="1"/>
          </p:cNvGraphicFramePr>
          <p:nvPr>
            <p:extLst>
              <p:ext uri="{D42A27DB-BD31-4B8C-83A1-F6EECF244321}">
                <p14:modId xmlns:p14="http://schemas.microsoft.com/office/powerpoint/2010/main" xmlns="" val="3713704790"/>
              </p:ext>
            </p:extLst>
          </p:nvPr>
        </p:nvGraphicFramePr>
        <p:xfrm>
          <a:off x="762000" y="1888008"/>
          <a:ext cx="11095703" cy="3876040"/>
        </p:xfrm>
        <a:graphic>
          <a:graphicData uri="http://schemas.openxmlformats.org/drawingml/2006/table">
            <a:tbl>
              <a:tblPr firstRow="1" bandRow="1">
                <a:tableStyleId>{5C22544A-7EE6-4342-B048-85BDC9FD1C3A}</a:tableStyleId>
              </a:tblPr>
              <a:tblGrid>
                <a:gridCol w="2905432">
                  <a:extLst>
                    <a:ext uri="{9D8B030D-6E8A-4147-A177-3AD203B41FA5}">
                      <a16:colId xmlns:a16="http://schemas.microsoft.com/office/drawing/2014/main" xmlns="" val="1824693322"/>
                    </a:ext>
                  </a:extLst>
                </a:gridCol>
                <a:gridCol w="2349910">
                  <a:extLst>
                    <a:ext uri="{9D8B030D-6E8A-4147-A177-3AD203B41FA5}">
                      <a16:colId xmlns:a16="http://schemas.microsoft.com/office/drawing/2014/main" xmlns="" val="936614216"/>
                    </a:ext>
                  </a:extLst>
                </a:gridCol>
                <a:gridCol w="2772697">
                  <a:extLst>
                    <a:ext uri="{9D8B030D-6E8A-4147-A177-3AD203B41FA5}">
                      <a16:colId xmlns:a16="http://schemas.microsoft.com/office/drawing/2014/main" xmlns="" val="3312898970"/>
                    </a:ext>
                  </a:extLst>
                </a:gridCol>
                <a:gridCol w="3067664">
                  <a:extLst>
                    <a:ext uri="{9D8B030D-6E8A-4147-A177-3AD203B41FA5}">
                      <a16:colId xmlns:a16="http://schemas.microsoft.com/office/drawing/2014/main" xmlns="" val="3909775282"/>
                    </a:ext>
                  </a:extLst>
                </a:gridCol>
              </a:tblGrid>
              <a:tr h="370840">
                <a:tc>
                  <a:txBody>
                    <a:bodyPr/>
                    <a:lstStyle/>
                    <a:p>
                      <a:r>
                        <a:rPr lang="en-US" sz="1800" b="1" i="0" kern="1200" dirty="0">
                          <a:solidFill>
                            <a:srgbClr val="990000"/>
                          </a:solidFill>
                          <a:effectLst/>
                          <a:latin typeface="+mn-lt"/>
                          <a:ea typeface="+mn-ea"/>
                          <a:cs typeface="+mn-cs"/>
                        </a:rPr>
                        <a:t>1. The Business</a:t>
                      </a:r>
                      <a:endParaRPr lang="el-GR" sz="1800" b="1" i="0" kern="1200" dirty="0">
                        <a:solidFill>
                          <a:srgbClr val="990000"/>
                        </a:solidFill>
                        <a:effectLst/>
                        <a:latin typeface="+mn-lt"/>
                        <a:ea typeface="+mn-ea"/>
                        <a:cs typeface="+mn-cs"/>
                      </a:endParaRPr>
                    </a:p>
                  </a:txBody>
                  <a:tcPr/>
                </a:tc>
                <a:tc>
                  <a:txBody>
                    <a:bodyPr/>
                    <a:lstStyle/>
                    <a:p>
                      <a:r>
                        <a:rPr lang="en-AU" sz="1800" b="1" i="0" kern="1200" dirty="0">
                          <a:solidFill>
                            <a:srgbClr val="990000"/>
                          </a:solidFill>
                          <a:effectLst/>
                          <a:latin typeface="+mn-lt"/>
                          <a:ea typeface="+mn-ea"/>
                          <a:cs typeface="+mn-cs"/>
                        </a:rPr>
                        <a:t>2. The </a:t>
                      </a:r>
                      <a:r>
                        <a:rPr lang="en-AU" sz="1800" b="1" i="0" kern="1200" dirty="0" smtClean="0">
                          <a:solidFill>
                            <a:srgbClr val="990000"/>
                          </a:solidFill>
                          <a:effectLst/>
                          <a:latin typeface="+mn-lt"/>
                          <a:ea typeface="+mn-ea"/>
                          <a:cs typeface="+mn-cs"/>
                        </a:rPr>
                        <a:t>Purpose</a:t>
                      </a:r>
                      <a:endParaRPr lang="el-GR" sz="1800" b="1" i="0" kern="1200" dirty="0">
                        <a:solidFill>
                          <a:srgbClr val="990000"/>
                        </a:solidFill>
                        <a:effectLst/>
                        <a:latin typeface="+mn-lt"/>
                        <a:ea typeface="+mn-ea"/>
                        <a:cs typeface="+mn-cs"/>
                      </a:endParaRPr>
                    </a:p>
                  </a:txBody>
                  <a:tcPr/>
                </a:tc>
                <a:tc>
                  <a:txBody>
                    <a:bodyPr/>
                    <a:lstStyle/>
                    <a:p>
                      <a:r>
                        <a:rPr lang="en-AU" sz="1800" b="1" i="0" kern="1200" dirty="0">
                          <a:solidFill>
                            <a:srgbClr val="990000"/>
                          </a:solidFill>
                          <a:effectLst/>
                          <a:latin typeface="+mn-lt"/>
                          <a:ea typeface="+mn-ea"/>
                          <a:cs typeface="+mn-cs"/>
                        </a:rPr>
                        <a:t>3. The Future</a:t>
                      </a:r>
                      <a:endParaRPr lang="el-GR" sz="1800" b="1" i="0" kern="1200" dirty="0">
                        <a:solidFill>
                          <a:srgbClr val="990000"/>
                        </a:solidFill>
                        <a:effectLst/>
                        <a:latin typeface="+mn-lt"/>
                        <a:ea typeface="+mn-ea"/>
                        <a:cs typeface="+mn-cs"/>
                      </a:endParaRPr>
                    </a:p>
                  </a:txBody>
                  <a:tcPr/>
                </a:tc>
                <a:tc>
                  <a:txBody>
                    <a:bodyPr/>
                    <a:lstStyle/>
                    <a:p>
                      <a:r>
                        <a:rPr lang="el-GR" sz="1800" b="1" i="0" kern="1200" dirty="0">
                          <a:solidFill>
                            <a:srgbClr val="990000"/>
                          </a:solidFill>
                          <a:effectLst/>
                          <a:latin typeface="+mn-lt"/>
                          <a:ea typeface="+mn-ea"/>
                          <a:cs typeface="+mn-cs"/>
                        </a:rPr>
                        <a:t>4. </a:t>
                      </a:r>
                      <a:r>
                        <a:rPr lang="en-US" sz="1800" b="1" i="0" kern="1200" dirty="0">
                          <a:solidFill>
                            <a:srgbClr val="990000"/>
                          </a:solidFill>
                          <a:effectLst/>
                          <a:latin typeface="+mn-lt"/>
                          <a:ea typeface="+mn-ea"/>
                          <a:cs typeface="+mn-cs"/>
                        </a:rPr>
                        <a:t>The Finances</a:t>
                      </a:r>
                      <a:endParaRPr lang="el-GR" sz="1800" b="1" i="0" kern="1200" dirty="0">
                        <a:solidFill>
                          <a:srgbClr val="990000"/>
                        </a:solidFill>
                        <a:effectLst/>
                        <a:latin typeface="+mn-lt"/>
                        <a:ea typeface="+mn-ea"/>
                        <a:cs typeface="+mn-cs"/>
                      </a:endParaRPr>
                    </a:p>
                  </a:txBody>
                  <a:tcPr/>
                </a:tc>
                <a:extLst>
                  <a:ext uri="{0D108BD9-81ED-4DB2-BD59-A6C34878D82A}">
                    <a16:rowId xmlns:a16="http://schemas.microsoft.com/office/drawing/2014/main" xmlns="" val="4157431986"/>
                  </a:ext>
                </a:extLst>
              </a:tr>
              <a:tr h="370840">
                <a:tc>
                  <a:txBody>
                    <a:bodyPr/>
                    <a:lstStyle/>
                    <a:p>
                      <a:r>
                        <a:rPr lang="en-US" sz="1800" kern="1200" dirty="0">
                          <a:solidFill>
                            <a:schemeClr val="dk1"/>
                          </a:solidFill>
                          <a:effectLst/>
                          <a:latin typeface="+mn-lt"/>
                          <a:ea typeface="+mn-ea"/>
                          <a:cs typeface="+mn-cs"/>
                        </a:rPr>
                        <a:t>Business overview</a:t>
                      </a:r>
                      <a:endParaRPr lang="el-GR" dirty="0"/>
                    </a:p>
                  </a:txBody>
                  <a:tcPr anchor="ctr"/>
                </a:tc>
                <a:tc>
                  <a:txBody>
                    <a:bodyPr/>
                    <a:lstStyle/>
                    <a:p>
                      <a:r>
                        <a:rPr lang="en-US" dirty="0"/>
                        <a:t>Vision statement</a:t>
                      </a:r>
                      <a:endParaRPr lang="el-GR" dirty="0"/>
                    </a:p>
                  </a:txBody>
                  <a:tcPr anchor="ctr"/>
                </a:tc>
                <a:tc>
                  <a:txBody>
                    <a:bodyPr/>
                    <a:lstStyle/>
                    <a:p>
                      <a:r>
                        <a:rPr lang="en-US" dirty="0"/>
                        <a:t>Unique selling position</a:t>
                      </a:r>
                      <a:endParaRPr lang="el-GR" dirty="0"/>
                    </a:p>
                  </a:txBody>
                  <a:tcPr anchor="ctr"/>
                </a:tc>
                <a:tc>
                  <a:txBody>
                    <a:bodyPr/>
                    <a:lstStyle/>
                    <a:p>
                      <a:r>
                        <a:rPr lang="en-AU" sz="1800" kern="1200" dirty="0">
                          <a:solidFill>
                            <a:schemeClr val="dk1"/>
                          </a:solidFill>
                          <a:effectLst/>
                          <a:latin typeface="+mn-lt"/>
                          <a:ea typeface="+mn-ea"/>
                          <a:cs typeface="+mn-cs"/>
                        </a:rPr>
                        <a:t>Price</a:t>
                      </a:r>
                      <a:endParaRPr lang="el-GR" dirty="0"/>
                    </a:p>
                  </a:txBody>
                  <a:tcPr anchor="ctr"/>
                </a:tc>
                <a:extLst>
                  <a:ext uri="{0D108BD9-81ED-4DB2-BD59-A6C34878D82A}">
                    <a16:rowId xmlns:a16="http://schemas.microsoft.com/office/drawing/2014/main" xmlns="" val="1438287428"/>
                  </a:ext>
                </a:extLst>
              </a:tr>
              <a:tr h="370840">
                <a:tc>
                  <a:txBody>
                    <a:bodyPr/>
                    <a:lstStyle/>
                    <a:p>
                      <a:r>
                        <a:rPr lang="en-US" sz="1800" kern="1200" dirty="0">
                          <a:solidFill>
                            <a:schemeClr val="dk1"/>
                          </a:solidFill>
                          <a:effectLst/>
                          <a:latin typeface="+mn-lt"/>
                          <a:ea typeface="+mn-ea"/>
                          <a:cs typeface="+mn-cs"/>
                        </a:rPr>
                        <a:t>S.W.O.T. analysis</a:t>
                      </a:r>
                      <a:endParaRPr lang="el-GR" dirty="0"/>
                    </a:p>
                  </a:txBody>
                  <a:tcPr anchor="ctr"/>
                </a:tc>
                <a:tc>
                  <a:txBody>
                    <a:bodyPr/>
                    <a:lstStyle/>
                    <a:p>
                      <a:r>
                        <a:rPr lang="en-US" dirty="0"/>
                        <a:t>Mission statement</a:t>
                      </a:r>
                      <a:endParaRPr lang="el-GR" dirty="0"/>
                    </a:p>
                  </a:txBody>
                  <a:tcPr anchor="ctr"/>
                </a:tc>
                <a:tc>
                  <a:txBody>
                    <a:bodyPr/>
                    <a:lstStyle/>
                    <a:p>
                      <a:r>
                        <a:rPr lang="en-US" dirty="0"/>
                        <a:t>Your customers/clients</a:t>
                      </a:r>
                      <a:endParaRPr lang="el-GR" dirty="0"/>
                    </a:p>
                  </a:txBody>
                  <a:tcPr anchor="ctr"/>
                </a:tc>
                <a:tc>
                  <a:txBody>
                    <a:bodyPr/>
                    <a:lstStyle/>
                    <a:p>
                      <a:r>
                        <a:rPr lang="en-AU" sz="1800" kern="1200" dirty="0">
                          <a:solidFill>
                            <a:schemeClr val="dk1"/>
                          </a:solidFill>
                          <a:effectLst/>
                          <a:latin typeface="+mn-lt"/>
                          <a:ea typeface="+mn-ea"/>
                          <a:cs typeface="+mn-cs"/>
                        </a:rPr>
                        <a:t>Expected sales</a:t>
                      </a:r>
                      <a:endParaRPr lang="el-GR" dirty="0"/>
                    </a:p>
                  </a:txBody>
                  <a:tcPr anchor="ctr"/>
                </a:tc>
                <a:extLst>
                  <a:ext uri="{0D108BD9-81ED-4DB2-BD59-A6C34878D82A}">
                    <a16:rowId xmlns:a16="http://schemas.microsoft.com/office/drawing/2014/main" xmlns="" val="2113111088"/>
                  </a:ext>
                </a:extLst>
              </a:tr>
              <a:tr h="370840">
                <a:tc>
                  <a:txBody>
                    <a:bodyPr/>
                    <a:lstStyle/>
                    <a:p>
                      <a:r>
                        <a:rPr lang="en-US" sz="1800" kern="1200" dirty="0">
                          <a:solidFill>
                            <a:schemeClr val="dk1"/>
                          </a:solidFill>
                          <a:effectLst/>
                          <a:latin typeface="+mn-lt"/>
                          <a:ea typeface="+mn-ea"/>
                          <a:cs typeface="+mn-cs"/>
                        </a:rPr>
                        <a:t>S.W.O.T. activity sheet</a:t>
                      </a:r>
                      <a:endParaRPr lang="el-GR" dirty="0"/>
                    </a:p>
                  </a:txBody>
                  <a:tcPr anchor="ctr"/>
                </a:tc>
                <a:tc>
                  <a:txBody>
                    <a:bodyPr/>
                    <a:lstStyle/>
                    <a:p>
                      <a:r>
                        <a:rPr lang="en-US" dirty="0"/>
                        <a:t>Goals/objectives</a:t>
                      </a:r>
                      <a:endParaRPr lang="el-GR" dirty="0"/>
                    </a:p>
                  </a:txBody>
                  <a:tcPr anchor="ctr"/>
                </a:tc>
                <a:tc>
                  <a:txBody>
                    <a:bodyPr/>
                    <a:lstStyle/>
                    <a:p>
                      <a:r>
                        <a:rPr lang="en-US" dirty="0"/>
                        <a:t>Your competitors</a:t>
                      </a:r>
                      <a:endParaRPr lang="el-GR" dirty="0"/>
                    </a:p>
                  </a:txBody>
                  <a:tcPr anchor="ctr"/>
                </a:tc>
                <a:tc>
                  <a:txBody>
                    <a:bodyPr/>
                    <a:lstStyle/>
                    <a:p>
                      <a:r>
                        <a:rPr lang="en-AU" sz="1800" kern="1200" dirty="0">
                          <a:solidFill>
                            <a:schemeClr val="dk1"/>
                          </a:solidFill>
                          <a:effectLst/>
                          <a:latin typeface="+mn-lt"/>
                          <a:ea typeface="+mn-ea"/>
                          <a:cs typeface="+mn-cs"/>
                        </a:rPr>
                        <a:t>Marketing budget [YEAR]</a:t>
                      </a:r>
                      <a:endParaRPr lang="el-GR" dirty="0"/>
                    </a:p>
                  </a:txBody>
                  <a:tcPr anchor="ctr"/>
                </a:tc>
                <a:extLst>
                  <a:ext uri="{0D108BD9-81ED-4DB2-BD59-A6C34878D82A}">
                    <a16:rowId xmlns:a16="http://schemas.microsoft.com/office/drawing/2014/main" xmlns="" val="29412397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Products/services</a:t>
                      </a:r>
                      <a:endParaRPr lang="el-GR" sz="1800" kern="1200" dirty="0">
                        <a:solidFill>
                          <a:schemeClr val="dk1"/>
                        </a:solidFill>
                        <a:effectLst/>
                        <a:latin typeface="+mn-lt"/>
                        <a:ea typeface="+mn-ea"/>
                        <a:cs typeface="+mn-cs"/>
                      </a:endParaRPr>
                    </a:p>
                  </a:txBody>
                  <a:tcPr anchor="ctr"/>
                </a:tc>
                <a:tc>
                  <a:txBody>
                    <a:bodyPr/>
                    <a:lstStyle/>
                    <a:p>
                      <a:endParaRPr lang="el-GR" dirty="0"/>
                    </a:p>
                  </a:txBody>
                  <a:tcPr anchor="ctr"/>
                </a:tc>
                <a:tc>
                  <a:txBody>
                    <a:bodyPr/>
                    <a:lstStyle/>
                    <a:p>
                      <a:r>
                        <a:rPr lang="en-US" dirty="0"/>
                        <a:t>Market research</a:t>
                      </a:r>
                      <a:endParaRPr lang="el-GR" dirty="0"/>
                    </a:p>
                  </a:txBody>
                  <a:tcPr anchor="ctr"/>
                </a:tc>
                <a:tc>
                  <a:txBody>
                    <a:bodyPr/>
                    <a:lstStyle/>
                    <a:p>
                      <a:r>
                        <a:rPr lang="en-AU" sz="1800" kern="1200" dirty="0">
                          <a:solidFill>
                            <a:schemeClr val="dk1"/>
                          </a:solidFill>
                          <a:effectLst/>
                          <a:latin typeface="+mn-lt"/>
                          <a:ea typeface="+mn-ea"/>
                          <a:cs typeface="+mn-cs"/>
                        </a:rPr>
                        <a:t>Monitoring</a:t>
                      </a:r>
                      <a:r>
                        <a:rPr lang="el-GR" sz="1800" kern="1200" dirty="0">
                          <a:solidFill>
                            <a:schemeClr val="dk1"/>
                          </a:solidFill>
                          <a:effectLst/>
                          <a:latin typeface="+mn-lt"/>
                          <a:ea typeface="+mn-ea"/>
                          <a:cs typeface="+mn-cs"/>
                        </a:rPr>
                        <a:t> </a:t>
                      </a:r>
                      <a:r>
                        <a:rPr lang="en-AU" sz="1800" kern="1200" dirty="0">
                          <a:solidFill>
                            <a:schemeClr val="dk1"/>
                          </a:solidFill>
                          <a:effectLst/>
                          <a:latin typeface="+mn-lt"/>
                          <a:ea typeface="+mn-ea"/>
                          <a:cs typeface="+mn-cs"/>
                        </a:rPr>
                        <a:t>/</a:t>
                      </a:r>
                      <a:r>
                        <a:rPr lang="el-GR" sz="1800" kern="1200" dirty="0">
                          <a:solidFill>
                            <a:schemeClr val="dk1"/>
                          </a:solidFill>
                          <a:effectLst/>
                          <a:latin typeface="+mn-lt"/>
                          <a:ea typeface="+mn-ea"/>
                          <a:cs typeface="+mn-cs"/>
                        </a:rPr>
                        <a:t> </a:t>
                      </a:r>
                      <a:r>
                        <a:rPr lang="en-AU" sz="1800" kern="1200" dirty="0">
                          <a:solidFill>
                            <a:schemeClr val="dk1"/>
                          </a:solidFill>
                          <a:effectLst/>
                          <a:latin typeface="+mn-lt"/>
                          <a:ea typeface="+mn-ea"/>
                          <a:cs typeface="+mn-cs"/>
                        </a:rPr>
                        <a:t>measurement activities</a:t>
                      </a:r>
                      <a:endParaRPr lang="el-GR" dirty="0"/>
                    </a:p>
                  </a:txBody>
                  <a:tcPr anchor="ctr"/>
                </a:tc>
                <a:extLst>
                  <a:ext uri="{0D108BD9-81ED-4DB2-BD59-A6C34878D82A}">
                    <a16:rowId xmlns:a16="http://schemas.microsoft.com/office/drawing/2014/main" xmlns="" val="269732833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Sales/marketing personnel</a:t>
                      </a:r>
                      <a:endParaRPr lang="el-GR" sz="1800" kern="1200" dirty="0">
                        <a:solidFill>
                          <a:schemeClr val="dk1"/>
                        </a:solidFill>
                        <a:effectLst/>
                        <a:latin typeface="+mn-lt"/>
                        <a:ea typeface="+mn-ea"/>
                        <a:cs typeface="+mn-cs"/>
                      </a:endParaRPr>
                    </a:p>
                  </a:txBody>
                  <a:tcPr anchor="ctr"/>
                </a:tc>
                <a:tc>
                  <a:txBody>
                    <a:bodyPr/>
                    <a:lstStyle/>
                    <a:p>
                      <a:endParaRPr lang="el-GR"/>
                    </a:p>
                  </a:txBody>
                  <a:tcPr anchor="ctr"/>
                </a:tc>
                <a:tc>
                  <a:txBody>
                    <a:bodyPr/>
                    <a:lstStyle/>
                    <a:p>
                      <a:r>
                        <a:rPr lang="en-US" dirty="0"/>
                        <a:t>Market targets</a:t>
                      </a:r>
                      <a:endParaRPr lang="el-GR" dirty="0"/>
                    </a:p>
                  </a:txBody>
                  <a:tcPr anchor="ctr"/>
                </a:tc>
                <a:tc>
                  <a:txBody>
                    <a:bodyPr/>
                    <a:lstStyle/>
                    <a:p>
                      <a:endParaRPr lang="el-GR" dirty="0"/>
                    </a:p>
                  </a:txBody>
                  <a:tcPr anchor="ctr"/>
                </a:tc>
                <a:extLst>
                  <a:ext uri="{0D108BD9-81ED-4DB2-BD59-A6C34878D82A}">
                    <a16:rowId xmlns:a16="http://schemas.microsoft.com/office/drawing/2014/main" xmlns="" val="271625695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800" kern="1200" dirty="0">
                        <a:solidFill>
                          <a:schemeClr val="dk1"/>
                        </a:solidFill>
                        <a:effectLst/>
                        <a:latin typeface="+mn-lt"/>
                        <a:ea typeface="+mn-ea"/>
                        <a:cs typeface="+mn-cs"/>
                      </a:endParaRPr>
                    </a:p>
                  </a:txBody>
                  <a:tcPr anchor="ctr"/>
                </a:tc>
                <a:tc>
                  <a:txBody>
                    <a:bodyPr/>
                    <a:lstStyle/>
                    <a:p>
                      <a:endParaRPr lang="el-GR"/>
                    </a:p>
                  </a:txBody>
                  <a:tcPr anchor="ctr"/>
                </a:tc>
                <a:tc>
                  <a:txBody>
                    <a:bodyPr/>
                    <a:lstStyle/>
                    <a:p>
                      <a:r>
                        <a:rPr lang="en-US" dirty="0"/>
                        <a:t>Sectoral Analysis</a:t>
                      </a:r>
                      <a:endParaRPr lang="el-GR" dirty="0"/>
                    </a:p>
                  </a:txBody>
                  <a:tcPr anchor="ctr"/>
                </a:tc>
                <a:tc>
                  <a:txBody>
                    <a:bodyPr/>
                    <a:lstStyle/>
                    <a:p>
                      <a:endParaRPr lang="el-GR" dirty="0"/>
                    </a:p>
                  </a:txBody>
                  <a:tcPr anchor="ctr"/>
                </a:tc>
                <a:extLst>
                  <a:ext uri="{0D108BD9-81ED-4DB2-BD59-A6C34878D82A}">
                    <a16:rowId xmlns:a16="http://schemas.microsoft.com/office/drawing/2014/main" xmlns="" val="423324477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800" kern="1200" dirty="0">
                        <a:solidFill>
                          <a:schemeClr val="dk1"/>
                        </a:solidFill>
                        <a:effectLst/>
                        <a:latin typeface="+mn-lt"/>
                        <a:ea typeface="+mn-ea"/>
                        <a:cs typeface="+mn-cs"/>
                      </a:endParaRPr>
                    </a:p>
                  </a:txBody>
                  <a:tcPr anchor="ctr"/>
                </a:tc>
                <a:tc>
                  <a:txBody>
                    <a:bodyPr/>
                    <a:lstStyle/>
                    <a:p>
                      <a:endParaRPr lang="el-GR" dirty="0"/>
                    </a:p>
                  </a:txBody>
                  <a:tcPr anchor="ctr"/>
                </a:tc>
                <a:tc>
                  <a:txBody>
                    <a:bodyPr/>
                    <a:lstStyle/>
                    <a:p>
                      <a:r>
                        <a:rPr lang="en-AU" sz="1800" kern="1200" dirty="0">
                          <a:solidFill>
                            <a:schemeClr val="dk1"/>
                          </a:solidFill>
                          <a:effectLst/>
                          <a:latin typeface="+mn-lt"/>
                          <a:ea typeface="+mn-ea"/>
                          <a:cs typeface="+mn-cs"/>
                        </a:rPr>
                        <a:t>Marketing strategy</a:t>
                      </a:r>
                      <a:endParaRPr lang="el-GR" dirty="0"/>
                    </a:p>
                  </a:txBody>
                  <a:tcPr anchor="ctr"/>
                </a:tc>
                <a:tc>
                  <a:txBody>
                    <a:bodyPr/>
                    <a:lstStyle/>
                    <a:p>
                      <a:endParaRPr lang="el-GR" dirty="0"/>
                    </a:p>
                  </a:txBody>
                  <a:tcPr anchor="ctr"/>
                </a:tc>
                <a:extLst>
                  <a:ext uri="{0D108BD9-81ED-4DB2-BD59-A6C34878D82A}">
                    <a16:rowId xmlns:a16="http://schemas.microsoft.com/office/drawing/2014/main" xmlns="" val="29984648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800" kern="1200" dirty="0">
                        <a:solidFill>
                          <a:schemeClr val="dk1"/>
                        </a:solidFill>
                        <a:effectLst/>
                        <a:latin typeface="+mn-lt"/>
                        <a:ea typeface="+mn-ea"/>
                        <a:cs typeface="+mn-cs"/>
                      </a:endParaRPr>
                    </a:p>
                  </a:txBody>
                  <a:tcPr anchor="ctr"/>
                </a:tc>
                <a:tc>
                  <a:txBody>
                    <a:bodyPr/>
                    <a:lstStyle/>
                    <a:p>
                      <a:endParaRPr lang="el-GR" dirty="0"/>
                    </a:p>
                  </a:txBody>
                  <a:tcPr anchor="ctr"/>
                </a:tc>
                <a:tc>
                  <a:txBody>
                    <a:bodyPr/>
                    <a:lstStyle/>
                    <a:p>
                      <a:r>
                        <a:rPr lang="en-AU" sz="1800" kern="1200" dirty="0">
                          <a:solidFill>
                            <a:schemeClr val="dk1"/>
                          </a:solidFill>
                          <a:effectLst/>
                          <a:latin typeface="+mn-lt"/>
                          <a:ea typeface="+mn-ea"/>
                          <a:cs typeface="+mn-cs"/>
                        </a:rPr>
                        <a:t>Advertising &amp; sales</a:t>
                      </a:r>
                      <a:endParaRPr lang="el-GR" dirty="0"/>
                    </a:p>
                  </a:txBody>
                  <a:tcPr anchor="ctr"/>
                </a:tc>
                <a:tc>
                  <a:txBody>
                    <a:bodyPr/>
                    <a:lstStyle/>
                    <a:p>
                      <a:endParaRPr lang="el-GR" dirty="0"/>
                    </a:p>
                  </a:txBody>
                  <a:tcPr anchor="ctr"/>
                </a:tc>
                <a:extLst>
                  <a:ext uri="{0D108BD9-81ED-4DB2-BD59-A6C34878D82A}">
                    <a16:rowId xmlns:a16="http://schemas.microsoft.com/office/drawing/2014/main" xmlns="" val="2448046350"/>
                  </a:ext>
                </a:extLst>
              </a:tr>
            </a:tbl>
          </a:graphicData>
        </a:graphic>
      </p:graphicFrame>
    </p:spTree>
    <p:extLst>
      <p:ext uri="{BB962C8B-B14F-4D97-AF65-F5344CB8AC3E}">
        <p14:creationId xmlns:p14="http://schemas.microsoft.com/office/powerpoint/2010/main" xmlns="" val="9775986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Basics of a Marketing Plan (3 of 3) - Regular Review</a:t>
            </a:r>
            <a:endParaRPr lang="en-US" sz="2800" b="1" dirty="0">
              <a:solidFill>
                <a:srgbClr val="C00000"/>
              </a:solidFill>
            </a:endParaRPr>
          </a:p>
          <a:p>
            <a:pPr marL="0" indent="0" defTabSz="914400">
              <a:buNone/>
            </a:pPr>
            <a:r>
              <a:rPr lang="en-US" sz="2800" dirty="0" smtClean="0"/>
              <a:t>A </a:t>
            </a:r>
            <a:r>
              <a:rPr lang="el-GR" sz="2800" dirty="0" smtClean="0"/>
              <a:t>Marketing </a:t>
            </a:r>
            <a:r>
              <a:rPr lang="en-US" sz="2800" dirty="0" smtClean="0"/>
              <a:t>P</a:t>
            </a:r>
            <a:r>
              <a:rPr lang="el-GR" sz="2800" dirty="0" smtClean="0"/>
              <a:t>lan </a:t>
            </a:r>
            <a:r>
              <a:rPr lang="el-GR" sz="2800" dirty="0"/>
              <a:t>is an ongoing business activity. </a:t>
            </a:r>
            <a:endParaRPr lang="en-US" sz="2800" dirty="0"/>
          </a:p>
          <a:p>
            <a:pPr marL="0" indent="0" defTabSz="914400">
              <a:buNone/>
            </a:pPr>
            <a:r>
              <a:rPr lang="el-GR" sz="2800" b="1" i="1" dirty="0"/>
              <a:t>As </a:t>
            </a:r>
            <a:r>
              <a:rPr lang="en-US" sz="2800" b="1" i="1" dirty="0" smtClean="0"/>
              <a:t>a </a:t>
            </a:r>
            <a:r>
              <a:rPr lang="el-GR" sz="2800" b="1" i="1" dirty="0" smtClean="0"/>
              <a:t>business </a:t>
            </a:r>
            <a:r>
              <a:rPr lang="el-GR" sz="2800" b="1" i="1" dirty="0"/>
              <a:t>changes</a:t>
            </a:r>
            <a:r>
              <a:rPr lang="en-AU" sz="2800" b="1" i="1" dirty="0"/>
              <a:t> </a:t>
            </a:r>
            <a:r>
              <a:rPr lang="en-AU" sz="2800" dirty="0"/>
              <a:t>many of the strategies in the plan will need to evolve to ensure that </a:t>
            </a:r>
            <a:r>
              <a:rPr lang="en-AU" sz="2800" dirty="0" smtClean="0"/>
              <a:t>the business </a:t>
            </a:r>
            <a:r>
              <a:rPr lang="en-AU" sz="2800" dirty="0"/>
              <a:t>is still heading in the right direction. </a:t>
            </a:r>
          </a:p>
          <a:p>
            <a:pPr marL="0" indent="0" defTabSz="914400">
              <a:buNone/>
            </a:pPr>
            <a:r>
              <a:rPr lang="en-AU" sz="2800" dirty="0"/>
              <a:t>Having the marketing plan up to date can keep the entrepreneur focussed on where </a:t>
            </a:r>
            <a:r>
              <a:rPr lang="en-AU" sz="2800" dirty="0" smtClean="0"/>
              <a:t>the business </a:t>
            </a:r>
            <a:r>
              <a:rPr lang="en-AU" sz="2800" dirty="0"/>
              <a:t>is heading and focus on product/service delivery and success.</a:t>
            </a:r>
            <a:endParaRPr lang="en-US" sz="2800" b="1" dirty="0"/>
          </a:p>
          <a:p>
            <a:pPr marL="176213" indent="0" defTabSz="914400">
              <a:buFontTx/>
              <a:buNone/>
            </a:pPr>
            <a:endParaRPr lang="en-US" sz="1800" b="1"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xmlns="" val="25152486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2752030885"/>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744036">
                <a:tc>
                  <a:txBody>
                    <a:bodyPr/>
                    <a:lstStyle/>
                    <a:p>
                      <a:pPr algn="ctr"/>
                      <a:r>
                        <a:rPr lang="en-IE" sz="2400" b="1" kern="1200" dirty="0">
                          <a:solidFill>
                            <a:schemeClr val="dk1"/>
                          </a:solidFill>
                          <a:latin typeface="+mn-lt"/>
                          <a:ea typeface="+mn-ea"/>
                          <a:cs typeface="+mn-cs"/>
                        </a:rPr>
                        <a:t>How many slides? </a:t>
                      </a: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a:solidFill>
                            <a:schemeClr val="dk1"/>
                          </a:solidFill>
                          <a:latin typeface="+mn-lt"/>
                          <a:ea typeface="+mn-ea"/>
                          <a:cs typeface="+mn-cs"/>
                        </a:rPr>
                        <a:t>17 slides in total</a:t>
                      </a: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dirty="0"/>
                        <a:t>minutes (not including exploring the links provided within slides)</a:t>
                      </a:r>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aim and expected learning in following slides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a:solidFill>
                  <a:srgbClr val="990000"/>
                </a:solidFill>
              </a:rPr>
              <a:t>Overview</a:t>
            </a:r>
            <a:endParaRPr lang="el-GR" sz="3200" dirty="0">
              <a:solidFill>
                <a:srgbClr val="990000"/>
              </a:solidFill>
            </a:endParaRPr>
          </a:p>
        </p:txBody>
      </p:sp>
      <p:sp>
        <p:nvSpPr>
          <p:cNvPr id="10" name="Title 1"/>
          <p:cNvSpPr>
            <a:spLocks noGrp="1"/>
          </p:cNvSpPr>
          <p:nvPr>
            <p:ph type="title"/>
          </p:nvPr>
        </p:nvSpPr>
        <p:spPr>
          <a:xfrm>
            <a:off x="1041779" y="0"/>
            <a:ext cx="10972800" cy="1143000"/>
          </a:xfrm>
        </p:spPr>
        <p:txBody>
          <a:bodyPr/>
          <a:lstStyle/>
          <a:p>
            <a:pPr algn="r"/>
            <a:r>
              <a:rPr lang="en-US" sz="3200" b="1" dirty="0" smtClean="0">
                <a:solidFill>
                  <a:srgbClr val="0B0AFD"/>
                </a:solidFill>
              </a:rPr>
              <a:t>Marketing</a:t>
            </a:r>
            <a:endParaRPr lang="en-IE" sz="3200" b="1" dirty="0">
              <a:solidFill>
                <a:srgbClr val="0B0AFD"/>
              </a:solidFill>
            </a:endParaRPr>
          </a:p>
        </p:txBody>
      </p:sp>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1800" b="1" dirty="0" smtClean="0">
                <a:solidFill>
                  <a:srgbClr val="0B0AFD"/>
                </a:solidFill>
              </a:rPr>
              <a:t> </a:t>
            </a:r>
            <a:r>
              <a:rPr lang="en-US" sz="3200" b="1" dirty="0" smtClean="0">
                <a:solidFill>
                  <a:srgbClr val="0B0AFD"/>
                </a:solidFill>
              </a:rPr>
              <a:t>Marketing</a:t>
            </a:r>
            <a:endParaRPr lang="en-IE" sz="3200" b="1" dirty="0">
              <a:solidFill>
                <a:srgbClr val="0B0AFD"/>
              </a:solidFill>
            </a:endParaRPr>
          </a:p>
        </p:txBody>
      </p:sp>
      <p:sp>
        <p:nvSpPr>
          <p:cNvPr id="3" name="Content Placeholder 2"/>
          <p:cNvSpPr>
            <a:spLocks noGrp="1"/>
          </p:cNvSpPr>
          <p:nvPr>
            <p:ph idx="1"/>
          </p:nvPr>
        </p:nvSpPr>
        <p:spPr>
          <a:xfrm>
            <a:off x="1194816" y="2085758"/>
            <a:ext cx="8940800" cy="3819645"/>
          </a:xfrm>
        </p:spPr>
        <p:txBody>
          <a:bodyPr/>
          <a:lstStyle/>
          <a:p>
            <a:pPr marL="0" indent="0" algn="ctr">
              <a:buNone/>
            </a:pPr>
            <a:r>
              <a:rPr lang="en-US" sz="3600" b="1" dirty="0"/>
              <a:t>Provision of Basic Marketing Skills including </a:t>
            </a:r>
            <a:r>
              <a:rPr lang="en-US" sz="3600" b="1" dirty="0" smtClean="0"/>
              <a:t>various </a:t>
            </a:r>
            <a:r>
              <a:rPr lang="en-US" sz="3600" b="1" dirty="0"/>
              <a:t>different promotion types and channels</a:t>
            </a:r>
            <a:endParaRPr lang="en-IE" sz="3600" b="1"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2551082" cy="584775"/>
          </a:xfrm>
          <a:prstGeom prst="rect">
            <a:avLst/>
          </a:prstGeom>
        </p:spPr>
        <p:txBody>
          <a:bodyPr wrap="square">
            <a:spAutoFit/>
          </a:bodyPr>
          <a:lstStyle/>
          <a:p>
            <a:r>
              <a:rPr lang="en-IE" sz="3200" b="1" dirty="0">
                <a:solidFill>
                  <a:srgbClr val="990000"/>
                </a:solidFill>
              </a:rPr>
              <a:t>Unit Aim</a:t>
            </a:r>
            <a:endParaRPr lang="el-GR" sz="3200" b="1" dirty="0">
              <a:solidFill>
                <a:srgbClr val="990000"/>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9940413" cy="4094888"/>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p>
          <a:p>
            <a:pPr marL="514350" indent="-514350">
              <a:lnSpc>
                <a:spcPct val="150000"/>
              </a:lnSpc>
              <a:buFont typeface="+mj-lt"/>
              <a:buAutoNum type="arabicPeriod"/>
            </a:pPr>
            <a:r>
              <a:rPr lang="en-US" sz="2800" b="1" dirty="0"/>
              <a:t>Understand </a:t>
            </a:r>
            <a:r>
              <a:rPr lang="en-IE" sz="2800" b="1" dirty="0"/>
              <a:t>the </a:t>
            </a:r>
            <a:r>
              <a:rPr lang="en-IE" sz="2800" b="1" dirty="0" smtClean="0"/>
              <a:t>similarities </a:t>
            </a:r>
            <a:r>
              <a:rPr lang="en-IE" sz="2800" b="1" dirty="0"/>
              <a:t>and differences between Marketing and </a:t>
            </a:r>
            <a:r>
              <a:rPr lang="en-IE" sz="2800" b="1" dirty="0" smtClean="0"/>
              <a:t>Advertising</a:t>
            </a:r>
            <a:endParaRPr lang="en-IE" sz="2800" b="1" dirty="0"/>
          </a:p>
          <a:p>
            <a:pPr marL="514350" indent="-514350">
              <a:lnSpc>
                <a:spcPct val="150000"/>
              </a:lnSpc>
              <a:buFont typeface="+mj-lt"/>
              <a:buAutoNum type="arabicPeriod"/>
            </a:pPr>
            <a:r>
              <a:rPr lang="en-IE" sz="2800" b="1" dirty="0" smtClean="0"/>
              <a:t>Understand </a:t>
            </a:r>
            <a:r>
              <a:rPr lang="en-IE" sz="2800" b="1" dirty="0"/>
              <a:t>the basics of a Marketing Plan, and a </a:t>
            </a:r>
            <a:r>
              <a:rPr lang="en-IE" sz="2800" b="1" dirty="0" smtClean="0"/>
              <a:t>powerful </a:t>
            </a:r>
            <a:r>
              <a:rPr lang="en-IE" sz="2800" b="1" dirty="0"/>
              <a:t>marketing mix </a:t>
            </a: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a:solidFill>
                  <a:srgbClr val="990000"/>
                </a:solidFill>
              </a:rPr>
              <a:t>Expected Learning Outcomes</a:t>
            </a:r>
            <a:endParaRPr lang="el-GR"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3200" b="1" dirty="0" smtClean="0">
                <a:solidFill>
                  <a:srgbClr val="0B0AFD"/>
                </a:solidFill>
              </a:rPr>
              <a:t>Marketing</a:t>
            </a:r>
            <a:endParaRPr lang="en-IE" sz="3200" b="1" dirty="0">
              <a:solidFill>
                <a:srgbClr val="0B0AFD"/>
              </a:solidFill>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What is Marketing</a:t>
            </a:r>
            <a:endParaRPr lang="en-US" sz="2800" b="1" dirty="0">
              <a:solidFill>
                <a:srgbClr val="C00000"/>
              </a:solidFill>
            </a:endParaRPr>
          </a:p>
          <a:p>
            <a:pPr marL="0" indent="0" defTabSz="914400">
              <a:buNone/>
            </a:pPr>
            <a:r>
              <a:rPr lang="en-US" sz="2800" dirty="0">
                <a:solidFill>
                  <a:srgbClr val="000000"/>
                </a:solidFill>
              </a:rPr>
              <a:t>Marketing is the management process through which goods and services move from concept to the customer. </a:t>
            </a:r>
          </a:p>
          <a:p>
            <a:pPr marL="0" indent="0" defTabSz="914400">
              <a:buNone/>
            </a:pPr>
            <a:r>
              <a:rPr lang="en-US" sz="2400" dirty="0">
                <a:solidFill>
                  <a:srgbClr val="000000"/>
                </a:solidFill>
              </a:rPr>
              <a:t>It includes the coordination of </a:t>
            </a:r>
            <a:r>
              <a:rPr lang="en-US" sz="2400" b="1" i="1" dirty="0">
                <a:solidFill>
                  <a:srgbClr val="000000"/>
                </a:solidFill>
              </a:rPr>
              <a:t>four elements </a:t>
            </a:r>
            <a:r>
              <a:rPr lang="en-US" sz="2400" dirty="0">
                <a:solidFill>
                  <a:srgbClr val="000000"/>
                </a:solidFill>
              </a:rPr>
              <a:t>called the </a:t>
            </a:r>
            <a:r>
              <a:rPr lang="en-US" sz="2400" i="1" u="sng" dirty="0">
                <a:solidFill>
                  <a:srgbClr val="000000"/>
                </a:solidFill>
              </a:rPr>
              <a:t>4 P's of marketing:</a:t>
            </a:r>
          </a:p>
          <a:p>
            <a:pPr defTabSz="914400"/>
            <a:r>
              <a:rPr lang="en-US" sz="2400" dirty="0">
                <a:solidFill>
                  <a:srgbClr val="000000"/>
                </a:solidFill>
              </a:rPr>
              <a:t>Identification, selection and development of a </a:t>
            </a:r>
            <a:r>
              <a:rPr lang="en-US" sz="2400" b="1" i="1" dirty="0">
                <a:solidFill>
                  <a:schemeClr val="accent5">
                    <a:lumMod val="50000"/>
                  </a:schemeClr>
                </a:solidFill>
              </a:rPr>
              <a:t>product</a:t>
            </a:r>
            <a:endParaRPr lang="en-US" sz="2400" b="1" dirty="0">
              <a:solidFill>
                <a:srgbClr val="000000"/>
              </a:solidFill>
            </a:endParaRPr>
          </a:p>
          <a:p>
            <a:pPr defTabSz="914400"/>
            <a:r>
              <a:rPr lang="en-US" sz="2400" dirty="0">
                <a:solidFill>
                  <a:srgbClr val="000000"/>
                </a:solidFill>
              </a:rPr>
              <a:t>Determination of its </a:t>
            </a:r>
            <a:r>
              <a:rPr lang="en-US" sz="2400" b="1" i="1" dirty="0">
                <a:solidFill>
                  <a:srgbClr val="336600"/>
                </a:solidFill>
              </a:rPr>
              <a:t>price</a:t>
            </a:r>
            <a:endParaRPr lang="en-US" sz="2400" dirty="0">
              <a:solidFill>
                <a:srgbClr val="000000"/>
              </a:solidFill>
            </a:endParaRPr>
          </a:p>
          <a:p>
            <a:pPr defTabSz="914400"/>
            <a:r>
              <a:rPr lang="en-US" sz="2400" dirty="0">
                <a:solidFill>
                  <a:srgbClr val="000000"/>
                </a:solidFill>
              </a:rPr>
              <a:t>Selection of a </a:t>
            </a:r>
            <a:r>
              <a:rPr lang="en-US" sz="2400" dirty="0"/>
              <a:t>distribution channel </a:t>
            </a:r>
            <a:r>
              <a:rPr lang="en-US" sz="2400" dirty="0">
                <a:solidFill>
                  <a:srgbClr val="000000"/>
                </a:solidFill>
              </a:rPr>
              <a:t>to reach the customer's </a:t>
            </a:r>
            <a:r>
              <a:rPr lang="en-US" sz="2400" b="1" i="1" dirty="0">
                <a:solidFill>
                  <a:srgbClr val="0B0AFD"/>
                </a:solidFill>
              </a:rPr>
              <a:t>place</a:t>
            </a:r>
          </a:p>
          <a:p>
            <a:pPr defTabSz="914400"/>
            <a:r>
              <a:rPr lang="en-US" sz="2400" dirty="0">
                <a:solidFill>
                  <a:srgbClr val="000000"/>
                </a:solidFill>
              </a:rPr>
              <a:t>Development and implementation of </a:t>
            </a:r>
            <a:r>
              <a:rPr lang="en-US" sz="2400" b="1" i="1" dirty="0">
                <a:solidFill>
                  <a:srgbClr val="FF0000"/>
                </a:solidFill>
              </a:rPr>
              <a:t>promotional strategy</a:t>
            </a:r>
            <a:r>
              <a:rPr lang="en-US" sz="2400" dirty="0">
                <a:solidFill>
                  <a:srgbClr val="000000"/>
                </a:solidFill>
              </a:rPr>
              <a:t>.</a:t>
            </a:r>
          </a:p>
          <a:p>
            <a:pPr marL="0" indent="0" defTabSz="914400">
              <a:buNone/>
            </a:pPr>
            <a:endParaRPr lang="en-US" sz="2400" b="1" i="1" dirty="0">
              <a:solidFill>
                <a:srgbClr val="000000"/>
              </a:solidFill>
            </a:endParaRPr>
          </a:p>
          <a:p>
            <a:pPr marL="0" indent="0" defTabSz="914400">
              <a:buNone/>
            </a:pPr>
            <a:r>
              <a:rPr lang="en-US" sz="1800" b="1" i="1" dirty="0"/>
              <a:t>More Information: </a:t>
            </a:r>
          </a:p>
          <a:p>
            <a:pPr marL="176213" indent="0" defTabSz="914400">
              <a:buNone/>
            </a:pPr>
            <a:r>
              <a:rPr lang="en-US" sz="1800" dirty="0">
                <a:hlinkClick r:id="rId2"/>
              </a:rPr>
              <a:t>http://www.businessdictionary.com/definition/marketing.html</a:t>
            </a:r>
            <a:r>
              <a:rPr lang="en-US" sz="1800" dirty="0"/>
              <a:t> </a:t>
            </a:r>
            <a:endParaRPr lang="en-US" sz="1800" b="1" i="1" dirty="0"/>
          </a:p>
          <a:p>
            <a:pPr marL="176213" indent="0" defTabSz="914400">
              <a:buFontTx/>
              <a:buNone/>
            </a:pP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Purpose of Marketing</a:t>
            </a:r>
            <a:endParaRPr lang="en-US" sz="2800" b="1" dirty="0">
              <a:solidFill>
                <a:srgbClr val="C00000"/>
              </a:solidFill>
            </a:endParaRPr>
          </a:p>
          <a:p>
            <a:pPr marL="0" indent="0" defTabSz="914400">
              <a:buNone/>
            </a:pPr>
            <a:r>
              <a:rPr lang="en-US" sz="2800" dirty="0"/>
              <a:t>T</a:t>
            </a:r>
            <a:r>
              <a:rPr lang="en-US" sz="2800" dirty="0">
                <a:solidFill>
                  <a:srgbClr val="000000"/>
                </a:solidFill>
              </a:rPr>
              <a:t>hree main </a:t>
            </a:r>
            <a:r>
              <a:rPr lang="en-US" sz="2800" dirty="0" smtClean="0">
                <a:solidFill>
                  <a:srgbClr val="000000"/>
                </a:solidFill>
              </a:rPr>
              <a:t>purposes </a:t>
            </a:r>
            <a:r>
              <a:rPr lang="en-US" sz="2800" dirty="0">
                <a:solidFill>
                  <a:srgbClr val="000000"/>
                </a:solidFill>
              </a:rPr>
              <a:t>of marketing: </a:t>
            </a:r>
            <a:r>
              <a:rPr lang="en-US" dirty="0"/>
              <a:t>  </a:t>
            </a:r>
            <a:endParaRPr lang="en-US" sz="2800" dirty="0">
              <a:solidFill>
                <a:srgbClr val="000000"/>
              </a:solidFill>
            </a:endParaRPr>
          </a:p>
          <a:p>
            <a:pPr marL="0" indent="0" defTabSz="914400">
              <a:buNone/>
            </a:pPr>
            <a:endParaRPr lang="en-US" sz="2400" i="1" u="sng" dirty="0">
              <a:solidFill>
                <a:srgbClr val="000000"/>
              </a:solidFill>
            </a:endParaRPr>
          </a:p>
          <a:p>
            <a:r>
              <a:rPr lang="en-US" sz="2400" b="1" i="1" dirty="0">
                <a:solidFill>
                  <a:schemeClr val="accent5">
                    <a:lumMod val="50000"/>
                  </a:schemeClr>
                </a:solidFill>
              </a:rPr>
              <a:t>Capture the attention </a:t>
            </a:r>
            <a:r>
              <a:rPr lang="en-US" sz="2400" dirty="0">
                <a:solidFill>
                  <a:srgbClr val="000000"/>
                </a:solidFill>
              </a:rPr>
              <a:t>of a target market.  </a:t>
            </a:r>
          </a:p>
          <a:p>
            <a:r>
              <a:rPr lang="en-US" sz="2400" b="1" i="1" dirty="0">
                <a:solidFill>
                  <a:srgbClr val="336600"/>
                </a:solidFill>
              </a:rPr>
              <a:t>Facilitate the prospect's </a:t>
            </a:r>
            <a:r>
              <a:rPr lang="en-US" sz="2400" dirty="0">
                <a:solidFill>
                  <a:srgbClr val="000000"/>
                </a:solidFill>
              </a:rPr>
              <a:t>purchasing decision.  </a:t>
            </a:r>
          </a:p>
          <a:p>
            <a:r>
              <a:rPr lang="en-US" sz="2400" dirty="0">
                <a:solidFill>
                  <a:srgbClr val="000000"/>
                </a:solidFill>
              </a:rPr>
              <a:t>Provide the customer with a specific, low-risk </a:t>
            </a:r>
            <a:r>
              <a:rPr lang="en-US" sz="2400" b="1" i="1" dirty="0">
                <a:solidFill>
                  <a:srgbClr val="0B0AFD"/>
                </a:solidFill>
              </a:rPr>
              <a:t>and easy-to-take action.   </a:t>
            </a:r>
          </a:p>
          <a:p>
            <a:pPr marL="0" indent="0" defTabSz="914400">
              <a:buNone/>
            </a:pPr>
            <a:endParaRPr lang="en-US" sz="2400" b="1" i="1" dirty="0">
              <a:solidFill>
                <a:srgbClr val="000000"/>
              </a:solidFill>
            </a:endParaRPr>
          </a:p>
          <a:p>
            <a:pPr marL="0" indent="0" defTabSz="914400">
              <a:buNone/>
            </a:pPr>
            <a:r>
              <a:rPr lang="en-US" sz="1800" b="1" i="1" dirty="0"/>
              <a:t>More Information: </a:t>
            </a:r>
            <a:endParaRPr lang="en-US" sz="1800" b="1" i="1" dirty="0" smtClean="0"/>
          </a:p>
          <a:p>
            <a:pPr marL="176213" indent="0" defTabSz="914400">
              <a:buNone/>
            </a:pPr>
            <a:r>
              <a:rPr lang="en-US" sz="1800" dirty="0" smtClean="0">
                <a:hlinkClick r:id="rId2"/>
              </a:rPr>
              <a:t>http://www.evancarmichael.com/library/ernst-marsig/The-Three-Purposes-Of-Marketing.html</a:t>
            </a:r>
            <a:r>
              <a:rPr lang="en-US" sz="1800" dirty="0" smtClean="0"/>
              <a:t> </a:t>
            </a:r>
          </a:p>
          <a:p>
            <a:pPr marL="176213" indent="0" defTabSz="914400">
              <a:buFontTx/>
              <a:buNone/>
            </a:pP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xmlns="" val="13064834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 </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Stages of Marketing (1 of </a:t>
            </a:r>
            <a:r>
              <a:rPr lang="en-GB" sz="2800" b="1" dirty="0" smtClean="0">
                <a:solidFill>
                  <a:srgbClr val="C00000"/>
                </a:solidFill>
              </a:rPr>
              <a:t>2)</a:t>
            </a:r>
            <a:endParaRPr lang="en-US" sz="2800" b="1" dirty="0">
              <a:solidFill>
                <a:srgbClr val="C00000"/>
              </a:solidFill>
            </a:endParaRPr>
          </a:p>
          <a:p>
            <a:pPr defTabSz="914400"/>
            <a:r>
              <a:rPr lang="en-US" sz="2400" i="1" u="sng" dirty="0">
                <a:solidFill>
                  <a:srgbClr val="000000"/>
                </a:solidFill>
              </a:rPr>
              <a:t>Ideation stage,</a:t>
            </a:r>
            <a:r>
              <a:rPr lang="en-US" sz="2400" b="1" i="1" dirty="0">
                <a:solidFill>
                  <a:schemeClr val="accent5">
                    <a:lumMod val="50000"/>
                  </a:schemeClr>
                </a:solidFill>
              </a:rPr>
              <a:t> </a:t>
            </a:r>
            <a:r>
              <a:rPr lang="en-US" sz="2400" dirty="0">
                <a:solidFill>
                  <a:srgbClr val="000000"/>
                </a:solidFill>
              </a:rPr>
              <a:t>where </a:t>
            </a:r>
            <a:r>
              <a:rPr lang="en-US" sz="2400" b="1" i="1" dirty="0">
                <a:solidFill>
                  <a:schemeClr val="accent5">
                    <a:lumMod val="50000"/>
                  </a:schemeClr>
                </a:solidFill>
              </a:rPr>
              <a:t>the idea </a:t>
            </a:r>
            <a:r>
              <a:rPr lang="en-US" sz="2400" dirty="0">
                <a:solidFill>
                  <a:srgbClr val="000000"/>
                </a:solidFill>
              </a:rPr>
              <a:t>for the product is conceived.</a:t>
            </a:r>
          </a:p>
          <a:p>
            <a:pPr defTabSz="914400"/>
            <a:r>
              <a:rPr lang="en-US" sz="2400" i="1" u="sng" dirty="0">
                <a:solidFill>
                  <a:srgbClr val="000000"/>
                </a:solidFill>
              </a:rPr>
              <a:t>Testing Stage, </a:t>
            </a:r>
            <a:r>
              <a:rPr lang="en-US" sz="2400" dirty="0">
                <a:solidFill>
                  <a:srgbClr val="000000"/>
                </a:solidFill>
              </a:rPr>
              <a:t>with focus groups and surveys to ascertain interest levels among potential </a:t>
            </a:r>
            <a:r>
              <a:rPr lang="en-US" sz="2400" b="1" i="1" dirty="0">
                <a:solidFill>
                  <a:srgbClr val="336600"/>
                </a:solidFill>
              </a:rPr>
              <a:t>buyers. </a:t>
            </a:r>
            <a:r>
              <a:rPr lang="en-US" sz="2400" u="sng" dirty="0"/>
              <a:t>Packaging and branding </a:t>
            </a:r>
            <a:r>
              <a:rPr lang="en-US" sz="2400" dirty="0"/>
              <a:t>is included, while </a:t>
            </a:r>
            <a:r>
              <a:rPr lang="en-US" sz="2400" dirty="0">
                <a:solidFill>
                  <a:srgbClr val="000000"/>
                </a:solidFill>
              </a:rPr>
              <a:t>Limited Selling, is used to track Sales and then escalation at National (or International) level.</a:t>
            </a:r>
          </a:p>
          <a:p>
            <a:pPr defTabSz="914400"/>
            <a:r>
              <a:rPr lang="en-US" sz="2400" i="1" u="sng" dirty="0">
                <a:solidFill>
                  <a:srgbClr val="000000"/>
                </a:solidFill>
              </a:rPr>
              <a:t>Pricing stage, </a:t>
            </a:r>
            <a:r>
              <a:rPr lang="en-US" sz="2400" dirty="0">
                <a:solidFill>
                  <a:srgbClr val="000000"/>
                </a:solidFill>
              </a:rPr>
              <a:t>tested through focus groups and surveys to </a:t>
            </a:r>
            <a:r>
              <a:rPr lang="en-US" sz="2400" b="1" i="1" dirty="0">
                <a:solidFill>
                  <a:srgbClr val="0B0AFD"/>
                </a:solidFill>
              </a:rPr>
              <a:t>understand the optimal selling price </a:t>
            </a:r>
            <a:r>
              <a:rPr lang="en-US" sz="2400" b="1" i="1" dirty="0">
                <a:solidFill>
                  <a:srgbClr val="FF0000"/>
                </a:solidFill>
              </a:rPr>
              <a:t>to achieve maximum return.</a:t>
            </a:r>
          </a:p>
          <a:p>
            <a:pPr marL="0" indent="0" defTabSz="914400">
              <a:buNone/>
            </a:pPr>
            <a:endParaRPr lang="en-US" sz="2400" b="1" i="1" dirty="0">
              <a:solidFill>
                <a:srgbClr val="000000"/>
              </a:solidFill>
            </a:endParaRPr>
          </a:p>
          <a:p>
            <a:pPr marL="0" indent="0" defTabSz="914400">
              <a:buNone/>
            </a:pPr>
            <a:r>
              <a:rPr lang="en-US" sz="1800" b="1" i="1" dirty="0"/>
              <a:t>More Information: </a:t>
            </a:r>
          </a:p>
          <a:p>
            <a:pPr marL="176213" indent="0" defTabSz="914400">
              <a:buNone/>
            </a:pPr>
            <a:r>
              <a:rPr lang="en-US" sz="1800" dirty="0">
                <a:hlinkClick r:id="rId2"/>
              </a:rPr>
              <a:t>http://www.businessdictionary.com/definition/marketing.html</a:t>
            </a:r>
            <a:r>
              <a:rPr lang="en-US" sz="1800" dirty="0"/>
              <a:t> </a:t>
            </a:r>
            <a:endParaRPr lang="en-US" sz="1800" b="1" i="1" dirty="0"/>
          </a:p>
          <a:p>
            <a:pPr marL="176213" indent="0" defTabSz="914400">
              <a:buFontTx/>
              <a:buNone/>
            </a:pP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xmlns="" val="12320041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Stages of Marketing </a:t>
            </a:r>
            <a:r>
              <a:rPr lang="en-GB" sz="2800" b="1" dirty="0" smtClean="0">
                <a:solidFill>
                  <a:srgbClr val="C00000"/>
                </a:solidFill>
              </a:rPr>
              <a:t>(2 </a:t>
            </a:r>
            <a:r>
              <a:rPr lang="en-GB" sz="2800" b="1" dirty="0">
                <a:solidFill>
                  <a:srgbClr val="C00000"/>
                </a:solidFill>
              </a:rPr>
              <a:t>of 2)</a:t>
            </a:r>
            <a:endParaRPr lang="en-US" sz="2800" b="1" dirty="0">
              <a:solidFill>
                <a:srgbClr val="C00000"/>
              </a:solidFill>
            </a:endParaRPr>
          </a:p>
          <a:p>
            <a:pPr defTabSz="914400"/>
            <a:r>
              <a:rPr lang="en-US" sz="2400" i="1" u="sng" dirty="0">
                <a:solidFill>
                  <a:srgbClr val="000000"/>
                </a:solidFill>
              </a:rPr>
              <a:t>Promotion stage,</a:t>
            </a:r>
            <a:r>
              <a:rPr lang="en-US" dirty="0">
                <a:hlinkClick r:id="rId2"/>
              </a:rPr>
              <a:t> </a:t>
            </a:r>
            <a:r>
              <a:rPr lang="en-US" sz="2400" dirty="0">
                <a:solidFill>
                  <a:srgbClr val="000000"/>
                </a:solidFill>
              </a:rPr>
              <a:t>including brochures, ads, and information which companies use to </a:t>
            </a:r>
            <a:r>
              <a:rPr lang="en-US" sz="2400" b="1" i="1" dirty="0">
                <a:solidFill>
                  <a:schemeClr val="accent5">
                    <a:lumMod val="50000"/>
                  </a:schemeClr>
                </a:solidFill>
              </a:rPr>
              <a:t>generate leads </a:t>
            </a:r>
            <a:r>
              <a:rPr lang="en-US" sz="2400" dirty="0">
                <a:solidFill>
                  <a:srgbClr val="000000"/>
                </a:solidFill>
              </a:rPr>
              <a:t>and interest in products.</a:t>
            </a:r>
          </a:p>
          <a:p>
            <a:pPr defTabSz="914400"/>
            <a:r>
              <a:rPr lang="en-US" sz="2400" i="1" u="sng" dirty="0">
                <a:solidFill>
                  <a:srgbClr val="000000"/>
                </a:solidFill>
              </a:rPr>
              <a:t>Distribution Stage, </a:t>
            </a:r>
            <a:r>
              <a:rPr lang="en-US" sz="2400" dirty="0">
                <a:solidFill>
                  <a:srgbClr val="000000"/>
                </a:solidFill>
              </a:rPr>
              <a:t> </a:t>
            </a:r>
            <a:r>
              <a:rPr lang="en-US" sz="2400" b="1" i="1" dirty="0">
                <a:solidFill>
                  <a:srgbClr val="336600"/>
                </a:solidFill>
              </a:rPr>
              <a:t>showing where products are sold. </a:t>
            </a:r>
            <a:r>
              <a:rPr lang="en-US" sz="2400" dirty="0">
                <a:solidFill>
                  <a:srgbClr val="000000"/>
                </a:solidFill>
              </a:rPr>
              <a:t>All distribution decisions are part of the overall marketing process.  </a:t>
            </a:r>
          </a:p>
          <a:p>
            <a:pPr marL="0" indent="0" defTabSz="914400">
              <a:buNone/>
            </a:pPr>
            <a:endParaRPr lang="en-US" sz="2400" b="1" i="1" dirty="0">
              <a:solidFill>
                <a:srgbClr val="000000"/>
              </a:solidFill>
            </a:endParaRPr>
          </a:p>
          <a:p>
            <a:pPr marL="0" indent="0" defTabSz="914400">
              <a:buNone/>
            </a:pPr>
            <a:endParaRPr lang="en-US" sz="2400" b="1" i="1" dirty="0">
              <a:solidFill>
                <a:srgbClr val="000000"/>
              </a:solidFill>
            </a:endParaRPr>
          </a:p>
          <a:p>
            <a:pPr marL="0" indent="0" defTabSz="914400">
              <a:buNone/>
            </a:pPr>
            <a:endParaRPr lang="en-US" sz="2400" b="1" i="1" dirty="0">
              <a:solidFill>
                <a:srgbClr val="000000"/>
              </a:solidFill>
            </a:endParaRPr>
          </a:p>
          <a:p>
            <a:pPr marL="0" indent="0" defTabSz="914400">
              <a:buNone/>
            </a:pPr>
            <a:endParaRPr lang="en-US" sz="2400" b="1" i="1" dirty="0">
              <a:solidFill>
                <a:srgbClr val="000000"/>
              </a:solidFill>
            </a:endParaRPr>
          </a:p>
          <a:p>
            <a:pPr marL="0" indent="0" defTabSz="914400">
              <a:buNone/>
            </a:pPr>
            <a:r>
              <a:rPr lang="en-US" sz="1800" b="1" i="1" dirty="0"/>
              <a:t>More Information: </a:t>
            </a:r>
          </a:p>
          <a:p>
            <a:pPr marL="176213" indent="0" defTabSz="914400">
              <a:buNone/>
            </a:pPr>
            <a:r>
              <a:rPr lang="en-US" sz="1800" dirty="0">
                <a:hlinkClick r:id="rId3"/>
              </a:rPr>
              <a:t>http://www.businessdictionary.com/definition/marketing.html</a:t>
            </a:r>
            <a:r>
              <a:rPr lang="en-US" sz="1800" dirty="0"/>
              <a:t> </a:t>
            </a:r>
            <a:endParaRPr lang="en-US" sz="1800" b="1" i="1" dirty="0"/>
          </a:p>
          <a:p>
            <a:pPr marL="176213" indent="0" defTabSz="914400">
              <a:buFontTx/>
              <a:buNone/>
            </a:pP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xmlns="" val="2001087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Content Placeholder 2">
            <a:extLst>
              <a:ext uri="{FF2B5EF4-FFF2-40B4-BE49-F238E27FC236}">
                <a16:creationId xmlns:a16="http://schemas.microsoft.com/office/drawing/2014/main" xmlns=""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What is not Marketing</a:t>
            </a:r>
            <a:endParaRPr lang="en-US" sz="2800" b="1" dirty="0">
              <a:solidFill>
                <a:srgbClr val="C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r>
              <a:rPr lang="en-US" sz="1800" b="1" i="1" dirty="0"/>
              <a:t>More Information: </a:t>
            </a:r>
          </a:p>
          <a:p>
            <a:pPr marL="176213" indent="0" defTabSz="914400">
              <a:buFontTx/>
              <a:buNone/>
            </a:pPr>
            <a:r>
              <a:rPr lang="en-US" sz="1800" i="1" dirty="0">
                <a:hlinkClick r:id="rId2"/>
              </a:rPr>
              <a:t>https://www.entrepreneur.com/article/195328</a:t>
            </a:r>
            <a:r>
              <a:rPr lang="en-US" sz="1800" i="1" dirty="0"/>
              <a:t> </a:t>
            </a: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graphicFrame>
        <p:nvGraphicFramePr>
          <p:cNvPr id="3" name="Πίνακας 2">
            <a:extLst>
              <a:ext uri="{FF2B5EF4-FFF2-40B4-BE49-F238E27FC236}">
                <a16:creationId xmlns:a16="http://schemas.microsoft.com/office/drawing/2014/main" xmlns="" id="{C8AFAB70-6922-487A-B994-F8042721E809}"/>
              </a:ext>
            </a:extLst>
          </p:cNvPr>
          <p:cNvGraphicFramePr>
            <a:graphicFrameLocks noGrp="1"/>
          </p:cNvGraphicFramePr>
          <p:nvPr>
            <p:extLst>
              <p:ext uri="{D42A27DB-BD31-4B8C-83A1-F6EECF244321}">
                <p14:modId xmlns:p14="http://schemas.microsoft.com/office/powerpoint/2010/main" xmlns="" val="3139057337"/>
              </p:ext>
            </p:extLst>
          </p:nvPr>
        </p:nvGraphicFramePr>
        <p:xfrm>
          <a:off x="2762424" y="2135974"/>
          <a:ext cx="5732648" cy="2966720"/>
        </p:xfrm>
        <a:graphic>
          <a:graphicData uri="http://schemas.openxmlformats.org/drawingml/2006/table">
            <a:tbl>
              <a:tblPr firstRow="1" bandRow="1">
                <a:tableStyleId>{BDBED569-4797-4DF1-A0F4-6AAB3CD982D8}</a:tableStyleId>
              </a:tblPr>
              <a:tblGrid>
                <a:gridCol w="2866324">
                  <a:extLst>
                    <a:ext uri="{9D8B030D-6E8A-4147-A177-3AD203B41FA5}">
                      <a16:colId xmlns:a16="http://schemas.microsoft.com/office/drawing/2014/main" xmlns="" val="2419740533"/>
                    </a:ext>
                  </a:extLst>
                </a:gridCol>
                <a:gridCol w="2866324">
                  <a:extLst>
                    <a:ext uri="{9D8B030D-6E8A-4147-A177-3AD203B41FA5}">
                      <a16:colId xmlns:a16="http://schemas.microsoft.com/office/drawing/2014/main" xmlns="" val="391456991"/>
                    </a:ext>
                  </a:extLst>
                </a:gridCol>
              </a:tblGrid>
              <a:tr h="370840">
                <a:tc>
                  <a:txBody>
                    <a:bodyPr/>
                    <a:lstStyle/>
                    <a:p>
                      <a:r>
                        <a:rPr lang="en-US" b="1" i="1" dirty="0"/>
                        <a:t>Marketing is not</a:t>
                      </a:r>
                      <a:endParaRPr lang="el-GR" b="1" i="1" dirty="0"/>
                    </a:p>
                  </a:txBody>
                  <a:tcPr/>
                </a:tc>
                <a:tc>
                  <a:txBody>
                    <a:bodyPr/>
                    <a:lstStyle/>
                    <a:p>
                      <a:r>
                        <a:rPr lang="en-US" b="1" i="1" dirty="0"/>
                        <a:t>Marketing is not</a:t>
                      </a:r>
                      <a:endParaRPr lang="el-GR" b="0" dirty="0"/>
                    </a:p>
                  </a:txBody>
                  <a:tcPr/>
                </a:tc>
                <a:extLst>
                  <a:ext uri="{0D108BD9-81ED-4DB2-BD59-A6C34878D82A}">
                    <a16:rowId xmlns:a16="http://schemas.microsoft.com/office/drawing/2014/main" xmlns="" val="121650628"/>
                  </a:ext>
                </a:extLst>
              </a:tr>
              <a:tr h="370840">
                <a:tc>
                  <a:txBody>
                    <a:bodyPr/>
                    <a:lstStyle/>
                    <a:p>
                      <a:r>
                        <a:rPr lang="en-US" sz="1800" dirty="0"/>
                        <a:t>Direct mail</a:t>
                      </a:r>
                      <a:endParaRPr lang="el-GR" dirty="0"/>
                    </a:p>
                  </a:txBody>
                  <a:tcPr/>
                </a:tc>
                <a:tc>
                  <a:txBody>
                    <a:bodyPr/>
                    <a:lstStyle/>
                    <a:p>
                      <a:r>
                        <a:rPr lang="en-US" sz="1800" kern="1200" dirty="0">
                          <a:solidFill>
                            <a:schemeClr val="tx1"/>
                          </a:solidFill>
                          <a:latin typeface="+mn-lt"/>
                          <a:ea typeface="+mn-ea"/>
                          <a:cs typeface="+mn-cs"/>
                        </a:rPr>
                        <a:t>A miracle worker</a:t>
                      </a:r>
                      <a:endParaRPr lang="el-GR" sz="1800" kern="1200" dirty="0">
                        <a:solidFill>
                          <a:schemeClr val="tx1"/>
                        </a:solidFill>
                        <a:latin typeface="+mn-lt"/>
                        <a:ea typeface="+mn-ea"/>
                        <a:cs typeface="+mn-cs"/>
                      </a:endParaRPr>
                    </a:p>
                  </a:txBody>
                  <a:tcPr/>
                </a:tc>
                <a:extLst>
                  <a:ext uri="{0D108BD9-81ED-4DB2-BD59-A6C34878D82A}">
                    <a16:rowId xmlns:a16="http://schemas.microsoft.com/office/drawing/2014/main" xmlns="" val="2180745744"/>
                  </a:ext>
                </a:extLst>
              </a:tr>
              <a:tr h="370840">
                <a:tc>
                  <a:txBody>
                    <a:bodyPr/>
                    <a:lstStyle/>
                    <a:p>
                      <a:r>
                        <a:rPr lang="en-US" sz="1800" dirty="0"/>
                        <a:t>Telemarketing</a:t>
                      </a:r>
                      <a:endParaRPr lang="el-GR" dirty="0"/>
                    </a:p>
                  </a:txBody>
                  <a:tcPr/>
                </a:tc>
                <a:tc>
                  <a:txBody>
                    <a:bodyPr/>
                    <a:lstStyle/>
                    <a:p>
                      <a:r>
                        <a:rPr lang="en-US" sz="1800" kern="1200" dirty="0">
                          <a:solidFill>
                            <a:schemeClr val="tx1"/>
                          </a:solidFill>
                          <a:latin typeface="+mn-lt"/>
                          <a:ea typeface="+mn-ea"/>
                          <a:cs typeface="+mn-cs"/>
                        </a:rPr>
                        <a:t>A website</a:t>
                      </a:r>
                      <a:endParaRPr lang="el-GR" sz="1800" kern="1200" dirty="0">
                        <a:solidFill>
                          <a:schemeClr val="tx1"/>
                        </a:solidFill>
                        <a:latin typeface="+mn-lt"/>
                        <a:ea typeface="+mn-ea"/>
                        <a:cs typeface="+mn-cs"/>
                      </a:endParaRPr>
                    </a:p>
                  </a:txBody>
                  <a:tcPr/>
                </a:tc>
                <a:extLst>
                  <a:ext uri="{0D108BD9-81ED-4DB2-BD59-A6C34878D82A}">
                    <a16:rowId xmlns:a16="http://schemas.microsoft.com/office/drawing/2014/main" xmlns="" val="1455915742"/>
                  </a:ext>
                </a:extLst>
              </a:tr>
              <a:tr h="370840">
                <a:tc>
                  <a:txBody>
                    <a:bodyPr/>
                    <a:lstStyle/>
                    <a:p>
                      <a:r>
                        <a:rPr lang="en-US" sz="1800" dirty="0"/>
                        <a:t>Brochures</a:t>
                      </a:r>
                      <a:endParaRPr lang="el-GR" dirty="0"/>
                    </a:p>
                  </a:txBody>
                  <a:tcPr/>
                </a:tc>
                <a:tc>
                  <a:txBody>
                    <a:bodyPr/>
                    <a:lstStyle/>
                    <a:p>
                      <a:r>
                        <a:rPr lang="en-US" dirty="0"/>
                        <a:t>Sales</a:t>
                      </a:r>
                      <a:endParaRPr lang="el-GR" dirty="0"/>
                    </a:p>
                  </a:txBody>
                  <a:tcPr/>
                </a:tc>
                <a:extLst>
                  <a:ext uri="{0D108BD9-81ED-4DB2-BD59-A6C34878D82A}">
                    <a16:rowId xmlns:a16="http://schemas.microsoft.com/office/drawing/2014/main" xmlns="" val="3023184149"/>
                  </a:ext>
                </a:extLst>
              </a:tr>
              <a:tr h="370840">
                <a:tc>
                  <a:txBody>
                    <a:bodyPr/>
                    <a:lstStyle/>
                    <a:p>
                      <a:r>
                        <a:rPr lang="en-US" sz="1800" dirty="0"/>
                        <a:t>The phonebook</a:t>
                      </a:r>
                      <a:endParaRPr lang="el-GR" dirty="0"/>
                    </a:p>
                  </a:txBody>
                  <a:tcPr/>
                </a:tc>
                <a:tc>
                  <a:txBody>
                    <a:bodyPr/>
                    <a:lstStyle/>
                    <a:p>
                      <a:r>
                        <a:rPr lang="en-US" sz="1800" b="0" i="0" kern="1200" dirty="0">
                          <a:solidFill>
                            <a:schemeClr val="tx1"/>
                          </a:solidFill>
                          <a:effectLst/>
                          <a:latin typeface="+mn-lt"/>
                          <a:ea typeface="+mn-ea"/>
                          <a:cs typeface="+mn-cs"/>
                        </a:rPr>
                        <a:t>Hard but it’s complex</a:t>
                      </a:r>
                      <a:endParaRPr lang="el-GR" dirty="0"/>
                    </a:p>
                  </a:txBody>
                  <a:tcPr/>
                </a:tc>
                <a:extLst>
                  <a:ext uri="{0D108BD9-81ED-4DB2-BD59-A6C34878D82A}">
                    <a16:rowId xmlns:a16="http://schemas.microsoft.com/office/drawing/2014/main" xmlns="" val="688870760"/>
                  </a:ext>
                </a:extLst>
              </a:tr>
              <a:tr h="370840">
                <a:tc>
                  <a:txBody>
                    <a:bodyPr/>
                    <a:lstStyle/>
                    <a:p>
                      <a:r>
                        <a:rPr lang="en-US" sz="1800" dirty="0"/>
                        <a:t>Show business</a:t>
                      </a:r>
                      <a:endParaRPr lang="el-GR" dirty="0"/>
                    </a:p>
                  </a:txBody>
                  <a:tcPr/>
                </a:tc>
                <a:tc>
                  <a:txBody>
                    <a:bodyPr/>
                    <a:lstStyle/>
                    <a:p>
                      <a:r>
                        <a:rPr lang="en-US" sz="1800" b="0" i="0" kern="1200" dirty="0">
                          <a:solidFill>
                            <a:schemeClr val="tx1"/>
                          </a:solidFill>
                          <a:effectLst/>
                          <a:latin typeface="+mn-lt"/>
                          <a:ea typeface="+mn-ea"/>
                          <a:cs typeface="+mn-cs"/>
                        </a:rPr>
                        <a:t>Sales</a:t>
                      </a:r>
                      <a:endParaRPr lang="el-GR" dirty="0"/>
                    </a:p>
                  </a:txBody>
                  <a:tcPr/>
                </a:tc>
                <a:extLst>
                  <a:ext uri="{0D108BD9-81ED-4DB2-BD59-A6C34878D82A}">
                    <a16:rowId xmlns:a16="http://schemas.microsoft.com/office/drawing/2014/main" xmlns="" val="1448713598"/>
                  </a:ext>
                </a:extLst>
              </a:tr>
              <a:tr h="370840">
                <a:tc>
                  <a:txBody>
                    <a:bodyPr/>
                    <a:lstStyle/>
                    <a:p>
                      <a:r>
                        <a:rPr lang="en-US" sz="1800" dirty="0"/>
                        <a:t>Complicated</a:t>
                      </a:r>
                      <a:endParaRPr lang="el-GR" dirty="0"/>
                    </a:p>
                  </a:txBody>
                  <a:tcPr/>
                </a:tc>
                <a:tc>
                  <a:txBody>
                    <a:bodyPr/>
                    <a:lstStyle/>
                    <a:p>
                      <a:r>
                        <a:rPr lang="en-US" sz="1800" b="0" i="0" kern="1200" dirty="0">
                          <a:solidFill>
                            <a:schemeClr val="tx1"/>
                          </a:solidFill>
                          <a:effectLst/>
                          <a:latin typeface="+mn-lt"/>
                          <a:ea typeface="+mn-ea"/>
                          <a:cs typeface="+mn-cs"/>
                        </a:rPr>
                        <a:t>Creative</a:t>
                      </a:r>
                      <a:endParaRPr lang="el-GR" dirty="0"/>
                    </a:p>
                  </a:txBody>
                  <a:tcPr/>
                </a:tc>
                <a:extLst>
                  <a:ext uri="{0D108BD9-81ED-4DB2-BD59-A6C34878D82A}">
                    <a16:rowId xmlns:a16="http://schemas.microsoft.com/office/drawing/2014/main" xmlns="" val="1868245317"/>
                  </a:ext>
                </a:extLst>
              </a:tr>
              <a:tr h="370840">
                <a:tc>
                  <a:txBody>
                    <a:bodyPr/>
                    <a:lstStyle/>
                    <a:p>
                      <a:r>
                        <a:rPr lang="en-US" sz="1800" b="0" dirty="0"/>
                        <a:t>Advertising</a:t>
                      </a:r>
                      <a:endParaRPr lang="el-GR" dirty="0"/>
                    </a:p>
                  </a:txBody>
                  <a:tcPr/>
                </a:tc>
                <a:tc>
                  <a:txBody>
                    <a:bodyPr/>
                    <a:lstStyle/>
                    <a:p>
                      <a:endParaRPr lang="el-GR" dirty="0"/>
                    </a:p>
                  </a:txBody>
                  <a:tcPr/>
                </a:tc>
                <a:extLst>
                  <a:ext uri="{0D108BD9-81ED-4DB2-BD59-A6C34878D82A}">
                    <a16:rowId xmlns:a16="http://schemas.microsoft.com/office/drawing/2014/main" xmlns="" val="2266671754"/>
                  </a:ext>
                </a:extLst>
              </a:tr>
            </a:tbl>
          </a:graphicData>
        </a:graphic>
      </p:graphicFrame>
    </p:spTree>
    <p:extLst>
      <p:ext uri="{BB962C8B-B14F-4D97-AF65-F5344CB8AC3E}">
        <p14:creationId xmlns:p14="http://schemas.microsoft.com/office/powerpoint/2010/main" xmlns="" val="6829763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8307</TotalTime>
  <Words>963</Words>
  <Application>Microsoft Office PowerPoint</Application>
  <PresentationFormat>Custom</PresentationFormat>
  <Paragraphs>251</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1557</vt:lpstr>
      <vt:lpstr>Module No 1: Marketing/Promotion &amp; E-commerce</vt:lpstr>
      <vt:lpstr>Marketing</vt:lpstr>
      <vt:lpstr> Marketing</vt:lpstr>
      <vt:lpstr>Marketing</vt:lpstr>
      <vt:lpstr>Marketing</vt:lpstr>
      <vt:lpstr>Marketing</vt:lpstr>
      <vt:lpstr>Marketing </vt:lpstr>
      <vt:lpstr>Marketing</vt:lpstr>
      <vt:lpstr>Marketing</vt:lpstr>
      <vt:lpstr>Marketing </vt:lpstr>
      <vt:lpstr>Marketing </vt:lpstr>
      <vt:lpstr>Marketing</vt:lpstr>
      <vt:lpstr>Marketing</vt:lpstr>
      <vt:lpstr>Marketing</vt:lpstr>
      <vt:lpstr>Marketing</vt:lpstr>
      <vt:lpstr>Marketing</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Theodoros Grassos</dc:creator>
  <cp:lastModifiedBy>irl</cp:lastModifiedBy>
  <cp:revision>46</cp:revision>
  <cp:lastPrinted>2017-05-04T12:44:09Z</cp:lastPrinted>
  <dcterms:created xsi:type="dcterms:W3CDTF">2016-01-12T16:45:47Z</dcterms:created>
  <dcterms:modified xsi:type="dcterms:W3CDTF">2017-10-27T15:45:06Z</dcterms:modified>
</cp:coreProperties>
</file>