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8"/>
  </p:notesMasterIdLst>
  <p:handoutMasterIdLst>
    <p:handoutMasterId r:id="rId19"/>
  </p:handoutMasterIdLst>
  <p:sldIdLst>
    <p:sldId id="441" r:id="rId2"/>
    <p:sldId id="442" r:id="rId3"/>
    <p:sldId id="443" r:id="rId4"/>
    <p:sldId id="444" r:id="rId5"/>
    <p:sldId id="381" r:id="rId6"/>
    <p:sldId id="440" r:id="rId7"/>
    <p:sldId id="432" r:id="rId8"/>
    <p:sldId id="433" r:id="rId9"/>
    <p:sldId id="434" r:id="rId10"/>
    <p:sldId id="435" r:id="rId11"/>
    <p:sldId id="436" r:id="rId12"/>
    <p:sldId id="437" r:id="rId13"/>
    <p:sldId id="438" r:id="rId14"/>
    <p:sldId id="439" r:id="rId15"/>
    <p:sldId id="430" r:id="rId16"/>
    <p:sldId id="445" r:id="rId17"/>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B0AFD"/>
    <a:srgbClr val="7EA732"/>
    <a:srgbClr val="FB8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3" autoAdjust="0"/>
    <p:restoredTop sz="94974" autoAdjust="0"/>
  </p:normalViewPr>
  <p:slideViewPr>
    <p:cSldViewPr snapToGrid="0">
      <p:cViewPr varScale="1">
        <p:scale>
          <a:sx n="69" d="100"/>
          <a:sy n="69" d="100"/>
        </p:scale>
        <p:origin x="-540"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05/12/2017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05/12/2017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a:t>
            </a:fld>
            <a:endParaRPr lang="es-ES"/>
          </a:p>
        </p:txBody>
      </p:sp>
    </p:spTree>
    <p:extLst>
      <p:ext uri="{BB962C8B-B14F-4D97-AF65-F5344CB8AC3E}">
        <p14:creationId xmlns="" xmlns:p14="http://schemas.microsoft.com/office/powerpoint/2010/main" val="1656192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2723347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 xmlns:p14="http://schemas.microsoft.com/office/powerpoint/2010/main" val="29228349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 xmlns:p14="http://schemas.microsoft.com/office/powerpoint/2010/main" val="21247574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41089515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 xmlns:p14="http://schemas.microsoft.com/office/powerpoint/2010/main" val="140487160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33710512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 xmlns:p14="http://schemas.microsoft.com/office/powerpoint/2010/main" val="19283272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28266494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263914179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26979343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 xmlns:p14="http://schemas.microsoft.com/office/powerpoint/2010/main" val="27142106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38639808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sWGrdWHFCJ4&amp;list=PLaeeCRKqPsBJkGEwpwLl8ybWx84NCWJO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youtube.com/watch?v=ALoo4vrKKUw"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0078" y="2450295"/>
            <a:ext cx="9144000" cy="1435643"/>
          </a:xfrm>
        </p:spPr>
        <p:txBody>
          <a:bodyPr/>
          <a:lstStyle/>
          <a:p>
            <a:r>
              <a:rPr lang="en-GB" sz="2800" b="1" dirty="0" smtClean="0"/>
              <a:t>Modulo N 7: </a:t>
            </a:r>
            <a:r>
              <a:rPr lang="en-GB" sz="2800" b="1" dirty="0" smtClean="0">
                <a:solidFill>
                  <a:srgbClr val="336600"/>
                </a:solidFill>
              </a:rPr>
              <a:t>V</a:t>
            </a:r>
            <a:r>
              <a:rPr lang="en-GB" sz="2800" b="1" dirty="0" smtClean="0">
                <a:solidFill>
                  <a:srgbClr val="336600"/>
                </a:solidFill>
              </a:rPr>
              <a:t>erso </a:t>
            </a:r>
            <a:r>
              <a:rPr lang="en-GB" sz="2800" b="1" dirty="0" err="1" smtClean="0">
                <a:solidFill>
                  <a:srgbClr val="336600"/>
                </a:solidFill>
              </a:rPr>
              <a:t>l’identificazione</a:t>
            </a:r>
            <a:r>
              <a:rPr lang="en-GB" sz="2800" b="1" dirty="0" smtClean="0">
                <a:solidFill>
                  <a:srgbClr val="336600"/>
                </a:solidFill>
              </a:rPr>
              <a:t> del </a:t>
            </a:r>
            <a:r>
              <a:rPr lang="en-GB" sz="2800" b="1" dirty="0" err="1" smtClean="0">
                <a:solidFill>
                  <a:srgbClr val="336600"/>
                </a:solidFill>
              </a:rPr>
              <a:t>mercato</a:t>
            </a:r>
            <a:r>
              <a:rPr lang="en-GB" sz="2800" b="1" dirty="0" smtClean="0">
                <a:solidFill>
                  <a:srgbClr val="336600"/>
                </a:solidFill>
              </a:rPr>
              <a:t> e del </a:t>
            </a:r>
            <a:r>
              <a:rPr lang="en-GB" sz="2800" b="1" dirty="0" err="1" smtClean="0">
                <a:solidFill>
                  <a:srgbClr val="336600"/>
                </a:solidFill>
              </a:rPr>
              <a:t>cliente</a:t>
            </a:r>
            <a:r>
              <a:rPr lang="es-ES" sz="2800" b="1" dirty="0"/>
              <a:t/>
            </a:r>
            <a:br>
              <a:rPr lang="es-ES" sz="2800" b="1" dirty="0"/>
            </a:br>
            <a:endParaRPr lang="en-IE" sz="2800" b="1" dirty="0"/>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IE" dirty="0" err="1" smtClean="0"/>
              <a:t>Elaborato</a:t>
            </a:r>
            <a:r>
              <a:rPr lang="en-IE" dirty="0" smtClean="0"/>
              <a:t> dal </a:t>
            </a:r>
            <a:r>
              <a:rPr lang="en-IE" dirty="0" err="1" smtClean="0"/>
              <a:t>Consorzio</a:t>
            </a:r>
            <a:r>
              <a:rPr lang="en-IE" dirty="0" smtClean="0"/>
              <a:t> di </a:t>
            </a:r>
            <a:r>
              <a:rPr lang="en-IE" dirty="0" err="1" smtClean="0"/>
              <a:t>progetto</a:t>
            </a:r>
            <a:r>
              <a:rPr lang="en-IE" dirty="0" smtClean="0"/>
              <a: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 xmlns:p14="http://schemas.microsoft.com/office/powerpoint/2010/main" val="120086322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endParaRPr lang="es-ES" sz="2800" b="1" dirty="0">
              <a:solidFill>
                <a:srgbClr val="0B0AFD"/>
              </a:solidFill>
            </a:endParaRPr>
          </a:p>
        </p:txBody>
      </p:sp>
      <p:sp>
        <p:nvSpPr>
          <p:cNvPr id="3" name="Content Placeholder 2"/>
          <p:cNvSpPr>
            <a:spLocks noGrp="1"/>
          </p:cNvSpPr>
          <p:nvPr>
            <p:ph idx="1"/>
          </p:nvPr>
        </p:nvSpPr>
        <p:spPr>
          <a:xfrm>
            <a:off x="609600" y="1841794"/>
            <a:ext cx="10972800" cy="4403431"/>
          </a:xfrm>
        </p:spPr>
        <p:txBody>
          <a:bodyPr/>
          <a:lstStyle/>
          <a:p>
            <a:pPr marL="0" indent="0">
              <a:buNone/>
            </a:pPr>
            <a:r>
              <a:rPr lang="en-GB" sz="1600" dirty="0" smtClean="0"/>
              <a:t>Di </a:t>
            </a:r>
            <a:r>
              <a:rPr lang="en-GB" sz="1600" dirty="0" err="1" smtClean="0"/>
              <a:t>seguito</a:t>
            </a:r>
            <a:r>
              <a:rPr lang="en-GB" sz="1600" dirty="0" smtClean="0"/>
              <a:t> </a:t>
            </a:r>
            <a:r>
              <a:rPr lang="en-GB" sz="1600" dirty="0" err="1" smtClean="0"/>
              <a:t>sono</a:t>
            </a:r>
            <a:r>
              <a:rPr lang="en-GB" sz="1600" dirty="0" smtClean="0"/>
              <a:t> </a:t>
            </a:r>
            <a:r>
              <a:rPr lang="en-GB" sz="1600" dirty="0" err="1" smtClean="0"/>
              <a:t>elencati</a:t>
            </a:r>
            <a:r>
              <a:rPr lang="en-GB" sz="1600" dirty="0" smtClean="0"/>
              <a:t> </a:t>
            </a:r>
            <a:r>
              <a:rPr lang="en-GB" sz="1600" dirty="0" err="1" smtClean="0"/>
              <a:t>sette</a:t>
            </a:r>
            <a:r>
              <a:rPr lang="en-GB" sz="1600" dirty="0" smtClean="0"/>
              <a:t> </a:t>
            </a:r>
            <a:r>
              <a:rPr lang="en-GB" sz="1600" dirty="0" err="1" smtClean="0"/>
              <a:t>dei</a:t>
            </a:r>
            <a:r>
              <a:rPr lang="en-GB" sz="1600" dirty="0" smtClean="0"/>
              <a:t> </a:t>
            </a:r>
            <a:r>
              <a:rPr lang="en-GB" sz="1600" dirty="0" err="1" smtClean="0"/>
              <a:t>più</a:t>
            </a:r>
            <a:r>
              <a:rPr lang="en-GB" sz="1600" dirty="0" smtClean="0"/>
              <a:t> </a:t>
            </a:r>
            <a:r>
              <a:rPr lang="en-GB" sz="1600" dirty="0" err="1" smtClean="0"/>
              <a:t>conosciuti</a:t>
            </a:r>
            <a:r>
              <a:rPr lang="en-GB" sz="1600" dirty="0" smtClean="0"/>
              <a:t> </a:t>
            </a:r>
            <a:r>
              <a:rPr lang="en-GB" sz="1600" dirty="0" err="1" smtClean="0"/>
              <a:t>canali</a:t>
            </a:r>
            <a:r>
              <a:rPr lang="en-GB" sz="1600" dirty="0" smtClean="0"/>
              <a:t> di </a:t>
            </a:r>
            <a:r>
              <a:rPr lang="en-GB" sz="1600" dirty="0" err="1" smtClean="0"/>
              <a:t>vendita</a:t>
            </a:r>
            <a:r>
              <a:rPr lang="en-GB" sz="1600" dirty="0" smtClean="0"/>
              <a:t> </a:t>
            </a:r>
            <a:r>
              <a:rPr lang="en-GB" sz="1600" dirty="0" err="1" smtClean="0"/>
              <a:t>indiretti</a:t>
            </a:r>
            <a:r>
              <a:rPr lang="en-GB" sz="1600" dirty="0" smtClean="0"/>
              <a:t>:</a:t>
            </a:r>
            <a:endParaRPr lang="es-ES" sz="1600" dirty="0"/>
          </a:p>
          <a:p>
            <a:pPr>
              <a:buAutoNum type="arabicPeriod"/>
            </a:pPr>
            <a:r>
              <a:rPr lang="en-GB" sz="1600" b="1" dirty="0" smtClean="0"/>
              <a:t>Online </a:t>
            </a:r>
            <a:r>
              <a:rPr lang="en-GB" sz="1600" b="1" dirty="0"/>
              <a:t>Marketplaces</a:t>
            </a:r>
            <a:endParaRPr lang="es-ES" sz="1600" b="1" dirty="0"/>
          </a:p>
          <a:p>
            <a:pPr>
              <a:buAutoNum type="arabicPeriod"/>
            </a:pPr>
            <a:r>
              <a:rPr lang="it-IT" sz="1600" dirty="0" smtClean="0"/>
              <a:t>I </a:t>
            </a:r>
            <a:r>
              <a:rPr lang="it-IT" sz="1600" dirty="0" smtClean="0"/>
              <a:t>mercati online, che includono piattaforme come </a:t>
            </a:r>
            <a:r>
              <a:rPr lang="it-IT" sz="1600" dirty="0" err="1" smtClean="0"/>
              <a:t>eBay</a:t>
            </a:r>
            <a:r>
              <a:rPr lang="it-IT" sz="1600" dirty="0" smtClean="0"/>
              <a:t>, </a:t>
            </a:r>
            <a:r>
              <a:rPr lang="it-IT" sz="1600" dirty="0" err="1" smtClean="0"/>
              <a:t>Etsy</a:t>
            </a:r>
            <a:r>
              <a:rPr lang="it-IT" sz="1600" dirty="0" smtClean="0"/>
              <a:t>, Amazon e altri, sono </a:t>
            </a:r>
            <a:r>
              <a:rPr lang="it-IT" sz="1600" dirty="0" smtClean="0"/>
              <a:t>diffusi canali </a:t>
            </a:r>
            <a:r>
              <a:rPr lang="it-IT" sz="1600" dirty="0" smtClean="0"/>
              <a:t>di vendita indiretti </a:t>
            </a:r>
            <a:r>
              <a:rPr lang="it-IT" sz="1600" dirty="0" smtClean="0"/>
              <a:t>utilizzati </a:t>
            </a:r>
            <a:r>
              <a:rPr lang="it-IT" sz="1600" dirty="0" smtClean="0"/>
              <a:t>da aziende di ogni dimensione. Come proprietario di una piccola impresa, probabilmente avrai accesso </a:t>
            </a:r>
            <a:r>
              <a:rPr lang="it-IT" sz="1600" dirty="0" smtClean="0"/>
              <a:t>solo ai </a:t>
            </a:r>
            <a:r>
              <a:rPr lang="it-IT" sz="1600" dirty="0" smtClean="0"/>
              <a:t>clienti </a:t>
            </a:r>
            <a:r>
              <a:rPr lang="it-IT" sz="1600" dirty="0" smtClean="0"/>
              <a:t>nelle tue immediate </a:t>
            </a:r>
            <a:r>
              <a:rPr lang="it-IT" sz="1600" dirty="0" smtClean="0"/>
              <a:t>vicinanze. Vendendo attraverso un mercato online, puoi raggiungere una rete più ampia di potenziali clienti che altrimenti </a:t>
            </a:r>
            <a:r>
              <a:rPr lang="it-IT" sz="1600" dirty="0" smtClean="0"/>
              <a:t>potrebbero non sapere della tua esistenza. </a:t>
            </a:r>
            <a:r>
              <a:rPr lang="it-IT" sz="1600" dirty="0" smtClean="0"/>
              <a:t>Come ulteriore vantaggio, l'utilizzo di questo canale può aiutare a ridurre i costi di marketing.</a:t>
            </a:r>
            <a:endParaRPr lang="es-ES" sz="1600" dirty="0" smtClean="0"/>
          </a:p>
          <a:p>
            <a:pPr marL="0" indent="0">
              <a:buNone/>
            </a:pPr>
            <a:r>
              <a:rPr lang="en-GB" sz="1600" b="1" dirty="0" smtClean="0"/>
              <a:t>2</a:t>
            </a:r>
            <a:r>
              <a:rPr lang="en-GB" sz="1600" b="1" dirty="0"/>
              <a:t>. </a:t>
            </a:r>
            <a:r>
              <a:rPr lang="en-GB" sz="1600" b="1" dirty="0" err="1" smtClean="0"/>
              <a:t>Distributori</a:t>
            </a:r>
            <a:endParaRPr lang="es-ES" sz="1600" b="1" dirty="0"/>
          </a:p>
          <a:p>
            <a:r>
              <a:rPr lang="it-IT" sz="1600" dirty="0" smtClean="0"/>
              <a:t>I distributori sono principalmente imprese all'ingrosso specializzate nella vendita </a:t>
            </a:r>
            <a:r>
              <a:rPr lang="it-IT" sz="1600" dirty="0" smtClean="0"/>
              <a:t>al dettaglio, </a:t>
            </a:r>
            <a:r>
              <a:rPr lang="it-IT" sz="1600" dirty="0" smtClean="0"/>
              <a:t>non direttamente </a:t>
            </a:r>
            <a:r>
              <a:rPr lang="it-IT" sz="1600" dirty="0" smtClean="0"/>
              <a:t>al consumatore. </a:t>
            </a:r>
            <a:r>
              <a:rPr lang="it-IT" sz="1600" dirty="0" smtClean="0"/>
              <a:t>Poiché hanno un </a:t>
            </a:r>
            <a:r>
              <a:rPr lang="it-IT" sz="1600" dirty="0" smtClean="0"/>
              <a:t>incentivo nella vendita dei tuoi prodotti, </a:t>
            </a:r>
            <a:r>
              <a:rPr lang="it-IT" sz="1600" dirty="0" smtClean="0"/>
              <a:t>i distributori ti fanno risparmiare sull'assunzione e la formazione di una forza vendita per commercializzare i tuoi prodotti ai loro clienti</a:t>
            </a:r>
            <a:r>
              <a:rPr lang="it-IT" sz="1600" dirty="0" smtClean="0"/>
              <a:t>.</a:t>
            </a:r>
          </a:p>
          <a:p>
            <a:r>
              <a:rPr lang="it-IT" sz="1600" dirty="0" smtClean="0"/>
              <a:t>Ci </a:t>
            </a:r>
            <a:r>
              <a:rPr lang="it-IT" sz="1600" dirty="0" smtClean="0"/>
              <a:t>sono dei limiti che dovresti tenere a mente. Poiché i distributori </a:t>
            </a:r>
            <a:r>
              <a:rPr lang="it-IT" sz="1600" dirty="0" smtClean="0"/>
              <a:t>aumentano il prezzo delle </a:t>
            </a:r>
            <a:r>
              <a:rPr lang="it-IT" sz="1600" dirty="0" smtClean="0"/>
              <a:t>merci per ottenere un profitto, potrebbero non essere l'ideale per le aziende che vendono prodotti di valore inferiore. Dovrai assicurarti che il tuo prodotto abbia un prezzo sufficientemente al di sotto del prezzo di vendita suggerito, in modo che un distributore e i suoi partner al dettaglio siano disposti </a:t>
            </a:r>
            <a:r>
              <a:rPr lang="it-IT" sz="1600" dirty="0" smtClean="0"/>
              <a:t>a farsene carico.</a:t>
            </a:r>
            <a:endParaRPr lang="en-GB" sz="1600" dirty="0" smtClean="0"/>
          </a:p>
          <a:p>
            <a:pPr>
              <a:buNone/>
            </a:pPr>
            <a:endParaRPr lang="en-GB" sz="1600" dirty="0" smtClean="0"/>
          </a:p>
          <a:p>
            <a:endParaRPr lang="es-ES" sz="1600" dirty="0"/>
          </a:p>
          <a:p>
            <a:endParaRPr lang="en-IE"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Rectángulo 4"/>
          <p:cNvSpPr/>
          <p:nvPr/>
        </p:nvSpPr>
        <p:spPr>
          <a:xfrm>
            <a:off x="597725" y="1295856"/>
            <a:ext cx="9265678" cy="584775"/>
          </a:xfrm>
          <a:prstGeom prst="rect">
            <a:avLst/>
          </a:prstGeom>
        </p:spPr>
        <p:txBody>
          <a:bodyPr wrap="none">
            <a:spAutoFit/>
          </a:bodyPr>
          <a:lstStyle/>
          <a:p>
            <a:r>
              <a:rPr lang="en-GB" sz="3200" b="1" dirty="0">
                <a:solidFill>
                  <a:srgbClr val="C00000"/>
                </a:solidFill>
                <a:latin typeface="+mj-lt"/>
                <a:ea typeface="+mj-ea"/>
                <a:cs typeface="+mj-cs"/>
              </a:rPr>
              <a:t>7 </a:t>
            </a:r>
            <a:r>
              <a:rPr lang="en-GB" sz="3200" b="1" dirty="0" err="1" smtClean="0">
                <a:solidFill>
                  <a:srgbClr val="C00000"/>
                </a:solidFill>
                <a:latin typeface="+mj-lt"/>
                <a:ea typeface="+mj-ea"/>
                <a:cs typeface="+mj-cs"/>
              </a:rPr>
              <a:t>C</a:t>
            </a:r>
            <a:r>
              <a:rPr lang="en-GB" sz="3200" b="1" dirty="0" err="1" smtClean="0">
                <a:solidFill>
                  <a:srgbClr val="C00000"/>
                </a:solidFill>
                <a:latin typeface="+mj-lt"/>
                <a:ea typeface="+mj-ea"/>
                <a:cs typeface="+mj-cs"/>
              </a:rPr>
              <a:t>anali</a:t>
            </a:r>
            <a:r>
              <a:rPr lang="en-GB" sz="3200" b="1" dirty="0" smtClean="0">
                <a:solidFill>
                  <a:srgbClr val="C00000"/>
                </a:solidFill>
                <a:latin typeface="+mj-lt"/>
                <a:ea typeface="+mj-ea"/>
                <a:cs typeface="+mj-cs"/>
              </a:rPr>
              <a:t> </a:t>
            </a:r>
            <a:r>
              <a:rPr lang="en-GB" sz="3200" b="1" dirty="0" smtClean="0">
                <a:solidFill>
                  <a:srgbClr val="C00000"/>
                </a:solidFill>
                <a:latin typeface="+mj-lt"/>
                <a:ea typeface="+mj-ea"/>
                <a:cs typeface="+mj-cs"/>
              </a:rPr>
              <a:t>per </a:t>
            </a:r>
            <a:r>
              <a:rPr lang="en-GB" sz="3200" b="1" dirty="0" err="1" smtClean="0">
                <a:solidFill>
                  <a:srgbClr val="C00000"/>
                </a:solidFill>
                <a:latin typeface="+mj-lt"/>
                <a:ea typeface="+mj-ea"/>
                <a:cs typeface="+mj-cs"/>
              </a:rPr>
              <a:t>vendere</a:t>
            </a:r>
            <a:r>
              <a:rPr lang="en-GB" sz="3200" b="1" dirty="0" smtClean="0">
                <a:solidFill>
                  <a:srgbClr val="C00000"/>
                </a:solidFill>
                <a:latin typeface="+mj-lt"/>
                <a:ea typeface="+mj-ea"/>
                <a:cs typeface="+mj-cs"/>
              </a:rPr>
              <a:t> i </a:t>
            </a:r>
            <a:r>
              <a:rPr lang="en-GB" sz="3200" b="1" dirty="0" err="1" smtClean="0">
                <a:solidFill>
                  <a:srgbClr val="C00000"/>
                </a:solidFill>
                <a:latin typeface="+mj-lt"/>
                <a:ea typeface="+mj-ea"/>
                <a:cs typeface="+mj-cs"/>
              </a:rPr>
              <a:t>tuoi</a:t>
            </a:r>
            <a:r>
              <a:rPr lang="en-GB" sz="3200" b="1" dirty="0" smtClean="0">
                <a:solidFill>
                  <a:srgbClr val="C00000"/>
                </a:solidFill>
                <a:latin typeface="+mj-lt"/>
                <a:ea typeface="+mj-ea"/>
                <a:cs typeface="+mj-cs"/>
              </a:rPr>
              <a:t> </a:t>
            </a:r>
            <a:r>
              <a:rPr lang="en-GB" sz="3200" b="1" dirty="0" err="1" smtClean="0">
                <a:solidFill>
                  <a:srgbClr val="C00000"/>
                </a:solidFill>
                <a:latin typeface="+mj-lt"/>
                <a:ea typeface="+mj-ea"/>
                <a:cs typeface="+mj-cs"/>
              </a:rPr>
              <a:t>prodotti</a:t>
            </a:r>
            <a:r>
              <a:rPr lang="en-GB" sz="3200" b="1" dirty="0" smtClean="0">
                <a:solidFill>
                  <a:srgbClr val="C00000"/>
                </a:solidFill>
                <a:latin typeface="+mj-lt"/>
                <a:ea typeface="+mj-ea"/>
                <a:cs typeface="+mj-cs"/>
              </a:rPr>
              <a:t> </a:t>
            </a:r>
            <a:r>
              <a:rPr lang="en-GB" sz="3200" b="1" dirty="0" err="1" smtClean="0">
                <a:solidFill>
                  <a:srgbClr val="C00000"/>
                </a:solidFill>
                <a:latin typeface="+mj-lt"/>
                <a:ea typeface="+mj-ea"/>
                <a:cs typeface="+mj-cs"/>
              </a:rPr>
              <a:t>rurali</a:t>
            </a:r>
            <a:r>
              <a:rPr lang="en-GB" sz="3200" b="1" dirty="0" smtClean="0">
                <a:solidFill>
                  <a:srgbClr val="C00000"/>
                </a:solidFill>
                <a:latin typeface="+mj-lt"/>
                <a:ea typeface="+mj-ea"/>
                <a:cs typeface="+mj-cs"/>
              </a:rPr>
              <a:t> (1-2)</a:t>
            </a:r>
            <a:endParaRPr lang="es-ES" sz="3200" b="1" dirty="0">
              <a:solidFill>
                <a:srgbClr val="C00000"/>
              </a:solidFill>
              <a:latin typeface="+mj-lt"/>
              <a:ea typeface="+mj-ea"/>
              <a:cs typeface="+mj-cs"/>
            </a:endParaRPr>
          </a:p>
        </p:txBody>
      </p:sp>
    </p:spTree>
    <p:extLst>
      <p:ext uri="{BB962C8B-B14F-4D97-AF65-F5344CB8AC3E}">
        <p14:creationId xmlns="" xmlns:p14="http://schemas.microsoft.com/office/powerpoint/2010/main" val="79126803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endParaRPr lang="es-ES" sz="2800" b="1" dirty="0">
              <a:solidFill>
                <a:srgbClr val="0B0AFD"/>
              </a:solidFill>
            </a:endParaRPr>
          </a:p>
        </p:txBody>
      </p:sp>
      <p:sp>
        <p:nvSpPr>
          <p:cNvPr id="3" name="Content Placeholder 2"/>
          <p:cNvSpPr>
            <a:spLocks noGrp="1"/>
          </p:cNvSpPr>
          <p:nvPr>
            <p:ph idx="1"/>
          </p:nvPr>
        </p:nvSpPr>
        <p:spPr>
          <a:xfrm>
            <a:off x="609600" y="2201743"/>
            <a:ext cx="10972800" cy="4033042"/>
          </a:xfrm>
        </p:spPr>
        <p:txBody>
          <a:bodyPr/>
          <a:lstStyle/>
          <a:p>
            <a:pPr marL="0" indent="0">
              <a:buNone/>
            </a:pPr>
            <a:r>
              <a:rPr lang="en-GB" sz="1600" b="1" dirty="0"/>
              <a:t>3. </a:t>
            </a:r>
            <a:r>
              <a:rPr lang="en-GB" sz="1600" b="1" dirty="0" err="1" smtClean="0"/>
              <a:t>Distributori</a:t>
            </a:r>
            <a:r>
              <a:rPr lang="en-GB" sz="1600" b="1" dirty="0" smtClean="0"/>
              <a:t> </a:t>
            </a:r>
            <a:r>
              <a:rPr lang="en-GB" sz="1600" b="1" dirty="0" err="1" smtClean="0"/>
              <a:t>stranieri</a:t>
            </a:r>
            <a:endParaRPr lang="es-ES" sz="1600" b="1" dirty="0"/>
          </a:p>
          <a:p>
            <a:r>
              <a:rPr lang="it-IT" sz="1600" dirty="0" smtClean="0"/>
              <a:t>Ci </a:t>
            </a:r>
            <a:r>
              <a:rPr lang="it-IT" sz="1600" dirty="0" smtClean="0"/>
              <a:t>sono vari vantaggi nell'usare un distributore straniero, inclusa l'opportunità di accedere a </a:t>
            </a:r>
            <a:r>
              <a:rPr lang="it-IT" sz="1600" dirty="0" smtClean="0"/>
              <a:t>nuovi segmenti di clientela </a:t>
            </a:r>
            <a:r>
              <a:rPr lang="it-IT" sz="1600" dirty="0" smtClean="0"/>
              <a:t>in tutto il mondo. Inoltre, i distributori stranieri gestiscono le formalità doganali e le pratiche burocratiche, lasciando più tempo per concentrarsi sulle operazioni. Se usi le traduzioni assicurati che siano fatte da madrelingua e orientate al target.</a:t>
            </a:r>
            <a:endParaRPr lang="es-ES" sz="1600" dirty="0" smtClean="0"/>
          </a:p>
          <a:p>
            <a:pPr marL="0" indent="0">
              <a:buNone/>
            </a:pPr>
            <a:r>
              <a:rPr lang="en-GB" sz="1600" b="1" dirty="0" smtClean="0"/>
              <a:t>4</a:t>
            </a:r>
            <a:r>
              <a:rPr lang="en-GB" sz="1600" b="1" dirty="0"/>
              <a:t>. </a:t>
            </a:r>
            <a:r>
              <a:rPr lang="en-GB" sz="1600" b="1" dirty="0" err="1" smtClean="0"/>
              <a:t>Vendite</a:t>
            </a:r>
            <a:r>
              <a:rPr lang="en-GB" sz="1600" b="1" dirty="0" smtClean="0"/>
              <a:t> affiliate</a:t>
            </a:r>
            <a:endParaRPr lang="es-ES" sz="1600" b="1" dirty="0"/>
          </a:p>
          <a:p>
            <a:r>
              <a:rPr lang="it-IT" sz="1600" dirty="0" smtClean="0"/>
              <a:t>Gli </a:t>
            </a:r>
            <a:r>
              <a:rPr lang="it-IT" sz="1600" dirty="0" smtClean="0"/>
              <a:t>affiliati sono individui o società che vendono beni per conto di altre imprese. In cambio dei loro servizi, gli affiliati ricevono commissioni sulle vendite. Mentre gli affiliati aiutano le aziende a raggiungere </a:t>
            </a:r>
            <a:r>
              <a:rPr lang="it-IT" sz="1600" dirty="0" smtClean="0"/>
              <a:t>porzioni di clientela </a:t>
            </a:r>
            <a:r>
              <a:rPr lang="it-IT" sz="1600" dirty="0" smtClean="0"/>
              <a:t>più ampie e diversificate, tendono a far pagare commissioni elevate per i loro servizi</a:t>
            </a:r>
            <a:r>
              <a:rPr lang="it-IT" sz="1600" dirty="0" smtClean="0"/>
              <a:t>.</a:t>
            </a:r>
          </a:p>
          <a:p>
            <a:r>
              <a:rPr lang="it-IT" sz="1600" dirty="0" smtClean="0"/>
              <a:t>Inoltre, alcuni affiliati sono </a:t>
            </a:r>
            <a:r>
              <a:rPr lang="it-IT" sz="1600" dirty="0" smtClean="0"/>
              <a:t>conosciuti </a:t>
            </a:r>
            <a:r>
              <a:rPr lang="it-IT" sz="1600" dirty="0" smtClean="0"/>
              <a:t>per </a:t>
            </a:r>
            <a:r>
              <a:rPr lang="it-IT" sz="1600" dirty="0" smtClean="0"/>
              <a:t>la partecipazione </a:t>
            </a:r>
            <a:r>
              <a:rPr lang="it-IT" sz="1600" dirty="0" smtClean="0"/>
              <a:t>a pratiche fraudolente come la pubblicità ingannevole. Valuta qualsiasi potenziale affiliato prima di sceglierli per vendere il tuo prodotto.</a:t>
            </a:r>
          </a:p>
          <a:p>
            <a:pPr>
              <a:buNone/>
            </a:pPr>
            <a:r>
              <a:rPr lang="it-IT" sz="1600" dirty="0" smtClean="0"/>
              <a:t/>
            </a:r>
            <a:br>
              <a:rPr lang="it-IT" sz="1600" dirty="0" smtClean="0"/>
            </a:br>
            <a:endParaRPr lang="es-ES"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Rectángulo 4"/>
          <p:cNvSpPr/>
          <p:nvPr/>
        </p:nvSpPr>
        <p:spPr>
          <a:xfrm>
            <a:off x="597725" y="1295856"/>
            <a:ext cx="9528571" cy="584775"/>
          </a:xfrm>
          <a:prstGeom prst="rect">
            <a:avLst/>
          </a:prstGeom>
        </p:spPr>
        <p:txBody>
          <a:bodyPr wrap="none">
            <a:spAutoFit/>
          </a:bodyPr>
          <a:lstStyle/>
          <a:p>
            <a:r>
              <a:rPr lang="en-GB" sz="3200" b="1" dirty="0" smtClean="0">
                <a:solidFill>
                  <a:srgbClr val="C00000"/>
                </a:solidFill>
              </a:rPr>
              <a:t>7 </a:t>
            </a:r>
            <a:r>
              <a:rPr lang="en-GB" sz="3200" b="1" dirty="0" err="1" smtClean="0">
                <a:solidFill>
                  <a:srgbClr val="C00000"/>
                </a:solidFill>
              </a:rPr>
              <a:t>Canali</a:t>
            </a:r>
            <a:r>
              <a:rPr lang="en-GB" sz="3200" b="1" dirty="0" smtClean="0">
                <a:solidFill>
                  <a:srgbClr val="C00000"/>
                </a:solidFill>
              </a:rPr>
              <a:t> per </a:t>
            </a:r>
            <a:r>
              <a:rPr lang="en-GB" sz="3200" b="1" dirty="0" err="1" smtClean="0">
                <a:solidFill>
                  <a:srgbClr val="C00000"/>
                </a:solidFill>
              </a:rPr>
              <a:t>vendere</a:t>
            </a:r>
            <a:r>
              <a:rPr lang="en-GB" sz="3200" b="1" dirty="0" smtClean="0">
                <a:solidFill>
                  <a:srgbClr val="C00000"/>
                </a:solidFill>
              </a:rPr>
              <a:t> i </a:t>
            </a:r>
            <a:r>
              <a:rPr lang="en-GB" sz="3200" b="1" dirty="0" err="1" smtClean="0">
                <a:solidFill>
                  <a:srgbClr val="C00000"/>
                </a:solidFill>
              </a:rPr>
              <a:t>tuoi</a:t>
            </a:r>
            <a:r>
              <a:rPr lang="en-GB" sz="3200" b="1" dirty="0" smtClean="0">
                <a:solidFill>
                  <a:srgbClr val="C00000"/>
                </a:solidFill>
              </a:rPr>
              <a:t> </a:t>
            </a:r>
            <a:r>
              <a:rPr lang="en-GB" sz="3200" b="1" dirty="0" err="1" smtClean="0">
                <a:solidFill>
                  <a:srgbClr val="C00000"/>
                </a:solidFill>
              </a:rPr>
              <a:t>prodotti</a:t>
            </a:r>
            <a:r>
              <a:rPr lang="en-GB" sz="3200" b="1" dirty="0" smtClean="0">
                <a:solidFill>
                  <a:srgbClr val="C00000"/>
                </a:solidFill>
              </a:rPr>
              <a:t> </a:t>
            </a:r>
            <a:r>
              <a:rPr lang="en-GB" sz="3200" b="1" dirty="0" err="1" smtClean="0">
                <a:solidFill>
                  <a:srgbClr val="C00000"/>
                </a:solidFill>
              </a:rPr>
              <a:t>rurali</a:t>
            </a:r>
            <a:r>
              <a:rPr lang="en-GB" sz="3200" b="1" dirty="0" smtClean="0">
                <a:solidFill>
                  <a:srgbClr val="C00000"/>
                </a:solidFill>
              </a:rPr>
              <a:t> </a:t>
            </a:r>
            <a:r>
              <a:rPr lang="en-GB" sz="3200" b="1" dirty="0" smtClean="0">
                <a:solidFill>
                  <a:srgbClr val="C00000"/>
                </a:solidFill>
                <a:latin typeface="+mj-lt"/>
                <a:ea typeface="+mj-ea"/>
                <a:cs typeface="+mj-cs"/>
              </a:rPr>
              <a:t>(3–4</a:t>
            </a:r>
            <a:r>
              <a:rPr lang="en-GB" sz="3200" b="1" dirty="0" smtClean="0">
                <a:solidFill>
                  <a:srgbClr val="C00000"/>
                </a:solidFill>
                <a:latin typeface="+mj-lt"/>
                <a:ea typeface="+mj-ea"/>
                <a:cs typeface="+mj-cs"/>
              </a:rPr>
              <a:t>)</a:t>
            </a:r>
            <a:endParaRPr lang="es-ES" sz="3200" b="1" dirty="0">
              <a:solidFill>
                <a:srgbClr val="C00000"/>
              </a:solidFill>
              <a:latin typeface="+mj-lt"/>
              <a:ea typeface="+mj-ea"/>
              <a:cs typeface="+mj-cs"/>
            </a:endParaRPr>
          </a:p>
        </p:txBody>
      </p:sp>
    </p:spTree>
    <p:extLst>
      <p:ext uri="{BB962C8B-B14F-4D97-AF65-F5344CB8AC3E}">
        <p14:creationId xmlns="" xmlns:p14="http://schemas.microsoft.com/office/powerpoint/2010/main" val="37076902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endParaRPr lang="es-ES" sz="2800" b="1" dirty="0">
              <a:solidFill>
                <a:srgbClr val="0B0AFD"/>
              </a:solidFill>
            </a:endParaRPr>
          </a:p>
        </p:txBody>
      </p:sp>
      <p:sp>
        <p:nvSpPr>
          <p:cNvPr id="3" name="Content Placeholder 2"/>
          <p:cNvSpPr>
            <a:spLocks noGrp="1"/>
          </p:cNvSpPr>
          <p:nvPr>
            <p:ph idx="1"/>
          </p:nvPr>
        </p:nvSpPr>
        <p:spPr>
          <a:xfrm>
            <a:off x="609600" y="2109340"/>
            <a:ext cx="10972800" cy="3928869"/>
          </a:xfrm>
        </p:spPr>
        <p:txBody>
          <a:bodyPr/>
          <a:lstStyle/>
          <a:p>
            <a:pPr marL="0" indent="0">
              <a:buNone/>
            </a:pPr>
            <a:r>
              <a:rPr lang="en-GB" sz="1600" b="1" dirty="0"/>
              <a:t>5. </a:t>
            </a:r>
            <a:r>
              <a:rPr lang="en-GB" sz="1600" b="1" dirty="0" err="1" smtClean="0"/>
              <a:t>Vendite</a:t>
            </a:r>
            <a:r>
              <a:rPr lang="en-GB" sz="1600" b="1" dirty="0" smtClean="0"/>
              <a:t> </a:t>
            </a:r>
            <a:r>
              <a:rPr lang="en-GB" sz="1600" b="1" dirty="0" err="1" smtClean="0"/>
              <a:t>esternalizzate</a:t>
            </a:r>
            <a:endParaRPr lang="es-ES" sz="1600" b="1" dirty="0"/>
          </a:p>
          <a:p>
            <a:r>
              <a:rPr lang="it-IT" sz="1600" dirty="0" smtClean="0"/>
              <a:t>Molti </a:t>
            </a:r>
            <a:r>
              <a:rPr lang="it-IT" sz="1600" dirty="0" smtClean="0"/>
              <a:t>proprietari di piccole imprese </a:t>
            </a:r>
            <a:r>
              <a:rPr lang="it-IT" sz="1600" dirty="0" smtClean="0"/>
              <a:t>sono generalmente a corto di tempo. </a:t>
            </a:r>
            <a:r>
              <a:rPr lang="it-IT" sz="1600" dirty="0" smtClean="0"/>
              <a:t>Con questo in mente, </a:t>
            </a:r>
            <a:r>
              <a:rPr lang="it-IT" sz="1600" dirty="0" smtClean="0"/>
              <a:t>alcune aziende </a:t>
            </a:r>
            <a:r>
              <a:rPr lang="it-IT" sz="1600" dirty="0" smtClean="0"/>
              <a:t>scelgono di </a:t>
            </a:r>
            <a:r>
              <a:rPr lang="it-IT" sz="1600" dirty="0" err="1" smtClean="0"/>
              <a:t>esternalizzare</a:t>
            </a:r>
            <a:r>
              <a:rPr lang="it-IT" sz="1600" dirty="0" smtClean="0"/>
              <a:t> le loro esigenze di vendita ad altre imprese piuttosto che gestirle internamente. </a:t>
            </a:r>
            <a:endParaRPr lang="it-IT" sz="1600" dirty="0" smtClean="0"/>
          </a:p>
          <a:p>
            <a:r>
              <a:rPr lang="it-IT" sz="1600" dirty="0" smtClean="0"/>
              <a:t>Uno </a:t>
            </a:r>
            <a:r>
              <a:rPr lang="it-IT" sz="1600" dirty="0" smtClean="0"/>
              <a:t>dei vantaggi di questo canale di vendita è la sua flessibilità. Le aziende possono scegliere di </a:t>
            </a:r>
            <a:r>
              <a:rPr lang="it-IT" sz="1600" dirty="0" err="1" smtClean="0"/>
              <a:t>esternalizzare</a:t>
            </a:r>
            <a:r>
              <a:rPr lang="it-IT" sz="1600" dirty="0" smtClean="0"/>
              <a:t> un aspetto particolare del processo di vendita, ad esempio </a:t>
            </a:r>
            <a:r>
              <a:rPr lang="it-IT" sz="1600" dirty="0" smtClean="0"/>
              <a:t>la promozione del </a:t>
            </a:r>
            <a:r>
              <a:rPr lang="it-IT" sz="1600" dirty="0" err="1" smtClean="0"/>
              <a:t>lead</a:t>
            </a:r>
            <a:r>
              <a:rPr lang="it-IT" sz="1600" dirty="0" smtClean="0"/>
              <a:t> </a:t>
            </a:r>
            <a:r>
              <a:rPr lang="it-IT" sz="1600" dirty="0" smtClean="0"/>
              <a:t>o </a:t>
            </a:r>
            <a:r>
              <a:rPr lang="it-IT" sz="1600" dirty="0" smtClean="0"/>
              <a:t>il sostegno a un </a:t>
            </a:r>
            <a:r>
              <a:rPr lang="it-IT" sz="1600" dirty="0" smtClean="0"/>
              <a:t>evento specifico o il lancio di un prodotto.</a:t>
            </a:r>
            <a:endParaRPr lang="es-ES" sz="1600" dirty="0"/>
          </a:p>
          <a:p>
            <a:pPr marL="0" indent="0">
              <a:buNone/>
            </a:pPr>
            <a:r>
              <a:rPr lang="en-GB" sz="1600" b="1" dirty="0"/>
              <a:t>6. Value-Added Resellers (VARs</a:t>
            </a:r>
            <a:r>
              <a:rPr lang="en-GB" sz="1600" b="1" dirty="0" smtClean="0"/>
              <a:t>)</a:t>
            </a:r>
            <a:endParaRPr lang="es-ES" sz="1600" b="1" dirty="0"/>
          </a:p>
          <a:p>
            <a:r>
              <a:rPr lang="it-IT" sz="1600" dirty="0" smtClean="0"/>
              <a:t>Più </a:t>
            </a:r>
            <a:r>
              <a:rPr lang="it-IT" sz="1600" dirty="0" smtClean="0"/>
              <a:t>comuni nel settore tecnologico, i rivenditori a valore aggiunto (VAR) acquistano i prodotti di un'azienda, quindi </a:t>
            </a:r>
            <a:r>
              <a:rPr lang="it-IT" sz="1600" dirty="0" smtClean="0"/>
              <a:t>li valorizzano aggiungendo caratteristiche o servizi al prodotto già esistente prima </a:t>
            </a:r>
            <a:r>
              <a:rPr lang="it-IT" sz="1600" dirty="0" smtClean="0"/>
              <a:t>di rivenderli ai clienti. Un buon esempio è un produttore di computer, come Apple o </a:t>
            </a:r>
            <a:r>
              <a:rPr lang="it-IT" sz="1600" dirty="0" err="1" smtClean="0"/>
              <a:t>Dell</a:t>
            </a:r>
            <a:r>
              <a:rPr lang="it-IT" sz="1600" dirty="0" smtClean="0"/>
              <a:t>, che </a:t>
            </a:r>
            <a:r>
              <a:rPr lang="it-IT" sz="1600" dirty="0" smtClean="0"/>
              <a:t>acquista </a:t>
            </a:r>
            <a:r>
              <a:rPr lang="it-IT" sz="1600" dirty="0" smtClean="0"/>
              <a:t>processori Intel per produrre il rispettivo computer. </a:t>
            </a:r>
            <a:endParaRPr lang="es-ES" sz="1600" dirty="0" smtClean="0"/>
          </a:p>
          <a:p>
            <a:r>
              <a:rPr lang="it-IT" sz="1600" dirty="0" smtClean="0"/>
              <a:t>Poiché i </a:t>
            </a:r>
            <a:r>
              <a:rPr lang="it-IT" sz="1600" dirty="0" smtClean="0"/>
              <a:t>VAR spesso svolgono compiti tecnici che vanno oltre le capacità di un cliente, possono aprire nuove </a:t>
            </a:r>
            <a:r>
              <a:rPr lang="it-IT" sz="1600" dirty="0" smtClean="0"/>
              <a:t>frontiere di </a:t>
            </a:r>
            <a:r>
              <a:rPr lang="it-IT" sz="1600" dirty="0" smtClean="0"/>
              <a:t>pubblico per i tuoi prodotti</a:t>
            </a:r>
            <a:endParaRPr lang="en-IE"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Rectángulo 4"/>
          <p:cNvSpPr/>
          <p:nvPr/>
        </p:nvSpPr>
        <p:spPr>
          <a:xfrm>
            <a:off x="597725" y="1295856"/>
            <a:ext cx="9528571" cy="584775"/>
          </a:xfrm>
          <a:prstGeom prst="rect">
            <a:avLst/>
          </a:prstGeom>
        </p:spPr>
        <p:txBody>
          <a:bodyPr wrap="none">
            <a:spAutoFit/>
          </a:bodyPr>
          <a:lstStyle/>
          <a:p>
            <a:r>
              <a:rPr lang="en-GB" sz="3200" b="1" dirty="0" smtClean="0">
                <a:solidFill>
                  <a:srgbClr val="C00000"/>
                </a:solidFill>
                <a:latin typeface="+mj-lt"/>
                <a:ea typeface="+mj-ea"/>
                <a:cs typeface="+mj-cs"/>
              </a:rPr>
              <a:t>7 Canal per </a:t>
            </a:r>
            <a:r>
              <a:rPr lang="en-GB" sz="3200" b="1" dirty="0" err="1" smtClean="0">
                <a:solidFill>
                  <a:srgbClr val="C00000"/>
                </a:solidFill>
                <a:latin typeface="+mj-lt"/>
                <a:ea typeface="+mj-ea"/>
                <a:cs typeface="+mj-cs"/>
              </a:rPr>
              <a:t>vendere</a:t>
            </a:r>
            <a:r>
              <a:rPr lang="en-GB" sz="3200" b="1" dirty="0" smtClean="0">
                <a:solidFill>
                  <a:srgbClr val="C00000"/>
                </a:solidFill>
                <a:latin typeface="+mj-lt"/>
                <a:ea typeface="+mj-ea"/>
                <a:cs typeface="+mj-cs"/>
              </a:rPr>
              <a:t> i </a:t>
            </a:r>
            <a:r>
              <a:rPr lang="en-GB" sz="3200" b="1" dirty="0" err="1" smtClean="0">
                <a:solidFill>
                  <a:srgbClr val="C00000"/>
                </a:solidFill>
                <a:latin typeface="+mj-lt"/>
                <a:ea typeface="+mj-ea"/>
                <a:cs typeface="+mj-cs"/>
              </a:rPr>
              <a:t>tuoi</a:t>
            </a:r>
            <a:r>
              <a:rPr lang="en-GB" sz="3200" b="1" dirty="0" smtClean="0">
                <a:solidFill>
                  <a:srgbClr val="C00000"/>
                </a:solidFill>
                <a:latin typeface="+mj-lt"/>
                <a:ea typeface="+mj-ea"/>
                <a:cs typeface="+mj-cs"/>
              </a:rPr>
              <a:t> </a:t>
            </a:r>
            <a:r>
              <a:rPr lang="en-GB" sz="3200" b="1" dirty="0" err="1" smtClean="0">
                <a:solidFill>
                  <a:srgbClr val="C00000"/>
                </a:solidFill>
                <a:latin typeface="+mj-lt"/>
                <a:ea typeface="+mj-ea"/>
                <a:cs typeface="+mj-cs"/>
              </a:rPr>
              <a:t>prodotti</a:t>
            </a:r>
            <a:r>
              <a:rPr lang="en-GB" sz="3200" b="1" dirty="0" smtClean="0">
                <a:solidFill>
                  <a:srgbClr val="C00000"/>
                </a:solidFill>
                <a:latin typeface="+mj-lt"/>
                <a:ea typeface="+mj-ea"/>
                <a:cs typeface="+mj-cs"/>
              </a:rPr>
              <a:t> </a:t>
            </a:r>
            <a:r>
              <a:rPr lang="en-GB" sz="3200" b="1" dirty="0" err="1" smtClean="0">
                <a:solidFill>
                  <a:srgbClr val="C00000"/>
                </a:solidFill>
                <a:latin typeface="+mj-lt"/>
                <a:ea typeface="+mj-ea"/>
                <a:cs typeface="+mj-cs"/>
              </a:rPr>
              <a:t>rurali</a:t>
            </a:r>
            <a:r>
              <a:rPr lang="en-GB" sz="3200" b="1" dirty="0" smtClean="0">
                <a:solidFill>
                  <a:srgbClr val="C00000"/>
                </a:solidFill>
                <a:latin typeface="+mj-lt"/>
                <a:ea typeface="+mj-ea"/>
                <a:cs typeface="+mj-cs"/>
              </a:rPr>
              <a:t> (5 </a:t>
            </a:r>
            <a:r>
              <a:rPr lang="en-GB" sz="3200" b="1" dirty="0" smtClean="0">
                <a:solidFill>
                  <a:srgbClr val="C00000"/>
                </a:solidFill>
                <a:latin typeface="+mj-lt"/>
                <a:ea typeface="+mj-ea"/>
                <a:cs typeface="+mj-cs"/>
              </a:rPr>
              <a:t>– 6)</a:t>
            </a:r>
            <a:endParaRPr lang="es-ES" sz="3200" b="1" dirty="0">
              <a:solidFill>
                <a:srgbClr val="C00000"/>
              </a:solidFill>
              <a:latin typeface="+mj-lt"/>
              <a:ea typeface="+mj-ea"/>
              <a:cs typeface="+mj-cs"/>
            </a:endParaRPr>
          </a:p>
        </p:txBody>
      </p:sp>
    </p:spTree>
    <p:extLst>
      <p:ext uri="{BB962C8B-B14F-4D97-AF65-F5344CB8AC3E}">
        <p14:creationId xmlns="" xmlns:p14="http://schemas.microsoft.com/office/powerpoint/2010/main" val="207934682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endParaRPr lang="es-ES" sz="2800" b="1" dirty="0">
              <a:solidFill>
                <a:srgbClr val="0B0AFD"/>
              </a:solidFill>
            </a:endParaRPr>
          </a:p>
        </p:txBody>
      </p:sp>
      <p:sp>
        <p:nvSpPr>
          <p:cNvPr id="3" name="Content Placeholder 2"/>
          <p:cNvSpPr>
            <a:spLocks noGrp="1"/>
          </p:cNvSpPr>
          <p:nvPr>
            <p:ph idx="1"/>
          </p:nvPr>
        </p:nvSpPr>
        <p:spPr>
          <a:xfrm>
            <a:off x="609600" y="2112533"/>
            <a:ext cx="10972800" cy="3523755"/>
          </a:xfrm>
        </p:spPr>
        <p:txBody>
          <a:bodyPr/>
          <a:lstStyle/>
          <a:p>
            <a:pPr marL="0" indent="0">
              <a:buNone/>
            </a:pPr>
            <a:r>
              <a:rPr lang="en-GB" sz="1600" b="1" dirty="0"/>
              <a:t>7. </a:t>
            </a:r>
            <a:r>
              <a:rPr lang="en-GB" sz="1600" b="1" dirty="0" err="1" smtClean="0"/>
              <a:t>Catalogo</a:t>
            </a:r>
            <a:endParaRPr lang="en-GB" sz="1600" b="1" dirty="0" smtClean="0"/>
          </a:p>
          <a:p>
            <a:pPr marL="0" indent="0">
              <a:buNone/>
            </a:pPr>
            <a:endParaRPr lang="es-ES" sz="1600" b="1" dirty="0">
              <a:solidFill>
                <a:srgbClr val="0B0AFD"/>
              </a:solidFill>
            </a:endParaRPr>
          </a:p>
          <a:p>
            <a:r>
              <a:rPr lang="it-IT" sz="1600" dirty="0" smtClean="0"/>
              <a:t>I </a:t>
            </a:r>
            <a:r>
              <a:rPr lang="it-IT" sz="1600" dirty="0" smtClean="0"/>
              <a:t>cataloghi sono ancora un modo efficace per indirizzare determinati mercati </a:t>
            </a:r>
            <a:r>
              <a:rPr lang="it-IT" sz="1600" dirty="0" smtClean="0"/>
              <a:t>verso prodotti </a:t>
            </a:r>
            <a:r>
              <a:rPr lang="it-IT" sz="1600" dirty="0" smtClean="0"/>
              <a:t>fisici. Non solo i cataloghi offrono un'alternativa interessante </a:t>
            </a:r>
            <a:r>
              <a:rPr lang="it-IT" sz="1600" dirty="0" smtClean="0"/>
              <a:t>per </a:t>
            </a:r>
            <a:r>
              <a:rPr lang="it-IT" sz="1600" dirty="0" smtClean="0"/>
              <a:t>visualizzare i prodotti, ma </a:t>
            </a:r>
            <a:r>
              <a:rPr lang="it-IT" sz="1600" dirty="0" smtClean="0"/>
              <a:t>permettono </a:t>
            </a:r>
            <a:r>
              <a:rPr lang="it-IT" sz="1600" dirty="0" smtClean="0"/>
              <a:t>anche di attirare acquirenti più tradizionalisti e quelli che non possono o non vogliono visitare la tua vetrina di persona.</a:t>
            </a:r>
            <a:endParaRPr lang="en-GB" sz="1600" dirty="0"/>
          </a:p>
          <a:p>
            <a:pPr marL="0" indent="0">
              <a:buNone/>
            </a:pPr>
            <a:endParaRPr lang="it-IT" sz="1600" dirty="0" smtClean="0"/>
          </a:p>
          <a:p>
            <a:pPr marL="0" indent="0">
              <a:buNone/>
            </a:pPr>
            <a:r>
              <a:rPr lang="it-IT" sz="1600" dirty="0" smtClean="0"/>
              <a:t>Quando </a:t>
            </a:r>
            <a:r>
              <a:rPr lang="it-IT" sz="1600" dirty="0" smtClean="0"/>
              <a:t>si sceglie un canale di vendita, ci sono diversi fattori da tenere a mente. Non solo </a:t>
            </a:r>
            <a:r>
              <a:rPr lang="it-IT" sz="1600" dirty="0" smtClean="0"/>
              <a:t>bisogna valutare </a:t>
            </a:r>
            <a:r>
              <a:rPr lang="it-IT" sz="1600" dirty="0" smtClean="0"/>
              <a:t>in che modo i tuoi </a:t>
            </a:r>
            <a:r>
              <a:rPr lang="it-IT" sz="1600" dirty="0" err="1" smtClean="0"/>
              <a:t>competitors</a:t>
            </a:r>
            <a:r>
              <a:rPr lang="it-IT" sz="1600" dirty="0" smtClean="0"/>
              <a:t> vendono </a:t>
            </a:r>
            <a:r>
              <a:rPr lang="it-IT" sz="1600" dirty="0" smtClean="0"/>
              <a:t>i loro prodotti, ma </a:t>
            </a:r>
            <a:r>
              <a:rPr lang="it-IT" sz="1600" dirty="0" smtClean="0"/>
              <a:t>bisogna anche </a:t>
            </a:r>
            <a:r>
              <a:rPr lang="it-IT" sz="1600" dirty="0" smtClean="0"/>
              <a:t>considerare i costi di questi vari metodi oltre alle preferenze del cliente. Una volta determinati i canali di vendita ideali per le esigenze della tua azienda, puoi aggiungere eventuali sforzi di </a:t>
            </a:r>
            <a:r>
              <a:rPr lang="it-IT" sz="1600" dirty="0" smtClean="0"/>
              <a:t>marketing.</a:t>
            </a:r>
            <a:endParaRPr lang="es-ES"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5" name="Rectángulo 4"/>
          <p:cNvSpPr/>
          <p:nvPr/>
        </p:nvSpPr>
        <p:spPr>
          <a:xfrm>
            <a:off x="597725" y="1295856"/>
            <a:ext cx="8863324" cy="584775"/>
          </a:xfrm>
          <a:prstGeom prst="rect">
            <a:avLst/>
          </a:prstGeom>
        </p:spPr>
        <p:txBody>
          <a:bodyPr wrap="none">
            <a:spAutoFit/>
          </a:bodyPr>
          <a:lstStyle/>
          <a:p>
            <a:r>
              <a:rPr lang="en-GB" sz="3200" b="1" dirty="0">
                <a:solidFill>
                  <a:srgbClr val="C00000"/>
                </a:solidFill>
                <a:latin typeface="+mj-lt"/>
                <a:ea typeface="+mj-ea"/>
                <a:cs typeface="+mj-cs"/>
              </a:rPr>
              <a:t>7 </a:t>
            </a:r>
            <a:r>
              <a:rPr lang="en-GB" sz="3200" b="1" dirty="0" err="1" smtClean="0">
                <a:solidFill>
                  <a:srgbClr val="C00000"/>
                </a:solidFill>
                <a:latin typeface="+mj-lt"/>
                <a:ea typeface="+mj-ea"/>
                <a:cs typeface="+mj-cs"/>
              </a:rPr>
              <a:t>Canali</a:t>
            </a:r>
            <a:r>
              <a:rPr lang="en-GB" sz="3200" b="1" dirty="0" smtClean="0">
                <a:solidFill>
                  <a:srgbClr val="C00000"/>
                </a:solidFill>
                <a:latin typeface="+mj-lt"/>
                <a:ea typeface="+mj-ea"/>
                <a:cs typeface="+mj-cs"/>
              </a:rPr>
              <a:t> per </a:t>
            </a:r>
            <a:r>
              <a:rPr lang="en-GB" sz="3200" b="1" dirty="0" err="1" smtClean="0">
                <a:solidFill>
                  <a:srgbClr val="C00000"/>
                </a:solidFill>
                <a:latin typeface="+mj-lt"/>
                <a:ea typeface="+mj-ea"/>
                <a:cs typeface="+mj-cs"/>
              </a:rPr>
              <a:t>vendere</a:t>
            </a:r>
            <a:r>
              <a:rPr lang="en-GB" sz="3200" b="1" dirty="0" smtClean="0">
                <a:solidFill>
                  <a:srgbClr val="C00000"/>
                </a:solidFill>
                <a:latin typeface="+mj-lt"/>
                <a:ea typeface="+mj-ea"/>
                <a:cs typeface="+mj-cs"/>
              </a:rPr>
              <a:t> i </a:t>
            </a:r>
            <a:r>
              <a:rPr lang="en-GB" sz="3200" b="1" dirty="0" err="1" smtClean="0">
                <a:solidFill>
                  <a:srgbClr val="C00000"/>
                </a:solidFill>
                <a:latin typeface="+mj-lt"/>
                <a:ea typeface="+mj-ea"/>
                <a:cs typeface="+mj-cs"/>
              </a:rPr>
              <a:t>tuoi</a:t>
            </a:r>
            <a:r>
              <a:rPr lang="en-GB" sz="3200" b="1" dirty="0" smtClean="0">
                <a:solidFill>
                  <a:srgbClr val="C00000"/>
                </a:solidFill>
                <a:latin typeface="+mj-lt"/>
                <a:ea typeface="+mj-ea"/>
                <a:cs typeface="+mj-cs"/>
              </a:rPr>
              <a:t> </a:t>
            </a:r>
            <a:r>
              <a:rPr lang="en-GB" sz="3200" b="1" dirty="0" err="1" smtClean="0">
                <a:solidFill>
                  <a:srgbClr val="C00000"/>
                </a:solidFill>
                <a:latin typeface="+mj-lt"/>
                <a:ea typeface="+mj-ea"/>
                <a:cs typeface="+mj-cs"/>
              </a:rPr>
              <a:t>prodotti</a:t>
            </a:r>
            <a:r>
              <a:rPr lang="en-GB" sz="3200" b="1" dirty="0" smtClean="0">
                <a:solidFill>
                  <a:srgbClr val="C00000"/>
                </a:solidFill>
                <a:latin typeface="+mj-lt"/>
                <a:ea typeface="+mj-ea"/>
                <a:cs typeface="+mj-cs"/>
              </a:rPr>
              <a:t> </a:t>
            </a:r>
            <a:r>
              <a:rPr lang="en-GB" sz="3200" b="1" dirty="0" err="1" smtClean="0">
                <a:solidFill>
                  <a:srgbClr val="C00000"/>
                </a:solidFill>
                <a:latin typeface="+mj-lt"/>
                <a:ea typeface="+mj-ea"/>
                <a:cs typeface="+mj-cs"/>
              </a:rPr>
              <a:t>rurali</a:t>
            </a:r>
            <a:r>
              <a:rPr lang="en-GB" sz="3200" b="1" dirty="0" smtClean="0">
                <a:solidFill>
                  <a:srgbClr val="C00000"/>
                </a:solidFill>
                <a:latin typeface="+mj-lt"/>
                <a:ea typeface="+mj-ea"/>
                <a:cs typeface="+mj-cs"/>
              </a:rPr>
              <a:t> (</a:t>
            </a:r>
            <a:r>
              <a:rPr lang="en-GB" sz="3200" b="1" dirty="0" smtClean="0">
                <a:solidFill>
                  <a:srgbClr val="C00000"/>
                </a:solidFill>
                <a:latin typeface="+mj-lt"/>
                <a:ea typeface="+mj-ea"/>
                <a:cs typeface="+mj-cs"/>
              </a:rPr>
              <a:t>7)</a:t>
            </a:r>
            <a:endParaRPr lang="es-ES" sz="3200" b="1" dirty="0">
              <a:solidFill>
                <a:srgbClr val="C00000"/>
              </a:solidFill>
              <a:latin typeface="+mj-lt"/>
              <a:ea typeface="+mj-ea"/>
              <a:cs typeface="+mj-cs"/>
            </a:endParaRPr>
          </a:p>
        </p:txBody>
      </p:sp>
    </p:spTree>
    <p:extLst>
      <p:ext uri="{BB962C8B-B14F-4D97-AF65-F5344CB8AC3E}">
        <p14:creationId xmlns="" xmlns:p14="http://schemas.microsoft.com/office/powerpoint/2010/main" val="67281263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6153" y="0"/>
            <a:ext cx="10972800" cy="1143000"/>
          </a:xfrm>
        </p:spPr>
        <p:txBody>
          <a:bodyPr/>
          <a:lstStyle/>
          <a:p>
            <a:pPr algn="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endParaRPr lang="en-IE" sz="2800" b="1" dirty="0">
              <a:solidFill>
                <a:srgbClr val="0B0AFD"/>
              </a:solidFill>
            </a:endParaRPr>
          </a:p>
        </p:txBody>
      </p:sp>
      <p:sp>
        <p:nvSpPr>
          <p:cNvPr id="3" name="Content Placeholder 2"/>
          <p:cNvSpPr>
            <a:spLocks noGrp="1"/>
          </p:cNvSpPr>
          <p:nvPr>
            <p:ph idx="1"/>
          </p:nvPr>
        </p:nvSpPr>
        <p:spPr>
          <a:xfrm>
            <a:off x="677838" y="4504396"/>
            <a:ext cx="10904562" cy="1523068"/>
          </a:xfrm>
        </p:spPr>
        <p:txBody>
          <a:bodyPr/>
          <a:lstStyle/>
          <a:p>
            <a:pPr marL="0" indent="0">
              <a:buNone/>
            </a:pPr>
            <a:r>
              <a:rPr lang="en-GB" sz="2400" dirty="0" smtClean="0"/>
              <a:t>Qui </a:t>
            </a:r>
            <a:r>
              <a:rPr lang="en-GB" sz="2400" dirty="0" err="1" smtClean="0"/>
              <a:t>c’è</a:t>
            </a:r>
            <a:r>
              <a:rPr lang="en-GB" sz="2400" dirty="0" smtClean="0"/>
              <a:t> un video </a:t>
            </a:r>
            <a:r>
              <a:rPr lang="en-GB" sz="2400" dirty="0" err="1" smtClean="0"/>
              <a:t>interessante</a:t>
            </a:r>
            <a:r>
              <a:rPr lang="en-GB" sz="2400" dirty="0" smtClean="0"/>
              <a:t> </a:t>
            </a:r>
            <a:r>
              <a:rPr lang="en-GB" sz="2400" dirty="0" err="1" smtClean="0"/>
              <a:t>che</a:t>
            </a:r>
            <a:r>
              <a:rPr lang="en-GB" sz="2400" dirty="0" smtClean="0"/>
              <a:t> </a:t>
            </a:r>
            <a:r>
              <a:rPr lang="en-GB" sz="2400" dirty="0" err="1" smtClean="0"/>
              <a:t>approfondisce</a:t>
            </a:r>
            <a:r>
              <a:rPr lang="en-GB" sz="2400" dirty="0" smtClean="0"/>
              <a:t> la </a:t>
            </a:r>
            <a:r>
              <a:rPr lang="en-GB" sz="2400" dirty="0" err="1" smtClean="0"/>
              <a:t>spiegazione</a:t>
            </a:r>
            <a:r>
              <a:rPr lang="en-GB" sz="2400" dirty="0" smtClean="0"/>
              <a:t> </a:t>
            </a:r>
            <a:r>
              <a:rPr lang="en-GB" sz="2400" dirty="0" err="1" smtClean="0"/>
              <a:t>dei</a:t>
            </a:r>
            <a:r>
              <a:rPr lang="en-GB" sz="2400" dirty="0" smtClean="0"/>
              <a:t> </a:t>
            </a:r>
            <a:r>
              <a:rPr lang="en-GB" sz="2400" dirty="0" err="1" smtClean="0"/>
              <a:t>canali</a:t>
            </a:r>
            <a:r>
              <a:rPr lang="en-GB" sz="2400" dirty="0" smtClean="0"/>
              <a:t> di </a:t>
            </a:r>
            <a:r>
              <a:rPr lang="en-GB" sz="2400" dirty="0" err="1" smtClean="0"/>
              <a:t>distribuzione</a:t>
            </a:r>
            <a:r>
              <a:rPr lang="en-GB" sz="2400" dirty="0" smtClean="0"/>
              <a:t>, e </a:t>
            </a:r>
            <a:r>
              <a:rPr lang="en-GB" sz="2400" dirty="0" err="1" smtClean="0"/>
              <a:t>fornisce</a:t>
            </a:r>
            <a:r>
              <a:rPr lang="en-GB" sz="2400" dirty="0" smtClean="0"/>
              <a:t> </a:t>
            </a:r>
            <a:r>
              <a:rPr lang="en-GB" sz="2400" dirty="0" err="1" smtClean="0"/>
              <a:t>alcuni</a:t>
            </a:r>
            <a:r>
              <a:rPr lang="en-GB" sz="2400" dirty="0" smtClean="0"/>
              <a:t> </a:t>
            </a:r>
            <a:r>
              <a:rPr lang="en-GB" sz="2400" dirty="0" err="1" smtClean="0"/>
              <a:t>esempi</a:t>
            </a:r>
            <a:r>
              <a:rPr lang="en-GB" sz="2400" dirty="0" smtClean="0"/>
              <a:t> di </a:t>
            </a:r>
            <a:r>
              <a:rPr lang="en-GB" sz="2400" dirty="0" err="1" smtClean="0"/>
              <a:t>piattaforma</a:t>
            </a:r>
            <a:r>
              <a:rPr lang="en-GB" sz="2400" dirty="0" smtClean="0"/>
              <a:t> </a:t>
            </a:r>
            <a:r>
              <a:rPr lang="en-GB" sz="2400" dirty="0" smtClean="0"/>
              <a:t> </a:t>
            </a:r>
            <a:r>
              <a:rPr lang="en-GB" sz="2400" dirty="0" smtClean="0"/>
              <a:t>e-Commerce</a:t>
            </a:r>
            <a:endParaRPr lang="en-GB" sz="2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Rectángulo 5"/>
          <p:cNvSpPr/>
          <p:nvPr/>
        </p:nvSpPr>
        <p:spPr>
          <a:xfrm>
            <a:off x="613552" y="1697180"/>
            <a:ext cx="4758034" cy="1107996"/>
          </a:xfrm>
          <a:prstGeom prst="rect">
            <a:avLst/>
          </a:prstGeom>
        </p:spPr>
        <p:txBody>
          <a:bodyPr wrap="none">
            <a:spAutoFit/>
          </a:bodyPr>
          <a:lstStyle/>
          <a:p>
            <a:r>
              <a:rPr lang="en-GB" b="1" dirty="0" err="1" smtClean="0">
                <a:solidFill>
                  <a:srgbClr val="C00000"/>
                </a:solidFill>
                <a:latin typeface="+mj-lt"/>
                <a:ea typeface="+mj-ea"/>
                <a:cs typeface="+mj-cs"/>
              </a:rPr>
              <a:t>Canali</a:t>
            </a:r>
            <a:r>
              <a:rPr lang="en-GB" b="1" dirty="0" smtClean="0">
                <a:solidFill>
                  <a:srgbClr val="C00000"/>
                </a:solidFill>
                <a:latin typeface="+mj-lt"/>
                <a:ea typeface="+mj-ea"/>
                <a:cs typeface="+mj-cs"/>
              </a:rPr>
              <a:t> di </a:t>
            </a:r>
            <a:r>
              <a:rPr lang="en-GB" b="1" dirty="0" err="1" smtClean="0">
                <a:solidFill>
                  <a:srgbClr val="C00000"/>
                </a:solidFill>
                <a:latin typeface="+mj-lt"/>
                <a:ea typeface="+mj-ea"/>
                <a:cs typeface="+mj-cs"/>
              </a:rPr>
              <a:t>distribuzione</a:t>
            </a:r>
            <a:r>
              <a:rPr lang="en-GB" b="1" dirty="0" smtClean="0">
                <a:solidFill>
                  <a:srgbClr val="C00000"/>
                </a:solidFill>
                <a:latin typeface="+mj-lt"/>
                <a:ea typeface="+mj-ea"/>
                <a:cs typeface="+mj-cs"/>
              </a:rPr>
              <a:t> per </a:t>
            </a:r>
            <a:r>
              <a:rPr lang="en-GB" b="1" dirty="0" err="1" smtClean="0">
                <a:solidFill>
                  <a:srgbClr val="C00000"/>
                </a:solidFill>
                <a:latin typeface="+mj-lt"/>
                <a:ea typeface="+mj-ea"/>
                <a:cs typeface="+mj-cs"/>
              </a:rPr>
              <a:t>l’eCommerce</a:t>
            </a:r>
            <a:endParaRPr lang="en-GB" b="1" dirty="0">
              <a:solidFill>
                <a:srgbClr val="C00000"/>
              </a:solidFill>
              <a:latin typeface="+mj-lt"/>
              <a:ea typeface="+mj-ea"/>
              <a:cs typeface="+mj-cs"/>
            </a:endParaRPr>
          </a:p>
          <a:p>
            <a:endParaRPr lang="en-GB" sz="2400" b="0" i="0" dirty="0">
              <a:effectLst/>
              <a:latin typeface="+mj-lt"/>
            </a:endParaRPr>
          </a:p>
          <a:p>
            <a:r>
              <a:rPr lang="en-GB" sz="2400" dirty="0">
                <a:latin typeface="+mj-lt"/>
              </a:rPr>
              <a:t>By </a:t>
            </a:r>
            <a:r>
              <a:rPr lang="en-GB" sz="2400" dirty="0" err="1">
                <a:latin typeface="+mj-lt"/>
              </a:rPr>
              <a:t>Glabex</a:t>
            </a:r>
            <a:endParaRPr lang="en-GB" sz="2400" b="0" i="0" dirty="0">
              <a:effectLst/>
              <a:latin typeface="+mj-lt"/>
            </a:endParaRPr>
          </a:p>
        </p:txBody>
      </p:sp>
      <p:sp>
        <p:nvSpPr>
          <p:cNvPr id="7" name="Rectángulo 6"/>
          <p:cNvSpPr/>
          <p:nvPr/>
        </p:nvSpPr>
        <p:spPr>
          <a:xfrm>
            <a:off x="595157" y="3241964"/>
            <a:ext cx="5015934" cy="923330"/>
          </a:xfrm>
          <a:prstGeom prst="rect">
            <a:avLst/>
          </a:prstGeom>
        </p:spPr>
        <p:txBody>
          <a:bodyPr wrap="square">
            <a:spAutoFit/>
          </a:bodyPr>
          <a:lstStyle/>
          <a:p>
            <a:r>
              <a:rPr lang="es-ES" dirty="0">
                <a:hlinkClick r:id="rId2"/>
              </a:rPr>
              <a:t>https://www.youtube.com/watch?v=sWGrdWHFCJ4&amp;list=PLaeeCRKqPsBJkGEwpwLl8ybWx84NCWJOp</a:t>
            </a:r>
            <a:endParaRPr lang="es-ES" dirty="0"/>
          </a:p>
        </p:txBody>
      </p:sp>
      <p:pic>
        <p:nvPicPr>
          <p:cNvPr id="5" name="Imagen 4"/>
          <p:cNvPicPr>
            <a:picLocks noChangeAspect="1"/>
          </p:cNvPicPr>
          <p:nvPr/>
        </p:nvPicPr>
        <p:blipFill>
          <a:blip r:embed="rId3"/>
          <a:stretch>
            <a:fillRect/>
          </a:stretch>
        </p:blipFill>
        <p:spPr>
          <a:xfrm>
            <a:off x="6366710" y="1288468"/>
            <a:ext cx="5379087" cy="3109912"/>
          </a:xfrm>
          <a:prstGeom prst="rect">
            <a:avLst/>
          </a:prstGeom>
        </p:spPr>
      </p:pic>
    </p:spTree>
    <p:extLst>
      <p:ext uri="{BB962C8B-B14F-4D97-AF65-F5344CB8AC3E}">
        <p14:creationId xmlns="" xmlns:p14="http://schemas.microsoft.com/office/powerpoint/2010/main" val="115435481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endParaRPr lang="en-IE" sz="2800" b="1" dirty="0">
              <a:solidFill>
                <a:srgbClr val="0B0AFD"/>
              </a:solidFill>
            </a:endParaRPr>
          </a:p>
        </p:txBody>
      </p:sp>
      <p:sp>
        <p:nvSpPr>
          <p:cNvPr id="3" name="Content Placeholder 2"/>
          <p:cNvSpPr>
            <a:spLocks noGrp="1"/>
          </p:cNvSpPr>
          <p:nvPr>
            <p:ph idx="1"/>
          </p:nvPr>
        </p:nvSpPr>
        <p:spPr>
          <a:xfrm>
            <a:off x="677838" y="4398380"/>
            <a:ext cx="10225513" cy="1523068"/>
          </a:xfrm>
        </p:spPr>
        <p:txBody>
          <a:bodyPr/>
          <a:lstStyle/>
          <a:p>
            <a:pPr marL="0" indent="0">
              <a:buNone/>
            </a:pPr>
            <a:r>
              <a:rPr lang="en-IE" sz="2800" dirty="0" smtClean="0"/>
              <a:t>Qui </a:t>
            </a:r>
            <a:r>
              <a:rPr lang="en-IE" sz="2800" dirty="0" err="1" smtClean="0"/>
              <a:t>c’è</a:t>
            </a:r>
            <a:r>
              <a:rPr lang="en-IE" sz="2800" dirty="0" smtClean="0"/>
              <a:t> un video </a:t>
            </a:r>
            <a:r>
              <a:rPr lang="en-IE" sz="2800" dirty="0" err="1" smtClean="0"/>
              <a:t>interessante</a:t>
            </a:r>
            <a:r>
              <a:rPr lang="en-IE" sz="2800" dirty="0" smtClean="0"/>
              <a:t> </a:t>
            </a:r>
            <a:r>
              <a:rPr lang="en-IE" sz="2800" dirty="0" err="1" smtClean="0"/>
              <a:t>che</a:t>
            </a:r>
            <a:r>
              <a:rPr lang="en-IE" sz="2800" dirty="0" smtClean="0"/>
              <a:t> </a:t>
            </a:r>
            <a:r>
              <a:rPr lang="en-IE" sz="2800" dirty="0" err="1" smtClean="0"/>
              <a:t>spiega</a:t>
            </a:r>
            <a:r>
              <a:rPr lang="en-IE" sz="2800" dirty="0" smtClean="0"/>
              <a:t> i </a:t>
            </a:r>
            <a:r>
              <a:rPr lang="en-IE" sz="2800" dirty="0" err="1" smtClean="0"/>
              <a:t>differenti</a:t>
            </a:r>
            <a:r>
              <a:rPr lang="en-IE" sz="2800" dirty="0" smtClean="0"/>
              <a:t> </a:t>
            </a:r>
            <a:r>
              <a:rPr lang="en-IE" sz="2800" dirty="0" err="1" smtClean="0"/>
              <a:t>modi</a:t>
            </a:r>
            <a:r>
              <a:rPr lang="en-IE" sz="2800" dirty="0" smtClean="0"/>
              <a:t> in cui è </a:t>
            </a:r>
            <a:r>
              <a:rPr lang="en-IE" sz="2800" dirty="0" err="1" smtClean="0"/>
              <a:t>possibile</a:t>
            </a:r>
            <a:r>
              <a:rPr lang="en-IE" sz="2800" dirty="0" smtClean="0"/>
              <a:t> </a:t>
            </a:r>
            <a:r>
              <a:rPr lang="en-IE" sz="2800" dirty="0" err="1" smtClean="0"/>
              <a:t>raggiungere</a:t>
            </a:r>
            <a:r>
              <a:rPr lang="en-IE" sz="2800" dirty="0" smtClean="0"/>
              <a:t> un </a:t>
            </a:r>
            <a:r>
              <a:rPr lang="en-IE" sz="2800" dirty="0" err="1" smtClean="0"/>
              <a:t>consumatore</a:t>
            </a:r>
            <a:r>
              <a:rPr lang="en-IE" sz="2800" dirty="0" smtClean="0"/>
              <a:t> </a:t>
            </a:r>
            <a:r>
              <a:rPr lang="en-IE" sz="2800" dirty="0" err="1" smtClean="0"/>
              <a:t>attraverso</a:t>
            </a:r>
            <a:r>
              <a:rPr lang="en-IE" sz="2800" dirty="0" smtClean="0"/>
              <a:t> un </a:t>
            </a:r>
            <a:r>
              <a:rPr lang="en-IE" sz="2800" dirty="0" err="1" smtClean="0"/>
              <a:t>bene</a:t>
            </a:r>
            <a:r>
              <a:rPr lang="en-US" sz="2800" dirty="0" smtClean="0"/>
              <a:t>.</a:t>
            </a: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Rectángulo 5"/>
          <p:cNvSpPr/>
          <p:nvPr/>
        </p:nvSpPr>
        <p:spPr>
          <a:xfrm>
            <a:off x="677838" y="1680577"/>
            <a:ext cx="7043916" cy="1200329"/>
          </a:xfrm>
          <a:prstGeom prst="rect">
            <a:avLst/>
          </a:prstGeom>
        </p:spPr>
        <p:txBody>
          <a:bodyPr wrap="none">
            <a:spAutoFit/>
          </a:bodyPr>
          <a:lstStyle/>
          <a:p>
            <a:r>
              <a:rPr lang="en-GB" sz="2400" b="1" dirty="0" err="1" smtClean="0">
                <a:solidFill>
                  <a:srgbClr val="C00000"/>
                </a:solidFill>
                <a:latin typeface="+mj-lt"/>
                <a:ea typeface="+mj-ea"/>
                <a:cs typeface="+mj-cs"/>
              </a:rPr>
              <a:t>Cosa</a:t>
            </a:r>
            <a:r>
              <a:rPr lang="en-GB" sz="2400" b="1" dirty="0" smtClean="0">
                <a:solidFill>
                  <a:srgbClr val="C00000"/>
                </a:solidFill>
                <a:latin typeface="+mj-lt"/>
                <a:ea typeface="+mj-ea"/>
                <a:cs typeface="+mj-cs"/>
              </a:rPr>
              <a:t> </a:t>
            </a:r>
            <a:r>
              <a:rPr lang="en-GB" sz="2400" b="1" dirty="0" err="1" smtClean="0">
                <a:solidFill>
                  <a:srgbClr val="C00000"/>
                </a:solidFill>
                <a:latin typeface="+mj-lt"/>
                <a:ea typeface="+mj-ea"/>
                <a:cs typeface="+mj-cs"/>
              </a:rPr>
              <a:t>sono</a:t>
            </a:r>
            <a:r>
              <a:rPr lang="en-GB" sz="2400" b="1" dirty="0" smtClean="0">
                <a:solidFill>
                  <a:srgbClr val="C00000"/>
                </a:solidFill>
                <a:latin typeface="+mj-lt"/>
                <a:ea typeface="+mj-ea"/>
                <a:cs typeface="+mj-cs"/>
              </a:rPr>
              <a:t> i </a:t>
            </a:r>
            <a:r>
              <a:rPr lang="en-GB" sz="2400" b="1" dirty="0" err="1" smtClean="0">
                <a:solidFill>
                  <a:srgbClr val="C00000"/>
                </a:solidFill>
                <a:latin typeface="+mj-lt"/>
                <a:ea typeface="+mj-ea"/>
                <a:cs typeface="+mj-cs"/>
              </a:rPr>
              <a:t>canali</a:t>
            </a:r>
            <a:r>
              <a:rPr lang="en-GB" sz="2400" b="1" dirty="0" smtClean="0">
                <a:solidFill>
                  <a:srgbClr val="C00000"/>
                </a:solidFill>
                <a:latin typeface="+mj-lt"/>
                <a:ea typeface="+mj-ea"/>
                <a:cs typeface="+mj-cs"/>
              </a:rPr>
              <a:t> di </a:t>
            </a:r>
            <a:r>
              <a:rPr lang="en-GB" sz="2400" b="1" dirty="0" err="1" smtClean="0">
                <a:solidFill>
                  <a:srgbClr val="C00000"/>
                </a:solidFill>
                <a:latin typeface="+mj-lt"/>
                <a:ea typeface="+mj-ea"/>
                <a:cs typeface="+mj-cs"/>
              </a:rPr>
              <a:t>distribuzione</a:t>
            </a:r>
            <a:r>
              <a:rPr lang="en-GB" sz="2400" b="1" dirty="0" smtClean="0">
                <a:solidFill>
                  <a:srgbClr val="C00000"/>
                </a:solidFill>
                <a:latin typeface="+mj-lt"/>
                <a:ea typeface="+mj-ea"/>
                <a:cs typeface="+mj-cs"/>
              </a:rPr>
              <a:t>? channels</a:t>
            </a:r>
            <a:r>
              <a:rPr lang="en-GB" sz="2400" b="1" dirty="0">
                <a:solidFill>
                  <a:srgbClr val="C00000"/>
                </a:solidFill>
                <a:latin typeface="+mj-lt"/>
                <a:ea typeface="+mj-ea"/>
                <a:cs typeface="+mj-cs"/>
              </a:rPr>
              <a:t>?</a:t>
            </a:r>
          </a:p>
          <a:p>
            <a:endParaRPr lang="en-GB" sz="2400" b="0" i="0" dirty="0">
              <a:effectLst/>
              <a:latin typeface="+mj-lt"/>
            </a:endParaRPr>
          </a:p>
          <a:p>
            <a:endParaRPr lang="en-GB" sz="2400" b="0" i="0" dirty="0">
              <a:effectLst/>
              <a:latin typeface="+mj-lt"/>
            </a:endParaRPr>
          </a:p>
        </p:txBody>
      </p:sp>
      <p:sp>
        <p:nvSpPr>
          <p:cNvPr id="7" name="Rectángulo 6"/>
          <p:cNvSpPr/>
          <p:nvPr/>
        </p:nvSpPr>
        <p:spPr>
          <a:xfrm>
            <a:off x="677837" y="3313540"/>
            <a:ext cx="5904180" cy="369332"/>
          </a:xfrm>
          <a:prstGeom prst="rect">
            <a:avLst/>
          </a:prstGeom>
        </p:spPr>
        <p:txBody>
          <a:bodyPr wrap="none">
            <a:spAutoFit/>
          </a:bodyPr>
          <a:lstStyle/>
          <a:p>
            <a:r>
              <a:rPr lang="es-ES" dirty="0">
                <a:hlinkClick r:id="rId2"/>
              </a:rPr>
              <a:t>https://www.youtube.com/watch?v=ALoo4vrKKUw</a:t>
            </a:r>
            <a:endParaRPr lang="es-ES" dirty="0"/>
          </a:p>
        </p:txBody>
      </p:sp>
      <p:pic>
        <p:nvPicPr>
          <p:cNvPr id="1026" name="Picture 2" descr="https://yt3.ggpht.com/-gaq98nSh63o/AAAAAAAAAAI/AAAAAAAAAAA/mLX0jFH6ySk/s288-c-k-no-mo-rj-c0xffffff/photo.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466190" y="2181330"/>
            <a:ext cx="1085511" cy="1085511"/>
          </a:xfrm>
          <a:prstGeom prst="rect">
            <a:avLst/>
          </a:prstGeom>
          <a:noFill/>
          <a:extLst>
            <a:ext uri="{909E8E84-426E-40DD-AFC4-6F175D3DCCD1}">
              <a14:hiddenFill xmlns="" xmlns:a14="http://schemas.microsoft.com/office/drawing/2010/main">
                <a:solidFill>
                  <a:srgbClr val="FFFFFF"/>
                </a:solidFill>
              </a14:hiddenFill>
            </a:ext>
          </a:extLst>
        </p:spPr>
      </p:pic>
      <p:pic>
        <p:nvPicPr>
          <p:cNvPr id="8" name="Imagen 7"/>
          <p:cNvPicPr>
            <a:picLocks noChangeAspect="1"/>
          </p:cNvPicPr>
          <p:nvPr/>
        </p:nvPicPr>
        <p:blipFill>
          <a:blip r:embed="rId4"/>
          <a:stretch>
            <a:fillRect/>
          </a:stretch>
        </p:blipFill>
        <p:spPr>
          <a:xfrm>
            <a:off x="6980093" y="1555228"/>
            <a:ext cx="4436052" cy="2582079"/>
          </a:xfrm>
          <a:prstGeom prst="rect">
            <a:avLst/>
          </a:prstGeom>
        </p:spPr>
      </p:pic>
    </p:spTree>
    <p:extLst>
      <p:ext uri="{BB962C8B-B14F-4D97-AF65-F5344CB8AC3E}">
        <p14:creationId xmlns="" xmlns:p14="http://schemas.microsoft.com/office/powerpoint/2010/main" val="267033575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Grazie per </a:t>
            </a:r>
            <a:r>
              <a:rPr lang="en-US" altLang="es-ES" sz="4800" b="1" dirty="0" err="1" smtClean="0">
                <a:solidFill>
                  <a:srgbClr val="990000"/>
                </a:solidFill>
              </a:rPr>
              <a:t>l’attenzione</a:t>
            </a:r>
            <a:r>
              <a:rPr lang="en-US" altLang="es-ES" sz="4800" b="1" dirty="0" smtClean="0">
                <a:solidFill>
                  <a:srgbClr val="990000"/>
                </a:solidFill>
              </a:rPr>
              <a:t> </a:t>
            </a:r>
            <a:r>
              <a:rPr lang="en-US" altLang="es-ES" sz="4800" b="1" dirty="0" smtClean="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Fine del Modulo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 xmlns:p14="http://schemas.microsoft.com/office/powerpoint/2010/main" val="134064689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endParaRPr lang="en-IE" sz="1800" b="1" dirty="0">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 xmlns:p14="http://schemas.microsoft.com/office/powerpoint/2010/main" val="3889488179"/>
              </p:ext>
            </p:extLst>
          </p:nvPr>
        </p:nvGraphicFramePr>
        <p:xfrm>
          <a:off x="780288" y="2356207"/>
          <a:ext cx="10338816" cy="3851988"/>
        </p:xfrm>
        <a:graphic>
          <a:graphicData uri="http://schemas.openxmlformats.org/drawingml/2006/table">
            <a:tbl>
              <a:tblPr firstRow="1" bandRow="1">
                <a:tableStyleId>{5C22544A-7EE6-4342-B048-85BDC9FD1C3A}</a:tableStyleId>
              </a:tblPr>
              <a:tblGrid>
                <a:gridCol w="4930621">
                  <a:extLst>
                    <a:ext uri="{9D8B030D-6E8A-4147-A177-3AD203B41FA5}">
                      <a16:colId xmlns="" xmlns:a16="http://schemas.microsoft.com/office/drawing/2014/main" val="2387490912"/>
                    </a:ext>
                  </a:extLst>
                </a:gridCol>
                <a:gridCol w="5408195">
                  <a:extLst>
                    <a:ext uri="{9D8B030D-6E8A-4147-A177-3AD203B41FA5}">
                      <a16:colId xmlns="" xmlns:a16="http://schemas.microsoft.com/office/drawing/2014/main" val="3462008685"/>
                    </a:ext>
                  </a:extLst>
                </a:gridCol>
              </a:tblGrid>
              <a:tr h="744036">
                <a:tc>
                  <a:txBody>
                    <a:bodyPr/>
                    <a:lstStyle/>
                    <a:p>
                      <a:pPr algn="ctr"/>
                      <a:r>
                        <a:rPr lang="en-IE" sz="2400" b="1" dirty="0" err="1" smtClean="0">
                          <a:solidFill>
                            <a:schemeClr val="tx1"/>
                          </a:solidFill>
                        </a:rPr>
                        <a:t>Quante</a:t>
                      </a:r>
                      <a:r>
                        <a:rPr lang="en-IE" sz="2400" b="1" baseline="0" dirty="0" smtClean="0">
                          <a:solidFill>
                            <a:schemeClr val="tx1"/>
                          </a:solidFill>
                        </a:rPr>
                        <a:t> </a:t>
                      </a:r>
                      <a:r>
                        <a:rPr lang="en-IE" sz="2400" b="1" baseline="0" dirty="0" err="1" smtClean="0">
                          <a:solidFill>
                            <a:schemeClr val="tx1"/>
                          </a:solidFill>
                        </a:rPr>
                        <a:t>sono</a:t>
                      </a:r>
                      <a:r>
                        <a:rPr lang="en-IE" sz="2400" b="1" baseline="0" dirty="0" smtClean="0">
                          <a:solidFill>
                            <a:schemeClr val="tx1"/>
                          </a:solidFill>
                        </a:rPr>
                        <a:t> le slides</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smtClean="0">
                          <a:solidFill>
                            <a:schemeClr val="tx1"/>
                          </a:solidFill>
                          <a:latin typeface="+mn-lt"/>
                          <a:ea typeface="+mn-ea"/>
                          <a:cs typeface="+mn-cs"/>
                        </a:rPr>
                        <a:t>16 </a:t>
                      </a:r>
                      <a:r>
                        <a:rPr lang="en-IE" sz="2400" b="1" dirty="0" smtClean="0">
                          <a:solidFill>
                            <a:schemeClr val="tx1"/>
                          </a:solidFill>
                        </a:rPr>
                        <a:t>slides </a:t>
                      </a:r>
                      <a:r>
                        <a:rPr lang="en-IE" sz="2400" b="1" dirty="0">
                          <a:solidFill>
                            <a:schemeClr val="tx1"/>
                          </a:solidFill>
                        </a:rPr>
                        <a:t>in </a:t>
                      </a:r>
                      <a:r>
                        <a:rPr lang="en-IE" sz="2400" b="1" dirty="0" err="1" smtClean="0">
                          <a:solidFill>
                            <a:schemeClr val="tx1"/>
                          </a:solidFill>
                        </a:rPr>
                        <a:t>totale</a:t>
                      </a:r>
                      <a:endParaRPr lang="en-IE" sz="2400" b="1" dirty="0">
                        <a:solidFill>
                          <a:schemeClr val="tx1"/>
                        </a:solidFill>
                      </a:endParaRPr>
                    </a:p>
                  </a:txBody>
                  <a:tcPr>
                    <a:solidFill>
                      <a:schemeClr val="bg1">
                        <a:lumMod val="75000"/>
                      </a:schemeClr>
                    </a:solidFill>
                  </a:tcPr>
                </a:tc>
                <a:extLst>
                  <a:ext uri="{0D108BD9-81ED-4DB2-BD59-A6C34878D82A}">
                    <a16:rowId xmlns="" xmlns:a16="http://schemas.microsoft.com/office/drawing/2014/main" val="611053301"/>
                  </a:ext>
                </a:extLst>
              </a:tr>
              <a:tr h="1264493">
                <a:tc>
                  <a:txBody>
                    <a:bodyPr/>
                    <a:lstStyle/>
                    <a:p>
                      <a:pPr algn="ctr"/>
                      <a:r>
                        <a:rPr lang="en-IE" sz="2400" b="1" dirty="0" err="1" smtClean="0">
                          <a:solidFill>
                            <a:schemeClr val="tx1"/>
                          </a:solidFill>
                        </a:rPr>
                        <a:t>Quanto</a:t>
                      </a:r>
                      <a:r>
                        <a:rPr lang="en-IE" sz="2400" b="1" baseline="0" dirty="0" smtClean="0">
                          <a:solidFill>
                            <a:schemeClr val="tx1"/>
                          </a:solidFill>
                        </a:rPr>
                        <a:t> tempo è </a:t>
                      </a:r>
                      <a:r>
                        <a:rPr lang="en-IE" sz="2400" b="1" baseline="0" dirty="0" err="1" smtClean="0">
                          <a:solidFill>
                            <a:schemeClr val="tx1"/>
                          </a:solidFill>
                        </a:rPr>
                        <a:t>necessario</a:t>
                      </a:r>
                      <a:r>
                        <a:rPr lang="en-IE" sz="2400" b="1" baseline="0" dirty="0" smtClean="0">
                          <a:solidFill>
                            <a:schemeClr val="tx1"/>
                          </a:solidFill>
                        </a:rPr>
                        <a:t> </a:t>
                      </a:r>
                      <a:r>
                        <a:rPr lang="en-IE" sz="2400" b="1" baseline="0" dirty="0" err="1" smtClean="0">
                          <a:solidFill>
                            <a:schemeClr val="tx1"/>
                          </a:solidFill>
                        </a:rPr>
                        <a:t>alla</a:t>
                      </a:r>
                      <a:r>
                        <a:rPr lang="en-IE" sz="2400" b="1" baseline="0" dirty="0" smtClean="0">
                          <a:solidFill>
                            <a:schemeClr val="tx1"/>
                          </a:solidFill>
                        </a:rPr>
                        <a:t> </a:t>
                      </a:r>
                      <a:r>
                        <a:rPr lang="en-IE" sz="2400" b="1" baseline="0" dirty="0" err="1" smtClean="0">
                          <a:solidFill>
                            <a:schemeClr val="tx1"/>
                          </a:solidFill>
                        </a:rPr>
                        <a:t>lettura</a:t>
                      </a:r>
                      <a:r>
                        <a:rPr lang="en-IE" sz="2400" b="1" baseline="0" dirty="0" smtClean="0">
                          <a:solidFill>
                            <a:schemeClr val="tx1"/>
                          </a:solidFill>
                        </a:rPr>
                        <a:t> e </a:t>
                      </a:r>
                      <a:r>
                        <a:rPr lang="en-IE" sz="2400" b="1" baseline="0" dirty="0" err="1" smtClean="0">
                          <a:solidFill>
                            <a:schemeClr val="tx1"/>
                          </a:solidFill>
                        </a:rPr>
                        <a:t>all’ascolto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30 </a:t>
                      </a:r>
                      <a:r>
                        <a:rPr lang="en-IE" sz="2400" b="1" dirty="0" err="1" smtClean="0"/>
                        <a:t>minuti</a:t>
                      </a:r>
                      <a:r>
                        <a:rPr lang="en-IE" sz="2400" b="1" dirty="0" smtClean="0"/>
                        <a:t> (</a:t>
                      </a:r>
                      <a:r>
                        <a:rPr lang="en-IE" sz="2400" b="1" dirty="0" err="1" smtClean="0"/>
                        <a:t>escluso</a:t>
                      </a:r>
                      <a:r>
                        <a:rPr lang="en-IE" sz="2400" b="1" baseline="0" dirty="0" smtClean="0"/>
                        <a:t> </a:t>
                      </a:r>
                      <a:r>
                        <a:rPr lang="en-IE" sz="2400" b="1" baseline="0" dirty="0" err="1" smtClean="0"/>
                        <a:t>l’approfondimento</a:t>
                      </a:r>
                      <a:r>
                        <a:rPr lang="en-IE" sz="2400" b="1" baseline="0" dirty="0" smtClean="0"/>
                        <a:t> </a:t>
                      </a:r>
                      <a:r>
                        <a:rPr lang="en-IE" sz="2400" b="1" baseline="0" dirty="0" err="1" smtClean="0"/>
                        <a:t>dei</a:t>
                      </a:r>
                      <a:r>
                        <a:rPr lang="en-IE" sz="2400" b="1" baseline="0" dirty="0" smtClean="0"/>
                        <a:t> links </a:t>
                      </a:r>
                      <a:r>
                        <a:rPr lang="en-IE" sz="2400" b="1" baseline="0" dirty="0" err="1" smtClean="0"/>
                        <a:t>proposti</a:t>
                      </a:r>
                      <a:r>
                        <a:rPr lang="en-IE" sz="2400" b="1" baseline="0" dirty="0" smtClean="0"/>
                        <a:t> </a:t>
                      </a:r>
                      <a:r>
                        <a:rPr lang="en-IE" sz="2400" b="1" baseline="0" dirty="0" err="1" smtClean="0"/>
                        <a:t>nelle</a:t>
                      </a:r>
                      <a:r>
                        <a:rPr lang="en-IE" sz="2400" b="1" baseline="0" dirty="0" smtClean="0"/>
                        <a:t> slides</a:t>
                      </a:r>
                      <a:r>
                        <a:rPr lang="en-IE" sz="2400" b="1" dirty="0" smtClean="0"/>
                        <a:t>)</a:t>
                      </a:r>
                      <a:endParaRPr lang="en-IE" sz="2400" b="1" dirty="0"/>
                    </a:p>
                  </a:txBody>
                  <a:tcPr>
                    <a:solidFill>
                      <a:schemeClr val="bg1">
                        <a:lumMod val="75000"/>
                      </a:schemeClr>
                    </a:solidFill>
                  </a:tcPr>
                </a:tc>
                <a:extLst>
                  <a:ext uri="{0D108BD9-81ED-4DB2-BD59-A6C34878D82A}">
                    <a16:rowId xmlns="" xmlns:a16="http://schemas.microsoft.com/office/drawing/2014/main" val="3479317360"/>
                  </a:ext>
                </a:extLst>
              </a:tr>
              <a:tr h="1370592">
                <a:tc>
                  <a:txBody>
                    <a:bodyPr/>
                    <a:lstStyle/>
                    <a:p>
                      <a:pPr algn="ctr"/>
                      <a:r>
                        <a:rPr lang="en-IE" sz="2400" b="1" dirty="0" err="1" smtClean="0">
                          <a:solidFill>
                            <a:schemeClr val="tx1"/>
                          </a:solidFill>
                        </a:rPr>
                        <a:t>Qual’è</a:t>
                      </a:r>
                      <a:r>
                        <a:rPr lang="en-IE" sz="2400" b="1" dirty="0" smtClean="0">
                          <a:solidFill>
                            <a:schemeClr val="tx1"/>
                          </a:solidFill>
                        </a:rPr>
                        <a:t> </a:t>
                      </a:r>
                      <a:r>
                        <a:rPr lang="en-IE" sz="2400" b="1" dirty="0" err="1" smtClean="0">
                          <a:solidFill>
                            <a:schemeClr val="tx1"/>
                          </a:solidFill>
                        </a:rPr>
                        <a:t>il</a:t>
                      </a:r>
                      <a:r>
                        <a:rPr lang="en-IE" sz="2400" b="1" dirty="0" smtClean="0">
                          <a:solidFill>
                            <a:schemeClr val="tx1"/>
                          </a:solidFill>
                        </a:rPr>
                        <a:t> </a:t>
                      </a:r>
                      <a:r>
                        <a:rPr lang="en-IE" sz="2400" b="1" dirty="0" err="1" smtClean="0">
                          <a:solidFill>
                            <a:schemeClr val="tx1"/>
                          </a:solidFill>
                        </a:rPr>
                        <a:t>beneficio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n-IE" sz="2400" b="1" dirty="0" err="1" smtClean="0">
                          <a:solidFill>
                            <a:schemeClr val="tx1"/>
                          </a:solidFill>
                        </a:rPr>
                        <a:t>Vedi</a:t>
                      </a:r>
                      <a:r>
                        <a:rPr lang="en-IE" sz="2400" b="1" dirty="0" smtClean="0">
                          <a:solidFill>
                            <a:schemeClr val="tx1"/>
                          </a:solidFill>
                        </a:rPr>
                        <a:t> </a:t>
                      </a:r>
                      <a:r>
                        <a:rPr lang="en-IE" sz="2400" b="1" dirty="0" err="1" smtClean="0">
                          <a:solidFill>
                            <a:schemeClr val="tx1"/>
                          </a:solidFill>
                        </a:rPr>
                        <a:t>obiettivi</a:t>
                      </a:r>
                      <a:r>
                        <a:rPr lang="en-IE" sz="2400" b="1" dirty="0" smtClean="0">
                          <a:solidFill>
                            <a:schemeClr val="tx1"/>
                          </a:solidFill>
                        </a:rPr>
                        <a:t> e </a:t>
                      </a:r>
                      <a:r>
                        <a:rPr lang="en-IE" sz="2400" b="1" dirty="0" err="1" smtClean="0">
                          <a:solidFill>
                            <a:schemeClr val="tx1"/>
                          </a:solidFill>
                        </a:rPr>
                        <a:t>risultati</a:t>
                      </a:r>
                      <a:r>
                        <a:rPr lang="en-IE" sz="2400" b="1" dirty="0" smtClean="0">
                          <a:solidFill>
                            <a:schemeClr val="tx1"/>
                          </a:solidFill>
                        </a:rPr>
                        <a:t> di </a:t>
                      </a:r>
                      <a:r>
                        <a:rPr lang="en-IE" sz="2400" b="1" dirty="0" err="1" smtClean="0">
                          <a:solidFill>
                            <a:schemeClr val="tx1"/>
                          </a:solidFill>
                        </a:rPr>
                        <a:t>apprendimento</a:t>
                      </a:r>
                      <a:r>
                        <a:rPr lang="en-IE" sz="2400" b="1" dirty="0" smtClean="0">
                          <a:solidFill>
                            <a:schemeClr val="tx1"/>
                          </a:solidFill>
                        </a:rPr>
                        <a:t> </a:t>
                      </a:r>
                      <a:r>
                        <a:rPr lang="en-IE" sz="2400" b="1" dirty="0" err="1" smtClean="0">
                          <a:solidFill>
                            <a:schemeClr val="tx1"/>
                          </a:solidFill>
                        </a:rPr>
                        <a:t>attesi</a:t>
                      </a:r>
                      <a:r>
                        <a:rPr lang="en-IE" sz="2400" b="1" dirty="0" smtClean="0">
                          <a:solidFill>
                            <a:schemeClr val="tx1"/>
                          </a:solidFill>
                        </a:rPr>
                        <a:t> </a:t>
                      </a:r>
                      <a:r>
                        <a:rPr lang="en-IE" sz="2400" b="1" dirty="0" err="1" smtClean="0">
                          <a:solidFill>
                            <a:schemeClr val="tx1"/>
                          </a:solidFill>
                        </a:rPr>
                        <a:t>nelle</a:t>
                      </a:r>
                      <a:r>
                        <a:rPr lang="en-IE" sz="2400" b="1" dirty="0" smtClean="0">
                          <a:solidFill>
                            <a:schemeClr val="tx1"/>
                          </a:solidFill>
                        </a:rPr>
                        <a:t> slides </a:t>
                      </a:r>
                      <a:r>
                        <a:rPr lang="en-IE" sz="2400" b="1" dirty="0" err="1" smtClean="0">
                          <a:solidFill>
                            <a:schemeClr val="tx1"/>
                          </a:solidFill>
                        </a:rPr>
                        <a:t>seguenti</a:t>
                      </a:r>
                      <a:endParaRPr lang="en-IE" sz="2400" dirty="0">
                        <a:solidFill>
                          <a:schemeClr val="tx1"/>
                        </a:solidFill>
                      </a:endParaRPr>
                    </a:p>
                  </a:txBody>
                  <a:tcPr>
                    <a:solidFill>
                      <a:schemeClr val="bg1">
                        <a:lumMod val="75000"/>
                      </a:schemeClr>
                    </a:solidFill>
                  </a:tcPr>
                </a:tc>
                <a:extLst>
                  <a:ext uri="{0D108BD9-81ED-4DB2-BD59-A6C34878D82A}">
                    <a16:rowId xmlns=""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err="1" smtClean="0">
                <a:solidFill>
                  <a:srgbClr val="990000"/>
                </a:solidFill>
              </a:rPr>
              <a:t>Panoramica</a:t>
            </a:r>
            <a:endParaRPr lang="el-GR" sz="3200" dirty="0">
              <a:solidFill>
                <a:srgbClr val="990000"/>
              </a:solidFill>
            </a:endParaRPr>
          </a:p>
        </p:txBody>
      </p:sp>
    </p:spTree>
    <p:custDataLst>
      <p:tags r:id="rId1"/>
    </p:custDataLst>
    <p:extLst>
      <p:ext uri="{BB962C8B-B14F-4D97-AF65-F5344CB8AC3E}">
        <p14:creationId xmlns="" xmlns:p14="http://schemas.microsoft.com/office/powerpoint/2010/main" val="4072113856"/>
      </p:ext>
    </p:extLst>
  </p:cSld>
  <p:clrMapOvr>
    <a:masterClrMapping/>
  </p:clrMapOvr>
  <mc:AlternateContent xmlns:mc="http://schemas.openxmlformats.org/markup-compatibility/2006">
    <mc:Choice xmlns="" xmlns:p14="http://schemas.microsoft.com/office/powerpoint/2010/main"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3200" b="1" dirty="0" smtClean="0">
                <a:solidFill>
                  <a:srgbClr val="990000"/>
                </a:solidFill>
              </a:rPr>
              <a:t>		</a:t>
            </a:r>
            <a:br>
              <a:rPr lang="en-IE" sz="3200" b="1" dirty="0" smtClean="0">
                <a:solidFill>
                  <a:srgbClr val="990000"/>
                </a:solidFill>
              </a:rPr>
            </a:b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r>
              <a:rPr lang="en-IE" sz="1800" b="1" dirty="0">
                <a:solidFill>
                  <a:srgbClr val="990000"/>
                </a:solidFill>
              </a:rPr>
              <a:t/>
            </a:r>
            <a:br>
              <a:rPr lang="en-IE" sz="1800" b="1" dirty="0">
                <a:solidFill>
                  <a:srgbClr val="990000"/>
                </a:solidFill>
              </a:rPr>
            </a:br>
            <a:endParaRPr lang="en-IE" sz="1800" b="1" dirty="0">
              <a:solidFill>
                <a:srgbClr val="990000"/>
              </a:solidFill>
            </a:endParaRPr>
          </a:p>
        </p:txBody>
      </p:sp>
      <p:sp>
        <p:nvSpPr>
          <p:cNvPr id="3" name="Content Placeholder 2"/>
          <p:cNvSpPr>
            <a:spLocks noGrp="1"/>
          </p:cNvSpPr>
          <p:nvPr>
            <p:ph idx="1"/>
          </p:nvPr>
        </p:nvSpPr>
        <p:spPr>
          <a:xfrm>
            <a:off x="1194816" y="2085758"/>
            <a:ext cx="8940800" cy="3819645"/>
          </a:xfrm>
        </p:spPr>
        <p:txBody>
          <a:bodyPr/>
          <a:lstStyle/>
          <a:p>
            <a:pPr marL="0" indent="0" algn="ctr">
              <a:lnSpc>
                <a:spcPct val="150000"/>
              </a:lnSpc>
              <a:buNone/>
            </a:pPr>
            <a:r>
              <a:rPr lang="en-GB" b="1" dirty="0"/>
              <a:t>In </a:t>
            </a:r>
            <a:r>
              <a:rPr lang="en-GB" b="1" dirty="0" err="1" smtClean="0"/>
              <a:t>questa</a:t>
            </a:r>
            <a:r>
              <a:rPr lang="en-GB" b="1" dirty="0" smtClean="0"/>
              <a:t> </a:t>
            </a:r>
            <a:r>
              <a:rPr lang="en-GB" b="1" dirty="0" err="1" smtClean="0"/>
              <a:t>unità</a:t>
            </a:r>
            <a:r>
              <a:rPr lang="en-GB" b="1" dirty="0" smtClean="0"/>
              <a:t> </a:t>
            </a:r>
            <a:r>
              <a:rPr lang="en-GB" b="1" dirty="0" err="1" smtClean="0"/>
              <a:t>impareremo</a:t>
            </a:r>
            <a:r>
              <a:rPr lang="en-GB" b="1" dirty="0" smtClean="0"/>
              <a:t> come </a:t>
            </a:r>
            <a:r>
              <a:rPr lang="en-GB" b="1" dirty="0" err="1" smtClean="0"/>
              <a:t>riconoscere</a:t>
            </a:r>
            <a:r>
              <a:rPr lang="en-GB" b="1" dirty="0" smtClean="0"/>
              <a:t> i </a:t>
            </a:r>
            <a:r>
              <a:rPr lang="en-GB" b="1" dirty="0" err="1" smtClean="0"/>
              <a:t>canali</a:t>
            </a:r>
            <a:r>
              <a:rPr lang="en-GB" b="1" dirty="0" smtClean="0"/>
              <a:t> di </a:t>
            </a:r>
            <a:r>
              <a:rPr lang="en-GB" b="1" dirty="0" err="1" smtClean="0"/>
              <a:t>vendita</a:t>
            </a:r>
            <a:r>
              <a:rPr lang="en-GB" b="1" dirty="0" smtClean="0"/>
              <a:t> </a:t>
            </a:r>
            <a:r>
              <a:rPr lang="en-GB" b="1" dirty="0" err="1" smtClean="0"/>
              <a:t>appropriati</a:t>
            </a:r>
            <a:r>
              <a:rPr lang="en-GB" b="1" dirty="0" smtClean="0"/>
              <a:t> per le </a:t>
            </a:r>
            <a:r>
              <a:rPr lang="en-GB" b="1" dirty="0" err="1" smtClean="0"/>
              <a:t>imprese</a:t>
            </a:r>
            <a:r>
              <a:rPr lang="en-GB" b="1" dirty="0" smtClean="0"/>
              <a:t> </a:t>
            </a:r>
            <a:r>
              <a:rPr lang="en-GB" b="1" dirty="0" err="1" smtClean="0"/>
              <a:t>rurali</a:t>
            </a:r>
            <a:r>
              <a:rPr lang="en-GB" b="1" dirty="0" smtClean="0"/>
              <a:t> e </a:t>
            </a:r>
            <a:r>
              <a:rPr lang="en-GB" b="1" dirty="0" err="1" smtClean="0"/>
              <a:t>sfruttarli</a:t>
            </a:r>
            <a:r>
              <a:rPr lang="en-GB" b="1" dirty="0" smtClean="0"/>
              <a:t> al </a:t>
            </a:r>
            <a:r>
              <a:rPr lang="en-GB" b="1" dirty="0" err="1" smtClean="0"/>
              <a:t>meglio</a:t>
            </a:r>
            <a:r>
              <a:rPr lang="en-GB" b="1" dirty="0" smtClean="0"/>
              <a:t>.</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3960366" cy="584775"/>
          </a:xfrm>
          <a:prstGeom prst="rect">
            <a:avLst/>
          </a:prstGeom>
        </p:spPr>
        <p:txBody>
          <a:bodyPr wrap="square">
            <a:spAutoFit/>
          </a:bodyPr>
          <a:lstStyle/>
          <a:p>
            <a:r>
              <a:rPr lang="en-IE" sz="3200" b="1" dirty="0" err="1" smtClean="0">
                <a:solidFill>
                  <a:srgbClr val="990000"/>
                </a:solidFill>
              </a:rPr>
              <a:t>Obiettivo</a:t>
            </a:r>
            <a:r>
              <a:rPr lang="en-IE" sz="3200" b="1" dirty="0" smtClean="0">
                <a:solidFill>
                  <a:srgbClr val="990000"/>
                </a:solidFill>
              </a:rPr>
              <a:t> </a:t>
            </a:r>
            <a:r>
              <a:rPr lang="en-IE" sz="3200" b="1" dirty="0" err="1" smtClean="0">
                <a:solidFill>
                  <a:srgbClr val="990000"/>
                </a:solidFill>
              </a:rPr>
              <a:t>dell’Unità</a:t>
            </a:r>
            <a:endParaRPr lang="el-GR" sz="3200" b="1" dirty="0" smtClean="0">
              <a:solidFill>
                <a:srgbClr val="990000"/>
              </a:solidFill>
            </a:endParaRPr>
          </a:p>
        </p:txBody>
      </p:sp>
    </p:spTree>
    <p:extLst>
      <p:ext uri="{BB962C8B-B14F-4D97-AF65-F5344CB8AC3E}">
        <p14:creationId xmlns="" xmlns:p14="http://schemas.microsoft.com/office/powerpoint/2010/main" val="393951347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2000" b="1" i="1" dirty="0" smtClean="0">
                <a:solidFill>
                  <a:schemeClr val="tx1"/>
                </a:solidFill>
              </a:rPr>
              <a:t/>
            </a:r>
            <a:br>
              <a:rPr lang="en-US" sz="2000" b="1" i="1" dirty="0" smtClean="0">
                <a:solidFill>
                  <a:schemeClr val="tx1"/>
                </a:solidFill>
              </a:rPr>
            </a:b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endParaRPr lang="es-ES" altLang="es-ES" sz="1800" b="1" dirty="0">
              <a:solidFill>
                <a:srgbClr val="0070C0"/>
              </a:solidFill>
            </a:endParaRPr>
          </a:p>
        </p:txBody>
      </p:sp>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err="1" smtClean="0"/>
              <a:t>Alla</a:t>
            </a:r>
            <a:r>
              <a:rPr lang="en-IE" sz="2800" b="1" dirty="0" smtClean="0"/>
              <a:t> fine del modulo </a:t>
            </a:r>
            <a:r>
              <a:rPr lang="en-IE" sz="2800" b="1" u="sng" dirty="0" err="1" smtClean="0">
                <a:solidFill>
                  <a:srgbClr val="003366"/>
                </a:solidFill>
              </a:rPr>
              <a:t>sarai</a:t>
            </a:r>
            <a:r>
              <a:rPr lang="en-IE" sz="2800" b="1" u="sng" dirty="0" smtClean="0">
                <a:solidFill>
                  <a:srgbClr val="003366"/>
                </a:solidFill>
              </a:rPr>
              <a:t> in </a:t>
            </a:r>
            <a:r>
              <a:rPr lang="en-IE" sz="2800" b="1" u="sng" dirty="0" err="1" smtClean="0">
                <a:solidFill>
                  <a:srgbClr val="003366"/>
                </a:solidFill>
              </a:rPr>
              <a:t>grado</a:t>
            </a:r>
            <a:r>
              <a:rPr lang="en-IE" sz="2800" b="1" u="sng" dirty="0" smtClean="0">
                <a:solidFill>
                  <a:srgbClr val="003366"/>
                </a:solidFill>
              </a:rPr>
              <a:t> di:</a:t>
            </a:r>
            <a:endParaRPr lang="en-IE" sz="2800" b="1" u="sng" dirty="0">
              <a:solidFill>
                <a:srgbClr val="003366"/>
              </a:solidFill>
            </a:endParaRPr>
          </a:p>
          <a:p>
            <a:pPr marL="514350" indent="-514350">
              <a:lnSpc>
                <a:spcPct val="150000"/>
              </a:lnSpc>
              <a:buFont typeface="+mj-lt"/>
              <a:buAutoNum type="arabicPeriod"/>
            </a:pPr>
            <a:r>
              <a:rPr lang="en-GB" sz="2800" b="1" dirty="0" err="1" smtClean="0"/>
              <a:t>Riconoscere</a:t>
            </a:r>
            <a:r>
              <a:rPr lang="en-GB" sz="2800" b="1" dirty="0" smtClean="0"/>
              <a:t> i </a:t>
            </a:r>
            <a:r>
              <a:rPr lang="en-GB" sz="2800" b="1" dirty="0" err="1" smtClean="0"/>
              <a:t>canali</a:t>
            </a:r>
            <a:r>
              <a:rPr lang="en-GB" sz="2800" b="1" dirty="0" smtClean="0"/>
              <a:t> di </a:t>
            </a:r>
            <a:r>
              <a:rPr lang="en-GB" sz="2800" b="1" dirty="0" err="1" smtClean="0"/>
              <a:t>vendita</a:t>
            </a:r>
            <a:r>
              <a:rPr lang="en-GB" sz="2800" b="1" dirty="0" smtClean="0"/>
              <a:t> </a:t>
            </a:r>
            <a:r>
              <a:rPr lang="en-GB" sz="2800" b="1" dirty="0" err="1" smtClean="0"/>
              <a:t>appropriati</a:t>
            </a:r>
            <a:r>
              <a:rPr lang="en-GB" sz="2800" b="1" dirty="0" smtClean="0"/>
              <a:t> per le </a:t>
            </a:r>
            <a:r>
              <a:rPr lang="en-GB" sz="2800" b="1" dirty="0" err="1" smtClean="0"/>
              <a:t>imprese</a:t>
            </a:r>
            <a:r>
              <a:rPr lang="en-GB" sz="2800" b="1" dirty="0" smtClean="0"/>
              <a:t> </a:t>
            </a:r>
            <a:r>
              <a:rPr lang="en-GB" sz="2800" b="1" dirty="0" err="1" smtClean="0"/>
              <a:t>rurali</a:t>
            </a:r>
            <a:r>
              <a:rPr lang="en-GB" sz="2800" b="1" dirty="0" smtClean="0"/>
              <a:t> e </a:t>
            </a:r>
            <a:r>
              <a:rPr lang="en-GB" sz="2800" b="1" dirty="0" err="1" smtClean="0"/>
              <a:t>sfruttarli</a:t>
            </a:r>
            <a:r>
              <a:rPr lang="en-GB" sz="2800" b="1" dirty="0" smtClean="0"/>
              <a:t> al </a:t>
            </a:r>
            <a:r>
              <a:rPr lang="en-GB" sz="2800" b="1" dirty="0" err="1" smtClean="0"/>
              <a:t>meglio</a:t>
            </a:r>
            <a:endParaRPr lang="en-GB" sz="2800" b="1" dirty="0"/>
          </a:p>
          <a:p>
            <a:pPr marL="514350" indent="-514350">
              <a:lnSpc>
                <a:spcPct val="150000"/>
              </a:lnSpc>
              <a:buFont typeface="+mj-lt"/>
              <a:buAutoNum type="arabicPeriod"/>
            </a:pPr>
            <a:r>
              <a:rPr lang="en-GB" sz="2800" b="1" dirty="0" err="1" smtClean="0"/>
              <a:t>Comprendere</a:t>
            </a:r>
            <a:r>
              <a:rPr lang="en-GB" sz="2800" b="1" dirty="0" smtClean="0"/>
              <a:t> </a:t>
            </a:r>
            <a:r>
              <a:rPr lang="en-GB" sz="2800" b="1" dirty="0" err="1" smtClean="0"/>
              <a:t>il</a:t>
            </a:r>
            <a:r>
              <a:rPr lang="en-GB" sz="2800" b="1" dirty="0" smtClean="0"/>
              <a:t> </a:t>
            </a:r>
            <a:r>
              <a:rPr lang="en-GB" sz="2800" b="1" dirty="0" err="1" smtClean="0"/>
              <a:t>vantaggio</a:t>
            </a:r>
            <a:r>
              <a:rPr lang="en-GB" sz="2800" b="1" dirty="0" smtClean="0"/>
              <a:t> </a:t>
            </a:r>
            <a:r>
              <a:rPr lang="en-GB" sz="2800" b="1" dirty="0" err="1" smtClean="0"/>
              <a:t>che</a:t>
            </a:r>
            <a:r>
              <a:rPr lang="en-GB" sz="2800" b="1" dirty="0" smtClean="0"/>
              <a:t> </a:t>
            </a:r>
            <a:r>
              <a:rPr lang="en-GB" sz="2800" b="1" dirty="0" err="1" smtClean="0"/>
              <a:t>ogni</a:t>
            </a:r>
            <a:r>
              <a:rPr lang="en-GB" sz="2800" b="1" dirty="0" smtClean="0"/>
              <a:t> </a:t>
            </a:r>
            <a:r>
              <a:rPr lang="en-GB" sz="2800" b="1" dirty="0" err="1" smtClean="0"/>
              <a:t>canale</a:t>
            </a:r>
            <a:r>
              <a:rPr lang="en-GB" sz="2800" b="1" dirty="0" smtClean="0"/>
              <a:t> di </a:t>
            </a:r>
            <a:r>
              <a:rPr lang="en-GB" sz="2800" b="1" dirty="0" err="1" smtClean="0"/>
              <a:t>vendita</a:t>
            </a:r>
            <a:r>
              <a:rPr lang="en-GB" sz="2800" b="1" dirty="0" smtClean="0"/>
              <a:t> </a:t>
            </a:r>
            <a:r>
              <a:rPr lang="en-GB" sz="2800" b="1" dirty="0" err="1" smtClean="0"/>
              <a:t>rappresenta</a:t>
            </a:r>
            <a:r>
              <a:rPr lang="en-GB" sz="2800" b="1" dirty="0" smtClean="0"/>
              <a:t> per la </a:t>
            </a:r>
            <a:r>
              <a:rPr lang="en-GB" sz="2800" b="1" dirty="0" err="1" smtClean="0"/>
              <a:t>tua</a:t>
            </a:r>
            <a:r>
              <a:rPr lang="en-GB" sz="2800" b="1" dirty="0" smtClean="0"/>
              <a:t> </a:t>
            </a:r>
            <a:r>
              <a:rPr lang="en-GB" sz="2800" b="1" dirty="0" err="1" smtClean="0"/>
              <a:t>azienda</a:t>
            </a:r>
            <a:endParaRPr lang="en-GB"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smtClean="0">
                <a:solidFill>
                  <a:srgbClr val="990000"/>
                </a:solidFill>
              </a:rPr>
              <a:t>Risultati di apprendimento attesi</a:t>
            </a:r>
            <a:endParaRPr lang="el-GR" sz="3200" dirty="0">
              <a:solidFill>
                <a:srgbClr val="990000"/>
              </a:solidFill>
            </a:endParaRPr>
          </a:p>
        </p:txBody>
      </p:sp>
    </p:spTree>
    <p:extLst>
      <p:ext uri="{BB962C8B-B14F-4D97-AF65-F5344CB8AC3E}">
        <p14:creationId xmlns="" xmlns:p14="http://schemas.microsoft.com/office/powerpoint/2010/main" val="304737071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6361" y="0"/>
            <a:ext cx="10972800" cy="1143000"/>
          </a:xfrm>
        </p:spPr>
        <p:txBody>
          <a:bodyPr/>
          <a:lstStyle/>
          <a:p>
            <a:pPr algn="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endParaRPr lang="en-IE" sz="2800" b="1" dirty="0">
              <a:solidFill>
                <a:srgbClr val="0B0AFD"/>
              </a:solidFill>
            </a:endParaRPr>
          </a:p>
        </p:txBody>
      </p:sp>
      <p:sp>
        <p:nvSpPr>
          <p:cNvPr id="3" name="Content Placeholder 2"/>
          <p:cNvSpPr>
            <a:spLocks noGrp="1"/>
          </p:cNvSpPr>
          <p:nvPr>
            <p:ph idx="1"/>
          </p:nvPr>
        </p:nvSpPr>
        <p:spPr>
          <a:xfrm>
            <a:off x="346363" y="893617"/>
            <a:ext cx="11845637" cy="5715001"/>
          </a:xfrm>
        </p:spPr>
        <p:txBody>
          <a:bodyPr/>
          <a:lstStyle/>
          <a:p>
            <a:pPr marL="0" indent="0">
              <a:buNone/>
            </a:pPr>
            <a:r>
              <a:rPr lang="en-GB" b="1" dirty="0" smtClean="0">
                <a:solidFill>
                  <a:srgbClr val="C00000"/>
                </a:solidFill>
                <a:latin typeface="+mj-lt"/>
                <a:ea typeface="+mj-ea"/>
                <a:cs typeface="+mj-cs"/>
              </a:rPr>
              <a:t>Dove</a:t>
            </a:r>
            <a:endParaRPr lang="es-ES" b="1" dirty="0">
              <a:solidFill>
                <a:srgbClr val="C00000"/>
              </a:solidFill>
              <a:latin typeface="+mj-lt"/>
              <a:ea typeface="+mj-ea"/>
              <a:cs typeface="+mj-cs"/>
            </a:endParaRPr>
          </a:p>
          <a:p>
            <a:pPr algn="just"/>
            <a:r>
              <a:rPr lang="en-GB" sz="1800" dirty="0"/>
              <a:t> </a:t>
            </a:r>
            <a:r>
              <a:rPr lang="en-GB" sz="1800" dirty="0" smtClean="0"/>
              <a:t>Se </a:t>
            </a:r>
            <a:r>
              <a:rPr lang="en-GB" sz="1800" dirty="0" err="1" smtClean="0"/>
              <a:t>desideri</a:t>
            </a:r>
            <a:r>
              <a:rPr lang="en-GB" sz="1800" dirty="0" smtClean="0"/>
              <a:t> </a:t>
            </a:r>
            <a:r>
              <a:rPr lang="en-GB" sz="1800" dirty="0" err="1" smtClean="0"/>
              <a:t>avviare</a:t>
            </a:r>
            <a:r>
              <a:rPr lang="en-GB" sz="1800" dirty="0" smtClean="0"/>
              <a:t> </a:t>
            </a:r>
            <a:r>
              <a:rPr lang="en-GB" sz="1800" dirty="0" err="1" smtClean="0"/>
              <a:t>il</a:t>
            </a:r>
            <a:r>
              <a:rPr lang="en-GB" sz="1800" dirty="0" smtClean="0"/>
              <a:t> </a:t>
            </a:r>
            <a:r>
              <a:rPr lang="en-GB" sz="1800" dirty="0" err="1" smtClean="0"/>
              <a:t>tuo</a:t>
            </a:r>
            <a:r>
              <a:rPr lang="en-GB" sz="1800" dirty="0" smtClean="0"/>
              <a:t> store online </a:t>
            </a:r>
            <a:r>
              <a:rPr lang="en-GB" sz="1800" dirty="0" err="1" smtClean="0"/>
              <a:t>probabilmente</a:t>
            </a:r>
            <a:r>
              <a:rPr lang="en-GB" sz="1800" dirty="0" smtClean="0"/>
              <a:t> </a:t>
            </a:r>
            <a:r>
              <a:rPr lang="en-GB" sz="1800" dirty="0" err="1" smtClean="0"/>
              <a:t>avra</a:t>
            </a:r>
            <a:r>
              <a:rPr lang="en-GB" sz="1800" dirty="0" smtClean="0"/>
              <a:t> i </a:t>
            </a:r>
            <a:r>
              <a:rPr lang="en-GB" sz="1800" dirty="0" err="1" smtClean="0"/>
              <a:t>già</a:t>
            </a:r>
            <a:r>
              <a:rPr lang="en-GB" sz="1800" dirty="0" smtClean="0"/>
              <a:t> </a:t>
            </a:r>
            <a:r>
              <a:rPr lang="en-GB" sz="1800" dirty="0" err="1" smtClean="0"/>
              <a:t>qualche</a:t>
            </a:r>
            <a:r>
              <a:rPr lang="en-GB" sz="1800" dirty="0" smtClean="0"/>
              <a:t> idea </a:t>
            </a:r>
            <a:r>
              <a:rPr lang="en-GB" sz="1800" dirty="0" err="1" smtClean="0"/>
              <a:t>su</a:t>
            </a:r>
            <a:r>
              <a:rPr lang="en-GB" sz="1800" dirty="0" smtClean="0"/>
              <a:t> </a:t>
            </a:r>
            <a:r>
              <a:rPr lang="en-GB" sz="1800" dirty="0" err="1" smtClean="0"/>
              <a:t>quale</a:t>
            </a:r>
            <a:r>
              <a:rPr lang="en-GB" sz="1800" dirty="0" smtClean="0"/>
              <a:t> </a:t>
            </a:r>
            <a:r>
              <a:rPr lang="en-GB" sz="1800" dirty="0" err="1" smtClean="0"/>
              <a:t>tipologia</a:t>
            </a:r>
            <a:r>
              <a:rPr lang="en-GB" sz="1800" dirty="0" smtClean="0"/>
              <a:t> di </a:t>
            </a:r>
            <a:r>
              <a:rPr lang="en-GB" sz="1800" dirty="0" err="1" smtClean="0"/>
              <a:t>prodotto</a:t>
            </a:r>
            <a:r>
              <a:rPr lang="en-GB" sz="1800" dirty="0" smtClean="0"/>
              <a:t>  </a:t>
            </a:r>
            <a:r>
              <a:rPr lang="en-GB" sz="1800" dirty="0" err="1" smtClean="0"/>
              <a:t>desideri</a:t>
            </a:r>
            <a:r>
              <a:rPr lang="en-GB" sz="1800" dirty="0" smtClean="0"/>
              <a:t> </a:t>
            </a:r>
            <a:r>
              <a:rPr lang="en-GB" sz="1800" dirty="0" err="1" smtClean="0"/>
              <a:t>vendere</a:t>
            </a:r>
            <a:r>
              <a:rPr lang="en-GB" sz="1800" dirty="0" smtClean="0"/>
              <a:t> e </a:t>
            </a:r>
            <a:r>
              <a:rPr lang="en-GB" sz="1800" dirty="0" err="1" smtClean="0"/>
              <a:t>quali</a:t>
            </a:r>
            <a:r>
              <a:rPr lang="en-GB" sz="1800" dirty="0" smtClean="0"/>
              <a:t> </a:t>
            </a:r>
            <a:r>
              <a:rPr lang="en-GB" sz="1800" dirty="0" err="1" smtClean="0"/>
              <a:t>sono</a:t>
            </a:r>
            <a:r>
              <a:rPr lang="en-GB" sz="1800" dirty="0" smtClean="0"/>
              <a:t> i </a:t>
            </a:r>
            <a:r>
              <a:rPr lang="en-GB" sz="1800" dirty="0" err="1" smtClean="0"/>
              <a:t>tuoi</a:t>
            </a:r>
            <a:r>
              <a:rPr lang="en-GB" sz="1800" dirty="0" smtClean="0"/>
              <a:t> </a:t>
            </a:r>
            <a:r>
              <a:rPr lang="en-GB" sz="1800" dirty="0" err="1" smtClean="0"/>
              <a:t>potenziali</a:t>
            </a:r>
            <a:r>
              <a:rPr lang="en-GB" sz="1800" dirty="0" smtClean="0"/>
              <a:t> </a:t>
            </a:r>
            <a:r>
              <a:rPr lang="en-GB" sz="1800" dirty="0" err="1" smtClean="0"/>
              <a:t>acquirenti</a:t>
            </a:r>
            <a:r>
              <a:rPr lang="en-GB" sz="1800" dirty="0" smtClean="0"/>
              <a:t>. </a:t>
            </a:r>
            <a:r>
              <a:rPr lang="en-GB" sz="1800" b="1" dirty="0" err="1" smtClean="0"/>
              <a:t>Rifletti</a:t>
            </a:r>
            <a:r>
              <a:rPr lang="en-GB" sz="1800" b="1" dirty="0" smtClean="0"/>
              <a:t> </a:t>
            </a:r>
            <a:r>
              <a:rPr lang="en-GB" sz="1800" b="1" dirty="0" err="1" smtClean="0"/>
              <a:t>su</a:t>
            </a:r>
            <a:r>
              <a:rPr lang="en-GB" sz="1800" b="1" dirty="0" smtClean="0"/>
              <a:t> </a:t>
            </a:r>
            <a:r>
              <a:rPr lang="en-GB" sz="1800" b="1" dirty="0" err="1" smtClean="0"/>
              <a:t>quale</a:t>
            </a:r>
            <a:r>
              <a:rPr lang="en-GB" sz="1800" b="1" dirty="0" smtClean="0"/>
              <a:t> </a:t>
            </a:r>
            <a:r>
              <a:rPr lang="en-GB" sz="1800" b="1" dirty="0" err="1" smtClean="0"/>
              <a:t>sia</a:t>
            </a:r>
            <a:r>
              <a:rPr lang="en-GB" sz="1800" b="1" dirty="0" smtClean="0"/>
              <a:t> </a:t>
            </a:r>
            <a:r>
              <a:rPr lang="en-GB" sz="1800" b="1" dirty="0" err="1" smtClean="0"/>
              <a:t>esattamente</a:t>
            </a:r>
            <a:r>
              <a:rPr lang="en-GB" sz="1800" b="1" dirty="0" smtClean="0"/>
              <a:t> la </a:t>
            </a:r>
            <a:r>
              <a:rPr lang="en-GB" sz="1800" b="1" dirty="0" err="1" smtClean="0"/>
              <a:t>tipologia</a:t>
            </a:r>
            <a:r>
              <a:rPr lang="en-GB" sz="1800" b="1" dirty="0" smtClean="0"/>
              <a:t> di </a:t>
            </a:r>
            <a:r>
              <a:rPr lang="en-GB" sz="1800" b="1" dirty="0" err="1" smtClean="0"/>
              <a:t>prodotto</a:t>
            </a:r>
            <a:r>
              <a:rPr lang="en-GB" sz="1800" b="1" dirty="0" smtClean="0"/>
              <a:t> </a:t>
            </a:r>
            <a:r>
              <a:rPr lang="en-GB" sz="1800" b="1" dirty="0" err="1" smtClean="0"/>
              <a:t>che</a:t>
            </a:r>
            <a:r>
              <a:rPr lang="en-GB" sz="1800" b="1" dirty="0" smtClean="0"/>
              <a:t> </a:t>
            </a:r>
            <a:r>
              <a:rPr lang="en-GB" sz="1800" b="1" dirty="0" err="1" smtClean="0"/>
              <a:t>vuoi</a:t>
            </a:r>
            <a:r>
              <a:rPr lang="en-GB" sz="1800" b="1" dirty="0" smtClean="0"/>
              <a:t> </a:t>
            </a:r>
            <a:r>
              <a:rPr lang="en-GB" sz="1800" b="1" dirty="0" err="1" smtClean="0"/>
              <a:t>inserire</a:t>
            </a:r>
            <a:r>
              <a:rPr lang="en-GB" sz="1800" b="1" dirty="0" smtClean="0"/>
              <a:t> </a:t>
            </a:r>
            <a:r>
              <a:rPr lang="en-GB" sz="1800" b="1" dirty="0" err="1" smtClean="0"/>
              <a:t>nel</a:t>
            </a:r>
            <a:r>
              <a:rPr lang="en-GB" sz="1800" b="1" dirty="0" smtClean="0"/>
              <a:t> </a:t>
            </a:r>
            <a:r>
              <a:rPr lang="en-GB" sz="1800" b="1" dirty="0" err="1" smtClean="0"/>
              <a:t>tuo</a:t>
            </a:r>
            <a:r>
              <a:rPr lang="en-GB" sz="1800" b="1" dirty="0" smtClean="0"/>
              <a:t> </a:t>
            </a:r>
            <a:r>
              <a:rPr lang="en-GB" sz="1800" b="1" dirty="0" err="1" smtClean="0"/>
              <a:t>negozio</a:t>
            </a:r>
            <a:r>
              <a:rPr lang="en-GB" sz="1800" b="1" dirty="0" smtClean="0"/>
              <a:t> e </a:t>
            </a:r>
            <a:r>
              <a:rPr lang="en-GB" sz="1800" b="1" dirty="0" err="1" smtClean="0"/>
              <a:t>il</a:t>
            </a:r>
            <a:r>
              <a:rPr lang="en-GB" sz="1800" b="1" dirty="0" smtClean="0"/>
              <a:t> </a:t>
            </a:r>
            <a:r>
              <a:rPr lang="en-GB" sz="1800" b="1" dirty="0" err="1" smtClean="0"/>
              <a:t>relativo</a:t>
            </a:r>
            <a:r>
              <a:rPr lang="en-GB" sz="1800" b="1" dirty="0" smtClean="0"/>
              <a:t> </a:t>
            </a:r>
            <a:r>
              <a:rPr lang="en-GB" sz="1800" b="1" dirty="0" err="1" smtClean="0"/>
              <a:t>prezzo</a:t>
            </a:r>
            <a:r>
              <a:rPr lang="en-GB" sz="1800" dirty="0" smtClean="0"/>
              <a:t>. Vale la </a:t>
            </a:r>
            <a:r>
              <a:rPr lang="en-GB" sz="1800" dirty="0" err="1" smtClean="0"/>
              <a:t>pena</a:t>
            </a:r>
            <a:r>
              <a:rPr lang="en-GB" sz="1800" dirty="0" smtClean="0"/>
              <a:t> </a:t>
            </a:r>
            <a:r>
              <a:rPr lang="en-GB" sz="1800" dirty="0" err="1" smtClean="0"/>
              <a:t>aprire</a:t>
            </a:r>
            <a:r>
              <a:rPr lang="en-GB" sz="1800" dirty="0" smtClean="0"/>
              <a:t> </a:t>
            </a:r>
            <a:r>
              <a:rPr lang="en-GB" sz="1800" dirty="0" err="1" smtClean="0"/>
              <a:t>uno</a:t>
            </a:r>
            <a:r>
              <a:rPr lang="en-GB" sz="1800" dirty="0" smtClean="0"/>
              <a:t> store online </a:t>
            </a:r>
            <a:r>
              <a:rPr lang="en-GB" sz="1800" dirty="0" err="1" smtClean="0"/>
              <a:t>specializzato</a:t>
            </a:r>
            <a:r>
              <a:rPr lang="en-GB" sz="1800" dirty="0" smtClean="0"/>
              <a:t> o è </a:t>
            </a:r>
            <a:r>
              <a:rPr lang="en-GB" sz="1800" dirty="0" err="1" smtClean="0"/>
              <a:t>il</a:t>
            </a:r>
            <a:r>
              <a:rPr lang="en-GB" sz="1800" dirty="0" smtClean="0"/>
              <a:t> </a:t>
            </a:r>
            <a:r>
              <a:rPr lang="en-GB" sz="1800" dirty="0" err="1" smtClean="0"/>
              <a:t>caso</a:t>
            </a:r>
            <a:r>
              <a:rPr lang="en-GB" sz="1800" dirty="0" smtClean="0"/>
              <a:t> </a:t>
            </a:r>
            <a:r>
              <a:rPr lang="en-GB" sz="1800" dirty="0" err="1" smtClean="0"/>
              <a:t>che</a:t>
            </a:r>
            <a:r>
              <a:rPr lang="en-GB" sz="1800" dirty="0" smtClean="0"/>
              <a:t> la </a:t>
            </a:r>
            <a:r>
              <a:rPr lang="en-GB" sz="1800" dirty="0" err="1" smtClean="0"/>
              <a:t>tua</a:t>
            </a:r>
            <a:r>
              <a:rPr lang="en-GB" sz="1800" dirty="0" smtClean="0"/>
              <a:t> </a:t>
            </a:r>
            <a:r>
              <a:rPr lang="en-GB" sz="1800" dirty="0" err="1" smtClean="0"/>
              <a:t>impresa</a:t>
            </a:r>
            <a:r>
              <a:rPr lang="en-GB" sz="1800" dirty="0" smtClean="0"/>
              <a:t> </a:t>
            </a:r>
            <a:r>
              <a:rPr lang="en-GB" sz="1800" dirty="0" err="1" smtClean="0"/>
              <a:t>rurale</a:t>
            </a:r>
            <a:r>
              <a:rPr lang="en-GB" sz="1800" dirty="0" smtClean="0"/>
              <a:t> </a:t>
            </a:r>
            <a:r>
              <a:rPr lang="en-GB" sz="1800" dirty="0" err="1" smtClean="0"/>
              <a:t>resti</a:t>
            </a:r>
            <a:r>
              <a:rPr lang="en-GB" sz="1800" dirty="0" smtClean="0"/>
              <a:t> non in </a:t>
            </a:r>
            <a:r>
              <a:rPr lang="en-GB" sz="1800" dirty="0" err="1" smtClean="0"/>
              <a:t>rete</a:t>
            </a:r>
            <a:r>
              <a:rPr lang="en-GB" sz="1800" dirty="0" smtClean="0"/>
              <a:t>? </a:t>
            </a:r>
            <a:r>
              <a:rPr lang="en-GB" sz="1800" dirty="0" err="1" smtClean="0"/>
              <a:t>Probabilmente</a:t>
            </a:r>
            <a:r>
              <a:rPr lang="en-GB" sz="1800" dirty="0" smtClean="0"/>
              <a:t> </a:t>
            </a:r>
            <a:r>
              <a:rPr lang="en-GB" sz="1800" dirty="0" err="1" smtClean="0"/>
              <a:t>puoi</a:t>
            </a:r>
            <a:r>
              <a:rPr lang="en-GB" sz="1800" dirty="0" smtClean="0"/>
              <a:t> </a:t>
            </a:r>
            <a:r>
              <a:rPr lang="en-GB" sz="1800" dirty="0" err="1" smtClean="0"/>
              <a:t>utilizzare</a:t>
            </a:r>
            <a:r>
              <a:rPr lang="en-GB" sz="1800" dirty="0" smtClean="0"/>
              <a:t> </a:t>
            </a:r>
            <a:r>
              <a:rPr lang="en-GB" sz="1800" dirty="0" err="1" smtClean="0"/>
              <a:t>sia</a:t>
            </a:r>
            <a:r>
              <a:rPr lang="en-GB" sz="1800" dirty="0" smtClean="0"/>
              <a:t> i </a:t>
            </a:r>
            <a:r>
              <a:rPr lang="en-GB" sz="1800" dirty="0" err="1" smtClean="0"/>
              <a:t>canali</a:t>
            </a:r>
            <a:r>
              <a:rPr lang="en-GB" sz="1800" dirty="0" smtClean="0"/>
              <a:t> di </a:t>
            </a:r>
            <a:r>
              <a:rPr lang="en-GB" sz="1800" dirty="0" err="1" smtClean="0"/>
              <a:t>vendita</a:t>
            </a:r>
            <a:r>
              <a:rPr lang="en-GB" sz="1800" dirty="0" smtClean="0"/>
              <a:t> online </a:t>
            </a:r>
            <a:r>
              <a:rPr lang="en-GB" sz="1800" dirty="0" err="1" smtClean="0"/>
              <a:t>che</a:t>
            </a:r>
            <a:r>
              <a:rPr lang="en-GB" sz="1800" dirty="0" smtClean="0"/>
              <a:t> </a:t>
            </a:r>
            <a:r>
              <a:rPr lang="en-GB" sz="1800" dirty="0" err="1" smtClean="0"/>
              <a:t>quelli</a:t>
            </a:r>
            <a:r>
              <a:rPr lang="en-GB" sz="1800" dirty="0" smtClean="0"/>
              <a:t> offline, ma </a:t>
            </a:r>
            <a:r>
              <a:rPr lang="en-GB" sz="1800" dirty="0" err="1" smtClean="0"/>
              <a:t>accertati</a:t>
            </a:r>
            <a:r>
              <a:rPr lang="en-GB" sz="1800" dirty="0" smtClean="0"/>
              <a:t> di aver </a:t>
            </a:r>
            <a:r>
              <a:rPr lang="en-GB" sz="1800" dirty="0" err="1" smtClean="0"/>
              <a:t>considerato</a:t>
            </a:r>
            <a:r>
              <a:rPr lang="en-GB" sz="1800" dirty="0" smtClean="0"/>
              <a:t> </a:t>
            </a:r>
            <a:r>
              <a:rPr lang="en-GB" sz="1800" dirty="0" err="1" smtClean="0"/>
              <a:t>tutti</a:t>
            </a:r>
            <a:r>
              <a:rPr lang="en-GB" sz="1800" dirty="0" smtClean="0"/>
              <a:t> i pro e i </a:t>
            </a:r>
            <a:r>
              <a:rPr lang="en-GB" sz="1800" dirty="0" err="1" smtClean="0"/>
              <a:t>contro</a:t>
            </a:r>
            <a:r>
              <a:rPr lang="en-GB" sz="1800" dirty="0" smtClean="0"/>
              <a:t>. </a:t>
            </a:r>
            <a:endParaRPr lang="en-GB" sz="1800" dirty="0"/>
          </a:p>
          <a:p>
            <a:pPr algn="just"/>
            <a:r>
              <a:rPr lang="en-GB" sz="1800" dirty="0" smtClean="0"/>
              <a:t>Per </a:t>
            </a:r>
            <a:r>
              <a:rPr lang="en-GB" sz="1800" dirty="0" err="1" smtClean="0"/>
              <a:t>vendere</a:t>
            </a:r>
            <a:r>
              <a:rPr lang="en-GB" sz="1800" dirty="0" smtClean="0"/>
              <a:t> </a:t>
            </a:r>
            <a:r>
              <a:rPr lang="en-GB" sz="1800" dirty="0" err="1" smtClean="0"/>
              <a:t>prodotti</a:t>
            </a:r>
            <a:r>
              <a:rPr lang="en-GB" sz="1800" dirty="0" smtClean="0"/>
              <a:t> online </a:t>
            </a:r>
            <a:r>
              <a:rPr lang="en-GB" sz="1800" dirty="0" err="1" smtClean="0"/>
              <a:t>devi</a:t>
            </a:r>
            <a:r>
              <a:rPr lang="en-GB" sz="1800" dirty="0" smtClean="0"/>
              <a:t> </a:t>
            </a:r>
            <a:r>
              <a:rPr lang="en-GB" sz="1800" dirty="0" err="1" smtClean="0"/>
              <a:t>poter</a:t>
            </a:r>
            <a:r>
              <a:rPr lang="en-GB" sz="1800" dirty="0" smtClean="0"/>
              <a:t> </a:t>
            </a:r>
            <a:r>
              <a:rPr lang="en-GB" sz="1800" dirty="0" err="1" smtClean="0"/>
              <a:t>rispondere</a:t>
            </a:r>
            <a:r>
              <a:rPr lang="en-GB" sz="1800" dirty="0" smtClean="0"/>
              <a:t> a </a:t>
            </a:r>
            <a:r>
              <a:rPr lang="en-GB" sz="1800" dirty="0" err="1" smtClean="0"/>
              <a:t>una</a:t>
            </a:r>
            <a:r>
              <a:rPr lang="en-GB" sz="1800" dirty="0" smtClean="0"/>
              <a:t> </a:t>
            </a:r>
            <a:r>
              <a:rPr lang="en-GB" sz="1800" dirty="0" err="1" smtClean="0"/>
              <a:t>domanda</a:t>
            </a:r>
            <a:r>
              <a:rPr lang="en-GB" sz="1800" dirty="0" smtClean="0"/>
              <a:t> </a:t>
            </a:r>
            <a:r>
              <a:rPr lang="en-GB" sz="1800" dirty="0" err="1" smtClean="0"/>
              <a:t>basilare</a:t>
            </a:r>
            <a:r>
              <a:rPr lang="en-GB" sz="1800" dirty="0" smtClean="0"/>
              <a:t>: </a:t>
            </a:r>
            <a:r>
              <a:rPr lang="en-GB" sz="1800" b="1" dirty="0" smtClean="0"/>
              <a:t>dove?</a:t>
            </a:r>
            <a:r>
              <a:rPr lang="en-GB" sz="1800" dirty="0" smtClean="0"/>
              <a:t> Prima di </a:t>
            </a:r>
            <a:r>
              <a:rPr lang="en-GB" sz="1800" dirty="0" err="1" smtClean="0"/>
              <a:t>tutto</a:t>
            </a:r>
            <a:r>
              <a:rPr lang="en-GB" sz="1800" dirty="0" smtClean="0"/>
              <a:t> </a:t>
            </a:r>
            <a:r>
              <a:rPr lang="en-GB" sz="1800" dirty="0" err="1" smtClean="0"/>
              <a:t>devi</a:t>
            </a:r>
            <a:r>
              <a:rPr lang="en-GB" sz="1800" dirty="0" smtClean="0"/>
              <a:t> </a:t>
            </a:r>
            <a:r>
              <a:rPr lang="en-GB" sz="1800" dirty="0" err="1" smtClean="0"/>
              <a:t>decidere</a:t>
            </a:r>
            <a:r>
              <a:rPr lang="en-GB" sz="1800" dirty="0" smtClean="0"/>
              <a:t> se </a:t>
            </a:r>
            <a:r>
              <a:rPr lang="en-GB" sz="1800" dirty="0" err="1" smtClean="0"/>
              <a:t>vuoi</a:t>
            </a:r>
            <a:r>
              <a:rPr lang="en-GB" sz="1800" dirty="0" smtClean="0"/>
              <a:t> </a:t>
            </a:r>
            <a:r>
              <a:rPr lang="en-GB" sz="1800" dirty="0" err="1" smtClean="0"/>
              <a:t>sviluppare</a:t>
            </a:r>
            <a:r>
              <a:rPr lang="en-GB" sz="1800" dirty="0" smtClean="0"/>
              <a:t> </a:t>
            </a:r>
            <a:r>
              <a:rPr lang="en-GB" sz="1800" dirty="0" err="1" smtClean="0"/>
              <a:t>una</a:t>
            </a:r>
            <a:r>
              <a:rPr lang="en-GB" sz="1800" dirty="0" smtClean="0"/>
              <a:t> </a:t>
            </a:r>
            <a:r>
              <a:rPr lang="en-GB" sz="1800" dirty="0" err="1" smtClean="0"/>
              <a:t>tua</a:t>
            </a:r>
            <a:r>
              <a:rPr lang="en-GB" sz="1800" dirty="0" smtClean="0"/>
              <a:t> </a:t>
            </a:r>
            <a:r>
              <a:rPr lang="en-GB" sz="1800" b="1" dirty="0" err="1" smtClean="0"/>
              <a:t>propria</a:t>
            </a:r>
            <a:r>
              <a:rPr lang="en-GB" sz="1800" b="1" dirty="0" smtClean="0"/>
              <a:t> </a:t>
            </a:r>
            <a:r>
              <a:rPr lang="en-GB" sz="1800" b="1" dirty="0" err="1" smtClean="0"/>
              <a:t>piattaforma</a:t>
            </a:r>
            <a:r>
              <a:rPr lang="en-GB" sz="1800" b="1" dirty="0" smtClean="0"/>
              <a:t> online, </a:t>
            </a:r>
            <a:r>
              <a:rPr lang="en-GB" sz="1800" dirty="0" smtClean="0"/>
              <a:t>o se non </a:t>
            </a:r>
            <a:r>
              <a:rPr lang="en-GB" sz="1800" dirty="0" err="1" smtClean="0"/>
              <a:t>hai</a:t>
            </a:r>
            <a:r>
              <a:rPr lang="en-GB" sz="1800" dirty="0" smtClean="0"/>
              <a:t> a </a:t>
            </a:r>
            <a:r>
              <a:rPr lang="en-GB" sz="1800" dirty="0" err="1" smtClean="0"/>
              <a:t>disposizione</a:t>
            </a:r>
            <a:r>
              <a:rPr lang="en-GB" sz="1800" dirty="0" smtClean="0"/>
              <a:t> </a:t>
            </a:r>
            <a:r>
              <a:rPr lang="en-GB" sz="1800" dirty="0" err="1" smtClean="0"/>
              <a:t>una</a:t>
            </a:r>
            <a:r>
              <a:rPr lang="en-GB" sz="1800" dirty="0" smtClean="0"/>
              <a:t> </a:t>
            </a:r>
            <a:r>
              <a:rPr lang="en-GB" sz="1800" dirty="0" err="1" smtClean="0"/>
              <a:t>sufficiente</a:t>
            </a:r>
            <a:r>
              <a:rPr lang="en-GB" sz="1800" dirty="0" smtClean="0"/>
              <a:t> </a:t>
            </a:r>
            <a:r>
              <a:rPr lang="en-GB" sz="1800" dirty="0" err="1" smtClean="0"/>
              <a:t>quantità</a:t>
            </a:r>
            <a:r>
              <a:rPr lang="en-GB" sz="1800" dirty="0" smtClean="0"/>
              <a:t> di tempo e </a:t>
            </a:r>
            <a:r>
              <a:rPr lang="en-GB" sz="1800" dirty="0" err="1" smtClean="0"/>
              <a:t>denaro</a:t>
            </a:r>
            <a:r>
              <a:rPr lang="en-GB" sz="1800" dirty="0" smtClean="0"/>
              <a:t> da </a:t>
            </a:r>
            <a:r>
              <a:rPr lang="en-GB" sz="1800" dirty="0" err="1" smtClean="0"/>
              <a:t>dedicare</a:t>
            </a:r>
            <a:r>
              <a:rPr lang="en-GB" sz="1800" dirty="0" smtClean="0"/>
              <a:t> </a:t>
            </a:r>
            <a:r>
              <a:rPr lang="en-GB" sz="1800" dirty="0" err="1" smtClean="0"/>
              <a:t>alla</a:t>
            </a:r>
            <a:r>
              <a:rPr lang="en-GB" sz="1800" dirty="0" smtClean="0"/>
              <a:t> </a:t>
            </a:r>
            <a:r>
              <a:rPr lang="en-GB" sz="1800" dirty="0" err="1" smtClean="0"/>
              <a:t>creazione</a:t>
            </a:r>
            <a:r>
              <a:rPr lang="en-GB" sz="1800" dirty="0" smtClean="0"/>
              <a:t> </a:t>
            </a:r>
            <a:r>
              <a:rPr lang="en-GB" sz="1800" dirty="0" err="1" smtClean="0"/>
              <a:t>della</a:t>
            </a:r>
            <a:r>
              <a:rPr lang="en-GB" sz="1800" dirty="0" smtClean="0"/>
              <a:t> </a:t>
            </a:r>
            <a:r>
              <a:rPr lang="en-GB" sz="1800" dirty="0" err="1" smtClean="0"/>
              <a:t>tua</a:t>
            </a:r>
            <a:r>
              <a:rPr lang="en-GB" sz="1800" dirty="0" smtClean="0"/>
              <a:t> </a:t>
            </a:r>
            <a:r>
              <a:rPr lang="en-GB" sz="1800" dirty="0" err="1" smtClean="0"/>
              <a:t>piattaforma</a:t>
            </a:r>
            <a:r>
              <a:rPr lang="en-GB" sz="1800" dirty="0" smtClean="0"/>
              <a:t>, </a:t>
            </a:r>
            <a:r>
              <a:rPr lang="en-GB" sz="1800" dirty="0" err="1" smtClean="0"/>
              <a:t>puoi</a:t>
            </a:r>
            <a:r>
              <a:rPr lang="en-GB" sz="1800" dirty="0" smtClean="0"/>
              <a:t> </a:t>
            </a:r>
            <a:r>
              <a:rPr lang="en-GB" sz="1800" dirty="0" err="1" smtClean="0"/>
              <a:t>appoggiarti</a:t>
            </a:r>
            <a:r>
              <a:rPr lang="en-GB" sz="1800" dirty="0" smtClean="0"/>
              <a:t> a </a:t>
            </a:r>
            <a:r>
              <a:rPr lang="en-GB" sz="1800" dirty="0" err="1" smtClean="0"/>
              <a:t>piattaforme</a:t>
            </a:r>
            <a:r>
              <a:rPr lang="en-GB" sz="1800" dirty="0" smtClean="0"/>
              <a:t> di </a:t>
            </a:r>
            <a:r>
              <a:rPr lang="en-GB" sz="1800" dirty="0" err="1" smtClean="0"/>
              <a:t>vendita</a:t>
            </a:r>
            <a:r>
              <a:rPr lang="en-GB" sz="1800" dirty="0" smtClean="0"/>
              <a:t> online </a:t>
            </a:r>
            <a:r>
              <a:rPr lang="en-GB" sz="1800" dirty="0" err="1" smtClean="0"/>
              <a:t>esterne</a:t>
            </a:r>
            <a:r>
              <a:rPr lang="en-GB" sz="1800" dirty="0" smtClean="0"/>
              <a:t> come </a:t>
            </a:r>
            <a:r>
              <a:rPr lang="en-GB" sz="1800" b="1" dirty="0" err="1" smtClean="0"/>
              <a:t>Etsy</a:t>
            </a:r>
            <a:r>
              <a:rPr lang="en-GB" sz="1800" b="1" dirty="0"/>
              <a:t>, Amazon, eBay or even </a:t>
            </a:r>
            <a:r>
              <a:rPr lang="en-GB" sz="1800" b="1" dirty="0" smtClean="0"/>
              <a:t>Facebook</a:t>
            </a:r>
            <a:r>
              <a:rPr lang="en-US" sz="1800" dirty="0" smtClean="0"/>
              <a:t>, </a:t>
            </a:r>
            <a:r>
              <a:rPr lang="en-US" sz="1800" dirty="0" err="1" smtClean="0"/>
              <a:t>attraverso</a:t>
            </a:r>
            <a:r>
              <a:rPr lang="en-US" sz="1800" dirty="0" smtClean="0"/>
              <a:t> le </a:t>
            </a:r>
            <a:r>
              <a:rPr lang="en-US" sz="1800" dirty="0" err="1" smtClean="0"/>
              <a:t>quali</a:t>
            </a:r>
            <a:r>
              <a:rPr lang="en-US" sz="1800" dirty="0" smtClean="0"/>
              <a:t> </a:t>
            </a:r>
            <a:r>
              <a:rPr lang="en-US" sz="1800" dirty="0" err="1" smtClean="0"/>
              <a:t>puoi</a:t>
            </a:r>
            <a:r>
              <a:rPr lang="en-US" sz="1800" dirty="0" smtClean="0"/>
              <a:t> </a:t>
            </a:r>
            <a:r>
              <a:rPr lang="en-US" sz="1800" dirty="0" err="1" smtClean="0"/>
              <a:t>vendere</a:t>
            </a:r>
            <a:r>
              <a:rPr lang="en-US" sz="1800" dirty="0" smtClean="0"/>
              <a:t> </a:t>
            </a:r>
            <a:r>
              <a:rPr lang="en-US" sz="1800" dirty="0" err="1" smtClean="0"/>
              <a:t>direttamente</a:t>
            </a:r>
            <a:r>
              <a:rPr lang="en-US" sz="1800" dirty="0" smtClean="0"/>
              <a:t> </a:t>
            </a:r>
            <a:r>
              <a:rPr lang="en-US" sz="1800" dirty="0" err="1" smtClean="0"/>
              <a:t>ai</a:t>
            </a:r>
            <a:r>
              <a:rPr lang="en-US" sz="1800" dirty="0" smtClean="0"/>
              <a:t> </a:t>
            </a:r>
            <a:r>
              <a:rPr lang="en-US" sz="1800" dirty="0" err="1" smtClean="0"/>
              <a:t>tuoi</a:t>
            </a:r>
            <a:r>
              <a:rPr lang="en-US" sz="1800" dirty="0" smtClean="0"/>
              <a:t> </a:t>
            </a:r>
            <a:r>
              <a:rPr lang="en-US" sz="1800" dirty="0" err="1" smtClean="0"/>
              <a:t>consumatori</a:t>
            </a:r>
            <a:r>
              <a:rPr lang="en-US" sz="1800" dirty="0" smtClean="0"/>
              <a:t> </a:t>
            </a:r>
            <a:r>
              <a:rPr lang="en-US" sz="1800" dirty="0" err="1" smtClean="0"/>
              <a:t>senza</a:t>
            </a:r>
            <a:r>
              <a:rPr lang="en-US" sz="1800" dirty="0" smtClean="0"/>
              <a:t> </a:t>
            </a:r>
            <a:r>
              <a:rPr lang="en-US" sz="1800" dirty="0" err="1" smtClean="0"/>
              <a:t>avere</a:t>
            </a:r>
            <a:r>
              <a:rPr lang="en-US" sz="1800" dirty="0" smtClean="0"/>
              <a:t> un </a:t>
            </a:r>
            <a:r>
              <a:rPr lang="en-US" sz="1800" dirty="0" err="1" smtClean="0"/>
              <a:t>tuo</a:t>
            </a:r>
            <a:r>
              <a:rPr lang="en-US" sz="1800" dirty="0" smtClean="0"/>
              <a:t> </a:t>
            </a:r>
            <a:r>
              <a:rPr lang="en-US" sz="1800" dirty="0" err="1" smtClean="0"/>
              <a:t>personale</a:t>
            </a:r>
            <a:r>
              <a:rPr lang="en-US" sz="1800" dirty="0" smtClean="0"/>
              <a:t> </a:t>
            </a:r>
            <a:r>
              <a:rPr lang="en-US" sz="1800" dirty="0" err="1" smtClean="0"/>
              <a:t>sito</a:t>
            </a:r>
            <a:r>
              <a:rPr lang="en-US" sz="1800" dirty="0" smtClean="0"/>
              <a:t> web. </a:t>
            </a:r>
            <a:endParaRPr lang="en-GB" sz="1800" dirty="0"/>
          </a:p>
          <a:p>
            <a:pPr algn="just"/>
            <a:r>
              <a:rPr lang="en-GB" sz="1800" dirty="0" err="1" smtClean="0"/>
              <a:t>Scegliere</a:t>
            </a:r>
            <a:r>
              <a:rPr lang="en-GB" sz="1800" dirty="0" smtClean="0"/>
              <a:t> dove </a:t>
            </a:r>
            <a:r>
              <a:rPr lang="en-GB" sz="1800" dirty="0" err="1" smtClean="0"/>
              <a:t>vendere</a:t>
            </a:r>
            <a:r>
              <a:rPr lang="en-GB" sz="1800" dirty="0" smtClean="0"/>
              <a:t> </a:t>
            </a:r>
            <a:r>
              <a:rPr lang="en-GB" sz="1800" dirty="0" err="1" smtClean="0"/>
              <a:t>prodotti</a:t>
            </a:r>
            <a:r>
              <a:rPr lang="en-GB" sz="1800" dirty="0" smtClean="0"/>
              <a:t> online </a:t>
            </a:r>
            <a:r>
              <a:rPr lang="en-GB" sz="1800" dirty="0" err="1" smtClean="0"/>
              <a:t>richiede</a:t>
            </a:r>
            <a:r>
              <a:rPr lang="en-GB" sz="1800" dirty="0" smtClean="0"/>
              <a:t> </a:t>
            </a:r>
            <a:r>
              <a:rPr lang="en-GB" sz="1800" dirty="0" err="1" smtClean="0"/>
              <a:t>una</a:t>
            </a:r>
            <a:r>
              <a:rPr lang="en-GB" sz="1800" dirty="0" smtClean="0"/>
              <a:t> </a:t>
            </a:r>
            <a:r>
              <a:rPr lang="en-GB" sz="1800" dirty="0" err="1" smtClean="0"/>
              <a:t>valutazione</a:t>
            </a:r>
            <a:r>
              <a:rPr lang="en-GB" sz="1800" dirty="0" smtClean="0"/>
              <a:t> </a:t>
            </a:r>
            <a:r>
              <a:rPr lang="en-GB" sz="1800" dirty="0" err="1" smtClean="0"/>
              <a:t>della</a:t>
            </a:r>
            <a:r>
              <a:rPr lang="en-GB" sz="1800" dirty="0" smtClean="0"/>
              <a:t> </a:t>
            </a:r>
            <a:r>
              <a:rPr lang="en-GB" sz="1800" dirty="0" err="1" smtClean="0"/>
              <a:t>coerenza</a:t>
            </a:r>
            <a:r>
              <a:rPr lang="en-GB" sz="1800" dirty="0" smtClean="0"/>
              <a:t> </a:t>
            </a:r>
            <a:r>
              <a:rPr lang="en-GB" sz="1800" dirty="0" err="1" smtClean="0"/>
              <a:t>tra</a:t>
            </a:r>
            <a:r>
              <a:rPr lang="en-GB" sz="1800" dirty="0" smtClean="0"/>
              <a:t> </a:t>
            </a:r>
            <a:r>
              <a:rPr lang="en-GB" sz="1800" dirty="0" err="1" smtClean="0"/>
              <a:t>il</a:t>
            </a:r>
            <a:r>
              <a:rPr lang="en-GB" sz="1800" dirty="0" smtClean="0"/>
              <a:t> </a:t>
            </a:r>
            <a:r>
              <a:rPr lang="en-GB" sz="1800" b="1" dirty="0" err="1" smtClean="0"/>
              <a:t>prodotto</a:t>
            </a:r>
            <a:r>
              <a:rPr lang="en-GB" sz="1800" b="1" dirty="0" smtClean="0"/>
              <a:t> e </a:t>
            </a:r>
            <a:r>
              <a:rPr lang="en-GB" sz="1800" b="1" dirty="0" err="1" smtClean="0"/>
              <a:t>il</a:t>
            </a:r>
            <a:r>
              <a:rPr lang="en-GB" sz="1800" b="1" dirty="0" smtClean="0"/>
              <a:t> </a:t>
            </a:r>
            <a:r>
              <a:rPr lang="en-GB" sz="1800" b="1" dirty="0" err="1" smtClean="0"/>
              <a:t>relativo</a:t>
            </a:r>
            <a:r>
              <a:rPr lang="en-GB" sz="1800" b="1" dirty="0" smtClean="0"/>
              <a:t> </a:t>
            </a:r>
            <a:r>
              <a:rPr lang="en-GB" sz="1800" b="1" dirty="0" err="1" smtClean="0"/>
              <a:t>canale</a:t>
            </a:r>
            <a:r>
              <a:rPr lang="en-GB" sz="1800" b="1" dirty="0" smtClean="0"/>
              <a:t> di </a:t>
            </a:r>
            <a:r>
              <a:rPr lang="en-GB" sz="1800" b="1" dirty="0" err="1" smtClean="0"/>
              <a:t>vendita</a:t>
            </a:r>
            <a:r>
              <a:rPr lang="en-GB" sz="1800" b="1" dirty="0" smtClean="0"/>
              <a:t>. </a:t>
            </a:r>
            <a:r>
              <a:rPr lang="en-GB" sz="1800" dirty="0" err="1" smtClean="0"/>
              <a:t>Individuare</a:t>
            </a:r>
            <a:r>
              <a:rPr lang="en-GB" sz="1800" dirty="0" smtClean="0"/>
              <a:t> </a:t>
            </a:r>
            <a:r>
              <a:rPr lang="en-GB" sz="1800" dirty="0" err="1" smtClean="0"/>
              <a:t>il</a:t>
            </a:r>
            <a:r>
              <a:rPr lang="en-GB" sz="1800" dirty="0" smtClean="0"/>
              <a:t> </a:t>
            </a:r>
            <a:r>
              <a:rPr lang="en-GB" sz="1800" dirty="0" err="1" smtClean="0"/>
              <a:t>canale</a:t>
            </a:r>
            <a:r>
              <a:rPr lang="en-GB" sz="1800" dirty="0" smtClean="0"/>
              <a:t> </a:t>
            </a:r>
            <a:r>
              <a:rPr lang="en-GB" sz="1800" dirty="0" err="1" smtClean="0"/>
              <a:t>adatto</a:t>
            </a:r>
            <a:r>
              <a:rPr lang="en-GB" sz="1800" dirty="0" smtClean="0"/>
              <a:t> </a:t>
            </a:r>
            <a:r>
              <a:rPr lang="en-GB" sz="1800" dirty="0" err="1" smtClean="0"/>
              <a:t>vuol</a:t>
            </a:r>
            <a:r>
              <a:rPr lang="en-GB" sz="1800" dirty="0" smtClean="0"/>
              <a:t> dire </a:t>
            </a:r>
            <a:r>
              <a:rPr lang="en-GB" sz="1800" dirty="0" err="1" smtClean="0"/>
              <a:t>avere</a:t>
            </a:r>
            <a:r>
              <a:rPr lang="en-GB" sz="1800" dirty="0" smtClean="0"/>
              <a:t> </a:t>
            </a:r>
            <a:r>
              <a:rPr lang="en-GB" sz="1800" dirty="0" err="1" smtClean="0"/>
              <a:t>una</a:t>
            </a:r>
            <a:r>
              <a:rPr lang="en-GB" sz="1800" dirty="0" smtClean="0"/>
              <a:t> </a:t>
            </a:r>
            <a:r>
              <a:rPr lang="en-GB" sz="1800" dirty="0" err="1" smtClean="0"/>
              <a:t>precisa</a:t>
            </a:r>
            <a:r>
              <a:rPr lang="en-GB" sz="1800" dirty="0" smtClean="0"/>
              <a:t> </a:t>
            </a:r>
            <a:r>
              <a:rPr lang="en-GB" sz="1800" dirty="0" err="1" smtClean="0"/>
              <a:t>conoscenza</a:t>
            </a:r>
            <a:r>
              <a:rPr lang="en-GB" sz="1800" dirty="0" smtClean="0"/>
              <a:t> </a:t>
            </a:r>
            <a:r>
              <a:rPr lang="en-GB" sz="1800" dirty="0" err="1" smtClean="0"/>
              <a:t>dei</a:t>
            </a:r>
            <a:r>
              <a:rPr lang="en-GB" sz="1800" dirty="0" smtClean="0"/>
              <a:t> </a:t>
            </a:r>
            <a:r>
              <a:rPr lang="en-GB" sz="1800" dirty="0" err="1" smtClean="0"/>
              <a:t>prodotti</a:t>
            </a:r>
            <a:r>
              <a:rPr lang="en-GB" sz="1800" dirty="0" smtClean="0"/>
              <a:t> </a:t>
            </a:r>
            <a:r>
              <a:rPr lang="en-GB" sz="1800" dirty="0" err="1" smtClean="0"/>
              <a:t>dell’azienda</a:t>
            </a:r>
            <a:r>
              <a:rPr lang="en-GB" sz="1800" dirty="0" smtClean="0"/>
              <a:t> e </a:t>
            </a:r>
            <a:r>
              <a:rPr lang="en-GB" sz="1800" dirty="0" err="1" smtClean="0"/>
              <a:t>dei</a:t>
            </a:r>
            <a:r>
              <a:rPr lang="en-GB" sz="1800" dirty="0" smtClean="0"/>
              <a:t> </a:t>
            </a:r>
            <a:r>
              <a:rPr lang="en-GB" sz="1800" dirty="0" err="1" smtClean="0"/>
              <a:t>suoi</a:t>
            </a:r>
            <a:r>
              <a:rPr lang="en-GB" sz="1800" dirty="0" smtClean="0"/>
              <a:t> </a:t>
            </a:r>
            <a:r>
              <a:rPr lang="en-GB" sz="1800" dirty="0" err="1" smtClean="0"/>
              <a:t>potenziali</a:t>
            </a:r>
            <a:r>
              <a:rPr lang="en-GB" sz="1800" dirty="0" smtClean="0"/>
              <a:t> </a:t>
            </a:r>
            <a:r>
              <a:rPr lang="en-GB" sz="1800" dirty="0" err="1" smtClean="0"/>
              <a:t>clienti</a:t>
            </a:r>
            <a:r>
              <a:rPr lang="en-GB" sz="1800" dirty="0" smtClean="0"/>
              <a:t>, </a:t>
            </a:r>
            <a:r>
              <a:rPr lang="en-GB" sz="1800" dirty="0" err="1" smtClean="0"/>
              <a:t>oltre</a:t>
            </a:r>
            <a:r>
              <a:rPr lang="en-GB" sz="1800" dirty="0" smtClean="0"/>
              <a:t> </a:t>
            </a:r>
            <a:r>
              <a:rPr lang="en-GB" sz="1800" dirty="0" err="1" smtClean="0"/>
              <a:t>che</a:t>
            </a:r>
            <a:r>
              <a:rPr lang="en-GB" sz="1800" dirty="0" smtClean="0"/>
              <a:t> </a:t>
            </a:r>
            <a:r>
              <a:rPr lang="en-GB" sz="1800" dirty="0" err="1" smtClean="0"/>
              <a:t>una</a:t>
            </a:r>
            <a:r>
              <a:rPr lang="en-GB" sz="1800" dirty="0" smtClean="0"/>
              <a:t> </a:t>
            </a:r>
            <a:r>
              <a:rPr lang="en-GB" sz="1800" dirty="0" err="1" smtClean="0"/>
              <a:t>precisa</a:t>
            </a:r>
            <a:r>
              <a:rPr lang="en-GB" sz="1800" dirty="0" smtClean="0"/>
              <a:t> </a:t>
            </a:r>
            <a:r>
              <a:rPr lang="en-GB" sz="1800" dirty="0" err="1" smtClean="0"/>
              <a:t>conoscenza</a:t>
            </a:r>
            <a:r>
              <a:rPr lang="en-GB" sz="1800" dirty="0" smtClean="0"/>
              <a:t> </a:t>
            </a:r>
            <a:r>
              <a:rPr lang="en-GB" sz="1800" dirty="0" err="1" smtClean="0"/>
              <a:t>degli</a:t>
            </a:r>
            <a:r>
              <a:rPr lang="en-GB" sz="1800" dirty="0" smtClean="0"/>
              <a:t> </a:t>
            </a:r>
            <a:r>
              <a:rPr lang="en-GB" sz="1800" dirty="0" err="1" smtClean="0"/>
              <a:t>utilizzatori</a:t>
            </a:r>
            <a:r>
              <a:rPr lang="en-GB" sz="1800" dirty="0" smtClean="0"/>
              <a:t> di </a:t>
            </a:r>
            <a:r>
              <a:rPr lang="en-GB" sz="1800" dirty="0" err="1" smtClean="0"/>
              <a:t>ogni</a:t>
            </a:r>
            <a:r>
              <a:rPr lang="en-GB" sz="1800" dirty="0" smtClean="0"/>
              <a:t> </a:t>
            </a:r>
            <a:r>
              <a:rPr lang="en-GB" sz="1800" dirty="0" err="1" smtClean="0"/>
              <a:t>canale</a:t>
            </a:r>
            <a:r>
              <a:rPr lang="en-GB" sz="1800" dirty="0" smtClean="0"/>
              <a:t>. </a:t>
            </a:r>
            <a:r>
              <a:rPr lang="en-GB" sz="1800" dirty="0" smtClean="0"/>
              <a:t>Ed è per </a:t>
            </a:r>
            <a:r>
              <a:rPr lang="en-GB" sz="1800" dirty="0" err="1" smtClean="0"/>
              <a:t>questa</a:t>
            </a:r>
            <a:r>
              <a:rPr lang="en-GB" sz="1800" dirty="0" smtClean="0"/>
              <a:t> </a:t>
            </a:r>
            <a:r>
              <a:rPr lang="en-GB" sz="1800" dirty="0" err="1" smtClean="0"/>
              <a:t>ragione</a:t>
            </a:r>
            <a:r>
              <a:rPr lang="en-GB" sz="1800" dirty="0" smtClean="0"/>
              <a:t> </a:t>
            </a:r>
            <a:r>
              <a:rPr lang="en-GB" sz="1800" dirty="0" err="1" smtClean="0"/>
              <a:t>che</a:t>
            </a:r>
            <a:r>
              <a:rPr lang="en-GB" sz="1800" dirty="0" smtClean="0"/>
              <a:t> vi </a:t>
            </a:r>
            <a:r>
              <a:rPr lang="en-GB" sz="1800" dirty="0" err="1" smtClean="0"/>
              <a:t>consigliamo</a:t>
            </a:r>
            <a:r>
              <a:rPr lang="en-GB" sz="1800" dirty="0" smtClean="0"/>
              <a:t> </a:t>
            </a:r>
            <a:r>
              <a:rPr lang="en-GB" sz="1800" dirty="0" err="1" smtClean="0"/>
              <a:t>fortemente</a:t>
            </a:r>
            <a:r>
              <a:rPr lang="en-GB" sz="1800" dirty="0" smtClean="0"/>
              <a:t> di </a:t>
            </a:r>
            <a:r>
              <a:rPr lang="en-GB" sz="1800" dirty="0" err="1" smtClean="0"/>
              <a:t>cominciare</a:t>
            </a:r>
            <a:r>
              <a:rPr lang="en-GB" sz="1800" dirty="0" smtClean="0"/>
              <a:t> </a:t>
            </a:r>
            <a:r>
              <a:rPr lang="en-GB" sz="1800" dirty="0" err="1" smtClean="0"/>
              <a:t>definendo</a:t>
            </a:r>
            <a:r>
              <a:rPr lang="en-GB" sz="1800" dirty="0" smtClean="0"/>
              <a:t> la </a:t>
            </a:r>
            <a:r>
              <a:rPr lang="en-GB" sz="1800" dirty="0" err="1" smtClean="0"/>
              <a:t>vostra</a:t>
            </a:r>
            <a:r>
              <a:rPr lang="en-GB" sz="1800" dirty="0" smtClean="0"/>
              <a:t> </a:t>
            </a:r>
            <a:r>
              <a:rPr lang="en-GB" sz="1800" b="1" dirty="0" smtClean="0"/>
              <a:t>mission</a:t>
            </a:r>
            <a:r>
              <a:rPr lang="en-GB" sz="1800" b="1" dirty="0"/>
              <a:t>, </a:t>
            </a:r>
            <a:r>
              <a:rPr lang="en-GB" sz="1800" b="1" dirty="0" smtClean="0"/>
              <a:t>la vision</a:t>
            </a:r>
            <a:r>
              <a:rPr lang="en-GB" sz="1800" b="1" dirty="0"/>
              <a:t>, </a:t>
            </a:r>
            <a:r>
              <a:rPr lang="en-GB" sz="1800" b="1" dirty="0" smtClean="0"/>
              <a:t>i </a:t>
            </a:r>
            <a:r>
              <a:rPr lang="en-GB" sz="1800" b="1" dirty="0" err="1" smtClean="0"/>
              <a:t>prodotti</a:t>
            </a:r>
            <a:r>
              <a:rPr lang="en-GB" sz="1800" b="1" dirty="0" smtClean="0"/>
              <a:t>, brand e </a:t>
            </a:r>
            <a:r>
              <a:rPr lang="en-GB" sz="1800" b="1" dirty="0"/>
              <a:t>identity </a:t>
            </a:r>
            <a:r>
              <a:rPr lang="en-GB" sz="1800" b="1" dirty="0" err="1" smtClean="0"/>
              <a:t>aziendale</a:t>
            </a:r>
            <a:r>
              <a:rPr lang="en-GB" sz="1800" b="1" dirty="0" smtClean="0"/>
              <a:t> e </a:t>
            </a:r>
            <a:r>
              <a:rPr lang="en-GB" sz="1800" b="1" dirty="0" err="1" smtClean="0"/>
              <a:t>clienti</a:t>
            </a:r>
            <a:r>
              <a:rPr lang="en-GB" sz="1800" b="1" dirty="0" smtClean="0"/>
              <a:t> prima di </a:t>
            </a:r>
            <a:r>
              <a:rPr lang="en-GB" sz="1800" b="1" dirty="0" err="1" smtClean="0"/>
              <a:t>cominciare</a:t>
            </a:r>
            <a:r>
              <a:rPr lang="en-GB" sz="1800" b="1" dirty="0" smtClean="0"/>
              <a:t> con la </a:t>
            </a:r>
            <a:r>
              <a:rPr lang="en-GB" sz="1800" b="1" dirty="0" err="1" smtClean="0"/>
              <a:t>vendita</a:t>
            </a:r>
            <a:r>
              <a:rPr lang="en-GB" sz="1800" b="1" dirty="0" smtClean="0"/>
              <a:t> online. </a:t>
            </a:r>
            <a:endParaRPr lang="es-ES" sz="1800" dirty="0"/>
          </a:p>
          <a:p>
            <a:endParaRPr lang="en-GB"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r>
              <a:rPr lang="en-GB" sz="2800" b="1" dirty="0" smtClean="0">
                <a:solidFill>
                  <a:srgbClr val="0B0AFD"/>
                </a:solidFill>
              </a:rPr>
              <a:t> </a:t>
            </a:r>
            <a:endParaRPr lang="en-IE" sz="2800" b="1" dirty="0">
              <a:solidFill>
                <a:srgbClr val="0B0AFD"/>
              </a:solidFill>
            </a:endParaRPr>
          </a:p>
        </p:txBody>
      </p:sp>
      <p:sp>
        <p:nvSpPr>
          <p:cNvPr id="3" name="Content Placeholder 2"/>
          <p:cNvSpPr>
            <a:spLocks noGrp="1"/>
          </p:cNvSpPr>
          <p:nvPr>
            <p:ph idx="1"/>
          </p:nvPr>
        </p:nvSpPr>
        <p:spPr>
          <a:xfrm>
            <a:off x="609599" y="1050234"/>
            <a:ext cx="11404979" cy="5392129"/>
          </a:xfrm>
        </p:spPr>
        <p:txBody>
          <a:bodyPr/>
          <a:lstStyle/>
          <a:p>
            <a:pPr marL="0" indent="0">
              <a:buNone/>
            </a:pPr>
            <a:r>
              <a:rPr lang="en-GB" b="1" dirty="0" smtClean="0">
                <a:solidFill>
                  <a:srgbClr val="C00000"/>
                </a:solidFill>
                <a:latin typeface="+mj-lt"/>
                <a:ea typeface="+mj-ea"/>
                <a:cs typeface="+mj-cs"/>
              </a:rPr>
              <a:t>Come</a:t>
            </a:r>
            <a:endParaRPr lang="es-ES" b="1" dirty="0">
              <a:solidFill>
                <a:srgbClr val="C00000"/>
              </a:solidFill>
              <a:latin typeface="+mj-lt"/>
              <a:ea typeface="+mj-ea"/>
              <a:cs typeface="+mj-cs"/>
            </a:endParaRPr>
          </a:p>
          <a:p>
            <a:pPr marL="0" indent="0">
              <a:buNone/>
            </a:pPr>
            <a:r>
              <a:rPr lang="en-GB" sz="1600" dirty="0" smtClean="0"/>
              <a:t>Vi </a:t>
            </a:r>
            <a:r>
              <a:rPr lang="en-GB" sz="1600" dirty="0" err="1" smtClean="0"/>
              <a:t>sono</a:t>
            </a:r>
            <a:r>
              <a:rPr lang="en-GB" sz="1600" dirty="0" smtClean="0"/>
              <a:t> </a:t>
            </a:r>
            <a:r>
              <a:rPr lang="en-GB" sz="1600" dirty="0" err="1" smtClean="0"/>
              <a:t>alcuni</a:t>
            </a:r>
            <a:r>
              <a:rPr lang="en-GB" sz="1600" dirty="0" smtClean="0"/>
              <a:t> </a:t>
            </a:r>
            <a:r>
              <a:rPr lang="en-GB" sz="1600" dirty="0" err="1" smtClean="0"/>
              <a:t>principi</a:t>
            </a:r>
            <a:r>
              <a:rPr lang="en-GB" sz="1600" dirty="0" smtClean="0"/>
              <a:t> </a:t>
            </a:r>
            <a:r>
              <a:rPr lang="en-GB" sz="1600" dirty="0" err="1" smtClean="0"/>
              <a:t>chiave</a:t>
            </a:r>
            <a:r>
              <a:rPr lang="en-GB" sz="1600" dirty="0" smtClean="0"/>
              <a:t> </a:t>
            </a:r>
            <a:r>
              <a:rPr lang="en-GB" sz="1600" dirty="0" err="1" smtClean="0"/>
              <a:t>nella</a:t>
            </a:r>
            <a:r>
              <a:rPr lang="en-GB" sz="1600" dirty="0" smtClean="0"/>
              <a:t> </a:t>
            </a:r>
            <a:r>
              <a:rPr lang="en-GB" sz="1600" dirty="0" err="1" smtClean="0"/>
              <a:t>vendita</a:t>
            </a:r>
            <a:r>
              <a:rPr lang="en-GB" sz="1600" dirty="0" smtClean="0"/>
              <a:t> online. </a:t>
            </a:r>
            <a:r>
              <a:rPr lang="en-GB" sz="1600" dirty="0" err="1" smtClean="0"/>
              <a:t>Alcuni</a:t>
            </a:r>
            <a:r>
              <a:rPr lang="en-GB" sz="1600" dirty="0" smtClean="0"/>
              <a:t> </a:t>
            </a:r>
            <a:r>
              <a:rPr lang="en-GB" sz="1600" dirty="0" err="1" smtClean="0"/>
              <a:t>hanno</a:t>
            </a:r>
            <a:r>
              <a:rPr lang="en-GB" sz="1600" dirty="0" smtClean="0"/>
              <a:t> a </a:t>
            </a:r>
            <a:r>
              <a:rPr lang="en-GB" sz="1600" dirty="0" err="1" smtClean="0"/>
              <a:t>che</a:t>
            </a:r>
            <a:r>
              <a:rPr lang="en-GB" sz="1600" dirty="0" smtClean="0"/>
              <a:t> fare con </a:t>
            </a:r>
            <a:r>
              <a:rPr lang="en-GB" sz="1600" dirty="0" err="1" smtClean="0"/>
              <a:t>il</a:t>
            </a:r>
            <a:r>
              <a:rPr lang="en-GB" sz="1600" dirty="0" smtClean="0"/>
              <a:t> </a:t>
            </a:r>
            <a:r>
              <a:rPr lang="en-GB" sz="1600" dirty="0" err="1" smtClean="0"/>
              <a:t>senso</a:t>
            </a:r>
            <a:r>
              <a:rPr lang="en-GB" sz="1600" dirty="0" smtClean="0"/>
              <a:t> </a:t>
            </a:r>
            <a:r>
              <a:rPr lang="en-GB" sz="1600" dirty="0" err="1" smtClean="0"/>
              <a:t>comune</a:t>
            </a:r>
            <a:r>
              <a:rPr lang="en-GB" sz="1600" dirty="0" smtClean="0"/>
              <a:t> e </a:t>
            </a:r>
            <a:r>
              <a:rPr lang="en-GB" sz="1600" dirty="0" err="1" smtClean="0"/>
              <a:t>altri</a:t>
            </a:r>
            <a:r>
              <a:rPr lang="en-GB" sz="1600" dirty="0" smtClean="0"/>
              <a:t> con la </a:t>
            </a:r>
            <a:r>
              <a:rPr lang="en-GB" sz="1600" dirty="0" err="1" smtClean="0"/>
              <a:t>vendita</a:t>
            </a:r>
            <a:r>
              <a:rPr lang="en-GB" sz="1600" dirty="0" smtClean="0"/>
              <a:t>  online in </a:t>
            </a:r>
            <a:r>
              <a:rPr lang="en-GB" sz="1600" dirty="0" err="1" smtClean="0"/>
              <a:t>senso</a:t>
            </a:r>
            <a:r>
              <a:rPr lang="en-GB" sz="1600" dirty="0" smtClean="0"/>
              <a:t> </a:t>
            </a:r>
            <a:r>
              <a:rPr lang="en-GB" sz="1600" dirty="0" err="1" smtClean="0"/>
              <a:t>stretto</a:t>
            </a:r>
            <a:r>
              <a:rPr lang="en-GB" sz="1600" dirty="0" smtClean="0"/>
              <a:t>.</a:t>
            </a:r>
            <a:endParaRPr lang="en-GB" sz="1600" dirty="0"/>
          </a:p>
          <a:p>
            <a:pPr marL="0" indent="0">
              <a:buNone/>
            </a:pPr>
            <a:r>
              <a:rPr lang="en-GB" sz="1600" b="1" dirty="0" err="1" smtClean="0"/>
              <a:t>Senso</a:t>
            </a:r>
            <a:r>
              <a:rPr lang="en-GB" sz="1600" b="1" dirty="0" smtClean="0"/>
              <a:t> </a:t>
            </a:r>
            <a:r>
              <a:rPr lang="en-GB" sz="1600" b="1" dirty="0" err="1" smtClean="0"/>
              <a:t>comune</a:t>
            </a:r>
            <a:endParaRPr lang="en-GB" sz="1600" b="1" dirty="0"/>
          </a:p>
          <a:p>
            <a:pPr>
              <a:buFontTx/>
              <a:buChar char="-"/>
            </a:pPr>
            <a:r>
              <a:rPr lang="en-GB" sz="1600" b="1" dirty="0" err="1" smtClean="0"/>
              <a:t>Fiducia</a:t>
            </a:r>
            <a:r>
              <a:rPr lang="en-GB" sz="1600" b="1" dirty="0" smtClean="0"/>
              <a:t>:</a:t>
            </a:r>
            <a:r>
              <a:rPr lang="en-GB" sz="1600" dirty="0" smtClean="0"/>
              <a:t> </a:t>
            </a:r>
            <a:r>
              <a:rPr lang="en-GB" sz="1600" dirty="0" err="1" smtClean="0"/>
              <a:t>assicurati</a:t>
            </a:r>
            <a:r>
              <a:rPr lang="en-GB" sz="1600" dirty="0" smtClean="0"/>
              <a:t> </a:t>
            </a:r>
            <a:r>
              <a:rPr lang="en-GB" sz="1600" dirty="0" err="1" smtClean="0"/>
              <a:t>che</a:t>
            </a:r>
            <a:r>
              <a:rPr lang="en-GB" sz="1600" dirty="0" smtClean="0"/>
              <a:t> </a:t>
            </a:r>
            <a:r>
              <a:rPr lang="en-GB" sz="1600" dirty="0" err="1" smtClean="0"/>
              <a:t>il</a:t>
            </a:r>
            <a:r>
              <a:rPr lang="en-GB" sz="1600" dirty="0" smtClean="0"/>
              <a:t> </a:t>
            </a:r>
            <a:r>
              <a:rPr lang="en-GB" sz="1600" dirty="0" err="1" smtClean="0"/>
              <a:t>tuo</a:t>
            </a:r>
            <a:r>
              <a:rPr lang="en-GB" sz="1600" dirty="0" smtClean="0"/>
              <a:t> </a:t>
            </a:r>
            <a:r>
              <a:rPr lang="en-GB" sz="1600" dirty="0" err="1" smtClean="0"/>
              <a:t>cliente</a:t>
            </a:r>
            <a:r>
              <a:rPr lang="en-GB" sz="1600" dirty="0" smtClean="0"/>
              <a:t> </a:t>
            </a:r>
            <a:r>
              <a:rPr lang="en-GB" sz="1600" dirty="0" err="1" smtClean="0"/>
              <a:t>si</a:t>
            </a:r>
            <a:r>
              <a:rPr lang="en-GB" sz="1600" dirty="0" smtClean="0"/>
              <a:t> </a:t>
            </a:r>
            <a:r>
              <a:rPr lang="en-GB" sz="1600" dirty="0" err="1" smtClean="0"/>
              <a:t>fidi</a:t>
            </a:r>
            <a:r>
              <a:rPr lang="en-GB" sz="1600" dirty="0" smtClean="0"/>
              <a:t> di </a:t>
            </a:r>
            <a:r>
              <a:rPr lang="en-GB" sz="1600" dirty="0" err="1" smtClean="0"/>
              <a:t>te</a:t>
            </a:r>
            <a:r>
              <a:rPr lang="en-GB" sz="1600" dirty="0" smtClean="0"/>
              <a:t> e </a:t>
            </a:r>
            <a:r>
              <a:rPr lang="en-GB" sz="1600" dirty="0" err="1" smtClean="0"/>
              <a:t>dei</a:t>
            </a:r>
            <a:r>
              <a:rPr lang="en-GB" sz="1600" dirty="0" smtClean="0"/>
              <a:t> </a:t>
            </a:r>
            <a:r>
              <a:rPr lang="en-GB" sz="1600" dirty="0" err="1" smtClean="0"/>
              <a:t>tuoi</a:t>
            </a:r>
            <a:r>
              <a:rPr lang="en-GB" sz="1600" dirty="0" smtClean="0"/>
              <a:t> </a:t>
            </a:r>
            <a:r>
              <a:rPr lang="en-GB" sz="1600" dirty="0" err="1" smtClean="0"/>
              <a:t>prodotti</a:t>
            </a:r>
            <a:r>
              <a:rPr lang="en-GB" sz="1600" dirty="0" smtClean="0"/>
              <a:t>.</a:t>
            </a:r>
            <a:endParaRPr lang="en-GB" sz="1600" dirty="0"/>
          </a:p>
          <a:p>
            <a:pPr>
              <a:buFontTx/>
              <a:buChar char="-"/>
            </a:pPr>
            <a:r>
              <a:rPr lang="en-GB" sz="1600" b="1" dirty="0" err="1" smtClean="0"/>
              <a:t>Coerenza</a:t>
            </a:r>
            <a:r>
              <a:rPr lang="en-GB" sz="1600" b="1" dirty="0" smtClean="0"/>
              <a:t>:</a:t>
            </a:r>
            <a:r>
              <a:rPr lang="en-GB" sz="1600" dirty="0" smtClean="0"/>
              <a:t> </a:t>
            </a:r>
            <a:r>
              <a:rPr lang="en-GB" sz="1600" dirty="0" err="1" smtClean="0"/>
              <a:t>assicirati</a:t>
            </a:r>
            <a:r>
              <a:rPr lang="en-GB" sz="1600" dirty="0" smtClean="0"/>
              <a:t> di </a:t>
            </a:r>
            <a:r>
              <a:rPr lang="en-GB" sz="1600" dirty="0" err="1" smtClean="0"/>
              <a:t>essere</a:t>
            </a:r>
            <a:r>
              <a:rPr lang="en-GB" sz="1600" dirty="0" smtClean="0"/>
              <a:t> </a:t>
            </a:r>
            <a:r>
              <a:rPr lang="en-GB" sz="1600" dirty="0" err="1" smtClean="0"/>
              <a:t>coerente</a:t>
            </a:r>
            <a:r>
              <a:rPr lang="en-GB" sz="1600" dirty="0" smtClean="0"/>
              <a:t> con </a:t>
            </a:r>
            <a:r>
              <a:rPr lang="en-GB" sz="1600" dirty="0" err="1" smtClean="0"/>
              <a:t>l’immagine</a:t>
            </a:r>
            <a:r>
              <a:rPr lang="en-GB" sz="1600" dirty="0" smtClean="0"/>
              <a:t>, </a:t>
            </a:r>
            <a:r>
              <a:rPr lang="en-GB" sz="1600" dirty="0" smtClean="0"/>
              <a:t>la </a:t>
            </a:r>
            <a:r>
              <a:rPr lang="en-GB" sz="1600" dirty="0" smtClean="0"/>
              <a:t>mission e la vision aziendali. </a:t>
            </a:r>
            <a:endParaRPr lang="en-GB" sz="1600" dirty="0"/>
          </a:p>
          <a:p>
            <a:pPr>
              <a:buFontTx/>
              <a:buChar char="-"/>
            </a:pPr>
            <a:r>
              <a:rPr lang="en-GB" sz="1600" b="1" dirty="0" err="1" smtClean="0"/>
              <a:t>Fruibilità</a:t>
            </a:r>
            <a:r>
              <a:rPr lang="en-GB" sz="1600" dirty="0" smtClean="0"/>
              <a:t>: </a:t>
            </a:r>
            <a:r>
              <a:rPr lang="en-GB" sz="1600" dirty="0" err="1" smtClean="0"/>
              <a:t>assicurati</a:t>
            </a:r>
            <a:r>
              <a:rPr lang="en-GB" sz="1600" dirty="0" smtClean="0"/>
              <a:t> </a:t>
            </a:r>
            <a:r>
              <a:rPr lang="en-GB" sz="1600" dirty="0" err="1" smtClean="0"/>
              <a:t>che</a:t>
            </a:r>
            <a:r>
              <a:rPr lang="en-GB" sz="1600" dirty="0" smtClean="0"/>
              <a:t> </a:t>
            </a:r>
            <a:r>
              <a:rPr lang="en-GB" sz="1600" dirty="0" err="1" smtClean="0"/>
              <a:t>il</a:t>
            </a:r>
            <a:r>
              <a:rPr lang="en-GB" sz="1600" dirty="0" smtClean="0"/>
              <a:t> </a:t>
            </a:r>
            <a:r>
              <a:rPr lang="en-GB" sz="1600" dirty="0" err="1" smtClean="0"/>
              <a:t>tuo</a:t>
            </a:r>
            <a:r>
              <a:rPr lang="en-GB" sz="1600" dirty="0" smtClean="0"/>
              <a:t> </a:t>
            </a:r>
            <a:r>
              <a:rPr lang="en-GB" sz="1600" dirty="0" err="1" smtClean="0"/>
              <a:t>cliente</a:t>
            </a:r>
            <a:r>
              <a:rPr lang="en-GB" sz="1600" dirty="0" smtClean="0"/>
              <a:t> </a:t>
            </a:r>
            <a:r>
              <a:rPr lang="en-GB" sz="1600" dirty="0" err="1" smtClean="0"/>
              <a:t>abbia</a:t>
            </a:r>
            <a:r>
              <a:rPr lang="en-GB" sz="1600" dirty="0" smtClean="0"/>
              <a:t> facile </a:t>
            </a:r>
            <a:r>
              <a:rPr lang="en-GB" sz="1600" dirty="0" err="1" smtClean="0"/>
              <a:t>accesso</a:t>
            </a:r>
            <a:r>
              <a:rPr lang="en-GB" sz="1600" dirty="0" smtClean="0"/>
              <a:t> </a:t>
            </a:r>
            <a:r>
              <a:rPr lang="en-GB" sz="1600" dirty="0" err="1" smtClean="0"/>
              <a:t>ai</a:t>
            </a:r>
            <a:r>
              <a:rPr lang="en-GB" sz="1600" dirty="0" smtClean="0"/>
              <a:t> </a:t>
            </a:r>
            <a:r>
              <a:rPr lang="en-GB" sz="1600" dirty="0" err="1" smtClean="0"/>
              <a:t>tuoi</a:t>
            </a:r>
            <a:r>
              <a:rPr lang="en-GB" sz="1600" dirty="0" smtClean="0"/>
              <a:t> </a:t>
            </a:r>
            <a:r>
              <a:rPr lang="en-GB" sz="1600" dirty="0" err="1" smtClean="0"/>
              <a:t>prodotti</a:t>
            </a:r>
            <a:r>
              <a:rPr lang="en-GB" sz="1600" dirty="0" smtClean="0"/>
              <a:t> e </a:t>
            </a:r>
            <a:r>
              <a:rPr lang="en-GB" sz="1600" dirty="0" err="1" smtClean="0"/>
              <a:t>sappia</a:t>
            </a:r>
            <a:r>
              <a:rPr lang="en-GB" sz="1600" dirty="0" smtClean="0"/>
              <a:t> come </a:t>
            </a:r>
            <a:r>
              <a:rPr lang="en-GB" sz="1600" dirty="0" err="1" smtClean="0"/>
              <a:t>utilizzarli</a:t>
            </a:r>
            <a:r>
              <a:rPr lang="en-GB" sz="1600" dirty="0" smtClean="0"/>
              <a:t>. </a:t>
            </a:r>
            <a:endParaRPr lang="en-GB" sz="1600" dirty="0"/>
          </a:p>
          <a:p>
            <a:pPr>
              <a:buFontTx/>
              <a:buChar char="-"/>
            </a:pPr>
            <a:r>
              <a:rPr lang="en-GB" sz="1600" b="1" dirty="0" err="1" smtClean="0"/>
              <a:t>Qualità</a:t>
            </a:r>
            <a:r>
              <a:rPr lang="en-GB" sz="1600" dirty="0" smtClean="0"/>
              <a:t> </a:t>
            </a:r>
            <a:r>
              <a:rPr lang="en-GB" sz="1600" b="1" dirty="0" err="1" smtClean="0"/>
              <a:t>dei</a:t>
            </a:r>
            <a:r>
              <a:rPr lang="en-GB" sz="1600" b="1" dirty="0" smtClean="0"/>
              <a:t> </a:t>
            </a:r>
            <a:r>
              <a:rPr lang="en-GB" sz="1600" b="1" dirty="0" err="1" smtClean="0"/>
              <a:t>prodotti</a:t>
            </a:r>
            <a:r>
              <a:rPr lang="en-GB" sz="1600" b="1" dirty="0" smtClean="0"/>
              <a:t> e del </a:t>
            </a:r>
            <a:r>
              <a:rPr lang="en-GB" sz="1600" b="1" dirty="0" err="1" smtClean="0"/>
              <a:t>processo</a:t>
            </a:r>
            <a:r>
              <a:rPr lang="en-GB" sz="1600" b="1" dirty="0" smtClean="0"/>
              <a:t> di </a:t>
            </a:r>
            <a:r>
              <a:rPr lang="en-GB" sz="1600" b="1" dirty="0" err="1" smtClean="0"/>
              <a:t>vendita</a:t>
            </a:r>
            <a:r>
              <a:rPr lang="en-GB" sz="1600" b="1" dirty="0" smtClean="0"/>
              <a:t>: </a:t>
            </a:r>
            <a:r>
              <a:rPr lang="en-GB" sz="1600" dirty="0" err="1" smtClean="0"/>
              <a:t>assicurati</a:t>
            </a:r>
            <a:r>
              <a:rPr lang="en-GB" sz="1600" dirty="0" smtClean="0"/>
              <a:t> </a:t>
            </a:r>
            <a:r>
              <a:rPr lang="en-GB" sz="1600" dirty="0" err="1" smtClean="0"/>
              <a:t>che</a:t>
            </a:r>
            <a:r>
              <a:rPr lang="en-GB" sz="1600" dirty="0" smtClean="0"/>
              <a:t> </a:t>
            </a:r>
            <a:r>
              <a:rPr lang="en-GB" sz="1600" dirty="0" err="1" smtClean="0"/>
              <a:t>l’esperienza</a:t>
            </a:r>
            <a:r>
              <a:rPr lang="en-GB" sz="1600" dirty="0" smtClean="0"/>
              <a:t> di </a:t>
            </a:r>
            <a:r>
              <a:rPr lang="en-GB" sz="1600" dirty="0" err="1" smtClean="0"/>
              <a:t>vendita</a:t>
            </a:r>
            <a:r>
              <a:rPr lang="en-GB" sz="1600" dirty="0" smtClean="0"/>
              <a:t> </a:t>
            </a:r>
            <a:r>
              <a:rPr lang="en-GB" sz="1600" dirty="0" err="1" smtClean="0"/>
              <a:t>sia</a:t>
            </a:r>
            <a:r>
              <a:rPr lang="en-GB" sz="1600" dirty="0" smtClean="0"/>
              <a:t> </a:t>
            </a:r>
            <a:r>
              <a:rPr lang="en-GB" sz="1600" dirty="0" err="1" smtClean="0"/>
              <a:t>positiva</a:t>
            </a:r>
            <a:r>
              <a:rPr lang="en-GB" sz="1600" dirty="0" smtClean="0"/>
              <a:t>. </a:t>
            </a:r>
            <a:endParaRPr lang="en-GB" sz="1600" dirty="0"/>
          </a:p>
          <a:p>
            <a:pPr>
              <a:buFontTx/>
              <a:buChar char="-"/>
            </a:pPr>
            <a:r>
              <a:rPr lang="en-GB" sz="1600" b="1" dirty="0" err="1" smtClean="0"/>
              <a:t>Assistenza</a:t>
            </a:r>
            <a:r>
              <a:rPr lang="en-GB" sz="1600" b="1" dirty="0" smtClean="0"/>
              <a:t> post </a:t>
            </a:r>
            <a:r>
              <a:rPr lang="en-GB" sz="1600" b="1" dirty="0" err="1" smtClean="0"/>
              <a:t>vendita</a:t>
            </a:r>
            <a:r>
              <a:rPr lang="en-GB" sz="1600" dirty="0" smtClean="0"/>
              <a:t>: </a:t>
            </a:r>
            <a:r>
              <a:rPr lang="en-GB" sz="1600" dirty="0" err="1" smtClean="0"/>
              <a:t>assicurati</a:t>
            </a:r>
            <a:r>
              <a:rPr lang="en-GB" sz="1600" dirty="0" smtClean="0"/>
              <a:t> di </a:t>
            </a:r>
            <a:r>
              <a:rPr lang="en-GB" sz="1600" dirty="0" err="1" smtClean="0"/>
              <a:t>mettere</a:t>
            </a:r>
            <a:r>
              <a:rPr lang="en-GB" sz="1600" dirty="0" smtClean="0"/>
              <a:t> a </a:t>
            </a:r>
            <a:r>
              <a:rPr lang="en-GB" sz="1600" dirty="0" err="1" smtClean="0"/>
              <a:t>disposizione</a:t>
            </a:r>
            <a:r>
              <a:rPr lang="en-GB" sz="1600" dirty="0" smtClean="0"/>
              <a:t> </a:t>
            </a:r>
            <a:r>
              <a:rPr lang="en-GB" sz="1600" dirty="0" err="1" smtClean="0"/>
              <a:t>dei</a:t>
            </a:r>
            <a:r>
              <a:rPr lang="en-GB" sz="1600" dirty="0" smtClean="0"/>
              <a:t> </a:t>
            </a:r>
            <a:r>
              <a:rPr lang="en-GB" sz="1600" dirty="0" err="1" smtClean="0"/>
              <a:t>tuoi</a:t>
            </a:r>
            <a:r>
              <a:rPr lang="en-GB" sz="1600" dirty="0" smtClean="0"/>
              <a:t> </a:t>
            </a:r>
            <a:r>
              <a:rPr lang="en-GB" sz="1600" dirty="0" err="1" smtClean="0"/>
              <a:t>clienti</a:t>
            </a:r>
            <a:r>
              <a:rPr lang="en-GB" sz="1600" dirty="0" smtClean="0"/>
              <a:t> </a:t>
            </a:r>
            <a:r>
              <a:rPr lang="en-GB" sz="1600" dirty="0" err="1" smtClean="0"/>
              <a:t>un’assistenza</a:t>
            </a:r>
            <a:r>
              <a:rPr lang="en-GB" sz="1600" dirty="0" smtClean="0"/>
              <a:t> </a:t>
            </a:r>
            <a:r>
              <a:rPr lang="en-GB" sz="1600" dirty="0" err="1" smtClean="0"/>
              <a:t>personalizzata</a:t>
            </a:r>
            <a:r>
              <a:rPr lang="en-GB" sz="1600" dirty="0" smtClean="0"/>
              <a:t>. </a:t>
            </a:r>
            <a:endParaRPr lang="en-GB" sz="1600" dirty="0"/>
          </a:p>
          <a:p>
            <a:pPr marL="0" indent="0">
              <a:buNone/>
            </a:pPr>
            <a:r>
              <a:rPr lang="en-GB" sz="1600" b="1" dirty="0" err="1" smtClean="0"/>
              <a:t>Questioni</a:t>
            </a:r>
            <a:r>
              <a:rPr lang="en-GB" sz="1600" b="1" dirty="0" smtClean="0"/>
              <a:t> legate </a:t>
            </a:r>
            <a:r>
              <a:rPr lang="en-GB" sz="1600" b="1" dirty="0" err="1" smtClean="0"/>
              <a:t>alla</a:t>
            </a:r>
            <a:r>
              <a:rPr lang="en-GB" sz="1600" b="1" dirty="0" smtClean="0"/>
              <a:t> </a:t>
            </a:r>
            <a:r>
              <a:rPr lang="en-GB" sz="1600" b="1" dirty="0" err="1" smtClean="0"/>
              <a:t>vendita</a:t>
            </a:r>
            <a:r>
              <a:rPr lang="en-GB" sz="1600" b="1" dirty="0" smtClean="0"/>
              <a:t> online:</a:t>
            </a:r>
            <a:endParaRPr lang="en-GB" sz="1600" b="1" dirty="0"/>
          </a:p>
          <a:p>
            <a:pPr>
              <a:buFontTx/>
              <a:buChar char="-"/>
            </a:pPr>
            <a:r>
              <a:rPr lang="en-GB" sz="1600" b="1" dirty="0" err="1" smtClean="0"/>
              <a:t>Immagini</a:t>
            </a:r>
            <a:r>
              <a:rPr lang="en-GB" sz="1600" dirty="0" smtClean="0"/>
              <a:t>: </a:t>
            </a:r>
            <a:r>
              <a:rPr lang="en-GB" sz="1600" dirty="0" err="1" smtClean="0"/>
              <a:t>assicurati</a:t>
            </a:r>
            <a:r>
              <a:rPr lang="en-GB" sz="1600" dirty="0" smtClean="0"/>
              <a:t> di </a:t>
            </a:r>
            <a:r>
              <a:rPr lang="en-GB" sz="1600" dirty="0" err="1" smtClean="0"/>
              <a:t>presentare</a:t>
            </a:r>
            <a:r>
              <a:rPr lang="en-GB" sz="1600" dirty="0" smtClean="0"/>
              <a:t> </a:t>
            </a:r>
            <a:r>
              <a:rPr lang="en-GB" sz="1600" dirty="0" err="1" smtClean="0"/>
              <a:t>il</a:t>
            </a:r>
            <a:r>
              <a:rPr lang="en-GB" sz="1600" dirty="0" smtClean="0"/>
              <a:t> </a:t>
            </a:r>
            <a:r>
              <a:rPr lang="en-GB" sz="1600" dirty="0" err="1" smtClean="0"/>
              <a:t>tuo</a:t>
            </a:r>
            <a:r>
              <a:rPr lang="en-GB" sz="1600" dirty="0" smtClean="0"/>
              <a:t> </a:t>
            </a:r>
            <a:r>
              <a:rPr lang="en-GB" sz="1600" dirty="0" err="1" smtClean="0"/>
              <a:t>prodotto</a:t>
            </a:r>
            <a:r>
              <a:rPr lang="en-GB" sz="1600" dirty="0" smtClean="0"/>
              <a:t> </a:t>
            </a:r>
            <a:r>
              <a:rPr lang="en-GB" sz="1600" dirty="0" err="1" smtClean="0"/>
              <a:t>attraverso</a:t>
            </a:r>
            <a:r>
              <a:rPr lang="en-GB" sz="1600" dirty="0" smtClean="0"/>
              <a:t> </a:t>
            </a:r>
            <a:r>
              <a:rPr lang="en-GB" sz="1600" dirty="0" err="1" smtClean="0"/>
              <a:t>immagini</a:t>
            </a:r>
            <a:r>
              <a:rPr lang="en-GB" sz="1600" dirty="0" smtClean="0"/>
              <a:t> </a:t>
            </a:r>
            <a:r>
              <a:rPr lang="en-GB" sz="1600" dirty="0" err="1" smtClean="0"/>
              <a:t>accattivanti</a:t>
            </a:r>
            <a:r>
              <a:rPr lang="en-GB" sz="1600" dirty="0" smtClean="0"/>
              <a:t>.</a:t>
            </a:r>
            <a:endParaRPr lang="en-GB" sz="1600" dirty="0"/>
          </a:p>
          <a:p>
            <a:pPr>
              <a:buFontTx/>
              <a:buChar char="-"/>
            </a:pPr>
            <a:r>
              <a:rPr lang="en-GB" sz="1600" b="1" dirty="0" smtClean="0"/>
              <a:t>Lingua</a:t>
            </a:r>
            <a:r>
              <a:rPr lang="en-GB" sz="1600" dirty="0" smtClean="0"/>
              <a:t>: </a:t>
            </a:r>
            <a:r>
              <a:rPr lang="en-GB" sz="1600" dirty="0" err="1" smtClean="0"/>
              <a:t>assicurati</a:t>
            </a:r>
            <a:r>
              <a:rPr lang="en-GB" sz="1600" dirty="0" smtClean="0"/>
              <a:t> </a:t>
            </a:r>
            <a:r>
              <a:rPr lang="en-GB" sz="1600" dirty="0" err="1" smtClean="0"/>
              <a:t>che</a:t>
            </a:r>
            <a:r>
              <a:rPr lang="en-GB" sz="1600" dirty="0" smtClean="0"/>
              <a:t> i </a:t>
            </a:r>
            <a:r>
              <a:rPr lang="en-GB" sz="1600" dirty="0" err="1" smtClean="0"/>
              <a:t>con</a:t>
            </a:r>
            <a:r>
              <a:rPr lang="en-GB" sz="1600" dirty="0" err="1" smtClean="0"/>
              <a:t>tenuti</a:t>
            </a:r>
            <a:r>
              <a:rPr lang="en-GB" sz="1600" dirty="0" smtClean="0"/>
              <a:t> e le </a:t>
            </a:r>
            <a:r>
              <a:rPr lang="en-GB" sz="1600" dirty="0" err="1" smtClean="0"/>
              <a:t>traduzioni</a:t>
            </a:r>
            <a:r>
              <a:rPr lang="en-GB" sz="1600" dirty="0" smtClean="0"/>
              <a:t> </a:t>
            </a:r>
            <a:r>
              <a:rPr lang="en-GB" sz="1600" dirty="0" err="1" smtClean="0"/>
              <a:t>siano</a:t>
            </a:r>
            <a:r>
              <a:rPr lang="en-GB" sz="1600" dirty="0" smtClean="0"/>
              <a:t> </a:t>
            </a:r>
            <a:r>
              <a:rPr lang="en-GB" sz="1600" dirty="0" err="1" smtClean="0"/>
              <a:t>semplici</a:t>
            </a:r>
            <a:r>
              <a:rPr lang="en-GB" sz="1600" dirty="0" smtClean="0"/>
              <a:t> e </a:t>
            </a:r>
            <a:r>
              <a:rPr lang="en-GB" sz="1600" dirty="0" err="1" smtClean="0"/>
              <a:t>comprensibili</a:t>
            </a:r>
            <a:r>
              <a:rPr lang="en-GB" sz="1600" dirty="0" smtClean="0"/>
              <a:t>. Se </a:t>
            </a:r>
            <a:r>
              <a:rPr lang="en-GB" sz="1600" dirty="0" err="1" smtClean="0"/>
              <a:t>ti</a:t>
            </a:r>
            <a:r>
              <a:rPr lang="en-GB" sz="1600" dirty="0" smtClean="0"/>
              <a:t> </a:t>
            </a:r>
            <a:r>
              <a:rPr lang="en-GB" sz="1600" dirty="0" err="1" smtClean="0"/>
              <a:t>avvali</a:t>
            </a:r>
            <a:r>
              <a:rPr lang="en-GB" sz="1600" dirty="0" smtClean="0"/>
              <a:t> di </a:t>
            </a:r>
            <a:r>
              <a:rPr lang="en-GB" sz="1600" dirty="0" err="1" smtClean="0"/>
              <a:t>traduzioni</a:t>
            </a:r>
            <a:r>
              <a:rPr lang="en-GB" sz="1600" dirty="0" smtClean="0"/>
              <a:t> </a:t>
            </a:r>
            <a:r>
              <a:rPr lang="en-GB" sz="1600" dirty="0" err="1" smtClean="0"/>
              <a:t>assicurati</a:t>
            </a:r>
            <a:r>
              <a:rPr lang="en-GB" sz="1600" dirty="0" smtClean="0"/>
              <a:t> </a:t>
            </a:r>
            <a:r>
              <a:rPr lang="en-GB" sz="1600" dirty="0" err="1" smtClean="0"/>
              <a:t>che</a:t>
            </a:r>
            <a:r>
              <a:rPr lang="en-GB" sz="1600" dirty="0" smtClean="0"/>
              <a:t> </a:t>
            </a:r>
            <a:r>
              <a:rPr lang="en-GB" sz="1600" dirty="0" err="1" smtClean="0"/>
              <a:t>vengano</a:t>
            </a:r>
            <a:r>
              <a:rPr lang="en-GB" sz="1600" dirty="0" smtClean="0"/>
              <a:t> </a:t>
            </a:r>
            <a:r>
              <a:rPr lang="en-GB" sz="1600" dirty="0" err="1" smtClean="0"/>
              <a:t>fatte</a:t>
            </a:r>
            <a:r>
              <a:rPr lang="en-GB" sz="1600" dirty="0" smtClean="0"/>
              <a:t> da </a:t>
            </a:r>
            <a:r>
              <a:rPr lang="en-GB" sz="1600" dirty="0" err="1" smtClean="0"/>
              <a:t>madrelingua</a:t>
            </a:r>
            <a:r>
              <a:rPr lang="en-GB" sz="1600" dirty="0" smtClean="0"/>
              <a:t> e </a:t>
            </a:r>
            <a:r>
              <a:rPr lang="en-GB" sz="1600" dirty="0" err="1" smtClean="0"/>
              <a:t>che</a:t>
            </a:r>
            <a:r>
              <a:rPr lang="en-GB" sz="1600" dirty="0" smtClean="0"/>
              <a:t> </a:t>
            </a:r>
            <a:r>
              <a:rPr lang="en-GB" sz="1600" dirty="0" err="1" smtClean="0"/>
              <a:t>siano</a:t>
            </a:r>
            <a:r>
              <a:rPr lang="en-GB" sz="1600" dirty="0" smtClean="0"/>
              <a:t> orientate al target. </a:t>
            </a:r>
            <a:endParaRPr lang="en-GB" sz="1600" dirty="0"/>
          </a:p>
          <a:p>
            <a:pPr>
              <a:buFontTx/>
              <a:buChar char="-"/>
            </a:pPr>
            <a:r>
              <a:rPr lang="en-GB" sz="1600" b="1" dirty="0" err="1" smtClean="0"/>
              <a:t>S</a:t>
            </a:r>
            <a:r>
              <a:rPr lang="en-GB" sz="1600" b="1" dirty="0" err="1" smtClean="0"/>
              <a:t>upporto</a:t>
            </a:r>
            <a:r>
              <a:rPr lang="en-GB" sz="1600" b="1" dirty="0" smtClean="0"/>
              <a:t> online:</a:t>
            </a:r>
            <a:r>
              <a:rPr lang="en-GB" sz="1600" dirty="0" smtClean="0"/>
              <a:t> </a:t>
            </a:r>
            <a:r>
              <a:rPr lang="en-GB" sz="1600" dirty="0" err="1" smtClean="0"/>
              <a:t>assicurati</a:t>
            </a:r>
            <a:r>
              <a:rPr lang="en-GB" sz="1600" dirty="0" smtClean="0"/>
              <a:t> di non </a:t>
            </a:r>
            <a:r>
              <a:rPr lang="en-GB" sz="1600" dirty="0" err="1" smtClean="0"/>
              <a:t>perdere</a:t>
            </a:r>
            <a:r>
              <a:rPr lang="en-GB" sz="1600" dirty="0" smtClean="0"/>
              <a:t> i </a:t>
            </a:r>
            <a:r>
              <a:rPr lang="en-GB" sz="1600" dirty="0" err="1" smtClean="0"/>
              <a:t>tuoi</a:t>
            </a:r>
            <a:r>
              <a:rPr lang="en-GB" sz="1600" dirty="0" smtClean="0"/>
              <a:t> </a:t>
            </a:r>
            <a:r>
              <a:rPr lang="en-GB" sz="1600" dirty="0" err="1" smtClean="0"/>
              <a:t>clienti</a:t>
            </a:r>
            <a:r>
              <a:rPr lang="en-GB" sz="1600" dirty="0" smtClean="0"/>
              <a:t> </a:t>
            </a:r>
            <a:r>
              <a:rPr lang="en-GB" sz="1600" dirty="0" err="1" smtClean="0"/>
              <a:t>mentre</a:t>
            </a:r>
            <a:r>
              <a:rPr lang="en-GB" sz="1600" dirty="0" smtClean="0"/>
              <a:t> </a:t>
            </a:r>
            <a:r>
              <a:rPr lang="en-GB" sz="1600" dirty="0" err="1" smtClean="0"/>
              <a:t>utilizzi</a:t>
            </a:r>
            <a:r>
              <a:rPr lang="en-GB" sz="1600" dirty="0" smtClean="0"/>
              <a:t> la </a:t>
            </a:r>
            <a:r>
              <a:rPr lang="en-GB" sz="1600" dirty="0" err="1" smtClean="0"/>
              <a:t>piattaforma</a:t>
            </a:r>
            <a:r>
              <a:rPr lang="en-GB" sz="1600" dirty="0" smtClean="0"/>
              <a:t> online.</a:t>
            </a:r>
            <a:endParaRPr lang="en-GB" sz="1600" dirty="0"/>
          </a:p>
          <a:p>
            <a:pPr>
              <a:buFontTx/>
              <a:buChar char="-"/>
            </a:pPr>
            <a:r>
              <a:rPr lang="en-GB" sz="1600" b="1" dirty="0" err="1" smtClean="0"/>
              <a:t>Canale</a:t>
            </a:r>
            <a:r>
              <a:rPr lang="en-GB" sz="1600" b="1" dirty="0" smtClean="0"/>
              <a:t> di </a:t>
            </a:r>
            <a:r>
              <a:rPr lang="en-GB" sz="1600" b="1" dirty="0" err="1" smtClean="0"/>
              <a:t>sicurezza</a:t>
            </a:r>
            <a:r>
              <a:rPr lang="en-GB" sz="1600" b="1" dirty="0" smtClean="0"/>
              <a:t>:</a:t>
            </a:r>
            <a:r>
              <a:rPr lang="en-GB" sz="1600" dirty="0" smtClean="0"/>
              <a:t> </a:t>
            </a:r>
            <a:r>
              <a:rPr lang="en-GB" sz="1600" dirty="0" err="1" smtClean="0"/>
              <a:t>assicurati</a:t>
            </a:r>
            <a:r>
              <a:rPr lang="en-GB" sz="1600" dirty="0" smtClean="0"/>
              <a:t> di </a:t>
            </a:r>
            <a:r>
              <a:rPr lang="en-GB" sz="1600" dirty="0" err="1" smtClean="0"/>
              <a:t>fornire</a:t>
            </a:r>
            <a:r>
              <a:rPr lang="en-GB" sz="1600" dirty="0" smtClean="0"/>
              <a:t> i </a:t>
            </a:r>
            <a:r>
              <a:rPr lang="en-GB" sz="1600" dirty="0" err="1" smtClean="0"/>
              <a:t>protocolli</a:t>
            </a:r>
            <a:r>
              <a:rPr lang="en-GB" sz="1600" dirty="0" smtClean="0"/>
              <a:t> di </a:t>
            </a:r>
            <a:r>
              <a:rPr lang="en-GB" sz="1600" dirty="0" err="1" smtClean="0"/>
              <a:t>sicurezza</a:t>
            </a:r>
            <a:r>
              <a:rPr lang="en-GB" sz="1600" dirty="0" smtClean="0"/>
              <a:t> https:// per le </a:t>
            </a:r>
            <a:r>
              <a:rPr lang="en-GB" sz="1600" dirty="0" err="1" smtClean="0"/>
              <a:t>transazioni</a:t>
            </a:r>
            <a:r>
              <a:rPr lang="en-GB" sz="1600" dirty="0" smtClean="0"/>
              <a:t> </a:t>
            </a:r>
            <a:r>
              <a:rPr lang="en-GB" sz="1600" dirty="0" err="1" smtClean="0"/>
              <a:t>economiche</a:t>
            </a:r>
            <a:endParaRPr lang="en-GB" sz="1600" dirty="0"/>
          </a:p>
          <a:p>
            <a:pPr>
              <a:buFontTx/>
              <a:buChar char="-"/>
            </a:pPr>
            <a:r>
              <a:rPr lang="en-GB" sz="1600" b="1" dirty="0" err="1" smtClean="0"/>
              <a:t>Politiche</a:t>
            </a:r>
            <a:r>
              <a:rPr lang="en-GB" sz="1600" b="1" dirty="0" smtClean="0"/>
              <a:t> </a:t>
            </a:r>
            <a:r>
              <a:rPr lang="en-GB" sz="1600" b="1" dirty="0" err="1" smtClean="0"/>
              <a:t>sulla</a:t>
            </a:r>
            <a:r>
              <a:rPr lang="en-GB" sz="1600" b="1" dirty="0" smtClean="0"/>
              <a:t> privacy</a:t>
            </a:r>
            <a:r>
              <a:rPr lang="en-GB" sz="1600" dirty="0" smtClean="0"/>
              <a:t>: </a:t>
            </a:r>
            <a:r>
              <a:rPr lang="en-GB" sz="1600" dirty="0" err="1" smtClean="0"/>
              <a:t>assicurati</a:t>
            </a:r>
            <a:r>
              <a:rPr lang="en-GB" sz="1600" dirty="0" smtClean="0"/>
              <a:t> di </a:t>
            </a:r>
            <a:r>
              <a:rPr lang="en-GB" sz="1600" dirty="0" err="1" smtClean="0"/>
              <a:t>rispettare</a:t>
            </a:r>
            <a:r>
              <a:rPr lang="en-GB" sz="1600" dirty="0" smtClean="0"/>
              <a:t> le </a:t>
            </a:r>
            <a:r>
              <a:rPr lang="en-GB" sz="1600" dirty="0" err="1" smtClean="0"/>
              <a:t>leggi</a:t>
            </a:r>
            <a:r>
              <a:rPr lang="en-GB" sz="1600" dirty="0" smtClean="0"/>
              <a:t> </a:t>
            </a:r>
            <a:r>
              <a:rPr lang="en-GB" sz="1600" dirty="0" err="1" smtClean="0"/>
              <a:t>sulla</a:t>
            </a:r>
            <a:r>
              <a:rPr lang="en-GB" sz="1600" dirty="0" smtClean="0"/>
              <a:t> </a:t>
            </a:r>
            <a:r>
              <a:rPr lang="en-GB" sz="1600" dirty="0" err="1" smtClean="0"/>
              <a:t>protezione</a:t>
            </a:r>
            <a:r>
              <a:rPr lang="en-GB" sz="1600" dirty="0" smtClean="0"/>
              <a:t> </a:t>
            </a:r>
            <a:r>
              <a:rPr lang="en-GB" sz="1600" dirty="0" err="1" smtClean="0"/>
              <a:t>dei</a:t>
            </a:r>
            <a:r>
              <a:rPr lang="en-GB" sz="1600" dirty="0" smtClean="0"/>
              <a:t> </a:t>
            </a:r>
            <a:r>
              <a:rPr lang="en-GB" sz="1600" dirty="0" err="1" smtClean="0"/>
              <a:t>dati</a:t>
            </a:r>
            <a:r>
              <a:rPr lang="en-GB" sz="1600" dirty="0" smtClean="0"/>
              <a:t> </a:t>
            </a:r>
            <a:r>
              <a:rPr lang="en-GB" sz="1600" dirty="0" err="1" smtClean="0"/>
              <a:t>mentre</a:t>
            </a:r>
            <a:r>
              <a:rPr lang="en-GB" sz="1600" dirty="0" smtClean="0"/>
              <a:t> </a:t>
            </a:r>
            <a:r>
              <a:rPr lang="en-GB" sz="1600" dirty="0" err="1" smtClean="0"/>
              <a:t>gestisci</a:t>
            </a:r>
            <a:r>
              <a:rPr lang="en-GB" sz="1600" dirty="0" smtClean="0"/>
              <a:t> i </a:t>
            </a:r>
            <a:r>
              <a:rPr lang="en-GB" sz="1600" dirty="0" err="1" smtClean="0"/>
              <a:t>dati</a:t>
            </a:r>
            <a:r>
              <a:rPr lang="en-GB" sz="1600" dirty="0" smtClean="0"/>
              <a:t> </a:t>
            </a:r>
            <a:r>
              <a:rPr lang="en-GB" sz="1600" dirty="0" err="1" smtClean="0"/>
              <a:t>dei</a:t>
            </a:r>
            <a:r>
              <a:rPr lang="en-GB" sz="1600" dirty="0" smtClean="0"/>
              <a:t> </a:t>
            </a:r>
            <a:r>
              <a:rPr lang="en-GB" sz="1600" dirty="0" err="1" smtClean="0"/>
              <a:t>tuoi</a:t>
            </a:r>
            <a:r>
              <a:rPr lang="en-GB" sz="1600" dirty="0" smtClean="0"/>
              <a:t> </a:t>
            </a:r>
            <a:r>
              <a:rPr lang="en-GB" sz="1600" dirty="0" err="1" smtClean="0"/>
              <a:t>clienti</a:t>
            </a:r>
            <a:r>
              <a:rPr lang="en-GB" sz="1600" dirty="0" smtClean="0"/>
              <a:t>. </a:t>
            </a:r>
            <a:endParaRPr lang="en-GB" sz="1600" dirty="0"/>
          </a:p>
          <a:p>
            <a:pPr>
              <a:buFontTx/>
              <a:buChar char="-"/>
            </a:pPr>
            <a:r>
              <a:rPr lang="en-GB" sz="1600" b="1" dirty="0" err="1" smtClean="0"/>
              <a:t>Logistica</a:t>
            </a:r>
            <a:r>
              <a:rPr lang="en-GB" sz="1600" dirty="0" smtClean="0"/>
              <a:t>: </a:t>
            </a:r>
            <a:r>
              <a:rPr lang="en-GB" sz="1600" dirty="0" err="1" smtClean="0"/>
              <a:t>assicurati</a:t>
            </a:r>
            <a:r>
              <a:rPr lang="en-GB" sz="1600" dirty="0" smtClean="0"/>
              <a:t> di </a:t>
            </a:r>
            <a:r>
              <a:rPr lang="en-GB" sz="1600" dirty="0" smtClean="0"/>
              <a:t>aver </a:t>
            </a:r>
            <a:r>
              <a:rPr lang="en-GB" sz="1600" dirty="0" err="1" smtClean="0"/>
              <a:t>spiegato</a:t>
            </a:r>
            <a:r>
              <a:rPr lang="en-GB" sz="1600" dirty="0" smtClean="0"/>
              <a:t> </a:t>
            </a:r>
            <a:r>
              <a:rPr lang="en-GB" sz="1600" dirty="0" err="1" smtClean="0"/>
              <a:t>bene</a:t>
            </a:r>
            <a:r>
              <a:rPr lang="en-GB" sz="1600" dirty="0" smtClean="0"/>
              <a:t> i </a:t>
            </a:r>
            <a:r>
              <a:rPr lang="en-GB" sz="1600" dirty="0" err="1" smtClean="0"/>
              <a:t>costi</a:t>
            </a:r>
            <a:r>
              <a:rPr lang="en-GB" sz="1600" dirty="0" smtClean="0"/>
              <a:t> di </a:t>
            </a:r>
            <a:r>
              <a:rPr lang="en-GB" sz="1600" dirty="0" err="1" smtClean="0"/>
              <a:t>spedizione</a:t>
            </a:r>
            <a:r>
              <a:rPr lang="en-GB" sz="1600" dirty="0" smtClean="0"/>
              <a:t> e </a:t>
            </a:r>
            <a:r>
              <a:rPr lang="en-GB" sz="1600" dirty="0" err="1" smtClean="0"/>
              <a:t>logistica</a:t>
            </a:r>
            <a:r>
              <a:rPr lang="en-GB" sz="1600" dirty="0" smtClean="0"/>
              <a:t>. </a:t>
            </a:r>
            <a:endParaRPr lang="en-IE"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dirty="0"/>
          </a:p>
        </p:txBody>
      </p:sp>
    </p:spTree>
    <p:extLst>
      <p:ext uri="{BB962C8B-B14F-4D97-AF65-F5344CB8AC3E}">
        <p14:creationId xmlns="" xmlns:p14="http://schemas.microsoft.com/office/powerpoint/2010/main" val="5556091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r>
              <a:rPr lang="en-GB" sz="2800" b="1" dirty="0" smtClean="0">
                <a:solidFill>
                  <a:srgbClr val="0B0AFD"/>
                </a:solidFill>
              </a:rPr>
              <a:t>  </a:t>
            </a:r>
            <a:endParaRPr lang="en-IE" sz="2800" b="1" dirty="0">
              <a:solidFill>
                <a:srgbClr val="0B0AFD"/>
              </a:solidFill>
            </a:endParaRPr>
          </a:p>
        </p:txBody>
      </p:sp>
      <p:sp>
        <p:nvSpPr>
          <p:cNvPr id="3" name="Content Placeholder 2"/>
          <p:cNvSpPr>
            <a:spLocks noGrp="1"/>
          </p:cNvSpPr>
          <p:nvPr>
            <p:ph idx="1"/>
          </p:nvPr>
        </p:nvSpPr>
        <p:spPr>
          <a:xfrm>
            <a:off x="609600" y="1142998"/>
            <a:ext cx="10972800" cy="5410201"/>
          </a:xfrm>
        </p:spPr>
        <p:txBody>
          <a:bodyPr/>
          <a:lstStyle/>
          <a:p>
            <a:pPr marL="0" indent="0">
              <a:buNone/>
            </a:pPr>
            <a:r>
              <a:rPr lang="en-GB" b="1" dirty="0" err="1" smtClean="0">
                <a:solidFill>
                  <a:srgbClr val="C00000"/>
                </a:solidFill>
                <a:latin typeface="+mj-lt"/>
                <a:ea typeface="+mj-ea"/>
                <a:cs typeface="+mj-cs"/>
              </a:rPr>
              <a:t>Vantaggi</a:t>
            </a:r>
            <a:r>
              <a:rPr lang="en-GB" b="1" dirty="0" smtClean="0">
                <a:solidFill>
                  <a:srgbClr val="C00000"/>
                </a:solidFill>
                <a:latin typeface="+mj-lt"/>
                <a:ea typeface="+mj-ea"/>
                <a:cs typeface="+mj-cs"/>
              </a:rPr>
              <a:t> e </a:t>
            </a:r>
            <a:r>
              <a:rPr lang="en-GB" b="1" dirty="0" err="1" smtClean="0">
                <a:solidFill>
                  <a:srgbClr val="C00000"/>
                </a:solidFill>
                <a:latin typeface="+mj-lt"/>
                <a:ea typeface="+mj-ea"/>
                <a:cs typeface="+mj-cs"/>
              </a:rPr>
              <a:t>svantaggi</a:t>
            </a:r>
            <a:endParaRPr lang="en-GB" b="1" dirty="0" smtClean="0">
              <a:solidFill>
                <a:srgbClr val="C00000"/>
              </a:solidFill>
              <a:latin typeface="+mj-lt"/>
              <a:ea typeface="+mj-ea"/>
              <a:cs typeface="+mj-cs"/>
            </a:endParaRPr>
          </a:p>
          <a:p>
            <a:pPr marL="0" indent="0">
              <a:buNone/>
            </a:pPr>
            <a:endParaRPr lang="es-ES" sz="1600" b="1" dirty="0">
              <a:solidFill>
                <a:srgbClr val="C00000"/>
              </a:solidFill>
            </a:endParaRPr>
          </a:p>
          <a:p>
            <a:r>
              <a:rPr lang="it-IT" sz="1600" dirty="0" smtClean="0"/>
              <a:t>Il </a:t>
            </a:r>
            <a:r>
              <a:rPr lang="it-IT" sz="1600" b="1" dirty="0" smtClean="0"/>
              <a:t>vantaggio di utilizzare la </a:t>
            </a:r>
            <a:r>
              <a:rPr lang="it-IT" sz="1600" b="1" dirty="0" smtClean="0"/>
              <a:t>tua personale piattaforma </a:t>
            </a:r>
            <a:r>
              <a:rPr lang="it-IT" sz="1600" b="1" dirty="0" smtClean="0"/>
              <a:t>di vendita online </a:t>
            </a:r>
            <a:r>
              <a:rPr lang="it-IT" sz="1600" dirty="0" smtClean="0"/>
              <a:t>è che </a:t>
            </a:r>
            <a:r>
              <a:rPr lang="it-IT" sz="1600" dirty="0" smtClean="0"/>
              <a:t>puoi controllare </a:t>
            </a:r>
            <a:r>
              <a:rPr lang="it-IT" sz="1600" dirty="0" smtClean="0"/>
              <a:t>l'intero processo </a:t>
            </a:r>
            <a:r>
              <a:rPr lang="it-IT" sz="1600" dirty="0" smtClean="0"/>
              <a:t>di acquisto e proporne l'esperienza </a:t>
            </a:r>
            <a:r>
              <a:rPr lang="it-IT" sz="1600" dirty="0" smtClean="0"/>
              <a:t>sin </a:t>
            </a:r>
            <a:r>
              <a:rPr lang="it-IT" sz="1600" dirty="0" smtClean="0"/>
              <a:t>dall'inizio; puoi inoltre scegliere </a:t>
            </a:r>
            <a:r>
              <a:rPr lang="it-IT" sz="1600" dirty="0" smtClean="0"/>
              <a:t>se fornire un'esperienza di acquisto intima </a:t>
            </a:r>
            <a:r>
              <a:rPr lang="it-IT" sz="1600" dirty="0" smtClean="0"/>
              <a:t>stabilendo rapporti informali con </a:t>
            </a:r>
            <a:r>
              <a:rPr lang="it-IT" sz="1600" dirty="0" smtClean="0"/>
              <a:t>i </a:t>
            </a:r>
            <a:r>
              <a:rPr lang="it-IT" sz="1600" dirty="0" smtClean="0"/>
              <a:t>clienti, o rendere noti prezzi </a:t>
            </a:r>
            <a:r>
              <a:rPr lang="it-IT" sz="1600" dirty="0" smtClean="0"/>
              <a:t>e caratteristiche </a:t>
            </a:r>
            <a:r>
              <a:rPr lang="it-IT" sz="1600" dirty="0" smtClean="0"/>
              <a:t>che desideri evidenziare </a:t>
            </a:r>
            <a:r>
              <a:rPr lang="it-IT" sz="1600" dirty="0" smtClean="0"/>
              <a:t>per i tuoi prodotti</a:t>
            </a:r>
            <a:endParaRPr lang="en-GB" sz="1600" dirty="0"/>
          </a:p>
          <a:p>
            <a:r>
              <a:rPr lang="it-IT" sz="1600" b="1" dirty="0" smtClean="0"/>
              <a:t>Lo </a:t>
            </a:r>
            <a:r>
              <a:rPr lang="it-IT" sz="1600" b="1" dirty="0" smtClean="0"/>
              <a:t>svantaggio di utilizzare </a:t>
            </a:r>
            <a:r>
              <a:rPr lang="it-IT" sz="1600" b="1" dirty="0" smtClean="0"/>
              <a:t>le tue personali piattaforme </a:t>
            </a:r>
            <a:r>
              <a:rPr lang="it-IT" sz="1600" b="1" dirty="0" smtClean="0"/>
              <a:t>di vendita online</a:t>
            </a:r>
            <a:r>
              <a:rPr lang="it-IT" sz="1600" dirty="0" smtClean="0"/>
              <a:t> è legato ai </a:t>
            </a:r>
            <a:r>
              <a:rPr lang="it-IT" sz="1600" b="1" dirty="0" smtClean="0"/>
              <a:t>costi iniziali di installazione e manutenzione</a:t>
            </a:r>
            <a:r>
              <a:rPr lang="it-IT" sz="1600" dirty="0" smtClean="0"/>
              <a:t>, </a:t>
            </a:r>
            <a:r>
              <a:rPr lang="it-IT" sz="1600" b="1" dirty="0" smtClean="0"/>
              <a:t>nonché ad alcuni problemi logistici. </a:t>
            </a:r>
            <a:r>
              <a:rPr lang="it-IT" sz="1600" dirty="0" smtClean="0"/>
              <a:t>Se hai solo pochi prodotti </a:t>
            </a:r>
            <a:r>
              <a:rPr lang="it-IT" sz="1600" dirty="0" smtClean="0"/>
              <a:t> artigianali e </a:t>
            </a:r>
            <a:r>
              <a:rPr lang="it-IT" sz="1600" dirty="0" smtClean="0"/>
              <a:t>il tuo ROI non è grande, potresti </a:t>
            </a:r>
            <a:r>
              <a:rPr lang="it-IT" sz="1600" dirty="0" smtClean="0"/>
              <a:t> </a:t>
            </a:r>
            <a:r>
              <a:rPr lang="it-IT" sz="1600" dirty="0" smtClean="0"/>
              <a:t>optare per piattaforme di </a:t>
            </a:r>
            <a:r>
              <a:rPr lang="it-IT" sz="1600" dirty="0" smtClean="0"/>
              <a:t>vendita esterne.</a:t>
            </a:r>
            <a:endParaRPr lang="en-GB" sz="1600" dirty="0"/>
          </a:p>
          <a:p>
            <a:r>
              <a:rPr lang="it-IT" sz="1600" b="1" dirty="0" smtClean="0"/>
              <a:t>Il vantaggio dell'utilizzo di una piattaforma di vendita </a:t>
            </a:r>
            <a:r>
              <a:rPr lang="it-IT" sz="1600" b="1" dirty="0" smtClean="0"/>
              <a:t>esterna </a:t>
            </a:r>
            <a:r>
              <a:rPr lang="it-IT" sz="1600" dirty="0" smtClean="0"/>
              <a:t>è </a:t>
            </a:r>
            <a:r>
              <a:rPr lang="it-IT" sz="1600" dirty="0" smtClean="0"/>
              <a:t>legato al traffico e all'esposizione oltre </a:t>
            </a:r>
            <a:r>
              <a:rPr lang="it-IT" sz="1600" dirty="0" smtClean="0"/>
              <a:t>che a </a:t>
            </a:r>
            <a:r>
              <a:rPr lang="it-IT" sz="1600" dirty="0" smtClean="0"/>
              <a:t>limitare i problemi nella vendita online, poiché è possibile provare e abbandonare immediatamente se non si è convinti. Puoi iniziare con queste piattaforme e vedere se il tuo prodotto è ben accettato e il tuo ROI è abbastanza buono da pensare di andare avanti da solo. Siti come Amazon o </a:t>
            </a:r>
            <a:r>
              <a:rPr lang="it-IT" sz="1600" dirty="0" err="1" smtClean="0"/>
              <a:t>Etsy</a:t>
            </a:r>
            <a:r>
              <a:rPr lang="it-IT" sz="1600" dirty="0" smtClean="0"/>
              <a:t> attraggono persone che sono pronte a fare acquisti, mentre è più difficile generare traffico significativo nel tuo sito web o canale. Può essere un processo </a:t>
            </a:r>
            <a:r>
              <a:rPr lang="it-IT" sz="1600" dirty="0" smtClean="0"/>
              <a:t>fatto di tentativi </a:t>
            </a:r>
            <a:r>
              <a:rPr lang="it-IT" sz="1600" dirty="0" smtClean="0"/>
              <a:t>ed errori, e puoi aggiungere un mix di canali social a un sito web tradizionale per ottenere più traffico, più clienti e potenzialmente più vendite.</a:t>
            </a:r>
            <a:endParaRPr lang="en-GB" sz="1600" dirty="0" smtClean="0"/>
          </a:p>
          <a:p>
            <a:r>
              <a:rPr lang="it-IT" sz="1600" b="1" dirty="0" smtClean="0"/>
              <a:t>Lo svantaggio derivante dall'utilizzo di una piattaforma di vendita </a:t>
            </a:r>
            <a:r>
              <a:rPr lang="it-IT" sz="1600" b="1" dirty="0" err="1" smtClean="0"/>
              <a:t>esterna</a:t>
            </a:r>
            <a:r>
              <a:rPr lang="it-IT" sz="1600" dirty="0" err="1" smtClean="0"/>
              <a:t>è</a:t>
            </a:r>
            <a:r>
              <a:rPr lang="it-IT" sz="1600" dirty="0" smtClean="0"/>
              <a:t>  </a:t>
            </a:r>
            <a:r>
              <a:rPr lang="it-IT" sz="1600" dirty="0" smtClean="0"/>
              <a:t>legato alle </a:t>
            </a:r>
            <a:r>
              <a:rPr lang="it-IT" sz="1600" dirty="0" smtClean="0"/>
              <a:t>tariffe che </a:t>
            </a:r>
            <a:r>
              <a:rPr lang="it-IT" sz="1600" dirty="0" smtClean="0"/>
              <a:t>devi pagare per pubblicizzare il tuo prodotto che inevitabilmente </a:t>
            </a:r>
            <a:r>
              <a:rPr lang="it-IT" sz="1600" dirty="0" smtClean="0"/>
              <a:t>riducono </a:t>
            </a:r>
            <a:r>
              <a:rPr lang="it-IT" sz="1600" dirty="0" smtClean="0"/>
              <a:t>il </a:t>
            </a:r>
            <a:r>
              <a:rPr lang="it-IT" sz="1600" dirty="0" smtClean="0"/>
              <a:t>ROI, </a:t>
            </a:r>
            <a:r>
              <a:rPr lang="it-IT" sz="1600" dirty="0" smtClean="0"/>
              <a:t>e alla </a:t>
            </a:r>
            <a:r>
              <a:rPr lang="it-IT" sz="1600" b="1" dirty="0" smtClean="0"/>
              <a:t>concorrenza </a:t>
            </a:r>
            <a:r>
              <a:rPr lang="it-IT" sz="1600" dirty="0" smtClean="0"/>
              <a:t>in termini di prodotti e prezzi.</a:t>
            </a:r>
            <a:endParaRPr lang="es-ES" sz="1600" dirty="0"/>
          </a:p>
          <a:p>
            <a:pPr marL="0" indent="0" algn="ctr">
              <a:buNone/>
            </a:pPr>
            <a:endParaRPr lang="en-IE" sz="1600" dirty="0"/>
          </a:p>
          <a:p>
            <a:pPr marL="0" indent="0" algn="ctr">
              <a:buNone/>
            </a:pPr>
            <a:endParaRPr lang="en-IE"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Tree>
    <p:extLst>
      <p:ext uri="{BB962C8B-B14F-4D97-AF65-F5344CB8AC3E}">
        <p14:creationId xmlns="" xmlns:p14="http://schemas.microsoft.com/office/powerpoint/2010/main" val="356082886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endParaRPr lang="en-IE" sz="2800" b="1" dirty="0">
              <a:solidFill>
                <a:srgbClr val="0B0AFD"/>
              </a:solidFill>
            </a:endParaRPr>
          </a:p>
        </p:txBody>
      </p:sp>
      <p:sp>
        <p:nvSpPr>
          <p:cNvPr id="3" name="Content Placeholder 2"/>
          <p:cNvSpPr>
            <a:spLocks noGrp="1"/>
          </p:cNvSpPr>
          <p:nvPr>
            <p:ph idx="1"/>
          </p:nvPr>
        </p:nvSpPr>
        <p:spPr>
          <a:xfrm>
            <a:off x="582494" y="1088237"/>
            <a:ext cx="10972800" cy="5451108"/>
          </a:xfrm>
        </p:spPr>
        <p:txBody>
          <a:bodyPr/>
          <a:lstStyle/>
          <a:p>
            <a:pPr>
              <a:buNone/>
            </a:pPr>
            <a:r>
              <a:rPr lang="en-GB" b="1" dirty="0" err="1" smtClean="0">
                <a:solidFill>
                  <a:srgbClr val="C00000"/>
                </a:solidFill>
              </a:rPr>
              <a:t>Altre</a:t>
            </a:r>
            <a:r>
              <a:rPr lang="en-GB" b="1" dirty="0" smtClean="0">
                <a:solidFill>
                  <a:srgbClr val="C00000"/>
                </a:solidFill>
              </a:rPr>
              <a:t> </a:t>
            </a:r>
            <a:r>
              <a:rPr lang="en-GB" b="1" dirty="0" err="1" smtClean="0">
                <a:solidFill>
                  <a:srgbClr val="C00000"/>
                </a:solidFill>
              </a:rPr>
              <a:t>Considerazioni</a:t>
            </a:r>
            <a:r>
              <a:rPr lang="en-GB" b="1" dirty="0" smtClean="0">
                <a:solidFill>
                  <a:srgbClr val="C00000"/>
                </a:solidFill>
              </a:rPr>
              <a:t> </a:t>
            </a:r>
          </a:p>
          <a:p>
            <a:r>
              <a:rPr lang="it-IT" sz="1600" b="1" dirty="0" smtClean="0"/>
              <a:t>Il </a:t>
            </a:r>
            <a:r>
              <a:rPr lang="it-IT" sz="1600" b="1" dirty="0" smtClean="0"/>
              <a:t>potere di scegliere i canali giusti sta in parte nel definire correttamente diversi tipi di clienti. </a:t>
            </a:r>
            <a:r>
              <a:rPr lang="it-IT" sz="1600" dirty="0" smtClean="0"/>
              <a:t>Le persone che fanno shopping su </a:t>
            </a:r>
            <a:r>
              <a:rPr lang="it-IT" sz="1600" dirty="0" err="1" smtClean="0"/>
              <a:t>Etsy</a:t>
            </a:r>
            <a:r>
              <a:rPr lang="it-IT" sz="1600" dirty="0" smtClean="0"/>
              <a:t>, ad esempio, sono preparate e pronte a comprare articoli artigianali unici. Considerando che, Amazon e </a:t>
            </a:r>
            <a:r>
              <a:rPr lang="it-IT" sz="1600" dirty="0" err="1" smtClean="0"/>
              <a:t>eBay</a:t>
            </a:r>
            <a:r>
              <a:rPr lang="it-IT" sz="1600" dirty="0" smtClean="0"/>
              <a:t> hanno i propri tipi di clienti e funzionano bene per determinati tipi di prodotti. Ecco perché è così importante definire i tuoi prodotti e i tuoi clienti prima di iniziare a vendere online. Se hai un'azienda agricola in cui produci il tuo prodotto, Amazon / </a:t>
            </a:r>
            <a:r>
              <a:rPr lang="it-IT" sz="1600" dirty="0" err="1" smtClean="0"/>
              <a:t>Etsy</a:t>
            </a:r>
            <a:r>
              <a:rPr lang="it-IT" sz="1600" dirty="0" smtClean="0"/>
              <a:t> / </a:t>
            </a:r>
            <a:r>
              <a:rPr lang="it-IT" sz="1600" dirty="0" err="1" smtClean="0"/>
              <a:t>AliExpress</a:t>
            </a:r>
            <a:r>
              <a:rPr lang="it-IT" sz="1600" dirty="0" smtClean="0"/>
              <a:t> </a:t>
            </a:r>
            <a:r>
              <a:rPr lang="it-IT" sz="1600" dirty="0" smtClean="0"/>
              <a:t>possono essere </a:t>
            </a:r>
            <a:r>
              <a:rPr lang="it-IT" sz="1600" dirty="0" smtClean="0"/>
              <a:t>la scelta migliore. Se sei un rivenditore di marchi esistenti, </a:t>
            </a:r>
            <a:r>
              <a:rPr lang="it-IT" sz="1600" dirty="0" err="1" smtClean="0"/>
              <a:t>eBay</a:t>
            </a:r>
            <a:r>
              <a:rPr lang="it-IT" sz="1600" dirty="0" smtClean="0"/>
              <a:t> potrebbe essere più facile per te, soprattutto all'inizio. Assicurati di scegliere saggiamente i tuoi canali.</a:t>
            </a:r>
            <a:endParaRPr lang="en-GB" sz="1600" dirty="0"/>
          </a:p>
          <a:p>
            <a:r>
              <a:rPr lang="it-IT" sz="1600" b="1" dirty="0" smtClean="0"/>
              <a:t>Sito </a:t>
            </a:r>
            <a:r>
              <a:rPr lang="it-IT" sz="1600" b="1" dirty="0" smtClean="0"/>
              <a:t>web. </a:t>
            </a:r>
            <a:r>
              <a:rPr lang="it-IT" sz="1600" dirty="0" smtClean="0"/>
              <a:t>Un sito Web è la </a:t>
            </a:r>
            <a:r>
              <a:rPr lang="it-IT" sz="1600" dirty="0" smtClean="0"/>
              <a:t>base di partenza per la </a:t>
            </a:r>
            <a:r>
              <a:rPr lang="it-IT" sz="1600" dirty="0" smtClean="0"/>
              <a:t>maggior parte delle piccole </a:t>
            </a:r>
            <a:r>
              <a:rPr lang="it-IT" sz="1600" dirty="0" smtClean="0"/>
              <a:t>micro imprese rurali </a:t>
            </a:r>
            <a:r>
              <a:rPr lang="it-IT" sz="1600" dirty="0" smtClean="0"/>
              <a:t>online. Dal momento che le persone non ti conoscono, assicurati che i tuoi contenuti e le tue immagini trasmettano la tua migliore immagine aziendale.</a:t>
            </a:r>
            <a:endParaRPr lang="en-US" sz="1600" dirty="0"/>
          </a:p>
          <a:p>
            <a:r>
              <a:rPr lang="it-IT" sz="1600" b="1" dirty="0" smtClean="0"/>
              <a:t>Software </a:t>
            </a:r>
            <a:r>
              <a:rPr lang="it-IT" sz="1600" b="1" dirty="0" smtClean="0"/>
              <a:t>del carrello. </a:t>
            </a:r>
            <a:r>
              <a:rPr lang="it-IT" sz="1600" dirty="0" smtClean="0"/>
              <a:t>Ogni volta che vendi qualcosa online che è più complicato di un singolo articolo, un carrello della spesa ti aiuta. </a:t>
            </a:r>
            <a:r>
              <a:rPr lang="it-IT" sz="1600" dirty="0" smtClean="0"/>
              <a:t>Verifica </a:t>
            </a:r>
            <a:r>
              <a:rPr lang="it-IT" sz="1600" dirty="0" smtClean="0"/>
              <a:t>con la società </a:t>
            </a:r>
            <a:r>
              <a:rPr lang="it-IT" sz="1600" dirty="0" smtClean="0"/>
              <a:t> che ospita il sito </a:t>
            </a:r>
            <a:r>
              <a:rPr lang="it-IT" sz="1600" dirty="0" smtClean="0"/>
              <a:t>Web per vedere cosa offrono. Assicurati che la tua piattaforma funzioni su un canale di comunicazione sicuro https: // poiché aumenterà la fiducia nel tuo e-commerce.</a:t>
            </a:r>
            <a:endParaRPr lang="en-US" sz="1600" dirty="0"/>
          </a:p>
          <a:p>
            <a:r>
              <a:rPr lang="it-IT" sz="1600" b="1" dirty="0" smtClean="0"/>
              <a:t>Processo di pagamento. </a:t>
            </a:r>
            <a:r>
              <a:rPr lang="it-IT" sz="1600" dirty="0" smtClean="0"/>
              <a:t>Che si tratti di </a:t>
            </a:r>
            <a:r>
              <a:rPr lang="it-IT" sz="1600" dirty="0" err="1" smtClean="0"/>
              <a:t>Paypal</a:t>
            </a:r>
            <a:r>
              <a:rPr lang="it-IT" sz="1600" dirty="0" smtClean="0"/>
              <a:t> o di un elaboratore di carte di credito che utilizzi per le transazioni di persona, dovrai capire come </a:t>
            </a:r>
            <a:r>
              <a:rPr lang="it-IT" sz="1600" dirty="0" smtClean="0"/>
              <a:t>processerai i pagamenti </a:t>
            </a:r>
            <a:r>
              <a:rPr lang="it-IT" sz="1600" dirty="0" smtClean="0"/>
              <a:t>online.</a:t>
            </a:r>
            <a:endParaRPr lang="en-US" sz="1600" b="1" dirty="0" smtClean="0"/>
          </a:p>
          <a:p>
            <a:r>
              <a:rPr lang="it-IT" sz="1600" b="1" dirty="0" smtClean="0"/>
              <a:t>Supporto </a:t>
            </a:r>
            <a:r>
              <a:rPr lang="it-IT" sz="1600" b="1" dirty="0" smtClean="0"/>
              <a:t>via </a:t>
            </a:r>
            <a:r>
              <a:rPr lang="it-IT" sz="1600" b="1" dirty="0" err="1" smtClean="0"/>
              <a:t>email</a:t>
            </a:r>
            <a:r>
              <a:rPr lang="it-IT" sz="1600" b="1" dirty="0" smtClean="0"/>
              <a:t>. </a:t>
            </a:r>
            <a:r>
              <a:rPr lang="it-IT" sz="1600" dirty="0" smtClean="0"/>
              <a:t>Dovrai avere un indirizzo </a:t>
            </a:r>
            <a:r>
              <a:rPr lang="it-IT" sz="1600" dirty="0" err="1" smtClean="0"/>
              <a:t>email</a:t>
            </a:r>
            <a:r>
              <a:rPr lang="it-IT" sz="1600" dirty="0" smtClean="0"/>
              <a:t> dove i clienti possono contattarti se qualcosa va storto, se vogliono cambiare il loro ordine, o se vogliono restituire qualcosa. Assicurati che i clienti si sentano a loro agio e che possano fidarsi di te</a:t>
            </a:r>
            <a:endParaRPr lang="es-ES" sz="1600" dirty="0"/>
          </a:p>
          <a:p>
            <a:pPr marL="0" indent="0" algn="ctr">
              <a:buNone/>
            </a:pPr>
            <a:endParaRPr lang="en-IE" sz="1600" dirty="0"/>
          </a:p>
          <a:p>
            <a:pPr marL="0" indent="0" algn="ctr">
              <a:buNone/>
            </a:pPr>
            <a:endParaRPr lang="en-IE"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Tree>
    <p:extLst>
      <p:ext uri="{BB962C8B-B14F-4D97-AF65-F5344CB8AC3E}">
        <p14:creationId xmlns="" xmlns:p14="http://schemas.microsoft.com/office/powerpoint/2010/main" val="37171875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2800" b="1" dirty="0" err="1" smtClean="0">
                <a:solidFill>
                  <a:srgbClr val="0B0AFD"/>
                </a:solidFill>
              </a:rPr>
              <a:t>Canali</a:t>
            </a:r>
            <a:r>
              <a:rPr lang="en-GB" sz="2800" b="1" dirty="0" smtClean="0">
                <a:solidFill>
                  <a:srgbClr val="0B0AFD"/>
                </a:solidFill>
              </a:rPr>
              <a:t> di </a:t>
            </a:r>
            <a:r>
              <a:rPr lang="en-GB" sz="2800" b="1" dirty="0" err="1" smtClean="0">
                <a:solidFill>
                  <a:srgbClr val="0B0AFD"/>
                </a:solidFill>
              </a:rPr>
              <a:t>vendita</a:t>
            </a:r>
            <a:r>
              <a:rPr lang="en-GB" sz="2800" b="1" dirty="0" smtClean="0">
                <a:solidFill>
                  <a:srgbClr val="0B0AFD"/>
                </a:solidFill>
              </a:rPr>
              <a:t> online per le Micro </a:t>
            </a:r>
            <a:r>
              <a:rPr lang="en-GB" sz="2800" b="1" dirty="0" err="1" smtClean="0">
                <a:solidFill>
                  <a:srgbClr val="0B0AFD"/>
                </a:solidFill>
              </a:rPr>
              <a:t>Imprese</a:t>
            </a:r>
            <a:r>
              <a:rPr lang="en-GB" sz="2800" b="1" dirty="0" smtClean="0">
                <a:solidFill>
                  <a:srgbClr val="0B0AFD"/>
                </a:solidFill>
              </a:rPr>
              <a:t> </a:t>
            </a:r>
            <a:r>
              <a:rPr lang="en-GB" sz="2800" b="1" dirty="0" err="1" smtClean="0">
                <a:solidFill>
                  <a:srgbClr val="0B0AFD"/>
                </a:solidFill>
              </a:rPr>
              <a:t>Rurali</a:t>
            </a:r>
            <a:endParaRPr lang="en-IE" sz="2800" b="1" dirty="0">
              <a:solidFill>
                <a:srgbClr val="0B0AFD"/>
              </a:solidFill>
            </a:endParaRPr>
          </a:p>
        </p:txBody>
      </p:sp>
      <p:sp>
        <p:nvSpPr>
          <p:cNvPr id="3" name="Content Placeholder 2"/>
          <p:cNvSpPr>
            <a:spLocks noGrp="1"/>
          </p:cNvSpPr>
          <p:nvPr>
            <p:ph idx="1"/>
          </p:nvPr>
        </p:nvSpPr>
        <p:spPr>
          <a:xfrm>
            <a:off x="166255" y="976745"/>
            <a:ext cx="11443854" cy="5313219"/>
          </a:xfrm>
        </p:spPr>
        <p:txBody>
          <a:bodyPr/>
          <a:lstStyle/>
          <a:p>
            <a:pPr marL="0" indent="0">
              <a:buNone/>
            </a:pPr>
            <a:r>
              <a:rPr lang="en-GB" b="1" dirty="0" err="1" smtClean="0">
                <a:solidFill>
                  <a:srgbClr val="C00000"/>
                </a:solidFill>
                <a:latin typeface="+mj-lt"/>
                <a:ea typeface="+mj-ea"/>
                <a:cs typeface="+mj-cs"/>
              </a:rPr>
              <a:t>O</a:t>
            </a:r>
            <a:r>
              <a:rPr lang="en-GB" b="1" dirty="0" err="1" smtClean="0">
                <a:solidFill>
                  <a:srgbClr val="C00000"/>
                </a:solidFill>
                <a:latin typeface="+mj-lt"/>
                <a:ea typeface="+mj-ea"/>
                <a:cs typeface="+mj-cs"/>
              </a:rPr>
              <a:t>ttenere</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A</a:t>
            </a:r>
            <a:r>
              <a:rPr lang="en-GB" b="1" dirty="0" err="1" smtClean="0">
                <a:solidFill>
                  <a:srgbClr val="C00000"/>
                </a:solidFill>
                <a:latin typeface="+mj-lt"/>
                <a:ea typeface="+mj-ea"/>
                <a:cs typeface="+mj-cs"/>
              </a:rPr>
              <a:t>iuto</a:t>
            </a:r>
            <a:endParaRPr lang="en-GB" b="1" dirty="0" smtClean="0">
              <a:solidFill>
                <a:srgbClr val="C00000"/>
              </a:solidFill>
              <a:latin typeface="+mj-lt"/>
              <a:ea typeface="+mj-ea"/>
              <a:cs typeface="+mj-cs"/>
            </a:endParaRPr>
          </a:p>
          <a:p>
            <a:r>
              <a:rPr lang="it-IT" sz="1800" dirty="0" smtClean="0"/>
              <a:t>Se </a:t>
            </a:r>
            <a:r>
              <a:rPr lang="it-IT" sz="1800" dirty="0" smtClean="0"/>
              <a:t>la scelta di un canale di vendita </a:t>
            </a:r>
            <a:r>
              <a:rPr lang="it-IT" sz="1800" dirty="0" smtClean="0"/>
              <a:t>diventa impegnativa, </a:t>
            </a:r>
            <a:r>
              <a:rPr lang="it-IT" sz="1800" dirty="0" smtClean="0"/>
              <a:t>non fa mai male </a:t>
            </a:r>
            <a:r>
              <a:rPr lang="it-IT" sz="1800" b="1" dirty="0" smtClean="0"/>
              <a:t>rivolgersi agli esperti. </a:t>
            </a:r>
            <a:r>
              <a:rPr lang="it-IT" sz="1800" dirty="0" smtClean="0"/>
              <a:t>Una varietà di consulenti e aziende specializzate </a:t>
            </a:r>
            <a:r>
              <a:rPr lang="it-IT" sz="1800" dirty="0" smtClean="0"/>
              <a:t>nel posizionare i </a:t>
            </a:r>
            <a:r>
              <a:rPr lang="it-IT" sz="1800" dirty="0" smtClean="0"/>
              <a:t>vostri </a:t>
            </a:r>
            <a:r>
              <a:rPr lang="it-IT" sz="1800" dirty="0" smtClean="0"/>
              <a:t>prodotti sui canali di vendita giusti.</a:t>
            </a:r>
            <a:endParaRPr lang="es-ES" sz="1800" dirty="0"/>
          </a:p>
          <a:p>
            <a:r>
              <a:rPr lang="it-IT" sz="1800" b="1" dirty="0" smtClean="0"/>
              <a:t>Avere </a:t>
            </a:r>
            <a:r>
              <a:rPr lang="it-IT" sz="1800" b="1" dirty="0" smtClean="0"/>
              <a:t>i tuoi prodotti nel maggior numero possibile di posti è una strategia chiave. </a:t>
            </a:r>
            <a:r>
              <a:rPr lang="it-IT" sz="1800" dirty="0" smtClean="0"/>
              <a:t>Le persone usano i social media per parlare di prodotti. </a:t>
            </a:r>
            <a:r>
              <a:rPr lang="it-IT" sz="1800" b="1" dirty="0" smtClean="0"/>
              <a:t>I social media </a:t>
            </a:r>
            <a:r>
              <a:rPr lang="it-IT" sz="1800" dirty="0" smtClean="0"/>
              <a:t>sono </a:t>
            </a:r>
            <a:r>
              <a:rPr lang="it-IT" sz="1800" dirty="0" smtClean="0"/>
              <a:t>un altro luogo </a:t>
            </a:r>
            <a:r>
              <a:rPr lang="it-IT" sz="1800" dirty="0" smtClean="0"/>
              <a:t>in cui i rivenditori possono </a:t>
            </a:r>
            <a:r>
              <a:rPr lang="it-IT" sz="1800" dirty="0" smtClean="0"/>
              <a:t>trasformare la </a:t>
            </a:r>
            <a:r>
              <a:rPr lang="it-IT" sz="1800" dirty="0" smtClean="0"/>
              <a:t>loro </a:t>
            </a:r>
            <a:r>
              <a:rPr lang="it-IT" sz="1800" dirty="0" smtClean="0"/>
              <a:t>presenza in introiti, </a:t>
            </a:r>
            <a:r>
              <a:rPr lang="it-IT" sz="1800" dirty="0" smtClean="0"/>
              <a:t>e dovrebbe essere una strategia </a:t>
            </a:r>
            <a:r>
              <a:rPr lang="it-IT" sz="1800" dirty="0" smtClean="0"/>
              <a:t>da considerare per tutti </a:t>
            </a:r>
            <a:r>
              <a:rPr lang="it-IT" sz="1800" dirty="0" smtClean="0"/>
              <a:t>i </a:t>
            </a:r>
            <a:r>
              <a:rPr lang="it-IT" sz="1800" dirty="0" smtClean="0"/>
              <a:t>rivenditori</a:t>
            </a:r>
            <a:endParaRPr lang="es-ES" sz="1800" dirty="0"/>
          </a:p>
          <a:p>
            <a:r>
              <a:rPr lang="it-IT" sz="1800" b="1" dirty="0" err="1" smtClean="0"/>
              <a:t>Storefront</a:t>
            </a:r>
            <a:r>
              <a:rPr lang="it-IT" sz="1800" b="1" dirty="0" smtClean="0"/>
              <a:t> </a:t>
            </a:r>
            <a:r>
              <a:rPr lang="it-IT" sz="1800" b="1" dirty="0" smtClean="0"/>
              <a:t>Social </a:t>
            </a:r>
            <a:r>
              <a:rPr lang="it-IT" sz="1800" dirty="0" smtClean="0"/>
              <a:t>è </a:t>
            </a:r>
            <a:r>
              <a:rPr lang="it-IT" sz="1800" dirty="0" smtClean="0"/>
              <a:t>una delle sempre più numerose aziende specializzate nella </a:t>
            </a:r>
            <a:r>
              <a:rPr lang="it-IT" sz="1800" dirty="0" smtClean="0"/>
              <a:t>creazione di negozi su determinati canali online, in questo caso Facebook. </a:t>
            </a:r>
            <a:endParaRPr lang="es-ES" sz="1800" dirty="0"/>
          </a:p>
          <a:p>
            <a:r>
              <a:rPr lang="it-IT" sz="1800" b="1" dirty="0" smtClean="0"/>
              <a:t>Indipendentemente </a:t>
            </a:r>
            <a:r>
              <a:rPr lang="it-IT" sz="1800" b="1" dirty="0" smtClean="0"/>
              <a:t>dai canali e dalle strategie che scegli, è </a:t>
            </a:r>
            <a:r>
              <a:rPr lang="it-IT" sz="1800" b="1" dirty="0" smtClean="0"/>
              <a:t>importante svolgere le dovute ricerche, adattarsi </a:t>
            </a:r>
            <a:r>
              <a:rPr lang="it-IT" sz="1800" b="1" dirty="0" smtClean="0"/>
              <a:t>ed essere flessibili. </a:t>
            </a:r>
            <a:r>
              <a:rPr lang="it-IT" sz="1800" dirty="0" smtClean="0"/>
              <a:t>Dopotutto, i canali di domani </a:t>
            </a:r>
            <a:r>
              <a:rPr lang="it-IT" sz="1800" dirty="0" smtClean="0"/>
              <a:t>differiscono da </a:t>
            </a:r>
            <a:r>
              <a:rPr lang="it-IT" sz="1800" dirty="0" smtClean="0"/>
              <a:t>quelli odierni, ma il principio di base </a:t>
            </a:r>
            <a:r>
              <a:rPr lang="it-IT" sz="1800" dirty="0" smtClean="0"/>
              <a:t>resta quello della </a:t>
            </a:r>
            <a:r>
              <a:rPr lang="it-IT" sz="1800" dirty="0" smtClean="0"/>
              <a:t>conoscenza della propria attività e dei propri clienti. </a:t>
            </a:r>
            <a:endParaRPr lang="it-IT" sz="1800" dirty="0" smtClean="0"/>
          </a:p>
          <a:p>
            <a:r>
              <a:rPr lang="it-IT" sz="1800" b="1" dirty="0" smtClean="0"/>
              <a:t>Assicurati </a:t>
            </a:r>
            <a:r>
              <a:rPr lang="it-IT" sz="1800" b="1" dirty="0" smtClean="0"/>
              <a:t>di sapere chi è il tuo cliente </a:t>
            </a:r>
            <a:r>
              <a:rPr lang="it-IT" sz="1800" dirty="0" smtClean="0"/>
              <a:t>e </a:t>
            </a:r>
            <a:r>
              <a:rPr lang="it-IT" sz="1800" dirty="0" smtClean="0"/>
              <a:t>su quali canali acquista. Assicurati </a:t>
            </a:r>
            <a:r>
              <a:rPr lang="it-IT" sz="1800" dirty="0" smtClean="0"/>
              <a:t>solo di essere paziente e capire che il </a:t>
            </a:r>
            <a:r>
              <a:rPr lang="it-IT" sz="1800" dirty="0" smtClean="0"/>
              <a:t>tuo posizionamento su </a:t>
            </a:r>
            <a:r>
              <a:rPr lang="it-IT" sz="1800" dirty="0" smtClean="0"/>
              <a:t>quel particolare canale e le </a:t>
            </a:r>
            <a:r>
              <a:rPr lang="it-IT" sz="1800" dirty="0" smtClean="0"/>
              <a:t>tue entrate </a:t>
            </a:r>
            <a:r>
              <a:rPr lang="it-IT" sz="1800" dirty="0" smtClean="0"/>
              <a:t>miglioreranno </a:t>
            </a:r>
            <a:r>
              <a:rPr lang="it-IT" sz="1800" dirty="0" smtClean="0"/>
              <a:t>dal momento che avrai </a:t>
            </a:r>
            <a:r>
              <a:rPr lang="it-IT" sz="1800" dirty="0" smtClean="0"/>
              <a:t>fatto con successo le tue ricerche, </a:t>
            </a:r>
            <a:r>
              <a:rPr lang="it-IT" sz="1800" dirty="0" smtClean="0"/>
              <a:t>fornito un </a:t>
            </a:r>
            <a:r>
              <a:rPr lang="it-IT" sz="1800" dirty="0" smtClean="0"/>
              <a:t>prodotto di qualità e </a:t>
            </a:r>
            <a:r>
              <a:rPr lang="it-IT" sz="1800" dirty="0" smtClean="0"/>
              <a:t>un </a:t>
            </a:r>
            <a:r>
              <a:rPr lang="it-IT" sz="1800" dirty="0" smtClean="0"/>
              <a:t>servizio clienti </a:t>
            </a:r>
            <a:r>
              <a:rPr lang="it-IT" sz="1800" dirty="0" smtClean="0"/>
              <a:t>impeccabile.</a:t>
            </a:r>
            <a:endParaRPr lang="en-GB" sz="1800" dirty="0" smtClean="0"/>
          </a:p>
          <a:p>
            <a:endParaRPr lang="es-ES" sz="1800" dirty="0"/>
          </a:p>
          <a:p>
            <a:endParaRPr lang="en-GB" sz="1800" dirty="0" smtClean="0"/>
          </a:p>
          <a:p>
            <a:endParaRPr lang="en-GB" sz="1800" dirty="0" smtClean="0"/>
          </a:p>
          <a:p>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Tree>
    <p:extLst>
      <p:ext uri="{BB962C8B-B14F-4D97-AF65-F5344CB8AC3E}">
        <p14:creationId xmlns="" xmlns:p14="http://schemas.microsoft.com/office/powerpoint/2010/main" val="342681308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10209</TotalTime>
  <Words>2131</Words>
  <Application>Microsoft Office PowerPoint</Application>
  <PresentationFormat>Personalizzato</PresentationFormat>
  <Paragraphs>130</Paragraphs>
  <Slides>16</Slides>
  <Notes>2</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1557</vt:lpstr>
      <vt:lpstr>Modulo N 7: Verso l’identificazione del mercato e del cliente </vt:lpstr>
      <vt:lpstr>Canali di vendita online per le Micro Imprese Rurali</vt:lpstr>
      <vt:lpstr>   Canali di vendita online per le Micro Imprese Rurali </vt:lpstr>
      <vt:lpstr> Canali di vendita online per le Micro Imprese Rurali</vt:lpstr>
      <vt:lpstr>Canali di vendita online per le Micro Imprese Rurali</vt:lpstr>
      <vt:lpstr>Canali di vendita online per le Micro Imprese Rurali </vt:lpstr>
      <vt:lpstr>Canali di vendita online per le Micro Imprese Rurali  </vt:lpstr>
      <vt:lpstr>Canali di vendita online per le Micro Imprese Rurali</vt:lpstr>
      <vt:lpstr>Canali di vendita online per le Micro Imprese Rurali</vt:lpstr>
      <vt:lpstr>Canali di vendita online per le Micro Imprese Rurali</vt:lpstr>
      <vt:lpstr>Canali di vendita online per le Micro Imprese Rurali</vt:lpstr>
      <vt:lpstr>Canali di vendita online per le Micro Imprese Rurali</vt:lpstr>
      <vt:lpstr>Canali di vendita online per le Micro Imprese Rurali</vt:lpstr>
      <vt:lpstr>Canali di vendita online per le Micro Imprese Rurali</vt:lpstr>
      <vt:lpstr>Canali di vendita online per le Micro Imprese Rurali</vt:lpstr>
      <vt:lpstr>Diapositiva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Pathways2market &amp; customer identification</dc:title>
  <dc:creator>usuario</dc:creator>
  <cp:lastModifiedBy>IDP</cp:lastModifiedBy>
  <cp:revision>66</cp:revision>
  <cp:lastPrinted>2017-05-04T12:44:09Z</cp:lastPrinted>
  <dcterms:created xsi:type="dcterms:W3CDTF">2016-01-12T16:45:47Z</dcterms:created>
  <dcterms:modified xsi:type="dcterms:W3CDTF">2017-12-05T14:39:03Z</dcterms:modified>
</cp:coreProperties>
</file>