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3"/>
  </p:notesMasterIdLst>
  <p:handoutMasterIdLst>
    <p:handoutMasterId r:id="rId24"/>
  </p:handoutMasterIdLst>
  <p:sldIdLst>
    <p:sldId id="378" r:id="rId2"/>
    <p:sldId id="463" r:id="rId3"/>
    <p:sldId id="464" r:id="rId4"/>
    <p:sldId id="465" r:id="rId5"/>
    <p:sldId id="381" r:id="rId6"/>
    <p:sldId id="448" r:id="rId7"/>
    <p:sldId id="449" r:id="rId8"/>
    <p:sldId id="450" r:id="rId9"/>
    <p:sldId id="451" r:id="rId10"/>
    <p:sldId id="452" r:id="rId11"/>
    <p:sldId id="454" r:id="rId12"/>
    <p:sldId id="455" r:id="rId13"/>
    <p:sldId id="456" r:id="rId14"/>
    <p:sldId id="457" r:id="rId15"/>
    <p:sldId id="458" r:id="rId16"/>
    <p:sldId id="459" r:id="rId17"/>
    <p:sldId id="460" r:id="rId18"/>
    <p:sldId id="467" r:id="rId19"/>
    <p:sldId id="462" r:id="rId20"/>
    <p:sldId id="439" r:id="rId21"/>
    <p:sldId id="466" r:id="rId22"/>
  </p:sldIdLst>
  <p:sldSz cx="12192000" cy="6858000"/>
  <p:notesSz cx="6799263" cy="9929813"/>
  <p:custDataLst>
    <p:tags r:id="rId2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7EA732"/>
    <a:srgbClr val="FB8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974" autoAdjust="0"/>
  </p:normalViewPr>
  <p:slideViewPr>
    <p:cSldViewPr snapToGrid="0">
      <p:cViewPr varScale="1">
        <p:scale>
          <a:sx n="69" d="100"/>
          <a:sy n="69" d="100"/>
        </p:scale>
        <p:origin x="-282"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05/12/2017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05/12/2017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a:t>
            </a:fld>
            <a:endParaRPr lang="es-ES"/>
          </a:p>
        </p:txBody>
      </p:sp>
    </p:spTree>
    <p:extLst>
      <p:ext uri="{BB962C8B-B14F-4D97-AF65-F5344CB8AC3E}">
        <p14:creationId xmlns="" xmlns:p14="http://schemas.microsoft.com/office/powerpoint/2010/main" val="1552479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13</a:t>
            </a:fld>
            <a:endParaRPr lang="es-ES"/>
          </a:p>
        </p:txBody>
      </p:sp>
    </p:spTree>
    <p:extLst>
      <p:ext uri="{BB962C8B-B14F-4D97-AF65-F5344CB8AC3E}">
        <p14:creationId xmlns="" xmlns:p14="http://schemas.microsoft.com/office/powerpoint/2010/main" val="1340880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14</a:t>
            </a:fld>
            <a:endParaRPr lang="es-ES"/>
          </a:p>
        </p:txBody>
      </p:sp>
    </p:spTree>
    <p:extLst>
      <p:ext uri="{BB962C8B-B14F-4D97-AF65-F5344CB8AC3E}">
        <p14:creationId xmlns="" xmlns:p14="http://schemas.microsoft.com/office/powerpoint/2010/main" val="84551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15</a:t>
            </a:fld>
            <a:endParaRPr lang="es-ES"/>
          </a:p>
        </p:txBody>
      </p:sp>
    </p:spTree>
    <p:extLst>
      <p:ext uri="{BB962C8B-B14F-4D97-AF65-F5344CB8AC3E}">
        <p14:creationId xmlns="" xmlns:p14="http://schemas.microsoft.com/office/powerpoint/2010/main" val="20018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16</a:t>
            </a:fld>
            <a:endParaRPr lang="es-ES"/>
          </a:p>
        </p:txBody>
      </p:sp>
    </p:spTree>
    <p:extLst>
      <p:ext uri="{BB962C8B-B14F-4D97-AF65-F5344CB8AC3E}">
        <p14:creationId xmlns="" xmlns:p14="http://schemas.microsoft.com/office/powerpoint/2010/main" val="3467262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17</a:t>
            </a:fld>
            <a:endParaRPr lang="es-ES"/>
          </a:p>
        </p:txBody>
      </p:sp>
    </p:spTree>
    <p:extLst>
      <p:ext uri="{BB962C8B-B14F-4D97-AF65-F5344CB8AC3E}">
        <p14:creationId xmlns="" xmlns:p14="http://schemas.microsoft.com/office/powerpoint/2010/main" val="1778433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19</a:t>
            </a:fld>
            <a:endParaRPr lang="es-ES"/>
          </a:p>
        </p:txBody>
      </p:sp>
    </p:spTree>
    <p:extLst>
      <p:ext uri="{BB962C8B-B14F-4D97-AF65-F5344CB8AC3E}">
        <p14:creationId xmlns="" xmlns:p14="http://schemas.microsoft.com/office/powerpoint/2010/main" val="3499874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20</a:t>
            </a:fld>
            <a:endParaRPr lang="es-ES"/>
          </a:p>
        </p:txBody>
      </p:sp>
    </p:spTree>
    <p:extLst>
      <p:ext uri="{BB962C8B-B14F-4D97-AF65-F5344CB8AC3E}">
        <p14:creationId xmlns="" xmlns:p14="http://schemas.microsoft.com/office/powerpoint/2010/main" val="247634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353105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5</a:t>
            </a:fld>
            <a:endParaRPr lang="es-ES"/>
          </a:p>
        </p:txBody>
      </p:sp>
    </p:spTree>
    <p:extLst>
      <p:ext uri="{BB962C8B-B14F-4D97-AF65-F5344CB8AC3E}">
        <p14:creationId xmlns="" xmlns:p14="http://schemas.microsoft.com/office/powerpoint/2010/main" val="2707642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6</a:t>
            </a:fld>
            <a:endParaRPr lang="es-ES"/>
          </a:p>
        </p:txBody>
      </p:sp>
    </p:spTree>
    <p:extLst>
      <p:ext uri="{BB962C8B-B14F-4D97-AF65-F5344CB8AC3E}">
        <p14:creationId xmlns="" xmlns:p14="http://schemas.microsoft.com/office/powerpoint/2010/main" val="2414504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7</a:t>
            </a:fld>
            <a:endParaRPr lang="es-ES"/>
          </a:p>
        </p:txBody>
      </p:sp>
    </p:spTree>
    <p:extLst>
      <p:ext uri="{BB962C8B-B14F-4D97-AF65-F5344CB8AC3E}">
        <p14:creationId xmlns="" xmlns:p14="http://schemas.microsoft.com/office/powerpoint/2010/main" val="172999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8</a:t>
            </a:fld>
            <a:endParaRPr lang="es-ES"/>
          </a:p>
        </p:txBody>
      </p:sp>
    </p:spTree>
    <p:extLst>
      <p:ext uri="{BB962C8B-B14F-4D97-AF65-F5344CB8AC3E}">
        <p14:creationId xmlns="" xmlns:p14="http://schemas.microsoft.com/office/powerpoint/2010/main" val="1242055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9</a:t>
            </a:fld>
            <a:endParaRPr lang="es-ES"/>
          </a:p>
        </p:txBody>
      </p:sp>
    </p:spTree>
    <p:extLst>
      <p:ext uri="{BB962C8B-B14F-4D97-AF65-F5344CB8AC3E}">
        <p14:creationId xmlns="" xmlns:p14="http://schemas.microsoft.com/office/powerpoint/2010/main" val="754206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10</a:t>
            </a:fld>
            <a:endParaRPr lang="es-ES"/>
          </a:p>
        </p:txBody>
      </p:sp>
    </p:spTree>
    <p:extLst>
      <p:ext uri="{BB962C8B-B14F-4D97-AF65-F5344CB8AC3E}">
        <p14:creationId xmlns="" xmlns:p14="http://schemas.microsoft.com/office/powerpoint/2010/main" val="527694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11</a:t>
            </a:fld>
            <a:endParaRPr lang="es-ES"/>
          </a:p>
        </p:txBody>
      </p:sp>
    </p:spTree>
    <p:extLst>
      <p:ext uri="{BB962C8B-B14F-4D97-AF65-F5344CB8AC3E}">
        <p14:creationId xmlns="" xmlns:p14="http://schemas.microsoft.com/office/powerpoint/2010/main" val="2790988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8D29B66-A038-4162-BFCC-D303C9D413C7}" type="slidenum">
              <a:rPr lang="es-ES" smtClean="0"/>
              <a:pPr/>
              <a:t>12</a:t>
            </a:fld>
            <a:endParaRPr lang="es-ES"/>
          </a:p>
        </p:txBody>
      </p:sp>
    </p:spTree>
    <p:extLst>
      <p:ext uri="{BB962C8B-B14F-4D97-AF65-F5344CB8AC3E}">
        <p14:creationId xmlns="" xmlns:p14="http://schemas.microsoft.com/office/powerpoint/2010/main" val="24486356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_sbB8yVxXiQ"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627236"/>
            <a:ext cx="9144000" cy="1435643"/>
          </a:xfrm>
        </p:spPr>
        <p:txBody>
          <a:bodyPr/>
          <a:lstStyle/>
          <a:p>
            <a:r>
              <a:rPr lang="en-GB" sz="2800" b="1" dirty="0" smtClean="0">
                <a:solidFill>
                  <a:srgbClr val="0B0AFD"/>
                </a:solidFill>
              </a:rPr>
              <a:t/>
            </a:r>
            <a:br>
              <a:rPr lang="en-GB" sz="2800" b="1" dirty="0" smtClean="0">
                <a:solidFill>
                  <a:srgbClr val="0B0AFD"/>
                </a:solidFill>
              </a:rPr>
            </a:br>
            <a:r>
              <a:rPr lang="en-GB" sz="2800" b="1" dirty="0" smtClean="0">
                <a:solidFill>
                  <a:srgbClr val="0B0AFD"/>
                </a:solidFill>
              </a:rPr>
              <a:t/>
            </a:r>
            <a:br>
              <a:rPr lang="en-GB" sz="2800" b="1" dirty="0" smtClean="0">
                <a:solidFill>
                  <a:srgbClr val="0B0AFD"/>
                </a:solidFill>
              </a:rPr>
            </a:br>
            <a:r>
              <a:rPr lang="en-GB" sz="2800" b="1" dirty="0" smtClean="0"/>
              <a:t>Modulo N 7: </a:t>
            </a:r>
            <a:r>
              <a:rPr lang="en-GB" sz="2800" b="1" dirty="0" smtClean="0">
                <a:solidFill>
                  <a:srgbClr val="336600"/>
                </a:solidFill>
              </a:rPr>
              <a:t>Verso </a:t>
            </a:r>
            <a:r>
              <a:rPr lang="en-GB" sz="2800" b="1" dirty="0" err="1" smtClean="0">
                <a:solidFill>
                  <a:srgbClr val="336600"/>
                </a:solidFill>
              </a:rPr>
              <a:t>il</a:t>
            </a:r>
            <a:r>
              <a:rPr lang="en-GB" sz="2800" b="1" dirty="0" smtClean="0">
                <a:solidFill>
                  <a:srgbClr val="336600"/>
                </a:solidFill>
              </a:rPr>
              <a:t> </a:t>
            </a:r>
            <a:r>
              <a:rPr lang="en-GB" sz="2800" b="1" dirty="0" err="1" smtClean="0">
                <a:solidFill>
                  <a:srgbClr val="336600"/>
                </a:solidFill>
              </a:rPr>
              <a:t>mercato</a:t>
            </a:r>
            <a:r>
              <a:rPr lang="en-GB" sz="2800" b="1" dirty="0" smtClean="0">
                <a:solidFill>
                  <a:srgbClr val="336600"/>
                </a:solidFill>
              </a:rPr>
              <a:t> e </a:t>
            </a:r>
            <a:r>
              <a:rPr lang="en-GB" sz="2800" b="1" dirty="0" err="1" smtClean="0">
                <a:solidFill>
                  <a:srgbClr val="336600"/>
                </a:solidFill>
              </a:rPr>
              <a:t>l’identificazione</a:t>
            </a:r>
            <a:r>
              <a:rPr lang="en-GB" sz="2800" b="1" dirty="0" smtClean="0">
                <a:solidFill>
                  <a:srgbClr val="336600"/>
                </a:solidFill>
              </a:rPr>
              <a:t> </a:t>
            </a:r>
            <a:r>
              <a:rPr lang="en-GB" sz="2800" b="1" dirty="0" smtClean="0">
                <a:solidFill>
                  <a:srgbClr val="336600"/>
                </a:solidFill>
              </a:rPr>
              <a:t>del </a:t>
            </a:r>
            <a:r>
              <a:rPr lang="en-GB" sz="2800" b="1" dirty="0" err="1" smtClean="0">
                <a:solidFill>
                  <a:srgbClr val="336600"/>
                </a:solidFill>
              </a:rPr>
              <a:t>cliente</a:t>
            </a:r>
            <a:r>
              <a:rPr lang="en-GB" sz="2800" b="1" dirty="0" smtClean="0">
                <a:solidFill>
                  <a:srgbClr val="336600"/>
                </a:solidFill>
              </a:rPr>
              <a:t> </a:t>
            </a:r>
            <a:r>
              <a:rPr lang="es-ES" sz="2800" dirty="0"/>
              <a:t/>
            </a:r>
            <a:br>
              <a:rPr lang="es-ES" sz="2800" dirty="0"/>
            </a:br>
            <a:endParaRPr lang="en-IE" sz="2400" b="1" dirty="0"/>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US" dirty="0" err="1" smtClean="0"/>
              <a:t>Elaborato</a:t>
            </a:r>
            <a:r>
              <a:rPr lang="en-US" dirty="0" smtClean="0"/>
              <a:t> dal </a:t>
            </a:r>
            <a:r>
              <a:rPr lang="en-US" dirty="0" err="1" smtClean="0"/>
              <a:t>consorzio</a:t>
            </a:r>
            <a:r>
              <a:rPr lang="en-US" dirty="0" smtClean="0"/>
              <a:t> di </a:t>
            </a:r>
            <a:r>
              <a:rPr lang="en-US" dirty="0" err="1" smtClean="0"/>
              <a:t>progetto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 xmlns:p14="http://schemas.microsoft.com/office/powerpoint/2010/main" val="353972182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93123"/>
            <a:ext cx="11264348" cy="5102226"/>
          </a:xfrm>
        </p:spPr>
        <p:txBody>
          <a:bodyPr/>
          <a:lstStyle/>
          <a:p>
            <a:pPr marL="0" indent="0">
              <a:buNone/>
            </a:pPr>
            <a:endParaRPr lang="en-GB" sz="1800" b="1" dirty="0"/>
          </a:p>
          <a:p>
            <a:pPr marL="0" indent="0">
              <a:buNone/>
            </a:pPr>
            <a:r>
              <a:rPr lang="en-GB" b="1" dirty="0" err="1" smtClean="0">
                <a:solidFill>
                  <a:srgbClr val="C00000"/>
                </a:solidFill>
                <a:latin typeface="+mj-lt"/>
                <a:ea typeface="+mj-ea"/>
                <a:cs typeface="+mj-cs"/>
              </a:rPr>
              <a:t>Scopri</a:t>
            </a:r>
            <a:r>
              <a:rPr lang="en-GB" b="1" dirty="0" smtClean="0">
                <a:solidFill>
                  <a:srgbClr val="C00000"/>
                </a:solidFill>
                <a:latin typeface="+mj-lt"/>
                <a:ea typeface="+mj-ea"/>
                <a:cs typeface="+mj-cs"/>
              </a:rPr>
              <a:t> dove i </a:t>
            </a:r>
            <a:r>
              <a:rPr lang="en-GB" b="1" dirty="0" err="1" smtClean="0">
                <a:solidFill>
                  <a:srgbClr val="C00000"/>
                </a:solidFill>
                <a:latin typeface="+mj-lt"/>
                <a:ea typeface="+mj-ea"/>
                <a:cs typeface="+mj-cs"/>
              </a:rPr>
              <a:t>tuoi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clienti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passano</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il</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loro</a:t>
            </a:r>
            <a:r>
              <a:rPr lang="en-GB" b="1" dirty="0" smtClean="0">
                <a:solidFill>
                  <a:srgbClr val="C00000"/>
                </a:solidFill>
                <a:latin typeface="+mj-lt"/>
                <a:ea typeface="+mj-ea"/>
                <a:cs typeface="+mj-cs"/>
              </a:rPr>
              <a:t> tempo e i trends del </a:t>
            </a:r>
            <a:r>
              <a:rPr lang="en-GB" b="1" dirty="0" err="1" smtClean="0">
                <a:solidFill>
                  <a:srgbClr val="C00000"/>
                </a:solidFill>
                <a:latin typeface="+mj-lt"/>
                <a:ea typeface="+mj-ea"/>
                <a:cs typeface="+mj-cs"/>
              </a:rPr>
              <a:t>loro</a:t>
            </a:r>
            <a:r>
              <a:rPr lang="en-GB" b="1" dirty="0" smtClean="0">
                <a:solidFill>
                  <a:srgbClr val="C00000"/>
                </a:solidFill>
                <a:latin typeface="+mj-lt"/>
                <a:ea typeface="+mj-ea"/>
                <a:cs typeface="+mj-cs"/>
              </a:rPr>
              <a:t> stile di vita</a:t>
            </a:r>
            <a:endParaRPr lang="en-GB" b="1" dirty="0">
              <a:solidFill>
                <a:srgbClr val="C00000"/>
              </a:solidFill>
              <a:latin typeface="+mj-lt"/>
              <a:ea typeface="+mj-ea"/>
              <a:cs typeface="+mj-cs"/>
            </a:endParaRPr>
          </a:p>
          <a:p>
            <a:pPr marL="0" indent="0">
              <a:buNone/>
            </a:pPr>
            <a:endParaRPr lang="en-GB" sz="1800" dirty="0" smtClean="0"/>
          </a:p>
          <a:p>
            <a:pPr marL="0" indent="0">
              <a:buNone/>
            </a:pPr>
            <a:r>
              <a:rPr lang="it-IT" sz="1800" dirty="0" smtClean="0"/>
              <a:t>Se sei presente sui social media, guarda le pagine del profilo dei tuoi fan. Capisci dove i tuoi clienti stanno spendendo il loro tempo e quindi assicurati che la tua attività sia visibile in quei luoghi.</a:t>
            </a:r>
            <a:endParaRPr lang="es-ES" sz="1800" dirty="0"/>
          </a:p>
          <a:p>
            <a:pPr marL="0" indent="0">
              <a:buNone/>
            </a:pPr>
            <a:endParaRPr lang="en-GB" sz="1800" dirty="0"/>
          </a:p>
          <a:p>
            <a:pPr marL="0" indent="0">
              <a:buNone/>
            </a:pPr>
            <a:r>
              <a:rPr lang="it-IT" sz="1800" dirty="0" smtClean="0"/>
              <a:t>Dopo aver compreso le caratteristiche demografiche e psicografiche di base dei tuoi clienti, puoi scegliere meglio come </a:t>
            </a:r>
            <a:r>
              <a:rPr lang="it-IT" sz="1800" dirty="0" err="1" smtClean="0"/>
              <a:t>targettizzare</a:t>
            </a:r>
            <a:r>
              <a:rPr lang="it-IT" sz="1800" dirty="0" smtClean="0"/>
              <a:t> i tuoi piani di marketing e assicurarti che i tuoi prodotti soddisfino le esigenze del tuo pubblico di riferimento. </a:t>
            </a:r>
          </a:p>
          <a:p>
            <a:pPr marL="0" indent="0">
              <a:buNone/>
            </a:pPr>
            <a:r>
              <a:rPr lang="it-IT" sz="1800" dirty="0" smtClean="0"/>
              <a:t>Analizzare i tuoi clienti ti consente di identificare quelli che meglio si adattano alle tue priorità aziendali. Conducendo un'analisi di mercato, sarai in grado di raccogliere dati preziosi che ti aiuteranno a conoscere i tuoi clienti, determinare i prezzi appropriati e capire le vulnerabilità dei tuoi </a:t>
            </a:r>
            <a:r>
              <a:rPr lang="it-IT" sz="1800" dirty="0" err="1" smtClean="0"/>
              <a:t>competitors</a:t>
            </a:r>
            <a:r>
              <a:rPr lang="it-IT" sz="1800" dirty="0" smtClean="0"/>
              <a:t>.</a:t>
            </a:r>
            <a:endParaRPr lang="en-GB" sz="1800" dirty="0"/>
          </a:p>
          <a:p>
            <a:pPr marL="0" indent="0">
              <a:buNone/>
            </a:pPr>
            <a:endParaRPr lang="en-GB" sz="1800" dirty="0" smtClean="0"/>
          </a:p>
          <a:p>
            <a:pPr marL="0" indent="0">
              <a:buNone/>
            </a:pP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10776084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142998"/>
            <a:ext cx="12192000" cy="5257801"/>
          </a:xfrm>
        </p:spPr>
        <p:txBody>
          <a:bodyPr/>
          <a:lstStyle/>
          <a:p>
            <a:pPr marL="0" indent="0">
              <a:buNone/>
            </a:pPr>
            <a:r>
              <a:rPr lang="en-GB" b="1" dirty="0" err="1" smtClean="0">
                <a:solidFill>
                  <a:srgbClr val="C00000"/>
                </a:solidFill>
                <a:latin typeface="+mj-lt"/>
                <a:ea typeface="+mj-ea"/>
                <a:cs typeface="+mj-cs"/>
              </a:rPr>
              <a:t>Analizza</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il</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tuo</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prodotto</a:t>
            </a:r>
            <a:r>
              <a:rPr lang="en-GB" b="1" dirty="0" smtClean="0">
                <a:solidFill>
                  <a:srgbClr val="C00000"/>
                </a:solidFill>
                <a:latin typeface="+mj-lt"/>
                <a:ea typeface="+mj-ea"/>
                <a:cs typeface="+mj-cs"/>
              </a:rPr>
              <a:t>/</a:t>
            </a:r>
            <a:r>
              <a:rPr lang="en-GB" b="1" dirty="0" err="1" smtClean="0">
                <a:solidFill>
                  <a:srgbClr val="C00000"/>
                </a:solidFill>
                <a:latin typeface="+mj-lt"/>
                <a:ea typeface="+mj-ea"/>
                <a:cs typeface="+mj-cs"/>
              </a:rPr>
              <a:t>servizio</a:t>
            </a:r>
            <a:r>
              <a:rPr lang="en-GB" b="1" dirty="0" smtClean="0">
                <a:solidFill>
                  <a:srgbClr val="C00000"/>
                </a:solidFill>
                <a:latin typeface="+mj-lt"/>
                <a:ea typeface="+mj-ea"/>
                <a:cs typeface="+mj-cs"/>
              </a:rPr>
              <a:t> in </a:t>
            </a:r>
            <a:r>
              <a:rPr lang="en-GB" b="1" dirty="0" err="1" smtClean="0">
                <a:solidFill>
                  <a:srgbClr val="C00000"/>
                </a:solidFill>
                <a:latin typeface="+mj-lt"/>
                <a:ea typeface="+mj-ea"/>
                <a:cs typeface="+mj-cs"/>
              </a:rPr>
              <a:t>relazione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all’identificazione</a:t>
            </a:r>
            <a:r>
              <a:rPr lang="en-GB" b="1" dirty="0" smtClean="0">
                <a:solidFill>
                  <a:srgbClr val="C00000"/>
                </a:solidFill>
                <a:latin typeface="+mj-lt"/>
                <a:ea typeface="+mj-ea"/>
                <a:cs typeface="+mj-cs"/>
              </a:rPr>
              <a:t> del </a:t>
            </a:r>
            <a:r>
              <a:rPr lang="en-GB" b="1" dirty="0" err="1" smtClean="0">
                <a:solidFill>
                  <a:srgbClr val="C00000"/>
                </a:solidFill>
                <a:latin typeface="+mj-lt"/>
                <a:ea typeface="+mj-ea"/>
                <a:cs typeface="+mj-cs"/>
              </a:rPr>
              <a:t>cliente</a:t>
            </a:r>
            <a:endParaRPr lang="en-GB" b="1" dirty="0" smtClean="0">
              <a:solidFill>
                <a:srgbClr val="C00000"/>
              </a:solidFill>
              <a:latin typeface="+mj-lt"/>
              <a:ea typeface="+mj-ea"/>
              <a:cs typeface="+mj-cs"/>
            </a:endParaRPr>
          </a:p>
          <a:p>
            <a:pPr marL="0" indent="0">
              <a:buNone/>
            </a:pPr>
            <a:r>
              <a:rPr lang="it-IT" sz="1600" dirty="0" smtClean="0"/>
              <a:t>Dopo aver identificato le caratteristiche principali dei tuoi clienti, scrivi un </a:t>
            </a:r>
            <a:r>
              <a:rPr lang="it-IT" sz="1600" b="1" dirty="0" smtClean="0"/>
              <a:t>elenco di ciascuna caratteristica del tuo prodotto o servizio</a:t>
            </a:r>
            <a:r>
              <a:rPr lang="it-IT" sz="1600" dirty="0" smtClean="0"/>
              <a:t>. Accanto a ogni funzione, elenca i benefici che fornisce (e i benefici di tali benefici). Una volta che hai i tuoi benefici elencati, collegali a un elenco di potenziali clienti  il cui bisogno è trarre soddisfazione da quel beneficio. Personalizza i tuoi prodotti e servizi per soddisfare le loro esigenze specifiche. Se un cliente preferisce la consegna prima di mezzogiorno, organizza il programma di consegna per assicurarti che ciò accada. Più conosci i tuoi clienti, più efficacemente puoi commercializzarli.</a:t>
            </a:r>
            <a:endParaRPr lang="es-ES" sz="1600" dirty="0"/>
          </a:p>
          <a:p>
            <a:pPr marL="0" indent="0">
              <a:buNone/>
            </a:pPr>
            <a:endParaRPr lang="it-IT" sz="1600" b="1" dirty="0" smtClean="0"/>
          </a:p>
          <a:p>
            <a:pPr marL="0" indent="0">
              <a:buNone/>
            </a:pPr>
            <a:r>
              <a:rPr lang="it-IT" sz="1600" b="1" dirty="0" smtClean="0"/>
              <a:t>Capire i tuoi clienti ti consente di adattare le tue strategie di marketing a segmenti diversi, scegliendo i media giusti. </a:t>
            </a:r>
            <a:r>
              <a:rPr lang="it-IT" sz="1600" dirty="0" smtClean="0"/>
              <a:t>Puoi assicurarti che ogni cliente recepisca i giusti messaggi di marketing, al momento giusto. Pubblicità e altre promozioni possono essere più efficaci se sono mirate</a:t>
            </a:r>
          </a:p>
          <a:p>
            <a:pPr marL="0" indent="0">
              <a:buNone/>
            </a:pPr>
            <a:endParaRPr lang="en-GB" sz="1600" dirty="0"/>
          </a:p>
          <a:p>
            <a:pPr marL="0" indent="0" algn="just">
              <a:buNone/>
            </a:pPr>
            <a:r>
              <a:rPr lang="it-IT" sz="1600" b="1" dirty="0" smtClean="0"/>
              <a:t>Puoi anche vendere in modo più efficace.</a:t>
            </a:r>
            <a:r>
              <a:rPr lang="it-IT" sz="1600" dirty="0" smtClean="0"/>
              <a:t> Capire i tuoi clienti ti aiuta a capire quali delle loro esigenze il tuo prodotto può soddisfare. Ad esempio, potresti essere in grado di vendere di più, spiegando perché un prodotto con un prezzo più alto si adatta meglio a loro. Potresti anche trovare opportunità di </a:t>
            </a:r>
            <a:r>
              <a:rPr lang="it-IT" sz="1600" dirty="0" err="1" smtClean="0"/>
              <a:t>cross-selling</a:t>
            </a:r>
            <a:r>
              <a:rPr lang="it-IT" sz="1600" dirty="0" smtClean="0"/>
              <a:t> (vendita abbinata) di altri prodotti che si adattano al loro profilo. Ad esempio, se sai perché stanno acquistando un determinato prodotto, puoi sapere di quali altri prodotti potrebbero aver bisogno.</a:t>
            </a:r>
            <a:endParaRPr lang="es-ES" sz="1600" dirty="0" smtClean="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397011359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r>
              <a:rPr lang="en-GB" b="1" dirty="0" err="1" smtClean="0">
                <a:solidFill>
                  <a:srgbClr val="C00000"/>
                </a:solidFill>
                <a:latin typeface="+mj-lt"/>
                <a:ea typeface="+mj-ea"/>
                <a:cs typeface="+mj-cs"/>
              </a:rPr>
              <a:t>Focalizzati</a:t>
            </a:r>
            <a:r>
              <a:rPr lang="en-GB" b="1" dirty="0" smtClean="0">
                <a:solidFill>
                  <a:srgbClr val="C00000"/>
                </a:solidFill>
                <a:latin typeface="+mj-lt"/>
                <a:ea typeface="+mj-ea"/>
                <a:cs typeface="+mj-cs"/>
              </a:rPr>
              <a:t> sui </a:t>
            </a:r>
            <a:r>
              <a:rPr lang="en-GB" b="1" dirty="0" err="1" smtClean="0">
                <a:solidFill>
                  <a:srgbClr val="C00000"/>
                </a:solidFill>
                <a:latin typeface="+mj-lt"/>
                <a:ea typeface="+mj-ea"/>
                <a:cs typeface="+mj-cs"/>
              </a:rPr>
              <a:t>tuoi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clienti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più</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preziosi</a:t>
            </a:r>
            <a:r>
              <a:rPr lang="en-GB" b="1" dirty="0" smtClean="0">
                <a:solidFill>
                  <a:srgbClr val="C00000"/>
                </a:solidFill>
                <a:latin typeface="+mj-lt"/>
                <a:ea typeface="+mj-ea"/>
                <a:cs typeface="+mj-cs"/>
              </a:rPr>
              <a:t> </a:t>
            </a:r>
          </a:p>
          <a:p>
            <a:pPr marL="0" indent="0">
              <a:buNone/>
            </a:pPr>
            <a:r>
              <a:rPr lang="it-IT" sz="1800" dirty="0" smtClean="0"/>
              <a:t>Capire chi sono i tuoi clienti più importanti aiuta a concentrare i tuoi sforzi per trovare nuovi clienti. Spesso, l'approccio più efficace è quello di cercare prospettive simili. Conduci un sondaggio informale chiedendo ai potenziali clienti, in particolare quelli che hai identificato come target di riferimento, che cosa stanno cercando e che altre aziende non forniscono.</a:t>
            </a:r>
          </a:p>
          <a:p>
            <a:pPr marL="0" indent="0">
              <a:buNone/>
            </a:pPr>
            <a:endParaRPr lang="es-ES" sz="1800" dirty="0"/>
          </a:p>
          <a:p>
            <a:pPr marL="0" indent="0">
              <a:buNone/>
            </a:pPr>
            <a:r>
              <a:rPr lang="it-IT" sz="1800" b="1" dirty="0" smtClean="0"/>
              <a:t>La maggior parte delle aziende desidera clienti il ​​più remunerativi possibile</a:t>
            </a:r>
            <a:r>
              <a:rPr lang="it-IT" sz="1800" dirty="0" smtClean="0"/>
              <a:t>. I clienti tendono ad essere più redditizi se: acquistano prodotti ad alto margine; pagano il prezzo intero senza negoziare sconti; optano per un piccolo numero di ordini di grandi dimensioni piuttosto che per molti piccoli ordini; non cancellano o modificano ordini; pagano in tempo, senza essere inseguiti per il pagamento; non richiedono un ampio servizio post-vendita.</a:t>
            </a:r>
            <a:endParaRPr lang="es-ES" sz="1800" dirty="0"/>
          </a:p>
          <a:p>
            <a:pPr marL="0" indent="0">
              <a:buNone/>
            </a:pPr>
            <a:r>
              <a:rPr lang="it-IT" sz="1800" b="1" dirty="0" smtClean="0"/>
              <a:t>Analizzando i tuoi documenti, puoi valutare quanto sia redditizio ogni cliente. </a:t>
            </a:r>
            <a:r>
              <a:rPr lang="it-IT" sz="1800" dirty="0" smtClean="0"/>
              <a:t>In alcune aziende, solo pochi clienti sono responsabili di quasi tutti i profitti. Alcuni dei tuoi più grandi clienti potrebbero essere tra i meno redditizi. Potresti anche scoprire che ci sono alcuni clienti dei quali faresti meglio a fare a meno. Inoltre, dovresti cercare di guardare avanti. Ad esempio, un cliente aziendale che sta crescendo potrebbe diventare più redditizio per te in futuro. È importante anticipare le modifiche e il modo in cui potrebbero influire sui diversi clienti.</a:t>
            </a:r>
            <a:endParaRPr lang="es-ES" sz="1800" dirty="0" smtClean="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21492864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endParaRPr lang="en-GB" sz="1800" dirty="0"/>
          </a:p>
          <a:p>
            <a:pPr marL="0" indent="0">
              <a:buNone/>
            </a:pPr>
            <a:r>
              <a:rPr lang="en-GB" b="1" dirty="0" err="1" smtClean="0">
                <a:solidFill>
                  <a:srgbClr val="C00000"/>
                </a:solidFill>
                <a:latin typeface="+mj-lt"/>
                <a:ea typeface="+mj-ea"/>
                <a:cs typeface="+mj-cs"/>
              </a:rPr>
              <a:t>Ascolta</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quello</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che</a:t>
            </a:r>
            <a:r>
              <a:rPr lang="en-GB" b="1" dirty="0" smtClean="0">
                <a:solidFill>
                  <a:srgbClr val="C00000"/>
                </a:solidFill>
                <a:latin typeface="+mj-lt"/>
                <a:ea typeface="+mj-ea"/>
                <a:cs typeface="+mj-cs"/>
              </a:rPr>
              <a:t> i </a:t>
            </a:r>
            <a:r>
              <a:rPr lang="en-GB" b="1" dirty="0" err="1" smtClean="0">
                <a:solidFill>
                  <a:srgbClr val="C00000"/>
                </a:solidFill>
                <a:latin typeface="+mj-lt"/>
                <a:ea typeface="+mj-ea"/>
                <a:cs typeface="+mj-cs"/>
              </a:rPr>
              <a:t>tuoi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clienti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dicono</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sulla</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tua</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azienda</a:t>
            </a:r>
            <a:r>
              <a:rPr lang="en-GB" b="1" dirty="0" smtClean="0">
                <a:solidFill>
                  <a:srgbClr val="C00000"/>
                </a:solidFill>
                <a:latin typeface="+mj-lt"/>
                <a:ea typeface="+mj-ea"/>
                <a:cs typeface="+mj-cs"/>
              </a:rPr>
              <a:t> e </a:t>
            </a:r>
            <a:r>
              <a:rPr lang="en-GB" b="1" dirty="0" err="1" smtClean="0">
                <a:solidFill>
                  <a:srgbClr val="C00000"/>
                </a:solidFill>
                <a:latin typeface="+mj-lt"/>
                <a:ea typeface="+mj-ea"/>
                <a:cs typeface="+mj-cs"/>
              </a:rPr>
              <a:t>suoi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tuoi</a:t>
            </a:r>
            <a:r>
              <a:rPr lang="en-GB" b="1" dirty="0" smtClean="0">
                <a:solidFill>
                  <a:srgbClr val="C00000"/>
                </a:solidFill>
                <a:latin typeface="+mj-lt"/>
                <a:ea typeface="+mj-ea"/>
                <a:cs typeface="+mj-cs"/>
              </a:rPr>
              <a:t> competitors</a:t>
            </a:r>
          </a:p>
          <a:p>
            <a:pPr marL="0" indent="0">
              <a:buNone/>
            </a:pPr>
            <a:r>
              <a:rPr lang="it-IT" sz="1800" dirty="0" smtClean="0"/>
              <a:t>Sapendo cosa pensano veramente, puoi cominciare a modificare le tue pubblicità, le promozioni e le vendite sulla base di ciò che i tuoi clienti pensano che dovresti fare, che è ciò che devi fare.</a:t>
            </a:r>
          </a:p>
          <a:p>
            <a:pPr marL="0" indent="0">
              <a:buNone/>
            </a:pPr>
            <a:endParaRPr lang="es-ES" sz="1800" dirty="0"/>
          </a:p>
          <a:p>
            <a:pPr marL="0" indent="0">
              <a:buNone/>
            </a:pPr>
            <a:r>
              <a:rPr lang="it-IT" sz="1800" dirty="0" smtClean="0"/>
              <a:t>Dovresti anche cercare di scoprire cosa pensano di te e dei tuoi prodotti e servizi. Ad esempio, impara cosa piace e cosa non piace e perché scelgono te. Costruisci relazioni personali con i principali responsabili delle decisioni. Se hai solo alcuni clienti importanti, vale la pena ottenere un feedback dettagliato da parte loro. </a:t>
            </a:r>
            <a:endParaRPr lang="en-GB" sz="1800" dirty="0" smtClean="0"/>
          </a:p>
          <a:p>
            <a:pPr marL="0" indent="0">
              <a:buNone/>
            </a:pPr>
            <a:endParaRPr lang="es-ES" sz="1800" dirty="0"/>
          </a:p>
          <a:p>
            <a:pPr marL="0" indent="0" algn="ctr">
              <a:buNone/>
            </a:pPr>
            <a:r>
              <a:rPr lang="it-IT" sz="1800" dirty="0" smtClean="0"/>
              <a:t/>
            </a:r>
            <a:br>
              <a:rPr lang="it-IT" sz="1800" dirty="0" smtClean="0"/>
            </a:b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pic>
        <p:nvPicPr>
          <p:cNvPr id="5" name="Imagen 4"/>
          <p:cNvPicPr>
            <a:picLocks noChangeAspect="1"/>
          </p:cNvPicPr>
          <p:nvPr/>
        </p:nvPicPr>
        <p:blipFill>
          <a:blip r:embed="rId3"/>
          <a:stretch>
            <a:fillRect/>
          </a:stretch>
        </p:blipFill>
        <p:spPr>
          <a:xfrm>
            <a:off x="3298963" y="4784142"/>
            <a:ext cx="5263769" cy="1564407"/>
          </a:xfrm>
          <a:prstGeom prst="rect">
            <a:avLst/>
          </a:prstGeom>
        </p:spPr>
      </p:pic>
      <p:sp>
        <p:nvSpPr>
          <p:cNvPr id="7"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213674249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lgn="just">
              <a:buNone/>
            </a:pPr>
            <a:r>
              <a:rPr lang="en-GB" b="1" dirty="0" err="1" smtClean="0">
                <a:solidFill>
                  <a:srgbClr val="C00000"/>
                </a:solidFill>
                <a:latin typeface="+mj-lt"/>
                <a:ea typeface="+mj-ea"/>
                <a:cs typeface="+mj-cs"/>
              </a:rPr>
              <a:t>Riesamina</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continuamente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il</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valore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dei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tuoi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clienti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esistenti</a:t>
            </a:r>
            <a:endParaRPr lang="en-GB" b="1" dirty="0" smtClean="0">
              <a:solidFill>
                <a:srgbClr val="C00000"/>
              </a:solidFill>
              <a:latin typeface="+mj-lt"/>
              <a:ea typeface="+mj-ea"/>
              <a:cs typeface="+mj-cs"/>
            </a:endParaRPr>
          </a:p>
          <a:p>
            <a:pPr marL="0" indent="0">
              <a:buNone/>
            </a:pPr>
            <a:r>
              <a:rPr lang="it-IT" sz="1800" dirty="0" smtClean="0"/>
              <a:t>Nel corso del tempo, i clienti che erano altamente redditizi potrebbero richiedere prezzi più bassi. Altri clienti possono aumentare il loro fatturato con te man mano che crescono. Tieni d'occhio anche il futuro potenziale dei clienti. Può valere la pena coltivare una relazione con un piccolo cliente con un alto potenziale di crescita. Lavorare con i tuoi clienti può anche aiutarti a identificare i modi per sviluppare prodotti nuovi e migliorati.</a:t>
            </a:r>
          </a:p>
          <a:p>
            <a:pPr marL="0" indent="0">
              <a:buNone/>
            </a:pPr>
            <a:endParaRPr lang="es-ES" sz="1800" dirty="0"/>
          </a:p>
          <a:p>
            <a:pPr marL="0" indent="0">
              <a:buNone/>
            </a:pPr>
            <a:r>
              <a:rPr lang="it-IT" sz="1800" b="1" dirty="0" smtClean="0"/>
              <a:t>Costruisci la fiducia dei clienti. Tratta ogni acquirente come se fosse il tuo primo. </a:t>
            </a:r>
            <a:r>
              <a:rPr lang="it-IT" sz="1800" dirty="0" smtClean="0"/>
              <a:t>Il successo della tua azienda dipende dalle persone che acquistano da essa. Ciò significa andare oltre l'e-mail automatica che viene inviata quando viene effettuato un ordine e inviare un messaggio diretto, scritto da me, esprimendo la mia gratitudine. Una nota di ringraziamento tempestiva è non soltanto un ottimo modo per comunicare quanto apprezzi il loro supporto, ma i clienti spesso prendono la connessione diretta come un'opportunità per porre domande dell'ultimo minuto che potrebbero essere importanti da affrontare prima di processare o spedire il loro ordine.</a:t>
            </a: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132386464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328" y="1089889"/>
            <a:ext cx="11264348" cy="5227783"/>
          </a:xfrm>
        </p:spPr>
        <p:txBody>
          <a:bodyPr/>
          <a:lstStyle/>
          <a:p>
            <a:pPr marL="0" indent="0">
              <a:buNone/>
            </a:pPr>
            <a:r>
              <a:rPr lang="en-GB" b="1" dirty="0" err="1" smtClean="0">
                <a:solidFill>
                  <a:srgbClr val="C00000"/>
                </a:solidFill>
                <a:latin typeface="+mj-lt"/>
                <a:ea typeface="+mj-ea"/>
                <a:cs typeface="+mj-cs"/>
              </a:rPr>
              <a:t>Fiducia</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dei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clienti</a:t>
            </a:r>
            <a:endParaRPr lang="en-GB" b="1" dirty="0" smtClean="0">
              <a:solidFill>
                <a:srgbClr val="C00000"/>
              </a:solidFill>
              <a:latin typeface="+mj-lt"/>
              <a:ea typeface="+mj-ea"/>
              <a:cs typeface="+mj-cs"/>
            </a:endParaRPr>
          </a:p>
          <a:p>
            <a:pPr marL="0" indent="0">
              <a:buNone/>
            </a:pPr>
            <a:endParaRPr lang="en-GB" sz="1800" b="1" dirty="0" smtClean="0"/>
          </a:p>
          <a:p>
            <a:pPr marL="0" indent="0">
              <a:buNone/>
            </a:pPr>
            <a:r>
              <a:rPr lang="en-GB" sz="1800" dirty="0" smtClean="0"/>
              <a:t>Di </a:t>
            </a:r>
            <a:r>
              <a:rPr lang="en-GB" sz="1800" dirty="0" err="1" smtClean="0"/>
              <a:t>seguito</a:t>
            </a:r>
            <a:r>
              <a:rPr lang="en-GB" sz="1800" dirty="0" smtClean="0"/>
              <a:t> </a:t>
            </a:r>
            <a:r>
              <a:rPr lang="en-GB" sz="1800" dirty="0" err="1" smtClean="0"/>
              <a:t>sono</a:t>
            </a:r>
            <a:r>
              <a:rPr lang="en-GB" sz="1800" dirty="0" smtClean="0"/>
              <a:t> </a:t>
            </a:r>
            <a:r>
              <a:rPr lang="en-GB" sz="1800" dirty="0" err="1" smtClean="0"/>
              <a:t>riportati</a:t>
            </a:r>
            <a:r>
              <a:rPr lang="en-GB" sz="1800" dirty="0" smtClean="0"/>
              <a:t> </a:t>
            </a:r>
            <a:r>
              <a:rPr lang="en-GB" sz="1800" dirty="0" err="1" smtClean="0"/>
              <a:t>alcuni</a:t>
            </a:r>
            <a:r>
              <a:rPr lang="en-GB" sz="1800" dirty="0" smtClean="0"/>
              <a:t> </a:t>
            </a:r>
            <a:r>
              <a:rPr lang="en-GB" sz="1800" dirty="0" err="1" smtClean="0"/>
              <a:t>consigli</a:t>
            </a:r>
            <a:r>
              <a:rPr lang="en-GB" sz="1800" dirty="0" smtClean="0"/>
              <a:t> </a:t>
            </a:r>
            <a:r>
              <a:rPr lang="en-GB" sz="1800" dirty="0" err="1" smtClean="0"/>
              <a:t>su</a:t>
            </a:r>
            <a:r>
              <a:rPr lang="en-GB" sz="1800" dirty="0" smtClean="0"/>
              <a:t> come </a:t>
            </a:r>
            <a:r>
              <a:rPr lang="en-GB" sz="1800" dirty="0" err="1" smtClean="0"/>
              <a:t>costruire</a:t>
            </a:r>
            <a:r>
              <a:rPr lang="en-GB" sz="1800" dirty="0" smtClean="0"/>
              <a:t> la </a:t>
            </a:r>
            <a:r>
              <a:rPr lang="en-GB" sz="1800" dirty="0" err="1" smtClean="0"/>
              <a:t>fiducia</a:t>
            </a:r>
            <a:r>
              <a:rPr lang="en-GB" sz="1800" dirty="0" smtClean="0"/>
              <a:t> </a:t>
            </a:r>
            <a:r>
              <a:rPr lang="en-GB" sz="1800" dirty="0" err="1" smtClean="0"/>
              <a:t>dei</a:t>
            </a:r>
            <a:r>
              <a:rPr lang="en-GB" sz="1800" dirty="0" smtClean="0"/>
              <a:t> </a:t>
            </a:r>
            <a:r>
              <a:rPr lang="en-GB" sz="1800" dirty="0" err="1" smtClean="0"/>
              <a:t>vostri</a:t>
            </a:r>
            <a:r>
              <a:rPr lang="en-GB" sz="1800" dirty="0" smtClean="0"/>
              <a:t> </a:t>
            </a:r>
            <a:r>
              <a:rPr lang="en-GB" sz="1800" dirty="0" err="1" smtClean="0"/>
              <a:t>clienti</a:t>
            </a:r>
            <a:r>
              <a:rPr lang="en-GB" sz="1800" dirty="0" smtClean="0"/>
              <a:t>:</a:t>
            </a:r>
          </a:p>
          <a:p>
            <a:pPr marL="0" indent="0">
              <a:buNone/>
            </a:pPr>
            <a:endParaRPr lang="en-GB" sz="1800" b="1" dirty="0" smtClean="0"/>
          </a:p>
          <a:p>
            <a:pPr marL="0" indent="0">
              <a:buNone/>
            </a:pPr>
            <a:r>
              <a:rPr lang="it-IT" sz="1800" b="1" dirty="0" smtClean="0"/>
              <a:t>Mantieni il tuo negozio onesto</a:t>
            </a:r>
            <a:r>
              <a:rPr lang="it-IT" sz="1800" dirty="0" smtClean="0"/>
              <a:t>. Quando ti concentri nell'acquisizione di bellissime foto di prodotti e nella scrittura accattivante per la descrizione dei tuoi articoli, può essere facile ignorare l'ovvia domanda: i tuoi acquirenti sapranno cosa riceveranno dopo aver esaminato il tuo annuncio? Le tue foto e la descrizione dell'oggetto dovrebbero creare aspettative chiare nei tuoi acquirenti: le tue foto mostrano le dimensioni di ciascun articolo e cosa verrà incluso nel loro acquisto? Le descrizioni dei tuoi articoli rispondono a tutte le possibili domande che potrebbero avere gli acquirenti?</a:t>
            </a:r>
            <a:endParaRPr lang="es-ES" sz="1800" dirty="0" smtClean="0"/>
          </a:p>
          <a:p>
            <a:pPr marL="0" indent="0">
              <a:buNone/>
            </a:pPr>
            <a:r>
              <a:rPr lang="it-IT" sz="1800" dirty="0" smtClean="0"/>
              <a:t/>
            </a:r>
            <a:br>
              <a:rPr lang="it-IT" sz="1800" dirty="0" smtClean="0"/>
            </a:br>
            <a:r>
              <a:rPr lang="it-IT" sz="1800" b="1" dirty="0" smtClean="0"/>
              <a:t>Gestisci immediatamente gli errori.</a:t>
            </a:r>
            <a:r>
              <a:rPr lang="it-IT" sz="1800" dirty="0" smtClean="0"/>
              <a:t> Gli errori si verificano, non importa quanto faticosamente cerchiamo di prevenirli. I problemi del servizio clienti possono essere un incubo totale, e non importa chi è nel giusto, chiediti, vale la pena discutere con un cliente? Quale soluzione ti aspetteresti se la situazione fosse invertita? Offri all'acquirente quello che sta cercando e trova i modi per evitare che lo stesso problema si verifichi in futuro.</a:t>
            </a:r>
            <a:endParaRPr lang="es-ES" sz="1800" dirty="0" smtClean="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37396479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r>
              <a:rPr lang="en-GB" b="1" dirty="0" err="1" smtClean="0">
                <a:solidFill>
                  <a:srgbClr val="C00000"/>
                </a:solidFill>
              </a:rPr>
              <a:t>Fiducia</a:t>
            </a:r>
            <a:r>
              <a:rPr lang="en-GB" b="1" dirty="0" smtClean="0">
                <a:solidFill>
                  <a:srgbClr val="C00000"/>
                </a:solidFill>
              </a:rPr>
              <a:t> </a:t>
            </a:r>
            <a:r>
              <a:rPr lang="en-GB" b="1" dirty="0" err="1" smtClean="0">
                <a:solidFill>
                  <a:srgbClr val="C00000"/>
                </a:solidFill>
              </a:rPr>
              <a:t>dei</a:t>
            </a:r>
            <a:r>
              <a:rPr lang="en-GB" b="1" dirty="0" smtClean="0">
                <a:solidFill>
                  <a:srgbClr val="C00000"/>
                </a:solidFill>
              </a:rPr>
              <a:t> </a:t>
            </a:r>
            <a:r>
              <a:rPr lang="en-GB" b="1" dirty="0" err="1" smtClean="0">
                <a:solidFill>
                  <a:srgbClr val="C00000"/>
                </a:solidFill>
              </a:rPr>
              <a:t>clienti</a:t>
            </a:r>
            <a:r>
              <a:rPr lang="en-GB" b="1" dirty="0" smtClean="0">
                <a:solidFill>
                  <a:srgbClr val="C00000"/>
                </a:solidFill>
              </a:rPr>
              <a:t> (continua)</a:t>
            </a:r>
          </a:p>
          <a:p>
            <a:pPr marL="0" indent="0">
              <a:buNone/>
            </a:pPr>
            <a:endParaRPr lang="en-GB" sz="1800" b="1" dirty="0"/>
          </a:p>
          <a:p>
            <a:pPr marL="0" indent="0">
              <a:buNone/>
            </a:pPr>
            <a:r>
              <a:rPr lang="it-IT" sz="1800" b="1" dirty="0" smtClean="0"/>
              <a:t>Chiediti: "C'è qualcos'altro che posso fare</a:t>
            </a:r>
            <a:r>
              <a:rPr lang="it-IT" sz="1800" dirty="0" smtClean="0"/>
              <a:t>?" Pensa a cos'altro puoi fare per il tuo acquirente per garantirgli un'esperienza eccezionale</a:t>
            </a:r>
            <a:r>
              <a:rPr lang="en-GB" sz="1800" dirty="0" smtClean="0"/>
              <a:t>. </a:t>
            </a:r>
            <a:endParaRPr lang="en-GB" sz="1800" dirty="0"/>
          </a:p>
          <a:p>
            <a:pPr marL="0" indent="0">
              <a:buNone/>
            </a:pPr>
            <a:endParaRPr lang="es-ES" sz="1800" dirty="0"/>
          </a:p>
          <a:p>
            <a:pPr marL="0" indent="0">
              <a:buNone/>
            </a:pPr>
            <a:r>
              <a:rPr lang="it-IT" sz="1800" b="1" dirty="0" smtClean="0"/>
              <a:t>Non abbandonare i clienti</a:t>
            </a:r>
            <a:r>
              <a:rPr lang="it-IT" sz="1800" dirty="0" smtClean="0"/>
              <a:t>. Un’attenzione strategica rivolta agli acquirenti dopo l'elaborazione di un ordine è un </a:t>
            </a:r>
            <a:r>
              <a:rPr lang="it-IT" sz="1800" dirty="0" err="1" smtClean="0"/>
              <a:t>must</a:t>
            </a:r>
            <a:r>
              <a:rPr lang="it-IT" sz="1800" dirty="0" smtClean="0"/>
              <a:t>. Innanzitutto, consenti al tuo acquirente di avvisarti in caso di problemi con il suo ordine in modo da poter risolvere il problema prima che lasci una recensione negativa. Puoi anche chiedere la sua opinione su quali siano i modi per migliorare le politiche del negozio evitando che problemi simili si ripetano. La tua disponibilità a comunicare è anche una grande opportunità per incoraggiare gli acquirenti a lasciare un feedback per il tuo negozio.</a:t>
            </a:r>
            <a:endParaRPr lang="es-ES" sz="1800" dirty="0"/>
          </a:p>
          <a:p>
            <a:pPr marL="0" indent="0">
              <a:buNone/>
            </a:pPr>
            <a:r>
              <a:rPr lang="it-IT" sz="1800" b="1" dirty="0" smtClean="0"/>
              <a:t>Infine puoi migliorare la tua credibilità </a:t>
            </a:r>
            <a:r>
              <a:rPr lang="it-IT" sz="1800" dirty="0" smtClean="0"/>
              <a:t>presentando testimonianze, esperienze e qualsiasi informazione di base che dimostri che sei qualificato per fornire ottimi prodotti o servizi. Il tuo obiettivo deve essere quello di convincere  in maniera efficace i potenziali clienti che sei la persona giusta che offre loro ciò che stanno cercando.</a:t>
            </a:r>
            <a:endParaRPr lang="es-ES" sz="1800" dirty="0" smtClean="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383483822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endParaRPr lang="en-GB" sz="1800" b="1" dirty="0"/>
          </a:p>
          <a:p>
            <a:pPr marL="0" indent="0">
              <a:buNone/>
            </a:pPr>
            <a:r>
              <a:rPr lang="en-GB" b="1" dirty="0" err="1" smtClean="0">
                <a:solidFill>
                  <a:srgbClr val="C00000"/>
                </a:solidFill>
                <a:latin typeface="+mj-lt"/>
                <a:ea typeface="+mj-ea"/>
                <a:cs typeface="+mj-cs"/>
              </a:rPr>
              <a:t>Trovare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nuovi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clienti</a:t>
            </a:r>
            <a:endParaRPr lang="en-GB" b="1" dirty="0" smtClean="0">
              <a:solidFill>
                <a:srgbClr val="C00000"/>
              </a:solidFill>
              <a:latin typeface="+mj-lt"/>
              <a:ea typeface="+mj-ea"/>
              <a:cs typeface="+mj-cs"/>
            </a:endParaRPr>
          </a:p>
          <a:p>
            <a:pPr marL="0" indent="0">
              <a:buNone/>
            </a:pPr>
            <a:endParaRPr lang="en-GB" sz="1800" b="1" dirty="0"/>
          </a:p>
          <a:p>
            <a:pPr marL="0" indent="0">
              <a:buNone/>
            </a:pPr>
            <a:r>
              <a:rPr lang="it-IT" sz="1800" dirty="0" smtClean="0"/>
              <a:t>La diversificazione è importante. È rischioso affidarsi troppo a pochi clienti importanti. Anche se hai molti clienti, è rischioso se questi sono tra loro troppo simili. Un cambiamento nelle circostanze potrebbe significare che tutti riducono i loro acquisti allo stesso tempo.</a:t>
            </a:r>
            <a:endParaRPr lang="es-ES" sz="1800" dirty="0"/>
          </a:p>
          <a:p>
            <a:pPr marL="0" indent="0">
              <a:buNone/>
            </a:pPr>
            <a:endParaRPr lang="it-IT" sz="1800" dirty="0" smtClean="0"/>
          </a:p>
          <a:p>
            <a:pPr marL="0" indent="0">
              <a:buNone/>
            </a:pPr>
            <a:r>
              <a:rPr lang="it-IT" sz="1800" dirty="0" smtClean="0"/>
              <a:t>A mano a mano che i mercati cambiano, dovresti </a:t>
            </a:r>
            <a:r>
              <a:rPr lang="it-IT" sz="1800" b="1" dirty="0" smtClean="0"/>
              <a:t>rivedere regolarmente la tua strategia di marketing. </a:t>
            </a:r>
            <a:r>
              <a:rPr lang="it-IT" sz="1800" dirty="0" smtClean="0"/>
              <a:t>Alcuni segmenti di mercato possono diventare meno redditizi con l'aumentare della concorrenza. I requisiti dei clienti possono cambiare, ad esempio, quando i singoli consumatori invecchiano.</a:t>
            </a: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7"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16333832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9491" y="1312360"/>
            <a:ext cx="11471564" cy="4922185"/>
          </a:xfrm>
        </p:spPr>
        <p:txBody>
          <a:bodyPr/>
          <a:lstStyle/>
          <a:p>
            <a:pPr marL="0" indent="0">
              <a:buNone/>
            </a:pPr>
            <a:r>
              <a:rPr lang="en-GB" b="1" dirty="0" smtClean="0">
                <a:solidFill>
                  <a:srgbClr val="C00000"/>
                </a:solidFill>
              </a:rPr>
              <a:t>Quattro </a:t>
            </a:r>
            <a:r>
              <a:rPr lang="en-GB" b="1" dirty="0" err="1" smtClean="0">
                <a:solidFill>
                  <a:srgbClr val="C00000"/>
                </a:solidFill>
              </a:rPr>
              <a:t>semplici</a:t>
            </a:r>
            <a:r>
              <a:rPr lang="en-GB" b="1" dirty="0" smtClean="0">
                <a:solidFill>
                  <a:srgbClr val="C00000"/>
                </a:solidFill>
              </a:rPr>
              <a:t> </a:t>
            </a:r>
            <a:r>
              <a:rPr lang="en-GB" b="1" dirty="0" err="1" smtClean="0">
                <a:solidFill>
                  <a:srgbClr val="C00000"/>
                </a:solidFill>
              </a:rPr>
              <a:t>modi</a:t>
            </a:r>
            <a:r>
              <a:rPr lang="en-GB" b="1" dirty="0" smtClean="0">
                <a:solidFill>
                  <a:srgbClr val="C00000"/>
                </a:solidFill>
              </a:rPr>
              <a:t> per “</a:t>
            </a:r>
            <a:r>
              <a:rPr lang="en-GB" b="1" dirty="0" err="1" smtClean="0">
                <a:solidFill>
                  <a:srgbClr val="C00000"/>
                </a:solidFill>
              </a:rPr>
              <a:t>acquisire</a:t>
            </a:r>
            <a:r>
              <a:rPr lang="en-GB" b="1" dirty="0" smtClean="0">
                <a:solidFill>
                  <a:srgbClr val="C00000"/>
                </a:solidFill>
              </a:rPr>
              <a:t>” </a:t>
            </a:r>
            <a:r>
              <a:rPr lang="en-GB" b="1" dirty="0" err="1" smtClean="0">
                <a:solidFill>
                  <a:srgbClr val="C00000"/>
                </a:solidFill>
              </a:rPr>
              <a:t>nuovi</a:t>
            </a:r>
            <a:r>
              <a:rPr lang="en-GB" b="1" dirty="0" smtClean="0">
                <a:solidFill>
                  <a:srgbClr val="C00000"/>
                </a:solidFill>
              </a:rPr>
              <a:t> </a:t>
            </a:r>
            <a:r>
              <a:rPr lang="en-GB" b="1" dirty="0" err="1" smtClean="0">
                <a:solidFill>
                  <a:srgbClr val="C00000"/>
                </a:solidFill>
              </a:rPr>
              <a:t>clienti</a:t>
            </a:r>
            <a:r>
              <a:rPr lang="en-GB" b="1" dirty="0" smtClean="0">
                <a:solidFill>
                  <a:srgbClr val="C00000"/>
                </a:solidFill>
              </a:rPr>
              <a:t> (1 – 2)</a:t>
            </a:r>
            <a:endParaRPr lang="en-GB" dirty="0" smtClean="0"/>
          </a:p>
          <a:p>
            <a:pPr marL="0" indent="0">
              <a:buNone/>
            </a:pPr>
            <a:endParaRPr lang="es-ES" sz="1800" dirty="0" smtClean="0"/>
          </a:p>
          <a:p>
            <a:pPr marL="514350" indent="-514350">
              <a:buFont typeface="+mj-lt"/>
              <a:buAutoNum type="arabicPeriod"/>
            </a:pPr>
            <a:r>
              <a:rPr lang="en-GB" sz="1800" b="1" dirty="0" smtClean="0"/>
              <a:t>Advertising.</a:t>
            </a:r>
            <a:r>
              <a:rPr lang="en-GB" sz="1800" dirty="0" smtClean="0"/>
              <a:t> </a:t>
            </a:r>
            <a:r>
              <a:rPr lang="it-IT" sz="1800" dirty="0" smtClean="0"/>
              <a:t> La chiave per fare pubblicità con successo è generare </a:t>
            </a:r>
            <a:r>
              <a:rPr lang="it-IT" sz="1800" dirty="0" err="1" smtClean="0"/>
              <a:t>lead</a:t>
            </a:r>
            <a:r>
              <a:rPr lang="it-IT" sz="1800" dirty="0" smtClean="0"/>
              <a:t> promettenti in cambio del denaro speso. </a:t>
            </a:r>
            <a:r>
              <a:rPr lang="it-IT" sz="1800" dirty="0" err="1" smtClean="0"/>
              <a:t>Affinchè</a:t>
            </a:r>
            <a:r>
              <a:rPr lang="it-IT" sz="1800" dirty="0" smtClean="0"/>
              <a:t> ciò sia possibile, è importante presentare un messaggio che oltre a raggiungere i clienti di riferimento, mostri anche il valore del bene o servizio che si sta pubblicizzando.</a:t>
            </a:r>
          </a:p>
          <a:p>
            <a:pPr marL="514350" indent="-514350">
              <a:buFont typeface="+mj-lt"/>
              <a:buAutoNum type="arabicPeriod"/>
            </a:pPr>
            <a:r>
              <a:rPr lang="it-IT" sz="1800" b="1" dirty="0" err="1" smtClean="0"/>
              <a:t>Networking</a:t>
            </a:r>
            <a:r>
              <a:rPr lang="it-IT" sz="1800" b="1" dirty="0" smtClean="0"/>
              <a:t> e referenze</a:t>
            </a:r>
            <a:r>
              <a:rPr lang="it-IT" sz="1800" dirty="0" smtClean="0"/>
              <a:t> Le pagine di referenza da </a:t>
            </a:r>
            <a:r>
              <a:rPr lang="it-IT" sz="1800" dirty="0" err="1" smtClean="0"/>
              <a:t>networking</a:t>
            </a:r>
            <a:r>
              <a:rPr lang="it-IT" sz="1800" dirty="0" smtClean="0"/>
              <a:t> o associazioni di imprese del passato non sono solo un modo economico per fare nuovi affari. Sono anche un modo per raccogliere i clienti con i tassi di fidelizzazione più alti. Inoltre, i clienti di riferimento tendono ad acquistare di più nel tempo e a loro volta diventano una fonte di ulteriori rinvii. </a:t>
            </a:r>
          </a:p>
          <a:p>
            <a:pPr marL="514350" indent="-514350">
              <a:buNone/>
            </a:pPr>
            <a:r>
              <a:rPr lang="it-IT" sz="1800" b="1" dirty="0" smtClean="0">
                <a:solidFill>
                  <a:srgbClr val="0070C0"/>
                </a:solidFill>
              </a:rPr>
              <a:t>              Come trovi le referenze? </a:t>
            </a:r>
            <a:r>
              <a:rPr lang="it-IT" sz="1800" dirty="0" smtClean="0"/>
              <a:t>Oltre a richiedere un prodotto o un servizio, è necessario avere un'idea chiara di chi è il cliente "perfetto" o "ideale". In questo modo, puoi comunicare agli altri nella tua rete il tipo di cliente che stai cercando. Puoi anche focalizzare i tuoi prodotti o servizi per soddisfare i bisogni o desideri di quel profilo molto specifico. Quindi, è necessario chiedere referenze da clienti soddisfatti. Assicurati di trovare anche dei modi per ringraziare continuamente le tue fonti per il loro costante supporto alla tua attività.</a:t>
            </a:r>
          </a:p>
          <a:p>
            <a:pPr marL="514350" indent="-514350">
              <a:buFont typeface="+mj-lt"/>
              <a:buAutoNum type="arabicPeriod"/>
            </a:pPr>
            <a:endParaRPr lang="en-GB" sz="1800"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5"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6364" y="1142999"/>
            <a:ext cx="11527584" cy="5102226"/>
          </a:xfrm>
        </p:spPr>
        <p:txBody>
          <a:bodyPr/>
          <a:lstStyle/>
          <a:p>
            <a:pPr marL="0" indent="0">
              <a:buNone/>
            </a:pPr>
            <a:endParaRPr lang="en-GB" sz="1800" b="1" dirty="0"/>
          </a:p>
          <a:p>
            <a:pPr marL="0" indent="0">
              <a:buNone/>
            </a:pPr>
            <a:r>
              <a:rPr lang="en-GB" b="1" dirty="0" smtClean="0">
                <a:solidFill>
                  <a:srgbClr val="C00000"/>
                </a:solidFill>
              </a:rPr>
              <a:t>Quattro </a:t>
            </a:r>
            <a:r>
              <a:rPr lang="en-GB" b="1" dirty="0" err="1" smtClean="0">
                <a:solidFill>
                  <a:srgbClr val="C00000"/>
                </a:solidFill>
              </a:rPr>
              <a:t>semplici</a:t>
            </a:r>
            <a:r>
              <a:rPr lang="en-GB" b="1" dirty="0" smtClean="0">
                <a:solidFill>
                  <a:srgbClr val="C00000"/>
                </a:solidFill>
              </a:rPr>
              <a:t> </a:t>
            </a:r>
            <a:r>
              <a:rPr lang="en-GB" b="1" dirty="0" err="1" smtClean="0">
                <a:solidFill>
                  <a:srgbClr val="C00000"/>
                </a:solidFill>
              </a:rPr>
              <a:t>modi</a:t>
            </a:r>
            <a:r>
              <a:rPr lang="en-GB" b="1" dirty="0" smtClean="0">
                <a:solidFill>
                  <a:srgbClr val="C00000"/>
                </a:solidFill>
              </a:rPr>
              <a:t> per “</a:t>
            </a:r>
            <a:r>
              <a:rPr lang="en-GB" b="1" dirty="0" err="1" smtClean="0">
                <a:solidFill>
                  <a:srgbClr val="C00000"/>
                </a:solidFill>
              </a:rPr>
              <a:t>acquisire</a:t>
            </a:r>
            <a:r>
              <a:rPr lang="en-GB" b="1" dirty="0" smtClean="0">
                <a:solidFill>
                  <a:srgbClr val="C00000"/>
                </a:solidFill>
              </a:rPr>
              <a:t>” </a:t>
            </a:r>
            <a:r>
              <a:rPr lang="en-GB" b="1" dirty="0" err="1" smtClean="0">
                <a:solidFill>
                  <a:srgbClr val="C00000"/>
                </a:solidFill>
              </a:rPr>
              <a:t>nuovi</a:t>
            </a:r>
            <a:r>
              <a:rPr lang="en-GB" b="1" dirty="0" smtClean="0">
                <a:solidFill>
                  <a:srgbClr val="C00000"/>
                </a:solidFill>
              </a:rPr>
              <a:t> </a:t>
            </a:r>
            <a:r>
              <a:rPr lang="en-GB" b="1" dirty="0" err="1" smtClean="0">
                <a:solidFill>
                  <a:srgbClr val="C00000"/>
                </a:solidFill>
              </a:rPr>
              <a:t>clienti</a:t>
            </a:r>
            <a:r>
              <a:rPr lang="en-GB" b="1" dirty="0" smtClean="0">
                <a:solidFill>
                  <a:srgbClr val="C00000"/>
                </a:solidFill>
              </a:rPr>
              <a:t>(3 – 4)</a:t>
            </a:r>
          </a:p>
          <a:p>
            <a:pPr marL="0" indent="0">
              <a:buNone/>
            </a:pPr>
            <a:endParaRPr lang="en-GB" b="1" dirty="0"/>
          </a:p>
          <a:p>
            <a:pPr>
              <a:buFont typeface="+mj-lt"/>
              <a:buAutoNum type="arabicPeriod" startAt="3"/>
            </a:pPr>
            <a:r>
              <a:rPr lang="it-IT" sz="1800" b="1" dirty="0" smtClean="0"/>
              <a:t>Fare squadra</a:t>
            </a:r>
            <a:r>
              <a:rPr lang="it-IT" sz="1800" dirty="0" smtClean="0"/>
              <a:t>. Un altro modo per sfruttare le risorse disponibili è attraverso il cosiddetto accordo "</a:t>
            </a:r>
            <a:r>
              <a:rPr lang="it-IT" sz="1800" dirty="0" err="1" smtClean="0"/>
              <a:t>host-beneficiary</a:t>
            </a:r>
            <a:r>
              <a:rPr lang="it-IT" sz="1800" dirty="0" smtClean="0"/>
              <a:t>". Attraverso questo accordo, un'altra azienda con gli stessi clienti target utilizzerà il proprio database per promuovere la tua attività. Potrebbero allegare un buono regalo o altra offerta di sconto per i tuoi prodotti alla fine di una newsletter o di una mailing.</a:t>
            </a:r>
            <a:endParaRPr lang="es-ES" sz="1800" dirty="0"/>
          </a:p>
          <a:p>
            <a:pPr>
              <a:buFont typeface="+mj-lt"/>
              <a:buAutoNum type="arabicPeriod" startAt="4"/>
            </a:pPr>
            <a:r>
              <a:rPr lang="it-IT" sz="1800" b="1" dirty="0" smtClean="0"/>
              <a:t>Alleanze strategiche. </a:t>
            </a:r>
            <a:r>
              <a:rPr lang="it-IT" sz="1800" dirty="0" smtClean="0"/>
              <a:t>Potresti portare questa partnership un passo avanti e formare una "alleanza strategica". Mentre una relazione  </a:t>
            </a:r>
            <a:r>
              <a:rPr lang="it-IT" sz="1800" dirty="0" err="1" smtClean="0"/>
              <a:t>host</a:t>
            </a:r>
            <a:r>
              <a:rPr lang="it-IT" sz="1800" dirty="0" smtClean="0"/>
              <a:t> </a:t>
            </a:r>
            <a:r>
              <a:rPr lang="it-IT" sz="1800" dirty="0" err="1" smtClean="0"/>
              <a:t>beneficiary</a:t>
            </a:r>
            <a:r>
              <a:rPr lang="it-IT" sz="1800" dirty="0" smtClean="0"/>
              <a:t> è generalmente un impegno di una volta o di breve durata, le alleanze strategiche possono a volte durare per molti anni. Finché continua ad esserci un valore costante per il pubblico condiviso, le alleanze strategiche producono flussi di attività di rinvii, che è in definitiva ciò che ti avvantaggerà maggiormente nel tempo.</a:t>
            </a:r>
            <a:endParaRPr lang="en-GB" sz="1800" dirty="0" smtClean="0"/>
          </a:p>
          <a:p>
            <a:pPr>
              <a:buFont typeface="+mj-lt"/>
              <a:buAutoNum type="arabicPeriod" startAt="4"/>
            </a:pP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220447219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 xmlns:p14="http://schemas.microsoft.com/office/powerpoint/2010/main" val="135081808"/>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 xmlns:a16="http://schemas.microsoft.com/office/drawing/2014/main" val="2387490912"/>
                    </a:ext>
                  </a:extLst>
                </a:gridCol>
                <a:gridCol w="5408195">
                  <a:extLst>
                    <a:ext uri="{9D8B030D-6E8A-4147-A177-3AD203B41FA5}">
                      <a16:colId xmlns="" xmlns:a16="http://schemas.microsoft.com/office/drawing/2014/main" val="3462008685"/>
                    </a:ext>
                  </a:extLst>
                </a:gridCol>
              </a:tblGrid>
              <a:tr h="744036">
                <a:tc>
                  <a:txBody>
                    <a:bodyPr/>
                    <a:lstStyle/>
                    <a:p>
                      <a:pPr algn="ctr"/>
                      <a:r>
                        <a:rPr lang="en-IE" sz="2400" b="1" dirty="0" err="1" smtClean="0">
                          <a:solidFill>
                            <a:schemeClr val="tx1"/>
                          </a:solidFill>
                        </a:rPr>
                        <a:t>Quante</a:t>
                      </a:r>
                      <a:r>
                        <a:rPr lang="en-IE" sz="2400" b="1" baseline="0" dirty="0" smtClean="0">
                          <a:solidFill>
                            <a:schemeClr val="tx1"/>
                          </a:solidFill>
                        </a:rPr>
                        <a:t> </a:t>
                      </a:r>
                      <a:r>
                        <a:rPr lang="en-IE" sz="2400" b="1" dirty="0" smtClean="0">
                          <a:solidFill>
                            <a:schemeClr val="tx1"/>
                          </a:solidFill>
                        </a:rPr>
                        <a:t>slides</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smtClean="0">
                          <a:solidFill>
                            <a:schemeClr val="tx1"/>
                          </a:solidFill>
                          <a:latin typeface="+mn-lt"/>
                          <a:ea typeface="+mn-ea"/>
                          <a:cs typeface="+mn-cs"/>
                        </a:rPr>
                        <a:t>21</a:t>
                      </a:r>
                      <a:r>
                        <a:rPr lang="en-IE" sz="2400" b="1" dirty="0" smtClean="0">
                          <a:solidFill>
                            <a:srgbClr val="336600"/>
                          </a:solidFill>
                        </a:rPr>
                        <a:t> </a:t>
                      </a:r>
                      <a:r>
                        <a:rPr lang="en-IE" sz="2400" b="1" dirty="0" smtClean="0">
                          <a:solidFill>
                            <a:schemeClr val="tx1"/>
                          </a:solidFill>
                        </a:rPr>
                        <a:t>slides </a:t>
                      </a:r>
                      <a:r>
                        <a:rPr lang="en-IE" sz="2400" b="1" dirty="0">
                          <a:solidFill>
                            <a:schemeClr val="tx1"/>
                          </a:solidFill>
                        </a:rPr>
                        <a:t>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 xmlns:a16="http://schemas.microsoft.com/office/drawing/2014/main" val="611053301"/>
                  </a:ext>
                </a:extLst>
              </a:tr>
              <a:tr h="1264493">
                <a:tc>
                  <a:txBody>
                    <a:bodyPr/>
                    <a:lstStyle/>
                    <a:p>
                      <a:pPr algn="ctr"/>
                      <a:r>
                        <a:rPr lang="en-IE" sz="2400" b="1" dirty="0" err="1" smtClean="0">
                          <a:solidFill>
                            <a:schemeClr val="tx1"/>
                          </a:solidFill>
                        </a:rPr>
                        <a:t>Quanto</a:t>
                      </a:r>
                      <a:r>
                        <a:rPr lang="en-IE" sz="2400" b="1" baseline="0" dirty="0" smtClean="0">
                          <a:solidFill>
                            <a:schemeClr val="tx1"/>
                          </a:solidFill>
                        </a:rPr>
                        <a:t> tempo è </a:t>
                      </a:r>
                      <a:r>
                        <a:rPr lang="en-IE" sz="2400" b="1" baseline="0" dirty="0" err="1" smtClean="0">
                          <a:solidFill>
                            <a:schemeClr val="tx1"/>
                          </a:solidFill>
                        </a:rPr>
                        <a:t>necessario</a:t>
                      </a:r>
                      <a:r>
                        <a:rPr lang="en-IE" sz="2400" b="1" baseline="0" dirty="0" smtClean="0">
                          <a:solidFill>
                            <a:schemeClr val="tx1"/>
                          </a:solidFill>
                        </a:rPr>
                        <a:t> </a:t>
                      </a:r>
                      <a:r>
                        <a:rPr lang="en-IE" sz="2400" b="1" baseline="0" dirty="0" err="1" smtClean="0">
                          <a:solidFill>
                            <a:schemeClr val="tx1"/>
                          </a:solidFill>
                        </a:rPr>
                        <a:t>alla</a:t>
                      </a:r>
                      <a:r>
                        <a:rPr lang="en-IE" sz="2400" b="1" baseline="0" dirty="0" smtClean="0">
                          <a:solidFill>
                            <a:schemeClr val="tx1"/>
                          </a:solidFill>
                        </a:rPr>
                        <a:t> </a:t>
                      </a:r>
                      <a:r>
                        <a:rPr lang="en-IE" sz="2400" b="1" baseline="0" dirty="0" err="1" smtClean="0">
                          <a:solidFill>
                            <a:schemeClr val="tx1"/>
                          </a:solidFill>
                        </a:rPr>
                        <a:t>lettura</a:t>
                      </a:r>
                      <a:r>
                        <a:rPr lang="en-IE" sz="2400" b="1" baseline="0" dirty="0" smtClean="0">
                          <a:solidFill>
                            <a:schemeClr val="tx1"/>
                          </a:solidFill>
                        </a:rPr>
                        <a:t> e </a:t>
                      </a:r>
                      <a:r>
                        <a:rPr lang="en-IE" sz="2400" b="1" baseline="0" dirty="0" err="1" smtClean="0">
                          <a:solidFill>
                            <a:schemeClr val="tx1"/>
                          </a:solidFill>
                        </a:rPr>
                        <a:t>all’ascolto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30 </a:t>
                      </a:r>
                      <a:r>
                        <a:rPr lang="en-IE" sz="2400" b="1" dirty="0" err="1" smtClean="0"/>
                        <a:t>minuti</a:t>
                      </a:r>
                      <a:r>
                        <a:rPr lang="en-IE" sz="2400" b="1" dirty="0" smtClean="0"/>
                        <a:t> (</a:t>
                      </a:r>
                      <a:r>
                        <a:rPr lang="en-IE" sz="2400" b="1" dirty="0" err="1" smtClean="0"/>
                        <a:t>escluso</a:t>
                      </a:r>
                      <a:r>
                        <a:rPr lang="en-IE" sz="2400" b="1" baseline="0" dirty="0" smtClean="0"/>
                        <a:t> </a:t>
                      </a:r>
                      <a:r>
                        <a:rPr lang="en-IE" sz="2400" b="1" baseline="0" dirty="0" err="1" smtClean="0"/>
                        <a:t>l’approfondimento</a:t>
                      </a:r>
                      <a:r>
                        <a:rPr lang="en-IE" sz="2400" b="1" baseline="0" dirty="0" smtClean="0"/>
                        <a:t> </a:t>
                      </a:r>
                      <a:r>
                        <a:rPr lang="en-IE" sz="2400" b="1" baseline="0" dirty="0" err="1" smtClean="0"/>
                        <a:t>dei</a:t>
                      </a:r>
                      <a:r>
                        <a:rPr lang="en-IE" sz="2400" b="1" baseline="0" dirty="0" smtClean="0"/>
                        <a:t> links </a:t>
                      </a:r>
                      <a:r>
                        <a:rPr lang="en-IE" sz="2400" b="1" baseline="0" dirty="0" err="1" smtClean="0"/>
                        <a:t>all’interno</a:t>
                      </a:r>
                      <a:r>
                        <a:rPr lang="en-IE" sz="2400" b="1" baseline="0" dirty="0" smtClean="0"/>
                        <a:t> </a:t>
                      </a:r>
                      <a:r>
                        <a:rPr lang="en-IE" sz="2400" b="1" baseline="0" dirty="0" err="1" smtClean="0"/>
                        <a:t>delle</a:t>
                      </a:r>
                      <a:r>
                        <a:rPr lang="en-IE" sz="2400" b="1" baseline="0" dirty="0" smtClean="0"/>
                        <a:t> slides</a:t>
                      </a:r>
                      <a:r>
                        <a:rPr lang="en-IE" sz="2400" b="1" dirty="0" smtClean="0"/>
                        <a:t>)</a:t>
                      </a:r>
                      <a:endParaRPr lang="en-IE" sz="2400" b="1" dirty="0"/>
                    </a:p>
                  </a:txBody>
                  <a:tcPr>
                    <a:solidFill>
                      <a:schemeClr val="bg1">
                        <a:lumMod val="75000"/>
                      </a:schemeClr>
                    </a:solidFill>
                  </a:tcPr>
                </a:tc>
                <a:extLst>
                  <a:ext uri="{0D108BD9-81ED-4DB2-BD59-A6C34878D82A}">
                    <a16:rowId xmlns="" xmlns:a16="http://schemas.microsoft.com/office/drawing/2014/main" val="3479317360"/>
                  </a:ext>
                </a:extLst>
              </a:tr>
              <a:tr h="1370592">
                <a:tc>
                  <a:txBody>
                    <a:bodyPr/>
                    <a:lstStyle/>
                    <a:p>
                      <a:pPr algn="ctr"/>
                      <a:r>
                        <a:rPr lang="en-IE" sz="2400" b="1" dirty="0" err="1" smtClean="0">
                          <a:solidFill>
                            <a:schemeClr val="tx1"/>
                          </a:solidFill>
                        </a:rPr>
                        <a:t>Qual’è</a:t>
                      </a:r>
                      <a:r>
                        <a:rPr lang="en-IE" sz="2400" b="1" dirty="0" smtClean="0">
                          <a:solidFill>
                            <a:schemeClr val="tx1"/>
                          </a:solidFill>
                        </a:rPr>
                        <a:t>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dirty="0" smtClean="0">
                          <a:solidFill>
                            <a:schemeClr val="tx1"/>
                          </a:solidFill>
                        </a:rPr>
                        <a:t> </a:t>
                      </a:r>
                      <a:r>
                        <a:rPr lang="en-IE" sz="2400" b="1" dirty="0" err="1" smtClean="0">
                          <a:solidFill>
                            <a:schemeClr val="tx1"/>
                          </a:solidFill>
                        </a:rPr>
                        <a:t>obiettivi</a:t>
                      </a:r>
                      <a:r>
                        <a:rPr lang="en-IE" sz="2400" b="1" baseline="0" dirty="0" smtClean="0">
                          <a:solidFill>
                            <a:schemeClr val="tx1"/>
                          </a:solidFill>
                        </a:rPr>
                        <a:t> e </a:t>
                      </a:r>
                      <a:r>
                        <a:rPr lang="en-IE" sz="2400" b="1" baseline="0" dirty="0" err="1" smtClean="0">
                          <a:solidFill>
                            <a:schemeClr val="tx1"/>
                          </a:solidFill>
                        </a:rPr>
                        <a:t>risultati</a:t>
                      </a:r>
                      <a:r>
                        <a:rPr lang="en-IE" sz="2400" b="1" baseline="0" dirty="0" smtClean="0">
                          <a:solidFill>
                            <a:schemeClr val="tx1"/>
                          </a:solidFill>
                        </a:rPr>
                        <a:t> di </a:t>
                      </a:r>
                      <a:r>
                        <a:rPr lang="en-IE" sz="2400" b="1" baseline="0" dirty="0" err="1" smtClean="0">
                          <a:solidFill>
                            <a:schemeClr val="tx1"/>
                          </a:solidFill>
                        </a:rPr>
                        <a:t>apprendimento</a:t>
                      </a:r>
                      <a:r>
                        <a:rPr lang="en-IE" sz="2400" b="1" baseline="0" dirty="0" smtClean="0">
                          <a:solidFill>
                            <a:schemeClr val="tx1"/>
                          </a:solidFill>
                        </a:rPr>
                        <a:t> </a:t>
                      </a:r>
                      <a:r>
                        <a:rPr lang="en-IE" sz="2400" b="1" baseline="0" dirty="0" err="1" smtClean="0">
                          <a:solidFill>
                            <a:schemeClr val="tx1"/>
                          </a:solidFill>
                        </a:rPr>
                        <a:t>attesi</a:t>
                      </a:r>
                      <a:r>
                        <a:rPr lang="en-IE" sz="2400" b="1" baseline="0" dirty="0" smtClean="0">
                          <a:solidFill>
                            <a:schemeClr val="tx1"/>
                          </a:solidFill>
                        </a:rPr>
                        <a:t> </a:t>
                      </a:r>
                      <a:r>
                        <a:rPr lang="en-IE" sz="2400" b="1" baseline="0" dirty="0" err="1" smtClean="0">
                          <a:solidFill>
                            <a:schemeClr val="tx1"/>
                          </a:solidFill>
                        </a:rPr>
                        <a:t>nelle</a:t>
                      </a:r>
                      <a:r>
                        <a:rPr lang="en-IE" sz="2400" b="1" baseline="0" dirty="0" smtClean="0">
                          <a:solidFill>
                            <a:schemeClr val="tx1"/>
                          </a:solidFill>
                        </a:rPr>
                        <a:t> slides </a:t>
                      </a:r>
                      <a:r>
                        <a:rPr lang="en-IE" sz="2400" b="1" baseline="0" dirty="0" err="1" smtClean="0">
                          <a:solidFill>
                            <a:schemeClr val="tx1"/>
                          </a:solidFill>
                        </a:rPr>
                        <a:t>seguenti</a:t>
                      </a:r>
                      <a:endParaRPr lang="en-IE" sz="2400" dirty="0">
                        <a:solidFill>
                          <a:schemeClr val="tx1"/>
                        </a:solidFill>
                      </a:endParaRPr>
                    </a:p>
                  </a:txBody>
                  <a:tcPr>
                    <a:solidFill>
                      <a:schemeClr val="bg1">
                        <a:lumMod val="75000"/>
                      </a:schemeClr>
                    </a:solidFill>
                  </a:tcPr>
                </a:tc>
                <a:extLst>
                  <a:ext uri="{0D108BD9-81ED-4DB2-BD59-A6C34878D82A}">
                    <a16:rowId xmlns=""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endParaRPr lang="el-GR" sz="3200" dirty="0">
              <a:solidFill>
                <a:srgbClr val="990000"/>
              </a:solidFill>
            </a:endParaRPr>
          </a:p>
        </p:txBody>
      </p:sp>
    </p:spTree>
    <p:custDataLst>
      <p:tags r:id="rId1"/>
    </p:custDataLst>
    <p:extLst>
      <p:ext uri="{BB962C8B-B14F-4D97-AF65-F5344CB8AC3E}">
        <p14:creationId xmlns="" xmlns:p14="http://schemas.microsoft.com/office/powerpoint/2010/main" val="2975469815"/>
      </p:ext>
    </p:extLst>
  </p:cSld>
  <p:clrMapOvr>
    <a:masterClrMapping/>
  </p:clrMapOvr>
  <mc:AlternateContent xmlns:mc="http://schemas.openxmlformats.org/markup-compatibility/2006">
    <mc:Choice xmlns="" xmlns:p14="http://schemas.microsoft.com/office/powerpoint/2010/main"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3552" y="4722157"/>
            <a:ext cx="10904562" cy="1523068"/>
          </a:xfrm>
        </p:spPr>
        <p:txBody>
          <a:bodyPr/>
          <a:lstStyle/>
          <a:p>
            <a:pPr marL="0" indent="0">
              <a:buNone/>
            </a:pPr>
            <a:r>
              <a:rPr lang="en-GB" sz="2400" dirty="0" smtClean="0"/>
              <a:t>Qui </a:t>
            </a:r>
            <a:r>
              <a:rPr lang="en-GB" sz="2400" dirty="0" err="1" smtClean="0"/>
              <a:t>c’è</a:t>
            </a:r>
            <a:r>
              <a:rPr lang="en-GB" sz="2400" dirty="0" smtClean="0"/>
              <a:t> un video </a:t>
            </a:r>
            <a:r>
              <a:rPr lang="en-GB" sz="2400" dirty="0" err="1" smtClean="0"/>
              <a:t>interessante</a:t>
            </a:r>
            <a:r>
              <a:rPr lang="en-GB" sz="2400" dirty="0" smtClean="0"/>
              <a:t> </a:t>
            </a:r>
            <a:r>
              <a:rPr lang="en-GB" sz="2400" dirty="0" err="1" smtClean="0"/>
              <a:t>che</a:t>
            </a:r>
            <a:r>
              <a:rPr lang="en-GB" sz="2400" dirty="0" smtClean="0"/>
              <a:t> </a:t>
            </a:r>
            <a:r>
              <a:rPr lang="en-GB" sz="2400" dirty="0" err="1" smtClean="0"/>
              <a:t>spiega</a:t>
            </a:r>
            <a:r>
              <a:rPr lang="en-GB" sz="2400" dirty="0" smtClean="0"/>
              <a:t> come </a:t>
            </a:r>
            <a:r>
              <a:rPr lang="en-GB" sz="2400" dirty="0" err="1" smtClean="0"/>
              <a:t>identificare</a:t>
            </a:r>
            <a:r>
              <a:rPr lang="en-GB" sz="2400" dirty="0" smtClean="0"/>
              <a:t> i </a:t>
            </a:r>
            <a:r>
              <a:rPr lang="en-GB" sz="2400" dirty="0" err="1" smtClean="0"/>
              <a:t>clienti</a:t>
            </a:r>
            <a:endParaRPr lang="en-GB"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6" name="Rectángulo 5"/>
          <p:cNvSpPr/>
          <p:nvPr/>
        </p:nvSpPr>
        <p:spPr>
          <a:xfrm>
            <a:off x="595157" y="1438606"/>
            <a:ext cx="4597308" cy="1938992"/>
          </a:xfrm>
          <a:prstGeom prst="rect">
            <a:avLst/>
          </a:prstGeom>
        </p:spPr>
        <p:txBody>
          <a:bodyPr wrap="square">
            <a:spAutoFit/>
          </a:bodyPr>
          <a:lstStyle/>
          <a:p>
            <a:r>
              <a:rPr lang="en-GB" sz="2400" b="1" dirty="0" err="1" smtClean="0">
                <a:solidFill>
                  <a:srgbClr val="C00000"/>
                </a:solidFill>
                <a:latin typeface="+mj-lt"/>
                <a:ea typeface="+mj-ea"/>
                <a:cs typeface="+mj-cs"/>
              </a:rPr>
              <a:t>Identifca</a:t>
            </a:r>
            <a:r>
              <a:rPr lang="en-GB" sz="2400" b="1" dirty="0" smtClean="0">
                <a:solidFill>
                  <a:srgbClr val="C00000"/>
                </a:solidFill>
                <a:latin typeface="+mj-lt"/>
                <a:ea typeface="+mj-ea"/>
                <a:cs typeface="+mj-cs"/>
              </a:rPr>
              <a:t> i </a:t>
            </a:r>
            <a:r>
              <a:rPr lang="en-GB" sz="2400" b="1" dirty="0" err="1" smtClean="0">
                <a:solidFill>
                  <a:srgbClr val="C00000"/>
                </a:solidFill>
                <a:latin typeface="+mj-lt"/>
                <a:ea typeface="+mj-ea"/>
                <a:cs typeface="+mj-cs"/>
              </a:rPr>
              <a:t>tuoi</a:t>
            </a:r>
            <a:r>
              <a:rPr lang="en-GB" sz="2400" b="1" dirty="0" smtClean="0">
                <a:solidFill>
                  <a:srgbClr val="C00000"/>
                </a:solidFill>
                <a:latin typeface="+mj-lt"/>
                <a:ea typeface="+mj-ea"/>
                <a:cs typeface="+mj-cs"/>
              </a:rPr>
              <a:t> </a:t>
            </a:r>
            <a:r>
              <a:rPr lang="en-GB" sz="2400" b="1" dirty="0" err="1" smtClean="0">
                <a:solidFill>
                  <a:srgbClr val="C00000"/>
                </a:solidFill>
                <a:latin typeface="+mj-lt"/>
                <a:ea typeface="+mj-ea"/>
                <a:cs typeface="+mj-cs"/>
              </a:rPr>
              <a:t>clienti</a:t>
            </a:r>
            <a:endParaRPr lang="en-GB" sz="2400" b="1" dirty="0">
              <a:solidFill>
                <a:srgbClr val="C00000"/>
              </a:solidFill>
              <a:latin typeface="+mj-lt"/>
              <a:ea typeface="+mj-ea"/>
              <a:cs typeface="+mj-cs"/>
            </a:endParaRPr>
          </a:p>
          <a:p>
            <a:endParaRPr lang="en-GB" sz="2400" b="0" i="0" dirty="0">
              <a:effectLst/>
              <a:latin typeface="+mj-lt"/>
            </a:endParaRPr>
          </a:p>
          <a:p>
            <a:r>
              <a:rPr lang="en-GB" sz="2400" dirty="0" smtClean="0">
                <a:latin typeface="+mj-lt"/>
              </a:rPr>
              <a:t>Con </a:t>
            </a:r>
            <a:r>
              <a:rPr lang="en-GB" sz="2400" dirty="0"/>
              <a:t>Business Wales/</a:t>
            </a:r>
            <a:r>
              <a:rPr lang="en-GB" sz="2400" dirty="0" err="1"/>
              <a:t>Busnes</a:t>
            </a:r>
            <a:r>
              <a:rPr lang="en-GB" sz="2400" dirty="0"/>
              <a:t> </a:t>
            </a:r>
            <a:r>
              <a:rPr lang="en-GB" sz="2400" dirty="0" err="1"/>
              <a:t>Cymru</a:t>
            </a:r>
            <a:r>
              <a:rPr lang="en-GB" sz="2400" dirty="0"/>
              <a:t/>
            </a:r>
            <a:br>
              <a:rPr lang="en-GB" sz="2400" dirty="0"/>
            </a:br>
            <a:endParaRPr lang="en-GB" sz="2400" b="0" i="0" dirty="0">
              <a:effectLst/>
              <a:latin typeface="+mj-lt"/>
            </a:endParaRPr>
          </a:p>
        </p:txBody>
      </p:sp>
      <p:sp>
        <p:nvSpPr>
          <p:cNvPr id="7" name="Rectángulo 6"/>
          <p:cNvSpPr/>
          <p:nvPr/>
        </p:nvSpPr>
        <p:spPr>
          <a:xfrm>
            <a:off x="595157" y="3241964"/>
            <a:ext cx="5015934" cy="646331"/>
          </a:xfrm>
          <a:prstGeom prst="rect">
            <a:avLst/>
          </a:prstGeom>
        </p:spPr>
        <p:txBody>
          <a:bodyPr wrap="square">
            <a:spAutoFit/>
          </a:bodyPr>
          <a:lstStyle/>
          <a:p>
            <a:r>
              <a:rPr lang="es-ES" dirty="0">
                <a:hlinkClick r:id="rId3"/>
              </a:rPr>
              <a:t>https://www.youtube.com/watch?v=_sbB8yVxXiQ</a:t>
            </a:r>
            <a:endParaRPr lang="es-ES" dirty="0"/>
          </a:p>
        </p:txBody>
      </p:sp>
      <p:pic>
        <p:nvPicPr>
          <p:cNvPr id="5" name="Imagen 4"/>
          <p:cNvPicPr>
            <a:picLocks noChangeAspect="1"/>
          </p:cNvPicPr>
          <p:nvPr/>
        </p:nvPicPr>
        <p:blipFill>
          <a:blip r:embed="rId4"/>
          <a:stretch>
            <a:fillRect/>
          </a:stretch>
        </p:blipFill>
        <p:spPr>
          <a:xfrm>
            <a:off x="6065833" y="1314626"/>
            <a:ext cx="5050321" cy="3235904"/>
          </a:xfrm>
          <a:prstGeom prst="rect">
            <a:avLst/>
          </a:prstGeom>
        </p:spPr>
      </p:pic>
      <p:sp>
        <p:nvSpPr>
          <p:cNvPr id="9"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115435481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a:t>
            </a:r>
            <a:r>
              <a:rPr lang="en-US" altLang="es-ES" sz="4800" b="1" dirty="0" err="1" smtClean="0">
                <a:solidFill>
                  <a:srgbClr val="990000"/>
                </a:solidFill>
              </a:rPr>
              <a:t>l’attenzione</a:t>
            </a:r>
            <a:r>
              <a:rPr lang="en-US" altLang="es-ES" sz="4800" b="1" dirty="0" smtClean="0">
                <a:solidFill>
                  <a:srgbClr val="990000"/>
                </a:solidFill>
              </a:rPr>
              <a:t> </a:t>
            </a:r>
            <a:r>
              <a:rPr lang="en-US" altLang="es-ES" sz="4800" b="1" dirty="0" smtClean="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 xmlns:p14="http://schemas.microsoft.com/office/powerpoint/2010/main" val="10252720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lnSpc>
                <a:spcPct val="150000"/>
              </a:lnSpc>
              <a:buNone/>
            </a:pPr>
            <a:r>
              <a:rPr lang="en-GB" b="1" dirty="0" smtClean="0"/>
              <a:t>In </a:t>
            </a:r>
            <a:r>
              <a:rPr lang="en-GB" b="1" dirty="0" err="1" smtClean="0"/>
              <a:t>questa</a:t>
            </a:r>
            <a:r>
              <a:rPr lang="en-GB" b="1" dirty="0" smtClean="0"/>
              <a:t> </a:t>
            </a:r>
            <a:r>
              <a:rPr lang="en-GB" b="1" dirty="0" err="1" smtClean="0"/>
              <a:t>unità</a:t>
            </a:r>
            <a:r>
              <a:rPr lang="en-GB" b="1" dirty="0" smtClean="0"/>
              <a:t> </a:t>
            </a:r>
            <a:r>
              <a:rPr lang="en-GB" b="1" dirty="0" err="1" smtClean="0"/>
              <a:t>impareremo</a:t>
            </a:r>
            <a:r>
              <a:rPr lang="en-GB" b="1" dirty="0" smtClean="0"/>
              <a:t> come </a:t>
            </a:r>
            <a:r>
              <a:rPr lang="en-GB" b="1" dirty="0" err="1" smtClean="0"/>
              <a:t>identificare</a:t>
            </a:r>
            <a:r>
              <a:rPr lang="en-GB" b="1" dirty="0" smtClean="0"/>
              <a:t> </a:t>
            </a:r>
            <a:r>
              <a:rPr lang="en-GB" b="1" dirty="0" err="1" smtClean="0"/>
              <a:t>potenziali</a:t>
            </a:r>
            <a:r>
              <a:rPr lang="en-GB" b="1" dirty="0" smtClean="0"/>
              <a:t> </a:t>
            </a:r>
            <a:r>
              <a:rPr lang="en-GB" b="1" dirty="0" err="1" smtClean="0"/>
              <a:t>clienti</a:t>
            </a:r>
            <a:r>
              <a:rPr lang="en-GB" b="1" dirty="0" smtClean="0"/>
              <a:t> per </a:t>
            </a:r>
            <a:r>
              <a:rPr lang="en-GB" b="1" dirty="0" err="1" smtClean="0"/>
              <a:t>soddisfare</a:t>
            </a:r>
            <a:r>
              <a:rPr lang="en-GB" b="1" dirty="0" smtClean="0"/>
              <a:t> i </a:t>
            </a:r>
            <a:r>
              <a:rPr lang="en-GB" b="1" dirty="0" err="1" smtClean="0"/>
              <a:t>loro</a:t>
            </a:r>
            <a:r>
              <a:rPr lang="en-GB" b="1" dirty="0" smtClean="0"/>
              <a:t> </a:t>
            </a:r>
            <a:r>
              <a:rPr lang="en-GB" b="1" dirty="0" err="1" smtClean="0"/>
              <a:t>bisogni</a:t>
            </a:r>
            <a:r>
              <a:rPr lang="en-GB" b="1" dirty="0" smtClean="0"/>
              <a:t> e </a:t>
            </a:r>
            <a:r>
              <a:rPr lang="en-GB" b="1" dirty="0" err="1" smtClean="0"/>
              <a:t>incrementare</a:t>
            </a:r>
            <a:r>
              <a:rPr lang="en-GB" b="1" dirty="0" smtClean="0"/>
              <a:t> le </a:t>
            </a:r>
            <a:r>
              <a:rPr lang="en-GB" b="1" dirty="0" err="1" smtClean="0"/>
              <a:t>vendite</a:t>
            </a:r>
            <a:endParaRPr lang="es-ES" b="1"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4085057" cy="584775"/>
          </a:xfrm>
          <a:prstGeom prst="rect">
            <a:avLst/>
          </a:prstGeom>
        </p:spPr>
        <p:txBody>
          <a:bodyPr wrap="square">
            <a:spAutoFit/>
          </a:bodyPr>
          <a:lstStyle/>
          <a:p>
            <a:r>
              <a:rPr lang="it-IT" sz="3200" b="1" dirty="0" smtClean="0">
                <a:solidFill>
                  <a:srgbClr val="990000"/>
                </a:solidFill>
              </a:rPr>
              <a:t>Obiettivo dell’unità</a:t>
            </a:r>
            <a:endParaRPr lang="el-GR" sz="3200" b="1" dirty="0" smtClean="0">
              <a:solidFill>
                <a:srgbClr val="990000"/>
              </a:solidFill>
            </a:endParaRPr>
          </a:p>
        </p:txBody>
      </p:sp>
      <p:sp>
        <p:nvSpPr>
          <p:cNvPr id="9"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202626979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smtClean="0"/>
              <a:t>Alla</a:t>
            </a:r>
            <a:r>
              <a:rPr lang="en-IE" sz="2800" b="1" dirty="0" smtClean="0"/>
              <a:t> fine di </a:t>
            </a:r>
            <a:r>
              <a:rPr lang="en-IE" sz="2800" b="1" dirty="0" err="1" smtClean="0"/>
              <a:t>questo</a:t>
            </a:r>
            <a:r>
              <a:rPr lang="en-IE" sz="2800" b="1" dirty="0" smtClean="0"/>
              <a:t> modulo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 :</a:t>
            </a:r>
            <a:endParaRPr lang="en-IE" sz="2800" b="1" u="sng" dirty="0">
              <a:solidFill>
                <a:srgbClr val="003366"/>
              </a:solidFill>
            </a:endParaRPr>
          </a:p>
          <a:p>
            <a:pPr marL="514350" indent="-514350">
              <a:lnSpc>
                <a:spcPct val="150000"/>
              </a:lnSpc>
              <a:buFont typeface="+mj-lt"/>
              <a:buAutoNum type="arabicPeriod"/>
            </a:pPr>
            <a:r>
              <a:rPr lang="en-US" sz="2800" b="1" dirty="0" err="1" smtClean="0"/>
              <a:t>Identificare</a:t>
            </a:r>
            <a:r>
              <a:rPr lang="en-US" sz="2800" b="1" dirty="0" smtClean="0"/>
              <a:t> I </a:t>
            </a:r>
            <a:r>
              <a:rPr lang="en-US" sz="2800" b="1" dirty="0" err="1" smtClean="0"/>
              <a:t>clienti</a:t>
            </a:r>
            <a:r>
              <a:rPr lang="en-US" sz="2800" b="1" dirty="0" smtClean="0"/>
              <a:t> per </a:t>
            </a:r>
            <a:r>
              <a:rPr lang="en-US" sz="2800" b="1" dirty="0" err="1" smtClean="0"/>
              <a:t>incrementare</a:t>
            </a:r>
            <a:r>
              <a:rPr lang="en-US" sz="2800" b="1" dirty="0" smtClean="0"/>
              <a:t> le </a:t>
            </a:r>
            <a:r>
              <a:rPr lang="en-US" sz="2800" b="1" dirty="0" err="1" smtClean="0"/>
              <a:t>vendite</a:t>
            </a:r>
            <a:endParaRPr lang="en-US" sz="2800" b="1" dirty="0"/>
          </a:p>
          <a:p>
            <a:pPr marL="514350" indent="-514350">
              <a:lnSpc>
                <a:spcPct val="150000"/>
              </a:lnSpc>
              <a:buFont typeface="+mj-lt"/>
              <a:buAutoNum type="arabicPeriod"/>
            </a:pPr>
            <a:r>
              <a:rPr lang="en-GB" sz="2800" b="1" dirty="0" err="1" smtClean="0"/>
              <a:t>Capire</a:t>
            </a:r>
            <a:r>
              <a:rPr lang="en-GB" sz="2800" b="1" dirty="0" smtClean="0"/>
              <a:t> come </a:t>
            </a:r>
            <a:r>
              <a:rPr lang="en-GB" sz="2800" b="1" dirty="0" err="1" smtClean="0"/>
              <a:t>concentrarti</a:t>
            </a:r>
            <a:r>
              <a:rPr lang="en-GB" sz="2800" b="1" dirty="0" smtClean="0"/>
              <a:t> sui </a:t>
            </a:r>
            <a:r>
              <a:rPr lang="en-GB" sz="2800" b="1" dirty="0" err="1" smtClean="0"/>
              <a:t>tuoi</a:t>
            </a:r>
            <a:r>
              <a:rPr lang="en-GB" sz="2800" b="1" dirty="0" smtClean="0"/>
              <a:t> </a:t>
            </a:r>
            <a:r>
              <a:rPr lang="en-GB" sz="2800" b="1" dirty="0" err="1" smtClean="0"/>
              <a:t>clienti</a:t>
            </a:r>
            <a:r>
              <a:rPr lang="en-GB" sz="2800" b="1" dirty="0" smtClean="0"/>
              <a:t> </a:t>
            </a:r>
            <a:r>
              <a:rPr lang="en-GB" sz="2800" b="1" dirty="0" err="1" smtClean="0"/>
              <a:t>più</a:t>
            </a:r>
            <a:r>
              <a:rPr lang="en-GB" sz="2800" b="1" dirty="0" smtClean="0"/>
              <a:t> </a:t>
            </a:r>
            <a:r>
              <a:rPr lang="en-GB" sz="2800" b="1" dirty="0" err="1" smtClean="0"/>
              <a:t>preziosi</a:t>
            </a: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Risultati di apprendimento attesi</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104107751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799"/>
            <a:ext cx="11264348" cy="5102226"/>
          </a:xfrm>
        </p:spPr>
        <p:txBody>
          <a:bodyPr/>
          <a:lstStyle/>
          <a:p>
            <a:pPr marL="0" indent="0">
              <a:buNone/>
            </a:pPr>
            <a:r>
              <a:rPr lang="en-GB" sz="1600" b="1" dirty="0" err="1" smtClean="0"/>
              <a:t>L’identificazione</a:t>
            </a:r>
            <a:r>
              <a:rPr lang="en-GB" sz="1600" b="1" dirty="0" smtClean="0"/>
              <a:t> </a:t>
            </a:r>
            <a:r>
              <a:rPr lang="en-GB" sz="1600" b="1" dirty="0" err="1" smtClean="0"/>
              <a:t>dei</a:t>
            </a:r>
            <a:r>
              <a:rPr lang="en-GB" sz="1600" b="1" dirty="0" smtClean="0"/>
              <a:t> </a:t>
            </a:r>
            <a:r>
              <a:rPr lang="en-GB" sz="1600" b="1" dirty="0" err="1" smtClean="0"/>
              <a:t>Clienti</a:t>
            </a:r>
            <a:r>
              <a:rPr lang="en-GB" sz="1600" b="1" dirty="0" smtClean="0"/>
              <a:t> </a:t>
            </a:r>
            <a:r>
              <a:rPr lang="en-GB" sz="1600" b="1" dirty="0" err="1" smtClean="0"/>
              <a:t>permette</a:t>
            </a:r>
            <a:r>
              <a:rPr lang="en-GB" sz="1600" b="1" dirty="0" smtClean="0"/>
              <a:t> di </a:t>
            </a:r>
            <a:r>
              <a:rPr lang="en-GB" sz="1600" b="1" dirty="0" err="1" smtClean="0"/>
              <a:t>vendere</a:t>
            </a:r>
            <a:r>
              <a:rPr lang="en-GB" sz="1600" b="1" dirty="0" smtClean="0"/>
              <a:t> di </a:t>
            </a:r>
            <a:r>
              <a:rPr lang="en-GB" sz="1600" b="1" dirty="0" err="1" smtClean="0"/>
              <a:t>più</a:t>
            </a:r>
            <a:r>
              <a:rPr lang="en-GB" sz="1600" b="1" dirty="0" smtClean="0"/>
              <a:t>.  </a:t>
            </a:r>
            <a:r>
              <a:rPr lang="en-GB" sz="1600" dirty="0" err="1" smtClean="0"/>
              <a:t>Più</a:t>
            </a:r>
            <a:r>
              <a:rPr lang="en-GB" sz="1600" dirty="0" smtClean="0"/>
              <a:t> </a:t>
            </a:r>
            <a:r>
              <a:rPr lang="en-GB" sz="1600" dirty="0" err="1" smtClean="0"/>
              <a:t>saprai</a:t>
            </a:r>
            <a:r>
              <a:rPr lang="en-GB" sz="1600" dirty="0" smtClean="0"/>
              <a:t> </a:t>
            </a:r>
            <a:r>
              <a:rPr lang="en-GB" sz="1600" dirty="0" err="1" smtClean="0"/>
              <a:t>su</a:t>
            </a:r>
            <a:r>
              <a:rPr lang="en-GB" sz="1600" dirty="0" smtClean="0"/>
              <a:t> di </a:t>
            </a:r>
            <a:r>
              <a:rPr lang="en-GB" sz="1600" dirty="0" err="1" smtClean="0"/>
              <a:t>loro</a:t>
            </a:r>
            <a:r>
              <a:rPr lang="en-GB" sz="1600" dirty="0" smtClean="0"/>
              <a:t> e sui </a:t>
            </a:r>
            <a:r>
              <a:rPr lang="en-GB" sz="1600" dirty="0" err="1" smtClean="0"/>
              <a:t>loro</a:t>
            </a:r>
            <a:r>
              <a:rPr lang="en-GB" sz="1600" dirty="0" smtClean="0"/>
              <a:t> </a:t>
            </a:r>
            <a:r>
              <a:rPr lang="en-GB" sz="1600" dirty="0" err="1" smtClean="0"/>
              <a:t>bisogni</a:t>
            </a:r>
            <a:r>
              <a:rPr lang="en-GB" sz="1600" dirty="0" smtClean="0"/>
              <a:t>, </a:t>
            </a:r>
            <a:r>
              <a:rPr lang="en-GB" sz="1600" dirty="0" err="1" smtClean="0"/>
              <a:t>più</a:t>
            </a:r>
            <a:r>
              <a:rPr lang="en-GB" sz="1600" dirty="0" smtClean="0"/>
              <a:t> </a:t>
            </a:r>
            <a:r>
              <a:rPr lang="en-GB" sz="1600" dirty="0" err="1" smtClean="0"/>
              <a:t>semplice</a:t>
            </a:r>
            <a:r>
              <a:rPr lang="en-GB" sz="1600" dirty="0" smtClean="0"/>
              <a:t> </a:t>
            </a:r>
            <a:r>
              <a:rPr lang="en-GB" sz="1600" dirty="0" err="1" smtClean="0"/>
              <a:t>sarà</a:t>
            </a:r>
            <a:r>
              <a:rPr lang="en-GB" sz="1600" dirty="0" smtClean="0"/>
              <a:t> </a:t>
            </a:r>
            <a:r>
              <a:rPr lang="en-GB" sz="1600" dirty="0" err="1" smtClean="0"/>
              <a:t>identificare</a:t>
            </a:r>
            <a:r>
              <a:rPr lang="en-GB" sz="1600" dirty="0" smtClean="0"/>
              <a:t> le </a:t>
            </a:r>
            <a:r>
              <a:rPr lang="en-GB" sz="1600" dirty="0" err="1" smtClean="0"/>
              <a:t>opportunità</a:t>
            </a:r>
            <a:r>
              <a:rPr lang="en-GB" sz="1600" dirty="0" smtClean="0"/>
              <a:t>  per </a:t>
            </a:r>
            <a:r>
              <a:rPr lang="en-GB" sz="1600" dirty="0" err="1" smtClean="0"/>
              <a:t>vendere</a:t>
            </a:r>
            <a:r>
              <a:rPr lang="en-GB" sz="1600" dirty="0" smtClean="0"/>
              <a:t> </a:t>
            </a:r>
            <a:r>
              <a:rPr lang="en-GB" sz="1600" dirty="0" err="1" smtClean="0"/>
              <a:t>loro</a:t>
            </a:r>
            <a:r>
              <a:rPr lang="en-GB" sz="1600" dirty="0" smtClean="0"/>
              <a:t> </a:t>
            </a:r>
            <a:r>
              <a:rPr lang="en-GB" sz="1600" dirty="0" err="1" smtClean="0"/>
              <a:t>nuovi</a:t>
            </a:r>
            <a:r>
              <a:rPr lang="en-GB" sz="1600" dirty="0" smtClean="0"/>
              <a:t> </a:t>
            </a:r>
            <a:r>
              <a:rPr lang="en-GB" sz="1600" dirty="0" err="1" smtClean="0"/>
              <a:t>prodotti</a:t>
            </a:r>
            <a:r>
              <a:rPr lang="en-GB" sz="1600" dirty="0" smtClean="0"/>
              <a:t> e </a:t>
            </a:r>
            <a:r>
              <a:rPr lang="en-GB" sz="1600" dirty="0" err="1" smtClean="0"/>
              <a:t>indirizzarti</a:t>
            </a:r>
            <a:r>
              <a:rPr lang="en-GB" sz="1600" dirty="0" smtClean="0"/>
              <a:t> verso di </a:t>
            </a:r>
            <a:r>
              <a:rPr lang="en-GB" sz="1600" dirty="0" err="1" smtClean="0"/>
              <a:t>loro</a:t>
            </a:r>
            <a:r>
              <a:rPr lang="en-GB" sz="1600" dirty="0" smtClean="0"/>
              <a:t> con le </a:t>
            </a:r>
            <a:r>
              <a:rPr lang="en-GB" sz="1600" dirty="0" err="1" smtClean="0"/>
              <a:t>offerte</a:t>
            </a:r>
            <a:r>
              <a:rPr lang="en-GB" sz="1600" dirty="0" smtClean="0"/>
              <a:t> appropriate. </a:t>
            </a:r>
          </a:p>
          <a:p>
            <a:pPr marL="0" indent="0">
              <a:buNone/>
            </a:pPr>
            <a:endParaRPr lang="es-ES" sz="1600" dirty="0"/>
          </a:p>
          <a:p>
            <a:pPr marL="0" indent="0">
              <a:buNone/>
            </a:pPr>
            <a:r>
              <a:rPr lang="en-GB" sz="1600" b="1" dirty="0" err="1" smtClean="0"/>
              <a:t>Tracciare</a:t>
            </a:r>
            <a:r>
              <a:rPr lang="en-GB" sz="1600" b="1" dirty="0" smtClean="0"/>
              <a:t> un </a:t>
            </a:r>
            <a:r>
              <a:rPr lang="en-GB" sz="1600" b="1" dirty="0" err="1" smtClean="0"/>
              <a:t>profilo</a:t>
            </a:r>
            <a:r>
              <a:rPr lang="en-GB" sz="1600" b="1" dirty="0" smtClean="0"/>
              <a:t> </a:t>
            </a:r>
            <a:r>
              <a:rPr lang="en-GB" sz="1600" b="1" dirty="0" err="1" smtClean="0"/>
              <a:t>dei</a:t>
            </a:r>
            <a:r>
              <a:rPr lang="en-GB" sz="1600" b="1" dirty="0" smtClean="0"/>
              <a:t> </a:t>
            </a:r>
            <a:r>
              <a:rPr lang="en-GB" sz="1600" b="1" dirty="0" err="1" smtClean="0"/>
              <a:t>clienti</a:t>
            </a:r>
            <a:r>
              <a:rPr lang="en-GB" sz="1600" b="1" dirty="0" smtClean="0"/>
              <a:t> </a:t>
            </a:r>
            <a:r>
              <a:rPr lang="en-GB" sz="1600" b="1" dirty="0" err="1" smtClean="0"/>
              <a:t>esistenti</a:t>
            </a:r>
            <a:r>
              <a:rPr lang="en-GB" sz="1600" b="1" dirty="0" smtClean="0"/>
              <a:t> </a:t>
            </a:r>
            <a:r>
              <a:rPr lang="en-GB" sz="1600" b="1" dirty="0" err="1" smtClean="0"/>
              <a:t>rende</a:t>
            </a:r>
            <a:r>
              <a:rPr lang="en-GB" sz="1600" b="1" dirty="0" smtClean="0"/>
              <a:t> </a:t>
            </a:r>
            <a:r>
              <a:rPr lang="en-GB" sz="1600" b="1" dirty="0" err="1" smtClean="0"/>
              <a:t>anche</a:t>
            </a:r>
            <a:r>
              <a:rPr lang="en-GB" sz="1600" b="1" dirty="0" smtClean="0"/>
              <a:t> </a:t>
            </a:r>
            <a:r>
              <a:rPr lang="en-GB" sz="1600" b="1" dirty="0" err="1" smtClean="0"/>
              <a:t>più</a:t>
            </a:r>
            <a:r>
              <a:rPr lang="en-GB" sz="1600" b="1" dirty="0" smtClean="0"/>
              <a:t> </a:t>
            </a:r>
            <a:r>
              <a:rPr lang="en-GB" sz="1600" b="1" dirty="0" err="1" smtClean="0"/>
              <a:t>semplice</a:t>
            </a:r>
            <a:r>
              <a:rPr lang="en-GB" sz="1600" b="1" dirty="0" smtClean="0"/>
              <a:t> </a:t>
            </a:r>
            <a:r>
              <a:rPr lang="en-GB" sz="1600" b="1" dirty="0" err="1" smtClean="0"/>
              <a:t>trovarne</a:t>
            </a:r>
            <a:r>
              <a:rPr lang="en-GB" sz="1600" b="1" dirty="0" smtClean="0"/>
              <a:t> di </a:t>
            </a:r>
            <a:r>
              <a:rPr lang="en-GB" sz="1600" b="1" dirty="0" err="1" smtClean="0"/>
              <a:t>nuovi</a:t>
            </a:r>
            <a:r>
              <a:rPr lang="en-GB" sz="1600" b="1" dirty="0" smtClean="0"/>
              <a:t>. </a:t>
            </a:r>
            <a:r>
              <a:rPr lang="en-GB" sz="1600" dirty="0" err="1" smtClean="0"/>
              <a:t>Puoi</a:t>
            </a:r>
            <a:r>
              <a:rPr lang="en-GB" sz="1600" dirty="0" smtClean="0"/>
              <a:t> </a:t>
            </a:r>
            <a:r>
              <a:rPr lang="en-GB" sz="1600" dirty="0" err="1" smtClean="0"/>
              <a:t>cercare</a:t>
            </a:r>
            <a:r>
              <a:rPr lang="en-GB" sz="1600" dirty="0" smtClean="0"/>
              <a:t> </a:t>
            </a:r>
            <a:r>
              <a:rPr lang="en-GB" sz="1600" dirty="0" err="1" smtClean="0"/>
              <a:t>prospettive</a:t>
            </a:r>
            <a:r>
              <a:rPr lang="en-GB" sz="1600" dirty="0" smtClean="0"/>
              <a:t> </a:t>
            </a:r>
            <a:r>
              <a:rPr lang="en-GB" sz="1600" dirty="0" err="1" smtClean="0"/>
              <a:t>simili</a:t>
            </a:r>
            <a:r>
              <a:rPr lang="en-GB" sz="1600" dirty="0" smtClean="0"/>
              <a:t>  </a:t>
            </a:r>
            <a:r>
              <a:rPr lang="en-GB" sz="1600" dirty="0" err="1" smtClean="0"/>
              <a:t>ed</a:t>
            </a:r>
            <a:r>
              <a:rPr lang="en-GB" sz="1600" dirty="0" smtClean="0"/>
              <a:t> </a:t>
            </a:r>
            <a:r>
              <a:rPr lang="en-GB" sz="1600" dirty="0" err="1" smtClean="0"/>
              <a:t>utilizzare</a:t>
            </a:r>
            <a:r>
              <a:rPr lang="en-GB" sz="1600" dirty="0" smtClean="0"/>
              <a:t> </a:t>
            </a:r>
            <a:r>
              <a:rPr lang="en-GB" sz="1600" dirty="0" err="1" smtClean="0"/>
              <a:t>strategie</a:t>
            </a:r>
            <a:r>
              <a:rPr lang="en-GB" sz="1600" dirty="0" smtClean="0"/>
              <a:t> di </a:t>
            </a:r>
            <a:r>
              <a:rPr lang="en-GB" sz="1600" dirty="0" err="1" smtClean="0"/>
              <a:t>vendita</a:t>
            </a:r>
            <a:r>
              <a:rPr lang="en-GB" sz="1600" dirty="0" smtClean="0"/>
              <a:t> </a:t>
            </a:r>
            <a:r>
              <a:rPr lang="en-GB" sz="1600" dirty="0" err="1" smtClean="0"/>
              <a:t>simili</a:t>
            </a:r>
            <a:r>
              <a:rPr lang="en-GB" sz="1600" dirty="0" smtClean="0"/>
              <a:t>. </a:t>
            </a:r>
          </a:p>
          <a:p>
            <a:pPr marL="0" indent="0">
              <a:buNone/>
            </a:pPr>
            <a:endParaRPr lang="es-ES" sz="1600" dirty="0"/>
          </a:p>
          <a:p>
            <a:pPr marL="0" indent="0">
              <a:buNone/>
            </a:pPr>
            <a:r>
              <a:rPr lang="en-GB" sz="1600" b="1" dirty="0" err="1" smtClean="0"/>
              <a:t>Puoi</a:t>
            </a:r>
            <a:r>
              <a:rPr lang="en-GB" sz="1600" b="1" dirty="0" smtClean="0"/>
              <a:t> </a:t>
            </a:r>
            <a:r>
              <a:rPr lang="en-GB" sz="1600" b="1" dirty="0" err="1" smtClean="0"/>
              <a:t>utilizzare</a:t>
            </a:r>
            <a:r>
              <a:rPr lang="en-GB" sz="1600" b="1" dirty="0" smtClean="0"/>
              <a:t> le </a:t>
            </a:r>
            <a:r>
              <a:rPr lang="en-GB" sz="1600" b="1" dirty="0" err="1" smtClean="0"/>
              <a:t>informazioni</a:t>
            </a:r>
            <a:r>
              <a:rPr lang="en-GB" sz="1600" b="1" dirty="0" smtClean="0"/>
              <a:t> sui </a:t>
            </a:r>
            <a:r>
              <a:rPr lang="en-GB" sz="1600" b="1" dirty="0" err="1" smtClean="0"/>
              <a:t>clienti</a:t>
            </a:r>
            <a:r>
              <a:rPr lang="en-GB" sz="1600" b="1" dirty="0" smtClean="0"/>
              <a:t> in </a:t>
            </a:r>
            <a:r>
              <a:rPr lang="en-GB" sz="1600" b="1" dirty="0" err="1" smtClean="0"/>
              <a:t>tuo</a:t>
            </a:r>
            <a:r>
              <a:rPr lang="en-GB" sz="1600" b="1" dirty="0" smtClean="0"/>
              <a:t> </a:t>
            </a:r>
            <a:r>
              <a:rPr lang="en-GB" sz="1600" b="1" dirty="0" err="1" smtClean="0"/>
              <a:t>possesso</a:t>
            </a:r>
            <a:r>
              <a:rPr lang="en-GB" sz="1600" b="1" dirty="0" smtClean="0"/>
              <a:t> per </a:t>
            </a:r>
            <a:r>
              <a:rPr lang="en-GB" sz="1600" b="1" dirty="0" err="1" smtClean="0"/>
              <a:t>migliorare</a:t>
            </a:r>
            <a:r>
              <a:rPr lang="en-GB" sz="1600" b="1" dirty="0" smtClean="0"/>
              <a:t> </a:t>
            </a:r>
            <a:r>
              <a:rPr lang="en-GB" sz="1600" b="1" dirty="0" err="1" smtClean="0"/>
              <a:t>il</a:t>
            </a:r>
            <a:r>
              <a:rPr lang="en-GB" sz="1600" b="1" dirty="0" smtClean="0"/>
              <a:t> </a:t>
            </a:r>
            <a:r>
              <a:rPr lang="en-GB" sz="1600" b="1" dirty="0" err="1" smtClean="0"/>
              <a:t>rendimento</a:t>
            </a:r>
            <a:r>
              <a:rPr lang="en-GB" sz="1600" b="1" dirty="0" smtClean="0"/>
              <a:t>. </a:t>
            </a:r>
            <a:r>
              <a:rPr lang="it-IT" sz="1600" dirty="0" smtClean="0"/>
              <a:t>Mantenere una registrazione centrale dei dettagli del cliente e delle vendite riduce gli errori e accelera le transazioni.</a:t>
            </a:r>
            <a:endParaRPr lang="en-GB" sz="1600" dirty="0"/>
          </a:p>
          <a:p>
            <a:pPr marL="0" indent="0">
              <a:buNone/>
            </a:pPr>
            <a:endParaRPr lang="en-GB" sz="1600" dirty="0"/>
          </a:p>
          <a:p>
            <a:pPr marL="0" indent="0">
              <a:buNone/>
            </a:pPr>
            <a:r>
              <a:rPr lang="en-GB" sz="1600" b="1" dirty="0" err="1" smtClean="0"/>
              <a:t>Puoi</a:t>
            </a:r>
            <a:r>
              <a:rPr lang="en-GB" sz="1600" b="1" dirty="0" smtClean="0"/>
              <a:t> </a:t>
            </a:r>
            <a:r>
              <a:rPr lang="en-GB" sz="1600" b="1" dirty="0" err="1" smtClean="0"/>
              <a:t>anche</a:t>
            </a:r>
            <a:r>
              <a:rPr lang="en-GB" sz="1600" b="1" dirty="0" smtClean="0"/>
              <a:t> </a:t>
            </a:r>
            <a:r>
              <a:rPr lang="en-GB" sz="1600" b="1" dirty="0" err="1" smtClean="0"/>
              <a:t>migliorare</a:t>
            </a:r>
            <a:r>
              <a:rPr lang="en-GB" sz="1600" b="1" dirty="0" smtClean="0"/>
              <a:t> </a:t>
            </a:r>
            <a:r>
              <a:rPr lang="en-GB" sz="1600" b="1" dirty="0" err="1" smtClean="0"/>
              <a:t>il</a:t>
            </a:r>
            <a:r>
              <a:rPr lang="en-GB" sz="1600" b="1" dirty="0" smtClean="0"/>
              <a:t> </a:t>
            </a:r>
            <a:r>
              <a:rPr lang="en-GB" sz="1600" b="1" dirty="0" err="1" smtClean="0"/>
              <a:t>servizio</a:t>
            </a:r>
            <a:r>
              <a:rPr lang="en-GB" sz="1600" b="1" dirty="0" smtClean="0"/>
              <a:t> </a:t>
            </a:r>
            <a:r>
              <a:rPr lang="en-GB" sz="1600" b="1" dirty="0" err="1" smtClean="0"/>
              <a:t>clienti</a:t>
            </a:r>
            <a:r>
              <a:rPr lang="en-GB" sz="1600" b="1" dirty="0" smtClean="0"/>
              <a:t>.  </a:t>
            </a:r>
            <a:r>
              <a:rPr lang="en-GB" sz="1600" dirty="0" smtClean="0"/>
              <a:t>Un </a:t>
            </a:r>
            <a:r>
              <a:rPr lang="en-GB" sz="1600" dirty="0" err="1" smtClean="0"/>
              <a:t>migliore</a:t>
            </a:r>
            <a:r>
              <a:rPr lang="en-GB" sz="1600" dirty="0" smtClean="0"/>
              <a:t> </a:t>
            </a:r>
            <a:r>
              <a:rPr lang="en-GB" sz="1600" dirty="0" err="1" smtClean="0"/>
              <a:t>accesso</a:t>
            </a:r>
            <a:r>
              <a:rPr lang="en-GB" sz="1600" dirty="0" smtClean="0"/>
              <a:t> </a:t>
            </a:r>
            <a:r>
              <a:rPr lang="en-GB" sz="1600" dirty="0" err="1" smtClean="0"/>
              <a:t>alle</a:t>
            </a:r>
            <a:r>
              <a:rPr lang="en-GB" sz="1600" dirty="0" smtClean="0"/>
              <a:t> </a:t>
            </a:r>
            <a:r>
              <a:rPr lang="en-GB" sz="1600" dirty="0" err="1" smtClean="0"/>
              <a:t>informazioni</a:t>
            </a:r>
            <a:r>
              <a:rPr lang="en-GB" sz="1600" dirty="0" smtClean="0"/>
              <a:t> </a:t>
            </a:r>
            <a:r>
              <a:rPr lang="en-GB" sz="1600" dirty="0" err="1" smtClean="0"/>
              <a:t>ti</a:t>
            </a:r>
            <a:r>
              <a:rPr lang="en-GB" sz="1600" dirty="0" smtClean="0"/>
              <a:t> </a:t>
            </a:r>
            <a:r>
              <a:rPr lang="en-GB" sz="1600" dirty="0" err="1" smtClean="0"/>
              <a:t>aiuta</a:t>
            </a:r>
            <a:r>
              <a:rPr lang="en-GB" sz="1600" dirty="0" smtClean="0"/>
              <a:t> a </a:t>
            </a:r>
            <a:r>
              <a:rPr lang="en-GB" sz="1600" dirty="0" err="1" smtClean="0"/>
              <a:t>relazionarti</a:t>
            </a:r>
            <a:r>
              <a:rPr lang="en-GB" sz="1600" dirty="0" smtClean="0"/>
              <a:t> con i </a:t>
            </a:r>
            <a:r>
              <a:rPr lang="en-GB" sz="1600" dirty="0" err="1" smtClean="0"/>
              <a:t>clienti</a:t>
            </a:r>
            <a:r>
              <a:rPr lang="en-GB" sz="1600" dirty="0" smtClean="0"/>
              <a:t> </a:t>
            </a:r>
            <a:r>
              <a:rPr lang="en-GB" sz="1600" dirty="0" err="1" smtClean="0"/>
              <a:t>più</a:t>
            </a:r>
            <a:r>
              <a:rPr lang="en-GB" sz="1600" dirty="0" smtClean="0"/>
              <a:t> </a:t>
            </a:r>
            <a:r>
              <a:rPr lang="en-GB" sz="1600" dirty="0" err="1" smtClean="0"/>
              <a:t>velocemente</a:t>
            </a:r>
            <a:r>
              <a:rPr lang="en-GB" sz="1600" dirty="0" smtClean="0"/>
              <a:t>. </a:t>
            </a:r>
            <a:r>
              <a:rPr lang="en-GB" sz="1600" dirty="0" err="1" smtClean="0"/>
              <a:t>Puoi</a:t>
            </a:r>
            <a:r>
              <a:rPr lang="en-GB" sz="1600" dirty="0" smtClean="0"/>
              <a:t>  </a:t>
            </a:r>
            <a:r>
              <a:rPr lang="en-GB" sz="1600" dirty="0" err="1" smtClean="0"/>
              <a:t>personalizzare</a:t>
            </a:r>
            <a:r>
              <a:rPr lang="en-GB" sz="1600" dirty="0" smtClean="0"/>
              <a:t> </a:t>
            </a:r>
            <a:r>
              <a:rPr lang="en-GB" sz="1600" dirty="0" err="1" smtClean="0"/>
              <a:t>l’offerta</a:t>
            </a:r>
            <a:r>
              <a:rPr lang="en-GB" sz="1600" dirty="0" smtClean="0"/>
              <a:t> </a:t>
            </a:r>
            <a:r>
              <a:rPr lang="en-GB" sz="1600" dirty="0" err="1" smtClean="0"/>
              <a:t>dei</a:t>
            </a:r>
            <a:r>
              <a:rPr lang="en-GB" sz="1600" dirty="0" smtClean="0"/>
              <a:t> </a:t>
            </a:r>
            <a:r>
              <a:rPr lang="en-GB" sz="1600" dirty="0" err="1" smtClean="0"/>
              <a:t>prodotti</a:t>
            </a:r>
            <a:r>
              <a:rPr lang="en-GB" sz="1600" dirty="0" smtClean="0"/>
              <a:t>  e </a:t>
            </a:r>
            <a:r>
              <a:rPr lang="en-GB" sz="1600" dirty="0" err="1" smtClean="0"/>
              <a:t>mettere</a:t>
            </a:r>
            <a:r>
              <a:rPr lang="en-GB" sz="1600" dirty="0" smtClean="0"/>
              <a:t> a </a:t>
            </a:r>
            <a:r>
              <a:rPr lang="en-GB" sz="1600" dirty="0" err="1" smtClean="0"/>
              <a:t>loro</a:t>
            </a:r>
            <a:r>
              <a:rPr lang="en-GB" sz="1600" dirty="0" smtClean="0"/>
              <a:t> </a:t>
            </a:r>
            <a:r>
              <a:rPr lang="en-GB" sz="1600" dirty="0" err="1" smtClean="0"/>
              <a:t>disposizione</a:t>
            </a:r>
            <a:r>
              <a:rPr lang="en-GB" sz="1600" dirty="0" smtClean="0"/>
              <a:t> un </a:t>
            </a:r>
            <a:r>
              <a:rPr lang="en-GB" sz="1600" dirty="0" err="1" smtClean="0"/>
              <a:t>trattamento</a:t>
            </a:r>
            <a:r>
              <a:rPr lang="en-GB" sz="1600" dirty="0" smtClean="0"/>
              <a:t> </a:t>
            </a:r>
            <a:r>
              <a:rPr lang="en-GB" sz="1600" dirty="0" err="1" smtClean="0"/>
              <a:t>personalizzato</a:t>
            </a:r>
            <a:r>
              <a:rPr lang="en-GB" sz="1600" dirty="0" smtClean="0"/>
              <a:t>.  Le </a:t>
            </a:r>
            <a:r>
              <a:rPr lang="en-GB" sz="1600" dirty="0" err="1" smtClean="0"/>
              <a:t>giuste</a:t>
            </a:r>
            <a:r>
              <a:rPr lang="en-GB" sz="1600" dirty="0" smtClean="0"/>
              <a:t> </a:t>
            </a:r>
            <a:r>
              <a:rPr lang="en-GB" sz="1600" dirty="0" err="1" smtClean="0"/>
              <a:t>informazioni</a:t>
            </a:r>
            <a:r>
              <a:rPr lang="en-GB" sz="1600" dirty="0" smtClean="0"/>
              <a:t> </a:t>
            </a:r>
            <a:r>
              <a:rPr lang="en-GB" sz="1600" dirty="0" err="1" smtClean="0"/>
              <a:t>rendono</a:t>
            </a:r>
            <a:r>
              <a:rPr lang="en-GB" sz="1600" dirty="0" smtClean="0"/>
              <a:t> </a:t>
            </a:r>
            <a:r>
              <a:rPr lang="en-GB" sz="1600" dirty="0" err="1" smtClean="0"/>
              <a:t>più</a:t>
            </a:r>
            <a:r>
              <a:rPr lang="en-GB" sz="1600" dirty="0" smtClean="0"/>
              <a:t> </a:t>
            </a:r>
            <a:r>
              <a:rPr lang="en-GB" sz="1600" dirty="0" err="1" smtClean="0"/>
              <a:t>semplice</a:t>
            </a:r>
            <a:r>
              <a:rPr lang="en-GB" sz="1600" dirty="0" smtClean="0"/>
              <a:t> </a:t>
            </a:r>
            <a:r>
              <a:rPr lang="en-GB" sz="1600" dirty="0" err="1" smtClean="0"/>
              <a:t>identificare</a:t>
            </a:r>
            <a:r>
              <a:rPr lang="en-GB" sz="1600" dirty="0" smtClean="0"/>
              <a:t> e </a:t>
            </a:r>
            <a:r>
              <a:rPr lang="en-GB" sz="1600" dirty="0" err="1" smtClean="0"/>
              <a:t>risolvere</a:t>
            </a:r>
            <a:r>
              <a:rPr lang="en-GB" sz="1600" dirty="0" smtClean="0"/>
              <a:t> </a:t>
            </a:r>
            <a:r>
              <a:rPr lang="en-GB" sz="1600" dirty="0" err="1" smtClean="0"/>
              <a:t>ogni</a:t>
            </a:r>
            <a:r>
              <a:rPr lang="en-GB" sz="1600" dirty="0" smtClean="0"/>
              <a:t> </a:t>
            </a:r>
            <a:r>
              <a:rPr lang="en-GB" sz="1600" dirty="0" err="1" smtClean="0"/>
              <a:t>problema</a:t>
            </a:r>
            <a:r>
              <a:rPr lang="en-GB" sz="1600" dirty="0" smtClean="0"/>
              <a:t>.  </a:t>
            </a:r>
            <a:endParaRPr lang="en-GB" sz="1600" dirty="0"/>
          </a:p>
          <a:p>
            <a:pPr marL="0" indent="0">
              <a:buNone/>
            </a:pPr>
            <a:endParaRPr lang="es-ES" sz="1600" dirty="0"/>
          </a:p>
          <a:p>
            <a:pPr marL="0" indent="0">
              <a:buNone/>
            </a:pPr>
            <a:r>
              <a:rPr lang="en-GB" sz="1600" b="1" dirty="0" err="1" smtClean="0"/>
              <a:t>Infine</a:t>
            </a:r>
            <a:r>
              <a:rPr lang="en-GB" sz="1600" b="1" dirty="0" smtClean="0"/>
              <a:t>, </a:t>
            </a:r>
            <a:r>
              <a:rPr lang="en-GB" sz="1600" b="1" dirty="0" err="1" smtClean="0"/>
              <a:t>l’identificazione</a:t>
            </a:r>
            <a:r>
              <a:rPr lang="en-GB" sz="1600" b="1" dirty="0" smtClean="0"/>
              <a:t> </a:t>
            </a:r>
            <a:r>
              <a:rPr lang="en-GB" sz="1600" b="1" dirty="0" err="1" smtClean="0"/>
              <a:t>dei</a:t>
            </a:r>
            <a:r>
              <a:rPr lang="en-GB" sz="1600" b="1" dirty="0" smtClean="0"/>
              <a:t> </a:t>
            </a:r>
            <a:r>
              <a:rPr lang="en-GB" sz="1600" b="1" dirty="0" err="1" smtClean="0"/>
              <a:t>clienti</a:t>
            </a:r>
            <a:r>
              <a:rPr lang="en-GB" sz="1600" b="1" dirty="0" smtClean="0"/>
              <a:t> </a:t>
            </a:r>
            <a:r>
              <a:rPr lang="en-GB" sz="1600" b="1" dirty="0" err="1" smtClean="0"/>
              <a:t>aiuta</a:t>
            </a:r>
            <a:r>
              <a:rPr lang="en-GB" sz="1600" b="1" dirty="0" smtClean="0"/>
              <a:t> la </a:t>
            </a:r>
            <a:r>
              <a:rPr lang="en-GB" sz="1600" b="1" dirty="0" err="1" smtClean="0"/>
              <a:t>tua</a:t>
            </a:r>
            <a:r>
              <a:rPr lang="en-GB" sz="1600" b="1" dirty="0" smtClean="0"/>
              <a:t> </a:t>
            </a:r>
            <a:r>
              <a:rPr lang="en-GB" sz="1600" b="1" dirty="0" err="1" smtClean="0"/>
              <a:t>pianificazione</a:t>
            </a:r>
            <a:r>
              <a:rPr lang="en-GB" sz="1600" dirty="0" smtClean="0"/>
              <a:t>. </a:t>
            </a:r>
            <a:r>
              <a:rPr lang="en-GB" sz="1600" dirty="0" err="1" smtClean="0"/>
              <a:t>Puoi</a:t>
            </a:r>
            <a:r>
              <a:rPr lang="en-GB" sz="1600" dirty="0" smtClean="0"/>
              <a:t> </a:t>
            </a:r>
            <a:r>
              <a:rPr lang="en-GB" sz="1600" dirty="0" err="1" smtClean="0"/>
              <a:t>supporre</a:t>
            </a:r>
            <a:r>
              <a:rPr lang="en-GB" sz="1600" dirty="0" smtClean="0"/>
              <a:t> </a:t>
            </a:r>
            <a:r>
              <a:rPr lang="en-GB" sz="1600" dirty="0" err="1" smtClean="0"/>
              <a:t>cosa</a:t>
            </a:r>
            <a:r>
              <a:rPr lang="en-GB" sz="1600" dirty="0" smtClean="0"/>
              <a:t> </a:t>
            </a:r>
            <a:r>
              <a:rPr lang="en-GB" sz="1600" dirty="0" err="1" smtClean="0"/>
              <a:t>acquisteranno</a:t>
            </a:r>
            <a:r>
              <a:rPr lang="en-GB" sz="1600" dirty="0" smtClean="0"/>
              <a:t>, e fare </a:t>
            </a:r>
            <a:r>
              <a:rPr lang="en-GB" sz="1600" dirty="0" err="1" smtClean="0"/>
              <a:t>una</a:t>
            </a:r>
            <a:r>
              <a:rPr lang="en-GB" sz="1600" dirty="0" smtClean="0"/>
              <a:t> </a:t>
            </a:r>
            <a:r>
              <a:rPr lang="en-GB" sz="1600" dirty="0" err="1" smtClean="0"/>
              <a:t>stima</a:t>
            </a:r>
            <a:r>
              <a:rPr lang="en-GB" sz="1600" dirty="0" smtClean="0"/>
              <a:t> di </a:t>
            </a:r>
            <a:r>
              <a:rPr lang="en-GB" sz="1600" dirty="0" err="1" smtClean="0"/>
              <a:t>quanto</a:t>
            </a:r>
            <a:r>
              <a:rPr lang="en-GB" sz="1600" dirty="0" smtClean="0"/>
              <a:t> </a:t>
            </a:r>
            <a:r>
              <a:rPr lang="en-GB" sz="1600" dirty="0" err="1" smtClean="0"/>
              <a:t>assortimento</a:t>
            </a:r>
            <a:r>
              <a:rPr lang="en-GB" sz="1600" dirty="0" smtClean="0"/>
              <a:t> di </a:t>
            </a:r>
            <a:r>
              <a:rPr lang="en-GB" sz="1600" dirty="0" err="1" smtClean="0"/>
              <a:t>magazzino</a:t>
            </a:r>
            <a:r>
              <a:rPr lang="en-GB" sz="1600" dirty="0" smtClean="0"/>
              <a:t> </a:t>
            </a:r>
            <a:r>
              <a:rPr lang="en-GB" sz="1600" dirty="0" err="1" smtClean="0"/>
              <a:t>hai</a:t>
            </a:r>
            <a:r>
              <a:rPr lang="en-GB" sz="1600" dirty="0" smtClean="0"/>
              <a:t> </a:t>
            </a:r>
            <a:r>
              <a:rPr lang="en-GB" sz="1600" dirty="0" err="1" smtClean="0"/>
              <a:t>bisogno</a:t>
            </a:r>
            <a:r>
              <a:rPr lang="en-GB" sz="1600" dirty="0" smtClean="0"/>
              <a:t>. </a:t>
            </a:r>
            <a:r>
              <a:rPr lang="en-GB" sz="1600" dirty="0" err="1" smtClean="0"/>
              <a:t>Collegare</a:t>
            </a:r>
            <a:r>
              <a:rPr lang="en-GB" sz="1600" dirty="0" smtClean="0"/>
              <a:t> la </a:t>
            </a:r>
            <a:r>
              <a:rPr lang="en-GB" sz="1600" dirty="0" err="1" smtClean="0"/>
              <a:t>gestione</a:t>
            </a:r>
            <a:r>
              <a:rPr lang="en-GB" sz="1600" dirty="0" smtClean="0"/>
              <a:t> </a:t>
            </a:r>
            <a:r>
              <a:rPr lang="en-GB" sz="1600" dirty="0" err="1" smtClean="0"/>
              <a:t>dei</a:t>
            </a:r>
            <a:r>
              <a:rPr lang="en-GB" sz="1600" dirty="0" smtClean="0"/>
              <a:t> </a:t>
            </a:r>
            <a:r>
              <a:rPr lang="en-GB" sz="1600" dirty="0" err="1" smtClean="0"/>
              <a:t>clienti</a:t>
            </a:r>
            <a:r>
              <a:rPr lang="en-GB" sz="1600" dirty="0" smtClean="0"/>
              <a:t> </a:t>
            </a:r>
            <a:r>
              <a:rPr lang="en-GB" sz="1600" dirty="0" err="1" smtClean="0"/>
              <a:t>all’acquistop</a:t>
            </a:r>
            <a:r>
              <a:rPr lang="en-GB" sz="1600" dirty="0" smtClean="0"/>
              <a:t> </a:t>
            </a:r>
            <a:r>
              <a:rPr lang="en-GB" sz="1600" dirty="0" err="1" smtClean="0"/>
              <a:t>uò</a:t>
            </a:r>
            <a:r>
              <a:rPr lang="en-GB" sz="1600" dirty="0" smtClean="0"/>
              <a:t> </a:t>
            </a:r>
            <a:r>
              <a:rPr lang="en-GB" sz="1600" dirty="0" err="1" smtClean="0"/>
              <a:t>migliorare</a:t>
            </a:r>
            <a:r>
              <a:rPr lang="en-GB" sz="1600" dirty="0" smtClean="0"/>
              <a:t> </a:t>
            </a:r>
            <a:r>
              <a:rPr lang="en-GB" sz="1600" dirty="0" err="1" smtClean="0"/>
              <a:t>incredibilmente</a:t>
            </a:r>
            <a:r>
              <a:rPr lang="en-GB" sz="1600" dirty="0" smtClean="0"/>
              <a:t> i </a:t>
            </a:r>
            <a:r>
              <a:rPr lang="en-GB" sz="1600" dirty="0" err="1" smtClean="0"/>
              <a:t>vostri</a:t>
            </a:r>
            <a:r>
              <a:rPr lang="en-GB" sz="1600" dirty="0" smtClean="0"/>
              <a:t> </a:t>
            </a:r>
            <a:r>
              <a:rPr lang="en-GB" sz="1600" dirty="0" err="1" smtClean="0"/>
              <a:t>profitti</a:t>
            </a:r>
            <a:r>
              <a:rPr lang="en-GB" sz="1600" dirty="0" smtClean="0"/>
              <a:t>. </a:t>
            </a:r>
            <a:endParaRPr lang="es-ES" sz="1600" dirty="0"/>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Rectángulo 4"/>
          <p:cNvSpPr/>
          <p:nvPr/>
        </p:nvSpPr>
        <p:spPr>
          <a:xfrm>
            <a:off x="609600" y="1181100"/>
            <a:ext cx="6096000" cy="584775"/>
          </a:xfrm>
          <a:prstGeom prst="rect">
            <a:avLst/>
          </a:prstGeom>
        </p:spPr>
        <p:txBody>
          <a:bodyPr>
            <a:spAutoFit/>
          </a:bodyPr>
          <a:lstStyle/>
          <a:p>
            <a:r>
              <a:rPr lang="en-US" sz="3200" b="1" dirty="0" err="1" smtClean="0">
                <a:solidFill>
                  <a:srgbClr val="C00000"/>
                </a:solidFill>
                <a:latin typeface="+mj-lt"/>
                <a:ea typeface="+mj-ea"/>
                <a:cs typeface="+mj-cs"/>
              </a:rPr>
              <a:t>Introduzione</a:t>
            </a:r>
            <a:endParaRPr lang="en-US" sz="3200" b="1" dirty="0">
              <a:solidFill>
                <a:srgbClr val="C00000"/>
              </a:solidFill>
              <a:latin typeface="+mj-lt"/>
              <a:ea typeface="+mj-ea"/>
              <a:cs typeface="+mj-cs"/>
            </a:endParaRPr>
          </a:p>
        </p:txBody>
      </p:sp>
      <p:sp>
        <p:nvSpPr>
          <p:cNvPr id="7"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31999"/>
            <a:ext cx="11264348" cy="3886201"/>
          </a:xfrm>
        </p:spPr>
        <p:txBody>
          <a:bodyPr/>
          <a:lstStyle/>
          <a:p>
            <a:pPr marL="0" indent="0">
              <a:buNone/>
            </a:pPr>
            <a:r>
              <a:rPr lang="en-GB" sz="1600" dirty="0" smtClean="0"/>
              <a:t>Le </a:t>
            </a:r>
            <a:r>
              <a:rPr lang="en-GB" sz="1600" dirty="0" err="1" smtClean="0"/>
              <a:t>giuste</a:t>
            </a:r>
            <a:r>
              <a:rPr lang="en-GB" sz="1600" dirty="0" smtClean="0"/>
              <a:t> </a:t>
            </a:r>
            <a:r>
              <a:rPr lang="en-GB" sz="1600" dirty="0" err="1" smtClean="0"/>
              <a:t>informazioni</a:t>
            </a:r>
            <a:r>
              <a:rPr lang="en-GB" sz="1600" dirty="0" smtClean="0"/>
              <a:t> vi </a:t>
            </a:r>
            <a:r>
              <a:rPr lang="en-GB" sz="1600" dirty="0" err="1" smtClean="0"/>
              <a:t>permetteranno</a:t>
            </a:r>
            <a:r>
              <a:rPr lang="en-GB" sz="1600" dirty="0" smtClean="0"/>
              <a:t> di </a:t>
            </a:r>
            <a:r>
              <a:rPr lang="en-GB" sz="1600" dirty="0" err="1" smtClean="0"/>
              <a:t>delineare</a:t>
            </a:r>
            <a:r>
              <a:rPr lang="en-GB" sz="1600" dirty="0" smtClean="0"/>
              <a:t> un utile </a:t>
            </a:r>
            <a:r>
              <a:rPr lang="en-GB" sz="1600" dirty="0" err="1" smtClean="0"/>
              <a:t>profilo</a:t>
            </a:r>
            <a:r>
              <a:rPr lang="en-GB" sz="1600" dirty="0" smtClean="0"/>
              <a:t> </a:t>
            </a:r>
            <a:r>
              <a:rPr lang="en-GB" sz="1600" dirty="0" err="1" smtClean="0"/>
              <a:t>dei</a:t>
            </a:r>
            <a:r>
              <a:rPr lang="en-GB" sz="1600" dirty="0" smtClean="0"/>
              <a:t> </a:t>
            </a:r>
            <a:r>
              <a:rPr lang="en-GB" sz="1600" dirty="0" err="1" smtClean="0"/>
              <a:t>vostri</a:t>
            </a:r>
            <a:r>
              <a:rPr lang="en-GB" sz="1600" dirty="0" smtClean="0"/>
              <a:t> </a:t>
            </a:r>
            <a:r>
              <a:rPr lang="en-GB" sz="1600" dirty="0" err="1" smtClean="0"/>
              <a:t>clienti</a:t>
            </a:r>
            <a:r>
              <a:rPr lang="en-GB" sz="1600" dirty="0" smtClean="0"/>
              <a:t>. </a:t>
            </a:r>
            <a:r>
              <a:rPr lang="en-GB" sz="1600" dirty="0" err="1" smtClean="0"/>
              <a:t>Questo</a:t>
            </a:r>
            <a:r>
              <a:rPr lang="en-GB" sz="1600" dirty="0" smtClean="0"/>
              <a:t> </a:t>
            </a:r>
            <a:r>
              <a:rPr lang="en-GB" sz="1600" dirty="0" err="1" smtClean="0"/>
              <a:t>profilo</a:t>
            </a:r>
            <a:r>
              <a:rPr lang="en-GB" sz="1600" dirty="0" smtClean="0"/>
              <a:t> </a:t>
            </a:r>
            <a:r>
              <a:rPr lang="en-GB" sz="1600" dirty="0" err="1" smtClean="0"/>
              <a:t>tipicamente</a:t>
            </a:r>
            <a:r>
              <a:rPr lang="en-GB" sz="1600" dirty="0" smtClean="0"/>
              <a:t> include le </a:t>
            </a:r>
            <a:r>
              <a:rPr lang="en-GB" sz="1600" dirty="0" err="1" smtClean="0"/>
              <a:t>seguenti</a:t>
            </a:r>
            <a:r>
              <a:rPr lang="en-GB" sz="1600" dirty="0" smtClean="0"/>
              <a:t> </a:t>
            </a:r>
            <a:r>
              <a:rPr lang="en-GB" sz="1600" dirty="0" err="1" smtClean="0"/>
              <a:t>informazioni</a:t>
            </a:r>
            <a:r>
              <a:rPr lang="en-GB" sz="1600" dirty="0" smtClean="0"/>
              <a:t>:</a:t>
            </a:r>
          </a:p>
          <a:p>
            <a:pPr marL="0" indent="0">
              <a:buNone/>
            </a:pPr>
            <a:endParaRPr lang="es-ES" sz="1600" dirty="0"/>
          </a:p>
          <a:p>
            <a:pPr marL="0" lvl="0" indent="0">
              <a:buNone/>
            </a:pPr>
            <a:r>
              <a:rPr lang="en-GB" sz="1600" b="1" dirty="0" smtClean="0"/>
              <a:t>Chi </a:t>
            </a:r>
            <a:r>
              <a:rPr lang="en-GB" sz="1600" b="1" dirty="0" err="1" smtClean="0"/>
              <a:t>sono</a:t>
            </a:r>
            <a:r>
              <a:rPr lang="en-GB" sz="1600" b="1" dirty="0" smtClean="0"/>
              <a:t> </a:t>
            </a:r>
            <a:r>
              <a:rPr lang="en-GB" sz="1600" dirty="0" smtClean="0"/>
              <a:t>– </a:t>
            </a:r>
            <a:r>
              <a:rPr lang="en-GB" sz="1600" dirty="0" err="1" smtClean="0"/>
              <a:t>l’età</a:t>
            </a:r>
            <a:r>
              <a:rPr lang="en-GB" sz="1600" dirty="0" smtClean="0"/>
              <a:t> e </a:t>
            </a:r>
            <a:r>
              <a:rPr lang="en-GB" sz="1600" dirty="0" err="1" smtClean="0"/>
              <a:t>il</a:t>
            </a:r>
            <a:r>
              <a:rPr lang="en-GB" sz="1600" dirty="0" smtClean="0"/>
              <a:t> </a:t>
            </a:r>
            <a:r>
              <a:rPr lang="en-GB" sz="1600" dirty="0" err="1" smtClean="0"/>
              <a:t>genere</a:t>
            </a:r>
            <a:r>
              <a:rPr lang="en-GB" sz="1600" dirty="0" smtClean="0"/>
              <a:t> del </a:t>
            </a:r>
            <a:r>
              <a:rPr lang="en-GB" sz="1600" dirty="0" err="1" smtClean="0"/>
              <a:t>singolo</a:t>
            </a:r>
            <a:r>
              <a:rPr lang="en-GB" sz="1600" dirty="0" smtClean="0"/>
              <a:t> </a:t>
            </a:r>
            <a:r>
              <a:rPr lang="en-GB" sz="1600" dirty="0" err="1" smtClean="0"/>
              <a:t>cliente</a:t>
            </a:r>
            <a:r>
              <a:rPr lang="en-GB" sz="1600" dirty="0" smtClean="0"/>
              <a:t>, o </a:t>
            </a:r>
            <a:r>
              <a:rPr lang="en-GB" sz="1600" dirty="0" err="1" smtClean="0"/>
              <a:t>il</a:t>
            </a:r>
            <a:r>
              <a:rPr lang="en-GB" sz="1600" dirty="0" smtClean="0"/>
              <a:t> </a:t>
            </a:r>
            <a:r>
              <a:rPr lang="en-GB" sz="1600" dirty="0" err="1" smtClean="0"/>
              <a:t>settore</a:t>
            </a:r>
            <a:r>
              <a:rPr lang="en-GB" sz="1600" dirty="0" smtClean="0"/>
              <a:t> e la </a:t>
            </a:r>
            <a:r>
              <a:rPr lang="en-GB" sz="1600" dirty="0" err="1" smtClean="0"/>
              <a:t>dimensione</a:t>
            </a:r>
            <a:r>
              <a:rPr lang="en-GB" sz="1600" dirty="0" smtClean="0"/>
              <a:t> </a:t>
            </a:r>
            <a:r>
              <a:rPr lang="en-GB" sz="1600" dirty="0" err="1" smtClean="0"/>
              <a:t>dell’impresa</a:t>
            </a:r>
            <a:r>
              <a:rPr lang="en-GB" sz="1600" dirty="0" smtClean="0"/>
              <a:t> </a:t>
            </a:r>
            <a:r>
              <a:rPr lang="en-GB" sz="1600" dirty="0" err="1" smtClean="0"/>
              <a:t>dei</a:t>
            </a:r>
            <a:r>
              <a:rPr lang="en-GB" sz="1600" dirty="0" smtClean="0"/>
              <a:t> </a:t>
            </a:r>
            <a:r>
              <a:rPr lang="en-GB" sz="1600" dirty="0" err="1" smtClean="0"/>
              <a:t>clienti</a:t>
            </a:r>
            <a:r>
              <a:rPr lang="en-GB" sz="1600" dirty="0" smtClean="0"/>
              <a:t>  aziendali.  </a:t>
            </a:r>
            <a:endParaRPr lang="en-GB" sz="1600" dirty="0"/>
          </a:p>
          <a:p>
            <a:pPr marL="0" lvl="0" indent="0">
              <a:buNone/>
            </a:pPr>
            <a:endParaRPr lang="es-ES" sz="1600" dirty="0"/>
          </a:p>
          <a:p>
            <a:pPr marL="0" lvl="0" indent="0">
              <a:buNone/>
            </a:pPr>
            <a:r>
              <a:rPr lang="en-GB" sz="1600" b="1" dirty="0" err="1" smtClean="0"/>
              <a:t>Cosa</a:t>
            </a:r>
            <a:r>
              <a:rPr lang="en-GB" sz="1600" b="1" dirty="0" smtClean="0"/>
              <a:t> </a:t>
            </a:r>
            <a:r>
              <a:rPr lang="en-GB" sz="1600" b="1" dirty="0" err="1" smtClean="0"/>
              <a:t>pensano</a:t>
            </a:r>
            <a:r>
              <a:rPr lang="en-GB" sz="1600" b="1" dirty="0" smtClean="0"/>
              <a:t> e </a:t>
            </a:r>
            <a:r>
              <a:rPr lang="en-GB" sz="1600" b="1" dirty="0" err="1" smtClean="0"/>
              <a:t>credono</a:t>
            </a:r>
            <a:r>
              <a:rPr lang="en-GB" sz="1600" b="1" dirty="0" smtClean="0"/>
              <a:t>, </a:t>
            </a:r>
            <a:r>
              <a:rPr lang="en-GB" sz="1600" b="1" dirty="0" err="1" smtClean="0"/>
              <a:t>quali</a:t>
            </a:r>
            <a:r>
              <a:rPr lang="en-GB" sz="1600" b="1" dirty="0" smtClean="0"/>
              <a:t> </a:t>
            </a:r>
            <a:r>
              <a:rPr lang="en-GB" sz="1600" b="1" dirty="0" err="1" smtClean="0"/>
              <a:t>sono</a:t>
            </a:r>
            <a:r>
              <a:rPr lang="en-GB" sz="1600" b="1" dirty="0" smtClean="0"/>
              <a:t> i </a:t>
            </a:r>
            <a:r>
              <a:rPr lang="en-GB" sz="1600" b="1" dirty="0" err="1" smtClean="0"/>
              <a:t>loro</a:t>
            </a:r>
            <a:r>
              <a:rPr lang="en-GB" sz="1600" b="1" dirty="0" smtClean="0"/>
              <a:t> </a:t>
            </a:r>
            <a:r>
              <a:rPr lang="en-GB" sz="1600" b="1" dirty="0" err="1" smtClean="0"/>
              <a:t>interessi</a:t>
            </a:r>
            <a:r>
              <a:rPr lang="en-GB" sz="1600" b="1" dirty="0" smtClean="0"/>
              <a:t> e le </a:t>
            </a:r>
            <a:r>
              <a:rPr lang="en-GB" sz="1600" b="1" dirty="0" err="1" smtClean="0"/>
              <a:t>loro</a:t>
            </a:r>
            <a:r>
              <a:rPr lang="en-GB" sz="1600" b="1" dirty="0" smtClean="0"/>
              <a:t> </a:t>
            </a:r>
            <a:r>
              <a:rPr lang="en-GB" sz="1600" b="1" dirty="0" err="1" smtClean="0"/>
              <a:t>opinioni</a:t>
            </a:r>
            <a:endParaRPr lang="en-GB" sz="1600" b="1" dirty="0"/>
          </a:p>
          <a:p>
            <a:pPr marL="0" lvl="0" indent="0">
              <a:buNone/>
            </a:pPr>
            <a:endParaRPr lang="es-ES" sz="1600" b="1" dirty="0"/>
          </a:p>
          <a:p>
            <a:pPr marL="0" lvl="0" indent="0">
              <a:buNone/>
            </a:pPr>
            <a:r>
              <a:rPr lang="en-GB" sz="1600" b="1" dirty="0" smtClean="0"/>
              <a:t>Il </a:t>
            </a:r>
            <a:r>
              <a:rPr lang="en-GB" sz="1600" b="1" dirty="0" err="1" smtClean="0"/>
              <a:t>loro</a:t>
            </a:r>
            <a:r>
              <a:rPr lang="en-GB" sz="1600" b="1" dirty="0" smtClean="0"/>
              <a:t> </a:t>
            </a:r>
            <a:r>
              <a:rPr lang="en-GB" sz="1600" b="1" dirty="0" err="1" smtClean="0"/>
              <a:t>comportamento</a:t>
            </a:r>
            <a:r>
              <a:rPr lang="en-GB" sz="1600" b="1" dirty="0" smtClean="0"/>
              <a:t> </a:t>
            </a:r>
            <a:r>
              <a:rPr lang="en-GB" sz="1600" b="1" dirty="0" err="1" smtClean="0"/>
              <a:t>d’acquisto</a:t>
            </a:r>
            <a:r>
              <a:rPr lang="en-GB" sz="1600" b="1" dirty="0" smtClean="0"/>
              <a:t> </a:t>
            </a:r>
            <a:r>
              <a:rPr lang="en-GB" sz="1600" dirty="0" smtClean="0"/>
              <a:t>– </a:t>
            </a:r>
            <a:r>
              <a:rPr lang="en-GB" sz="1600" dirty="0" err="1" smtClean="0"/>
              <a:t>Quali</a:t>
            </a:r>
            <a:r>
              <a:rPr lang="en-GB" sz="1600" dirty="0" smtClean="0"/>
              <a:t> </a:t>
            </a:r>
            <a:r>
              <a:rPr lang="en-GB" sz="1600" dirty="0" err="1" smtClean="0"/>
              <a:t>prodotti</a:t>
            </a:r>
            <a:r>
              <a:rPr lang="en-GB" sz="1600" dirty="0" smtClean="0"/>
              <a:t> </a:t>
            </a:r>
            <a:r>
              <a:rPr lang="en-GB" sz="1600" dirty="0" err="1" smtClean="0"/>
              <a:t>acquistano</a:t>
            </a:r>
            <a:r>
              <a:rPr lang="en-GB" sz="1600" dirty="0" smtClean="0"/>
              <a:t>? Dove </a:t>
            </a:r>
            <a:r>
              <a:rPr lang="en-GB" sz="1600" dirty="0" err="1" smtClean="0"/>
              <a:t>li</a:t>
            </a:r>
            <a:r>
              <a:rPr lang="en-GB" sz="1600" dirty="0" smtClean="0"/>
              <a:t> </a:t>
            </a:r>
            <a:r>
              <a:rPr lang="en-GB" sz="1600" dirty="0" err="1" smtClean="0"/>
              <a:t>acquistano</a:t>
            </a:r>
            <a:r>
              <a:rPr lang="en-GB" sz="1600" dirty="0" smtClean="0"/>
              <a:t>? </a:t>
            </a:r>
            <a:r>
              <a:rPr lang="en-GB" sz="1600" dirty="0" err="1" smtClean="0"/>
              <a:t>Quando</a:t>
            </a:r>
            <a:r>
              <a:rPr lang="en-GB" sz="1600" dirty="0" smtClean="0"/>
              <a:t>? E </a:t>
            </a:r>
            <a:r>
              <a:rPr lang="en-GB" sz="1600" dirty="0" err="1" smtClean="0"/>
              <a:t>qual’è</a:t>
            </a:r>
            <a:r>
              <a:rPr lang="en-GB" sz="1600" dirty="0" smtClean="0"/>
              <a:t> </a:t>
            </a:r>
            <a:r>
              <a:rPr lang="en-GB" sz="1600" dirty="0" err="1" smtClean="0"/>
              <a:t>il</a:t>
            </a:r>
            <a:r>
              <a:rPr lang="en-GB" sz="1600" dirty="0" smtClean="0"/>
              <a:t> </a:t>
            </a:r>
            <a:r>
              <a:rPr lang="en-GB" sz="1600" dirty="0" err="1" smtClean="0"/>
              <a:t>loro</a:t>
            </a:r>
            <a:r>
              <a:rPr lang="en-GB" sz="1600" dirty="0" smtClean="0"/>
              <a:t> </a:t>
            </a:r>
            <a:r>
              <a:rPr lang="en-GB" sz="1600" dirty="0" err="1" smtClean="0"/>
              <a:t>metodo</a:t>
            </a:r>
            <a:r>
              <a:rPr lang="en-GB" sz="1600" dirty="0" smtClean="0"/>
              <a:t> di </a:t>
            </a:r>
            <a:r>
              <a:rPr lang="en-GB" sz="1600" dirty="0" err="1" smtClean="0"/>
              <a:t>pagamento</a:t>
            </a:r>
            <a:r>
              <a:rPr lang="en-GB" sz="1600" dirty="0" smtClean="0"/>
              <a:t>?</a:t>
            </a:r>
            <a:endParaRPr lang="en-GB" sz="1600" dirty="0"/>
          </a:p>
          <a:p>
            <a:pPr marL="0" lvl="0" indent="0">
              <a:buNone/>
            </a:pPr>
            <a:endParaRPr lang="es-ES" sz="1600" dirty="0"/>
          </a:p>
          <a:p>
            <a:pPr marL="0" indent="0">
              <a:buNone/>
            </a:pPr>
            <a:r>
              <a:rPr lang="en-GB" sz="1600" dirty="0" err="1" smtClean="0"/>
              <a:t>Stilare</a:t>
            </a:r>
            <a:r>
              <a:rPr lang="en-GB" sz="1600" dirty="0" smtClean="0"/>
              <a:t> un </a:t>
            </a:r>
            <a:r>
              <a:rPr lang="en-GB" sz="1600" dirty="0" err="1" smtClean="0"/>
              <a:t>profilo</a:t>
            </a:r>
            <a:r>
              <a:rPr lang="en-GB" sz="1600" dirty="0" smtClean="0"/>
              <a:t> </a:t>
            </a:r>
            <a:r>
              <a:rPr lang="en-GB" sz="1600" dirty="0" err="1" smtClean="0"/>
              <a:t>dei</a:t>
            </a:r>
            <a:r>
              <a:rPr lang="en-GB" sz="1600" dirty="0" smtClean="0"/>
              <a:t> </a:t>
            </a:r>
            <a:r>
              <a:rPr lang="en-GB" sz="1600" dirty="0" err="1" smtClean="0"/>
              <a:t>vostri</a:t>
            </a:r>
            <a:r>
              <a:rPr lang="en-GB" sz="1600" dirty="0" smtClean="0"/>
              <a:t> </a:t>
            </a:r>
            <a:r>
              <a:rPr lang="en-GB" sz="1600" dirty="0" err="1" smtClean="0"/>
              <a:t>clienti</a:t>
            </a:r>
            <a:r>
              <a:rPr lang="en-GB" sz="1600" dirty="0" smtClean="0"/>
              <a:t> in </a:t>
            </a:r>
            <a:r>
              <a:rPr lang="en-GB" sz="1600" dirty="0" err="1" smtClean="0"/>
              <a:t>questo</a:t>
            </a:r>
            <a:r>
              <a:rPr lang="en-GB" sz="1600" dirty="0" smtClean="0"/>
              <a:t> </a:t>
            </a:r>
            <a:r>
              <a:rPr lang="en-GB" sz="1600" dirty="0" err="1" smtClean="0"/>
              <a:t>modo</a:t>
            </a:r>
            <a:r>
              <a:rPr lang="en-GB" sz="1600" dirty="0" smtClean="0"/>
              <a:t> vi </a:t>
            </a:r>
            <a:r>
              <a:rPr lang="en-GB" sz="1600" dirty="0" err="1" smtClean="0"/>
              <a:t>aiuta</a:t>
            </a:r>
            <a:r>
              <a:rPr lang="en-GB" sz="1600" dirty="0" smtClean="0"/>
              <a:t> a </a:t>
            </a:r>
            <a:r>
              <a:rPr lang="en-GB" sz="1600" dirty="0" err="1" smtClean="0"/>
              <a:t>raggrupparli</a:t>
            </a:r>
            <a:r>
              <a:rPr lang="en-GB" sz="1600" dirty="0" smtClean="0"/>
              <a:t> in </a:t>
            </a:r>
            <a:r>
              <a:rPr lang="en-GB" sz="1600" dirty="0" err="1" smtClean="0"/>
              <a:t>differenti</a:t>
            </a:r>
            <a:r>
              <a:rPr lang="en-GB" sz="1600" dirty="0" smtClean="0"/>
              <a:t> </a:t>
            </a:r>
            <a:r>
              <a:rPr lang="en-GB" sz="1600" dirty="0" err="1" smtClean="0"/>
              <a:t>segmenti</a:t>
            </a:r>
            <a:r>
              <a:rPr lang="en-GB" sz="1600" dirty="0" smtClean="0"/>
              <a:t>, </a:t>
            </a:r>
            <a:r>
              <a:rPr lang="en-GB" sz="1600" dirty="0" err="1" smtClean="0"/>
              <a:t>ognuno</a:t>
            </a:r>
            <a:r>
              <a:rPr lang="en-GB" sz="1600" dirty="0" smtClean="0"/>
              <a:t> </a:t>
            </a:r>
            <a:r>
              <a:rPr lang="en-GB" sz="1600" dirty="0" err="1" smtClean="0"/>
              <a:t>dei</a:t>
            </a:r>
            <a:r>
              <a:rPr lang="en-GB" sz="1600" dirty="0" smtClean="0"/>
              <a:t> </a:t>
            </a:r>
            <a:r>
              <a:rPr lang="en-GB" sz="1600" dirty="0" err="1" smtClean="0"/>
              <a:t>quali</a:t>
            </a:r>
            <a:r>
              <a:rPr lang="en-GB" sz="1600" dirty="0" smtClean="0"/>
              <a:t> </a:t>
            </a:r>
            <a:r>
              <a:rPr lang="en-GB" sz="1600" dirty="0" err="1" smtClean="0"/>
              <a:t>può</a:t>
            </a:r>
            <a:r>
              <a:rPr lang="en-GB" sz="1600" dirty="0" smtClean="0"/>
              <a:t> </a:t>
            </a:r>
            <a:r>
              <a:rPr lang="en-GB" sz="1600" dirty="0" err="1" smtClean="0"/>
              <a:t>essere</a:t>
            </a:r>
            <a:r>
              <a:rPr lang="en-GB" sz="1600" dirty="0" smtClean="0"/>
              <a:t> </a:t>
            </a:r>
            <a:r>
              <a:rPr lang="en-GB" sz="1600" dirty="0" err="1" smtClean="0"/>
              <a:t>raggiunto</a:t>
            </a:r>
            <a:r>
              <a:rPr lang="en-GB" sz="1600" dirty="0" smtClean="0"/>
              <a:t> </a:t>
            </a:r>
            <a:r>
              <a:rPr lang="en-GB" sz="1600" dirty="0" err="1" smtClean="0"/>
              <a:t>separatamente</a:t>
            </a:r>
            <a:r>
              <a:rPr lang="en-GB" sz="1600" dirty="0" smtClean="0"/>
              <a:t>. Ad </a:t>
            </a:r>
            <a:r>
              <a:rPr lang="en-GB" sz="1600" dirty="0" err="1" smtClean="0"/>
              <a:t>esempio</a:t>
            </a:r>
            <a:r>
              <a:rPr lang="en-GB" sz="1600" dirty="0" smtClean="0"/>
              <a:t>, </a:t>
            </a:r>
            <a:r>
              <a:rPr lang="en-GB" sz="1600" dirty="0" err="1" smtClean="0"/>
              <a:t>potete</a:t>
            </a:r>
            <a:r>
              <a:rPr lang="en-GB" sz="1600" dirty="0" smtClean="0"/>
              <a:t> </a:t>
            </a:r>
            <a:r>
              <a:rPr lang="en-GB" sz="1600" dirty="0" err="1" smtClean="0"/>
              <a:t>produrre</a:t>
            </a:r>
            <a:r>
              <a:rPr lang="en-GB" sz="1600" dirty="0" smtClean="0"/>
              <a:t> </a:t>
            </a:r>
            <a:r>
              <a:rPr lang="en-GB" sz="1600" dirty="0" err="1" smtClean="0"/>
              <a:t>articoli</a:t>
            </a:r>
            <a:r>
              <a:rPr lang="en-GB" sz="1600" dirty="0" smtClean="0"/>
              <a:t> o </a:t>
            </a:r>
            <a:r>
              <a:rPr lang="en-GB" sz="1600" dirty="0" err="1" smtClean="0"/>
              <a:t>servizi</a:t>
            </a:r>
            <a:r>
              <a:rPr lang="en-GB" sz="1600" dirty="0" smtClean="0"/>
              <a:t> </a:t>
            </a:r>
            <a:r>
              <a:rPr lang="en-GB" sz="1600" dirty="0" err="1" smtClean="0"/>
              <a:t>personalizzati</a:t>
            </a:r>
            <a:r>
              <a:rPr lang="en-GB" sz="1600" dirty="0" smtClean="0"/>
              <a:t>  per </a:t>
            </a:r>
            <a:r>
              <a:rPr lang="en-GB" sz="1600" dirty="0" err="1" smtClean="0"/>
              <a:t>differenti</a:t>
            </a:r>
            <a:r>
              <a:rPr lang="en-GB" sz="1600" dirty="0" smtClean="0"/>
              <a:t> </a:t>
            </a:r>
            <a:r>
              <a:rPr lang="en-GB" sz="1600" dirty="0" err="1" smtClean="0"/>
              <a:t>segmenti</a:t>
            </a:r>
            <a:r>
              <a:rPr lang="en-GB" sz="1600" dirty="0" smtClean="0"/>
              <a:t>.  </a:t>
            </a:r>
            <a:r>
              <a:rPr lang="en-GB" sz="1600" dirty="0" err="1" smtClean="0"/>
              <a:t>Potete</a:t>
            </a:r>
            <a:r>
              <a:rPr lang="en-GB" sz="1600" dirty="0" smtClean="0"/>
              <a:t> </a:t>
            </a:r>
            <a:r>
              <a:rPr lang="en-GB" sz="1600" dirty="0" err="1" smtClean="0"/>
              <a:t>anche</a:t>
            </a:r>
            <a:r>
              <a:rPr lang="en-GB" sz="1600" dirty="0" smtClean="0"/>
              <a:t> </a:t>
            </a:r>
            <a:r>
              <a:rPr lang="en-GB" sz="1600" dirty="0" err="1" smtClean="0"/>
              <a:t>focalizzarvi</a:t>
            </a:r>
            <a:r>
              <a:rPr lang="en-GB" sz="1600" dirty="0" smtClean="0"/>
              <a:t> </a:t>
            </a:r>
            <a:r>
              <a:rPr lang="en-GB" sz="1600" dirty="0" err="1" smtClean="0"/>
              <a:t>sul</a:t>
            </a:r>
            <a:r>
              <a:rPr lang="en-GB" sz="1600" dirty="0" smtClean="0"/>
              <a:t> </a:t>
            </a:r>
            <a:r>
              <a:rPr lang="en-GB" sz="1600" dirty="0" err="1" smtClean="0"/>
              <a:t>modo</a:t>
            </a:r>
            <a:r>
              <a:rPr lang="en-GB" sz="1600" dirty="0" smtClean="0"/>
              <a:t> in cui </a:t>
            </a:r>
            <a:r>
              <a:rPr lang="en-GB" sz="1600" dirty="0" err="1" smtClean="0"/>
              <a:t>vendete</a:t>
            </a:r>
            <a:r>
              <a:rPr lang="en-GB" sz="1600" dirty="0" smtClean="0"/>
              <a:t> a </a:t>
            </a:r>
            <a:r>
              <a:rPr lang="en-GB" sz="1600" dirty="0" err="1" smtClean="0"/>
              <a:t>differenti</a:t>
            </a:r>
            <a:r>
              <a:rPr lang="en-GB" sz="1600" dirty="0" smtClean="0"/>
              <a:t> </a:t>
            </a:r>
            <a:r>
              <a:rPr lang="en-GB" sz="1600" dirty="0" err="1" smtClean="0"/>
              <a:t>gruppi</a:t>
            </a:r>
            <a:r>
              <a:rPr lang="en-GB" sz="1600" dirty="0" smtClean="0"/>
              <a:t> di </a:t>
            </a:r>
            <a:r>
              <a:rPr lang="en-GB" sz="1600" dirty="0" err="1" smtClean="0"/>
              <a:t>clienti</a:t>
            </a:r>
            <a:endParaRPr lang="es-ES" sz="1600" dirty="0"/>
          </a:p>
          <a:p>
            <a:pPr marL="0" indent="0" algn="ctr">
              <a:buNone/>
            </a:pPr>
            <a:endParaRPr lang="en-IE" sz="1600" dirty="0"/>
          </a:p>
          <a:p>
            <a:pPr marL="0" indent="0" algn="ctr">
              <a:buNone/>
            </a:pPr>
            <a:endParaRPr lang="en-IE" sz="16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Rectángulo 4"/>
          <p:cNvSpPr/>
          <p:nvPr/>
        </p:nvSpPr>
        <p:spPr>
          <a:xfrm>
            <a:off x="609600" y="1308100"/>
            <a:ext cx="6096000" cy="584775"/>
          </a:xfrm>
          <a:prstGeom prst="rect">
            <a:avLst/>
          </a:prstGeom>
        </p:spPr>
        <p:txBody>
          <a:bodyPr>
            <a:spAutoFit/>
          </a:bodyPr>
          <a:lstStyle/>
          <a:p>
            <a:r>
              <a:rPr lang="en-US" sz="3200" b="1" dirty="0" err="1" smtClean="0">
                <a:solidFill>
                  <a:srgbClr val="C00000"/>
                </a:solidFill>
                <a:latin typeface="+mj-lt"/>
                <a:ea typeface="+mj-ea"/>
                <a:cs typeface="+mj-cs"/>
              </a:rPr>
              <a:t>Profilo</a:t>
            </a:r>
            <a:r>
              <a:rPr lang="en-US" sz="3200" b="1" dirty="0" smtClean="0">
                <a:solidFill>
                  <a:srgbClr val="C00000"/>
                </a:solidFill>
                <a:latin typeface="+mj-lt"/>
                <a:ea typeface="+mj-ea"/>
                <a:cs typeface="+mj-cs"/>
              </a:rPr>
              <a:t> del </a:t>
            </a:r>
            <a:r>
              <a:rPr lang="en-US" sz="3200" b="1" dirty="0" err="1" smtClean="0">
                <a:solidFill>
                  <a:srgbClr val="C00000"/>
                </a:solidFill>
                <a:latin typeface="+mj-lt"/>
                <a:ea typeface="+mj-ea"/>
                <a:cs typeface="+mj-cs"/>
              </a:rPr>
              <a:t>Cliente</a:t>
            </a:r>
            <a:endParaRPr lang="en-US" sz="3200" b="1" dirty="0">
              <a:solidFill>
                <a:srgbClr val="C00000"/>
              </a:solidFill>
              <a:latin typeface="+mj-lt"/>
              <a:ea typeface="+mj-ea"/>
              <a:cs typeface="+mj-cs"/>
            </a:endParaRPr>
          </a:p>
        </p:txBody>
      </p:sp>
      <p:sp>
        <p:nvSpPr>
          <p:cNvPr id="7"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8381667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de basic drawing man"/>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8025296" y="2702823"/>
            <a:ext cx="3810000" cy="309562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Content Placeholder 2"/>
          <p:cNvSpPr>
            <a:spLocks noGrp="1"/>
          </p:cNvSpPr>
          <p:nvPr>
            <p:ph idx="1"/>
          </p:nvPr>
        </p:nvSpPr>
        <p:spPr>
          <a:xfrm>
            <a:off x="609600" y="1460499"/>
            <a:ext cx="7726017" cy="5102226"/>
          </a:xfrm>
        </p:spPr>
        <p:txBody>
          <a:bodyPr/>
          <a:lstStyle/>
          <a:p>
            <a:pPr marL="0" indent="0">
              <a:buNone/>
            </a:pPr>
            <a:r>
              <a:rPr lang="en-GB" b="1" dirty="0" err="1" smtClean="0">
                <a:solidFill>
                  <a:srgbClr val="C00000"/>
                </a:solidFill>
                <a:latin typeface="+mj-lt"/>
                <a:ea typeface="+mj-ea"/>
                <a:cs typeface="+mj-cs"/>
              </a:rPr>
              <a:t>Abbozzare</a:t>
            </a:r>
            <a:r>
              <a:rPr lang="en-GB" b="1" dirty="0" smtClean="0">
                <a:solidFill>
                  <a:srgbClr val="C00000"/>
                </a:solidFill>
                <a:latin typeface="+mj-lt"/>
                <a:ea typeface="+mj-ea"/>
                <a:cs typeface="+mj-cs"/>
              </a:rPr>
              <a:t> un </a:t>
            </a:r>
            <a:r>
              <a:rPr lang="en-GB" b="1" dirty="0" err="1" smtClean="0">
                <a:solidFill>
                  <a:srgbClr val="C00000"/>
                </a:solidFill>
                <a:latin typeface="+mj-lt"/>
                <a:ea typeface="+mj-ea"/>
                <a:cs typeface="+mj-cs"/>
              </a:rPr>
              <a:t>disegno</a:t>
            </a:r>
            <a:endParaRPr lang="en-GB" b="1" dirty="0">
              <a:solidFill>
                <a:srgbClr val="C00000"/>
              </a:solidFill>
              <a:latin typeface="+mj-lt"/>
              <a:ea typeface="+mj-ea"/>
              <a:cs typeface="+mj-cs"/>
            </a:endParaRPr>
          </a:p>
          <a:p>
            <a:pPr marL="0" indent="0">
              <a:buNone/>
            </a:pPr>
            <a:endParaRPr lang="en-GB" sz="1800" b="1" dirty="0"/>
          </a:p>
          <a:p>
            <a:pPr marL="0" indent="0">
              <a:buNone/>
            </a:pPr>
            <a:r>
              <a:rPr lang="it-IT" sz="1800" dirty="0" smtClean="0"/>
              <a:t>Su un pezzo di carta, disegna una persona. Può essere una figura stilizzata se l'arte non fa per te. Ora, pensando al tuo cliente ideale, inizia a delineare i dettagli. Questa persona è maschio o femmina? Vecchio o giovane? Scrivi nei dettagli sul lato del tuo disegno il suo reddito, la sua istruzione, dove vive questa persona, cosa piace a questa persona.</a:t>
            </a:r>
          </a:p>
          <a:p>
            <a:pPr marL="0" indent="0">
              <a:buNone/>
            </a:pPr>
            <a:endParaRPr lang="en-GB" sz="1800" dirty="0" smtClean="0"/>
          </a:p>
          <a:p>
            <a:pPr marL="0" indent="0">
              <a:buNone/>
            </a:pPr>
            <a:r>
              <a:rPr lang="it-IT" sz="1800" dirty="0" smtClean="0"/>
              <a:t>Potresti non conoscere le risposte a molte di queste domande. Questo è il punto dell'esercizio: </a:t>
            </a:r>
            <a:r>
              <a:rPr lang="it-IT" sz="1800" b="1" dirty="0" smtClean="0"/>
              <a:t>scoprire cosa non sai del tuo cliente. </a:t>
            </a:r>
            <a:r>
              <a:rPr lang="it-IT" sz="1800" dirty="0" smtClean="0"/>
              <a:t>Ora è il momento di colmare le lacune.</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dirty="0"/>
          </a:p>
        </p:txBody>
      </p:sp>
      <p:sp>
        <p:nvSpPr>
          <p:cNvPr id="5" name="CuadroTexto 4"/>
          <p:cNvSpPr txBox="1"/>
          <p:nvPr/>
        </p:nvSpPr>
        <p:spPr>
          <a:xfrm>
            <a:off x="9930296" y="1860648"/>
            <a:ext cx="790601" cy="1323439"/>
          </a:xfrm>
          <a:prstGeom prst="rect">
            <a:avLst/>
          </a:prstGeom>
          <a:noFill/>
        </p:spPr>
        <p:txBody>
          <a:bodyPr wrap="none" rtlCol="0">
            <a:spAutoFit/>
          </a:bodyPr>
          <a:lstStyle/>
          <a:p>
            <a:r>
              <a:rPr lang="es-ES" sz="8000" dirty="0"/>
              <a:t>?</a:t>
            </a:r>
          </a:p>
        </p:txBody>
      </p:sp>
      <p:sp>
        <p:nvSpPr>
          <p:cNvPr id="8"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91598030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2999"/>
            <a:ext cx="11264348" cy="5102226"/>
          </a:xfrm>
        </p:spPr>
        <p:txBody>
          <a:bodyPr/>
          <a:lstStyle/>
          <a:p>
            <a:pPr marL="0" indent="0">
              <a:buNone/>
            </a:pPr>
            <a:r>
              <a:rPr lang="en-GB" b="1" dirty="0" err="1" smtClean="0">
                <a:solidFill>
                  <a:srgbClr val="C00000"/>
                </a:solidFill>
                <a:latin typeface="+mj-lt"/>
                <a:ea typeface="+mj-ea"/>
                <a:cs typeface="+mj-cs"/>
              </a:rPr>
              <a:t>Analizzare</a:t>
            </a:r>
            <a:r>
              <a:rPr lang="en-GB" b="1" dirty="0" smtClean="0">
                <a:solidFill>
                  <a:srgbClr val="C00000"/>
                </a:solidFill>
                <a:latin typeface="+mj-lt"/>
                <a:ea typeface="+mj-ea"/>
                <a:cs typeface="+mj-cs"/>
              </a:rPr>
              <a:t> i </a:t>
            </a:r>
            <a:r>
              <a:rPr lang="en-GB" b="1" dirty="0" err="1" smtClean="0">
                <a:solidFill>
                  <a:srgbClr val="C00000"/>
                </a:solidFill>
                <a:latin typeface="+mj-lt"/>
                <a:ea typeface="+mj-ea"/>
                <a:cs typeface="+mj-cs"/>
              </a:rPr>
              <a:t>vostri</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clienti</a:t>
            </a:r>
            <a:r>
              <a:rPr lang="en-GB" b="1" dirty="0" smtClean="0">
                <a:solidFill>
                  <a:srgbClr val="C00000"/>
                </a:solidFill>
                <a:latin typeface="+mj-lt"/>
                <a:ea typeface="+mj-ea"/>
                <a:cs typeface="+mj-cs"/>
              </a:rPr>
              <a:t> </a:t>
            </a:r>
          </a:p>
          <a:p>
            <a:pPr marL="0" indent="0">
              <a:buNone/>
            </a:pPr>
            <a:r>
              <a:rPr lang="en-GB" sz="1800" dirty="0" smtClean="0"/>
              <a:t>Per </a:t>
            </a:r>
            <a:r>
              <a:rPr lang="en-GB" sz="1800" dirty="0" err="1" smtClean="0"/>
              <a:t>comprendere</a:t>
            </a:r>
            <a:r>
              <a:rPr lang="en-GB" sz="1800" dirty="0" smtClean="0"/>
              <a:t> i </a:t>
            </a:r>
            <a:r>
              <a:rPr lang="en-GB" sz="1800" dirty="0" err="1" smtClean="0"/>
              <a:t>vostri</a:t>
            </a:r>
            <a:r>
              <a:rPr lang="en-GB" sz="1800" dirty="0" smtClean="0"/>
              <a:t> </a:t>
            </a:r>
            <a:r>
              <a:rPr lang="en-GB" sz="1800" dirty="0" err="1" smtClean="0"/>
              <a:t>clienti</a:t>
            </a:r>
            <a:r>
              <a:rPr lang="en-GB" sz="1800" dirty="0" smtClean="0"/>
              <a:t>, </a:t>
            </a:r>
            <a:r>
              <a:rPr lang="en-GB" sz="1800" dirty="0" err="1" smtClean="0"/>
              <a:t>dovete</a:t>
            </a:r>
            <a:r>
              <a:rPr lang="en-GB" sz="1800" dirty="0" smtClean="0"/>
              <a:t> </a:t>
            </a:r>
            <a:r>
              <a:rPr lang="en-GB" sz="1800" dirty="0" err="1" smtClean="0"/>
              <a:t>identificare</a:t>
            </a:r>
            <a:r>
              <a:rPr lang="en-GB" sz="1800" dirty="0" smtClean="0"/>
              <a:t> </a:t>
            </a:r>
            <a:r>
              <a:rPr lang="en-GB" sz="1800" dirty="0" err="1" smtClean="0"/>
              <a:t>chiaramente</a:t>
            </a:r>
            <a:r>
              <a:rPr lang="en-GB" sz="1800" dirty="0" smtClean="0"/>
              <a:t> a </a:t>
            </a:r>
            <a:r>
              <a:rPr lang="en-GB" sz="1800" dirty="0" err="1" smtClean="0"/>
              <a:t>che</a:t>
            </a:r>
            <a:r>
              <a:rPr lang="en-GB" sz="1800" dirty="0" smtClean="0"/>
              <a:t> </a:t>
            </a:r>
            <a:r>
              <a:rPr lang="en-GB" sz="1800" dirty="0" err="1" smtClean="0"/>
              <a:t>tipo</a:t>
            </a:r>
            <a:r>
              <a:rPr lang="en-GB" sz="1800" dirty="0" smtClean="0"/>
              <a:t> di </a:t>
            </a:r>
            <a:r>
              <a:rPr lang="en-GB" sz="1800" dirty="0" err="1" smtClean="0"/>
              <a:t>clenti</a:t>
            </a:r>
            <a:r>
              <a:rPr lang="en-GB" sz="1800" dirty="0" smtClean="0"/>
              <a:t>  vi state </a:t>
            </a:r>
            <a:r>
              <a:rPr lang="en-GB" sz="1800" dirty="0" err="1" smtClean="0"/>
              <a:t>indirizzando</a:t>
            </a:r>
            <a:r>
              <a:rPr lang="en-GB" sz="1800" dirty="0" smtClean="0"/>
              <a:t>, e </a:t>
            </a:r>
            <a:r>
              <a:rPr lang="en-GB" sz="1800" dirty="0" err="1" smtClean="0"/>
              <a:t>quali</a:t>
            </a:r>
            <a:r>
              <a:rPr lang="en-GB" sz="1800" dirty="0" smtClean="0"/>
              <a:t> </a:t>
            </a:r>
            <a:r>
              <a:rPr lang="en-GB" sz="1800" dirty="0" err="1" smtClean="0"/>
              <a:t>sono</a:t>
            </a:r>
            <a:r>
              <a:rPr lang="en-GB" sz="1800" dirty="0" smtClean="0"/>
              <a:t> i </a:t>
            </a:r>
            <a:r>
              <a:rPr lang="en-GB" sz="1800" dirty="0" err="1" smtClean="0"/>
              <a:t>loro</a:t>
            </a:r>
            <a:r>
              <a:rPr lang="en-GB" sz="1800" dirty="0" smtClean="0"/>
              <a:t> trends</a:t>
            </a:r>
            <a:r>
              <a:rPr lang="en-GB" sz="1800" dirty="0"/>
              <a:t>. </a:t>
            </a:r>
            <a:r>
              <a:rPr lang="it-IT" sz="1800" dirty="0" smtClean="0"/>
              <a:t>Assicurati di includere figure e previsioni per il futuro. </a:t>
            </a:r>
            <a:r>
              <a:rPr lang="it-IT" sz="1800" b="1" dirty="0" smtClean="0">
                <a:solidFill>
                  <a:srgbClr val="0B0AFD"/>
                </a:solidFill>
              </a:rPr>
              <a:t>Chi sono i tuoi attuali clienti e perché comprano da te? Cerca caratteristiche e interessi comuni. Quali portano più affari? </a:t>
            </a:r>
            <a:r>
              <a:rPr lang="it-IT" sz="1800" dirty="0" smtClean="0"/>
              <a:t>Ci sono due aspetti primari per qualsiasi analisi del cliente, </a:t>
            </a:r>
            <a:r>
              <a:rPr lang="it-IT" sz="1800" b="1" dirty="0" smtClean="0"/>
              <a:t>un profilo demografico </a:t>
            </a:r>
            <a:r>
              <a:rPr lang="it-IT" sz="1800" dirty="0" smtClean="0"/>
              <a:t>e </a:t>
            </a:r>
            <a:r>
              <a:rPr lang="it-IT" sz="1800" b="1" dirty="0" smtClean="0"/>
              <a:t>un'analisi psicografica </a:t>
            </a:r>
            <a:r>
              <a:rPr lang="it-IT" sz="1800" dirty="0" smtClean="0"/>
              <a:t>o </a:t>
            </a:r>
            <a:r>
              <a:rPr lang="it-IT" sz="1800" b="1" dirty="0" smtClean="0"/>
              <a:t>comportamentale.</a:t>
            </a:r>
            <a:r>
              <a:rPr lang="it-IT" sz="1800" dirty="0" smtClean="0"/>
              <a:t> I profili demografici suddividono i clienti in categorie di età, reddito, aree geografiche e altre facilmente identificabili. Un'analisi psicografica nella sua forma più semplice identifica le ragioni per cui i clienti scelgono di acquistare un determinato prodotto, i loro interessi e le abitudini di acquisto.</a:t>
            </a:r>
            <a:endParaRPr lang="en-GB" sz="1800" dirty="0"/>
          </a:p>
          <a:p>
            <a:pPr marL="0" indent="0">
              <a:buNone/>
            </a:pPr>
            <a:endParaRPr lang="it-IT" sz="1800" dirty="0" smtClean="0"/>
          </a:p>
          <a:p>
            <a:pPr marL="0" indent="0">
              <a:buNone/>
            </a:pPr>
            <a:r>
              <a:rPr lang="it-IT" sz="1800" dirty="0" smtClean="0"/>
              <a:t>In generale, ci sono </a:t>
            </a:r>
            <a:r>
              <a:rPr lang="it-IT" sz="1800" b="1" dirty="0" smtClean="0"/>
              <a:t>tre modi principali per capire</a:t>
            </a:r>
            <a:r>
              <a:rPr lang="it-IT" sz="1800" dirty="0" smtClean="0"/>
              <a:t> meglio i tuoi clienti. </a:t>
            </a:r>
            <a:r>
              <a:rPr lang="it-IT" sz="1800" b="1" dirty="0" smtClean="0"/>
              <a:t>Uno è mettersi nei loro panni </a:t>
            </a:r>
            <a:r>
              <a:rPr lang="it-IT" sz="1800" dirty="0" smtClean="0"/>
              <a:t>e cercare di guardare la vostra attività dal loro punto di vista. Il secondo modo è quello di </a:t>
            </a:r>
            <a:r>
              <a:rPr lang="it-IT" sz="1800" b="1" dirty="0" smtClean="0"/>
              <a:t>raccogliere e analizzare dati secondari </a:t>
            </a:r>
            <a:r>
              <a:rPr lang="it-IT" sz="1800" dirty="0" smtClean="0"/>
              <a:t>per definire i tuoi clienti e il loro comportamento d'acquisto. Potresti trovare informazioni nelle pubblicazioni, che possono tenere traccia dei dati demografici, delle vendite, delle tendenze nel vostro settore e di altre utili informazioni di consumo. Il terzo modo, adatto alle aziende già affermate, è semplicemente </a:t>
            </a:r>
            <a:r>
              <a:rPr lang="it-IT" sz="1800" b="1" dirty="0" smtClean="0"/>
              <a:t>chiedere ai tuoi clienti cosa pensano.</a:t>
            </a:r>
            <a:endParaRPr lang="en-GB" sz="1800" b="1" dirty="0" smtClean="0"/>
          </a:p>
          <a:p>
            <a:pPr marL="0" indent="0">
              <a:buNone/>
            </a:pPr>
            <a:endParaRPr lang="en-GB" sz="1800" dirty="0" smtClean="0"/>
          </a:p>
          <a:p>
            <a:pPr marL="0" indent="0">
              <a:buNone/>
            </a:pPr>
            <a:endParaRPr lang="es-ES"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116827004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592" y="1142999"/>
            <a:ext cx="11264348" cy="5102226"/>
          </a:xfrm>
        </p:spPr>
        <p:txBody>
          <a:bodyPr/>
          <a:lstStyle/>
          <a:p>
            <a:pPr marL="0" indent="0">
              <a:buNone/>
            </a:pPr>
            <a:endParaRPr lang="en-GB" sz="1800" b="1" dirty="0"/>
          </a:p>
          <a:p>
            <a:pPr marL="0" indent="0">
              <a:buNone/>
            </a:pPr>
            <a:r>
              <a:rPr lang="en-GB" b="1" dirty="0" err="1" smtClean="0">
                <a:solidFill>
                  <a:srgbClr val="C00000"/>
                </a:solidFill>
                <a:latin typeface="+mj-lt"/>
                <a:ea typeface="+mj-ea"/>
                <a:cs typeface="+mj-cs"/>
              </a:rPr>
              <a:t>Definire</a:t>
            </a:r>
            <a:r>
              <a:rPr lang="en-GB" b="1" dirty="0" smtClean="0">
                <a:solidFill>
                  <a:srgbClr val="C00000"/>
                </a:solidFill>
                <a:latin typeface="+mj-lt"/>
                <a:ea typeface="+mj-ea"/>
                <a:cs typeface="+mj-cs"/>
              </a:rPr>
              <a:t> le </a:t>
            </a:r>
            <a:r>
              <a:rPr lang="en-GB" b="1" dirty="0" err="1" smtClean="0">
                <a:solidFill>
                  <a:srgbClr val="C00000"/>
                </a:solidFill>
                <a:latin typeface="+mj-lt"/>
                <a:ea typeface="+mj-ea"/>
                <a:cs typeface="+mj-cs"/>
              </a:rPr>
              <a:t>specifiche</a:t>
            </a:r>
            <a:r>
              <a:rPr lang="en-GB" b="1" dirty="0" smtClean="0">
                <a:solidFill>
                  <a:srgbClr val="C00000"/>
                </a:solidFill>
                <a:latin typeface="+mj-lt"/>
                <a:ea typeface="+mj-ea"/>
                <a:cs typeface="+mj-cs"/>
              </a:rPr>
              <a:t> </a:t>
            </a:r>
            <a:r>
              <a:rPr lang="en-GB" b="1" dirty="0" err="1" smtClean="0">
                <a:solidFill>
                  <a:srgbClr val="C00000"/>
                </a:solidFill>
                <a:latin typeface="+mj-lt"/>
                <a:ea typeface="+mj-ea"/>
                <a:cs typeface="+mj-cs"/>
              </a:rPr>
              <a:t>demografiche</a:t>
            </a:r>
            <a:r>
              <a:rPr lang="en-GB" b="1" dirty="0" smtClean="0">
                <a:solidFill>
                  <a:srgbClr val="C00000"/>
                </a:solidFill>
                <a:latin typeface="+mj-lt"/>
                <a:ea typeface="+mj-ea"/>
                <a:cs typeface="+mj-cs"/>
              </a:rPr>
              <a:t> del </a:t>
            </a:r>
            <a:r>
              <a:rPr lang="en-GB" b="1" dirty="0" err="1" smtClean="0">
                <a:solidFill>
                  <a:srgbClr val="C00000"/>
                </a:solidFill>
                <a:latin typeface="+mj-lt"/>
                <a:ea typeface="+mj-ea"/>
                <a:cs typeface="+mj-cs"/>
              </a:rPr>
              <a:t>tuo</a:t>
            </a:r>
            <a:r>
              <a:rPr lang="en-GB" b="1" dirty="0" smtClean="0">
                <a:solidFill>
                  <a:srgbClr val="C00000"/>
                </a:solidFill>
                <a:latin typeface="+mj-lt"/>
                <a:ea typeface="+mj-ea"/>
                <a:cs typeface="+mj-cs"/>
              </a:rPr>
              <a:t> target</a:t>
            </a:r>
          </a:p>
          <a:p>
            <a:pPr marL="0" indent="0">
              <a:buNone/>
            </a:pPr>
            <a:r>
              <a:rPr lang="it-IT" sz="1800" dirty="0" smtClean="0"/>
              <a:t>Scopri non solo chi ha bisogno del tuo prodotto o servizio, ma anche chi è più propenso a comprarlo. Pensa ai seguenti fattori: </a:t>
            </a:r>
            <a:r>
              <a:rPr lang="it-IT" sz="1800" b="1" dirty="0" smtClean="0"/>
              <a:t>età, posizione, genere, livello di reddito, livello di istruzione, stato civile o familiare, occupazione, base etnica</a:t>
            </a:r>
          </a:p>
          <a:p>
            <a:pPr marL="0" indent="0">
              <a:buNone/>
            </a:pPr>
            <a:endParaRPr lang="en-GB" sz="1800" dirty="0" smtClean="0"/>
          </a:p>
          <a:p>
            <a:pPr marL="0" indent="0">
              <a:buNone/>
            </a:pPr>
            <a:r>
              <a:rPr lang="it-IT" sz="1800" b="1" dirty="0" smtClean="0"/>
              <a:t>Considera la psicografia del tuo target di riferimento</a:t>
            </a:r>
            <a:r>
              <a:rPr lang="it-IT" sz="1800" dirty="0" smtClean="0"/>
              <a:t>. Le caratteristiche psicografiche sono i tratti più personali di un individuo, tra cui: </a:t>
            </a:r>
            <a:r>
              <a:rPr lang="it-IT" sz="1800" b="1" dirty="0" smtClean="0"/>
              <a:t>Personalità, Atteggiamenti, Valori, Interessi / hobby, Stili di vita, Comportamento. </a:t>
            </a:r>
            <a:r>
              <a:rPr lang="it-IT" sz="1800" dirty="0" smtClean="0"/>
              <a:t>Queste caratteristiche possono  aiutarti a definire dove concentrare i tuoi sforzi di marketing. Ad esempio, se  scopri che le caratteristiche che definiscono il tuo cliente includono un interesse per le belle arti, puoi inserire annunci pubblicitari in locali artistici locali e brochure di programmi.</a:t>
            </a:r>
            <a:endParaRPr lang="en-GB" sz="1800" dirty="0"/>
          </a:p>
          <a:p>
            <a:pPr marL="0" indent="0">
              <a:buNone/>
            </a:pPr>
            <a:r>
              <a:rPr lang="it-IT" sz="1800" dirty="0" smtClean="0"/>
              <a:t>Determina in che modo il tuo prodotto o servizio si adatta allo stile di vita del tuo target. </a:t>
            </a:r>
            <a:r>
              <a:rPr lang="it-IT" sz="1800" b="1" dirty="0" smtClean="0">
                <a:solidFill>
                  <a:srgbClr val="0B0AFD"/>
                </a:solidFill>
              </a:rPr>
              <a:t>Come e quando il tuo target utilizzerà il prodotto? Quali caratteristiche sono più attraenti per il tuo target? A quale media si rivolge il tuo target per ottenere informazioni? Il tuo target legge il giornale, naviga online o partecipa agli eventi?</a:t>
            </a:r>
            <a:endParaRPr lang="es-ES" sz="18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err="1" smtClean="0">
                <a:solidFill>
                  <a:srgbClr val="0B0AFD"/>
                </a:solidFill>
              </a:rPr>
              <a:t>Identificazione</a:t>
            </a:r>
            <a:r>
              <a:rPr lang="en-GB" sz="3200" b="1" dirty="0" smtClean="0">
                <a:solidFill>
                  <a:srgbClr val="0B0AFD"/>
                </a:solidFill>
              </a:rPr>
              <a:t> del </a:t>
            </a:r>
            <a:r>
              <a:rPr lang="en-GB" sz="3200" b="1" dirty="0" err="1" smtClean="0">
                <a:solidFill>
                  <a:srgbClr val="0B0AFD"/>
                </a:solidFill>
              </a:rPr>
              <a:t>Cliente</a:t>
            </a:r>
            <a:r>
              <a:rPr lang="en-GB" sz="3200" b="1" dirty="0" smtClean="0">
                <a:solidFill>
                  <a:srgbClr val="0B0AFD"/>
                </a:solidFill>
              </a:rPr>
              <a:t> </a:t>
            </a:r>
            <a:r>
              <a:rPr lang="en-IE" sz="1800" b="1" dirty="0" smtClean="0">
                <a:solidFill>
                  <a:srgbClr val="990000"/>
                </a:solidFill>
              </a:rPr>
              <a:t/>
            </a:r>
            <a:br>
              <a:rPr lang="en-IE" sz="1800" b="1" dirty="0" smtClean="0">
                <a:solidFill>
                  <a:srgbClr val="990000"/>
                </a:solidFill>
              </a:rPr>
            </a:br>
            <a:endParaRPr lang="en-IE" sz="1800" b="1" dirty="0">
              <a:solidFill>
                <a:srgbClr val="CC6600"/>
              </a:solidFill>
            </a:endParaRPr>
          </a:p>
        </p:txBody>
      </p:sp>
    </p:spTree>
    <p:extLst>
      <p:ext uri="{BB962C8B-B14F-4D97-AF65-F5344CB8AC3E}">
        <p14:creationId xmlns="" xmlns:p14="http://schemas.microsoft.com/office/powerpoint/2010/main" val="30557318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athways2market &amp; customer identification Unit 1"/>
</p:tagLst>
</file>

<file path=ppt/tags/tag2.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12528</TotalTime>
  <Words>2651</Words>
  <Application>Microsoft Office PowerPoint</Application>
  <PresentationFormat>Personalizzato</PresentationFormat>
  <Paragraphs>178</Paragraphs>
  <Slides>21</Slides>
  <Notes>17</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1557</vt:lpstr>
      <vt:lpstr>  Modulo N 7: Verso il mercato e l’identificazione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Identificazione del Cliente  </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Pathways2market &amp; customer identification Unit 1</dc:title>
  <dc:creator>usuario</dc:creator>
  <cp:lastModifiedBy>IDP</cp:lastModifiedBy>
  <cp:revision>104</cp:revision>
  <cp:lastPrinted>2017-05-04T12:44:09Z</cp:lastPrinted>
  <dcterms:created xsi:type="dcterms:W3CDTF">2016-01-12T16:45:47Z</dcterms:created>
  <dcterms:modified xsi:type="dcterms:W3CDTF">2017-12-05T14:42:14Z</dcterms:modified>
</cp:coreProperties>
</file>