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444" r:id="rId3"/>
    <p:sldId id="442" r:id="rId4"/>
    <p:sldId id="443" r:id="rId5"/>
    <p:sldId id="381" r:id="rId6"/>
    <p:sldId id="432" r:id="rId7"/>
    <p:sldId id="433" r:id="rId8"/>
    <p:sldId id="434" r:id="rId9"/>
    <p:sldId id="435" r:id="rId10"/>
    <p:sldId id="436" r:id="rId11"/>
    <p:sldId id="437" r:id="rId12"/>
    <p:sldId id="438" r:id="rId13"/>
    <p:sldId id="439" r:id="rId14"/>
    <p:sldId id="440" r:id="rId15"/>
    <p:sldId id="431" r:id="rId16"/>
    <p:sldId id="441" r:id="rId17"/>
    <p:sldId id="445"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69" d="100"/>
          <a:sy n="69" d="100"/>
        </p:scale>
        <p:origin x="-690"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19/10/2017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19/10/2017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xiB0HPMy4G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hqezbib5qpQ"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6" name="TextBox 5"/>
          <p:cNvSpPr txBox="1"/>
          <p:nvPr/>
        </p:nvSpPr>
        <p:spPr>
          <a:xfrm>
            <a:off x="2284255" y="5990104"/>
            <a:ext cx="9757955" cy="615553"/>
          </a:xfrm>
          <a:prstGeom prst="rect">
            <a:avLst/>
          </a:prstGeom>
          <a:noFill/>
        </p:spPr>
        <p:txBody>
          <a:bodyPr wrap="square" rtlCol="0">
            <a:spAutoFit/>
          </a:bodyPr>
          <a:lstStyle/>
          <a:p>
            <a:r>
              <a:rPr lang="en-IE" dirty="0"/>
              <a:t>Prepared by the </a:t>
            </a:r>
            <a:r>
              <a:rPr lang="en-US" dirty="0"/>
              <a:t>Consortium for the project: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
        <p:nvSpPr>
          <p:cNvPr id="7" name="Title 1"/>
          <p:cNvSpPr txBox="1">
            <a:spLocks/>
          </p:cNvSpPr>
          <p:nvPr/>
        </p:nvSpPr>
        <p:spPr bwMode="auto">
          <a:xfrm>
            <a:off x="1374146" y="2471353"/>
            <a:ext cx="9144000" cy="14356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ctr" defTabSz="914400" fontAlgn="base">
              <a:spcBef>
                <a:spcPct val="0"/>
              </a:spcBef>
              <a:spcAft>
                <a:spcPct val="0"/>
              </a:spcAft>
              <a:defRPr/>
            </a:pPr>
            <a:r>
              <a:rPr kumimoji="0" lang="en-US" sz="2800" b="1" i="0" u="none" strike="noStrike" kern="1200" cap="none" spc="0" normalizeH="0" baseline="0" noProof="0" dirty="0">
                <a:ln>
                  <a:noFill/>
                </a:ln>
                <a:solidFill>
                  <a:schemeClr val="tx2"/>
                </a:solidFill>
                <a:effectLst/>
                <a:uLnTx/>
                <a:uFillTx/>
                <a:latin typeface="+mj-lt"/>
                <a:ea typeface="+mj-ea"/>
                <a:cs typeface="+mj-cs"/>
              </a:rPr>
              <a:t>Module No </a:t>
            </a:r>
            <a:r>
              <a:rPr kumimoji="0" lang="en-US" sz="2800" b="1" i="0" u="none" strike="noStrike" kern="1200" cap="none" spc="0" normalizeH="0" baseline="0" noProof="0" dirty="0">
                <a:ln>
                  <a:noFill/>
                </a:ln>
                <a:solidFill>
                  <a:schemeClr val="tx1"/>
                </a:solidFill>
                <a:effectLst/>
                <a:uLnTx/>
                <a:uFillTx/>
                <a:latin typeface="+mj-lt"/>
                <a:ea typeface="+mj-ea"/>
                <a:cs typeface="+mj-cs"/>
              </a:rPr>
              <a:t>9: </a:t>
            </a:r>
            <a:r>
              <a:rPr lang="en-US" sz="2800" b="1" dirty="0">
                <a:solidFill>
                  <a:srgbClr val="336600"/>
                </a:solidFill>
              </a:rPr>
              <a:t>ICT Literacy for Rural Micro-enterprises</a:t>
            </a:r>
            <a:br>
              <a:rPr lang="en-US" sz="2800" b="1" dirty="0">
                <a:solidFill>
                  <a:srgbClr val="336600"/>
                </a:solidFill>
              </a:rPr>
            </a:br>
            <a:endParaRPr kumimoji="0" lang="en-IE" sz="2800" b="1" i="0" u="none" strike="noStrike" kern="1200" cap="none" spc="0" normalizeH="0" baseline="0" noProof="0" dirty="0">
              <a:ln>
                <a:noFill/>
              </a:ln>
              <a:solidFill>
                <a:srgbClr val="336600"/>
              </a:solidFill>
              <a:effectLst/>
              <a:uLnTx/>
              <a:uFillTx/>
              <a:latin typeface="+mj-lt"/>
              <a:ea typeface="+mj-ea"/>
              <a:cs typeface="+mj-cs"/>
            </a:endParaRPr>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069" y="2252297"/>
            <a:ext cx="10972800" cy="3975083"/>
          </a:xfrm>
        </p:spPr>
        <p:txBody>
          <a:bodyPr/>
          <a:lstStyle/>
          <a:p>
            <a:pPr marL="0" indent="0">
              <a:buNone/>
            </a:pPr>
            <a:r>
              <a:rPr lang="en-GB" sz="1800" dirty="0"/>
              <a:t>Using social media for marketing can allow small business to grow and reach more customers. If implemented correctly, marketing with social media can bring remarkable success to your business.</a:t>
            </a:r>
            <a:br>
              <a:rPr lang="en-GB" sz="1800" dirty="0"/>
            </a:br>
            <a:r>
              <a:rPr lang="en-GB" sz="1800" dirty="0"/>
              <a:t/>
            </a:r>
            <a:br>
              <a:rPr lang="en-GB" sz="1800" dirty="0"/>
            </a:br>
            <a:r>
              <a:rPr lang="en-GB" sz="1800" dirty="0"/>
              <a:t>• </a:t>
            </a:r>
            <a:r>
              <a:rPr lang="en-GB" sz="1800" b="1" dirty="0"/>
              <a:t>Start with a clear strategy</a:t>
            </a:r>
            <a:r>
              <a:rPr lang="en-GB" sz="1800" dirty="0"/>
              <a:t>: </a:t>
            </a:r>
            <a:r>
              <a:rPr lang="en-GB" sz="1800" b="1" dirty="0"/>
              <a:t>Define your costumers, targets, products and messages</a:t>
            </a:r>
            <a:r>
              <a:rPr lang="en-GB" sz="1800" dirty="0"/>
              <a:t>. </a:t>
            </a:r>
            <a:r>
              <a:rPr lang="en-GB" sz="1800" b="1" dirty="0"/>
              <a:t>Set your goal</a:t>
            </a:r>
            <a:r>
              <a:rPr lang="en-GB" sz="1800" dirty="0"/>
              <a:t>: Selling? Informing? Get </a:t>
            </a:r>
            <a:r>
              <a:rPr lang="en-GB" sz="1800" dirty="0" err="1"/>
              <a:t>prescriptors</a:t>
            </a:r>
            <a:r>
              <a:rPr lang="en-GB" sz="1800" dirty="0"/>
              <a:t>? Get subscribers? Different channels require different approaches. You need to ask yourself </a:t>
            </a:r>
            <a:r>
              <a:rPr lang="en-GB" sz="1800" b="1" dirty="0"/>
              <a:t>What are you hoping to achieve through social media marketing</a:t>
            </a:r>
            <a:r>
              <a:rPr lang="en-GB" sz="1800" dirty="0"/>
              <a:t>? </a:t>
            </a:r>
            <a:r>
              <a:rPr lang="en-GB" sz="1800" b="1" dirty="0"/>
              <a:t>Who is your target audience</a:t>
            </a:r>
            <a:r>
              <a:rPr lang="en-GB" sz="1800" dirty="0"/>
              <a:t>? </a:t>
            </a:r>
            <a:r>
              <a:rPr lang="en-GB" sz="1800" b="1" dirty="0"/>
              <a:t>Which social media website is your target audience using</a:t>
            </a:r>
            <a:r>
              <a:rPr lang="en-GB" sz="1800" dirty="0"/>
              <a:t>? </a:t>
            </a:r>
            <a:r>
              <a:rPr lang="en-GB" sz="1800" b="1" dirty="0"/>
              <a:t>How would they use social media</a:t>
            </a:r>
            <a:r>
              <a:rPr lang="en-GB" sz="1800" dirty="0"/>
              <a:t>? </a:t>
            </a:r>
            <a:r>
              <a:rPr lang="en-GB" sz="1800" b="1" dirty="0"/>
              <a:t>What message do you want to send to your audience with the online marketing campaign</a:t>
            </a:r>
            <a:r>
              <a:rPr lang="en-GB" sz="1800" dirty="0"/>
              <a:t>?</a:t>
            </a:r>
            <a:endParaRPr lang="es-ES" sz="1800" dirty="0"/>
          </a:p>
          <a:p>
            <a:pPr marL="0" indent="0">
              <a:buNone/>
            </a:pPr>
            <a:r>
              <a:rPr lang="en-GB" sz="1800" dirty="0"/>
              <a:t> </a:t>
            </a:r>
            <a:endParaRPr lang="es-ES" sz="1800" dirty="0"/>
          </a:p>
          <a:p>
            <a:pPr marL="0" indent="0">
              <a:buNone/>
            </a:pPr>
            <a:r>
              <a:rPr lang="en-GB" sz="1800" dirty="0"/>
              <a:t>• </a:t>
            </a:r>
            <a:r>
              <a:rPr lang="en-GB" sz="1800" b="1" dirty="0"/>
              <a:t>Planning</a:t>
            </a:r>
            <a:r>
              <a:rPr lang="en-GB" sz="1800" dirty="0"/>
              <a:t> – Building a social media marketing plan is essential. Consider keyword research and brainstorm content ideas that will interest your target audience and serve your goal.</a:t>
            </a:r>
            <a:br>
              <a:rPr lang="en-GB" sz="1800" dirty="0"/>
            </a:br>
            <a:r>
              <a:rPr lang="en-GB" sz="1800" dirty="0"/>
              <a:t/>
            </a:r>
            <a:br>
              <a:rPr lang="en-GB" sz="1800" dirty="0"/>
            </a:b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
        <p:nvSpPr>
          <p:cNvPr id="7" name="TextBox 6"/>
          <p:cNvSpPr txBox="1"/>
          <p:nvPr/>
        </p:nvSpPr>
        <p:spPr>
          <a:xfrm>
            <a:off x="583319" y="1418891"/>
            <a:ext cx="5092262" cy="584775"/>
          </a:xfrm>
          <a:prstGeom prst="rect">
            <a:avLst/>
          </a:prstGeom>
          <a:noFill/>
        </p:spPr>
        <p:txBody>
          <a:bodyPr wrap="square" rtlCol="0">
            <a:spAutoFit/>
          </a:bodyPr>
          <a:lstStyle/>
          <a:p>
            <a:r>
              <a:rPr lang="en-US" sz="3200" b="1" dirty="0">
                <a:solidFill>
                  <a:srgbClr val="C00000"/>
                </a:solidFill>
              </a:rPr>
              <a:t>Social Networking</a:t>
            </a:r>
            <a:endParaRPr lang="en-IE" sz="3200" b="1" dirty="0">
              <a:solidFill>
                <a:srgbClr val="C00000"/>
              </a:solidFill>
            </a:endParaRPr>
          </a:p>
        </p:txBody>
      </p:sp>
    </p:spTree>
    <p:extLst>
      <p:ext uri="{BB962C8B-B14F-4D97-AF65-F5344CB8AC3E}">
        <p14:creationId xmlns:p14="http://schemas.microsoft.com/office/powerpoint/2010/main" xmlns="" val="37927221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41967"/>
            <a:ext cx="10972800" cy="3990848"/>
          </a:xfrm>
        </p:spPr>
        <p:txBody>
          <a:bodyPr/>
          <a:lstStyle/>
          <a:p>
            <a:pPr marL="0" indent="0">
              <a:buNone/>
            </a:pPr>
            <a:r>
              <a:rPr lang="en-GB" sz="1800" b="1" dirty="0"/>
              <a:t>Follow the one- in- seven rule</a:t>
            </a:r>
            <a:r>
              <a:rPr lang="en-GB" sz="1800" dirty="0"/>
              <a:t>: The rule is: one in the seven posts can be advertising your company. The remaining six should be focused on sharing valuable content. </a:t>
            </a:r>
            <a:br>
              <a:rPr lang="en-GB" sz="1800" dirty="0"/>
            </a:br>
            <a:endParaRPr lang="en-GB" sz="1800" dirty="0"/>
          </a:p>
          <a:p>
            <a:pPr marL="0" indent="0">
              <a:buNone/>
            </a:pPr>
            <a:r>
              <a:rPr lang="en-GB" sz="1800" b="1" dirty="0"/>
              <a:t>Provide value</a:t>
            </a:r>
            <a:r>
              <a:rPr lang="en-GB" sz="1800" dirty="0"/>
              <a:t>: While including posts that are fun, it is important that you make sure that your posts reflect your personality. It is also important that your campaigns have a content that fit your target audience. </a:t>
            </a:r>
            <a:br>
              <a:rPr lang="en-GB" sz="1800" dirty="0"/>
            </a:br>
            <a:endParaRPr lang="en-GB" sz="1800" dirty="0"/>
          </a:p>
          <a:p>
            <a:pPr marL="0" indent="0">
              <a:buNone/>
            </a:pPr>
            <a:r>
              <a:rPr lang="en-GB" sz="1800" b="1" dirty="0"/>
              <a:t>Share news about your rural company and values</a:t>
            </a:r>
            <a:r>
              <a:rPr lang="en-GB" sz="1800" dirty="0"/>
              <a:t>: Social network marketing keeps your customers informed about, for example, your new products and about new rural styles of life that can be of interest to your community. </a:t>
            </a:r>
            <a:br>
              <a:rPr lang="en-GB" sz="1800" dirty="0"/>
            </a:br>
            <a:r>
              <a:rPr lang="en-GB" sz="1800" dirty="0"/>
              <a:t/>
            </a:r>
            <a:br>
              <a:rPr lang="en-GB" sz="1800" dirty="0"/>
            </a:br>
            <a:r>
              <a:rPr lang="en-GB" sz="1800" b="1" dirty="0"/>
              <a:t>Connect with your customers</a:t>
            </a:r>
            <a:r>
              <a:rPr lang="en-GB" sz="1800" dirty="0"/>
              <a:t> - Create a social networking profile for your business to connect directly with your customers.</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
        <p:nvSpPr>
          <p:cNvPr id="7" name="TextBox 6"/>
          <p:cNvSpPr txBox="1"/>
          <p:nvPr/>
        </p:nvSpPr>
        <p:spPr>
          <a:xfrm>
            <a:off x="583319" y="1418891"/>
            <a:ext cx="5092262" cy="584775"/>
          </a:xfrm>
          <a:prstGeom prst="rect">
            <a:avLst/>
          </a:prstGeom>
          <a:noFill/>
        </p:spPr>
        <p:txBody>
          <a:bodyPr wrap="square" rtlCol="0">
            <a:spAutoFit/>
          </a:bodyPr>
          <a:lstStyle/>
          <a:p>
            <a:r>
              <a:rPr lang="en-US" sz="3200" b="1" dirty="0">
                <a:solidFill>
                  <a:srgbClr val="C00000"/>
                </a:solidFill>
              </a:rPr>
              <a:t>Social Networking</a:t>
            </a:r>
            <a:endParaRPr lang="en-IE" sz="3200" b="1" dirty="0">
              <a:solidFill>
                <a:srgbClr val="C00000"/>
              </a:solidFill>
            </a:endParaRPr>
          </a:p>
        </p:txBody>
      </p:sp>
    </p:spTree>
    <p:extLst>
      <p:ext uri="{BB962C8B-B14F-4D97-AF65-F5344CB8AC3E}">
        <p14:creationId xmlns:p14="http://schemas.microsoft.com/office/powerpoint/2010/main" xmlns="" val="42549846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05031"/>
            <a:ext cx="10972800" cy="3565179"/>
          </a:xfrm>
        </p:spPr>
        <p:txBody>
          <a:bodyPr/>
          <a:lstStyle/>
          <a:p>
            <a:pPr marL="0" indent="0">
              <a:buNone/>
            </a:pPr>
            <a:r>
              <a:rPr lang="en-GB" sz="1800" b="1" dirty="0"/>
              <a:t>Sign up existing customers</a:t>
            </a:r>
            <a:r>
              <a:rPr lang="en-GB" sz="1800" dirty="0"/>
              <a:t>: When people visit your website or online store, request their social media accounts and email addresses to send them exclusive promotional incentives as a thank you. Include action buttons (for example, “Like this page”, “Sign up” and “learn more”) in your website. </a:t>
            </a:r>
            <a:endParaRPr lang="es-ES" sz="1800" dirty="0"/>
          </a:p>
          <a:p>
            <a:pPr marL="0" indent="0">
              <a:buNone/>
            </a:pPr>
            <a:r>
              <a:rPr lang="en-GB" sz="1800" dirty="0"/>
              <a:t> </a:t>
            </a:r>
            <a:endParaRPr lang="es-ES" sz="1800" dirty="0"/>
          </a:p>
          <a:p>
            <a:pPr marL="0" indent="0">
              <a:buNone/>
            </a:pPr>
            <a:r>
              <a:rPr lang="en-GB" sz="1800" b="1" dirty="0"/>
              <a:t>Encourage feedback</a:t>
            </a:r>
            <a:r>
              <a:rPr lang="en-GB" sz="1800" dirty="0"/>
              <a:t> - Encouraging and acting on feedback allows you to tailor your product or service to your customers’ needs. </a:t>
            </a:r>
            <a:br>
              <a:rPr lang="en-GB" sz="1800" dirty="0"/>
            </a:br>
            <a:endParaRPr lang="es-ES" sz="1800" dirty="0"/>
          </a:p>
          <a:p>
            <a:pPr marL="0" indent="0">
              <a:buNone/>
            </a:pPr>
            <a:r>
              <a:rPr lang="en-GB" sz="1800" b="1" dirty="0"/>
              <a:t>Links</a:t>
            </a:r>
            <a:r>
              <a:rPr lang="en-GB" sz="1800" dirty="0"/>
              <a:t> - It’s also great to link to outside articles as well. If other sources provide great, valuable information you think your target audience will enjoy, don’t be shy about linking to them. Linking to outside sources improves trust and reliability, and you may even get some links in return.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extBox 4"/>
          <p:cNvSpPr txBox="1"/>
          <p:nvPr/>
        </p:nvSpPr>
        <p:spPr>
          <a:xfrm>
            <a:off x="583319" y="1418891"/>
            <a:ext cx="5092262" cy="584775"/>
          </a:xfrm>
          <a:prstGeom prst="rect">
            <a:avLst/>
          </a:prstGeom>
          <a:noFill/>
        </p:spPr>
        <p:txBody>
          <a:bodyPr wrap="square" rtlCol="0">
            <a:spAutoFit/>
          </a:bodyPr>
          <a:lstStyle/>
          <a:p>
            <a:r>
              <a:rPr lang="en-US" sz="3200" b="1" dirty="0">
                <a:solidFill>
                  <a:srgbClr val="C00000"/>
                </a:solidFill>
              </a:rPr>
              <a:t>Social Networking</a:t>
            </a:r>
            <a:endParaRPr lang="en-IE" sz="3200" b="1" dirty="0">
              <a:solidFill>
                <a:srgbClr val="C0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Tree>
    <p:extLst>
      <p:ext uri="{BB962C8B-B14F-4D97-AF65-F5344CB8AC3E}">
        <p14:creationId xmlns:p14="http://schemas.microsoft.com/office/powerpoint/2010/main" xmlns="" val="643098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05031"/>
            <a:ext cx="10972800" cy="3833193"/>
          </a:xfrm>
        </p:spPr>
        <p:txBody>
          <a:bodyPr/>
          <a:lstStyle/>
          <a:p>
            <a:pPr marL="0" indent="0">
              <a:buNone/>
            </a:pPr>
            <a:r>
              <a:rPr lang="en-GB" sz="1800" b="1" dirty="0"/>
              <a:t>Note what your customers want</a:t>
            </a:r>
            <a:r>
              <a:rPr lang="en-GB" sz="1800" dirty="0"/>
              <a:t> - If similar queries come up regularly, look at how they can be avoided by changing your processes. If this is not possible, add an </a:t>
            </a:r>
            <a:r>
              <a:rPr lang="en-GB" sz="1800" b="1" dirty="0"/>
              <a:t>FAQ</a:t>
            </a:r>
            <a:r>
              <a:rPr lang="en-GB" sz="1800" dirty="0"/>
              <a:t> section to your website to answer regular queries. </a:t>
            </a:r>
            <a:br>
              <a:rPr lang="en-GB" sz="1800" dirty="0"/>
            </a:br>
            <a:endParaRPr lang="es-ES" sz="1800" dirty="0"/>
          </a:p>
          <a:p>
            <a:pPr marL="0" indent="0">
              <a:buNone/>
            </a:pPr>
            <a:r>
              <a:rPr lang="en-GB" sz="1800" b="1" dirty="0"/>
              <a:t>Watch what customers are saying about your products, campaigns and other activity</a:t>
            </a:r>
            <a:r>
              <a:rPr lang="en-GB" sz="1800" dirty="0"/>
              <a:t>: By measuring the activities of your customers, you can get a clear overview about what they think.</a:t>
            </a:r>
            <a:br>
              <a:rPr lang="en-GB" sz="1800" dirty="0"/>
            </a:br>
            <a:r>
              <a:rPr lang="en-GB" sz="1800" dirty="0"/>
              <a:t/>
            </a:r>
            <a:br>
              <a:rPr lang="en-GB" sz="1800" dirty="0"/>
            </a:br>
            <a:r>
              <a:rPr lang="en-GB" sz="1800" b="1" dirty="0"/>
              <a:t>Consistent Brand Image</a:t>
            </a:r>
            <a:r>
              <a:rPr lang="en-GB" sz="1800" dirty="0"/>
              <a:t> - Using social media for marketing enables your rural business to project your brand image across a variety of different social media platforms. Stay consistent.</a:t>
            </a:r>
            <a:br>
              <a:rPr lang="en-GB" sz="1800" dirty="0"/>
            </a:br>
            <a:r>
              <a:rPr lang="en-GB" sz="1800" dirty="0"/>
              <a:t/>
            </a:r>
            <a:br>
              <a:rPr lang="en-GB" sz="1800" dirty="0"/>
            </a:br>
            <a:r>
              <a:rPr lang="en-GB" sz="1800" b="1" dirty="0"/>
              <a:t>Measure Success by analysing data</a:t>
            </a:r>
            <a:r>
              <a:rPr lang="en-GB" sz="1800" dirty="0"/>
              <a:t> -You can’t determine the success of your social media marketing strategies without tracking data!</a:t>
            </a:r>
            <a:br>
              <a:rPr lang="en-GB" sz="1800" dirty="0"/>
            </a:br>
            <a:endParaRPr lang="es-ES" sz="1800" dirty="0"/>
          </a:p>
          <a:p>
            <a:pPr marL="0" indent="0">
              <a:buNone/>
            </a:pPr>
            <a:r>
              <a:rPr lang="en-GB" sz="1800" dirty="0"/>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
        <p:nvSpPr>
          <p:cNvPr id="7" name="TextBox 6"/>
          <p:cNvSpPr txBox="1"/>
          <p:nvPr/>
        </p:nvSpPr>
        <p:spPr>
          <a:xfrm>
            <a:off x="583319" y="1418891"/>
            <a:ext cx="5092262" cy="584775"/>
          </a:xfrm>
          <a:prstGeom prst="rect">
            <a:avLst/>
          </a:prstGeom>
          <a:noFill/>
        </p:spPr>
        <p:txBody>
          <a:bodyPr wrap="square" rtlCol="0">
            <a:spAutoFit/>
          </a:bodyPr>
          <a:lstStyle/>
          <a:p>
            <a:r>
              <a:rPr lang="en-US" sz="3200" b="1" dirty="0">
                <a:solidFill>
                  <a:srgbClr val="C00000"/>
                </a:solidFill>
              </a:rPr>
              <a:t>Social Networking</a:t>
            </a:r>
            <a:endParaRPr lang="en-IE" sz="3200" b="1" dirty="0">
              <a:solidFill>
                <a:srgbClr val="C00000"/>
              </a:solidFill>
            </a:endParaRPr>
          </a:p>
        </p:txBody>
      </p:sp>
    </p:spTree>
    <p:extLst>
      <p:ext uri="{BB962C8B-B14F-4D97-AF65-F5344CB8AC3E}">
        <p14:creationId xmlns:p14="http://schemas.microsoft.com/office/powerpoint/2010/main" xmlns="" val="14325591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47371"/>
            <a:ext cx="10972800" cy="4258862"/>
          </a:xfrm>
        </p:spPr>
        <p:txBody>
          <a:bodyPr/>
          <a:lstStyle/>
          <a:p>
            <a:pPr marL="0" indent="0">
              <a:buNone/>
            </a:pPr>
            <a:r>
              <a:rPr lang="en-GB" sz="1800" b="1" dirty="0"/>
              <a:t>Strengthen your Facebook network and build a community on Facebook</a:t>
            </a:r>
            <a:r>
              <a:rPr lang="en-GB" sz="1800" dirty="0"/>
              <a:t>. This is where your existing fans and customers meet, so you should engage differently. Ask for friendship to all those institutions and users with your same target.</a:t>
            </a:r>
            <a:br>
              <a:rPr lang="en-GB" sz="1800" dirty="0"/>
            </a:br>
            <a:r>
              <a:rPr lang="en-GB" sz="1800" dirty="0"/>
              <a:t/>
            </a:r>
            <a:br>
              <a:rPr lang="en-GB" sz="1800" dirty="0"/>
            </a:br>
            <a:r>
              <a:rPr lang="en-GB" sz="1800" b="1" dirty="0"/>
              <a:t>Make your tweets stand out</a:t>
            </a:r>
            <a:r>
              <a:rPr lang="en-GB" sz="1800" dirty="0"/>
              <a:t>. If you don't want your posts to get lost in the Twitter stream, make sure to include an image, related link or even an emoji to separate your missives from the torrent of other tweets.</a:t>
            </a:r>
            <a:br>
              <a:rPr lang="en-GB" sz="1800" dirty="0"/>
            </a:br>
            <a:r>
              <a:rPr lang="en-GB" sz="1800" dirty="0"/>
              <a:t/>
            </a:r>
            <a:br>
              <a:rPr lang="en-GB" sz="1800" dirty="0"/>
            </a:br>
            <a:r>
              <a:rPr lang="en-GB" sz="1800" b="1" dirty="0"/>
              <a:t>Boost connections on LinkedIn</a:t>
            </a:r>
            <a:r>
              <a:rPr lang="en-GB" sz="1800" dirty="0"/>
              <a:t>. Increase the contacts in your network by browsing your contacts’ connections. New contacts expose you to an even wider range of people through their friends and business partners.</a:t>
            </a:r>
            <a:br>
              <a:rPr lang="en-GB" sz="1800" dirty="0"/>
            </a:br>
            <a:r>
              <a:rPr lang="en-GB" sz="1800" dirty="0"/>
              <a:t/>
            </a:r>
            <a:br>
              <a:rPr lang="en-GB" sz="1800" dirty="0"/>
            </a:br>
            <a:r>
              <a:rPr lang="en-GB" sz="1800" b="1" dirty="0"/>
              <a:t>Create a Pinterest board or an Instagram profile</a:t>
            </a:r>
            <a:r>
              <a:rPr lang="en-GB" sz="1800" dirty="0"/>
              <a:t>. Make sure it has eye-catching visuals and present your products. Be sure to encourage your followers/customers for additional social amplification of your campaign. </a:t>
            </a:r>
            <a:endParaRPr lang="es-ES" sz="1800" dirty="0"/>
          </a:p>
          <a:p>
            <a:pPr marL="0" indent="0">
              <a:buNone/>
            </a:pPr>
            <a:r>
              <a:rPr lang="en-GB" sz="1800" dirty="0"/>
              <a:t/>
            </a:r>
            <a:br>
              <a:rPr lang="en-GB" sz="1800" dirty="0"/>
            </a:b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extBox 4"/>
          <p:cNvSpPr txBox="1"/>
          <p:nvPr/>
        </p:nvSpPr>
        <p:spPr>
          <a:xfrm>
            <a:off x="583319" y="1418891"/>
            <a:ext cx="5092262" cy="584775"/>
          </a:xfrm>
          <a:prstGeom prst="rect">
            <a:avLst/>
          </a:prstGeom>
          <a:noFill/>
        </p:spPr>
        <p:txBody>
          <a:bodyPr wrap="square" rtlCol="0">
            <a:spAutoFit/>
          </a:bodyPr>
          <a:lstStyle/>
          <a:p>
            <a:r>
              <a:rPr lang="en-US" sz="3200" b="1" dirty="0">
                <a:solidFill>
                  <a:srgbClr val="C00000"/>
                </a:solidFill>
              </a:rPr>
              <a:t>Social Networking</a:t>
            </a:r>
            <a:endParaRPr lang="en-IE" sz="3200" b="1" dirty="0">
              <a:solidFill>
                <a:srgbClr val="C0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Tree>
    <p:extLst>
      <p:ext uri="{BB962C8B-B14F-4D97-AF65-F5344CB8AC3E}">
        <p14:creationId xmlns:p14="http://schemas.microsoft.com/office/powerpoint/2010/main" xmlns="" val="130358084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472" y="1150883"/>
            <a:ext cx="10972800" cy="1143000"/>
          </a:xfrm>
        </p:spPr>
        <p:txBody>
          <a:bodyPr/>
          <a:lstStyle/>
          <a:p>
            <a:pPr algn="l"/>
            <a:r>
              <a:rPr lang="en-IE" sz="3200" b="1" dirty="0">
                <a:solidFill>
                  <a:srgbClr val="C00000"/>
                </a:solidFill>
              </a:rPr>
              <a:t>Tutorials</a:t>
            </a:r>
          </a:p>
        </p:txBody>
      </p:sp>
      <p:sp>
        <p:nvSpPr>
          <p:cNvPr id="3" name="Content Placeholder 2"/>
          <p:cNvSpPr>
            <a:spLocks noGrp="1"/>
          </p:cNvSpPr>
          <p:nvPr>
            <p:ph idx="1"/>
          </p:nvPr>
        </p:nvSpPr>
        <p:spPr>
          <a:xfrm>
            <a:off x="693604" y="2357185"/>
            <a:ext cx="4287700" cy="3586418"/>
          </a:xfrm>
        </p:spPr>
        <p:txBody>
          <a:bodyPr/>
          <a:lstStyle/>
          <a:p>
            <a:pPr marL="0" indent="0">
              <a:buNone/>
            </a:pPr>
            <a:r>
              <a:rPr lang="en-US" sz="2400" dirty="0"/>
              <a:t>How To Make a WordPress Website - 2017 - Create Almost Any Website!</a:t>
            </a:r>
          </a:p>
          <a:p>
            <a:pPr marL="0" indent="0">
              <a:buNone/>
            </a:pPr>
            <a:r>
              <a:rPr lang="en-US" sz="2400" dirty="0"/>
              <a:t>By Tyler Moore</a:t>
            </a:r>
          </a:p>
          <a:p>
            <a:pPr marL="0" indent="0">
              <a:buNone/>
            </a:pPr>
            <a:endParaRPr lang="en-US" sz="2400" dirty="0"/>
          </a:p>
          <a:p>
            <a:pPr marL="0" indent="0">
              <a:buNone/>
            </a:pPr>
            <a:r>
              <a:rPr lang="en-IE" sz="2400" dirty="0">
                <a:hlinkClick r:id="rId2"/>
              </a:rPr>
              <a:t>https://www.youtube.com/watch?v=xiB0HPMy4GE </a:t>
            </a:r>
            <a:endParaRPr lang="en-IE"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pic>
        <p:nvPicPr>
          <p:cNvPr id="6" name="Imagen 5"/>
          <p:cNvPicPr>
            <a:picLocks noChangeAspect="1"/>
          </p:cNvPicPr>
          <p:nvPr/>
        </p:nvPicPr>
        <p:blipFill>
          <a:blip r:embed="rId3"/>
          <a:stretch>
            <a:fillRect/>
          </a:stretch>
        </p:blipFill>
        <p:spPr>
          <a:xfrm>
            <a:off x="5366471" y="2057428"/>
            <a:ext cx="6375797" cy="3886200"/>
          </a:xfrm>
          <a:prstGeom prst="rect">
            <a:avLst/>
          </a:prstGeom>
        </p:spPr>
      </p:pic>
      <p:sp>
        <p:nvSpPr>
          <p:cNvPr id="7"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1200" cap="none" spc="0" normalizeH="0" baseline="0" noProof="0">
                <a:ln>
                  <a:noFill/>
                </a:ln>
                <a:solidFill>
                  <a:srgbClr val="0B0AFD"/>
                </a:solidFill>
                <a:effectLst/>
                <a:uLnTx/>
                <a:uFillTx/>
                <a:latin typeface="+mj-lt"/>
                <a:ea typeface="+mj-ea"/>
                <a:cs typeface="+mj-cs"/>
              </a:rPr>
              <a:t>Website creation and social networking</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5797907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72" y="1072055"/>
            <a:ext cx="10972800" cy="1143000"/>
          </a:xfrm>
        </p:spPr>
        <p:txBody>
          <a:bodyPr/>
          <a:lstStyle/>
          <a:p>
            <a:pPr algn="l"/>
            <a:r>
              <a:rPr lang="en-IE" sz="3200" b="1" dirty="0">
                <a:solidFill>
                  <a:srgbClr val="C00000"/>
                </a:solidFill>
              </a:rPr>
              <a:t>Tutorials</a:t>
            </a:r>
          </a:p>
        </p:txBody>
      </p:sp>
      <p:sp>
        <p:nvSpPr>
          <p:cNvPr id="3" name="Content Placeholder 2"/>
          <p:cNvSpPr>
            <a:spLocks noGrp="1"/>
          </p:cNvSpPr>
          <p:nvPr>
            <p:ph idx="1"/>
          </p:nvPr>
        </p:nvSpPr>
        <p:spPr>
          <a:xfrm>
            <a:off x="677838" y="2420275"/>
            <a:ext cx="4560045" cy="3901711"/>
          </a:xfrm>
        </p:spPr>
        <p:txBody>
          <a:bodyPr/>
          <a:lstStyle/>
          <a:p>
            <a:pPr marL="0" indent="0">
              <a:buNone/>
            </a:pPr>
            <a:r>
              <a:rPr lang="en-US" sz="2800" dirty="0"/>
              <a:t>Do’s and Don'ts when using social networks</a:t>
            </a:r>
          </a:p>
          <a:p>
            <a:pPr marL="0" indent="0">
              <a:buNone/>
            </a:pPr>
            <a:r>
              <a:rPr lang="en-US" sz="2800" dirty="0"/>
              <a:t>By TOSHIBA </a:t>
            </a:r>
            <a:r>
              <a:rPr lang="en-US" sz="2800" dirty="0" err="1"/>
              <a:t>leadinginnovation</a:t>
            </a:r>
            <a:endParaRPr lang="en-US" sz="2800" dirty="0"/>
          </a:p>
          <a:p>
            <a:pPr marL="0" indent="0">
              <a:buNone/>
            </a:pPr>
            <a:endParaRPr lang="en-US" sz="2800" dirty="0"/>
          </a:p>
          <a:p>
            <a:pPr marL="0" indent="0">
              <a:buNone/>
            </a:pPr>
            <a:r>
              <a:rPr lang="en-US" sz="2800" dirty="0">
                <a:hlinkClick r:id="rId2"/>
              </a:rPr>
              <a:t>https://www.youtube.com/watch?v=hqezbib5qpQ</a:t>
            </a:r>
            <a:endParaRPr lang="en-US"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pic>
        <p:nvPicPr>
          <p:cNvPr id="5" name="Imagen 4"/>
          <p:cNvPicPr>
            <a:picLocks noChangeAspect="1"/>
          </p:cNvPicPr>
          <p:nvPr/>
        </p:nvPicPr>
        <p:blipFill>
          <a:blip r:embed="rId3"/>
          <a:stretch>
            <a:fillRect/>
          </a:stretch>
        </p:blipFill>
        <p:spPr>
          <a:xfrm>
            <a:off x="5269416" y="2041891"/>
            <a:ext cx="6111599" cy="3775796"/>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1200" cap="none" spc="0" normalizeH="0" baseline="0" noProof="0">
                <a:ln>
                  <a:noFill/>
                </a:ln>
                <a:solidFill>
                  <a:srgbClr val="0B0AFD"/>
                </a:solidFill>
                <a:effectLst/>
                <a:uLnTx/>
                <a:uFillTx/>
                <a:latin typeface="+mj-lt"/>
                <a:ea typeface="+mj-ea"/>
                <a:cs typeface="+mj-cs"/>
              </a:rPr>
              <a:t>Website creation and social networking</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18628953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Thank you for your attention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End of Module</a:t>
            </a: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803526856"/>
              </p:ext>
            </p:extLst>
          </p:nvPr>
        </p:nvGraphicFramePr>
        <p:xfrm>
          <a:off x="780288" y="2356207"/>
          <a:ext cx="10338816" cy="3379121"/>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a:solidFill>
                            <a:schemeClr val="tx1"/>
                          </a:solidFill>
                        </a:rPr>
                        <a:t>How many 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17</a:t>
                      </a:r>
                      <a:r>
                        <a:rPr lang="en-IE" sz="2400" b="1" dirty="0">
                          <a:solidFill>
                            <a:srgbClr val="336600"/>
                          </a:solidFill>
                        </a:rPr>
                        <a:t> </a:t>
                      </a:r>
                      <a:r>
                        <a:rPr lang="en-IE" sz="2400" b="1" dirty="0">
                          <a:solidFill>
                            <a:schemeClr val="tx1"/>
                          </a:solidFill>
                        </a:rPr>
                        <a:t>slides in total</a:t>
                      </a: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How long to read and listen?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a:solidFill>
                            <a:schemeClr val="tx1"/>
                          </a:solidFill>
                          <a:latin typeface="+mn-lt"/>
                          <a:ea typeface="+mn-ea"/>
                          <a:cs typeface="+mn-cs"/>
                        </a:rPr>
                        <a:t>25</a:t>
                      </a:r>
                      <a:r>
                        <a:rPr lang="en-IE" sz="2400" b="1" dirty="0"/>
                        <a:t> minutes (not including exploring the links provided within slides)</a:t>
                      </a:r>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What is the benefit? </a:t>
                      </a:r>
                      <a:endParaRPr lang="en-IE" sz="2400" dirty="0">
                        <a:solidFill>
                          <a:schemeClr val="tx1"/>
                        </a:solidFill>
                      </a:endParaRPr>
                    </a:p>
                  </a:txBody>
                  <a:tcPr>
                    <a:solidFill>
                      <a:schemeClr val="bg1">
                        <a:lumMod val="75000"/>
                      </a:schemeClr>
                    </a:solidFill>
                  </a:tcPr>
                </a:tc>
                <a:tc>
                  <a:txBody>
                    <a:bodyPr/>
                    <a:lstStyle/>
                    <a:p>
                      <a:r>
                        <a:rPr lang="en-IE" sz="2400" b="1" dirty="0">
                          <a:solidFill>
                            <a:schemeClr val="tx1"/>
                          </a:solidFill>
                        </a:rPr>
                        <a:t>See aim and expected learning in following slides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a:solidFill>
                  <a:srgbClr val="990000"/>
                </a:solidFill>
              </a:rPr>
              <a:t>Overview</a:t>
            </a:r>
            <a:endParaRPr lang="el-GR" sz="3200" dirty="0">
              <a:solidFill>
                <a:srgbClr val="990000"/>
              </a:solidFill>
            </a:endParaRPr>
          </a:p>
        </p:txBody>
      </p:sp>
      <p:sp>
        <p:nvSpPr>
          <p:cNvPr id="11"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8670" y="2127322"/>
            <a:ext cx="8940800" cy="3819645"/>
          </a:xfrm>
        </p:spPr>
        <p:txBody>
          <a:bodyPr/>
          <a:lstStyle/>
          <a:p>
            <a:pPr marL="0" indent="0" algn="ctr">
              <a:lnSpc>
                <a:spcPct val="150000"/>
              </a:lnSpc>
              <a:buNone/>
            </a:pPr>
            <a:r>
              <a:rPr lang="en-GB" b="1" dirty="0"/>
              <a:t>In this unit, we will have a look at some tips for both website creation and social networking.</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2551082" cy="584775"/>
          </a:xfrm>
          <a:prstGeom prst="rect">
            <a:avLst/>
          </a:prstGeom>
        </p:spPr>
        <p:txBody>
          <a:bodyPr wrap="square">
            <a:spAutoFit/>
          </a:bodyPr>
          <a:lstStyle/>
          <a:p>
            <a:r>
              <a:rPr lang="en-IE" sz="3200" b="1" dirty="0">
                <a:solidFill>
                  <a:srgbClr val="990000"/>
                </a:solidFill>
              </a:rPr>
              <a:t>Unit Aim</a:t>
            </a:r>
            <a:endParaRPr lang="el-GR" sz="3200" b="1"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At the end of this module </a:t>
            </a:r>
            <a:r>
              <a:rPr lang="en-IE" sz="2800" b="1" u="sng" dirty="0">
                <a:solidFill>
                  <a:srgbClr val="003366"/>
                </a:solidFill>
              </a:rPr>
              <a:t>you will be able to:</a:t>
            </a:r>
          </a:p>
          <a:p>
            <a:pPr marL="514350" indent="-514350">
              <a:lnSpc>
                <a:spcPct val="150000"/>
              </a:lnSpc>
              <a:buFont typeface="+mj-lt"/>
              <a:buAutoNum type="arabicPeriod"/>
            </a:pPr>
            <a:r>
              <a:rPr lang="en-IE" sz="2800" b="1" dirty="0"/>
              <a:t>Identify the key element for website creation</a:t>
            </a:r>
          </a:p>
          <a:p>
            <a:pPr marL="514350" indent="-514350">
              <a:lnSpc>
                <a:spcPct val="150000"/>
              </a:lnSpc>
              <a:buFont typeface="+mj-lt"/>
              <a:buAutoNum type="arabicPeriod"/>
            </a:pPr>
            <a:r>
              <a:rPr lang="en-IE" sz="2800" b="1" dirty="0"/>
              <a:t>Know what are the best strategies for social networking</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a:solidFill>
                  <a:srgbClr val="990000"/>
                </a:solidFill>
              </a:rPr>
              <a:t>Expected Learning Outcomes</a:t>
            </a:r>
            <a:endParaRPr lang="el-GR" sz="3200"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94678"/>
            <a:ext cx="10972800" cy="4006614"/>
          </a:xfrm>
        </p:spPr>
        <p:txBody>
          <a:bodyPr/>
          <a:lstStyle/>
          <a:p>
            <a:pPr marL="0" indent="0">
              <a:buNone/>
            </a:pPr>
            <a:r>
              <a:rPr lang="en-GB" sz="1800" dirty="0"/>
              <a:t> Websites are nothing more than tools and it is up to you to make them useful. The content and structure you choose for your website must take into account three extremely important criteria, namely: </a:t>
            </a:r>
            <a:r>
              <a:rPr lang="en-GB" sz="1800" b="1" dirty="0"/>
              <a:t>usability</a:t>
            </a:r>
            <a:r>
              <a:rPr lang="en-GB" sz="1800" dirty="0"/>
              <a:t>, </a:t>
            </a:r>
            <a:r>
              <a:rPr lang="en-GB" sz="1800" b="1" dirty="0"/>
              <a:t>user-friendliness</a:t>
            </a:r>
            <a:r>
              <a:rPr lang="en-GB" sz="1800" dirty="0"/>
              <a:t> and </a:t>
            </a:r>
            <a:r>
              <a:rPr lang="en-GB" sz="1800" b="1" dirty="0"/>
              <a:t>accessibility</a:t>
            </a:r>
            <a:r>
              <a:rPr lang="en-GB" sz="1800" dirty="0"/>
              <a:t>. It goes without saying that your website </a:t>
            </a:r>
            <a:r>
              <a:rPr lang="en-GB" sz="1800" b="1" dirty="0"/>
              <a:t>must reflect your</a:t>
            </a:r>
            <a:r>
              <a:rPr lang="en-GB" sz="1800" dirty="0"/>
              <a:t> </a:t>
            </a:r>
            <a:r>
              <a:rPr lang="en-GB" sz="1800" b="1" dirty="0"/>
              <a:t>brand image</a:t>
            </a:r>
            <a:r>
              <a:rPr lang="en-GB" sz="1800" dirty="0"/>
              <a:t>, and it is always interesting to </a:t>
            </a:r>
            <a:r>
              <a:rPr lang="en-GB" sz="1800" b="1" dirty="0"/>
              <a:t>use good photos</a:t>
            </a:r>
            <a:r>
              <a:rPr lang="en-GB" sz="1800" dirty="0"/>
              <a:t> and videos of your rural activities instead of stock photos.</a:t>
            </a:r>
            <a:endParaRPr lang="es-ES" sz="1800" dirty="0"/>
          </a:p>
          <a:p>
            <a:pPr marL="0" indent="0">
              <a:buNone/>
            </a:pPr>
            <a:r>
              <a:rPr lang="en-GB" sz="1800" dirty="0"/>
              <a:t> </a:t>
            </a:r>
            <a:endParaRPr lang="es-ES" sz="1800" dirty="0"/>
          </a:p>
          <a:p>
            <a:pPr marL="0" indent="0">
              <a:buNone/>
            </a:pPr>
            <a:r>
              <a:rPr lang="en-GB" sz="1800" dirty="0"/>
              <a:t>On your website you will need to </a:t>
            </a:r>
            <a:r>
              <a:rPr lang="en-GB" sz="1800" b="1" dirty="0"/>
              <a:t>define clearly your services/products, messages and targets</a:t>
            </a:r>
            <a:r>
              <a:rPr lang="en-GB" sz="1800" dirty="0"/>
              <a:t>. Be careful because there are </a:t>
            </a:r>
            <a:r>
              <a:rPr lang="en-GB" sz="1800" b="1" dirty="0"/>
              <a:t>different types of public</a:t>
            </a:r>
            <a:r>
              <a:rPr lang="en-GB" sz="1800" dirty="0"/>
              <a:t> for any enterprise: </a:t>
            </a:r>
            <a:r>
              <a:rPr lang="en-GB" sz="1800" b="1" dirty="0"/>
              <a:t>buyers, </a:t>
            </a:r>
            <a:r>
              <a:rPr lang="en-GB" sz="1800" b="1" dirty="0" err="1"/>
              <a:t>prescriptors</a:t>
            </a:r>
            <a:r>
              <a:rPr lang="en-GB" sz="1800" b="1" dirty="0"/>
              <a:t>, institutional audiences and general public</a:t>
            </a:r>
            <a:r>
              <a:rPr lang="en-GB" sz="1800" dirty="0"/>
              <a:t>, and your website will have to address all different kind of public. Your users should not get lost.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
        <p:nvSpPr>
          <p:cNvPr id="7" name="TextBox 6"/>
          <p:cNvSpPr txBox="1"/>
          <p:nvPr/>
        </p:nvSpPr>
        <p:spPr>
          <a:xfrm>
            <a:off x="599090" y="1261241"/>
            <a:ext cx="6542689" cy="584775"/>
          </a:xfrm>
          <a:prstGeom prst="rect">
            <a:avLst/>
          </a:prstGeom>
          <a:noFill/>
        </p:spPr>
        <p:txBody>
          <a:bodyPr wrap="square" rtlCol="0">
            <a:spAutoFit/>
          </a:bodyPr>
          <a:lstStyle/>
          <a:p>
            <a:r>
              <a:rPr lang="en-US" sz="3200" b="1" dirty="0">
                <a:solidFill>
                  <a:srgbClr val="C00000"/>
                </a:solidFill>
              </a:rPr>
              <a:t>Website Creation</a:t>
            </a:r>
            <a:endParaRPr lang="en-IE" sz="3200" b="1" dirty="0">
              <a:solidFill>
                <a:srgbClr val="C00000"/>
              </a:solidFill>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73945"/>
            <a:ext cx="10972800" cy="4526855"/>
          </a:xfrm>
        </p:spPr>
        <p:txBody>
          <a:bodyPr/>
          <a:lstStyle/>
          <a:p>
            <a:pPr marL="0" indent="0" algn="just">
              <a:buNone/>
            </a:pPr>
            <a:r>
              <a:rPr lang="en-GB" sz="1800" dirty="0"/>
              <a:t> Before you design and programme your website, it is worth spending a little bit of time thinking about its </a:t>
            </a:r>
            <a:r>
              <a:rPr lang="en-GB" sz="1800" b="1" dirty="0"/>
              <a:t>structure, contents, menus and functionalities</a:t>
            </a:r>
            <a:r>
              <a:rPr lang="en-GB" sz="1800" dirty="0"/>
              <a:t>, but even more important ask yourself </a:t>
            </a:r>
            <a:r>
              <a:rPr lang="en-GB" sz="1800" b="1" dirty="0"/>
              <a:t>what you want to achieve with it and why</a:t>
            </a:r>
            <a:r>
              <a:rPr lang="en-GB" sz="1800" dirty="0"/>
              <a:t>, </a:t>
            </a:r>
            <a:r>
              <a:rPr lang="en-GB" sz="1800" b="1" dirty="0"/>
              <a:t>who is your potential user</a:t>
            </a:r>
            <a:r>
              <a:rPr lang="en-GB" sz="1800" dirty="0"/>
              <a:t>, and </a:t>
            </a:r>
            <a:r>
              <a:rPr lang="en-GB" sz="1800" b="1" dirty="0"/>
              <a:t>what are your key messages</a:t>
            </a:r>
            <a:r>
              <a:rPr lang="en-GB" sz="1800" dirty="0"/>
              <a:t>. </a:t>
            </a:r>
            <a:r>
              <a:rPr lang="en-GB" sz="1800" b="1" dirty="0"/>
              <a:t>Contact details</a:t>
            </a:r>
            <a:r>
              <a:rPr lang="en-GB" sz="1800" dirty="0"/>
              <a:t> (email, phone numbers, fax, address, contact person, skype contact, </a:t>
            </a:r>
            <a:r>
              <a:rPr lang="en-GB" sz="1800" dirty="0" err="1"/>
              <a:t>facebook</a:t>
            </a:r>
            <a:r>
              <a:rPr lang="en-GB" sz="1800" dirty="0"/>
              <a:t>, </a:t>
            </a:r>
            <a:r>
              <a:rPr lang="en-GB" sz="1800" dirty="0" err="1"/>
              <a:t>youtube</a:t>
            </a:r>
            <a:r>
              <a:rPr lang="en-GB" sz="1800" dirty="0"/>
              <a:t>) and menus, must be easily accessible while the user navigates and if your user have to click more than 3 times to get to the information you will lose him/her and you failed.</a:t>
            </a:r>
            <a:endParaRPr lang="es-ES" sz="1800" dirty="0"/>
          </a:p>
          <a:p>
            <a:pPr marL="0" indent="0" algn="just">
              <a:buNone/>
            </a:pPr>
            <a:r>
              <a:rPr lang="en-GB" sz="1800" dirty="0"/>
              <a:t> </a:t>
            </a:r>
            <a:endParaRPr lang="es-ES" sz="1800" dirty="0"/>
          </a:p>
          <a:p>
            <a:pPr marL="0" indent="0" algn="just">
              <a:buNone/>
            </a:pPr>
            <a:r>
              <a:rPr lang="en-GB" sz="1800" dirty="0"/>
              <a:t>It is important that your website </a:t>
            </a:r>
            <a:r>
              <a:rPr lang="en-GB" sz="1800" b="1" dirty="0"/>
              <a:t>is constantly updated</a:t>
            </a:r>
            <a:r>
              <a:rPr lang="en-GB" sz="1800" dirty="0"/>
              <a:t> and lively; otherwise people will think that your rural enterprise is not really “active”. In this sense, it is useful to include a news &amp; agenda section where you can upload news about your activities and services.</a:t>
            </a:r>
            <a:endParaRPr lang="es-ES" sz="1800" dirty="0"/>
          </a:p>
          <a:p>
            <a:pPr marL="0" indent="0" algn="just">
              <a:buNone/>
            </a:pPr>
            <a:r>
              <a:rPr lang="en-GB" sz="1800" dirty="0"/>
              <a:t> </a:t>
            </a:r>
            <a:endParaRPr lang="es-ES" sz="1800" dirty="0"/>
          </a:p>
          <a:p>
            <a:pPr marL="0" indent="0">
              <a:buNone/>
            </a:pPr>
            <a:r>
              <a:rPr lang="en-GB" sz="1800" dirty="0"/>
              <a:t>There are a lot of programs </a:t>
            </a:r>
            <a:r>
              <a:rPr lang="en-GB" sz="1800" b="1" dirty="0"/>
              <a:t>(such as </a:t>
            </a:r>
            <a:r>
              <a:rPr lang="en-GB" sz="1800" b="1" dirty="0" err="1"/>
              <a:t>Artisteer</a:t>
            </a:r>
            <a:r>
              <a:rPr lang="en-GB" sz="1800" b="1" dirty="0"/>
              <a:t>, Dreamweaver</a:t>
            </a:r>
            <a:r>
              <a:rPr lang="en-GB" sz="1800" dirty="0"/>
              <a:t>) and platforms (</a:t>
            </a:r>
            <a:r>
              <a:rPr lang="en-GB" sz="1800" b="1" dirty="0"/>
              <a:t>such as </a:t>
            </a:r>
            <a:r>
              <a:rPr lang="en-GB" sz="1800" b="1" dirty="0" err="1"/>
              <a:t>Wordpress</a:t>
            </a:r>
            <a:r>
              <a:rPr lang="en-GB" sz="1800" b="1" dirty="0"/>
              <a:t>, </a:t>
            </a:r>
            <a:r>
              <a:rPr lang="en-GB" sz="1800" b="1" dirty="0" err="1"/>
              <a:t>Wix</a:t>
            </a:r>
            <a:r>
              <a:rPr lang="en-GB" sz="1800" b="1" dirty="0"/>
              <a:t>, Sitebuilder.com</a:t>
            </a:r>
            <a:r>
              <a:rPr lang="en-GB" sz="1800" dirty="0"/>
              <a:t>) that you can use to create your own website and you can choose among different free templates available online.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
        <p:nvSpPr>
          <p:cNvPr id="7" name="TextBox 6"/>
          <p:cNvSpPr txBox="1"/>
          <p:nvPr/>
        </p:nvSpPr>
        <p:spPr>
          <a:xfrm>
            <a:off x="599090" y="1261241"/>
            <a:ext cx="6542689" cy="584775"/>
          </a:xfrm>
          <a:prstGeom prst="rect">
            <a:avLst/>
          </a:prstGeom>
          <a:noFill/>
        </p:spPr>
        <p:txBody>
          <a:bodyPr wrap="square" rtlCol="0">
            <a:spAutoFit/>
          </a:bodyPr>
          <a:lstStyle/>
          <a:p>
            <a:r>
              <a:rPr lang="en-US" sz="3200" b="1" dirty="0">
                <a:solidFill>
                  <a:srgbClr val="C00000"/>
                </a:solidFill>
              </a:rPr>
              <a:t>Website Creation</a:t>
            </a:r>
            <a:endParaRPr lang="en-IE" sz="3200" b="1" dirty="0">
              <a:solidFill>
                <a:srgbClr val="C00000"/>
              </a:solidFill>
            </a:endParaRPr>
          </a:p>
        </p:txBody>
      </p:sp>
    </p:spTree>
    <p:extLst>
      <p:ext uri="{BB962C8B-B14F-4D97-AF65-F5344CB8AC3E}">
        <p14:creationId xmlns:p14="http://schemas.microsoft.com/office/powerpoint/2010/main" xmlns="" val="15883783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2662" y="2015805"/>
            <a:ext cx="10972800" cy="4180034"/>
          </a:xfrm>
        </p:spPr>
        <p:txBody>
          <a:bodyPr/>
          <a:lstStyle/>
          <a:p>
            <a:pPr marL="0" indent="0">
              <a:buNone/>
            </a:pPr>
            <a:r>
              <a:rPr lang="en-GB" sz="1800" dirty="0"/>
              <a:t>Another very important factor in website creation is positioning, here are some steps to improve your search engine positioning: </a:t>
            </a:r>
            <a:endParaRPr lang="es-ES" sz="1800" dirty="0"/>
          </a:p>
          <a:p>
            <a:pPr marL="0" indent="0">
              <a:buNone/>
            </a:pPr>
            <a:r>
              <a:rPr lang="en-GB" sz="1800" dirty="0"/>
              <a:t> </a:t>
            </a:r>
            <a:endParaRPr lang="es-ES" sz="1800" dirty="0"/>
          </a:p>
          <a:p>
            <a:pPr marL="0" indent="0">
              <a:buNone/>
            </a:pPr>
            <a:r>
              <a:rPr lang="en-GB" sz="1800" b="1" dirty="0"/>
              <a:t>Choosing Keywords</a:t>
            </a:r>
            <a:r>
              <a:rPr lang="en-GB" sz="1800" dirty="0"/>
              <a:t>: This is perhaps the most important step of the process as incorrectly targeting phrases can result in traffic that is not interested in your product. Keyword density or frequency should be around 2-6% of total text, but natural writing is the best way to go. </a:t>
            </a:r>
            <a:endParaRPr lang="es-ES" sz="1800" dirty="0"/>
          </a:p>
          <a:p>
            <a:pPr marL="0" indent="0">
              <a:buNone/>
            </a:pPr>
            <a:r>
              <a:rPr lang="en-GB" sz="1800" dirty="0"/>
              <a:t> </a:t>
            </a:r>
            <a:endParaRPr lang="es-ES" sz="1800" dirty="0"/>
          </a:p>
          <a:p>
            <a:pPr marL="0" indent="0">
              <a:buNone/>
            </a:pPr>
            <a:r>
              <a:rPr lang="en-GB" sz="1800" b="1" dirty="0"/>
              <a:t>Site Content</a:t>
            </a:r>
            <a:r>
              <a:rPr lang="en-GB" sz="1800" dirty="0"/>
              <a:t>: Even before starting optimizing websites get a good deal of new content, since it can be helpful for positioning purposes. </a:t>
            </a:r>
            <a:endParaRPr lang="es-ES" sz="1800" dirty="0"/>
          </a:p>
          <a:p>
            <a:pPr marL="0" indent="0">
              <a:buNone/>
            </a:pPr>
            <a:r>
              <a:rPr lang="en-GB" sz="1800" dirty="0"/>
              <a:t> </a:t>
            </a:r>
            <a:endParaRPr lang="es-ES" sz="1800" dirty="0"/>
          </a:p>
          <a:p>
            <a:pPr marL="0" indent="0">
              <a:buNone/>
            </a:pPr>
            <a:r>
              <a:rPr lang="en-GB" sz="1800" b="1" dirty="0"/>
              <a:t>Site Structure</a:t>
            </a:r>
            <a:r>
              <a:rPr lang="en-GB" sz="1800" dirty="0"/>
              <a:t>: Create a site that is easily read and traversed by the search engines is crucial. To adequately structure your website you must "think like a search engine spider". A search engine spider reads your web page like you would read a book.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extBox 4"/>
          <p:cNvSpPr txBox="1"/>
          <p:nvPr/>
        </p:nvSpPr>
        <p:spPr>
          <a:xfrm>
            <a:off x="599090" y="1261241"/>
            <a:ext cx="6542689" cy="584775"/>
          </a:xfrm>
          <a:prstGeom prst="rect">
            <a:avLst/>
          </a:prstGeom>
          <a:noFill/>
        </p:spPr>
        <p:txBody>
          <a:bodyPr wrap="square" rtlCol="0">
            <a:spAutoFit/>
          </a:bodyPr>
          <a:lstStyle/>
          <a:p>
            <a:r>
              <a:rPr lang="en-US" sz="3200" b="1" dirty="0">
                <a:solidFill>
                  <a:srgbClr val="C00000"/>
                </a:solidFill>
              </a:rPr>
              <a:t>Website Creation</a:t>
            </a:r>
            <a:endParaRPr lang="en-IE" sz="3200" b="1" dirty="0">
              <a:solidFill>
                <a:srgbClr val="C0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Tree>
    <p:extLst>
      <p:ext uri="{BB962C8B-B14F-4D97-AF65-F5344CB8AC3E}">
        <p14:creationId xmlns:p14="http://schemas.microsoft.com/office/powerpoint/2010/main" xmlns="" val="22626559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68095"/>
            <a:ext cx="10972800" cy="3123745"/>
          </a:xfrm>
        </p:spPr>
        <p:txBody>
          <a:bodyPr/>
          <a:lstStyle/>
          <a:p>
            <a:pPr marL="0" indent="0">
              <a:buNone/>
            </a:pPr>
            <a:r>
              <a:rPr lang="en-GB" sz="1700" b="1" dirty="0" err="1"/>
              <a:t>Metatags</a:t>
            </a:r>
            <a:r>
              <a:rPr lang="en-GB" sz="1700" dirty="0"/>
              <a:t>: Metatags are located in the HTML source code of a web page that detail administrative information about a web site/page. Some information is also scanned by portals, directories, and search engines and is also listed in the web site´s description. </a:t>
            </a:r>
            <a:endParaRPr lang="es-ES" sz="1700" dirty="0"/>
          </a:p>
          <a:p>
            <a:pPr marL="0" indent="0">
              <a:buNone/>
            </a:pPr>
            <a:r>
              <a:rPr lang="en-GB" sz="1700" dirty="0"/>
              <a:t> </a:t>
            </a:r>
            <a:endParaRPr lang="es-ES" sz="1700" dirty="0"/>
          </a:p>
          <a:p>
            <a:pPr marL="0" indent="0">
              <a:buNone/>
            </a:pPr>
            <a:r>
              <a:rPr lang="en-GB" sz="1700" b="1" dirty="0"/>
              <a:t>Add metadata to images</a:t>
            </a:r>
            <a:r>
              <a:rPr lang="en-GB" sz="1700" dirty="0"/>
              <a:t>: with the &lt; alt &gt; or &lt; title &gt; tag and include/reinforce keywords. </a:t>
            </a:r>
            <a:endParaRPr lang="es-ES" sz="1700" dirty="0"/>
          </a:p>
          <a:p>
            <a:pPr marL="0" indent="0">
              <a:buNone/>
            </a:pPr>
            <a:r>
              <a:rPr lang="en-GB" sz="1700" dirty="0"/>
              <a:t> </a:t>
            </a:r>
            <a:endParaRPr lang="es-ES" sz="1700" dirty="0"/>
          </a:p>
          <a:p>
            <a:pPr marL="0" indent="0">
              <a:buNone/>
            </a:pPr>
            <a:r>
              <a:rPr lang="en-GB" sz="1700" b="1" dirty="0"/>
              <a:t>Optimization</a:t>
            </a:r>
            <a:r>
              <a:rPr lang="en-GB" sz="1700" dirty="0"/>
              <a:t>: Once you have your keyword targets, your content created and your site structure established you must think about the optimization of your content. The rule is: put your keywords in the content as much as you can while keeping it readable to a human visitor.</a:t>
            </a:r>
            <a:endParaRPr lang="es-ES" sz="1700" dirty="0"/>
          </a:p>
          <a:p>
            <a:pPr marL="0" indent="0">
              <a:buNone/>
            </a:pPr>
            <a:r>
              <a:rPr lang="en-GB" sz="1700" dirty="0"/>
              <a:t> </a:t>
            </a:r>
            <a:endParaRPr lang="es-ES" sz="1700" dirty="0"/>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
        <p:nvSpPr>
          <p:cNvPr id="7" name="TextBox 6"/>
          <p:cNvSpPr txBox="1"/>
          <p:nvPr/>
        </p:nvSpPr>
        <p:spPr>
          <a:xfrm>
            <a:off x="599090" y="1261241"/>
            <a:ext cx="6542689" cy="584775"/>
          </a:xfrm>
          <a:prstGeom prst="rect">
            <a:avLst/>
          </a:prstGeom>
          <a:noFill/>
        </p:spPr>
        <p:txBody>
          <a:bodyPr wrap="square" rtlCol="0">
            <a:spAutoFit/>
          </a:bodyPr>
          <a:lstStyle/>
          <a:p>
            <a:r>
              <a:rPr lang="en-US" sz="3200" b="1" dirty="0">
                <a:solidFill>
                  <a:srgbClr val="C00000"/>
                </a:solidFill>
              </a:rPr>
              <a:t>Website Creation</a:t>
            </a:r>
            <a:endParaRPr lang="en-IE" sz="3200" b="1" dirty="0">
              <a:solidFill>
                <a:srgbClr val="C00000"/>
              </a:solidFill>
            </a:endParaRPr>
          </a:p>
        </p:txBody>
      </p:sp>
    </p:spTree>
    <p:extLst>
      <p:ext uri="{BB962C8B-B14F-4D97-AF65-F5344CB8AC3E}">
        <p14:creationId xmlns:p14="http://schemas.microsoft.com/office/powerpoint/2010/main" xmlns="" val="15184366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520351"/>
            <a:ext cx="10972800" cy="2887262"/>
          </a:xfrm>
        </p:spPr>
        <p:txBody>
          <a:bodyPr/>
          <a:lstStyle/>
          <a:p>
            <a:pPr marL="0" indent="0">
              <a:buNone/>
            </a:pPr>
            <a:r>
              <a:rPr lang="en-GB" sz="1700" b="1" dirty="0"/>
              <a:t>Internal Linking</a:t>
            </a:r>
            <a:r>
              <a:rPr lang="en-GB" sz="1700" dirty="0"/>
              <a:t>: To ensure that your website gets fully indexed make sure that the spiders have an easy path through your website. Text links make the best choice as the anchor text (the actual words used to link to a specific page). Make sure you create a sitemap to all your internal pages and link to it from your homepage to increase indexing. </a:t>
            </a:r>
            <a:endParaRPr lang="es-ES" sz="1700" dirty="0"/>
          </a:p>
          <a:p>
            <a:pPr marL="0" indent="0">
              <a:buNone/>
            </a:pPr>
            <a:r>
              <a:rPr lang="en-GB" sz="1700" dirty="0"/>
              <a:t> </a:t>
            </a:r>
            <a:endParaRPr lang="es-ES" sz="1700" dirty="0"/>
          </a:p>
          <a:p>
            <a:pPr marL="0" indent="0">
              <a:buNone/>
            </a:pPr>
            <a:r>
              <a:rPr lang="en-GB" sz="1700" b="1" dirty="0"/>
              <a:t>Human Testing</a:t>
            </a:r>
            <a:r>
              <a:rPr lang="en-GB" sz="1700" dirty="0"/>
              <a:t>: Once you have your site, it´s optimized and you have your navigation in place, the next step is to put it past someone who has never seen your site before. Ask them to find specific information and see how long it takes. </a:t>
            </a:r>
            <a:endParaRPr lang="es-ES" sz="1700" dirty="0"/>
          </a:p>
          <a:p>
            <a:pPr marL="0" indent="0">
              <a:buNone/>
            </a:pPr>
            <a:endParaRPr lang="es-E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extBox 4"/>
          <p:cNvSpPr txBox="1"/>
          <p:nvPr/>
        </p:nvSpPr>
        <p:spPr>
          <a:xfrm>
            <a:off x="599090" y="1261241"/>
            <a:ext cx="6542689" cy="584775"/>
          </a:xfrm>
          <a:prstGeom prst="rect">
            <a:avLst/>
          </a:prstGeom>
          <a:noFill/>
        </p:spPr>
        <p:txBody>
          <a:bodyPr wrap="square" rtlCol="0">
            <a:spAutoFit/>
          </a:bodyPr>
          <a:lstStyle/>
          <a:p>
            <a:r>
              <a:rPr lang="en-US" sz="3200" b="1" dirty="0">
                <a:solidFill>
                  <a:srgbClr val="C00000"/>
                </a:solidFill>
              </a:rPr>
              <a:t>Website Creation</a:t>
            </a:r>
            <a:endParaRPr lang="en-IE" sz="3200" b="1" dirty="0">
              <a:solidFill>
                <a:srgbClr val="C00000"/>
              </a:solidFill>
            </a:endParaRPr>
          </a:p>
        </p:txBody>
      </p:sp>
      <p:sp>
        <p:nvSpPr>
          <p:cNvPr id="7" name="Title 1"/>
          <p:cNvSpPr>
            <a:spLocks noGrp="1"/>
          </p:cNvSpPr>
          <p:nvPr>
            <p:ph type="title"/>
          </p:nvPr>
        </p:nvSpPr>
        <p:spPr>
          <a:xfrm>
            <a:off x="1041779" y="0"/>
            <a:ext cx="10972800" cy="1143000"/>
          </a:xfrm>
        </p:spPr>
        <p:txBody>
          <a:bodyPr/>
          <a:lstStyle/>
          <a:p>
            <a:pPr algn="r"/>
            <a:r>
              <a:rPr lang="en-GB" sz="3200" b="1" dirty="0">
                <a:solidFill>
                  <a:srgbClr val="0B0AFD"/>
                </a:solidFill>
              </a:rPr>
              <a:t>Website creation and social networking</a:t>
            </a:r>
            <a:endParaRPr lang="en-IE" sz="3200" b="1" dirty="0">
              <a:solidFill>
                <a:srgbClr val="0B0AFD"/>
              </a:solidFill>
            </a:endParaRPr>
          </a:p>
        </p:txBody>
      </p:sp>
    </p:spTree>
    <p:extLst>
      <p:ext uri="{BB962C8B-B14F-4D97-AF65-F5344CB8AC3E}">
        <p14:creationId xmlns:p14="http://schemas.microsoft.com/office/powerpoint/2010/main" xmlns="" val="1080372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4151</TotalTime>
  <Words>642</Words>
  <Application>Microsoft Office PowerPoint</Application>
  <PresentationFormat>Custom</PresentationFormat>
  <Paragraphs>117</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1557</vt:lpstr>
      <vt:lpstr>Slide 1</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Website creation and social networking</vt:lpstr>
      <vt:lpstr>Tutorials</vt:lpstr>
      <vt:lpstr>Tutorials</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 Website creation and social networking</dc:title>
  <dc:creator>IRL_01</dc:creator>
  <cp:lastModifiedBy>irl</cp:lastModifiedBy>
  <cp:revision>6</cp:revision>
  <cp:lastPrinted>2017-05-04T12:44:09Z</cp:lastPrinted>
  <dcterms:created xsi:type="dcterms:W3CDTF">2016-01-12T16:45:47Z</dcterms:created>
  <dcterms:modified xsi:type="dcterms:W3CDTF">2017-10-19T08:26:12Z</dcterms:modified>
</cp:coreProperties>
</file>