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19"/>
  </p:notesMasterIdLst>
  <p:handoutMasterIdLst>
    <p:handoutMasterId r:id="rId20"/>
  </p:handoutMasterIdLst>
  <p:sldIdLst>
    <p:sldId id="378" r:id="rId2"/>
    <p:sldId id="396" r:id="rId3"/>
    <p:sldId id="407" r:id="rId4"/>
    <p:sldId id="380" r:id="rId5"/>
    <p:sldId id="381" r:id="rId6"/>
    <p:sldId id="408" r:id="rId7"/>
    <p:sldId id="409" r:id="rId8"/>
    <p:sldId id="410" r:id="rId9"/>
    <p:sldId id="411" r:id="rId10"/>
    <p:sldId id="412" r:id="rId11"/>
    <p:sldId id="413" r:id="rId12"/>
    <p:sldId id="414" r:id="rId13"/>
    <p:sldId id="415" r:id="rId14"/>
    <p:sldId id="416" r:id="rId15"/>
    <p:sldId id="417" r:id="rId16"/>
    <p:sldId id="418" r:id="rId17"/>
    <p:sldId id="394" r:id="rId1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B0AFD"/>
    <a:srgbClr val="990000"/>
    <a:srgbClr val="003366"/>
    <a:srgbClr val="000066"/>
    <a:srgbClr val="CC6600"/>
    <a:srgbClr val="FFFFCC"/>
    <a:srgbClr val="FF9900"/>
    <a:srgbClr val="336600"/>
    <a:srgbClr val="333300"/>
    <a:srgbClr val="7EA73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974" autoAdjust="0"/>
  </p:normalViewPr>
  <p:slideViewPr>
    <p:cSldViewPr snapToGrid="0">
      <p:cViewPr varScale="1">
        <p:scale>
          <a:sx n="69" d="100"/>
          <a:sy n="69" d="100"/>
        </p:scale>
        <p:origin x="-690" y="-108"/>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347" cy="498215"/>
          </a:xfrm>
          <a:prstGeom prst="rect">
            <a:avLst/>
          </a:prstGeom>
        </p:spPr>
        <p:txBody>
          <a:bodyPr vert="horz" lIns="91467" tIns="45734" rIns="91467" bIns="45734" rtlCol="0"/>
          <a:lstStyle>
            <a:lvl1pPr algn="l">
              <a:defRPr sz="1200"/>
            </a:lvl1pPr>
          </a:lstStyle>
          <a:p>
            <a:endParaRPr lang="es-ES"/>
          </a:p>
        </p:txBody>
      </p:sp>
      <p:sp>
        <p:nvSpPr>
          <p:cNvPr id="3" name="Marcador de fecha 2"/>
          <p:cNvSpPr>
            <a:spLocks noGrp="1"/>
          </p:cNvSpPr>
          <p:nvPr>
            <p:ph type="dt" sz="quarter" idx="1"/>
          </p:nvPr>
        </p:nvSpPr>
        <p:spPr>
          <a:xfrm>
            <a:off x="3851343" y="0"/>
            <a:ext cx="2946347" cy="498215"/>
          </a:xfrm>
          <a:prstGeom prst="rect">
            <a:avLst/>
          </a:prstGeom>
        </p:spPr>
        <p:txBody>
          <a:bodyPr vert="horz" lIns="91467" tIns="45734" rIns="91467" bIns="45734" rtlCol="0"/>
          <a:lstStyle>
            <a:lvl1pPr algn="r">
              <a:defRPr sz="1200"/>
            </a:lvl1pPr>
          </a:lstStyle>
          <a:p>
            <a:fld id="{A9379DA7-FA97-44F4-AAA7-F141050A0376}" type="datetimeFigureOut">
              <a:rPr lang="es-ES" smtClean="0"/>
              <a:pPr/>
              <a:t>19/10/2017</a:t>
            </a:fld>
            <a:endParaRPr lang="es-ES"/>
          </a:p>
        </p:txBody>
      </p:sp>
      <p:sp>
        <p:nvSpPr>
          <p:cNvPr id="4" name="Marcador de pie de página 3"/>
          <p:cNvSpPr>
            <a:spLocks noGrp="1"/>
          </p:cNvSpPr>
          <p:nvPr>
            <p:ph type="ftr" sz="quarter" idx="2"/>
          </p:nvPr>
        </p:nvSpPr>
        <p:spPr>
          <a:xfrm>
            <a:off x="1" y="9431601"/>
            <a:ext cx="2946347" cy="498214"/>
          </a:xfrm>
          <a:prstGeom prst="rect">
            <a:avLst/>
          </a:prstGeom>
        </p:spPr>
        <p:txBody>
          <a:bodyPr vert="horz" lIns="91467" tIns="45734" rIns="91467" bIns="45734"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1343" y="9431601"/>
            <a:ext cx="2946347" cy="498214"/>
          </a:xfrm>
          <a:prstGeom prst="rect">
            <a:avLst/>
          </a:prstGeom>
        </p:spPr>
        <p:txBody>
          <a:bodyPr vert="horz" lIns="91467" tIns="45734" rIns="91467" bIns="45734" rtlCol="0" anchor="b"/>
          <a:lstStyle>
            <a:lvl1pPr algn="r">
              <a:defRPr sz="1200"/>
            </a:lvl1pPr>
          </a:lstStyle>
          <a:p>
            <a:fld id="{14CCA340-183A-47C4-BAA3-F60897284D44}" type="slidenum">
              <a:rPr lang="es-ES" smtClean="0"/>
              <a:pPr/>
              <a:t>‹#›</a:t>
            </a:fld>
            <a:endParaRPr lang="es-ES"/>
          </a:p>
        </p:txBody>
      </p:sp>
    </p:spTree>
    <p:extLst>
      <p:ext uri="{BB962C8B-B14F-4D97-AF65-F5344CB8AC3E}">
        <p14:creationId xmlns=""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6347" cy="496491"/>
          </a:xfrm>
          <a:prstGeom prst="rect">
            <a:avLst/>
          </a:prstGeom>
        </p:spPr>
        <p:txBody>
          <a:bodyPr vert="horz" lIns="91467" tIns="45734" rIns="91467" bIns="45734" rtlCol="0"/>
          <a:lstStyle>
            <a:lvl1pPr algn="l">
              <a:defRPr sz="1200"/>
            </a:lvl1pPr>
          </a:lstStyle>
          <a:p>
            <a:endParaRPr lang="es-ES"/>
          </a:p>
        </p:txBody>
      </p:sp>
      <p:sp>
        <p:nvSpPr>
          <p:cNvPr id="3" name="2 Marcador de fecha"/>
          <p:cNvSpPr>
            <a:spLocks noGrp="1"/>
          </p:cNvSpPr>
          <p:nvPr>
            <p:ph type="dt" idx="1"/>
          </p:nvPr>
        </p:nvSpPr>
        <p:spPr>
          <a:xfrm>
            <a:off x="3851343" y="1"/>
            <a:ext cx="2946347" cy="496491"/>
          </a:xfrm>
          <a:prstGeom prst="rect">
            <a:avLst/>
          </a:prstGeom>
        </p:spPr>
        <p:txBody>
          <a:bodyPr vert="horz" lIns="91467" tIns="45734" rIns="91467" bIns="45734" rtlCol="0"/>
          <a:lstStyle>
            <a:lvl1pPr algn="r">
              <a:defRPr sz="1200"/>
            </a:lvl1pPr>
          </a:lstStyle>
          <a:p>
            <a:fld id="{E29DEA65-EA00-4373-B68E-8F3E704452D4}" type="datetimeFigureOut">
              <a:rPr lang="es-ES" smtClean="0"/>
              <a:pPr/>
              <a:t>19/10/2017</a:t>
            </a:fld>
            <a:endParaRPr lang="es-ES"/>
          </a:p>
        </p:txBody>
      </p:sp>
      <p:sp>
        <p:nvSpPr>
          <p:cNvPr id="4" name="3 Marcador de imagen de diapositiva"/>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467" tIns="45734" rIns="91467" bIns="45734" rtlCol="0" anchor="ctr"/>
          <a:lstStyle/>
          <a:p>
            <a:endParaRPr lang="es-ES"/>
          </a:p>
        </p:txBody>
      </p:sp>
      <p:sp>
        <p:nvSpPr>
          <p:cNvPr id="5" name="4 Marcador de notas"/>
          <p:cNvSpPr>
            <a:spLocks noGrp="1"/>
          </p:cNvSpPr>
          <p:nvPr>
            <p:ph type="body" sz="quarter" idx="3"/>
          </p:nvPr>
        </p:nvSpPr>
        <p:spPr>
          <a:xfrm>
            <a:off x="679927" y="4716662"/>
            <a:ext cx="5439410" cy="4468416"/>
          </a:xfrm>
          <a:prstGeom prst="rect">
            <a:avLst/>
          </a:prstGeom>
        </p:spPr>
        <p:txBody>
          <a:bodyPr vert="horz" lIns="91467" tIns="45734" rIns="91467" bIns="457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31600"/>
            <a:ext cx="2946347" cy="496491"/>
          </a:xfrm>
          <a:prstGeom prst="rect">
            <a:avLst/>
          </a:prstGeom>
        </p:spPr>
        <p:txBody>
          <a:bodyPr vert="horz" lIns="91467" tIns="45734" rIns="91467" bIns="4573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343" y="9431600"/>
            <a:ext cx="2946347" cy="496491"/>
          </a:xfrm>
          <a:prstGeom prst="rect">
            <a:avLst/>
          </a:prstGeom>
        </p:spPr>
        <p:txBody>
          <a:bodyPr vert="horz" lIns="91467" tIns="45734" rIns="91467" bIns="45734" rtlCol="0" anchor="b"/>
          <a:lstStyle>
            <a:lvl1pPr algn="r">
              <a:defRPr sz="1200"/>
            </a:lvl1pPr>
          </a:lstStyle>
          <a:p>
            <a:fld id="{28D29B66-A038-4162-BFCC-D303C9D413C7}" type="slidenum">
              <a:rPr lang="es-ES" smtClean="0"/>
              <a:pPr/>
              <a:t>‹#›</a:t>
            </a:fld>
            <a:endParaRPr lang="es-ES"/>
          </a:p>
        </p:txBody>
      </p:sp>
    </p:spTree>
    <p:extLst>
      <p:ext uri="{BB962C8B-B14F-4D97-AF65-F5344CB8AC3E}">
        <p14:creationId xmlns=""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pic>
        <p:nvPicPr>
          <p:cNvPr id="7" name="Pictur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 xmlns:p14="http://schemas.microsoft.com/office/powerpoint/2010/main" val="29228349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n-US" smtClean="0"/>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a:t>
            </a:fld>
            <a:endParaRPr lang="en-US" dirty="0"/>
          </a:p>
        </p:txBody>
      </p:sp>
    </p:spTree>
    <p:extLst>
      <p:ext uri="{BB962C8B-B14F-4D97-AF65-F5344CB8AC3E}">
        <p14:creationId xmlns="" xmlns:p14="http://schemas.microsoft.com/office/powerpoint/2010/main" val="2124757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smtClean="0"/>
              <a:t>Click to edit Master title style</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08951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 xmlns:p14="http://schemas.microsoft.com/office/powerpoint/2010/main" val="14048716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710512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1928327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n-US" smtClean="0"/>
              <a:t>Click to edit Master title style</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arcador de contenido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Marcador de contenido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826649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639141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697934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2714210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639808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griculture.gov.ie/agfoodiehelpvideos/animalidentificationmovementaimtutorialvideo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I0N8Di5bopY"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h4nLPuI7yow"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gfood.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NvKob_zaWo"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rXPcaRlBqo" TargetMode="External"/><Relationship Id="rId2" Type="http://schemas.openxmlformats.org/officeDocument/2006/relationships/hyperlink" Target="https://youtu.be/MIAQzf6SOj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6333" y="311355"/>
            <a:ext cx="7268901" cy="1477328"/>
          </a:xfrm>
          <a:prstGeom prst="rect">
            <a:avLst/>
          </a:prstGeom>
          <a:noFill/>
        </p:spPr>
        <p:txBody>
          <a:bodyPr wrap="square" rtlCol="0">
            <a:spAutoFit/>
          </a:bodyPr>
          <a:lstStyle/>
          <a:p>
            <a:r>
              <a:rPr lang="en-US" altLang="es-ES" sz="3600" b="1" dirty="0">
                <a:latin typeface="Calibri" pitchFamily="34" charset="0"/>
              </a:rPr>
              <a:t>MICRO: </a:t>
            </a:r>
            <a:r>
              <a:rPr lang="en-IE" altLang="es-ES" sz="3600" b="1" dirty="0">
                <a:latin typeface="Calibri" pitchFamily="34" charset="0"/>
              </a:rPr>
              <a:t>Enhancing Competitiveness of Micro-enterprises in Rural Areas</a:t>
            </a:r>
            <a:r>
              <a:rPr lang="en-IE" altLang="es-ES" b="1" dirty="0">
                <a:latin typeface="Calibri" pitchFamily="34" charset="0"/>
              </a:rPr>
              <a:t/>
            </a:r>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en-IE" dirty="0"/>
              <a:t>Prepared </a:t>
            </a:r>
            <a:r>
              <a:rPr lang="en-IE" dirty="0" smtClean="0"/>
              <a:t>by the </a:t>
            </a:r>
            <a:r>
              <a:rPr lang="en-US" dirty="0" smtClean="0"/>
              <a:t>Consortium for the project: </a:t>
            </a:r>
            <a:r>
              <a:rPr lang="en-US" sz="1600" i="1" dirty="0" smtClean="0"/>
              <a:t>“Irish Rural Link – National University of Ireland </a:t>
            </a:r>
            <a:r>
              <a:rPr lang="en-US" sz="1600" i="1" dirty="0" err="1" smtClean="0"/>
              <a:t>Maynooth</a:t>
            </a:r>
            <a:r>
              <a:rPr lang="en-US" sz="1600" i="1" dirty="0" smtClean="0"/>
              <a:t>- CDI – EEO GROUP SA- IHF </a:t>
            </a:r>
            <a:r>
              <a:rPr lang="en-US" sz="1600" i="1" dirty="0" err="1" smtClean="0"/>
              <a:t>asbl</a:t>
            </a:r>
            <a:r>
              <a:rPr lang="en-US" sz="1600" i="1" dirty="0" smtClean="0"/>
              <a:t> – IDP - Internet Web Solutions SL”</a:t>
            </a:r>
            <a:endParaRPr lang="en-IE" sz="1600" i="1" dirty="0"/>
          </a:p>
        </p:txBody>
      </p:sp>
      <p:sp>
        <p:nvSpPr>
          <p:cNvPr id="8" name="Title 1"/>
          <p:cNvSpPr txBox="1">
            <a:spLocks/>
          </p:cNvSpPr>
          <p:nvPr/>
        </p:nvSpPr>
        <p:spPr bwMode="auto">
          <a:xfrm>
            <a:off x="1374146" y="2471353"/>
            <a:ext cx="9144000" cy="1435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lgn="ctr" defTabSz="914400" fontAlgn="base">
              <a:spcBef>
                <a:spcPct val="0"/>
              </a:spcBef>
              <a:spcAft>
                <a:spcPct val="0"/>
              </a:spcAf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Module No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9: </a:t>
            </a:r>
            <a:r>
              <a:rPr lang="en-US" sz="2800" b="1" dirty="0" smtClean="0">
                <a:solidFill>
                  <a:srgbClr val="336600"/>
                </a:solidFill>
              </a:rPr>
              <a:t>ICT Literacy for Rural Micro-enterprises </a:t>
            </a:r>
            <a:br>
              <a:rPr lang="en-US" sz="2800" b="1" dirty="0" smtClean="0">
                <a:solidFill>
                  <a:srgbClr val="336600"/>
                </a:solidFill>
              </a:rPr>
            </a:br>
            <a:endParaRPr kumimoji="0" lang="en-IE" sz="2800" b="1" i="0" u="none" strike="noStrike" kern="1200" cap="none" spc="0" normalizeH="0" baseline="0" noProof="0" dirty="0">
              <a:ln>
                <a:noFill/>
              </a:ln>
              <a:solidFill>
                <a:srgbClr val="336600"/>
              </a:solidFill>
              <a:effectLst/>
              <a:uLnTx/>
              <a:uFillTx/>
              <a:latin typeface="+mj-lt"/>
              <a:ea typeface="+mj-ea"/>
              <a:cs typeface="+mj-cs"/>
            </a:endParaRPr>
          </a:p>
        </p:txBody>
      </p:sp>
    </p:spTree>
    <p:extLst>
      <p:ext uri="{BB962C8B-B14F-4D97-AF65-F5344CB8AC3E}">
        <p14:creationId xmlns="" xmlns:p14="http://schemas.microsoft.com/office/powerpoint/2010/main" val="3539721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5" name="Title 1"/>
          <p:cNvSpPr>
            <a:spLocks noGrp="1"/>
          </p:cNvSpPr>
          <p:nvPr>
            <p:ph type="title"/>
          </p:nvPr>
        </p:nvSpPr>
        <p:spPr>
          <a:xfrm>
            <a:off x="345977" y="1103586"/>
            <a:ext cx="6885140" cy="1143000"/>
          </a:xfrm>
        </p:spPr>
        <p:txBody>
          <a:bodyPr/>
          <a:lstStyle/>
          <a:p>
            <a:pPr algn="l"/>
            <a:r>
              <a:rPr lang="en-US" sz="3200" b="1" dirty="0" smtClean="0">
                <a:solidFill>
                  <a:srgbClr val="C00000"/>
                </a:solidFill>
              </a:rPr>
              <a:t>Animal Identification and Movement (AIM) </a:t>
            </a:r>
          </a:p>
        </p:txBody>
      </p:sp>
      <p:sp>
        <p:nvSpPr>
          <p:cNvPr id="6" name="Text Placeholder 3"/>
          <p:cNvSpPr txBox="1">
            <a:spLocks/>
          </p:cNvSpPr>
          <p:nvPr/>
        </p:nvSpPr>
        <p:spPr>
          <a:xfrm>
            <a:off x="720436" y="2347410"/>
            <a:ext cx="4052649" cy="381692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 Learn how to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sign up to use the bovine electronic herd register</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 view your herd profile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view movements into and out of your herd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 register calves online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what to do if you don’t receive an animal passport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apply for and print a compliance certificate and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IE" sz="1600" b="0" i="0" u="none" strike="noStrike" kern="1200" cap="none" spc="0" normalizeH="0" baseline="0" noProof="0" dirty="0" smtClean="0">
                <a:ln>
                  <a:noFill/>
                </a:ln>
                <a:solidFill>
                  <a:schemeClr val="tx1"/>
                </a:solidFill>
                <a:effectLst/>
                <a:uLnTx/>
                <a:uFillTx/>
                <a:latin typeface="+mn-lt"/>
                <a:ea typeface="+mn-ea"/>
                <a:cs typeface="+mn-cs"/>
              </a:rPr>
              <a:t>how to sign up to and stop using a Farm Software Provider.</a:t>
            </a:r>
            <a:endParaRPr kumimoji="0" lang="en-IE"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Content Placeholder 5" descr="Electronic Register.PNG">
            <a:hlinkClick r:id="rId2"/>
          </p:cNvPr>
          <p:cNvPicPr>
            <a:picLocks noGrp="1" noChangeAspect="1"/>
          </p:cNvPicPr>
          <p:nvPr>
            <p:ph idx="1"/>
          </p:nvPr>
        </p:nvPicPr>
        <p:blipFill>
          <a:blip r:embed="rId3"/>
          <a:stretch>
            <a:fillRect/>
          </a:stretch>
        </p:blipFill>
        <p:spPr>
          <a:xfrm>
            <a:off x="5559504" y="1480217"/>
            <a:ext cx="2226752" cy="1722188"/>
          </a:xfrm>
        </p:spPr>
      </p:pic>
      <p:pic>
        <p:nvPicPr>
          <p:cNvPr id="8" name="Picture 7" descr="Inward outward movement.PNG">
            <a:hlinkClick r:id="rId2"/>
          </p:cNvPr>
          <p:cNvPicPr>
            <a:picLocks noChangeAspect="1"/>
          </p:cNvPicPr>
          <p:nvPr/>
        </p:nvPicPr>
        <p:blipFill>
          <a:blip r:embed="rId4"/>
          <a:stretch>
            <a:fillRect/>
          </a:stretch>
        </p:blipFill>
        <p:spPr>
          <a:xfrm>
            <a:off x="8369958" y="1437769"/>
            <a:ext cx="2228769" cy="1727401"/>
          </a:xfrm>
          <a:prstGeom prst="rect">
            <a:avLst/>
          </a:prstGeom>
        </p:spPr>
      </p:pic>
      <p:pic>
        <p:nvPicPr>
          <p:cNvPr id="9" name="Picture 8" descr="Online Calf Registration.PNG">
            <a:hlinkClick r:id="rId2"/>
          </p:cNvPr>
          <p:cNvPicPr>
            <a:picLocks noChangeAspect="1"/>
          </p:cNvPicPr>
          <p:nvPr/>
        </p:nvPicPr>
        <p:blipFill>
          <a:blip r:embed="rId5"/>
          <a:stretch>
            <a:fillRect/>
          </a:stretch>
        </p:blipFill>
        <p:spPr>
          <a:xfrm>
            <a:off x="5519816" y="3726430"/>
            <a:ext cx="2266439" cy="1752883"/>
          </a:xfrm>
          <a:prstGeom prst="rect">
            <a:avLst/>
          </a:prstGeom>
        </p:spPr>
      </p:pic>
      <p:pic>
        <p:nvPicPr>
          <p:cNvPr id="10" name="Picture 9" descr="Software Provider.PNG">
            <a:hlinkClick r:id="rId2"/>
          </p:cNvPr>
          <p:cNvPicPr>
            <a:picLocks noChangeAspect="1"/>
          </p:cNvPicPr>
          <p:nvPr/>
        </p:nvPicPr>
        <p:blipFill>
          <a:blip r:embed="rId6"/>
          <a:stretch>
            <a:fillRect/>
          </a:stretch>
        </p:blipFill>
        <p:spPr>
          <a:xfrm>
            <a:off x="8423428" y="3786105"/>
            <a:ext cx="2147590" cy="1644877"/>
          </a:xfrm>
          <a:prstGeom prst="rect">
            <a:avLst/>
          </a:prstGeom>
        </p:spPr>
      </p:pic>
      <p:sp>
        <p:nvSpPr>
          <p:cNvPr id="11" name="TextBox 10"/>
          <p:cNvSpPr txBox="1"/>
          <p:nvPr/>
        </p:nvSpPr>
        <p:spPr>
          <a:xfrm>
            <a:off x="5472545" y="3283528"/>
            <a:ext cx="5237018" cy="369332"/>
          </a:xfrm>
          <a:prstGeom prst="rect">
            <a:avLst/>
          </a:prstGeom>
          <a:noFill/>
        </p:spPr>
        <p:txBody>
          <a:bodyPr wrap="square" rtlCol="0">
            <a:spAutoFit/>
          </a:bodyPr>
          <a:lstStyle/>
          <a:p>
            <a:pPr algn="ctr"/>
            <a:r>
              <a:rPr lang="en-US" dirty="0" smtClean="0"/>
              <a:t>Tutorial videos available </a:t>
            </a:r>
            <a:r>
              <a:rPr lang="en-US" dirty="0" smtClean="0">
                <a:hlinkClick r:id="rId2"/>
              </a:rPr>
              <a:t>here</a:t>
            </a:r>
            <a:endParaRPr lang="en-IE" dirty="0"/>
          </a:p>
        </p:txBody>
      </p:sp>
      <p:sp>
        <p:nvSpPr>
          <p:cNvPr id="12"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1"/>
          <p:cNvSpPr>
            <a:spLocks noGrp="1"/>
          </p:cNvSpPr>
          <p:nvPr>
            <p:ph type="title"/>
          </p:nvPr>
        </p:nvSpPr>
        <p:spPr>
          <a:xfrm>
            <a:off x="562303" y="1110209"/>
            <a:ext cx="10972800" cy="1143000"/>
          </a:xfrm>
        </p:spPr>
        <p:txBody>
          <a:bodyPr/>
          <a:lstStyle/>
          <a:p>
            <a:pPr algn="l"/>
            <a:r>
              <a:rPr lang="en-US" sz="3200" b="1" dirty="0" smtClean="0">
                <a:solidFill>
                  <a:srgbClr val="C00000"/>
                </a:solidFill>
              </a:rPr>
              <a:t>Basic Payment Scheme Applications </a:t>
            </a:r>
            <a:endParaRPr lang="en-IE" sz="3200" b="1" dirty="0">
              <a:solidFill>
                <a:srgbClr val="C00000"/>
              </a:solidFill>
            </a:endParaRPr>
          </a:p>
        </p:txBody>
      </p:sp>
      <p:sp>
        <p:nvSpPr>
          <p:cNvPr id="6" name="Content Placeholder 2"/>
          <p:cNvSpPr>
            <a:spLocks noGrp="1"/>
          </p:cNvSpPr>
          <p:nvPr>
            <p:ph sz="half" idx="1"/>
          </p:nvPr>
        </p:nvSpPr>
        <p:spPr>
          <a:xfrm>
            <a:off x="609600" y="2388501"/>
            <a:ext cx="5384800" cy="3633951"/>
          </a:xfrm>
        </p:spPr>
        <p:txBody>
          <a:bodyPr/>
          <a:lstStyle/>
          <a:p>
            <a:pPr>
              <a:buNone/>
            </a:pPr>
            <a:r>
              <a:rPr lang="en-US" sz="2400" b="1" dirty="0" smtClean="0"/>
              <a:t>Complete and submit online:</a:t>
            </a:r>
          </a:p>
          <a:p>
            <a:r>
              <a:rPr lang="en-US" sz="2400" dirty="0" smtClean="0"/>
              <a:t>Your BPS application</a:t>
            </a:r>
          </a:p>
          <a:p>
            <a:r>
              <a:rPr lang="en-US" sz="2400" dirty="0" smtClean="0"/>
              <a:t>Edit maps relating to your land parcels/plots</a:t>
            </a:r>
          </a:p>
          <a:p>
            <a:r>
              <a:rPr lang="en-US" sz="2400" dirty="0" smtClean="0"/>
              <a:t>Your Greening requirements</a:t>
            </a:r>
          </a:p>
          <a:p>
            <a:r>
              <a:rPr lang="en-US" sz="2400" dirty="0" smtClean="0"/>
              <a:t>Upload correspondence</a:t>
            </a:r>
          </a:p>
          <a:p>
            <a:r>
              <a:rPr lang="en-US" sz="2400" dirty="0" smtClean="0"/>
              <a:t>A BPS Amendment application</a:t>
            </a:r>
            <a:endParaRPr lang="en-IE" sz="2400" dirty="0"/>
          </a:p>
        </p:txBody>
      </p:sp>
      <p:sp>
        <p:nvSpPr>
          <p:cNvPr id="7" name="Content Placeholder 3"/>
          <p:cNvSpPr txBox="1">
            <a:spLocks/>
          </p:cNvSpPr>
          <p:nvPr/>
        </p:nvSpPr>
        <p:spPr>
          <a:xfrm>
            <a:off x="6197600" y="2388501"/>
            <a:ext cx="5384800" cy="341323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View online: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Details of BPS Applications previously submitted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Current status of BPS application, including land details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Printable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colour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maps for your land parcels</a:t>
            </a:r>
            <a:endParaRPr kumimoji="0" lang="en-I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5" name="Title 1"/>
          <p:cNvSpPr>
            <a:spLocks noGrp="1"/>
          </p:cNvSpPr>
          <p:nvPr>
            <p:ph type="title"/>
          </p:nvPr>
        </p:nvSpPr>
        <p:spPr>
          <a:xfrm>
            <a:off x="593834" y="1110210"/>
            <a:ext cx="10972800" cy="1143000"/>
          </a:xfrm>
        </p:spPr>
        <p:txBody>
          <a:bodyPr/>
          <a:lstStyle/>
          <a:p>
            <a:pPr algn="l"/>
            <a:r>
              <a:rPr lang="en-US" sz="3200" b="1" dirty="0" smtClean="0">
                <a:solidFill>
                  <a:srgbClr val="C00000"/>
                </a:solidFill>
              </a:rPr>
              <a:t>Basic Payment Scheme (BPS)</a:t>
            </a:r>
            <a:endParaRPr lang="en-IE" sz="3200" b="1" dirty="0">
              <a:solidFill>
                <a:srgbClr val="C00000"/>
              </a:solidFill>
            </a:endParaRPr>
          </a:p>
        </p:txBody>
      </p:sp>
      <p:sp>
        <p:nvSpPr>
          <p:cNvPr id="6" name="Content Placeholder 2"/>
          <p:cNvSpPr>
            <a:spLocks noGrp="1"/>
          </p:cNvSpPr>
          <p:nvPr>
            <p:ph idx="1"/>
          </p:nvPr>
        </p:nvSpPr>
        <p:spPr>
          <a:xfrm>
            <a:off x="609600" y="2435799"/>
            <a:ext cx="10972800" cy="3886199"/>
          </a:xfrm>
        </p:spPr>
        <p:txBody>
          <a:bodyPr/>
          <a:lstStyle/>
          <a:p>
            <a:pPr>
              <a:buNone/>
            </a:pPr>
            <a:r>
              <a:rPr lang="en-US" sz="2800" b="1" dirty="0" smtClean="0"/>
              <a:t>Also available to view:</a:t>
            </a:r>
          </a:p>
          <a:p>
            <a:r>
              <a:rPr lang="en-US" sz="2800" dirty="0" smtClean="0"/>
              <a:t>Information relating to BPS Entitlements</a:t>
            </a:r>
          </a:p>
          <a:p>
            <a:r>
              <a:rPr lang="en-US" sz="2800" dirty="0" smtClean="0"/>
              <a:t>Printable copies of correspondence with the Department</a:t>
            </a:r>
          </a:p>
          <a:p>
            <a:r>
              <a:rPr lang="en-US" sz="2800" dirty="0" smtClean="0"/>
              <a:t>Details on Greening Requirements</a:t>
            </a:r>
          </a:p>
          <a:p>
            <a:r>
              <a:rPr lang="en-US" sz="2800" dirty="0" smtClean="0"/>
              <a:t>Nitrates information</a:t>
            </a:r>
          </a:p>
          <a:p>
            <a:r>
              <a:rPr lang="en-US" sz="2800" dirty="0" smtClean="0"/>
              <a:t>Details of Single Payment Scheme applications in 2005-2014 period</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Title 1"/>
          <p:cNvSpPr>
            <a:spLocks noGrp="1"/>
          </p:cNvSpPr>
          <p:nvPr>
            <p:ph type="title"/>
          </p:nvPr>
        </p:nvSpPr>
        <p:spPr>
          <a:xfrm>
            <a:off x="451945" y="1057843"/>
            <a:ext cx="6122276" cy="1143000"/>
          </a:xfrm>
        </p:spPr>
        <p:txBody>
          <a:bodyPr/>
          <a:lstStyle/>
          <a:p>
            <a:pPr algn="l"/>
            <a:r>
              <a:rPr lang="en-US" sz="3200" b="1" dirty="0" smtClean="0">
                <a:solidFill>
                  <a:srgbClr val="C00000"/>
                </a:solidFill>
              </a:rPr>
              <a:t>How to do a BPS Application</a:t>
            </a:r>
            <a:endParaRPr lang="en-IE" sz="3200" b="1" dirty="0">
              <a:solidFill>
                <a:srgbClr val="C00000"/>
              </a:solidFill>
            </a:endParaRPr>
          </a:p>
        </p:txBody>
      </p:sp>
      <p:sp>
        <p:nvSpPr>
          <p:cNvPr id="6" name="Content Placeholder 2"/>
          <p:cNvSpPr>
            <a:spLocks noGrp="1"/>
          </p:cNvSpPr>
          <p:nvPr>
            <p:ph sz="half" idx="1"/>
          </p:nvPr>
        </p:nvSpPr>
        <p:spPr>
          <a:xfrm>
            <a:off x="609600" y="2356969"/>
            <a:ext cx="5384800" cy="3302875"/>
          </a:xfrm>
        </p:spPr>
        <p:txBody>
          <a:bodyPr/>
          <a:lstStyle/>
          <a:p>
            <a:pPr defTabSz="914400"/>
            <a:r>
              <a:rPr lang="en-US" sz="2400" dirty="0" smtClean="0"/>
              <a:t>This video shows you how to do a BPS Application</a:t>
            </a:r>
            <a:endParaRPr lang="en-IE" sz="2400" dirty="0" smtClean="0"/>
          </a:p>
          <a:p>
            <a:pPr defTabSz="914400"/>
            <a:r>
              <a:rPr lang="en-IE" sz="2400" dirty="0" smtClean="0"/>
              <a:t>9 minutes 23 second online Video; </a:t>
            </a:r>
          </a:p>
          <a:p>
            <a:pPr marL="0" indent="0" defTabSz="914400">
              <a:buFontTx/>
              <a:buNone/>
            </a:pPr>
            <a:r>
              <a:rPr lang="en-IE" sz="2400" i="1" dirty="0" smtClean="0"/>
              <a:t>Click on the picture or copy this link into your web browser - </a:t>
            </a:r>
            <a:r>
              <a:rPr lang="en-IE" sz="2400" i="1" dirty="0" smtClean="0">
                <a:hlinkClick r:id="rId2"/>
              </a:rPr>
              <a:t>https://youtu.be/I0N8Di5bopY</a:t>
            </a:r>
            <a:r>
              <a:rPr lang="en-IE" sz="2400" i="1" dirty="0" smtClean="0"/>
              <a:t> </a:t>
            </a:r>
            <a:endParaRPr lang="en-IE" sz="2400" i="1" dirty="0" smtClean="0">
              <a:hlinkClick r:id="rId3"/>
            </a:endParaRPr>
          </a:p>
        </p:txBody>
      </p:sp>
      <p:pic>
        <p:nvPicPr>
          <p:cNvPr id="7" name="Content Placeholder 4" descr="BPS.PNG">
            <a:hlinkClick r:id="rId2"/>
          </p:cNvPr>
          <p:cNvPicPr>
            <a:picLocks noChangeAspect="1"/>
          </p:cNvPicPr>
          <p:nvPr/>
        </p:nvPicPr>
        <p:blipFill>
          <a:blip r:embed="rId4"/>
          <a:stretch>
            <a:fillRect/>
          </a:stretch>
        </p:blipFill>
        <p:spPr>
          <a:xfrm>
            <a:off x="6197600" y="1945234"/>
            <a:ext cx="5384800" cy="3783407"/>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14</a:t>
            </a:fld>
            <a:endParaRPr lang="es-ES" altLang="es-ES"/>
          </a:p>
        </p:txBody>
      </p:sp>
      <p:sp>
        <p:nvSpPr>
          <p:cNvPr id="5" name="Title 1"/>
          <p:cNvSpPr>
            <a:spLocks noGrp="1"/>
          </p:cNvSpPr>
          <p:nvPr>
            <p:ph type="title"/>
          </p:nvPr>
        </p:nvSpPr>
        <p:spPr>
          <a:xfrm>
            <a:off x="578069" y="1062915"/>
            <a:ext cx="10972800" cy="1143000"/>
          </a:xfrm>
        </p:spPr>
        <p:txBody>
          <a:bodyPr/>
          <a:lstStyle/>
          <a:p>
            <a:pPr algn="l"/>
            <a:r>
              <a:rPr lang="en-US" sz="3200" b="1" dirty="0" smtClean="0">
                <a:solidFill>
                  <a:srgbClr val="C00000"/>
                </a:solidFill>
              </a:rPr>
              <a:t>Financial Self-Services (FSS)</a:t>
            </a:r>
            <a:endParaRPr lang="en-IE" sz="3200" b="1" dirty="0">
              <a:solidFill>
                <a:srgbClr val="C00000"/>
              </a:solidFill>
            </a:endParaRPr>
          </a:p>
        </p:txBody>
      </p:sp>
      <p:sp>
        <p:nvSpPr>
          <p:cNvPr id="6" name="Content Placeholder 4"/>
          <p:cNvSpPr>
            <a:spLocks noGrp="1"/>
          </p:cNvSpPr>
          <p:nvPr>
            <p:ph idx="1"/>
          </p:nvPr>
        </p:nvSpPr>
        <p:spPr>
          <a:xfrm>
            <a:off x="609600" y="2199310"/>
            <a:ext cx="10972800" cy="3980792"/>
          </a:xfrm>
        </p:spPr>
        <p:txBody>
          <a:bodyPr/>
          <a:lstStyle/>
          <a:p>
            <a:pPr>
              <a:buNone/>
            </a:pPr>
            <a:r>
              <a:rPr lang="en-US" sz="2800" dirty="0" smtClean="0"/>
              <a:t>This service allows the following activities:</a:t>
            </a:r>
          </a:p>
          <a:p>
            <a:r>
              <a:rPr lang="en-US" sz="2800" dirty="0" smtClean="0"/>
              <a:t>View accounting data such as open invoices/overpayments and historical data</a:t>
            </a:r>
          </a:p>
          <a:p>
            <a:r>
              <a:rPr lang="en-US" sz="2800" dirty="0" smtClean="0"/>
              <a:t>Pay invoices/overpayments electronically with Debit/Credit Card</a:t>
            </a:r>
          </a:p>
          <a:p>
            <a:r>
              <a:rPr lang="en-US" sz="2800" dirty="0" smtClean="0"/>
              <a:t>View/Download and print Payment Remittances</a:t>
            </a:r>
          </a:p>
          <a:p>
            <a:r>
              <a:rPr lang="en-US" sz="2800" dirty="0" smtClean="0"/>
              <a:t>View/Download and print Account Statements</a:t>
            </a:r>
            <a:endParaRPr lang="en-IE"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15</a:t>
            </a:fld>
            <a:endParaRPr lang="es-ES" altLang="es-ES"/>
          </a:p>
        </p:txBody>
      </p:sp>
      <p:sp>
        <p:nvSpPr>
          <p:cNvPr id="5" name="Title 1"/>
          <p:cNvSpPr>
            <a:spLocks noGrp="1"/>
          </p:cNvSpPr>
          <p:nvPr>
            <p:ph type="title"/>
          </p:nvPr>
        </p:nvSpPr>
        <p:spPr>
          <a:xfrm>
            <a:off x="609600" y="1078704"/>
            <a:ext cx="10972800" cy="1143000"/>
          </a:xfrm>
        </p:spPr>
        <p:txBody>
          <a:bodyPr/>
          <a:lstStyle/>
          <a:p>
            <a:pPr algn="l"/>
            <a:r>
              <a:rPr lang="en-US" sz="3200" b="1" dirty="0" smtClean="0">
                <a:solidFill>
                  <a:srgbClr val="C00000"/>
                </a:solidFill>
              </a:rPr>
              <a:t>Financial Self-Services</a:t>
            </a:r>
            <a:endParaRPr lang="en-IE" sz="3200" b="1" dirty="0">
              <a:solidFill>
                <a:srgbClr val="C00000"/>
              </a:solidFill>
            </a:endParaRPr>
          </a:p>
        </p:txBody>
      </p:sp>
      <p:sp>
        <p:nvSpPr>
          <p:cNvPr id="6" name="Content Placeholder 2"/>
          <p:cNvSpPr>
            <a:spLocks noGrp="1"/>
          </p:cNvSpPr>
          <p:nvPr>
            <p:ph sz="half" idx="1"/>
          </p:nvPr>
        </p:nvSpPr>
        <p:spPr>
          <a:xfrm>
            <a:off x="609600" y="2199310"/>
            <a:ext cx="5384800" cy="3980792"/>
          </a:xfrm>
        </p:spPr>
        <p:txBody>
          <a:bodyPr/>
          <a:lstStyle/>
          <a:p>
            <a:pPr defTabSz="914400"/>
            <a:r>
              <a:rPr lang="en-US" sz="2800" dirty="0" smtClean="0"/>
              <a:t>This video shows you how to access the FSS</a:t>
            </a:r>
            <a:endParaRPr lang="en-IE" sz="2800" dirty="0" smtClean="0"/>
          </a:p>
          <a:p>
            <a:pPr defTabSz="914400"/>
            <a:r>
              <a:rPr lang="en-IE" sz="2800" dirty="0" smtClean="0"/>
              <a:t>3 minutes 51 second online Video; </a:t>
            </a:r>
          </a:p>
          <a:p>
            <a:pPr marL="0" indent="0" defTabSz="914400">
              <a:buFontTx/>
              <a:buNone/>
            </a:pPr>
            <a:r>
              <a:rPr lang="en-IE" sz="2800" i="1" dirty="0" smtClean="0"/>
              <a:t>Click on the picture or copy this link into your web browser - </a:t>
            </a:r>
            <a:r>
              <a:rPr lang="en-IE" sz="2800" i="1" dirty="0" smtClean="0">
                <a:hlinkClick r:id="rId2"/>
              </a:rPr>
              <a:t>https://youtu.be/h4nLPuI7yow</a:t>
            </a:r>
            <a:r>
              <a:rPr lang="en-IE" sz="2800" i="1" dirty="0" smtClean="0"/>
              <a:t>   </a:t>
            </a:r>
            <a:endParaRPr lang="en-IE" sz="2800" i="1" dirty="0" smtClean="0">
              <a:hlinkClick r:id="rId3"/>
            </a:endParaRPr>
          </a:p>
          <a:p>
            <a:endParaRPr lang="en-IE" dirty="0"/>
          </a:p>
        </p:txBody>
      </p:sp>
      <p:pic>
        <p:nvPicPr>
          <p:cNvPr id="7" name="Content Placeholder 4" descr="Financial Self Service.PNG">
            <a:hlinkClick r:id="rId2"/>
          </p:cNvPr>
          <p:cNvPicPr>
            <a:picLocks noChangeAspect="1"/>
          </p:cNvPicPr>
          <p:nvPr/>
        </p:nvPicPr>
        <p:blipFill>
          <a:blip r:embed="rId4"/>
          <a:stretch>
            <a:fillRect/>
          </a:stretch>
        </p:blipFill>
        <p:spPr>
          <a:xfrm>
            <a:off x="6452546" y="2090282"/>
            <a:ext cx="5096587" cy="382958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5" name="Title 1"/>
          <p:cNvSpPr>
            <a:spLocks noGrp="1"/>
          </p:cNvSpPr>
          <p:nvPr>
            <p:ph type="title"/>
          </p:nvPr>
        </p:nvSpPr>
        <p:spPr>
          <a:xfrm>
            <a:off x="609600" y="1110236"/>
            <a:ext cx="10972800" cy="1143000"/>
          </a:xfrm>
        </p:spPr>
        <p:txBody>
          <a:bodyPr/>
          <a:lstStyle/>
          <a:p>
            <a:pPr algn="l"/>
            <a:r>
              <a:rPr lang="en-US" sz="3200" b="1" dirty="0" smtClean="0">
                <a:solidFill>
                  <a:srgbClr val="C00000"/>
                </a:solidFill>
              </a:rPr>
              <a:t>Other Services Available</a:t>
            </a:r>
            <a:endParaRPr lang="en-IE" sz="3200" b="1" dirty="0">
              <a:solidFill>
                <a:srgbClr val="C00000"/>
              </a:solidFill>
            </a:endParaRPr>
          </a:p>
        </p:txBody>
      </p:sp>
      <p:sp>
        <p:nvSpPr>
          <p:cNvPr id="6" name="Content Placeholder 2"/>
          <p:cNvSpPr>
            <a:spLocks noGrp="1"/>
          </p:cNvSpPr>
          <p:nvPr>
            <p:ph idx="1"/>
          </p:nvPr>
        </p:nvSpPr>
        <p:spPr>
          <a:xfrm>
            <a:off x="609600" y="2356970"/>
            <a:ext cx="10972800" cy="4122682"/>
          </a:xfrm>
        </p:spPr>
        <p:txBody>
          <a:bodyPr/>
          <a:lstStyle/>
          <a:p>
            <a:r>
              <a:rPr lang="en-US" dirty="0" smtClean="0"/>
              <a:t>Online access to annual Nitrogen and Phosphorus statements issued by the Department:</a:t>
            </a:r>
          </a:p>
          <a:p>
            <a:pPr lvl="1"/>
            <a:r>
              <a:rPr lang="en-US" dirty="0" smtClean="0"/>
              <a:t>Statement of organic nitrogen and phosphorus produced by your cattle the previous year based on cattle recorded in AIM system</a:t>
            </a:r>
          </a:p>
          <a:p>
            <a:r>
              <a:rPr lang="en-US" dirty="0" smtClean="0"/>
              <a:t>Nitrates Derogation Application:</a:t>
            </a:r>
          </a:p>
          <a:p>
            <a:pPr lvl="1"/>
            <a:r>
              <a:rPr lang="en-US" dirty="0" smtClean="0"/>
              <a:t>Allows application form and </a:t>
            </a:r>
            <a:r>
              <a:rPr lang="en-US" dirty="0" err="1" smtClean="0"/>
              <a:t>Fertiliser</a:t>
            </a:r>
            <a:r>
              <a:rPr lang="en-US" dirty="0" smtClean="0"/>
              <a:t> Plan to be uploaded online</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a:solidFill>
                  <a:srgbClr val="990000"/>
                </a:solidFill>
              </a:rPr>
              <a:t>Thank you for your attention </a:t>
            </a:r>
            <a:r>
              <a:rPr lang="en-US" altLang="es-ES" sz="4800" b="1" dirty="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a:solidFill>
                  <a:srgbClr val="0B0AFD"/>
                </a:solidFill>
              </a:rPr>
              <a:t>End of Module</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 xmlns:p14="http://schemas.microsoft.com/office/powerpoint/2010/main" val="22685724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sz="3200" b="1" dirty="0" smtClean="0">
                <a:solidFill>
                  <a:srgbClr val="0B0AFD"/>
                </a:solidFill>
              </a:rPr>
              <a:t>Online tools for farmers </a:t>
            </a:r>
            <a:r>
              <a:rPr lang="en-IE" sz="1800" b="1" dirty="0" smtClean="0">
                <a:solidFill>
                  <a:srgbClr val="990000"/>
                </a:solidFill>
              </a:rPr>
              <a:t/>
            </a:r>
            <a:br>
              <a:rPr lang="en-IE" sz="1800" b="1" dirty="0" smtClean="0">
                <a:solidFill>
                  <a:srgbClr val="990000"/>
                </a:solidFill>
              </a:rPr>
            </a:br>
            <a:endParaRPr lang="en-IE" sz="1800" b="1" dirty="0">
              <a:solidFill>
                <a:srgbClr val="CC6600"/>
              </a:solidFill>
            </a:endParaRPr>
          </a:p>
        </p:txBody>
      </p:sp>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 xmlns:p14="http://schemas.microsoft.com/office/powerpoint/2010/main" val="2803526856"/>
              </p:ext>
            </p:extLst>
          </p:nvPr>
        </p:nvGraphicFramePr>
        <p:xfrm>
          <a:off x="780288" y="2356207"/>
          <a:ext cx="10338816" cy="3379121"/>
        </p:xfrm>
        <a:graphic>
          <a:graphicData uri="http://schemas.openxmlformats.org/drawingml/2006/table">
            <a:tbl>
              <a:tblPr firstRow="1" bandRow="1">
                <a:tableStyleId>{5C22544A-7EE6-4342-B048-85BDC9FD1C3A}</a:tableStyleId>
              </a:tblPr>
              <a:tblGrid>
                <a:gridCol w="4930621">
                  <a:extLst>
                    <a:ext uri="{9D8B030D-6E8A-4147-A177-3AD203B41FA5}">
                      <a16:colId xmlns="" xmlns:a16="http://schemas.microsoft.com/office/drawing/2014/main" val="2387490912"/>
                    </a:ext>
                  </a:extLst>
                </a:gridCol>
                <a:gridCol w="5408195">
                  <a:extLst>
                    <a:ext uri="{9D8B030D-6E8A-4147-A177-3AD203B41FA5}">
                      <a16:colId xmlns="" xmlns:a16="http://schemas.microsoft.com/office/drawing/2014/main" val="3462008685"/>
                    </a:ext>
                  </a:extLst>
                </a:gridCol>
              </a:tblGrid>
              <a:tr h="744036">
                <a:tc>
                  <a:txBody>
                    <a:bodyPr/>
                    <a:lstStyle/>
                    <a:p>
                      <a:pPr algn="ctr"/>
                      <a:r>
                        <a:rPr lang="en-IE" sz="2400" b="1" dirty="0">
                          <a:solidFill>
                            <a:schemeClr val="tx1"/>
                          </a:solidFill>
                        </a:rPr>
                        <a:t>How many slides? </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chemeClr val="tx1"/>
                          </a:solidFill>
                        </a:rPr>
                        <a:t>17</a:t>
                      </a:r>
                      <a:r>
                        <a:rPr lang="en-IE" sz="2400" b="1" dirty="0" smtClean="0">
                          <a:solidFill>
                            <a:srgbClr val="336600"/>
                          </a:solidFill>
                        </a:rPr>
                        <a:t> </a:t>
                      </a:r>
                      <a:r>
                        <a:rPr lang="en-IE" sz="2400" b="1" dirty="0">
                          <a:solidFill>
                            <a:schemeClr val="tx1"/>
                          </a:solidFill>
                        </a:rPr>
                        <a:t>slides in total</a:t>
                      </a:r>
                    </a:p>
                  </a:txBody>
                  <a:tcPr>
                    <a:solidFill>
                      <a:schemeClr val="bg1">
                        <a:lumMod val="75000"/>
                      </a:schemeClr>
                    </a:solidFill>
                  </a:tcPr>
                </a:tc>
                <a:extLst>
                  <a:ext uri="{0D108BD9-81ED-4DB2-BD59-A6C34878D82A}">
                    <a16:rowId xmlns="" xmlns:a16="http://schemas.microsoft.com/office/drawing/2014/main" val="611053301"/>
                  </a:ext>
                </a:extLst>
              </a:tr>
              <a:tr h="1264493">
                <a:tc>
                  <a:txBody>
                    <a:bodyPr/>
                    <a:lstStyle/>
                    <a:p>
                      <a:pPr algn="ctr"/>
                      <a:r>
                        <a:rPr lang="en-IE" sz="2400" b="1" dirty="0">
                          <a:solidFill>
                            <a:schemeClr val="tx1"/>
                          </a:solidFill>
                        </a:rPr>
                        <a:t>How long to read and listen? </a:t>
                      </a:r>
                      <a:endParaRPr lang="en-IE" sz="2400" dirty="0">
                        <a:solidFill>
                          <a:schemeClr val="tx1"/>
                        </a:solidFill>
                      </a:endParaRPr>
                    </a:p>
                  </a:txBody>
                  <a:tcPr>
                    <a:solidFill>
                      <a:schemeClr val="bg1">
                        <a:lumMod val="75000"/>
                      </a:schemeClr>
                    </a:solidFill>
                  </a:tcPr>
                </a:tc>
                <a:tc>
                  <a:txBody>
                    <a:bodyPr/>
                    <a:lstStyle/>
                    <a:p>
                      <a:pPr marL="0" indent="0" algn="l">
                        <a:lnSpc>
                          <a:spcPct val="150000"/>
                        </a:lnSpc>
                        <a:buNone/>
                      </a:pPr>
                      <a:r>
                        <a:rPr lang="en-IE" sz="2400" b="1" kern="1200" dirty="0" smtClean="0">
                          <a:solidFill>
                            <a:schemeClr val="tx1"/>
                          </a:solidFill>
                          <a:latin typeface="+mn-lt"/>
                          <a:ea typeface="+mn-ea"/>
                          <a:cs typeface="+mn-cs"/>
                        </a:rPr>
                        <a:t>15</a:t>
                      </a:r>
                      <a:r>
                        <a:rPr lang="en-IE" sz="2400" b="1" dirty="0" smtClean="0"/>
                        <a:t> </a:t>
                      </a:r>
                      <a:r>
                        <a:rPr lang="en-IE" sz="2400" b="1" dirty="0"/>
                        <a:t>minutes (not including exploring the links provided within slides)</a:t>
                      </a:r>
                    </a:p>
                  </a:txBody>
                  <a:tcPr>
                    <a:solidFill>
                      <a:schemeClr val="bg1">
                        <a:lumMod val="75000"/>
                      </a:schemeClr>
                    </a:solidFill>
                  </a:tcPr>
                </a:tc>
                <a:extLst>
                  <a:ext uri="{0D108BD9-81ED-4DB2-BD59-A6C34878D82A}">
                    <a16:rowId xmlns="" xmlns:a16="http://schemas.microsoft.com/office/drawing/2014/main" val="3479317360"/>
                  </a:ext>
                </a:extLst>
              </a:tr>
              <a:tr h="1370592">
                <a:tc>
                  <a:txBody>
                    <a:bodyPr/>
                    <a:lstStyle/>
                    <a:p>
                      <a:pPr algn="ctr"/>
                      <a:r>
                        <a:rPr lang="en-IE" sz="2400" b="1" dirty="0">
                          <a:solidFill>
                            <a:schemeClr val="tx1"/>
                          </a:solidFill>
                        </a:rPr>
                        <a:t>What is the benefit? </a:t>
                      </a:r>
                      <a:endParaRPr lang="en-IE" sz="2400" dirty="0">
                        <a:solidFill>
                          <a:schemeClr val="tx1"/>
                        </a:solidFill>
                      </a:endParaRPr>
                    </a:p>
                  </a:txBody>
                  <a:tcPr>
                    <a:solidFill>
                      <a:schemeClr val="bg1">
                        <a:lumMod val="75000"/>
                      </a:schemeClr>
                    </a:solidFill>
                  </a:tcPr>
                </a:tc>
                <a:tc>
                  <a:txBody>
                    <a:bodyPr/>
                    <a:lstStyle/>
                    <a:p>
                      <a:r>
                        <a:rPr lang="en-IE" sz="2400" b="1" dirty="0">
                          <a:solidFill>
                            <a:schemeClr val="tx1"/>
                          </a:solidFill>
                        </a:rPr>
                        <a:t>See </a:t>
                      </a:r>
                      <a:r>
                        <a:rPr lang="en-IE" sz="2400" b="1" dirty="0" smtClean="0">
                          <a:solidFill>
                            <a:schemeClr val="tx1"/>
                          </a:solidFill>
                        </a:rPr>
                        <a:t>aim and expected </a:t>
                      </a:r>
                      <a:r>
                        <a:rPr lang="en-IE" sz="2400" b="1" dirty="0">
                          <a:solidFill>
                            <a:schemeClr val="tx1"/>
                          </a:solidFill>
                        </a:rPr>
                        <a:t>learning in following </a:t>
                      </a:r>
                      <a:r>
                        <a:rPr lang="en-IE" sz="2400" b="1" dirty="0" smtClean="0">
                          <a:solidFill>
                            <a:schemeClr val="tx1"/>
                          </a:solidFill>
                        </a:rPr>
                        <a:t>slides</a:t>
                      </a:r>
                      <a:endParaRPr lang="en-IE" sz="2400" dirty="0">
                        <a:solidFill>
                          <a:schemeClr val="tx1"/>
                        </a:solidFill>
                      </a:endParaRPr>
                    </a:p>
                  </a:txBody>
                  <a:tcPr>
                    <a:solidFill>
                      <a:schemeClr val="bg1">
                        <a:lumMod val="75000"/>
                      </a:schemeClr>
                    </a:solidFill>
                  </a:tcPr>
                </a:tc>
                <a:extLst>
                  <a:ext uri="{0D108BD9-81ED-4DB2-BD59-A6C34878D82A}">
                    <a16:rowId xmlns=""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66159" y="1561838"/>
            <a:ext cx="2647601" cy="584775"/>
          </a:xfrm>
          <a:prstGeom prst="rect">
            <a:avLst/>
          </a:prstGeom>
        </p:spPr>
        <p:txBody>
          <a:bodyPr wrap="square">
            <a:spAutoFit/>
          </a:bodyPr>
          <a:lstStyle/>
          <a:p>
            <a:r>
              <a:rPr lang="en-IE" sz="3200" b="1" dirty="0" smtClean="0">
                <a:solidFill>
                  <a:srgbClr val="990000"/>
                </a:solidFill>
              </a:rPr>
              <a:t>Overview</a:t>
            </a:r>
            <a:endParaRPr lang="el-GR" sz="3200" dirty="0">
              <a:solidFill>
                <a:srgbClr val="990000"/>
              </a:solidFill>
            </a:endParaRPr>
          </a:p>
        </p:txBody>
      </p:sp>
    </p:spTree>
    <p:custDataLst>
      <p:tags r:id="rId1"/>
    </p:custDataLst>
    <p:extLst>
      <p:ext uri="{BB962C8B-B14F-4D97-AF65-F5344CB8AC3E}">
        <p14:creationId xmlns="" xmlns:p14="http://schemas.microsoft.com/office/powerpoint/2010/main" val="1260105804"/>
      </p:ext>
    </p:extLst>
  </p:cSld>
  <p:clrMapOvr>
    <a:masterClrMapping/>
  </p:clrMapOvr>
  <mc:AlternateContent xmlns:mc="http://schemas.openxmlformats.org/markup-compatibility/2006">
    <mc:Choice xmlns="" xmlns:p14="http://schemas.microsoft.com/office/powerpoint/2010/main" Requires="p14">
      <p:transition spd="med" p14:dur="700" advTm="62673">
        <p:fade/>
      </p:transition>
    </mc:Choice>
    <mc:Fallback>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8940800" cy="3819645"/>
          </a:xfrm>
        </p:spPr>
        <p:txBody>
          <a:bodyPr/>
          <a:lstStyle/>
          <a:p>
            <a:pPr algn="ctr">
              <a:buNone/>
            </a:pPr>
            <a:r>
              <a:rPr lang="en-IE" b="1" dirty="0" smtClean="0"/>
              <a:t>This unit is an introduction to tools that are available to farmers for herd management/ grant applications etc.</a:t>
            </a:r>
          </a:p>
          <a:p>
            <a:pP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70" y="1354574"/>
            <a:ext cx="2551082" cy="584775"/>
          </a:xfrm>
          <a:prstGeom prst="rect">
            <a:avLst/>
          </a:prstGeom>
        </p:spPr>
        <p:txBody>
          <a:bodyPr wrap="square">
            <a:spAutoFit/>
          </a:bodyPr>
          <a:lstStyle/>
          <a:p>
            <a:r>
              <a:rPr lang="en-IE" sz="3200" b="1" dirty="0" smtClean="0">
                <a:solidFill>
                  <a:srgbClr val="990000"/>
                </a:solidFill>
              </a:rPr>
              <a:t>Unit Aim</a:t>
            </a:r>
            <a:endParaRPr lang="el-GR" sz="3200" b="1" dirty="0" smtClean="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IE" sz="3200" b="1" dirty="0" smtClean="0">
                <a:solidFill>
                  <a:srgbClr val="0B0AFD"/>
                </a:solidFill>
              </a:rPr>
              <a:t>Online tools for farmers </a:t>
            </a:r>
            <a:r>
              <a:rPr lang="en-IE" sz="1800" b="1" dirty="0" smtClean="0">
                <a:solidFill>
                  <a:srgbClr val="990000"/>
                </a:solidFill>
              </a:rPr>
              <a:t/>
            </a:r>
            <a:br>
              <a:rPr lang="en-IE" sz="1800" b="1" dirty="0" smtClean="0">
                <a:solidFill>
                  <a:srgbClr val="990000"/>
                </a:solidFill>
              </a:rPr>
            </a:br>
            <a:endParaRPr lang="en-IE" sz="1800" b="1" dirty="0">
              <a:solidFill>
                <a:srgbClr val="CC6600"/>
              </a:solidFill>
            </a:endParaRPr>
          </a:p>
        </p:txBody>
      </p:sp>
    </p:spTree>
    <p:extLst>
      <p:ext uri="{BB962C8B-B14F-4D97-AF65-F5344CB8AC3E}">
        <p14:creationId xmlns="" xmlns:p14="http://schemas.microsoft.com/office/powerpoint/2010/main" val="11310642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a:t>At the end of this module </a:t>
            </a:r>
            <a:r>
              <a:rPr lang="en-IE" sz="2800" b="1" u="sng" dirty="0">
                <a:solidFill>
                  <a:srgbClr val="003366"/>
                </a:solidFill>
              </a:rPr>
              <a:t>you will be able to:</a:t>
            </a:r>
          </a:p>
          <a:p>
            <a:pPr marL="514350" indent="-514350">
              <a:lnSpc>
                <a:spcPct val="150000"/>
              </a:lnSpc>
              <a:buFont typeface="+mj-lt"/>
              <a:buAutoNum type="arabicPeriod"/>
            </a:pPr>
            <a:r>
              <a:rPr lang="en-IE" sz="2800" b="1" dirty="0" smtClean="0"/>
              <a:t>Register and Log-in to Agfood.ie</a:t>
            </a:r>
          </a:p>
          <a:p>
            <a:pPr marL="514350" indent="-514350">
              <a:lnSpc>
                <a:spcPct val="150000"/>
              </a:lnSpc>
              <a:buFont typeface="+mj-lt"/>
              <a:buAutoNum type="arabicPeriod"/>
            </a:pPr>
            <a:r>
              <a:rPr lang="en-IE" sz="2800" b="1" dirty="0" smtClean="0"/>
              <a:t>Know what services are available online for farmers</a:t>
            </a:r>
          </a:p>
          <a:p>
            <a:pPr marL="514350" indent="-514350">
              <a:lnSpc>
                <a:spcPct val="150000"/>
              </a:lnSpc>
              <a:buFont typeface="+mj-lt"/>
              <a:buAutoNum type="arabicPeriod"/>
            </a:pPr>
            <a:r>
              <a:rPr lang="en-US" sz="2800" b="1" dirty="0" smtClean="0"/>
              <a:t>Be aware of the benefits of using the online service</a:t>
            </a:r>
            <a:endParaRPr lang="en-IE" sz="2800" b="1" dirty="0" smtClean="0"/>
          </a:p>
          <a:p>
            <a:pPr marL="0" indent="0">
              <a:lnSpc>
                <a:spcPct val="150000"/>
              </a:lnSpc>
              <a:buNone/>
            </a:pPr>
            <a:endParaRPr lang="en-US" sz="2800"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6881869" cy="584775"/>
          </a:xfrm>
          <a:prstGeom prst="rect">
            <a:avLst/>
          </a:prstGeom>
        </p:spPr>
        <p:txBody>
          <a:bodyPr wrap="square">
            <a:spAutoFit/>
          </a:bodyPr>
          <a:lstStyle/>
          <a:p>
            <a:r>
              <a:rPr lang="es-ES" altLang="es-ES" sz="3200" b="1" dirty="0" smtClean="0">
                <a:solidFill>
                  <a:srgbClr val="990000"/>
                </a:solidFill>
              </a:rPr>
              <a:t>Expected Learning Outcomes</a:t>
            </a:r>
            <a:endParaRPr lang="el-GR" sz="3200" dirty="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IE" sz="3200" b="1" dirty="0" smtClean="0">
                <a:solidFill>
                  <a:srgbClr val="0B0AFD"/>
                </a:solidFill>
              </a:rPr>
              <a:t>Online tools for farmers </a:t>
            </a:r>
            <a:r>
              <a:rPr lang="en-IE" sz="1800" b="1" dirty="0" smtClean="0">
                <a:solidFill>
                  <a:srgbClr val="990000"/>
                </a:solidFill>
              </a:rPr>
              <a:t/>
            </a:r>
            <a:br>
              <a:rPr lang="en-IE" sz="1800" b="1" dirty="0" smtClean="0">
                <a:solidFill>
                  <a:srgbClr val="990000"/>
                </a:solidFill>
              </a:rPr>
            </a:br>
            <a:endParaRPr lang="en-IE" sz="1800" b="1" dirty="0">
              <a:solidFill>
                <a:srgbClr val="CC6600"/>
              </a:solidFill>
            </a:endParaRPr>
          </a:p>
        </p:txBody>
      </p:sp>
    </p:spTree>
    <p:extLst>
      <p:ext uri="{BB962C8B-B14F-4D97-AF65-F5344CB8AC3E}">
        <p14:creationId xmlns="" xmlns:p14="http://schemas.microsoft.com/office/powerpoint/2010/main" val="39841778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6" name="Title 1"/>
          <p:cNvSpPr>
            <a:spLocks noGrp="1"/>
          </p:cNvSpPr>
          <p:nvPr>
            <p:ph type="title"/>
          </p:nvPr>
        </p:nvSpPr>
        <p:spPr>
          <a:xfrm>
            <a:off x="771429" y="1232086"/>
            <a:ext cx="10422088" cy="864296"/>
          </a:xfrm>
        </p:spPr>
        <p:txBody>
          <a:bodyPr/>
          <a:lstStyle/>
          <a:p>
            <a:pPr algn="l"/>
            <a:r>
              <a:rPr lang="en-US" sz="3200" b="1" dirty="0" smtClean="0">
                <a:solidFill>
                  <a:srgbClr val="C00000"/>
                </a:solidFill>
              </a:rPr>
              <a:t>What services are available online?</a:t>
            </a:r>
            <a:endParaRPr lang="en-IE" sz="3200" b="1" dirty="0">
              <a:solidFill>
                <a:srgbClr val="C00000"/>
              </a:solidFill>
            </a:endParaRPr>
          </a:p>
        </p:txBody>
      </p:sp>
      <p:sp>
        <p:nvSpPr>
          <p:cNvPr id="8" name="TextBox 7"/>
          <p:cNvSpPr txBox="1"/>
          <p:nvPr/>
        </p:nvSpPr>
        <p:spPr>
          <a:xfrm>
            <a:off x="1273832" y="2183776"/>
            <a:ext cx="9432098" cy="3970318"/>
          </a:xfrm>
          <a:prstGeom prst="rect">
            <a:avLst/>
          </a:prstGeom>
          <a:noFill/>
        </p:spPr>
        <p:txBody>
          <a:bodyPr wrap="square" rtlCol="0">
            <a:spAutoFit/>
          </a:bodyPr>
          <a:lstStyle/>
          <a:p>
            <a:pPr>
              <a:buFont typeface="Arial" pitchFamily="34" charset="0"/>
              <a:buChar char="•"/>
            </a:pPr>
            <a:r>
              <a:rPr lang="en-IE" sz="2800" dirty="0" smtClean="0"/>
              <a:t>In Ireland all services are available through </a:t>
            </a:r>
            <a:r>
              <a:rPr lang="en-IE" sz="2800" dirty="0" smtClean="0">
                <a:hlinkClick r:id="rId2"/>
              </a:rPr>
              <a:t>www.agfood.ie</a:t>
            </a:r>
            <a:r>
              <a:rPr lang="en-IE" sz="2800" dirty="0" smtClean="0"/>
              <a:t> </a:t>
            </a:r>
          </a:p>
          <a:p>
            <a:pPr>
              <a:buFont typeface="Arial" pitchFamily="34" charset="0"/>
              <a:buChar char="•"/>
            </a:pPr>
            <a:endParaRPr lang="en-IE" sz="2800" dirty="0" smtClean="0"/>
          </a:p>
          <a:p>
            <a:pPr>
              <a:buFont typeface="Arial" pitchFamily="34" charset="0"/>
              <a:buChar char="•"/>
            </a:pPr>
            <a:r>
              <a:rPr lang="en-IE" sz="2800" dirty="0" smtClean="0"/>
              <a:t>Main services are:</a:t>
            </a:r>
          </a:p>
          <a:p>
            <a:pPr lvl="1">
              <a:buFont typeface="Arial" pitchFamily="34" charset="0"/>
              <a:buChar char="•"/>
            </a:pPr>
            <a:r>
              <a:rPr lang="en-IE" sz="2800" dirty="0" smtClean="0"/>
              <a:t>Basic Payment Scheme </a:t>
            </a:r>
          </a:p>
          <a:p>
            <a:pPr lvl="1">
              <a:buFont typeface="Arial" pitchFamily="34" charset="0"/>
              <a:buChar char="•"/>
            </a:pPr>
            <a:r>
              <a:rPr lang="en-US" sz="2800" dirty="0" smtClean="0"/>
              <a:t>Animal Identification and Movements</a:t>
            </a:r>
            <a:endParaRPr lang="en-IE" sz="2800" dirty="0" smtClean="0"/>
          </a:p>
          <a:p>
            <a:pPr lvl="1">
              <a:buFont typeface="Arial" pitchFamily="34" charset="0"/>
              <a:buChar char="•"/>
            </a:pPr>
            <a:r>
              <a:rPr lang="en-US" sz="2800" dirty="0" smtClean="0"/>
              <a:t>Financial Self-Services</a:t>
            </a:r>
            <a:endParaRPr lang="en-IE" sz="2800" dirty="0" smtClean="0"/>
          </a:p>
          <a:p>
            <a:pPr lvl="1">
              <a:buFont typeface="Arial" pitchFamily="34" charset="0"/>
              <a:buChar char="•"/>
            </a:pPr>
            <a:r>
              <a:rPr lang="en-IE" sz="2800" dirty="0" smtClean="0"/>
              <a:t>Mapping services</a:t>
            </a:r>
          </a:p>
          <a:p>
            <a:endParaRPr lang="en-IE" sz="2800" dirty="0"/>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extLst>
      <p:ext uri="{BB962C8B-B14F-4D97-AF65-F5344CB8AC3E}">
        <p14:creationId xmlns="" xmlns:p14="http://schemas.microsoft.com/office/powerpoint/2010/main" val="3187222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5" name="Title 1"/>
          <p:cNvSpPr>
            <a:spLocks noGrp="1"/>
          </p:cNvSpPr>
          <p:nvPr>
            <p:ph type="title"/>
          </p:nvPr>
        </p:nvSpPr>
        <p:spPr>
          <a:xfrm>
            <a:off x="467134" y="1267865"/>
            <a:ext cx="7536493" cy="1143000"/>
          </a:xfrm>
        </p:spPr>
        <p:txBody>
          <a:bodyPr/>
          <a:lstStyle/>
          <a:p>
            <a:pPr algn="l"/>
            <a:r>
              <a:rPr lang="en-US" sz="3200" b="1" dirty="0" smtClean="0">
                <a:solidFill>
                  <a:srgbClr val="C00000"/>
                </a:solidFill>
              </a:rPr>
              <a:t>Register for the service</a:t>
            </a:r>
            <a:endParaRPr lang="en-IE" sz="3200" b="1" dirty="0">
              <a:solidFill>
                <a:srgbClr val="C00000"/>
              </a:solidFill>
            </a:endParaRPr>
          </a:p>
        </p:txBody>
      </p:sp>
      <p:sp>
        <p:nvSpPr>
          <p:cNvPr id="6" name="Content Placeholder 2"/>
          <p:cNvSpPr txBox="1">
            <a:spLocks/>
          </p:cNvSpPr>
          <p:nvPr/>
        </p:nvSpPr>
        <p:spPr bwMode="auto">
          <a:xfrm>
            <a:off x="597073" y="2468783"/>
            <a:ext cx="5069435" cy="3301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dirty="0" smtClean="0"/>
              <a:t>This short video shows you how to register for the online services.</a:t>
            </a:r>
            <a:endParaRPr lang="en-IE" sz="2400" dirty="0" smtClean="0"/>
          </a:p>
          <a:p>
            <a:pPr defTabSz="914400"/>
            <a:r>
              <a:rPr lang="en-IE" sz="2400" dirty="0" smtClean="0"/>
              <a:t>1 minute 16 second online Video; </a:t>
            </a:r>
          </a:p>
          <a:p>
            <a:pPr marL="0" indent="0" defTabSz="914400">
              <a:buFontTx/>
              <a:buNone/>
            </a:pPr>
            <a:r>
              <a:rPr lang="en-IE" sz="2400" i="1" dirty="0" smtClean="0"/>
              <a:t>Click on the picture or copy this link into your web browser -</a:t>
            </a:r>
            <a:endParaRPr lang="en-IE" sz="2400" i="1" dirty="0" smtClean="0">
              <a:hlinkClick r:id="rId2"/>
            </a:endParaRPr>
          </a:p>
          <a:p>
            <a:pPr defTabSz="914400">
              <a:buNone/>
            </a:pPr>
            <a:r>
              <a:rPr lang="en-IE" sz="2400" dirty="0" smtClean="0">
                <a:hlinkClick r:id="rId3"/>
              </a:rPr>
              <a:t>https://youtu.be/-NvKob_zaWo</a:t>
            </a:r>
            <a:r>
              <a:rPr lang="en-IE" sz="2400" dirty="0" smtClean="0"/>
              <a:t> </a:t>
            </a:r>
            <a:endParaRPr lang="en-IE" sz="2400" dirty="0"/>
          </a:p>
        </p:txBody>
      </p:sp>
      <p:pic>
        <p:nvPicPr>
          <p:cNvPr id="7" name="Picture 6" descr="Registering AgFood.PNG">
            <a:hlinkClick r:id="rId3"/>
          </p:cNvPr>
          <p:cNvPicPr>
            <a:picLocks noChangeAspect="1"/>
          </p:cNvPicPr>
          <p:nvPr/>
        </p:nvPicPr>
        <p:blipFill>
          <a:blip r:embed="rId4"/>
          <a:stretch>
            <a:fillRect/>
          </a:stretch>
        </p:blipFill>
        <p:spPr>
          <a:xfrm>
            <a:off x="6429431" y="1917759"/>
            <a:ext cx="5401429" cy="3839111"/>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5" name="Title 1"/>
          <p:cNvSpPr>
            <a:spLocks noGrp="1"/>
          </p:cNvSpPr>
          <p:nvPr>
            <p:ph type="title"/>
          </p:nvPr>
        </p:nvSpPr>
        <p:spPr>
          <a:xfrm>
            <a:off x="435602" y="1218878"/>
            <a:ext cx="7536493" cy="1143000"/>
          </a:xfrm>
        </p:spPr>
        <p:txBody>
          <a:bodyPr/>
          <a:lstStyle/>
          <a:p>
            <a:pPr algn="l"/>
            <a:r>
              <a:rPr lang="en-US" sz="3200" b="1" dirty="0" smtClean="0">
                <a:solidFill>
                  <a:srgbClr val="C00000"/>
                </a:solidFill>
              </a:rPr>
              <a:t>Log-in to the service</a:t>
            </a:r>
            <a:endParaRPr lang="en-IE" sz="3200" b="1" dirty="0">
              <a:solidFill>
                <a:srgbClr val="C00000"/>
              </a:solidFill>
            </a:endParaRPr>
          </a:p>
        </p:txBody>
      </p:sp>
      <p:sp>
        <p:nvSpPr>
          <p:cNvPr id="6" name="Content Placeholder 2"/>
          <p:cNvSpPr txBox="1">
            <a:spLocks/>
          </p:cNvSpPr>
          <p:nvPr/>
        </p:nvSpPr>
        <p:spPr bwMode="auto">
          <a:xfrm>
            <a:off x="597073" y="2389953"/>
            <a:ext cx="5069435" cy="3301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dirty="0" smtClean="0"/>
              <a:t>This short video shows you how to Log-in to the online service once you are registered.</a:t>
            </a:r>
            <a:endParaRPr lang="en-IE" sz="2400" dirty="0" smtClean="0"/>
          </a:p>
          <a:p>
            <a:pPr defTabSz="914400"/>
            <a:r>
              <a:rPr lang="en-IE" sz="2400" dirty="0" smtClean="0"/>
              <a:t>1 minute 20 second online Video; </a:t>
            </a:r>
          </a:p>
          <a:p>
            <a:pPr marL="0" indent="0" defTabSz="914400">
              <a:buFontTx/>
              <a:buNone/>
            </a:pPr>
            <a:r>
              <a:rPr lang="en-IE" sz="2400" i="1" dirty="0" smtClean="0"/>
              <a:t>Click on the picture or copy this link into your web browser - </a:t>
            </a:r>
            <a:r>
              <a:rPr lang="en-IE" sz="2400" i="1" dirty="0" smtClean="0">
                <a:hlinkClick r:id="rId2"/>
              </a:rPr>
              <a:t>https://youtu.be/MIAQzf6SOjU</a:t>
            </a:r>
            <a:r>
              <a:rPr lang="en-IE" sz="2400" i="1" dirty="0" smtClean="0"/>
              <a:t> </a:t>
            </a:r>
            <a:endParaRPr lang="en-IE" sz="2400" i="1" dirty="0" smtClean="0">
              <a:hlinkClick r:id="rId3"/>
            </a:endParaRPr>
          </a:p>
        </p:txBody>
      </p:sp>
      <p:pic>
        <p:nvPicPr>
          <p:cNvPr id="7" name="Picture 6" descr="Login AgFood.PNG">
            <a:hlinkClick r:id="rId2"/>
          </p:cNvPr>
          <p:cNvPicPr>
            <a:picLocks noChangeAspect="1"/>
          </p:cNvPicPr>
          <p:nvPr/>
        </p:nvPicPr>
        <p:blipFill>
          <a:blip r:embed="rId4"/>
          <a:stretch>
            <a:fillRect/>
          </a:stretch>
        </p:blipFill>
        <p:spPr>
          <a:xfrm>
            <a:off x="6378392" y="1934933"/>
            <a:ext cx="5439535" cy="3820058"/>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5" name="Title 1"/>
          <p:cNvSpPr>
            <a:spLocks noGrp="1"/>
          </p:cNvSpPr>
          <p:nvPr>
            <p:ph type="title"/>
          </p:nvPr>
        </p:nvSpPr>
        <p:spPr>
          <a:xfrm>
            <a:off x="598226" y="1103586"/>
            <a:ext cx="10910602" cy="1143000"/>
          </a:xfrm>
        </p:spPr>
        <p:txBody>
          <a:bodyPr/>
          <a:lstStyle/>
          <a:p>
            <a:pPr algn="l"/>
            <a:r>
              <a:rPr lang="en-US" sz="3200" b="1" dirty="0" smtClean="0">
                <a:solidFill>
                  <a:srgbClr val="C00000"/>
                </a:solidFill>
              </a:rPr>
              <a:t>Advantages of using online services</a:t>
            </a:r>
            <a:endParaRPr lang="en-IE" sz="3200" b="1" dirty="0">
              <a:solidFill>
                <a:srgbClr val="C00000"/>
              </a:solidFill>
            </a:endParaRPr>
          </a:p>
        </p:txBody>
      </p:sp>
      <p:sp>
        <p:nvSpPr>
          <p:cNvPr id="6" name="TextBox 5"/>
          <p:cNvSpPr txBox="1"/>
          <p:nvPr/>
        </p:nvSpPr>
        <p:spPr>
          <a:xfrm>
            <a:off x="733328" y="2401282"/>
            <a:ext cx="10867278" cy="3539430"/>
          </a:xfrm>
          <a:prstGeom prst="rect">
            <a:avLst/>
          </a:prstGeom>
          <a:noFill/>
        </p:spPr>
        <p:txBody>
          <a:bodyPr wrap="square" rtlCol="0">
            <a:spAutoFit/>
          </a:bodyPr>
          <a:lstStyle/>
          <a:p>
            <a:pPr marL="457200" indent="-457200">
              <a:buFont typeface="Wingdings" panose="05000000000000000000" pitchFamily="2" charset="2"/>
              <a:buChar char="q"/>
            </a:pPr>
            <a:r>
              <a:rPr lang="en-IE" sz="2800" dirty="0" smtClean="0"/>
              <a:t>Available to use 24/7 365 days</a:t>
            </a:r>
          </a:p>
          <a:p>
            <a:pPr marL="457200" indent="-457200">
              <a:buFont typeface="Wingdings" panose="05000000000000000000" pitchFamily="2" charset="2"/>
              <a:buChar char="q"/>
            </a:pPr>
            <a:r>
              <a:rPr lang="en-US" sz="2800" dirty="0" smtClean="0"/>
              <a:t>Works with Farm Management Software</a:t>
            </a:r>
          </a:p>
          <a:p>
            <a:pPr marL="457200" indent="-457200">
              <a:buFont typeface="Wingdings" panose="05000000000000000000" pitchFamily="2" charset="2"/>
              <a:buChar char="q"/>
            </a:pPr>
            <a:r>
              <a:rPr lang="en-US" sz="2800" dirty="0" smtClean="0"/>
              <a:t>Partially completed forms can be saved and returned to later</a:t>
            </a:r>
          </a:p>
          <a:p>
            <a:pPr marL="457200" indent="-457200">
              <a:buFont typeface="Wingdings" panose="05000000000000000000" pitchFamily="2" charset="2"/>
              <a:buChar char="q"/>
            </a:pPr>
            <a:r>
              <a:rPr lang="en-US" sz="2800" dirty="0" smtClean="0"/>
              <a:t>Familiarity, as forms online similar to paper based forms</a:t>
            </a:r>
          </a:p>
          <a:p>
            <a:pPr marL="457200" indent="-457200">
              <a:buFont typeface="Wingdings" panose="05000000000000000000" pitchFamily="2" charset="2"/>
              <a:buChar char="q"/>
            </a:pPr>
            <a:r>
              <a:rPr lang="en-US" sz="2800" dirty="0" smtClean="0"/>
              <a:t>Completed forms can be printed for your records</a:t>
            </a:r>
          </a:p>
          <a:p>
            <a:pPr marL="457200" indent="-457200">
              <a:buFont typeface="Wingdings" panose="05000000000000000000" pitchFamily="2" charset="2"/>
              <a:buChar char="q"/>
            </a:pPr>
            <a:r>
              <a:rPr lang="en-US" sz="2800" dirty="0" smtClean="0"/>
              <a:t>Less likely for applications submitted online to be queried due to built-in checks</a:t>
            </a:r>
            <a:endParaRPr lang="en-IE"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9</a:t>
            </a:fld>
            <a:endParaRPr lang="es-ES" altLang="es-ES"/>
          </a:p>
        </p:txBody>
      </p:sp>
      <p:sp>
        <p:nvSpPr>
          <p:cNvPr id="5" name="Title 1"/>
          <p:cNvSpPr>
            <a:spLocks noGrp="1"/>
          </p:cNvSpPr>
          <p:nvPr>
            <p:ph type="title"/>
          </p:nvPr>
        </p:nvSpPr>
        <p:spPr>
          <a:xfrm>
            <a:off x="609600" y="1031406"/>
            <a:ext cx="10972800" cy="1143000"/>
          </a:xfrm>
        </p:spPr>
        <p:txBody>
          <a:bodyPr/>
          <a:lstStyle/>
          <a:p>
            <a:pPr algn="l"/>
            <a:r>
              <a:rPr lang="en-US" sz="3200" b="1" dirty="0" smtClean="0">
                <a:solidFill>
                  <a:srgbClr val="C00000"/>
                </a:solidFill>
              </a:rPr>
              <a:t>Animal Identification &amp; Movements (AIM)</a:t>
            </a:r>
            <a:endParaRPr lang="en-IE" sz="3200" b="1" dirty="0">
              <a:solidFill>
                <a:srgbClr val="C00000"/>
              </a:solidFill>
            </a:endParaRPr>
          </a:p>
        </p:txBody>
      </p:sp>
      <p:sp>
        <p:nvSpPr>
          <p:cNvPr id="6" name="Content Placeholder 2"/>
          <p:cNvSpPr>
            <a:spLocks noGrp="1"/>
          </p:cNvSpPr>
          <p:nvPr>
            <p:ph idx="1"/>
          </p:nvPr>
        </p:nvSpPr>
        <p:spPr>
          <a:xfrm>
            <a:off x="609600" y="1956608"/>
            <a:ext cx="10972800" cy="4525963"/>
          </a:xfrm>
        </p:spPr>
        <p:txBody>
          <a:bodyPr/>
          <a:lstStyle/>
          <a:p>
            <a:pPr>
              <a:buNone/>
            </a:pPr>
            <a:r>
              <a:rPr lang="en-US" sz="2400" dirty="0" smtClean="0"/>
              <a:t>These are the facilities available online:</a:t>
            </a:r>
          </a:p>
          <a:p>
            <a:r>
              <a:rPr lang="en-US" sz="2400" b="1" dirty="0" smtClean="0"/>
              <a:t>Calf Birth Registration</a:t>
            </a:r>
            <a:r>
              <a:rPr lang="en-US" sz="2400" dirty="0" smtClean="0"/>
              <a:t>: register birth of a calf online</a:t>
            </a:r>
          </a:p>
          <a:p>
            <a:r>
              <a:rPr lang="en-US" sz="2400" b="1" dirty="0" smtClean="0"/>
              <a:t>Cattle Herd Register</a:t>
            </a:r>
            <a:r>
              <a:rPr lang="en-US" sz="2400" dirty="0" smtClean="0"/>
              <a:t>: AIM online can be used as farm herd register (replace blue book)</a:t>
            </a:r>
          </a:p>
          <a:p>
            <a:r>
              <a:rPr lang="en-US" sz="2400" b="1" dirty="0" smtClean="0"/>
              <a:t>Herd Profile Enquiry</a:t>
            </a:r>
            <a:r>
              <a:rPr lang="en-US" sz="2400" dirty="0" smtClean="0"/>
              <a:t>: View details of their herd and movements into and out of them</a:t>
            </a:r>
          </a:p>
          <a:p>
            <a:r>
              <a:rPr lang="en-US" sz="2400" b="1" dirty="0" smtClean="0"/>
              <a:t>Compliance Certificate</a:t>
            </a:r>
            <a:r>
              <a:rPr lang="en-US" sz="2400" dirty="0" smtClean="0"/>
              <a:t>: Apply for and print online certificates</a:t>
            </a:r>
          </a:p>
          <a:p>
            <a:r>
              <a:rPr lang="en-US" sz="2400" b="1" dirty="0" smtClean="0"/>
              <a:t>Online Movement Notification</a:t>
            </a:r>
            <a:r>
              <a:rPr lang="en-US" sz="2400" dirty="0" smtClean="0"/>
              <a:t>: Farmers and animal dealers can notify movements</a:t>
            </a:r>
          </a:p>
          <a:p>
            <a:r>
              <a:rPr lang="en-US" sz="2400" b="1" dirty="0" smtClean="0"/>
              <a:t>Farm Management Software</a:t>
            </a:r>
            <a:r>
              <a:rPr lang="en-US" sz="2400" dirty="0" smtClean="0"/>
              <a:t>: can interact with AIM service</a:t>
            </a:r>
          </a:p>
          <a:p>
            <a:pPr>
              <a:buNone/>
            </a:pPr>
            <a:endParaRPr lang="en-IE"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smtClean="0">
                <a:ln>
                  <a:noFill/>
                </a:ln>
                <a:solidFill>
                  <a:srgbClr val="0B0AFD"/>
                </a:solidFill>
                <a:effectLst/>
                <a:uLnTx/>
                <a:uFillTx/>
                <a:latin typeface="+mj-lt"/>
                <a:ea typeface="+mj-ea"/>
                <a:cs typeface="+mj-cs"/>
              </a:rPr>
              <a:t>Online tools for farmers </a:t>
            </a:r>
            <a:r>
              <a:rPr kumimoji="0" lang="en-IE" sz="1800" b="1" i="0" u="none" strike="noStrike" kern="1200" cap="none" spc="0" normalizeH="0" baseline="0" noProof="0" smtClean="0">
                <a:ln>
                  <a:noFill/>
                </a:ln>
                <a:solidFill>
                  <a:srgbClr val="990000"/>
                </a:solidFill>
                <a:effectLst/>
                <a:uLnTx/>
                <a:uFillTx/>
                <a:latin typeface="+mj-lt"/>
                <a:ea typeface="+mj-ea"/>
                <a:cs typeface="+mj-cs"/>
              </a:rPr>
              <a:t/>
            </a:r>
            <a:br>
              <a:rPr kumimoji="0" lang="en-IE" sz="1800" b="1" i="0" u="none" strike="noStrike" kern="1200" cap="none" spc="0" normalizeH="0" baseline="0" noProof="0" smtClean="0">
                <a:ln>
                  <a:noFill/>
                </a:ln>
                <a:solidFill>
                  <a:srgbClr val="990000"/>
                </a:solidFill>
                <a:effectLst/>
                <a:uLnTx/>
                <a:uFillTx/>
                <a:latin typeface="+mj-lt"/>
                <a:ea typeface="+mj-ea"/>
                <a:cs typeface="+mj-cs"/>
              </a:rPr>
            </a:br>
            <a:endParaRPr kumimoji="0" lang="en-IE" sz="1800" b="1" i="0" u="none" strike="noStrike" kern="1200" cap="none" spc="0" normalizeH="0" baseline="0" noProof="0" dirty="0">
              <a:ln>
                <a:noFill/>
              </a:ln>
              <a:solidFill>
                <a:srgbClr val="CC660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Module template">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template</Template>
  <TotalTime>34</TotalTime>
  <Words>759</Words>
  <Application>Microsoft Office PowerPoint</Application>
  <PresentationFormat>Custom</PresentationFormat>
  <Paragraphs>133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 template</vt:lpstr>
      <vt:lpstr>Slide 1</vt:lpstr>
      <vt:lpstr>Online tools for farmers  </vt:lpstr>
      <vt:lpstr>Online tools for farmers  </vt:lpstr>
      <vt:lpstr>Online tools for farmers  </vt:lpstr>
      <vt:lpstr>What services are available online?</vt:lpstr>
      <vt:lpstr>Register for the service</vt:lpstr>
      <vt:lpstr>Log-in to the service</vt:lpstr>
      <vt:lpstr>Advantages of using online services</vt:lpstr>
      <vt:lpstr>Animal Identification &amp; Movements (AIM)</vt:lpstr>
      <vt:lpstr>Animal Identification and Movement (AIM) </vt:lpstr>
      <vt:lpstr>Basic Payment Scheme Applications </vt:lpstr>
      <vt:lpstr>Basic Payment Scheme (BPS)</vt:lpstr>
      <vt:lpstr>How to do a BPS Application</vt:lpstr>
      <vt:lpstr>Financial Self-Services (FSS)</vt:lpstr>
      <vt:lpstr>Financial Self-Services</vt:lpstr>
      <vt:lpstr>Other Services Available</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xx: xxxxxxx (title) </dc:title>
  <dc:creator>irl</dc:creator>
  <cp:lastModifiedBy>irl</cp:lastModifiedBy>
  <cp:revision>20</cp:revision>
  <cp:lastPrinted>2017-05-04T12:44:09Z</cp:lastPrinted>
  <dcterms:created xsi:type="dcterms:W3CDTF">2017-10-13T13:20:55Z</dcterms:created>
  <dcterms:modified xsi:type="dcterms:W3CDTF">2017-10-19T08:25:40Z</dcterms:modified>
</cp:coreProperties>
</file>