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433" r:id="rId2"/>
    <p:sldId id="436" r:id="rId3"/>
    <p:sldId id="434" r:id="rId4"/>
    <p:sldId id="435" r:id="rId5"/>
    <p:sldId id="381" r:id="rId6"/>
    <p:sldId id="427" r:id="rId7"/>
    <p:sldId id="408" r:id="rId8"/>
    <p:sldId id="415" r:id="rId9"/>
    <p:sldId id="430" r:id="rId10"/>
    <p:sldId id="416" r:id="rId11"/>
    <p:sldId id="418" r:id="rId12"/>
    <p:sldId id="417" r:id="rId13"/>
    <p:sldId id="419" r:id="rId14"/>
    <p:sldId id="420" r:id="rId15"/>
    <p:sldId id="421" r:id="rId16"/>
    <p:sldId id="431" r:id="rId17"/>
    <p:sldId id="422" r:id="rId18"/>
    <p:sldId id="423" r:id="rId19"/>
    <p:sldId id="424" r:id="rId20"/>
    <p:sldId id="425" r:id="rId21"/>
    <p:sldId id="426" r:id="rId22"/>
    <p:sldId id="429" r:id="rId23"/>
    <p:sldId id="437"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76" autoAdjust="0"/>
    <p:restoredTop sz="94974" autoAdjust="0"/>
  </p:normalViewPr>
  <p:slideViewPr>
    <p:cSldViewPr snapToGrid="0">
      <p:cViewPr varScale="1">
        <p:scale>
          <a:sx n="80" d="100"/>
          <a:sy n="80" d="100"/>
        </p:scale>
        <p:origin x="102" y="80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22/12/2017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22/12/2017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ugarcrm.com/" TargetMode="External"/><Relationship Id="rId2" Type="http://schemas.openxmlformats.org/officeDocument/2006/relationships/hyperlink" Target="https://helprac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vernote.com/" TargetMode="External"/><Relationship Id="rId2" Type="http://schemas.openxmlformats.org/officeDocument/2006/relationships/hyperlink" Target="https://asana.com/" TargetMode="External"/><Relationship Id="rId1" Type="http://schemas.openxmlformats.org/officeDocument/2006/relationships/slideLayout" Target="../slideLayouts/slideLayout2.xml"/><Relationship Id="rId5" Type="http://schemas.openxmlformats.org/officeDocument/2006/relationships/hyperlink" Target="https://beta.doodle.com/" TargetMode="External"/><Relationship Id="rId4" Type="http://schemas.openxmlformats.org/officeDocument/2006/relationships/hyperlink" Target="https://www.appointlet.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kype.com/en/" TargetMode="External"/><Relationship Id="rId2" Type="http://schemas.openxmlformats.org/officeDocument/2006/relationships/hyperlink" Target="https://www.google.com/keep/" TargetMode="External"/><Relationship Id="rId1" Type="http://schemas.openxmlformats.org/officeDocument/2006/relationships/slideLayout" Target="../slideLayouts/slideLayout2.xml"/><Relationship Id="rId6" Type="http://schemas.openxmlformats.org/officeDocument/2006/relationships/hyperlink" Target="http://www.mindmapping.com/" TargetMode="External"/><Relationship Id="rId5" Type="http://schemas.openxmlformats.org/officeDocument/2006/relationships/hyperlink" Target="ttps://app.hellofax.com/?utm_campaign=HF-Branded_HelloFax-Terms&amp;utm_source=google&amp;utm_medium=cpc&amp;utm_term=hello%20fax%20com&amp;gclid=CjwKCAjw0qLOBRBUEiwAMG5xMN4s-HK49Y2NbQWck2nLV8R6z-jFBFTZrwmNpOgPthfA5RLw870Y0RoCrnUQAvD_BwE" TargetMode="External"/><Relationship Id="rId4" Type="http://schemas.openxmlformats.org/officeDocument/2006/relationships/hyperlink" Target="https://www.uberconference.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refinery29.com/how-to-use-google-flights" TargetMode="External"/><Relationship Id="rId2" Type="http://schemas.openxmlformats.org/officeDocument/2006/relationships/hyperlink" Target="https://www.google.ie/flights/" TargetMode="External"/><Relationship Id="rId1" Type="http://schemas.openxmlformats.org/officeDocument/2006/relationships/slideLayout" Target="../slideLayouts/slideLayout2.xml"/><Relationship Id="rId4" Type="http://schemas.openxmlformats.org/officeDocument/2006/relationships/hyperlink" Target="ttps://www.booking.com/index.en-gb.html?aid=397612;label=gog235jc-index-XX-XX-XX-unspec-ie-com-L:en-O:windowsS7-B:chrome-N:XX-S:bo-U:XX-H:s;sid=d213ef01a8854691c6a97e01c21af7cd;sb_price_type=total&am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doo.com/" TargetMode="External"/><Relationship Id="rId2" Type="http://schemas.openxmlformats.org/officeDocument/2006/relationships/hyperlink" Target="https://www.zenefit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eooffice.org/neojava/en/index.php" TargetMode="External"/><Relationship Id="rId2" Type="http://schemas.openxmlformats.org/officeDocument/2006/relationships/hyperlink" Target="https://www.openoffice.org/download/" TargetMode="External"/><Relationship Id="rId1" Type="http://schemas.openxmlformats.org/officeDocument/2006/relationships/slideLayout" Target="../slideLayouts/slideLayout2.xml"/><Relationship Id="rId5" Type="http://schemas.openxmlformats.org/officeDocument/2006/relationships/hyperlink" Target="https://www.google.com/docs/about/" TargetMode="External"/><Relationship Id="rId4" Type="http://schemas.openxmlformats.org/officeDocument/2006/relationships/hyperlink" Target="https://www.youtube.com/watch?v=sloEMUt7n5Q"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3fSTqJxHM-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analytics.google.com/analytics/web/provision/?authuser=0" TargetMode="External"/><Relationship Id="rId3" Type="http://schemas.openxmlformats.org/officeDocument/2006/relationships/hyperlink" Target="https://www.canva.com/" TargetMode="External"/><Relationship Id="rId7" Type="http://schemas.openxmlformats.org/officeDocument/2006/relationships/hyperlink" Target="https://www.seoprofiler.com/" TargetMode="External"/><Relationship Id="rId2" Type="http://schemas.openxmlformats.org/officeDocument/2006/relationships/hyperlink" Target="https://hootsuite.com/" TargetMode="External"/><Relationship Id="rId1" Type="http://schemas.openxmlformats.org/officeDocument/2006/relationships/slideLayout" Target="../slideLayouts/slideLayout2.xml"/><Relationship Id="rId6" Type="http://schemas.openxmlformats.org/officeDocument/2006/relationships/hyperlink" Target="https://trends.google.com/trends/" TargetMode="External"/><Relationship Id="rId5" Type="http://schemas.openxmlformats.org/officeDocument/2006/relationships/hyperlink" Target="https://ie.trustpilot.com/" TargetMode="External"/><Relationship Id="rId10" Type="http://schemas.openxmlformats.org/officeDocument/2006/relationships/hyperlink" Target="https://www.surveymonkey.com/" TargetMode="External"/><Relationship Id="rId4" Type="http://schemas.openxmlformats.org/officeDocument/2006/relationships/hyperlink" Target="https://www.gimp.org/" TargetMode="External"/><Relationship Id="rId9" Type="http://schemas.openxmlformats.org/officeDocument/2006/relationships/hyperlink" Target="https://www.youtube.com/watch?v=WC3ONXJn9FQ"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reelogoservices.com/" TargetMode="External"/><Relationship Id="rId7" Type="http://schemas.openxmlformats.org/officeDocument/2006/relationships/hyperlink" Target="https://mailchimp.com/" TargetMode="External"/><Relationship Id="rId2" Type="http://schemas.openxmlformats.org/officeDocument/2006/relationships/hyperlink" Target="https://www.jotform.com/?utm_source=adwords&amp;utm_campaign=122684001&amp;utm_medium=cpc&amp;adgroup=7242471681&amp;matchtype=e&amp;device=c&amp;utm_term=jotform&amp;utm_content=208417389732&amp;gclid=CjwKCAjw0qLOBRBUEiwAMG5xMEWxyT7IzFeZ4FQq7jKmWnqqI59U52KrPBAFl0rn0eJ5CLMcDTG-aBoCZfMQAvD_BwE" TargetMode="External"/><Relationship Id="rId1" Type="http://schemas.openxmlformats.org/officeDocument/2006/relationships/slideLayout" Target="../slideLayouts/slideLayout2.xml"/><Relationship Id="rId6" Type="http://schemas.openxmlformats.org/officeDocument/2006/relationships/hyperlink" Target="https://www.weebly.com/ie" TargetMode="External"/><Relationship Id="rId5" Type="http://schemas.openxmlformats.org/officeDocument/2006/relationships/hyperlink" Target="http://www.wix.com/freesitebuilder/hiker-create?dvc=c&amp;experiment_id=wix%20com%5ee%5e219670039914%5e1t2;?h=https://ad.atdmt.com/s/go;adv=11038200900119;ec=11038200904332;c.a=179424220;s.a=google;p.a=179424220;as.a=10375166980;qpb=1;?bidkw=wix%20com&amp;gclid=CjwKCAjw0qLOBRBUEiwAMG5xMOXQ-6ZSUUjKHX4BetRpLnt20EWtLV87qmDLk6SxSjpyla0CuMbGARoCPGEQAvD_BwE&amp;h=http://www.wix.com/freesitebuilder/hiker-create&amp;utm_campaign=179424220%5e10375166980&amp;utm_medium=cpc&amp;utm_source=google" TargetMode="External"/><Relationship Id="rId4" Type="http://schemas.openxmlformats.org/officeDocument/2006/relationships/hyperlink" Target="https://wordpress.com/com-vs-org/?sgmt=gb&amp;utm_source=adwords&amp;utm_campaign=G_Search_Brand_Desktop_IE_en_x_x&amp;utm_medium=cpc&amp;keyword=wordpress&amp;creative=210654422609&amp;campaignid=648381530&amp;adgroupid=28074825850&amp;matchtype=e&amp;device=c&amp;network=g&amp;targetid=kwd-313411415&amp;locationid=1007870&amp;gclid=CjwKCAjw0qLOBRBUEiwAMG5xMDDQT2rJ4FbCXieXVFbwchd-XXMO40IEJHgwTc-Uz7Gt2nUkM3R96BoCPYwQAvD_Bw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prestashop.com/en" TargetMode="External"/><Relationship Id="rId2" Type="http://schemas.openxmlformats.org/officeDocument/2006/relationships/hyperlink" Target="https://www.opencar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microsoft.com/en-ie/outlook-com/" TargetMode="External"/><Relationship Id="rId2" Type="http://schemas.openxmlformats.org/officeDocument/2006/relationships/hyperlink" Target="https://www.mozilla.org/en-US/thunderbird/" TargetMode="External"/><Relationship Id="rId1" Type="http://schemas.openxmlformats.org/officeDocument/2006/relationships/slideLayout" Target="../slideLayouts/slideLayout2.xml"/><Relationship Id="rId4" Type="http://schemas.openxmlformats.org/officeDocument/2006/relationships/hyperlink" Target="https://www.google.com/gmail/abou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hyfy.io/" TargetMode="External"/><Relationship Id="rId2" Type="http://schemas.openxmlformats.org/officeDocument/2006/relationships/hyperlink" Target="https://www.vistaprint.ie/?mk=vistaprint&amp;ad=e&amp;crtv=61759235327&amp;device=c&amp;psloc=1007870&amp;pstid=aud-300524123205:kwd-104664860&amp;psite=mkwid|Q3wtCIoW&amp;iv_=__iv_p_1_a_18916007_g_632856887_w_aud-300524123205:kwd-104664860_h_1007870_ii__d_c_v__n_g_c_61759235327_k_vistaprint_m_e_l__t__e__r_1t1_vi__&amp;gclid=Cj0KEQjw0qLOBRDUvPzj2-X5jJ0BEiQAMG5xMLEhPbUCJBXQQxYVNVb5-yVvhm7A01BOtJshdvB3HI4aAsTK8P8HAQ&amp;couponAutoload=1&amp;GP=09/25/2017+13:17:51&amp;GPS=4524371298&amp;GNF=0&amp;rd=1" TargetMode="External"/><Relationship Id="rId1" Type="http://schemas.openxmlformats.org/officeDocument/2006/relationships/slideLayout" Target="../slideLayouts/slideLayout2.xml"/><Relationship Id="rId6" Type="http://schemas.openxmlformats.org/officeDocument/2006/relationships/hyperlink" Target="https://www.coverwallet.com/" TargetMode="External"/><Relationship Id="rId5" Type="http://schemas.openxmlformats.org/officeDocument/2006/relationships/hyperlink" Target="https://squareup.com/global/en/pos" TargetMode="External"/><Relationship Id="rId4" Type="http://schemas.openxmlformats.org/officeDocument/2006/relationships/hyperlink" Target="https://hunter.io/"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google.com/drive/" TargetMode="External"/><Relationship Id="rId2" Type="http://schemas.openxmlformats.org/officeDocument/2006/relationships/hyperlink" Target="https://www.dropbox.com/business/landing-t61fl?_tk=sem_b_goog&amp;_camp=sem-b-goog-uk-eng-top-exact&amp;_kw=dropbox|e&amp;_ad=213110110699|1t1|c&amp;gclid=CjwKCAjw0qLOBRBUEiwAMG5xMHVi8zK3KPTkJx8meCL2O4CWjA8Goc807JNYLe5vcWKOedSgKwOWFBoCvtoQAvD_BwE" TargetMode="External"/><Relationship Id="rId1" Type="http://schemas.openxmlformats.org/officeDocument/2006/relationships/slideLayout" Target="../slideLayouts/slideLayout2.xml"/><Relationship Id="rId4" Type="http://schemas.openxmlformats.org/officeDocument/2006/relationships/hyperlink" Target="https://wetransfer.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armplan.co.uk/" TargetMode="External"/><Relationship Id="rId2" Type="http://schemas.openxmlformats.org/officeDocument/2006/relationships/hyperlink" Target="https://www.sum-itsoftware.co.uk/" TargetMode="External"/><Relationship Id="rId1" Type="http://schemas.openxmlformats.org/officeDocument/2006/relationships/slideLayout" Target="../slideLayouts/slideLayout2.xml"/><Relationship Id="rId4" Type="http://schemas.openxmlformats.org/officeDocument/2006/relationships/hyperlink" Target="https://www.xero.com/i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xtuple.com/" TargetMode="External"/><Relationship Id="rId2" Type="http://schemas.openxmlformats.org/officeDocument/2006/relationships/hyperlink" Target="https://www.zoho.eu/" TargetMode="External"/><Relationship Id="rId1" Type="http://schemas.openxmlformats.org/officeDocument/2006/relationships/slideLayout" Target="../slideLayouts/slideLayout2.xml"/><Relationship Id="rId4" Type="http://schemas.openxmlformats.org/officeDocument/2006/relationships/hyperlink" Target="https://www.waveapp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vertex42.com/ExcelTemplates/" TargetMode="External"/><Relationship Id="rId2" Type="http://schemas.openxmlformats.org/officeDocument/2006/relationships/hyperlink" Target="https://www.agrivi.com/" TargetMode="External"/><Relationship Id="rId1" Type="http://schemas.openxmlformats.org/officeDocument/2006/relationships/slideLayout" Target="../slideLayouts/slideLayout2.xml"/><Relationship Id="rId4" Type="http://schemas.openxmlformats.org/officeDocument/2006/relationships/hyperlink" Target="https://www.teagasc.ie/rural-economy/farm-management/financial-analysi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easyfarm.com/" TargetMode="External"/><Relationship Id="rId2" Type="http://schemas.openxmlformats.org/officeDocument/2006/relationships/hyperlink" Target="https://agplan.umn.edu/" TargetMode="External"/><Relationship Id="rId1" Type="http://schemas.openxmlformats.org/officeDocument/2006/relationships/slideLayout" Target="../slideLayouts/slideLayout2.xml"/><Relationship Id="rId4" Type="http://schemas.openxmlformats.org/officeDocument/2006/relationships/hyperlink" Target="http://www.easyfarm.com/shop/"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nc.com/sujan-patel/the-top-small-business-software-programs-for-201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a:t>Module No </a:t>
            </a:r>
            <a:r>
              <a:rPr lang="en-US" sz="2800" b="1" dirty="0">
                <a:solidFill>
                  <a:schemeClr val="tx1"/>
                </a:solidFill>
              </a:rPr>
              <a:t>9:</a:t>
            </a:r>
            <a:r>
              <a:rPr lang="en-US" sz="2800" b="1" dirty="0">
                <a:solidFill>
                  <a:srgbClr val="336600"/>
                </a:solidFill>
              </a:rPr>
              <a:t> </a:t>
            </a:r>
            <a:r>
              <a:rPr lang="it-IT" sz="2800" b="1" dirty="0">
                <a:solidFill>
                  <a:srgbClr val="336600"/>
                </a:solidFill>
              </a:rPr>
              <a:t>Alfabetizzazione informatica per microimprese rurali</a:t>
            </a:r>
            <a:r>
              <a:rPr lang="en-US" sz="2800" b="1" dirty="0">
                <a:solidFill>
                  <a:srgbClr val="336600"/>
                </a:solidFill>
              </a:rPr>
              <a:t/>
            </a:r>
            <a:br>
              <a:rPr lang="en-US" sz="2800" b="1" dirty="0">
                <a:solidFill>
                  <a:srgbClr val="336600"/>
                </a:solidFill>
              </a:rPr>
            </a:b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it-IT" altLang="es-ES" sz="3600" b="1" dirty="0">
                <a:latin typeface="Calibri" pitchFamily="34" charset="0"/>
              </a:rPr>
              <a:t>Migliorare la competitività delle microimprese nelle aree rurali</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it-IT" dirty="0"/>
              <a:t>Redatto dal Consorzio del progetto</a:t>
            </a:r>
            <a:r>
              <a:rPr lang="en-US" dirty="0" smtClean="0"/>
              <a:t>: </a:t>
            </a:r>
            <a:r>
              <a:rPr lang="en-US" sz="1600" i="1" dirty="0"/>
              <a:t>“Irish Rural Link – National University of Ireland </a:t>
            </a:r>
            <a:r>
              <a:rPr lang="en-US" sz="1600" i="1" dirty="0" err="1"/>
              <a:t>Maynooth</a:t>
            </a:r>
            <a:r>
              <a:rPr lang="en-US" sz="1600" i="1" dirty="0"/>
              <a:t>- CDI – EEO GROUP SA- IHF asbl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594" y="1238540"/>
            <a:ext cx="10972800" cy="1143000"/>
          </a:xfrm>
        </p:spPr>
        <p:txBody>
          <a:bodyPr/>
          <a:lstStyle/>
          <a:p>
            <a:pPr algn="l"/>
            <a:r>
              <a:rPr lang="en-GB" sz="3200" b="1" dirty="0">
                <a:solidFill>
                  <a:srgbClr val="C00000"/>
                </a:solidFill>
              </a:rPr>
              <a:t>Customer Relationship Management (CRM)</a:t>
            </a:r>
            <a:endParaRPr lang="en-IE" sz="3200" b="1" dirty="0">
              <a:solidFill>
                <a:srgbClr val="C00000"/>
              </a:solidFill>
            </a:endParaRPr>
          </a:p>
        </p:txBody>
      </p:sp>
      <p:sp>
        <p:nvSpPr>
          <p:cNvPr id="3" name="Content Placeholder 2"/>
          <p:cNvSpPr>
            <a:spLocks noGrp="1"/>
          </p:cNvSpPr>
          <p:nvPr>
            <p:ph idx="1"/>
          </p:nvPr>
        </p:nvSpPr>
        <p:spPr>
          <a:xfrm>
            <a:off x="609600" y="2605417"/>
            <a:ext cx="10972800" cy="3594215"/>
          </a:xfrm>
        </p:spPr>
        <p:txBody>
          <a:bodyPr/>
          <a:lstStyle/>
          <a:p>
            <a:r>
              <a:rPr lang="en-GB" sz="2800" b="1" dirty="0" err="1" smtClean="0">
                <a:solidFill>
                  <a:srgbClr val="FF0000"/>
                </a:solidFill>
                <a:hlinkClick r:id="rId2"/>
              </a:rPr>
              <a:t>Helprace</a:t>
            </a:r>
            <a:r>
              <a:rPr lang="en-GB" sz="2400" dirty="0"/>
              <a:t> </a:t>
            </a:r>
            <a:r>
              <a:rPr lang="it-IT" sz="2400" dirty="0" smtClean="0"/>
              <a:t>integra </a:t>
            </a:r>
            <a:r>
              <a:rPr lang="it-IT" sz="2400" dirty="0"/>
              <a:t>strettamente più strumenti per un ottimo servizio clienti: ticket, gestione e-mail, community clienti, feedback, documenti e </a:t>
            </a:r>
            <a:r>
              <a:rPr lang="it-IT" sz="2400" dirty="0" smtClean="0"/>
              <a:t>conosce base</a:t>
            </a:r>
            <a:r>
              <a:rPr lang="it-IT" sz="2400" dirty="0"/>
              <a:t>. Prova gratuita disponibile.</a:t>
            </a:r>
            <a:endParaRPr lang="en-IE" sz="2400" dirty="0"/>
          </a:p>
          <a:p>
            <a:r>
              <a:rPr lang="en-GB" sz="2400" b="1" dirty="0" err="1">
                <a:solidFill>
                  <a:srgbClr val="FF0000"/>
                </a:solidFill>
                <a:hlinkClick r:id="rId3"/>
              </a:rPr>
              <a:t>SugarCRM</a:t>
            </a:r>
            <a:r>
              <a:rPr lang="en-GB" sz="2400" dirty="0"/>
              <a:t> </a:t>
            </a:r>
            <a:r>
              <a:rPr lang="it-IT" sz="2400" dirty="0"/>
              <a:t>ha una versione gratuita e non supportata di un prodotto CRM completo che include l'automazione della forza vendita, le campagne </a:t>
            </a:r>
            <a:r>
              <a:rPr lang="it-IT" sz="2400" dirty="0" smtClean="0"/>
              <a:t>marketing </a:t>
            </a:r>
            <a:r>
              <a:rPr lang="it-IT" sz="2400" dirty="0"/>
              <a:t>e l'assistenza clienti</a:t>
            </a:r>
            <a:r>
              <a:rPr lang="it-IT" sz="2400" dirty="0" smtClean="0"/>
              <a:t>.</a:t>
            </a:r>
            <a:endParaRPr lang="it-IT"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07599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852" y="1042416"/>
            <a:ext cx="10972800" cy="1143000"/>
          </a:xfrm>
        </p:spPr>
        <p:txBody>
          <a:bodyPr/>
          <a:lstStyle/>
          <a:p>
            <a:pPr algn="l"/>
            <a:r>
              <a:rPr lang="en-GB" sz="3200" b="1" dirty="0" smtClean="0">
                <a:solidFill>
                  <a:srgbClr val="C00000"/>
                </a:solidFill>
              </a:rPr>
              <a:t>Software di Project </a:t>
            </a:r>
            <a:r>
              <a:rPr lang="en-GB" sz="3200" b="1" dirty="0">
                <a:solidFill>
                  <a:srgbClr val="C00000"/>
                </a:solidFill>
              </a:rPr>
              <a:t>Management</a:t>
            </a:r>
            <a:endParaRPr lang="en-IE" sz="3200" b="1" dirty="0">
              <a:solidFill>
                <a:srgbClr val="C00000"/>
              </a:solidFill>
            </a:endParaRPr>
          </a:p>
        </p:txBody>
      </p:sp>
      <p:sp>
        <p:nvSpPr>
          <p:cNvPr id="3" name="Content Placeholder 2"/>
          <p:cNvSpPr>
            <a:spLocks noGrp="1"/>
          </p:cNvSpPr>
          <p:nvPr>
            <p:ph idx="1"/>
          </p:nvPr>
        </p:nvSpPr>
        <p:spPr>
          <a:xfrm>
            <a:off x="553792" y="1980701"/>
            <a:ext cx="11320529" cy="4621267"/>
          </a:xfrm>
        </p:spPr>
        <p:txBody>
          <a:bodyPr/>
          <a:lstStyle/>
          <a:p>
            <a:r>
              <a:rPr lang="en-GB" sz="2800" b="1" dirty="0">
                <a:solidFill>
                  <a:srgbClr val="FF0000"/>
                </a:solidFill>
                <a:hlinkClick r:id="rId2"/>
              </a:rPr>
              <a:t>Asana</a:t>
            </a:r>
            <a:r>
              <a:rPr lang="en-GB" sz="2800" b="1" dirty="0"/>
              <a:t>: </a:t>
            </a:r>
            <a:r>
              <a:rPr lang="en-GB" sz="2800" dirty="0" smtClean="0"/>
              <a:t>Un Software di Project Management gratuito</a:t>
            </a:r>
            <a:endParaRPr lang="en-GB" sz="2800" dirty="0"/>
          </a:p>
          <a:p>
            <a:endParaRPr lang="en-IE" sz="2000" dirty="0" smtClean="0"/>
          </a:p>
          <a:p>
            <a:r>
              <a:rPr lang="en-GB" sz="2800" b="1" dirty="0" smtClean="0">
                <a:solidFill>
                  <a:srgbClr val="FF0000"/>
                </a:solidFill>
                <a:hlinkClick r:id="rId3"/>
              </a:rPr>
              <a:t>Evernote</a:t>
            </a:r>
            <a:r>
              <a:rPr lang="en-GB" sz="2800" b="1" dirty="0"/>
              <a:t>: </a:t>
            </a:r>
            <a:r>
              <a:rPr lang="it-IT" sz="2800" dirty="0" err="1" smtClean="0"/>
              <a:t>App</a:t>
            </a:r>
            <a:r>
              <a:rPr lang="it-IT" sz="2800" dirty="0" smtClean="0"/>
              <a:t> </a:t>
            </a:r>
            <a:r>
              <a:rPr lang="it-IT" sz="2800" dirty="0"/>
              <a:t>gratuita per appunti, organizzazione e archiviazione</a:t>
            </a:r>
            <a:endParaRPr lang="en-GB" sz="2800" dirty="0"/>
          </a:p>
          <a:p>
            <a:endParaRPr lang="en-IE" sz="2000" dirty="0" smtClean="0"/>
          </a:p>
          <a:p>
            <a:r>
              <a:rPr lang="en-GB" sz="2800" b="1" dirty="0" err="1" smtClean="0">
                <a:solidFill>
                  <a:srgbClr val="FF0000"/>
                </a:solidFill>
                <a:hlinkClick r:id="rId4"/>
              </a:rPr>
              <a:t>Appointlet</a:t>
            </a:r>
            <a:r>
              <a:rPr lang="en-GB" sz="2800" b="1" dirty="0"/>
              <a:t>: </a:t>
            </a:r>
            <a:r>
              <a:rPr lang="it-IT" sz="2800" dirty="0"/>
              <a:t>Pianificazione online degli appuntamenti con prova gratuita disponibile</a:t>
            </a:r>
          </a:p>
          <a:p>
            <a:endParaRPr lang="en-IE" sz="2000" dirty="0" smtClean="0"/>
          </a:p>
          <a:p>
            <a:r>
              <a:rPr lang="en-GB" sz="2800" b="1" dirty="0" smtClean="0">
                <a:solidFill>
                  <a:srgbClr val="FF0000"/>
                </a:solidFill>
                <a:hlinkClick r:id="rId5"/>
              </a:rPr>
              <a:t>Doodle</a:t>
            </a:r>
            <a:r>
              <a:rPr lang="en-GB" sz="2800" b="1" dirty="0"/>
              <a:t>:</a:t>
            </a:r>
            <a:r>
              <a:rPr lang="en-GB" sz="2800" dirty="0"/>
              <a:t> </a:t>
            </a:r>
            <a:r>
              <a:rPr lang="it-IT" sz="2800" dirty="0" smtClean="0"/>
              <a:t>è un calendario </a:t>
            </a:r>
            <a:r>
              <a:rPr lang="it-IT" sz="2800" dirty="0"/>
              <a:t>Internet per la gestione del tempo e il coordinamento delle riunioni</a:t>
            </a:r>
          </a:p>
          <a:p>
            <a:pPr marL="0" indent="0">
              <a:buNone/>
            </a:pPr>
            <a:r>
              <a:rPr lang="it-IT" sz="2800" dirty="0"/>
              <a:t/>
            </a:r>
            <a:br>
              <a:rPr lang="it-IT" sz="2800" dirty="0"/>
            </a:b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49428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5" y="1170432"/>
            <a:ext cx="10972800" cy="1143000"/>
          </a:xfrm>
        </p:spPr>
        <p:txBody>
          <a:bodyPr/>
          <a:lstStyle/>
          <a:p>
            <a:pPr algn="l"/>
            <a:r>
              <a:rPr lang="en-GB" sz="3200" b="1" dirty="0">
                <a:solidFill>
                  <a:srgbClr val="C00000"/>
                </a:solidFill>
              </a:rPr>
              <a:t>Software di Project Management</a:t>
            </a:r>
            <a:endParaRPr lang="en-IE" sz="3200" b="1" dirty="0">
              <a:solidFill>
                <a:srgbClr val="C00000"/>
              </a:solidFill>
            </a:endParaRPr>
          </a:p>
        </p:txBody>
      </p:sp>
      <p:sp>
        <p:nvSpPr>
          <p:cNvPr id="3" name="Content Placeholder 2"/>
          <p:cNvSpPr>
            <a:spLocks noGrp="1"/>
          </p:cNvSpPr>
          <p:nvPr>
            <p:ph idx="1"/>
          </p:nvPr>
        </p:nvSpPr>
        <p:spPr>
          <a:xfrm>
            <a:off x="665806" y="2072651"/>
            <a:ext cx="11209361" cy="4184605"/>
          </a:xfrm>
        </p:spPr>
        <p:txBody>
          <a:bodyPr/>
          <a:lstStyle/>
          <a:p>
            <a:r>
              <a:rPr lang="en-GB" sz="2800" b="1" dirty="0">
                <a:solidFill>
                  <a:srgbClr val="FF0000"/>
                </a:solidFill>
                <a:hlinkClick r:id="rId2"/>
              </a:rPr>
              <a:t>Google keep</a:t>
            </a:r>
            <a:r>
              <a:rPr lang="en-GB" sz="2800" dirty="0">
                <a:solidFill>
                  <a:srgbClr val="FF0000"/>
                </a:solidFill>
                <a:hlinkClick r:id="rId2"/>
              </a:rPr>
              <a:t> </a:t>
            </a:r>
            <a:r>
              <a:rPr lang="it-IT" sz="2800" dirty="0"/>
              <a:t>è un servizio di raccolta di note sviluppato da Google. Ti permette di sincronizzare su tutti i dispositivi</a:t>
            </a:r>
          </a:p>
          <a:p>
            <a:r>
              <a:rPr lang="en-GB" sz="2800" b="1" dirty="0" smtClean="0">
                <a:solidFill>
                  <a:srgbClr val="FF0000"/>
                </a:solidFill>
                <a:hlinkClick r:id="rId3"/>
              </a:rPr>
              <a:t>Skype</a:t>
            </a:r>
            <a:r>
              <a:rPr lang="en-GB" sz="2800" dirty="0" smtClean="0"/>
              <a:t> </a:t>
            </a:r>
            <a:r>
              <a:rPr lang="it-IT" sz="2800" dirty="0"/>
              <a:t>è un'</a:t>
            </a:r>
            <a:r>
              <a:rPr lang="it-IT" sz="2800" dirty="0" err="1"/>
              <a:t>app</a:t>
            </a:r>
            <a:r>
              <a:rPr lang="it-IT" sz="2800" dirty="0"/>
              <a:t> di messaggistica istantanea che offre servizi di chat e video online</a:t>
            </a:r>
            <a:r>
              <a:rPr lang="it-IT" sz="2800" dirty="0" smtClean="0"/>
              <a:t>,</a:t>
            </a:r>
            <a:r>
              <a:rPr lang="en-GB" sz="2800" dirty="0" smtClean="0"/>
              <a:t> </a:t>
            </a:r>
            <a:r>
              <a:rPr lang="en-GB" sz="2800" b="1" dirty="0">
                <a:solidFill>
                  <a:srgbClr val="FF0000"/>
                </a:solidFill>
                <a:hlinkClick r:id="rId4"/>
              </a:rPr>
              <a:t>UberConference</a:t>
            </a:r>
            <a:r>
              <a:rPr lang="en-GB" sz="2800" dirty="0"/>
              <a:t>: </a:t>
            </a:r>
            <a:r>
              <a:rPr lang="en-GB" sz="2800" dirty="0" smtClean="0"/>
              <a:t>Conference Calls </a:t>
            </a:r>
            <a:r>
              <a:rPr lang="en-GB" sz="2800" dirty="0" err="1" smtClean="0"/>
              <a:t>gratuite</a:t>
            </a:r>
            <a:r>
              <a:rPr lang="en-GB" sz="2800" dirty="0" smtClean="0"/>
              <a:t>, e </a:t>
            </a:r>
            <a:r>
              <a:rPr lang="en-US" sz="2800" b="1" dirty="0" smtClean="0">
                <a:solidFill>
                  <a:srgbClr val="FF0000"/>
                </a:solidFill>
                <a:hlinkClick r:id="rId5"/>
              </a:rPr>
              <a:t>Hellofax.com</a:t>
            </a:r>
            <a:r>
              <a:rPr lang="en-US" sz="2800" dirty="0"/>
              <a:t>: </a:t>
            </a:r>
            <a:r>
              <a:rPr lang="it-IT" sz="2800" dirty="0" smtClean="0"/>
              <a:t>permette di inviare fax gratuitamente, </a:t>
            </a:r>
            <a:r>
              <a:rPr lang="it-IT" sz="2800" dirty="0"/>
              <a:t>per ricevere fax è </a:t>
            </a:r>
            <a:r>
              <a:rPr lang="it-IT" sz="2800" dirty="0" smtClean="0"/>
              <a:t>invece necessario </a:t>
            </a:r>
            <a:r>
              <a:rPr lang="it-IT" sz="2800" dirty="0"/>
              <a:t>un account a pagamento</a:t>
            </a:r>
          </a:p>
          <a:p>
            <a:r>
              <a:rPr lang="en-GB" sz="2800" b="1" dirty="0" smtClean="0">
                <a:solidFill>
                  <a:srgbClr val="FF0000"/>
                </a:solidFill>
                <a:hlinkClick r:id="rId6"/>
              </a:rPr>
              <a:t>Mindmapping.com</a:t>
            </a:r>
            <a:r>
              <a:rPr lang="en-GB" sz="2800" dirty="0" smtClean="0"/>
              <a:t> </a:t>
            </a:r>
            <a:r>
              <a:rPr lang="it-IT" sz="2800" dirty="0"/>
              <a:t>fornisce informazioni sulla creazione di mappe mentali, software e teoria </a:t>
            </a:r>
            <a:r>
              <a:rPr lang="it-IT" sz="2800" dirty="0" smtClean="0"/>
              <a:t>sulla </a:t>
            </a:r>
            <a:r>
              <a:rPr lang="it-IT" sz="2800" dirty="0"/>
              <a:t>mappatura mentale.</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07607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171" y="1426464"/>
            <a:ext cx="10972800" cy="1143000"/>
          </a:xfrm>
        </p:spPr>
        <p:txBody>
          <a:bodyPr/>
          <a:lstStyle/>
          <a:p>
            <a:pPr algn="l"/>
            <a:r>
              <a:rPr lang="en-GB" sz="3200" b="1" dirty="0" smtClean="0">
                <a:solidFill>
                  <a:srgbClr val="C00000"/>
                </a:solidFill>
              </a:rPr>
              <a:t>Software di Travel </a:t>
            </a:r>
            <a:r>
              <a:rPr lang="en-GB" sz="3200" b="1" dirty="0">
                <a:solidFill>
                  <a:srgbClr val="C00000"/>
                </a:solidFill>
              </a:rPr>
              <a:t>Planning</a:t>
            </a:r>
            <a:endParaRPr lang="en-IE" sz="3200" b="1" dirty="0">
              <a:solidFill>
                <a:srgbClr val="C00000"/>
              </a:solidFill>
            </a:endParaRPr>
          </a:p>
        </p:txBody>
      </p:sp>
      <p:sp>
        <p:nvSpPr>
          <p:cNvPr id="3" name="Content Placeholder 2"/>
          <p:cNvSpPr>
            <a:spLocks noGrp="1"/>
          </p:cNvSpPr>
          <p:nvPr>
            <p:ph idx="1"/>
          </p:nvPr>
        </p:nvSpPr>
        <p:spPr>
          <a:xfrm>
            <a:off x="677839" y="2200157"/>
            <a:ext cx="10972800" cy="4072627"/>
          </a:xfrm>
        </p:spPr>
        <p:txBody>
          <a:bodyPr/>
          <a:lstStyle/>
          <a:p>
            <a:endParaRPr lang="en-GB" sz="1600" b="1" dirty="0" smtClean="0">
              <a:solidFill>
                <a:srgbClr val="FF0000"/>
              </a:solidFill>
            </a:endParaRPr>
          </a:p>
          <a:p>
            <a:r>
              <a:rPr lang="en-GB" sz="2800" b="1" dirty="0" smtClean="0">
                <a:solidFill>
                  <a:srgbClr val="FF0000"/>
                </a:solidFill>
                <a:hlinkClick r:id="rId2"/>
              </a:rPr>
              <a:t>Google flights</a:t>
            </a:r>
            <a:r>
              <a:rPr lang="en-GB" sz="2800" dirty="0">
                <a:solidFill>
                  <a:srgbClr val="FF0000"/>
                </a:solidFill>
              </a:rPr>
              <a:t> </a:t>
            </a:r>
            <a:r>
              <a:rPr lang="it-IT" sz="2800" dirty="0"/>
              <a:t>è un servizio di ricerca di prenotazione voli online che facilita l'acquisto di biglietti aerei tramite fornitori terzi </a:t>
            </a:r>
            <a:r>
              <a:rPr lang="en-GB" sz="2800" dirty="0"/>
              <a:t>(Vedi </a:t>
            </a:r>
            <a:r>
              <a:rPr lang="en-GB" sz="2800" dirty="0">
                <a:hlinkClick r:id="rId3"/>
              </a:rPr>
              <a:t>http://www.refinery29.com/how-to-use-google-flights</a:t>
            </a:r>
            <a:r>
              <a:rPr lang="en-GB" sz="2800" dirty="0"/>
              <a:t>) </a:t>
            </a:r>
          </a:p>
          <a:p>
            <a:endParaRPr lang="en-IE" sz="1800" dirty="0"/>
          </a:p>
          <a:p>
            <a:r>
              <a:rPr lang="en-GB" sz="2800" b="1" dirty="0">
                <a:solidFill>
                  <a:srgbClr val="FF0000"/>
                </a:solidFill>
                <a:hlinkClick r:id="rId4"/>
              </a:rPr>
              <a:t>Booking.com</a:t>
            </a:r>
            <a:r>
              <a:rPr lang="en-GB" sz="2800" dirty="0"/>
              <a:t> </a:t>
            </a:r>
            <a:r>
              <a:rPr lang="it-IT" sz="2800" dirty="0" smtClean="0"/>
              <a:t>è </a:t>
            </a:r>
            <a:r>
              <a:rPr lang="it-IT" sz="2800" dirty="0"/>
              <a:t>un sito web di aggregatori di tariffe di viaggio e motore di metamotore di viaggio per prenotazioni di alloggi, voli, noleggio auto.</a:t>
            </a:r>
            <a:endParaRPr lang="en-GB" b="1" u="sng"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4214147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967" y="1097280"/>
            <a:ext cx="10972800" cy="1143000"/>
          </a:xfrm>
        </p:spPr>
        <p:txBody>
          <a:bodyPr/>
          <a:lstStyle/>
          <a:p>
            <a:pPr algn="l"/>
            <a:r>
              <a:rPr lang="it-IT" sz="3200" b="1" dirty="0">
                <a:solidFill>
                  <a:srgbClr val="C00000"/>
                </a:solidFill>
              </a:rPr>
              <a:t>Software di </a:t>
            </a:r>
            <a:r>
              <a:rPr lang="it-IT" sz="3200" b="1" dirty="0" smtClean="0">
                <a:solidFill>
                  <a:srgbClr val="C00000"/>
                </a:solidFill>
              </a:rPr>
              <a:t>Gestione </a:t>
            </a:r>
            <a:r>
              <a:rPr lang="it-IT" sz="3200" b="1" dirty="0">
                <a:solidFill>
                  <a:srgbClr val="C00000"/>
                </a:solidFill>
              </a:rPr>
              <a:t>delle </a:t>
            </a:r>
            <a:r>
              <a:rPr lang="it-IT" sz="3200" b="1" dirty="0" smtClean="0">
                <a:solidFill>
                  <a:srgbClr val="C00000"/>
                </a:solidFill>
              </a:rPr>
              <a:t>Risorse</a:t>
            </a:r>
            <a:endParaRPr lang="it-IT" sz="3200" b="1" dirty="0">
              <a:solidFill>
                <a:srgbClr val="C00000"/>
              </a:solidFill>
            </a:endParaRPr>
          </a:p>
        </p:txBody>
      </p:sp>
      <p:sp>
        <p:nvSpPr>
          <p:cNvPr id="3" name="Content Placeholder 2"/>
          <p:cNvSpPr>
            <a:spLocks noGrp="1"/>
          </p:cNvSpPr>
          <p:nvPr>
            <p:ph idx="1"/>
          </p:nvPr>
        </p:nvSpPr>
        <p:spPr>
          <a:xfrm>
            <a:off x="677839" y="2255021"/>
            <a:ext cx="10972800" cy="4218931"/>
          </a:xfrm>
        </p:spPr>
        <p:txBody>
          <a:bodyPr/>
          <a:lstStyle/>
          <a:p>
            <a:pPr marL="0" indent="0">
              <a:buNone/>
            </a:pPr>
            <a:r>
              <a:rPr lang="en-GB" sz="2800" b="1" u="sng" dirty="0"/>
              <a:t>Gestione </a:t>
            </a:r>
            <a:r>
              <a:rPr lang="en-GB" sz="2800" b="1" u="sng" dirty="0" err="1"/>
              <a:t>delle</a:t>
            </a:r>
            <a:r>
              <a:rPr lang="en-GB" sz="2800" b="1" u="sng" dirty="0"/>
              <a:t> </a:t>
            </a:r>
            <a:r>
              <a:rPr lang="en-GB" sz="2800" b="1" u="sng" dirty="0" err="1"/>
              <a:t>risorse</a:t>
            </a:r>
            <a:r>
              <a:rPr lang="en-GB" sz="2800" b="1" u="sng" dirty="0"/>
              <a:t> </a:t>
            </a:r>
            <a:r>
              <a:rPr lang="en-GB" sz="2800" b="1" u="sng" dirty="0" err="1"/>
              <a:t>umane</a:t>
            </a:r>
            <a:endParaRPr lang="en-GB" sz="2800" b="1" u="sng" dirty="0"/>
          </a:p>
          <a:p>
            <a:r>
              <a:rPr lang="en-GB" sz="2800" b="1" dirty="0" err="1" smtClean="0">
                <a:solidFill>
                  <a:srgbClr val="FF0000"/>
                </a:solidFill>
                <a:hlinkClick r:id="rId2"/>
              </a:rPr>
              <a:t>Zenefits</a:t>
            </a:r>
            <a:r>
              <a:rPr lang="en-GB" sz="2800" b="1" dirty="0" smtClean="0"/>
              <a:t>: </a:t>
            </a:r>
            <a:r>
              <a:rPr lang="it-IT" sz="2800" dirty="0"/>
              <a:t>Software di gestione dei dipendenti con demo gratuita disponibile.</a:t>
            </a:r>
          </a:p>
          <a:p>
            <a:pPr>
              <a:buNone/>
            </a:pPr>
            <a:endParaRPr lang="en-GB" sz="2000" dirty="0"/>
          </a:p>
          <a:p>
            <a:pPr marL="0" indent="0">
              <a:buNone/>
            </a:pPr>
            <a:r>
              <a:rPr lang="en-GB" sz="2800" b="1" u="sng" dirty="0" err="1"/>
              <a:t>Pianificazione</a:t>
            </a:r>
            <a:r>
              <a:rPr lang="en-GB" sz="2800" b="1" u="sng" dirty="0"/>
              <a:t> </a:t>
            </a:r>
            <a:r>
              <a:rPr lang="en-GB" sz="2800" b="1" u="sng" dirty="0" err="1"/>
              <a:t>delle</a:t>
            </a:r>
            <a:r>
              <a:rPr lang="en-GB" sz="2800" b="1" u="sng" dirty="0"/>
              <a:t> </a:t>
            </a:r>
            <a:r>
              <a:rPr lang="en-GB" sz="2800" b="1" u="sng" dirty="0" err="1"/>
              <a:t>risorse</a:t>
            </a:r>
            <a:r>
              <a:rPr lang="en-GB" sz="2800" b="1" u="sng" dirty="0"/>
              <a:t> </a:t>
            </a:r>
            <a:r>
              <a:rPr lang="en-GB" sz="2800" b="1" u="sng" dirty="0" err="1"/>
              <a:t>d'impresa</a:t>
            </a:r>
            <a:endParaRPr lang="en-GB" sz="2800" b="1" u="sng" dirty="0"/>
          </a:p>
          <a:p>
            <a:r>
              <a:rPr lang="en-GB" sz="2800" b="1" dirty="0" err="1" smtClean="0">
                <a:solidFill>
                  <a:srgbClr val="FF0000"/>
                </a:solidFill>
                <a:hlinkClick r:id="rId3"/>
              </a:rPr>
              <a:t>Odoo</a:t>
            </a:r>
            <a:r>
              <a:rPr lang="en-GB" sz="2800" b="1" dirty="0"/>
              <a:t>:</a:t>
            </a:r>
            <a:r>
              <a:rPr lang="en-GB" sz="2800" dirty="0"/>
              <a:t> </a:t>
            </a:r>
            <a:r>
              <a:rPr lang="it-IT" sz="2800" dirty="0"/>
              <a:t>Una suite completa di applicazioni, tra cui gestione delle vendite, contabilità, finanza, reclutamento, gestione degli acquisti e gestione delle risorse di produzione.</a:t>
            </a:r>
          </a:p>
          <a:p>
            <a:pPr>
              <a:buNone/>
            </a:pPr>
            <a:endParaRPr lang="en-GB" sz="2800" dirty="0"/>
          </a:p>
          <a:p>
            <a:endParaRPr lang="en-GB" sz="2800" dirty="0"/>
          </a:p>
          <a:p>
            <a:endParaRPr lang="en-IE" sz="2800" dirty="0"/>
          </a:p>
          <a:p>
            <a:pPr marL="0" indent="0">
              <a:buNone/>
            </a:pPr>
            <a:endParaRPr lang="en-GB" b="1" u="sng"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lang="en-IE" sz="3200" b="1" dirty="0">
              <a:solidFill>
                <a:srgbClr val="0B0AFD"/>
              </a:solidFill>
            </a:endParaRPr>
          </a:p>
        </p:txBody>
      </p:sp>
    </p:spTree>
    <p:extLst>
      <p:ext uri="{BB962C8B-B14F-4D97-AF65-F5344CB8AC3E}">
        <p14:creationId xmlns:p14="http://schemas.microsoft.com/office/powerpoint/2010/main" val="1319251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624" y="1243584"/>
            <a:ext cx="10972800" cy="1143000"/>
          </a:xfrm>
        </p:spPr>
        <p:txBody>
          <a:bodyPr/>
          <a:lstStyle/>
          <a:p>
            <a:pPr algn="l"/>
            <a:r>
              <a:rPr lang="en-GB" sz="3200" b="1" dirty="0" smtClean="0">
                <a:solidFill>
                  <a:srgbClr val="C00000"/>
                </a:solidFill>
              </a:rPr>
              <a:t>Software di Gestione </a:t>
            </a:r>
            <a:r>
              <a:rPr lang="en-GB" sz="3200" b="1" dirty="0" err="1">
                <a:solidFill>
                  <a:srgbClr val="C00000"/>
                </a:solidFill>
              </a:rPr>
              <a:t>D</a:t>
            </a:r>
            <a:r>
              <a:rPr lang="en-GB" sz="3200" b="1" dirty="0" err="1" smtClean="0">
                <a:solidFill>
                  <a:srgbClr val="C00000"/>
                </a:solidFill>
              </a:rPr>
              <a:t>ocumenti</a:t>
            </a:r>
            <a:endParaRPr lang="en-IE" sz="3200" b="1" dirty="0">
              <a:solidFill>
                <a:srgbClr val="C00000"/>
              </a:solidFill>
            </a:endParaRPr>
          </a:p>
        </p:txBody>
      </p:sp>
      <p:sp>
        <p:nvSpPr>
          <p:cNvPr id="3" name="Content Placeholder 2"/>
          <p:cNvSpPr>
            <a:spLocks noGrp="1"/>
          </p:cNvSpPr>
          <p:nvPr>
            <p:ph idx="1"/>
          </p:nvPr>
        </p:nvSpPr>
        <p:spPr>
          <a:xfrm>
            <a:off x="497533" y="2364749"/>
            <a:ext cx="11336740" cy="4109203"/>
          </a:xfrm>
        </p:spPr>
        <p:txBody>
          <a:bodyPr/>
          <a:lstStyle/>
          <a:p>
            <a:r>
              <a:rPr lang="en-GB" sz="2800" b="1" dirty="0">
                <a:solidFill>
                  <a:srgbClr val="FF0000"/>
                </a:solidFill>
                <a:hlinkClick r:id="rId2"/>
              </a:rPr>
              <a:t>Apache Open Office</a:t>
            </a:r>
            <a:r>
              <a:rPr lang="en-GB" sz="2800" b="1" dirty="0">
                <a:solidFill>
                  <a:schemeClr val="tx2"/>
                </a:solidFill>
                <a:hlinkClick r:id="rId2"/>
              </a:rPr>
              <a:t> </a:t>
            </a:r>
            <a:r>
              <a:rPr lang="en-GB" sz="2800" dirty="0">
                <a:hlinkClick r:id="rId3"/>
              </a:rPr>
              <a:t>&amp;</a:t>
            </a:r>
            <a:r>
              <a:rPr lang="en-GB" sz="2800" b="1" dirty="0">
                <a:solidFill>
                  <a:schemeClr val="tx2"/>
                </a:solidFill>
                <a:hlinkClick r:id="rId3"/>
              </a:rPr>
              <a:t> </a:t>
            </a:r>
            <a:r>
              <a:rPr lang="en-GB" sz="2800" b="1" dirty="0" err="1">
                <a:solidFill>
                  <a:srgbClr val="FF0000"/>
                </a:solidFill>
                <a:hlinkClick r:id="rId3"/>
              </a:rPr>
              <a:t>NeoOffice</a:t>
            </a:r>
            <a:r>
              <a:rPr lang="en-GB" sz="2800" b="1" dirty="0"/>
              <a:t>:</a:t>
            </a:r>
            <a:r>
              <a:rPr lang="en-GB" sz="2800" dirty="0"/>
              <a:t> </a:t>
            </a:r>
            <a:r>
              <a:rPr lang="en-IE" dirty="0"/>
              <a:t>OpenOffice (PC) and </a:t>
            </a:r>
            <a:r>
              <a:rPr lang="en-IE" dirty="0" err="1"/>
              <a:t>NeoOffice</a:t>
            </a:r>
            <a:r>
              <a:rPr lang="en-IE" dirty="0"/>
              <a:t> (MAC) </a:t>
            </a:r>
            <a:r>
              <a:rPr lang="it-IT" dirty="0"/>
              <a:t>sono </a:t>
            </a:r>
            <a:r>
              <a:rPr lang="it-IT" dirty="0" smtClean="0"/>
              <a:t>i principali software </a:t>
            </a:r>
            <a:r>
              <a:rPr lang="it-IT" dirty="0"/>
              <a:t>per ufficio </a:t>
            </a:r>
            <a:r>
              <a:rPr lang="it-IT" dirty="0" smtClean="0"/>
              <a:t>c.d. open </a:t>
            </a:r>
            <a:r>
              <a:rPr lang="it-IT" dirty="0"/>
              <a:t>source per l'elaborazione di testi, fogli di calcolo, presentazioni, grafica, database e altro ancora.</a:t>
            </a:r>
            <a:r>
              <a:rPr lang="en-IE" dirty="0" smtClean="0"/>
              <a:t>. Vedi </a:t>
            </a:r>
            <a:r>
              <a:rPr lang="en-IE" sz="2000" dirty="0" smtClean="0">
                <a:hlinkClick r:id="rId4"/>
              </a:rPr>
              <a:t>https</a:t>
            </a:r>
            <a:r>
              <a:rPr lang="en-IE" sz="2000" dirty="0">
                <a:hlinkClick r:id="rId4"/>
              </a:rPr>
              <a:t>://www.youtube.com/watch?v=sloEMUt7n5Q</a:t>
            </a:r>
            <a:r>
              <a:rPr lang="en-IE" sz="2000" dirty="0"/>
              <a:t> </a:t>
            </a:r>
          </a:p>
          <a:p>
            <a:endParaRPr lang="en-IE" sz="2000" dirty="0"/>
          </a:p>
          <a:p>
            <a:r>
              <a:rPr lang="en-GB" sz="2800" b="1" dirty="0">
                <a:solidFill>
                  <a:srgbClr val="FF0000"/>
                </a:solidFill>
                <a:hlinkClick r:id="rId5"/>
              </a:rPr>
              <a:t>Google Docs</a:t>
            </a:r>
            <a:r>
              <a:rPr lang="en-GB" sz="2800" b="1" dirty="0"/>
              <a:t>: </a:t>
            </a:r>
            <a:r>
              <a:rPr lang="it-IT" sz="2800" dirty="0"/>
              <a:t>Gestione documenti e archiviazione file gratuiti</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431006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564" y="1115567"/>
            <a:ext cx="4646860" cy="1216469"/>
          </a:xfrm>
        </p:spPr>
        <p:txBody>
          <a:bodyPr/>
          <a:lstStyle/>
          <a:p>
            <a:pPr algn="l"/>
            <a:r>
              <a:rPr lang="it-IT" sz="3100" b="1" dirty="0">
                <a:solidFill>
                  <a:srgbClr val="C00000"/>
                </a:solidFill>
              </a:rPr>
              <a:t>I migliori strumenti software gratuiti per le aziende</a:t>
            </a:r>
          </a:p>
        </p:txBody>
      </p:sp>
      <p:sp>
        <p:nvSpPr>
          <p:cNvPr id="3" name="Content Placeholder 2"/>
          <p:cNvSpPr>
            <a:spLocks noGrp="1"/>
          </p:cNvSpPr>
          <p:nvPr>
            <p:ph idx="1"/>
          </p:nvPr>
        </p:nvSpPr>
        <p:spPr>
          <a:xfrm>
            <a:off x="513247" y="2416262"/>
            <a:ext cx="4287700" cy="3901156"/>
          </a:xfrm>
        </p:spPr>
        <p:txBody>
          <a:bodyPr/>
          <a:lstStyle/>
          <a:p>
            <a:pPr marL="0" indent="0">
              <a:buNone/>
            </a:pPr>
            <a:r>
              <a:rPr lang="it-IT" dirty="0"/>
              <a:t>Video di 4 minuti su una gamma di piccole imprese</a:t>
            </a:r>
          </a:p>
          <a:p>
            <a:pPr marL="0" indent="0">
              <a:buNone/>
            </a:pPr>
            <a:r>
              <a:rPr lang="en-IE" dirty="0" smtClean="0"/>
              <a:t>- </a:t>
            </a:r>
            <a:r>
              <a:rPr lang="it-IT" dirty="0"/>
              <a:t>I migliori strumenti software gratuiti per le </a:t>
            </a:r>
            <a:r>
              <a:rPr lang="it-IT" dirty="0" smtClean="0"/>
              <a:t>aziende </a:t>
            </a:r>
            <a:r>
              <a:rPr lang="en-IE" sz="2400" dirty="0" smtClean="0">
                <a:hlinkClick r:id="rId2"/>
              </a:rPr>
              <a:t>https</a:t>
            </a:r>
            <a:r>
              <a:rPr lang="en-IE" sz="2400" dirty="0">
                <a:hlinkClick r:id="rId2"/>
              </a:rPr>
              <a:t>://www.youtube.com/watch?v=3fSTqJxHM-U</a:t>
            </a:r>
            <a:r>
              <a:rPr lang="en-IE" sz="2400" dirty="0"/>
              <a:t> </a:t>
            </a:r>
            <a:endParaRPr lang="en-IE" dirty="0"/>
          </a:p>
          <a:p>
            <a:pPr marL="0" indent="0">
              <a:buNone/>
            </a:pP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pic>
        <p:nvPicPr>
          <p:cNvPr id="5" name="Picture 4"/>
          <p:cNvPicPr>
            <a:picLocks noChangeAspect="1"/>
          </p:cNvPicPr>
          <p:nvPr/>
        </p:nvPicPr>
        <p:blipFill>
          <a:blip r:embed="rId3"/>
          <a:stretch>
            <a:fillRect/>
          </a:stretch>
        </p:blipFill>
        <p:spPr>
          <a:xfrm>
            <a:off x="5103424" y="1435608"/>
            <a:ext cx="6806503" cy="4778447"/>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lang="en-IE" sz="3200" b="1" dirty="0">
              <a:solidFill>
                <a:srgbClr val="0B0AFD"/>
              </a:solidFill>
            </a:endParaRPr>
          </a:p>
        </p:txBody>
      </p:sp>
    </p:spTree>
    <p:extLst>
      <p:ext uri="{BB962C8B-B14F-4D97-AF65-F5344CB8AC3E}">
        <p14:creationId xmlns:p14="http://schemas.microsoft.com/office/powerpoint/2010/main" val="57979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55" y="820899"/>
            <a:ext cx="10972800" cy="896112"/>
          </a:xfrm>
        </p:spPr>
        <p:txBody>
          <a:bodyPr/>
          <a:lstStyle/>
          <a:p>
            <a:pPr algn="l"/>
            <a:r>
              <a:rPr lang="en-GB" sz="3200" b="1" dirty="0" smtClean="0">
                <a:solidFill>
                  <a:srgbClr val="C00000"/>
                </a:solidFill>
              </a:rPr>
              <a:t>Software di Marketing </a:t>
            </a:r>
            <a:r>
              <a:rPr lang="en-GB" sz="3200" b="1" dirty="0">
                <a:solidFill>
                  <a:srgbClr val="C00000"/>
                </a:solidFill>
              </a:rPr>
              <a:t>Online</a:t>
            </a:r>
            <a:endParaRPr lang="en-IE" sz="3200" b="1" dirty="0">
              <a:solidFill>
                <a:srgbClr val="C00000"/>
              </a:solidFill>
            </a:endParaRPr>
          </a:p>
        </p:txBody>
      </p:sp>
      <p:sp>
        <p:nvSpPr>
          <p:cNvPr id="3" name="Content Placeholder 2"/>
          <p:cNvSpPr>
            <a:spLocks noGrp="1"/>
          </p:cNvSpPr>
          <p:nvPr>
            <p:ph idx="1"/>
          </p:nvPr>
        </p:nvSpPr>
        <p:spPr>
          <a:xfrm>
            <a:off x="659550" y="1633229"/>
            <a:ext cx="11532449" cy="4993740"/>
          </a:xfrm>
        </p:spPr>
        <p:txBody>
          <a:bodyPr/>
          <a:lstStyle/>
          <a:p>
            <a:r>
              <a:rPr lang="en-GB" sz="2800" b="1" dirty="0" err="1">
                <a:solidFill>
                  <a:srgbClr val="FF0000"/>
                </a:solidFill>
                <a:hlinkClick r:id="rId2"/>
              </a:rPr>
              <a:t>HootSuite</a:t>
            </a:r>
            <a:r>
              <a:rPr lang="en-GB" sz="2800" dirty="0"/>
              <a:t>: 		</a:t>
            </a:r>
            <a:r>
              <a:rPr lang="it-IT" sz="2800" dirty="0"/>
              <a:t>Gestione gratuita dei social media</a:t>
            </a:r>
          </a:p>
          <a:p>
            <a:r>
              <a:rPr lang="en-GB" sz="2800" b="1" dirty="0" err="1" smtClean="0">
                <a:solidFill>
                  <a:srgbClr val="FF0000"/>
                </a:solidFill>
                <a:hlinkClick r:id="rId3"/>
              </a:rPr>
              <a:t>Canva</a:t>
            </a:r>
            <a:r>
              <a:rPr lang="en-GB" sz="2800" dirty="0"/>
              <a:t>: 			</a:t>
            </a:r>
            <a:r>
              <a:rPr lang="en-GB" sz="2800" dirty="0" err="1"/>
              <a:t>Immagini</a:t>
            </a:r>
            <a:r>
              <a:rPr lang="en-GB" sz="2800" dirty="0"/>
              <a:t> </a:t>
            </a:r>
            <a:r>
              <a:rPr lang="en-GB" sz="2800" dirty="0" err="1"/>
              <a:t>grafiche</a:t>
            </a:r>
            <a:r>
              <a:rPr lang="en-GB" sz="2800" dirty="0"/>
              <a:t> </a:t>
            </a:r>
            <a:r>
              <a:rPr lang="en-GB" sz="2800" dirty="0" err="1"/>
              <a:t>gratuite</a:t>
            </a:r>
            <a:endParaRPr lang="en-GB" sz="2800" dirty="0"/>
          </a:p>
          <a:p>
            <a:r>
              <a:rPr lang="en-GB" sz="2800" b="1" dirty="0" smtClean="0">
                <a:solidFill>
                  <a:srgbClr val="FF0000"/>
                </a:solidFill>
                <a:hlinkClick r:id="rId4"/>
              </a:rPr>
              <a:t>GIMP</a:t>
            </a:r>
            <a:r>
              <a:rPr lang="en-GB" sz="2800" dirty="0" smtClean="0"/>
              <a:t>: 		</a:t>
            </a:r>
            <a:r>
              <a:rPr lang="en-GB" sz="2800" dirty="0"/>
              <a:t>	</a:t>
            </a:r>
            <a:r>
              <a:rPr lang="en-GB" sz="2800" dirty="0" err="1"/>
              <a:t>Modifica</a:t>
            </a:r>
            <a:r>
              <a:rPr lang="en-GB" sz="2800" dirty="0"/>
              <a:t> </a:t>
            </a:r>
            <a:r>
              <a:rPr lang="en-GB" sz="2800" dirty="0" err="1"/>
              <a:t>delle</a:t>
            </a:r>
            <a:r>
              <a:rPr lang="en-GB" sz="2800" dirty="0"/>
              <a:t> </a:t>
            </a:r>
            <a:r>
              <a:rPr lang="en-GB" sz="2800" dirty="0" err="1"/>
              <a:t>immagini</a:t>
            </a:r>
            <a:r>
              <a:rPr lang="en-GB" sz="2800" dirty="0"/>
              <a:t> </a:t>
            </a:r>
            <a:r>
              <a:rPr lang="en-GB" sz="2800" dirty="0" err="1"/>
              <a:t>gratuita</a:t>
            </a:r>
            <a:endParaRPr lang="en-GB" sz="2800" dirty="0"/>
          </a:p>
          <a:p>
            <a:r>
              <a:rPr lang="en-GB" sz="2800" b="1" dirty="0" err="1" smtClean="0">
                <a:solidFill>
                  <a:srgbClr val="FF0000"/>
                </a:solidFill>
                <a:hlinkClick r:id="rId5"/>
              </a:rPr>
              <a:t>Trustpilot</a:t>
            </a:r>
            <a:r>
              <a:rPr lang="en-GB" sz="2800" dirty="0" smtClean="0"/>
              <a:t>: 		</a:t>
            </a:r>
            <a:r>
              <a:rPr lang="it-IT" sz="2800" dirty="0"/>
              <a:t>Strumento gratuito per </a:t>
            </a:r>
            <a:r>
              <a:rPr lang="it-IT" sz="2800" dirty="0" smtClean="0"/>
              <a:t>recensioni </a:t>
            </a:r>
            <a:r>
              <a:rPr lang="it-IT" sz="2800" dirty="0"/>
              <a:t>online</a:t>
            </a:r>
          </a:p>
          <a:p>
            <a:r>
              <a:rPr lang="en-GB" sz="2800" b="1" dirty="0" smtClean="0">
                <a:solidFill>
                  <a:srgbClr val="FF0000"/>
                </a:solidFill>
                <a:hlinkClick r:id="rId6"/>
              </a:rPr>
              <a:t>Google </a:t>
            </a:r>
            <a:r>
              <a:rPr lang="en-GB" sz="2800" b="1" dirty="0">
                <a:solidFill>
                  <a:srgbClr val="FF0000"/>
                </a:solidFill>
                <a:hlinkClick r:id="rId6"/>
              </a:rPr>
              <a:t>Trends</a:t>
            </a:r>
            <a:r>
              <a:rPr lang="en-GB" sz="2800" dirty="0"/>
              <a:t>: 	</a:t>
            </a:r>
            <a:r>
              <a:rPr lang="it-IT" sz="2800" dirty="0"/>
              <a:t>Analisi </a:t>
            </a:r>
            <a:r>
              <a:rPr lang="it-IT" sz="2800" dirty="0" smtClean="0"/>
              <a:t>gratuita dei motori </a:t>
            </a:r>
            <a:r>
              <a:rPr lang="it-IT" sz="2800" dirty="0"/>
              <a:t>di </a:t>
            </a:r>
            <a:r>
              <a:rPr lang="it-IT" sz="2800" dirty="0" smtClean="0"/>
              <a:t>ricerca</a:t>
            </a:r>
            <a:endParaRPr lang="it-IT" sz="2800" dirty="0"/>
          </a:p>
          <a:p>
            <a:r>
              <a:rPr lang="en-GB" sz="2800" b="1" dirty="0" err="1" smtClean="0">
                <a:solidFill>
                  <a:srgbClr val="FF0000"/>
                </a:solidFill>
                <a:hlinkClick r:id="rId7"/>
              </a:rPr>
              <a:t>SEOProfiler</a:t>
            </a:r>
            <a:r>
              <a:rPr lang="en-GB" sz="2800" dirty="0"/>
              <a:t>: 		Software </a:t>
            </a:r>
            <a:r>
              <a:rPr lang="en-GB" sz="2800" dirty="0" smtClean="0"/>
              <a:t>per SEO </a:t>
            </a:r>
            <a:r>
              <a:rPr lang="en-GB" sz="2800" dirty="0"/>
              <a:t>gratuito</a:t>
            </a:r>
          </a:p>
          <a:p>
            <a:r>
              <a:rPr lang="en-GB" sz="2800" b="1" dirty="0" smtClean="0">
                <a:solidFill>
                  <a:srgbClr val="FF0000"/>
                </a:solidFill>
                <a:hlinkClick r:id="rId8"/>
              </a:rPr>
              <a:t>Google Analytics</a:t>
            </a:r>
            <a:r>
              <a:rPr lang="en-GB" sz="2800" dirty="0" smtClean="0"/>
              <a:t>:</a:t>
            </a:r>
            <a:r>
              <a:rPr lang="en-GB" sz="2800" b="1" dirty="0" smtClean="0"/>
              <a:t> 	</a:t>
            </a:r>
            <a:r>
              <a:rPr lang="it-IT" sz="2800" dirty="0" smtClean="0"/>
              <a:t>Analisi dei siti web gratuiti </a:t>
            </a:r>
            <a:r>
              <a:rPr lang="en-IE" sz="2800" dirty="0" smtClean="0"/>
              <a:t>			          </a:t>
            </a:r>
          </a:p>
          <a:p>
            <a:pPr marL="0" indent="0" algn="ctr">
              <a:buNone/>
            </a:pPr>
            <a:r>
              <a:rPr lang="en-IE" sz="1600" dirty="0" smtClean="0">
                <a:hlinkClick r:id="rId9"/>
              </a:rPr>
              <a:t>https://www.youtube.com/watch?v=WC3ONXJn9FQ</a:t>
            </a:r>
            <a:r>
              <a:rPr lang="en-IE" sz="1600" dirty="0" smtClean="0"/>
              <a:t> </a:t>
            </a:r>
          </a:p>
          <a:p>
            <a:r>
              <a:rPr lang="en-GB" sz="2800" b="1" dirty="0" smtClean="0">
                <a:solidFill>
                  <a:srgbClr val="FF0000"/>
                </a:solidFill>
                <a:hlinkClick r:id="rId10"/>
              </a:rPr>
              <a:t>Survey </a:t>
            </a:r>
            <a:r>
              <a:rPr lang="en-GB" sz="2800" b="1" dirty="0">
                <a:solidFill>
                  <a:srgbClr val="FF0000"/>
                </a:solidFill>
                <a:hlinkClick r:id="rId10"/>
              </a:rPr>
              <a:t>Monkey</a:t>
            </a:r>
            <a:r>
              <a:rPr lang="en-GB" sz="2800" dirty="0"/>
              <a:t>: 	</a:t>
            </a:r>
            <a:r>
              <a:rPr lang="en-GB" sz="2800" dirty="0" err="1"/>
              <a:t>Strumento</a:t>
            </a:r>
            <a:r>
              <a:rPr lang="en-GB" sz="2800" dirty="0"/>
              <a:t> di </a:t>
            </a:r>
            <a:r>
              <a:rPr lang="en-GB" sz="2800" dirty="0" err="1"/>
              <a:t>indagine</a:t>
            </a:r>
            <a:r>
              <a:rPr lang="en-GB" sz="2800" dirty="0"/>
              <a:t> gratuito</a:t>
            </a:r>
          </a:p>
          <a:p>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99109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867" y="877824"/>
            <a:ext cx="10972800" cy="822960"/>
          </a:xfrm>
        </p:spPr>
        <p:txBody>
          <a:bodyPr/>
          <a:lstStyle/>
          <a:p>
            <a:pPr algn="l"/>
            <a:r>
              <a:rPr lang="en-GB" sz="3200" b="1" dirty="0">
                <a:solidFill>
                  <a:srgbClr val="C00000"/>
                </a:solidFill>
              </a:rPr>
              <a:t>Marketing Online software</a:t>
            </a:r>
            <a:endParaRPr lang="en-IE" sz="3200" b="1" dirty="0">
              <a:solidFill>
                <a:srgbClr val="C00000"/>
              </a:solidFill>
            </a:endParaRPr>
          </a:p>
        </p:txBody>
      </p:sp>
      <p:sp>
        <p:nvSpPr>
          <p:cNvPr id="3" name="Content Placeholder 2"/>
          <p:cNvSpPr>
            <a:spLocks noGrp="1"/>
          </p:cNvSpPr>
          <p:nvPr>
            <p:ph idx="1"/>
          </p:nvPr>
        </p:nvSpPr>
        <p:spPr>
          <a:xfrm>
            <a:off x="284745" y="1512190"/>
            <a:ext cx="11729834" cy="5014732"/>
          </a:xfrm>
        </p:spPr>
        <p:txBody>
          <a:bodyPr/>
          <a:lstStyle/>
          <a:p>
            <a:pPr>
              <a:lnSpc>
                <a:spcPct val="150000"/>
              </a:lnSpc>
            </a:pPr>
            <a:r>
              <a:rPr lang="en-GB" sz="2800" b="1" dirty="0" err="1" smtClean="0">
                <a:solidFill>
                  <a:srgbClr val="FF0000"/>
                </a:solidFill>
                <a:hlinkClick r:id="rId2"/>
              </a:rPr>
              <a:t>JotForm</a:t>
            </a:r>
            <a:r>
              <a:rPr lang="en-GB" sz="2800" b="1" dirty="0" smtClean="0">
                <a:solidFill>
                  <a:srgbClr val="FF0000"/>
                </a:solidFill>
              </a:rPr>
              <a:t>	</a:t>
            </a:r>
            <a:r>
              <a:rPr lang="en-GB" sz="2800" b="1" dirty="0"/>
              <a:t>			</a:t>
            </a:r>
            <a:r>
              <a:rPr lang="en-GB" sz="2800" dirty="0"/>
              <a:t>Moduli online </a:t>
            </a:r>
            <a:r>
              <a:rPr lang="en-GB" sz="2800" dirty="0" err="1"/>
              <a:t>gratuiti</a:t>
            </a:r>
            <a:endParaRPr lang="en-GB" sz="2800" dirty="0"/>
          </a:p>
          <a:p>
            <a:pPr>
              <a:lnSpc>
                <a:spcPct val="150000"/>
              </a:lnSpc>
            </a:pPr>
            <a:r>
              <a:rPr lang="en-GB" sz="2800" b="1" dirty="0" smtClean="0">
                <a:solidFill>
                  <a:srgbClr val="FF0000"/>
                </a:solidFill>
                <a:hlinkClick r:id="rId3"/>
              </a:rPr>
              <a:t>Freelogoservices.com</a:t>
            </a:r>
            <a:r>
              <a:rPr lang="en-GB" sz="2800" dirty="0"/>
              <a:t>	</a:t>
            </a:r>
            <a:r>
              <a:rPr lang="it-IT" sz="2800" dirty="0"/>
              <a:t>Loghi </a:t>
            </a:r>
            <a:r>
              <a:rPr lang="it-IT" sz="2800" dirty="0" smtClean="0"/>
              <a:t>di </a:t>
            </a:r>
            <a:r>
              <a:rPr lang="it-IT" sz="2800" dirty="0"/>
              <a:t>alta qualità, </a:t>
            </a:r>
            <a:r>
              <a:rPr lang="it-IT" sz="2800" dirty="0" smtClean="0"/>
              <a:t>gratuiti acquistabili</a:t>
            </a:r>
            <a:endParaRPr lang="it-IT" sz="2800" dirty="0"/>
          </a:p>
          <a:p>
            <a:pPr>
              <a:lnSpc>
                <a:spcPct val="150000"/>
              </a:lnSpc>
            </a:pPr>
            <a:r>
              <a:rPr lang="en-GB" sz="2800" b="1" dirty="0" smtClean="0">
                <a:solidFill>
                  <a:srgbClr val="FF0000"/>
                </a:solidFill>
                <a:hlinkClick r:id="rId4"/>
              </a:rPr>
              <a:t>WordPress</a:t>
            </a:r>
            <a:r>
              <a:rPr lang="en-GB" sz="2800" b="1" dirty="0"/>
              <a:t>			</a:t>
            </a:r>
            <a:r>
              <a:rPr lang="it-IT" sz="2800" dirty="0"/>
              <a:t>Sistema di gestione </a:t>
            </a:r>
            <a:r>
              <a:rPr lang="it-IT" sz="2800" dirty="0" smtClean="0"/>
              <a:t>contenuti gratuito</a:t>
            </a:r>
            <a:endParaRPr lang="it-IT" sz="2800" dirty="0"/>
          </a:p>
          <a:p>
            <a:pPr>
              <a:lnSpc>
                <a:spcPct val="150000"/>
              </a:lnSpc>
            </a:pPr>
            <a:r>
              <a:rPr lang="en-GB" sz="2800" b="1" dirty="0" smtClean="0">
                <a:solidFill>
                  <a:srgbClr val="FF0000"/>
                </a:solidFill>
                <a:hlinkClick r:id="rId5"/>
              </a:rPr>
              <a:t>Wix.com</a:t>
            </a:r>
            <a:r>
              <a:rPr lang="en-GB" sz="2800" dirty="0"/>
              <a:t> 			</a:t>
            </a:r>
            <a:r>
              <a:rPr lang="it-IT" sz="2800" dirty="0"/>
              <a:t>Una piattaforma web </a:t>
            </a:r>
            <a:r>
              <a:rPr lang="it-IT" sz="2800" dirty="0" smtClean="0"/>
              <a:t>basata sul </a:t>
            </a:r>
            <a:r>
              <a:rPr lang="it-IT" sz="2800" dirty="0" err="1" smtClean="0"/>
              <a:t>cloud</a:t>
            </a:r>
            <a:endParaRPr lang="en-IE" sz="2800" dirty="0"/>
          </a:p>
          <a:p>
            <a:pPr>
              <a:lnSpc>
                <a:spcPct val="150000"/>
              </a:lnSpc>
            </a:pPr>
            <a:r>
              <a:rPr lang="en-GB" sz="2800" b="1" dirty="0" err="1" smtClean="0">
                <a:solidFill>
                  <a:srgbClr val="FF0000"/>
                </a:solidFill>
                <a:hlinkClick r:id="rId6"/>
              </a:rPr>
              <a:t>Weebly</a:t>
            </a:r>
            <a:r>
              <a:rPr lang="en-GB" sz="2800" dirty="0"/>
              <a:t>	</a:t>
            </a:r>
            <a:r>
              <a:rPr lang="en-GB" sz="2800" dirty="0" smtClean="0"/>
              <a:t> </a:t>
            </a:r>
            <a:r>
              <a:rPr lang="en-GB" sz="2800" dirty="0"/>
              <a:t>			</a:t>
            </a:r>
            <a:r>
              <a:rPr lang="it-IT" sz="2800" dirty="0"/>
              <a:t>Buono per creare un sito Web di </a:t>
            </a:r>
            <a:r>
              <a:rPr lang="it-IT" sz="2800" dirty="0" smtClean="0"/>
              <a:t>base</a:t>
            </a:r>
            <a:endParaRPr lang="it-IT" sz="2800" dirty="0"/>
          </a:p>
          <a:p>
            <a:pPr>
              <a:lnSpc>
                <a:spcPct val="150000"/>
              </a:lnSpc>
            </a:pPr>
            <a:r>
              <a:rPr lang="en-GB" sz="2800" b="1" dirty="0" err="1" smtClean="0">
                <a:solidFill>
                  <a:srgbClr val="FF0000"/>
                </a:solidFill>
                <a:hlinkClick r:id="rId7"/>
              </a:rPr>
              <a:t>MailChimp</a:t>
            </a:r>
            <a:r>
              <a:rPr lang="en-GB" sz="2800" dirty="0" smtClean="0"/>
              <a:t> </a:t>
            </a:r>
            <a:r>
              <a:rPr lang="en-GB" sz="2800" dirty="0"/>
              <a:t>			</a:t>
            </a:r>
            <a:r>
              <a:rPr lang="it-IT" sz="2800" dirty="0"/>
              <a:t>Una piattaforma di </a:t>
            </a:r>
            <a:r>
              <a:rPr lang="it-IT" sz="2800" dirty="0" smtClean="0"/>
              <a:t>«email marketing»</a:t>
            </a:r>
            <a:endParaRPr lang="it-IT"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99522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689" y="946857"/>
            <a:ext cx="10972800" cy="894823"/>
          </a:xfrm>
        </p:spPr>
        <p:txBody>
          <a:bodyPr/>
          <a:lstStyle/>
          <a:p>
            <a:pPr algn="l"/>
            <a:r>
              <a:rPr lang="en-GB" sz="3200" b="1" dirty="0" smtClean="0">
                <a:solidFill>
                  <a:srgbClr val="C00000"/>
                </a:solidFill>
              </a:rPr>
              <a:t>Software di E-Commerce</a:t>
            </a:r>
            <a:endParaRPr lang="en-IE" sz="3200" b="1" dirty="0">
              <a:solidFill>
                <a:srgbClr val="C00000"/>
              </a:solidFill>
            </a:endParaRPr>
          </a:p>
        </p:txBody>
      </p:sp>
      <p:sp>
        <p:nvSpPr>
          <p:cNvPr id="3" name="Content Placeholder 2"/>
          <p:cNvSpPr>
            <a:spLocks noGrp="1"/>
          </p:cNvSpPr>
          <p:nvPr>
            <p:ph idx="1"/>
          </p:nvPr>
        </p:nvSpPr>
        <p:spPr>
          <a:xfrm>
            <a:off x="609600" y="1414482"/>
            <a:ext cx="10972800" cy="4430733"/>
          </a:xfrm>
        </p:spPr>
        <p:txBody>
          <a:bodyPr/>
          <a:lstStyle/>
          <a:p>
            <a:endParaRPr lang="en-GB" b="1" dirty="0">
              <a:solidFill>
                <a:srgbClr val="FF0000"/>
              </a:solidFill>
            </a:endParaRPr>
          </a:p>
          <a:p>
            <a:r>
              <a:rPr lang="en-GB" b="1" dirty="0" err="1">
                <a:solidFill>
                  <a:srgbClr val="FF0000"/>
                </a:solidFill>
                <a:hlinkClick r:id="rId2"/>
              </a:rPr>
              <a:t>OpenCart</a:t>
            </a:r>
            <a:r>
              <a:rPr lang="en-GB" b="1" dirty="0"/>
              <a:t>:</a:t>
            </a:r>
            <a:r>
              <a:rPr lang="en-GB" dirty="0"/>
              <a:t> </a:t>
            </a:r>
            <a:r>
              <a:rPr lang="it-IT" dirty="0"/>
              <a:t>Carrello acquisti chiavi in ​​mano per rivenditori di piccole e medie dimensioni.</a:t>
            </a:r>
          </a:p>
          <a:p>
            <a:endParaRPr lang="en-IE" sz="2400" dirty="0"/>
          </a:p>
          <a:p>
            <a:r>
              <a:rPr lang="en-GB" b="1" dirty="0" err="1">
                <a:solidFill>
                  <a:srgbClr val="FF0000"/>
                </a:solidFill>
                <a:hlinkClick r:id="rId3"/>
              </a:rPr>
              <a:t>PrestaShop</a:t>
            </a:r>
            <a:r>
              <a:rPr lang="en-GB" b="1" dirty="0"/>
              <a:t>:</a:t>
            </a:r>
            <a:r>
              <a:rPr lang="en-GB" dirty="0"/>
              <a:t> </a:t>
            </a:r>
            <a:r>
              <a:rPr lang="it-IT" dirty="0"/>
              <a:t>Piattaforma di facile utilizzo che offre visualizzazioni di prodotti, traduzioni, marketing, localizzazione e tasse ed esportazione di prodotti su </a:t>
            </a:r>
            <a:r>
              <a:rPr lang="it-IT" dirty="0" err="1"/>
              <a:t>eBay</a:t>
            </a:r>
            <a:r>
              <a:rPr lang="it-IT" dirty="0"/>
              <a:t>. </a:t>
            </a:r>
            <a:r>
              <a:rPr lang="it-IT" dirty="0" smtClean="0"/>
              <a:t>Avvia il </a:t>
            </a:r>
            <a:r>
              <a:rPr lang="it-IT" dirty="0"/>
              <a:t>tuo negozio online gratuito</a:t>
            </a:r>
          </a:p>
          <a:p>
            <a:pPr marL="0" indent="0">
              <a:buNone/>
            </a:pPr>
            <a:endParaRPr lang="en-IE"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25532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2080956942"/>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slide? </a:t>
                      </a:r>
                      <a:endParaRPr lang="en-IE" sz="2400" b="1"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23</a:t>
                      </a:r>
                      <a:r>
                        <a:rPr lang="en-IE" sz="2400" b="1" dirty="0">
                          <a:solidFill>
                            <a:srgbClr val="336600"/>
                          </a:solidFill>
                        </a:rPr>
                        <a:t> </a:t>
                      </a:r>
                      <a:r>
                        <a:rPr lang="en-IE" sz="2400" b="1" dirty="0" smtClean="0">
                          <a:solidFill>
                            <a:schemeClr val="tx1"/>
                          </a:solidFill>
                        </a:rPr>
                        <a:t>slide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it-IT" sz="2400" b="1" dirty="0" smtClean="0">
                          <a:solidFill>
                            <a:schemeClr val="tx1"/>
                          </a:solidFill>
                        </a:rPr>
                        <a:t>Quanto tempo per leggere e ascoltare? </a:t>
                      </a:r>
                      <a:endParaRPr lang="it-IT" sz="2400" b="1" dirty="0">
                        <a:solidFill>
                          <a:schemeClr val="tx1"/>
                        </a:solidFill>
                      </a:endParaRPr>
                    </a:p>
                  </a:txBody>
                  <a:tcPr>
                    <a:solidFill>
                      <a:schemeClr val="bg1">
                        <a:lumMod val="75000"/>
                      </a:schemeClr>
                    </a:solidFill>
                  </a:tcPr>
                </a:tc>
                <a:tc>
                  <a:txBody>
                    <a:bodyPr/>
                    <a:lstStyle/>
                    <a:p>
                      <a:pPr marL="0" indent="0" algn="l" defTabSz="914400" rtl="0" eaLnBrk="1" latinLnBrk="0" hangingPunct="1">
                        <a:lnSpc>
                          <a:spcPct val="150000"/>
                        </a:lnSpc>
                        <a:buNone/>
                      </a:pPr>
                      <a:r>
                        <a:rPr lang="en-IE" sz="2400" b="1" kern="1200" dirty="0">
                          <a:solidFill>
                            <a:schemeClr val="tx1"/>
                          </a:solidFill>
                          <a:latin typeface="+mn-lt"/>
                          <a:ea typeface="+mn-ea"/>
                          <a:cs typeface="+mn-cs"/>
                        </a:rPr>
                        <a:t>25</a:t>
                      </a:r>
                      <a:r>
                        <a:rPr lang="en-IE" sz="2400" b="1" dirty="0"/>
                        <a:t> </a:t>
                      </a:r>
                      <a:r>
                        <a:rPr lang="en-IE" sz="2400" b="1" dirty="0" err="1" smtClean="0"/>
                        <a:t>minuti</a:t>
                      </a:r>
                      <a:r>
                        <a:rPr lang="en-IE" sz="2400" b="1" dirty="0" smtClean="0"/>
                        <a:t> </a:t>
                      </a:r>
                      <a:r>
                        <a:rPr lang="it-IT" sz="2400" b="1" kern="1200" dirty="0" smtClean="0">
                          <a:solidFill>
                            <a:schemeClr val="tx1"/>
                          </a:solidFill>
                          <a:latin typeface="+mn-lt"/>
                          <a:ea typeface="+mn-ea"/>
                          <a:cs typeface="+mn-cs"/>
                        </a:rPr>
                        <a:t>(esclusa l'esplorazione dei collegamenti all'interno delle diapositive)</a:t>
                      </a:r>
                      <a:endParaRPr lang="it-IT" sz="2400" b="1" kern="1200" dirty="0">
                        <a:solidFill>
                          <a:schemeClr val="tx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smtClean="0">
                          <a:solidFill>
                            <a:schemeClr val="tx1"/>
                          </a:solidFill>
                        </a:rPr>
                        <a:t>Quali </a:t>
                      </a:r>
                      <a:r>
                        <a:rPr lang="en-IE" sz="2400" b="1" dirty="0" err="1" smtClean="0">
                          <a:solidFill>
                            <a:schemeClr val="tx1"/>
                          </a:solidFill>
                        </a:rPr>
                        <a:t>benefici</a:t>
                      </a:r>
                      <a:r>
                        <a:rPr lang="en-IE" sz="2400" b="1" dirty="0" smtClean="0">
                          <a:solidFill>
                            <a:schemeClr val="tx1"/>
                          </a:solidFill>
                        </a:rPr>
                        <a:t>? </a:t>
                      </a:r>
                      <a:endParaRPr lang="en-IE" sz="2400" b="1" dirty="0">
                        <a:solidFill>
                          <a:schemeClr val="tx1"/>
                        </a:solidFill>
                      </a:endParaRPr>
                    </a:p>
                  </a:txBody>
                  <a:tcPr>
                    <a:solidFill>
                      <a:schemeClr val="bg1">
                        <a:lumMod val="75000"/>
                      </a:schemeClr>
                    </a:solidFill>
                  </a:tcPr>
                </a:tc>
                <a:tc>
                  <a:txBody>
                    <a:bodyPr/>
                    <a:lstStyle/>
                    <a:p>
                      <a:r>
                        <a:rPr lang="it-IT" sz="2400" b="1" dirty="0" smtClean="0">
                          <a:solidFill>
                            <a:schemeClr val="tx1"/>
                          </a:solidFill>
                        </a:rPr>
                        <a:t>Vedere lo scopo e l'apprendimento previsto nelle diapositive seguenti</a:t>
                      </a:r>
                      <a:endParaRPr lang="it-IT" sz="2400" b="1"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
        <p:nvSpPr>
          <p:cNvPr id="10" name="Title 1"/>
          <p:cNvSpPr>
            <a:spLocks noGrp="1"/>
          </p:cNvSpPr>
          <p:nvPr>
            <p:ph type="title"/>
          </p:nvPr>
        </p:nvSpPr>
        <p:spPr>
          <a:xfrm>
            <a:off x="1089905" y="-277071"/>
            <a:ext cx="10972800" cy="1143000"/>
          </a:xfrm>
        </p:spPr>
        <p:txBody>
          <a:bodyPr/>
          <a:lstStyle/>
          <a:p>
            <a:pPr algn="r"/>
            <a:r>
              <a:rPr lang="en-GB" sz="3200" b="1" dirty="0">
                <a:solidFill>
                  <a:srgbClr val="0B0AFD"/>
                </a:solidFill>
              </a:rPr>
              <a:t/>
            </a:r>
            <a:br>
              <a:rPr lang="en-GB" sz="3200" b="1" dirty="0">
                <a:solidFill>
                  <a:srgbClr val="0B0AFD"/>
                </a:solidFill>
              </a:rPr>
            </a:br>
            <a:r>
              <a:rPr lang="en-GB" sz="3200" b="1" dirty="0">
                <a:solidFill>
                  <a:srgbClr val="0B0AFD"/>
                </a:solidFill>
              </a:rPr>
              <a:t>Segnaletica software ICT</a:t>
            </a:r>
            <a:endParaRPr lang="en-IE" sz="3200" b="1" dirty="0">
              <a:solidFill>
                <a:srgbClr val="0B0AFD"/>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548" y="965142"/>
            <a:ext cx="10972800" cy="979568"/>
          </a:xfrm>
        </p:spPr>
        <p:txBody>
          <a:bodyPr/>
          <a:lstStyle/>
          <a:p>
            <a:pPr algn="l"/>
            <a:r>
              <a:rPr lang="en-GB" sz="3200" b="1" dirty="0" smtClean="0">
                <a:solidFill>
                  <a:srgbClr val="C00000"/>
                </a:solidFill>
              </a:rPr>
              <a:t>Software di Email </a:t>
            </a:r>
            <a:r>
              <a:rPr lang="en-GB" sz="3200" b="1" dirty="0">
                <a:solidFill>
                  <a:srgbClr val="C00000"/>
                </a:solidFill>
              </a:rPr>
              <a:t>Management</a:t>
            </a:r>
            <a:endParaRPr lang="en-IE" sz="3200" b="1" dirty="0">
              <a:solidFill>
                <a:srgbClr val="C00000"/>
              </a:solidFill>
            </a:endParaRPr>
          </a:p>
        </p:txBody>
      </p:sp>
      <p:sp>
        <p:nvSpPr>
          <p:cNvPr id="3" name="Content Placeholder 2"/>
          <p:cNvSpPr>
            <a:spLocks noGrp="1"/>
          </p:cNvSpPr>
          <p:nvPr>
            <p:ph idx="1"/>
          </p:nvPr>
        </p:nvSpPr>
        <p:spPr>
          <a:xfrm>
            <a:off x="609599" y="1585731"/>
            <a:ext cx="11230303" cy="4178461"/>
          </a:xfrm>
        </p:spPr>
        <p:txBody>
          <a:bodyPr/>
          <a:lstStyle/>
          <a:p>
            <a:endParaRPr lang="en-GB" b="1" dirty="0">
              <a:solidFill>
                <a:srgbClr val="FF0000"/>
              </a:solidFill>
            </a:endParaRPr>
          </a:p>
          <a:p>
            <a:r>
              <a:rPr lang="en-GB" b="1" dirty="0">
                <a:solidFill>
                  <a:srgbClr val="FF0000"/>
                </a:solidFill>
                <a:hlinkClick r:id="rId2"/>
              </a:rPr>
              <a:t>Mozilla Thunderbird</a:t>
            </a:r>
            <a:r>
              <a:rPr lang="en-GB" dirty="0"/>
              <a:t> </a:t>
            </a:r>
            <a:r>
              <a:rPr lang="en-GB" dirty="0" smtClean="0"/>
              <a:t>e </a:t>
            </a:r>
            <a:r>
              <a:rPr lang="en-GB" b="1" dirty="0" smtClean="0">
                <a:hlinkClick r:id="rId3"/>
              </a:rPr>
              <a:t>Outlook.com</a:t>
            </a:r>
            <a:r>
              <a:rPr lang="en-GB" dirty="0"/>
              <a:t>: Free, email, news, RSS feed, </a:t>
            </a:r>
            <a:r>
              <a:rPr lang="en-GB" dirty="0" smtClean="0"/>
              <a:t>e</a:t>
            </a:r>
            <a:r>
              <a:rPr lang="en-GB" dirty="0"/>
              <a:t> chat client </a:t>
            </a:r>
            <a:r>
              <a:rPr lang="en-GB" dirty="0" err="1" smtClean="0"/>
              <a:t>disponibile</a:t>
            </a:r>
            <a:r>
              <a:rPr lang="en-GB" dirty="0" smtClean="0"/>
              <a:t> per diverse piattaforme.</a:t>
            </a:r>
            <a:endParaRPr lang="en-GB" dirty="0"/>
          </a:p>
          <a:p>
            <a:endParaRPr lang="en-IE" sz="2800" dirty="0"/>
          </a:p>
          <a:p>
            <a:r>
              <a:rPr lang="en-GB" b="1" dirty="0">
                <a:solidFill>
                  <a:srgbClr val="FF0000"/>
                </a:solidFill>
                <a:hlinkClick r:id="rId4"/>
              </a:rPr>
              <a:t>Gmail</a:t>
            </a:r>
            <a:r>
              <a:rPr lang="en-GB" dirty="0"/>
              <a:t>:  </a:t>
            </a:r>
            <a:r>
              <a:rPr lang="it-IT" dirty="0"/>
              <a:t>Servizio email gratuito, supportato da pubblicità sviluppato da Google</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01156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55" y="987552"/>
            <a:ext cx="10972800" cy="896112"/>
          </a:xfrm>
        </p:spPr>
        <p:txBody>
          <a:bodyPr/>
          <a:lstStyle/>
          <a:p>
            <a:pPr algn="l"/>
            <a:r>
              <a:rPr lang="en-GB" sz="3200" b="1" dirty="0" smtClean="0">
                <a:solidFill>
                  <a:srgbClr val="C00000"/>
                </a:solidFill>
              </a:rPr>
              <a:t>Software di General </a:t>
            </a:r>
            <a:r>
              <a:rPr lang="en-GB" sz="3200" b="1" dirty="0">
                <a:solidFill>
                  <a:srgbClr val="C00000"/>
                </a:solidFill>
              </a:rPr>
              <a:t>Management</a:t>
            </a:r>
            <a:endParaRPr lang="en-IE" sz="3200" b="1" dirty="0">
              <a:solidFill>
                <a:srgbClr val="C00000"/>
              </a:solidFill>
            </a:endParaRPr>
          </a:p>
        </p:txBody>
      </p:sp>
      <p:sp>
        <p:nvSpPr>
          <p:cNvPr id="3" name="Content Placeholder 2"/>
          <p:cNvSpPr>
            <a:spLocks noGrp="1"/>
          </p:cNvSpPr>
          <p:nvPr>
            <p:ph idx="1"/>
          </p:nvPr>
        </p:nvSpPr>
        <p:spPr>
          <a:xfrm>
            <a:off x="360608" y="1783081"/>
            <a:ext cx="11258368" cy="4892040"/>
          </a:xfrm>
        </p:spPr>
        <p:txBody>
          <a:bodyPr/>
          <a:lstStyle/>
          <a:p>
            <a:r>
              <a:rPr lang="en-GB" sz="2800" b="1" dirty="0" err="1">
                <a:solidFill>
                  <a:srgbClr val="FF0000"/>
                </a:solidFill>
                <a:hlinkClick r:id="rId2"/>
              </a:rPr>
              <a:t>Vistaprint</a:t>
            </a:r>
            <a:r>
              <a:rPr lang="en-GB" sz="2800" b="1" dirty="0"/>
              <a:t>:</a:t>
            </a:r>
            <a:r>
              <a:rPr lang="en-GB" sz="2800" dirty="0"/>
              <a:t> 	</a:t>
            </a:r>
            <a:r>
              <a:rPr lang="it-IT" sz="2800" dirty="0"/>
              <a:t>Stampa / cancelleria di biglietti da visita a </a:t>
            </a:r>
            <a:r>
              <a:rPr lang="it-IT" sz="2800" dirty="0" smtClean="0"/>
              <a:t>				basso costo</a:t>
            </a:r>
          </a:p>
          <a:p>
            <a:endParaRPr lang="en-IE" sz="1600" dirty="0"/>
          </a:p>
          <a:p>
            <a:r>
              <a:rPr lang="en-GB" sz="2800" b="1" dirty="0">
                <a:solidFill>
                  <a:srgbClr val="FF0000"/>
                </a:solidFill>
                <a:hlinkClick r:id="rId3"/>
              </a:rPr>
              <a:t>HYFY</a:t>
            </a:r>
            <a:r>
              <a:rPr lang="en-GB" sz="2800" b="1" dirty="0"/>
              <a:t>: 		</a:t>
            </a:r>
            <a:r>
              <a:rPr lang="en-GB" sz="2800" dirty="0" smtClean="0"/>
              <a:t>Software di Screen </a:t>
            </a:r>
            <a:r>
              <a:rPr lang="en-GB" sz="2800" dirty="0"/>
              <a:t>Recorder </a:t>
            </a:r>
            <a:r>
              <a:rPr lang="en-GB" sz="2800" dirty="0" smtClean="0"/>
              <a:t>gratuito</a:t>
            </a:r>
            <a:endParaRPr lang="en-GB" sz="2800" dirty="0"/>
          </a:p>
          <a:p>
            <a:endParaRPr lang="en-IE" sz="1600" dirty="0"/>
          </a:p>
          <a:p>
            <a:r>
              <a:rPr lang="en-GB" sz="2800" b="1" dirty="0">
                <a:solidFill>
                  <a:srgbClr val="FF0000"/>
                </a:solidFill>
                <a:hlinkClick r:id="rId4"/>
              </a:rPr>
              <a:t>Hunter</a:t>
            </a:r>
            <a:r>
              <a:rPr lang="en-GB" sz="2800" b="1" dirty="0"/>
              <a:t>: 		</a:t>
            </a:r>
            <a:r>
              <a:rPr lang="en-GB" sz="2800" dirty="0" err="1" smtClean="0"/>
              <a:t>Indirizzi</a:t>
            </a:r>
            <a:r>
              <a:rPr lang="en-GB" sz="2800" dirty="0" smtClean="0"/>
              <a:t> </a:t>
            </a:r>
            <a:r>
              <a:rPr lang="en-GB" sz="2800" dirty="0"/>
              <a:t>e-mail </a:t>
            </a:r>
            <a:r>
              <a:rPr lang="en-GB" sz="2800" dirty="0" err="1" smtClean="0"/>
              <a:t>gratuiti</a:t>
            </a:r>
            <a:endParaRPr lang="en-GB" sz="2800" dirty="0"/>
          </a:p>
          <a:p>
            <a:endParaRPr lang="en-IE" sz="1600" dirty="0"/>
          </a:p>
          <a:p>
            <a:r>
              <a:rPr lang="en-GB" sz="2800" b="1" dirty="0">
                <a:solidFill>
                  <a:srgbClr val="FF0000"/>
                </a:solidFill>
                <a:hlinkClick r:id="rId5"/>
              </a:rPr>
              <a:t>Square</a:t>
            </a:r>
            <a:r>
              <a:rPr lang="en-GB" sz="2800" b="1" dirty="0"/>
              <a:t>: 		</a:t>
            </a:r>
            <a:r>
              <a:rPr lang="en-GB" sz="2800" dirty="0" smtClean="0"/>
              <a:t>Credit </a:t>
            </a:r>
            <a:r>
              <a:rPr lang="en-GB" sz="2800" dirty="0"/>
              <a:t>Card </a:t>
            </a:r>
            <a:r>
              <a:rPr lang="en-GB" sz="2800" dirty="0" smtClean="0"/>
              <a:t>Reader gratis per Smartphone</a:t>
            </a:r>
            <a:endParaRPr lang="en-IE" sz="2800" dirty="0"/>
          </a:p>
          <a:p>
            <a:pPr marL="0" indent="0">
              <a:buNone/>
            </a:pPr>
            <a:endParaRPr lang="en-IE" sz="1600" dirty="0"/>
          </a:p>
          <a:p>
            <a:r>
              <a:rPr lang="en-GB" sz="2800" b="1" dirty="0" err="1">
                <a:solidFill>
                  <a:srgbClr val="FF0000"/>
                </a:solidFill>
                <a:hlinkClick r:id="rId6"/>
              </a:rPr>
              <a:t>CoverWallet</a:t>
            </a:r>
            <a:r>
              <a:rPr lang="en-GB" sz="2800" b="1" dirty="0"/>
              <a:t>: 	</a:t>
            </a:r>
            <a:r>
              <a:rPr lang="it-IT" sz="2800" dirty="0"/>
              <a:t>Piattaforma per trovare la migliore assicurazione</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lang="en-IE" sz="3200" b="1" dirty="0">
              <a:solidFill>
                <a:srgbClr val="0B0AFD"/>
              </a:solidFill>
            </a:endParaRPr>
          </a:p>
        </p:txBody>
      </p:sp>
    </p:spTree>
    <p:extLst>
      <p:ext uri="{BB962C8B-B14F-4D97-AF65-F5344CB8AC3E}">
        <p14:creationId xmlns:p14="http://schemas.microsoft.com/office/powerpoint/2010/main" val="138191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867" y="1408176"/>
            <a:ext cx="10972800" cy="1143000"/>
          </a:xfrm>
        </p:spPr>
        <p:txBody>
          <a:bodyPr/>
          <a:lstStyle/>
          <a:p>
            <a:pPr algn="l"/>
            <a:r>
              <a:rPr lang="en-GB" sz="3200" b="1" dirty="0" smtClean="0">
                <a:solidFill>
                  <a:srgbClr val="C00000"/>
                </a:solidFill>
              </a:rPr>
              <a:t>Software di Gestione del Cloud Storage</a:t>
            </a:r>
            <a:endParaRPr lang="en-IE" sz="3200" b="1" dirty="0">
              <a:solidFill>
                <a:srgbClr val="C00000"/>
              </a:solidFill>
            </a:endParaRPr>
          </a:p>
        </p:txBody>
      </p:sp>
      <p:sp>
        <p:nvSpPr>
          <p:cNvPr id="3" name="Content Placeholder 2"/>
          <p:cNvSpPr>
            <a:spLocks noGrp="1"/>
          </p:cNvSpPr>
          <p:nvPr>
            <p:ph idx="1"/>
          </p:nvPr>
        </p:nvSpPr>
        <p:spPr>
          <a:xfrm>
            <a:off x="609600" y="2130553"/>
            <a:ext cx="10972800" cy="3922776"/>
          </a:xfrm>
        </p:spPr>
        <p:txBody>
          <a:bodyPr/>
          <a:lstStyle/>
          <a:p>
            <a:pPr marL="0" indent="0">
              <a:buNone/>
            </a:pPr>
            <a:endParaRPr lang="en-IE" sz="2800" dirty="0"/>
          </a:p>
          <a:p>
            <a:r>
              <a:rPr lang="en-GB" sz="2800" b="1" dirty="0">
                <a:solidFill>
                  <a:srgbClr val="FF0000"/>
                </a:solidFill>
                <a:hlinkClick r:id="rId2"/>
              </a:rPr>
              <a:t>Dropbox</a:t>
            </a:r>
            <a:r>
              <a:rPr lang="en-GB" sz="2800" dirty="0"/>
              <a:t> </a:t>
            </a:r>
            <a:r>
              <a:rPr lang="en-GB" sz="2800" dirty="0" smtClean="0"/>
              <a:t>e </a:t>
            </a:r>
            <a:r>
              <a:rPr lang="en-GB" sz="2800" b="1" dirty="0" err="1" smtClean="0">
                <a:hlinkClick r:id="rId3"/>
              </a:rPr>
              <a:t>GoogleDrive</a:t>
            </a:r>
            <a:r>
              <a:rPr lang="en-GB" sz="2800" b="1" dirty="0" smtClean="0"/>
              <a:t> </a:t>
            </a:r>
            <a:r>
              <a:rPr lang="it-IT" sz="2800" dirty="0"/>
              <a:t>Servizio di file hosting che offre archiviazione su </a:t>
            </a:r>
            <a:r>
              <a:rPr lang="it-IT" sz="2800" dirty="0" err="1"/>
              <a:t>cloud</a:t>
            </a:r>
            <a:r>
              <a:rPr lang="it-IT" sz="2800" dirty="0"/>
              <a:t>, sincronizzazione di file, personal </a:t>
            </a:r>
            <a:r>
              <a:rPr lang="it-IT" sz="2800" dirty="0" err="1"/>
              <a:t>cloud</a:t>
            </a:r>
            <a:r>
              <a:rPr lang="it-IT" sz="2800" dirty="0"/>
              <a:t> e software client.</a:t>
            </a:r>
          </a:p>
          <a:p>
            <a:pPr>
              <a:buNone/>
            </a:pPr>
            <a:endParaRPr lang="en-IE" sz="2800" dirty="0"/>
          </a:p>
          <a:p>
            <a:r>
              <a:rPr lang="en-GB" sz="2800" b="1" dirty="0" smtClean="0">
                <a:solidFill>
                  <a:srgbClr val="FF0000"/>
                </a:solidFill>
                <a:hlinkClick r:id="rId4"/>
              </a:rPr>
              <a:t>WeTransfer</a:t>
            </a:r>
            <a:r>
              <a:rPr lang="en-GB" sz="2800" b="1" dirty="0"/>
              <a:t> </a:t>
            </a:r>
            <a:r>
              <a:rPr lang="it-IT" sz="2800" dirty="0"/>
              <a:t>Servizio di trasferimento file </a:t>
            </a:r>
            <a:r>
              <a:rPr lang="it-IT" sz="2800" dirty="0" smtClean="0"/>
              <a:t>su </a:t>
            </a:r>
            <a:r>
              <a:rPr lang="it-IT" sz="2800" dirty="0" err="1" smtClean="0"/>
              <a:t>cloud</a:t>
            </a:r>
            <a:endParaRPr lang="it-IT" sz="2800"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8402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l’attenzione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4483196" y="13263"/>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it-IT" b="1" dirty="0"/>
              <a:t>In questa unità, esamineremo alcuni software </a:t>
            </a:r>
            <a:r>
              <a:rPr lang="it-IT" b="1" dirty="0" smtClean="0"/>
              <a:t>ICT </a:t>
            </a:r>
            <a:r>
              <a:rPr lang="it-IT" b="1" dirty="0"/>
              <a:t>specifici per le imprese rurali come strumenti abilitanti per lo sviluppo rurale e altri interessi di microimpresa.</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3424414" cy="584775"/>
          </a:xfrm>
          <a:prstGeom prst="rect">
            <a:avLst/>
          </a:prstGeom>
        </p:spPr>
        <p:txBody>
          <a:bodyPr wrap="square">
            <a:spAutoFit/>
          </a:bodyPr>
          <a:lstStyle/>
          <a:p>
            <a:r>
              <a:rPr lang="en-IE" sz="3200" b="1" dirty="0" err="1" smtClean="0">
                <a:solidFill>
                  <a:srgbClr val="990000"/>
                </a:solidFill>
              </a:rPr>
              <a:t>Scopo</a:t>
            </a:r>
            <a:r>
              <a:rPr lang="en-IE" sz="3200" b="1" dirty="0" smtClean="0">
                <a:solidFill>
                  <a:srgbClr val="990000"/>
                </a:solidFill>
              </a:rPr>
              <a:t> </a:t>
            </a:r>
            <a:r>
              <a:rPr lang="en-IE" sz="3200" b="1" dirty="0" err="1" smtClean="0">
                <a:solidFill>
                  <a:srgbClr val="990000"/>
                </a:solidFill>
              </a:rPr>
              <a:t>dell’unità</a:t>
            </a:r>
            <a:endParaRPr lang="el-GR" sz="3200" b="1"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a:solidFill>
                  <a:srgbClr val="0B0AFD"/>
                </a:solidFill>
              </a:rPr>
              <a:t>Segnaletica software ICT</a:t>
            </a:r>
            <a:endParaRPr lang="en-IE" sz="3200" b="1" dirty="0">
              <a:solidFill>
                <a:srgbClr val="0B0AFD"/>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di </a:t>
            </a:r>
            <a:r>
              <a:rPr lang="en-IE" sz="2800" b="1" dirty="0" err="1" smtClean="0"/>
              <a:t>questo</a:t>
            </a:r>
            <a:r>
              <a:rPr lang="en-IE" sz="2800" b="1" dirty="0" smtClean="0"/>
              <a:t> modulo </a:t>
            </a:r>
            <a:r>
              <a:rPr lang="en-IE" sz="2800" b="1" u="sng" dirty="0" err="1" smtClean="0">
                <a:solidFill>
                  <a:srgbClr val="003366"/>
                </a:solidFill>
              </a:rPr>
              <a:t>sarete</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a:solidFill>
                <a:srgbClr val="003366"/>
              </a:solidFill>
            </a:endParaRPr>
          </a:p>
          <a:p>
            <a:pPr marL="514350" indent="-514350">
              <a:lnSpc>
                <a:spcPct val="150000"/>
              </a:lnSpc>
              <a:buFont typeface="+mj-lt"/>
              <a:buAutoNum type="arabicPeriod"/>
            </a:pPr>
            <a:r>
              <a:rPr lang="en-IE" sz="2800" b="1" dirty="0" err="1" smtClean="0"/>
              <a:t>Avere</a:t>
            </a:r>
            <a:r>
              <a:rPr lang="en-IE" sz="2800" b="1" dirty="0" smtClean="0"/>
              <a:t> accesso ad </a:t>
            </a:r>
            <a:r>
              <a:rPr lang="en-IE" sz="2800" b="1" dirty="0" err="1" smtClean="0"/>
              <a:t>una</a:t>
            </a:r>
            <a:r>
              <a:rPr lang="en-IE" sz="2800" b="1" dirty="0" smtClean="0"/>
              <a:t> </a:t>
            </a:r>
            <a:r>
              <a:rPr lang="en-IE" sz="2800" b="1" dirty="0" err="1" smtClean="0"/>
              <a:t>ampia</a:t>
            </a:r>
            <a:r>
              <a:rPr lang="en-IE" sz="2800" b="1" dirty="0" smtClean="0"/>
              <a:t> </a:t>
            </a:r>
            <a:r>
              <a:rPr lang="en-IE" sz="2800" b="1" dirty="0" err="1" smtClean="0"/>
              <a:t>lista</a:t>
            </a:r>
            <a:r>
              <a:rPr lang="en-IE" sz="2800" b="1" dirty="0" smtClean="0"/>
              <a:t> di </a:t>
            </a:r>
            <a:r>
              <a:rPr lang="en-IE" sz="2800" b="1" dirty="0"/>
              <a:t>software</a:t>
            </a:r>
          </a:p>
          <a:p>
            <a:pPr marL="514350" indent="-514350">
              <a:lnSpc>
                <a:spcPct val="150000"/>
              </a:lnSpc>
              <a:buFont typeface="+mj-lt"/>
              <a:buAutoNum type="arabicPeriod"/>
            </a:pPr>
            <a:r>
              <a:rPr lang="it-IT" sz="2800" b="1" dirty="0"/>
              <a:t>Conoscere </a:t>
            </a:r>
            <a:r>
              <a:rPr lang="it-IT" sz="2800" b="1" dirty="0" smtClean="0"/>
              <a:t>i vantaggi </a:t>
            </a:r>
            <a:r>
              <a:rPr lang="it-IT" sz="2800" b="1" dirty="0"/>
              <a:t>di ogni software per la tua azienda</a:t>
            </a:r>
          </a:p>
          <a:p>
            <a:pPr marL="0" indent="0" algn="ctr">
              <a:buNone/>
            </a:pPr>
            <a:endParaRPr lang="en-IE" sz="2400" b="1" dirty="0">
              <a:solidFill>
                <a:srgbClr val="FF0000"/>
              </a:solidFill>
            </a:endParaRPr>
          </a:p>
          <a:p>
            <a:pPr marL="0" indent="0" algn="ctr">
              <a:buNone/>
            </a:pPr>
            <a:r>
              <a:rPr lang="en-IE" sz="2400" b="1" dirty="0" smtClean="0">
                <a:solidFill>
                  <a:srgbClr val="FF0000"/>
                </a:solidFill>
              </a:rPr>
              <a:t>N.B:</a:t>
            </a:r>
            <a:r>
              <a:rPr lang="en-IE" sz="2400" b="1" dirty="0" smtClean="0"/>
              <a:t> </a:t>
            </a:r>
            <a:r>
              <a:rPr lang="en-IE" sz="2400" b="1" dirty="0" err="1" smtClean="0"/>
              <a:t>ogni</a:t>
            </a:r>
            <a:r>
              <a:rPr lang="en-IE" sz="2400" b="1" dirty="0" smtClean="0"/>
              <a:t> </a:t>
            </a:r>
            <a:r>
              <a:rPr lang="en-IE" sz="2400" b="1" dirty="0" err="1" smtClean="0"/>
              <a:t>Prodotto</a:t>
            </a:r>
            <a:r>
              <a:rPr lang="en-IE" sz="2400" b="1" dirty="0"/>
              <a:t> </a:t>
            </a:r>
            <a:r>
              <a:rPr lang="en-IE" sz="2400" b="1" dirty="0" smtClean="0"/>
              <a:t>ha un </a:t>
            </a:r>
            <a:r>
              <a:rPr lang="en-IE" sz="2400" b="1" dirty="0" err="1" smtClean="0"/>
              <a:t>collegamento</a:t>
            </a:r>
            <a:r>
              <a:rPr lang="en-IE" sz="2400" b="1" dirty="0" smtClean="0"/>
              <a:t> </a:t>
            </a:r>
            <a:r>
              <a:rPr lang="en-IE" sz="2400" b="1" dirty="0" err="1" smtClean="0"/>
              <a:t>ipertestuale</a:t>
            </a:r>
            <a:r>
              <a:rPr lang="en-IE" sz="2400" b="1" dirty="0" smtClean="0"/>
              <a:t> </a:t>
            </a:r>
            <a:r>
              <a:rPr lang="it-IT" sz="2400" b="1" dirty="0" smtClean="0"/>
              <a:t>(sottolineato </a:t>
            </a:r>
            <a:r>
              <a:rPr lang="it-IT" sz="2400" b="1" dirty="0"/>
              <a:t>in rosso) </a:t>
            </a:r>
            <a:r>
              <a:rPr lang="en-IE" sz="2400" b="1" u="sng" dirty="0" err="1" smtClean="0">
                <a:solidFill>
                  <a:srgbClr val="FF0000"/>
                </a:solidFill>
              </a:rPr>
              <a:t>Cliccaci</a:t>
            </a:r>
            <a:r>
              <a:rPr lang="en-IE" sz="2400" b="1" u="sng" dirty="0" smtClean="0">
                <a:solidFill>
                  <a:srgbClr val="FF0000"/>
                </a:solidFill>
              </a:rPr>
              <a:t> </a:t>
            </a:r>
            <a:r>
              <a:rPr lang="en-IE" sz="2400" b="1" u="sng" dirty="0" err="1">
                <a:solidFill>
                  <a:srgbClr val="FF0000"/>
                </a:solidFill>
              </a:rPr>
              <a:t>sopra</a:t>
            </a:r>
            <a:r>
              <a:rPr lang="en-IE" sz="2400" b="1" dirty="0">
                <a:solidFill>
                  <a:srgbClr val="FF0000"/>
                </a:solidFill>
              </a:rPr>
              <a:t> </a:t>
            </a:r>
            <a:r>
              <a:rPr lang="it-IT" sz="2400" b="1" dirty="0" smtClean="0"/>
              <a:t>per arrivare direttamente al sito</a:t>
            </a: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80" y="1476494"/>
            <a:ext cx="6626158" cy="584775"/>
          </a:xfrm>
          <a:prstGeom prst="rect">
            <a:avLst/>
          </a:prstGeom>
        </p:spPr>
        <p:txBody>
          <a:bodyPr wrap="square">
            <a:spAutoFit/>
          </a:bodyPr>
          <a:lstStyle/>
          <a:p>
            <a:r>
              <a:rPr lang="es-ES" altLang="es-ES" sz="3200" b="1" dirty="0">
                <a:solidFill>
                  <a:srgbClr val="990000"/>
                </a:solidFill>
              </a:rPr>
              <a:t>Risultati di apprendimento attesi</a:t>
            </a:r>
          </a:p>
        </p:txBody>
      </p:sp>
      <p:sp>
        <p:nvSpPr>
          <p:cNvPr id="8" name="Title 1"/>
          <p:cNvSpPr>
            <a:spLocks noGrp="1"/>
          </p:cNvSpPr>
          <p:nvPr>
            <p:ph type="title"/>
          </p:nvPr>
        </p:nvSpPr>
        <p:spPr/>
        <p:txBody>
          <a:bodyPr/>
          <a:lstStyle/>
          <a:p>
            <a:pPr algn="r"/>
            <a:r>
              <a:rPr lang="en-GB" sz="3200" b="1" dirty="0">
                <a:solidFill>
                  <a:srgbClr val="0B0AFD"/>
                </a:solidFill>
              </a:rPr>
              <a:t>Segnaletica software ICT</a:t>
            </a:r>
            <a:endParaRPr lang="en-IE" sz="32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79" y="1056287"/>
            <a:ext cx="10972800" cy="1143000"/>
          </a:xfrm>
        </p:spPr>
        <p:txBody>
          <a:bodyPr/>
          <a:lstStyle/>
          <a:p>
            <a:pPr algn="l"/>
            <a:r>
              <a:rPr lang="it-IT" sz="3200" b="1" dirty="0" smtClean="0">
                <a:solidFill>
                  <a:srgbClr val="C00000"/>
                </a:solidFill>
              </a:rPr>
              <a:t>Software </a:t>
            </a:r>
            <a:r>
              <a:rPr lang="it-IT" sz="3200" b="1" dirty="0">
                <a:solidFill>
                  <a:srgbClr val="C00000"/>
                </a:solidFill>
              </a:rPr>
              <a:t>di contabilità per imprese rurali</a:t>
            </a:r>
            <a:endParaRPr lang="en-IE" sz="3200" b="1" dirty="0">
              <a:solidFill>
                <a:srgbClr val="C00000"/>
              </a:solidFill>
            </a:endParaRPr>
          </a:p>
        </p:txBody>
      </p:sp>
      <p:sp>
        <p:nvSpPr>
          <p:cNvPr id="3" name="Content Placeholder 2"/>
          <p:cNvSpPr>
            <a:spLocks noGrp="1"/>
          </p:cNvSpPr>
          <p:nvPr>
            <p:ph idx="1"/>
          </p:nvPr>
        </p:nvSpPr>
        <p:spPr>
          <a:xfrm>
            <a:off x="386367" y="2230820"/>
            <a:ext cx="11628212" cy="4627180"/>
          </a:xfrm>
        </p:spPr>
        <p:txBody>
          <a:bodyPr/>
          <a:lstStyle/>
          <a:p>
            <a:r>
              <a:rPr lang="en-GB" sz="2800" b="1" dirty="0" smtClean="0">
                <a:solidFill>
                  <a:srgbClr val="FF0000"/>
                </a:solidFill>
                <a:hlinkClick r:id="rId2"/>
              </a:rPr>
              <a:t>Sum-It</a:t>
            </a:r>
            <a:r>
              <a:rPr lang="en-GB" sz="2800" b="1" dirty="0" smtClean="0">
                <a:solidFill>
                  <a:srgbClr val="FF0000"/>
                </a:solidFill>
              </a:rPr>
              <a:t> </a:t>
            </a:r>
            <a:r>
              <a:rPr lang="it-IT" sz="2400" dirty="0"/>
              <a:t>Una gamma completa di software integrati per gestire praticamente tutte le esigenze dell'azienda agricola </a:t>
            </a:r>
            <a:r>
              <a:rPr lang="it-IT" sz="2400" dirty="0" smtClean="0"/>
              <a:t>e di altri </a:t>
            </a:r>
            <a:r>
              <a:rPr lang="it-IT" sz="2400" dirty="0"/>
              <a:t>settori rurali</a:t>
            </a:r>
            <a:r>
              <a:rPr lang="it-IT" sz="2400" dirty="0" smtClean="0"/>
              <a:t>.</a:t>
            </a:r>
          </a:p>
          <a:p>
            <a:r>
              <a:rPr lang="en-GB" sz="2800" b="1" dirty="0" smtClean="0">
                <a:solidFill>
                  <a:srgbClr val="FF0000"/>
                </a:solidFill>
                <a:hlinkClick r:id="rId3"/>
              </a:rPr>
              <a:t>Farmplan</a:t>
            </a:r>
            <a:r>
              <a:rPr lang="en-GB" sz="2400" dirty="0" smtClean="0"/>
              <a:t> </a:t>
            </a:r>
            <a:r>
              <a:rPr lang="it-IT" sz="2400" dirty="0" smtClean="0"/>
              <a:t>soddisfa </a:t>
            </a:r>
            <a:r>
              <a:rPr lang="it-IT" sz="2400" dirty="0"/>
              <a:t>le esigenze delle aziende agricole e rurali - specificamente su misura per il settore agricolo. Comprende pacchetti contabili per aiutare a gestire le finanze aziendali, i software di gestione stipendi, </a:t>
            </a:r>
            <a:r>
              <a:rPr lang="it-IT" sz="2400" dirty="0" smtClean="0"/>
              <a:t>ordini </a:t>
            </a:r>
            <a:r>
              <a:rPr lang="it-IT" sz="2400" dirty="0"/>
              <a:t>di </a:t>
            </a:r>
            <a:r>
              <a:rPr lang="it-IT" sz="2400" dirty="0" smtClean="0"/>
              <a:t>vendita/fatture, affitti .</a:t>
            </a:r>
          </a:p>
          <a:p>
            <a:r>
              <a:rPr lang="en-GB" sz="2800" b="1" dirty="0" smtClean="0">
                <a:solidFill>
                  <a:srgbClr val="FF0000"/>
                </a:solidFill>
                <a:hlinkClick r:id="rId4"/>
              </a:rPr>
              <a:t>Xero</a:t>
            </a:r>
            <a:r>
              <a:rPr lang="en-GB" sz="2800" dirty="0" smtClean="0"/>
              <a:t> </a:t>
            </a:r>
            <a:r>
              <a:rPr lang="it-IT" sz="2400" dirty="0" smtClean="0"/>
              <a:t>Collega i tuoi account con il tuo commercialista, contabile, banca e consulente agricolo. Fornisce contabilità online, "</a:t>
            </a:r>
            <a:r>
              <a:rPr lang="it-IT" sz="2400" dirty="0" err="1" smtClean="0"/>
              <a:t>cloud</a:t>
            </a:r>
            <a:r>
              <a:rPr lang="it-IT" sz="2400" dirty="0" smtClean="0"/>
              <a:t> ", rapporto e budget del bestiame. Prova gratuita disponibile.</a:t>
            </a:r>
            <a:endParaRPr lang="en-IE" sz="2400" dirty="0" smtClean="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407" y="1261242"/>
            <a:ext cx="10972800" cy="1143000"/>
          </a:xfrm>
        </p:spPr>
        <p:txBody>
          <a:bodyPr/>
          <a:lstStyle/>
          <a:p>
            <a:pPr algn="l"/>
            <a:r>
              <a:rPr lang="it-IT" sz="3200" b="1" dirty="0">
                <a:solidFill>
                  <a:srgbClr val="C00000"/>
                </a:solidFill>
              </a:rPr>
              <a:t>Software di contabilità per microimprese</a:t>
            </a:r>
          </a:p>
        </p:txBody>
      </p:sp>
      <p:sp>
        <p:nvSpPr>
          <p:cNvPr id="3" name="Content Placeholder 2"/>
          <p:cNvSpPr>
            <a:spLocks noGrp="1"/>
          </p:cNvSpPr>
          <p:nvPr>
            <p:ph idx="1"/>
          </p:nvPr>
        </p:nvSpPr>
        <p:spPr>
          <a:xfrm>
            <a:off x="609600" y="2088960"/>
            <a:ext cx="10972800" cy="4469517"/>
          </a:xfrm>
        </p:spPr>
        <p:txBody>
          <a:bodyPr/>
          <a:lstStyle/>
          <a:p>
            <a:endParaRPr lang="en-GB" sz="2800" b="1" dirty="0">
              <a:solidFill>
                <a:srgbClr val="FF0000"/>
              </a:solidFill>
            </a:endParaRPr>
          </a:p>
          <a:p>
            <a:r>
              <a:rPr lang="en-GB" sz="2800" b="1" dirty="0" err="1" smtClean="0">
                <a:solidFill>
                  <a:srgbClr val="FF0000"/>
                </a:solidFill>
                <a:hlinkClick r:id="rId2"/>
              </a:rPr>
              <a:t>Zoho</a:t>
            </a:r>
            <a:r>
              <a:rPr lang="en-GB" sz="2800" dirty="0" smtClean="0"/>
              <a:t> </a:t>
            </a:r>
            <a:r>
              <a:rPr lang="it-IT" sz="2800" dirty="0"/>
              <a:t>Suite di software disponibili inclusi account, CRM, risorse umane, ecc. Prova gratuita disponibile</a:t>
            </a:r>
          </a:p>
          <a:p>
            <a:r>
              <a:rPr lang="en-GB" sz="2800" b="1" dirty="0" smtClean="0">
                <a:solidFill>
                  <a:srgbClr val="FF0000"/>
                </a:solidFill>
                <a:hlinkClick r:id="rId3"/>
              </a:rPr>
              <a:t>xTuple</a:t>
            </a:r>
            <a:r>
              <a:rPr lang="en-GB" sz="2800" dirty="0" smtClean="0"/>
              <a:t> </a:t>
            </a:r>
            <a:r>
              <a:rPr lang="it-IT" sz="2800" dirty="0"/>
              <a:t>offre contabilità (contabilità generale, conti attivi e passivi, riconciliazione bancaria e rendiconti finanziari) nonché vendite, CRM, inventario e distribuzione e altre funzioni di gestione aziendale.</a:t>
            </a:r>
          </a:p>
          <a:p>
            <a:r>
              <a:rPr lang="en-GB" sz="2800" b="1" dirty="0" smtClean="0">
                <a:solidFill>
                  <a:srgbClr val="FF0000"/>
                </a:solidFill>
                <a:hlinkClick r:id="rId4"/>
              </a:rPr>
              <a:t>Wave</a:t>
            </a:r>
            <a:r>
              <a:rPr lang="en-GB" sz="2800" b="1" dirty="0" smtClean="0"/>
              <a:t> </a:t>
            </a:r>
            <a:r>
              <a:rPr lang="en-GB" sz="2800" dirty="0"/>
              <a:t>Software di </a:t>
            </a:r>
            <a:r>
              <a:rPr lang="en-GB" sz="2800" dirty="0" err="1"/>
              <a:t>contabilità</a:t>
            </a:r>
            <a:r>
              <a:rPr lang="en-GB" sz="2800" dirty="0"/>
              <a:t> gratuito</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63434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55" y="1024128"/>
            <a:ext cx="10972800" cy="1143000"/>
          </a:xfrm>
        </p:spPr>
        <p:txBody>
          <a:bodyPr/>
          <a:lstStyle/>
          <a:p>
            <a:pPr algn="l"/>
            <a:r>
              <a:rPr lang="it-IT" sz="3200" b="1" dirty="0">
                <a:solidFill>
                  <a:srgbClr val="C00000"/>
                </a:solidFill>
              </a:rPr>
              <a:t>Software di contabilità per microimprese</a:t>
            </a:r>
            <a:endParaRPr lang="en-IE" sz="3200" dirty="0">
              <a:solidFill>
                <a:srgbClr val="C00000"/>
              </a:solidFill>
            </a:endParaRPr>
          </a:p>
        </p:txBody>
      </p:sp>
      <p:sp>
        <p:nvSpPr>
          <p:cNvPr id="3" name="Content Placeholder 2"/>
          <p:cNvSpPr>
            <a:spLocks noGrp="1"/>
          </p:cNvSpPr>
          <p:nvPr>
            <p:ph idx="1"/>
          </p:nvPr>
        </p:nvSpPr>
        <p:spPr>
          <a:xfrm>
            <a:off x="677839" y="2108718"/>
            <a:ext cx="11336740" cy="4073142"/>
          </a:xfrm>
        </p:spPr>
        <p:txBody>
          <a:bodyPr/>
          <a:lstStyle/>
          <a:p>
            <a:r>
              <a:rPr lang="en-GB" sz="2800" b="1" dirty="0" err="1">
                <a:solidFill>
                  <a:srgbClr val="FF0000"/>
                </a:solidFill>
                <a:hlinkClick r:id="rId2"/>
              </a:rPr>
              <a:t>Agrivi</a:t>
            </a:r>
            <a:r>
              <a:rPr lang="en-GB" sz="2800" b="1" dirty="0">
                <a:solidFill>
                  <a:srgbClr val="FF0000"/>
                </a:solidFill>
                <a:hlinkClick r:id="rId2"/>
              </a:rPr>
              <a:t> </a:t>
            </a:r>
            <a:r>
              <a:rPr lang="en-GB" sz="2800" b="1" dirty="0" smtClean="0">
                <a:solidFill>
                  <a:srgbClr val="FF0000"/>
                </a:solidFill>
                <a:hlinkClick r:id="rId2"/>
              </a:rPr>
              <a:t>farm</a:t>
            </a:r>
            <a:r>
              <a:rPr lang="en-GB" sz="2800" b="1" dirty="0" smtClean="0">
                <a:solidFill>
                  <a:srgbClr val="FF0000"/>
                </a:solidFill>
              </a:rPr>
              <a:t> </a:t>
            </a:r>
            <a:r>
              <a:rPr lang="it-IT" sz="2800" dirty="0" smtClean="0"/>
              <a:t>Questo </a:t>
            </a:r>
            <a:r>
              <a:rPr lang="it-IT" sz="2800" dirty="0"/>
              <a:t>software di gestione consente di pianificare, monitorare e analizzare facilmente tutte le attività nelle aziende agricole. Lavorazione del terreno, semina, irrorazione, concimazione, irrigazione, raccolta e tutte le altre attività sono gestite con pochi clic.</a:t>
            </a:r>
          </a:p>
          <a:p>
            <a:r>
              <a:rPr lang="en-GB" sz="2800" b="1" dirty="0" smtClean="0">
                <a:solidFill>
                  <a:srgbClr val="FF0000"/>
                </a:solidFill>
                <a:hlinkClick r:id="rId3"/>
              </a:rPr>
              <a:t>Excel spreadsheets</a:t>
            </a:r>
            <a:r>
              <a:rPr lang="en-GB" sz="2800" b="1" dirty="0" smtClean="0">
                <a:solidFill>
                  <a:srgbClr val="FF0000"/>
                </a:solidFill>
              </a:rPr>
              <a:t> </a:t>
            </a:r>
            <a:r>
              <a:rPr lang="it-IT" sz="2800" dirty="0" smtClean="0"/>
              <a:t>Fornisce diversi modelli </a:t>
            </a:r>
            <a:r>
              <a:rPr lang="it-IT" sz="2800" dirty="0"/>
              <a:t>per gli aspetti del business rurale. Ad </a:t>
            </a:r>
            <a:r>
              <a:rPr lang="it-IT" sz="2800" dirty="0" smtClean="0"/>
              <a:t>esempio </a:t>
            </a:r>
            <a:r>
              <a:rPr lang="it-IT" sz="2800" dirty="0" err="1"/>
              <a:t>Teagasc</a:t>
            </a:r>
            <a:r>
              <a:rPr lang="it-IT" sz="2800" dirty="0"/>
              <a:t> in </a:t>
            </a:r>
            <a:r>
              <a:rPr lang="it-IT" sz="2800" dirty="0" smtClean="0"/>
              <a:t>Irlanda </a:t>
            </a:r>
            <a:r>
              <a:rPr lang="en-GB" sz="2000" dirty="0" smtClean="0">
                <a:hlinkClick r:id="rId4"/>
              </a:rPr>
              <a:t>https</a:t>
            </a:r>
            <a:r>
              <a:rPr lang="en-GB" sz="2000" dirty="0">
                <a:hlinkClick r:id="rId4"/>
              </a:rPr>
              <a:t>://www.teagasc.ie/rural-economy/farm-management/financial-analysis/</a:t>
            </a:r>
            <a:r>
              <a:rPr lang="en-GB" sz="2000" dirty="0"/>
              <a:t> </a:t>
            </a:r>
            <a:endParaRPr lang="en-IE" sz="2000" b="1" dirty="0">
              <a:solidFill>
                <a:srgbClr val="FF0000"/>
              </a:solidFill>
            </a:endParaRP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34989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43" y="1042416"/>
            <a:ext cx="10972800" cy="1143000"/>
          </a:xfrm>
        </p:spPr>
        <p:txBody>
          <a:bodyPr/>
          <a:lstStyle/>
          <a:p>
            <a:pPr algn="l"/>
            <a:r>
              <a:rPr lang="it-IT" sz="3200" b="1" dirty="0">
                <a:solidFill>
                  <a:srgbClr val="C00000"/>
                </a:solidFill>
              </a:rPr>
              <a:t>Software per transazioni e pianificazione di affari rurali</a:t>
            </a:r>
          </a:p>
        </p:txBody>
      </p:sp>
      <p:sp>
        <p:nvSpPr>
          <p:cNvPr id="3" name="Content Placeholder 2"/>
          <p:cNvSpPr>
            <a:spLocks noGrp="1"/>
          </p:cNvSpPr>
          <p:nvPr>
            <p:ph idx="1"/>
          </p:nvPr>
        </p:nvSpPr>
        <p:spPr>
          <a:xfrm>
            <a:off x="609600" y="2167127"/>
            <a:ext cx="10972800" cy="4306825"/>
          </a:xfrm>
        </p:spPr>
        <p:txBody>
          <a:bodyPr/>
          <a:lstStyle/>
          <a:p>
            <a:r>
              <a:rPr lang="en-GB" sz="2800" b="1" dirty="0">
                <a:solidFill>
                  <a:srgbClr val="FF0000"/>
                </a:solidFill>
                <a:hlinkClick r:id="rId2"/>
              </a:rPr>
              <a:t>AGPLAN</a:t>
            </a:r>
            <a:r>
              <a:rPr lang="en-GB" sz="2800" dirty="0"/>
              <a:t>: </a:t>
            </a:r>
            <a:r>
              <a:rPr lang="it-IT" sz="2800" dirty="0"/>
              <a:t>Software di pianificazione aziendale progettato per fornire assistenza personalizzata a diversi tipi di aziende. Ti consente di condividere e interagire con consulenti di consulenti aziendali, ecc</a:t>
            </a:r>
            <a:r>
              <a:rPr lang="it-IT" sz="2800" dirty="0" smtClean="0"/>
              <a:t>.</a:t>
            </a:r>
            <a:r>
              <a:rPr lang="en-GB" sz="2800" dirty="0" smtClean="0"/>
              <a:t> Vedi </a:t>
            </a:r>
            <a:r>
              <a:rPr lang="en-GB" sz="2000" u="sng" dirty="0" smtClean="0">
                <a:hlinkClick r:id="rId2"/>
              </a:rPr>
              <a:t>https</a:t>
            </a:r>
            <a:r>
              <a:rPr lang="en-GB" sz="2000" u="sng" dirty="0">
                <a:hlinkClick r:id="rId2"/>
              </a:rPr>
              <a:t>://agplan.umn.edu/</a:t>
            </a:r>
            <a:endParaRPr lang="en-IE" sz="2000" dirty="0"/>
          </a:p>
          <a:p>
            <a:r>
              <a:rPr lang="en-GB" sz="2800" b="1" dirty="0" err="1" smtClean="0">
                <a:solidFill>
                  <a:srgbClr val="FF0000"/>
                </a:solidFill>
                <a:hlinkClick r:id="rId3"/>
              </a:rPr>
              <a:t>EasyFarm</a:t>
            </a:r>
            <a:r>
              <a:rPr lang="en-GB" sz="2800" dirty="0"/>
              <a:t>: </a:t>
            </a:r>
            <a:r>
              <a:rPr lang="it-IT" sz="2800" dirty="0" smtClean="0"/>
              <a:t>Utilizza </a:t>
            </a:r>
            <a:r>
              <a:rPr lang="it-IT" sz="2800" dirty="0"/>
              <a:t>un approccio input unico per registrare le transazioni in tempo reale! È possibile acquistare articoli come sementi, mangimi o prodotti chimici, registrarli e inserirli nell'inventario in un'unica voce</a:t>
            </a:r>
            <a:r>
              <a:rPr lang="en-GB" sz="2800" dirty="0" smtClean="0"/>
              <a:t>. </a:t>
            </a:r>
            <a:r>
              <a:rPr lang="en-GB" sz="2800" dirty="0"/>
              <a:t>Vedi </a:t>
            </a:r>
            <a:r>
              <a:rPr lang="en-GB" sz="2000" u="sng" dirty="0" smtClean="0">
                <a:hlinkClick r:id="rId4"/>
              </a:rPr>
              <a:t>http</a:t>
            </a:r>
            <a:r>
              <a:rPr lang="en-GB" sz="2000" u="sng" dirty="0">
                <a:hlinkClick r:id="rId4"/>
              </a:rPr>
              <a:t>://www.easyfarm.com/shop/</a:t>
            </a:r>
            <a:endParaRPr lang="en-IE" sz="2000"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10090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411" y="1060704"/>
            <a:ext cx="10972800" cy="1143000"/>
          </a:xfrm>
        </p:spPr>
        <p:txBody>
          <a:bodyPr/>
          <a:lstStyle/>
          <a:p>
            <a:pPr algn="l"/>
            <a:r>
              <a:rPr lang="en-IE" sz="3200" b="1" dirty="0" smtClean="0">
                <a:solidFill>
                  <a:srgbClr val="C00000"/>
                </a:solidFill>
              </a:rPr>
              <a:t>Software </a:t>
            </a:r>
            <a:r>
              <a:rPr lang="en-IE" sz="3200" b="1" dirty="0">
                <a:solidFill>
                  <a:srgbClr val="C00000"/>
                </a:solidFill>
              </a:rPr>
              <a:t>per </a:t>
            </a:r>
            <a:r>
              <a:rPr lang="en-IE" sz="3200" b="1" dirty="0" err="1">
                <a:solidFill>
                  <a:srgbClr val="C00000"/>
                </a:solidFill>
              </a:rPr>
              <a:t>piccole</a:t>
            </a:r>
            <a:r>
              <a:rPr lang="en-IE" sz="3200" b="1" dirty="0">
                <a:solidFill>
                  <a:srgbClr val="C00000"/>
                </a:solidFill>
              </a:rPr>
              <a:t> </a:t>
            </a:r>
            <a:r>
              <a:rPr lang="en-IE" sz="3200" b="1" dirty="0" err="1">
                <a:solidFill>
                  <a:srgbClr val="C00000"/>
                </a:solidFill>
              </a:rPr>
              <a:t>imprese</a:t>
            </a:r>
            <a:endParaRPr lang="en-IE" sz="3200" b="1" dirty="0">
              <a:solidFill>
                <a:srgbClr val="C00000"/>
              </a:solidFill>
            </a:endParaRPr>
          </a:p>
        </p:txBody>
      </p:sp>
      <p:sp>
        <p:nvSpPr>
          <p:cNvPr id="3" name="Content Placeholder 2"/>
          <p:cNvSpPr>
            <a:spLocks noGrp="1"/>
          </p:cNvSpPr>
          <p:nvPr>
            <p:ph idx="1"/>
          </p:nvPr>
        </p:nvSpPr>
        <p:spPr>
          <a:xfrm>
            <a:off x="677838" y="4855580"/>
            <a:ext cx="10225513" cy="1523068"/>
          </a:xfrm>
        </p:spPr>
        <p:txBody>
          <a:bodyPr/>
          <a:lstStyle/>
          <a:p>
            <a:pPr marL="0" indent="0">
              <a:buNone/>
            </a:pPr>
            <a:r>
              <a:rPr lang="it-IT" dirty="0" smtClean="0"/>
              <a:t>Ecco </a:t>
            </a:r>
            <a:r>
              <a:rPr lang="it-IT" dirty="0"/>
              <a:t>una lista di software per piccole </a:t>
            </a:r>
            <a:r>
              <a:rPr lang="it-IT" dirty="0" smtClean="0"/>
              <a:t>imprese su </a:t>
            </a:r>
            <a:r>
              <a:rPr lang="en-IE" sz="2800" dirty="0" smtClean="0">
                <a:hlinkClick r:id="rId2"/>
              </a:rPr>
              <a:t>https</a:t>
            </a:r>
            <a:r>
              <a:rPr lang="en-IE" sz="2800" dirty="0">
                <a:hlinkClick r:id="rId2"/>
              </a:rPr>
              <a:t>://www.inc.com/sujan-patel/the-top-small-business-software-programs-for-2015.html</a:t>
            </a:r>
            <a:endParaRPr lang="en-IE" sz="2800"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pic>
        <p:nvPicPr>
          <p:cNvPr id="5" name="Picture 4"/>
          <p:cNvPicPr>
            <a:picLocks noChangeAspect="1"/>
          </p:cNvPicPr>
          <p:nvPr/>
        </p:nvPicPr>
        <p:blipFill>
          <a:blip r:embed="rId3"/>
          <a:stretch>
            <a:fillRect/>
          </a:stretch>
        </p:blipFill>
        <p:spPr>
          <a:xfrm>
            <a:off x="294672" y="2209821"/>
            <a:ext cx="11811000" cy="2752725"/>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a:solidFill>
                  <a:srgbClr val="0B0AFD"/>
                </a:solidFill>
              </a:rPr>
              <a:t>Segnaletica software ICT</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670335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0</TotalTime>
  <Words>1017</Words>
  <Application>Microsoft Office PowerPoint</Application>
  <PresentationFormat>Widescreen</PresentationFormat>
  <Paragraphs>163</Paragraphs>
  <Slides>23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23</vt:i4>
      </vt:variant>
    </vt:vector>
  </HeadingPairs>
  <TitlesOfParts>
    <vt:vector size="29" baseType="lpstr">
      <vt:lpstr>Arial</vt:lpstr>
      <vt:lpstr>Calibri</vt:lpstr>
      <vt:lpstr>Century Gothic</vt:lpstr>
      <vt:lpstr>Verdana</vt:lpstr>
      <vt:lpstr>Wingdings</vt:lpstr>
      <vt:lpstr>1557</vt:lpstr>
      <vt:lpstr>Module No 9: Alfabetizzazione informatica per microimprese rurali </vt:lpstr>
      <vt:lpstr> Segnaletica software ICT</vt:lpstr>
      <vt:lpstr>Segnaletica software ICT</vt:lpstr>
      <vt:lpstr>Segnaletica software ICT</vt:lpstr>
      <vt:lpstr>Software di contabilità per imprese rurali</vt:lpstr>
      <vt:lpstr>Software di contabilità per microimprese</vt:lpstr>
      <vt:lpstr>Software di contabilità per microimprese</vt:lpstr>
      <vt:lpstr>Software per transazioni e pianificazione di affari rurali</vt:lpstr>
      <vt:lpstr>Software per piccole imprese</vt:lpstr>
      <vt:lpstr>Customer Relationship Management (CRM)</vt:lpstr>
      <vt:lpstr>Software di Project Management</vt:lpstr>
      <vt:lpstr>Software di Project Management</vt:lpstr>
      <vt:lpstr>Software di Travel Planning</vt:lpstr>
      <vt:lpstr>Software di Gestione delle Risorse</vt:lpstr>
      <vt:lpstr>Software di Gestione Documenti</vt:lpstr>
      <vt:lpstr>I migliori strumenti software gratuiti per le aziende</vt:lpstr>
      <vt:lpstr>Software di Marketing Online</vt:lpstr>
      <vt:lpstr>Marketing Online software</vt:lpstr>
      <vt:lpstr>Software di E-Commerce</vt:lpstr>
      <vt:lpstr>Software di Email Management</vt:lpstr>
      <vt:lpstr>Software di General Management</vt:lpstr>
      <vt:lpstr>Software di Gestione del Cloud Storage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ihfeurope Europe</cp:lastModifiedBy>
  <cp:revision>391</cp:revision>
  <cp:lastPrinted>2017-05-04T12:44:09Z</cp:lastPrinted>
  <dcterms:created xsi:type="dcterms:W3CDTF">2016-01-12T16:45:47Z</dcterms:created>
  <dcterms:modified xsi:type="dcterms:W3CDTF">2017-12-22T17:26:58Z</dcterms:modified>
</cp:coreProperties>
</file>