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32"/>
  </p:notesMasterIdLst>
  <p:handoutMasterIdLst>
    <p:handoutMasterId r:id="rId33"/>
  </p:handoutMasterIdLst>
  <p:sldIdLst>
    <p:sldId id="378" r:id="rId2"/>
    <p:sldId id="396" r:id="rId3"/>
    <p:sldId id="407" r:id="rId4"/>
    <p:sldId id="380" r:id="rId5"/>
    <p:sldId id="381"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394" r:id="rId3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B0AFD"/>
    <a:srgbClr val="990000"/>
    <a:srgbClr val="003366"/>
    <a:srgbClr val="000066"/>
    <a:srgbClr val="CC6600"/>
    <a:srgbClr val="FFFFCC"/>
    <a:srgbClr val="FF9900"/>
    <a:srgbClr val="333300"/>
    <a:srgbClr val="7EA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974" autoAdjust="0"/>
  </p:normalViewPr>
  <p:slideViewPr>
    <p:cSldViewPr snapToGrid="0">
      <p:cViewPr varScale="1">
        <p:scale>
          <a:sx n="92" d="100"/>
          <a:sy n="92" d="100"/>
        </p:scale>
        <p:origin x="78" y="534"/>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6347" cy="498215"/>
          </a:xfrm>
          <a:prstGeom prst="rect">
            <a:avLst/>
          </a:prstGeom>
        </p:spPr>
        <p:txBody>
          <a:bodyPr vert="horz" lIns="91467" tIns="45734" rIns="91467" bIns="45734" rtlCol="0"/>
          <a:lstStyle>
            <a:lvl1pPr algn="l">
              <a:defRPr sz="1200"/>
            </a:lvl1pPr>
          </a:lstStyle>
          <a:p>
            <a:endParaRPr lang="es-ES"/>
          </a:p>
        </p:txBody>
      </p:sp>
      <p:sp>
        <p:nvSpPr>
          <p:cNvPr id="3" name="Marcador de fecha 2"/>
          <p:cNvSpPr>
            <a:spLocks noGrp="1"/>
          </p:cNvSpPr>
          <p:nvPr>
            <p:ph type="dt" sz="quarter" idx="1"/>
          </p:nvPr>
        </p:nvSpPr>
        <p:spPr>
          <a:xfrm>
            <a:off x="3851343" y="0"/>
            <a:ext cx="2946347" cy="498215"/>
          </a:xfrm>
          <a:prstGeom prst="rect">
            <a:avLst/>
          </a:prstGeom>
        </p:spPr>
        <p:txBody>
          <a:bodyPr vert="horz" lIns="91467" tIns="45734" rIns="91467" bIns="45734" rtlCol="0"/>
          <a:lstStyle>
            <a:lvl1pPr algn="r">
              <a:defRPr sz="1200"/>
            </a:lvl1pPr>
          </a:lstStyle>
          <a:p>
            <a:fld id="{A9379DA7-FA97-44F4-AAA7-F141050A0376}" type="datetimeFigureOut">
              <a:rPr lang="es-ES" smtClean="0"/>
              <a:pPr/>
              <a:t>22/12/2017</a:t>
            </a:fld>
            <a:endParaRPr lang="es-ES"/>
          </a:p>
        </p:txBody>
      </p:sp>
      <p:sp>
        <p:nvSpPr>
          <p:cNvPr id="4" name="Marcador de pie de página 3"/>
          <p:cNvSpPr>
            <a:spLocks noGrp="1"/>
          </p:cNvSpPr>
          <p:nvPr>
            <p:ph type="ftr" sz="quarter" idx="2"/>
          </p:nvPr>
        </p:nvSpPr>
        <p:spPr>
          <a:xfrm>
            <a:off x="1" y="9431601"/>
            <a:ext cx="2946347" cy="498214"/>
          </a:xfrm>
          <a:prstGeom prst="rect">
            <a:avLst/>
          </a:prstGeom>
        </p:spPr>
        <p:txBody>
          <a:bodyPr vert="horz" lIns="91467" tIns="45734" rIns="91467" bIns="45734"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1343" y="9431601"/>
            <a:ext cx="2946347" cy="498214"/>
          </a:xfrm>
          <a:prstGeom prst="rect">
            <a:avLst/>
          </a:prstGeom>
        </p:spPr>
        <p:txBody>
          <a:bodyPr vert="horz" lIns="91467" tIns="45734" rIns="91467" bIns="45734" rtlCol="0" anchor="b"/>
          <a:lstStyle>
            <a:lvl1pPr algn="r">
              <a:defRPr sz="1200"/>
            </a:lvl1pPr>
          </a:lstStyle>
          <a:p>
            <a:fld id="{14CCA340-183A-47C4-BAA3-F60897284D44}" type="slidenum">
              <a:rPr lang="es-ES" smtClean="0"/>
              <a:pPr/>
              <a:t>‹N›</a:t>
            </a:fld>
            <a:endParaRPr lang="es-ES"/>
          </a:p>
        </p:txBody>
      </p:sp>
    </p:spTree>
    <p:extLst>
      <p:ext uri="{BB962C8B-B14F-4D97-AF65-F5344CB8AC3E}">
        <p14:creationId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6347" cy="496491"/>
          </a:xfrm>
          <a:prstGeom prst="rect">
            <a:avLst/>
          </a:prstGeom>
        </p:spPr>
        <p:txBody>
          <a:bodyPr vert="horz" lIns="91467" tIns="45734" rIns="91467" bIns="45734" rtlCol="0"/>
          <a:lstStyle>
            <a:lvl1pPr algn="l">
              <a:defRPr sz="1200"/>
            </a:lvl1pPr>
          </a:lstStyle>
          <a:p>
            <a:endParaRPr lang="es-ES"/>
          </a:p>
        </p:txBody>
      </p:sp>
      <p:sp>
        <p:nvSpPr>
          <p:cNvPr id="3" name="2 Marcador de fecha"/>
          <p:cNvSpPr>
            <a:spLocks noGrp="1"/>
          </p:cNvSpPr>
          <p:nvPr>
            <p:ph type="dt" idx="1"/>
          </p:nvPr>
        </p:nvSpPr>
        <p:spPr>
          <a:xfrm>
            <a:off x="3851343" y="1"/>
            <a:ext cx="2946347" cy="496491"/>
          </a:xfrm>
          <a:prstGeom prst="rect">
            <a:avLst/>
          </a:prstGeom>
        </p:spPr>
        <p:txBody>
          <a:bodyPr vert="horz" lIns="91467" tIns="45734" rIns="91467" bIns="45734" rtlCol="0"/>
          <a:lstStyle>
            <a:lvl1pPr algn="r">
              <a:defRPr sz="1200"/>
            </a:lvl1pPr>
          </a:lstStyle>
          <a:p>
            <a:fld id="{E29DEA65-EA00-4373-B68E-8F3E704452D4}" type="datetimeFigureOut">
              <a:rPr lang="es-ES" smtClean="0"/>
              <a:pPr/>
              <a:t>22/12/2017</a:t>
            </a:fld>
            <a:endParaRPr lang="es-ES"/>
          </a:p>
        </p:txBody>
      </p:sp>
      <p:sp>
        <p:nvSpPr>
          <p:cNvPr id="4" name="3 Marcador de imagen de diapositiva"/>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1467" tIns="45734" rIns="91467" bIns="45734" rtlCol="0" anchor="ctr"/>
          <a:lstStyle/>
          <a:p>
            <a:endParaRPr lang="es-ES"/>
          </a:p>
        </p:txBody>
      </p:sp>
      <p:sp>
        <p:nvSpPr>
          <p:cNvPr id="5" name="4 Marcador de notas"/>
          <p:cNvSpPr>
            <a:spLocks noGrp="1"/>
          </p:cNvSpPr>
          <p:nvPr>
            <p:ph type="body" sz="quarter" idx="3"/>
          </p:nvPr>
        </p:nvSpPr>
        <p:spPr>
          <a:xfrm>
            <a:off x="679927" y="4716662"/>
            <a:ext cx="5439410" cy="4468416"/>
          </a:xfrm>
          <a:prstGeom prst="rect">
            <a:avLst/>
          </a:prstGeom>
        </p:spPr>
        <p:txBody>
          <a:bodyPr vert="horz" lIns="91467" tIns="45734" rIns="91467" bIns="457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31600"/>
            <a:ext cx="2946347" cy="496491"/>
          </a:xfrm>
          <a:prstGeom prst="rect">
            <a:avLst/>
          </a:prstGeom>
        </p:spPr>
        <p:txBody>
          <a:bodyPr vert="horz" lIns="91467" tIns="45734" rIns="91467" bIns="4573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343" y="9431600"/>
            <a:ext cx="2946347" cy="496491"/>
          </a:xfrm>
          <a:prstGeom prst="rect">
            <a:avLst/>
          </a:prstGeom>
        </p:spPr>
        <p:txBody>
          <a:bodyPr vert="horz" lIns="91467" tIns="45734" rIns="91467" bIns="45734" rtlCol="0" anchor="b"/>
          <a:lstStyle>
            <a:lvl1pPr algn="r">
              <a:defRPr sz="1200"/>
            </a:lvl1pPr>
          </a:lstStyle>
          <a:p>
            <a:fld id="{28D29B66-A038-4162-BFCC-D303C9D413C7}" type="slidenum">
              <a:rPr lang="es-ES" smtClean="0"/>
              <a:pPr/>
              <a:t>‹N›</a:t>
            </a:fld>
            <a:endParaRPr lang="es-ES"/>
          </a:p>
        </p:txBody>
      </p:sp>
    </p:spTree>
    <p:extLst>
      <p:ext uri="{BB962C8B-B14F-4D97-AF65-F5344CB8AC3E}">
        <p14:creationId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p14="http://schemas.microsoft.com/office/powerpoint/2010/main" val="29228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n-US" smtClean="0"/>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‹N›</a:t>
            </a:fld>
            <a:endParaRPr lang="en-US" dirty="0"/>
          </a:p>
        </p:txBody>
      </p:sp>
    </p:spTree>
    <p:extLst>
      <p:ext uri="{BB962C8B-B14F-4D97-AF65-F5344CB8AC3E}">
        <p14:creationId xmlns:p14="http://schemas.microsoft.com/office/powerpoint/2010/main" val="21247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smtClean="0"/>
              <a:t>Click to edit Master title style</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089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‹N›</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p14="http://schemas.microsoft.com/office/powerpoint/2010/main" val="14048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10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a:t>
            </a:fld>
            <a:endParaRPr lang="en-US" dirty="0"/>
          </a:p>
        </p:txBody>
      </p:sp>
    </p:spTree>
    <p:extLst>
      <p:ext uri="{BB962C8B-B14F-4D97-AF65-F5344CB8AC3E}">
        <p14:creationId xmlns:p14="http://schemas.microsoft.com/office/powerpoint/2010/main" val="19283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n-US" smtClean="0"/>
              <a:t>Click to edit Master title style</a:t>
            </a:r>
            <a:endParaRPr lang="es-E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arcador de contenido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Marcador de contenido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6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91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793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E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a:t>
            </a:fld>
            <a:endParaRPr lang="en-US" dirty="0"/>
          </a:p>
        </p:txBody>
      </p:sp>
    </p:spTree>
    <p:extLst>
      <p:ext uri="{BB962C8B-B14F-4D97-AF65-F5344CB8AC3E}">
        <p14:creationId xmlns:p14="http://schemas.microsoft.com/office/powerpoint/2010/main" val="27142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s-E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639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DVUvcJDMQz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wX6kdzrXMI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uJRqZTNMCM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HtVm5hgtwM" TargetMode="External"/><Relationship Id="rId7" Type="http://schemas.openxmlformats.org/officeDocument/2006/relationships/hyperlink" Target="https://www.youtube.com/watch?v=hJ3adutZpPw" TargetMode="External"/><Relationship Id="rId2" Type="http://schemas.openxmlformats.org/officeDocument/2006/relationships/hyperlink" Target="https://www.youtube.com/watch?v=eRqUE6IHTEA" TargetMode="External"/><Relationship Id="rId1" Type="http://schemas.openxmlformats.org/officeDocument/2006/relationships/slideLayout" Target="../slideLayouts/slideLayout2.xml"/><Relationship Id="rId6" Type="http://schemas.openxmlformats.org/officeDocument/2006/relationships/hyperlink" Target="https://www.youtube.com/watch?v=NGfI8CsUbtc" TargetMode="External"/><Relationship Id="rId5" Type="http://schemas.openxmlformats.org/officeDocument/2006/relationships/hyperlink" Target="https://www.youtube.com/watch?v=d0NHOpeczUU" TargetMode="External"/><Relationship Id="rId4" Type="http://schemas.openxmlformats.org/officeDocument/2006/relationships/hyperlink" Target="https://www.youtube.com/watch?v=LJjGVAb7J9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craft.com/video/podcasting" TargetMode="External"/><Relationship Id="rId2" Type="http://schemas.openxmlformats.org/officeDocument/2006/relationships/hyperlink" Target="https://www.youtube.com/watch?v=BrXPcaRlBq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ourceforge.net/projects/audac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NN2I1pWXjX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nL00TdmL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kechieq?utm_campaign=profiletracking&amp;utm_medium=sssite&amp;utm_source=ssslide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146" y="2471353"/>
            <a:ext cx="9144000" cy="1435643"/>
          </a:xfrm>
        </p:spPr>
        <p:txBody>
          <a:bodyPr/>
          <a:lstStyle/>
          <a:p>
            <a:r>
              <a:rPr lang="en-US" sz="2800" b="1" dirty="0" smtClean="0"/>
              <a:t>Modulo No </a:t>
            </a:r>
            <a:r>
              <a:rPr lang="en-US" sz="2800" b="1" dirty="0" smtClean="0">
                <a:solidFill>
                  <a:schemeClr val="tx1"/>
                </a:solidFill>
              </a:rPr>
              <a:t>9:</a:t>
            </a:r>
            <a:r>
              <a:rPr lang="en-US" sz="2800" b="1" dirty="0" smtClean="0">
                <a:solidFill>
                  <a:srgbClr val="336600"/>
                </a:solidFill>
              </a:rPr>
              <a:t> </a:t>
            </a:r>
            <a:r>
              <a:rPr lang="it-IT" sz="2800" b="1" dirty="0">
                <a:solidFill>
                  <a:srgbClr val="336600"/>
                </a:solidFill>
              </a:rPr>
              <a:t>Alfabetizzazione informatica per microimprese rurali</a:t>
            </a:r>
            <a:r>
              <a:rPr lang="en-US" sz="2800" b="1" dirty="0" smtClean="0">
                <a:solidFill>
                  <a:srgbClr val="336600"/>
                </a:solidFill>
              </a:rPr>
              <a:t/>
            </a:r>
            <a:br>
              <a:rPr lang="en-US" sz="2800" b="1" dirty="0" smtClean="0">
                <a:solidFill>
                  <a:srgbClr val="336600"/>
                </a:solidFill>
              </a:rPr>
            </a:br>
            <a:endParaRPr lang="en-IE" sz="2800" b="1" dirty="0">
              <a:solidFill>
                <a:srgbClr val="336600"/>
              </a:solidFill>
            </a:endParaRPr>
          </a:p>
        </p:txBody>
      </p:sp>
      <p:sp>
        <p:nvSpPr>
          <p:cNvPr id="4" name="TextBox 3"/>
          <p:cNvSpPr txBox="1"/>
          <p:nvPr/>
        </p:nvSpPr>
        <p:spPr>
          <a:xfrm>
            <a:off x="4236333" y="311355"/>
            <a:ext cx="7268901" cy="1477328"/>
          </a:xfrm>
          <a:prstGeom prst="rect">
            <a:avLst/>
          </a:prstGeom>
          <a:noFill/>
        </p:spPr>
        <p:txBody>
          <a:bodyPr wrap="square" rtlCol="0">
            <a:spAutoFit/>
          </a:bodyPr>
          <a:lstStyle/>
          <a:p>
            <a:r>
              <a:rPr lang="en-US" altLang="es-ES" sz="3600" b="1" dirty="0">
                <a:latin typeface="Calibri" pitchFamily="34" charset="0"/>
              </a:rPr>
              <a:t>MICRO: </a:t>
            </a:r>
            <a:r>
              <a:rPr lang="it-IT" altLang="es-ES" sz="3600" b="1" dirty="0" smtClean="0">
                <a:latin typeface="Calibri" pitchFamily="34" charset="0"/>
              </a:rPr>
              <a:t>Migliorare </a:t>
            </a:r>
            <a:r>
              <a:rPr lang="it-IT" altLang="es-ES" sz="3600" b="1" dirty="0">
                <a:latin typeface="Calibri" pitchFamily="34" charset="0"/>
              </a:rPr>
              <a:t>la competitività delle microimprese nelle aree rurali</a:t>
            </a:r>
            <a:r>
              <a:rPr lang="en-IE" altLang="es-ES" b="1" dirty="0">
                <a:latin typeface="Calibri" pitchFamily="34" charset="0"/>
              </a:rPr>
              <a:t/>
            </a:r>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en-IE" dirty="0" err="1" smtClean="0"/>
              <a:t>Redatto</a:t>
            </a:r>
            <a:r>
              <a:rPr lang="en-IE" dirty="0" smtClean="0"/>
              <a:t> dal </a:t>
            </a:r>
            <a:r>
              <a:rPr lang="en-US" dirty="0" err="1" smtClean="0"/>
              <a:t>Consorzio</a:t>
            </a:r>
            <a:r>
              <a:rPr lang="en-US" dirty="0" smtClean="0"/>
              <a:t> del </a:t>
            </a:r>
            <a:r>
              <a:rPr lang="en-US" dirty="0" err="1" smtClean="0"/>
              <a:t>progetto</a:t>
            </a:r>
            <a:r>
              <a:rPr lang="en-US" dirty="0" smtClean="0"/>
              <a:t>: </a:t>
            </a:r>
            <a:r>
              <a:rPr lang="en-US" sz="1600" i="1" dirty="0" smtClean="0"/>
              <a:t>“Irish Rural Link – National University of Ireland </a:t>
            </a:r>
            <a:r>
              <a:rPr lang="en-US" sz="1600" i="1" dirty="0" err="1" smtClean="0"/>
              <a:t>Maynooth</a:t>
            </a:r>
            <a:r>
              <a:rPr lang="en-US" sz="1600" i="1" dirty="0" smtClean="0"/>
              <a:t>- CDI – EEO GROUP SA- IHF asbl – IDP - Internet Web Solutions SL”</a:t>
            </a:r>
            <a:endParaRPr lang="en-IE" sz="1600" i="1" dirty="0"/>
          </a:p>
        </p:txBody>
      </p:sp>
    </p:spTree>
    <p:extLst>
      <p:ext uri="{BB962C8B-B14F-4D97-AF65-F5344CB8AC3E}">
        <p14:creationId xmlns:p14="http://schemas.microsoft.com/office/powerpoint/2010/main" val="3539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5" name="Title 1"/>
          <p:cNvSpPr>
            <a:spLocks noGrp="1"/>
          </p:cNvSpPr>
          <p:nvPr>
            <p:ph type="title"/>
          </p:nvPr>
        </p:nvSpPr>
        <p:spPr>
          <a:xfrm>
            <a:off x="252249" y="1189038"/>
            <a:ext cx="11762330" cy="1143000"/>
          </a:xfrm>
        </p:spPr>
        <p:txBody>
          <a:bodyPr/>
          <a:lstStyle/>
          <a:p>
            <a:pPr algn="l"/>
            <a:r>
              <a:rPr lang="it-IT" sz="3200" b="1" dirty="0">
                <a:solidFill>
                  <a:srgbClr val="C00000"/>
                </a:solidFill>
              </a:rPr>
              <a:t/>
            </a:r>
            <a:br>
              <a:rPr lang="it-IT" sz="3200" b="1" dirty="0">
                <a:solidFill>
                  <a:srgbClr val="C00000"/>
                </a:solidFill>
              </a:rPr>
            </a:br>
            <a:r>
              <a:rPr lang="it-IT" sz="3200" b="1" dirty="0">
                <a:solidFill>
                  <a:srgbClr val="C00000"/>
                </a:solidFill>
              </a:rPr>
              <a:t>Terminologia e strumenti </a:t>
            </a:r>
            <a:r>
              <a:rPr lang="it-IT" sz="3200" b="1" dirty="0" smtClean="0">
                <a:solidFill>
                  <a:srgbClr val="C00000"/>
                </a:solidFill>
              </a:rPr>
              <a:t>ICT </a:t>
            </a:r>
            <a:r>
              <a:rPr lang="it-IT" sz="3200" b="1" dirty="0">
                <a:solidFill>
                  <a:srgbClr val="C00000"/>
                </a:solidFill>
              </a:rPr>
              <a:t>rilevanti per l'imprenditore rurale</a:t>
            </a:r>
            <a:endParaRPr lang="en-IE" sz="3200" b="1" dirty="0">
              <a:solidFill>
                <a:srgbClr val="C00000"/>
              </a:solidFill>
            </a:endParaRPr>
          </a:p>
        </p:txBody>
      </p:sp>
      <p:pic>
        <p:nvPicPr>
          <p:cNvPr id="6" name="Picture 5"/>
          <p:cNvPicPr>
            <a:picLocks noChangeAspect="1"/>
          </p:cNvPicPr>
          <p:nvPr/>
        </p:nvPicPr>
        <p:blipFill>
          <a:blip r:embed="rId2"/>
          <a:stretch>
            <a:fillRect/>
          </a:stretch>
        </p:blipFill>
        <p:spPr>
          <a:xfrm>
            <a:off x="2667000" y="2340548"/>
            <a:ext cx="6858000" cy="3848100"/>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1"/>
          <p:cNvSpPr>
            <a:spLocks noGrp="1"/>
          </p:cNvSpPr>
          <p:nvPr>
            <p:ph type="title"/>
          </p:nvPr>
        </p:nvSpPr>
        <p:spPr>
          <a:xfrm>
            <a:off x="544196" y="1097525"/>
            <a:ext cx="5420185" cy="596194"/>
          </a:xfrm>
        </p:spPr>
        <p:txBody>
          <a:bodyPr/>
          <a:lstStyle/>
          <a:p>
            <a:pPr algn="l"/>
            <a:r>
              <a:rPr lang="it-IT" sz="3200" b="1" dirty="0">
                <a:solidFill>
                  <a:srgbClr val="C00000"/>
                </a:solidFill>
              </a:rPr>
              <a:t/>
            </a:r>
            <a:br>
              <a:rPr lang="it-IT" sz="3200" b="1" dirty="0">
                <a:solidFill>
                  <a:srgbClr val="C00000"/>
                </a:solidFill>
              </a:rPr>
            </a:br>
            <a:r>
              <a:rPr lang="it-IT" sz="3200" b="1" dirty="0" smtClean="0">
                <a:solidFill>
                  <a:srgbClr val="C00000"/>
                </a:solidFill>
              </a:rPr>
              <a:t>Dispositivi personali, multiutente </a:t>
            </a:r>
            <a:r>
              <a:rPr lang="it-IT" sz="3200" b="1" dirty="0">
                <a:solidFill>
                  <a:srgbClr val="C00000"/>
                </a:solidFill>
              </a:rPr>
              <a:t>e incorporati?</a:t>
            </a:r>
            <a:endParaRPr lang="en-IE" sz="3200" b="1" dirty="0">
              <a:solidFill>
                <a:srgbClr val="C00000"/>
              </a:solidFill>
            </a:endParaRPr>
          </a:p>
        </p:txBody>
      </p:sp>
      <p:pic>
        <p:nvPicPr>
          <p:cNvPr id="6" name="Picture 5"/>
          <p:cNvPicPr>
            <a:picLocks noChangeAspect="1"/>
          </p:cNvPicPr>
          <p:nvPr/>
        </p:nvPicPr>
        <p:blipFill>
          <a:blip r:embed="rId2"/>
          <a:stretch>
            <a:fillRect/>
          </a:stretch>
        </p:blipFill>
        <p:spPr>
          <a:xfrm>
            <a:off x="427646" y="2641391"/>
            <a:ext cx="4848225" cy="3295650"/>
          </a:xfrm>
          <a:prstGeom prst="rect">
            <a:avLst/>
          </a:prstGeom>
        </p:spPr>
      </p:pic>
      <p:pic>
        <p:nvPicPr>
          <p:cNvPr id="7" name="Picture 6"/>
          <p:cNvPicPr>
            <a:picLocks noChangeAspect="1"/>
          </p:cNvPicPr>
          <p:nvPr/>
        </p:nvPicPr>
        <p:blipFill>
          <a:blip r:embed="rId3"/>
          <a:stretch>
            <a:fillRect/>
          </a:stretch>
        </p:blipFill>
        <p:spPr>
          <a:xfrm>
            <a:off x="6937484" y="1801846"/>
            <a:ext cx="4629150" cy="3181350"/>
          </a:xfrm>
          <a:prstGeom prst="rect">
            <a:avLst/>
          </a:prstGeom>
        </p:spPr>
      </p:pic>
      <p:pic>
        <p:nvPicPr>
          <p:cNvPr id="8" name="Picture 7"/>
          <p:cNvPicPr>
            <a:picLocks noChangeAspect="1"/>
          </p:cNvPicPr>
          <p:nvPr/>
        </p:nvPicPr>
        <p:blipFill>
          <a:blip r:embed="rId4"/>
          <a:stretch>
            <a:fillRect/>
          </a:stretch>
        </p:blipFill>
        <p:spPr>
          <a:xfrm>
            <a:off x="4917128" y="4565344"/>
            <a:ext cx="4648200" cy="1876425"/>
          </a:xfrm>
          <a:prstGeom prst="rect">
            <a:avLst/>
          </a:prstGeom>
        </p:spPr>
      </p:pic>
      <p:sp>
        <p:nvSpPr>
          <p:cNvPr id="9"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5" name="TextBox 4"/>
          <p:cNvSpPr txBox="1"/>
          <p:nvPr/>
        </p:nvSpPr>
        <p:spPr>
          <a:xfrm>
            <a:off x="889348" y="2818356"/>
            <a:ext cx="2134408" cy="1077218"/>
          </a:xfrm>
          <a:prstGeom prst="rect">
            <a:avLst/>
          </a:prstGeom>
          <a:noFill/>
        </p:spPr>
        <p:txBody>
          <a:bodyPr wrap="square" rtlCol="0">
            <a:spAutoFit/>
          </a:bodyPr>
          <a:lstStyle/>
          <a:p>
            <a:r>
              <a:rPr lang="en-IE" sz="3200" b="1" dirty="0" err="1" smtClean="0">
                <a:solidFill>
                  <a:srgbClr val="C00000"/>
                </a:solidFill>
                <a:latin typeface="+mj-lt"/>
                <a:ea typeface="+mj-ea"/>
                <a:cs typeface="+mj-cs"/>
              </a:rPr>
              <a:t>Che</a:t>
            </a:r>
            <a:r>
              <a:rPr lang="en-IE" sz="3200" b="1" dirty="0" smtClean="0">
                <a:solidFill>
                  <a:srgbClr val="C00000"/>
                </a:solidFill>
                <a:latin typeface="+mj-lt"/>
                <a:ea typeface="+mj-ea"/>
                <a:cs typeface="+mj-cs"/>
              </a:rPr>
              <a:t> ne </a:t>
            </a:r>
            <a:r>
              <a:rPr lang="en-IE" sz="3200" b="1" dirty="0" err="1" smtClean="0">
                <a:solidFill>
                  <a:srgbClr val="C00000"/>
                </a:solidFill>
                <a:latin typeface="+mj-lt"/>
                <a:ea typeface="+mj-ea"/>
                <a:cs typeface="+mj-cs"/>
              </a:rPr>
              <a:t>pensi</a:t>
            </a:r>
            <a:r>
              <a:rPr lang="en-IE" sz="3200" b="1" dirty="0" smtClean="0">
                <a:solidFill>
                  <a:srgbClr val="C00000"/>
                </a:solidFill>
                <a:latin typeface="+mj-lt"/>
                <a:ea typeface="+mj-ea"/>
                <a:cs typeface="+mj-cs"/>
              </a:rPr>
              <a:t> di?</a:t>
            </a:r>
            <a:endParaRPr lang="en-IE" sz="3200" b="1" dirty="0">
              <a:solidFill>
                <a:srgbClr val="C00000"/>
              </a:solidFill>
              <a:latin typeface="+mj-lt"/>
              <a:ea typeface="+mj-ea"/>
              <a:cs typeface="+mj-cs"/>
            </a:endParaRPr>
          </a:p>
        </p:txBody>
      </p:sp>
      <p:pic>
        <p:nvPicPr>
          <p:cNvPr id="6" name="Picture 5"/>
          <p:cNvPicPr>
            <a:picLocks noChangeAspect="1"/>
          </p:cNvPicPr>
          <p:nvPr/>
        </p:nvPicPr>
        <p:blipFill>
          <a:blip r:embed="rId2"/>
          <a:stretch>
            <a:fillRect/>
          </a:stretch>
        </p:blipFill>
        <p:spPr>
          <a:xfrm>
            <a:off x="4556210" y="1088762"/>
            <a:ext cx="6831724" cy="5211830"/>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Title 1"/>
          <p:cNvSpPr>
            <a:spLocks noGrp="1"/>
          </p:cNvSpPr>
          <p:nvPr>
            <p:ph type="title"/>
          </p:nvPr>
        </p:nvSpPr>
        <p:spPr>
          <a:xfrm>
            <a:off x="420409" y="1362492"/>
            <a:ext cx="4340772" cy="1144226"/>
          </a:xfrm>
        </p:spPr>
        <p:txBody>
          <a:bodyPr/>
          <a:lstStyle/>
          <a:p>
            <a:pPr algn="l"/>
            <a:r>
              <a:rPr lang="en-IE" sz="3200" b="1" dirty="0" err="1" smtClean="0">
                <a:solidFill>
                  <a:srgbClr val="C00000"/>
                </a:solidFill>
              </a:rPr>
              <a:t>Cos’è</a:t>
            </a:r>
            <a:r>
              <a:rPr lang="en-IE" sz="3200" b="1" dirty="0" smtClean="0">
                <a:solidFill>
                  <a:srgbClr val="C00000"/>
                </a:solidFill>
              </a:rPr>
              <a:t> un Sistema </a:t>
            </a:r>
            <a:r>
              <a:rPr lang="en-IE" sz="3200" b="1" dirty="0" err="1" smtClean="0">
                <a:solidFill>
                  <a:srgbClr val="C00000"/>
                </a:solidFill>
              </a:rPr>
              <a:t>Operativo</a:t>
            </a:r>
            <a:r>
              <a:rPr lang="en-IE" sz="3200" b="1" dirty="0" smtClean="0">
                <a:solidFill>
                  <a:srgbClr val="C00000"/>
                </a:solidFill>
              </a:rPr>
              <a:t>?</a:t>
            </a:r>
            <a:endParaRPr lang="en-IE" sz="3200" b="1" dirty="0">
              <a:solidFill>
                <a:srgbClr val="C00000"/>
              </a:solidFill>
            </a:endParaRPr>
          </a:p>
        </p:txBody>
      </p:sp>
      <p:sp>
        <p:nvSpPr>
          <p:cNvPr id="6" name="Content Placeholder 2"/>
          <p:cNvSpPr txBox="1">
            <a:spLocks/>
          </p:cNvSpPr>
          <p:nvPr/>
        </p:nvSpPr>
        <p:spPr bwMode="auto">
          <a:xfrm>
            <a:off x="434236" y="2647619"/>
            <a:ext cx="4751540" cy="355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it-IT" dirty="0" smtClean="0"/>
              <a:t>Video </a:t>
            </a:r>
            <a:r>
              <a:rPr lang="it-IT" dirty="0"/>
              <a:t>online di 3 minuti e 10 secondi</a:t>
            </a:r>
            <a:r>
              <a:rPr lang="en-IE" dirty="0" smtClean="0"/>
              <a:t>; </a:t>
            </a:r>
          </a:p>
          <a:p>
            <a:pPr marL="0" indent="0" defTabSz="914400">
              <a:buFontTx/>
              <a:buNone/>
            </a:pPr>
            <a:r>
              <a:rPr lang="it-IT" sz="2000" i="1" dirty="0" smtClean="0"/>
              <a:t>Clicca </a:t>
            </a:r>
            <a:r>
              <a:rPr lang="it-IT" sz="2000" i="1" dirty="0"/>
              <a:t>su questo link o copialo nel tuo browser web -</a:t>
            </a:r>
            <a:r>
              <a:rPr lang="en-IE" dirty="0" smtClean="0">
                <a:solidFill>
                  <a:schemeClr val="accent1">
                    <a:lumMod val="50000"/>
                  </a:schemeClr>
                </a:solidFill>
                <a:hlinkClick r:id="rId2"/>
              </a:rPr>
              <a:t>https</a:t>
            </a:r>
            <a:r>
              <a:rPr lang="en-IE" dirty="0">
                <a:solidFill>
                  <a:schemeClr val="accent1">
                    <a:lumMod val="50000"/>
                  </a:schemeClr>
                </a:solidFill>
                <a:hlinkClick r:id="rId2"/>
              </a:rPr>
              <a:t>://</a:t>
            </a:r>
            <a:r>
              <a:rPr lang="en-IE" dirty="0" smtClean="0">
                <a:solidFill>
                  <a:schemeClr val="accent1">
                    <a:lumMod val="50000"/>
                  </a:schemeClr>
                </a:solidFill>
                <a:hlinkClick r:id="rId2"/>
              </a:rPr>
              <a:t>www.youtube.com/watch?v=DVUvcJDMQzA</a:t>
            </a:r>
            <a:r>
              <a:rPr lang="en-IE" dirty="0" smtClean="0">
                <a:solidFill>
                  <a:schemeClr val="accent1">
                    <a:lumMod val="50000"/>
                  </a:schemeClr>
                </a:solidFill>
              </a:rPr>
              <a:t>  </a:t>
            </a:r>
            <a:endParaRPr lang="en-IE"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5368350" y="1125401"/>
            <a:ext cx="6768230" cy="515302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14</a:t>
            </a:fld>
            <a:endParaRPr lang="es-ES" altLang="es-ES"/>
          </a:p>
        </p:txBody>
      </p:sp>
      <p:sp>
        <p:nvSpPr>
          <p:cNvPr id="5" name="Title 1"/>
          <p:cNvSpPr>
            <a:spLocks noGrp="1"/>
          </p:cNvSpPr>
          <p:nvPr>
            <p:ph type="title"/>
          </p:nvPr>
        </p:nvSpPr>
        <p:spPr>
          <a:xfrm>
            <a:off x="380476" y="1603045"/>
            <a:ext cx="5494751" cy="927861"/>
          </a:xfrm>
        </p:spPr>
        <p:txBody>
          <a:bodyPr/>
          <a:lstStyle/>
          <a:p>
            <a:pPr algn="l"/>
            <a:r>
              <a:rPr lang="en-IE" sz="3200" b="1" dirty="0" err="1" smtClean="0">
                <a:solidFill>
                  <a:srgbClr val="C00000"/>
                </a:solidFill>
              </a:rPr>
              <a:t>Cos’è</a:t>
            </a:r>
            <a:r>
              <a:rPr lang="en-IE" sz="3200" b="1" dirty="0" smtClean="0">
                <a:solidFill>
                  <a:srgbClr val="C00000"/>
                </a:solidFill>
              </a:rPr>
              <a:t> un Web </a:t>
            </a:r>
            <a:r>
              <a:rPr lang="en-IE" sz="3200" b="1" dirty="0">
                <a:solidFill>
                  <a:srgbClr val="C00000"/>
                </a:solidFill>
              </a:rPr>
              <a:t>browser?</a:t>
            </a:r>
          </a:p>
        </p:txBody>
      </p:sp>
      <p:sp>
        <p:nvSpPr>
          <p:cNvPr id="6" name="Content Placeholder 2"/>
          <p:cNvSpPr>
            <a:spLocks noGrp="1"/>
          </p:cNvSpPr>
          <p:nvPr>
            <p:ph idx="1"/>
          </p:nvPr>
        </p:nvSpPr>
        <p:spPr>
          <a:xfrm>
            <a:off x="380476" y="2397272"/>
            <a:ext cx="4751540" cy="3106454"/>
          </a:xfrm>
        </p:spPr>
        <p:txBody>
          <a:bodyPr/>
          <a:lstStyle/>
          <a:p>
            <a:r>
              <a:rPr lang="en-IE" dirty="0" smtClean="0"/>
              <a:t>Video online di 1 </a:t>
            </a:r>
            <a:r>
              <a:rPr lang="en-IE" dirty="0" err="1" smtClean="0"/>
              <a:t>minuto</a:t>
            </a:r>
            <a:r>
              <a:rPr lang="en-IE" dirty="0" smtClean="0"/>
              <a:t>; </a:t>
            </a:r>
          </a:p>
          <a:p>
            <a:pPr marL="0" indent="0">
              <a:buNone/>
            </a:pPr>
            <a:r>
              <a:rPr lang="it-IT" sz="2000" i="1" dirty="0"/>
              <a:t>Clicca su questo link o copialo nel tuo browser web </a:t>
            </a:r>
            <a:r>
              <a:rPr lang="en-IE" dirty="0" smtClean="0">
                <a:hlinkClick r:id="rId2"/>
              </a:rPr>
              <a:t>https</a:t>
            </a:r>
            <a:r>
              <a:rPr lang="en-IE" dirty="0">
                <a:hlinkClick r:id="rId2"/>
              </a:rPr>
              <a:t>://</a:t>
            </a:r>
            <a:r>
              <a:rPr lang="en-IE" dirty="0" smtClean="0">
                <a:hlinkClick r:id="rId2"/>
              </a:rPr>
              <a:t>www.youtube. v=</a:t>
            </a:r>
            <a:r>
              <a:rPr lang="en-IE" dirty="0" err="1" smtClean="0">
                <a:hlinkClick r:id="rId2"/>
              </a:rPr>
              <a:t>BrXPcaRlBqo</a:t>
            </a:r>
            <a:endParaRPr lang="en-IE" dirty="0" smtClean="0"/>
          </a:p>
          <a:p>
            <a:endParaRPr lang="en-IE" dirty="0"/>
          </a:p>
        </p:txBody>
      </p:sp>
      <p:pic>
        <p:nvPicPr>
          <p:cNvPr id="7" name="Picture 6"/>
          <p:cNvPicPr>
            <a:picLocks noChangeAspect="1"/>
          </p:cNvPicPr>
          <p:nvPr/>
        </p:nvPicPr>
        <p:blipFill>
          <a:blip r:embed="rId3"/>
          <a:stretch>
            <a:fillRect/>
          </a:stretch>
        </p:blipFill>
        <p:spPr>
          <a:xfrm>
            <a:off x="5361140" y="1192169"/>
            <a:ext cx="6726476" cy="5058319"/>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15</a:t>
            </a:fld>
            <a:endParaRPr lang="es-ES" altLang="es-ES"/>
          </a:p>
        </p:txBody>
      </p:sp>
      <p:sp>
        <p:nvSpPr>
          <p:cNvPr id="5" name="Title 1"/>
          <p:cNvSpPr>
            <a:spLocks noGrp="1"/>
          </p:cNvSpPr>
          <p:nvPr>
            <p:ph type="title"/>
          </p:nvPr>
        </p:nvSpPr>
        <p:spPr>
          <a:xfrm>
            <a:off x="309480" y="1362458"/>
            <a:ext cx="5807542" cy="1522632"/>
          </a:xfrm>
        </p:spPr>
        <p:txBody>
          <a:bodyPr/>
          <a:lstStyle/>
          <a:p>
            <a:pPr algn="l"/>
            <a:r>
              <a:rPr lang="it-IT" sz="3200" b="1" dirty="0">
                <a:solidFill>
                  <a:srgbClr val="C00000"/>
                </a:solidFill>
              </a:rPr>
              <a:t>La differenza tra un browser Web e un motore di </a:t>
            </a:r>
            <a:r>
              <a:rPr lang="it-IT" sz="3200" b="1" dirty="0" smtClean="0">
                <a:solidFill>
                  <a:srgbClr val="C00000"/>
                </a:solidFill>
              </a:rPr>
              <a:t>ricerca</a:t>
            </a:r>
            <a:r>
              <a:rPr lang="en-IE" sz="3200" b="1" dirty="0" smtClean="0">
                <a:solidFill>
                  <a:srgbClr val="C00000"/>
                </a:solidFill>
              </a:rPr>
              <a:t>?</a:t>
            </a:r>
            <a:endParaRPr lang="en-IE" sz="3200" b="1" dirty="0">
              <a:solidFill>
                <a:srgbClr val="C00000"/>
              </a:solidFill>
            </a:endParaRPr>
          </a:p>
        </p:txBody>
      </p:sp>
      <p:sp>
        <p:nvSpPr>
          <p:cNvPr id="6" name="Content Placeholder 2"/>
          <p:cNvSpPr txBox="1">
            <a:spLocks/>
          </p:cNvSpPr>
          <p:nvPr/>
        </p:nvSpPr>
        <p:spPr bwMode="auto">
          <a:xfrm>
            <a:off x="597074" y="3022027"/>
            <a:ext cx="4751540"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smtClean="0"/>
              <a:t>Video online di 5 </a:t>
            </a:r>
            <a:r>
              <a:rPr lang="en-IE" dirty="0" err="1" smtClean="0"/>
              <a:t>minuti</a:t>
            </a:r>
            <a:r>
              <a:rPr lang="en-IE" dirty="0" smtClean="0"/>
              <a:t> e 50 secondi; </a:t>
            </a:r>
          </a:p>
          <a:p>
            <a:pPr marL="0" indent="0" defTabSz="914400">
              <a:buFontTx/>
              <a:buNone/>
            </a:pPr>
            <a:r>
              <a:rPr lang="it-IT" sz="2000" i="1" dirty="0"/>
              <a:t>Clicca su questo link o copialo nel tuo browser web </a:t>
            </a:r>
            <a:r>
              <a:rPr lang="en-IE" sz="2800" dirty="0" smtClean="0">
                <a:solidFill>
                  <a:schemeClr val="accent6">
                    <a:lumMod val="50000"/>
                  </a:schemeClr>
                </a:solidFill>
                <a:hlinkClick r:id="rId2"/>
              </a:rPr>
              <a:t>https</a:t>
            </a:r>
            <a:r>
              <a:rPr lang="en-IE" sz="2800" dirty="0">
                <a:solidFill>
                  <a:schemeClr val="accent6">
                    <a:lumMod val="50000"/>
                  </a:schemeClr>
                </a:solidFill>
                <a:hlinkClick r:id="rId2"/>
              </a:rPr>
              <a:t>://www.youtube.com/watch?v=wX6kdzrXMIg</a:t>
            </a:r>
            <a:endParaRPr lang="en-IE" sz="2800" dirty="0">
              <a:solidFill>
                <a:schemeClr val="accent6">
                  <a:lumMod val="50000"/>
                </a:schemeClr>
              </a:solidFill>
            </a:endParaRPr>
          </a:p>
          <a:p>
            <a:pPr defTabSz="914400"/>
            <a:endParaRPr lang="en-IE" dirty="0"/>
          </a:p>
        </p:txBody>
      </p:sp>
      <p:pic>
        <p:nvPicPr>
          <p:cNvPr id="7" name="Picture 6"/>
          <p:cNvPicPr>
            <a:picLocks noChangeAspect="1"/>
          </p:cNvPicPr>
          <p:nvPr/>
        </p:nvPicPr>
        <p:blipFill>
          <a:blip r:embed="rId3"/>
          <a:stretch>
            <a:fillRect/>
          </a:stretch>
        </p:blipFill>
        <p:spPr>
          <a:xfrm>
            <a:off x="6289964" y="1534982"/>
            <a:ext cx="5583371" cy="4681615"/>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lang="en-US" sz="3200" b="1" dirty="0">
              <a:solidFill>
                <a:srgbClr val="0B0AFD"/>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5" name="Title 1"/>
          <p:cNvSpPr>
            <a:spLocks noGrp="1"/>
          </p:cNvSpPr>
          <p:nvPr>
            <p:ph type="title"/>
          </p:nvPr>
        </p:nvSpPr>
        <p:spPr>
          <a:xfrm>
            <a:off x="677269" y="1393990"/>
            <a:ext cx="5544855" cy="1412272"/>
          </a:xfrm>
        </p:spPr>
        <p:txBody>
          <a:bodyPr/>
          <a:lstStyle/>
          <a:p>
            <a:pPr algn="l"/>
            <a:r>
              <a:rPr lang="en-IE" sz="3200" b="1" dirty="0" smtClean="0">
                <a:solidFill>
                  <a:srgbClr val="C00000"/>
                </a:solidFill>
              </a:rPr>
              <a:t>Come </a:t>
            </a:r>
            <a:r>
              <a:rPr lang="en-IE" sz="3200" b="1" dirty="0" err="1" smtClean="0">
                <a:solidFill>
                  <a:srgbClr val="C00000"/>
                </a:solidFill>
              </a:rPr>
              <a:t>proteggere</a:t>
            </a:r>
            <a:r>
              <a:rPr lang="en-IE" sz="3200" b="1" dirty="0" smtClean="0">
                <a:solidFill>
                  <a:srgbClr val="C00000"/>
                </a:solidFill>
              </a:rPr>
              <a:t> </a:t>
            </a:r>
            <a:r>
              <a:rPr lang="en-IE" sz="3200" b="1" dirty="0" err="1" smtClean="0">
                <a:solidFill>
                  <a:srgbClr val="C00000"/>
                </a:solidFill>
              </a:rPr>
              <a:t>il</a:t>
            </a:r>
            <a:r>
              <a:rPr lang="en-IE" sz="3200" b="1" dirty="0" smtClean="0">
                <a:solidFill>
                  <a:srgbClr val="C00000"/>
                </a:solidFill>
              </a:rPr>
              <a:t> </a:t>
            </a:r>
            <a:r>
              <a:rPr lang="en-IE" sz="3200" b="1" dirty="0" err="1" smtClean="0">
                <a:solidFill>
                  <a:srgbClr val="C00000"/>
                </a:solidFill>
              </a:rPr>
              <a:t>tuo</a:t>
            </a:r>
            <a:r>
              <a:rPr lang="en-IE" sz="3200" b="1" dirty="0" smtClean="0">
                <a:solidFill>
                  <a:srgbClr val="C00000"/>
                </a:solidFill>
              </a:rPr>
              <a:t> pc da un malware?</a:t>
            </a:r>
            <a:endParaRPr lang="en-IE" sz="3200" b="1" dirty="0">
              <a:solidFill>
                <a:srgbClr val="C00000"/>
              </a:solidFill>
            </a:endParaRPr>
          </a:p>
        </p:txBody>
      </p:sp>
      <p:sp>
        <p:nvSpPr>
          <p:cNvPr id="6" name="Content Placeholder 2"/>
          <p:cNvSpPr txBox="1">
            <a:spLocks/>
          </p:cNvSpPr>
          <p:nvPr/>
        </p:nvSpPr>
        <p:spPr bwMode="auto">
          <a:xfrm>
            <a:off x="597074" y="2864367"/>
            <a:ext cx="5045190" cy="330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IE" dirty="0" smtClean="0"/>
              <a:t>Video online di 2 </a:t>
            </a:r>
            <a:r>
              <a:rPr lang="en-IE" dirty="0" err="1" smtClean="0"/>
              <a:t>minuti</a:t>
            </a:r>
            <a:r>
              <a:rPr lang="en-IE" dirty="0" smtClean="0"/>
              <a:t> 6 secondi; </a:t>
            </a:r>
          </a:p>
          <a:p>
            <a:pPr marL="0" indent="0" defTabSz="914400">
              <a:buFontTx/>
              <a:buNone/>
            </a:pPr>
            <a:r>
              <a:rPr lang="it-IT" sz="2000" i="1" dirty="0"/>
              <a:t>Clicca su questo link o copialo nel tuo browser web </a:t>
            </a:r>
            <a:r>
              <a:rPr lang="en-IE" sz="2800" dirty="0" smtClean="0">
                <a:hlinkClick r:id="rId2"/>
              </a:rPr>
              <a:t>https</a:t>
            </a:r>
            <a:r>
              <a:rPr lang="en-IE" sz="2800" dirty="0">
                <a:hlinkClick r:id="rId2"/>
              </a:rPr>
              <a:t>://www.youtube.com/watch?v=uJRqZTNMCMo</a:t>
            </a:r>
            <a:endParaRPr lang="en-IE" sz="2800" dirty="0"/>
          </a:p>
          <a:p>
            <a:pPr defTabSz="914400"/>
            <a:endParaRPr lang="en-IE" dirty="0"/>
          </a:p>
        </p:txBody>
      </p:sp>
      <p:pic>
        <p:nvPicPr>
          <p:cNvPr id="7" name="Picture 6"/>
          <p:cNvPicPr>
            <a:picLocks noChangeAspect="1"/>
          </p:cNvPicPr>
          <p:nvPr/>
        </p:nvPicPr>
        <p:blipFill>
          <a:blip r:embed="rId3"/>
          <a:stretch>
            <a:fillRect/>
          </a:stretch>
        </p:blipFill>
        <p:spPr>
          <a:xfrm>
            <a:off x="6351207" y="1600201"/>
            <a:ext cx="5639594" cy="4525963"/>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17</a:t>
            </a:fld>
            <a:endParaRPr lang="es-ES" altLang="es-ES"/>
          </a:p>
        </p:txBody>
      </p:sp>
      <p:sp>
        <p:nvSpPr>
          <p:cNvPr id="5" name="Title 1"/>
          <p:cNvSpPr>
            <a:spLocks noGrp="1"/>
          </p:cNvSpPr>
          <p:nvPr>
            <p:ph type="title"/>
          </p:nvPr>
        </p:nvSpPr>
        <p:spPr>
          <a:xfrm>
            <a:off x="599089" y="1213945"/>
            <a:ext cx="10909739" cy="1143000"/>
          </a:xfrm>
        </p:spPr>
        <p:txBody>
          <a:bodyPr/>
          <a:lstStyle/>
          <a:p>
            <a:pPr algn="l"/>
            <a:r>
              <a:rPr lang="it-IT" sz="3200" b="1" dirty="0">
                <a:solidFill>
                  <a:srgbClr val="C00000"/>
                </a:solidFill>
              </a:rPr>
              <a:t>Ci può essere molto da imparare per </a:t>
            </a:r>
            <a:r>
              <a:rPr lang="it-IT" sz="3200" b="1" dirty="0" smtClean="0">
                <a:solidFill>
                  <a:srgbClr val="C00000"/>
                </a:solidFill>
              </a:rPr>
              <a:t>apprendere </a:t>
            </a:r>
            <a:r>
              <a:rPr lang="it-IT" sz="3200" b="1" dirty="0">
                <a:solidFill>
                  <a:srgbClr val="C00000"/>
                </a:solidFill>
              </a:rPr>
              <a:t>il meglio </a:t>
            </a:r>
            <a:r>
              <a:rPr lang="it-IT" sz="3200" b="1" dirty="0" smtClean="0">
                <a:solidFill>
                  <a:srgbClr val="C00000"/>
                </a:solidFill>
              </a:rPr>
              <a:t>della </a:t>
            </a:r>
            <a:r>
              <a:rPr lang="it-IT" sz="3200" b="1" dirty="0">
                <a:solidFill>
                  <a:srgbClr val="C00000"/>
                </a:solidFill>
              </a:rPr>
              <a:t>tecnologia ICT</a:t>
            </a:r>
          </a:p>
        </p:txBody>
      </p:sp>
      <p:sp>
        <p:nvSpPr>
          <p:cNvPr id="6" name="TextBox 5"/>
          <p:cNvSpPr txBox="1"/>
          <p:nvPr/>
        </p:nvSpPr>
        <p:spPr>
          <a:xfrm>
            <a:off x="1695188" y="2630115"/>
            <a:ext cx="8617908" cy="3539430"/>
          </a:xfrm>
          <a:prstGeom prst="rect">
            <a:avLst/>
          </a:prstGeom>
          <a:noFill/>
        </p:spPr>
        <p:txBody>
          <a:bodyPr wrap="square" rtlCol="0">
            <a:spAutoFit/>
          </a:bodyPr>
          <a:lstStyle/>
          <a:p>
            <a:pPr marL="457200" indent="-457200">
              <a:buFont typeface="Wingdings" panose="05000000000000000000" pitchFamily="2" charset="2"/>
              <a:buChar char="q"/>
            </a:pPr>
            <a:r>
              <a:rPr lang="en-IE" sz="2800" dirty="0" err="1" smtClean="0"/>
              <a:t>Concetti</a:t>
            </a:r>
            <a:r>
              <a:rPr lang="en-IE" sz="2800" dirty="0" smtClean="0"/>
              <a:t> base </a:t>
            </a:r>
            <a:r>
              <a:rPr lang="en-IE" sz="2800" dirty="0"/>
              <a:t>ICT</a:t>
            </a:r>
            <a:endParaRPr lang="en-IE" sz="2800" dirty="0" smtClean="0"/>
          </a:p>
          <a:p>
            <a:pPr marL="457200" indent="-457200">
              <a:buFont typeface="Wingdings" panose="05000000000000000000" pitchFamily="2" charset="2"/>
              <a:buChar char="q"/>
            </a:pPr>
            <a:r>
              <a:rPr lang="en-IE" sz="2800" dirty="0" err="1" smtClean="0"/>
              <a:t>Sistemi</a:t>
            </a:r>
            <a:r>
              <a:rPr lang="en-IE" sz="2800" dirty="0" smtClean="0"/>
              <a:t> </a:t>
            </a:r>
            <a:r>
              <a:rPr lang="en-IE" sz="2800" dirty="0" err="1" smtClean="0"/>
              <a:t>informatici</a:t>
            </a:r>
            <a:r>
              <a:rPr lang="en-IE" sz="2800" dirty="0" smtClean="0"/>
              <a:t> (</a:t>
            </a:r>
            <a:r>
              <a:rPr lang="en-IE" sz="2800" dirty="0"/>
              <a:t>software </a:t>
            </a:r>
            <a:r>
              <a:rPr lang="en-IE" sz="2800" dirty="0" smtClean="0"/>
              <a:t>/hardware)</a:t>
            </a:r>
          </a:p>
          <a:p>
            <a:pPr marL="457200" indent="-457200">
              <a:buFont typeface="Wingdings" panose="05000000000000000000" pitchFamily="2" charset="2"/>
              <a:buChar char="q"/>
            </a:pPr>
            <a:r>
              <a:rPr lang="it-IT" sz="2800" dirty="0"/>
              <a:t>Introduzione alla programmazione, ai database e ai sistemi informativi</a:t>
            </a:r>
          </a:p>
          <a:p>
            <a:pPr marL="457200" indent="-457200">
              <a:buFont typeface="Wingdings" panose="05000000000000000000" pitchFamily="2" charset="2"/>
              <a:buChar char="q"/>
            </a:pPr>
            <a:r>
              <a:rPr lang="en-IE" sz="2800" dirty="0" err="1"/>
              <a:t>Reti</a:t>
            </a:r>
            <a:r>
              <a:rPr lang="en-IE" sz="2800" dirty="0"/>
              <a:t> di </a:t>
            </a:r>
            <a:r>
              <a:rPr lang="en-IE" sz="2800" dirty="0" err="1"/>
              <a:t>comunicazione</a:t>
            </a:r>
            <a:endParaRPr lang="en-IE" sz="2800" dirty="0"/>
          </a:p>
          <a:p>
            <a:pPr marL="457200" indent="-457200">
              <a:buFont typeface="Wingdings" panose="05000000000000000000" pitchFamily="2" charset="2"/>
              <a:buChar char="q"/>
            </a:pPr>
            <a:r>
              <a:rPr lang="en-IE" sz="2800" dirty="0" smtClean="0"/>
              <a:t>Internet – </a:t>
            </a:r>
            <a:r>
              <a:rPr lang="en-IE" sz="2800" dirty="0" err="1" smtClean="0"/>
              <a:t>il</a:t>
            </a:r>
            <a:r>
              <a:rPr lang="en-IE" sz="2800" dirty="0" smtClean="0"/>
              <a:t> Web 2.0</a:t>
            </a:r>
          </a:p>
          <a:p>
            <a:pPr marL="457200" indent="-457200">
              <a:buFont typeface="Wingdings" panose="05000000000000000000" pitchFamily="2" charset="2"/>
              <a:buChar char="q"/>
            </a:pPr>
            <a:r>
              <a:rPr lang="en-IE" sz="2800" dirty="0" err="1"/>
              <a:t>Problemi</a:t>
            </a:r>
            <a:r>
              <a:rPr lang="en-IE" sz="2800" dirty="0"/>
              <a:t> di </a:t>
            </a:r>
            <a:r>
              <a:rPr lang="en-IE" sz="2800" dirty="0" err="1"/>
              <a:t>sicurezza</a:t>
            </a:r>
            <a:r>
              <a:rPr lang="en-IE" sz="2800" dirty="0"/>
              <a:t> </a:t>
            </a:r>
            <a:r>
              <a:rPr lang="en-IE" sz="2800" dirty="0" smtClean="0"/>
              <a:t>ICT</a:t>
            </a:r>
          </a:p>
          <a:p>
            <a:pPr marL="457200" indent="-457200">
              <a:buFont typeface="Wingdings" panose="05000000000000000000" pitchFamily="2" charset="2"/>
              <a:buChar char="q"/>
            </a:pPr>
            <a:r>
              <a:rPr lang="en-IE" sz="2800" dirty="0" smtClean="0"/>
              <a:t>ICT e </a:t>
            </a:r>
            <a:r>
              <a:rPr lang="en-IE" sz="2800" dirty="0" err="1" smtClean="0"/>
              <a:t>innovazioni</a:t>
            </a:r>
            <a:endParaRPr lang="en-IE"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18</a:t>
            </a:fld>
            <a:endParaRPr lang="es-ES" altLang="es-ES"/>
          </a:p>
        </p:txBody>
      </p:sp>
      <p:sp>
        <p:nvSpPr>
          <p:cNvPr id="5" name="Title 1"/>
          <p:cNvSpPr>
            <a:spLocks noGrp="1"/>
          </p:cNvSpPr>
          <p:nvPr>
            <p:ph type="title"/>
          </p:nvPr>
        </p:nvSpPr>
        <p:spPr>
          <a:xfrm>
            <a:off x="504497" y="1444647"/>
            <a:ext cx="10937620" cy="1143000"/>
          </a:xfrm>
        </p:spPr>
        <p:txBody>
          <a:bodyPr/>
          <a:lstStyle/>
          <a:p>
            <a:pPr algn="l"/>
            <a:r>
              <a:rPr lang="it-IT" sz="3200" b="1" dirty="0">
                <a:solidFill>
                  <a:srgbClr val="C00000"/>
                </a:solidFill>
              </a:rPr>
              <a:t>Cambiare la natura dell'interazione online </a:t>
            </a:r>
            <a:r>
              <a:rPr lang="it-IT" sz="3200" b="1" dirty="0" smtClean="0">
                <a:solidFill>
                  <a:srgbClr val="C00000"/>
                </a:solidFill>
              </a:rPr>
              <a:t>– il Web </a:t>
            </a:r>
            <a:r>
              <a:rPr lang="it-IT" sz="3200" b="1" dirty="0">
                <a:solidFill>
                  <a:srgbClr val="C00000"/>
                </a:solidFill>
              </a:rPr>
              <a:t>2.0</a:t>
            </a:r>
          </a:p>
        </p:txBody>
      </p:sp>
      <p:sp>
        <p:nvSpPr>
          <p:cNvPr id="6" name="TextBox 5"/>
          <p:cNvSpPr txBox="1"/>
          <p:nvPr/>
        </p:nvSpPr>
        <p:spPr>
          <a:xfrm>
            <a:off x="872212" y="2484579"/>
            <a:ext cx="10710187" cy="3600986"/>
          </a:xfrm>
          <a:prstGeom prst="rect">
            <a:avLst/>
          </a:prstGeom>
          <a:noFill/>
        </p:spPr>
        <p:txBody>
          <a:bodyPr wrap="square" rtlCol="0">
            <a:spAutoFit/>
          </a:bodyPr>
          <a:lstStyle/>
          <a:p>
            <a:pPr marL="514350" indent="-514350">
              <a:lnSpc>
                <a:spcPct val="150000"/>
              </a:lnSpc>
              <a:buFont typeface="+mj-lt"/>
              <a:buAutoNum type="arabicPeriod"/>
            </a:pPr>
            <a:r>
              <a:rPr lang="en-IE" sz="2800" dirty="0" smtClean="0"/>
              <a:t>Da </a:t>
            </a:r>
            <a:r>
              <a:rPr lang="en-IE" sz="2800" dirty="0" err="1" smtClean="0"/>
              <a:t>Individuale</a:t>
            </a:r>
            <a:r>
              <a:rPr lang="en-IE" sz="2800" dirty="0" smtClean="0"/>
              <a:t> a </a:t>
            </a:r>
            <a:r>
              <a:rPr lang="en-IE" sz="2800" dirty="0" err="1" smtClean="0"/>
              <a:t>Sociale</a:t>
            </a:r>
            <a:endParaRPr lang="en-IE" sz="2800" dirty="0" smtClean="0"/>
          </a:p>
          <a:p>
            <a:pPr marL="514350" indent="-514350">
              <a:lnSpc>
                <a:spcPct val="150000"/>
              </a:lnSpc>
              <a:buFont typeface="+mj-lt"/>
              <a:buAutoNum type="arabicPeriod"/>
            </a:pPr>
            <a:r>
              <a:rPr lang="en-IE" sz="2800" dirty="0" err="1" smtClean="0"/>
              <a:t>Dall’informazione</a:t>
            </a:r>
            <a:r>
              <a:rPr lang="en-IE" sz="2800" dirty="0" smtClean="0"/>
              <a:t> </a:t>
            </a:r>
            <a:r>
              <a:rPr lang="en-IE" sz="2800" dirty="0" err="1" smtClean="0"/>
              <a:t>alla</a:t>
            </a:r>
            <a:r>
              <a:rPr lang="en-IE" sz="2800" dirty="0" smtClean="0"/>
              <a:t> </a:t>
            </a:r>
            <a:r>
              <a:rPr lang="en-IE" sz="2800" dirty="0" err="1" smtClean="0"/>
              <a:t>comunicazione</a:t>
            </a:r>
            <a:endParaRPr lang="en-IE" sz="2800" dirty="0" smtClean="0"/>
          </a:p>
          <a:p>
            <a:pPr marL="514350" indent="-514350">
              <a:lnSpc>
                <a:spcPct val="150000"/>
              </a:lnSpc>
              <a:buFont typeface="+mj-lt"/>
              <a:buAutoNum type="arabicPeriod"/>
            </a:pPr>
            <a:r>
              <a:rPr lang="en-IE" sz="2800" dirty="0" err="1" smtClean="0"/>
              <a:t>Dalla</a:t>
            </a:r>
            <a:r>
              <a:rPr lang="en-IE" sz="2800" dirty="0" smtClean="0"/>
              <a:t> forma </a:t>
            </a:r>
            <a:r>
              <a:rPr lang="en-IE" sz="2800" dirty="0" err="1" smtClean="0"/>
              <a:t>passiva</a:t>
            </a:r>
            <a:r>
              <a:rPr lang="en-IE" sz="2800" dirty="0" smtClean="0"/>
              <a:t> a </a:t>
            </a:r>
            <a:r>
              <a:rPr lang="en-IE" sz="2800" dirty="0" err="1" smtClean="0"/>
              <a:t>quella</a:t>
            </a:r>
            <a:r>
              <a:rPr lang="en-IE" sz="2800" dirty="0" smtClean="0"/>
              <a:t> </a:t>
            </a:r>
            <a:r>
              <a:rPr lang="en-IE" sz="2800" dirty="0" err="1" smtClean="0"/>
              <a:t>interattiva</a:t>
            </a:r>
            <a:endParaRPr lang="en-IE" sz="2800" dirty="0" smtClean="0"/>
          </a:p>
          <a:p>
            <a:pPr marL="514350" indent="-514350">
              <a:lnSpc>
                <a:spcPct val="150000"/>
              </a:lnSpc>
              <a:buFont typeface="+mj-lt"/>
              <a:buAutoNum type="arabicPeriod"/>
            </a:pPr>
            <a:r>
              <a:rPr lang="it-IT" sz="2800" dirty="0"/>
              <a:t>Dall'uso di strumenti istituzionali all'utilizzo di strumenti personali</a:t>
            </a:r>
          </a:p>
          <a:p>
            <a:endParaRPr lang="en-IE" dirty="0"/>
          </a:p>
        </p:txBody>
      </p:sp>
      <p:sp>
        <p:nvSpPr>
          <p:cNvPr id="7" name="TextBox 6"/>
          <p:cNvSpPr txBox="1"/>
          <p:nvPr/>
        </p:nvSpPr>
        <p:spPr>
          <a:xfrm>
            <a:off x="6259312" y="5716233"/>
            <a:ext cx="1440494" cy="369332"/>
          </a:xfrm>
          <a:prstGeom prst="rect">
            <a:avLst/>
          </a:prstGeom>
          <a:noFill/>
        </p:spPr>
        <p:txBody>
          <a:bodyPr wrap="square" rtlCol="0">
            <a:spAutoFit/>
          </a:bodyPr>
          <a:lstStyle/>
          <a:p>
            <a:r>
              <a:rPr lang="en-IE" dirty="0" smtClean="0"/>
              <a:t>Fonte:</a:t>
            </a:r>
            <a:endParaRPr lang="en-IE" dirty="0"/>
          </a:p>
        </p:txBody>
      </p:sp>
      <p:pic>
        <p:nvPicPr>
          <p:cNvPr id="8" name="Picture 7"/>
          <p:cNvPicPr>
            <a:picLocks noChangeAspect="1"/>
          </p:cNvPicPr>
          <p:nvPr/>
        </p:nvPicPr>
        <p:blipFill>
          <a:blip r:embed="rId2"/>
          <a:stretch>
            <a:fillRect/>
          </a:stretch>
        </p:blipFill>
        <p:spPr>
          <a:xfrm>
            <a:off x="7804894" y="5663625"/>
            <a:ext cx="3377851" cy="752475"/>
          </a:xfrm>
          <a:prstGeom prst="rect">
            <a:avLst/>
          </a:prstGeom>
        </p:spPr>
      </p:pic>
      <p:sp>
        <p:nvSpPr>
          <p:cNvPr id="9"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19</a:t>
            </a:fld>
            <a:endParaRPr lang="es-ES" altLang="es-ES"/>
          </a:p>
        </p:txBody>
      </p:sp>
      <p:sp>
        <p:nvSpPr>
          <p:cNvPr id="5" name="Title 1"/>
          <p:cNvSpPr>
            <a:spLocks noGrp="1"/>
          </p:cNvSpPr>
          <p:nvPr>
            <p:ph type="title"/>
          </p:nvPr>
        </p:nvSpPr>
        <p:spPr>
          <a:xfrm>
            <a:off x="466487" y="1393990"/>
            <a:ext cx="6070948" cy="802600"/>
          </a:xfrm>
        </p:spPr>
        <p:txBody>
          <a:bodyPr/>
          <a:lstStyle/>
          <a:p>
            <a:pPr algn="l"/>
            <a:r>
              <a:rPr lang="en-US" sz="3200" b="1" dirty="0" err="1" smtClean="0">
                <a:solidFill>
                  <a:srgbClr val="C00000"/>
                </a:solidFill>
              </a:rPr>
              <a:t>Problemi</a:t>
            </a:r>
            <a:r>
              <a:rPr lang="en-US" sz="3200" b="1" dirty="0" smtClean="0">
                <a:solidFill>
                  <a:srgbClr val="C00000"/>
                </a:solidFill>
              </a:rPr>
              <a:t> </a:t>
            </a:r>
            <a:r>
              <a:rPr lang="en-US" sz="3200" b="1" dirty="0" err="1" smtClean="0">
                <a:solidFill>
                  <a:srgbClr val="C00000"/>
                </a:solidFill>
              </a:rPr>
              <a:t>Attuali</a:t>
            </a:r>
            <a:r>
              <a:rPr lang="en-US" sz="3200" b="1" dirty="0" smtClean="0">
                <a:solidFill>
                  <a:srgbClr val="C00000"/>
                </a:solidFill>
              </a:rPr>
              <a:t> </a:t>
            </a:r>
            <a:r>
              <a:rPr lang="en-IE" sz="3200" b="1" dirty="0">
                <a:solidFill>
                  <a:srgbClr val="C00000"/>
                </a:solidFill>
              </a:rPr>
              <a:t>– </a:t>
            </a:r>
            <a:r>
              <a:rPr lang="en-IE" sz="3200" b="1" dirty="0" err="1" smtClean="0">
                <a:solidFill>
                  <a:srgbClr val="C00000"/>
                </a:solidFill>
              </a:rPr>
              <a:t>il</a:t>
            </a:r>
            <a:r>
              <a:rPr lang="en-IE" sz="3200" b="1" dirty="0" smtClean="0">
                <a:solidFill>
                  <a:srgbClr val="C00000"/>
                </a:solidFill>
              </a:rPr>
              <a:t> Web </a:t>
            </a:r>
            <a:r>
              <a:rPr lang="en-IE" sz="3200" b="1" dirty="0">
                <a:solidFill>
                  <a:srgbClr val="C00000"/>
                </a:solidFill>
              </a:rPr>
              <a:t>2.0</a:t>
            </a:r>
          </a:p>
        </p:txBody>
      </p:sp>
      <p:sp>
        <p:nvSpPr>
          <p:cNvPr id="6" name="TextBox 5"/>
          <p:cNvSpPr txBox="1"/>
          <p:nvPr/>
        </p:nvSpPr>
        <p:spPr>
          <a:xfrm>
            <a:off x="338203" y="2508211"/>
            <a:ext cx="11586575" cy="3683060"/>
          </a:xfrm>
          <a:prstGeom prst="rect">
            <a:avLst/>
          </a:prstGeom>
          <a:noFill/>
        </p:spPr>
        <p:txBody>
          <a:bodyPr wrap="square" rtlCol="0">
            <a:spAutoFit/>
          </a:bodyPr>
          <a:lstStyle/>
          <a:p>
            <a:pPr marL="342900" indent="-342900">
              <a:lnSpc>
                <a:spcPts val="3500"/>
              </a:lnSpc>
              <a:buFont typeface="Wingdings" panose="05000000000000000000" pitchFamily="2" charset="2"/>
              <a:buChar char="Ø"/>
            </a:pPr>
            <a:r>
              <a:rPr lang="en-IE" sz="2400" b="1" dirty="0" err="1" smtClean="0"/>
              <a:t>Connettività</a:t>
            </a:r>
            <a:r>
              <a:rPr lang="en-IE" sz="2400" b="1" dirty="0" smtClean="0"/>
              <a:t>: </a:t>
            </a:r>
            <a:r>
              <a:rPr lang="en-IE" sz="2400" dirty="0" err="1" smtClean="0"/>
              <a:t>Accesso</a:t>
            </a:r>
            <a:r>
              <a:rPr lang="en-IE" sz="2400" dirty="0" smtClean="0"/>
              <a:t> </a:t>
            </a:r>
            <a:r>
              <a:rPr lang="en-IE" sz="2400" dirty="0" err="1" smtClean="0"/>
              <a:t>alle</a:t>
            </a:r>
            <a:r>
              <a:rPr lang="en-IE" sz="2400" dirty="0" smtClean="0"/>
              <a:t> </a:t>
            </a:r>
            <a:r>
              <a:rPr lang="en-IE" sz="2400" dirty="0" err="1" smtClean="0"/>
              <a:t>informazioni</a:t>
            </a:r>
            <a:r>
              <a:rPr lang="en-IE" sz="2400" dirty="0" smtClean="0"/>
              <a:t> è </a:t>
            </a:r>
            <a:r>
              <a:rPr lang="en-IE" sz="2400" dirty="0" err="1" smtClean="0"/>
              <a:t>disponibile</a:t>
            </a:r>
            <a:r>
              <a:rPr lang="en-IE" sz="2400" dirty="0" smtClean="0"/>
              <a:t> </a:t>
            </a:r>
            <a:r>
              <a:rPr lang="en-IE" sz="2400" dirty="0" err="1" smtClean="0"/>
              <a:t>su</a:t>
            </a:r>
            <a:r>
              <a:rPr lang="en-IE" sz="2400" dirty="0" smtClean="0"/>
              <a:t> </a:t>
            </a:r>
            <a:r>
              <a:rPr lang="en-IE" sz="2400" dirty="0" err="1" smtClean="0"/>
              <a:t>scala</a:t>
            </a:r>
            <a:r>
              <a:rPr lang="en-IE" sz="2400" dirty="0" smtClean="0"/>
              <a:t> </a:t>
            </a:r>
            <a:r>
              <a:rPr lang="en-IE" sz="2400" dirty="0" err="1" smtClean="0"/>
              <a:t>globale</a:t>
            </a:r>
            <a:endParaRPr lang="en-IE" sz="2400" dirty="0" smtClean="0"/>
          </a:p>
          <a:p>
            <a:pPr marL="342900" indent="-342900">
              <a:lnSpc>
                <a:spcPts val="3500"/>
              </a:lnSpc>
              <a:buFont typeface="Wingdings" panose="05000000000000000000" pitchFamily="2" charset="2"/>
              <a:buChar char="Ø"/>
            </a:pPr>
            <a:r>
              <a:rPr lang="en-IE" sz="2400" b="1" dirty="0" err="1" smtClean="0"/>
              <a:t>Flessibilità</a:t>
            </a:r>
            <a:r>
              <a:rPr lang="en-IE" sz="2400" b="1" dirty="0" smtClean="0"/>
              <a:t>: </a:t>
            </a:r>
            <a:r>
              <a:rPr lang="it-IT" sz="2400" dirty="0" smtClean="0"/>
              <a:t>l'interazione </a:t>
            </a:r>
            <a:r>
              <a:rPr lang="it-IT" sz="2400" dirty="0"/>
              <a:t>può avvenire in qualsiasi momento </a:t>
            </a:r>
            <a:r>
              <a:rPr lang="it-IT" sz="2400" dirty="0" smtClean="0"/>
              <a:t>o luogo</a:t>
            </a:r>
          </a:p>
          <a:p>
            <a:pPr marL="342900" indent="-342900">
              <a:lnSpc>
                <a:spcPts val="3500"/>
              </a:lnSpc>
              <a:buFont typeface="Wingdings" panose="05000000000000000000" pitchFamily="2" charset="2"/>
              <a:buChar char="Ø"/>
            </a:pPr>
            <a:r>
              <a:rPr lang="en-IE" sz="2400" b="1" dirty="0" err="1" smtClean="0"/>
              <a:t>Interattività</a:t>
            </a:r>
            <a:r>
              <a:rPr lang="en-IE" sz="2400" b="1" dirty="0" smtClean="0"/>
              <a:t>: I </a:t>
            </a:r>
            <a:r>
              <a:rPr lang="en-IE" sz="2400" dirty="0" smtClean="0"/>
              <a:t>feedback </a:t>
            </a:r>
            <a:r>
              <a:rPr lang="en-IE" sz="2400" dirty="0" err="1" smtClean="0"/>
              <a:t>possono</a:t>
            </a:r>
            <a:r>
              <a:rPr lang="en-IE" sz="2400" dirty="0" smtClean="0"/>
              <a:t> </a:t>
            </a:r>
            <a:r>
              <a:rPr lang="en-IE" sz="2400" dirty="0" err="1" smtClean="0"/>
              <a:t>essrere</a:t>
            </a:r>
            <a:r>
              <a:rPr lang="en-IE" sz="2400" dirty="0" smtClean="0"/>
              <a:t> </a:t>
            </a:r>
            <a:r>
              <a:rPr lang="en-IE" sz="2400" dirty="0" err="1" smtClean="0"/>
              <a:t>immediati</a:t>
            </a:r>
            <a:r>
              <a:rPr lang="en-IE" sz="2400" dirty="0" smtClean="0"/>
              <a:t> e </a:t>
            </a:r>
            <a:r>
              <a:rPr lang="en-IE" sz="2400" dirty="0" err="1" smtClean="0"/>
              <a:t>autonomi</a:t>
            </a:r>
            <a:endParaRPr lang="en-IE" sz="2400" dirty="0" smtClean="0"/>
          </a:p>
          <a:p>
            <a:pPr marL="342900" indent="-342900">
              <a:lnSpc>
                <a:spcPts val="3500"/>
              </a:lnSpc>
              <a:buFont typeface="Wingdings" panose="05000000000000000000" pitchFamily="2" charset="2"/>
              <a:buChar char="Ø"/>
            </a:pPr>
            <a:r>
              <a:rPr lang="en-IE" sz="2400" b="1" dirty="0" err="1" smtClean="0"/>
              <a:t>Collaborazionw</a:t>
            </a:r>
            <a:r>
              <a:rPr lang="en-IE" sz="2400" b="1" dirty="0" smtClean="0"/>
              <a:t>: </a:t>
            </a:r>
            <a:r>
              <a:rPr lang="it-IT" sz="2400" dirty="0"/>
              <a:t>l'uso di strumenti di discussione può supportare la collaborazione per lo sviluppo e la consegna</a:t>
            </a:r>
          </a:p>
          <a:p>
            <a:pPr marL="342900" indent="-342900">
              <a:lnSpc>
                <a:spcPts val="3500"/>
              </a:lnSpc>
              <a:buFont typeface="Wingdings" panose="05000000000000000000" pitchFamily="2" charset="2"/>
              <a:buChar char="Ø"/>
            </a:pPr>
            <a:r>
              <a:rPr lang="it-IT" sz="2400" b="1" dirty="0"/>
              <a:t>Estensione delle opportunità di business</a:t>
            </a:r>
            <a:r>
              <a:rPr lang="en-IE" sz="2400" b="1" dirty="0" smtClean="0"/>
              <a:t>:</a:t>
            </a:r>
            <a:r>
              <a:rPr lang="en-IE" sz="2400" dirty="0" smtClean="0"/>
              <a:t> </a:t>
            </a:r>
            <a:r>
              <a:rPr lang="it-IT" sz="2400" dirty="0" smtClean="0"/>
              <a:t>Il </a:t>
            </a:r>
            <a:r>
              <a:rPr lang="it-IT" sz="2400" dirty="0"/>
              <a:t>contatto elettronico può rafforzare ed estendere </a:t>
            </a:r>
            <a:r>
              <a:rPr lang="it-IT" sz="2400" dirty="0" smtClean="0"/>
              <a:t>l'interazione</a:t>
            </a:r>
          </a:p>
          <a:p>
            <a:pPr marL="342900" indent="-342900">
              <a:lnSpc>
                <a:spcPts val="3500"/>
              </a:lnSpc>
              <a:buFont typeface="Wingdings" panose="05000000000000000000" pitchFamily="2" charset="2"/>
              <a:buChar char="Ø"/>
            </a:pPr>
            <a:r>
              <a:rPr lang="en-IE" sz="2400" b="1" dirty="0" err="1" smtClean="0"/>
              <a:t>Motivazione</a:t>
            </a:r>
            <a:r>
              <a:rPr lang="en-IE" sz="2400" b="1" dirty="0" smtClean="0"/>
              <a:t>: </a:t>
            </a:r>
            <a:r>
              <a:rPr lang="it-IT" sz="2400" dirty="0" smtClean="0"/>
              <a:t>risorse </a:t>
            </a:r>
            <a:r>
              <a:rPr lang="it-IT" sz="2400" dirty="0"/>
              <a:t>multimediali quindi creatività per i rapporti d'affari</a:t>
            </a:r>
            <a:endParaRPr lang="en-IE" sz="24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p14="http://schemas.microsoft.com/office/powerpoint/2010/main" val="759111017"/>
              </p:ext>
            </p:extLst>
          </p:nvPr>
        </p:nvGraphicFramePr>
        <p:xfrm>
          <a:off x="780288" y="2356207"/>
          <a:ext cx="10919876" cy="3781249"/>
        </p:xfrm>
        <a:graphic>
          <a:graphicData uri="http://schemas.openxmlformats.org/drawingml/2006/table">
            <a:tbl>
              <a:tblPr firstRow="1" bandRow="1">
                <a:tableStyleId>{5C22544A-7EE6-4342-B048-85BDC9FD1C3A}</a:tableStyleId>
              </a:tblPr>
              <a:tblGrid>
                <a:gridCol w="5207731">
                  <a:extLst>
                    <a:ext uri="{9D8B030D-6E8A-4147-A177-3AD203B41FA5}">
                      <a16:colId xmlns:a16="http://schemas.microsoft.com/office/drawing/2014/main" val="2387490912"/>
                    </a:ext>
                  </a:extLst>
                </a:gridCol>
                <a:gridCol w="5712145">
                  <a:extLst>
                    <a:ext uri="{9D8B030D-6E8A-4147-A177-3AD203B41FA5}">
                      <a16:colId xmlns:a16="http://schemas.microsoft.com/office/drawing/2014/main" val="3462008685"/>
                    </a:ext>
                  </a:extLst>
                </a:gridCol>
              </a:tblGrid>
              <a:tr h="744036">
                <a:tc>
                  <a:txBody>
                    <a:bodyPr/>
                    <a:lstStyle/>
                    <a:p>
                      <a:pPr algn="ctr"/>
                      <a:r>
                        <a:rPr lang="en-IE" sz="2400" b="1" dirty="0" err="1" smtClean="0">
                          <a:solidFill>
                            <a:schemeClr val="tx1"/>
                          </a:solidFill>
                        </a:rPr>
                        <a:t>Quante</a:t>
                      </a:r>
                      <a:r>
                        <a:rPr lang="en-IE" sz="2400" b="1" dirty="0" smtClean="0">
                          <a:solidFill>
                            <a:schemeClr val="tx1"/>
                          </a:solidFill>
                        </a:rPr>
                        <a:t> slide? </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chemeClr val="tx1"/>
                          </a:solidFill>
                        </a:rPr>
                        <a:t>30</a:t>
                      </a:r>
                      <a:r>
                        <a:rPr lang="en-IE" sz="2400" b="1" dirty="0" smtClean="0">
                          <a:solidFill>
                            <a:srgbClr val="336600"/>
                          </a:solidFill>
                        </a:rPr>
                        <a:t> </a:t>
                      </a:r>
                      <a:r>
                        <a:rPr lang="en-IE" sz="2400" b="1" dirty="0" smtClean="0">
                          <a:solidFill>
                            <a:schemeClr val="tx1"/>
                          </a:solidFill>
                        </a:rPr>
                        <a:t>slide </a:t>
                      </a:r>
                      <a:r>
                        <a:rPr lang="en-IE" sz="2400" b="1" dirty="0">
                          <a:solidFill>
                            <a:schemeClr val="tx1"/>
                          </a:solidFill>
                        </a:rPr>
                        <a:t>in </a:t>
                      </a:r>
                      <a:r>
                        <a:rPr lang="en-IE" sz="2400" b="1" dirty="0" err="1" smtClean="0">
                          <a:solidFill>
                            <a:schemeClr val="tx1"/>
                          </a:solidFill>
                        </a:rPr>
                        <a:t>totale</a:t>
                      </a:r>
                      <a:endParaRPr lang="en-IE" sz="2400" b="1" dirty="0">
                        <a:solidFill>
                          <a:schemeClr val="tx1"/>
                        </a:solidFill>
                      </a:endParaRPr>
                    </a:p>
                  </a:txBody>
                  <a:tcPr>
                    <a:solidFill>
                      <a:schemeClr val="bg1">
                        <a:lumMod val="75000"/>
                      </a:schemeClr>
                    </a:solidFill>
                  </a:tcPr>
                </a:tc>
                <a:extLst>
                  <a:ext uri="{0D108BD9-81ED-4DB2-BD59-A6C34878D82A}">
                    <a16:rowId xmlns:a16="http://schemas.microsoft.com/office/drawing/2014/main" val="611053301"/>
                  </a:ext>
                </a:extLst>
              </a:tr>
              <a:tr h="1264493">
                <a:tc>
                  <a:txBody>
                    <a:bodyPr/>
                    <a:lstStyle/>
                    <a:p>
                      <a:pPr algn="ctr"/>
                      <a:r>
                        <a:rPr lang="en-IE" sz="2400" b="1" dirty="0" err="1" smtClean="0">
                          <a:solidFill>
                            <a:schemeClr val="tx1"/>
                          </a:solidFill>
                        </a:rPr>
                        <a:t>Quanto</a:t>
                      </a:r>
                      <a:r>
                        <a:rPr lang="en-IE" sz="2400" b="1" dirty="0" smtClean="0">
                          <a:solidFill>
                            <a:schemeClr val="tx1"/>
                          </a:solidFill>
                        </a:rPr>
                        <a:t> tempo per leggere e </a:t>
                      </a:r>
                      <a:r>
                        <a:rPr lang="en-IE" sz="2400" b="1" dirty="0" err="1" smtClean="0">
                          <a:solidFill>
                            <a:schemeClr val="tx1"/>
                          </a:solidFill>
                        </a:rPr>
                        <a:t>ascoltare</a:t>
                      </a:r>
                      <a:r>
                        <a:rPr lang="en-IE" sz="2400" b="1" dirty="0" smtClean="0">
                          <a:solidFill>
                            <a:schemeClr val="tx1"/>
                          </a:solidFill>
                        </a:rPr>
                        <a:t>? </a:t>
                      </a:r>
                      <a:endParaRPr lang="en-IE" sz="2400" dirty="0">
                        <a:solidFill>
                          <a:schemeClr val="tx1"/>
                        </a:solidFill>
                      </a:endParaRPr>
                    </a:p>
                  </a:txBody>
                  <a:tcPr>
                    <a:solidFill>
                      <a:schemeClr val="bg1">
                        <a:lumMod val="75000"/>
                      </a:schemeClr>
                    </a:solidFill>
                  </a:tcPr>
                </a:tc>
                <a:tc>
                  <a:txBody>
                    <a:bodyPr/>
                    <a:lstStyle/>
                    <a:p>
                      <a:pPr marL="0" indent="0" algn="l">
                        <a:lnSpc>
                          <a:spcPct val="150000"/>
                        </a:lnSpc>
                        <a:buNone/>
                      </a:pPr>
                      <a:r>
                        <a:rPr lang="it-IT" sz="2400" b="1" kern="1200" dirty="0" smtClean="0">
                          <a:solidFill>
                            <a:schemeClr val="tx1"/>
                          </a:solidFill>
                          <a:latin typeface="+mn-lt"/>
                          <a:ea typeface="+mn-ea"/>
                          <a:cs typeface="+mn-cs"/>
                        </a:rPr>
                        <a:t>30 minuti (esclusa l'esplorazione dei collegamenti </a:t>
                      </a:r>
                      <a:r>
                        <a:rPr lang="it-IT" sz="2400" b="1" kern="1200" dirty="0" smtClean="0">
                          <a:solidFill>
                            <a:schemeClr val="tx1"/>
                          </a:solidFill>
                          <a:latin typeface="+mn-lt"/>
                          <a:ea typeface="+mn-ea"/>
                          <a:cs typeface="+mn-cs"/>
                        </a:rPr>
                        <a:t>all'interno </a:t>
                      </a:r>
                      <a:r>
                        <a:rPr lang="it-IT" sz="2400" b="1" kern="1200" dirty="0" smtClean="0">
                          <a:solidFill>
                            <a:schemeClr val="tx1"/>
                          </a:solidFill>
                          <a:latin typeface="+mn-lt"/>
                          <a:ea typeface="+mn-ea"/>
                          <a:cs typeface="+mn-cs"/>
                        </a:rPr>
                        <a:t>delle diapositive)</a:t>
                      </a:r>
                      <a:endParaRPr lang="en-IE" sz="2400" b="1" dirty="0"/>
                    </a:p>
                  </a:txBody>
                  <a:tcPr>
                    <a:solidFill>
                      <a:schemeClr val="bg1">
                        <a:lumMod val="75000"/>
                      </a:schemeClr>
                    </a:solidFill>
                  </a:tcPr>
                </a:tc>
                <a:extLst>
                  <a:ext uri="{0D108BD9-81ED-4DB2-BD59-A6C34878D82A}">
                    <a16:rowId xmlns:a16="http://schemas.microsoft.com/office/drawing/2014/main" val="3479317360"/>
                  </a:ext>
                </a:extLst>
              </a:tr>
              <a:tr h="1370592">
                <a:tc>
                  <a:txBody>
                    <a:bodyPr/>
                    <a:lstStyle/>
                    <a:p>
                      <a:pPr algn="ctr"/>
                      <a:r>
                        <a:rPr lang="en-IE" sz="2400" b="1" dirty="0" smtClean="0">
                          <a:solidFill>
                            <a:schemeClr val="tx1"/>
                          </a:solidFill>
                        </a:rPr>
                        <a:t>Quali </a:t>
                      </a:r>
                      <a:r>
                        <a:rPr lang="en-IE" sz="2400" b="1" dirty="0" err="1" smtClean="0">
                          <a:solidFill>
                            <a:schemeClr val="tx1"/>
                          </a:solidFill>
                        </a:rPr>
                        <a:t>benefici</a:t>
                      </a:r>
                      <a:r>
                        <a:rPr lang="en-IE" sz="2400" b="1" dirty="0" smtClean="0">
                          <a:solidFill>
                            <a:schemeClr val="tx1"/>
                          </a:solidFill>
                        </a:rPr>
                        <a:t>? </a:t>
                      </a:r>
                      <a:endParaRPr lang="en-IE" sz="2400" dirty="0">
                        <a:solidFill>
                          <a:schemeClr val="tx1"/>
                        </a:solidFill>
                      </a:endParaRPr>
                    </a:p>
                  </a:txBody>
                  <a:tcPr>
                    <a:solidFill>
                      <a:schemeClr val="bg1">
                        <a:lumMod val="75000"/>
                      </a:schemeClr>
                    </a:solidFill>
                  </a:tcPr>
                </a:tc>
                <a:tc>
                  <a:txBody>
                    <a:bodyPr/>
                    <a:lstStyle/>
                    <a:p>
                      <a:r>
                        <a:rPr lang="en-IE" sz="2400" b="1" dirty="0" err="1" smtClean="0">
                          <a:solidFill>
                            <a:schemeClr val="tx1"/>
                          </a:solidFill>
                        </a:rPr>
                        <a:t>Vedere</a:t>
                      </a:r>
                      <a:r>
                        <a:rPr lang="en-IE" sz="2400" b="1" baseline="0" dirty="0" smtClean="0">
                          <a:solidFill>
                            <a:schemeClr val="tx1"/>
                          </a:solidFill>
                        </a:rPr>
                        <a:t> lo </a:t>
                      </a:r>
                      <a:r>
                        <a:rPr lang="en-IE" sz="2400" b="1" baseline="0" dirty="0" err="1" smtClean="0">
                          <a:solidFill>
                            <a:schemeClr val="tx1"/>
                          </a:solidFill>
                        </a:rPr>
                        <a:t>scopo</a:t>
                      </a:r>
                      <a:r>
                        <a:rPr lang="en-IE" sz="2400" b="1" dirty="0" smtClean="0">
                          <a:solidFill>
                            <a:schemeClr val="tx1"/>
                          </a:solidFill>
                        </a:rPr>
                        <a:t> </a:t>
                      </a:r>
                      <a:r>
                        <a:rPr lang="it-IT" sz="2400" b="1" dirty="0" smtClean="0">
                          <a:solidFill>
                            <a:schemeClr val="tx1"/>
                          </a:solidFill>
                        </a:rPr>
                        <a:t>e l'apprendimento previsto nelle diapositive seguenti</a:t>
                      </a:r>
                      <a:endParaRPr lang="en-IE" sz="2400" dirty="0">
                        <a:solidFill>
                          <a:schemeClr val="tx1"/>
                        </a:solidFill>
                      </a:endParaRPr>
                    </a:p>
                  </a:txBody>
                  <a:tcPr>
                    <a:solidFill>
                      <a:schemeClr val="bg1">
                        <a:lumMod val="75000"/>
                      </a:schemeClr>
                    </a:solidFill>
                  </a:tcPr>
                </a:tc>
                <a:extLst>
                  <a:ext uri="{0D108BD9-81ED-4DB2-BD59-A6C34878D82A}">
                    <a16:rowId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66159" y="1561838"/>
            <a:ext cx="2647601" cy="584775"/>
          </a:xfrm>
          <a:prstGeom prst="rect">
            <a:avLst/>
          </a:prstGeom>
        </p:spPr>
        <p:txBody>
          <a:bodyPr wrap="square">
            <a:spAutoFit/>
          </a:bodyPr>
          <a:lstStyle/>
          <a:p>
            <a:r>
              <a:rPr lang="en-IE" sz="3200" b="1" dirty="0" err="1" smtClean="0">
                <a:solidFill>
                  <a:srgbClr val="990000"/>
                </a:solidFill>
              </a:rPr>
              <a:t>Panoramica</a:t>
            </a:r>
            <a:endParaRPr lang="el-GR" sz="3200" dirty="0">
              <a:solidFill>
                <a:srgbClr val="990000"/>
              </a:solidFill>
            </a:endParaRPr>
          </a:p>
        </p:txBody>
      </p:sp>
      <p:sp>
        <p:nvSpPr>
          <p:cNvPr id="10"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endParaRPr lang="en-US" sz="3200" b="1" dirty="0" smtClean="0">
              <a:solidFill>
                <a:srgbClr val="0B0AFD"/>
              </a:solidFill>
              <a:latin typeface="+mj-lt"/>
              <a:ea typeface="+mj-ea"/>
              <a:cs typeface="+mj-cs"/>
            </a:endParaRPr>
          </a:p>
          <a:p>
            <a:pPr lvl="0" algn="r" defTabSz="914400" fontAlgn="base">
              <a:spcBef>
                <a:spcPct val="0"/>
              </a:spcBef>
              <a:spcAft>
                <a:spcPct val="0"/>
              </a:spcAft>
              <a:defRPr/>
            </a:pPr>
            <a:r>
              <a:rPr lang="en-US" sz="3200" b="1" dirty="0" smtClean="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260105804"/>
      </p:ext>
    </p:extLst>
  </p:cSld>
  <p:clrMapOvr>
    <a:masterClrMapping/>
  </p:clrMapOvr>
  <mc:AlternateContent xmlns:mc="http://schemas.openxmlformats.org/markup-compatibility/2006" xmlns:p14="http://schemas.microsoft.com/office/powerpoint/2010/main">
    <mc:Choice Requires="p14">
      <p:transition spd="med" p14:dur="700" advTm="62673">
        <p:fade/>
      </p:transition>
    </mc:Choice>
    <mc:Fallback xmlns="">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20</a:t>
            </a:fld>
            <a:endParaRPr lang="es-ES" altLang="es-ES"/>
          </a:p>
        </p:txBody>
      </p:sp>
      <p:sp>
        <p:nvSpPr>
          <p:cNvPr id="5" name="Title 1"/>
          <p:cNvSpPr>
            <a:spLocks noGrp="1"/>
          </p:cNvSpPr>
          <p:nvPr>
            <p:ph type="title"/>
          </p:nvPr>
        </p:nvSpPr>
        <p:spPr>
          <a:xfrm>
            <a:off x="501041" y="2610111"/>
            <a:ext cx="3987832" cy="1143000"/>
          </a:xfrm>
        </p:spPr>
        <p:txBody>
          <a:bodyPr/>
          <a:lstStyle/>
          <a:p>
            <a:r>
              <a:rPr lang="en-IE" b="1" dirty="0">
                <a:solidFill>
                  <a:srgbClr val="C00000"/>
                </a:solidFill>
              </a:rPr>
              <a:t>– </a:t>
            </a:r>
            <a:r>
              <a:rPr lang="en-IE" b="1" dirty="0" smtClean="0">
                <a:solidFill>
                  <a:srgbClr val="C00000"/>
                </a:solidFill>
              </a:rPr>
              <a:t>Dal Web 1.0 al Web 2.0</a:t>
            </a:r>
            <a:endParaRPr lang="en-IE" dirty="0">
              <a:solidFill>
                <a:srgbClr val="C00000"/>
              </a:solidFill>
            </a:endParaRPr>
          </a:p>
        </p:txBody>
      </p:sp>
      <p:pic>
        <p:nvPicPr>
          <p:cNvPr id="6" name="Content Placeholder 3"/>
          <p:cNvPicPr>
            <a:picLocks noGrp="1" noChangeAspect="1"/>
          </p:cNvPicPr>
          <p:nvPr>
            <p:ph idx="1"/>
          </p:nvPr>
        </p:nvPicPr>
        <p:blipFill>
          <a:blip r:embed="rId2"/>
          <a:stretch>
            <a:fillRect/>
          </a:stretch>
        </p:blipFill>
        <p:spPr>
          <a:xfrm>
            <a:off x="5533387" y="1351224"/>
            <a:ext cx="5896613" cy="4996232"/>
          </a:xfrm>
          <a:prstGeom prst="rect">
            <a:avLst/>
          </a:prstGeom>
        </p:spPr>
      </p:pic>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21</a:t>
            </a:fld>
            <a:endParaRPr lang="es-ES" altLang="es-ES"/>
          </a:p>
        </p:txBody>
      </p:sp>
      <p:sp>
        <p:nvSpPr>
          <p:cNvPr id="5" name="Title 1"/>
          <p:cNvSpPr>
            <a:spLocks noGrp="1"/>
          </p:cNvSpPr>
          <p:nvPr>
            <p:ph type="title"/>
          </p:nvPr>
        </p:nvSpPr>
        <p:spPr>
          <a:xfrm>
            <a:off x="433659" y="1614717"/>
            <a:ext cx="3192409" cy="852704"/>
          </a:xfrm>
        </p:spPr>
        <p:txBody>
          <a:bodyPr/>
          <a:lstStyle/>
          <a:p>
            <a:pPr algn="l"/>
            <a:r>
              <a:rPr lang="en-IE" sz="3200" b="1" dirty="0">
                <a:solidFill>
                  <a:srgbClr val="C00000"/>
                </a:solidFill>
              </a:rPr>
              <a:t>Web </a:t>
            </a:r>
            <a:r>
              <a:rPr lang="en-IE" sz="3200" b="1" dirty="0" smtClean="0">
                <a:solidFill>
                  <a:srgbClr val="C00000"/>
                </a:solidFill>
              </a:rPr>
              <a:t>2.0 strumenti base</a:t>
            </a:r>
            <a:endParaRPr lang="en-IE" sz="3200" dirty="0">
              <a:solidFill>
                <a:srgbClr val="C00000"/>
              </a:solidFill>
            </a:endParaRPr>
          </a:p>
        </p:txBody>
      </p:sp>
      <p:sp>
        <p:nvSpPr>
          <p:cNvPr id="6" name="Rectangle 5"/>
          <p:cNvSpPr/>
          <p:nvPr/>
        </p:nvSpPr>
        <p:spPr>
          <a:xfrm>
            <a:off x="768780" y="2939138"/>
            <a:ext cx="2525137" cy="1815882"/>
          </a:xfrm>
          <a:prstGeom prst="rect">
            <a:avLst/>
          </a:prstGeom>
        </p:spPr>
        <p:txBody>
          <a:bodyPr wrap="square">
            <a:spAutoFit/>
          </a:bodyPr>
          <a:lstStyle/>
          <a:p>
            <a:r>
              <a:rPr lang="it-IT" sz="2800" b="1" dirty="0" smtClean="0"/>
              <a:t>diamo </a:t>
            </a:r>
            <a:r>
              <a:rPr lang="it-IT" sz="2800" b="1" dirty="0"/>
              <a:t>un'occhiata ad alcuni </a:t>
            </a:r>
            <a:r>
              <a:rPr lang="it-IT" sz="2800" b="1" dirty="0" smtClean="0"/>
              <a:t>strumenti…</a:t>
            </a:r>
            <a:endParaRPr lang="en-IE" sz="2800" dirty="0"/>
          </a:p>
        </p:txBody>
      </p:sp>
      <p:pic>
        <p:nvPicPr>
          <p:cNvPr id="7" name="Picture 6"/>
          <p:cNvPicPr>
            <a:picLocks noChangeAspect="1"/>
          </p:cNvPicPr>
          <p:nvPr/>
        </p:nvPicPr>
        <p:blipFill>
          <a:blip r:embed="rId2"/>
          <a:stretch>
            <a:fillRect/>
          </a:stretch>
        </p:blipFill>
        <p:spPr>
          <a:xfrm>
            <a:off x="3740607" y="1366045"/>
            <a:ext cx="8205830" cy="4814040"/>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22</a:t>
            </a:fld>
            <a:endParaRPr lang="es-ES" altLang="es-ES"/>
          </a:p>
        </p:txBody>
      </p:sp>
      <p:sp>
        <p:nvSpPr>
          <p:cNvPr id="5" name="Title 1"/>
          <p:cNvSpPr>
            <a:spLocks noGrp="1"/>
          </p:cNvSpPr>
          <p:nvPr>
            <p:ph type="title"/>
          </p:nvPr>
        </p:nvSpPr>
        <p:spPr>
          <a:xfrm>
            <a:off x="644658" y="1252100"/>
            <a:ext cx="7985776" cy="1143000"/>
          </a:xfrm>
        </p:spPr>
        <p:txBody>
          <a:bodyPr/>
          <a:lstStyle/>
          <a:p>
            <a:pPr algn="l"/>
            <a:r>
              <a:rPr lang="en-IE" sz="3200" b="1" dirty="0" smtClean="0">
                <a:solidFill>
                  <a:srgbClr val="C00000"/>
                </a:solidFill>
              </a:rPr>
              <a:t>Web 2.0 - </a:t>
            </a:r>
            <a:r>
              <a:rPr lang="it-IT" sz="3200" b="1" dirty="0" smtClean="0">
                <a:solidFill>
                  <a:srgbClr val="C00000"/>
                </a:solidFill>
              </a:rPr>
              <a:t>Siti </a:t>
            </a:r>
            <a:r>
              <a:rPr lang="it-IT" sz="3200" b="1" dirty="0">
                <a:solidFill>
                  <a:srgbClr val="C00000"/>
                </a:solidFill>
              </a:rPr>
              <a:t>di condivisione dei media</a:t>
            </a:r>
            <a:endParaRPr lang="en-IE" sz="3200" b="1" dirty="0">
              <a:solidFill>
                <a:srgbClr val="C00000"/>
              </a:solidFill>
            </a:endParaRPr>
          </a:p>
        </p:txBody>
      </p:sp>
      <p:sp>
        <p:nvSpPr>
          <p:cNvPr id="6" name="TextBox 5"/>
          <p:cNvSpPr txBox="1"/>
          <p:nvPr/>
        </p:nvSpPr>
        <p:spPr>
          <a:xfrm>
            <a:off x="413360" y="2259667"/>
            <a:ext cx="8217074" cy="3970318"/>
          </a:xfrm>
          <a:prstGeom prst="rect">
            <a:avLst/>
          </a:prstGeom>
          <a:noFill/>
        </p:spPr>
        <p:txBody>
          <a:bodyPr wrap="square" rtlCol="0">
            <a:spAutoFit/>
          </a:bodyPr>
          <a:lstStyle/>
          <a:p>
            <a:r>
              <a:rPr lang="it-IT" sz="2800" dirty="0"/>
              <a:t>I siti di condivisione di contenuti multimediali consentono agli utenti di caricare, archiviare, condividere e utilizzare vari tipi di media su Internet. Questi includono documenti, presentazioni, immagini e audio.</a:t>
            </a:r>
          </a:p>
          <a:p>
            <a:endParaRPr lang="en-IE" sz="2800" dirty="0"/>
          </a:p>
          <a:p>
            <a:r>
              <a:rPr lang="it-IT" sz="2800" dirty="0"/>
              <a:t>Generalmente queste parti hanno permesso all'utente di commentare post / caricamenti e avere un meccanismo di valutazione</a:t>
            </a:r>
          </a:p>
        </p:txBody>
      </p:sp>
      <p:sp>
        <p:nvSpPr>
          <p:cNvPr id="7" name="TextBox 6"/>
          <p:cNvSpPr txBox="1"/>
          <p:nvPr/>
        </p:nvSpPr>
        <p:spPr>
          <a:xfrm>
            <a:off x="8969502" y="2185184"/>
            <a:ext cx="2761833" cy="3508653"/>
          </a:xfrm>
          <a:prstGeom prst="rect">
            <a:avLst/>
          </a:prstGeom>
          <a:noFill/>
        </p:spPr>
        <p:txBody>
          <a:bodyPr wrap="square" rtlCol="0">
            <a:spAutoFit/>
          </a:bodyPr>
          <a:lstStyle/>
          <a:p>
            <a:r>
              <a:rPr lang="it-IT" sz="2000" i="1" dirty="0"/>
              <a:t>Clicca su ciascuno per </a:t>
            </a:r>
            <a:r>
              <a:rPr lang="it-IT" sz="2000" i="1" dirty="0" smtClean="0"/>
              <a:t>una spiegazione </a:t>
            </a:r>
            <a:r>
              <a:rPr lang="it-IT" sz="2000" i="1" dirty="0"/>
              <a:t>video</a:t>
            </a:r>
            <a:r>
              <a:rPr lang="en-IE" sz="2000" i="1" dirty="0" smtClean="0"/>
              <a:t>:</a:t>
            </a:r>
          </a:p>
          <a:p>
            <a:pPr marL="342900" indent="-342900">
              <a:buFont typeface="Arial" panose="020B0604020202020204" pitchFamily="34" charset="0"/>
              <a:buChar char="•"/>
            </a:pPr>
            <a:r>
              <a:rPr lang="en-IE" sz="2400" dirty="0" smtClean="0">
                <a:hlinkClick r:id="rId2"/>
              </a:rPr>
              <a:t>Google docs</a:t>
            </a:r>
            <a:endParaRPr lang="en-IE" sz="2400" dirty="0" smtClean="0"/>
          </a:p>
          <a:p>
            <a:pPr marL="342900" indent="-342900">
              <a:buFont typeface="Arial" panose="020B0604020202020204" pitchFamily="34" charset="0"/>
              <a:buChar char="•"/>
            </a:pPr>
            <a:r>
              <a:rPr lang="en-IE" sz="2400" dirty="0" err="1" smtClean="0">
                <a:hlinkClick r:id="rId3"/>
              </a:rPr>
              <a:t>Slideshare</a:t>
            </a:r>
            <a:endParaRPr lang="en-IE" sz="2400" dirty="0" smtClean="0"/>
          </a:p>
          <a:p>
            <a:pPr marL="342900" indent="-342900">
              <a:buFont typeface="Arial" panose="020B0604020202020204" pitchFamily="34" charset="0"/>
              <a:buChar char="•"/>
            </a:pPr>
            <a:r>
              <a:rPr lang="en-IE" sz="2400" dirty="0" err="1" smtClean="0">
                <a:hlinkClick r:id="rId4"/>
              </a:rPr>
              <a:t>Youtube</a:t>
            </a:r>
            <a:endParaRPr lang="en-IE" sz="2400" dirty="0" smtClean="0"/>
          </a:p>
          <a:p>
            <a:pPr marL="342900" indent="-342900">
              <a:buFont typeface="Arial" panose="020B0604020202020204" pitchFamily="34" charset="0"/>
              <a:buChar char="•"/>
            </a:pPr>
            <a:r>
              <a:rPr lang="en-IE" sz="2400" dirty="0" smtClean="0">
                <a:hlinkClick r:id="rId5"/>
              </a:rPr>
              <a:t>Ted.com</a:t>
            </a:r>
            <a:endParaRPr lang="en-IE" sz="2400" dirty="0" smtClean="0"/>
          </a:p>
          <a:p>
            <a:pPr marL="342900" indent="-342900">
              <a:buFont typeface="Arial" panose="020B0604020202020204" pitchFamily="34" charset="0"/>
              <a:buChar char="•"/>
            </a:pPr>
            <a:r>
              <a:rPr lang="en-IE" sz="2400" dirty="0" smtClean="0">
                <a:hlinkClick r:id="rId6"/>
              </a:rPr>
              <a:t>Vimeo</a:t>
            </a:r>
            <a:endParaRPr lang="en-IE" sz="2400" dirty="0" smtClean="0"/>
          </a:p>
          <a:p>
            <a:pPr marL="342900" indent="-342900">
              <a:buFont typeface="Arial" panose="020B0604020202020204" pitchFamily="34" charset="0"/>
              <a:buChar char="•"/>
            </a:pPr>
            <a:r>
              <a:rPr lang="en-IE" sz="2400" dirty="0" smtClean="0">
                <a:hlinkClick r:id="rId7"/>
              </a:rPr>
              <a:t>Flicker</a:t>
            </a:r>
            <a:endParaRPr lang="en-IE" sz="2400" dirty="0" smtClean="0"/>
          </a:p>
          <a:p>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23</a:t>
            </a:fld>
            <a:endParaRPr lang="es-ES" altLang="es-ES"/>
          </a:p>
        </p:txBody>
      </p:sp>
      <p:sp>
        <p:nvSpPr>
          <p:cNvPr id="5" name="Title 1"/>
          <p:cNvSpPr>
            <a:spLocks noGrp="1"/>
          </p:cNvSpPr>
          <p:nvPr>
            <p:ph type="title"/>
          </p:nvPr>
        </p:nvSpPr>
        <p:spPr>
          <a:xfrm>
            <a:off x="382040" y="1110211"/>
            <a:ext cx="5230480" cy="1143000"/>
          </a:xfrm>
        </p:spPr>
        <p:txBody>
          <a:bodyPr/>
          <a:lstStyle/>
          <a:p>
            <a:pPr algn="l"/>
            <a:r>
              <a:rPr lang="en-IE" sz="3200" b="1" dirty="0">
                <a:solidFill>
                  <a:srgbClr val="C00000"/>
                </a:solidFill>
              </a:rPr>
              <a:t>Web 2.0 </a:t>
            </a:r>
            <a:r>
              <a:rPr lang="en-IE" sz="3200" b="1" dirty="0" smtClean="0">
                <a:solidFill>
                  <a:srgbClr val="C00000"/>
                </a:solidFill>
              </a:rPr>
              <a:t>- Podcasting</a:t>
            </a:r>
            <a:endParaRPr lang="en-IE" sz="3200" dirty="0">
              <a:solidFill>
                <a:srgbClr val="C00000"/>
              </a:solidFill>
            </a:endParaRPr>
          </a:p>
        </p:txBody>
      </p:sp>
      <p:sp>
        <p:nvSpPr>
          <p:cNvPr id="6" name="TextBox 5"/>
          <p:cNvSpPr txBox="1"/>
          <p:nvPr/>
        </p:nvSpPr>
        <p:spPr>
          <a:xfrm>
            <a:off x="371606" y="2176658"/>
            <a:ext cx="5135576" cy="3539430"/>
          </a:xfrm>
          <a:prstGeom prst="rect">
            <a:avLst/>
          </a:prstGeom>
          <a:noFill/>
        </p:spPr>
        <p:txBody>
          <a:bodyPr wrap="square" rtlCol="0">
            <a:spAutoFit/>
          </a:bodyPr>
          <a:lstStyle/>
          <a:p>
            <a:r>
              <a:rPr lang="en-IE" sz="2800" b="1" dirty="0" smtClean="0"/>
              <a:t>Il Podcasting </a:t>
            </a:r>
            <a:r>
              <a:rPr lang="it-IT" sz="2800" dirty="0" smtClean="0"/>
              <a:t>è </a:t>
            </a:r>
            <a:r>
              <a:rPr lang="it-IT" sz="2800" dirty="0"/>
              <a:t>il processo per catturare un evento audio, una canzone, un discorso o un mix di suoni e caricarli come oggetti sonori digitali su un sito Web, un blog o un'altra banca di risorse</a:t>
            </a:r>
            <a:endParaRPr lang="en-IE" dirty="0"/>
          </a:p>
        </p:txBody>
      </p:sp>
      <p:sp>
        <p:nvSpPr>
          <p:cNvPr id="7" name="Content Placeholder 2"/>
          <p:cNvSpPr txBox="1">
            <a:spLocks/>
          </p:cNvSpPr>
          <p:nvPr/>
        </p:nvSpPr>
        <p:spPr bwMode="auto">
          <a:xfrm>
            <a:off x="5899759" y="2334317"/>
            <a:ext cx="6114820" cy="348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it-IT" dirty="0" smtClean="0"/>
              <a:t>2 </a:t>
            </a:r>
            <a:r>
              <a:rPr lang="it-IT" dirty="0"/>
              <a:t>minuti e 40 secondi di video online sul </a:t>
            </a:r>
            <a:r>
              <a:rPr lang="it-IT" dirty="0" err="1"/>
              <a:t>podcasting</a:t>
            </a:r>
            <a:r>
              <a:rPr lang="en-IE" dirty="0" smtClean="0"/>
              <a:t>; </a:t>
            </a:r>
          </a:p>
          <a:p>
            <a:pPr marL="0" indent="0" defTabSz="914400">
              <a:buFontTx/>
              <a:buNone/>
            </a:pPr>
            <a:r>
              <a:rPr lang="it-IT" sz="2000" i="1" dirty="0" smtClean="0"/>
              <a:t>Clicca </a:t>
            </a:r>
            <a:r>
              <a:rPr lang="it-IT" sz="2000" i="1" dirty="0"/>
              <a:t>su questo link o copialo nel tuo browser web</a:t>
            </a:r>
            <a:r>
              <a:rPr lang="en-IE" sz="2000" i="1" dirty="0" smtClean="0"/>
              <a:t>-</a:t>
            </a:r>
            <a:endParaRPr lang="en-IE" sz="2000" i="1" dirty="0" smtClean="0">
              <a:hlinkClick r:id="rId2"/>
            </a:endParaRPr>
          </a:p>
          <a:p>
            <a:r>
              <a:rPr lang="en-IE" dirty="0">
                <a:hlinkClick r:id="rId3"/>
              </a:rPr>
              <a:t>https://www.commoncraft.com/video/podcasting</a:t>
            </a:r>
            <a:endParaRPr lang="en-IE" dirty="0"/>
          </a:p>
          <a:p>
            <a:pPr defTabSz="914400"/>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24</a:t>
            </a:fld>
            <a:endParaRPr lang="es-ES" altLang="es-ES"/>
          </a:p>
        </p:txBody>
      </p:sp>
      <p:sp>
        <p:nvSpPr>
          <p:cNvPr id="5" name="Title 1"/>
          <p:cNvSpPr>
            <a:spLocks noGrp="1"/>
          </p:cNvSpPr>
          <p:nvPr>
            <p:ph type="title"/>
          </p:nvPr>
        </p:nvSpPr>
        <p:spPr>
          <a:xfrm>
            <a:off x="599307" y="1520114"/>
            <a:ext cx="7498914" cy="1015543"/>
          </a:xfrm>
        </p:spPr>
        <p:txBody>
          <a:bodyPr/>
          <a:lstStyle/>
          <a:p>
            <a:pPr algn="l"/>
            <a:r>
              <a:rPr lang="en-IE" sz="3200" b="1" dirty="0">
                <a:solidFill>
                  <a:srgbClr val="C00000"/>
                </a:solidFill>
              </a:rPr>
              <a:t>Web 2.0 </a:t>
            </a:r>
            <a:r>
              <a:rPr lang="en-IE" sz="3200" b="1" dirty="0" smtClean="0">
                <a:solidFill>
                  <a:srgbClr val="C00000"/>
                </a:solidFill>
              </a:rPr>
              <a:t>– Audio Podcasting</a:t>
            </a:r>
            <a:endParaRPr lang="en-IE" sz="3200" dirty="0">
              <a:solidFill>
                <a:srgbClr val="C00000"/>
              </a:solidFill>
            </a:endParaRPr>
          </a:p>
        </p:txBody>
      </p:sp>
      <p:sp>
        <p:nvSpPr>
          <p:cNvPr id="6" name="TextBox 5"/>
          <p:cNvSpPr txBox="1"/>
          <p:nvPr/>
        </p:nvSpPr>
        <p:spPr>
          <a:xfrm>
            <a:off x="609600" y="2462312"/>
            <a:ext cx="10972800" cy="3539430"/>
          </a:xfrm>
          <a:prstGeom prst="rect">
            <a:avLst/>
          </a:prstGeom>
          <a:noFill/>
        </p:spPr>
        <p:txBody>
          <a:bodyPr wrap="square" rtlCol="0">
            <a:spAutoFit/>
          </a:bodyPr>
          <a:lstStyle/>
          <a:p>
            <a:r>
              <a:rPr lang="it-IT" sz="2800" dirty="0" smtClean="0"/>
              <a:t>Se </a:t>
            </a:r>
            <a:r>
              <a:rPr lang="it-IT" sz="2800" dirty="0"/>
              <a:t>stai facendo un </a:t>
            </a:r>
            <a:r>
              <a:rPr lang="it-IT" sz="2800" dirty="0" err="1"/>
              <a:t>podcast</a:t>
            </a:r>
            <a:r>
              <a:rPr lang="it-IT" sz="2800" dirty="0"/>
              <a:t>, usa </a:t>
            </a:r>
            <a:r>
              <a:rPr lang="it-IT" sz="2800" dirty="0" err="1"/>
              <a:t>Audacity</a:t>
            </a:r>
            <a:r>
              <a:rPr lang="it-IT" sz="2800" dirty="0"/>
              <a:t> - un programma gratuito - per registrare e modificare registrazioni audio per un </a:t>
            </a:r>
            <a:r>
              <a:rPr lang="it-IT" sz="2800" dirty="0" err="1" smtClean="0"/>
              <a:t>podcast</a:t>
            </a:r>
            <a:r>
              <a:rPr lang="it-IT" sz="2800" dirty="0" smtClean="0"/>
              <a:t>.</a:t>
            </a:r>
            <a:endParaRPr lang="en-IE" sz="2800" dirty="0"/>
          </a:p>
          <a:p>
            <a:r>
              <a:rPr lang="en-IE" sz="2800" dirty="0" err="1" smtClean="0"/>
              <a:t>Vedi</a:t>
            </a:r>
            <a:r>
              <a:rPr lang="en-IE" sz="2800" dirty="0" smtClean="0"/>
              <a:t> </a:t>
            </a:r>
            <a:r>
              <a:rPr lang="en-IE" sz="2800" dirty="0">
                <a:hlinkClick r:id="rId2"/>
              </a:rPr>
              <a:t>https://sourceforge.net/projects/audacity</a:t>
            </a:r>
            <a:r>
              <a:rPr lang="en-IE" sz="2800" dirty="0" smtClean="0">
                <a:hlinkClick r:id="rId2"/>
              </a:rPr>
              <a:t>/</a:t>
            </a:r>
            <a:r>
              <a:rPr lang="en-IE" sz="2800" dirty="0" smtClean="0"/>
              <a:t> </a:t>
            </a:r>
          </a:p>
          <a:p>
            <a:endParaRPr lang="en-IE" sz="2800" dirty="0" smtClean="0"/>
          </a:p>
          <a:p>
            <a:r>
              <a:rPr lang="it-IT" sz="2800" dirty="0"/>
              <a:t>È possibile registrare l'audio mentre si è in movimento utilizzando un registratore digitale o il proprio telefono cellulare o </a:t>
            </a:r>
            <a:r>
              <a:rPr lang="it-IT" sz="2800" dirty="0" err="1"/>
              <a:t>tablet</a:t>
            </a:r>
            <a:endParaRPr lang="it-IT"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25</a:t>
            </a:fld>
            <a:endParaRPr lang="es-ES" altLang="es-ES"/>
          </a:p>
        </p:txBody>
      </p:sp>
      <p:sp>
        <p:nvSpPr>
          <p:cNvPr id="5" name="Title 1"/>
          <p:cNvSpPr>
            <a:spLocks noGrp="1"/>
          </p:cNvSpPr>
          <p:nvPr>
            <p:ph type="title"/>
          </p:nvPr>
        </p:nvSpPr>
        <p:spPr>
          <a:xfrm>
            <a:off x="407960" y="1236334"/>
            <a:ext cx="7185764" cy="940387"/>
          </a:xfrm>
        </p:spPr>
        <p:txBody>
          <a:bodyPr/>
          <a:lstStyle/>
          <a:p>
            <a:pPr algn="l"/>
            <a:r>
              <a:rPr lang="en-IE" sz="3200" b="1" dirty="0">
                <a:solidFill>
                  <a:srgbClr val="C00000"/>
                </a:solidFill>
              </a:rPr>
              <a:t>Web 2.0 </a:t>
            </a:r>
            <a:r>
              <a:rPr lang="en-IE" sz="3200" b="1" dirty="0" smtClean="0">
                <a:solidFill>
                  <a:srgbClr val="C00000"/>
                </a:solidFill>
              </a:rPr>
              <a:t>– Screen-casting</a:t>
            </a:r>
            <a:endParaRPr lang="en-IE" sz="3200" dirty="0">
              <a:solidFill>
                <a:srgbClr val="C00000"/>
              </a:solidFill>
            </a:endParaRPr>
          </a:p>
        </p:txBody>
      </p:sp>
      <p:sp>
        <p:nvSpPr>
          <p:cNvPr id="6" name="TextBox 5"/>
          <p:cNvSpPr txBox="1"/>
          <p:nvPr/>
        </p:nvSpPr>
        <p:spPr>
          <a:xfrm>
            <a:off x="346553" y="2190172"/>
            <a:ext cx="11498893" cy="3693319"/>
          </a:xfrm>
          <a:prstGeom prst="rect">
            <a:avLst/>
          </a:prstGeom>
          <a:noFill/>
        </p:spPr>
        <p:txBody>
          <a:bodyPr wrap="square" rtlCol="0">
            <a:spAutoFit/>
          </a:bodyPr>
          <a:lstStyle/>
          <a:p>
            <a:pPr marL="457200" indent="-457200">
              <a:buFont typeface="Arial" panose="020B0604020202020204" pitchFamily="34" charset="0"/>
              <a:buChar char="•"/>
            </a:pPr>
            <a:r>
              <a:rPr lang="en-IE" sz="2800" b="1" dirty="0" smtClean="0"/>
              <a:t>Lo screen cast </a:t>
            </a:r>
            <a:r>
              <a:rPr lang="it-IT" sz="2800" dirty="0"/>
              <a:t>è una registrazione digitale dell'output di uno schermo di computer che spesso contiene narrazione audio.</a:t>
            </a:r>
          </a:p>
          <a:p>
            <a:pPr marL="171450" indent="-171450">
              <a:buFont typeface="Arial" panose="020B0604020202020204" pitchFamily="34" charset="0"/>
              <a:buChar char="•"/>
            </a:pPr>
            <a:endParaRPr lang="en-IE" sz="1000" dirty="0" smtClean="0"/>
          </a:p>
          <a:p>
            <a:pPr marL="457200" indent="-457200">
              <a:buFont typeface="Arial" panose="020B0604020202020204" pitchFamily="34" charset="0"/>
              <a:buChar char="•"/>
            </a:pPr>
            <a:r>
              <a:rPr lang="it-IT" sz="2800" dirty="0"/>
              <a:t>La preparazione dello schermo richiede un computer con microfono e software di registrazione.</a:t>
            </a:r>
          </a:p>
          <a:p>
            <a:pPr marL="457200" indent="-457200">
              <a:buFont typeface="Arial" panose="020B0604020202020204" pitchFamily="34" charset="0"/>
              <a:buChar char="•"/>
            </a:pPr>
            <a:r>
              <a:rPr lang="it-IT" sz="2800" dirty="0" smtClean="0"/>
              <a:t>Alcuni </a:t>
            </a:r>
            <a:r>
              <a:rPr lang="it-IT" sz="2800" dirty="0"/>
              <a:t>software di registrazione includono </a:t>
            </a:r>
            <a:r>
              <a:rPr lang="it-IT" sz="2800" dirty="0" err="1"/>
              <a:t>Camtasia</a:t>
            </a:r>
            <a:r>
              <a:rPr lang="it-IT" sz="2800" dirty="0"/>
              <a:t> Studio, accattivante e </a:t>
            </a:r>
            <a:r>
              <a:rPr lang="it-IT" sz="2800" dirty="0" smtClean="0"/>
              <a:t>gradevole.</a:t>
            </a:r>
            <a:endParaRPr lang="en-IE" sz="1000" dirty="0" smtClean="0"/>
          </a:p>
          <a:p>
            <a:pPr marL="457200" indent="-457200">
              <a:buFont typeface="Arial" panose="020B0604020202020204" pitchFamily="34" charset="0"/>
              <a:buChar char="•"/>
            </a:pPr>
            <a:r>
              <a:rPr lang="it-IT" sz="2800" dirty="0"/>
              <a:t>Utilizzare il motore di ricerca nel sistema operativo del computer per trovare informazioni su uno di questi programmi</a:t>
            </a:r>
            <a:r>
              <a:rPr lang="it-IT" sz="2800" dirty="0" smtClean="0"/>
              <a:t>.</a:t>
            </a:r>
            <a:endParaRPr lang="it-IT" sz="28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lang="en-US" sz="3200" b="1" dirty="0">
              <a:solidFill>
                <a:srgbClr val="0B0AFD"/>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26</a:t>
            </a:fld>
            <a:endParaRPr lang="es-ES" altLang="es-ES"/>
          </a:p>
        </p:txBody>
      </p:sp>
      <p:sp>
        <p:nvSpPr>
          <p:cNvPr id="5" name="Title 1"/>
          <p:cNvSpPr>
            <a:spLocks noGrp="1"/>
          </p:cNvSpPr>
          <p:nvPr>
            <p:ph type="title"/>
          </p:nvPr>
        </p:nvSpPr>
        <p:spPr>
          <a:xfrm>
            <a:off x="648545" y="1378225"/>
            <a:ext cx="5494751" cy="890283"/>
          </a:xfrm>
        </p:spPr>
        <p:txBody>
          <a:bodyPr/>
          <a:lstStyle/>
          <a:p>
            <a:pPr algn="l"/>
            <a:r>
              <a:rPr lang="en-IE" sz="3200" b="1" dirty="0">
                <a:solidFill>
                  <a:srgbClr val="C00000"/>
                </a:solidFill>
              </a:rPr>
              <a:t>Web 2.0 – </a:t>
            </a:r>
            <a:r>
              <a:rPr lang="en-IE" sz="3200" b="1" dirty="0" smtClean="0">
                <a:solidFill>
                  <a:srgbClr val="C00000"/>
                </a:solidFill>
              </a:rPr>
              <a:t>You Tube</a:t>
            </a:r>
            <a:endParaRPr lang="en-IE" sz="3200" dirty="0">
              <a:solidFill>
                <a:srgbClr val="C00000"/>
              </a:solidFill>
            </a:endParaRPr>
          </a:p>
        </p:txBody>
      </p:sp>
      <p:sp>
        <p:nvSpPr>
          <p:cNvPr id="6" name="TextBox 5"/>
          <p:cNvSpPr txBox="1"/>
          <p:nvPr/>
        </p:nvSpPr>
        <p:spPr>
          <a:xfrm>
            <a:off x="338204" y="2590756"/>
            <a:ext cx="7386900" cy="2677656"/>
          </a:xfrm>
          <a:prstGeom prst="rect">
            <a:avLst/>
          </a:prstGeom>
          <a:noFill/>
        </p:spPr>
        <p:txBody>
          <a:bodyPr wrap="square" rtlCol="0">
            <a:spAutoFit/>
          </a:bodyPr>
          <a:lstStyle/>
          <a:p>
            <a:r>
              <a:rPr lang="en-IE" sz="2400" b="1" u="sng" dirty="0">
                <a:hlinkClick r:id="rId2"/>
              </a:rPr>
              <a:t>YouTube</a:t>
            </a:r>
            <a:r>
              <a:rPr lang="en-IE" sz="2400" dirty="0"/>
              <a:t> </a:t>
            </a:r>
            <a:r>
              <a:rPr lang="it-IT" sz="2400" dirty="0"/>
              <a:t>è un sito di </a:t>
            </a:r>
            <a:r>
              <a:rPr lang="it-IT" sz="2400" b="1" dirty="0"/>
              <a:t>condivisione video</a:t>
            </a:r>
            <a:r>
              <a:rPr lang="it-IT" sz="2400" dirty="0"/>
              <a:t> gratuito che rende facile la visione di video online. Puoi persino creare e caricare i tuoi video da condividere con gli altri. Originariamente creato nel 2005, </a:t>
            </a:r>
            <a:r>
              <a:rPr lang="it-IT" sz="2400" dirty="0" err="1"/>
              <a:t>YouTube</a:t>
            </a:r>
            <a:r>
              <a:rPr lang="it-IT" sz="2400" dirty="0"/>
              <a:t> è ora uno dei siti più popolari sul Web, con visitatori che guardano circa </a:t>
            </a:r>
            <a:r>
              <a:rPr lang="it-IT" sz="2400" b="1" dirty="0"/>
              <a:t>6 miliardi di ore </a:t>
            </a:r>
            <a:r>
              <a:rPr lang="it-IT" sz="2400" dirty="0"/>
              <a:t>di video al mese.</a:t>
            </a:r>
          </a:p>
        </p:txBody>
      </p:sp>
      <p:pic>
        <p:nvPicPr>
          <p:cNvPr id="7" name="Content Placeholder 3"/>
          <p:cNvPicPr>
            <a:picLocks noGrp="1" noChangeAspect="1"/>
          </p:cNvPicPr>
          <p:nvPr>
            <p:ph idx="1"/>
          </p:nvPr>
        </p:nvPicPr>
        <p:blipFill>
          <a:blip r:embed="rId3"/>
          <a:stretch>
            <a:fillRect/>
          </a:stretch>
        </p:blipFill>
        <p:spPr>
          <a:xfrm>
            <a:off x="7878041" y="2759403"/>
            <a:ext cx="4133850" cy="2076450"/>
          </a:xfrm>
          <a:prstGeom prst="rect">
            <a:avLst/>
          </a:prstGeom>
        </p:spPr>
      </p:pic>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7" name="Title 1"/>
          <p:cNvSpPr>
            <a:spLocks noGrp="1"/>
          </p:cNvSpPr>
          <p:nvPr>
            <p:ph type="title"/>
          </p:nvPr>
        </p:nvSpPr>
        <p:spPr>
          <a:xfrm>
            <a:off x="371677" y="1141741"/>
            <a:ext cx="5582434" cy="977965"/>
          </a:xfrm>
        </p:spPr>
        <p:txBody>
          <a:bodyPr/>
          <a:lstStyle/>
          <a:p>
            <a:pPr algn="l"/>
            <a:r>
              <a:rPr lang="en-IE" sz="3200" b="1" dirty="0">
                <a:solidFill>
                  <a:srgbClr val="C00000"/>
                </a:solidFill>
              </a:rPr>
              <a:t>Web 2.0 – </a:t>
            </a:r>
            <a:r>
              <a:rPr lang="en-IE" sz="3200" b="1" dirty="0" smtClean="0">
                <a:solidFill>
                  <a:srgbClr val="C00000"/>
                </a:solidFill>
              </a:rPr>
              <a:t>Blogging</a:t>
            </a:r>
            <a:endParaRPr lang="en-IE" sz="3200" dirty="0">
              <a:solidFill>
                <a:srgbClr val="C00000"/>
              </a:solidFill>
            </a:endParaRPr>
          </a:p>
        </p:txBody>
      </p:sp>
      <p:sp>
        <p:nvSpPr>
          <p:cNvPr id="8" name="TextBox 7"/>
          <p:cNvSpPr txBox="1"/>
          <p:nvPr/>
        </p:nvSpPr>
        <p:spPr>
          <a:xfrm>
            <a:off x="288099" y="2272959"/>
            <a:ext cx="5711867" cy="4154984"/>
          </a:xfrm>
          <a:prstGeom prst="rect">
            <a:avLst/>
          </a:prstGeom>
          <a:noFill/>
        </p:spPr>
        <p:txBody>
          <a:bodyPr wrap="square" rtlCol="0">
            <a:spAutoFit/>
          </a:bodyPr>
          <a:lstStyle/>
          <a:p>
            <a:r>
              <a:rPr lang="en-IE" sz="2400" b="1" dirty="0" smtClean="0"/>
              <a:t>Un blog </a:t>
            </a:r>
            <a:r>
              <a:rPr lang="en-IE" sz="2400" dirty="0" smtClean="0"/>
              <a:t>– </a:t>
            </a:r>
            <a:r>
              <a:rPr lang="it-IT" sz="2400" dirty="0"/>
              <a:t>abbreviazione di web log - è un tipo di pagina web con le voci dei </a:t>
            </a:r>
            <a:r>
              <a:rPr lang="it-IT" sz="2400" dirty="0" smtClean="0"/>
              <a:t>temi </a:t>
            </a:r>
            <a:r>
              <a:rPr lang="it-IT" sz="2400" dirty="0"/>
              <a:t>che mostrano per primi i più recenti</a:t>
            </a:r>
            <a:r>
              <a:rPr lang="it-IT" sz="2400" dirty="0" smtClean="0"/>
              <a:t>. </a:t>
            </a:r>
            <a:endParaRPr lang="it-IT" sz="2400" dirty="0"/>
          </a:p>
          <a:p>
            <a:r>
              <a:rPr lang="it-IT" sz="2400" dirty="0" smtClean="0"/>
              <a:t>Gli animali </a:t>
            </a:r>
            <a:r>
              <a:rPr lang="it-IT" sz="2400" dirty="0" smtClean="0"/>
              <a:t>ad </a:t>
            </a:r>
            <a:r>
              <a:rPr lang="it-IT" sz="2400" dirty="0" smtClean="0"/>
              <a:t>es. </a:t>
            </a:r>
            <a:r>
              <a:rPr lang="it-IT" sz="2400" dirty="0"/>
              <a:t>possono essere usati come diario personale o </a:t>
            </a:r>
            <a:r>
              <a:rPr lang="it-IT" sz="2400" dirty="0" smtClean="0"/>
              <a:t>per un </a:t>
            </a:r>
            <a:r>
              <a:rPr lang="it-IT" sz="2400" dirty="0"/>
              <a:t>sito promozionale. </a:t>
            </a:r>
            <a:r>
              <a:rPr lang="it-IT" sz="2400" dirty="0" smtClean="0"/>
              <a:t>I </a:t>
            </a:r>
            <a:r>
              <a:rPr lang="it-IT" sz="2400" dirty="0"/>
              <a:t>post di blog possono essere </a:t>
            </a:r>
            <a:r>
              <a:rPr lang="it-IT" sz="2400" dirty="0" smtClean="0"/>
              <a:t>«</a:t>
            </a:r>
            <a:r>
              <a:rPr lang="it-IT" sz="2400" dirty="0" err="1" smtClean="0"/>
              <a:t>taggati</a:t>
            </a:r>
            <a:r>
              <a:rPr lang="it-IT" sz="2400" dirty="0" smtClean="0"/>
              <a:t>» </a:t>
            </a:r>
            <a:r>
              <a:rPr lang="it-IT" sz="2400" dirty="0"/>
              <a:t>sono stati categorizzati con parole chiave per consentire il raggruppamento delle voci di rilascio</a:t>
            </a:r>
            <a:endParaRPr lang="en-IE" sz="2400" dirty="0" smtClean="0"/>
          </a:p>
        </p:txBody>
      </p:sp>
      <p:sp>
        <p:nvSpPr>
          <p:cNvPr id="9" name="Content Placeholder 2"/>
          <p:cNvSpPr txBox="1">
            <a:spLocks/>
          </p:cNvSpPr>
          <p:nvPr/>
        </p:nvSpPr>
        <p:spPr bwMode="auto">
          <a:xfrm>
            <a:off x="6100176" y="2140891"/>
            <a:ext cx="5651942" cy="368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it-IT" dirty="0"/>
              <a:t>Video online di 2 minuti e 58 secondi sul </a:t>
            </a:r>
            <a:r>
              <a:rPr lang="it-IT" dirty="0" smtClean="0"/>
              <a:t>«blogging»</a:t>
            </a:r>
            <a:r>
              <a:rPr lang="en-IE" dirty="0" smtClean="0"/>
              <a:t>; </a:t>
            </a:r>
          </a:p>
          <a:p>
            <a:pPr marL="0" indent="0" defTabSz="914400">
              <a:buFontTx/>
              <a:buNone/>
            </a:pPr>
            <a:r>
              <a:rPr lang="it-IT" sz="2000" i="1" dirty="0"/>
              <a:t>Clicca su questo link o copialo nel tuo browser web -</a:t>
            </a:r>
          </a:p>
          <a:p>
            <a:pPr marL="0" indent="0">
              <a:buNone/>
            </a:pPr>
            <a:r>
              <a:rPr lang="en-IE" dirty="0" smtClean="0">
                <a:hlinkClick r:id="rId2"/>
              </a:rPr>
              <a:t>https</a:t>
            </a:r>
            <a:r>
              <a:rPr lang="en-IE" dirty="0">
                <a:hlinkClick r:id="rId2"/>
              </a:rPr>
              <a:t>://</a:t>
            </a:r>
            <a:r>
              <a:rPr lang="en-IE" dirty="0" smtClean="0">
                <a:hlinkClick r:id="rId2"/>
              </a:rPr>
              <a:t>www.youtube.com/watch?v=NN2I1pWXjXI</a:t>
            </a:r>
            <a:endParaRPr lang="en-IE" dirty="0"/>
          </a:p>
        </p:txBody>
      </p:sp>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28</a:t>
            </a:fld>
            <a:endParaRPr lang="es-ES" altLang="es-ES"/>
          </a:p>
        </p:txBody>
      </p:sp>
      <p:sp>
        <p:nvSpPr>
          <p:cNvPr id="5" name="Title 1"/>
          <p:cNvSpPr>
            <a:spLocks noGrp="1"/>
          </p:cNvSpPr>
          <p:nvPr>
            <p:ph type="title"/>
          </p:nvPr>
        </p:nvSpPr>
        <p:spPr>
          <a:xfrm>
            <a:off x="547472" y="1409755"/>
            <a:ext cx="7298499" cy="915335"/>
          </a:xfrm>
        </p:spPr>
        <p:txBody>
          <a:bodyPr/>
          <a:lstStyle/>
          <a:p>
            <a:pPr algn="l"/>
            <a:r>
              <a:rPr lang="en-IE" sz="3200" b="1" dirty="0">
                <a:solidFill>
                  <a:srgbClr val="C00000"/>
                </a:solidFill>
              </a:rPr>
              <a:t>Web 2.0 </a:t>
            </a:r>
            <a:r>
              <a:rPr lang="en-IE" sz="3200" b="1" dirty="0" smtClean="0">
                <a:solidFill>
                  <a:srgbClr val="C00000"/>
                </a:solidFill>
              </a:rPr>
              <a:t>– </a:t>
            </a:r>
            <a:r>
              <a:rPr lang="en-IE" sz="3200" b="1" dirty="0" err="1" smtClean="0">
                <a:solidFill>
                  <a:srgbClr val="C00000"/>
                </a:solidFill>
              </a:rPr>
              <a:t>Cos’è</a:t>
            </a:r>
            <a:r>
              <a:rPr lang="en-IE" sz="3200" b="1" dirty="0" smtClean="0">
                <a:solidFill>
                  <a:srgbClr val="C00000"/>
                </a:solidFill>
              </a:rPr>
              <a:t> Wiki</a:t>
            </a:r>
            <a:r>
              <a:rPr lang="en-IE" sz="3200" b="1" dirty="0">
                <a:solidFill>
                  <a:srgbClr val="C00000"/>
                </a:solidFill>
              </a:rPr>
              <a:t>?</a:t>
            </a:r>
            <a:endParaRPr lang="en-IE" sz="3200" dirty="0">
              <a:solidFill>
                <a:srgbClr val="C00000"/>
              </a:solidFill>
            </a:endParaRPr>
          </a:p>
        </p:txBody>
      </p:sp>
      <p:sp>
        <p:nvSpPr>
          <p:cNvPr id="6" name="TextBox 5"/>
          <p:cNvSpPr txBox="1"/>
          <p:nvPr/>
        </p:nvSpPr>
        <p:spPr>
          <a:xfrm>
            <a:off x="609600" y="2592156"/>
            <a:ext cx="5060514" cy="2246769"/>
          </a:xfrm>
          <a:prstGeom prst="rect">
            <a:avLst/>
          </a:prstGeom>
          <a:noFill/>
        </p:spPr>
        <p:txBody>
          <a:bodyPr wrap="square" rtlCol="0">
            <a:spAutoFit/>
          </a:bodyPr>
          <a:lstStyle/>
          <a:p>
            <a:r>
              <a:rPr lang="en-IE" sz="2800" b="1" dirty="0" smtClean="0"/>
              <a:t>Wiki </a:t>
            </a:r>
            <a:r>
              <a:rPr lang="en-IE" sz="2800" dirty="0" smtClean="0"/>
              <a:t>– </a:t>
            </a:r>
            <a:r>
              <a:rPr lang="it-IT" sz="2800" dirty="0" smtClean="0"/>
              <a:t>è </a:t>
            </a:r>
            <a:r>
              <a:rPr lang="it-IT" sz="2800" dirty="0"/>
              <a:t>una pagina Web collaborativa che consente a più utenti di portare a un contenuto di modifica direttamente sulla pagina</a:t>
            </a:r>
          </a:p>
        </p:txBody>
      </p:sp>
      <p:sp>
        <p:nvSpPr>
          <p:cNvPr id="7" name="Content Placeholder 2"/>
          <p:cNvSpPr txBox="1">
            <a:spLocks/>
          </p:cNvSpPr>
          <p:nvPr/>
        </p:nvSpPr>
        <p:spPr bwMode="auto">
          <a:xfrm>
            <a:off x="6279810" y="2311643"/>
            <a:ext cx="5482224" cy="351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it-IT" dirty="0" smtClean="0"/>
              <a:t>Video </a:t>
            </a:r>
            <a:r>
              <a:rPr lang="it-IT" dirty="0"/>
              <a:t>online di 3 minuti e 52 secondi su </a:t>
            </a:r>
            <a:r>
              <a:rPr lang="it-IT" dirty="0" err="1"/>
              <a:t>Wiki</a:t>
            </a:r>
            <a:r>
              <a:rPr lang="en-IE" dirty="0" smtClean="0"/>
              <a:t>; </a:t>
            </a:r>
          </a:p>
          <a:p>
            <a:pPr marL="0" indent="0" defTabSz="914400">
              <a:buFontTx/>
              <a:buNone/>
            </a:pPr>
            <a:r>
              <a:rPr lang="it-IT" sz="2000" i="1" dirty="0"/>
              <a:t>Clicca su questo link o copialo nel tuo browser web -</a:t>
            </a:r>
          </a:p>
          <a:p>
            <a:pPr marL="0" indent="0">
              <a:buNone/>
            </a:pPr>
            <a:r>
              <a:rPr lang="en-IE" dirty="0" smtClean="0">
                <a:hlinkClick r:id="rId2"/>
              </a:rPr>
              <a:t>https</a:t>
            </a:r>
            <a:r>
              <a:rPr lang="en-IE" dirty="0">
                <a:hlinkClick r:id="rId2"/>
              </a:rPr>
              <a:t>://www.youtube.com/watch?v=-dnL00TdmLY</a:t>
            </a:r>
            <a:endParaRPr lang="en-IE"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43850" y="3043443"/>
            <a:ext cx="4248150" cy="2933700"/>
          </a:xfrm>
          <a:prstGeom prst="rect">
            <a:avLst/>
          </a:prstGeom>
        </p:spPr>
      </p:pic>
      <p:sp>
        <p:nvSpPr>
          <p:cNvPr id="4" name="Slide Number Placeholder 3"/>
          <p:cNvSpPr>
            <a:spLocks noGrp="1"/>
          </p:cNvSpPr>
          <p:nvPr>
            <p:ph type="sldNum" sz="quarter" idx="12"/>
          </p:nvPr>
        </p:nvSpPr>
        <p:spPr/>
        <p:txBody>
          <a:bodyPr/>
          <a:lstStyle/>
          <a:p>
            <a:fld id="{A7AD32EF-B744-4512-A6AB-C39B4880BDB1}" type="slidenum">
              <a:rPr lang="es-ES" altLang="es-ES" smtClean="0"/>
              <a:pPr/>
              <a:t>29</a:t>
            </a:fld>
            <a:endParaRPr lang="es-ES" altLang="es-ES"/>
          </a:p>
        </p:txBody>
      </p:sp>
      <p:sp>
        <p:nvSpPr>
          <p:cNvPr id="5" name="Title 1"/>
          <p:cNvSpPr>
            <a:spLocks noGrp="1"/>
          </p:cNvSpPr>
          <p:nvPr>
            <p:ph type="title"/>
          </p:nvPr>
        </p:nvSpPr>
        <p:spPr>
          <a:xfrm>
            <a:off x="428908" y="1315162"/>
            <a:ext cx="11127216" cy="1143000"/>
          </a:xfrm>
        </p:spPr>
        <p:txBody>
          <a:bodyPr/>
          <a:lstStyle/>
          <a:p>
            <a:pPr algn="l"/>
            <a:r>
              <a:rPr lang="it-IT" sz="3200" b="1" dirty="0" smtClean="0">
                <a:solidFill>
                  <a:srgbClr val="C00000"/>
                </a:solidFill>
              </a:rPr>
              <a:t>Riassunto sull’Introduzione </a:t>
            </a:r>
            <a:r>
              <a:rPr lang="it-IT" sz="3200" b="1" dirty="0">
                <a:solidFill>
                  <a:srgbClr val="C00000"/>
                </a:solidFill>
              </a:rPr>
              <a:t>agli strumenti del Web 2.0 per gli imprenditori rurali</a:t>
            </a:r>
          </a:p>
        </p:txBody>
      </p:sp>
      <p:sp>
        <p:nvSpPr>
          <p:cNvPr id="6" name="TextBox 5"/>
          <p:cNvSpPr txBox="1"/>
          <p:nvPr/>
        </p:nvSpPr>
        <p:spPr>
          <a:xfrm>
            <a:off x="283181" y="2772533"/>
            <a:ext cx="7828767" cy="3416320"/>
          </a:xfrm>
          <a:prstGeom prst="rect">
            <a:avLst/>
          </a:prstGeom>
          <a:noFill/>
        </p:spPr>
        <p:txBody>
          <a:bodyPr wrap="square" rtlCol="0">
            <a:spAutoFit/>
          </a:bodyPr>
          <a:lstStyle/>
          <a:p>
            <a:r>
              <a:rPr lang="it-IT" sz="2400" dirty="0" smtClean="0"/>
              <a:t>I </a:t>
            </a:r>
            <a:r>
              <a:rPr lang="it-IT" sz="2400" dirty="0"/>
              <a:t>programmi Internet del Web 2.0 ti consentono come imprenditore rurale (il produttore) di interagire (pubblicare) con il tuo pubblico (altri produttori, agenzie di supporto e clienti) in modo efficiente ed efficace</a:t>
            </a:r>
            <a:r>
              <a:rPr lang="en-IE" sz="2400" dirty="0" smtClean="0"/>
              <a:t>.</a:t>
            </a:r>
          </a:p>
          <a:p>
            <a:endParaRPr lang="en-IE" sz="2400" dirty="0" smtClean="0"/>
          </a:p>
          <a:p>
            <a:r>
              <a:rPr lang="it-IT" sz="2400" dirty="0"/>
              <a:t>Consente inoltre al pubblico di rispondere come </a:t>
            </a:r>
            <a:r>
              <a:rPr lang="it-IT" sz="2400" dirty="0" smtClean="0"/>
              <a:t>«revisori», </a:t>
            </a:r>
            <a:r>
              <a:rPr lang="it-IT" sz="2400" dirty="0"/>
              <a:t>con </a:t>
            </a:r>
            <a:r>
              <a:rPr lang="it-IT" sz="2400" dirty="0" smtClean="0"/>
              <a:t>dei feedback </a:t>
            </a:r>
            <a:r>
              <a:rPr lang="it-IT" sz="2400" dirty="0"/>
              <a:t>per aiutarti a sviluppare la tua attività e i tuoi </a:t>
            </a:r>
            <a:r>
              <a:rPr lang="it-IT" sz="2400" dirty="0" smtClean="0"/>
              <a:t>prodotti/servizi</a:t>
            </a:r>
            <a:r>
              <a:rPr lang="it-IT" sz="2400" dirty="0"/>
              <a:t>.</a:t>
            </a: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lang="en-US" sz="3200" b="1" dirty="0">
              <a:solidFill>
                <a:srgbClr val="0B0AFD"/>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9757202" cy="3819645"/>
          </a:xfrm>
        </p:spPr>
        <p:txBody>
          <a:bodyPr/>
          <a:lstStyle/>
          <a:p>
            <a:pPr marL="0" indent="0" algn="ctr">
              <a:lnSpc>
                <a:spcPct val="150000"/>
              </a:lnSpc>
              <a:buNone/>
            </a:pPr>
            <a:r>
              <a:rPr lang="it-IT" dirty="0"/>
              <a:t>Questa unità delineerà le conoscenze e le competenze online di base che un microimprenditore dovrebbe avere</a:t>
            </a: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70" y="1354574"/>
            <a:ext cx="3409648" cy="584775"/>
          </a:xfrm>
          <a:prstGeom prst="rect">
            <a:avLst/>
          </a:prstGeom>
        </p:spPr>
        <p:txBody>
          <a:bodyPr wrap="square">
            <a:spAutoFit/>
          </a:bodyPr>
          <a:lstStyle/>
          <a:p>
            <a:r>
              <a:rPr lang="en-IE" sz="3200" b="1" dirty="0" err="1" smtClean="0">
                <a:solidFill>
                  <a:srgbClr val="990000"/>
                </a:solidFill>
              </a:rPr>
              <a:t>Scopo</a:t>
            </a:r>
            <a:r>
              <a:rPr lang="en-IE" sz="3200" b="1" dirty="0" smtClean="0">
                <a:solidFill>
                  <a:srgbClr val="990000"/>
                </a:solidFill>
              </a:rPr>
              <a:t> </a:t>
            </a:r>
            <a:r>
              <a:rPr lang="en-IE" sz="3200" b="1" dirty="0" err="1" smtClean="0">
                <a:solidFill>
                  <a:srgbClr val="990000"/>
                </a:solidFill>
              </a:rPr>
              <a:t>dell’unità</a:t>
            </a:r>
            <a:endParaRPr lang="el-GR" sz="3200" b="1" dirty="0" smtClean="0">
              <a:solidFill>
                <a:srgbClr val="990000"/>
              </a:solidFill>
            </a:endParaRPr>
          </a:p>
        </p:txBody>
      </p:sp>
      <p:sp>
        <p:nvSpPr>
          <p:cNvPr id="8"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a:defRPr/>
            </a:pPr>
            <a:r>
              <a:rPr lang="en-US" sz="3200" b="1" dirty="0" err="1">
                <a:solidFill>
                  <a:srgbClr val="0B0AFD"/>
                </a:solidFill>
              </a:rPr>
              <a:t>Alfabetizzazione</a:t>
            </a:r>
            <a:r>
              <a:rPr lang="en-US" sz="3200" b="1" dirty="0">
                <a:solidFill>
                  <a:srgbClr val="0B0AFD"/>
                </a:solidFill>
              </a:rPr>
              <a:t> online </a:t>
            </a:r>
            <a:br>
              <a:rPr lang="en-US" sz="3200" b="1" dirty="0">
                <a:solidFill>
                  <a:srgbClr val="0B0AFD"/>
                </a:solidFill>
              </a:rPr>
            </a:br>
            <a:r>
              <a:rPr lang="en-US" sz="3200" b="1" dirty="0">
                <a:solidFill>
                  <a:srgbClr val="0B0AFD"/>
                </a:solidFill>
              </a:rPr>
              <a:t>per </a:t>
            </a:r>
            <a:r>
              <a:rPr lang="en-US" sz="3200" b="1" dirty="0" err="1">
                <a:solidFill>
                  <a:srgbClr val="0B0AFD"/>
                </a:solidFill>
              </a:rPr>
              <a:t>microimprenditori</a:t>
            </a:r>
            <a:endParaRPr lang="en-US" sz="3200" b="1" dirty="0">
              <a:solidFill>
                <a:srgbClr val="0B0AFD"/>
              </a:solidFill>
            </a:endParaRPr>
          </a:p>
        </p:txBody>
      </p:sp>
    </p:spTree>
    <p:extLst>
      <p:ext uri="{BB962C8B-B14F-4D97-AF65-F5344CB8AC3E}">
        <p14:creationId xmlns:p14="http://schemas.microsoft.com/office/powerpoint/2010/main" val="1131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smtClean="0">
                <a:solidFill>
                  <a:srgbClr val="990000"/>
                </a:solidFill>
              </a:rPr>
              <a:t>Grazie per l’attenzione </a:t>
            </a:r>
            <a:r>
              <a:rPr lang="en-US" altLang="es-ES" sz="4800" b="1" dirty="0" smtClean="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smtClean="0">
                <a:solidFill>
                  <a:srgbClr val="0B0AFD"/>
                </a:solidFill>
              </a:rPr>
              <a:t>Fine del Modulo</a:t>
            </a:r>
            <a:endParaRPr lang="en-US" altLang="es-ES" sz="3600" dirty="0">
              <a:solidFill>
                <a:srgbClr val="0B0AFD"/>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685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err="1" smtClean="0"/>
              <a:t>Alla</a:t>
            </a:r>
            <a:r>
              <a:rPr lang="en-IE" sz="2800" b="1" dirty="0" smtClean="0"/>
              <a:t> fine di </a:t>
            </a:r>
            <a:r>
              <a:rPr lang="en-IE" sz="2800" b="1" dirty="0" err="1" smtClean="0"/>
              <a:t>questo</a:t>
            </a:r>
            <a:r>
              <a:rPr lang="en-IE" sz="2800" b="1" dirty="0" smtClean="0"/>
              <a:t> modulo </a:t>
            </a:r>
            <a:r>
              <a:rPr lang="en-IE" sz="2800" b="1" u="sng" dirty="0" err="1" smtClean="0">
                <a:solidFill>
                  <a:srgbClr val="003366"/>
                </a:solidFill>
              </a:rPr>
              <a:t>sarete</a:t>
            </a:r>
            <a:r>
              <a:rPr lang="en-IE" sz="2800" b="1" u="sng" dirty="0" smtClean="0">
                <a:solidFill>
                  <a:srgbClr val="003366"/>
                </a:solidFill>
              </a:rPr>
              <a:t> in </a:t>
            </a:r>
            <a:r>
              <a:rPr lang="en-IE" sz="2800" b="1" u="sng" dirty="0" err="1" smtClean="0">
                <a:solidFill>
                  <a:srgbClr val="003366"/>
                </a:solidFill>
              </a:rPr>
              <a:t>grado</a:t>
            </a:r>
            <a:r>
              <a:rPr lang="en-IE" sz="2800" b="1" u="sng" dirty="0" smtClean="0">
                <a:solidFill>
                  <a:srgbClr val="003366"/>
                </a:solidFill>
              </a:rPr>
              <a:t> di:</a:t>
            </a:r>
            <a:endParaRPr lang="en-IE" sz="2800" b="1" u="sng" dirty="0">
              <a:solidFill>
                <a:srgbClr val="003366"/>
              </a:solidFill>
            </a:endParaRPr>
          </a:p>
          <a:p>
            <a:pPr marL="514350" indent="-514350">
              <a:lnSpc>
                <a:spcPct val="150000"/>
              </a:lnSpc>
              <a:buFont typeface="+mj-lt"/>
              <a:buAutoNum type="arabicPeriod"/>
            </a:pPr>
            <a:r>
              <a:rPr lang="it-IT" sz="2800" b="1" dirty="0" smtClean="0"/>
              <a:t>Spiegare </a:t>
            </a:r>
            <a:r>
              <a:rPr lang="it-IT" sz="2800" b="1" dirty="0"/>
              <a:t>cos'è l'ICT e il Web 2.0</a:t>
            </a:r>
            <a:r>
              <a:rPr lang="it-IT" sz="2800" b="1" dirty="0" smtClean="0"/>
              <a:t>.</a:t>
            </a:r>
          </a:p>
          <a:p>
            <a:pPr marL="514350" indent="-514350">
              <a:lnSpc>
                <a:spcPct val="150000"/>
              </a:lnSpc>
              <a:buFont typeface="+mj-lt"/>
              <a:buAutoNum type="arabicPeriod"/>
            </a:pPr>
            <a:r>
              <a:rPr lang="it-IT" sz="2800" b="1" dirty="0" smtClean="0"/>
              <a:t>Conoscenza </a:t>
            </a:r>
            <a:r>
              <a:rPr lang="it-IT" sz="2800" b="1" dirty="0"/>
              <a:t>degli strumenti </a:t>
            </a:r>
            <a:r>
              <a:rPr lang="it-IT" sz="2800" b="1" dirty="0" smtClean="0"/>
              <a:t>base </a:t>
            </a:r>
            <a:r>
              <a:rPr lang="it-IT" sz="2800" b="1" dirty="0"/>
              <a:t>di Internet - </a:t>
            </a:r>
            <a:r>
              <a:rPr lang="it-IT" sz="2800" b="1" dirty="0" smtClean="0"/>
              <a:t>utili </a:t>
            </a:r>
            <a:r>
              <a:rPr lang="it-IT" sz="2800" b="1" dirty="0"/>
              <a:t>per l'imprenditore rurale</a:t>
            </a:r>
            <a:r>
              <a:rPr lang="it-IT" sz="2800" b="1" dirty="0" smtClean="0"/>
              <a:t>.</a:t>
            </a:r>
          </a:p>
          <a:p>
            <a:pPr marL="514350" indent="-514350">
              <a:lnSpc>
                <a:spcPct val="150000"/>
              </a:lnSpc>
              <a:buFont typeface="+mj-lt"/>
              <a:buAutoNum type="arabicPeriod"/>
            </a:pPr>
            <a:r>
              <a:rPr lang="it-IT" sz="2800" b="1" dirty="0" smtClean="0"/>
              <a:t>Scoprire le </a:t>
            </a:r>
            <a:r>
              <a:rPr lang="it-IT" sz="2800" b="1" dirty="0"/>
              <a:t>possibilità del web per l'imprenditore rurale.</a:t>
            </a:r>
            <a:endParaRPr lang="en-US" sz="2800"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6515139" cy="584775"/>
          </a:xfrm>
          <a:prstGeom prst="rect">
            <a:avLst/>
          </a:prstGeom>
        </p:spPr>
        <p:txBody>
          <a:bodyPr wrap="square">
            <a:spAutoFit/>
          </a:bodyPr>
          <a:lstStyle/>
          <a:p>
            <a:r>
              <a:rPr lang="es-ES" altLang="es-ES" sz="3200" b="1" dirty="0" smtClean="0">
                <a:solidFill>
                  <a:srgbClr val="990000"/>
                </a:solidFill>
              </a:rPr>
              <a:t>Risultati </a:t>
            </a:r>
            <a:r>
              <a:rPr lang="es-ES" altLang="es-ES" sz="3200" b="1" dirty="0">
                <a:solidFill>
                  <a:srgbClr val="990000"/>
                </a:solidFill>
              </a:rPr>
              <a:t>di apprendimento attesi</a:t>
            </a:r>
            <a:endParaRPr lang="el-GR" sz="3200" dirty="0">
              <a:solidFill>
                <a:srgbClr val="990000"/>
              </a:solidFill>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9841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6" name="Title 1"/>
          <p:cNvSpPr>
            <a:spLocks noGrp="1"/>
          </p:cNvSpPr>
          <p:nvPr>
            <p:ph type="title"/>
          </p:nvPr>
        </p:nvSpPr>
        <p:spPr>
          <a:xfrm>
            <a:off x="734843" y="1279418"/>
            <a:ext cx="10758219" cy="1304904"/>
          </a:xfrm>
        </p:spPr>
        <p:txBody>
          <a:bodyPr/>
          <a:lstStyle/>
          <a:p>
            <a:pPr algn="l"/>
            <a:r>
              <a:rPr lang="it-IT" sz="3200" b="1" dirty="0" smtClean="0">
                <a:solidFill>
                  <a:srgbClr val="C00000"/>
                </a:solidFill>
              </a:rPr>
              <a:t>Cos'è </a:t>
            </a:r>
            <a:r>
              <a:rPr lang="it-IT" sz="3200" b="1" dirty="0">
                <a:solidFill>
                  <a:srgbClr val="C00000"/>
                </a:solidFill>
              </a:rPr>
              <a:t>una tecnologia </a:t>
            </a:r>
            <a:r>
              <a:rPr lang="it-IT" sz="3200" b="1" dirty="0" smtClean="0">
                <a:solidFill>
                  <a:srgbClr val="C00000"/>
                </a:solidFill>
              </a:rPr>
              <a:t>di informazione </a:t>
            </a:r>
            <a:r>
              <a:rPr lang="it-IT" sz="3200" b="1" dirty="0">
                <a:solidFill>
                  <a:srgbClr val="C00000"/>
                </a:solidFill>
              </a:rPr>
              <a:t>e </a:t>
            </a:r>
            <a:r>
              <a:rPr lang="it-IT" sz="3200" b="1" dirty="0" smtClean="0">
                <a:solidFill>
                  <a:srgbClr val="C00000"/>
                </a:solidFill>
              </a:rPr>
              <a:t>comunicazione (ICT</a:t>
            </a:r>
            <a:r>
              <a:rPr lang="it-IT" sz="3200" b="1" dirty="0">
                <a:solidFill>
                  <a:srgbClr val="C00000"/>
                </a:solidFill>
              </a:rPr>
              <a:t>)?</a:t>
            </a:r>
            <a:endParaRPr lang="en-IE" sz="3200" b="1" dirty="0">
              <a:solidFill>
                <a:srgbClr val="C00000"/>
              </a:solidFill>
            </a:endParaRPr>
          </a:p>
        </p:txBody>
      </p:sp>
      <p:sp>
        <p:nvSpPr>
          <p:cNvPr id="8" name="TextBox 7"/>
          <p:cNvSpPr txBox="1"/>
          <p:nvPr/>
        </p:nvSpPr>
        <p:spPr>
          <a:xfrm>
            <a:off x="761999" y="2805858"/>
            <a:ext cx="10584873" cy="3144451"/>
          </a:xfrm>
          <a:prstGeom prst="rect">
            <a:avLst/>
          </a:prstGeom>
          <a:noFill/>
        </p:spPr>
        <p:txBody>
          <a:bodyPr wrap="square" rtlCol="0">
            <a:spAutoFit/>
          </a:bodyPr>
          <a:lstStyle/>
          <a:p>
            <a:pPr>
              <a:lnSpc>
                <a:spcPts val="3360"/>
              </a:lnSpc>
            </a:pPr>
            <a:r>
              <a:rPr lang="it-IT" sz="2800" b="1" dirty="0" smtClean="0"/>
              <a:t>Tecnologie </a:t>
            </a:r>
            <a:r>
              <a:rPr lang="it-IT" sz="2800" b="1" dirty="0"/>
              <a:t>di informazione e comunicazione</a:t>
            </a:r>
            <a:r>
              <a:rPr lang="en-IE" sz="2800" dirty="0"/>
              <a:t> (</a:t>
            </a:r>
            <a:r>
              <a:rPr lang="en-IE" sz="2800" b="1" dirty="0" smtClean="0"/>
              <a:t>ICT</a:t>
            </a:r>
            <a:r>
              <a:rPr lang="en-IE" sz="2800" dirty="0" smtClean="0"/>
              <a:t>) </a:t>
            </a:r>
            <a:r>
              <a:rPr lang="it-IT" sz="2800" dirty="0" smtClean="0"/>
              <a:t>è </a:t>
            </a:r>
            <a:r>
              <a:rPr lang="it-IT" sz="2800" dirty="0"/>
              <a:t>un termine esteso per </a:t>
            </a:r>
            <a:r>
              <a:rPr lang="it-IT" sz="2800" dirty="0" smtClean="0"/>
              <a:t>la tecnologia </a:t>
            </a:r>
            <a:r>
              <a:rPr lang="it-IT" sz="2800" dirty="0"/>
              <a:t>dell'informazione (IT) che sottolinea le comunicazioni unificate e l'integrazione di telecomunicazioni (linee telefoniche e </a:t>
            </a:r>
            <a:r>
              <a:rPr lang="it-IT" sz="2800" dirty="0" smtClean="0"/>
              <a:t>wireless</a:t>
            </a:r>
            <a:r>
              <a:rPr lang="it-IT" sz="2800" dirty="0"/>
              <a:t>), computer (</a:t>
            </a:r>
            <a:r>
              <a:rPr lang="it-IT" sz="2800" i="1" dirty="0"/>
              <a:t>software</a:t>
            </a:r>
            <a:r>
              <a:rPr lang="it-IT" sz="2800" dirty="0"/>
              <a:t>, </a:t>
            </a:r>
            <a:r>
              <a:rPr lang="it-IT" sz="2800" i="1" dirty="0" err="1"/>
              <a:t>middleware</a:t>
            </a:r>
            <a:r>
              <a:rPr lang="it-IT" sz="2800" dirty="0"/>
              <a:t>, </a:t>
            </a:r>
            <a:r>
              <a:rPr lang="it-IT" sz="2800" i="1" dirty="0" err="1"/>
              <a:t>storage</a:t>
            </a:r>
            <a:r>
              <a:rPr lang="it-IT" sz="2800" dirty="0"/>
              <a:t>) e sistemi audiovisivi, per consentire agli utenti di accedere, </a:t>
            </a:r>
            <a:r>
              <a:rPr lang="it-IT" sz="2800" dirty="0" smtClean="0"/>
              <a:t>archiviare, </a:t>
            </a:r>
            <a:r>
              <a:rPr lang="it-IT" sz="2800" dirty="0"/>
              <a:t>trasmettere e manipolare le informazioni.</a:t>
            </a:r>
            <a:endParaRPr lang="en-IE" sz="2800" dirty="0"/>
          </a:p>
        </p:txBody>
      </p:sp>
    </p:spTree>
    <p:extLst>
      <p:ext uri="{BB962C8B-B14F-4D97-AF65-F5344CB8AC3E}">
        <p14:creationId xmlns:p14="http://schemas.microsoft.com/office/powerpoint/2010/main" val="3187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5" name="Title 1"/>
          <p:cNvSpPr>
            <a:spLocks noGrp="1"/>
          </p:cNvSpPr>
          <p:nvPr>
            <p:ph type="title"/>
          </p:nvPr>
        </p:nvSpPr>
        <p:spPr>
          <a:xfrm>
            <a:off x="818620" y="1263652"/>
            <a:ext cx="6688899" cy="864296"/>
          </a:xfrm>
        </p:spPr>
        <p:txBody>
          <a:bodyPr/>
          <a:lstStyle/>
          <a:p>
            <a:pPr algn="l"/>
            <a:r>
              <a:rPr lang="en-US" sz="3200" b="1" dirty="0" smtClean="0">
                <a:solidFill>
                  <a:srgbClr val="C00000"/>
                </a:solidFill>
              </a:rPr>
              <a:t>A </a:t>
            </a:r>
            <a:r>
              <a:rPr lang="en-US" sz="3200" b="1" dirty="0" err="1" smtClean="0">
                <a:solidFill>
                  <a:srgbClr val="C00000"/>
                </a:solidFill>
              </a:rPr>
              <a:t>cosa</a:t>
            </a:r>
            <a:r>
              <a:rPr lang="en-US" sz="3200" b="1" dirty="0" smtClean="0">
                <a:solidFill>
                  <a:srgbClr val="C00000"/>
                </a:solidFill>
              </a:rPr>
              <a:t> serve </a:t>
            </a:r>
            <a:r>
              <a:rPr lang="en-US" sz="3200" b="1" dirty="0" err="1" smtClean="0">
                <a:solidFill>
                  <a:srgbClr val="C00000"/>
                </a:solidFill>
              </a:rPr>
              <a:t>l’I</a:t>
            </a:r>
            <a:r>
              <a:rPr lang="en-IE" sz="3200" b="1" dirty="0" smtClean="0">
                <a:solidFill>
                  <a:srgbClr val="C00000"/>
                </a:solidFill>
              </a:rPr>
              <a:t>CT</a:t>
            </a:r>
            <a:r>
              <a:rPr lang="en-US" sz="3200" b="1" dirty="0" smtClean="0">
                <a:solidFill>
                  <a:srgbClr val="C00000"/>
                </a:solidFill>
              </a:rPr>
              <a:t>?</a:t>
            </a:r>
            <a:endParaRPr lang="en-IE" sz="3200" b="1" dirty="0">
              <a:solidFill>
                <a:srgbClr val="C00000"/>
              </a:solidFill>
            </a:endParaRPr>
          </a:p>
        </p:txBody>
      </p:sp>
      <p:sp>
        <p:nvSpPr>
          <p:cNvPr id="6" name="TextBox 5"/>
          <p:cNvSpPr txBox="1"/>
          <p:nvPr/>
        </p:nvSpPr>
        <p:spPr>
          <a:xfrm>
            <a:off x="893618" y="2248600"/>
            <a:ext cx="10131136" cy="3662541"/>
          </a:xfrm>
          <a:prstGeom prst="rect">
            <a:avLst/>
          </a:prstGeom>
          <a:noFill/>
        </p:spPr>
        <p:txBody>
          <a:bodyPr wrap="square" rtlCol="0">
            <a:spAutoFit/>
          </a:bodyPr>
          <a:lstStyle/>
          <a:p>
            <a:r>
              <a:rPr lang="en-IE" sz="2800" b="1" dirty="0"/>
              <a:t>ICT</a:t>
            </a:r>
            <a:r>
              <a:rPr lang="en-IE" sz="2800" dirty="0"/>
              <a:t> </a:t>
            </a:r>
            <a:r>
              <a:rPr lang="it-IT" sz="2800" dirty="0" smtClean="0"/>
              <a:t>è </a:t>
            </a:r>
            <a:r>
              <a:rPr lang="it-IT" sz="2800" dirty="0"/>
              <a:t>la tecnologia richiesta per l'elaborazione delle informazioni, in particolare l'uso di dispositivi di comunicazione elettronica e applicazioni software per convertire, archiviare, proteggere, elaborare, trasmettere e recuperare informazioni da qualsiasi luogo e in qualsiasi momento.</a:t>
            </a:r>
            <a:endParaRPr lang="en-IE" sz="2800" dirty="0"/>
          </a:p>
          <a:p>
            <a:endParaRPr lang="en-IE" sz="1600" dirty="0" smtClean="0"/>
          </a:p>
          <a:p>
            <a:r>
              <a:rPr lang="en-IE" sz="1600" dirty="0" smtClean="0"/>
              <a:t>Fonte</a:t>
            </a:r>
            <a:r>
              <a:rPr lang="en-IE" sz="1600" dirty="0" smtClean="0"/>
              <a:t>: Aten </a:t>
            </a:r>
            <a:r>
              <a:rPr lang="en-IE" sz="1600" dirty="0" err="1" smtClean="0"/>
              <a:t>Kecik</a:t>
            </a:r>
            <a:r>
              <a:rPr lang="en-IE" sz="1600" dirty="0" smtClean="0"/>
              <a:t> </a:t>
            </a:r>
            <a:r>
              <a:rPr lang="en-IE" sz="1600" dirty="0" err="1" smtClean="0"/>
              <a:t>su</a:t>
            </a:r>
            <a:r>
              <a:rPr lang="en-IE" sz="1600" dirty="0"/>
              <a:t> </a:t>
            </a:r>
            <a:r>
              <a:rPr lang="en-IE" sz="1600" dirty="0" smtClean="0">
                <a:hlinkClick r:id="rId2"/>
              </a:rPr>
              <a:t>https</a:t>
            </a:r>
            <a:r>
              <a:rPr lang="en-IE" sz="1600" dirty="0">
                <a:hlinkClick r:id="rId2"/>
              </a:rPr>
              <a:t>://</a:t>
            </a:r>
            <a:r>
              <a:rPr lang="en-IE" sz="1600" dirty="0" smtClean="0">
                <a:hlinkClick r:id="rId2"/>
              </a:rPr>
              <a:t>www.slideshare.net/kechieq?utm_campaign=profiletracking&amp;utm_medium=sssite&amp;utm_source=ssslideview</a:t>
            </a:r>
            <a:r>
              <a:rPr lang="en-IE" sz="1600" dirty="0" smtClean="0"/>
              <a:t> </a:t>
            </a:r>
            <a:endParaRPr lang="en-IE" sz="1600" dirty="0"/>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815535"/>
            <a:ext cx="10972800" cy="1143000"/>
          </a:xfrm>
        </p:spPr>
        <p:txBody>
          <a:bodyPr/>
          <a:lstStyle/>
          <a:p>
            <a:pPr algn="l"/>
            <a:r>
              <a:rPr lang="en-IE" sz="3200" b="1" dirty="0" err="1" smtClean="0">
                <a:solidFill>
                  <a:srgbClr val="C00000"/>
                </a:solidFill>
              </a:rPr>
              <a:t>Gli</a:t>
            </a:r>
            <a:r>
              <a:rPr lang="en-IE" sz="3200" b="1" dirty="0" smtClean="0">
                <a:solidFill>
                  <a:srgbClr val="C00000"/>
                </a:solidFill>
              </a:rPr>
              <a:t> ICT </a:t>
            </a:r>
            <a:r>
              <a:rPr lang="en-IE" sz="3200" b="1" dirty="0" err="1" smtClean="0">
                <a:solidFill>
                  <a:srgbClr val="C00000"/>
                </a:solidFill>
              </a:rPr>
              <a:t>forniscono</a:t>
            </a:r>
            <a:r>
              <a:rPr lang="en-IE" sz="3200" b="1" dirty="0" smtClean="0">
                <a:solidFill>
                  <a:srgbClr val="C00000"/>
                </a:solidFill>
              </a:rPr>
              <a:t> ….</a:t>
            </a:r>
            <a:endParaRPr lang="en-IE" sz="3200" b="1" dirty="0">
              <a:solidFill>
                <a:srgbClr val="C00000"/>
              </a:solidFill>
            </a:endParaRP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5" name="TextBox 4"/>
          <p:cNvSpPr txBox="1"/>
          <p:nvPr/>
        </p:nvSpPr>
        <p:spPr>
          <a:xfrm>
            <a:off x="363682" y="1874672"/>
            <a:ext cx="11650897" cy="4216539"/>
          </a:xfrm>
          <a:prstGeom prst="rect">
            <a:avLst/>
          </a:prstGeom>
          <a:noFill/>
        </p:spPr>
        <p:txBody>
          <a:bodyPr wrap="square" rtlCol="0">
            <a:spAutoFit/>
          </a:bodyPr>
          <a:lstStyle/>
          <a:p>
            <a:r>
              <a:rPr lang="en-IE" sz="2400" b="1" dirty="0" err="1" smtClean="0"/>
              <a:t>Informazioni</a:t>
            </a:r>
            <a:r>
              <a:rPr lang="en-IE" sz="2400" dirty="0" smtClean="0"/>
              <a:t> </a:t>
            </a:r>
            <a:r>
              <a:rPr lang="it-IT" sz="2400" dirty="0"/>
              <a:t>si riferisce alle loro conoscenze ottenute dalla lettura, dall'indagine, dallo studio o dalla ricerca. Le informazioni sono diventate sempre più centrali per una vita produttiva che ha dato origine al termine Information Age</a:t>
            </a:r>
            <a:r>
              <a:rPr lang="it-IT" sz="2400" dirty="0" smtClean="0"/>
              <a:t>.</a:t>
            </a:r>
          </a:p>
          <a:p>
            <a:endParaRPr lang="en-IE" sz="1400" dirty="0" smtClean="0"/>
          </a:p>
          <a:p>
            <a:r>
              <a:rPr lang="en-IE" sz="2400" b="1" dirty="0" err="1" smtClean="0"/>
              <a:t>Comunicazione</a:t>
            </a:r>
            <a:r>
              <a:rPr lang="en-IE" sz="2400" dirty="0" smtClean="0"/>
              <a:t> </a:t>
            </a:r>
            <a:r>
              <a:rPr lang="it-IT" sz="2400" dirty="0" smtClean="0"/>
              <a:t>e </a:t>
            </a:r>
            <a:r>
              <a:rPr lang="it-IT" sz="2400" dirty="0" smtClean="0"/>
              <a:t>trasmissione </a:t>
            </a:r>
            <a:r>
              <a:rPr lang="it-IT" sz="2400" dirty="0"/>
              <a:t>di messaggi - un processo attraverso il quale le informazioni vengono scambiate tra individui che usano simboli (segno o interazioni verbali). La comunicazione è essenziale per acquisire </a:t>
            </a:r>
            <a:r>
              <a:rPr lang="it-IT" sz="2400" dirty="0" smtClean="0"/>
              <a:t>conoscenza</a:t>
            </a:r>
            <a:r>
              <a:rPr lang="it-IT" sz="2400" dirty="0" smtClean="0"/>
              <a:t>.</a:t>
            </a:r>
          </a:p>
          <a:p>
            <a:endParaRPr lang="en-IE" sz="1400" dirty="0" smtClean="0"/>
          </a:p>
          <a:p>
            <a:r>
              <a:rPr lang="en-IE" sz="2400" b="1" dirty="0" err="1" smtClean="0"/>
              <a:t>Tecnologia</a:t>
            </a:r>
            <a:r>
              <a:rPr lang="en-IE" sz="2400" dirty="0" smtClean="0"/>
              <a:t> </a:t>
            </a:r>
            <a:r>
              <a:rPr lang="it-IT" sz="2400" dirty="0"/>
              <a:t>è l'uso di conoscenze scientifiche, esperienza e risorse per creare processi e prodotti che soddisfano i bisogni umani. </a:t>
            </a:r>
            <a:r>
              <a:rPr lang="it-IT" sz="2400" dirty="0" smtClean="0"/>
              <a:t>Anche la </a:t>
            </a:r>
            <a:r>
              <a:rPr lang="it-IT" sz="2400" dirty="0"/>
              <a:t>comunicazione è migliorata attraverso la tecnologia.</a:t>
            </a:r>
            <a:endParaRPr lang="en-IE" sz="2800" dirty="0"/>
          </a:p>
        </p:txBody>
      </p:sp>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5" name="Title 1"/>
          <p:cNvSpPr>
            <a:spLocks noGrp="1"/>
          </p:cNvSpPr>
          <p:nvPr>
            <p:ph type="title"/>
          </p:nvPr>
        </p:nvSpPr>
        <p:spPr>
          <a:xfrm>
            <a:off x="536018" y="1067045"/>
            <a:ext cx="10731061" cy="1143000"/>
          </a:xfrm>
        </p:spPr>
        <p:txBody>
          <a:bodyPr/>
          <a:lstStyle/>
          <a:p>
            <a:pPr algn="l"/>
            <a:r>
              <a:rPr lang="it-IT" sz="3200" b="1" dirty="0">
                <a:solidFill>
                  <a:srgbClr val="C00000"/>
                </a:solidFill>
              </a:rPr>
              <a:t>La conoscenza come </a:t>
            </a:r>
            <a:r>
              <a:rPr lang="it-IT" sz="3200" b="1" dirty="0" smtClean="0">
                <a:solidFill>
                  <a:srgbClr val="C00000"/>
                </a:solidFill>
              </a:rPr>
              <a:t>risorsa </a:t>
            </a:r>
            <a:r>
              <a:rPr lang="it-IT" sz="3200" b="1" dirty="0">
                <a:solidFill>
                  <a:srgbClr val="C00000"/>
                </a:solidFill>
              </a:rPr>
              <a:t>per l'imprenditore rurale</a:t>
            </a:r>
            <a:endParaRPr lang="en-IE" sz="3200" b="1" dirty="0">
              <a:solidFill>
                <a:srgbClr val="C00000"/>
              </a:solidFill>
            </a:endParaRPr>
          </a:p>
        </p:txBody>
      </p:sp>
      <p:sp>
        <p:nvSpPr>
          <p:cNvPr id="6" name="TextBox 5"/>
          <p:cNvSpPr txBox="1"/>
          <p:nvPr/>
        </p:nvSpPr>
        <p:spPr>
          <a:xfrm>
            <a:off x="536018" y="2009804"/>
            <a:ext cx="5248406" cy="4154984"/>
          </a:xfrm>
          <a:prstGeom prst="rect">
            <a:avLst/>
          </a:prstGeom>
          <a:noFill/>
        </p:spPr>
        <p:txBody>
          <a:bodyPr wrap="square" rtlCol="0">
            <a:spAutoFit/>
          </a:bodyPr>
          <a:lstStyle/>
          <a:p>
            <a:r>
              <a:rPr lang="en-IE" sz="2400" b="1" dirty="0" err="1" smtClean="0"/>
              <a:t>Proprietà</a:t>
            </a:r>
            <a:r>
              <a:rPr lang="en-IE" sz="2400" b="1" dirty="0" smtClean="0"/>
              <a:t> </a:t>
            </a:r>
            <a:r>
              <a:rPr lang="en-IE" sz="2400" b="1" dirty="0" err="1" smtClean="0"/>
              <a:t>Intellettuale</a:t>
            </a:r>
            <a:r>
              <a:rPr lang="en-IE" sz="2400" b="1" dirty="0" smtClean="0"/>
              <a:t> </a:t>
            </a:r>
            <a:r>
              <a:rPr lang="it-IT" sz="2400" dirty="0"/>
              <a:t>le leggi sono necessarie per stabilire e salvaguardare la proprietà intellettuale </a:t>
            </a:r>
            <a:r>
              <a:rPr lang="it-IT" sz="2400" dirty="0" smtClean="0"/>
              <a:t>– ossia l'opera </a:t>
            </a:r>
            <a:r>
              <a:rPr lang="it-IT" sz="2400" dirty="0"/>
              <a:t>creata da inventori, autori e artisti.</a:t>
            </a:r>
            <a:endParaRPr lang="en-IE" sz="2400" dirty="0" smtClean="0"/>
          </a:p>
          <a:p>
            <a:endParaRPr lang="en-IE" sz="2400" dirty="0" smtClean="0"/>
          </a:p>
          <a:p>
            <a:r>
              <a:rPr lang="it-IT" sz="2400" dirty="0" smtClean="0"/>
              <a:t>Le </a:t>
            </a:r>
            <a:r>
              <a:rPr lang="it-IT" sz="2400" dirty="0"/>
              <a:t>leggi sulla proprietà intellettuale sono particolarmente necessarie oggi poiché le aziende continuano a espandersi a livello globale</a:t>
            </a:r>
            <a:endParaRPr lang="en-IE" sz="2400" dirty="0" smtClean="0"/>
          </a:p>
        </p:txBody>
      </p:sp>
      <p:sp>
        <p:nvSpPr>
          <p:cNvPr id="7" name="TextBox 6"/>
          <p:cNvSpPr txBox="1"/>
          <p:nvPr/>
        </p:nvSpPr>
        <p:spPr>
          <a:xfrm>
            <a:off x="6547949" y="1968768"/>
            <a:ext cx="5092880" cy="4196020"/>
          </a:xfrm>
          <a:prstGeom prst="rect">
            <a:avLst/>
          </a:prstGeom>
          <a:noFill/>
        </p:spPr>
        <p:txBody>
          <a:bodyPr wrap="square" rtlCol="0">
            <a:spAutoFit/>
          </a:bodyPr>
          <a:lstStyle/>
          <a:p>
            <a:pPr>
              <a:lnSpc>
                <a:spcPts val="4000"/>
              </a:lnSpc>
            </a:pPr>
            <a:r>
              <a:rPr lang="it-IT" sz="2400" dirty="0"/>
              <a:t>Esistono quattro tipi di protezione della proprietà intellettuale:</a:t>
            </a:r>
          </a:p>
          <a:p>
            <a:pPr>
              <a:lnSpc>
                <a:spcPts val="4000"/>
              </a:lnSpc>
            </a:pPr>
            <a:r>
              <a:rPr lang="it-IT" sz="2400" dirty="0" smtClean="0"/>
              <a:t>1. Brevetti </a:t>
            </a:r>
            <a:r>
              <a:rPr lang="it-IT" sz="2400" dirty="0"/>
              <a:t>per invenzione</a:t>
            </a:r>
          </a:p>
          <a:p>
            <a:pPr>
              <a:lnSpc>
                <a:spcPts val="4000"/>
              </a:lnSpc>
            </a:pPr>
            <a:r>
              <a:rPr lang="it-IT" sz="2400" dirty="0" smtClean="0"/>
              <a:t>2. Marchi </a:t>
            </a:r>
            <a:r>
              <a:rPr lang="it-IT" sz="2400" dirty="0"/>
              <a:t>di fabbrica per l'identità del marchio</a:t>
            </a:r>
          </a:p>
          <a:p>
            <a:pPr>
              <a:lnSpc>
                <a:spcPts val="4000"/>
              </a:lnSpc>
            </a:pPr>
            <a:r>
              <a:rPr lang="it-IT" sz="2400" dirty="0" smtClean="0"/>
              <a:t>3. Disegni </a:t>
            </a:r>
            <a:r>
              <a:rPr lang="it-IT" sz="2400" dirty="0"/>
              <a:t>per l'aspetto del prodotto, </a:t>
            </a:r>
            <a:r>
              <a:rPr lang="it-IT" sz="2400" dirty="0" smtClean="0"/>
              <a:t>e </a:t>
            </a:r>
          </a:p>
          <a:p>
            <a:pPr>
              <a:lnSpc>
                <a:spcPts val="4000"/>
              </a:lnSpc>
            </a:pPr>
            <a:r>
              <a:rPr lang="it-IT" sz="2400" dirty="0" smtClean="0"/>
              <a:t>4. Copyright </a:t>
            </a:r>
            <a:r>
              <a:rPr lang="it-IT" sz="2400" dirty="0"/>
              <a:t>per materiali</a:t>
            </a:r>
            <a:endParaRPr lang="en-IE" sz="2400" dirty="0"/>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9</a:t>
            </a:fld>
            <a:endParaRPr lang="es-ES" altLang="es-ES"/>
          </a:p>
        </p:txBody>
      </p:sp>
      <p:sp>
        <p:nvSpPr>
          <p:cNvPr id="5" name="Title 1"/>
          <p:cNvSpPr>
            <a:spLocks noGrp="1"/>
          </p:cNvSpPr>
          <p:nvPr>
            <p:ph type="title"/>
          </p:nvPr>
        </p:nvSpPr>
        <p:spPr>
          <a:xfrm>
            <a:off x="404642" y="905278"/>
            <a:ext cx="10972800" cy="1143000"/>
          </a:xfrm>
        </p:spPr>
        <p:txBody>
          <a:bodyPr/>
          <a:lstStyle/>
          <a:p>
            <a:pPr algn="l"/>
            <a:r>
              <a:rPr lang="it-IT" sz="3200" b="1" dirty="0">
                <a:solidFill>
                  <a:srgbClr val="C00000"/>
                </a:solidFill>
              </a:rPr>
              <a:t>Cosa possono fare le </a:t>
            </a:r>
            <a:r>
              <a:rPr lang="it-IT" sz="3200" b="1" dirty="0" smtClean="0">
                <a:solidFill>
                  <a:srgbClr val="C00000"/>
                </a:solidFill>
              </a:rPr>
              <a:t>ICT?</a:t>
            </a:r>
            <a:endParaRPr lang="en-IE" sz="3200" b="1" dirty="0">
              <a:solidFill>
                <a:srgbClr val="C00000"/>
              </a:solidFill>
            </a:endParaRPr>
          </a:p>
        </p:txBody>
      </p:sp>
      <p:sp>
        <p:nvSpPr>
          <p:cNvPr id="6" name="TextBox 5"/>
          <p:cNvSpPr txBox="1"/>
          <p:nvPr/>
        </p:nvSpPr>
        <p:spPr>
          <a:xfrm>
            <a:off x="438412" y="2032253"/>
            <a:ext cx="8968636" cy="4431983"/>
          </a:xfrm>
          <a:prstGeom prst="rect">
            <a:avLst/>
          </a:prstGeom>
          <a:noFill/>
        </p:spPr>
        <p:txBody>
          <a:bodyPr wrap="square" rtlCol="0">
            <a:spAutoFit/>
          </a:bodyPr>
          <a:lstStyle/>
          <a:p>
            <a:pPr>
              <a:lnSpc>
                <a:spcPct val="150000"/>
              </a:lnSpc>
            </a:pPr>
            <a:r>
              <a:rPr lang="en-IE" sz="2800" dirty="0" smtClean="0"/>
              <a:t>Le ICT </a:t>
            </a:r>
            <a:r>
              <a:rPr lang="en-IE" sz="2800" dirty="0" err="1" smtClean="0"/>
              <a:t>possono</a:t>
            </a:r>
            <a:r>
              <a:rPr lang="en-IE" sz="2800" dirty="0" smtClean="0"/>
              <a:t> …</a:t>
            </a:r>
          </a:p>
          <a:p>
            <a:pPr marL="514350" indent="-514350">
              <a:lnSpc>
                <a:spcPts val="3600"/>
              </a:lnSpc>
              <a:buFont typeface="+mj-lt"/>
              <a:buAutoNum type="arabicPeriod"/>
            </a:pPr>
            <a:r>
              <a:rPr lang="en-IE" sz="2800" dirty="0" err="1" smtClean="0"/>
              <a:t>Aumentare</a:t>
            </a:r>
            <a:r>
              <a:rPr lang="en-IE" sz="2800" dirty="0" smtClean="0"/>
              <a:t> </a:t>
            </a:r>
            <a:r>
              <a:rPr lang="en-IE" sz="2800" dirty="0"/>
              <a:t>la </a:t>
            </a:r>
            <a:r>
              <a:rPr lang="en-IE" sz="2800" dirty="0" err="1"/>
              <a:t>capacità</a:t>
            </a:r>
            <a:r>
              <a:rPr lang="en-IE" sz="2800" dirty="0"/>
              <a:t> </a:t>
            </a:r>
            <a:r>
              <a:rPr lang="en-IE" sz="2800" dirty="0" err="1" smtClean="0"/>
              <a:t>professionale</a:t>
            </a:r>
            <a:endParaRPr lang="en-IE" sz="2800" dirty="0" smtClean="0"/>
          </a:p>
          <a:p>
            <a:pPr marL="514350" indent="-514350">
              <a:lnSpc>
                <a:spcPts val="3600"/>
              </a:lnSpc>
              <a:buFont typeface="+mj-lt"/>
              <a:buAutoNum type="arabicPeriod"/>
            </a:pPr>
            <a:r>
              <a:rPr lang="en-IE" sz="2800" dirty="0" err="1" smtClean="0"/>
              <a:t>Diversificare</a:t>
            </a:r>
            <a:r>
              <a:rPr lang="en-IE" sz="2800" dirty="0" smtClean="0"/>
              <a:t> la </a:t>
            </a:r>
            <a:r>
              <a:rPr lang="en-IE" sz="2800" dirty="0" err="1" smtClean="0"/>
              <a:t>conoscenza</a:t>
            </a:r>
            <a:endParaRPr lang="en-IE" sz="2800" dirty="0" smtClean="0"/>
          </a:p>
          <a:p>
            <a:pPr marL="514350" indent="-514350">
              <a:lnSpc>
                <a:spcPts val="3600"/>
              </a:lnSpc>
              <a:buFont typeface="+mj-lt"/>
              <a:buAutoNum type="arabicPeriod"/>
            </a:pPr>
            <a:r>
              <a:rPr lang="it-IT" sz="2800" dirty="0" smtClean="0"/>
              <a:t>Sviluppare </a:t>
            </a:r>
            <a:r>
              <a:rPr lang="it-IT" sz="2800" dirty="0"/>
              <a:t>competenze per ingegnerizzare </a:t>
            </a:r>
            <a:r>
              <a:rPr lang="it-IT" sz="2800" dirty="0" smtClean="0"/>
              <a:t>l'innovazione</a:t>
            </a:r>
          </a:p>
          <a:p>
            <a:pPr marL="514350" indent="-514350">
              <a:lnSpc>
                <a:spcPts val="3600"/>
              </a:lnSpc>
              <a:buFont typeface="+mj-lt"/>
              <a:buAutoNum type="arabicPeriod"/>
            </a:pPr>
            <a:r>
              <a:rPr lang="it-IT" sz="2800" dirty="0"/>
              <a:t>Aumentare il potenziale occupazionale e </a:t>
            </a:r>
            <a:r>
              <a:rPr lang="it-IT" sz="2800" dirty="0" smtClean="0"/>
              <a:t>autonomo</a:t>
            </a:r>
          </a:p>
          <a:p>
            <a:pPr marL="514350" indent="-514350">
              <a:lnSpc>
                <a:spcPts val="3600"/>
              </a:lnSpc>
              <a:buFont typeface="+mj-lt"/>
              <a:buAutoNum type="arabicPeriod"/>
            </a:pPr>
            <a:r>
              <a:rPr lang="it-IT" sz="2800" dirty="0" smtClean="0"/>
              <a:t>Ridurre </a:t>
            </a:r>
            <a:r>
              <a:rPr lang="it-IT" sz="2800" dirty="0"/>
              <a:t>l'impatto della distanza dalla posizione di consumo</a:t>
            </a:r>
            <a:endParaRPr lang="en-IE" sz="2800" dirty="0"/>
          </a:p>
        </p:txBody>
      </p:sp>
      <p:sp>
        <p:nvSpPr>
          <p:cNvPr id="7" name="Rectangle 6"/>
          <p:cNvSpPr/>
          <p:nvPr/>
        </p:nvSpPr>
        <p:spPr>
          <a:xfrm>
            <a:off x="9407048" y="4938406"/>
            <a:ext cx="2438588" cy="1200329"/>
          </a:xfrm>
          <a:prstGeom prst="rect">
            <a:avLst/>
          </a:prstGeom>
        </p:spPr>
        <p:txBody>
          <a:bodyPr wrap="square">
            <a:spAutoFit/>
          </a:bodyPr>
          <a:lstStyle/>
          <a:p>
            <a:r>
              <a:rPr lang="en-IE" dirty="0" err="1" smtClean="0">
                <a:solidFill>
                  <a:srgbClr val="504C48"/>
                </a:solidFill>
                <a:latin typeface="Helvetica Neue"/>
              </a:rPr>
              <a:t>Modificato</a:t>
            </a:r>
            <a:r>
              <a:rPr lang="en-IE" dirty="0" smtClean="0">
                <a:solidFill>
                  <a:srgbClr val="504C48"/>
                </a:solidFill>
                <a:latin typeface="Helvetica Neue"/>
              </a:rPr>
              <a:t> </a:t>
            </a:r>
            <a:r>
              <a:rPr lang="en-IE" dirty="0" err="1" smtClean="0">
                <a:solidFill>
                  <a:srgbClr val="504C48"/>
                </a:solidFill>
                <a:latin typeface="Helvetica Neue"/>
              </a:rPr>
              <a:t>dalla</a:t>
            </a:r>
            <a:r>
              <a:rPr lang="en-IE" dirty="0" smtClean="0">
                <a:solidFill>
                  <a:srgbClr val="504C48"/>
                </a:solidFill>
                <a:latin typeface="Helvetica Neue"/>
              </a:rPr>
              <a:t> Fonte: </a:t>
            </a:r>
          </a:p>
          <a:p>
            <a:r>
              <a:rPr lang="en-IE" dirty="0" err="1" smtClean="0">
                <a:solidFill>
                  <a:srgbClr val="504C48"/>
                </a:solidFill>
                <a:latin typeface="Helvetica Neue"/>
              </a:rPr>
              <a:t>Junaid</a:t>
            </a:r>
            <a:r>
              <a:rPr lang="en-IE" dirty="0" smtClean="0">
                <a:solidFill>
                  <a:srgbClr val="504C48"/>
                </a:solidFill>
                <a:latin typeface="Helvetica Neue"/>
              </a:rPr>
              <a:t> </a:t>
            </a:r>
            <a:r>
              <a:rPr lang="en-IE" dirty="0" err="1" smtClean="0">
                <a:solidFill>
                  <a:srgbClr val="504C48"/>
                </a:solidFill>
                <a:latin typeface="Helvetica Neue"/>
              </a:rPr>
              <a:t>Qadir</a:t>
            </a:r>
            <a:r>
              <a:rPr lang="en-IE" dirty="0" smtClean="0">
                <a:solidFill>
                  <a:srgbClr val="504C48"/>
                </a:solidFill>
                <a:latin typeface="Helvetica Neue"/>
              </a:rPr>
              <a:t>, </a:t>
            </a:r>
            <a:r>
              <a:rPr lang="en-IE" dirty="0" err="1" smtClean="0">
                <a:solidFill>
                  <a:srgbClr val="504C48"/>
                </a:solidFill>
                <a:latin typeface="Helvetica Neue"/>
              </a:rPr>
              <a:t>Fondamentali</a:t>
            </a:r>
            <a:r>
              <a:rPr lang="en-IE" dirty="0" smtClean="0">
                <a:solidFill>
                  <a:srgbClr val="504C48"/>
                </a:solidFill>
                <a:latin typeface="Helvetica Neue"/>
              </a:rPr>
              <a:t> </a:t>
            </a:r>
            <a:r>
              <a:rPr lang="en-IE" dirty="0" err="1" smtClean="0">
                <a:solidFill>
                  <a:srgbClr val="504C48"/>
                </a:solidFill>
                <a:latin typeface="Helvetica Neue"/>
              </a:rPr>
              <a:t>dell’ICT</a:t>
            </a:r>
            <a:endParaRPr lang="en-IE" b="0" i="0" dirty="0">
              <a:solidFill>
                <a:srgbClr val="504C48"/>
              </a:solidFill>
              <a:effectLst/>
              <a:latin typeface="Helvetica Neue"/>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latin typeface="+mj-lt"/>
                <a:ea typeface="+mj-ea"/>
                <a:cs typeface="+mj-cs"/>
              </a:rPr>
              <a:t>Alfabetizzazione</a:t>
            </a:r>
            <a:r>
              <a:rPr lang="en-US" sz="3200" b="1" dirty="0">
                <a:solidFill>
                  <a:srgbClr val="0B0AFD"/>
                </a:solidFill>
                <a:latin typeface="+mj-lt"/>
                <a:ea typeface="+mj-ea"/>
                <a:cs typeface="+mj-cs"/>
              </a:rPr>
              <a:t> online </a:t>
            </a:r>
            <a:br>
              <a:rPr lang="en-US" sz="3200" b="1" dirty="0">
                <a:solidFill>
                  <a:srgbClr val="0B0AFD"/>
                </a:solidFill>
                <a:latin typeface="+mj-lt"/>
                <a:ea typeface="+mj-ea"/>
                <a:cs typeface="+mj-cs"/>
              </a:rPr>
            </a:br>
            <a:r>
              <a:rPr lang="en-US" sz="3200" b="1" dirty="0">
                <a:solidFill>
                  <a:srgbClr val="0B0AFD"/>
                </a:solidFill>
                <a:latin typeface="+mj-lt"/>
                <a:ea typeface="+mj-ea"/>
                <a:cs typeface="+mj-cs"/>
              </a:rPr>
              <a:t>per </a:t>
            </a:r>
            <a:r>
              <a:rPr lang="en-US" sz="3200" b="1" dirty="0" err="1">
                <a:solidFill>
                  <a:srgbClr val="0B0AFD"/>
                </a:solidFill>
                <a:latin typeface="+mj-lt"/>
                <a:ea typeface="+mj-ea"/>
                <a:cs typeface="+mj-cs"/>
              </a:rPr>
              <a:t>microimprenditori</a:t>
            </a:r>
            <a:endParaRPr kumimoji="0" lang="en-IE"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Module template">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template</Template>
  <TotalTime>0</TotalTime>
  <Words>1346</Words>
  <Application>Microsoft Office PowerPoint</Application>
  <PresentationFormat>Widescreen</PresentationFormat>
  <Paragraphs>194</Paragraphs>
  <Slides>30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Century Gothic</vt:lpstr>
      <vt:lpstr>Helvetica Neue</vt:lpstr>
      <vt:lpstr>Verdana</vt:lpstr>
      <vt:lpstr>Wingdings</vt:lpstr>
      <vt:lpstr>Module template</vt:lpstr>
      <vt:lpstr>Modulo No 9: Alfabetizzazione informatica per microimprese rurali </vt:lpstr>
      <vt:lpstr>Presentazione standard di PowerPoint</vt:lpstr>
      <vt:lpstr>Alfabetizzazione online  per microimprenditori</vt:lpstr>
      <vt:lpstr>Presentazione standard di PowerPoint</vt:lpstr>
      <vt:lpstr>Cos'è una tecnologia di informazione e comunicazione (ICT)?</vt:lpstr>
      <vt:lpstr>A cosa serve l’ICT?</vt:lpstr>
      <vt:lpstr>Gli ICT forniscono ….</vt:lpstr>
      <vt:lpstr>La conoscenza come risorsa per l'imprenditore rurale</vt:lpstr>
      <vt:lpstr>Cosa possono fare le ICT?</vt:lpstr>
      <vt:lpstr> Terminologia e strumenti ICT rilevanti per l'imprenditore rurale</vt:lpstr>
      <vt:lpstr> Dispositivi personali, multiutente e incorporati?</vt:lpstr>
      <vt:lpstr>Presentazione standard di PowerPoint</vt:lpstr>
      <vt:lpstr>Cos’è un Sistema Operativo?</vt:lpstr>
      <vt:lpstr>Cos’è un Web browser?</vt:lpstr>
      <vt:lpstr>La differenza tra un browser Web e un motore di ricerca?</vt:lpstr>
      <vt:lpstr>Come proteggere il tuo pc da un malware?</vt:lpstr>
      <vt:lpstr>Ci può essere molto da imparare per apprendere il meglio della tecnologia ICT</vt:lpstr>
      <vt:lpstr>Cambiare la natura dell'interazione online – il Web 2.0</vt:lpstr>
      <vt:lpstr>Problemi Attuali – il Web 2.0</vt:lpstr>
      <vt:lpstr>– Dal Web 1.0 al Web 2.0</vt:lpstr>
      <vt:lpstr>Web 2.0 strumenti base</vt:lpstr>
      <vt:lpstr>Web 2.0 - Siti di condivisione dei media</vt:lpstr>
      <vt:lpstr>Web 2.0 - Podcasting</vt:lpstr>
      <vt:lpstr>Web 2.0 – Audio Podcasting</vt:lpstr>
      <vt:lpstr>Web 2.0 – Screen-casting</vt:lpstr>
      <vt:lpstr>Web 2.0 – You Tube</vt:lpstr>
      <vt:lpstr>Web 2.0 – Blogging</vt:lpstr>
      <vt:lpstr>Web 2.0 – Cos’è Wiki?</vt:lpstr>
      <vt:lpstr>Riassunto sull’Introduzione agli strumenti del Web 2.0 per gli imprenditori rurali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9: ICT Literacy for Rural Micro-enterprises</dc:title>
  <dc:creator>irl</dc:creator>
  <cp:lastModifiedBy>ihfeurope Europe</cp:lastModifiedBy>
  <cp:revision>77</cp:revision>
  <cp:lastPrinted>2017-05-04T12:44:09Z</cp:lastPrinted>
  <dcterms:created xsi:type="dcterms:W3CDTF">2017-10-13T12:20:00Z</dcterms:created>
  <dcterms:modified xsi:type="dcterms:W3CDTF">2017-12-22T17:33:51Z</dcterms:modified>
</cp:coreProperties>
</file>