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32"/>
  </p:notesMasterIdLst>
  <p:handoutMasterIdLst>
    <p:handoutMasterId r:id="rId33"/>
  </p:handoutMasterIdLst>
  <p:sldIdLst>
    <p:sldId id="378" r:id="rId2"/>
    <p:sldId id="396" r:id="rId3"/>
    <p:sldId id="407" r:id="rId4"/>
    <p:sldId id="380" r:id="rId5"/>
    <p:sldId id="381"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394" r:id="rId3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B0AFD"/>
    <a:srgbClr val="990000"/>
    <a:srgbClr val="003366"/>
    <a:srgbClr val="000066"/>
    <a:srgbClr val="CC6600"/>
    <a:srgbClr val="FFFFCC"/>
    <a:srgbClr val="FF9900"/>
    <a:srgbClr val="333300"/>
    <a:srgbClr val="7EA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974" autoAdjust="0"/>
  </p:normalViewPr>
  <p:slideViewPr>
    <p:cSldViewPr snapToGrid="0">
      <p:cViewPr varScale="1">
        <p:scale>
          <a:sx n="81" d="100"/>
          <a:sy n="81" d="100"/>
        </p:scale>
        <p:origin x="114" y="654"/>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347" cy="498215"/>
          </a:xfrm>
          <a:prstGeom prst="rect">
            <a:avLst/>
          </a:prstGeom>
        </p:spPr>
        <p:txBody>
          <a:bodyPr vert="horz" lIns="91467" tIns="45734" rIns="91467" bIns="45734" rtlCol="0"/>
          <a:lstStyle>
            <a:lvl1pPr algn="l">
              <a:defRPr sz="1200"/>
            </a:lvl1pPr>
          </a:lstStyle>
          <a:p>
            <a:endParaRPr lang="es-ES"/>
          </a:p>
        </p:txBody>
      </p:sp>
      <p:sp>
        <p:nvSpPr>
          <p:cNvPr id="3" name="Marcador de fecha 2"/>
          <p:cNvSpPr>
            <a:spLocks noGrp="1"/>
          </p:cNvSpPr>
          <p:nvPr>
            <p:ph type="dt" sz="quarter" idx="1"/>
          </p:nvPr>
        </p:nvSpPr>
        <p:spPr>
          <a:xfrm>
            <a:off x="3851343" y="0"/>
            <a:ext cx="2946347" cy="498215"/>
          </a:xfrm>
          <a:prstGeom prst="rect">
            <a:avLst/>
          </a:prstGeom>
        </p:spPr>
        <p:txBody>
          <a:bodyPr vert="horz" lIns="91467" tIns="45734" rIns="91467" bIns="45734" rtlCol="0"/>
          <a:lstStyle>
            <a:lvl1pPr algn="r">
              <a:defRPr sz="1200"/>
            </a:lvl1pPr>
          </a:lstStyle>
          <a:p>
            <a:fld id="{A9379DA7-FA97-44F4-AAA7-F141050A0376}" type="datetimeFigureOut">
              <a:rPr lang="es-ES" smtClean="0"/>
              <a:pPr/>
              <a:t>14/11/2017</a:t>
            </a:fld>
            <a:endParaRPr lang="es-ES"/>
          </a:p>
        </p:txBody>
      </p:sp>
      <p:sp>
        <p:nvSpPr>
          <p:cNvPr id="4" name="Marcador de pie de página 3"/>
          <p:cNvSpPr>
            <a:spLocks noGrp="1"/>
          </p:cNvSpPr>
          <p:nvPr>
            <p:ph type="ftr" sz="quarter" idx="2"/>
          </p:nvPr>
        </p:nvSpPr>
        <p:spPr>
          <a:xfrm>
            <a:off x="1" y="9431601"/>
            <a:ext cx="2946347" cy="498214"/>
          </a:xfrm>
          <a:prstGeom prst="rect">
            <a:avLst/>
          </a:prstGeom>
        </p:spPr>
        <p:txBody>
          <a:bodyPr vert="horz" lIns="91467" tIns="45734" rIns="91467" bIns="45734"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1343" y="9431601"/>
            <a:ext cx="2946347" cy="498214"/>
          </a:xfrm>
          <a:prstGeom prst="rect">
            <a:avLst/>
          </a:prstGeom>
        </p:spPr>
        <p:txBody>
          <a:bodyPr vert="horz" lIns="91467" tIns="45734" rIns="91467" bIns="45734" rtlCol="0" anchor="b"/>
          <a:lstStyle>
            <a:lvl1pPr algn="r">
              <a:defRPr sz="1200"/>
            </a:lvl1pPr>
          </a:lstStyle>
          <a:p>
            <a:fld id="{14CCA340-183A-47C4-BAA3-F60897284D44}" type="slidenum">
              <a:rPr lang="es-ES" smtClean="0"/>
              <a:pPr/>
              <a:t>‹Nº›</a:t>
            </a:fld>
            <a:endParaRPr lang="es-ES"/>
          </a:p>
        </p:txBody>
      </p:sp>
    </p:spTree>
    <p:extLst>
      <p:ext uri="{BB962C8B-B14F-4D97-AF65-F5344CB8AC3E}">
        <p14:creationId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6347" cy="496491"/>
          </a:xfrm>
          <a:prstGeom prst="rect">
            <a:avLst/>
          </a:prstGeom>
        </p:spPr>
        <p:txBody>
          <a:bodyPr vert="horz" lIns="91467" tIns="45734" rIns="91467" bIns="45734" rtlCol="0"/>
          <a:lstStyle>
            <a:lvl1pPr algn="l">
              <a:defRPr sz="1200"/>
            </a:lvl1pPr>
          </a:lstStyle>
          <a:p>
            <a:endParaRPr lang="es-ES"/>
          </a:p>
        </p:txBody>
      </p:sp>
      <p:sp>
        <p:nvSpPr>
          <p:cNvPr id="3" name="2 Marcador de fecha"/>
          <p:cNvSpPr>
            <a:spLocks noGrp="1"/>
          </p:cNvSpPr>
          <p:nvPr>
            <p:ph type="dt" idx="1"/>
          </p:nvPr>
        </p:nvSpPr>
        <p:spPr>
          <a:xfrm>
            <a:off x="3851343" y="1"/>
            <a:ext cx="2946347" cy="496491"/>
          </a:xfrm>
          <a:prstGeom prst="rect">
            <a:avLst/>
          </a:prstGeom>
        </p:spPr>
        <p:txBody>
          <a:bodyPr vert="horz" lIns="91467" tIns="45734" rIns="91467" bIns="45734" rtlCol="0"/>
          <a:lstStyle>
            <a:lvl1pPr algn="r">
              <a:defRPr sz="1200"/>
            </a:lvl1pPr>
          </a:lstStyle>
          <a:p>
            <a:fld id="{E29DEA65-EA00-4373-B68E-8F3E704452D4}" type="datetimeFigureOut">
              <a:rPr lang="es-ES" smtClean="0"/>
              <a:pPr/>
              <a:t>14/11/2017</a:t>
            </a:fld>
            <a:endParaRPr lang="es-ES"/>
          </a:p>
        </p:txBody>
      </p:sp>
      <p:sp>
        <p:nvSpPr>
          <p:cNvPr id="4" name="3 Marcador de imagen de diapositiva"/>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467" tIns="45734" rIns="91467" bIns="45734" rtlCol="0" anchor="ctr"/>
          <a:lstStyle/>
          <a:p>
            <a:endParaRPr lang="es-ES"/>
          </a:p>
        </p:txBody>
      </p:sp>
      <p:sp>
        <p:nvSpPr>
          <p:cNvPr id="5" name="4 Marcador de notas"/>
          <p:cNvSpPr>
            <a:spLocks noGrp="1"/>
          </p:cNvSpPr>
          <p:nvPr>
            <p:ph type="body" sz="quarter" idx="3"/>
          </p:nvPr>
        </p:nvSpPr>
        <p:spPr>
          <a:xfrm>
            <a:off x="679927" y="4716662"/>
            <a:ext cx="5439410" cy="4468416"/>
          </a:xfrm>
          <a:prstGeom prst="rect">
            <a:avLst/>
          </a:prstGeom>
        </p:spPr>
        <p:txBody>
          <a:bodyPr vert="horz" lIns="91467" tIns="45734" rIns="91467" bIns="457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31600"/>
            <a:ext cx="2946347" cy="496491"/>
          </a:xfrm>
          <a:prstGeom prst="rect">
            <a:avLst/>
          </a:prstGeom>
        </p:spPr>
        <p:txBody>
          <a:bodyPr vert="horz" lIns="91467" tIns="45734" rIns="91467" bIns="4573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343" y="9431600"/>
            <a:ext cx="2946347" cy="496491"/>
          </a:xfrm>
          <a:prstGeom prst="rect">
            <a:avLst/>
          </a:prstGeom>
        </p:spPr>
        <p:txBody>
          <a:bodyPr vert="horz" lIns="91467" tIns="45734" rIns="91467" bIns="45734" rtlCol="0" anchor="b"/>
          <a:lstStyle>
            <a:lvl1pPr algn="r">
              <a:defRPr sz="1200"/>
            </a:lvl1pPr>
          </a:lstStyle>
          <a:p>
            <a:fld id="{28D29B66-A038-4162-BFCC-D303C9D413C7}" type="slidenum">
              <a:rPr lang="es-ES" smtClean="0"/>
              <a:pPr/>
              <a:t>‹Nº›</a:t>
            </a:fld>
            <a:endParaRPr lang="es-ES"/>
          </a:p>
        </p:txBody>
      </p:sp>
    </p:spTree>
    <p:extLst>
      <p:ext uri="{BB962C8B-B14F-4D97-AF65-F5344CB8AC3E}">
        <p14:creationId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p14="http://schemas.microsoft.com/office/powerpoint/2010/main" val="29228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n-US"/>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‹Nº›</a:t>
            </a:fld>
            <a:endParaRPr lang="en-US" dirty="0"/>
          </a:p>
        </p:txBody>
      </p:sp>
    </p:spTree>
    <p:extLst>
      <p:ext uri="{BB962C8B-B14F-4D97-AF65-F5344CB8AC3E}">
        <p14:creationId xmlns:p14="http://schemas.microsoft.com/office/powerpoint/2010/main" val="21247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a:t>Click to edit Master title style</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89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‹Nº›</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p14="http://schemas.microsoft.com/office/powerpoint/2010/main" val="14048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10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19283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n-US"/>
              <a:t>Click to edit Master title style</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contenido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6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91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793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27142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39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VUvcJDMQzA"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X6kdzrXMIg"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JRqZTNMCMo"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HtVm5hgtwM" TargetMode="External"/><Relationship Id="rId7" Type="http://schemas.openxmlformats.org/officeDocument/2006/relationships/hyperlink" Target="https://www.youtube.com/watch?v=hJ3adutZpPw" TargetMode="External"/><Relationship Id="rId2" Type="http://schemas.openxmlformats.org/officeDocument/2006/relationships/hyperlink" Target="https://www.youtube.com/watch?v=eRqUE6IHTEA" TargetMode="External"/><Relationship Id="rId1" Type="http://schemas.openxmlformats.org/officeDocument/2006/relationships/slideLayout" Target="../slideLayouts/slideLayout2.xml"/><Relationship Id="rId6" Type="http://schemas.openxmlformats.org/officeDocument/2006/relationships/hyperlink" Target="https://www.youtube.com/watch?v=NGfI8CsUbtc" TargetMode="External"/><Relationship Id="rId5" Type="http://schemas.openxmlformats.org/officeDocument/2006/relationships/hyperlink" Target="https://www.youtube.com/watch?v=d0NHOpeczUU" TargetMode="External"/><Relationship Id="rId4" Type="http://schemas.openxmlformats.org/officeDocument/2006/relationships/hyperlink" Target="https://www.youtube.com/watch?v=LJjGVAb7J9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craft.com/video/podcasting"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ourceforge.net/projects/audac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N2I1pWXjXI"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nL00TdmLY"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146" y="2471353"/>
            <a:ext cx="9144000" cy="1435643"/>
          </a:xfrm>
        </p:spPr>
        <p:txBody>
          <a:bodyPr/>
          <a:lstStyle/>
          <a:p>
            <a:r>
              <a:rPr lang="en-US" sz="2800" b="1" dirty="0" err="1"/>
              <a:t>Módulo</a:t>
            </a:r>
            <a:r>
              <a:rPr lang="en-US" sz="2800" b="1"/>
              <a:t> </a:t>
            </a:r>
            <a:r>
              <a:rPr lang="en-US" sz="2800" b="1">
                <a:solidFill>
                  <a:schemeClr val="tx1"/>
                </a:solidFill>
              </a:rPr>
              <a:t>9</a:t>
            </a:r>
            <a:r>
              <a:rPr lang="en-US" sz="2800" b="1" dirty="0">
                <a:solidFill>
                  <a:srgbClr val="336600"/>
                </a:solidFill>
              </a:rPr>
              <a:t>: </a:t>
            </a:r>
            <a:r>
              <a:rPr lang="en-US" sz="2800" b="1" dirty="0" err="1">
                <a:solidFill>
                  <a:srgbClr val="336600"/>
                </a:solidFill>
              </a:rPr>
              <a:t>Alfabetización</a:t>
            </a:r>
            <a:r>
              <a:rPr lang="en-US" sz="2800" b="1" dirty="0">
                <a:solidFill>
                  <a:srgbClr val="336600"/>
                </a:solidFill>
              </a:rPr>
              <a:t> TIC para </a:t>
            </a:r>
            <a:r>
              <a:rPr lang="en-US" sz="2800" b="1" dirty="0" err="1">
                <a:solidFill>
                  <a:srgbClr val="336600"/>
                </a:solidFill>
              </a:rPr>
              <a:t>microempresas</a:t>
            </a:r>
            <a:r>
              <a:rPr lang="en-US" sz="2800" b="1" dirty="0">
                <a:solidFill>
                  <a:srgbClr val="336600"/>
                </a:solidFill>
              </a:rPr>
              <a:t> </a:t>
            </a:r>
            <a:r>
              <a:rPr lang="en-US" sz="2800" b="1" dirty="0" err="1">
                <a:solidFill>
                  <a:srgbClr val="336600"/>
                </a:solidFill>
              </a:rPr>
              <a:t>rurales</a:t>
            </a:r>
            <a:br>
              <a:rPr lang="en-US" sz="2800" b="1" dirty="0">
                <a:solidFill>
                  <a:srgbClr val="336600"/>
                </a:solidFill>
              </a:rPr>
            </a:br>
            <a:endParaRPr lang="en-IE" sz="2800" b="1" dirty="0">
              <a:solidFill>
                <a:srgbClr val="336600"/>
              </a:solidFill>
            </a:endParaRPr>
          </a:p>
        </p:txBody>
      </p:sp>
      <p:sp>
        <p:nvSpPr>
          <p:cNvPr id="4" name="TextBox 3"/>
          <p:cNvSpPr txBox="1"/>
          <p:nvPr/>
        </p:nvSpPr>
        <p:spPr>
          <a:xfrm>
            <a:off x="4236333" y="311355"/>
            <a:ext cx="7268901" cy="1477328"/>
          </a:xfrm>
          <a:prstGeom prst="rect">
            <a:avLst/>
          </a:prstGeom>
          <a:noFill/>
        </p:spPr>
        <p:txBody>
          <a:bodyPr wrap="square" rtlCol="0">
            <a:spAutoFit/>
          </a:bodyPr>
          <a:lstStyle/>
          <a:p>
            <a:r>
              <a:rPr lang="en-US" altLang="es-ES" sz="3600" b="1" dirty="0">
                <a:latin typeface="Calibri" pitchFamily="34" charset="0"/>
              </a:rPr>
              <a:t>MICRO: </a:t>
            </a:r>
            <a:r>
              <a:rPr lang="en-US" altLang="es-ES" sz="3600" b="1" dirty="0" err="1">
                <a:latin typeface="Calibri" pitchFamily="34" charset="0"/>
              </a:rPr>
              <a:t>Mejora</a:t>
            </a:r>
            <a:r>
              <a:rPr lang="en-US" altLang="es-ES" sz="3600" b="1" dirty="0">
                <a:latin typeface="Calibri" pitchFamily="34" charset="0"/>
              </a:rPr>
              <a:t> de la </a:t>
            </a:r>
            <a:r>
              <a:rPr lang="en-US" altLang="es-ES" sz="3600" b="1" dirty="0" err="1">
                <a:latin typeface="Calibri" pitchFamily="34" charset="0"/>
              </a:rPr>
              <a:t>Competitividad</a:t>
            </a:r>
            <a:r>
              <a:rPr lang="en-US" altLang="es-ES" sz="3600" b="1" dirty="0">
                <a:latin typeface="Calibri" pitchFamily="34" charset="0"/>
              </a:rPr>
              <a:t> de  </a:t>
            </a:r>
            <a:r>
              <a:rPr lang="en-US" altLang="es-ES" sz="3600" b="1" dirty="0" err="1">
                <a:latin typeface="Calibri" pitchFamily="34" charset="0"/>
              </a:rPr>
              <a:t>Microempresas</a:t>
            </a:r>
            <a:r>
              <a:rPr lang="en-US" altLang="es-ES" sz="3600" b="1" dirty="0">
                <a:latin typeface="Calibri" pitchFamily="34" charset="0"/>
              </a:rPr>
              <a:t> </a:t>
            </a:r>
            <a:r>
              <a:rPr lang="en-US" altLang="es-ES" sz="3600" b="1" dirty="0" err="1">
                <a:latin typeface="Calibri" pitchFamily="34" charset="0"/>
              </a:rPr>
              <a:t>en</a:t>
            </a:r>
            <a:r>
              <a:rPr lang="en-US" altLang="es-ES" sz="3600" b="1" dirty="0">
                <a:latin typeface="Calibri" pitchFamily="34" charset="0"/>
              </a:rPr>
              <a:t> </a:t>
            </a:r>
            <a:r>
              <a:rPr lang="en-US" altLang="es-ES" sz="3600" b="1" dirty="0" err="1">
                <a:latin typeface="Calibri" pitchFamily="34" charset="0"/>
              </a:rPr>
              <a:t>Áreas</a:t>
            </a:r>
            <a:r>
              <a:rPr lang="en-US" altLang="es-ES" sz="3600" b="1" dirty="0">
                <a:latin typeface="Calibri" pitchFamily="34" charset="0"/>
              </a:rPr>
              <a:t> Rurales</a:t>
            </a:r>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en-IE" dirty="0" err="1"/>
              <a:t>Preparado</a:t>
            </a:r>
            <a:r>
              <a:rPr lang="en-IE" dirty="0"/>
              <a:t> </a:t>
            </a:r>
            <a:r>
              <a:rPr lang="en-IE" dirty="0" err="1"/>
              <a:t>por</a:t>
            </a:r>
            <a:r>
              <a:rPr lang="en-IE" dirty="0"/>
              <a:t> el </a:t>
            </a:r>
            <a:r>
              <a:rPr lang="en-IE" dirty="0" err="1"/>
              <a:t>Consorcio</a:t>
            </a:r>
            <a:r>
              <a:rPr lang="en-IE" dirty="0"/>
              <a:t> para el </a:t>
            </a:r>
            <a:r>
              <a:rPr lang="en-IE" dirty="0" err="1"/>
              <a:t>proyecto</a:t>
            </a:r>
            <a:r>
              <a:rPr lang="en-US" dirty="0"/>
              <a:t>: </a:t>
            </a:r>
            <a:r>
              <a:rPr lang="en-US" sz="1600" i="1" dirty="0"/>
              <a:t>“Irish Rural Link – National University of Ireland </a:t>
            </a:r>
            <a:r>
              <a:rPr lang="en-US" sz="1600" i="1" dirty="0" err="1"/>
              <a:t>Maynooth</a:t>
            </a:r>
            <a:r>
              <a:rPr lang="en-US" sz="1600" i="1" dirty="0"/>
              <a:t>- CDI – EEO GROUP SA- IHF </a:t>
            </a:r>
            <a:r>
              <a:rPr lang="en-US" sz="1600" i="1" dirty="0" err="1"/>
              <a:t>asbl</a:t>
            </a:r>
            <a:r>
              <a:rPr lang="en-US" sz="1600" i="1" dirty="0"/>
              <a:t> – IDP - Internet Web Solutions SL”</a:t>
            </a:r>
            <a:endParaRPr lang="en-IE" sz="1600" i="1" dirty="0"/>
          </a:p>
        </p:txBody>
      </p:sp>
    </p:spTree>
    <p:extLst>
      <p:ext uri="{BB962C8B-B14F-4D97-AF65-F5344CB8AC3E}">
        <p14:creationId xmlns:p14="http://schemas.microsoft.com/office/powerpoint/2010/main" val="3539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5" name="Title 1"/>
          <p:cNvSpPr>
            <a:spLocks noGrp="1"/>
          </p:cNvSpPr>
          <p:nvPr>
            <p:ph type="title"/>
          </p:nvPr>
        </p:nvSpPr>
        <p:spPr>
          <a:xfrm>
            <a:off x="252249" y="1189038"/>
            <a:ext cx="11540358" cy="1143000"/>
          </a:xfrm>
        </p:spPr>
        <p:txBody>
          <a:bodyPr/>
          <a:lstStyle/>
          <a:p>
            <a:pPr algn="l"/>
            <a:r>
              <a:rPr lang="en-IE" sz="3200" b="1" dirty="0" err="1">
                <a:solidFill>
                  <a:srgbClr val="C00000"/>
                </a:solidFill>
              </a:rPr>
              <a:t>Terminología</a:t>
            </a:r>
            <a:r>
              <a:rPr lang="en-IE" sz="3200" b="1" dirty="0">
                <a:solidFill>
                  <a:srgbClr val="C00000"/>
                </a:solidFill>
              </a:rPr>
              <a:t> y </a:t>
            </a:r>
            <a:r>
              <a:rPr lang="en-IE" sz="3200" b="1" dirty="0" err="1">
                <a:solidFill>
                  <a:srgbClr val="C00000"/>
                </a:solidFill>
              </a:rPr>
              <a:t>herramientas</a:t>
            </a:r>
            <a:r>
              <a:rPr lang="en-IE" sz="3200" b="1" dirty="0">
                <a:solidFill>
                  <a:srgbClr val="C00000"/>
                </a:solidFill>
              </a:rPr>
              <a:t> TIC </a:t>
            </a:r>
            <a:r>
              <a:rPr lang="en-IE" sz="3200" b="1" dirty="0" err="1">
                <a:solidFill>
                  <a:srgbClr val="C00000"/>
                </a:solidFill>
              </a:rPr>
              <a:t>relevantes</a:t>
            </a:r>
            <a:r>
              <a:rPr lang="en-IE" sz="3200" b="1" dirty="0">
                <a:solidFill>
                  <a:srgbClr val="C00000"/>
                </a:solidFill>
              </a:rPr>
              <a:t> para el </a:t>
            </a:r>
            <a:r>
              <a:rPr lang="en-IE" sz="3200" b="1" dirty="0" err="1">
                <a:solidFill>
                  <a:srgbClr val="C00000"/>
                </a:solidFill>
              </a:rPr>
              <a:t>empresario</a:t>
            </a:r>
            <a:r>
              <a:rPr lang="en-IE" sz="3200" b="1" dirty="0">
                <a:solidFill>
                  <a:srgbClr val="C00000"/>
                </a:solidFill>
              </a:rPr>
              <a:t> rural</a:t>
            </a:r>
          </a:p>
        </p:txBody>
      </p:sp>
      <p:pic>
        <p:nvPicPr>
          <p:cNvPr id="6" name="Picture 5"/>
          <p:cNvPicPr>
            <a:picLocks noChangeAspect="1"/>
          </p:cNvPicPr>
          <p:nvPr/>
        </p:nvPicPr>
        <p:blipFill>
          <a:blip r:embed="rId2"/>
          <a:stretch>
            <a:fillRect/>
          </a:stretch>
        </p:blipFill>
        <p:spPr>
          <a:xfrm>
            <a:off x="2667000" y="2340548"/>
            <a:ext cx="6858000" cy="3848100"/>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1"/>
          <p:cNvSpPr>
            <a:spLocks noGrp="1"/>
          </p:cNvSpPr>
          <p:nvPr>
            <p:ph type="title"/>
          </p:nvPr>
        </p:nvSpPr>
        <p:spPr>
          <a:xfrm>
            <a:off x="544197" y="1179105"/>
            <a:ext cx="5274711" cy="1143000"/>
          </a:xfrm>
        </p:spPr>
        <p:txBody>
          <a:bodyPr/>
          <a:lstStyle/>
          <a:p>
            <a:pPr algn="r"/>
            <a:r>
              <a:rPr lang="en-IE" sz="3200" b="1" dirty="0">
                <a:solidFill>
                  <a:srgbClr val="C00000"/>
                </a:solidFill>
              </a:rPr>
              <a:t>¿</a:t>
            </a:r>
            <a:r>
              <a:rPr lang="en-IE" sz="3200" b="1" dirty="0" err="1">
                <a:solidFill>
                  <a:srgbClr val="C00000"/>
                </a:solidFill>
              </a:rPr>
              <a:t>Dispositivos</a:t>
            </a:r>
            <a:r>
              <a:rPr lang="en-IE" sz="3200" b="1" dirty="0">
                <a:solidFill>
                  <a:srgbClr val="C00000"/>
                </a:solidFill>
              </a:rPr>
              <a:t> </a:t>
            </a:r>
            <a:r>
              <a:rPr lang="en-IE" sz="3200" b="1" dirty="0" err="1">
                <a:solidFill>
                  <a:srgbClr val="C00000"/>
                </a:solidFill>
              </a:rPr>
              <a:t>personales</a:t>
            </a:r>
            <a:r>
              <a:rPr lang="en-IE" sz="3200" b="1" dirty="0">
                <a:solidFill>
                  <a:srgbClr val="C00000"/>
                </a:solidFill>
              </a:rPr>
              <a:t>, </a:t>
            </a:r>
            <a:r>
              <a:rPr lang="en-IE" sz="3200" b="1" dirty="0" err="1">
                <a:solidFill>
                  <a:srgbClr val="C00000"/>
                </a:solidFill>
              </a:rPr>
              <a:t>multiuso</a:t>
            </a:r>
            <a:r>
              <a:rPr lang="en-IE" sz="3200" b="1" dirty="0">
                <a:solidFill>
                  <a:srgbClr val="C00000"/>
                </a:solidFill>
              </a:rPr>
              <a:t> e </a:t>
            </a:r>
            <a:r>
              <a:rPr lang="en-IE" sz="3200" b="1" dirty="0" err="1">
                <a:solidFill>
                  <a:srgbClr val="C00000"/>
                </a:solidFill>
              </a:rPr>
              <a:t>integrados</a:t>
            </a:r>
            <a:r>
              <a:rPr lang="en-US" sz="3200" b="1" dirty="0">
                <a:solidFill>
                  <a:srgbClr val="C00000"/>
                </a:solidFill>
              </a:rPr>
              <a:t>?</a:t>
            </a:r>
            <a:endParaRPr lang="en-IE" sz="3200" b="1" dirty="0">
              <a:solidFill>
                <a:srgbClr val="C00000"/>
              </a:solidFill>
            </a:endParaRPr>
          </a:p>
        </p:txBody>
      </p:sp>
      <p:pic>
        <p:nvPicPr>
          <p:cNvPr id="6" name="Picture 5"/>
          <p:cNvPicPr>
            <a:picLocks noChangeAspect="1"/>
          </p:cNvPicPr>
          <p:nvPr/>
        </p:nvPicPr>
        <p:blipFill>
          <a:blip r:embed="rId2"/>
          <a:stretch>
            <a:fillRect/>
          </a:stretch>
        </p:blipFill>
        <p:spPr>
          <a:xfrm>
            <a:off x="427646" y="2641391"/>
            <a:ext cx="4848225" cy="3295650"/>
          </a:xfrm>
          <a:prstGeom prst="rect">
            <a:avLst/>
          </a:prstGeom>
        </p:spPr>
      </p:pic>
      <p:pic>
        <p:nvPicPr>
          <p:cNvPr id="7" name="Picture 6"/>
          <p:cNvPicPr>
            <a:picLocks noChangeAspect="1"/>
          </p:cNvPicPr>
          <p:nvPr/>
        </p:nvPicPr>
        <p:blipFill>
          <a:blip r:embed="rId3"/>
          <a:stretch>
            <a:fillRect/>
          </a:stretch>
        </p:blipFill>
        <p:spPr>
          <a:xfrm>
            <a:off x="6937484" y="1801846"/>
            <a:ext cx="4629150" cy="3181350"/>
          </a:xfrm>
          <a:prstGeom prst="rect">
            <a:avLst/>
          </a:prstGeom>
        </p:spPr>
      </p:pic>
      <p:pic>
        <p:nvPicPr>
          <p:cNvPr id="8" name="Picture 7"/>
          <p:cNvPicPr>
            <a:picLocks noChangeAspect="1"/>
          </p:cNvPicPr>
          <p:nvPr/>
        </p:nvPicPr>
        <p:blipFill>
          <a:blip r:embed="rId4"/>
          <a:stretch>
            <a:fillRect/>
          </a:stretch>
        </p:blipFill>
        <p:spPr>
          <a:xfrm>
            <a:off x="4917128" y="4565344"/>
            <a:ext cx="4648200" cy="1876425"/>
          </a:xfrm>
          <a:prstGeom prst="rect">
            <a:avLst/>
          </a:prstGeom>
        </p:spPr>
      </p:pic>
      <p:sp>
        <p:nvSpPr>
          <p:cNvPr id="9"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5" name="TextBox 4"/>
          <p:cNvSpPr txBox="1"/>
          <p:nvPr/>
        </p:nvSpPr>
        <p:spPr>
          <a:xfrm>
            <a:off x="889347" y="2818356"/>
            <a:ext cx="2411993" cy="1077218"/>
          </a:xfrm>
          <a:prstGeom prst="rect">
            <a:avLst/>
          </a:prstGeom>
          <a:noFill/>
        </p:spPr>
        <p:txBody>
          <a:bodyPr wrap="square" rtlCol="0">
            <a:spAutoFit/>
          </a:bodyPr>
          <a:lstStyle/>
          <a:p>
            <a:r>
              <a:rPr lang="en-IE" sz="3200" b="1" dirty="0">
                <a:solidFill>
                  <a:srgbClr val="C00000"/>
                </a:solidFill>
                <a:latin typeface="+mj-lt"/>
                <a:ea typeface="+mj-ea"/>
                <a:cs typeface="+mj-cs"/>
              </a:rPr>
              <a:t>¿</a:t>
            </a:r>
            <a:r>
              <a:rPr lang="en-IE" sz="3200" b="1" dirty="0" err="1">
                <a:solidFill>
                  <a:srgbClr val="C00000"/>
                </a:solidFill>
                <a:latin typeface="+mj-lt"/>
                <a:ea typeface="+mj-ea"/>
                <a:cs typeface="+mj-cs"/>
              </a:rPr>
              <a:t>Qué</a:t>
            </a:r>
            <a:r>
              <a:rPr lang="en-IE" sz="3200" b="1" dirty="0">
                <a:solidFill>
                  <a:srgbClr val="C00000"/>
                </a:solidFill>
                <a:latin typeface="+mj-lt"/>
                <a:ea typeface="+mj-ea"/>
                <a:cs typeface="+mj-cs"/>
              </a:rPr>
              <a:t> </a:t>
            </a:r>
            <a:r>
              <a:rPr lang="en-IE" sz="3200" b="1" dirty="0" err="1">
                <a:solidFill>
                  <a:srgbClr val="C00000"/>
                </a:solidFill>
                <a:latin typeface="+mj-lt"/>
                <a:ea typeface="+mj-ea"/>
                <a:cs typeface="+mj-cs"/>
              </a:rPr>
              <a:t>sabemos</a:t>
            </a:r>
            <a:r>
              <a:rPr lang="en-IE" sz="3200" b="1" dirty="0">
                <a:solidFill>
                  <a:srgbClr val="C00000"/>
                </a:solidFill>
                <a:latin typeface="+mj-lt"/>
                <a:ea typeface="+mj-ea"/>
                <a:cs typeface="+mj-cs"/>
              </a:rPr>
              <a:t>?</a:t>
            </a:r>
          </a:p>
        </p:txBody>
      </p:sp>
      <p:pic>
        <p:nvPicPr>
          <p:cNvPr id="6" name="Picture 5"/>
          <p:cNvPicPr>
            <a:picLocks noChangeAspect="1"/>
          </p:cNvPicPr>
          <p:nvPr/>
        </p:nvPicPr>
        <p:blipFill>
          <a:blip r:embed="rId2"/>
          <a:stretch>
            <a:fillRect/>
          </a:stretch>
        </p:blipFill>
        <p:spPr>
          <a:xfrm>
            <a:off x="4556210" y="1088762"/>
            <a:ext cx="6831724" cy="5211830"/>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Title 1"/>
          <p:cNvSpPr>
            <a:spLocks noGrp="1"/>
          </p:cNvSpPr>
          <p:nvPr>
            <p:ph type="title"/>
          </p:nvPr>
        </p:nvSpPr>
        <p:spPr>
          <a:xfrm>
            <a:off x="420409" y="1362492"/>
            <a:ext cx="4340772" cy="1144226"/>
          </a:xfrm>
        </p:spPr>
        <p:txBody>
          <a:bodyPr/>
          <a:lstStyle/>
          <a:p>
            <a:pPr algn="l"/>
            <a:r>
              <a:rPr lang="en-IE" sz="3200" b="1" dirty="0">
                <a:solidFill>
                  <a:srgbClr val="C00000"/>
                </a:solidFill>
              </a:rPr>
              <a:t>¿</a:t>
            </a:r>
            <a:r>
              <a:rPr lang="en-IE" sz="3200" b="1" dirty="0" err="1">
                <a:solidFill>
                  <a:srgbClr val="C00000"/>
                </a:solidFill>
              </a:rPr>
              <a:t>Qué</a:t>
            </a:r>
            <a:r>
              <a:rPr lang="en-IE" sz="3200" b="1" dirty="0">
                <a:solidFill>
                  <a:srgbClr val="C00000"/>
                </a:solidFill>
              </a:rPr>
              <a:t> </a:t>
            </a:r>
            <a:r>
              <a:rPr lang="en-IE" sz="3200" b="1" dirty="0" err="1">
                <a:solidFill>
                  <a:srgbClr val="C00000"/>
                </a:solidFill>
              </a:rPr>
              <a:t>es</a:t>
            </a:r>
            <a:r>
              <a:rPr lang="en-IE" sz="3200" b="1" dirty="0">
                <a:solidFill>
                  <a:srgbClr val="C00000"/>
                </a:solidFill>
              </a:rPr>
              <a:t> un </a:t>
            </a:r>
            <a:r>
              <a:rPr lang="en-IE" sz="3200" b="1" dirty="0" err="1">
                <a:solidFill>
                  <a:srgbClr val="C00000"/>
                </a:solidFill>
              </a:rPr>
              <a:t>sistema</a:t>
            </a:r>
            <a:r>
              <a:rPr lang="en-IE" sz="3200" b="1" dirty="0">
                <a:solidFill>
                  <a:srgbClr val="C00000"/>
                </a:solidFill>
              </a:rPr>
              <a:t> </a:t>
            </a:r>
            <a:r>
              <a:rPr lang="en-IE" sz="3200" b="1" dirty="0" err="1">
                <a:solidFill>
                  <a:srgbClr val="C00000"/>
                </a:solidFill>
              </a:rPr>
              <a:t>operativo</a:t>
            </a:r>
            <a:r>
              <a:rPr lang="en-IE" sz="3200" b="1" dirty="0">
                <a:solidFill>
                  <a:srgbClr val="C00000"/>
                </a:solidFill>
              </a:rPr>
              <a:t>?</a:t>
            </a:r>
          </a:p>
        </p:txBody>
      </p:sp>
      <p:sp>
        <p:nvSpPr>
          <p:cNvPr id="6" name="Content Placeholder 2"/>
          <p:cNvSpPr txBox="1">
            <a:spLocks/>
          </p:cNvSpPr>
          <p:nvPr/>
        </p:nvSpPr>
        <p:spPr bwMode="auto">
          <a:xfrm>
            <a:off x="434235" y="2647619"/>
            <a:ext cx="5147167" cy="355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de </a:t>
            </a:r>
          </a:p>
          <a:p>
            <a:pPr marL="0" indent="0" defTabSz="914400">
              <a:buNone/>
            </a:pPr>
            <a:r>
              <a:rPr lang="en-IE" dirty="0"/>
              <a:t>   3 </a:t>
            </a:r>
            <a:r>
              <a:rPr lang="en-IE" dirty="0" err="1"/>
              <a:t>minutos</a:t>
            </a:r>
            <a:r>
              <a:rPr lang="en-IE" dirty="0"/>
              <a:t> 10 </a:t>
            </a:r>
            <a:r>
              <a:rPr lang="en-IE" dirty="0" err="1"/>
              <a:t>segundos</a:t>
            </a:r>
            <a:r>
              <a:rPr lang="en-IE" dirty="0"/>
              <a:t>;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defTabSz="914400">
              <a:buNone/>
            </a:pPr>
            <a:r>
              <a:rPr lang="en-IE" dirty="0">
                <a:solidFill>
                  <a:schemeClr val="accent1">
                    <a:lumMod val="50000"/>
                  </a:schemeClr>
                </a:solidFill>
                <a:hlinkClick r:id="rId3"/>
              </a:rPr>
              <a:t>https://www.youtube.com/watch?v=DVUvcJDMQzA</a:t>
            </a:r>
            <a:endParaRPr lang="en-IE" dirty="0">
              <a:solidFill>
                <a:schemeClr val="accent1">
                  <a:lumMod val="50000"/>
                </a:schemeClr>
              </a:solidFill>
            </a:endParaRPr>
          </a:p>
        </p:txBody>
      </p:sp>
      <p:pic>
        <p:nvPicPr>
          <p:cNvPr id="7" name="Picture 6"/>
          <p:cNvPicPr>
            <a:picLocks noChangeAspect="1"/>
          </p:cNvPicPr>
          <p:nvPr/>
        </p:nvPicPr>
        <p:blipFill>
          <a:blip r:embed="rId4"/>
          <a:stretch>
            <a:fillRect/>
          </a:stretch>
        </p:blipFill>
        <p:spPr>
          <a:xfrm>
            <a:off x="5368350" y="1125401"/>
            <a:ext cx="6768230" cy="515302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14</a:t>
            </a:fld>
            <a:endParaRPr lang="es-ES" altLang="es-ES"/>
          </a:p>
        </p:txBody>
      </p:sp>
      <p:sp>
        <p:nvSpPr>
          <p:cNvPr id="5" name="Title 1"/>
          <p:cNvSpPr>
            <a:spLocks noGrp="1"/>
          </p:cNvSpPr>
          <p:nvPr>
            <p:ph type="title"/>
          </p:nvPr>
        </p:nvSpPr>
        <p:spPr>
          <a:xfrm>
            <a:off x="380476" y="1603045"/>
            <a:ext cx="5711566" cy="927861"/>
          </a:xfrm>
        </p:spPr>
        <p:txBody>
          <a:bodyPr/>
          <a:lstStyle/>
          <a:p>
            <a:pPr algn="l"/>
            <a:r>
              <a:rPr lang="en-IE" sz="3200" b="1" dirty="0">
                <a:solidFill>
                  <a:srgbClr val="C00000"/>
                </a:solidFill>
              </a:rPr>
              <a:t>¿</a:t>
            </a:r>
            <a:r>
              <a:rPr lang="en-IE" sz="3200" b="1" dirty="0" err="1">
                <a:solidFill>
                  <a:srgbClr val="C00000"/>
                </a:solidFill>
              </a:rPr>
              <a:t>Qué</a:t>
            </a:r>
            <a:r>
              <a:rPr lang="en-IE" sz="3200" b="1" dirty="0">
                <a:solidFill>
                  <a:srgbClr val="C00000"/>
                </a:solidFill>
              </a:rPr>
              <a:t> </a:t>
            </a:r>
            <a:r>
              <a:rPr lang="en-IE" sz="3200" b="1" dirty="0" err="1">
                <a:solidFill>
                  <a:srgbClr val="C00000"/>
                </a:solidFill>
              </a:rPr>
              <a:t>es</a:t>
            </a:r>
            <a:r>
              <a:rPr lang="en-IE" sz="3200" b="1" dirty="0">
                <a:solidFill>
                  <a:srgbClr val="C00000"/>
                </a:solidFill>
              </a:rPr>
              <a:t> un </a:t>
            </a:r>
            <a:r>
              <a:rPr lang="en-IE" sz="3200" b="1" dirty="0" err="1">
                <a:solidFill>
                  <a:srgbClr val="C00000"/>
                </a:solidFill>
              </a:rPr>
              <a:t>buscador</a:t>
            </a:r>
            <a:r>
              <a:rPr lang="en-IE" sz="3200" b="1" dirty="0">
                <a:solidFill>
                  <a:srgbClr val="C00000"/>
                </a:solidFill>
              </a:rPr>
              <a:t> web?</a:t>
            </a:r>
          </a:p>
        </p:txBody>
      </p:sp>
      <p:sp>
        <p:nvSpPr>
          <p:cNvPr id="6" name="Content Placeholder 2"/>
          <p:cNvSpPr>
            <a:spLocks noGrp="1"/>
          </p:cNvSpPr>
          <p:nvPr>
            <p:ph idx="1"/>
          </p:nvPr>
        </p:nvSpPr>
        <p:spPr>
          <a:xfrm>
            <a:off x="609599" y="2937599"/>
            <a:ext cx="5078681" cy="3106454"/>
          </a:xfrm>
        </p:spPr>
        <p:txBody>
          <a:bodyPr/>
          <a:lstStyle/>
          <a:p>
            <a:r>
              <a:rPr lang="en-IE" dirty="0" err="1"/>
              <a:t>Vídeo</a:t>
            </a:r>
            <a:r>
              <a:rPr lang="en-IE" dirty="0"/>
              <a:t> online de </a:t>
            </a:r>
          </a:p>
          <a:p>
            <a:pPr marL="0" indent="0">
              <a:buNone/>
            </a:pPr>
            <a:r>
              <a:rPr lang="en-IE" dirty="0"/>
              <a:t>   1 minute; </a:t>
            </a:r>
          </a:p>
          <a:p>
            <a:pPr marL="0" indent="0">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a:buNone/>
            </a:pPr>
            <a:r>
              <a:rPr lang="en-IE" dirty="0">
                <a:hlinkClick r:id="rId2"/>
              </a:rPr>
              <a:t>https://www.youtube. v=</a:t>
            </a:r>
            <a:r>
              <a:rPr lang="en-IE" dirty="0" err="1">
                <a:hlinkClick r:id="rId2"/>
              </a:rPr>
              <a:t>BrXPcaRlBqo</a:t>
            </a:r>
            <a:endParaRPr lang="en-IE" dirty="0"/>
          </a:p>
          <a:p>
            <a:endParaRPr lang="en-IE" dirty="0"/>
          </a:p>
        </p:txBody>
      </p:sp>
      <p:pic>
        <p:nvPicPr>
          <p:cNvPr id="7" name="Picture 6"/>
          <p:cNvPicPr>
            <a:picLocks noChangeAspect="1"/>
          </p:cNvPicPr>
          <p:nvPr/>
        </p:nvPicPr>
        <p:blipFill>
          <a:blip r:embed="rId3"/>
          <a:stretch>
            <a:fillRect/>
          </a:stretch>
        </p:blipFill>
        <p:spPr>
          <a:xfrm>
            <a:off x="5361140" y="1192169"/>
            <a:ext cx="6726476" cy="5058319"/>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15</a:t>
            </a:fld>
            <a:endParaRPr lang="es-ES" altLang="es-ES"/>
          </a:p>
        </p:txBody>
      </p:sp>
      <p:sp>
        <p:nvSpPr>
          <p:cNvPr id="5" name="Title 1"/>
          <p:cNvSpPr>
            <a:spLocks noGrp="1"/>
          </p:cNvSpPr>
          <p:nvPr>
            <p:ph type="title"/>
          </p:nvPr>
        </p:nvSpPr>
        <p:spPr>
          <a:xfrm>
            <a:off x="309480" y="1362458"/>
            <a:ext cx="5807542" cy="1522632"/>
          </a:xfrm>
        </p:spPr>
        <p:txBody>
          <a:bodyPr/>
          <a:lstStyle/>
          <a:p>
            <a:pPr algn="l"/>
            <a:r>
              <a:rPr lang="en-IE" sz="3200" b="1" dirty="0">
                <a:solidFill>
                  <a:srgbClr val="C00000"/>
                </a:solidFill>
              </a:rPr>
              <a:t>¿</a:t>
            </a:r>
            <a:r>
              <a:rPr lang="en-IE" sz="3200" b="1" dirty="0" err="1">
                <a:solidFill>
                  <a:srgbClr val="C00000"/>
                </a:solidFill>
              </a:rPr>
              <a:t>Cuál</a:t>
            </a:r>
            <a:r>
              <a:rPr lang="en-IE" sz="3200" b="1" dirty="0">
                <a:solidFill>
                  <a:srgbClr val="C00000"/>
                </a:solidFill>
              </a:rPr>
              <a:t> </a:t>
            </a:r>
            <a:r>
              <a:rPr lang="en-IE" sz="3200" b="1" dirty="0" err="1">
                <a:solidFill>
                  <a:srgbClr val="C00000"/>
                </a:solidFill>
              </a:rPr>
              <a:t>es</a:t>
            </a:r>
            <a:r>
              <a:rPr lang="en-IE" sz="3200" b="1" dirty="0">
                <a:solidFill>
                  <a:srgbClr val="C00000"/>
                </a:solidFill>
              </a:rPr>
              <a:t> la </a:t>
            </a:r>
            <a:r>
              <a:rPr lang="en-IE" sz="3200" b="1" dirty="0" err="1">
                <a:solidFill>
                  <a:srgbClr val="C00000"/>
                </a:solidFill>
              </a:rPr>
              <a:t>diferencia</a:t>
            </a:r>
            <a:r>
              <a:rPr lang="en-IE" sz="3200" b="1" dirty="0">
                <a:solidFill>
                  <a:srgbClr val="C00000"/>
                </a:solidFill>
              </a:rPr>
              <a:t> entre un </a:t>
            </a:r>
            <a:r>
              <a:rPr lang="en-IE" sz="3200" b="1" dirty="0" err="1">
                <a:solidFill>
                  <a:srgbClr val="C00000"/>
                </a:solidFill>
              </a:rPr>
              <a:t>Buscador</a:t>
            </a:r>
            <a:r>
              <a:rPr lang="en-IE" sz="3200" b="1" dirty="0">
                <a:solidFill>
                  <a:srgbClr val="C00000"/>
                </a:solidFill>
              </a:rPr>
              <a:t> web y un motor de </a:t>
            </a:r>
            <a:r>
              <a:rPr lang="en-IE" sz="3200" b="1" dirty="0" err="1">
                <a:solidFill>
                  <a:srgbClr val="C00000"/>
                </a:solidFill>
              </a:rPr>
              <a:t>búsqueda</a:t>
            </a:r>
            <a:r>
              <a:rPr lang="en-IE" sz="3200" b="1" dirty="0">
                <a:solidFill>
                  <a:srgbClr val="C00000"/>
                </a:solidFill>
              </a:rPr>
              <a:t>?</a:t>
            </a:r>
          </a:p>
        </p:txBody>
      </p:sp>
      <p:sp>
        <p:nvSpPr>
          <p:cNvPr id="6" name="Content Placeholder 2"/>
          <p:cNvSpPr txBox="1">
            <a:spLocks/>
          </p:cNvSpPr>
          <p:nvPr/>
        </p:nvSpPr>
        <p:spPr bwMode="auto">
          <a:xfrm>
            <a:off x="597074" y="3022027"/>
            <a:ext cx="5388090"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de </a:t>
            </a:r>
          </a:p>
          <a:p>
            <a:pPr marL="0" indent="0" defTabSz="914400">
              <a:buNone/>
            </a:pPr>
            <a:r>
              <a:rPr lang="en-IE" dirty="0"/>
              <a:t>   5 </a:t>
            </a:r>
            <a:r>
              <a:rPr lang="en-IE" dirty="0" err="1"/>
              <a:t>minutos</a:t>
            </a:r>
            <a:r>
              <a:rPr lang="en-IE" dirty="0"/>
              <a:t> 50 </a:t>
            </a:r>
            <a:r>
              <a:rPr lang="en-IE" dirty="0" err="1"/>
              <a:t>segundos</a:t>
            </a:r>
            <a:r>
              <a:rPr lang="en-IE" dirty="0"/>
              <a:t>;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a:buNone/>
            </a:pPr>
            <a:r>
              <a:rPr lang="en-IE" dirty="0">
                <a:solidFill>
                  <a:schemeClr val="accent6">
                    <a:lumMod val="50000"/>
                  </a:schemeClr>
                </a:solidFill>
                <a:hlinkClick r:id="rId3"/>
              </a:rPr>
              <a:t>https://www.youtube.com/watch?v=wX6kdzrXMIg</a:t>
            </a:r>
            <a:endParaRPr lang="en-IE" dirty="0">
              <a:solidFill>
                <a:schemeClr val="accent6">
                  <a:lumMod val="50000"/>
                </a:schemeClr>
              </a:solidFill>
            </a:endParaRPr>
          </a:p>
          <a:p>
            <a:pPr defTabSz="914400"/>
            <a:endParaRPr lang="en-IE" dirty="0"/>
          </a:p>
        </p:txBody>
      </p:sp>
      <p:pic>
        <p:nvPicPr>
          <p:cNvPr id="7" name="Picture 6"/>
          <p:cNvPicPr>
            <a:picLocks noChangeAspect="1"/>
          </p:cNvPicPr>
          <p:nvPr/>
        </p:nvPicPr>
        <p:blipFill>
          <a:blip r:embed="rId4"/>
          <a:stretch>
            <a:fillRect/>
          </a:stretch>
        </p:blipFill>
        <p:spPr>
          <a:xfrm>
            <a:off x="6289964" y="1534982"/>
            <a:ext cx="5583371" cy="468161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5" name="Title 1"/>
          <p:cNvSpPr>
            <a:spLocks noGrp="1"/>
          </p:cNvSpPr>
          <p:nvPr>
            <p:ph type="title"/>
          </p:nvPr>
        </p:nvSpPr>
        <p:spPr>
          <a:xfrm>
            <a:off x="677269" y="1393990"/>
            <a:ext cx="5544855" cy="1412272"/>
          </a:xfrm>
        </p:spPr>
        <p:txBody>
          <a:bodyPr/>
          <a:lstStyle/>
          <a:p>
            <a:pPr algn="l"/>
            <a:r>
              <a:rPr lang="en-IE" sz="3200" b="1" dirty="0">
                <a:solidFill>
                  <a:srgbClr val="C00000"/>
                </a:solidFill>
              </a:rPr>
              <a:t>¿</a:t>
            </a:r>
            <a:r>
              <a:rPr lang="en-IE" sz="3200" b="1" dirty="0" err="1">
                <a:solidFill>
                  <a:srgbClr val="C00000"/>
                </a:solidFill>
              </a:rPr>
              <a:t>Cómo</a:t>
            </a:r>
            <a:r>
              <a:rPr lang="en-IE" sz="3200" b="1" dirty="0">
                <a:solidFill>
                  <a:srgbClr val="C00000"/>
                </a:solidFill>
              </a:rPr>
              <a:t> </a:t>
            </a:r>
            <a:r>
              <a:rPr lang="en-IE" sz="3200" b="1" dirty="0" err="1">
                <a:solidFill>
                  <a:srgbClr val="C00000"/>
                </a:solidFill>
              </a:rPr>
              <a:t>proteger</a:t>
            </a:r>
            <a:r>
              <a:rPr lang="en-IE" sz="3200" b="1" dirty="0">
                <a:solidFill>
                  <a:srgbClr val="C00000"/>
                </a:solidFill>
              </a:rPr>
              <a:t> </a:t>
            </a:r>
            <a:r>
              <a:rPr lang="en-IE" sz="3200" b="1" dirty="0" err="1">
                <a:solidFill>
                  <a:srgbClr val="C00000"/>
                </a:solidFill>
              </a:rPr>
              <a:t>nuestro</a:t>
            </a:r>
            <a:r>
              <a:rPr lang="en-IE" sz="3200" b="1" dirty="0">
                <a:solidFill>
                  <a:srgbClr val="C00000"/>
                </a:solidFill>
              </a:rPr>
              <a:t> </a:t>
            </a:r>
            <a:r>
              <a:rPr lang="en-IE" sz="3200" b="1" dirty="0" err="1">
                <a:solidFill>
                  <a:srgbClr val="C00000"/>
                </a:solidFill>
              </a:rPr>
              <a:t>ordenador</a:t>
            </a:r>
            <a:r>
              <a:rPr lang="en-IE" sz="3200" b="1" dirty="0">
                <a:solidFill>
                  <a:srgbClr val="C00000"/>
                </a:solidFill>
              </a:rPr>
              <a:t> del malware?</a:t>
            </a:r>
          </a:p>
        </p:txBody>
      </p:sp>
      <p:sp>
        <p:nvSpPr>
          <p:cNvPr id="6" name="Content Placeholder 2"/>
          <p:cNvSpPr txBox="1">
            <a:spLocks/>
          </p:cNvSpPr>
          <p:nvPr/>
        </p:nvSpPr>
        <p:spPr bwMode="auto">
          <a:xfrm>
            <a:off x="597074" y="2864367"/>
            <a:ext cx="5281212"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de </a:t>
            </a:r>
          </a:p>
          <a:p>
            <a:pPr marL="0" indent="0" defTabSz="914400">
              <a:buNone/>
            </a:pPr>
            <a:r>
              <a:rPr lang="en-IE" dirty="0"/>
              <a:t>   2 </a:t>
            </a:r>
            <a:r>
              <a:rPr lang="en-IE" dirty="0" err="1"/>
              <a:t>minutos</a:t>
            </a:r>
            <a:r>
              <a:rPr lang="en-IE" dirty="0"/>
              <a:t> 6 </a:t>
            </a:r>
            <a:r>
              <a:rPr lang="en-IE" dirty="0" err="1"/>
              <a:t>segundos</a:t>
            </a:r>
            <a:r>
              <a:rPr lang="en-IE" dirty="0"/>
              <a:t>;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a:buNone/>
            </a:pPr>
            <a:r>
              <a:rPr lang="en-IE" dirty="0">
                <a:hlinkClick r:id="rId3"/>
              </a:rPr>
              <a:t>https://www.youtube.com/watch?v=uJRqZTNMCMo</a:t>
            </a:r>
            <a:endParaRPr lang="en-IE" dirty="0"/>
          </a:p>
          <a:p>
            <a:pPr defTabSz="914400"/>
            <a:endParaRPr lang="en-IE" dirty="0"/>
          </a:p>
        </p:txBody>
      </p:sp>
      <p:pic>
        <p:nvPicPr>
          <p:cNvPr id="7" name="Picture 6"/>
          <p:cNvPicPr>
            <a:picLocks noChangeAspect="1"/>
          </p:cNvPicPr>
          <p:nvPr/>
        </p:nvPicPr>
        <p:blipFill>
          <a:blip r:embed="rId4"/>
          <a:stretch>
            <a:fillRect/>
          </a:stretch>
        </p:blipFill>
        <p:spPr>
          <a:xfrm>
            <a:off x="6351207" y="1600201"/>
            <a:ext cx="5639594" cy="4525963"/>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17</a:t>
            </a:fld>
            <a:endParaRPr lang="es-ES" altLang="es-ES"/>
          </a:p>
        </p:txBody>
      </p:sp>
      <p:sp>
        <p:nvSpPr>
          <p:cNvPr id="5" name="Title 1"/>
          <p:cNvSpPr>
            <a:spLocks noGrp="1"/>
          </p:cNvSpPr>
          <p:nvPr>
            <p:ph type="title"/>
          </p:nvPr>
        </p:nvSpPr>
        <p:spPr>
          <a:xfrm>
            <a:off x="599089" y="1213945"/>
            <a:ext cx="10909739" cy="1143000"/>
          </a:xfrm>
        </p:spPr>
        <p:txBody>
          <a:bodyPr/>
          <a:lstStyle/>
          <a:p>
            <a:pPr algn="l"/>
            <a:r>
              <a:rPr lang="en-IE" sz="3200" b="1" dirty="0">
                <a:solidFill>
                  <a:srgbClr val="C00000"/>
                </a:solidFill>
              </a:rPr>
              <a:t>Hay </a:t>
            </a:r>
            <a:r>
              <a:rPr lang="en-IE" sz="3200" b="1" dirty="0" err="1">
                <a:solidFill>
                  <a:srgbClr val="C00000"/>
                </a:solidFill>
              </a:rPr>
              <a:t>mucho</a:t>
            </a:r>
            <a:r>
              <a:rPr lang="en-IE" sz="3200" b="1" dirty="0">
                <a:solidFill>
                  <a:srgbClr val="C00000"/>
                </a:solidFill>
              </a:rPr>
              <a:t> que </a:t>
            </a:r>
            <a:r>
              <a:rPr lang="en-IE" sz="3200" b="1" dirty="0" err="1">
                <a:solidFill>
                  <a:srgbClr val="C00000"/>
                </a:solidFill>
              </a:rPr>
              <a:t>aprender</a:t>
            </a:r>
            <a:r>
              <a:rPr lang="en-IE" sz="3200" b="1" dirty="0">
                <a:solidFill>
                  <a:srgbClr val="C00000"/>
                </a:solidFill>
              </a:rPr>
              <a:t> para </a:t>
            </a:r>
            <a:r>
              <a:rPr lang="en-IE" sz="3200" b="1" dirty="0" err="1">
                <a:solidFill>
                  <a:srgbClr val="C00000"/>
                </a:solidFill>
              </a:rPr>
              <a:t>obtener</a:t>
            </a:r>
            <a:r>
              <a:rPr lang="en-IE" sz="3200" b="1" dirty="0">
                <a:solidFill>
                  <a:srgbClr val="C00000"/>
                </a:solidFill>
              </a:rPr>
              <a:t> lo </a:t>
            </a:r>
            <a:r>
              <a:rPr lang="en-IE" sz="3200" b="1" dirty="0" err="1">
                <a:solidFill>
                  <a:srgbClr val="C00000"/>
                </a:solidFill>
              </a:rPr>
              <a:t>mejor</a:t>
            </a:r>
            <a:r>
              <a:rPr lang="en-IE" sz="3200" b="1" dirty="0">
                <a:solidFill>
                  <a:srgbClr val="C00000"/>
                </a:solidFill>
              </a:rPr>
              <a:t> de las </a:t>
            </a:r>
            <a:r>
              <a:rPr lang="en-IE" sz="3200" b="1" dirty="0" err="1">
                <a:solidFill>
                  <a:srgbClr val="C00000"/>
                </a:solidFill>
              </a:rPr>
              <a:t>tecnologías</a:t>
            </a:r>
            <a:r>
              <a:rPr lang="en-IE" sz="3200" b="1" dirty="0">
                <a:solidFill>
                  <a:srgbClr val="C00000"/>
                </a:solidFill>
              </a:rPr>
              <a:t> TIC</a:t>
            </a:r>
          </a:p>
        </p:txBody>
      </p:sp>
      <p:sp>
        <p:nvSpPr>
          <p:cNvPr id="6" name="TextBox 5"/>
          <p:cNvSpPr txBox="1"/>
          <p:nvPr/>
        </p:nvSpPr>
        <p:spPr>
          <a:xfrm>
            <a:off x="1695188" y="2630115"/>
            <a:ext cx="8617908" cy="3539430"/>
          </a:xfrm>
          <a:prstGeom prst="rect">
            <a:avLst/>
          </a:prstGeom>
          <a:noFill/>
        </p:spPr>
        <p:txBody>
          <a:bodyPr wrap="square" rtlCol="0">
            <a:spAutoFit/>
          </a:bodyPr>
          <a:lstStyle/>
          <a:p>
            <a:pPr marL="457200" indent="-457200">
              <a:buFont typeface="Wingdings" panose="05000000000000000000" pitchFamily="2" charset="2"/>
              <a:buChar char="q"/>
            </a:pPr>
            <a:r>
              <a:rPr lang="en-IE" sz="2800" dirty="0" err="1"/>
              <a:t>Conceptos</a:t>
            </a:r>
            <a:r>
              <a:rPr lang="en-IE" sz="2800" dirty="0"/>
              <a:t> </a:t>
            </a:r>
            <a:r>
              <a:rPr lang="en-IE" sz="2800" dirty="0" err="1"/>
              <a:t>básicos</a:t>
            </a:r>
            <a:r>
              <a:rPr lang="en-IE" sz="2800" dirty="0"/>
              <a:t> de las TIC</a:t>
            </a:r>
          </a:p>
          <a:p>
            <a:pPr marL="457200" indent="-457200">
              <a:buFont typeface="Wingdings" panose="05000000000000000000" pitchFamily="2" charset="2"/>
              <a:buChar char="q"/>
            </a:pPr>
            <a:r>
              <a:rPr lang="en-IE" sz="2800" dirty="0" err="1"/>
              <a:t>Sistemas</a:t>
            </a:r>
            <a:r>
              <a:rPr lang="en-IE" sz="2800" dirty="0"/>
              <a:t> </a:t>
            </a:r>
            <a:r>
              <a:rPr lang="en-IE" sz="2800" dirty="0" err="1"/>
              <a:t>informáticos</a:t>
            </a:r>
            <a:r>
              <a:rPr lang="en-IE" sz="2800" dirty="0"/>
              <a:t> (software /hardware)</a:t>
            </a:r>
          </a:p>
          <a:p>
            <a:pPr marL="457200" indent="-457200">
              <a:buFont typeface="Wingdings" panose="05000000000000000000" pitchFamily="2" charset="2"/>
              <a:buChar char="q"/>
            </a:pPr>
            <a:r>
              <a:rPr lang="en-IE" sz="2800" dirty="0" err="1"/>
              <a:t>Introducción</a:t>
            </a:r>
            <a:r>
              <a:rPr lang="en-IE" sz="2800" dirty="0"/>
              <a:t> a la </a:t>
            </a:r>
            <a:r>
              <a:rPr lang="en-IE" sz="2800" dirty="0" err="1"/>
              <a:t>programación</a:t>
            </a:r>
            <a:r>
              <a:rPr lang="en-IE" sz="2800" dirty="0"/>
              <a:t>, bases de </a:t>
            </a:r>
            <a:r>
              <a:rPr lang="en-IE" sz="2800" dirty="0" err="1"/>
              <a:t>datos</a:t>
            </a:r>
            <a:r>
              <a:rPr lang="en-IE" sz="2800" dirty="0"/>
              <a:t>, y </a:t>
            </a:r>
            <a:r>
              <a:rPr lang="en-IE" sz="2800" dirty="0" err="1"/>
              <a:t>sistemas</a:t>
            </a:r>
            <a:r>
              <a:rPr lang="en-IE" sz="2800" dirty="0"/>
              <a:t> </a:t>
            </a:r>
            <a:r>
              <a:rPr lang="en-IE" sz="2800" dirty="0" err="1"/>
              <a:t>informáticos</a:t>
            </a:r>
            <a:endParaRPr lang="en-IE" sz="2800" dirty="0"/>
          </a:p>
          <a:p>
            <a:pPr marL="457200" indent="-457200">
              <a:buFont typeface="Wingdings" panose="05000000000000000000" pitchFamily="2" charset="2"/>
              <a:buChar char="q"/>
            </a:pPr>
            <a:r>
              <a:rPr lang="en-IE" sz="2800" dirty="0" err="1"/>
              <a:t>Redes</a:t>
            </a:r>
            <a:r>
              <a:rPr lang="en-IE" sz="2800" dirty="0"/>
              <a:t> de </a:t>
            </a:r>
            <a:r>
              <a:rPr lang="en-IE" sz="2800" dirty="0" err="1"/>
              <a:t>comunicación</a:t>
            </a:r>
            <a:endParaRPr lang="en-IE" sz="2800" dirty="0"/>
          </a:p>
          <a:p>
            <a:pPr marL="457200" indent="-457200">
              <a:buFont typeface="Wingdings" panose="05000000000000000000" pitchFamily="2" charset="2"/>
              <a:buChar char="q"/>
            </a:pPr>
            <a:r>
              <a:rPr lang="en-IE" sz="2800" dirty="0"/>
              <a:t>Internet – Web 2.0</a:t>
            </a:r>
          </a:p>
          <a:p>
            <a:pPr marL="457200" indent="-457200">
              <a:buFont typeface="Wingdings" panose="05000000000000000000" pitchFamily="2" charset="2"/>
              <a:buChar char="q"/>
            </a:pPr>
            <a:r>
              <a:rPr lang="en-IE" sz="2800" dirty="0" err="1"/>
              <a:t>Problemas</a:t>
            </a:r>
            <a:r>
              <a:rPr lang="en-IE" sz="2800" dirty="0"/>
              <a:t> de </a:t>
            </a:r>
            <a:r>
              <a:rPr lang="en-IE" sz="2800" dirty="0" err="1"/>
              <a:t>seguridad</a:t>
            </a:r>
            <a:r>
              <a:rPr lang="en-IE" sz="2800" dirty="0"/>
              <a:t> de las TIC</a:t>
            </a:r>
          </a:p>
          <a:p>
            <a:pPr marL="457200" indent="-457200">
              <a:buFont typeface="Wingdings" panose="05000000000000000000" pitchFamily="2" charset="2"/>
              <a:buChar char="q"/>
            </a:pPr>
            <a:r>
              <a:rPr lang="en-IE" sz="2800" dirty="0" err="1"/>
              <a:t>Innovaciones</a:t>
            </a:r>
            <a:r>
              <a:rPr lang="en-IE" sz="2800" dirty="0"/>
              <a:t> TIC</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18</a:t>
            </a:fld>
            <a:endParaRPr lang="es-ES" altLang="es-ES"/>
          </a:p>
        </p:txBody>
      </p:sp>
      <p:sp>
        <p:nvSpPr>
          <p:cNvPr id="5" name="Title 1"/>
          <p:cNvSpPr>
            <a:spLocks noGrp="1"/>
          </p:cNvSpPr>
          <p:nvPr>
            <p:ph type="title"/>
          </p:nvPr>
        </p:nvSpPr>
        <p:spPr>
          <a:xfrm>
            <a:off x="130628" y="1444647"/>
            <a:ext cx="12061371" cy="1143000"/>
          </a:xfrm>
        </p:spPr>
        <p:txBody>
          <a:bodyPr/>
          <a:lstStyle/>
          <a:p>
            <a:pPr algn="l"/>
            <a:r>
              <a:rPr lang="en-IE" sz="3200" b="1" dirty="0" err="1">
                <a:solidFill>
                  <a:srgbClr val="C00000"/>
                </a:solidFill>
              </a:rPr>
              <a:t>Cambiando</a:t>
            </a:r>
            <a:r>
              <a:rPr lang="en-IE" sz="3200" b="1" dirty="0">
                <a:solidFill>
                  <a:srgbClr val="C00000"/>
                </a:solidFill>
              </a:rPr>
              <a:t> la </a:t>
            </a:r>
            <a:r>
              <a:rPr lang="en-IE" sz="3200" b="1" dirty="0" err="1">
                <a:solidFill>
                  <a:srgbClr val="C00000"/>
                </a:solidFill>
              </a:rPr>
              <a:t>naturaleza</a:t>
            </a:r>
            <a:r>
              <a:rPr lang="en-IE" sz="3200" b="1" dirty="0">
                <a:solidFill>
                  <a:srgbClr val="C00000"/>
                </a:solidFill>
              </a:rPr>
              <a:t> de la </a:t>
            </a:r>
            <a:r>
              <a:rPr lang="en-IE" sz="3200" b="1" dirty="0" err="1">
                <a:solidFill>
                  <a:srgbClr val="C00000"/>
                </a:solidFill>
              </a:rPr>
              <a:t>interacción</a:t>
            </a:r>
            <a:r>
              <a:rPr lang="en-IE" sz="3200" b="1" dirty="0">
                <a:solidFill>
                  <a:srgbClr val="C00000"/>
                </a:solidFill>
              </a:rPr>
              <a:t> online – Web 2.0</a:t>
            </a:r>
          </a:p>
        </p:txBody>
      </p:sp>
      <p:sp>
        <p:nvSpPr>
          <p:cNvPr id="6" name="TextBox 5"/>
          <p:cNvSpPr txBox="1"/>
          <p:nvPr/>
        </p:nvSpPr>
        <p:spPr>
          <a:xfrm>
            <a:off x="933450" y="2792898"/>
            <a:ext cx="10202188" cy="3600986"/>
          </a:xfrm>
          <a:prstGeom prst="rect">
            <a:avLst/>
          </a:prstGeom>
          <a:noFill/>
        </p:spPr>
        <p:txBody>
          <a:bodyPr wrap="square" rtlCol="0">
            <a:spAutoFit/>
          </a:bodyPr>
          <a:lstStyle/>
          <a:p>
            <a:pPr marL="514350" indent="-514350">
              <a:lnSpc>
                <a:spcPct val="150000"/>
              </a:lnSpc>
              <a:buFont typeface="+mj-lt"/>
              <a:buAutoNum type="arabicPeriod"/>
            </a:pPr>
            <a:r>
              <a:rPr lang="en-IE" sz="2800" dirty="0"/>
              <a:t>De lo individual a lo social</a:t>
            </a:r>
          </a:p>
          <a:p>
            <a:pPr marL="514350" indent="-514350">
              <a:lnSpc>
                <a:spcPct val="150000"/>
              </a:lnSpc>
              <a:buFont typeface="+mj-lt"/>
              <a:buAutoNum type="arabicPeriod"/>
            </a:pPr>
            <a:r>
              <a:rPr lang="en-IE" sz="2800" dirty="0"/>
              <a:t>De la </a:t>
            </a:r>
            <a:r>
              <a:rPr lang="en-IE" sz="2800" dirty="0" err="1"/>
              <a:t>información</a:t>
            </a:r>
            <a:r>
              <a:rPr lang="en-IE" sz="2800" dirty="0"/>
              <a:t> a la </a:t>
            </a:r>
            <a:r>
              <a:rPr lang="en-IE" sz="2800" dirty="0" err="1"/>
              <a:t>comunicación</a:t>
            </a:r>
            <a:endParaRPr lang="en-IE" sz="2800" dirty="0"/>
          </a:p>
          <a:p>
            <a:pPr marL="514350" indent="-514350">
              <a:lnSpc>
                <a:spcPct val="150000"/>
              </a:lnSpc>
              <a:buFont typeface="+mj-lt"/>
              <a:buAutoNum type="arabicPeriod"/>
            </a:pPr>
            <a:r>
              <a:rPr lang="en-IE" sz="2800" dirty="0"/>
              <a:t>De la </a:t>
            </a:r>
            <a:r>
              <a:rPr lang="en-IE" sz="2800" dirty="0" err="1"/>
              <a:t>pasividad</a:t>
            </a:r>
            <a:r>
              <a:rPr lang="en-IE" sz="2800" dirty="0"/>
              <a:t> a la </a:t>
            </a:r>
            <a:r>
              <a:rPr lang="en-IE" sz="2800" dirty="0" err="1"/>
              <a:t>interactividad</a:t>
            </a:r>
            <a:endParaRPr lang="en-IE" sz="2800" dirty="0"/>
          </a:p>
          <a:p>
            <a:pPr marL="514350" indent="-514350">
              <a:lnSpc>
                <a:spcPct val="150000"/>
              </a:lnSpc>
              <a:buFont typeface="+mj-lt"/>
              <a:buAutoNum type="arabicPeriod"/>
            </a:pPr>
            <a:r>
              <a:rPr lang="en-IE" sz="2800" dirty="0"/>
              <a:t>Del </a:t>
            </a:r>
            <a:r>
              <a:rPr lang="en-IE" sz="2800" dirty="0" err="1"/>
              <a:t>uso</a:t>
            </a:r>
            <a:r>
              <a:rPr lang="en-IE" sz="2800" dirty="0"/>
              <a:t> de </a:t>
            </a:r>
            <a:r>
              <a:rPr lang="en-IE" sz="2800" dirty="0" err="1"/>
              <a:t>herramientas</a:t>
            </a:r>
            <a:r>
              <a:rPr lang="en-IE" sz="2800" dirty="0"/>
              <a:t> </a:t>
            </a:r>
            <a:r>
              <a:rPr lang="en-IE" sz="2800" dirty="0" err="1"/>
              <a:t>institucionales</a:t>
            </a:r>
            <a:r>
              <a:rPr lang="en-IE" sz="2800" dirty="0"/>
              <a:t> a </a:t>
            </a:r>
            <a:r>
              <a:rPr lang="en-IE" sz="2800" dirty="0" err="1"/>
              <a:t>usar</a:t>
            </a:r>
            <a:r>
              <a:rPr lang="en-IE" sz="2800" dirty="0"/>
              <a:t> </a:t>
            </a:r>
            <a:r>
              <a:rPr lang="en-IE" sz="2800" dirty="0" err="1"/>
              <a:t>herramientas</a:t>
            </a:r>
            <a:r>
              <a:rPr lang="en-IE" sz="2800" dirty="0"/>
              <a:t> </a:t>
            </a:r>
            <a:r>
              <a:rPr lang="en-IE" sz="2800" dirty="0" err="1"/>
              <a:t>personales</a:t>
            </a:r>
            <a:endParaRPr lang="en-IE" sz="2800" dirty="0"/>
          </a:p>
          <a:p>
            <a:endParaRPr lang="en-IE" dirty="0"/>
          </a:p>
        </p:txBody>
      </p:sp>
      <p:sp>
        <p:nvSpPr>
          <p:cNvPr id="7" name="TextBox 6"/>
          <p:cNvSpPr txBox="1"/>
          <p:nvPr/>
        </p:nvSpPr>
        <p:spPr>
          <a:xfrm>
            <a:off x="6259312" y="5716233"/>
            <a:ext cx="1440494" cy="369332"/>
          </a:xfrm>
          <a:prstGeom prst="rect">
            <a:avLst/>
          </a:prstGeom>
          <a:noFill/>
        </p:spPr>
        <p:txBody>
          <a:bodyPr wrap="square" rtlCol="0">
            <a:spAutoFit/>
          </a:bodyPr>
          <a:lstStyle/>
          <a:p>
            <a:r>
              <a:rPr lang="en-IE" dirty="0"/>
              <a:t>Fuente:</a:t>
            </a:r>
          </a:p>
        </p:txBody>
      </p:sp>
      <p:pic>
        <p:nvPicPr>
          <p:cNvPr id="8" name="Picture 7"/>
          <p:cNvPicPr>
            <a:picLocks noChangeAspect="1"/>
          </p:cNvPicPr>
          <p:nvPr/>
        </p:nvPicPr>
        <p:blipFill>
          <a:blip r:embed="rId2"/>
          <a:stretch>
            <a:fillRect/>
          </a:stretch>
        </p:blipFill>
        <p:spPr>
          <a:xfrm>
            <a:off x="7804894" y="5663625"/>
            <a:ext cx="3377851" cy="752475"/>
          </a:xfrm>
          <a:prstGeom prst="rect">
            <a:avLst/>
          </a:prstGeom>
        </p:spPr>
      </p:pic>
      <p:sp>
        <p:nvSpPr>
          <p:cNvPr id="9"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19</a:t>
            </a:fld>
            <a:endParaRPr lang="es-ES" altLang="es-ES"/>
          </a:p>
        </p:txBody>
      </p:sp>
      <p:sp>
        <p:nvSpPr>
          <p:cNvPr id="5" name="Title 1"/>
          <p:cNvSpPr>
            <a:spLocks noGrp="1"/>
          </p:cNvSpPr>
          <p:nvPr>
            <p:ph type="title"/>
          </p:nvPr>
        </p:nvSpPr>
        <p:spPr>
          <a:xfrm>
            <a:off x="428004" y="990229"/>
            <a:ext cx="6729960" cy="802600"/>
          </a:xfrm>
        </p:spPr>
        <p:txBody>
          <a:bodyPr/>
          <a:lstStyle/>
          <a:p>
            <a:pPr algn="l"/>
            <a:r>
              <a:rPr lang="en-US" sz="3200" b="1" dirty="0" err="1">
                <a:solidFill>
                  <a:srgbClr val="C00000"/>
                </a:solidFill>
              </a:rPr>
              <a:t>Problemas</a:t>
            </a:r>
            <a:r>
              <a:rPr lang="en-US" sz="3200" b="1" dirty="0">
                <a:solidFill>
                  <a:srgbClr val="C00000"/>
                </a:solidFill>
              </a:rPr>
              <a:t> </a:t>
            </a:r>
            <a:r>
              <a:rPr lang="en-US" sz="3200" b="1" dirty="0" err="1">
                <a:solidFill>
                  <a:srgbClr val="C00000"/>
                </a:solidFill>
              </a:rPr>
              <a:t>actuales</a:t>
            </a:r>
            <a:r>
              <a:rPr lang="en-US" sz="3200" b="1" dirty="0">
                <a:solidFill>
                  <a:srgbClr val="C00000"/>
                </a:solidFill>
              </a:rPr>
              <a:t> </a:t>
            </a:r>
            <a:r>
              <a:rPr lang="en-IE" sz="3200" b="1" dirty="0">
                <a:solidFill>
                  <a:srgbClr val="C00000"/>
                </a:solidFill>
              </a:rPr>
              <a:t>– Web 2.0</a:t>
            </a:r>
          </a:p>
        </p:txBody>
      </p:sp>
      <p:sp>
        <p:nvSpPr>
          <p:cNvPr id="6" name="TextBox 5"/>
          <p:cNvSpPr txBox="1"/>
          <p:nvPr/>
        </p:nvSpPr>
        <p:spPr>
          <a:xfrm>
            <a:off x="428004" y="1729123"/>
            <a:ext cx="11586575" cy="4580741"/>
          </a:xfrm>
          <a:prstGeom prst="rect">
            <a:avLst/>
          </a:prstGeom>
          <a:noFill/>
        </p:spPr>
        <p:txBody>
          <a:bodyPr wrap="square" rtlCol="0">
            <a:spAutoFit/>
          </a:bodyPr>
          <a:lstStyle/>
          <a:p>
            <a:pPr marL="342900" indent="-342900">
              <a:lnSpc>
                <a:spcPts val="3500"/>
              </a:lnSpc>
              <a:buFont typeface="Wingdings" panose="05000000000000000000" pitchFamily="2" charset="2"/>
              <a:buChar char="Ø"/>
            </a:pPr>
            <a:r>
              <a:rPr lang="en-IE" sz="2400" b="1" dirty="0" err="1"/>
              <a:t>Conectividad</a:t>
            </a:r>
            <a:r>
              <a:rPr lang="en-IE" sz="2400" b="1" dirty="0"/>
              <a:t>: </a:t>
            </a:r>
            <a:r>
              <a:rPr lang="en-IE" sz="2400" dirty="0"/>
              <a:t>el </a:t>
            </a:r>
            <a:r>
              <a:rPr lang="en-IE" sz="2400" dirty="0" err="1"/>
              <a:t>acceso</a:t>
            </a:r>
            <a:r>
              <a:rPr lang="en-IE" sz="2400" dirty="0"/>
              <a:t> a la </a:t>
            </a:r>
            <a:r>
              <a:rPr lang="en-IE" sz="2400" dirty="0" err="1"/>
              <a:t>información</a:t>
            </a:r>
            <a:r>
              <a:rPr lang="en-IE" sz="2400" dirty="0"/>
              <a:t> </a:t>
            </a:r>
            <a:r>
              <a:rPr lang="en-IE" sz="2400" dirty="0" err="1"/>
              <a:t>está</a:t>
            </a:r>
            <a:r>
              <a:rPr lang="en-IE" sz="2400" dirty="0"/>
              <a:t> </a:t>
            </a:r>
            <a:r>
              <a:rPr lang="en-IE" sz="2400" dirty="0" err="1"/>
              <a:t>disponible</a:t>
            </a:r>
            <a:r>
              <a:rPr lang="en-IE" sz="2400" dirty="0"/>
              <a:t> a </a:t>
            </a:r>
            <a:r>
              <a:rPr lang="en-IE" sz="2400" dirty="0" err="1"/>
              <a:t>nivel</a:t>
            </a:r>
            <a:r>
              <a:rPr lang="en-IE" sz="2400" dirty="0"/>
              <a:t> global</a:t>
            </a:r>
          </a:p>
          <a:p>
            <a:pPr marL="342900" indent="-342900">
              <a:lnSpc>
                <a:spcPts val="3500"/>
              </a:lnSpc>
              <a:buFont typeface="Wingdings" panose="05000000000000000000" pitchFamily="2" charset="2"/>
              <a:buChar char="Ø"/>
            </a:pPr>
            <a:r>
              <a:rPr lang="en-IE" sz="2400" b="1" dirty="0" err="1"/>
              <a:t>Flexibilidad</a:t>
            </a:r>
            <a:r>
              <a:rPr lang="en-IE" sz="2400" b="1" dirty="0"/>
              <a:t>: </a:t>
            </a:r>
            <a:r>
              <a:rPr lang="en-IE" sz="2400" dirty="0"/>
              <a:t>la </a:t>
            </a:r>
            <a:r>
              <a:rPr lang="en-IE" sz="2400" dirty="0" err="1"/>
              <a:t>interacción</a:t>
            </a:r>
            <a:r>
              <a:rPr lang="en-IE" sz="2400" dirty="0"/>
              <a:t> se </a:t>
            </a:r>
            <a:r>
              <a:rPr lang="en-IE" sz="2400" dirty="0" err="1"/>
              <a:t>puede</a:t>
            </a:r>
            <a:r>
              <a:rPr lang="en-IE" sz="2400" dirty="0"/>
              <a:t> </a:t>
            </a:r>
            <a:r>
              <a:rPr lang="en-IE" sz="2400" dirty="0" err="1"/>
              <a:t>dar</a:t>
            </a:r>
            <a:r>
              <a:rPr lang="en-IE" sz="2400" dirty="0"/>
              <a:t> </a:t>
            </a:r>
            <a:r>
              <a:rPr lang="en-IE" sz="2400" dirty="0" err="1"/>
              <a:t>en</a:t>
            </a:r>
            <a:r>
              <a:rPr lang="en-IE" sz="2400" dirty="0"/>
              <a:t> </a:t>
            </a:r>
            <a:r>
              <a:rPr lang="en-IE" sz="2400" dirty="0" err="1"/>
              <a:t>cualquier</a:t>
            </a:r>
            <a:r>
              <a:rPr lang="en-IE" sz="2400" dirty="0"/>
              <a:t> </a:t>
            </a:r>
            <a:r>
              <a:rPr lang="en-IE" sz="2400" dirty="0" err="1"/>
              <a:t>momento</a:t>
            </a:r>
            <a:r>
              <a:rPr lang="en-IE" sz="2400" dirty="0"/>
              <a:t> </a:t>
            </a:r>
            <a:r>
              <a:rPr lang="en-IE" sz="2400" dirty="0" err="1"/>
              <a:t>en</a:t>
            </a:r>
            <a:r>
              <a:rPr lang="en-IE" sz="2400" dirty="0"/>
              <a:t> </a:t>
            </a:r>
            <a:r>
              <a:rPr lang="en-IE" sz="2400" dirty="0" err="1"/>
              <a:t>cualquier</a:t>
            </a:r>
            <a:r>
              <a:rPr lang="en-IE" sz="2400" dirty="0"/>
              <a:t> </a:t>
            </a:r>
            <a:r>
              <a:rPr lang="en-IE" sz="2400" dirty="0" err="1"/>
              <a:t>lugar</a:t>
            </a:r>
            <a:endParaRPr lang="en-IE" sz="2400" dirty="0"/>
          </a:p>
          <a:p>
            <a:pPr marL="342900" indent="-342900">
              <a:lnSpc>
                <a:spcPts val="3500"/>
              </a:lnSpc>
              <a:buFont typeface="Wingdings" panose="05000000000000000000" pitchFamily="2" charset="2"/>
              <a:buChar char="Ø"/>
            </a:pPr>
            <a:r>
              <a:rPr lang="en-IE" sz="2400" b="1" dirty="0" err="1"/>
              <a:t>Interactividad</a:t>
            </a:r>
            <a:r>
              <a:rPr lang="en-IE" sz="2400" b="1" dirty="0"/>
              <a:t>: </a:t>
            </a:r>
            <a:r>
              <a:rPr lang="en-IE" sz="2400" dirty="0" err="1"/>
              <a:t>los</a:t>
            </a:r>
            <a:r>
              <a:rPr lang="en-IE" sz="2400" dirty="0"/>
              <a:t> </a:t>
            </a:r>
            <a:r>
              <a:rPr lang="en-IE" sz="2400" dirty="0" err="1"/>
              <a:t>comentarios</a:t>
            </a:r>
            <a:r>
              <a:rPr lang="en-IE" sz="2400" dirty="0"/>
              <a:t> </a:t>
            </a:r>
            <a:r>
              <a:rPr lang="en-IE" sz="2400" dirty="0" err="1"/>
              <a:t>pueden</a:t>
            </a:r>
            <a:r>
              <a:rPr lang="en-IE" sz="2400" dirty="0"/>
              <a:t> </a:t>
            </a:r>
            <a:r>
              <a:rPr lang="en-IE" sz="2400" dirty="0" err="1"/>
              <a:t>ser</a:t>
            </a:r>
            <a:r>
              <a:rPr lang="en-IE" sz="2400" dirty="0"/>
              <a:t> </a:t>
            </a:r>
            <a:r>
              <a:rPr lang="en-IE" sz="2400" dirty="0" err="1"/>
              <a:t>inmediatos</a:t>
            </a:r>
            <a:r>
              <a:rPr lang="en-IE" sz="2400" dirty="0"/>
              <a:t> y </a:t>
            </a:r>
            <a:r>
              <a:rPr lang="en-IE" sz="2400" dirty="0" err="1"/>
              <a:t>autónomos</a:t>
            </a:r>
            <a:endParaRPr lang="en-IE" sz="2400" dirty="0"/>
          </a:p>
          <a:p>
            <a:pPr marL="342900" indent="-342900">
              <a:lnSpc>
                <a:spcPts val="3500"/>
              </a:lnSpc>
              <a:buFont typeface="Wingdings" panose="05000000000000000000" pitchFamily="2" charset="2"/>
              <a:buChar char="Ø"/>
            </a:pPr>
            <a:r>
              <a:rPr lang="en-IE" sz="2400" b="1" dirty="0" err="1"/>
              <a:t>Colaboración</a:t>
            </a:r>
            <a:r>
              <a:rPr lang="en-IE" sz="2400" b="1" dirty="0"/>
              <a:t>: </a:t>
            </a:r>
            <a:r>
              <a:rPr lang="en-IE" sz="2400" dirty="0"/>
              <a:t>el </a:t>
            </a:r>
            <a:r>
              <a:rPr lang="en-IE" sz="2400" dirty="0" err="1"/>
              <a:t>uso</a:t>
            </a:r>
            <a:r>
              <a:rPr lang="en-IE" sz="2400" dirty="0"/>
              <a:t> de </a:t>
            </a:r>
            <a:r>
              <a:rPr lang="en-IE" sz="2400" dirty="0" err="1"/>
              <a:t>herramientas</a:t>
            </a:r>
            <a:r>
              <a:rPr lang="en-IE" sz="2400" dirty="0"/>
              <a:t> de debate </a:t>
            </a:r>
            <a:r>
              <a:rPr lang="en-IE" sz="2400" dirty="0" err="1"/>
              <a:t>pueden</a:t>
            </a:r>
            <a:r>
              <a:rPr lang="en-IE" sz="2400" dirty="0"/>
              <a:t> </a:t>
            </a:r>
            <a:r>
              <a:rPr lang="en-IE" sz="2400" dirty="0" err="1"/>
              <a:t>apoyar</a:t>
            </a:r>
            <a:r>
              <a:rPr lang="en-IE" sz="2400" dirty="0"/>
              <a:t> la </a:t>
            </a:r>
            <a:r>
              <a:rPr lang="en-IE" sz="2400" dirty="0" err="1"/>
              <a:t>colaboración</a:t>
            </a:r>
            <a:r>
              <a:rPr lang="en-IE" sz="2400" dirty="0"/>
              <a:t> para el </a:t>
            </a:r>
            <a:r>
              <a:rPr lang="en-IE" sz="2400" dirty="0" err="1"/>
              <a:t>desarrollo</a:t>
            </a:r>
            <a:r>
              <a:rPr lang="en-IE" sz="2400" dirty="0"/>
              <a:t> y la </a:t>
            </a:r>
            <a:r>
              <a:rPr lang="en-IE" sz="2400" dirty="0" err="1"/>
              <a:t>entrega</a:t>
            </a:r>
            <a:endParaRPr lang="en-IE" sz="2400" dirty="0"/>
          </a:p>
          <a:p>
            <a:pPr marL="342900" indent="-342900">
              <a:lnSpc>
                <a:spcPts val="3500"/>
              </a:lnSpc>
              <a:buFont typeface="Wingdings" panose="05000000000000000000" pitchFamily="2" charset="2"/>
              <a:buChar char="Ø"/>
            </a:pPr>
            <a:r>
              <a:rPr lang="en-IE" sz="2400" b="1" dirty="0" err="1"/>
              <a:t>Ampliación</a:t>
            </a:r>
            <a:r>
              <a:rPr lang="en-IE" sz="2400" b="1" dirty="0"/>
              <a:t> de la </a:t>
            </a:r>
            <a:r>
              <a:rPr lang="en-IE" sz="2400" b="1" dirty="0" err="1"/>
              <a:t>oportunidad</a:t>
            </a:r>
            <a:r>
              <a:rPr lang="en-IE" sz="2400" b="1" dirty="0"/>
              <a:t> de </a:t>
            </a:r>
            <a:r>
              <a:rPr lang="en-IE" sz="2400" b="1" dirty="0" err="1"/>
              <a:t>negocio</a:t>
            </a:r>
            <a:r>
              <a:rPr lang="en-IE" sz="2400" b="1" dirty="0"/>
              <a:t>:</a:t>
            </a:r>
            <a:r>
              <a:rPr lang="en-IE" sz="2400" dirty="0"/>
              <a:t> </a:t>
            </a:r>
            <a:r>
              <a:rPr lang="en-IE" sz="2400" dirty="0" err="1"/>
              <a:t>los</a:t>
            </a:r>
            <a:r>
              <a:rPr lang="en-IE" sz="2400" dirty="0"/>
              <a:t> </a:t>
            </a:r>
            <a:r>
              <a:rPr lang="en-IE" sz="2400" dirty="0" err="1"/>
              <a:t>contactos</a:t>
            </a:r>
            <a:r>
              <a:rPr lang="en-IE" sz="2400" dirty="0"/>
              <a:t> </a:t>
            </a:r>
            <a:r>
              <a:rPr lang="en-IE" sz="2400" dirty="0" err="1"/>
              <a:t>por</a:t>
            </a:r>
            <a:r>
              <a:rPr lang="en-IE" sz="2400" dirty="0"/>
              <a:t> email </a:t>
            </a:r>
            <a:r>
              <a:rPr lang="en-IE" sz="2400" dirty="0" err="1"/>
              <a:t>pueden</a:t>
            </a:r>
            <a:r>
              <a:rPr lang="en-IE" sz="2400" dirty="0"/>
              <a:t> </a:t>
            </a:r>
            <a:r>
              <a:rPr lang="en-IE" sz="2400" dirty="0" err="1"/>
              <a:t>reforazar</a:t>
            </a:r>
            <a:r>
              <a:rPr lang="en-IE" sz="2400" dirty="0"/>
              <a:t> y </a:t>
            </a:r>
            <a:r>
              <a:rPr lang="en-IE" sz="2400" dirty="0" err="1"/>
              <a:t>ampliar</a:t>
            </a:r>
            <a:r>
              <a:rPr lang="en-IE" sz="2400" dirty="0"/>
              <a:t> la </a:t>
            </a:r>
            <a:r>
              <a:rPr lang="en-IE" sz="2400" dirty="0" err="1"/>
              <a:t>interacción</a:t>
            </a:r>
            <a:endParaRPr lang="en-IE" sz="2400" dirty="0"/>
          </a:p>
          <a:p>
            <a:pPr marL="342900" indent="-342900">
              <a:lnSpc>
                <a:spcPts val="3500"/>
              </a:lnSpc>
              <a:buFont typeface="Wingdings" panose="05000000000000000000" pitchFamily="2" charset="2"/>
              <a:buChar char="Ø"/>
            </a:pPr>
            <a:r>
              <a:rPr lang="en-IE" sz="2400" b="1" dirty="0" err="1"/>
              <a:t>Motivación</a:t>
            </a:r>
            <a:r>
              <a:rPr lang="en-IE" sz="2400" b="1" dirty="0"/>
              <a:t>: </a:t>
            </a:r>
            <a:r>
              <a:rPr lang="en-IE" sz="2400" dirty="0" err="1"/>
              <a:t>los</a:t>
            </a:r>
            <a:r>
              <a:rPr lang="en-IE" sz="2400" dirty="0"/>
              <a:t> </a:t>
            </a:r>
            <a:r>
              <a:rPr lang="en-IE" sz="2400" dirty="0" err="1"/>
              <a:t>recursos</a:t>
            </a:r>
            <a:r>
              <a:rPr lang="en-IE" sz="2400" dirty="0"/>
              <a:t> multimedia </a:t>
            </a:r>
            <a:r>
              <a:rPr lang="en-IE" sz="2400" dirty="0" err="1"/>
              <a:t>incrementan</a:t>
            </a:r>
            <a:r>
              <a:rPr lang="en-IE" sz="2400" dirty="0"/>
              <a:t> la </a:t>
            </a:r>
            <a:r>
              <a:rPr lang="en-IE" sz="2400" dirty="0" err="1"/>
              <a:t>creatividad</a:t>
            </a:r>
            <a:r>
              <a:rPr lang="en-IE" sz="2400" dirty="0"/>
              <a:t> para las </a:t>
            </a:r>
            <a:r>
              <a:rPr lang="en-IE" sz="2400" dirty="0" err="1"/>
              <a:t>relaciones</a:t>
            </a:r>
            <a:r>
              <a:rPr lang="en-IE" sz="2400" dirty="0"/>
              <a:t> </a:t>
            </a:r>
            <a:r>
              <a:rPr lang="en-IE" sz="2400" dirty="0" err="1"/>
              <a:t>comerciales</a:t>
            </a:r>
            <a:endParaRPr lang="en-IE" sz="24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p14="http://schemas.microsoft.com/office/powerpoint/2010/main" val="2908836009"/>
              </p:ext>
            </p:extLst>
          </p:nvPr>
        </p:nvGraphicFramePr>
        <p:xfrm>
          <a:off x="780288" y="2356207"/>
          <a:ext cx="10338816" cy="4035876"/>
        </p:xfrm>
        <a:graphic>
          <a:graphicData uri="http://schemas.openxmlformats.org/drawingml/2006/table">
            <a:tbl>
              <a:tblPr firstRow="1" bandRow="1">
                <a:tableStyleId>{5C22544A-7EE6-4342-B048-85BDC9FD1C3A}</a:tableStyleId>
              </a:tblPr>
              <a:tblGrid>
                <a:gridCol w="4919868">
                  <a:extLst>
                    <a:ext uri="{9D8B030D-6E8A-4147-A177-3AD203B41FA5}">
                      <a16:colId xmlns:a16="http://schemas.microsoft.com/office/drawing/2014/main" val="2387490912"/>
                    </a:ext>
                  </a:extLst>
                </a:gridCol>
                <a:gridCol w="5418948">
                  <a:extLst>
                    <a:ext uri="{9D8B030D-6E8A-4147-A177-3AD203B41FA5}">
                      <a16:colId xmlns:a16="http://schemas.microsoft.com/office/drawing/2014/main" val="3462008685"/>
                    </a:ext>
                  </a:extLst>
                </a:gridCol>
              </a:tblGrid>
              <a:tr h="744036">
                <a:tc>
                  <a:txBody>
                    <a:bodyPr/>
                    <a:lstStyle/>
                    <a:p>
                      <a:pPr algn="ctr"/>
                      <a:r>
                        <a:rPr lang="en-IE" sz="2400" b="1" dirty="0">
                          <a:solidFill>
                            <a:schemeClr val="tx1"/>
                          </a:solidFill>
                        </a:rPr>
                        <a:t>¿</a:t>
                      </a:r>
                      <a:r>
                        <a:rPr lang="en-IE" sz="2400" b="1" dirty="0" err="1">
                          <a:solidFill>
                            <a:schemeClr val="tx1"/>
                          </a:solidFill>
                        </a:rPr>
                        <a:t>Cuántas</a:t>
                      </a:r>
                      <a:r>
                        <a:rPr lang="en-IE" sz="2400" b="1" dirty="0">
                          <a:solidFill>
                            <a:schemeClr val="tx1"/>
                          </a:solidFill>
                        </a:rPr>
                        <a:t> </a:t>
                      </a:r>
                      <a:r>
                        <a:rPr lang="en-IE" sz="2400" b="1" dirty="0" err="1">
                          <a:solidFill>
                            <a:schemeClr val="tx1"/>
                          </a:solidFill>
                        </a:rPr>
                        <a:t>diapositivas</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a:solidFill>
                            <a:schemeClr val="tx1"/>
                          </a:solidFill>
                        </a:rPr>
                        <a:t>30</a:t>
                      </a:r>
                      <a:r>
                        <a:rPr lang="en-IE" sz="2400" b="1" dirty="0">
                          <a:solidFill>
                            <a:srgbClr val="336600"/>
                          </a:solidFill>
                        </a:rPr>
                        <a:t> </a:t>
                      </a:r>
                      <a:r>
                        <a:rPr lang="en-IE" sz="2400" b="1" dirty="0" err="1">
                          <a:solidFill>
                            <a:schemeClr val="tx1"/>
                          </a:solidFill>
                        </a:rPr>
                        <a:t>en</a:t>
                      </a:r>
                      <a:r>
                        <a:rPr lang="en-IE" sz="2400" b="1" dirty="0">
                          <a:solidFill>
                            <a:schemeClr val="tx1"/>
                          </a:solidFill>
                        </a:rPr>
                        <a:t> total</a:t>
                      </a:r>
                    </a:p>
                  </a:txBody>
                  <a:tcPr>
                    <a:solidFill>
                      <a:schemeClr val="bg1">
                        <a:lumMod val="75000"/>
                      </a:schemeClr>
                    </a:solidFill>
                  </a:tcPr>
                </a:tc>
                <a:extLst>
                  <a:ext uri="{0D108BD9-81ED-4DB2-BD59-A6C34878D82A}">
                    <a16:rowId xmlns:a16="http://schemas.microsoft.com/office/drawing/2014/main" val="611053301"/>
                  </a:ext>
                </a:extLst>
              </a:tr>
              <a:tr h="1264493">
                <a:tc>
                  <a:txBody>
                    <a:bodyPr/>
                    <a:lstStyle/>
                    <a:p>
                      <a:pPr algn="ctr"/>
                      <a:r>
                        <a:rPr lang="en-IE" sz="2400" b="1" dirty="0">
                          <a:solidFill>
                            <a:schemeClr val="tx1"/>
                          </a:solidFill>
                        </a:rPr>
                        <a:t>¿</a:t>
                      </a:r>
                      <a:r>
                        <a:rPr lang="en-IE" sz="2400" b="1" dirty="0" err="1">
                          <a:solidFill>
                            <a:schemeClr val="tx1"/>
                          </a:solidFill>
                        </a:rPr>
                        <a:t>Cuánto</a:t>
                      </a:r>
                      <a:r>
                        <a:rPr lang="en-IE" sz="2400" b="1" dirty="0">
                          <a:solidFill>
                            <a:schemeClr val="tx1"/>
                          </a:solidFill>
                        </a:rPr>
                        <a:t> </a:t>
                      </a:r>
                      <a:r>
                        <a:rPr lang="en-IE" sz="2400" b="1" dirty="0" err="1">
                          <a:solidFill>
                            <a:schemeClr val="tx1"/>
                          </a:solidFill>
                        </a:rPr>
                        <a:t>tiempo</a:t>
                      </a:r>
                      <a:r>
                        <a:rPr lang="en-IE" sz="2400" b="1" dirty="0">
                          <a:solidFill>
                            <a:schemeClr val="tx1"/>
                          </a:solidFill>
                        </a:rPr>
                        <a:t> </a:t>
                      </a:r>
                      <a:r>
                        <a:rPr lang="en-IE" sz="2400" b="1" dirty="0" err="1">
                          <a:solidFill>
                            <a:schemeClr val="tx1"/>
                          </a:solidFill>
                        </a:rPr>
                        <a:t>debo</a:t>
                      </a:r>
                      <a:r>
                        <a:rPr lang="en-IE" sz="2400" b="1" dirty="0">
                          <a:solidFill>
                            <a:schemeClr val="tx1"/>
                          </a:solidFill>
                        </a:rPr>
                        <a:t> </a:t>
                      </a:r>
                      <a:r>
                        <a:rPr lang="en-IE" sz="2400" b="1" dirty="0" err="1">
                          <a:solidFill>
                            <a:schemeClr val="tx1"/>
                          </a:solidFill>
                        </a:rPr>
                        <a:t>estar</a:t>
                      </a:r>
                      <a:r>
                        <a:rPr lang="en-IE" sz="2400" b="1" dirty="0">
                          <a:solidFill>
                            <a:schemeClr val="tx1"/>
                          </a:solidFill>
                        </a:rPr>
                        <a:t> </a:t>
                      </a:r>
                      <a:r>
                        <a:rPr lang="en-IE" sz="2400" b="1" dirty="0" err="1">
                          <a:solidFill>
                            <a:schemeClr val="tx1"/>
                          </a:solidFill>
                        </a:rPr>
                        <a:t>leyendo</a:t>
                      </a:r>
                      <a:r>
                        <a:rPr lang="en-IE" sz="2400" b="1" dirty="0">
                          <a:solidFill>
                            <a:schemeClr val="tx1"/>
                          </a:solidFill>
                        </a:rPr>
                        <a:t> y </a:t>
                      </a:r>
                      <a:r>
                        <a:rPr lang="en-IE" sz="2400" b="1" dirty="0" err="1">
                          <a:solidFill>
                            <a:schemeClr val="tx1"/>
                          </a:solidFill>
                        </a:rPr>
                        <a:t>escuchando</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pPr marL="0" indent="0" algn="l">
                        <a:lnSpc>
                          <a:spcPct val="150000"/>
                        </a:lnSpc>
                        <a:buNone/>
                      </a:pPr>
                      <a:r>
                        <a:rPr lang="en-IE" sz="2400" b="1" kern="1200" dirty="0">
                          <a:solidFill>
                            <a:schemeClr val="tx1"/>
                          </a:solidFill>
                          <a:latin typeface="+mn-lt"/>
                          <a:ea typeface="+mn-ea"/>
                          <a:cs typeface="+mn-cs"/>
                        </a:rPr>
                        <a:t>30</a:t>
                      </a:r>
                      <a:r>
                        <a:rPr lang="en-IE" sz="2400" b="1" dirty="0"/>
                        <a:t> </a:t>
                      </a:r>
                      <a:r>
                        <a:rPr lang="en-IE" sz="2400" b="1" dirty="0" err="1"/>
                        <a:t>minutos</a:t>
                      </a:r>
                      <a:r>
                        <a:rPr lang="en-IE" sz="2400" b="1" dirty="0"/>
                        <a:t> (sin </a:t>
                      </a:r>
                      <a:r>
                        <a:rPr lang="en-IE" sz="2400" b="1" dirty="0" err="1"/>
                        <a:t>incluir</a:t>
                      </a:r>
                      <a:r>
                        <a:rPr lang="en-IE" sz="2400" b="1" dirty="0"/>
                        <a:t> </a:t>
                      </a:r>
                      <a:r>
                        <a:rPr lang="en-IE" sz="2400" b="1" dirty="0" err="1"/>
                        <a:t>los</a:t>
                      </a:r>
                      <a:r>
                        <a:rPr lang="en-IE" sz="2400" b="1" dirty="0"/>
                        <a:t> enlaces que se </a:t>
                      </a:r>
                      <a:r>
                        <a:rPr lang="en-IE" sz="2400" b="1" dirty="0" err="1"/>
                        <a:t>encuentran</a:t>
                      </a:r>
                      <a:r>
                        <a:rPr lang="en-IE" sz="2400" b="1" dirty="0"/>
                        <a:t> </a:t>
                      </a:r>
                      <a:r>
                        <a:rPr lang="en-IE" sz="2400" b="1" dirty="0" err="1"/>
                        <a:t>en</a:t>
                      </a:r>
                      <a:r>
                        <a:rPr lang="en-IE" sz="2400" b="1" dirty="0"/>
                        <a:t> las </a:t>
                      </a:r>
                      <a:r>
                        <a:rPr lang="en-IE" sz="2400" b="1" dirty="0" err="1"/>
                        <a:t>diapositivas</a:t>
                      </a:r>
                      <a:r>
                        <a:rPr lang="en-IE" sz="2400" b="1" dirty="0"/>
                        <a:t>)</a:t>
                      </a:r>
                    </a:p>
                  </a:txBody>
                  <a:tcPr>
                    <a:solidFill>
                      <a:schemeClr val="bg1">
                        <a:lumMod val="75000"/>
                      </a:schemeClr>
                    </a:solidFill>
                  </a:tcPr>
                </a:tc>
                <a:extLst>
                  <a:ext uri="{0D108BD9-81ED-4DB2-BD59-A6C34878D82A}">
                    <a16:rowId xmlns:a16="http://schemas.microsoft.com/office/drawing/2014/main" val="3479317360"/>
                  </a:ext>
                </a:extLst>
              </a:tr>
              <a:tr h="1370592">
                <a:tc>
                  <a:txBody>
                    <a:bodyPr/>
                    <a:lstStyle/>
                    <a:p>
                      <a:pPr algn="ctr"/>
                      <a:r>
                        <a:rPr lang="en-IE" sz="2400" b="1" dirty="0">
                          <a:solidFill>
                            <a:schemeClr val="tx1"/>
                          </a:solidFill>
                        </a:rPr>
                        <a:t>¿</a:t>
                      </a:r>
                      <a:r>
                        <a:rPr lang="en-IE" sz="2400" b="1" dirty="0" err="1">
                          <a:solidFill>
                            <a:schemeClr val="tx1"/>
                          </a:solidFill>
                        </a:rPr>
                        <a:t>Qué</a:t>
                      </a:r>
                      <a:r>
                        <a:rPr lang="en-IE" sz="2400" b="1" dirty="0">
                          <a:solidFill>
                            <a:schemeClr val="tx1"/>
                          </a:solidFill>
                        </a:rPr>
                        <a:t> </a:t>
                      </a:r>
                      <a:r>
                        <a:rPr lang="en-IE" sz="2400" b="1" dirty="0" err="1">
                          <a:solidFill>
                            <a:schemeClr val="tx1"/>
                          </a:solidFill>
                        </a:rPr>
                        <a:t>puedo</a:t>
                      </a:r>
                      <a:r>
                        <a:rPr lang="en-IE" sz="2400" b="1" dirty="0">
                          <a:solidFill>
                            <a:schemeClr val="tx1"/>
                          </a:solidFill>
                        </a:rPr>
                        <a:t> </a:t>
                      </a:r>
                      <a:r>
                        <a:rPr lang="en-IE" sz="2400" b="1" dirty="0" err="1">
                          <a:solidFill>
                            <a:schemeClr val="tx1"/>
                          </a:solidFill>
                        </a:rPr>
                        <a:t>conseguir</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r>
                        <a:rPr lang="en-IE" sz="2400" b="1" dirty="0" err="1">
                          <a:solidFill>
                            <a:schemeClr val="tx1"/>
                          </a:solidFill>
                        </a:rPr>
                        <a:t>Puedes</a:t>
                      </a:r>
                      <a:r>
                        <a:rPr lang="en-IE" sz="2400" b="1" dirty="0">
                          <a:solidFill>
                            <a:schemeClr val="tx1"/>
                          </a:solidFill>
                        </a:rPr>
                        <a:t> </a:t>
                      </a:r>
                      <a:r>
                        <a:rPr lang="en-IE" sz="2400" b="1" dirty="0" err="1">
                          <a:solidFill>
                            <a:schemeClr val="tx1"/>
                          </a:solidFill>
                        </a:rPr>
                        <a:t>ver</a:t>
                      </a:r>
                      <a:r>
                        <a:rPr lang="en-IE" sz="2400" b="1" dirty="0">
                          <a:solidFill>
                            <a:schemeClr val="tx1"/>
                          </a:solidFill>
                        </a:rPr>
                        <a:t> </a:t>
                      </a:r>
                      <a:r>
                        <a:rPr lang="en-IE" sz="2400" b="1" dirty="0" err="1">
                          <a:solidFill>
                            <a:schemeClr val="tx1"/>
                          </a:solidFill>
                        </a:rPr>
                        <a:t>los</a:t>
                      </a:r>
                      <a:r>
                        <a:rPr lang="en-IE" sz="2400" b="1" dirty="0">
                          <a:solidFill>
                            <a:schemeClr val="tx1"/>
                          </a:solidFill>
                        </a:rPr>
                        <a:t> </a:t>
                      </a:r>
                      <a:r>
                        <a:rPr lang="en-IE" sz="2400" b="1" dirty="0" err="1">
                          <a:solidFill>
                            <a:schemeClr val="tx1"/>
                          </a:solidFill>
                        </a:rPr>
                        <a:t>objetivos</a:t>
                      </a:r>
                      <a:r>
                        <a:rPr lang="en-IE" sz="2400" b="1" dirty="0">
                          <a:solidFill>
                            <a:schemeClr val="tx1"/>
                          </a:solidFill>
                        </a:rPr>
                        <a:t> y </a:t>
                      </a:r>
                      <a:r>
                        <a:rPr lang="en-IE" sz="2400" b="1" dirty="0" err="1">
                          <a:solidFill>
                            <a:schemeClr val="tx1"/>
                          </a:solidFill>
                        </a:rPr>
                        <a:t>los</a:t>
                      </a:r>
                      <a:r>
                        <a:rPr lang="en-IE" sz="2400" b="1" dirty="0">
                          <a:solidFill>
                            <a:schemeClr val="tx1"/>
                          </a:solidFill>
                        </a:rPr>
                        <a:t> </a:t>
                      </a:r>
                      <a:r>
                        <a:rPr lang="en-IE" sz="2400" b="1" dirty="0" err="1">
                          <a:solidFill>
                            <a:schemeClr val="tx1"/>
                          </a:solidFill>
                        </a:rPr>
                        <a:t>conocimientos</a:t>
                      </a:r>
                      <a:r>
                        <a:rPr lang="en-IE" sz="2400" b="1" dirty="0">
                          <a:solidFill>
                            <a:schemeClr val="tx1"/>
                          </a:solidFill>
                        </a:rPr>
                        <a:t> que se </a:t>
                      </a:r>
                      <a:r>
                        <a:rPr lang="en-IE" sz="2400" b="1" dirty="0" err="1">
                          <a:solidFill>
                            <a:schemeClr val="tx1"/>
                          </a:solidFill>
                        </a:rPr>
                        <a:t>esperan</a:t>
                      </a:r>
                      <a:r>
                        <a:rPr lang="en-IE" sz="2400" b="1" dirty="0">
                          <a:solidFill>
                            <a:schemeClr val="tx1"/>
                          </a:solidFill>
                        </a:rPr>
                        <a:t> </a:t>
                      </a:r>
                      <a:r>
                        <a:rPr lang="en-IE" sz="2400" b="1" dirty="0" err="1">
                          <a:solidFill>
                            <a:schemeClr val="tx1"/>
                          </a:solidFill>
                        </a:rPr>
                        <a:t>conseguir</a:t>
                      </a:r>
                      <a:r>
                        <a:rPr lang="en-IE" sz="2400" b="1" dirty="0">
                          <a:solidFill>
                            <a:schemeClr val="tx1"/>
                          </a:solidFill>
                        </a:rPr>
                        <a:t> </a:t>
                      </a:r>
                      <a:r>
                        <a:rPr lang="en-IE" sz="2400" b="1" dirty="0" err="1">
                          <a:solidFill>
                            <a:schemeClr val="tx1"/>
                          </a:solidFill>
                        </a:rPr>
                        <a:t>en</a:t>
                      </a:r>
                      <a:r>
                        <a:rPr lang="en-IE" sz="2400" b="1" dirty="0">
                          <a:solidFill>
                            <a:schemeClr val="tx1"/>
                          </a:solidFill>
                        </a:rPr>
                        <a:t> las </a:t>
                      </a:r>
                      <a:r>
                        <a:rPr lang="en-IE" sz="2400" b="1" dirty="0" err="1">
                          <a:solidFill>
                            <a:schemeClr val="tx1"/>
                          </a:solidFill>
                        </a:rPr>
                        <a:t>siguientes</a:t>
                      </a:r>
                      <a:r>
                        <a:rPr lang="en-IE" sz="2400" b="1" dirty="0">
                          <a:solidFill>
                            <a:schemeClr val="tx1"/>
                          </a:solidFill>
                        </a:rPr>
                        <a:t> </a:t>
                      </a:r>
                      <a:r>
                        <a:rPr lang="en-IE" sz="2400" b="1" dirty="0" err="1">
                          <a:solidFill>
                            <a:schemeClr val="tx1"/>
                          </a:solidFill>
                        </a:rPr>
                        <a:t>diapositivas</a:t>
                      </a:r>
                      <a:endParaRPr lang="en-IE" sz="2400" dirty="0">
                        <a:solidFill>
                          <a:schemeClr val="tx1"/>
                        </a:solidFill>
                      </a:endParaRPr>
                    </a:p>
                  </a:txBody>
                  <a:tcPr>
                    <a:solidFill>
                      <a:schemeClr val="bg1">
                        <a:lumMod val="75000"/>
                      </a:schemeClr>
                    </a:solidFill>
                  </a:tcPr>
                </a:tc>
                <a:extLst>
                  <a:ext uri="{0D108BD9-81ED-4DB2-BD59-A6C34878D82A}">
                    <a16:rowId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80288" y="1427565"/>
            <a:ext cx="3447328" cy="584775"/>
          </a:xfrm>
          <a:prstGeom prst="rect">
            <a:avLst/>
          </a:prstGeom>
        </p:spPr>
        <p:txBody>
          <a:bodyPr wrap="square">
            <a:spAutoFit/>
          </a:bodyPr>
          <a:lstStyle/>
          <a:p>
            <a:r>
              <a:rPr lang="en-IE" sz="3200" b="1" dirty="0" err="1">
                <a:solidFill>
                  <a:srgbClr val="990000"/>
                </a:solidFill>
              </a:rPr>
              <a:t>Visión</a:t>
            </a:r>
            <a:r>
              <a:rPr lang="en-IE" sz="3200" b="1" dirty="0">
                <a:solidFill>
                  <a:srgbClr val="990000"/>
                </a:solidFill>
              </a:rPr>
              <a:t> general</a:t>
            </a:r>
            <a:endParaRPr lang="el-GR" sz="3200" dirty="0">
              <a:solidFill>
                <a:srgbClr val="990000"/>
              </a:solidFill>
            </a:endParaRPr>
          </a:p>
        </p:txBody>
      </p:sp>
      <p:sp>
        <p:nvSpPr>
          <p:cNvPr id="10"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B0AFD"/>
                </a:solidFill>
                <a:effectLst/>
                <a:uLnTx/>
                <a:uFillTx/>
                <a:latin typeface="+mj-lt"/>
                <a:ea typeface="+mj-ea"/>
                <a:cs typeface="+mj-cs"/>
              </a:rPr>
              <a:t>Alfabetización</a:t>
            </a:r>
            <a:r>
              <a:rPr kumimoji="0" lang="en-US" sz="3200" b="1" i="0" u="none" strike="noStrike" kern="1200" cap="none" spc="0" normalizeH="0" baseline="0" noProof="0" dirty="0">
                <a:ln>
                  <a:noFill/>
                </a:ln>
                <a:solidFill>
                  <a:srgbClr val="0B0AFD"/>
                </a:solidFill>
                <a:effectLst/>
                <a:uLnTx/>
                <a:uFillTx/>
                <a:latin typeface="+mj-lt"/>
                <a:ea typeface="+mj-ea"/>
                <a:cs typeface="+mj-cs"/>
              </a:rPr>
              <a:t> online para </a:t>
            </a:r>
            <a:r>
              <a:rPr kumimoji="0" lang="en-US" sz="3200" b="1" i="0" u="none" strike="noStrike" kern="1200" cap="none" spc="0" normalizeH="0" baseline="0" noProof="0" dirty="0" err="1">
                <a:ln>
                  <a:noFill/>
                </a:ln>
                <a:solidFill>
                  <a:srgbClr val="0B0AFD"/>
                </a:solidFill>
                <a:effectLst/>
                <a:uLnTx/>
                <a:uFillTx/>
                <a:latin typeface="+mj-lt"/>
                <a:ea typeface="+mj-ea"/>
                <a:cs typeface="+mj-cs"/>
              </a:rPr>
              <a:t>Microempresas</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260105804"/>
      </p:ext>
    </p:extLst>
  </p:cSld>
  <p:clrMapOvr>
    <a:masterClrMapping/>
  </p:clrMapOvr>
  <mc:AlternateContent xmlns:mc="http://schemas.openxmlformats.org/markup-compatibility/2006" xmlns:p14="http://schemas.microsoft.com/office/powerpoint/2010/main">
    <mc:Choice Requires="p14">
      <p:transition spd="med" p14:dur="700" advTm="62673">
        <p:fade/>
      </p:transition>
    </mc:Choice>
    <mc:Fallback xmlns="">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20</a:t>
            </a:fld>
            <a:endParaRPr lang="es-ES" altLang="es-ES"/>
          </a:p>
        </p:txBody>
      </p:sp>
      <p:sp>
        <p:nvSpPr>
          <p:cNvPr id="5" name="Title 1"/>
          <p:cNvSpPr>
            <a:spLocks noGrp="1"/>
          </p:cNvSpPr>
          <p:nvPr>
            <p:ph type="title"/>
          </p:nvPr>
        </p:nvSpPr>
        <p:spPr>
          <a:xfrm>
            <a:off x="501041" y="2610111"/>
            <a:ext cx="4724102" cy="1143000"/>
          </a:xfrm>
        </p:spPr>
        <p:txBody>
          <a:bodyPr/>
          <a:lstStyle/>
          <a:p>
            <a:r>
              <a:rPr lang="en-IE" b="1" dirty="0">
                <a:solidFill>
                  <a:srgbClr val="C00000"/>
                </a:solidFill>
              </a:rPr>
              <a:t>– De la Web 1.0 a la Web 2.0</a:t>
            </a:r>
            <a:endParaRPr lang="en-IE" dirty="0">
              <a:solidFill>
                <a:srgbClr val="C00000"/>
              </a:solidFill>
            </a:endParaRPr>
          </a:p>
        </p:txBody>
      </p:sp>
      <p:pic>
        <p:nvPicPr>
          <p:cNvPr id="6" name="Content Placeholder 3"/>
          <p:cNvPicPr>
            <a:picLocks noGrp="1" noChangeAspect="1"/>
          </p:cNvPicPr>
          <p:nvPr>
            <p:ph idx="1"/>
          </p:nvPr>
        </p:nvPicPr>
        <p:blipFill>
          <a:blip r:embed="rId2"/>
          <a:stretch>
            <a:fillRect/>
          </a:stretch>
        </p:blipFill>
        <p:spPr>
          <a:xfrm>
            <a:off x="5533387" y="1351224"/>
            <a:ext cx="5896613" cy="4996232"/>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21</a:t>
            </a:fld>
            <a:endParaRPr lang="es-ES" altLang="es-ES"/>
          </a:p>
        </p:txBody>
      </p:sp>
      <p:sp>
        <p:nvSpPr>
          <p:cNvPr id="5" name="Title 1"/>
          <p:cNvSpPr>
            <a:spLocks noGrp="1"/>
          </p:cNvSpPr>
          <p:nvPr>
            <p:ph type="title"/>
          </p:nvPr>
        </p:nvSpPr>
        <p:spPr>
          <a:xfrm>
            <a:off x="433659" y="1614717"/>
            <a:ext cx="3687079" cy="852704"/>
          </a:xfrm>
        </p:spPr>
        <p:txBody>
          <a:bodyPr/>
          <a:lstStyle/>
          <a:p>
            <a:pPr algn="l"/>
            <a:r>
              <a:rPr lang="en-IE" sz="3200" b="1" dirty="0" err="1">
                <a:solidFill>
                  <a:srgbClr val="C00000"/>
                </a:solidFill>
              </a:rPr>
              <a:t>Herramientas</a:t>
            </a:r>
            <a:r>
              <a:rPr lang="en-IE" sz="3200" b="1" dirty="0">
                <a:solidFill>
                  <a:srgbClr val="C00000"/>
                </a:solidFill>
              </a:rPr>
              <a:t> </a:t>
            </a:r>
            <a:r>
              <a:rPr lang="en-IE" sz="3200" b="1" dirty="0" err="1">
                <a:solidFill>
                  <a:srgbClr val="C00000"/>
                </a:solidFill>
              </a:rPr>
              <a:t>básicas</a:t>
            </a:r>
            <a:r>
              <a:rPr lang="en-IE" sz="3200" b="1" dirty="0">
                <a:solidFill>
                  <a:srgbClr val="C00000"/>
                </a:solidFill>
              </a:rPr>
              <a:t> de la Web 2.0</a:t>
            </a:r>
            <a:endParaRPr lang="en-IE" sz="3200" dirty="0">
              <a:solidFill>
                <a:srgbClr val="C00000"/>
              </a:solidFill>
            </a:endParaRPr>
          </a:p>
        </p:txBody>
      </p:sp>
      <p:sp>
        <p:nvSpPr>
          <p:cNvPr id="6" name="Rectangle 5"/>
          <p:cNvSpPr/>
          <p:nvPr/>
        </p:nvSpPr>
        <p:spPr>
          <a:xfrm>
            <a:off x="433659" y="3194692"/>
            <a:ext cx="3306947" cy="1384995"/>
          </a:xfrm>
          <a:prstGeom prst="rect">
            <a:avLst/>
          </a:prstGeom>
        </p:spPr>
        <p:txBody>
          <a:bodyPr wrap="square">
            <a:spAutoFit/>
          </a:bodyPr>
          <a:lstStyle/>
          <a:p>
            <a:r>
              <a:rPr lang="en-IE" sz="2800" b="1" dirty="0" err="1"/>
              <a:t>Echemos</a:t>
            </a:r>
            <a:r>
              <a:rPr lang="en-IE" sz="2800" b="1" dirty="0"/>
              <a:t> un </a:t>
            </a:r>
            <a:r>
              <a:rPr lang="en-IE" sz="2800" b="1" dirty="0" err="1"/>
              <a:t>vistazo</a:t>
            </a:r>
            <a:r>
              <a:rPr lang="en-IE" sz="2800" b="1" dirty="0"/>
              <a:t> a </a:t>
            </a:r>
            <a:r>
              <a:rPr lang="en-IE" sz="2800" b="1" dirty="0" err="1"/>
              <a:t>algunas</a:t>
            </a:r>
            <a:r>
              <a:rPr lang="en-IE" sz="2800" b="1" dirty="0"/>
              <a:t> </a:t>
            </a:r>
            <a:r>
              <a:rPr lang="en-IE" sz="2800" b="1" dirty="0" err="1"/>
              <a:t>herramientas</a:t>
            </a:r>
            <a:r>
              <a:rPr lang="en-IE" sz="2800" b="1" dirty="0"/>
              <a:t>…</a:t>
            </a:r>
            <a:endParaRPr lang="en-IE" sz="2800" dirty="0"/>
          </a:p>
        </p:txBody>
      </p:sp>
      <p:pic>
        <p:nvPicPr>
          <p:cNvPr id="7" name="Picture 6"/>
          <p:cNvPicPr>
            <a:picLocks noChangeAspect="1"/>
          </p:cNvPicPr>
          <p:nvPr/>
        </p:nvPicPr>
        <p:blipFill>
          <a:blip r:embed="rId2"/>
          <a:stretch>
            <a:fillRect/>
          </a:stretch>
        </p:blipFill>
        <p:spPr>
          <a:xfrm>
            <a:off x="3740607" y="1366045"/>
            <a:ext cx="8205830" cy="4814040"/>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22</a:t>
            </a:fld>
            <a:endParaRPr lang="es-ES" altLang="es-ES"/>
          </a:p>
        </p:txBody>
      </p:sp>
      <p:sp>
        <p:nvSpPr>
          <p:cNvPr id="5" name="Title 1"/>
          <p:cNvSpPr>
            <a:spLocks noGrp="1"/>
          </p:cNvSpPr>
          <p:nvPr>
            <p:ph type="title"/>
          </p:nvPr>
        </p:nvSpPr>
        <p:spPr>
          <a:xfrm>
            <a:off x="644658" y="1252100"/>
            <a:ext cx="7395756" cy="1143000"/>
          </a:xfrm>
        </p:spPr>
        <p:txBody>
          <a:bodyPr/>
          <a:lstStyle/>
          <a:p>
            <a:pPr algn="l"/>
            <a:r>
              <a:rPr lang="en-IE" sz="3200" b="1" dirty="0">
                <a:solidFill>
                  <a:srgbClr val="C00000"/>
                </a:solidFill>
              </a:rPr>
              <a:t>Web 2.0 – Sitios de </a:t>
            </a:r>
            <a:r>
              <a:rPr lang="en-IE" sz="3200" b="1" dirty="0" err="1">
                <a:solidFill>
                  <a:srgbClr val="C00000"/>
                </a:solidFill>
              </a:rPr>
              <a:t>intercambio</a:t>
            </a:r>
            <a:r>
              <a:rPr lang="en-IE" sz="3200" b="1" dirty="0">
                <a:solidFill>
                  <a:srgbClr val="C00000"/>
                </a:solidFill>
              </a:rPr>
              <a:t> de </a:t>
            </a:r>
            <a:r>
              <a:rPr lang="en-IE" sz="3200" b="1" dirty="0" err="1">
                <a:solidFill>
                  <a:srgbClr val="C00000"/>
                </a:solidFill>
              </a:rPr>
              <a:t>noticias</a:t>
            </a:r>
            <a:endParaRPr lang="en-IE" sz="3200" b="1" dirty="0">
              <a:solidFill>
                <a:srgbClr val="C00000"/>
              </a:solidFill>
            </a:endParaRPr>
          </a:p>
        </p:txBody>
      </p:sp>
      <p:sp>
        <p:nvSpPr>
          <p:cNvPr id="6" name="TextBox 5"/>
          <p:cNvSpPr txBox="1"/>
          <p:nvPr/>
        </p:nvSpPr>
        <p:spPr>
          <a:xfrm>
            <a:off x="413360" y="2353186"/>
            <a:ext cx="8217074" cy="3970318"/>
          </a:xfrm>
          <a:prstGeom prst="rect">
            <a:avLst/>
          </a:prstGeom>
          <a:noFill/>
        </p:spPr>
        <p:txBody>
          <a:bodyPr wrap="square" rtlCol="0">
            <a:spAutoFit/>
          </a:bodyPr>
          <a:lstStyle/>
          <a:p>
            <a:r>
              <a:rPr lang="en-IE" sz="2800" dirty="0"/>
              <a:t>Los sitios de </a:t>
            </a:r>
            <a:r>
              <a:rPr lang="en-IE" sz="2800" dirty="0" err="1"/>
              <a:t>uso</a:t>
            </a:r>
            <a:r>
              <a:rPr lang="en-IE" sz="2800" dirty="0"/>
              <a:t> </a:t>
            </a:r>
            <a:r>
              <a:rPr lang="en-IE" sz="2800" dirty="0" err="1"/>
              <a:t>compartido</a:t>
            </a:r>
            <a:r>
              <a:rPr lang="en-IE" sz="2800" dirty="0"/>
              <a:t> </a:t>
            </a:r>
            <a:r>
              <a:rPr lang="en-IE" sz="2800" dirty="0" err="1"/>
              <a:t>permiten</a:t>
            </a:r>
            <a:r>
              <a:rPr lang="en-IE" sz="2800" dirty="0"/>
              <a:t> a </a:t>
            </a:r>
            <a:r>
              <a:rPr lang="en-IE" sz="2800" dirty="0" err="1"/>
              <a:t>los</a:t>
            </a:r>
            <a:r>
              <a:rPr lang="en-IE" sz="2800" dirty="0"/>
              <a:t> </a:t>
            </a:r>
            <a:r>
              <a:rPr lang="en-IE" sz="2800" dirty="0" err="1"/>
              <a:t>usuarios</a:t>
            </a:r>
            <a:r>
              <a:rPr lang="en-IE" sz="2800" dirty="0"/>
              <a:t> </a:t>
            </a:r>
            <a:r>
              <a:rPr lang="en-IE" sz="2800" dirty="0" err="1"/>
              <a:t>subir</a:t>
            </a:r>
            <a:r>
              <a:rPr lang="en-IE" sz="2800" dirty="0"/>
              <a:t>, </a:t>
            </a:r>
            <a:r>
              <a:rPr lang="en-IE" sz="2800" dirty="0" err="1"/>
              <a:t>almacenar</a:t>
            </a:r>
            <a:r>
              <a:rPr lang="en-IE" sz="2800" dirty="0"/>
              <a:t>, </a:t>
            </a:r>
            <a:r>
              <a:rPr lang="en-IE" sz="2800" dirty="0" err="1"/>
              <a:t>compartir</a:t>
            </a:r>
            <a:r>
              <a:rPr lang="en-IE" sz="2800" dirty="0"/>
              <a:t> </a:t>
            </a:r>
            <a:r>
              <a:rPr lang="en-IE" sz="2800" dirty="0" err="1"/>
              <a:t>ficheros</a:t>
            </a:r>
            <a:r>
              <a:rPr lang="en-IE" sz="2800" dirty="0"/>
              <a:t> de </a:t>
            </a:r>
            <a:r>
              <a:rPr lang="en-IE" sz="2800" dirty="0" err="1"/>
              <a:t>diversos</a:t>
            </a:r>
            <a:r>
              <a:rPr lang="en-IE" sz="2800" dirty="0"/>
              <a:t> </a:t>
            </a:r>
            <a:r>
              <a:rPr lang="en-IE" sz="2800" dirty="0" err="1"/>
              <a:t>tipos</a:t>
            </a:r>
            <a:r>
              <a:rPr lang="en-IE" sz="2800" dirty="0"/>
              <a:t> </a:t>
            </a:r>
            <a:r>
              <a:rPr lang="en-IE" sz="2800" dirty="0" err="1"/>
              <a:t>en</a:t>
            </a:r>
            <a:r>
              <a:rPr lang="en-IE" sz="2800" dirty="0"/>
              <a:t> internet. Estamos </a:t>
            </a:r>
            <a:r>
              <a:rPr lang="en-IE" sz="2800" dirty="0" err="1"/>
              <a:t>hablando</a:t>
            </a:r>
            <a:r>
              <a:rPr lang="en-IE" sz="2800" dirty="0"/>
              <a:t> de </a:t>
            </a:r>
            <a:r>
              <a:rPr lang="en-IE" sz="2800" dirty="0" err="1"/>
              <a:t>documentos</a:t>
            </a:r>
            <a:r>
              <a:rPr lang="en-IE" sz="2800" dirty="0"/>
              <a:t>, </a:t>
            </a:r>
            <a:r>
              <a:rPr lang="en-IE" sz="2800" dirty="0" err="1"/>
              <a:t>presentaciones</a:t>
            </a:r>
            <a:r>
              <a:rPr lang="en-IE" sz="2800" dirty="0"/>
              <a:t>, </a:t>
            </a:r>
            <a:r>
              <a:rPr lang="en-IE" sz="2800" dirty="0" err="1"/>
              <a:t>imágenes</a:t>
            </a:r>
            <a:r>
              <a:rPr lang="en-IE" sz="2800" dirty="0"/>
              <a:t> y audios.</a:t>
            </a:r>
          </a:p>
          <a:p>
            <a:endParaRPr lang="en-IE" sz="2800" dirty="0"/>
          </a:p>
          <a:p>
            <a:r>
              <a:rPr lang="en-IE" sz="2800" dirty="0" err="1"/>
              <a:t>Normalmente</a:t>
            </a:r>
            <a:r>
              <a:rPr lang="en-IE" sz="2800" dirty="0"/>
              <a:t> </a:t>
            </a:r>
            <a:r>
              <a:rPr lang="en-IE" sz="2800" dirty="0" err="1"/>
              <a:t>estos</a:t>
            </a:r>
            <a:r>
              <a:rPr lang="en-IE" sz="2800" dirty="0"/>
              <a:t> sitios web </a:t>
            </a:r>
            <a:r>
              <a:rPr lang="en-IE" sz="2800" dirty="0" err="1"/>
              <a:t>permiten</a:t>
            </a:r>
            <a:r>
              <a:rPr lang="en-IE" sz="2800" dirty="0"/>
              <a:t> al </a:t>
            </a:r>
            <a:r>
              <a:rPr lang="en-IE" sz="2800" dirty="0" err="1"/>
              <a:t>usuario</a:t>
            </a:r>
            <a:r>
              <a:rPr lang="en-IE" sz="2800" dirty="0"/>
              <a:t> </a:t>
            </a:r>
            <a:r>
              <a:rPr lang="en-IE" sz="2800" dirty="0" err="1"/>
              <a:t>comentar</a:t>
            </a:r>
            <a:r>
              <a:rPr lang="en-IE" sz="2800" dirty="0"/>
              <a:t> las </a:t>
            </a:r>
            <a:r>
              <a:rPr lang="en-IE" sz="2800" dirty="0" err="1"/>
              <a:t>publicaciones</a:t>
            </a:r>
            <a:r>
              <a:rPr lang="en-IE" sz="2800" dirty="0"/>
              <a:t> y uploads y </a:t>
            </a:r>
            <a:r>
              <a:rPr lang="en-IE" sz="2800" dirty="0" err="1"/>
              <a:t>tener</a:t>
            </a:r>
            <a:r>
              <a:rPr lang="en-IE" sz="2800" dirty="0"/>
              <a:t> un </a:t>
            </a:r>
            <a:r>
              <a:rPr lang="en-IE" sz="2800" dirty="0" err="1"/>
              <a:t>mecanismo</a:t>
            </a:r>
            <a:r>
              <a:rPr lang="en-IE" sz="2800" dirty="0"/>
              <a:t> de </a:t>
            </a:r>
            <a:r>
              <a:rPr lang="en-IE" sz="2800" dirty="0" err="1"/>
              <a:t>calificación</a:t>
            </a:r>
            <a:endParaRPr lang="en-IE" sz="2800" dirty="0"/>
          </a:p>
        </p:txBody>
      </p:sp>
      <p:sp>
        <p:nvSpPr>
          <p:cNvPr id="7" name="TextBox 6"/>
          <p:cNvSpPr txBox="1"/>
          <p:nvPr/>
        </p:nvSpPr>
        <p:spPr>
          <a:xfrm>
            <a:off x="8969503" y="2226748"/>
            <a:ext cx="2567836" cy="3508653"/>
          </a:xfrm>
          <a:prstGeom prst="rect">
            <a:avLst/>
          </a:prstGeom>
          <a:noFill/>
        </p:spPr>
        <p:txBody>
          <a:bodyPr wrap="square" rtlCol="0">
            <a:spAutoFit/>
          </a:bodyPr>
          <a:lstStyle/>
          <a:p>
            <a:r>
              <a:rPr lang="en-IE" sz="2000" i="1" dirty="0" err="1"/>
              <a:t>Pulsa</a:t>
            </a:r>
            <a:r>
              <a:rPr lang="en-IE" sz="2000" i="1" dirty="0"/>
              <a:t> </a:t>
            </a:r>
            <a:r>
              <a:rPr lang="en-IE" sz="2000" i="1" dirty="0" err="1"/>
              <a:t>en</a:t>
            </a:r>
            <a:r>
              <a:rPr lang="en-IE" sz="2000" i="1" dirty="0"/>
              <a:t> </a:t>
            </a:r>
            <a:r>
              <a:rPr lang="en-IE" sz="2000" i="1" dirty="0" err="1"/>
              <a:t>cada</a:t>
            </a:r>
            <a:r>
              <a:rPr lang="en-IE" sz="2000" i="1" dirty="0"/>
              <a:t> enlace para </a:t>
            </a:r>
            <a:r>
              <a:rPr lang="en-IE" sz="2000" i="1" dirty="0" err="1"/>
              <a:t>visualizar</a:t>
            </a:r>
            <a:r>
              <a:rPr lang="en-IE" sz="2000" i="1" dirty="0"/>
              <a:t>:</a:t>
            </a:r>
          </a:p>
          <a:p>
            <a:pPr marL="342900" indent="-342900">
              <a:buFont typeface="Arial" panose="020B0604020202020204" pitchFamily="34" charset="0"/>
              <a:buChar char="•"/>
            </a:pPr>
            <a:r>
              <a:rPr lang="en-IE" sz="2400" dirty="0">
                <a:hlinkClick r:id="rId2"/>
              </a:rPr>
              <a:t>Google docs</a:t>
            </a:r>
            <a:endParaRPr lang="en-IE" sz="2400" dirty="0"/>
          </a:p>
          <a:p>
            <a:pPr marL="342900" indent="-342900">
              <a:buFont typeface="Arial" panose="020B0604020202020204" pitchFamily="34" charset="0"/>
              <a:buChar char="•"/>
            </a:pPr>
            <a:r>
              <a:rPr lang="en-IE" sz="2400" dirty="0" err="1">
                <a:hlinkClick r:id="rId3"/>
              </a:rPr>
              <a:t>Slideshare</a:t>
            </a:r>
            <a:endParaRPr lang="en-IE" sz="2400" dirty="0"/>
          </a:p>
          <a:p>
            <a:pPr marL="342900" indent="-342900">
              <a:buFont typeface="Arial" panose="020B0604020202020204" pitchFamily="34" charset="0"/>
              <a:buChar char="•"/>
            </a:pPr>
            <a:r>
              <a:rPr lang="en-IE" sz="2400" dirty="0" err="1">
                <a:hlinkClick r:id="rId4"/>
              </a:rPr>
              <a:t>Youtube</a:t>
            </a:r>
            <a:endParaRPr lang="en-IE" sz="2400" dirty="0"/>
          </a:p>
          <a:p>
            <a:pPr marL="342900" indent="-342900">
              <a:buFont typeface="Arial" panose="020B0604020202020204" pitchFamily="34" charset="0"/>
              <a:buChar char="•"/>
            </a:pPr>
            <a:r>
              <a:rPr lang="en-IE" sz="2400" dirty="0">
                <a:hlinkClick r:id="rId5"/>
              </a:rPr>
              <a:t>Ted.com</a:t>
            </a:r>
            <a:endParaRPr lang="en-IE" sz="2400" dirty="0"/>
          </a:p>
          <a:p>
            <a:pPr marL="342900" indent="-342900">
              <a:buFont typeface="Arial" panose="020B0604020202020204" pitchFamily="34" charset="0"/>
              <a:buChar char="•"/>
            </a:pPr>
            <a:r>
              <a:rPr lang="en-IE" sz="2400" dirty="0">
                <a:hlinkClick r:id="rId6"/>
              </a:rPr>
              <a:t>Vimeo</a:t>
            </a:r>
            <a:endParaRPr lang="en-IE" sz="2400" dirty="0"/>
          </a:p>
          <a:p>
            <a:pPr marL="342900" indent="-342900">
              <a:buFont typeface="Arial" panose="020B0604020202020204" pitchFamily="34" charset="0"/>
              <a:buChar char="•"/>
            </a:pPr>
            <a:r>
              <a:rPr lang="en-IE" sz="2400" dirty="0">
                <a:hlinkClick r:id="rId7"/>
              </a:rPr>
              <a:t>Flicker</a:t>
            </a:r>
            <a:endParaRPr lang="en-IE" sz="2400" dirty="0"/>
          </a:p>
          <a:p>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23</a:t>
            </a:fld>
            <a:endParaRPr lang="es-ES" altLang="es-ES"/>
          </a:p>
        </p:txBody>
      </p:sp>
      <p:sp>
        <p:nvSpPr>
          <p:cNvPr id="5" name="Title 1"/>
          <p:cNvSpPr>
            <a:spLocks noGrp="1"/>
          </p:cNvSpPr>
          <p:nvPr>
            <p:ph type="title"/>
          </p:nvPr>
        </p:nvSpPr>
        <p:spPr>
          <a:xfrm>
            <a:off x="382040" y="1110211"/>
            <a:ext cx="5230480" cy="1143000"/>
          </a:xfrm>
        </p:spPr>
        <p:txBody>
          <a:bodyPr/>
          <a:lstStyle/>
          <a:p>
            <a:pPr algn="l"/>
            <a:r>
              <a:rPr lang="en-IE" sz="3200" b="1" dirty="0">
                <a:solidFill>
                  <a:srgbClr val="C00000"/>
                </a:solidFill>
              </a:rPr>
              <a:t>Web 2.0 - Podcasting</a:t>
            </a:r>
            <a:endParaRPr lang="en-IE" sz="3200" dirty="0">
              <a:solidFill>
                <a:srgbClr val="C00000"/>
              </a:solidFill>
            </a:endParaRPr>
          </a:p>
        </p:txBody>
      </p:sp>
      <p:sp>
        <p:nvSpPr>
          <p:cNvPr id="6" name="TextBox 5"/>
          <p:cNvSpPr txBox="1"/>
          <p:nvPr/>
        </p:nvSpPr>
        <p:spPr>
          <a:xfrm>
            <a:off x="371606" y="2176658"/>
            <a:ext cx="4851748" cy="3816429"/>
          </a:xfrm>
          <a:prstGeom prst="rect">
            <a:avLst/>
          </a:prstGeom>
          <a:noFill/>
        </p:spPr>
        <p:txBody>
          <a:bodyPr wrap="square" rtlCol="0">
            <a:spAutoFit/>
          </a:bodyPr>
          <a:lstStyle/>
          <a:p>
            <a:r>
              <a:rPr lang="en-IE" sz="2800" b="1" dirty="0"/>
              <a:t>Podcasting </a:t>
            </a:r>
            <a:r>
              <a:rPr lang="en-IE" sz="2800" dirty="0" err="1"/>
              <a:t>es</a:t>
            </a:r>
            <a:r>
              <a:rPr lang="en-IE" sz="2800" dirty="0"/>
              <a:t> el </a:t>
            </a:r>
            <a:r>
              <a:rPr lang="en-IE" sz="2800" dirty="0" err="1"/>
              <a:t>proceso</a:t>
            </a:r>
            <a:r>
              <a:rPr lang="en-IE" sz="2800" dirty="0"/>
              <a:t> de </a:t>
            </a:r>
            <a:r>
              <a:rPr lang="en-IE" sz="2800" dirty="0" err="1"/>
              <a:t>capturar</a:t>
            </a:r>
            <a:r>
              <a:rPr lang="en-IE" sz="2800" dirty="0"/>
              <a:t> un </a:t>
            </a:r>
            <a:r>
              <a:rPr lang="en-IE" sz="2800" dirty="0" err="1"/>
              <a:t>evento</a:t>
            </a:r>
            <a:r>
              <a:rPr lang="en-IE" sz="2800" dirty="0"/>
              <a:t> de audio, </a:t>
            </a:r>
            <a:r>
              <a:rPr lang="en-IE" sz="2800" dirty="0" err="1"/>
              <a:t>canción</a:t>
            </a:r>
            <a:r>
              <a:rPr lang="en-IE" sz="2800" dirty="0"/>
              <a:t>, </a:t>
            </a:r>
            <a:r>
              <a:rPr lang="en-IE" sz="2800" dirty="0" err="1"/>
              <a:t>discurso</a:t>
            </a:r>
            <a:r>
              <a:rPr lang="en-IE" sz="2800" dirty="0"/>
              <a:t>, o </a:t>
            </a:r>
            <a:r>
              <a:rPr lang="en-IE" sz="2800" dirty="0" err="1"/>
              <a:t>una</a:t>
            </a:r>
            <a:r>
              <a:rPr lang="en-IE" sz="2800" dirty="0"/>
              <a:t> </a:t>
            </a:r>
            <a:r>
              <a:rPr lang="en-IE" sz="2800" dirty="0" err="1"/>
              <a:t>mezcla</a:t>
            </a:r>
            <a:r>
              <a:rPr lang="en-IE" sz="2800" dirty="0"/>
              <a:t> de </a:t>
            </a:r>
            <a:r>
              <a:rPr lang="en-IE" sz="2800" dirty="0" err="1"/>
              <a:t>sonidos</a:t>
            </a:r>
            <a:r>
              <a:rPr lang="en-IE" sz="2800"/>
              <a:t> y </a:t>
            </a:r>
            <a:r>
              <a:rPr lang="en-IE" sz="2800" dirty="0" err="1"/>
              <a:t>subirlos</a:t>
            </a:r>
            <a:r>
              <a:rPr lang="en-IE" sz="2800" dirty="0"/>
              <a:t> </a:t>
            </a:r>
            <a:r>
              <a:rPr lang="en-IE" sz="2800" dirty="0" err="1"/>
              <a:t>como</a:t>
            </a:r>
            <a:r>
              <a:rPr lang="en-IE" sz="2800" dirty="0"/>
              <a:t> un </a:t>
            </a:r>
            <a:r>
              <a:rPr lang="en-IE" sz="2800" dirty="0" err="1"/>
              <a:t>objeto</a:t>
            </a:r>
            <a:r>
              <a:rPr lang="en-IE" sz="2800" dirty="0"/>
              <a:t> de </a:t>
            </a:r>
            <a:r>
              <a:rPr lang="en-IE" sz="2800" dirty="0" err="1"/>
              <a:t>sonido</a:t>
            </a:r>
            <a:r>
              <a:rPr lang="en-IE" sz="2800" dirty="0"/>
              <a:t> digital a </a:t>
            </a:r>
            <a:r>
              <a:rPr lang="en-IE" sz="2800" dirty="0" err="1"/>
              <a:t>una</a:t>
            </a:r>
            <a:r>
              <a:rPr lang="en-IE" sz="2800" dirty="0"/>
              <a:t> </a:t>
            </a:r>
            <a:r>
              <a:rPr lang="en-IE" sz="2800" dirty="0" err="1"/>
              <a:t>página</a:t>
            </a:r>
            <a:r>
              <a:rPr lang="en-IE" sz="2800" dirty="0"/>
              <a:t> web, blog o similar.</a:t>
            </a:r>
          </a:p>
          <a:p>
            <a:endParaRPr lang="en-IE" dirty="0"/>
          </a:p>
        </p:txBody>
      </p:sp>
      <p:sp>
        <p:nvSpPr>
          <p:cNvPr id="7" name="Content Placeholder 2"/>
          <p:cNvSpPr txBox="1">
            <a:spLocks/>
          </p:cNvSpPr>
          <p:nvPr/>
        </p:nvSpPr>
        <p:spPr bwMode="auto">
          <a:xfrm>
            <a:off x="5899759" y="2334318"/>
            <a:ext cx="5883057" cy="303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a:t>
            </a:r>
            <a:r>
              <a:rPr lang="en-IE" dirty="0" err="1"/>
              <a:t>sobre</a:t>
            </a:r>
            <a:r>
              <a:rPr lang="en-IE" dirty="0"/>
              <a:t> podcasting de 2 </a:t>
            </a:r>
            <a:r>
              <a:rPr lang="en-IE" dirty="0" err="1"/>
              <a:t>minutos</a:t>
            </a:r>
            <a:r>
              <a:rPr lang="en-IE" dirty="0"/>
              <a:t> 40 </a:t>
            </a:r>
            <a:r>
              <a:rPr lang="en-IE" dirty="0" err="1"/>
              <a:t>segundos</a:t>
            </a:r>
            <a:r>
              <a:rPr lang="en-IE" dirty="0"/>
              <a:t>;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r>
              <a:rPr lang="en-IE" dirty="0">
                <a:hlinkClick r:id="rId3"/>
              </a:rPr>
              <a:t>https://www.commoncraft.com/video/podcasting</a:t>
            </a:r>
            <a:endParaRPr lang="en-IE" dirty="0"/>
          </a:p>
          <a:p>
            <a:pPr defTabSz="914400"/>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24</a:t>
            </a:fld>
            <a:endParaRPr lang="es-ES" altLang="es-ES"/>
          </a:p>
        </p:txBody>
      </p:sp>
      <p:sp>
        <p:nvSpPr>
          <p:cNvPr id="5" name="Title 1"/>
          <p:cNvSpPr>
            <a:spLocks noGrp="1"/>
          </p:cNvSpPr>
          <p:nvPr>
            <p:ph type="title"/>
          </p:nvPr>
        </p:nvSpPr>
        <p:spPr>
          <a:xfrm>
            <a:off x="599307" y="1520114"/>
            <a:ext cx="7498914" cy="1015543"/>
          </a:xfrm>
        </p:spPr>
        <p:txBody>
          <a:bodyPr/>
          <a:lstStyle/>
          <a:p>
            <a:pPr algn="l"/>
            <a:r>
              <a:rPr lang="en-IE" sz="3200" b="1" dirty="0">
                <a:solidFill>
                  <a:srgbClr val="C00000"/>
                </a:solidFill>
              </a:rPr>
              <a:t>Web 2.0 – </a:t>
            </a:r>
            <a:r>
              <a:rPr lang="en-IE" sz="3200" b="1" dirty="0" err="1">
                <a:solidFill>
                  <a:srgbClr val="C00000"/>
                </a:solidFill>
              </a:rPr>
              <a:t>Captura</a:t>
            </a:r>
            <a:r>
              <a:rPr lang="en-IE" sz="3200" b="1" dirty="0">
                <a:solidFill>
                  <a:srgbClr val="C00000"/>
                </a:solidFill>
              </a:rPr>
              <a:t> de audio</a:t>
            </a:r>
            <a:endParaRPr lang="en-IE" sz="3200" dirty="0">
              <a:solidFill>
                <a:srgbClr val="C00000"/>
              </a:solidFill>
            </a:endParaRPr>
          </a:p>
        </p:txBody>
      </p:sp>
      <p:sp>
        <p:nvSpPr>
          <p:cNvPr id="6" name="TextBox 5"/>
          <p:cNvSpPr txBox="1"/>
          <p:nvPr/>
        </p:nvSpPr>
        <p:spPr>
          <a:xfrm>
            <a:off x="609600" y="2711696"/>
            <a:ext cx="10972800" cy="3539430"/>
          </a:xfrm>
          <a:prstGeom prst="rect">
            <a:avLst/>
          </a:prstGeom>
          <a:noFill/>
        </p:spPr>
        <p:txBody>
          <a:bodyPr wrap="square" rtlCol="0">
            <a:spAutoFit/>
          </a:bodyPr>
          <a:lstStyle/>
          <a:p>
            <a:r>
              <a:rPr lang="en-IE" sz="2800" dirty="0"/>
              <a:t>Si </a:t>
            </a:r>
            <a:r>
              <a:rPr lang="en-IE" sz="2800" dirty="0" err="1"/>
              <a:t>estamos</a:t>
            </a:r>
            <a:r>
              <a:rPr lang="en-IE" sz="2800" dirty="0"/>
              <a:t> </a:t>
            </a:r>
            <a:r>
              <a:rPr lang="en-IE" sz="2800" dirty="0" err="1"/>
              <a:t>haciendo</a:t>
            </a:r>
            <a:r>
              <a:rPr lang="en-IE" sz="2800" dirty="0"/>
              <a:t> un podcast </a:t>
            </a:r>
            <a:r>
              <a:rPr lang="en-IE" sz="2800" dirty="0" err="1"/>
              <a:t>podemos</a:t>
            </a:r>
            <a:r>
              <a:rPr lang="en-IE" sz="2800" dirty="0"/>
              <a:t> </a:t>
            </a:r>
            <a:r>
              <a:rPr lang="en-IE" sz="2800" dirty="0" err="1"/>
              <a:t>usar</a:t>
            </a:r>
            <a:r>
              <a:rPr lang="en-IE" sz="2800" dirty="0"/>
              <a:t> Audacity – un </a:t>
            </a:r>
            <a:r>
              <a:rPr lang="en-IE" sz="2800" dirty="0" err="1"/>
              <a:t>programa</a:t>
            </a:r>
            <a:r>
              <a:rPr lang="en-IE" sz="2800" dirty="0"/>
              <a:t> </a:t>
            </a:r>
            <a:r>
              <a:rPr lang="en-IE" sz="2800" dirty="0" err="1"/>
              <a:t>gratuito</a:t>
            </a:r>
            <a:r>
              <a:rPr lang="en-IE" sz="2800" dirty="0"/>
              <a:t> para </a:t>
            </a:r>
            <a:r>
              <a:rPr lang="en-IE" sz="2800" dirty="0" err="1"/>
              <a:t>grabar</a:t>
            </a:r>
            <a:r>
              <a:rPr lang="en-IE" sz="2800" dirty="0"/>
              <a:t> y </a:t>
            </a:r>
            <a:r>
              <a:rPr lang="en-IE" sz="2800" dirty="0" err="1"/>
              <a:t>editar</a:t>
            </a:r>
            <a:r>
              <a:rPr lang="en-IE" sz="2800" dirty="0"/>
              <a:t> audios para un podcast</a:t>
            </a:r>
          </a:p>
          <a:p>
            <a:endParaRPr lang="en-IE" sz="2800" dirty="0"/>
          </a:p>
          <a:p>
            <a:r>
              <a:rPr lang="en-IE" sz="2800" dirty="0"/>
              <a:t>Ver </a:t>
            </a:r>
            <a:r>
              <a:rPr lang="en-IE" sz="2800" dirty="0">
                <a:hlinkClick r:id="rId2"/>
              </a:rPr>
              <a:t>https://sourceforge.net/projects/audacity/</a:t>
            </a:r>
            <a:r>
              <a:rPr lang="en-IE" sz="2800" dirty="0"/>
              <a:t> </a:t>
            </a:r>
          </a:p>
          <a:p>
            <a:endParaRPr lang="en-IE" sz="2800" dirty="0"/>
          </a:p>
          <a:p>
            <a:r>
              <a:rPr lang="en-IE" sz="2800" dirty="0"/>
              <a:t>Podemos </a:t>
            </a:r>
            <a:r>
              <a:rPr lang="en-IE" sz="2800" dirty="0" err="1"/>
              <a:t>grabar</a:t>
            </a:r>
            <a:r>
              <a:rPr lang="en-IE" sz="2800" dirty="0"/>
              <a:t> audios </a:t>
            </a:r>
            <a:r>
              <a:rPr lang="en-IE" sz="2800" dirty="0" err="1"/>
              <a:t>sobre</a:t>
            </a:r>
            <a:r>
              <a:rPr lang="en-IE" sz="2800" dirty="0"/>
              <a:t> la </a:t>
            </a:r>
            <a:r>
              <a:rPr lang="en-IE" sz="2800" dirty="0" err="1"/>
              <a:t>marcha</a:t>
            </a:r>
            <a:r>
              <a:rPr lang="en-IE" sz="2800" dirty="0"/>
              <a:t> </a:t>
            </a:r>
            <a:r>
              <a:rPr lang="en-IE" sz="2800" dirty="0" err="1"/>
              <a:t>usando</a:t>
            </a:r>
            <a:r>
              <a:rPr lang="en-IE" sz="2800" dirty="0"/>
              <a:t> un </a:t>
            </a:r>
            <a:r>
              <a:rPr lang="en-IE" sz="2800" dirty="0" err="1"/>
              <a:t>grabador</a:t>
            </a:r>
            <a:r>
              <a:rPr lang="en-IE" sz="2800" dirty="0"/>
              <a:t> digital o </a:t>
            </a:r>
            <a:r>
              <a:rPr lang="en-IE" sz="2800" dirty="0" err="1"/>
              <a:t>nuestro</a:t>
            </a:r>
            <a:r>
              <a:rPr lang="en-IE" sz="2800" dirty="0"/>
              <a:t> </a:t>
            </a:r>
            <a:r>
              <a:rPr lang="en-IE" sz="2800" dirty="0" err="1"/>
              <a:t>propio</a:t>
            </a:r>
            <a:r>
              <a:rPr lang="en-IE" sz="2800" dirty="0"/>
              <a:t> </a:t>
            </a:r>
            <a:r>
              <a:rPr lang="en-IE" sz="2800" dirty="0" err="1"/>
              <a:t>teléfono</a:t>
            </a:r>
            <a:r>
              <a:rPr lang="en-IE" sz="2800" dirty="0"/>
              <a:t> o tablet</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25</a:t>
            </a:fld>
            <a:endParaRPr lang="es-ES" altLang="es-ES"/>
          </a:p>
        </p:txBody>
      </p:sp>
      <p:sp>
        <p:nvSpPr>
          <p:cNvPr id="5" name="Title 1"/>
          <p:cNvSpPr>
            <a:spLocks noGrp="1"/>
          </p:cNvSpPr>
          <p:nvPr>
            <p:ph type="title"/>
          </p:nvPr>
        </p:nvSpPr>
        <p:spPr>
          <a:xfrm>
            <a:off x="407960" y="1236334"/>
            <a:ext cx="7185764" cy="940387"/>
          </a:xfrm>
        </p:spPr>
        <p:txBody>
          <a:bodyPr/>
          <a:lstStyle/>
          <a:p>
            <a:pPr algn="l"/>
            <a:r>
              <a:rPr lang="en-IE" sz="3200" b="1" dirty="0">
                <a:solidFill>
                  <a:srgbClr val="C00000"/>
                </a:solidFill>
              </a:rPr>
              <a:t>Web 2.0 – </a:t>
            </a:r>
            <a:r>
              <a:rPr lang="en-IE" sz="3200" b="1" dirty="0" err="1">
                <a:solidFill>
                  <a:srgbClr val="C00000"/>
                </a:solidFill>
              </a:rPr>
              <a:t>Screencasting</a:t>
            </a:r>
            <a:endParaRPr lang="en-IE" sz="3200" dirty="0">
              <a:solidFill>
                <a:srgbClr val="C00000"/>
              </a:solidFill>
            </a:endParaRPr>
          </a:p>
        </p:txBody>
      </p:sp>
      <p:sp>
        <p:nvSpPr>
          <p:cNvPr id="6" name="TextBox 5"/>
          <p:cNvSpPr txBox="1"/>
          <p:nvPr/>
        </p:nvSpPr>
        <p:spPr>
          <a:xfrm>
            <a:off x="346553" y="2190172"/>
            <a:ext cx="11498893" cy="4278094"/>
          </a:xfrm>
          <a:prstGeom prst="rect">
            <a:avLst/>
          </a:prstGeom>
          <a:noFill/>
        </p:spPr>
        <p:txBody>
          <a:bodyPr wrap="square" rtlCol="0">
            <a:spAutoFit/>
          </a:bodyPr>
          <a:lstStyle/>
          <a:p>
            <a:pPr marL="457200" indent="-457200">
              <a:buFont typeface="Arial" panose="020B0604020202020204" pitchFamily="34" charset="0"/>
              <a:buChar char="•"/>
            </a:pPr>
            <a:r>
              <a:rPr lang="en-IE" sz="2800" b="1" dirty="0"/>
              <a:t>Un screencast </a:t>
            </a:r>
            <a:r>
              <a:rPr lang="en-IE" sz="2800" dirty="0" err="1"/>
              <a:t>es</a:t>
            </a:r>
            <a:r>
              <a:rPr lang="en-IE" sz="2800" dirty="0"/>
              <a:t> </a:t>
            </a:r>
            <a:r>
              <a:rPr lang="en-IE" sz="2800" dirty="0" err="1"/>
              <a:t>una</a:t>
            </a:r>
            <a:r>
              <a:rPr lang="en-IE" sz="2800" dirty="0"/>
              <a:t> </a:t>
            </a:r>
            <a:r>
              <a:rPr lang="en-IE" sz="2800" dirty="0" err="1"/>
              <a:t>grabación</a:t>
            </a:r>
            <a:r>
              <a:rPr lang="en-IE" sz="2800" dirty="0"/>
              <a:t> digital de un </a:t>
            </a:r>
            <a:r>
              <a:rPr lang="en-IE" sz="2800" dirty="0" err="1"/>
              <a:t>ordenador</a:t>
            </a:r>
            <a:r>
              <a:rPr lang="en-IE" sz="2800" dirty="0"/>
              <a:t> que </a:t>
            </a:r>
            <a:r>
              <a:rPr lang="en-IE" sz="2800" dirty="0" err="1"/>
              <a:t>contiene</a:t>
            </a:r>
            <a:r>
              <a:rPr lang="en-IE" sz="2800" dirty="0"/>
              <a:t> </a:t>
            </a:r>
            <a:r>
              <a:rPr lang="en-IE" sz="2800" dirty="0" err="1"/>
              <a:t>normalmente</a:t>
            </a:r>
            <a:r>
              <a:rPr lang="en-IE" sz="2800" dirty="0"/>
              <a:t> </a:t>
            </a:r>
            <a:r>
              <a:rPr lang="en-IE" sz="2800" dirty="0" err="1"/>
              <a:t>una</a:t>
            </a:r>
            <a:r>
              <a:rPr lang="en-IE" sz="2800" dirty="0"/>
              <a:t> </a:t>
            </a:r>
            <a:r>
              <a:rPr lang="en-IE" sz="2800" dirty="0" err="1"/>
              <a:t>narración</a:t>
            </a:r>
            <a:r>
              <a:rPr lang="en-IE" sz="2800" dirty="0"/>
              <a:t> de audio.</a:t>
            </a:r>
          </a:p>
          <a:p>
            <a:pPr marL="171450" indent="-171450">
              <a:buFont typeface="Arial" panose="020B0604020202020204" pitchFamily="34" charset="0"/>
              <a:buChar char="•"/>
            </a:pPr>
            <a:endParaRPr lang="en-IE" sz="1000" dirty="0"/>
          </a:p>
          <a:p>
            <a:pPr marL="457200" indent="-457200">
              <a:buFont typeface="Arial" panose="020B0604020202020204" pitchFamily="34" charset="0"/>
              <a:buChar char="•"/>
            </a:pPr>
            <a:r>
              <a:rPr lang="en-IE" sz="2800" dirty="0"/>
              <a:t>La </a:t>
            </a:r>
            <a:r>
              <a:rPr lang="en-IE" sz="2800" dirty="0" err="1"/>
              <a:t>preparación</a:t>
            </a:r>
            <a:r>
              <a:rPr lang="en-IE" sz="2800" dirty="0"/>
              <a:t> de un screencast </a:t>
            </a:r>
            <a:r>
              <a:rPr lang="en-IE" sz="2800" dirty="0" err="1"/>
              <a:t>precisa</a:t>
            </a:r>
            <a:r>
              <a:rPr lang="en-IE" sz="2800" dirty="0"/>
              <a:t> de un </a:t>
            </a:r>
            <a:r>
              <a:rPr lang="en-IE" sz="2800" dirty="0" err="1"/>
              <a:t>ordenador</a:t>
            </a:r>
            <a:r>
              <a:rPr lang="en-IE" sz="2800" dirty="0"/>
              <a:t> con micro y software de </a:t>
            </a:r>
            <a:r>
              <a:rPr lang="en-IE" sz="2800" dirty="0" err="1"/>
              <a:t>grabación</a:t>
            </a:r>
            <a:r>
              <a:rPr lang="en-IE" sz="2800" dirty="0"/>
              <a:t>.</a:t>
            </a:r>
          </a:p>
          <a:p>
            <a:pPr marL="171450" indent="-171450">
              <a:buFont typeface="Arial" panose="020B0604020202020204" pitchFamily="34" charset="0"/>
              <a:buChar char="•"/>
            </a:pPr>
            <a:endParaRPr lang="en-IE" sz="1000" dirty="0"/>
          </a:p>
          <a:p>
            <a:pPr marL="457200" indent="-457200">
              <a:buFont typeface="Arial" panose="020B0604020202020204" pitchFamily="34" charset="0"/>
              <a:buChar char="•"/>
            </a:pPr>
            <a:r>
              <a:rPr lang="en-IE" sz="2800" dirty="0" err="1"/>
              <a:t>Algunos</a:t>
            </a:r>
            <a:r>
              <a:rPr lang="en-IE" sz="2800" dirty="0"/>
              <a:t> </a:t>
            </a:r>
            <a:r>
              <a:rPr lang="en-IE" sz="2800" dirty="0" err="1"/>
              <a:t>softwares</a:t>
            </a:r>
            <a:r>
              <a:rPr lang="en-IE" sz="2800" dirty="0"/>
              <a:t> de </a:t>
            </a:r>
            <a:r>
              <a:rPr lang="en-IE" sz="2800" dirty="0" err="1"/>
              <a:t>grabación</a:t>
            </a:r>
            <a:r>
              <a:rPr lang="en-IE" sz="2800" dirty="0"/>
              <a:t> </a:t>
            </a:r>
            <a:r>
              <a:rPr lang="en-IE" sz="2800" dirty="0" err="1"/>
              <a:t>incluyen</a:t>
            </a:r>
            <a:r>
              <a:rPr lang="en-IE" sz="2800" dirty="0"/>
              <a:t> Camtasia Studio, captivate y </a:t>
            </a:r>
            <a:r>
              <a:rPr lang="en-IE" sz="2800" dirty="0" err="1"/>
              <a:t>jing</a:t>
            </a:r>
            <a:r>
              <a:rPr lang="en-IE" sz="2800" dirty="0"/>
              <a:t>.</a:t>
            </a:r>
          </a:p>
          <a:p>
            <a:pPr marL="171450" indent="-171450">
              <a:buFont typeface="Arial" panose="020B0604020202020204" pitchFamily="34" charset="0"/>
              <a:buChar char="•"/>
            </a:pPr>
            <a:endParaRPr lang="en-IE" sz="1000" dirty="0"/>
          </a:p>
          <a:p>
            <a:pPr marL="457200" indent="-457200">
              <a:buFont typeface="Arial" panose="020B0604020202020204" pitchFamily="34" charset="0"/>
              <a:buChar char="•"/>
            </a:pPr>
            <a:r>
              <a:rPr lang="en-IE" sz="2800" dirty="0" err="1"/>
              <a:t>Utiliza</a:t>
            </a:r>
            <a:r>
              <a:rPr lang="en-IE" sz="2800" dirty="0"/>
              <a:t> el motor de </a:t>
            </a:r>
            <a:r>
              <a:rPr lang="en-IE" sz="2800" dirty="0" err="1"/>
              <a:t>búsqueda</a:t>
            </a:r>
            <a:r>
              <a:rPr lang="en-IE" sz="2800" dirty="0"/>
              <a:t> del </a:t>
            </a:r>
            <a:r>
              <a:rPr lang="en-IE" sz="2800" dirty="0" err="1"/>
              <a:t>sistema</a:t>
            </a:r>
            <a:r>
              <a:rPr lang="en-IE" sz="2800" dirty="0"/>
              <a:t> </a:t>
            </a:r>
            <a:r>
              <a:rPr lang="en-IE" sz="2800" dirty="0" err="1"/>
              <a:t>operativo</a:t>
            </a:r>
            <a:r>
              <a:rPr lang="en-IE" sz="2800" dirty="0"/>
              <a:t> de </a:t>
            </a:r>
            <a:r>
              <a:rPr lang="en-IE" sz="2800" dirty="0" err="1"/>
              <a:t>tu</a:t>
            </a:r>
            <a:r>
              <a:rPr lang="en-IE" sz="2800" dirty="0"/>
              <a:t> </a:t>
            </a:r>
            <a:r>
              <a:rPr lang="en-IE" sz="2800" dirty="0" err="1"/>
              <a:t>ordenador</a:t>
            </a:r>
            <a:r>
              <a:rPr lang="en-IE" sz="2800" dirty="0"/>
              <a:t> para </a:t>
            </a:r>
            <a:r>
              <a:rPr lang="en-IE" sz="2800" dirty="0" err="1"/>
              <a:t>buscar</a:t>
            </a:r>
            <a:r>
              <a:rPr lang="en-IE" sz="2800" dirty="0"/>
              <a:t> </a:t>
            </a:r>
            <a:r>
              <a:rPr lang="en-IE" sz="2800" dirty="0" err="1"/>
              <a:t>información</a:t>
            </a:r>
            <a:r>
              <a:rPr lang="en-IE" sz="2800" dirty="0"/>
              <a:t> </a:t>
            </a:r>
            <a:r>
              <a:rPr lang="en-IE" sz="2800" dirty="0" err="1"/>
              <a:t>sobre</a:t>
            </a:r>
            <a:r>
              <a:rPr lang="en-IE" sz="2800" dirty="0"/>
              <a:t> </a:t>
            </a:r>
            <a:r>
              <a:rPr lang="en-IE" sz="2800" dirty="0" err="1"/>
              <a:t>estos</a:t>
            </a:r>
            <a:r>
              <a:rPr lang="en-IE" sz="2800" dirty="0"/>
              <a:t> </a:t>
            </a:r>
            <a:r>
              <a:rPr lang="en-IE" sz="2800" dirty="0" err="1"/>
              <a:t>programas</a:t>
            </a:r>
            <a:r>
              <a:rPr lang="en-IE" sz="2800" dirty="0"/>
              <a:t>.</a:t>
            </a:r>
          </a:p>
          <a:p>
            <a:endParaRPr lang="en-IE"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26</a:t>
            </a:fld>
            <a:endParaRPr lang="es-ES" altLang="es-ES"/>
          </a:p>
        </p:txBody>
      </p:sp>
      <p:sp>
        <p:nvSpPr>
          <p:cNvPr id="5" name="Title 1"/>
          <p:cNvSpPr>
            <a:spLocks noGrp="1"/>
          </p:cNvSpPr>
          <p:nvPr>
            <p:ph type="title"/>
          </p:nvPr>
        </p:nvSpPr>
        <p:spPr>
          <a:xfrm>
            <a:off x="648545" y="1378225"/>
            <a:ext cx="5494751" cy="890283"/>
          </a:xfrm>
        </p:spPr>
        <p:txBody>
          <a:bodyPr/>
          <a:lstStyle/>
          <a:p>
            <a:pPr algn="l"/>
            <a:r>
              <a:rPr lang="en-IE" sz="3200" b="1" dirty="0">
                <a:solidFill>
                  <a:srgbClr val="C00000"/>
                </a:solidFill>
              </a:rPr>
              <a:t>Web 2.0 – You Tube</a:t>
            </a:r>
            <a:endParaRPr lang="en-IE" sz="3200" dirty="0">
              <a:solidFill>
                <a:srgbClr val="C00000"/>
              </a:solidFill>
            </a:endParaRPr>
          </a:p>
        </p:txBody>
      </p:sp>
      <p:sp>
        <p:nvSpPr>
          <p:cNvPr id="6" name="TextBox 5"/>
          <p:cNvSpPr txBox="1"/>
          <p:nvPr/>
        </p:nvSpPr>
        <p:spPr>
          <a:xfrm>
            <a:off x="338204" y="2736230"/>
            <a:ext cx="7386900" cy="3416320"/>
          </a:xfrm>
          <a:prstGeom prst="rect">
            <a:avLst/>
          </a:prstGeom>
          <a:noFill/>
        </p:spPr>
        <p:txBody>
          <a:bodyPr wrap="square" rtlCol="0">
            <a:spAutoFit/>
          </a:bodyPr>
          <a:lstStyle/>
          <a:p>
            <a:r>
              <a:rPr lang="en-IE" sz="2400" b="1" u="sng" dirty="0">
                <a:hlinkClick r:id="rId2"/>
              </a:rPr>
              <a:t>YouTube</a:t>
            </a:r>
            <a:r>
              <a:rPr lang="en-IE" sz="2400" dirty="0"/>
              <a:t> </a:t>
            </a:r>
            <a:r>
              <a:rPr lang="en-IE" sz="2400" dirty="0" err="1"/>
              <a:t>es</a:t>
            </a:r>
            <a:r>
              <a:rPr lang="en-IE" sz="2400" dirty="0"/>
              <a:t> </a:t>
            </a:r>
            <a:r>
              <a:rPr lang="en-IE" sz="2400" dirty="0" err="1"/>
              <a:t>una</a:t>
            </a:r>
            <a:r>
              <a:rPr lang="en-IE" sz="2400" dirty="0"/>
              <a:t> </a:t>
            </a:r>
            <a:r>
              <a:rPr lang="en-IE" sz="2400" b="1" dirty="0" err="1"/>
              <a:t>página</a:t>
            </a:r>
            <a:r>
              <a:rPr lang="en-IE" sz="2400" b="1" dirty="0"/>
              <a:t> web para </a:t>
            </a:r>
            <a:r>
              <a:rPr lang="en-IE" sz="2400" b="1" dirty="0" err="1"/>
              <a:t>compartir</a:t>
            </a:r>
            <a:r>
              <a:rPr lang="en-IE" sz="2400" b="1" dirty="0"/>
              <a:t> </a:t>
            </a:r>
            <a:r>
              <a:rPr lang="en-IE" sz="2400" b="1" dirty="0" err="1"/>
              <a:t>vídeos</a:t>
            </a:r>
            <a:r>
              <a:rPr lang="en-IE" sz="2400" b="1" dirty="0"/>
              <a:t> </a:t>
            </a:r>
            <a:r>
              <a:rPr lang="en-IE" sz="2400" dirty="0" err="1"/>
              <a:t>gratuita</a:t>
            </a:r>
            <a:r>
              <a:rPr lang="en-IE" sz="2400" dirty="0"/>
              <a:t> que </a:t>
            </a:r>
            <a:r>
              <a:rPr lang="en-IE" sz="2400" dirty="0" err="1"/>
              <a:t>hace</a:t>
            </a:r>
            <a:r>
              <a:rPr lang="en-IE" sz="2400" dirty="0"/>
              <a:t> </a:t>
            </a:r>
            <a:r>
              <a:rPr lang="en-IE" sz="2400" dirty="0" err="1"/>
              <a:t>fácil</a:t>
            </a:r>
            <a:r>
              <a:rPr lang="en-IE" sz="2400" dirty="0"/>
              <a:t> el </a:t>
            </a:r>
            <a:r>
              <a:rPr lang="en-IE" sz="2400" dirty="0" err="1"/>
              <a:t>poder</a:t>
            </a:r>
            <a:r>
              <a:rPr lang="en-IE" sz="2400" dirty="0"/>
              <a:t> </a:t>
            </a:r>
            <a:r>
              <a:rPr lang="en-IE" sz="2400" dirty="0" err="1"/>
              <a:t>ver</a:t>
            </a:r>
            <a:r>
              <a:rPr lang="en-IE" sz="2400" dirty="0"/>
              <a:t> </a:t>
            </a:r>
            <a:r>
              <a:rPr lang="en-IE" sz="2400" dirty="0" err="1"/>
              <a:t>vídeos</a:t>
            </a:r>
            <a:r>
              <a:rPr lang="en-IE" sz="2400" dirty="0"/>
              <a:t> online. Se </a:t>
            </a:r>
            <a:r>
              <a:rPr lang="en-IE" sz="2400" dirty="0" err="1"/>
              <a:t>puede</a:t>
            </a:r>
            <a:r>
              <a:rPr lang="en-IE" sz="2400" dirty="0"/>
              <a:t> </a:t>
            </a:r>
            <a:r>
              <a:rPr lang="en-IE" sz="2400" dirty="0" err="1"/>
              <a:t>incluso</a:t>
            </a:r>
            <a:r>
              <a:rPr lang="en-IE" sz="2400" dirty="0"/>
              <a:t> </a:t>
            </a:r>
            <a:r>
              <a:rPr lang="en-IE" sz="2400" dirty="0" err="1"/>
              <a:t>crear</a:t>
            </a:r>
            <a:r>
              <a:rPr lang="en-IE" sz="2400" dirty="0"/>
              <a:t> y </a:t>
            </a:r>
            <a:r>
              <a:rPr lang="en-IE" sz="2400" dirty="0" err="1"/>
              <a:t>subir</a:t>
            </a:r>
            <a:r>
              <a:rPr lang="en-IE" sz="2400" dirty="0"/>
              <a:t> </a:t>
            </a:r>
            <a:r>
              <a:rPr lang="en-IE" sz="2400" dirty="0" err="1"/>
              <a:t>nuestros</a:t>
            </a:r>
            <a:r>
              <a:rPr lang="en-IE" sz="2400" dirty="0"/>
              <a:t> </a:t>
            </a:r>
            <a:r>
              <a:rPr lang="en-IE" sz="2400" dirty="0" err="1"/>
              <a:t>propios</a:t>
            </a:r>
            <a:r>
              <a:rPr lang="en-IE" sz="2400" dirty="0"/>
              <a:t> </a:t>
            </a:r>
            <a:r>
              <a:rPr lang="en-IE" sz="2400" dirty="0" err="1"/>
              <a:t>vídeos</a:t>
            </a:r>
            <a:r>
              <a:rPr lang="en-IE" sz="2400" dirty="0"/>
              <a:t> para </a:t>
            </a:r>
            <a:r>
              <a:rPr lang="en-IE" sz="2400" dirty="0" err="1"/>
              <a:t>compartirlo</a:t>
            </a:r>
            <a:r>
              <a:rPr lang="en-IE" sz="2400" dirty="0"/>
              <a:t> con </a:t>
            </a:r>
            <a:r>
              <a:rPr lang="en-IE" sz="2400" dirty="0" err="1"/>
              <a:t>otros</a:t>
            </a:r>
            <a:r>
              <a:rPr lang="en-IE" sz="2400" dirty="0"/>
              <a:t>. </a:t>
            </a:r>
            <a:r>
              <a:rPr lang="en-IE" sz="2400" dirty="0" err="1"/>
              <a:t>Creado</a:t>
            </a:r>
            <a:r>
              <a:rPr lang="en-IE" sz="2400" dirty="0"/>
              <a:t> </a:t>
            </a:r>
            <a:r>
              <a:rPr lang="en-IE" sz="2400" dirty="0" err="1"/>
              <a:t>originalemente</a:t>
            </a:r>
            <a:r>
              <a:rPr lang="en-IE" sz="2400" dirty="0"/>
              <a:t> </a:t>
            </a:r>
            <a:r>
              <a:rPr lang="en-IE" sz="2400" dirty="0" err="1"/>
              <a:t>en</a:t>
            </a:r>
            <a:r>
              <a:rPr lang="en-IE" sz="2400" dirty="0"/>
              <a:t> 2005, YouTube </a:t>
            </a:r>
            <a:r>
              <a:rPr lang="en-IE" sz="2400" dirty="0" err="1"/>
              <a:t>ahora</a:t>
            </a:r>
            <a:r>
              <a:rPr lang="en-IE" sz="2400" dirty="0"/>
              <a:t> </a:t>
            </a:r>
            <a:r>
              <a:rPr lang="en-IE" sz="2400" dirty="0" err="1"/>
              <a:t>mismo</a:t>
            </a:r>
            <a:r>
              <a:rPr lang="en-IE" sz="2400" dirty="0"/>
              <a:t> </a:t>
            </a:r>
            <a:r>
              <a:rPr lang="en-IE" sz="2400" dirty="0" err="1"/>
              <a:t>es</a:t>
            </a:r>
            <a:r>
              <a:rPr lang="en-IE" sz="2400" dirty="0"/>
              <a:t> </a:t>
            </a:r>
            <a:r>
              <a:rPr lang="en-IE" sz="2400" dirty="0" err="1"/>
              <a:t>una</a:t>
            </a:r>
            <a:r>
              <a:rPr lang="en-IE" sz="2400" dirty="0"/>
              <a:t> de las </a:t>
            </a:r>
            <a:r>
              <a:rPr lang="en-IE" sz="2400" dirty="0" err="1"/>
              <a:t>páginas</a:t>
            </a:r>
            <a:r>
              <a:rPr lang="en-IE" sz="2400" dirty="0"/>
              <a:t> </a:t>
            </a:r>
            <a:r>
              <a:rPr lang="en-IE" sz="2400" dirty="0" err="1"/>
              <a:t>más</a:t>
            </a:r>
            <a:r>
              <a:rPr lang="en-IE" sz="2400" dirty="0"/>
              <a:t> </a:t>
            </a:r>
            <a:r>
              <a:rPr lang="en-IE" sz="2400" dirty="0" err="1"/>
              <a:t>populares</a:t>
            </a:r>
            <a:r>
              <a:rPr lang="en-IE" sz="2400" dirty="0"/>
              <a:t> de internet, </a:t>
            </a:r>
            <a:r>
              <a:rPr lang="en-IE" sz="2400" dirty="0" err="1"/>
              <a:t>donde</a:t>
            </a:r>
            <a:r>
              <a:rPr lang="en-IE" sz="2400" dirty="0"/>
              <a:t> sus </a:t>
            </a:r>
            <a:r>
              <a:rPr lang="en-IE" sz="2400" dirty="0" err="1"/>
              <a:t>usuarios</a:t>
            </a:r>
            <a:r>
              <a:rPr lang="en-IE" sz="2400" dirty="0"/>
              <a:t> </a:t>
            </a:r>
            <a:r>
              <a:rPr lang="en-IE" sz="2400" dirty="0" err="1"/>
              <a:t>cada</a:t>
            </a:r>
            <a:r>
              <a:rPr lang="en-IE" sz="2400" dirty="0"/>
              <a:t> </a:t>
            </a:r>
            <a:r>
              <a:rPr lang="en-IE" sz="2400" dirty="0" err="1"/>
              <a:t>mes</a:t>
            </a:r>
            <a:r>
              <a:rPr lang="en-IE" sz="2400" dirty="0"/>
              <a:t> </a:t>
            </a:r>
            <a:r>
              <a:rPr lang="en-IE" sz="2400" dirty="0" err="1"/>
              <a:t>visualizan</a:t>
            </a:r>
            <a:r>
              <a:rPr lang="en-IE" sz="2400" dirty="0"/>
              <a:t> </a:t>
            </a:r>
            <a:r>
              <a:rPr lang="en-IE" sz="2400" dirty="0" err="1"/>
              <a:t>alrededor</a:t>
            </a:r>
            <a:r>
              <a:rPr lang="en-IE" sz="2400" dirty="0"/>
              <a:t> de </a:t>
            </a:r>
            <a:r>
              <a:rPr lang="en-IE" sz="2400" b="1" dirty="0"/>
              <a:t>6 </a:t>
            </a:r>
            <a:r>
              <a:rPr lang="en-IE" sz="2400" b="1" dirty="0" err="1"/>
              <a:t>billones</a:t>
            </a:r>
            <a:r>
              <a:rPr lang="en-IE" sz="2400" b="1" dirty="0"/>
              <a:t> de horas </a:t>
            </a:r>
            <a:r>
              <a:rPr lang="en-IE" sz="2400" dirty="0"/>
              <a:t>de </a:t>
            </a:r>
            <a:r>
              <a:rPr lang="en-IE" sz="2400" dirty="0" err="1"/>
              <a:t>vídeos</a:t>
            </a:r>
            <a:r>
              <a:rPr lang="en-IE" sz="2400" dirty="0"/>
              <a:t>.</a:t>
            </a:r>
          </a:p>
        </p:txBody>
      </p:sp>
      <p:pic>
        <p:nvPicPr>
          <p:cNvPr id="7" name="Content Placeholder 3"/>
          <p:cNvPicPr>
            <a:picLocks noGrp="1" noChangeAspect="1"/>
          </p:cNvPicPr>
          <p:nvPr>
            <p:ph idx="1"/>
          </p:nvPr>
        </p:nvPicPr>
        <p:blipFill>
          <a:blip r:embed="rId3"/>
          <a:stretch>
            <a:fillRect/>
          </a:stretch>
        </p:blipFill>
        <p:spPr>
          <a:xfrm>
            <a:off x="7878041" y="2977614"/>
            <a:ext cx="4133850" cy="2076450"/>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7" name="Title 1"/>
          <p:cNvSpPr>
            <a:spLocks noGrp="1"/>
          </p:cNvSpPr>
          <p:nvPr>
            <p:ph type="title"/>
          </p:nvPr>
        </p:nvSpPr>
        <p:spPr>
          <a:xfrm>
            <a:off x="371677" y="1141741"/>
            <a:ext cx="5582434" cy="977965"/>
          </a:xfrm>
        </p:spPr>
        <p:txBody>
          <a:bodyPr/>
          <a:lstStyle/>
          <a:p>
            <a:pPr algn="l"/>
            <a:r>
              <a:rPr lang="en-IE" sz="3200" b="1" dirty="0">
                <a:solidFill>
                  <a:srgbClr val="C00000"/>
                </a:solidFill>
              </a:rPr>
              <a:t>Web 2.0 – Blogs</a:t>
            </a:r>
            <a:endParaRPr lang="en-IE" sz="3200" dirty="0">
              <a:solidFill>
                <a:srgbClr val="C00000"/>
              </a:solidFill>
            </a:endParaRPr>
          </a:p>
        </p:txBody>
      </p:sp>
      <p:sp>
        <p:nvSpPr>
          <p:cNvPr id="8" name="TextBox 7"/>
          <p:cNvSpPr txBox="1"/>
          <p:nvPr/>
        </p:nvSpPr>
        <p:spPr>
          <a:xfrm>
            <a:off x="288099" y="2272959"/>
            <a:ext cx="5711867" cy="4154984"/>
          </a:xfrm>
          <a:prstGeom prst="rect">
            <a:avLst/>
          </a:prstGeom>
          <a:noFill/>
        </p:spPr>
        <p:txBody>
          <a:bodyPr wrap="square" rtlCol="0">
            <a:spAutoFit/>
          </a:bodyPr>
          <a:lstStyle/>
          <a:p>
            <a:r>
              <a:rPr lang="en-IE" sz="2400" b="1" dirty="0"/>
              <a:t>Un blog </a:t>
            </a:r>
            <a:r>
              <a:rPr lang="en-IE" sz="2400" dirty="0"/>
              <a:t>– </a:t>
            </a:r>
            <a:r>
              <a:rPr lang="en-IE" sz="2400" dirty="0" err="1"/>
              <a:t>abreviatura</a:t>
            </a:r>
            <a:r>
              <a:rPr lang="en-IE" sz="2400" dirty="0"/>
              <a:t> de web log – </a:t>
            </a:r>
            <a:r>
              <a:rPr lang="en-IE" sz="2400" dirty="0" err="1"/>
              <a:t>es</a:t>
            </a:r>
            <a:r>
              <a:rPr lang="en-IE" sz="2400" dirty="0"/>
              <a:t> un </a:t>
            </a:r>
            <a:r>
              <a:rPr lang="en-IE" sz="2400" dirty="0" err="1"/>
              <a:t>tipo</a:t>
            </a:r>
            <a:r>
              <a:rPr lang="en-IE" sz="2400" dirty="0"/>
              <a:t> de web </a:t>
            </a:r>
            <a:r>
              <a:rPr lang="en-IE" sz="2400" dirty="0" err="1"/>
              <a:t>donde</a:t>
            </a:r>
            <a:r>
              <a:rPr lang="en-IE" sz="2400" dirty="0"/>
              <a:t> </a:t>
            </a:r>
            <a:r>
              <a:rPr lang="en-IE" sz="2400" dirty="0" err="1"/>
              <a:t>los</a:t>
            </a:r>
            <a:r>
              <a:rPr lang="en-IE" sz="2400" dirty="0"/>
              <a:t> </a:t>
            </a:r>
            <a:r>
              <a:rPr lang="en-IE" sz="2400" dirty="0" err="1"/>
              <a:t>mensajes</a:t>
            </a:r>
            <a:r>
              <a:rPr lang="en-IE" sz="2400" dirty="0"/>
              <a:t> que se </a:t>
            </a:r>
            <a:r>
              <a:rPr lang="en-IE" sz="2400" dirty="0" err="1"/>
              <a:t>insertan</a:t>
            </a:r>
            <a:r>
              <a:rPr lang="en-IE" sz="2400" dirty="0"/>
              <a:t> se </a:t>
            </a:r>
            <a:r>
              <a:rPr lang="en-IE" sz="2400" dirty="0" err="1"/>
              <a:t>muestran</a:t>
            </a:r>
            <a:r>
              <a:rPr lang="en-IE" sz="2400" dirty="0"/>
              <a:t> del </a:t>
            </a:r>
            <a:r>
              <a:rPr lang="en-IE" sz="2400" dirty="0" err="1"/>
              <a:t>más</a:t>
            </a:r>
            <a:r>
              <a:rPr lang="en-IE" sz="2400" dirty="0"/>
              <a:t> nuevo al </a:t>
            </a:r>
            <a:r>
              <a:rPr lang="en-IE" sz="2400" dirty="0" err="1"/>
              <a:t>más</a:t>
            </a:r>
            <a:r>
              <a:rPr lang="en-IE" sz="2400" dirty="0"/>
              <a:t> </a:t>
            </a:r>
            <a:r>
              <a:rPr lang="en-IE" sz="2400" dirty="0" err="1"/>
              <a:t>antiguo</a:t>
            </a:r>
            <a:r>
              <a:rPr lang="en-IE" sz="2400" dirty="0"/>
              <a:t>.</a:t>
            </a:r>
          </a:p>
          <a:p>
            <a:r>
              <a:rPr lang="en-IE" sz="2400" dirty="0"/>
              <a:t>Un blog se </a:t>
            </a:r>
            <a:r>
              <a:rPr lang="en-IE" sz="2400" dirty="0" err="1"/>
              <a:t>puede</a:t>
            </a:r>
            <a:r>
              <a:rPr lang="en-IE" sz="2400" dirty="0"/>
              <a:t> </a:t>
            </a:r>
            <a:r>
              <a:rPr lang="en-IE" sz="2400" dirty="0" err="1"/>
              <a:t>usar</a:t>
            </a:r>
            <a:r>
              <a:rPr lang="en-IE" sz="2400" dirty="0"/>
              <a:t> </a:t>
            </a:r>
            <a:r>
              <a:rPr lang="en-IE" sz="2400" dirty="0" err="1"/>
              <a:t>como</a:t>
            </a:r>
            <a:r>
              <a:rPr lang="en-IE" sz="2400" dirty="0"/>
              <a:t> un </a:t>
            </a:r>
            <a:r>
              <a:rPr lang="en-IE" sz="2400" dirty="0" err="1"/>
              <a:t>diario</a:t>
            </a:r>
            <a:r>
              <a:rPr lang="en-IE" sz="2400" dirty="0"/>
              <a:t> personal o </a:t>
            </a:r>
            <a:r>
              <a:rPr lang="en-IE" sz="2400" dirty="0" err="1"/>
              <a:t>una</a:t>
            </a:r>
            <a:r>
              <a:rPr lang="en-IE" sz="2400" dirty="0"/>
              <a:t> web </a:t>
            </a:r>
            <a:r>
              <a:rPr lang="en-IE" sz="2400" dirty="0" err="1"/>
              <a:t>promocional</a:t>
            </a:r>
            <a:r>
              <a:rPr lang="en-IE" sz="2400" dirty="0"/>
              <a:t>. Un blog se </a:t>
            </a:r>
            <a:r>
              <a:rPr lang="en-IE" sz="2400" dirty="0" err="1"/>
              <a:t>puede</a:t>
            </a:r>
            <a:r>
              <a:rPr lang="en-IE" sz="2400" dirty="0"/>
              <a:t> </a:t>
            </a:r>
            <a:r>
              <a:rPr lang="en-IE" sz="2400" dirty="0" err="1"/>
              <a:t>categorizar</a:t>
            </a:r>
            <a:r>
              <a:rPr lang="en-IE" sz="2400" dirty="0"/>
              <a:t> con palabras claves para </a:t>
            </a:r>
            <a:r>
              <a:rPr lang="en-IE" sz="2400" dirty="0" err="1"/>
              <a:t>permitir</a:t>
            </a:r>
            <a:r>
              <a:rPr lang="en-IE" sz="2400" dirty="0"/>
              <a:t> </a:t>
            </a:r>
            <a:r>
              <a:rPr lang="en-IE" sz="2400" dirty="0" err="1"/>
              <a:t>agrupar</a:t>
            </a:r>
            <a:r>
              <a:rPr lang="en-IE" sz="2400" dirty="0"/>
              <a:t> las </a:t>
            </a:r>
            <a:r>
              <a:rPr lang="en-IE" sz="2400" dirty="0" err="1"/>
              <a:t>distintas</a:t>
            </a:r>
            <a:r>
              <a:rPr lang="en-IE" sz="2400" dirty="0"/>
              <a:t> entradas que se </a:t>
            </a:r>
            <a:r>
              <a:rPr lang="en-IE" sz="2400" dirty="0" err="1"/>
              <a:t>hagan</a:t>
            </a:r>
            <a:r>
              <a:rPr lang="en-IE" sz="2400" dirty="0"/>
              <a:t>.</a:t>
            </a:r>
          </a:p>
        </p:txBody>
      </p:sp>
      <p:sp>
        <p:nvSpPr>
          <p:cNvPr id="9" name="Content Placeholder 2"/>
          <p:cNvSpPr txBox="1">
            <a:spLocks/>
          </p:cNvSpPr>
          <p:nvPr/>
        </p:nvSpPr>
        <p:spPr bwMode="auto">
          <a:xfrm>
            <a:off x="6300592" y="2190171"/>
            <a:ext cx="5482224" cy="368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de blogs de 2 </a:t>
            </a:r>
            <a:r>
              <a:rPr lang="en-IE" dirty="0" err="1"/>
              <a:t>minutos</a:t>
            </a:r>
            <a:r>
              <a:rPr lang="en-IE" dirty="0"/>
              <a:t> 58 </a:t>
            </a:r>
            <a:r>
              <a:rPr lang="en-IE" dirty="0" err="1"/>
              <a:t>segundos</a:t>
            </a:r>
            <a:r>
              <a:rPr lang="en-IE" dirty="0"/>
              <a:t>;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a:buNone/>
            </a:pPr>
            <a:r>
              <a:rPr lang="en-IE" dirty="0">
                <a:hlinkClick r:id="rId3"/>
              </a:rPr>
              <a:t>https://www.youtube.com/watch?v=NN2I1pWXjXI</a:t>
            </a:r>
            <a:endParaRPr lang="en-IE" dirty="0"/>
          </a:p>
        </p:txBody>
      </p:sp>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28</a:t>
            </a:fld>
            <a:endParaRPr lang="es-ES" altLang="es-ES"/>
          </a:p>
        </p:txBody>
      </p:sp>
      <p:sp>
        <p:nvSpPr>
          <p:cNvPr id="5" name="Title 1"/>
          <p:cNvSpPr>
            <a:spLocks noGrp="1"/>
          </p:cNvSpPr>
          <p:nvPr>
            <p:ph type="title"/>
          </p:nvPr>
        </p:nvSpPr>
        <p:spPr>
          <a:xfrm>
            <a:off x="547472" y="1409755"/>
            <a:ext cx="7298499" cy="915335"/>
          </a:xfrm>
        </p:spPr>
        <p:txBody>
          <a:bodyPr/>
          <a:lstStyle/>
          <a:p>
            <a:pPr algn="l"/>
            <a:r>
              <a:rPr lang="en-IE" sz="3200" b="1" dirty="0">
                <a:solidFill>
                  <a:srgbClr val="C00000"/>
                </a:solidFill>
              </a:rPr>
              <a:t>Web 2.0 – ¿</a:t>
            </a:r>
            <a:r>
              <a:rPr lang="en-IE" sz="3200" b="1" dirty="0" err="1">
                <a:solidFill>
                  <a:srgbClr val="C00000"/>
                </a:solidFill>
              </a:rPr>
              <a:t>Qué</a:t>
            </a:r>
            <a:r>
              <a:rPr lang="en-IE" sz="3200" b="1" dirty="0">
                <a:solidFill>
                  <a:srgbClr val="C00000"/>
                </a:solidFill>
              </a:rPr>
              <a:t> </a:t>
            </a:r>
            <a:r>
              <a:rPr lang="en-IE" sz="3200" b="1" dirty="0" err="1">
                <a:solidFill>
                  <a:srgbClr val="C00000"/>
                </a:solidFill>
              </a:rPr>
              <a:t>es</a:t>
            </a:r>
            <a:r>
              <a:rPr lang="en-IE" sz="3200" b="1" dirty="0">
                <a:solidFill>
                  <a:srgbClr val="C00000"/>
                </a:solidFill>
              </a:rPr>
              <a:t> </a:t>
            </a:r>
            <a:r>
              <a:rPr lang="en-IE" sz="3200" b="1" dirty="0" err="1">
                <a:solidFill>
                  <a:srgbClr val="C00000"/>
                </a:solidFill>
              </a:rPr>
              <a:t>una</a:t>
            </a:r>
            <a:r>
              <a:rPr lang="en-IE" sz="3200" b="1" dirty="0">
                <a:solidFill>
                  <a:srgbClr val="C00000"/>
                </a:solidFill>
              </a:rPr>
              <a:t> Wiki?</a:t>
            </a:r>
            <a:endParaRPr lang="en-IE" sz="3200" dirty="0">
              <a:solidFill>
                <a:srgbClr val="C00000"/>
              </a:solidFill>
            </a:endParaRPr>
          </a:p>
        </p:txBody>
      </p:sp>
      <p:sp>
        <p:nvSpPr>
          <p:cNvPr id="6" name="TextBox 5"/>
          <p:cNvSpPr txBox="1"/>
          <p:nvPr/>
        </p:nvSpPr>
        <p:spPr>
          <a:xfrm>
            <a:off x="609600" y="2592156"/>
            <a:ext cx="5060514" cy="2677656"/>
          </a:xfrm>
          <a:prstGeom prst="rect">
            <a:avLst/>
          </a:prstGeom>
          <a:noFill/>
        </p:spPr>
        <p:txBody>
          <a:bodyPr wrap="square" rtlCol="0">
            <a:spAutoFit/>
          </a:bodyPr>
          <a:lstStyle/>
          <a:p>
            <a:r>
              <a:rPr lang="en-IE" sz="2800" b="1" dirty="0"/>
              <a:t>Una Wiki </a:t>
            </a:r>
            <a:r>
              <a:rPr lang="en-IE" sz="2800" dirty="0" err="1"/>
              <a:t>es</a:t>
            </a:r>
            <a:r>
              <a:rPr lang="en-IE" sz="2800" dirty="0"/>
              <a:t> </a:t>
            </a:r>
            <a:r>
              <a:rPr lang="en-IE" sz="2800" dirty="0" err="1"/>
              <a:t>una</a:t>
            </a:r>
            <a:r>
              <a:rPr lang="en-IE" sz="2800" dirty="0"/>
              <a:t> </a:t>
            </a:r>
            <a:r>
              <a:rPr lang="en-IE" sz="2800" dirty="0" err="1"/>
              <a:t>página</a:t>
            </a:r>
            <a:r>
              <a:rPr lang="en-IE" sz="2800" dirty="0"/>
              <a:t> web </a:t>
            </a:r>
            <a:r>
              <a:rPr lang="en-IE" sz="2800" dirty="0" err="1"/>
              <a:t>colaborativa</a:t>
            </a:r>
            <a:r>
              <a:rPr lang="en-IE" sz="2800" dirty="0"/>
              <a:t> que </a:t>
            </a:r>
            <a:r>
              <a:rPr lang="en-IE" sz="2800" dirty="0" err="1"/>
              <a:t>permite</a:t>
            </a:r>
            <a:r>
              <a:rPr lang="en-IE" sz="2800" dirty="0"/>
              <a:t> a </a:t>
            </a:r>
            <a:r>
              <a:rPr lang="en-IE" sz="2800" dirty="0" err="1"/>
              <a:t>muchos</a:t>
            </a:r>
            <a:r>
              <a:rPr lang="en-IE" sz="2800" dirty="0"/>
              <a:t> </a:t>
            </a:r>
            <a:r>
              <a:rPr lang="en-IE" sz="2800" dirty="0" err="1"/>
              <a:t>usuarios</a:t>
            </a:r>
            <a:r>
              <a:rPr lang="en-IE" sz="2800" dirty="0"/>
              <a:t> </a:t>
            </a:r>
            <a:r>
              <a:rPr lang="en-IE" sz="2800" dirty="0" err="1"/>
              <a:t>generar</a:t>
            </a:r>
            <a:r>
              <a:rPr lang="en-IE" sz="2800" dirty="0"/>
              <a:t> </a:t>
            </a:r>
            <a:r>
              <a:rPr lang="en-IE" sz="2800" dirty="0" err="1"/>
              <a:t>contenidos</a:t>
            </a:r>
            <a:r>
              <a:rPr lang="en-IE" sz="2800" dirty="0"/>
              <a:t> </a:t>
            </a:r>
            <a:r>
              <a:rPr lang="en-IE" sz="2800" dirty="0" err="1"/>
              <a:t>editando</a:t>
            </a:r>
            <a:r>
              <a:rPr lang="en-IE" sz="2800" dirty="0"/>
              <a:t> </a:t>
            </a:r>
            <a:r>
              <a:rPr lang="en-IE" sz="2800" dirty="0" err="1"/>
              <a:t>directamente</a:t>
            </a:r>
            <a:r>
              <a:rPr lang="en-IE" sz="2800" dirty="0"/>
              <a:t> </a:t>
            </a:r>
            <a:r>
              <a:rPr lang="en-IE" sz="2800" dirty="0" err="1"/>
              <a:t>sobre</a:t>
            </a:r>
            <a:r>
              <a:rPr lang="en-IE" sz="2800" dirty="0"/>
              <a:t> la </a:t>
            </a:r>
            <a:r>
              <a:rPr lang="en-IE" sz="2800" dirty="0" err="1"/>
              <a:t>página</a:t>
            </a:r>
            <a:r>
              <a:rPr lang="en-IE" sz="2800" dirty="0"/>
              <a:t> web</a:t>
            </a:r>
          </a:p>
        </p:txBody>
      </p:sp>
      <p:sp>
        <p:nvSpPr>
          <p:cNvPr id="7" name="Content Placeholder 2"/>
          <p:cNvSpPr txBox="1">
            <a:spLocks/>
          </p:cNvSpPr>
          <p:nvPr/>
        </p:nvSpPr>
        <p:spPr bwMode="auto">
          <a:xfrm>
            <a:off x="5997039" y="2363598"/>
            <a:ext cx="5785777" cy="351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err="1"/>
              <a:t>Vídeo</a:t>
            </a:r>
            <a:r>
              <a:rPr lang="en-IE" dirty="0"/>
              <a:t> online </a:t>
            </a:r>
            <a:r>
              <a:rPr lang="en-IE" dirty="0" err="1"/>
              <a:t>sobre</a:t>
            </a:r>
            <a:r>
              <a:rPr lang="en-IE" dirty="0"/>
              <a:t> wiki de 3 </a:t>
            </a:r>
            <a:r>
              <a:rPr lang="en-IE" dirty="0" err="1"/>
              <a:t>minutos</a:t>
            </a:r>
            <a:r>
              <a:rPr lang="en-IE" dirty="0"/>
              <a:t> 52 </a:t>
            </a:r>
            <a:r>
              <a:rPr lang="en-IE" dirty="0" err="1"/>
              <a:t>segundos</a:t>
            </a:r>
            <a:r>
              <a:rPr lang="en-IE" dirty="0"/>
              <a:t> ; </a:t>
            </a:r>
          </a:p>
          <a:p>
            <a:pPr marL="0" indent="0" defTabSz="914400">
              <a:buFontTx/>
              <a:buNone/>
            </a:pPr>
            <a:r>
              <a:rPr lang="en-IE" sz="2000" i="1" dirty="0"/>
              <a:t>Pulsar </a:t>
            </a:r>
            <a:r>
              <a:rPr lang="en-IE" sz="2000" i="1" dirty="0" err="1"/>
              <a:t>en</a:t>
            </a:r>
            <a:r>
              <a:rPr lang="en-IE" sz="2000" i="1" dirty="0"/>
              <a:t> el enlace o </a:t>
            </a:r>
            <a:r>
              <a:rPr lang="en-IE" sz="2000" i="1" dirty="0" err="1"/>
              <a:t>copiarlo</a:t>
            </a:r>
            <a:r>
              <a:rPr lang="en-IE" sz="2000" i="1" dirty="0"/>
              <a:t> </a:t>
            </a:r>
            <a:r>
              <a:rPr lang="en-IE" sz="2000" i="1" dirty="0" err="1"/>
              <a:t>en</a:t>
            </a:r>
            <a:r>
              <a:rPr lang="en-IE" sz="2000" i="1" dirty="0"/>
              <a:t> </a:t>
            </a:r>
            <a:r>
              <a:rPr lang="en-IE" sz="2000" i="1" dirty="0" err="1"/>
              <a:t>nuestro</a:t>
            </a:r>
            <a:r>
              <a:rPr lang="en-IE" sz="2000" i="1" dirty="0"/>
              <a:t> </a:t>
            </a:r>
            <a:r>
              <a:rPr lang="en-IE" sz="2000" i="1" dirty="0" err="1"/>
              <a:t>navegador</a:t>
            </a:r>
            <a:r>
              <a:rPr lang="en-IE" sz="2000" i="1" dirty="0"/>
              <a:t> -</a:t>
            </a:r>
            <a:endParaRPr lang="en-IE" sz="2000" i="1" dirty="0">
              <a:hlinkClick r:id="rId2"/>
            </a:endParaRPr>
          </a:p>
          <a:p>
            <a:pPr marL="0" indent="0">
              <a:buNone/>
            </a:pPr>
            <a:r>
              <a:rPr lang="en-IE" dirty="0">
                <a:hlinkClick r:id="rId3"/>
              </a:rPr>
              <a:t>https://www.youtube.com/watch?v=-dnL00TdmLY</a:t>
            </a:r>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43850" y="3043443"/>
            <a:ext cx="4248150" cy="2933700"/>
          </a:xfrm>
          <a:prstGeom prst="rect">
            <a:avLst/>
          </a:prstGeom>
        </p:spPr>
      </p:pic>
      <p:sp>
        <p:nvSpPr>
          <p:cNvPr id="4" name="Slide Number Placeholder 3"/>
          <p:cNvSpPr>
            <a:spLocks noGrp="1"/>
          </p:cNvSpPr>
          <p:nvPr>
            <p:ph type="sldNum" sz="quarter" idx="12"/>
          </p:nvPr>
        </p:nvSpPr>
        <p:spPr/>
        <p:txBody>
          <a:bodyPr/>
          <a:lstStyle/>
          <a:p>
            <a:fld id="{A7AD32EF-B744-4512-A6AB-C39B4880BDB1}" type="slidenum">
              <a:rPr lang="es-ES" altLang="es-ES" smtClean="0"/>
              <a:pPr/>
              <a:t>29</a:t>
            </a:fld>
            <a:endParaRPr lang="es-ES" altLang="es-ES"/>
          </a:p>
        </p:txBody>
      </p:sp>
      <p:sp>
        <p:nvSpPr>
          <p:cNvPr id="5" name="Title 1"/>
          <p:cNvSpPr>
            <a:spLocks noGrp="1"/>
          </p:cNvSpPr>
          <p:nvPr>
            <p:ph type="title"/>
          </p:nvPr>
        </p:nvSpPr>
        <p:spPr>
          <a:xfrm>
            <a:off x="428908" y="1315162"/>
            <a:ext cx="11127216" cy="1143000"/>
          </a:xfrm>
        </p:spPr>
        <p:txBody>
          <a:bodyPr/>
          <a:lstStyle/>
          <a:p>
            <a:pPr algn="l"/>
            <a:r>
              <a:rPr lang="en-IE" sz="3200" b="1" dirty="0" err="1">
                <a:solidFill>
                  <a:srgbClr val="C00000"/>
                </a:solidFill>
              </a:rPr>
              <a:t>Resumiendo</a:t>
            </a:r>
            <a:r>
              <a:rPr lang="en-IE" sz="3200" b="1" dirty="0">
                <a:solidFill>
                  <a:srgbClr val="C00000"/>
                </a:solidFill>
              </a:rPr>
              <a:t> la </a:t>
            </a:r>
            <a:r>
              <a:rPr lang="en-IE" sz="3200" b="1" dirty="0" err="1">
                <a:solidFill>
                  <a:srgbClr val="C00000"/>
                </a:solidFill>
              </a:rPr>
              <a:t>introducción</a:t>
            </a:r>
            <a:r>
              <a:rPr lang="en-IE" sz="3200" b="1" dirty="0">
                <a:solidFill>
                  <a:srgbClr val="C00000"/>
                </a:solidFill>
              </a:rPr>
              <a:t> a </a:t>
            </a:r>
            <a:r>
              <a:rPr lang="en-IE" sz="3200" b="1" dirty="0" err="1">
                <a:solidFill>
                  <a:srgbClr val="C00000"/>
                </a:solidFill>
              </a:rPr>
              <a:t>herramientas</a:t>
            </a:r>
            <a:r>
              <a:rPr lang="en-IE" sz="3200" b="1" dirty="0">
                <a:solidFill>
                  <a:srgbClr val="C00000"/>
                </a:solidFill>
              </a:rPr>
              <a:t> Web 2.0 para </a:t>
            </a:r>
            <a:r>
              <a:rPr lang="en-IE" sz="3200" b="1" dirty="0" err="1">
                <a:solidFill>
                  <a:srgbClr val="C00000"/>
                </a:solidFill>
              </a:rPr>
              <a:t>empresarios</a:t>
            </a:r>
            <a:r>
              <a:rPr lang="en-IE" sz="3200" b="1" dirty="0">
                <a:solidFill>
                  <a:srgbClr val="C00000"/>
                </a:solidFill>
              </a:rPr>
              <a:t> </a:t>
            </a:r>
            <a:r>
              <a:rPr lang="en-IE" sz="3200" b="1" dirty="0" err="1">
                <a:solidFill>
                  <a:srgbClr val="C00000"/>
                </a:solidFill>
              </a:rPr>
              <a:t>rurales</a:t>
            </a:r>
            <a:endParaRPr lang="en-IE" sz="3200" b="1" dirty="0">
              <a:solidFill>
                <a:srgbClr val="C00000"/>
              </a:solidFill>
            </a:endParaRPr>
          </a:p>
        </p:txBody>
      </p:sp>
      <p:sp>
        <p:nvSpPr>
          <p:cNvPr id="6" name="TextBox 5"/>
          <p:cNvSpPr txBox="1"/>
          <p:nvPr/>
        </p:nvSpPr>
        <p:spPr>
          <a:xfrm>
            <a:off x="283181" y="2772533"/>
            <a:ext cx="7828767" cy="3416320"/>
          </a:xfrm>
          <a:prstGeom prst="rect">
            <a:avLst/>
          </a:prstGeom>
          <a:noFill/>
        </p:spPr>
        <p:txBody>
          <a:bodyPr wrap="square" rtlCol="0">
            <a:spAutoFit/>
          </a:bodyPr>
          <a:lstStyle/>
          <a:p>
            <a:r>
              <a:rPr lang="en-IE" sz="2400" dirty="0"/>
              <a:t>Los </a:t>
            </a:r>
            <a:r>
              <a:rPr lang="en-IE" sz="2400" dirty="0" err="1"/>
              <a:t>programas</a:t>
            </a:r>
            <a:r>
              <a:rPr lang="en-IE" sz="2400" dirty="0"/>
              <a:t> de internet de Web 2.0 le </a:t>
            </a:r>
            <a:r>
              <a:rPr lang="en-IE" sz="2400" dirty="0" err="1"/>
              <a:t>permiten</a:t>
            </a:r>
            <a:r>
              <a:rPr lang="en-IE" sz="2400" dirty="0"/>
              <a:t> </a:t>
            </a:r>
            <a:r>
              <a:rPr lang="en-IE" sz="2400" dirty="0" err="1"/>
              <a:t>como</a:t>
            </a:r>
            <a:r>
              <a:rPr lang="en-IE" sz="2400" dirty="0"/>
              <a:t> </a:t>
            </a:r>
            <a:r>
              <a:rPr lang="en-IE" sz="2400" dirty="0" err="1"/>
              <a:t>empresario</a:t>
            </a:r>
            <a:r>
              <a:rPr lang="en-IE" sz="2400" dirty="0"/>
              <a:t> rural (el </a:t>
            </a:r>
            <a:r>
              <a:rPr lang="en-IE" sz="2400" dirty="0" err="1"/>
              <a:t>productor</a:t>
            </a:r>
            <a:r>
              <a:rPr lang="en-IE" sz="2400" dirty="0"/>
              <a:t>), </a:t>
            </a:r>
            <a:r>
              <a:rPr lang="en-IE" sz="2400" dirty="0" err="1"/>
              <a:t>interactuar</a:t>
            </a:r>
            <a:r>
              <a:rPr lang="en-IE" sz="2400" dirty="0"/>
              <a:t> (</a:t>
            </a:r>
            <a:r>
              <a:rPr lang="en-IE" sz="2400" dirty="0" err="1"/>
              <a:t>publicar</a:t>
            </a:r>
            <a:r>
              <a:rPr lang="en-IE" sz="2400" dirty="0"/>
              <a:t>) con </a:t>
            </a:r>
            <a:r>
              <a:rPr lang="en-IE" sz="2400" dirty="0" err="1"/>
              <a:t>tu</a:t>
            </a:r>
            <a:r>
              <a:rPr lang="en-IE" sz="2400" dirty="0"/>
              <a:t> </a:t>
            </a:r>
            <a:r>
              <a:rPr lang="en-IE" sz="2400" dirty="0" err="1"/>
              <a:t>público</a:t>
            </a:r>
            <a:r>
              <a:rPr lang="en-IE" sz="2400" dirty="0"/>
              <a:t> (</a:t>
            </a:r>
            <a:r>
              <a:rPr lang="en-IE" sz="2400" dirty="0" err="1"/>
              <a:t>otros</a:t>
            </a:r>
            <a:r>
              <a:rPr lang="en-IE" sz="2400" dirty="0"/>
              <a:t> </a:t>
            </a:r>
            <a:r>
              <a:rPr lang="en-IE" sz="2400" dirty="0" err="1"/>
              <a:t>productores</a:t>
            </a:r>
            <a:r>
              <a:rPr lang="en-IE" sz="2400" dirty="0"/>
              <a:t>, </a:t>
            </a:r>
            <a:r>
              <a:rPr lang="en-IE" sz="2400" dirty="0" err="1"/>
              <a:t>agencias</a:t>
            </a:r>
            <a:r>
              <a:rPr lang="en-IE" sz="2400" dirty="0"/>
              <a:t> de </a:t>
            </a:r>
            <a:r>
              <a:rPr lang="en-IE" sz="2400" dirty="0" err="1"/>
              <a:t>apoyo</a:t>
            </a:r>
            <a:r>
              <a:rPr lang="en-IE" sz="2400" dirty="0"/>
              <a:t>, </a:t>
            </a:r>
            <a:r>
              <a:rPr lang="en-IE" sz="2400" dirty="0" err="1"/>
              <a:t>clientes</a:t>
            </a:r>
            <a:r>
              <a:rPr lang="en-IE" sz="2400" dirty="0"/>
              <a:t>) de </a:t>
            </a:r>
            <a:r>
              <a:rPr lang="en-IE" sz="2400" dirty="0" err="1"/>
              <a:t>una</a:t>
            </a:r>
            <a:r>
              <a:rPr lang="en-IE" sz="2400" dirty="0"/>
              <a:t> </a:t>
            </a:r>
            <a:r>
              <a:rPr lang="en-IE" sz="2400" dirty="0" err="1"/>
              <a:t>manera</a:t>
            </a:r>
            <a:r>
              <a:rPr lang="en-IE" sz="2400" dirty="0"/>
              <a:t> </a:t>
            </a:r>
            <a:r>
              <a:rPr lang="en-IE" sz="2400" dirty="0" err="1"/>
              <a:t>efectiva</a:t>
            </a:r>
            <a:r>
              <a:rPr lang="en-IE" sz="2400" dirty="0"/>
              <a:t> y </a:t>
            </a:r>
            <a:r>
              <a:rPr lang="en-IE" sz="2400" dirty="0" err="1"/>
              <a:t>eficaz</a:t>
            </a:r>
            <a:r>
              <a:rPr lang="en-IE" sz="2400" dirty="0"/>
              <a:t>.</a:t>
            </a:r>
          </a:p>
          <a:p>
            <a:endParaRPr lang="en-IE" sz="2400" dirty="0"/>
          </a:p>
          <a:p>
            <a:r>
              <a:rPr lang="en-IE" sz="2400" dirty="0" err="1"/>
              <a:t>También</a:t>
            </a:r>
            <a:r>
              <a:rPr lang="en-IE" sz="2400" dirty="0"/>
              <a:t> </a:t>
            </a:r>
            <a:r>
              <a:rPr lang="en-IE" sz="2400" dirty="0" err="1"/>
              <a:t>permite</a:t>
            </a:r>
            <a:r>
              <a:rPr lang="en-IE" sz="2400" dirty="0"/>
              <a:t> a </a:t>
            </a:r>
            <a:r>
              <a:rPr lang="en-IE" sz="2400" dirty="0" err="1"/>
              <a:t>tu</a:t>
            </a:r>
            <a:r>
              <a:rPr lang="en-IE" sz="2400" dirty="0"/>
              <a:t> </a:t>
            </a:r>
            <a:r>
              <a:rPr lang="en-IE" sz="2400" dirty="0" err="1"/>
              <a:t>público</a:t>
            </a:r>
            <a:r>
              <a:rPr lang="en-IE" sz="2400" dirty="0"/>
              <a:t> responder </a:t>
            </a:r>
            <a:r>
              <a:rPr lang="en-IE" sz="2400" dirty="0" err="1"/>
              <a:t>como</a:t>
            </a:r>
            <a:r>
              <a:rPr lang="en-IE" sz="2400" dirty="0"/>
              <a:t> </a:t>
            </a:r>
            <a:r>
              <a:rPr lang="en-IE" sz="2400" dirty="0" err="1"/>
              <a:t>revisores</a:t>
            </a:r>
            <a:r>
              <a:rPr lang="en-IE" sz="2400" dirty="0"/>
              <a:t> con </a:t>
            </a:r>
            <a:r>
              <a:rPr lang="en-IE" sz="2400" dirty="0" err="1"/>
              <a:t>comentarios</a:t>
            </a:r>
            <a:r>
              <a:rPr lang="en-IE" sz="2400" dirty="0"/>
              <a:t> que </a:t>
            </a:r>
            <a:r>
              <a:rPr lang="en-IE" sz="2400" dirty="0" err="1"/>
              <a:t>te</a:t>
            </a:r>
            <a:r>
              <a:rPr lang="en-IE" sz="2400" dirty="0"/>
              <a:t> </a:t>
            </a:r>
            <a:r>
              <a:rPr lang="en-IE" sz="2400" dirty="0" err="1"/>
              <a:t>puedan</a:t>
            </a:r>
            <a:r>
              <a:rPr lang="en-IE" sz="2400" dirty="0"/>
              <a:t> </a:t>
            </a:r>
            <a:r>
              <a:rPr lang="en-IE" sz="2400" dirty="0" err="1"/>
              <a:t>ayudar</a:t>
            </a:r>
            <a:r>
              <a:rPr lang="en-IE" sz="2400" dirty="0"/>
              <a:t> a </a:t>
            </a:r>
            <a:r>
              <a:rPr lang="en-IE" sz="2400" dirty="0" err="1"/>
              <a:t>desarrollar</a:t>
            </a:r>
            <a:r>
              <a:rPr lang="en-IE" sz="2400" dirty="0"/>
              <a:t> </a:t>
            </a:r>
            <a:r>
              <a:rPr lang="en-IE" sz="2400" dirty="0" err="1"/>
              <a:t>tu</a:t>
            </a:r>
            <a:r>
              <a:rPr lang="en-IE" sz="2400" dirty="0"/>
              <a:t> </a:t>
            </a:r>
            <a:r>
              <a:rPr lang="en-IE" sz="2400" dirty="0" err="1"/>
              <a:t>negocio</a:t>
            </a:r>
            <a:r>
              <a:rPr lang="en-IE" sz="2400" dirty="0"/>
              <a:t> y </a:t>
            </a:r>
            <a:r>
              <a:rPr lang="en-IE" sz="2400" dirty="0" err="1"/>
              <a:t>tus</a:t>
            </a:r>
            <a:r>
              <a:rPr lang="en-IE" sz="2400" dirty="0"/>
              <a:t> </a:t>
            </a:r>
            <a:r>
              <a:rPr lang="en-IE" sz="2400" dirty="0" err="1"/>
              <a:t>productos</a:t>
            </a:r>
            <a:r>
              <a:rPr lang="en-IE" sz="2400" dirty="0"/>
              <a:t> y </a:t>
            </a:r>
            <a:r>
              <a:rPr lang="en-IE" sz="2400" dirty="0" err="1"/>
              <a:t>servicios</a:t>
            </a:r>
            <a:r>
              <a:rPr lang="en-IE" sz="2400" dirty="0"/>
              <a:t>.</a:t>
            </a: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8940800" cy="3819645"/>
          </a:xfrm>
        </p:spPr>
        <p:txBody>
          <a:bodyPr/>
          <a:lstStyle/>
          <a:p>
            <a:pPr marL="0" indent="0" algn="ctr">
              <a:lnSpc>
                <a:spcPct val="150000"/>
              </a:lnSpc>
              <a:buNone/>
            </a:pPr>
            <a:r>
              <a:rPr lang="en-IE" dirty="0" err="1"/>
              <a:t>Esta</a:t>
            </a:r>
            <a:r>
              <a:rPr lang="en-IE" dirty="0"/>
              <a:t> </a:t>
            </a:r>
            <a:r>
              <a:rPr lang="en-IE" dirty="0" err="1"/>
              <a:t>unidad</a:t>
            </a:r>
            <a:r>
              <a:rPr lang="en-IE" dirty="0"/>
              <a:t> </a:t>
            </a:r>
            <a:r>
              <a:rPr lang="en-IE" dirty="0" err="1"/>
              <a:t>describirá</a:t>
            </a:r>
            <a:r>
              <a:rPr lang="en-IE" dirty="0"/>
              <a:t> </a:t>
            </a:r>
            <a:r>
              <a:rPr lang="en-IE" dirty="0" err="1"/>
              <a:t>conocimientos</a:t>
            </a:r>
            <a:r>
              <a:rPr lang="en-IE" dirty="0"/>
              <a:t> </a:t>
            </a:r>
            <a:r>
              <a:rPr lang="en-IE" dirty="0" err="1"/>
              <a:t>básicos</a:t>
            </a:r>
            <a:r>
              <a:rPr lang="en-IE" dirty="0"/>
              <a:t> online y </a:t>
            </a:r>
            <a:r>
              <a:rPr lang="en-IE" dirty="0" err="1"/>
              <a:t>habilidades</a:t>
            </a:r>
            <a:r>
              <a:rPr lang="en-IE" dirty="0"/>
              <a:t> que </a:t>
            </a:r>
            <a:r>
              <a:rPr lang="en-IE" dirty="0" err="1"/>
              <a:t>toda</a:t>
            </a:r>
            <a:r>
              <a:rPr lang="en-IE" dirty="0"/>
              <a:t> </a:t>
            </a:r>
            <a:r>
              <a:rPr lang="en-IE" dirty="0" err="1"/>
              <a:t>microempresa</a:t>
            </a:r>
            <a:r>
              <a:rPr lang="en-IE" dirty="0"/>
              <a:t> </a:t>
            </a:r>
            <a:r>
              <a:rPr lang="en-IE" dirty="0" err="1"/>
              <a:t>debe</a:t>
            </a:r>
            <a:r>
              <a:rPr lang="en-IE" dirty="0"/>
              <a:t> </a:t>
            </a:r>
            <a:r>
              <a:rPr lang="en-IE" dirty="0" err="1"/>
              <a:t>tener</a:t>
            </a:r>
            <a:r>
              <a:rPr lang="en-IE" dirty="0"/>
              <a:t>.</a:t>
            </a: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70" y="1354574"/>
            <a:ext cx="5688226" cy="584775"/>
          </a:xfrm>
          <a:prstGeom prst="rect">
            <a:avLst/>
          </a:prstGeom>
        </p:spPr>
        <p:txBody>
          <a:bodyPr wrap="square">
            <a:spAutoFit/>
          </a:bodyPr>
          <a:lstStyle/>
          <a:p>
            <a:r>
              <a:rPr lang="en-IE" sz="3200" b="1" dirty="0" err="1">
                <a:solidFill>
                  <a:srgbClr val="990000"/>
                </a:solidFill>
              </a:rPr>
              <a:t>Objetivo</a:t>
            </a:r>
            <a:r>
              <a:rPr lang="en-IE" sz="3200" b="1" dirty="0">
                <a:solidFill>
                  <a:srgbClr val="990000"/>
                </a:solidFill>
              </a:rPr>
              <a:t> de la </a:t>
            </a:r>
            <a:r>
              <a:rPr lang="en-IE" sz="3200" b="1" dirty="0" err="1">
                <a:solidFill>
                  <a:srgbClr val="990000"/>
                </a:solidFill>
              </a:rPr>
              <a:t>unidad</a:t>
            </a:r>
            <a:endParaRPr lang="el-GR" sz="3200" b="1" dirty="0">
              <a:solidFill>
                <a:srgbClr val="990000"/>
              </a:solidFill>
            </a:endParaRPr>
          </a:p>
        </p:txBody>
      </p:sp>
      <p:sp>
        <p:nvSpPr>
          <p:cNvPr id="8"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dirty="0"/>
          </a:p>
        </p:txBody>
      </p:sp>
    </p:spTree>
    <p:extLst>
      <p:ext uri="{BB962C8B-B14F-4D97-AF65-F5344CB8AC3E}">
        <p14:creationId xmlns:p14="http://schemas.microsoft.com/office/powerpoint/2010/main" val="1131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a:solidFill>
                  <a:srgbClr val="990000"/>
                </a:solidFill>
              </a:rPr>
              <a:t>¡Gracias </a:t>
            </a:r>
            <a:r>
              <a:rPr lang="en-US" altLang="es-ES" sz="4800" b="1" dirty="0" err="1">
                <a:solidFill>
                  <a:srgbClr val="990000"/>
                </a:solidFill>
              </a:rPr>
              <a:t>por</a:t>
            </a:r>
            <a:r>
              <a:rPr lang="en-US" altLang="es-ES" sz="4800" b="1" dirty="0">
                <a:solidFill>
                  <a:srgbClr val="990000"/>
                </a:solidFill>
              </a:rPr>
              <a:t> </a:t>
            </a:r>
            <a:r>
              <a:rPr lang="en-US" altLang="es-ES" sz="4800" b="1" dirty="0" err="1">
                <a:solidFill>
                  <a:srgbClr val="990000"/>
                </a:solidFill>
              </a:rPr>
              <a:t>su</a:t>
            </a:r>
            <a:r>
              <a:rPr lang="en-US" altLang="es-ES" sz="4800" b="1" dirty="0">
                <a:solidFill>
                  <a:srgbClr val="990000"/>
                </a:solidFill>
              </a:rPr>
              <a:t> </a:t>
            </a:r>
            <a:r>
              <a:rPr lang="en-US" altLang="es-ES" sz="4800" b="1" dirty="0" err="1">
                <a:solidFill>
                  <a:srgbClr val="990000"/>
                </a:solidFill>
              </a:rPr>
              <a:t>atención</a:t>
            </a:r>
            <a:r>
              <a:rPr lang="en-US" altLang="es-ES" sz="4800" b="1">
                <a:solidFill>
                  <a:srgbClr val="990000"/>
                </a:solidFill>
              </a:rPr>
              <a:t>! </a:t>
            </a:r>
            <a:r>
              <a:rPr lang="en-US" altLang="es-ES" sz="4800" b="1" dirty="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a:solidFill>
                  <a:srgbClr val="0B0AFD"/>
                </a:solidFill>
              </a:rPr>
              <a:t>Fin del </a:t>
            </a:r>
            <a:r>
              <a:rPr lang="en-US" altLang="es-ES" sz="3600" dirty="0" err="1">
                <a:solidFill>
                  <a:srgbClr val="0B0AFD"/>
                </a:solidFill>
              </a:rPr>
              <a:t>módulo</a:t>
            </a:r>
            <a:endParaRPr lang="en-US" altLang="es-ES" sz="3600" dirty="0">
              <a:solidFill>
                <a:srgbClr val="0B0AFD"/>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685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a:t>Al final de </a:t>
            </a:r>
            <a:r>
              <a:rPr lang="en-IE" sz="2800" b="1" dirty="0" err="1"/>
              <a:t>este</a:t>
            </a:r>
            <a:r>
              <a:rPr lang="en-IE" sz="2800" b="1" dirty="0"/>
              <a:t> </a:t>
            </a:r>
            <a:r>
              <a:rPr lang="en-IE" sz="2800" b="1" dirty="0" err="1"/>
              <a:t>módulo</a:t>
            </a:r>
            <a:r>
              <a:rPr lang="en-IE" sz="2800" b="1" dirty="0"/>
              <a:t> </a:t>
            </a:r>
            <a:r>
              <a:rPr lang="en-IE" sz="2800" b="1" u="sng" dirty="0" err="1">
                <a:solidFill>
                  <a:srgbClr val="003366"/>
                </a:solidFill>
              </a:rPr>
              <a:t>deberías</a:t>
            </a:r>
            <a:r>
              <a:rPr lang="en-IE" sz="2800" b="1" u="sng" dirty="0">
                <a:solidFill>
                  <a:srgbClr val="003366"/>
                </a:solidFill>
              </a:rPr>
              <a:t> </a:t>
            </a:r>
            <a:r>
              <a:rPr lang="en-IE" sz="2800" b="1" u="sng" dirty="0" err="1">
                <a:solidFill>
                  <a:srgbClr val="003366"/>
                </a:solidFill>
              </a:rPr>
              <a:t>ser</a:t>
            </a:r>
            <a:r>
              <a:rPr lang="en-IE" sz="2800" b="1" u="sng" dirty="0">
                <a:solidFill>
                  <a:srgbClr val="003366"/>
                </a:solidFill>
              </a:rPr>
              <a:t> </a:t>
            </a:r>
            <a:r>
              <a:rPr lang="en-IE" sz="2800" b="1" u="sng" dirty="0" err="1">
                <a:solidFill>
                  <a:srgbClr val="003366"/>
                </a:solidFill>
              </a:rPr>
              <a:t>capaz</a:t>
            </a:r>
            <a:r>
              <a:rPr lang="en-IE" sz="2800" b="1" u="sng" dirty="0">
                <a:solidFill>
                  <a:srgbClr val="003366"/>
                </a:solidFill>
              </a:rPr>
              <a:t> de:</a:t>
            </a:r>
          </a:p>
          <a:p>
            <a:pPr marL="514350" indent="-514350">
              <a:lnSpc>
                <a:spcPct val="150000"/>
              </a:lnSpc>
              <a:buFont typeface="+mj-lt"/>
              <a:buAutoNum type="arabicPeriod"/>
            </a:pPr>
            <a:r>
              <a:rPr lang="en-IE" sz="2800" b="1" dirty="0" err="1"/>
              <a:t>Explicar</a:t>
            </a:r>
            <a:r>
              <a:rPr lang="en-IE" sz="2800" b="1" dirty="0"/>
              <a:t> que </a:t>
            </a:r>
            <a:r>
              <a:rPr lang="en-IE" sz="2800" b="1" dirty="0" err="1"/>
              <a:t>es</a:t>
            </a:r>
            <a:r>
              <a:rPr lang="en-IE" sz="2800" b="1" dirty="0"/>
              <a:t> </a:t>
            </a:r>
            <a:r>
              <a:rPr lang="en-IE" sz="2800" b="1" dirty="0" err="1"/>
              <a:t>una</a:t>
            </a:r>
            <a:r>
              <a:rPr lang="en-IE" sz="2800" b="1" dirty="0"/>
              <a:t> TIC y la Web 2.0.</a:t>
            </a:r>
          </a:p>
          <a:p>
            <a:pPr marL="514350" indent="-514350">
              <a:lnSpc>
                <a:spcPct val="150000"/>
              </a:lnSpc>
              <a:buFont typeface="+mj-lt"/>
              <a:buAutoNum type="arabicPeriod"/>
            </a:pPr>
            <a:r>
              <a:rPr lang="en-IE" sz="2800" b="1" dirty="0"/>
              <a:t>Ser un </a:t>
            </a:r>
            <a:r>
              <a:rPr lang="en-IE" sz="2800" b="1" dirty="0" err="1"/>
              <a:t>experto</a:t>
            </a:r>
            <a:r>
              <a:rPr lang="en-IE" sz="2800" b="1" dirty="0"/>
              <a:t> </a:t>
            </a:r>
            <a:r>
              <a:rPr lang="en-IE" sz="2800" b="1" dirty="0" err="1"/>
              <a:t>sobre</a:t>
            </a:r>
            <a:r>
              <a:rPr lang="en-IE" sz="2800" b="1" dirty="0"/>
              <a:t> </a:t>
            </a:r>
            <a:r>
              <a:rPr lang="en-IE" sz="2800" b="1" dirty="0" err="1"/>
              <a:t>herramientas</a:t>
            </a:r>
            <a:r>
              <a:rPr lang="en-IE" sz="2800" b="1" dirty="0"/>
              <a:t> </a:t>
            </a:r>
            <a:r>
              <a:rPr lang="en-IE" sz="2800" b="1" dirty="0" err="1"/>
              <a:t>básicas</a:t>
            </a:r>
            <a:r>
              <a:rPr lang="en-IE" sz="2800" b="1" dirty="0"/>
              <a:t> de internet – </a:t>
            </a:r>
            <a:r>
              <a:rPr lang="en-IE" sz="2800" b="1" dirty="0" err="1"/>
              <a:t>útil</a:t>
            </a:r>
            <a:r>
              <a:rPr lang="en-IE" sz="2800" b="1" dirty="0"/>
              <a:t> para </a:t>
            </a:r>
            <a:r>
              <a:rPr lang="en-IE" sz="2800" b="1" dirty="0" err="1"/>
              <a:t>todo</a:t>
            </a:r>
            <a:r>
              <a:rPr lang="en-IE" sz="2800" b="1" dirty="0"/>
              <a:t> </a:t>
            </a:r>
            <a:r>
              <a:rPr lang="en-IE" sz="2800" b="1" dirty="0" err="1"/>
              <a:t>empresario</a:t>
            </a:r>
            <a:r>
              <a:rPr lang="en-IE" sz="2800" b="1" dirty="0"/>
              <a:t> rural.</a:t>
            </a:r>
          </a:p>
          <a:p>
            <a:pPr marL="514350" indent="-514350">
              <a:lnSpc>
                <a:spcPct val="150000"/>
              </a:lnSpc>
              <a:buFont typeface="+mj-lt"/>
              <a:buAutoNum type="arabicPeriod"/>
            </a:pPr>
            <a:r>
              <a:rPr lang="en-IE" sz="2800" b="1" dirty="0"/>
              <a:t>Ver las </a:t>
            </a:r>
            <a:r>
              <a:rPr lang="en-IE" sz="2800" b="1" dirty="0" err="1"/>
              <a:t>posibilidades</a:t>
            </a:r>
            <a:r>
              <a:rPr lang="en-IE" sz="2800" b="1" dirty="0"/>
              <a:t> de </a:t>
            </a:r>
            <a:r>
              <a:rPr lang="en-IE" sz="2800" b="1" dirty="0" err="1"/>
              <a:t>una</a:t>
            </a:r>
            <a:r>
              <a:rPr lang="en-IE" sz="2800" b="1" dirty="0"/>
              <a:t> web para un </a:t>
            </a:r>
            <a:r>
              <a:rPr lang="en-IE" sz="2800" b="1" dirty="0" err="1"/>
              <a:t>empresario</a:t>
            </a:r>
            <a:r>
              <a:rPr lang="en-IE" sz="2800" b="1" dirty="0"/>
              <a:t> rural.</a:t>
            </a:r>
            <a:endParaRPr lang="en-US" sz="2800" b="1" dirty="0"/>
          </a:p>
          <a:p>
            <a:pPr marL="0" indent="0">
              <a:lnSpc>
                <a:spcPct val="150000"/>
              </a:lnSpc>
              <a:buNone/>
            </a:pPr>
            <a:endParaRPr lang="en-US" sz="2800"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9250917" cy="584775"/>
          </a:xfrm>
          <a:prstGeom prst="rect">
            <a:avLst/>
          </a:prstGeom>
        </p:spPr>
        <p:txBody>
          <a:bodyPr wrap="square">
            <a:spAutoFit/>
          </a:bodyPr>
          <a:lstStyle/>
          <a:p>
            <a:r>
              <a:rPr lang="es-ES" altLang="es-ES" sz="3200" b="1" dirty="0">
                <a:solidFill>
                  <a:srgbClr val="990000"/>
                </a:solidFill>
              </a:rPr>
              <a:t>Resultados esperados del aprendizaje</a:t>
            </a:r>
            <a:endParaRPr lang="el-GR" sz="3200" dirty="0">
              <a:solidFill>
                <a:srgbClr val="990000"/>
              </a:solidFill>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extLst>
      <p:ext uri="{BB962C8B-B14F-4D97-AF65-F5344CB8AC3E}">
        <p14:creationId xmlns:p14="http://schemas.microsoft.com/office/powerpoint/2010/main" val="39841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6" name="Title 1"/>
          <p:cNvSpPr>
            <a:spLocks noGrp="1"/>
          </p:cNvSpPr>
          <p:nvPr>
            <p:ph type="title"/>
          </p:nvPr>
        </p:nvSpPr>
        <p:spPr>
          <a:xfrm>
            <a:off x="734843" y="1279418"/>
            <a:ext cx="10758219" cy="1304904"/>
          </a:xfrm>
        </p:spPr>
        <p:txBody>
          <a:bodyPr/>
          <a:lstStyle/>
          <a:p>
            <a:pPr algn="l"/>
            <a:r>
              <a:rPr lang="en-US" sz="3200" b="1" dirty="0">
                <a:solidFill>
                  <a:srgbClr val="C00000"/>
                </a:solidFill>
              </a:rPr>
              <a:t>¿</a:t>
            </a:r>
            <a:r>
              <a:rPr lang="en-US" sz="3200" b="1" dirty="0" err="1">
                <a:solidFill>
                  <a:srgbClr val="C00000"/>
                </a:solidFill>
              </a:rPr>
              <a:t>Qué</a:t>
            </a:r>
            <a:r>
              <a:rPr lang="en-US" sz="3200" b="1" dirty="0">
                <a:solidFill>
                  <a:srgbClr val="C00000"/>
                </a:solidFill>
              </a:rPr>
              <a:t> </a:t>
            </a:r>
            <a:r>
              <a:rPr lang="en-US" sz="3200" b="1" dirty="0" err="1">
                <a:solidFill>
                  <a:srgbClr val="C00000"/>
                </a:solidFill>
              </a:rPr>
              <a:t>es</a:t>
            </a:r>
            <a:r>
              <a:rPr lang="en-US" sz="3200" b="1" dirty="0">
                <a:solidFill>
                  <a:srgbClr val="C00000"/>
                </a:solidFill>
              </a:rPr>
              <a:t> la </a:t>
            </a:r>
            <a:r>
              <a:rPr lang="en-US" sz="3200" b="1" dirty="0" err="1">
                <a:solidFill>
                  <a:srgbClr val="C00000"/>
                </a:solidFill>
              </a:rPr>
              <a:t>Tecnología</a:t>
            </a:r>
            <a:r>
              <a:rPr lang="en-US" sz="3200" b="1" dirty="0">
                <a:solidFill>
                  <a:srgbClr val="C00000"/>
                </a:solidFill>
              </a:rPr>
              <a:t> de la </a:t>
            </a:r>
            <a:r>
              <a:rPr lang="en-US" sz="3200" b="1" dirty="0" err="1">
                <a:solidFill>
                  <a:srgbClr val="C00000"/>
                </a:solidFill>
              </a:rPr>
              <a:t>Información</a:t>
            </a:r>
            <a:r>
              <a:rPr lang="en-US" sz="3200" b="1" dirty="0">
                <a:solidFill>
                  <a:srgbClr val="C00000"/>
                </a:solidFill>
              </a:rPr>
              <a:t> y las Comunicaciones</a:t>
            </a:r>
            <a:r>
              <a:rPr lang="en-IE" sz="3200" b="1" dirty="0">
                <a:solidFill>
                  <a:srgbClr val="C00000"/>
                </a:solidFill>
              </a:rPr>
              <a:t> (TIC)</a:t>
            </a:r>
            <a:r>
              <a:rPr lang="en-US" sz="3200" b="1" dirty="0">
                <a:solidFill>
                  <a:srgbClr val="C00000"/>
                </a:solidFill>
              </a:rPr>
              <a:t>?</a:t>
            </a:r>
            <a:endParaRPr lang="en-IE" sz="3200" b="1" dirty="0">
              <a:solidFill>
                <a:srgbClr val="C00000"/>
              </a:solidFill>
            </a:endParaRPr>
          </a:p>
        </p:txBody>
      </p:sp>
      <p:sp>
        <p:nvSpPr>
          <p:cNvPr id="8" name="TextBox 7"/>
          <p:cNvSpPr txBox="1"/>
          <p:nvPr/>
        </p:nvSpPr>
        <p:spPr>
          <a:xfrm>
            <a:off x="734843" y="2450022"/>
            <a:ext cx="10045874" cy="3987117"/>
          </a:xfrm>
          <a:prstGeom prst="rect">
            <a:avLst/>
          </a:prstGeom>
          <a:noFill/>
        </p:spPr>
        <p:txBody>
          <a:bodyPr wrap="square" rtlCol="0">
            <a:spAutoFit/>
          </a:bodyPr>
          <a:lstStyle/>
          <a:p>
            <a:pPr>
              <a:lnSpc>
                <a:spcPts val="3360"/>
              </a:lnSpc>
            </a:pPr>
            <a:r>
              <a:rPr lang="en-IE" sz="2800" b="1" dirty="0"/>
              <a:t>La </a:t>
            </a:r>
            <a:r>
              <a:rPr lang="en-IE" sz="2800" b="1" dirty="0" err="1"/>
              <a:t>Tecnología</a:t>
            </a:r>
            <a:r>
              <a:rPr lang="en-IE" sz="2800" b="1" dirty="0"/>
              <a:t> para la </a:t>
            </a:r>
            <a:r>
              <a:rPr lang="en-IE" sz="2800" b="1" dirty="0" err="1"/>
              <a:t>Información</a:t>
            </a:r>
            <a:r>
              <a:rPr lang="en-IE" sz="2800" b="1" dirty="0"/>
              <a:t> y las Comunicaciones </a:t>
            </a:r>
            <a:r>
              <a:rPr lang="en-IE" sz="2800" dirty="0"/>
              <a:t>(</a:t>
            </a:r>
            <a:r>
              <a:rPr lang="en-IE" sz="2800" b="1" dirty="0"/>
              <a:t>TIC</a:t>
            </a:r>
            <a:r>
              <a:rPr lang="en-IE" sz="2800" dirty="0"/>
              <a:t>) </a:t>
            </a:r>
            <a:r>
              <a:rPr lang="en-IE" sz="2800" dirty="0" err="1"/>
              <a:t>es</a:t>
            </a:r>
            <a:r>
              <a:rPr lang="en-IE" sz="2800" dirty="0"/>
              <a:t> un </a:t>
            </a:r>
            <a:r>
              <a:rPr lang="en-IE" sz="2800" dirty="0" err="1"/>
              <a:t>término</a:t>
            </a:r>
            <a:r>
              <a:rPr lang="en-IE" sz="2800" dirty="0"/>
              <a:t> </a:t>
            </a:r>
            <a:r>
              <a:rPr lang="en-IE" sz="2800" dirty="0" err="1"/>
              <a:t>extendido</a:t>
            </a:r>
            <a:r>
              <a:rPr lang="en-IE" sz="2800" dirty="0"/>
              <a:t> para la </a:t>
            </a:r>
            <a:r>
              <a:rPr lang="en-IE" sz="2800" dirty="0" err="1"/>
              <a:t>tecnología</a:t>
            </a:r>
            <a:r>
              <a:rPr lang="en-IE" sz="2800" dirty="0"/>
              <a:t> de la </a:t>
            </a:r>
            <a:r>
              <a:rPr lang="en-IE" sz="2800" dirty="0" err="1"/>
              <a:t>información</a:t>
            </a:r>
            <a:r>
              <a:rPr lang="en-IE" sz="2800" dirty="0"/>
              <a:t> (TI) que </a:t>
            </a:r>
            <a:r>
              <a:rPr lang="en-IE" sz="2800" dirty="0" err="1"/>
              <a:t>enfatiza</a:t>
            </a:r>
            <a:r>
              <a:rPr lang="en-IE" sz="2800" dirty="0"/>
              <a:t> las </a:t>
            </a:r>
            <a:r>
              <a:rPr lang="en-IE" sz="2800" dirty="0" err="1"/>
              <a:t>comunicaciones</a:t>
            </a:r>
            <a:r>
              <a:rPr lang="en-IE" sz="2800" dirty="0"/>
              <a:t> </a:t>
            </a:r>
            <a:r>
              <a:rPr lang="en-IE" sz="2800" dirty="0" err="1"/>
              <a:t>unificadas</a:t>
            </a:r>
            <a:r>
              <a:rPr lang="en-IE" sz="2800" dirty="0"/>
              <a:t> y la </a:t>
            </a:r>
            <a:r>
              <a:rPr lang="en-IE" sz="2800" dirty="0" err="1"/>
              <a:t>integración</a:t>
            </a:r>
            <a:r>
              <a:rPr lang="en-IE" sz="2800" dirty="0"/>
              <a:t> de las </a:t>
            </a:r>
            <a:r>
              <a:rPr lang="en-IE" sz="2800" dirty="0" err="1"/>
              <a:t>telecomunicaciones</a:t>
            </a:r>
            <a:r>
              <a:rPr lang="en-IE" sz="2800" dirty="0"/>
              <a:t> (</a:t>
            </a:r>
            <a:r>
              <a:rPr lang="en-IE" sz="2800" dirty="0" err="1"/>
              <a:t>líneas</a:t>
            </a:r>
            <a:r>
              <a:rPr lang="en-IE" sz="2800" dirty="0"/>
              <a:t> de </a:t>
            </a:r>
            <a:r>
              <a:rPr lang="en-IE" sz="2800" dirty="0" err="1"/>
              <a:t>teléfono</a:t>
            </a:r>
            <a:r>
              <a:rPr lang="en-IE" sz="2800" dirty="0"/>
              <a:t> y </a:t>
            </a:r>
            <a:r>
              <a:rPr lang="en-IE" sz="2800" dirty="0" err="1"/>
              <a:t>señales</a:t>
            </a:r>
            <a:r>
              <a:rPr lang="en-IE" sz="2800" dirty="0"/>
              <a:t> </a:t>
            </a:r>
            <a:r>
              <a:rPr lang="en-IE" sz="2800" dirty="0" err="1"/>
              <a:t>inalámbricas</a:t>
            </a:r>
            <a:r>
              <a:rPr lang="en-IE" sz="2800" dirty="0"/>
              <a:t>), </a:t>
            </a:r>
            <a:r>
              <a:rPr lang="en-IE" sz="2800" dirty="0" err="1"/>
              <a:t>ordenadores</a:t>
            </a:r>
            <a:r>
              <a:rPr lang="en-IE" sz="2800" dirty="0"/>
              <a:t> (software, middleware, </a:t>
            </a:r>
            <a:r>
              <a:rPr lang="en-IE" sz="2800" dirty="0" err="1"/>
              <a:t>almacenamiento</a:t>
            </a:r>
            <a:r>
              <a:rPr lang="en-IE" sz="2800" dirty="0"/>
              <a:t>), y </a:t>
            </a:r>
            <a:r>
              <a:rPr lang="en-IE" sz="2800" dirty="0" err="1"/>
              <a:t>sistemas</a:t>
            </a:r>
            <a:r>
              <a:rPr lang="en-IE" sz="2800" dirty="0"/>
              <a:t> </a:t>
            </a:r>
            <a:r>
              <a:rPr lang="en-IE" sz="2800" dirty="0" err="1"/>
              <a:t>audiovisuales</a:t>
            </a:r>
            <a:r>
              <a:rPr lang="en-IE" sz="2800" dirty="0"/>
              <a:t>, para </a:t>
            </a:r>
            <a:r>
              <a:rPr lang="en-IE" sz="2800" dirty="0" err="1"/>
              <a:t>facilitar</a:t>
            </a:r>
            <a:r>
              <a:rPr lang="en-IE" sz="2800" dirty="0"/>
              <a:t> a </a:t>
            </a:r>
            <a:r>
              <a:rPr lang="en-IE" sz="2800" dirty="0" err="1"/>
              <a:t>los</a:t>
            </a:r>
            <a:r>
              <a:rPr lang="en-IE" sz="2800" dirty="0"/>
              <a:t> </a:t>
            </a:r>
            <a:r>
              <a:rPr lang="en-IE" sz="2800" dirty="0" err="1"/>
              <a:t>usuarios</a:t>
            </a:r>
            <a:r>
              <a:rPr lang="en-IE" sz="2800" dirty="0"/>
              <a:t> el </a:t>
            </a:r>
            <a:r>
              <a:rPr lang="en-IE" sz="2800" dirty="0" err="1"/>
              <a:t>acceso</a:t>
            </a:r>
            <a:r>
              <a:rPr lang="en-IE" sz="2800" dirty="0"/>
              <a:t>, </a:t>
            </a:r>
            <a:r>
              <a:rPr lang="en-IE" sz="2800" dirty="0" err="1"/>
              <a:t>almacenamiento</a:t>
            </a:r>
            <a:r>
              <a:rPr lang="en-IE" sz="2800" dirty="0"/>
              <a:t>, </a:t>
            </a:r>
            <a:r>
              <a:rPr lang="en-IE" sz="2800" dirty="0" err="1"/>
              <a:t>transmisión</a:t>
            </a:r>
            <a:r>
              <a:rPr lang="en-IE" sz="2800" dirty="0"/>
              <a:t> y </a:t>
            </a:r>
            <a:r>
              <a:rPr lang="en-IE" sz="2800" dirty="0" err="1"/>
              <a:t>manipulación</a:t>
            </a:r>
            <a:r>
              <a:rPr lang="en-IE" sz="2800" dirty="0"/>
              <a:t> de la </a:t>
            </a:r>
            <a:r>
              <a:rPr lang="en-IE" sz="2800" dirty="0" err="1"/>
              <a:t>información</a:t>
            </a:r>
            <a:r>
              <a:rPr lang="en-IE" sz="2800" dirty="0"/>
              <a:t>.</a:t>
            </a:r>
          </a:p>
        </p:txBody>
      </p:sp>
    </p:spTree>
    <p:extLst>
      <p:ext uri="{BB962C8B-B14F-4D97-AF65-F5344CB8AC3E}">
        <p14:creationId xmlns:p14="http://schemas.microsoft.com/office/powerpoint/2010/main" val="3187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5" name="Title 1"/>
          <p:cNvSpPr>
            <a:spLocks noGrp="1"/>
          </p:cNvSpPr>
          <p:nvPr>
            <p:ph type="title"/>
          </p:nvPr>
        </p:nvSpPr>
        <p:spPr>
          <a:xfrm>
            <a:off x="818620" y="1263652"/>
            <a:ext cx="6688899" cy="864296"/>
          </a:xfrm>
        </p:spPr>
        <p:txBody>
          <a:bodyPr/>
          <a:lstStyle/>
          <a:p>
            <a:pPr algn="l"/>
            <a:r>
              <a:rPr lang="en-US" sz="3200" b="1" dirty="0">
                <a:solidFill>
                  <a:srgbClr val="C00000"/>
                </a:solidFill>
              </a:rPr>
              <a:t>¿Para </a:t>
            </a:r>
            <a:r>
              <a:rPr lang="en-US" sz="3200" b="1" dirty="0" err="1">
                <a:solidFill>
                  <a:srgbClr val="C00000"/>
                </a:solidFill>
              </a:rPr>
              <a:t>qué</a:t>
            </a:r>
            <a:r>
              <a:rPr lang="en-US" sz="3200" b="1" dirty="0">
                <a:solidFill>
                  <a:srgbClr val="C00000"/>
                </a:solidFill>
              </a:rPr>
              <a:t> </a:t>
            </a:r>
            <a:r>
              <a:rPr lang="en-US" sz="3200" b="1" dirty="0" err="1">
                <a:solidFill>
                  <a:srgbClr val="C00000"/>
                </a:solidFill>
              </a:rPr>
              <a:t>sirven</a:t>
            </a:r>
            <a:r>
              <a:rPr lang="en-US" sz="3200" b="1" dirty="0">
                <a:solidFill>
                  <a:srgbClr val="C00000"/>
                </a:solidFill>
              </a:rPr>
              <a:t> las TIC?</a:t>
            </a:r>
            <a:endParaRPr lang="en-IE" sz="3200" b="1" dirty="0">
              <a:solidFill>
                <a:srgbClr val="C00000"/>
              </a:solidFill>
            </a:endParaRPr>
          </a:p>
        </p:txBody>
      </p:sp>
      <p:sp>
        <p:nvSpPr>
          <p:cNvPr id="6" name="TextBox 5"/>
          <p:cNvSpPr txBox="1"/>
          <p:nvPr/>
        </p:nvSpPr>
        <p:spPr>
          <a:xfrm>
            <a:off x="1125255" y="2522030"/>
            <a:ext cx="9972236" cy="3847207"/>
          </a:xfrm>
          <a:prstGeom prst="rect">
            <a:avLst/>
          </a:prstGeom>
          <a:noFill/>
        </p:spPr>
        <p:txBody>
          <a:bodyPr wrap="square" rtlCol="0">
            <a:spAutoFit/>
          </a:bodyPr>
          <a:lstStyle/>
          <a:p>
            <a:r>
              <a:rPr lang="en-IE" sz="2800" dirty="0"/>
              <a:t>Una </a:t>
            </a:r>
            <a:r>
              <a:rPr lang="en-IE" sz="2800" b="1" dirty="0"/>
              <a:t>TIC</a:t>
            </a:r>
            <a:r>
              <a:rPr lang="en-IE" sz="2800" dirty="0"/>
              <a:t> </a:t>
            </a:r>
            <a:r>
              <a:rPr lang="en-IE" sz="2800" dirty="0" err="1"/>
              <a:t>es</a:t>
            </a:r>
            <a:r>
              <a:rPr lang="en-IE" sz="2800" dirty="0"/>
              <a:t> la </a:t>
            </a:r>
            <a:r>
              <a:rPr lang="en-IE" sz="2800" dirty="0" err="1"/>
              <a:t>tecnología</a:t>
            </a:r>
            <a:r>
              <a:rPr lang="en-IE" sz="2800" dirty="0"/>
              <a:t> </a:t>
            </a:r>
            <a:r>
              <a:rPr lang="en-IE" sz="2800" dirty="0" err="1"/>
              <a:t>necesaria</a:t>
            </a:r>
            <a:r>
              <a:rPr lang="en-IE" sz="2800" dirty="0"/>
              <a:t> para el </a:t>
            </a:r>
            <a:r>
              <a:rPr lang="en-IE" sz="2800" dirty="0" err="1"/>
              <a:t>procesamiento</a:t>
            </a:r>
            <a:r>
              <a:rPr lang="en-IE" sz="2800" dirty="0"/>
              <a:t> de </a:t>
            </a:r>
            <a:r>
              <a:rPr lang="en-IE" sz="2800" dirty="0" err="1"/>
              <a:t>ifnormación</a:t>
            </a:r>
            <a:r>
              <a:rPr lang="en-IE" sz="2800" dirty="0"/>
              <a:t>, </a:t>
            </a:r>
            <a:r>
              <a:rPr lang="en-IE" sz="2800" dirty="0" err="1"/>
              <a:t>en</a:t>
            </a:r>
            <a:r>
              <a:rPr lang="en-IE" sz="2800" dirty="0"/>
              <a:t> </a:t>
            </a:r>
            <a:r>
              <a:rPr lang="en-IE" sz="2800" dirty="0" err="1"/>
              <a:t>concreto</a:t>
            </a:r>
            <a:r>
              <a:rPr lang="en-IE" sz="2800" dirty="0"/>
              <a:t> el </a:t>
            </a:r>
            <a:r>
              <a:rPr lang="en-IE" sz="2800" dirty="0" err="1"/>
              <a:t>uso</a:t>
            </a:r>
            <a:r>
              <a:rPr lang="en-IE" sz="2800" dirty="0"/>
              <a:t> de </a:t>
            </a:r>
            <a:r>
              <a:rPr lang="en-IE" sz="2800" dirty="0" err="1"/>
              <a:t>aparatos</a:t>
            </a:r>
            <a:r>
              <a:rPr lang="en-IE" sz="2800" dirty="0"/>
              <a:t> </a:t>
            </a:r>
            <a:r>
              <a:rPr lang="en-IE" sz="2800" dirty="0" err="1"/>
              <a:t>electrónicos</a:t>
            </a:r>
            <a:r>
              <a:rPr lang="en-IE" sz="2800" dirty="0"/>
              <a:t> y </a:t>
            </a:r>
            <a:r>
              <a:rPr lang="en-IE" sz="2800" dirty="0" err="1"/>
              <a:t>aplicaciones</a:t>
            </a:r>
            <a:r>
              <a:rPr lang="en-IE" sz="2800" dirty="0"/>
              <a:t> de software para </a:t>
            </a:r>
            <a:r>
              <a:rPr lang="en-IE" sz="2800" dirty="0" err="1"/>
              <a:t>convertir</a:t>
            </a:r>
            <a:r>
              <a:rPr lang="en-IE" sz="2800" dirty="0"/>
              <a:t>, </a:t>
            </a:r>
            <a:r>
              <a:rPr lang="en-IE" sz="2800" dirty="0" err="1"/>
              <a:t>almacenar</a:t>
            </a:r>
            <a:r>
              <a:rPr lang="en-IE" sz="2800" dirty="0"/>
              <a:t>, </a:t>
            </a:r>
            <a:r>
              <a:rPr lang="en-IE" sz="2800" dirty="0" err="1"/>
              <a:t>proteger</a:t>
            </a:r>
            <a:r>
              <a:rPr lang="en-IE" sz="2800" dirty="0"/>
              <a:t>, </a:t>
            </a:r>
            <a:r>
              <a:rPr lang="en-IE" sz="2800" dirty="0" err="1"/>
              <a:t>procesar</a:t>
            </a:r>
            <a:r>
              <a:rPr lang="en-IE" sz="2800" dirty="0"/>
              <a:t>, </a:t>
            </a:r>
            <a:r>
              <a:rPr lang="en-IE" sz="2800" dirty="0" err="1"/>
              <a:t>transmitir</a:t>
            </a:r>
            <a:r>
              <a:rPr lang="en-IE" sz="2800" dirty="0"/>
              <a:t> y </a:t>
            </a:r>
            <a:r>
              <a:rPr lang="en-IE" sz="2800" dirty="0" err="1"/>
              <a:t>recuperar</a:t>
            </a:r>
            <a:r>
              <a:rPr lang="en-IE" sz="2800" dirty="0"/>
              <a:t> </a:t>
            </a:r>
            <a:r>
              <a:rPr lang="en-IE" sz="2800" dirty="0" err="1"/>
              <a:t>información</a:t>
            </a:r>
            <a:r>
              <a:rPr lang="en-IE" sz="2800" dirty="0"/>
              <a:t> </a:t>
            </a:r>
            <a:r>
              <a:rPr lang="en-IE" sz="2800" dirty="0" err="1"/>
              <a:t>desde</a:t>
            </a:r>
            <a:r>
              <a:rPr lang="en-IE" sz="2800" dirty="0"/>
              <a:t> </a:t>
            </a:r>
            <a:r>
              <a:rPr lang="en-IE" sz="2800" dirty="0" err="1"/>
              <a:t>cualquier</a:t>
            </a:r>
            <a:r>
              <a:rPr lang="en-IE" sz="2800" dirty="0"/>
              <a:t> </a:t>
            </a:r>
            <a:r>
              <a:rPr lang="en-IE" sz="2800" dirty="0" err="1"/>
              <a:t>lugar</a:t>
            </a:r>
            <a:r>
              <a:rPr lang="en-IE" sz="2800" dirty="0"/>
              <a:t> y </a:t>
            </a:r>
            <a:r>
              <a:rPr lang="en-IE" sz="2800" dirty="0" err="1"/>
              <a:t>en</a:t>
            </a:r>
            <a:r>
              <a:rPr lang="en-IE" sz="2800" dirty="0"/>
              <a:t> </a:t>
            </a:r>
            <a:r>
              <a:rPr lang="en-IE" sz="2800" dirty="0" err="1"/>
              <a:t>cualquier</a:t>
            </a:r>
            <a:r>
              <a:rPr lang="en-IE" sz="2800" dirty="0"/>
              <a:t> </a:t>
            </a:r>
            <a:r>
              <a:rPr lang="en-IE" sz="2800" dirty="0" err="1"/>
              <a:t>momento</a:t>
            </a:r>
            <a:r>
              <a:rPr lang="en-IE" sz="2800" dirty="0"/>
              <a:t>.</a:t>
            </a:r>
          </a:p>
          <a:p>
            <a:endParaRPr lang="en-IE" sz="2800" dirty="0"/>
          </a:p>
          <a:p>
            <a:r>
              <a:rPr lang="en-IE" sz="1600" dirty="0"/>
              <a:t>Fuente: Aten </a:t>
            </a:r>
            <a:r>
              <a:rPr lang="en-IE" sz="1600" dirty="0" err="1"/>
              <a:t>Kecik</a:t>
            </a:r>
            <a:r>
              <a:rPr lang="en-IE" sz="1600" dirty="0"/>
              <a:t> </a:t>
            </a:r>
            <a:r>
              <a:rPr lang="en-IE" sz="1600" dirty="0" err="1"/>
              <a:t>en</a:t>
            </a:r>
            <a:r>
              <a:rPr lang="en-IE" sz="1600" dirty="0"/>
              <a:t> https://www.slideshare.net/kechieq?utm_campaign=profiletracking&amp;utm_medium=sssite&amp;utm_source=ssslideview</a:t>
            </a:r>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1" y="766733"/>
            <a:ext cx="10972800" cy="1143000"/>
          </a:xfrm>
        </p:spPr>
        <p:txBody>
          <a:bodyPr/>
          <a:lstStyle/>
          <a:p>
            <a:pPr algn="l"/>
            <a:r>
              <a:rPr lang="en-IE" sz="3200" b="1" dirty="0">
                <a:solidFill>
                  <a:srgbClr val="C00000"/>
                </a:solidFill>
              </a:rPr>
              <a:t>Una TIC </a:t>
            </a:r>
            <a:r>
              <a:rPr lang="en-IE" sz="3200" b="1" dirty="0" err="1">
                <a:solidFill>
                  <a:srgbClr val="C00000"/>
                </a:solidFill>
              </a:rPr>
              <a:t>proporciona</a:t>
            </a:r>
            <a:r>
              <a:rPr lang="en-IE" sz="3200" b="1" dirty="0">
                <a:solidFill>
                  <a:srgbClr val="C00000"/>
                </a:solidFill>
              </a:rPr>
              <a:t> ….</a:t>
            </a: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5" name="TextBox 4"/>
          <p:cNvSpPr txBox="1"/>
          <p:nvPr/>
        </p:nvSpPr>
        <p:spPr>
          <a:xfrm>
            <a:off x="741750" y="1533465"/>
            <a:ext cx="11004807" cy="5324535"/>
          </a:xfrm>
          <a:prstGeom prst="rect">
            <a:avLst/>
          </a:prstGeom>
          <a:noFill/>
        </p:spPr>
        <p:txBody>
          <a:bodyPr wrap="square" rtlCol="0">
            <a:spAutoFit/>
          </a:bodyPr>
          <a:lstStyle/>
          <a:p>
            <a:r>
              <a:rPr lang="en-IE" sz="2400" b="1" dirty="0" err="1"/>
              <a:t>Información</a:t>
            </a:r>
            <a:r>
              <a:rPr lang="en-IE" sz="2400" b="1" dirty="0"/>
              <a:t>, </a:t>
            </a:r>
            <a:r>
              <a:rPr lang="en-IE" sz="2400" dirty="0"/>
              <a:t>se </a:t>
            </a:r>
            <a:r>
              <a:rPr lang="en-IE" sz="2400" dirty="0" err="1"/>
              <a:t>refiere</a:t>
            </a:r>
            <a:r>
              <a:rPr lang="en-IE" sz="2400" dirty="0"/>
              <a:t> al </a:t>
            </a:r>
            <a:r>
              <a:rPr lang="en-IE" sz="2400" dirty="0" err="1"/>
              <a:t>conocimiento</a:t>
            </a:r>
            <a:r>
              <a:rPr lang="en-IE" sz="2400" dirty="0"/>
              <a:t> </a:t>
            </a:r>
            <a:r>
              <a:rPr lang="en-IE" sz="2400" dirty="0" err="1"/>
              <a:t>adquirido</a:t>
            </a:r>
            <a:r>
              <a:rPr lang="en-IE" sz="2400" dirty="0"/>
              <a:t> de leer, </a:t>
            </a:r>
            <a:r>
              <a:rPr lang="en-IE" sz="2400" dirty="0" err="1"/>
              <a:t>investigar</a:t>
            </a:r>
            <a:r>
              <a:rPr lang="en-IE" sz="2400" dirty="0"/>
              <a:t> o </a:t>
            </a:r>
            <a:r>
              <a:rPr lang="en-IE" sz="2400" dirty="0" err="1"/>
              <a:t>estudiar</a:t>
            </a:r>
            <a:r>
              <a:rPr lang="en-IE" sz="2400" dirty="0"/>
              <a:t>. La </a:t>
            </a:r>
            <a:r>
              <a:rPr lang="en-IE" sz="2400" dirty="0" err="1"/>
              <a:t>información</a:t>
            </a:r>
            <a:r>
              <a:rPr lang="en-IE" sz="2400" dirty="0"/>
              <a:t> se ha </a:t>
            </a:r>
            <a:r>
              <a:rPr lang="en-IE" sz="2400" dirty="0" err="1"/>
              <a:t>vuelto</a:t>
            </a:r>
            <a:r>
              <a:rPr lang="en-IE" sz="2400" dirty="0"/>
              <a:t> </a:t>
            </a:r>
            <a:r>
              <a:rPr lang="en-IE" sz="2400" dirty="0" err="1"/>
              <a:t>cada</a:t>
            </a:r>
            <a:r>
              <a:rPr lang="en-IE" sz="2400" dirty="0"/>
              <a:t> </a:t>
            </a:r>
            <a:r>
              <a:rPr lang="en-IE" sz="2400" dirty="0" err="1"/>
              <a:t>vez</a:t>
            </a:r>
            <a:r>
              <a:rPr lang="en-IE" sz="2400" dirty="0"/>
              <a:t> </a:t>
            </a:r>
            <a:r>
              <a:rPr lang="en-IE" sz="2400" dirty="0" err="1"/>
              <a:t>más</a:t>
            </a:r>
            <a:r>
              <a:rPr lang="en-IE" sz="2400" dirty="0"/>
              <a:t> </a:t>
            </a:r>
            <a:r>
              <a:rPr lang="en-IE" sz="2400" dirty="0" err="1"/>
              <a:t>importante</a:t>
            </a:r>
            <a:r>
              <a:rPr lang="en-IE" sz="2400" dirty="0"/>
              <a:t> </a:t>
            </a:r>
            <a:r>
              <a:rPr lang="en-IE" sz="2400" dirty="0" err="1"/>
              <a:t>en</a:t>
            </a:r>
            <a:r>
              <a:rPr lang="en-IE" sz="2400" dirty="0"/>
              <a:t> </a:t>
            </a:r>
            <a:r>
              <a:rPr lang="en-IE" sz="2400" dirty="0" err="1"/>
              <a:t>una</a:t>
            </a:r>
            <a:r>
              <a:rPr lang="en-IE" sz="2400" dirty="0"/>
              <a:t> </a:t>
            </a:r>
            <a:r>
              <a:rPr lang="en-IE" sz="2400" dirty="0" err="1"/>
              <a:t>vida</a:t>
            </a:r>
            <a:r>
              <a:rPr lang="en-IE" sz="2400" dirty="0"/>
              <a:t> </a:t>
            </a:r>
            <a:r>
              <a:rPr lang="en-IE" sz="2400" dirty="0" err="1"/>
              <a:t>productiva</a:t>
            </a:r>
            <a:r>
              <a:rPr lang="en-IE" sz="2400" dirty="0"/>
              <a:t>, </a:t>
            </a:r>
            <a:r>
              <a:rPr lang="en-IE" sz="2400" dirty="0" err="1"/>
              <a:t>dando</a:t>
            </a:r>
            <a:r>
              <a:rPr lang="en-IE" sz="2400" dirty="0"/>
              <a:t> </a:t>
            </a:r>
            <a:r>
              <a:rPr lang="en-IE" sz="2400" dirty="0" err="1"/>
              <a:t>lugar</a:t>
            </a:r>
            <a:r>
              <a:rPr lang="en-IE" sz="2400" dirty="0"/>
              <a:t> al </a:t>
            </a:r>
            <a:r>
              <a:rPr lang="en-IE" sz="2400" dirty="0" err="1"/>
              <a:t>término</a:t>
            </a:r>
            <a:r>
              <a:rPr lang="en-IE" sz="2400" dirty="0"/>
              <a:t> “la era de la </a:t>
            </a:r>
            <a:r>
              <a:rPr lang="en-IE" sz="2400" dirty="0" err="1"/>
              <a:t>información</a:t>
            </a:r>
            <a:r>
              <a:rPr lang="en-IE" sz="2400" dirty="0"/>
              <a:t>”.</a:t>
            </a:r>
          </a:p>
          <a:p>
            <a:endParaRPr lang="en-IE" sz="2400" dirty="0"/>
          </a:p>
          <a:p>
            <a:r>
              <a:rPr lang="en-IE" sz="2400" b="1" dirty="0" err="1"/>
              <a:t>Comunicación</a:t>
            </a:r>
            <a:r>
              <a:rPr lang="en-IE" sz="2400" b="1" dirty="0"/>
              <a:t>,</a:t>
            </a:r>
            <a:r>
              <a:rPr lang="en-IE" sz="2400" dirty="0"/>
              <a:t> </a:t>
            </a:r>
            <a:r>
              <a:rPr lang="en-IE" sz="2400" dirty="0" err="1"/>
              <a:t>es</a:t>
            </a:r>
            <a:r>
              <a:rPr lang="en-IE" sz="2400" dirty="0"/>
              <a:t> un </a:t>
            </a:r>
            <a:r>
              <a:rPr lang="en-IE" sz="2400" dirty="0" err="1"/>
              <a:t>acto</a:t>
            </a:r>
            <a:r>
              <a:rPr lang="en-IE" sz="2400" dirty="0"/>
              <a:t> de </a:t>
            </a:r>
            <a:r>
              <a:rPr lang="en-IE" sz="2400" dirty="0" err="1"/>
              <a:t>transmisión</a:t>
            </a:r>
            <a:r>
              <a:rPr lang="en-IE" sz="2400" dirty="0"/>
              <a:t> de </a:t>
            </a:r>
            <a:r>
              <a:rPr lang="en-IE" sz="2400" dirty="0" err="1"/>
              <a:t>mensajes</a:t>
            </a:r>
            <a:r>
              <a:rPr lang="en-IE" sz="2400" dirty="0"/>
              <a:t> – un </a:t>
            </a:r>
            <a:r>
              <a:rPr lang="en-IE" sz="2400" dirty="0" err="1"/>
              <a:t>proceso</a:t>
            </a:r>
            <a:r>
              <a:rPr lang="en-IE" sz="2400" dirty="0"/>
              <a:t> </a:t>
            </a:r>
            <a:r>
              <a:rPr lang="en-IE" sz="2400" dirty="0" err="1"/>
              <a:t>donde</a:t>
            </a:r>
            <a:r>
              <a:rPr lang="en-IE" sz="2400" dirty="0"/>
              <a:t> la </a:t>
            </a:r>
            <a:r>
              <a:rPr lang="en-IE" sz="2400" dirty="0" err="1"/>
              <a:t>información</a:t>
            </a:r>
            <a:r>
              <a:rPr lang="en-IE" sz="2400" dirty="0"/>
              <a:t> se </a:t>
            </a:r>
            <a:r>
              <a:rPr lang="en-IE" sz="2400" dirty="0" err="1"/>
              <a:t>intercambia</a:t>
            </a:r>
            <a:r>
              <a:rPr lang="en-IE" sz="2400" dirty="0"/>
              <a:t> entre personas a </a:t>
            </a:r>
            <a:r>
              <a:rPr lang="en-IE" sz="2400" dirty="0" err="1"/>
              <a:t>través</a:t>
            </a:r>
            <a:r>
              <a:rPr lang="en-IE" sz="2400" dirty="0"/>
              <a:t> de </a:t>
            </a:r>
            <a:r>
              <a:rPr lang="en-IE" sz="2400" dirty="0" err="1"/>
              <a:t>símbolos</a:t>
            </a:r>
            <a:r>
              <a:rPr lang="en-IE" sz="2400" dirty="0"/>
              <a:t> (</a:t>
            </a:r>
            <a:r>
              <a:rPr lang="en-IE" sz="2400" dirty="0" err="1"/>
              <a:t>signos</a:t>
            </a:r>
            <a:r>
              <a:rPr lang="en-IE" sz="2400" dirty="0"/>
              <a:t> o </a:t>
            </a:r>
            <a:r>
              <a:rPr lang="en-IE" sz="2400" dirty="0" err="1"/>
              <a:t>interacciones</a:t>
            </a:r>
            <a:r>
              <a:rPr lang="en-IE" sz="2400" dirty="0"/>
              <a:t> </a:t>
            </a:r>
            <a:r>
              <a:rPr lang="en-IE" sz="2400" dirty="0" err="1"/>
              <a:t>verbales</a:t>
            </a:r>
            <a:r>
              <a:rPr lang="en-IE" sz="2400" dirty="0"/>
              <a:t>). La </a:t>
            </a:r>
            <a:r>
              <a:rPr lang="en-IE" sz="2400" dirty="0" err="1"/>
              <a:t>comunicación</a:t>
            </a:r>
            <a:r>
              <a:rPr lang="en-IE" sz="2400" dirty="0"/>
              <a:t> </a:t>
            </a:r>
            <a:r>
              <a:rPr lang="en-IE" sz="2400" dirty="0" err="1"/>
              <a:t>es</a:t>
            </a:r>
            <a:r>
              <a:rPr lang="en-IE" sz="2400" dirty="0"/>
              <a:t> </a:t>
            </a:r>
            <a:r>
              <a:rPr lang="en-IE" sz="2400" dirty="0" err="1"/>
              <a:t>esencial</a:t>
            </a:r>
            <a:r>
              <a:rPr lang="en-IE" sz="2400" dirty="0"/>
              <a:t> para </a:t>
            </a:r>
            <a:r>
              <a:rPr lang="en-IE" sz="2400" dirty="0" err="1"/>
              <a:t>ganar</a:t>
            </a:r>
            <a:r>
              <a:rPr lang="en-IE" sz="2400" dirty="0"/>
              <a:t> </a:t>
            </a:r>
            <a:r>
              <a:rPr lang="en-IE" sz="2400" dirty="0" err="1"/>
              <a:t>conocimientos</a:t>
            </a:r>
            <a:r>
              <a:rPr lang="en-IE" sz="2400" dirty="0"/>
              <a:t>.</a:t>
            </a:r>
          </a:p>
          <a:p>
            <a:endParaRPr lang="en-IE" sz="2400" dirty="0"/>
          </a:p>
          <a:p>
            <a:r>
              <a:rPr lang="en-IE" sz="2400" b="1" dirty="0" err="1"/>
              <a:t>Tecnología</a:t>
            </a:r>
            <a:r>
              <a:rPr lang="en-IE" sz="2400" b="1" dirty="0"/>
              <a:t>,</a:t>
            </a:r>
            <a:r>
              <a:rPr lang="en-IE" sz="2400" dirty="0"/>
              <a:t> </a:t>
            </a:r>
            <a:r>
              <a:rPr lang="en-IE" sz="2400" dirty="0" err="1"/>
              <a:t>es</a:t>
            </a:r>
            <a:r>
              <a:rPr lang="en-IE" sz="2400" dirty="0"/>
              <a:t> el </a:t>
            </a:r>
            <a:r>
              <a:rPr lang="en-IE" sz="2400" dirty="0" err="1"/>
              <a:t>uso</a:t>
            </a:r>
            <a:r>
              <a:rPr lang="en-IE" sz="2400" dirty="0"/>
              <a:t> de </a:t>
            </a:r>
            <a:r>
              <a:rPr lang="en-IE" sz="2400" dirty="0" err="1"/>
              <a:t>conocimientos</a:t>
            </a:r>
            <a:r>
              <a:rPr lang="en-IE" sz="2400" dirty="0"/>
              <a:t>, </a:t>
            </a:r>
            <a:r>
              <a:rPr lang="en-IE" sz="2400" dirty="0" err="1"/>
              <a:t>experiencias</a:t>
            </a:r>
            <a:r>
              <a:rPr lang="en-IE" sz="2400" dirty="0"/>
              <a:t> y </a:t>
            </a:r>
            <a:r>
              <a:rPr lang="en-IE" sz="2400" dirty="0" err="1"/>
              <a:t>recursos</a:t>
            </a:r>
            <a:r>
              <a:rPr lang="en-IE" sz="2400" dirty="0"/>
              <a:t> </a:t>
            </a:r>
            <a:r>
              <a:rPr lang="en-IE" sz="2400" dirty="0" err="1"/>
              <a:t>científicos</a:t>
            </a:r>
            <a:r>
              <a:rPr lang="en-IE" sz="2400" dirty="0"/>
              <a:t> para </a:t>
            </a:r>
            <a:r>
              <a:rPr lang="en-IE" sz="2400" dirty="0" err="1"/>
              <a:t>crear</a:t>
            </a:r>
            <a:r>
              <a:rPr lang="en-IE" sz="2400" dirty="0"/>
              <a:t> </a:t>
            </a:r>
            <a:r>
              <a:rPr lang="en-IE" sz="2400" dirty="0" err="1"/>
              <a:t>procesos</a:t>
            </a:r>
            <a:r>
              <a:rPr lang="en-IE" sz="2400" dirty="0"/>
              <a:t> y </a:t>
            </a:r>
            <a:r>
              <a:rPr lang="en-IE" sz="2400" dirty="0" err="1"/>
              <a:t>productos</a:t>
            </a:r>
            <a:r>
              <a:rPr lang="en-IE" sz="2400" dirty="0"/>
              <a:t> que </a:t>
            </a:r>
            <a:r>
              <a:rPr lang="en-IE" sz="2400" dirty="0" err="1"/>
              <a:t>satisfagan</a:t>
            </a:r>
            <a:r>
              <a:rPr lang="en-IE" sz="2400" dirty="0"/>
              <a:t> las </a:t>
            </a:r>
            <a:r>
              <a:rPr lang="en-IE" sz="2400" dirty="0" err="1"/>
              <a:t>necesidades</a:t>
            </a:r>
            <a:r>
              <a:rPr lang="en-IE" sz="2400" dirty="0"/>
              <a:t> </a:t>
            </a:r>
            <a:r>
              <a:rPr lang="en-IE" sz="2400" dirty="0" err="1"/>
              <a:t>humanas</a:t>
            </a:r>
            <a:r>
              <a:rPr lang="en-IE" sz="2400" dirty="0"/>
              <a:t>. La </a:t>
            </a:r>
            <a:r>
              <a:rPr lang="en-IE" sz="2400" dirty="0" err="1"/>
              <a:t>comunicación</a:t>
            </a:r>
            <a:r>
              <a:rPr lang="en-IE" sz="2400" dirty="0"/>
              <a:t> se </a:t>
            </a:r>
            <a:r>
              <a:rPr lang="en-IE" sz="2400" dirty="0" err="1"/>
              <a:t>mejora</a:t>
            </a:r>
            <a:r>
              <a:rPr lang="en-IE" sz="2400" dirty="0"/>
              <a:t> a </a:t>
            </a:r>
            <a:r>
              <a:rPr lang="en-IE" sz="2400" dirty="0" err="1"/>
              <a:t>través</a:t>
            </a:r>
            <a:r>
              <a:rPr lang="en-IE" sz="2400" dirty="0"/>
              <a:t> de la </a:t>
            </a:r>
            <a:r>
              <a:rPr lang="en-IE" sz="2400" dirty="0" err="1"/>
              <a:t>tecnología</a:t>
            </a:r>
            <a:r>
              <a:rPr lang="en-IE" sz="2400" dirty="0"/>
              <a:t>.</a:t>
            </a:r>
          </a:p>
          <a:p>
            <a:endParaRPr lang="en-IE" sz="2800" dirty="0"/>
          </a:p>
        </p:txBody>
      </p:sp>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5" name="Title 1"/>
          <p:cNvSpPr>
            <a:spLocks noGrp="1"/>
          </p:cNvSpPr>
          <p:nvPr>
            <p:ph type="title"/>
          </p:nvPr>
        </p:nvSpPr>
        <p:spPr>
          <a:xfrm>
            <a:off x="536018" y="1067045"/>
            <a:ext cx="10731061" cy="1143000"/>
          </a:xfrm>
        </p:spPr>
        <p:txBody>
          <a:bodyPr/>
          <a:lstStyle/>
          <a:p>
            <a:pPr algn="l"/>
            <a:r>
              <a:rPr lang="en-IE" sz="3200" b="1" dirty="0">
                <a:solidFill>
                  <a:srgbClr val="C00000"/>
                </a:solidFill>
              </a:rPr>
              <a:t>El </a:t>
            </a:r>
            <a:r>
              <a:rPr lang="en-IE" sz="3200" b="1" dirty="0" err="1">
                <a:solidFill>
                  <a:srgbClr val="C00000"/>
                </a:solidFill>
              </a:rPr>
              <a:t>conocimiento</a:t>
            </a:r>
            <a:r>
              <a:rPr lang="en-IE" sz="3200" b="1" dirty="0">
                <a:solidFill>
                  <a:srgbClr val="C00000"/>
                </a:solidFill>
              </a:rPr>
              <a:t> </a:t>
            </a:r>
            <a:r>
              <a:rPr lang="en-IE" sz="3200" b="1" dirty="0" err="1">
                <a:solidFill>
                  <a:srgbClr val="C00000"/>
                </a:solidFill>
              </a:rPr>
              <a:t>es</a:t>
            </a:r>
            <a:r>
              <a:rPr lang="en-IE" sz="3200" b="1" dirty="0">
                <a:solidFill>
                  <a:srgbClr val="C00000"/>
                </a:solidFill>
              </a:rPr>
              <a:t> un </a:t>
            </a:r>
            <a:r>
              <a:rPr lang="en-IE" sz="3200" b="1" dirty="0" err="1">
                <a:solidFill>
                  <a:srgbClr val="C00000"/>
                </a:solidFill>
              </a:rPr>
              <a:t>activo</a:t>
            </a:r>
            <a:r>
              <a:rPr lang="en-IE" sz="3200" b="1" dirty="0">
                <a:solidFill>
                  <a:srgbClr val="C00000"/>
                </a:solidFill>
              </a:rPr>
              <a:t> del </a:t>
            </a:r>
            <a:r>
              <a:rPr lang="en-IE" sz="3200" b="1" dirty="0" err="1">
                <a:solidFill>
                  <a:srgbClr val="C00000"/>
                </a:solidFill>
              </a:rPr>
              <a:t>empresario</a:t>
            </a:r>
            <a:r>
              <a:rPr lang="en-IE" sz="3200" b="1" dirty="0">
                <a:solidFill>
                  <a:srgbClr val="C00000"/>
                </a:solidFill>
              </a:rPr>
              <a:t> rural</a:t>
            </a:r>
          </a:p>
        </p:txBody>
      </p:sp>
      <p:sp>
        <p:nvSpPr>
          <p:cNvPr id="6" name="TextBox 5"/>
          <p:cNvSpPr txBox="1"/>
          <p:nvPr/>
        </p:nvSpPr>
        <p:spPr>
          <a:xfrm>
            <a:off x="536018" y="1959035"/>
            <a:ext cx="5248406" cy="4524315"/>
          </a:xfrm>
          <a:prstGeom prst="rect">
            <a:avLst/>
          </a:prstGeom>
          <a:noFill/>
        </p:spPr>
        <p:txBody>
          <a:bodyPr wrap="square" rtlCol="0">
            <a:spAutoFit/>
          </a:bodyPr>
          <a:lstStyle/>
          <a:p>
            <a:r>
              <a:rPr lang="en-IE" sz="2400" dirty="0"/>
              <a:t>Las </a:t>
            </a:r>
            <a:r>
              <a:rPr lang="en-IE" sz="2400" dirty="0" err="1"/>
              <a:t>leyes</a:t>
            </a:r>
            <a:r>
              <a:rPr lang="en-IE" sz="2400" dirty="0"/>
              <a:t> de </a:t>
            </a:r>
            <a:r>
              <a:rPr lang="en-IE" sz="2400" b="1" dirty="0" err="1"/>
              <a:t>propiedad</a:t>
            </a:r>
            <a:r>
              <a:rPr lang="en-IE" sz="2400" b="1" dirty="0"/>
              <a:t> </a:t>
            </a:r>
            <a:r>
              <a:rPr lang="en-IE" sz="2400" b="1" dirty="0" err="1"/>
              <a:t>intelectual</a:t>
            </a:r>
            <a:r>
              <a:rPr lang="en-IE" sz="2400" b="1" dirty="0"/>
              <a:t> </a:t>
            </a:r>
            <a:r>
              <a:rPr lang="en-IE" sz="2400" dirty="0"/>
              <a:t>son </a:t>
            </a:r>
            <a:r>
              <a:rPr lang="en-IE" sz="2400" dirty="0" err="1"/>
              <a:t>necesarias</a:t>
            </a:r>
            <a:r>
              <a:rPr lang="en-IE" sz="2400" dirty="0"/>
              <a:t> para </a:t>
            </a:r>
            <a:r>
              <a:rPr lang="en-IE" sz="2400" dirty="0" err="1"/>
              <a:t>establecer</a:t>
            </a:r>
            <a:r>
              <a:rPr lang="en-IE" sz="2400" dirty="0"/>
              <a:t> y </a:t>
            </a:r>
            <a:r>
              <a:rPr lang="en-IE" sz="2400" dirty="0" err="1"/>
              <a:t>salvaguardar</a:t>
            </a:r>
            <a:r>
              <a:rPr lang="en-IE" sz="2400" dirty="0"/>
              <a:t> la </a:t>
            </a:r>
            <a:r>
              <a:rPr lang="en-IE" sz="2400" dirty="0" err="1"/>
              <a:t>propiedad</a:t>
            </a:r>
            <a:r>
              <a:rPr lang="en-IE" sz="2400" dirty="0"/>
              <a:t> </a:t>
            </a:r>
            <a:r>
              <a:rPr lang="en-IE" sz="2400" dirty="0" err="1"/>
              <a:t>intelectual</a:t>
            </a:r>
            <a:r>
              <a:rPr lang="en-IE" sz="2400" dirty="0"/>
              <a:t> – el </a:t>
            </a:r>
            <a:r>
              <a:rPr lang="en-IE" sz="2400" dirty="0" err="1"/>
              <a:t>trabajo</a:t>
            </a:r>
            <a:r>
              <a:rPr lang="en-IE" sz="2400" dirty="0"/>
              <a:t> </a:t>
            </a:r>
            <a:r>
              <a:rPr lang="en-IE" sz="2400" dirty="0" err="1"/>
              <a:t>creado</a:t>
            </a:r>
            <a:r>
              <a:rPr lang="en-IE" sz="2400" dirty="0"/>
              <a:t> </a:t>
            </a:r>
            <a:r>
              <a:rPr lang="en-IE" sz="2400" dirty="0" err="1"/>
              <a:t>por</a:t>
            </a:r>
            <a:r>
              <a:rPr lang="en-IE" sz="2400" dirty="0"/>
              <a:t> </a:t>
            </a:r>
            <a:r>
              <a:rPr lang="en-IE" sz="2400" dirty="0" err="1"/>
              <a:t>inventores</a:t>
            </a:r>
            <a:r>
              <a:rPr lang="en-IE" sz="2400" dirty="0"/>
              <a:t>, </a:t>
            </a:r>
            <a:r>
              <a:rPr lang="en-IE" sz="2400" dirty="0" err="1"/>
              <a:t>autores</a:t>
            </a:r>
            <a:r>
              <a:rPr lang="en-IE" sz="2400" dirty="0"/>
              <a:t> y </a:t>
            </a:r>
            <a:r>
              <a:rPr lang="en-IE" sz="2400" dirty="0" err="1"/>
              <a:t>artistas</a:t>
            </a:r>
            <a:r>
              <a:rPr lang="en-IE" sz="2400" dirty="0"/>
              <a:t>. </a:t>
            </a:r>
          </a:p>
          <a:p>
            <a:endParaRPr lang="en-IE" sz="2400" dirty="0"/>
          </a:p>
          <a:p>
            <a:r>
              <a:rPr lang="en-IE" sz="2400" dirty="0"/>
              <a:t>Hoy </a:t>
            </a:r>
            <a:r>
              <a:rPr lang="en-IE" sz="2400" dirty="0" err="1"/>
              <a:t>en</a:t>
            </a:r>
            <a:r>
              <a:rPr lang="en-IE" sz="2400" dirty="0"/>
              <a:t> </a:t>
            </a:r>
            <a:r>
              <a:rPr lang="en-IE" sz="2400" dirty="0" err="1"/>
              <a:t>día</a:t>
            </a:r>
            <a:r>
              <a:rPr lang="en-IE" sz="2400" dirty="0"/>
              <a:t>, las </a:t>
            </a:r>
            <a:r>
              <a:rPr lang="en-IE" sz="2400" dirty="0" err="1"/>
              <a:t>leyes</a:t>
            </a:r>
            <a:r>
              <a:rPr lang="en-IE" sz="2400" dirty="0"/>
              <a:t> de </a:t>
            </a:r>
            <a:r>
              <a:rPr lang="en-IE" sz="2400" dirty="0" err="1"/>
              <a:t>propiedad</a:t>
            </a:r>
            <a:r>
              <a:rPr lang="en-IE" sz="2400" dirty="0"/>
              <a:t> </a:t>
            </a:r>
            <a:r>
              <a:rPr lang="en-IE" sz="2400" dirty="0" err="1"/>
              <a:t>intelectual</a:t>
            </a:r>
            <a:r>
              <a:rPr lang="en-IE" sz="2400" dirty="0"/>
              <a:t> son </a:t>
            </a:r>
            <a:r>
              <a:rPr lang="en-IE" sz="2400" dirty="0" err="1"/>
              <a:t>particularmente</a:t>
            </a:r>
            <a:r>
              <a:rPr lang="en-IE" sz="2400" dirty="0"/>
              <a:t> </a:t>
            </a:r>
            <a:r>
              <a:rPr lang="en-IE" sz="2400" dirty="0" err="1"/>
              <a:t>necesarias</a:t>
            </a:r>
            <a:r>
              <a:rPr lang="en-IE" sz="2400" dirty="0"/>
              <a:t>, </a:t>
            </a:r>
            <a:r>
              <a:rPr lang="en-IE" sz="2400" dirty="0" err="1"/>
              <a:t>ya</a:t>
            </a:r>
            <a:r>
              <a:rPr lang="en-IE" sz="2400" dirty="0"/>
              <a:t> que las </a:t>
            </a:r>
            <a:r>
              <a:rPr lang="en-IE" sz="2400" dirty="0" err="1"/>
              <a:t>empresas</a:t>
            </a:r>
            <a:r>
              <a:rPr lang="en-IE" sz="2400" dirty="0"/>
              <a:t> </a:t>
            </a:r>
            <a:r>
              <a:rPr lang="en-IE" sz="2400" dirty="0" err="1"/>
              <a:t>continúan</a:t>
            </a:r>
            <a:r>
              <a:rPr lang="en-IE" sz="2400" dirty="0"/>
              <a:t> </a:t>
            </a:r>
            <a:r>
              <a:rPr lang="en-IE" sz="2400" dirty="0" err="1"/>
              <a:t>expandiéndose</a:t>
            </a:r>
            <a:r>
              <a:rPr lang="en-IE" sz="2400" dirty="0"/>
              <a:t> a </a:t>
            </a:r>
            <a:r>
              <a:rPr lang="en-IE" sz="2400" dirty="0" err="1"/>
              <a:t>nivel</a:t>
            </a:r>
            <a:r>
              <a:rPr lang="en-IE" sz="2400" dirty="0"/>
              <a:t> </a:t>
            </a:r>
            <a:r>
              <a:rPr lang="en-IE" sz="2400" dirty="0" err="1"/>
              <a:t>mundial</a:t>
            </a:r>
            <a:endParaRPr lang="en-IE" sz="2400" dirty="0"/>
          </a:p>
        </p:txBody>
      </p:sp>
      <p:sp>
        <p:nvSpPr>
          <p:cNvPr id="7" name="TextBox 6"/>
          <p:cNvSpPr txBox="1"/>
          <p:nvPr/>
        </p:nvSpPr>
        <p:spPr>
          <a:xfrm>
            <a:off x="6738977" y="1866701"/>
            <a:ext cx="4901852" cy="4708981"/>
          </a:xfrm>
          <a:prstGeom prst="rect">
            <a:avLst/>
          </a:prstGeom>
          <a:noFill/>
        </p:spPr>
        <p:txBody>
          <a:bodyPr wrap="square" rtlCol="0">
            <a:spAutoFit/>
          </a:bodyPr>
          <a:lstStyle/>
          <a:p>
            <a:pPr>
              <a:lnSpc>
                <a:spcPts val="4000"/>
              </a:lnSpc>
            </a:pPr>
            <a:r>
              <a:rPr lang="en-IE" sz="2400" dirty="0" err="1"/>
              <a:t>Existen</a:t>
            </a:r>
            <a:r>
              <a:rPr lang="en-IE" sz="2400" dirty="0"/>
              <a:t> </a:t>
            </a:r>
            <a:r>
              <a:rPr lang="en-IE" sz="2400" dirty="0" err="1"/>
              <a:t>cuatro</a:t>
            </a:r>
            <a:r>
              <a:rPr lang="en-IE" sz="2400" dirty="0"/>
              <a:t> </a:t>
            </a:r>
            <a:r>
              <a:rPr lang="en-IE" sz="2400" dirty="0" err="1"/>
              <a:t>tipos</a:t>
            </a:r>
            <a:r>
              <a:rPr lang="en-IE" sz="2400" dirty="0"/>
              <a:t> de </a:t>
            </a:r>
            <a:r>
              <a:rPr lang="en-IE" sz="2400" dirty="0" err="1"/>
              <a:t>protección</a:t>
            </a:r>
            <a:r>
              <a:rPr lang="en-IE" sz="2400" dirty="0"/>
              <a:t> de </a:t>
            </a:r>
            <a:r>
              <a:rPr lang="en-IE" sz="2400" dirty="0" err="1"/>
              <a:t>propiedad</a:t>
            </a:r>
            <a:r>
              <a:rPr lang="en-IE" sz="2400" dirty="0"/>
              <a:t> </a:t>
            </a:r>
            <a:r>
              <a:rPr lang="en-IE" sz="2400" dirty="0" err="1"/>
              <a:t>intelectual</a:t>
            </a:r>
            <a:r>
              <a:rPr lang="en-IE" sz="2400" dirty="0"/>
              <a:t>:</a:t>
            </a:r>
          </a:p>
          <a:p>
            <a:pPr marL="342900" indent="-342900">
              <a:lnSpc>
                <a:spcPts val="4000"/>
              </a:lnSpc>
              <a:buFont typeface="+mj-lt"/>
              <a:buAutoNum type="arabicPeriod"/>
            </a:pPr>
            <a:r>
              <a:rPr lang="en-IE" sz="2400" dirty="0" err="1"/>
              <a:t>Patentes</a:t>
            </a:r>
            <a:r>
              <a:rPr lang="en-IE" sz="2400" dirty="0"/>
              <a:t> para </a:t>
            </a:r>
            <a:r>
              <a:rPr lang="en-IE" sz="2400" dirty="0" err="1"/>
              <a:t>inventos</a:t>
            </a:r>
            <a:endParaRPr lang="en-IE" sz="2400" dirty="0"/>
          </a:p>
          <a:p>
            <a:pPr marL="342900" indent="-342900">
              <a:lnSpc>
                <a:spcPts val="4000"/>
              </a:lnSpc>
              <a:buFont typeface="+mj-lt"/>
              <a:buAutoNum type="arabicPeriod"/>
            </a:pPr>
            <a:r>
              <a:rPr lang="en-IE" sz="2400" dirty="0" err="1"/>
              <a:t>Marcas</a:t>
            </a:r>
            <a:r>
              <a:rPr lang="en-IE" sz="2400" dirty="0"/>
              <a:t> para </a:t>
            </a:r>
            <a:r>
              <a:rPr lang="en-IE" sz="2400" dirty="0" err="1"/>
              <a:t>identidad</a:t>
            </a:r>
            <a:r>
              <a:rPr lang="en-IE" sz="2400" dirty="0"/>
              <a:t> </a:t>
            </a:r>
            <a:r>
              <a:rPr lang="en-IE" sz="2400" dirty="0" err="1"/>
              <a:t>corporativa</a:t>
            </a:r>
            <a:endParaRPr lang="en-IE" sz="2400" dirty="0"/>
          </a:p>
          <a:p>
            <a:pPr marL="342900" indent="-342900">
              <a:lnSpc>
                <a:spcPts val="4000"/>
              </a:lnSpc>
              <a:buFont typeface="+mj-lt"/>
              <a:buAutoNum type="arabicPeriod"/>
            </a:pPr>
            <a:r>
              <a:rPr lang="en-IE" sz="2400" dirty="0" err="1"/>
              <a:t>Diseños</a:t>
            </a:r>
            <a:r>
              <a:rPr lang="en-IE" sz="2400" dirty="0"/>
              <a:t> para </a:t>
            </a:r>
            <a:r>
              <a:rPr lang="en-IE" sz="2400" dirty="0" err="1"/>
              <a:t>apariencias</a:t>
            </a:r>
            <a:r>
              <a:rPr lang="en-IE" sz="2400" dirty="0"/>
              <a:t> de </a:t>
            </a:r>
            <a:r>
              <a:rPr lang="en-IE" sz="2400" dirty="0" err="1"/>
              <a:t>productos</a:t>
            </a:r>
            <a:r>
              <a:rPr lang="en-IE" sz="2400" dirty="0"/>
              <a:t> y</a:t>
            </a:r>
          </a:p>
          <a:p>
            <a:pPr marL="342900" indent="-342900">
              <a:lnSpc>
                <a:spcPts val="4000"/>
              </a:lnSpc>
              <a:buFont typeface="+mj-lt"/>
              <a:buAutoNum type="arabicPeriod"/>
            </a:pPr>
            <a:r>
              <a:rPr lang="en-IE" sz="2400" dirty="0"/>
              <a:t>Copyright para </a:t>
            </a:r>
            <a:r>
              <a:rPr lang="en-IE" sz="2400" dirty="0" err="1"/>
              <a:t>materiales</a:t>
            </a:r>
            <a:endParaRPr lang="en-IE" sz="2400"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9</a:t>
            </a:fld>
            <a:endParaRPr lang="es-ES" altLang="es-ES"/>
          </a:p>
        </p:txBody>
      </p:sp>
      <p:sp>
        <p:nvSpPr>
          <p:cNvPr id="5" name="Title 1"/>
          <p:cNvSpPr>
            <a:spLocks noGrp="1"/>
          </p:cNvSpPr>
          <p:nvPr>
            <p:ph type="title"/>
          </p:nvPr>
        </p:nvSpPr>
        <p:spPr>
          <a:xfrm>
            <a:off x="404642" y="905278"/>
            <a:ext cx="10972800" cy="1143000"/>
          </a:xfrm>
        </p:spPr>
        <p:txBody>
          <a:bodyPr/>
          <a:lstStyle/>
          <a:p>
            <a:pPr algn="l"/>
            <a:r>
              <a:rPr lang="en-IE" sz="3200" b="1" dirty="0">
                <a:solidFill>
                  <a:srgbClr val="C00000"/>
                </a:solidFill>
              </a:rPr>
              <a:t>¿</a:t>
            </a:r>
            <a:r>
              <a:rPr lang="en-IE" sz="3200" b="1" dirty="0" err="1">
                <a:solidFill>
                  <a:srgbClr val="C00000"/>
                </a:solidFill>
              </a:rPr>
              <a:t>Qué</a:t>
            </a:r>
            <a:r>
              <a:rPr lang="en-IE" sz="3200" b="1" dirty="0">
                <a:solidFill>
                  <a:srgbClr val="C00000"/>
                </a:solidFill>
              </a:rPr>
              <a:t> </a:t>
            </a:r>
            <a:r>
              <a:rPr lang="en-IE" sz="3200" b="1" dirty="0" err="1">
                <a:solidFill>
                  <a:srgbClr val="C00000"/>
                </a:solidFill>
              </a:rPr>
              <a:t>pueden</a:t>
            </a:r>
            <a:r>
              <a:rPr lang="en-IE" sz="3200" b="1" dirty="0">
                <a:solidFill>
                  <a:srgbClr val="C00000"/>
                </a:solidFill>
              </a:rPr>
              <a:t> </a:t>
            </a:r>
            <a:r>
              <a:rPr lang="en-IE" sz="3200" b="1" dirty="0" err="1">
                <a:solidFill>
                  <a:srgbClr val="C00000"/>
                </a:solidFill>
              </a:rPr>
              <a:t>hacer</a:t>
            </a:r>
            <a:r>
              <a:rPr lang="en-IE" sz="3200" b="1" dirty="0">
                <a:solidFill>
                  <a:srgbClr val="C00000"/>
                </a:solidFill>
              </a:rPr>
              <a:t> las TIC?</a:t>
            </a:r>
          </a:p>
        </p:txBody>
      </p:sp>
      <p:sp>
        <p:nvSpPr>
          <p:cNvPr id="6" name="TextBox 5"/>
          <p:cNvSpPr txBox="1"/>
          <p:nvPr/>
        </p:nvSpPr>
        <p:spPr>
          <a:xfrm>
            <a:off x="438412" y="2032253"/>
            <a:ext cx="8968636" cy="4431983"/>
          </a:xfrm>
          <a:prstGeom prst="rect">
            <a:avLst/>
          </a:prstGeom>
          <a:noFill/>
        </p:spPr>
        <p:txBody>
          <a:bodyPr wrap="square" rtlCol="0">
            <a:spAutoFit/>
          </a:bodyPr>
          <a:lstStyle/>
          <a:p>
            <a:pPr>
              <a:lnSpc>
                <a:spcPct val="150000"/>
              </a:lnSpc>
            </a:pPr>
            <a:r>
              <a:rPr lang="en-IE" sz="2800" dirty="0"/>
              <a:t>Las TIC </a:t>
            </a:r>
            <a:r>
              <a:rPr lang="en-IE" sz="2800" dirty="0" err="1"/>
              <a:t>pueden</a:t>
            </a:r>
            <a:r>
              <a:rPr lang="en-IE" sz="2800" dirty="0"/>
              <a:t>…</a:t>
            </a:r>
          </a:p>
          <a:p>
            <a:pPr marL="514350" indent="-514350">
              <a:lnSpc>
                <a:spcPts val="3600"/>
              </a:lnSpc>
              <a:buFont typeface="+mj-lt"/>
              <a:buAutoNum type="arabicPeriod"/>
            </a:pPr>
            <a:r>
              <a:rPr lang="en-IE" sz="2800" dirty="0" err="1"/>
              <a:t>Aumentar</a:t>
            </a:r>
            <a:r>
              <a:rPr lang="en-IE" sz="2800" dirty="0"/>
              <a:t> la </a:t>
            </a:r>
            <a:r>
              <a:rPr lang="en-IE" sz="2800" dirty="0" err="1"/>
              <a:t>capacidad</a:t>
            </a:r>
            <a:r>
              <a:rPr lang="en-IE" sz="2800" dirty="0"/>
              <a:t> </a:t>
            </a:r>
            <a:r>
              <a:rPr lang="en-IE" sz="2800" dirty="0" err="1"/>
              <a:t>profesional</a:t>
            </a:r>
            <a:endParaRPr lang="en-IE" sz="2800" dirty="0"/>
          </a:p>
          <a:p>
            <a:pPr marL="514350" indent="-514350">
              <a:lnSpc>
                <a:spcPts val="3600"/>
              </a:lnSpc>
              <a:buFont typeface="+mj-lt"/>
              <a:buAutoNum type="arabicPeriod"/>
            </a:pPr>
            <a:r>
              <a:rPr lang="en-IE" sz="2800" dirty="0" err="1"/>
              <a:t>Diversificar</a:t>
            </a:r>
            <a:r>
              <a:rPr lang="en-IE" sz="2800" dirty="0"/>
              <a:t> </a:t>
            </a:r>
            <a:r>
              <a:rPr lang="en-IE" sz="2800" dirty="0" err="1"/>
              <a:t>conocimientos</a:t>
            </a:r>
            <a:endParaRPr lang="en-IE" sz="2800" dirty="0"/>
          </a:p>
          <a:p>
            <a:pPr marL="514350" indent="-514350">
              <a:lnSpc>
                <a:spcPts val="3600"/>
              </a:lnSpc>
              <a:buFont typeface="+mj-lt"/>
              <a:buAutoNum type="arabicPeriod"/>
            </a:pPr>
            <a:r>
              <a:rPr lang="en-IE" sz="2800" dirty="0" err="1"/>
              <a:t>Desarrollar</a:t>
            </a:r>
            <a:r>
              <a:rPr lang="en-IE" sz="2800" dirty="0"/>
              <a:t> </a:t>
            </a:r>
            <a:r>
              <a:rPr lang="en-IE" sz="2800" dirty="0" err="1"/>
              <a:t>habilidades</a:t>
            </a:r>
            <a:r>
              <a:rPr lang="en-IE" sz="2800" dirty="0"/>
              <a:t> para la </a:t>
            </a:r>
            <a:r>
              <a:rPr lang="en-IE" sz="2800" dirty="0" err="1"/>
              <a:t>innovación</a:t>
            </a:r>
            <a:r>
              <a:rPr lang="en-IE" sz="2800" dirty="0"/>
              <a:t> de la </a:t>
            </a:r>
            <a:r>
              <a:rPr lang="en-IE" sz="2800" dirty="0" err="1"/>
              <a:t>ingeniería</a:t>
            </a:r>
            <a:endParaRPr lang="en-IE" sz="2800" dirty="0"/>
          </a:p>
          <a:p>
            <a:pPr marL="514350" indent="-514350">
              <a:lnSpc>
                <a:spcPts val="3600"/>
              </a:lnSpc>
              <a:buFont typeface="+mj-lt"/>
              <a:buAutoNum type="arabicPeriod"/>
            </a:pPr>
            <a:r>
              <a:rPr lang="en-IE" sz="2800" dirty="0" err="1"/>
              <a:t>Aumentar</a:t>
            </a:r>
            <a:r>
              <a:rPr lang="en-IE" sz="2800" dirty="0"/>
              <a:t> el </a:t>
            </a:r>
            <a:r>
              <a:rPr lang="en-IE" sz="2800" dirty="0" err="1"/>
              <a:t>empleo</a:t>
            </a:r>
            <a:r>
              <a:rPr lang="en-IE" sz="2800" dirty="0"/>
              <a:t> y el </a:t>
            </a:r>
            <a:r>
              <a:rPr lang="en-IE" sz="2800" dirty="0" err="1"/>
              <a:t>potencial</a:t>
            </a:r>
            <a:r>
              <a:rPr lang="en-IE" sz="2800" dirty="0"/>
              <a:t> de </a:t>
            </a:r>
            <a:r>
              <a:rPr lang="en-IE" sz="2800" dirty="0" err="1"/>
              <a:t>autoempleo</a:t>
            </a:r>
            <a:endParaRPr lang="en-IE" sz="2800" dirty="0"/>
          </a:p>
          <a:p>
            <a:pPr marL="514350" indent="-514350">
              <a:lnSpc>
                <a:spcPts val="3600"/>
              </a:lnSpc>
              <a:buFont typeface="+mj-lt"/>
              <a:buAutoNum type="arabicPeriod"/>
            </a:pPr>
            <a:r>
              <a:rPr lang="en-IE" sz="2800" dirty="0" err="1"/>
              <a:t>Reducir</a:t>
            </a:r>
            <a:r>
              <a:rPr lang="en-IE" sz="2800" dirty="0"/>
              <a:t> el </a:t>
            </a:r>
            <a:r>
              <a:rPr lang="en-IE" sz="2800" dirty="0" err="1"/>
              <a:t>impacto</a:t>
            </a:r>
            <a:r>
              <a:rPr lang="en-IE" sz="2800" dirty="0"/>
              <a:t> de la </a:t>
            </a:r>
            <a:r>
              <a:rPr lang="en-IE" sz="2800" dirty="0" err="1"/>
              <a:t>distancia</a:t>
            </a:r>
            <a:r>
              <a:rPr lang="en-IE" sz="2800" dirty="0"/>
              <a:t> </a:t>
            </a:r>
            <a:r>
              <a:rPr lang="en-IE" sz="2800" dirty="0" err="1"/>
              <a:t>desde</a:t>
            </a:r>
            <a:r>
              <a:rPr lang="en-IE" sz="2800" dirty="0"/>
              <a:t> la </a:t>
            </a:r>
            <a:r>
              <a:rPr lang="en-IE" sz="2800" dirty="0" err="1"/>
              <a:t>ubicación</a:t>
            </a:r>
            <a:r>
              <a:rPr lang="en-IE" sz="2800" dirty="0"/>
              <a:t> del </a:t>
            </a:r>
            <a:r>
              <a:rPr lang="en-IE" sz="2800" dirty="0" err="1"/>
              <a:t>consumo</a:t>
            </a:r>
            <a:endParaRPr lang="en-IE" sz="2800" dirty="0"/>
          </a:p>
        </p:txBody>
      </p:sp>
      <p:sp>
        <p:nvSpPr>
          <p:cNvPr id="7" name="Rectangle 6"/>
          <p:cNvSpPr/>
          <p:nvPr/>
        </p:nvSpPr>
        <p:spPr>
          <a:xfrm>
            <a:off x="9407048" y="4938406"/>
            <a:ext cx="2388296" cy="923330"/>
          </a:xfrm>
          <a:prstGeom prst="rect">
            <a:avLst/>
          </a:prstGeom>
        </p:spPr>
        <p:txBody>
          <a:bodyPr wrap="square">
            <a:spAutoFit/>
          </a:bodyPr>
          <a:lstStyle/>
          <a:p>
            <a:r>
              <a:rPr lang="en-IE" dirty="0" err="1">
                <a:solidFill>
                  <a:srgbClr val="504C48"/>
                </a:solidFill>
                <a:latin typeface="Helvetica Neue"/>
              </a:rPr>
              <a:t>Adaptado</a:t>
            </a:r>
            <a:r>
              <a:rPr lang="en-IE" dirty="0">
                <a:solidFill>
                  <a:srgbClr val="504C48"/>
                </a:solidFill>
                <a:latin typeface="Helvetica Neue"/>
              </a:rPr>
              <a:t> de: </a:t>
            </a:r>
          </a:p>
          <a:p>
            <a:r>
              <a:rPr lang="en-IE" dirty="0" err="1">
                <a:solidFill>
                  <a:srgbClr val="504C48"/>
                </a:solidFill>
                <a:latin typeface="Helvetica Neue"/>
              </a:rPr>
              <a:t>Junaid</a:t>
            </a:r>
            <a:r>
              <a:rPr lang="en-IE" dirty="0">
                <a:solidFill>
                  <a:srgbClr val="504C48"/>
                </a:solidFill>
                <a:latin typeface="Helvetica Neue"/>
              </a:rPr>
              <a:t> </a:t>
            </a:r>
            <a:r>
              <a:rPr lang="en-IE" dirty="0" err="1">
                <a:solidFill>
                  <a:srgbClr val="504C48"/>
                </a:solidFill>
                <a:latin typeface="Helvetica Neue"/>
              </a:rPr>
              <a:t>Qadir</a:t>
            </a:r>
            <a:r>
              <a:rPr lang="en-IE" dirty="0">
                <a:solidFill>
                  <a:srgbClr val="504C48"/>
                </a:solidFill>
                <a:latin typeface="Helvetica Neue"/>
              </a:rPr>
              <a:t>, Fundamentals of ICT</a:t>
            </a:r>
            <a:endParaRPr lang="en-IE" b="0" i="0" dirty="0">
              <a:solidFill>
                <a:srgbClr val="504C48"/>
              </a:solidFill>
              <a:effectLst/>
              <a:latin typeface="Helvetica Neue"/>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Alfabetización</a:t>
            </a:r>
            <a:r>
              <a:rPr lang="en-US" sz="3200" b="1" dirty="0">
                <a:solidFill>
                  <a:srgbClr val="0B0AFD"/>
                </a:solidFill>
              </a:rPr>
              <a:t> online para </a:t>
            </a:r>
            <a:r>
              <a:rPr lang="en-US" sz="3200" b="1" dirty="0" err="1">
                <a:solidFill>
                  <a:srgbClr val="0B0AFD"/>
                </a:solidFill>
              </a:rPr>
              <a:t>Microempresas</a:t>
            </a:r>
            <a:endParaRPr lang="en-IE" sz="4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Module template">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template</Template>
  <TotalTime>224</TotalTime>
  <Words>1567</Words>
  <Application>Microsoft Office PowerPoint</Application>
  <PresentationFormat>Panorámica</PresentationFormat>
  <Paragraphs>204</Paragraphs>
  <Slides>30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Century Gothic</vt:lpstr>
      <vt:lpstr>Helvetica Neue</vt:lpstr>
      <vt:lpstr>Verdana</vt:lpstr>
      <vt:lpstr>Wingdings</vt:lpstr>
      <vt:lpstr>Module template</vt:lpstr>
      <vt:lpstr>Módulo 9: Alfabetización TIC para microempresas rurales </vt:lpstr>
      <vt:lpstr>Presentación de PowerPoint</vt:lpstr>
      <vt:lpstr>Alfabetización online para Microempresas</vt:lpstr>
      <vt:lpstr>Presentación de PowerPoint</vt:lpstr>
      <vt:lpstr>¿Qué es la Tecnología de la Información y las Comunicaciones (TIC)?</vt:lpstr>
      <vt:lpstr>¿Para qué sirven las TIC?</vt:lpstr>
      <vt:lpstr>Una TIC proporciona ….</vt:lpstr>
      <vt:lpstr>El conocimiento es un activo del empresario rural</vt:lpstr>
      <vt:lpstr>¿Qué pueden hacer las TIC?</vt:lpstr>
      <vt:lpstr>Terminología y herramientas TIC relevantes para el empresario rural</vt:lpstr>
      <vt:lpstr>¿Dispositivos personales, multiuso e integrados?</vt:lpstr>
      <vt:lpstr>Presentación de PowerPoint</vt:lpstr>
      <vt:lpstr>¿Qué es un sistema operativo?</vt:lpstr>
      <vt:lpstr>¿Qué es un buscador web?</vt:lpstr>
      <vt:lpstr>¿Cuál es la diferencia entre un Buscador web y un motor de búsqueda?</vt:lpstr>
      <vt:lpstr>¿Cómo proteger nuestro ordenador del malware?</vt:lpstr>
      <vt:lpstr>Hay mucho que aprender para obtener lo mejor de las tecnologías TIC</vt:lpstr>
      <vt:lpstr>Cambiando la naturaleza de la interacción online – Web 2.0</vt:lpstr>
      <vt:lpstr>Problemas actuales – Web 2.0</vt:lpstr>
      <vt:lpstr>– De la Web 1.0 a la Web 2.0</vt:lpstr>
      <vt:lpstr>Herramientas básicas de la Web 2.0</vt:lpstr>
      <vt:lpstr>Web 2.0 – Sitios de intercambio de noticias</vt:lpstr>
      <vt:lpstr>Web 2.0 - Podcasting</vt:lpstr>
      <vt:lpstr>Web 2.0 – Captura de audio</vt:lpstr>
      <vt:lpstr>Web 2.0 – Screencasting</vt:lpstr>
      <vt:lpstr>Web 2.0 – You Tube</vt:lpstr>
      <vt:lpstr>Web 2.0 – Blogs</vt:lpstr>
      <vt:lpstr>Web 2.0 – ¿Qué es una Wiki?</vt:lpstr>
      <vt:lpstr>Resumiendo la introducción a herramientas Web 2.0 para empresarios rurales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9: ICT Literacy for Rural Micro-enterprises </dc:title>
  <dc:creator>irl</dc:creator>
  <cp:lastModifiedBy>User IWS</cp:lastModifiedBy>
  <cp:revision>79</cp:revision>
  <cp:lastPrinted>2017-05-04T12:44:09Z</cp:lastPrinted>
  <dcterms:created xsi:type="dcterms:W3CDTF">2017-10-13T12:20:00Z</dcterms:created>
  <dcterms:modified xsi:type="dcterms:W3CDTF">2017-11-14T16:22:40Z</dcterms:modified>
</cp:coreProperties>
</file>