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8"/>
  </p:notesMasterIdLst>
  <p:handoutMasterIdLst>
    <p:handoutMasterId r:id="rId19"/>
  </p:handoutMasterIdLst>
  <p:sldIdLst>
    <p:sldId id="378" r:id="rId2"/>
    <p:sldId id="396" r:id="rId3"/>
    <p:sldId id="407" r:id="rId4"/>
    <p:sldId id="380" r:id="rId5"/>
    <p:sldId id="424" r:id="rId6"/>
    <p:sldId id="425" r:id="rId7"/>
    <p:sldId id="426" r:id="rId8"/>
    <p:sldId id="417" r:id="rId9"/>
    <p:sldId id="416" r:id="rId10"/>
    <p:sldId id="420" r:id="rId11"/>
    <p:sldId id="411" r:id="rId12"/>
    <p:sldId id="428" r:id="rId13"/>
    <p:sldId id="427" r:id="rId14"/>
    <p:sldId id="429" r:id="rId15"/>
    <p:sldId id="413" r:id="rId16"/>
    <p:sldId id="394" r:id="rId17"/>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0000"/>
    <a:srgbClr val="003366"/>
    <a:srgbClr val="000066"/>
    <a:srgbClr val="CC6600"/>
    <a:srgbClr val="FFFFCC"/>
    <a:srgbClr val="FF9900"/>
    <a:srgbClr val="336600"/>
    <a:srgbClr val="333300"/>
    <a:srgbClr val="0B0AFD"/>
    <a:srgbClr val="7EA73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varScale="1">
        <p:scale>
          <a:sx n="69" d="100"/>
          <a:sy n="69" d="100"/>
        </p:scale>
        <p:origin x="-180" y="-10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31/10/2017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a:t>
            </a:fld>
            <a:endParaRPr lang="es-ES"/>
          </a:p>
        </p:txBody>
      </p:sp>
    </p:spTree>
    <p:extLst>
      <p:ext uri="{BB962C8B-B14F-4D97-AF65-F5344CB8AC3E}">
        <p14:creationId xmlns=""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31/10/2017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a:t>
            </a:fld>
            <a:endParaRPr lang="es-ES"/>
          </a:p>
        </p:txBody>
      </p:sp>
    </p:spTree>
    <p:extLst>
      <p:ext uri="{BB962C8B-B14F-4D97-AF65-F5344CB8AC3E}">
        <p14:creationId xmlns=""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pic>
        <p:nvPicPr>
          <p:cNvPr id="7" name="Picture 3"/>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 xmlns:p14="http://schemas.microsoft.com/office/powerpoint/2010/main" val="29228349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a:t>
            </a:fld>
            <a:endParaRPr lang="en-US" dirty="0"/>
          </a:p>
        </p:txBody>
      </p:sp>
    </p:spTree>
    <p:extLst>
      <p:ext uri="{BB962C8B-B14F-4D97-AF65-F5344CB8AC3E}">
        <p14:creationId xmlns="" xmlns:p14="http://schemas.microsoft.com/office/powerpoint/2010/main" val="212475746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410895151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 xmlns:p14="http://schemas.microsoft.com/office/powerpoint/2010/main" val="140487160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337105125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 xmlns:p14="http://schemas.microsoft.com/office/powerpoint/2010/main" val="192832725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82664940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63914179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6979343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 xmlns:p14="http://schemas.microsoft.com/office/powerpoint/2010/main" val="271421067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38639808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361625"/>
            <a:ext cx="9144000" cy="1435643"/>
          </a:xfrm>
        </p:spPr>
        <p:txBody>
          <a:bodyPr/>
          <a:lstStyle/>
          <a:p>
            <a:r>
              <a:rPr lang="en-US" sz="2800" b="1" dirty="0" smtClean="0"/>
              <a:t>Module No 3: </a:t>
            </a:r>
            <a:r>
              <a:rPr lang="en-US" sz="2800" b="1" dirty="0" smtClean="0">
                <a:solidFill>
                  <a:srgbClr val="336600"/>
                </a:solidFill>
              </a:rPr>
              <a:t>Financial management in micro-enterprises</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n-IE" dirty="0"/>
              <a:t>Prepared </a:t>
            </a:r>
            <a:r>
              <a:rPr lang="en-IE" dirty="0" smtClean="0"/>
              <a:t>by the </a:t>
            </a:r>
            <a:r>
              <a:rPr lang="en-US" dirty="0" smtClean="0"/>
              <a:t>Consortium for the project: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 xmlns:p14="http://schemas.microsoft.com/office/powerpoint/2010/main" val="353972182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endParaRPr lang="el-GR" dirty="0" smtClean="0"/>
          </a:p>
          <a:p>
            <a:pPr algn="just"/>
            <a:r>
              <a:rPr lang="en-US" sz="2000" dirty="0" smtClean="0"/>
              <a:t>Always begin negotiations with high-level bank officials who have real decision making ability </a:t>
            </a:r>
          </a:p>
          <a:p>
            <a:pPr algn="just"/>
            <a:endParaRPr lang="en-US" sz="2000" dirty="0" smtClean="0"/>
          </a:p>
          <a:p>
            <a:pPr algn="just"/>
            <a:r>
              <a:rPr lang="en-US" sz="2000" dirty="0" smtClean="0"/>
              <a:t>Banks may want to broaden their relationship by acquiring a share of an agency’s normal banking operations. If no prior banking relationship exists, it’s important to </a:t>
            </a:r>
            <a:r>
              <a:rPr lang="en-US" sz="2000" dirty="0" smtClean="0"/>
              <a:t>take careful </a:t>
            </a:r>
            <a:r>
              <a:rPr lang="en-US" sz="2000" dirty="0" smtClean="0"/>
              <a:t>steps when discussing future partnerships.</a:t>
            </a:r>
          </a:p>
          <a:p>
            <a:pPr algn="just"/>
            <a:endParaRPr lang="en-US" sz="2000" dirty="0" smtClean="0"/>
          </a:p>
          <a:p>
            <a:pPr algn="just"/>
            <a:r>
              <a:rPr lang="en-US" sz="2000" dirty="0" smtClean="0"/>
              <a:t>Clearly define the roles, responsibilities, risk mitigation and problem-solving mechanisms and communication protocols within the partnership. Set clear levels and timeframes for service delivery.</a:t>
            </a:r>
            <a:endParaRPr lang="el-GR" sz="2000" dirty="0"/>
          </a:p>
        </p:txBody>
      </p:sp>
      <p:sp>
        <p:nvSpPr>
          <p:cNvPr id="4" name="3 - Θέση αριθμού διαφάνειας"/>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4 - Ορθογώνιο"/>
          <p:cNvSpPr/>
          <p:nvPr/>
        </p:nvSpPr>
        <p:spPr>
          <a:xfrm>
            <a:off x="1060691" y="1342382"/>
            <a:ext cx="3581430" cy="584775"/>
          </a:xfrm>
          <a:prstGeom prst="rect">
            <a:avLst/>
          </a:prstGeom>
        </p:spPr>
        <p:txBody>
          <a:bodyPr wrap="none">
            <a:spAutoFit/>
          </a:bodyPr>
          <a:lstStyle/>
          <a:p>
            <a:pPr>
              <a:buNone/>
            </a:pPr>
            <a:r>
              <a:rPr lang="en-US" sz="3200" b="1" dirty="0" smtClean="0">
                <a:solidFill>
                  <a:srgbClr val="C00000"/>
                </a:solidFill>
              </a:rPr>
              <a:t>Negotiation (2/2)</a:t>
            </a:r>
          </a:p>
        </p:txBody>
      </p:sp>
      <p:sp>
        <p:nvSpPr>
          <p:cNvPr id="7" name="Title 1"/>
          <p:cNvSpPr>
            <a:spLocks noGrp="1"/>
          </p:cNvSpPr>
          <p:nvPr>
            <p:ph type="title"/>
          </p:nvPr>
        </p:nvSpPr>
        <p:spPr>
          <a:xfrm>
            <a:off x="1041779" y="0"/>
            <a:ext cx="10972800" cy="1143000"/>
          </a:xfrm>
        </p:spPr>
        <p:txBody>
          <a:bodyPr/>
          <a:lstStyle/>
          <a:p>
            <a:pPr algn="r"/>
            <a:r>
              <a:rPr lang="en-US" sz="2400" b="1" dirty="0" smtClean="0">
                <a:solidFill>
                  <a:srgbClr val="0B0AFD"/>
                </a:solidFill>
              </a:rPr>
              <a:t>Working with banks</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n-US" b="1" dirty="0" smtClean="0">
                <a:solidFill>
                  <a:srgbClr val="C00000"/>
                </a:solidFill>
              </a:rPr>
              <a:t>Types of financing (1/2)</a:t>
            </a:r>
          </a:p>
          <a:p>
            <a:pPr>
              <a:buNone/>
            </a:pPr>
            <a:endParaRPr lang="en-US" sz="1800" b="1" dirty="0" smtClean="0">
              <a:solidFill>
                <a:srgbClr val="FF0000"/>
              </a:solidFill>
            </a:endParaRPr>
          </a:p>
          <a:p>
            <a:pPr algn="just">
              <a:buFont typeface="Arial" pitchFamily="34" charset="0"/>
              <a:buChar char="•"/>
            </a:pPr>
            <a:r>
              <a:rPr lang="en-US" sz="1800" b="1" dirty="0" smtClean="0"/>
              <a:t>Short-term loans</a:t>
            </a:r>
            <a:r>
              <a:rPr lang="en-US" sz="1800" dirty="0" smtClean="0"/>
              <a:t>: Short-term loans that most often do not require a guarantee</a:t>
            </a:r>
          </a:p>
          <a:p>
            <a:pPr algn="just">
              <a:buFont typeface="Arial" pitchFamily="34" charset="0"/>
              <a:buChar char="•"/>
            </a:pPr>
            <a:endParaRPr lang="en-US" sz="1800" dirty="0" smtClean="0"/>
          </a:p>
          <a:p>
            <a:pPr algn="just">
              <a:buFont typeface="Arial" pitchFamily="34" charset="0"/>
              <a:buChar char="•"/>
            </a:pPr>
            <a:r>
              <a:rPr lang="en-US" sz="1800" b="1" dirty="0" smtClean="0"/>
              <a:t>Term </a:t>
            </a:r>
            <a:r>
              <a:rPr lang="en-US" sz="1800" b="1" dirty="0" smtClean="0"/>
              <a:t>loans</a:t>
            </a:r>
            <a:r>
              <a:rPr lang="en-US" sz="1800" dirty="0" smtClean="0"/>
              <a:t>: The duration of the loan is determined when the agreement is concluded. Usually repayments are made in monthly installments.</a:t>
            </a:r>
          </a:p>
          <a:p>
            <a:pPr algn="just">
              <a:buFont typeface="Arial" pitchFamily="34" charset="0"/>
              <a:buChar char="•"/>
            </a:pPr>
            <a:endParaRPr lang="en-US" sz="1800" dirty="0" smtClean="0"/>
          </a:p>
          <a:p>
            <a:pPr algn="just">
              <a:buFont typeface="Arial" pitchFamily="34" charset="0"/>
              <a:buChar char="•"/>
            </a:pPr>
            <a:r>
              <a:rPr lang="en-US" sz="1800" b="1" dirty="0" smtClean="0"/>
              <a:t>Bank credit - line of credit</a:t>
            </a:r>
            <a:r>
              <a:rPr lang="en-US" sz="1800" dirty="0" smtClean="0"/>
              <a:t>: There are two </a:t>
            </a:r>
            <a:r>
              <a:rPr lang="en-US" sz="1800" dirty="0" smtClean="0"/>
              <a:t>types </a:t>
            </a:r>
            <a:r>
              <a:rPr lang="en-US" sz="1800" dirty="0" smtClean="0"/>
              <a:t>of credit of this kind. </a:t>
            </a:r>
          </a:p>
          <a:p>
            <a:pPr algn="just">
              <a:buFont typeface="Wingdings" pitchFamily="2" charset="2"/>
              <a:buChar char="Ø"/>
            </a:pPr>
            <a:r>
              <a:rPr lang="en-US" sz="1800" dirty="0" smtClean="0"/>
              <a:t>The first type is simple bank credit and the second </a:t>
            </a:r>
            <a:r>
              <a:rPr lang="en-US" sz="1800" dirty="0" smtClean="0"/>
              <a:t>is a revolving credit. </a:t>
            </a:r>
            <a:r>
              <a:rPr lang="en-US" sz="1800" dirty="0" smtClean="0"/>
              <a:t>In the first case, the bank and the entrepreneur have agreed on a credit amount. The entrepreneur can use all or part of the amount for the needs of the business. The credit has an expiry date.</a:t>
            </a:r>
          </a:p>
          <a:p>
            <a:pPr algn="just">
              <a:buFont typeface="Wingdings" pitchFamily="2" charset="2"/>
              <a:buChar char="Ø"/>
            </a:pPr>
            <a:r>
              <a:rPr lang="en-US" sz="1800" dirty="0" smtClean="0"/>
              <a:t>In the latter case, the agreement is the same as the previous one, but the entrepreneur may request the renewal of the credit after the expiry of the first agreement</a:t>
            </a:r>
          </a:p>
          <a:p>
            <a:pPr>
              <a:buFont typeface="Wingdings" pitchFamily="2" charset="2"/>
              <a:buChar char="Ø"/>
            </a:pPr>
            <a:endParaRPr lang="el-GR" sz="1800" dirty="0"/>
          </a:p>
        </p:txBody>
      </p:sp>
      <p:sp>
        <p:nvSpPr>
          <p:cNvPr id="4" name="3 - Θέση αριθμού διαφάνειας"/>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2400" b="1" dirty="0" smtClean="0">
                <a:solidFill>
                  <a:srgbClr val="0B0AFD"/>
                </a:solidFill>
              </a:rPr>
              <a:t>Working with banks</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n-US" b="1" dirty="0" smtClean="0">
                <a:solidFill>
                  <a:srgbClr val="C00000"/>
                </a:solidFill>
              </a:rPr>
              <a:t>Types of financing (1/2)</a:t>
            </a:r>
          </a:p>
          <a:p>
            <a:endParaRPr lang="en-US" sz="1800" b="1" dirty="0" smtClean="0"/>
          </a:p>
          <a:p>
            <a:pPr algn="just"/>
            <a:r>
              <a:rPr lang="en-US" sz="1800" b="1" dirty="0" smtClean="0"/>
              <a:t>Mortgages</a:t>
            </a:r>
            <a:r>
              <a:rPr lang="en-US" sz="1800" dirty="0" smtClean="0"/>
              <a:t>: Real estate mortgage loans are given to businesses that have real estate and can use it as collateral. There are two cases</a:t>
            </a:r>
            <a:r>
              <a:rPr lang="el-GR" sz="1800" dirty="0" smtClean="0"/>
              <a:t> </a:t>
            </a:r>
            <a:r>
              <a:rPr lang="en-US" sz="1800" dirty="0" smtClean="0"/>
              <a:t>:</a:t>
            </a:r>
          </a:p>
          <a:p>
            <a:pPr algn="just">
              <a:buFont typeface="Wingdings" pitchFamily="2" charset="2"/>
              <a:buChar char="Ø"/>
            </a:pPr>
            <a:r>
              <a:rPr lang="en-US" sz="1800" dirty="0" smtClean="0"/>
              <a:t>The first case concerns the mortgaging of new property, such as the building housing the business. The property is the guarantee of the loan.</a:t>
            </a:r>
          </a:p>
          <a:p>
            <a:pPr algn="just">
              <a:buFont typeface="Wingdings" pitchFamily="2" charset="2"/>
              <a:buChar char="Ø"/>
            </a:pPr>
            <a:r>
              <a:rPr lang="en-US" sz="1800" dirty="0" smtClean="0"/>
              <a:t>The second case concerns property that has not yet been settled but can be used in part as a guarantee. The difference between the remaining debt and the value of the property can be a guarantee for borrowing.</a:t>
            </a:r>
          </a:p>
          <a:p>
            <a:pPr algn="just">
              <a:buFont typeface="Wingdings" pitchFamily="2" charset="2"/>
              <a:buChar char="Ø"/>
            </a:pPr>
            <a:endParaRPr lang="en-US" sz="1800" dirty="0" smtClean="0"/>
          </a:p>
          <a:p>
            <a:pPr algn="just">
              <a:buFont typeface="Arial" pitchFamily="34" charset="0"/>
              <a:buChar char="•"/>
            </a:pPr>
            <a:r>
              <a:rPr lang="en-US" sz="1800" b="1" dirty="0" smtClean="0"/>
              <a:t>Inventory Funding</a:t>
            </a:r>
            <a:r>
              <a:rPr lang="en-US" sz="1800" dirty="0" smtClean="0"/>
              <a:t>: In this case, the loan is secured by the goods in the store or in the business, provided that they have been </a:t>
            </a:r>
            <a:r>
              <a:rPr lang="en-US" sz="1800" dirty="0" smtClean="0"/>
              <a:t>paid for. </a:t>
            </a:r>
            <a:r>
              <a:rPr lang="en-US" sz="1800" dirty="0" smtClean="0"/>
              <a:t>In these cases, creditors give loans </a:t>
            </a:r>
            <a:r>
              <a:rPr lang="en-US" sz="1800" dirty="0" smtClean="0"/>
              <a:t>of no </a:t>
            </a:r>
            <a:r>
              <a:rPr lang="en-US" sz="1800" dirty="0" smtClean="0"/>
              <a:t>more than 50% of the value of the goods.</a:t>
            </a:r>
          </a:p>
          <a:p>
            <a:pPr>
              <a:buFont typeface="Wingdings" pitchFamily="2" charset="2"/>
              <a:buChar char="Ø"/>
            </a:pPr>
            <a:endParaRPr lang="en-US" sz="1800" dirty="0" smtClean="0"/>
          </a:p>
          <a:p>
            <a:pPr>
              <a:buFont typeface="Wingdings" pitchFamily="2" charset="2"/>
              <a:buChar char="Ø"/>
            </a:pPr>
            <a:endParaRPr lang="el-GR" sz="1800" dirty="0"/>
          </a:p>
        </p:txBody>
      </p:sp>
      <p:sp>
        <p:nvSpPr>
          <p:cNvPr id="4" name="3 - Θέση αριθμού διαφάνειας"/>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2400" b="1" dirty="0" smtClean="0">
                <a:solidFill>
                  <a:srgbClr val="0B0AFD"/>
                </a:solidFill>
              </a:rPr>
              <a:t>Working with banks</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n-US" b="1" dirty="0" smtClean="0">
                <a:solidFill>
                  <a:srgbClr val="C00000"/>
                </a:solidFill>
              </a:rPr>
              <a:t>Sources of financial support</a:t>
            </a:r>
          </a:p>
          <a:p>
            <a:pPr marL="354013" indent="-354013" algn="just"/>
            <a:r>
              <a:rPr lang="en-US" sz="2400" dirty="0" smtClean="0"/>
              <a:t>All entrepreneurs must know the sources of financial support available to them and how each of them fits with their business.</a:t>
            </a:r>
          </a:p>
          <a:p>
            <a:pPr marL="354013" indent="-354013" algn="just"/>
            <a:r>
              <a:rPr lang="en-US" sz="2400" dirty="0" smtClean="0"/>
              <a:t> One source of financial support is the capital of the company and the second source of financial support is the bank. It is very important to investigate the real cost of these sources </a:t>
            </a:r>
            <a:r>
              <a:rPr lang="en-US" sz="2400" dirty="0" smtClean="0"/>
              <a:t>at</a:t>
            </a:r>
            <a:r>
              <a:rPr lang="en-US" sz="2400" dirty="0" smtClean="0"/>
              <a:t> </a:t>
            </a:r>
            <a:r>
              <a:rPr lang="en-US" sz="2400" dirty="0" smtClean="0"/>
              <a:t>both economic and property level. </a:t>
            </a:r>
          </a:p>
          <a:p>
            <a:pPr marL="354013" indent="-354013" algn="just"/>
            <a:r>
              <a:rPr lang="en-US" sz="2400" dirty="0" smtClean="0"/>
              <a:t>Matching financial sources with business needs is very important. The entrepreneur should remember that the best source of funding is the one that meets the needs of the business at the lowest possible cost</a:t>
            </a:r>
          </a:p>
          <a:p>
            <a:pPr>
              <a:buFont typeface="Arial" pitchFamily="34" charset="0"/>
              <a:buChar char="•"/>
            </a:pPr>
            <a:endParaRPr lang="en-US" sz="1800" dirty="0" smtClean="0"/>
          </a:p>
          <a:p>
            <a:pPr>
              <a:buFont typeface="Arial" pitchFamily="34" charset="0"/>
              <a:buChar char="•"/>
            </a:pPr>
            <a:endParaRPr lang="el-GR" sz="1800" dirty="0"/>
          </a:p>
        </p:txBody>
      </p:sp>
      <p:sp>
        <p:nvSpPr>
          <p:cNvPr id="4" name="3 - Θέση αριθμού διαφάνειας"/>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2400" b="1" dirty="0" smtClean="0">
                <a:solidFill>
                  <a:srgbClr val="0B0AFD"/>
                </a:solidFill>
              </a:rPr>
              <a:t>Working with banks</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n-US" b="1" dirty="0" smtClean="0">
                <a:solidFill>
                  <a:srgbClr val="C00000"/>
                </a:solidFill>
              </a:rPr>
              <a:t>What </a:t>
            </a:r>
            <a:r>
              <a:rPr lang="en-US" b="1" dirty="0" smtClean="0">
                <a:solidFill>
                  <a:srgbClr val="C00000"/>
                </a:solidFill>
              </a:rPr>
              <a:t>micro-enterprises </a:t>
            </a:r>
            <a:r>
              <a:rPr lang="en-US" b="1" dirty="0" smtClean="0">
                <a:solidFill>
                  <a:srgbClr val="C00000"/>
                </a:solidFill>
              </a:rPr>
              <a:t>should avoid</a:t>
            </a:r>
          </a:p>
          <a:p>
            <a:pPr>
              <a:buNone/>
            </a:pPr>
            <a:endParaRPr lang="en-US" sz="1800" dirty="0" smtClean="0"/>
          </a:p>
          <a:p>
            <a:pPr>
              <a:buFont typeface="Arial" pitchFamily="34" charset="0"/>
              <a:buChar char="•"/>
            </a:pPr>
            <a:r>
              <a:rPr lang="en-US" sz="2400" dirty="0" smtClean="0"/>
              <a:t>A business plan than involves a high-level risk</a:t>
            </a:r>
          </a:p>
          <a:p>
            <a:pPr>
              <a:buFont typeface="Arial" pitchFamily="34" charset="0"/>
              <a:buChar char="•"/>
            </a:pPr>
            <a:endParaRPr lang="en-US" sz="2400" dirty="0" smtClean="0"/>
          </a:p>
          <a:p>
            <a:pPr>
              <a:buFont typeface="Arial" pitchFamily="34" charset="0"/>
              <a:buChar char="•"/>
            </a:pPr>
            <a:r>
              <a:rPr lang="en-US" sz="2400" dirty="0" smtClean="0"/>
              <a:t>Mismanagement of the business</a:t>
            </a:r>
          </a:p>
          <a:p>
            <a:pPr>
              <a:buFont typeface="Arial" pitchFamily="34" charset="0"/>
              <a:buChar char="•"/>
            </a:pPr>
            <a:endParaRPr lang="en-US" sz="2400" dirty="0" smtClean="0"/>
          </a:p>
          <a:p>
            <a:pPr>
              <a:buFont typeface="Arial" pitchFamily="34" charset="0"/>
              <a:buChar char="•"/>
            </a:pPr>
            <a:r>
              <a:rPr lang="en-US" sz="2400" dirty="0" smtClean="0"/>
              <a:t>An</a:t>
            </a:r>
            <a:r>
              <a:rPr lang="en-US" sz="2400" dirty="0" smtClean="0"/>
              <a:t> </a:t>
            </a:r>
            <a:r>
              <a:rPr lang="en-US" sz="2400" dirty="0" smtClean="0"/>
              <a:t>unreliable credit profile </a:t>
            </a:r>
          </a:p>
          <a:p>
            <a:pPr>
              <a:buFont typeface="Arial" pitchFamily="34" charset="0"/>
              <a:buChar char="•"/>
            </a:pPr>
            <a:endParaRPr lang="en-US" sz="2400" dirty="0" smtClean="0"/>
          </a:p>
          <a:p>
            <a:pPr>
              <a:buNone/>
            </a:pPr>
            <a:r>
              <a:rPr lang="en-US" sz="2400" dirty="0" smtClean="0"/>
              <a:t>All this will prevent a bank from co-operating with a </a:t>
            </a:r>
            <a:r>
              <a:rPr lang="en-US" sz="2400" dirty="0" smtClean="0"/>
              <a:t>micro-enterprise</a:t>
            </a:r>
            <a:endParaRPr lang="el-GR" sz="2400" dirty="0"/>
          </a:p>
        </p:txBody>
      </p:sp>
      <p:sp>
        <p:nvSpPr>
          <p:cNvPr id="4" name="3 - Θέση αριθμού διαφάνειας"/>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2400" b="1" dirty="0" smtClean="0">
                <a:solidFill>
                  <a:srgbClr val="0B0AFD"/>
                </a:solidFill>
              </a:rPr>
              <a:t>Working with banks</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n-US" b="1" dirty="0" smtClean="0">
                <a:solidFill>
                  <a:srgbClr val="C00000"/>
                </a:solidFill>
              </a:rPr>
              <a:t>Principles of borrowing</a:t>
            </a:r>
          </a:p>
          <a:p>
            <a:pPr>
              <a:buNone/>
            </a:pPr>
            <a:endParaRPr lang="en-US" sz="1800" b="1" dirty="0" smtClean="0">
              <a:solidFill>
                <a:srgbClr val="C00000"/>
              </a:solidFill>
            </a:endParaRPr>
          </a:p>
          <a:p>
            <a:pPr>
              <a:buFont typeface="Arial" pitchFamily="34" charset="0"/>
              <a:buChar char="•"/>
            </a:pPr>
            <a:r>
              <a:rPr lang="en-US" sz="2400" dirty="0" smtClean="0"/>
              <a:t>Entrepreneurs should avoid </a:t>
            </a:r>
            <a:r>
              <a:rPr lang="en-US" sz="2400" dirty="0" smtClean="0"/>
              <a:t>borrowing </a:t>
            </a:r>
            <a:r>
              <a:rPr lang="en-US" sz="2400" dirty="0" smtClean="0"/>
              <a:t>more money than they need.</a:t>
            </a:r>
          </a:p>
          <a:p>
            <a:pPr>
              <a:buFont typeface="Arial" pitchFamily="34" charset="0"/>
              <a:buChar char="•"/>
            </a:pPr>
            <a:endParaRPr lang="en-US" sz="2400" dirty="0" smtClean="0"/>
          </a:p>
          <a:p>
            <a:pPr>
              <a:buFont typeface="Arial" pitchFamily="34" charset="0"/>
              <a:buChar char="•"/>
            </a:pPr>
            <a:r>
              <a:rPr lang="en-US" sz="2400" dirty="0" smtClean="0"/>
              <a:t>Entrepreneurs should not only borrow </a:t>
            </a:r>
            <a:r>
              <a:rPr lang="en-US" sz="2400" dirty="0" smtClean="0"/>
              <a:t>because </a:t>
            </a:r>
            <a:r>
              <a:rPr lang="en-US" sz="2400" dirty="0" smtClean="0"/>
              <a:t>they </a:t>
            </a:r>
            <a:r>
              <a:rPr lang="en-US" sz="2400" dirty="0" smtClean="0"/>
              <a:t>are afraid of losing </a:t>
            </a:r>
            <a:r>
              <a:rPr lang="en-US" sz="2400" dirty="0" smtClean="0"/>
              <a:t>the opportunity to invest with third-party money.</a:t>
            </a:r>
          </a:p>
          <a:p>
            <a:pPr>
              <a:buNone/>
            </a:pPr>
            <a:endParaRPr lang="en-US" sz="2400" dirty="0" smtClean="0"/>
          </a:p>
          <a:p>
            <a:pPr>
              <a:buFont typeface="Arial" pitchFamily="34" charset="0"/>
              <a:buChar char="•"/>
            </a:pPr>
            <a:r>
              <a:rPr lang="en-US" sz="2400" dirty="0" smtClean="0"/>
              <a:t>The loan should </a:t>
            </a:r>
            <a:r>
              <a:rPr lang="en-US" sz="2400" dirty="0" smtClean="0"/>
              <a:t>be neither too small </a:t>
            </a:r>
            <a:r>
              <a:rPr lang="en-US" sz="2400" dirty="0" smtClean="0"/>
              <a:t>to cover a large part of the needs nor too large </a:t>
            </a:r>
            <a:r>
              <a:rPr lang="en-US" sz="2400" dirty="0" smtClean="0"/>
              <a:t>to </a:t>
            </a:r>
            <a:r>
              <a:rPr lang="en-US" sz="2400" dirty="0" smtClean="0"/>
              <a:t>maximize the </a:t>
            </a:r>
            <a:r>
              <a:rPr lang="en-US" sz="2400" dirty="0" smtClean="0"/>
              <a:t>risk.</a:t>
            </a:r>
            <a:endParaRPr lang="el-GR" sz="2400" dirty="0"/>
          </a:p>
        </p:txBody>
      </p:sp>
      <p:sp>
        <p:nvSpPr>
          <p:cNvPr id="4" name="3 - Θέση αριθμού διαφάνειας"/>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2400" b="1" dirty="0" smtClean="0">
                <a:solidFill>
                  <a:srgbClr val="0B0AFD"/>
                </a:solidFill>
              </a:rPr>
              <a:t>Working with banks</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Thank you for your attention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End of Module</a:t>
            </a:r>
          </a:p>
        </p:txBody>
      </p:sp>
      <p:sp>
        <p:nvSpPr>
          <p:cNvPr id="2" name="Slide Number Placeholder 1"/>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 xmlns:p14="http://schemas.microsoft.com/office/powerpoint/2010/main" val="226857242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2400" b="1" dirty="0" smtClean="0">
                <a:solidFill>
                  <a:srgbClr val="0B0AFD"/>
                </a:solidFill>
              </a:rPr>
              <a:t>Working with banks</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 xmlns:p14="http://schemas.microsoft.com/office/powerpoint/2010/main" val="2803526856"/>
              </p:ext>
            </p:extLst>
          </p:nvPr>
        </p:nvGraphicFramePr>
        <p:xfrm>
          <a:off x="780288" y="2356207"/>
          <a:ext cx="10338816" cy="3379121"/>
        </p:xfrm>
        <a:graphic>
          <a:graphicData uri="http://schemas.openxmlformats.org/drawingml/2006/table">
            <a:tbl>
              <a:tblPr firstRow="1" bandRow="1">
                <a:tableStyleId>{5C22544A-7EE6-4342-B048-85BDC9FD1C3A}</a:tableStyleId>
              </a:tblPr>
              <a:tblGrid>
                <a:gridCol w="4930621">
                  <a:extLst>
                    <a:ext uri="{9D8B030D-6E8A-4147-A177-3AD203B41FA5}">
                      <a16:colId xmlns="" xmlns:a16="http://schemas.microsoft.com/office/drawing/2014/main" val="2387490912"/>
                    </a:ext>
                  </a:extLst>
                </a:gridCol>
                <a:gridCol w="5408195">
                  <a:extLst>
                    <a:ext uri="{9D8B030D-6E8A-4147-A177-3AD203B41FA5}">
                      <a16:colId xmlns="" xmlns:a16="http://schemas.microsoft.com/office/drawing/2014/main" val="3462008685"/>
                    </a:ext>
                  </a:extLst>
                </a:gridCol>
              </a:tblGrid>
              <a:tr h="744036">
                <a:tc>
                  <a:txBody>
                    <a:bodyPr/>
                    <a:lstStyle/>
                    <a:p>
                      <a:pPr algn="ctr"/>
                      <a:r>
                        <a:rPr lang="en-IE" sz="2400" b="1" dirty="0">
                          <a:solidFill>
                            <a:schemeClr val="tx1"/>
                          </a:solidFill>
                        </a:rPr>
                        <a:t>How many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kern="1200" dirty="0" smtClean="0">
                          <a:solidFill>
                            <a:schemeClr val="dk1"/>
                          </a:solidFill>
                          <a:latin typeface="+mn-lt"/>
                          <a:ea typeface="+mn-ea"/>
                          <a:cs typeface="+mn-cs"/>
                        </a:rPr>
                        <a:t>16 </a:t>
                      </a:r>
                      <a:r>
                        <a:rPr lang="en-IE" sz="2400" b="1" kern="1200" dirty="0">
                          <a:solidFill>
                            <a:schemeClr val="dk1"/>
                          </a:solidFill>
                          <a:latin typeface="+mn-lt"/>
                          <a:ea typeface="+mn-ea"/>
                          <a:cs typeface="+mn-cs"/>
                        </a:rPr>
                        <a:t>slides </a:t>
                      </a:r>
                      <a:r>
                        <a:rPr lang="en-IE" sz="2400" b="1" dirty="0">
                          <a:solidFill>
                            <a:schemeClr val="tx1"/>
                          </a:solidFill>
                        </a:rPr>
                        <a:t>in total</a:t>
                      </a:r>
                    </a:p>
                  </a:txBody>
                  <a:tcPr>
                    <a:solidFill>
                      <a:schemeClr val="bg1">
                        <a:lumMod val="75000"/>
                      </a:schemeClr>
                    </a:solidFill>
                  </a:tcPr>
                </a:tc>
                <a:extLst>
                  <a:ext uri="{0D108BD9-81ED-4DB2-BD59-A6C34878D82A}">
                    <a16:rowId xmlns="" xmlns:a16="http://schemas.microsoft.com/office/drawing/2014/main" val="611053301"/>
                  </a:ext>
                </a:extLst>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dk1"/>
                          </a:solidFill>
                          <a:latin typeface="+mn-lt"/>
                          <a:ea typeface="+mn-ea"/>
                          <a:cs typeface="+mn-cs"/>
                        </a:rPr>
                        <a:t>15 </a:t>
                      </a:r>
                      <a:r>
                        <a:rPr lang="en-IE" sz="2400" b="1" kern="1200" dirty="0">
                          <a:solidFill>
                            <a:schemeClr val="dk1"/>
                          </a:solidFill>
                          <a:latin typeface="+mn-lt"/>
                          <a:ea typeface="+mn-ea"/>
                          <a:cs typeface="+mn-cs"/>
                        </a:rPr>
                        <a:t>minutes </a:t>
                      </a:r>
                      <a:r>
                        <a:rPr lang="en-IE" sz="2400" b="1" dirty="0"/>
                        <a:t>(not including exploring the links provided within slides)</a:t>
                      </a:r>
                    </a:p>
                  </a:txBody>
                  <a:tcPr>
                    <a:solidFill>
                      <a:schemeClr val="bg1">
                        <a:lumMod val="75000"/>
                      </a:schemeClr>
                    </a:solidFill>
                  </a:tcPr>
                </a:tc>
                <a:extLst>
                  <a:ext uri="{0D108BD9-81ED-4DB2-BD59-A6C34878D82A}">
                    <a16:rowId xmlns="" xmlns:a16="http://schemas.microsoft.com/office/drawing/2014/main" val="3479317360"/>
                  </a:ext>
                </a:extLst>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t>
                      </a:r>
                      <a:r>
                        <a:rPr lang="en-IE" sz="2400" b="1" dirty="0" smtClean="0">
                          <a:solidFill>
                            <a:schemeClr val="tx1"/>
                          </a:solidFill>
                        </a:rPr>
                        <a:t>aim and expected </a:t>
                      </a:r>
                      <a:r>
                        <a:rPr lang="en-IE" sz="2400" b="1" dirty="0">
                          <a:solidFill>
                            <a:schemeClr val="tx1"/>
                          </a:solidFill>
                        </a:rPr>
                        <a:t>learning in following </a:t>
                      </a:r>
                      <a:r>
                        <a:rPr lang="en-IE" sz="2400" b="1" dirty="0" smtClean="0">
                          <a:solidFill>
                            <a:schemeClr val="tx1"/>
                          </a:solidFill>
                        </a:rPr>
                        <a:t>slides</a:t>
                      </a:r>
                      <a:endParaRPr lang="en-IE" sz="2400" dirty="0">
                        <a:solidFill>
                          <a:schemeClr val="tx1"/>
                        </a:solidFill>
                      </a:endParaRPr>
                    </a:p>
                  </a:txBody>
                  <a:tcPr>
                    <a:solidFill>
                      <a:schemeClr val="bg1">
                        <a:lumMod val="75000"/>
                      </a:schemeClr>
                    </a:solidFill>
                  </a:tcPr>
                </a:tc>
                <a:extLst>
                  <a:ext uri="{0D108BD9-81ED-4DB2-BD59-A6C34878D82A}">
                    <a16:rowId xmlns=""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smtClean="0">
                <a:solidFill>
                  <a:srgbClr val="990000"/>
                </a:solidFill>
              </a:rPr>
              <a:t>Overview</a:t>
            </a:r>
            <a:endParaRPr lang="el-GR" sz="3200" dirty="0">
              <a:solidFill>
                <a:srgbClr val="990000"/>
              </a:solidFill>
            </a:endParaRPr>
          </a:p>
        </p:txBody>
      </p:sp>
    </p:spTree>
    <p:custDataLst>
      <p:tags r:id="rId1"/>
    </p:custDataLst>
    <p:extLst>
      <p:ext uri="{BB962C8B-B14F-4D97-AF65-F5344CB8AC3E}">
        <p14:creationId xmlns="" xmlns:p14="http://schemas.microsoft.com/office/powerpoint/2010/main" val="1260105804"/>
      </p:ext>
    </p:extLst>
  </p:cSld>
  <p:clrMapOvr>
    <a:masterClrMapping/>
  </p:clrMapOvr>
  <mc:AlternateContent xmlns:mc="http://schemas.openxmlformats.org/markup-compatibility/2006">
    <mc:Choice xmlns="" xmlns:p14="http://schemas.microsoft.com/office/powerpoint/2010/main"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algn="ctr">
              <a:buNone/>
            </a:pPr>
            <a:r>
              <a:rPr lang="en-US" b="1" dirty="0" smtClean="0"/>
              <a:t>In this unit we will learn how to work </a:t>
            </a:r>
            <a:r>
              <a:rPr lang="en-US" b="1" dirty="0" smtClean="0"/>
              <a:t>with </a:t>
            </a:r>
            <a:r>
              <a:rPr lang="en-US" b="1" dirty="0" smtClean="0"/>
              <a:t>financial institutions with a view to </a:t>
            </a:r>
            <a:r>
              <a:rPr lang="en-US" b="1" dirty="0" smtClean="0"/>
              <a:t>developing </a:t>
            </a:r>
            <a:r>
              <a:rPr lang="en-US" b="1" dirty="0" smtClean="0"/>
              <a:t>a </a:t>
            </a:r>
            <a:r>
              <a:rPr lang="en-US" b="1" dirty="0" smtClean="0"/>
              <a:t>micro-enterprise </a:t>
            </a:r>
            <a:endParaRPr lang="en-IE" b="1" dirty="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2551082" cy="584775"/>
          </a:xfrm>
          <a:prstGeom prst="rect">
            <a:avLst/>
          </a:prstGeom>
        </p:spPr>
        <p:txBody>
          <a:bodyPr wrap="square">
            <a:spAutoFit/>
          </a:bodyPr>
          <a:lstStyle/>
          <a:p>
            <a:r>
              <a:rPr lang="en-IE" sz="3200" b="1" dirty="0" smtClean="0">
                <a:solidFill>
                  <a:srgbClr val="990000"/>
                </a:solidFill>
              </a:rPr>
              <a:t>Unit Aim</a:t>
            </a:r>
            <a:endParaRPr lang="el-GR" sz="3200" b="1" dirty="0" smtClean="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US" sz="2400" b="1" dirty="0" smtClean="0">
                <a:solidFill>
                  <a:srgbClr val="0B0AFD"/>
                </a:solidFill>
              </a:rPr>
              <a:t>Working with banks</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113106424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a:t>At the end of this module </a:t>
            </a:r>
            <a:r>
              <a:rPr lang="en-IE" sz="2800" b="1" u="sng" dirty="0">
                <a:solidFill>
                  <a:srgbClr val="003366"/>
                </a:solidFill>
              </a:rPr>
              <a:t>you will be able to:</a:t>
            </a:r>
          </a:p>
          <a:p>
            <a:pPr marL="514350" indent="-514350">
              <a:lnSpc>
                <a:spcPct val="150000"/>
              </a:lnSpc>
              <a:buFont typeface="+mj-lt"/>
              <a:buAutoNum type="arabicPeriod"/>
            </a:pPr>
            <a:r>
              <a:rPr lang="en-IE" sz="2800" b="1" dirty="0" smtClean="0"/>
              <a:t>Correctly </a:t>
            </a:r>
            <a:r>
              <a:rPr lang="en-IE" sz="2800" b="1" dirty="0" smtClean="0"/>
              <a:t>u</a:t>
            </a:r>
            <a:r>
              <a:rPr lang="en-IE" sz="2800" b="1" dirty="0" smtClean="0"/>
              <a:t>se </a:t>
            </a:r>
            <a:r>
              <a:rPr lang="en-IE" sz="2800" b="1" dirty="0" smtClean="0"/>
              <a:t>the financial tools that banks provide</a:t>
            </a:r>
            <a:endParaRPr lang="en-IE" sz="2800" b="1" dirty="0"/>
          </a:p>
          <a:p>
            <a:pPr marL="514350" indent="-514350">
              <a:lnSpc>
                <a:spcPct val="150000"/>
              </a:lnSpc>
              <a:buFont typeface="+mj-lt"/>
              <a:buAutoNum type="arabicPeriod"/>
            </a:pPr>
            <a:r>
              <a:rPr lang="en-IE" sz="2800" b="1" dirty="0" smtClean="0"/>
              <a:t>Negotiate for better contract terms</a:t>
            </a:r>
          </a:p>
          <a:p>
            <a:pPr marL="514350" indent="-514350">
              <a:lnSpc>
                <a:spcPct val="150000"/>
              </a:lnSpc>
              <a:buFont typeface="+mj-lt"/>
              <a:buAutoNum type="arabicPeriod"/>
            </a:pPr>
            <a:r>
              <a:rPr lang="en-IE" sz="2800" b="1" dirty="0" smtClean="0"/>
              <a:t>Achieve direct service</a:t>
            </a:r>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smtClean="0">
                <a:solidFill>
                  <a:srgbClr val="990000"/>
                </a:solidFill>
              </a:rPr>
              <a:t>Expected Learning Outcomes</a:t>
            </a:r>
            <a:endParaRPr lang="el-GR" sz="3200"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US" sz="2400" b="1" dirty="0" smtClean="0">
                <a:solidFill>
                  <a:srgbClr val="0B0AFD"/>
                </a:solidFill>
              </a:rPr>
              <a:t>Working with banks</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398417787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endParaRPr lang="en-US" sz="1800" b="1" dirty="0" smtClean="0"/>
          </a:p>
          <a:p>
            <a:pPr marL="0" indent="0">
              <a:buNone/>
            </a:pPr>
            <a:r>
              <a:rPr lang="en-US" b="1" dirty="0" smtClean="0">
                <a:solidFill>
                  <a:srgbClr val="C00000"/>
                </a:solidFill>
              </a:rPr>
              <a:t>Preparatory actions</a:t>
            </a:r>
            <a:endParaRPr lang="en-US" b="1" dirty="0" smtClean="0"/>
          </a:p>
          <a:p>
            <a:pPr marL="0" indent="0">
              <a:buNone/>
            </a:pPr>
            <a:endParaRPr lang="en-US" sz="1800" b="1" dirty="0" smtClean="0"/>
          </a:p>
          <a:p>
            <a:pPr marL="268288" indent="-268288"/>
            <a:r>
              <a:rPr lang="en-US" sz="2400" dirty="0" smtClean="0">
                <a:latin typeface="+mj-lt"/>
                <a:ea typeface="+mj-ea"/>
                <a:cs typeface="+mj-cs"/>
              </a:rPr>
              <a:t>When p</a:t>
            </a:r>
            <a:r>
              <a:rPr lang="en-US" sz="2400" dirty="0" smtClean="0">
                <a:latin typeface="+mj-lt"/>
                <a:ea typeface="+mj-ea"/>
                <a:cs typeface="+mj-cs"/>
              </a:rPr>
              <a:t>lanning </a:t>
            </a:r>
            <a:r>
              <a:rPr lang="en-US" sz="2400" dirty="0" smtClean="0">
                <a:latin typeface="+mj-lt"/>
                <a:ea typeface="+mj-ea"/>
                <a:cs typeface="+mj-cs"/>
              </a:rPr>
              <a:t>a new venture, and before contacting a bank, there should be an understanding with the financial department.</a:t>
            </a:r>
          </a:p>
          <a:p>
            <a:pPr marL="268288" indent="-268288"/>
            <a:r>
              <a:rPr lang="en-US" sz="2400" dirty="0" smtClean="0">
                <a:latin typeface="+mj-lt"/>
                <a:ea typeface="+mj-ea"/>
                <a:cs typeface="+mj-cs"/>
              </a:rPr>
              <a:t> Ensure that the financial tool is necessary and that the risk is as low as possible.</a:t>
            </a:r>
          </a:p>
          <a:p>
            <a:pPr marL="268288" indent="-268288"/>
            <a:r>
              <a:rPr lang="en-US" sz="2400" dirty="0" smtClean="0">
                <a:latin typeface="+mj-lt"/>
                <a:ea typeface="+mj-ea"/>
                <a:cs typeface="+mj-cs"/>
              </a:rPr>
              <a:t>Conduct a business plan for the new venture</a:t>
            </a:r>
          </a:p>
          <a:p>
            <a:pPr marL="268288" indent="-268288"/>
            <a:r>
              <a:rPr lang="en-US" sz="2400" dirty="0" smtClean="0">
                <a:latin typeface="+mj-lt"/>
                <a:ea typeface="+mj-ea"/>
                <a:cs typeface="+mj-cs"/>
              </a:rPr>
              <a:t>Conduct a bank assessment survey</a:t>
            </a:r>
          </a:p>
          <a:p>
            <a:pPr marL="0" indent="0">
              <a:buFont typeface="Arial" pitchFamily="34" charset="0"/>
              <a:buChar char="•"/>
            </a:pPr>
            <a:endParaRPr lang="en-US" sz="1800" dirty="0" smtClean="0">
              <a:latin typeface="+mj-lt"/>
              <a:ea typeface="+mj-ea"/>
              <a:cs typeface="+mj-cs"/>
            </a:endParaRPr>
          </a:p>
          <a:p>
            <a:pPr marL="0" indent="0">
              <a:buNone/>
            </a:pPr>
            <a:endParaRPr lang="en-US" sz="1800" b="1" dirty="0" smtClean="0"/>
          </a:p>
          <a:p>
            <a:pPr marL="0" indent="0">
              <a:buNone/>
            </a:pPr>
            <a:r>
              <a:rPr lang="en-GB" sz="1800" dirty="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2400" b="1" dirty="0" smtClean="0">
                <a:solidFill>
                  <a:srgbClr val="0B0AFD"/>
                </a:solidFill>
              </a:rPr>
              <a:t>Working with banks</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n-US" b="1" dirty="0" smtClean="0">
                <a:solidFill>
                  <a:srgbClr val="C00000"/>
                </a:solidFill>
              </a:rPr>
              <a:t>Business plan</a:t>
            </a:r>
          </a:p>
          <a:p>
            <a:pPr>
              <a:buNone/>
            </a:pPr>
            <a:endParaRPr lang="en-US" dirty="0" smtClean="0"/>
          </a:p>
          <a:p>
            <a:pPr>
              <a:buFont typeface="Arial" pitchFamily="34" charset="0"/>
              <a:buChar char="•"/>
            </a:pPr>
            <a:r>
              <a:rPr lang="en-US" dirty="0" smtClean="0"/>
              <a:t>A</a:t>
            </a:r>
            <a:r>
              <a:rPr lang="en-US" sz="1800" dirty="0" smtClean="0"/>
              <a:t> </a:t>
            </a:r>
            <a:r>
              <a:rPr lang="en-US" dirty="0" smtClean="0"/>
              <a:t>clear and detailed business plan </a:t>
            </a:r>
            <a:r>
              <a:rPr lang="en-US" dirty="0" smtClean="0"/>
              <a:t>that reflects </a:t>
            </a:r>
            <a:r>
              <a:rPr lang="en-US" dirty="0" smtClean="0"/>
              <a:t>the needs and intentions of the business will help the bank to give the right </a:t>
            </a:r>
            <a:r>
              <a:rPr lang="en-US" dirty="0" smtClean="0"/>
              <a:t>information </a:t>
            </a:r>
            <a:r>
              <a:rPr lang="en-US" dirty="0" smtClean="0"/>
              <a:t>to select the right financial tool</a:t>
            </a:r>
            <a:endParaRPr lang="el-GR" dirty="0"/>
          </a:p>
        </p:txBody>
      </p:sp>
      <p:sp>
        <p:nvSpPr>
          <p:cNvPr id="4" name="3 - Θέση αριθμού διαφάνειας"/>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2400" b="1" dirty="0" smtClean="0">
                <a:solidFill>
                  <a:srgbClr val="0B0AFD"/>
                </a:solidFill>
              </a:rPr>
              <a:t>Working with banks</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n-US" b="1" dirty="0" smtClean="0">
                <a:solidFill>
                  <a:srgbClr val="C00000"/>
                </a:solidFill>
              </a:rPr>
              <a:t>Bankability</a:t>
            </a:r>
          </a:p>
          <a:p>
            <a:pPr>
              <a:buNone/>
            </a:pPr>
            <a:endParaRPr lang="en-US" sz="1800" dirty="0" smtClean="0"/>
          </a:p>
          <a:p>
            <a:r>
              <a:rPr lang="en-US" sz="2000" dirty="0" smtClean="0"/>
              <a:t>Banks have </a:t>
            </a:r>
            <a:r>
              <a:rPr lang="en-US" sz="2000" dirty="0" smtClean="0"/>
              <a:t>become interested in </a:t>
            </a:r>
            <a:r>
              <a:rPr lang="en-US" sz="2000" dirty="0" smtClean="0"/>
              <a:t>co-operating with </a:t>
            </a:r>
            <a:r>
              <a:rPr lang="en-US" sz="2000" dirty="0" smtClean="0"/>
              <a:t>micro-enterprises</a:t>
            </a:r>
            <a:r>
              <a:rPr lang="en-US" sz="2000" dirty="0" smtClean="0"/>
              <a:t>, having </a:t>
            </a:r>
            <a:r>
              <a:rPr lang="en-US" sz="2000" dirty="0" smtClean="0"/>
              <a:t>greater </a:t>
            </a:r>
            <a:r>
              <a:rPr lang="en-US" sz="2000" dirty="0" smtClean="0"/>
              <a:t>flexibility in terms of lending. This is a point </a:t>
            </a:r>
            <a:r>
              <a:rPr lang="en-US" sz="2000" dirty="0" smtClean="0"/>
              <a:t>that </a:t>
            </a:r>
            <a:r>
              <a:rPr lang="en-US" sz="2000" dirty="0" smtClean="0"/>
              <a:t>small businesses should take advantage of, by working with them to make sure they have got the right borrowing solution.</a:t>
            </a:r>
          </a:p>
          <a:p>
            <a:endParaRPr lang="en-US" sz="2000" dirty="0" smtClean="0"/>
          </a:p>
          <a:p>
            <a:r>
              <a:rPr lang="en-US" sz="2000" dirty="0" smtClean="0"/>
              <a:t>A large part of the world economy is occupied by the agricultural sector. The high- level bank officials know that a small agri-business today, could become a </a:t>
            </a:r>
            <a:r>
              <a:rPr lang="en-US" sz="2000" dirty="0" smtClean="0"/>
              <a:t>profitable </a:t>
            </a:r>
            <a:r>
              <a:rPr lang="en-US" sz="2000" dirty="0" smtClean="0"/>
              <a:t>production unit </a:t>
            </a:r>
            <a:r>
              <a:rPr lang="en-US" sz="2000" dirty="0" smtClean="0"/>
              <a:t>as a </a:t>
            </a:r>
            <a:r>
              <a:rPr lang="en-US" sz="2000" dirty="0" smtClean="0"/>
              <a:t>result </a:t>
            </a:r>
            <a:r>
              <a:rPr lang="en-US" sz="2000" dirty="0" smtClean="0"/>
              <a:t>of </a:t>
            </a:r>
            <a:r>
              <a:rPr lang="en-US" sz="2000" dirty="0" smtClean="0"/>
              <a:t>making </a:t>
            </a:r>
            <a:r>
              <a:rPr lang="en-US" sz="2000" dirty="0" smtClean="0"/>
              <a:t>good </a:t>
            </a:r>
            <a:r>
              <a:rPr lang="en-US" sz="2000" dirty="0" smtClean="0"/>
              <a:t>investments. So, what a bank is looking </a:t>
            </a:r>
            <a:r>
              <a:rPr lang="en-US" sz="2000" dirty="0" smtClean="0"/>
              <a:t>at </a:t>
            </a:r>
            <a:r>
              <a:rPr lang="en-US" sz="2000" dirty="0" smtClean="0"/>
              <a:t>is whether the business plan is bankable or </a:t>
            </a:r>
            <a:r>
              <a:rPr lang="en-US" sz="2000" dirty="0" smtClean="0"/>
              <a:t>not; In </a:t>
            </a:r>
            <a:r>
              <a:rPr lang="en-US" sz="2000" dirty="0" smtClean="0"/>
              <a:t>short, if it will create revenue for the business and therefore the bank.</a:t>
            </a:r>
          </a:p>
          <a:p>
            <a:endParaRPr lang="en-US" sz="1800" dirty="0" smtClean="0"/>
          </a:p>
          <a:p>
            <a:endParaRPr lang="en-US" sz="1800" dirty="0" smtClean="0"/>
          </a:p>
          <a:p>
            <a:endParaRPr lang="el-GR" sz="1800" dirty="0"/>
          </a:p>
        </p:txBody>
      </p:sp>
      <p:sp>
        <p:nvSpPr>
          <p:cNvPr id="4" name="3 - Θέση αριθμού διαφάνειας"/>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2400" b="1" dirty="0" smtClean="0">
                <a:solidFill>
                  <a:srgbClr val="0B0AFD"/>
                </a:solidFill>
              </a:rPr>
              <a:t>Working with banks</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0947" y="1285102"/>
            <a:ext cx="5054220" cy="576649"/>
          </a:xfrm>
        </p:spPr>
        <p:txBody>
          <a:bodyPr/>
          <a:lstStyle/>
          <a:p>
            <a:r>
              <a:rPr lang="en-US" sz="3200" b="1" dirty="0" smtClean="0">
                <a:solidFill>
                  <a:srgbClr val="C00000"/>
                </a:solidFill>
              </a:rPr>
              <a:t>Building relationships</a:t>
            </a:r>
            <a:endParaRPr lang="el-GR" sz="3200" b="1" dirty="0">
              <a:solidFill>
                <a:srgbClr val="C00000"/>
              </a:solidFill>
            </a:endParaRPr>
          </a:p>
        </p:txBody>
      </p:sp>
      <p:sp>
        <p:nvSpPr>
          <p:cNvPr id="3" name="2 - Θέση περιεχομένου"/>
          <p:cNvSpPr>
            <a:spLocks noGrp="1"/>
          </p:cNvSpPr>
          <p:nvPr>
            <p:ph idx="1"/>
          </p:nvPr>
        </p:nvSpPr>
        <p:spPr>
          <a:xfrm>
            <a:off x="677839" y="2010032"/>
            <a:ext cx="10972800" cy="3911416"/>
          </a:xfrm>
        </p:spPr>
        <p:txBody>
          <a:bodyPr/>
          <a:lstStyle/>
          <a:p>
            <a:pPr algn="just"/>
            <a:r>
              <a:rPr lang="en-US" sz="2400" dirty="0" smtClean="0"/>
              <a:t>Building successful banking relationships is the key to </a:t>
            </a:r>
            <a:r>
              <a:rPr lang="en-US" sz="2400" dirty="0" smtClean="0"/>
              <a:t>getting </a:t>
            </a:r>
            <a:r>
              <a:rPr lang="en-US" sz="2400" dirty="0" smtClean="0"/>
              <a:t>something more than easy lending. You get trusted advisors who can guide you to </a:t>
            </a:r>
            <a:r>
              <a:rPr lang="en-US" sz="2400" dirty="0" smtClean="0"/>
              <a:t>finding </a:t>
            </a:r>
            <a:r>
              <a:rPr lang="en-US" sz="2400" dirty="0" smtClean="0"/>
              <a:t>creative ways to raise finance.</a:t>
            </a:r>
          </a:p>
          <a:p>
            <a:pPr algn="just">
              <a:buNone/>
            </a:pPr>
            <a:endParaRPr lang="en-US" sz="2400" dirty="0" smtClean="0"/>
          </a:p>
          <a:p>
            <a:pPr algn="just">
              <a:buFont typeface="Arial" pitchFamily="34" charset="0"/>
              <a:buChar char="•"/>
            </a:pPr>
            <a:r>
              <a:rPr lang="en-US" sz="2400" dirty="0" smtClean="0"/>
              <a:t>Consulting with a </a:t>
            </a:r>
            <a:r>
              <a:rPr lang="en-US" sz="2400" dirty="0" smtClean="0"/>
              <a:t>trustworthy financial </a:t>
            </a:r>
            <a:r>
              <a:rPr lang="en-US" sz="2400" dirty="0" smtClean="0"/>
              <a:t>institution, </a:t>
            </a:r>
            <a:r>
              <a:rPr lang="en-US" sz="2400" dirty="0" smtClean="0"/>
              <a:t>the </a:t>
            </a:r>
            <a:r>
              <a:rPr lang="en-US" sz="2400" dirty="0" smtClean="0"/>
              <a:t>micro-enterprises </a:t>
            </a:r>
            <a:r>
              <a:rPr lang="en-US" sz="2400" dirty="0" smtClean="0"/>
              <a:t>can be guided to financial solutions they may not have otherwise thought of, such as: smart use of credit cards, lease </a:t>
            </a:r>
            <a:r>
              <a:rPr lang="en-US" sz="2400" dirty="0" smtClean="0"/>
              <a:t>rather than buy equipment etc</a:t>
            </a:r>
            <a:r>
              <a:rPr lang="en-US" sz="2400" dirty="0" smtClean="0"/>
              <a:t>.</a:t>
            </a:r>
          </a:p>
          <a:p>
            <a:pPr>
              <a:buFont typeface="Arial" pitchFamily="34" charset="0"/>
              <a:buChar char="•"/>
            </a:pPr>
            <a:endParaRPr lang="en-US" sz="2400" dirty="0" smtClean="0"/>
          </a:p>
          <a:p>
            <a:pPr>
              <a:buFont typeface="Arial" pitchFamily="34" charset="0"/>
              <a:buChar char="•"/>
            </a:pPr>
            <a:endParaRPr lang="en-US" sz="2400" dirty="0" smtClean="0"/>
          </a:p>
          <a:p>
            <a:pPr>
              <a:buFont typeface="Arial" pitchFamily="34" charset="0"/>
              <a:buChar char="•"/>
            </a:pPr>
            <a:endParaRPr lang="en-US" sz="1800" dirty="0" smtClean="0"/>
          </a:p>
          <a:p>
            <a:endParaRPr lang="el-GR" sz="1800" dirty="0"/>
          </a:p>
        </p:txBody>
      </p:sp>
      <p:sp>
        <p:nvSpPr>
          <p:cNvPr id="4" name="3 - Θέση αριθμού διαφάνειας"/>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6"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smtClean="0">
                <a:ln>
                  <a:noFill/>
                </a:ln>
                <a:solidFill>
                  <a:srgbClr val="0B0AFD"/>
                </a:solidFill>
                <a:effectLst/>
                <a:uLnTx/>
                <a:uFillTx/>
                <a:latin typeface="+mj-lt"/>
                <a:ea typeface="+mj-ea"/>
                <a:cs typeface="+mj-cs"/>
              </a:rPr>
              <a:t>Working with banks</a:t>
            </a:r>
            <a:r>
              <a:rPr kumimoji="0" lang="en-IE" sz="1800" b="1" i="0" u="none" strike="noStrike" kern="1200" cap="none" spc="0" normalizeH="0" baseline="0" noProof="0" smtClean="0">
                <a:ln>
                  <a:noFill/>
                </a:ln>
                <a:solidFill>
                  <a:srgbClr val="990000"/>
                </a:solidFill>
                <a:effectLst/>
                <a:uLnTx/>
                <a:uFillTx/>
                <a:latin typeface="+mj-lt"/>
                <a:ea typeface="+mj-ea"/>
                <a:cs typeface="+mj-cs"/>
              </a:rPr>
              <a:t/>
            </a:r>
            <a:br>
              <a:rPr kumimoji="0" lang="en-IE" sz="1800" b="1" i="0" u="none" strike="noStrike" kern="1200" cap="none" spc="0" normalizeH="0" baseline="0" noProof="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77839" y="1249181"/>
            <a:ext cx="10972800" cy="4525963"/>
          </a:xfrm>
        </p:spPr>
        <p:txBody>
          <a:bodyPr/>
          <a:lstStyle/>
          <a:p>
            <a:pPr>
              <a:buNone/>
            </a:pPr>
            <a:r>
              <a:rPr lang="en-US" b="1" dirty="0" smtClean="0">
                <a:solidFill>
                  <a:srgbClr val="C00000"/>
                </a:solidFill>
              </a:rPr>
              <a:t>Negotiation (1/2)</a:t>
            </a:r>
          </a:p>
          <a:p>
            <a:pPr>
              <a:buNone/>
            </a:pPr>
            <a:endParaRPr lang="en-US" sz="1800" b="1" dirty="0" smtClean="0">
              <a:solidFill>
                <a:srgbClr val="C00000"/>
              </a:solidFill>
            </a:endParaRPr>
          </a:p>
          <a:p>
            <a:pPr algn="just">
              <a:buFont typeface="Arial" pitchFamily="34" charset="0"/>
              <a:buChar char="•"/>
            </a:pPr>
            <a:r>
              <a:rPr lang="en-US" sz="2400" dirty="0" smtClean="0"/>
              <a:t>Gain a clear understanding of all the terms involved so there are no surprises</a:t>
            </a:r>
          </a:p>
          <a:p>
            <a:pPr algn="just">
              <a:buFont typeface="Arial" pitchFamily="34" charset="0"/>
              <a:buChar char="•"/>
            </a:pPr>
            <a:endParaRPr lang="en-US" sz="2400" dirty="0" smtClean="0"/>
          </a:p>
          <a:p>
            <a:pPr algn="just">
              <a:buFont typeface="Arial" pitchFamily="34" charset="0"/>
              <a:buChar char="•"/>
            </a:pPr>
            <a:r>
              <a:rPr lang="en-US" sz="2400" dirty="0" smtClean="0"/>
              <a:t>Start by looking at whether an existing product can be used, then consider modifying an existing product to meet requirements, and only consider new products or unique arrangements as a last resort.</a:t>
            </a:r>
          </a:p>
          <a:p>
            <a:pPr algn="just">
              <a:buFont typeface="Arial" pitchFamily="34" charset="0"/>
              <a:buChar char="•"/>
            </a:pPr>
            <a:endParaRPr lang="en-US" sz="2400" dirty="0" smtClean="0"/>
          </a:p>
          <a:p>
            <a:pPr algn="just">
              <a:buFont typeface="Arial" pitchFamily="34" charset="0"/>
              <a:buChar char="•"/>
            </a:pPr>
            <a:r>
              <a:rPr lang="en-US" sz="2400" dirty="0" smtClean="0"/>
              <a:t>Banks may be eager to force enterprises to use newer products, but </a:t>
            </a:r>
            <a:r>
              <a:rPr lang="en-US" sz="2400" dirty="0" smtClean="0"/>
              <a:t>be aware they are </a:t>
            </a:r>
            <a:r>
              <a:rPr lang="en-US" sz="2400" dirty="0" smtClean="0"/>
              <a:t>less likely to be familiar or comfortable with these mechanisms</a:t>
            </a:r>
            <a:r>
              <a:rPr lang="en-US" sz="2000" dirty="0" smtClean="0"/>
              <a:t>.</a:t>
            </a:r>
            <a:endParaRPr lang="el-GR" sz="2000" dirty="0"/>
          </a:p>
        </p:txBody>
      </p:sp>
      <p:sp>
        <p:nvSpPr>
          <p:cNvPr id="4" name="3 - Θέση αριθμού διαφάνειας"/>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2400" b="1" dirty="0" smtClean="0">
                <a:solidFill>
                  <a:srgbClr val="0B0AFD"/>
                </a:solidFill>
              </a:rPr>
              <a:t>Working with banks</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4774</TotalTime>
  <Words>1135</Words>
  <Application>Microsoft Office PowerPoint</Application>
  <PresentationFormat>Custom</PresentationFormat>
  <Paragraphs>128</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1557</vt:lpstr>
      <vt:lpstr>Module No 3: Financial management in micro-enterprises</vt:lpstr>
      <vt:lpstr>Working with banks </vt:lpstr>
      <vt:lpstr>Working with banks </vt:lpstr>
      <vt:lpstr>Working with banks </vt:lpstr>
      <vt:lpstr>Working with banks </vt:lpstr>
      <vt:lpstr>Working with banks </vt:lpstr>
      <vt:lpstr>Working with banks </vt:lpstr>
      <vt:lpstr>Building relationships</vt:lpstr>
      <vt:lpstr>Working with banks </vt:lpstr>
      <vt:lpstr>Working with banks </vt:lpstr>
      <vt:lpstr>Working with banks </vt:lpstr>
      <vt:lpstr>Working with banks </vt:lpstr>
      <vt:lpstr>Working with banks </vt:lpstr>
      <vt:lpstr>Working with banks </vt:lpstr>
      <vt:lpstr>Working with banks </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xxx: xxxxx</dc:title>
  <dc:creator>user</dc:creator>
  <cp:lastModifiedBy>irl</cp:lastModifiedBy>
  <cp:revision>80</cp:revision>
  <cp:lastPrinted>2017-05-04T12:44:09Z</cp:lastPrinted>
  <dcterms:created xsi:type="dcterms:W3CDTF">2016-01-12T16:45:47Z</dcterms:created>
  <dcterms:modified xsi:type="dcterms:W3CDTF">2017-10-31T12:44:12Z</dcterms:modified>
</cp:coreProperties>
</file>