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4"/>
  </p:notesMasterIdLst>
  <p:handoutMasterIdLst>
    <p:handoutMasterId r:id="rId25"/>
  </p:handoutMasterIdLst>
  <p:sldIdLst>
    <p:sldId id="378" r:id="rId2"/>
    <p:sldId id="396" r:id="rId3"/>
    <p:sldId id="407" r:id="rId4"/>
    <p:sldId id="380" r:id="rId5"/>
    <p:sldId id="381" r:id="rId6"/>
    <p:sldId id="409" r:id="rId7"/>
    <p:sldId id="408" r:id="rId8"/>
    <p:sldId id="410" r:id="rId9"/>
    <p:sldId id="411" r:id="rId10"/>
    <p:sldId id="412" r:id="rId11"/>
    <p:sldId id="413" r:id="rId12"/>
    <p:sldId id="414" r:id="rId13"/>
    <p:sldId id="415" r:id="rId14"/>
    <p:sldId id="426" r:id="rId15"/>
    <p:sldId id="419" r:id="rId16"/>
    <p:sldId id="427" r:id="rId17"/>
    <p:sldId id="421" r:id="rId18"/>
    <p:sldId id="422" r:id="rId19"/>
    <p:sldId id="423" r:id="rId20"/>
    <p:sldId id="424" r:id="rId21"/>
    <p:sldId id="425" r:id="rId22"/>
    <p:sldId id="394" r:id="rId23"/>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336600"/>
    <a:srgbClr val="0B0AFD"/>
    <a:srgbClr val="003366"/>
    <a:srgbClr val="000066"/>
    <a:srgbClr val="CC6600"/>
    <a:srgbClr val="FFFFCC"/>
    <a:srgbClr val="FF9900"/>
    <a:srgbClr val="333300"/>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4" autoAdjust="0"/>
    <p:restoredTop sz="94974" autoAdjust="0"/>
  </p:normalViewPr>
  <p:slideViewPr>
    <p:cSldViewPr snapToGrid="0">
      <p:cViewPr varScale="1">
        <p:scale>
          <a:sx n="73" d="100"/>
          <a:sy n="73" d="100"/>
        </p:scale>
        <p:origin x="558" y="60"/>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3" d="100"/>
          <a:sy n="73" d="100"/>
        </p:scale>
        <p:origin x="-219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19/12/2017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19/12/2017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C32040-C673-4847-85B2-F02BBACC37FD}" type="slidenum">
              <a:rPr lang="en-GB"/>
              <a:pPr/>
              <a:t>15</a:t>
            </a:fld>
            <a:endParaRPr lang="en-GB"/>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C32040-C673-4847-85B2-F02BBACC37FD}" type="slidenum">
              <a:rPr lang="en-GB"/>
              <a:pPr/>
              <a:t>16</a:t>
            </a:fld>
            <a:endParaRPr lang="en-GB"/>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D572AB-7368-4B04-B268-35B023A3946F}" type="slidenum">
              <a:rPr lang="en-GB"/>
              <a:pPr/>
              <a:t>17</a:t>
            </a:fld>
            <a:endParaRPr lang="en-GB"/>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9C78A0-0DC9-4AA2-BA9D-ACF9AC55955C}" type="slidenum">
              <a:rPr lang="en-GB"/>
              <a:pPr/>
              <a:t>18</a:t>
            </a:fld>
            <a:endParaRPr lang="en-GB"/>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0B9759-8828-4D20-B92B-B5D51D14BEAB}" type="slidenum">
              <a:rPr lang="en-GB"/>
              <a:pPr/>
              <a:t>19</a:t>
            </a:fld>
            <a:endParaRPr lang="en-GB"/>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A9C492-7EE6-48B4-BB63-B99868DFF82D}" type="slidenum">
              <a:rPr lang="en-GB"/>
              <a:pPr/>
              <a:t>20</a:t>
            </a:fld>
            <a:endParaRPr lang="en-GB"/>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52767D-F8CE-49C5-B8D8-D1A5BE720A86}" type="slidenum">
              <a:rPr lang="en-GB"/>
              <a:pPr/>
              <a:t>21</a:t>
            </a:fld>
            <a:endParaRPr lang="en-GB"/>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smtClean="0"/>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smtClean="0"/>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smtClean="0"/>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smtClean="0"/>
              <a:t>Modulo N </a:t>
            </a:r>
            <a:r>
              <a:rPr lang="en-US" sz="2800" b="1" dirty="0" smtClean="0">
                <a:solidFill>
                  <a:schemeClr val="tx1"/>
                </a:solidFill>
              </a:rPr>
              <a:t>3: </a:t>
            </a:r>
            <a:r>
              <a:rPr lang="en-US" sz="2800" b="1" dirty="0" smtClean="0">
                <a:solidFill>
                  <a:srgbClr val="336600"/>
                </a:solidFill>
              </a:rPr>
              <a:t>Gestione </a:t>
            </a:r>
            <a:r>
              <a:rPr lang="en-US" sz="2800" b="1" dirty="0" err="1" smtClean="0">
                <a:solidFill>
                  <a:srgbClr val="336600"/>
                </a:solidFill>
              </a:rPr>
              <a:t>Finanziaria</a:t>
            </a:r>
            <a:r>
              <a:rPr lang="en-US" sz="2800" b="1" dirty="0" smtClean="0">
                <a:solidFill>
                  <a:srgbClr val="336600"/>
                </a:solidFill>
              </a:rPr>
              <a:t> </a:t>
            </a:r>
            <a:r>
              <a:rPr lang="en-US" sz="2800" b="1" dirty="0" err="1" smtClean="0">
                <a:solidFill>
                  <a:srgbClr val="336600"/>
                </a:solidFill>
              </a:rPr>
              <a:t>nelle</a:t>
            </a:r>
            <a:r>
              <a:rPr lang="en-US" sz="2800" b="1" dirty="0" smtClean="0">
                <a:solidFill>
                  <a:srgbClr val="336600"/>
                </a:solidFill>
              </a:rPr>
              <a:t> micro </a:t>
            </a:r>
            <a:r>
              <a:rPr lang="en-US" sz="2800" b="1" dirty="0" err="1" smtClean="0">
                <a:solidFill>
                  <a:srgbClr val="336600"/>
                </a:solidFill>
              </a:rPr>
              <a:t>imprese</a:t>
            </a:r>
            <a:r>
              <a:rPr lang="en-US" sz="2800" b="1" dirty="0" smtClean="0">
                <a:solidFill>
                  <a:srgbClr val="336600"/>
                </a:solidFill>
              </a:rPr>
              <a:t>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US" dirty="0" err="1" smtClean="0"/>
              <a:t>Elaborato</a:t>
            </a:r>
            <a:r>
              <a:rPr lang="en-US" dirty="0" smtClean="0"/>
              <a:t> dal </a:t>
            </a:r>
            <a:r>
              <a:rPr lang="en-US" dirty="0" err="1" smtClean="0"/>
              <a:t>Consorzio</a:t>
            </a:r>
            <a:r>
              <a:rPr lang="en-US" dirty="0" smtClean="0"/>
              <a:t> di </a:t>
            </a:r>
            <a:r>
              <a:rPr lang="en-US" dirty="0" err="1" smtClean="0"/>
              <a:t>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Rectangle 3"/>
          <p:cNvSpPr>
            <a:spLocks noGrp="1" noChangeArrowheads="1"/>
          </p:cNvSpPr>
          <p:nvPr>
            <p:ph idx="1"/>
          </p:nvPr>
        </p:nvSpPr>
        <p:spPr/>
        <p:txBody>
          <a:bodyPr/>
          <a:lstStyle/>
          <a:p>
            <a:pPr marL="0" indent="0">
              <a:buNone/>
            </a:pPr>
            <a:r>
              <a:rPr lang="en-GB" b="1" dirty="0" smtClean="0">
                <a:solidFill>
                  <a:srgbClr val="C00000"/>
                </a:solidFill>
                <a:latin typeface="+mj-lt"/>
                <a:ea typeface="+mj-ea"/>
                <a:cs typeface="+mj-cs"/>
              </a:rPr>
              <a:t>Le </a:t>
            </a:r>
            <a:r>
              <a:rPr lang="en-GB" b="1" dirty="0" err="1" smtClean="0">
                <a:solidFill>
                  <a:srgbClr val="C00000"/>
                </a:solidFill>
                <a:latin typeface="+mj-lt"/>
                <a:ea typeface="+mj-ea"/>
                <a:cs typeface="+mj-cs"/>
              </a:rPr>
              <a:t>tue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entrate</a:t>
            </a:r>
            <a:r>
              <a:rPr lang="en-GB" b="1" dirty="0" smtClean="0">
                <a:solidFill>
                  <a:srgbClr val="C00000"/>
                </a:solidFill>
                <a:latin typeface="+mj-lt"/>
                <a:ea typeface="+mj-ea"/>
                <a:cs typeface="+mj-cs"/>
              </a:rPr>
              <a:t> (Cash Inflows)</a:t>
            </a:r>
          </a:p>
          <a:p>
            <a:pPr marL="0" indent="0">
              <a:buNone/>
            </a:pPr>
            <a:endParaRPr lang="en-GB" b="1" dirty="0" smtClean="0">
              <a:solidFill>
                <a:srgbClr val="C00000"/>
              </a:solidFill>
              <a:latin typeface="+mj-lt"/>
              <a:ea typeface="+mj-ea"/>
              <a:cs typeface="+mj-cs"/>
            </a:endParaRPr>
          </a:p>
          <a:p>
            <a:r>
              <a:rPr lang="en-GB" sz="2800" dirty="0" err="1" smtClean="0"/>
              <a:t>Investimenti</a:t>
            </a:r>
            <a:endParaRPr lang="en-GB" sz="2800" dirty="0" smtClean="0"/>
          </a:p>
          <a:p>
            <a:r>
              <a:rPr lang="en-GB" sz="2800" dirty="0" err="1" smtClean="0"/>
              <a:t>Vendita</a:t>
            </a:r>
            <a:r>
              <a:rPr lang="en-GB" sz="2800" dirty="0" smtClean="0"/>
              <a:t> di </a:t>
            </a:r>
            <a:r>
              <a:rPr lang="en-GB" sz="2800" dirty="0" err="1" smtClean="0"/>
              <a:t>beni</a:t>
            </a:r>
            <a:endParaRPr lang="en-GB" sz="2800" dirty="0" smtClean="0"/>
          </a:p>
          <a:p>
            <a:r>
              <a:rPr lang="en-GB" sz="2800" dirty="0" err="1" smtClean="0"/>
              <a:t>Abbonamento</a:t>
            </a:r>
            <a:r>
              <a:rPr lang="en-GB" sz="2800" dirty="0" smtClean="0"/>
              <a:t> </a:t>
            </a:r>
            <a:r>
              <a:rPr lang="en-GB" sz="2800" dirty="0" err="1" smtClean="0"/>
              <a:t>ai</a:t>
            </a:r>
            <a:r>
              <a:rPr lang="en-GB" sz="2800" dirty="0" smtClean="0"/>
              <a:t> </a:t>
            </a:r>
            <a:r>
              <a:rPr lang="en-GB" sz="2800" dirty="0" err="1" smtClean="0"/>
              <a:t>servizi</a:t>
            </a:r>
            <a:endParaRPr lang="en-GB" sz="2800" dirty="0" smtClean="0"/>
          </a:p>
          <a:p>
            <a:r>
              <a:rPr lang="en-GB" sz="2800" dirty="0" err="1" smtClean="0"/>
              <a:t>Vendita</a:t>
            </a:r>
            <a:r>
              <a:rPr lang="en-GB" sz="2800" dirty="0" smtClean="0"/>
              <a:t> </a:t>
            </a:r>
            <a:r>
              <a:rPr lang="en-GB" sz="2800" dirty="0" err="1" smtClean="0"/>
              <a:t>dei</a:t>
            </a:r>
            <a:r>
              <a:rPr lang="en-GB" sz="2800" dirty="0" smtClean="0"/>
              <a:t> </a:t>
            </a:r>
            <a:r>
              <a:rPr lang="en-GB" sz="2800" dirty="0" err="1" smtClean="0"/>
              <a:t>diritti</a:t>
            </a:r>
            <a:r>
              <a:rPr lang="en-GB" sz="2800" dirty="0" smtClean="0"/>
              <a:t> di </a:t>
            </a:r>
            <a:r>
              <a:rPr lang="en-GB" sz="2800" dirty="0" err="1" smtClean="0"/>
              <a:t>Proprietà</a:t>
            </a:r>
            <a:r>
              <a:rPr lang="en-GB" sz="2800" dirty="0" smtClean="0"/>
              <a:t> </a:t>
            </a:r>
            <a:r>
              <a:rPr lang="en-GB" sz="2800" dirty="0" err="1" smtClean="0"/>
              <a:t>Intellettuale</a:t>
            </a:r>
            <a:endParaRPr lang="en-GB" sz="2800" dirty="0" smtClean="0"/>
          </a:p>
          <a:p>
            <a:r>
              <a:rPr lang="en-GB" sz="2800" dirty="0" err="1" smtClean="0"/>
              <a:t>Denaro</a:t>
            </a:r>
            <a:r>
              <a:rPr lang="en-GB" sz="2800" dirty="0" smtClean="0"/>
              <a:t> </a:t>
            </a:r>
            <a:r>
              <a:rPr lang="en-GB" sz="2800" dirty="0" err="1" smtClean="0"/>
              <a:t>dalle</a:t>
            </a:r>
            <a:r>
              <a:rPr lang="en-GB" sz="2800" dirty="0" smtClean="0"/>
              <a:t> royalties</a:t>
            </a:r>
          </a:p>
          <a:p>
            <a:pPr>
              <a:buNone/>
            </a:pPr>
            <a:endParaRPr lang="en-US" sz="2800" dirty="0"/>
          </a:p>
        </p:txBody>
      </p:sp>
      <p:sp>
        <p:nvSpPr>
          <p:cNvPr id="7" name="Footer Placeholder 3"/>
          <p:cNvSpPr txBox="1">
            <a:spLocks/>
          </p:cNvSpPr>
          <p:nvPr/>
        </p:nvSpPr>
        <p:spPr bwMode="auto">
          <a:xfrm>
            <a:off x="7459308" y="5639157"/>
            <a:ext cx="4380181" cy="61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Rectangle 3"/>
          <p:cNvSpPr>
            <a:spLocks noGrp="1" noChangeArrowheads="1"/>
          </p:cNvSpPr>
          <p:nvPr>
            <p:ph idx="1"/>
          </p:nvPr>
        </p:nvSpPr>
        <p:spPr/>
        <p:txBody>
          <a:bodyPr/>
          <a:lstStyle/>
          <a:p>
            <a:pPr marL="0" indent="0">
              <a:buNone/>
            </a:pPr>
            <a:r>
              <a:rPr lang="en-GB" b="1" dirty="0" err="1" smtClean="0">
                <a:solidFill>
                  <a:srgbClr val="C00000"/>
                </a:solidFill>
                <a:latin typeface="+mj-lt"/>
                <a:ea typeface="+mj-ea"/>
                <a:cs typeface="+mj-cs"/>
              </a:rPr>
              <a:t>Analisi</a:t>
            </a:r>
            <a:r>
              <a:rPr lang="en-GB" b="1" dirty="0" smtClean="0">
                <a:solidFill>
                  <a:srgbClr val="C00000"/>
                </a:solidFill>
                <a:latin typeface="+mj-lt"/>
                <a:ea typeface="+mj-ea"/>
                <a:cs typeface="+mj-cs"/>
              </a:rPr>
              <a:t> del Break even</a:t>
            </a:r>
          </a:p>
          <a:p>
            <a:r>
              <a:rPr lang="en-GB" dirty="0" err="1" smtClean="0"/>
              <a:t>Quantità</a:t>
            </a:r>
            <a:r>
              <a:rPr lang="en-GB" dirty="0" smtClean="0"/>
              <a:t> di </a:t>
            </a:r>
            <a:r>
              <a:rPr lang="en-GB" dirty="0" err="1" smtClean="0"/>
              <a:t>prodotto</a:t>
            </a:r>
            <a:r>
              <a:rPr lang="en-GB" dirty="0" smtClean="0"/>
              <a:t> </a:t>
            </a:r>
            <a:r>
              <a:rPr lang="en-GB" dirty="0" err="1" smtClean="0"/>
              <a:t>venduto</a:t>
            </a:r>
            <a:r>
              <a:rPr lang="en-GB" dirty="0" smtClean="0"/>
              <a:t> </a:t>
            </a:r>
            <a:r>
              <a:rPr lang="en-GB" dirty="0" err="1" smtClean="0"/>
              <a:t>necessaria</a:t>
            </a:r>
            <a:r>
              <a:rPr lang="en-GB" dirty="0" smtClean="0"/>
              <a:t> a </a:t>
            </a:r>
            <a:r>
              <a:rPr lang="en-GB" dirty="0" err="1" smtClean="0"/>
              <a:t>coprire</a:t>
            </a:r>
            <a:r>
              <a:rPr lang="en-GB" dirty="0" smtClean="0"/>
              <a:t> i </a:t>
            </a:r>
            <a:r>
              <a:rPr lang="en-GB" dirty="0" err="1" smtClean="0"/>
              <a:t>costi</a:t>
            </a:r>
            <a:r>
              <a:rPr lang="en-GB" dirty="0" smtClean="0"/>
              <a:t> = Break even point (</a:t>
            </a:r>
            <a:r>
              <a:rPr lang="en-GB" dirty="0" err="1" smtClean="0"/>
              <a:t>Punto</a:t>
            </a:r>
            <a:r>
              <a:rPr lang="en-GB" dirty="0" smtClean="0"/>
              <a:t> di </a:t>
            </a:r>
            <a:r>
              <a:rPr lang="en-GB" dirty="0" err="1" smtClean="0"/>
              <a:t>pareggio</a:t>
            </a:r>
            <a:r>
              <a:rPr lang="en-GB" dirty="0" smtClean="0"/>
              <a:t>)</a:t>
            </a:r>
          </a:p>
          <a:p>
            <a:r>
              <a:rPr lang="en-GB" dirty="0" err="1" smtClean="0"/>
              <a:t>Costi</a:t>
            </a:r>
            <a:r>
              <a:rPr lang="en-GB" dirty="0" smtClean="0"/>
              <a:t> </a:t>
            </a:r>
            <a:r>
              <a:rPr lang="en-GB" dirty="0" err="1" smtClean="0"/>
              <a:t>variabili</a:t>
            </a:r>
            <a:r>
              <a:rPr lang="en-GB" dirty="0" smtClean="0"/>
              <a:t>: </a:t>
            </a:r>
            <a:r>
              <a:rPr lang="en-GB" dirty="0" err="1" smtClean="0"/>
              <a:t>variano</a:t>
            </a:r>
            <a:r>
              <a:rPr lang="en-GB" dirty="0" smtClean="0"/>
              <a:t> in </a:t>
            </a:r>
            <a:r>
              <a:rPr lang="en-GB" dirty="0" err="1" smtClean="0"/>
              <a:t>rapporto</a:t>
            </a:r>
            <a:r>
              <a:rPr lang="en-GB" dirty="0" smtClean="0"/>
              <a:t> </a:t>
            </a:r>
            <a:r>
              <a:rPr lang="en-GB" dirty="0" err="1" smtClean="0"/>
              <a:t>alla</a:t>
            </a:r>
            <a:r>
              <a:rPr lang="en-GB" dirty="0" smtClean="0"/>
              <a:t> </a:t>
            </a:r>
            <a:r>
              <a:rPr lang="en-GB" dirty="0" err="1" smtClean="0"/>
              <a:t>produzione</a:t>
            </a:r>
            <a:r>
              <a:rPr lang="en-GB" dirty="0" smtClean="0"/>
              <a:t> </a:t>
            </a:r>
          </a:p>
          <a:p>
            <a:pPr>
              <a:buNone/>
            </a:pPr>
            <a:r>
              <a:rPr lang="en-GB" dirty="0" smtClean="0"/>
              <a:t>   </a:t>
            </a:r>
            <a:r>
              <a:rPr lang="en-GB" dirty="0" err="1" smtClean="0"/>
              <a:t>es</a:t>
            </a:r>
            <a:r>
              <a:rPr lang="en-GB" dirty="0" smtClean="0"/>
              <a:t>. le </a:t>
            </a:r>
            <a:r>
              <a:rPr lang="en-GB" dirty="0" err="1" smtClean="0"/>
              <a:t>materie</a:t>
            </a:r>
            <a:r>
              <a:rPr lang="en-GB" dirty="0" smtClean="0"/>
              <a:t> prime</a:t>
            </a:r>
          </a:p>
          <a:p>
            <a:r>
              <a:rPr lang="en-GB" dirty="0" err="1" smtClean="0"/>
              <a:t>Costi</a:t>
            </a:r>
            <a:r>
              <a:rPr lang="en-GB" dirty="0" smtClean="0"/>
              <a:t> </a:t>
            </a:r>
            <a:r>
              <a:rPr lang="en-GB" dirty="0" err="1" smtClean="0"/>
              <a:t>fissi</a:t>
            </a:r>
            <a:r>
              <a:rPr lang="en-GB" dirty="0" smtClean="0"/>
              <a:t>: non </a:t>
            </a:r>
            <a:r>
              <a:rPr lang="en-GB" dirty="0" err="1" smtClean="0"/>
              <a:t>subiscono</a:t>
            </a:r>
            <a:r>
              <a:rPr lang="en-GB" dirty="0" smtClean="0"/>
              <a:t> </a:t>
            </a:r>
            <a:r>
              <a:rPr lang="en-GB" dirty="0" err="1" smtClean="0"/>
              <a:t>variazioni</a:t>
            </a:r>
            <a:r>
              <a:rPr lang="en-GB" dirty="0" smtClean="0"/>
              <a:t> </a:t>
            </a:r>
          </a:p>
          <a:p>
            <a:pPr>
              <a:buNone/>
            </a:pPr>
            <a:r>
              <a:rPr lang="en-GB" dirty="0" smtClean="0"/>
              <a:t>   </a:t>
            </a:r>
            <a:r>
              <a:rPr lang="en-GB" dirty="0" err="1" smtClean="0"/>
              <a:t>es</a:t>
            </a:r>
            <a:r>
              <a:rPr lang="en-GB" dirty="0" smtClean="0"/>
              <a:t>. </a:t>
            </a:r>
            <a:r>
              <a:rPr lang="en-GB" dirty="0" err="1" smtClean="0"/>
              <a:t>affitto</a:t>
            </a:r>
            <a:r>
              <a:rPr lang="en-GB" dirty="0" smtClean="0"/>
              <a:t>, </a:t>
            </a:r>
            <a:r>
              <a:rPr lang="en-GB" dirty="0" err="1" smtClean="0"/>
              <a:t>stipendi</a:t>
            </a:r>
            <a:r>
              <a:rPr lang="en-GB" dirty="0" smtClean="0"/>
              <a:t> </a:t>
            </a:r>
          </a:p>
          <a:p>
            <a:r>
              <a:rPr lang="en-GB" dirty="0" smtClean="0"/>
              <a:t>I </a:t>
            </a:r>
            <a:r>
              <a:rPr lang="en-GB" dirty="0" err="1" smtClean="0"/>
              <a:t>costi</a:t>
            </a:r>
            <a:r>
              <a:rPr lang="en-GB" dirty="0" smtClean="0"/>
              <a:t> </a:t>
            </a:r>
            <a:r>
              <a:rPr lang="en-GB" dirty="0" err="1" smtClean="0"/>
              <a:t>fissi</a:t>
            </a:r>
            <a:r>
              <a:rPr lang="en-GB" dirty="0" smtClean="0"/>
              <a:t> per </a:t>
            </a:r>
            <a:r>
              <a:rPr lang="en-GB" dirty="0" err="1" smtClean="0"/>
              <a:t>unità</a:t>
            </a:r>
            <a:r>
              <a:rPr lang="en-GB" dirty="0" smtClean="0"/>
              <a:t> </a:t>
            </a:r>
            <a:r>
              <a:rPr lang="en-GB" dirty="0" err="1" smtClean="0"/>
              <a:t>diminuiscono</a:t>
            </a:r>
            <a:r>
              <a:rPr lang="en-GB" dirty="0" smtClean="0"/>
              <a:t> </a:t>
            </a:r>
            <a:r>
              <a:rPr lang="en-GB" dirty="0" err="1" smtClean="0"/>
              <a:t>quando</a:t>
            </a:r>
            <a:r>
              <a:rPr lang="en-GB" dirty="0" smtClean="0"/>
              <a:t> </a:t>
            </a:r>
            <a:r>
              <a:rPr lang="en-GB" dirty="0" err="1" smtClean="0"/>
              <a:t>aumenta</a:t>
            </a:r>
            <a:r>
              <a:rPr lang="en-GB" dirty="0" smtClean="0"/>
              <a:t> </a:t>
            </a:r>
            <a:r>
              <a:rPr lang="en-GB" dirty="0" err="1" smtClean="0"/>
              <a:t>il</a:t>
            </a:r>
            <a:r>
              <a:rPr lang="en-GB" dirty="0" smtClean="0"/>
              <a:t> </a:t>
            </a:r>
            <a:r>
              <a:rPr lang="en-GB" dirty="0" err="1" smtClean="0"/>
              <a:t>livello</a:t>
            </a:r>
            <a:r>
              <a:rPr lang="en-GB" dirty="0" smtClean="0"/>
              <a:t> di </a:t>
            </a:r>
            <a:r>
              <a:rPr lang="en-GB" dirty="0" err="1" smtClean="0"/>
              <a:t>attività</a:t>
            </a:r>
            <a:r>
              <a:rPr lang="en-GB" dirty="0" smtClean="0"/>
              <a:t> (</a:t>
            </a:r>
            <a:r>
              <a:rPr lang="en-GB" dirty="0" err="1" smtClean="0"/>
              <a:t>produzione</a:t>
            </a:r>
            <a:r>
              <a:rPr lang="en-GB" dirty="0" smtClean="0"/>
              <a:t> di </a:t>
            </a:r>
            <a:r>
              <a:rPr lang="en-GB" dirty="0" err="1" smtClean="0"/>
              <a:t>prododtti</a:t>
            </a:r>
            <a:r>
              <a:rPr lang="en-GB" dirty="0" smtClean="0"/>
              <a:t>)</a:t>
            </a:r>
            <a:endParaRPr lang="en-US" dirty="0" smtClean="0"/>
          </a:p>
          <a:p>
            <a:pPr marL="0" indent="0">
              <a:buNone/>
            </a:pPr>
            <a:endParaRPr lang="en-GB" b="1" dirty="0" smtClean="0">
              <a:solidFill>
                <a:srgbClr val="C00000"/>
              </a:solidFill>
              <a:latin typeface="+mj-lt"/>
              <a:ea typeface="+mj-ea"/>
              <a:cs typeface="+mj-cs"/>
            </a:endParaRPr>
          </a:p>
          <a:p>
            <a:pPr marL="0" indent="0">
              <a:buNone/>
            </a:pPr>
            <a:endParaRPr lang="en-GB" b="1" dirty="0" smtClean="0">
              <a:solidFill>
                <a:srgbClr val="C00000"/>
              </a:solidFill>
              <a:latin typeface="+mj-lt"/>
              <a:ea typeface="+mj-ea"/>
              <a:cs typeface="+mj-cs"/>
            </a:endParaRPr>
          </a:p>
        </p:txBody>
      </p:sp>
      <p:sp>
        <p:nvSpPr>
          <p:cNvPr id="7" name="Footer Placeholder 3"/>
          <p:cNvSpPr txBox="1">
            <a:spLocks/>
          </p:cNvSpPr>
          <p:nvPr/>
        </p:nvSpPr>
        <p:spPr bwMode="auto">
          <a:xfrm>
            <a:off x="7459308" y="5639157"/>
            <a:ext cx="4380181" cy="61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Rectangle 3"/>
          <p:cNvSpPr>
            <a:spLocks noGrp="1" noChangeArrowheads="1"/>
          </p:cNvSpPr>
          <p:nvPr>
            <p:ph idx="1"/>
          </p:nvPr>
        </p:nvSpPr>
        <p:spPr>
          <a:xfrm>
            <a:off x="714909" y="1074210"/>
            <a:ext cx="10972800" cy="717520"/>
          </a:xfrm>
        </p:spPr>
        <p:txBody>
          <a:bodyPr/>
          <a:lstStyle/>
          <a:p>
            <a:pPr marL="0" indent="0">
              <a:buNone/>
            </a:pPr>
            <a:r>
              <a:rPr lang="en-GB" b="1" dirty="0" smtClean="0">
                <a:solidFill>
                  <a:srgbClr val="C00000"/>
                </a:solidFill>
                <a:latin typeface="+mj-lt"/>
                <a:ea typeface="+mj-ea"/>
                <a:cs typeface="+mj-cs"/>
              </a:rPr>
              <a:t>Working Capital Cycle (</a:t>
            </a:r>
            <a:r>
              <a:rPr lang="en-GB" b="1" dirty="0" err="1" smtClean="0">
                <a:solidFill>
                  <a:srgbClr val="C00000"/>
                </a:solidFill>
                <a:latin typeface="+mj-lt"/>
                <a:ea typeface="+mj-ea"/>
                <a:cs typeface="+mj-cs"/>
              </a:rPr>
              <a:t>Capitale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Circolante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Netto</a:t>
            </a:r>
            <a:r>
              <a:rPr lang="en-GB" b="1" dirty="0" smtClean="0">
                <a:solidFill>
                  <a:srgbClr val="C00000"/>
                </a:solidFill>
                <a:latin typeface="+mj-lt"/>
                <a:ea typeface="+mj-ea"/>
                <a:cs typeface="+mj-cs"/>
              </a:rPr>
              <a:t>)</a:t>
            </a:r>
          </a:p>
          <a:p>
            <a:pPr marL="0" indent="0">
              <a:buNone/>
            </a:pPr>
            <a:endParaRPr lang="en-GB" b="1" dirty="0" smtClean="0">
              <a:solidFill>
                <a:srgbClr val="C00000"/>
              </a:solidFill>
              <a:latin typeface="+mj-lt"/>
              <a:ea typeface="+mj-ea"/>
              <a:cs typeface="+mj-cs"/>
            </a:endParaRPr>
          </a:p>
          <a:p>
            <a:pPr marL="0" indent="0">
              <a:buNone/>
            </a:pPr>
            <a:endParaRPr lang="en-GB" b="1" dirty="0" smtClean="0">
              <a:solidFill>
                <a:srgbClr val="C00000"/>
              </a:solidFill>
              <a:latin typeface="+mj-lt"/>
              <a:ea typeface="+mj-ea"/>
              <a:cs typeface="+mj-cs"/>
            </a:endParaRPr>
          </a:p>
        </p:txBody>
      </p:sp>
      <p:sp>
        <p:nvSpPr>
          <p:cNvPr id="7" name="Footer Placeholder 3"/>
          <p:cNvSpPr txBox="1">
            <a:spLocks/>
          </p:cNvSpPr>
          <p:nvPr/>
        </p:nvSpPr>
        <p:spPr bwMode="auto">
          <a:xfrm>
            <a:off x="7459308" y="5639157"/>
            <a:ext cx="4380181" cy="61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19" name="Group 3"/>
          <p:cNvGrpSpPr>
            <a:grpSpLocks/>
          </p:cNvGrpSpPr>
          <p:nvPr/>
        </p:nvGrpSpPr>
        <p:grpSpPr bwMode="auto">
          <a:xfrm>
            <a:off x="1524000" y="1724891"/>
            <a:ext cx="8616952" cy="4292600"/>
            <a:chOff x="768" y="985"/>
            <a:chExt cx="4071" cy="2704"/>
          </a:xfrm>
        </p:grpSpPr>
        <p:sp>
          <p:nvSpPr>
            <p:cNvPr id="20" name="Oval 4"/>
            <p:cNvSpPr>
              <a:spLocks noChangeArrowheads="1"/>
            </p:cNvSpPr>
            <p:nvPr/>
          </p:nvSpPr>
          <p:spPr bwMode="auto">
            <a:xfrm>
              <a:off x="1152" y="1104"/>
              <a:ext cx="3552" cy="2544"/>
            </a:xfrm>
            <a:prstGeom prst="ellipse">
              <a:avLst/>
            </a:prstGeom>
            <a:noFill/>
            <a:ln w="19050">
              <a:solidFill>
                <a:schemeClr val="tx1"/>
              </a:solidFill>
              <a:round/>
              <a:headEnd/>
              <a:tailEnd/>
            </a:ln>
            <a:effectLst/>
          </p:spPr>
          <p:txBody>
            <a:bodyPr wrap="none" anchor="ctr"/>
            <a:lstStyle/>
            <a:p>
              <a:pPr algn="ctr" eaLnBrk="0" hangingPunct="0"/>
              <a:endParaRPr lang="en-US">
                <a:latin typeface="Arial" charset="0"/>
              </a:endParaRPr>
            </a:p>
          </p:txBody>
        </p:sp>
        <p:sp>
          <p:nvSpPr>
            <p:cNvPr id="21" name="Text Box 5"/>
            <p:cNvSpPr txBox="1">
              <a:spLocks noChangeArrowheads="1"/>
            </p:cNvSpPr>
            <p:nvPr/>
          </p:nvSpPr>
          <p:spPr bwMode="auto">
            <a:xfrm>
              <a:off x="2582" y="985"/>
              <a:ext cx="445"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Denaro</a:t>
              </a:r>
              <a:endParaRPr lang="en-GB" dirty="0">
                <a:latin typeface="Arial" charset="0"/>
              </a:endParaRPr>
            </a:p>
          </p:txBody>
        </p:sp>
        <p:sp>
          <p:nvSpPr>
            <p:cNvPr id="22" name="Text Box 6"/>
            <p:cNvSpPr txBox="1">
              <a:spLocks noChangeArrowheads="1"/>
            </p:cNvSpPr>
            <p:nvPr/>
          </p:nvSpPr>
          <p:spPr bwMode="auto">
            <a:xfrm>
              <a:off x="3696" y="1296"/>
              <a:ext cx="469"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Acquisti</a:t>
              </a:r>
              <a:endParaRPr lang="en-GB" dirty="0">
                <a:latin typeface="Arial" charset="0"/>
              </a:endParaRPr>
            </a:p>
          </p:txBody>
        </p:sp>
        <p:sp>
          <p:nvSpPr>
            <p:cNvPr id="23" name="Text Box 7"/>
            <p:cNvSpPr txBox="1">
              <a:spLocks noChangeArrowheads="1"/>
            </p:cNvSpPr>
            <p:nvPr/>
          </p:nvSpPr>
          <p:spPr bwMode="auto">
            <a:xfrm>
              <a:off x="4272" y="1945"/>
              <a:ext cx="499"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Materiali</a:t>
              </a:r>
              <a:endParaRPr lang="en-GB" dirty="0">
                <a:latin typeface="Arial" charset="0"/>
              </a:endParaRPr>
            </a:p>
          </p:txBody>
        </p:sp>
        <p:sp>
          <p:nvSpPr>
            <p:cNvPr id="24" name="Text Box 8"/>
            <p:cNvSpPr txBox="1">
              <a:spLocks noChangeArrowheads="1"/>
            </p:cNvSpPr>
            <p:nvPr/>
          </p:nvSpPr>
          <p:spPr bwMode="auto">
            <a:xfrm>
              <a:off x="4176" y="2592"/>
              <a:ext cx="663" cy="407"/>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Debiti</a:t>
              </a:r>
              <a:r>
                <a:rPr lang="en-GB" dirty="0" smtClean="0">
                  <a:latin typeface="Arial" charset="0"/>
                </a:rPr>
                <a:t> verso</a:t>
              </a:r>
            </a:p>
            <a:p>
              <a:pPr eaLnBrk="0" hangingPunct="0"/>
              <a:r>
                <a:rPr lang="en-GB" dirty="0" err="1" smtClean="0">
                  <a:latin typeface="Arial" charset="0"/>
                </a:rPr>
                <a:t>creditori</a:t>
              </a:r>
              <a:endParaRPr lang="en-GB" dirty="0">
                <a:latin typeface="Arial" charset="0"/>
              </a:endParaRPr>
            </a:p>
          </p:txBody>
        </p:sp>
        <p:sp>
          <p:nvSpPr>
            <p:cNvPr id="25" name="Text Box 9"/>
            <p:cNvSpPr txBox="1">
              <a:spLocks noChangeArrowheads="1"/>
            </p:cNvSpPr>
            <p:nvPr/>
          </p:nvSpPr>
          <p:spPr bwMode="auto">
            <a:xfrm>
              <a:off x="2688" y="3456"/>
              <a:ext cx="639"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Produzione</a:t>
              </a:r>
              <a:endParaRPr lang="en-GB" dirty="0">
                <a:latin typeface="Arial" charset="0"/>
              </a:endParaRPr>
            </a:p>
          </p:txBody>
        </p:sp>
        <p:sp>
          <p:nvSpPr>
            <p:cNvPr id="26" name="Text Box 10"/>
            <p:cNvSpPr txBox="1">
              <a:spLocks noChangeArrowheads="1"/>
            </p:cNvSpPr>
            <p:nvPr/>
          </p:nvSpPr>
          <p:spPr bwMode="auto">
            <a:xfrm>
              <a:off x="1296" y="3049"/>
              <a:ext cx="687" cy="407"/>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Magazzino</a:t>
              </a:r>
              <a:r>
                <a:rPr lang="en-GB" dirty="0" smtClean="0">
                  <a:latin typeface="Arial" charset="0"/>
                </a:rPr>
                <a:t> </a:t>
              </a:r>
            </a:p>
            <a:p>
              <a:pPr eaLnBrk="0" hangingPunct="0"/>
              <a:r>
                <a:rPr lang="en-GB" dirty="0" err="1" smtClean="0">
                  <a:latin typeface="Arial" charset="0"/>
                </a:rPr>
                <a:t>Prodotti</a:t>
              </a:r>
              <a:r>
                <a:rPr lang="en-GB" dirty="0" smtClean="0">
                  <a:latin typeface="Arial" charset="0"/>
                </a:rPr>
                <a:t> </a:t>
              </a:r>
              <a:r>
                <a:rPr lang="en-GB" dirty="0" err="1" smtClean="0">
                  <a:latin typeface="Arial" charset="0"/>
                </a:rPr>
                <a:t>finiti</a:t>
              </a:r>
              <a:endParaRPr lang="en-GB" dirty="0">
                <a:latin typeface="Arial" charset="0"/>
              </a:endParaRPr>
            </a:p>
          </p:txBody>
        </p:sp>
        <p:sp>
          <p:nvSpPr>
            <p:cNvPr id="27" name="Text Box 11"/>
            <p:cNvSpPr txBox="1">
              <a:spLocks noChangeArrowheads="1"/>
            </p:cNvSpPr>
            <p:nvPr/>
          </p:nvSpPr>
          <p:spPr bwMode="auto">
            <a:xfrm>
              <a:off x="912" y="2569"/>
              <a:ext cx="451"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Vendite</a:t>
              </a:r>
              <a:endParaRPr lang="en-GB" dirty="0">
                <a:latin typeface="Arial" charset="0"/>
              </a:endParaRPr>
            </a:p>
          </p:txBody>
        </p:sp>
        <p:sp>
          <p:nvSpPr>
            <p:cNvPr id="28" name="Text Box 12"/>
            <p:cNvSpPr txBox="1">
              <a:spLocks noChangeArrowheads="1"/>
            </p:cNvSpPr>
            <p:nvPr/>
          </p:nvSpPr>
          <p:spPr bwMode="auto">
            <a:xfrm>
              <a:off x="768" y="1776"/>
              <a:ext cx="699" cy="407"/>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Crediti</a:t>
              </a:r>
              <a:r>
                <a:rPr lang="en-GB" dirty="0" smtClean="0">
                  <a:latin typeface="Arial" charset="0"/>
                </a:rPr>
                <a:t> verso</a:t>
              </a:r>
            </a:p>
            <a:p>
              <a:pPr eaLnBrk="0" hangingPunct="0"/>
              <a:r>
                <a:rPr lang="en-GB" dirty="0" err="1" smtClean="0">
                  <a:latin typeface="Arial" charset="0"/>
                </a:rPr>
                <a:t>clienti</a:t>
              </a:r>
              <a:endParaRPr lang="en-GB" dirty="0">
                <a:latin typeface="Arial" charset="0"/>
              </a:endParaRPr>
            </a:p>
          </p:txBody>
        </p:sp>
        <p:sp>
          <p:nvSpPr>
            <p:cNvPr id="29" name="Text Box 13"/>
            <p:cNvSpPr txBox="1">
              <a:spLocks noChangeArrowheads="1"/>
            </p:cNvSpPr>
            <p:nvPr/>
          </p:nvSpPr>
          <p:spPr bwMode="auto">
            <a:xfrm>
              <a:off x="1344" y="1296"/>
              <a:ext cx="427" cy="233"/>
            </a:xfrm>
            <a:prstGeom prst="rect">
              <a:avLst/>
            </a:prstGeom>
            <a:solidFill>
              <a:srgbClr val="FBFE8E"/>
            </a:solidFill>
            <a:ln w="9525">
              <a:noFill/>
              <a:miter lim="800000"/>
              <a:headEnd/>
              <a:tailEnd/>
            </a:ln>
            <a:effectLst>
              <a:outerShdw dist="107763" dir="8100000" algn="ctr" rotWithShape="0">
                <a:srgbClr val="006B61"/>
              </a:outerShdw>
            </a:effectLst>
          </p:spPr>
          <p:txBody>
            <a:bodyPr wrap="none">
              <a:spAutoFit/>
            </a:bodyPr>
            <a:lstStyle/>
            <a:p>
              <a:pPr eaLnBrk="0" hangingPunct="0"/>
              <a:r>
                <a:rPr lang="en-GB" dirty="0" err="1" smtClean="0">
                  <a:latin typeface="Arial" charset="0"/>
                </a:rPr>
                <a:t>Incassi</a:t>
              </a:r>
              <a:endParaRPr lang="en-GB" dirty="0">
                <a:latin typeface="Arial" charset="0"/>
              </a:endParaRPr>
            </a:p>
          </p:txBody>
        </p:sp>
      </p:gr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Rectangle 3"/>
          <p:cNvSpPr>
            <a:spLocks noGrp="1" noChangeArrowheads="1"/>
          </p:cNvSpPr>
          <p:nvPr>
            <p:ph idx="1"/>
          </p:nvPr>
        </p:nvSpPr>
        <p:spPr/>
        <p:txBody>
          <a:bodyPr/>
          <a:lstStyle/>
          <a:p>
            <a:pPr marL="0" indent="0">
              <a:buNone/>
            </a:pPr>
            <a:r>
              <a:rPr lang="en-GB" b="1" dirty="0" err="1" smtClean="0">
                <a:solidFill>
                  <a:srgbClr val="C00000"/>
                </a:solidFill>
                <a:latin typeface="+mj-lt"/>
                <a:ea typeface="+mj-ea"/>
                <a:cs typeface="+mj-cs"/>
              </a:rPr>
              <a:t>Tre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concetti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fondamentali</a:t>
            </a:r>
            <a:endParaRPr lang="en-GB" b="1" dirty="0" smtClean="0">
              <a:solidFill>
                <a:srgbClr val="C00000"/>
              </a:solidFill>
              <a:latin typeface="+mj-lt"/>
              <a:ea typeface="+mj-ea"/>
              <a:cs typeface="+mj-cs"/>
            </a:endParaRPr>
          </a:p>
          <a:p>
            <a:r>
              <a:rPr lang="en-US" sz="2800" b="1" dirty="0" err="1" smtClean="0"/>
              <a:t>Bilancio</a:t>
            </a:r>
            <a:r>
              <a:rPr lang="en-US" sz="2800" dirty="0" smtClean="0"/>
              <a:t> – Uno ‘snap shot’ </a:t>
            </a:r>
            <a:r>
              <a:rPr lang="en-US" sz="2800" dirty="0" err="1" smtClean="0"/>
              <a:t>della</a:t>
            </a:r>
            <a:r>
              <a:rPr lang="en-US" sz="2800" dirty="0" smtClean="0"/>
              <a:t> </a:t>
            </a:r>
            <a:r>
              <a:rPr lang="en-US" sz="2800" dirty="0" err="1" smtClean="0"/>
              <a:t>situazione</a:t>
            </a:r>
            <a:r>
              <a:rPr lang="en-US" sz="2800" dirty="0" smtClean="0"/>
              <a:t> </a:t>
            </a:r>
            <a:r>
              <a:rPr lang="en-US" sz="2800" dirty="0" err="1" smtClean="0"/>
              <a:t>finanziaria</a:t>
            </a:r>
            <a:r>
              <a:rPr lang="en-US" sz="2800" dirty="0" smtClean="0"/>
              <a:t> </a:t>
            </a:r>
            <a:r>
              <a:rPr lang="en-US" sz="2800" dirty="0" err="1" smtClean="0"/>
              <a:t>aziendale</a:t>
            </a:r>
            <a:r>
              <a:rPr lang="en-US" sz="2800" dirty="0" smtClean="0"/>
              <a:t> in un </a:t>
            </a:r>
            <a:r>
              <a:rPr lang="en-US" sz="2800" dirty="0" err="1" smtClean="0"/>
              <a:t>determinato</a:t>
            </a:r>
            <a:r>
              <a:rPr lang="en-US" sz="2800" dirty="0" smtClean="0"/>
              <a:t> </a:t>
            </a:r>
            <a:r>
              <a:rPr lang="en-US" sz="2800" dirty="0" err="1" smtClean="0"/>
              <a:t>momento</a:t>
            </a:r>
            <a:r>
              <a:rPr lang="en-US" sz="2800" dirty="0" smtClean="0"/>
              <a:t> (</a:t>
            </a:r>
            <a:r>
              <a:rPr lang="en-US" sz="2800" dirty="0" err="1" smtClean="0"/>
              <a:t>es</a:t>
            </a:r>
            <a:r>
              <a:rPr lang="en-US" sz="2800" dirty="0" smtClean="0"/>
              <a:t>. La fine </a:t>
            </a:r>
            <a:r>
              <a:rPr lang="en-US" sz="2800" dirty="0" err="1" smtClean="0"/>
              <a:t>dell’anno</a:t>
            </a:r>
            <a:r>
              <a:rPr lang="en-US" sz="2800" dirty="0" smtClean="0"/>
              <a:t>)</a:t>
            </a:r>
          </a:p>
          <a:p>
            <a:pPr lvl="1"/>
            <a:r>
              <a:rPr lang="en-US" sz="2400" dirty="0" err="1" smtClean="0"/>
              <a:t>Attività</a:t>
            </a:r>
            <a:r>
              <a:rPr lang="en-US" sz="2400" dirty="0" smtClean="0"/>
              <a:t>, </a:t>
            </a:r>
            <a:r>
              <a:rPr lang="en-US" sz="2400" dirty="0" err="1" smtClean="0"/>
              <a:t>Passività</a:t>
            </a:r>
            <a:r>
              <a:rPr lang="en-US" sz="2400" dirty="0" smtClean="0"/>
              <a:t>, </a:t>
            </a:r>
            <a:r>
              <a:rPr lang="en-US" sz="2400" dirty="0" err="1" smtClean="0"/>
              <a:t>Patrimonio</a:t>
            </a:r>
            <a:r>
              <a:rPr lang="en-US" sz="2400" dirty="0" smtClean="0"/>
              <a:t> </a:t>
            </a:r>
            <a:r>
              <a:rPr lang="en-US" sz="2400" dirty="0" err="1" smtClean="0"/>
              <a:t>netto</a:t>
            </a:r>
            <a:r>
              <a:rPr lang="en-US" sz="2400" dirty="0" smtClean="0"/>
              <a:t> </a:t>
            </a:r>
          </a:p>
          <a:p>
            <a:r>
              <a:rPr lang="en-US" sz="2800" b="1" dirty="0" err="1" smtClean="0"/>
              <a:t>Conto</a:t>
            </a:r>
            <a:r>
              <a:rPr lang="en-US" sz="2800" b="1" dirty="0" smtClean="0"/>
              <a:t> </a:t>
            </a:r>
            <a:r>
              <a:rPr lang="en-US" sz="2800" b="1" dirty="0" err="1" smtClean="0"/>
              <a:t>Profitti</a:t>
            </a:r>
            <a:r>
              <a:rPr lang="en-US" sz="2800" b="1" dirty="0" smtClean="0"/>
              <a:t> e </a:t>
            </a:r>
            <a:r>
              <a:rPr lang="en-US" sz="2800" b="1" dirty="0" err="1" smtClean="0"/>
              <a:t>Perdite</a:t>
            </a:r>
            <a:r>
              <a:rPr lang="en-US" sz="2800" b="1" dirty="0" smtClean="0"/>
              <a:t> </a:t>
            </a:r>
            <a:r>
              <a:rPr lang="en-US" sz="2800" dirty="0" smtClean="0"/>
              <a:t>– Da…..a…. (</a:t>
            </a:r>
            <a:r>
              <a:rPr lang="en-US" sz="2800" dirty="0" err="1" smtClean="0"/>
              <a:t>generalmente</a:t>
            </a:r>
            <a:r>
              <a:rPr lang="en-US" sz="2800" dirty="0" smtClean="0"/>
              <a:t> un </a:t>
            </a:r>
            <a:r>
              <a:rPr lang="en-US" sz="2800" dirty="0" err="1" smtClean="0"/>
              <a:t>periodo</a:t>
            </a:r>
            <a:r>
              <a:rPr lang="en-US" sz="2800" dirty="0" smtClean="0"/>
              <a:t> di 12 </a:t>
            </a:r>
            <a:r>
              <a:rPr lang="en-US" sz="2800" dirty="0" err="1" smtClean="0"/>
              <a:t>mesi</a:t>
            </a:r>
            <a:r>
              <a:rPr lang="en-US" sz="2800" dirty="0" smtClean="0"/>
              <a:t>)</a:t>
            </a:r>
          </a:p>
          <a:p>
            <a:pPr lvl="1"/>
            <a:r>
              <a:rPr lang="en-US" sz="2400" dirty="0" err="1" smtClean="0"/>
              <a:t>Entrate</a:t>
            </a:r>
            <a:r>
              <a:rPr lang="en-US" sz="2400" dirty="0" smtClean="0"/>
              <a:t> (</a:t>
            </a:r>
            <a:r>
              <a:rPr lang="en-US" sz="2400" dirty="0" err="1" smtClean="0"/>
              <a:t>Reddito</a:t>
            </a:r>
            <a:r>
              <a:rPr lang="en-US" sz="2400" dirty="0" smtClean="0"/>
              <a:t>) e </a:t>
            </a:r>
            <a:r>
              <a:rPr lang="en-US" sz="2400" dirty="0" err="1" smtClean="0"/>
              <a:t>Uscite</a:t>
            </a:r>
            <a:endParaRPr lang="en-US" sz="2400" dirty="0" smtClean="0"/>
          </a:p>
          <a:p>
            <a:r>
              <a:rPr lang="en-US" sz="2800" b="1" dirty="0" err="1" smtClean="0"/>
              <a:t>Rendiconto</a:t>
            </a:r>
            <a:r>
              <a:rPr lang="en-US" sz="2800" b="1" dirty="0" smtClean="0"/>
              <a:t> </a:t>
            </a:r>
            <a:r>
              <a:rPr lang="en-US" sz="2800" b="1" dirty="0" err="1" smtClean="0"/>
              <a:t>Finanziario</a:t>
            </a:r>
            <a:r>
              <a:rPr lang="en-US" sz="2800" b="1" dirty="0" smtClean="0"/>
              <a:t>  </a:t>
            </a:r>
            <a:r>
              <a:rPr lang="en-US" sz="2800" dirty="0" smtClean="0"/>
              <a:t>– Da ….a….</a:t>
            </a:r>
          </a:p>
          <a:p>
            <a:pPr lvl="1"/>
            <a:r>
              <a:rPr lang="en-US" sz="2400" dirty="0" err="1" smtClean="0"/>
              <a:t>Entrate</a:t>
            </a:r>
            <a:r>
              <a:rPr lang="en-US" sz="2400" dirty="0" smtClean="0"/>
              <a:t> e </a:t>
            </a:r>
            <a:r>
              <a:rPr lang="en-US" sz="2400" dirty="0" err="1" smtClean="0"/>
              <a:t>Uscite</a:t>
            </a:r>
            <a:endParaRPr lang="en-GB" sz="2400" dirty="0" smtClean="0"/>
          </a:p>
          <a:p>
            <a:pPr marL="0" indent="0">
              <a:buNone/>
            </a:pPr>
            <a:endParaRPr lang="en-GB" b="1" dirty="0" smtClean="0">
              <a:solidFill>
                <a:srgbClr val="C00000"/>
              </a:solidFill>
              <a:latin typeface="+mj-lt"/>
              <a:ea typeface="+mj-ea"/>
              <a:cs typeface="+mj-cs"/>
            </a:endParaRPr>
          </a:p>
          <a:p>
            <a:pPr marL="0" indent="0">
              <a:buNone/>
            </a:pPr>
            <a:endParaRPr lang="en-GB" b="1" dirty="0" smtClean="0">
              <a:solidFill>
                <a:srgbClr val="C00000"/>
              </a:solidFill>
              <a:latin typeface="+mj-lt"/>
              <a:ea typeface="+mj-ea"/>
              <a:cs typeface="+mj-cs"/>
            </a:endParaRPr>
          </a:p>
        </p:txBody>
      </p:sp>
      <p:sp>
        <p:nvSpPr>
          <p:cNvPr id="7" name="Footer Placeholder 3"/>
          <p:cNvSpPr txBox="1">
            <a:spLocks/>
          </p:cNvSpPr>
          <p:nvPr/>
        </p:nvSpPr>
        <p:spPr bwMode="auto">
          <a:xfrm>
            <a:off x="7459308" y="5639157"/>
            <a:ext cx="4380181" cy="61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dirty="0"/>
          </a:p>
        </p:txBody>
      </p:sp>
      <p:sp>
        <p:nvSpPr>
          <p:cNvPr id="6" name="Rectangle 3"/>
          <p:cNvSpPr>
            <a:spLocks noGrp="1" noChangeArrowheads="1"/>
          </p:cNvSpPr>
          <p:nvPr>
            <p:ph idx="1"/>
          </p:nvPr>
        </p:nvSpPr>
        <p:spPr>
          <a:xfrm>
            <a:off x="3002692" y="160637"/>
            <a:ext cx="4411361" cy="469557"/>
          </a:xfrm>
        </p:spPr>
        <p:txBody>
          <a:bodyPr/>
          <a:lstStyle/>
          <a:p>
            <a:pPr marL="0" indent="0">
              <a:buNone/>
            </a:pPr>
            <a:r>
              <a:rPr lang="en-GB" sz="4400" i="1" dirty="0" smtClean="0">
                <a:latin typeface="Arial" charset="0"/>
              </a:rPr>
              <a:t> </a:t>
            </a:r>
            <a:r>
              <a:rPr lang="en-GB" sz="2000" b="1" dirty="0" err="1" smtClean="0">
                <a:solidFill>
                  <a:srgbClr val="C00000"/>
                </a:solidFill>
                <a:latin typeface="+mj-lt"/>
                <a:ea typeface="+mj-ea"/>
                <a:cs typeface="+mj-cs"/>
              </a:rPr>
              <a:t>Flusso</a:t>
            </a:r>
            <a:r>
              <a:rPr lang="en-GB" sz="2000" b="1" dirty="0" smtClean="0">
                <a:solidFill>
                  <a:srgbClr val="C00000"/>
                </a:solidFill>
                <a:latin typeface="+mj-lt"/>
                <a:ea typeface="+mj-ea"/>
                <a:cs typeface="+mj-cs"/>
              </a:rPr>
              <a:t> di </a:t>
            </a:r>
            <a:r>
              <a:rPr lang="en-GB" sz="2000" b="1" dirty="0" err="1" smtClean="0">
                <a:solidFill>
                  <a:srgbClr val="C00000"/>
                </a:solidFill>
                <a:latin typeface="+mj-lt"/>
                <a:ea typeface="+mj-ea"/>
                <a:cs typeface="+mj-cs"/>
              </a:rPr>
              <a:t>cassa</a:t>
            </a:r>
            <a:r>
              <a:rPr lang="en-GB" sz="2000" b="1" dirty="0" smtClean="0">
                <a:solidFill>
                  <a:srgbClr val="C00000"/>
                </a:solidFill>
                <a:latin typeface="+mj-lt"/>
                <a:ea typeface="+mj-ea"/>
                <a:cs typeface="+mj-cs"/>
              </a:rPr>
              <a:t> in </a:t>
            </a:r>
            <a:r>
              <a:rPr lang="en-GB" sz="2000" b="1" dirty="0" err="1" smtClean="0">
                <a:solidFill>
                  <a:srgbClr val="C00000"/>
                </a:solidFill>
                <a:latin typeface="+mj-lt"/>
                <a:ea typeface="+mj-ea"/>
                <a:cs typeface="+mj-cs"/>
              </a:rPr>
              <a:t>un’impresa</a:t>
            </a:r>
            <a:endParaRPr lang="en-GB" sz="2000" b="1" dirty="0" smtClean="0">
              <a:solidFill>
                <a:srgbClr val="C00000"/>
              </a:solidFill>
              <a:latin typeface="+mj-lt"/>
              <a:ea typeface="+mj-ea"/>
              <a:cs typeface="+mj-cs"/>
            </a:endParaRPr>
          </a:p>
        </p:txBody>
      </p:sp>
      <p:sp>
        <p:nvSpPr>
          <p:cNvPr id="7" name="Footer Placeholder 3"/>
          <p:cNvSpPr txBox="1">
            <a:spLocks/>
          </p:cNvSpPr>
          <p:nvPr/>
        </p:nvSpPr>
        <p:spPr bwMode="auto">
          <a:xfrm>
            <a:off x="9249375" y="5589731"/>
            <a:ext cx="2942625" cy="613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5"/>
          <p:cNvSpPr>
            <a:spLocks noChangeArrowheads="1"/>
          </p:cNvSpPr>
          <p:nvPr/>
        </p:nvSpPr>
        <p:spPr bwMode="auto">
          <a:xfrm>
            <a:off x="3325284" y="1003300"/>
            <a:ext cx="1913467" cy="71120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9" name="Rectangle 6"/>
          <p:cNvSpPr>
            <a:spLocks noChangeArrowheads="1"/>
          </p:cNvSpPr>
          <p:nvPr/>
        </p:nvSpPr>
        <p:spPr bwMode="auto">
          <a:xfrm>
            <a:off x="3293533" y="1020763"/>
            <a:ext cx="2000251" cy="705321"/>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sz="2000" dirty="0" err="1" smtClean="0">
                <a:latin typeface="Arial" charset="0"/>
              </a:rPr>
              <a:t>Investimenti</a:t>
            </a:r>
            <a:r>
              <a:rPr lang="en-GB" sz="2000" dirty="0" smtClean="0">
                <a:latin typeface="Arial" charset="0"/>
              </a:rPr>
              <a:t> del </a:t>
            </a:r>
            <a:r>
              <a:rPr lang="en-GB" sz="2000" dirty="0" err="1" smtClean="0">
                <a:latin typeface="Arial" charset="0"/>
              </a:rPr>
              <a:t>proprietario</a:t>
            </a:r>
            <a:endParaRPr lang="en-GB" sz="2000" dirty="0">
              <a:latin typeface="Arial" charset="0"/>
            </a:endParaRPr>
          </a:p>
        </p:txBody>
      </p:sp>
      <p:sp>
        <p:nvSpPr>
          <p:cNvPr id="10" name="Rectangle 7"/>
          <p:cNvSpPr>
            <a:spLocks noChangeArrowheads="1"/>
          </p:cNvSpPr>
          <p:nvPr/>
        </p:nvSpPr>
        <p:spPr bwMode="auto">
          <a:xfrm>
            <a:off x="5560484" y="1040370"/>
            <a:ext cx="1786467" cy="71120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11" name="Rectangle 8"/>
          <p:cNvSpPr>
            <a:spLocks noChangeArrowheads="1"/>
          </p:cNvSpPr>
          <p:nvPr/>
        </p:nvSpPr>
        <p:spPr bwMode="auto">
          <a:xfrm>
            <a:off x="5499100" y="1050925"/>
            <a:ext cx="1879600" cy="397545"/>
          </a:xfrm>
          <a:prstGeom prst="rect">
            <a:avLst/>
          </a:prstGeom>
          <a:noFill/>
          <a:ln w="12700">
            <a:noFill/>
            <a:miter lim="800000"/>
            <a:headEnd/>
            <a:tailEnd/>
          </a:ln>
          <a:effectLst/>
        </p:spPr>
        <p:txBody>
          <a:bodyPr lIns="90488" tIns="44450" rIns="90488" bIns="44450">
            <a:spAutoFit/>
          </a:bodyPr>
          <a:lstStyle/>
          <a:p>
            <a:pPr algn="ctr" eaLnBrk="0" hangingPunct="0"/>
            <a:r>
              <a:rPr lang="en-GB" sz="2000" dirty="0" err="1" smtClean="0">
                <a:latin typeface="Arial" charset="0"/>
              </a:rPr>
              <a:t>Fonti</a:t>
            </a:r>
            <a:r>
              <a:rPr lang="en-GB" sz="2000" dirty="0" smtClean="0">
                <a:latin typeface="Arial" charset="0"/>
              </a:rPr>
              <a:t> di </a:t>
            </a:r>
            <a:r>
              <a:rPr lang="en-GB" sz="2000" dirty="0" err="1" smtClean="0">
                <a:latin typeface="Arial" charset="0"/>
              </a:rPr>
              <a:t>credito</a:t>
            </a:r>
            <a:endParaRPr lang="en-GB" sz="2000" dirty="0">
              <a:latin typeface="Arial" charset="0"/>
            </a:endParaRPr>
          </a:p>
        </p:txBody>
      </p:sp>
      <p:sp>
        <p:nvSpPr>
          <p:cNvPr id="12" name="Rectangle 9"/>
          <p:cNvSpPr>
            <a:spLocks noChangeArrowheads="1"/>
          </p:cNvSpPr>
          <p:nvPr/>
        </p:nvSpPr>
        <p:spPr bwMode="auto">
          <a:xfrm>
            <a:off x="7668684" y="1003300"/>
            <a:ext cx="2269067" cy="71120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13" name="Rectangle 10"/>
          <p:cNvSpPr>
            <a:spLocks noChangeArrowheads="1"/>
          </p:cNvSpPr>
          <p:nvPr/>
        </p:nvSpPr>
        <p:spPr bwMode="auto">
          <a:xfrm>
            <a:off x="7613652" y="1017588"/>
            <a:ext cx="2330449" cy="705321"/>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sz="2000" dirty="0" err="1" smtClean="0">
                <a:latin typeface="Arial" charset="0"/>
              </a:rPr>
              <a:t>Vendita</a:t>
            </a:r>
            <a:r>
              <a:rPr lang="en-GB" sz="2000" dirty="0" smtClean="0">
                <a:latin typeface="Arial" charset="0"/>
              </a:rPr>
              <a:t> di </a:t>
            </a:r>
            <a:r>
              <a:rPr lang="en-GB" sz="2000" dirty="0" err="1" smtClean="0">
                <a:latin typeface="Arial" charset="0"/>
              </a:rPr>
              <a:t>capitale</a:t>
            </a:r>
            <a:r>
              <a:rPr lang="en-GB" sz="2000" dirty="0" smtClean="0">
                <a:latin typeface="Arial" charset="0"/>
              </a:rPr>
              <a:t> </a:t>
            </a:r>
            <a:r>
              <a:rPr lang="en-GB" sz="2000" dirty="0" err="1" smtClean="0">
                <a:latin typeface="Arial" charset="0"/>
              </a:rPr>
              <a:t>fisso</a:t>
            </a:r>
            <a:endParaRPr lang="en-GB" sz="2000" dirty="0">
              <a:latin typeface="Arial" charset="0"/>
            </a:endParaRPr>
          </a:p>
        </p:txBody>
      </p:sp>
      <p:sp>
        <p:nvSpPr>
          <p:cNvPr id="14" name="Rectangle 11"/>
          <p:cNvSpPr>
            <a:spLocks noChangeArrowheads="1"/>
          </p:cNvSpPr>
          <p:nvPr/>
        </p:nvSpPr>
        <p:spPr bwMode="auto">
          <a:xfrm>
            <a:off x="1242484" y="2127251"/>
            <a:ext cx="2142067" cy="428625"/>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15" name="Rectangle 12"/>
          <p:cNvSpPr>
            <a:spLocks noChangeArrowheads="1"/>
          </p:cNvSpPr>
          <p:nvPr/>
        </p:nvSpPr>
        <p:spPr bwMode="auto">
          <a:xfrm>
            <a:off x="1331385" y="2144713"/>
            <a:ext cx="2000249" cy="393700"/>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sz="2000" dirty="0" err="1" smtClean="0">
                <a:latin typeface="Arial" charset="0"/>
              </a:rPr>
              <a:t>Vendite</a:t>
            </a:r>
            <a:r>
              <a:rPr lang="en-GB" sz="2000" dirty="0" smtClean="0">
                <a:latin typeface="Arial" charset="0"/>
              </a:rPr>
              <a:t> </a:t>
            </a:r>
            <a:endParaRPr lang="en-GB" sz="2000" dirty="0">
              <a:latin typeface="Arial" charset="0"/>
            </a:endParaRPr>
          </a:p>
        </p:txBody>
      </p:sp>
      <p:sp>
        <p:nvSpPr>
          <p:cNvPr id="16" name="Rectangle 13"/>
          <p:cNvSpPr>
            <a:spLocks noChangeArrowheads="1"/>
          </p:cNvSpPr>
          <p:nvPr/>
        </p:nvSpPr>
        <p:spPr bwMode="auto">
          <a:xfrm>
            <a:off x="1242484" y="3397250"/>
            <a:ext cx="2116667" cy="101600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17" name="Rectangle 14"/>
          <p:cNvSpPr>
            <a:spLocks noChangeArrowheads="1"/>
          </p:cNvSpPr>
          <p:nvPr/>
        </p:nvSpPr>
        <p:spPr bwMode="auto">
          <a:xfrm>
            <a:off x="1331385" y="3421063"/>
            <a:ext cx="1974849" cy="705321"/>
          </a:xfrm>
          <a:prstGeom prst="rect">
            <a:avLst/>
          </a:prstGeom>
          <a:noFill/>
          <a:ln w="12700">
            <a:noFill/>
            <a:miter lim="800000"/>
            <a:headEnd/>
            <a:tailEnd/>
          </a:ln>
          <a:effectLst/>
        </p:spPr>
        <p:txBody>
          <a:bodyPr lIns="90488" tIns="44450" rIns="90488" bIns="44450">
            <a:spAutoFit/>
          </a:bodyPr>
          <a:lstStyle/>
          <a:p>
            <a:pPr algn="ctr" eaLnBrk="0" hangingPunct="0"/>
            <a:r>
              <a:rPr lang="en-GB" sz="2000" dirty="0" err="1" smtClean="0">
                <a:latin typeface="Arial" charset="0"/>
              </a:rPr>
              <a:t>Acquisto</a:t>
            </a:r>
            <a:r>
              <a:rPr lang="en-GB" sz="2000" dirty="0" smtClean="0">
                <a:latin typeface="Arial" charset="0"/>
              </a:rPr>
              <a:t> di</a:t>
            </a:r>
          </a:p>
          <a:p>
            <a:pPr algn="ctr" eaLnBrk="0" hangingPunct="0"/>
            <a:r>
              <a:rPr lang="en-GB" sz="2000" dirty="0" err="1" smtClean="0">
                <a:latin typeface="Arial" charset="0"/>
              </a:rPr>
              <a:t>Beni</a:t>
            </a:r>
            <a:r>
              <a:rPr lang="en-GB" sz="2000" dirty="0" smtClean="0">
                <a:latin typeface="Arial" charset="0"/>
              </a:rPr>
              <a:t> </a:t>
            </a:r>
            <a:r>
              <a:rPr lang="en-GB" sz="2000" dirty="0" err="1" smtClean="0">
                <a:latin typeface="Arial" charset="0"/>
              </a:rPr>
              <a:t>immobili</a:t>
            </a:r>
            <a:endParaRPr lang="en-GB" sz="2000" dirty="0" smtClean="0">
              <a:latin typeface="Arial" charset="0"/>
            </a:endParaRPr>
          </a:p>
        </p:txBody>
      </p:sp>
      <p:sp>
        <p:nvSpPr>
          <p:cNvPr id="18" name="Rectangle 15"/>
          <p:cNvSpPr>
            <a:spLocks noChangeArrowheads="1"/>
          </p:cNvSpPr>
          <p:nvPr/>
        </p:nvSpPr>
        <p:spPr bwMode="auto">
          <a:xfrm>
            <a:off x="9810751" y="3667126"/>
            <a:ext cx="2108200" cy="752475"/>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19" name="Rectangle 16"/>
          <p:cNvSpPr>
            <a:spLocks noChangeArrowheads="1"/>
          </p:cNvSpPr>
          <p:nvPr/>
        </p:nvSpPr>
        <p:spPr bwMode="auto">
          <a:xfrm>
            <a:off x="9899652" y="3684588"/>
            <a:ext cx="2000249" cy="859210"/>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sz="2000" dirty="0" err="1" smtClean="0">
                <a:latin typeface="Arial" charset="0"/>
              </a:rPr>
              <a:t>Pagamento</a:t>
            </a:r>
            <a:r>
              <a:rPr lang="en-GB" sz="2000" dirty="0" smtClean="0">
                <a:latin typeface="Arial" charset="0"/>
              </a:rPr>
              <a:t> di</a:t>
            </a:r>
          </a:p>
          <a:p>
            <a:pPr algn="ctr" eaLnBrk="0" hangingPunct="0">
              <a:spcBef>
                <a:spcPct val="50000"/>
              </a:spcBef>
            </a:pPr>
            <a:r>
              <a:rPr lang="en-GB" sz="2000" dirty="0" err="1" smtClean="0">
                <a:latin typeface="Arial" charset="0"/>
              </a:rPr>
              <a:t>spese</a:t>
            </a:r>
            <a:endParaRPr lang="en-GB" sz="2000" dirty="0">
              <a:latin typeface="Arial" charset="0"/>
            </a:endParaRPr>
          </a:p>
        </p:txBody>
      </p:sp>
      <p:sp>
        <p:nvSpPr>
          <p:cNvPr id="20" name="Rectangle 17"/>
          <p:cNvSpPr>
            <a:spLocks noChangeArrowheads="1"/>
          </p:cNvSpPr>
          <p:nvPr/>
        </p:nvSpPr>
        <p:spPr bwMode="auto">
          <a:xfrm>
            <a:off x="9827684" y="2127250"/>
            <a:ext cx="2091267" cy="132080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21" name="Rectangle 18"/>
          <p:cNvSpPr>
            <a:spLocks noChangeArrowheads="1"/>
          </p:cNvSpPr>
          <p:nvPr/>
        </p:nvSpPr>
        <p:spPr bwMode="auto">
          <a:xfrm>
            <a:off x="9793817" y="2298700"/>
            <a:ext cx="2131483" cy="397545"/>
          </a:xfrm>
          <a:prstGeom prst="rect">
            <a:avLst/>
          </a:prstGeom>
          <a:noFill/>
          <a:ln w="12700">
            <a:noFill/>
            <a:miter lim="800000"/>
            <a:headEnd/>
            <a:tailEnd/>
          </a:ln>
          <a:effectLst/>
        </p:spPr>
        <p:txBody>
          <a:bodyPr lIns="90488" tIns="44450" rIns="90488" bIns="44450">
            <a:spAutoFit/>
          </a:bodyPr>
          <a:lstStyle/>
          <a:p>
            <a:pPr algn="ctr" eaLnBrk="0" hangingPunct="0"/>
            <a:r>
              <a:rPr lang="en-GB" sz="2000" dirty="0" err="1" smtClean="0">
                <a:latin typeface="Arial" charset="0"/>
              </a:rPr>
              <a:t>Crediti</a:t>
            </a:r>
            <a:r>
              <a:rPr lang="en-GB" sz="2000" dirty="0" smtClean="0">
                <a:latin typeface="Arial" charset="0"/>
              </a:rPr>
              <a:t> </a:t>
            </a:r>
            <a:r>
              <a:rPr lang="en-GB" sz="2000" dirty="0" err="1" smtClean="0">
                <a:latin typeface="Arial" charset="0"/>
              </a:rPr>
              <a:t>esigibili</a:t>
            </a:r>
            <a:endParaRPr lang="en-GB" sz="2000" dirty="0">
              <a:latin typeface="Arial" charset="0"/>
            </a:endParaRPr>
          </a:p>
        </p:txBody>
      </p:sp>
      <p:sp>
        <p:nvSpPr>
          <p:cNvPr id="22" name="Rectangle 19"/>
          <p:cNvSpPr>
            <a:spLocks noChangeArrowheads="1"/>
          </p:cNvSpPr>
          <p:nvPr/>
        </p:nvSpPr>
        <p:spPr bwMode="auto">
          <a:xfrm>
            <a:off x="3917951" y="4829176"/>
            <a:ext cx="2108200" cy="1038225"/>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23" name="Rectangle 20"/>
          <p:cNvSpPr>
            <a:spLocks noChangeArrowheads="1"/>
          </p:cNvSpPr>
          <p:nvPr/>
        </p:nvSpPr>
        <p:spPr bwMode="auto">
          <a:xfrm>
            <a:off x="3956052" y="4999038"/>
            <a:ext cx="2000249" cy="705321"/>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sz="2000" dirty="0" err="1" smtClean="0">
                <a:latin typeface="Arial" charset="0"/>
              </a:rPr>
              <a:t>Pagamento</a:t>
            </a:r>
            <a:r>
              <a:rPr lang="en-GB" sz="2000" dirty="0" smtClean="0">
                <a:latin typeface="Arial" charset="0"/>
              </a:rPr>
              <a:t> </a:t>
            </a:r>
            <a:r>
              <a:rPr lang="en-GB" sz="2000" dirty="0" err="1" smtClean="0">
                <a:latin typeface="Arial" charset="0"/>
              </a:rPr>
              <a:t>dei</a:t>
            </a:r>
            <a:r>
              <a:rPr lang="en-GB" sz="2000" dirty="0" smtClean="0">
                <a:latin typeface="Arial" charset="0"/>
              </a:rPr>
              <a:t> </a:t>
            </a:r>
            <a:r>
              <a:rPr lang="en-GB" sz="2000" dirty="0" err="1" smtClean="0">
                <a:latin typeface="Arial" charset="0"/>
              </a:rPr>
              <a:t>dividendi</a:t>
            </a:r>
            <a:endParaRPr lang="en-GB" sz="2000" dirty="0">
              <a:latin typeface="Arial" charset="0"/>
            </a:endParaRPr>
          </a:p>
        </p:txBody>
      </p:sp>
      <p:sp>
        <p:nvSpPr>
          <p:cNvPr id="24" name="Rectangle 21"/>
          <p:cNvSpPr>
            <a:spLocks noChangeArrowheads="1"/>
          </p:cNvSpPr>
          <p:nvPr/>
        </p:nvSpPr>
        <p:spPr bwMode="auto">
          <a:xfrm>
            <a:off x="7118351" y="4832350"/>
            <a:ext cx="2108200" cy="1035050"/>
          </a:xfrm>
          <a:prstGeom prst="rect">
            <a:avLst/>
          </a:prstGeom>
          <a:solidFill>
            <a:schemeClr val="bg1"/>
          </a:solidFill>
          <a:ln w="12700">
            <a:solidFill>
              <a:schemeClr val="tx1"/>
            </a:solidFill>
            <a:miter lim="800000"/>
            <a:headEnd/>
            <a:tailEnd/>
          </a:ln>
          <a:effectLst>
            <a:outerShdw dist="107763" dir="8100000" algn="ctr" rotWithShape="0">
              <a:srgbClr val="006B61"/>
            </a:outerShdw>
          </a:effectLst>
        </p:spPr>
        <p:txBody>
          <a:bodyPr wrap="none" anchor="ctr"/>
          <a:lstStyle/>
          <a:p>
            <a:endParaRPr lang="en-GB"/>
          </a:p>
        </p:txBody>
      </p:sp>
      <p:sp>
        <p:nvSpPr>
          <p:cNvPr id="25" name="Rectangle 22"/>
          <p:cNvSpPr>
            <a:spLocks noChangeArrowheads="1"/>
          </p:cNvSpPr>
          <p:nvPr/>
        </p:nvSpPr>
        <p:spPr bwMode="auto">
          <a:xfrm>
            <a:off x="7207252" y="4856163"/>
            <a:ext cx="1974849" cy="705321"/>
          </a:xfrm>
          <a:prstGeom prst="rect">
            <a:avLst/>
          </a:prstGeom>
          <a:noFill/>
          <a:ln w="12700">
            <a:noFill/>
            <a:miter lim="800000"/>
            <a:headEnd/>
            <a:tailEnd/>
          </a:ln>
          <a:effectLst/>
        </p:spPr>
        <p:txBody>
          <a:bodyPr lIns="90488" tIns="44450" rIns="90488" bIns="44450">
            <a:spAutoFit/>
          </a:bodyPr>
          <a:lstStyle/>
          <a:p>
            <a:pPr algn="ctr" eaLnBrk="0" hangingPunct="0"/>
            <a:r>
              <a:rPr lang="en-GB" sz="2000" dirty="0" err="1" smtClean="0">
                <a:latin typeface="Arial" charset="0"/>
              </a:rPr>
              <a:t>Spese</a:t>
            </a:r>
            <a:r>
              <a:rPr lang="en-GB" sz="2000" dirty="0" smtClean="0">
                <a:latin typeface="Arial" charset="0"/>
              </a:rPr>
              <a:t> di </a:t>
            </a:r>
            <a:r>
              <a:rPr lang="en-GB" sz="2000" dirty="0" err="1" smtClean="0">
                <a:latin typeface="Arial" charset="0"/>
              </a:rPr>
              <a:t>magazzino</a:t>
            </a:r>
            <a:endParaRPr lang="en-GB" sz="2000" dirty="0">
              <a:latin typeface="Arial" charset="0"/>
            </a:endParaRPr>
          </a:p>
        </p:txBody>
      </p:sp>
      <p:sp>
        <p:nvSpPr>
          <p:cNvPr id="26" name="Rectangle 23"/>
          <p:cNvSpPr>
            <a:spLocks noChangeArrowheads="1"/>
          </p:cNvSpPr>
          <p:nvPr/>
        </p:nvSpPr>
        <p:spPr bwMode="auto">
          <a:xfrm>
            <a:off x="3884084" y="2127250"/>
            <a:ext cx="5393267" cy="2292350"/>
          </a:xfrm>
          <a:prstGeom prst="rect">
            <a:avLst/>
          </a:prstGeom>
          <a:solidFill>
            <a:srgbClr val="FCFEB9"/>
          </a:solidFill>
          <a:ln w="12700">
            <a:solidFill>
              <a:schemeClr val="tx1"/>
            </a:solidFill>
            <a:miter lim="800000"/>
            <a:headEnd/>
            <a:tailEnd/>
          </a:ln>
          <a:effectLst/>
        </p:spPr>
        <p:txBody>
          <a:bodyPr wrap="none" anchor="ctr"/>
          <a:lstStyle/>
          <a:p>
            <a:endParaRPr lang="en-GB"/>
          </a:p>
        </p:txBody>
      </p:sp>
      <p:sp>
        <p:nvSpPr>
          <p:cNvPr id="27" name="Rectangle 24"/>
          <p:cNvSpPr>
            <a:spLocks noChangeArrowheads="1"/>
          </p:cNvSpPr>
          <p:nvPr/>
        </p:nvSpPr>
        <p:spPr bwMode="auto">
          <a:xfrm>
            <a:off x="3903134" y="3094039"/>
            <a:ext cx="5405967" cy="366767"/>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GB" b="1" dirty="0" err="1" smtClean="0">
                <a:latin typeface="Arial" charset="0"/>
              </a:rPr>
              <a:t>Denaro</a:t>
            </a:r>
            <a:endParaRPr lang="en-GB" b="1" dirty="0">
              <a:latin typeface="Arial" charset="0"/>
            </a:endParaRPr>
          </a:p>
        </p:txBody>
      </p:sp>
      <p:sp>
        <p:nvSpPr>
          <p:cNvPr id="28" name="Line 25"/>
          <p:cNvSpPr>
            <a:spLocks noChangeShapeType="1"/>
          </p:cNvSpPr>
          <p:nvPr/>
        </p:nvSpPr>
        <p:spPr bwMode="auto">
          <a:xfrm>
            <a:off x="3386667" y="2362200"/>
            <a:ext cx="508000" cy="0"/>
          </a:xfrm>
          <a:prstGeom prst="line">
            <a:avLst/>
          </a:prstGeom>
          <a:noFill/>
          <a:ln w="9525">
            <a:solidFill>
              <a:schemeClr val="tx1"/>
            </a:solidFill>
            <a:round/>
            <a:headEnd/>
            <a:tailEnd type="triangle" w="med" len="med"/>
          </a:ln>
          <a:effectLst/>
        </p:spPr>
        <p:txBody>
          <a:bodyPr/>
          <a:lstStyle/>
          <a:p>
            <a:endParaRPr lang="en-GB"/>
          </a:p>
        </p:txBody>
      </p:sp>
      <p:sp>
        <p:nvSpPr>
          <p:cNvPr id="29" name="Line 26"/>
          <p:cNvSpPr>
            <a:spLocks noChangeShapeType="1"/>
          </p:cNvSpPr>
          <p:nvPr/>
        </p:nvSpPr>
        <p:spPr bwMode="auto">
          <a:xfrm>
            <a:off x="4978400" y="4419600"/>
            <a:ext cx="0" cy="381000"/>
          </a:xfrm>
          <a:prstGeom prst="line">
            <a:avLst/>
          </a:prstGeom>
          <a:noFill/>
          <a:ln w="9525">
            <a:solidFill>
              <a:schemeClr val="tx1"/>
            </a:solidFill>
            <a:round/>
            <a:headEnd/>
            <a:tailEnd type="triangle" w="med" len="med"/>
          </a:ln>
          <a:effectLst/>
        </p:spPr>
        <p:txBody>
          <a:bodyPr/>
          <a:lstStyle/>
          <a:p>
            <a:endParaRPr lang="en-GB"/>
          </a:p>
        </p:txBody>
      </p:sp>
      <p:sp>
        <p:nvSpPr>
          <p:cNvPr id="30" name="Line 27"/>
          <p:cNvSpPr>
            <a:spLocks noChangeShapeType="1"/>
          </p:cNvSpPr>
          <p:nvPr/>
        </p:nvSpPr>
        <p:spPr bwMode="auto">
          <a:xfrm>
            <a:off x="8229600" y="4419600"/>
            <a:ext cx="0" cy="457200"/>
          </a:xfrm>
          <a:prstGeom prst="line">
            <a:avLst/>
          </a:prstGeom>
          <a:noFill/>
          <a:ln w="9525">
            <a:solidFill>
              <a:schemeClr val="tx1"/>
            </a:solidFill>
            <a:round/>
            <a:headEnd/>
            <a:tailEnd type="triangle" w="med" len="med"/>
          </a:ln>
          <a:effectLst/>
        </p:spPr>
        <p:txBody>
          <a:bodyPr/>
          <a:lstStyle/>
          <a:p>
            <a:endParaRPr lang="en-GB"/>
          </a:p>
        </p:txBody>
      </p:sp>
      <p:sp>
        <p:nvSpPr>
          <p:cNvPr id="31" name="Line 28"/>
          <p:cNvSpPr>
            <a:spLocks noChangeShapeType="1"/>
          </p:cNvSpPr>
          <p:nvPr/>
        </p:nvSpPr>
        <p:spPr bwMode="auto">
          <a:xfrm>
            <a:off x="4368800" y="1752600"/>
            <a:ext cx="0" cy="381000"/>
          </a:xfrm>
          <a:prstGeom prst="line">
            <a:avLst/>
          </a:prstGeom>
          <a:noFill/>
          <a:ln w="9525">
            <a:solidFill>
              <a:schemeClr val="tx1"/>
            </a:solidFill>
            <a:round/>
            <a:headEnd/>
            <a:tailEnd type="triangle" w="med" len="med"/>
          </a:ln>
          <a:effectLst/>
        </p:spPr>
        <p:txBody>
          <a:bodyPr/>
          <a:lstStyle/>
          <a:p>
            <a:endParaRPr lang="en-GB"/>
          </a:p>
        </p:txBody>
      </p:sp>
      <p:sp>
        <p:nvSpPr>
          <p:cNvPr id="32" name="Line 29"/>
          <p:cNvSpPr>
            <a:spLocks noChangeShapeType="1"/>
          </p:cNvSpPr>
          <p:nvPr/>
        </p:nvSpPr>
        <p:spPr bwMode="auto">
          <a:xfrm>
            <a:off x="6502400" y="1752600"/>
            <a:ext cx="0" cy="381000"/>
          </a:xfrm>
          <a:prstGeom prst="line">
            <a:avLst/>
          </a:prstGeom>
          <a:noFill/>
          <a:ln w="9525">
            <a:solidFill>
              <a:schemeClr val="tx1"/>
            </a:solidFill>
            <a:round/>
            <a:headEnd/>
            <a:tailEnd type="triangle" w="med" len="med"/>
          </a:ln>
          <a:effectLst/>
        </p:spPr>
        <p:txBody>
          <a:bodyPr/>
          <a:lstStyle/>
          <a:p>
            <a:endParaRPr lang="en-GB"/>
          </a:p>
        </p:txBody>
      </p:sp>
      <p:sp>
        <p:nvSpPr>
          <p:cNvPr id="33" name="Line 30"/>
          <p:cNvSpPr>
            <a:spLocks noChangeShapeType="1"/>
          </p:cNvSpPr>
          <p:nvPr/>
        </p:nvSpPr>
        <p:spPr bwMode="auto">
          <a:xfrm>
            <a:off x="8636000" y="1752600"/>
            <a:ext cx="0" cy="381000"/>
          </a:xfrm>
          <a:prstGeom prst="line">
            <a:avLst/>
          </a:prstGeom>
          <a:noFill/>
          <a:ln w="9525">
            <a:solidFill>
              <a:schemeClr val="tx1"/>
            </a:solidFill>
            <a:round/>
            <a:headEnd/>
            <a:tailEnd type="triangle" w="med" len="med"/>
          </a:ln>
          <a:effectLst/>
        </p:spPr>
        <p:txBody>
          <a:bodyPr/>
          <a:lstStyle/>
          <a:p>
            <a:endParaRPr lang="en-GB"/>
          </a:p>
        </p:txBody>
      </p:sp>
      <p:sp>
        <p:nvSpPr>
          <p:cNvPr id="34" name="Line 31"/>
          <p:cNvSpPr>
            <a:spLocks noChangeShapeType="1"/>
          </p:cNvSpPr>
          <p:nvPr/>
        </p:nvSpPr>
        <p:spPr bwMode="auto">
          <a:xfrm flipH="1">
            <a:off x="3352800" y="3886200"/>
            <a:ext cx="508000" cy="0"/>
          </a:xfrm>
          <a:prstGeom prst="line">
            <a:avLst/>
          </a:prstGeom>
          <a:noFill/>
          <a:ln w="9525">
            <a:solidFill>
              <a:schemeClr val="tx1"/>
            </a:solidFill>
            <a:round/>
            <a:headEnd/>
            <a:tailEnd type="triangle" w="med" len="med"/>
          </a:ln>
          <a:effectLst/>
        </p:spPr>
        <p:txBody>
          <a:bodyPr/>
          <a:lstStyle/>
          <a:p>
            <a:endParaRPr lang="en-GB"/>
          </a:p>
        </p:txBody>
      </p:sp>
      <p:sp>
        <p:nvSpPr>
          <p:cNvPr id="35" name="Line 32"/>
          <p:cNvSpPr>
            <a:spLocks noChangeShapeType="1"/>
          </p:cNvSpPr>
          <p:nvPr/>
        </p:nvSpPr>
        <p:spPr bwMode="auto">
          <a:xfrm>
            <a:off x="9245600" y="4038600"/>
            <a:ext cx="508000" cy="0"/>
          </a:xfrm>
          <a:prstGeom prst="line">
            <a:avLst/>
          </a:prstGeom>
          <a:noFill/>
          <a:ln w="9525">
            <a:solidFill>
              <a:schemeClr val="tx1"/>
            </a:solidFill>
            <a:round/>
            <a:headEnd/>
            <a:tailEnd type="triangle" w="med" len="med"/>
          </a:ln>
          <a:effectLst/>
        </p:spPr>
        <p:txBody>
          <a:bodyPr/>
          <a:lstStyle/>
          <a:p>
            <a:endParaRPr lang="en-GB"/>
          </a:p>
        </p:txBody>
      </p:sp>
      <p:sp>
        <p:nvSpPr>
          <p:cNvPr id="36" name="Line 33"/>
          <p:cNvSpPr>
            <a:spLocks noChangeShapeType="1"/>
          </p:cNvSpPr>
          <p:nvPr/>
        </p:nvSpPr>
        <p:spPr bwMode="auto">
          <a:xfrm flipH="1">
            <a:off x="9245600" y="2819400"/>
            <a:ext cx="609600" cy="0"/>
          </a:xfrm>
          <a:prstGeom prst="line">
            <a:avLst/>
          </a:prstGeom>
          <a:noFill/>
          <a:ln w="9525">
            <a:solidFill>
              <a:schemeClr val="tx1"/>
            </a:solidFill>
            <a:round/>
            <a:headEnd/>
            <a:tailEnd type="triangle" w="med" len="med"/>
          </a:ln>
          <a:effectLst/>
        </p:spPr>
        <p:txBody>
          <a:bodyPr/>
          <a:lstStyle/>
          <a:p>
            <a:endParaRPr lang="en-GB"/>
          </a:p>
        </p:txBody>
      </p:sp>
      <p:sp>
        <p:nvSpPr>
          <p:cNvPr id="38" name="Rectangle 3"/>
          <p:cNvSpPr>
            <a:spLocks noChangeArrowheads="1"/>
          </p:cNvSpPr>
          <p:nvPr/>
        </p:nvSpPr>
        <p:spPr bwMode="auto">
          <a:xfrm>
            <a:off x="172308" y="4824585"/>
            <a:ext cx="3860800" cy="914400"/>
          </a:xfrm>
          <a:prstGeom prst="rect">
            <a:avLst/>
          </a:prstGeom>
          <a:noFill/>
          <a:ln w="12700">
            <a:noFill/>
            <a:miter lim="800000"/>
            <a:headEnd/>
            <a:tailEnd/>
          </a:ln>
          <a:effectLst/>
        </p:spPr>
        <p:txBody>
          <a:bodyPr lIns="90488" tIns="44450" rIns="90488" bIns="44450"/>
          <a:lstStyle/>
          <a:p>
            <a:pPr eaLnBrk="0" hangingPunct="0"/>
            <a:r>
              <a:rPr lang="en-GB" sz="1000" i="1" dirty="0">
                <a:latin typeface="Arial" charset="0"/>
              </a:rPr>
              <a:t>Small Business Management</a:t>
            </a:r>
            <a:r>
              <a:rPr lang="en-GB" sz="1000" dirty="0">
                <a:latin typeface="Arial" charset="0"/>
              </a:rPr>
              <a:t>, 11th edition</a:t>
            </a:r>
          </a:p>
          <a:p>
            <a:pPr eaLnBrk="0" hangingPunct="0"/>
            <a:r>
              <a:rPr lang="en-GB" sz="1000" dirty="0" err="1">
                <a:latin typeface="Arial" charset="0"/>
              </a:rPr>
              <a:t>Longenecker</a:t>
            </a:r>
            <a:r>
              <a:rPr lang="en-GB" sz="1000" dirty="0">
                <a:latin typeface="Arial" charset="0"/>
              </a:rPr>
              <a:t>, Moore, and Petty</a:t>
            </a:r>
          </a:p>
          <a:p>
            <a:pPr eaLnBrk="0" hangingPunct="0">
              <a:buSzPct val="100000"/>
              <a:buFontTx/>
              <a:buChar char="©"/>
            </a:pPr>
            <a:r>
              <a:rPr lang="en-GB" sz="1000" dirty="0">
                <a:latin typeface="Arial" charset="0"/>
              </a:rPr>
              <a:t>  2000</a:t>
            </a:r>
          </a:p>
          <a:p>
            <a:pPr eaLnBrk="0" hangingPunct="0"/>
            <a:r>
              <a:rPr lang="en-GB" sz="1000" dirty="0">
                <a:latin typeface="Arial" charset="0"/>
              </a:rPr>
              <a:t>South-Western College Publishing</a:t>
            </a: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7152217" y="6165850"/>
            <a:ext cx="4341283" cy="476250"/>
          </a:xfrm>
          <a:prstGeom prst="rect">
            <a:avLst/>
          </a:prstGeom>
        </p:spPr>
        <p:txBody>
          <a:bodyPr/>
          <a:lstStyle/>
          <a:p>
            <a:r>
              <a:rPr lang="en-US"/>
              <a:t>Manchester Science Enterprise Centre</a:t>
            </a:r>
          </a:p>
          <a:p>
            <a:endParaRPr lang="en-US"/>
          </a:p>
        </p:txBody>
      </p:sp>
      <p:sp>
        <p:nvSpPr>
          <p:cNvPr id="76803" name="Rectangle 3"/>
          <p:cNvSpPr>
            <a:spLocks noGrp="1" noChangeArrowheads="1"/>
          </p:cNvSpPr>
          <p:nvPr>
            <p:ph type="body" idx="1"/>
          </p:nvPr>
        </p:nvSpPr>
        <p:spPr>
          <a:xfrm>
            <a:off x="665483" y="2075107"/>
            <a:ext cx="10972800" cy="4525963"/>
          </a:xfrm>
        </p:spPr>
        <p:txBody>
          <a:bodyPr/>
          <a:lstStyle/>
          <a:p>
            <a:r>
              <a:rPr lang="en-GB" dirty="0" smtClean="0"/>
              <a:t>Il </a:t>
            </a:r>
            <a:r>
              <a:rPr lang="en-GB" dirty="0" err="1" smtClean="0"/>
              <a:t>flusso</a:t>
            </a:r>
            <a:r>
              <a:rPr lang="en-GB" dirty="0" smtClean="0"/>
              <a:t> di </a:t>
            </a:r>
            <a:r>
              <a:rPr lang="en-GB" dirty="0" err="1" smtClean="0"/>
              <a:t>cassa</a:t>
            </a:r>
            <a:r>
              <a:rPr lang="en-GB" dirty="0" smtClean="0"/>
              <a:t> </a:t>
            </a:r>
            <a:r>
              <a:rPr lang="en-GB" dirty="0" err="1" smtClean="0"/>
              <a:t>interno</a:t>
            </a:r>
            <a:r>
              <a:rPr lang="en-GB" dirty="0" smtClean="0"/>
              <a:t> </a:t>
            </a:r>
            <a:r>
              <a:rPr lang="en-GB" dirty="0" err="1" smtClean="0"/>
              <a:t>ed</a:t>
            </a:r>
            <a:r>
              <a:rPr lang="en-GB" dirty="0" smtClean="0"/>
              <a:t> </a:t>
            </a:r>
            <a:r>
              <a:rPr lang="en-GB" dirty="0" err="1" smtClean="0"/>
              <a:t>esterno</a:t>
            </a:r>
            <a:r>
              <a:rPr lang="en-GB" dirty="0" smtClean="0"/>
              <a:t> ad </a:t>
            </a:r>
            <a:r>
              <a:rPr lang="en-GB" dirty="0" err="1" smtClean="0"/>
              <a:t>un’azienda</a:t>
            </a:r>
            <a:endParaRPr lang="en-GB" dirty="0"/>
          </a:p>
          <a:p>
            <a:r>
              <a:rPr lang="en-GB" dirty="0" err="1" smtClean="0"/>
              <a:t>Può</a:t>
            </a:r>
            <a:r>
              <a:rPr lang="en-GB" dirty="0" smtClean="0"/>
              <a:t> </a:t>
            </a:r>
            <a:r>
              <a:rPr lang="en-GB" dirty="0" err="1" smtClean="0"/>
              <a:t>essere</a:t>
            </a:r>
            <a:r>
              <a:rPr lang="en-GB" dirty="0" smtClean="0"/>
              <a:t> </a:t>
            </a:r>
            <a:r>
              <a:rPr lang="en-GB" dirty="0" err="1" smtClean="0"/>
              <a:t>positivo</a:t>
            </a:r>
            <a:r>
              <a:rPr lang="en-GB" dirty="0" smtClean="0"/>
              <a:t> o </a:t>
            </a:r>
            <a:r>
              <a:rPr lang="en-GB" dirty="0" err="1" smtClean="0"/>
              <a:t>negativo</a:t>
            </a:r>
            <a:endParaRPr lang="en-GB" dirty="0"/>
          </a:p>
          <a:p>
            <a:r>
              <a:rPr lang="en-GB" dirty="0" err="1" smtClean="0"/>
              <a:t>Immagine</a:t>
            </a:r>
            <a:r>
              <a:rPr lang="en-GB" dirty="0" smtClean="0"/>
              <a:t> in continuo </a:t>
            </a:r>
            <a:r>
              <a:rPr lang="en-GB" dirty="0" err="1" smtClean="0"/>
              <a:t>movimento</a:t>
            </a:r>
            <a:endParaRPr lang="en-GB" dirty="0"/>
          </a:p>
          <a:p>
            <a:r>
              <a:rPr lang="it-IT" dirty="0" smtClean="0"/>
              <a:t>Particolarmente importante per una nuova start-up, può essere aggiornato quotidianamente</a:t>
            </a:r>
            <a:endParaRPr lang="en-GB" dirty="0"/>
          </a:p>
          <a:p>
            <a:r>
              <a:rPr lang="en-GB" b="1" dirty="0" smtClean="0"/>
              <a:t>NON </a:t>
            </a:r>
            <a:r>
              <a:rPr lang="en-GB" dirty="0" err="1" smtClean="0"/>
              <a:t>si</a:t>
            </a:r>
            <a:r>
              <a:rPr lang="en-GB" dirty="0" smtClean="0"/>
              <a:t> </a:t>
            </a:r>
            <a:r>
              <a:rPr lang="en-GB" dirty="0" err="1" smtClean="0"/>
              <a:t>tratta</a:t>
            </a:r>
            <a:r>
              <a:rPr lang="en-GB" dirty="0" smtClean="0"/>
              <a:t> </a:t>
            </a:r>
            <a:r>
              <a:rPr lang="en-GB" dirty="0" err="1" smtClean="0"/>
              <a:t>semplicemente</a:t>
            </a:r>
            <a:r>
              <a:rPr lang="en-GB" dirty="0" smtClean="0"/>
              <a:t> </a:t>
            </a:r>
            <a:r>
              <a:rPr lang="en-GB" dirty="0" err="1" smtClean="0"/>
              <a:t>dei</a:t>
            </a:r>
            <a:r>
              <a:rPr lang="en-GB" dirty="0" smtClean="0"/>
              <a:t> </a:t>
            </a:r>
            <a:r>
              <a:rPr lang="en-GB" dirty="0" err="1" smtClean="0"/>
              <a:t>ricavi</a:t>
            </a:r>
            <a:r>
              <a:rPr lang="en-GB" dirty="0" smtClean="0"/>
              <a:t> </a:t>
            </a:r>
            <a:r>
              <a:rPr lang="en-GB" dirty="0" err="1" smtClean="0"/>
              <a:t>meno</a:t>
            </a:r>
            <a:r>
              <a:rPr lang="en-GB" dirty="0" smtClean="0"/>
              <a:t> le </a:t>
            </a:r>
            <a:r>
              <a:rPr lang="en-GB" dirty="0" err="1" smtClean="0"/>
              <a:t>spese</a:t>
            </a:r>
            <a:endParaRPr lang="en-GB" dirty="0"/>
          </a:p>
          <a:p>
            <a:endParaRPr lang="en-GB" dirty="0">
              <a:solidFill>
                <a:srgbClr val="CC0000"/>
              </a:solidFill>
            </a:endParaRPr>
          </a:p>
        </p:txBody>
      </p:sp>
      <p:sp>
        <p:nvSpPr>
          <p:cNvPr id="6" name="5 - Ορθογώνιο"/>
          <p:cNvSpPr/>
          <p:nvPr/>
        </p:nvSpPr>
        <p:spPr>
          <a:xfrm>
            <a:off x="1025642" y="1390820"/>
            <a:ext cx="4225979" cy="584775"/>
          </a:xfrm>
          <a:prstGeom prst="rect">
            <a:avLst/>
          </a:prstGeom>
        </p:spPr>
        <p:txBody>
          <a:bodyPr wrap="square">
            <a:spAutoFit/>
          </a:bodyPr>
          <a:lstStyle/>
          <a:p>
            <a:r>
              <a:rPr lang="en-GB" sz="3200" b="1" dirty="0" err="1" smtClean="0">
                <a:solidFill>
                  <a:srgbClr val="C00000"/>
                </a:solidFill>
                <a:latin typeface="+mj-lt"/>
                <a:ea typeface="+mj-ea"/>
                <a:cs typeface="+mj-cs"/>
              </a:rPr>
              <a:t>Flusso</a:t>
            </a:r>
            <a:r>
              <a:rPr lang="en-GB" sz="3200" b="1" dirty="0" smtClean="0">
                <a:solidFill>
                  <a:srgbClr val="C00000"/>
                </a:solidFill>
                <a:latin typeface="+mj-lt"/>
                <a:ea typeface="+mj-ea"/>
                <a:cs typeface="+mj-cs"/>
              </a:rPr>
              <a:t> di </a:t>
            </a:r>
            <a:r>
              <a:rPr lang="en-GB" sz="3200" b="1" dirty="0" err="1" smtClean="0">
                <a:solidFill>
                  <a:srgbClr val="C00000"/>
                </a:solidFill>
                <a:latin typeface="+mj-lt"/>
                <a:ea typeface="+mj-ea"/>
                <a:cs typeface="+mj-cs"/>
              </a:rPr>
              <a:t>cassa</a:t>
            </a:r>
            <a:r>
              <a:rPr lang="en-GB" sz="3200" b="1" dirty="0" smtClean="0">
                <a:solidFill>
                  <a:srgbClr val="C00000"/>
                </a:solidFill>
                <a:latin typeface="+mj-lt"/>
                <a:ea typeface="+mj-ea"/>
                <a:cs typeface="+mj-cs"/>
              </a:rPr>
              <a:t> (1/2)</a:t>
            </a:r>
            <a:endParaRPr lang="el-GR" sz="3200" b="1" dirty="0" smtClean="0">
              <a:solidFill>
                <a:srgbClr val="C00000"/>
              </a:solidFill>
              <a:latin typeface="+mj-lt"/>
              <a:ea typeface="+mj-ea"/>
              <a:cs typeface="+mj-cs"/>
            </a:endParaRPr>
          </a:p>
        </p:txBody>
      </p:sp>
      <p:sp>
        <p:nvSpPr>
          <p:cNvPr id="7" name="6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15</a:t>
            </a:fld>
            <a:endParaRPr lang="el-GR" sz="1400" dirty="0"/>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7152217" y="6165850"/>
            <a:ext cx="4341283" cy="476250"/>
          </a:xfrm>
          <a:prstGeom prst="rect">
            <a:avLst/>
          </a:prstGeom>
        </p:spPr>
        <p:txBody>
          <a:bodyPr/>
          <a:lstStyle/>
          <a:p>
            <a:r>
              <a:rPr lang="en-US"/>
              <a:t>Manchester Science Enterprise Centre</a:t>
            </a:r>
          </a:p>
          <a:p>
            <a:endParaRPr lang="en-US"/>
          </a:p>
        </p:txBody>
      </p:sp>
      <p:sp>
        <p:nvSpPr>
          <p:cNvPr id="6" name="5 - Ορθογώνιο"/>
          <p:cNvSpPr/>
          <p:nvPr/>
        </p:nvSpPr>
        <p:spPr>
          <a:xfrm>
            <a:off x="1025642" y="1390820"/>
            <a:ext cx="4225979" cy="584775"/>
          </a:xfrm>
          <a:prstGeom prst="rect">
            <a:avLst/>
          </a:prstGeom>
        </p:spPr>
        <p:txBody>
          <a:bodyPr wrap="square">
            <a:spAutoFit/>
          </a:bodyPr>
          <a:lstStyle/>
          <a:p>
            <a:r>
              <a:rPr lang="en-GB" sz="3200" b="1" dirty="0" err="1" smtClean="0">
                <a:solidFill>
                  <a:srgbClr val="C00000"/>
                </a:solidFill>
                <a:latin typeface="+mj-lt"/>
                <a:ea typeface="+mj-ea"/>
                <a:cs typeface="+mj-cs"/>
              </a:rPr>
              <a:t>Flusso</a:t>
            </a:r>
            <a:r>
              <a:rPr lang="en-GB" sz="3200" b="1" dirty="0" smtClean="0">
                <a:solidFill>
                  <a:srgbClr val="C00000"/>
                </a:solidFill>
                <a:latin typeface="+mj-lt"/>
                <a:ea typeface="+mj-ea"/>
                <a:cs typeface="+mj-cs"/>
              </a:rPr>
              <a:t> di </a:t>
            </a:r>
            <a:r>
              <a:rPr lang="en-GB" sz="3200" b="1" dirty="0" err="1" smtClean="0">
                <a:solidFill>
                  <a:srgbClr val="C00000"/>
                </a:solidFill>
                <a:latin typeface="+mj-lt"/>
                <a:ea typeface="+mj-ea"/>
                <a:cs typeface="+mj-cs"/>
              </a:rPr>
              <a:t>cassa</a:t>
            </a:r>
            <a:r>
              <a:rPr lang="en-GB" sz="3200" b="1" dirty="0" smtClean="0">
                <a:solidFill>
                  <a:srgbClr val="C00000"/>
                </a:solidFill>
                <a:latin typeface="+mj-lt"/>
                <a:ea typeface="+mj-ea"/>
                <a:cs typeface="+mj-cs"/>
              </a:rPr>
              <a:t> (2/2)</a:t>
            </a:r>
            <a:endParaRPr lang="el-GR" sz="3200" b="1" dirty="0" smtClean="0">
              <a:solidFill>
                <a:srgbClr val="C00000"/>
              </a:solidFill>
              <a:latin typeface="+mj-lt"/>
              <a:ea typeface="+mj-ea"/>
              <a:cs typeface="+mj-cs"/>
            </a:endParaRPr>
          </a:p>
        </p:txBody>
      </p:sp>
      <p:sp>
        <p:nvSpPr>
          <p:cNvPr id="7" name="6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16</a:t>
            </a:fld>
            <a:endParaRPr lang="el-GR" sz="1400" dirty="0"/>
          </a:p>
        </p:txBody>
      </p:sp>
      <p:sp>
        <p:nvSpPr>
          <p:cNvPr id="11" name="Text Box 8"/>
          <p:cNvSpPr txBox="1">
            <a:spLocks noChangeArrowheads="1"/>
          </p:cNvSpPr>
          <p:nvPr/>
        </p:nvSpPr>
        <p:spPr bwMode="auto">
          <a:xfrm>
            <a:off x="569784" y="2588141"/>
            <a:ext cx="2336800" cy="646331"/>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Flusso</a:t>
            </a:r>
            <a:r>
              <a:rPr lang="en-GB" dirty="0" smtClean="0">
                <a:latin typeface="Arial" charset="0"/>
              </a:rPr>
              <a:t> di </a:t>
            </a:r>
            <a:r>
              <a:rPr lang="en-GB" dirty="0" err="1" smtClean="0">
                <a:latin typeface="Arial" charset="0"/>
              </a:rPr>
              <a:t>Cassa</a:t>
            </a:r>
            <a:r>
              <a:rPr lang="en-GB" dirty="0" smtClean="0">
                <a:latin typeface="Arial" charset="0"/>
              </a:rPr>
              <a:t> </a:t>
            </a:r>
            <a:r>
              <a:rPr lang="en-GB" dirty="0" err="1" smtClean="0">
                <a:latin typeface="Arial" charset="0"/>
              </a:rPr>
              <a:t>Positivo</a:t>
            </a:r>
            <a:endParaRPr lang="en-GB" dirty="0"/>
          </a:p>
        </p:txBody>
      </p:sp>
      <p:sp>
        <p:nvSpPr>
          <p:cNvPr id="12" name="Rectangle 3"/>
          <p:cNvSpPr>
            <a:spLocks noChangeArrowheads="1"/>
          </p:cNvSpPr>
          <p:nvPr/>
        </p:nvSpPr>
        <p:spPr bwMode="auto">
          <a:xfrm>
            <a:off x="2946401" y="1983260"/>
            <a:ext cx="6197600" cy="2895600"/>
          </a:xfrm>
          <a:prstGeom prst="rect">
            <a:avLst/>
          </a:prstGeom>
          <a:noFill/>
          <a:ln w="9525">
            <a:solidFill>
              <a:schemeClr val="tx1"/>
            </a:solidFill>
            <a:miter lim="800000"/>
            <a:headEnd/>
            <a:tailEnd/>
          </a:ln>
          <a:effectLst/>
        </p:spPr>
        <p:txBody>
          <a:bodyPr wrap="none" anchor="ctr"/>
          <a:lstStyle/>
          <a:p>
            <a:endParaRPr lang="en-GB"/>
          </a:p>
        </p:txBody>
      </p:sp>
      <p:sp>
        <p:nvSpPr>
          <p:cNvPr id="13" name="Line 4"/>
          <p:cNvSpPr>
            <a:spLocks noChangeShapeType="1"/>
          </p:cNvSpPr>
          <p:nvPr/>
        </p:nvSpPr>
        <p:spPr bwMode="auto">
          <a:xfrm>
            <a:off x="5994400" y="2020329"/>
            <a:ext cx="0" cy="2895600"/>
          </a:xfrm>
          <a:prstGeom prst="line">
            <a:avLst/>
          </a:prstGeom>
          <a:noFill/>
          <a:ln w="9525">
            <a:solidFill>
              <a:schemeClr val="tx1"/>
            </a:solidFill>
            <a:round/>
            <a:headEnd/>
            <a:tailEnd/>
          </a:ln>
          <a:effectLst/>
        </p:spPr>
        <p:txBody>
          <a:bodyPr/>
          <a:lstStyle/>
          <a:p>
            <a:endParaRPr lang="en-GB"/>
          </a:p>
        </p:txBody>
      </p:sp>
      <p:sp>
        <p:nvSpPr>
          <p:cNvPr id="14" name="Line 5"/>
          <p:cNvSpPr>
            <a:spLocks noChangeShapeType="1"/>
          </p:cNvSpPr>
          <p:nvPr/>
        </p:nvSpPr>
        <p:spPr bwMode="auto">
          <a:xfrm>
            <a:off x="2971114" y="3529913"/>
            <a:ext cx="6197600" cy="0"/>
          </a:xfrm>
          <a:prstGeom prst="line">
            <a:avLst/>
          </a:prstGeom>
          <a:noFill/>
          <a:ln w="9525">
            <a:solidFill>
              <a:schemeClr val="tx1"/>
            </a:solidFill>
            <a:round/>
            <a:headEnd/>
            <a:tailEnd/>
          </a:ln>
          <a:effectLst/>
        </p:spPr>
        <p:txBody>
          <a:bodyPr/>
          <a:lstStyle/>
          <a:p>
            <a:endParaRPr lang="en-GB"/>
          </a:p>
        </p:txBody>
      </p:sp>
      <p:sp>
        <p:nvSpPr>
          <p:cNvPr id="15" name="Text Box 9"/>
          <p:cNvSpPr txBox="1">
            <a:spLocks noChangeArrowheads="1"/>
          </p:cNvSpPr>
          <p:nvPr/>
        </p:nvSpPr>
        <p:spPr bwMode="auto">
          <a:xfrm>
            <a:off x="832021" y="4013887"/>
            <a:ext cx="1625600" cy="784830"/>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Profitti</a:t>
            </a:r>
            <a:endParaRPr lang="en-GB" dirty="0">
              <a:latin typeface="Arial" charset="0"/>
            </a:endParaRPr>
          </a:p>
          <a:p>
            <a:pPr eaLnBrk="0" hangingPunct="0">
              <a:spcBef>
                <a:spcPct val="50000"/>
              </a:spcBef>
            </a:pPr>
            <a:endParaRPr lang="en-GB" dirty="0"/>
          </a:p>
        </p:txBody>
      </p:sp>
      <p:sp>
        <p:nvSpPr>
          <p:cNvPr id="16" name="Text Box 10"/>
          <p:cNvSpPr txBox="1">
            <a:spLocks noChangeArrowheads="1"/>
          </p:cNvSpPr>
          <p:nvPr/>
        </p:nvSpPr>
        <p:spPr bwMode="auto">
          <a:xfrm>
            <a:off x="3251200" y="2590800"/>
            <a:ext cx="23368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Essenziale</a:t>
            </a:r>
            <a:endParaRPr lang="en-GB" dirty="0">
              <a:latin typeface="Arial" charset="0"/>
            </a:endParaRPr>
          </a:p>
        </p:txBody>
      </p:sp>
      <p:sp>
        <p:nvSpPr>
          <p:cNvPr id="17" name="Text Box 11"/>
          <p:cNvSpPr txBox="1">
            <a:spLocks noChangeArrowheads="1"/>
          </p:cNvSpPr>
          <p:nvPr/>
        </p:nvSpPr>
        <p:spPr bwMode="auto">
          <a:xfrm>
            <a:off x="6400800" y="2590800"/>
            <a:ext cx="23368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Essenziale</a:t>
            </a:r>
            <a:endParaRPr lang="en-GB" dirty="0"/>
          </a:p>
        </p:txBody>
      </p:sp>
      <p:sp>
        <p:nvSpPr>
          <p:cNvPr id="18" name="Text Box 12"/>
          <p:cNvSpPr txBox="1">
            <a:spLocks noChangeArrowheads="1"/>
          </p:cNvSpPr>
          <p:nvPr/>
        </p:nvSpPr>
        <p:spPr bwMode="auto">
          <a:xfrm>
            <a:off x="3251200" y="4038600"/>
            <a:ext cx="22352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Desiderabile</a:t>
            </a:r>
            <a:endParaRPr lang="en-GB" dirty="0"/>
          </a:p>
        </p:txBody>
      </p:sp>
      <p:sp>
        <p:nvSpPr>
          <p:cNvPr id="19" name="Text Box 13"/>
          <p:cNvSpPr txBox="1">
            <a:spLocks noChangeArrowheads="1"/>
          </p:cNvSpPr>
          <p:nvPr/>
        </p:nvSpPr>
        <p:spPr bwMode="auto">
          <a:xfrm>
            <a:off x="6400800" y="4038600"/>
            <a:ext cx="23368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Essenziale</a:t>
            </a:r>
            <a:endParaRPr lang="en-GB" dirty="0">
              <a:latin typeface="Arial" charset="0"/>
            </a:endParaRPr>
          </a:p>
        </p:txBody>
      </p:sp>
      <p:sp>
        <p:nvSpPr>
          <p:cNvPr id="20" name="Text Box 7"/>
          <p:cNvSpPr txBox="1">
            <a:spLocks noChangeArrowheads="1"/>
          </p:cNvSpPr>
          <p:nvPr/>
        </p:nvSpPr>
        <p:spPr bwMode="auto">
          <a:xfrm>
            <a:off x="3048000" y="5029200"/>
            <a:ext cx="27432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Breve</a:t>
            </a:r>
            <a:r>
              <a:rPr lang="en-GB" dirty="0" smtClean="0">
                <a:latin typeface="Arial" charset="0"/>
              </a:rPr>
              <a:t> </a:t>
            </a:r>
            <a:r>
              <a:rPr lang="en-GB" dirty="0" err="1" smtClean="0">
                <a:latin typeface="Arial" charset="0"/>
              </a:rPr>
              <a:t>Termine</a:t>
            </a:r>
            <a:endParaRPr lang="en-GB" dirty="0">
              <a:latin typeface="Arial" charset="0"/>
            </a:endParaRPr>
          </a:p>
        </p:txBody>
      </p:sp>
      <p:sp>
        <p:nvSpPr>
          <p:cNvPr id="21" name="Text Box 6"/>
          <p:cNvSpPr txBox="1">
            <a:spLocks noChangeArrowheads="1"/>
          </p:cNvSpPr>
          <p:nvPr/>
        </p:nvSpPr>
        <p:spPr bwMode="auto">
          <a:xfrm>
            <a:off x="6197600" y="5029200"/>
            <a:ext cx="2641600" cy="369332"/>
          </a:xfrm>
          <a:prstGeom prst="rect">
            <a:avLst/>
          </a:prstGeom>
          <a:noFill/>
          <a:ln w="9525">
            <a:noFill/>
            <a:miter lim="800000"/>
            <a:headEnd/>
            <a:tailEnd/>
          </a:ln>
          <a:effectLst/>
        </p:spPr>
        <p:txBody>
          <a:bodyPr>
            <a:spAutoFit/>
          </a:bodyPr>
          <a:lstStyle/>
          <a:p>
            <a:pPr algn="ctr" eaLnBrk="0" hangingPunct="0">
              <a:spcBef>
                <a:spcPct val="50000"/>
              </a:spcBef>
            </a:pPr>
            <a:r>
              <a:rPr lang="en-GB" dirty="0" err="1" smtClean="0">
                <a:latin typeface="Arial" charset="0"/>
              </a:rPr>
              <a:t>Lungo</a:t>
            </a:r>
            <a:r>
              <a:rPr lang="en-GB" dirty="0" smtClean="0">
                <a:latin typeface="Arial" charset="0"/>
              </a:rPr>
              <a:t> </a:t>
            </a:r>
            <a:r>
              <a:rPr lang="en-GB" dirty="0" err="1" smtClean="0">
                <a:latin typeface="Arial" charset="0"/>
              </a:rPr>
              <a:t>Termine</a:t>
            </a:r>
            <a:endParaRPr lang="en-GB" dirty="0">
              <a:latin typeface="Arial" charset="0"/>
            </a:endParaRPr>
          </a:p>
        </p:txBody>
      </p:sp>
      <p:sp>
        <p:nvSpPr>
          <p:cNvPr id="22" name="Text Box 15"/>
          <p:cNvSpPr txBox="1">
            <a:spLocks noChangeArrowheads="1"/>
          </p:cNvSpPr>
          <p:nvPr/>
        </p:nvSpPr>
        <p:spPr bwMode="auto">
          <a:xfrm>
            <a:off x="2887362" y="5589373"/>
            <a:ext cx="5384800" cy="369332"/>
          </a:xfrm>
          <a:prstGeom prst="rect">
            <a:avLst/>
          </a:prstGeom>
          <a:noFill/>
          <a:ln w="9525">
            <a:noFill/>
            <a:miter lim="800000"/>
            <a:headEnd/>
            <a:tailEnd/>
          </a:ln>
          <a:effectLst/>
        </p:spPr>
        <p:txBody>
          <a:bodyPr>
            <a:spAutoFit/>
          </a:bodyPr>
          <a:lstStyle/>
          <a:p>
            <a:pPr eaLnBrk="0" hangingPunct="0">
              <a:spcBef>
                <a:spcPct val="50000"/>
              </a:spcBef>
            </a:pPr>
            <a:r>
              <a:rPr lang="en-GB" b="1" dirty="0" smtClean="0">
                <a:latin typeface="Arial" charset="0"/>
              </a:rPr>
              <a:t>Il </a:t>
            </a:r>
            <a:r>
              <a:rPr lang="en-GB" b="1" dirty="0" err="1" smtClean="0">
                <a:latin typeface="Arial" charset="0"/>
              </a:rPr>
              <a:t>denaro</a:t>
            </a:r>
            <a:r>
              <a:rPr lang="en-GB" b="1" dirty="0" smtClean="0">
                <a:latin typeface="Arial" charset="0"/>
              </a:rPr>
              <a:t> è </a:t>
            </a:r>
            <a:r>
              <a:rPr lang="en-GB" b="1" dirty="0" err="1" smtClean="0">
                <a:latin typeface="Arial" charset="0"/>
              </a:rPr>
              <a:t>il</a:t>
            </a:r>
            <a:r>
              <a:rPr lang="en-GB" b="1" dirty="0" smtClean="0">
                <a:latin typeface="Arial" charset="0"/>
              </a:rPr>
              <a:t> Re</a:t>
            </a:r>
            <a:endParaRPr lang="en-GB" sz="2800" b="1" dirty="0"/>
          </a:p>
        </p:txBody>
      </p:sp>
      <p:sp>
        <p:nvSpPr>
          <p:cNvPr id="23" name="Line 14"/>
          <p:cNvSpPr>
            <a:spLocks noChangeShapeType="1"/>
          </p:cNvSpPr>
          <p:nvPr/>
        </p:nvSpPr>
        <p:spPr bwMode="auto">
          <a:xfrm>
            <a:off x="1160162" y="5731476"/>
            <a:ext cx="1422400" cy="0"/>
          </a:xfrm>
          <a:prstGeom prst="line">
            <a:avLst/>
          </a:prstGeom>
          <a:noFill/>
          <a:ln w="38100" cmpd="dbl">
            <a:solidFill>
              <a:schemeClr val="tx1"/>
            </a:solidFill>
            <a:round/>
            <a:headEnd/>
            <a:tailEnd type="arrow" w="med" len="lg"/>
          </a:ln>
          <a:effectLst/>
        </p:spPr>
        <p:txBody>
          <a:bodyPr/>
          <a:lstStyle/>
          <a:p>
            <a:endParaRPr lang="en-GB"/>
          </a:p>
        </p:txBody>
      </p:sp>
      <p:sp>
        <p:nvSpPr>
          <p:cNvPr id="24"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7152217" y="5664530"/>
            <a:ext cx="4341283" cy="653144"/>
          </a:xfrm>
          <a:prstGeom prst="rect">
            <a:avLst/>
          </a:prstGeom>
        </p:spPr>
        <p:txBody>
          <a:bodyPr/>
          <a:lstStyle/>
          <a:p>
            <a:r>
              <a:rPr lang="en-US" dirty="0"/>
              <a:t>Manchester Science Enterprise Centre</a:t>
            </a:r>
          </a:p>
          <a:p>
            <a:endParaRPr lang="en-US" dirty="0"/>
          </a:p>
        </p:txBody>
      </p:sp>
      <p:sp>
        <p:nvSpPr>
          <p:cNvPr id="89090" name="Rectangle 2"/>
          <p:cNvSpPr>
            <a:spLocks noGrp="1" noChangeArrowheads="1"/>
          </p:cNvSpPr>
          <p:nvPr>
            <p:ph type="title"/>
          </p:nvPr>
        </p:nvSpPr>
        <p:spPr>
          <a:xfrm>
            <a:off x="634006" y="1062681"/>
            <a:ext cx="5482589" cy="976184"/>
          </a:xfrm>
        </p:spPr>
        <p:txBody>
          <a:bodyPr/>
          <a:lstStyle/>
          <a:p>
            <a:r>
              <a:rPr lang="en-GB" sz="3200" b="1" dirty="0" err="1" smtClean="0">
                <a:solidFill>
                  <a:srgbClr val="C00000"/>
                </a:solidFill>
              </a:rPr>
              <a:t>Analizzare</a:t>
            </a:r>
            <a:r>
              <a:rPr lang="en-GB" sz="3200" b="1" dirty="0" smtClean="0">
                <a:solidFill>
                  <a:srgbClr val="C00000"/>
                </a:solidFill>
              </a:rPr>
              <a:t> </a:t>
            </a:r>
            <a:r>
              <a:rPr lang="en-GB" sz="3200" b="1" dirty="0" err="1" smtClean="0">
                <a:solidFill>
                  <a:srgbClr val="C00000"/>
                </a:solidFill>
              </a:rPr>
              <a:t>il</a:t>
            </a:r>
            <a:r>
              <a:rPr lang="en-GB" sz="3200" b="1" dirty="0" smtClean="0">
                <a:solidFill>
                  <a:srgbClr val="C00000"/>
                </a:solidFill>
              </a:rPr>
              <a:t> </a:t>
            </a:r>
            <a:r>
              <a:rPr lang="en-GB" sz="3200" b="1" dirty="0" err="1" smtClean="0">
                <a:solidFill>
                  <a:srgbClr val="C00000"/>
                </a:solidFill>
              </a:rPr>
              <a:t>flusso</a:t>
            </a:r>
            <a:r>
              <a:rPr lang="en-GB" sz="3200" b="1" dirty="0" smtClean="0">
                <a:solidFill>
                  <a:srgbClr val="C00000"/>
                </a:solidFill>
              </a:rPr>
              <a:t> di </a:t>
            </a:r>
            <a:r>
              <a:rPr lang="en-GB" sz="3200" b="1" dirty="0" err="1" smtClean="0">
                <a:solidFill>
                  <a:srgbClr val="C00000"/>
                </a:solidFill>
              </a:rPr>
              <a:t>cassa</a:t>
            </a:r>
            <a:endParaRPr lang="en-GB" sz="3200" b="1" dirty="0">
              <a:solidFill>
                <a:srgbClr val="C00000"/>
              </a:solidFill>
            </a:endParaRPr>
          </a:p>
        </p:txBody>
      </p:sp>
      <p:sp>
        <p:nvSpPr>
          <p:cNvPr id="89091" name="Rectangle 3"/>
          <p:cNvSpPr>
            <a:spLocks noGrp="1" noChangeArrowheads="1"/>
          </p:cNvSpPr>
          <p:nvPr>
            <p:ph type="body" idx="1"/>
          </p:nvPr>
        </p:nvSpPr>
        <p:spPr>
          <a:xfrm>
            <a:off x="677839" y="2000966"/>
            <a:ext cx="10972800" cy="4525963"/>
          </a:xfrm>
        </p:spPr>
        <p:txBody>
          <a:bodyPr/>
          <a:lstStyle/>
          <a:p>
            <a:pPr marL="609600" indent="-609600">
              <a:lnSpc>
                <a:spcPct val="90000"/>
              </a:lnSpc>
              <a:buFontTx/>
              <a:buAutoNum type="arabicPeriod"/>
            </a:pPr>
            <a:r>
              <a:rPr lang="en-GB" dirty="0" err="1" smtClean="0"/>
              <a:t>Flusso</a:t>
            </a:r>
            <a:r>
              <a:rPr lang="en-GB" dirty="0" smtClean="0"/>
              <a:t> di </a:t>
            </a:r>
            <a:r>
              <a:rPr lang="en-GB" dirty="0" err="1" smtClean="0"/>
              <a:t>cassa</a:t>
            </a:r>
            <a:r>
              <a:rPr lang="en-GB" dirty="0" smtClean="0"/>
              <a:t> </a:t>
            </a:r>
            <a:r>
              <a:rPr lang="en-GB" dirty="0" err="1" smtClean="0"/>
              <a:t>netto</a:t>
            </a:r>
            <a:r>
              <a:rPr lang="en-GB" dirty="0" smtClean="0"/>
              <a:t> </a:t>
            </a:r>
            <a:r>
              <a:rPr lang="en-GB" dirty="0" err="1" smtClean="0"/>
              <a:t>positivo</a:t>
            </a:r>
            <a:r>
              <a:rPr lang="en-GB" dirty="0" smtClean="0"/>
              <a:t> o </a:t>
            </a:r>
            <a:r>
              <a:rPr lang="en-GB" dirty="0" err="1" smtClean="0"/>
              <a:t>negativo</a:t>
            </a:r>
            <a:r>
              <a:rPr lang="en-GB" dirty="0" smtClean="0"/>
              <a:t>? </a:t>
            </a:r>
            <a:r>
              <a:rPr lang="en-GB" dirty="0" err="1" smtClean="0"/>
              <a:t>Quali</a:t>
            </a:r>
            <a:r>
              <a:rPr lang="en-GB" dirty="0" smtClean="0"/>
              <a:t> </a:t>
            </a:r>
            <a:r>
              <a:rPr lang="en-GB" dirty="0" err="1" smtClean="0"/>
              <a:t>sono</a:t>
            </a:r>
            <a:r>
              <a:rPr lang="en-GB" dirty="0" smtClean="0"/>
              <a:t> i </a:t>
            </a:r>
            <a:r>
              <a:rPr lang="en-GB" dirty="0" err="1" smtClean="0"/>
              <a:t>problemi</a:t>
            </a:r>
            <a:r>
              <a:rPr lang="en-GB" dirty="0" smtClean="0"/>
              <a:t>? </a:t>
            </a:r>
            <a:endParaRPr lang="en-GB" dirty="0"/>
          </a:p>
          <a:p>
            <a:pPr marL="609600" indent="-609600">
              <a:lnSpc>
                <a:spcPct val="90000"/>
              </a:lnSpc>
              <a:buFontTx/>
              <a:buAutoNum type="arabicPeriod"/>
            </a:pPr>
            <a:r>
              <a:rPr lang="en-GB" dirty="0" err="1" smtClean="0"/>
              <a:t>Determina</a:t>
            </a:r>
            <a:r>
              <a:rPr lang="en-GB" dirty="0" smtClean="0"/>
              <a:t> le cause </a:t>
            </a:r>
            <a:r>
              <a:rPr lang="en-GB" dirty="0" err="1" smtClean="0"/>
              <a:t>principali</a:t>
            </a:r>
            <a:r>
              <a:rPr lang="en-GB" dirty="0" smtClean="0"/>
              <a:t> </a:t>
            </a:r>
            <a:r>
              <a:rPr lang="en-GB" dirty="0" err="1" smtClean="0"/>
              <a:t>dei</a:t>
            </a:r>
            <a:r>
              <a:rPr lang="en-GB" dirty="0" smtClean="0"/>
              <a:t> </a:t>
            </a:r>
            <a:r>
              <a:rPr lang="en-GB" dirty="0" err="1" smtClean="0"/>
              <a:t>problemi</a:t>
            </a:r>
            <a:r>
              <a:rPr lang="en-GB" dirty="0" smtClean="0"/>
              <a:t> – </a:t>
            </a:r>
            <a:r>
              <a:rPr lang="en-GB" dirty="0" err="1" smtClean="0"/>
              <a:t>costi</a:t>
            </a:r>
            <a:r>
              <a:rPr lang="en-GB" dirty="0" smtClean="0"/>
              <a:t> o </a:t>
            </a:r>
            <a:r>
              <a:rPr lang="en-GB" dirty="0" err="1" smtClean="0"/>
              <a:t>profitti</a:t>
            </a:r>
            <a:r>
              <a:rPr lang="en-GB" dirty="0" smtClean="0"/>
              <a:t>? </a:t>
            </a:r>
            <a:endParaRPr lang="en-GB" dirty="0"/>
          </a:p>
          <a:p>
            <a:pPr marL="609600" indent="-609600">
              <a:lnSpc>
                <a:spcPct val="90000"/>
              </a:lnSpc>
              <a:buFontTx/>
              <a:buAutoNum type="arabicPeriod"/>
            </a:pPr>
            <a:r>
              <a:rPr lang="en-GB" dirty="0" smtClean="0"/>
              <a:t>Le </a:t>
            </a:r>
            <a:r>
              <a:rPr lang="en-GB" dirty="0" err="1" smtClean="0"/>
              <a:t>aziende</a:t>
            </a:r>
            <a:r>
              <a:rPr lang="en-GB" dirty="0" smtClean="0"/>
              <a:t> </a:t>
            </a:r>
            <a:r>
              <a:rPr lang="en-GB" dirty="0" err="1" smtClean="0"/>
              <a:t>redditizie</a:t>
            </a:r>
            <a:r>
              <a:rPr lang="en-GB" dirty="0" smtClean="0"/>
              <a:t> </a:t>
            </a:r>
            <a:r>
              <a:rPr lang="en-GB" dirty="0" err="1" smtClean="0"/>
              <a:t>possono</a:t>
            </a:r>
            <a:r>
              <a:rPr lang="en-GB" dirty="0" smtClean="0"/>
              <a:t> </a:t>
            </a:r>
            <a:r>
              <a:rPr lang="en-GB" dirty="0" err="1" smtClean="0"/>
              <a:t>sempre</a:t>
            </a:r>
            <a:r>
              <a:rPr lang="en-GB" dirty="0" smtClean="0"/>
              <a:t> </a:t>
            </a:r>
            <a:r>
              <a:rPr lang="en-GB" dirty="0" err="1" smtClean="0"/>
              <a:t>fallire</a:t>
            </a:r>
            <a:r>
              <a:rPr lang="en-GB" dirty="0" smtClean="0"/>
              <a:t>!</a:t>
            </a:r>
          </a:p>
          <a:p>
            <a:pPr marL="609600" indent="-609600">
              <a:lnSpc>
                <a:spcPct val="90000"/>
              </a:lnSpc>
              <a:buFontTx/>
              <a:buNone/>
            </a:pPr>
            <a:endParaRPr lang="en-GB" dirty="0"/>
          </a:p>
          <a:p>
            <a:pPr marL="609600" indent="-609600">
              <a:lnSpc>
                <a:spcPct val="90000"/>
              </a:lnSpc>
              <a:buFontTx/>
              <a:buNone/>
            </a:pPr>
            <a:r>
              <a:rPr lang="en-GB" dirty="0" err="1" smtClean="0"/>
              <a:t>Usa</a:t>
            </a:r>
            <a:r>
              <a:rPr lang="en-GB" dirty="0" smtClean="0"/>
              <a:t> </a:t>
            </a:r>
            <a:r>
              <a:rPr lang="en-GB" dirty="0" err="1" smtClean="0"/>
              <a:t>il</a:t>
            </a:r>
            <a:r>
              <a:rPr lang="en-GB" dirty="0" smtClean="0"/>
              <a:t> Principio di Pareto (</a:t>
            </a:r>
            <a:r>
              <a:rPr lang="en-GB" dirty="0"/>
              <a:t>80:20</a:t>
            </a:r>
            <a:r>
              <a:rPr lang="en-GB" dirty="0" smtClean="0"/>
              <a:t>)</a:t>
            </a:r>
            <a:endParaRPr lang="en-GB" dirty="0"/>
          </a:p>
          <a:p>
            <a:pPr marL="609600" indent="-609600">
              <a:lnSpc>
                <a:spcPct val="90000"/>
              </a:lnSpc>
              <a:buFontTx/>
              <a:buAutoNum type="arabicPeriod"/>
            </a:pPr>
            <a:endParaRPr lang="en-GB" dirty="0"/>
          </a:p>
        </p:txBody>
      </p:sp>
      <p:sp>
        <p:nvSpPr>
          <p:cNvPr id="6" name="5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17</a:t>
            </a:fld>
            <a:endParaRPr lang="el-GR" sz="1400"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kumimoji="0" lang="en-IE" sz="2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4294967295"/>
          </p:nvPr>
        </p:nvSpPr>
        <p:spPr>
          <a:xfrm>
            <a:off x="7208322" y="5747658"/>
            <a:ext cx="4285178" cy="665018"/>
          </a:xfrm>
          <a:prstGeom prst="rect">
            <a:avLst/>
          </a:prstGeom>
        </p:spPr>
        <p:txBody>
          <a:bodyPr/>
          <a:lstStyle/>
          <a:p>
            <a:r>
              <a:rPr lang="en-US" dirty="0"/>
              <a:t>Manchester Science Enterprise Centre</a:t>
            </a:r>
          </a:p>
          <a:p>
            <a:endParaRPr lang="en-US" dirty="0"/>
          </a:p>
        </p:txBody>
      </p:sp>
      <p:sp>
        <p:nvSpPr>
          <p:cNvPr id="161794" name="Rectangle 2"/>
          <p:cNvSpPr>
            <a:spLocks noGrp="1" noChangeArrowheads="1"/>
          </p:cNvSpPr>
          <p:nvPr>
            <p:ph type="title"/>
          </p:nvPr>
        </p:nvSpPr>
        <p:spPr>
          <a:xfrm>
            <a:off x="732860" y="1161537"/>
            <a:ext cx="6347562" cy="691978"/>
          </a:xfrm>
        </p:spPr>
        <p:txBody>
          <a:bodyPr/>
          <a:lstStyle/>
          <a:p>
            <a:r>
              <a:rPr lang="en-US" sz="3200" b="1" dirty="0" err="1" smtClean="0">
                <a:solidFill>
                  <a:srgbClr val="C00000"/>
                </a:solidFill>
              </a:rPr>
              <a:t>Conto</a:t>
            </a:r>
            <a:r>
              <a:rPr lang="en-US" sz="3200" b="1" dirty="0" smtClean="0">
                <a:solidFill>
                  <a:srgbClr val="C00000"/>
                </a:solidFill>
              </a:rPr>
              <a:t> </a:t>
            </a:r>
            <a:r>
              <a:rPr lang="en-US" sz="3200" b="1" dirty="0" err="1" smtClean="0">
                <a:solidFill>
                  <a:srgbClr val="C00000"/>
                </a:solidFill>
              </a:rPr>
              <a:t>Economico</a:t>
            </a:r>
            <a:endParaRPr lang="en-GB" sz="3200" b="1" dirty="0">
              <a:solidFill>
                <a:srgbClr val="C00000"/>
              </a:solidFill>
            </a:endParaRPr>
          </a:p>
        </p:txBody>
      </p:sp>
      <p:sp>
        <p:nvSpPr>
          <p:cNvPr id="161795" name="Rectangle 3"/>
          <p:cNvSpPr>
            <a:spLocks noGrp="1" noChangeArrowheads="1"/>
          </p:cNvSpPr>
          <p:nvPr>
            <p:ph type="body" idx="1"/>
          </p:nvPr>
        </p:nvSpPr>
        <p:spPr>
          <a:xfrm>
            <a:off x="677839" y="1815615"/>
            <a:ext cx="10972800" cy="4525963"/>
          </a:xfrm>
        </p:spPr>
        <p:txBody>
          <a:bodyPr/>
          <a:lstStyle/>
          <a:p>
            <a:pPr>
              <a:lnSpc>
                <a:spcPct val="90000"/>
              </a:lnSpc>
            </a:pPr>
            <a:r>
              <a:rPr lang="en-US" sz="2800" dirty="0" err="1" smtClean="0"/>
              <a:t>Documento</a:t>
            </a:r>
            <a:r>
              <a:rPr lang="en-US" sz="2800" dirty="0" smtClean="0"/>
              <a:t> </a:t>
            </a:r>
            <a:r>
              <a:rPr lang="en-US" sz="2800" dirty="0" err="1" smtClean="0"/>
              <a:t>che</a:t>
            </a:r>
            <a:r>
              <a:rPr lang="en-US" sz="2800" dirty="0" smtClean="0"/>
              <a:t> </a:t>
            </a:r>
            <a:r>
              <a:rPr lang="en-US" sz="2800" dirty="0" err="1" smtClean="0"/>
              <a:t>espone</a:t>
            </a:r>
            <a:r>
              <a:rPr lang="en-US" sz="2800" dirty="0" smtClean="0"/>
              <a:t> i </a:t>
            </a:r>
            <a:r>
              <a:rPr lang="en-US" sz="2800" dirty="0" err="1" smtClean="0"/>
              <a:t>risultati</a:t>
            </a:r>
            <a:r>
              <a:rPr lang="en-US" sz="2800" dirty="0" smtClean="0"/>
              <a:t> di un </a:t>
            </a:r>
            <a:r>
              <a:rPr lang="en-US" sz="2800" dirty="0" err="1" smtClean="0"/>
              <a:t>esercizio</a:t>
            </a:r>
            <a:r>
              <a:rPr lang="en-US" sz="2800" dirty="0" smtClean="0"/>
              <a:t> </a:t>
            </a:r>
            <a:r>
              <a:rPr lang="en-US" sz="2800" dirty="0" err="1" smtClean="0"/>
              <a:t>attraverso</a:t>
            </a:r>
            <a:r>
              <a:rPr lang="en-US" sz="2800" dirty="0" smtClean="0"/>
              <a:t> la </a:t>
            </a:r>
            <a:r>
              <a:rPr lang="en-US" sz="2800" dirty="0" err="1" smtClean="0"/>
              <a:t>rappresentazione</a:t>
            </a:r>
            <a:r>
              <a:rPr lang="en-US" sz="2800" dirty="0" smtClean="0"/>
              <a:t> </a:t>
            </a:r>
            <a:r>
              <a:rPr lang="en-US" sz="2800" dirty="0" err="1" smtClean="0"/>
              <a:t>dei</a:t>
            </a:r>
            <a:r>
              <a:rPr lang="en-US" sz="2800" dirty="0" smtClean="0"/>
              <a:t> </a:t>
            </a:r>
            <a:r>
              <a:rPr lang="en-US" sz="2800" dirty="0" err="1" smtClean="0"/>
              <a:t>costi</a:t>
            </a:r>
            <a:r>
              <a:rPr lang="en-US" sz="2800" dirty="0" smtClean="0"/>
              <a:t> </a:t>
            </a:r>
            <a:r>
              <a:rPr lang="en-US" sz="2800" dirty="0" err="1" smtClean="0"/>
              <a:t>sostenuti</a:t>
            </a:r>
            <a:r>
              <a:rPr lang="en-US" sz="2800" dirty="0" smtClean="0"/>
              <a:t> e </a:t>
            </a:r>
            <a:r>
              <a:rPr lang="en-US" sz="2800" dirty="0" err="1" smtClean="0"/>
              <a:t>dei</a:t>
            </a:r>
            <a:r>
              <a:rPr lang="en-US" sz="2800" dirty="0" smtClean="0"/>
              <a:t> </a:t>
            </a:r>
            <a:r>
              <a:rPr lang="en-US" sz="2800" dirty="0" err="1" smtClean="0"/>
              <a:t>ricavi</a:t>
            </a:r>
            <a:r>
              <a:rPr lang="en-US" sz="2800" dirty="0" smtClean="0"/>
              <a:t> </a:t>
            </a:r>
            <a:r>
              <a:rPr lang="en-US" sz="2800" dirty="0" err="1" smtClean="0"/>
              <a:t>conseguiti</a:t>
            </a:r>
            <a:r>
              <a:rPr lang="en-US" sz="2800" dirty="0" smtClean="0"/>
              <a:t> </a:t>
            </a:r>
            <a:r>
              <a:rPr lang="en-US" sz="2800" dirty="0" err="1" smtClean="0"/>
              <a:t>lungo</a:t>
            </a:r>
            <a:r>
              <a:rPr lang="en-US" sz="2800" dirty="0" smtClean="0"/>
              <a:t> un </a:t>
            </a:r>
            <a:r>
              <a:rPr lang="en-US" sz="2800" dirty="0" err="1" smtClean="0"/>
              <a:t>certo</a:t>
            </a:r>
            <a:r>
              <a:rPr lang="en-US" sz="2800" dirty="0" smtClean="0"/>
              <a:t> </a:t>
            </a:r>
            <a:r>
              <a:rPr lang="en-US" sz="2800" dirty="0" err="1" smtClean="0"/>
              <a:t>periodo</a:t>
            </a:r>
            <a:r>
              <a:rPr lang="en-US" sz="2800" dirty="0" smtClean="0"/>
              <a:t> di tempo. </a:t>
            </a:r>
            <a:endParaRPr lang="en-US" sz="2800" dirty="0"/>
          </a:p>
          <a:p>
            <a:pPr>
              <a:lnSpc>
                <a:spcPct val="90000"/>
              </a:lnSpc>
            </a:pPr>
            <a:r>
              <a:rPr lang="en-US" sz="2800" dirty="0" err="1" smtClean="0"/>
              <a:t>Mostra</a:t>
            </a:r>
            <a:r>
              <a:rPr lang="en-US" sz="2800" dirty="0" smtClean="0"/>
              <a:t> i </a:t>
            </a:r>
            <a:r>
              <a:rPr lang="en-US" sz="2800" dirty="0" err="1" smtClean="0"/>
              <a:t>profitti</a:t>
            </a:r>
            <a:r>
              <a:rPr lang="en-US" sz="2800" dirty="0" smtClean="0"/>
              <a:t>.</a:t>
            </a:r>
            <a:endParaRPr lang="en-US" sz="2800" dirty="0"/>
          </a:p>
          <a:p>
            <a:pPr>
              <a:lnSpc>
                <a:spcPct val="90000"/>
              </a:lnSpc>
            </a:pPr>
            <a:r>
              <a:rPr lang="en-US" sz="2800" dirty="0" smtClean="0"/>
              <a:t>In </a:t>
            </a:r>
            <a:r>
              <a:rPr lang="en-US" sz="2800" dirty="0" err="1" smtClean="0"/>
              <a:t>che</a:t>
            </a:r>
            <a:r>
              <a:rPr lang="en-US" sz="2800" dirty="0" smtClean="0"/>
              <a:t> </a:t>
            </a:r>
            <a:r>
              <a:rPr lang="en-US" sz="2800" dirty="0" err="1" smtClean="0"/>
              <a:t>modo</a:t>
            </a:r>
            <a:r>
              <a:rPr lang="en-US" sz="2800" dirty="0" smtClean="0"/>
              <a:t> è </a:t>
            </a:r>
            <a:r>
              <a:rPr lang="en-US" sz="2800" dirty="0" err="1" smtClean="0"/>
              <a:t>collegato</a:t>
            </a:r>
            <a:r>
              <a:rPr lang="en-US" sz="2800" dirty="0" smtClean="0"/>
              <a:t> al </a:t>
            </a:r>
            <a:r>
              <a:rPr lang="en-US" sz="2800" dirty="0" err="1" smtClean="0"/>
              <a:t>denaro</a:t>
            </a:r>
            <a:r>
              <a:rPr lang="en-US" sz="2800" dirty="0" smtClean="0"/>
              <a:t>? </a:t>
            </a:r>
            <a:endParaRPr lang="en-US" sz="2800" dirty="0"/>
          </a:p>
          <a:p>
            <a:pPr>
              <a:lnSpc>
                <a:spcPct val="90000"/>
              </a:lnSpc>
            </a:pPr>
            <a:r>
              <a:rPr lang="en-US" sz="2800" dirty="0" err="1" smtClean="0"/>
              <a:t>Alcuni</a:t>
            </a:r>
            <a:r>
              <a:rPr lang="en-US" sz="2800" dirty="0" smtClean="0"/>
              <a:t> termini:</a:t>
            </a:r>
            <a:endParaRPr lang="en-US" sz="2800" dirty="0"/>
          </a:p>
          <a:p>
            <a:pPr lvl="1">
              <a:lnSpc>
                <a:spcPct val="90000"/>
              </a:lnSpc>
            </a:pPr>
            <a:r>
              <a:rPr lang="en-US" sz="2400" dirty="0" err="1" smtClean="0"/>
              <a:t>Vendite</a:t>
            </a:r>
            <a:r>
              <a:rPr lang="en-US" sz="2400" dirty="0" smtClean="0"/>
              <a:t>/</a:t>
            </a:r>
            <a:r>
              <a:rPr lang="en-US" sz="2400" dirty="0" err="1" smtClean="0"/>
              <a:t>Fatturato</a:t>
            </a:r>
            <a:endParaRPr lang="en-US" sz="2400" dirty="0"/>
          </a:p>
          <a:p>
            <a:pPr lvl="1">
              <a:lnSpc>
                <a:spcPct val="90000"/>
              </a:lnSpc>
            </a:pPr>
            <a:r>
              <a:rPr lang="en-US" sz="2400" dirty="0" err="1" smtClean="0"/>
              <a:t>Costo</a:t>
            </a:r>
            <a:r>
              <a:rPr lang="en-US" sz="2400" dirty="0" smtClean="0"/>
              <a:t> </a:t>
            </a:r>
            <a:r>
              <a:rPr lang="en-US" sz="2400" dirty="0" err="1" smtClean="0"/>
              <a:t>dei</a:t>
            </a:r>
            <a:r>
              <a:rPr lang="en-US" sz="2400" dirty="0" smtClean="0"/>
              <a:t> </a:t>
            </a:r>
            <a:r>
              <a:rPr lang="en-US" sz="2400" dirty="0" err="1" smtClean="0"/>
              <a:t>beni</a:t>
            </a:r>
            <a:r>
              <a:rPr lang="en-US" sz="2400" dirty="0" smtClean="0"/>
              <a:t> </a:t>
            </a:r>
            <a:r>
              <a:rPr lang="en-US" sz="2400" dirty="0" err="1" smtClean="0"/>
              <a:t>venduti</a:t>
            </a:r>
            <a:endParaRPr lang="en-US" sz="2400" dirty="0"/>
          </a:p>
          <a:p>
            <a:pPr lvl="1">
              <a:lnSpc>
                <a:spcPct val="90000"/>
              </a:lnSpc>
            </a:pPr>
            <a:r>
              <a:rPr lang="en-US" sz="2400" dirty="0" err="1" smtClean="0"/>
              <a:t>Profitto</a:t>
            </a:r>
            <a:r>
              <a:rPr lang="en-US" sz="2400" dirty="0" smtClean="0"/>
              <a:t> </a:t>
            </a:r>
            <a:r>
              <a:rPr lang="en-US" sz="2400" dirty="0" err="1" smtClean="0"/>
              <a:t>Lordo</a:t>
            </a:r>
            <a:endParaRPr lang="en-US" sz="2400" dirty="0"/>
          </a:p>
          <a:p>
            <a:pPr lvl="1">
              <a:lnSpc>
                <a:spcPct val="90000"/>
              </a:lnSpc>
            </a:pPr>
            <a:r>
              <a:rPr lang="en-US" sz="2400" dirty="0" err="1" smtClean="0"/>
              <a:t>Profitto</a:t>
            </a:r>
            <a:r>
              <a:rPr lang="en-US" sz="2400" dirty="0" smtClean="0"/>
              <a:t> </a:t>
            </a:r>
            <a:r>
              <a:rPr lang="en-US" sz="2400" dirty="0" err="1" smtClean="0"/>
              <a:t>Netto</a:t>
            </a:r>
            <a:endParaRPr lang="en-US" sz="2400" dirty="0"/>
          </a:p>
          <a:p>
            <a:pPr>
              <a:lnSpc>
                <a:spcPct val="90000"/>
              </a:lnSpc>
            </a:pPr>
            <a:endParaRPr lang="en-GB" sz="2800" dirty="0"/>
          </a:p>
        </p:txBody>
      </p:sp>
      <p:pic>
        <p:nvPicPr>
          <p:cNvPr id="161796" name="Picture 4" descr="2000-312"/>
          <p:cNvPicPr>
            <a:picLocks noChangeAspect="1" noChangeArrowheads="1"/>
          </p:cNvPicPr>
          <p:nvPr/>
        </p:nvPicPr>
        <p:blipFill>
          <a:blip r:embed="rId3" cstate="print"/>
          <a:srcRect/>
          <a:stretch>
            <a:fillRect/>
          </a:stretch>
        </p:blipFill>
        <p:spPr bwMode="auto">
          <a:xfrm>
            <a:off x="7721601" y="2743200"/>
            <a:ext cx="3797300" cy="2724150"/>
          </a:xfrm>
          <a:prstGeom prst="rect">
            <a:avLst/>
          </a:prstGeom>
          <a:noFill/>
        </p:spPr>
      </p:pic>
      <p:sp>
        <p:nvSpPr>
          <p:cNvPr id="7" name="6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18</a:t>
            </a:fld>
            <a:endParaRPr lang="el-GR" sz="1400" dirty="0"/>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kumimoji="0" lang="en-IE" sz="2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7850717" y="5103169"/>
            <a:ext cx="4341283" cy="476250"/>
          </a:xfrm>
          <a:prstGeom prst="rect">
            <a:avLst/>
          </a:prstGeom>
        </p:spPr>
        <p:txBody>
          <a:bodyPr/>
          <a:lstStyle/>
          <a:p>
            <a:r>
              <a:rPr lang="en-US" dirty="0"/>
              <a:t>Manchester Science Enterprise Centre</a:t>
            </a:r>
          </a:p>
          <a:p>
            <a:endParaRPr lang="en-US" dirty="0"/>
          </a:p>
        </p:txBody>
      </p:sp>
      <p:sp>
        <p:nvSpPr>
          <p:cNvPr id="163842" name="Rectangle 2"/>
          <p:cNvSpPr>
            <a:spLocks noGrp="1" noChangeArrowheads="1"/>
          </p:cNvSpPr>
          <p:nvPr>
            <p:ph type="title"/>
          </p:nvPr>
        </p:nvSpPr>
        <p:spPr>
          <a:xfrm>
            <a:off x="704334" y="825843"/>
            <a:ext cx="5585629" cy="941173"/>
          </a:xfrm>
        </p:spPr>
        <p:txBody>
          <a:bodyPr/>
          <a:lstStyle/>
          <a:p>
            <a:r>
              <a:rPr lang="en-US" sz="3200" b="1" dirty="0" err="1" smtClean="0">
                <a:solidFill>
                  <a:srgbClr val="C00000"/>
                </a:solidFill>
              </a:rPr>
              <a:t>Dettagli</a:t>
            </a:r>
            <a:r>
              <a:rPr lang="en-US" sz="3200" b="1" dirty="0" smtClean="0">
                <a:solidFill>
                  <a:srgbClr val="C00000"/>
                </a:solidFill>
              </a:rPr>
              <a:t> di </a:t>
            </a:r>
            <a:r>
              <a:rPr lang="en-US" sz="3200" b="1" dirty="0" err="1" smtClean="0">
                <a:solidFill>
                  <a:srgbClr val="C00000"/>
                </a:solidFill>
              </a:rPr>
              <a:t>profitti</a:t>
            </a:r>
            <a:r>
              <a:rPr lang="en-US" sz="3200" b="1" dirty="0" smtClean="0">
                <a:solidFill>
                  <a:srgbClr val="C00000"/>
                </a:solidFill>
              </a:rPr>
              <a:t> e </a:t>
            </a:r>
            <a:r>
              <a:rPr lang="en-US" sz="3200" b="1" dirty="0" err="1" smtClean="0">
                <a:solidFill>
                  <a:srgbClr val="C00000"/>
                </a:solidFill>
              </a:rPr>
              <a:t>perdite</a:t>
            </a:r>
            <a:endParaRPr lang="en-GB" sz="3200" b="1" dirty="0">
              <a:solidFill>
                <a:srgbClr val="C00000"/>
              </a:solidFill>
            </a:endParaRPr>
          </a:p>
        </p:txBody>
      </p:sp>
      <p:sp>
        <p:nvSpPr>
          <p:cNvPr id="163843" name="Rectangle 3"/>
          <p:cNvSpPr>
            <a:spLocks noGrp="1" noChangeArrowheads="1"/>
          </p:cNvSpPr>
          <p:nvPr>
            <p:ph type="body" idx="1"/>
          </p:nvPr>
        </p:nvSpPr>
        <p:spPr>
          <a:xfrm>
            <a:off x="729048" y="1544593"/>
            <a:ext cx="9448800" cy="5077879"/>
          </a:xfrm>
        </p:spPr>
        <p:txBody>
          <a:bodyPr/>
          <a:lstStyle/>
          <a:p>
            <a:pPr>
              <a:lnSpc>
                <a:spcPct val="90000"/>
              </a:lnSpc>
              <a:buFontTx/>
              <a:buNone/>
            </a:pPr>
            <a:r>
              <a:rPr lang="en-US" sz="2800" b="1" dirty="0" err="1" smtClean="0"/>
              <a:t>Vendite</a:t>
            </a:r>
            <a:endParaRPr lang="en-US" sz="2800" b="1" dirty="0"/>
          </a:p>
          <a:p>
            <a:pPr>
              <a:lnSpc>
                <a:spcPct val="90000"/>
              </a:lnSpc>
              <a:buFontTx/>
              <a:buNone/>
            </a:pPr>
            <a:r>
              <a:rPr lang="en-US" sz="2800" dirty="0" err="1" smtClean="0"/>
              <a:t>Meno</a:t>
            </a:r>
            <a:r>
              <a:rPr lang="en-US" sz="2800" dirty="0" smtClean="0"/>
              <a:t>: </a:t>
            </a:r>
            <a:r>
              <a:rPr lang="en-US" sz="2800" dirty="0" err="1" smtClean="0"/>
              <a:t>costo</a:t>
            </a:r>
            <a:r>
              <a:rPr lang="en-US" sz="2800" dirty="0" smtClean="0"/>
              <a:t> </a:t>
            </a:r>
            <a:r>
              <a:rPr lang="en-US" sz="2800" dirty="0" err="1" smtClean="0"/>
              <a:t>dei</a:t>
            </a:r>
            <a:r>
              <a:rPr lang="en-US" sz="2800" dirty="0" smtClean="0"/>
              <a:t> </a:t>
            </a:r>
            <a:r>
              <a:rPr lang="en-US" sz="2800" dirty="0" err="1" smtClean="0"/>
              <a:t>beni</a:t>
            </a:r>
            <a:r>
              <a:rPr lang="en-US" sz="2800" dirty="0" smtClean="0"/>
              <a:t> </a:t>
            </a:r>
            <a:r>
              <a:rPr lang="en-US" sz="2800" dirty="0" err="1" smtClean="0"/>
              <a:t>venduti</a:t>
            </a:r>
            <a:endParaRPr lang="en-US" sz="2800" dirty="0"/>
          </a:p>
          <a:p>
            <a:pPr>
              <a:lnSpc>
                <a:spcPct val="90000"/>
              </a:lnSpc>
              <a:buFontTx/>
              <a:buNone/>
            </a:pPr>
            <a:r>
              <a:rPr lang="en-US" sz="2800" dirty="0"/>
              <a:t>= </a:t>
            </a:r>
            <a:r>
              <a:rPr lang="en-US" sz="2800" b="1" i="1" u="sng" dirty="0" err="1" smtClean="0"/>
              <a:t>Profitto</a:t>
            </a:r>
            <a:r>
              <a:rPr lang="en-US" sz="2800" b="1" i="1" u="sng" dirty="0" smtClean="0"/>
              <a:t> </a:t>
            </a:r>
            <a:r>
              <a:rPr lang="en-US" sz="2800" b="1" i="1" u="sng" dirty="0" err="1" smtClean="0"/>
              <a:t>Lordo</a:t>
            </a:r>
            <a:endParaRPr lang="en-US" sz="2800" b="1" i="1" u="sng" dirty="0"/>
          </a:p>
          <a:p>
            <a:pPr>
              <a:lnSpc>
                <a:spcPct val="90000"/>
              </a:lnSpc>
              <a:buNone/>
            </a:pPr>
            <a:r>
              <a:rPr lang="en-US" sz="2800" dirty="0" err="1" smtClean="0"/>
              <a:t>Meno</a:t>
            </a:r>
            <a:r>
              <a:rPr lang="en-US" sz="2800" dirty="0" smtClean="0"/>
              <a:t>: </a:t>
            </a:r>
            <a:r>
              <a:rPr lang="en-US" sz="2800" dirty="0" err="1" smtClean="0"/>
              <a:t>Costi</a:t>
            </a:r>
            <a:r>
              <a:rPr lang="en-US" sz="2800" dirty="0" smtClean="0"/>
              <a:t> </a:t>
            </a:r>
            <a:r>
              <a:rPr lang="en-US" sz="2800" dirty="0" err="1" smtClean="0"/>
              <a:t>Operativi</a:t>
            </a:r>
            <a:endParaRPr lang="en-US" sz="2800" dirty="0"/>
          </a:p>
          <a:p>
            <a:pPr>
              <a:lnSpc>
                <a:spcPct val="90000"/>
              </a:lnSpc>
              <a:buFontTx/>
              <a:buNone/>
            </a:pPr>
            <a:r>
              <a:rPr lang="en-US" sz="2800" dirty="0"/>
              <a:t>= </a:t>
            </a:r>
            <a:r>
              <a:rPr lang="en-US" sz="2800" b="1" i="1" u="sng" dirty="0" smtClean="0"/>
              <a:t>Utile </a:t>
            </a:r>
            <a:r>
              <a:rPr lang="en-US" sz="2800" b="1" i="1" u="sng" dirty="0" err="1" smtClean="0"/>
              <a:t>operativo</a:t>
            </a:r>
            <a:r>
              <a:rPr lang="en-US" sz="2800" b="1" i="1" u="sng" dirty="0" smtClean="0"/>
              <a:t> o </a:t>
            </a:r>
            <a:r>
              <a:rPr lang="en-US" sz="2800" b="1" i="1" u="sng" dirty="0" err="1" smtClean="0"/>
              <a:t>Guadagno</a:t>
            </a:r>
            <a:r>
              <a:rPr lang="en-US" sz="2800" b="1" i="1" u="sng" dirty="0" smtClean="0"/>
              <a:t> prima di </a:t>
            </a:r>
            <a:r>
              <a:rPr lang="en-US" sz="2800" b="1" i="1" u="sng" dirty="0" err="1" smtClean="0"/>
              <a:t>Interessi</a:t>
            </a:r>
            <a:r>
              <a:rPr lang="en-US" sz="2800" b="1" i="1" u="sng" dirty="0" smtClean="0"/>
              <a:t> e </a:t>
            </a:r>
            <a:r>
              <a:rPr lang="en-US" sz="2800" b="1" i="1" u="sng" dirty="0" err="1" smtClean="0"/>
              <a:t>Tasse</a:t>
            </a:r>
            <a:endParaRPr lang="en-US" sz="2800" b="1" i="1" u="sng" dirty="0"/>
          </a:p>
          <a:p>
            <a:pPr>
              <a:lnSpc>
                <a:spcPct val="90000"/>
              </a:lnSpc>
              <a:buFontTx/>
              <a:buNone/>
            </a:pPr>
            <a:r>
              <a:rPr lang="en-US" sz="2800" dirty="0" err="1" smtClean="0"/>
              <a:t>Meno</a:t>
            </a:r>
            <a:r>
              <a:rPr lang="en-US" sz="2800" dirty="0" smtClean="0"/>
              <a:t>: </a:t>
            </a:r>
            <a:r>
              <a:rPr lang="en-US" sz="2800" dirty="0" err="1" smtClean="0"/>
              <a:t>Interessi</a:t>
            </a:r>
            <a:endParaRPr lang="en-US" sz="2800" dirty="0"/>
          </a:p>
          <a:p>
            <a:pPr>
              <a:lnSpc>
                <a:spcPct val="90000"/>
              </a:lnSpc>
              <a:buFontTx/>
              <a:buNone/>
            </a:pPr>
            <a:r>
              <a:rPr lang="en-US" sz="2800" dirty="0" smtClean="0"/>
              <a:t>= </a:t>
            </a:r>
            <a:r>
              <a:rPr lang="en-US" sz="2800" b="1" i="1" u="sng" dirty="0" err="1" smtClean="0"/>
              <a:t>Guadagno</a:t>
            </a:r>
            <a:r>
              <a:rPr lang="en-US" sz="2800" b="1" i="1" u="sng" dirty="0" smtClean="0"/>
              <a:t> prima </a:t>
            </a:r>
            <a:r>
              <a:rPr lang="en-US" sz="2800" b="1" i="1" u="sng" dirty="0" err="1" smtClean="0"/>
              <a:t>delle</a:t>
            </a:r>
            <a:r>
              <a:rPr lang="en-US" sz="2800" b="1" i="1" u="sng" dirty="0" smtClean="0"/>
              <a:t> </a:t>
            </a:r>
            <a:r>
              <a:rPr lang="en-US" sz="2800" b="1" i="1" u="sng" dirty="0" err="1" smtClean="0"/>
              <a:t>Tasse</a:t>
            </a:r>
            <a:endParaRPr lang="en-US" sz="2800" b="1" i="1" u="sng" dirty="0"/>
          </a:p>
          <a:p>
            <a:pPr>
              <a:lnSpc>
                <a:spcPct val="90000"/>
              </a:lnSpc>
              <a:buFontTx/>
              <a:buNone/>
            </a:pPr>
            <a:r>
              <a:rPr lang="en-US" sz="2800" dirty="0" err="1" smtClean="0"/>
              <a:t>Meno</a:t>
            </a:r>
            <a:r>
              <a:rPr lang="en-US" sz="2800" dirty="0" smtClean="0"/>
              <a:t>: </a:t>
            </a:r>
            <a:r>
              <a:rPr lang="en-US" sz="2800" dirty="0" err="1" smtClean="0"/>
              <a:t>Tasse</a:t>
            </a:r>
            <a:endParaRPr lang="en-US" sz="2800" dirty="0"/>
          </a:p>
          <a:p>
            <a:pPr>
              <a:lnSpc>
                <a:spcPct val="90000"/>
              </a:lnSpc>
              <a:buFontTx/>
              <a:buNone/>
            </a:pPr>
            <a:r>
              <a:rPr lang="en-US" sz="2800" dirty="0"/>
              <a:t>= </a:t>
            </a:r>
            <a:r>
              <a:rPr lang="en-US" sz="2800" b="1" i="1" u="sng" dirty="0" err="1" smtClean="0"/>
              <a:t>Profitto</a:t>
            </a:r>
            <a:r>
              <a:rPr lang="en-US" sz="2800" b="1" i="1" u="sng" dirty="0" smtClean="0"/>
              <a:t> </a:t>
            </a:r>
            <a:r>
              <a:rPr lang="en-US" sz="2800" b="1" i="1" u="sng" dirty="0" err="1" smtClean="0"/>
              <a:t>Netto</a:t>
            </a:r>
            <a:endParaRPr lang="en-GB" sz="2800" b="1" i="1" u="sng" dirty="0"/>
          </a:p>
        </p:txBody>
      </p:sp>
      <p:sp>
        <p:nvSpPr>
          <p:cNvPr id="6" name="5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19</a:t>
            </a:fld>
            <a:endParaRPr lang="el-GR" sz="1400"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kumimoji="0" lang="en-IE" sz="2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2089864843"/>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a:t>
                      </a:r>
                      <a:r>
                        <a:rPr lang="en-IE" sz="2400" b="1" dirty="0">
                          <a:solidFill>
                            <a:schemeClr val="tx1"/>
                          </a:solidFill>
                        </a:rPr>
                        <a:t>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22 slides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err="1" smtClean="0"/>
                        <a:t>minuti</a:t>
                      </a:r>
                      <a:r>
                        <a:rPr lang="en-IE" sz="2400" b="1" dirty="0" smtClean="0"/>
                        <a:t> (</a:t>
                      </a:r>
                      <a:r>
                        <a:rPr lang="en-IE" sz="2400" b="1" dirty="0" err="1" smtClean="0"/>
                        <a:t>escluso</a:t>
                      </a:r>
                      <a:r>
                        <a:rPr lang="en-IE" sz="2400" b="1" dirty="0" smtClean="0"/>
                        <a:t> </a:t>
                      </a:r>
                      <a:r>
                        <a:rPr lang="en-IE" sz="2400" b="1" dirty="0" err="1" smtClean="0"/>
                        <a:t>l’approfondimento</a:t>
                      </a:r>
                      <a:r>
                        <a:rPr lang="en-IE" sz="2400" b="1" dirty="0" smtClean="0"/>
                        <a:t> </a:t>
                      </a:r>
                      <a:r>
                        <a:rPr lang="en-IE" sz="2400" b="1" dirty="0" err="1" smtClean="0"/>
                        <a:t>dei</a:t>
                      </a:r>
                      <a:r>
                        <a:rPr lang="en-IE" sz="2400" b="1" baseline="0" dirty="0" smtClean="0"/>
                        <a:t> links </a:t>
                      </a:r>
                      <a:r>
                        <a:rPr lang="en-IE" sz="2400" b="1" baseline="0" dirty="0" err="1" smtClean="0"/>
                        <a:t>contenuti</a:t>
                      </a:r>
                      <a:r>
                        <a:rPr lang="en-IE" sz="2400" b="1" baseline="0" dirty="0" smtClean="0"/>
                        <a:t> </a:t>
                      </a:r>
                      <a:r>
                        <a:rPr lang="en-IE" sz="2400" b="1" baseline="0" dirty="0" err="1" smtClean="0"/>
                        <a:t>nelle</a:t>
                      </a:r>
                      <a:r>
                        <a:rPr lang="en-IE" sz="2400" b="1" baseline="0" dirty="0" smtClean="0"/>
                        <a:t> slides successive)</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err="1" smtClean="0">
                          <a:solidFill>
                            <a:schemeClr val="tx1"/>
                          </a:solidFill>
                        </a:rPr>
                        <a:t>Qual</a:t>
                      </a:r>
                      <a:r>
                        <a:rPr lang="en-IE" sz="2400" b="1" baseline="0" smtClean="0">
                          <a:solidFill>
                            <a:schemeClr val="tx1"/>
                          </a:solidFill>
                        </a:rPr>
                        <a:t> </a:t>
                      </a:r>
                      <a:r>
                        <a:rPr lang="en-IE" sz="2400" b="1" smtClean="0">
                          <a:solidFill>
                            <a:schemeClr val="tx1"/>
                          </a:solidFill>
                        </a:rPr>
                        <a:t>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dirty="0" smtClean="0">
                          <a:solidFill>
                            <a:schemeClr val="tx1"/>
                          </a:solidFill>
                        </a:rPr>
                        <a:t> </a:t>
                      </a:r>
                      <a:r>
                        <a:rPr lang="en-IE" sz="2400" b="1" dirty="0" err="1" smtClean="0">
                          <a:solidFill>
                            <a:schemeClr val="tx1"/>
                          </a:solidFill>
                        </a:rPr>
                        <a:t>attesi</a:t>
                      </a:r>
                      <a:r>
                        <a:rPr lang="en-IE" sz="2400" b="1" dirty="0" smtClean="0">
                          <a:solidFill>
                            <a:schemeClr val="tx1"/>
                          </a:solidFill>
                        </a:rPr>
                        <a:t> </a:t>
                      </a:r>
                      <a:r>
                        <a:rPr lang="en-IE" sz="2400" b="1" dirty="0" err="1" smtClean="0">
                          <a:solidFill>
                            <a:schemeClr val="tx1"/>
                          </a:solidFill>
                        </a:rPr>
                        <a:t>nelle</a:t>
                      </a:r>
                      <a:r>
                        <a:rPr lang="en-IE" sz="2400" b="1" dirty="0" smtClean="0">
                          <a:solidFill>
                            <a:schemeClr val="tx1"/>
                          </a:solidFill>
                        </a:rPr>
                        <a:t> slides successive</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a:xfrm>
            <a:off x="5731164" y="5469371"/>
            <a:ext cx="2844800" cy="476250"/>
          </a:xfrm>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6246421" y="6068292"/>
            <a:ext cx="5247079" cy="356260"/>
          </a:xfrm>
          <a:prstGeom prst="rect">
            <a:avLst/>
          </a:prstGeom>
        </p:spPr>
        <p:txBody>
          <a:bodyPr/>
          <a:lstStyle/>
          <a:p>
            <a:r>
              <a:rPr lang="en-US" dirty="0"/>
              <a:t>Manchester Science Enterprise Centre</a:t>
            </a:r>
          </a:p>
          <a:p>
            <a:endParaRPr lang="en-US" dirty="0"/>
          </a:p>
        </p:txBody>
      </p:sp>
      <p:sp>
        <p:nvSpPr>
          <p:cNvPr id="162818" name="Rectangle 2"/>
          <p:cNvSpPr>
            <a:spLocks noGrp="1" noChangeArrowheads="1"/>
          </p:cNvSpPr>
          <p:nvPr>
            <p:ph type="title"/>
          </p:nvPr>
        </p:nvSpPr>
        <p:spPr>
          <a:xfrm>
            <a:off x="1210962" y="1075038"/>
            <a:ext cx="4102443" cy="568410"/>
          </a:xfrm>
        </p:spPr>
        <p:txBody>
          <a:bodyPr/>
          <a:lstStyle/>
          <a:p>
            <a:r>
              <a:rPr lang="en-US" sz="3200" b="1" dirty="0" err="1" smtClean="0">
                <a:solidFill>
                  <a:srgbClr val="C00000"/>
                </a:solidFill>
              </a:rPr>
              <a:t>Bilancio</a:t>
            </a:r>
            <a:endParaRPr lang="en-GB" sz="3200" b="1" dirty="0">
              <a:solidFill>
                <a:srgbClr val="C00000"/>
              </a:solidFill>
            </a:endParaRPr>
          </a:p>
        </p:txBody>
      </p:sp>
      <p:graphicFrame>
        <p:nvGraphicFramePr>
          <p:cNvPr id="162821" name="Object 5"/>
          <p:cNvGraphicFramePr>
            <a:graphicFrameLocks noChangeAspect="1"/>
          </p:cNvGraphicFramePr>
          <p:nvPr/>
        </p:nvGraphicFramePr>
        <p:xfrm>
          <a:off x="1219200" y="1682750"/>
          <a:ext cx="9753600" cy="4876800"/>
        </p:xfrm>
        <a:graphic>
          <a:graphicData uri="http://schemas.openxmlformats.org/presentationml/2006/ole">
            <mc:AlternateContent xmlns:mc="http://schemas.openxmlformats.org/markup-compatibility/2006">
              <mc:Choice xmlns:v="urn:schemas-microsoft-com:vml" Requires="v">
                <p:oleObj spid="_x0000_s1027" name="Document" r:id="rId4" imgW="7428171" imgH="4937429" progId="Word.Document.8">
                  <p:embed/>
                </p:oleObj>
              </mc:Choice>
              <mc:Fallback>
                <p:oleObj name="Document" r:id="rId4" imgW="7428171" imgH="4937429"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1682750"/>
                        <a:ext cx="97536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 name="5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20</a:t>
            </a:fld>
            <a:endParaRPr lang="el-GR" sz="1400"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kumimoji="0" lang="en-IE" sz="2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7337188" y="5375991"/>
            <a:ext cx="4415806" cy="653144"/>
          </a:xfrm>
          <a:prstGeom prst="rect">
            <a:avLst/>
          </a:prstGeom>
        </p:spPr>
        <p:txBody>
          <a:bodyPr/>
          <a:lstStyle/>
          <a:p>
            <a:r>
              <a:rPr lang="en-US" dirty="0"/>
              <a:t>Manchester Science Enterprise Centre</a:t>
            </a:r>
          </a:p>
          <a:p>
            <a:endParaRPr lang="en-US" dirty="0"/>
          </a:p>
        </p:txBody>
      </p:sp>
      <p:sp>
        <p:nvSpPr>
          <p:cNvPr id="182274" name="Rectangle 2"/>
          <p:cNvSpPr>
            <a:spLocks noGrp="1" noChangeArrowheads="1"/>
          </p:cNvSpPr>
          <p:nvPr>
            <p:ph type="title"/>
          </p:nvPr>
        </p:nvSpPr>
        <p:spPr>
          <a:xfrm>
            <a:off x="961712" y="1022651"/>
            <a:ext cx="3165446" cy="719652"/>
          </a:xfrm>
        </p:spPr>
        <p:txBody>
          <a:bodyPr/>
          <a:lstStyle/>
          <a:p>
            <a:r>
              <a:rPr lang="en-GB" sz="3200" b="1" dirty="0" err="1" smtClean="0">
                <a:solidFill>
                  <a:srgbClr val="C00000"/>
                </a:solidFill>
              </a:rPr>
              <a:t>Perchè</a:t>
            </a:r>
            <a:r>
              <a:rPr lang="en-GB" sz="3200" b="1" dirty="0" smtClean="0">
                <a:solidFill>
                  <a:srgbClr val="C00000"/>
                </a:solidFill>
              </a:rPr>
              <a:t> </a:t>
            </a:r>
            <a:r>
              <a:rPr lang="en-GB" sz="3200" b="1" dirty="0" err="1" smtClean="0">
                <a:solidFill>
                  <a:srgbClr val="C00000"/>
                </a:solidFill>
              </a:rPr>
              <a:t>farlo</a:t>
            </a:r>
            <a:r>
              <a:rPr lang="en-GB" sz="3200" b="1" dirty="0" smtClean="0">
                <a:solidFill>
                  <a:srgbClr val="C00000"/>
                </a:solidFill>
              </a:rPr>
              <a:t> </a:t>
            </a:r>
            <a:r>
              <a:rPr lang="en-GB" sz="3200" b="1" dirty="0">
                <a:solidFill>
                  <a:srgbClr val="C00000"/>
                </a:solidFill>
              </a:rPr>
              <a:t>?</a:t>
            </a:r>
            <a:endParaRPr lang="en-US" sz="3200" b="1" dirty="0">
              <a:solidFill>
                <a:srgbClr val="C00000"/>
              </a:solidFill>
            </a:endParaRPr>
          </a:p>
        </p:txBody>
      </p:sp>
      <p:sp>
        <p:nvSpPr>
          <p:cNvPr id="182275" name="Rectangle 3"/>
          <p:cNvSpPr>
            <a:spLocks noGrp="1" noChangeArrowheads="1"/>
          </p:cNvSpPr>
          <p:nvPr>
            <p:ph type="body" idx="1"/>
          </p:nvPr>
        </p:nvSpPr>
        <p:spPr>
          <a:xfrm>
            <a:off x="912284" y="1628775"/>
            <a:ext cx="10363200" cy="4591916"/>
          </a:xfrm>
        </p:spPr>
        <p:txBody>
          <a:bodyPr/>
          <a:lstStyle/>
          <a:p>
            <a:pPr>
              <a:lnSpc>
                <a:spcPct val="90000"/>
              </a:lnSpc>
            </a:pPr>
            <a:r>
              <a:rPr lang="en-GB" dirty="0" smtClean="0"/>
              <a:t>Per </a:t>
            </a:r>
            <a:r>
              <a:rPr lang="en-GB" dirty="0" err="1" smtClean="0"/>
              <a:t>mostrare</a:t>
            </a:r>
            <a:r>
              <a:rPr lang="en-GB" dirty="0" smtClean="0"/>
              <a:t> </a:t>
            </a:r>
            <a:r>
              <a:rPr lang="en-GB" dirty="0" err="1" smtClean="0"/>
              <a:t>agli</a:t>
            </a:r>
            <a:r>
              <a:rPr lang="en-GB" dirty="0" smtClean="0"/>
              <a:t> </a:t>
            </a:r>
            <a:r>
              <a:rPr lang="en-GB" dirty="0" err="1" smtClean="0"/>
              <a:t>investitori</a:t>
            </a:r>
            <a:r>
              <a:rPr lang="en-GB" dirty="0" smtClean="0"/>
              <a:t> </a:t>
            </a:r>
            <a:r>
              <a:rPr lang="en-GB" dirty="0" err="1" smtClean="0"/>
              <a:t>che</a:t>
            </a:r>
            <a:r>
              <a:rPr lang="en-GB" dirty="0" smtClean="0"/>
              <a:t> la </a:t>
            </a:r>
            <a:r>
              <a:rPr lang="en-GB" dirty="0" err="1" smtClean="0"/>
              <a:t>tua</a:t>
            </a:r>
            <a:r>
              <a:rPr lang="en-GB" dirty="0" smtClean="0"/>
              <a:t> </a:t>
            </a:r>
            <a:r>
              <a:rPr lang="en-GB" dirty="0" err="1" smtClean="0"/>
              <a:t>azienda</a:t>
            </a:r>
            <a:r>
              <a:rPr lang="en-GB" dirty="0" smtClean="0"/>
              <a:t> è </a:t>
            </a:r>
            <a:r>
              <a:rPr lang="en-GB" dirty="0" err="1" smtClean="0"/>
              <a:t>redditizia</a:t>
            </a:r>
            <a:r>
              <a:rPr lang="en-GB" dirty="0" smtClean="0"/>
              <a:t> (o per </a:t>
            </a:r>
            <a:r>
              <a:rPr lang="en-GB" dirty="0" err="1" smtClean="0"/>
              <a:t>prevederne</a:t>
            </a:r>
            <a:r>
              <a:rPr lang="en-GB" dirty="0" smtClean="0"/>
              <a:t> la </a:t>
            </a:r>
            <a:r>
              <a:rPr lang="en-GB" dirty="0" err="1" smtClean="0"/>
              <a:t>redditività</a:t>
            </a:r>
            <a:r>
              <a:rPr lang="en-GB" dirty="0" smtClean="0"/>
              <a:t>)</a:t>
            </a:r>
            <a:endParaRPr lang="en-GB" dirty="0"/>
          </a:p>
          <a:p>
            <a:pPr>
              <a:lnSpc>
                <a:spcPct val="90000"/>
              </a:lnSpc>
            </a:pPr>
            <a:r>
              <a:rPr lang="en-GB" dirty="0" smtClean="0"/>
              <a:t>Per </a:t>
            </a:r>
            <a:r>
              <a:rPr lang="en-GB" dirty="0" err="1" smtClean="0"/>
              <a:t>identificare</a:t>
            </a:r>
            <a:r>
              <a:rPr lang="en-GB" dirty="0" smtClean="0"/>
              <a:t> </a:t>
            </a:r>
            <a:r>
              <a:rPr lang="en-GB" dirty="0" err="1" smtClean="0"/>
              <a:t>potenziali</a:t>
            </a:r>
            <a:r>
              <a:rPr lang="en-GB" dirty="0" smtClean="0"/>
              <a:t> </a:t>
            </a:r>
            <a:r>
              <a:rPr lang="en-GB" dirty="0" err="1" smtClean="0"/>
              <a:t>problemi</a:t>
            </a:r>
            <a:r>
              <a:rPr lang="en-GB" dirty="0" smtClean="0"/>
              <a:t> e i </a:t>
            </a:r>
            <a:r>
              <a:rPr lang="en-GB" dirty="0" err="1" smtClean="0"/>
              <a:t>margini</a:t>
            </a:r>
            <a:r>
              <a:rPr lang="en-GB" dirty="0" smtClean="0"/>
              <a:t> di </a:t>
            </a:r>
            <a:r>
              <a:rPr lang="en-GB" dirty="0" err="1" smtClean="0"/>
              <a:t>miglioramento</a:t>
            </a:r>
            <a:r>
              <a:rPr lang="en-GB" dirty="0" smtClean="0"/>
              <a:t> per la </a:t>
            </a:r>
            <a:r>
              <a:rPr lang="en-GB" dirty="0" err="1" smtClean="0"/>
              <a:t>tua</a:t>
            </a:r>
            <a:r>
              <a:rPr lang="en-GB" dirty="0" smtClean="0"/>
              <a:t> </a:t>
            </a:r>
            <a:r>
              <a:rPr lang="en-GB" dirty="0" err="1" smtClean="0"/>
              <a:t>azienda</a:t>
            </a:r>
            <a:endParaRPr lang="en-GB" dirty="0"/>
          </a:p>
          <a:p>
            <a:pPr>
              <a:lnSpc>
                <a:spcPct val="90000"/>
              </a:lnSpc>
            </a:pPr>
            <a:r>
              <a:rPr lang="en-GB" dirty="0" smtClean="0"/>
              <a:t>Per </a:t>
            </a:r>
            <a:r>
              <a:rPr lang="en-GB" dirty="0" err="1" smtClean="0"/>
              <a:t>mostrare</a:t>
            </a:r>
            <a:r>
              <a:rPr lang="en-GB" dirty="0" smtClean="0"/>
              <a:t> </a:t>
            </a:r>
            <a:r>
              <a:rPr lang="en-GB" dirty="0" err="1" smtClean="0"/>
              <a:t>agli</a:t>
            </a:r>
            <a:r>
              <a:rPr lang="en-GB" dirty="0" smtClean="0"/>
              <a:t> </a:t>
            </a:r>
            <a:r>
              <a:rPr lang="en-GB" dirty="0" err="1" smtClean="0"/>
              <a:t>investitori</a:t>
            </a:r>
            <a:r>
              <a:rPr lang="en-GB" dirty="0" smtClean="0"/>
              <a:t> </a:t>
            </a:r>
            <a:r>
              <a:rPr lang="en-GB" dirty="0" err="1" smtClean="0"/>
              <a:t>che</a:t>
            </a:r>
            <a:r>
              <a:rPr lang="en-GB" dirty="0" smtClean="0"/>
              <a:t> </a:t>
            </a:r>
            <a:r>
              <a:rPr lang="en-GB" dirty="0" err="1" smtClean="0"/>
              <a:t>sei</a:t>
            </a:r>
            <a:r>
              <a:rPr lang="en-GB" dirty="0" smtClean="0"/>
              <a:t> </a:t>
            </a:r>
            <a:r>
              <a:rPr lang="en-GB" dirty="0" err="1" smtClean="0"/>
              <a:t>efficiente</a:t>
            </a:r>
            <a:endParaRPr lang="en-GB" dirty="0"/>
          </a:p>
          <a:p>
            <a:pPr>
              <a:lnSpc>
                <a:spcPct val="90000"/>
              </a:lnSpc>
            </a:pPr>
            <a:r>
              <a:rPr lang="en-GB" dirty="0" smtClean="0"/>
              <a:t>Per </a:t>
            </a:r>
            <a:r>
              <a:rPr lang="en-GB" dirty="0" err="1" smtClean="0"/>
              <a:t>mostrare</a:t>
            </a:r>
            <a:r>
              <a:rPr lang="en-GB" dirty="0" smtClean="0"/>
              <a:t> a </a:t>
            </a:r>
            <a:r>
              <a:rPr lang="en-GB" dirty="0" err="1" smtClean="0"/>
              <a:t>clienti</a:t>
            </a:r>
            <a:r>
              <a:rPr lang="en-GB" dirty="0" smtClean="0"/>
              <a:t> e </a:t>
            </a:r>
            <a:r>
              <a:rPr lang="en-GB" dirty="0" err="1" smtClean="0"/>
              <a:t>fornitori</a:t>
            </a:r>
            <a:r>
              <a:rPr lang="en-GB" dirty="0" smtClean="0"/>
              <a:t> </a:t>
            </a:r>
            <a:r>
              <a:rPr lang="en-GB" dirty="0" err="1" smtClean="0"/>
              <a:t>che</a:t>
            </a:r>
            <a:r>
              <a:rPr lang="en-GB" dirty="0" smtClean="0"/>
              <a:t> </a:t>
            </a:r>
            <a:r>
              <a:rPr lang="en-GB" dirty="0" err="1" smtClean="0"/>
              <a:t>sarai</a:t>
            </a:r>
            <a:r>
              <a:rPr lang="en-GB" dirty="0" smtClean="0"/>
              <a:t> </a:t>
            </a:r>
            <a:r>
              <a:rPr lang="en-GB" dirty="0" err="1" smtClean="0"/>
              <a:t>ancora</a:t>
            </a:r>
            <a:r>
              <a:rPr lang="en-GB" dirty="0" smtClean="0"/>
              <a:t> </a:t>
            </a:r>
            <a:r>
              <a:rPr lang="en-GB" dirty="0" err="1" smtClean="0"/>
              <a:t>sulla</a:t>
            </a:r>
            <a:r>
              <a:rPr lang="en-GB" dirty="0" smtClean="0"/>
              <a:t> piazza </a:t>
            </a:r>
            <a:r>
              <a:rPr lang="en-GB" dirty="0" err="1" smtClean="0"/>
              <a:t>il</a:t>
            </a:r>
            <a:r>
              <a:rPr lang="en-GB" dirty="0" smtClean="0"/>
              <a:t> </a:t>
            </a:r>
            <a:r>
              <a:rPr lang="en-GB" dirty="0" err="1" smtClean="0"/>
              <a:t>prossimo</a:t>
            </a:r>
            <a:r>
              <a:rPr lang="en-GB" dirty="0" smtClean="0"/>
              <a:t> anno! </a:t>
            </a:r>
            <a:endParaRPr lang="en-GB" dirty="0"/>
          </a:p>
          <a:p>
            <a:pPr>
              <a:lnSpc>
                <a:spcPct val="90000"/>
              </a:lnSpc>
            </a:pPr>
            <a:r>
              <a:rPr lang="en-GB" dirty="0" err="1" smtClean="0"/>
              <a:t>Può</a:t>
            </a:r>
            <a:r>
              <a:rPr lang="en-GB" dirty="0" smtClean="0"/>
              <a:t> </a:t>
            </a:r>
            <a:r>
              <a:rPr lang="en-GB" dirty="0" err="1" smtClean="0"/>
              <a:t>essere</a:t>
            </a:r>
            <a:r>
              <a:rPr lang="en-GB" dirty="0" smtClean="0"/>
              <a:t> </a:t>
            </a:r>
            <a:r>
              <a:rPr lang="en-GB" dirty="0" err="1" smtClean="0"/>
              <a:t>richiesto</a:t>
            </a:r>
            <a:r>
              <a:rPr lang="en-GB" dirty="0" smtClean="0"/>
              <a:t> </a:t>
            </a:r>
            <a:r>
              <a:rPr lang="en-GB" dirty="0" err="1" smtClean="0"/>
              <a:t>dalla</a:t>
            </a:r>
            <a:r>
              <a:rPr lang="en-GB" dirty="0" smtClean="0"/>
              <a:t> </a:t>
            </a:r>
            <a:r>
              <a:rPr lang="en-GB" dirty="0" err="1" smtClean="0"/>
              <a:t>legge</a:t>
            </a:r>
            <a:r>
              <a:rPr lang="en-GB" dirty="0" smtClean="0"/>
              <a:t>! </a:t>
            </a:r>
            <a:endParaRPr lang="en-US" dirty="0"/>
          </a:p>
        </p:txBody>
      </p:sp>
      <p:sp>
        <p:nvSpPr>
          <p:cNvPr id="6" name="5 - Ορθογώνιο"/>
          <p:cNvSpPr/>
          <p:nvPr/>
        </p:nvSpPr>
        <p:spPr>
          <a:xfrm>
            <a:off x="11448324" y="6061675"/>
            <a:ext cx="383438" cy="307777"/>
          </a:xfrm>
          <a:prstGeom prst="rect">
            <a:avLst/>
          </a:prstGeom>
        </p:spPr>
        <p:txBody>
          <a:bodyPr wrap="none">
            <a:spAutoFit/>
          </a:bodyPr>
          <a:lstStyle/>
          <a:p>
            <a:fld id="{A7AD32EF-B744-4512-A6AB-C39B4880BDB1}" type="slidenum">
              <a:rPr lang="es-ES" altLang="es-ES" sz="1400" smtClean="0"/>
              <a:pPr/>
              <a:t>21</a:t>
            </a:fld>
            <a:endParaRPr lang="el-GR" sz="1400"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kumimoji="0" lang="en-IE" sz="2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IE" b="1" dirty="0" err="1" smtClean="0"/>
              <a:t>L’Unità</a:t>
            </a:r>
            <a:r>
              <a:rPr lang="en-IE" b="1" dirty="0" smtClean="0"/>
              <a:t> </a:t>
            </a:r>
            <a:r>
              <a:rPr lang="en-IE" b="1" dirty="0" err="1" smtClean="0"/>
              <a:t>fornisce</a:t>
            </a:r>
            <a:r>
              <a:rPr lang="en-IE" b="1" dirty="0" smtClean="0"/>
              <a:t> </a:t>
            </a:r>
            <a:r>
              <a:rPr lang="en-IE" b="1" dirty="0" err="1" smtClean="0"/>
              <a:t>un’introduzione</a:t>
            </a:r>
            <a:r>
              <a:rPr lang="en-IE" b="1" dirty="0" smtClean="0"/>
              <a:t> </a:t>
            </a:r>
            <a:r>
              <a:rPr lang="en-IE" b="1" dirty="0" err="1" smtClean="0"/>
              <a:t>alla</a:t>
            </a:r>
            <a:r>
              <a:rPr lang="en-IE" b="1" dirty="0" smtClean="0"/>
              <a:t> </a:t>
            </a:r>
            <a:r>
              <a:rPr lang="en-IE" b="1" dirty="0" err="1" smtClean="0"/>
              <a:t>gestione</a:t>
            </a:r>
            <a:r>
              <a:rPr lang="en-IE" b="1" dirty="0" smtClean="0"/>
              <a:t> del </a:t>
            </a:r>
            <a:r>
              <a:rPr lang="en-IE" b="1" dirty="0" err="1" smtClean="0"/>
              <a:t>flusso</a:t>
            </a:r>
            <a:r>
              <a:rPr lang="en-IE" b="1" dirty="0" smtClean="0"/>
              <a:t> di </a:t>
            </a:r>
            <a:r>
              <a:rPr lang="en-IE" b="1" dirty="0" err="1" smtClean="0"/>
              <a:t>cassa</a:t>
            </a:r>
            <a:r>
              <a:rPr lang="en-IE" b="1" dirty="0" smtClean="0"/>
              <a:t>, in </a:t>
            </a:r>
            <a:r>
              <a:rPr lang="en-IE" b="1" dirty="0" err="1" smtClean="0"/>
              <a:t>particolare</a:t>
            </a:r>
            <a:r>
              <a:rPr lang="en-IE" b="1" dirty="0" smtClean="0"/>
              <a:t> </a:t>
            </a:r>
            <a:r>
              <a:rPr lang="en-IE" b="1" dirty="0" err="1" smtClean="0"/>
              <a:t>nelle</a:t>
            </a:r>
            <a:r>
              <a:rPr lang="en-IE" b="1" dirty="0" smtClean="0"/>
              <a:t> </a:t>
            </a:r>
            <a:r>
              <a:rPr lang="en-IE" b="1" dirty="0" err="1" smtClean="0"/>
              <a:t>industrie</a:t>
            </a:r>
            <a:r>
              <a:rPr lang="en-IE" b="1" dirty="0" smtClean="0"/>
              <a:t> </a:t>
            </a:r>
            <a:r>
              <a:rPr lang="en-IE" b="1" dirty="0" err="1" smtClean="0"/>
              <a:t>agroalimentari</a:t>
            </a:r>
            <a:endParaRPr lang="en-IE" b="1" dirty="0" smtClean="0"/>
          </a:p>
          <a:p>
            <a:pPr algn="ctr">
              <a:buNone/>
            </a:pPr>
            <a:endParaRPr lang="en-US"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5054875" cy="584775"/>
          </a:xfrm>
          <a:prstGeom prst="rect">
            <a:avLst/>
          </a:prstGeom>
        </p:spPr>
        <p:txBody>
          <a:bodyPr wrap="square">
            <a:spAutoFit/>
          </a:bodyPr>
          <a:lstStyle/>
          <a:p>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endParaRPr lang="el-GR"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dirty="0">
              <a:solidFill>
                <a:srgbClr val="0B0AFD"/>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 :</a:t>
            </a:r>
            <a:endParaRPr lang="en-IE" sz="2800" b="1" u="sng" dirty="0">
              <a:solidFill>
                <a:srgbClr val="003366"/>
              </a:solidFill>
            </a:endParaRPr>
          </a:p>
          <a:p>
            <a:r>
              <a:rPr lang="en-US" sz="2800" b="1" dirty="0" err="1" smtClean="0"/>
              <a:t>Sapere</a:t>
            </a:r>
            <a:r>
              <a:rPr lang="en-US" sz="2800" b="1" dirty="0" smtClean="0"/>
              <a:t> come </a:t>
            </a:r>
            <a:r>
              <a:rPr lang="en-US" sz="2800" b="1" dirty="0" err="1" smtClean="0"/>
              <a:t>gestire</a:t>
            </a:r>
            <a:r>
              <a:rPr lang="en-US" sz="2800" b="1" dirty="0" smtClean="0"/>
              <a:t> un </a:t>
            </a:r>
            <a:r>
              <a:rPr lang="en-US" sz="2800" b="1" dirty="0" err="1" smtClean="0"/>
              <a:t>flusso</a:t>
            </a:r>
            <a:r>
              <a:rPr lang="en-US" sz="2800" b="1" dirty="0" smtClean="0"/>
              <a:t> di </a:t>
            </a:r>
            <a:r>
              <a:rPr lang="en-US" sz="2800" b="1" dirty="0" err="1" smtClean="0"/>
              <a:t>cassa</a:t>
            </a:r>
            <a:endParaRPr lang="en-US" sz="2800" b="1" dirty="0" smtClean="0"/>
          </a:p>
          <a:p>
            <a:r>
              <a:rPr lang="en-US" sz="2800" b="1" dirty="0" err="1" smtClean="0"/>
              <a:t>Gestire</a:t>
            </a:r>
            <a:r>
              <a:rPr lang="en-US" sz="2800" b="1" dirty="0" smtClean="0"/>
              <a:t> la </a:t>
            </a:r>
            <a:r>
              <a:rPr lang="en-US" sz="2800" b="1" dirty="0" err="1" smtClean="0"/>
              <a:t>liquidità</a:t>
            </a:r>
            <a:r>
              <a:rPr lang="en-US" sz="2800" b="1" dirty="0" smtClean="0"/>
              <a:t> di </a:t>
            </a:r>
            <a:r>
              <a:rPr lang="en-US" sz="2800" b="1" dirty="0" err="1" smtClean="0"/>
              <a:t>un’industria</a:t>
            </a:r>
            <a:r>
              <a:rPr lang="en-US" sz="2800" b="1" dirty="0" smtClean="0"/>
              <a:t> </a:t>
            </a:r>
            <a:r>
              <a:rPr lang="en-US" sz="2800" b="1" dirty="0" err="1" smtClean="0"/>
              <a:t>agroalimentare</a:t>
            </a:r>
            <a:endParaRPr lang="en-GB" sz="2800" b="1" dirty="0" smtClean="0"/>
          </a:p>
          <a:p>
            <a:r>
              <a:rPr lang="en-GB" sz="2800" b="1" dirty="0" err="1" smtClean="0"/>
              <a:t>Effettuare</a:t>
            </a:r>
            <a:r>
              <a:rPr lang="en-GB" sz="2800" b="1" dirty="0" smtClean="0"/>
              <a:t> </a:t>
            </a:r>
            <a:r>
              <a:rPr lang="en-GB" sz="2800" b="1" dirty="0" err="1" smtClean="0"/>
              <a:t>una</a:t>
            </a:r>
            <a:r>
              <a:rPr lang="en-GB" sz="2800" b="1" dirty="0" smtClean="0"/>
              <a:t> </a:t>
            </a:r>
            <a:r>
              <a:rPr lang="en-GB" sz="2800" b="1" dirty="0" err="1" smtClean="0"/>
              <a:t>simulazione</a:t>
            </a:r>
            <a:r>
              <a:rPr lang="en-GB" sz="2800" b="1" dirty="0" smtClean="0"/>
              <a:t> del </a:t>
            </a:r>
            <a:r>
              <a:rPr lang="en-GB" sz="2800" b="1" dirty="0" err="1" smtClean="0"/>
              <a:t>flusso</a:t>
            </a:r>
            <a:r>
              <a:rPr lang="en-GB" sz="2800" b="1" dirty="0" smtClean="0"/>
              <a:t> di </a:t>
            </a:r>
            <a:r>
              <a:rPr lang="en-GB" sz="2800" b="1" dirty="0" err="1" smtClean="0"/>
              <a:t>cassa</a:t>
            </a:r>
            <a:r>
              <a:rPr lang="en-GB" sz="2800" b="1" dirty="0" smtClean="0"/>
              <a:t> di </a:t>
            </a:r>
            <a:r>
              <a:rPr lang="en-GB" sz="2800" b="1" dirty="0" err="1" smtClean="0"/>
              <a:t>un’azienda</a:t>
            </a:r>
            <a:endParaRPr lang="en-GB" sz="2800" b="1" dirty="0" smtClean="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GB" b="1" dirty="0" smtClean="0">
                <a:solidFill>
                  <a:srgbClr val="C00000"/>
                </a:solidFill>
                <a:latin typeface="+mj-lt"/>
                <a:ea typeface="+mj-ea"/>
                <a:cs typeface="+mj-cs"/>
              </a:rPr>
              <a:t>Gestione del </a:t>
            </a:r>
            <a:r>
              <a:rPr lang="en-GB" b="1" dirty="0" err="1" smtClean="0">
                <a:solidFill>
                  <a:srgbClr val="C00000"/>
                </a:solidFill>
                <a:latin typeface="+mj-lt"/>
                <a:ea typeface="+mj-ea"/>
                <a:cs typeface="+mj-cs"/>
              </a:rPr>
              <a:t>flusso</a:t>
            </a:r>
            <a:r>
              <a:rPr lang="en-GB" b="1" dirty="0" smtClean="0">
                <a:solidFill>
                  <a:srgbClr val="C00000"/>
                </a:solidFill>
                <a:latin typeface="+mj-lt"/>
                <a:ea typeface="+mj-ea"/>
                <a:cs typeface="+mj-cs"/>
              </a:rPr>
              <a:t> di </a:t>
            </a:r>
            <a:r>
              <a:rPr lang="en-GB" b="1" dirty="0" err="1" smtClean="0">
                <a:solidFill>
                  <a:srgbClr val="C00000"/>
                </a:solidFill>
                <a:latin typeface="+mj-lt"/>
                <a:ea typeface="+mj-ea"/>
                <a:cs typeface="+mj-cs"/>
              </a:rPr>
              <a:t>cassa</a:t>
            </a:r>
            <a:endParaRPr lang="en-IE" sz="2400" dirty="0" smtClean="0"/>
          </a:p>
          <a:p>
            <a:pPr algn="just"/>
            <a:r>
              <a:rPr lang="it-IT" sz="2400" dirty="0" smtClean="0"/>
              <a:t>Il flusso di cassa consiste nell’ammontare delle risorse finanziarie nette prodotte dall’impresa in un anno, come differenza tra tutte le entrate e tutte le uscite generate. </a:t>
            </a:r>
            <a:endParaRPr lang="en-GB" sz="2400" dirty="0" smtClean="0"/>
          </a:p>
          <a:p>
            <a:pPr algn="just"/>
            <a:r>
              <a:rPr lang="en-GB" sz="2400" dirty="0" err="1" smtClean="0"/>
              <a:t>Alla</a:t>
            </a:r>
            <a:r>
              <a:rPr lang="en-GB" sz="2400" dirty="0" smtClean="0"/>
              <a:t> base </a:t>
            </a:r>
            <a:r>
              <a:rPr lang="en-GB" sz="2400" dirty="0" err="1" smtClean="0"/>
              <a:t>della</a:t>
            </a:r>
            <a:r>
              <a:rPr lang="en-GB" sz="2400" dirty="0" smtClean="0"/>
              <a:t> </a:t>
            </a:r>
            <a:r>
              <a:rPr lang="en-GB" sz="2400" dirty="0" err="1" smtClean="0"/>
              <a:t>corretta</a:t>
            </a:r>
            <a:r>
              <a:rPr lang="en-GB" sz="2400" dirty="0" smtClean="0"/>
              <a:t> </a:t>
            </a:r>
            <a:r>
              <a:rPr lang="en-GB" sz="2400" dirty="0" err="1" smtClean="0"/>
              <a:t>gestione</a:t>
            </a:r>
            <a:r>
              <a:rPr lang="en-GB" sz="2400" dirty="0" smtClean="0"/>
              <a:t> del </a:t>
            </a:r>
            <a:r>
              <a:rPr lang="en-GB" sz="2400" dirty="0" err="1" smtClean="0"/>
              <a:t>flusso</a:t>
            </a:r>
            <a:r>
              <a:rPr lang="en-GB" sz="2400" dirty="0" smtClean="0"/>
              <a:t> di </a:t>
            </a:r>
            <a:r>
              <a:rPr lang="en-GB" sz="2400" dirty="0" err="1" smtClean="0"/>
              <a:t>cassa</a:t>
            </a:r>
            <a:r>
              <a:rPr lang="en-GB" sz="2400" dirty="0" smtClean="0"/>
              <a:t> </a:t>
            </a:r>
            <a:r>
              <a:rPr lang="en-GB" sz="2400" dirty="0" err="1" smtClean="0"/>
              <a:t>c’è</a:t>
            </a:r>
            <a:r>
              <a:rPr lang="en-GB" sz="2400" dirty="0" smtClean="0"/>
              <a:t> la </a:t>
            </a:r>
            <a:r>
              <a:rPr lang="en-GB" sz="2400" dirty="0" err="1" smtClean="0"/>
              <a:t>tesoreria</a:t>
            </a:r>
            <a:r>
              <a:rPr lang="en-GB" sz="2400" dirty="0" smtClean="0"/>
              <a:t>: </a:t>
            </a:r>
            <a:r>
              <a:rPr lang="en-GB" sz="2400" dirty="0" err="1" smtClean="0"/>
              <a:t>questa</a:t>
            </a:r>
            <a:r>
              <a:rPr lang="en-GB" sz="2400" dirty="0" smtClean="0"/>
              <a:t> </a:t>
            </a:r>
            <a:r>
              <a:rPr lang="en-GB" sz="2400" dirty="0" err="1" smtClean="0"/>
              <a:t>contribuisce</a:t>
            </a:r>
            <a:r>
              <a:rPr lang="en-GB" sz="2400" dirty="0" smtClean="0"/>
              <a:t> a </a:t>
            </a:r>
            <a:r>
              <a:rPr lang="en-GB" sz="2400" dirty="0" err="1" smtClean="0"/>
              <a:t>mantenere</a:t>
            </a:r>
            <a:r>
              <a:rPr lang="en-GB" sz="2400" dirty="0" smtClean="0"/>
              <a:t> </a:t>
            </a:r>
            <a:r>
              <a:rPr lang="en-GB" sz="2400" dirty="0" err="1" smtClean="0"/>
              <a:t>una</a:t>
            </a:r>
            <a:r>
              <a:rPr lang="en-GB" sz="2400" dirty="0" smtClean="0"/>
              <a:t> </a:t>
            </a:r>
            <a:r>
              <a:rPr lang="en-GB" sz="2400" dirty="0" err="1" smtClean="0"/>
              <a:t>efficiente</a:t>
            </a:r>
            <a:r>
              <a:rPr lang="en-GB" sz="2400" dirty="0" smtClean="0"/>
              <a:t> </a:t>
            </a:r>
            <a:r>
              <a:rPr lang="en-GB" sz="2400" dirty="0" err="1" smtClean="0"/>
              <a:t>struttura</a:t>
            </a:r>
            <a:r>
              <a:rPr lang="en-GB" sz="2400" dirty="0" smtClean="0"/>
              <a:t> del </a:t>
            </a:r>
            <a:r>
              <a:rPr lang="en-GB" sz="2400" dirty="0" err="1" smtClean="0"/>
              <a:t>capitale</a:t>
            </a:r>
            <a:r>
              <a:rPr lang="en-GB" sz="2400" dirty="0" smtClean="0"/>
              <a:t> </a:t>
            </a:r>
            <a:r>
              <a:rPr lang="en-GB" sz="2400" dirty="0" err="1" smtClean="0"/>
              <a:t>circolante</a:t>
            </a:r>
            <a:r>
              <a:rPr lang="en-GB" sz="2400" dirty="0" smtClean="0"/>
              <a:t> </a:t>
            </a:r>
            <a:r>
              <a:rPr lang="en-GB" sz="2400" dirty="0" err="1" smtClean="0"/>
              <a:t>ed</a:t>
            </a:r>
            <a:r>
              <a:rPr lang="en-GB" sz="2400" dirty="0" smtClean="0"/>
              <a:t> è </a:t>
            </a:r>
            <a:r>
              <a:rPr lang="en-GB" sz="2400" dirty="0" err="1" smtClean="0"/>
              <a:t>convolta</a:t>
            </a:r>
            <a:r>
              <a:rPr lang="en-GB" sz="2400" dirty="0" smtClean="0"/>
              <a:t> </a:t>
            </a:r>
            <a:r>
              <a:rPr lang="en-GB" sz="2400" dirty="0" err="1" smtClean="0"/>
              <a:t>nelle</a:t>
            </a:r>
            <a:r>
              <a:rPr lang="en-GB" sz="2400" dirty="0" smtClean="0"/>
              <a:t> </a:t>
            </a:r>
            <a:r>
              <a:rPr lang="en-GB" sz="2400" dirty="0" err="1" smtClean="0"/>
              <a:t>attività</a:t>
            </a:r>
            <a:r>
              <a:rPr lang="en-GB" sz="2400" dirty="0" smtClean="0"/>
              <a:t> di </a:t>
            </a:r>
            <a:r>
              <a:rPr lang="en-GB" sz="2400" dirty="0" err="1" smtClean="0"/>
              <a:t>sviluppo</a:t>
            </a:r>
            <a:r>
              <a:rPr lang="en-GB" sz="2400" dirty="0" smtClean="0"/>
              <a:t> </a:t>
            </a:r>
            <a:r>
              <a:rPr lang="en-GB" sz="2400" dirty="0" err="1" smtClean="0"/>
              <a:t>aziendale</a:t>
            </a:r>
            <a:r>
              <a:rPr lang="en-GB" sz="2400" dirty="0" smtClean="0"/>
              <a:t>. </a:t>
            </a:r>
          </a:p>
          <a:p>
            <a:pPr algn="just"/>
            <a:r>
              <a:rPr lang="it-IT" sz="2400" dirty="0" smtClean="0"/>
              <a:t>Tecnologia e sistemi elettronici per raccogliere diverse informazioni finanziarie e formattarle in </a:t>
            </a:r>
            <a:r>
              <a:rPr lang="it-IT" sz="2400" dirty="0" err="1" smtClean="0"/>
              <a:t>reports</a:t>
            </a:r>
            <a:r>
              <a:rPr lang="it-IT" sz="2400" dirty="0" smtClean="0"/>
              <a:t> utili per il processo decisionale.</a:t>
            </a:r>
            <a:endParaRPr lang="en-GB" sz="24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IE" b="1" dirty="0" err="1" smtClean="0">
                <a:solidFill>
                  <a:srgbClr val="C00000"/>
                </a:solidFill>
                <a:latin typeface="+mj-lt"/>
                <a:ea typeface="+mj-ea"/>
                <a:cs typeface="+mj-cs"/>
              </a:rPr>
              <a:t>Domande</a:t>
            </a:r>
            <a:r>
              <a:rPr lang="en-IE" b="1" dirty="0" smtClean="0">
                <a:solidFill>
                  <a:srgbClr val="C00000"/>
                </a:solidFill>
                <a:latin typeface="+mj-lt"/>
                <a:ea typeface="+mj-ea"/>
                <a:cs typeface="+mj-cs"/>
              </a:rPr>
              <a:t> </a:t>
            </a:r>
            <a:r>
              <a:rPr lang="en-IE" b="1" dirty="0" err="1" smtClean="0">
                <a:solidFill>
                  <a:srgbClr val="C00000"/>
                </a:solidFill>
                <a:latin typeface="+mj-lt"/>
                <a:ea typeface="+mj-ea"/>
                <a:cs typeface="+mj-cs"/>
              </a:rPr>
              <a:t>critiche</a:t>
            </a:r>
            <a:r>
              <a:rPr lang="en-IE" b="1" dirty="0" smtClean="0">
                <a:solidFill>
                  <a:srgbClr val="C00000"/>
                </a:solidFill>
                <a:latin typeface="+mj-lt"/>
                <a:ea typeface="+mj-ea"/>
                <a:cs typeface="+mj-cs"/>
              </a:rPr>
              <a:t> </a:t>
            </a:r>
          </a:p>
          <a:p>
            <a:pPr marL="0" indent="0">
              <a:buNone/>
            </a:pPr>
            <a:endParaRPr lang="en-IE" b="1" dirty="0" smtClean="0">
              <a:solidFill>
                <a:srgbClr val="C00000"/>
              </a:solidFill>
              <a:latin typeface="+mj-lt"/>
              <a:ea typeface="+mj-ea"/>
              <a:cs typeface="+mj-cs"/>
            </a:endParaRPr>
          </a:p>
          <a:p>
            <a:pPr>
              <a:buNone/>
            </a:pPr>
            <a:r>
              <a:rPr lang="en-GB" sz="2400" u="sng" dirty="0" err="1" smtClean="0"/>
              <a:t>Impiego</a:t>
            </a:r>
            <a:r>
              <a:rPr lang="en-GB" sz="2400" u="sng" dirty="0" smtClean="0"/>
              <a:t> del </a:t>
            </a:r>
            <a:r>
              <a:rPr lang="en-GB" sz="2400" u="sng" dirty="0" err="1" smtClean="0"/>
              <a:t>denaro</a:t>
            </a:r>
            <a:r>
              <a:rPr lang="en-GB" sz="2400" u="sng" dirty="0" smtClean="0"/>
              <a:t> </a:t>
            </a:r>
          </a:p>
          <a:p>
            <a:r>
              <a:rPr lang="en-GB" sz="2400" dirty="0" smtClean="0"/>
              <a:t>La </a:t>
            </a:r>
            <a:r>
              <a:rPr lang="en-GB" sz="2400" dirty="0" err="1" smtClean="0"/>
              <a:t>questione</a:t>
            </a:r>
            <a:r>
              <a:rPr lang="en-GB" sz="2400" dirty="0" smtClean="0"/>
              <a:t> di </a:t>
            </a:r>
            <a:r>
              <a:rPr lang="en-GB" sz="2400" dirty="0" err="1" smtClean="0"/>
              <a:t>cosa</a:t>
            </a:r>
            <a:r>
              <a:rPr lang="en-GB" sz="2400" dirty="0" smtClean="0"/>
              <a:t> è </a:t>
            </a:r>
            <a:r>
              <a:rPr lang="en-GB" sz="2400" dirty="0" err="1" smtClean="0"/>
              <a:t>stato</a:t>
            </a:r>
            <a:r>
              <a:rPr lang="en-GB" sz="2400" dirty="0" smtClean="0"/>
              <a:t> </a:t>
            </a:r>
            <a:r>
              <a:rPr lang="en-GB" sz="2400" dirty="0" err="1" smtClean="0"/>
              <a:t>fatto</a:t>
            </a:r>
            <a:r>
              <a:rPr lang="en-GB" sz="2400" dirty="0" smtClean="0"/>
              <a:t> con i </a:t>
            </a:r>
            <a:r>
              <a:rPr lang="en-GB" sz="2400" dirty="0" err="1" smtClean="0"/>
              <a:t>profitti</a:t>
            </a:r>
            <a:r>
              <a:rPr lang="en-GB" sz="2400" dirty="0" smtClean="0"/>
              <a:t> aziendali. </a:t>
            </a:r>
          </a:p>
          <a:p>
            <a:r>
              <a:rPr lang="en-GB" sz="2400" dirty="0" err="1" smtClean="0"/>
              <a:t>Utilizzato</a:t>
            </a:r>
            <a:r>
              <a:rPr lang="en-GB" sz="2400" dirty="0" smtClean="0"/>
              <a:t> per </a:t>
            </a:r>
            <a:r>
              <a:rPr lang="en-GB" sz="2400" dirty="0" err="1" smtClean="0"/>
              <a:t>acquistare</a:t>
            </a:r>
            <a:r>
              <a:rPr lang="en-GB" sz="2400" dirty="0" smtClean="0"/>
              <a:t> </a:t>
            </a:r>
            <a:r>
              <a:rPr lang="en-GB" sz="2400" dirty="0" err="1" smtClean="0"/>
              <a:t>nuove</a:t>
            </a:r>
            <a:r>
              <a:rPr lang="en-GB" sz="2400" dirty="0" smtClean="0"/>
              <a:t> </a:t>
            </a:r>
            <a:r>
              <a:rPr lang="en-GB" sz="2400" dirty="0" err="1" smtClean="0"/>
              <a:t>attrezzature</a:t>
            </a:r>
            <a:r>
              <a:rPr lang="en-GB" sz="2400" dirty="0" smtClean="0"/>
              <a:t> e </a:t>
            </a:r>
            <a:r>
              <a:rPr lang="en-GB" sz="2400" dirty="0" err="1" smtClean="0"/>
              <a:t>macchinari</a:t>
            </a:r>
            <a:endParaRPr lang="en-GB" sz="2400" dirty="0" smtClean="0"/>
          </a:p>
          <a:p>
            <a:r>
              <a:rPr lang="en-GB" sz="2400" dirty="0" err="1" smtClean="0"/>
              <a:t>Utilizzato</a:t>
            </a:r>
            <a:r>
              <a:rPr lang="en-GB" sz="2400" dirty="0" smtClean="0"/>
              <a:t> per </a:t>
            </a:r>
            <a:r>
              <a:rPr lang="en-GB" sz="2400" dirty="0" err="1" smtClean="0"/>
              <a:t>ampliare</a:t>
            </a:r>
            <a:r>
              <a:rPr lang="en-GB" sz="2400" dirty="0" smtClean="0"/>
              <a:t> </a:t>
            </a:r>
            <a:r>
              <a:rPr lang="en-GB" sz="2400" dirty="0" err="1" smtClean="0"/>
              <a:t>l’impresa</a:t>
            </a:r>
            <a:r>
              <a:rPr lang="en-GB" sz="2400" dirty="0" smtClean="0"/>
              <a:t> e/o </a:t>
            </a:r>
            <a:r>
              <a:rPr lang="en-GB" sz="2400" dirty="0" err="1" smtClean="0"/>
              <a:t>acquistare</a:t>
            </a:r>
            <a:r>
              <a:rPr lang="en-GB" sz="2400" dirty="0" smtClean="0"/>
              <a:t> </a:t>
            </a:r>
            <a:r>
              <a:rPr lang="en-GB" sz="2400" dirty="0" err="1" smtClean="0"/>
              <a:t>nuovi</a:t>
            </a:r>
            <a:r>
              <a:rPr lang="en-GB" sz="2400" dirty="0" smtClean="0"/>
              <a:t> </a:t>
            </a:r>
            <a:r>
              <a:rPr lang="en-GB" sz="2400" dirty="0" err="1" smtClean="0"/>
              <a:t>terreni</a:t>
            </a:r>
            <a:endParaRPr lang="en-GB" sz="2400" dirty="0" smtClean="0"/>
          </a:p>
          <a:p>
            <a:r>
              <a:rPr lang="en-GB" sz="2400" dirty="0" err="1" smtClean="0"/>
              <a:t>Utilizzato</a:t>
            </a:r>
            <a:r>
              <a:rPr lang="en-GB" sz="2400" dirty="0" smtClean="0"/>
              <a:t> per le </a:t>
            </a:r>
            <a:r>
              <a:rPr lang="en-GB" sz="2400" dirty="0" err="1" smtClean="0"/>
              <a:t>maggiori</a:t>
            </a:r>
            <a:r>
              <a:rPr lang="en-GB" sz="2400" dirty="0" smtClean="0"/>
              <a:t> </a:t>
            </a:r>
            <a:r>
              <a:rPr lang="en-GB" sz="2400" dirty="0" err="1" smtClean="0"/>
              <a:t>spese</a:t>
            </a:r>
            <a:r>
              <a:rPr lang="en-GB" sz="2400" dirty="0" smtClean="0"/>
              <a:t> di vita </a:t>
            </a:r>
            <a:r>
              <a:rPr lang="en-GB" sz="2400" dirty="0" err="1" smtClean="0"/>
              <a:t>familiare</a:t>
            </a:r>
            <a:endParaRPr lang="en-GB" sz="2400" dirty="0" smtClean="0"/>
          </a:p>
          <a:p>
            <a:r>
              <a:rPr lang="en-GB" sz="2400" dirty="0" err="1" smtClean="0"/>
              <a:t>Investimenti</a:t>
            </a:r>
            <a:r>
              <a:rPr lang="en-GB" sz="2400" dirty="0" smtClean="0"/>
              <a:t> </a:t>
            </a:r>
            <a:r>
              <a:rPr lang="en-GB" sz="2400" dirty="0" err="1" smtClean="0"/>
              <a:t>diversificati</a:t>
            </a:r>
            <a:r>
              <a:rPr lang="en-GB" sz="2400" dirty="0" smtClean="0"/>
              <a:t> </a:t>
            </a:r>
            <a:r>
              <a:rPr lang="en-GB" sz="2400" dirty="0" err="1" smtClean="0"/>
              <a:t>lontano</a:t>
            </a:r>
            <a:r>
              <a:rPr lang="en-GB" sz="2400" dirty="0" smtClean="0"/>
              <a:t> </a:t>
            </a:r>
            <a:r>
              <a:rPr lang="en-GB" sz="2400" dirty="0" err="1" smtClean="0"/>
              <a:t>dall’azienda</a:t>
            </a:r>
            <a:r>
              <a:rPr lang="en-GB" sz="2400" dirty="0" smtClean="0"/>
              <a:t> </a:t>
            </a:r>
            <a:r>
              <a:rPr lang="en-GB" sz="2400" dirty="0" err="1" smtClean="0"/>
              <a:t>agricola</a:t>
            </a:r>
            <a:endParaRPr lang="en-GB" sz="2400" dirty="0" smtClean="0"/>
          </a:p>
          <a:p>
            <a:r>
              <a:rPr lang="en-GB" sz="2400" dirty="0" smtClean="0"/>
              <a:t>In </a:t>
            </a:r>
            <a:r>
              <a:rPr lang="en-GB" sz="2400" dirty="0" err="1" smtClean="0"/>
              <a:t>che</a:t>
            </a:r>
            <a:r>
              <a:rPr lang="en-GB" sz="2400" dirty="0" smtClean="0"/>
              <a:t> </a:t>
            </a:r>
            <a:r>
              <a:rPr lang="en-GB" sz="2400" dirty="0" err="1" smtClean="0"/>
              <a:t>modo</a:t>
            </a:r>
            <a:r>
              <a:rPr lang="en-GB" sz="2400" dirty="0" smtClean="0"/>
              <a:t> </a:t>
            </a:r>
            <a:r>
              <a:rPr lang="en-GB" sz="2400" dirty="0" err="1" smtClean="0"/>
              <a:t>aumentare</a:t>
            </a:r>
            <a:r>
              <a:rPr lang="en-GB" sz="2400" dirty="0" smtClean="0"/>
              <a:t> le </a:t>
            </a:r>
            <a:r>
              <a:rPr lang="en-GB" sz="2400" dirty="0" err="1" smtClean="0"/>
              <a:t>riserve</a:t>
            </a:r>
            <a:r>
              <a:rPr lang="en-GB" sz="2400" dirty="0" smtClean="0"/>
              <a:t> di </a:t>
            </a:r>
            <a:r>
              <a:rPr lang="en-GB" sz="2400" dirty="0" err="1" smtClean="0"/>
              <a:t>cassa</a:t>
            </a:r>
            <a:r>
              <a:rPr lang="en-GB" sz="2400" dirty="0" smtClean="0"/>
              <a:t> </a:t>
            </a:r>
            <a:r>
              <a:rPr lang="en-GB" sz="2400" dirty="0" err="1" smtClean="0"/>
              <a:t>dell’azienda</a:t>
            </a:r>
            <a:r>
              <a:rPr lang="en-GB" sz="2400" dirty="0" smtClean="0"/>
              <a:t> </a:t>
            </a:r>
            <a:r>
              <a:rPr lang="en-GB" sz="2400" dirty="0" err="1" smtClean="0"/>
              <a:t>agricola</a:t>
            </a:r>
            <a:r>
              <a:rPr lang="en-GB" sz="2400" dirty="0" smtClean="0"/>
              <a:t>? </a:t>
            </a:r>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GB" b="1" dirty="0" smtClean="0">
                <a:solidFill>
                  <a:srgbClr val="C00000"/>
                </a:solidFill>
                <a:latin typeface="+mj-lt"/>
                <a:ea typeface="+mj-ea"/>
                <a:cs typeface="+mj-cs"/>
              </a:rPr>
              <a:t>Il </a:t>
            </a:r>
            <a:r>
              <a:rPr lang="en-GB" b="1" dirty="0" err="1" smtClean="0">
                <a:solidFill>
                  <a:srgbClr val="C00000"/>
                </a:solidFill>
                <a:latin typeface="+mj-lt"/>
                <a:ea typeface="+mj-ea"/>
                <a:cs typeface="+mj-cs"/>
              </a:rPr>
              <a:t>denaro</a:t>
            </a:r>
            <a:r>
              <a:rPr lang="en-GB" b="1" dirty="0" smtClean="0">
                <a:solidFill>
                  <a:srgbClr val="C00000"/>
                </a:solidFill>
                <a:latin typeface="+mj-lt"/>
                <a:ea typeface="+mj-ea"/>
                <a:cs typeface="+mj-cs"/>
              </a:rPr>
              <a:t> per le </a:t>
            </a:r>
            <a:r>
              <a:rPr lang="en-GB" b="1" dirty="0" err="1" smtClean="0">
                <a:solidFill>
                  <a:srgbClr val="C00000"/>
                </a:solidFill>
                <a:latin typeface="+mj-lt"/>
                <a:ea typeface="+mj-ea"/>
                <a:cs typeface="+mj-cs"/>
              </a:rPr>
              <a:t>imprese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agroalimentari</a:t>
            </a:r>
            <a:endParaRPr lang="en-GB" b="1" dirty="0" smtClean="0">
              <a:solidFill>
                <a:srgbClr val="C00000"/>
              </a:solidFill>
              <a:latin typeface="+mj-lt"/>
              <a:ea typeface="+mj-ea"/>
              <a:cs typeface="+mj-cs"/>
            </a:endParaRPr>
          </a:p>
          <a:p>
            <a:pPr marL="0" indent="0">
              <a:buNone/>
            </a:pPr>
            <a:endParaRPr lang="en-IE" b="1" dirty="0" smtClean="0">
              <a:solidFill>
                <a:srgbClr val="C00000"/>
              </a:solidFill>
              <a:latin typeface="+mj-lt"/>
              <a:ea typeface="+mj-ea"/>
              <a:cs typeface="+mj-cs"/>
            </a:endParaRPr>
          </a:p>
          <a:p>
            <a:pPr algn="just"/>
            <a:r>
              <a:rPr lang="it-IT" dirty="0" smtClean="0"/>
              <a:t>La gestione del flusso di cassa può essere praticata fino al punto in cui ogni euro disponibile è al lavoro per coprire il pagamento di assegni o produrre reddito.</a:t>
            </a:r>
            <a:endParaRPr lang="en-GB" dirty="0" smtClean="0"/>
          </a:p>
          <a:p>
            <a:pPr algn="just"/>
            <a:r>
              <a:rPr lang="en-GB" dirty="0" smtClean="0"/>
              <a:t>la </a:t>
            </a:r>
            <a:r>
              <a:rPr lang="en-GB" dirty="0" err="1" smtClean="0"/>
              <a:t>gestione</a:t>
            </a:r>
            <a:r>
              <a:rPr lang="en-GB" dirty="0" smtClean="0"/>
              <a:t> del </a:t>
            </a:r>
            <a:r>
              <a:rPr lang="en-GB" dirty="0" err="1" smtClean="0"/>
              <a:t>flusso</a:t>
            </a:r>
            <a:r>
              <a:rPr lang="en-GB" dirty="0" smtClean="0"/>
              <a:t> di </a:t>
            </a:r>
            <a:r>
              <a:rPr lang="en-GB" dirty="0" err="1" smtClean="0"/>
              <a:t>cassa</a:t>
            </a:r>
            <a:r>
              <a:rPr lang="en-GB" dirty="0" smtClean="0"/>
              <a:t> continua ad </a:t>
            </a:r>
            <a:r>
              <a:rPr lang="en-GB" dirty="0" err="1" smtClean="0"/>
              <a:t>essere</a:t>
            </a:r>
            <a:r>
              <a:rPr lang="en-GB" dirty="0" smtClean="0"/>
              <a:t> un </a:t>
            </a:r>
            <a:r>
              <a:rPr lang="en-GB" dirty="0" err="1" smtClean="0"/>
              <a:t>processo</a:t>
            </a:r>
            <a:r>
              <a:rPr lang="en-GB" dirty="0" smtClean="0"/>
              <a:t> </a:t>
            </a:r>
            <a:r>
              <a:rPr lang="en-GB" dirty="0" err="1" smtClean="0"/>
              <a:t>complesso</a:t>
            </a:r>
            <a:r>
              <a:rPr lang="en-GB" dirty="0" smtClean="0"/>
              <a:t>, in </a:t>
            </a:r>
            <a:r>
              <a:rPr lang="en-GB" dirty="0" err="1" smtClean="0"/>
              <a:t>particolare</a:t>
            </a:r>
            <a:r>
              <a:rPr lang="en-GB" dirty="0" smtClean="0"/>
              <a:t> </a:t>
            </a:r>
            <a:r>
              <a:rPr lang="en-GB" dirty="0" err="1" smtClean="0"/>
              <a:t>nelle</a:t>
            </a:r>
            <a:r>
              <a:rPr lang="en-GB" dirty="0" smtClean="0"/>
              <a:t> </a:t>
            </a:r>
            <a:r>
              <a:rPr lang="en-GB" dirty="0" err="1" smtClean="0"/>
              <a:t>industrie</a:t>
            </a:r>
            <a:r>
              <a:rPr lang="en-GB" dirty="0" smtClean="0"/>
              <a:t> </a:t>
            </a:r>
            <a:r>
              <a:rPr lang="en-GB" dirty="0" err="1" smtClean="0"/>
              <a:t>agroalimentari</a:t>
            </a:r>
            <a:r>
              <a:rPr lang="en-GB" dirty="0" smtClean="0"/>
              <a:t>.</a:t>
            </a:r>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algn="ctr">
              <a:buNone/>
            </a:pPr>
            <a:endParaRPr lang="en-US" sz="4400" dirty="0" smtClean="0"/>
          </a:p>
          <a:p>
            <a:pPr algn="ctr">
              <a:buNone/>
            </a:pPr>
            <a:r>
              <a:rPr lang="en-US" sz="4400" dirty="0" smtClean="0"/>
              <a:t>Un </a:t>
            </a:r>
            <a:r>
              <a:rPr lang="en-US" sz="4400" dirty="0" err="1" smtClean="0"/>
              <a:t>esercizio</a:t>
            </a:r>
            <a:r>
              <a:rPr lang="en-US" sz="4400" dirty="0" smtClean="0"/>
              <a:t> del Manchester Science Enterprise Centre</a:t>
            </a:r>
            <a:endParaRPr lang="el-GR" sz="4400" dirty="0" smtClean="0"/>
          </a:p>
          <a:p>
            <a:pPr marL="0" indent="0" algn="ctr">
              <a:buNone/>
            </a:pPr>
            <a:endParaRPr lang="en-IE" sz="4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Fondamenti</a:t>
            </a:r>
            <a:r>
              <a:rPr lang="en-IE" sz="2400" b="1" dirty="0" smtClean="0">
                <a:solidFill>
                  <a:srgbClr val="0B0AFD"/>
                </a:solidFill>
              </a:rPr>
              <a:t> del </a:t>
            </a:r>
            <a:r>
              <a:rPr lang="en-IE" sz="2400" b="1" dirty="0" err="1" smtClean="0">
                <a:solidFill>
                  <a:srgbClr val="0B0AFD"/>
                </a:solidFill>
              </a:rPr>
              <a:t>flusso</a:t>
            </a:r>
            <a:r>
              <a:rPr lang="en-IE" sz="2400" b="1" dirty="0" smtClean="0">
                <a:solidFill>
                  <a:srgbClr val="0B0AFD"/>
                </a:solidFill>
              </a:rPr>
              <a:t> di </a:t>
            </a:r>
            <a:r>
              <a:rPr lang="en-IE" sz="2400" b="1" dirty="0" err="1" smtClean="0">
                <a:solidFill>
                  <a:srgbClr val="0B0AFD"/>
                </a:solidFill>
              </a:rPr>
              <a:t>cassa</a:t>
            </a:r>
            <a:endParaRPr lang="en-IE" sz="2400" b="1" i="1" dirty="0">
              <a:solidFill>
                <a:schemeClr val="tx1"/>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Rectangle 3"/>
          <p:cNvSpPr>
            <a:spLocks noGrp="1" noChangeArrowheads="1"/>
          </p:cNvSpPr>
          <p:nvPr>
            <p:ph idx="1"/>
          </p:nvPr>
        </p:nvSpPr>
        <p:spPr/>
        <p:txBody>
          <a:bodyPr/>
          <a:lstStyle/>
          <a:p>
            <a:pPr marL="0" indent="0">
              <a:buNone/>
            </a:pPr>
            <a:r>
              <a:rPr lang="en-GB" b="1" dirty="0" smtClean="0">
                <a:solidFill>
                  <a:srgbClr val="C00000"/>
                </a:solidFill>
                <a:latin typeface="+mj-lt"/>
                <a:ea typeface="+mj-ea"/>
                <a:cs typeface="+mj-cs"/>
              </a:rPr>
              <a:t>I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costi</a:t>
            </a:r>
            <a:endParaRPr lang="en-GB" b="1" dirty="0" smtClean="0">
              <a:solidFill>
                <a:srgbClr val="C00000"/>
              </a:solidFill>
              <a:latin typeface="+mj-lt"/>
              <a:ea typeface="+mj-ea"/>
              <a:cs typeface="+mj-cs"/>
            </a:endParaRPr>
          </a:p>
          <a:p>
            <a:endParaRPr lang="en-GB" sz="2400" dirty="0" smtClean="0"/>
          </a:p>
          <a:p>
            <a:r>
              <a:rPr lang="en-GB" sz="2400" dirty="0" err="1" smtClean="0"/>
              <a:t>Materie</a:t>
            </a:r>
            <a:r>
              <a:rPr lang="en-GB" sz="2400" dirty="0" smtClean="0"/>
              <a:t> prime e </a:t>
            </a:r>
            <a:r>
              <a:rPr lang="en-GB" sz="2400" dirty="0" err="1" smtClean="0"/>
              <a:t>attrezzature</a:t>
            </a:r>
            <a:endParaRPr lang="en-GB" sz="2400" dirty="0"/>
          </a:p>
          <a:p>
            <a:r>
              <a:rPr lang="en-GB" sz="2400" dirty="0" err="1" smtClean="0"/>
              <a:t>Stipendi</a:t>
            </a:r>
            <a:endParaRPr lang="en-GB" sz="2400" dirty="0"/>
          </a:p>
          <a:p>
            <a:r>
              <a:rPr lang="en-GB" sz="2400" dirty="0" err="1" smtClean="0"/>
              <a:t>Tasse</a:t>
            </a:r>
            <a:endParaRPr lang="en-GB" sz="2400" dirty="0"/>
          </a:p>
          <a:p>
            <a:r>
              <a:rPr lang="en-GB" sz="2400" dirty="0" err="1" smtClean="0"/>
              <a:t>Bollette</a:t>
            </a:r>
            <a:r>
              <a:rPr lang="en-GB" sz="2400" dirty="0" smtClean="0"/>
              <a:t>  </a:t>
            </a:r>
            <a:r>
              <a:rPr lang="en-GB" sz="2400" dirty="0"/>
              <a:t>– gas, </a:t>
            </a:r>
            <a:r>
              <a:rPr lang="en-GB" sz="2400" dirty="0" err="1" smtClean="0"/>
              <a:t>elettricità</a:t>
            </a:r>
            <a:r>
              <a:rPr lang="en-GB" sz="2400" dirty="0" smtClean="0"/>
              <a:t>, </a:t>
            </a:r>
            <a:r>
              <a:rPr lang="en-GB" sz="2400" dirty="0" err="1" smtClean="0"/>
              <a:t>telefono</a:t>
            </a:r>
            <a:r>
              <a:rPr lang="en-GB" sz="2400" dirty="0" smtClean="0"/>
              <a:t>, </a:t>
            </a:r>
            <a:r>
              <a:rPr lang="en-GB" sz="2400" dirty="0" err="1" smtClean="0"/>
              <a:t>posta</a:t>
            </a:r>
            <a:r>
              <a:rPr lang="en-GB" sz="2400" dirty="0" smtClean="0"/>
              <a:t> </a:t>
            </a:r>
            <a:r>
              <a:rPr lang="en-GB" sz="2400" dirty="0"/>
              <a:t>etc</a:t>
            </a:r>
          </a:p>
          <a:p>
            <a:r>
              <a:rPr lang="en-GB" sz="2400" dirty="0" err="1" smtClean="0"/>
              <a:t>Uffici</a:t>
            </a:r>
            <a:r>
              <a:rPr lang="en-GB" sz="2400" dirty="0" smtClean="0"/>
              <a:t> (</a:t>
            </a:r>
            <a:r>
              <a:rPr lang="en-GB" sz="2400" dirty="0" err="1" smtClean="0"/>
              <a:t>Affitto</a:t>
            </a:r>
            <a:r>
              <a:rPr lang="en-GB" sz="2400" dirty="0" smtClean="0"/>
              <a:t> o </a:t>
            </a:r>
            <a:r>
              <a:rPr lang="en-GB" sz="2400" dirty="0" err="1" smtClean="0"/>
              <a:t>Mutuo</a:t>
            </a:r>
            <a:r>
              <a:rPr lang="en-GB" sz="2400" dirty="0" smtClean="0"/>
              <a:t>)</a:t>
            </a:r>
            <a:endParaRPr lang="en-GB" sz="2400" dirty="0"/>
          </a:p>
          <a:p>
            <a:r>
              <a:rPr lang="en-GB" sz="2400" dirty="0" err="1" smtClean="0"/>
              <a:t>Costi</a:t>
            </a:r>
            <a:r>
              <a:rPr lang="en-GB" sz="2400" dirty="0" smtClean="0"/>
              <a:t> di </a:t>
            </a:r>
            <a:r>
              <a:rPr lang="en-GB" sz="2400" dirty="0" err="1" smtClean="0"/>
              <a:t>spedizione</a:t>
            </a:r>
            <a:endParaRPr lang="en-GB" sz="2400" dirty="0"/>
          </a:p>
          <a:p>
            <a:r>
              <a:rPr lang="en-GB" sz="2400" dirty="0" err="1" smtClean="0"/>
              <a:t>Rimborso</a:t>
            </a:r>
            <a:r>
              <a:rPr lang="en-GB" sz="2400" dirty="0" smtClean="0"/>
              <a:t> </a:t>
            </a:r>
            <a:r>
              <a:rPr lang="en-GB" sz="2400" dirty="0" err="1" smtClean="0"/>
              <a:t>dei</a:t>
            </a:r>
            <a:r>
              <a:rPr lang="en-GB" sz="2400" dirty="0" smtClean="0"/>
              <a:t> </a:t>
            </a:r>
            <a:r>
              <a:rPr lang="en-GB" sz="2400" dirty="0" err="1" smtClean="0"/>
              <a:t>prestiti</a:t>
            </a:r>
            <a:endParaRPr lang="en-GB" sz="2400" dirty="0"/>
          </a:p>
          <a:p>
            <a:r>
              <a:rPr lang="en-GB" sz="2400" dirty="0" err="1" smtClean="0"/>
              <a:t>Costi</a:t>
            </a:r>
            <a:r>
              <a:rPr lang="en-GB" sz="2400" dirty="0" smtClean="0"/>
              <a:t> di Marketing e </a:t>
            </a:r>
            <a:r>
              <a:rPr lang="en-GB" sz="2400" dirty="0" err="1" smtClean="0"/>
              <a:t>pubblicità</a:t>
            </a:r>
            <a:endParaRPr lang="en-US" sz="2400" dirty="0"/>
          </a:p>
        </p:txBody>
      </p:sp>
      <p:sp>
        <p:nvSpPr>
          <p:cNvPr id="7" name="Footer Placeholder 3"/>
          <p:cNvSpPr txBox="1">
            <a:spLocks/>
          </p:cNvSpPr>
          <p:nvPr/>
        </p:nvSpPr>
        <p:spPr bwMode="auto">
          <a:xfrm>
            <a:off x="7459308" y="5639157"/>
            <a:ext cx="4380181" cy="61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Manchester Science Enterprise Centre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522</TotalTime>
  <Words>1012</Words>
  <Application>Microsoft Office PowerPoint</Application>
  <PresentationFormat>Widescreen</PresentationFormat>
  <Paragraphs>212</Paragraphs>
  <Slides>22</Slides>
  <Notes>8</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22</vt:i4>
      </vt:variant>
    </vt:vector>
  </HeadingPairs>
  <TitlesOfParts>
    <vt:vector size="29" baseType="lpstr">
      <vt:lpstr>Arial</vt:lpstr>
      <vt:lpstr>Calibri</vt:lpstr>
      <vt:lpstr>Century Gothic</vt:lpstr>
      <vt:lpstr>Verdana</vt:lpstr>
      <vt:lpstr>Wingdings</vt:lpstr>
      <vt:lpstr>Module template</vt:lpstr>
      <vt:lpstr>Document</vt:lpstr>
      <vt:lpstr>Modulo N 3: Gestione Finanziaria nelle micro imprese  </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Fondamenti del flusso di cassa</vt:lpstr>
      <vt:lpstr>Analizzare il flusso di cassa</vt:lpstr>
      <vt:lpstr>Conto Economico</vt:lpstr>
      <vt:lpstr>Dettagli di profitti e perdite</vt:lpstr>
      <vt:lpstr>Bilancio</vt:lpstr>
      <vt:lpstr>Perchè farlo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No 4: EU programme awareness/grants for rural micro-enterprise</dc:title>
  <dc:creator>irl</dc:creator>
  <cp:lastModifiedBy>ihfeurope Europe</cp:lastModifiedBy>
  <cp:revision>76</cp:revision>
  <cp:lastPrinted>2017-05-04T12:44:09Z</cp:lastPrinted>
  <dcterms:created xsi:type="dcterms:W3CDTF">2017-10-13T10:26:46Z</dcterms:created>
  <dcterms:modified xsi:type="dcterms:W3CDTF">2017-12-19T15:22:30Z</dcterms:modified>
</cp:coreProperties>
</file>