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3" r:id="rId1"/>
  </p:sldMasterIdLst>
  <p:notesMasterIdLst>
    <p:notesMasterId r:id="rId19"/>
  </p:notesMasterIdLst>
  <p:handoutMasterIdLst>
    <p:handoutMasterId r:id="rId20"/>
  </p:handoutMasterIdLst>
  <p:sldIdLst>
    <p:sldId id="378" r:id="rId2"/>
    <p:sldId id="396" r:id="rId3"/>
    <p:sldId id="423" r:id="rId4"/>
    <p:sldId id="432" r:id="rId5"/>
    <p:sldId id="443" r:id="rId6"/>
    <p:sldId id="424" r:id="rId7"/>
    <p:sldId id="433" r:id="rId8"/>
    <p:sldId id="434" r:id="rId9"/>
    <p:sldId id="435" r:id="rId10"/>
    <p:sldId id="436" r:id="rId11"/>
    <p:sldId id="437" r:id="rId12"/>
    <p:sldId id="438" r:id="rId13"/>
    <p:sldId id="439" r:id="rId14"/>
    <p:sldId id="440" r:id="rId15"/>
    <p:sldId id="441" r:id="rId16"/>
    <p:sldId id="442" r:id="rId17"/>
    <p:sldId id="394" r:id="rId18"/>
  </p:sldIdLst>
  <p:sldSz cx="12192000" cy="6858000"/>
  <p:notesSz cx="6799263" cy="992981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90000"/>
    <a:srgbClr val="003366"/>
    <a:srgbClr val="000066"/>
    <a:srgbClr val="CC6600"/>
    <a:srgbClr val="FFFFCC"/>
    <a:srgbClr val="FF9900"/>
    <a:srgbClr val="336600"/>
    <a:srgbClr val="33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974" autoAdjust="0"/>
  </p:normalViewPr>
  <p:slideViewPr>
    <p:cSldViewPr snapToGrid="0">
      <p:cViewPr>
        <p:scale>
          <a:sx n="66" d="100"/>
          <a:sy n="66" d="100"/>
        </p:scale>
        <p:origin x="-576" y="-17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8475"/>
          </a:xfrm>
          <a:prstGeom prst="rect">
            <a:avLst/>
          </a:prstGeom>
        </p:spPr>
        <p:txBody>
          <a:bodyPr vert="horz" lIns="91467" tIns="45734" rIns="91467" bIns="45734" rtlCol="0"/>
          <a:lstStyle>
            <a:lvl1pPr algn="l"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sz="quarter" idx="1"/>
          </p:nvPr>
        </p:nvSpPr>
        <p:spPr>
          <a:xfrm>
            <a:off x="3851275" y="0"/>
            <a:ext cx="2946400" cy="498475"/>
          </a:xfrm>
          <a:prstGeom prst="rect">
            <a:avLst/>
          </a:prstGeom>
        </p:spPr>
        <p:txBody>
          <a:bodyPr vert="horz" lIns="91467" tIns="45734" rIns="91467" bIns="45734" rtlCol="0"/>
          <a:lstStyle>
            <a:lvl1pPr algn="r" fontAlgn="auto">
              <a:spcBef>
                <a:spcPts val="0"/>
              </a:spcBef>
              <a:spcAft>
                <a:spcPts val="0"/>
              </a:spcAft>
              <a:defRPr sz="1200" smtClean="0">
                <a:latin typeface="+mn-lt"/>
                <a:cs typeface="+mn-cs"/>
              </a:defRPr>
            </a:lvl1pPr>
          </a:lstStyle>
          <a:p>
            <a:pPr>
              <a:defRPr/>
            </a:pPr>
            <a:fld id="{BA53E399-9485-44D2-9EF1-630B79711E6A}" type="datetimeFigureOut">
              <a:rPr lang="es-ES"/>
              <a:pPr>
                <a:defRPr/>
              </a:pPr>
              <a:t>21/12/2017</a:t>
            </a:fld>
            <a:endParaRPr lang="es-ES"/>
          </a:p>
        </p:txBody>
      </p:sp>
      <p:sp>
        <p:nvSpPr>
          <p:cNvPr id="4" name="Marcador de pie de página 3"/>
          <p:cNvSpPr>
            <a:spLocks noGrp="1"/>
          </p:cNvSpPr>
          <p:nvPr>
            <p:ph type="ftr" sz="quarter" idx="2"/>
          </p:nvPr>
        </p:nvSpPr>
        <p:spPr>
          <a:xfrm>
            <a:off x="0" y="9431338"/>
            <a:ext cx="2946400" cy="498475"/>
          </a:xfrm>
          <a:prstGeom prst="rect">
            <a:avLst/>
          </a:prstGeom>
        </p:spPr>
        <p:txBody>
          <a:bodyPr vert="horz" lIns="91467" tIns="45734" rIns="91467" bIns="45734" rtlCol="0" anchor="b"/>
          <a:lstStyle>
            <a:lvl1pPr algn="l" fontAlgn="auto">
              <a:spcBef>
                <a:spcPts val="0"/>
              </a:spcBef>
              <a:spcAft>
                <a:spcPts val="0"/>
              </a:spcAft>
              <a:defRPr sz="1200">
                <a:latin typeface="+mn-lt"/>
                <a:cs typeface="+mn-cs"/>
              </a:defRPr>
            </a:lvl1pPr>
          </a:lstStyle>
          <a:p>
            <a:pPr>
              <a:defRPr/>
            </a:pPr>
            <a:endParaRPr lang="es-ES"/>
          </a:p>
        </p:txBody>
      </p:sp>
      <p:sp>
        <p:nvSpPr>
          <p:cNvPr id="5" name="Marcador de número de diapositiva 4"/>
          <p:cNvSpPr>
            <a:spLocks noGrp="1"/>
          </p:cNvSpPr>
          <p:nvPr>
            <p:ph type="sldNum" sz="quarter" idx="3"/>
          </p:nvPr>
        </p:nvSpPr>
        <p:spPr>
          <a:xfrm>
            <a:off x="3851275" y="9431338"/>
            <a:ext cx="2946400" cy="498475"/>
          </a:xfrm>
          <a:prstGeom prst="rect">
            <a:avLst/>
          </a:prstGeom>
        </p:spPr>
        <p:txBody>
          <a:bodyPr vert="horz" lIns="91467" tIns="45734" rIns="91467" bIns="45734" rtlCol="0" anchor="b"/>
          <a:lstStyle>
            <a:lvl1pPr algn="r" fontAlgn="auto">
              <a:spcBef>
                <a:spcPts val="0"/>
              </a:spcBef>
              <a:spcAft>
                <a:spcPts val="0"/>
              </a:spcAft>
              <a:defRPr sz="1200" smtClean="0">
                <a:latin typeface="+mn-lt"/>
                <a:cs typeface="+mn-cs"/>
              </a:defRPr>
            </a:lvl1pPr>
          </a:lstStyle>
          <a:p>
            <a:pPr>
              <a:defRPr/>
            </a:pPr>
            <a:fld id="{F3CD19CF-41E3-4F04-A476-4494403CBDB0}" type="slidenum">
              <a:rPr lang="es-ES"/>
              <a:pPr>
                <a:defRPr/>
              </a:pPr>
              <a:t>‹N›</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00" cy="496888"/>
          </a:xfrm>
          <a:prstGeom prst="rect">
            <a:avLst/>
          </a:prstGeom>
        </p:spPr>
        <p:txBody>
          <a:bodyPr vert="horz" lIns="91467" tIns="45734" rIns="91467" bIns="45734"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851275" y="0"/>
            <a:ext cx="2946400" cy="496888"/>
          </a:xfrm>
          <a:prstGeom prst="rect">
            <a:avLst/>
          </a:prstGeom>
        </p:spPr>
        <p:txBody>
          <a:bodyPr vert="horz" lIns="91467" tIns="45734" rIns="91467" bIns="45734" rtlCol="0"/>
          <a:lstStyle>
            <a:lvl1pPr algn="r" fontAlgn="auto">
              <a:spcBef>
                <a:spcPts val="0"/>
              </a:spcBef>
              <a:spcAft>
                <a:spcPts val="0"/>
              </a:spcAft>
              <a:defRPr sz="1200" smtClean="0">
                <a:latin typeface="+mn-lt"/>
                <a:cs typeface="+mn-cs"/>
              </a:defRPr>
            </a:lvl1pPr>
          </a:lstStyle>
          <a:p>
            <a:pPr>
              <a:defRPr/>
            </a:pPr>
            <a:fld id="{E1304FA0-FB54-40DF-9EB6-B77F0C616955}" type="datetimeFigureOut">
              <a:rPr lang="es-ES"/>
              <a:pPr>
                <a:defRPr/>
              </a:pPr>
              <a:t>21/12/2017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pPr lvl="0"/>
            <a:endParaRPr lang="es-ES" noProof="0"/>
          </a:p>
        </p:txBody>
      </p:sp>
      <p:sp>
        <p:nvSpPr>
          <p:cNvPr id="5" name="4 Marcador de notas"/>
          <p:cNvSpPr>
            <a:spLocks noGrp="1"/>
          </p:cNvSpPr>
          <p:nvPr>
            <p:ph type="body" sz="quarter" idx="3"/>
          </p:nvPr>
        </p:nvSpPr>
        <p:spPr>
          <a:xfrm>
            <a:off x="679450" y="4716463"/>
            <a:ext cx="5440363" cy="4468812"/>
          </a:xfrm>
          <a:prstGeom prst="rect">
            <a:avLst/>
          </a:prstGeom>
        </p:spPr>
        <p:txBody>
          <a:bodyPr vert="horz" lIns="91467" tIns="45734" rIns="91467" bIns="45734"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9431338"/>
            <a:ext cx="2946400" cy="496887"/>
          </a:xfrm>
          <a:prstGeom prst="rect">
            <a:avLst/>
          </a:prstGeom>
        </p:spPr>
        <p:txBody>
          <a:bodyPr vert="horz" lIns="91467" tIns="45734" rIns="91467" bIns="45734"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851275" y="9431338"/>
            <a:ext cx="2946400" cy="496887"/>
          </a:xfrm>
          <a:prstGeom prst="rect">
            <a:avLst/>
          </a:prstGeom>
        </p:spPr>
        <p:txBody>
          <a:bodyPr vert="horz" lIns="91467" tIns="45734" rIns="91467" bIns="45734" rtlCol="0" anchor="b"/>
          <a:lstStyle>
            <a:lvl1pPr algn="r" fontAlgn="auto">
              <a:spcBef>
                <a:spcPts val="0"/>
              </a:spcBef>
              <a:spcAft>
                <a:spcPts val="0"/>
              </a:spcAft>
              <a:defRPr sz="1200" smtClean="0">
                <a:latin typeface="+mn-lt"/>
                <a:cs typeface="+mn-cs"/>
              </a:defRPr>
            </a:lvl1pPr>
          </a:lstStyle>
          <a:p>
            <a:pPr>
              <a:defRPr/>
            </a:pPr>
            <a:fld id="{174278DC-5D53-4BF4-944F-CF2BD75CFEAE}" type="slidenum">
              <a:rPr lang="es-ES"/>
              <a:pPr>
                <a:defRPr/>
              </a:pPr>
              <a:t>‹N›</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2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s-ES" altLang="es-E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rcRect/>
          <a:stretch>
            <a:fillRect/>
          </a:stretch>
        </p:blipFill>
        <p:spPr bwMode="auto">
          <a:xfrm>
            <a:off x="58738" y="68263"/>
            <a:ext cx="4056062" cy="1577975"/>
          </a:xfrm>
          <a:prstGeom prst="rect">
            <a:avLst/>
          </a:prstGeom>
          <a:noFill/>
          <a:ln w="9525">
            <a:noFill/>
            <a:miter lim="800000"/>
            <a:headEnd/>
            <a:tailEnd/>
          </a:ln>
        </p:spPr>
      </p:pic>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5" name="Marcador de fecha 3"/>
          <p:cNvSpPr>
            <a:spLocks noGrp="1"/>
          </p:cNvSpPr>
          <p:nvPr>
            <p:ph type="dt" sz="half" idx="10"/>
          </p:nvPr>
        </p:nvSpPr>
        <p:spPr/>
        <p:txBody>
          <a:bodyPr/>
          <a:lstStyle>
            <a:lvl1pPr>
              <a:defRPr dirty="0"/>
            </a:lvl1pPr>
          </a:lstStyle>
          <a:p>
            <a:pPr>
              <a:defRPr/>
            </a:pPr>
            <a:endParaRPr lang="en-US"/>
          </a:p>
        </p:txBody>
      </p:sp>
      <p:sp>
        <p:nvSpPr>
          <p:cNvPr id="6" name="Marcador de pie de página 4"/>
          <p:cNvSpPr>
            <a:spLocks noGrp="1"/>
          </p:cNvSpPr>
          <p:nvPr>
            <p:ph type="ftr" sz="quarter" idx="11"/>
          </p:nvPr>
        </p:nvSpPr>
        <p:spPr/>
        <p:txBody>
          <a:bodyPr/>
          <a:lstStyle>
            <a:lvl1pPr>
              <a:defRPr dirty="0"/>
            </a:lvl1pPr>
          </a:lstStyle>
          <a:p>
            <a:pPr>
              <a:defRPr/>
            </a:pPr>
            <a:endParaRPr lang="en-US"/>
          </a:p>
        </p:txBody>
      </p:sp>
      <p:sp>
        <p:nvSpPr>
          <p:cNvPr id="7" name="Marcador de número de diapositiva 5"/>
          <p:cNvSpPr>
            <a:spLocks noGrp="1"/>
          </p:cNvSpPr>
          <p:nvPr>
            <p:ph type="sldNum" sz="quarter" idx="12"/>
          </p:nvPr>
        </p:nvSpPr>
        <p:spPr/>
        <p:txBody>
          <a:bodyPr/>
          <a:lstStyle>
            <a:lvl1pPr>
              <a:defRPr smtClean="0"/>
            </a:lvl1pPr>
          </a:lstStyle>
          <a:p>
            <a:pPr>
              <a:defRPr/>
            </a:pPr>
            <a:fld id="{39192D6A-7568-4689-84F5-5D8D8A1AA520}" type="slidenum">
              <a:rPr lang="en-US"/>
              <a:pPr>
                <a:defRPr/>
              </a:pPr>
              <a:t>‹N›</a:t>
            </a:fld>
            <a:endParaRPr lang="en-US" dirty="0"/>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0E66FA-929B-46D6-AC52-ACF85F3AD00F}" type="slidenum">
              <a:rPr lang="en-US"/>
              <a:pPr>
                <a:defRPr/>
              </a:pPr>
              <a:t>‹N›</a:t>
            </a:fld>
            <a:endParaRPr lang="en-US" dirty="0"/>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4B0DD7-6E67-4C18-B320-5EF2729F66F9}" type="slidenum">
              <a:rPr lang="en-US"/>
              <a:pPr>
                <a:defRPr/>
              </a:pPr>
              <a:t>‹N›</a:t>
            </a:fld>
            <a:endParaRPr 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Rectangle 1"/>
          <p:cNvSpPr>
            <a:spLocks noChangeArrowheads="1"/>
          </p:cNvSpPr>
          <p:nvPr userDrawn="1"/>
        </p:nvSpPr>
        <p:spPr bwMode="auto">
          <a:xfrm>
            <a:off x="3429000" y="6427788"/>
            <a:ext cx="8599488" cy="460375"/>
          </a:xfrm>
          <a:prstGeom prst="rect">
            <a:avLst/>
          </a:prstGeom>
          <a:noFill/>
          <a:ln>
            <a:noFill/>
          </a:ln>
          <a:effectLst/>
          <a:extLst>
            <a:ext uri="{909E8E84-426E-40DD-AFC4-6F175D3DCCD1}"/>
            <a:ext uri="{91240B29-F687-4F45-9708-019B960494DF}"/>
            <a:ext uri="{AF507438-7753-43E0-B8FC-AC1667EBCBE1}"/>
          </a:extLst>
        </p:spPr>
        <p:txBody>
          <a:bodyPr anchor="ctr">
            <a:spAutoFit/>
          </a:bodyPr>
          <a:lstStyle/>
          <a:p>
            <a:pPr algn="r" defTabSz="914400" eaLnBrk="0" hangingPunct="0">
              <a:defRPr/>
            </a:pPr>
            <a:r>
              <a:rPr lang="en-US" altLang="en-US" sz="1200" dirty="0">
                <a:solidFill>
                  <a:srgbClr val="0070C0"/>
                </a:solidFill>
                <a:latin typeface="Calibri" pitchFamily="34" charset="0"/>
                <a:cs typeface="+mn-cs"/>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5" name="Picture 4"/>
          <p:cNvPicPr>
            <a:picLocks noChangeAspect="1"/>
          </p:cNvPicPr>
          <p:nvPr userDrawn="1"/>
        </p:nvPicPr>
        <p:blipFill>
          <a:blip r:embed="rId2"/>
          <a:srcRect/>
          <a:stretch>
            <a:fillRect/>
          </a:stretch>
        </p:blipFill>
        <p:spPr bwMode="auto">
          <a:xfrm>
            <a:off x="168275" y="6378575"/>
            <a:ext cx="1095375" cy="244475"/>
          </a:xfrm>
          <a:prstGeom prst="rect">
            <a:avLst/>
          </a:prstGeom>
          <a:noFill/>
          <a:ln w="9525">
            <a:noFill/>
            <a:miter lim="800000"/>
            <a:headEnd/>
            <a:tailEnd/>
          </a:ln>
        </p:spPr>
      </p:pic>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0"/>
          </p:nvPr>
        </p:nvSpPr>
        <p:spPr/>
        <p:txBody>
          <a:bodyPr/>
          <a:lstStyle>
            <a:lvl1pPr>
              <a:defRPr smtClean="0"/>
            </a:lvl1pPr>
          </a:lstStyle>
          <a:p>
            <a:pPr>
              <a:defRPr/>
            </a:pPr>
            <a:fld id="{8CCD8EDD-B956-4E3E-9135-B41C8E686D91}" type="slidenum">
              <a:rPr lang="es-ES" altLang="es-ES"/>
              <a:pPr>
                <a:defRPr/>
              </a:pPr>
              <a:t>‹N›</a:t>
            </a:fld>
            <a:endParaRPr lang="es-ES" altLang="es-E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FE9549-29CF-431A-ABA0-E874007F2256}" type="slidenum">
              <a:rPr lang="en-US"/>
              <a:pPr>
                <a:defRPr/>
              </a:pPr>
              <a:t>‹N›</a:t>
            </a:fld>
            <a:endParaRPr lang="en-US" dirty="0"/>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691E70-C060-464E-8919-366BA4C30C94}" type="slidenum">
              <a:rPr lang="en-US"/>
              <a:pPr>
                <a:defRPr/>
              </a:pPr>
              <a:t>‹N›</a:t>
            </a:fld>
            <a:endParaRPr lang="en-US"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EC96D05-EBF0-4B5F-8CAD-696337CD9942}" type="slidenum">
              <a:rPr lang="en-US"/>
              <a:pPr>
                <a:defRPr/>
              </a:pPr>
              <a:t>‹N›</a:t>
            </a:fld>
            <a:endParaRPr lang="en-US"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7DE8286-AD7E-4A2A-851F-3159206BBC05}" type="slidenum">
              <a:rPr lang="en-US"/>
              <a:pPr>
                <a:defRPr/>
              </a:pPr>
              <a:t>‹N›</a:t>
            </a:fld>
            <a:endParaRPr lang="en-US"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538D9D3-2F96-4E87-ABB3-A8835B8B9F6F}" type="slidenum">
              <a:rPr lang="en-US"/>
              <a:pPr>
                <a:defRPr/>
              </a:pPr>
              <a:t>‹N›</a:t>
            </a:fld>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B32FB5-948F-4A46-9243-657A09D940B5}" type="slidenum">
              <a:rPr lang="en-US"/>
              <a:pPr>
                <a:defRPr/>
              </a:pPr>
              <a:t>‹N›</a:t>
            </a:fld>
            <a:endParaRPr lang="en-US"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089F72-8C15-4032-B5A7-A61D954C3CED}" type="slidenum">
              <a:rPr lang="en-US"/>
              <a:pPr>
                <a:defRPr/>
              </a:pPr>
              <a:t>‹N›</a:t>
            </a:fld>
            <a:endParaRPr lang="en-US"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13"/>
          <a:srcRect/>
          <a:stretch>
            <a:fillRect/>
          </a:stretch>
        </p:blipFill>
        <p:spPr bwMode="auto">
          <a:xfrm>
            <a:off x="0" y="0"/>
            <a:ext cx="2962275" cy="11525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es-ES" smtClean="0"/>
              <a:t>Haga clic para cambiar el estilo de título	</a:t>
            </a:r>
          </a:p>
        </p:txBody>
      </p:sp>
      <p:sp>
        <p:nvSpPr>
          <p:cNvPr id="1028" name="Rectangle 3"/>
          <p:cNvSpPr>
            <a:spLocks noGrp="1" noChangeArrowheads="1"/>
          </p:cNvSpPr>
          <p:nvPr>
            <p:ph type="body" idx="1"/>
          </p:nvPr>
        </p:nvSpPr>
        <p:spPr bwMode="auto">
          <a:xfrm>
            <a:off x="677863" y="139541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2"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dirty="0">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dirty="0">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smtClean="0">
                <a:latin typeface="+mn-lt"/>
                <a:cs typeface="+mn-cs"/>
              </a:defRPr>
            </a:lvl1pPr>
          </a:lstStyle>
          <a:p>
            <a:pPr>
              <a:defRPr/>
            </a:pPr>
            <a:fld id="{26B4CD9A-D509-40B0-9C8A-33F1FB9DBB13}" type="slidenum">
              <a:rPr lang="en-US"/>
              <a:pPr>
                <a:defRPr/>
              </a:pPr>
              <a:t>‹N›</a:t>
            </a:fld>
            <a:endParaRPr lang="en-US" dirty="0"/>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ransition spd="med">
    <p:fade/>
  </p:transition>
  <p:hf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Century Gothic" pitchFamily="34" charset="0"/>
          <a:cs typeface="Arial" panose="020B0604020202020204" pitchFamily="34" charset="0"/>
        </a:defRPr>
      </a:lvl2pPr>
      <a:lvl3pPr algn="ctr" rtl="0" fontAlgn="base">
        <a:spcBef>
          <a:spcPct val="0"/>
        </a:spcBef>
        <a:spcAft>
          <a:spcPct val="0"/>
        </a:spcAft>
        <a:defRPr sz="4400">
          <a:solidFill>
            <a:schemeClr val="tx2"/>
          </a:solidFill>
          <a:latin typeface="Century Gothic" pitchFamily="34" charset="0"/>
          <a:cs typeface="Arial" panose="020B0604020202020204" pitchFamily="34" charset="0"/>
        </a:defRPr>
      </a:lvl3pPr>
      <a:lvl4pPr algn="ctr" rtl="0" fontAlgn="base">
        <a:spcBef>
          <a:spcPct val="0"/>
        </a:spcBef>
        <a:spcAft>
          <a:spcPct val="0"/>
        </a:spcAft>
        <a:defRPr sz="4400">
          <a:solidFill>
            <a:schemeClr val="tx2"/>
          </a:solidFill>
          <a:latin typeface="Century Gothic" pitchFamily="34" charset="0"/>
          <a:cs typeface="Arial" panose="020B0604020202020204" pitchFamily="34" charset="0"/>
        </a:defRPr>
      </a:lvl4pPr>
      <a:lvl5pPr algn="ctr" rtl="0" fontAlgn="base">
        <a:spcBef>
          <a:spcPct val="0"/>
        </a:spcBef>
        <a:spcAft>
          <a:spcPct val="0"/>
        </a:spcAft>
        <a:defRPr sz="4400">
          <a:solidFill>
            <a:schemeClr val="tx2"/>
          </a:solidFill>
          <a:latin typeface="Century Gothic"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uropa.eu/youreurope/business/funding-grants/access-to-finance/" TargetMode="External"/><Relationship Id="rId2" Type="http://schemas.openxmlformats.org/officeDocument/2006/relationships/hyperlink" Target="http://www.eif.org/what_we_do/equity/single_eu_equity_instrument/cosme_efg/intermediari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c.europa.eu/research/participants/data/ref/h2020/grants_manual/hi/3cpart/h2020-hi-list-ac_en.pdf" TargetMode="External"/><Relationship Id="rId2" Type="http://schemas.openxmlformats.org/officeDocument/2006/relationships/hyperlink" Target="http://ec.europa.eu/programmes/horizon2020/en/find-your-area" TargetMode="External"/><Relationship Id="rId1" Type="http://schemas.openxmlformats.org/officeDocument/2006/relationships/slideLayout" Target="../slideLayouts/slideLayout2.xml"/><Relationship Id="rId4" Type="http://schemas.openxmlformats.org/officeDocument/2006/relationships/hyperlink" Target="http://ec.europa.eu/programmes/horizon2020/en/what-horizon-202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c.europa.eu/eures/" TargetMode="External"/><Relationship Id="rId2" Type="http://schemas.openxmlformats.org/officeDocument/2006/relationships/hyperlink" Target="http://ec.europa.eu/social/main.jsp?catId=987&amp;langId=en" TargetMode="External"/><Relationship Id="rId1" Type="http://schemas.openxmlformats.org/officeDocument/2006/relationships/slideLayout" Target="../slideLayouts/slideLayout2.xml"/><Relationship Id="rId5" Type="http://schemas.openxmlformats.org/officeDocument/2006/relationships/hyperlink" Target="http://ec.europa.eu/social/main.jsp?catId=1084&amp;langId=en" TargetMode="External"/><Relationship Id="rId4" Type="http://schemas.openxmlformats.org/officeDocument/2006/relationships/hyperlink" Target="http://ec.europa.eu/social/main.jsp?catId=836&amp;langId=e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uropa.eu/youreurope/business/funding-grants/access-to-fina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1374775" y="2471738"/>
            <a:ext cx="9144000" cy="1435100"/>
          </a:xfrm>
        </p:spPr>
        <p:txBody>
          <a:bodyPr/>
          <a:lstStyle/>
          <a:p>
            <a:r>
              <a:rPr lang="en-US" sz="2800" b="1" dirty="0" err="1" smtClean="0"/>
              <a:t>Modul</a:t>
            </a:r>
            <a:r>
              <a:rPr lang="en-US" sz="2800" b="1" dirty="0" smtClean="0"/>
              <a:t> N </a:t>
            </a:r>
            <a:r>
              <a:rPr lang="en-IE" altLang="es-ES" sz="2800" b="1" dirty="0" smtClean="0"/>
              <a:t>8. </a:t>
            </a:r>
            <a:r>
              <a:rPr lang="en-IE" altLang="es-ES" sz="2800" b="1" dirty="0" err="1" smtClean="0">
                <a:solidFill>
                  <a:srgbClr val="336600"/>
                </a:solidFill>
              </a:rPr>
              <a:t>Opportunità</a:t>
            </a:r>
            <a:r>
              <a:rPr lang="en-IE" altLang="es-ES" sz="2800" b="1" dirty="0" smtClean="0">
                <a:solidFill>
                  <a:srgbClr val="336600"/>
                </a:solidFill>
              </a:rPr>
              <a:t> del </a:t>
            </a:r>
            <a:r>
              <a:rPr lang="en-IE" altLang="es-ES" sz="2800" b="1" dirty="0" err="1" smtClean="0">
                <a:solidFill>
                  <a:srgbClr val="336600"/>
                </a:solidFill>
              </a:rPr>
              <a:t>Mercato</a:t>
            </a:r>
            <a:r>
              <a:rPr lang="en-IE" altLang="es-ES" sz="2800" b="1" dirty="0" smtClean="0">
                <a:solidFill>
                  <a:srgbClr val="336600"/>
                </a:solidFill>
              </a:rPr>
              <a:t> </a:t>
            </a:r>
            <a:r>
              <a:rPr lang="en-IE" altLang="es-ES" sz="2800" b="1" dirty="0" err="1" smtClean="0">
                <a:solidFill>
                  <a:srgbClr val="336600"/>
                </a:solidFill>
              </a:rPr>
              <a:t>Unico</a:t>
            </a:r>
            <a:r>
              <a:rPr lang="en-IE" altLang="es-ES" sz="2800" b="1" dirty="0" smtClean="0">
                <a:solidFill>
                  <a:srgbClr val="336600"/>
                </a:solidFill>
              </a:rPr>
              <a:t> </a:t>
            </a:r>
            <a:r>
              <a:rPr lang="en-IE" altLang="es-ES" sz="2800" b="1" dirty="0" err="1" smtClean="0">
                <a:solidFill>
                  <a:srgbClr val="336600"/>
                </a:solidFill>
              </a:rPr>
              <a:t>Europeo</a:t>
            </a:r>
            <a:r>
              <a:rPr lang="en-IE" altLang="es-ES" sz="2800" b="1" dirty="0" smtClean="0">
                <a:solidFill>
                  <a:srgbClr val="336600"/>
                </a:solidFill>
              </a:rPr>
              <a:t> per le </a:t>
            </a:r>
            <a:r>
              <a:rPr lang="en-IE" altLang="es-ES" sz="2800" b="1" dirty="0" err="1" smtClean="0">
                <a:solidFill>
                  <a:srgbClr val="336600"/>
                </a:solidFill>
              </a:rPr>
              <a:t>Microimprese</a:t>
            </a:r>
            <a:r>
              <a:rPr lang="en-IE" altLang="es-ES" sz="2800" b="1" dirty="0" smtClean="0">
                <a:solidFill>
                  <a:srgbClr val="336600"/>
                </a:solidFill>
              </a:rPr>
              <a:t> </a:t>
            </a:r>
            <a:r>
              <a:rPr lang="en-IE" altLang="es-ES" sz="2800" b="1" dirty="0" err="1" smtClean="0">
                <a:solidFill>
                  <a:srgbClr val="336600"/>
                </a:solidFill>
              </a:rPr>
              <a:t>rurali</a:t>
            </a:r>
            <a:r>
              <a:rPr lang="en-IE" altLang="es-ES" sz="2800" b="1" dirty="0" smtClean="0">
                <a:solidFill>
                  <a:srgbClr val="336600"/>
                </a:solidFill>
              </a:rPr>
              <a:t> </a:t>
            </a:r>
            <a:endParaRPr lang="en-IE" altLang="es-ES" sz="2800" b="1" dirty="0" smtClean="0">
              <a:solidFill>
                <a:srgbClr val="336600"/>
              </a:solidFill>
            </a:endParaRPr>
          </a:p>
        </p:txBody>
      </p:sp>
      <p:sp>
        <p:nvSpPr>
          <p:cNvPr id="4099" name="TextBox 3"/>
          <p:cNvSpPr txBox="1">
            <a:spLocks noChangeArrowheads="1"/>
          </p:cNvSpPr>
          <p:nvPr/>
        </p:nvSpPr>
        <p:spPr bwMode="auto">
          <a:xfrm>
            <a:off x="4237038" y="311150"/>
            <a:ext cx="7267575" cy="1477963"/>
          </a:xfrm>
          <a:prstGeom prst="rect">
            <a:avLst/>
          </a:prstGeom>
          <a:noFill/>
          <a:ln w="9525">
            <a:noFill/>
            <a:miter lim="800000"/>
            <a:headEnd/>
            <a:tailEnd/>
          </a:ln>
        </p:spPr>
        <p:txBody>
          <a:bodyPr>
            <a:spAutoFit/>
          </a:bodyPr>
          <a:lstStyle/>
          <a:p>
            <a:r>
              <a:rPr lang="en-US" altLang="es-ES" sz="3600" b="1">
                <a:latin typeface="Calibri" pitchFamily="34" charset="0"/>
              </a:rPr>
              <a:t>MICRO: </a:t>
            </a:r>
            <a:r>
              <a:rPr lang="en-IE" altLang="es-ES" sz="3600" b="1">
                <a:latin typeface="Calibri" pitchFamily="34" charset="0"/>
              </a:rPr>
              <a:t>Enhancing Competitiveness of Micro-enterprises in Rural Areas</a:t>
            </a:r>
            <a:r>
              <a:rPr lang="en-IE" altLang="es-ES" b="1">
                <a:latin typeface="Calibri" pitchFamily="34" charset="0"/>
              </a:rPr>
              <a:t/>
            </a:r>
            <a:br>
              <a:rPr lang="en-IE" altLang="es-ES" b="1">
                <a:latin typeface="Calibri" pitchFamily="34" charset="0"/>
              </a:rPr>
            </a:br>
            <a:endParaRPr lang="en-IE">
              <a:latin typeface="Century Gothic" pitchFamily="34" charset="0"/>
            </a:endParaRPr>
          </a:p>
        </p:txBody>
      </p:sp>
      <p:sp>
        <p:nvSpPr>
          <p:cNvPr id="4100" name="TextBox 4"/>
          <p:cNvSpPr txBox="1">
            <a:spLocks noChangeArrowheads="1"/>
          </p:cNvSpPr>
          <p:nvPr/>
        </p:nvSpPr>
        <p:spPr bwMode="auto">
          <a:xfrm>
            <a:off x="2284413" y="5989638"/>
            <a:ext cx="9758362" cy="615553"/>
          </a:xfrm>
          <a:prstGeom prst="rect">
            <a:avLst/>
          </a:prstGeom>
          <a:noFill/>
          <a:ln w="9525">
            <a:noFill/>
            <a:miter lim="800000"/>
            <a:headEnd/>
            <a:tailEnd/>
          </a:ln>
        </p:spPr>
        <p:txBody>
          <a:bodyPr>
            <a:spAutoFit/>
          </a:bodyPr>
          <a:lstStyle/>
          <a:p>
            <a:r>
              <a:rPr lang="en-IE" dirty="0" err="1" smtClean="0">
                <a:latin typeface="Century Gothic" pitchFamily="34" charset="0"/>
              </a:rPr>
              <a:t>Elaborato</a:t>
            </a:r>
            <a:r>
              <a:rPr lang="en-IE" dirty="0" smtClean="0">
                <a:latin typeface="Century Gothic" pitchFamily="34" charset="0"/>
              </a:rPr>
              <a:t> dal </a:t>
            </a:r>
            <a:r>
              <a:rPr lang="en-IE" dirty="0" err="1" smtClean="0">
                <a:latin typeface="Century Gothic" pitchFamily="34" charset="0"/>
              </a:rPr>
              <a:t>Consorzio</a:t>
            </a:r>
            <a:r>
              <a:rPr lang="en-IE" dirty="0" smtClean="0">
                <a:latin typeface="Century Gothic" pitchFamily="34" charset="0"/>
              </a:rPr>
              <a:t> di </a:t>
            </a:r>
            <a:r>
              <a:rPr lang="en-IE" dirty="0" err="1" smtClean="0">
                <a:latin typeface="Century Gothic" pitchFamily="34" charset="0"/>
              </a:rPr>
              <a:t>progetto</a:t>
            </a:r>
            <a:r>
              <a:rPr lang="en-US" dirty="0" smtClean="0">
                <a:latin typeface="Century Gothic" pitchFamily="34" charset="0"/>
              </a:rPr>
              <a:t>: </a:t>
            </a:r>
            <a:r>
              <a:rPr lang="en-US" sz="1600" i="1" dirty="0">
                <a:latin typeface="Century Gothic" pitchFamily="34" charset="0"/>
              </a:rPr>
              <a:t>“Irish Rural Link – National University of Ireland </a:t>
            </a:r>
            <a:r>
              <a:rPr lang="en-US" sz="1600" i="1" dirty="0" err="1">
                <a:latin typeface="Century Gothic" pitchFamily="34" charset="0"/>
              </a:rPr>
              <a:t>Maynooth</a:t>
            </a:r>
            <a:r>
              <a:rPr lang="en-US" sz="1600" i="1" dirty="0">
                <a:latin typeface="Century Gothic" pitchFamily="34" charset="0"/>
              </a:rPr>
              <a:t>- CDI – EEO GROUP SA- IHF </a:t>
            </a:r>
            <a:r>
              <a:rPr lang="en-US" sz="1600" i="1" dirty="0" err="1">
                <a:latin typeface="Century Gothic" pitchFamily="34" charset="0"/>
              </a:rPr>
              <a:t>asbl</a:t>
            </a:r>
            <a:r>
              <a:rPr lang="en-US" sz="1600" i="1" dirty="0">
                <a:latin typeface="Century Gothic" pitchFamily="34" charset="0"/>
              </a:rPr>
              <a:t> – IDP - Internet Web Solutions SL”</a:t>
            </a:r>
            <a:endParaRPr lang="en-IE" sz="1600" i="1" dirty="0">
              <a:latin typeface="Century Gothic" pitchFamily="34" charset="0"/>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4172" y="957943"/>
            <a:ext cx="11161486" cy="1233713"/>
          </a:xfrm>
        </p:spPr>
        <p:txBody>
          <a:bodyPr/>
          <a:lstStyle/>
          <a:p>
            <a:pPr algn="l">
              <a:buFont typeface="Century Gothic" pitchFamily="34" charset="0"/>
              <a:buChar char="―"/>
            </a:pPr>
            <a:r>
              <a:rPr lang="en-US" sz="2800" b="1" dirty="0" smtClean="0">
                <a:solidFill>
                  <a:srgbClr val="C00000"/>
                </a:solidFill>
              </a:rPr>
              <a:t>Il </a:t>
            </a:r>
            <a:r>
              <a:rPr lang="en-US" sz="2800" b="1" dirty="0" err="1" smtClean="0">
                <a:solidFill>
                  <a:srgbClr val="C00000"/>
                </a:solidFill>
              </a:rPr>
              <a:t>Capitale</a:t>
            </a:r>
            <a:r>
              <a:rPr lang="en-US" sz="2800" b="1" dirty="0" smtClean="0">
                <a:solidFill>
                  <a:srgbClr val="C00000"/>
                </a:solidFill>
              </a:rPr>
              <a:t> di </a:t>
            </a:r>
            <a:r>
              <a:rPr lang="en-US" sz="2800" b="1" dirty="0" err="1" smtClean="0">
                <a:solidFill>
                  <a:srgbClr val="C00000"/>
                </a:solidFill>
              </a:rPr>
              <a:t>Rischio</a:t>
            </a:r>
            <a:r>
              <a:rPr lang="en-US" sz="2800" b="1" dirty="0" smtClean="0">
                <a:solidFill>
                  <a:srgbClr val="C00000"/>
                </a:solidFill>
              </a:rPr>
              <a:t> per la </a:t>
            </a:r>
            <a:r>
              <a:rPr lang="en-US" sz="2800" b="1" dirty="0" err="1" smtClean="0">
                <a:solidFill>
                  <a:srgbClr val="C00000"/>
                </a:solidFill>
              </a:rPr>
              <a:t>Crescita</a:t>
            </a:r>
            <a:r>
              <a:rPr lang="en-US" sz="2800" b="1" dirty="0" smtClean="0">
                <a:solidFill>
                  <a:srgbClr val="C00000"/>
                </a:solidFill>
              </a:rPr>
              <a:t> (The </a:t>
            </a:r>
            <a:r>
              <a:rPr lang="en-US" sz="2800" b="1" dirty="0" smtClean="0">
                <a:solidFill>
                  <a:srgbClr val="C00000"/>
                </a:solidFill>
              </a:rPr>
              <a:t>Equity Facility </a:t>
            </a:r>
            <a:r>
              <a:rPr lang="en-US" sz="2800" b="1" dirty="0" smtClean="0">
                <a:solidFill>
                  <a:srgbClr val="C00000"/>
                </a:solidFill>
              </a:rPr>
              <a:t>for </a:t>
            </a:r>
            <a:r>
              <a:rPr lang="en-US" sz="2800" b="1" dirty="0" smtClean="0">
                <a:solidFill>
                  <a:srgbClr val="C00000"/>
                </a:solidFill>
              </a:rPr>
              <a:t>Growth (EFG)</a:t>
            </a:r>
            <a:endParaRPr lang="el-GR" sz="2800" b="1" dirty="0">
              <a:solidFill>
                <a:srgbClr val="C00000"/>
              </a:solidFill>
            </a:endParaRPr>
          </a:p>
        </p:txBody>
      </p:sp>
      <p:sp>
        <p:nvSpPr>
          <p:cNvPr id="3" name="2 - Θέση περιεχομένου"/>
          <p:cNvSpPr>
            <a:spLocks noGrp="1"/>
          </p:cNvSpPr>
          <p:nvPr>
            <p:ph idx="1"/>
          </p:nvPr>
        </p:nvSpPr>
        <p:spPr>
          <a:xfrm>
            <a:off x="677863" y="1795849"/>
            <a:ext cx="10972800" cy="4125526"/>
          </a:xfrm>
        </p:spPr>
        <p:txBody>
          <a:bodyPr/>
          <a:lstStyle/>
          <a:p>
            <a:endParaRPr lang="en-US" sz="1800" dirty="0" smtClean="0"/>
          </a:p>
          <a:p>
            <a:pPr algn="just"/>
            <a:r>
              <a:rPr lang="en-US" sz="2400" dirty="0" smtClean="0"/>
              <a:t>Parte del </a:t>
            </a:r>
            <a:r>
              <a:rPr lang="en-US" sz="2400" dirty="0" err="1" smtClean="0"/>
              <a:t>bilancio</a:t>
            </a:r>
            <a:r>
              <a:rPr lang="en-US" sz="2400" dirty="0" smtClean="0"/>
              <a:t> di COSME è </a:t>
            </a:r>
            <a:r>
              <a:rPr lang="en-US" sz="2400" dirty="0" err="1" smtClean="0"/>
              <a:t>dedicato</a:t>
            </a:r>
            <a:r>
              <a:rPr lang="en-US" sz="2400" dirty="0" smtClean="0"/>
              <a:t> a </a:t>
            </a:r>
            <a:r>
              <a:rPr lang="en-US" sz="2400" dirty="0" err="1" smtClean="0"/>
              <a:t>investimenti</a:t>
            </a:r>
            <a:r>
              <a:rPr lang="en-US" sz="2400" dirty="0" smtClean="0"/>
              <a:t> in </a:t>
            </a:r>
            <a:r>
              <a:rPr lang="en-US" sz="2400" dirty="0" err="1" smtClean="0"/>
              <a:t>capitale</a:t>
            </a:r>
            <a:r>
              <a:rPr lang="en-US" sz="2400" dirty="0" smtClean="0"/>
              <a:t> di </a:t>
            </a:r>
            <a:r>
              <a:rPr lang="en-US" sz="2400" dirty="0" err="1" smtClean="0"/>
              <a:t>rischio</a:t>
            </a:r>
            <a:r>
              <a:rPr lang="en-US" sz="2400" dirty="0" smtClean="0"/>
              <a:t> </a:t>
            </a:r>
            <a:r>
              <a:rPr lang="en-US" sz="2400" dirty="0" err="1" smtClean="0"/>
              <a:t>destinati</a:t>
            </a:r>
            <a:r>
              <a:rPr lang="en-US" sz="2400" dirty="0" smtClean="0"/>
              <a:t> </a:t>
            </a:r>
            <a:r>
              <a:rPr lang="en-US" sz="2400" dirty="0" err="1" smtClean="0"/>
              <a:t>principalmente</a:t>
            </a:r>
            <a:r>
              <a:rPr lang="en-US" sz="2400" dirty="0" smtClean="0"/>
              <a:t> a </a:t>
            </a:r>
            <a:r>
              <a:rPr lang="en-US" sz="2400" dirty="0" err="1" smtClean="0"/>
              <a:t>piccole</a:t>
            </a:r>
            <a:r>
              <a:rPr lang="en-US" sz="2400" dirty="0" smtClean="0"/>
              <a:t> e </a:t>
            </a:r>
            <a:r>
              <a:rPr lang="en-US" sz="2400" dirty="0" err="1" smtClean="0"/>
              <a:t>medie</a:t>
            </a:r>
            <a:r>
              <a:rPr lang="en-US" sz="2400" dirty="0" smtClean="0"/>
              <a:t> </a:t>
            </a:r>
            <a:r>
              <a:rPr lang="en-US" sz="2400" dirty="0" err="1" smtClean="0"/>
              <a:t>imprese</a:t>
            </a:r>
            <a:r>
              <a:rPr lang="en-US" sz="2400" dirty="0" smtClean="0"/>
              <a:t> </a:t>
            </a:r>
            <a:r>
              <a:rPr lang="en-US" sz="2400" dirty="0" err="1" smtClean="0"/>
              <a:t>che</a:t>
            </a:r>
            <a:r>
              <a:rPr lang="en-US" sz="2400" dirty="0" smtClean="0"/>
              <a:t> </a:t>
            </a:r>
            <a:r>
              <a:rPr lang="en-US" sz="2400" dirty="0" err="1" smtClean="0"/>
              <a:t>si</a:t>
            </a:r>
            <a:r>
              <a:rPr lang="en-US" sz="2400" dirty="0" smtClean="0"/>
              <a:t> </a:t>
            </a:r>
            <a:r>
              <a:rPr lang="en-US" sz="2400" dirty="0" err="1" smtClean="0"/>
              <a:t>trovano</a:t>
            </a:r>
            <a:r>
              <a:rPr lang="en-US" sz="2400" dirty="0" smtClean="0"/>
              <a:t> in </a:t>
            </a:r>
            <a:r>
              <a:rPr lang="en-US" sz="2400" dirty="0" err="1" smtClean="0"/>
              <a:t>fase</a:t>
            </a:r>
            <a:r>
              <a:rPr lang="en-US" sz="2400" dirty="0" smtClean="0"/>
              <a:t> di </a:t>
            </a:r>
            <a:r>
              <a:rPr lang="en-US" sz="2400" dirty="0" err="1" smtClean="0"/>
              <a:t>espansione</a:t>
            </a:r>
            <a:r>
              <a:rPr lang="en-US" sz="2400" dirty="0" smtClean="0"/>
              <a:t> e </a:t>
            </a:r>
            <a:r>
              <a:rPr lang="en-US" sz="2400" dirty="0" err="1" smtClean="0"/>
              <a:t>crescita</a:t>
            </a:r>
            <a:r>
              <a:rPr lang="en-US" sz="2400" dirty="0" smtClean="0"/>
              <a:t>.  </a:t>
            </a:r>
            <a:endParaRPr lang="en-US" sz="2400" dirty="0" smtClean="0"/>
          </a:p>
          <a:p>
            <a:pPr algn="just"/>
            <a:endParaRPr lang="en-US" sz="2400" dirty="0" smtClean="0"/>
          </a:p>
          <a:p>
            <a:pPr algn="just"/>
            <a:r>
              <a:rPr lang="en-US" sz="2400" dirty="0" err="1" smtClean="0"/>
              <a:t>Ci</a:t>
            </a:r>
            <a:r>
              <a:rPr lang="en-US" sz="2400" dirty="0" smtClean="0"/>
              <a:t> </a:t>
            </a:r>
            <a:r>
              <a:rPr lang="en-US" sz="2400" dirty="0" err="1" smtClean="0"/>
              <a:t>si</a:t>
            </a:r>
            <a:r>
              <a:rPr lang="en-US" sz="2400" dirty="0" smtClean="0"/>
              <a:t> </a:t>
            </a:r>
            <a:r>
              <a:rPr lang="en-US" sz="2400" dirty="0" err="1" smtClean="0"/>
              <a:t>attende</a:t>
            </a:r>
            <a:r>
              <a:rPr lang="en-US" sz="2400" dirty="0" smtClean="0"/>
              <a:t> </a:t>
            </a:r>
            <a:r>
              <a:rPr lang="en-US" sz="2400" dirty="0" err="1" smtClean="0"/>
              <a:t>che</a:t>
            </a:r>
            <a:r>
              <a:rPr lang="en-US" sz="2400" dirty="0" smtClean="0"/>
              <a:t> circa 500 </a:t>
            </a:r>
            <a:r>
              <a:rPr lang="en-US" sz="2400" dirty="0" err="1" smtClean="0"/>
              <a:t>imprese</a:t>
            </a:r>
            <a:r>
              <a:rPr lang="en-US" sz="2400" dirty="0" smtClean="0"/>
              <a:t> </a:t>
            </a:r>
            <a:r>
              <a:rPr lang="en-US" sz="2400" dirty="0" err="1" smtClean="0"/>
              <a:t>riceveranno</a:t>
            </a:r>
            <a:r>
              <a:rPr lang="en-US" sz="2400" dirty="0" smtClean="0"/>
              <a:t> </a:t>
            </a:r>
            <a:r>
              <a:rPr lang="en-US" sz="2400" dirty="0" err="1" smtClean="0"/>
              <a:t>capitale</a:t>
            </a:r>
            <a:r>
              <a:rPr lang="en-US" sz="2400" dirty="0" smtClean="0"/>
              <a:t> </a:t>
            </a:r>
            <a:r>
              <a:rPr lang="en-US" sz="2400" dirty="0" err="1" smtClean="0"/>
              <a:t>attraverso</a:t>
            </a:r>
            <a:r>
              <a:rPr lang="en-US" sz="2400" dirty="0" smtClean="0"/>
              <a:t> </a:t>
            </a:r>
            <a:r>
              <a:rPr lang="en-US" sz="2400" dirty="0" err="1" smtClean="0"/>
              <a:t>il</a:t>
            </a:r>
            <a:r>
              <a:rPr lang="en-US" sz="2400" dirty="0" smtClean="0"/>
              <a:t> </a:t>
            </a:r>
            <a:r>
              <a:rPr lang="en-US" sz="2400" dirty="0" err="1" smtClean="0"/>
              <a:t>programma</a:t>
            </a:r>
            <a:r>
              <a:rPr lang="en-US" sz="2400" dirty="0" smtClean="0"/>
              <a:t>, con un </a:t>
            </a:r>
            <a:r>
              <a:rPr lang="en-US" sz="2400" dirty="0" err="1" smtClean="0"/>
              <a:t>investimento</a:t>
            </a:r>
            <a:r>
              <a:rPr lang="en-US" sz="2400" dirty="0" smtClean="0"/>
              <a:t> </a:t>
            </a:r>
            <a:r>
              <a:rPr lang="en-US" sz="2400" dirty="0" err="1" smtClean="0"/>
              <a:t>complessivo</a:t>
            </a:r>
            <a:r>
              <a:rPr lang="en-US" sz="2400" dirty="0" smtClean="0"/>
              <a:t> </a:t>
            </a:r>
            <a:r>
              <a:rPr lang="en-US" sz="2400" dirty="0" err="1" smtClean="0"/>
              <a:t>che</a:t>
            </a:r>
            <a:r>
              <a:rPr lang="en-US" sz="2400" dirty="0" smtClean="0"/>
              <a:t> </a:t>
            </a:r>
            <a:r>
              <a:rPr lang="en-US" sz="2400" dirty="0" err="1" smtClean="0"/>
              <a:t>raggiungerà</a:t>
            </a:r>
            <a:r>
              <a:rPr lang="en-US" sz="2400" dirty="0" smtClean="0"/>
              <a:t> i 4 </a:t>
            </a:r>
            <a:r>
              <a:rPr lang="en-US" sz="2400" dirty="0" err="1" smtClean="0"/>
              <a:t>miliardi</a:t>
            </a:r>
            <a:r>
              <a:rPr lang="en-US" sz="2400" dirty="0" smtClean="0"/>
              <a:t> di euro e </a:t>
            </a:r>
            <a:r>
              <a:rPr lang="en-US" sz="2400" dirty="0" err="1" smtClean="0"/>
              <a:t>attirerà</a:t>
            </a:r>
            <a:r>
              <a:rPr lang="en-US" sz="2400" dirty="0" smtClean="0"/>
              <a:t> </a:t>
            </a:r>
            <a:r>
              <a:rPr lang="en-US" sz="2400" dirty="0" err="1" smtClean="0"/>
              <a:t>ulteriori</a:t>
            </a:r>
            <a:r>
              <a:rPr lang="en-US" sz="2400" dirty="0" smtClean="0"/>
              <a:t> finanziamenti </a:t>
            </a:r>
            <a:r>
              <a:rPr lang="en-US" sz="2400" dirty="0" err="1" smtClean="0"/>
              <a:t>provenienti</a:t>
            </a:r>
            <a:r>
              <a:rPr lang="en-US" sz="2400" dirty="0" smtClean="0"/>
              <a:t> da </a:t>
            </a:r>
            <a:r>
              <a:rPr lang="en-US" sz="2400" dirty="0" err="1" smtClean="0"/>
              <a:t>coinvestimenti</a:t>
            </a:r>
            <a:r>
              <a:rPr lang="en-US" sz="2400" dirty="0" smtClean="0"/>
              <a:t> di </a:t>
            </a:r>
            <a:r>
              <a:rPr lang="en-US" sz="2400" dirty="0" err="1" smtClean="0"/>
              <a:t>altra</a:t>
            </a:r>
            <a:r>
              <a:rPr lang="en-US" sz="2400" dirty="0" smtClean="0"/>
              <a:t> </a:t>
            </a:r>
            <a:r>
              <a:rPr lang="en-US" sz="2400" dirty="0" err="1" smtClean="0"/>
              <a:t>fonte</a:t>
            </a:r>
            <a:r>
              <a:rPr lang="en-US" sz="2400" dirty="0" smtClean="0"/>
              <a:t>, </a:t>
            </a:r>
            <a:r>
              <a:rPr lang="en-US" sz="2400" dirty="0" err="1" smtClean="0"/>
              <a:t>pubblica</a:t>
            </a:r>
            <a:r>
              <a:rPr lang="en-US" sz="2400" dirty="0" smtClean="0"/>
              <a:t> e </a:t>
            </a:r>
            <a:r>
              <a:rPr lang="en-US" sz="2400" dirty="0" err="1" smtClean="0"/>
              <a:t>privata</a:t>
            </a:r>
            <a:r>
              <a:rPr lang="en-US" sz="2400" dirty="0" smtClean="0"/>
              <a:t>. </a:t>
            </a:r>
            <a:endParaRPr lang="el-GR" sz="2400" dirty="0" smtClean="0"/>
          </a:p>
          <a:p>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10</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r" defTabSz="914400">
              <a:defRPr/>
            </a:pP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a:t>
            </a:r>
            <a:r>
              <a:rPr lang="en-IE" sz="3200" b="1" dirty="0" smtClean="0">
                <a:solidFill>
                  <a:srgbClr val="0B0AFD"/>
                </a:solidFill>
              </a:rPr>
              <a:t>UE</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5180" y="1315087"/>
            <a:ext cx="10373734" cy="549876"/>
          </a:xfrm>
        </p:spPr>
        <p:txBody>
          <a:bodyPr/>
          <a:lstStyle/>
          <a:p>
            <a:pPr algn="l">
              <a:buFont typeface="Century Gothic" pitchFamily="34" charset="0"/>
              <a:buChar char="―"/>
            </a:pPr>
            <a:r>
              <a:rPr lang="en-US" sz="2800" b="1" dirty="0" smtClean="0">
                <a:solidFill>
                  <a:srgbClr val="C00000"/>
                </a:solidFill>
              </a:rPr>
              <a:t>I </a:t>
            </a:r>
            <a:r>
              <a:rPr lang="en-US" sz="2800" b="1" dirty="0" err="1" smtClean="0">
                <a:solidFill>
                  <a:srgbClr val="C00000"/>
                </a:solidFill>
              </a:rPr>
              <a:t>Beneficiari</a:t>
            </a:r>
            <a:r>
              <a:rPr lang="en-US" sz="2800" b="1" dirty="0" smtClean="0">
                <a:solidFill>
                  <a:srgbClr val="C00000"/>
                </a:solidFill>
              </a:rPr>
              <a:t> del </a:t>
            </a:r>
            <a:r>
              <a:rPr lang="en-US" sz="2800" b="1" dirty="0" err="1" smtClean="0">
                <a:solidFill>
                  <a:srgbClr val="C00000"/>
                </a:solidFill>
              </a:rPr>
              <a:t>Capitale</a:t>
            </a:r>
            <a:r>
              <a:rPr lang="en-US" sz="2800" b="1" dirty="0" smtClean="0">
                <a:solidFill>
                  <a:srgbClr val="C00000"/>
                </a:solidFill>
              </a:rPr>
              <a:t> di </a:t>
            </a:r>
            <a:r>
              <a:rPr lang="en-US" sz="2800" b="1" dirty="0" err="1" smtClean="0">
                <a:solidFill>
                  <a:srgbClr val="C00000"/>
                </a:solidFill>
              </a:rPr>
              <a:t>Rischio</a:t>
            </a:r>
            <a:r>
              <a:rPr lang="en-US" sz="2800" b="1" dirty="0" smtClean="0">
                <a:solidFill>
                  <a:srgbClr val="C00000"/>
                </a:solidFill>
              </a:rPr>
              <a:t> per la </a:t>
            </a:r>
            <a:r>
              <a:rPr lang="en-US" sz="2800" b="1" dirty="0" err="1" smtClean="0">
                <a:solidFill>
                  <a:srgbClr val="C00000"/>
                </a:solidFill>
              </a:rPr>
              <a:t>Crescita</a:t>
            </a:r>
            <a:r>
              <a:rPr lang="en-US" sz="2800" b="1" dirty="0" smtClean="0">
                <a:solidFill>
                  <a:srgbClr val="C00000"/>
                </a:solidFill>
              </a:rPr>
              <a:t> (EFG) </a:t>
            </a:r>
            <a:endParaRPr lang="el-GR" sz="2800" dirty="0"/>
          </a:p>
        </p:txBody>
      </p:sp>
      <p:sp>
        <p:nvSpPr>
          <p:cNvPr id="3" name="2 - Θέση περιεχομένου"/>
          <p:cNvSpPr>
            <a:spLocks noGrp="1"/>
          </p:cNvSpPr>
          <p:nvPr>
            <p:ph idx="1"/>
          </p:nvPr>
        </p:nvSpPr>
        <p:spPr>
          <a:xfrm>
            <a:off x="677863" y="1816608"/>
            <a:ext cx="10972800" cy="4104767"/>
          </a:xfrm>
        </p:spPr>
        <p:txBody>
          <a:bodyPr/>
          <a:lstStyle/>
          <a:p>
            <a:endParaRPr lang="en-US" sz="1800" dirty="0" smtClean="0"/>
          </a:p>
          <a:p>
            <a:pPr algn="just"/>
            <a:r>
              <a:rPr lang="en-US" sz="2400" dirty="0" smtClean="0"/>
              <a:t>PMI, </a:t>
            </a:r>
            <a:r>
              <a:rPr lang="en-US" sz="2400" dirty="0" err="1" smtClean="0"/>
              <a:t>che</a:t>
            </a:r>
            <a:r>
              <a:rPr lang="en-US" sz="2400" dirty="0" smtClean="0"/>
              <a:t> </a:t>
            </a:r>
            <a:r>
              <a:rPr lang="en-US" sz="2400" dirty="0" err="1" smtClean="0"/>
              <a:t>sono</a:t>
            </a:r>
            <a:r>
              <a:rPr lang="en-US" sz="2400" dirty="0" smtClean="0"/>
              <a:t> </a:t>
            </a:r>
            <a:r>
              <a:rPr lang="en-US" sz="2400" dirty="0" err="1" smtClean="0"/>
              <a:t>stabilite</a:t>
            </a:r>
            <a:r>
              <a:rPr lang="en-US" sz="2400" dirty="0" smtClean="0"/>
              <a:t> e </a:t>
            </a:r>
            <a:r>
              <a:rPr lang="en-US" sz="2400" dirty="0" err="1" smtClean="0"/>
              <a:t>operano</a:t>
            </a:r>
            <a:r>
              <a:rPr lang="en-US" sz="2400" dirty="0" smtClean="0"/>
              <a:t> in </a:t>
            </a:r>
            <a:r>
              <a:rPr lang="en-US" sz="2400" dirty="0" err="1" smtClean="0"/>
              <a:t>uno</a:t>
            </a:r>
            <a:r>
              <a:rPr lang="en-US" sz="2400" dirty="0" smtClean="0"/>
              <a:t> o </a:t>
            </a:r>
            <a:r>
              <a:rPr lang="en-US" sz="2400" dirty="0" err="1" smtClean="0"/>
              <a:t>più</a:t>
            </a:r>
            <a:r>
              <a:rPr lang="en-US" sz="2400" dirty="0" smtClean="0"/>
              <a:t> </a:t>
            </a:r>
            <a:r>
              <a:rPr lang="en-US" sz="2400" dirty="0" err="1" smtClean="0"/>
              <a:t>Stati</a:t>
            </a:r>
            <a:r>
              <a:rPr lang="en-US" sz="2400" dirty="0" smtClean="0"/>
              <a:t> </a:t>
            </a:r>
            <a:r>
              <a:rPr lang="en-US" sz="2400" dirty="0" err="1" smtClean="0"/>
              <a:t>Membri</a:t>
            </a:r>
            <a:r>
              <a:rPr lang="en-US" sz="2400" dirty="0" smtClean="0"/>
              <a:t> e i </a:t>
            </a:r>
            <a:r>
              <a:rPr lang="en-US" sz="2400" dirty="0" err="1" smtClean="0"/>
              <a:t>Paesi</a:t>
            </a:r>
            <a:r>
              <a:rPr lang="en-US" sz="2400" dirty="0" smtClean="0"/>
              <a:t> </a:t>
            </a:r>
            <a:r>
              <a:rPr lang="en-US" sz="2400" dirty="0" err="1" smtClean="0"/>
              <a:t>associati</a:t>
            </a:r>
            <a:r>
              <a:rPr lang="en-US" sz="2400" dirty="0" smtClean="0"/>
              <a:t> a COSME.</a:t>
            </a:r>
            <a:endParaRPr lang="el-GR" sz="2400" dirty="0" smtClean="0"/>
          </a:p>
          <a:p>
            <a:pPr algn="just"/>
            <a:endParaRPr lang="en-US" sz="2400" dirty="0" smtClean="0"/>
          </a:p>
          <a:p>
            <a:pPr algn="just"/>
            <a:r>
              <a:rPr lang="en-US" sz="2400" dirty="0" smtClean="0"/>
              <a:t>Le PMI </a:t>
            </a:r>
            <a:r>
              <a:rPr lang="en-US" sz="2400" dirty="0" err="1" smtClean="0"/>
              <a:t>supportate</a:t>
            </a:r>
            <a:r>
              <a:rPr lang="en-US" sz="2400" dirty="0" smtClean="0"/>
              <a:t> non </a:t>
            </a:r>
            <a:r>
              <a:rPr lang="en-US" sz="2400" dirty="0" err="1" smtClean="0"/>
              <a:t>devono</a:t>
            </a:r>
            <a:r>
              <a:rPr lang="en-US" sz="2400" dirty="0" smtClean="0"/>
              <a:t> </a:t>
            </a:r>
            <a:r>
              <a:rPr lang="en-US" sz="2400" dirty="0" err="1" smtClean="0"/>
              <a:t>svolgere</a:t>
            </a:r>
            <a:r>
              <a:rPr lang="en-US" sz="2400" dirty="0" smtClean="0"/>
              <a:t> </a:t>
            </a:r>
            <a:r>
              <a:rPr lang="en-US" sz="2400" dirty="0" err="1" smtClean="0"/>
              <a:t>attività</a:t>
            </a:r>
            <a:r>
              <a:rPr lang="en-US" sz="2400" dirty="0" smtClean="0"/>
              <a:t> </a:t>
            </a:r>
            <a:r>
              <a:rPr lang="en-US" sz="2400" dirty="0" err="1" smtClean="0"/>
              <a:t>che</a:t>
            </a:r>
            <a:r>
              <a:rPr lang="en-US" sz="2400" dirty="0" smtClean="0"/>
              <a:t> </a:t>
            </a:r>
            <a:r>
              <a:rPr lang="en-US" sz="2400" dirty="0" err="1" smtClean="0"/>
              <a:t>violano</a:t>
            </a:r>
            <a:r>
              <a:rPr lang="en-US" sz="2400" dirty="0" smtClean="0"/>
              <a:t> </a:t>
            </a:r>
            <a:r>
              <a:rPr lang="en-US" sz="2400" dirty="0" err="1" smtClean="0"/>
              <a:t>principi</a:t>
            </a:r>
            <a:r>
              <a:rPr lang="en-US" sz="2400" dirty="0" smtClean="0"/>
              <a:t> </a:t>
            </a:r>
            <a:r>
              <a:rPr lang="en-US" sz="2400" dirty="0" err="1" smtClean="0"/>
              <a:t>etici</a:t>
            </a:r>
            <a:r>
              <a:rPr lang="en-US" sz="2400" dirty="0" smtClean="0"/>
              <a:t> o </a:t>
            </a:r>
            <a:r>
              <a:rPr lang="en-US" sz="2400" dirty="0" err="1" smtClean="0"/>
              <a:t>si</a:t>
            </a:r>
            <a:r>
              <a:rPr lang="en-US" sz="2400" dirty="0" smtClean="0"/>
              <a:t> </a:t>
            </a:r>
            <a:r>
              <a:rPr lang="en-US" sz="2400" dirty="0" err="1" smtClean="0"/>
              <a:t>rivolgono</a:t>
            </a:r>
            <a:r>
              <a:rPr lang="en-US" sz="2400" dirty="0" smtClean="0"/>
              <a:t> a </a:t>
            </a:r>
            <a:r>
              <a:rPr lang="en-US" sz="2400" dirty="0" err="1" smtClean="0"/>
              <a:t>uno</a:t>
            </a:r>
            <a:r>
              <a:rPr lang="en-US" sz="2400" dirty="0" smtClean="0"/>
              <a:t> o </a:t>
            </a:r>
            <a:r>
              <a:rPr lang="en-US" sz="2400" dirty="0" err="1" smtClean="0"/>
              <a:t>più</a:t>
            </a:r>
            <a:r>
              <a:rPr lang="en-US" sz="2400" dirty="0" smtClean="0"/>
              <a:t> </a:t>
            </a:r>
            <a:r>
              <a:rPr lang="en-US" sz="2400" dirty="0" err="1" smtClean="0"/>
              <a:t>settori</a:t>
            </a:r>
            <a:r>
              <a:rPr lang="en-US" sz="2400" dirty="0" smtClean="0"/>
              <a:t> </a:t>
            </a:r>
            <a:r>
              <a:rPr lang="en-US" sz="2400" dirty="0" err="1" smtClean="0"/>
              <a:t>riservati</a:t>
            </a:r>
            <a:r>
              <a:rPr lang="en-US" sz="2400" dirty="0" smtClean="0"/>
              <a:t> del FEI.</a:t>
            </a:r>
            <a:endParaRPr lang="el-GR" sz="2400" dirty="0" smtClean="0"/>
          </a:p>
          <a:p>
            <a:pPr>
              <a:buNone/>
            </a:pPr>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11</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a:t>
            </a:r>
            <a:r>
              <a:rPr lang="en-IE" sz="3200" b="1" dirty="0" smtClean="0">
                <a:solidFill>
                  <a:srgbClr val="0B0AFD"/>
                </a:solidFill>
              </a:rPr>
              <a:t>UE</a:t>
            </a:r>
            <a:endParaRPr lang="en-IE" sz="3200" b="1" dirty="0" smtClean="0">
              <a:solidFill>
                <a:srgbClr val="0B0AFD"/>
              </a:solidFill>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1557" y="1347380"/>
            <a:ext cx="8069586" cy="591065"/>
          </a:xfrm>
        </p:spPr>
        <p:txBody>
          <a:bodyPr/>
          <a:lstStyle/>
          <a:p>
            <a:pPr algn="l">
              <a:buFont typeface="Century Gothic" pitchFamily="34" charset="0"/>
              <a:buChar char="―"/>
            </a:pPr>
            <a:r>
              <a:rPr lang="en-US" sz="2800" b="1" dirty="0" smtClean="0">
                <a:solidFill>
                  <a:srgbClr val="C00000"/>
                </a:solidFill>
              </a:rPr>
              <a:t>Come fare </a:t>
            </a:r>
            <a:r>
              <a:rPr lang="en-US" sz="2800" b="1" dirty="0" err="1" smtClean="0">
                <a:solidFill>
                  <a:srgbClr val="C00000"/>
                </a:solidFill>
              </a:rPr>
              <a:t>domanda</a:t>
            </a:r>
            <a:r>
              <a:rPr lang="en-US" sz="2800" b="1" dirty="0" smtClean="0">
                <a:solidFill>
                  <a:srgbClr val="C00000"/>
                </a:solidFill>
              </a:rPr>
              <a:t> per COSME EFG</a:t>
            </a:r>
            <a:endParaRPr lang="el-GR" sz="2800" dirty="0"/>
          </a:p>
        </p:txBody>
      </p:sp>
      <p:sp>
        <p:nvSpPr>
          <p:cNvPr id="3" name="2 - Θέση περιεχομένου"/>
          <p:cNvSpPr>
            <a:spLocks noGrp="1"/>
          </p:cNvSpPr>
          <p:nvPr>
            <p:ph idx="1"/>
          </p:nvPr>
        </p:nvSpPr>
        <p:spPr>
          <a:xfrm>
            <a:off x="677863" y="1886465"/>
            <a:ext cx="10972800" cy="4034910"/>
          </a:xfrm>
        </p:spPr>
        <p:txBody>
          <a:bodyPr/>
          <a:lstStyle/>
          <a:p>
            <a:endParaRPr lang="en-US" sz="1800" dirty="0" smtClean="0"/>
          </a:p>
          <a:p>
            <a:pPr algn="just"/>
            <a:r>
              <a:rPr lang="en-US" sz="2400" dirty="0" err="1" smtClean="0"/>
              <a:t>Scarica</a:t>
            </a:r>
            <a:r>
              <a:rPr lang="en-US" sz="2400" dirty="0" smtClean="0"/>
              <a:t> la </a:t>
            </a:r>
            <a:r>
              <a:rPr lang="en-US" sz="2400" dirty="0" err="1" smtClean="0"/>
              <a:t>lista</a:t>
            </a:r>
            <a:r>
              <a:rPr lang="en-US" sz="2400" dirty="0" smtClean="0"/>
              <a:t> </a:t>
            </a:r>
            <a:r>
              <a:rPr lang="en-US" sz="2400" dirty="0" err="1" smtClean="0"/>
              <a:t>degli</a:t>
            </a:r>
            <a:r>
              <a:rPr lang="en-US" sz="2400" dirty="0" smtClean="0"/>
              <a:t> </a:t>
            </a:r>
            <a:r>
              <a:rPr lang="en-US" sz="2400" dirty="0" err="1" smtClean="0"/>
              <a:t>intermediari</a:t>
            </a:r>
            <a:r>
              <a:rPr lang="en-US" sz="2400" dirty="0" smtClean="0"/>
              <a:t> </a:t>
            </a:r>
            <a:r>
              <a:rPr lang="en-US" sz="2400" dirty="0" err="1" smtClean="0"/>
              <a:t>finanziari</a:t>
            </a:r>
            <a:r>
              <a:rPr lang="en-US" sz="2400" dirty="0" smtClean="0"/>
              <a:t> </a:t>
            </a:r>
            <a:r>
              <a:rPr lang="en-US" sz="2400" dirty="0" err="1" smtClean="0"/>
              <a:t>che</a:t>
            </a:r>
            <a:r>
              <a:rPr lang="en-US" sz="2400" dirty="0" smtClean="0"/>
              <a:t> </a:t>
            </a:r>
            <a:r>
              <a:rPr lang="en-US" sz="2400" dirty="0" err="1" smtClean="0"/>
              <a:t>correntemente</a:t>
            </a:r>
            <a:r>
              <a:rPr lang="en-US" sz="2400" dirty="0" smtClean="0"/>
              <a:t> </a:t>
            </a:r>
            <a:r>
              <a:rPr lang="en-US" sz="2400" dirty="0" err="1" smtClean="0"/>
              <a:t>operano</a:t>
            </a:r>
            <a:r>
              <a:rPr lang="en-US" sz="2400" dirty="0" smtClean="0"/>
              <a:t> </a:t>
            </a:r>
            <a:r>
              <a:rPr lang="en-US" sz="2400" dirty="0" err="1" smtClean="0"/>
              <a:t>all’interno</a:t>
            </a:r>
            <a:r>
              <a:rPr lang="en-US" sz="2400" dirty="0" smtClean="0"/>
              <a:t> del COSME EFG </a:t>
            </a:r>
            <a:r>
              <a:rPr lang="en-US" sz="2400" dirty="0" smtClean="0"/>
              <a:t>:</a:t>
            </a:r>
            <a:endParaRPr lang="en-US" sz="2400" dirty="0" smtClean="0"/>
          </a:p>
          <a:p>
            <a:pPr lvl="1">
              <a:buNone/>
            </a:pPr>
            <a:r>
              <a:rPr lang="en-US" sz="2400" dirty="0" smtClean="0">
                <a:hlinkClick r:id="rId2"/>
              </a:rPr>
              <a:t>http://www.eif.org/what_we_do/equity/single_eu_equity_instrument/cosme_efg/intermediaries.pdf</a:t>
            </a:r>
            <a:r>
              <a:rPr lang="en-US" sz="2400" dirty="0" smtClean="0"/>
              <a:t> </a:t>
            </a:r>
          </a:p>
          <a:p>
            <a:pPr algn="just"/>
            <a:endParaRPr lang="en-US" sz="2400" dirty="0" smtClean="0"/>
          </a:p>
          <a:p>
            <a:pPr algn="just"/>
            <a:r>
              <a:rPr lang="en-US" sz="2400" dirty="0" smtClean="0"/>
              <a:t>Per </a:t>
            </a:r>
            <a:r>
              <a:rPr lang="en-US" sz="2400" dirty="0" err="1" smtClean="0"/>
              <a:t>informazioni</a:t>
            </a:r>
            <a:r>
              <a:rPr lang="en-US" sz="2400" dirty="0" smtClean="0"/>
              <a:t> sui finanziamenti </a:t>
            </a:r>
            <a:r>
              <a:rPr lang="en-US" sz="2400" dirty="0" err="1" smtClean="0"/>
              <a:t>disponibili</a:t>
            </a:r>
            <a:r>
              <a:rPr lang="en-US" sz="2400" dirty="0" smtClean="0"/>
              <a:t> </a:t>
            </a:r>
            <a:r>
              <a:rPr lang="en-US" sz="2400" dirty="0" err="1" smtClean="0"/>
              <a:t>nell’ambito</a:t>
            </a:r>
            <a:r>
              <a:rPr lang="en-US" sz="2400" dirty="0" smtClean="0"/>
              <a:t> di </a:t>
            </a:r>
            <a:r>
              <a:rPr lang="en-US" sz="2400" dirty="0" err="1" smtClean="0"/>
              <a:t>altre</a:t>
            </a:r>
            <a:r>
              <a:rPr lang="en-US" sz="2400" dirty="0" smtClean="0"/>
              <a:t> </a:t>
            </a:r>
            <a:r>
              <a:rPr lang="en-US" sz="2400" dirty="0" err="1" smtClean="0"/>
              <a:t>iniziative</a:t>
            </a:r>
            <a:r>
              <a:rPr lang="en-US" sz="2400" dirty="0" smtClean="0"/>
              <a:t> </a:t>
            </a:r>
            <a:r>
              <a:rPr lang="en-US" sz="2400" dirty="0" err="1" smtClean="0"/>
              <a:t>europee</a:t>
            </a:r>
            <a:r>
              <a:rPr lang="en-US" sz="2400" dirty="0" smtClean="0"/>
              <a:t>, </a:t>
            </a:r>
            <a:r>
              <a:rPr lang="en-US" sz="2400" dirty="0" err="1" smtClean="0"/>
              <a:t>visita</a:t>
            </a:r>
            <a:r>
              <a:rPr lang="en-US" sz="2400" dirty="0" smtClean="0"/>
              <a:t> </a:t>
            </a:r>
            <a:r>
              <a:rPr lang="en-US" sz="2400" dirty="0" err="1" smtClean="0"/>
              <a:t>il</a:t>
            </a:r>
            <a:r>
              <a:rPr lang="en-US" sz="2400" dirty="0" smtClean="0"/>
              <a:t> link </a:t>
            </a:r>
            <a:r>
              <a:rPr lang="en-US" sz="2400" u="sng" dirty="0" smtClean="0">
                <a:hlinkClick r:id="rId3"/>
              </a:rPr>
              <a:t>http</a:t>
            </a:r>
            <a:r>
              <a:rPr lang="en-US" sz="2400" u="sng" dirty="0" smtClean="0">
                <a:hlinkClick r:id="rId3"/>
              </a:rPr>
              <a:t>://europa.eu/youreurope/business/funding-grants/access-to-finance</a:t>
            </a:r>
            <a:endParaRPr lang="el-GR" sz="2400" dirty="0" smtClean="0"/>
          </a:p>
          <a:p>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12</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a:t>
            </a:r>
            <a:r>
              <a:rPr lang="en-IE" sz="3200" b="1" dirty="0" smtClean="0">
                <a:solidFill>
                  <a:srgbClr val="0B0AFD"/>
                </a:solidFill>
              </a:rPr>
              <a:t>UE</a:t>
            </a:r>
            <a:endParaRPr lang="en-IE" sz="3200" b="1" dirty="0" smtClean="0">
              <a:solidFill>
                <a:srgbClr val="0B0AFD"/>
              </a:solidFill>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62460" y="1103872"/>
            <a:ext cx="9366911" cy="508686"/>
          </a:xfrm>
        </p:spPr>
        <p:txBody>
          <a:bodyPr/>
          <a:lstStyle/>
          <a:p>
            <a:r>
              <a:rPr lang="en-US" sz="3200" b="1" dirty="0" smtClean="0">
                <a:solidFill>
                  <a:srgbClr val="C00000"/>
                </a:solidFill>
              </a:rPr>
              <a:t>B. </a:t>
            </a:r>
            <a:r>
              <a:rPr lang="el-GR" sz="3200" b="1" dirty="0" smtClean="0">
                <a:solidFill>
                  <a:srgbClr val="C00000"/>
                </a:solidFill>
              </a:rPr>
              <a:t>InnovFin – </a:t>
            </a:r>
            <a:r>
              <a:rPr lang="it-IT" sz="3200" b="1" dirty="0" smtClean="0">
                <a:solidFill>
                  <a:srgbClr val="C00000"/>
                </a:solidFill>
              </a:rPr>
              <a:t>Finanziamenti Europei per gli Innovatori</a:t>
            </a:r>
            <a:endParaRPr lang="el-GR" sz="3200" b="1" dirty="0">
              <a:solidFill>
                <a:srgbClr val="C00000"/>
              </a:solidFill>
            </a:endParaRPr>
          </a:p>
        </p:txBody>
      </p:sp>
      <p:sp>
        <p:nvSpPr>
          <p:cNvPr id="3" name="2 - Θέση περιεχομένου"/>
          <p:cNvSpPr>
            <a:spLocks noGrp="1"/>
          </p:cNvSpPr>
          <p:nvPr>
            <p:ph idx="1"/>
          </p:nvPr>
        </p:nvSpPr>
        <p:spPr>
          <a:xfrm>
            <a:off x="690055" y="1952369"/>
            <a:ext cx="10972800" cy="3619376"/>
          </a:xfrm>
        </p:spPr>
        <p:txBody>
          <a:bodyPr/>
          <a:lstStyle/>
          <a:p>
            <a:pPr algn="just"/>
            <a:r>
              <a:rPr lang="en-IE" sz="2000" dirty="0" err="1" smtClean="0"/>
              <a:t>InnovFin</a:t>
            </a:r>
            <a:r>
              <a:rPr lang="en-IE" sz="2000" dirty="0" smtClean="0"/>
              <a:t> </a:t>
            </a:r>
            <a:r>
              <a:rPr lang="en-IE" sz="2000" dirty="0" err="1" smtClean="0"/>
              <a:t>copre</a:t>
            </a:r>
            <a:r>
              <a:rPr lang="en-IE" sz="2000" dirty="0" smtClean="0"/>
              <a:t> un </a:t>
            </a:r>
            <a:r>
              <a:rPr lang="en-IE" sz="2000" dirty="0" err="1" smtClean="0"/>
              <a:t>ampio</a:t>
            </a:r>
            <a:r>
              <a:rPr lang="en-IE" sz="2000" dirty="0" smtClean="0"/>
              <a:t> range di </a:t>
            </a:r>
            <a:r>
              <a:rPr lang="en-IE" sz="2000" dirty="0" err="1" smtClean="0"/>
              <a:t>prestiti</a:t>
            </a:r>
            <a:r>
              <a:rPr lang="en-IE" sz="2000" dirty="0" smtClean="0"/>
              <a:t>, </a:t>
            </a:r>
            <a:r>
              <a:rPr lang="en-IE" sz="2000" dirty="0" err="1" smtClean="0"/>
              <a:t>garanzie</a:t>
            </a:r>
            <a:r>
              <a:rPr lang="en-IE" sz="2000" dirty="0" smtClean="0"/>
              <a:t> e </a:t>
            </a:r>
            <a:r>
              <a:rPr lang="en-IE" sz="2000" dirty="0" err="1" smtClean="0"/>
              <a:t>fondi</a:t>
            </a:r>
            <a:r>
              <a:rPr lang="en-IE" sz="2000" dirty="0" smtClean="0"/>
              <a:t> </a:t>
            </a:r>
            <a:r>
              <a:rPr lang="en-IE" sz="2000" dirty="0" err="1" smtClean="0"/>
              <a:t>propri</a:t>
            </a:r>
            <a:r>
              <a:rPr lang="en-IE" sz="2000" dirty="0" smtClean="0"/>
              <a:t> </a:t>
            </a:r>
            <a:r>
              <a:rPr lang="en-IE" sz="2000" dirty="0" err="1" smtClean="0"/>
              <a:t>che</a:t>
            </a:r>
            <a:r>
              <a:rPr lang="en-IE" sz="2000" dirty="0" smtClean="0"/>
              <a:t> </a:t>
            </a:r>
            <a:r>
              <a:rPr lang="en-IE" sz="2000" dirty="0" err="1" smtClean="0"/>
              <a:t>possono</a:t>
            </a:r>
            <a:r>
              <a:rPr lang="en-IE" sz="2000" dirty="0" smtClean="0"/>
              <a:t> </a:t>
            </a:r>
            <a:r>
              <a:rPr lang="en-IE" sz="2000" dirty="0" err="1" smtClean="0"/>
              <a:t>adattarsi</a:t>
            </a:r>
            <a:r>
              <a:rPr lang="en-IE" sz="2000" dirty="0" smtClean="0"/>
              <a:t> </a:t>
            </a:r>
            <a:r>
              <a:rPr lang="en-IE" sz="2000" dirty="0" err="1" smtClean="0"/>
              <a:t>alle</a:t>
            </a:r>
            <a:r>
              <a:rPr lang="en-IE" sz="2000" dirty="0" smtClean="0"/>
              <a:t> </a:t>
            </a:r>
            <a:r>
              <a:rPr lang="en-IE" sz="2000" dirty="0" err="1" smtClean="0"/>
              <a:t>necessità</a:t>
            </a:r>
            <a:r>
              <a:rPr lang="en-IE" sz="2000" dirty="0" smtClean="0"/>
              <a:t> </a:t>
            </a:r>
            <a:r>
              <a:rPr lang="en-IE" sz="2000" dirty="0" err="1" smtClean="0"/>
              <a:t>degli</a:t>
            </a:r>
            <a:r>
              <a:rPr lang="en-IE" sz="2000" dirty="0" smtClean="0"/>
              <a:t> </a:t>
            </a:r>
            <a:r>
              <a:rPr lang="en-IE" sz="2000" dirty="0" err="1" smtClean="0"/>
              <a:t>innovatori</a:t>
            </a:r>
            <a:r>
              <a:rPr lang="en-IE" sz="2000" dirty="0" smtClean="0"/>
              <a:t>. I finanziamenti </a:t>
            </a:r>
            <a:r>
              <a:rPr lang="en-IE" sz="2000" dirty="0" err="1" smtClean="0"/>
              <a:t>sono</a:t>
            </a:r>
            <a:r>
              <a:rPr lang="en-IE" sz="2000" dirty="0" smtClean="0"/>
              <a:t> </a:t>
            </a:r>
            <a:r>
              <a:rPr lang="en-IE" sz="2000" dirty="0" err="1" smtClean="0"/>
              <a:t>messi</a:t>
            </a:r>
            <a:r>
              <a:rPr lang="en-IE" sz="2000" dirty="0" smtClean="0"/>
              <a:t> a </a:t>
            </a:r>
            <a:r>
              <a:rPr lang="en-IE" sz="2000" dirty="0" err="1" smtClean="0"/>
              <a:t>disposizione</a:t>
            </a:r>
            <a:r>
              <a:rPr lang="en-IE" sz="2000" dirty="0" smtClean="0"/>
              <a:t> </a:t>
            </a:r>
            <a:r>
              <a:rPr lang="en-IE" sz="2000" dirty="0" err="1" smtClean="0"/>
              <a:t>direttament</a:t>
            </a:r>
            <a:r>
              <a:rPr lang="en-IE" sz="2000" dirty="0" err="1" smtClean="0"/>
              <a:t>e</a:t>
            </a:r>
            <a:r>
              <a:rPr lang="en-IE" sz="2000" dirty="0" smtClean="0"/>
              <a:t> </a:t>
            </a:r>
            <a:r>
              <a:rPr lang="en-IE" sz="2000" dirty="0" smtClean="0"/>
              <a:t>o per </a:t>
            </a:r>
            <a:r>
              <a:rPr lang="en-IE" sz="2000" dirty="0" err="1" smtClean="0"/>
              <a:t>il</a:t>
            </a:r>
            <a:r>
              <a:rPr lang="en-IE" sz="2000" dirty="0" smtClean="0"/>
              <a:t> </a:t>
            </a:r>
            <a:r>
              <a:rPr lang="en-IE" sz="2000" dirty="0" err="1" smtClean="0"/>
              <a:t>tramite</a:t>
            </a:r>
            <a:r>
              <a:rPr lang="en-IE" sz="2000" dirty="0" smtClean="0"/>
              <a:t> di </a:t>
            </a:r>
            <a:r>
              <a:rPr lang="en-IE" sz="2000" dirty="0" err="1" smtClean="0"/>
              <a:t>intermediari</a:t>
            </a:r>
            <a:r>
              <a:rPr lang="en-IE" sz="2000" dirty="0" smtClean="0"/>
              <a:t> </a:t>
            </a:r>
            <a:r>
              <a:rPr lang="en-IE" sz="2000" dirty="0" err="1" smtClean="0"/>
              <a:t>finanziari</a:t>
            </a:r>
            <a:r>
              <a:rPr lang="en-IE" sz="2000" dirty="0" smtClean="0"/>
              <a:t>, </a:t>
            </a:r>
            <a:r>
              <a:rPr lang="en-IE" sz="2000" dirty="0" err="1" smtClean="0"/>
              <a:t>solitamente</a:t>
            </a:r>
            <a:r>
              <a:rPr lang="en-IE" sz="2000" dirty="0" smtClean="0"/>
              <a:t> </a:t>
            </a:r>
            <a:r>
              <a:rPr lang="en-IE" sz="2000" dirty="0" err="1" smtClean="0"/>
              <a:t>banche</a:t>
            </a:r>
            <a:endParaRPr lang="en-IE" sz="2000" dirty="0" smtClean="0"/>
          </a:p>
          <a:p>
            <a:pPr algn="just"/>
            <a:endParaRPr lang="en-IE" sz="2000" dirty="0" smtClean="0"/>
          </a:p>
          <a:p>
            <a:pPr algn="just"/>
            <a:r>
              <a:rPr lang="en-IE" sz="2000" dirty="0" err="1" smtClean="0"/>
              <a:t>InnovFin</a:t>
            </a:r>
            <a:r>
              <a:rPr lang="en-IE" sz="2000" dirty="0" smtClean="0"/>
              <a:t> </a:t>
            </a:r>
            <a:r>
              <a:rPr lang="en-IE" sz="2000" dirty="0" smtClean="0"/>
              <a:t>è </a:t>
            </a:r>
            <a:r>
              <a:rPr lang="en-IE" sz="2000" dirty="0" err="1" smtClean="0"/>
              <a:t>disponibile</a:t>
            </a:r>
            <a:r>
              <a:rPr lang="en-IE" sz="2000" dirty="0" smtClean="0"/>
              <a:t> in </a:t>
            </a:r>
            <a:r>
              <a:rPr lang="en-IE" sz="2000" dirty="0" err="1" smtClean="0"/>
              <a:t>tutti</a:t>
            </a:r>
            <a:r>
              <a:rPr lang="en-IE" sz="2000" dirty="0" smtClean="0"/>
              <a:t> i </a:t>
            </a:r>
            <a:r>
              <a:rPr lang="en-IE" sz="2000" dirty="0" err="1" smtClean="0">
                <a:hlinkClick r:id="rId2"/>
              </a:rPr>
              <a:t>settori</a:t>
            </a:r>
            <a:r>
              <a:rPr lang="en-IE" sz="2000" dirty="0" smtClean="0">
                <a:hlinkClick r:id="rId2"/>
              </a:rPr>
              <a:t> </a:t>
            </a:r>
            <a:r>
              <a:rPr lang="en-IE" sz="2000" dirty="0" err="1" smtClean="0"/>
              <a:t>idonei</a:t>
            </a:r>
            <a:r>
              <a:rPr lang="en-IE" sz="2000" dirty="0" smtClean="0"/>
              <a:t> </a:t>
            </a:r>
            <a:r>
              <a:rPr lang="en-IE" sz="2000" dirty="0" err="1" smtClean="0"/>
              <a:t>negli</a:t>
            </a:r>
            <a:r>
              <a:rPr lang="en-IE" sz="2000" dirty="0" smtClean="0"/>
              <a:t> </a:t>
            </a:r>
            <a:r>
              <a:rPr lang="en-IE" sz="2000" dirty="0" err="1" smtClean="0"/>
              <a:t>Stati</a:t>
            </a:r>
            <a:r>
              <a:rPr lang="en-IE" sz="2000" dirty="0" smtClean="0"/>
              <a:t> </a:t>
            </a:r>
            <a:r>
              <a:rPr lang="en-IE" sz="2000" dirty="0" err="1" smtClean="0"/>
              <a:t>Membri</a:t>
            </a:r>
            <a:r>
              <a:rPr lang="en-IE" sz="2000" dirty="0" smtClean="0"/>
              <a:t> </a:t>
            </a:r>
            <a:r>
              <a:rPr lang="en-IE" sz="2000" dirty="0" err="1" smtClean="0"/>
              <a:t>dell’UE</a:t>
            </a:r>
            <a:r>
              <a:rPr lang="en-IE" sz="2000" dirty="0" smtClean="0"/>
              <a:t> e</a:t>
            </a:r>
            <a:r>
              <a:rPr lang="en-IE" sz="2000" dirty="0" smtClean="0"/>
              <a:t> </a:t>
            </a:r>
            <a:r>
              <a:rPr lang="en-IE" sz="2000" dirty="0" err="1" smtClean="0">
                <a:hlinkClick r:id="rId3"/>
              </a:rPr>
              <a:t>Paesi</a:t>
            </a:r>
            <a:r>
              <a:rPr lang="en-IE" sz="2000" dirty="0" smtClean="0">
                <a:hlinkClick r:id="rId3"/>
              </a:rPr>
              <a:t> </a:t>
            </a:r>
            <a:r>
              <a:rPr lang="en-IE" sz="2000" dirty="0" err="1" smtClean="0">
                <a:hlinkClick r:id="rId3"/>
              </a:rPr>
              <a:t>A</a:t>
            </a:r>
            <a:r>
              <a:rPr lang="en-IE" sz="2000" dirty="0" err="1" smtClean="0">
                <a:hlinkClick r:id="rId3"/>
              </a:rPr>
              <a:t>ssociati</a:t>
            </a:r>
            <a:r>
              <a:rPr lang="en-IE" sz="2000" dirty="0" smtClean="0"/>
              <a:t>, </a:t>
            </a:r>
            <a:r>
              <a:rPr lang="en-IE" sz="2000" dirty="0" err="1" smtClean="0"/>
              <a:t>all’interno</a:t>
            </a:r>
            <a:r>
              <a:rPr lang="en-IE" sz="2000" dirty="0" smtClean="0"/>
              <a:t> del </a:t>
            </a:r>
            <a:r>
              <a:rPr lang="en-IE" sz="2000" dirty="0" err="1" smtClean="0"/>
              <a:t>programma</a:t>
            </a:r>
            <a:r>
              <a:rPr lang="en-IE" sz="2000" dirty="0" smtClean="0"/>
              <a:t> </a:t>
            </a:r>
            <a:r>
              <a:rPr lang="en-IE" sz="2000" dirty="0" err="1" smtClean="0"/>
              <a:t>dell’UE</a:t>
            </a:r>
            <a:r>
              <a:rPr lang="en-IE" sz="2000" dirty="0" smtClean="0"/>
              <a:t> per la </a:t>
            </a:r>
            <a:r>
              <a:rPr lang="en-IE" sz="2000" dirty="0" err="1" smtClean="0"/>
              <a:t>R</a:t>
            </a:r>
            <a:r>
              <a:rPr lang="en-IE" sz="2000" dirty="0" err="1" smtClean="0"/>
              <a:t>icerca</a:t>
            </a:r>
            <a:r>
              <a:rPr lang="en-IE" sz="2000" dirty="0" smtClean="0"/>
              <a:t> e </a:t>
            </a:r>
            <a:r>
              <a:rPr lang="en-IE" sz="2000" dirty="0" err="1" smtClean="0"/>
              <a:t>l’Innovazione</a:t>
            </a:r>
            <a:r>
              <a:rPr lang="en-IE" sz="2000" dirty="0" smtClean="0"/>
              <a:t> </a:t>
            </a:r>
            <a:r>
              <a:rPr lang="en-IE" sz="2000" dirty="0" smtClean="0">
                <a:hlinkClick r:id="rId4"/>
              </a:rPr>
              <a:t>Horizon </a:t>
            </a:r>
            <a:r>
              <a:rPr lang="en-IE" sz="2000" dirty="0" smtClean="0">
                <a:hlinkClick r:id="rId4"/>
              </a:rPr>
              <a:t>2020</a:t>
            </a:r>
            <a:endParaRPr lang="en-IE" sz="2000" dirty="0" smtClean="0"/>
          </a:p>
          <a:p>
            <a:pPr algn="just"/>
            <a:endParaRPr lang="en-IE" sz="2000" dirty="0" smtClean="0"/>
          </a:p>
          <a:p>
            <a:pPr algn="just"/>
            <a:r>
              <a:rPr lang="en-IE" sz="2000" dirty="0" smtClean="0"/>
              <a:t>Con </a:t>
            </a:r>
            <a:r>
              <a:rPr lang="en-IE" sz="2000" dirty="0" err="1" smtClean="0"/>
              <a:t>InnovFin</a:t>
            </a:r>
            <a:r>
              <a:rPr lang="en-IE" sz="2000" dirty="0" smtClean="0"/>
              <a:t> </a:t>
            </a:r>
            <a:r>
              <a:rPr lang="en-IE" sz="2000" dirty="0" smtClean="0"/>
              <a:t>– </a:t>
            </a:r>
            <a:r>
              <a:rPr lang="en-IE" sz="2000" dirty="0" err="1" smtClean="0"/>
              <a:t>Finanziamento</a:t>
            </a:r>
            <a:r>
              <a:rPr lang="en-IE" sz="2000" dirty="0" smtClean="0"/>
              <a:t> EU per </a:t>
            </a:r>
            <a:r>
              <a:rPr lang="en-IE" sz="2000" dirty="0" err="1" smtClean="0"/>
              <a:t>gli</a:t>
            </a:r>
            <a:r>
              <a:rPr lang="en-IE" sz="2000" dirty="0" smtClean="0"/>
              <a:t> </a:t>
            </a:r>
            <a:r>
              <a:rPr lang="en-IE" sz="2000" dirty="0" err="1" smtClean="0"/>
              <a:t>Innovatori</a:t>
            </a:r>
            <a:r>
              <a:rPr lang="en-IE" sz="2000" dirty="0" smtClean="0"/>
              <a:t>, </a:t>
            </a:r>
            <a:r>
              <a:rPr lang="en-IE" sz="2000" dirty="0" err="1" smtClean="0"/>
              <a:t>il</a:t>
            </a:r>
            <a:r>
              <a:rPr lang="en-IE" sz="2000" dirty="0" smtClean="0"/>
              <a:t> </a:t>
            </a:r>
            <a:r>
              <a:rPr lang="en-IE" sz="2000" dirty="0" err="1" smtClean="0"/>
              <a:t>gruppo</a:t>
            </a:r>
            <a:r>
              <a:rPr lang="en-IE" sz="2000" dirty="0" smtClean="0"/>
              <a:t> BEI (</a:t>
            </a:r>
            <a:r>
              <a:rPr lang="en-IE" sz="2000" dirty="0" err="1" smtClean="0"/>
              <a:t>banca</a:t>
            </a:r>
            <a:r>
              <a:rPr lang="en-IE" sz="2000" dirty="0" smtClean="0"/>
              <a:t> </a:t>
            </a:r>
            <a:r>
              <a:rPr lang="en-IE" sz="2000" dirty="0" err="1" smtClean="0"/>
              <a:t>europea</a:t>
            </a:r>
            <a:r>
              <a:rPr lang="en-IE" sz="2000" dirty="0" smtClean="0"/>
              <a:t> per </a:t>
            </a:r>
            <a:r>
              <a:rPr lang="en-IE" sz="2000" dirty="0" err="1" smtClean="0"/>
              <a:t>gli</a:t>
            </a:r>
            <a:r>
              <a:rPr lang="en-IE" sz="2000" dirty="0" smtClean="0"/>
              <a:t> </a:t>
            </a:r>
            <a:r>
              <a:rPr lang="en-IE" sz="2000" dirty="0" err="1" smtClean="0"/>
              <a:t>invesitmenti</a:t>
            </a:r>
            <a:r>
              <a:rPr lang="en-IE" sz="2000" dirty="0" smtClean="0"/>
              <a:t>) </a:t>
            </a:r>
            <a:r>
              <a:rPr lang="en-IE" sz="2000" dirty="0" err="1" smtClean="0"/>
              <a:t>può</a:t>
            </a:r>
            <a:r>
              <a:rPr lang="en-IE" sz="2000" dirty="0" smtClean="0"/>
              <a:t> </a:t>
            </a:r>
            <a:r>
              <a:rPr lang="en-IE" sz="2000" dirty="0" err="1" smtClean="0"/>
              <a:t>mettere</a:t>
            </a:r>
            <a:r>
              <a:rPr lang="en-IE" sz="2000" dirty="0" smtClean="0"/>
              <a:t> a </a:t>
            </a:r>
            <a:r>
              <a:rPr lang="en-IE" sz="2000" dirty="0" err="1" smtClean="0"/>
              <a:t>disposizione</a:t>
            </a:r>
            <a:r>
              <a:rPr lang="en-IE" sz="2000" dirty="0" smtClean="0"/>
              <a:t> finanziamenti a </a:t>
            </a:r>
            <a:r>
              <a:rPr lang="en-IE" sz="2000" dirty="0" err="1" smtClean="0"/>
              <a:t>partire</a:t>
            </a:r>
            <a:r>
              <a:rPr lang="en-IE" sz="2000" dirty="0" smtClean="0"/>
              <a:t> da € 25.000 per la </a:t>
            </a:r>
            <a:r>
              <a:rPr lang="en-IE" sz="2000" dirty="0" err="1" smtClean="0"/>
              <a:t>ricerca</a:t>
            </a:r>
            <a:r>
              <a:rPr lang="en-IE" sz="2000" dirty="0" smtClean="0"/>
              <a:t> e </a:t>
            </a:r>
            <a:r>
              <a:rPr lang="en-IE" sz="2000" dirty="0" err="1" smtClean="0"/>
              <a:t>l’innovazione</a:t>
            </a:r>
            <a:r>
              <a:rPr lang="en-IE" sz="2000" dirty="0" smtClean="0"/>
              <a:t> </a:t>
            </a:r>
            <a:r>
              <a:rPr lang="en-IE" sz="2000" dirty="0" smtClean="0"/>
              <a:t>(</a:t>
            </a:r>
            <a:r>
              <a:rPr lang="en-IE" sz="2000" dirty="0" smtClean="0"/>
              <a:t>R&amp;I) </a:t>
            </a:r>
            <a:r>
              <a:rPr lang="en-IE" sz="2000" dirty="0" smtClean="0"/>
              <a:t>ad </a:t>
            </a:r>
            <a:r>
              <a:rPr lang="en-IE" sz="2000" dirty="0" err="1" smtClean="0"/>
              <a:t>aziende</a:t>
            </a:r>
            <a:r>
              <a:rPr lang="en-IE" sz="2000" dirty="0" smtClean="0"/>
              <a:t> e </a:t>
            </a:r>
            <a:r>
              <a:rPr lang="en-IE" sz="2000" dirty="0" err="1" smtClean="0"/>
              <a:t>altre</a:t>
            </a:r>
            <a:r>
              <a:rPr lang="en-IE" sz="2000" dirty="0" smtClean="0"/>
              <a:t> </a:t>
            </a:r>
            <a:r>
              <a:rPr lang="en-IE" sz="2000" dirty="0" err="1" smtClean="0"/>
              <a:t>realtà</a:t>
            </a:r>
            <a:r>
              <a:rPr lang="en-IE" sz="2000" dirty="0" smtClean="0"/>
              <a:t> di </a:t>
            </a:r>
            <a:r>
              <a:rPr lang="en-IE" sz="2000" dirty="0" err="1" smtClean="0"/>
              <a:t>ogni</a:t>
            </a:r>
            <a:r>
              <a:rPr lang="en-IE" sz="2000" dirty="0" smtClean="0"/>
              <a:t> </a:t>
            </a:r>
            <a:r>
              <a:rPr lang="en-IE" sz="2000" dirty="0" err="1" smtClean="0"/>
              <a:t>dimensione</a:t>
            </a:r>
            <a:r>
              <a:rPr lang="en-IE" sz="2000" dirty="0" smtClean="0"/>
              <a:t> e </a:t>
            </a:r>
            <a:r>
              <a:rPr lang="en-IE" sz="2000" dirty="0" err="1" smtClean="0"/>
              <a:t>tipo</a:t>
            </a:r>
            <a:r>
              <a:rPr lang="en-IE" sz="2000" dirty="0" smtClean="0"/>
              <a:t>. </a:t>
            </a:r>
            <a:endParaRPr lang="en-IE" sz="1800" dirty="0" smtClean="0"/>
          </a:p>
          <a:p>
            <a:endParaRPr lang="en-IE" sz="1800" dirty="0" smtClean="0"/>
          </a:p>
          <a:p>
            <a:pPr>
              <a:buNone/>
            </a:pPr>
            <a:endParaRPr lang="en-IE" sz="1800" dirty="0" smtClean="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13</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a:t>
            </a:r>
            <a:r>
              <a:rPr lang="en-IE" sz="3200" b="1" dirty="0" smtClean="0">
                <a:solidFill>
                  <a:srgbClr val="0B0AFD"/>
                </a:solidFill>
              </a:rPr>
              <a:t>UE</a:t>
            </a:r>
            <a:endParaRPr lang="en-IE" sz="3200" b="1" dirty="0" smtClean="0">
              <a:solidFill>
                <a:srgbClr val="0B0AFD"/>
              </a:solidFill>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154" y="1161535"/>
            <a:ext cx="8068389" cy="494269"/>
          </a:xfrm>
        </p:spPr>
        <p:txBody>
          <a:bodyPr/>
          <a:lstStyle/>
          <a:p>
            <a:pPr algn="l"/>
            <a:r>
              <a:rPr lang="en-US" sz="3200" b="1" dirty="0" smtClean="0">
                <a:solidFill>
                  <a:srgbClr val="C00000"/>
                </a:solidFill>
              </a:rPr>
              <a:t> C. </a:t>
            </a:r>
            <a:r>
              <a:rPr lang="en-US" sz="3200" b="1" dirty="0" err="1" smtClean="0">
                <a:solidFill>
                  <a:srgbClr val="C00000"/>
                </a:solidFill>
              </a:rPr>
              <a:t>Programma</a:t>
            </a:r>
            <a:r>
              <a:rPr lang="en-US" sz="3200" b="1" dirty="0" smtClean="0">
                <a:solidFill>
                  <a:srgbClr val="C00000"/>
                </a:solidFill>
              </a:rPr>
              <a:t> </a:t>
            </a:r>
            <a:r>
              <a:rPr lang="en-US" sz="3200" b="1" dirty="0" err="1" smtClean="0">
                <a:solidFill>
                  <a:srgbClr val="C00000"/>
                </a:solidFill>
              </a:rPr>
              <a:t>Europa</a:t>
            </a:r>
            <a:r>
              <a:rPr lang="en-US" sz="3200" b="1" dirty="0" smtClean="0">
                <a:solidFill>
                  <a:srgbClr val="C00000"/>
                </a:solidFill>
              </a:rPr>
              <a:t> </a:t>
            </a:r>
            <a:r>
              <a:rPr lang="en-US" sz="3200" b="1" dirty="0" err="1" smtClean="0">
                <a:solidFill>
                  <a:srgbClr val="C00000"/>
                </a:solidFill>
              </a:rPr>
              <a:t>Creativ</a:t>
            </a:r>
            <a:r>
              <a:rPr lang="en-US" sz="3200" b="1" dirty="0" err="1" smtClean="0">
                <a:solidFill>
                  <a:srgbClr val="C00000"/>
                </a:solidFill>
              </a:rPr>
              <a:t>a</a:t>
            </a:r>
            <a:endParaRPr lang="el-GR" sz="3200" b="1" dirty="0">
              <a:solidFill>
                <a:srgbClr val="C00000"/>
              </a:solidFill>
            </a:endParaRPr>
          </a:p>
        </p:txBody>
      </p:sp>
      <p:sp>
        <p:nvSpPr>
          <p:cNvPr id="3" name="2 - Θέση περιεχομένου"/>
          <p:cNvSpPr>
            <a:spLocks noGrp="1"/>
          </p:cNvSpPr>
          <p:nvPr>
            <p:ph idx="1"/>
          </p:nvPr>
        </p:nvSpPr>
        <p:spPr>
          <a:xfrm>
            <a:off x="714439" y="1935891"/>
            <a:ext cx="10972800" cy="3818733"/>
          </a:xfrm>
        </p:spPr>
        <p:txBody>
          <a:bodyPr/>
          <a:lstStyle/>
          <a:p>
            <a:pPr algn="just"/>
            <a:r>
              <a:rPr lang="en-US" sz="1800" dirty="0" smtClean="0"/>
              <a:t>Il </a:t>
            </a:r>
            <a:r>
              <a:rPr lang="en-US" sz="1800" dirty="0" err="1" smtClean="0"/>
              <a:t>Programma</a:t>
            </a:r>
            <a:r>
              <a:rPr lang="en-US" sz="1800" dirty="0" smtClean="0"/>
              <a:t> </a:t>
            </a:r>
            <a:r>
              <a:rPr lang="en-US" sz="1800" dirty="0" err="1" smtClean="0"/>
              <a:t>Europa</a:t>
            </a:r>
            <a:r>
              <a:rPr lang="en-US" sz="1800" dirty="0" smtClean="0"/>
              <a:t> </a:t>
            </a:r>
            <a:r>
              <a:rPr lang="en-US" sz="1800" dirty="0" err="1" smtClean="0"/>
              <a:t>Creativa</a:t>
            </a:r>
            <a:r>
              <a:rPr lang="en-US" sz="1800" dirty="0" smtClean="0"/>
              <a:t> ha </a:t>
            </a:r>
            <a:r>
              <a:rPr lang="en-US" sz="1800" dirty="0" err="1" smtClean="0"/>
              <a:t>stanziato</a:t>
            </a:r>
            <a:r>
              <a:rPr lang="en-US" sz="1800" dirty="0" smtClean="0"/>
              <a:t> 121 </a:t>
            </a:r>
            <a:r>
              <a:rPr lang="en-US" sz="1800" dirty="0" err="1" smtClean="0"/>
              <a:t>milioni</a:t>
            </a:r>
            <a:r>
              <a:rPr lang="en-US" sz="1800" dirty="0" smtClean="0"/>
              <a:t> di euro </a:t>
            </a:r>
            <a:r>
              <a:rPr lang="it-IT" sz="1800" dirty="0" smtClean="0"/>
              <a:t>per </a:t>
            </a:r>
            <a:r>
              <a:rPr lang="it-IT" sz="1800" dirty="0" smtClean="0"/>
              <a:t>potenziare l'accesso ai finanziamenti per le PMI nel settore culturale e creativo (CCS), operativo dal 2016. Sosterrà </a:t>
            </a:r>
            <a:r>
              <a:rPr lang="it-IT" sz="1800" dirty="0" smtClean="0"/>
              <a:t>la crescita </a:t>
            </a:r>
            <a:r>
              <a:rPr lang="it-IT" sz="1800" dirty="0" smtClean="0"/>
              <a:t>graduale dei progetti culturali e creativi e aiuterà il settore </a:t>
            </a:r>
            <a:r>
              <a:rPr lang="it-IT" sz="1800" dirty="0" smtClean="0"/>
              <a:t>a diventare </a:t>
            </a:r>
            <a:r>
              <a:rPr lang="it-IT" sz="1800" dirty="0" smtClean="0"/>
              <a:t>più competitivo. </a:t>
            </a:r>
            <a:endParaRPr lang="en-US" sz="1800" dirty="0" smtClean="0"/>
          </a:p>
          <a:p>
            <a:pPr algn="just">
              <a:buNone/>
            </a:pPr>
            <a:endParaRPr lang="en-US" sz="1800" dirty="0" smtClean="0"/>
          </a:p>
          <a:p>
            <a:pPr algn="just"/>
            <a:r>
              <a:rPr lang="en-US" sz="1800" dirty="0" smtClean="0"/>
              <a:t>portfolios.</a:t>
            </a:r>
            <a:r>
              <a:rPr lang="it-IT" sz="1800" dirty="0" smtClean="0"/>
              <a:t> La Commissione europea si è impegnata a coprire parzialmente le potenziali perdite degli intermediari finanziari quando si impegnano in progetti CCS. La copertura raggiungerà fino al 70% delle perdite dei singoli </a:t>
            </a:r>
            <a:r>
              <a:rPr lang="it-IT" sz="1800" dirty="0" smtClean="0"/>
              <a:t>prestiti.</a:t>
            </a:r>
            <a:endParaRPr lang="en-US" sz="1800" dirty="0" smtClean="0"/>
          </a:p>
          <a:p>
            <a:pPr algn="just"/>
            <a:endParaRPr lang="en-US" sz="1800" dirty="0" smtClean="0"/>
          </a:p>
          <a:p>
            <a:pPr algn="just"/>
            <a:r>
              <a:rPr lang="it-IT" sz="1800" dirty="0" smtClean="0"/>
              <a:t>Una varietà di prodotti finanziari può essere proposta dagli intermediari finanziari: investimenti in beni materiali o immateriali, trasferimenti di imprese o capitale circolante</a:t>
            </a:r>
            <a:r>
              <a:rPr lang="it-IT" sz="1800" dirty="0" smtClean="0"/>
              <a:t>. </a:t>
            </a:r>
            <a:endParaRPr lang="el-GR" sz="18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14</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a:t>
            </a:r>
            <a:r>
              <a:rPr lang="en-IE" sz="3200" b="1" dirty="0" smtClean="0">
                <a:solidFill>
                  <a:srgbClr val="0B0AFD"/>
                </a:solidFill>
              </a:rPr>
              <a:t>UE</a:t>
            </a:r>
            <a:endParaRPr lang="en-IE" sz="3200" b="1" dirty="0" smtClean="0">
              <a:solidFill>
                <a:srgbClr val="0B0AFD"/>
              </a:solidFil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95747" y="1216300"/>
            <a:ext cx="11128075" cy="1028129"/>
          </a:xfrm>
        </p:spPr>
        <p:txBody>
          <a:bodyPr/>
          <a:lstStyle/>
          <a:p>
            <a:pPr algn="l"/>
            <a:r>
              <a:rPr lang="en-US" sz="3200" b="1" dirty="0" err="1" smtClean="0">
                <a:solidFill>
                  <a:srgbClr val="C00000"/>
                </a:solidFill>
              </a:rPr>
              <a:t>D.Programma</a:t>
            </a:r>
            <a:r>
              <a:rPr lang="en-US" sz="3200" b="1" dirty="0" smtClean="0">
                <a:solidFill>
                  <a:srgbClr val="C00000"/>
                </a:solidFill>
              </a:rPr>
              <a:t> </a:t>
            </a:r>
            <a:r>
              <a:rPr lang="en-US" sz="3200" b="1" dirty="0" err="1" smtClean="0">
                <a:solidFill>
                  <a:srgbClr val="C00000"/>
                </a:solidFill>
              </a:rPr>
              <a:t>Europeo</a:t>
            </a:r>
            <a:r>
              <a:rPr lang="en-US" sz="3200" b="1" dirty="0" smtClean="0">
                <a:solidFill>
                  <a:srgbClr val="C00000"/>
                </a:solidFill>
              </a:rPr>
              <a:t> per </a:t>
            </a:r>
            <a:r>
              <a:rPr lang="en-US" sz="3200" b="1" dirty="0" err="1" smtClean="0">
                <a:solidFill>
                  <a:srgbClr val="C00000"/>
                </a:solidFill>
              </a:rPr>
              <a:t>l’Occupazione</a:t>
            </a:r>
            <a:r>
              <a:rPr lang="en-US" sz="3200" b="1" dirty="0" smtClean="0">
                <a:solidFill>
                  <a:srgbClr val="C00000"/>
                </a:solidFill>
              </a:rPr>
              <a:t> e </a:t>
            </a:r>
            <a:r>
              <a:rPr lang="en-US" sz="3200" b="1" dirty="0" err="1" smtClean="0">
                <a:solidFill>
                  <a:srgbClr val="C00000"/>
                </a:solidFill>
              </a:rPr>
              <a:t>l’Innovazione</a:t>
            </a:r>
            <a:r>
              <a:rPr lang="en-US" sz="3200" b="1" dirty="0" smtClean="0">
                <a:solidFill>
                  <a:srgbClr val="C00000"/>
                </a:solidFill>
              </a:rPr>
              <a:t> </a:t>
            </a:r>
            <a:r>
              <a:rPr lang="en-US" sz="3200" b="1" dirty="0" err="1" smtClean="0">
                <a:solidFill>
                  <a:srgbClr val="C00000"/>
                </a:solidFill>
              </a:rPr>
              <a:t>Sociale</a:t>
            </a:r>
            <a:r>
              <a:rPr lang="en-US" sz="3200" b="1" dirty="0" smtClean="0">
                <a:solidFill>
                  <a:srgbClr val="C00000"/>
                </a:solidFill>
              </a:rPr>
              <a:t> (</a:t>
            </a:r>
            <a:r>
              <a:rPr lang="en-US" sz="3200" b="1" dirty="0" smtClean="0">
                <a:solidFill>
                  <a:srgbClr val="C00000"/>
                </a:solidFill>
              </a:rPr>
              <a:t>EaSI) (1/2)</a:t>
            </a:r>
            <a:endParaRPr lang="el-GR" sz="3200" b="1" dirty="0">
              <a:solidFill>
                <a:srgbClr val="C00000"/>
              </a:solidFill>
            </a:endParaRPr>
          </a:p>
        </p:txBody>
      </p:sp>
      <p:sp>
        <p:nvSpPr>
          <p:cNvPr id="3" name="2 - Θέση περιεχομένου"/>
          <p:cNvSpPr>
            <a:spLocks noGrp="1"/>
          </p:cNvSpPr>
          <p:nvPr>
            <p:ph idx="1"/>
          </p:nvPr>
        </p:nvSpPr>
        <p:spPr>
          <a:xfrm>
            <a:off x="677863" y="2202509"/>
            <a:ext cx="10972800" cy="4267200"/>
          </a:xfrm>
        </p:spPr>
        <p:txBody>
          <a:bodyPr/>
          <a:lstStyle/>
          <a:p>
            <a:pPr>
              <a:buNone/>
            </a:pPr>
            <a:endParaRPr lang="en-US" sz="1800" b="1" dirty="0" smtClean="0">
              <a:solidFill>
                <a:srgbClr val="C00000"/>
              </a:solidFill>
            </a:endParaRPr>
          </a:p>
          <a:p>
            <a:pPr algn="just"/>
            <a:r>
              <a:rPr lang="en-US" sz="2400" dirty="0" smtClean="0"/>
              <a:t>Il </a:t>
            </a:r>
            <a:r>
              <a:rPr lang="en-US" sz="2400" dirty="0" err="1" smtClean="0"/>
              <a:t>programma</a:t>
            </a:r>
            <a:r>
              <a:rPr lang="en-US" sz="2400" dirty="0" smtClean="0"/>
              <a:t> UE per </a:t>
            </a:r>
            <a:r>
              <a:rPr lang="en-US" sz="2400" dirty="0" err="1" smtClean="0"/>
              <a:t>l</a:t>
            </a:r>
            <a:r>
              <a:rPr lang="en-US" sz="2400" dirty="0" err="1" smtClean="0"/>
              <a:t>’Occupazione</a:t>
            </a:r>
            <a:r>
              <a:rPr lang="en-US" sz="2400" dirty="0" smtClean="0"/>
              <a:t> e </a:t>
            </a:r>
            <a:r>
              <a:rPr lang="en-US" sz="2400" dirty="0" err="1" smtClean="0"/>
              <a:t>l’Innovazione</a:t>
            </a:r>
            <a:r>
              <a:rPr lang="en-US" sz="2400" dirty="0" smtClean="0"/>
              <a:t> </a:t>
            </a:r>
            <a:r>
              <a:rPr lang="en-US" sz="2400" dirty="0" err="1" smtClean="0"/>
              <a:t>Sociale</a:t>
            </a:r>
            <a:r>
              <a:rPr lang="en-US" sz="2400" dirty="0" smtClean="0"/>
              <a:t> (</a:t>
            </a:r>
            <a:r>
              <a:rPr lang="en-US" sz="2400" dirty="0" err="1" smtClean="0"/>
              <a:t>EaSI</a:t>
            </a:r>
            <a:r>
              <a:rPr lang="en-US" sz="2400" dirty="0" smtClean="0"/>
              <a:t>) </a:t>
            </a:r>
            <a:r>
              <a:rPr lang="en-US" sz="2400" dirty="0" smtClean="0"/>
              <a:t>è </a:t>
            </a:r>
            <a:r>
              <a:rPr lang="en-US" sz="2400" dirty="0" err="1" smtClean="0"/>
              <a:t>uno</a:t>
            </a:r>
            <a:r>
              <a:rPr lang="en-US" sz="2400" dirty="0" smtClean="0"/>
              <a:t> </a:t>
            </a:r>
            <a:r>
              <a:rPr lang="en-US" sz="2400" dirty="0" err="1" smtClean="0"/>
              <a:t>strumento</a:t>
            </a:r>
            <a:r>
              <a:rPr lang="en-US" sz="2400" dirty="0" smtClean="0"/>
              <a:t> </a:t>
            </a:r>
            <a:r>
              <a:rPr lang="en-US" sz="2400" dirty="0" err="1" smtClean="0"/>
              <a:t>finanziario</a:t>
            </a:r>
            <a:r>
              <a:rPr lang="en-US" sz="2400" dirty="0" smtClean="0"/>
              <a:t> </a:t>
            </a:r>
            <a:r>
              <a:rPr lang="en-US" sz="2400" dirty="0" err="1" smtClean="0"/>
              <a:t>europeo</a:t>
            </a:r>
            <a:r>
              <a:rPr lang="en-US" sz="2400" dirty="0" smtClean="0"/>
              <a:t> </a:t>
            </a:r>
            <a:r>
              <a:rPr lang="en-US" sz="2400" dirty="0" err="1" smtClean="0"/>
              <a:t>atto</a:t>
            </a:r>
            <a:r>
              <a:rPr lang="en-US" sz="2400" dirty="0" smtClean="0"/>
              <a:t> a </a:t>
            </a:r>
            <a:r>
              <a:rPr lang="en-US" sz="2400" dirty="0" err="1" smtClean="0"/>
              <a:t>promuovere</a:t>
            </a:r>
            <a:r>
              <a:rPr lang="en-US" sz="2400" dirty="0" smtClean="0"/>
              <a:t> un alto </a:t>
            </a:r>
            <a:r>
              <a:rPr lang="en-US" sz="2400" dirty="0" err="1" smtClean="0"/>
              <a:t>livello</a:t>
            </a:r>
            <a:r>
              <a:rPr lang="en-US" sz="2400" dirty="0" smtClean="0"/>
              <a:t> di </a:t>
            </a:r>
            <a:r>
              <a:rPr lang="en-US" sz="2400" dirty="0" err="1" smtClean="0"/>
              <a:t>impiego</a:t>
            </a:r>
            <a:r>
              <a:rPr lang="en-US" sz="2400" dirty="0" smtClean="0"/>
              <a:t> </a:t>
            </a:r>
            <a:r>
              <a:rPr lang="en-US" sz="2400" dirty="0" err="1" smtClean="0"/>
              <a:t>sostenibile</a:t>
            </a:r>
            <a:r>
              <a:rPr lang="en-US" sz="2400" dirty="0" smtClean="0"/>
              <a:t>, </a:t>
            </a:r>
            <a:r>
              <a:rPr lang="en-US" sz="2400" dirty="0" err="1" smtClean="0"/>
              <a:t>garantendo</a:t>
            </a:r>
            <a:r>
              <a:rPr lang="en-US" sz="2400" dirty="0" smtClean="0"/>
              <a:t> </a:t>
            </a:r>
            <a:r>
              <a:rPr lang="en-US" sz="2400" dirty="0" err="1" smtClean="0"/>
              <a:t>una</a:t>
            </a:r>
            <a:r>
              <a:rPr lang="en-US" sz="2400" dirty="0" smtClean="0"/>
              <a:t> </a:t>
            </a:r>
            <a:r>
              <a:rPr lang="en-US" sz="2400" dirty="0" err="1" smtClean="0"/>
              <a:t>protezione</a:t>
            </a:r>
            <a:r>
              <a:rPr lang="en-US" sz="2400" dirty="0" smtClean="0"/>
              <a:t> </a:t>
            </a:r>
            <a:r>
              <a:rPr lang="en-US" sz="2400" dirty="0" err="1" smtClean="0"/>
              <a:t>sociale</a:t>
            </a:r>
            <a:r>
              <a:rPr lang="en-US" sz="2400" dirty="0" smtClean="0"/>
              <a:t> </a:t>
            </a:r>
            <a:r>
              <a:rPr lang="en-US" sz="2400" dirty="0" err="1" smtClean="0"/>
              <a:t>adeguata</a:t>
            </a:r>
            <a:r>
              <a:rPr lang="en-US" sz="2400" dirty="0" smtClean="0"/>
              <a:t>, </a:t>
            </a:r>
            <a:r>
              <a:rPr lang="en-US" sz="2400" dirty="0" err="1" smtClean="0"/>
              <a:t>combattendo</a:t>
            </a:r>
            <a:r>
              <a:rPr lang="en-US" sz="2400" dirty="0" smtClean="0"/>
              <a:t> </a:t>
            </a:r>
            <a:r>
              <a:rPr lang="en-US" sz="2400" dirty="0" err="1" smtClean="0"/>
              <a:t>l’esclusione</a:t>
            </a:r>
            <a:r>
              <a:rPr lang="en-US" sz="2400" dirty="0" smtClean="0"/>
              <a:t> </a:t>
            </a:r>
            <a:r>
              <a:rPr lang="en-US" sz="2400" dirty="0" err="1" smtClean="0"/>
              <a:t>sociale</a:t>
            </a:r>
            <a:r>
              <a:rPr lang="en-US" sz="2400" dirty="0" smtClean="0"/>
              <a:t> e la </a:t>
            </a:r>
            <a:r>
              <a:rPr lang="en-US" sz="2400" dirty="0" err="1" smtClean="0"/>
              <a:t>povertà</a:t>
            </a:r>
            <a:r>
              <a:rPr lang="en-US" sz="2400" dirty="0" smtClean="0"/>
              <a:t> e </a:t>
            </a:r>
            <a:r>
              <a:rPr lang="en-US" sz="2400" dirty="0" err="1" smtClean="0"/>
              <a:t>migliorando</a:t>
            </a:r>
            <a:r>
              <a:rPr lang="en-US" sz="2400" dirty="0" smtClean="0"/>
              <a:t> le </a:t>
            </a:r>
            <a:r>
              <a:rPr lang="en-US" sz="2400" dirty="0" err="1" smtClean="0"/>
              <a:t>condizioni</a:t>
            </a:r>
            <a:r>
              <a:rPr lang="en-US" sz="2400" dirty="0" smtClean="0"/>
              <a:t> di </a:t>
            </a:r>
            <a:r>
              <a:rPr lang="en-US" sz="2400" dirty="0" err="1" smtClean="0"/>
              <a:t>lavoro</a:t>
            </a:r>
            <a:r>
              <a:rPr lang="en-US" sz="2400" dirty="0" smtClean="0"/>
              <a:t>. </a:t>
            </a:r>
            <a:endParaRPr lang="en-US" sz="2400" dirty="0" smtClean="0"/>
          </a:p>
          <a:p>
            <a:pPr algn="just"/>
            <a:endParaRPr lang="en-US" sz="2400" dirty="0" smtClean="0"/>
          </a:p>
          <a:p>
            <a:pPr algn="just"/>
            <a:r>
              <a:rPr lang="en-US" sz="2400" dirty="0" err="1" smtClean="0"/>
              <a:t>Microprestiti</a:t>
            </a:r>
            <a:r>
              <a:rPr lang="en-US" sz="2400" dirty="0" smtClean="0"/>
              <a:t> </a:t>
            </a:r>
            <a:r>
              <a:rPr lang="en-US" sz="2400" dirty="0" err="1" smtClean="0"/>
              <a:t>fino</a:t>
            </a:r>
            <a:r>
              <a:rPr lang="en-US" sz="2400" dirty="0" smtClean="0"/>
              <a:t> a € 25 </a:t>
            </a:r>
            <a:r>
              <a:rPr lang="en-US" sz="2400" dirty="0" smtClean="0"/>
              <a:t>000 </a:t>
            </a:r>
            <a:r>
              <a:rPr lang="en-US" sz="2400" dirty="0" err="1" smtClean="0"/>
              <a:t>alle</a:t>
            </a:r>
            <a:r>
              <a:rPr lang="en-US" sz="2400" dirty="0" smtClean="0"/>
              <a:t> </a:t>
            </a:r>
            <a:r>
              <a:rPr lang="en-US" sz="2400" dirty="0" err="1" smtClean="0"/>
              <a:t>microimprese</a:t>
            </a:r>
            <a:r>
              <a:rPr lang="en-US" sz="2400" dirty="0" smtClean="0"/>
              <a:t> e </a:t>
            </a:r>
            <a:r>
              <a:rPr lang="en-US" sz="2400" dirty="0" err="1" smtClean="0"/>
              <a:t>alle</a:t>
            </a:r>
            <a:r>
              <a:rPr lang="en-US" sz="2400" dirty="0" smtClean="0"/>
              <a:t> </a:t>
            </a:r>
            <a:r>
              <a:rPr lang="en-US" sz="2400" dirty="0" err="1" smtClean="0"/>
              <a:t>persone</a:t>
            </a:r>
            <a:r>
              <a:rPr lang="en-US" sz="2400" dirty="0" smtClean="0"/>
              <a:t> </a:t>
            </a:r>
            <a:r>
              <a:rPr lang="en-US" sz="2400" dirty="0" err="1" smtClean="0"/>
              <a:t>vulnerabili</a:t>
            </a:r>
            <a:r>
              <a:rPr lang="en-US" sz="2400" dirty="0" smtClean="0"/>
              <a:t> </a:t>
            </a:r>
            <a:r>
              <a:rPr lang="en-US" sz="2400" dirty="0" err="1" smtClean="0"/>
              <a:t>che</a:t>
            </a:r>
            <a:r>
              <a:rPr lang="en-US" sz="2400" dirty="0" smtClean="0"/>
              <a:t> </a:t>
            </a:r>
            <a:r>
              <a:rPr lang="en-US" sz="2400" dirty="0" err="1" smtClean="0"/>
              <a:t>voglioano</a:t>
            </a:r>
            <a:r>
              <a:rPr lang="en-US" sz="2400" dirty="0" smtClean="0"/>
              <a:t> </a:t>
            </a:r>
            <a:r>
              <a:rPr lang="en-US" sz="2400" dirty="0" err="1" smtClean="0"/>
              <a:t>avviare</a:t>
            </a:r>
            <a:r>
              <a:rPr lang="en-US" sz="2400" dirty="0" smtClean="0"/>
              <a:t> o </a:t>
            </a:r>
            <a:r>
              <a:rPr lang="en-US" sz="2400" dirty="0" err="1" smtClean="0"/>
              <a:t>sviluppare</a:t>
            </a:r>
            <a:r>
              <a:rPr lang="en-US" sz="2400" dirty="0" smtClean="0"/>
              <a:t> </a:t>
            </a:r>
            <a:r>
              <a:rPr lang="en-US" sz="2400" dirty="0" err="1" smtClean="0"/>
              <a:t>una</a:t>
            </a:r>
            <a:r>
              <a:rPr lang="en-US" sz="2400" dirty="0" smtClean="0"/>
              <a:t> micro </a:t>
            </a:r>
            <a:r>
              <a:rPr lang="en-US" sz="2400" dirty="0" err="1" smtClean="0"/>
              <a:t>azienda</a:t>
            </a:r>
            <a:r>
              <a:rPr lang="en-US" sz="2400" dirty="0" smtClean="0"/>
              <a:t>. </a:t>
            </a:r>
            <a:endParaRPr lang="en-US" sz="2400" dirty="0" smtClean="0"/>
          </a:p>
          <a:p>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15</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a:t>
            </a:r>
            <a:r>
              <a:rPr lang="en-IE" sz="3200" b="1" dirty="0" smtClean="0">
                <a:solidFill>
                  <a:srgbClr val="0B0AFD"/>
                </a:solidFill>
              </a:rPr>
              <a:t>UE</a:t>
            </a:r>
            <a:endParaRPr lang="en-IE" sz="3200" b="1" dirty="0" smtClean="0">
              <a:solidFill>
                <a:srgbClr val="0B0AFD"/>
              </a:solidFill>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16</a:t>
            </a:fld>
            <a:endParaRPr lang="es-ES" altLang="es-ES"/>
          </a:p>
        </p:txBody>
      </p:sp>
      <p:sp>
        <p:nvSpPr>
          <p:cNvPr id="6" name="5 - Θέση περιεχομένου"/>
          <p:cNvSpPr>
            <a:spLocks noGrp="1"/>
          </p:cNvSpPr>
          <p:nvPr>
            <p:ph idx="1"/>
          </p:nvPr>
        </p:nvSpPr>
        <p:spPr>
          <a:xfrm>
            <a:off x="592519" y="2225591"/>
            <a:ext cx="10972800" cy="4127563"/>
          </a:xfrm>
        </p:spPr>
        <p:txBody>
          <a:bodyPr/>
          <a:lstStyle/>
          <a:p>
            <a:pPr>
              <a:buFont typeface="Arial" pitchFamily="34" charset="0"/>
              <a:buChar char="•"/>
            </a:pPr>
            <a:r>
              <a:rPr lang="en-US" sz="1800" dirty="0" smtClean="0"/>
              <a:t> </a:t>
            </a:r>
            <a:r>
              <a:rPr lang="en-US" sz="2000" dirty="0" err="1" smtClean="0"/>
              <a:t>EaSI</a:t>
            </a:r>
            <a:r>
              <a:rPr lang="en-US" sz="2000" dirty="0" smtClean="0"/>
              <a:t> </a:t>
            </a:r>
            <a:r>
              <a:rPr lang="en-US" sz="2000" dirty="0" smtClean="0"/>
              <a:t>è </a:t>
            </a:r>
            <a:r>
              <a:rPr lang="en-US" sz="2000" dirty="0" err="1" smtClean="0"/>
              <a:t>gestito</a:t>
            </a:r>
            <a:r>
              <a:rPr lang="en-US" sz="2000" dirty="0" smtClean="0"/>
              <a:t> </a:t>
            </a:r>
            <a:r>
              <a:rPr lang="en-US" sz="2000" dirty="0" err="1" smtClean="0"/>
              <a:t>direttamente</a:t>
            </a:r>
            <a:r>
              <a:rPr lang="en-US" sz="2000" dirty="0" smtClean="0"/>
              <a:t> </a:t>
            </a:r>
            <a:r>
              <a:rPr lang="en-US" sz="2000" dirty="0" err="1" smtClean="0"/>
              <a:t>dalla</a:t>
            </a:r>
            <a:r>
              <a:rPr lang="en-US" sz="2000" dirty="0" smtClean="0"/>
              <a:t> </a:t>
            </a:r>
            <a:r>
              <a:rPr lang="en-US" sz="2000" dirty="0" err="1" smtClean="0"/>
              <a:t>commissione</a:t>
            </a:r>
            <a:r>
              <a:rPr lang="en-US" sz="2000" dirty="0" smtClean="0"/>
              <a:t> </a:t>
            </a:r>
            <a:r>
              <a:rPr lang="en-US" sz="2000" dirty="0" err="1" smtClean="0"/>
              <a:t>Europea</a:t>
            </a:r>
            <a:r>
              <a:rPr lang="en-US" sz="2000" dirty="0" smtClean="0"/>
              <a:t>. </a:t>
            </a:r>
            <a:r>
              <a:rPr lang="en-US" sz="2000" dirty="0" err="1" smtClean="0"/>
              <a:t>Unisce</a:t>
            </a:r>
            <a:r>
              <a:rPr lang="en-US" sz="2000" dirty="0" smtClean="0"/>
              <a:t> </a:t>
            </a:r>
            <a:r>
              <a:rPr lang="en-US" sz="2000" dirty="0" err="1" smtClean="0"/>
              <a:t>insieme</a:t>
            </a:r>
            <a:r>
              <a:rPr lang="en-US" sz="2000" dirty="0" smtClean="0"/>
              <a:t> </a:t>
            </a:r>
            <a:r>
              <a:rPr lang="en-US" sz="2000" dirty="0" err="1" smtClean="0"/>
              <a:t>tre</a:t>
            </a:r>
            <a:r>
              <a:rPr lang="en-US" sz="2000" dirty="0" smtClean="0"/>
              <a:t> </a:t>
            </a:r>
            <a:r>
              <a:rPr lang="en-US" sz="2000" dirty="0" err="1" smtClean="0"/>
              <a:t>programmi</a:t>
            </a:r>
            <a:r>
              <a:rPr lang="en-US" sz="2000" dirty="0" smtClean="0"/>
              <a:t> </a:t>
            </a:r>
            <a:r>
              <a:rPr lang="en-US" sz="2000" dirty="0" err="1" smtClean="0"/>
              <a:t>dell’UE</a:t>
            </a:r>
            <a:r>
              <a:rPr lang="en-US" sz="2000" dirty="0" smtClean="0"/>
              <a:t> :</a:t>
            </a:r>
            <a:r>
              <a:rPr lang="en-US" sz="2000" dirty="0" smtClean="0"/>
              <a:t> </a:t>
            </a:r>
            <a:r>
              <a:rPr lang="en-US" sz="2000" dirty="0" smtClean="0">
                <a:hlinkClick r:id="rId2"/>
              </a:rPr>
              <a:t>PROGRESS</a:t>
            </a:r>
            <a:r>
              <a:rPr lang="en-US" sz="2000" dirty="0" smtClean="0"/>
              <a:t>, </a:t>
            </a:r>
            <a:r>
              <a:rPr lang="en-US" sz="2000" dirty="0" smtClean="0">
                <a:hlinkClick r:id="rId3"/>
              </a:rPr>
              <a:t>EURES</a:t>
            </a:r>
            <a:r>
              <a:rPr lang="en-US" sz="2000" dirty="0" smtClean="0"/>
              <a:t> </a:t>
            </a:r>
            <a:r>
              <a:rPr lang="en-US" sz="2000" dirty="0" smtClean="0"/>
              <a:t>e </a:t>
            </a:r>
            <a:r>
              <a:rPr lang="en-US" sz="2000" dirty="0" smtClean="0">
                <a:hlinkClick r:id="rId4"/>
              </a:rPr>
              <a:t>Progress </a:t>
            </a:r>
            <a:r>
              <a:rPr lang="en-US" sz="2000" dirty="0" smtClean="0">
                <a:hlinkClick r:id="rId4"/>
              </a:rPr>
              <a:t>Microfinance</a:t>
            </a:r>
            <a:r>
              <a:rPr lang="en-US" sz="2000" dirty="0" smtClean="0"/>
              <a:t>.</a:t>
            </a:r>
          </a:p>
          <a:p>
            <a:endParaRPr lang="en-US" sz="2000" dirty="0" smtClean="0"/>
          </a:p>
          <a:p>
            <a:pPr>
              <a:buNone/>
            </a:pPr>
            <a:r>
              <a:rPr lang="en-US" sz="2000" dirty="0" smtClean="0"/>
              <a:t> </a:t>
            </a:r>
            <a:r>
              <a:rPr lang="en-US" sz="2000" dirty="0" smtClean="0"/>
              <a:t>-Il </a:t>
            </a:r>
            <a:r>
              <a:rPr lang="en-US" sz="2000" dirty="0" err="1" smtClean="0"/>
              <a:t>programma</a:t>
            </a:r>
            <a:r>
              <a:rPr lang="en-US" sz="2000" dirty="0" smtClean="0"/>
              <a:t> </a:t>
            </a:r>
            <a:r>
              <a:rPr lang="en-US" sz="2000" dirty="0" smtClean="0">
                <a:hlinkClick r:id="rId2"/>
              </a:rPr>
              <a:t> </a:t>
            </a:r>
            <a:r>
              <a:rPr lang="en-US" sz="2000" dirty="0" smtClean="0">
                <a:hlinkClick r:id="rId2"/>
              </a:rPr>
              <a:t>PROGRESS</a:t>
            </a:r>
            <a:r>
              <a:rPr lang="en-US" sz="2000" dirty="0" smtClean="0"/>
              <a:t>  </a:t>
            </a:r>
            <a:r>
              <a:rPr lang="en-US" sz="2000" dirty="0" err="1" smtClean="0"/>
              <a:t>supporta</a:t>
            </a:r>
            <a:r>
              <a:rPr lang="en-US" sz="2000" dirty="0" smtClean="0"/>
              <a:t> la </a:t>
            </a:r>
            <a:r>
              <a:rPr lang="en-US" sz="2000" dirty="0" err="1" smtClean="0"/>
              <a:t>modernizzazione</a:t>
            </a:r>
            <a:r>
              <a:rPr lang="en-US" sz="2000" dirty="0" smtClean="0"/>
              <a:t> </a:t>
            </a:r>
            <a:r>
              <a:rPr lang="en-US" sz="2000" dirty="0" err="1" smtClean="0"/>
              <a:t>dell’occupazione</a:t>
            </a:r>
            <a:r>
              <a:rPr lang="en-US" sz="2000" dirty="0" smtClean="0"/>
              <a:t> e le </a:t>
            </a:r>
            <a:r>
              <a:rPr lang="en-US" sz="2000" dirty="0" err="1" smtClean="0"/>
              <a:t>politiche</a:t>
            </a:r>
            <a:r>
              <a:rPr lang="en-US" sz="2000" dirty="0" smtClean="0"/>
              <a:t> </a:t>
            </a:r>
            <a:r>
              <a:rPr lang="en-US" sz="2000" dirty="0" err="1" smtClean="0"/>
              <a:t>sociali</a:t>
            </a:r>
            <a:r>
              <a:rPr lang="en-US" sz="2000" dirty="0" smtClean="0"/>
              <a:t> (</a:t>
            </a:r>
            <a:r>
              <a:rPr lang="en-US" sz="2000" dirty="0" smtClean="0"/>
              <a:t>61% </a:t>
            </a:r>
            <a:r>
              <a:rPr lang="en-US" sz="2000" dirty="0" smtClean="0"/>
              <a:t>del budget </a:t>
            </a:r>
            <a:r>
              <a:rPr lang="en-US" sz="2000" dirty="0" err="1" smtClean="0"/>
              <a:t>totale</a:t>
            </a:r>
            <a:r>
              <a:rPr lang="en-US" sz="2000" dirty="0" smtClean="0"/>
              <a:t>)</a:t>
            </a:r>
            <a:endParaRPr lang="en-US" sz="2000" dirty="0" smtClean="0"/>
          </a:p>
          <a:p>
            <a:pPr>
              <a:buNone/>
            </a:pPr>
            <a:endParaRPr lang="en-US" sz="2000" dirty="0" smtClean="0"/>
          </a:p>
          <a:p>
            <a:pPr>
              <a:buNone/>
            </a:pPr>
            <a:r>
              <a:rPr lang="en-US" sz="2000" dirty="0" smtClean="0"/>
              <a:t> -</a:t>
            </a:r>
            <a:r>
              <a:rPr lang="en-US" sz="2000" dirty="0" smtClean="0">
                <a:hlinkClick r:id="rId3"/>
              </a:rPr>
              <a:t> </a:t>
            </a:r>
            <a:r>
              <a:rPr lang="en-US" sz="2000" dirty="0" smtClean="0">
                <a:hlinkClick r:id="rId3"/>
              </a:rPr>
              <a:t>EURES</a:t>
            </a:r>
            <a:r>
              <a:rPr lang="en-US" sz="2000" dirty="0" smtClean="0"/>
              <a:t>  </a:t>
            </a:r>
            <a:r>
              <a:rPr lang="en-US" sz="2000" dirty="0" err="1" smtClean="0"/>
              <a:t>supporta</a:t>
            </a:r>
            <a:r>
              <a:rPr lang="en-US" sz="2000" dirty="0" smtClean="0"/>
              <a:t> la </a:t>
            </a:r>
            <a:r>
              <a:rPr lang="en-US" sz="2000" dirty="0" err="1" smtClean="0"/>
              <a:t>mobilità</a:t>
            </a:r>
            <a:r>
              <a:rPr lang="en-US" sz="2000" dirty="0" smtClean="0"/>
              <a:t> del </a:t>
            </a:r>
            <a:r>
              <a:rPr lang="en-US" sz="2000" dirty="0" err="1" smtClean="0"/>
              <a:t>lavoro</a:t>
            </a:r>
            <a:r>
              <a:rPr lang="en-US" sz="2000" dirty="0" smtClean="0"/>
              <a:t> (</a:t>
            </a:r>
            <a:r>
              <a:rPr lang="en-US" sz="2000" dirty="0" smtClean="0"/>
              <a:t>18% </a:t>
            </a:r>
            <a:r>
              <a:rPr lang="en-US" sz="2000" dirty="0" smtClean="0"/>
              <a:t>del budget </a:t>
            </a:r>
            <a:r>
              <a:rPr lang="en-US" sz="2000" dirty="0" err="1" smtClean="0"/>
              <a:t>totale</a:t>
            </a:r>
            <a:r>
              <a:rPr lang="en-US" sz="2000" dirty="0" smtClean="0"/>
              <a:t>)</a:t>
            </a:r>
            <a:endParaRPr lang="en-US" sz="2000" dirty="0" smtClean="0"/>
          </a:p>
          <a:p>
            <a:pPr>
              <a:buNone/>
            </a:pPr>
            <a:endParaRPr lang="en-US" sz="2000" dirty="0" smtClean="0"/>
          </a:p>
          <a:p>
            <a:pPr>
              <a:buNone/>
            </a:pPr>
            <a:r>
              <a:rPr lang="en-US" sz="2000" dirty="0" smtClean="0"/>
              <a:t> - </a:t>
            </a:r>
            <a:r>
              <a:rPr lang="en-US" sz="2000" dirty="0" err="1" smtClean="0">
                <a:hlinkClick r:id="rId5"/>
              </a:rPr>
              <a:t>Microfinanza</a:t>
            </a:r>
            <a:r>
              <a:rPr lang="en-US" sz="2000" dirty="0" smtClean="0">
                <a:hlinkClick r:id="rId5"/>
              </a:rPr>
              <a:t> e </a:t>
            </a:r>
            <a:r>
              <a:rPr lang="en-US" sz="2000" dirty="0" err="1" smtClean="0">
                <a:hlinkClick r:id="rId5"/>
              </a:rPr>
              <a:t>Imprenditorialità</a:t>
            </a:r>
            <a:r>
              <a:rPr lang="en-US" sz="2000" dirty="0" smtClean="0">
                <a:hlinkClick r:id="rId5"/>
              </a:rPr>
              <a:t> </a:t>
            </a:r>
            <a:r>
              <a:rPr lang="en-US" sz="2000" dirty="0" err="1" smtClean="0">
                <a:hlinkClick r:id="rId5"/>
              </a:rPr>
              <a:t>sociale</a:t>
            </a:r>
            <a:r>
              <a:rPr lang="en-US" sz="2000" dirty="0" smtClean="0">
                <a:hlinkClick r:id="rId5"/>
              </a:rPr>
              <a:t>  </a:t>
            </a:r>
            <a:r>
              <a:rPr lang="en-US" sz="2000" dirty="0" err="1" smtClean="0"/>
              <a:t>supporta</a:t>
            </a:r>
            <a:r>
              <a:rPr lang="en-US" sz="2000" dirty="0" smtClean="0"/>
              <a:t> </a:t>
            </a:r>
            <a:r>
              <a:rPr lang="en-US" sz="2000" dirty="0" err="1" smtClean="0"/>
              <a:t>l’accesso</a:t>
            </a:r>
            <a:r>
              <a:rPr lang="en-US" sz="2000" dirty="0" smtClean="0"/>
              <a:t> </a:t>
            </a:r>
            <a:r>
              <a:rPr lang="en-US" sz="2000" dirty="0" err="1" smtClean="0"/>
              <a:t>alla</a:t>
            </a:r>
            <a:r>
              <a:rPr lang="en-US" sz="2000" dirty="0" smtClean="0"/>
              <a:t> </a:t>
            </a:r>
            <a:r>
              <a:rPr lang="en-US" sz="2000" dirty="0" err="1" smtClean="0"/>
              <a:t>microfinanza</a:t>
            </a:r>
            <a:r>
              <a:rPr lang="en-US" sz="2000" dirty="0" smtClean="0"/>
              <a:t> e </a:t>
            </a:r>
            <a:r>
              <a:rPr lang="en-US" sz="2000" dirty="0" err="1" smtClean="0"/>
              <a:t>imprenditorialità</a:t>
            </a:r>
            <a:r>
              <a:rPr lang="en-US" sz="2000" dirty="0" smtClean="0"/>
              <a:t> </a:t>
            </a:r>
            <a:r>
              <a:rPr lang="en-US" sz="2000" dirty="0" err="1" smtClean="0"/>
              <a:t>sociale</a:t>
            </a:r>
            <a:r>
              <a:rPr lang="en-US" sz="2000" dirty="0" smtClean="0"/>
              <a:t>. </a:t>
            </a:r>
            <a:endParaRPr lang="en-US" sz="2000" dirty="0" smtClean="0"/>
          </a:p>
          <a:p>
            <a:pPr>
              <a:buNone/>
            </a:pPr>
            <a:endParaRPr lang="en-US" sz="2000" dirty="0" smtClean="0"/>
          </a:p>
          <a:p>
            <a:r>
              <a:rPr lang="en-US" sz="2000" dirty="0" smtClean="0"/>
              <a:t>Il budget </a:t>
            </a:r>
            <a:r>
              <a:rPr lang="en-US" sz="2000" dirty="0" err="1" smtClean="0"/>
              <a:t>totale</a:t>
            </a:r>
            <a:r>
              <a:rPr lang="en-US" sz="2000" dirty="0" smtClean="0"/>
              <a:t> per </a:t>
            </a:r>
            <a:r>
              <a:rPr lang="en-US" sz="2000" dirty="0" err="1" smtClean="0"/>
              <a:t>il</a:t>
            </a:r>
            <a:r>
              <a:rPr lang="en-US" sz="2000" dirty="0" smtClean="0"/>
              <a:t> 2014-2020 è EURO </a:t>
            </a:r>
            <a:r>
              <a:rPr lang="en-US" sz="2000" dirty="0" smtClean="0"/>
              <a:t>919,469,000</a:t>
            </a:r>
          </a:p>
          <a:p>
            <a:endParaRPr lang="el-GR" dirty="0"/>
          </a:p>
        </p:txBody>
      </p:sp>
      <p:sp>
        <p:nvSpPr>
          <p:cNvPr id="7" name="Title 1"/>
          <p:cNvSpPr>
            <a:spLocks noGrp="1"/>
          </p:cNvSpPr>
          <p:nvPr>
            <p:ph type="title"/>
          </p:nvPr>
        </p:nvSpPr>
        <p:spPr>
          <a:xfrm>
            <a:off x="1041400" y="0"/>
            <a:ext cx="10972800" cy="1143000"/>
          </a:xfrm>
        </p:spPr>
        <p:txBody>
          <a:bodyPr/>
          <a:lstStyle/>
          <a:p>
            <a:pPr algn="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UE</a:t>
            </a:r>
            <a:br>
              <a:rPr lang="en-IE" sz="3200" b="1" dirty="0" smtClean="0">
                <a:solidFill>
                  <a:srgbClr val="0B0AFD"/>
                </a:solidFill>
              </a:rPr>
            </a:br>
            <a:endParaRPr lang="en-IE" sz="3200" b="1" dirty="0" smtClean="0">
              <a:solidFill>
                <a:srgbClr val="0B0AFD"/>
              </a:solidFill>
            </a:endParaRPr>
          </a:p>
        </p:txBody>
      </p:sp>
      <p:sp>
        <p:nvSpPr>
          <p:cNvPr id="9" name="1 - Τίτλος"/>
          <p:cNvSpPr txBox="1">
            <a:spLocks/>
          </p:cNvSpPr>
          <p:nvPr/>
        </p:nvSpPr>
        <p:spPr bwMode="auto">
          <a:xfrm>
            <a:off x="595747" y="1216300"/>
            <a:ext cx="11128075" cy="10281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defTabSz="914400">
              <a:defRPr/>
            </a:pPr>
            <a:r>
              <a:rPr kumimoji="0" lang="en-US" sz="3200" b="1" i="0" u="none" strike="noStrike" kern="1200" cap="none" spc="0" normalizeH="0" baseline="0" noProof="0" dirty="0" smtClean="0">
                <a:ln>
                  <a:noFill/>
                </a:ln>
                <a:solidFill>
                  <a:srgbClr val="C00000"/>
                </a:solidFill>
                <a:effectLst/>
                <a:uLnTx/>
                <a:uFillTx/>
                <a:latin typeface="+mj-lt"/>
                <a:ea typeface="+mj-ea"/>
                <a:cs typeface="+mj-cs"/>
              </a:rPr>
              <a:t>D.EU </a:t>
            </a:r>
            <a:r>
              <a:rPr lang="en-US" sz="3200" b="1" dirty="0" err="1" smtClean="0">
                <a:solidFill>
                  <a:srgbClr val="C00000"/>
                </a:solidFill>
              </a:rPr>
              <a:t>D.Programma</a:t>
            </a:r>
            <a:r>
              <a:rPr lang="en-US" sz="3200" b="1" dirty="0" smtClean="0">
                <a:solidFill>
                  <a:srgbClr val="C00000"/>
                </a:solidFill>
              </a:rPr>
              <a:t> </a:t>
            </a:r>
            <a:r>
              <a:rPr lang="en-US" sz="3200" b="1" dirty="0" err="1" smtClean="0">
                <a:solidFill>
                  <a:srgbClr val="C00000"/>
                </a:solidFill>
              </a:rPr>
              <a:t>Europeo</a:t>
            </a:r>
            <a:r>
              <a:rPr lang="en-US" sz="3200" b="1" dirty="0" smtClean="0">
                <a:solidFill>
                  <a:srgbClr val="C00000"/>
                </a:solidFill>
              </a:rPr>
              <a:t> per </a:t>
            </a:r>
            <a:r>
              <a:rPr lang="en-US" sz="3200" b="1" dirty="0" err="1" smtClean="0">
                <a:solidFill>
                  <a:srgbClr val="C00000"/>
                </a:solidFill>
              </a:rPr>
              <a:t>l’Occupazione</a:t>
            </a:r>
            <a:r>
              <a:rPr lang="en-US" sz="3200" b="1" dirty="0" smtClean="0">
                <a:solidFill>
                  <a:srgbClr val="C00000"/>
                </a:solidFill>
              </a:rPr>
              <a:t> e </a:t>
            </a:r>
            <a:r>
              <a:rPr lang="en-US" sz="3200" b="1" dirty="0" err="1" smtClean="0">
                <a:solidFill>
                  <a:srgbClr val="C00000"/>
                </a:solidFill>
              </a:rPr>
              <a:t>l’Innovazione</a:t>
            </a:r>
            <a:r>
              <a:rPr lang="en-US" sz="3200" b="1" dirty="0" smtClean="0">
                <a:solidFill>
                  <a:srgbClr val="C00000"/>
                </a:solidFill>
              </a:rPr>
              <a:t> </a:t>
            </a:r>
            <a:r>
              <a:rPr lang="en-US" sz="3200" b="1" dirty="0" err="1" smtClean="0">
                <a:solidFill>
                  <a:srgbClr val="C00000"/>
                </a:solidFill>
              </a:rPr>
              <a:t>Sociale</a:t>
            </a:r>
            <a:r>
              <a:rPr lang="en-US" sz="3200" b="1" dirty="0" smtClean="0">
                <a:solidFill>
                  <a:srgbClr val="C00000"/>
                </a:solidFill>
              </a:rPr>
              <a:t> </a:t>
            </a:r>
            <a:r>
              <a:rPr kumimoji="0" lang="en-US" sz="3200" b="1" i="0" u="none" strike="noStrike" kern="1200" cap="none" spc="0" normalizeH="0" baseline="0" noProof="0" dirty="0" smtClean="0">
                <a:ln>
                  <a:noFill/>
                </a:ln>
                <a:solidFill>
                  <a:srgbClr val="C00000"/>
                </a:solidFill>
                <a:effectLst/>
                <a:uLnTx/>
                <a:uFillTx/>
                <a:latin typeface="+mj-lt"/>
                <a:ea typeface="+mj-ea"/>
                <a:cs typeface="+mj-cs"/>
              </a:rPr>
              <a:t>(</a:t>
            </a:r>
            <a:r>
              <a:rPr kumimoji="0" lang="en-US" sz="3200" b="1" i="0" u="none" strike="noStrike" kern="1200" cap="none" spc="0" normalizeH="0" baseline="0" noProof="0" dirty="0" err="1" smtClean="0">
                <a:ln>
                  <a:noFill/>
                </a:ln>
                <a:solidFill>
                  <a:srgbClr val="C00000"/>
                </a:solidFill>
                <a:effectLst/>
                <a:uLnTx/>
                <a:uFillTx/>
                <a:latin typeface="+mj-lt"/>
                <a:ea typeface="+mj-ea"/>
                <a:cs typeface="+mj-cs"/>
              </a:rPr>
              <a:t>EaSI</a:t>
            </a:r>
            <a:r>
              <a:rPr kumimoji="0" lang="en-US" sz="3200" b="1" i="0" u="none" strike="noStrike" kern="1200" cap="none" spc="0" normalizeH="0" baseline="0" noProof="0" dirty="0" smtClean="0">
                <a:ln>
                  <a:noFill/>
                </a:ln>
                <a:solidFill>
                  <a:srgbClr val="C00000"/>
                </a:solidFill>
                <a:effectLst/>
                <a:uLnTx/>
                <a:uFillTx/>
                <a:latin typeface="+mj-lt"/>
                <a:ea typeface="+mj-ea"/>
                <a:cs typeface="+mj-cs"/>
              </a:rPr>
              <a:t>) (2/2)</a:t>
            </a:r>
            <a:endParaRPr kumimoji="0" lang="el-GR" sz="3200" b="1" i="0" u="none" strike="noStrike" kern="1200" cap="none" spc="0" normalizeH="0" baseline="0" noProof="0" dirty="0">
              <a:ln>
                <a:noFill/>
              </a:ln>
              <a:solidFill>
                <a:srgbClr val="C00000"/>
              </a:solidFill>
              <a:effectLst/>
              <a:uLnTx/>
              <a:uFillTx/>
              <a:latin typeface="+mj-lt"/>
              <a:ea typeface="+mj-ea"/>
              <a:cs typeface="+mj-cs"/>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subTitle" idx="4294967295"/>
          </p:nvPr>
        </p:nvSpPr>
        <p:spPr>
          <a:xfrm>
            <a:off x="157163" y="1582738"/>
            <a:ext cx="11812587" cy="3486150"/>
          </a:xfrm>
        </p:spPr>
        <p:txBody>
          <a:bodyPr/>
          <a:lstStyle/>
          <a:p>
            <a:pPr marL="0" indent="0" algn="ctr">
              <a:buFontTx/>
              <a:buNone/>
            </a:pPr>
            <a:endParaRPr lang="en-US" altLang="es-ES" sz="2800" b="1" dirty="0" smtClean="0">
              <a:solidFill>
                <a:srgbClr val="FF0000"/>
              </a:solidFill>
              <a:hlinkClick r:id="rId3"/>
            </a:endParaRPr>
          </a:p>
          <a:p>
            <a:pPr marL="0" indent="0" algn="ctr">
              <a:buFontTx/>
              <a:buNone/>
            </a:pPr>
            <a:endParaRPr lang="en-US" altLang="es-ES" sz="4800" b="1" dirty="0" smtClean="0">
              <a:solidFill>
                <a:srgbClr val="FF0000"/>
              </a:solidFill>
            </a:endParaRPr>
          </a:p>
          <a:p>
            <a:pPr marL="0" indent="0" algn="ctr">
              <a:buFontTx/>
              <a:buNone/>
            </a:pPr>
            <a:r>
              <a:rPr lang="en-US" altLang="es-ES" sz="4800" b="1" dirty="0" smtClean="0">
                <a:solidFill>
                  <a:srgbClr val="990000"/>
                </a:solidFill>
              </a:rPr>
              <a:t>Grazie per </a:t>
            </a:r>
            <a:r>
              <a:rPr lang="en-US" altLang="es-ES" sz="4800" b="1" dirty="0" err="1" smtClean="0">
                <a:solidFill>
                  <a:srgbClr val="990000"/>
                </a:solidFill>
              </a:rPr>
              <a:t>l’attenzione</a:t>
            </a:r>
            <a:r>
              <a:rPr lang="en-US" altLang="es-ES" sz="4800" b="1" dirty="0" smtClean="0">
                <a:solidFill>
                  <a:srgbClr val="990000"/>
                </a:solidFill>
              </a:rPr>
              <a:t> </a:t>
            </a:r>
            <a:r>
              <a:rPr lang="en-US" altLang="es-ES" sz="4800" b="1" dirty="0" smtClean="0">
                <a:solidFill>
                  <a:srgbClr val="990000"/>
                </a:solidFill>
                <a:sym typeface="Wingdings" pitchFamily="2" charset="2"/>
              </a:rPr>
              <a:t></a:t>
            </a:r>
            <a:endParaRPr lang="en-US" altLang="es-ES" sz="4800" dirty="0" smtClean="0">
              <a:solidFill>
                <a:srgbClr val="990000"/>
              </a:solidFill>
            </a:endParaRPr>
          </a:p>
          <a:p>
            <a:pPr marL="0" indent="0" algn="ctr">
              <a:buFontTx/>
              <a:buNone/>
            </a:pPr>
            <a:endParaRPr lang="en-US" altLang="es-ES" sz="4800" b="1" dirty="0" smtClean="0">
              <a:solidFill>
                <a:srgbClr val="0B0AFD"/>
              </a:solidFill>
            </a:endParaRPr>
          </a:p>
        </p:txBody>
      </p:sp>
      <p:sp>
        <p:nvSpPr>
          <p:cNvPr id="9219" name="Rectangle 5"/>
          <p:cNvSpPr>
            <a:spLocks noChangeArrowheads="1"/>
          </p:cNvSpPr>
          <p:nvPr/>
        </p:nvSpPr>
        <p:spPr bwMode="auto">
          <a:xfrm>
            <a:off x="2408238" y="1582738"/>
            <a:ext cx="6548437" cy="917575"/>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a:solidFill>
                <a:srgbClr val="006699"/>
              </a:solidFill>
              <a:latin typeface="Verdana" pitchFamily="34" charset="0"/>
            </a:endParaRPr>
          </a:p>
        </p:txBody>
      </p:sp>
      <p:sp>
        <p:nvSpPr>
          <p:cNvPr id="9220" name="Rectangle 2"/>
          <p:cNvSpPr txBox="1">
            <a:spLocks noChangeArrowheads="1"/>
          </p:cNvSpPr>
          <p:nvPr/>
        </p:nvSpPr>
        <p:spPr bwMode="auto">
          <a:xfrm>
            <a:off x="3997325" y="344488"/>
            <a:ext cx="7577138" cy="981075"/>
          </a:xfrm>
          <a:prstGeom prst="rect">
            <a:avLst/>
          </a:prstGeom>
          <a:noFill/>
          <a:ln w="9525">
            <a:noFill/>
            <a:miter lim="800000"/>
            <a:headEnd/>
            <a:tailEnd/>
          </a:ln>
        </p:spPr>
        <p:txBody>
          <a:bodyPr anchor="b"/>
          <a:lstStyle/>
          <a:p>
            <a:pPr algn="r"/>
            <a:r>
              <a:rPr lang="en-US" altLang="es-ES" sz="3600" b="1" dirty="0" smtClean="0">
                <a:solidFill>
                  <a:srgbClr val="0B0AFD"/>
                </a:solidFill>
                <a:latin typeface="Century Gothic" pitchFamily="34" charset="0"/>
              </a:rPr>
              <a:t>Fine del Modulo</a:t>
            </a:r>
            <a:endParaRPr lang="en-US" altLang="es-ES" sz="3600" b="1" dirty="0">
              <a:solidFill>
                <a:srgbClr val="0B0AFD"/>
              </a:solidFill>
              <a:latin typeface="Century Gothic" pitchFamily="34" charset="0"/>
            </a:endParaRPr>
          </a:p>
        </p:txBody>
      </p:sp>
      <p:sp>
        <p:nvSpPr>
          <p:cNvPr id="9221" name="Slide Number Placeholder 1"/>
          <p:cNvSpPr>
            <a:spLocks noGrp="1"/>
          </p:cNvSpPr>
          <p:nvPr>
            <p:ph type="sldNum" sz="quarter" idx="12"/>
          </p:nvPr>
        </p:nvSpPr>
        <p:spPr>
          <a:noFill/>
          <a:ln>
            <a:miter lim="800000"/>
            <a:headEnd/>
            <a:tailEnd/>
          </a:ln>
        </p:spPr>
        <p:txBody>
          <a:bodyPr/>
          <a:lstStyle/>
          <a:p>
            <a:pPr fontAlgn="base">
              <a:spcBef>
                <a:spcPct val="0"/>
              </a:spcBef>
              <a:spcAft>
                <a:spcPct val="0"/>
              </a:spcAft>
            </a:pPr>
            <a:fld id="{91F64133-1497-402D-8CE3-02F80CD02187}" type="slidenum">
              <a:rPr lang="en-US"/>
              <a:pPr fontAlgn="base">
                <a:spcBef>
                  <a:spcPct val="0"/>
                </a:spcBef>
                <a:spcAft>
                  <a:spcPct val="0"/>
                </a:spcAft>
              </a:pPr>
              <a:t>17</a:t>
            </a:fld>
            <a:endParaRPr lang="en-US"/>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625"/>
            <a:ext cx="10702925" cy="1331913"/>
          </a:xfrm>
        </p:spPr>
        <p:txBody>
          <a:bodyPr/>
          <a:lstStyle/>
          <a:p>
            <a:pPr marL="0" indent="0">
              <a:lnSpc>
                <a:spcPct val="150000"/>
              </a:lnSpc>
              <a:buFontTx/>
              <a:buNone/>
            </a:pPr>
            <a:r>
              <a:rPr lang="en-IE" b="1" smtClean="0"/>
              <a:t>					</a:t>
            </a:r>
          </a:p>
          <a:p>
            <a:pPr marL="0" indent="0">
              <a:lnSpc>
                <a:spcPct val="150000"/>
              </a:lnSpc>
              <a:buFontTx/>
              <a:buNone/>
            </a:pPr>
            <a:r>
              <a:rPr lang="en-IE" b="1" smtClean="0"/>
              <a:t>	</a:t>
            </a:r>
          </a:p>
        </p:txBody>
      </p:sp>
      <p:graphicFrame>
        <p:nvGraphicFramePr>
          <p:cNvPr id="5" name="Table 4"/>
          <p:cNvGraphicFramePr>
            <a:graphicFrameLocks noGrp="1"/>
          </p:cNvGraphicFramePr>
          <p:nvPr/>
        </p:nvGraphicFramePr>
        <p:xfrm>
          <a:off x="781050" y="2355850"/>
          <a:ext cx="10338816" cy="3781249"/>
        </p:xfrm>
        <a:graphic>
          <a:graphicData uri="http://schemas.openxmlformats.org/drawingml/2006/table">
            <a:tbl>
              <a:tblPr firstRow="1" bandRow="1">
                <a:tableStyleId>{5C22544A-7EE6-4342-B048-85BDC9FD1C3A}</a:tableStyleId>
              </a:tblPr>
              <a:tblGrid>
                <a:gridCol w="4930621">
                  <a:extLst>
                    <a:ext uri="{9D8B030D-6E8A-4147-A177-3AD203B41FA5}"/>
                  </a:extLst>
                </a:gridCol>
                <a:gridCol w="5408195">
                  <a:extLst>
                    <a:ext uri="{9D8B030D-6E8A-4147-A177-3AD203B41FA5}"/>
                  </a:extLst>
                </a:gridCol>
              </a:tblGrid>
              <a:tr h="744036">
                <a:tc>
                  <a:txBody>
                    <a:bodyPr/>
                    <a:lstStyle/>
                    <a:p>
                      <a:pPr algn="ctr"/>
                      <a:r>
                        <a:rPr lang="en-IE" sz="2400" b="1" dirty="0" err="1" smtClean="0">
                          <a:solidFill>
                            <a:schemeClr val="tx1"/>
                          </a:solidFill>
                        </a:rPr>
                        <a:t>Quante</a:t>
                      </a:r>
                      <a:r>
                        <a:rPr lang="en-IE" sz="2400" b="1" dirty="0" smtClean="0">
                          <a:solidFill>
                            <a:schemeClr val="tx1"/>
                          </a:solidFill>
                        </a:rPr>
                        <a:t> </a:t>
                      </a:r>
                      <a:r>
                        <a:rPr lang="en-IE" sz="2400" b="1" dirty="0">
                          <a:solidFill>
                            <a:schemeClr val="tx1"/>
                          </a:solidFill>
                        </a:rPr>
                        <a:t>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dk1"/>
                          </a:solidFill>
                          <a:latin typeface="+mn-lt"/>
                          <a:ea typeface="+mn-ea"/>
                          <a:cs typeface="+mn-cs"/>
                        </a:rPr>
                        <a:t>17 </a:t>
                      </a:r>
                      <a:r>
                        <a:rPr lang="en-IE" sz="2400" b="1" kern="1200" dirty="0">
                          <a:solidFill>
                            <a:schemeClr val="dk1"/>
                          </a:solidFill>
                          <a:latin typeface="+mn-lt"/>
                          <a:ea typeface="+mn-ea"/>
                          <a:cs typeface="+mn-cs"/>
                        </a:rPr>
                        <a:t>slides </a:t>
                      </a:r>
                      <a:r>
                        <a:rPr lang="en-IE" sz="2400" b="1" dirty="0">
                          <a:solidFill>
                            <a:schemeClr val="tx1"/>
                          </a:solidFill>
                        </a:rPr>
                        <a:t>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extLst>
              </a:tr>
              <a:tr h="1264493">
                <a:tc>
                  <a:txBody>
                    <a:bodyPr/>
                    <a:lstStyle/>
                    <a:p>
                      <a:pPr algn="ctr"/>
                      <a:r>
                        <a:rPr lang="en-IE" sz="2400" b="1" dirty="0" err="1" smtClean="0">
                          <a:solidFill>
                            <a:schemeClr val="tx1"/>
                          </a:solidFill>
                        </a:rPr>
                        <a:t>Quanto</a:t>
                      </a:r>
                      <a:r>
                        <a:rPr lang="en-IE" sz="2400" b="1" dirty="0" smtClean="0">
                          <a:solidFill>
                            <a:schemeClr val="tx1"/>
                          </a:solidFill>
                        </a:rPr>
                        <a:t> tempo è </a:t>
                      </a:r>
                      <a:r>
                        <a:rPr lang="en-IE" sz="2400" b="1" dirty="0" err="1" smtClean="0">
                          <a:solidFill>
                            <a:schemeClr val="tx1"/>
                          </a:solidFill>
                        </a:rPr>
                        <a:t>necessario</a:t>
                      </a:r>
                      <a:r>
                        <a:rPr lang="en-IE" sz="2400" b="1" dirty="0" smtClean="0">
                          <a:solidFill>
                            <a:schemeClr val="tx1"/>
                          </a:solidFill>
                        </a:rPr>
                        <a:t> </a:t>
                      </a:r>
                      <a:r>
                        <a:rPr lang="en-IE" sz="2400" b="1" dirty="0" err="1" smtClean="0">
                          <a:solidFill>
                            <a:schemeClr val="tx1"/>
                          </a:solidFill>
                        </a:rPr>
                        <a:t>alla</a:t>
                      </a:r>
                      <a:r>
                        <a:rPr lang="en-IE" sz="2400" b="1" dirty="0" smtClean="0">
                          <a:solidFill>
                            <a:schemeClr val="tx1"/>
                          </a:solidFill>
                        </a:rPr>
                        <a:t> </a:t>
                      </a:r>
                      <a:r>
                        <a:rPr lang="en-IE" sz="2400" b="1" dirty="0" err="1" smtClean="0">
                          <a:solidFill>
                            <a:schemeClr val="tx1"/>
                          </a:solidFill>
                        </a:rPr>
                        <a:t>lettura</a:t>
                      </a:r>
                      <a:r>
                        <a:rPr lang="en-IE" sz="2400" b="1" dirty="0" smtClean="0">
                          <a:solidFill>
                            <a:schemeClr val="tx1"/>
                          </a:solidFill>
                        </a:rPr>
                        <a:t> e </a:t>
                      </a:r>
                      <a:r>
                        <a:rPr lang="en-IE" sz="2400" b="1" dirty="0" err="1" smtClean="0">
                          <a:solidFill>
                            <a:schemeClr val="tx1"/>
                          </a:solidFill>
                        </a:rPr>
                        <a:t>all’ascolto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kern="1200" dirty="0" err="1" smtClean="0">
                          <a:solidFill>
                            <a:schemeClr val="dk1"/>
                          </a:solidFill>
                          <a:latin typeface="+mn-lt"/>
                          <a:ea typeface="+mn-ea"/>
                          <a:cs typeface="+mn-cs"/>
                        </a:rPr>
                        <a:t>minuti</a:t>
                      </a:r>
                      <a:r>
                        <a:rPr lang="en-IE" sz="2400" b="1" kern="1200" dirty="0" smtClean="0">
                          <a:solidFill>
                            <a:schemeClr val="dk1"/>
                          </a:solidFill>
                          <a:latin typeface="+mn-lt"/>
                          <a:ea typeface="+mn-ea"/>
                          <a:cs typeface="+mn-cs"/>
                        </a:rPr>
                        <a:t> </a:t>
                      </a:r>
                      <a:r>
                        <a:rPr lang="en-IE" sz="2400" b="1" dirty="0" smtClean="0"/>
                        <a:t>(</a:t>
                      </a:r>
                      <a:r>
                        <a:rPr lang="en-IE" sz="2400" b="1" dirty="0" err="1" smtClean="0"/>
                        <a:t>escluso</a:t>
                      </a:r>
                      <a:r>
                        <a:rPr lang="en-IE" sz="2400" b="1" baseline="0" dirty="0" smtClean="0"/>
                        <a:t> </a:t>
                      </a:r>
                      <a:r>
                        <a:rPr lang="en-IE" sz="2400" b="1" baseline="0" dirty="0" err="1" smtClean="0"/>
                        <a:t>l’approfondimento</a:t>
                      </a:r>
                      <a:r>
                        <a:rPr lang="en-IE" sz="2400" b="1" baseline="0" dirty="0" smtClean="0"/>
                        <a:t> </a:t>
                      </a:r>
                      <a:r>
                        <a:rPr lang="en-IE" sz="2400" b="1" baseline="0" dirty="0" err="1" smtClean="0"/>
                        <a:t>dei</a:t>
                      </a:r>
                      <a:r>
                        <a:rPr lang="en-IE" sz="2400" b="1" baseline="0" dirty="0" smtClean="0"/>
                        <a:t> links </a:t>
                      </a:r>
                      <a:r>
                        <a:rPr lang="en-IE" sz="2400" b="1" baseline="0" dirty="0" err="1" smtClean="0"/>
                        <a:t>contenuti</a:t>
                      </a:r>
                      <a:r>
                        <a:rPr lang="en-IE" sz="2400" b="1" baseline="0" dirty="0" smtClean="0"/>
                        <a:t> </a:t>
                      </a:r>
                      <a:r>
                        <a:rPr lang="en-IE" sz="2400" b="1" baseline="0" dirty="0" err="1" smtClean="0"/>
                        <a:t>all’interno</a:t>
                      </a:r>
                      <a:r>
                        <a:rPr lang="en-IE" sz="2400" b="1" baseline="0" dirty="0" smtClean="0"/>
                        <a:t> </a:t>
                      </a:r>
                      <a:r>
                        <a:rPr lang="en-IE" sz="2400" b="1" baseline="0" dirty="0" err="1" smtClean="0"/>
                        <a:t>delle</a:t>
                      </a:r>
                      <a:r>
                        <a:rPr lang="en-IE" sz="2400" b="1" baseline="0" dirty="0" smtClean="0"/>
                        <a:t> slides</a:t>
                      </a:r>
                      <a:r>
                        <a:rPr lang="en-IE" sz="2400" b="1" dirty="0" smtClean="0"/>
                        <a:t>)</a:t>
                      </a:r>
                      <a:endParaRPr lang="en-IE" sz="2400" b="1" dirty="0"/>
                    </a:p>
                  </a:txBody>
                  <a:tcPr>
                    <a:solidFill>
                      <a:schemeClr val="bg1">
                        <a:lumMod val="75000"/>
                      </a:schemeClr>
                    </a:solidFill>
                  </a:tcPr>
                </a:tc>
                <a:extLst>
                  <a:ext uri="{0D108BD9-81ED-4DB2-BD59-A6C34878D82A}"/>
                </a:extLst>
              </a:tr>
              <a:tr h="1370592">
                <a:tc>
                  <a:txBody>
                    <a:bodyPr/>
                    <a:lstStyle/>
                    <a:p>
                      <a:pPr algn="ctr"/>
                      <a:r>
                        <a:rPr lang="en-IE" sz="2400" b="1" dirty="0" err="1" smtClean="0">
                          <a:solidFill>
                            <a:schemeClr val="tx1"/>
                          </a:solidFill>
                        </a:rPr>
                        <a:t>Qual</a:t>
                      </a:r>
                      <a:r>
                        <a:rPr lang="en-IE" sz="2400" b="1" baseline="0" dirty="0" smtClean="0">
                          <a:solidFill>
                            <a:schemeClr val="tx1"/>
                          </a:solidFill>
                        </a:rPr>
                        <a:t> è </a:t>
                      </a:r>
                      <a:r>
                        <a:rPr lang="en-IE" sz="2400" b="1" baseline="0" dirty="0" err="1" smtClean="0">
                          <a:solidFill>
                            <a:schemeClr val="tx1"/>
                          </a:solidFill>
                        </a:rPr>
                        <a:t>il</a:t>
                      </a:r>
                      <a:r>
                        <a:rPr lang="en-IE" sz="2400" b="1" baseline="0" dirty="0" smtClean="0">
                          <a:solidFill>
                            <a:schemeClr val="tx1"/>
                          </a:solidFill>
                        </a:rPr>
                        <a:t> </a:t>
                      </a:r>
                      <a:r>
                        <a:rPr lang="en-IE" sz="2400" b="1" baseline="0" dirty="0" err="1" smtClean="0">
                          <a:solidFill>
                            <a:schemeClr val="tx1"/>
                          </a:solidFill>
                        </a:rPr>
                        <a:t>beneficio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Vedi</a:t>
                      </a:r>
                      <a:r>
                        <a:rPr lang="en-IE" sz="2400" b="1" dirty="0" smtClean="0">
                          <a:solidFill>
                            <a:schemeClr val="tx1"/>
                          </a:solidFill>
                        </a:rPr>
                        <a:t> </a:t>
                      </a:r>
                      <a:r>
                        <a:rPr lang="en-IE" sz="2400" b="1" dirty="0" err="1" smtClean="0">
                          <a:solidFill>
                            <a:schemeClr val="tx1"/>
                          </a:solidFill>
                        </a:rPr>
                        <a:t>obiettivi</a:t>
                      </a:r>
                      <a:r>
                        <a:rPr lang="en-IE" sz="2400" b="1" dirty="0" smtClean="0">
                          <a:solidFill>
                            <a:schemeClr val="tx1"/>
                          </a:solidFill>
                        </a:rPr>
                        <a:t> e </a:t>
                      </a:r>
                      <a:r>
                        <a:rPr lang="en-IE" sz="2400" b="1" dirty="0" err="1" smtClean="0">
                          <a:solidFill>
                            <a:schemeClr val="tx1"/>
                          </a:solidFill>
                        </a:rPr>
                        <a:t>risultati</a:t>
                      </a:r>
                      <a:r>
                        <a:rPr lang="en-IE" sz="2400" b="1" dirty="0" smtClean="0">
                          <a:solidFill>
                            <a:schemeClr val="tx1"/>
                          </a:solidFill>
                        </a:rPr>
                        <a:t> di </a:t>
                      </a:r>
                      <a:r>
                        <a:rPr lang="en-IE" sz="2400" b="1" dirty="0" err="1" smtClean="0">
                          <a:solidFill>
                            <a:schemeClr val="tx1"/>
                          </a:solidFill>
                        </a:rPr>
                        <a:t>apprendimento</a:t>
                      </a:r>
                      <a:r>
                        <a:rPr lang="en-IE" sz="2400" b="1" dirty="0" smtClean="0">
                          <a:solidFill>
                            <a:schemeClr val="tx1"/>
                          </a:solidFill>
                        </a:rPr>
                        <a:t> </a:t>
                      </a:r>
                      <a:r>
                        <a:rPr lang="en-IE" sz="2400" b="1" dirty="0" err="1" smtClean="0">
                          <a:solidFill>
                            <a:schemeClr val="tx1"/>
                          </a:solidFill>
                        </a:rPr>
                        <a:t>attesi</a:t>
                      </a:r>
                      <a:r>
                        <a:rPr lang="en-IE" sz="2400" b="1" dirty="0" smtClean="0">
                          <a:solidFill>
                            <a:schemeClr val="tx1"/>
                          </a:solidFill>
                        </a:rPr>
                        <a:t> </a:t>
                      </a:r>
                      <a:r>
                        <a:rPr lang="en-IE" sz="2400" b="1" dirty="0" err="1" smtClean="0">
                          <a:solidFill>
                            <a:schemeClr val="tx1"/>
                          </a:solidFill>
                        </a:rPr>
                        <a:t>nelle</a:t>
                      </a:r>
                      <a:r>
                        <a:rPr lang="en-IE" sz="2400" b="1" dirty="0" smtClean="0">
                          <a:solidFill>
                            <a:schemeClr val="tx1"/>
                          </a:solidFill>
                        </a:rPr>
                        <a:t> slides successive</a:t>
                      </a:r>
                      <a:endParaRPr lang="en-IE" sz="2400" dirty="0">
                        <a:solidFill>
                          <a:schemeClr val="tx1"/>
                        </a:solidFill>
                      </a:endParaRPr>
                    </a:p>
                  </a:txBody>
                  <a:tcPr>
                    <a:solidFill>
                      <a:schemeClr val="bg1">
                        <a:lumMod val="75000"/>
                      </a:schemeClr>
                    </a:solidFill>
                  </a:tcPr>
                </a:tc>
                <a:extLst>
                  <a:ext uri="{0D108BD9-81ED-4DB2-BD59-A6C34878D82A}"/>
                </a:extLst>
              </a:tr>
            </a:tbl>
          </a:graphicData>
        </a:graphic>
      </p:graphicFrame>
      <p:sp>
        <p:nvSpPr>
          <p:cNvPr id="5137" name="Slide Number Placeholder 7"/>
          <p:cNvSpPr>
            <a:spLocks noGrp="1"/>
          </p:cNvSpPr>
          <p:nvPr>
            <p:ph type="sldNum" sz="quarter" idx="10"/>
          </p:nvPr>
        </p:nvSpPr>
        <p:spPr>
          <a:noFill/>
          <a:ln>
            <a:miter lim="800000"/>
            <a:headEnd/>
            <a:tailEnd/>
          </a:ln>
        </p:spPr>
        <p:txBody>
          <a:bodyPr/>
          <a:lstStyle/>
          <a:p>
            <a:pPr fontAlgn="base">
              <a:spcBef>
                <a:spcPct val="0"/>
              </a:spcBef>
              <a:spcAft>
                <a:spcPct val="0"/>
              </a:spcAft>
            </a:pPr>
            <a:fld id="{8C3ED304-7BCA-4265-A79C-80D606D41BBA}" type="slidenum">
              <a:rPr lang="es-ES" altLang="es-ES"/>
              <a:pPr fontAlgn="base">
                <a:spcBef>
                  <a:spcPct val="0"/>
                </a:spcBef>
                <a:spcAft>
                  <a:spcPct val="0"/>
                </a:spcAft>
              </a:pPr>
              <a:t>2</a:t>
            </a:fld>
            <a:endParaRPr lang="es-ES" altLang="es-ES"/>
          </a:p>
        </p:txBody>
      </p:sp>
      <p:sp>
        <p:nvSpPr>
          <p:cNvPr id="5138" name="6 - Ορθογώνιο"/>
          <p:cNvSpPr>
            <a:spLocks noChangeArrowheads="1"/>
          </p:cNvSpPr>
          <p:nvPr/>
        </p:nvSpPr>
        <p:spPr bwMode="auto">
          <a:xfrm>
            <a:off x="766763" y="1562100"/>
            <a:ext cx="2646362" cy="584200"/>
          </a:xfrm>
          <a:prstGeom prst="rect">
            <a:avLst/>
          </a:prstGeom>
          <a:noFill/>
          <a:ln w="9525">
            <a:noFill/>
            <a:miter lim="800000"/>
            <a:headEnd/>
            <a:tailEnd/>
          </a:ln>
        </p:spPr>
        <p:txBody>
          <a:bodyPr>
            <a:spAutoFit/>
          </a:bodyPr>
          <a:lstStyle/>
          <a:p>
            <a:r>
              <a:rPr lang="en-IE" sz="3200" b="1" dirty="0" err="1" smtClean="0">
                <a:solidFill>
                  <a:srgbClr val="990000"/>
                </a:solidFill>
                <a:latin typeface="Century Gothic" pitchFamily="34" charset="0"/>
              </a:rPr>
              <a:t>Panoramica</a:t>
            </a:r>
            <a:endParaRPr lang="el-GR" sz="3200" dirty="0">
              <a:solidFill>
                <a:srgbClr val="990000"/>
              </a:solidFill>
              <a:latin typeface="Century Gothic" pitchFamily="34" charset="0"/>
            </a:endParaRPr>
          </a:p>
        </p:txBody>
      </p:sp>
      <p:sp>
        <p:nvSpPr>
          <p:cNvPr id="7" name="Title 1"/>
          <p:cNvSpPr>
            <a:spLocks noGrp="1"/>
          </p:cNvSpPr>
          <p:nvPr>
            <p:ph type="title"/>
          </p:nvPr>
        </p:nvSpPr>
        <p:spPr>
          <a:xfrm>
            <a:off x="1041400" y="0"/>
            <a:ext cx="10972800" cy="1143000"/>
          </a:xfrm>
        </p:spPr>
        <p:txBody>
          <a:bodyPr/>
          <a:lstStyle/>
          <a:p>
            <a:pPr algn="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UE</a:t>
            </a:r>
            <a:endParaRPr lang="en-IE" sz="3200" b="1" dirty="0" smtClean="0">
              <a:solidFill>
                <a:srgbClr val="0B0AFD"/>
              </a:solidFill>
            </a:endParaRPr>
          </a:p>
        </p:txBody>
      </p:sp>
    </p:spTree>
    <p:custDataLst>
      <p:tags r:id="rId1"/>
    </p:custDataLst>
  </p:cSld>
  <p:clrMapOvr>
    <a:masterClrMapping/>
  </p:clrMapOvr>
  <p:transition spd="med" advTm="62673">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1195388" y="2085975"/>
            <a:ext cx="8940800" cy="3819525"/>
          </a:xfrm>
        </p:spPr>
        <p:txBody>
          <a:bodyPr/>
          <a:lstStyle/>
          <a:p>
            <a:pPr algn="ctr">
              <a:buNone/>
            </a:pPr>
            <a:endParaRPr lang="en-IE" sz="2800" b="1" dirty="0" smtClean="0"/>
          </a:p>
          <a:p>
            <a:pPr algn="ctr">
              <a:buNone/>
            </a:pPr>
            <a:r>
              <a:rPr lang="en-IE" sz="2800" b="1" dirty="0" err="1" smtClean="0"/>
              <a:t>L’obiettivo</a:t>
            </a:r>
            <a:r>
              <a:rPr lang="en-IE" sz="2800" b="1" dirty="0" smtClean="0"/>
              <a:t> di </a:t>
            </a:r>
            <a:r>
              <a:rPr lang="en-IE" sz="2800" b="1" dirty="0" err="1" smtClean="0"/>
              <a:t>questa</a:t>
            </a:r>
            <a:r>
              <a:rPr lang="en-IE" sz="2800" b="1" dirty="0" smtClean="0"/>
              <a:t> </a:t>
            </a:r>
            <a:r>
              <a:rPr lang="en-IE" sz="2800" b="1" dirty="0" err="1" smtClean="0"/>
              <a:t>unità</a:t>
            </a:r>
            <a:r>
              <a:rPr lang="en-IE" sz="2800" b="1" dirty="0" smtClean="0"/>
              <a:t> è </a:t>
            </a:r>
            <a:r>
              <a:rPr lang="en-IE" sz="2800" b="1" dirty="0" err="1" smtClean="0"/>
              <a:t>illustrare</a:t>
            </a:r>
            <a:r>
              <a:rPr lang="en-IE" sz="2800" b="1" dirty="0" smtClean="0"/>
              <a:t> </a:t>
            </a:r>
            <a:r>
              <a:rPr lang="en-IE" sz="2800" b="1" dirty="0" err="1" smtClean="0"/>
              <a:t>il</a:t>
            </a:r>
            <a:r>
              <a:rPr lang="en-IE" sz="2800" b="1" dirty="0" smtClean="0"/>
              <a:t> </a:t>
            </a:r>
            <a:r>
              <a:rPr lang="en-IE" sz="2800" b="1" dirty="0" err="1" smtClean="0"/>
              <a:t>più</a:t>
            </a:r>
            <a:r>
              <a:rPr lang="en-IE" sz="2800" b="1" dirty="0" smtClean="0"/>
              <a:t> </a:t>
            </a:r>
            <a:r>
              <a:rPr lang="en-IE" sz="2800" b="1" dirty="0" err="1" smtClean="0"/>
              <a:t>possiible</a:t>
            </a:r>
            <a:r>
              <a:rPr lang="en-IE" sz="2800" b="1" dirty="0" smtClean="0"/>
              <a:t> le </a:t>
            </a:r>
            <a:r>
              <a:rPr lang="en-IE" sz="2800" b="1" dirty="0" err="1" smtClean="0"/>
              <a:t>caratteristiche</a:t>
            </a:r>
            <a:r>
              <a:rPr lang="en-IE" sz="2800" b="1" dirty="0" smtClean="0"/>
              <a:t> </a:t>
            </a:r>
            <a:r>
              <a:rPr lang="en-IE" sz="2800" b="1" dirty="0" err="1" smtClean="0"/>
              <a:t>chiave</a:t>
            </a:r>
            <a:r>
              <a:rPr lang="en-IE" sz="2800" b="1" dirty="0" smtClean="0"/>
              <a:t> </a:t>
            </a:r>
            <a:r>
              <a:rPr lang="en-IE" sz="2800" b="1" dirty="0" err="1" smtClean="0"/>
              <a:t>dei</a:t>
            </a:r>
            <a:r>
              <a:rPr lang="en-IE" sz="2800" b="1" dirty="0" smtClean="0"/>
              <a:t> </a:t>
            </a:r>
            <a:r>
              <a:rPr lang="en-IE" sz="2800" b="1" dirty="0" err="1" smtClean="0"/>
              <a:t>principali</a:t>
            </a:r>
            <a:r>
              <a:rPr lang="en-IE" sz="2800" b="1" dirty="0" smtClean="0"/>
              <a:t> </a:t>
            </a:r>
            <a:r>
              <a:rPr lang="en-IE" sz="2800" b="1" dirty="0" err="1" smtClean="0"/>
              <a:t>strumenti</a:t>
            </a:r>
            <a:r>
              <a:rPr lang="en-IE" sz="2800" b="1" dirty="0" smtClean="0"/>
              <a:t> </a:t>
            </a:r>
            <a:r>
              <a:rPr lang="en-IE" sz="2800" b="1" dirty="0" err="1" smtClean="0"/>
              <a:t>finanziari</a:t>
            </a:r>
            <a:r>
              <a:rPr lang="en-IE" sz="2800" b="1" dirty="0" smtClean="0"/>
              <a:t> </a:t>
            </a:r>
            <a:r>
              <a:rPr lang="en-IE" sz="2800" b="1" dirty="0" err="1" smtClean="0"/>
              <a:t>dell’UE</a:t>
            </a:r>
            <a:endParaRPr lang="en-IE" dirty="0" smtClean="0"/>
          </a:p>
        </p:txBody>
      </p:sp>
      <p:sp>
        <p:nvSpPr>
          <p:cNvPr id="6147" name="Slide Number Placeholder 3"/>
          <p:cNvSpPr>
            <a:spLocks noGrp="1"/>
          </p:cNvSpPr>
          <p:nvPr>
            <p:ph type="sldNum" sz="quarter" idx="10"/>
          </p:nvPr>
        </p:nvSpPr>
        <p:spPr>
          <a:noFill/>
          <a:ln>
            <a:miter lim="800000"/>
            <a:headEnd/>
            <a:tailEnd/>
          </a:ln>
        </p:spPr>
        <p:txBody>
          <a:bodyPr/>
          <a:lstStyle/>
          <a:p>
            <a:pPr fontAlgn="base">
              <a:spcBef>
                <a:spcPct val="0"/>
              </a:spcBef>
              <a:spcAft>
                <a:spcPct val="0"/>
              </a:spcAft>
            </a:pPr>
            <a:fld id="{8E8A3127-E89D-4F84-983B-7058D1E81A1C}" type="slidenum">
              <a:rPr lang="es-ES" altLang="es-ES">
                <a:solidFill>
                  <a:srgbClr val="000000"/>
                </a:solidFill>
              </a:rPr>
              <a:pPr fontAlgn="base">
                <a:spcBef>
                  <a:spcPct val="0"/>
                </a:spcBef>
                <a:spcAft>
                  <a:spcPct val="0"/>
                </a:spcAft>
              </a:pPr>
              <a:t>3</a:t>
            </a:fld>
            <a:endParaRPr lang="es-ES" altLang="es-ES">
              <a:solidFill>
                <a:srgbClr val="000000"/>
              </a:solidFill>
            </a:endParaRPr>
          </a:p>
        </p:txBody>
      </p:sp>
      <p:sp>
        <p:nvSpPr>
          <p:cNvPr id="6148" name="4 - Ορθογώνιο"/>
          <p:cNvSpPr>
            <a:spLocks noChangeArrowheads="1"/>
          </p:cNvSpPr>
          <p:nvPr/>
        </p:nvSpPr>
        <p:spPr bwMode="auto">
          <a:xfrm>
            <a:off x="569913" y="1354138"/>
            <a:ext cx="4334596" cy="584775"/>
          </a:xfrm>
          <a:prstGeom prst="rect">
            <a:avLst/>
          </a:prstGeom>
          <a:noFill/>
          <a:ln w="9525">
            <a:noFill/>
            <a:miter lim="800000"/>
            <a:headEnd/>
            <a:tailEnd/>
          </a:ln>
        </p:spPr>
        <p:txBody>
          <a:bodyPr wrap="square">
            <a:spAutoFit/>
          </a:bodyPr>
          <a:lstStyle/>
          <a:p>
            <a:r>
              <a:rPr lang="en-IE" sz="3200" b="1" dirty="0" err="1" smtClean="0">
                <a:solidFill>
                  <a:srgbClr val="990000"/>
                </a:solidFill>
                <a:latin typeface="Century Gothic" pitchFamily="34" charset="0"/>
              </a:rPr>
              <a:t>Obiettivo</a:t>
            </a:r>
            <a:r>
              <a:rPr lang="en-IE" sz="3200" b="1" dirty="0" smtClean="0">
                <a:solidFill>
                  <a:srgbClr val="990000"/>
                </a:solidFill>
                <a:latin typeface="Century Gothic" pitchFamily="34" charset="0"/>
              </a:rPr>
              <a:t> </a:t>
            </a:r>
            <a:r>
              <a:rPr lang="en-IE" sz="3200" b="1" dirty="0" err="1" smtClean="0">
                <a:solidFill>
                  <a:srgbClr val="990000"/>
                </a:solidFill>
                <a:latin typeface="Century Gothic" pitchFamily="34" charset="0"/>
              </a:rPr>
              <a:t>dell’Unità</a:t>
            </a:r>
            <a:r>
              <a:rPr lang="en-IE" sz="3200" b="1" dirty="0" smtClean="0">
                <a:solidFill>
                  <a:srgbClr val="990000"/>
                </a:solidFill>
                <a:latin typeface="Century Gothic" pitchFamily="34" charset="0"/>
              </a:rPr>
              <a:t>  </a:t>
            </a:r>
            <a:endParaRPr lang="el-GR" sz="3200" b="1" dirty="0">
              <a:solidFill>
                <a:srgbClr val="990000"/>
              </a:solidFill>
              <a:latin typeface="Century Gothic" pitchFamily="34" charset="0"/>
            </a:endParaRPr>
          </a:p>
        </p:txBody>
      </p:sp>
      <p:sp>
        <p:nvSpPr>
          <p:cNvPr id="6149" name="Title 1"/>
          <p:cNvSpPr>
            <a:spLocks noGrp="1"/>
          </p:cNvSpPr>
          <p:nvPr>
            <p:ph type="title"/>
          </p:nvPr>
        </p:nvSpPr>
        <p:spPr/>
        <p:txBody>
          <a:bodyPr/>
          <a:lstStyle/>
          <a:p>
            <a:pPr algn="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a:t>
            </a:r>
            <a:r>
              <a:rPr lang="en-IE" sz="3200" b="1" dirty="0" smtClean="0">
                <a:solidFill>
                  <a:srgbClr val="0B0AFD"/>
                </a:solidFill>
              </a:rPr>
              <a:t>UE</a:t>
            </a:r>
            <a:endParaRPr lang="en-IE" sz="3200" b="1" dirty="0" smtClean="0">
              <a:solidFill>
                <a:srgbClr val="0B0AFD"/>
              </a:solidFill>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750"/>
            <a:ext cx="11582400" cy="4094163"/>
          </a:xfrm>
        </p:spPr>
        <p:txBody>
          <a:bodyPr>
            <a:noAutofit/>
          </a:bodyPr>
          <a:lstStyle/>
          <a:p>
            <a:pPr marL="0" indent="0">
              <a:lnSpc>
                <a:spcPct val="150000"/>
              </a:lnSpc>
              <a:buFontTx/>
              <a:buNone/>
              <a:defRPr/>
            </a:pPr>
            <a:r>
              <a:rPr lang="en-IE" sz="2800" b="1" dirty="0" err="1" smtClean="0"/>
              <a:t>Alla</a:t>
            </a:r>
            <a:r>
              <a:rPr lang="en-IE" sz="2800" b="1" dirty="0" smtClean="0"/>
              <a:t> fine </a:t>
            </a:r>
            <a:r>
              <a:rPr lang="en-IE" sz="2800" b="1" dirty="0" err="1" smtClean="0"/>
              <a:t>dell’unità</a:t>
            </a:r>
            <a:r>
              <a:rPr lang="en-IE" sz="2800" b="1" dirty="0" smtClean="0"/>
              <a:t> </a:t>
            </a:r>
            <a:r>
              <a:rPr lang="en-IE" sz="2800" b="1" u="sng" dirty="0" err="1" smtClean="0">
                <a:solidFill>
                  <a:srgbClr val="003366"/>
                </a:solidFill>
              </a:rPr>
              <a:t>sarai</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a:t>
            </a:r>
            <a:endParaRPr lang="en-IE" sz="2800" b="1" u="sng" dirty="0" smtClean="0">
              <a:solidFill>
                <a:srgbClr val="003366"/>
              </a:solidFill>
            </a:endParaRPr>
          </a:p>
          <a:p>
            <a:pPr marL="514350" indent="-514350">
              <a:lnSpc>
                <a:spcPct val="150000"/>
              </a:lnSpc>
              <a:buFont typeface="+mj-lt"/>
              <a:buAutoNum type="arabicPeriod"/>
              <a:defRPr/>
            </a:pPr>
            <a:r>
              <a:rPr lang="en-US" sz="2800" b="1" dirty="0" err="1" smtClean="0"/>
              <a:t>Comprendere</a:t>
            </a:r>
            <a:r>
              <a:rPr lang="en-US" sz="2800" b="1" dirty="0" smtClean="0"/>
              <a:t> I </a:t>
            </a:r>
            <a:r>
              <a:rPr lang="en-US" sz="2800" b="1" dirty="0" err="1" smtClean="0"/>
              <a:t>meccanismi</a:t>
            </a:r>
            <a:r>
              <a:rPr lang="en-US" sz="2800" b="1" dirty="0" smtClean="0"/>
              <a:t> di </a:t>
            </a:r>
            <a:r>
              <a:rPr lang="en-US" sz="2800" b="1" dirty="0" err="1" smtClean="0"/>
              <a:t>finanziamento</a:t>
            </a:r>
            <a:r>
              <a:rPr lang="en-US" sz="2800" b="1" dirty="0" smtClean="0"/>
              <a:t> </a:t>
            </a:r>
            <a:r>
              <a:rPr lang="en-US" sz="2800" b="1" dirty="0" err="1" smtClean="0"/>
              <a:t>dell’UE</a:t>
            </a:r>
            <a:r>
              <a:rPr lang="en-US" sz="2800" b="1" dirty="0" smtClean="0"/>
              <a:t> per le </a:t>
            </a:r>
            <a:r>
              <a:rPr lang="en-US" sz="2800" b="1" dirty="0" err="1" smtClean="0"/>
              <a:t>microimprese</a:t>
            </a:r>
            <a:endParaRPr lang="en-US" sz="2800" b="1" dirty="0" smtClean="0"/>
          </a:p>
          <a:p>
            <a:pPr marL="514350" indent="-514350">
              <a:lnSpc>
                <a:spcPct val="150000"/>
              </a:lnSpc>
              <a:buFont typeface="+mj-lt"/>
              <a:buAutoNum type="arabicPeriod"/>
              <a:defRPr/>
            </a:pPr>
            <a:r>
              <a:rPr lang="en-US" sz="2800" b="1" dirty="0" err="1" smtClean="0"/>
              <a:t>Scegliere</a:t>
            </a:r>
            <a:r>
              <a:rPr lang="en-US" sz="2800" b="1" dirty="0" smtClean="0"/>
              <a:t> </a:t>
            </a:r>
            <a:r>
              <a:rPr lang="en-US" sz="2800" b="1" dirty="0" err="1" smtClean="0"/>
              <a:t>il</a:t>
            </a:r>
            <a:r>
              <a:rPr lang="en-US" sz="2800" b="1" dirty="0" smtClean="0"/>
              <a:t> </a:t>
            </a:r>
            <a:r>
              <a:rPr lang="en-US" sz="2800" b="1" dirty="0" err="1" smtClean="0"/>
              <a:t>giusto</a:t>
            </a:r>
            <a:r>
              <a:rPr lang="en-US" sz="2800" b="1" dirty="0" smtClean="0"/>
              <a:t> </a:t>
            </a:r>
            <a:r>
              <a:rPr lang="en-US" sz="2800" b="1" dirty="0" err="1" smtClean="0"/>
              <a:t>strumento</a:t>
            </a:r>
            <a:r>
              <a:rPr lang="en-US" sz="2800" b="1" dirty="0" smtClean="0"/>
              <a:t> di </a:t>
            </a:r>
            <a:r>
              <a:rPr lang="en-US" sz="2800" b="1" dirty="0" err="1" smtClean="0"/>
              <a:t>finanziamento</a:t>
            </a:r>
            <a:r>
              <a:rPr lang="en-US" sz="2800" b="1" dirty="0" smtClean="0"/>
              <a:t> per la </a:t>
            </a:r>
            <a:r>
              <a:rPr lang="en-US" sz="2800" b="1" dirty="0" err="1" smtClean="0"/>
              <a:t>tua</a:t>
            </a:r>
            <a:r>
              <a:rPr lang="en-US" sz="2800" b="1" dirty="0" smtClean="0"/>
              <a:t> </a:t>
            </a:r>
            <a:r>
              <a:rPr lang="en-US" sz="2800" b="1" dirty="0" err="1" smtClean="0"/>
              <a:t>impresa</a:t>
            </a:r>
            <a:endParaRPr lang="en-IE" sz="2800" b="1" dirty="0"/>
          </a:p>
          <a:p>
            <a:pPr marL="0" indent="0">
              <a:lnSpc>
                <a:spcPct val="150000"/>
              </a:lnSpc>
              <a:buFontTx/>
              <a:buNone/>
              <a:defRPr/>
            </a:pPr>
            <a:endParaRPr lang="en-US" sz="2800" b="1" dirty="0"/>
          </a:p>
        </p:txBody>
      </p:sp>
      <p:sp>
        <p:nvSpPr>
          <p:cNvPr id="7171" name="Slide Number Placeholder 3"/>
          <p:cNvSpPr>
            <a:spLocks noGrp="1"/>
          </p:cNvSpPr>
          <p:nvPr>
            <p:ph type="sldNum" sz="quarter" idx="10"/>
          </p:nvPr>
        </p:nvSpPr>
        <p:spPr>
          <a:noFill/>
          <a:ln>
            <a:miter lim="800000"/>
            <a:headEnd/>
            <a:tailEnd/>
          </a:ln>
        </p:spPr>
        <p:txBody>
          <a:bodyPr/>
          <a:lstStyle/>
          <a:p>
            <a:pPr fontAlgn="base">
              <a:spcBef>
                <a:spcPct val="0"/>
              </a:spcBef>
              <a:spcAft>
                <a:spcPct val="0"/>
              </a:spcAft>
            </a:pPr>
            <a:fld id="{BED9B48C-65FA-4A8B-94FD-8DAFDFBD8833}" type="slidenum">
              <a:rPr lang="es-ES" altLang="es-ES"/>
              <a:pPr fontAlgn="base">
                <a:spcBef>
                  <a:spcPct val="0"/>
                </a:spcBef>
                <a:spcAft>
                  <a:spcPct val="0"/>
                </a:spcAft>
              </a:pPr>
              <a:t>4</a:t>
            </a:fld>
            <a:endParaRPr lang="es-ES" altLang="es-ES"/>
          </a:p>
        </p:txBody>
      </p:sp>
      <p:sp>
        <p:nvSpPr>
          <p:cNvPr id="7172" name="4 - Ορθογώνιο"/>
          <p:cNvSpPr>
            <a:spLocks noChangeArrowheads="1"/>
          </p:cNvSpPr>
          <p:nvPr/>
        </p:nvSpPr>
        <p:spPr bwMode="auto">
          <a:xfrm>
            <a:off x="665163" y="1476375"/>
            <a:ext cx="6881812" cy="584775"/>
          </a:xfrm>
          <a:prstGeom prst="rect">
            <a:avLst/>
          </a:prstGeom>
          <a:noFill/>
          <a:ln w="9525">
            <a:noFill/>
            <a:miter lim="800000"/>
            <a:headEnd/>
            <a:tailEnd/>
          </a:ln>
        </p:spPr>
        <p:txBody>
          <a:bodyPr>
            <a:spAutoFit/>
          </a:bodyPr>
          <a:lstStyle/>
          <a:p>
            <a:r>
              <a:rPr lang="es-ES" altLang="es-ES" sz="3200" b="1" dirty="0" smtClean="0">
                <a:solidFill>
                  <a:srgbClr val="990000"/>
                </a:solidFill>
                <a:latin typeface="Century Gothic" pitchFamily="34" charset="0"/>
              </a:rPr>
              <a:t>Risultati di apprendimento attesi </a:t>
            </a:r>
            <a:endParaRPr lang="el-GR" sz="3200" dirty="0">
              <a:solidFill>
                <a:srgbClr val="990000"/>
              </a:solidFill>
              <a:latin typeface="Century Gothic" pitchFamily="34" charset="0"/>
            </a:endParaRPr>
          </a:p>
        </p:txBody>
      </p:sp>
      <p:sp>
        <p:nvSpPr>
          <p:cNvPr id="7" name="Title 1"/>
          <p:cNvSpPr>
            <a:spLocks noGrp="1"/>
          </p:cNvSpPr>
          <p:nvPr>
            <p:ph type="title"/>
          </p:nvPr>
        </p:nvSpPr>
        <p:spPr>
          <a:xfrm>
            <a:off x="1041400" y="0"/>
            <a:ext cx="10972800" cy="1143000"/>
          </a:xfrm>
        </p:spPr>
        <p:txBody>
          <a:bodyPr/>
          <a:lstStyle/>
          <a:p>
            <a:pPr algn="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a:t>
            </a:r>
            <a:r>
              <a:rPr lang="en-IE" sz="3200" b="1" dirty="0" smtClean="0">
                <a:solidFill>
                  <a:srgbClr val="0B0AFD"/>
                </a:solidFill>
              </a:rPr>
              <a:t>UE</a:t>
            </a:r>
            <a:endParaRPr lang="en-IE" sz="3200" b="1" dirty="0" smtClean="0">
              <a:solidFill>
                <a:srgbClr val="0B0AFD"/>
              </a:solidFill>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679" y="1269377"/>
            <a:ext cx="10242187" cy="426308"/>
          </a:xfrm>
        </p:spPr>
        <p:txBody>
          <a:bodyPr/>
          <a:lstStyle/>
          <a:p>
            <a:r>
              <a:rPr lang="en-US" sz="2800" b="1" dirty="0" err="1" smtClean="0">
                <a:solidFill>
                  <a:srgbClr val="C00000"/>
                </a:solidFill>
              </a:rPr>
              <a:t>Principali</a:t>
            </a:r>
            <a:r>
              <a:rPr lang="en-US" sz="2800" b="1" dirty="0" smtClean="0">
                <a:solidFill>
                  <a:srgbClr val="C00000"/>
                </a:solidFill>
              </a:rPr>
              <a:t> </a:t>
            </a:r>
            <a:r>
              <a:rPr lang="en-US" sz="2800" b="1" dirty="0" err="1" smtClean="0">
                <a:solidFill>
                  <a:srgbClr val="C00000"/>
                </a:solidFill>
              </a:rPr>
              <a:t>strumenti</a:t>
            </a:r>
            <a:r>
              <a:rPr lang="en-US" sz="2800" b="1" dirty="0" smtClean="0">
                <a:solidFill>
                  <a:srgbClr val="C00000"/>
                </a:solidFill>
              </a:rPr>
              <a:t> di </a:t>
            </a:r>
            <a:r>
              <a:rPr lang="en-US" sz="2800" b="1" dirty="0" err="1" smtClean="0">
                <a:solidFill>
                  <a:srgbClr val="C00000"/>
                </a:solidFill>
              </a:rPr>
              <a:t>finanziamento</a:t>
            </a:r>
            <a:r>
              <a:rPr lang="en-US" sz="2800" b="1" dirty="0" smtClean="0">
                <a:solidFill>
                  <a:srgbClr val="C00000"/>
                </a:solidFill>
              </a:rPr>
              <a:t> europei per le PMI</a:t>
            </a:r>
            <a:endParaRPr lang="el-GR" sz="2800" b="1" dirty="0">
              <a:solidFill>
                <a:srgbClr val="C00000"/>
              </a:solidFill>
            </a:endParaRPr>
          </a:p>
        </p:txBody>
      </p:sp>
      <p:sp>
        <p:nvSpPr>
          <p:cNvPr id="3" name="2 - Θέση περιεχομένου"/>
          <p:cNvSpPr>
            <a:spLocks noGrp="1"/>
          </p:cNvSpPr>
          <p:nvPr>
            <p:ph idx="1"/>
          </p:nvPr>
        </p:nvSpPr>
        <p:spPr>
          <a:xfrm>
            <a:off x="690055" y="1894152"/>
            <a:ext cx="10972800" cy="4331472"/>
          </a:xfrm>
        </p:spPr>
        <p:txBody>
          <a:bodyPr/>
          <a:lstStyle/>
          <a:p>
            <a:pPr>
              <a:buNone/>
            </a:pPr>
            <a:r>
              <a:rPr lang="en-IE" sz="2800" b="1" dirty="0" smtClean="0"/>
              <a:t>A. </a:t>
            </a:r>
            <a:r>
              <a:rPr lang="en-IE" sz="2800" dirty="0" err="1" smtClean="0"/>
              <a:t>Programma</a:t>
            </a:r>
            <a:r>
              <a:rPr lang="en-IE" sz="2800" b="1" dirty="0" smtClean="0"/>
              <a:t> </a:t>
            </a:r>
            <a:r>
              <a:rPr lang="en-IE" sz="2800" dirty="0" smtClean="0"/>
              <a:t>COSME</a:t>
            </a:r>
            <a:endParaRPr lang="en-IE" sz="2800" dirty="0" smtClean="0"/>
          </a:p>
          <a:p>
            <a:endParaRPr lang="en-IE" sz="2800" dirty="0" smtClean="0"/>
          </a:p>
          <a:p>
            <a:pPr>
              <a:buNone/>
            </a:pPr>
            <a:r>
              <a:rPr lang="en-IE" sz="2800" b="1" dirty="0" smtClean="0"/>
              <a:t>B. </a:t>
            </a:r>
            <a:r>
              <a:rPr lang="en-IE" sz="2800" dirty="0" err="1" smtClean="0"/>
              <a:t>InnovFin</a:t>
            </a:r>
            <a:r>
              <a:rPr lang="en-IE" sz="2800" dirty="0" smtClean="0"/>
              <a:t> – EU Finance for innovators</a:t>
            </a:r>
          </a:p>
          <a:p>
            <a:pPr>
              <a:buNone/>
            </a:pPr>
            <a:endParaRPr lang="en-IE" sz="2800" dirty="0" smtClean="0"/>
          </a:p>
          <a:p>
            <a:pPr>
              <a:buNone/>
            </a:pPr>
            <a:r>
              <a:rPr lang="en-IE" sz="2800" b="1" dirty="0" smtClean="0"/>
              <a:t>C. </a:t>
            </a:r>
            <a:r>
              <a:rPr lang="en-IE" sz="2800" dirty="0" err="1" smtClean="0"/>
              <a:t>Programma</a:t>
            </a:r>
            <a:r>
              <a:rPr lang="en-IE" sz="2800" dirty="0" smtClean="0"/>
              <a:t> </a:t>
            </a:r>
            <a:r>
              <a:rPr lang="en-IE" sz="2800" dirty="0" err="1" smtClean="0"/>
              <a:t>Europa</a:t>
            </a:r>
            <a:r>
              <a:rPr lang="en-IE" sz="2800" dirty="0" smtClean="0"/>
              <a:t> </a:t>
            </a:r>
            <a:r>
              <a:rPr lang="en-IE" sz="2800" dirty="0" err="1" smtClean="0"/>
              <a:t>Creativa</a:t>
            </a:r>
            <a:endParaRPr lang="en-IE" sz="2800" dirty="0" smtClean="0"/>
          </a:p>
          <a:p>
            <a:endParaRPr lang="en-IE" sz="2800" dirty="0" smtClean="0"/>
          </a:p>
          <a:p>
            <a:pPr>
              <a:buNone/>
            </a:pPr>
            <a:r>
              <a:rPr lang="en-IE" sz="2800" b="1" dirty="0" smtClean="0"/>
              <a:t>D. </a:t>
            </a:r>
            <a:r>
              <a:rPr lang="en-IE" sz="2800" dirty="0" err="1" smtClean="0"/>
              <a:t>Programma</a:t>
            </a:r>
            <a:r>
              <a:rPr lang="en-IE" sz="2800" dirty="0" smtClean="0"/>
              <a:t> </a:t>
            </a:r>
            <a:r>
              <a:rPr lang="en-IE" sz="2800" dirty="0" err="1" smtClean="0"/>
              <a:t>dell’UE</a:t>
            </a:r>
            <a:r>
              <a:rPr lang="en-IE" sz="2800" dirty="0" smtClean="0"/>
              <a:t> per </a:t>
            </a:r>
            <a:r>
              <a:rPr lang="en-IE" sz="2800" dirty="0" err="1" smtClean="0"/>
              <a:t>l’Occuopazione</a:t>
            </a:r>
            <a:r>
              <a:rPr lang="en-IE" sz="2800" dirty="0" smtClean="0"/>
              <a:t> e </a:t>
            </a:r>
            <a:r>
              <a:rPr lang="en-IE" sz="2800" dirty="0" err="1" smtClean="0"/>
              <a:t>l’Innovazione</a:t>
            </a:r>
            <a:endParaRPr lang="en-IE" sz="2800" dirty="0" smtClean="0"/>
          </a:p>
          <a:p>
            <a:pPr>
              <a:buNone/>
            </a:pPr>
            <a:r>
              <a:rPr lang="en-IE" sz="2800" dirty="0" smtClean="0"/>
              <a:t> </a:t>
            </a:r>
            <a:r>
              <a:rPr lang="en-IE" sz="2800" dirty="0" smtClean="0"/>
              <a:t>   </a:t>
            </a:r>
            <a:r>
              <a:rPr lang="en-IE" sz="2800" dirty="0" err="1" smtClean="0"/>
              <a:t>S</a:t>
            </a:r>
            <a:r>
              <a:rPr lang="en-IE" sz="2800" dirty="0" err="1" smtClean="0"/>
              <a:t>ociale</a:t>
            </a:r>
            <a:r>
              <a:rPr lang="en-IE" sz="2800" dirty="0" smtClean="0"/>
              <a:t> </a:t>
            </a:r>
            <a:endParaRPr lang="en-IE" sz="2800" dirty="0" smtClean="0"/>
          </a:p>
          <a:p>
            <a:endParaRPr lang="en-IE" sz="2800" dirty="0" smtClean="0"/>
          </a:p>
          <a:p>
            <a:endParaRPr lang="en-IE"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5</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r" defTabSz="914400">
              <a:defRPr/>
            </a:pPr>
            <a:r>
              <a:rPr lang="en-IE" sz="3200" b="1" dirty="0" err="1" smtClean="0">
                <a:solidFill>
                  <a:srgbClr val="0B0AFD"/>
                </a:solidFill>
              </a:rPr>
              <a:t>Utilizzare</a:t>
            </a:r>
            <a:r>
              <a:rPr lang="en-IE" sz="3200" b="1" dirty="0" smtClean="0">
                <a:solidFill>
                  <a:srgbClr val="0B0AFD"/>
                </a:solidFill>
              </a:rPr>
              <a:t> 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a:t>
            </a:r>
            <a:r>
              <a:rPr lang="en-IE" sz="3200" b="1" dirty="0" smtClean="0">
                <a:solidFill>
                  <a:srgbClr val="0B0AFD"/>
                </a:solidFill>
              </a:rPr>
              <a:t>UE</a:t>
            </a: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miter lim="800000"/>
            <a:headEnd/>
            <a:tailEnd/>
          </a:ln>
        </p:spPr>
        <p:txBody>
          <a:bodyPr/>
          <a:lstStyle/>
          <a:p>
            <a:pPr fontAlgn="base">
              <a:spcBef>
                <a:spcPct val="0"/>
              </a:spcBef>
              <a:spcAft>
                <a:spcPct val="0"/>
              </a:spcAft>
            </a:pPr>
            <a:fld id="{5C21B2E3-0D1C-449B-8074-D7396A47D760}" type="slidenum">
              <a:rPr lang="es-ES" altLang="es-ES">
                <a:solidFill>
                  <a:srgbClr val="000000"/>
                </a:solidFill>
              </a:rPr>
              <a:pPr fontAlgn="base">
                <a:spcBef>
                  <a:spcPct val="0"/>
                </a:spcBef>
                <a:spcAft>
                  <a:spcPct val="0"/>
                </a:spcAft>
              </a:pPr>
              <a:t>6</a:t>
            </a:fld>
            <a:endParaRPr lang="es-ES" altLang="es-ES">
              <a:solidFill>
                <a:srgbClr val="000000"/>
              </a:solidFill>
            </a:endParaRPr>
          </a:p>
        </p:txBody>
      </p:sp>
      <p:sp>
        <p:nvSpPr>
          <p:cNvPr id="7" name="Content Placeholder 2"/>
          <p:cNvSpPr txBox="1">
            <a:spLocks/>
          </p:cNvSpPr>
          <p:nvPr/>
        </p:nvSpPr>
        <p:spPr bwMode="auto">
          <a:xfrm>
            <a:off x="535458" y="1068860"/>
            <a:ext cx="5414237" cy="692150"/>
          </a:xfrm>
          <a:prstGeom prst="rect">
            <a:avLst/>
          </a:prstGeom>
          <a:noFill/>
          <a:ln>
            <a:noFill/>
          </a:ln>
          <a:effectLst/>
          <a:extLst>
            <a:ext uri="{909E8E84-426E-40DD-AFC4-6F175D3DCCD1}"/>
            <a:ext uri="{91240B29-F687-4F45-9708-019B960494DF}"/>
            <a:ext uri="{AF507438-7753-43E0-B8FC-AC1667EBCBE1}"/>
          </a:extLst>
        </p:spPr>
        <p:txBody>
          <a:bodyPr/>
          <a:lstStyle/>
          <a:p>
            <a:pPr defTabSz="914400">
              <a:spcBef>
                <a:spcPct val="20000"/>
              </a:spcBef>
              <a:defRPr/>
            </a:pPr>
            <a:r>
              <a:rPr lang="en-GB" altLang="es-ES" sz="3200" b="1" dirty="0" smtClean="0">
                <a:solidFill>
                  <a:srgbClr val="C00000"/>
                </a:solidFill>
                <a:latin typeface="+mj-lt"/>
                <a:ea typeface="+mj-ea"/>
                <a:cs typeface="+mj-cs"/>
              </a:rPr>
              <a:t>A. </a:t>
            </a:r>
            <a:r>
              <a:rPr lang="en-GB" altLang="es-ES" sz="3200" b="1" dirty="0" err="1" smtClean="0">
                <a:solidFill>
                  <a:srgbClr val="C00000"/>
                </a:solidFill>
                <a:latin typeface="+mj-lt"/>
                <a:ea typeface="+mj-ea"/>
                <a:cs typeface="+mj-cs"/>
              </a:rPr>
              <a:t>Programma</a:t>
            </a:r>
            <a:r>
              <a:rPr lang="en-GB" altLang="es-ES" sz="3200" b="1" dirty="0" smtClean="0">
                <a:solidFill>
                  <a:srgbClr val="C00000"/>
                </a:solidFill>
                <a:latin typeface="+mj-lt"/>
                <a:ea typeface="+mj-ea"/>
                <a:cs typeface="+mj-cs"/>
              </a:rPr>
              <a:t> </a:t>
            </a:r>
            <a:r>
              <a:rPr lang="en-GB" altLang="es-ES" sz="3200" b="1" dirty="0" smtClean="0">
                <a:solidFill>
                  <a:srgbClr val="C00000"/>
                </a:solidFill>
                <a:latin typeface="+mj-lt"/>
                <a:ea typeface="+mj-ea"/>
                <a:cs typeface="+mj-cs"/>
              </a:rPr>
              <a:t>COSME </a:t>
            </a:r>
            <a:endParaRPr lang="en-IE" altLang="es-ES" sz="3200" b="1" dirty="0">
              <a:solidFill>
                <a:srgbClr val="C00000"/>
              </a:solidFill>
              <a:latin typeface="+mj-lt"/>
              <a:ea typeface="+mj-ea"/>
              <a:cs typeface="+mj-cs"/>
            </a:endParaRPr>
          </a:p>
        </p:txBody>
      </p:sp>
      <p:sp>
        <p:nvSpPr>
          <p:cNvPr id="8" name="Content Placeholder 2"/>
          <p:cNvSpPr>
            <a:spLocks noGrp="1"/>
          </p:cNvSpPr>
          <p:nvPr>
            <p:ph idx="1"/>
          </p:nvPr>
        </p:nvSpPr>
        <p:spPr>
          <a:xfrm>
            <a:off x="428532" y="1888926"/>
            <a:ext cx="11125200" cy="4598960"/>
          </a:xfrm>
        </p:spPr>
        <p:txBody>
          <a:bodyPr/>
          <a:lstStyle/>
          <a:p>
            <a:pPr marL="0" indent="0" algn="just">
              <a:buFontTx/>
              <a:buNone/>
              <a:defRPr/>
            </a:pPr>
            <a:r>
              <a:rPr lang="it-IT" sz="1800" dirty="0" smtClean="0"/>
              <a:t>Il </a:t>
            </a:r>
            <a:r>
              <a:rPr lang="it-IT" sz="1800" dirty="0" smtClean="0"/>
              <a:t>programma per la competitività delle imprese e le piccole e medie imprese (COSME) </a:t>
            </a:r>
            <a:r>
              <a:rPr lang="it-IT" sz="1800" dirty="0" smtClean="0"/>
              <a:t>incrementa l'accesso alla finanza per </a:t>
            </a:r>
            <a:r>
              <a:rPr lang="it-IT" sz="1800" dirty="0" smtClean="0"/>
              <a:t>le PMI attraverso due strumenti </a:t>
            </a:r>
            <a:r>
              <a:rPr lang="it-IT" sz="1800" dirty="0" smtClean="0"/>
              <a:t>finanziari dedicati</a:t>
            </a:r>
            <a:endParaRPr lang="en-US" sz="1800" dirty="0" smtClean="0"/>
          </a:p>
          <a:p>
            <a:pPr marL="0" indent="0" algn="just">
              <a:buFontTx/>
              <a:buNone/>
              <a:defRPr/>
            </a:pPr>
            <a:endParaRPr lang="en-US" altLang="es-ES" sz="1800" dirty="0" smtClean="0"/>
          </a:p>
          <a:p>
            <a:pPr algn="just"/>
            <a:r>
              <a:rPr lang="en-US" sz="1800" dirty="0" smtClean="0"/>
              <a:t>COSME </a:t>
            </a:r>
            <a:r>
              <a:rPr lang="en-US" sz="1800" dirty="0" err="1" smtClean="0"/>
              <a:t>dispone</a:t>
            </a:r>
            <a:r>
              <a:rPr lang="en-US" sz="1800" dirty="0" smtClean="0"/>
              <a:t> di un </a:t>
            </a:r>
            <a:r>
              <a:rPr lang="en-US" sz="1800" dirty="0" err="1" smtClean="0"/>
              <a:t>bilancio</a:t>
            </a:r>
            <a:r>
              <a:rPr lang="en-US" sz="1800" dirty="0" smtClean="0"/>
              <a:t> di </a:t>
            </a:r>
            <a:r>
              <a:rPr lang="en-US" sz="1800" dirty="0" err="1" smtClean="0"/>
              <a:t>oltre</a:t>
            </a:r>
            <a:r>
              <a:rPr lang="en-US" sz="1800" dirty="0" smtClean="0"/>
              <a:t> 1,3 </a:t>
            </a:r>
            <a:r>
              <a:rPr lang="en-US" sz="1800" dirty="0" err="1" smtClean="0"/>
              <a:t>miliardi</a:t>
            </a:r>
            <a:r>
              <a:rPr lang="en-US" sz="1800" dirty="0" smtClean="0"/>
              <a:t> di euro per </a:t>
            </a:r>
            <a:r>
              <a:rPr lang="en-US" sz="1800" dirty="0" err="1" smtClean="0"/>
              <a:t>finanziare</a:t>
            </a:r>
            <a:r>
              <a:rPr lang="en-US" sz="1800" dirty="0" smtClean="0"/>
              <a:t> </a:t>
            </a:r>
            <a:r>
              <a:rPr lang="en-US" sz="1800" dirty="0" err="1" smtClean="0"/>
              <a:t>questi</a:t>
            </a:r>
            <a:r>
              <a:rPr lang="en-US" sz="1800" dirty="0" smtClean="0"/>
              <a:t> </a:t>
            </a:r>
            <a:r>
              <a:rPr lang="en-US" sz="1800" dirty="0" err="1" smtClean="0"/>
              <a:t>strumenti</a:t>
            </a:r>
            <a:r>
              <a:rPr lang="en-US" sz="1800" dirty="0" smtClean="0"/>
              <a:t> </a:t>
            </a:r>
            <a:r>
              <a:rPr lang="en-US" sz="1800" dirty="0" err="1" smtClean="0"/>
              <a:t>che</a:t>
            </a:r>
            <a:r>
              <a:rPr lang="en-US" sz="1800" dirty="0" smtClean="0"/>
              <a:t> </a:t>
            </a:r>
            <a:r>
              <a:rPr lang="en-US" sz="1800" dirty="0" err="1" smtClean="0"/>
              <a:t>facilitano</a:t>
            </a:r>
            <a:r>
              <a:rPr lang="en-US" sz="1800" dirty="0" smtClean="0"/>
              <a:t> </a:t>
            </a:r>
            <a:r>
              <a:rPr lang="en-US" sz="1800" dirty="0" err="1" smtClean="0"/>
              <a:t>l’accesso</a:t>
            </a:r>
            <a:r>
              <a:rPr lang="en-US" sz="1800" dirty="0" smtClean="0"/>
              <a:t> </a:t>
            </a:r>
            <a:r>
              <a:rPr lang="en-US" sz="1800" dirty="0" err="1" smtClean="0"/>
              <a:t>ai</a:t>
            </a:r>
            <a:r>
              <a:rPr lang="en-US" sz="1800" dirty="0" smtClean="0"/>
              <a:t> </a:t>
            </a:r>
            <a:r>
              <a:rPr lang="en-US" sz="1800" dirty="0" err="1" smtClean="0"/>
              <a:t>prestiti</a:t>
            </a:r>
            <a:r>
              <a:rPr lang="en-US" sz="1800" dirty="0" smtClean="0"/>
              <a:t> </a:t>
            </a:r>
            <a:r>
              <a:rPr lang="en-US" sz="1800" dirty="0" smtClean="0"/>
              <a:t>e </a:t>
            </a:r>
            <a:r>
              <a:rPr lang="en-US" sz="1800" dirty="0" err="1" smtClean="0"/>
              <a:t>ai</a:t>
            </a:r>
            <a:r>
              <a:rPr lang="en-US" sz="1800" dirty="0" smtClean="0"/>
              <a:t> </a:t>
            </a:r>
            <a:r>
              <a:rPr lang="en-US" sz="1800" dirty="0" err="1" smtClean="0"/>
              <a:t>capitali</a:t>
            </a:r>
            <a:r>
              <a:rPr lang="en-US" sz="1800" dirty="0" smtClean="0"/>
              <a:t> di </a:t>
            </a:r>
            <a:r>
              <a:rPr lang="en-US" sz="1800" dirty="0" err="1" smtClean="0"/>
              <a:t>rischio</a:t>
            </a:r>
            <a:r>
              <a:rPr lang="en-US" sz="1800" dirty="0" smtClean="0"/>
              <a:t> per le PMI.</a:t>
            </a:r>
            <a:endParaRPr lang="en-US" sz="1800" dirty="0" smtClean="0"/>
          </a:p>
          <a:p>
            <a:pPr algn="just"/>
            <a:endParaRPr lang="el-GR" sz="1800" dirty="0" smtClean="0"/>
          </a:p>
          <a:p>
            <a:pPr algn="just"/>
            <a:r>
              <a:rPr lang="en-US" sz="1800" dirty="0" smtClean="0"/>
              <a:t>Grazie a </a:t>
            </a:r>
            <a:r>
              <a:rPr lang="en-US" sz="1800" dirty="0" err="1" smtClean="0"/>
              <a:t>questo</a:t>
            </a:r>
            <a:r>
              <a:rPr lang="en-US" sz="1800" dirty="0" smtClean="0"/>
              <a:t> </a:t>
            </a:r>
            <a:r>
              <a:rPr lang="en-US" sz="1800" dirty="0" err="1" smtClean="0"/>
              <a:t>bilancio</a:t>
            </a:r>
            <a:r>
              <a:rPr lang="en-US" sz="1800" dirty="0" smtClean="0"/>
              <a:t>, </a:t>
            </a:r>
            <a:r>
              <a:rPr lang="en-US" sz="1800" dirty="0" err="1" smtClean="0"/>
              <a:t>sarà</a:t>
            </a:r>
            <a:r>
              <a:rPr lang="en-US" sz="1800" dirty="0" smtClean="0"/>
              <a:t> </a:t>
            </a:r>
            <a:r>
              <a:rPr lang="en-US" sz="1800" dirty="0" err="1" smtClean="0"/>
              <a:t>possibile</a:t>
            </a:r>
            <a:r>
              <a:rPr lang="en-US" sz="1800" dirty="0" smtClean="0"/>
              <a:t> </a:t>
            </a:r>
            <a:r>
              <a:rPr lang="en-US" sz="1800" dirty="0" err="1" smtClean="0"/>
              <a:t>mobilitare</a:t>
            </a:r>
            <a:r>
              <a:rPr lang="en-US" sz="1800" dirty="0" smtClean="0"/>
              <a:t> </a:t>
            </a:r>
            <a:r>
              <a:rPr lang="en-US" sz="1800" dirty="0" err="1" smtClean="0"/>
              <a:t>fino</a:t>
            </a:r>
            <a:r>
              <a:rPr lang="en-US" sz="1800" dirty="0" smtClean="0"/>
              <a:t> a 25 </a:t>
            </a:r>
            <a:r>
              <a:rPr lang="en-US" sz="1800" dirty="0" err="1" smtClean="0"/>
              <a:t>miliardi</a:t>
            </a:r>
            <a:r>
              <a:rPr lang="en-US" sz="1800" dirty="0" smtClean="0"/>
              <a:t> in finanziamenti grazie </a:t>
            </a:r>
            <a:r>
              <a:rPr lang="en-US" sz="1800" dirty="0" err="1" smtClean="0"/>
              <a:t>agli</a:t>
            </a:r>
            <a:r>
              <a:rPr lang="en-US" sz="1800" dirty="0" smtClean="0"/>
              <a:t> </a:t>
            </a:r>
            <a:r>
              <a:rPr lang="en-US" sz="1800" dirty="0" err="1" smtClean="0"/>
              <a:t>effetti</a:t>
            </a:r>
            <a:r>
              <a:rPr lang="en-US" sz="1800" dirty="0" smtClean="0"/>
              <a:t> </a:t>
            </a:r>
            <a:r>
              <a:rPr lang="en-US" sz="1800" dirty="0" err="1" smtClean="0"/>
              <a:t>leva</a:t>
            </a:r>
            <a:r>
              <a:rPr lang="en-US" sz="1800" dirty="0" smtClean="0"/>
              <a:t> </a:t>
            </a:r>
            <a:r>
              <a:rPr lang="en-US" sz="1800" dirty="0" err="1" smtClean="0"/>
              <a:t>provenienti</a:t>
            </a:r>
            <a:r>
              <a:rPr lang="en-US" sz="1800" dirty="0" smtClean="0"/>
              <a:t> </a:t>
            </a:r>
            <a:r>
              <a:rPr lang="en-US" sz="1800" dirty="0" err="1" smtClean="0"/>
              <a:t>dagli</a:t>
            </a:r>
            <a:r>
              <a:rPr lang="en-US" sz="1800" dirty="0" smtClean="0"/>
              <a:t> </a:t>
            </a:r>
            <a:r>
              <a:rPr lang="en-US" sz="1800" dirty="0" err="1" smtClean="0"/>
              <a:t>intermediari</a:t>
            </a:r>
            <a:r>
              <a:rPr lang="en-US" sz="1800" dirty="0" smtClean="0"/>
              <a:t> </a:t>
            </a:r>
            <a:r>
              <a:rPr lang="en-US" sz="1800" dirty="0" err="1" smtClean="0"/>
              <a:t>finanziari</a:t>
            </a:r>
            <a:r>
              <a:rPr lang="en-US" sz="1800" dirty="0" smtClean="0"/>
              <a:t>. </a:t>
            </a:r>
            <a:r>
              <a:rPr lang="en-US" sz="1800" dirty="0" err="1" smtClean="0"/>
              <a:t>Queste</a:t>
            </a:r>
            <a:r>
              <a:rPr lang="en-US" sz="1800" dirty="0" smtClean="0"/>
              <a:t> </a:t>
            </a:r>
            <a:r>
              <a:rPr lang="en-US" sz="1800" dirty="0" err="1" smtClean="0"/>
              <a:t>componenti</a:t>
            </a:r>
            <a:r>
              <a:rPr lang="en-US" sz="1800" dirty="0" smtClean="0"/>
              <a:t> </a:t>
            </a:r>
            <a:r>
              <a:rPr lang="en-US" sz="1800" dirty="0" err="1" smtClean="0"/>
              <a:t>finanziari</a:t>
            </a:r>
            <a:r>
              <a:rPr lang="en-US" sz="1800" dirty="0" err="1" smtClean="0"/>
              <a:t>e</a:t>
            </a:r>
            <a:r>
              <a:rPr lang="en-US" sz="1800" dirty="0" smtClean="0"/>
              <a:t> </a:t>
            </a:r>
            <a:r>
              <a:rPr lang="en-US" sz="1800" dirty="0" err="1" smtClean="0"/>
              <a:t>sono</a:t>
            </a:r>
            <a:r>
              <a:rPr lang="en-US" sz="1800" dirty="0" smtClean="0"/>
              <a:t> </a:t>
            </a:r>
            <a:r>
              <a:rPr lang="en-US" sz="1800" dirty="0" err="1" smtClean="0"/>
              <a:t>gestite</a:t>
            </a:r>
            <a:r>
              <a:rPr lang="en-US" sz="1800" dirty="0" smtClean="0"/>
              <a:t> </a:t>
            </a:r>
            <a:r>
              <a:rPr lang="en-US" sz="1800" dirty="0" smtClean="0"/>
              <a:t>dal </a:t>
            </a:r>
            <a:r>
              <a:rPr lang="en-US" sz="1800" dirty="0" err="1" smtClean="0"/>
              <a:t>Fondo</a:t>
            </a:r>
            <a:r>
              <a:rPr lang="en-US" sz="1800" dirty="0" smtClean="0"/>
              <a:t> </a:t>
            </a:r>
            <a:r>
              <a:rPr lang="en-US" sz="1800" dirty="0" err="1" smtClean="0"/>
              <a:t>Europeo</a:t>
            </a:r>
            <a:r>
              <a:rPr lang="en-US" sz="1800" dirty="0" smtClean="0"/>
              <a:t> per </a:t>
            </a:r>
            <a:r>
              <a:rPr lang="en-US" sz="1800" dirty="0" err="1" smtClean="0"/>
              <a:t>gli</a:t>
            </a:r>
            <a:r>
              <a:rPr lang="en-US" sz="1800" dirty="0" smtClean="0"/>
              <a:t> </a:t>
            </a:r>
            <a:r>
              <a:rPr lang="en-US" sz="1800" dirty="0" err="1" smtClean="0"/>
              <a:t>Investimenti</a:t>
            </a:r>
            <a:r>
              <a:rPr lang="en-US" sz="1800" dirty="0" smtClean="0"/>
              <a:t> (FIE) in </a:t>
            </a:r>
            <a:r>
              <a:rPr lang="en-US" sz="1800" dirty="0" err="1" smtClean="0"/>
              <a:t>cooperazione</a:t>
            </a:r>
            <a:r>
              <a:rPr lang="en-US" sz="1800" dirty="0" smtClean="0"/>
              <a:t> con </a:t>
            </a:r>
            <a:r>
              <a:rPr lang="en-US" sz="1800" dirty="0" err="1" smtClean="0"/>
              <a:t>gli</a:t>
            </a:r>
            <a:r>
              <a:rPr lang="en-US" sz="1800" dirty="0" smtClean="0"/>
              <a:t> </a:t>
            </a:r>
            <a:r>
              <a:rPr lang="en-US" sz="1800" dirty="0" err="1" smtClean="0"/>
              <a:t>intermediari</a:t>
            </a:r>
            <a:r>
              <a:rPr lang="en-US" sz="1800" dirty="0" smtClean="0"/>
              <a:t> </a:t>
            </a:r>
            <a:r>
              <a:rPr lang="en-US" sz="1800" dirty="0" err="1" smtClean="0"/>
              <a:t>finanziari</a:t>
            </a:r>
            <a:r>
              <a:rPr lang="en-US" sz="1800" dirty="0" smtClean="0"/>
              <a:t> </a:t>
            </a:r>
            <a:r>
              <a:rPr lang="en-US" sz="1800" dirty="0" err="1" smtClean="0"/>
              <a:t>nei</a:t>
            </a:r>
            <a:r>
              <a:rPr lang="en-US" sz="1800" dirty="0" smtClean="0"/>
              <a:t> </a:t>
            </a:r>
            <a:r>
              <a:rPr lang="en-US" sz="1800" dirty="0" err="1" smtClean="0"/>
              <a:t>paesi</a:t>
            </a:r>
            <a:r>
              <a:rPr lang="en-US" sz="1800" dirty="0" smtClean="0"/>
              <a:t> Europei </a:t>
            </a:r>
            <a:r>
              <a:rPr lang="en-US" sz="1800" dirty="0" err="1" smtClean="0"/>
              <a:t>accreditati</a:t>
            </a:r>
            <a:r>
              <a:rPr lang="en-US" sz="1800" dirty="0" smtClean="0"/>
              <a:t> a </a:t>
            </a:r>
            <a:r>
              <a:rPr lang="en-US" sz="1800" dirty="0" err="1" smtClean="0"/>
              <a:t>livello</a:t>
            </a:r>
            <a:r>
              <a:rPr lang="en-US" sz="1800" dirty="0" smtClean="0"/>
              <a:t> locale. </a:t>
            </a:r>
            <a:endParaRPr lang="en-US" sz="1800" dirty="0" smtClean="0"/>
          </a:p>
          <a:p>
            <a:pPr algn="just"/>
            <a:endParaRPr lang="en-US" sz="1800" dirty="0" smtClean="0"/>
          </a:p>
          <a:p>
            <a:pPr algn="just"/>
            <a:r>
              <a:rPr lang="en-US" sz="1800" dirty="0" smtClean="0"/>
              <a:t>COSME </a:t>
            </a:r>
            <a:r>
              <a:rPr lang="en-US" sz="1800" dirty="0" err="1" smtClean="0"/>
              <a:t>fornisce</a:t>
            </a:r>
            <a:r>
              <a:rPr lang="en-US" sz="1800" dirty="0" smtClean="0"/>
              <a:t> </a:t>
            </a:r>
            <a:r>
              <a:rPr lang="en-US" sz="1800" dirty="0" err="1" smtClean="0"/>
              <a:t>garanzie</a:t>
            </a:r>
            <a:r>
              <a:rPr lang="en-US" sz="1800" dirty="0" smtClean="0"/>
              <a:t> </a:t>
            </a:r>
            <a:r>
              <a:rPr lang="en-US" sz="1800" dirty="0" err="1" smtClean="0"/>
              <a:t>alle</a:t>
            </a:r>
            <a:r>
              <a:rPr lang="en-US" sz="1800" dirty="0" smtClean="0"/>
              <a:t> </a:t>
            </a:r>
            <a:r>
              <a:rPr lang="en-US" sz="1800" dirty="0" err="1" smtClean="0"/>
              <a:t>piccole</a:t>
            </a:r>
            <a:r>
              <a:rPr lang="en-US" sz="1800" dirty="0" smtClean="0"/>
              <a:t> e </a:t>
            </a:r>
            <a:r>
              <a:rPr lang="en-US" sz="1800" dirty="0" err="1" smtClean="0"/>
              <a:t>medie</a:t>
            </a:r>
            <a:r>
              <a:rPr lang="en-US" sz="1800" dirty="0" smtClean="0"/>
              <a:t> </a:t>
            </a:r>
            <a:r>
              <a:rPr lang="en-US" sz="1800" dirty="0" err="1" smtClean="0"/>
              <a:t>imprese</a:t>
            </a:r>
            <a:r>
              <a:rPr lang="en-US" sz="1800" dirty="0" smtClean="0"/>
              <a:t> </a:t>
            </a:r>
            <a:r>
              <a:rPr lang="en-US" sz="1800" dirty="0" err="1" smtClean="0"/>
              <a:t>principalmente</a:t>
            </a:r>
            <a:r>
              <a:rPr lang="en-US" sz="1800" dirty="0" smtClean="0"/>
              <a:t> </a:t>
            </a:r>
            <a:r>
              <a:rPr lang="en-US" sz="1800" dirty="0" smtClean="0"/>
              <a:t>per </a:t>
            </a:r>
            <a:r>
              <a:rPr lang="en-US" sz="1800" dirty="0" err="1" smtClean="0"/>
              <a:t>prestiti</a:t>
            </a:r>
            <a:r>
              <a:rPr lang="en-US" sz="1800" dirty="0" smtClean="0"/>
              <a:t> </a:t>
            </a:r>
            <a:r>
              <a:rPr lang="en-US" sz="1800" dirty="0" err="1" smtClean="0"/>
              <a:t>fino</a:t>
            </a:r>
            <a:r>
              <a:rPr lang="en-US" sz="1800" dirty="0" smtClean="0"/>
              <a:t> a €150. 000 </a:t>
            </a:r>
            <a:r>
              <a:rPr lang="en-US" sz="1800" dirty="0" err="1" smtClean="0"/>
              <a:t>quando</a:t>
            </a:r>
            <a:r>
              <a:rPr lang="en-US" sz="1800" dirty="0" smtClean="0"/>
              <a:t> </a:t>
            </a:r>
            <a:r>
              <a:rPr lang="en-US" sz="1800" dirty="0" err="1" smtClean="0"/>
              <a:t>sono</a:t>
            </a:r>
            <a:r>
              <a:rPr lang="en-US" sz="1800" dirty="0" smtClean="0"/>
              <a:t> in </a:t>
            </a:r>
            <a:r>
              <a:rPr lang="en-US" sz="1800" dirty="0" err="1" smtClean="0"/>
              <a:t>fase</a:t>
            </a:r>
            <a:r>
              <a:rPr lang="en-US" sz="1800" dirty="0" smtClean="0"/>
              <a:t> di </a:t>
            </a:r>
            <a:r>
              <a:rPr lang="en-US" sz="1800" dirty="0" err="1" smtClean="0"/>
              <a:t>crescita</a:t>
            </a:r>
            <a:r>
              <a:rPr lang="en-US" sz="1800" dirty="0" smtClean="0"/>
              <a:t> </a:t>
            </a:r>
            <a:r>
              <a:rPr lang="en-US" sz="1800" dirty="0" err="1" smtClean="0"/>
              <a:t>ed</a:t>
            </a:r>
            <a:r>
              <a:rPr lang="en-US" sz="1800" dirty="0" smtClean="0"/>
              <a:t> </a:t>
            </a:r>
            <a:r>
              <a:rPr lang="en-US" sz="1800" dirty="0" err="1" smtClean="0"/>
              <a:t>espansione</a:t>
            </a:r>
            <a:r>
              <a:rPr lang="en-US" sz="1800" dirty="0" smtClean="0"/>
              <a:t>. </a:t>
            </a:r>
            <a:endParaRPr lang="el-GR" sz="1800" dirty="0" smtClean="0"/>
          </a:p>
          <a:p>
            <a:pPr marL="0" indent="0" algn="just">
              <a:buFontTx/>
              <a:buNone/>
              <a:defRPr/>
            </a:pPr>
            <a:endParaRPr lang="en-IE" altLang="es-ES" sz="1800" dirty="0" smtClean="0"/>
          </a:p>
        </p:txBody>
      </p:sp>
      <p:sp>
        <p:nvSpPr>
          <p:cNvPr id="9" name="Title 1"/>
          <p:cNvSpPr>
            <a:spLocks noGrp="1"/>
          </p:cNvSpPr>
          <p:nvPr>
            <p:ph type="title"/>
          </p:nvPr>
        </p:nvSpPr>
        <p:spPr>
          <a:xfrm>
            <a:off x="1041400" y="0"/>
            <a:ext cx="10972800" cy="1143000"/>
          </a:xfrm>
        </p:spPr>
        <p:txBody>
          <a:bodyPr/>
          <a:lstStyle/>
          <a:p>
            <a:pPr lvl="0" algn="r"/>
            <a:r>
              <a:rPr lang="en-IE" sz="3200" b="1" dirty="0" smtClean="0">
                <a:solidFill>
                  <a:srgbClr val="0B0AFD"/>
                </a:solidFill>
              </a:rPr>
              <a:t/>
            </a:r>
            <a:br>
              <a:rPr lang="en-IE" sz="3200" b="1" dirty="0" smtClean="0">
                <a:solidFill>
                  <a:srgbClr val="0B0AFD"/>
                </a:solidFill>
              </a:rPr>
            </a:br>
            <a:r>
              <a:rPr lang="en-IE" sz="3200" b="1" dirty="0" err="1" smtClean="0">
                <a:solidFill>
                  <a:srgbClr val="0B0AFD"/>
                </a:solidFill>
              </a:rPr>
              <a:t>Utilizzare</a:t>
            </a:r>
            <a:r>
              <a:rPr lang="en-IE" sz="3200" b="1" dirty="0" smtClean="0">
                <a:solidFill>
                  <a:srgbClr val="0B0AFD"/>
                </a:solidFill>
              </a:rPr>
              <a:t> </a:t>
            </a:r>
            <a:r>
              <a:rPr lang="en-IE" sz="3200" b="1" dirty="0" smtClean="0">
                <a:solidFill>
                  <a:srgbClr val="0B0AFD"/>
                </a:solidFill>
              </a:rPr>
              <a:t>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UE</a:t>
            </a:r>
            <a:br>
              <a:rPr lang="en-IE" sz="3200" b="1" dirty="0" smtClean="0">
                <a:solidFill>
                  <a:srgbClr val="0B0AFD"/>
                </a:solidFill>
              </a:rPr>
            </a:br>
            <a:endParaRPr lang="en-IE" sz="3200" b="1" dirty="0" smtClean="0">
              <a:solidFill>
                <a:srgbClr val="0B0AFD"/>
              </a:solidFill>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260389"/>
            <a:ext cx="11887200" cy="576648"/>
          </a:xfrm>
        </p:spPr>
        <p:txBody>
          <a:bodyPr/>
          <a:lstStyle/>
          <a:p>
            <a:r>
              <a:rPr lang="en-US" sz="2800" b="1" dirty="0" smtClean="0">
                <a:solidFill>
                  <a:srgbClr val="C00000"/>
                </a:solidFill>
              </a:rPr>
              <a:t>Lo </a:t>
            </a:r>
            <a:r>
              <a:rPr lang="en-US" sz="2800" b="1" dirty="0" err="1" smtClean="0">
                <a:solidFill>
                  <a:srgbClr val="C00000"/>
                </a:solidFill>
              </a:rPr>
              <a:t>strumento</a:t>
            </a:r>
            <a:r>
              <a:rPr lang="en-US" sz="2800" b="1" dirty="0" smtClean="0">
                <a:solidFill>
                  <a:srgbClr val="C00000"/>
                </a:solidFill>
              </a:rPr>
              <a:t> di </a:t>
            </a:r>
            <a:r>
              <a:rPr lang="en-US" sz="2800" b="1" dirty="0" err="1" smtClean="0">
                <a:solidFill>
                  <a:srgbClr val="C00000"/>
                </a:solidFill>
              </a:rPr>
              <a:t>Garanzia</a:t>
            </a:r>
            <a:r>
              <a:rPr lang="en-US" sz="2800" b="1" dirty="0" smtClean="0">
                <a:solidFill>
                  <a:srgbClr val="C00000"/>
                </a:solidFill>
              </a:rPr>
              <a:t> sui </a:t>
            </a:r>
            <a:r>
              <a:rPr lang="en-US" sz="2800" b="1" dirty="0" err="1" smtClean="0">
                <a:solidFill>
                  <a:srgbClr val="C00000"/>
                </a:solidFill>
              </a:rPr>
              <a:t>Prestiti</a:t>
            </a:r>
            <a:r>
              <a:rPr lang="en-US" sz="2800" b="1" dirty="0" smtClean="0">
                <a:solidFill>
                  <a:srgbClr val="C00000"/>
                </a:solidFill>
              </a:rPr>
              <a:t> (The </a:t>
            </a:r>
            <a:r>
              <a:rPr lang="en-US" sz="2800" b="1" dirty="0" smtClean="0">
                <a:solidFill>
                  <a:srgbClr val="C00000"/>
                </a:solidFill>
              </a:rPr>
              <a:t>Loan Guarantee </a:t>
            </a:r>
            <a:r>
              <a:rPr lang="en-US" sz="2800" b="1" dirty="0" smtClean="0">
                <a:solidFill>
                  <a:srgbClr val="C00000"/>
                </a:solidFill>
              </a:rPr>
              <a:t>Facility, LGF</a:t>
            </a:r>
            <a:endParaRPr lang="el-GR" sz="2800" dirty="0">
              <a:solidFill>
                <a:srgbClr val="C00000"/>
              </a:solidFill>
            </a:endParaRPr>
          </a:p>
        </p:txBody>
      </p:sp>
      <p:sp>
        <p:nvSpPr>
          <p:cNvPr id="3" name="2 - Θέση περιεχομένου"/>
          <p:cNvSpPr>
            <a:spLocks noGrp="1"/>
          </p:cNvSpPr>
          <p:nvPr>
            <p:ph idx="1"/>
          </p:nvPr>
        </p:nvSpPr>
        <p:spPr>
          <a:xfrm>
            <a:off x="677863" y="1934022"/>
            <a:ext cx="10972800" cy="4084337"/>
          </a:xfrm>
        </p:spPr>
        <p:txBody>
          <a:bodyPr/>
          <a:lstStyle/>
          <a:p>
            <a:pPr algn="just"/>
            <a:r>
              <a:rPr lang="en-IE" sz="2000" dirty="0" smtClean="0"/>
              <a:t>Parte del budget di COSME </a:t>
            </a:r>
            <a:r>
              <a:rPr lang="en-IE" sz="2000" dirty="0" err="1" smtClean="0"/>
              <a:t>fornirà</a:t>
            </a:r>
            <a:r>
              <a:rPr lang="en-IE" sz="2000" dirty="0" smtClean="0"/>
              <a:t> </a:t>
            </a:r>
            <a:r>
              <a:rPr lang="en-IE" sz="2000" b="1" dirty="0" err="1" smtClean="0"/>
              <a:t>garanzie</a:t>
            </a:r>
            <a:r>
              <a:rPr lang="en-IE" sz="2000" dirty="0" smtClean="0"/>
              <a:t> e </a:t>
            </a:r>
            <a:r>
              <a:rPr lang="en-IE" sz="2000" b="1" dirty="0" err="1" smtClean="0"/>
              <a:t>controgaranzie</a:t>
            </a:r>
            <a:r>
              <a:rPr lang="en-IE" sz="2000" dirty="0" smtClean="0"/>
              <a:t> </a:t>
            </a:r>
            <a:r>
              <a:rPr lang="en-IE" sz="2000" dirty="0" smtClean="0"/>
              <a:t> </a:t>
            </a:r>
            <a:r>
              <a:rPr lang="en-IE" sz="2000" dirty="0" err="1" smtClean="0"/>
              <a:t>agli</a:t>
            </a:r>
            <a:r>
              <a:rPr lang="en-IE" sz="2000" dirty="0" smtClean="0"/>
              <a:t> </a:t>
            </a:r>
            <a:r>
              <a:rPr lang="en-IE" sz="2000" dirty="0" err="1" smtClean="0"/>
              <a:t>intermediari</a:t>
            </a:r>
            <a:r>
              <a:rPr lang="en-IE" sz="2000" dirty="0" smtClean="0"/>
              <a:t> </a:t>
            </a:r>
            <a:r>
              <a:rPr lang="en-IE" sz="2000" dirty="0" err="1" smtClean="0"/>
              <a:t>finanziari</a:t>
            </a:r>
            <a:r>
              <a:rPr lang="en-IE" sz="2000" dirty="0" smtClean="0"/>
              <a:t> </a:t>
            </a:r>
            <a:r>
              <a:rPr lang="en-IE" sz="2000" dirty="0" smtClean="0"/>
              <a:t> </a:t>
            </a:r>
            <a:r>
              <a:rPr lang="en-IE" sz="2000" dirty="0" smtClean="0"/>
              <a:t>(</a:t>
            </a:r>
            <a:r>
              <a:rPr lang="en-IE" sz="2000" dirty="0" err="1" smtClean="0"/>
              <a:t>es</a:t>
            </a:r>
            <a:r>
              <a:rPr lang="en-IE" sz="2000" dirty="0" smtClean="0"/>
              <a:t>. </a:t>
            </a:r>
            <a:r>
              <a:rPr lang="en-IE" sz="2000" dirty="0" err="1" smtClean="0"/>
              <a:t>b</a:t>
            </a:r>
            <a:r>
              <a:rPr lang="en-IE" sz="2000" dirty="0" err="1" smtClean="0"/>
              <a:t>anche</a:t>
            </a:r>
            <a:r>
              <a:rPr lang="en-IE" sz="2000" dirty="0" smtClean="0"/>
              <a:t>, </a:t>
            </a:r>
            <a:r>
              <a:rPr lang="en-IE" sz="2000" dirty="0" err="1" smtClean="0"/>
              <a:t>società</a:t>
            </a:r>
            <a:r>
              <a:rPr lang="en-IE" sz="2000" dirty="0" smtClean="0"/>
              <a:t> di leasing e di </a:t>
            </a:r>
            <a:r>
              <a:rPr lang="en-IE" sz="2000" dirty="0" err="1" smtClean="0"/>
              <a:t>garanzia</a:t>
            </a:r>
            <a:r>
              <a:rPr lang="en-IE" sz="2000" dirty="0" smtClean="0"/>
              <a:t> etc.) </a:t>
            </a:r>
            <a:r>
              <a:rPr lang="en-IE" sz="2000" dirty="0" err="1" smtClean="0"/>
              <a:t>affinchè</a:t>
            </a:r>
            <a:r>
              <a:rPr lang="en-IE" sz="2000" dirty="0" smtClean="0"/>
              <a:t> </a:t>
            </a:r>
            <a:r>
              <a:rPr lang="en-IE" sz="2000" dirty="0" err="1" smtClean="0"/>
              <a:t>possano</a:t>
            </a:r>
            <a:r>
              <a:rPr lang="en-IE" sz="2000" dirty="0" smtClean="0"/>
              <a:t> </a:t>
            </a:r>
            <a:r>
              <a:rPr lang="en-IE" sz="2000" dirty="0" err="1" smtClean="0"/>
              <a:t>aumentare</a:t>
            </a:r>
            <a:r>
              <a:rPr lang="en-IE" sz="2000" dirty="0" smtClean="0"/>
              <a:t> </a:t>
            </a:r>
            <a:r>
              <a:rPr lang="en-IE" sz="2000" dirty="0" err="1" smtClean="0"/>
              <a:t>il</a:t>
            </a:r>
            <a:r>
              <a:rPr lang="en-IE" sz="2000" dirty="0" smtClean="0"/>
              <a:t> volume di </a:t>
            </a:r>
            <a:r>
              <a:rPr lang="en-IE" sz="2000" dirty="0" err="1" smtClean="0"/>
              <a:t>prestiti</a:t>
            </a:r>
            <a:r>
              <a:rPr lang="en-IE" sz="2000" dirty="0" smtClean="0"/>
              <a:t> </a:t>
            </a:r>
            <a:r>
              <a:rPr lang="en-IE" sz="2000" dirty="0" err="1" smtClean="0"/>
              <a:t>erogati</a:t>
            </a:r>
            <a:r>
              <a:rPr lang="en-IE" sz="2000" dirty="0" smtClean="0"/>
              <a:t> </a:t>
            </a:r>
            <a:r>
              <a:rPr lang="en-IE" sz="2000" dirty="0" err="1" smtClean="0"/>
              <a:t>alle</a:t>
            </a:r>
            <a:r>
              <a:rPr lang="en-IE" sz="2000" dirty="0" smtClean="0"/>
              <a:t> PMI. </a:t>
            </a:r>
            <a:endParaRPr lang="en-IE" sz="2000" dirty="0" smtClean="0"/>
          </a:p>
          <a:p>
            <a:pPr algn="just">
              <a:buNone/>
            </a:pPr>
            <a:endParaRPr lang="en-IE" sz="2000" dirty="0" smtClean="0"/>
          </a:p>
          <a:p>
            <a:pPr algn="just"/>
            <a:r>
              <a:rPr lang="en-IE" sz="2000" dirty="0" err="1" smtClean="0"/>
              <a:t>Condividendo</a:t>
            </a:r>
            <a:r>
              <a:rPr lang="en-IE" sz="2000" dirty="0" smtClean="0"/>
              <a:t> </a:t>
            </a:r>
            <a:r>
              <a:rPr lang="en-IE" sz="2000" dirty="0" err="1" smtClean="0"/>
              <a:t>il</a:t>
            </a:r>
            <a:r>
              <a:rPr lang="en-IE" sz="2000" dirty="0" smtClean="0"/>
              <a:t> </a:t>
            </a:r>
            <a:r>
              <a:rPr lang="en-IE" sz="2000" dirty="0" err="1" smtClean="0"/>
              <a:t>rischio</a:t>
            </a:r>
            <a:r>
              <a:rPr lang="en-IE" sz="2000" dirty="0" smtClean="0"/>
              <a:t>, le </a:t>
            </a:r>
            <a:r>
              <a:rPr lang="en-IE" sz="2000" dirty="0" err="1" smtClean="0"/>
              <a:t>garanzie</a:t>
            </a:r>
            <a:r>
              <a:rPr lang="en-IE" sz="2000" dirty="0" smtClean="0"/>
              <a:t> di COSME </a:t>
            </a:r>
            <a:r>
              <a:rPr lang="en-IE" sz="2000" dirty="0" err="1" smtClean="0"/>
              <a:t>consentiranno</a:t>
            </a:r>
            <a:r>
              <a:rPr lang="en-IE" sz="2000" dirty="0" smtClean="0"/>
              <a:t> </a:t>
            </a:r>
            <a:r>
              <a:rPr lang="en-IE" sz="2000" dirty="0" err="1" smtClean="0"/>
              <a:t>agli</a:t>
            </a:r>
            <a:r>
              <a:rPr lang="en-IE" sz="2000" dirty="0" smtClean="0"/>
              <a:t> </a:t>
            </a:r>
            <a:r>
              <a:rPr lang="en-IE" sz="2000" dirty="0" err="1" smtClean="0"/>
              <a:t>intermediari</a:t>
            </a:r>
            <a:r>
              <a:rPr lang="en-IE" sz="2000" dirty="0" smtClean="0"/>
              <a:t> </a:t>
            </a:r>
            <a:r>
              <a:rPr lang="en-IE" sz="2000" dirty="0" err="1" smtClean="0"/>
              <a:t>finanziari</a:t>
            </a:r>
            <a:r>
              <a:rPr lang="en-IE" sz="2000" dirty="0" smtClean="0"/>
              <a:t> di </a:t>
            </a:r>
            <a:r>
              <a:rPr lang="en-IE" sz="2000" dirty="0" err="1" smtClean="0"/>
              <a:t>espandere</a:t>
            </a:r>
            <a:r>
              <a:rPr lang="en-IE" sz="2000" dirty="0" smtClean="0"/>
              <a:t> </a:t>
            </a:r>
            <a:r>
              <a:rPr lang="en-IE" sz="2000" dirty="0" err="1" smtClean="0"/>
              <a:t>il</a:t>
            </a:r>
            <a:r>
              <a:rPr lang="en-IE" sz="2000" dirty="0" smtClean="0"/>
              <a:t> range </a:t>
            </a:r>
            <a:r>
              <a:rPr lang="en-IE" sz="2000" dirty="0" err="1" smtClean="0"/>
              <a:t>delle</a:t>
            </a:r>
            <a:r>
              <a:rPr lang="en-IE" sz="2000" dirty="0" smtClean="0"/>
              <a:t> PMI e le </a:t>
            </a:r>
            <a:r>
              <a:rPr lang="en-IE" sz="2000" dirty="0" err="1" smtClean="0"/>
              <a:t>tipologie</a:t>
            </a:r>
            <a:r>
              <a:rPr lang="en-IE" sz="2000" dirty="0" smtClean="0"/>
              <a:t> di </a:t>
            </a:r>
            <a:r>
              <a:rPr lang="en-IE" sz="2000" dirty="0" err="1" smtClean="0"/>
              <a:t>transazioni</a:t>
            </a:r>
            <a:r>
              <a:rPr lang="en-IE" sz="2000" dirty="0" smtClean="0"/>
              <a:t> </a:t>
            </a:r>
            <a:r>
              <a:rPr lang="en-IE" sz="2000" dirty="0" err="1" smtClean="0"/>
              <a:t>finanziarie</a:t>
            </a:r>
            <a:r>
              <a:rPr lang="en-IE" sz="2000" dirty="0" smtClean="0"/>
              <a:t> </a:t>
            </a:r>
            <a:r>
              <a:rPr lang="en-IE" sz="2000" dirty="0" err="1" smtClean="0"/>
              <a:t>che</a:t>
            </a:r>
            <a:r>
              <a:rPr lang="en-IE" sz="2000" dirty="0" smtClean="0"/>
              <a:t> </a:t>
            </a:r>
            <a:r>
              <a:rPr lang="en-IE" sz="2000" dirty="0" err="1" smtClean="0"/>
              <a:t>possono</a:t>
            </a:r>
            <a:r>
              <a:rPr lang="en-IE" sz="2000" dirty="0" smtClean="0"/>
              <a:t> </a:t>
            </a:r>
            <a:r>
              <a:rPr lang="en-IE" sz="2000" dirty="0" err="1" smtClean="0"/>
              <a:t>supportare</a:t>
            </a:r>
            <a:r>
              <a:rPr lang="en-IE" sz="2000" dirty="0" smtClean="0"/>
              <a:t>. </a:t>
            </a:r>
            <a:r>
              <a:rPr lang="en-IE" sz="2000" dirty="0" err="1" smtClean="0"/>
              <a:t>L’impatto</a:t>
            </a:r>
            <a:r>
              <a:rPr lang="en-IE" sz="2000" dirty="0" smtClean="0"/>
              <a:t> è </a:t>
            </a:r>
            <a:r>
              <a:rPr lang="en-IE" sz="2000" dirty="0" err="1" smtClean="0"/>
              <a:t>sostanziale</a:t>
            </a:r>
            <a:r>
              <a:rPr lang="en-IE" sz="2000" dirty="0" smtClean="0"/>
              <a:t> – per via </a:t>
            </a:r>
            <a:r>
              <a:rPr lang="en-IE" sz="2000" dirty="0" err="1" smtClean="0"/>
              <a:t>dell’effetto</a:t>
            </a:r>
            <a:r>
              <a:rPr lang="en-IE" sz="2000" dirty="0" smtClean="0"/>
              <a:t> </a:t>
            </a:r>
            <a:r>
              <a:rPr lang="en-IE" sz="2000" dirty="0" err="1" smtClean="0"/>
              <a:t>leva</a:t>
            </a:r>
            <a:r>
              <a:rPr lang="en-IE" sz="2000" dirty="0" smtClean="0"/>
              <a:t>, </a:t>
            </a:r>
            <a:r>
              <a:rPr lang="en-IE" sz="2000" dirty="0" err="1" smtClean="0"/>
              <a:t>ogni</a:t>
            </a:r>
            <a:r>
              <a:rPr lang="en-IE" sz="2000" dirty="0" smtClean="0"/>
              <a:t> euro </a:t>
            </a:r>
            <a:r>
              <a:rPr lang="en-IE" sz="2000" dirty="0" err="1" smtClean="0"/>
              <a:t>investito</a:t>
            </a:r>
            <a:r>
              <a:rPr lang="en-IE" sz="2000" dirty="0" smtClean="0"/>
              <a:t> in </a:t>
            </a:r>
            <a:r>
              <a:rPr lang="en-IE" sz="2000" dirty="0" err="1" smtClean="0"/>
              <a:t>una</a:t>
            </a:r>
            <a:r>
              <a:rPr lang="en-IE" sz="2000" dirty="0" smtClean="0"/>
              <a:t> </a:t>
            </a:r>
            <a:r>
              <a:rPr lang="en-IE" sz="2000" dirty="0" err="1" smtClean="0"/>
              <a:t>garanzia</a:t>
            </a:r>
            <a:r>
              <a:rPr lang="en-IE" sz="2000" dirty="0" smtClean="0"/>
              <a:t> di un </a:t>
            </a:r>
            <a:r>
              <a:rPr lang="en-IE" sz="2000" dirty="0" err="1" smtClean="0"/>
              <a:t>prestito</a:t>
            </a:r>
            <a:r>
              <a:rPr lang="en-IE" sz="2000" dirty="0" smtClean="0"/>
              <a:t> </a:t>
            </a:r>
            <a:r>
              <a:rPr lang="en-IE" sz="2000" dirty="0" err="1" smtClean="0"/>
              <a:t>consente</a:t>
            </a:r>
            <a:r>
              <a:rPr lang="en-IE" sz="2000" dirty="0" smtClean="0"/>
              <a:t> </a:t>
            </a:r>
            <a:r>
              <a:rPr lang="en-IE" sz="2000" dirty="0" err="1" smtClean="0"/>
              <a:t>fino</a:t>
            </a:r>
            <a:r>
              <a:rPr lang="en-IE" sz="2000" dirty="0" smtClean="0"/>
              <a:t> a 30 euro di finanziamenti per le PMI.</a:t>
            </a:r>
            <a:endParaRPr lang="en-IE" sz="2000" dirty="0" smtClean="0"/>
          </a:p>
          <a:p>
            <a:pPr algn="just"/>
            <a:endParaRPr lang="en-IE" sz="2000" dirty="0" smtClean="0"/>
          </a:p>
          <a:p>
            <a:pPr algn="just"/>
            <a:r>
              <a:rPr lang="en-IE" sz="2000" dirty="0" smtClean="0"/>
              <a:t>Si </a:t>
            </a:r>
            <a:r>
              <a:rPr lang="en-IE" sz="2000" dirty="0" err="1" smtClean="0"/>
              <a:t>prevede</a:t>
            </a:r>
            <a:r>
              <a:rPr lang="en-IE" sz="2000" dirty="0" smtClean="0"/>
              <a:t> </a:t>
            </a:r>
            <a:r>
              <a:rPr lang="en-IE" sz="2000" dirty="0" err="1" smtClean="0"/>
              <a:t>che</a:t>
            </a:r>
            <a:r>
              <a:rPr lang="en-IE" sz="2000" dirty="0" smtClean="0"/>
              <a:t> </a:t>
            </a:r>
            <a:r>
              <a:rPr lang="en-IE" sz="2000" dirty="0" err="1" smtClean="0"/>
              <a:t>fino</a:t>
            </a:r>
            <a:r>
              <a:rPr lang="en-IE" sz="2000" dirty="0" smtClean="0"/>
              <a:t> 330.000 PMI </a:t>
            </a:r>
            <a:r>
              <a:rPr lang="en-IE" sz="2000" dirty="0" err="1" smtClean="0"/>
              <a:t>riceveranno</a:t>
            </a:r>
            <a:r>
              <a:rPr lang="en-IE" sz="2000" dirty="0" smtClean="0"/>
              <a:t> </a:t>
            </a:r>
            <a:r>
              <a:rPr lang="en-IE" sz="2000" dirty="0" err="1" smtClean="0"/>
              <a:t>prestiti</a:t>
            </a:r>
            <a:r>
              <a:rPr lang="en-IE" sz="2000" dirty="0" smtClean="0"/>
              <a:t> </a:t>
            </a:r>
            <a:r>
              <a:rPr lang="en-IE" sz="2000" dirty="0" err="1" smtClean="0"/>
              <a:t>supportati</a:t>
            </a:r>
            <a:r>
              <a:rPr lang="en-IE" sz="2000" dirty="0" smtClean="0"/>
              <a:t> </a:t>
            </a:r>
            <a:r>
              <a:rPr lang="en-IE" sz="2000" dirty="0" err="1" smtClean="0"/>
              <a:t>dalle</a:t>
            </a:r>
            <a:r>
              <a:rPr lang="en-IE" sz="2000" dirty="0" smtClean="0"/>
              <a:t> </a:t>
            </a:r>
            <a:r>
              <a:rPr lang="en-IE" sz="2000" dirty="0" err="1" smtClean="0"/>
              <a:t>garanzie</a:t>
            </a:r>
            <a:r>
              <a:rPr lang="en-IE" sz="2000" dirty="0" smtClean="0"/>
              <a:t> di COSME, e </a:t>
            </a:r>
            <a:r>
              <a:rPr lang="en-IE" sz="2000" dirty="0" err="1" smtClean="0"/>
              <a:t>che</a:t>
            </a:r>
            <a:r>
              <a:rPr lang="en-IE" sz="2000" dirty="0" smtClean="0"/>
              <a:t> </a:t>
            </a:r>
            <a:r>
              <a:rPr lang="en-IE" sz="2000" dirty="0" err="1" smtClean="0"/>
              <a:t>l’importo</a:t>
            </a:r>
            <a:r>
              <a:rPr lang="en-IE" sz="2000" dirty="0" smtClean="0"/>
              <a:t> </a:t>
            </a:r>
            <a:r>
              <a:rPr lang="en-IE" sz="2000" dirty="0" err="1" smtClean="0"/>
              <a:t>totale</a:t>
            </a:r>
            <a:r>
              <a:rPr lang="en-IE" sz="2000" dirty="0" smtClean="0"/>
              <a:t> </a:t>
            </a:r>
            <a:r>
              <a:rPr lang="en-IE" sz="2000" dirty="0" err="1" smtClean="0"/>
              <a:t>dei</a:t>
            </a:r>
            <a:r>
              <a:rPr lang="en-IE" sz="2000" dirty="0" smtClean="0"/>
              <a:t> </a:t>
            </a:r>
            <a:r>
              <a:rPr lang="en-IE" sz="2000" dirty="0" err="1" smtClean="0"/>
              <a:t>prestiti</a:t>
            </a:r>
            <a:r>
              <a:rPr lang="en-IE" sz="2000" dirty="0" smtClean="0"/>
              <a:t> </a:t>
            </a:r>
            <a:r>
              <a:rPr lang="en-IE" sz="2000" dirty="0" err="1" smtClean="0"/>
              <a:t>raggiungerà</a:t>
            </a:r>
            <a:r>
              <a:rPr lang="en-IE" sz="2000" dirty="0" smtClean="0"/>
              <a:t> i 21 </a:t>
            </a:r>
            <a:r>
              <a:rPr lang="en-IE" sz="2000" dirty="0" err="1" smtClean="0"/>
              <a:t>miliardi</a:t>
            </a:r>
            <a:r>
              <a:rPr lang="en-IE" sz="2000" dirty="0" smtClean="0"/>
              <a:t> di euro. </a:t>
            </a:r>
            <a:endParaRPr lang="en-IE" sz="20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7</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r" defTabSz="914400">
              <a:defRPr/>
            </a:pPr>
            <a:endParaRPr lang="en-IE" sz="3200" b="1" dirty="0" smtClean="0">
              <a:solidFill>
                <a:srgbClr val="0B0AFD"/>
              </a:solidFill>
            </a:endParaRPr>
          </a:p>
          <a:p>
            <a:pPr lvl="0" algn="r" defTabSz="914400">
              <a:defRPr/>
            </a:pPr>
            <a:r>
              <a:rPr lang="en-IE" sz="3200" b="1" dirty="0" err="1" smtClean="0">
                <a:solidFill>
                  <a:srgbClr val="0B0AFD"/>
                </a:solidFill>
              </a:rPr>
              <a:t>Utilizzare</a:t>
            </a:r>
            <a:r>
              <a:rPr lang="en-IE" sz="3200" b="1" dirty="0" smtClean="0">
                <a:solidFill>
                  <a:srgbClr val="0B0AFD"/>
                </a:solidFill>
              </a:rPr>
              <a:t> </a:t>
            </a:r>
            <a:r>
              <a:rPr lang="en-IE" sz="3200" b="1" dirty="0" smtClean="0">
                <a:solidFill>
                  <a:srgbClr val="0B0AFD"/>
                </a:solidFill>
              </a:rPr>
              <a:t>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UE</a:t>
            </a:r>
            <a:br>
              <a:rPr lang="en-IE" sz="3200" b="1" dirty="0" smtClean="0">
                <a:solidFill>
                  <a:srgbClr val="0B0AFD"/>
                </a:solidFill>
              </a:rPr>
            </a:br>
            <a:endParaRPr kumimoji="0" lang="en-IE" sz="3200" b="1" i="0" u="none" strike="noStrike" kern="1200" cap="none" spc="0" normalizeH="0" baseline="0" noProof="0" dirty="0" smtClean="0">
              <a:ln>
                <a:noFill/>
              </a:ln>
              <a:solidFill>
                <a:srgbClr val="0B0AFD"/>
              </a:solidFill>
              <a:effectLst/>
              <a:uLnTx/>
              <a:uFillTx/>
              <a:latin typeface="+mj-lt"/>
              <a:ea typeface="+mj-ea"/>
              <a:cs typeface="+mj-cs"/>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26401" y="1306286"/>
            <a:ext cx="9288456" cy="972458"/>
          </a:xfrm>
        </p:spPr>
        <p:txBody>
          <a:bodyPr/>
          <a:lstStyle/>
          <a:p>
            <a:pPr algn="l">
              <a:buFont typeface="Century Gothic" pitchFamily="34" charset="0"/>
              <a:buChar char="―"/>
            </a:pPr>
            <a:r>
              <a:rPr lang="en-US" sz="2800" b="1" dirty="0" smtClean="0">
                <a:solidFill>
                  <a:srgbClr val="C00000"/>
                </a:solidFill>
              </a:rPr>
              <a:t>I </a:t>
            </a:r>
            <a:r>
              <a:rPr lang="en-US" sz="2800" b="1" dirty="0" err="1" smtClean="0">
                <a:solidFill>
                  <a:srgbClr val="C00000"/>
                </a:solidFill>
              </a:rPr>
              <a:t>Beneficiari</a:t>
            </a:r>
            <a:r>
              <a:rPr lang="en-US" sz="2800" b="1" dirty="0" smtClean="0">
                <a:solidFill>
                  <a:srgbClr val="C00000"/>
                </a:solidFill>
              </a:rPr>
              <a:t> </a:t>
            </a:r>
            <a:r>
              <a:rPr lang="en-US" sz="2800" b="1" dirty="0" err="1" smtClean="0">
                <a:solidFill>
                  <a:srgbClr val="C00000"/>
                </a:solidFill>
              </a:rPr>
              <a:t>dello</a:t>
            </a:r>
            <a:r>
              <a:rPr lang="en-US" sz="2800" b="1" dirty="0" smtClean="0">
                <a:solidFill>
                  <a:srgbClr val="C00000"/>
                </a:solidFill>
              </a:rPr>
              <a:t> </a:t>
            </a:r>
            <a:r>
              <a:rPr lang="en-US" sz="2800" b="1" dirty="0" err="1" smtClean="0">
                <a:solidFill>
                  <a:srgbClr val="C00000"/>
                </a:solidFill>
              </a:rPr>
              <a:t>Strumento</a:t>
            </a:r>
            <a:r>
              <a:rPr lang="en-US" sz="2800" b="1" dirty="0" smtClean="0">
                <a:solidFill>
                  <a:srgbClr val="C00000"/>
                </a:solidFill>
              </a:rPr>
              <a:t> di </a:t>
            </a:r>
            <a:r>
              <a:rPr lang="en-US" sz="2800" b="1" dirty="0" err="1" smtClean="0">
                <a:solidFill>
                  <a:srgbClr val="C00000"/>
                </a:solidFill>
              </a:rPr>
              <a:t>Garanzia</a:t>
            </a:r>
            <a:r>
              <a:rPr lang="en-US" sz="2800" b="1" dirty="0" smtClean="0">
                <a:solidFill>
                  <a:srgbClr val="C00000"/>
                </a:solidFill>
              </a:rPr>
              <a:t> sui </a:t>
            </a:r>
            <a:r>
              <a:rPr lang="en-US" sz="2800" b="1" dirty="0" err="1" smtClean="0">
                <a:solidFill>
                  <a:srgbClr val="C00000"/>
                </a:solidFill>
              </a:rPr>
              <a:t>Prestiti</a:t>
            </a:r>
            <a:endParaRPr lang="el-GR" sz="2800" b="1" dirty="0">
              <a:solidFill>
                <a:srgbClr val="C00000"/>
              </a:solidFill>
            </a:endParaRPr>
          </a:p>
        </p:txBody>
      </p:sp>
      <p:sp>
        <p:nvSpPr>
          <p:cNvPr id="3" name="2 - Θέση περιεχομένου"/>
          <p:cNvSpPr>
            <a:spLocks noGrp="1"/>
          </p:cNvSpPr>
          <p:nvPr>
            <p:ph idx="1"/>
          </p:nvPr>
        </p:nvSpPr>
        <p:spPr>
          <a:xfrm>
            <a:off x="710815" y="1622334"/>
            <a:ext cx="10972800" cy="4525962"/>
          </a:xfrm>
        </p:spPr>
        <p:txBody>
          <a:bodyPr/>
          <a:lstStyle/>
          <a:p>
            <a:pPr>
              <a:buNone/>
            </a:pPr>
            <a:endParaRPr lang="en-US" sz="1800" dirty="0" smtClean="0"/>
          </a:p>
          <a:p>
            <a:endParaRPr lang="en-US" sz="2400" dirty="0" smtClean="0"/>
          </a:p>
          <a:p>
            <a:r>
              <a:rPr lang="en-US" sz="2400" dirty="0" smtClean="0"/>
              <a:t>PMI </a:t>
            </a:r>
            <a:r>
              <a:rPr lang="en-US" sz="2400" dirty="0" err="1" smtClean="0"/>
              <a:t>che</a:t>
            </a:r>
            <a:r>
              <a:rPr lang="en-US" sz="2400" dirty="0" smtClean="0"/>
              <a:t> </a:t>
            </a:r>
            <a:r>
              <a:rPr lang="en-US" sz="2400" dirty="0" err="1" smtClean="0"/>
              <a:t>sono</a:t>
            </a:r>
            <a:r>
              <a:rPr lang="en-US" sz="2400" dirty="0" smtClean="0"/>
              <a:t> </a:t>
            </a:r>
            <a:r>
              <a:rPr lang="en-US" sz="2400" dirty="0" err="1" smtClean="0"/>
              <a:t>stabilite</a:t>
            </a:r>
            <a:r>
              <a:rPr lang="en-US" sz="2400" dirty="0" smtClean="0"/>
              <a:t> e </a:t>
            </a:r>
            <a:r>
              <a:rPr lang="en-US" sz="2400" dirty="0" err="1" smtClean="0"/>
              <a:t>operano</a:t>
            </a:r>
            <a:r>
              <a:rPr lang="en-US" sz="2400" dirty="0" smtClean="0"/>
              <a:t> in </a:t>
            </a:r>
            <a:r>
              <a:rPr lang="en-US" sz="2400" dirty="0" err="1" smtClean="0"/>
              <a:t>uno</a:t>
            </a:r>
            <a:r>
              <a:rPr lang="en-US" sz="2400" dirty="0" smtClean="0"/>
              <a:t> o </a:t>
            </a:r>
            <a:r>
              <a:rPr lang="en-US" sz="2400" dirty="0" err="1" smtClean="0"/>
              <a:t>più</a:t>
            </a:r>
            <a:r>
              <a:rPr lang="en-US" sz="2400" dirty="0" smtClean="0"/>
              <a:t> </a:t>
            </a:r>
            <a:r>
              <a:rPr lang="en-US" sz="2400" dirty="0" err="1" smtClean="0"/>
              <a:t>Stati</a:t>
            </a:r>
            <a:r>
              <a:rPr lang="en-US" sz="2400" dirty="0" smtClean="0"/>
              <a:t> </a:t>
            </a:r>
            <a:r>
              <a:rPr lang="en-US" sz="2400" dirty="0" err="1" smtClean="0"/>
              <a:t>Membri</a:t>
            </a:r>
            <a:r>
              <a:rPr lang="en-US" sz="2400" dirty="0" smtClean="0"/>
              <a:t> UE e </a:t>
            </a:r>
            <a:r>
              <a:rPr lang="en-US" sz="2400" dirty="0" err="1" smtClean="0"/>
              <a:t>dei</a:t>
            </a:r>
            <a:r>
              <a:rPr lang="en-US" sz="2400" dirty="0" smtClean="0"/>
              <a:t> </a:t>
            </a:r>
            <a:r>
              <a:rPr lang="en-US" sz="2400" dirty="0" err="1" smtClean="0"/>
              <a:t>paesi</a:t>
            </a:r>
            <a:r>
              <a:rPr lang="en-US" sz="2400" dirty="0" smtClean="0"/>
              <a:t> </a:t>
            </a:r>
            <a:r>
              <a:rPr lang="en-US" sz="2400" dirty="0" err="1" smtClean="0"/>
              <a:t>associati</a:t>
            </a:r>
            <a:r>
              <a:rPr lang="en-US" sz="2400" dirty="0" smtClean="0"/>
              <a:t> a COSME</a:t>
            </a:r>
          </a:p>
          <a:p>
            <a:pPr>
              <a:buNone/>
            </a:pPr>
            <a:endParaRPr lang="en-US" sz="2400" dirty="0" smtClean="0"/>
          </a:p>
          <a:p>
            <a:r>
              <a:rPr lang="en-US" sz="2400" dirty="0" smtClean="0"/>
              <a:t>Le PMI </a:t>
            </a:r>
            <a:r>
              <a:rPr lang="en-US" sz="2400" dirty="0" err="1" smtClean="0"/>
              <a:t>supportate</a:t>
            </a:r>
            <a:r>
              <a:rPr lang="en-US" sz="2400" dirty="0" smtClean="0"/>
              <a:t> non </a:t>
            </a:r>
            <a:r>
              <a:rPr lang="en-US" sz="2400" dirty="0" err="1" smtClean="0"/>
              <a:t>devono</a:t>
            </a:r>
            <a:r>
              <a:rPr lang="en-US" sz="2400" dirty="0" smtClean="0"/>
              <a:t> </a:t>
            </a:r>
            <a:r>
              <a:rPr lang="en-US" sz="2400" dirty="0" err="1" smtClean="0"/>
              <a:t>svolgere</a:t>
            </a:r>
            <a:r>
              <a:rPr lang="en-US" sz="2400" dirty="0" smtClean="0"/>
              <a:t> </a:t>
            </a:r>
            <a:r>
              <a:rPr lang="en-US" sz="2400" dirty="0" err="1" smtClean="0"/>
              <a:t>attività</a:t>
            </a:r>
            <a:r>
              <a:rPr lang="en-US" sz="2400" dirty="0" smtClean="0"/>
              <a:t> </a:t>
            </a:r>
            <a:r>
              <a:rPr lang="en-US" sz="2400" dirty="0" err="1" smtClean="0"/>
              <a:t>che</a:t>
            </a:r>
            <a:r>
              <a:rPr lang="en-US" sz="2400" dirty="0" smtClean="0"/>
              <a:t> </a:t>
            </a:r>
            <a:r>
              <a:rPr lang="en-US" sz="2400" dirty="0" err="1" smtClean="0"/>
              <a:t>violano</a:t>
            </a:r>
            <a:r>
              <a:rPr lang="en-US" sz="2400" dirty="0" smtClean="0"/>
              <a:t> </a:t>
            </a:r>
            <a:r>
              <a:rPr lang="en-US" sz="2400" dirty="0" err="1" smtClean="0"/>
              <a:t>principi</a:t>
            </a:r>
            <a:r>
              <a:rPr lang="en-US" sz="2400" dirty="0" smtClean="0"/>
              <a:t> </a:t>
            </a:r>
            <a:r>
              <a:rPr lang="en-US" sz="2400" dirty="0" err="1" smtClean="0"/>
              <a:t>etici</a:t>
            </a:r>
            <a:r>
              <a:rPr lang="en-US" sz="2400" dirty="0" smtClean="0"/>
              <a:t> o </a:t>
            </a:r>
            <a:r>
              <a:rPr lang="en-US" sz="2400" dirty="0" err="1" smtClean="0"/>
              <a:t>si</a:t>
            </a:r>
            <a:r>
              <a:rPr lang="en-US" sz="2400" dirty="0" smtClean="0"/>
              <a:t> </a:t>
            </a:r>
            <a:r>
              <a:rPr lang="en-US" sz="2400" dirty="0" err="1" smtClean="0"/>
              <a:t>rivolgono</a:t>
            </a:r>
            <a:r>
              <a:rPr lang="en-US" sz="2400" dirty="0" smtClean="0"/>
              <a:t> a </a:t>
            </a:r>
            <a:r>
              <a:rPr lang="en-US" sz="2400" dirty="0" err="1" smtClean="0"/>
              <a:t>uno</a:t>
            </a:r>
            <a:r>
              <a:rPr lang="en-US" sz="2400" dirty="0" smtClean="0"/>
              <a:t> o </a:t>
            </a:r>
            <a:r>
              <a:rPr lang="en-US" sz="2400" dirty="0" err="1" smtClean="0"/>
              <a:t>più</a:t>
            </a:r>
            <a:r>
              <a:rPr lang="en-US" sz="2400" dirty="0" smtClean="0"/>
              <a:t> </a:t>
            </a:r>
            <a:r>
              <a:rPr lang="en-US" sz="2400" dirty="0" err="1" smtClean="0"/>
              <a:t>settori</a:t>
            </a:r>
            <a:r>
              <a:rPr lang="en-US" sz="2400" dirty="0" smtClean="0"/>
              <a:t> </a:t>
            </a:r>
            <a:r>
              <a:rPr lang="en-US" sz="2400" dirty="0" err="1" smtClean="0"/>
              <a:t>riservati</a:t>
            </a:r>
            <a:r>
              <a:rPr lang="en-US" sz="2400" dirty="0" smtClean="0"/>
              <a:t> del FEI.</a:t>
            </a:r>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8</a:t>
            </a:fld>
            <a:endParaRPr lang="es-ES" altLang="es-ES"/>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endParaRPr lang="en-IE" sz="3200" b="1" dirty="0" smtClean="0">
              <a:solidFill>
                <a:srgbClr val="0B0AFD"/>
              </a:solidFill>
            </a:endParaRPr>
          </a:p>
          <a:p>
            <a:pPr algn="r" defTabSz="914400">
              <a:defRPr/>
            </a:pPr>
            <a:r>
              <a:rPr lang="en-IE" sz="3200" b="1" dirty="0" err="1" smtClean="0">
                <a:solidFill>
                  <a:srgbClr val="0B0AFD"/>
                </a:solidFill>
              </a:rPr>
              <a:t>Utilizzare</a:t>
            </a:r>
            <a:r>
              <a:rPr lang="en-IE" sz="3200" b="1" dirty="0" smtClean="0">
                <a:solidFill>
                  <a:srgbClr val="0B0AFD"/>
                </a:solidFill>
              </a:rPr>
              <a:t> </a:t>
            </a:r>
            <a:r>
              <a:rPr lang="en-IE" sz="3200" b="1" dirty="0" smtClean="0">
                <a:solidFill>
                  <a:srgbClr val="0B0AFD"/>
                </a:solidFill>
              </a:rPr>
              <a:t>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UE</a:t>
            </a:r>
            <a:br>
              <a:rPr lang="en-IE" sz="3200" b="1" dirty="0" smtClean="0">
                <a:solidFill>
                  <a:srgbClr val="0B0AFD"/>
                </a:solidFill>
              </a:rPr>
            </a:br>
            <a:endParaRPr lang="en-IE" sz="3200" b="1" dirty="0" smtClean="0">
              <a:solidFill>
                <a:srgbClr val="0B0AFD"/>
              </a:solidFill>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5509" y="1373051"/>
            <a:ext cx="6433435" cy="576649"/>
          </a:xfrm>
        </p:spPr>
        <p:txBody>
          <a:bodyPr/>
          <a:lstStyle/>
          <a:p>
            <a:pPr algn="l">
              <a:buFont typeface="Century Gothic" pitchFamily="34" charset="0"/>
              <a:buChar char="―"/>
            </a:pPr>
            <a:r>
              <a:rPr lang="en-US" sz="2800" b="1" dirty="0" smtClean="0">
                <a:solidFill>
                  <a:srgbClr val="C00000"/>
                </a:solidFill>
              </a:rPr>
              <a:t>Come fare </a:t>
            </a:r>
            <a:r>
              <a:rPr lang="en-US" sz="2800" b="1" dirty="0" err="1" smtClean="0">
                <a:solidFill>
                  <a:srgbClr val="C00000"/>
                </a:solidFill>
              </a:rPr>
              <a:t>domanda</a:t>
            </a:r>
            <a:r>
              <a:rPr lang="en-US" sz="2800" b="1" dirty="0" smtClean="0">
                <a:solidFill>
                  <a:srgbClr val="C00000"/>
                </a:solidFill>
              </a:rPr>
              <a:t> per </a:t>
            </a:r>
            <a:r>
              <a:rPr lang="en-US" sz="2800" b="1" dirty="0" err="1" smtClean="0">
                <a:solidFill>
                  <a:srgbClr val="C00000"/>
                </a:solidFill>
              </a:rPr>
              <a:t>l’LGF</a:t>
            </a:r>
            <a:r>
              <a:rPr lang="en-US" sz="2800" b="1" dirty="0" smtClean="0">
                <a:solidFill>
                  <a:srgbClr val="C00000"/>
                </a:solidFill>
              </a:rPr>
              <a:t> </a:t>
            </a:r>
            <a:endParaRPr lang="el-GR" sz="2800" b="1" dirty="0">
              <a:solidFill>
                <a:srgbClr val="C00000"/>
              </a:solidFill>
            </a:endParaRPr>
          </a:p>
        </p:txBody>
      </p:sp>
      <p:sp>
        <p:nvSpPr>
          <p:cNvPr id="3" name="2 - Θέση περιεχομένου"/>
          <p:cNvSpPr>
            <a:spLocks noGrp="1"/>
          </p:cNvSpPr>
          <p:nvPr>
            <p:ph idx="1"/>
          </p:nvPr>
        </p:nvSpPr>
        <p:spPr>
          <a:xfrm>
            <a:off x="677863" y="1729580"/>
            <a:ext cx="10972800" cy="4455040"/>
          </a:xfrm>
        </p:spPr>
        <p:txBody>
          <a:bodyPr/>
          <a:lstStyle/>
          <a:p>
            <a:endParaRPr lang="en-US" sz="1800" b="1" dirty="0" smtClean="0"/>
          </a:p>
          <a:p>
            <a:endParaRPr lang="en-US" sz="1800" dirty="0" smtClean="0"/>
          </a:p>
          <a:p>
            <a:pPr algn="just"/>
            <a:r>
              <a:rPr lang="en-US" sz="2400" dirty="0" err="1" smtClean="0"/>
              <a:t>Scarica</a:t>
            </a:r>
            <a:r>
              <a:rPr lang="en-US" sz="2400" dirty="0" smtClean="0"/>
              <a:t> qui la </a:t>
            </a:r>
            <a:r>
              <a:rPr lang="en-US" sz="2400" dirty="0" err="1" smtClean="0"/>
              <a:t>lista</a:t>
            </a:r>
            <a:r>
              <a:rPr lang="en-US" sz="2400" dirty="0" smtClean="0"/>
              <a:t> </a:t>
            </a:r>
            <a:r>
              <a:rPr lang="en-US" sz="2400" dirty="0" err="1" smtClean="0"/>
              <a:t>degli</a:t>
            </a:r>
            <a:r>
              <a:rPr lang="en-US" sz="2400" dirty="0" smtClean="0"/>
              <a:t> </a:t>
            </a:r>
            <a:r>
              <a:rPr lang="en-US" sz="2400" u="sng" dirty="0" err="1" smtClean="0"/>
              <a:t>intermediari</a:t>
            </a:r>
            <a:r>
              <a:rPr lang="en-US" sz="2400" u="sng" dirty="0" smtClean="0"/>
              <a:t> </a:t>
            </a:r>
            <a:r>
              <a:rPr lang="en-US" sz="2400" dirty="0" err="1" smtClean="0"/>
              <a:t>finanziari</a:t>
            </a:r>
            <a:r>
              <a:rPr lang="en-US" sz="2400" dirty="0" smtClean="0"/>
              <a:t> e </a:t>
            </a:r>
            <a:r>
              <a:rPr lang="en-US" sz="2400" u="sng" dirty="0" err="1" smtClean="0"/>
              <a:t>sottointermediari</a:t>
            </a:r>
            <a:r>
              <a:rPr lang="en-US" sz="2400" dirty="0" smtClean="0"/>
              <a:t> </a:t>
            </a:r>
            <a:r>
              <a:rPr lang="en-US" sz="2400" dirty="0" err="1" smtClean="0"/>
              <a:t>che</a:t>
            </a:r>
            <a:r>
              <a:rPr lang="en-US" sz="2400" dirty="0" smtClean="0"/>
              <a:t> </a:t>
            </a:r>
            <a:r>
              <a:rPr lang="en-US" sz="2400" dirty="0" err="1" smtClean="0"/>
              <a:t>operano</a:t>
            </a:r>
            <a:r>
              <a:rPr lang="en-US" sz="2400" dirty="0" smtClean="0"/>
              <a:t> </a:t>
            </a:r>
            <a:r>
              <a:rPr lang="en-US" sz="2400" dirty="0" err="1" smtClean="0"/>
              <a:t>correntemente</a:t>
            </a:r>
            <a:r>
              <a:rPr lang="en-US" sz="2400" dirty="0" smtClean="0"/>
              <a:t> per COSME – </a:t>
            </a:r>
            <a:r>
              <a:rPr lang="en-US" sz="2400" dirty="0" err="1" smtClean="0"/>
              <a:t>Strumento</a:t>
            </a:r>
            <a:r>
              <a:rPr lang="en-US" sz="2400" dirty="0" smtClean="0"/>
              <a:t> di </a:t>
            </a:r>
            <a:r>
              <a:rPr lang="en-US" sz="2400" dirty="0" err="1" smtClean="0"/>
              <a:t>Garanzia</a:t>
            </a:r>
            <a:r>
              <a:rPr lang="en-US" sz="2400" dirty="0" smtClean="0"/>
              <a:t> sui </a:t>
            </a:r>
            <a:r>
              <a:rPr lang="en-US" sz="2400" dirty="0" err="1" smtClean="0"/>
              <a:t>Prestiti</a:t>
            </a:r>
            <a:r>
              <a:rPr lang="en-US" sz="2400" dirty="0" smtClean="0"/>
              <a:t> </a:t>
            </a:r>
            <a:r>
              <a:rPr lang="en-US" sz="2400" dirty="0" smtClean="0"/>
              <a:t>(</a:t>
            </a:r>
            <a:r>
              <a:rPr lang="en-US" sz="2400" dirty="0" smtClean="0"/>
              <a:t>LGF)</a:t>
            </a:r>
          </a:p>
          <a:p>
            <a:pPr algn="just"/>
            <a:endParaRPr lang="el-GR" sz="2400" dirty="0" smtClean="0"/>
          </a:p>
          <a:p>
            <a:pPr algn="just"/>
            <a:r>
              <a:rPr lang="en-US" sz="2400" dirty="0" smtClean="0"/>
              <a:t>Per </a:t>
            </a:r>
            <a:r>
              <a:rPr lang="en-US" sz="2400" dirty="0" err="1" smtClean="0"/>
              <a:t>informazioni</a:t>
            </a:r>
            <a:r>
              <a:rPr lang="en-US" sz="2400" dirty="0" smtClean="0"/>
              <a:t> sui finanziamenti </a:t>
            </a:r>
            <a:r>
              <a:rPr lang="en-US" sz="2400" dirty="0" err="1" smtClean="0"/>
              <a:t>disponibili</a:t>
            </a:r>
            <a:r>
              <a:rPr lang="en-US" sz="2400" dirty="0" smtClean="0"/>
              <a:t> </a:t>
            </a:r>
            <a:r>
              <a:rPr lang="en-US" sz="2400" dirty="0" err="1" smtClean="0"/>
              <a:t>all’interno</a:t>
            </a:r>
            <a:r>
              <a:rPr lang="en-US" sz="2400" dirty="0" smtClean="0"/>
              <a:t> di </a:t>
            </a:r>
            <a:r>
              <a:rPr lang="en-US" sz="2400" dirty="0" err="1" smtClean="0"/>
              <a:t>altre</a:t>
            </a:r>
            <a:r>
              <a:rPr lang="en-US" sz="2400" dirty="0" smtClean="0"/>
              <a:t> </a:t>
            </a:r>
            <a:r>
              <a:rPr lang="en-US" sz="2400" dirty="0" err="1" smtClean="0"/>
              <a:t>iniziative</a:t>
            </a:r>
            <a:r>
              <a:rPr lang="en-US" sz="2400" dirty="0" smtClean="0"/>
              <a:t> </a:t>
            </a:r>
            <a:r>
              <a:rPr lang="en-US" sz="2400" dirty="0" err="1" smtClean="0"/>
              <a:t>dell’UE</a:t>
            </a:r>
            <a:r>
              <a:rPr lang="en-US" sz="2400" dirty="0" smtClean="0"/>
              <a:t>, </a:t>
            </a:r>
            <a:r>
              <a:rPr lang="en-US" sz="2400" dirty="0" err="1" smtClean="0"/>
              <a:t>visita</a:t>
            </a:r>
            <a:r>
              <a:rPr lang="en-US" sz="2400" dirty="0" smtClean="0"/>
              <a:t> </a:t>
            </a:r>
            <a:r>
              <a:rPr lang="en-US" sz="2400" dirty="0" err="1" smtClean="0"/>
              <a:t>il</a:t>
            </a:r>
            <a:r>
              <a:rPr lang="en-US" sz="2400" dirty="0" smtClean="0"/>
              <a:t> </a:t>
            </a:r>
            <a:r>
              <a:rPr lang="en-US" sz="2400" dirty="0" err="1" smtClean="0"/>
              <a:t>sito</a:t>
            </a:r>
            <a:r>
              <a:rPr lang="en-US" sz="2400" dirty="0" smtClean="0"/>
              <a:t> </a:t>
            </a:r>
            <a:r>
              <a:rPr lang="en-US" sz="2400" dirty="0" smtClean="0"/>
              <a:t>initiatives</a:t>
            </a:r>
            <a:r>
              <a:rPr lang="en-US" sz="2400" dirty="0" smtClean="0"/>
              <a:t>, please visit </a:t>
            </a:r>
            <a:r>
              <a:rPr lang="en-US" sz="2400" u="sng" dirty="0" smtClean="0">
                <a:hlinkClick r:id="rId2"/>
              </a:rPr>
              <a:t>http://europa.eu/youreurope/business/funding-grants/access-to-finance/</a:t>
            </a:r>
            <a:endParaRPr lang="el-GR" sz="2400" dirty="0" smtClean="0"/>
          </a:p>
          <a:p>
            <a:pPr>
              <a:buNone/>
            </a:pPr>
            <a:endParaRPr lang="el-GR" sz="2400" dirty="0"/>
          </a:p>
        </p:txBody>
      </p:sp>
      <p:sp>
        <p:nvSpPr>
          <p:cNvPr id="4" name="3 - Θέση αριθμού διαφάνειας"/>
          <p:cNvSpPr>
            <a:spLocks noGrp="1"/>
          </p:cNvSpPr>
          <p:nvPr>
            <p:ph type="sldNum" sz="quarter" idx="10"/>
          </p:nvPr>
        </p:nvSpPr>
        <p:spPr/>
        <p:txBody>
          <a:bodyPr/>
          <a:lstStyle/>
          <a:p>
            <a:pPr>
              <a:defRPr/>
            </a:pPr>
            <a:fld id="{8CCD8EDD-B956-4E3E-9135-B41C8E686D91}" type="slidenum">
              <a:rPr lang="es-ES" altLang="es-ES" smtClean="0"/>
              <a:pPr>
                <a:defRPr/>
              </a:pPr>
              <a:t>9</a:t>
            </a:fld>
            <a:endParaRPr lang="es-ES" altLang="es-ES" dirty="0"/>
          </a:p>
        </p:txBody>
      </p:sp>
      <p:sp>
        <p:nvSpPr>
          <p:cNvPr id="6" name="Title 1"/>
          <p:cNvSpPr txBox="1">
            <a:spLocks/>
          </p:cNvSpPr>
          <p:nvPr/>
        </p:nvSpPr>
        <p:spPr bwMode="auto">
          <a:xfrm>
            <a:off x="1041400" y="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endParaRPr lang="en-IE" sz="3200" b="1" dirty="0" smtClean="0">
              <a:solidFill>
                <a:srgbClr val="0B0AFD"/>
              </a:solidFill>
            </a:endParaRPr>
          </a:p>
          <a:p>
            <a:pPr algn="r" defTabSz="914400">
              <a:defRPr/>
            </a:pPr>
            <a:r>
              <a:rPr lang="en-IE" sz="3200" b="1" dirty="0" err="1" smtClean="0">
                <a:solidFill>
                  <a:srgbClr val="0B0AFD"/>
                </a:solidFill>
              </a:rPr>
              <a:t>Utilizzare</a:t>
            </a:r>
            <a:r>
              <a:rPr lang="en-IE" sz="3200" b="1" dirty="0" smtClean="0">
                <a:solidFill>
                  <a:srgbClr val="0B0AFD"/>
                </a:solidFill>
              </a:rPr>
              <a:t> </a:t>
            </a:r>
            <a:r>
              <a:rPr lang="en-IE" sz="3200" b="1" dirty="0" smtClean="0">
                <a:solidFill>
                  <a:srgbClr val="0B0AFD"/>
                </a:solidFill>
              </a:rPr>
              <a:t>COSME e </a:t>
            </a:r>
            <a:r>
              <a:rPr lang="en-IE" sz="3200" b="1" dirty="0" err="1" smtClean="0">
                <a:solidFill>
                  <a:srgbClr val="0B0AFD"/>
                </a:solidFill>
              </a:rPr>
              <a:t>altri</a:t>
            </a:r>
            <a:r>
              <a:rPr lang="en-IE" sz="3200" b="1" dirty="0" smtClean="0">
                <a:solidFill>
                  <a:srgbClr val="0B0AFD"/>
                </a:solidFill>
              </a:rPr>
              <a:t> </a:t>
            </a:r>
            <a:br>
              <a:rPr lang="en-IE" sz="3200" b="1" dirty="0" smtClean="0">
                <a:solidFill>
                  <a:srgbClr val="0B0AFD"/>
                </a:solidFill>
              </a:rPr>
            </a:br>
            <a:r>
              <a:rPr lang="en-IE" sz="3200" b="1" dirty="0" err="1" smtClean="0">
                <a:solidFill>
                  <a:srgbClr val="0B0AFD"/>
                </a:solidFill>
              </a:rPr>
              <a:t>strumenti</a:t>
            </a:r>
            <a:r>
              <a:rPr lang="en-IE" sz="3200" b="1" dirty="0" smtClean="0">
                <a:solidFill>
                  <a:srgbClr val="0B0AFD"/>
                </a:solidFill>
              </a:rPr>
              <a:t> </a:t>
            </a:r>
            <a:r>
              <a:rPr lang="en-IE" sz="3200" b="1" dirty="0" err="1" smtClean="0">
                <a:solidFill>
                  <a:srgbClr val="0B0AFD"/>
                </a:solidFill>
              </a:rPr>
              <a:t>finanziari</a:t>
            </a:r>
            <a:r>
              <a:rPr lang="en-IE" sz="3200" b="1" dirty="0" smtClean="0">
                <a:solidFill>
                  <a:srgbClr val="0B0AFD"/>
                </a:solidFill>
              </a:rPr>
              <a:t> UE</a:t>
            </a:r>
            <a:br>
              <a:rPr lang="en-IE" sz="3200" b="1" dirty="0" smtClean="0">
                <a:solidFill>
                  <a:srgbClr val="0B0AFD"/>
                </a:solidFill>
              </a:rPr>
            </a:br>
            <a:endParaRPr lang="en-IE" sz="3200" b="1" dirty="0" smtClean="0">
              <a:solidFill>
                <a:srgbClr val="0B0AFD"/>
              </a:solidFill>
            </a:endParaRPr>
          </a:p>
        </p:txBody>
      </p:sp>
    </p:spTree>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5102</TotalTime>
  <Words>975</Words>
  <Application>Microsoft Office PowerPoint</Application>
  <PresentationFormat>Personalizzato</PresentationFormat>
  <Paragraphs>135</Paragraphs>
  <Slides>17</Slides>
  <Notes>1</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1557</vt:lpstr>
      <vt:lpstr>Modul N 8. Opportunità del Mercato Unico Europeo per le Microimprese rurali </vt:lpstr>
      <vt:lpstr>Utilizzare COSME e altri  strumenti finanziari UE</vt:lpstr>
      <vt:lpstr>Utilizzare COSME e altri  strumenti finanziari UE</vt:lpstr>
      <vt:lpstr>Utilizzare COSME e altri  strumenti finanziari UE</vt:lpstr>
      <vt:lpstr>Principali strumenti di finanziamento europei per le PMI</vt:lpstr>
      <vt:lpstr> Utilizzare COSME e altri  strumenti finanziari UE </vt:lpstr>
      <vt:lpstr>Lo strumento di Garanzia sui Prestiti (The Loan Guarantee Facility, LGF</vt:lpstr>
      <vt:lpstr>I Beneficiari dello Strumento di Garanzia sui Prestiti</vt:lpstr>
      <vt:lpstr>Come fare domanda per l’LGF </vt:lpstr>
      <vt:lpstr>Il Capitale di Rischio per la Crescita (The Equity Facility for Growth (EFG)</vt:lpstr>
      <vt:lpstr>I Beneficiari del Capitale di Rischio per la Crescita (EFG) </vt:lpstr>
      <vt:lpstr>Come fare domanda per COSME EFG</vt:lpstr>
      <vt:lpstr>B. InnovFin – Finanziamenti Europei per gli Innovatori</vt:lpstr>
      <vt:lpstr> C. Programma Europa Creativa</vt:lpstr>
      <vt:lpstr>D.Programma Europeo per l’Occupazione e l’Innovazione Sociale (EaSI) (1/2)</vt:lpstr>
      <vt:lpstr>Utilizzare COSME e altri  strumenti finanziari UE </vt:lpstr>
      <vt:lpstr>Diapositiva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ihfeurope Europe</dc:creator>
  <cp:lastModifiedBy>IDP</cp:lastModifiedBy>
  <cp:revision>126</cp:revision>
  <cp:lastPrinted>2017-05-04T12:44:09Z</cp:lastPrinted>
  <dcterms:created xsi:type="dcterms:W3CDTF">2016-01-12T16:45:47Z</dcterms:created>
  <dcterms:modified xsi:type="dcterms:W3CDTF">2017-12-21T17:19:06Z</dcterms:modified>
</cp:coreProperties>
</file>