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3" r:id="rId1"/>
  </p:sldMasterIdLst>
  <p:notesMasterIdLst>
    <p:notesMasterId r:id="rId19"/>
  </p:notesMasterIdLst>
  <p:handoutMasterIdLst>
    <p:handoutMasterId r:id="rId20"/>
  </p:handoutMasterIdLst>
  <p:sldIdLst>
    <p:sldId id="378" r:id="rId2"/>
    <p:sldId id="396" r:id="rId3"/>
    <p:sldId id="423" r:id="rId4"/>
    <p:sldId id="432" r:id="rId5"/>
    <p:sldId id="443" r:id="rId6"/>
    <p:sldId id="424" r:id="rId7"/>
    <p:sldId id="433" r:id="rId8"/>
    <p:sldId id="434" r:id="rId9"/>
    <p:sldId id="435" r:id="rId10"/>
    <p:sldId id="436" r:id="rId11"/>
    <p:sldId id="437" r:id="rId12"/>
    <p:sldId id="438" r:id="rId13"/>
    <p:sldId id="439" r:id="rId14"/>
    <p:sldId id="440" r:id="rId15"/>
    <p:sldId id="441" r:id="rId16"/>
    <p:sldId id="442" r:id="rId17"/>
    <p:sldId id="394" r:id="rId18"/>
  </p:sldIdLst>
  <p:sldSz cx="12192000" cy="6858000"/>
  <p:notesSz cx="6799263" cy="9929813"/>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990000"/>
    <a:srgbClr val="003366"/>
    <a:srgbClr val="000066"/>
    <a:srgbClr val="CC6600"/>
    <a:srgbClr val="FFFFCC"/>
    <a:srgbClr val="FF9900"/>
    <a:srgbClr val="336600"/>
    <a:srgbClr val="33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974" autoAdjust="0"/>
  </p:normalViewPr>
  <p:slideViewPr>
    <p:cSldViewPr snapToGrid="0">
      <p:cViewPr varScale="1">
        <p:scale>
          <a:sx n="69" d="100"/>
          <a:sy n="69" d="100"/>
        </p:scale>
        <p:origin x="-684" y="-10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8475"/>
          </a:xfrm>
          <a:prstGeom prst="rect">
            <a:avLst/>
          </a:prstGeom>
        </p:spPr>
        <p:txBody>
          <a:bodyPr vert="horz" lIns="91467" tIns="45734" rIns="91467" bIns="45734" rtlCol="0"/>
          <a:lstStyle>
            <a:lvl1pPr algn="l" fontAlgn="auto">
              <a:spcBef>
                <a:spcPts val="0"/>
              </a:spcBef>
              <a:spcAft>
                <a:spcPts val="0"/>
              </a:spcAft>
              <a:defRPr sz="1200">
                <a:latin typeface="+mn-lt"/>
                <a:cs typeface="+mn-cs"/>
              </a:defRPr>
            </a:lvl1pPr>
          </a:lstStyle>
          <a:p>
            <a:pPr>
              <a:defRPr/>
            </a:pPr>
            <a:endParaRPr lang="es-ES"/>
          </a:p>
        </p:txBody>
      </p:sp>
      <p:sp>
        <p:nvSpPr>
          <p:cNvPr id="3" name="Marcador de fecha 2"/>
          <p:cNvSpPr>
            <a:spLocks noGrp="1"/>
          </p:cNvSpPr>
          <p:nvPr>
            <p:ph type="dt" sz="quarter" idx="1"/>
          </p:nvPr>
        </p:nvSpPr>
        <p:spPr>
          <a:xfrm>
            <a:off x="3851275" y="0"/>
            <a:ext cx="2946400" cy="498475"/>
          </a:xfrm>
          <a:prstGeom prst="rect">
            <a:avLst/>
          </a:prstGeom>
        </p:spPr>
        <p:txBody>
          <a:bodyPr vert="horz" lIns="91467" tIns="45734" rIns="91467" bIns="45734" rtlCol="0"/>
          <a:lstStyle>
            <a:lvl1pPr algn="r" fontAlgn="auto">
              <a:spcBef>
                <a:spcPts val="0"/>
              </a:spcBef>
              <a:spcAft>
                <a:spcPts val="0"/>
              </a:spcAft>
              <a:defRPr sz="1200" smtClean="0">
                <a:latin typeface="+mn-lt"/>
                <a:cs typeface="+mn-cs"/>
              </a:defRPr>
            </a:lvl1pPr>
          </a:lstStyle>
          <a:p>
            <a:pPr>
              <a:defRPr/>
            </a:pPr>
            <a:fld id="{BA53E399-9485-44D2-9EF1-630B79711E6A}" type="datetimeFigureOut">
              <a:rPr lang="es-ES"/>
              <a:pPr>
                <a:defRPr/>
              </a:pPr>
              <a:t>02/11/2017</a:t>
            </a:fld>
            <a:endParaRPr lang="es-ES"/>
          </a:p>
        </p:txBody>
      </p:sp>
      <p:sp>
        <p:nvSpPr>
          <p:cNvPr id="4" name="Marcador de pie de página 3"/>
          <p:cNvSpPr>
            <a:spLocks noGrp="1"/>
          </p:cNvSpPr>
          <p:nvPr>
            <p:ph type="ftr" sz="quarter" idx="2"/>
          </p:nvPr>
        </p:nvSpPr>
        <p:spPr>
          <a:xfrm>
            <a:off x="0" y="9431338"/>
            <a:ext cx="2946400" cy="498475"/>
          </a:xfrm>
          <a:prstGeom prst="rect">
            <a:avLst/>
          </a:prstGeom>
        </p:spPr>
        <p:txBody>
          <a:bodyPr vert="horz" lIns="91467" tIns="45734" rIns="91467" bIns="45734" rtlCol="0" anchor="b"/>
          <a:lstStyle>
            <a:lvl1pPr algn="l" fontAlgn="auto">
              <a:spcBef>
                <a:spcPts val="0"/>
              </a:spcBef>
              <a:spcAft>
                <a:spcPts val="0"/>
              </a:spcAft>
              <a:defRPr sz="1200">
                <a:latin typeface="+mn-lt"/>
                <a:cs typeface="+mn-cs"/>
              </a:defRPr>
            </a:lvl1pPr>
          </a:lstStyle>
          <a:p>
            <a:pPr>
              <a:defRPr/>
            </a:pPr>
            <a:endParaRPr lang="es-ES"/>
          </a:p>
        </p:txBody>
      </p:sp>
      <p:sp>
        <p:nvSpPr>
          <p:cNvPr id="5" name="Marcador de número de diapositiva 4"/>
          <p:cNvSpPr>
            <a:spLocks noGrp="1"/>
          </p:cNvSpPr>
          <p:nvPr>
            <p:ph type="sldNum" sz="quarter" idx="3"/>
          </p:nvPr>
        </p:nvSpPr>
        <p:spPr>
          <a:xfrm>
            <a:off x="3851275" y="9431338"/>
            <a:ext cx="2946400" cy="498475"/>
          </a:xfrm>
          <a:prstGeom prst="rect">
            <a:avLst/>
          </a:prstGeom>
        </p:spPr>
        <p:txBody>
          <a:bodyPr vert="horz" lIns="91467" tIns="45734" rIns="91467" bIns="45734" rtlCol="0" anchor="b"/>
          <a:lstStyle>
            <a:lvl1pPr algn="r" fontAlgn="auto">
              <a:spcBef>
                <a:spcPts val="0"/>
              </a:spcBef>
              <a:spcAft>
                <a:spcPts val="0"/>
              </a:spcAft>
              <a:defRPr sz="1200" smtClean="0">
                <a:latin typeface="+mn-lt"/>
                <a:cs typeface="+mn-cs"/>
              </a:defRPr>
            </a:lvl1pPr>
          </a:lstStyle>
          <a:p>
            <a:pPr>
              <a:defRPr/>
            </a:pPr>
            <a:fld id="{F3CD19CF-41E3-4F04-A476-4494403CBDB0}" type="slidenum">
              <a:rPr lang="es-ES"/>
              <a:pPr>
                <a:defRPr/>
              </a:pPr>
              <a:t>‹#›</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400" cy="496888"/>
          </a:xfrm>
          <a:prstGeom prst="rect">
            <a:avLst/>
          </a:prstGeom>
        </p:spPr>
        <p:txBody>
          <a:bodyPr vert="horz" lIns="91467" tIns="45734" rIns="91467" bIns="45734" rtlCol="0"/>
          <a:lstStyle>
            <a:lvl1pPr algn="l" fontAlgn="auto">
              <a:spcBef>
                <a:spcPts val="0"/>
              </a:spcBef>
              <a:spcAft>
                <a:spcPts val="0"/>
              </a:spcAft>
              <a:defRPr sz="1200">
                <a:latin typeface="+mn-lt"/>
                <a:cs typeface="+mn-cs"/>
              </a:defRPr>
            </a:lvl1pPr>
          </a:lstStyle>
          <a:p>
            <a:pPr>
              <a:defRPr/>
            </a:pPr>
            <a:endParaRPr lang="es-ES"/>
          </a:p>
        </p:txBody>
      </p:sp>
      <p:sp>
        <p:nvSpPr>
          <p:cNvPr id="3" name="2 Marcador de fecha"/>
          <p:cNvSpPr>
            <a:spLocks noGrp="1"/>
          </p:cNvSpPr>
          <p:nvPr>
            <p:ph type="dt" idx="1"/>
          </p:nvPr>
        </p:nvSpPr>
        <p:spPr>
          <a:xfrm>
            <a:off x="3851275" y="0"/>
            <a:ext cx="2946400" cy="496888"/>
          </a:xfrm>
          <a:prstGeom prst="rect">
            <a:avLst/>
          </a:prstGeom>
        </p:spPr>
        <p:txBody>
          <a:bodyPr vert="horz" lIns="91467" tIns="45734" rIns="91467" bIns="45734" rtlCol="0"/>
          <a:lstStyle>
            <a:lvl1pPr algn="r" fontAlgn="auto">
              <a:spcBef>
                <a:spcPts val="0"/>
              </a:spcBef>
              <a:spcAft>
                <a:spcPts val="0"/>
              </a:spcAft>
              <a:defRPr sz="1200" smtClean="0">
                <a:latin typeface="+mn-lt"/>
                <a:cs typeface="+mn-cs"/>
              </a:defRPr>
            </a:lvl1pPr>
          </a:lstStyle>
          <a:p>
            <a:pPr>
              <a:defRPr/>
            </a:pPr>
            <a:fld id="{E1304FA0-FB54-40DF-9EB6-B77F0C616955}" type="datetimeFigureOut">
              <a:rPr lang="es-ES"/>
              <a:pPr>
                <a:defRPr/>
              </a:pPr>
              <a:t>02/11/2017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pPr lvl="0"/>
            <a:endParaRPr lang="es-ES" noProof="0"/>
          </a:p>
        </p:txBody>
      </p:sp>
      <p:sp>
        <p:nvSpPr>
          <p:cNvPr id="5" name="4 Marcador de notas"/>
          <p:cNvSpPr>
            <a:spLocks noGrp="1"/>
          </p:cNvSpPr>
          <p:nvPr>
            <p:ph type="body" sz="quarter" idx="3"/>
          </p:nvPr>
        </p:nvSpPr>
        <p:spPr>
          <a:xfrm>
            <a:off x="679450" y="4716463"/>
            <a:ext cx="5440363" cy="4468812"/>
          </a:xfrm>
          <a:prstGeom prst="rect">
            <a:avLst/>
          </a:prstGeom>
        </p:spPr>
        <p:txBody>
          <a:bodyPr vert="horz" lIns="91467" tIns="45734" rIns="91467" bIns="45734"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p:cNvSpPr>
            <a:spLocks noGrp="1"/>
          </p:cNvSpPr>
          <p:nvPr>
            <p:ph type="ftr" sz="quarter" idx="4"/>
          </p:nvPr>
        </p:nvSpPr>
        <p:spPr>
          <a:xfrm>
            <a:off x="0" y="9431338"/>
            <a:ext cx="2946400" cy="496887"/>
          </a:xfrm>
          <a:prstGeom prst="rect">
            <a:avLst/>
          </a:prstGeom>
        </p:spPr>
        <p:txBody>
          <a:bodyPr vert="horz" lIns="91467" tIns="45734" rIns="91467" bIns="45734" rtlCol="0" anchor="b"/>
          <a:lstStyle>
            <a:lvl1pPr algn="l" fontAlgn="auto">
              <a:spcBef>
                <a:spcPts val="0"/>
              </a:spcBef>
              <a:spcAft>
                <a:spcPts val="0"/>
              </a:spcAft>
              <a:defRPr sz="1200">
                <a:latin typeface="+mn-lt"/>
                <a:cs typeface="+mn-cs"/>
              </a:defRPr>
            </a:lvl1pPr>
          </a:lstStyle>
          <a:p>
            <a:pPr>
              <a:defRPr/>
            </a:pPr>
            <a:endParaRPr lang="es-ES"/>
          </a:p>
        </p:txBody>
      </p:sp>
      <p:sp>
        <p:nvSpPr>
          <p:cNvPr id="7" name="6 Marcador de número de diapositiva"/>
          <p:cNvSpPr>
            <a:spLocks noGrp="1"/>
          </p:cNvSpPr>
          <p:nvPr>
            <p:ph type="sldNum" sz="quarter" idx="5"/>
          </p:nvPr>
        </p:nvSpPr>
        <p:spPr>
          <a:xfrm>
            <a:off x="3851275" y="9431338"/>
            <a:ext cx="2946400" cy="496887"/>
          </a:xfrm>
          <a:prstGeom prst="rect">
            <a:avLst/>
          </a:prstGeom>
        </p:spPr>
        <p:txBody>
          <a:bodyPr vert="horz" lIns="91467" tIns="45734" rIns="91467" bIns="45734" rtlCol="0" anchor="b"/>
          <a:lstStyle>
            <a:lvl1pPr algn="r" fontAlgn="auto">
              <a:spcBef>
                <a:spcPts val="0"/>
              </a:spcBef>
              <a:spcAft>
                <a:spcPts val="0"/>
              </a:spcAft>
              <a:defRPr sz="1200" smtClean="0">
                <a:latin typeface="+mn-lt"/>
                <a:cs typeface="+mn-cs"/>
              </a:defRPr>
            </a:lvl1pPr>
          </a:lstStyle>
          <a:p>
            <a:pPr>
              <a:defRPr/>
            </a:pPr>
            <a:fld id="{174278DC-5D53-4BF4-944F-CF2BD75CFEAE}" type="slidenum">
              <a:rPr lang="es-ES"/>
              <a:pPr>
                <a:defRPr/>
              </a:pPr>
              <a:t>‹#›</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2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s-ES" altLang="es-E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rcRect/>
          <a:stretch>
            <a:fillRect/>
          </a:stretch>
        </p:blipFill>
        <p:spPr bwMode="auto">
          <a:xfrm>
            <a:off x="58738" y="68263"/>
            <a:ext cx="4056062" cy="1577975"/>
          </a:xfrm>
          <a:prstGeom prst="rect">
            <a:avLst/>
          </a:prstGeom>
          <a:noFill/>
          <a:ln w="9525">
            <a:noFill/>
            <a:miter lim="800000"/>
            <a:headEnd/>
            <a:tailEnd/>
          </a:ln>
        </p:spPr>
      </p:pic>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5" name="Marcador de fecha 3"/>
          <p:cNvSpPr>
            <a:spLocks noGrp="1"/>
          </p:cNvSpPr>
          <p:nvPr>
            <p:ph type="dt" sz="half" idx="10"/>
          </p:nvPr>
        </p:nvSpPr>
        <p:spPr/>
        <p:txBody>
          <a:bodyPr/>
          <a:lstStyle>
            <a:lvl1pPr>
              <a:defRPr dirty="0"/>
            </a:lvl1pPr>
          </a:lstStyle>
          <a:p>
            <a:pPr>
              <a:defRPr/>
            </a:pPr>
            <a:endParaRPr lang="en-US"/>
          </a:p>
        </p:txBody>
      </p:sp>
      <p:sp>
        <p:nvSpPr>
          <p:cNvPr id="6" name="Marcador de pie de página 4"/>
          <p:cNvSpPr>
            <a:spLocks noGrp="1"/>
          </p:cNvSpPr>
          <p:nvPr>
            <p:ph type="ftr" sz="quarter" idx="11"/>
          </p:nvPr>
        </p:nvSpPr>
        <p:spPr/>
        <p:txBody>
          <a:bodyPr/>
          <a:lstStyle>
            <a:lvl1pPr>
              <a:defRPr dirty="0"/>
            </a:lvl1pPr>
          </a:lstStyle>
          <a:p>
            <a:pPr>
              <a:defRPr/>
            </a:pPr>
            <a:endParaRPr lang="en-US"/>
          </a:p>
        </p:txBody>
      </p:sp>
      <p:sp>
        <p:nvSpPr>
          <p:cNvPr id="7" name="Marcador de número de diapositiva 5"/>
          <p:cNvSpPr>
            <a:spLocks noGrp="1"/>
          </p:cNvSpPr>
          <p:nvPr>
            <p:ph type="sldNum" sz="quarter" idx="12"/>
          </p:nvPr>
        </p:nvSpPr>
        <p:spPr/>
        <p:txBody>
          <a:bodyPr/>
          <a:lstStyle>
            <a:lvl1pPr>
              <a:defRPr smtClean="0"/>
            </a:lvl1pPr>
          </a:lstStyle>
          <a:p>
            <a:pPr>
              <a:defRPr/>
            </a:pPr>
            <a:fld id="{39192D6A-7568-4689-84F5-5D8D8A1AA520}" type="slidenum">
              <a:rPr lang="en-US"/>
              <a:pPr>
                <a:defRPr/>
              </a:pPr>
              <a:t>‹#›</a:t>
            </a:fld>
            <a:endParaRPr lang="en-US" dirty="0"/>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0E66FA-929B-46D6-AC52-ACF85F3AD00F}" type="slidenum">
              <a:rPr lang="en-US"/>
              <a:pPr>
                <a:defRPr/>
              </a:pPr>
              <a:t>‹#›</a:t>
            </a:fld>
            <a:endParaRPr lang="en-US" dirty="0"/>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94B0DD7-6E67-4C18-B320-5EF2729F66F9}" type="slidenum">
              <a:rPr lang="en-US"/>
              <a:pPr>
                <a:defRPr/>
              </a:pPr>
              <a:t>‹#›</a:t>
            </a:fld>
            <a:endParaRPr lang="en-US" dirty="0"/>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Rectangle 1"/>
          <p:cNvSpPr>
            <a:spLocks noChangeArrowheads="1"/>
          </p:cNvSpPr>
          <p:nvPr userDrawn="1"/>
        </p:nvSpPr>
        <p:spPr bwMode="auto">
          <a:xfrm>
            <a:off x="3429000" y="6427788"/>
            <a:ext cx="8599488" cy="460375"/>
          </a:xfrm>
          <a:prstGeom prst="rect">
            <a:avLst/>
          </a:prstGeom>
          <a:noFill/>
          <a:ln>
            <a:noFill/>
          </a:ln>
          <a:effectLst/>
          <a:extLst>
            <a:ext uri="{909E8E84-426E-40DD-AFC4-6F175D3DCCD1}"/>
            <a:ext uri="{91240B29-F687-4F45-9708-019B960494DF}"/>
            <a:ext uri="{AF507438-7753-43E0-B8FC-AC1667EBCBE1}"/>
          </a:extLst>
        </p:spPr>
        <p:txBody>
          <a:bodyPr anchor="ctr">
            <a:spAutoFit/>
          </a:bodyPr>
          <a:lstStyle/>
          <a:p>
            <a:pPr algn="r" defTabSz="914400" eaLnBrk="0" hangingPunct="0">
              <a:defRPr/>
            </a:pPr>
            <a:r>
              <a:rPr lang="en-US" altLang="en-US" sz="1200" dirty="0">
                <a:solidFill>
                  <a:srgbClr val="0070C0"/>
                </a:solidFill>
                <a:latin typeface="Calibri" pitchFamily="34" charset="0"/>
                <a:cs typeface="+mn-cs"/>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5" name="Picture 4"/>
          <p:cNvPicPr>
            <a:picLocks noChangeAspect="1"/>
          </p:cNvPicPr>
          <p:nvPr userDrawn="1"/>
        </p:nvPicPr>
        <p:blipFill>
          <a:blip r:embed="rId2"/>
          <a:srcRect/>
          <a:stretch>
            <a:fillRect/>
          </a:stretch>
        </p:blipFill>
        <p:spPr bwMode="auto">
          <a:xfrm>
            <a:off x="168275" y="6378575"/>
            <a:ext cx="1095375" cy="244475"/>
          </a:xfrm>
          <a:prstGeom prst="rect">
            <a:avLst/>
          </a:prstGeom>
          <a:noFill/>
          <a:ln w="9525">
            <a:noFill/>
            <a:miter lim="800000"/>
            <a:headEnd/>
            <a:tailEnd/>
          </a:ln>
        </p:spPr>
      </p:pic>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0"/>
          </p:nvPr>
        </p:nvSpPr>
        <p:spPr/>
        <p:txBody>
          <a:bodyPr/>
          <a:lstStyle>
            <a:lvl1pPr>
              <a:defRPr smtClean="0"/>
            </a:lvl1pPr>
          </a:lstStyle>
          <a:p>
            <a:pPr>
              <a:defRPr/>
            </a:pPr>
            <a:fld id="{8CCD8EDD-B956-4E3E-9135-B41C8E686D91}" type="slidenum">
              <a:rPr lang="es-ES" altLang="es-ES"/>
              <a:pPr>
                <a:defRPr/>
              </a:pPr>
              <a:t>‹#›</a:t>
            </a:fld>
            <a:endParaRPr lang="es-ES" altLang="es-E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FE9549-29CF-431A-ABA0-E874007F2256}" type="slidenum">
              <a:rPr lang="en-US"/>
              <a:pPr>
                <a:defRPr/>
              </a:pPr>
              <a:t>‹#›</a:t>
            </a:fld>
            <a:endParaRPr lang="en-US" dirty="0"/>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C691E70-C060-464E-8919-366BA4C30C94}" type="slidenum">
              <a:rPr lang="en-US"/>
              <a:pPr>
                <a:defRPr/>
              </a:pPr>
              <a:t>‹#›</a:t>
            </a:fld>
            <a:endParaRPr lang="en-US" dirty="0"/>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EC96D05-EBF0-4B5F-8CAD-696337CD9942}" type="slidenum">
              <a:rPr lang="en-US"/>
              <a:pPr>
                <a:defRPr/>
              </a:pPr>
              <a:t>‹#›</a:t>
            </a:fld>
            <a:endParaRPr lang="en-US" dirty="0"/>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7DE8286-AD7E-4A2A-851F-3159206BBC05}" type="slidenum">
              <a:rPr lang="en-US"/>
              <a:pPr>
                <a:defRPr/>
              </a:pPr>
              <a:t>‹#›</a:t>
            </a:fld>
            <a:endParaRPr lang="en-US" dirty="0"/>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538D9D3-2F96-4E87-ABB3-A8835B8B9F6F}" type="slidenum">
              <a:rPr lang="en-US"/>
              <a:pPr>
                <a:defRPr/>
              </a:pPr>
              <a:t>‹#›</a:t>
            </a:fld>
            <a:endParaRPr lang="en-US" dirty="0"/>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B32FB5-948F-4A46-9243-657A09D940B5}" type="slidenum">
              <a:rPr lang="en-US"/>
              <a:pPr>
                <a:defRPr/>
              </a:pPr>
              <a:t>‹#›</a:t>
            </a:fld>
            <a:endParaRPr lang="en-US" dirty="0"/>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4089F72-8C15-4032-B5A7-A61D954C3CED}" type="slidenum">
              <a:rPr lang="en-US"/>
              <a:pPr>
                <a:defRPr/>
              </a:pPr>
              <a:t>‹#›</a:t>
            </a:fld>
            <a:endParaRPr lang="en-US" dirty="0"/>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userDrawn="1"/>
        </p:nvPicPr>
        <p:blipFill>
          <a:blip r:embed="rId13"/>
          <a:srcRect/>
          <a:stretch>
            <a:fillRect/>
          </a:stretch>
        </p:blipFill>
        <p:spPr bwMode="auto">
          <a:xfrm>
            <a:off x="0" y="0"/>
            <a:ext cx="2962275" cy="1152525"/>
          </a:xfrm>
          <a:prstGeom prst="rect">
            <a:avLst/>
          </a:prstGeom>
          <a:noFill/>
          <a:ln w="9525">
            <a:noFill/>
            <a:miter lim="800000"/>
            <a:headEnd/>
            <a:tailEnd/>
          </a:ln>
        </p:spPr>
      </p:pic>
      <p:sp>
        <p:nvSpPr>
          <p:cNvPr id="1027" name="Rectangle 2"/>
          <p:cNvSpPr>
            <a:spLocks noGrp="1" noChangeArrowheads="1"/>
          </p:cNvSpPr>
          <p:nvPr>
            <p:ph type="title"/>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ltLang="es-ES" smtClean="0"/>
              <a:t>Haga clic para cambiar el estilo de título	</a:t>
            </a:r>
          </a:p>
        </p:txBody>
      </p:sp>
      <p:sp>
        <p:nvSpPr>
          <p:cNvPr id="1028" name="Rectangle 3"/>
          <p:cNvSpPr>
            <a:spLocks noGrp="1" noChangeArrowheads="1"/>
          </p:cNvSpPr>
          <p:nvPr>
            <p:ph type="body" idx="1"/>
          </p:nvPr>
        </p:nvSpPr>
        <p:spPr bwMode="auto">
          <a:xfrm>
            <a:off x="677863" y="1395413"/>
            <a:ext cx="10972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ltLang="es-ES" smtClean="0"/>
              <a:t>Haga clic para modificar el estilo de texto del patrón</a:t>
            </a:r>
          </a:p>
          <a:p>
            <a:pPr lvl="1"/>
            <a:r>
              <a:rPr lang="es-ES" altLang="es-ES" smtClean="0"/>
              <a:t>Segundo nivel</a:t>
            </a:r>
          </a:p>
          <a:p>
            <a:pPr lvl="2"/>
            <a:r>
              <a:rPr lang="es-ES" altLang="es-ES" smtClean="0"/>
              <a:t>Tercer nivel</a:t>
            </a:r>
          </a:p>
          <a:p>
            <a:pPr lvl="3"/>
            <a:r>
              <a:rPr lang="es-ES" altLang="es-ES" smtClean="0"/>
              <a:t>Cuarto nivel</a:t>
            </a:r>
          </a:p>
          <a:p>
            <a:pPr lvl="4"/>
            <a:r>
              <a:rPr lang="es-ES" altLang="es-ES" smtClean="0"/>
              <a:t>Quinto nivel</a:t>
            </a:r>
          </a:p>
        </p:txBody>
      </p:sp>
      <p:sp>
        <p:nvSpPr>
          <p:cNvPr id="2"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dirty="0">
                <a:latin typeface="+mn-lt"/>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dirty="0">
                <a:latin typeface="+mn-lt"/>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smtClean="0">
                <a:latin typeface="+mn-lt"/>
                <a:cs typeface="+mn-cs"/>
              </a:defRPr>
            </a:lvl1pPr>
          </a:lstStyle>
          <a:p>
            <a:pPr>
              <a:defRPr/>
            </a:pPr>
            <a:fld id="{26B4CD9A-D509-40B0-9C8A-33F1FB9DBB1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ransition spd="med">
    <p:fade/>
  </p:transition>
  <p:hf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Century Gothic" pitchFamily="34" charset="0"/>
          <a:cs typeface="Arial" panose="020B0604020202020204" pitchFamily="34" charset="0"/>
        </a:defRPr>
      </a:lvl2pPr>
      <a:lvl3pPr algn="ctr" rtl="0" fontAlgn="base">
        <a:spcBef>
          <a:spcPct val="0"/>
        </a:spcBef>
        <a:spcAft>
          <a:spcPct val="0"/>
        </a:spcAft>
        <a:defRPr sz="4400">
          <a:solidFill>
            <a:schemeClr val="tx2"/>
          </a:solidFill>
          <a:latin typeface="Century Gothic" pitchFamily="34" charset="0"/>
          <a:cs typeface="Arial" panose="020B0604020202020204" pitchFamily="34" charset="0"/>
        </a:defRPr>
      </a:lvl3pPr>
      <a:lvl4pPr algn="ctr" rtl="0" fontAlgn="base">
        <a:spcBef>
          <a:spcPct val="0"/>
        </a:spcBef>
        <a:spcAft>
          <a:spcPct val="0"/>
        </a:spcAft>
        <a:defRPr sz="4400">
          <a:solidFill>
            <a:schemeClr val="tx2"/>
          </a:solidFill>
          <a:latin typeface="Century Gothic" pitchFamily="34" charset="0"/>
          <a:cs typeface="Arial" panose="020B0604020202020204" pitchFamily="34" charset="0"/>
        </a:defRPr>
      </a:lvl4pPr>
      <a:lvl5pPr algn="ctr" rtl="0" fontAlgn="base">
        <a:spcBef>
          <a:spcPct val="0"/>
        </a:spcBef>
        <a:spcAft>
          <a:spcPct val="0"/>
        </a:spcAft>
        <a:defRPr sz="4400">
          <a:solidFill>
            <a:schemeClr val="tx2"/>
          </a:solidFill>
          <a:latin typeface="Century Gothic"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uropa.eu/youreurope/business/funding-grants/access-to-finance/" TargetMode="External"/><Relationship Id="rId2" Type="http://schemas.openxmlformats.org/officeDocument/2006/relationships/hyperlink" Target="http://www.eif.org/what_we_do/equity/single_eu_equity_instrument/cosme_efg/intermediari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c.europa.eu/research/participants/data/ref/h2020/grants_manual/hi/3cpart/h2020-hi-list-ac_en.pdf" TargetMode="External"/><Relationship Id="rId2" Type="http://schemas.openxmlformats.org/officeDocument/2006/relationships/hyperlink" Target="http://ec.europa.eu/programmes/horizon2020/en/find-your-area" TargetMode="External"/><Relationship Id="rId1" Type="http://schemas.openxmlformats.org/officeDocument/2006/relationships/slideLayout" Target="../slideLayouts/slideLayout2.xml"/><Relationship Id="rId4" Type="http://schemas.openxmlformats.org/officeDocument/2006/relationships/hyperlink" Target="http://ec.europa.eu/programmes/horizon2020/en/what-horizon-2020"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c.europa.eu/eures/" TargetMode="External"/><Relationship Id="rId2" Type="http://schemas.openxmlformats.org/officeDocument/2006/relationships/hyperlink" Target="http://ec.europa.eu/social/main.jsp?catId=987&amp;langId=en" TargetMode="External"/><Relationship Id="rId1" Type="http://schemas.openxmlformats.org/officeDocument/2006/relationships/slideLayout" Target="../slideLayouts/slideLayout2.xml"/><Relationship Id="rId5" Type="http://schemas.openxmlformats.org/officeDocument/2006/relationships/hyperlink" Target="http://ec.europa.eu/social/main.jsp?catId=1084&amp;langId=en" TargetMode="External"/><Relationship Id="rId4" Type="http://schemas.openxmlformats.org/officeDocument/2006/relationships/hyperlink" Target="http://ec.europa.eu/social/main.jsp?catId=836&amp;langId=e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uropa.eu/youreurope/business/funding-grants/access-to-financ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1374775" y="2471738"/>
            <a:ext cx="9144000" cy="1435100"/>
          </a:xfrm>
        </p:spPr>
        <p:txBody>
          <a:bodyPr/>
          <a:lstStyle/>
          <a:p>
            <a:r>
              <a:rPr lang="en-US" sz="2800" b="1" smtClean="0"/>
              <a:t>Module No </a:t>
            </a:r>
            <a:r>
              <a:rPr lang="en-IE" altLang="es-ES" sz="2800" b="1" smtClean="0"/>
              <a:t>8. </a:t>
            </a:r>
            <a:r>
              <a:rPr lang="en-IE" altLang="es-ES" sz="2800" b="1" smtClean="0">
                <a:solidFill>
                  <a:srgbClr val="336600"/>
                </a:solidFill>
              </a:rPr>
              <a:t>EU Single Market Opportunities for Rural Micro-enterprises</a:t>
            </a:r>
          </a:p>
        </p:txBody>
      </p:sp>
      <p:sp>
        <p:nvSpPr>
          <p:cNvPr id="4099" name="TextBox 3"/>
          <p:cNvSpPr txBox="1">
            <a:spLocks noChangeArrowheads="1"/>
          </p:cNvSpPr>
          <p:nvPr/>
        </p:nvSpPr>
        <p:spPr bwMode="auto">
          <a:xfrm>
            <a:off x="4237038" y="311150"/>
            <a:ext cx="7267575" cy="1477963"/>
          </a:xfrm>
          <a:prstGeom prst="rect">
            <a:avLst/>
          </a:prstGeom>
          <a:noFill/>
          <a:ln w="9525">
            <a:noFill/>
            <a:miter lim="800000"/>
            <a:headEnd/>
            <a:tailEnd/>
          </a:ln>
        </p:spPr>
        <p:txBody>
          <a:bodyPr>
            <a:spAutoFit/>
          </a:bodyPr>
          <a:lstStyle/>
          <a:p>
            <a:r>
              <a:rPr lang="en-US" altLang="es-ES" sz="3600" b="1">
                <a:latin typeface="Calibri" pitchFamily="34" charset="0"/>
              </a:rPr>
              <a:t>MICRO: </a:t>
            </a:r>
            <a:r>
              <a:rPr lang="en-IE" altLang="es-ES" sz="3600" b="1">
                <a:latin typeface="Calibri" pitchFamily="34" charset="0"/>
              </a:rPr>
              <a:t>Enhancing Competitiveness of Micro-enterprises in Rural Areas</a:t>
            </a:r>
            <a:r>
              <a:rPr lang="en-IE" altLang="es-ES" b="1">
                <a:latin typeface="Calibri" pitchFamily="34" charset="0"/>
              </a:rPr>
              <a:t/>
            </a:r>
            <a:br>
              <a:rPr lang="en-IE" altLang="es-ES" b="1">
                <a:latin typeface="Calibri" pitchFamily="34" charset="0"/>
              </a:rPr>
            </a:br>
            <a:endParaRPr lang="en-IE">
              <a:latin typeface="Century Gothic" pitchFamily="34" charset="0"/>
            </a:endParaRPr>
          </a:p>
        </p:txBody>
      </p:sp>
      <p:sp>
        <p:nvSpPr>
          <p:cNvPr id="4100" name="TextBox 4"/>
          <p:cNvSpPr txBox="1">
            <a:spLocks noChangeArrowheads="1"/>
          </p:cNvSpPr>
          <p:nvPr/>
        </p:nvSpPr>
        <p:spPr bwMode="auto">
          <a:xfrm>
            <a:off x="2284413" y="5989638"/>
            <a:ext cx="9758362" cy="615950"/>
          </a:xfrm>
          <a:prstGeom prst="rect">
            <a:avLst/>
          </a:prstGeom>
          <a:noFill/>
          <a:ln w="9525">
            <a:noFill/>
            <a:miter lim="800000"/>
            <a:headEnd/>
            <a:tailEnd/>
          </a:ln>
        </p:spPr>
        <p:txBody>
          <a:bodyPr>
            <a:spAutoFit/>
          </a:bodyPr>
          <a:lstStyle/>
          <a:p>
            <a:r>
              <a:rPr lang="en-IE">
                <a:latin typeface="Century Gothic" pitchFamily="34" charset="0"/>
              </a:rPr>
              <a:t>Prepared by the </a:t>
            </a:r>
            <a:r>
              <a:rPr lang="en-US">
                <a:latin typeface="Century Gothic" pitchFamily="34" charset="0"/>
              </a:rPr>
              <a:t>Consortium for the project: </a:t>
            </a:r>
            <a:r>
              <a:rPr lang="en-US" sz="1600" i="1">
                <a:latin typeface="Century Gothic" pitchFamily="34" charset="0"/>
              </a:rPr>
              <a:t>“Irish Rural Link – National University of Ireland Maynooth- CDI – EEO GROUP SA- IHF asbl – IDP - Internet Web Solutions SL”</a:t>
            </a:r>
            <a:endParaRPr lang="en-IE" sz="1600" i="1">
              <a:latin typeface="Century Gothic" pitchFamily="34" charset="0"/>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3076" y="1321050"/>
            <a:ext cx="6389129" cy="591065"/>
          </a:xfrm>
        </p:spPr>
        <p:txBody>
          <a:bodyPr/>
          <a:lstStyle/>
          <a:p>
            <a:pPr algn="l">
              <a:buFont typeface="Century Gothic" pitchFamily="34" charset="0"/>
              <a:buChar char="―"/>
            </a:pPr>
            <a:r>
              <a:rPr lang="en-US" sz="2800" b="1" dirty="0" smtClean="0">
                <a:solidFill>
                  <a:srgbClr val="C00000"/>
                </a:solidFill>
              </a:rPr>
              <a:t>The Equity Facility for Growth (EFG)</a:t>
            </a:r>
            <a:endParaRPr lang="el-GR" sz="2800" b="1" dirty="0">
              <a:solidFill>
                <a:srgbClr val="C00000"/>
              </a:solidFill>
            </a:endParaRPr>
          </a:p>
        </p:txBody>
      </p:sp>
      <p:sp>
        <p:nvSpPr>
          <p:cNvPr id="3" name="2 - Θέση περιεχομένου"/>
          <p:cNvSpPr>
            <a:spLocks noGrp="1"/>
          </p:cNvSpPr>
          <p:nvPr>
            <p:ph idx="1"/>
          </p:nvPr>
        </p:nvSpPr>
        <p:spPr>
          <a:xfrm>
            <a:off x="677863" y="1795849"/>
            <a:ext cx="10972800" cy="4125526"/>
          </a:xfrm>
        </p:spPr>
        <p:txBody>
          <a:bodyPr/>
          <a:lstStyle/>
          <a:p>
            <a:endParaRPr lang="en-US" sz="1800" dirty="0" smtClean="0"/>
          </a:p>
          <a:p>
            <a:pPr algn="just"/>
            <a:r>
              <a:rPr lang="en-US" sz="2400" dirty="0" smtClean="0"/>
              <a:t>Part of the COSME budget will be dedicated to investments in risk-capital funds that provide venture capital and mezzanine finance to expansion and growth-stage SMEs, in particular those operating across borders</a:t>
            </a:r>
          </a:p>
          <a:p>
            <a:pPr algn="just"/>
            <a:endParaRPr lang="en-US" sz="2400" dirty="0" smtClean="0"/>
          </a:p>
          <a:p>
            <a:pPr algn="just"/>
            <a:r>
              <a:rPr lang="en-US" sz="2400" dirty="0" smtClean="0"/>
              <a:t>It is expected that some 500 firms will receive equity financing through the programme, with overall investment reaching up to EUR 4 billion. It is also anticipated that further finance will be attracted through co-investments from other public and private sources</a:t>
            </a:r>
            <a:endParaRPr lang="el-GR" sz="2400" dirty="0" smtClean="0"/>
          </a:p>
          <a:p>
            <a:endParaRPr lang="el-GR" sz="2400"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10</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IE" sz="3200" b="1" i="0" u="none" strike="noStrike" kern="1200" cap="none" spc="0" normalizeH="0" baseline="0" noProof="0" smtClean="0">
                <a:ln>
                  <a:noFill/>
                </a:ln>
                <a:solidFill>
                  <a:srgbClr val="0B0AFD"/>
                </a:solidFill>
                <a:effectLst/>
                <a:uLnTx/>
                <a:uFillTx/>
                <a:latin typeface="+mj-lt"/>
                <a:ea typeface="+mj-ea"/>
                <a:cs typeface="+mj-cs"/>
              </a:rPr>
              <a:t>Using COSME and other</a:t>
            </a:r>
            <a:br>
              <a:rPr kumimoji="0" lang="en-IE" sz="3200" b="1" i="0" u="none" strike="noStrike" kern="1200" cap="none" spc="0" normalizeH="0" baseline="0" noProof="0" smtClean="0">
                <a:ln>
                  <a:noFill/>
                </a:ln>
                <a:solidFill>
                  <a:srgbClr val="0B0AFD"/>
                </a:solidFill>
                <a:effectLst/>
                <a:uLnTx/>
                <a:uFillTx/>
                <a:latin typeface="+mj-lt"/>
                <a:ea typeface="+mj-ea"/>
                <a:cs typeface="+mj-cs"/>
              </a:rPr>
            </a:br>
            <a:r>
              <a:rPr kumimoji="0" lang="en-IE" sz="3200" b="1" i="0" u="none" strike="noStrike" kern="1200" cap="none" spc="0" normalizeH="0" baseline="0" noProof="0" smtClean="0">
                <a:ln>
                  <a:noFill/>
                </a:ln>
                <a:solidFill>
                  <a:srgbClr val="0B0AFD"/>
                </a:solidFill>
                <a:effectLst/>
                <a:uLnTx/>
                <a:uFillTx/>
                <a:latin typeface="+mj-lt"/>
                <a:ea typeface="+mj-ea"/>
                <a:cs typeface="+mj-cs"/>
              </a:rPr>
              <a:t>EU financial Instruments </a:t>
            </a:r>
            <a:endParaRPr kumimoji="0" lang="en-IE" sz="3200" b="1" i="0" u="none" strike="noStrike" kern="1200" cap="none" spc="0" normalizeH="0" baseline="0" noProof="0" dirty="0" smtClean="0">
              <a:ln>
                <a:noFill/>
              </a:ln>
              <a:solidFill>
                <a:srgbClr val="0B0AFD"/>
              </a:solidFill>
              <a:effectLst/>
              <a:uLnTx/>
              <a:uFillTx/>
              <a:latin typeface="+mj-lt"/>
              <a:ea typeface="+mj-ea"/>
              <a:cs typeface="+mj-cs"/>
            </a:endParaRP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15180" y="1315087"/>
            <a:ext cx="6101255" cy="549876"/>
          </a:xfrm>
        </p:spPr>
        <p:txBody>
          <a:bodyPr/>
          <a:lstStyle/>
          <a:p>
            <a:pPr algn="l">
              <a:buFont typeface="Century Gothic" pitchFamily="34" charset="0"/>
              <a:buChar char="―"/>
            </a:pPr>
            <a:r>
              <a:rPr lang="en-US" sz="2800" b="1" dirty="0" smtClean="0">
                <a:solidFill>
                  <a:srgbClr val="C00000"/>
                </a:solidFill>
              </a:rPr>
              <a:t>COSME EFG Beneficiaries</a:t>
            </a:r>
            <a:endParaRPr lang="el-GR" sz="2800" dirty="0"/>
          </a:p>
        </p:txBody>
      </p:sp>
      <p:sp>
        <p:nvSpPr>
          <p:cNvPr id="3" name="2 - Θέση περιεχομένου"/>
          <p:cNvSpPr>
            <a:spLocks noGrp="1"/>
          </p:cNvSpPr>
          <p:nvPr>
            <p:ph idx="1"/>
          </p:nvPr>
        </p:nvSpPr>
        <p:spPr>
          <a:xfrm>
            <a:off x="677863" y="1816608"/>
            <a:ext cx="10972800" cy="4104767"/>
          </a:xfrm>
        </p:spPr>
        <p:txBody>
          <a:bodyPr/>
          <a:lstStyle/>
          <a:p>
            <a:endParaRPr lang="en-US" sz="1800" dirty="0" smtClean="0"/>
          </a:p>
          <a:p>
            <a:pPr algn="just"/>
            <a:r>
              <a:rPr lang="en-US" sz="2400" dirty="0" smtClean="0"/>
              <a:t>SMEs, established and operating in one or more EU Member States and COSME Associated  Countries.</a:t>
            </a:r>
            <a:endParaRPr lang="el-GR" sz="2400" dirty="0" smtClean="0"/>
          </a:p>
          <a:p>
            <a:pPr algn="just"/>
            <a:endParaRPr lang="en-US" sz="2400" dirty="0" smtClean="0"/>
          </a:p>
          <a:p>
            <a:pPr algn="just"/>
            <a:r>
              <a:rPr lang="en-US" sz="2400" dirty="0" smtClean="0"/>
              <a:t>Supported SMEs should not be carrying out activities breaching ethical principles or focus on one or more </a:t>
            </a:r>
            <a:r>
              <a:rPr lang="el-GR" sz="2400" dirty="0" smtClean="0"/>
              <a:t>EIF restricted sectors</a:t>
            </a:r>
            <a:r>
              <a:rPr lang="en-US" sz="2400" dirty="0" smtClean="0"/>
              <a:t>. </a:t>
            </a:r>
            <a:endParaRPr lang="el-GR" sz="2400" dirty="0" smtClean="0"/>
          </a:p>
          <a:p>
            <a:endParaRPr lang="el-GR" sz="2400"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11</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IE" sz="3200" b="1" i="0" u="none" strike="noStrike" kern="1200" cap="none" spc="0" normalizeH="0" baseline="0" noProof="0" smtClean="0">
                <a:ln>
                  <a:noFill/>
                </a:ln>
                <a:solidFill>
                  <a:srgbClr val="0B0AFD"/>
                </a:solidFill>
                <a:effectLst/>
                <a:uLnTx/>
                <a:uFillTx/>
                <a:latin typeface="+mj-lt"/>
                <a:ea typeface="+mj-ea"/>
                <a:cs typeface="+mj-cs"/>
              </a:rPr>
              <a:t>Using COSME and other</a:t>
            </a:r>
            <a:br>
              <a:rPr kumimoji="0" lang="en-IE" sz="3200" b="1" i="0" u="none" strike="noStrike" kern="1200" cap="none" spc="0" normalizeH="0" baseline="0" noProof="0" smtClean="0">
                <a:ln>
                  <a:noFill/>
                </a:ln>
                <a:solidFill>
                  <a:srgbClr val="0B0AFD"/>
                </a:solidFill>
                <a:effectLst/>
                <a:uLnTx/>
                <a:uFillTx/>
                <a:latin typeface="+mj-lt"/>
                <a:ea typeface="+mj-ea"/>
                <a:cs typeface="+mj-cs"/>
              </a:rPr>
            </a:br>
            <a:r>
              <a:rPr kumimoji="0" lang="en-IE" sz="3200" b="1" i="0" u="none" strike="noStrike" kern="1200" cap="none" spc="0" normalizeH="0" baseline="0" noProof="0" smtClean="0">
                <a:ln>
                  <a:noFill/>
                </a:ln>
                <a:solidFill>
                  <a:srgbClr val="0B0AFD"/>
                </a:solidFill>
                <a:effectLst/>
                <a:uLnTx/>
                <a:uFillTx/>
                <a:latin typeface="+mj-lt"/>
                <a:ea typeface="+mj-ea"/>
                <a:cs typeface="+mj-cs"/>
              </a:rPr>
              <a:t>EU financial Instruments </a:t>
            </a:r>
            <a:endParaRPr kumimoji="0" lang="en-IE" sz="3200" b="1" i="0" u="none" strike="noStrike" kern="1200" cap="none" spc="0" normalizeH="0" baseline="0" noProof="0" dirty="0" smtClean="0">
              <a:ln>
                <a:noFill/>
              </a:ln>
              <a:solidFill>
                <a:srgbClr val="0B0AFD"/>
              </a:solidFill>
              <a:effectLst/>
              <a:uLnTx/>
              <a:uFillTx/>
              <a:latin typeface="+mj-lt"/>
              <a:ea typeface="+mj-ea"/>
              <a:cs typeface="+mj-cs"/>
            </a:endParaRP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11557" y="1347380"/>
            <a:ext cx="5367638" cy="591065"/>
          </a:xfrm>
        </p:spPr>
        <p:txBody>
          <a:bodyPr/>
          <a:lstStyle/>
          <a:p>
            <a:pPr algn="l">
              <a:buFont typeface="Century Gothic" pitchFamily="34" charset="0"/>
              <a:buChar char="―"/>
            </a:pPr>
            <a:r>
              <a:rPr lang="en-US" sz="2800" b="1" dirty="0" smtClean="0">
                <a:solidFill>
                  <a:srgbClr val="C00000"/>
                </a:solidFill>
              </a:rPr>
              <a:t>How to apply for COSME LFG</a:t>
            </a:r>
            <a:endParaRPr lang="el-GR" sz="2800" dirty="0"/>
          </a:p>
        </p:txBody>
      </p:sp>
      <p:sp>
        <p:nvSpPr>
          <p:cNvPr id="3" name="2 - Θέση περιεχομένου"/>
          <p:cNvSpPr>
            <a:spLocks noGrp="1"/>
          </p:cNvSpPr>
          <p:nvPr>
            <p:ph idx="1"/>
          </p:nvPr>
        </p:nvSpPr>
        <p:spPr>
          <a:xfrm>
            <a:off x="677863" y="1886465"/>
            <a:ext cx="10972800" cy="4034910"/>
          </a:xfrm>
        </p:spPr>
        <p:txBody>
          <a:bodyPr/>
          <a:lstStyle/>
          <a:p>
            <a:endParaRPr lang="en-US" sz="1800" dirty="0" smtClean="0"/>
          </a:p>
          <a:p>
            <a:pPr algn="just"/>
            <a:r>
              <a:rPr lang="en-US" sz="2400" dirty="0" smtClean="0"/>
              <a:t>Download the </a:t>
            </a:r>
            <a:r>
              <a:rPr lang="en-US" sz="2400" dirty="0" smtClean="0"/>
              <a:t>list of financial intermediaries currently operating under COSME EFG </a:t>
            </a:r>
            <a:r>
              <a:rPr lang="en-US" sz="2400" dirty="0" smtClean="0"/>
              <a:t>from:</a:t>
            </a:r>
          </a:p>
          <a:p>
            <a:pPr lvl="1">
              <a:buNone/>
            </a:pPr>
            <a:r>
              <a:rPr lang="en-US" sz="2400" dirty="0" smtClean="0">
                <a:hlinkClick r:id="rId2"/>
              </a:rPr>
              <a:t>http</a:t>
            </a:r>
            <a:r>
              <a:rPr lang="en-US" sz="2400" dirty="0" smtClean="0">
                <a:hlinkClick r:id="rId2"/>
              </a:rPr>
              <a:t>://</a:t>
            </a:r>
            <a:r>
              <a:rPr lang="en-US" sz="2400" dirty="0" smtClean="0">
                <a:hlinkClick r:id="rId2"/>
              </a:rPr>
              <a:t>www.eif.org/what_we_do/equity/single_eu_equity_instrument/cosme_efg/intermediaries.pdf</a:t>
            </a:r>
            <a:r>
              <a:rPr lang="en-US" sz="2400" dirty="0" smtClean="0"/>
              <a:t> </a:t>
            </a:r>
            <a:endParaRPr lang="en-US" sz="2400" dirty="0" smtClean="0"/>
          </a:p>
          <a:p>
            <a:pPr algn="just"/>
            <a:endParaRPr lang="en-US" sz="2400" dirty="0" smtClean="0"/>
          </a:p>
          <a:p>
            <a:pPr algn="just"/>
            <a:r>
              <a:rPr lang="en-US" sz="2400" dirty="0" smtClean="0"/>
              <a:t>For information about finance available under further EU initiatives, please visit </a:t>
            </a:r>
            <a:r>
              <a:rPr lang="en-US" sz="2400" u="sng" dirty="0" smtClean="0">
                <a:hlinkClick r:id="rId3"/>
              </a:rPr>
              <a:t>http://europa.eu/youreurope/business/funding-grants/access-to-finance</a:t>
            </a:r>
            <a:endParaRPr lang="el-GR" sz="2400" dirty="0" smtClean="0"/>
          </a:p>
          <a:p>
            <a:endParaRPr lang="el-GR" sz="2400"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12</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IE" sz="3200" b="1" i="0" u="none" strike="noStrike" kern="1200" cap="none" spc="0" normalizeH="0" baseline="0" noProof="0" smtClean="0">
                <a:ln>
                  <a:noFill/>
                </a:ln>
                <a:solidFill>
                  <a:srgbClr val="0B0AFD"/>
                </a:solidFill>
                <a:effectLst/>
                <a:uLnTx/>
                <a:uFillTx/>
                <a:latin typeface="+mj-lt"/>
                <a:ea typeface="+mj-ea"/>
                <a:cs typeface="+mj-cs"/>
              </a:rPr>
              <a:t>Using COSME and other</a:t>
            </a:r>
            <a:br>
              <a:rPr kumimoji="0" lang="en-IE" sz="3200" b="1" i="0" u="none" strike="noStrike" kern="1200" cap="none" spc="0" normalizeH="0" baseline="0" noProof="0" smtClean="0">
                <a:ln>
                  <a:noFill/>
                </a:ln>
                <a:solidFill>
                  <a:srgbClr val="0B0AFD"/>
                </a:solidFill>
                <a:effectLst/>
                <a:uLnTx/>
                <a:uFillTx/>
                <a:latin typeface="+mj-lt"/>
                <a:ea typeface="+mj-ea"/>
                <a:cs typeface="+mj-cs"/>
              </a:rPr>
            </a:br>
            <a:r>
              <a:rPr kumimoji="0" lang="en-IE" sz="3200" b="1" i="0" u="none" strike="noStrike" kern="1200" cap="none" spc="0" normalizeH="0" baseline="0" noProof="0" smtClean="0">
                <a:ln>
                  <a:noFill/>
                </a:ln>
                <a:solidFill>
                  <a:srgbClr val="0B0AFD"/>
                </a:solidFill>
                <a:effectLst/>
                <a:uLnTx/>
                <a:uFillTx/>
                <a:latin typeface="+mj-lt"/>
                <a:ea typeface="+mj-ea"/>
                <a:cs typeface="+mj-cs"/>
              </a:rPr>
              <a:t>EU financial Instruments </a:t>
            </a:r>
            <a:endParaRPr kumimoji="0" lang="en-IE" sz="3200" b="1" i="0" u="none" strike="noStrike" kern="1200" cap="none" spc="0" normalizeH="0" baseline="0" noProof="0" dirty="0" smtClean="0">
              <a:ln>
                <a:noFill/>
              </a:ln>
              <a:solidFill>
                <a:srgbClr val="0B0AFD"/>
              </a:solidFill>
              <a:effectLst/>
              <a:uLnTx/>
              <a:uFillTx/>
              <a:latin typeface="+mj-lt"/>
              <a:ea typeface="+mj-ea"/>
              <a:cs typeface="+mj-cs"/>
            </a:endParaRP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62460" y="1103872"/>
            <a:ext cx="7733395" cy="508686"/>
          </a:xfrm>
        </p:spPr>
        <p:txBody>
          <a:bodyPr/>
          <a:lstStyle/>
          <a:p>
            <a:r>
              <a:rPr lang="en-US" sz="3200" b="1" dirty="0" smtClean="0">
                <a:solidFill>
                  <a:srgbClr val="C00000"/>
                </a:solidFill>
              </a:rPr>
              <a:t>B. </a:t>
            </a:r>
            <a:r>
              <a:rPr lang="el-GR" sz="3200" b="1" dirty="0" err="1" smtClean="0">
                <a:solidFill>
                  <a:srgbClr val="C00000"/>
                </a:solidFill>
              </a:rPr>
              <a:t>InnovFin</a:t>
            </a:r>
            <a:r>
              <a:rPr lang="el-GR" sz="3200" b="1" dirty="0" smtClean="0">
                <a:solidFill>
                  <a:srgbClr val="C00000"/>
                </a:solidFill>
              </a:rPr>
              <a:t> – EU Finance </a:t>
            </a:r>
            <a:r>
              <a:rPr lang="el-GR" sz="3200" b="1" dirty="0" err="1" smtClean="0">
                <a:solidFill>
                  <a:srgbClr val="C00000"/>
                </a:solidFill>
              </a:rPr>
              <a:t>for</a:t>
            </a:r>
            <a:r>
              <a:rPr lang="el-GR" sz="3200" b="1" dirty="0" smtClean="0">
                <a:solidFill>
                  <a:srgbClr val="C00000"/>
                </a:solidFill>
              </a:rPr>
              <a:t> </a:t>
            </a:r>
            <a:r>
              <a:rPr lang="el-GR" sz="3200" b="1" dirty="0" err="1" smtClean="0">
                <a:solidFill>
                  <a:srgbClr val="C00000"/>
                </a:solidFill>
              </a:rPr>
              <a:t>innovators</a:t>
            </a:r>
            <a:endParaRPr lang="el-GR" sz="3200" b="1" dirty="0">
              <a:solidFill>
                <a:srgbClr val="C00000"/>
              </a:solidFill>
            </a:endParaRPr>
          </a:p>
        </p:txBody>
      </p:sp>
      <p:sp>
        <p:nvSpPr>
          <p:cNvPr id="3" name="2 - Θέση περιεχομένου"/>
          <p:cNvSpPr>
            <a:spLocks noGrp="1"/>
          </p:cNvSpPr>
          <p:nvPr>
            <p:ph idx="1"/>
          </p:nvPr>
        </p:nvSpPr>
        <p:spPr>
          <a:xfrm>
            <a:off x="690055" y="1952369"/>
            <a:ext cx="10972800" cy="3619376"/>
          </a:xfrm>
        </p:spPr>
        <p:txBody>
          <a:bodyPr/>
          <a:lstStyle/>
          <a:p>
            <a:pPr algn="just"/>
            <a:r>
              <a:rPr lang="en-IE" sz="2000" dirty="0" err="1" smtClean="0"/>
              <a:t>InnovFin</a:t>
            </a:r>
            <a:r>
              <a:rPr lang="en-IE" sz="2000" dirty="0" smtClean="0"/>
              <a:t> financing tools cover a wide range of loans, guarantees and equity-type funding, which can be tailored to innovators’ needs. Financing is either provided directly or via a financial intermediary, most usually a bank or a fund</a:t>
            </a:r>
          </a:p>
          <a:p>
            <a:pPr algn="just"/>
            <a:endParaRPr lang="en-IE" sz="2000" dirty="0" smtClean="0"/>
          </a:p>
          <a:p>
            <a:pPr algn="just"/>
            <a:r>
              <a:rPr lang="en-IE" sz="2000" dirty="0" err="1" smtClean="0"/>
              <a:t>InnovFin</a:t>
            </a:r>
            <a:r>
              <a:rPr lang="en-IE" sz="2000" dirty="0" smtClean="0"/>
              <a:t> is available across all eligible </a:t>
            </a:r>
            <a:r>
              <a:rPr lang="en-IE" sz="2000" dirty="0" smtClean="0">
                <a:hlinkClick r:id="rId2"/>
              </a:rPr>
              <a:t>sectors</a:t>
            </a:r>
            <a:r>
              <a:rPr lang="en-IE" sz="2000" dirty="0" smtClean="0"/>
              <a:t> in EU Member States and </a:t>
            </a:r>
            <a:r>
              <a:rPr lang="en-IE" sz="2000" dirty="0" smtClean="0">
                <a:hlinkClick r:id="rId3"/>
              </a:rPr>
              <a:t>Associated Countries</a:t>
            </a:r>
            <a:r>
              <a:rPr lang="en-IE" sz="2000" dirty="0" smtClean="0"/>
              <a:t>, under the EU Research and Innovation programme </a:t>
            </a:r>
            <a:r>
              <a:rPr lang="en-IE" sz="2000" dirty="0" smtClean="0">
                <a:hlinkClick r:id="rId4"/>
              </a:rPr>
              <a:t>Horizon 2020</a:t>
            </a:r>
            <a:endParaRPr lang="en-IE" sz="2000" dirty="0" smtClean="0"/>
          </a:p>
          <a:p>
            <a:pPr algn="just"/>
            <a:endParaRPr lang="en-IE" sz="2000" dirty="0" smtClean="0"/>
          </a:p>
          <a:p>
            <a:pPr algn="just"/>
            <a:r>
              <a:rPr lang="en-IE" sz="2000" dirty="0" smtClean="0"/>
              <a:t>With </a:t>
            </a:r>
            <a:r>
              <a:rPr lang="en-IE" sz="2000" dirty="0" err="1" smtClean="0"/>
              <a:t>InnovFin</a:t>
            </a:r>
            <a:r>
              <a:rPr lang="en-IE" sz="2000" dirty="0" smtClean="0"/>
              <a:t> – EU Finance for Innovators, the EIB Group can provide financing starting at EUR 25 000 for investments in research and innovation (R&amp;I) to companies and other entities of all sizes and age.</a:t>
            </a:r>
          </a:p>
          <a:p>
            <a:pPr>
              <a:buNone/>
            </a:pPr>
            <a:endParaRPr lang="en-IE" sz="1800" dirty="0" smtClean="0"/>
          </a:p>
          <a:p>
            <a:endParaRPr lang="en-IE" sz="1800" dirty="0" smtClean="0"/>
          </a:p>
          <a:p>
            <a:pPr>
              <a:buNone/>
            </a:pPr>
            <a:endParaRPr lang="en-IE" sz="1800" dirty="0" smtClean="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13</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IE" sz="3200" b="1" i="0" u="none" strike="noStrike" kern="1200" cap="none" spc="0" normalizeH="0" baseline="0" noProof="0" smtClean="0">
                <a:ln>
                  <a:noFill/>
                </a:ln>
                <a:solidFill>
                  <a:srgbClr val="0B0AFD"/>
                </a:solidFill>
                <a:effectLst/>
                <a:uLnTx/>
                <a:uFillTx/>
                <a:latin typeface="+mj-lt"/>
                <a:ea typeface="+mj-ea"/>
                <a:cs typeface="+mj-cs"/>
              </a:rPr>
              <a:t>Using COSME and other</a:t>
            </a:r>
            <a:br>
              <a:rPr kumimoji="0" lang="en-IE" sz="3200" b="1" i="0" u="none" strike="noStrike" kern="1200" cap="none" spc="0" normalizeH="0" baseline="0" noProof="0" smtClean="0">
                <a:ln>
                  <a:noFill/>
                </a:ln>
                <a:solidFill>
                  <a:srgbClr val="0B0AFD"/>
                </a:solidFill>
                <a:effectLst/>
                <a:uLnTx/>
                <a:uFillTx/>
                <a:latin typeface="+mj-lt"/>
                <a:ea typeface="+mj-ea"/>
                <a:cs typeface="+mj-cs"/>
              </a:rPr>
            </a:br>
            <a:r>
              <a:rPr kumimoji="0" lang="en-IE" sz="3200" b="1" i="0" u="none" strike="noStrike" kern="1200" cap="none" spc="0" normalizeH="0" baseline="0" noProof="0" smtClean="0">
                <a:ln>
                  <a:noFill/>
                </a:ln>
                <a:solidFill>
                  <a:srgbClr val="0B0AFD"/>
                </a:solidFill>
                <a:effectLst/>
                <a:uLnTx/>
                <a:uFillTx/>
                <a:latin typeface="+mj-lt"/>
                <a:ea typeface="+mj-ea"/>
                <a:cs typeface="+mj-cs"/>
              </a:rPr>
              <a:t>EU financial Instruments </a:t>
            </a:r>
            <a:endParaRPr kumimoji="0" lang="en-IE" sz="3200" b="1" i="0" u="none" strike="noStrike" kern="1200" cap="none" spc="0" normalizeH="0" baseline="0" noProof="0" dirty="0" smtClean="0">
              <a:ln>
                <a:noFill/>
              </a:ln>
              <a:solidFill>
                <a:srgbClr val="0B0AFD"/>
              </a:solidFill>
              <a:effectLst/>
              <a:uLnTx/>
              <a:uFillTx/>
              <a:latin typeface="+mj-lt"/>
              <a:ea typeface="+mj-ea"/>
              <a:cs typeface="+mj-cs"/>
            </a:endParaRP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154" y="1161535"/>
            <a:ext cx="6996093" cy="494269"/>
          </a:xfrm>
        </p:spPr>
        <p:txBody>
          <a:bodyPr/>
          <a:lstStyle/>
          <a:p>
            <a:pPr algn="l"/>
            <a:r>
              <a:rPr lang="en-US" sz="3200" b="1" dirty="0" smtClean="0">
                <a:solidFill>
                  <a:srgbClr val="C00000"/>
                </a:solidFill>
              </a:rPr>
              <a:t> C. Creative Europe programme</a:t>
            </a:r>
            <a:endParaRPr lang="el-GR" sz="3200" b="1" dirty="0">
              <a:solidFill>
                <a:srgbClr val="C00000"/>
              </a:solidFill>
            </a:endParaRPr>
          </a:p>
        </p:txBody>
      </p:sp>
      <p:sp>
        <p:nvSpPr>
          <p:cNvPr id="3" name="2 - Θέση περιεχομένου"/>
          <p:cNvSpPr>
            <a:spLocks noGrp="1"/>
          </p:cNvSpPr>
          <p:nvPr>
            <p:ph idx="1"/>
          </p:nvPr>
        </p:nvSpPr>
        <p:spPr>
          <a:xfrm>
            <a:off x="714439" y="1935891"/>
            <a:ext cx="10972800" cy="3818733"/>
          </a:xfrm>
        </p:spPr>
        <p:txBody>
          <a:bodyPr/>
          <a:lstStyle/>
          <a:p>
            <a:pPr algn="just"/>
            <a:r>
              <a:rPr lang="en-US" sz="1800" dirty="0" smtClean="0"/>
              <a:t>The Creative Europe programme has set up a €121 million guarantee facility, to enhance the access to finance </a:t>
            </a:r>
            <a:r>
              <a:rPr lang="en-US" sz="1800" dirty="0" smtClean="0"/>
              <a:t>for</a:t>
            </a:r>
            <a:r>
              <a:rPr lang="en-US" sz="1800" dirty="0" smtClean="0"/>
              <a:t> </a:t>
            </a:r>
            <a:r>
              <a:rPr lang="en-US" sz="1800" dirty="0" smtClean="0"/>
              <a:t>SMEs in the cultural and creative sector (CCS), operational as of 2016. It will support the scaling up of cultural and creative projects and help the sector in becoming more competitive.</a:t>
            </a:r>
          </a:p>
          <a:p>
            <a:pPr algn="just">
              <a:buNone/>
            </a:pPr>
            <a:endParaRPr lang="en-US" sz="1800" dirty="0" smtClean="0"/>
          </a:p>
          <a:p>
            <a:pPr algn="just"/>
            <a:r>
              <a:rPr lang="en-US" sz="1800" dirty="0" smtClean="0"/>
              <a:t>The European </a:t>
            </a:r>
            <a:r>
              <a:rPr lang="en-US" sz="1800" dirty="0" smtClean="0"/>
              <a:t>Commission has committed to partially cover financial intermediaries' potential losses when they engage with CCS projects. Coverage will reach up to 70% of individual loans' losses and up to 25% for portfolios.</a:t>
            </a:r>
          </a:p>
          <a:p>
            <a:pPr algn="just"/>
            <a:endParaRPr lang="en-US" sz="1800" dirty="0" smtClean="0"/>
          </a:p>
          <a:p>
            <a:pPr algn="just"/>
            <a:r>
              <a:rPr lang="en-US" sz="1800" dirty="0" smtClean="0"/>
              <a:t>A variety of financial products can be proposed by the financial intermediaries: investment in tangible or intangible assets, business transfers, or working capital.</a:t>
            </a:r>
            <a:endParaRPr lang="el-GR" sz="1800"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14</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IE" sz="3200" b="1" i="0" u="none" strike="noStrike" kern="1200" cap="none" spc="0" normalizeH="0" baseline="0" noProof="0" smtClean="0">
                <a:ln>
                  <a:noFill/>
                </a:ln>
                <a:solidFill>
                  <a:srgbClr val="0B0AFD"/>
                </a:solidFill>
                <a:effectLst/>
                <a:uLnTx/>
                <a:uFillTx/>
                <a:latin typeface="+mj-lt"/>
                <a:ea typeface="+mj-ea"/>
                <a:cs typeface="+mj-cs"/>
              </a:rPr>
              <a:t>Using COSME and other</a:t>
            </a:r>
            <a:br>
              <a:rPr kumimoji="0" lang="en-IE" sz="3200" b="1" i="0" u="none" strike="noStrike" kern="1200" cap="none" spc="0" normalizeH="0" baseline="0" noProof="0" smtClean="0">
                <a:ln>
                  <a:noFill/>
                </a:ln>
                <a:solidFill>
                  <a:srgbClr val="0B0AFD"/>
                </a:solidFill>
                <a:effectLst/>
                <a:uLnTx/>
                <a:uFillTx/>
                <a:latin typeface="+mj-lt"/>
                <a:ea typeface="+mj-ea"/>
                <a:cs typeface="+mj-cs"/>
              </a:rPr>
            </a:br>
            <a:r>
              <a:rPr kumimoji="0" lang="en-IE" sz="3200" b="1" i="0" u="none" strike="noStrike" kern="1200" cap="none" spc="0" normalizeH="0" baseline="0" noProof="0" smtClean="0">
                <a:ln>
                  <a:noFill/>
                </a:ln>
                <a:solidFill>
                  <a:srgbClr val="0B0AFD"/>
                </a:solidFill>
                <a:effectLst/>
                <a:uLnTx/>
                <a:uFillTx/>
                <a:latin typeface="+mj-lt"/>
                <a:ea typeface="+mj-ea"/>
                <a:cs typeface="+mj-cs"/>
              </a:rPr>
              <a:t>EU financial Instruments </a:t>
            </a:r>
            <a:endParaRPr kumimoji="0" lang="en-IE" sz="3200" b="1" i="0" u="none" strike="noStrike" kern="1200" cap="none" spc="0" normalizeH="0" baseline="0" noProof="0" dirty="0" smtClean="0">
              <a:ln>
                <a:noFill/>
              </a:ln>
              <a:solidFill>
                <a:srgbClr val="0B0AFD"/>
              </a:solidFill>
              <a:effectLst/>
              <a:uLnTx/>
              <a:uFillTx/>
              <a:latin typeface="+mj-lt"/>
              <a:ea typeface="+mj-ea"/>
              <a:cs typeface="+mj-cs"/>
            </a:endParaRP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95747" y="1216300"/>
            <a:ext cx="11128075" cy="1028129"/>
          </a:xfrm>
        </p:spPr>
        <p:txBody>
          <a:bodyPr/>
          <a:lstStyle/>
          <a:p>
            <a:pPr algn="l"/>
            <a:r>
              <a:rPr lang="en-US" sz="3200" b="1" dirty="0" smtClean="0">
                <a:solidFill>
                  <a:srgbClr val="C00000"/>
                </a:solidFill>
              </a:rPr>
              <a:t>D.EU Programme for Employment and Social Innovation (EaSI) (1/2)</a:t>
            </a:r>
            <a:endParaRPr lang="el-GR" sz="3200" b="1" dirty="0">
              <a:solidFill>
                <a:srgbClr val="C00000"/>
              </a:solidFill>
            </a:endParaRPr>
          </a:p>
        </p:txBody>
      </p:sp>
      <p:sp>
        <p:nvSpPr>
          <p:cNvPr id="3" name="2 - Θέση περιεχομένου"/>
          <p:cNvSpPr>
            <a:spLocks noGrp="1"/>
          </p:cNvSpPr>
          <p:nvPr>
            <p:ph idx="1"/>
          </p:nvPr>
        </p:nvSpPr>
        <p:spPr>
          <a:xfrm>
            <a:off x="677863" y="2202509"/>
            <a:ext cx="10972800" cy="4267200"/>
          </a:xfrm>
        </p:spPr>
        <p:txBody>
          <a:bodyPr/>
          <a:lstStyle/>
          <a:p>
            <a:pPr>
              <a:buNone/>
            </a:pPr>
            <a:endParaRPr lang="en-US" sz="1800" b="1" dirty="0" smtClean="0">
              <a:solidFill>
                <a:srgbClr val="C00000"/>
              </a:solidFill>
            </a:endParaRPr>
          </a:p>
          <a:p>
            <a:pPr algn="just"/>
            <a:r>
              <a:rPr lang="en-US" sz="2400" dirty="0" smtClean="0"/>
              <a:t>The Employment and Social Innovation (EaSI) programme is a financing instrument at EU level to promote a high level of quality and sustainable employment, guaranteeing adequate and decent social protection, combating social exclusion and poverty and improving working conditions.</a:t>
            </a:r>
          </a:p>
          <a:p>
            <a:pPr algn="just"/>
            <a:endParaRPr lang="en-US" sz="2400" dirty="0" smtClean="0"/>
          </a:p>
          <a:p>
            <a:pPr algn="just"/>
            <a:r>
              <a:rPr lang="en-US" sz="2400" dirty="0" smtClean="0"/>
              <a:t>Microloans up to EUR 25 000 to micro-enterprises and to vulnerable persons who wish to set up or develop a micro-company.</a:t>
            </a:r>
          </a:p>
          <a:p>
            <a:endParaRPr lang="el-GR" sz="2400"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15</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IE" sz="3200" b="1" i="0" u="none" strike="noStrike" kern="1200" cap="none" spc="0" normalizeH="0" baseline="0" noProof="0" smtClean="0">
                <a:ln>
                  <a:noFill/>
                </a:ln>
                <a:solidFill>
                  <a:srgbClr val="0B0AFD"/>
                </a:solidFill>
                <a:effectLst/>
                <a:uLnTx/>
                <a:uFillTx/>
                <a:latin typeface="+mj-lt"/>
                <a:ea typeface="+mj-ea"/>
                <a:cs typeface="+mj-cs"/>
              </a:rPr>
              <a:t>Using COSME and other</a:t>
            </a:r>
            <a:br>
              <a:rPr kumimoji="0" lang="en-IE" sz="3200" b="1" i="0" u="none" strike="noStrike" kern="1200" cap="none" spc="0" normalizeH="0" baseline="0" noProof="0" smtClean="0">
                <a:ln>
                  <a:noFill/>
                </a:ln>
                <a:solidFill>
                  <a:srgbClr val="0B0AFD"/>
                </a:solidFill>
                <a:effectLst/>
                <a:uLnTx/>
                <a:uFillTx/>
                <a:latin typeface="+mj-lt"/>
                <a:ea typeface="+mj-ea"/>
                <a:cs typeface="+mj-cs"/>
              </a:rPr>
            </a:br>
            <a:r>
              <a:rPr kumimoji="0" lang="en-IE" sz="3200" b="1" i="0" u="none" strike="noStrike" kern="1200" cap="none" spc="0" normalizeH="0" baseline="0" noProof="0" smtClean="0">
                <a:ln>
                  <a:noFill/>
                </a:ln>
                <a:solidFill>
                  <a:srgbClr val="0B0AFD"/>
                </a:solidFill>
                <a:effectLst/>
                <a:uLnTx/>
                <a:uFillTx/>
                <a:latin typeface="+mj-lt"/>
                <a:ea typeface="+mj-ea"/>
                <a:cs typeface="+mj-cs"/>
              </a:rPr>
              <a:t>EU financial Instruments </a:t>
            </a:r>
            <a:endParaRPr kumimoji="0" lang="en-IE" sz="3200" b="1" i="0" u="none" strike="noStrike" kern="1200" cap="none" spc="0" normalizeH="0" baseline="0" noProof="0" dirty="0" smtClean="0">
              <a:ln>
                <a:noFill/>
              </a:ln>
              <a:solidFill>
                <a:srgbClr val="0B0AFD"/>
              </a:solidFill>
              <a:effectLst/>
              <a:uLnTx/>
              <a:uFillTx/>
              <a:latin typeface="+mj-lt"/>
              <a:ea typeface="+mj-ea"/>
              <a:cs typeface="+mj-cs"/>
            </a:endParaRP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16</a:t>
            </a:fld>
            <a:endParaRPr lang="es-ES" altLang="es-ES"/>
          </a:p>
        </p:txBody>
      </p:sp>
      <p:sp>
        <p:nvSpPr>
          <p:cNvPr id="6" name="5 - Θέση περιεχομένου"/>
          <p:cNvSpPr>
            <a:spLocks noGrp="1"/>
          </p:cNvSpPr>
          <p:nvPr>
            <p:ph idx="1"/>
          </p:nvPr>
        </p:nvSpPr>
        <p:spPr>
          <a:xfrm>
            <a:off x="592519" y="2225591"/>
            <a:ext cx="10972800" cy="4127563"/>
          </a:xfrm>
        </p:spPr>
        <p:txBody>
          <a:bodyPr/>
          <a:lstStyle/>
          <a:p>
            <a:pPr>
              <a:buFont typeface="Arial" pitchFamily="34" charset="0"/>
              <a:buChar char="•"/>
            </a:pPr>
            <a:r>
              <a:rPr lang="en-US" sz="1800" dirty="0" smtClean="0"/>
              <a:t> </a:t>
            </a:r>
            <a:r>
              <a:rPr lang="en-US" sz="2000" dirty="0" smtClean="0"/>
              <a:t>EaSI is managed directly by the European Commission. It brings together three EU programmes : </a:t>
            </a:r>
            <a:r>
              <a:rPr lang="en-US" sz="2000" dirty="0" smtClean="0">
                <a:hlinkClick r:id="rId2"/>
              </a:rPr>
              <a:t>PROGRESS</a:t>
            </a:r>
            <a:r>
              <a:rPr lang="en-US" sz="2000" dirty="0" smtClean="0"/>
              <a:t>, </a:t>
            </a:r>
            <a:r>
              <a:rPr lang="en-US" sz="2000" dirty="0" smtClean="0">
                <a:hlinkClick r:id="rId3"/>
              </a:rPr>
              <a:t>EURES</a:t>
            </a:r>
            <a:r>
              <a:rPr lang="en-US" sz="2000" dirty="0" smtClean="0"/>
              <a:t> and </a:t>
            </a:r>
            <a:r>
              <a:rPr lang="en-US" sz="2000" dirty="0" smtClean="0">
                <a:hlinkClick r:id="rId4"/>
              </a:rPr>
              <a:t>Progress Microfinance</a:t>
            </a:r>
            <a:r>
              <a:rPr lang="en-US" sz="2000" dirty="0" smtClean="0"/>
              <a:t>.</a:t>
            </a:r>
          </a:p>
          <a:p>
            <a:endParaRPr lang="en-US" sz="2000" dirty="0" smtClean="0"/>
          </a:p>
          <a:p>
            <a:pPr>
              <a:buNone/>
            </a:pPr>
            <a:r>
              <a:rPr lang="en-US" sz="2000" dirty="0" smtClean="0"/>
              <a:t> -</a:t>
            </a:r>
            <a:r>
              <a:rPr lang="en-US" sz="2000" dirty="0" smtClean="0">
                <a:hlinkClick r:id="rId2"/>
              </a:rPr>
              <a:t> PROGRESS</a:t>
            </a:r>
            <a:r>
              <a:rPr lang="en-US" sz="2000" dirty="0" smtClean="0"/>
              <a:t>  programme supports the modernisation of employment and </a:t>
            </a:r>
            <a:r>
              <a:rPr lang="en-US" sz="2000" dirty="0" smtClean="0"/>
              <a:t>social policies</a:t>
            </a:r>
            <a:r>
              <a:rPr lang="en-US" sz="2000" dirty="0" smtClean="0"/>
              <a:t> </a:t>
            </a:r>
            <a:r>
              <a:rPr lang="en-US" sz="2000" dirty="0" smtClean="0"/>
              <a:t>(61</a:t>
            </a:r>
            <a:r>
              <a:rPr lang="en-US" sz="2000" dirty="0" smtClean="0"/>
              <a:t>% of the </a:t>
            </a:r>
            <a:r>
              <a:rPr lang="en-US" sz="2000" dirty="0" smtClean="0"/>
              <a:t>total budget</a:t>
            </a:r>
            <a:r>
              <a:rPr lang="en-US" sz="2000" dirty="0" smtClean="0"/>
              <a:t>)</a:t>
            </a:r>
          </a:p>
          <a:p>
            <a:pPr>
              <a:buNone/>
            </a:pPr>
            <a:endParaRPr lang="en-US" sz="2000" dirty="0" smtClean="0"/>
          </a:p>
          <a:p>
            <a:pPr>
              <a:buNone/>
            </a:pPr>
            <a:r>
              <a:rPr lang="en-US" sz="2000" dirty="0" smtClean="0"/>
              <a:t> -</a:t>
            </a:r>
            <a:r>
              <a:rPr lang="en-US" sz="2000" dirty="0" smtClean="0">
                <a:hlinkClick r:id="rId3"/>
              </a:rPr>
              <a:t> EURES</a:t>
            </a:r>
            <a:r>
              <a:rPr lang="en-US" sz="2000" dirty="0" smtClean="0"/>
              <a:t> programme supports job mobility (18% of the total budget)</a:t>
            </a:r>
          </a:p>
          <a:p>
            <a:pPr>
              <a:buNone/>
            </a:pPr>
            <a:endParaRPr lang="en-US" sz="2000" dirty="0" smtClean="0"/>
          </a:p>
          <a:p>
            <a:pPr>
              <a:buNone/>
            </a:pPr>
            <a:r>
              <a:rPr lang="en-US" sz="2000" dirty="0" smtClean="0"/>
              <a:t> - </a:t>
            </a:r>
            <a:r>
              <a:rPr lang="en-US" sz="2000" dirty="0" smtClean="0">
                <a:hlinkClick r:id="rId5"/>
              </a:rPr>
              <a:t>Microfinance and Social Entrepreneurship</a:t>
            </a:r>
            <a:r>
              <a:rPr lang="en-US" sz="2000" dirty="0" smtClean="0"/>
              <a:t> supports access to micro-finance and social entrepreneurship </a:t>
            </a:r>
            <a:endParaRPr lang="en-US" sz="2000" dirty="0" smtClean="0"/>
          </a:p>
          <a:p>
            <a:pPr>
              <a:buNone/>
            </a:pPr>
            <a:endParaRPr lang="en-US" sz="2000" dirty="0" smtClean="0"/>
          </a:p>
          <a:p>
            <a:r>
              <a:rPr lang="en-US" sz="2000" dirty="0" smtClean="0"/>
              <a:t>The total budget for 2014-2020 is EUR 919,469,000</a:t>
            </a:r>
          </a:p>
          <a:p>
            <a:endParaRPr lang="el-GR" dirty="0"/>
          </a:p>
        </p:txBody>
      </p:sp>
      <p:sp>
        <p:nvSpPr>
          <p:cNvPr id="7" name="Title 1"/>
          <p:cNvSpPr>
            <a:spLocks noGrp="1"/>
          </p:cNvSpPr>
          <p:nvPr>
            <p:ph type="title"/>
          </p:nvPr>
        </p:nvSpPr>
        <p:spPr>
          <a:xfrm>
            <a:off x="1041400" y="0"/>
            <a:ext cx="10972800" cy="1143000"/>
          </a:xfrm>
        </p:spPr>
        <p:txBody>
          <a:bodyPr/>
          <a:lstStyle/>
          <a:p>
            <a:pPr algn="r"/>
            <a:r>
              <a:rPr lang="en-IE" sz="3200" b="1" dirty="0" smtClean="0">
                <a:solidFill>
                  <a:srgbClr val="0B0AFD"/>
                </a:solidFill>
              </a:rPr>
              <a:t>Using COSME and </a:t>
            </a:r>
            <a:r>
              <a:rPr lang="en-IE" sz="3200" b="1" dirty="0" smtClean="0">
                <a:solidFill>
                  <a:srgbClr val="0B0AFD"/>
                </a:solidFill>
              </a:rPr>
              <a:t>other</a:t>
            </a:r>
            <a:br>
              <a:rPr lang="en-IE" sz="3200" b="1" dirty="0" smtClean="0">
                <a:solidFill>
                  <a:srgbClr val="0B0AFD"/>
                </a:solidFill>
              </a:rPr>
            </a:br>
            <a:r>
              <a:rPr lang="en-IE" sz="3200" b="1" dirty="0" smtClean="0">
                <a:solidFill>
                  <a:srgbClr val="0B0AFD"/>
                </a:solidFill>
              </a:rPr>
              <a:t>EU </a:t>
            </a:r>
            <a:r>
              <a:rPr lang="en-IE" sz="3200" b="1" dirty="0" smtClean="0">
                <a:solidFill>
                  <a:srgbClr val="0B0AFD"/>
                </a:solidFill>
              </a:rPr>
              <a:t>financial Instruments </a:t>
            </a:r>
          </a:p>
        </p:txBody>
      </p:sp>
      <p:sp>
        <p:nvSpPr>
          <p:cNvPr id="9" name="1 - Τίτλος"/>
          <p:cNvSpPr txBox="1">
            <a:spLocks/>
          </p:cNvSpPr>
          <p:nvPr/>
        </p:nvSpPr>
        <p:spPr bwMode="auto">
          <a:xfrm>
            <a:off x="595747" y="1216300"/>
            <a:ext cx="11128075" cy="10281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smtClean="0">
                <a:ln>
                  <a:noFill/>
                </a:ln>
                <a:solidFill>
                  <a:srgbClr val="C00000"/>
                </a:solidFill>
                <a:effectLst/>
                <a:uLnTx/>
                <a:uFillTx/>
                <a:latin typeface="+mj-lt"/>
                <a:ea typeface="+mj-ea"/>
                <a:cs typeface="+mj-cs"/>
              </a:rPr>
              <a:t>D.EU </a:t>
            </a:r>
            <a:r>
              <a:rPr kumimoji="0" lang="en-US" sz="3200" b="1" i="0" u="none" strike="noStrike" kern="1200" cap="none" spc="0" normalizeH="0" baseline="0" noProof="0" dirty="0" err="1" smtClean="0">
                <a:ln>
                  <a:noFill/>
                </a:ln>
                <a:solidFill>
                  <a:srgbClr val="C00000"/>
                </a:solidFill>
                <a:effectLst/>
                <a:uLnTx/>
                <a:uFillTx/>
                <a:latin typeface="+mj-lt"/>
                <a:ea typeface="+mj-ea"/>
                <a:cs typeface="+mj-cs"/>
              </a:rPr>
              <a:t>Programme</a:t>
            </a:r>
            <a:r>
              <a:rPr kumimoji="0" lang="en-US" sz="3200" b="1" i="0" u="none" strike="noStrike" kern="1200" cap="none" spc="0" normalizeH="0" baseline="0" noProof="0" dirty="0" smtClean="0">
                <a:ln>
                  <a:noFill/>
                </a:ln>
                <a:solidFill>
                  <a:srgbClr val="C00000"/>
                </a:solidFill>
                <a:effectLst/>
                <a:uLnTx/>
                <a:uFillTx/>
                <a:latin typeface="+mj-lt"/>
                <a:ea typeface="+mj-ea"/>
                <a:cs typeface="+mj-cs"/>
              </a:rPr>
              <a:t> for Employment and Social Innovation (</a:t>
            </a:r>
            <a:r>
              <a:rPr kumimoji="0" lang="en-US" sz="3200" b="1" i="0" u="none" strike="noStrike" kern="1200" cap="none" spc="0" normalizeH="0" baseline="0" noProof="0" dirty="0" err="1" smtClean="0">
                <a:ln>
                  <a:noFill/>
                </a:ln>
                <a:solidFill>
                  <a:srgbClr val="C00000"/>
                </a:solidFill>
                <a:effectLst/>
                <a:uLnTx/>
                <a:uFillTx/>
                <a:latin typeface="+mj-lt"/>
                <a:ea typeface="+mj-ea"/>
                <a:cs typeface="+mj-cs"/>
              </a:rPr>
              <a:t>EaSI</a:t>
            </a:r>
            <a:r>
              <a:rPr kumimoji="0" lang="en-US" sz="3200" b="1" i="0" u="none" strike="noStrike" kern="1200" cap="none" spc="0" normalizeH="0" baseline="0" noProof="0" dirty="0" smtClean="0">
                <a:ln>
                  <a:noFill/>
                </a:ln>
                <a:solidFill>
                  <a:srgbClr val="C00000"/>
                </a:solidFill>
                <a:effectLst/>
                <a:uLnTx/>
                <a:uFillTx/>
                <a:latin typeface="+mj-lt"/>
                <a:ea typeface="+mj-ea"/>
                <a:cs typeface="+mj-cs"/>
              </a:rPr>
              <a:t>) (2/2)</a:t>
            </a:r>
            <a:endParaRPr kumimoji="0" lang="el-GR" sz="3200" b="1" i="0" u="none" strike="noStrike" kern="1200" cap="none" spc="0" normalizeH="0" baseline="0" noProof="0" dirty="0">
              <a:ln>
                <a:noFill/>
              </a:ln>
              <a:solidFill>
                <a:srgbClr val="C00000"/>
              </a:solidFill>
              <a:effectLst/>
              <a:uLnTx/>
              <a:uFillTx/>
              <a:latin typeface="+mj-lt"/>
              <a:ea typeface="+mj-ea"/>
              <a:cs typeface="+mj-cs"/>
            </a:endParaRPr>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subTitle" idx="4294967295"/>
          </p:nvPr>
        </p:nvSpPr>
        <p:spPr>
          <a:xfrm>
            <a:off x="157163" y="1582738"/>
            <a:ext cx="11812587" cy="3486150"/>
          </a:xfrm>
        </p:spPr>
        <p:txBody>
          <a:bodyPr/>
          <a:lstStyle/>
          <a:p>
            <a:pPr marL="0" indent="0" algn="ctr">
              <a:buFontTx/>
              <a:buNone/>
            </a:pPr>
            <a:endParaRPr lang="en-US" altLang="es-ES" sz="2800" b="1" smtClean="0">
              <a:solidFill>
                <a:srgbClr val="FF0000"/>
              </a:solidFill>
              <a:hlinkClick r:id="rId3"/>
            </a:endParaRPr>
          </a:p>
          <a:p>
            <a:pPr marL="0" indent="0" algn="ctr">
              <a:buFontTx/>
              <a:buNone/>
            </a:pPr>
            <a:endParaRPr lang="en-US" altLang="es-ES" sz="4800" b="1" smtClean="0">
              <a:solidFill>
                <a:srgbClr val="FF0000"/>
              </a:solidFill>
            </a:endParaRPr>
          </a:p>
          <a:p>
            <a:pPr marL="0" indent="0" algn="ctr">
              <a:buFontTx/>
              <a:buNone/>
            </a:pPr>
            <a:r>
              <a:rPr lang="en-US" altLang="es-ES" sz="4800" b="1" smtClean="0">
                <a:solidFill>
                  <a:srgbClr val="990000"/>
                </a:solidFill>
              </a:rPr>
              <a:t>Thank you for your attention </a:t>
            </a:r>
            <a:r>
              <a:rPr lang="en-US" altLang="es-ES" sz="4800" b="1" smtClean="0">
                <a:solidFill>
                  <a:srgbClr val="990000"/>
                </a:solidFill>
                <a:sym typeface="Wingdings" pitchFamily="2" charset="2"/>
              </a:rPr>
              <a:t></a:t>
            </a:r>
            <a:endParaRPr lang="en-US" altLang="es-ES" sz="4800" smtClean="0">
              <a:solidFill>
                <a:srgbClr val="990000"/>
              </a:solidFill>
            </a:endParaRPr>
          </a:p>
          <a:p>
            <a:pPr marL="0" indent="0" algn="ctr">
              <a:buFontTx/>
              <a:buNone/>
            </a:pPr>
            <a:endParaRPr lang="en-US" altLang="es-ES" sz="4800" b="1" smtClean="0">
              <a:solidFill>
                <a:srgbClr val="0B0AFD"/>
              </a:solidFill>
            </a:endParaRPr>
          </a:p>
        </p:txBody>
      </p:sp>
      <p:sp>
        <p:nvSpPr>
          <p:cNvPr id="9219" name="Rectangle 5"/>
          <p:cNvSpPr>
            <a:spLocks noChangeArrowheads="1"/>
          </p:cNvSpPr>
          <p:nvPr/>
        </p:nvSpPr>
        <p:spPr bwMode="auto">
          <a:xfrm>
            <a:off x="2408238" y="1582738"/>
            <a:ext cx="6548437" cy="917575"/>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a:solidFill>
                <a:srgbClr val="006699"/>
              </a:solidFill>
              <a:latin typeface="Verdana" pitchFamily="34" charset="0"/>
            </a:endParaRPr>
          </a:p>
        </p:txBody>
      </p:sp>
      <p:sp>
        <p:nvSpPr>
          <p:cNvPr id="9220" name="Rectangle 2"/>
          <p:cNvSpPr txBox="1">
            <a:spLocks noChangeArrowheads="1"/>
          </p:cNvSpPr>
          <p:nvPr/>
        </p:nvSpPr>
        <p:spPr bwMode="auto">
          <a:xfrm>
            <a:off x="3997325" y="344488"/>
            <a:ext cx="7577138" cy="981075"/>
          </a:xfrm>
          <a:prstGeom prst="rect">
            <a:avLst/>
          </a:prstGeom>
          <a:noFill/>
          <a:ln w="9525">
            <a:noFill/>
            <a:miter lim="800000"/>
            <a:headEnd/>
            <a:tailEnd/>
          </a:ln>
        </p:spPr>
        <p:txBody>
          <a:bodyPr anchor="b"/>
          <a:lstStyle/>
          <a:p>
            <a:pPr algn="r"/>
            <a:r>
              <a:rPr lang="en-US" altLang="es-ES" sz="3600" b="1">
                <a:solidFill>
                  <a:srgbClr val="0B0AFD"/>
                </a:solidFill>
                <a:latin typeface="Century Gothic" pitchFamily="34" charset="0"/>
              </a:rPr>
              <a:t>End of Module</a:t>
            </a:r>
          </a:p>
        </p:txBody>
      </p:sp>
      <p:sp>
        <p:nvSpPr>
          <p:cNvPr id="9221" name="Slide Number Placeholder 1"/>
          <p:cNvSpPr>
            <a:spLocks noGrp="1"/>
          </p:cNvSpPr>
          <p:nvPr>
            <p:ph type="sldNum" sz="quarter" idx="12"/>
          </p:nvPr>
        </p:nvSpPr>
        <p:spPr>
          <a:noFill/>
          <a:ln>
            <a:miter lim="800000"/>
            <a:headEnd/>
            <a:tailEnd/>
          </a:ln>
        </p:spPr>
        <p:txBody>
          <a:bodyPr/>
          <a:lstStyle/>
          <a:p>
            <a:pPr fontAlgn="base">
              <a:spcBef>
                <a:spcPct val="0"/>
              </a:spcBef>
              <a:spcAft>
                <a:spcPct val="0"/>
              </a:spcAft>
            </a:pPr>
            <a:fld id="{91F64133-1497-402D-8CE3-02F80CD02187}" type="slidenum">
              <a:rPr lang="en-US"/>
              <a:pPr fontAlgn="base">
                <a:spcBef>
                  <a:spcPct val="0"/>
                </a:spcBef>
                <a:spcAft>
                  <a:spcPct val="0"/>
                </a:spcAft>
              </a:pPr>
              <a:t>17</a:t>
            </a:fld>
            <a:endParaRPr lang="en-US"/>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625"/>
            <a:ext cx="10702925" cy="1331913"/>
          </a:xfrm>
        </p:spPr>
        <p:txBody>
          <a:bodyPr/>
          <a:lstStyle/>
          <a:p>
            <a:pPr marL="0" indent="0">
              <a:lnSpc>
                <a:spcPct val="150000"/>
              </a:lnSpc>
              <a:buFontTx/>
              <a:buNone/>
            </a:pPr>
            <a:r>
              <a:rPr lang="en-IE" b="1" smtClean="0"/>
              <a:t>					</a:t>
            </a:r>
          </a:p>
          <a:p>
            <a:pPr marL="0" indent="0">
              <a:lnSpc>
                <a:spcPct val="150000"/>
              </a:lnSpc>
              <a:buFontTx/>
              <a:buNone/>
            </a:pPr>
            <a:r>
              <a:rPr lang="en-IE" b="1" smtClean="0"/>
              <a:t>	</a:t>
            </a:r>
          </a:p>
        </p:txBody>
      </p:sp>
      <p:graphicFrame>
        <p:nvGraphicFramePr>
          <p:cNvPr id="5" name="Table 4"/>
          <p:cNvGraphicFramePr>
            <a:graphicFrameLocks noGrp="1"/>
          </p:cNvGraphicFramePr>
          <p:nvPr/>
        </p:nvGraphicFramePr>
        <p:xfrm>
          <a:off x="781050" y="2355850"/>
          <a:ext cx="10338816" cy="3379121"/>
        </p:xfrm>
        <a:graphic>
          <a:graphicData uri="http://schemas.openxmlformats.org/drawingml/2006/table">
            <a:tbl>
              <a:tblPr firstRow="1" bandRow="1">
                <a:tableStyleId>{5C22544A-7EE6-4342-B048-85BDC9FD1C3A}</a:tableStyleId>
              </a:tblPr>
              <a:tblGrid>
                <a:gridCol w="4930621">
                  <a:extLst>
                    <a:ext uri="{9D8B030D-6E8A-4147-A177-3AD203B41FA5}"/>
                  </a:extLst>
                </a:gridCol>
                <a:gridCol w="5408195">
                  <a:extLst>
                    <a:ext uri="{9D8B030D-6E8A-4147-A177-3AD203B41FA5}"/>
                  </a:extLst>
                </a:gridCol>
              </a:tblGrid>
              <a:tr h="744036">
                <a:tc>
                  <a:txBody>
                    <a:bodyPr/>
                    <a:lstStyle/>
                    <a:p>
                      <a:pPr algn="ctr"/>
                      <a:r>
                        <a:rPr lang="en-IE" sz="2400" b="1" dirty="0">
                          <a:solidFill>
                            <a:schemeClr val="tx1"/>
                          </a:solidFill>
                        </a:rPr>
                        <a:t>How many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kern="1200" dirty="0" smtClean="0">
                          <a:solidFill>
                            <a:schemeClr val="dk1"/>
                          </a:solidFill>
                          <a:latin typeface="+mn-lt"/>
                          <a:ea typeface="+mn-ea"/>
                          <a:cs typeface="+mn-cs"/>
                        </a:rPr>
                        <a:t>17 </a:t>
                      </a:r>
                      <a:r>
                        <a:rPr lang="en-IE" sz="2400" b="1" kern="1200" dirty="0">
                          <a:solidFill>
                            <a:schemeClr val="dk1"/>
                          </a:solidFill>
                          <a:latin typeface="+mn-lt"/>
                          <a:ea typeface="+mn-ea"/>
                          <a:cs typeface="+mn-cs"/>
                        </a:rPr>
                        <a:t>slides </a:t>
                      </a:r>
                      <a:r>
                        <a:rPr lang="en-IE" sz="2400" b="1" dirty="0">
                          <a:solidFill>
                            <a:schemeClr val="tx1"/>
                          </a:solidFill>
                        </a:rPr>
                        <a:t>in total</a:t>
                      </a:r>
                    </a:p>
                  </a:txBody>
                  <a:tcPr>
                    <a:solidFill>
                      <a:schemeClr val="bg1">
                        <a:lumMod val="75000"/>
                      </a:schemeClr>
                    </a:solidFill>
                  </a:tcPr>
                </a:tc>
                <a:extLst>
                  <a:ext uri="{0D108BD9-81ED-4DB2-BD59-A6C34878D82A}"/>
                </a:extLst>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dk1"/>
                          </a:solidFill>
                          <a:latin typeface="+mn-lt"/>
                          <a:ea typeface="+mn-ea"/>
                          <a:cs typeface="+mn-cs"/>
                        </a:rPr>
                        <a:t>15 </a:t>
                      </a:r>
                      <a:r>
                        <a:rPr lang="en-IE" sz="2400" b="1" kern="1200" dirty="0">
                          <a:solidFill>
                            <a:schemeClr val="dk1"/>
                          </a:solidFill>
                          <a:latin typeface="+mn-lt"/>
                          <a:ea typeface="+mn-ea"/>
                          <a:cs typeface="+mn-cs"/>
                        </a:rPr>
                        <a:t>minutes </a:t>
                      </a:r>
                      <a:r>
                        <a:rPr lang="en-IE" sz="2400" b="1" dirty="0"/>
                        <a:t>(not including exploring the links provided within slides)</a:t>
                      </a:r>
                    </a:p>
                  </a:txBody>
                  <a:tcPr>
                    <a:solidFill>
                      <a:schemeClr val="bg1">
                        <a:lumMod val="75000"/>
                      </a:schemeClr>
                    </a:solidFill>
                  </a:tcPr>
                </a:tc>
                <a:extLst>
                  <a:ext uri="{0D108BD9-81ED-4DB2-BD59-A6C34878D82A}"/>
                </a:extLst>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t>
                      </a:r>
                      <a:r>
                        <a:rPr lang="en-IE" sz="2400" b="1" dirty="0" smtClean="0">
                          <a:solidFill>
                            <a:schemeClr val="tx1"/>
                          </a:solidFill>
                        </a:rPr>
                        <a:t>aim and expected </a:t>
                      </a:r>
                      <a:r>
                        <a:rPr lang="en-IE" sz="2400" b="1" dirty="0">
                          <a:solidFill>
                            <a:schemeClr val="tx1"/>
                          </a:solidFill>
                        </a:rPr>
                        <a:t>learning in following </a:t>
                      </a:r>
                      <a:r>
                        <a:rPr lang="en-IE" sz="2400" b="1" dirty="0" smtClean="0">
                          <a:solidFill>
                            <a:schemeClr val="tx1"/>
                          </a:solidFill>
                        </a:rPr>
                        <a:t>slides</a:t>
                      </a:r>
                      <a:endParaRPr lang="en-IE" sz="2400" dirty="0">
                        <a:solidFill>
                          <a:schemeClr val="tx1"/>
                        </a:solidFill>
                      </a:endParaRPr>
                    </a:p>
                  </a:txBody>
                  <a:tcPr>
                    <a:solidFill>
                      <a:schemeClr val="bg1">
                        <a:lumMod val="75000"/>
                      </a:schemeClr>
                    </a:solidFill>
                  </a:tcPr>
                </a:tc>
                <a:extLst>
                  <a:ext uri="{0D108BD9-81ED-4DB2-BD59-A6C34878D82A}"/>
                </a:extLst>
              </a:tr>
            </a:tbl>
          </a:graphicData>
        </a:graphic>
      </p:graphicFrame>
      <p:sp>
        <p:nvSpPr>
          <p:cNvPr id="5137" name="Slide Number Placeholder 7"/>
          <p:cNvSpPr>
            <a:spLocks noGrp="1"/>
          </p:cNvSpPr>
          <p:nvPr>
            <p:ph type="sldNum" sz="quarter" idx="10"/>
          </p:nvPr>
        </p:nvSpPr>
        <p:spPr>
          <a:noFill/>
          <a:ln>
            <a:miter lim="800000"/>
            <a:headEnd/>
            <a:tailEnd/>
          </a:ln>
        </p:spPr>
        <p:txBody>
          <a:bodyPr/>
          <a:lstStyle/>
          <a:p>
            <a:pPr fontAlgn="base">
              <a:spcBef>
                <a:spcPct val="0"/>
              </a:spcBef>
              <a:spcAft>
                <a:spcPct val="0"/>
              </a:spcAft>
            </a:pPr>
            <a:fld id="{8C3ED304-7BCA-4265-A79C-80D606D41BBA}" type="slidenum">
              <a:rPr lang="es-ES" altLang="es-ES"/>
              <a:pPr fontAlgn="base">
                <a:spcBef>
                  <a:spcPct val="0"/>
                </a:spcBef>
                <a:spcAft>
                  <a:spcPct val="0"/>
                </a:spcAft>
              </a:pPr>
              <a:t>2</a:t>
            </a:fld>
            <a:endParaRPr lang="es-ES" altLang="es-ES"/>
          </a:p>
        </p:txBody>
      </p:sp>
      <p:sp>
        <p:nvSpPr>
          <p:cNvPr id="5138" name="6 - Ορθογώνιο"/>
          <p:cNvSpPr>
            <a:spLocks noChangeArrowheads="1"/>
          </p:cNvSpPr>
          <p:nvPr/>
        </p:nvSpPr>
        <p:spPr bwMode="auto">
          <a:xfrm>
            <a:off x="766763" y="1562100"/>
            <a:ext cx="2646362" cy="584200"/>
          </a:xfrm>
          <a:prstGeom prst="rect">
            <a:avLst/>
          </a:prstGeom>
          <a:noFill/>
          <a:ln w="9525">
            <a:noFill/>
            <a:miter lim="800000"/>
            <a:headEnd/>
            <a:tailEnd/>
          </a:ln>
        </p:spPr>
        <p:txBody>
          <a:bodyPr>
            <a:spAutoFit/>
          </a:bodyPr>
          <a:lstStyle/>
          <a:p>
            <a:r>
              <a:rPr lang="en-IE" sz="3200" b="1">
                <a:solidFill>
                  <a:srgbClr val="990000"/>
                </a:solidFill>
                <a:latin typeface="Century Gothic" pitchFamily="34" charset="0"/>
              </a:rPr>
              <a:t>Overview</a:t>
            </a:r>
            <a:endParaRPr lang="el-GR" sz="3200">
              <a:solidFill>
                <a:srgbClr val="990000"/>
              </a:solidFill>
              <a:latin typeface="Century Gothic" pitchFamily="34" charset="0"/>
            </a:endParaRPr>
          </a:p>
        </p:txBody>
      </p:sp>
      <p:sp>
        <p:nvSpPr>
          <p:cNvPr id="7" name="Title 1"/>
          <p:cNvSpPr>
            <a:spLocks noGrp="1"/>
          </p:cNvSpPr>
          <p:nvPr>
            <p:ph type="title"/>
          </p:nvPr>
        </p:nvSpPr>
        <p:spPr>
          <a:xfrm>
            <a:off x="1041400" y="0"/>
            <a:ext cx="10972800" cy="1143000"/>
          </a:xfrm>
        </p:spPr>
        <p:txBody>
          <a:bodyPr/>
          <a:lstStyle/>
          <a:p>
            <a:pPr algn="r"/>
            <a:r>
              <a:rPr lang="en-IE" sz="3200" b="1" dirty="0" smtClean="0">
                <a:solidFill>
                  <a:srgbClr val="0B0AFD"/>
                </a:solidFill>
              </a:rPr>
              <a:t>Using COSME and </a:t>
            </a:r>
            <a:r>
              <a:rPr lang="en-IE" sz="3200" b="1" dirty="0" smtClean="0">
                <a:solidFill>
                  <a:srgbClr val="0B0AFD"/>
                </a:solidFill>
              </a:rPr>
              <a:t>other</a:t>
            </a:r>
            <a:br>
              <a:rPr lang="en-IE" sz="3200" b="1" dirty="0" smtClean="0">
                <a:solidFill>
                  <a:srgbClr val="0B0AFD"/>
                </a:solidFill>
              </a:rPr>
            </a:br>
            <a:r>
              <a:rPr lang="en-IE" sz="3200" b="1" dirty="0" smtClean="0">
                <a:solidFill>
                  <a:srgbClr val="0B0AFD"/>
                </a:solidFill>
              </a:rPr>
              <a:t>EU </a:t>
            </a:r>
            <a:r>
              <a:rPr lang="en-IE" sz="3200" b="1" dirty="0" smtClean="0">
                <a:solidFill>
                  <a:srgbClr val="0B0AFD"/>
                </a:solidFill>
              </a:rPr>
              <a:t>financial Instruments </a:t>
            </a:r>
          </a:p>
        </p:txBody>
      </p:sp>
    </p:spTree>
    <p:custDataLst>
      <p:tags r:id="rId1"/>
    </p:custDataLst>
  </p:cSld>
  <p:clrMapOvr>
    <a:masterClrMapping/>
  </p:clrMapOvr>
  <p:transition spd="med" advTm="62673">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1195388" y="2085975"/>
            <a:ext cx="8940800" cy="3819525"/>
          </a:xfrm>
        </p:spPr>
        <p:txBody>
          <a:bodyPr/>
          <a:lstStyle/>
          <a:p>
            <a:pPr algn="ctr">
              <a:buNone/>
            </a:pPr>
            <a:r>
              <a:rPr lang="en-IE" sz="2800" b="1" dirty="0" smtClean="0"/>
              <a:t>The purpose of this unit is </a:t>
            </a:r>
            <a:r>
              <a:rPr lang="en-US" sz="2800" b="1" dirty="0" smtClean="0"/>
              <a:t>to present as much as possible the key features of the EU's main financial instruments</a:t>
            </a:r>
            <a:r>
              <a:rPr lang="en-US" dirty="0" smtClean="0"/>
              <a:t>.</a:t>
            </a:r>
            <a:endParaRPr lang="en-IE" dirty="0" smtClean="0"/>
          </a:p>
        </p:txBody>
      </p:sp>
      <p:sp>
        <p:nvSpPr>
          <p:cNvPr id="6147" name="Slide Number Placeholder 3"/>
          <p:cNvSpPr>
            <a:spLocks noGrp="1"/>
          </p:cNvSpPr>
          <p:nvPr>
            <p:ph type="sldNum" sz="quarter" idx="10"/>
          </p:nvPr>
        </p:nvSpPr>
        <p:spPr>
          <a:noFill/>
          <a:ln>
            <a:miter lim="800000"/>
            <a:headEnd/>
            <a:tailEnd/>
          </a:ln>
        </p:spPr>
        <p:txBody>
          <a:bodyPr/>
          <a:lstStyle/>
          <a:p>
            <a:pPr fontAlgn="base">
              <a:spcBef>
                <a:spcPct val="0"/>
              </a:spcBef>
              <a:spcAft>
                <a:spcPct val="0"/>
              </a:spcAft>
            </a:pPr>
            <a:fld id="{8E8A3127-E89D-4F84-983B-7058D1E81A1C}" type="slidenum">
              <a:rPr lang="es-ES" altLang="es-ES">
                <a:solidFill>
                  <a:srgbClr val="000000"/>
                </a:solidFill>
              </a:rPr>
              <a:pPr fontAlgn="base">
                <a:spcBef>
                  <a:spcPct val="0"/>
                </a:spcBef>
                <a:spcAft>
                  <a:spcPct val="0"/>
                </a:spcAft>
              </a:pPr>
              <a:t>3</a:t>
            </a:fld>
            <a:endParaRPr lang="es-ES" altLang="es-ES">
              <a:solidFill>
                <a:srgbClr val="000000"/>
              </a:solidFill>
            </a:endParaRPr>
          </a:p>
        </p:txBody>
      </p:sp>
      <p:sp>
        <p:nvSpPr>
          <p:cNvPr id="6148" name="4 - Ορθογώνιο"/>
          <p:cNvSpPr>
            <a:spLocks noChangeArrowheads="1"/>
          </p:cNvSpPr>
          <p:nvPr/>
        </p:nvSpPr>
        <p:spPr bwMode="auto">
          <a:xfrm>
            <a:off x="569913" y="1354138"/>
            <a:ext cx="2551112" cy="585787"/>
          </a:xfrm>
          <a:prstGeom prst="rect">
            <a:avLst/>
          </a:prstGeom>
          <a:noFill/>
          <a:ln w="9525">
            <a:noFill/>
            <a:miter lim="800000"/>
            <a:headEnd/>
            <a:tailEnd/>
          </a:ln>
        </p:spPr>
        <p:txBody>
          <a:bodyPr>
            <a:spAutoFit/>
          </a:bodyPr>
          <a:lstStyle/>
          <a:p>
            <a:r>
              <a:rPr lang="en-IE" sz="3200" b="1">
                <a:solidFill>
                  <a:srgbClr val="990000"/>
                </a:solidFill>
                <a:latin typeface="Century Gothic" pitchFamily="34" charset="0"/>
              </a:rPr>
              <a:t>Unit Aim</a:t>
            </a:r>
            <a:endParaRPr lang="el-GR" sz="3200" b="1">
              <a:solidFill>
                <a:srgbClr val="990000"/>
              </a:solidFill>
              <a:latin typeface="Century Gothic" pitchFamily="34" charset="0"/>
            </a:endParaRPr>
          </a:p>
        </p:txBody>
      </p:sp>
      <p:sp>
        <p:nvSpPr>
          <p:cNvPr id="6149" name="Title 1"/>
          <p:cNvSpPr>
            <a:spLocks noGrp="1"/>
          </p:cNvSpPr>
          <p:nvPr>
            <p:ph type="title"/>
          </p:nvPr>
        </p:nvSpPr>
        <p:spPr/>
        <p:txBody>
          <a:bodyPr/>
          <a:lstStyle/>
          <a:p>
            <a:pPr algn="r"/>
            <a:r>
              <a:rPr lang="en-IE" sz="3200" b="1" dirty="0" smtClean="0">
                <a:solidFill>
                  <a:srgbClr val="0B0AFD"/>
                </a:solidFill>
              </a:rPr>
              <a:t>Using COSME and </a:t>
            </a:r>
            <a:r>
              <a:rPr lang="en-IE" sz="3200" b="1" dirty="0" smtClean="0">
                <a:solidFill>
                  <a:srgbClr val="0B0AFD"/>
                </a:solidFill>
              </a:rPr>
              <a:t>other</a:t>
            </a:r>
            <a:br>
              <a:rPr lang="en-IE" sz="3200" b="1" dirty="0" smtClean="0">
                <a:solidFill>
                  <a:srgbClr val="0B0AFD"/>
                </a:solidFill>
              </a:rPr>
            </a:br>
            <a:r>
              <a:rPr lang="en-IE" sz="3200" b="1" dirty="0" smtClean="0">
                <a:solidFill>
                  <a:srgbClr val="0B0AFD"/>
                </a:solidFill>
              </a:rPr>
              <a:t>EU </a:t>
            </a:r>
            <a:r>
              <a:rPr lang="en-IE" sz="3200" b="1" dirty="0" smtClean="0">
                <a:solidFill>
                  <a:srgbClr val="0B0AFD"/>
                </a:solidFill>
              </a:rPr>
              <a:t>financial Instruments </a:t>
            </a: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750"/>
            <a:ext cx="11582400" cy="4094163"/>
          </a:xfrm>
        </p:spPr>
        <p:txBody>
          <a:bodyPr>
            <a:noAutofit/>
          </a:bodyPr>
          <a:lstStyle/>
          <a:p>
            <a:pPr marL="0" indent="0">
              <a:lnSpc>
                <a:spcPct val="150000"/>
              </a:lnSpc>
              <a:buFontTx/>
              <a:buNone/>
              <a:defRPr/>
            </a:pPr>
            <a:r>
              <a:rPr lang="en-IE" sz="2800" b="1" dirty="0"/>
              <a:t>At the end of this </a:t>
            </a:r>
            <a:r>
              <a:rPr lang="en-IE" sz="2800" b="1" dirty="0" smtClean="0"/>
              <a:t>unit </a:t>
            </a:r>
            <a:r>
              <a:rPr lang="en-IE" sz="2800" b="1" u="sng" dirty="0">
                <a:solidFill>
                  <a:srgbClr val="003366"/>
                </a:solidFill>
              </a:rPr>
              <a:t>you will be able to</a:t>
            </a:r>
            <a:r>
              <a:rPr lang="en-IE" sz="2800" b="1" u="sng" dirty="0" smtClean="0">
                <a:solidFill>
                  <a:srgbClr val="003366"/>
                </a:solidFill>
              </a:rPr>
              <a:t>:</a:t>
            </a:r>
          </a:p>
          <a:p>
            <a:pPr marL="514350" indent="-514350">
              <a:lnSpc>
                <a:spcPct val="150000"/>
              </a:lnSpc>
              <a:buFont typeface="+mj-lt"/>
              <a:buAutoNum type="arabicPeriod"/>
              <a:defRPr/>
            </a:pPr>
            <a:r>
              <a:rPr lang="en-US" sz="2800" b="1" dirty="0" smtClean="0"/>
              <a:t>Understand the E.U. funding mechanisms for </a:t>
            </a:r>
            <a:r>
              <a:rPr lang="en-US" sz="2800" b="1" dirty="0" smtClean="0"/>
              <a:t>micro-enterprises</a:t>
            </a:r>
            <a:r>
              <a:rPr lang="en-US" sz="2800" b="1" dirty="0" smtClean="0"/>
              <a:t>.</a:t>
            </a:r>
          </a:p>
          <a:p>
            <a:pPr marL="514350" indent="-514350">
              <a:lnSpc>
                <a:spcPct val="150000"/>
              </a:lnSpc>
              <a:buFont typeface="+mj-lt"/>
              <a:buAutoNum type="arabicPeriod"/>
              <a:defRPr/>
            </a:pPr>
            <a:r>
              <a:rPr lang="en-US" sz="2800" b="1" dirty="0" smtClean="0"/>
              <a:t>Select the appropriate financial instrument for your business.</a:t>
            </a:r>
            <a:endParaRPr lang="en-IE" sz="2800" b="1" dirty="0"/>
          </a:p>
          <a:p>
            <a:pPr marL="0" indent="0">
              <a:lnSpc>
                <a:spcPct val="150000"/>
              </a:lnSpc>
              <a:buFontTx/>
              <a:buNone/>
              <a:defRPr/>
            </a:pPr>
            <a:endParaRPr lang="en-US" sz="2800" b="1" dirty="0"/>
          </a:p>
        </p:txBody>
      </p:sp>
      <p:sp>
        <p:nvSpPr>
          <p:cNvPr id="7171" name="Slide Number Placeholder 3"/>
          <p:cNvSpPr>
            <a:spLocks noGrp="1"/>
          </p:cNvSpPr>
          <p:nvPr>
            <p:ph type="sldNum" sz="quarter" idx="10"/>
          </p:nvPr>
        </p:nvSpPr>
        <p:spPr>
          <a:noFill/>
          <a:ln>
            <a:miter lim="800000"/>
            <a:headEnd/>
            <a:tailEnd/>
          </a:ln>
        </p:spPr>
        <p:txBody>
          <a:bodyPr/>
          <a:lstStyle/>
          <a:p>
            <a:pPr fontAlgn="base">
              <a:spcBef>
                <a:spcPct val="0"/>
              </a:spcBef>
              <a:spcAft>
                <a:spcPct val="0"/>
              </a:spcAft>
            </a:pPr>
            <a:fld id="{BED9B48C-65FA-4A8B-94FD-8DAFDFBD8833}" type="slidenum">
              <a:rPr lang="es-ES" altLang="es-ES"/>
              <a:pPr fontAlgn="base">
                <a:spcBef>
                  <a:spcPct val="0"/>
                </a:spcBef>
                <a:spcAft>
                  <a:spcPct val="0"/>
                </a:spcAft>
              </a:pPr>
              <a:t>4</a:t>
            </a:fld>
            <a:endParaRPr lang="es-ES" altLang="es-ES"/>
          </a:p>
        </p:txBody>
      </p:sp>
      <p:sp>
        <p:nvSpPr>
          <p:cNvPr id="7172" name="4 - Ορθογώνιο"/>
          <p:cNvSpPr>
            <a:spLocks noChangeArrowheads="1"/>
          </p:cNvSpPr>
          <p:nvPr/>
        </p:nvSpPr>
        <p:spPr bwMode="auto">
          <a:xfrm>
            <a:off x="665163" y="1476375"/>
            <a:ext cx="6881812" cy="584200"/>
          </a:xfrm>
          <a:prstGeom prst="rect">
            <a:avLst/>
          </a:prstGeom>
          <a:noFill/>
          <a:ln w="9525">
            <a:noFill/>
            <a:miter lim="800000"/>
            <a:headEnd/>
            <a:tailEnd/>
          </a:ln>
        </p:spPr>
        <p:txBody>
          <a:bodyPr>
            <a:spAutoFit/>
          </a:bodyPr>
          <a:lstStyle/>
          <a:p>
            <a:r>
              <a:rPr lang="es-ES" altLang="es-ES" sz="3200" b="1">
                <a:solidFill>
                  <a:srgbClr val="990000"/>
                </a:solidFill>
                <a:latin typeface="Century Gothic" pitchFamily="34" charset="0"/>
              </a:rPr>
              <a:t>Expected Learning Outcomes</a:t>
            </a:r>
            <a:endParaRPr lang="el-GR" sz="3200">
              <a:solidFill>
                <a:srgbClr val="990000"/>
              </a:solidFill>
              <a:latin typeface="Century Gothic" pitchFamily="34" charset="0"/>
            </a:endParaRPr>
          </a:p>
        </p:txBody>
      </p:sp>
      <p:sp>
        <p:nvSpPr>
          <p:cNvPr id="7" name="Title 1"/>
          <p:cNvSpPr>
            <a:spLocks noGrp="1"/>
          </p:cNvSpPr>
          <p:nvPr>
            <p:ph type="title"/>
          </p:nvPr>
        </p:nvSpPr>
        <p:spPr>
          <a:xfrm>
            <a:off x="1041400" y="0"/>
            <a:ext cx="10972800" cy="1143000"/>
          </a:xfrm>
        </p:spPr>
        <p:txBody>
          <a:bodyPr/>
          <a:lstStyle/>
          <a:p>
            <a:pPr algn="r"/>
            <a:r>
              <a:rPr lang="en-IE" sz="3200" b="1" dirty="0" smtClean="0">
                <a:solidFill>
                  <a:srgbClr val="0B0AFD"/>
                </a:solidFill>
              </a:rPr>
              <a:t>Using COSME and </a:t>
            </a:r>
            <a:r>
              <a:rPr lang="en-IE" sz="3200" b="1" dirty="0" smtClean="0">
                <a:solidFill>
                  <a:srgbClr val="0B0AFD"/>
                </a:solidFill>
              </a:rPr>
              <a:t>other</a:t>
            </a:r>
            <a:br>
              <a:rPr lang="en-IE" sz="3200" b="1" dirty="0" smtClean="0">
                <a:solidFill>
                  <a:srgbClr val="0B0AFD"/>
                </a:solidFill>
              </a:rPr>
            </a:br>
            <a:r>
              <a:rPr lang="en-IE" sz="3200" b="1" dirty="0" smtClean="0">
                <a:solidFill>
                  <a:srgbClr val="0B0AFD"/>
                </a:solidFill>
              </a:rPr>
              <a:t>EU </a:t>
            </a:r>
            <a:r>
              <a:rPr lang="en-IE" sz="3200" b="1" dirty="0" smtClean="0">
                <a:solidFill>
                  <a:srgbClr val="0B0AFD"/>
                </a:solidFill>
              </a:rPr>
              <a:t>financial Instruments </a:t>
            </a: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678" y="1269377"/>
            <a:ext cx="8629822" cy="426308"/>
          </a:xfrm>
        </p:spPr>
        <p:txBody>
          <a:bodyPr/>
          <a:lstStyle/>
          <a:p>
            <a:r>
              <a:rPr lang="en-US" sz="2800" b="1" dirty="0" smtClean="0">
                <a:solidFill>
                  <a:srgbClr val="C00000"/>
                </a:solidFill>
              </a:rPr>
              <a:t>Main E.U. financial instruments for SMEs</a:t>
            </a:r>
            <a:endParaRPr lang="el-GR" sz="2800" b="1" dirty="0">
              <a:solidFill>
                <a:srgbClr val="C00000"/>
              </a:solidFill>
            </a:endParaRPr>
          </a:p>
        </p:txBody>
      </p:sp>
      <p:sp>
        <p:nvSpPr>
          <p:cNvPr id="3" name="2 - Θέση περιεχομένου"/>
          <p:cNvSpPr>
            <a:spLocks noGrp="1"/>
          </p:cNvSpPr>
          <p:nvPr>
            <p:ph idx="1"/>
          </p:nvPr>
        </p:nvSpPr>
        <p:spPr>
          <a:xfrm>
            <a:off x="690055" y="1894152"/>
            <a:ext cx="10972800" cy="4331472"/>
          </a:xfrm>
        </p:spPr>
        <p:txBody>
          <a:bodyPr/>
          <a:lstStyle/>
          <a:p>
            <a:pPr>
              <a:buNone/>
            </a:pPr>
            <a:r>
              <a:rPr lang="en-IE" sz="2800" b="1" smtClean="0"/>
              <a:t>A</a:t>
            </a:r>
            <a:r>
              <a:rPr lang="en-IE" sz="2800" b="1" smtClean="0"/>
              <a:t>. </a:t>
            </a:r>
            <a:r>
              <a:rPr lang="en-IE" sz="2800" smtClean="0"/>
              <a:t>COSME </a:t>
            </a:r>
            <a:r>
              <a:rPr lang="en-IE" sz="2800" smtClean="0"/>
              <a:t>Programme</a:t>
            </a:r>
            <a:endParaRPr lang="en-IE" sz="2800" smtClean="0"/>
          </a:p>
          <a:p>
            <a:endParaRPr lang="en-IE" sz="2800" smtClean="0"/>
          </a:p>
          <a:p>
            <a:pPr>
              <a:buNone/>
            </a:pPr>
            <a:r>
              <a:rPr lang="en-IE" sz="2800" b="1" smtClean="0"/>
              <a:t>B</a:t>
            </a:r>
            <a:r>
              <a:rPr lang="en-IE" sz="2800" b="1" smtClean="0"/>
              <a:t>. </a:t>
            </a:r>
            <a:r>
              <a:rPr lang="en-IE" sz="2800" smtClean="0"/>
              <a:t>InnovFin – EU Finance for </a:t>
            </a:r>
            <a:r>
              <a:rPr lang="en-IE" sz="2800" smtClean="0"/>
              <a:t>innovators</a:t>
            </a:r>
            <a:endParaRPr lang="en-IE" sz="2800" smtClean="0"/>
          </a:p>
          <a:p>
            <a:pPr>
              <a:buNone/>
            </a:pPr>
            <a:endParaRPr lang="en-IE" sz="2800" smtClean="0"/>
          </a:p>
          <a:p>
            <a:pPr>
              <a:buNone/>
            </a:pPr>
            <a:r>
              <a:rPr lang="en-IE" sz="2800" b="1" smtClean="0"/>
              <a:t>C</a:t>
            </a:r>
            <a:r>
              <a:rPr lang="en-IE" sz="2800" b="1" smtClean="0"/>
              <a:t>. </a:t>
            </a:r>
            <a:r>
              <a:rPr lang="en-IE" sz="2800" smtClean="0"/>
              <a:t>Creative Europe </a:t>
            </a:r>
            <a:r>
              <a:rPr lang="en-IE" sz="2800" smtClean="0"/>
              <a:t>programme</a:t>
            </a:r>
            <a:endParaRPr lang="en-IE" sz="2800" smtClean="0"/>
          </a:p>
          <a:p>
            <a:endParaRPr lang="en-IE" sz="2800" smtClean="0"/>
          </a:p>
          <a:p>
            <a:pPr>
              <a:buNone/>
            </a:pPr>
            <a:r>
              <a:rPr lang="en-IE" sz="2800" b="1" smtClean="0"/>
              <a:t>D</a:t>
            </a:r>
            <a:r>
              <a:rPr lang="en-IE" sz="2800" b="1" smtClean="0"/>
              <a:t>. </a:t>
            </a:r>
            <a:r>
              <a:rPr lang="en-IE" sz="2800" smtClean="0"/>
              <a:t>EU Programme for Employment and Social </a:t>
            </a:r>
            <a:r>
              <a:rPr lang="en-IE" sz="2800" smtClean="0"/>
              <a:t>Innovation</a:t>
            </a:r>
            <a:endParaRPr lang="en-IE" sz="2800" smtClean="0"/>
          </a:p>
          <a:p>
            <a:endParaRPr lang="en-IE" sz="2800" smtClean="0"/>
          </a:p>
          <a:p>
            <a:endParaRPr lang="en-IE" sz="2800" smtClean="0"/>
          </a:p>
          <a:p>
            <a:endParaRPr lang="en-IE"/>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5</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IE" sz="3200" b="1" i="0" u="none" strike="noStrike" kern="1200" cap="none" spc="0" normalizeH="0" baseline="0" noProof="0" smtClean="0">
                <a:ln>
                  <a:noFill/>
                </a:ln>
                <a:solidFill>
                  <a:srgbClr val="0B0AFD"/>
                </a:solidFill>
                <a:effectLst/>
                <a:uLnTx/>
                <a:uFillTx/>
                <a:latin typeface="+mj-lt"/>
                <a:ea typeface="+mj-ea"/>
                <a:cs typeface="+mj-cs"/>
              </a:rPr>
              <a:t>Using COSME and other</a:t>
            </a:r>
            <a:br>
              <a:rPr kumimoji="0" lang="en-IE" sz="3200" b="1" i="0" u="none" strike="noStrike" kern="1200" cap="none" spc="0" normalizeH="0" baseline="0" noProof="0" smtClean="0">
                <a:ln>
                  <a:noFill/>
                </a:ln>
                <a:solidFill>
                  <a:srgbClr val="0B0AFD"/>
                </a:solidFill>
                <a:effectLst/>
                <a:uLnTx/>
                <a:uFillTx/>
                <a:latin typeface="+mj-lt"/>
                <a:ea typeface="+mj-ea"/>
                <a:cs typeface="+mj-cs"/>
              </a:rPr>
            </a:br>
            <a:r>
              <a:rPr kumimoji="0" lang="en-IE" sz="3200" b="1" i="0" u="none" strike="noStrike" kern="1200" cap="none" spc="0" normalizeH="0" baseline="0" noProof="0" smtClean="0">
                <a:ln>
                  <a:noFill/>
                </a:ln>
                <a:solidFill>
                  <a:srgbClr val="0B0AFD"/>
                </a:solidFill>
                <a:effectLst/>
                <a:uLnTx/>
                <a:uFillTx/>
                <a:latin typeface="+mj-lt"/>
                <a:ea typeface="+mj-ea"/>
                <a:cs typeface="+mj-cs"/>
              </a:rPr>
              <a:t>EU financial Instruments </a:t>
            </a:r>
            <a:endParaRPr kumimoji="0" lang="en-IE" sz="3200" b="1" i="0" u="none" strike="noStrike" kern="1200" cap="none" spc="0" normalizeH="0" baseline="0" noProof="0" dirty="0" smtClean="0">
              <a:ln>
                <a:noFill/>
              </a:ln>
              <a:solidFill>
                <a:srgbClr val="0B0AFD"/>
              </a:solidFill>
              <a:effectLst/>
              <a:uLnTx/>
              <a:uFillTx/>
              <a:latin typeface="+mj-lt"/>
              <a:ea typeface="+mj-ea"/>
              <a:cs typeface="+mj-cs"/>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miter lim="800000"/>
            <a:headEnd/>
            <a:tailEnd/>
          </a:ln>
        </p:spPr>
        <p:txBody>
          <a:bodyPr/>
          <a:lstStyle/>
          <a:p>
            <a:pPr fontAlgn="base">
              <a:spcBef>
                <a:spcPct val="0"/>
              </a:spcBef>
              <a:spcAft>
                <a:spcPct val="0"/>
              </a:spcAft>
            </a:pPr>
            <a:fld id="{5C21B2E3-0D1C-449B-8074-D7396A47D760}" type="slidenum">
              <a:rPr lang="es-ES" altLang="es-ES">
                <a:solidFill>
                  <a:srgbClr val="000000"/>
                </a:solidFill>
              </a:rPr>
              <a:pPr fontAlgn="base">
                <a:spcBef>
                  <a:spcPct val="0"/>
                </a:spcBef>
                <a:spcAft>
                  <a:spcPct val="0"/>
                </a:spcAft>
              </a:pPr>
              <a:t>6</a:t>
            </a:fld>
            <a:endParaRPr lang="es-ES" altLang="es-ES">
              <a:solidFill>
                <a:srgbClr val="000000"/>
              </a:solidFill>
            </a:endParaRPr>
          </a:p>
        </p:txBody>
      </p:sp>
      <p:sp>
        <p:nvSpPr>
          <p:cNvPr id="7" name="Content Placeholder 2"/>
          <p:cNvSpPr txBox="1">
            <a:spLocks/>
          </p:cNvSpPr>
          <p:nvPr/>
        </p:nvSpPr>
        <p:spPr bwMode="auto">
          <a:xfrm>
            <a:off x="535458" y="1068860"/>
            <a:ext cx="5414237" cy="692150"/>
          </a:xfrm>
          <a:prstGeom prst="rect">
            <a:avLst/>
          </a:prstGeom>
          <a:noFill/>
          <a:ln>
            <a:noFill/>
          </a:ln>
          <a:effectLst/>
          <a:extLst>
            <a:ext uri="{909E8E84-426E-40DD-AFC4-6F175D3DCCD1}"/>
            <a:ext uri="{91240B29-F687-4F45-9708-019B960494DF}"/>
            <a:ext uri="{AF507438-7753-43E0-B8FC-AC1667EBCBE1}"/>
          </a:extLst>
        </p:spPr>
        <p:txBody>
          <a:bodyPr/>
          <a:lstStyle/>
          <a:p>
            <a:pPr defTabSz="914400">
              <a:spcBef>
                <a:spcPct val="20000"/>
              </a:spcBef>
              <a:defRPr/>
            </a:pPr>
            <a:r>
              <a:rPr lang="en-GB" altLang="es-ES" sz="3200" b="1" dirty="0" smtClean="0">
                <a:solidFill>
                  <a:srgbClr val="C00000"/>
                </a:solidFill>
                <a:latin typeface="+mj-lt"/>
                <a:ea typeface="+mj-ea"/>
                <a:cs typeface="+mj-cs"/>
              </a:rPr>
              <a:t>A. COSME Programme</a:t>
            </a:r>
            <a:endParaRPr lang="en-IE" altLang="es-ES" sz="3200" b="1" dirty="0">
              <a:solidFill>
                <a:srgbClr val="C00000"/>
              </a:solidFill>
              <a:latin typeface="+mj-lt"/>
              <a:ea typeface="+mj-ea"/>
              <a:cs typeface="+mj-cs"/>
            </a:endParaRPr>
          </a:p>
        </p:txBody>
      </p:sp>
      <p:sp>
        <p:nvSpPr>
          <p:cNvPr id="8" name="Content Placeholder 2"/>
          <p:cNvSpPr>
            <a:spLocks noGrp="1"/>
          </p:cNvSpPr>
          <p:nvPr>
            <p:ph idx="1"/>
          </p:nvPr>
        </p:nvSpPr>
        <p:spPr>
          <a:xfrm>
            <a:off x="428532" y="1888926"/>
            <a:ext cx="11125200" cy="4109538"/>
          </a:xfrm>
        </p:spPr>
        <p:txBody>
          <a:bodyPr/>
          <a:lstStyle/>
          <a:p>
            <a:pPr marL="0" indent="0" algn="just">
              <a:buFontTx/>
              <a:buNone/>
              <a:defRPr/>
            </a:pPr>
            <a:r>
              <a:rPr lang="en-US" sz="1800" dirty="0" smtClean="0"/>
              <a:t>The programme for the Competitiveness of Enterprises and Small and Medium-sized Enterprises (COSME) is improving access to finance for SMEs through two financial instruments</a:t>
            </a:r>
          </a:p>
          <a:p>
            <a:pPr marL="0" indent="0" algn="just">
              <a:buFontTx/>
              <a:buNone/>
              <a:defRPr/>
            </a:pPr>
            <a:endParaRPr lang="en-US" altLang="es-ES" sz="1800" dirty="0" smtClean="0"/>
          </a:p>
          <a:p>
            <a:pPr algn="just"/>
            <a:r>
              <a:rPr lang="en-US" sz="1800" dirty="0" smtClean="0"/>
              <a:t>COSME has a budget of over EUR 1.3 billion to fund these financial </a:t>
            </a:r>
            <a:r>
              <a:rPr lang="en-US" sz="1800" dirty="0" smtClean="0"/>
              <a:t>instruments </a:t>
            </a:r>
            <a:r>
              <a:rPr lang="en-US" sz="1800" dirty="0" smtClean="0"/>
              <a:t>that facilitate access to loans and equity finance for SMEs where market gaps have been identified.</a:t>
            </a:r>
          </a:p>
          <a:p>
            <a:pPr algn="just"/>
            <a:endParaRPr lang="el-GR" sz="1800" dirty="0" smtClean="0"/>
          </a:p>
          <a:p>
            <a:pPr algn="just"/>
            <a:r>
              <a:rPr lang="en-US" sz="1800" dirty="0" smtClean="0"/>
              <a:t>Thanks to this budget, it will be possible to mobilize up to EUR 25 billion in financing from financial intermediaries via leverage effects. The financial instruments are managed by the European Investment Fund (EIF) in cooperation with financial intermediaries in EU countries.</a:t>
            </a:r>
          </a:p>
          <a:p>
            <a:pPr algn="just"/>
            <a:endParaRPr lang="en-US" sz="1800" dirty="0" smtClean="0"/>
          </a:p>
          <a:p>
            <a:pPr algn="just"/>
            <a:r>
              <a:rPr lang="en-US" sz="1800" dirty="0" smtClean="0"/>
              <a:t>COSME provides guarantees to small and medium-sized enterprises for loans mainly up to EUR 150 000 when they are at the stage of growth and </a:t>
            </a:r>
            <a:r>
              <a:rPr lang="en-US" sz="1800" dirty="0" smtClean="0"/>
              <a:t>expansion.</a:t>
            </a:r>
            <a:endParaRPr lang="el-GR" sz="1800" dirty="0" smtClean="0"/>
          </a:p>
          <a:p>
            <a:pPr marL="0" indent="0" algn="just">
              <a:buFontTx/>
              <a:buNone/>
              <a:defRPr/>
            </a:pPr>
            <a:endParaRPr lang="en-IE" altLang="es-ES" sz="1800" dirty="0" smtClean="0"/>
          </a:p>
        </p:txBody>
      </p:sp>
      <p:sp>
        <p:nvSpPr>
          <p:cNvPr id="9" name="Title 1"/>
          <p:cNvSpPr>
            <a:spLocks noGrp="1"/>
          </p:cNvSpPr>
          <p:nvPr>
            <p:ph type="title"/>
          </p:nvPr>
        </p:nvSpPr>
        <p:spPr>
          <a:xfrm>
            <a:off x="1041400" y="0"/>
            <a:ext cx="10972800" cy="1143000"/>
          </a:xfrm>
        </p:spPr>
        <p:txBody>
          <a:bodyPr/>
          <a:lstStyle/>
          <a:p>
            <a:pPr algn="r"/>
            <a:r>
              <a:rPr lang="en-IE" sz="3200" b="1" dirty="0" smtClean="0">
                <a:solidFill>
                  <a:srgbClr val="0B0AFD"/>
                </a:solidFill>
              </a:rPr>
              <a:t>Using COSME and </a:t>
            </a:r>
            <a:r>
              <a:rPr lang="en-IE" sz="3200" b="1" dirty="0" smtClean="0">
                <a:solidFill>
                  <a:srgbClr val="0B0AFD"/>
                </a:solidFill>
              </a:rPr>
              <a:t>other</a:t>
            </a:r>
            <a:br>
              <a:rPr lang="en-IE" sz="3200" b="1" dirty="0" smtClean="0">
                <a:solidFill>
                  <a:srgbClr val="0B0AFD"/>
                </a:solidFill>
              </a:rPr>
            </a:br>
            <a:r>
              <a:rPr lang="en-IE" sz="3200" b="1" dirty="0" smtClean="0">
                <a:solidFill>
                  <a:srgbClr val="0B0AFD"/>
                </a:solidFill>
              </a:rPr>
              <a:t>EU </a:t>
            </a:r>
            <a:r>
              <a:rPr lang="en-IE" sz="3200" b="1" dirty="0" smtClean="0">
                <a:solidFill>
                  <a:srgbClr val="0B0AFD"/>
                </a:solidFill>
              </a:rPr>
              <a:t>financial Instruments </a:t>
            </a: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260389"/>
            <a:ext cx="6567055" cy="576648"/>
          </a:xfrm>
        </p:spPr>
        <p:txBody>
          <a:bodyPr/>
          <a:lstStyle/>
          <a:p>
            <a:pPr>
              <a:buFont typeface="Century Gothic" pitchFamily="34" charset="0"/>
              <a:buChar char="―"/>
            </a:pPr>
            <a:r>
              <a:rPr lang="en-US" sz="2800" b="1" dirty="0" smtClean="0">
                <a:solidFill>
                  <a:srgbClr val="C00000"/>
                </a:solidFill>
              </a:rPr>
              <a:t>The Loan Guarantee Facility (LGF)</a:t>
            </a:r>
            <a:endParaRPr lang="el-GR" sz="2800" dirty="0">
              <a:solidFill>
                <a:srgbClr val="C00000"/>
              </a:solidFill>
            </a:endParaRPr>
          </a:p>
        </p:txBody>
      </p:sp>
      <p:sp>
        <p:nvSpPr>
          <p:cNvPr id="3" name="2 - Θέση περιεχομένου"/>
          <p:cNvSpPr>
            <a:spLocks noGrp="1"/>
          </p:cNvSpPr>
          <p:nvPr>
            <p:ph idx="1"/>
          </p:nvPr>
        </p:nvSpPr>
        <p:spPr>
          <a:xfrm>
            <a:off x="677863" y="1934022"/>
            <a:ext cx="10972800" cy="4084337"/>
          </a:xfrm>
        </p:spPr>
        <p:txBody>
          <a:bodyPr/>
          <a:lstStyle/>
          <a:p>
            <a:pPr algn="just"/>
            <a:r>
              <a:rPr lang="en-IE" sz="2000" dirty="0" smtClean="0"/>
              <a:t>Part of the COSME budget will fund </a:t>
            </a:r>
            <a:r>
              <a:rPr lang="en-IE" sz="2000" b="1" dirty="0" smtClean="0"/>
              <a:t>guarantees</a:t>
            </a:r>
            <a:r>
              <a:rPr lang="en-IE" sz="2000" dirty="0" smtClean="0"/>
              <a:t> and </a:t>
            </a:r>
            <a:r>
              <a:rPr lang="en-IE" sz="2000" b="1" dirty="0" smtClean="0"/>
              <a:t>counter-guarantees</a:t>
            </a:r>
            <a:r>
              <a:rPr lang="en-IE" sz="2000" dirty="0" smtClean="0"/>
              <a:t> for financial intermediaries (e.g. guarantee organisations, banks, leasing companies) to help them provide more loan and lease finance to SMEs.</a:t>
            </a:r>
          </a:p>
          <a:p>
            <a:pPr algn="just">
              <a:buNone/>
            </a:pPr>
            <a:endParaRPr lang="en-IE" sz="2000" dirty="0" smtClean="0"/>
          </a:p>
          <a:p>
            <a:pPr algn="just"/>
            <a:r>
              <a:rPr lang="en-IE" sz="2000" dirty="0" smtClean="0"/>
              <a:t>By sharing the risk, the COSME guarantees will allow financial intermediaries to expand the range of SMEs and types of financial transactions they can support. The impact is substantial - due to the leverage effect, every euro invested in a loan guarantee is expected to release up to 30 </a:t>
            </a:r>
            <a:r>
              <a:rPr lang="en-IE" sz="2000" dirty="0" err="1" smtClean="0"/>
              <a:t>euros</a:t>
            </a:r>
            <a:r>
              <a:rPr lang="en-IE" sz="2000" dirty="0" smtClean="0"/>
              <a:t> of financing for SMEs.</a:t>
            </a:r>
          </a:p>
          <a:p>
            <a:pPr algn="just"/>
            <a:endParaRPr lang="en-IE" sz="2000" dirty="0" smtClean="0"/>
          </a:p>
          <a:p>
            <a:pPr algn="just"/>
            <a:r>
              <a:rPr lang="en-IE" sz="2000" dirty="0" smtClean="0"/>
              <a:t>It is expected that up to 330,000 SMEs will receive loans backed by COSME guarantees, with the total value of lending reaching up to EUR 21 billion.</a:t>
            </a:r>
            <a:endParaRPr lang="en-IE" sz="2000"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7</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IE" sz="3200" b="1" i="0" u="none" strike="noStrike" kern="1200" cap="none" spc="0" normalizeH="0" baseline="0" noProof="0" smtClean="0">
                <a:ln>
                  <a:noFill/>
                </a:ln>
                <a:solidFill>
                  <a:srgbClr val="0B0AFD"/>
                </a:solidFill>
                <a:effectLst/>
                <a:uLnTx/>
                <a:uFillTx/>
                <a:latin typeface="+mj-lt"/>
                <a:ea typeface="+mj-ea"/>
                <a:cs typeface="+mj-cs"/>
              </a:rPr>
              <a:t>Using COSME and other</a:t>
            </a:r>
            <a:br>
              <a:rPr kumimoji="0" lang="en-IE" sz="3200" b="1" i="0" u="none" strike="noStrike" kern="1200" cap="none" spc="0" normalizeH="0" baseline="0" noProof="0" smtClean="0">
                <a:ln>
                  <a:noFill/>
                </a:ln>
                <a:solidFill>
                  <a:srgbClr val="0B0AFD"/>
                </a:solidFill>
                <a:effectLst/>
                <a:uLnTx/>
                <a:uFillTx/>
                <a:latin typeface="+mj-lt"/>
                <a:ea typeface="+mj-ea"/>
                <a:cs typeface="+mj-cs"/>
              </a:rPr>
            </a:br>
            <a:r>
              <a:rPr kumimoji="0" lang="en-IE" sz="3200" b="1" i="0" u="none" strike="noStrike" kern="1200" cap="none" spc="0" normalizeH="0" baseline="0" noProof="0" smtClean="0">
                <a:ln>
                  <a:noFill/>
                </a:ln>
                <a:solidFill>
                  <a:srgbClr val="0B0AFD"/>
                </a:solidFill>
                <a:effectLst/>
                <a:uLnTx/>
                <a:uFillTx/>
                <a:latin typeface="+mj-lt"/>
                <a:ea typeface="+mj-ea"/>
                <a:cs typeface="+mj-cs"/>
              </a:rPr>
              <a:t>EU financial Instruments </a:t>
            </a:r>
            <a:endParaRPr kumimoji="0" lang="en-IE" sz="3200" b="1" i="0" u="none" strike="noStrike" kern="1200" cap="none" spc="0" normalizeH="0" baseline="0" noProof="0" dirty="0" smtClean="0">
              <a:ln>
                <a:noFill/>
              </a:ln>
              <a:solidFill>
                <a:srgbClr val="0B0AFD"/>
              </a:solidFill>
              <a:effectLst/>
              <a:uLnTx/>
              <a:uFillTx/>
              <a:latin typeface="+mj-lt"/>
              <a:ea typeface="+mj-ea"/>
              <a:cs typeface="+mj-cs"/>
            </a:endParaRP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11886" y="1333787"/>
            <a:ext cx="4815703" cy="609599"/>
          </a:xfrm>
        </p:spPr>
        <p:txBody>
          <a:bodyPr/>
          <a:lstStyle/>
          <a:p>
            <a:pPr algn="l">
              <a:buFont typeface="Century Gothic" pitchFamily="34" charset="0"/>
              <a:buChar char="―"/>
            </a:pPr>
            <a:r>
              <a:rPr lang="en-US" sz="2800" b="1" dirty="0" smtClean="0">
                <a:solidFill>
                  <a:srgbClr val="C00000"/>
                </a:solidFill>
              </a:rPr>
              <a:t>COSME LFG Beneficiaries</a:t>
            </a:r>
            <a:endParaRPr lang="el-GR" sz="2800" b="1" dirty="0">
              <a:solidFill>
                <a:srgbClr val="C00000"/>
              </a:solidFill>
            </a:endParaRPr>
          </a:p>
        </p:txBody>
      </p:sp>
      <p:sp>
        <p:nvSpPr>
          <p:cNvPr id="3" name="2 - Θέση περιεχομένου"/>
          <p:cNvSpPr>
            <a:spLocks noGrp="1"/>
          </p:cNvSpPr>
          <p:nvPr>
            <p:ph idx="1"/>
          </p:nvPr>
        </p:nvSpPr>
        <p:spPr>
          <a:xfrm>
            <a:off x="710815" y="1622334"/>
            <a:ext cx="10972800" cy="4525962"/>
          </a:xfrm>
        </p:spPr>
        <p:txBody>
          <a:bodyPr/>
          <a:lstStyle/>
          <a:p>
            <a:endParaRPr lang="en-US" sz="1800" dirty="0" smtClean="0"/>
          </a:p>
          <a:p>
            <a:endParaRPr lang="en-US" sz="2400" dirty="0" smtClean="0"/>
          </a:p>
          <a:p>
            <a:r>
              <a:rPr lang="en-US" sz="2400" dirty="0" smtClean="0"/>
              <a:t>SMEs</a:t>
            </a:r>
            <a:r>
              <a:rPr lang="en-US" sz="2400" dirty="0" smtClean="0"/>
              <a:t>, established and operating in one or more EU Member States and COSME Associated  Countries.</a:t>
            </a:r>
            <a:endParaRPr lang="el-GR" sz="2400" dirty="0" smtClean="0"/>
          </a:p>
          <a:p>
            <a:endParaRPr lang="en-US" sz="2400" dirty="0" smtClean="0"/>
          </a:p>
          <a:p>
            <a:r>
              <a:rPr lang="en-US" sz="2400" dirty="0" smtClean="0"/>
              <a:t>Supported </a:t>
            </a:r>
            <a:r>
              <a:rPr lang="en-US" sz="2400" dirty="0" smtClean="0"/>
              <a:t>SMEs should not be carrying out activities breaching ethical principles or focus on one or more </a:t>
            </a:r>
            <a:r>
              <a:rPr lang="el-GR" sz="2400" dirty="0" smtClean="0"/>
              <a:t>EIF restricted sectors</a:t>
            </a:r>
            <a:r>
              <a:rPr lang="en-US" sz="2400" dirty="0" smtClean="0"/>
              <a:t>. </a:t>
            </a:r>
            <a:endParaRPr lang="el-GR" sz="2400"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8</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IE" sz="3200" b="1" i="0" u="none" strike="noStrike" kern="1200" cap="none" spc="0" normalizeH="0" baseline="0" noProof="0" smtClean="0">
                <a:ln>
                  <a:noFill/>
                </a:ln>
                <a:solidFill>
                  <a:srgbClr val="0B0AFD"/>
                </a:solidFill>
                <a:effectLst/>
                <a:uLnTx/>
                <a:uFillTx/>
                <a:latin typeface="+mj-lt"/>
                <a:ea typeface="+mj-ea"/>
                <a:cs typeface="+mj-cs"/>
              </a:rPr>
              <a:t>Using COSME and other</a:t>
            </a:r>
            <a:br>
              <a:rPr kumimoji="0" lang="en-IE" sz="3200" b="1" i="0" u="none" strike="noStrike" kern="1200" cap="none" spc="0" normalizeH="0" baseline="0" noProof="0" smtClean="0">
                <a:ln>
                  <a:noFill/>
                </a:ln>
                <a:solidFill>
                  <a:srgbClr val="0B0AFD"/>
                </a:solidFill>
                <a:effectLst/>
                <a:uLnTx/>
                <a:uFillTx/>
                <a:latin typeface="+mj-lt"/>
                <a:ea typeface="+mj-ea"/>
                <a:cs typeface="+mj-cs"/>
              </a:rPr>
            </a:br>
            <a:r>
              <a:rPr kumimoji="0" lang="en-IE" sz="3200" b="1" i="0" u="none" strike="noStrike" kern="1200" cap="none" spc="0" normalizeH="0" baseline="0" noProof="0" smtClean="0">
                <a:ln>
                  <a:noFill/>
                </a:ln>
                <a:solidFill>
                  <a:srgbClr val="0B0AFD"/>
                </a:solidFill>
                <a:effectLst/>
                <a:uLnTx/>
                <a:uFillTx/>
                <a:latin typeface="+mj-lt"/>
                <a:ea typeface="+mj-ea"/>
                <a:cs typeface="+mj-cs"/>
              </a:rPr>
              <a:t>EU financial Instruments </a:t>
            </a:r>
            <a:endParaRPr kumimoji="0" lang="en-IE" sz="3200" b="1" i="0" u="none" strike="noStrike" kern="1200" cap="none" spc="0" normalizeH="0" baseline="0" noProof="0" dirty="0" smtClean="0">
              <a:ln>
                <a:noFill/>
              </a:ln>
              <a:solidFill>
                <a:srgbClr val="0B0AFD"/>
              </a:solidFill>
              <a:effectLst/>
              <a:uLnTx/>
              <a:uFillTx/>
              <a:latin typeface="+mj-lt"/>
              <a:ea typeface="+mj-ea"/>
              <a:cs typeface="+mj-cs"/>
            </a:endParaRP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15509" y="1373051"/>
            <a:ext cx="6433435" cy="576649"/>
          </a:xfrm>
        </p:spPr>
        <p:txBody>
          <a:bodyPr/>
          <a:lstStyle/>
          <a:p>
            <a:pPr algn="l">
              <a:buFont typeface="Century Gothic" pitchFamily="34" charset="0"/>
              <a:buChar char="―"/>
            </a:pPr>
            <a:r>
              <a:rPr lang="en-US" sz="2800" b="1" dirty="0" smtClean="0">
                <a:solidFill>
                  <a:srgbClr val="C00000"/>
                </a:solidFill>
              </a:rPr>
              <a:t>How to apply for COSME LFG</a:t>
            </a:r>
            <a:endParaRPr lang="el-GR" sz="2800" b="1" dirty="0">
              <a:solidFill>
                <a:srgbClr val="C00000"/>
              </a:solidFill>
            </a:endParaRPr>
          </a:p>
        </p:txBody>
      </p:sp>
      <p:sp>
        <p:nvSpPr>
          <p:cNvPr id="3" name="2 - Θέση περιεχομένου"/>
          <p:cNvSpPr>
            <a:spLocks noGrp="1"/>
          </p:cNvSpPr>
          <p:nvPr>
            <p:ph idx="1"/>
          </p:nvPr>
        </p:nvSpPr>
        <p:spPr>
          <a:xfrm>
            <a:off x="677863" y="1729580"/>
            <a:ext cx="10972800" cy="4455040"/>
          </a:xfrm>
        </p:spPr>
        <p:txBody>
          <a:bodyPr/>
          <a:lstStyle/>
          <a:p>
            <a:endParaRPr lang="en-US" sz="1800" dirty="0" smtClean="0"/>
          </a:p>
          <a:p>
            <a:endParaRPr lang="en-US" sz="1800" dirty="0" smtClean="0"/>
          </a:p>
          <a:p>
            <a:pPr algn="just"/>
            <a:r>
              <a:rPr lang="en-US" sz="2400" dirty="0" smtClean="0"/>
              <a:t>Download </a:t>
            </a:r>
            <a:r>
              <a:rPr lang="en-US" sz="2400" dirty="0" smtClean="0"/>
              <a:t>here the list of </a:t>
            </a:r>
            <a:r>
              <a:rPr lang="en-US" sz="2400" u="sng" dirty="0" smtClean="0"/>
              <a:t>financial intermediaries </a:t>
            </a:r>
            <a:r>
              <a:rPr lang="en-US" sz="2400" dirty="0" smtClean="0"/>
              <a:t>and s</a:t>
            </a:r>
            <a:r>
              <a:rPr lang="en-US" sz="2400" u="sng" dirty="0" smtClean="0"/>
              <a:t>ub-intermediaries</a:t>
            </a:r>
            <a:r>
              <a:rPr lang="en-US" sz="2400" dirty="0" smtClean="0"/>
              <a:t> currently operating under the COSME - Loan Guarantee Facility (LGF)</a:t>
            </a:r>
          </a:p>
          <a:p>
            <a:pPr algn="just"/>
            <a:endParaRPr lang="el-GR" sz="2400" dirty="0" smtClean="0"/>
          </a:p>
          <a:p>
            <a:pPr algn="just"/>
            <a:r>
              <a:rPr lang="en-US" sz="2400" dirty="0" smtClean="0"/>
              <a:t>For information about finance available under further EU initiatives, please visit </a:t>
            </a:r>
            <a:r>
              <a:rPr lang="en-US" sz="2400" u="sng" dirty="0" smtClean="0">
                <a:hlinkClick r:id="rId2"/>
              </a:rPr>
              <a:t>http://europa.eu/youreurope/business/funding-grants/access-to-finance/</a:t>
            </a:r>
            <a:endParaRPr lang="el-GR" sz="2400" dirty="0" smtClean="0"/>
          </a:p>
          <a:p>
            <a:pPr>
              <a:buNone/>
            </a:pPr>
            <a:endParaRPr lang="el-GR" sz="2400"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9</a:t>
            </a:fld>
            <a:endParaRPr lang="es-ES" altLang="es-ES" dirty="0"/>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IE" sz="3200" b="1" i="0" u="none" strike="noStrike" kern="1200" cap="none" spc="0" normalizeH="0" baseline="0" noProof="0" smtClean="0">
                <a:ln>
                  <a:noFill/>
                </a:ln>
                <a:solidFill>
                  <a:srgbClr val="0B0AFD"/>
                </a:solidFill>
                <a:effectLst/>
                <a:uLnTx/>
                <a:uFillTx/>
                <a:latin typeface="+mj-lt"/>
                <a:ea typeface="+mj-ea"/>
                <a:cs typeface="+mj-cs"/>
              </a:rPr>
              <a:t>Using COSME and other</a:t>
            </a:r>
            <a:br>
              <a:rPr kumimoji="0" lang="en-IE" sz="3200" b="1" i="0" u="none" strike="noStrike" kern="1200" cap="none" spc="0" normalizeH="0" baseline="0" noProof="0" smtClean="0">
                <a:ln>
                  <a:noFill/>
                </a:ln>
                <a:solidFill>
                  <a:srgbClr val="0B0AFD"/>
                </a:solidFill>
                <a:effectLst/>
                <a:uLnTx/>
                <a:uFillTx/>
                <a:latin typeface="+mj-lt"/>
                <a:ea typeface="+mj-ea"/>
                <a:cs typeface="+mj-cs"/>
              </a:rPr>
            </a:br>
            <a:r>
              <a:rPr kumimoji="0" lang="en-IE" sz="3200" b="1" i="0" u="none" strike="noStrike" kern="1200" cap="none" spc="0" normalizeH="0" baseline="0" noProof="0" smtClean="0">
                <a:ln>
                  <a:noFill/>
                </a:ln>
                <a:solidFill>
                  <a:srgbClr val="0B0AFD"/>
                </a:solidFill>
                <a:effectLst/>
                <a:uLnTx/>
                <a:uFillTx/>
                <a:latin typeface="+mj-lt"/>
                <a:ea typeface="+mj-ea"/>
                <a:cs typeface="+mj-cs"/>
              </a:rPr>
              <a:t>EU financial Instruments </a:t>
            </a:r>
            <a:endParaRPr kumimoji="0" lang="en-IE" sz="3200" b="1" i="0" u="none" strike="noStrike" kern="1200" cap="none" spc="0" normalizeH="0" baseline="0" noProof="0" dirty="0" smtClean="0">
              <a:ln>
                <a:noFill/>
              </a:ln>
              <a:solidFill>
                <a:srgbClr val="0B0AFD"/>
              </a:solidFill>
              <a:effectLst/>
              <a:uLnTx/>
              <a:uFillTx/>
              <a:latin typeface="+mj-lt"/>
              <a:ea typeface="+mj-ea"/>
              <a:cs typeface="+mj-cs"/>
            </a:endParaRPr>
          </a:p>
        </p:txBody>
      </p:sp>
    </p:spTree>
  </p:cSld>
  <p:clrMapOvr>
    <a:masterClrMapping/>
  </p:clrMapOvr>
  <p:transition spd="med">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4915</TotalTime>
  <Words>819</Words>
  <Application>Microsoft Office PowerPoint</Application>
  <PresentationFormat>Custom</PresentationFormat>
  <Paragraphs>132</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1557</vt:lpstr>
      <vt:lpstr>Module No 8. EU Single Market Opportunities for Rural Micro-enterprises</vt:lpstr>
      <vt:lpstr>Using COSME and other EU financial Instruments </vt:lpstr>
      <vt:lpstr>Using COSME and other EU financial Instruments </vt:lpstr>
      <vt:lpstr>Using COSME and other EU financial Instruments </vt:lpstr>
      <vt:lpstr>Main E.U. financial instruments for SMEs</vt:lpstr>
      <vt:lpstr>Using COSME and other EU financial Instruments </vt:lpstr>
      <vt:lpstr>The Loan Guarantee Facility (LGF)</vt:lpstr>
      <vt:lpstr>COSME LFG Beneficiaries</vt:lpstr>
      <vt:lpstr>How to apply for COSME LFG</vt:lpstr>
      <vt:lpstr>The Equity Facility for Growth (EFG)</vt:lpstr>
      <vt:lpstr>COSME EFG Beneficiaries</vt:lpstr>
      <vt:lpstr>How to apply for COSME LFG</vt:lpstr>
      <vt:lpstr>B. InnovFin – EU Finance for innovators</vt:lpstr>
      <vt:lpstr> C. Creative Europe programme</vt:lpstr>
      <vt:lpstr>D.EU Programme for Employment and Social Innovation (EaSI) (1/2)</vt:lpstr>
      <vt:lpstr>Using COSME and other EU financial Instruments </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xxx: xxxxx</dc:title>
  <dc:creator>ihfeurope Europe</dc:creator>
  <cp:lastModifiedBy>irl</cp:lastModifiedBy>
  <cp:revision>99</cp:revision>
  <cp:lastPrinted>2017-05-04T12:44:09Z</cp:lastPrinted>
  <dcterms:created xsi:type="dcterms:W3CDTF">2016-01-12T16:45:47Z</dcterms:created>
  <dcterms:modified xsi:type="dcterms:W3CDTF">2017-11-02T11:11:16Z</dcterms:modified>
</cp:coreProperties>
</file>