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396" r:id="rId3"/>
    <p:sldId id="423" r:id="rId4"/>
    <p:sldId id="432" r:id="rId5"/>
    <p:sldId id="424" r:id="rId6"/>
    <p:sldId id="425" r:id="rId7"/>
    <p:sldId id="426" r:id="rId8"/>
    <p:sldId id="427" r:id="rId9"/>
    <p:sldId id="428" r:id="rId10"/>
    <p:sldId id="429" r:id="rId11"/>
    <p:sldId id="433" r:id="rId12"/>
    <p:sldId id="430" r:id="rId13"/>
    <p:sldId id="434" r:id="rId14"/>
    <p:sldId id="435" r:id="rId15"/>
    <p:sldId id="431" r:id="rId16"/>
    <p:sldId id="436"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974" autoAdjust="0"/>
  </p:normalViewPr>
  <p:slideViewPr>
    <p:cSldViewPr snapToGrid="0">
      <p:cViewPr varScale="1">
        <p:scale>
          <a:sx n="69" d="100"/>
          <a:sy n="69" d="100"/>
        </p:scale>
        <p:origin x="-684"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02/11/2017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02/11/2017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smtClean="0"/>
              <a:t>Module No </a:t>
            </a:r>
            <a:r>
              <a:rPr lang="en-IE" altLang="es-ES" sz="2800" b="1" dirty="0">
                <a:latin typeface="Century Gothic" panose="020B0502020202020204" pitchFamily="34" charset="0"/>
              </a:rPr>
              <a:t>8. </a:t>
            </a:r>
            <a:r>
              <a:rPr lang="en-IE" altLang="es-ES" sz="2800" b="1" dirty="0">
                <a:solidFill>
                  <a:srgbClr val="336600"/>
                </a:solidFill>
              </a:rPr>
              <a:t>EU Single Market Opportunities for Rural Micro-enterprises</a:t>
            </a: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a:t>Prepared </a:t>
            </a:r>
            <a:r>
              <a:rPr lang="en-IE" dirty="0" smtClean="0"/>
              <a:t>by the </a:t>
            </a:r>
            <a:r>
              <a:rPr lang="en-US" dirty="0" smtClean="0"/>
              <a:t>Consortium for the project: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518155" y="1094513"/>
            <a:ext cx="10620119"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ctr" defTabSz="914400" fontAlgn="base">
              <a:spcBef>
                <a:spcPct val="20000"/>
              </a:spcBef>
              <a:spcAft>
                <a:spcPct val="0"/>
              </a:spcAft>
              <a:defRPr/>
            </a:pPr>
            <a:r>
              <a:rPr lang="en-GB" altLang="es-ES" sz="3200" b="1" dirty="0" smtClean="0">
                <a:solidFill>
                  <a:srgbClr val="C00000"/>
                </a:solidFill>
                <a:latin typeface="+mj-lt"/>
                <a:ea typeface="+mj-ea"/>
                <a:cs typeface="+mj-cs"/>
              </a:rPr>
              <a:t>Centralised programmes VS Structural funds (2/2)</a:t>
            </a:r>
            <a:endParaRPr lang="en-IE" altLang="es-ES" sz="3200" b="1" dirty="0" smtClean="0">
              <a:solidFill>
                <a:srgbClr val="C00000"/>
              </a:solidFill>
              <a:latin typeface="+mj-lt"/>
              <a:ea typeface="+mj-ea"/>
              <a:cs typeface="+mj-cs"/>
            </a:endParaRPr>
          </a:p>
        </p:txBody>
      </p:sp>
      <p:sp>
        <p:nvSpPr>
          <p:cNvPr id="7" name="Content Placeholder 2"/>
          <p:cNvSpPr>
            <a:spLocks noGrp="1"/>
          </p:cNvSpPr>
          <p:nvPr>
            <p:ph idx="1"/>
          </p:nvPr>
        </p:nvSpPr>
        <p:spPr>
          <a:xfrm>
            <a:off x="576943" y="1739931"/>
            <a:ext cx="11125200" cy="4635736"/>
          </a:xfrm>
        </p:spPr>
        <p:txBody>
          <a:bodyPr/>
          <a:lstStyle/>
          <a:p>
            <a:pPr>
              <a:buNone/>
            </a:pPr>
            <a:r>
              <a:rPr lang="en-US" sz="2800" b="1" dirty="0" smtClean="0">
                <a:latin typeface="+mj-lt"/>
              </a:rPr>
              <a:t>Structural funds </a:t>
            </a:r>
          </a:p>
          <a:p>
            <a:r>
              <a:rPr lang="en-US" sz="2800" dirty="0" smtClean="0">
                <a:latin typeface="+mj-lt"/>
              </a:rPr>
              <a:t>Relations with the European Commission are mediated by national authorities at central, regional or local level</a:t>
            </a:r>
          </a:p>
          <a:p>
            <a:r>
              <a:rPr lang="en-US" sz="2800" dirty="0" smtClean="0">
                <a:latin typeface="+mj-lt"/>
              </a:rPr>
              <a:t>The financed actions have a local impact</a:t>
            </a:r>
          </a:p>
          <a:p>
            <a:r>
              <a:rPr lang="en-US" sz="2800" dirty="0" smtClean="0">
                <a:latin typeface="+mj-lt"/>
              </a:rPr>
              <a:t>They can also include infrastructure building</a:t>
            </a:r>
            <a:endParaRPr lang="it-IT" sz="2800" dirty="0" smtClean="0">
              <a:latin typeface="+mj-lt"/>
            </a:endParaRPr>
          </a:p>
          <a:p>
            <a:endParaRPr lang="it-IT" sz="2800" dirty="0" smtClean="0">
              <a:latin typeface="+mj-lt"/>
            </a:endParaRP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16208582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Centralised programmes (1/3)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smtClean="0">
                <a:latin typeface="+mj-lt"/>
              </a:rPr>
              <a:t>They are the tools to implement the common policy of the European Union:</a:t>
            </a:r>
            <a:endParaRPr lang="it-IT" sz="2800" dirty="0" smtClean="0">
              <a:latin typeface="+mj-lt"/>
            </a:endParaRPr>
          </a:p>
          <a:p>
            <a:pPr lvl="0" algn="just"/>
            <a:r>
              <a:rPr lang="en-GB" sz="2800" b="1" dirty="0" smtClean="0">
                <a:latin typeface="+mj-lt"/>
              </a:rPr>
              <a:t>Erasmus+</a:t>
            </a:r>
            <a:r>
              <a:rPr lang="en-GB" sz="2800" dirty="0" smtClean="0">
                <a:latin typeface="+mj-lt"/>
              </a:rPr>
              <a:t>: education and training, youth, mobility, sport, languages</a:t>
            </a:r>
            <a:endParaRPr lang="it-IT" sz="2800" dirty="0" smtClean="0">
              <a:latin typeface="+mj-lt"/>
            </a:endParaRPr>
          </a:p>
          <a:p>
            <a:pPr lvl="0" algn="just"/>
            <a:r>
              <a:rPr lang="en-GB" sz="2800" b="1" dirty="0" smtClean="0">
                <a:latin typeface="+mj-lt"/>
              </a:rPr>
              <a:t>Creative Europe</a:t>
            </a:r>
            <a:r>
              <a:rPr lang="en-GB" sz="2800" dirty="0" smtClean="0">
                <a:latin typeface="+mj-lt"/>
              </a:rPr>
              <a:t>: promotion and diffusion of cultural activities, audiovisual and multimedia</a:t>
            </a:r>
            <a:endParaRPr lang="it-IT" sz="2800" dirty="0" smtClean="0">
              <a:latin typeface="+mj-lt"/>
            </a:endParaRPr>
          </a:p>
          <a:p>
            <a:pPr lvl="0" algn="just"/>
            <a:r>
              <a:rPr lang="en-GB" sz="2800" b="1" dirty="0" smtClean="0">
                <a:latin typeface="+mj-lt"/>
              </a:rPr>
              <a:t>Horizon2020</a:t>
            </a:r>
            <a:r>
              <a:rPr lang="en-GB" sz="2800" dirty="0" smtClean="0">
                <a:latin typeface="+mj-lt"/>
              </a:rPr>
              <a:t>: scientific research, innovation and applications to industry and society</a:t>
            </a:r>
            <a:endParaRPr lang="it-IT" sz="2800" dirty="0" smtClean="0">
              <a:latin typeface="+mj-lt"/>
            </a:endParaRPr>
          </a:p>
          <a:p>
            <a:pPr lvl="0" algn="just"/>
            <a:r>
              <a:rPr lang="en-GB" sz="2800" b="1" dirty="0" smtClean="0">
                <a:latin typeface="+mj-lt"/>
              </a:rPr>
              <a:t>Life</a:t>
            </a:r>
            <a:r>
              <a:rPr lang="en-GB" sz="2800" dirty="0" smtClean="0">
                <a:latin typeface="+mj-lt"/>
              </a:rPr>
              <a:t>: environment, energy, biodiversity, climate</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35005025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Centralised programmes (2/3)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smtClean="0">
                <a:latin typeface="+mj-lt"/>
              </a:rPr>
              <a:t>They are the tools to implement the common policy of the European Union:</a:t>
            </a:r>
            <a:endParaRPr lang="it-IT" sz="2800" dirty="0" smtClean="0">
              <a:latin typeface="+mj-lt"/>
            </a:endParaRPr>
          </a:p>
          <a:p>
            <a:pPr lvl="0" algn="just"/>
            <a:r>
              <a:rPr lang="en-GB" sz="2800" b="1" dirty="0" err="1" smtClean="0">
                <a:latin typeface="+mj-lt"/>
              </a:rPr>
              <a:t>EaSI</a:t>
            </a:r>
            <a:r>
              <a:rPr lang="en-GB" sz="2800" dirty="0" smtClean="0">
                <a:latin typeface="+mj-lt"/>
              </a:rPr>
              <a:t>: employment, labour, social inclusion, social economy</a:t>
            </a:r>
            <a:endParaRPr lang="it-IT" sz="2800" dirty="0" smtClean="0">
              <a:latin typeface="+mj-lt"/>
            </a:endParaRPr>
          </a:p>
          <a:p>
            <a:pPr lvl="0" algn="just"/>
            <a:r>
              <a:rPr lang="en-GB" sz="2800" b="1" dirty="0" smtClean="0">
                <a:latin typeface="+mj-lt"/>
              </a:rPr>
              <a:t>Europe for Citizens</a:t>
            </a:r>
            <a:r>
              <a:rPr lang="en-GB" sz="2800" dirty="0" smtClean="0">
                <a:latin typeface="+mj-lt"/>
              </a:rPr>
              <a:t>: enhances citizens’ understanding of EU history and values, civic and democratic participation at EU level</a:t>
            </a:r>
            <a:endParaRPr lang="it-IT" sz="2800" dirty="0" smtClean="0">
              <a:latin typeface="+mj-lt"/>
            </a:endParaRPr>
          </a:p>
          <a:p>
            <a:pPr lvl="0" algn="just"/>
            <a:r>
              <a:rPr lang="en-GB" sz="2800" b="1" dirty="0" smtClean="0">
                <a:latin typeface="+mj-lt"/>
              </a:rPr>
              <a:t>Justice</a:t>
            </a:r>
            <a:r>
              <a:rPr lang="en-GB" sz="2800" dirty="0" smtClean="0">
                <a:latin typeface="+mj-lt"/>
              </a:rPr>
              <a:t>: judicial cooperation, judicial training, effective access to justice in Europe, drugs policy</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40811883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Centralised programmes (3/3)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smtClean="0">
                <a:latin typeface="+mj-lt"/>
              </a:rPr>
              <a:t>They are the tools to implement the common policy of the European Union:</a:t>
            </a:r>
            <a:endParaRPr lang="it-IT" sz="2800" dirty="0" smtClean="0">
              <a:latin typeface="+mj-lt"/>
            </a:endParaRPr>
          </a:p>
          <a:p>
            <a:pPr lvl="0" algn="just"/>
            <a:r>
              <a:rPr lang="en-GB" sz="2800" b="1" dirty="0" smtClean="0">
                <a:latin typeface="+mj-lt"/>
              </a:rPr>
              <a:t>Health</a:t>
            </a:r>
            <a:r>
              <a:rPr lang="en-GB" sz="2800" dirty="0" smtClean="0">
                <a:latin typeface="+mj-lt"/>
              </a:rPr>
              <a:t>: promotes health and </a:t>
            </a:r>
            <a:r>
              <a:rPr lang="en-GB" sz="2800" dirty="0" smtClean="0">
                <a:latin typeface="+mj-lt"/>
              </a:rPr>
              <a:t>disease </a:t>
            </a:r>
            <a:r>
              <a:rPr lang="en-GB" sz="2800" dirty="0" smtClean="0">
                <a:latin typeface="+mj-lt"/>
              </a:rPr>
              <a:t>prevention, contributes to innovative, efficient and sustainable health systems, facilitates access to better and safer healthcare</a:t>
            </a:r>
            <a:endParaRPr lang="it-IT" sz="2800" dirty="0" smtClean="0">
              <a:latin typeface="+mj-lt"/>
            </a:endParaRPr>
          </a:p>
          <a:p>
            <a:pPr lvl="0" algn="just"/>
            <a:r>
              <a:rPr lang="en-GB" sz="2800" b="1" dirty="0" smtClean="0">
                <a:latin typeface="+mj-lt"/>
              </a:rPr>
              <a:t>Consumer Programme</a:t>
            </a:r>
            <a:r>
              <a:rPr lang="en-GB" sz="2800" dirty="0" smtClean="0">
                <a:latin typeface="+mj-lt"/>
              </a:rPr>
              <a:t>: </a:t>
            </a:r>
            <a:r>
              <a:rPr lang="en-GB" sz="2800" dirty="0" smtClean="0">
                <a:latin typeface="+mj-lt"/>
              </a:rPr>
              <a:t>product </a:t>
            </a:r>
            <a:r>
              <a:rPr lang="en-GB" sz="2800" dirty="0" smtClean="0">
                <a:latin typeface="+mj-lt"/>
              </a:rPr>
              <a:t>safety, </a:t>
            </a:r>
            <a:r>
              <a:rPr lang="en-GB" sz="2800" dirty="0" smtClean="0">
                <a:latin typeface="+mj-lt"/>
              </a:rPr>
              <a:t>consumer </a:t>
            </a:r>
            <a:r>
              <a:rPr lang="en-GB" sz="2800" dirty="0" smtClean="0">
                <a:latin typeface="+mj-lt"/>
              </a:rPr>
              <a:t>representation and rights</a:t>
            </a:r>
            <a:endParaRPr lang="it-IT" sz="2800" dirty="0" smtClean="0">
              <a:latin typeface="+mj-lt"/>
            </a:endParaRPr>
          </a:p>
          <a:p>
            <a:pPr lvl="0" algn="just"/>
            <a:r>
              <a:rPr lang="en-GB" sz="2800" b="1" dirty="0" smtClean="0">
                <a:latin typeface="+mj-lt"/>
              </a:rPr>
              <a:t>COSME</a:t>
            </a:r>
            <a:r>
              <a:rPr lang="en-GB" sz="2800" dirty="0" smtClean="0">
                <a:latin typeface="+mj-lt"/>
              </a:rPr>
              <a:t>: financing, access to markets and </a:t>
            </a:r>
            <a:r>
              <a:rPr lang="en-GB" sz="2800" dirty="0" smtClean="0">
                <a:latin typeface="+mj-lt"/>
              </a:rPr>
              <a:t>support </a:t>
            </a:r>
            <a:r>
              <a:rPr lang="en-GB" sz="2800" dirty="0" smtClean="0">
                <a:latin typeface="+mj-lt"/>
              </a:rPr>
              <a:t>to SMEs</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9564355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Structural funds (1/3)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US" sz="2800" dirty="0" smtClean="0">
                <a:latin typeface="+mj-lt"/>
              </a:rPr>
              <a:t>They are the tools to implement the regional policy of the European Union</a:t>
            </a:r>
            <a:endParaRPr lang="it-IT" sz="2800" dirty="0" smtClean="0">
              <a:latin typeface="+mj-lt"/>
            </a:endParaRPr>
          </a:p>
          <a:p>
            <a:pPr lvl="0"/>
            <a:r>
              <a:rPr lang="en-US" sz="2800" b="1" dirty="0" smtClean="0">
                <a:latin typeface="+mj-lt"/>
              </a:rPr>
              <a:t>European Regional Development Fund (ERDF)</a:t>
            </a:r>
            <a:r>
              <a:rPr lang="en-US" sz="2800" dirty="0" smtClean="0">
                <a:latin typeface="+mj-lt"/>
              </a:rPr>
              <a:t>: </a:t>
            </a:r>
            <a:r>
              <a:rPr lang="en-GB" sz="2800" dirty="0" smtClean="0">
                <a:latin typeface="+mj-lt"/>
              </a:rPr>
              <a:t> strengthens economic and social cohesion by correcting imbalances between European Union regions</a:t>
            </a:r>
            <a:endParaRPr lang="it-IT" sz="2800" dirty="0" smtClean="0">
              <a:latin typeface="+mj-lt"/>
            </a:endParaRPr>
          </a:p>
          <a:p>
            <a:pPr lvl="0"/>
            <a:r>
              <a:rPr lang="en-US" sz="2800" b="1" dirty="0" smtClean="0">
                <a:latin typeface="+mj-lt"/>
              </a:rPr>
              <a:t>European Social Fund (ESF)</a:t>
            </a:r>
            <a:r>
              <a:rPr lang="en-US" sz="2800" dirty="0" smtClean="0">
                <a:latin typeface="+mj-lt"/>
              </a:rPr>
              <a:t>: </a:t>
            </a:r>
            <a:r>
              <a:rPr lang="en-GB" sz="2800" dirty="0" smtClean="0">
                <a:latin typeface="+mj-lt"/>
              </a:rPr>
              <a:t> improves employment and education opportunities, also taking care of the most vulnerable people at risk of poverty</a:t>
            </a:r>
            <a:endParaRPr lang="it-IT" sz="2800" dirty="0" smtClean="0">
              <a:latin typeface="+mj-lt"/>
            </a:endParaRPr>
          </a:p>
          <a:p>
            <a:pPr marL="0" lvl="0" indent="0">
              <a:buNone/>
            </a:pPr>
            <a:endParaRPr lang="en-IE" altLang="es-ES" sz="2800" b="1"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18572728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Structural funds (2/3)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US" sz="2800" dirty="0" smtClean="0">
                <a:latin typeface="+mj-lt"/>
              </a:rPr>
              <a:t>They are the tools to implement the regional policy of the European Union</a:t>
            </a:r>
            <a:endParaRPr lang="it-IT" sz="2800" dirty="0" smtClean="0">
              <a:latin typeface="+mj-lt"/>
            </a:endParaRPr>
          </a:p>
          <a:p>
            <a:pPr lvl="0"/>
            <a:r>
              <a:rPr lang="en-US" sz="2800" b="1" dirty="0" smtClean="0">
                <a:latin typeface="+mj-lt"/>
              </a:rPr>
              <a:t>Cohesion Fund (CF)</a:t>
            </a:r>
            <a:r>
              <a:rPr lang="en-US" sz="2800" dirty="0" smtClean="0">
                <a:latin typeface="+mj-lt"/>
              </a:rPr>
              <a:t>:</a:t>
            </a:r>
            <a:r>
              <a:rPr lang="en-GB" sz="2800" dirty="0" smtClean="0">
                <a:latin typeface="+mj-lt"/>
              </a:rPr>
              <a:t> reduces economic and social disparities and promotes sustainable development </a:t>
            </a:r>
            <a:r>
              <a:rPr lang="en-GB" sz="2800" dirty="0" smtClean="0">
                <a:latin typeface="+mj-lt"/>
              </a:rPr>
              <a:t>(Gross National Income &lt;90</a:t>
            </a:r>
            <a:r>
              <a:rPr lang="en-GB" sz="2800" dirty="0" smtClean="0">
                <a:latin typeface="+mj-lt"/>
              </a:rPr>
              <a:t>% European average)</a:t>
            </a:r>
            <a:endParaRPr lang="it-IT" sz="2800" dirty="0" smtClean="0">
              <a:latin typeface="+mj-lt"/>
            </a:endParaRPr>
          </a:p>
          <a:p>
            <a:pPr lvl="0"/>
            <a:r>
              <a:rPr lang="en-US" sz="2800" b="1" dirty="0" smtClean="0">
                <a:latin typeface="+mj-lt"/>
              </a:rPr>
              <a:t>European Agricultural Fund for Rural Development (EAFRD)</a:t>
            </a:r>
            <a:r>
              <a:rPr lang="en-US" sz="2800" dirty="0" smtClean="0">
                <a:latin typeface="+mj-lt"/>
              </a:rPr>
              <a:t>: supports the transition to sustainable rural development</a:t>
            </a:r>
            <a:endParaRPr lang="it-IT" sz="2800"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3323930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Structural funds (3/3)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US" sz="2800" dirty="0" smtClean="0">
                <a:latin typeface="+mj-lt"/>
              </a:rPr>
              <a:t>They are the tools to implement the regional policy of the European Union</a:t>
            </a:r>
            <a:endParaRPr lang="it-IT" sz="2800" dirty="0" smtClean="0">
              <a:latin typeface="+mj-lt"/>
            </a:endParaRPr>
          </a:p>
          <a:p>
            <a:pPr lvl="0"/>
            <a:r>
              <a:rPr lang="en-US" sz="2800" b="1" dirty="0" smtClean="0">
                <a:latin typeface="+mj-lt"/>
              </a:rPr>
              <a:t>European Maritime and Fisheries Fund (EMFF)</a:t>
            </a:r>
            <a:r>
              <a:rPr lang="en-US" sz="2800" dirty="0" smtClean="0">
                <a:latin typeface="+mj-lt"/>
              </a:rPr>
              <a:t>: sustainable fishing and support to coastal communities in diversifying their economies</a:t>
            </a:r>
            <a:endParaRPr lang="it-IT" sz="2800" dirty="0" smtClean="0">
              <a:latin typeface="+mj-lt"/>
            </a:endParaRPr>
          </a:p>
          <a:p>
            <a:r>
              <a:rPr lang="en-US" sz="2800" b="1" dirty="0" smtClean="0">
                <a:latin typeface="+mj-lt"/>
              </a:rPr>
              <a:t>European Union Solidarity Fund (EUSF)</a:t>
            </a:r>
            <a:r>
              <a:rPr lang="en-US" sz="2800" dirty="0" smtClean="0">
                <a:latin typeface="+mj-lt"/>
              </a:rPr>
              <a:t>: responds to major natural </a:t>
            </a:r>
            <a:r>
              <a:rPr lang="en-US" sz="2800" dirty="0" smtClean="0">
                <a:latin typeface="+mj-lt"/>
              </a:rPr>
              <a:t>disasters</a:t>
            </a:r>
            <a:endParaRPr lang="en-IE" altLang="es-ES" sz="2800" b="1"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20013354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427736159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dk1"/>
                          </a:solidFill>
                          <a:latin typeface="+mn-lt"/>
                          <a:ea typeface="+mn-ea"/>
                          <a:cs typeface="+mn-cs"/>
                        </a:rPr>
                        <a:t>17 </a:t>
                      </a:r>
                      <a:r>
                        <a:rPr lang="en-IE" sz="2400" b="1" kern="1200" dirty="0">
                          <a:solidFill>
                            <a:schemeClr val="dk1"/>
                          </a:solidFill>
                          <a:latin typeface="+mn-lt"/>
                          <a:ea typeface="+mn-ea"/>
                          <a:cs typeface="+mn-cs"/>
                        </a:rPr>
                        <a:t>slides </a:t>
                      </a:r>
                      <a:r>
                        <a:rPr lang="en-IE" sz="2400" b="1" dirty="0">
                          <a:solidFill>
                            <a:schemeClr val="tx1"/>
                          </a:solidFill>
                        </a:rPr>
                        <a:t>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20 </a:t>
                      </a:r>
                      <a:r>
                        <a:rPr lang="en-IE" sz="2400" b="1" kern="1200" dirty="0">
                          <a:solidFill>
                            <a:schemeClr val="dk1"/>
                          </a:solidFill>
                          <a:latin typeface="+mn-lt"/>
                          <a:ea typeface="+mn-ea"/>
                          <a:cs typeface="+mn-cs"/>
                        </a:rPr>
                        <a:t>minutes </a:t>
                      </a:r>
                      <a:r>
                        <a:rPr lang="en-IE" sz="2400" b="1" dirty="0"/>
                        <a:t>(not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t>
                      </a:r>
                      <a:r>
                        <a:rPr lang="en-IE" sz="2400" b="1" dirty="0" smtClean="0">
                          <a:solidFill>
                            <a:schemeClr val="tx1"/>
                          </a:solidFill>
                        </a:rPr>
                        <a:t>aim and expected </a:t>
                      </a:r>
                      <a:r>
                        <a:rPr lang="en-IE" sz="2400" b="1" dirty="0">
                          <a:solidFill>
                            <a:schemeClr val="tx1"/>
                          </a:solidFill>
                        </a:rPr>
                        <a:t>learning in following </a:t>
                      </a:r>
                      <a:r>
                        <a:rPr lang="en-IE" sz="2400" b="1" dirty="0" smtClean="0">
                          <a:solidFill>
                            <a:schemeClr val="tx1"/>
                          </a:solidFill>
                        </a:rPr>
                        <a:t>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smtClean="0">
                <a:solidFill>
                  <a:srgbClr val="990000"/>
                </a:solidFill>
              </a:rPr>
              <a:t>Overview</a:t>
            </a:r>
            <a:endParaRPr lang="el-GR" sz="3200" dirty="0">
              <a:solidFill>
                <a:srgbClr val="990000"/>
              </a:solidFill>
            </a:endParaRPr>
          </a:p>
        </p:txBody>
      </p:sp>
      <p:sp>
        <p:nvSpPr>
          <p:cNvPr id="6"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it-IT" b="1" dirty="0" smtClean="0"/>
              <a:t>In this unit we will have a look </a:t>
            </a:r>
            <a:r>
              <a:rPr lang="it-IT" b="1" dirty="0" smtClean="0"/>
              <a:t>at</a:t>
            </a:r>
            <a:r>
              <a:rPr lang="it-IT" b="1" dirty="0" smtClean="0"/>
              <a:t> </a:t>
            </a:r>
            <a:r>
              <a:rPr lang="it-IT" b="1" dirty="0" smtClean="0"/>
              <a:t>the </a:t>
            </a:r>
            <a:r>
              <a:rPr lang="it-IT" b="1" dirty="0" smtClean="0"/>
              <a:t>various </a:t>
            </a:r>
            <a:r>
              <a:rPr lang="it-IT" b="1" dirty="0" smtClean="0"/>
              <a:t>EU Single Market opportunities and how micro-enterprises can take advantage of them</a:t>
            </a:r>
            <a:endParaRPr lang="en-IE" b="1" dirty="0"/>
          </a:p>
          <a:p>
            <a:endParaRPr lang="en-IE"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5" name="4 - Ορθογώνιο"/>
          <p:cNvSpPr/>
          <p:nvPr/>
        </p:nvSpPr>
        <p:spPr>
          <a:xfrm>
            <a:off x="570070" y="1354574"/>
            <a:ext cx="2551082" cy="58477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3200" b="1" i="0" u="none" strike="noStrike" kern="1200" cap="none" spc="0" normalizeH="0" baseline="0" noProof="0" dirty="0" smtClean="0">
                <a:ln>
                  <a:noFill/>
                </a:ln>
                <a:solidFill>
                  <a:srgbClr val="990000"/>
                </a:solidFill>
                <a:effectLst/>
                <a:uLnTx/>
                <a:uFillTx/>
                <a:latin typeface="Century Gothic"/>
                <a:ea typeface="+mn-ea"/>
                <a:cs typeface="+mn-cs"/>
              </a:rPr>
              <a:t>Unit Aim</a:t>
            </a:r>
            <a:endParaRPr kumimoji="0" lang="el-GR" sz="3200" b="1" i="0" u="none" strike="noStrike" kern="1200" cap="none" spc="0" normalizeH="0" baseline="0" noProof="0" dirty="0" smtClean="0">
              <a:ln>
                <a:noFill/>
              </a:ln>
              <a:solidFill>
                <a:srgbClr val="990000"/>
              </a:solidFill>
              <a:effectLst/>
              <a:uLnTx/>
              <a:uFillTx/>
              <a:latin typeface="Century Gothic"/>
              <a:ea typeface="+mn-ea"/>
              <a:cs typeface="+mn-cs"/>
            </a:endParaRPr>
          </a:p>
        </p:txBody>
      </p:sp>
      <p:sp>
        <p:nvSpPr>
          <p:cNvPr id="7"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15325122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a:t>
            </a:r>
            <a:r>
              <a:rPr lang="en-IE" sz="2800" b="1" dirty="0" smtClean="0"/>
              <a:t>unit </a:t>
            </a:r>
            <a:r>
              <a:rPr lang="en-IE" sz="2800" b="1" u="sng" dirty="0">
                <a:solidFill>
                  <a:srgbClr val="003366"/>
                </a:solidFill>
              </a:rPr>
              <a:t>you will be able to</a:t>
            </a:r>
            <a:r>
              <a:rPr lang="en-IE" sz="2800" b="1" u="sng" dirty="0" smtClean="0">
                <a:solidFill>
                  <a:srgbClr val="003366"/>
                </a:solidFill>
              </a:rPr>
              <a:t>:</a:t>
            </a:r>
          </a:p>
          <a:p>
            <a:pPr marL="514350" indent="-514350">
              <a:lnSpc>
                <a:spcPct val="150000"/>
              </a:lnSpc>
              <a:buFont typeface="+mj-lt"/>
              <a:buAutoNum type="arabicPeriod"/>
            </a:pPr>
            <a:r>
              <a:rPr lang="en-IE" sz="2800" b="1" dirty="0" smtClean="0"/>
              <a:t>Know EU funding Programmes for micro-enterprises</a:t>
            </a:r>
          </a:p>
          <a:p>
            <a:pPr marL="514350" indent="-514350">
              <a:lnSpc>
                <a:spcPct val="150000"/>
              </a:lnSpc>
              <a:buFont typeface="+mj-lt"/>
              <a:buAutoNum type="arabicPeriod"/>
            </a:pPr>
            <a:r>
              <a:rPr lang="en-IE" sz="2800" b="1" dirty="0" smtClean="0"/>
              <a:t>Recognize the opportunities for micro-enterprises in the EU Single Market</a:t>
            </a:r>
          </a:p>
          <a:p>
            <a:pPr marL="514350" indent="-514350">
              <a:lnSpc>
                <a:spcPct val="150000"/>
              </a:lnSpc>
              <a:buFont typeface="+mj-lt"/>
              <a:buAutoNum type="arabicPeriod"/>
            </a:pPr>
            <a:r>
              <a:rPr lang="en-IE" sz="2800" b="1" dirty="0" smtClean="0"/>
              <a:t>Tap into the EU Single Market</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Expected Learning Outcomes</a:t>
            </a:r>
            <a:endParaRPr lang="el-GR"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37883613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221672" y="1143000"/>
            <a:ext cx="11792907"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ctr" defTabSz="914400" fontAlgn="base">
              <a:spcBef>
                <a:spcPct val="20000"/>
              </a:spcBef>
              <a:spcAft>
                <a:spcPct val="0"/>
              </a:spcAft>
              <a:defRPr/>
            </a:pPr>
            <a:r>
              <a:rPr lang="en-GB" altLang="es-ES" sz="3200" b="1" dirty="0" smtClean="0">
                <a:solidFill>
                  <a:srgbClr val="C00000"/>
                </a:solidFill>
                <a:latin typeface="+mj-lt"/>
                <a:ea typeface="+mj-ea"/>
                <a:cs typeface="+mj-cs"/>
              </a:rPr>
              <a:t>Opportunities for micro-enterprises in the EU Single Market</a:t>
            </a:r>
            <a:endParaRPr lang="en-IE" altLang="es-ES" sz="3200" b="1" dirty="0" smtClean="0">
              <a:solidFill>
                <a:srgbClr val="C00000"/>
              </a:solidFill>
              <a:latin typeface="+mj-lt"/>
              <a:ea typeface="+mj-ea"/>
              <a:cs typeface="+mj-cs"/>
            </a:endParaRPr>
          </a:p>
        </p:txBody>
      </p:sp>
      <p:sp>
        <p:nvSpPr>
          <p:cNvPr id="8" name="Content Placeholder 2"/>
          <p:cNvSpPr>
            <a:spLocks noGrp="1"/>
          </p:cNvSpPr>
          <p:nvPr>
            <p:ph idx="1"/>
          </p:nvPr>
        </p:nvSpPr>
        <p:spPr>
          <a:xfrm>
            <a:off x="457200" y="2085739"/>
            <a:ext cx="11125200" cy="4635736"/>
          </a:xfrm>
        </p:spPr>
        <p:txBody>
          <a:bodyPr/>
          <a:lstStyle/>
          <a:p>
            <a:pPr lvl="0"/>
            <a:r>
              <a:rPr lang="en-GB" sz="2800" dirty="0" smtClean="0">
                <a:latin typeface="+mj-lt"/>
              </a:rPr>
              <a:t>Multilingualism is a key element of the cultural diversity of Europe, for micro-enterprises wishing to engage in foreign markets it could represent a significant barrier</a:t>
            </a:r>
            <a:endParaRPr lang="it-IT" sz="2800" dirty="0" smtClean="0">
              <a:latin typeface="+mj-lt"/>
            </a:endParaRPr>
          </a:p>
          <a:p>
            <a:pPr lvl="0"/>
            <a:r>
              <a:rPr lang="en-GB" sz="2800" dirty="0" smtClean="0">
                <a:latin typeface="+mj-lt"/>
              </a:rPr>
              <a:t>Current ICT solutions provide convenient opportunities to carry out marketing at international level </a:t>
            </a:r>
            <a:r>
              <a:rPr lang="en-GB" sz="2800" dirty="0" smtClean="0">
                <a:latin typeface="+mj-lt"/>
              </a:rPr>
              <a:t>through </a:t>
            </a:r>
            <a:r>
              <a:rPr lang="en-GB" sz="2800" dirty="0" smtClean="0">
                <a:latin typeface="+mj-lt"/>
              </a:rPr>
              <a:t>social media, online platforms, e-Marketplaces, etc.</a:t>
            </a:r>
            <a:endParaRPr lang="it-IT" sz="2800" dirty="0" smtClean="0">
              <a:latin typeface="+mj-lt"/>
            </a:endParaRPr>
          </a:p>
          <a:p>
            <a:pPr lvl="0"/>
            <a:r>
              <a:rPr lang="en-GB" sz="2800" dirty="0" smtClean="0">
                <a:latin typeface="+mj-lt"/>
              </a:rPr>
              <a:t>There are plenty of cost-efficient logistics solutions to provide micro-enterprises with shipping and handling services to deliver goods across the EU </a:t>
            </a:r>
            <a:endParaRPr lang="it-IT" sz="2800" dirty="0" smtClean="0">
              <a:latin typeface="+mj-lt"/>
            </a:endParaRP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24402884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1263451" y="1143000"/>
            <a:ext cx="1052945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defTabSz="914400" fontAlgn="base">
              <a:spcBef>
                <a:spcPct val="20000"/>
              </a:spcBef>
              <a:spcAft>
                <a:spcPct val="0"/>
              </a:spcAft>
              <a:defRPr/>
            </a:pPr>
            <a:r>
              <a:rPr lang="en-GB" altLang="es-ES" sz="3200" b="1" dirty="0" smtClean="0">
                <a:solidFill>
                  <a:srgbClr val="C00000"/>
                </a:solidFill>
                <a:latin typeface="+mj-lt"/>
                <a:ea typeface="+mj-ea"/>
                <a:cs typeface="+mj-cs"/>
              </a:rPr>
              <a:t>European funding programmes</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501451" y="1847614"/>
            <a:ext cx="11125200" cy="4635736"/>
          </a:xfrm>
        </p:spPr>
        <p:txBody>
          <a:bodyPr/>
          <a:lstStyle/>
          <a:p>
            <a:pPr indent="17463">
              <a:buNone/>
            </a:pPr>
            <a:r>
              <a:rPr lang="en-IE" sz="2800" dirty="0" smtClean="0">
                <a:latin typeface="+mj-lt"/>
              </a:rPr>
              <a:t>EU policies are implemented through a wide range of thematic programmes</a:t>
            </a:r>
          </a:p>
          <a:p>
            <a:pPr indent="17463">
              <a:buNone/>
            </a:pPr>
            <a:endParaRPr lang="en-IE" sz="2800" dirty="0" smtClean="0">
              <a:latin typeface="+mj-lt"/>
            </a:endParaRPr>
          </a:p>
          <a:p>
            <a:pPr indent="17463">
              <a:buNone/>
            </a:pPr>
            <a:r>
              <a:rPr lang="en-IE" sz="2800" dirty="0" smtClean="0">
                <a:latin typeface="+mj-lt"/>
              </a:rPr>
              <a:t>They provide financial support in the form of grants for specific projects and organisations</a:t>
            </a:r>
          </a:p>
          <a:p>
            <a:pPr indent="17463">
              <a:buNone/>
            </a:pPr>
            <a:endParaRPr lang="en-IE" sz="2800" dirty="0" smtClean="0">
              <a:latin typeface="+mj-lt"/>
            </a:endParaRPr>
          </a:p>
          <a:p>
            <a:pPr indent="17463">
              <a:buNone/>
            </a:pPr>
            <a:r>
              <a:rPr lang="en-IE" sz="2800" dirty="0" smtClean="0">
                <a:latin typeface="+mj-lt"/>
              </a:rPr>
              <a:t>They are designed to support EU strategies and values within and outside the EU (i.e. both in EU Member States and third countries)</a:t>
            </a:r>
          </a:p>
          <a:p>
            <a:pPr>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34811303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1263451" y="1143000"/>
            <a:ext cx="1052945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European funding programmes for SMEs (1/2)</a:t>
            </a:r>
            <a:endParaRPr lang="en-IE" altLang="es-ES" sz="3200" b="1" dirty="0" smtClean="0">
              <a:solidFill>
                <a:srgbClr val="C00000"/>
              </a:solidFill>
              <a:latin typeface="+mj-lt"/>
              <a:ea typeface="+mj-ea"/>
              <a:cs typeface="+mj-cs"/>
            </a:endParaRPr>
          </a:p>
        </p:txBody>
      </p:sp>
      <p:sp>
        <p:nvSpPr>
          <p:cNvPr id="8" name="Content Placeholder 2"/>
          <p:cNvSpPr txBox="1">
            <a:spLocks/>
          </p:cNvSpPr>
          <p:nvPr/>
        </p:nvSpPr>
        <p:spPr bwMode="auto">
          <a:xfrm>
            <a:off x="533400" y="1711627"/>
            <a:ext cx="11125200" cy="46357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17463" defTabSz="914400">
              <a:buFontTx/>
              <a:buNone/>
            </a:pPr>
            <a:r>
              <a:rPr lang="en-IE" sz="2800" dirty="0" smtClean="0">
                <a:latin typeface="+mj-lt"/>
              </a:rPr>
              <a:t>Micro-enterprises are eligible for grant financing through EU funding programmes that cover the full range of topics and themes:</a:t>
            </a:r>
          </a:p>
          <a:p>
            <a:pPr defTabSz="914400">
              <a:buFontTx/>
              <a:buNone/>
            </a:pPr>
            <a:r>
              <a:rPr lang="en-IE" sz="2600" dirty="0" smtClean="0">
                <a:latin typeface="+mj-lt"/>
              </a:rPr>
              <a:t>Training</a:t>
            </a:r>
          </a:p>
          <a:p>
            <a:pPr defTabSz="914400">
              <a:buFontTx/>
              <a:buNone/>
            </a:pPr>
            <a:r>
              <a:rPr lang="en-IE" sz="2600" dirty="0" smtClean="0">
                <a:latin typeface="+mj-lt"/>
              </a:rPr>
              <a:t>Innovation</a:t>
            </a:r>
          </a:p>
          <a:p>
            <a:pPr defTabSz="914400">
              <a:buFontTx/>
              <a:buNone/>
            </a:pPr>
            <a:r>
              <a:rPr lang="en-IE" sz="2600" dirty="0" smtClean="0">
                <a:latin typeface="+mj-lt"/>
              </a:rPr>
              <a:t>Competitiveness</a:t>
            </a:r>
          </a:p>
          <a:p>
            <a:pPr defTabSz="914400">
              <a:buFontTx/>
              <a:buNone/>
            </a:pPr>
            <a:r>
              <a:rPr lang="en-IE" sz="2600" dirty="0" smtClean="0">
                <a:latin typeface="+mj-lt"/>
              </a:rPr>
              <a:t>Research</a:t>
            </a:r>
          </a:p>
          <a:p>
            <a:pPr defTabSz="914400">
              <a:buFontTx/>
              <a:buNone/>
            </a:pPr>
            <a:r>
              <a:rPr lang="en-IE" sz="2600" dirty="0" smtClean="0">
                <a:latin typeface="+mj-lt"/>
              </a:rPr>
              <a:t>Social inclusion</a:t>
            </a:r>
          </a:p>
          <a:p>
            <a:pPr defTabSz="914400">
              <a:buFontTx/>
              <a:buNone/>
            </a:pPr>
            <a:r>
              <a:rPr lang="en-IE" sz="2600" dirty="0" smtClean="0">
                <a:latin typeface="+mj-lt"/>
              </a:rPr>
              <a:t>Environment etc.</a:t>
            </a:r>
          </a:p>
          <a:p>
            <a:pPr marL="0" indent="0" algn="just" defTabSz="914400">
              <a:buFontTx/>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1811146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515281" y="1143000"/>
            <a:ext cx="1052945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defTabSz="914400" fontAlgn="base">
              <a:spcBef>
                <a:spcPct val="20000"/>
              </a:spcBef>
              <a:spcAft>
                <a:spcPct val="0"/>
              </a:spcAft>
              <a:defRPr/>
            </a:pPr>
            <a:r>
              <a:rPr lang="en-GB" altLang="es-ES" sz="3200" b="1" dirty="0" smtClean="0">
                <a:solidFill>
                  <a:srgbClr val="C00000"/>
                </a:solidFill>
                <a:latin typeface="+mj-lt"/>
                <a:ea typeface="+mj-ea"/>
                <a:cs typeface="+mj-cs"/>
              </a:rPr>
              <a:t>European funding programmes for SMEs (2/2)</a:t>
            </a:r>
            <a:endParaRPr lang="en-IE" altLang="es-ES" sz="3200" b="1" dirty="0" smtClean="0">
              <a:solidFill>
                <a:srgbClr val="C00000"/>
              </a:solidFill>
              <a:latin typeface="+mj-lt"/>
              <a:ea typeface="+mj-ea"/>
              <a:cs typeface="+mj-cs"/>
            </a:endParaRPr>
          </a:p>
        </p:txBody>
      </p:sp>
      <p:sp>
        <p:nvSpPr>
          <p:cNvPr id="6" name="Content Placeholder 2"/>
          <p:cNvSpPr>
            <a:spLocks noGrp="1"/>
          </p:cNvSpPr>
          <p:nvPr>
            <p:ph idx="1"/>
          </p:nvPr>
        </p:nvSpPr>
        <p:spPr>
          <a:xfrm>
            <a:off x="518886" y="1869963"/>
            <a:ext cx="11125200" cy="4635736"/>
          </a:xfrm>
        </p:spPr>
        <p:txBody>
          <a:bodyPr/>
          <a:lstStyle/>
          <a:p>
            <a:pPr marL="0" indent="17463">
              <a:buNone/>
            </a:pPr>
            <a:r>
              <a:rPr lang="en-IE" sz="2800" smtClean="0">
                <a:latin typeface="+mj-lt"/>
              </a:rPr>
              <a:t>The EU Commission provides grant financing to micro –enterprises </a:t>
            </a:r>
            <a:r>
              <a:rPr lang="en-IE" sz="2800" smtClean="0">
                <a:latin typeface="+mj-lt"/>
              </a:rPr>
              <a:t>through</a:t>
            </a:r>
            <a:r>
              <a:rPr lang="en-IE" sz="2800" smtClean="0">
                <a:latin typeface="+mj-lt"/>
              </a:rPr>
              <a:t>:</a:t>
            </a:r>
            <a:endParaRPr lang="en-IE" sz="2800" smtClean="0">
              <a:latin typeface="+mj-lt"/>
            </a:endParaRPr>
          </a:p>
          <a:p>
            <a:pPr lvl="0"/>
            <a:r>
              <a:rPr lang="en-IE" sz="2800" b="1" smtClean="0">
                <a:latin typeface="+mj-lt"/>
              </a:rPr>
              <a:t>Centralised </a:t>
            </a:r>
            <a:r>
              <a:rPr lang="en-IE" sz="2800" b="1" smtClean="0">
                <a:latin typeface="+mj-lt"/>
              </a:rPr>
              <a:t>programmes</a:t>
            </a:r>
            <a:r>
              <a:rPr lang="en-IE" sz="2800" smtClean="0">
                <a:latin typeface="+mj-lt"/>
              </a:rPr>
              <a:t>: to enhance </a:t>
            </a:r>
            <a:r>
              <a:rPr lang="en-IE" sz="2800" smtClean="0">
                <a:latin typeface="+mj-lt"/>
              </a:rPr>
              <a:t>SMEs</a:t>
            </a:r>
            <a:r>
              <a:rPr lang="en-IE" sz="2800" smtClean="0">
                <a:latin typeface="+mj-lt"/>
              </a:rPr>
              <a:t>’ competitiveness and innovation </a:t>
            </a:r>
            <a:r>
              <a:rPr lang="en-IE" sz="2800" smtClean="0">
                <a:latin typeface="+mj-lt"/>
              </a:rPr>
              <a:t>capacity</a:t>
            </a:r>
            <a:endParaRPr lang="en-IE" sz="2800" smtClean="0">
              <a:latin typeface="+mj-lt"/>
            </a:endParaRPr>
          </a:p>
          <a:p>
            <a:pPr lvl="0"/>
            <a:r>
              <a:rPr lang="en-IE" sz="2800" b="1" smtClean="0">
                <a:latin typeface="+mj-lt"/>
              </a:rPr>
              <a:t>Structural </a:t>
            </a:r>
            <a:r>
              <a:rPr lang="en-IE" sz="2800" b="1" smtClean="0">
                <a:latin typeface="+mj-lt"/>
              </a:rPr>
              <a:t>funds</a:t>
            </a:r>
            <a:r>
              <a:rPr lang="en-IE" sz="2800" b="1" smtClean="0">
                <a:latin typeface="+mj-lt"/>
              </a:rPr>
              <a:t>: </a:t>
            </a:r>
            <a:r>
              <a:rPr lang="en-IE" sz="2800" smtClean="0">
                <a:latin typeface="+mj-lt"/>
              </a:rPr>
              <a:t>to support growth and </a:t>
            </a:r>
            <a:r>
              <a:rPr lang="en-IE" sz="2800" smtClean="0">
                <a:latin typeface="+mj-lt"/>
              </a:rPr>
              <a:t>employment</a:t>
            </a:r>
            <a:endParaRPr lang="en-IE" sz="2800" b="1" smtClean="0">
              <a:latin typeface="+mj-lt"/>
            </a:endParaRPr>
          </a:p>
          <a:p>
            <a:pPr marL="0" lvl="0" indent="17463">
              <a:buNone/>
            </a:pPr>
            <a:r>
              <a:rPr lang="en-IE" sz="2800" smtClean="0">
                <a:latin typeface="+mj-lt"/>
              </a:rPr>
              <a:t>All funding programmes are aimed at reaching Europe 2020 objectives and </a:t>
            </a:r>
            <a:r>
              <a:rPr lang="en-IE" sz="2800" smtClean="0">
                <a:latin typeface="+mj-lt"/>
              </a:rPr>
              <a:t>priorities</a:t>
            </a:r>
            <a:endParaRPr lang="en-IE" sz="2800" smtClean="0">
              <a:latin typeface="+mj-lt"/>
            </a:endParaRPr>
          </a:p>
          <a:p>
            <a:pPr marL="0" indent="0" algn="just">
              <a:buNone/>
            </a:pPr>
            <a:endParaRPr lang="en-IE" altLang="es-ES" sz="2800" b="1"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30015347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902208" y="1094513"/>
            <a:ext cx="10388471"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smtClean="0">
                <a:solidFill>
                  <a:srgbClr val="C00000"/>
                </a:solidFill>
                <a:latin typeface="+mj-lt"/>
                <a:ea typeface="+mj-ea"/>
                <a:cs typeface="+mj-cs"/>
              </a:rPr>
              <a:t>Centralised programmes VS Structural funds (1/2)</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533400" y="1815202"/>
            <a:ext cx="11125200" cy="4635736"/>
          </a:xfrm>
        </p:spPr>
        <p:txBody>
          <a:bodyPr/>
          <a:lstStyle/>
          <a:p>
            <a:pPr>
              <a:buNone/>
            </a:pPr>
            <a:r>
              <a:rPr lang="en-IE" sz="2800" b="1" dirty="0" smtClean="0">
                <a:latin typeface="+mj-lt"/>
              </a:rPr>
              <a:t>Centralised programmes </a:t>
            </a:r>
          </a:p>
          <a:p>
            <a:r>
              <a:rPr lang="en-IE" sz="2800" dirty="0" smtClean="0">
                <a:latin typeface="+mj-lt"/>
              </a:rPr>
              <a:t>Funds are allocated directly to the final beneficiaries</a:t>
            </a:r>
          </a:p>
          <a:p>
            <a:r>
              <a:rPr lang="en-IE" sz="2800" dirty="0" smtClean="0">
                <a:latin typeface="+mj-lt"/>
              </a:rPr>
              <a:t>The financed actions have a European relevance and are carried on by a transnational consortium</a:t>
            </a:r>
          </a:p>
          <a:p>
            <a:r>
              <a:rPr lang="en-IE" sz="2800" dirty="0" smtClean="0">
                <a:latin typeface="+mj-lt"/>
              </a:rPr>
              <a:t>They typically are “soft” activities such as: research, analysis, good practices exchange etc.</a:t>
            </a: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smtClean="0">
                <a:solidFill>
                  <a:srgbClr val="0B0AFD"/>
                </a:solidFill>
              </a:rPr>
              <a:t>How to tap into the EU Single Market</a:t>
            </a:r>
            <a:endParaRPr lang="en-IE" sz="3200" b="1" dirty="0">
              <a:solidFill>
                <a:srgbClr val="0B0AFD"/>
              </a:solidFill>
            </a:endParaRPr>
          </a:p>
        </p:txBody>
      </p:sp>
    </p:spTree>
    <p:extLst>
      <p:ext uri="{BB962C8B-B14F-4D97-AF65-F5344CB8AC3E}">
        <p14:creationId xmlns:p14="http://schemas.microsoft.com/office/powerpoint/2010/main" xmlns="" val="24440908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4712</TotalTime>
  <Words>945</Words>
  <Application>Microsoft Office PowerPoint</Application>
  <PresentationFormat>Custom</PresentationFormat>
  <Paragraphs>115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1557</vt:lpstr>
      <vt:lpstr>Module No 8. EU Single Market Opportunities for Rural Micro-enterprises</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How to tap into the EU Single Market</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ihfeurope Europe</dc:creator>
  <cp:lastModifiedBy>irl</cp:lastModifiedBy>
  <cp:revision>65</cp:revision>
  <cp:lastPrinted>2017-05-04T12:44:09Z</cp:lastPrinted>
  <dcterms:created xsi:type="dcterms:W3CDTF">2016-01-12T16:45:47Z</dcterms:created>
  <dcterms:modified xsi:type="dcterms:W3CDTF">2017-11-02T10:20:52Z</dcterms:modified>
</cp:coreProperties>
</file>