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7"/>
  </p:notesMasterIdLst>
  <p:handoutMasterIdLst>
    <p:handoutMasterId r:id="rId18"/>
  </p:handoutMasterIdLst>
  <p:sldIdLst>
    <p:sldId id="378" r:id="rId2"/>
    <p:sldId id="430" r:id="rId3"/>
    <p:sldId id="419" r:id="rId4"/>
    <p:sldId id="431" r:id="rId5"/>
    <p:sldId id="440" r:id="rId6"/>
    <p:sldId id="421" r:id="rId7"/>
    <p:sldId id="433" r:id="rId8"/>
    <p:sldId id="434" r:id="rId9"/>
    <p:sldId id="435" r:id="rId10"/>
    <p:sldId id="436" r:id="rId11"/>
    <p:sldId id="432" r:id="rId12"/>
    <p:sldId id="437" r:id="rId13"/>
    <p:sldId id="438" r:id="rId14"/>
    <p:sldId id="439" r:id="rId15"/>
    <p:sldId id="394"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0000"/>
    <a:srgbClr val="336600"/>
    <a:srgbClr val="003366"/>
    <a:srgbClr val="000066"/>
    <a:srgbClr val="CC6600"/>
    <a:srgbClr val="FFFFCC"/>
    <a:srgbClr val="FF9900"/>
    <a:srgbClr val="333300"/>
    <a:srgbClr val="0B0AFD"/>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04" autoAdjust="0"/>
    <p:restoredTop sz="94974" autoAdjust="0"/>
  </p:normalViewPr>
  <p:slideViewPr>
    <p:cSldViewPr snapToGrid="0">
      <p:cViewPr varScale="1">
        <p:scale>
          <a:sx n="69" d="100"/>
          <a:sy n="69" d="100"/>
        </p:scale>
        <p:origin x="-798"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16/01/2018</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16/01/2018</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c.europa.eu/growth/smes/access-to-markets/internationalisation/support-tools_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uropa.eu/youreurope/business/funding-grants/access-to-finance/index_en.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IE" altLang="es-ES" sz="3600" b="1" dirty="0">
                <a:latin typeface="Calibri" pitchFamily="34" charset="0"/>
              </a:rPr>
              <a:t>Enhancing Competitiveness of Micro-enterprises in Rural Areas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US" dirty="0" err="1" smtClean="0"/>
              <a:t>Elaborato</a:t>
            </a:r>
            <a:r>
              <a:rPr lang="en-US" dirty="0" smtClean="0"/>
              <a:t> dal </a:t>
            </a:r>
            <a:r>
              <a:rPr lang="en-US" dirty="0" err="1" smtClean="0"/>
              <a:t>Consorzio</a:t>
            </a:r>
            <a:r>
              <a:rPr lang="en-US" dirty="0" smtClean="0"/>
              <a:t> di </a:t>
            </a:r>
            <a:r>
              <a:rPr lang="en-US" dirty="0" err="1" smtClean="0"/>
              <a:t>progetto</a:t>
            </a:r>
            <a:r>
              <a:rPr lang="en-US" dirty="0" smtClean="0"/>
              <a:t>: </a:t>
            </a:r>
            <a:r>
              <a:rPr lang="en-US" sz="1600" i="1" dirty="0" smtClean="0"/>
              <a:t>“Irish 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
        <p:nvSpPr>
          <p:cNvPr id="7" name="Title 1"/>
          <p:cNvSpPr>
            <a:spLocks noGrp="1"/>
          </p:cNvSpPr>
          <p:nvPr>
            <p:ph type="ctrTitle"/>
          </p:nvPr>
        </p:nvSpPr>
        <p:spPr>
          <a:xfrm>
            <a:off x="1374146" y="2361625"/>
            <a:ext cx="9144000" cy="1435643"/>
          </a:xfrm>
        </p:spPr>
        <p:txBody>
          <a:bodyPr/>
          <a:lstStyle/>
          <a:p>
            <a:r>
              <a:rPr lang="en-US" sz="2800" b="1" dirty="0" smtClean="0"/>
              <a:t>Modulo N </a:t>
            </a:r>
            <a:r>
              <a:rPr lang="en-US" sz="2800" b="1" dirty="0"/>
              <a:t>10: </a:t>
            </a:r>
            <a:r>
              <a:rPr lang="en-US" sz="2800" b="1" dirty="0" err="1" smtClean="0">
                <a:solidFill>
                  <a:srgbClr val="336600"/>
                </a:solidFill>
              </a:rPr>
              <a:t>Strumenti</a:t>
            </a:r>
            <a:r>
              <a:rPr lang="en-US" sz="2800" b="1" dirty="0" smtClean="0">
                <a:solidFill>
                  <a:srgbClr val="336600"/>
                </a:solidFill>
              </a:rPr>
              <a:t> e </a:t>
            </a:r>
            <a:r>
              <a:rPr lang="en-US" sz="2800" b="1" dirty="0" err="1" smtClean="0">
                <a:solidFill>
                  <a:srgbClr val="336600"/>
                </a:solidFill>
              </a:rPr>
              <a:t>risorse</a:t>
            </a:r>
            <a:r>
              <a:rPr lang="en-US" sz="2800" b="1" dirty="0" smtClean="0">
                <a:solidFill>
                  <a:srgbClr val="336600"/>
                </a:solidFill>
              </a:rPr>
              <a:t> </a:t>
            </a:r>
            <a:r>
              <a:rPr lang="en-US" sz="2800" b="1" dirty="0" err="1" smtClean="0">
                <a:solidFill>
                  <a:srgbClr val="336600"/>
                </a:solidFill>
              </a:rPr>
              <a:t>dell’UE</a:t>
            </a:r>
            <a:r>
              <a:rPr lang="en-US" sz="2800" b="1" dirty="0" smtClean="0">
                <a:solidFill>
                  <a:srgbClr val="336600"/>
                </a:solidFill>
              </a:rPr>
              <a:t> per lo </a:t>
            </a:r>
            <a:r>
              <a:rPr lang="en-US" sz="2800" b="1" dirty="0" err="1" smtClean="0">
                <a:solidFill>
                  <a:srgbClr val="336600"/>
                </a:solidFill>
              </a:rPr>
              <a:t>sviluppo</a:t>
            </a:r>
            <a:r>
              <a:rPr lang="en-US" sz="2800" b="1" dirty="0" smtClean="0">
                <a:solidFill>
                  <a:srgbClr val="336600"/>
                </a:solidFill>
              </a:rPr>
              <a:t> </a:t>
            </a:r>
            <a:r>
              <a:rPr lang="en-US" sz="2800" b="1" dirty="0" err="1" smtClean="0">
                <a:solidFill>
                  <a:srgbClr val="336600"/>
                </a:solidFill>
              </a:rPr>
              <a:t>delle</a:t>
            </a:r>
            <a:r>
              <a:rPr lang="en-US" sz="2800" b="1" dirty="0" smtClean="0">
                <a:solidFill>
                  <a:srgbClr val="336600"/>
                </a:solidFill>
              </a:rPr>
              <a:t> </a:t>
            </a:r>
            <a:r>
              <a:rPr lang="en-US" sz="2800" b="1" dirty="0" err="1" smtClean="0">
                <a:solidFill>
                  <a:srgbClr val="336600"/>
                </a:solidFill>
              </a:rPr>
              <a:t>microimprese</a:t>
            </a:r>
            <a:endParaRPr lang="en-IE" sz="2800" b="1" dirty="0">
              <a:solidFill>
                <a:srgbClr val="336600"/>
              </a:solidFill>
            </a:endParaRPr>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altLang="es-ES" sz="2800" dirty="0" smtClean="0"/>
              <a:t>I services Providers </a:t>
            </a:r>
            <a:r>
              <a:rPr lang="en-IE" altLang="es-ES" sz="2800" dirty="0" err="1" smtClean="0"/>
              <a:t>possono</a:t>
            </a:r>
            <a:r>
              <a:rPr lang="en-IE" altLang="es-ES" sz="2800" dirty="0" smtClean="0"/>
              <a:t> </a:t>
            </a:r>
            <a:r>
              <a:rPr lang="en-IE" altLang="es-ES" sz="2800" dirty="0" err="1" smtClean="0"/>
              <a:t>usare</a:t>
            </a:r>
            <a:r>
              <a:rPr lang="en-IE" altLang="es-ES" sz="2800" dirty="0" smtClean="0"/>
              <a:t> Il </a:t>
            </a:r>
            <a:r>
              <a:rPr lang="en-IE" altLang="es-ES" sz="2800" dirty="0" err="1" smtClean="0"/>
              <a:t>Portale</a:t>
            </a:r>
            <a:r>
              <a:rPr lang="en-IE" altLang="es-ES" sz="2800" dirty="0" smtClean="0"/>
              <a:t> per:</a:t>
            </a:r>
          </a:p>
          <a:p>
            <a:pPr marL="0" indent="0" algn="just">
              <a:buNone/>
            </a:pPr>
            <a:endParaRPr lang="en-IE" altLang="es-ES" sz="2800" dirty="0" smtClean="0"/>
          </a:p>
          <a:p>
            <a:pPr algn="just"/>
            <a:r>
              <a:rPr lang="en-IE" altLang="es-ES" sz="2800" u="sng" dirty="0" err="1" smtClean="0">
                <a:latin typeface="+mj-lt"/>
              </a:rPr>
              <a:t>Iscriversi</a:t>
            </a:r>
            <a:r>
              <a:rPr lang="en-IE" altLang="es-ES" sz="2800" u="sng" dirty="0" smtClean="0">
                <a:latin typeface="+mj-lt"/>
              </a:rPr>
              <a:t> per </a:t>
            </a:r>
            <a:r>
              <a:rPr lang="en-IE" altLang="es-ES" sz="2800" u="sng" dirty="0" err="1" smtClean="0">
                <a:latin typeface="+mj-lt"/>
              </a:rPr>
              <a:t>essere</a:t>
            </a:r>
            <a:r>
              <a:rPr lang="en-IE" altLang="es-ES" sz="2800" u="sng" dirty="0" smtClean="0">
                <a:latin typeface="+mj-lt"/>
              </a:rPr>
              <a:t> </a:t>
            </a:r>
            <a:r>
              <a:rPr lang="en-IE" altLang="es-ES" sz="2800" u="sng" dirty="0" err="1" smtClean="0">
                <a:latin typeface="+mj-lt"/>
              </a:rPr>
              <a:t>inclusi</a:t>
            </a:r>
            <a:r>
              <a:rPr lang="en-IE" altLang="es-ES" sz="2800" u="sng" dirty="0" smtClean="0">
                <a:latin typeface="+mj-lt"/>
              </a:rPr>
              <a:t> </a:t>
            </a:r>
            <a:r>
              <a:rPr lang="en-IE" altLang="es-ES" sz="2800" u="sng" dirty="0" err="1" smtClean="0">
                <a:latin typeface="+mj-lt"/>
              </a:rPr>
              <a:t>nel</a:t>
            </a:r>
            <a:r>
              <a:rPr lang="en-IE" altLang="es-ES" sz="2800" u="sng" dirty="0" smtClean="0">
                <a:latin typeface="+mj-lt"/>
              </a:rPr>
              <a:t> database</a:t>
            </a:r>
          </a:p>
          <a:p>
            <a:pPr algn="just"/>
            <a:r>
              <a:rPr lang="en-IE" altLang="es-ES" sz="2800" u="sng" dirty="0" err="1" smtClean="0">
                <a:latin typeface="+mj-lt"/>
              </a:rPr>
              <a:t>Trovare</a:t>
            </a:r>
            <a:r>
              <a:rPr lang="en-IE" altLang="es-ES" sz="2800" u="sng" dirty="0" smtClean="0">
                <a:latin typeface="+mj-lt"/>
              </a:rPr>
              <a:t>  partners in </a:t>
            </a:r>
            <a:r>
              <a:rPr lang="en-IE" altLang="es-ES" sz="2800" u="sng" dirty="0" err="1" smtClean="0">
                <a:latin typeface="+mj-lt"/>
              </a:rPr>
              <a:t>altri</a:t>
            </a:r>
            <a:r>
              <a:rPr lang="en-IE" altLang="es-ES" sz="2800" u="sng" dirty="0" smtClean="0">
                <a:latin typeface="+mj-lt"/>
              </a:rPr>
              <a:t> </a:t>
            </a:r>
            <a:r>
              <a:rPr lang="en-IE" altLang="es-ES" sz="2800" u="sng" dirty="0" err="1" smtClean="0">
                <a:latin typeface="+mj-lt"/>
              </a:rPr>
              <a:t>Paesi</a:t>
            </a:r>
            <a:endParaRPr lang="en-IE" altLang="es-ES" sz="2800" u="sng" dirty="0" smtClean="0">
              <a:latin typeface="+mj-lt"/>
            </a:endParaRPr>
          </a:p>
          <a:p>
            <a:pPr marL="400050" lvl="1" indent="0" algn="just">
              <a:buNone/>
            </a:pPr>
            <a:endParaRPr lang="en-IE" dirty="0" smtClean="0">
              <a:solidFill>
                <a:srgbClr val="002060"/>
              </a:solidFill>
              <a:latin typeface="+mj-lt"/>
              <a:hlinkClick r:id="rId2"/>
            </a:endParaRPr>
          </a:p>
          <a:p>
            <a:pPr marL="400050" lvl="1" indent="0" algn="just">
              <a:buNone/>
            </a:pPr>
            <a:r>
              <a:rPr lang="en-IE" sz="2000" dirty="0" smtClean="0">
                <a:solidFill>
                  <a:srgbClr val="ED7D31"/>
                </a:solidFill>
                <a:hlinkClick r:id="rId2"/>
              </a:rPr>
              <a:t>https://ec.europa.eu/growth/smes/access-to-markets/internationalisation/support-tools_en</a:t>
            </a:r>
            <a:r>
              <a:rPr lang="en-IE" sz="2000" dirty="0" smtClean="0">
                <a:solidFill>
                  <a:srgbClr val="ED7D31"/>
                </a:solidFill>
              </a:rPr>
              <a:t> </a:t>
            </a:r>
            <a:endParaRPr lang="en-IE" sz="1400" dirty="0" smtClean="0">
              <a:solidFill>
                <a:srgbClr val="002060"/>
              </a:solidFill>
            </a:endParaRPr>
          </a:p>
          <a:p>
            <a:pPr marL="0" indent="0" algn="just">
              <a:buNone/>
            </a:pPr>
            <a:endParaRPr lang="en-IE" altLang="es-ES" sz="2400" dirty="0" smtClean="0">
              <a:latin typeface="+mj-lt"/>
            </a:endParaRPr>
          </a:p>
        </p:txBody>
      </p:sp>
      <p:sp>
        <p:nvSpPr>
          <p:cNvPr id="7" name="Content Placeholder 2"/>
          <p:cNvSpPr txBox="1">
            <a:spLocks/>
          </p:cNvSpPr>
          <p:nvPr/>
        </p:nvSpPr>
        <p:spPr bwMode="auto">
          <a:xfrm>
            <a:off x="499849" y="1131894"/>
            <a:ext cx="10999423"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A. </a:t>
            </a:r>
            <a:r>
              <a:rPr lang="en-IE" altLang="es-ES" sz="3200" b="1" u="sng" dirty="0" err="1" smtClean="0">
                <a:solidFill>
                  <a:srgbClr val="990000"/>
                </a:solidFill>
              </a:rPr>
              <a:t>Portale</a:t>
            </a:r>
            <a:r>
              <a:rPr lang="en-IE" altLang="es-ES" sz="3200" b="1" u="sng" dirty="0" smtClean="0">
                <a:solidFill>
                  <a:srgbClr val="990000"/>
                </a:solidFill>
              </a:rPr>
              <a:t> di </a:t>
            </a:r>
            <a:r>
              <a:rPr lang="en-IE" altLang="es-ES" sz="3200" b="1" u="sng" dirty="0" err="1" smtClean="0">
                <a:solidFill>
                  <a:srgbClr val="990000"/>
                </a:solidFill>
              </a:rPr>
              <a:t>Internazionalizzazione</a:t>
            </a:r>
            <a:r>
              <a:rPr lang="en-IE" altLang="es-ES" sz="3200" b="1" u="sng" dirty="0" smtClean="0">
                <a:solidFill>
                  <a:srgbClr val="990000"/>
                </a:solidFill>
              </a:rPr>
              <a:t> </a:t>
            </a:r>
            <a:r>
              <a:rPr lang="en-IE" altLang="es-ES" sz="3200" b="1" u="sng" dirty="0" err="1" smtClean="0">
                <a:solidFill>
                  <a:srgbClr val="990000"/>
                </a:solidFill>
              </a:rPr>
              <a:t>delle</a:t>
            </a:r>
            <a:r>
              <a:rPr lang="en-IE" altLang="es-ES" sz="3200" b="1" u="sng" dirty="0" smtClean="0">
                <a:solidFill>
                  <a:srgbClr val="990000"/>
                </a:solidFill>
              </a:rPr>
              <a:t> PMI </a:t>
            </a:r>
            <a:r>
              <a:rPr lang="en-IE" altLang="es-ES" sz="3200" b="1" u="sng" dirty="0" smtClean="0">
                <a:solidFill>
                  <a:srgbClr val="990000"/>
                </a:solidFill>
                <a:latin typeface="+mj-lt"/>
              </a:rPr>
              <a:t>(5/5)</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2071145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smtClean="0"/>
              <a:t>La </a:t>
            </a:r>
            <a:r>
              <a:rPr lang="en-IE" sz="2800" dirty="0" err="1" smtClean="0"/>
              <a:t>Commissione</a:t>
            </a:r>
            <a:r>
              <a:rPr lang="en-IE" sz="2800" dirty="0" smtClean="0"/>
              <a:t> </a:t>
            </a:r>
            <a:r>
              <a:rPr lang="en-IE" sz="2800" dirty="0" err="1" smtClean="0"/>
              <a:t>Europea</a:t>
            </a:r>
            <a:r>
              <a:rPr lang="en-IE" sz="2800" dirty="0" smtClean="0"/>
              <a:t> </a:t>
            </a:r>
            <a:r>
              <a:rPr lang="en-IE" sz="2800" dirty="0" err="1" smtClean="0"/>
              <a:t>riconosce</a:t>
            </a:r>
            <a:r>
              <a:rPr lang="en-IE" sz="2800" dirty="0" smtClean="0"/>
              <a:t> la </a:t>
            </a:r>
            <a:r>
              <a:rPr lang="en-IE" sz="2800" dirty="0" err="1" smtClean="0"/>
              <a:t>difficoltà</a:t>
            </a:r>
            <a:r>
              <a:rPr lang="en-IE" sz="2800" dirty="0" smtClean="0"/>
              <a:t> </a:t>
            </a:r>
            <a:r>
              <a:rPr lang="en-IE" sz="2800" dirty="0" err="1" smtClean="0"/>
              <a:t>delle</a:t>
            </a:r>
            <a:r>
              <a:rPr lang="en-IE" sz="2800" dirty="0" smtClean="0"/>
              <a:t> PMI </a:t>
            </a:r>
            <a:r>
              <a:rPr lang="en-IE" sz="2800" dirty="0" err="1" smtClean="0"/>
              <a:t>nell’accedere</a:t>
            </a:r>
            <a:r>
              <a:rPr lang="en-IE" sz="2800" dirty="0" smtClean="0"/>
              <a:t> </a:t>
            </a:r>
            <a:r>
              <a:rPr lang="en-IE" sz="2800" dirty="0" err="1" smtClean="0"/>
              <a:t>ai</a:t>
            </a:r>
            <a:r>
              <a:rPr lang="en-IE" sz="2800" dirty="0" smtClean="0"/>
              <a:t> finanziamenti e </a:t>
            </a:r>
            <a:r>
              <a:rPr lang="en-IE" sz="2800" dirty="0" err="1" smtClean="0"/>
              <a:t>il</a:t>
            </a:r>
            <a:r>
              <a:rPr lang="en-IE" sz="2800" dirty="0" smtClean="0"/>
              <a:t> </a:t>
            </a:r>
            <a:r>
              <a:rPr lang="en-IE" sz="2800" dirty="0" err="1" smtClean="0"/>
              <a:t>ruolo</a:t>
            </a:r>
            <a:r>
              <a:rPr lang="en-IE" sz="2800" dirty="0" smtClean="0"/>
              <a:t> di primo piano </a:t>
            </a:r>
            <a:r>
              <a:rPr lang="en-IE" sz="2800" dirty="0" err="1" smtClean="0"/>
              <a:t>che</a:t>
            </a:r>
            <a:r>
              <a:rPr lang="en-IE" sz="2800" dirty="0" smtClean="0"/>
              <a:t> </a:t>
            </a:r>
            <a:r>
              <a:rPr lang="en-IE" sz="2800" dirty="0" err="1" smtClean="0"/>
              <a:t>l’accesso</a:t>
            </a:r>
            <a:r>
              <a:rPr lang="en-IE" sz="2800" dirty="0" smtClean="0"/>
              <a:t> </a:t>
            </a:r>
            <a:r>
              <a:rPr lang="en-IE" sz="2800" dirty="0" err="1" smtClean="0"/>
              <a:t>ai</a:t>
            </a:r>
            <a:r>
              <a:rPr lang="en-IE" sz="2800" dirty="0" smtClean="0"/>
              <a:t> </a:t>
            </a:r>
            <a:r>
              <a:rPr lang="en-IE" sz="2800" dirty="0" err="1" smtClean="0"/>
              <a:t>finanziamenri</a:t>
            </a:r>
            <a:r>
              <a:rPr lang="en-IE" sz="2800" dirty="0" smtClean="0"/>
              <a:t> </a:t>
            </a:r>
            <a:r>
              <a:rPr lang="en-IE" sz="2800" dirty="0" err="1" smtClean="0"/>
              <a:t>gioca</a:t>
            </a:r>
            <a:r>
              <a:rPr lang="en-IE" sz="2800" dirty="0" smtClean="0"/>
              <a:t> per la </a:t>
            </a:r>
            <a:r>
              <a:rPr lang="en-IE" sz="2800" dirty="0" err="1" smtClean="0"/>
              <a:t>crescita</a:t>
            </a:r>
            <a:r>
              <a:rPr lang="en-IE" sz="2800" dirty="0" smtClean="0"/>
              <a:t> e </a:t>
            </a:r>
            <a:r>
              <a:rPr lang="en-IE" sz="2800" dirty="0" err="1" smtClean="0"/>
              <a:t>l’innovazione</a:t>
            </a:r>
            <a:r>
              <a:rPr lang="en-IE" sz="2800" dirty="0" smtClean="0"/>
              <a:t> </a:t>
            </a:r>
            <a:r>
              <a:rPr lang="en-IE" sz="2800" dirty="0" err="1" smtClean="0"/>
              <a:t>delle</a:t>
            </a:r>
            <a:r>
              <a:rPr lang="en-IE" sz="2800" dirty="0" smtClean="0"/>
              <a:t> PMI. </a:t>
            </a:r>
          </a:p>
          <a:p>
            <a:pPr marL="0" indent="0" algn="just">
              <a:buNone/>
            </a:pPr>
            <a:endParaRPr lang="en-IE" sz="2800" dirty="0" smtClean="0"/>
          </a:p>
          <a:p>
            <a:pPr marL="0" indent="0" algn="just">
              <a:buNone/>
            </a:pPr>
            <a:r>
              <a:rPr lang="en-IE" sz="2800" dirty="0" smtClean="0"/>
              <a:t>Per </a:t>
            </a:r>
            <a:r>
              <a:rPr lang="en-IE" sz="2800" dirty="0" err="1" smtClean="0"/>
              <a:t>questa</a:t>
            </a:r>
            <a:r>
              <a:rPr lang="en-IE" sz="2800" dirty="0" smtClean="0"/>
              <a:t> </a:t>
            </a:r>
            <a:r>
              <a:rPr lang="en-IE" sz="2800" dirty="0" err="1" smtClean="0"/>
              <a:t>ragione</a:t>
            </a:r>
            <a:r>
              <a:rPr lang="en-IE" sz="2800" dirty="0" smtClean="0"/>
              <a:t>, la </a:t>
            </a:r>
            <a:r>
              <a:rPr lang="en-IE" sz="2800" dirty="0" err="1" smtClean="0"/>
              <a:t>Commissione</a:t>
            </a:r>
            <a:r>
              <a:rPr lang="en-IE" sz="2800" dirty="0" smtClean="0"/>
              <a:t> </a:t>
            </a:r>
            <a:r>
              <a:rPr lang="en-IE" sz="2800" dirty="0" err="1" smtClean="0"/>
              <a:t>lavora</a:t>
            </a:r>
            <a:r>
              <a:rPr lang="en-IE" sz="2800" dirty="0" smtClean="0"/>
              <a:t> per </a:t>
            </a:r>
            <a:r>
              <a:rPr lang="en-IE" sz="2800" dirty="0" err="1" smtClean="0"/>
              <a:t>migliorare</a:t>
            </a:r>
            <a:r>
              <a:rPr lang="en-IE" sz="2800" dirty="0" smtClean="0"/>
              <a:t> </a:t>
            </a:r>
            <a:r>
              <a:rPr lang="en-IE" sz="2800" dirty="0" err="1" smtClean="0"/>
              <a:t>l’ambiente</a:t>
            </a:r>
            <a:r>
              <a:rPr lang="en-IE" sz="2800" dirty="0" smtClean="0"/>
              <a:t> </a:t>
            </a:r>
            <a:r>
              <a:rPr lang="en-IE" sz="2800" dirty="0" err="1" smtClean="0"/>
              <a:t>dei</a:t>
            </a:r>
            <a:r>
              <a:rPr lang="en-IE" sz="2800" dirty="0" smtClean="0"/>
              <a:t> finanziamenti in </a:t>
            </a:r>
            <a:r>
              <a:rPr lang="en-IE" sz="2800" dirty="0" err="1" smtClean="0"/>
              <a:t>Europa</a:t>
            </a:r>
            <a:r>
              <a:rPr lang="en-IE" sz="2800" dirty="0" smtClean="0"/>
              <a:t>. </a:t>
            </a:r>
          </a:p>
          <a:p>
            <a:pPr marL="0" indent="0" algn="just">
              <a:buNone/>
            </a:pPr>
            <a:endParaRPr lang="en-IE" sz="2800" dirty="0" smtClean="0"/>
          </a:p>
          <a:p>
            <a:pPr marL="0" indent="0" algn="just">
              <a:buNone/>
            </a:pPr>
            <a:r>
              <a:rPr lang="en-IE" sz="2800" dirty="0" err="1" smtClean="0"/>
              <a:t>L’Accesso</a:t>
            </a:r>
            <a:r>
              <a:rPr lang="en-IE" sz="2800" dirty="0" smtClean="0"/>
              <a:t> al </a:t>
            </a:r>
            <a:r>
              <a:rPr lang="en-IE" sz="2800" dirty="0" err="1" smtClean="0"/>
              <a:t>portale</a:t>
            </a:r>
            <a:r>
              <a:rPr lang="en-IE" sz="2800" dirty="0" smtClean="0"/>
              <a:t> </a:t>
            </a:r>
            <a:r>
              <a:rPr lang="en-IE" sz="2800" dirty="0" err="1" smtClean="0"/>
              <a:t>dei</a:t>
            </a:r>
            <a:r>
              <a:rPr lang="en-IE" sz="2800" dirty="0" smtClean="0"/>
              <a:t> finanziamenti è </a:t>
            </a:r>
            <a:r>
              <a:rPr lang="en-IE" sz="2800" dirty="0" err="1" smtClean="0"/>
              <a:t>uno</a:t>
            </a:r>
            <a:r>
              <a:rPr lang="en-IE" sz="2800" dirty="0" smtClean="0"/>
              <a:t> </a:t>
            </a:r>
            <a:r>
              <a:rPr lang="en-IE" sz="2800" dirty="0" err="1" smtClean="0"/>
              <a:t>strumento</a:t>
            </a:r>
            <a:r>
              <a:rPr lang="en-IE" sz="2800" dirty="0" smtClean="0"/>
              <a:t> </a:t>
            </a:r>
            <a:r>
              <a:rPr lang="en-IE" sz="2800" dirty="0" err="1" smtClean="0"/>
              <a:t>pratico</a:t>
            </a:r>
            <a:r>
              <a:rPr lang="en-IE" sz="2800" dirty="0" smtClean="0"/>
              <a:t> per </a:t>
            </a:r>
            <a:r>
              <a:rPr lang="en-IE" sz="2800" dirty="0" err="1" smtClean="0"/>
              <a:t>aiutare</a:t>
            </a:r>
            <a:r>
              <a:rPr lang="en-IE" sz="2800" dirty="0" smtClean="0"/>
              <a:t> le PMI a fare </a:t>
            </a:r>
            <a:r>
              <a:rPr lang="en-IE" sz="2800" dirty="0" err="1" smtClean="0"/>
              <a:t>domanda</a:t>
            </a:r>
            <a:r>
              <a:rPr lang="en-IE" sz="2800" dirty="0" smtClean="0"/>
              <a:t> per </a:t>
            </a:r>
            <a:r>
              <a:rPr lang="en-IE" sz="2800" dirty="0" err="1" smtClean="0"/>
              <a:t>prestiti</a:t>
            </a:r>
            <a:r>
              <a:rPr lang="en-IE" sz="2800" dirty="0" smtClean="0"/>
              <a:t> e </a:t>
            </a:r>
            <a:r>
              <a:rPr lang="en-IE" sz="2800" dirty="0" err="1" smtClean="0"/>
              <a:t>capitali</a:t>
            </a:r>
            <a:r>
              <a:rPr lang="en-IE" sz="2800" dirty="0" smtClean="0"/>
              <a:t> di </a:t>
            </a:r>
            <a:r>
              <a:rPr lang="en-IE" sz="2800" dirty="0" err="1" smtClean="0"/>
              <a:t>rischio</a:t>
            </a:r>
            <a:r>
              <a:rPr lang="en-IE" sz="2800" dirty="0" smtClean="0"/>
              <a:t>. </a:t>
            </a:r>
            <a:endParaRPr lang="en-IE" altLang="es-ES" sz="2400" b="1" dirty="0" smtClean="0">
              <a:latin typeface="+mj-lt"/>
            </a:endParaRPr>
          </a:p>
        </p:txBody>
      </p:sp>
      <p:sp>
        <p:nvSpPr>
          <p:cNvPr id="7" name="Content Placeholder 2"/>
          <p:cNvSpPr txBox="1">
            <a:spLocks/>
          </p:cNvSpPr>
          <p:nvPr/>
        </p:nvSpPr>
        <p:spPr bwMode="auto">
          <a:xfrm>
            <a:off x="500914" y="1126567"/>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B. </a:t>
            </a:r>
            <a:r>
              <a:rPr lang="en-IE" altLang="es-ES" sz="3200" b="1" u="sng" dirty="0" err="1" smtClean="0">
                <a:solidFill>
                  <a:srgbClr val="990000"/>
                </a:solidFill>
                <a:latin typeface="+mj-lt"/>
              </a:rPr>
              <a:t>Accesso</a:t>
            </a:r>
            <a:r>
              <a:rPr lang="en-IE" altLang="es-ES" sz="3200" b="1" u="sng" dirty="0" smtClean="0">
                <a:solidFill>
                  <a:srgbClr val="990000"/>
                </a:solidFill>
                <a:latin typeface="+mj-lt"/>
              </a:rPr>
              <a:t> al </a:t>
            </a:r>
            <a:r>
              <a:rPr lang="en-IE" altLang="es-ES" sz="3200" b="1" u="sng" dirty="0" err="1" smtClean="0">
                <a:solidFill>
                  <a:srgbClr val="990000"/>
                </a:solidFill>
                <a:latin typeface="+mj-lt"/>
              </a:rPr>
              <a:t>Portale</a:t>
            </a:r>
            <a:r>
              <a:rPr lang="en-IE" altLang="es-ES" sz="3200" b="1" u="sng" dirty="0" smtClean="0">
                <a:solidFill>
                  <a:srgbClr val="990000"/>
                </a:solidFill>
                <a:latin typeface="+mj-lt"/>
              </a:rPr>
              <a:t> </a:t>
            </a:r>
            <a:r>
              <a:rPr lang="en-IE" altLang="es-ES" sz="3200" b="1" u="sng" dirty="0" err="1" smtClean="0">
                <a:solidFill>
                  <a:srgbClr val="990000"/>
                </a:solidFill>
                <a:latin typeface="+mj-lt"/>
              </a:rPr>
              <a:t>dei</a:t>
            </a:r>
            <a:r>
              <a:rPr lang="en-IE" altLang="es-ES" sz="3200" b="1" u="sng" dirty="0" smtClean="0">
                <a:solidFill>
                  <a:srgbClr val="990000"/>
                </a:solidFill>
                <a:latin typeface="+mj-lt"/>
              </a:rPr>
              <a:t> finanziamenti (1/4)</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237517233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US" altLang="es-ES" sz="2800" dirty="0" smtClean="0"/>
              <a:t>Le PMI </a:t>
            </a:r>
            <a:r>
              <a:rPr lang="en-US" altLang="es-ES" sz="2800" dirty="0" err="1" smtClean="0"/>
              <a:t>possono</a:t>
            </a:r>
            <a:r>
              <a:rPr lang="en-US" altLang="es-ES" sz="2800" dirty="0" smtClean="0"/>
              <a:t> </a:t>
            </a:r>
            <a:r>
              <a:rPr lang="en-US" altLang="es-ES" sz="2800" dirty="0" err="1" smtClean="0"/>
              <a:t>supportare</a:t>
            </a:r>
            <a:r>
              <a:rPr lang="en-US" altLang="es-ES" sz="2800" dirty="0" smtClean="0"/>
              <a:t> la </a:t>
            </a:r>
            <a:r>
              <a:rPr lang="en-US" altLang="es-ES" sz="2800" dirty="0" err="1" smtClean="0"/>
              <a:t>loro</a:t>
            </a:r>
            <a:r>
              <a:rPr lang="en-US" altLang="es-ES" sz="2800" dirty="0" smtClean="0"/>
              <a:t> </a:t>
            </a:r>
            <a:r>
              <a:rPr lang="en-US" altLang="es-ES" sz="2800" dirty="0" err="1" smtClean="0"/>
              <a:t>crescita</a:t>
            </a:r>
            <a:r>
              <a:rPr lang="en-US" altLang="es-ES" sz="2800" dirty="0" smtClean="0"/>
              <a:t> e </a:t>
            </a:r>
            <a:r>
              <a:rPr lang="en-US" altLang="es-ES" sz="2800" dirty="0" err="1" smtClean="0"/>
              <a:t>innovazione</a:t>
            </a:r>
            <a:r>
              <a:rPr lang="en-US" altLang="es-ES" sz="2800" dirty="0" smtClean="0"/>
              <a:t> </a:t>
            </a:r>
            <a:r>
              <a:rPr lang="en-US" altLang="es-ES" sz="2800" dirty="0" err="1" smtClean="0"/>
              <a:t>attraverso</a:t>
            </a:r>
            <a:r>
              <a:rPr lang="en-US" altLang="es-ES" sz="2800" dirty="0" smtClean="0"/>
              <a:t>:</a:t>
            </a:r>
          </a:p>
          <a:p>
            <a:pPr marL="0" indent="0" algn="just">
              <a:buNone/>
            </a:pPr>
            <a:endParaRPr lang="en-US" altLang="es-ES" sz="2800" dirty="0" smtClean="0"/>
          </a:p>
          <a:p>
            <a:pPr algn="just"/>
            <a:r>
              <a:rPr lang="en-US" altLang="es-ES" sz="2800" dirty="0" err="1" smtClean="0"/>
              <a:t>Prestiti</a:t>
            </a:r>
            <a:r>
              <a:rPr lang="en-US" altLang="es-ES" sz="2800" dirty="0" smtClean="0"/>
              <a:t> aziendali</a:t>
            </a:r>
          </a:p>
          <a:p>
            <a:pPr algn="just"/>
            <a:r>
              <a:rPr lang="en-US" altLang="es-ES" sz="2800" dirty="0" err="1" smtClean="0"/>
              <a:t>Microfinanza</a:t>
            </a:r>
            <a:endParaRPr lang="en-US" altLang="es-ES" sz="2800" dirty="0" smtClean="0"/>
          </a:p>
          <a:p>
            <a:pPr algn="just"/>
            <a:r>
              <a:rPr lang="en-US" altLang="es-ES" sz="2800" dirty="0" err="1" smtClean="0"/>
              <a:t>Garanzie</a:t>
            </a:r>
            <a:endParaRPr lang="en-US" altLang="es-ES" sz="2800" dirty="0" smtClean="0"/>
          </a:p>
          <a:p>
            <a:pPr algn="just"/>
            <a:r>
              <a:rPr lang="en-US" altLang="es-ES" sz="2800" dirty="0" err="1" smtClean="0"/>
              <a:t>Capitali</a:t>
            </a:r>
            <a:r>
              <a:rPr lang="en-US" altLang="es-ES" sz="2800" dirty="0" smtClean="0"/>
              <a:t> di </a:t>
            </a:r>
            <a:r>
              <a:rPr lang="en-US" altLang="es-ES" sz="2800" dirty="0" err="1" smtClean="0"/>
              <a:t>rischio</a:t>
            </a:r>
            <a:endParaRPr lang="en-US" altLang="es-ES" sz="2800" dirty="0" smtClean="0"/>
          </a:p>
          <a:p>
            <a:pPr algn="just"/>
            <a:endParaRPr lang="en-US" altLang="es-ES" sz="2800" b="1" dirty="0">
              <a:latin typeface="+mj-lt"/>
            </a:endParaRPr>
          </a:p>
          <a:p>
            <a:pPr marL="0" indent="0" algn="just">
              <a:buNone/>
            </a:pPr>
            <a:r>
              <a:rPr lang="en-US" altLang="es-ES" sz="2800" dirty="0" smtClean="0">
                <a:latin typeface="+mj-lt"/>
              </a:rPr>
              <a:t>Grazie a </a:t>
            </a:r>
            <a:r>
              <a:rPr lang="en-US" altLang="es-ES" sz="2800" dirty="0" err="1" smtClean="0">
                <a:latin typeface="+mj-lt"/>
              </a:rPr>
              <a:t>questo</a:t>
            </a:r>
            <a:r>
              <a:rPr lang="en-US" altLang="es-ES" sz="2800" dirty="0" smtClean="0">
                <a:latin typeface="+mj-lt"/>
              </a:rPr>
              <a:t> </a:t>
            </a:r>
            <a:r>
              <a:rPr lang="en-US" altLang="es-ES" sz="2800" dirty="0" err="1" smtClean="0">
                <a:latin typeface="+mj-lt"/>
              </a:rPr>
              <a:t>portale</a:t>
            </a:r>
            <a:r>
              <a:rPr lang="en-US" altLang="es-ES" sz="2800" dirty="0" smtClean="0">
                <a:latin typeface="+mj-lt"/>
              </a:rPr>
              <a:t> è </a:t>
            </a:r>
            <a:r>
              <a:rPr lang="en-US" altLang="es-ES" sz="2800" dirty="0" err="1" smtClean="0">
                <a:latin typeface="+mj-lt"/>
              </a:rPr>
              <a:t>possibile</a:t>
            </a:r>
            <a:r>
              <a:rPr lang="en-US" altLang="es-ES" sz="2800" dirty="0" smtClean="0">
                <a:latin typeface="+mj-lt"/>
              </a:rPr>
              <a:t> </a:t>
            </a:r>
            <a:r>
              <a:rPr lang="en-US" altLang="es-ES" sz="2800" dirty="0" err="1" smtClean="0">
                <a:latin typeface="+mj-lt"/>
              </a:rPr>
              <a:t>trovare</a:t>
            </a:r>
            <a:r>
              <a:rPr lang="en-US" altLang="es-ES" sz="2800" dirty="0" smtClean="0">
                <a:latin typeface="+mj-lt"/>
              </a:rPr>
              <a:t> </a:t>
            </a:r>
            <a:r>
              <a:rPr lang="en-US" altLang="es-ES" sz="2800" dirty="0" err="1" smtClean="0">
                <a:latin typeface="+mj-lt"/>
              </a:rPr>
              <a:t>opportunità</a:t>
            </a:r>
            <a:r>
              <a:rPr lang="en-US" altLang="es-ES" sz="2800" dirty="0" smtClean="0">
                <a:latin typeface="+mj-lt"/>
              </a:rPr>
              <a:t> di </a:t>
            </a:r>
            <a:r>
              <a:rPr lang="en-US" altLang="es-ES" sz="2800" dirty="0" err="1" smtClean="0">
                <a:latin typeface="+mj-lt"/>
              </a:rPr>
              <a:t>finanziamento</a:t>
            </a:r>
            <a:r>
              <a:rPr lang="en-US" altLang="es-ES" sz="2800" dirty="0" smtClean="0">
                <a:latin typeface="+mj-lt"/>
              </a:rPr>
              <a:t> in </a:t>
            </a:r>
            <a:r>
              <a:rPr lang="en-US" altLang="es-ES" sz="2800" dirty="0" err="1" smtClean="0">
                <a:latin typeface="+mj-lt"/>
              </a:rPr>
              <a:t>ogni</a:t>
            </a:r>
            <a:r>
              <a:rPr lang="en-US" altLang="es-ES" sz="2800" dirty="0" smtClean="0">
                <a:latin typeface="+mj-lt"/>
              </a:rPr>
              <a:t> </a:t>
            </a:r>
            <a:r>
              <a:rPr lang="en-US" altLang="es-ES" sz="2800" dirty="0" err="1" smtClean="0">
                <a:latin typeface="+mj-lt"/>
              </a:rPr>
              <a:t>paese</a:t>
            </a:r>
            <a:r>
              <a:rPr lang="en-US" altLang="es-ES" sz="2800" dirty="0" smtClean="0">
                <a:latin typeface="+mj-lt"/>
              </a:rPr>
              <a:t> </a:t>
            </a:r>
            <a:r>
              <a:rPr lang="en-US" altLang="es-ES" sz="2800" dirty="0" err="1" smtClean="0">
                <a:latin typeface="+mj-lt"/>
              </a:rPr>
              <a:t>europeo</a:t>
            </a:r>
            <a:r>
              <a:rPr lang="en-US" altLang="es-ES" sz="2800" dirty="0" smtClean="0">
                <a:latin typeface="+mj-lt"/>
              </a:rPr>
              <a:t>. </a:t>
            </a:r>
            <a:endParaRPr lang="en-IE" altLang="es-ES" sz="2400" dirty="0" smtClean="0">
              <a:latin typeface="+mj-lt"/>
            </a:endParaRPr>
          </a:p>
        </p:txBody>
      </p:sp>
      <p:sp>
        <p:nvSpPr>
          <p:cNvPr id="7" name="Content Placeholder 2"/>
          <p:cNvSpPr txBox="1">
            <a:spLocks/>
          </p:cNvSpPr>
          <p:nvPr/>
        </p:nvSpPr>
        <p:spPr bwMode="auto">
          <a:xfrm>
            <a:off x="508373" y="1132962"/>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B. </a:t>
            </a:r>
            <a:r>
              <a:rPr lang="en-IE" altLang="es-ES" sz="3200" b="1" u="sng" dirty="0" err="1" smtClean="0">
                <a:solidFill>
                  <a:srgbClr val="990000"/>
                </a:solidFill>
                <a:latin typeface="+mj-lt"/>
              </a:rPr>
              <a:t>Accesso</a:t>
            </a:r>
            <a:r>
              <a:rPr lang="en-IE" altLang="es-ES" sz="3200" b="1" u="sng" dirty="0" smtClean="0">
                <a:solidFill>
                  <a:srgbClr val="990000"/>
                </a:solidFill>
                <a:latin typeface="+mj-lt"/>
              </a:rPr>
              <a:t> al </a:t>
            </a:r>
            <a:r>
              <a:rPr lang="en-IE" altLang="es-ES" sz="3200" b="1" u="sng" dirty="0" err="1" smtClean="0">
                <a:solidFill>
                  <a:srgbClr val="990000"/>
                </a:solidFill>
                <a:latin typeface="+mj-lt"/>
              </a:rPr>
              <a:t>Portale</a:t>
            </a:r>
            <a:r>
              <a:rPr lang="en-IE" altLang="es-ES" sz="3200" b="1" u="sng" dirty="0" smtClean="0">
                <a:solidFill>
                  <a:srgbClr val="990000"/>
                </a:solidFill>
                <a:latin typeface="+mj-lt"/>
              </a:rPr>
              <a:t> </a:t>
            </a:r>
            <a:r>
              <a:rPr lang="en-IE" altLang="es-ES" sz="3200" b="1" u="sng" dirty="0" err="1" smtClean="0">
                <a:solidFill>
                  <a:srgbClr val="990000"/>
                </a:solidFill>
                <a:latin typeface="+mj-lt"/>
              </a:rPr>
              <a:t>dei</a:t>
            </a:r>
            <a:r>
              <a:rPr lang="en-IE" altLang="es-ES" sz="3200" b="1" u="sng" dirty="0" smtClean="0">
                <a:solidFill>
                  <a:srgbClr val="990000"/>
                </a:solidFill>
                <a:latin typeface="+mj-lt"/>
              </a:rPr>
              <a:t> finanziamenti (2/4)</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6473763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US" altLang="es-ES" sz="2800" dirty="0" err="1" smtClean="0"/>
              <a:t>L’accesso</a:t>
            </a:r>
            <a:r>
              <a:rPr lang="en-US" altLang="es-ES" sz="2800" dirty="0" smtClean="0"/>
              <a:t> al </a:t>
            </a:r>
            <a:r>
              <a:rPr lang="en-US" altLang="es-ES" sz="2800" dirty="0" err="1" smtClean="0"/>
              <a:t>Portale</a:t>
            </a:r>
            <a:r>
              <a:rPr lang="en-US" altLang="es-ES" sz="2800" dirty="0" smtClean="0"/>
              <a:t> </a:t>
            </a:r>
            <a:r>
              <a:rPr lang="en-US" altLang="es-ES" sz="2800" dirty="0" err="1" smtClean="0"/>
              <a:t>dei</a:t>
            </a:r>
            <a:r>
              <a:rPr lang="en-US" altLang="es-ES" sz="2800" dirty="0" smtClean="0"/>
              <a:t> Finanziamenti </a:t>
            </a:r>
            <a:r>
              <a:rPr lang="en-US" altLang="es-ES" sz="2800" dirty="0" err="1" smtClean="0"/>
              <a:t>mette</a:t>
            </a:r>
            <a:r>
              <a:rPr lang="en-US" altLang="es-ES" sz="2800" dirty="0" smtClean="0"/>
              <a:t> a </a:t>
            </a:r>
            <a:r>
              <a:rPr lang="en-US" altLang="es-ES" sz="2800" dirty="0" err="1" smtClean="0"/>
              <a:t>disposizione</a:t>
            </a:r>
            <a:r>
              <a:rPr lang="en-US" altLang="es-ES" sz="2800" dirty="0" smtClean="0"/>
              <a:t> </a:t>
            </a:r>
            <a:r>
              <a:rPr lang="en-US" altLang="es-ES" sz="2800" dirty="0" err="1" smtClean="0"/>
              <a:t>delle</a:t>
            </a:r>
            <a:r>
              <a:rPr lang="en-US" altLang="es-ES" sz="2800" dirty="0" smtClean="0"/>
              <a:t> PMI in </a:t>
            </a:r>
            <a:r>
              <a:rPr lang="en-US" altLang="es-ES" sz="2800" dirty="0" err="1" smtClean="0"/>
              <a:t>Europa</a:t>
            </a:r>
            <a:r>
              <a:rPr lang="en-US" altLang="es-ES" sz="2800" dirty="0" smtClean="0"/>
              <a:t>:</a:t>
            </a:r>
          </a:p>
          <a:p>
            <a:pPr marL="0" indent="0" algn="just">
              <a:buNone/>
            </a:pPr>
            <a:endParaRPr lang="en-US" altLang="es-ES" sz="2800" dirty="0"/>
          </a:p>
          <a:p>
            <a:pPr algn="just"/>
            <a:r>
              <a:rPr lang="en-US" altLang="es-ES" sz="2800" dirty="0" err="1" smtClean="0"/>
              <a:t>Una</a:t>
            </a:r>
            <a:r>
              <a:rPr lang="en-US" altLang="es-ES" sz="2800" dirty="0" smtClean="0"/>
              <a:t> </a:t>
            </a:r>
            <a:r>
              <a:rPr lang="en-US" altLang="es-ES" sz="2800" dirty="0" err="1" smtClean="0"/>
              <a:t>lista</a:t>
            </a:r>
            <a:r>
              <a:rPr lang="en-US" altLang="es-ES" sz="2800" dirty="0" smtClean="0"/>
              <a:t> di </a:t>
            </a:r>
            <a:r>
              <a:rPr lang="en-US" altLang="es-ES" sz="2800" dirty="0" err="1" smtClean="0"/>
              <a:t>intermediari</a:t>
            </a:r>
            <a:r>
              <a:rPr lang="en-US" altLang="es-ES" sz="2800" dirty="0" smtClean="0"/>
              <a:t> </a:t>
            </a:r>
            <a:r>
              <a:rPr lang="en-US" altLang="es-ES" sz="2800" dirty="0" err="1" smtClean="0"/>
              <a:t>finanziari</a:t>
            </a:r>
            <a:endParaRPr lang="en-US" altLang="es-ES" sz="2800" dirty="0" smtClean="0"/>
          </a:p>
          <a:p>
            <a:pPr algn="just"/>
            <a:r>
              <a:rPr lang="en-US" altLang="es-ES" sz="2800" dirty="0" err="1" smtClean="0"/>
              <a:t>Informazioni</a:t>
            </a:r>
            <a:r>
              <a:rPr lang="en-US" altLang="es-ES" sz="2800" dirty="0" smtClean="0"/>
              <a:t> </a:t>
            </a:r>
            <a:r>
              <a:rPr lang="en-US" altLang="es-ES" sz="2800" dirty="0" err="1" smtClean="0"/>
              <a:t>dettagliate</a:t>
            </a:r>
            <a:r>
              <a:rPr lang="en-US" altLang="es-ES" sz="2800" dirty="0" smtClean="0"/>
              <a:t> e </a:t>
            </a:r>
            <a:r>
              <a:rPr lang="en-US" altLang="es-ES" sz="2800" dirty="0" err="1" smtClean="0"/>
              <a:t>contatti</a:t>
            </a:r>
            <a:r>
              <a:rPr lang="en-US" altLang="es-ES" sz="2800" dirty="0" smtClean="0"/>
              <a:t> </a:t>
            </a:r>
            <a:r>
              <a:rPr lang="en-US" altLang="es-ES" sz="2800" dirty="0" err="1" smtClean="0"/>
              <a:t>diretti</a:t>
            </a:r>
            <a:r>
              <a:rPr lang="en-US" altLang="es-ES" sz="2800" dirty="0" smtClean="0"/>
              <a:t> </a:t>
            </a:r>
            <a:r>
              <a:rPr lang="en-US" altLang="es-ES" sz="2800" dirty="0" err="1" smtClean="0"/>
              <a:t>degli</a:t>
            </a:r>
            <a:r>
              <a:rPr lang="en-US" altLang="es-ES" sz="2800" dirty="0" smtClean="0"/>
              <a:t> </a:t>
            </a:r>
            <a:r>
              <a:rPr lang="en-US" altLang="es-ES" sz="2800" dirty="0" err="1" smtClean="0"/>
              <a:t>intermediari</a:t>
            </a:r>
            <a:r>
              <a:rPr lang="en-US" altLang="es-ES" sz="2800" dirty="0" smtClean="0"/>
              <a:t> </a:t>
            </a:r>
            <a:r>
              <a:rPr lang="en-US" altLang="es-ES" sz="2800" dirty="0" err="1" smtClean="0"/>
              <a:t>finanziari</a:t>
            </a:r>
            <a:endParaRPr lang="en-US" altLang="es-ES" sz="2800" dirty="0" smtClean="0"/>
          </a:p>
          <a:p>
            <a:pPr algn="just"/>
            <a:r>
              <a:rPr lang="en-US" altLang="es-ES" sz="2800" dirty="0" smtClean="0"/>
              <a:t>La </a:t>
            </a:r>
            <a:r>
              <a:rPr lang="en-US" altLang="es-ES" sz="2800" dirty="0" err="1" smtClean="0"/>
              <a:t>possibilità</a:t>
            </a:r>
            <a:r>
              <a:rPr lang="en-US" altLang="es-ES" sz="2800" dirty="0" smtClean="0"/>
              <a:t> di </a:t>
            </a:r>
            <a:r>
              <a:rPr lang="en-US" altLang="es-ES" sz="2800" dirty="0" err="1" smtClean="0"/>
              <a:t>trovare</a:t>
            </a:r>
            <a:r>
              <a:rPr lang="en-US" altLang="es-ES" sz="2800" dirty="0" smtClean="0"/>
              <a:t> </a:t>
            </a:r>
            <a:r>
              <a:rPr lang="en-US" altLang="es-ES" sz="2800" dirty="0" err="1" smtClean="0"/>
              <a:t>l’opportunità</a:t>
            </a:r>
            <a:r>
              <a:rPr lang="en-US" altLang="es-ES" sz="2800" dirty="0" smtClean="0"/>
              <a:t> di </a:t>
            </a:r>
            <a:r>
              <a:rPr lang="en-US" altLang="es-ES" sz="2800" dirty="0" err="1" smtClean="0"/>
              <a:t>finanziamento</a:t>
            </a:r>
            <a:r>
              <a:rPr lang="en-US" altLang="es-ES" sz="2800" dirty="0" smtClean="0"/>
              <a:t> </a:t>
            </a:r>
            <a:r>
              <a:rPr lang="en-US" altLang="es-ES" sz="2800" dirty="0" err="1" smtClean="0"/>
              <a:t>più</a:t>
            </a:r>
            <a:r>
              <a:rPr lang="en-US" altLang="es-ES" sz="2800" dirty="0" smtClean="0"/>
              <a:t> </a:t>
            </a:r>
            <a:r>
              <a:rPr lang="en-US" altLang="es-ES" sz="2800" dirty="0" err="1" smtClean="0"/>
              <a:t>adatta</a:t>
            </a:r>
            <a:r>
              <a:rPr lang="en-US" altLang="es-ES" sz="2800" dirty="0" smtClean="0"/>
              <a:t> a </a:t>
            </a:r>
            <a:r>
              <a:rPr lang="en-US" altLang="es-ES" sz="2800" dirty="0" err="1" smtClean="0"/>
              <a:t>seconda</a:t>
            </a:r>
            <a:r>
              <a:rPr lang="en-US" altLang="es-ES" sz="2800" dirty="0" smtClean="0"/>
              <a:t> </a:t>
            </a:r>
            <a:r>
              <a:rPr lang="en-US" altLang="es-ES" sz="2800" dirty="0" err="1" smtClean="0"/>
              <a:t>delle</a:t>
            </a:r>
            <a:r>
              <a:rPr lang="en-US" altLang="es-ES" sz="2800" dirty="0" smtClean="0"/>
              <a:t> </a:t>
            </a:r>
            <a:r>
              <a:rPr lang="en-US" altLang="es-ES" sz="2800" dirty="0" err="1" smtClean="0"/>
              <a:t>circostanze</a:t>
            </a:r>
            <a:endParaRPr lang="en-US" altLang="es-ES" sz="2800" dirty="0">
              <a:latin typeface="+mj-lt"/>
            </a:endParaRPr>
          </a:p>
          <a:p>
            <a:pPr marL="0" indent="0" algn="just">
              <a:buNone/>
            </a:pPr>
            <a:endParaRPr lang="en-IE" altLang="es-ES" sz="2400" dirty="0" smtClean="0">
              <a:latin typeface="+mj-lt"/>
            </a:endParaRPr>
          </a:p>
        </p:txBody>
      </p:sp>
      <p:sp>
        <p:nvSpPr>
          <p:cNvPr id="7" name="Content Placeholder 2"/>
          <p:cNvSpPr txBox="1">
            <a:spLocks/>
          </p:cNvSpPr>
          <p:nvPr/>
        </p:nvSpPr>
        <p:spPr bwMode="auto">
          <a:xfrm>
            <a:off x="509441" y="1128698"/>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B. </a:t>
            </a:r>
            <a:r>
              <a:rPr lang="en-IE" altLang="es-ES" sz="3200" b="1" u="sng" dirty="0" err="1" smtClean="0">
                <a:solidFill>
                  <a:srgbClr val="990000"/>
                </a:solidFill>
                <a:latin typeface="+mj-lt"/>
              </a:rPr>
              <a:t>Accesso</a:t>
            </a:r>
            <a:r>
              <a:rPr lang="en-IE" altLang="es-ES" sz="3200" b="1" u="sng" dirty="0" smtClean="0">
                <a:solidFill>
                  <a:srgbClr val="990000"/>
                </a:solidFill>
                <a:latin typeface="+mj-lt"/>
              </a:rPr>
              <a:t> al </a:t>
            </a:r>
            <a:r>
              <a:rPr lang="en-IE" altLang="es-ES" sz="3200" b="1" u="sng" dirty="0" err="1" smtClean="0">
                <a:solidFill>
                  <a:srgbClr val="990000"/>
                </a:solidFill>
                <a:latin typeface="+mj-lt"/>
              </a:rPr>
              <a:t>Portale</a:t>
            </a:r>
            <a:r>
              <a:rPr lang="en-IE" altLang="es-ES" sz="3200" b="1" u="sng" dirty="0" smtClean="0">
                <a:solidFill>
                  <a:srgbClr val="990000"/>
                </a:solidFill>
                <a:latin typeface="+mj-lt"/>
              </a:rPr>
              <a:t> </a:t>
            </a:r>
            <a:r>
              <a:rPr lang="en-IE" altLang="es-ES" sz="3200" b="1" u="sng" dirty="0" err="1" smtClean="0">
                <a:solidFill>
                  <a:srgbClr val="990000"/>
                </a:solidFill>
                <a:latin typeface="+mj-lt"/>
              </a:rPr>
              <a:t>dei</a:t>
            </a:r>
            <a:r>
              <a:rPr lang="en-IE" altLang="es-ES" sz="3200" b="1" u="sng" dirty="0" smtClean="0">
                <a:solidFill>
                  <a:srgbClr val="990000"/>
                </a:solidFill>
                <a:latin typeface="+mj-lt"/>
              </a:rPr>
              <a:t> Finanziamenti (3/4)</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14910888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US" sz="2800" dirty="0" err="1" smtClean="0"/>
              <a:t>L’Accesso</a:t>
            </a:r>
            <a:r>
              <a:rPr lang="en-US" sz="2800" dirty="0" smtClean="0"/>
              <a:t> al </a:t>
            </a:r>
            <a:r>
              <a:rPr lang="en-US" sz="2800" dirty="0" err="1" smtClean="0"/>
              <a:t>Portale</a:t>
            </a:r>
            <a:r>
              <a:rPr lang="en-US" sz="2800" dirty="0" smtClean="0"/>
              <a:t> </a:t>
            </a:r>
            <a:r>
              <a:rPr lang="en-US" sz="2800" dirty="0" err="1" smtClean="0"/>
              <a:t>dei</a:t>
            </a:r>
            <a:r>
              <a:rPr lang="en-US" sz="2800" dirty="0" smtClean="0"/>
              <a:t> Finanziamenti è </a:t>
            </a:r>
            <a:r>
              <a:rPr lang="en-US" sz="2800" dirty="0" err="1" smtClean="0"/>
              <a:t>semplice</a:t>
            </a:r>
            <a:r>
              <a:rPr lang="en-US" sz="2800" dirty="0" smtClean="0"/>
              <a:t> da </a:t>
            </a:r>
            <a:r>
              <a:rPr lang="en-US" sz="2800" dirty="0" err="1" smtClean="0"/>
              <a:t>utilizzare</a:t>
            </a:r>
            <a:r>
              <a:rPr lang="en-US" sz="2800" dirty="0" smtClean="0"/>
              <a:t> </a:t>
            </a:r>
            <a:r>
              <a:rPr lang="en-US" sz="2800" dirty="0" err="1" smtClean="0"/>
              <a:t>poichè</a:t>
            </a:r>
            <a:r>
              <a:rPr lang="en-US" sz="2800" dirty="0" smtClean="0"/>
              <a:t> è </a:t>
            </a:r>
            <a:r>
              <a:rPr lang="en-US" sz="2800" dirty="0" err="1" smtClean="0"/>
              <a:t>possibile</a:t>
            </a:r>
            <a:r>
              <a:rPr lang="en-US" sz="2800" dirty="0" smtClean="0"/>
              <a:t> </a:t>
            </a:r>
            <a:r>
              <a:rPr lang="en-US" sz="2800" dirty="0" err="1" smtClean="0"/>
              <a:t>filtrare</a:t>
            </a:r>
            <a:r>
              <a:rPr lang="en-US" sz="2800" dirty="0" smtClean="0"/>
              <a:t> le </a:t>
            </a:r>
            <a:r>
              <a:rPr lang="en-US" sz="2800" dirty="0" err="1" smtClean="0"/>
              <a:t>informazioni</a:t>
            </a:r>
            <a:r>
              <a:rPr lang="en-US" sz="2800" dirty="0" smtClean="0"/>
              <a:t> per:</a:t>
            </a:r>
          </a:p>
          <a:p>
            <a:pPr marL="0" indent="0" algn="just">
              <a:buNone/>
            </a:pPr>
            <a:endParaRPr lang="en-US" sz="2800" dirty="0" smtClean="0"/>
          </a:p>
          <a:p>
            <a:pPr algn="just"/>
            <a:r>
              <a:rPr lang="en-US" sz="2800" dirty="0" err="1" smtClean="0"/>
              <a:t>Paese</a:t>
            </a:r>
            <a:r>
              <a:rPr lang="en-US" sz="2800" dirty="0" smtClean="0"/>
              <a:t> e </a:t>
            </a:r>
            <a:r>
              <a:rPr lang="en-US" sz="2800" dirty="0" err="1" smtClean="0"/>
              <a:t>regione</a:t>
            </a:r>
            <a:r>
              <a:rPr lang="en-US" sz="2800" dirty="0" smtClean="0"/>
              <a:t> </a:t>
            </a:r>
            <a:r>
              <a:rPr lang="en-US" sz="2800" dirty="0" err="1" smtClean="0"/>
              <a:t>degli</a:t>
            </a:r>
            <a:r>
              <a:rPr lang="en-US" sz="2800" dirty="0" smtClean="0"/>
              <a:t> </a:t>
            </a:r>
            <a:r>
              <a:rPr lang="en-US" sz="2800" dirty="0" err="1" smtClean="0"/>
              <a:t>intermediari</a:t>
            </a:r>
            <a:r>
              <a:rPr lang="en-US" sz="2800" dirty="0" smtClean="0"/>
              <a:t> </a:t>
            </a:r>
            <a:r>
              <a:rPr lang="en-US" sz="2800" dirty="0" err="1" smtClean="0"/>
              <a:t>finanziari</a:t>
            </a:r>
            <a:endParaRPr lang="en-US" sz="2800" dirty="0"/>
          </a:p>
          <a:p>
            <a:pPr algn="just"/>
            <a:r>
              <a:rPr lang="en-US" sz="2800" dirty="0" err="1" smtClean="0"/>
              <a:t>Dimensione</a:t>
            </a:r>
            <a:r>
              <a:rPr lang="en-US" sz="2800" dirty="0" smtClean="0"/>
              <a:t> </a:t>
            </a:r>
            <a:r>
              <a:rPr lang="en-US" sz="2800" dirty="0" err="1" smtClean="0"/>
              <a:t>dell’Azienda</a:t>
            </a:r>
            <a:endParaRPr lang="en-US" sz="2800" dirty="0" smtClean="0"/>
          </a:p>
          <a:p>
            <a:pPr algn="just"/>
            <a:r>
              <a:rPr lang="en-US" sz="2800" dirty="0" err="1" smtClean="0"/>
              <a:t>Tipologia</a:t>
            </a:r>
            <a:r>
              <a:rPr lang="en-US" sz="2800" dirty="0" smtClean="0"/>
              <a:t> e </a:t>
            </a:r>
            <a:r>
              <a:rPr lang="en-US" sz="2800" dirty="0" err="1" smtClean="0"/>
              <a:t>importo</a:t>
            </a:r>
            <a:r>
              <a:rPr lang="en-US" sz="2800" dirty="0" smtClean="0"/>
              <a:t> del </a:t>
            </a:r>
            <a:r>
              <a:rPr lang="en-US" sz="2800" dirty="0" err="1" smtClean="0"/>
              <a:t>finanziamento</a:t>
            </a:r>
            <a:r>
              <a:rPr lang="en-US" sz="2800" dirty="0" smtClean="0"/>
              <a:t> </a:t>
            </a:r>
            <a:r>
              <a:rPr lang="en-US" sz="2800" dirty="0" err="1" smtClean="0"/>
              <a:t>richiesto</a:t>
            </a:r>
            <a:endParaRPr lang="en-US" sz="2800" dirty="0" smtClean="0"/>
          </a:p>
          <a:p>
            <a:pPr algn="just"/>
            <a:r>
              <a:rPr lang="en-US" sz="2800" dirty="0" smtClean="0"/>
              <a:t>Area di </a:t>
            </a:r>
            <a:r>
              <a:rPr lang="en-US" sz="2800" dirty="0" err="1" smtClean="0"/>
              <a:t>attività</a:t>
            </a:r>
            <a:r>
              <a:rPr lang="en-US" sz="2800" dirty="0" smtClean="0"/>
              <a:t> e di </a:t>
            </a:r>
            <a:r>
              <a:rPr lang="en-US" sz="2800" dirty="0" err="1" smtClean="0"/>
              <a:t>investimento</a:t>
            </a:r>
            <a:r>
              <a:rPr lang="en-US" sz="2800" dirty="0" smtClean="0"/>
              <a:t>. </a:t>
            </a:r>
            <a:endParaRPr lang="en-US" sz="2800" dirty="0"/>
          </a:p>
          <a:p>
            <a:pPr algn="just"/>
            <a:endParaRPr lang="en-US" sz="1600" dirty="0">
              <a:solidFill>
                <a:srgbClr val="002060"/>
              </a:solidFill>
            </a:endParaRPr>
          </a:p>
          <a:p>
            <a:pPr marL="0" indent="0" algn="just">
              <a:buNone/>
            </a:pPr>
            <a:r>
              <a:rPr lang="en-IE" altLang="es-ES" sz="2000" dirty="0">
                <a:latin typeface="+mj-lt"/>
                <a:hlinkClick r:id="rId2"/>
              </a:rPr>
              <a:t>http://</a:t>
            </a:r>
            <a:r>
              <a:rPr lang="en-IE" altLang="es-ES" sz="2000" dirty="0" smtClean="0">
                <a:latin typeface="+mj-lt"/>
                <a:hlinkClick r:id="rId2"/>
              </a:rPr>
              <a:t>europa.eu/youreurope/business/funding-grants/access-to-finance/index_en.htm</a:t>
            </a:r>
            <a:r>
              <a:rPr lang="en-IE" altLang="es-ES" sz="2000" dirty="0" smtClean="0">
                <a:latin typeface="+mj-lt"/>
              </a:rPr>
              <a:t> </a:t>
            </a:r>
          </a:p>
        </p:txBody>
      </p:sp>
      <p:sp>
        <p:nvSpPr>
          <p:cNvPr id="7" name="Content Placeholder 2"/>
          <p:cNvSpPr txBox="1">
            <a:spLocks/>
          </p:cNvSpPr>
          <p:nvPr/>
        </p:nvSpPr>
        <p:spPr bwMode="auto">
          <a:xfrm>
            <a:off x="508378" y="1125503"/>
            <a:ext cx="9525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B. </a:t>
            </a:r>
            <a:r>
              <a:rPr lang="en-IE" altLang="es-ES" sz="3200" b="1" u="sng" dirty="0" err="1" smtClean="0">
                <a:solidFill>
                  <a:srgbClr val="990000"/>
                </a:solidFill>
                <a:latin typeface="+mj-lt"/>
              </a:rPr>
              <a:t>Accesso</a:t>
            </a:r>
            <a:r>
              <a:rPr lang="en-IE" altLang="es-ES" sz="3200" b="1" u="sng" dirty="0" smtClean="0">
                <a:solidFill>
                  <a:srgbClr val="990000"/>
                </a:solidFill>
                <a:latin typeface="+mj-lt"/>
              </a:rPr>
              <a:t> al </a:t>
            </a:r>
            <a:r>
              <a:rPr lang="en-IE" altLang="es-ES" sz="3200" b="1" u="sng" dirty="0" err="1" smtClean="0">
                <a:solidFill>
                  <a:srgbClr val="990000"/>
                </a:solidFill>
                <a:latin typeface="+mj-lt"/>
              </a:rPr>
              <a:t>Portale</a:t>
            </a:r>
            <a:r>
              <a:rPr lang="en-IE" altLang="es-ES" sz="3200" b="1" u="sng" dirty="0" smtClean="0">
                <a:solidFill>
                  <a:srgbClr val="990000"/>
                </a:solidFill>
                <a:latin typeface="+mj-lt"/>
              </a:rPr>
              <a:t> </a:t>
            </a:r>
            <a:r>
              <a:rPr lang="en-IE" altLang="es-ES" sz="3200" b="1" u="sng" dirty="0" err="1" smtClean="0">
                <a:solidFill>
                  <a:srgbClr val="990000"/>
                </a:solidFill>
                <a:latin typeface="+mj-lt"/>
              </a:rPr>
              <a:t>dei</a:t>
            </a:r>
            <a:r>
              <a:rPr lang="en-IE" altLang="es-ES" sz="3200" b="1" u="sng" dirty="0" smtClean="0">
                <a:solidFill>
                  <a:srgbClr val="990000"/>
                </a:solidFill>
                <a:latin typeface="+mj-lt"/>
              </a:rPr>
              <a:t> Finanziamenti (4/4)</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265413749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sym typeface="Wingdings" panose="05000000000000000000" pitchFamily="2" charset="2"/>
              </a:rPr>
              <a:t>Grazie per </a:t>
            </a:r>
            <a:r>
              <a:rPr lang="en-US" altLang="es-ES" sz="4800" b="1" dirty="0" err="1" smtClean="0">
                <a:solidFill>
                  <a:srgbClr val="990000"/>
                </a:solidFill>
                <a:sym typeface="Wingdings" panose="05000000000000000000" pitchFamily="2" charset="2"/>
              </a:rPr>
              <a:t>l’attenzione</a:t>
            </a:r>
            <a:r>
              <a:rPr lang="en-US" altLang="es-ES" sz="4800" b="1" dirty="0" smtClean="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 </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486403206"/>
              </p:ext>
            </p:extLst>
          </p:nvPr>
        </p:nvGraphicFramePr>
        <p:xfrm>
          <a:off x="780288" y="2356207"/>
          <a:ext cx="10338816" cy="3851988"/>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744036">
                <a:tc>
                  <a:txBody>
                    <a:bodyPr/>
                    <a:lstStyle/>
                    <a:p>
                      <a:pPr algn="ctr"/>
                      <a:r>
                        <a:rPr lang="en-IE" sz="2400" b="1" dirty="0" err="1" smtClean="0">
                          <a:solidFill>
                            <a:schemeClr val="tx1"/>
                          </a:solidFill>
                        </a:rPr>
                        <a:t>Quante</a:t>
                      </a:r>
                      <a:r>
                        <a:rPr lang="en-IE" sz="2400" b="1" dirty="0" smtClean="0">
                          <a:solidFill>
                            <a:schemeClr val="tx1"/>
                          </a:solidFill>
                        </a:rPr>
                        <a:t> </a:t>
                      </a:r>
                      <a:r>
                        <a:rPr lang="en-IE" sz="2400" b="1" dirty="0">
                          <a:solidFill>
                            <a:schemeClr val="tx1"/>
                          </a:solidFill>
                        </a:rPr>
                        <a:t>slides?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14 slides </a:t>
                      </a:r>
                      <a:r>
                        <a:rPr lang="en-IE" sz="2400" b="1" dirty="0">
                          <a:solidFill>
                            <a:schemeClr val="tx1"/>
                          </a:solidFill>
                        </a:rPr>
                        <a:t>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err="1" smtClean="0">
                          <a:solidFill>
                            <a:schemeClr val="tx1"/>
                          </a:solidFill>
                        </a:rPr>
                        <a:t>Quanto</a:t>
                      </a:r>
                      <a:r>
                        <a:rPr lang="en-IE" sz="2400" b="1" baseline="0" dirty="0" smtClean="0">
                          <a:solidFill>
                            <a:schemeClr val="tx1"/>
                          </a:solidFill>
                        </a:rPr>
                        <a:t> tempo è </a:t>
                      </a:r>
                      <a:r>
                        <a:rPr lang="en-IE" sz="2400" b="1" baseline="0" dirty="0" err="1" smtClean="0">
                          <a:solidFill>
                            <a:schemeClr val="tx1"/>
                          </a:solidFill>
                        </a:rPr>
                        <a:t>necessario</a:t>
                      </a:r>
                      <a:r>
                        <a:rPr lang="en-IE" sz="2400" b="1" baseline="0" dirty="0" smtClean="0">
                          <a:solidFill>
                            <a:schemeClr val="tx1"/>
                          </a:solidFill>
                        </a:rPr>
                        <a:t> </a:t>
                      </a:r>
                      <a:r>
                        <a:rPr lang="en-IE" sz="2400" b="1" baseline="0" dirty="0" err="1" smtClean="0">
                          <a:solidFill>
                            <a:schemeClr val="tx1"/>
                          </a:solidFill>
                        </a:rPr>
                        <a:t>alla</a:t>
                      </a:r>
                      <a:r>
                        <a:rPr lang="en-IE" sz="2400" b="1" baseline="0" dirty="0" smtClean="0">
                          <a:solidFill>
                            <a:schemeClr val="tx1"/>
                          </a:solidFill>
                        </a:rPr>
                        <a:t> </a:t>
                      </a:r>
                      <a:r>
                        <a:rPr lang="en-IE" sz="2400" b="1" baseline="0" dirty="0" err="1" smtClean="0">
                          <a:solidFill>
                            <a:schemeClr val="tx1"/>
                          </a:solidFill>
                        </a:rPr>
                        <a:t>lettura</a:t>
                      </a:r>
                      <a:r>
                        <a:rPr lang="en-IE" sz="2400" b="1" baseline="0" dirty="0" smtClean="0">
                          <a:solidFill>
                            <a:schemeClr val="tx1"/>
                          </a:solidFill>
                        </a:rPr>
                        <a:t> e </a:t>
                      </a:r>
                      <a:r>
                        <a:rPr lang="en-IE" sz="2400" b="1" baseline="0" dirty="0" err="1" smtClean="0">
                          <a:solidFill>
                            <a:schemeClr val="tx1"/>
                          </a:solidFill>
                        </a:rPr>
                        <a:t>all’ascolto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tx1"/>
                          </a:solidFill>
                          <a:latin typeface="+mn-lt"/>
                          <a:ea typeface="+mn-ea"/>
                          <a:cs typeface="+mn-cs"/>
                        </a:rPr>
                        <a:t>15</a:t>
                      </a:r>
                      <a:r>
                        <a:rPr lang="en-IE" sz="2400" b="1" dirty="0" smtClean="0"/>
                        <a:t> </a:t>
                      </a:r>
                      <a:r>
                        <a:rPr lang="en-IE" sz="2400" b="1" dirty="0" err="1" smtClean="0"/>
                        <a:t>minuti</a:t>
                      </a:r>
                      <a:r>
                        <a:rPr lang="en-IE" sz="2400" b="1" dirty="0" smtClean="0"/>
                        <a:t> (</a:t>
                      </a:r>
                      <a:r>
                        <a:rPr lang="en-IE" sz="2400" b="1" dirty="0" err="1" smtClean="0"/>
                        <a:t>escluso</a:t>
                      </a:r>
                      <a:r>
                        <a:rPr lang="en-IE" sz="2400" b="1" baseline="0" dirty="0" smtClean="0"/>
                        <a:t> </a:t>
                      </a:r>
                      <a:r>
                        <a:rPr lang="en-IE" sz="2400" b="1" baseline="0" dirty="0" err="1" smtClean="0"/>
                        <a:t>l’approfondimento</a:t>
                      </a:r>
                      <a:r>
                        <a:rPr lang="en-IE" sz="2400" b="1" baseline="0" dirty="0" smtClean="0"/>
                        <a:t> </a:t>
                      </a:r>
                      <a:r>
                        <a:rPr lang="en-IE" sz="2400" b="1" baseline="0" dirty="0" err="1" smtClean="0"/>
                        <a:t>dei</a:t>
                      </a:r>
                      <a:r>
                        <a:rPr lang="en-IE" sz="2400" b="1" baseline="0" dirty="0" smtClean="0"/>
                        <a:t> links </a:t>
                      </a:r>
                      <a:r>
                        <a:rPr lang="en-IE" sz="2400" b="1" baseline="0" dirty="0" err="1" smtClean="0"/>
                        <a:t>contenuti</a:t>
                      </a:r>
                      <a:r>
                        <a:rPr lang="en-IE" sz="2400" b="1" baseline="0" dirty="0" smtClean="0"/>
                        <a:t> </a:t>
                      </a:r>
                      <a:r>
                        <a:rPr lang="en-IE" sz="2400" b="1" baseline="0" dirty="0" err="1" smtClean="0"/>
                        <a:t>all’interno</a:t>
                      </a:r>
                      <a:r>
                        <a:rPr lang="en-IE" sz="2400" b="1" baseline="0" dirty="0" smtClean="0"/>
                        <a:t> </a:t>
                      </a:r>
                      <a:r>
                        <a:rPr lang="en-IE" sz="2400" b="1" baseline="0" dirty="0" err="1" smtClean="0"/>
                        <a:t>delle</a:t>
                      </a:r>
                      <a:r>
                        <a:rPr lang="en-IE" sz="2400" b="1" baseline="0" dirty="0" smtClean="0"/>
                        <a:t> slides</a:t>
                      </a:r>
                      <a:r>
                        <a:rPr lang="en-IE" sz="2400" b="1" dirty="0" smtClean="0"/>
                        <a:t>)</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err="1" smtClean="0">
                          <a:solidFill>
                            <a:schemeClr val="tx1"/>
                          </a:solidFill>
                        </a:rPr>
                        <a:t>Qual</a:t>
                      </a:r>
                      <a:r>
                        <a:rPr lang="en-IE" sz="2400" b="1" baseline="0" smtClean="0">
                          <a:solidFill>
                            <a:schemeClr val="tx1"/>
                          </a:solidFill>
                        </a:rPr>
                        <a:t> </a:t>
                      </a:r>
                      <a:r>
                        <a:rPr lang="en-IE" sz="2400" b="1" smtClean="0">
                          <a:solidFill>
                            <a:schemeClr val="tx1"/>
                          </a:solidFill>
                        </a:rPr>
                        <a:t>è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beneficio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Vedi</a:t>
                      </a:r>
                      <a:r>
                        <a:rPr lang="en-IE" sz="2400" b="1" dirty="0" smtClean="0">
                          <a:solidFill>
                            <a:schemeClr val="tx1"/>
                          </a:solidFill>
                        </a:rPr>
                        <a:t> </a:t>
                      </a:r>
                      <a:r>
                        <a:rPr lang="en-IE" sz="2400" b="1" dirty="0" err="1" smtClean="0">
                          <a:solidFill>
                            <a:schemeClr val="tx1"/>
                          </a:solidFill>
                        </a:rPr>
                        <a:t>obiettivi</a:t>
                      </a:r>
                      <a:r>
                        <a:rPr lang="en-IE" sz="2400" b="1" dirty="0" smtClean="0">
                          <a:solidFill>
                            <a:schemeClr val="tx1"/>
                          </a:solidFill>
                        </a:rPr>
                        <a:t> e </a:t>
                      </a:r>
                      <a:r>
                        <a:rPr lang="en-IE" sz="2400" b="1" dirty="0" err="1" smtClean="0">
                          <a:solidFill>
                            <a:schemeClr val="tx1"/>
                          </a:solidFill>
                        </a:rPr>
                        <a:t>risultati</a:t>
                      </a:r>
                      <a:r>
                        <a:rPr lang="en-IE" sz="2400" b="1" dirty="0" smtClean="0">
                          <a:solidFill>
                            <a:schemeClr val="tx1"/>
                          </a:solidFill>
                        </a:rPr>
                        <a:t> di </a:t>
                      </a:r>
                      <a:r>
                        <a:rPr lang="en-IE" sz="2400" b="1" dirty="0" err="1" smtClean="0">
                          <a:solidFill>
                            <a:schemeClr val="tx1"/>
                          </a:solidFill>
                        </a:rPr>
                        <a:t>apprendimento</a:t>
                      </a:r>
                      <a:r>
                        <a:rPr lang="en-IE" sz="2400" b="1" baseline="0" dirty="0" smtClean="0">
                          <a:solidFill>
                            <a:schemeClr val="tx1"/>
                          </a:solidFill>
                        </a:rPr>
                        <a:t> </a:t>
                      </a:r>
                      <a:r>
                        <a:rPr lang="en-IE" sz="2400" b="1" baseline="0" dirty="0" err="1" smtClean="0">
                          <a:solidFill>
                            <a:schemeClr val="tx1"/>
                          </a:solidFill>
                        </a:rPr>
                        <a:t>attesi</a:t>
                      </a:r>
                      <a:r>
                        <a:rPr lang="en-IE" sz="2400" b="1" baseline="0" dirty="0" smtClean="0">
                          <a:solidFill>
                            <a:schemeClr val="tx1"/>
                          </a:solidFill>
                        </a:rPr>
                        <a:t> </a:t>
                      </a:r>
                      <a:r>
                        <a:rPr lang="en-IE" sz="2400" b="1" baseline="0" dirty="0" err="1" smtClean="0">
                          <a:solidFill>
                            <a:schemeClr val="tx1"/>
                          </a:solidFill>
                        </a:rPr>
                        <a:t>nelle</a:t>
                      </a:r>
                      <a:r>
                        <a:rPr lang="en-IE" sz="2400" b="1" baseline="0" dirty="0" smtClean="0">
                          <a:solidFill>
                            <a:schemeClr val="tx1"/>
                          </a:solidFill>
                        </a:rPr>
                        <a:t> slides </a:t>
                      </a:r>
                      <a:r>
                        <a:rPr lang="en-IE" sz="2400" b="1" baseline="0" dirty="0" err="1" smtClean="0">
                          <a:solidFill>
                            <a:schemeClr val="tx1"/>
                          </a:solidFill>
                        </a:rPr>
                        <a:t>seguenti</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r>
              <a:rPr lang="en-IE" sz="3200" b="1" dirty="0" smtClean="0">
                <a:solidFill>
                  <a:srgbClr val="990000"/>
                </a:solidFill>
              </a:rPr>
              <a:t> </a:t>
            </a:r>
            <a:endParaRPr lang="el-GR" sz="3200" dirty="0">
              <a:solidFill>
                <a:srgbClr val="990000"/>
              </a:solidFill>
            </a:endParaRPr>
          </a:p>
        </p:txBody>
      </p:sp>
    </p:spTree>
    <p:custDataLst>
      <p:tags r:id="rId1"/>
    </p:custDataLst>
    <p:extLst>
      <p:ext uri="{BB962C8B-B14F-4D97-AF65-F5344CB8AC3E}">
        <p14:creationId xmlns:p14="http://schemas.microsoft.com/office/powerpoint/2010/main" xmlns="" val="369478155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buNone/>
            </a:pPr>
            <a:endParaRPr lang="en-US" b="1" dirty="0" smtClean="0"/>
          </a:p>
          <a:p>
            <a:pPr marL="0" indent="0" algn="ctr">
              <a:buNone/>
            </a:pPr>
            <a:r>
              <a:rPr lang="en-US" b="1" dirty="0" smtClean="0"/>
              <a:t>Questa </a:t>
            </a:r>
            <a:r>
              <a:rPr lang="en-US" b="1" dirty="0" err="1" smtClean="0"/>
              <a:t>unità</a:t>
            </a:r>
            <a:r>
              <a:rPr lang="en-US" b="1" dirty="0" smtClean="0"/>
              <a:t> ha </a:t>
            </a:r>
            <a:r>
              <a:rPr lang="en-US" b="1" dirty="0" err="1" smtClean="0"/>
              <a:t>l’obiettivo</a:t>
            </a:r>
            <a:r>
              <a:rPr lang="en-US" b="1" dirty="0" smtClean="0"/>
              <a:t> di </a:t>
            </a:r>
            <a:r>
              <a:rPr lang="en-US" b="1" dirty="0" err="1" smtClean="0"/>
              <a:t>accrescere</a:t>
            </a:r>
            <a:r>
              <a:rPr lang="en-US" b="1" dirty="0" smtClean="0"/>
              <a:t> la </a:t>
            </a:r>
            <a:r>
              <a:rPr lang="en-US" b="1" dirty="0" err="1" smtClean="0"/>
              <a:t>comprensione</a:t>
            </a:r>
            <a:r>
              <a:rPr lang="en-US" b="1" dirty="0" smtClean="0"/>
              <a:t> </a:t>
            </a:r>
            <a:r>
              <a:rPr lang="en-US" b="1" dirty="0" err="1" smtClean="0"/>
              <a:t>delle</a:t>
            </a:r>
            <a:r>
              <a:rPr lang="en-US" b="1" dirty="0" smtClean="0"/>
              <a:t> </a:t>
            </a:r>
            <a:r>
              <a:rPr lang="en-US" b="1" dirty="0" err="1" smtClean="0"/>
              <a:t>risorse</a:t>
            </a:r>
            <a:r>
              <a:rPr lang="en-US" b="1" dirty="0" smtClean="0"/>
              <a:t> e </a:t>
            </a:r>
            <a:r>
              <a:rPr lang="en-US" b="1" dirty="0" err="1" smtClean="0"/>
              <a:t>delle</a:t>
            </a:r>
            <a:r>
              <a:rPr lang="en-US" b="1" dirty="0" smtClean="0"/>
              <a:t> </a:t>
            </a:r>
            <a:r>
              <a:rPr lang="en-US" b="1" dirty="0" err="1" smtClean="0"/>
              <a:t>opportunità</a:t>
            </a:r>
            <a:r>
              <a:rPr lang="en-US" b="1" dirty="0" smtClean="0"/>
              <a:t> di </a:t>
            </a:r>
            <a:r>
              <a:rPr lang="en-US" b="1" dirty="0" err="1" smtClean="0"/>
              <a:t>finanziamento</a:t>
            </a:r>
            <a:r>
              <a:rPr lang="en-US" b="1" dirty="0" smtClean="0"/>
              <a:t> </a:t>
            </a:r>
            <a:r>
              <a:rPr lang="en-US" b="1" dirty="0" err="1" smtClean="0"/>
              <a:t>disponibili</a:t>
            </a:r>
            <a:r>
              <a:rPr lang="en-US" b="1" dirty="0" smtClean="0"/>
              <a:t> per </a:t>
            </a:r>
            <a:r>
              <a:rPr lang="en-US" b="1" dirty="0" err="1" smtClean="0"/>
              <a:t>supportare</a:t>
            </a:r>
            <a:r>
              <a:rPr lang="en-US" b="1" dirty="0" smtClean="0"/>
              <a:t> le </a:t>
            </a:r>
            <a:r>
              <a:rPr lang="en-US" b="1" dirty="0" err="1" smtClean="0"/>
              <a:t>microimprerse</a:t>
            </a:r>
            <a:r>
              <a:rPr lang="en-US" b="1" dirty="0" smtClean="0"/>
              <a:t> ad </a:t>
            </a:r>
            <a:r>
              <a:rPr lang="en-US" b="1" dirty="0" err="1" smtClean="0"/>
              <a:t>espandersi</a:t>
            </a:r>
            <a:r>
              <a:rPr lang="en-US" b="1" dirty="0" smtClean="0"/>
              <a:t> </a:t>
            </a:r>
            <a:r>
              <a:rPr lang="en-US" b="1" dirty="0" err="1" smtClean="0"/>
              <a:t>nei</a:t>
            </a:r>
            <a:r>
              <a:rPr lang="en-US" b="1" dirty="0" smtClean="0"/>
              <a:t> </a:t>
            </a:r>
            <a:r>
              <a:rPr lang="en-US" b="1" dirty="0" err="1" smtClean="0"/>
              <a:t>mercati</a:t>
            </a:r>
            <a:r>
              <a:rPr lang="en-US" b="1" dirty="0" smtClean="0"/>
              <a:t> </a:t>
            </a:r>
            <a:r>
              <a:rPr lang="en-US" b="1" dirty="0" err="1" smtClean="0"/>
              <a:t>internazionali</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5207275" cy="584775"/>
          </a:xfrm>
          <a:prstGeom prst="rect">
            <a:avLst/>
          </a:prstGeom>
        </p:spPr>
        <p:txBody>
          <a:bodyPr wrap="square">
            <a:spAutoFit/>
          </a:bodyPr>
          <a:lstStyle/>
          <a:p>
            <a:r>
              <a:rPr lang="en-IE" sz="3200" b="1" dirty="0" err="1" smtClean="0">
                <a:solidFill>
                  <a:srgbClr val="990000"/>
                </a:solidFill>
              </a:rPr>
              <a:t>Obiettivo</a:t>
            </a:r>
            <a:r>
              <a:rPr lang="en-IE" sz="3200" b="1" dirty="0" smtClean="0">
                <a:solidFill>
                  <a:srgbClr val="990000"/>
                </a:solidFill>
              </a:rPr>
              <a:t> </a:t>
            </a:r>
            <a:r>
              <a:rPr lang="en-IE" sz="3200" b="1" dirty="0" err="1" smtClean="0">
                <a:solidFill>
                  <a:srgbClr val="990000"/>
                </a:solidFill>
              </a:rPr>
              <a:t>dell’Unità</a:t>
            </a:r>
            <a:r>
              <a:rPr lang="en-IE" sz="3200" b="1" dirty="0" smtClean="0">
                <a:solidFill>
                  <a:srgbClr val="990000"/>
                </a:solidFill>
              </a:rPr>
              <a:t> </a:t>
            </a:r>
            <a:endParaRPr lang="el-GR" sz="3200" b="1" dirty="0" smtClean="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26865547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err="1" smtClean="0"/>
              <a:t>Alla</a:t>
            </a:r>
            <a:r>
              <a:rPr lang="en-IE" sz="2800" b="1" dirty="0" smtClean="0"/>
              <a:t> fine di </a:t>
            </a:r>
            <a:r>
              <a:rPr lang="en-IE" sz="2800" b="1" dirty="0" err="1" smtClean="0"/>
              <a:t>questo</a:t>
            </a:r>
            <a:r>
              <a:rPr lang="en-IE" sz="2800" b="1" dirty="0" smtClean="0"/>
              <a:t> modulo </a:t>
            </a:r>
            <a:r>
              <a:rPr lang="en-IE" sz="2800" b="1" u="sng" dirty="0" err="1" smtClean="0">
                <a:solidFill>
                  <a:srgbClr val="003366"/>
                </a:solidFill>
              </a:rPr>
              <a:t>sarai</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 :</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6881869" cy="584775"/>
          </a:xfrm>
          <a:prstGeom prst="rect">
            <a:avLst/>
          </a:prstGeom>
        </p:spPr>
        <p:txBody>
          <a:bodyPr wrap="square">
            <a:spAutoFit/>
          </a:bodyPr>
          <a:lstStyle/>
          <a:p>
            <a:r>
              <a:rPr lang="es-ES" altLang="es-ES" sz="3200" b="1" dirty="0" smtClean="0">
                <a:solidFill>
                  <a:srgbClr val="990000"/>
                </a:solidFill>
              </a:rPr>
              <a:t>Risultati di Apprendimento Attesi</a:t>
            </a:r>
            <a:endParaRPr lang="el-GR" sz="3200"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
        <p:nvSpPr>
          <p:cNvPr id="6" name="5 - Ορθογώνιο"/>
          <p:cNvSpPr/>
          <p:nvPr/>
        </p:nvSpPr>
        <p:spPr>
          <a:xfrm>
            <a:off x="808893" y="2918519"/>
            <a:ext cx="9882554" cy="2862322"/>
          </a:xfrm>
          <a:prstGeom prst="rect">
            <a:avLst/>
          </a:prstGeom>
        </p:spPr>
        <p:txBody>
          <a:bodyPr wrap="square">
            <a:spAutoFit/>
          </a:bodyPr>
          <a:lstStyle/>
          <a:p>
            <a:pPr marL="514350" indent="-514350" algn="just">
              <a:lnSpc>
                <a:spcPct val="150000"/>
              </a:lnSpc>
              <a:buFont typeface="+mj-lt"/>
              <a:buAutoNum type="arabicPeriod"/>
            </a:pPr>
            <a:r>
              <a:rPr lang="en-IE" sz="2400" b="1" dirty="0" err="1" smtClean="0"/>
              <a:t>Identificare</a:t>
            </a:r>
            <a:r>
              <a:rPr lang="en-IE" sz="2400" b="1" dirty="0" smtClean="0"/>
              <a:t> e </a:t>
            </a:r>
            <a:r>
              <a:rPr lang="en-IE" sz="2400" b="1" dirty="0" err="1" smtClean="0"/>
              <a:t>trarre</a:t>
            </a:r>
            <a:r>
              <a:rPr lang="en-IE" sz="2400" b="1" dirty="0" smtClean="0"/>
              <a:t> </a:t>
            </a:r>
            <a:r>
              <a:rPr lang="en-IE" sz="2400" b="1" dirty="0" err="1" smtClean="0"/>
              <a:t>vantaggio</a:t>
            </a:r>
            <a:r>
              <a:rPr lang="en-IE" sz="2400" b="1" dirty="0" smtClean="0"/>
              <a:t> </a:t>
            </a:r>
            <a:r>
              <a:rPr lang="en-IE" sz="2400" b="1" dirty="0" err="1" smtClean="0"/>
              <a:t>dalle</a:t>
            </a:r>
            <a:r>
              <a:rPr lang="en-IE" sz="2400" b="1" dirty="0" smtClean="0"/>
              <a:t> </a:t>
            </a:r>
            <a:r>
              <a:rPr lang="en-IE" sz="2400" b="1" dirty="0" err="1" smtClean="0"/>
              <a:t>opportunità</a:t>
            </a:r>
            <a:r>
              <a:rPr lang="en-IE" sz="2400" b="1" dirty="0" smtClean="0"/>
              <a:t> di </a:t>
            </a:r>
            <a:r>
              <a:rPr lang="en-IE" sz="2400" b="1" dirty="0" err="1" smtClean="0"/>
              <a:t>finanziamento</a:t>
            </a:r>
            <a:r>
              <a:rPr lang="en-IE" sz="2400" b="1" dirty="0" smtClean="0"/>
              <a:t> a </a:t>
            </a:r>
            <a:r>
              <a:rPr lang="en-IE" sz="2400" b="1" dirty="0" err="1" smtClean="0"/>
              <a:t>supporto</a:t>
            </a:r>
            <a:r>
              <a:rPr lang="en-IE" sz="2400" b="1" dirty="0" smtClean="0"/>
              <a:t> di </a:t>
            </a:r>
            <a:r>
              <a:rPr lang="en-IE" sz="2400" b="1" dirty="0" err="1" smtClean="0"/>
              <a:t>una</a:t>
            </a:r>
            <a:r>
              <a:rPr lang="en-IE" sz="2400" b="1" dirty="0" smtClean="0"/>
              <a:t> </a:t>
            </a:r>
            <a:r>
              <a:rPr lang="en-IE" sz="2400" b="1" dirty="0" err="1" smtClean="0"/>
              <a:t>maggiore</a:t>
            </a:r>
            <a:r>
              <a:rPr lang="en-IE" sz="2400" b="1" dirty="0" smtClean="0"/>
              <a:t> </a:t>
            </a:r>
            <a:r>
              <a:rPr lang="en-IE" sz="2400" b="1" dirty="0" err="1" smtClean="0"/>
              <a:t>espansione</a:t>
            </a:r>
            <a:r>
              <a:rPr lang="en-IE" sz="2400" b="1" dirty="0" smtClean="0"/>
              <a:t> </a:t>
            </a:r>
            <a:r>
              <a:rPr lang="en-IE" sz="2400" b="1" dirty="0" err="1" smtClean="0"/>
              <a:t>delle</a:t>
            </a:r>
            <a:r>
              <a:rPr lang="en-IE" sz="2400" b="1" dirty="0" smtClean="0"/>
              <a:t> </a:t>
            </a:r>
            <a:r>
              <a:rPr lang="en-IE" sz="2400" b="1" dirty="0" err="1" smtClean="0"/>
              <a:t>microimprese</a:t>
            </a:r>
            <a:endParaRPr lang="en-IE" sz="2400" b="1" dirty="0" smtClean="0"/>
          </a:p>
          <a:p>
            <a:pPr marL="514350" indent="-514350" algn="just">
              <a:lnSpc>
                <a:spcPct val="150000"/>
              </a:lnSpc>
              <a:buFont typeface="+mj-lt"/>
              <a:buAutoNum type="arabicPeriod"/>
            </a:pPr>
            <a:r>
              <a:rPr lang="en-IE" sz="2400" b="1" dirty="0" err="1" smtClean="0"/>
              <a:t>Esplorare</a:t>
            </a:r>
            <a:r>
              <a:rPr lang="en-IE" sz="2400" b="1" dirty="0" smtClean="0"/>
              <a:t> </a:t>
            </a:r>
            <a:r>
              <a:rPr lang="en-IE" sz="2400" b="1" dirty="0" err="1" smtClean="0"/>
              <a:t>ed</a:t>
            </a:r>
            <a:r>
              <a:rPr lang="en-IE" sz="2400" b="1" dirty="0" smtClean="0"/>
              <a:t> </a:t>
            </a:r>
            <a:r>
              <a:rPr lang="en-IE" sz="2400" b="1" dirty="0" err="1" smtClean="0"/>
              <a:t>utilizzare</a:t>
            </a:r>
            <a:r>
              <a:rPr lang="en-IE" sz="2400" b="1" dirty="0" smtClean="0"/>
              <a:t> i </a:t>
            </a:r>
            <a:r>
              <a:rPr lang="en-IE" sz="2400" b="1" dirty="0" err="1" smtClean="0"/>
              <a:t>vari</a:t>
            </a:r>
            <a:r>
              <a:rPr lang="en-IE" sz="2400" b="1" dirty="0" smtClean="0"/>
              <a:t> </a:t>
            </a:r>
            <a:r>
              <a:rPr lang="en-IE" sz="2400" b="1" dirty="0" err="1" smtClean="0"/>
              <a:t>strumenti</a:t>
            </a:r>
            <a:r>
              <a:rPr lang="en-IE" sz="2400" b="1" dirty="0" smtClean="0"/>
              <a:t> </a:t>
            </a:r>
            <a:r>
              <a:rPr lang="en-IE" sz="2400" b="1" dirty="0" err="1" smtClean="0"/>
              <a:t>messi</a:t>
            </a:r>
            <a:r>
              <a:rPr lang="en-IE" sz="2400" b="1" dirty="0" smtClean="0"/>
              <a:t> a </a:t>
            </a:r>
            <a:r>
              <a:rPr lang="en-IE" sz="2400" b="1" dirty="0" err="1" smtClean="0"/>
              <a:t>disposizione</a:t>
            </a:r>
            <a:r>
              <a:rPr lang="en-IE" sz="2400" b="1" dirty="0" smtClean="0"/>
              <a:t> </a:t>
            </a:r>
            <a:r>
              <a:rPr lang="en-IE" sz="2400" b="1" dirty="0" err="1" smtClean="0"/>
              <a:t>dall’UE</a:t>
            </a:r>
            <a:r>
              <a:rPr lang="en-IE" sz="2400" b="1" dirty="0" smtClean="0"/>
              <a:t> a </a:t>
            </a:r>
            <a:r>
              <a:rPr lang="en-IE" sz="2400" b="1" dirty="0" err="1" smtClean="0"/>
              <a:t>supporto</a:t>
            </a:r>
            <a:r>
              <a:rPr lang="en-IE" sz="2400" b="1" dirty="0" smtClean="0"/>
              <a:t> </a:t>
            </a:r>
            <a:r>
              <a:rPr lang="en-IE" sz="2400" b="1" dirty="0" err="1" smtClean="0"/>
              <a:t>delle</a:t>
            </a:r>
            <a:r>
              <a:rPr lang="en-IE" sz="2400" b="1" dirty="0" smtClean="0"/>
              <a:t> </a:t>
            </a:r>
            <a:r>
              <a:rPr lang="en-IE" sz="2400" b="1" dirty="0" err="1" smtClean="0"/>
              <a:t>microimprese</a:t>
            </a:r>
            <a:endParaRPr lang="en-IE" sz="2400" b="1" dirty="0" smtClean="0"/>
          </a:p>
        </p:txBody>
      </p:sp>
    </p:spTree>
    <p:extLst>
      <p:ext uri="{BB962C8B-B14F-4D97-AF65-F5344CB8AC3E}">
        <p14:creationId xmlns:p14="http://schemas.microsoft.com/office/powerpoint/2010/main" xmlns="" val="21702671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
        <p:nvSpPr>
          <p:cNvPr id="7" name="6 - Ορθογώνιο"/>
          <p:cNvSpPr/>
          <p:nvPr/>
        </p:nvSpPr>
        <p:spPr>
          <a:xfrm>
            <a:off x="785446" y="2410323"/>
            <a:ext cx="10421815" cy="3416320"/>
          </a:xfrm>
          <a:prstGeom prst="rect">
            <a:avLst/>
          </a:prstGeom>
        </p:spPr>
        <p:txBody>
          <a:bodyPr wrap="square">
            <a:spAutoFit/>
          </a:bodyPr>
          <a:lstStyle/>
          <a:p>
            <a:pPr algn="just"/>
            <a:r>
              <a:rPr lang="it-IT" sz="2400" dirty="0" smtClean="0"/>
              <a:t>Per promuovere l'imprenditorialità e sostenere le PMI e le microimprese, l'UE fornisce reti, strumenti e risorse di sostegno chiave:</a:t>
            </a:r>
            <a:endParaRPr lang="en-IE" sz="2400" dirty="0" smtClean="0"/>
          </a:p>
          <a:p>
            <a:pPr algn="just"/>
            <a:endParaRPr lang="en-IE" sz="2400" dirty="0" smtClean="0"/>
          </a:p>
          <a:p>
            <a:pPr marL="514350" indent="-514350" algn="just"/>
            <a:r>
              <a:rPr lang="en-IE" sz="2400" b="1" dirty="0" smtClean="0"/>
              <a:t>A. </a:t>
            </a:r>
            <a:r>
              <a:rPr lang="en-IE" sz="2400" b="1" dirty="0" err="1" smtClean="0"/>
              <a:t>Portale</a:t>
            </a:r>
            <a:r>
              <a:rPr lang="en-IE" sz="2400" b="1" dirty="0" smtClean="0"/>
              <a:t> di </a:t>
            </a:r>
            <a:r>
              <a:rPr lang="en-IE" sz="2400" b="1" dirty="0" err="1" smtClean="0"/>
              <a:t>internazionalizzazione</a:t>
            </a:r>
            <a:r>
              <a:rPr lang="en-IE" sz="2400" b="1" dirty="0" smtClean="0"/>
              <a:t> </a:t>
            </a:r>
            <a:r>
              <a:rPr lang="en-IE" sz="2400" b="1" dirty="0" err="1" smtClean="0"/>
              <a:t>delle</a:t>
            </a:r>
            <a:r>
              <a:rPr lang="en-IE" sz="2400" b="1" dirty="0" smtClean="0"/>
              <a:t> PMI </a:t>
            </a:r>
            <a:r>
              <a:rPr lang="en-IE" sz="2400" dirty="0" smtClean="0"/>
              <a:t>– </a:t>
            </a:r>
            <a:r>
              <a:rPr lang="en-IE" sz="2400" dirty="0" err="1" smtClean="0"/>
              <a:t>informazioni</a:t>
            </a:r>
            <a:r>
              <a:rPr lang="en-IE" sz="2400" dirty="0" smtClean="0"/>
              <a:t> sui </a:t>
            </a:r>
            <a:r>
              <a:rPr lang="en-IE" sz="2400" dirty="0" err="1" smtClean="0"/>
              <a:t>mercati</a:t>
            </a:r>
            <a:r>
              <a:rPr lang="en-IE" sz="2400" dirty="0" smtClean="0"/>
              <a:t> </a:t>
            </a:r>
            <a:r>
              <a:rPr lang="en-IE" sz="2400" dirty="0" err="1" smtClean="0"/>
              <a:t>esteri</a:t>
            </a:r>
            <a:endParaRPr lang="en-IE" sz="2400" dirty="0" smtClean="0"/>
          </a:p>
          <a:p>
            <a:pPr marL="514350" indent="-514350" algn="just"/>
            <a:r>
              <a:rPr lang="en-IE" sz="2400" b="1" dirty="0" smtClean="0"/>
              <a:t>B.  </a:t>
            </a:r>
            <a:r>
              <a:rPr lang="en-IE" sz="2400" b="1" dirty="0" err="1" smtClean="0"/>
              <a:t>Portale</a:t>
            </a:r>
            <a:r>
              <a:rPr lang="en-IE" sz="2400" b="1" dirty="0" smtClean="0"/>
              <a:t> di </a:t>
            </a:r>
            <a:r>
              <a:rPr lang="en-IE" sz="2400" b="1" dirty="0" err="1" smtClean="0"/>
              <a:t>accesso</a:t>
            </a:r>
            <a:r>
              <a:rPr lang="en-IE" sz="2400" b="1" dirty="0" smtClean="0"/>
              <a:t> </a:t>
            </a:r>
            <a:r>
              <a:rPr lang="en-IE" sz="2400" b="1" dirty="0" err="1" smtClean="0"/>
              <a:t>ai</a:t>
            </a:r>
            <a:r>
              <a:rPr lang="en-IE" sz="2400" b="1" dirty="0" smtClean="0"/>
              <a:t> finanziamenti </a:t>
            </a:r>
            <a:r>
              <a:rPr lang="en-IE" sz="2400" dirty="0" smtClean="0"/>
              <a:t>– </a:t>
            </a:r>
            <a:r>
              <a:rPr lang="en-IE" sz="2400" dirty="0" err="1" smtClean="0"/>
              <a:t>assistenza</a:t>
            </a:r>
            <a:r>
              <a:rPr lang="en-IE" sz="2400" dirty="0" smtClean="0"/>
              <a:t> </a:t>
            </a:r>
            <a:r>
              <a:rPr lang="en-IE" sz="2400" dirty="0" err="1" smtClean="0"/>
              <a:t>nel</a:t>
            </a:r>
            <a:r>
              <a:rPr lang="en-IE" sz="2400" dirty="0" smtClean="0"/>
              <a:t> </a:t>
            </a:r>
            <a:r>
              <a:rPr lang="en-IE" sz="2400" dirty="0" err="1" smtClean="0"/>
              <a:t>trovare</a:t>
            </a:r>
            <a:r>
              <a:rPr lang="en-IE" sz="2400" dirty="0" smtClean="0"/>
              <a:t> </a:t>
            </a:r>
            <a:r>
              <a:rPr lang="en-IE" sz="2400" dirty="0" err="1" smtClean="0"/>
              <a:t>supporto</a:t>
            </a:r>
            <a:r>
              <a:rPr lang="en-IE" sz="2400" dirty="0" smtClean="0"/>
              <a:t> </a:t>
            </a:r>
            <a:r>
              <a:rPr lang="en-IE" sz="2400" dirty="0" err="1" smtClean="0"/>
              <a:t>finanziario</a:t>
            </a:r>
            <a:endParaRPr lang="en-IE" sz="2400" dirty="0" smtClean="0"/>
          </a:p>
          <a:p>
            <a:pPr algn="just">
              <a:buNone/>
            </a:pPr>
            <a:endParaRPr lang="en-IE" sz="2400" dirty="0" smtClean="0"/>
          </a:p>
          <a:p>
            <a:pPr algn="just"/>
            <a:r>
              <a:rPr lang="en-IE" sz="2400" dirty="0" err="1" smtClean="0"/>
              <a:t>Entrambi</a:t>
            </a:r>
            <a:r>
              <a:rPr lang="en-IE" sz="2400" dirty="0" smtClean="0"/>
              <a:t> </a:t>
            </a:r>
            <a:r>
              <a:rPr lang="en-IE" sz="2400" dirty="0" err="1" smtClean="0"/>
              <a:t>sono</a:t>
            </a:r>
            <a:r>
              <a:rPr lang="en-IE" sz="2400" dirty="0" smtClean="0"/>
              <a:t> </a:t>
            </a:r>
            <a:r>
              <a:rPr lang="en-IE" sz="2400" dirty="0" err="1" smtClean="0"/>
              <a:t>disponibili</a:t>
            </a:r>
            <a:r>
              <a:rPr lang="en-IE" sz="2400" dirty="0" smtClean="0"/>
              <a:t> </a:t>
            </a:r>
            <a:r>
              <a:rPr lang="en-IE" sz="2400" dirty="0" err="1" smtClean="0"/>
              <a:t>nelle</a:t>
            </a:r>
            <a:r>
              <a:rPr lang="en-IE" sz="2400" dirty="0" smtClean="0"/>
              <a:t> 24 </a:t>
            </a:r>
            <a:r>
              <a:rPr lang="en-IE" sz="2400" dirty="0" err="1" smtClean="0"/>
              <a:t>lingue</a:t>
            </a:r>
            <a:r>
              <a:rPr lang="en-IE" sz="2400" dirty="0" smtClean="0"/>
              <a:t> </a:t>
            </a:r>
            <a:r>
              <a:rPr lang="en-IE" sz="2400" dirty="0" err="1" smtClean="0"/>
              <a:t>dell’Unione</a:t>
            </a:r>
            <a:endParaRPr lang="en-IE" sz="2400" dirty="0" smtClean="0"/>
          </a:p>
        </p:txBody>
      </p:sp>
      <p:sp>
        <p:nvSpPr>
          <p:cNvPr id="5" name="TextBox 4"/>
          <p:cNvSpPr txBox="1"/>
          <p:nvPr/>
        </p:nvSpPr>
        <p:spPr>
          <a:xfrm>
            <a:off x="872836" y="1274618"/>
            <a:ext cx="9033164" cy="584775"/>
          </a:xfrm>
          <a:prstGeom prst="rect">
            <a:avLst/>
          </a:prstGeom>
          <a:noFill/>
        </p:spPr>
        <p:txBody>
          <a:bodyPr wrap="square" rtlCol="0">
            <a:spAutoFit/>
          </a:bodyPr>
          <a:lstStyle/>
          <a:p>
            <a:r>
              <a:rPr lang="en-US" sz="3200" b="1" dirty="0" err="1" smtClean="0">
                <a:solidFill>
                  <a:srgbClr val="990000"/>
                </a:solidFill>
              </a:rPr>
              <a:t>Introduzione</a:t>
            </a:r>
            <a:endParaRPr lang="en-IE" sz="3200" b="1" dirty="0">
              <a:solidFill>
                <a:srgbClr val="990000"/>
              </a:solidFill>
            </a:endParaRPr>
          </a:p>
        </p:txBody>
      </p:sp>
    </p:spTree>
    <p:extLst>
      <p:ext uri="{BB962C8B-B14F-4D97-AF65-F5344CB8AC3E}">
        <p14:creationId xmlns:p14="http://schemas.microsoft.com/office/powerpoint/2010/main" xmlns="" val="217026710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err="1" smtClean="0"/>
              <a:t>Una</a:t>
            </a:r>
            <a:r>
              <a:rPr lang="en-IE" sz="2800" dirty="0" smtClean="0"/>
              <a:t> </a:t>
            </a:r>
            <a:r>
              <a:rPr lang="en-IE" sz="2800" dirty="0" err="1" smtClean="0"/>
              <a:t>delle</a:t>
            </a:r>
            <a:r>
              <a:rPr lang="en-IE" sz="2800" dirty="0" smtClean="0"/>
              <a:t> </a:t>
            </a:r>
            <a:r>
              <a:rPr lang="en-IE" sz="2800" dirty="0" err="1" smtClean="0"/>
              <a:t>priorità</a:t>
            </a:r>
            <a:r>
              <a:rPr lang="en-IE" sz="2800" dirty="0" smtClean="0"/>
              <a:t> </a:t>
            </a:r>
            <a:r>
              <a:rPr lang="en-IE" sz="2800" dirty="0" err="1" smtClean="0"/>
              <a:t>della</a:t>
            </a:r>
            <a:r>
              <a:rPr lang="en-IE" sz="2800" dirty="0" smtClean="0"/>
              <a:t> </a:t>
            </a:r>
            <a:r>
              <a:rPr lang="en-IE" sz="2800" dirty="0" err="1" smtClean="0"/>
              <a:t>Commissione</a:t>
            </a:r>
            <a:r>
              <a:rPr lang="en-IE" sz="2800" dirty="0" smtClean="0"/>
              <a:t> </a:t>
            </a:r>
            <a:r>
              <a:rPr lang="en-IE" sz="2800" dirty="0" err="1" smtClean="0"/>
              <a:t>Europea</a:t>
            </a:r>
            <a:r>
              <a:rPr lang="en-IE" sz="2800" dirty="0" smtClean="0"/>
              <a:t> è </a:t>
            </a:r>
            <a:r>
              <a:rPr lang="en-IE" sz="2800" dirty="0" err="1" smtClean="0"/>
              <a:t>quella</a:t>
            </a:r>
            <a:r>
              <a:rPr lang="en-IE" sz="2800" dirty="0" smtClean="0"/>
              <a:t> di </a:t>
            </a:r>
            <a:r>
              <a:rPr lang="en-IE" sz="2800" dirty="0" err="1" smtClean="0"/>
              <a:t>accrescere</a:t>
            </a:r>
            <a:r>
              <a:rPr lang="en-IE" sz="2800" dirty="0" smtClean="0"/>
              <a:t> </a:t>
            </a:r>
            <a:r>
              <a:rPr lang="en-IE" sz="2800" dirty="0" err="1" smtClean="0"/>
              <a:t>l’accesso</a:t>
            </a:r>
            <a:r>
              <a:rPr lang="en-IE" sz="2800" dirty="0" smtClean="0"/>
              <a:t> </a:t>
            </a:r>
            <a:r>
              <a:rPr lang="en-IE" sz="2800" dirty="0" err="1" smtClean="0"/>
              <a:t>delle</a:t>
            </a:r>
            <a:r>
              <a:rPr lang="en-IE" sz="2800" dirty="0" smtClean="0"/>
              <a:t> PMI a </a:t>
            </a:r>
            <a:r>
              <a:rPr lang="en-IE" sz="2800" dirty="0" err="1" smtClean="0"/>
              <a:t>nuovi</a:t>
            </a:r>
            <a:r>
              <a:rPr lang="en-IE" sz="2800" dirty="0" smtClean="0"/>
              <a:t> </a:t>
            </a:r>
            <a:r>
              <a:rPr lang="en-IE" sz="2800" dirty="0" err="1" smtClean="0"/>
              <a:t>mercati</a:t>
            </a:r>
            <a:r>
              <a:rPr lang="en-IE" sz="2800" dirty="0" smtClean="0"/>
              <a:t> al di </a:t>
            </a:r>
            <a:r>
              <a:rPr lang="en-IE" sz="2800" dirty="0" err="1" smtClean="0"/>
              <a:t>fuori</a:t>
            </a:r>
            <a:r>
              <a:rPr lang="en-IE" sz="2800" dirty="0" smtClean="0"/>
              <a:t> del </a:t>
            </a:r>
            <a:r>
              <a:rPr lang="en-IE" sz="2800" dirty="0" err="1" smtClean="0"/>
              <a:t>Mercato</a:t>
            </a:r>
            <a:r>
              <a:rPr lang="en-IE" sz="2800" dirty="0" smtClean="0"/>
              <a:t> </a:t>
            </a:r>
            <a:r>
              <a:rPr lang="en-IE" sz="2800" dirty="0" err="1" smtClean="0"/>
              <a:t>Interno</a:t>
            </a:r>
            <a:endParaRPr lang="en-IE" sz="2800" dirty="0" smtClean="0"/>
          </a:p>
          <a:p>
            <a:pPr marL="0" indent="0" algn="just">
              <a:buNone/>
            </a:pPr>
            <a:endParaRPr lang="en-IE" sz="2800" dirty="0" smtClean="0"/>
          </a:p>
          <a:p>
            <a:pPr marL="0" indent="0" algn="just">
              <a:buNone/>
            </a:pPr>
            <a:r>
              <a:rPr lang="en-IE" sz="2800" dirty="0" smtClean="0"/>
              <a:t>Il </a:t>
            </a:r>
            <a:r>
              <a:rPr lang="en-IE" sz="2800" dirty="0" err="1" smtClean="0"/>
              <a:t>portale</a:t>
            </a:r>
            <a:r>
              <a:rPr lang="en-IE" sz="2800" dirty="0" smtClean="0"/>
              <a:t> di </a:t>
            </a:r>
            <a:r>
              <a:rPr lang="en-IE" sz="2800" dirty="0" err="1" smtClean="0"/>
              <a:t>Internazionalizzazione</a:t>
            </a:r>
            <a:r>
              <a:rPr lang="en-IE" sz="2800" dirty="0" smtClean="0"/>
              <a:t> </a:t>
            </a:r>
            <a:r>
              <a:rPr lang="en-IE" sz="2800" dirty="0" err="1" smtClean="0"/>
              <a:t>delle</a:t>
            </a:r>
            <a:r>
              <a:rPr lang="en-IE" sz="2800" dirty="0" smtClean="0"/>
              <a:t> PMI </a:t>
            </a:r>
            <a:r>
              <a:rPr lang="en-IE" sz="2800" dirty="0" err="1" smtClean="0"/>
              <a:t>permette</a:t>
            </a:r>
            <a:r>
              <a:rPr lang="en-IE" sz="2800" dirty="0" smtClean="0"/>
              <a:t> </a:t>
            </a:r>
            <a:r>
              <a:rPr lang="en-IE" sz="2800" dirty="0" err="1" smtClean="0"/>
              <a:t>alle</a:t>
            </a:r>
            <a:r>
              <a:rPr lang="en-IE" sz="2800" dirty="0" smtClean="0"/>
              <a:t> PMI di:</a:t>
            </a:r>
          </a:p>
          <a:p>
            <a:pPr marL="0" indent="0" algn="just">
              <a:buNone/>
            </a:pPr>
            <a:endParaRPr lang="en-IE" sz="2800" b="1" dirty="0" smtClean="0"/>
          </a:p>
          <a:p>
            <a:pPr algn="just"/>
            <a:r>
              <a:rPr lang="en-IE" sz="2800" b="1" dirty="0" err="1" smtClean="0"/>
              <a:t>Accedere</a:t>
            </a:r>
            <a:r>
              <a:rPr lang="en-IE" sz="2800" b="1" dirty="0" smtClean="0"/>
              <a:t> a un </a:t>
            </a:r>
            <a:r>
              <a:rPr lang="en-IE" sz="2800" b="1" dirty="0" err="1" smtClean="0"/>
              <a:t>ampio</a:t>
            </a:r>
            <a:r>
              <a:rPr lang="en-IE" sz="2800" b="1" dirty="0" smtClean="0"/>
              <a:t> database di </a:t>
            </a:r>
            <a:r>
              <a:rPr lang="en-IE" sz="2800" b="1" dirty="0" err="1" smtClean="0"/>
              <a:t>servizi</a:t>
            </a:r>
            <a:r>
              <a:rPr lang="en-IE" sz="2800" b="1" dirty="0" smtClean="0"/>
              <a:t> di </a:t>
            </a:r>
            <a:r>
              <a:rPr lang="en-IE" sz="2800" b="1" dirty="0" err="1" smtClean="0"/>
              <a:t>supporto</a:t>
            </a:r>
            <a:endParaRPr lang="en-IE" sz="2800" b="1" dirty="0" smtClean="0"/>
          </a:p>
          <a:p>
            <a:pPr algn="just"/>
            <a:r>
              <a:rPr lang="en-IE" sz="2800" b="1" dirty="0" err="1" smtClean="0"/>
              <a:t>Trovare</a:t>
            </a:r>
            <a:r>
              <a:rPr lang="en-IE" sz="2800" b="1" dirty="0" smtClean="0"/>
              <a:t> links e </a:t>
            </a:r>
            <a:r>
              <a:rPr lang="en-IE" sz="2800" b="1" dirty="0" err="1" smtClean="0"/>
              <a:t>fonti</a:t>
            </a:r>
            <a:r>
              <a:rPr lang="en-IE" sz="2800" b="1" dirty="0" smtClean="0"/>
              <a:t> </a:t>
            </a:r>
            <a:r>
              <a:rPr lang="en-IE" sz="2800" b="1" dirty="0" err="1" smtClean="0"/>
              <a:t>dell’UE</a:t>
            </a:r>
            <a:r>
              <a:rPr lang="en-IE" sz="2800" b="1" dirty="0" smtClean="0"/>
              <a:t> di </a:t>
            </a:r>
            <a:r>
              <a:rPr lang="en-IE" sz="2800" b="1" dirty="0" err="1" smtClean="0"/>
              <a:t>supporto</a:t>
            </a:r>
            <a:r>
              <a:rPr lang="en-IE" sz="2800" b="1" dirty="0" smtClean="0"/>
              <a:t> </a:t>
            </a:r>
            <a:r>
              <a:rPr lang="en-IE" sz="2800" b="1" dirty="0" err="1" smtClean="0"/>
              <a:t>specializzato</a:t>
            </a:r>
            <a:endParaRPr lang="en-IE" sz="2800" b="1" dirty="0" smtClean="0"/>
          </a:p>
          <a:p>
            <a:endParaRPr lang="en-IE" sz="2400" dirty="0" smtClean="0">
              <a:latin typeface="+mj-lt"/>
            </a:endParaRPr>
          </a:p>
          <a:p>
            <a:pPr>
              <a:buNone/>
            </a:pPr>
            <a:endParaRPr lang="en-IE" altLang="es-ES" sz="2400" b="1" dirty="0" smtClean="0">
              <a:latin typeface="+mj-lt"/>
            </a:endParaRPr>
          </a:p>
        </p:txBody>
      </p:sp>
      <p:sp>
        <p:nvSpPr>
          <p:cNvPr id="7" name="Content Placeholder 2"/>
          <p:cNvSpPr txBox="1">
            <a:spLocks/>
          </p:cNvSpPr>
          <p:nvPr/>
        </p:nvSpPr>
        <p:spPr bwMode="auto">
          <a:xfrm>
            <a:off x="508377" y="1130831"/>
            <a:ext cx="11295695"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A. </a:t>
            </a:r>
            <a:r>
              <a:rPr lang="en-IE" altLang="es-ES" sz="3200" b="1" u="sng" dirty="0" err="1" smtClean="0">
                <a:solidFill>
                  <a:srgbClr val="990000"/>
                </a:solidFill>
                <a:latin typeface="+mj-lt"/>
              </a:rPr>
              <a:t>Portale</a:t>
            </a:r>
            <a:r>
              <a:rPr lang="en-IE" altLang="es-ES" sz="3200" b="1" u="sng" dirty="0" smtClean="0">
                <a:solidFill>
                  <a:srgbClr val="990000"/>
                </a:solidFill>
                <a:latin typeface="+mj-lt"/>
              </a:rPr>
              <a:t> di </a:t>
            </a:r>
            <a:r>
              <a:rPr lang="en-IE" altLang="es-ES" sz="3200" b="1" u="sng" dirty="0" err="1" smtClean="0">
                <a:solidFill>
                  <a:srgbClr val="990000"/>
                </a:solidFill>
                <a:latin typeface="+mj-lt"/>
              </a:rPr>
              <a:t>Internazionalizzazione</a:t>
            </a:r>
            <a:r>
              <a:rPr lang="en-IE" altLang="es-ES" sz="3200" b="1" u="sng" dirty="0" smtClean="0">
                <a:solidFill>
                  <a:srgbClr val="990000"/>
                </a:solidFill>
                <a:latin typeface="+mj-lt"/>
              </a:rPr>
              <a:t> </a:t>
            </a:r>
            <a:r>
              <a:rPr lang="en-IE" altLang="es-ES" sz="3200" b="1" u="sng" dirty="0" err="1" smtClean="0">
                <a:solidFill>
                  <a:srgbClr val="990000"/>
                </a:solidFill>
                <a:latin typeface="+mj-lt"/>
              </a:rPr>
              <a:t>delle</a:t>
            </a:r>
            <a:r>
              <a:rPr lang="en-IE" altLang="es-ES" sz="3200" b="1" u="sng" dirty="0" smtClean="0">
                <a:solidFill>
                  <a:srgbClr val="990000"/>
                </a:solidFill>
                <a:latin typeface="+mj-lt"/>
              </a:rPr>
              <a:t> PMI (1/5)</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296410552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smtClean="0"/>
              <a:t>Il </a:t>
            </a:r>
            <a:r>
              <a:rPr lang="en-IE" sz="2800" dirty="0" err="1" smtClean="0"/>
              <a:t>portale</a:t>
            </a:r>
            <a:r>
              <a:rPr lang="en-IE" sz="2800" dirty="0" smtClean="0"/>
              <a:t> di </a:t>
            </a:r>
            <a:r>
              <a:rPr lang="en-IE" sz="2800" dirty="0" err="1" smtClean="0"/>
              <a:t>internazionalizzazione</a:t>
            </a:r>
            <a:r>
              <a:rPr lang="en-IE" sz="2800" dirty="0" smtClean="0"/>
              <a:t> </a:t>
            </a:r>
            <a:r>
              <a:rPr lang="en-IE" sz="2800" dirty="0" err="1" smtClean="0"/>
              <a:t>delle</a:t>
            </a:r>
            <a:r>
              <a:rPr lang="en-IE" sz="2800" dirty="0" smtClean="0"/>
              <a:t> PMI </a:t>
            </a:r>
            <a:r>
              <a:rPr lang="en-IE" sz="2800" dirty="0" err="1" smtClean="0"/>
              <a:t>fornisce</a:t>
            </a:r>
            <a:r>
              <a:rPr lang="en-IE" sz="2800" dirty="0" smtClean="0"/>
              <a:t> un </a:t>
            </a:r>
            <a:r>
              <a:rPr lang="en-IE" sz="2800" dirty="0" err="1" smtClean="0"/>
              <a:t>aiuto</a:t>
            </a:r>
            <a:r>
              <a:rPr lang="en-IE" sz="2800" dirty="0" smtClean="0"/>
              <a:t> </a:t>
            </a:r>
            <a:r>
              <a:rPr lang="en-IE" sz="2800" dirty="0" err="1" smtClean="0"/>
              <a:t>pratico</a:t>
            </a:r>
            <a:r>
              <a:rPr lang="en-IE" sz="2800" dirty="0" smtClean="0"/>
              <a:t> </a:t>
            </a:r>
            <a:r>
              <a:rPr lang="en-IE" sz="2800" dirty="0" err="1" smtClean="0"/>
              <a:t>alle</a:t>
            </a:r>
            <a:r>
              <a:rPr lang="en-IE" sz="2800" dirty="0" smtClean="0"/>
              <a:t> </a:t>
            </a:r>
            <a:r>
              <a:rPr lang="en-IE" sz="2800" dirty="0" err="1" smtClean="0"/>
              <a:t>aziende</a:t>
            </a:r>
            <a:r>
              <a:rPr lang="en-IE" sz="2800" dirty="0" smtClean="0"/>
              <a:t> </a:t>
            </a:r>
            <a:r>
              <a:rPr lang="en-IE" sz="2800" dirty="0" err="1" smtClean="0"/>
              <a:t>europee</a:t>
            </a:r>
            <a:r>
              <a:rPr lang="en-IE" sz="2800" dirty="0" smtClean="0"/>
              <a:t> per </a:t>
            </a:r>
            <a:r>
              <a:rPr lang="en-IE" sz="2800" dirty="0" err="1" smtClean="0"/>
              <a:t>internazionalizzare</a:t>
            </a:r>
            <a:r>
              <a:rPr lang="en-IE" sz="2800" dirty="0" smtClean="0"/>
              <a:t> </a:t>
            </a:r>
            <a:r>
              <a:rPr lang="en-IE" sz="2800" dirty="0" err="1" smtClean="0"/>
              <a:t>ed</a:t>
            </a:r>
            <a:r>
              <a:rPr lang="en-IE" sz="2800" dirty="0" smtClean="0"/>
              <a:t> </a:t>
            </a:r>
            <a:r>
              <a:rPr lang="en-IE" sz="2800" dirty="0" err="1" smtClean="0"/>
              <a:t>espandere</a:t>
            </a:r>
            <a:r>
              <a:rPr lang="en-IE" sz="2800" dirty="0" smtClean="0"/>
              <a:t> I </a:t>
            </a:r>
            <a:r>
              <a:rPr lang="en-IE" sz="2800" dirty="0" err="1" smtClean="0"/>
              <a:t>loro</a:t>
            </a:r>
            <a:r>
              <a:rPr lang="en-IE" sz="2800" dirty="0" smtClean="0"/>
              <a:t> </a:t>
            </a:r>
            <a:r>
              <a:rPr lang="en-IE" sz="2800" dirty="0" err="1" smtClean="0"/>
              <a:t>mercati</a:t>
            </a:r>
            <a:r>
              <a:rPr lang="en-IE" sz="2800" dirty="0" smtClean="0"/>
              <a:t> al di </a:t>
            </a:r>
            <a:r>
              <a:rPr lang="en-IE" sz="2800" dirty="0" err="1" smtClean="0"/>
              <a:t>là</a:t>
            </a:r>
            <a:r>
              <a:rPr lang="en-IE" sz="2800" dirty="0" smtClean="0"/>
              <a:t> </a:t>
            </a:r>
            <a:r>
              <a:rPr lang="en-IE" sz="2800" dirty="0" err="1" smtClean="0"/>
              <a:t>dei</a:t>
            </a:r>
            <a:r>
              <a:rPr lang="en-IE" sz="2800" dirty="0" smtClean="0"/>
              <a:t> </a:t>
            </a:r>
            <a:r>
              <a:rPr lang="en-IE" sz="2800" dirty="0" err="1" smtClean="0"/>
              <a:t>confini</a:t>
            </a:r>
            <a:r>
              <a:rPr lang="en-IE" sz="2800" dirty="0" smtClean="0"/>
              <a:t> </a:t>
            </a:r>
            <a:r>
              <a:rPr lang="en-IE" sz="2800" dirty="0" err="1" smtClean="0"/>
              <a:t>nazionali</a:t>
            </a:r>
            <a:r>
              <a:rPr lang="en-IE" sz="2800" dirty="0" smtClean="0"/>
              <a:t> </a:t>
            </a:r>
            <a:r>
              <a:rPr lang="en-IE" sz="2800" dirty="0" err="1" smtClean="0"/>
              <a:t>ed</a:t>
            </a:r>
            <a:r>
              <a:rPr lang="en-IE" sz="2800" dirty="0" smtClean="0"/>
              <a:t> europei. </a:t>
            </a:r>
          </a:p>
          <a:p>
            <a:pPr marL="0" indent="0" algn="just">
              <a:buNone/>
            </a:pPr>
            <a:endParaRPr lang="en-IE" sz="2800" dirty="0" smtClean="0">
              <a:latin typeface="+mj-lt"/>
            </a:endParaRPr>
          </a:p>
          <a:p>
            <a:pPr marL="0" indent="0" algn="just">
              <a:buNone/>
            </a:pPr>
            <a:r>
              <a:rPr lang="en-IE" sz="2800" dirty="0" err="1" smtClean="0">
                <a:latin typeface="+mj-lt"/>
              </a:rPr>
              <a:t>Tramite</a:t>
            </a:r>
            <a:r>
              <a:rPr lang="en-IE" sz="2800" dirty="0" smtClean="0">
                <a:latin typeface="+mj-lt"/>
              </a:rPr>
              <a:t> </a:t>
            </a:r>
            <a:r>
              <a:rPr lang="en-IE" sz="2800" dirty="0" err="1" smtClean="0">
                <a:latin typeface="+mj-lt"/>
              </a:rPr>
              <a:t>il</a:t>
            </a:r>
            <a:r>
              <a:rPr lang="en-IE" sz="2800" dirty="0" smtClean="0">
                <a:latin typeface="+mj-lt"/>
              </a:rPr>
              <a:t> </a:t>
            </a:r>
            <a:r>
              <a:rPr lang="en-IE" sz="2800" dirty="0" err="1" smtClean="0">
                <a:latin typeface="+mj-lt"/>
              </a:rPr>
              <a:t>Portale</a:t>
            </a:r>
            <a:r>
              <a:rPr lang="en-IE" sz="2800" dirty="0" smtClean="0">
                <a:latin typeface="+mj-lt"/>
              </a:rPr>
              <a:t> le PMI </a:t>
            </a:r>
            <a:r>
              <a:rPr lang="en-IE" sz="2800" dirty="0" err="1" smtClean="0">
                <a:latin typeface="+mj-lt"/>
              </a:rPr>
              <a:t>possono</a:t>
            </a:r>
            <a:r>
              <a:rPr lang="en-IE" sz="2800" dirty="0" smtClean="0">
                <a:latin typeface="+mj-lt"/>
              </a:rPr>
              <a:t> </a:t>
            </a:r>
            <a:r>
              <a:rPr lang="en-IE" sz="2800" dirty="0" err="1" smtClean="0">
                <a:latin typeface="+mj-lt"/>
              </a:rPr>
              <a:t>torvare</a:t>
            </a:r>
            <a:r>
              <a:rPr lang="en-IE" sz="2800" dirty="0" smtClean="0">
                <a:latin typeface="+mj-lt"/>
              </a:rPr>
              <a:t> </a:t>
            </a:r>
            <a:r>
              <a:rPr lang="en-IE" sz="2800" dirty="0" err="1" smtClean="0">
                <a:latin typeface="+mj-lt"/>
              </a:rPr>
              <a:t>fornitori</a:t>
            </a:r>
            <a:r>
              <a:rPr lang="en-IE" sz="2800" dirty="0" smtClean="0">
                <a:latin typeface="+mj-lt"/>
              </a:rPr>
              <a:t> di </a:t>
            </a:r>
            <a:r>
              <a:rPr lang="en-IE" sz="2800" dirty="0" err="1" smtClean="0">
                <a:latin typeface="+mj-lt"/>
              </a:rPr>
              <a:t>servizi</a:t>
            </a:r>
            <a:r>
              <a:rPr lang="en-IE" sz="2800" dirty="0" smtClean="0">
                <a:latin typeface="+mj-lt"/>
              </a:rPr>
              <a:t>:</a:t>
            </a:r>
          </a:p>
          <a:p>
            <a:pPr algn="just"/>
            <a:r>
              <a:rPr lang="en-IE" sz="2800" b="1" dirty="0" smtClean="0">
                <a:latin typeface="+mj-lt"/>
              </a:rPr>
              <a:t>Per </a:t>
            </a:r>
            <a:r>
              <a:rPr lang="en-IE" sz="2800" b="1" dirty="0" err="1" smtClean="0">
                <a:latin typeface="+mj-lt"/>
              </a:rPr>
              <a:t>supportare</a:t>
            </a:r>
            <a:r>
              <a:rPr lang="en-IE" sz="2800" b="1" dirty="0" smtClean="0">
                <a:latin typeface="+mj-lt"/>
              </a:rPr>
              <a:t> </a:t>
            </a:r>
            <a:r>
              <a:rPr lang="en-IE" sz="2800" b="1" dirty="0" err="1" smtClean="0">
                <a:latin typeface="+mj-lt"/>
              </a:rPr>
              <a:t>l’internazionalizzazione</a:t>
            </a:r>
            <a:endParaRPr lang="en-IE" sz="2800" b="1" dirty="0" smtClean="0">
              <a:latin typeface="+mj-lt"/>
            </a:endParaRPr>
          </a:p>
          <a:p>
            <a:pPr algn="just"/>
            <a:r>
              <a:rPr lang="en-IE" sz="2800" b="1" dirty="0" smtClean="0">
                <a:latin typeface="+mj-lt"/>
              </a:rPr>
              <a:t>Per </a:t>
            </a:r>
            <a:r>
              <a:rPr lang="en-IE" sz="2800" b="1" dirty="0" err="1" smtClean="0">
                <a:latin typeface="+mj-lt"/>
              </a:rPr>
              <a:t>ottenere</a:t>
            </a:r>
            <a:r>
              <a:rPr lang="en-IE" sz="2800" b="1" dirty="0" smtClean="0">
                <a:latin typeface="+mj-lt"/>
              </a:rPr>
              <a:t> </a:t>
            </a:r>
            <a:r>
              <a:rPr lang="en-IE" sz="2800" b="1" dirty="0" err="1" smtClean="0">
                <a:latin typeface="+mj-lt"/>
              </a:rPr>
              <a:t>informazioni</a:t>
            </a:r>
            <a:r>
              <a:rPr lang="en-IE" sz="2800" b="1" dirty="0" smtClean="0">
                <a:latin typeface="+mj-lt"/>
              </a:rPr>
              <a:t> </a:t>
            </a:r>
            <a:r>
              <a:rPr lang="en-IE" sz="2800" b="1" dirty="0" err="1" smtClean="0">
                <a:latin typeface="+mj-lt"/>
              </a:rPr>
              <a:t>sulle</a:t>
            </a:r>
            <a:r>
              <a:rPr lang="en-IE" sz="2800" b="1" dirty="0" smtClean="0">
                <a:latin typeface="+mj-lt"/>
              </a:rPr>
              <a:t> </a:t>
            </a:r>
            <a:r>
              <a:rPr lang="en-IE" sz="2800" b="1" dirty="0" err="1" smtClean="0">
                <a:latin typeface="+mj-lt"/>
              </a:rPr>
              <a:t>opportunità</a:t>
            </a:r>
            <a:r>
              <a:rPr lang="en-IE" sz="2800" b="1" dirty="0" smtClean="0">
                <a:latin typeface="+mj-lt"/>
              </a:rPr>
              <a:t> di </a:t>
            </a:r>
            <a:r>
              <a:rPr lang="en-IE" sz="2800" b="1" dirty="0" err="1" smtClean="0">
                <a:latin typeface="+mj-lt"/>
              </a:rPr>
              <a:t>finanziamento</a:t>
            </a:r>
            <a:r>
              <a:rPr lang="en-IE" sz="2800" b="1" dirty="0" smtClean="0">
                <a:latin typeface="+mj-lt"/>
              </a:rPr>
              <a:t> </a:t>
            </a:r>
            <a:r>
              <a:rPr lang="en-IE" sz="2800" b="1" dirty="0" err="1" smtClean="0">
                <a:latin typeface="+mj-lt"/>
              </a:rPr>
              <a:t>all’interno</a:t>
            </a:r>
            <a:r>
              <a:rPr lang="en-IE" sz="2800" b="1" dirty="0" smtClean="0">
                <a:latin typeface="+mj-lt"/>
              </a:rPr>
              <a:t> </a:t>
            </a:r>
            <a:r>
              <a:rPr lang="en-IE" sz="2800" b="1" dirty="0" err="1" smtClean="0">
                <a:latin typeface="+mj-lt"/>
              </a:rPr>
              <a:t>dei</a:t>
            </a:r>
            <a:r>
              <a:rPr lang="en-IE" sz="2800" b="1" dirty="0" smtClean="0">
                <a:latin typeface="+mj-lt"/>
              </a:rPr>
              <a:t> </a:t>
            </a:r>
            <a:r>
              <a:rPr lang="en-IE" sz="2800" b="1" dirty="0" err="1" smtClean="0">
                <a:latin typeface="+mj-lt"/>
              </a:rPr>
              <a:t>programmi</a:t>
            </a:r>
            <a:r>
              <a:rPr lang="en-IE" sz="2800" b="1" dirty="0" smtClean="0">
                <a:latin typeface="+mj-lt"/>
              </a:rPr>
              <a:t> europei. </a:t>
            </a:r>
            <a:endParaRPr lang="en-IE" sz="2400" dirty="0" smtClean="0">
              <a:latin typeface="+mj-lt"/>
            </a:endParaRPr>
          </a:p>
          <a:p>
            <a:pPr>
              <a:buNone/>
            </a:pPr>
            <a:endParaRPr lang="en-IE" altLang="es-ES" sz="2400" b="1" dirty="0" smtClean="0">
              <a:latin typeface="+mj-lt"/>
            </a:endParaRPr>
          </a:p>
        </p:txBody>
      </p:sp>
      <p:sp>
        <p:nvSpPr>
          <p:cNvPr id="7" name="Content Placeholder 2"/>
          <p:cNvSpPr txBox="1">
            <a:spLocks/>
          </p:cNvSpPr>
          <p:nvPr/>
        </p:nvSpPr>
        <p:spPr bwMode="auto">
          <a:xfrm>
            <a:off x="509442" y="1130831"/>
            <a:ext cx="10657322"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A. </a:t>
            </a:r>
            <a:r>
              <a:rPr lang="en-IE" altLang="es-ES" sz="3200" b="1" u="sng" dirty="0" err="1" smtClean="0">
                <a:solidFill>
                  <a:srgbClr val="990000"/>
                </a:solidFill>
              </a:rPr>
              <a:t>Portale</a:t>
            </a:r>
            <a:r>
              <a:rPr lang="en-IE" altLang="es-ES" sz="3200" b="1" u="sng" dirty="0" smtClean="0">
                <a:solidFill>
                  <a:srgbClr val="990000"/>
                </a:solidFill>
              </a:rPr>
              <a:t> di </a:t>
            </a:r>
            <a:r>
              <a:rPr lang="en-IE" altLang="es-ES" sz="3200" b="1" u="sng" dirty="0" err="1" smtClean="0">
                <a:solidFill>
                  <a:srgbClr val="990000"/>
                </a:solidFill>
              </a:rPr>
              <a:t>Internazionalizzazione</a:t>
            </a:r>
            <a:r>
              <a:rPr lang="en-IE" altLang="es-ES" sz="3200" b="1" u="sng" dirty="0" smtClean="0">
                <a:solidFill>
                  <a:srgbClr val="990000"/>
                </a:solidFill>
              </a:rPr>
              <a:t> </a:t>
            </a:r>
            <a:r>
              <a:rPr lang="en-IE" altLang="es-ES" sz="3200" b="1" u="sng" dirty="0" err="1" smtClean="0">
                <a:solidFill>
                  <a:srgbClr val="990000"/>
                </a:solidFill>
              </a:rPr>
              <a:t>delle</a:t>
            </a:r>
            <a:r>
              <a:rPr lang="en-IE" altLang="es-ES" sz="3200" b="1" u="sng" dirty="0" smtClean="0">
                <a:solidFill>
                  <a:srgbClr val="990000"/>
                </a:solidFill>
              </a:rPr>
              <a:t> PMI </a:t>
            </a:r>
            <a:r>
              <a:rPr lang="en-IE" altLang="es-ES" sz="3200" b="1" u="sng" dirty="0" smtClean="0">
                <a:solidFill>
                  <a:srgbClr val="990000"/>
                </a:solidFill>
                <a:latin typeface="+mj-lt"/>
              </a:rPr>
              <a:t>(2/5)</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smtClean="0">
                <a:solidFill>
                  <a:srgbClr val="0B0AFD"/>
                </a:solidFill>
              </a:rPr>
              <a:t> </a:t>
            </a: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23098280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Content Placeholder 2"/>
          <p:cNvSpPr>
            <a:spLocks noGrp="1"/>
          </p:cNvSpPr>
          <p:nvPr>
            <p:ph idx="1"/>
          </p:nvPr>
        </p:nvSpPr>
        <p:spPr>
          <a:xfrm>
            <a:off x="355979" y="1780931"/>
            <a:ext cx="11658600" cy="4968254"/>
          </a:xfrm>
        </p:spPr>
        <p:txBody>
          <a:bodyPr/>
          <a:lstStyle/>
          <a:p>
            <a:pPr marL="0" indent="0" algn="just">
              <a:buNone/>
            </a:pPr>
            <a:r>
              <a:rPr lang="en-IE" sz="2800" dirty="0" smtClean="0"/>
              <a:t>Il </a:t>
            </a:r>
            <a:r>
              <a:rPr lang="en-IE" sz="2800" dirty="0" err="1" smtClean="0"/>
              <a:t>portale</a:t>
            </a:r>
            <a:r>
              <a:rPr lang="en-IE" sz="2800" dirty="0" smtClean="0"/>
              <a:t> </a:t>
            </a:r>
            <a:r>
              <a:rPr lang="en-IE" sz="2800" dirty="0" err="1" smtClean="0"/>
              <a:t>europeo</a:t>
            </a:r>
            <a:r>
              <a:rPr lang="en-IE" sz="2800" dirty="0" smtClean="0"/>
              <a:t> </a:t>
            </a:r>
            <a:r>
              <a:rPr lang="en-IE" sz="2800" dirty="0" err="1" smtClean="0"/>
              <a:t>delle</a:t>
            </a:r>
            <a:r>
              <a:rPr lang="en-IE" sz="2800" dirty="0" smtClean="0"/>
              <a:t> PMI </a:t>
            </a:r>
            <a:r>
              <a:rPr lang="en-IE" sz="2800" dirty="0" err="1" smtClean="0"/>
              <a:t>offre</a:t>
            </a:r>
            <a:r>
              <a:rPr lang="en-IE" sz="2800" dirty="0" smtClean="0"/>
              <a:t>:</a:t>
            </a:r>
          </a:p>
          <a:p>
            <a:pPr marL="0" indent="0" algn="just">
              <a:buNone/>
            </a:pPr>
            <a:endParaRPr lang="en-IE" sz="2800" dirty="0" smtClean="0">
              <a:latin typeface="+mj-lt"/>
            </a:endParaRPr>
          </a:p>
          <a:p>
            <a:pPr algn="just"/>
            <a:r>
              <a:rPr lang="it-IT" sz="2800" dirty="0" smtClean="0"/>
              <a:t>Informazioni dettagliate sui fornitori di servizi di supporto in grado di aiutare le PMI a fare il loro ingresso nei paesi selezionati: agenzie nazionali, autorità locali, istituzioni, ecc.</a:t>
            </a:r>
            <a:endParaRPr lang="en-IE" sz="2800" dirty="0" smtClean="0">
              <a:latin typeface="+mj-lt"/>
            </a:endParaRPr>
          </a:p>
          <a:p>
            <a:pPr algn="just"/>
            <a:r>
              <a:rPr lang="en-IE" sz="2800" dirty="0" err="1" smtClean="0">
                <a:latin typeface="+mj-lt"/>
              </a:rPr>
              <a:t>Informazioni</a:t>
            </a:r>
            <a:r>
              <a:rPr lang="en-IE" sz="2800" dirty="0" smtClean="0">
                <a:latin typeface="+mj-lt"/>
              </a:rPr>
              <a:t> sui </a:t>
            </a:r>
            <a:r>
              <a:rPr lang="en-IE" sz="2800" dirty="0" err="1" smtClean="0">
                <a:latin typeface="+mj-lt"/>
              </a:rPr>
              <a:t>servizi</a:t>
            </a:r>
            <a:r>
              <a:rPr lang="en-IE" sz="2800" dirty="0" smtClean="0">
                <a:latin typeface="+mj-lt"/>
              </a:rPr>
              <a:t> </a:t>
            </a:r>
            <a:r>
              <a:rPr lang="en-IE" sz="2800" dirty="0" err="1" smtClean="0">
                <a:latin typeface="+mj-lt"/>
              </a:rPr>
              <a:t>offerti</a:t>
            </a:r>
            <a:endParaRPr lang="en-IE" sz="2800" dirty="0" smtClean="0">
              <a:latin typeface="+mj-lt"/>
            </a:endParaRPr>
          </a:p>
          <a:p>
            <a:pPr algn="just"/>
            <a:r>
              <a:rPr lang="it-IT" sz="2800" dirty="0" smtClean="0"/>
              <a:t>Collegamenti ad altre fonti di consulenza dell'UE</a:t>
            </a:r>
            <a:endParaRPr lang="en-IE" sz="2800" dirty="0" smtClean="0">
              <a:latin typeface="+mj-lt"/>
            </a:endParaRPr>
          </a:p>
          <a:p>
            <a:endParaRPr lang="en-IE" sz="2400" dirty="0" smtClean="0">
              <a:latin typeface="+mj-lt"/>
            </a:endParaRPr>
          </a:p>
          <a:p>
            <a:pPr>
              <a:buNone/>
            </a:pPr>
            <a:endParaRPr lang="en-IE" altLang="es-ES" sz="2400" b="1" dirty="0" smtClean="0">
              <a:latin typeface="+mj-lt"/>
            </a:endParaRPr>
          </a:p>
        </p:txBody>
      </p:sp>
      <p:sp>
        <p:nvSpPr>
          <p:cNvPr id="7" name="Content Placeholder 2"/>
          <p:cNvSpPr txBox="1">
            <a:spLocks/>
          </p:cNvSpPr>
          <p:nvPr/>
        </p:nvSpPr>
        <p:spPr bwMode="auto">
          <a:xfrm>
            <a:off x="506214" y="1129767"/>
            <a:ext cx="10668000"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A. </a:t>
            </a:r>
            <a:r>
              <a:rPr lang="en-IE" altLang="es-ES" sz="3200" b="1" u="sng" dirty="0" err="1" smtClean="0">
                <a:solidFill>
                  <a:srgbClr val="990000"/>
                </a:solidFill>
              </a:rPr>
              <a:t>Portale</a:t>
            </a:r>
            <a:r>
              <a:rPr lang="en-IE" altLang="es-ES" sz="3200" b="1" u="sng" dirty="0" smtClean="0">
                <a:solidFill>
                  <a:srgbClr val="990000"/>
                </a:solidFill>
              </a:rPr>
              <a:t> di </a:t>
            </a:r>
            <a:r>
              <a:rPr lang="en-IE" altLang="es-ES" sz="3200" b="1" u="sng" dirty="0" err="1" smtClean="0">
                <a:solidFill>
                  <a:srgbClr val="990000"/>
                </a:solidFill>
              </a:rPr>
              <a:t>Internazionalizzazione</a:t>
            </a:r>
            <a:r>
              <a:rPr lang="en-IE" altLang="es-ES" sz="3200" b="1" u="sng" dirty="0" smtClean="0">
                <a:solidFill>
                  <a:srgbClr val="990000"/>
                </a:solidFill>
              </a:rPr>
              <a:t> </a:t>
            </a:r>
            <a:r>
              <a:rPr lang="en-IE" altLang="es-ES" sz="3200" b="1" u="sng" dirty="0" err="1" smtClean="0">
                <a:solidFill>
                  <a:srgbClr val="990000"/>
                </a:solidFill>
              </a:rPr>
              <a:t>delle</a:t>
            </a:r>
            <a:r>
              <a:rPr lang="en-IE" altLang="es-ES" sz="3200" b="1" u="sng" dirty="0" smtClean="0">
                <a:solidFill>
                  <a:srgbClr val="990000"/>
                </a:solidFill>
              </a:rPr>
              <a:t> PMI </a:t>
            </a:r>
            <a:r>
              <a:rPr lang="en-IE" altLang="es-ES" sz="3200" b="1" u="sng" dirty="0" smtClean="0">
                <a:solidFill>
                  <a:srgbClr val="990000"/>
                </a:solidFill>
                <a:latin typeface="+mj-lt"/>
              </a:rPr>
              <a:t>(3/5)</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17649945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Content Placeholder 2"/>
          <p:cNvSpPr>
            <a:spLocks noGrp="1"/>
          </p:cNvSpPr>
          <p:nvPr>
            <p:ph idx="1"/>
          </p:nvPr>
        </p:nvSpPr>
        <p:spPr>
          <a:xfrm>
            <a:off x="355979" y="1753221"/>
            <a:ext cx="11658600" cy="4968254"/>
          </a:xfrm>
        </p:spPr>
        <p:txBody>
          <a:bodyPr/>
          <a:lstStyle/>
          <a:p>
            <a:pPr marL="0" indent="0" algn="just">
              <a:buNone/>
            </a:pPr>
            <a:r>
              <a:rPr lang="en-IE" sz="2800" dirty="0" smtClean="0"/>
              <a:t>Per </a:t>
            </a:r>
            <a:r>
              <a:rPr lang="en-IE" sz="2800" dirty="0" err="1" smtClean="0"/>
              <a:t>favorire</a:t>
            </a:r>
            <a:r>
              <a:rPr lang="en-IE" sz="2800" dirty="0" smtClean="0"/>
              <a:t> </a:t>
            </a:r>
            <a:r>
              <a:rPr lang="en-IE" sz="2800" dirty="0" err="1" smtClean="0"/>
              <a:t>l’accessibilità</a:t>
            </a:r>
            <a:r>
              <a:rPr lang="en-IE" sz="2800" dirty="0" smtClean="0"/>
              <a:t> al </a:t>
            </a:r>
            <a:r>
              <a:rPr lang="en-IE" sz="2800" dirty="0" err="1" smtClean="0"/>
              <a:t>Portale</a:t>
            </a:r>
            <a:r>
              <a:rPr lang="en-IE" sz="2800" dirty="0" smtClean="0"/>
              <a:t>, è </a:t>
            </a:r>
            <a:r>
              <a:rPr lang="en-IE" sz="2800" dirty="0" err="1" smtClean="0"/>
              <a:t>possibile</a:t>
            </a:r>
            <a:r>
              <a:rPr lang="en-IE" sz="2800" dirty="0" smtClean="0"/>
              <a:t> </a:t>
            </a:r>
            <a:r>
              <a:rPr lang="en-IE" sz="2800" dirty="0" err="1" smtClean="0"/>
              <a:t>filtrare</a:t>
            </a:r>
            <a:r>
              <a:rPr lang="en-IE" sz="2800" dirty="0" smtClean="0"/>
              <a:t> le </a:t>
            </a:r>
            <a:r>
              <a:rPr lang="en-IE" sz="2800" dirty="0" err="1" smtClean="0"/>
              <a:t>informazioni</a:t>
            </a:r>
            <a:r>
              <a:rPr lang="en-IE" sz="2800" dirty="0" smtClean="0"/>
              <a:t> per:</a:t>
            </a:r>
            <a:endParaRPr lang="en-IE" sz="2800" dirty="0" smtClean="0">
              <a:latin typeface="+mj-lt"/>
            </a:endParaRPr>
          </a:p>
          <a:p>
            <a:pPr algn="just"/>
            <a:r>
              <a:rPr lang="en-IE" sz="2800" dirty="0" err="1" smtClean="0">
                <a:latin typeface="+mj-lt"/>
              </a:rPr>
              <a:t>Paese</a:t>
            </a:r>
            <a:r>
              <a:rPr lang="en-IE" sz="2800" dirty="0" smtClean="0">
                <a:latin typeface="+mj-lt"/>
              </a:rPr>
              <a:t> di </a:t>
            </a:r>
            <a:r>
              <a:rPr lang="en-IE" sz="2800" dirty="0" err="1" smtClean="0">
                <a:latin typeface="+mj-lt"/>
              </a:rPr>
              <a:t>origine</a:t>
            </a:r>
            <a:endParaRPr lang="en-IE" sz="2800" dirty="0" smtClean="0">
              <a:latin typeface="+mj-lt"/>
            </a:endParaRPr>
          </a:p>
          <a:p>
            <a:pPr algn="just"/>
            <a:r>
              <a:rPr lang="en-IE" sz="2800" dirty="0" err="1" smtClean="0">
                <a:latin typeface="+mj-lt"/>
              </a:rPr>
              <a:t>Servizi</a:t>
            </a:r>
            <a:r>
              <a:rPr lang="en-IE" sz="2800" dirty="0" smtClean="0">
                <a:latin typeface="+mj-lt"/>
              </a:rPr>
              <a:t> </a:t>
            </a:r>
            <a:r>
              <a:rPr lang="en-IE" sz="2800" dirty="0" err="1" smtClean="0">
                <a:latin typeface="+mj-lt"/>
              </a:rPr>
              <a:t>disponibili</a:t>
            </a:r>
            <a:r>
              <a:rPr lang="en-IE" sz="2800" dirty="0" smtClean="0">
                <a:latin typeface="+mj-lt"/>
              </a:rPr>
              <a:t> in </a:t>
            </a:r>
            <a:r>
              <a:rPr lang="en-IE" sz="2800" dirty="0" err="1" smtClean="0">
                <a:latin typeface="+mj-lt"/>
              </a:rPr>
              <a:t>altri</a:t>
            </a:r>
            <a:r>
              <a:rPr lang="en-IE" sz="2800" dirty="0" smtClean="0">
                <a:latin typeface="+mj-lt"/>
              </a:rPr>
              <a:t> </a:t>
            </a:r>
            <a:r>
              <a:rPr lang="en-IE" sz="2800" dirty="0" err="1" smtClean="0">
                <a:latin typeface="+mj-lt"/>
              </a:rPr>
              <a:t>paesi</a:t>
            </a:r>
            <a:endParaRPr lang="en-IE" sz="2800" dirty="0" smtClean="0">
              <a:latin typeface="+mj-lt"/>
            </a:endParaRPr>
          </a:p>
          <a:p>
            <a:pPr algn="just"/>
            <a:r>
              <a:rPr lang="en-IE" sz="2800" dirty="0" err="1" smtClean="0">
                <a:latin typeface="+mj-lt"/>
              </a:rPr>
              <a:t>Servizi</a:t>
            </a:r>
            <a:r>
              <a:rPr lang="en-IE" sz="2800" dirty="0" smtClean="0">
                <a:latin typeface="+mj-lt"/>
              </a:rPr>
              <a:t> </a:t>
            </a:r>
            <a:r>
              <a:rPr lang="en-IE" sz="2800" dirty="0" err="1" smtClean="0">
                <a:latin typeface="+mj-lt"/>
              </a:rPr>
              <a:t>messi</a:t>
            </a:r>
            <a:r>
              <a:rPr lang="en-IE" sz="2800" dirty="0" smtClean="0">
                <a:latin typeface="+mj-lt"/>
              </a:rPr>
              <a:t> a </a:t>
            </a:r>
            <a:r>
              <a:rPr lang="en-IE" sz="2800" dirty="0" err="1" smtClean="0">
                <a:latin typeface="+mj-lt"/>
              </a:rPr>
              <a:t>disposizione</a:t>
            </a:r>
            <a:r>
              <a:rPr lang="en-IE" sz="2800" dirty="0" smtClean="0">
                <a:latin typeface="+mj-lt"/>
              </a:rPr>
              <a:t> </a:t>
            </a:r>
            <a:r>
              <a:rPr lang="en-IE" sz="2800" dirty="0" err="1" smtClean="0">
                <a:latin typeface="+mj-lt"/>
              </a:rPr>
              <a:t>dalle</a:t>
            </a:r>
            <a:r>
              <a:rPr lang="en-IE" sz="2800" dirty="0" smtClean="0">
                <a:latin typeface="+mj-lt"/>
              </a:rPr>
              <a:t> </a:t>
            </a:r>
            <a:r>
              <a:rPr lang="en-IE" sz="2800" dirty="0" err="1" smtClean="0">
                <a:latin typeface="+mj-lt"/>
              </a:rPr>
              <a:t>Istituzioni</a:t>
            </a:r>
            <a:r>
              <a:rPr lang="en-IE" sz="2800" dirty="0" smtClean="0">
                <a:latin typeface="+mj-lt"/>
              </a:rPr>
              <a:t> </a:t>
            </a:r>
            <a:r>
              <a:rPr lang="en-IE" sz="2800" dirty="0" err="1" smtClean="0">
                <a:latin typeface="+mj-lt"/>
              </a:rPr>
              <a:t>dell’Unione</a:t>
            </a:r>
            <a:r>
              <a:rPr lang="en-IE" sz="2800" dirty="0" smtClean="0">
                <a:latin typeface="+mj-lt"/>
              </a:rPr>
              <a:t> </a:t>
            </a:r>
            <a:r>
              <a:rPr lang="en-IE" sz="2800" dirty="0" err="1" smtClean="0">
                <a:latin typeface="+mj-lt"/>
              </a:rPr>
              <a:t>Europea</a:t>
            </a:r>
            <a:r>
              <a:rPr lang="en-IE" sz="2800" dirty="0" smtClean="0">
                <a:latin typeface="+mj-lt"/>
              </a:rPr>
              <a:t>. </a:t>
            </a:r>
          </a:p>
          <a:p>
            <a:pPr algn="just"/>
            <a:r>
              <a:rPr lang="en-IE" sz="2800" dirty="0" err="1" smtClean="0">
                <a:latin typeface="+mj-lt"/>
              </a:rPr>
              <a:t>Servizi</a:t>
            </a:r>
            <a:r>
              <a:rPr lang="en-IE" sz="2800" dirty="0" smtClean="0">
                <a:latin typeface="+mj-lt"/>
              </a:rPr>
              <a:t> </a:t>
            </a:r>
            <a:r>
              <a:rPr lang="en-IE" sz="2800" dirty="0" err="1" smtClean="0">
                <a:latin typeface="+mj-lt"/>
              </a:rPr>
              <a:t>disponibili</a:t>
            </a:r>
            <a:r>
              <a:rPr lang="en-IE" sz="2800" dirty="0" smtClean="0">
                <a:latin typeface="+mj-lt"/>
              </a:rPr>
              <a:t> </a:t>
            </a:r>
            <a:r>
              <a:rPr lang="en-IE" sz="2800" dirty="0" err="1" smtClean="0">
                <a:latin typeface="+mj-lt"/>
              </a:rPr>
              <a:t>nei</a:t>
            </a:r>
            <a:r>
              <a:rPr lang="en-IE" sz="2800" dirty="0" smtClean="0">
                <a:latin typeface="+mj-lt"/>
              </a:rPr>
              <a:t> </a:t>
            </a:r>
            <a:r>
              <a:rPr lang="en-IE" sz="2800" dirty="0" err="1" smtClean="0">
                <a:latin typeface="+mj-lt"/>
              </a:rPr>
              <a:t>mercati</a:t>
            </a:r>
            <a:r>
              <a:rPr lang="en-IE" sz="2800" dirty="0" smtClean="0">
                <a:latin typeface="+mj-lt"/>
              </a:rPr>
              <a:t> </a:t>
            </a:r>
            <a:r>
              <a:rPr lang="en-IE" sz="2800" dirty="0" err="1" smtClean="0">
                <a:latin typeface="+mj-lt"/>
              </a:rPr>
              <a:t>specificati</a:t>
            </a:r>
            <a:endParaRPr lang="en-IE" sz="2800" dirty="0" smtClean="0">
              <a:latin typeface="+mj-lt"/>
            </a:endParaRPr>
          </a:p>
          <a:p>
            <a:pPr marL="0" indent="0" algn="just">
              <a:buNone/>
            </a:pPr>
            <a:r>
              <a:rPr lang="en-IE" sz="2800" dirty="0" err="1" smtClean="0">
                <a:latin typeface="+mj-lt"/>
              </a:rPr>
              <a:t>Inoltre</a:t>
            </a:r>
            <a:r>
              <a:rPr lang="en-IE" sz="2800" dirty="0" smtClean="0">
                <a:latin typeface="+mj-lt"/>
              </a:rPr>
              <a:t>, è </a:t>
            </a:r>
            <a:r>
              <a:rPr lang="en-IE" sz="2800" dirty="0" err="1" smtClean="0">
                <a:latin typeface="+mj-lt"/>
              </a:rPr>
              <a:t>possibile</a:t>
            </a:r>
            <a:r>
              <a:rPr lang="en-IE" sz="2800" dirty="0" smtClean="0">
                <a:latin typeface="+mj-lt"/>
              </a:rPr>
              <a:t> </a:t>
            </a:r>
            <a:r>
              <a:rPr lang="en-IE" sz="2800" dirty="0" err="1" smtClean="0">
                <a:latin typeface="+mj-lt"/>
              </a:rPr>
              <a:t>perfezionare</a:t>
            </a:r>
            <a:r>
              <a:rPr lang="en-IE" sz="2800" dirty="0" smtClean="0">
                <a:latin typeface="+mj-lt"/>
              </a:rPr>
              <a:t> la </a:t>
            </a:r>
            <a:r>
              <a:rPr lang="en-IE" sz="2800" dirty="0" err="1" smtClean="0">
                <a:latin typeface="+mj-lt"/>
              </a:rPr>
              <a:t>ricerca</a:t>
            </a:r>
            <a:r>
              <a:rPr lang="en-IE" sz="2800" dirty="0" smtClean="0">
                <a:latin typeface="+mj-lt"/>
              </a:rPr>
              <a:t> </a:t>
            </a:r>
            <a:r>
              <a:rPr lang="en-IE" sz="2800" dirty="0" err="1" smtClean="0">
                <a:latin typeface="+mj-lt"/>
              </a:rPr>
              <a:t>definendo</a:t>
            </a:r>
            <a:r>
              <a:rPr lang="en-IE" sz="2800" dirty="0" smtClean="0">
                <a:latin typeface="+mj-lt"/>
              </a:rPr>
              <a:t> la </a:t>
            </a:r>
            <a:r>
              <a:rPr lang="en-IE" sz="2800" dirty="0" err="1" smtClean="0">
                <a:latin typeface="+mj-lt"/>
              </a:rPr>
              <a:t>tipologia</a:t>
            </a:r>
            <a:r>
              <a:rPr lang="en-IE" sz="2800" dirty="0" smtClean="0">
                <a:latin typeface="+mj-lt"/>
              </a:rPr>
              <a:t> di </a:t>
            </a:r>
            <a:r>
              <a:rPr lang="en-IE" sz="2800" dirty="0" err="1" smtClean="0">
                <a:latin typeface="+mj-lt"/>
              </a:rPr>
              <a:t>internazionalizzazione</a:t>
            </a:r>
            <a:r>
              <a:rPr lang="en-IE" sz="2800" dirty="0" smtClean="0">
                <a:latin typeface="+mj-lt"/>
              </a:rPr>
              <a:t>, la </a:t>
            </a:r>
            <a:r>
              <a:rPr lang="en-IE" sz="2800" dirty="0" err="1" smtClean="0">
                <a:latin typeface="+mj-lt"/>
              </a:rPr>
              <a:t>tipologia</a:t>
            </a:r>
            <a:r>
              <a:rPr lang="en-IE" sz="2800" dirty="0" smtClean="0">
                <a:latin typeface="+mj-lt"/>
              </a:rPr>
              <a:t> di </a:t>
            </a:r>
            <a:r>
              <a:rPr lang="en-IE" sz="2800" dirty="0" err="1" smtClean="0">
                <a:latin typeface="+mj-lt"/>
              </a:rPr>
              <a:t>servizi</a:t>
            </a:r>
            <a:r>
              <a:rPr lang="en-IE" sz="2800" dirty="0" smtClean="0">
                <a:latin typeface="+mj-lt"/>
              </a:rPr>
              <a:t> e la lingua di </a:t>
            </a:r>
            <a:r>
              <a:rPr lang="en-IE" sz="2800" dirty="0" err="1" smtClean="0">
                <a:latin typeface="+mj-lt"/>
              </a:rPr>
              <a:t>interesse</a:t>
            </a:r>
            <a:r>
              <a:rPr lang="en-IE" sz="2800" dirty="0" smtClean="0">
                <a:latin typeface="+mj-lt"/>
              </a:rPr>
              <a:t>. </a:t>
            </a:r>
            <a:endParaRPr lang="en-IE" sz="2400" dirty="0" smtClean="0">
              <a:latin typeface="+mj-lt"/>
            </a:endParaRPr>
          </a:p>
          <a:p>
            <a:pPr>
              <a:buNone/>
            </a:pPr>
            <a:endParaRPr lang="en-IE" altLang="es-ES" sz="2400" b="1" dirty="0" smtClean="0">
              <a:latin typeface="+mj-lt"/>
            </a:endParaRPr>
          </a:p>
        </p:txBody>
      </p:sp>
      <p:sp>
        <p:nvSpPr>
          <p:cNvPr id="7" name="Content Placeholder 2"/>
          <p:cNvSpPr txBox="1">
            <a:spLocks/>
          </p:cNvSpPr>
          <p:nvPr/>
        </p:nvSpPr>
        <p:spPr bwMode="auto">
          <a:xfrm>
            <a:off x="622409" y="1105253"/>
            <a:ext cx="10793736" cy="6927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defTabSz="914400" fontAlgn="base">
              <a:spcBef>
                <a:spcPct val="20000"/>
              </a:spcBef>
              <a:spcAft>
                <a:spcPct val="0"/>
              </a:spcAft>
              <a:defRPr/>
            </a:pPr>
            <a:r>
              <a:rPr lang="en-IE" altLang="es-ES" sz="3200" b="1" u="sng" dirty="0" smtClean="0">
                <a:solidFill>
                  <a:srgbClr val="990000"/>
                </a:solidFill>
                <a:latin typeface="+mj-lt"/>
              </a:rPr>
              <a:t>A. </a:t>
            </a:r>
            <a:r>
              <a:rPr lang="en-IE" altLang="es-ES" sz="3200" b="1" u="sng" dirty="0" err="1" smtClean="0">
                <a:solidFill>
                  <a:srgbClr val="990000"/>
                </a:solidFill>
              </a:rPr>
              <a:t>Portale</a:t>
            </a:r>
            <a:r>
              <a:rPr lang="en-IE" altLang="es-ES" sz="3200" b="1" u="sng" dirty="0" smtClean="0">
                <a:solidFill>
                  <a:srgbClr val="990000"/>
                </a:solidFill>
              </a:rPr>
              <a:t> di </a:t>
            </a:r>
            <a:r>
              <a:rPr lang="en-IE" altLang="es-ES" sz="3200" b="1" u="sng" dirty="0" err="1" smtClean="0">
                <a:solidFill>
                  <a:srgbClr val="990000"/>
                </a:solidFill>
              </a:rPr>
              <a:t>Internazionalizzazione</a:t>
            </a:r>
            <a:r>
              <a:rPr lang="en-IE" altLang="es-ES" sz="3200" b="1" u="sng" dirty="0" smtClean="0">
                <a:solidFill>
                  <a:srgbClr val="990000"/>
                </a:solidFill>
              </a:rPr>
              <a:t> </a:t>
            </a:r>
            <a:r>
              <a:rPr lang="en-IE" altLang="es-ES" sz="3200" b="1" u="sng" dirty="0" err="1" smtClean="0">
                <a:solidFill>
                  <a:srgbClr val="990000"/>
                </a:solidFill>
              </a:rPr>
              <a:t>delle</a:t>
            </a:r>
            <a:r>
              <a:rPr lang="en-IE" altLang="es-ES" sz="3200" b="1" u="sng" dirty="0" smtClean="0">
                <a:solidFill>
                  <a:srgbClr val="990000"/>
                </a:solidFill>
              </a:rPr>
              <a:t> PMI </a:t>
            </a:r>
            <a:r>
              <a:rPr lang="en-IE" altLang="es-ES" sz="3200" b="1" u="sng" dirty="0" smtClean="0">
                <a:solidFill>
                  <a:srgbClr val="990000"/>
                </a:solidFill>
                <a:latin typeface="+mj-lt"/>
              </a:rPr>
              <a:t>(4/5)</a:t>
            </a:r>
            <a:endParaRPr kumimoji="0" lang="en-IE" altLang="es-ES" sz="3200" b="1" i="0" u="sng" strike="noStrike" kern="1200" cap="none" spc="0" normalizeH="0" baseline="0" noProof="0" dirty="0" smtClean="0">
              <a:ln>
                <a:noFill/>
              </a:ln>
              <a:solidFill>
                <a:srgbClr val="990000"/>
              </a:solidFill>
              <a:effectLst/>
              <a:uLnTx/>
              <a:uFillTx/>
              <a:latin typeface="+mj-lt"/>
            </a:endParaRPr>
          </a:p>
        </p:txBody>
      </p:sp>
      <p:sp>
        <p:nvSpPr>
          <p:cNvPr id="8" name="Title 1"/>
          <p:cNvSpPr>
            <a:spLocks noGrp="1"/>
          </p:cNvSpPr>
          <p:nvPr>
            <p:ph type="title"/>
          </p:nvPr>
        </p:nvSpPr>
        <p:spPr>
          <a:xfrm>
            <a:off x="1041779" y="0"/>
            <a:ext cx="10972800" cy="1143000"/>
          </a:xfrm>
        </p:spPr>
        <p:txBody>
          <a:bodyPr/>
          <a:lstStyle/>
          <a:p>
            <a:pPr algn="r"/>
            <a:r>
              <a:rPr lang="en-IE" sz="2400" b="1" dirty="0" err="1" smtClean="0">
                <a:solidFill>
                  <a:srgbClr val="0B0AFD"/>
                </a:solidFill>
              </a:rPr>
              <a:t>Fonti</a:t>
            </a:r>
            <a:r>
              <a:rPr lang="en-IE" sz="2400" b="1" dirty="0" smtClean="0">
                <a:solidFill>
                  <a:srgbClr val="0B0AFD"/>
                </a:solidFill>
              </a:rPr>
              <a:t> e </a:t>
            </a:r>
            <a:r>
              <a:rPr lang="en-IE" sz="2400" b="1" dirty="0" err="1" smtClean="0">
                <a:solidFill>
                  <a:srgbClr val="0B0AFD"/>
                </a:solidFill>
              </a:rPr>
              <a:t>risorse</a:t>
            </a:r>
            <a:r>
              <a:rPr lang="en-IE" sz="2400" b="1" dirty="0" smtClean="0">
                <a:solidFill>
                  <a:srgbClr val="0B0AFD"/>
                </a:solidFill>
              </a:rPr>
              <a:t> a </a:t>
            </a:r>
            <a:r>
              <a:rPr lang="en-IE" sz="2400" b="1" dirty="0" err="1" smtClean="0">
                <a:solidFill>
                  <a:srgbClr val="0B0AFD"/>
                </a:solidFill>
              </a:rPr>
              <a:t>supporto</a:t>
            </a:r>
            <a:r>
              <a:rPr lang="en-IE" sz="2400" b="1" dirty="0" smtClean="0">
                <a:solidFill>
                  <a:srgbClr val="0B0AFD"/>
                </a:solidFill>
              </a:rPr>
              <a:t> </a:t>
            </a:r>
            <a:r>
              <a:rPr lang="en-IE" sz="2400" b="1" dirty="0" err="1" smtClean="0">
                <a:solidFill>
                  <a:srgbClr val="0B0AFD"/>
                </a:solidFill>
              </a:rPr>
              <a:t>delle</a:t>
            </a:r>
            <a:r>
              <a:rPr lang="en-IE" sz="2400" b="1" dirty="0" smtClean="0">
                <a:solidFill>
                  <a:srgbClr val="0B0AFD"/>
                </a:solidFill>
              </a:rPr>
              <a:t> </a:t>
            </a:r>
            <a:r>
              <a:rPr lang="en-IE" sz="2400" b="1" dirty="0" err="1" smtClean="0">
                <a:solidFill>
                  <a:srgbClr val="0B0AFD"/>
                </a:solidFill>
              </a:rPr>
              <a:t>microimprese</a:t>
            </a:r>
            <a:r>
              <a:rPr lang="en-IE" sz="2400" b="1" dirty="0" smtClean="0">
                <a:solidFill>
                  <a:srgbClr val="0B0AFD"/>
                </a:solidFill>
              </a:rPr>
              <a:t> II</a:t>
            </a:r>
            <a:endParaRPr lang="en-IE" sz="2400" b="1" dirty="0">
              <a:solidFill>
                <a:srgbClr val="0B0AFD"/>
              </a:solidFill>
            </a:endParaRPr>
          </a:p>
        </p:txBody>
      </p:sp>
    </p:spTree>
    <p:extLst>
      <p:ext uri="{BB962C8B-B14F-4D97-AF65-F5344CB8AC3E}">
        <p14:creationId xmlns:p14="http://schemas.microsoft.com/office/powerpoint/2010/main" xmlns="" val="393367138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5107</TotalTime>
  <Words>859</Words>
  <Application>Microsoft Office PowerPoint</Application>
  <PresentationFormat>Personalizzato</PresentationFormat>
  <Paragraphs>120</Paragraphs>
  <Slides>15</Slides>
  <Notes>1</Notes>
  <HiddenSlides>0</HiddenSlides>
  <MMClips>0</MMClips>
  <ScaleCrop>false</ScaleCrop>
  <HeadingPairs>
    <vt:vector size="4" baseType="variant">
      <vt:variant>
        <vt:lpstr>Tema</vt:lpstr>
      </vt:variant>
      <vt:variant>
        <vt:i4>1</vt:i4>
      </vt:variant>
      <vt:variant>
        <vt:lpstr>Titoli diapositive</vt:lpstr>
      </vt:variant>
      <vt:variant>
        <vt:i4>15</vt:i4>
      </vt:variant>
    </vt:vector>
  </HeadingPairs>
  <TitlesOfParts>
    <vt:vector size="16" baseType="lpstr">
      <vt:lpstr>1557</vt:lpstr>
      <vt:lpstr>Modulo N 10: Strumenti e risorse dell’UE per lo sviluppo delle microimprese</vt:lpstr>
      <vt:lpstr>Fonti e risorse a supporto delle microimprese II</vt:lpstr>
      <vt:lpstr>Fonti e risorse a supporto delle microimprese II</vt:lpstr>
      <vt:lpstr> Fonti e risorse a supporto delle microimprese II</vt:lpstr>
      <vt:lpstr>Fonti e risorse a supporto delle microimprese II</vt:lpstr>
      <vt:lpstr>Fonti e risorse a supporto delle microimprese II</vt:lpstr>
      <vt:lpstr> Fonti e risorse a supporto delle microimprese II</vt:lpstr>
      <vt:lpstr>Fonti e risorse a supporto delle microimprese II</vt:lpstr>
      <vt:lpstr>Fonti e risorse a supporto delle microimprese II</vt:lpstr>
      <vt:lpstr> Fonti e risorse a supporto delle microimprese II</vt:lpstr>
      <vt:lpstr>Fonti e risorse a supporto delle microimprese II</vt:lpstr>
      <vt:lpstr>Fonti e risorse a supporto delle microimprese II</vt:lpstr>
      <vt:lpstr>Fonti e risorse a supporto delle microimprese II</vt:lpstr>
      <vt:lpstr>Fonti e risorse a supporto delle microimprese II</vt:lpstr>
      <vt:lpstr>Diapositiva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IRL_01</dc:creator>
  <cp:lastModifiedBy>IDP</cp:lastModifiedBy>
  <cp:revision>135</cp:revision>
  <cp:lastPrinted>2017-05-04T12:44:09Z</cp:lastPrinted>
  <dcterms:created xsi:type="dcterms:W3CDTF">2016-01-12T16:45:47Z</dcterms:created>
  <dcterms:modified xsi:type="dcterms:W3CDTF">2018-01-16T15:45:00Z</dcterms:modified>
</cp:coreProperties>
</file>