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17"/>
  </p:notesMasterIdLst>
  <p:handoutMasterIdLst>
    <p:handoutMasterId r:id="rId18"/>
  </p:handoutMasterIdLst>
  <p:sldIdLst>
    <p:sldId id="378" r:id="rId2"/>
    <p:sldId id="430" r:id="rId3"/>
    <p:sldId id="419" r:id="rId4"/>
    <p:sldId id="431" r:id="rId5"/>
    <p:sldId id="440" r:id="rId6"/>
    <p:sldId id="421" r:id="rId7"/>
    <p:sldId id="433" r:id="rId8"/>
    <p:sldId id="434" r:id="rId9"/>
    <p:sldId id="435" r:id="rId10"/>
    <p:sldId id="436" r:id="rId11"/>
    <p:sldId id="432" r:id="rId12"/>
    <p:sldId id="437" r:id="rId13"/>
    <p:sldId id="438" r:id="rId14"/>
    <p:sldId id="439" r:id="rId15"/>
    <p:sldId id="394" r:id="rId16"/>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0000"/>
    <a:srgbClr val="336600"/>
    <a:srgbClr val="003366"/>
    <a:srgbClr val="000066"/>
    <a:srgbClr val="CC6600"/>
    <a:srgbClr val="FFFFCC"/>
    <a:srgbClr val="FF9900"/>
    <a:srgbClr val="333300"/>
    <a:srgbClr val="0B0AFD"/>
    <a:srgbClr val="7EA73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04" autoAdjust="0"/>
    <p:restoredTop sz="94974" autoAdjust="0"/>
  </p:normalViewPr>
  <p:slideViewPr>
    <p:cSldViewPr snapToGrid="0">
      <p:cViewPr varScale="1">
        <p:scale>
          <a:sx n="73" d="100"/>
          <a:sy n="73" d="100"/>
        </p:scale>
        <p:origin x="-720" y="-102"/>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16/11/2017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‹Nº›</a:t>
            </a:fld>
            <a:endParaRPr lang="es-ES"/>
          </a:p>
        </p:txBody>
      </p:sp>
    </p:spTree>
    <p:extLst>
      <p:ext uri="{BB962C8B-B14F-4D97-AF65-F5344CB8AC3E}">
        <p14:creationId xmlns:p14="http://schemas.microsoft.com/office/powerpoint/2010/main" xmlns=""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16/11/2017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‹Nº›</a:t>
            </a:fld>
            <a:endParaRPr lang="es-ES"/>
          </a:p>
        </p:txBody>
      </p:sp>
    </p:spTree>
    <p:extLst>
      <p:ext uri="{BB962C8B-B14F-4D97-AF65-F5344CB8AC3E}">
        <p14:creationId xmlns:p14="http://schemas.microsoft.com/office/powerpoint/2010/main" xmlns=""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xmlns=""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xmlns="" val="29228349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‹Nº›</a:t>
            </a:fld>
            <a:endParaRPr lang="en-US" dirty="0"/>
          </a:p>
        </p:txBody>
      </p:sp>
    </p:spTree>
    <p:extLst>
      <p:ext uri="{BB962C8B-B14F-4D97-AF65-F5344CB8AC3E}">
        <p14:creationId xmlns:p14="http://schemas.microsoft.com/office/powerpoint/2010/main" xmlns="" val="21247574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41089515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‹Nº›</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xmlns="" val="14048716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33710512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xmlns="" val="19283272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8266494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6391417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6979343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xmlns="" val="27142106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38639808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xmlns=""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ec.europa.eu/growth/smes/access-to-markets/internationalisation/support-tools_e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europa.eu/youreurope/business/funding-grants/access-to-finance/index_en.ht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es-ES" altLang="es-ES" sz="3600" b="1" dirty="0">
                <a:latin typeface="Calibri" pitchFamily="34" charset="0"/>
              </a:rPr>
              <a:t>Mejora de la Competitividad</a:t>
            </a:r>
          </a:p>
          <a:p>
            <a:r>
              <a:rPr lang="es-ES" altLang="es-ES" sz="3600" b="1" dirty="0">
                <a:latin typeface="Calibri" pitchFamily="34" charset="0"/>
              </a:rPr>
              <a:t>de Microempresas en Áreas Rurales</a:t>
            </a:r>
            <a:r>
              <a:rPr lang="en-IE" altLang="es-ES" b="1" dirty="0">
                <a:latin typeface="Calibri" pitchFamily="34" charset="0"/>
              </a:rPr>
              <a:t/>
            </a:r>
            <a:br>
              <a:rPr lang="en-IE" altLang="es-ES" b="1" dirty="0">
                <a:latin typeface="Calibri" pitchFamily="34" charset="0"/>
              </a:rPr>
            </a:br>
            <a:endParaRPr lang="en-IE" dirty="0"/>
          </a:p>
        </p:txBody>
      </p:sp>
      <p:sp>
        <p:nvSpPr>
          <p:cNvPr id="5" name="TextBox 4"/>
          <p:cNvSpPr txBox="1"/>
          <p:nvPr/>
        </p:nvSpPr>
        <p:spPr>
          <a:xfrm>
            <a:off x="2284255" y="5990104"/>
            <a:ext cx="9757955" cy="615553"/>
          </a:xfrm>
          <a:prstGeom prst="rect">
            <a:avLst/>
          </a:prstGeom>
          <a:noFill/>
        </p:spPr>
        <p:txBody>
          <a:bodyPr wrap="square" rtlCol="0">
            <a:spAutoFit/>
          </a:bodyPr>
          <a:lstStyle/>
          <a:p>
            <a:r>
              <a:rPr lang="es-ES" dirty="0"/>
              <a:t>Preparado por el Consorcio para el proyecto</a:t>
            </a:r>
            <a:r>
              <a:rPr lang="en-US" dirty="0"/>
              <a:t>: </a:t>
            </a:r>
            <a:r>
              <a:rPr lang="en-US" sz="1600" i="1" dirty="0"/>
              <a:t>“Irish Rural Link – National University of Ireland </a:t>
            </a:r>
            <a:r>
              <a:rPr lang="en-US" sz="1600" i="1" dirty="0" err="1"/>
              <a:t>Maynooth</a:t>
            </a:r>
            <a:r>
              <a:rPr lang="en-US" sz="1600" i="1" dirty="0"/>
              <a:t>- CDI – EEO GROUP SA- IHF </a:t>
            </a:r>
            <a:r>
              <a:rPr lang="en-US" sz="1600" i="1" dirty="0" err="1"/>
              <a:t>asbl</a:t>
            </a:r>
            <a:r>
              <a:rPr lang="en-US" sz="1600" i="1" dirty="0"/>
              <a:t> – IDP - Internet Web Solutions SL”</a:t>
            </a:r>
            <a:endParaRPr lang="en-IE" sz="1600" i="1" dirty="0"/>
          </a:p>
        </p:txBody>
      </p:sp>
      <p:sp>
        <p:nvSpPr>
          <p:cNvPr id="7" name="Title 1"/>
          <p:cNvSpPr>
            <a:spLocks noGrp="1"/>
          </p:cNvSpPr>
          <p:nvPr>
            <p:ph type="ctrTitle"/>
          </p:nvPr>
        </p:nvSpPr>
        <p:spPr>
          <a:xfrm>
            <a:off x="1374146" y="2361625"/>
            <a:ext cx="9144000" cy="1435643"/>
          </a:xfrm>
        </p:spPr>
        <p:txBody>
          <a:bodyPr/>
          <a:lstStyle/>
          <a:p>
            <a:r>
              <a:rPr lang="en-US" sz="2800" b="1" dirty="0" err="1"/>
              <a:t>Módulo</a:t>
            </a:r>
            <a:r>
              <a:rPr lang="en-US" sz="2800" b="1" dirty="0"/>
              <a:t> 10: </a:t>
            </a:r>
            <a:r>
              <a:rPr lang="en-US" sz="2800" b="1" dirty="0" err="1">
                <a:solidFill>
                  <a:srgbClr val="336600"/>
                </a:solidFill>
              </a:rPr>
              <a:t>Herramientas</a:t>
            </a:r>
            <a:r>
              <a:rPr lang="en-US" sz="2800" b="1" dirty="0">
                <a:solidFill>
                  <a:srgbClr val="336600"/>
                </a:solidFill>
              </a:rPr>
              <a:t> y </a:t>
            </a:r>
            <a:r>
              <a:rPr lang="en-US" sz="2800" b="1" dirty="0" err="1">
                <a:solidFill>
                  <a:srgbClr val="336600"/>
                </a:solidFill>
              </a:rPr>
              <a:t>recursos</a:t>
            </a:r>
            <a:r>
              <a:rPr lang="en-US" sz="2800" b="1" dirty="0">
                <a:solidFill>
                  <a:srgbClr val="336600"/>
                </a:solidFill>
              </a:rPr>
              <a:t> </a:t>
            </a:r>
            <a:r>
              <a:rPr lang="en-US" sz="2800" b="1" dirty="0" err="1">
                <a:solidFill>
                  <a:srgbClr val="336600"/>
                </a:solidFill>
              </a:rPr>
              <a:t>en</a:t>
            </a:r>
            <a:r>
              <a:rPr lang="en-US" sz="2800" b="1" dirty="0">
                <a:solidFill>
                  <a:srgbClr val="336600"/>
                </a:solidFill>
              </a:rPr>
              <a:t> la UE para el </a:t>
            </a:r>
            <a:r>
              <a:rPr lang="en-US" sz="2800" b="1" dirty="0" err="1">
                <a:solidFill>
                  <a:srgbClr val="336600"/>
                </a:solidFill>
              </a:rPr>
              <a:t>desarrollo</a:t>
            </a:r>
            <a:r>
              <a:rPr lang="en-US" sz="2800" b="1" dirty="0">
                <a:solidFill>
                  <a:srgbClr val="336600"/>
                </a:solidFill>
              </a:rPr>
              <a:t> de </a:t>
            </a:r>
            <a:r>
              <a:rPr lang="en-US" sz="2800" b="1" dirty="0" err="1">
                <a:solidFill>
                  <a:srgbClr val="336600"/>
                </a:solidFill>
              </a:rPr>
              <a:t>microempresas</a:t>
            </a:r>
            <a:r>
              <a:rPr lang="en-US" sz="2800" b="1" dirty="0">
                <a:solidFill>
                  <a:srgbClr val="336600"/>
                </a:solidFill>
              </a:rPr>
              <a:t> </a:t>
            </a:r>
            <a:r>
              <a:rPr lang="en-US" sz="2800" b="1" dirty="0" err="1">
                <a:solidFill>
                  <a:srgbClr val="336600"/>
                </a:solidFill>
              </a:rPr>
              <a:t>rurales</a:t>
            </a:r>
            <a:endParaRPr lang="en-IE" sz="2800" b="1" dirty="0">
              <a:solidFill>
                <a:srgbClr val="336600"/>
              </a:solidFill>
            </a:endParaRPr>
          </a:p>
        </p:txBody>
      </p:sp>
    </p:spTree>
    <p:extLst>
      <p:ext uri="{BB962C8B-B14F-4D97-AF65-F5344CB8AC3E}">
        <p14:creationId xmlns:p14="http://schemas.microsoft.com/office/powerpoint/2010/main" xmlns="" val="35397218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6" name="Content Placeholder 2"/>
          <p:cNvSpPr>
            <a:spLocks noGrp="1"/>
          </p:cNvSpPr>
          <p:nvPr>
            <p:ph idx="1"/>
          </p:nvPr>
        </p:nvSpPr>
        <p:spPr>
          <a:xfrm>
            <a:off x="355979" y="1753221"/>
            <a:ext cx="11658600" cy="4968254"/>
          </a:xfrm>
        </p:spPr>
        <p:txBody>
          <a:bodyPr/>
          <a:lstStyle/>
          <a:p>
            <a:pPr marL="0" indent="0" algn="just">
              <a:buNone/>
            </a:pPr>
            <a:r>
              <a:rPr lang="en-IE" altLang="es-ES" sz="2800" dirty="0" smtClean="0"/>
              <a:t>Los </a:t>
            </a:r>
            <a:r>
              <a:rPr lang="en-IE" altLang="es-ES" sz="2800" dirty="0" err="1" smtClean="0"/>
              <a:t>proveedores</a:t>
            </a:r>
            <a:r>
              <a:rPr lang="en-IE" altLang="es-ES" sz="2800" dirty="0" smtClean="0"/>
              <a:t> de </a:t>
            </a:r>
            <a:r>
              <a:rPr lang="en-IE" altLang="es-ES" sz="2800" dirty="0" err="1" smtClean="0"/>
              <a:t>servicios</a:t>
            </a:r>
            <a:r>
              <a:rPr lang="en-IE" altLang="es-ES" sz="2800" dirty="0" smtClean="0"/>
              <a:t> </a:t>
            </a:r>
            <a:r>
              <a:rPr lang="en-IE" altLang="es-ES" sz="2800" dirty="0" err="1" smtClean="0"/>
              <a:t>pueden</a:t>
            </a:r>
            <a:r>
              <a:rPr lang="en-IE" altLang="es-ES" sz="2800" dirty="0" smtClean="0"/>
              <a:t> </a:t>
            </a:r>
            <a:r>
              <a:rPr lang="en-IE" altLang="es-ES" sz="2800" dirty="0" err="1" smtClean="0"/>
              <a:t>usar</a:t>
            </a:r>
            <a:r>
              <a:rPr lang="en-IE" altLang="es-ES" sz="2800" dirty="0" smtClean="0"/>
              <a:t> el Portal </a:t>
            </a:r>
            <a:r>
              <a:rPr lang="en-IE" altLang="es-ES" sz="2800" dirty="0" err="1" smtClean="0"/>
              <a:t>para</a:t>
            </a:r>
            <a:r>
              <a:rPr lang="en-IE" altLang="es-ES" sz="2800" dirty="0" smtClean="0"/>
              <a:t>:</a:t>
            </a:r>
            <a:endParaRPr lang="en-IE" altLang="es-ES" sz="2800" dirty="0"/>
          </a:p>
          <a:p>
            <a:pPr marL="0" indent="0" algn="just">
              <a:buNone/>
            </a:pPr>
            <a:endParaRPr lang="en-IE" altLang="es-ES" sz="2800" dirty="0"/>
          </a:p>
          <a:p>
            <a:pPr algn="just"/>
            <a:r>
              <a:rPr lang="en-IE" altLang="es-ES" sz="2800" u="sng" dirty="0" err="1" smtClean="0">
                <a:latin typeface="+mj-lt"/>
              </a:rPr>
              <a:t>Registrarse</a:t>
            </a:r>
            <a:r>
              <a:rPr lang="en-IE" altLang="es-ES" sz="2800" u="sng" dirty="0" smtClean="0">
                <a:latin typeface="+mj-lt"/>
              </a:rPr>
              <a:t> </a:t>
            </a:r>
            <a:r>
              <a:rPr lang="en-IE" altLang="es-ES" sz="2800" u="sng" dirty="0" err="1" smtClean="0">
                <a:latin typeface="+mj-lt"/>
              </a:rPr>
              <a:t>para</a:t>
            </a:r>
            <a:r>
              <a:rPr lang="en-IE" altLang="es-ES" sz="2800" u="sng" dirty="0" smtClean="0">
                <a:latin typeface="+mj-lt"/>
              </a:rPr>
              <a:t> ser </a:t>
            </a:r>
            <a:r>
              <a:rPr lang="en-IE" altLang="es-ES" sz="2800" u="sng" dirty="0" err="1" smtClean="0">
                <a:latin typeface="+mj-lt"/>
              </a:rPr>
              <a:t>incluidos</a:t>
            </a:r>
            <a:r>
              <a:rPr lang="en-IE" altLang="es-ES" sz="2800" u="sng" dirty="0" smtClean="0">
                <a:latin typeface="+mj-lt"/>
              </a:rPr>
              <a:t> en la base de </a:t>
            </a:r>
            <a:r>
              <a:rPr lang="en-IE" altLang="es-ES" sz="2800" u="sng" dirty="0" err="1" smtClean="0">
                <a:latin typeface="+mj-lt"/>
              </a:rPr>
              <a:t>datos</a:t>
            </a:r>
            <a:endParaRPr lang="en-IE" altLang="es-ES" sz="2800" u="sng" dirty="0">
              <a:latin typeface="+mj-lt"/>
            </a:endParaRPr>
          </a:p>
          <a:p>
            <a:pPr algn="just"/>
            <a:r>
              <a:rPr lang="en-IE" altLang="es-ES" sz="2800" u="sng" dirty="0" err="1" smtClean="0">
                <a:latin typeface="+mj-lt"/>
              </a:rPr>
              <a:t>Encontrar</a:t>
            </a:r>
            <a:r>
              <a:rPr lang="en-IE" altLang="es-ES" sz="2800" u="sng" dirty="0" smtClean="0">
                <a:latin typeface="+mj-lt"/>
              </a:rPr>
              <a:t> </a:t>
            </a:r>
            <a:r>
              <a:rPr lang="en-IE" altLang="es-ES" sz="2800" u="sng" dirty="0" err="1" smtClean="0">
                <a:latin typeface="+mj-lt"/>
              </a:rPr>
              <a:t>socios</a:t>
            </a:r>
            <a:r>
              <a:rPr lang="en-IE" altLang="es-ES" sz="2800" u="sng" dirty="0" smtClean="0">
                <a:latin typeface="+mj-lt"/>
              </a:rPr>
              <a:t> en </a:t>
            </a:r>
            <a:r>
              <a:rPr lang="en-IE" altLang="es-ES" sz="2800" u="sng" dirty="0" err="1" smtClean="0">
                <a:latin typeface="+mj-lt"/>
              </a:rPr>
              <a:t>otros</a:t>
            </a:r>
            <a:r>
              <a:rPr lang="en-IE" altLang="es-ES" sz="2800" u="sng" dirty="0" smtClean="0">
                <a:latin typeface="+mj-lt"/>
              </a:rPr>
              <a:t> </a:t>
            </a:r>
            <a:r>
              <a:rPr lang="en-IE" altLang="es-ES" sz="2800" u="sng" dirty="0" err="1" smtClean="0">
                <a:latin typeface="+mj-lt"/>
              </a:rPr>
              <a:t>países</a:t>
            </a:r>
            <a:endParaRPr lang="en-IE" altLang="es-ES" sz="2800" u="sng" dirty="0">
              <a:latin typeface="+mj-lt"/>
            </a:endParaRPr>
          </a:p>
          <a:p>
            <a:pPr marL="400050" lvl="1" indent="0" algn="just">
              <a:buNone/>
            </a:pPr>
            <a:endParaRPr lang="en-IE" dirty="0">
              <a:solidFill>
                <a:srgbClr val="002060"/>
              </a:solidFill>
              <a:latin typeface="+mj-lt"/>
              <a:hlinkClick r:id="rId2"/>
            </a:endParaRPr>
          </a:p>
          <a:p>
            <a:pPr marL="400050" lvl="1" indent="0" algn="just">
              <a:buNone/>
            </a:pPr>
            <a:r>
              <a:rPr lang="en-IE" sz="2000" dirty="0">
                <a:solidFill>
                  <a:srgbClr val="ED7D31"/>
                </a:solidFill>
                <a:hlinkClick r:id="rId2"/>
              </a:rPr>
              <a:t>https://ec.europa.eu/growth/smes/access-to-markets/internationalisation/support-tools_en</a:t>
            </a:r>
            <a:r>
              <a:rPr lang="en-IE" sz="2000" dirty="0">
                <a:solidFill>
                  <a:srgbClr val="ED7D31"/>
                </a:solidFill>
              </a:rPr>
              <a:t> </a:t>
            </a:r>
            <a:endParaRPr lang="en-IE" sz="1400" dirty="0">
              <a:solidFill>
                <a:srgbClr val="002060"/>
              </a:solidFill>
            </a:endParaRPr>
          </a:p>
          <a:p>
            <a:pPr marL="0" indent="0" algn="just">
              <a:buNone/>
            </a:pPr>
            <a:endParaRPr lang="en-IE" altLang="es-ES" sz="2400" dirty="0">
              <a:latin typeface="+mj-lt"/>
            </a:endParaRPr>
          </a:p>
        </p:txBody>
      </p:sp>
      <p:sp>
        <p:nvSpPr>
          <p:cNvPr id="7" name="Content Placeholder 2"/>
          <p:cNvSpPr txBox="1">
            <a:spLocks/>
          </p:cNvSpPr>
          <p:nvPr/>
        </p:nvSpPr>
        <p:spPr bwMode="auto">
          <a:xfrm>
            <a:off x="499850" y="1131894"/>
            <a:ext cx="10721144"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IE" altLang="es-ES" sz="3200" b="1" u="sng" dirty="0">
                <a:solidFill>
                  <a:srgbClr val="990000"/>
                </a:solidFill>
                <a:latin typeface="+mj-lt"/>
              </a:rPr>
              <a:t>A. </a:t>
            </a:r>
            <a:r>
              <a:rPr lang="en-IE" altLang="es-ES" sz="3200" b="1" u="sng" dirty="0" smtClean="0">
                <a:solidFill>
                  <a:srgbClr val="990000"/>
                </a:solidFill>
              </a:rPr>
              <a:t>Portal de </a:t>
            </a:r>
            <a:r>
              <a:rPr lang="en-IE" altLang="es-ES" sz="3200" b="1" u="sng" dirty="0" err="1" smtClean="0">
                <a:solidFill>
                  <a:srgbClr val="990000"/>
                </a:solidFill>
              </a:rPr>
              <a:t>Internacionalización</a:t>
            </a:r>
            <a:r>
              <a:rPr lang="en-IE" altLang="es-ES" sz="3200" b="1" u="sng" dirty="0" smtClean="0">
                <a:solidFill>
                  <a:srgbClr val="990000"/>
                </a:solidFill>
              </a:rPr>
              <a:t> de PYMES </a:t>
            </a:r>
            <a:r>
              <a:rPr lang="en-IE" altLang="es-ES" sz="3200" b="1" u="sng" dirty="0" smtClean="0">
                <a:solidFill>
                  <a:srgbClr val="990000"/>
                </a:solidFill>
                <a:latin typeface="+mj-lt"/>
              </a:rPr>
              <a:t>(</a:t>
            </a:r>
            <a:r>
              <a:rPr lang="en-IE" altLang="es-ES" sz="3200" b="1" u="sng" dirty="0">
                <a:solidFill>
                  <a:srgbClr val="990000"/>
                </a:solidFill>
                <a:latin typeface="+mj-lt"/>
              </a:rPr>
              <a:t>5/5)</a:t>
            </a:r>
            <a:endParaRPr kumimoji="0" lang="en-IE" altLang="es-ES" sz="3200" b="1" i="0" u="sng" strike="noStrike" kern="1200" cap="none" spc="0" normalizeH="0" baseline="0" noProof="0" dirty="0">
              <a:ln>
                <a:noFill/>
              </a:ln>
              <a:solidFill>
                <a:srgbClr val="990000"/>
              </a:solidFill>
              <a:effectLst/>
              <a:uLnTx/>
              <a:uFillTx/>
              <a:latin typeface="+mj-lt"/>
            </a:endParaRPr>
          </a:p>
        </p:txBody>
      </p:sp>
      <p:sp>
        <p:nvSpPr>
          <p:cNvPr id="8" name="Title 1"/>
          <p:cNvSpPr>
            <a:spLocks noGrp="1"/>
          </p:cNvSpPr>
          <p:nvPr>
            <p:ph type="title"/>
          </p:nvPr>
        </p:nvSpPr>
        <p:spPr>
          <a:xfrm>
            <a:off x="1041779" y="0"/>
            <a:ext cx="10972800" cy="1143000"/>
          </a:xfrm>
        </p:spPr>
        <p:txBody>
          <a:bodyPr/>
          <a:lstStyle/>
          <a:p>
            <a:pPr algn="r"/>
            <a:r>
              <a:rPr lang="en-US" sz="2400" b="1" dirty="0">
                <a:solidFill>
                  <a:srgbClr val="0B0AFD"/>
                </a:solidFill>
              </a:rPr>
              <a:t>Fuentes y </a:t>
            </a:r>
            <a:r>
              <a:rPr lang="en-US" sz="2400" b="1" dirty="0" err="1">
                <a:solidFill>
                  <a:srgbClr val="0B0AFD"/>
                </a:solidFill>
              </a:rPr>
              <a:t>recursos</a:t>
            </a:r>
            <a:r>
              <a:rPr lang="en-US" sz="2400" b="1" dirty="0">
                <a:solidFill>
                  <a:srgbClr val="0B0AFD"/>
                </a:solidFill>
              </a:rPr>
              <a:t> de </a:t>
            </a:r>
            <a:r>
              <a:rPr lang="en-US" sz="2400" b="1" dirty="0" err="1">
                <a:solidFill>
                  <a:srgbClr val="0B0AFD"/>
                </a:solidFill>
              </a:rPr>
              <a:t>apoyo</a:t>
            </a:r>
            <a:r>
              <a:rPr lang="en-US" sz="2400" b="1" dirty="0">
                <a:solidFill>
                  <a:srgbClr val="0B0AFD"/>
                </a:solidFill>
              </a:rPr>
              <a:t> a </a:t>
            </a:r>
            <a:r>
              <a:rPr lang="en-US" sz="2400" b="1" dirty="0" err="1">
                <a:solidFill>
                  <a:srgbClr val="0B0AFD"/>
                </a:solidFill>
              </a:rPr>
              <a:t>microempresas</a:t>
            </a:r>
            <a:r>
              <a:rPr lang="en-US" sz="2400" b="1" dirty="0">
                <a:solidFill>
                  <a:srgbClr val="0B0AFD"/>
                </a:solidFill>
              </a:rPr>
              <a:t> </a:t>
            </a:r>
            <a:r>
              <a:rPr lang="en-IE" sz="2400" b="1" dirty="0">
                <a:solidFill>
                  <a:srgbClr val="0B0AFD"/>
                </a:solidFill>
              </a:rPr>
              <a:t>II</a:t>
            </a:r>
          </a:p>
        </p:txBody>
      </p:sp>
    </p:spTree>
    <p:extLst>
      <p:ext uri="{BB962C8B-B14F-4D97-AF65-F5344CB8AC3E}">
        <p14:creationId xmlns:p14="http://schemas.microsoft.com/office/powerpoint/2010/main" xmlns="" val="20711458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6" name="Content Placeholder 2"/>
          <p:cNvSpPr>
            <a:spLocks noGrp="1"/>
          </p:cNvSpPr>
          <p:nvPr>
            <p:ph idx="1"/>
          </p:nvPr>
        </p:nvSpPr>
        <p:spPr>
          <a:xfrm>
            <a:off x="355979" y="1753221"/>
            <a:ext cx="11658600" cy="4968254"/>
          </a:xfrm>
        </p:spPr>
        <p:txBody>
          <a:bodyPr/>
          <a:lstStyle/>
          <a:p>
            <a:pPr marL="0" indent="0" algn="just">
              <a:buNone/>
            </a:pPr>
            <a:r>
              <a:rPr lang="en-IE" sz="2800" dirty="0" smtClean="0"/>
              <a:t>La </a:t>
            </a:r>
            <a:r>
              <a:rPr lang="en-IE" sz="2800" dirty="0" err="1" smtClean="0"/>
              <a:t>Comisión</a:t>
            </a:r>
            <a:r>
              <a:rPr lang="en-IE" sz="2800" dirty="0" smtClean="0"/>
              <a:t> </a:t>
            </a:r>
            <a:r>
              <a:rPr lang="en-IE" sz="2800" dirty="0" err="1" smtClean="0"/>
              <a:t>Europea</a:t>
            </a:r>
            <a:r>
              <a:rPr lang="en-IE" sz="2800" dirty="0" smtClean="0"/>
              <a:t> </a:t>
            </a:r>
            <a:r>
              <a:rPr lang="en-IE" sz="2800" dirty="0" err="1" smtClean="0"/>
              <a:t>reconoce</a:t>
            </a:r>
            <a:r>
              <a:rPr lang="en-IE" sz="2800" dirty="0" smtClean="0"/>
              <a:t> la </a:t>
            </a:r>
            <a:r>
              <a:rPr lang="en-IE" sz="2800" dirty="0" err="1" smtClean="0"/>
              <a:t>dificultad</a:t>
            </a:r>
            <a:r>
              <a:rPr lang="en-IE" sz="2800" dirty="0" smtClean="0"/>
              <a:t> de </a:t>
            </a:r>
            <a:r>
              <a:rPr lang="en-IE" sz="2800" dirty="0" err="1" smtClean="0"/>
              <a:t>las</a:t>
            </a:r>
            <a:r>
              <a:rPr lang="en-IE" sz="2800" dirty="0" smtClean="0"/>
              <a:t> PYMES en </a:t>
            </a:r>
            <a:r>
              <a:rPr lang="en-IE" sz="2800" dirty="0" err="1" smtClean="0"/>
              <a:t>acceder</a:t>
            </a:r>
            <a:r>
              <a:rPr lang="en-IE" sz="2800" dirty="0" smtClean="0"/>
              <a:t> a la </a:t>
            </a:r>
            <a:r>
              <a:rPr lang="en-IE" sz="2800" dirty="0" err="1" smtClean="0"/>
              <a:t>financiación</a:t>
            </a:r>
            <a:r>
              <a:rPr lang="en-IE" sz="2800" dirty="0" smtClean="0"/>
              <a:t> y el principal </a:t>
            </a:r>
            <a:r>
              <a:rPr lang="en-IE" sz="2800" dirty="0" err="1" smtClean="0"/>
              <a:t>rol</a:t>
            </a:r>
            <a:r>
              <a:rPr lang="en-IE" sz="2800" dirty="0" smtClean="0"/>
              <a:t> de </a:t>
            </a:r>
            <a:r>
              <a:rPr lang="en-IE" sz="2800" dirty="0" err="1" smtClean="0"/>
              <a:t>acceso</a:t>
            </a:r>
            <a:r>
              <a:rPr lang="en-IE" sz="2800" dirty="0" smtClean="0"/>
              <a:t> a la </a:t>
            </a:r>
            <a:r>
              <a:rPr lang="en-IE" sz="2800" dirty="0" err="1" smtClean="0"/>
              <a:t>financiación</a:t>
            </a:r>
            <a:r>
              <a:rPr lang="en-IE" sz="2800" dirty="0" smtClean="0"/>
              <a:t> </a:t>
            </a:r>
            <a:r>
              <a:rPr lang="en-IE" sz="2800" dirty="0" err="1" smtClean="0"/>
              <a:t>para</a:t>
            </a:r>
            <a:r>
              <a:rPr lang="en-IE" sz="2800" dirty="0" smtClean="0"/>
              <a:t> la </a:t>
            </a:r>
            <a:r>
              <a:rPr lang="en-IE" sz="2800" dirty="0" err="1" smtClean="0"/>
              <a:t>innovación</a:t>
            </a:r>
            <a:r>
              <a:rPr lang="en-IE" sz="2800" dirty="0" smtClean="0"/>
              <a:t> y </a:t>
            </a:r>
            <a:r>
              <a:rPr lang="en-IE" sz="2800" dirty="0" err="1" smtClean="0"/>
              <a:t>crecimiento</a:t>
            </a:r>
            <a:r>
              <a:rPr lang="en-IE" sz="2800" dirty="0" smtClean="0"/>
              <a:t> de </a:t>
            </a:r>
            <a:r>
              <a:rPr lang="en-IE" sz="2800" dirty="0" err="1" smtClean="0"/>
              <a:t>las</a:t>
            </a:r>
            <a:r>
              <a:rPr lang="en-IE" sz="2800" dirty="0" smtClean="0"/>
              <a:t> PYMES.</a:t>
            </a:r>
            <a:endParaRPr lang="en-IE" sz="2800" dirty="0"/>
          </a:p>
          <a:p>
            <a:pPr marL="0" indent="0" algn="just">
              <a:buNone/>
            </a:pPr>
            <a:endParaRPr lang="en-IE" sz="2800" dirty="0"/>
          </a:p>
          <a:p>
            <a:pPr marL="0" indent="0" algn="just">
              <a:buNone/>
            </a:pPr>
            <a:r>
              <a:rPr lang="en-IE" sz="2800" dirty="0" smtClean="0"/>
              <a:t>La </a:t>
            </a:r>
            <a:r>
              <a:rPr lang="en-IE" sz="2800" dirty="0" err="1" smtClean="0"/>
              <a:t>Comisión</a:t>
            </a:r>
            <a:r>
              <a:rPr lang="en-IE" sz="2800" dirty="0" smtClean="0"/>
              <a:t> </a:t>
            </a:r>
            <a:r>
              <a:rPr lang="en-IE" sz="2800" dirty="0" err="1" smtClean="0"/>
              <a:t>trabaja</a:t>
            </a:r>
            <a:r>
              <a:rPr lang="en-IE" sz="2800" dirty="0" smtClean="0"/>
              <a:t>, </a:t>
            </a:r>
            <a:r>
              <a:rPr lang="en-IE" sz="2800" dirty="0" err="1" smtClean="0"/>
              <a:t>por</a:t>
            </a:r>
            <a:r>
              <a:rPr lang="en-IE" sz="2800" dirty="0" smtClean="0"/>
              <a:t> </a:t>
            </a:r>
            <a:r>
              <a:rPr lang="en-IE" sz="2800" dirty="0" err="1" smtClean="0"/>
              <a:t>este</a:t>
            </a:r>
            <a:r>
              <a:rPr lang="en-IE" sz="2800" dirty="0" smtClean="0"/>
              <a:t> </a:t>
            </a:r>
            <a:r>
              <a:rPr lang="en-IE" sz="2800" dirty="0" err="1" smtClean="0"/>
              <a:t>motivo</a:t>
            </a:r>
            <a:r>
              <a:rPr lang="en-IE" sz="2800" dirty="0" smtClean="0"/>
              <a:t>, </a:t>
            </a:r>
            <a:r>
              <a:rPr lang="en-IE" sz="2800" dirty="0" err="1" smtClean="0"/>
              <a:t>para</a:t>
            </a:r>
            <a:r>
              <a:rPr lang="en-IE" sz="2800" dirty="0" smtClean="0"/>
              <a:t> </a:t>
            </a:r>
            <a:r>
              <a:rPr lang="en-IE" sz="2800" dirty="0" err="1" smtClean="0"/>
              <a:t>mejorar</a:t>
            </a:r>
            <a:r>
              <a:rPr lang="en-IE" sz="2800" dirty="0" smtClean="0"/>
              <a:t> el </a:t>
            </a:r>
            <a:r>
              <a:rPr lang="en-IE" sz="2800" dirty="0" err="1" smtClean="0"/>
              <a:t>entorno</a:t>
            </a:r>
            <a:r>
              <a:rPr lang="en-IE" sz="2800" dirty="0" smtClean="0"/>
              <a:t> de la </a:t>
            </a:r>
            <a:r>
              <a:rPr lang="en-IE" sz="2800" dirty="0" err="1" smtClean="0"/>
              <a:t>financiación</a:t>
            </a:r>
            <a:r>
              <a:rPr lang="en-IE" sz="2800" dirty="0" smtClean="0"/>
              <a:t> </a:t>
            </a:r>
            <a:r>
              <a:rPr lang="en-IE" sz="2800" dirty="0" err="1" smtClean="0"/>
              <a:t>por</a:t>
            </a:r>
            <a:r>
              <a:rPr lang="en-IE" sz="2800" dirty="0" smtClean="0"/>
              <a:t> </a:t>
            </a:r>
            <a:r>
              <a:rPr lang="en-IE" sz="2800" dirty="0" err="1" smtClean="0"/>
              <a:t>toda</a:t>
            </a:r>
            <a:r>
              <a:rPr lang="en-IE" sz="2800" dirty="0" smtClean="0"/>
              <a:t> </a:t>
            </a:r>
            <a:r>
              <a:rPr lang="en-IE" sz="2800" dirty="0" err="1" smtClean="0"/>
              <a:t>Europa</a:t>
            </a:r>
            <a:r>
              <a:rPr lang="en-IE" sz="2800" dirty="0" smtClean="0"/>
              <a:t>.</a:t>
            </a:r>
            <a:endParaRPr lang="en-IE" sz="2800" dirty="0"/>
          </a:p>
          <a:p>
            <a:pPr marL="0" indent="0" algn="just">
              <a:buNone/>
            </a:pPr>
            <a:endParaRPr lang="en-IE" sz="2800" dirty="0"/>
          </a:p>
          <a:p>
            <a:pPr marL="0" indent="0" algn="just">
              <a:buNone/>
            </a:pPr>
            <a:r>
              <a:rPr lang="en-IE" sz="2800" dirty="0" smtClean="0"/>
              <a:t>El </a:t>
            </a:r>
            <a:r>
              <a:rPr lang="en-IE" sz="2800" dirty="0" err="1" smtClean="0"/>
              <a:t>acceso</a:t>
            </a:r>
            <a:r>
              <a:rPr lang="en-IE" sz="2800" dirty="0" smtClean="0"/>
              <a:t> al Portal de </a:t>
            </a:r>
            <a:r>
              <a:rPr lang="en-IE" sz="2800" dirty="0" err="1" smtClean="0"/>
              <a:t>Financiación</a:t>
            </a:r>
            <a:r>
              <a:rPr lang="en-IE" sz="2800" dirty="0" smtClean="0"/>
              <a:t> </a:t>
            </a:r>
            <a:r>
              <a:rPr lang="en-IE" sz="2800" dirty="0" err="1" smtClean="0"/>
              <a:t>es</a:t>
            </a:r>
            <a:r>
              <a:rPr lang="en-IE" sz="2800" dirty="0" smtClean="0"/>
              <a:t> </a:t>
            </a:r>
            <a:r>
              <a:rPr lang="en-IE" sz="2800" dirty="0" err="1" smtClean="0"/>
              <a:t>una</a:t>
            </a:r>
            <a:r>
              <a:rPr lang="en-IE" sz="2800" dirty="0" smtClean="0"/>
              <a:t> </a:t>
            </a:r>
            <a:r>
              <a:rPr lang="en-IE" sz="2800" dirty="0" err="1" smtClean="0"/>
              <a:t>herramienta</a:t>
            </a:r>
            <a:r>
              <a:rPr lang="en-IE" sz="2800" dirty="0" smtClean="0"/>
              <a:t> </a:t>
            </a:r>
            <a:r>
              <a:rPr lang="en-IE" sz="2800" dirty="0" err="1" smtClean="0"/>
              <a:t>práctica</a:t>
            </a:r>
            <a:r>
              <a:rPr lang="en-IE" sz="2800" dirty="0" smtClean="0"/>
              <a:t> </a:t>
            </a:r>
            <a:r>
              <a:rPr lang="en-IE" sz="2800" dirty="0" err="1" smtClean="0"/>
              <a:t>para</a:t>
            </a:r>
            <a:r>
              <a:rPr lang="en-IE" sz="2800" dirty="0" smtClean="0"/>
              <a:t> </a:t>
            </a:r>
            <a:r>
              <a:rPr lang="en-IE" sz="2800" dirty="0" err="1" smtClean="0"/>
              <a:t>ayudar</a:t>
            </a:r>
            <a:r>
              <a:rPr lang="en-IE" sz="2800" dirty="0" smtClean="0"/>
              <a:t> a </a:t>
            </a:r>
            <a:r>
              <a:rPr lang="en-IE" sz="2800" dirty="0" err="1" smtClean="0"/>
              <a:t>las</a:t>
            </a:r>
            <a:r>
              <a:rPr lang="en-IE" sz="2800" dirty="0" smtClean="0"/>
              <a:t> PYMES a </a:t>
            </a:r>
            <a:r>
              <a:rPr lang="en-IE" sz="2800" dirty="0" err="1" smtClean="0"/>
              <a:t>solicitar</a:t>
            </a:r>
            <a:r>
              <a:rPr lang="en-IE" sz="2800" dirty="0" smtClean="0"/>
              <a:t> </a:t>
            </a:r>
            <a:r>
              <a:rPr lang="en-IE" sz="2800" dirty="0" err="1" smtClean="0"/>
              <a:t>préstamos</a:t>
            </a:r>
            <a:r>
              <a:rPr lang="en-IE" sz="2800" dirty="0" smtClean="0"/>
              <a:t> y capital de </a:t>
            </a:r>
            <a:r>
              <a:rPr lang="en-IE" sz="2800" dirty="0" err="1" smtClean="0"/>
              <a:t>riesgo</a:t>
            </a:r>
            <a:r>
              <a:rPr lang="en-IE" sz="2800" dirty="0" smtClean="0"/>
              <a:t>.</a:t>
            </a:r>
            <a:endParaRPr lang="en-IE" altLang="es-ES" sz="2400" b="1" dirty="0">
              <a:latin typeface="+mj-lt"/>
            </a:endParaRPr>
          </a:p>
        </p:txBody>
      </p:sp>
      <p:sp>
        <p:nvSpPr>
          <p:cNvPr id="7" name="Content Placeholder 2"/>
          <p:cNvSpPr txBox="1">
            <a:spLocks/>
          </p:cNvSpPr>
          <p:nvPr/>
        </p:nvSpPr>
        <p:spPr bwMode="auto">
          <a:xfrm>
            <a:off x="500914" y="1126567"/>
            <a:ext cx="9525000"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IE" altLang="es-ES" sz="3200" b="1" u="sng" dirty="0">
                <a:solidFill>
                  <a:srgbClr val="990000"/>
                </a:solidFill>
                <a:latin typeface="+mj-lt"/>
              </a:rPr>
              <a:t>B. </a:t>
            </a:r>
            <a:r>
              <a:rPr lang="en-IE" altLang="es-ES" sz="3200" b="1" u="sng" dirty="0" err="1" smtClean="0">
                <a:solidFill>
                  <a:srgbClr val="990000"/>
                </a:solidFill>
                <a:latin typeface="+mj-lt"/>
              </a:rPr>
              <a:t>Acceso</a:t>
            </a:r>
            <a:r>
              <a:rPr lang="en-IE" altLang="es-ES" sz="3200" b="1" u="sng" dirty="0" smtClean="0">
                <a:solidFill>
                  <a:srgbClr val="990000"/>
                </a:solidFill>
                <a:latin typeface="+mj-lt"/>
              </a:rPr>
              <a:t> al Portal de </a:t>
            </a:r>
            <a:r>
              <a:rPr lang="en-IE" altLang="es-ES" sz="3200" b="1" u="sng" dirty="0" err="1" smtClean="0">
                <a:solidFill>
                  <a:srgbClr val="990000"/>
                </a:solidFill>
                <a:latin typeface="+mj-lt"/>
              </a:rPr>
              <a:t>Financiación</a:t>
            </a:r>
            <a:r>
              <a:rPr lang="en-IE" altLang="es-ES" sz="3200" b="1" u="sng" dirty="0" smtClean="0">
                <a:solidFill>
                  <a:srgbClr val="990000"/>
                </a:solidFill>
                <a:latin typeface="+mj-lt"/>
              </a:rPr>
              <a:t> </a:t>
            </a:r>
            <a:r>
              <a:rPr lang="en-IE" altLang="es-ES" sz="3200" b="1" u="sng" dirty="0">
                <a:solidFill>
                  <a:srgbClr val="990000"/>
                </a:solidFill>
                <a:latin typeface="+mj-lt"/>
              </a:rPr>
              <a:t>(1/4)</a:t>
            </a:r>
            <a:endParaRPr kumimoji="0" lang="en-IE" altLang="es-ES" sz="3200" b="1" i="0" u="sng" strike="noStrike" kern="1200" cap="none" spc="0" normalizeH="0" baseline="0" noProof="0" dirty="0">
              <a:ln>
                <a:noFill/>
              </a:ln>
              <a:solidFill>
                <a:srgbClr val="990000"/>
              </a:solidFill>
              <a:effectLst/>
              <a:uLnTx/>
              <a:uFillTx/>
              <a:latin typeface="+mj-lt"/>
            </a:endParaRPr>
          </a:p>
        </p:txBody>
      </p:sp>
      <p:sp>
        <p:nvSpPr>
          <p:cNvPr id="8" name="Title 1"/>
          <p:cNvSpPr>
            <a:spLocks noGrp="1"/>
          </p:cNvSpPr>
          <p:nvPr>
            <p:ph type="title"/>
          </p:nvPr>
        </p:nvSpPr>
        <p:spPr>
          <a:xfrm>
            <a:off x="1041779" y="0"/>
            <a:ext cx="10972800" cy="1143000"/>
          </a:xfrm>
        </p:spPr>
        <p:txBody>
          <a:bodyPr/>
          <a:lstStyle/>
          <a:p>
            <a:pPr algn="r"/>
            <a:r>
              <a:rPr lang="en-US" sz="2400" b="1" dirty="0">
                <a:solidFill>
                  <a:srgbClr val="0B0AFD"/>
                </a:solidFill>
              </a:rPr>
              <a:t>Fuentes y </a:t>
            </a:r>
            <a:r>
              <a:rPr lang="en-US" sz="2400" b="1" dirty="0" err="1">
                <a:solidFill>
                  <a:srgbClr val="0B0AFD"/>
                </a:solidFill>
              </a:rPr>
              <a:t>recursos</a:t>
            </a:r>
            <a:r>
              <a:rPr lang="en-US" sz="2400" b="1" dirty="0">
                <a:solidFill>
                  <a:srgbClr val="0B0AFD"/>
                </a:solidFill>
              </a:rPr>
              <a:t> de </a:t>
            </a:r>
            <a:r>
              <a:rPr lang="en-US" sz="2400" b="1" dirty="0" err="1">
                <a:solidFill>
                  <a:srgbClr val="0B0AFD"/>
                </a:solidFill>
              </a:rPr>
              <a:t>apoyo</a:t>
            </a:r>
            <a:r>
              <a:rPr lang="en-US" sz="2400" b="1" dirty="0">
                <a:solidFill>
                  <a:srgbClr val="0B0AFD"/>
                </a:solidFill>
              </a:rPr>
              <a:t> a </a:t>
            </a:r>
            <a:r>
              <a:rPr lang="en-US" sz="2400" b="1" dirty="0" err="1">
                <a:solidFill>
                  <a:srgbClr val="0B0AFD"/>
                </a:solidFill>
              </a:rPr>
              <a:t>microempresas</a:t>
            </a:r>
            <a:r>
              <a:rPr lang="en-US" sz="2400" b="1" dirty="0">
                <a:solidFill>
                  <a:srgbClr val="0B0AFD"/>
                </a:solidFill>
              </a:rPr>
              <a:t> </a:t>
            </a:r>
            <a:r>
              <a:rPr lang="en-IE" sz="2400" b="1" dirty="0">
                <a:solidFill>
                  <a:srgbClr val="0B0AFD"/>
                </a:solidFill>
              </a:rPr>
              <a:t>II</a:t>
            </a:r>
          </a:p>
        </p:txBody>
      </p:sp>
    </p:spTree>
    <p:extLst>
      <p:ext uri="{BB962C8B-B14F-4D97-AF65-F5344CB8AC3E}">
        <p14:creationId xmlns:p14="http://schemas.microsoft.com/office/powerpoint/2010/main" xmlns="" val="237517233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6" name="Content Placeholder 2"/>
          <p:cNvSpPr>
            <a:spLocks noGrp="1"/>
          </p:cNvSpPr>
          <p:nvPr>
            <p:ph idx="1"/>
          </p:nvPr>
        </p:nvSpPr>
        <p:spPr>
          <a:xfrm>
            <a:off x="355979" y="1753221"/>
            <a:ext cx="11658600" cy="4968254"/>
          </a:xfrm>
        </p:spPr>
        <p:txBody>
          <a:bodyPr/>
          <a:lstStyle/>
          <a:p>
            <a:pPr marL="0" indent="0" algn="just">
              <a:buNone/>
            </a:pPr>
            <a:r>
              <a:rPr lang="en-US" altLang="es-ES" sz="2800" dirty="0" smtClean="0"/>
              <a:t>Las PYMES </a:t>
            </a:r>
            <a:r>
              <a:rPr lang="en-US" altLang="es-ES" sz="2800" dirty="0" err="1" smtClean="0"/>
              <a:t>pueden</a:t>
            </a:r>
            <a:r>
              <a:rPr lang="en-US" altLang="es-ES" sz="2800" dirty="0" smtClean="0"/>
              <a:t> </a:t>
            </a:r>
            <a:r>
              <a:rPr lang="en-US" altLang="es-ES" sz="2800" dirty="0" err="1" smtClean="0"/>
              <a:t>apoyar</a:t>
            </a:r>
            <a:r>
              <a:rPr lang="en-US" altLang="es-ES" sz="2800" dirty="0" smtClean="0"/>
              <a:t> </a:t>
            </a:r>
            <a:r>
              <a:rPr lang="en-US" altLang="es-ES" sz="2800" dirty="0" err="1" smtClean="0"/>
              <a:t>su</a:t>
            </a:r>
            <a:r>
              <a:rPr lang="en-US" altLang="es-ES" sz="2800" dirty="0" smtClean="0"/>
              <a:t> </a:t>
            </a:r>
            <a:r>
              <a:rPr lang="en-US" altLang="es-ES" sz="2800" dirty="0" err="1" smtClean="0"/>
              <a:t>crecimiento</a:t>
            </a:r>
            <a:r>
              <a:rPr lang="en-US" altLang="es-ES" sz="2800" dirty="0" smtClean="0"/>
              <a:t> e </a:t>
            </a:r>
            <a:r>
              <a:rPr lang="en-US" altLang="es-ES" sz="2800" dirty="0" err="1" smtClean="0"/>
              <a:t>innovación</a:t>
            </a:r>
            <a:r>
              <a:rPr lang="en-US" altLang="es-ES" sz="2800" dirty="0" smtClean="0"/>
              <a:t> con:</a:t>
            </a:r>
            <a:endParaRPr lang="en-US" altLang="es-ES" sz="2800" dirty="0"/>
          </a:p>
          <a:p>
            <a:pPr marL="0" indent="0" algn="just">
              <a:buNone/>
            </a:pPr>
            <a:endParaRPr lang="en-US" altLang="es-ES" sz="2800" dirty="0"/>
          </a:p>
          <a:p>
            <a:pPr algn="just"/>
            <a:r>
              <a:rPr lang="en-US" altLang="es-ES" sz="2800" dirty="0" err="1" smtClean="0"/>
              <a:t>Préstamos</a:t>
            </a:r>
            <a:r>
              <a:rPr lang="en-US" altLang="es-ES" sz="2800" dirty="0" smtClean="0"/>
              <a:t> </a:t>
            </a:r>
            <a:r>
              <a:rPr lang="en-US" altLang="es-ES" sz="2800" dirty="0" err="1" smtClean="0"/>
              <a:t>empresariales</a:t>
            </a:r>
            <a:endParaRPr lang="en-US" altLang="es-ES" sz="2800" dirty="0"/>
          </a:p>
          <a:p>
            <a:pPr algn="just"/>
            <a:r>
              <a:rPr lang="en-US" altLang="es-ES" sz="2800" dirty="0" err="1" smtClean="0"/>
              <a:t>Microfinanciación</a:t>
            </a:r>
            <a:endParaRPr lang="en-US" altLang="es-ES" sz="2800" dirty="0"/>
          </a:p>
          <a:p>
            <a:pPr algn="just"/>
            <a:r>
              <a:rPr lang="en-US" altLang="es-ES" sz="2800" dirty="0" err="1" smtClean="0"/>
              <a:t>Garantías</a:t>
            </a:r>
            <a:endParaRPr lang="en-US" altLang="es-ES" sz="2800" dirty="0"/>
          </a:p>
          <a:p>
            <a:pPr algn="just"/>
            <a:r>
              <a:rPr lang="en-US" altLang="es-ES" sz="2800" dirty="0" smtClean="0"/>
              <a:t>Capital de </a:t>
            </a:r>
            <a:r>
              <a:rPr lang="en-US" altLang="es-ES" sz="2800" dirty="0" err="1" smtClean="0"/>
              <a:t>riesgo</a:t>
            </a:r>
            <a:endParaRPr lang="en-US" altLang="es-ES" sz="2800" dirty="0"/>
          </a:p>
          <a:p>
            <a:pPr algn="just"/>
            <a:endParaRPr lang="en-US" altLang="es-ES" sz="2800" b="1" dirty="0">
              <a:latin typeface="+mj-lt"/>
            </a:endParaRPr>
          </a:p>
          <a:p>
            <a:pPr marL="0" indent="0" algn="just">
              <a:buNone/>
            </a:pPr>
            <a:r>
              <a:rPr lang="en-US" altLang="es-ES" sz="2800" dirty="0" smtClean="0">
                <a:latin typeface="+mj-lt"/>
              </a:rPr>
              <a:t>Gracias al </a:t>
            </a:r>
            <a:r>
              <a:rPr lang="en-US" altLang="es-ES" sz="2800" dirty="0" err="1" smtClean="0">
                <a:latin typeface="+mj-lt"/>
              </a:rPr>
              <a:t>acceso</a:t>
            </a:r>
            <a:r>
              <a:rPr lang="en-US" altLang="es-ES" sz="2800" dirty="0" smtClean="0">
                <a:latin typeface="+mj-lt"/>
              </a:rPr>
              <a:t> al Portal de </a:t>
            </a:r>
            <a:r>
              <a:rPr lang="en-US" altLang="es-ES" sz="2800" dirty="0" err="1" smtClean="0">
                <a:latin typeface="+mj-lt"/>
              </a:rPr>
              <a:t>Financiación</a:t>
            </a:r>
            <a:r>
              <a:rPr lang="en-US" altLang="es-ES" sz="2800" dirty="0" smtClean="0">
                <a:latin typeface="+mj-lt"/>
              </a:rPr>
              <a:t> </a:t>
            </a:r>
            <a:r>
              <a:rPr lang="en-US" altLang="es-ES" sz="2800" dirty="0" err="1" smtClean="0">
                <a:latin typeface="+mj-lt"/>
              </a:rPr>
              <a:t>es</a:t>
            </a:r>
            <a:r>
              <a:rPr lang="en-US" altLang="es-ES" sz="2800" dirty="0" smtClean="0">
                <a:latin typeface="+mj-lt"/>
              </a:rPr>
              <a:t> </a:t>
            </a:r>
            <a:r>
              <a:rPr lang="en-US" altLang="es-ES" sz="2800" dirty="0" err="1" smtClean="0">
                <a:latin typeface="+mj-lt"/>
              </a:rPr>
              <a:t>posible</a:t>
            </a:r>
            <a:r>
              <a:rPr lang="en-US" altLang="es-ES" sz="2800" dirty="0" smtClean="0">
                <a:latin typeface="+mj-lt"/>
              </a:rPr>
              <a:t> </a:t>
            </a:r>
            <a:r>
              <a:rPr lang="en-US" altLang="es-ES" sz="2800" dirty="0" err="1" smtClean="0">
                <a:latin typeface="+mj-lt"/>
              </a:rPr>
              <a:t>encontrar</a:t>
            </a:r>
            <a:r>
              <a:rPr lang="en-US" altLang="es-ES" sz="2800" dirty="0" smtClean="0">
                <a:latin typeface="+mj-lt"/>
              </a:rPr>
              <a:t> </a:t>
            </a:r>
            <a:r>
              <a:rPr lang="en-US" altLang="es-ES" sz="2800" dirty="0" err="1" smtClean="0">
                <a:latin typeface="+mj-lt"/>
              </a:rPr>
              <a:t>oportunidades</a:t>
            </a:r>
            <a:r>
              <a:rPr lang="en-US" altLang="es-ES" sz="2800" dirty="0" smtClean="0">
                <a:latin typeface="+mj-lt"/>
              </a:rPr>
              <a:t> de </a:t>
            </a:r>
            <a:r>
              <a:rPr lang="en-US" altLang="es-ES" sz="2800" dirty="0" err="1" smtClean="0">
                <a:latin typeface="+mj-lt"/>
              </a:rPr>
              <a:t>financiación</a:t>
            </a:r>
            <a:r>
              <a:rPr lang="en-US" altLang="es-ES" sz="2800" dirty="0" smtClean="0">
                <a:latin typeface="+mj-lt"/>
              </a:rPr>
              <a:t> en </a:t>
            </a:r>
            <a:r>
              <a:rPr lang="en-US" altLang="es-ES" sz="2800" dirty="0" err="1" smtClean="0">
                <a:latin typeface="+mj-lt"/>
              </a:rPr>
              <a:t>cada</a:t>
            </a:r>
            <a:r>
              <a:rPr lang="en-US" altLang="es-ES" sz="2800" dirty="0" smtClean="0">
                <a:latin typeface="+mj-lt"/>
              </a:rPr>
              <a:t> </a:t>
            </a:r>
            <a:r>
              <a:rPr lang="en-US" altLang="es-ES" sz="2800" dirty="0" err="1" smtClean="0">
                <a:latin typeface="+mj-lt"/>
              </a:rPr>
              <a:t>país</a:t>
            </a:r>
            <a:r>
              <a:rPr lang="en-US" altLang="es-ES" sz="2800" dirty="0" smtClean="0">
                <a:latin typeface="+mj-lt"/>
              </a:rPr>
              <a:t> de la UE</a:t>
            </a:r>
            <a:endParaRPr lang="en-IE" altLang="es-ES" sz="2400" dirty="0">
              <a:latin typeface="+mj-lt"/>
            </a:endParaRPr>
          </a:p>
        </p:txBody>
      </p:sp>
      <p:sp>
        <p:nvSpPr>
          <p:cNvPr id="7" name="Content Placeholder 2"/>
          <p:cNvSpPr txBox="1">
            <a:spLocks/>
          </p:cNvSpPr>
          <p:nvPr/>
        </p:nvSpPr>
        <p:spPr bwMode="auto">
          <a:xfrm>
            <a:off x="508373" y="1132962"/>
            <a:ext cx="9525000"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IE" altLang="es-ES" sz="3200" b="1" u="sng" dirty="0">
                <a:solidFill>
                  <a:srgbClr val="990000"/>
                </a:solidFill>
                <a:latin typeface="+mj-lt"/>
              </a:rPr>
              <a:t>B. </a:t>
            </a:r>
            <a:r>
              <a:rPr lang="en-IE" altLang="es-ES" sz="3200" b="1" u="sng" dirty="0" err="1" smtClean="0">
                <a:solidFill>
                  <a:srgbClr val="990000"/>
                </a:solidFill>
              </a:rPr>
              <a:t>Acceso</a:t>
            </a:r>
            <a:r>
              <a:rPr lang="en-IE" altLang="es-ES" sz="3200" b="1" u="sng" dirty="0" smtClean="0">
                <a:solidFill>
                  <a:srgbClr val="990000"/>
                </a:solidFill>
              </a:rPr>
              <a:t> al Portal de </a:t>
            </a:r>
            <a:r>
              <a:rPr lang="en-IE" altLang="es-ES" sz="3200" b="1" u="sng" dirty="0" err="1" smtClean="0">
                <a:solidFill>
                  <a:srgbClr val="990000"/>
                </a:solidFill>
              </a:rPr>
              <a:t>Financiación</a:t>
            </a:r>
            <a:r>
              <a:rPr lang="en-IE" altLang="es-ES" sz="3200" b="1" u="sng" dirty="0" smtClean="0">
                <a:solidFill>
                  <a:srgbClr val="990000"/>
                </a:solidFill>
              </a:rPr>
              <a:t> </a:t>
            </a:r>
            <a:r>
              <a:rPr lang="en-IE" altLang="es-ES" sz="3200" b="1" u="sng" dirty="0" smtClean="0">
                <a:solidFill>
                  <a:srgbClr val="990000"/>
                </a:solidFill>
                <a:latin typeface="+mj-lt"/>
              </a:rPr>
              <a:t>(</a:t>
            </a:r>
            <a:r>
              <a:rPr lang="en-IE" altLang="es-ES" sz="3200" b="1" u="sng" dirty="0">
                <a:solidFill>
                  <a:srgbClr val="990000"/>
                </a:solidFill>
                <a:latin typeface="+mj-lt"/>
              </a:rPr>
              <a:t>2/4)</a:t>
            </a:r>
            <a:endParaRPr kumimoji="0" lang="en-IE" altLang="es-ES" sz="3200" b="1" i="0" u="sng" strike="noStrike" kern="1200" cap="none" spc="0" normalizeH="0" baseline="0" noProof="0" dirty="0">
              <a:ln>
                <a:noFill/>
              </a:ln>
              <a:solidFill>
                <a:srgbClr val="990000"/>
              </a:solidFill>
              <a:effectLst/>
              <a:uLnTx/>
              <a:uFillTx/>
              <a:latin typeface="+mj-lt"/>
            </a:endParaRPr>
          </a:p>
        </p:txBody>
      </p:sp>
      <p:sp>
        <p:nvSpPr>
          <p:cNvPr id="8" name="Title 1"/>
          <p:cNvSpPr>
            <a:spLocks noGrp="1"/>
          </p:cNvSpPr>
          <p:nvPr>
            <p:ph type="title"/>
          </p:nvPr>
        </p:nvSpPr>
        <p:spPr>
          <a:xfrm>
            <a:off x="1041779" y="0"/>
            <a:ext cx="10972800" cy="1143000"/>
          </a:xfrm>
        </p:spPr>
        <p:txBody>
          <a:bodyPr/>
          <a:lstStyle/>
          <a:p>
            <a:pPr algn="r"/>
            <a:r>
              <a:rPr lang="en-US" sz="2400" b="1" dirty="0">
                <a:solidFill>
                  <a:srgbClr val="0B0AFD"/>
                </a:solidFill>
              </a:rPr>
              <a:t>Fuentes y </a:t>
            </a:r>
            <a:r>
              <a:rPr lang="en-US" sz="2400" b="1" dirty="0" err="1">
                <a:solidFill>
                  <a:srgbClr val="0B0AFD"/>
                </a:solidFill>
              </a:rPr>
              <a:t>recursos</a:t>
            </a:r>
            <a:r>
              <a:rPr lang="en-US" sz="2400" b="1" dirty="0">
                <a:solidFill>
                  <a:srgbClr val="0B0AFD"/>
                </a:solidFill>
              </a:rPr>
              <a:t> de </a:t>
            </a:r>
            <a:r>
              <a:rPr lang="en-US" sz="2400" b="1" dirty="0" err="1">
                <a:solidFill>
                  <a:srgbClr val="0B0AFD"/>
                </a:solidFill>
              </a:rPr>
              <a:t>apoyo</a:t>
            </a:r>
            <a:r>
              <a:rPr lang="en-US" sz="2400" b="1" dirty="0">
                <a:solidFill>
                  <a:srgbClr val="0B0AFD"/>
                </a:solidFill>
              </a:rPr>
              <a:t> a </a:t>
            </a:r>
            <a:r>
              <a:rPr lang="en-US" sz="2400" b="1" dirty="0" err="1">
                <a:solidFill>
                  <a:srgbClr val="0B0AFD"/>
                </a:solidFill>
              </a:rPr>
              <a:t>microempresas</a:t>
            </a:r>
            <a:r>
              <a:rPr lang="en-US" sz="2400" b="1" dirty="0">
                <a:solidFill>
                  <a:srgbClr val="0B0AFD"/>
                </a:solidFill>
              </a:rPr>
              <a:t> </a:t>
            </a:r>
            <a:r>
              <a:rPr lang="en-IE" sz="2400" b="1" dirty="0">
                <a:solidFill>
                  <a:srgbClr val="0B0AFD"/>
                </a:solidFill>
              </a:rPr>
              <a:t>II</a:t>
            </a:r>
          </a:p>
        </p:txBody>
      </p:sp>
    </p:spTree>
    <p:extLst>
      <p:ext uri="{BB962C8B-B14F-4D97-AF65-F5344CB8AC3E}">
        <p14:creationId xmlns:p14="http://schemas.microsoft.com/office/powerpoint/2010/main" xmlns="" val="6473763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
        <p:nvSpPr>
          <p:cNvPr id="6" name="Content Placeholder 2"/>
          <p:cNvSpPr>
            <a:spLocks noGrp="1"/>
          </p:cNvSpPr>
          <p:nvPr>
            <p:ph idx="1"/>
          </p:nvPr>
        </p:nvSpPr>
        <p:spPr>
          <a:xfrm>
            <a:off x="355979" y="1753221"/>
            <a:ext cx="11658600" cy="4968254"/>
          </a:xfrm>
        </p:spPr>
        <p:txBody>
          <a:bodyPr/>
          <a:lstStyle/>
          <a:p>
            <a:pPr marL="0" indent="0" algn="just">
              <a:buNone/>
            </a:pPr>
            <a:r>
              <a:rPr lang="en-US" altLang="es-ES" sz="2800" dirty="0" smtClean="0"/>
              <a:t>El </a:t>
            </a:r>
            <a:r>
              <a:rPr lang="en-US" altLang="es-ES" sz="2800" dirty="0" err="1" smtClean="0"/>
              <a:t>Acceso</a:t>
            </a:r>
            <a:r>
              <a:rPr lang="en-US" altLang="es-ES" sz="2800" dirty="0" smtClean="0"/>
              <a:t> al Portal de </a:t>
            </a:r>
            <a:r>
              <a:rPr lang="en-US" altLang="es-ES" sz="2800" dirty="0" err="1" smtClean="0"/>
              <a:t>Financiación</a:t>
            </a:r>
            <a:r>
              <a:rPr lang="en-US" altLang="es-ES" sz="2800" dirty="0" smtClean="0"/>
              <a:t> </a:t>
            </a:r>
            <a:r>
              <a:rPr lang="en-US" altLang="es-ES" sz="2800" dirty="0" err="1" smtClean="0"/>
              <a:t>ayuda</a:t>
            </a:r>
            <a:r>
              <a:rPr lang="en-US" altLang="es-ES" sz="2800" dirty="0" smtClean="0"/>
              <a:t> a </a:t>
            </a:r>
            <a:r>
              <a:rPr lang="en-US" altLang="es-ES" sz="2800" dirty="0" err="1" smtClean="0"/>
              <a:t>las</a:t>
            </a:r>
            <a:r>
              <a:rPr lang="en-US" altLang="es-ES" sz="2800" dirty="0" smtClean="0"/>
              <a:t> PYMES de </a:t>
            </a:r>
            <a:r>
              <a:rPr lang="en-US" altLang="es-ES" sz="2800" dirty="0" err="1" smtClean="0"/>
              <a:t>toda</a:t>
            </a:r>
            <a:r>
              <a:rPr lang="en-US" altLang="es-ES" sz="2800" dirty="0" smtClean="0"/>
              <a:t> </a:t>
            </a:r>
            <a:r>
              <a:rPr lang="en-US" altLang="es-ES" sz="2800" dirty="0" err="1" smtClean="0"/>
              <a:t>Europa</a:t>
            </a:r>
            <a:r>
              <a:rPr lang="en-US" altLang="es-ES" sz="2800" dirty="0" smtClean="0"/>
              <a:t> con:</a:t>
            </a:r>
            <a:endParaRPr lang="en-US" altLang="es-ES" sz="2800" dirty="0"/>
          </a:p>
          <a:p>
            <a:pPr marL="0" indent="0" algn="just">
              <a:buNone/>
            </a:pPr>
            <a:endParaRPr lang="en-US" altLang="es-ES" sz="2800" dirty="0"/>
          </a:p>
          <a:p>
            <a:pPr algn="just"/>
            <a:r>
              <a:rPr lang="en-US" altLang="es-ES" sz="2800" dirty="0" err="1" smtClean="0"/>
              <a:t>Una</a:t>
            </a:r>
            <a:r>
              <a:rPr lang="en-US" altLang="es-ES" sz="2800" dirty="0" smtClean="0"/>
              <a:t> </a:t>
            </a:r>
            <a:r>
              <a:rPr lang="en-US" altLang="es-ES" sz="2800" dirty="0" err="1" smtClean="0"/>
              <a:t>lista</a:t>
            </a:r>
            <a:r>
              <a:rPr lang="en-US" altLang="es-ES" sz="2800" dirty="0" smtClean="0"/>
              <a:t> de </a:t>
            </a:r>
            <a:r>
              <a:rPr lang="en-US" altLang="es-ES" sz="2800" dirty="0" err="1" smtClean="0"/>
              <a:t>intermediarios</a:t>
            </a:r>
            <a:r>
              <a:rPr lang="en-US" altLang="es-ES" sz="2800" dirty="0" smtClean="0"/>
              <a:t> </a:t>
            </a:r>
            <a:r>
              <a:rPr lang="en-US" altLang="es-ES" sz="2800" dirty="0" err="1" smtClean="0"/>
              <a:t>financieros</a:t>
            </a:r>
            <a:endParaRPr lang="en-US" altLang="es-ES" sz="2800" dirty="0"/>
          </a:p>
          <a:p>
            <a:pPr algn="just"/>
            <a:r>
              <a:rPr lang="en-US" altLang="es-ES" sz="2800" dirty="0" err="1" smtClean="0"/>
              <a:t>Información</a:t>
            </a:r>
            <a:r>
              <a:rPr lang="en-US" altLang="es-ES" sz="2800" dirty="0" smtClean="0"/>
              <a:t> </a:t>
            </a:r>
            <a:r>
              <a:rPr lang="en-US" altLang="es-ES" sz="2800" dirty="0" err="1" smtClean="0"/>
              <a:t>detallada</a:t>
            </a:r>
            <a:r>
              <a:rPr lang="en-US" altLang="es-ES" sz="2800" dirty="0" smtClean="0"/>
              <a:t> y </a:t>
            </a:r>
            <a:r>
              <a:rPr lang="en-US" altLang="es-ES" sz="2800" dirty="0" err="1" smtClean="0"/>
              <a:t>contactos</a:t>
            </a:r>
            <a:r>
              <a:rPr lang="en-US" altLang="es-ES" sz="2800" dirty="0" smtClean="0"/>
              <a:t> </a:t>
            </a:r>
            <a:r>
              <a:rPr lang="en-US" altLang="es-ES" sz="2800" dirty="0" err="1" smtClean="0"/>
              <a:t>directos</a:t>
            </a:r>
            <a:r>
              <a:rPr lang="en-US" altLang="es-ES" sz="2800" dirty="0" smtClean="0"/>
              <a:t> de </a:t>
            </a:r>
            <a:r>
              <a:rPr lang="en-US" altLang="es-ES" sz="2800" dirty="0" err="1" smtClean="0"/>
              <a:t>intermediarios</a:t>
            </a:r>
            <a:r>
              <a:rPr lang="en-US" altLang="es-ES" sz="2800" dirty="0" smtClean="0"/>
              <a:t> </a:t>
            </a:r>
            <a:r>
              <a:rPr lang="en-US" altLang="es-ES" sz="2800" dirty="0" err="1" smtClean="0"/>
              <a:t>financieros</a:t>
            </a:r>
            <a:endParaRPr lang="en-US" altLang="es-ES" sz="2800" dirty="0"/>
          </a:p>
          <a:p>
            <a:pPr algn="just"/>
            <a:r>
              <a:rPr lang="en-US" altLang="es-ES" sz="2800" dirty="0" smtClean="0"/>
              <a:t>La </a:t>
            </a:r>
            <a:r>
              <a:rPr lang="en-US" altLang="es-ES" sz="2800" dirty="0" err="1" smtClean="0"/>
              <a:t>posibilidad</a:t>
            </a:r>
            <a:r>
              <a:rPr lang="en-US" altLang="es-ES" sz="2800" dirty="0" smtClean="0"/>
              <a:t> de </a:t>
            </a:r>
            <a:r>
              <a:rPr lang="en-US" altLang="es-ES" sz="2800" dirty="0" err="1" smtClean="0"/>
              <a:t>encontrar</a:t>
            </a:r>
            <a:r>
              <a:rPr lang="en-US" altLang="es-ES" sz="2800" dirty="0" smtClean="0"/>
              <a:t> </a:t>
            </a:r>
            <a:r>
              <a:rPr lang="en-US" altLang="es-ES" sz="2800" dirty="0" err="1" smtClean="0"/>
              <a:t>las</a:t>
            </a:r>
            <a:r>
              <a:rPr lang="en-US" altLang="es-ES" sz="2800" dirty="0" smtClean="0"/>
              <a:t> </a:t>
            </a:r>
            <a:r>
              <a:rPr lang="en-US" altLang="es-ES" sz="2800" dirty="0" err="1" smtClean="0"/>
              <a:t>oportunidades</a:t>
            </a:r>
            <a:r>
              <a:rPr lang="en-US" altLang="es-ES" sz="2800" dirty="0" smtClean="0"/>
              <a:t> de </a:t>
            </a:r>
            <a:r>
              <a:rPr lang="en-US" altLang="es-ES" sz="2800" dirty="0" err="1" smtClean="0"/>
              <a:t>financiación</a:t>
            </a:r>
            <a:r>
              <a:rPr lang="en-US" altLang="es-ES" sz="2800" dirty="0" smtClean="0"/>
              <a:t> </a:t>
            </a:r>
            <a:r>
              <a:rPr lang="en-US" altLang="es-ES" sz="2800" dirty="0" err="1" smtClean="0"/>
              <a:t>más</a:t>
            </a:r>
            <a:r>
              <a:rPr lang="en-US" altLang="es-ES" sz="2800" dirty="0" smtClean="0"/>
              <a:t> </a:t>
            </a:r>
            <a:r>
              <a:rPr lang="en-US" altLang="es-ES" sz="2800" dirty="0" err="1" smtClean="0"/>
              <a:t>adecuadas</a:t>
            </a:r>
            <a:r>
              <a:rPr lang="en-US" altLang="es-ES" sz="2800" dirty="0" smtClean="0"/>
              <a:t> </a:t>
            </a:r>
            <a:r>
              <a:rPr lang="en-US" altLang="es-ES" sz="2800" dirty="0" err="1" smtClean="0"/>
              <a:t>según</a:t>
            </a:r>
            <a:r>
              <a:rPr lang="en-US" altLang="es-ES" sz="2800" dirty="0" smtClean="0"/>
              <a:t> </a:t>
            </a:r>
            <a:r>
              <a:rPr lang="en-US" altLang="es-ES" sz="2800" dirty="0" err="1" smtClean="0"/>
              <a:t>sus</a:t>
            </a:r>
            <a:r>
              <a:rPr lang="en-US" altLang="es-ES" sz="2800" dirty="0" smtClean="0"/>
              <a:t> </a:t>
            </a:r>
            <a:r>
              <a:rPr lang="en-US" altLang="es-ES" sz="2800" dirty="0" err="1" smtClean="0"/>
              <a:t>propias</a:t>
            </a:r>
            <a:r>
              <a:rPr lang="en-US" altLang="es-ES" sz="2800" dirty="0" smtClean="0"/>
              <a:t> </a:t>
            </a:r>
            <a:r>
              <a:rPr lang="en-US" altLang="es-ES" sz="2800" dirty="0" err="1" smtClean="0"/>
              <a:t>circunstancias</a:t>
            </a:r>
            <a:endParaRPr lang="en-US" altLang="es-ES" sz="2800" dirty="0">
              <a:latin typeface="+mj-lt"/>
            </a:endParaRPr>
          </a:p>
          <a:p>
            <a:pPr marL="0" indent="0" algn="just">
              <a:buNone/>
            </a:pPr>
            <a:endParaRPr lang="en-IE" altLang="es-ES" sz="2400" dirty="0">
              <a:latin typeface="+mj-lt"/>
            </a:endParaRPr>
          </a:p>
        </p:txBody>
      </p:sp>
      <p:sp>
        <p:nvSpPr>
          <p:cNvPr id="7" name="Content Placeholder 2"/>
          <p:cNvSpPr txBox="1">
            <a:spLocks/>
          </p:cNvSpPr>
          <p:nvPr/>
        </p:nvSpPr>
        <p:spPr bwMode="auto">
          <a:xfrm>
            <a:off x="509441" y="1128698"/>
            <a:ext cx="9525000"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IE" altLang="es-ES" sz="3200" b="1" u="sng" dirty="0">
                <a:solidFill>
                  <a:srgbClr val="990000"/>
                </a:solidFill>
                <a:latin typeface="+mj-lt"/>
              </a:rPr>
              <a:t>B. </a:t>
            </a:r>
            <a:r>
              <a:rPr lang="en-IE" altLang="es-ES" sz="3200" b="1" u="sng" dirty="0" err="1" smtClean="0">
                <a:solidFill>
                  <a:srgbClr val="990000"/>
                </a:solidFill>
              </a:rPr>
              <a:t>Acceso</a:t>
            </a:r>
            <a:r>
              <a:rPr lang="en-IE" altLang="es-ES" sz="3200" b="1" u="sng" dirty="0" smtClean="0">
                <a:solidFill>
                  <a:srgbClr val="990000"/>
                </a:solidFill>
              </a:rPr>
              <a:t> al Portal de </a:t>
            </a:r>
            <a:r>
              <a:rPr lang="en-IE" altLang="es-ES" sz="3200" b="1" u="sng" dirty="0" err="1" smtClean="0">
                <a:solidFill>
                  <a:srgbClr val="990000"/>
                </a:solidFill>
              </a:rPr>
              <a:t>Financiación</a:t>
            </a:r>
            <a:r>
              <a:rPr lang="en-IE" altLang="es-ES" sz="3200" b="1" u="sng" dirty="0" smtClean="0">
                <a:solidFill>
                  <a:srgbClr val="990000"/>
                </a:solidFill>
              </a:rPr>
              <a:t> </a:t>
            </a:r>
            <a:r>
              <a:rPr lang="en-IE" altLang="es-ES" sz="3200" b="1" u="sng" dirty="0" smtClean="0">
                <a:solidFill>
                  <a:srgbClr val="990000"/>
                </a:solidFill>
                <a:latin typeface="+mj-lt"/>
              </a:rPr>
              <a:t>(</a:t>
            </a:r>
            <a:r>
              <a:rPr lang="en-IE" altLang="es-ES" sz="3200" b="1" u="sng" dirty="0">
                <a:solidFill>
                  <a:srgbClr val="990000"/>
                </a:solidFill>
                <a:latin typeface="+mj-lt"/>
              </a:rPr>
              <a:t>3/4)</a:t>
            </a:r>
            <a:endParaRPr kumimoji="0" lang="en-IE" altLang="es-ES" sz="3200" b="1" i="0" u="sng" strike="noStrike" kern="1200" cap="none" spc="0" normalizeH="0" baseline="0" noProof="0" dirty="0">
              <a:ln>
                <a:noFill/>
              </a:ln>
              <a:solidFill>
                <a:srgbClr val="990000"/>
              </a:solidFill>
              <a:effectLst/>
              <a:uLnTx/>
              <a:uFillTx/>
              <a:latin typeface="+mj-lt"/>
            </a:endParaRPr>
          </a:p>
        </p:txBody>
      </p:sp>
      <p:sp>
        <p:nvSpPr>
          <p:cNvPr id="8" name="Title 1"/>
          <p:cNvSpPr>
            <a:spLocks noGrp="1"/>
          </p:cNvSpPr>
          <p:nvPr>
            <p:ph type="title"/>
          </p:nvPr>
        </p:nvSpPr>
        <p:spPr>
          <a:xfrm>
            <a:off x="1041779" y="0"/>
            <a:ext cx="10972800" cy="1143000"/>
          </a:xfrm>
        </p:spPr>
        <p:txBody>
          <a:bodyPr/>
          <a:lstStyle/>
          <a:p>
            <a:pPr algn="r"/>
            <a:r>
              <a:rPr lang="en-US" sz="2400" b="1" dirty="0">
                <a:solidFill>
                  <a:srgbClr val="0B0AFD"/>
                </a:solidFill>
              </a:rPr>
              <a:t>Fuentes y </a:t>
            </a:r>
            <a:r>
              <a:rPr lang="en-US" sz="2400" b="1" dirty="0" err="1">
                <a:solidFill>
                  <a:srgbClr val="0B0AFD"/>
                </a:solidFill>
              </a:rPr>
              <a:t>recursos</a:t>
            </a:r>
            <a:r>
              <a:rPr lang="en-US" sz="2400" b="1" dirty="0">
                <a:solidFill>
                  <a:srgbClr val="0B0AFD"/>
                </a:solidFill>
              </a:rPr>
              <a:t> de </a:t>
            </a:r>
            <a:r>
              <a:rPr lang="en-US" sz="2400" b="1" dirty="0" err="1">
                <a:solidFill>
                  <a:srgbClr val="0B0AFD"/>
                </a:solidFill>
              </a:rPr>
              <a:t>apoyo</a:t>
            </a:r>
            <a:r>
              <a:rPr lang="en-US" sz="2400" b="1" dirty="0">
                <a:solidFill>
                  <a:srgbClr val="0B0AFD"/>
                </a:solidFill>
              </a:rPr>
              <a:t> a </a:t>
            </a:r>
            <a:r>
              <a:rPr lang="en-US" sz="2400" b="1" dirty="0" err="1">
                <a:solidFill>
                  <a:srgbClr val="0B0AFD"/>
                </a:solidFill>
              </a:rPr>
              <a:t>microempresas</a:t>
            </a:r>
            <a:r>
              <a:rPr lang="en-US" sz="2400" b="1" dirty="0">
                <a:solidFill>
                  <a:srgbClr val="0B0AFD"/>
                </a:solidFill>
              </a:rPr>
              <a:t> </a:t>
            </a:r>
            <a:r>
              <a:rPr lang="en-IE" sz="2400" b="1" dirty="0">
                <a:solidFill>
                  <a:srgbClr val="0B0AFD"/>
                </a:solidFill>
              </a:rPr>
              <a:t>II</a:t>
            </a:r>
          </a:p>
        </p:txBody>
      </p:sp>
    </p:spTree>
    <p:extLst>
      <p:ext uri="{BB962C8B-B14F-4D97-AF65-F5344CB8AC3E}">
        <p14:creationId xmlns:p14="http://schemas.microsoft.com/office/powerpoint/2010/main" xmlns="" val="1491088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
        <p:nvSpPr>
          <p:cNvPr id="6" name="Content Placeholder 2"/>
          <p:cNvSpPr>
            <a:spLocks noGrp="1"/>
          </p:cNvSpPr>
          <p:nvPr>
            <p:ph idx="1"/>
          </p:nvPr>
        </p:nvSpPr>
        <p:spPr>
          <a:xfrm>
            <a:off x="355979" y="1753221"/>
            <a:ext cx="11658600" cy="4968254"/>
          </a:xfrm>
        </p:spPr>
        <p:txBody>
          <a:bodyPr/>
          <a:lstStyle/>
          <a:p>
            <a:pPr marL="0" indent="0" algn="just">
              <a:buNone/>
            </a:pPr>
            <a:r>
              <a:rPr lang="en-US" sz="2800" dirty="0" smtClean="0"/>
              <a:t>El </a:t>
            </a:r>
            <a:r>
              <a:rPr lang="en-US" sz="2800" dirty="0" err="1" smtClean="0"/>
              <a:t>Acceso</a:t>
            </a:r>
            <a:r>
              <a:rPr lang="en-US" sz="2800" dirty="0" smtClean="0"/>
              <a:t> al Portal de </a:t>
            </a:r>
            <a:r>
              <a:rPr lang="en-US" sz="2800" dirty="0" err="1" smtClean="0"/>
              <a:t>Financiación</a:t>
            </a:r>
            <a:r>
              <a:rPr lang="en-US" sz="2800" dirty="0" smtClean="0"/>
              <a:t> </a:t>
            </a:r>
            <a:r>
              <a:rPr lang="en-US" sz="2800" dirty="0" err="1" smtClean="0"/>
              <a:t>es</a:t>
            </a:r>
            <a:r>
              <a:rPr lang="en-US" sz="2800" dirty="0" smtClean="0"/>
              <a:t> </a:t>
            </a:r>
            <a:r>
              <a:rPr lang="en-US" sz="2800" dirty="0" err="1" smtClean="0"/>
              <a:t>amigable</a:t>
            </a:r>
            <a:r>
              <a:rPr lang="en-US" sz="2800" dirty="0" smtClean="0"/>
              <a:t>, </a:t>
            </a:r>
            <a:r>
              <a:rPr lang="en-US" sz="2800" dirty="0" err="1" smtClean="0"/>
              <a:t>ya</a:t>
            </a:r>
            <a:r>
              <a:rPr lang="en-US" sz="2800" dirty="0" smtClean="0"/>
              <a:t> </a:t>
            </a:r>
            <a:r>
              <a:rPr lang="en-US" sz="2800" dirty="0" err="1" smtClean="0"/>
              <a:t>que</a:t>
            </a:r>
            <a:r>
              <a:rPr lang="en-US" sz="2800" dirty="0" smtClean="0"/>
              <a:t> </a:t>
            </a:r>
            <a:r>
              <a:rPr lang="en-US" sz="2800" dirty="0" err="1" smtClean="0"/>
              <a:t>es</a:t>
            </a:r>
            <a:r>
              <a:rPr lang="en-US" sz="2800" dirty="0" smtClean="0"/>
              <a:t> </a:t>
            </a:r>
            <a:r>
              <a:rPr lang="en-US" sz="2800" dirty="0" err="1" smtClean="0"/>
              <a:t>posible</a:t>
            </a:r>
            <a:r>
              <a:rPr lang="en-US" sz="2800" dirty="0" smtClean="0"/>
              <a:t> </a:t>
            </a:r>
            <a:r>
              <a:rPr lang="en-US" sz="2800" dirty="0" err="1" smtClean="0"/>
              <a:t>buscar</a:t>
            </a:r>
            <a:r>
              <a:rPr lang="en-US" sz="2800" dirty="0" smtClean="0"/>
              <a:t> </a:t>
            </a:r>
            <a:r>
              <a:rPr lang="en-US" sz="2800" dirty="0" err="1" smtClean="0"/>
              <a:t>información</a:t>
            </a:r>
            <a:r>
              <a:rPr lang="en-US" sz="2800" dirty="0" smtClean="0"/>
              <a:t> </a:t>
            </a:r>
            <a:r>
              <a:rPr lang="en-US" sz="2800" dirty="0" err="1" smtClean="0"/>
              <a:t>por</a:t>
            </a:r>
            <a:r>
              <a:rPr lang="en-US" sz="2800" dirty="0" smtClean="0"/>
              <a:t>:</a:t>
            </a:r>
            <a:endParaRPr lang="en-US" sz="2800" dirty="0"/>
          </a:p>
          <a:p>
            <a:pPr marL="0" indent="0" algn="just">
              <a:buNone/>
            </a:pPr>
            <a:endParaRPr lang="en-US" sz="2800" dirty="0"/>
          </a:p>
          <a:p>
            <a:pPr algn="just"/>
            <a:r>
              <a:rPr lang="en-US" sz="2800" dirty="0" smtClean="0"/>
              <a:t>País y </a:t>
            </a:r>
            <a:r>
              <a:rPr lang="en-US" sz="2800" dirty="0" err="1" smtClean="0"/>
              <a:t>Región</a:t>
            </a:r>
            <a:r>
              <a:rPr lang="en-US" sz="2800" dirty="0" smtClean="0"/>
              <a:t> de los </a:t>
            </a:r>
            <a:r>
              <a:rPr lang="en-US" sz="2800" dirty="0" err="1" smtClean="0"/>
              <a:t>intermediarios</a:t>
            </a:r>
            <a:r>
              <a:rPr lang="en-US" sz="2800" dirty="0" smtClean="0"/>
              <a:t> </a:t>
            </a:r>
            <a:r>
              <a:rPr lang="en-US" sz="2800" dirty="0" err="1" smtClean="0"/>
              <a:t>financieros</a:t>
            </a:r>
            <a:endParaRPr lang="en-US" sz="2800" dirty="0"/>
          </a:p>
          <a:p>
            <a:pPr algn="just"/>
            <a:r>
              <a:rPr lang="en-US" sz="2800" dirty="0" err="1" smtClean="0"/>
              <a:t>Tamaño</a:t>
            </a:r>
            <a:r>
              <a:rPr lang="en-US" sz="2800" dirty="0" smtClean="0"/>
              <a:t> de </a:t>
            </a:r>
            <a:r>
              <a:rPr lang="en-US" sz="2800" dirty="0" err="1" smtClean="0"/>
              <a:t>empresa</a:t>
            </a:r>
            <a:endParaRPr lang="en-US" sz="2800" dirty="0"/>
          </a:p>
          <a:p>
            <a:pPr algn="just"/>
            <a:r>
              <a:rPr lang="en-US" sz="2800" dirty="0" err="1" smtClean="0"/>
              <a:t>Tipo</a:t>
            </a:r>
            <a:r>
              <a:rPr lang="en-US" sz="2800" dirty="0" smtClean="0"/>
              <a:t> y </a:t>
            </a:r>
            <a:r>
              <a:rPr lang="en-US" sz="2800" dirty="0" err="1" smtClean="0"/>
              <a:t>cantidad</a:t>
            </a:r>
            <a:r>
              <a:rPr lang="en-US" sz="2800" dirty="0" smtClean="0"/>
              <a:t> de </a:t>
            </a:r>
            <a:r>
              <a:rPr lang="en-US" sz="2800" dirty="0" err="1" smtClean="0"/>
              <a:t>financiación</a:t>
            </a:r>
            <a:r>
              <a:rPr lang="en-US" sz="2800" dirty="0" smtClean="0"/>
              <a:t> </a:t>
            </a:r>
            <a:r>
              <a:rPr lang="en-US" sz="2800" dirty="0" err="1" smtClean="0"/>
              <a:t>que</a:t>
            </a:r>
            <a:r>
              <a:rPr lang="en-US" sz="2800" dirty="0" smtClean="0"/>
              <a:t> se </a:t>
            </a:r>
            <a:r>
              <a:rPr lang="en-US" sz="2800" dirty="0" err="1" smtClean="0"/>
              <a:t>busca</a:t>
            </a:r>
            <a:endParaRPr lang="en-US" sz="2800" dirty="0"/>
          </a:p>
          <a:p>
            <a:pPr algn="just"/>
            <a:r>
              <a:rPr lang="en-US" sz="2800" dirty="0" smtClean="0"/>
              <a:t>Campo de </a:t>
            </a:r>
            <a:r>
              <a:rPr lang="en-US" sz="2800" dirty="0" err="1" smtClean="0"/>
              <a:t>actividad</a:t>
            </a:r>
            <a:r>
              <a:rPr lang="en-US" sz="2800" dirty="0" smtClean="0"/>
              <a:t> y </a:t>
            </a:r>
            <a:r>
              <a:rPr lang="en-US" sz="2800" dirty="0" err="1" smtClean="0"/>
              <a:t>foco</a:t>
            </a:r>
            <a:r>
              <a:rPr lang="en-US" sz="2800" dirty="0" smtClean="0"/>
              <a:t> de </a:t>
            </a:r>
            <a:r>
              <a:rPr lang="en-US" sz="2800" smtClean="0"/>
              <a:t>inversión</a:t>
            </a:r>
            <a:endParaRPr lang="en-US" sz="2800" dirty="0"/>
          </a:p>
          <a:p>
            <a:pPr algn="just"/>
            <a:endParaRPr lang="en-US" sz="1600" dirty="0">
              <a:solidFill>
                <a:srgbClr val="002060"/>
              </a:solidFill>
            </a:endParaRPr>
          </a:p>
          <a:p>
            <a:pPr marL="0" indent="0" algn="just">
              <a:buNone/>
            </a:pPr>
            <a:r>
              <a:rPr lang="en-IE" altLang="es-ES" sz="2000" dirty="0">
                <a:latin typeface="+mj-lt"/>
                <a:hlinkClick r:id="rId2"/>
              </a:rPr>
              <a:t>http://europa.eu/youreurope/business/funding-grants/access-to-finance/index_en.htm</a:t>
            </a:r>
            <a:r>
              <a:rPr lang="en-IE" altLang="es-ES" sz="2000" dirty="0">
                <a:latin typeface="+mj-lt"/>
              </a:rPr>
              <a:t> </a:t>
            </a:r>
          </a:p>
        </p:txBody>
      </p:sp>
      <p:sp>
        <p:nvSpPr>
          <p:cNvPr id="7" name="Content Placeholder 2"/>
          <p:cNvSpPr txBox="1">
            <a:spLocks/>
          </p:cNvSpPr>
          <p:nvPr/>
        </p:nvSpPr>
        <p:spPr bwMode="auto">
          <a:xfrm>
            <a:off x="508378" y="1125503"/>
            <a:ext cx="9525000"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IE" altLang="es-ES" sz="3200" b="1" u="sng" dirty="0">
                <a:solidFill>
                  <a:srgbClr val="990000"/>
                </a:solidFill>
                <a:latin typeface="+mj-lt"/>
              </a:rPr>
              <a:t>B. </a:t>
            </a:r>
            <a:r>
              <a:rPr lang="en-IE" altLang="es-ES" sz="3200" b="1" u="sng" dirty="0" err="1" smtClean="0">
                <a:solidFill>
                  <a:srgbClr val="990000"/>
                </a:solidFill>
              </a:rPr>
              <a:t>Acceso</a:t>
            </a:r>
            <a:r>
              <a:rPr lang="en-IE" altLang="es-ES" sz="3200" b="1" u="sng" dirty="0" smtClean="0">
                <a:solidFill>
                  <a:srgbClr val="990000"/>
                </a:solidFill>
              </a:rPr>
              <a:t> al Portal de </a:t>
            </a:r>
            <a:r>
              <a:rPr lang="en-IE" altLang="es-ES" sz="3200" b="1" u="sng" dirty="0" err="1" smtClean="0">
                <a:solidFill>
                  <a:srgbClr val="990000"/>
                </a:solidFill>
              </a:rPr>
              <a:t>Financiación</a:t>
            </a:r>
            <a:r>
              <a:rPr lang="en-IE" altLang="es-ES" sz="3200" b="1" u="sng" dirty="0" smtClean="0">
                <a:solidFill>
                  <a:srgbClr val="990000"/>
                </a:solidFill>
              </a:rPr>
              <a:t> </a:t>
            </a:r>
            <a:r>
              <a:rPr lang="en-IE" altLang="es-ES" sz="3200" b="1" u="sng" dirty="0" smtClean="0">
                <a:solidFill>
                  <a:srgbClr val="990000"/>
                </a:solidFill>
                <a:latin typeface="+mj-lt"/>
              </a:rPr>
              <a:t>(</a:t>
            </a:r>
            <a:r>
              <a:rPr lang="en-IE" altLang="es-ES" sz="3200" b="1" u="sng" dirty="0">
                <a:solidFill>
                  <a:srgbClr val="990000"/>
                </a:solidFill>
                <a:latin typeface="+mj-lt"/>
              </a:rPr>
              <a:t>4/4)</a:t>
            </a:r>
            <a:endParaRPr kumimoji="0" lang="en-IE" altLang="es-ES" sz="3200" b="1" i="0" u="sng" strike="noStrike" kern="1200" cap="none" spc="0" normalizeH="0" baseline="0" noProof="0" dirty="0">
              <a:ln>
                <a:noFill/>
              </a:ln>
              <a:solidFill>
                <a:srgbClr val="990000"/>
              </a:solidFill>
              <a:effectLst/>
              <a:uLnTx/>
              <a:uFillTx/>
              <a:latin typeface="+mj-lt"/>
            </a:endParaRPr>
          </a:p>
        </p:txBody>
      </p:sp>
      <p:sp>
        <p:nvSpPr>
          <p:cNvPr id="8" name="Title 1"/>
          <p:cNvSpPr>
            <a:spLocks noGrp="1"/>
          </p:cNvSpPr>
          <p:nvPr>
            <p:ph type="title"/>
          </p:nvPr>
        </p:nvSpPr>
        <p:spPr>
          <a:xfrm>
            <a:off x="1041779" y="0"/>
            <a:ext cx="10972800" cy="1143000"/>
          </a:xfrm>
        </p:spPr>
        <p:txBody>
          <a:bodyPr/>
          <a:lstStyle/>
          <a:p>
            <a:pPr algn="r"/>
            <a:r>
              <a:rPr lang="en-US" sz="2400" b="1" dirty="0">
                <a:solidFill>
                  <a:srgbClr val="0B0AFD"/>
                </a:solidFill>
              </a:rPr>
              <a:t>Fuentes y </a:t>
            </a:r>
            <a:r>
              <a:rPr lang="en-US" sz="2400" b="1" dirty="0" err="1">
                <a:solidFill>
                  <a:srgbClr val="0B0AFD"/>
                </a:solidFill>
              </a:rPr>
              <a:t>recursos</a:t>
            </a:r>
            <a:r>
              <a:rPr lang="en-US" sz="2400" b="1" dirty="0">
                <a:solidFill>
                  <a:srgbClr val="0B0AFD"/>
                </a:solidFill>
              </a:rPr>
              <a:t> de </a:t>
            </a:r>
            <a:r>
              <a:rPr lang="en-US" sz="2400" b="1" dirty="0" err="1">
                <a:solidFill>
                  <a:srgbClr val="0B0AFD"/>
                </a:solidFill>
              </a:rPr>
              <a:t>apoyo</a:t>
            </a:r>
            <a:r>
              <a:rPr lang="en-US" sz="2400" b="1" dirty="0">
                <a:solidFill>
                  <a:srgbClr val="0B0AFD"/>
                </a:solidFill>
              </a:rPr>
              <a:t> a </a:t>
            </a:r>
            <a:r>
              <a:rPr lang="en-US" sz="2400" b="1" dirty="0" err="1">
                <a:solidFill>
                  <a:srgbClr val="0B0AFD"/>
                </a:solidFill>
              </a:rPr>
              <a:t>microempresas</a:t>
            </a:r>
            <a:r>
              <a:rPr lang="en-US" sz="2400" b="1" dirty="0">
                <a:solidFill>
                  <a:srgbClr val="0B0AFD"/>
                </a:solidFill>
              </a:rPr>
              <a:t> </a:t>
            </a:r>
            <a:r>
              <a:rPr lang="en-IE" sz="2400" b="1" dirty="0">
                <a:solidFill>
                  <a:srgbClr val="0B0AFD"/>
                </a:solidFill>
              </a:rPr>
              <a:t>II</a:t>
            </a:r>
          </a:p>
        </p:txBody>
      </p:sp>
    </p:spTree>
    <p:extLst>
      <p:ext uri="{BB962C8B-B14F-4D97-AF65-F5344CB8AC3E}">
        <p14:creationId xmlns:p14="http://schemas.microsoft.com/office/powerpoint/2010/main" xmlns="" val="265413749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a:solidFill>
                  <a:srgbClr val="990000"/>
                </a:solidFill>
              </a:rPr>
              <a:t>¡Gracias </a:t>
            </a:r>
            <a:r>
              <a:rPr lang="en-US" altLang="es-ES" sz="4800" b="1" dirty="0" err="1">
                <a:solidFill>
                  <a:srgbClr val="990000"/>
                </a:solidFill>
              </a:rPr>
              <a:t>por</a:t>
            </a:r>
            <a:r>
              <a:rPr lang="en-US" altLang="es-ES" sz="4800" b="1" dirty="0">
                <a:solidFill>
                  <a:srgbClr val="990000"/>
                </a:solidFill>
              </a:rPr>
              <a:t> </a:t>
            </a:r>
            <a:r>
              <a:rPr lang="en-US" altLang="es-ES" sz="4800" b="1" dirty="0" err="1">
                <a:solidFill>
                  <a:srgbClr val="990000"/>
                </a:solidFill>
              </a:rPr>
              <a:t>su</a:t>
            </a:r>
            <a:r>
              <a:rPr lang="en-US" altLang="es-ES" sz="4800" b="1" dirty="0">
                <a:solidFill>
                  <a:srgbClr val="990000"/>
                </a:solidFill>
              </a:rPr>
              <a:t> </a:t>
            </a:r>
            <a:r>
              <a:rPr lang="en-US" altLang="es-ES" sz="4800" b="1" dirty="0" err="1">
                <a:solidFill>
                  <a:srgbClr val="990000"/>
                </a:solidFill>
              </a:rPr>
              <a:t>atención</a:t>
            </a:r>
            <a:r>
              <a:rPr lang="en-US" altLang="es-ES" sz="4800" b="1" dirty="0">
                <a:solidFill>
                  <a:srgbClr val="990000"/>
                </a:solidFill>
              </a:rPr>
              <a:t>! </a:t>
            </a:r>
            <a:r>
              <a:rPr lang="en-US" altLang="es-ES" sz="4800" b="1" dirty="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a:solidFill>
                  <a:srgbClr val="0B0AFD"/>
                </a:solidFill>
              </a:rPr>
              <a:t>Fin del </a:t>
            </a:r>
            <a:r>
              <a:rPr lang="en-US" altLang="es-ES" sz="3600">
                <a:solidFill>
                  <a:srgbClr val="0B0AFD"/>
                </a:solidFill>
              </a:rPr>
              <a:t>módulo</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xmlns="" val="226857242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2400" b="1" dirty="0">
                <a:solidFill>
                  <a:srgbClr val="0B0AFD"/>
                </a:solidFill>
              </a:rPr>
              <a:t>Fuentes y </a:t>
            </a:r>
            <a:r>
              <a:rPr lang="en-US" sz="2400" b="1" dirty="0" err="1">
                <a:solidFill>
                  <a:srgbClr val="0B0AFD"/>
                </a:solidFill>
              </a:rPr>
              <a:t>recursos</a:t>
            </a:r>
            <a:r>
              <a:rPr lang="en-US" sz="2400" b="1" dirty="0">
                <a:solidFill>
                  <a:srgbClr val="0B0AFD"/>
                </a:solidFill>
              </a:rPr>
              <a:t> de </a:t>
            </a:r>
            <a:r>
              <a:rPr lang="en-US" sz="2400" b="1" dirty="0" err="1">
                <a:solidFill>
                  <a:srgbClr val="0B0AFD"/>
                </a:solidFill>
              </a:rPr>
              <a:t>apoyo</a:t>
            </a:r>
            <a:r>
              <a:rPr lang="en-US" sz="2400" b="1" dirty="0">
                <a:solidFill>
                  <a:srgbClr val="0B0AFD"/>
                </a:solidFill>
              </a:rPr>
              <a:t> a </a:t>
            </a:r>
            <a:r>
              <a:rPr lang="en-US" sz="2400" b="1" dirty="0" err="1">
                <a:solidFill>
                  <a:srgbClr val="0B0AFD"/>
                </a:solidFill>
              </a:rPr>
              <a:t>microempresas</a:t>
            </a:r>
            <a:r>
              <a:rPr lang="en-US" sz="2400" b="1" dirty="0">
                <a:solidFill>
                  <a:srgbClr val="0B0AFD"/>
                </a:solidFill>
              </a:rPr>
              <a:t> </a:t>
            </a:r>
            <a:r>
              <a:rPr lang="en-IE" sz="2400" b="1" dirty="0">
                <a:solidFill>
                  <a:srgbClr val="0B0AFD"/>
                </a:solidFill>
              </a:rPr>
              <a:t>II</a:t>
            </a:r>
          </a:p>
        </p:txBody>
      </p:sp>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xmlns="" val="602630288"/>
              </p:ext>
            </p:extLst>
          </p:nvPr>
        </p:nvGraphicFramePr>
        <p:xfrm>
          <a:off x="146304" y="2356207"/>
          <a:ext cx="11672316" cy="3458045"/>
        </p:xfrm>
        <a:graphic>
          <a:graphicData uri="http://schemas.openxmlformats.org/drawingml/2006/table">
            <a:tbl>
              <a:tblPr firstRow="1" bandRow="1">
                <a:tableStyleId>{5C22544A-7EE6-4342-B048-85BDC9FD1C3A}</a:tableStyleId>
              </a:tblPr>
              <a:tblGrid>
                <a:gridCol w="5566572">
                  <a:extLst>
                    <a:ext uri="{9D8B030D-6E8A-4147-A177-3AD203B41FA5}">
                      <a16:colId xmlns:a16="http://schemas.microsoft.com/office/drawing/2014/main" xmlns="" val="2387490912"/>
                    </a:ext>
                  </a:extLst>
                </a:gridCol>
                <a:gridCol w="6105744">
                  <a:extLst>
                    <a:ext uri="{9D8B030D-6E8A-4147-A177-3AD203B41FA5}">
                      <a16:colId xmlns:a16="http://schemas.microsoft.com/office/drawing/2014/main" xmlns="" val="3462008685"/>
                    </a:ext>
                  </a:extLst>
                </a:gridCol>
              </a:tblGrid>
              <a:tr h="7440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2400" b="1" dirty="0">
                          <a:solidFill>
                            <a:schemeClr val="tx1"/>
                          </a:solidFill>
                        </a:rPr>
                        <a:t>¿</a:t>
                      </a:r>
                      <a:r>
                        <a:rPr lang="en-IE" sz="2400" b="1" dirty="0" err="1">
                          <a:solidFill>
                            <a:schemeClr val="tx1"/>
                          </a:solidFill>
                        </a:rPr>
                        <a:t>Cuántas</a:t>
                      </a:r>
                      <a:r>
                        <a:rPr lang="en-IE" sz="2400" b="1" dirty="0">
                          <a:solidFill>
                            <a:schemeClr val="tx1"/>
                          </a:solidFill>
                        </a:rPr>
                        <a:t> </a:t>
                      </a:r>
                      <a:r>
                        <a:rPr lang="en-IE" sz="2400" b="1" dirty="0" err="1">
                          <a:solidFill>
                            <a:schemeClr val="tx1"/>
                          </a:solidFill>
                        </a:rPr>
                        <a:t>diapositivas</a:t>
                      </a:r>
                      <a:r>
                        <a:rPr lang="en-IE" sz="2400" b="1" dirty="0">
                          <a:solidFill>
                            <a:schemeClr val="tx1"/>
                          </a:solidFill>
                        </a:rPr>
                        <a:t> hay?</a:t>
                      </a:r>
                      <a:endParaRPr lang="en-IE" sz="2400" dirty="0">
                        <a:solidFill>
                          <a:schemeClr val="tx1"/>
                        </a:solidFill>
                      </a:endParaRPr>
                    </a:p>
                    <a:p>
                      <a:pPr algn="ctr"/>
                      <a:r>
                        <a:rPr lang="en-IE" sz="2400" b="1" dirty="0">
                          <a:solidFill>
                            <a:schemeClr val="tx1"/>
                          </a:solidFill>
                        </a:rPr>
                        <a:t>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a:solidFill>
                            <a:schemeClr val="tx1"/>
                          </a:solidFill>
                        </a:rPr>
                        <a:t>14 </a:t>
                      </a:r>
                      <a:r>
                        <a:rPr lang="en-IE" sz="2400" b="1" dirty="0" err="1">
                          <a:solidFill>
                            <a:schemeClr val="tx1"/>
                          </a:solidFill>
                        </a:rPr>
                        <a:t>diapositivas</a:t>
                      </a:r>
                      <a:endParaRPr lang="en-IE" sz="2400" b="1" dirty="0">
                        <a:solidFill>
                          <a:schemeClr val="tx1"/>
                        </a:solidFill>
                      </a:endParaRPr>
                    </a:p>
                  </a:txBody>
                  <a:tcPr>
                    <a:solidFill>
                      <a:schemeClr val="bg1">
                        <a:lumMod val="75000"/>
                      </a:schemeClr>
                    </a:solidFill>
                  </a:tcPr>
                </a:tc>
                <a:extLst>
                  <a:ext uri="{0D108BD9-81ED-4DB2-BD59-A6C34878D82A}">
                    <a16:rowId xmlns:a16="http://schemas.microsoft.com/office/drawing/2014/main" xmlns="" val="611053301"/>
                  </a:ext>
                </a:extLst>
              </a:tr>
              <a:tr h="1264493">
                <a:tc>
                  <a:txBody>
                    <a:bodyPr/>
                    <a:lstStyle/>
                    <a:p>
                      <a:pPr algn="ctr"/>
                      <a:r>
                        <a:rPr lang="en-IE" sz="2400" b="1" dirty="0">
                          <a:solidFill>
                            <a:schemeClr val="tx1"/>
                          </a:solidFill>
                        </a:rPr>
                        <a:t>¿</a:t>
                      </a:r>
                      <a:r>
                        <a:rPr lang="en-IE" sz="2400" b="1" dirty="0" err="1">
                          <a:solidFill>
                            <a:schemeClr val="tx1"/>
                          </a:solidFill>
                        </a:rPr>
                        <a:t>Cuánto</a:t>
                      </a:r>
                      <a:r>
                        <a:rPr lang="en-IE" sz="2400" b="1" dirty="0">
                          <a:solidFill>
                            <a:schemeClr val="tx1"/>
                          </a:solidFill>
                        </a:rPr>
                        <a:t> </a:t>
                      </a:r>
                      <a:r>
                        <a:rPr lang="en-IE" sz="2400" b="1" dirty="0" err="1">
                          <a:solidFill>
                            <a:schemeClr val="tx1"/>
                          </a:solidFill>
                        </a:rPr>
                        <a:t>tiempo</a:t>
                      </a:r>
                      <a:r>
                        <a:rPr lang="en-IE" sz="2400" b="1" dirty="0">
                          <a:solidFill>
                            <a:schemeClr val="tx1"/>
                          </a:solidFill>
                        </a:rPr>
                        <a:t> </a:t>
                      </a:r>
                      <a:r>
                        <a:rPr lang="en-IE" sz="2400" b="1" dirty="0" err="1">
                          <a:solidFill>
                            <a:schemeClr val="tx1"/>
                          </a:solidFill>
                        </a:rPr>
                        <a:t>debo</a:t>
                      </a:r>
                      <a:r>
                        <a:rPr lang="en-IE" sz="2400" b="1" dirty="0">
                          <a:solidFill>
                            <a:schemeClr val="tx1"/>
                          </a:solidFill>
                        </a:rPr>
                        <a:t> </a:t>
                      </a:r>
                      <a:r>
                        <a:rPr lang="en-IE" sz="2400" b="1" dirty="0" err="1">
                          <a:solidFill>
                            <a:schemeClr val="tx1"/>
                          </a:solidFill>
                        </a:rPr>
                        <a:t>estar</a:t>
                      </a:r>
                      <a:r>
                        <a:rPr lang="en-IE" sz="2400" b="1" dirty="0">
                          <a:solidFill>
                            <a:schemeClr val="tx1"/>
                          </a:solidFill>
                        </a:rPr>
                        <a:t> </a:t>
                      </a:r>
                      <a:r>
                        <a:rPr lang="en-IE" sz="2400" b="1" dirty="0" err="1">
                          <a:solidFill>
                            <a:schemeClr val="tx1"/>
                          </a:solidFill>
                        </a:rPr>
                        <a:t>leyendo</a:t>
                      </a:r>
                      <a:r>
                        <a:rPr lang="en-IE" sz="2400" b="1" dirty="0">
                          <a:solidFill>
                            <a:schemeClr val="tx1"/>
                          </a:solidFill>
                        </a:rPr>
                        <a:t> y </a:t>
                      </a:r>
                      <a:r>
                        <a:rPr lang="en-IE" sz="2400" b="1" dirty="0" err="1">
                          <a:solidFill>
                            <a:schemeClr val="tx1"/>
                          </a:solidFill>
                        </a:rPr>
                        <a:t>escuchando</a:t>
                      </a:r>
                      <a:r>
                        <a:rPr lang="en-IE" sz="2400" b="1" dirty="0">
                          <a:solidFill>
                            <a:schemeClr val="tx1"/>
                          </a:solidFill>
                        </a:rPr>
                        <a:t>?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s-ES" sz="2400" b="1" kern="1200" dirty="0">
                          <a:solidFill>
                            <a:schemeClr val="tx1"/>
                          </a:solidFill>
                          <a:latin typeface="+mn-lt"/>
                          <a:ea typeface="+mn-ea"/>
                          <a:cs typeface="+mn-cs"/>
                        </a:rPr>
                        <a:t>15 minutos (sin incluir los enlaces que se encuentran en las diapositivas)</a:t>
                      </a:r>
                      <a:endParaRPr lang="en-IE" sz="2400" b="1" dirty="0"/>
                    </a:p>
                  </a:txBody>
                  <a:tcPr>
                    <a:solidFill>
                      <a:schemeClr val="bg1">
                        <a:lumMod val="75000"/>
                      </a:schemeClr>
                    </a:solidFill>
                  </a:tcPr>
                </a:tc>
                <a:extLst>
                  <a:ext uri="{0D108BD9-81ED-4DB2-BD59-A6C34878D82A}">
                    <a16:rowId xmlns:a16="http://schemas.microsoft.com/office/drawing/2014/main" xmlns="" val="3479317360"/>
                  </a:ext>
                </a:extLst>
              </a:tr>
              <a:tr h="137059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2400" b="1" dirty="0">
                          <a:solidFill>
                            <a:schemeClr val="tx1"/>
                          </a:solidFill>
                        </a:rPr>
                        <a:t>¿</a:t>
                      </a:r>
                      <a:r>
                        <a:rPr lang="en-IE" sz="2400" b="1" dirty="0" err="1">
                          <a:solidFill>
                            <a:schemeClr val="tx1"/>
                          </a:solidFill>
                        </a:rPr>
                        <a:t>Qué</a:t>
                      </a:r>
                      <a:r>
                        <a:rPr lang="en-IE" sz="2400" b="1" dirty="0">
                          <a:solidFill>
                            <a:schemeClr val="tx1"/>
                          </a:solidFill>
                        </a:rPr>
                        <a:t> </a:t>
                      </a:r>
                      <a:r>
                        <a:rPr lang="en-IE" sz="2400" b="1" dirty="0" err="1">
                          <a:solidFill>
                            <a:schemeClr val="tx1"/>
                          </a:solidFill>
                        </a:rPr>
                        <a:t>puedo</a:t>
                      </a:r>
                      <a:r>
                        <a:rPr lang="en-IE" sz="2400" b="1" dirty="0">
                          <a:solidFill>
                            <a:schemeClr val="tx1"/>
                          </a:solidFill>
                        </a:rPr>
                        <a:t> </a:t>
                      </a:r>
                      <a:r>
                        <a:rPr lang="en-IE" sz="2400" b="1" dirty="0" err="1">
                          <a:solidFill>
                            <a:schemeClr val="tx1"/>
                          </a:solidFill>
                        </a:rPr>
                        <a:t>conseguir</a:t>
                      </a:r>
                      <a:r>
                        <a:rPr lang="en-IE" sz="2400" b="1" dirty="0">
                          <a:solidFill>
                            <a:schemeClr val="tx1"/>
                          </a:solidFill>
                        </a:rPr>
                        <a:t>? </a:t>
                      </a:r>
                      <a:endParaRPr lang="en-IE" sz="2400" dirty="0">
                        <a:solidFill>
                          <a:schemeClr val="tx1"/>
                        </a:solidFill>
                      </a:endParaRPr>
                    </a:p>
                    <a:p>
                      <a:pPr algn="ctr"/>
                      <a:r>
                        <a:rPr lang="en-IE" sz="2400" b="1" dirty="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es-ES" sz="2400" b="1" dirty="0">
                          <a:solidFill>
                            <a:schemeClr val="tx1"/>
                          </a:solidFill>
                        </a:rPr>
                        <a:t>Puedes ver los objetivos y los conocimientos que se esperan conseguir en las siguientes diapositivas</a:t>
                      </a:r>
                      <a:endParaRPr lang="en-IE" sz="2400" dirty="0">
                        <a:solidFill>
                          <a:schemeClr val="tx1"/>
                        </a:solidFill>
                      </a:endParaRPr>
                    </a:p>
                  </a:txBody>
                  <a:tcPr>
                    <a:solidFill>
                      <a:schemeClr val="bg1">
                        <a:lumMod val="75000"/>
                      </a:schemeClr>
                    </a:solidFill>
                  </a:tcPr>
                </a:tc>
                <a:extLst>
                  <a:ext uri="{0D108BD9-81ED-4DB2-BD59-A6C34878D82A}">
                    <a16:rowId xmlns:a16="http://schemas.microsoft.com/office/drawing/2014/main" xmlns=""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3828701" cy="584775"/>
          </a:xfrm>
          <a:prstGeom prst="rect">
            <a:avLst/>
          </a:prstGeom>
        </p:spPr>
        <p:txBody>
          <a:bodyPr wrap="square">
            <a:spAutoFit/>
          </a:bodyPr>
          <a:lstStyle/>
          <a:p>
            <a:r>
              <a:rPr lang="en-IE" sz="3200" b="1" dirty="0" err="1">
                <a:solidFill>
                  <a:srgbClr val="990000"/>
                </a:solidFill>
              </a:rPr>
              <a:t>Visión</a:t>
            </a:r>
            <a:r>
              <a:rPr lang="en-IE" sz="3200" b="1" dirty="0">
                <a:solidFill>
                  <a:srgbClr val="990000"/>
                </a:solidFill>
              </a:rPr>
              <a:t> general</a:t>
            </a:r>
            <a:endParaRPr lang="el-GR" sz="3200" dirty="0">
              <a:solidFill>
                <a:srgbClr val="990000"/>
              </a:solidFill>
            </a:endParaRPr>
          </a:p>
        </p:txBody>
      </p:sp>
    </p:spTree>
    <p:custDataLst>
      <p:tags r:id="rId1"/>
    </p:custDataLst>
    <p:extLst>
      <p:ext uri="{BB962C8B-B14F-4D97-AF65-F5344CB8AC3E}">
        <p14:creationId xmlns:p14="http://schemas.microsoft.com/office/powerpoint/2010/main" xmlns="" val="3694781553"/>
      </p:ext>
    </p:extLst>
  </p:cSld>
  <p:clrMapOvr>
    <a:masterClrMapping/>
  </p:clrMapOvr>
  <mc:AlternateContent xmlns:mc="http://schemas.openxmlformats.org/markup-compatibility/2006">
    <mc:Choice xmlns:p14="http://schemas.microsoft.com/office/powerpoint/2010/main" xmlns=""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4816" y="2085758"/>
            <a:ext cx="8940800" cy="3819645"/>
          </a:xfrm>
        </p:spPr>
        <p:txBody>
          <a:bodyPr/>
          <a:lstStyle/>
          <a:p>
            <a:pPr marL="0" indent="0" algn="ctr">
              <a:buNone/>
            </a:pPr>
            <a:r>
              <a:rPr lang="en-US" b="1" dirty="0" err="1" smtClean="0"/>
              <a:t>Esta</a:t>
            </a:r>
            <a:r>
              <a:rPr lang="en-US" b="1" dirty="0" smtClean="0"/>
              <a:t> </a:t>
            </a:r>
            <a:r>
              <a:rPr lang="en-US" b="1" dirty="0" err="1" smtClean="0"/>
              <a:t>unidad</a:t>
            </a:r>
            <a:r>
              <a:rPr lang="en-US" b="1" dirty="0" smtClean="0"/>
              <a:t> </a:t>
            </a:r>
            <a:r>
              <a:rPr lang="en-US" b="1" dirty="0" err="1" smtClean="0"/>
              <a:t>tiene</a:t>
            </a:r>
            <a:r>
              <a:rPr lang="en-US" b="1" dirty="0" smtClean="0"/>
              <a:t> </a:t>
            </a:r>
            <a:r>
              <a:rPr lang="en-US" b="1" dirty="0" err="1" smtClean="0"/>
              <a:t>como</a:t>
            </a:r>
            <a:r>
              <a:rPr lang="en-US" b="1" dirty="0" smtClean="0"/>
              <a:t> </a:t>
            </a:r>
            <a:r>
              <a:rPr lang="en-US" b="1" dirty="0" err="1" smtClean="0"/>
              <a:t>objetivo</a:t>
            </a:r>
            <a:r>
              <a:rPr lang="en-US" b="1" dirty="0" smtClean="0"/>
              <a:t> </a:t>
            </a:r>
            <a:r>
              <a:rPr lang="en-US" b="1" dirty="0" err="1" smtClean="0"/>
              <a:t>aumentar</a:t>
            </a:r>
            <a:r>
              <a:rPr lang="en-US" b="1" dirty="0" smtClean="0"/>
              <a:t> la </a:t>
            </a:r>
            <a:r>
              <a:rPr lang="en-US" b="1" dirty="0" err="1" smtClean="0"/>
              <a:t>comprensión</a:t>
            </a:r>
            <a:r>
              <a:rPr lang="en-US" b="1" dirty="0" smtClean="0"/>
              <a:t> de los </a:t>
            </a:r>
            <a:r>
              <a:rPr lang="en-US" b="1" dirty="0" err="1" smtClean="0"/>
              <a:t>recursos</a:t>
            </a:r>
            <a:r>
              <a:rPr lang="en-US" b="1" dirty="0" smtClean="0"/>
              <a:t> y </a:t>
            </a:r>
            <a:r>
              <a:rPr lang="en-US" b="1" dirty="0" err="1" smtClean="0"/>
              <a:t>oportunidades</a:t>
            </a:r>
            <a:r>
              <a:rPr lang="en-US" b="1" dirty="0" smtClean="0"/>
              <a:t> de </a:t>
            </a:r>
            <a:r>
              <a:rPr lang="en-US" b="1" dirty="0" err="1" smtClean="0"/>
              <a:t>financiación</a:t>
            </a:r>
            <a:r>
              <a:rPr lang="en-US" b="1" dirty="0" smtClean="0"/>
              <a:t> </a:t>
            </a:r>
            <a:r>
              <a:rPr lang="en-US" b="1" dirty="0" err="1" smtClean="0"/>
              <a:t>disponibles</a:t>
            </a:r>
            <a:r>
              <a:rPr lang="en-US" b="1" dirty="0" smtClean="0"/>
              <a:t> </a:t>
            </a:r>
            <a:r>
              <a:rPr lang="en-US" b="1" dirty="0" err="1" smtClean="0"/>
              <a:t>para</a:t>
            </a:r>
            <a:r>
              <a:rPr lang="en-US" b="1" dirty="0" smtClean="0"/>
              <a:t> </a:t>
            </a:r>
            <a:r>
              <a:rPr lang="en-US" b="1" dirty="0" err="1" smtClean="0"/>
              <a:t>apoyar</a:t>
            </a:r>
            <a:r>
              <a:rPr lang="en-US" b="1" dirty="0" smtClean="0"/>
              <a:t> a </a:t>
            </a:r>
            <a:r>
              <a:rPr lang="en-US" b="1" dirty="0" err="1" smtClean="0"/>
              <a:t>las</a:t>
            </a:r>
            <a:r>
              <a:rPr lang="en-US" b="1" dirty="0" smtClean="0"/>
              <a:t> </a:t>
            </a:r>
            <a:r>
              <a:rPr lang="en-US" b="1" dirty="0" err="1" smtClean="0"/>
              <a:t>microempresas</a:t>
            </a:r>
            <a:r>
              <a:rPr lang="en-US" b="1" dirty="0" smtClean="0"/>
              <a:t> a </a:t>
            </a:r>
            <a:r>
              <a:rPr lang="en-US" b="1" dirty="0" err="1" smtClean="0"/>
              <a:t>expandirse</a:t>
            </a:r>
            <a:r>
              <a:rPr lang="en-US" b="1" dirty="0" smtClean="0"/>
              <a:t> a los </a:t>
            </a:r>
            <a:r>
              <a:rPr lang="en-US" b="1" dirty="0" err="1" smtClean="0"/>
              <a:t>mercados</a:t>
            </a:r>
            <a:r>
              <a:rPr lang="en-US" b="1" dirty="0" smtClean="0"/>
              <a:t> </a:t>
            </a:r>
            <a:r>
              <a:rPr lang="en-US" b="1" dirty="0" err="1" smtClean="0"/>
              <a:t>internacionales</a:t>
            </a:r>
            <a:endParaRPr lang="en-IE"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5" name="4 - Ορθογώνιο"/>
          <p:cNvSpPr/>
          <p:nvPr/>
        </p:nvSpPr>
        <p:spPr>
          <a:xfrm>
            <a:off x="570070" y="1354574"/>
            <a:ext cx="5042060" cy="584775"/>
          </a:xfrm>
          <a:prstGeom prst="rect">
            <a:avLst/>
          </a:prstGeom>
        </p:spPr>
        <p:txBody>
          <a:bodyPr wrap="square">
            <a:spAutoFit/>
          </a:bodyPr>
          <a:lstStyle/>
          <a:p>
            <a:r>
              <a:rPr lang="en-IE" sz="3200" b="1" dirty="0" err="1">
                <a:solidFill>
                  <a:srgbClr val="990000"/>
                </a:solidFill>
              </a:rPr>
              <a:t>Objetivo</a:t>
            </a:r>
            <a:r>
              <a:rPr lang="en-IE" sz="3200" b="1" dirty="0">
                <a:solidFill>
                  <a:srgbClr val="990000"/>
                </a:solidFill>
              </a:rPr>
              <a:t> de la </a:t>
            </a:r>
            <a:r>
              <a:rPr lang="en-IE" sz="3200" b="1" dirty="0" err="1">
                <a:solidFill>
                  <a:srgbClr val="990000"/>
                </a:solidFill>
              </a:rPr>
              <a:t>unidad</a:t>
            </a:r>
            <a:endParaRPr lang="el-GR" sz="3200" b="1" dirty="0">
              <a:solidFill>
                <a:srgbClr val="990000"/>
              </a:solidFill>
            </a:endParaRPr>
          </a:p>
        </p:txBody>
      </p:sp>
      <p:sp>
        <p:nvSpPr>
          <p:cNvPr id="8" name="Title 1"/>
          <p:cNvSpPr>
            <a:spLocks noGrp="1"/>
          </p:cNvSpPr>
          <p:nvPr>
            <p:ph type="title"/>
          </p:nvPr>
        </p:nvSpPr>
        <p:spPr>
          <a:xfrm>
            <a:off x="1041779" y="0"/>
            <a:ext cx="10972800" cy="1143000"/>
          </a:xfrm>
        </p:spPr>
        <p:txBody>
          <a:bodyPr/>
          <a:lstStyle/>
          <a:p>
            <a:pPr algn="r"/>
            <a:r>
              <a:rPr lang="en-US" sz="2400" b="1" dirty="0">
                <a:solidFill>
                  <a:srgbClr val="0B0AFD"/>
                </a:solidFill>
              </a:rPr>
              <a:t>Fuentes y </a:t>
            </a:r>
            <a:r>
              <a:rPr lang="en-US" sz="2400" b="1" dirty="0" err="1">
                <a:solidFill>
                  <a:srgbClr val="0B0AFD"/>
                </a:solidFill>
              </a:rPr>
              <a:t>recursos</a:t>
            </a:r>
            <a:r>
              <a:rPr lang="en-US" sz="2400" b="1" dirty="0">
                <a:solidFill>
                  <a:srgbClr val="0B0AFD"/>
                </a:solidFill>
              </a:rPr>
              <a:t> de </a:t>
            </a:r>
            <a:r>
              <a:rPr lang="en-US" sz="2400" b="1" dirty="0" err="1">
                <a:solidFill>
                  <a:srgbClr val="0B0AFD"/>
                </a:solidFill>
              </a:rPr>
              <a:t>apoyo</a:t>
            </a:r>
            <a:r>
              <a:rPr lang="en-US" sz="2400" b="1" dirty="0">
                <a:solidFill>
                  <a:srgbClr val="0B0AFD"/>
                </a:solidFill>
              </a:rPr>
              <a:t> a </a:t>
            </a:r>
            <a:r>
              <a:rPr lang="en-US" sz="2400" b="1" dirty="0" err="1">
                <a:solidFill>
                  <a:srgbClr val="0B0AFD"/>
                </a:solidFill>
              </a:rPr>
              <a:t>microempresas</a:t>
            </a:r>
            <a:r>
              <a:rPr lang="en-US" sz="2400" b="1" dirty="0">
                <a:solidFill>
                  <a:srgbClr val="0B0AFD"/>
                </a:solidFill>
              </a:rPr>
              <a:t> </a:t>
            </a:r>
            <a:r>
              <a:rPr lang="en-IE" sz="2400" b="1" dirty="0">
                <a:solidFill>
                  <a:srgbClr val="0B0AFD"/>
                </a:solidFill>
              </a:rPr>
              <a:t>II</a:t>
            </a:r>
          </a:p>
        </p:txBody>
      </p:sp>
    </p:spTree>
    <p:extLst>
      <p:ext uri="{BB962C8B-B14F-4D97-AF65-F5344CB8AC3E}">
        <p14:creationId xmlns:p14="http://schemas.microsoft.com/office/powerpoint/2010/main" xmlns="" val="268655477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63814"/>
            <a:ext cx="11582400" cy="4094888"/>
          </a:xfrm>
        </p:spPr>
        <p:txBody>
          <a:bodyPr>
            <a:noAutofit/>
          </a:bodyPr>
          <a:lstStyle/>
          <a:p>
            <a:pPr marL="0" indent="0">
              <a:lnSpc>
                <a:spcPct val="150000"/>
              </a:lnSpc>
              <a:buNone/>
            </a:pPr>
            <a:r>
              <a:rPr lang="en-IE" sz="2800" b="1" dirty="0"/>
              <a:t>Al final del </a:t>
            </a:r>
            <a:r>
              <a:rPr lang="en-IE" sz="2800" b="1" dirty="0" err="1"/>
              <a:t>módulo</a:t>
            </a:r>
            <a:r>
              <a:rPr lang="en-IE" sz="2800" b="1" dirty="0"/>
              <a:t> </a:t>
            </a:r>
            <a:r>
              <a:rPr lang="en-IE" sz="2800" b="1" u="sng" dirty="0" err="1">
                <a:solidFill>
                  <a:srgbClr val="003366"/>
                </a:solidFill>
              </a:rPr>
              <a:t>seremos</a:t>
            </a:r>
            <a:r>
              <a:rPr lang="en-IE" sz="2800" b="1" u="sng" dirty="0">
                <a:solidFill>
                  <a:srgbClr val="003366"/>
                </a:solidFill>
              </a:rPr>
              <a:t> </a:t>
            </a:r>
            <a:r>
              <a:rPr lang="en-IE" sz="2800" b="1" u="sng" dirty="0" err="1">
                <a:solidFill>
                  <a:srgbClr val="003366"/>
                </a:solidFill>
              </a:rPr>
              <a:t>capaces</a:t>
            </a:r>
            <a:r>
              <a:rPr lang="en-IE" sz="2800" b="1" u="sng" dirty="0">
                <a:solidFill>
                  <a:srgbClr val="003366"/>
                </a:solidFill>
              </a:rPr>
              <a:t> de:</a:t>
            </a:r>
          </a:p>
          <a:p>
            <a:pPr marL="0" indent="0">
              <a:lnSpc>
                <a:spcPct val="150000"/>
              </a:lnSpc>
              <a:buNone/>
            </a:pPr>
            <a:endParaRPr lang="en-US" sz="28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5" name="4 - Ορθογώνιο"/>
          <p:cNvSpPr/>
          <p:nvPr/>
        </p:nvSpPr>
        <p:spPr>
          <a:xfrm>
            <a:off x="664979" y="1476494"/>
            <a:ext cx="8741911" cy="584775"/>
          </a:xfrm>
          <a:prstGeom prst="rect">
            <a:avLst/>
          </a:prstGeom>
        </p:spPr>
        <p:txBody>
          <a:bodyPr wrap="square">
            <a:spAutoFit/>
          </a:bodyPr>
          <a:lstStyle/>
          <a:p>
            <a:r>
              <a:rPr lang="es-ES" altLang="es-ES" sz="3200" b="1" dirty="0">
                <a:solidFill>
                  <a:srgbClr val="990000"/>
                </a:solidFill>
              </a:rPr>
              <a:t>Resultados esperados del aprendizaje</a:t>
            </a:r>
            <a:endParaRPr lang="el-GR" sz="3200" dirty="0">
              <a:solidFill>
                <a:srgbClr val="990000"/>
              </a:solidFill>
            </a:endParaRPr>
          </a:p>
        </p:txBody>
      </p:sp>
      <p:sp>
        <p:nvSpPr>
          <p:cNvPr id="8" name="Title 1"/>
          <p:cNvSpPr>
            <a:spLocks noGrp="1"/>
          </p:cNvSpPr>
          <p:nvPr>
            <p:ph type="title"/>
          </p:nvPr>
        </p:nvSpPr>
        <p:spPr>
          <a:xfrm>
            <a:off x="1041779" y="0"/>
            <a:ext cx="10972800" cy="1143000"/>
          </a:xfrm>
        </p:spPr>
        <p:txBody>
          <a:bodyPr/>
          <a:lstStyle/>
          <a:p>
            <a:pPr algn="r"/>
            <a:r>
              <a:rPr lang="en-US" sz="2400" b="1" dirty="0">
                <a:solidFill>
                  <a:srgbClr val="0B0AFD"/>
                </a:solidFill>
              </a:rPr>
              <a:t>Fuentes y </a:t>
            </a:r>
            <a:r>
              <a:rPr lang="en-US" sz="2400" b="1" dirty="0" err="1">
                <a:solidFill>
                  <a:srgbClr val="0B0AFD"/>
                </a:solidFill>
              </a:rPr>
              <a:t>recursos</a:t>
            </a:r>
            <a:r>
              <a:rPr lang="en-US" sz="2400" b="1" dirty="0">
                <a:solidFill>
                  <a:srgbClr val="0B0AFD"/>
                </a:solidFill>
              </a:rPr>
              <a:t> de </a:t>
            </a:r>
            <a:r>
              <a:rPr lang="en-US" sz="2400" b="1" dirty="0" err="1">
                <a:solidFill>
                  <a:srgbClr val="0B0AFD"/>
                </a:solidFill>
              </a:rPr>
              <a:t>apoyo</a:t>
            </a:r>
            <a:r>
              <a:rPr lang="en-US" sz="2400" b="1" dirty="0">
                <a:solidFill>
                  <a:srgbClr val="0B0AFD"/>
                </a:solidFill>
              </a:rPr>
              <a:t> a </a:t>
            </a:r>
            <a:r>
              <a:rPr lang="en-US" sz="2400" b="1" dirty="0" err="1">
                <a:solidFill>
                  <a:srgbClr val="0B0AFD"/>
                </a:solidFill>
              </a:rPr>
              <a:t>microempresas</a:t>
            </a:r>
            <a:r>
              <a:rPr lang="en-US" sz="2400" b="1" dirty="0">
                <a:solidFill>
                  <a:srgbClr val="0B0AFD"/>
                </a:solidFill>
              </a:rPr>
              <a:t> </a:t>
            </a:r>
            <a:r>
              <a:rPr lang="en-IE" sz="2400" b="1" dirty="0">
                <a:solidFill>
                  <a:srgbClr val="0B0AFD"/>
                </a:solidFill>
              </a:rPr>
              <a:t>II</a:t>
            </a:r>
          </a:p>
        </p:txBody>
      </p:sp>
      <p:sp>
        <p:nvSpPr>
          <p:cNvPr id="6" name="5 - Ορθογώνιο"/>
          <p:cNvSpPr/>
          <p:nvPr/>
        </p:nvSpPr>
        <p:spPr>
          <a:xfrm>
            <a:off x="808893" y="2918519"/>
            <a:ext cx="9882554" cy="2862322"/>
          </a:xfrm>
          <a:prstGeom prst="rect">
            <a:avLst/>
          </a:prstGeom>
        </p:spPr>
        <p:txBody>
          <a:bodyPr wrap="square">
            <a:spAutoFit/>
          </a:bodyPr>
          <a:lstStyle/>
          <a:p>
            <a:pPr marL="514350" indent="-514350" algn="just">
              <a:lnSpc>
                <a:spcPct val="150000"/>
              </a:lnSpc>
              <a:buFont typeface="+mj-lt"/>
              <a:buAutoNum type="arabicPeriod"/>
            </a:pPr>
            <a:r>
              <a:rPr lang="en-IE" sz="2400" b="1" dirty="0" err="1" smtClean="0"/>
              <a:t>Identificar</a:t>
            </a:r>
            <a:r>
              <a:rPr lang="en-IE" sz="2400" b="1" dirty="0" smtClean="0"/>
              <a:t> y </a:t>
            </a:r>
            <a:r>
              <a:rPr lang="en-IE" sz="2400" b="1" dirty="0" err="1" smtClean="0"/>
              <a:t>aprovechar</a:t>
            </a:r>
            <a:r>
              <a:rPr lang="en-IE" sz="2400" b="1" dirty="0" smtClean="0"/>
              <a:t> </a:t>
            </a:r>
            <a:r>
              <a:rPr lang="en-IE" sz="2400" b="1" dirty="0" err="1" smtClean="0"/>
              <a:t>las</a:t>
            </a:r>
            <a:r>
              <a:rPr lang="en-IE" sz="2400" b="1" dirty="0" smtClean="0"/>
              <a:t> </a:t>
            </a:r>
            <a:r>
              <a:rPr lang="en-IE" sz="2400" b="1" dirty="0" err="1" smtClean="0"/>
              <a:t>oportunidades</a:t>
            </a:r>
            <a:r>
              <a:rPr lang="en-IE" sz="2400" b="1" dirty="0" smtClean="0"/>
              <a:t> de </a:t>
            </a:r>
            <a:r>
              <a:rPr lang="en-IE" sz="2400" b="1" dirty="0" err="1" smtClean="0"/>
              <a:t>financiación</a:t>
            </a:r>
            <a:r>
              <a:rPr lang="en-IE" sz="2400" b="1" dirty="0" smtClean="0"/>
              <a:t> </a:t>
            </a:r>
            <a:r>
              <a:rPr lang="en-IE" sz="2400" b="1" dirty="0" err="1" smtClean="0"/>
              <a:t>que</a:t>
            </a:r>
            <a:r>
              <a:rPr lang="en-IE" sz="2400" b="1" dirty="0" smtClean="0"/>
              <a:t> </a:t>
            </a:r>
            <a:r>
              <a:rPr lang="en-IE" sz="2400" b="1" dirty="0" err="1" smtClean="0"/>
              <a:t>pueden</a:t>
            </a:r>
            <a:r>
              <a:rPr lang="en-IE" sz="2400" b="1" dirty="0" smtClean="0"/>
              <a:t> </a:t>
            </a:r>
            <a:r>
              <a:rPr lang="en-IE" sz="2400" b="1" dirty="0" err="1" smtClean="0"/>
              <a:t>respaldar</a:t>
            </a:r>
            <a:r>
              <a:rPr lang="en-IE" sz="2400" b="1" dirty="0" smtClean="0"/>
              <a:t> </a:t>
            </a:r>
            <a:r>
              <a:rPr lang="en-IE" sz="2400" b="1" dirty="0" err="1" smtClean="0"/>
              <a:t>una</a:t>
            </a:r>
            <a:r>
              <a:rPr lang="en-IE" sz="2400" b="1" dirty="0" smtClean="0"/>
              <a:t> mayor </a:t>
            </a:r>
            <a:r>
              <a:rPr lang="en-IE" sz="2400" b="1" dirty="0" err="1" smtClean="0"/>
              <a:t>expasión</a:t>
            </a:r>
            <a:r>
              <a:rPr lang="en-IE" sz="2400" b="1" dirty="0" smtClean="0"/>
              <a:t> de </a:t>
            </a:r>
            <a:r>
              <a:rPr lang="en-IE" sz="2400" b="1" dirty="0" err="1" smtClean="0"/>
              <a:t>las</a:t>
            </a:r>
            <a:r>
              <a:rPr lang="en-IE" sz="2400" b="1" dirty="0" smtClean="0"/>
              <a:t> </a:t>
            </a:r>
            <a:r>
              <a:rPr lang="en-IE" sz="2400" b="1" dirty="0" err="1" smtClean="0"/>
              <a:t>microempresas</a:t>
            </a:r>
            <a:endParaRPr lang="en-IE" sz="2400" b="1" dirty="0"/>
          </a:p>
          <a:p>
            <a:pPr marL="514350" indent="-514350" algn="just">
              <a:lnSpc>
                <a:spcPct val="150000"/>
              </a:lnSpc>
              <a:buFont typeface="+mj-lt"/>
              <a:buAutoNum type="arabicPeriod"/>
            </a:pPr>
            <a:r>
              <a:rPr lang="en-IE" sz="2400" b="1" dirty="0" err="1" smtClean="0"/>
              <a:t>Navegar</a:t>
            </a:r>
            <a:r>
              <a:rPr lang="en-IE" sz="2400" b="1" dirty="0" smtClean="0"/>
              <a:t> y </a:t>
            </a:r>
            <a:r>
              <a:rPr lang="en-IE" sz="2400" b="1" dirty="0" err="1" smtClean="0"/>
              <a:t>utilizar</a:t>
            </a:r>
            <a:r>
              <a:rPr lang="en-IE" sz="2400" b="1" dirty="0" smtClean="0"/>
              <a:t> </a:t>
            </a:r>
            <a:r>
              <a:rPr lang="en-IE" sz="2400" b="1" dirty="0" err="1" smtClean="0"/>
              <a:t>las</a:t>
            </a:r>
            <a:r>
              <a:rPr lang="en-IE" sz="2400" b="1" dirty="0" smtClean="0"/>
              <a:t> </a:t>
            </a:r>
            <a:r>
              <a:rPr lang="en-IE" sz="2400" b="1" dirty="0" err="1" smtClean="0"/>
              <a:t>distintas</a:t>
            </a:r>
            <a:r>
              <a:rPr lang="en-IE" sz="2400" b="1" dirty="0" smtClean="0"/>
              <a:t> </a:t>
            </a:r>
            <a:r>
              <a:rPr lang="en-IE" sz="2400" b="1" dirty="0" err="1" smtClean="0"/>
              <a:t>herramientas</a:t>
            </a:r>
            <a:r>
              <a:rPr lang="en-IE" sz="2400" b="1" dirty="0" smtClean="0"/>
              <a:t> </a:t>
            </a:r>
            <a:r>
              <a:rPr lang="en-IE" sz="2400" b="1" dirty="0" err="1" smtClean="0"/>
              <a:t>ofre</a:t>
            </a:r>
            <a:r>
              <a:rPr lang="en-IE" sz="2400" b="1" dirty="0" err="1" smtClean="0"/>
              <a:t>cidas</a:t>
            </a:r>
            <a:r>
              <a:rPr lang="en-IE" sz="2400" b="1" dirty="0" smtClean="0"/>
              <a:t> </a:t>
            </a:r>
            <a:r>
              <a:rPr lang="en-IE" sz="2400" b="1" dirty="0" err="1" smtClean="0"/>
              <a:t>por</a:t>
            </a:r>
            <a:r>
              <a:rPr lang="en-IE" sz="2400" b="1" dirty="0" smtClean="0"/>
              <a:t> la UE en </a:t>
            </a:r>
            <a:r>
              <a:rPr lang="en-IE" sz="2400" b="1" dirty="0" err="1" smtClean="0"/>
              <a:t>apoyo</a:t>
            </a:r>
            <a:r>
              <a:rPr lang="en-IE" sz="2400" b="1" dirty="0" smtClean="0"/>
              <a:t> de </a:t>
            </a:r>
            <a:r>
              <a:rPr lang="en-IE" sz="2400" b="1" dirty="0" err="1" smtClean="0"/>
              <a:t>las</a:t>
            </a:r>
            <a:r>
              <a:rPr lang="en-IE" sz="2400" b="1" dirty="0" smtClean="0"/>
              <a:t> </a:t>
            </a:r>
            <a:r>
              <a:rPr lang="en-IE" sz="2400" b="1" dirty="0" err="1" smtClean="0"/>
              <a:t>microempresas</a:t>
            </a:r>
            <a:endParaRPr lang="en-IE" sz="2400" b="1" dirty="0"/>
          </a:p>
        </p:txBody>
      </p:sp>
    </p:spTree>
    <p:extLst>
      <p:ext uri="{BB962C8B-B14F-4D97-AF65-F5344CB8AC3E}">
        <p14:creationId xmlns:p14="http://schemas.microsoft.com/office/powerpoint/2010/main" xmlns="" val="217026710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
        <p:nvSpPr>
          <p:cNvPr id="8" name="Title 1"/>
          <p:cNvSpPr>
            <a:spLocks noGrp="1"/>
          </p:cNvSpPr>
          <p:nvPr>
            <p:ph type="title"/>
          </p:nvPr>
        </p:nvSpPr>
        <p:spPr>
          <a:xfrm>
            <a:off x="1041779" y="0"/>
            <a:ext cx="10972800" cy="1143000"/>
          </a:xfrm>
        </p:spPr>
        <p:txBody>
          <a:bodyPr/>
          <a:lstStyle/>
          <a:p>
            <a:pPr algn="r"/>
            <a:r>
              <a:rPr lang="en-US" sz="2400" b="1" dirty="0">
                <a:solidFill>
                  <a:srgbClr val="0B0AFD"/>
                </a:solidFill>
              </a:rPr>
              <a:t>Fuentes y </a:t>
            </a:r>
            <a:r>
              <a:rPr lang="en-US" sz="2400" b="1" dirty="0" err="1">
                <a:solidFill>
                  <a:srgbClr val="0B0AFD"/>
                </a:solidFill>
              </a:rPr>
              <a:t>recursos</a:t>
            </a:r>
            <a:r>
              <a:rPr lang="en-US" sz="2400" b="1" dirty="0">
                <a:solidFill>
                  <a:srgbClr val="0B0AFD"/>
                </a:solidFill>
              </a:rPr>
              <a:t> de </a:t>
            </a:r>
            <a:r>
              <a:rPr lang="en-US" sz="2400" b="1" dirty="0" err="1">
                <a:solidFill>
                  <a:srgbClr val="0B0AFD"/>
                </a:solidFill>
              </a:rPr>
              <a:t>apoyo</a:t>
            </a:r>
            <a:r>
              <a:rPr lang="en-US" sz="2400" b="1" dirty="0">
                <a:solidFill>
                  <a:srgbClr val="0B0AFD"/>
                </a:solidFill>
              </a:rPr>
              <a:t> a </a:t>
            </a:r>
            <a:r>
              <a:rPr lang="en-US" sz="2400" b="1" dirty="0" err="1">
                <a:solidFill>
                  <a:srgbClr val="0B0AFD"/>
                </a:solidFill>
              </a:rPr>
              <a:t>microempresas</a:t>
            </a:r>
            <a:r>
              <a:rPr lang="en-US" sz="2400" b="1" dirty="0">
                <a:solidFill>
                  <a:srgbClr val="0B0AFD"/>
                </a:solidFill>
              </a:rPr>
              <a:t> </a:t>
            </a:r>
            <a:r>
              <a:rPr lang="en-IE" sz="2400" b="1" dirty="0">
                <a:solidFill>
                  <a:srgbClr val="0B0AFD"/>
                </a:solidFill>
              </a:rPr>
              <a:t>II</a:t>
            </a:r>
          </a:p>
        </p:txBody>
      </p:sp>
      <p:sp>
        <p:nvSpPr>
          <p:cNvPr id="7" name="6 - Ορθογώνιο"/>
          <p:cNvSpPr/>
          <p:nvPr/>
        </p:nvSpPr>
        <p:spPr>
          <a:xfrm>
            <a:off x="785446" y="2410323"/>
            <a:ext cx="10421815" cy="3785652"/>
          </a:xfrm>
          <a:prstGeom prst="rect">
            <a:avLst/>
          </a:prstGeom>
        </p:spPr>
        <p:txBody>
          <a:bodyPr wrap="square">
            <a:spAutoFit/>
          </a:bodyPr>
          <a:lstStyle/>
          <a:p>
            <a:pPr algn="just"/>
            <a:r>
              <a:rPr lang="en-IE" sz="2400" dirty="0" smtClean="0"/>
              <a:t>Para </a:t>
            </a:r>
            <a:r>
              <a:rPr lang="en-IE" sz="2400" dirty="0" err="1" smtClean="0"/>
              <a:t>promocionar</a:t>
            </a:r>
            <a:r>
              <a:rPr lang="en-IE" sz="2400" dirty="0" smtClean="0"/>
              <a:t> el </a:t>
            </a:r>
            <a:r>
              <a:rPr lang="en-IE" sz="2400" dirty="0" err="1" smtClean="0"/>
              <a:t>espíritu</a:t>
            </a:r>
            <a:r>
              <a:rPr lang="en-IE" sz="2400" dirty="0" smtClean="0"/>
              <a:t> </a:t>
            </a:r>
            <a:r>
              <a:rPr lang="en-IE" sz="2400" dirty="0" err="1" smtClean="0"/>
              <a:t>empresarial</a:t>
            </a:r>
            <a:r>
              <a:rPr lang="en-IE" sz="2400" dirty="0" smtClean="0"/>
              <a:t> y </a:t>
            </a:r>
            <a:r>
              <a:rPr lang="en-IE" sz="2400" dirty="0" err="1" smtClean="0"/>
              <a:t>apoyar</a:t>
            </a:r>
            <a:r>
              <a:rPr lang="en-IE" sz="2400" dirty="0" smtClean="0"/>
              <a:t> a </a:t>
            </a:r>
            <a:r>
              <a:rPr lang="en-IE" sz="2400" dirty="0" err="1" smtClean="0"/>
              <a:t>las</a:t>
            </a:r>
            <a:r>
              <a:rPr lang="en-IE" sz="2400" dirty="0" smtClean="0"/>
              <a:t> PYMES y </a:t>
            </a:r>
            <a:r>
              <a:rPr lang="en-IE" sz="2400" dirty="0" err="1" smtClean="0"/>
              <a:t>microempresas</a:t>
            </a:r>
            <a:r>
              <a:rPr lang="en-IE" sz="2400" dirty="0" smtClean="0"/>
              <a:t>, la UE </a:t>
            </a:r>
            <a:r>
              <a:rPr lang="en-IE" sz="2400" dirty="0" err="1" smtClean="0"/>
              <a:t>proporciona</a:t>
            </a:r>
            <a:r>
              <a:rPr lang="en-IE" sz="2400" dirty="0" smtClean="0"/>
              <a:t> </a:t>
            </a:r>
            <a:r>
              <a:rPr lang="en-IE" sz="2400" dirty="0" err="1" smtClean="0"/>
              <a:t>redes</a:t>
            </a:r>
            <a:r>
              <a:rPr lang="en-IE" sz="2400" dirty="0" smtClean="0"/>
              <a:t>, </a:t>
            </a:r>
            <a:r>
              <a:rPr lang="en-IE" sz="2400" dirty="0" err="1" smtClean="0"/>
              <a:t>herramientas</a:t>
            </a:r>
            <a:r>
              <a:rPr lang="en-IE" sz="2400" dirty="0" smtClean="0"/>
              <a:t> y </a:t>
            </a:r>
            <a:r>
              <a:rPr lang="en-IE" sz="2400" dirty="0" err="1" smtClean="0"/>
              <a:t>recursos</a:t>
            </a:r>
            <a:r>
              <a:rPr lang="en-IE" sz="2400" dirty="0" smtClean="0"/>
              <a:t> claves de </a:t>
            </a:r>
            <a:r>
              <a:rPr lang="en-IE" sz="2400" dirty="0" err="1" smtClean="0"/>
              <a:t>apoyo</a:t>
            </a:r>
            <a:r>
              <a:rPr lang="en-IE" sz="2400" dirty="0" smtClean="0"/>
              <a:t>:</a:t>
            </a:r>
            <a:endParaRPr lang="en-IE" sz="2400" dirty="0"/>
          </a:p>
          <a:p>
            <a:pPr algn="just"/>
            <a:endParaRPr lang="en-IE" sz="2400" dirty="0"/>
          </a:p>
          <a:p>
            <a:pPr marL="514350" indent="-514350" algn="just"/>
            <a:r>
              <a:rPr lang="en-IE" sz="2400" b="1" dirty="0"/>
              <a:t>A. </a:t>
            </a:r>
            <a:r>
              <a:rPr lang="en-IE" sz="2400" b="1" dirty="0" smtClean="0"/>
              <a:t>Portal de </a:t>
            </a:r>
            <a:r>
              <a:rPr lang="en-IE" sz="2400" b="1" dirty="0" err="1" smtClean="0"/>
              <a:t>internacionalización</a:t>
            </a:r>
            <a:r>
              <a:rPr lang="en-IE" sz="2400" b="1" dirty="0" smtClean="0"/>
              <a:t> de PYMES </a:t>
            </a:r>
            <a:r>
              <a:rPr lang="en-IE" sz="2400" dirty="0"/>
              <a:t>– </a:t>
            </a:r>
            <a:r>
              <a:rPr lang="en-IE" sz="2400" dirty="0" err="1" smtClean="0"/>
              <a:t>información</a:t>
            </a:r>
            <a:r>
              <a:rPr lang="en-IE" sz="2400" dirty="0" smtClean="0"/>
              <a:t> </a:t>
            </a:r>
            <a:r>
              <a:rPr lang="en-IE" sz="2400" dirty="0" err="1" smtClean="0"/>
              <a:t>sobre</a:t>
            </a:r>
            <a:r>
              <a:rPr lang="en-IE" sz="2400" dirty="0" smtClean="0"/>
              <a:t> </a:t>
            </a:r>
            <a:r>
              <a:rPr lang="en-IE" sz="2400" dirty="0" err="1" smtClean="0"/>
              <a:t>mercados</a:t>
            </a:r>
            <a:r>
              <a:rPr lang="en-IE" sz="2400" dirty="0" smtClean="0"/>
              <a:t> </a:t>
            </a:r>
            <a:r>
              <a:rPr lang="en-IE" sz="2400" dirty="0" err="1" smtClean="0"/>
              <a:t>extranjeros</a:t>
            </a:r>
            <a:endParaRPr lang="en-IE" sz="2400" dirty="0"/>
          </a:p>
          <a:p>
            <a:pPr marL="514350" indent="-514350" algn="just"/>
            <a:r>
              <a:rPr lang="en-IE" sz="2400" b="1" dirty="0"/>
              <a:t>B. </a:t>
            </a:r>
            <a:r>
              <a:rPr lang="en-IE" sz="2400" b="1" dirty="0" err="1" smtClean="0"/>
              <a:t>Acceso</a:t>
            </a:r>
            <a:r>
              <a:rPr lang="en-IE" sz="2400" b="1" dirty="0" smtClean="0"/>
              <a:t> al portal de </a:t>
            </a:r>
            <a:r>
              <a:rPr lang="en-IE" sz="2400" b="1" dirty="0" err="1" smtClean="0"/>
              <a:t>financiación</a:t>
            </a:r>
            <a:r>
              <a:rPr lang="en-IE" sz="2400" b="1" dirty="0" smtClean="0"/>
              <a:t> </a:t>
            </a:r>
            <a:r>
              <a:rPr lang="en-IE" sz="2400" dirty="0"/>
              <a:t>– </a:t>
            </a:r>
            <a:r>
              <a:rPr lang="en-IE" sz="2400" dirty="0" err="1" smtClean="0"/>
              <a:t>asistencia</a:t>
            </a:r>
            <a:r>
              <a:rPr lang="en-IE" sz="2400" dirty="0" smtClean="0"/>
              <a:t> </a:t>
            </a:r>
            <a:r>
              <a:rPr lang="en-IE" sz="2400" dirty="0" err="1" smtClean="0"/>
              <a:t>para</a:t>
            </a:r>
            <a:r>
              <a:rPr lang="en-IE" sz="2400" dirty="0" smtClean="0"/>
              <a:t> </a:t>
            </a:r>
            <a:r>
              <a:rPr lang="en-IE" sz="2400" dirty="0" err="1" smtClean="0"/>
              <a:t>encontrar</a:t>
            </a:r>
            <a:r>
              <a:rPr lang="en-IE" sz="2400" dirty="0" smtClean="0"/>
              <a:t> </a:t>
            </a:r>
            <a:r>
              <a:rPr lang="en-IE" sz="2400" dirty="0" err="1" smtClean="0"/>
              <a:t>apoyo</a:t>
            </a:r>
            <a:r>
              <a:rPr lang="en-IE" sz="2400" dirty="0" smtClean="0"/>
              <a:t> </a:t>
            </a:r>
            <a:r>
              <a:rPr lang="en-IE" sz="2400" dirty="0" err="1" smtClean="0"/>
              <a:t>financiero</a:t>
            </a:r>
            <a:endParaRPr lang="en-IE" sz="2400" dirty="0"/>
          </a:p>
          <a:p>
            <a:pPr algn="just">
              <a:buNone/>
            </a:pPr>
            <a:endParaRPr lang="en-IE" sz="2400" dirty="0"/>
          </a:p>
          <a:p>
            <a:pPr algn="just"/>
            <a:r>
              <a:rPr lang="en-IE" sz="2400" dirty="0" smtClean="0"/>
              <a:t>Ambos </a:t>
            </a:r>
            <a:r>
              <a:rPr lang="en-IE" sz="2400" dirty="0" err="1" smtClean="0"/>
              <a:t>están</a:t>
            </a:r>
            <a:r>
              <a:rPr lang="en-IE" sz="2400" dirty="0" smtClean="0"/>
              <a:t> </a:t>
            </a:r>
            <a:r>
              <a:rPr lang="en-IE" sz="2400" dirty="0" err="1" smtClean="0"/>
              <a:t>disponibles</a:t>
            </a:r>
            <a:r>
              <a:rPr lang="en-IE" sz="2400" dirty="0" smtClean="0"/>
              <a:t> en los 24 </a:t>
            </a:r>
            <a:r>
              <a:rPr lang="en-IE" sz="2400" dirty="0" err="1" smtClean="0"/>
              <a:t>idiomas</a:t>
            </a:r>
            <a:r>
              <a:rPr lang="en-IE" sz="2400" dirty="0" smtClean="0"/>
              <a:t> </a:t>
            </a:r>
            <a:r>
              <a:rPr lang="en-IE" sz="2400" dirty="0" err="1" smtClean="0"/>
              <a:t>disponibles</a:t>
            </a:r>
            <a:r>
              <a:rPr lang="en-IE" sz="2400" dirty="0" smtClean="0"/>
              <a:t> de la UE</a:t>
            </a:r>
            <a:endParaRPr lang="en-IE" sz="2400" dirty="0"/>
          </a:p>
        </p:txBody>
      </p:sp>
      <p:sp>
        <p:nvSpPr>
          <p:cNvPr id="5" name="TextBox 4"/>
          <p:cNvSpPr txBox="1"/>
          <p:nvPr/>
        </p:nvSpPr>
        <p:spPr>
          <a:xfrm>
            <a:off x="872836" y="1274618"/>
            <a:ext cx="9033164" cy="584775"/>
          </a:xfrm>
          <a:prstGeom prst="rect">
            <a:avLst/>
          </a:prstGeom>
          <a:noFill/>
        </p:spPr>
        <p:txBody>
          <a:bodyPr wrap="square" rtlCol="0">
            <a:spAutoFit/>
          </a:bodyPr>
          <a:lstStyle/>
          <a:p>
            <a:r>
              <a:rPr lang="en-US" sz="3200" b="1" dirty="0" err="1">
                <a:solidFill>
                  <a:srgbClr val="990000"/>
                </a:solidFill>
              </a:rPr>
              <a:t>Introducción</a:t>
            </a:r>
            <a:endParaRPr lang="en-IE" sz="3200" b="1" dirty="0">
              <a:solidFill>
                <a:srgbClr val="990000"/>
              </a:solidFill>
            </a:endParaRPr>
          </a:p>
        </p:txBody>
      </p:sp>
    </p:spTree>
    <p:extLst>
      <p:ext uri="{BB962C8B-B14F-4D97-AF65-F5344CB8AC3E}">
        <p14:creationId xmlns:p14="http://schemas.microsoft.com/office/powerpoint/2010/main" xmlns="" val="217026710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
        <p:nvSpPr>
          <p:cNvPr id="6" name="Content Placeholder 2"/>
          <p:cNvSpPr>
            <a:spLocks noGrp="1"/>
          </p:cNvSpPr>
          <p:nvPr>
            <p:ph idx="1"/>
          </p:nvPr>
        </p:nvSpPr>
        <p:spPr>
          <a:xfrm>
            <a:off x="355979" y="1753221"/>
            <a:ext cx="11658600" cy="4968254"/>
          </a:xfrm>
        </p:spPr>
        <p:txBody>
          <a:bodyPr/>
          <a:lstStyle/>
          <a:p>
            <a:pPr marL="0" indent="0" algn="just">
              <a:buNone/>
            </a:pPr>
            <a:r>
              <a:rPr lang="en-IE" sz="2800" dirty="0" err="1" smtClean="0"/>
              <a:t>Una</a:t>
            </a:r>
            <a:r>
              <a:rPr lang="en-IE" sz="2800" dirty="0" smtClean="0"/>
              <a:t> de </a:t>
            </a:r>
            <a:r>
              <a:rPr lang="en-IE" sz="2800" dirty="0" err="1" smtClean="0"/>
              <a:t>las</a:t>
            </a:r>
            <a:r>
              <a:rPr lang="en-IE" sz="2800" dirty="0" smtClean="0"/>
              <a:t> </a:t>
            </a:r>
            <a:r>
              <a:rPr lang="en-IE" sz="2800" dirty="0" err="1" smtClean="0"/>
              <a:t>prioridades</a:t>
            </a:r>
            <a:r>
              <a:rPr lang="en-IE" sz="2800" dirty="0" smtClean="0"/>
              <a:t> de la </a:t>
            </a:r>
            <a:r>
              <a:rPr lang="en-IE" sz="2800" dirty="0" err="1" smtClean="0"/>
              <a:t>Comisión</a:t>
            </a:r>
            <a:r>
              <a:rPr lang="en-IE" sz="2800" dirty="0" smtClean="0"/>
              <a:t> </a:t>
            </a:r>
            <a:r>
              <a:rPr lang="en-IE" sz="2800" dirty="0" err="1" smtClean="0"/>
              <a:t>Europea</a:t>
            </a:r>
            <a:r>
              <a:rPr lang="en-IE" sz="2800" dirty="0" smtClean="0"/>
              <a:t> </a:t>
            </a:r>
            <a:r>
              <a:rPr lang="en-IE" sz="2800" dirty="0" err="1" smtClean="0"/>
              <a:t>es</a:t>
            </a:r>
            <a:r>
              <a:rPr lang="en-IE" sz="2800" dirty="0" smtClean="0"/>
              <a:t> </a:t>
            </a:r>
            <a:r>
              <a:rPr lang="en-IE" sz="2800" dirty="0" err="1" smtClean="0"/>
              <a:t>mejorar</a:t>
            </a:r>
            <a:r>
              <a:rPr lang="en-IE" sz="2800" dirty="0" smtClean="0"/>
              <a:t> el </a:t>
            </a:r>
            <a:r>
              <a:rPr lang="en-IE" sz="2800" dirty="0" err="1" smtClean="0"/>
              <a:t>acceso</a:t>
            </a:r>
            <a:r>
              <a:rPr lang="en-IE" sz="2800" dirty="0" smtClean="0"/>
              <a:t> de </a:t>
            </a:r>
            <a:r>
              <a:rPr lang="en-IE" sz="2800" dirty="0" err="1" smtClean="0"/>
              <a:t>las</a:t>
            </a:r>
            <a:r>
              <a:rPr lang="en-IE" sz="2800" dirty="0" smtClean="0"/>
              <a:t> PYMES a los </a:t>
            </a:r>
            <a:r>
              <a:rPr lang="en-IE" sz="2800" dirty="0" err="1" smtClean="0"/>
              <a:t>nuevos</a:t>
            </a:r>
            <a:r>
              <a:rPr lang="en-IE" sz="2800" dirty="0" smtClean="0"/>
              <a:t> </a:t>
            </a:r>
            <a:r>
              <a:rPr lang="en-IE" sz="2800" dirty="0" err="1" smtClean="0"/>
              <a:t>mercados</a:t>
            </a:r>
            <a:r>
              <a:rPr lang="en-IE" sz="2800" dirty="0" smtClean="0"/>
              <a:t> del Mercado </a:t>
            </a:r>
            <a:r>
              <a:rPr lang="en-IE" sz="2800" dirty="0" err="1" smtClean="0"/>
              <a:t>Interno</a:t>
            </a:r>
            <a:endParaRPr lang="en-IE" sz="2800" dirty="0"/>
          </a:p>
          <a:p>
            <a:pPr marL="0" indent="0" algn="just">
              <a:buNone/>
            </a:pPr>
            <a:endParaRPr lang="en-IE" sz="2800" dirty="0"/>
          </a:p>
          <a:p>
            <a:pPr marL="0" indent="0" algn="just">
              <a:buNone/>
            </a:pPr>
            <a:r>
              <a:rPr lang="en-IE" sz="2800" dirty="0" smtClean="0"/>
              <a:t>El Portal </a:t>
            </a:r>
            <a:r>
              <a:rPr lang="en-IE" sz="2800" dirty="0" smtClean="0"/>
              <a:t>de </a:t>
            </a:r>
            <a:r>
              <a:rPr lang="en-IE" sz="2800" dirty="0" err="1" smtClean="0"/>
              <a:t>Internacionalización</a:t>
            </a:r>
            <a:r>
              <a:rPr lang="en-IE" sz="2800" dirty="0" smtClean="0"/>
              <a:t> de PYMES les </a:t>
            </a:r>
            <a:r>
              <a:rPr lang="en-IE" sz="2800" dirty="0" err="1" smtClean="0"/>
              <a:t>permite</a:t>
            </a:r>
            <a:r>
              <a:rPr lang="en-IE" sz="2800" dirty="0" smtClean="0"/>
              <a:t>:</a:t>
            </a:r>
            <a:endParaRPr lang="en-IE" sz="2800" dirty="0"/>
          </a:p>
          <a:p>
            <a:pPr marL="0" indent="0" algn="just">
              <a:buNone/>
            </a:pPr>
            <a:endParaRPr lang="en-IE" sz="2800" b="1" dirty="0"/>
          </a:p>
          <a:p>
            <a:pPr algn="just"/>
            <a:r>
              <a:rPr lang="en-IE" sz="2800" b="1" dirty="0" err="1" smtClean="0"/>
              <a:t>Acceso</a:t>
            </a:r>
            <a:r>
              <a:rPr lang="en-IE" sz="2800" b="1" dirty="0" smtClean="0"/>
              <a:t> a </a:t>
            </a:r>
            <a:r>
              <a:rPr lang="en-IE" sz="2800" b="1" dirty="0" err="1" smtClean="0"/>
              <a:t>una</a:t>
            </a:r>
            <a:r>
              <a:rPr lang="en-IE" sz="2800" b="1" dirty="0" smtClean="0"/>
              <a:t> </a:t>
            </a:r>
            <a:r>
              <a:rPr lang="en-IE" sz="2800" b="1" dirty="0" err="1" smtClean="0"/>
              <a:t>extensa</a:t>
            </a:r>
            <a:r>
              <a:rPr lang="en-IE" sz="2800" b="1" dirty="0" smtClean="0"/>
              <a:t> base de </a:t>
            </a:r>
            <a:r>
              <a:rPr lang="en-IE" sz="2800" b="1" dirty="0" err="1" smtClean="0"/>
              <a:t>datos</a:t>
            </a:r>
            <a:r>
              <a:rPr lang="en-IE" sz="2800" b="1" dirty="0" smtClean="0"/>
              <a:t> de </a:t>
            </a:r>
            <a:r>
              <a:rPr lang="en-IE" sz="2800" b="1" dirty="0" err="1" smtClean="0"/>
              <a:t>proveedores</a:t>
            </a:r>
            <a:r>
              <a:rPr lang="en-IE" sz="2800" b="1" dirty="0" smtClean="0"/>
              <a:t> de </a:t>
            </a:r>
            <a:r>
              <a:rPr lang="en-IE" sz="2800" b="1" dirty="0" err="1" smtClean="0"/>
              <a:t>servicios</a:t>
            </a:r>
            <a:r>
              <a:rPr lang="en-IE" sz="2800" b="1" dirty="0" smtClean="0"/>
              <a:t> de </a:t>
            </a:r>
            <a:r>
              <a:rPr lang="en-IE" sz="2800" b="1" dirty="0" err="1" smtClean="0"/>
              <a:t>apoyo</a:t>
            </a:r>
            <a:endParaRPr lang="en-IE" sz="2800" b="1" dirty="0"/>
          </a:p>
          <a:p>
            <a:pPr algn="just"/>
            <a:r>
              <a:rPr lang="en-IE" sz="2800" b="1" dirty="0" err="1" smtClean="0"/>
              <a:t>Encontrar</a:t>
            </a:r>
            <a:r>
              <a:rPr lang="en-IE" sz="2800" b="1" dirty="0" smtClean="0"/>
              <a:t> enlaces y </a:t>
            </a:r>
            <a:r>
              <a:rPr lang="en-IE" sz="2800" b="1" dirty="0" err="1" smtClean="0"/>
              <a:t>recursos</a:t>
            </a:r>
            <a:r>
              <a:rPr lang="en-IE" sz="2800" b="1" dirty="0" smtClean="0"/>
              <a:t> de la UE de </a:t>
            </a:r>
            <a:r>
              <a:rPr lang="en-IE" sz="2800" b="1" dirty="0" err="1" smtClean="0"/>
              <a:t>apoyo</a:t>
            </a:r>
            <a:r>
              <a:rPr lang="en-IE" sz="2800" b="1" dirty="0" smtClean="0"/>
              <a:t> </a:t>
            </a:r>
            <a:r>
              <a:rPr lang="en-IE" sz="2800" b="1" dirty="0" err="1" smtClean="0"/>
              <a:t>especializado</a:t>
            </a:r>
            <a:endParaRPr lang="en-IE" sz="2800" b="1" dirty="0"/>
          </a:p>
          <a:p>
            <a:endParaRPr lang="en-IE" sz="2400" dirty="0">
              <a:latin typeface="+mj-lt"/>
            </a:endParaRPr>
          </a:p>
          <a:p>
            <a:pPr>
              <a:buNone/>
            </a:pPr>
            <a:endParaRPr lang="en-IE" altLang="es-ES" sz="2400" b="1" dirty="0">
              <a:latin typeface="+mj-lt"/>
            </a:endParaRPr>
          </a:p>
        </p:txBody>
      </p:sp>
      <p:sp>
        <p:nvSpPr>
          <p:cNvPr id="7" name="Content Placeholder 2"/>
          <p:cNvSpPr txBox="1">
            <a:spLocks/>
          </p:cNvSpPr>
          <p:nvPr/>
        </p:nvSpPr>
        <p:spPr bwMode="auto">
          <a:xfrm>
            <a:off x="508377" y="1130831"/>
            <a:ext cx="11026125"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IE" altLang="es-ES" sz="3200" b="1" u="sng" dirty="0">
                <a:solidFill>
                  <a:srgbClr val="990000"/>
                </a:solidFill>
                <a:latin typeface="+mj-lt"/>
              </a:rPr>
              <a:t>A. </a:t>
            </a:r>
            <a:r>
              <a:rPr lang="en-IE" altLang="es-ES" sz="3200" b="1" u="sng" dirty="0" smtClean="0">
                <a:solidFill>
                  <a:srgbClr val="990000"/>
                </a:solidFill>
                <a:latin typeface="+mj-lt"/>
              </a:rPr>
              <a:t>Portal de </a:t>
            </a:r>
            <a:r>
              <a:rPr lang="en-IE" altLang="es-ES" sz="3200" b="1" u="sng" dirty="0" err="1" smtClean="0">
                <a:solidFill>
                  <a:srgbClr val="990000"/>
                </a:solidFill>
                <a:latin typeface="+mj-lt"/>
              </a:rPr>
              <a:t>Internacionalización</a:t>
            </a:r>
            <a:r>
              <a:rPr lang="en-IE" altLang="es-ES" sz="3200" b="1" u="sng" dirty="0" smtClean="0">
                <a:solidFill>
                  <a:srgbClr val="990000"/>
                </a:solidFill>
                <a:latin typeface="+mj-lt"/>
              </a:rPr>
              <a:t> de PYMES </a:t>
            </a:r>
            <a:r>
              <a:rPr lang="en-IE" altLang="es-ES" sz="3200" b="1" u="sng" dirty="0">
                <a:solidFill>
                  <a:srgbClr val="990000"/>
                </a:solidFill>
                <a:latin typeface="+mj-lt"/>
              </a:rPr>
              <a:t>(1/5)</a:t>
            </a:r>
            <a:endParaRPr kumimoji="0" lang="en-IE" altLang="es-ES" sz="3200" b="1" i="0" u="sng" strike="noStrike" kern="1200" cap="none" spc="0" normalizeH="0" baseline="0" noProof="0" dirty="0">
              <a:ln>
                <a:noFill/>
              </a:ln>
              <a:solidFill>
                <a:srgbClr val="990000"/>
              </a:solidFill>
              <a:effectLst/>
              <a:uLnTx/>
              <a:uFillTx/>
              <a:latin typeface="+mj-lt"/>
            </a:endParaRPr>
          </a:p>
        </p:txBody>
      </p:sp>
      <p:sp>
        <p:nvSpPr>
          <p:cNvPr id="8" name="Title 1"/>
          <p:cNvSpPr>
            <a:spLocks noGrp="1"/>
          </p:cNvSpPr>
          <p:nvPr>
            <p:ph type="title"/>
          </p:nvPr>
        </p:nvSpPr>
        <p:spPr>
          <a:xfrm>
            <a:off x="1041779" y="0"/>
            <a:ext cx="10972800" cy="1143000"/>
          </a:xfrm>
        </p:spPr>
        <p:txBody>
          <a:bodyPr/>
          <a:lstStyle/>
          <a:p>
            <a:pPr algn="r"/>
            <a:r>
              <a:rPr lang="en-US" sz="2400" b="1" dirty="0">
                <a:solidFill>
                  <a:srgbClr val="0B0AFD"/>
                </a:solidFill>
              </a:rPr>
              <a:t>Fuentes y </a:t>
            </a:r>
            <a:r>
              <a:rPr lang="en-US" sz="2400" b="1" dirty="0" err="1">
                <a:solidFill>
                  <a:srgbClr val="0B0AFD"/>
                </a:solidFill>
              </a:rPr>
              <a:t>recursos</a:t>
            </a:r>
            <a:r>
              <a:rPr lang="en-US" sz="2400" b="1" dirty="0">
                <a:solidFill>
                  <a:srgbClr val="0B0AFD"/>
                </a:solidFill>
              </a:rPr>
              <a:t> de </a:t>
            </a:r>
            <a:r>
              <a:rPr lang="en-US" sz="2400" b="1" dirty="0" err="1">
                <a:solidFill>
                  <a:srgbClr val="0B0AFD"/>
                </a:solidFill>
              </a:rPr>
              <a:t>apoyo</a:t>
            </a:r>
            <a:r>
              <a:rPr lang="en-US" sz="2400" b="1" dirty="0">
                <a:solidFill>
                  <a:srgbClr val="0B0AFD"/>
                </a:solidFill>
              </a:rPr>
              <a:t> a </a:t>
            </a:r>
            <a:r>
              <a:rPr lang="en-US" sz="2400" b="1" dirty="0" err="1">
                <a:solidFill>
                  <a:srgbClr val="0B0AFD"/>
                </a:solidFill>
              </a:rPr>
              <a:t>microempresas</a:t>
            </a:r>
            <a:r>
              <a:rPr lang="en-US" sz="2400" b="1" dirty="0">
                <a:solidFill>
                  <a:srgbClr val="0B0AFD"/>
                </a:solidFill>
              </a:rPr>
              <a:t> </a:t>
            </a:r>
            <a:r>
              <a:rPr lang="en-IE" sz="2400" b="1" dirty="0">
                <a:solidFill>
                  <a:srgbClr val="0B0AFD"/>
                </a:solidFill>
              </a:rPr>
              <a:t>II</a:t>
            </a:r>
          </a:p>
        </p:txBody>
      </p:sp>
    </p:spTree>
    <p:extLst>
      <p:ext uri="{BB962C8B-B14F-4D97-AF65-F5344CB8AC3E}">
        <p14:creationId xmlns:p14="http://schemas.microsoft.com/office/powerpoint/2010/main" xmlns="" val="296410552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
        <p:nvSpPr>
          <p:cNvPr id="6" name="Content Placeholder 2"/>
          <p:cNvSpPr>
            <a:spLocks noGrp="1"/>
          </p:cNvSpPr>
          <p:nvPr>
            <p:ph idx="1"/>
          </p:nvPr>
        </p:nvSpPr>
        <p:spPr>
          <a:xfrm>
            <a:off x="355979" y="1753221"/>
            <a:ext cx="11658600" cy="4968254"/>
          </a:xfrm>
        </p:spPr>
        <p:txBody>
          <a:bodyPr/>
          <a:lstStyle/>
          <a:p>
            <a:pPr marL="0" indent="0" algn="just">
              <a:buNone/>
            </a:pPr>
            <a:r>
              <a:rPr lang="en-IE" sz="2800" dirty="0" smtClean="0"/>
              <a:t>El Portal de </a:t>
            </a:r>
            <a:r>
              <a:rPr lang="en-IE" sz="2800" dirty="0" err="1" smtClean="0"/>
              <a:t>Internacionalización</a:t>
            </a:r>
            <a:r>
              <a:rPr lang="en-IE" sz="2800" dirty="0" smtClean="0"/>
              <a:t> de PYMES </a:t>
            </a:r>
            <a:r>
              <a:rPr lang="en-IE" sz="2800" dirty="0" err="1" smtClean="0"/>
              <a:t>ofrece</a:t>
            </a:r>
            <a:r>
              <a:rPr lang="en-IE" sz="2800" dirty="0" smtClean="0"/>
              <a:t> a </a:t>
            </a:r>
            <a:r>
              <a:rPr lang="en-IE" sz="2800" dirty="0" err="1" smtClean="0"/>
              <a:t>empresas</a:t>
            </a:r>
            <a:r>
              <a:rPr lang="en-IE" sz="2800" dirty="0" smtClean="0"/>
              <a:t> </a:t>
            </a:r>
            <a:r>
              <a:rPr lang="en-IE" sz="2800" dirty="0" err="1" smtClean="0"/>
              <a:t>europeas</a:t>
            </a:r>
            <a:r>
              <a:rPr lang="en-IE" sz="2800" dirty="0" smtClean="0"/>
              <a:t> </a:t>
            </a:r>
            <a:r>
              <a:rPr lang="en-IE" sz="2800" dirty="0" err="1" smtClean="0"/>
              <a:t>ayuda</a:t>
            </a:r>
            <a:r>
              <a:rPr lang="en-IE" sz="2800" dirty="0" smtClean="0"/>
              <a:t> </a:t>
            </a:r>
            <a:r>
              <a:rPr lang="en-IE" sz="2800" dirty="0" err="1" smtClean="0"/>
              <a:t>práctica</a:t>
            </a:r>
            <a:r>
              <a:rPr lang="en-IE" sz="2800" dirty="0" smtClean="0"/>
              <a:t> </a:t>
            </a:r>
            <a:r>
              <a:rPr lang="en-IE" sz="2800" dirty="0" smtClean="0"/>
              <a:t>a </a:t>
            </a:r>
            <a:r>
              <a:rPr lang="en-IE" sz="2800" dirty="0" err="1" smtClean="0"/>
              <a:t>internacionalizarse</a:t>
            </a:r>
            <a:r>
              <a:rPr lang="en-IE" sz="2800" dirty="0" smtClean="0"/>
              <a:t> y </a:t>
            </a:r>
            <a:r>
              <a:rPr lang="en-IE" sz="2800" dirty="0" err="1" smtClean="0"/>
              <a:t>expandir</a:t>
            </a:r>
            <a:r>
              <a:rPr lang="en-IE" sz="2800" dirty="0" smtClean="0"/>
              <a:t> </a:t>
            </a:r>
            <a:r>
              <a:rPr lang="en-IE" sz="2800" dirty="0" err="1" smtClean="0"/>
              <a:t>su</a:t>
            </a:r>
            <a:r>
              <a:rPr lang="en-IE" sz="2800" dirty="0" smtClean="0"/>
              <a:t> </a:t>
            </a:r>
            <a:r>
              <a:rPr lang="en-IE" sz="2800" dirty="0" err="1" smtClean="0"/>
              <a:t>mercado</a:t>
            </a:r>
            <a:r>
              <a:rPr lang="en-IE" sz="2800" dirty="0" smtClean="0"/>
              <a:t> </a:t>
            </a:r>
            <a:r>
              <a:rPr lang="en-IE" sz="2800" dirty="0" err="1" smtClean="0"/>
              <a:t>más</a:t>
            </a:r>
            <a:r>
              <a:rPr lang="en-IE" sz="2800" dirty="0" smtClean="0"/>
              <a:t> </a:t>
            </a:r>
            <a:r>
              <a:rPr lang="en-IE" sz="2800" dirty="0" err="1" smtClean="0"/>
              <a:t>alla</a:t>
            </a:r>
            <a:r>
              <a:rPr lang="en-IE" sz="2800" dirty="0" smtClean="0"/>
              <a:t> de </a:t>
            </a:r>
            <a:r>
              <a:rPr lang="en-IE" sz="2800" dirty="0" err="1" smtClean="0"/>
              <a:t>terriotorio</a:t>
            </a:r>
            <a:r>
              <a:rPr lang="en-IE" sz="2800" dirty="0" smtClean="0"/>
              <a:t> </a:t>
            </a:r>
            <a:r>
              <a:rPr lang="en-IE" sz="2800" dirty="0" err="1" smtClean="0"/>
              <a:t>nacional</a:t>
            </a:r>
            <a:r>
              <a:rPr lang="en-IE" sz="2800" dirty="0" smtClean="0"/>
              <a:t> y de la UE</a:t>
            </a:r>
            <a:endParaRPr lang="en-IE" sz="2800" dirty="0"/>
          </a:p>
          <a:p>
            <a:pPr marL="0" indent="0" algn="just">
              <a:buNone/>
            </a:pPr>
            <a:endParaRPr lang="en-IE" sz="2800" dirty="0">
              <a:latin typeface="+mj-lt"/>
            </a:endParaRPr>
          </a:p>
          <a:p>
            <a:pPr marL="0" indent="0" algn="just">
              <a:buNone/>
            </a:pPr>
            <a:r>
              <a:rPr lang="en-IE" sz="2800" dirty="0" err="1" smtClean="0">
                <a:latin typeface="+mj-lt"/>
              </a:rPr>
              <a:t>Mediante</a:t>
            </a:r>
            <a:r>
              <a:rPr lang="en-IE" sz="2800" dirty="0" smtClean="0">
                <a:latin typeface="+mj-lt"/>
              </a:rPr>
              <a:t> </a:t>
            </a:r>
            <a:r>
              <a:rPr lang="en-IE" sz="2800" dirty="0" err="1" smtClean="0">
                <a:latin typeface="+mj-lt"/>
              </a:rPr>
              <a:t>este</a:t>
            </a:r>
            <a:r>
              <a:rPr lang="en-IE" sz="2800" dirty="0" smtClean="0">
                <a:latin typeface="+mj-lt"/>
              </a:rPr>
              <a:t> Portal </a:t>
            </a:r>
            <a:r>
              <a:rPr lang="en-IE" sz="2800" dirty="0" err="1" smtClean="0">
                <a:latin typeface="+mj-lt"/>
              </a:rPr>
              <a:t>las</a:t>
            </a:r>
            <a:r>
              <a:rPr lang="en-IE" sz="2800" dirty="0" smtClean="0">
                <a:latin typeface="+mj-lt"/>
              </a:rPr>
              <a:t> PYMES </a:t>
            </a:r>
            <a:r>
              <a:rPr lang="en-IE" sz="2800" dirty="0" err="1" smtClean="0">
                <a:latin typeface="+mj-lt"/>
              </a:rPr>
              <a:t>pueden</a:t>
            </a:r>
            <a:r>
              <a:rPr lang="en-IE" sz="2800" dirty="0" smtClean="0">
                <a:latin typeface="+mj-lt"/>
              </a:rPr>
              <a:t> </a:t>
            </a:r>
            <a:r>
              <a:rPr lang="en-IE" sz="2800" dirty="0" err="1" smtClean="0">
                <a:latin typeface="+mj-lt"/>
              </a:rPr>
              <a:t>encontrar</a:t>
            </a:r>
            <a:r>
              <a:rPr lang="en-IE" sz="2800" dirty="0" smtClean="0">
                <a:latin typeface="+mj-lt"/>
              </a:rPr>
              <a:t> </a:t>
            </a:r>
            <a:r>
              <a:rPr lang="en-IE" sz="2800" dirty="0" err="1" smtClean="0">
                <a:latin typeface="+mj-lt"/>
              </a:rPr>
              <a:t>proveedores</a:t>
            </a:r>
            <a:r>
              <a:rPr lang="en-IE" sz="2800" dirty="0" smtClean="0">
                <a:latin typeface="+mj-lt"/>
              </a:rPr>
              <a:t> de </a:t>
            </a:r>
            <a:r>
              <a:rPr lang="en-IE" sz="2800" dirty="0" err="1" smtClean="0">
                <a:latin typeface="+mj-lt"/>
              </a:rPr>
              <a:t>servicios</a:t>
            </a:r>
            <a:r>
              <a:rPr lang="en-IE" sz="2800" dirty="0" smtClean="0">
                <a:latin typeface="+mj-lt"/>
              </a:rPr>
              <a:t>:</a:t>
            </a:r>
            <a:endParaRPr lang="en-IE" sz="2800" dirty="0">
              <a:latin typeface="+mj-lt"/>
            </a:endParaRPr>
          </a:p>
          <a:p>
            <a:pPr algn="just"/>
            <a:r>
              <a:rPr lang="en-IE" sz="2800" b="1" dirty="0" smtClean="0">
                <a:latin typeface="+mj-lt"/>
              </a:rPr>
              <a:t>d</a:t>
            </a:r>
            <a:r>
              <a:rPr lang="en-IE" sz="2800" b="1" dirty="0" smtClean="0">
                <a:latin typeface="+mj-lt"/>
              </a:rPr>
              <a:t>e </a:t>
            </a:r>
            <a:r>
              <a:rPr lang="en-IE" sz="2800" b="1" dirty="0" err="1" smtClean="0">
                <a:latin typeface="+mj-lt"/>
              </a:rPr>
              <a:t>apoyo</a:t>
            </a:r>
            <a:r>
              <a:rPr lang="en-IE" sz="2800" b="1" dirty="0" smtClean="0">
                <a:latin typeface="+mj-lt"/>
              </a:rPr>
              <a:t> a la </a:t>
            </a:r>
            <a:r>
              <a:rPr lang="en-IE" sz="2800" b="1" dirty="0" err="1" smtClean="0">
                <a:latin typeface="+mj-lt"/>
              </a:rPr>
              <a:t>internacionalización</a:t>
            </a:r>
            <a:endParaRPr lang="en-IE" sz="2800" b="1" dirty="0">
              <a:latin typeface="+mj-lt"/>
            </a:endParaRPr>
          </a:p>
          <a:p>
            <a:pPr algn="just"/>
            <a:r>
              <a:rPr lang="en-IE" sz="2800" b="1" dirty="0" err="1" smtClean="0">
                <a:latin typeface="+mj-lt"/>
              </a:rPr>
              <a:t>p</a:t>
            </a:r>
            <a:r>
              <a:rPr lang="en-IE" sz="2800" b="1" dirty="0" err="1" smtClean="0">
                <a:latin typeface="+mj-lt"/>
              </a:rPr>
              <a:t>ara</a:t>
            </a:r>
            <a:r>
              <a:rPr lang="en-IE" sz="2800" b="1" dirty="0" smtClean="0">
                <a:latin typeface="+mj-lt"/>
              </a:rPr>
              <a:t> </a:t>
            </a:r>
            <a:r>
              <a:rPr lang="en-IE" sz="2800" b="1" dirty="0" err="1" smtClean="0">
                <a:latin typeface="+mj-lt"/>
              </a:rPr>
              <a:t>conseguir</a:t>
            </a:r>
            <a:r>
              <a:rPr lang="en-IE" sz="2800" b="1" dirty="0" smtClean="0">
                <a:latin typeface="+mj-lt"/>
              </a:rPr>
              <a:t> </a:t>
            </a:r>
            <a:r>
              <a:rPr lang="en-IE" sz="2800" b="1" dirty="0" err="1" smtClean="0">
                <a:latin typeface="+mj-lt"/>
              </a:rPr>
              <a:t>información</a:t>
            </a:r>
            <a:r>
              <a:rPr lang="en-IE" sz="2800" b="1" dirty="0" smtClean="0">
                <a:latin typeface="+mj-lt"/>
              </a:rPr>
              <a:t> </a:t>
            </a:r>
            <a:r>
              <a:rPr lang="en-IE" sz="2800" b="1" dirty="0" err="1" smtClean="0">
                <a:latin typeface="+mj-lt"/>
              </a:rPr>
              <a:t>sobre</a:t>
            </a:r>
            <a:r>
              <a:rPr lang="en-IE" sz="2800" b="1" dirty="0" smtClean="0">
                <a:latin typeface="+mj-lt"/>
              </a:rPr>
              <a:t> </a:t>
            </a:r>
            <a:r>
              <a:rPr lang="en-IE" sz="2800" b="1" dirty="0" err="1" smtClean="0">
                <a:latin typeface="+mj-lt"/>
              </a:rPr>
              <a:t>oportunidades</a:t>
            </a:r>
            <a:r>
              <a:rPr lang="en-IE" sz="2800" b="1" dirty="0" smtClean="0">
                <a:latin typeface="+mj-lt"/>
              </a:rPr>
              <a:t> de </a:t>
            </a:r>
            <a:r>
              <a:rPr lang="en-IE" sz="2800" b="1" dirty="0" err="1" smtClean="0">
                <a:latin typeface="+mj-lt"/>
              </a:rPr>
              <a:t>financiación</a:t>
            </a:r>
            <a:r>
              <a:rPr lang="en-IE" sz="2800" b="1" dirty="0" smtClean="0">
                <a:latin typeface="+mj-lt"/>
              </a:rPr>
              <a:t> </a:t>
            </a:r>
            <a:r>
              <a:rPr lang="en-IE" sz="2800" b="1" dirty="0" err="1" smtClean="0">
                <a:latin typeface="+mj-lt"/>
              </a:rPr>
              <a:t>dentro</a:t>
            </a:r>
            <a:r>
              <a:rPr lang="en-IE" sz="2800" b="1" dirty="0" smtClean="0">
                <a:latin typeface="+mj-lt"/>
              </a:rPr>
              <a:t> del </a:t>
            </a:r>
            <a:r>
              <a:rPr lang="en-IE" sz="2800" b="1" dirty="0" err="1" smtClean="0">
                <a:latin typeface="+mj-lt"/>
              </a:rPr>
              <a:t>marco</a:t>
            </a:r>
            <a:r>
              <a:rPr lang="en-IE" sz="2800" b="1" dirty="0" smtClean="0">
                <a:latin typeface="+mj-lt"/>
              </a:rPr>
              <a:t> de los </a:t>
            </a:r>
            <a:r>
              <a:rPr lang="en-IE" sz="2800" b="1" dirty="0" err="1" smtClean="0">
                <a:latin typeface="+mj-lt"/>
              </a:rPr>
              <a:t>Programas</a:t>
            </a:r>
            <a:r>
              <a:rPr lang="en-IE" sz="2800" b="1" dirty="0" smtClean="0">
                <a:latin typeface="+mj-lt"/>
              </a:rPr>
              <a:t> de la UE</a:t>
            </a:r>
            <a:endParaRPr lang="en-IE" sz="2400" b="1" dirty="0">
              <a:latin typeface="+mj-lt"/>
            </a:endParaRPr>
          </a:p>
          <a:p>
            <a:endParaRPr lang="en-IE" sz="2400" dirty="0">
              <a:latin typeface="+mj-lt"/>
            </a:endParaRPr>
          </a:p>
          <a:p>
            <a:pPr>
              <a:buNone/>
            </a:pPr>
            <a:endParaRPr lang="en-IE" altLang="es-ES" sz="2400" b="1" dirty="0">
              <a:latin typeface="+mj-lt"/>
            </a:endParaRPr>
          </a:p>
        </p:txBody>
      </p:sp>
      <p:sp>
        <p:nvSpPr>
          <p:cNvPr id="7" name="Content Placeholder 2"/>
          <p:cNvSpPr txBox="1">
            <a:spLocks/>
          </p:cNvSpPr>
          <p:nvPr/>
        </p:nvSpPr>
        <p:spPr bwMode="auto">
          <a:xfrm>
            <a:off x="509442" y="1130831"/>
            <a:ext cx="10554798"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IE" altLang="es-ES" sz="3200" b="1" u="sng" dirty="0">
                <a:solidFill>
                  <a:srgbClr val="990000"/>
                </a:solidFill>
                <a:latin typeface="+mj-lt"/>
              </a:rPr>
              <a:t>A. </a:t>
            </a:r>
            <a:r>
              <a:rPr lang="en-IE" altLang="es-ES" sz="3200" b="1" u="sng" dirty="0" smtClean="0">
                <a:solidFill>
                  <a:srgbClr val="990000"/>
                </a:solidFill>
              </a:rPr>
              <a:t>Portal de </a:t>
            </a:r>
            <a:r>
              <a:rPr lang="en-IE" altLang="es-ES" sz="3200" b="1" u="sng" dirty="0" err="1" smtClean="0">
                <a:solidFill>
                  <a:srgbClr val="990000"/>
                </a:solidFill>
              </a:rPr>
              <a:t>Internacionalización</a:t>
            </a:r>
            <a:r>
              <a:rPr lang="en-IE" altLang="es-ES" sz="3200" b="1" u="sng" dirty="0" smtClean="0">
                <a:solidFill>
                  <a:srgbClr val="990000"/>
                </a:solidFill>
              </a:rPr>
              <a:t> de PYMES </a:t>
            </a:r>
            <a:r>
              <a:rPr lang="en-IE" altLang="es-ES" sz="3200" b="1" u="sng" dirty="0" smtClean="0">
                <a:solidFill>
                  <a:srgbClr val="990000"/>
                </a:solidFill>
                <a:latin typeface="+mj-lt"/>
              </a:rPr>
              <a:t>(</a:t>
            </a:r>
            <a:r>
              <a:rPr lang="en-IE" altLang="es-ES" sz="3200" b="1" u="sng" dirty="0">
                <a:solidFill>
                  <a:srgbClr val="990000"/>
                </a:solidFill>
                <a:latin typeface="+mj-lt"/>
              </a:rPr>
              <a:t>2/5)</a:t>
            </a:r>
            <a:endParaRPr kumimoji="0" lang="en-IE" altLang="es-ES" sz="3200" b="1" i="0" u="sng" strike="noStrike" kern="1200" cap="none" spc="0" normalizeH="0" baseline="0" noProof="0" dirty="0">
              <a:ln>
                <a:noFill/>
              </a:ln>
              <a:solidFill>
                <a:srgbClr val="990000"/>
              </a:solidFill>
              <a:effectLst/>
              <a:uLnTx/>
              <a:uFillTx/>
              <a:latin typeface="+mj-lt"/>
            </a:endParaRPr>
          </a:p>
        </p:txBody>
      </p:sp>
      <p:sp>
        <p:nvSpPr>
          <p:cNvPr id="8" name="Title 1"/>
          <p:cNvSpPr>
            <a:spLocks noGrp="1"/>
          </p:cNvSpPr>
          <p:nvPr>
            <p:ph type="title"/>
          </p:nvPr>
        </p:nvSpPr>
        <p:spPr>
          <a:xfrm>
            <a:off x="1041779" y="0"/>
            <a:ext cx="10972800" cy="1143000"/>
          </a:xfrm>
        </p:spPr>
        <p:txBody>
          <a:bodyPr/>
          <a:lstStyle/>
          <a:p>
            <a:pPr algn="r"/>
            <a:r>
              <a:rPr lang="en-US" sz="2400" b="1" dirty="0">
                <a:solidFill>
                  <a:srgbClr val="0B0AFD"/>
                </a:solidFill>
              </a:rPr>
              <a:t>Fuentes y </a:t>
            </a:r>
            <a:r>
              <a:rPr lang="en-US" sz="2400" b="1" dirty="0" err="1">
                <a:solidFill>
                  <a:srgbClr val="0B0AFD"/>
                </a:solidFill>
              </a:rPr>
              <a:t>recursos</a:t>
            </a:r>
            <a:r>
              <a:rPr lang="en-US" sz="2400" b="1" dirty="0">
                <a:solidFill>
                  <a:srgbClr val="0B0AFD"/>
                </a:solidFill>
              </a:rPr>
              <a:t> de </a:t>
            </a:r>
            <a:r>
              <a:rPr lang="en-US" sz="2400" b="1" dirty="0" err="1">
                <a:solidFill>
                  <a:srgbClr val="0B0AFD"/>
                </a:solidFill>
              </a:rPr>
              <a:t>apoyo</a:t>
            </a:r>
            <a:r>
              <a:rPr lang="en-US" sz="2400" b="1" dirty="0">
                <a:solidFill>
                  <a:srgbClr val="0B0AFD"/>
                </a:solidFill>
              </a:rPr>
              <a:t> a </a:t>
            </a:r>
            <a:r>
              <a:rPr lang="en-US" sz="2400" b="1" dirty="0" err="1">
                <a:solidFill>
                  <a:srgbClr val="0B0AFD"/>
                </a:solidFill>
              </a:rPr>
              <a:t>microempresas</a:t>
            </a:r>
            <a:r>
              <a:rPr lang="en-US" sz="2400" b="1" dirty="0">
                <a:solidFill>
                  <a:srgbClr val="0B0AFD"/>
                </a:solidFill>
              </a:rPr>
              <a:t> </a:t>
            </a:r>
            <a:r>
              <a:rPr lang="en-IE" sz="2400" b="1" dirty="0">
                <a:solidFill>
                  <a:srgbClr val="0B0AFD"/>
                </a:solidFill>
              </a:rPr>
              <a:t>II</a:t>
            </a:r>
          </a:p>
        </p:txBody>
      </p:sp>
    </p:spTree>
    <p:extLst>
      <p:ext uri="{BB962C8B-B14F-4D97-AF65-F5344CB8AC3E}">
        <p14:creationId xmlns:p14="http://schemas.microsoft.com/office/powerpoint/2010/main" xmlns="" val="23098280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
        <p:nvSpPr>
          <p:cNvPr id="6" name="Content Placeholder 2"/>
          <p:cNvSpPr>
            <a:spLocks noGrp="1"/>
          </p:cNvSpPr>
          <p:nvPr>
            <p:ph idx="1"/>
          </p:nvPr>
        </p:nvSpPr>
        <p:spPr>
          <a:xfrm>
            <a:off x="355979" y="1780931"/>
            <a:ext cx="11658600" cy="4968254"/>
          </a:xfrm>
        </p:spPr>
        <p:txBody>
          <a:bodyPr/>
          <a:lstStyle/>
          <a:p>
            <a:pPr marL="0" indent="0" algn="just">
              <a:buNone/>
            </a:pPr>
            <a:r>
              <a:rPr lang="en-IE" sz="2800" dirty="0" smtClean="0"/>
              <a:t>El Portal de </a:t>
            </a:r>
            <a:r>
              <a:rPr lang="en-IE" sz="2800" dirty="0" err="1" smtClean="0"/>
              <a:t>Internacionalización</a:t>
            </a:r>
            <a:r>
              <a:rPr lang="en-IE" sz="2800" dirty="0" smtClean="0"/>
              <a:t> de PYMES </a:t>
            </a:r>
            <a:r>
              <a:rPr lang="en-IE" sz="2800" dirty="0" err="1" smtClean="0"/>
              <a:t>ofrece</a:t>
            </a:r>
            <a:r>
              <a:rPr lang="en-IE" sz="2800" dirty="0" smtClean="0"/>
              <a:t>:</a:t>
            </a:r>
            <a:endParaRPr lang="en-IE" sz="2800" dirty="0"/>
          </a:p>
          <a:p>
            <a:pPr marL="0" indent="0" algn="just">
              <a:buNone/>
            </a:pPr>
            <a:endParaRPr lang="en-IE" sz="2800" dirty="0">
              <a:latin typeface="+mj-lt"/>
            </a:endParaRPr>
          </a:p>
          <a:p>
            <a:pPr algn="just"/>
            <a:r>
              <a:rPr lang="en-IE" sz="2800" dirty="0" err="1" smtClean="0">
                <a:latin typeface="+mj-lt"/>
              </a:rPr>
              <a:t>Detalles</a:t>
            </a:r>
            <a:r>
              <a:rPr lang="en-IE" sz="2800" dirty="0" smtClean="0">
                <a:latin typeface="+mj-lt"/>
              </a:rPr>
              <a:t> de </a:t>
            </a:r>
            <a:r>
              <a:rPr lang="en-IE" sz="2800" dirty="0" err="1" smtClean="0">
                <a:latin typeface="+mj-lt"/>
              </a:rPr>
              <a:t>proveedores</a:t>
            </a:r>
            <a:r>
              <a:rPr lang="en-IE" sz="2800" dirty="0" smtClean="0">
                <a:latin typeface="+mj-lt"/>
              </a:rPr>
              <a:t> de </a:t>
            </a:r>
            <a:r>
              <a:rPr lang="en-IE" sz="2800" dirty="0" err="1" smtClean="0">
                <a:latin typeface="+mj-lt"/>
              </a:rPr>
              <a:t>servicios</a:t>
            </a:r>
            <a:r>
              <a:rPr lang="en-IE" sz="2800" dirty="0" smtClean="0">
                <a:latin typeface="+mj-lt"/>
              </a:rPr>
              <a:t> de </a:t>
            </a:r>
            <a:r>
              <a:rPr lang="en-IE" sz="2800" dirty="0" err="1" smtClean="0">
                <a:latin typeface="+mj-lt"/>
              </a:rPr>
              <a:t>apoyo</a:t>
            </a:r>
            <a:r>
              <a:rPr lang="en-IE" sz="2800" dirty="0" smtClean="0">
                <a:latin typeface="+mj-lt"/>
              </a:rPr>
              <a:t> </a:t>
            </a:r>
            <a:r>
              <a:rPr lang="en-IE" sz="2800" dirty="0" err="1" smtClean="0">
                <a:latin typeface="+mj-lt"/>
              </a:rPr>
              <a:t>capaces</a:t>
            </a:r>
            <a:r>
              <a:rPr lang="en-IE" sz="2800" dirty="0" smtClean="0">
                <a:latin typeface="+mj-lt"/>
              </a:rPr>
              <a:t> de </a:t>
            </a:r>
            <a:r>
              <a:rPr lang="en-IE" sz="2800" dirty="0" err="1" smtClean="0">
                <a:latin typeface="+mj-lt"/>
              </a:rPr>
              <a:t>ayudar</a:t>
            </a:r>
            <a:r>
              <a:rPr lang="en-IE" sz="2800" dirty="0" smtClean="0">
                <a:latin typeface="+mj-lt"/>
              </a:rPr>
              <a:t> a </a:t>
            </a:r>
            <a:r>
              <a:rPr lang="en-IE" sz="2800" dirty="0" err="1" smtClean="0">
                <a:latin typeface="+mj-lt"/>
              </a:rPr>
              <a:t>las</a:t>
            </a:r>
            <a:r>
              <a:rPr lang="en-IE" sz="2800" dirty="0" smtClean="0">
                <a:latin typeface="+mj-lt"/>
              </a:rPr>
              <a:t> PYMES a </a:t>
            </a:r>
            <a:r>
              <a:rPr lang="en-IE" sz="2800" dirty="0" err="1" smtClean="0">
                <a:latin typeface="+mj-lt"/>
              </a:rPr>
              <a:t>penetrar</a:t>
            </a:r>
            <a:r>
              <a:rPr lang="en-IE" sz="2800" dirty="0" smtClean="0">
                <a:latin typeface="+mj-lt"/>
              </a:rPr>
              <a:t> en los </a:t>
            </a:r>
            <a:r>
              <a:rPr lang="en-IE" sz="2800" dirty="0" err="1" smtClean="0">
                <a:latin typeface="+mj-lt"/>
              </a:rPr>
              <a:t>países</a:t>
            </a:r>
            <a:r>
              <a:rPr lang="en-IE" sz="2800" dirty="0" smtClean="0">
                <a:latin typeface="+mj-lt"/>
              </a:rPr>
              <a:t> </a:t>
            </a:r>
            <a:r>
              <a:rPr lang="en-IE" sz="2800" dirty="0" err="1" smtClean="0">
                <a:latin typeface="+mj-lt"/>
              </a:rPr>
              <a:t>elegidos</a:t>
            </a:r>
            <a:r>
              <a:rPr lang="en-IE" sz="2800" dirty="0" smtClean="0">
                <a:latin typeface="+mj-lt"/>
              </a:rPr>
              <a:t>: </a:t>
            </a:r>
            <a:r>
              <a:rPr lang="en-IE" sz="2800" dirty="0" err="1" smtClean="0">
                <a:latin typeface="+mj-lt"/>
              </a:rPr>
              <a:t>Agencias</a:t>
            </a:r>
            <a:r>
              <a:rPr lang="en-IE" sz="2800" dirty="0" smtClean="0">
                <a:latin typeface="+mj-lt"/>
              </a:rPr>
              <a:t> </a:t>
            </a:r>
            <a:r>
              <a:rPr lang="en-IE" sz="2800" dirty="0" err="1" smtClean="0">
                <a:latin typeface="+mj-lt"/>
              </a:rPr>
              <a:t>Nacionales</a:t>
            </a:r>
            <a:r>
              <a:rPr lang="en-IE" sz="2800" dirty="0">
                <a:latin typeface="+mj-lt"/>
              </a:rPr>
              <a:t>, </a:t>
            </a:r>
            <a:r>
              <a:rPr lang="en-IE" sz="2800" dirty="0" err="1" smtClean="0">
                <a:latin typeface="+mj-lt"/>
              </a:rPr>
              <a:t>Autoridades</a:t>
            </a:r>
            <a:r>
              <a:rPr lang="en-IE" sz="2800" dirty="0" smtClean="0">
                <a:latin typeface="+mj-lt"/>
              </a:rPr>
              <a:t> Locales</a:t>
            </a:r>
            <a:r>
              <a:rPr lang="en-IE" sz="2800" dirty="0">
                <a:latin typeface="+mj-lt"/>
              </a:rPr>
              <a:t>, </a:t>
            </a:r>
            <a:r>
              <a:rPr lang="en-IE" sz="2800" dirty="0" err="1" smtClean="0">
                <a:latin typeface="+mj-lt"/>
              </a:rPr>
              <a:t>Instituciones</a:t>
            </a:r>
            <a:r>
              <a:rPr lang="en-IE" sz="2800" dirty="0" smtClean="0">
                <a:latin typeface="+mj-lt"/>
              </a:rPr>
              <a:t> </a:t>
            </a:r>
            <a:r>
              <a:rPr lang="en-IE" sz="2800" dirty="0">
                <a:latin typeface="+mj-lt"/>
              </a:rPr>
              <a:t>etc.</a:t>
            </a:r>
          </a:p>
          <a:p>
            <a:pPr algn="just"/>
            <a:r>
              <a:rPr lang="en-IE" sz="2800" dirty="0" err="1" smtClean="0">
                <a:latin typeface="+mj-lt"/>
              </a:rPr>
              <a:t>Información</a:t>
            </a:r>
            <a:r>
              <a:rPr lang="en-IE" sz="2800" dirty="0" smtClean="0">
                <a:latin typeface="+mj-lt"/>
              </a:rPr>
              <a:t> </a:t>
            </a:r>
            <a:r>
              <a:rPr lang="en-IE" sz="2800" dirty="0" err="1" smtClean="0">
                <a:latin typeface="+mj-lt"/>
              </a:rPr>
              <a:t>sobre</a:t>
            </a:r>
            <a:r>
              <a:rPr lang="en-IE" sz="2800" dirty="0" smtClean="0">
                <a:latin typeface="+mj-lt"/>
              </a:rPr>
              <a:t> los </a:t>
            </a:r>
            <a:r>
              <a:rPr lang="en-IE" sz="2800" dirty="0" err="1" smtClean="0">
                <a:latin typeface="+mj-lt"/>
              </a:rPr>
              <a:t>servicios</a:t>
            </a:r>
            <a:r>
              <a:rPr lang="en-IE" sz="2800" dirty="0" smtClean="0">
                <a:latin typeface="+mj-lt"/>
              </a:rPr>
              <a:t> </a:t>
            </a:r>
            <a:r>
              <a:rPr lang="en-IE" sz="2800" dirty="0" err="1" smtClean="0">
                <a:latin typeface="+mj-lt"/>
              </a:rPr>
              <a:t>ofrecidos</a:t>
            </a:r>
            <a:endParaRPr lang="en-IE" sz="2800" dirty="0">
              <a:latin typeface="+mj-lt"/>
            </a:endParaRPr>
          </a:p>
          <a:p>
            <a:pPr algn="just"/>
            <a:r>
              <a:rPr lang="en-IE" sz="2800" dirty="0" smtClean="0">
                <a:latin typeface="+mj-lt"/>
              </a:rPr>
              <a:t>Enlaces a </a:t>
            </a:r>
            <a:r>
              <a:rPr lang="en-IE" sz="2800" dirty="0" err="1" smtClean="0">
                <a:latin typeface="+mj-lt"/>
              </a:rPr>
              <a:t>otros</a:t>
            </a:r>
            <a:r>
              <a:rPr lang="en-IE" sz="2800" dirty="0" smtClean="0">
                <a:latin typeface="+mj-lt"/>
              </a:rPr>
              <a:t> </a:t>
            </a:r>
            <a:r>
              <a:rPr lang="en-IE" sz="2800" dirty="0" err="1" smtClean="0">
                <a:latin typeface="+mj-lt"/>
              </a:rPr>
              <a:t>recursos</a:t>
            </a:r>
            <a:r>
              <a:rPr lang="en-IE" sz="2800" dirty="0" smtClean="0">
                <a:latin typeface="+mj-lt"/>
              </a:rPr>
              <a:t> de </a:t>
            </a:r>
            <a:r>
              <a:rPr lang="en-IE" sz="2800" dirty="0" err="1" smtClean="0">
                <a:latin typeface="+mj-lt"/>
              </a:rPr>
              <a:t>asesoría</a:t>
            </a:r>
            <a:r>
              <a:rPr lang="en-IE" sz="2800" dirty="0" smtClean="0">
                <a:latin typeface="+mj-lt"/>
              </a:rPr>
              <a:t> </a:t>
            </a:r>
            <a:r>
              <a:rPr lang="en-IE" sz="2800" dirty="0" err="1" smtClean="0">
                <a:latin typeface="+mj-lt"/>
              </a:rPr>
              <a:t>respaldadas</a:t>
            </a:r>
            <a:r>
              <a:rPr lang="en-IE" sz="2800" dirty="0" smtClean="0">
                <a:latin typeface="+mj-lt"/>
              </a:rPr>
              <a:t> </a:t>
            </a:r>
            <a:r>
              <a:rPr lang="en-IE" sz="2800" dirty="0" err="1" smtClean="0">
                <a:latin typeface="+mj-lt"/>
              </a:rPr>
              <a:t>por</a:t>
            </a:r>
            <a:r>
              <a:rPr lang="en-IE" sz="2800" dirty="0" smtClean="0">
                <a:latin typeface="+mj-lt"/>
              </a:rPr>
              <a:t> la UE</a:t>
            </a:r>
            <a:endParaRPr lang="en-IE" sz="2400" dirty="0">
              <a:latin typeface="+mj-lt"/>
            </a:endParaRPr>
          </a:p>
          <a:p>
            <a:endParaRPr lang="en-IE" sz="2400" dirty="0">
              <a:latin typeface="+mj-lt"/>
            </a:endParaRPr>
          </a:p>
          <a:p>
            <a:pPr>
              <a:buNone/>
            </a:pPr>
            <a:endParaRPr lang="en-IE" altLang="es-ES" sz="2400" b="1" dirty="0">
              <a:latin typeface="+mj-lt"/>
            </a:endParaRPr>
          </a:p>
        </p:txBody>
      </p:sp>
      <p:sp>
        <p:nvSpPr>
          <p:cNvPr id="7" name="Content Placeholder 2"/>
          <p:cNvSpPr txBox="1">
            <a:spLocks/>
          </p:cNvSpPr>
          <p:nvPr/>
        </p:nvSpPr>
        <p:spPr bwMode="auto">
          <a:xfrm>
            <a:off x="506214" y="1129767"/>
            <a:ext cx="10668000"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IE" altLang="es-ES" sz="3200" b="1" u="sng" dirty="0">
                <a:solidFill>
                  <a:srgbClr val="990000"/>
                </a:solidFill>
                <a:latin typeface="+mj-lt"/>
              </a:rPr>
              <a:t>A. </a:t>
            </a:r>
            <a:r>
              <a:rPr lang="en-IE" altLang="es-ES" sz="3200" b="1" u="sng" dirty="0" smtClean="0">
                <a:solidFill>
                  <a:srgbClr val="990000"/>
                </a:solidFill>
              </a:rPr>
              <a:t>Portal de </a:t>
            </a:r>
            <a:r>
              <a:rPr lang="en-IE" altLang="es-ES" sz="3200" b="1" u="sng" dirty="0" err="1" smtClean="0">
                <a:solidFill>
                  <a:srgbClr val="990000"/>
                </a:solidFill>
              </a:rPr>
              <a:t>Internacionalización</a:t>
            </a:r>
            <a:r>
              <a:rPr lang="en-IE" altLang="es-ES" sz="3200" b="1" u="sng" dirty="0" smtClean="0">
                <a:solidFill>
                  <a:srgbClr val="990000"/>
                </a:solidFill>
              </a:rPr>
              <a:t> de PYMES </a:t>
            </a:r>
            <a:r>
              <a:rPr lang="en-IE" altLang="es-ES" sz="3200" b="1" u="sng" dirty="0" smtClean="0">
                <a:solidFill>
                  <a:srgbClr val="990000"/>
                </a:solidFill>
                <a:latin typeface="+mj-lt"/>
              </a:rPr>
              <a:t>(</a:t>
            </a:r>
            <a:r>
              <a:rPr lang="en-IE" altLang="es-ES" sz="3200" b="1" u="sng" dirty="0">
                <a:solidFill>
                  <a:srgbClr val="990000"/>
                </a:solidFill>
                <a:latin typeface="+mj-lt"/>
              </a:rPr>
              <a:t>3/5)</a:t>
            </a:r>
            <a:endParaRPr kumimoji="0" lang="en-IE" altLang="es-ES" sz="3200" b="1" i="0" u="sng" strike="noStrike" kern="1200" cap="none" spc="0" normalizeH="0" baseline="0" noProof="0" dirty="0">
              <a:ln>
                <a:noFill/>
              </a:ln>
              <a:solidFill>
                <a:srgbClr val="990000"/>
              </a:solidFill>
              <a:effectLst/>
              <a:uLnTx/>
              <a:uFillTx/>
              <a:latin typeface="+mj-lt"/>
            </a:endParaRPr>
          </a:p>
        </p:txBody>
      </p:sp>
      <p:sp>
        <p:nvSpPr>
          <p:cNvPr id="8" name="Title 1"/>
          <p:cNvSpPr>
            <a:spLocks noGrp="1"/>
          </p:cNvSpPr>
          <p:nvPr>
            <p:ph type="title"/>
          </p:nvPr>
        </p:nvSpPr>
        <p:spPr>
          <a:xfrm>
            <a:off x="1041779" y="0"/>
            <a:ext cx="10972800" cy="1143000"/>
          </a:xfrm>
        </p:spPr>
        <p:txBody>
          <a:bodyPr/>
          <a:lstStyle/>
          <a:p>
            <a:pPr algn="r"/>
            <a:r>
              <a:rPr lang="en-US" sz="2400" b="1" dirty="0">
                <a:solidFill>
                  <a:srgbClr val="0B0AFD"/>
                </a:solidFill>
              </a:rPr>
              <a:t>Fuentes y </a:t>
            </a:r>
            <a:r>
              <a:rPr lang="en-US" sz="2400" b="1" dirty="0" err="1">
                <a:solidFill>
                  <a:srgbClr val="0B0AFD"/>
                </a:solidFill>
              </a:rPr>
              <a:t>recursos</a:t>
            </a:r>
            <a:r>
              <a:rPr lang="en-US" sz="2400" b="1" dirty="0">
                <a:solidFill>
                  <a:srgbClr val="0B0AFD"/>
                </a:solidFill>
              </a:rPr>
              <a:t> de </a:t>
            </a:r>
            <a:r>
              <a:rPr lang="en-US" sz="2400" b="1" dirty="0" err="1">
                <a:solidFill>
                  <a:srgbClr val="0B0AFD"/>
                </a:solidFill>
              </a:rPr>
              <a:t>apoyo</a:t>
            </a:r>
            <a:r>
              <a:rPr lang="en-US" sz="2400" b="1" dirty="0">
                <a:solidFill>
                  <a:srgbClr val="0B0AFD"/>
                </a:solidFill>
              </a:rPr>
              <a:t> a </a:t>
            </a:r>
            <a:r>
              <a:rPr lang="en-US" sz="2400" b="1" dirty="0" err="1">
                <a:solidFill>
                  <a:srgbClr val="0B0AFD"/>
                </a:solidFill>
              </a:rPr>
              <a:t>microempresas</a:t>
            </a:r>
            <a:r>
              <a:rPr lang="en-US" sz="2400" b="1" dirty="0">
                <a:solidFill>
                  <a:srgbClr val="0B0AFD"/>
                </a:solidFill>
              </a:rPr>
              <a:t> </a:t>
            </a:r>
            <a:r>
              <a:rPr lang="en-IE" sz="2400" b="1" dirty="0">
                <a:solidFill>
                  <a:srgbClr val="0B0AFD"/>
                </a:solidFill>
              </a:rPr>
              <a:t>II</a:t>
            </a:r>
          </a:p>
        </p:txBody>
      </p:sp>
    </p:spTree>
    <p:extLst>
      <p:ext uri="{BB962C8B-B14F-4D97-AF65-F5344CB8AC3E}">
        <p14:creationId xmlns:p14="http://schemas.microsoft.com/office/powerpoint/2010/main" xmlns="" val="176499454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
        <p:nvSpPr>
          <p:cNvPr id="6" name="Content Placeholder 2"/>
          <p:cNvSpPr>
            <a:spLocks noGrp="1"/>
          </p:cNvSpPr>
          <p:nvPr>
            <p:ph idx="1"/>
          </p:nvPr>
        </p:nvSpPr>
        <p:spPr>
          <a:xfrm>
            <a:off x="355979" y="1753221"/>
            <a:ext cx="11658600" cy="4968254"/>
          </a:xfrm>
        </p:spPr>
        <p:txBody>
          <a:bodyPr/>
          <a:lstStyle/>
          <a:p>
            <a:pPr marL="0" indent="0" algn="just">
              <a:buNone/>
            </a:pPr>
            <a:r>
              <a:rPr lang="en-IE" sz="2800" dirty="0" smtClean="0"/>
              <a:t>Para </a:t>
            </a:r>
            <a:r>
              <a:rPr lang="en-IE" sz="2800" dirty="0" err="1" smtClean="0"/>
              <a:t>fomentar</a:t>
            </a:r>
            <a:r>
              <a:rPr lang="en-IE" sz="2800" dirty="0" smtClean="0"/>
              <a:t> la </a:t>
            </a:r>
            <a:r>
              <a:rPr lang="en-IE" sz="2800" dirty="0" err="1" smtClean="0"/>
              <a:t>accesibilidad</a:t>
            </a:r>
            <a:r>
              <a:rPr lang="en-IE" sz="2800" dirty="0" smtClean="0"/>
              <a:t> al Portal</a:t>
            </a:r>
            <a:r>
              <a:rPr lang="en-IE" sz="2800" dirty="0" smtClean="0"/>
              <a:t>, </a:t>
            </a:r>
            <a:r>
              <a:rPr lang="en-IE" sz="2800" dirty="0" err="1" smtClean="0"/>
              <a:t>es</a:t>
            </a:r>
            <a:r>
              <a:rPr lang="en-IE" sz="2800" dirty="0" smtClean="0"/>
              <a:t> </a:t>
            </a:r>
            <a:r>
              <a:rPr lang="en-IE" sz="2800" dirty="0" err="1" smtClean="0"/>
              <a:t>posible</a:t>
            </a:r>
            <a:r>
              <a:rPr lang="en-IE" sz="2800" dirty="0" smtClean="0"/>
              <a:t> </a:t>
            </a:r>
            <a:r>
              <a:rPr lang="en-IE" sz="2800" dirty="0" err="1" smtClean="0"/>
              <a:t>filtrar</a:t>
            </a:r>
            <a:r>
              <a:rPr lang="en-IE" sz="2800" dirty="0" smtClean="0"/>
              <a:t> </a:t>
            </a:r>
            <a:r>
              <a:rPr lang="en-IE" sz="2800" dirty="0" err="1" smtClean="0"/>
              <a:t>información</a:t>
            </a:r>
            <a:r>
              <a:rPr lang="en-IE" sz="2800" dirty="0" smtClean="0"/>
              <a:t> </a:t>
            </a:r>
            <a:r>
              <a:rPr lang="en-IE" sz="2800" dirty="0" err="1" smtClean="0"/>
              <a:t>por</a:t>
            </a:r>
            <a:r>
              <a:rPr lang="en-IE" sz="2800" dirty="0" smtClean="0"/>
              <a:t>:</a:t>
            </a:r>
            <a:endParaRPr lang="en-IE" sz="2800" dirty="0">
              <a:latin typeface="+mj-lt"/>
            </a:endParaRPr>
          </a:p>
          <a:p>
            <a:pPr algn="just"/>
            <a:r>
              <a:rPr lang="en-IE" sz="2800" dirty="0" smtClean="0">
                <a:latin typeface="+mj-lt"/>
              </a:rPr>
              <a:t>País de </a:t>
            </a:r>
            <a:r>
              <a:rPr lang="en-IE" sz="2800" dirty="0" err="1" smtClean="0">
                <a:latin typeface="+mj-lt"/>
              </a:rPr>
              <a:t>origen</a:t>
            </a:r>
            <a:endParaRPr lang="en-IE" sz="2800" dirty="0" smtClean="0">
              <a:latin typeface="+mj-lt"/>
            </a:endParaRPr>
          </a:p>
          <a:p>
            <a:pPr algn="just"/>
            <a:r>
              <a:rPr lang="en-IE" sz="2800" dirty="0" err="1" smtClean="0">
                <a:latin typeface="+mj-lt"/>
              </a:rPr>
              <a:t>Servicios</a:t>
            </a:r>
            <a:r>
              <a:rPr lang="en-IE" sz="2800" dirty="0" smtClean="0">
                <a:latin typeface="+mj-lt"/>
              </a:rPr>
              <a:t> </a:t>
            </a:r>
            <a:r>
              <a:rPr lang="en-IE" sz="2800" dirty="0" err="1" smtClean="0">
                <a:latin typeface="+mj-lt"/>
              </a:rPr>
              <a:t>disponibles</a:t>
            </a:r>
            <a:r>
              <a:rPr lang="en-IE" sz="2800" dirty="0" smtClean="0">
                <a:latin typeface="+mj-lt"/>
              </a:rPr>
              <a:t> en </a:t>
            </a:r>
            <a:r>
              <a:rPr lang="en-IE" sz="2800" dirty="0" err="1" smtClean="0">
                <a:latin typeface="+mj-lt"/>
              </a:rPr>
              <a:t>otros</a:t>
            </a:r>
            <a:r>
              <a:rPr lang="en-IE" sz="2800" dirty="0" smtClean="0">
                <a:latin typeface="+mj-lt"/>
              </a:rPr>
              <a:t> </a:t>
            </a:r>
            <a:r>
              <a:rPr lang="en-IE" sz="2800" dirty="0" err="1" smtClean="0">
                <a:latin typeface="+mj-lt"/>
              </a:rPr>
              <a:t>países</a:t>
            </a:r>
            <a:endParaRPr lang="en-IE" sz="2800" dirty="0" smtClean="0">
              <a:latin typeface="+mj-lt"/>
            </a:endParaRPr>
          </a:p>
          <a:p>
            <a:pPr algn="just"/>
            <a:r>
              <a:rPr lang="en-IE" sz="2800" dirty="0" err="1" smtClean="0">
                <a:latin typeface="+mj-lt"/>
              </a:rPr>
              <a:t>Servicios</a:t>
            </a:r>
            <a:r>
              <a:rPr lang="en-IE" sz="2800" dirty="0" smtClean="0">
                <a:latin typeface="+mj-lt"/>
              </a:rPr>
              <a:t> </a:t>
            </a:r>
            <a:r>
              <a:rPr lang="en-IE" sz="2800" dirty="0" err="1" smtClean="0">
                <a:latin typeface="+mj-lt"/>
              </a:rPr>
              <a:t>prestados</a:t>
            </a:r>
            <a:r>
              <a:rPr lang="en-IE" sz="2800" dirty="0" smtClean="0">
                <a:latin typeface="+mj-lt"/>
              </a:rPr>
              <a:t> </a:t>
            </a:r>
            <a:r>
              <a:rPr lang="en-IE" sz="2800" dirty="0" err="1" smtClean="0">
                <a:latin typeface="+mj-lt"/>
              </a:rPr>
              <a:t>por</a:t>
            </a:r>
            <a:r>
              <a:rPr lang="en-IE" sz="2800" dirty="0" smtClean="0">
                <a:latin typeface="+mj-lt"/>
              </a:rPr>
              <a:t> </a:t>
            </a:r>
            <a:r>
              <a:rPr lang="en-IE" sz="2800" dirty="0" err="1" smtClean="0">
                <a:latin typeface="+mj-lt"/>
              </a:rPr>
              <a:t>Instituciones</a:t>
            </a:r>
            <a:r>
              <a:rPr lang="en-IE" sz="2800" dirty="0" smtClean="0">
                <a:latin typeface="+mj-lt"/>
              </a:rPr>
              <a:t> de la Unión </a:t>
            </a:r>
            <a:r>
              <a:rPr lang="en-IE" sz="2800" dirty="0" err="1" smtClean="0">
                <a:latin typeface="+mj-lt"/>
              </a:rPr>
              <a:t>Europea</a:t>
            </a:r>
            <a:endParaRPr lang="en-IE" sz="2800" dirty="0">
              <a:latin typeface="+mj-lt"/>
            </a:endParaRPr>
          </a:p>
          <a:p>
            <a:pPr algn="just"/>
            <a:r>
              <a:rPr lang="en-IE" sz="2800" dirty="0" err="1" smtClean="0">
                <a:latin typeface="+mj-lt"/>
              </a:rPr>
              <a:t>Servicios</a:t>
            </a:r>
            <a:r>
              <a:rPr lang="en-IE" sz="2800" dirty="0" smtClean="0">
                <a:latin typeface="+mj-lt"/>
              </a:rPr>
              <a:t> </a:t>
            </a:r>
            <a:r>
              <a:rPr lang="en-IE" sz="2800" dirty="0" err="1" smtClean="0">
                <a:latin typeface="+mj-lt"/>
              </a:rPr>
              <a:t>disponibles</a:t>
            </a:r>
            <a:r>
              <a:rPr lang="en-IE" sz="2800" dirty="0" smtClean="0">
                <a:latin typeface="+mj-lt"/>
              </a:rPr>
              <a:t> en el </a:t>
            </a:r>
            <a:r>
              <a:rPr lang="en-IE" sz="2800" dirty="0" err="1" smtClean="0">
                <a:latin typeface="+mj-lt"/>
              </a:rPr>
              <a:t>mercado</a:t>
            </a:r>
            <a:r>
              <a:rPr lang="en-IE" sz="2800" dirty="0" smtClean="0">
                <a:latin typeface="+mj-lt"/>
              </a:rPr>
              <a:t> </a:t>
            </a:r>
            <a:r>
              <a:rPr lang="en-IE" sz="2800" dirty="0" err="1" smtClean="0">
                <a:latin typeface="+mj-lt"/>
              </a:rPr>
              <a:t>especificado</a:t>
            </a:r>
            <a:endParaRPr lang="en-IE" sz="2800" dirty="0">
              <a:latin typeface="+mj-lt"/>
            </a:endParaRPr>
          </a:p>
          <a:p>
            <a:pPr marL="0" indent="0" algn="just">
              <a:buNone/>
            </a:pPr>
            <a:r>
              <a:rPr lang="en-IE" sz="2800" dirty="0" smtClean="0">
                <a:latin typeface="+mj-lt"/>
              </a:rPr>
              <a:t>Con lo </a:t>
            </a:r>
            <a:r>
              <a:rPr lang="en-IE" sz="2800" dirty="0" err="1" smtClean="0">
                <a:latin typeface="+mj-lt"/>
              </a:rPr>
              <a:t>que</a:t>
            </a:r>
            <a:r>
              <a:rPr lang="en-IE" sz="2800" dirty="0" smtClean="0">
                <a:latin typeface="+mj-lt"/>
              </a:rPr>
              <a:t> </a:t>
            </a:r>
            <a:r>
              <a:rPr lang="en-IE" sz="2800" dirty="0" err="1" smtClean="0">
                <a:latin typeface="+mj-lt"/>
              </a:rPr>
              <a:t>es</a:t>
            </a:r>
            <a:r>
              <a:rPr lang="en-IE" sz="2800" dirty="0" smtClean="0">
                <a:latin typeface="+mj-lt"/>
              </a:rPr>
              <a:t> </a:t>
            </a:r>
            <a:r>
              <a:rPr lang="en-IE" sz="2800" dirty="0" err="1" smtClean="0">
                <a:latin typeface="+mj-lt"/>
              </a:rPr>
              <a:t>posible</a:t>
            </a:r>
            <a:r>
              <a:rPr lang="en-IE" sz="2800" dirty="0" smtClean="0">
                <a:latin typeface="+mj-lt"/>
              </a:rPr>
              <a:t> </a:t>
            </a:r>
            <a:r>
              <a:rPr lang="en-IE" sz="2800" dirty="0" err="1" smtClean="0">
                <a:latin typeface="+mj-lt"/>
              </a:rPr>
              <a:t>concretar</a:t>
            </a:r>
            <a:r>
              <a:rPr lang="en-IE" sz="2800" dirty="0" smtClean="0">
                <a:latin typeface="+mj-lt"/>
              </a:rPr>
              <a:t> la </a:t>
            </a:r>
            <a:r>
              <a:rPr lang="en-IE" sz="2800" dirty="0" err="1" smtClean="0">
                <a:latin typeface="+mj-lt"/>
              </a:rPr>
              <a:t>búsqueda</a:t>
            </a:r>
            <a:r>
              <a:rPr lang="en-IE" sz="2800" dirty="0" smtClean="0">
                <a:latin typeface="+mj-lt"/>
              </a:rPr>
              <a:t> </a:t>
            </a:r>
            <a:r>
              <a:rPr lang="en-IE" sz="2800" dirty="0" err="1" smtClean="0">
                <a:latin typeface="+mj-lt"/>
              </a:rPr>
              <a:t>definiendo</a:t>
            </a:r>
            <a:r>
              <a:rPr lang="en-IE" sz="2800" dirty="0" smtClean="0">
                <a:latin typeface="+mj-lt"/>
              </a:rPr>
              <a:t> el </a:t>
            </a:r>
            <a:r>
              <a:rPr lang="en-IE" sz="2800" dirty="0" err="1" smtClean="0">
                <a:latin typeface="+mj-lt"/>
              </a:rPr>
              <a:t>tipo</a:t>
            </a:r>
            <a:r>
              <a:rPr lang="en-IE" sz="2800" dirty="0" smtClean="0">
                <a:latin typeface="+mj-lt"/>
              </a:rPr>
              <a:t> de </a:t>
            </a:r>
            <a:r>
              <a:rPr lang="en-IE" sz="2800" dirty="0" err="1" smtClean="0">
                <a:latin typeface="+mj-lt"/>
              </a:rPr>
              <a:t>internacionalización</a:t>
            </a:r>
            <a:r>
              <a:rPr lang="en-IE" sz="2800" dirty="0" smtClean="0">
                <a:latin typeface="+mj-lt"/>
              </a:rPr>
              <a:t>, el </a:t>
            </a:r>
            <a:r>
              <a:rPr lang="en-IE" sz="2800" dirty="0" err="1" smtClean="0">
                <a:latin typeface="+mj-lt"/>
              </a:rPr>
              <a:t>tipo</a:t>
            </a:r>
            <a:r>
              <a:rPr lang="en-IE" sz="2800" dirty="0" smtClean="0">
                <a:latin typeface="+mj-lt"/>
              </a:rPr>
              <a:t> de </a:t>
            </a:r>
            <a:r>
              <a:rPr lang="en-IE" sz="2800" dirty="0" err="1" smtClean="0">
                <a:latin typeface="+mj-lt"/>
              </a:rPr>
              <a:t>servicios</a:t>
            </a:r>
            <a:r>
              <a:rPr lang="en-IE" sz="2800" dirty="0" smtClean="0">
                <a:latin typeface="+mj-lt"/>
              </a:rPr>
              <a:t> </a:t>
            </a:r>
            <a:r>
              <a:rPr lang="en-IE" sz="2800" dirty="0" err="1" smtClean="0">
                <a:latin typeface="+mj-lt"/>
              </a:rPr>
              <a:t>buscados</a:t>
            </a:r>
            <a:r>
              <a:rPr lang="en-IE" sz="2800" dirty="0" smtClean="0">
                <a:latin typeface="+mj-lt"/>
              </a:rPr>
              <a:t> y el </a:t>
            </a:r>
            <a:r>
              <a:rPr lang="en-IE" sz="2800" dirty="0" err="1" smtClean="0">
                <a:latin typeface="+mj-lt"/>
              </a:rPr>
              <a:t>idioma</a:t>
            </a:r>
            <a:r>
              <a:rPr lang="en-IE" sz="2800" dirty="0" smtClean="0">
                <a:latin typeface="+mj-lt"/>
              </a:rPr>
              <a:t> de </a:t>
            </a:r>
            <a:r>
              <a:rPr lang="en-IE" sz="2800" dirty="0" err="1" smtClean="0">
                <a:latin typeface="+mj-lt"/>
              </a:rPr>
              <a:t>interés</a:t>
            </a:r>
            <a:r>
              <a:rPr lang="en-IE" sz="2800" dirty="0" smtClean="0">
                <a:latin typeface="+mj-lt"/>
              </a:rPr>
              <a:t>.</a:t>
            </a:r>
            <a:endParaRPr lang="en-IE" sz="2400" dirty="0">
              <a:latin typeface="+mj-lt"/>
            </a:endParaRPr>
          </a:p>
          <a:p>
            <a:pPr>
              <a:buNone/>
            </a:pPr>
            <a:endParaRPr lang="en-IE" altLang="es-ES" sz="2400" b="1" dirty="0">
              <a:latin typeface="+mj-lt"/>
            </a:endParaRPr>
          </a:p>
        </p:txBody>
      </p:sp>
      <p:sp>
        <p:nvSpPr>
          <p:cNvPr id="7" name="Content Placeholder 2"/>
          <p:cNvSpPr txBox="1">
            <a:spLocks/>
          </p:cNvSpPr>
          <p:nvPr/>
        </p:nvSpPr>
        <p:spPr bwMode="auto">
          <a:xfrm>
            <a:off x="497719" y="1132962"/>
            <a:ext cx="10671024"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IE" altLang="es-ES" sz="3200" b="1" u="sng" dirty="0">
                <a:solidFill>
                  <a:srgbClr val="990000"/>
                </a:solidFill>
                <a:latin typeface="+mj-lt"/>
              </a:rPr>
              <a:t>A. </a:t>
            </a:r>
            <a:r>
              <a:rPr lang="en-IE" altLang="es-ES" sz="3200" b="1" u="sng" dirty="0" smtClean="0">
                <a:solidFill>
                  <a:srgbClr val="990000"/>
                </a:solidFill>
              </a:rPr>
              <a:t>Portal de </a:t>
            </a:r>
            <a:r>
              <a:rPr lang="en-IE" altLang="es-ES" sz="3200" b="1" u="sng" dirty="0" err="1" smtClean="0">
                <a:solidFill>
                  <a:srgbClr val="990000"/>
                </a:solidFill>
              </a:rPr>
              <a:t>Internacionalización</a:t>
            </a:r>
            <a:r>
              <a:rPr lang="en-IE" altLang="es-ES" sz="3200" b="1" u="sng" dirty="0" smtClean="0">
                <a:solidFill>
                  <a:srgbClr val="990000"/>
                </a:solidFill>
              </a:rPr>
              <a:t> de PYMES </a:t>
            </a:r>
            <a:r>
              <a:rPr lang="en-IE" altLang="es-ES" sz="3200" b="1" u="sng" dirty="0" smtClean="0">
                <a:solidFill>
                  <a:srgbClr val="990000"/>
                </a:solidFill>
                <a:latin typeface="+mj-lt"/>
              </a:rPr>
              <a:t>(</a:t>
            </a:r>
            <a:r>
              <a:rPr lang="en-IE" altLang="es-ES" sz="3200" b="1" u="sng" dirty="0">
                <a:solidFill>
                  <a:srgbClr val="990000"/>
                </a:solidFill>
                <a:latin typeface="+mj-lt"/>
              </a:rPr>
              <a:t>4/5)</a:t>
            </a:r>
            <a:endParaRPr kumimoji="0" lang="en-IE" altLang="es-ES" sz="3200" b="1" i="0" u="sng" strike="noStrike" kern="1200" cap="none" spc="0" normalizeH="0" baseline="0" noProof="0" dirty="0">
              <a:ln>
                <a:noFill/>
              </a:ln>
              <a:solidFill>
                <a:srgbClr val="990000"/>
              </a:solidFill>
              <a:effectLst/>
              <a:uLnTx/>
              <a:uFillTx/>
              <a:latin typeface="+mj-lt"/>
            </a:endParaRPr>
          </a:p>
        </p:txBody>
      </p:sp>
      <p:sp>
        <p:nvSpPr>
          <p:cNvPr id="8" name="Title 1"/>
          <p:cNvSpPr>
            <a:spLocks noGrp="1"/>
          </p:cNvSpPr>
          <p:nvPr>
            <p:ph type="title"/>
          </p:nvPr>
        </p:nvSpPr>
        <p:spPr>
          <a:xfrm>
            <a:off x="1041779" y="0"/>
            <a:ext cx="10972800" cy="1143000"/>
          </a:xfrm>
        </p:spPr>
        <p:txBody>
          <a:bodyPr/>
          <a:lstStyle/>
          <a:p>
            <a:pPr algn="r"/>
            <a:r>
              <a:rPr lang="en-US" sz="2400" b="1" dirty="0">
                <a:solidFill>
                  <a:srgbClr val="0B0AFD"/>
                </a:solidFill>
              </a:rPr>
              <a:t>Fuentes y </a:t>
            </a:r>
            <a:r>
              <a:rPr lang="en-US" sz="2400" b="1" dirty="0" err="1">
                <a:solidFill>
                  <a:srgbClr val="0B0AFD"/>
                </a:solidFill>
              </a:rPr>
              <a:t>recursos</a:t>
            </a:r>
            <a:r>
              <a:rPr lang="en-US" sz="2400" b="1" dirty="0">
                <a:solidFill>
                  <a:srgbClr val="0B0AFD"/>
                </a:solidFill>
              </a:rPr>
              <a:t> de </a:t>
            </a:r>
            <a:r>
              <a:rPr lang="en-US" sz="2400" b="1" dirty="0" err="1">
                <a:solidFill>
                  <a:srgbClr val="0B0AFD"/>
                </a:solidFill>
              </a:rPr>
              <a:t>apoyo</a:t>
            </a:r>
            <a:r>
              <a:rPr lang="en-US" sz="2400" b="1" dirty="0">
                <a:solidFill>
                  <a:srgbClr val="0B0AFD"/>
                </a:solidFill>
              </a:rPr>
              <a:t> a </a:t>
            </a:r>
            <a:r>
              <a:rPr lang="en-US" sz="2400" b="1" dirty="0" err="1">
                <a:solidFill>
                  <a:srgbClr val="0B0AFD"/>
                </a:solidFill>
              </a:rPr>
              <a:t>microempresas</a:t>
            </a:r>
            <a:r>
              <a:rPr lang="en-US" sz="2400" b="1" dirty="0">
                <a:solidFill>
                  <a:srgbClr val="0B0AFD"/>
                </a:solidFill>
              </a:rPr>
              <a:t> </a:t>
            </a:r>
            <a:r>
              <a:rPr lang="en-IE" sz="2400" b="1" dirty="0">
                <a:solidFill>
                  <a:srgbClr val="0B0AFD"/>
                </a:solidFill>
              </a:rPr>
              <a:t>II</a:t>
            </a:r>
          </a:p>
        </p:txBody>
      </p:sp>
    </p:spTree>
    <p:extLst>
      <p:ext uri="{BB962C8B-B14F-4D97-AF65-F5344CB8AC3E}">
        <p14:creationId xmlns:p14="http://schemas.microsoft.com/office/powerpoint/2010/main" xmlns="" val="393367138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5142</TotalTime>
  <Words>916</Words>
  <Application>Microsoft Office PowerPoint</Application>
  <PresentationFormat>Personalizado</PresentationFormat>
  <Paragraphs>122</Paragraphs>
  <Slides>15</Slides>
  <Notes>1</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1557</vt:lpstr>
      <vt:lpstr>Módulo 10: Herramientas y recursos en la UE para el desarrollo de microempresas rurales</vt:lpstr>
      <vt:lpstr>Fuentes y recursos de apoyo a microempresas II</vt:lpstr>
      <vt:lpstr>Fuentes y recursos de apoyo a microempresas II</vt:lpstr>
      <vt:lpstr>Fuentes y recursos de apoyo a microempresas II</vt:lpstr>
      <vt:lpstr>Fuentes y recursos de apoyo a microempresas II</vt:lpstr>
      <vt:lpstr>Fuentes y recursos de apoyo a microempresas II</vt:lpstr>
      <vt:lpstr>Fuentes y recursos de apoyo a microempresas II</vt:lpstr>
      <vt:lpstr>Fuentes y recursos de apoyo a microempresas II</vt:lpstr>
      <vt:lpstr>Fuentes y recursos de apoyo a microempresas II</vt:lpstr>
      <vt:lpstr>Fuentes y recursos de apoyo a microempresas II</vt:lpstr>
      <vt:lpstr>Fuentes y recursos de apoyo a microempresas II</vt:lpstr>
      <vt:lpstr>Fuentes y recursos de apoyo a microempresas II</vt:lpstr>
      <vt:lpstr>Fuentes y recursos de apoyo a microempresas II</vt:lpstr>
      <vt:lpstr>Fuentes y recursos de apoyo a microempresas II</vt:lpstr>
      <vt:lpstr>Diapositiva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xxx: xxxxx</dc:title>
  <dc:creator>IRL_01</dc:creator>
  <cp:lastModifiedBy>user</cp:lastModifiedBy>
  <cp:revision>160</cp:revision>
  <cp:lastPrinted>2017-05-04T12:44:09Z</cp:lastPrinted>
  <dcterms:created xsi:type="dcterms:W3CDTF">2016-01-12T16:45:47Z</dcterms:created>
  <dcterms:modified xsi:type="dcterms:W3CDTF">2017-11-16T16:29:45Z</dcterms:modified>
</cp:coreProperties>
</file>