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1"/>
  </p:notesMasterIdLst>
  <p:handoutMasterIdLst>
    <p:handoutMasterId r:id="rId22"/>
  </p:handoutMasterIdLst>
  <p:sldIdLst>
    <p:sldId id="378" r:id="rId2"/>
    <p:sldId id="396" r:id="rId3"/>
    <p:sldId id="407" r:id="rId4"/>
    <p:sldId id="380" r:id="rId5"/>
    <p:sldId id="417" r:id="rId6"/>
    <p:sldId id="418" r:id="rId7"/>
    <p:sldId id="409" r:id="rId8"/>
    <p:sldId id="412" r:id="rId9"/>
    <p:sldId id="415" r:id="rId10"/>
    <p:sldId id="413" r:id="rId11"/>
    <p:sldId id="416" r:id="rId12"/>
    <p:sldId id="419" r:id="rId13"/>
    <p:sldId id="420" r:id="rId14"/>
    <p:sldId id="408" r:id="rId15"/>
    <p:sldId id="421" r:id="rId16"/>
    <p:sldId id="414" r:id="rId17"/>
    <p:sldId id="410" r:id="rId18"/>
    <p:sldId id="411" r:id="rId19"/>
    <p:sldId id="394" r:id="rId20"/>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00"/>
    <a:srgbClr val="003366"/>
    <a:srgbClr val="000066"/>
    <a:srgbClr val="CC6600"/>
    <a:srgbClr val="FFFFCC"/>
    <a:srgbClr val="FF9900"/>
    <a:srgbClr val="336600"/>
    <a:srgbClr val="333300"/>
    <a:srgbClr val="0B0AFD"/>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Μεσαίο στυλ 4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3907" autoAdjust="0"/>
  </p:normalViewPr>
  <p:slideViewPr>
    <p:cSldViewPr snapToGrid="0">
      <p:cViewPr varScale="1">
        <p:scale>
          <a:sx n="65" d="100"/>
          <a:sy n="65" d="100"/>
        </p:scale>
        <p:origin x="-852"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16/01/2018</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16/01/2018</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uropa.eu/youreurope/business/index_en.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ccess2finance.eu/" TargetMode="External"/><Relationship Id="rId2" Type="http://schemas.openxmlformats.org/officeDocument/2006/relationships/hyperlink" Target="http://ec.europa.eu/growth/access-to-finance/cosme-financial-instrumen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c.europa.eu/social/main.jsp?catId=1084&amp;langId=en" TargetMode="External"/><Relationship Id="rId2" Type="http://schemas.openxmlformats.org/officeDocument/2006/relationships/hyperlink" Target="http://europa.eu/youreurope/business/funding-grants/access-to-finance/index_en.htm" TargetMode="External"/><Relationship Id="rId1" Type="http://schemas.openxmlformats.org/officeDocument/2006/relationships/slideLayout" Target="../slideLayouts/slideLayout2.xml"/><Relationship Id="rId4" Type="http://schemas.openxmlformats.org/officeDocument/2006/relationships/hyperlink" Target="http://ec.europa.eu/regional_policy/index.cfm/en/funding/accessing-fund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ndiegogo.com/" TargetMode="External"/><Relationship Id="rId2" Type="http://schemas.openxmlformats.org/officeDocument/2006/relationships/hyperlink" Target="http://www.kickstarter.com/" TargetMode="External"/><Relationship Id="rId1" Type="http://schemas.openxmlformats.org/officeDocument/2006/relationships/slideLayout" Target="../slideLayouts/slideLayout2.xml"/><Relationship Id="rId6" Type="http://schemas.openxmlformats.org/officeDocument/2006/relationships/hyperlink" Target="https://www.indiegogo.com/" TargetMode="External"/><Relationship Id="rId5" Type="http://schemas.openxmlformats.org/officeDocument/2006/relationships/hyperlink" Target="https://www.kickstarter.com/" TargetMode="External"/><Relationship Id="rId4" Type="http://schemas.openxmlformats.org/officeDocument/2006/relationships/hyperlink" Target="http://thecrowdfundingacademy.org/"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eif.org/what_we_do/equity/single_eu_equity_instrument/cosme_efg/index.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eif.org/what_we_do/guarantees/single_eu_debt_instrument/cosme-loan-facility-growth/index.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lustercollaboration.eu/" TargetMode="External"/><Relationship Id="rId2" Type="http://schemas.openxmlformats.org/officeDocument/2006/relationships/hyperlink" Target="https://ec.europa.eu/growth/tools-databases/smei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c.europa.eu/small-business/index_en.htm" TargetMode="External"/><Relationship Id="rId2" Type="http://schemas.openxmlformats.org/officeDocument/2006/relationships/hyperlink" Target="https://www.clustercollaboration.e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en.ec.europa.eu/content/events-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growth/smes/access-to-markets/internationalisation_en" TargetMode="External"/><Relationship Id="rId2" Type="http://schemas.openxmlformats.org/officeDocument/2006/relationships/hyperlink" Target="http://ec.europa.eu/DocsRoom/documents/21750" TargetMode="External"/><Relationship Id="rId1" Type="http://schemas.openxmlformats.org/officeDocument/2006/relationships/slideLayout" Target="../slideLayouts/slideLayout2.xml"/><Relationship Id="rId4" Type="http://schemas.openxmlformats.org/officeDocument/2006/relationships/hyperlink" Target="https://www.clustercollaboration.eu/international-coope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361625"/>
            <a:ext cx="9144000" cy="1435643"/>
          </a:xfrm>
        </p:spPr>
        <p:txBody>
          <a:bodyPr/>
          <a:lstStyle/>
          <a:p>
            <a:r>
              <a:rPr lang="en-US" sz="2800" b="1" dirty="0" smtClean="0"/>
              <a:t>Modulo N </a:t>
            </a:r>
            <a:r>
              <a:rPr lang="en-US" sz="2800" b="1" dirty="0"/>
              <a:t>10: </a:t>
            </a:r>
            <a:r>
              <a:rPr lang="en-US" sz="2800" b="1" dirty="0" err="1" smtClean="0">
                <a:solidFill>
                  <a:srgbClr val="336600"/>
                </a:solidFill>
              </a:rPr>
              <a:t>Strumenti</a:t>
            </a:r>
            <a:r>
              <a:rPr lang="en-US" sz="2800" b="1" dirty="0" smtClean="0">
                <a:solidFill>
                  <a:srgbClr val="336600"/>
                </a:solidFill>
              </a:rPr>
              <a:t> e </a:t>
            </a:r>
            <a:r>
              <a:rPr lang="en-US" sz="2800" b="1" dirty="0" err="1" smtClean="0">
                <a:solidFill>
                  <a:srgbClr val="336600"/>
                </a:solidFill>
              </a:rPr>
              <a:t>risorse</a:t>
            </a:r>
            <a:r>
              <a:rPr lang="en-US" sz="2800" b="1" dirty="0" smtClean="0">
                <a:solidFill>
                  <a:srgbClr val="336600"/>
                </a:solidFill>
              </a:rPr>
              <a:t> </a:t>
            </a:r>
            <a:r>
              <a:rPr lang="en-US" sz="2800" b="1" dirty="0" err="1" smtClean="0">
                <a:solidFill>
                  <a:srgbClr val="336600"/>
                </a:solidFill>
              </a:rPr>
              <a:t>dell’UE</a:t>
            </a:r>
            <a:r>
              <a:rPr lang="en-US" sz="2800" b="1" dirty="0" smtClean="0">
                <a:solidFill>
                  <a:srgbClr val="336600"/>
                </a:solidFill>
              </a:rPr>
              <a:t> per lo </a:t>
            </a:r>
            <a:r>
              <a:rPr lang="en-US" sz="2800" b="1" dirty="0" err="1" smtClean="0">
                <a:solidFill>
                  <a:srgbClr val="336600"/>
                </a:solidFill>
              </a:rPr>
              <a:t>sviluppo</a:t>
            </a:r>
            <a:r>
              <a:rPr lang="en-US" sz="2800" b="1" dirty="0" smtClean="0">
                <a:solidFill>
                  <a:srgbClr val="336600"/>
                </a:solidFill>
              </a:rPr>
              <a:t> </a:t>
            </a:r>
            <a:r>
              <a:rPr lang="en-US" sz="2800" b="1" dirty="0" err="1" smtClean="0">
                <a:solidFill>
                  <a:srgbClr val="336600"/>
                </a:solidFill>
              </a:rPr>
              <a:t>della</a:t>
            </a:r>
            <a:r>
              <a:rPr lang="en-US" sz="2800" b="1" dirty="0" smtClean="0">
                <a:solidFill>
                  <a:srgbClr val="336600"/>
                </a:solidFill>
              </a:rPr>
              <a:t> </a:t>
            </a:r>
            <a:r>
              <a:rPr lang="en-US" sz="2800" b="1" dirty="0" err="1" smtClean="0">
                <a:solidFill>
                  <a:srgbClr val="336600"/>
                </a:solidFill>
              </a:rPr>
              <a:t>microimpresa</a:t>
            </a:r>
            <a:r>
              <a:rPr lang="en-US" sz="2800" b="1" dirty="0" smtClean="0">
                <a:solidFill>
                  <a:srgbClr val="336600"/>
                </a:solidFill>
              </a:rPr>
              <a:t> </a:t>
            </a:r>
            <a:r>
              <a:rPr lang="en-US" sz="2800" b="1" dirty="0" err="1" smtClean="0">
                <a:solidFill>
                  <a:srgbClr val="336600"/>
                </a:solidFill>
              </a:rPr>
              <a:t>rurale</a:t>
            </a:r>
            <a:r>
              <a:rPr lang="en-US" sz="2800" b="1" dirty="0" smtClean="0">
                <a:solidFill>
                  <a:srgbClr val="336600"/>
                </a:solidFill>
              </a:rPr>
              <a:t>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1589311" y="5990104"/>
            <a:ext cx="9757955" cy="615553"/>
          </a:xfrm>
          <a:prstGeom prst="rect">
            <a:avLst/>
          </a:prstGeom>
          <a:noFill/>
        </p:spPr>
        <p:txBody>
          <a:bodyPr wrap="square" rtlCol="0">
            <a:spAutoFit/>
          </a:bodyPr>
          <a:lstStyle/>
          <a:p>
            <a:r>
              <a:rPr lang="en-US" dirty="0" err="1" smtClean="0"/>
              <a:t>Elaborato</a:t>
            </a:r>
            <a:r>
              <a:rPr lang="en-US" dirty="0" smtClean="0"/>
              <a:t> dal </a:t>
            </a:r>
            <a:r>
              <a:rPr lang="en-US" dirty="0" err="1" smtClean="0"/>
              <a:t>Consorzio</a:t>
            </a:r>
            <a:r>
              <a:rPr lang="en-US" dirty="0" smtClean="0"/>
              <a:t> di </a:t>
            </a:r>
            <a:r>
              <a:rPr lang="en-US" dirty="0" err="1" smtClean="0"/>
              <a:t>progetto</a:t>
            </a:r>
            <a:r>
              <a:rPr lang="en-US" dirty="0" smtClean="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smtClean="0">
                <a:solidFill>
                  <a:srgbClr val="C00000"/>
                </a:solidFill>
              </a:rPr>
              <a:t>Il Network </a:t>
            </a:r>
            <a:r>
              <a:rPr lang="en-US" sz="2800" b="1" dirty="0" err="1" smtClean="0">
                <a:solidFill>
                  <a:srgbClr val="C00000"/>
                </a:solidFill>
              </a:rPr>
              <a:t>Europeo</a:t>
            </a:r>
            <a:r>
              <a:rPr lang="en-US" sz="2800" b="1" dirty="0" smtClean="0">
                <a:solidFill>
                  <a:srgbClr val="C00000"/>
                </a:solidFill>
              </a:rPr>
              <a:t> di </a:t>
            </a:r>
            <a:r>
              <a:rPr lang="en-US" sz="2800" b="1" dirty="0" err="1" smtClean="0">
                <a:solidFill>
                  <a:srgbClr val="C00000"/>
                </a:solidFill>
              </a:rPr>
              <a:t>supporto</a:t>
            </a:r>
            <a:r>
              <a:rPr lang="en-US" sz="2800" b="1" dirty="0" smtClean="0">
                <a:solidFill>
                  <a:srgbClr val="C00000"/>
                </a:solidFill>
              </a:rPr>
              <a:t> </a:t>
            </a:r>
            <a:r>
              <a:rPr lang="en-US" sz="2800" b="1" dirty="0" err="1" smtClean="0">
                <a:solidFill>
                  <a:srgbClr val="C00000"/>
                </a:solidFill>
              </a:rPr>
              <a:t>alle</a:t>
            </a:r>
            <a:r>
              <a:rPr lang="en-US" sz="2800" b="1" dirty="0" smtClean="0">
                <a:solidFill>
                  <a:srgbClr val="C00000"/>
                </a:solidFill>
              </a:rPr>
              <a:t> </a:t>
            </a:r>
            <a:r>
              <a:rPr lang="en-US" sz="2800" b="1" dirty="0" err="1" smtClean="0">
                <a:solidFill>
                  <a:srgbClr val="C00000"/>
                </a:solidFill>
              </a:rPr>
              <a:t>Imprese</a:t>
            </a:r>
            <a:r>
              <a:rPr lang="en-US" sz="2800" b="1" dirty="0" smtClean="0">
                <a:solidFill>
                  <a:srgbClr val="C00000"/>
                </a:solidFill>
              </a:rPr>
              <a:t> (</a:t>
            </a:r>
            <a:r>
              <a:rPr lang="en-US" sz="2800" b="1" dirty="0">
                <a:solidFill>
                  <a:srgbClr val="C00000"/>
                </a:solidFill>
              </a:rPr>
              <a:t>1 of 2)</a:t>
            </a:r>
          </a:p>
          <a:p>
            <a:pPr lvl="1"/>
            <a:r>
              <a:rPr lang="en-US" sz="2400" i="1" dirty="0" err="1" smtClean="0">
                <a:solidFill>
                  <a:srgbClr val="000000"/>
                </a:solidFill>
              </a:rPr>
              <a:t>Esportazione</a:t>
            </a:r>
            <a:r>
              <a:rPr lang="en-US" sz="2400" i="1" dirty="0" smtClean="0">
                <a:solidFill>
                  <a:srgbClr val="000000"/>
                </a:solidFill>
              </a:rPr>
              <a:t> di </a:t>
            </a:r>
            <a:r>
              <a:rPr lang="en-US" sz="2400" i="1" dirty="0" err="1" smtClean="0">
                <a:solidFill>
                  <a:srgbClr val="000000"/>
                </a:solidFill>
              </a:rPr>
              <a:t>prodotti</a:t>
            </a:r>
            <a:r>
              <a:rPr lang="en-US" sz="2400" i="1" dirty="0" smtClean="0">
                <a:solidFill>
                  <a:srgbClr val="000000"/>
                </a:solidFill>
              </a:rPr>
              <a:t> o </a:t>
            </a:r>
            <a:r>
              <a:rPr lang="en-US" sz="2400" i="1" dirty="0" err="1" smtClean="0">
                <a:solidFill>
                  <a:srgbClr val="000000"/>
                </a:solidFill>
              </a:rPr>
              <a:t>servizi</a:t>
            </a:r>
            <a:r>
              <a:rPr lang="en-US" sz="2400" i="1" dirty="0" smtClean="0">
                <a:solidFill>
                  <a:srgbClr val="000000"/>
                </a:solidFill>
              </a:rPr>
              <a:t> a </a:t>
            </a:r>
            <a:r>
              <a:rPr lang="en-US" sz="2400" i="1" dirty="0" err="1" smtClean="0">
                <a:solidFill>
                  <a:srgbClr val="000000"/>
                </a:solidFill>
              </a:rPr>
              <a:t>nuovi</a:t>
            </a:r>
            <a:r>
              <a:rPr lang="en-US" sz="2400" i="1" dirty="0" smtClean="0">
                <a:solidFill>
                  <a:srgbClr val="000000"/>
                </a:solidFill>
              </a:rPr>
              <a:t> </a:t>
            </a:r>
            <a:r>
              <a:rPr lang="en-US" sz="2400" i="1" dirty="0" err="1" smtClean="0">
                <a:solidFill>
                  <a:srgbClr val="000000"/>
                </a:solidFill>
              </a:rPr>
              <a:t>mercati</a:t>
            </a:r>
            <a:endParaRPr lang="en-US" sz="2400" i="1" dirty="0">
              <a:solidFill>
                <a:srgbClr val="000000"/>
              </a:solidFill>
            </a:endParaRPr>
          </a:p>
          <a:p>
            <a:pPr lvl="1"/>
            <a:r>
              <a:rPr lang="en-US" sz="2400" i="1" dirty="0" err="1" smtClean="0">
                <a:solidFill>
                  <a:srgbClr val="000000"/>
                </a:solidFill>
              </a:rPr>
              <a:t>Acquisizione</a:t>
            </a:r>
            <a:r>
              <a:rPr lang="en-US" sz="2400" i="1" dirty="0" smtClean="0">
                <a:solidFill>
                  <a:srgbClr val="000000"/>
                </a:solidFill>
              </a:rPr>
              <a:t> del </a:t>
            </a:r>
            <a:r>
              <a:rPr lang="en-US" sz="2400" i="1" dirty="0" err="1" smtClean="0">
                <a:solidFill>
                  <a:srgbClr val="000000"/>
                </a:solidFill>
              </a:rPr>
              <a:t>marchio</a:t>
            </a:r>
            <a:r>
              <a:rPr lang="en-US" sz="2400" i="1" dirty="0" smtClean="0">
                <a:solidFill>
                  <a:srgbClr val="000000"/>
                </a:solidFill>
              </a:rPr>
              <a:t> CE per I </a:t>
            </a:r>
            <a:r>
              <a:rPr lang="en-US" sz="2400" i="1" dirty="0" err="1" smtClean="0">
                <a:solidFill>
                  <a:srgbClr val="000000"/>
                </a:solidFill>
              </a:rPr>
              <a:t>prodotti</a:t>
            </a:r>
            <a:endParaRPr lang="en-US" sz="2400" i="1" dirty="0">
              <a:solidFill>
                <a:srgbClr val="000000"/>
              </a:solidFill>
            </a:endParaRPr>
          </a:p>
          <a:p>
            <a:pPr lvl="1"/>
            <a:r>
              <a:rPr lang="en-US" sz="2400" i="1" dirty="0" smtClean="0">
                <a:solidFill>
                  <a:srgbClr val="000000"/>
                </a:solidFill>
              </a:rPr>
              <a:t>Guida </a:t>
            </a:r>
            <a:r>
              <a:rPr lang="en-US" sz="2400" i="1" dirty="0" err="1" smtClean="0">
                <a:solidFill>
                  <a:srgbClr val="000000"/>
                </a:solidFill>
              </a:rPr>
              <a:t>finanziaria</a:t>
            </a:r>
            <a:r>
              <a:rPr lang="en-US" sz="2400" i="1" dirty="0" smtClean="0">
                <a:solidFill>
                  <a:srgbClr val="000000"/>
                </a:solidFill>
              </a:rPr>
              <a:t> e </a:t>
            </a:r>
            <a:r>
              <a:rPr lang="en-US" sz="2400" i="1" dirty="0" err="1" smtClean="0">
                <a:solidFill>
                  <a:srgbClr val="000000"/>
                </a:solidFill>
              </a:rPr>
              <a:t>tutoraggio</a:t>
            </a:r>
            <a:r>
              <a:rPr lang="en-US" sz="2400" i="1" dirty="0" smtClean="0">
                <a:solidFill>
                  <a:srgbClr val="000000"/>
                </a:solidFill>
              </a:rPr>
              <a:t> per </a:t>
            </a:r>
            <a:r>
              <a:rPr lang="en-US" sz="2400" i="1" dirty="0" err="1" smtClean="0">
                <a:solidFill>
                  <a:srgbClr val="000000"/>
                </a:solidFill>
              </a:rPr>
              <a:t>piani</a:t>
            </a:r>
            <a:r>
              <a:rPr lang="en-US" sz="2400" i="1" dirty="0" smtClean="0">
                <a:solidFill>
                  <a:srgbClr val="000000"/>
                </a:solidFill>
              </a:rPr>
              <a:t> di </a:t>
            </a:r>
            <a:r>
              <a:rPr lang="en-US" sz="2400" i="1" dirty="0" err="1" smtClean="0">
                <a:solidFill>
                  <a:srgbClr val="000000"/>
                </a:solidFill>
              </a:rPr>
              <a:t>crescita</a:t>
            </a:r>
            <a:endParaRPr lang="en-US" sz="2400" i="1" dirty="0">
              <a:solidFill>
                <a:srgbClr val="000000"/>
              </a:solidFill>
            </a:endParaRPr>
          </a:p>
          <a:p>
            <a:pPr lvl="1"/>
            <a:r>
              <a:rPr lang="it-IT" sz="2400" dirty="0" smtClean="0"/>
              <a:t>Protezione delle risorse della proprietà intellettuale in un altro paese</a:t>
            </a:r>
            <a:endParaRPr lang="en-US" sz="2400" i="1" dirty="0">
              <a:solidFill>
                <a:srgbClr val="000000"/>
              </a:solidFill>
            </a:endParaRPr>
          </a:p>
          <a:p>
            <a:r>
              <a:rPr lang="en-GB" sz="2800" dirty="0" smtClean="0"/>
              <a:t>Il Network ha 600 partners (</a:t>
            </a:r>
            <a:r>
              <a:rPr lang="en-GB" sz="2800" dirty="0" err="1" smtClean="0"/>
              <a:t>fornitrori</a:t>
            </a:r>
            <a:r>
              <a:rPr lang="en-GB" sz="2800" dirty="0" smtClean="0"/>
              <a:t> di </a:t>
            </a:r>
            <a:r>
              <a:rPr lang="en-GB" sz="2800" dirty="0" err="1" smtClean="0"/>
              <a:t>servizi</a:t>
            </a:r>
            <a:r>
              <a:rPr lang="en-GB" sz="2800" dirty="0" smtClean="0"/>
              <a:t> di </a:t>
            </a:r>
            <a:r>
              <a:rPr lang="en-GB" sz="2800" dirty="0" err="1" smtClean="0"/>
              <a:t>supporto</a:t>
            </a:r>
            <a:r>
              <a:rPr lang="en-GB" sz="2800" dirty="0" smtClean="0"/>
              <a:t> </a:t>
            </a:r>
            <a:r>
              <a:rPr lang="en-GB" sz="2800" dirty="0" err="1" smtClean="0"/>
              <a:t>alle</a:t>
            </a:r>
            <a:r>
              <a:rPr lang="en-GB" sz="2800" dirty="0" smtClean="0"/>
              <a:t> PMI) in </a:t>
            </a:r>
            <a:r>
              <a:rPr lang="en-GB" sz="2800" dirty="0" err="1" smtClean="0"/>
              <a:t>più</a:t>
            </a:r>
            <a:r>
              <a:rPr lang="en-GB" sz="2800" dirty="0" smtClean="0"/>
              <a:t> di 50 </a:t>
            </a:r>
            <a:r>
              <a:rPr lang="en-GB" sz="2800" dirty="0" err="1" smtClean="0"/>
              <a:t>paesi</a:t>
            </a:r>
            <a:r>
              <a:rPr lang="en-GB" sz="2800" dirty="0" smtClean="0"/>
              <a:t>. </a:t>
            </a:r>
            <a:endParaRPr lang="en-US" sz="2800" i="1" dirty="0">
              <a:solidFill>
                <a:srgbClr val="FF0000"/>
              </a:solidFill>
            </a:endParaRPr>
          </a:p>
          <a:p>
            <a:pPr marL="176213" indent="0">
              <a:buNone/>
            </a:pPr>
            <a:endParaRPr lang="en-US" sz="1800" b="1" i="1" dirty="0"/>
          </a:p>
          <a:p>
            <a:pPr marL="176213" indent="0">
              <a:buNone/>
            </a:pPr>
            <a:r>
              <a:rPr lang="en-US" sz="1800" b="1" i="1" dirty="0" err="1" smtClean="0"/>
              <a:t>Maggiori</a:t>
            </a:r>
            <a:r>
              <a:rPr lang="en-US" sz="1800" b="1" i="1" dirty="0" smtClean="0"/>
              <a:t> </a:t>
            </a:r>
            <a:r>
              <a:rPr lang="en-US" sz="1800" b="1" i="1" dirty="0" err="1" smtClean="0"/>
              <a:t>informazioni</a:t>
            </a:r>
            <a:r>
              <a:rPr lang="en-US" sz="1800" b="1" i="1" dirty="0" smtClean="0"/>
              <a:t>: </a:t>
            </a:r>
            <a:endParaRPr lang="en-US" sz="1800" b="1" i="1" dirty="0"/>
          </a:p>
          <a:p>
            <a:pPr marL="176213" indent="0">
              <a:buNone/>
            </a:pPr>
            <a:r>
              <a:rPr lang="en-US" sz="1800" i="1" dirty="0">
                <a:hlinkClick r:id="rId2"/>
              </a:rPr>
              <a:t>http://een.ec.europa.eu/</a:t>
            </a:r>
            <a:r>
              <a:rPr lang="en-US" sz="1800" i="1" dirty="0"/>
              <a:t> </a:t>
            </a:r>
            <a:endParaRPr lang="es-ES" sz="1800" i="1"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16019371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smtClean="0">
                <a:solidFill>
                  <a:srgbClr val="C00000"/>
                </a:solidFill>
              </a:rPr>
              <a:t>Il Network </a:t>
            </a:r>
            <a:r>
              <a:rPr lang="en-US" sz="2800" b="1" dirty="0" err="1" smtClean="0">
                <a:solidFill>
                  <a:srgbClr val="C00000"/>
                </a:solidFill>
              </a:rPr>
              <a:t>Europeo</a:t>
            </a:r>
            <a:r>
              <a:rPr lang="en-US" sz="2800" b="1" dirty="0" smtClean="0">
                <a:solidFill>
                  <a:srgbClr val="C00000"/>
                </a:solidFill>
              </a:rPr>
              <a:t> di </a:t>
            </a:r>
            <a:r>
              <a:rPr lang="en-US" sz="2800" b="1" dirty="0" err="1" smtClean="0">
                <a:solidFill>
                  <a:srgbClr val="C00000"/>
                </a:solidFill>
              </a:rPr>
              <a:t>supporto</a:t>
            </a:r>
            <a:r>
              <a:rPr lang="en-US" sz="2800" b="1" dirty="0" smtClean="0">
                <a:solidFill>
                  <a:srgbClr val="C00000"/>
                </a:solidFill>
              </a:rPr>
              <a:t> </a:t>
            </a:r>
            <a:r>
              <a:rPr lang="en-US" sz="2800" b="1" dirty="0" err="1" smtClean="0">
                <a:solidFill>
                  <a:srgbClr val="C00000"/>
                </a:solidFill>
              </a:rPr>
              <a:t>alle</a:t>
            </a:r>
            <a:r>
              <a:rPr lang="en-US" sz="2800" b="1" dirty="0" smtClean="0">
                <a:solidFill>
                  <a:srgbClr val="C00000"/>
                </a:solidFill>
              </a:rPr>
              <a:t> </a:t>
            </a:r>
            <a:r>
              <a:rPr lang="en-US" sz="2800" b="1" dirty="0" err="1" smtClean="0">
                <a:solidFill>
                  <a:srgbClr val="C00000"/>
                </a:solidFill>
              </a:rPr>
              <a:t>Imprese</a:t>
            </a:r>
            <a:r>
              <a:rPr lang="en-US" sz="2800" b="1" dirty="0" smtClean="0">
                <a:solidFill>
                  <a:srgbClr val="C00000"/>
                </a:solidFill>
              </a:rPr>
              <a:t> (</a:t>
            </a:r>
            <a:r>
              <a:rPr lang="en-US" sz="2800" b="1" dirty="0">
                <a:solidFill>
                  <a:srgbClr val="C00000"/>
                </a:solidFill>
              </a:rPr>
              <a:t>2 of 2)</a:t>
            </a:r>
          </a:p>
          <a:p>
            <a:pPr marL="0" indent="0">
              <a:buNone/>
            </a:pPr>
            <a:r>
              <a:rPr lang="en-GB" sz="2400" b="1" dirty="0"/>
              <a:t>1. </a:t>
            </a:r>
            <a:r>
              <a:rPr lang="en-GB" sz="2400" b="1" dirty="0" err="1" smtClean="0"/>
              <a:t>Cooperazione</a:t>
            </a:r>
            <a:r>
              <a:rPr lang="en-GB" sz="2400" b="1" dirty="0" smtClean="0"/>
              <a:t> </a:t>
            </a:r>
            <a:r>
              <a:rPr lang="en-GB" sz="2400" b="1" dirty="0" err="1" smtClean="0"/>
              <a:t>aziendale</a:t>
            </a:r>
            <a:endParaRPr lang="el-GR" sz="2400" b="1" dirty="0"/>
          </a:p>
          <a:p>
            <a:pPr lvl="0"/>
            <a:r>
              <a:rPr lang="it-IT" sz="2000" dirty="0" smtClean="0"/>
              <a:t>Servizi per sviluppare la cooperazione commerciale transnazionale (all'interno dell'UE) e internazionale (oltre l'UE) tra le PMI.</a:t>
            </a:r>
            <a:endParaRPr lang="en-GB" sz="2000" dirty="0"/>
          </a:p>
          <a:p>
            <a:pPr marL="0" indent="0">
              <a:buNone/>
            </a:pPr>
            <a:r>
              <a:rPr lang="en-GB" sz="2400" b="1" dirty="0"/>
              <a:t>2. </a:t>
            </a:r>
            <a:r>
              <a:rPr lang="it-IT" sz="2400" b="1" dirty="0" smtClean="0"/>
              <a:t>Innovazione e trasferimento di tecnologia e conoscenza</a:t>
            </a:r>
            <a:endParaRPr lang="el-GR" sz="2400" b="1" dirty="0"/>
          </a:p>
          <a:p>
            <a:pPr lvl="0"/>
            <a:r>
              <a:rPr lang="it-IT" sz="2000" dirty="0" smtClean="0"/>
              <a:t>Aiutare </a:t>
            </a:r>
            <a:r>
              <a:rPr lang="it-IT" sz="2000" dirty="0" smtClean="0"/>
              <a:t>Microimprese </a:t>
            </a:r>
            <a:r>
              <a:rPr lang="it-IT" sz="2000" dirty="0" smtClean="0"/>
              <a:t>e PMI a diventare più </a:t>
            </a:r>
            <a:r>
              <a:rPr lang="it-IT" sz="2000" dirty="0" smtClean="0"/>
              <a:t>innovative</a:t>
            </a:r>
            <a:endParaRPr lang="el-GR" sz="2000" dirty="0"/>
          </a:p>
          <a:p>
            <a:pPr marL="0" lvl="0" indent="0">
              <a:buNone/>
            </a:pPr>
            <a:r>
              <a:rPr lang="en-US" sz="2000" b="1" dirty="0"/>
              <a:t>3. </a:t>
            </a:r>
            <a:r>
              <a:rPr lang="en-GB" sz="2400" b="1" dirty="0" err="1" smtClean="0"/>
              <a:t>Consulenza</a:t>
            </a:r>
            <a:r>
              <a:rPr lang="en-GB" sz="2400" b="1" dirty="0" smtClean="0"/>
              <a:t> </a:t>
            </a:r>
            <a:endParaRPr lang="el-GR" sz="2400" b="1" dirty="0"/>
          </a:p>
          <a:p>
            <a:r>
              <a:rPr lang="it-IT" sz="2000" dirty="0" smtClean="0"/>
              <a:t>Consulenza e informazioni per aiutare le microimprese a diventare più competitive e consentire loro di beneficiare delle opportunità nel mercato unico, compresa la consulenza sulla legislazione dell'UE.</a:t>
            </a:r>
            <a:endParaRPr lang="el-GR" sz="2000" dirty="0"/>
          </a:p>
          <a:p>
            <a:r>
              <a:rPr lang="it-IT" sz="2000" dirty="0" smtClean="0"/>
              <a:t>Nuovi servizi a supporto della crescita sono stati lanciati nel 2017.</a:t>
            </a:r>
            <a:endParaRPr lang="el-GR" sz="2000" dirty="0"/>
          </a:p>
          <a:p>
            <a:pPr marL="176213" indent="0">
              <a:buNone/>
            </a:pPr>
            <a:r>
              <a:rPr lang="en-US" sz="1800" b="1" i="1" dirty="0" err="1" smtClean="0"/>
              <a:t>Maggiori</a:t>
            </a:r>
            <a:r>
              <a:rPr lang="en-US" sz="1800" b="1" i="1" dirty="0" smtClean="0"/>
              <a:t> </a:t>
            </a:r>
            <a:r>
              <a:rPr lang="en-US" sz="1800" b="1" i="1" dirty="0" err="1" smtClean="0"/>
              <a:t>Informazioni</a:t>
            </a:r>
            <a:r>
              <a:rPr lang="en-US" sz="1800" b="1" i="1" dirty="0" smtClean="0"/>
              <a:t>: </a:t>
            </a:r>
            <a:endParaRPr lang="en-US" sz="1800" b="1" i="1" dirty="0"/>
          </a:p>
          <a:p>
            <a:pPr marL="176213" indent="0">
              <a:buNone/>
            </a:pPr>
            <a:r>
              <a:rPr lang="en-US" sz="1800" i="1" dirty="0">
                <a:hlinkClick r:id="rId2"/>
              </a:rPr>
              <a:t>http://een.ec.europa.eu/</a:t>
            </a:r>
            <a:r>
              <a:rPr lang="en-US" sz="1800" i="1" dirty="0"/>
              <a:t> </a:t>
            </a:r>
            <a:endParaRPr lang="es-ES" sz="1800" i="1"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22936899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smtClean="0">
                <a:solidFill>
                  <a:srgbClr val="C00000"/>
                </a:solidFill>
              </a:rPr>
              <a:t>Lo Europe Business Portal (1 of 2)</a:t>
            </a:r>
            <a:endParaRPr lang="en-IE" sz="1800" b="1" i="1" dirty="0" smtClean="0"/>
          </a:p>
          <a:p>
            <a:r>
              <a:rPr lang="it-IT" sz="2800" dirty="0" smtClean="0"/>
              <a:t>Una </a:t>
            </a:r>
            <a:r>
              <a:rPr lang="it-IT" sz="2800" u="sng" dirty="0" smtClean="0"/>
              <a:t>guida pratica </a:t>
            </a:r>
            <a:r>
              <a:rPr lang="it-IT" sz="2800" dirty="0" smtClean="0"/>
              <a:t>per le microimprese che desiderano andare all'estero e sfruttare appieno le opportunità del mercato unico dell'UE</a:t>
            </a:r>
            <a:endParaRPr lang="en-IE" sz="2600" dirty="0" smtClean="0"/>
          </a:p>
          <a:p>
            <a:r>
              <a:rPr lang="it-IT" sz="2800" dirty="0" smtClean="0"/>
              <a:t>Intende fornire </a:t>
            </a:r>
            <a:r>
              <a:rPr lang="it-IT" sz="2800" u="sng" dirty="0" smtClean="0"/>
              <a:t>informazioni pratiche </a:t>
            </a:r>
            <a:r>
              <a:rPr lang="it-IT" sz="2800" dirty="0" smtClean="0"/>
              <a:t>su diritti, obblighi e opportunità per gli imprenditori che desiderano operare in tutta l'UE</a:t>
            </a:r>
            <a:endParaRPr lang="en-IE" sz="2600" dirty="0" smtClean="0"/>
          </a:p>
          <a:p>
            <a:r>
              <a:rPr lang="en-IE" sz="2600" dirty="0" err="1" smtClean="0"/>
              <a:t>Copre</a:t>
            </a:r>
            <a:r>
              <a:rPr lang="en-IE" sz="2600" dirty="0" smtClean="0"/>
              <a:t> </a:t>
            </a:r>
            <a:r>
              <a:rPr lang="en-IE" sz="2600" u="sng" dirty="0" smtClean="0"/>
              <a:t>un </a:t>
            </a:r>
            <a:r>
              <a:rPr lang="en-IE" sz="2600" u="sng" dirty="0" err="1" smtClean="0"/>
              <a:t>ampio</a:t>
            </a:r>
            <a:r>
              <a:rPr lang="en-IE" sz="2600" u="sng" dirty="0" smtClean="0"/>
              <a:t> </a:t>
            </a:r>
            <a:r>
              <a:rPr lang="en-IE" sz="2600" u="sng" dirty="0" err="1" smtClean="0"/>
              <a:t>raggio</a:t>
            </a:r>
            <a:r>
              <a:rPr lang="en-IE" sz="2600" u="sng" dirty="0" smtClean="0"/>
              <a:t> di </a:t>
            </a:r>
            <a:r>
              <a:rPr lang="en-IE" sz="2600" u="sng" dirty="0" err="1" smtClean="0"/>
              <a:t>argomenti</a:t>
            </a:r>
            <a:r>
              <a:rPr lang="en-IE" sz="2600" u="sng" dirty="0" smtClean="0"/>
              <a:t> </a:t>
            </a:r>
            <a:r>
              <a:rPr lang="en-IE" sz="2600" dirty="0" smtClean="0"/>
              <a:t>come: l’</a:t>
            </a:r>
            <a:r>
              <a:rPr lang="it-IT" sz="2800" dirty="0" err="1" smtClean="0"/>
              <a:t>e-procurement</a:t>
            </a:r>
            <a:r>
              <a:rPr lang="it-IT" sz="2800" dirty="0" smtClean="0"/>
              <a:t>, i diritti di proprietà intellettuale, la standardizzazione, </a:t>
            </a:r>
            <a:r>
              <a:rPr lang="it-IT" sz="2800" dirty="0" smtClean="0"/>
              <a:t>i finanziamenti dell’UE</a:t>
            </a:r>
            <a:endParaRPr lang="en-IE" sz="2600" dirty="0" smtClean="0"/>
          </a:p>
          <a:p>
            <a:r>
              <a:rPr lang="en-IE" sz="2600" dirty="0" err="1" smtClean="0"/>
              <a:t>Stabilito</a:t>
            </a:r>
            <a:r>
              <a:rPr lang="en-IE" sz="2600" dirty="0" smtClean="0"/>
              <a:t> </a:t>
            </a:r>
            <a:r>
              <a:rPr lang="en-IE" sz="2600" u="sng" dirty="0" smtClean="0"/>
              <a:t>sotto</a:t>
            </a:r>
            <a:r>
              <a:rPr lang="en-IE" sz="2600" dirty="0" smtClean="0"/>
              <a:t> </a:t>
            </a:r>
            <a:r>
              <a:rPr lang="en-IE" sz="2600" dirty="0" err="1" smtClean="0"/>
              <a:t>il</a:t>
            </a:r>
            <a:r>
              <a:rPr lang="en-IE" sz="2600" dirty="0" smtClean="0"/>
              <a:t> </a:t>
            </a:r>
            <a:r>
              <a:rPr lang="en-IE" sz="2600" dirty="0" err="1" smtClean="0"/>
              <a:t>programma</a:t>
            </a:r>
            <a:r>
              <a:rPr lang="en-IE" sz="2600" dirty="0" smtClean="0"/>
              <a:t> </a:t>
            </a:r>
            <a:r>
              <a:rPr lang="en-IE" sz="2600" dirty="0" err="1" smtClean="0"/>
              <a:t>dell’UE</a:t>
            </a:r>
            <a:r>
              <a:rPr lang="en-IE" sz="2600" dirty="0" smtClean="0"/>
              <a:t> </a:t>
            </a:r>
            <a:r>
              <a:rPr lang="en-IE" sz="2600" i="1" u="sng" dirty="0" smtClean="0"/>
              <a:t>COSME</a:t>
            </a:r>
            <a:endParaRPr lang="en-IE" sz="2600" b="1" i="1" dirty="0" smtClean="0"/>
          </a:p>
          <a:p>
            <a:pPr marL="176213" indent="0">
              <a:buNone/>
            </a:pPr>
            <a:r>
              <a:rPr lang="en-IE" sz="1800" b="1" i="1" dirty="0" err="1" smtClean="0"/>
              <a:t>Maggiori</a:t>
            </a:r>
            <a:r>
              <a:rPr lang="en-IE" sz="1800" b="1" i="1" dirty="0" smtClean="0"/>
              <a:t> </a:t>
            </a:r>
            <a:r>
              <a:rPr lang="en-IE" sz="1800" b="1" i="1" dirty="0" err="1" smtClean="0"/>
              <a:t>Informazioni</a:t>
            </a:r>
            <a:r>
              <a:rPr lang="en-IE" sz="1800" b="1" i="1" dirty="0" smtClean="0"/>
              <a:t>: </a:t>
            </a:r>
          </a:p>
          <a:p>
            <a:pPr marL="176213" indent="0">
              <a:buNone/>
            </a:pPr>
            <a:r>
              <a:rPr lang="en-IE" sz="1800" i="1" dirty="0" smtClean="0">
                <a:hlinkClick r:id="rId2"/>
              </a:rPr>
              <a:t>http://een.ec.europa.eu/</a:t>
            </a:r>
            <a:r>
              <a:rPr lang="en-IE" sz="1800" i="1" dirty="0" smtClean="0"/>
              <a:t> </a:t>
            </a:r>
          </a:p>
          <a:p>
            <a:pPr marL="0" indent="0">
              <a:buNone/>
            </a:pPr>
            <a:endParaRPr lang="en-IE" sz="1800" dirty="0" smtClean="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42564304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smtClean="0">
                <a:solidFill>
                  <a:srgbClr val="C00000"/>
                </a:solidFill>
              </a:rPr>
              <a:t>Lo Europe </a:t>
            </a:r>
            <a:r>
              <a:rPr lang="en-US" sz="2800" b="1" dirty="0">
                <a:solidFill>
                  <a:srgbClr val="C00000"/>
                </a:solidFill>
              </a:rPr>
              <a:t>Business Portal </a:t>
            </a:r>
            <a:r>
              <a:rPr lang="en-US" sz="2800" b="1" dirty="0" smtClean="0">
                <a:solidFill>
                  <a:srgbClr val="C00000"/>
                </a:solidFill>
              </a:rPr>
              <a:t>(2 </a:t>
            </a:r>
            <a:r>
              <a:rPr lang="en-US" sz="2800" b="1" dirty="0">
                <a:solidFill>
                  <a:srgbClr val="C00000"/>
                </a:solidFill>
              </a:rPr>
              <a:t>of 2)</a:t>
            </a:r>
            <a:endParaRPr lang="en-US" sz="1800" b="1" i="1" dirty="0"/>
          </a:p>
          <a:p>
            <a:r>
              <a:rPr lang="en-US" sz="2800" dirty="0" err="1" smtClean="0"/>
              <a:t>Diviso</a:t>
            </a:r>
            <a:r>
              <a:rPr lang="en-US" sz="2800" dirty="0" smtClean="0"/>
              <a:t> in 8 </a:t>
            </a:r>
            <a:r>
              <a:rPr lang="en-US" sz="2800" dirty="0" err="1" smtClean="0"/>
              <a:t>sezioni</a:t>
            </a:r>
            <a:r>
              <a:rPr lang="en-US" sz="2800" dirty="0" smtClean="0"/>
              <a:t> </a:t>
            </a:r>
            <a:r>
              <a:rPr lang="en-US" sz="2800" dirty="0" err="1" smtClean="0"/>
              <a:t>principali</a:t>
            </a:r>
            <a:r>
              <a:rPr lang="en-US" sz="2800" dirty="0" smtClean="0"/>
              <a:t> </a:t>
            </a:r>
            <a:r>
              <a:rPr lang="en-GB" sz="2800" dirty="0" smtClean="0"/>
              <a:t>:</a:t>
            </a:r>
            <a:endParaRPr lang="en-GB" sz="2800" dirty="0"/>
          </a:p>
          <a:p>
            <a:endParaRPr lang="en-GB" sz="2800" dirty="0"/>
          </a:p>
          <a:p>
            <a:endParaRPr lang="it-IT" sz="2800" i="1" u="sng"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r>
              <a:rPr lang="en-US" sz="1800" b="1" i="1" dirty="0" err="1" smtClean="0"/>
              <a:t>Maggiori</a:t>
            </a:r>
            <a:r>
              <a:rPr lang="en-US" sz="1800" b="1" i="1" dirty="0" smtClean="0"/>
              <a:t> </a:t>
            </a:r>
            <a:r>
              <a:rPr lang="en-US" sz="1800" b="1" i="1" dirty="0" err="1" smtClean="0"/>
              <a:t>informazioni</a:t>
            </a:r>
            <a:r>
              <a:rPr lang="en-US" sz="1800" b="1" i="1" dirty="0" smtClean="0"/>
              <a:t>: </a:t>
            </a:r>
            <a:endParaRPr lang="en-US" sz="1800" b="1" i="1" dirty="0"/>
          </a:p>
          <a:p>
            <a:pPr marL="176213" indent="0">
              <a:buNone/>
            </a:pPr>
            <a:r>
              <a:rPr lang="it-IT" sz="1800" u="sng" dirty="0">
                <a:hlinkClick r:id="rId2"/>
              </a:rPr>
              <a:t>http://europa.eu/youreurope/business/index_en.htm</a:t>
            </a:r>
            <a:r>
              <a:rPr lang="it-IT" sz="1800" u="sng" dirty="0"/>
              <a:t> </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graphicFrame>
        <p:nvGraphicFramePr>
          <p:cNvPr id="5" name="Πίνακας 4">
            <a:extLst>
              <a:ext uri="{FF2B5EF4-FFF2-40B4-BE49-F238E27FC236}">
                <a16:creationId xmlns:a16="http://schemas.microsoft.com/office/drawing/2014/main" xmlns="" id="{3F041444-75F9-407A-8626-041FC7CA05D3}"/>
              </a:ext>
            </a:extLst>
          </p:cNvPr>
          <p:cNvGraphicFramePr>
            <a:graphicFrameLocks noGrp="1"/>
          </p:cNvGraphicFramePr>
          <p:nvPr>
            <p:extLst>
              <p:ext uri="{D42A27DB-BD31-4B8C-83A1-F6EECF244321}">
                <p14:modId xmlns:p14="http://schemas.microsoft.com/office/powerpoint/2010/main" xmlns="" val="1685574529"/>
              </p:ext>
            </p:extLst>
          </p:nvPr>
        </p:nvGraphicFramePr>
        <p:xfrm>
          <a:off x="734827" y="2357080"/>
          <a:ext cx="10439992" cy="1828800"/>
        </p:xfrm>
        <a:graphic>
          <a:graphicData uri="http://schemas.openxmlformats.org/drawingml/2006/table">
            <a:tbl>
              <a:tblPr firstRow="1" bandRow="1">
                <a:tableStyleId>{69CF1AB2-1976-4502-BF36-3FF5EA218861}</a:tableStyleId>
              </a:tblPr>
              <a:tblGrid>
                <a:gridCol w="5219996">
                  <a:extLst>
                    <a:ext uri="{9D8B030D-6E8A-4147-A177-3AD203B41FA5}">
                      <a16:colId xmlns:a16="http://schemas.microsoft.com/office/drawing/2014/main" xmlns="" val="179936913"/>
                    </a:ext>
                  </a:extLst>
                </a:gridCol>
                <a:gridCol w="5219996">
                  <a:extLst>
                    <a:ext uri="{9D8B030D-6E8A-4147-A177-3AD203B41FA5}">
                      <a16:colId xmlns:a16="http://schemas.microsoft.com/office/drawing/2014/main" xmlns="" val="1388977301"/>
                    </a:ext>
                  </a:extLst>
                </a:gridCol>
              </a:tblGrid>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0" kern="1200" dirty="0" smtClean="0">
                          <a:solidFill>
                            <a:schemeClr val="dk1"/>
                          </a:solidFill>
                          <a:latin typeface="+mn-lt"/>
                          <a:ea typeface="+mn-ea"/>
                          <a:cs typeface="+mn-cs"/>
                        </a:rPr>
                        <a:t>Avvio</a:t>
                      </a:r>
                      <a:r>
                        <a:rPr lang="it-IT" sz="2400" b="0" kern="1200" baseline="0" dirty="0" smtClean="0">
                          <a:solidFill>
                            <a:schemeClr val="dk1"/>
                          </a:solidFill>
                          <a:latin typeface="+mn-lt"/>
                          <a:ea typeface="+mn-ea"/>
                          <a:cs typeface="+mn-cs"/>
                        </a:rPr>
                        <a:t> e crescita </a:t>
                      </a:r>
                      <a:endParaRPr lang="it-IT" sz="2400" b="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0" kern="1200" dirty="0" smtClean="0">
                          <a:solidFill>
                            <a:schemeClr val="dk1"/>
                          </a:solidFill>
                          <a:latin typeface="+mn-lt"/>
                          <a:ea typeface="+mn-ea"/>
                          <a:cs typeface="+mn-cs"/>
                        </a:rPr>
                        <a:t>Risorse</a:t>
                      </a:r>
                      <a:r>
                        <a:rPr lang="it-IT" sz="2400" b="0" kern="1200" baseline="0" dirty="0" smtClean="0">
                          <a:solidFill>
                            <a:schemeClr val="dk1"/>
                          </a:solidFill>
                          <a:latin typeface="+mn-lt"/>
                          <a:ea typeface="+mn-ea"/>
                          <a:cs typeface="+mn-cs"/>
                        </a:rPr>
                        <a:t> Umane</a:t>
                      </a:r>
                      <a:endParaRPr lang="it-IT" sz="2400" b="0" kern="1200" dirty="0">
                        <a:solidFill>
                          <a:schemeClr val="dk1"/>
                        </a:solidFill>
                        <a:latin typeface="+mn-lt"/>
                        <a:ea typeface="+mn-ea"/>
                        <a:cs typeface="+mn-cs"/>
                      </a:endParaRPr>
                    </a:p>
                  </a:txBody>
                  <a:tcPr/>
                </a:tc>
                <a:extLst>
                  <a:ext uri="{0D108BD9-81ED-4DB2-BD59-A6C34878D82A}">
                    <a16:rowId xmlns:a16="http://schemas.microsoft.com/office/drawing/2014/main" xmlns="" val="3758125959"/>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smtClean="0">
                          <a:solidFill>
                            <a:schemeClr val="dk1"/>
                          </a:solidFill>
                          <a:latin typeface="+mn-lt"/>
                          <a:ea typeface="+mn-ea"/>
                          <a:cs typeface="+mn-cs"/>
                        </a:rPr>
                        <a:t>Requisiti</a:t>
                      </a:r>
                      <a:r>
                        <a:rPr lang="it-IT" sz="2400" kern="1200" baseline="0" dirty="0" smtClean="0">
                          <a:solidFill>
                            <a:schemeClr val="dk1"/>
                          </a:solidFill>
                          <a:latin typeface="+mn-lt"/>
                          <a:ea typeface="+mn-ea"/>
                          <a:cs typeface="+mn-cs"/>
                        </a:rPr>
                        <a:t> del prodotto</a:t>
                      </a:r>
                      <a:endParaRPr lang="it-IT" sz="2400" kern="1200" dirty="0">
                        <a:solidFill>
                          <a:schemeClr val="dk1"/>
                        </a:solidFill>
                        <a:latin typeface="+mn-lt"/>
                        <a:ea typeface="+mn-ea"/>
                        <a:cs typeface="+mn-cs"/>
                      </a:endParaRPr>
                    </a:p>
                  </a:txBody>
                  <a:tcPr/>
                </a:tc>
                <a:tc>
                  <a:txBody>
                    <a:bodyPr/>
                    <a:lstStyle/>
                    <a:p>
                      <a:r>
                        <a:rPr lang="it-IT" sz="2400" dirty="0" smtClean="0"/>
                        <a:t>Finanziamenti</a:t>
                      </a:r>
                      <a:endParaRPr lang="el-GR" sz="2400" dirty="0"/>
                    </a:p>
                  </a:txBody>
                  <a:tcPr/>
                </a:tc>
                <a:extLst>
                  <a:ext uri="{0D108BD9-81ED-4DB2-BD59-A6C34878D82A}">
                    <a16:rowId xmlns:a16="http://schemas.microsoft.com/office/drawing/2014/main" xmlns="" val="420746775"/>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smtClean="0">
                          <a:solidFill>
                            <a:schemeClr val="dk1"/>
                          </a:solidFill>
                          <a:latin typeface="+mn-lt"/>
                          <a:ea typeface="+mn-ea"/>
                          <a:cs typeface="+mn-cs"/>
                        </a:rPr>
                        <a:t>Vendita</a:t>
                      </a:r>
                      <a:r>
                        <a:rPr lang="it-IT" sz="2400" kern="1200" baseline="0" dirty="0" smtClean="0">
                          <a:solidFill>
                            <a:schemeClr val="dk1"/>
                          </a:solidFill>
                          <a:latin typeface="+mn-lt"/>
                          <a:ea typeface="+mn-ea"/>
                          <a:cs typeface="+mn-cs"/>
                        </a:rPr>
                        <a:t> all’estero</a:t>
                      </a:r>
                      <a:endParaRPr lang="it-IT" sz="2400" kern="1200" dirty="0">
                        <a:solidFill>
                          <a:schemeClr val="dk1"/>
                        </a:solidFill>
                        <a:latin typeface="+mn-lt"/>
                        <a:ea typeface="+mn-ea"/>
                        <a:cs typeface="+mn-cs"/>
                      </a:endParaRPr>
                    </a:p>
                  </a:txBody>
                  <a:tcPr/>
                </a:tc>
                <a:tc>
                  <a:txBody>
                    <a:bodyPr/>
                    <a:lstStyle/>
                    <a:p>
                      <a:r>
                        <a:rPr lang="it-IT" sz="2400" dirty="0" smtClean="0"/>
                        <a:t>Ambiente</a:t>
                      </a:r>
                      <a:endParaRPr lang="el-GR" sz="2400" dirty="0"/>
                    </a:p>
                  </a:txBody>
                  <a:tcPr/>
                </a:tc>
                <a:extLst>
                  <a:ext uri="{0D108BD9-81ED-4DB2-BD59-A6C34878D82A}">
                    <a16:rowId xmlns:a16="http://schemas.microsoft.com/office/drawing/2014/main" xmlns="" val="1025916652"/>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smtClean="0">
                          <a:solidFill>
                            <a:schemeClr val="dk1"/>
                          </a:solidFill>
                          <a:latin typeface="+mn-lt"/>
                          <a:ea typeface="+mn-ea"/>
                          <a:cs typeface="+mn-cs"/>
                        </a:rPr>
                        <a:t>Contratti</a:t>
                      </a:r>
                      <a:r>
                        <a:rPr lang="it-IT" sz="2400" kern="1200" baseline="0" dirty="0" smtClean="0">
                          <a:solidFill>
                            <a:schemeClr val="dk1"/>
                          </a:solidFill>
                          <a:latin typeface="+mn-lt"/>
                          <a:ea typeface="+mn-ea"/>
                          <a:cs typeface="+mn-cs"/>
                        </a:rPr>
                        <a:t> pubblici</a:t>
                      </a:r>
                      <a:endParaRPr lang="it-IT" sz="2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smtClean="0">
                          <a:solidFill>
                            <a:schemeClr val="dk1"/>
                          </a:solidFill>
                          <a:latin typeface="+mn-lt"/>
                          <a:ea typeface="+mn-ea"/>
                          <a:cs typeface="+mn-cs"/>
                        </a:rPr>
                        <a:t>Requisiti</a:t>
                      </a:r>
                      <a:r>
                        <a:rPr lang="it-IT" sz="2400" kern="1200" baseline="0" dirty="0" smtClean="0">
                          <a:solidFill>
                            <a:schemeClr val="dk1"/>
                          </a:solidFill>
                          <a:latin typeface="+mn-lt"/>
                          <a:ea typeface="+mn-ea"/>
                          <a:cs typeface="+mn-cs"/>
                        </a:rPr>
                        <a:t> fiscali </a:t>
                      </a:r>
                      <a:endParaRPr lang="it-IT" sz="2400" kern="1200" dirty="0">
                        <a:solidFill>
                          <a:schemeClr val="dk1"/>
                        </a:solidFill>
                        <a:latin typeface="+mn-lt"/>
                        <a:ea typeface="+mn-ea"/>
                        <a:cs typeface="+mn-cs"/>
                      </a:endParaRPr>
                    </a:p>
                  </a:txBody>
                  <a:tcPr/>
                </a:tc>
                <a:extLst>
                  <a:ext uri="{0D108BD9-81ED-4DB2-BD59-A6C34878D82A}">
                    <a16:rowId xmlns:a16="http://schemas.microsoft.com/office/drawing/2014/main" xmlns="" val="2410848514"/>
                  </a:ext>
                </a:extLst>
              </a:tr>
            </a:tbl>
          </a:graphicData>
        </a:graphic>
      </p:graphicFrame>
      <p:sp>
        <p:nvSpPr>
          <p:cNvPr id="7"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8027285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err="1" smtClean="0">
                <a:solidFill>
                  <a:srgbClr val="C00000"/>
                </a:solidFill>
              </a:rPr>
              <a:t>Opportunità</a:t>
            </a:r>
            <a:r>
              <a:rPr lang="en-IE" sz="2800" b="1" dirty="0" smtClean="0">
                <a:solidFill>
                  <a:srgbClr val="C00000"/>
                </a:solidFill>
              </a:rPr>
              <a:t> di </a:t>
            </a:r>
            <a:r>
              <a:rPr lang="en-IE" sz="2800" b="1" dirty="0" err="1" smtClean="0">
                <a:solidFill>
                  <a:srgbClr val="C00000"/>
                </a:solidFill>
              </a:rPr>
              <a:t>finanziamento</a:t>
            </a:r>
            <a:r>
              <a:rPr lang="en-IE" sz="2800" b="1" dirty="0" smtClean="0">
                <a:solidFill>
                  <a:srgbClr val="C00000"/>
                </a:solidFill>
              </a:rPr>
              <a:t> </a:t>
            </a:r>
          </a:p>
          <a:p>
            <a:pPr marL="0" indent="0">
              <a:buNone/>
            </a:pPr>
            <a:r>
              <a:rPr lang="en-IE" sz="2800" dirty="0" smtClean="0">
                <a:solidFill>
                  <a:srgbClr val="000000"/>
                </a:solidFill>
              </a:rPr>
              <a:t>Le </a:t>
            </a:r>
            <a:r>
              <a:rPr lang="en-IE" sz="2800" dirty="0" err="1" smtClean="0">
                <a:solidFill>
                  <a:srgbClr val="000000"/>
                </a:solidFill>
              </a:rPr>
              <a:t>maggiori</a:t>
            </a:r>
            <a:r>
              <a:rPr lang="en-IE" sz="2800" dirty="0" smtClean="0">
                <a:solidFill>
                  <a:srgbClr val="000000"/>
                </a:solidFill>
              </a:rPr>
              <a:t> </a:t>
            </a:r>
            <a:r>
              <a:rPr lang="en-IE" sz="2800" dirty="0" err="1" smtClean="0">
                <a:solidFill>
                  <a:srgbClr val="000000"/>
                </a:solidFill>
              </a:rPr>
              <a:t>opportunità</a:t>
            </a:r>
            <a:r>
              <a:rPr lang="en-IE" sz="2800" dirty="0" smtClean="0">
                <a:solidFill>
                  <a:srgbClr val="000000"/>
                </a:solidFill>
              </a:rPr>
              <a:t> per </a:t>
            </a:r>
            <a:r>
              <a:rPr lang="en-IE" sz="2800" dirty="0" err="1" smtClean="0">
                <a:solidFill>
                  <a:srgbClr val="000000"/>
                </a:solidFill>
              </a:rPr>
              <a:t>finanziare</a:t>
            </a:r>
            <a:r>
              <a:rPr lang="en-IE" sz="2800" dirty="0" smtClean="0">
                <a:solidFill>
                  <a:srgbClr val="000000"/>
                </a:solidFill>
              </a:rPr>
              <a:t> </a:t>
            </a:r>
            <a:r>
              <a:rPr lang="en-IE" sz="2800" dirty="0" err="1" smtClean="0">
                <a:solidFill>
                  <a:srgbClr val="000000"/>
                </a:solidFill>
              </a:rPr>
              <a:t>l’internazionalizzazione</a:t>
            </a:r>
            <a:r>
              <a:rPr lang="en-IE" sz="2800" dirty="0" smtClean="0">
                <a:solidFill>
                  <a:srgbClr val="000000"/>
                </a:solidFill>
              </a:rPr>
              <a:t> </a:t>
            </a:r>
            <a:r>
              <a:rPr lang="en-IE" sz="2800" dirty="0" err="1" smtClean="0">
                <a:solidFill>
                  <a:srgbClr val="000000"/>
                </a:solidFill>
              </a:rPr>
              <a:t>delle</a:t>
            </a:r>
            <a:r>
              <a:rPr lang="en-IE" sz="2800" dirty="0" smtClean="0">
                <a:solidFill>
                  <a:srgbClr val="000000"/>
                </a:solidFill>
              </a:rPr>
              <a:t> </a:t>
            </a:r>
            <a:r>
              <a:rPr lang="en-IE" sz="2800" dirty="0" err="1" smtClean="0">
                <a:solidFill>
                  <a:srgbClr val="000000"/>
                </a:solidFill>
              </a:rPr>
              <a:t>microimprese</a:t>
            </a:r>
            <a:r>
              <a:rPr lang="en-IE" sz="2800" dirty="0" smtClean="0">
                <a:solidFill>
                  <a:srgbClr val="000000"/>
                </a:solidFill>
              </a:rPr>
              <a:t> </a:t>
            </a:r>
            <a:r>
              <a:rPr lang="en-IE" sz="2800" dirty="0" err="1" smtClean="0">
                <a:solidFill>
                  <a:srgbClr val="000000"/>
                </a:solidFill>
              </a:rPr>
              <a:t>includono</a:t>
            </a:r>
            <a:r>
              <a:rPr lang="en-IE" sz="2800" dirty="0" smtClean="0">
                <a:solidFill>
                  <a:srgbClr val="000000"/>
                </a:solidFill>
              </a:rPr>
              <a:t>:</a:t>
            </a:r>
            <a:endParaRPr lang="en-IE" sz="2800" b="1" dirty="0" smtClean="0"/>
          </a:p>
          <a:p>
            <a:pPr marL="457200" lvl="0" indent="-457200" algn="just">
              <a:buFont typeface="+mj-lt"/>
              <a:buAutoNum type="arabicPeriod"/>
            </a:pPr>
            <a:r>
              <a:rPr lang="en-IE" sz="2800" u="sng" dirty="0" err="1" smtClean="0">
                <a:solidFill>
                  <a:srgbClr val="000000"/>
                </a:solidFill>
              </a:rPr>
              <a:t>Accesso</a:t>
            </a:r>
            <a:r>
              <a:rPr lang="en-IE" sz="2800" u="sng" dirty="0" smtClean="0">
                <a:solidFill>
                  <a:srgbClr val="000000"/>
                </a:solidFill>
              </a:rPr>
              <a:t> </a:t>
            </a:r>
            <a:r>
              <a:rPr lang="en-IE" sz="2800" u="sng" dirty="0" err="1" smtClean="0">
                <a:solidFill>
                  <a:srgbClr val="000000"/>
                </a:solidFill>
              </a:rPr>
              <a:t>ai</a:t>
            </a:r>
            <a:r>
              <a:rPr lang="en-IE" sz="2800" u="sng" dirty="0" smtClean="0">
                <a:solidFill>
                  <a:srgbClr val="000000"/>
                </a:solidFill>
              </a:rPr>
              <a:t> finanziamenti</a:t>
            </a:r>
            <a:endParaRPr lang="en-IE" sz="2800" u="sng" dirty="0">
              <a:solidFill>
                <a:srgbClr val="000000"/>
              </a:solidFill>
            </a:endParaRPr>
          </a:p>
          <a:p>
            <a:pPr marL="457200" lvl="0" indent="-457200" algn="just">
              <a:buFont typeface="+mj-lt"/>
              <a:buAutoNum type="arabicPeriod"/>
            </a:pPr>
            <a:r>
              <a:rPr lang="en-IE" sz="2800" u="sng" dirty="0" err="1" smtClean="0">
                <a:solidFill>
                  <a:srgbClr val="000000"/>
                </a:solidFill>
              </a:rPr>
              <a:t>Opportunità</a:t>
            </a:r>
            <a:r>
              <a:rPr lang="en-IE" sz="2800" u="sng" dirty="0" smtClean="0">
                <a:solidFill>
                  <a:srgbClr val="000000"/>
                </a:solidFill>
              </a:rPr>
              <a:t> di </a:t>
            </a:r>
            <a:r>
              <a:rPr lang="en-IE" sz="2800" u="sng" dirty="0" err="1" smtClean="0">
                <a:solidFill>
                  <a:srgbClr val="000000"/>
                </a:solidFill>
              </a:rPr>
              <a:t>Crowdfunding</a:t>
            </a:r>
            <a:r>
              <a:rPr lang="en-IE" sz="2800" u="sng" dirty="0" smtClean="0">
                <a:solidFill>
                  <a:srgbClr val="000000"/>
                </a:solidFill>
              </a:rPr>
              <a:t> per le </a:t>
            </a:r>
            <a:r>
              <a:rPr lang="en-IE" sz="2800" u="sng" dirty="0" err="1" smtClean="0">
                <a:solidFill>
                  <a:srgbClr val="000000"/>
                </a:solidFill>
              </a:rPr>
              <a:t>microimprese</a:t>
            </a:r>
            <a:endParaRPr lang="en-IE" sz="2800" dirty="0">
              <a:solidFill>
                <a:srgbClr val="000000"/>
              </a:solidFill>
            </a:endParaRPr>
          </a:p>
          <a:p>
            <a:pPr marL="457200" lvl="0" indent="-457200" algn="just">
              <a:buFont typeface="+mj-lt"/>
              <a:buAutoNum type="arabicPeriod"/>
            </a:pPr>
            <a:r>
              <a:rPr lang="en-IE" sz="2800" u="sng" dirty="0" smtClean="0">
                <a:solidFill>
                  <a:srgbClr val="000000"/>
                </a:solidFill>
              </a:rPr>
              <a:t>COSME</a:t>
            </a:r>
            <a:endParaRPr lang="en-IE" sz="2800" dirty="0" smtClean="0">
              <a:solidFill>
                <a:srgbClr val="000000"/>
              </a:solidFill>
            </a:endParaRPr>
          </a:p>
          <a:p>
            <a:pPr marL="452438" indent="-276225"/>
            <a:endParaRPr lang="en-IE" dirty="0" smtClean="0"/>
          </a:p>
          <a:p>
            <a:pPr marL="176213" indent="0">
              <a:buNone/>
            </a:pPr>
            <a:endParaRPr lang="en-IE" sz="2000" b="1" i="1" dirty="0" smtClean="0">
              <a:ea typeface="+mj-ea"/>
              <a:cs typeface="+mj-cs"/>
            </a:endParaRPr>
          </a:p>
          <a:p>
            <a:pPr marL="176213" indent="0">
              <a:buNone/>
            </a:pPr>
            <a:r>
              <a:rPr lang="en-IE" sz="1800" b="1" i="1" dirty="0" err="1" smtClean="0">
                <a:ea typeface="+mj-ea"/>
                <a:cs typeface="+mj-cs"/>
              </a:rPr>
              <a:t>Maggiori</a:t>
            </a:r>
            <a:r>
              <a:rPr lang="en-IE" sz="1800" b="1" i="1" dirty="0" smtClean="0">
                <a:ea typeface="+mj-ea"/>
                <a:cs typeface="+mj-cs"/>
              </a:rPr>
              <a:t> </a:t>
            </a:r>
            <a:r>
              <a:rPr lang="en-IE" sz="1800" b="1" i="1" dirty="0" err="1" smtClean="0">
                <a:ea typeface="+mj-ea"/>
                <a:cs typeface="+mj-cs"/>
              </a:rPr>
              <a:t>informazioni</a:t>
            </a:r>
            <a:r>
              <a:rPr lang="en-IE" sz="1800" b="1" i="1" dirty="0" smtClean="0">
                <a:ea typeface="+mj-ea"/>
                <a:cs typeface="+mj-cs"/>
              </a:rPr>
              <a:t>: </a:t>
            </a:r>
          </a:p>
          <a:p>
            <a:pPr marL="176213" indent="0">
              <a:buNone/>
            </a:pPr>
            <a:r>
              <a:rPr lang="en-IE" sz="1800" dirty="0" smtClean="0">
                <a:ea typeface="+mj-ea"/>
                <a:cs typeface="+mj-cs"/>
                <a:hlinkClick r:id="rId2"/>
              </a:rPr>
              <a:t>http://ec.europa.eu/growth/access-to-finance/cosme-financial-instruments/</a:t>
            </a:r>
            <a:r>
              <a:rPr lang="en-IE" sz="1800" dirty="0" smtClean="0">
                <a:ea typeface="+mj-ea"/>
                <a:cs typeface="+mj-cs"/>
              </a:rPr>
              <a:t> </a:t>
            </a:r>
          </a:p>
          <a:p>
            <a:pPr marL="176213" indent="0">
              <a:buNone/>
            </a:pPr>
            <a:r>
              <a:rPr lang="en-IE" sz="1800" dirty="0" smtClean="0">
                <a:hlinkClick r:id="rId3"/>
              </a:rPr>
              <a:t>www.access2finance.eu</a:t>
            </a:r>
            <a:r>
              <a:rPr lang="en-IE" sz="1800" dirty="0" smtClean="0"/>
              <a:t> </a:t>
            </a:r>
            <a:endParaRPr lang="en-IE" sz="1800" dirty="0" smtClean="0">
              <a:ea typeface="+mj-ea"/>
              <a:cs typeface="+mj-cs"/>
            </a:endParaRPr>
          </a:p>
          <a:p>
            <a:pPr marL="0" indent="0">
              <a:buNone/>
            </a:pPr>
            <a:endParaRPr lang="en-IE" sz="1800" b="1" dirty="0" smtClean="0"/>
          </a:p>
          <a:p>
            <a:pPr marL="0" indent="0">
              <a:buNone/>
            </a:pPr>
            <a:r>
              <a:rPr lang="en-IE" sz="1800" dirty="0" smtClean="0"/>
              <a:t> </a:t>
            </a:r>
          </a:p>
          <a:p>
            <a:pPr marL="0" indent="0">
              <a:buNone/>
            </a:pPr>
            <a:endParaRPr lang="en-IE" sz="1800" dirty="0" smtClean="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24919138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err="1" smtClean="0">
                <a:solidFill>
                  <a:srgbClr val="C00000"/>
                </a:solidFill>
              </a:rPr>
              <a:t>Accesso</a:t>
            </a:r>
            <a:r>
              <a:rPr lang="en-US" sz="2800" b="1" dirty="0" smtClean="0">
                <a:solidFill>
                  <a:srgbClr val="C00000"/>
                </a:solidFill>
              </a:rPr>
              <a:t> </a:t>
            </a:r>
            <a:r>
              <a:rPr lang="en-US" sz="2800" b="1" dirty="0" err="1" smtClean="0">
                <a:solidFill>
                  <a:srgbClr val="C00000"/>
                </a:solidFill>
              </a:rPr>
              <a:t>ai</a:t>
            </a:r>
            <a:r>
              <a:rPr lang="en-US" sz="2800" b="1" dirty="0" smtClean="0">
                <a:solidFill>
                  <a:srgbClr val="C00000"/>
                </a:solidFill>
              </a:rPr>
              <a:t> finanziamenti</a:t>
            </a:r>
            <a:endParaRPr lang="en-US" sz="2800" b="1" dirty="0">
              <a:solidFill>
                <a:srgbClr val="C00000"/>
              </a:solidFill>
            </a:endParaRPr>
          </a:p>
          <a:p>
            <a:pPr marL="0" indent="0">
              <a:buNone/>
            </a:pPr>
            <a:r>
              <a:rPr lang="en-US" sz="2800" b="1" dirty="0" smtClean="0"/>
              <a:t>Due </a:t>
            </a:r>
            <a:r>
              <a:rPr lang="en-US" sz="2800" b="1" dirty="0" err="1" smtClean="0"/>
              <a:t>sezioni</a:t>
            </a:r>
            <a:r>
              <a:rPr lang="en-US" sz="2800" b="1" dirty="0" smtClean="0"/>
              <a:t> </a:t>
            </a:r>
            <a:r>
              <a:rPr lang="en-US" sz="2800" b="1" dirty="0" err="1" smtClean="0"/>
              <a:t>tematiche</a:t>
            </a:r>
            <a:r>
              <a:rPr lang="en-US" sz="2800" dirty="0" smtClean="0"/>
              <a:t>:</a:t>
            </a:r>
            <a:endParaRPr lang="en-US" sz="2800" dirty="0"/>
          </a:p>
          <a:p>
            <a:r>
              <a:rPr lang="it-IT" sz="2800" dirty="0" smtClean="0"/>
              <a:t>microcredito e microprestiti per microimprese;</a:t>
            </a:r>
            <a:endParaRPr lang="en-US" sz="2800" dirty="0"/>
          </a:p>
          <a:p>
            <a:r>
              <a:rPr lang="en-US" sz="2800" dirty="0" err="1" smtClean="0"/>
              <a:t>Imprenditorialità</a:t>
            </a:r>
            <a:r>
              <a:rPr lang="en-US" sz="2800" dirty="0" smtClean="0"/>
              <a:t> </a:t>
            </a:r>
            <a:r>
              <a:rPr lang="en-US" sz="2800" dirty="0" err="1" smtClean="0"/>
              <a:t>sociale</a:t>
            </a:r>
            <a:r>
              <a:rPr lang="en-US" sz="2800" dirty="0" smtClean="0"/>
              <a:t>.</a:t>
            </a:r>
            <a:endParaRPr lang="en-US" sz="2800" dirty="0"/>
          </a:p>
          <a:p>
            <a:r>
              <a:rPr lang="en-US" sz="2800" b="1" dirty="0" err="1" smtClean="0"/>
              <a:t>Garanzia</a:t>
            </a:r>
            <a:r>
              <a:rPr lang="en-US" sz="2800" b="1" dirty="0" smtClean="0"/>
              <a:t> facile. </a:t>
            </a:r>
            <a:r>
              <a:rPr lang="it-IT" sz="2800" dirty="0" smtClean="0"/>
              <a:t>96 milioni di </a:t>
            </a:r>
            <a:r>
              <a:rPr lang="it-IT" sz="2800" dirty="0" smtClean="0"/>
              <a:t>EURO </a:t>
            </a:r>
            <a:r>
              <a:rPr lang="it-IT" sz="2800" dirty="0" smtClean="0"/>
              <a:t>disponibili per i fornitori di microcredito interessati</a:t>
            </a:r>
            <a:endParaRPr lang="en-US" sz="2800" dirty="0"/>
          </a:p>
          <a:p>
            <a:r>
              <a:rPr lang="en-US" sz="2800" b="1" dirty="0" err="1"/>
              <a:t>EaSI</a:t>
            </a:r>
            <a:r>
              <a:rPr lang="en-US" sz="2800" b="1" dirty="0"/>
              <a:t> Capacity Building</a:t>
            </a:r>
            <a:r>
              <a:rPr lang="en-US" sz="2800" b="1" dirty="0" smtClean="0"/>
              <a:t>.</a:t>
            </a:r>
            <a:r>
              <a:rPr lang="it-IT" sz="2800" dirty="0" smtClean="0"/>
              <a:t> 16 milioni di </a:t>
            </a:r>
            <a:r>
              <a:rPr lang="it-IT" sz="2800" dirty="0" smtClean="0"/>
              <a:t>EURO </a:t>
            </a:r>
            <a:r>
              <a:rPr lang="it-IT" sz="2800" dirty="0" smtClean="0"/>
              <a:t>disponibili attraverso la finestra </a:t>
            </a:r>
            <a:r>
              <a:rPr lang="it-IT" sz="2800" dirty="0" err="1" smtClean="0"/>
              <a:t>EaSI</a:t>
            </a:r>
            <a:r>
              <a:rPr lang="it-IT" sz="2800" dirty="0" smtClean="0"/>
              <a:t> </a:t>
            </a:r>
            <a:r>
              <a:rPr lang="it-IT" sz="2800" dirty="0" err="1" smtClean="0"/>
              <a:t>Capacity</a:t>
            </a:r>
            <a:r>
              <a:rPr lang="it-IT" sz="2800" dirty="0" smtClean="0"/>
              <a:t> Building </a:t>
            </a:r>
            <a:r>
              <a:rPr lang="it-IT" sz="2800" dirty="0" err="1" smtClean="0"/>
              <a:t>Investments</a:t>
            </a:r>
            <a:endParaRPr lang="en-US" sz="2800" dirty="0"/>
          </a:p>
          <a:p>
            <a:pPr marL="0" lvl="0" indent="0" algn="just">
              <a:buNone/>
            </a:pPr>
            <a:r>
              <a:rPr lang="en-US" sz="1800" b="1" i="1" dirty="0" err="1" smtClean="0">
                <a:ea typeface="+mj-ea"/>
                <a:cs typeface="+mj-cs"/>
              </a:rPr>
              <a:t>Maggiori</a:t>
            </a:r>
            <a:r>
              <a:rPr lang="en-US" sz="1800" b="1" i="1" dirty="0" smtClean="0">
                <a:ea typeface="+mj-ea"/>
                <a:cs typeface="+mj-cs"/>
              </a:rPr>
              <a:t> </a:t>
            </a:r>
            <a:r>
              <a:rPr lang="en-US" sz="1800" b="1" i="1" dirty="0" err="1" smtClean="0">
                <a:ea typeface="+mj-ea"/>
                <a:cs typeface="+mj-cs"/>
              </a:rPr>
              <a:t>informazioni</a:t>
            </a:r>
            <a:r>
              <a:rPr lang="en-US" sz="1800" b="1" i="1" dirty="0" smtClean="0">
                <a:ea typeface="+mj-ea"/>
                <a:cs typeface="+mj-cs"/>
              </a:rPr>
              <a:t>: </a:t>
            </a:r>
            <a:endParaRPr lang="en-US" sz="1800" b="1" i="1" dirty="0">
              <a:ea typeface="+mj-ea"/>
              <a:cs typeface="+mj-cs"/>
            </a:endParaRPr>
          </a:p>
          <a:p>
            <a:pPr marL="176213" indent="0">
              <a:buNone/>
            </a:pPr>
            <a:r>
              <a:rPr lang="en-US" sz="1800" dirty="0">
                <a:ea typeface="+mj-ea"/>
                <a:cs typeface="+mj-cs"/>
                <a:hlinkClick r:id="rId2"/>
              </a:rPr>
              <a:t>http://europa.eu/youreurope/business/funding-grants/access-to-finance/index_en.htm</a:t>
            </a:r>
            <a:endParaRPr lang="en-US" sz="1800" dirty="0">
              <a:ea typeface="+mj-ea"/>
              <a:cs typeface="+mj-cs"/>
            </a:endParaRPr>
          </a:p>
          <a:p>
            <a:pPr marL="176213" indent="0">
              <a:buNone/>
            </a:pPr>
            <a:r>
              <a:rPr lang="en-US" sz="1800" dirty="0">
                <a:ea typeface="+mj-ea"/>
                <a:cs typeface="+mj-cs"/>
                <a:hlinkClick r:id="rId3"/>
              </a:rPr>
              <a:t>http://ec.europa.eu/social/main.jsp?catId=1084&amp;langId=en</a:t>
            </a:r>
            <a:r>
              <a:rPr lang="en-US" sz="1800" dirty="0">
                <a:ea typeface="+mj-ea"/>
                <a:cs typeface="+mj-cs"/>
              </a:rPr>
              <a:t> </a:t>
            </a:r>
          </a:p>
          <a:p>
            <a:pPr marL="176213" indent="0">
              <a:buNone/>
            </a:pPr>
            <a:r>
              <a:rPr lang="en-US" sz="1800" dirty="0">
                <a:ea typeface="+mj-ea"/>
                <a:cs typeface="+mj-cs"/>
                <a:hlinkClick r:id="rId4"/>
              </a:rPr>
              <a:t>http://ec.europa.eu/regional_policy/index.cfm/en/funding/accessing-funds/</a:t>
            </a:r>
            <a:r>
              <a:rPr lang="en-US" sz="1800" dirty="0">
                <a:ea typeface="+mj-ea"/>
                <a:cs typeface="+mj-cs"/>
              </a:rPr>
              <a:t> </a:t>
            </a:r>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20427902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err="1" smtClean="0">
                <a:solidFill>
                  <a:srgbClr val="C00000"/>
                </a:solidFill>
              </a:rPr>
              <a:t>Opportunità</a:t>
            </a:r>
            <a:r>
              <a:rPr lang="en-US" sz="2800" b="1" dirty="0" smtClean="0">
                <a:solidFill>
                  <a:srgbClr val="C00000"/>
                </a:solidFill>
              </a:rPr>
              <a:t> di </a:t>
            </a:r>
            <a:r>
              <a:rPr lang="en-US" sz="2800" b="1" dirty="0" err="1" smtClean="0">
                <a:solidFill>
                  <a:srgbClr val="C00000"/>
                </a:solidFill>
              </a:rPr>
              <a:t>Crowdfunding</a:t>
            </a:r>
            <a:r>
              <a:rPr lang="en-US" sz="2800" b="1" dirty="0" smtClean="0">
                <a:solidFill>
                  <a:srgbClr val="C00000"/>
                </a:solidFill>
              </a:rPr>
              <a:t> </a:t>
            </a:r>
            <a:endParaRPr lang="en-US" sz="2800" b="1" dirty="0">
              <a:solidFill>
                <a:srgbClr val="C00000"/>
              </a:solidFill>
            </a:endParaRPr>
          </a:p>
          <a:p>
            <a:pPr marL="0" indent="0">
              <a:buNone/>
            </a:pPr>
            <a:r>
              <a:rPr lang="it-IT" sz="2800" dirty="0" smtClean="0"/>
              <a:t>Di solito mantengono il 5% del totale dei fondi raccolti.</a:t>
            </a:r>
            <a:endParaRPr lang="en-US" sz="2800" dirty="0" smtClean="0">
              <a:solidFill>
                <a:srgbClr val="000000"/>
              </a:solidFill>
            </a:endParaRPr>
          </a:p>
          <a:p>
            <a:pPr marL="0" indent="0">
              <a:buNone/>
            </a:pPr>
            <a:r>
              <a:rPr lang="en-US" sz="2800" dirty="0" err="1" smtClean="0">
                <a:solidFill>
                  <a:srgbClr val="000000"/>
                </a:solidFill>
              </a:rPr>
              <a:t>Exampi</a:t>
            </a:r>
            <a:r>
              <a:rPr lang="en-US" sz="2800" dirty="0" smtClean="0">
                <a:solidFill>
                  <a:srgbClr val="000000"/>
                </a:solidFill>
              </a:rPr>
              <a:t>:</a:t>
            </a:r>
            <a:endParaRPr lang="en-US" sz="2800" dirty="0">
              <a:solidFill>
                <a:srgbClr val="000000"/>
              </a:solidFill>
            </a:endParaRPr>
          </a:p>
          <a:p>
            <a:pPr marL="457200" lvl="0" indent="-457200" algn="just">
              <a:buFont typeface="+mj-lt"/>
              <a:buAutoNum type="arabicPeriod"/>
            </a:pPr>
            <a:r>
              <a:rPr lang="en-US" sz="2800" dirty="0">
                <a:hlinkClick r:id="rId2"/>
              </a:rPr>
              <a:t>Kickstarter.com</a:t>
            </a:r>
            <a:r>
              <a:rPr lang="en-US" sz="2800" dirty="0"/>
              <a:t>. </a:t>
            </a:r>
            <a:r>
              <a:rPr lang="it-IT" sz="2800" dirty="0" smtClean="0"/>
              <a:t>Ha attratto più di cinque milioni di contributori promettendo quasi $ 1 miliardo, finanziando più di 55.000 progetti individuali.</a:t>
            </a:r>
            <a:endParaRPr lang="en-US" sz="2800" dirty="0"/>
          </a:p>
          <a:p>
            <a:pPr marL="457200" lvl="0" indent="-457200" algn="just">
              <a:buFont typeface="+mj-lt"/>
              <a:buAutoNum type="arabicPeriod"/>
            </a:pPr>
            <a:r>
              <a:rPr lang="en-US" sz="2800" dirty="0">
                <a:hlinkClick r:id="rId3"/>
              </a:rPr>
              <a:t>Indiegogo.com</a:t>
            </a:r>
            <a:r>
              <a:rPr lang="en-US" sz="2800" dirty="0"/>
              <a:t>. </a:t>
            </a:r>
            <a:r>
              <a:rPr lang="it-IT" sz="2800" dirty="0" smtClean="0"/>
              <a:t>La campagna imprenditoriale è lo strumento principale per garantire finanziamenti per microimprese e start-up</a:t>
            </a:r>
            <a:endParaRPr lang="en-US" sz="2800" dirty="0"/>
          </a:p>
          <a:p>
            <a:pPr marL="0" lvl="0" indent="0" algn="just">
              <a:buNone/>
            </a:pPr>
            <a:r>
              <a:rPr lang="en-US" sz="1800" b="1" i="1" dirty="0" err="1" smtClean="0">
                <a:ea typeface="+mj-ea"/>
                <a:cs typeface="+mj-cs"/>
              </a:rPr>
              <a:t>Maggiori</a:t>
            </a:r>
            <a:r>
              <a:rPr lang="en-US" sz="1800" b="1" i="1" dirty="0" smtClean="0">
                <a:ea typeface="+mj-ea"/>
                <a:cs typeface="+mj-cs"/>
              </a:rPr>
              <a:t> </a:t>
            </a:r>
            <a:r>
              <a:rPr lang="en-US" sz="1800" b="1" i="1" dirty="0" err="1" smtClean="0">
                <a:ea typeface="+mj-ea"/>
                <a:cs typeface="+mj-cs"/>
              </a:rPr>
              <a:t>informazioni</a:t>
            </a:r>
            <a:r>
              <a:rPr lang="en-US" sz="1800" b="1" i="1" dirty="0" smtClean="0">
                <a:ea typeface="+mj-ea"/>
                <a:cs typeface="+mj-cs"/>
              </a:rPr>
              <a:t>: </a:t>
            </a:r>
            <a:endParaRPr lang="en-US" sz="1800" b="1" i="1" dirty="0">
              <a:ea typeface="+mj-ea"/>
              <a:cs typeface="+mj-cs"/>
            </a:endParaRPr>
          </a:p>
          <a:p>
            <a:pPr marL="176213" indent="0">
              <a:buNone/>
            </a:pPr>
            <a:r>
              <a:rPr lang="en-US" sz="1800" dirty="0">
                <a:ea typeface="+mj-ea"/>
                <a:cs typeface="+mj-cs"/>
                <a:hlinkClick r:id="rId4"/>
              </a:rPr>
              <a:t>http://thecrowdfundingacademy.org/</a:t>
            </a:r>
            <a:endParaRPr lang="en-US" sz="1800" dirty="0">
              <a:ea typeface="+mj-ea"/>
              <a:cs typeface="+mj-cs"/>
            </a:endParaRPr>
          </a:p>
          <a:p>
            <a:pPr marL="176213" indent="0">
              <a:buNone/>
            </a:pPr>
            <a:r>
              <a:rPr lang="en-US" sz="1800" dirty="0">
                <a:ea typeface="+mj-ea"/>
                <a:cs typeface="+mj-cs"/>
                <a:hlinkClick r:id="rId5"/>
              </a:rPr>
              <a:t>https://www.kickstarter.com/</a:t>
            </a:r>
            <a:r>
              <a:rPr lang="en-US" sz="1800" dirty="0">
                <a:ea typeface="+mj-ea"/>
                <a:cs typeface="+mj-cs"/>
              </a:rPr>
              <a:t> </a:t>
            </a:r>
          </a:p>
          <a:p>
            <a:pPr marL="176213" indent="0">
              <a:buNone/>
            </a:pPr>
            <a:r>
              <a:rPr lang="en-US" sz="1800" dirty="0">
                <a:ea typeface="+mj-ea"/>
                <a:cs typeface="+mj-cs"/>
                <a:hlinkClick r:id="rId6"/>
              </a:rPr>
              <a:t>https://www.indiegogo.com/</a:t>
            </a:r>
            <a:r>
              <a:rPr lang="en-US" sz="1800" dirty="0">
                <a:ea typeface="+mj-ea"/>
                <a:cs typeface="+mj-cs"/>
              </a:rPr>
              <a:t> </a:t>
            </a:r>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453819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err="1" smtClean="0">
                <a:solidFill>
                  <a:srgbClr val="C00000"/>
                </a:solidFill>
              </a:rPr>
              <a:t>Opportunità</a:t>
            </a:r>
            <a:r>
              <a:rPr lang="en-US" sz="2800" b="1" dirty="0" smtClean="0">
                <a:solidFill>
                  <a:srgbClr val="C00000"/>
                </a:solidFill>
              </a:rPr>
              <a:t> di </a:t>
            </a:r>
            <a:r>
              <a:rPr lang="en-US" sz="2800" b="1" dirty="0" err="1" smtClean="0">
                <a:solidFill>
                  <a:srgbClr val="C00000"/>
                </a:solidFill>
              </a:rPr>
              <a:t>finanziamento</a:t>
            </a:r>
            <a:endParaRPr lang="en-US" sz="2800" b="1" dirty="0" smtClean="0">
              <a:solidFill>
                <a:srgbClr val="C00000"/>
              </a:solidFill>
            </a:endParaRPr>
          </a:p>
          <a:p>
            <a:pPr marL="457200" lvl="0" indent="-457200" algn="just">
              <a:buFont typeface="+mj-lt"/>
              <a:buAutoNum type="arabicPeriod"/>
            </a:pPr>
            <a:r>
              <a:rPr lang="en-IE" sz="2800" u="sng" dirty="0" smtClean="0">
                <a:solidFill>
                  <a:srgbClr val="000000"/>
                </a:solidFill>
              </a:rPr>
              <a:t>COSME </a:t>
            </a:r>
            <a:r>
              <a:rPr lang="en-US" sz="2800" u="sng" dirty="0">
                <a:solidFill>
                  <a:srgbClr val="000000"/>
                </a:solidFill>
              </a:rPr>
              <a:t>- </a:t>
            </a:r>
            <a:r>
              <a:rPr lang="en-US" sz="2800" u="sng" dirty="0"/>
              <a:t>The Equity Facility for Growth (EFG)</a:t>
            </a:r>
            <a:r>
              <a:rPr lang="en-US" sz="2800" dirty="0"/>
              <a:t>   </a:t>
            </a:r>
            <a:endParaRPr lang="en-IE" sz="2800" u="sng" dirty="0">
              <a:solidFill>
                <a:srgbClr val="000000"/>
              </a:solidFill>
            </a:endParaRPr>
          </a:p>
          <a:p>
            <a:pPr marL="452438" indent="-276225"/>
            <a:r>
              <a:rPr lang="it-IT" sz="2800" dirty="0" smtClean="0"/>
              <a:t>Ricevendo fondi dal Fondo europeo per gli investimenti, investe in fondi di capitale di rischio e fondi di private </a:t>
            </a:r>
            <a:r>
              <a:rPr lang="it-IT" sz="2800" dirty="0" err="1" smtClean="0"/>
              <a:t>equity</a:t>
            </a:r>
            <a:r>
              <a:rPr lang="it-IT" sz="2800" dirty="0" smtClean="0"/>
              <a:t> selezionati che forniscono finanziamenti a microimprese o PMI prevalentemente nelle fasi di espansione e crescita</a:t>
            </a:r>
            <a:r>
              <a:rPr lang="en-US" sz="2800" dirty="0" smtClean="0"/>
              <a:t>. </a:t>
            </a:r>
            <a:endParaRPr lang="en-US" sz="2800" dirty="0">
              <a:solidFill>
                <a:srgbClr val="000000"/>
              </a:solidFill>
            </a:endParaRPr>
          </a:p>
          <a:p>
            <a:pPr marL="176213" indent="0">
              <a:buNone/>
            </a:pPr>
            <a:endParaRPr lang="en-US" dirty="0"/>
          </a:p>
          <a:p>
            <a:pPr marL="176213" indent="0">
              <a:buNone/>
            </a:pPr>
            <a:endParaRPr lang="en-US" sz="1800" b="1" i="1" dirty="0">
              <a:latin typeface="+mj-lt"/>
              <a:ea typeface="+mj-ea"/>
              <a:cs typeface="+mj-cs"/>
            </a:endParaRPr>
          </a:p>
          <a:p>
            <a:pPr marL="176213" indent="0">
              <a:buNone/>
            </a:pPr>
            <a:endParaRPr lang="en-US" sz="1800" b="1" i="1" dirty="0">
              <a:latin typeface="+mj-lt"/>
              <a:ea typeface="+mj-ea"/>
              <a:cs typeface="+mj-cs"/>
            </a:endParaRPr>
          </a:p>
          <a:p>
            <a:pPr marL="176213" indent="0">
              <a:buNone/>
            </a:pPr>
            <a:r>
              <a:rPr lang="en-US" sz="1800" b="1" i="1" dirty="0" err="1" smtClean="0">
                <a:latin typeface="+mj-lt"/>
                <a:ea typeface="+mj-ea"/>
                <a:cs typeface="+mj-cs"/>
              </a:rPr>
              <a:t>Maggiori</a:t>
            </a:r>
            <a:r>
              <a:rPr lang="en-US" sz="1800" b="1" i="1" dirty="0" smtClean="0">
                <a:latin typeface="+mj-lt"/>
                <a:ea typeface="+mj-ea"/>
                <a:cs typeface="+mj-cs"/>
              </a:rPr>
              <a:t> </a:t>
            </a:r>
            <a:r>
              <a:rPr lang="en-US" sz="1800" b="1" i="1" dirty="0" err="1" smtClean="0">
                <a:latin typeface="+mj-lt"/>
                <a:ea typeface="+mj-ea"/>
                <a:cs typeface="+mj-cs"/>
              </a:rPr>
              <a:t>informazioni</a:t>
            </a:r>
            <a:r>
              <a:rPr lang="en-US" sz="1800" b="1" i="1" dirty="0" smtClean="0">
                <a:latin typeface="+mj-lt"/>
                <a:ea typeface="+mj-ea"/>
                <a:cs typeface="+mj-cs"/>
              </a:rPr>
              <a:t>: </a:t>
            </a:r>
            <a:r>
              <a:rPr lang="en-GB" sz="1800" dirty="0" smtClean="0">
                <a:latin typeface="+mj-lt"/>
                <a:ea typeface="+mj-ea"/>
                <a:cs typeface="+mj-cs"/>
                <a:hlinkClick r:id="rId2"/>
              </a:rPr>
              <a:t> </a:t>
            </a:r>
            <a:r>
              <a:rPr lang="en-GB" sz="1800" dirty="0">
                <a:latin typeface="+mj-lt"/>
                <a:ea typeface="+mj-ea"/>
                <a:cs typeface="+mj-cs"/>
                <a:hlinkClick r:id="rId2"/>
              </a:rPr>
              <a:t>http://www.eif.org/what_we_do/equity/single_eu_equity_instrument/cosme_efg/index.htm</a:t>
            </a:r>
            <a:r>
              <a:rPr lang="en-GB" sz="1800" dirty="0">
                <a:latin typeface="+mj-lt"/>
                <a:ea typeface="+mj-ea"/>
                <a:cs typeface="+mj-cs"/>
              </a:rPr>
              <a:t>  </a:t>
            </a:r>
            <a:endParaRPr lang="es-ES" sz="1800" dirty="0">
              <a:latin typeface="+mj-lt"/>
              <a:ea typeface="+mj-ea"/>
              <a:cs typeface="+mj-cs"/>
            </a:endParaRP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30429230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err="1" smtClean="0">
                <a:solidFill>
                  <a:srgbClr val="C00000"/>
                </a:solidFill>
              </a:rPr>
              <a:t>Opportunità</a:t>
            </a:r>
            <a:r>
              <a:rPr lang="en-US" sz="2800" b="1" dirty="0" smtClean="0">
                <a:solidFill>
                  <a:srgbClr val="C00000"/>
                </a:solidFill>
              </a:rPr>
              <a:t> di </a:t>
            </a:r>
            <a:r>
              <a:rPr lang="en-US" sz="2800" b="1" dirty="0" err="1" smtClean="0">
                <a:solidFill>
                  <a:srgbClr val="C00000"/>
                </a:solidFill>
              </a:rPr>
              <a:t>finanzaiemto</a:t>
            </a:r>
            <a:r>
              <a:rPr lang="en-US" sz="2800" b="1" dirty="0" smtClean="0">
                <a:solidFill>
                  <a:srgbClr val="C00000"/>
                </a:solidFill>
              </a:rPr>
              <a:t> </a:t>
            </a:r>
            <a:endParaRPr lang="en-US" sz="2800" b="1" dirty="0">
              <a:solidFill>
                <a:srgbClr val="C00000"/>
              </a:solidFill>
            </a:endParaRPr>
          </a:p>
          <a:p>
            <a:pPr marL="514350" lvl="0" indent="-514350" algn="just">
              <a:buFont typeface="+mj-lt"/>
              <a:buAutoNum type="arabicPeriod" startAt="2"/>
            </a:pPr>
            <a:r>
              <a:rPr lang="en-IE" sz="2800" u="sng" dirty="0">
                <a:solidFill>
                  <a:srgbClr val="000000"/>
                </a:solidFill>
              </a:rPr>
              <a:t>COSME </a:t>
            </a:r>
            <a:r>
              <a:rPr lang="en-US" sz="2800" u="sng" dirty="0">
                <a:solidFill>
                  <a:srgbClr val="000000"/>
                </a:solidFill>
              </a:rPr>
              <a:t>- The Loan Guarantee Facility (LGF)   </a:t>
            </a:r>
            <a:endParaRPr lang="en-IE" sz="2800" u="sng" dirty="0">
              <a:solidFill>
                <a:srgbClr val="000000"/>
              </a:solidFill>
            </a:endParaRPr>
          </a:p>
          <a:p>
            <a:pPr marL="452438" indent="-276225"/>
            <a:r>
              <a:rPr lang="it-IT" sz="2800" dirty="0" smtClean="0"/>
              <a:t>Offre garanzie e contromisure a intermediari finanziari selezionati (ad esempio istituti di garanzia, banche, società di leasing) per aiutarli a fornire prestiti e locazioni alle PMI che altrimenti non avrebbero sostenuto.</a:t>
            </a:r>
            <a:endParaRPr lang="en-US" sz="2800" dirty="0">
              <a:solidFill>
                <a:srgbClr val="000000"/>
              </a:solidFill>
            </a:endParaRPr>
          </a:p>
          <a:p>
            <a:pPr marL="176213" indent="0">
              <a:buNone/>
            </a:pPr>
            <a:endParaRPr lang="en-US" dirty="0"/>
          </a:p>
          <a:p>
            <a:pPr marL="176213" indent="0">
              <a:buNone/>
            </a:pPr>
            <a:endParaRPr lang="en-US" sz="2000" b="1" i="1" dirty="0">
              <a:latin typeface="+mj-lt"/>
              <a:ea typeface="+mj-ea"/>
              <a:cs typeface="+mj-cs"/>
            </a:endParaRPr>
          </a:p>
          <a:p>
            <a:pPr marL="176213" indent="0">
              <a:buNone/>
            </a:pPr>
            <a:endParaRPr lang="en-US" sz="1800" b="1" i="1" dirty="0">
              <a:latin typeface="+mj-lt"/>
              <a:ea typeface="+mj-ea"/>
              <a:cs typeface="+mj-cs"/>
            </a:endParaRPr>
          </a:p>
          <a:p>
            <a:pPr marL="176213" indent="0">
              <a:buNone/>
            </a:pPr>
            <a:r>
              <a:rPr lang="en-US" sz="1800" b="1" i="1" dirty="0" err="1" smtClean="0">
                <a:latin typeface="+mj-lt"/>
                <a:ea typeface="+mj-ea"/>
                <a:cs typeface="+mj-cs"/>
              </a:rPr>
              <a:t>Maggiori</a:t>
            </a:r>
            <a:r>
              <a:rPr lang="en-US" sz="1800" b="1" i="1" dirty="0" smtClean="0">
                <a:latin typeface="+mj-lt"/>
                <a:ea typeface="+mj-ea"/>
                <a:cs typeface="+mj-cs"/>
              </a:rPr>
              <a:t> </a:t>
            </a:r>
            <a:r>
              <a:rPr lang="en-US" sz="1800" b="1" i="1" dirty="0" err="1" smtClean="0">
                <a:latin typeface="+mj-lt"/>
                <a:ea typeface="+mj-ea"/>
                <a:cs typeface="+mj-cs"/>
              </a:rPr>
              <a:t>Informazioni</a:t>
            </a:r>
            <a:r>
              <a:rPr lang="en-US" sz="1800" b="1" i="1" dirty="0" smtClean="0">
                <a:latin typeface="+mj-lt"/>
                <a:ea typeface="+mj-ea"/>
                <a:cs typeface="+mj-cs"/>
              </a:rPr>
              <a:t>: </a:t>
            </a:r>
            <a:endParaRPr lang="en-US" sz="1800" b="1" i="1" dirty="0">
              <a:latin typeface="+mj-lt"/>
              <a:ea typeface="+mj-ea"/>
              <a:cs typeface="+mj-cs"/>
            </a:endParaRPr>
          </a:p>
          <a:p>
            <a:pPr marL="176213" indent="0">
              <a:buNone/>
            </a:pPr>
            <a:r>
              <a:rPr lang="en-US" sz="1800" dirty="0">
                <a:latin typeface="+mj-lt"/>
                <a:ea typeface="+mj-ea"/>
                <a:cs typeface="+mj-cs"/>
                <a:hlinkClick r:id="rId2"/>
              </a:rPr>
              <a:t>http://www.eif.org/what_we_do/guarantees/single_eu_debt_instrument/cosme-loan-facility-growth/index.htm</a:t>
            </a:r>
            <a:r>
              <a:rPr lang="en-US" sz="1800" dirty="0">
                <a:latin typeface="+mj-lt"/>
                <a:ea typeface="+mj-ea"/>
                <a:cs typeface="+mj-cs"/>
              </a:rPr>
              <a:t> </a:t>
            </a:r>
            <a:r>
              <a:rPr lang="en-GB" sz="1800" dirty="0">
                <a:latin typeface="+mj-lt"/>
              </a:rPr>
              <a:t> </a:t>
            </a:r>
            <a:endParaRPr lang="es-ES" sz="1800" dirty="0">
              <a:latin typeface="+mj-lt"/>
            </a:endParaRP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23257957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a:t>
            </a:r>
            <a:r>
              <a:rPr lang="en-US" altLang="es-ES" sz="4800" b="1" dirty="0" err="1" smtClean="0">
                <a:solidFill>
                  <a:srgbClr val="990000"/>
                </a:solidFill>
              </a:rPr>
              <a:t>l’attenzione</a:t>
            </a:r>
            <a:r>
              <a:rPr lang="en-US" altLang="es-ES" sz="4800" b="1" dirty="0" smtClean="0">
                <a:solidFill>
                  <a:srgbClr val="990000"/>
                </a:solidFill>
              </a:rPr>
              <a:t> </a:t>
            </a:r>
            <a:r>
              <a:rPr lang="en-US" altLang="es-ES" sz="4800" b="1" dirty="0" smtClean="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 </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102986253"/>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err="1" smtClean="0">
                          <a:solidFill>
                            <a:schemeClr val="tx1"/>
                          </a:solidFill>
                        </a:rPr>
                        <a:t>Quante</a:t>
                      </a:r>
                      <a:r>
                        <a:rPr lang="en-IE" sz="2400" b="1" baseline="0" dirty="0" smtClean="0">
                          <a:solidFill>
                            <a:schemeClr val="tx1"/>
                          </a:solidFill>
                        </a:rPr>
                        <a:t> </a:t>
                      </a:r>
                      <a:r>
                        <a:rPr lang="en-IE" sz="2400" b="1" dirty="0" smtClean="0">
                          <a:solidFill>
                            <a:schemeClr val="tx1"/>
                          </a:solidFill>
                        </a:rPr>
                        <a:t>slides</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dk1"/>
                          </a:solidFill>
                          <a:latin typeface="+mn-lt"/>
                          <a:ea typeface="+mn-ea"/>
                          <a:cs typeface="+mn-cs"/>
                        </a:rPr>
                        <a:t>19</a:t>
                      </a:r>
                      <a:r>
                        <a:rPr lang="en-IE" sz="2400" b="1" dirty="0" smtClean="0">
                          <a:solidFill>
                            <a:srgbClr val="336600"/>
                          </a:solidFill>
                        </a:rPr>
                        <a:t> </a:t>
                      </a:r>
                      <a:r>
                        <a:rPr lang="en-IE" sz="2400" b="1" dirty="0">
                          <a:solidFill>
                            <a:schemeClr val="tx1"/>
                          </a:solidFill>
                        </a:rPr>
                        <a:t>slides 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err="1" smtClean="0">
                          <a:solidFill>
                            <a:schemeClr val="tx1"/>
                          </a:solidFill>
                        </a:rPr>
                        <a:t>Quanto</a:t>
                      </a:r>
                      <a:r>
                        <a:rPr lang="en-IE" sz="2400" b="1" baseline="0" dirty="0" smtClean="0">
                          <a:solidFill>
                            <a:schemeClr val="tx1"/>
                          </a:solidFill>
                        </a:rPr>
                        <a:t> tempo è </a:t>
                      </a:r>
                      <a:r>
                        <a:rPr lang="en-IE" sz="2400" b="1" baseline="0" dirty="0" err="1" smtClean="0">
                          <a:solidFill>
                            <a:schemeClr val="tx1"/>
                          </a:solidFill>
                        </a:rPr>
                        <a:t>necessario</a:t>
                      </a:r>
                      <a:r>
                        <a:rPr lang="en-IE" sz="2400" b="1" baseline="0" dirty="0" smtClean="0">
                          <a:solidFill>
                            <a:schemeClr val="tx1"/>
                          </a:solidFill>
                        </a:rPr>
                        <a:t> </a:t>
                      </a:r>
                      <a:r>
                        <a:rPr lang="en-IE" sz="2400" b="1" baseline="0" dirty="0" err="1" smtClean="0">
                          <a:solidFill>
                            <a:schemeClr val="tx1"/>
                          </a:solidFill>
                        </a:rPr>
                        <a:t>alla</a:t>
                      </a:r>
                      <a:r>
                        <a:rPr lang="en-IE" sz="2400" b="1" baseline="0" dirty="0" smtClean="0">
                          <a:solidFill>
                            <a:schemeClr val="tx1"/>
                          </a:solidFill>
                        </a:rPr>
                        <a:t> </a:t>
                      </a:r>
                      <a:r>
                        <a:rPr lang="en-IE" sz="2400" b="1" baseline="0" dirty="0" err="1" smtClean="0">
                          <a:solidFill>
                            <a:schemeClr val="tx1"/>
                          </a:solidFill>
                        </a:rPr>
                        <a:t>lettura</a:t>
                      </a:r>
                      <a:r>
                        <a:rPr lang="en-IE" sz="2400" b="1" baseline="0" dirty="0" smtClean="0">
                          <a:solidFill>
                            <a:schemeClr val="tx1"/>
                          </a:solidFill>
                        </a:rPr>
                        <a:t> e </a:t>
                      </a:r>
                      <a:r>
                        <a:rPr lang="en-IE" sz="2400" b="1" baseline="0" dirty="0" err="1" smtClean="0">
                          <a:solidFill>
                            <a:schemeClr val="tx1"/>
                          </a:solidFill>
                        </a:rPr>
                        <a:t>all’ascolto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kern="1200" dirty="0" err="1" smtClean="0">
                          <a:solidFill>
                            <a:schemeClr val="dk1"/>
                          </a:solidFill>
                          <a:latin typeface="+mn-lt"/>
                          <a:ea typeface="+mn-ea"/>
                          <a:cs typeface="+mn-cs"/>
                        </a:rPr>
                        <a:t>minuti</a:t>
                      </a:r>
                      <a:r>
                        <a:rPr lang="en-IE" sz="2400" b="1" kern="1200" dirty="0" smtClean="0">
                          <a:solidFill>
                            <a:schemeClr val="dk1"/>
                          </a:solidFill>
                          <a:latin typeface="+mn-lt"/>
                          <a:ea typeface="+mn-ea"/>
                          <a:cs typeface="+mn-cs"/>
                        </a:rPr>
                        <a:t> </a:t>
                      </a:r>
                      <a:r>
                        <a:rPr lang="en-IE" sz="2400" b="1" dirty="0" smtClean="0"/>
                        <a:t>(</a:t>
                      </a:r>
                      <a:r>
                        <a:rPr lang="en-IE" sz="2400" b="1" dirty="0" err="1" smtClean="0"/>
                        <a:t>escluso</a:t>
                      </a:r>
                      <a:r>
                        <a:rPr lang="en-IE" sz="2400" b="1" baseline="0" dirty="0" smtClean="0"/>
                        <a:t> </a:t>
                      </a:r>
                      <a:r>
                        <a:rPr lang="en-IE" sz="2400" b="1" baseline="0" dirty="0" err="1" smtClean="0"/>
                        <a:t>l’approfondimento</a:t>
                      </a:r>
                      <a:r>
                        <a:rPr lang="en-IE" sz="2400" b="1" baseline="0" dirty="0" smtClean="0"/>
                        <a:t> </a:t>
                      </a:r>
                      <a:r>
                        <a:rPr lang="en-IE" sz="2400" b="1" baseline="0" dirty="0" err="1" smtClean="0"/>
                        <a:t>dei</a:t>
                      </a:r>
                      <a:r>
                        <a:rPr lang="en-IE" sz="2400" b="1" baseline="0" dirty="0" smtClean="0"/>
                        <a:t> links </a:t>
                      </a:r>
                      <a:r>
                        <a:rPr lang="en-IE" sz="2400" b="1" baseline="0" dirty="0" err="1" smtClean="0"/>
                        <a:t>contenuti</a:t>
                      </a:r>
                      <a:r>
                        <a:rPr lang="en-IE" sz="2400" b="1" baseline="0" dirty="0" smtClean="0"/>
                        <a:t> </a:t>
                      </a:r>
                      <a:r>
                        <a:rPr lang="en-IE" sz="2400" b="1" baseline="0" dirty="0" err="1" smtClean="0"/>
                        <a:t>all’interno</a:t>
                      </a:r>
                      <a:r>
                        <a:rPr lang="en-IE" sz="2400" b="1" baseline="0" dirty="0" smtClean="0"/>
                        <a:t> </a:t>
                      </a:r>
                      <a:r>
                        <a:rPr lang="en-IE" sz="2400" b="1" baseline="0" dirty="0" err="1" smtClean="0"/>
                        <a:t>delle</a:t>
                      </a:r>
                      <a:r>
                        <a:rPr lang="en-IE" sz="2400" b="1" baseline="0" dirty="0" smtClean="0"/>
                        <a:t> slides</a:t>
                      </a:r>
                      <a:r>
                        <a:rPr lang="en-IE" sz="2400" b="1" dirty="0" smtClean="0"/>
                        <a:t>)</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err="1" smtClean="0">
                          <a:solidFill>
                            <a:schemeClr val="tx1"/>
                          </a:solidFill>
                        </a:rPr>
                        <a:t>Qual</a:t>
                      </a:r>
                      <a:r>
                        <a:rPr lang="en-IE" sz="2400" b="1" baseline="0" smtClean="0">
                          <a:solidFill>
                            <a:schemeClr val="tx1"/>
                          </a:solidFill>
                        </a:rPr>
                        <a:t> </a:t>
                      </a:r>
                      <a:r>
                        <a:rPr lang="en-IE" sz="2400" b="1" smtClean="0">
                          <a:solidFill>
                            <a:schemeClr val="tx1"/>
                          </a:solidFill>
                        </a:rPr>
                        <a:t>è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dirty="0" smtClean="0">
                          <a:solidFill>
                            <a:schemeClr val="tx1"/>
                          </a:solidFill>
                        </a:rPr>
                        <a:t> </a:t>
                      </a:r>
                      <a:r>
                        <a:rPr lang="en-IE" sz="2400" b="1" dirty="0" err="1" smtClean="0">
                          <a:solidFill>
                            <a:schemeClr val="tx1"/>
                          </a:solidFill>
                        </a:rPr>
                        <a:t>obiettivi</a:t>
                      </a:r>
                      <a:r>
                        <a:rPr lang="en-IE" sz="2400" b="1" baseline="0" dirty="0" smtClean="0">
                          <a:solidFill>
                            <a:schemeClr val="tx1"/>
                          </a:solidFill>
                        </a:rPr>
                        <a:t> e </a:t>
                      </a:r>
                      <a:r>
                        <a:rPr lang="en-IE" sz="2400" b="1" baseline="0" dirty="0" err="1" smtClean="0">
                          <a:solidFill>
                            <a:schemeClr val="tx1"/>
                          </a:solidFill>
                        </a:rPr>
                        <a:t>risultati</a:t>
                      </a:r>
                      <a:r>
                        <a:rPr lang="en-IE" sz="2400" b="1" baseline="0" dirty="0" smtClean="0">
                          <a:solidFill>
                            <a:schemeClr val="tx1"/>
                          </a:solidFill>
                        </a:rPr>
                        <a:t> di </a:t>
                      </a:r>
                      <a:r>
                        <a:rPr lang="en-IE" sz="2400" b="1" baseline="0" dirty="0" err="1" smtClean="0">
                          <a:solidFill>
                            <a:schemeClr val="tx1"/>
                          </a:solidFill>
                        </a:rPr>
                        <a:t>apprendimento</a:t>
                      </a:r>
                      <a:r>
                        <a:rPr lang="en-IE" sz="2400" b="1" baseline="0" dirty="0" smtClean="0">
                          <a:solidFill>
                            <a:schemeClr val="tx1"/>
                          </a:solidFill>
                        </a:rPr>
                        <a:t> </a:t>
                      </a:r>
                      <a:r>
                        <a:rPr lang="en-IE" sz="2400" b="1" baseline="0" dirty="0" err="1" smtClean="0">
                          <a:solidFill>
                            <a:schemeClr val="tx1"/>
                          </a:solidFill>
                        </a:rPr>
                        <a:t>attesi</a:t>
                      </a:r>
                      <a:r>
                        <a:rPr lang="en-IE" sz="2400" b="1" baseline="0" dirty="0" smtClean="0">
                          <a:solidFill>
                            <a:schemeClr val="tx1"/>
                          </a:solidFill>
                        </a:rPr>
                        <a:t> </a:t>
                      </a:r>
                      <a:r>
                        <a:rPr lang="en-IE" sz="2400" b="1" baseline="0" dirty="0" err="1" smtClean="0">
                          <a:solidFill>
                            <a:schemeClr val="tx1"/>
                          </a:solidFill>
                        </a:rPr>
                        <a:t>nelle</a:t>
                      </a:r>
                      <a:r>
                        <a:rPr lang="en-IE" sz="2400" b="1" baseline="0" dirty="0" smtClean="0">
                          <a:solidFill>
                            <a:schemeClr val="tx1"/>
                          </a:solidFill>
                        </a:rPr>
                        <a:t> slides successive</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endParaRPr lang="el-GR" sz="3200" dirty="0">
              <a:solidFill>
                <a:srgbClr val="990000"/>
              </a:solidFill>
            </a:endParaRPr>
          </a:p>
        </p:txBody>
      </p:sp>
      <p:sp>
        <p:nvSpPr>
          <p:cNvPr id="10" name="Title 1"/>
          <p:cNvSpPr>
            <a:spLocks noGrp="1"/>
          </p:cNvSpPr>
          <p:nvPr>
            <p:ph type="title"/>
          </p:nvPr>
        </p:nvSpPr>
        <p:spPr>
          <a:xfrm>
            <a:off x="1219200" y="0"/>
            <a:ext cx="10972800" cy="48768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
        <p:nvSpPr>
          <p:cNvPr id="3" name="Content Placeholder 2"/>
          <p:cNvSpPr>
            <a:spLocks noGrp="1"/>
          </p:cNvSpPr>
          <p:nvPr>
            <p:ph idx="1"/>
          </p:nvPr>
        </p:nvSpPr>
        <p:spPr>
          <a:xfrm>
            <a:off x="1280160" y="2232062"/>
            <a:ext cx="8940800" cy="3819645"/>
          </a:xfrm>
        </p:spPr>
        <p:txBody>
          <a:bodyPr/>
          <a:lstStyle/>
          <a:p>
            <a:pPr marL="0" indent="0" algn="ctr">
              <a:buNone/>
            </a:pPr>
            <a:endParaRPr lang="en-US" b="1" dirty="0" smtClean="0"/>
          </a:p>
          <a:p>
            <a:pPr marL="0" indent="0" algn="ctr">
              <a:buNone/>
            </a:pPr>
            <a:r>
              <a:rPr lang="en-US" b="1" dirty="0" err="1" smtClean="0"/>
              <a:t>L’unità</a:t>
            </a:r>
            <a:r>
              <a:rPr lang="en-US" b="1" dirty="0" smtClean="0"/>
              <a:t> </a:t>
            </a:r>
            <a:r>
              <a:rPr lang="en-US" b="1" dirty="0" err="1" smtClean="0"/>
              <a:t>mira</a:t>
            </a:r>
            <a:r>
              <a:rPr lang="en-US" b="1" dirty="0" smtClean="0"/>
              <a:t> ad </a:t>
            </a:r>
            <a:r>
              <a:rPr lang="en-US" b="1" dirty="0" err="1" smtClean="0"/>
              <a:t>accrescere</a:t>
            </a:r>
            <a:r>
              <a:rPr lang="en-US" b="1" dirty="0" smtClean="0"/>
              <a:t> la </a:t>
            </a:r>
            <a:r>
              <a:rPr lang="en-US" b="1" dirty="0" err="1" smtClean="0"/>
              <a:t>comprensione</a:t>
            </a:r>
            <a:r>
              <a:rPr lang="en-US" b="1" dirty="0" smtClean="0"/>
              <a:t> </a:t>
            </a:r>
            <a:r>
              <a:rPr lang="en-US" b="1" dirty="0" err="1" smtClean="0"/>
              <a:t>delle</a:t>
            </a:r>
            <a:r>
              <a:rPr lang="en-US" b="1" dirty="0" smtClean="0"/>
              <a:t> </a:t>
            </a:r>
            <a:r>
              <a:rPr lang="en-US" b="1" dirty="0" err="1" smtClean="0"/>
              <a:t>risorse</a:t>
            </a:r>
            <a:r>
              <a:rPr lang="en-US" b="1" dirty="0" smtClean="0"/>
              <a:t> e </a:t>
            </a:r>
            <a:r>
              <a:rPr lang="en-US" b="1" dirty="0" err="1" smtClean="0"/>
              <a:t>delle</a:t>
            </a:r>
            <a:r>
              <a:rPr lang="en-US" b="1" dirty="0" smtClean="0"/>
              <a:t> </a:t>
            </a:r>
            <a:r>
              <a:rPr lang="en-US" b="1" dirty="0" err="1" smtClean="0"/>
              <a:t>opportunità</a:t>
            </a:r>
            <a:r>
              <a:rPr lang="en-US" b="1" dirty="0" smtClean="0"/>
              <a:t> di </a:t>
            </a:r>
            <a:r>
              <a:rPr lang="en-US" b="1" dirty="0" err="1" smtClean="0"/>
              <a:t>finanziamento</a:t>
            </a:r>
            <a:r>
              <a:rPr lang="en-US" b="1" dirty="0" smtClean="0"/>
              <a:t> </a:t>
            </a:r>
            <a:r>
              <a:rPr lang="en-US" b="1" dirty="0" err="1" smtClean="0"/>
              <a:t>disponibili</a:t>
            </a:r>
            <a:r>
              <a:rPr lang="en-US" b="1" dirty="0" smtClean="0"/>
              <a:t> per </a:t>
            </a:r>
            <a:r>
              <a:rPr lang="en-US" b="1" dirty="0" err="1" smtClean="0"/>
              <a:t>supportare</a:t>
            </a:r>
            <a:r>
              <a:rPr lang="en-US" b="1" dirty="0" smtClean="0"/>
              <a:t> le </a:t>
            </a:r>
            <a:r>
              <a:rPr lang="en-US" b="1" dirty="0" err="1" smtClean="0"/>
              <a:t>microimprese</a:t>
            </a:r>
            <a:r>
              <a:rPr lang="en-US" b="1" dirty="0" smtClean="0"/>
              <a:t> ad </a:t>
            </a:r>
            <a:r>
              <a:rPr lang="en-US" b="1" dirty="0" err="1" smtClean="0"/>
              <a:t>espandersi</a:t>
            </a:r>
            <a:r>
              <a:rPr lang="en-US" b="1" dirty="0" smtClean="0"/>
              <a:t> </a:t>
            </a:r>
            <a:r>
              <a:rPr lang="en-US" b="1" dirty="0" err="1" smtClean="0"/>
              <a:t>nei</a:t>
            </a:r>
            <a:r>
              <a:rPr lang="en-US" b="1" dirty="0" smtClean="0"/>
              <a:t> </a:t>
            </a:r>
            <a:r>
              <a:rPr lang="en-US" b="1" dirty="0" err="1" smtClean="0"/>
              <a:t>mercati</a:t>
            </a:r>
            <a:r>
              <a:rPr lang="en-US" b="1" dirty="0" smtClean="0"/>
              <a:t> </a:t>
            </a:r>
            <a:r>
              <a:rPr lang="en-US" b="1" dirty="0" err="1" smtClean="0"/>
              <a:t>internazionali</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5107400" cy="584775"/>
          </a:xfrm>
          <a:prstGeom prst="rect">
            <a:avLst/>
          </a:prstGeom>
        </p:spPr>
        <p:txBody>
          <a:bodyPr wrap="square">
            <a:spAutoFit/>
          </a:bodyPr>
          <a:lstStyle/>
          <a:p>
            <a:r>
              <a:rPr lang="en-IE" sz="3200" b="1" dirty="0" err="1" smtClean="0">
                <a:solidFill>
                  <a:srgbClr val="990000"/>
                </a:solidFill>
              </a:rPr>
              <a:t>Obviettivo</a:t>
            </a:r>
            <a:r>
              <a:rPr lang="en-IE" sz="3200" b="1" dirty="0" smtClean="0">
                <a:solidFill>
                  <a:srgbClr val="990000"/>
                </a:solidFill>
              </a:rPr>
              <a:t> </a:t>
            </a:r>
            <a:r>
              <a:rPr lang="en-IE" sz="3200" b="1" dirty="0" err="1" smtClean="0">
                <a:solidFill>
                  <a:srgbClr val="990000"/>
                </a:solidFill>
              </a:rPr>
              <a:t>dell’Unità</a:t>
            </a:r>
            <a:endParaRPr lang="el-GR" sz="3200" b="1" dirty="0">
              <a:solidFill>
                <a:srgbClr val="990000"/>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2076006"/>
            <a:ext cx="11582400" cy="4094888"/>
          </a:xfrm>
        </p:spPr>
        <p:txBody>
          <a:bodyPr>
            <a:noAutofit/>
          </a:bodyPr>
          <a:lstStyle/>
          <a:p>
            <a:pPr marL="0" indent="0">
              <a:lnSpc>
                <a:spcPct val="150000"/>
              </a:lnSpc>
              <a:buNone/>
            </a:pPr>
            <a:r>
              <a:rPr lang="en-IE" sz="2800" b="1" dirty="0" err="1" smtClean="0"/>
              <a:t>Alla</a:t>
            </a:r>
            <a:r>
              <a:rPr lang="en-IE" sz="2800" b="1" dirty="0" smtClean="0"/>
              <a:t> fine del modulo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a:t>
            </a:r>
            <a:endParaRPr lang="en-IE" sz="2800" b="1" u="sng" dirty="0">
              <a:solidFill>
                <a:srgbClr val="003366"/>
              </a:solidFill>
            </a:endParaRPr>
          </a:p>
          <a:p>
            <a:pPr marL="514350" indent="-514350" algn="just">
              <a:lnSpc>
                <a:spcPct val="150000"/>
              </a:lnSpc>
              <a:buFont typeface="+mj-lt"/>
              <a:buAutoNum type="arabicPeriod"/>
            </a:pPr>
            <a:r>
              <a:rPr lang="en-IE" sz="2800" b="1" dirty="0" err="1" smtClean="0"/>
              <a:t>Identificare</a:t>
            </a:r>
            <a:r>
              <a:rPr lang="en-IE" sz="2800" b="1" dirty="0" smtClean="0"/>
              <a:t> e </a:t>
            </a:r>
            <a:r>
              <a:rPr lang="en-IE" sz="2800" b="1" dirty="0" err="1" smtClean="0"/>
              <a:t>trarre</a:t>
            </a:r>
            <a:r>
              <a:rPr lang="en-IE" sz="2800" b="1" dirty="0" smtClean="0"/>
              <a:t> </a:t>
            </a:r>
            <a:r>
              <a:rPr lang="en-IE" sz="2800" b="1" dirty="0" err="1" smtClean="0"/>
              <a:t>vantaggio</a:t>
            </a:r>
            <a:r>
              <a:rPr lang="en-IE" sz="2800" b="1" dirty="0" smtClean="0"/>
              <a:t> </a:t>
            </a:r>
            <a:r>
              <a:rPr lang="en-IE" sz="2800" b="1" dirty="0" err="1" smtClean="0"/>
              <a:t>dalle</a:t>
            </a:r>
            <a:r>
              <a:rPr lang="en-IE" sz="2800" b="1" dirty="0" smtClean="0"/>
              <a:t> </a:t>
            </a:r>
            <a:r>
              <a:rPr lang="en-IE" sz="2800" b="1" dirty="0" err="1" smtClean="0"/>
              <a:t>opportunità</a:t>
            </a:r>
            <a:r>
              <a:rPr lang="en-IE" sz="2800" b="1" dirty="0" smtClean="0"/>
              <a:t> di </a:t>
            </a:r>
            <a:r>
              <a:rPr lang="en-IE" sz="2800" b="1" dirty="0" err="1" smtClean="0"/>
              <a:t>finanziamento</a:t>
            </a:r>
            <a:r>
              <a:rPr lang="en-IE" sz="2800" b="1" dirty="0" smtClean="0"/>
              <a:t> </a:t>
            </a:r>
            <a:r>
              <a:rPr lang="en-IE" sz="2800" b="1" dirty="0" err="1" smtClean="0"/>
              <a:t>che</a:t>
            </a:r>
            <a:r>
              <a:rPr lang="en-IE" sz="2800" b="1" dirty="0" smtClean="0"/>
              <a:t> </a:t>
            </a:r>
            <a:r>
              <a:rPr lang="en-IE" sz="2800" b="1" dirty="0" err="1" smtClean="0"/>
              <a:t>possono</a:t>
            </a:r>
            <a:r>
              <a:rPr lang="en-IE" sz="2800" b="1" dirty="0" smtClean="0"/>
              <a:t> </a:t>
            </a:r>
            <a:r>
              <a:rPr lang="en-IE" sz="2800" b="1" dirty="0" err="1" smtClean="0"/>
              <a:t>maggiormente</a:t>
            </a:r>
            <a:r>
              <a:rPr lang="en-IE" sz="2800" b="1" dirty="0" smtClean="0"/>
              <a:t> </a:t>
            </a:r>
            <a:r>
              <a:rPr lang="en-IE" sz="2800" b="1" dirty="0" err="1" smtClean="0"/>
              <a:t>supportare</a:t>
            </a:r>
            <a:r>
              <a:rPr lang="en-IE" sz="2800" b="1" dirty="0" smtClean="0"/>
              <a:t> la </a:t>
            </a:r>
            <a:r>
              <a:rPr lang="en-IE" sz="2800" b="1" dirty="0" err="1" smtClean="0"/>
              <a:t>crescita</a:t>
            </a:r>
            <a:r>
              <a:rPr lang="en-IE" sz="2800" b="1" dirty="0" smtClean="0"/>
              <a:t> </a:t>
            </a:r>
            <a:r>
              <a:rPr lang="en-IE" sz="2800" b="1" dirty="0" err="1" smtClean="0"/>
              <a:t>delle</a:t>
            </a:r>
            <a:r>
              <a:rPr lang="en-IE" sz="2800" b="1" dirty="0" smtClean="0"/>
              <a:t> </a:t>
            </a:r>
            <a:r>
              <a:rPr lang="en-IE" sz="2800" b="1" dirty="0" err="1" smtClean="0"/>
              <a:t>microimprese</a:t>
            </a:r>
            <a:endParaRPr lang="en-IE" sz="2800" b="1" dirty="0" smtClean="0"/>
          </a:p>
          <a:p>
            <a:pPr marL="514350" indent="-514350" algn="just">
              <a:lnSpc>
                <a:spcPct val="150000"/>
              </a:lnSpc>
              <a:buFont typeface="+mj-lt"/>
              <a:buAutoNum type="arabicPeriod"/>
            </a:pPr>
            <a:r>
              <a:rPr lang="it-IT" sz="2800" b="1" dirty="0" smtClean="0"/>
              <a:t>Richiedere e recuperare informazioni sui mercati esteri e sulle opportunità di espansione verso paesi terzi</a:t>
            </a:r>
            <a:endParaRPr lang="en-IE" sz="2800" b="1" dirty="0" smtClean="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Risultati di apprendimento attesi</a:t>
            </a:r>
            <a:endParaRPr lang="el-GR" sz="3200" dirty="0">
              <a:solidFill>
                <a:srgbClr val="990000"/>
              </a:solidFill>
            </a:endParaRPr>
          </a:p>
        </p:txBody>
      </p:sp>
      <p:sp>
        <p:nvSpPr>
          <p:cNvPr id="7"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1416"/>
            <a:ext cx="10972800" cy="5102226"/>
          </a:xfrm>
        </p:spPr>
        <p:txBody>
          <a:bodyPr/>
          <a:lstStyle/>
          <a:p>
            <a:pPr marL="0" indent="0">
              <a:buNone/>
            </a:pPr>
            <a:r>
              <a:rPr lang="en-US" sz="2800" b="1" dirty="0" smtClean="0">
                <a:solidFill>
                  <a:srgbClr val="C00000"/>
                </a:solidFill>
              </a:rPr>
              <a:t>Per </a:t>
            </a:r>
            <a:r>
              <a:rPr lang="en-US" sz="2800" b="1" dirty="0" err="1" smtClean="0">
                <a:solidFill>
                  <a:srgbClr val="C00000"/>
                </a:solidFill>
              </a:rPr>
              <a:t>promuovere</a:t>
            </a:r>
            <a:r>
              <a:rPr lang="en-US" sz="2800" b="1" dirty="0" smtClean="0">
                <a:solidFill>
                  <a:srgbClr val="C00000"/>
                </a:solidFill>
              </a:rPr>
              <a:t> e </a:t>
            </a:r>
            <a:r>
              <a:rPr lang="en-US" sz="2800" b="1" dirty="0" err="1" smtClean="0">
                <a:solidFill>
                  <a:srgbClr val="C00000"/>
                </a:solidFill>
              </a:rPr>
              <a:t>supportare</a:t>
            </a:r>
            <a:r>
              <a:rPr lang="en-US" sz="2800" b="1" dirty="0" smtClean="0">
                <a:solidFill>
                  <a:srgbClr val="C00000"/>
                </a:solidFill>
              </a:rPr>
              <a:t> </a:t>
            </a:r>
            <a:r>
              <a:rPr lang="en-US" sz="2800" b="1" dirty="0" err="1" smtClean="0">
                <a:solidFill>
                  <a:srgbClr val="C00000"/>
                </a:solidFill>
              </a:rPr>
              <a:t>l’imprenditorialità</a:t>
            </a:r>
            <a:r>
              <a:rPr lang="en-US" sz="2800" b="1" dirty="0" smtClean="0">
                <a:solidFill>
                  <a:srgbClr val="C00000"/>
                </a:solidFill>
              </a:rPr>
              <a:t> </a:t>
            </a:r>
            <a:r>
              <a:rPr lang="en-US" sz="2800" b="1" dirty="0" err="1" smtClean="0">
                <a:solidFill>
                  <a:srgbClr val="C00000"/>
                </a:solidFill>
              </a:rPr>
              <a:t>delle</a:t>
            </a:r>
            <a:r>
              <a:rPr lang="en-US" sz="2800" b="1" dirty="0" smtClean="0">
                <a:solidFill>
                  <a:srgbClr val="C00000"/>
                </a:solidFill>
              </a:rPr>
              <a:t> </a:t>
            </a:r>
            <a:r>
              <a:rPr lang="en-US" sz="2800" b="1" dirty="0" err="1" smtClean="0">
                <a:solidFill>
                  <a:srgbClr val="C00000"/>
                </a:solidFill>
              </a:rPr>
              <a:t>microimprese</a:t>
            </a:r>
            <a:r>
              <a:rPr lang="en-US" sz="2800" b="1" dirty="0" smtClean="0">
                <a:solidFill>
                  <a:srgbClr val="C00000"/>
                </a:solidFill>
              </a:rPr>
              <a:t> </a:t>
            </a:r>
            <a:r>
              <a:rPr lang="en-US" sz="2800" b="1" dirty="0" err="1" smtClean="0">
                <a:solidFill>
                  <a:srgbClr val="C00000"/>
                </a:solidFill>
              </a:rPr>
              <a:t>l’UE</a:t>
            </a:r>
            <a:r>
              <a:rPr lang="en-US" sz="2800" b="1" dirty="0" smtClean="0">
                <a:solidFill>
                  <a:srgbClr val="C00000"/>
                </a:solidFill>
              </a:rPr>
              <a:t> </a:t>
            </a:r>
            <a:r>
              <a:rPr lang="en-US" sz="2800" b="1" dirty="0" err="1" smtClean="0">
                <a:solidFill>
                  <a:srgbClr val="C00000"/>
                </a:solidFill>
              </a:rPr>
              <a:t>mette</a:t>
            </a:r>
            <a:r>
              <a:rPr lang="en-US" sz="2800" b="1" dirty="0" smtClean="0">
                <a:solidFill>
                  <a:srgbClr val="C00000"/>
                </a:solidFill>
              </a:rPr>
              <a:t> a </a:t>
            </a:r>
            <a:r>
              <a:rPr lang="en-US" sz="2800" b="1" dirty="0" err="1" smtClean="0">
                <a:solidFill>
                  <a:srgbClr val="C00000"/>
                </a:solidFill>
              </a:rPr>
              <a:t>disposizione</a:t>
            </a:r>
            <a:r>
              <a:rPr lang="en-US" sz="2800" b="1" dirty="0" smtClean="0">
                <a:solidFill>
                  <a:srgbClr val="C00000"/>
                </a:solidFill>
              </a:rPr>
              <a:t> </a:t>
            </a:r>
            <a:r>
              <a:rPr lang="en-US" sz="2800" b="1" dirty="0" err="1" smtClean="0">
                <a:solidFill>
                  <a:srgbClr val="C00000"/>
                </a:solidFill>
              </a:rPr>
              <a:t>reti</a:t>
            </a:r>
            <a:r>
              <a:rPr lang="en-US" sz="2800" b="1" dirty="0" smtClean="0">
                <a:solidFill>
                  <a:srgbClr val="C00000"/>
                </a:solidFill>
              </a:rPr>
              <a:t> di </a:t>
            </a:r>
            <a:r>
              <a:rPr lang="en-US" sz="2800" b="1" dirty="0" err="1" smtClean="0">
                <a:solidFill>
                  <a:srgbClr val="C00000"/>
                </a:solidFill>
              </a:rPr>
              <a:t>supporto</a:t>
            </a:r>
            <a:r>
              <a:rPr lang="en-US" sz="2800" b="1" dirty="0" smtClean="0">
                <a:solidFill>
                  <a:srgbClr val="C00000"/>
                </a:solidFill>
              </a:rPr>
              <a:t>, </a:t>
            </a:r>
            <a:r>
              <a:rPr lang="en-US" sz="2800" b="1" dirty="0" err="1" smtClean="0">
                <a:solidFill>
                  <a:srgbClr val="C00000"/>
                </a:solidFill>
              </a:rPr>
              <a:t>strumenti</a:t>
            </a:r>
            <a:r>
              <a:rPr lang="en-US" sz="2800" b="1" dirty="0" smtClean="0">
                <a:solidFill>
                  <a:srgbClr val="C00000"/>
                </a:solidFill>
              </a:rPr>
              <a:t> e </a:t>
            </a:r>
            <a:r>
              <a:rPr lang="en-US" sz="2800" b="1" dirty="0" err="1" smtClean="0">
                <a:solidFill>
                  <a:srgbClr val="C00000"/>
                </a:solidFill>
              </a:rPr>
              <a:t>risorse</a:t>
            </a:r>
            <a:r>
              <a:rPr lang="en-US" sz="2800" b="1" dirty="0" smtClean="0">
                <a:solidFill>
                  <a:srgbClr val="C00000"/>
                </a:solidFill>
              </a:rPr>
              <a:t> </a:t>
            </a:r>
            <a:r>
              <a:rPr lang="en-US" sz="2800" b="1" dirty="0" err="1" smtClean="0">
                <a:solidFill>
                  <a:srgbClr val="C00000"/>
                </a:solidFill>
              </a:rPr>
              <a:t>chiave</a:t>
            </a:r>
            <a:r>
              <a:rPr lang="en-US" sz="2800" b="1" dirty="0" smtClean="0">
                <a:solidFill>
                  <a:srgbClr val="C00000"/>
                </a:solidFill>
              </a:rPr>
              <a:t> (</a:t>
            </a:r>
            <a:r>
              <a:rPr lang="en-US" sz="2800" b="1" dirty="0">
                <a:solidFill>
                  <a:srgbClr val="C00000"/>
                </a:solidFill>
              </a:rPr>
              <a:t>1 of 2</a:t>
            </a:r>
            <a:r>
              <a:rPr lang="en-US" sz="2800" b="1" dirty="0" smtClean="0">
                <a:solidFill>
                  <a:srgbClr val="C00000"/>
                </a:solidFill>
              </a:rPr>
              <a:t>)</a:t>
            </a:r>
          </a:p>
          <a:p>
            <a:pPr marL="0" indent="0">
              <a:buNone/>
            </a:pPr>
            <a:r>
              <a:rPr lang="en-IE" sz="2800" dirty="0" err="1" smtClean="0">
                <a:solidFill>
                  <a:srgbClr val="000000"/>
                </a:solidFill>
              </a:rPr>
              <a:t>Questi</a:t>
            </a:r>
            <a:r>
              <a:rPr lang="en-IE" sz="2800" dirty="0" smtClean="0">
                <a:solidFill>
                  <a:srgbClr val="000000"/>
                </a:solidFill>
              </a:rPr>
              <a:t> </a:t>
            </a:r>
            <a:r>
              <a:rPr lang="en-IE" sz="2800" dirty="0" err="1" smtClean="0">
                <a:solidFill>
                  <a:srgbClr val="000000"/>
                </a:solidFill>
              </a:rPr>
              <a:t>includono</a:t>
            </a:r>
            <a:r>
              <a:rPr lang="en-IE" sz="2800" dirty="0" smtClean="0">
                <a:solidFill>
                  <a:srgbClr val="000000"/>
                </a:solidFill>
              </a:rPr>
              <a:t>: </a:t>
            </a:r>
            <a:endParaRPr lang="en-US" sz="2800" b="1" dirty="0" smtClean="0"/>
          </a:p>
          <a:p>
            <a:pPr marL="457200" lvl="0" indent="-457200" algn="just">
              <a:buFont typeface="+mj-lt"/>
              <a:buAutoNum type="arabicPeriod"/>
            </a:pPr>
            <a:r>
              <a:rPr lang="en-IE" sz="2400" dirty="0" smtClean="0">
                <a:solidFill>
                  <a:srgbClr val="000000"/>
                </a:solidFill>
              </a:rPr>
              <a:t>Il  </a:t>
            </a:r>
            <a:r>
              <a:rPr lang="en-IE" sz="2400" b="1" i="1" u="sng" dirty="0" err="1" smtClean="0">
                <a:solidFill>
                  <a:srgbClr val="000000"/>
                </a:solidFill>
              </a:rPr>
              <a:t>Portale</a:t>
            </a:r>
            <a:r>
              <a:rPr lang="en-IE" sz="2400" b="1" i="1" dirty="0" smtClean="0">
                <a:solidFill>
                  <a:srgbClr val="000000"/>
                </a:solidFill>
              </a:rPr>
              <a:t> </a:t>
            </a:r>
            <a:r>
              <a:rPr lang="en-IE" sz="2400" dirty="0" smtClean="0">
                <a:solidFill>
                  <a:srgbClr val="000000"/>
                </a:solidFill>
              </a:rPr>
              <a:t>– ha </a:t>
            </a:r>
            <a:r>
              <a:rPr lang="en-IE" sz="2400" dirty="0" err="1" smtClean="0">
                <a:solidFill>
                  <a:srgbClr val="000000"/>
                </a:solidFill>
              </a:rPr>
              <a:t>l’obiettivo</a:t>
            </a:r>
            <a:r>
              <a:rPr lang="en-IE" sz="2400" dirty="0" smtClean="0">
                <a:solidFill>
                  <a:srgbClr val="000000"/>
                </a:solidFill>
              </a:rPr>
              <a:t> di dare </a:t>
            </a:r>
            <a:r>
              <a:rPr lang="en-IE" sz="2400" dirty="0" err="1" smtClean="0">
                <a:solidFill>
                  <a:srgbClr val="000000"/>
                </a:solidFill>
              </a:rPr>
              <a:t>alle</a:t>
            </a:r>
            <a:r>
              <a:rPr lang="en-IE" sz="2400" dirty="0" smtClean="0">
                <a:solidFill>
                  <a:srgbClr val="000000"/>
                </a:solidFill>
              </a:rPr>
              <a:t> PMI </a:t>
            </a:r>
            <a:r>
              <a:rPr lang="en-IE" sz="2400" dirty="0" err="1" smtClean="0">
                <a:solidFill>
                  <a:srgbClr val="000000"/>
                </a:solidFill>
              </a:rPr>
              <a:t>chiaro</a:t>
            </a:r>
            <a:r>
              <a:rPr lang="en-IE" sz="2400" dirty="0" smtClean="0">
                <a:solidFill>
                  <a:srgbClr val="000000"/>
                </a:solidFill>
              </a:rPr>
              <a:t> e facile </a:t>
            </a:r>
            <a:r>
              <a:rPr lang="en-IE" sz="2400" dirty="0" err="1" smtClean="0">
                <a:solidFill>
                  <a:srgbClr val="000000"/>
                </a:solidFill>
              </a:rPr>
              <a:t>accesso</a:t>
            </a:r>
            <a:r>
              <a:rPr lang="en-IE" sz="2400" dirty="0" smtClean="0">
                <a:solidFill>
                  <a:srgbClr val="000000"/>
                </a:solidFill>
              </a:rPr>
              <a:t> </a:t>
            </a:r>
            <a:r>
              <a:rPr lang="en-IE" sz="2400" dirty="0" err="1" smtClean="0">
                <a:solidFill>
                  <a:srgbClr val="000000"/>
                </a:solidFill>
              </a:rPr>
              <a:t>all’ampio</a:t>
            </a:r>
            <a:r>
              <a:rPr lang="en-IE" sz="2400" dirty="0" smtClean="0">
                <a:solidFill>
                  <a:srgbClr val="000000"/>
                </a:solidFill>
              </a:rPr>
              <a:t> </a:t>
            </a:r>
            <a:r>
              <a:rPr lang="en-IE" sz="2400" dirty="0" err="1" smtClean="0">
                <a:solidFill>
                  <a:srgbClr val="000000"/>
                </a:solidFill>
              </a:rPr>
              <a:t>raggio</a:t>
            </a:r>
            <a:r>
              <a:rPr lang="en-IE" sz="2400" dirty="0" smtClean="0">
                <a:solidFill>
                  <a:srgbClr val="000000"/>
                </a:solidFill>
              </a:rPr>
              <a:t> </a:t>
            </a:r>
            <a:r>
              <a:rPr lang="en-IE" sz="2400" dirty="0" err="1" smtClean="0">
                <a:solidFill>
                  <a:srgbClr val="000000"/>
                </a:solidFill>
              </a:rPr>
              <a:t>dei</a:t>
            </a:r>
            <a:r>
              <a:rPr lang="en-IE" sz="2400" dirty="0" smtClean="0">
                <a:solidFill>
                  <a:srgbClr val="000000"/>
                </a:solidFill>
              </a:rPr>
              <a:t> </a:t>
            </a:r>
            <a:r>
              <a:rPr lang="en-IE" sz="2400" dirty="0" err="1" smtClean="0">
                <a:solidFill>
                  <a:srgbClr val="000000"/>
                </a:solidFill>
              </a:rPr>
              <a:t>servizi</a:t>
            </a:r>
            <a:r>
              <a:rPr lang="en-IE" sz="2400" dirty="0" smtClean="0">
                <a:solidFill>
                  <a:srgbClr val="000000"/>
                </a:solidFill>
              </a:rPr>
              <a:t> </a:t>
            </a:r>
            <a:r>
              <a:rPr lang="en-IE" sz="2400" dirty="0" err="1" smtClean="0">
                <a:solidFill>
                  <a:srgbClr val="000000"/>
                </a:solidFill>
              </a:rPr>
              <a:t>pubblici</a:t>
            </a:r>
            <a:r>
              <a:rPr lang="en-IE" sz="2400" dirty="0" smtClean="0">
                <a:solidFill>
                  <a:srgbClr val="000000"/>
                </a:solidFill>
              </a:rPr>
              <a:t> </a:t>
            </a:r>
            <a:r>
              <a:rPr lang="en-IE" sz="2400" dirty="0" err="1" smtClean="0">
                <a:solidFill>
                  <a:srgbClr val="000000"/>
                </a:solidFill>
              </a:rPr>
              <a:t>esistenti</a:t>
            </a:r>
            <a:r>
              <a:rPr lang="en-IE" sz="2400" dirty="0" smtClean="0">
                <a:solidFill>
                  <a:srgbClr val="000000"/>
                </a:solidFill>
              </a:rPr>
              <a:t>. </a:t>
            </a:r>
            <a:r>
              <a:rPr lang="en-US" sz="2400" b="1" dirty="0" err="1" smtClean="0"/>
              <a:t>Attualmente</a:t>
            </a:r>
            <a:r>
              <a:rPr lang="en-US" sz="2400" b="1" dirty="0" smtClean="0"/>
              <a:t>, </a:t>
            </a:r>
            <a:r>
              <a:rPr lang="en-US" sz="2400" dirty="0" err="1" smtClean="0"/>
              <a:t>sono</a:t>
            </a:r>
            <a:r>
              <a:rPr lang="en-US" sz="2400" dirty="0" smtClean="0"/>
              <a:t> </a:t>
            </a:r>
            <a:r>
              <a:rPr lang="en-US" sz="2400" dirty="0" err="1" smtClean="0"/>
              <a:t>coperti</a:t>
            </a:r>
            <a:r>
              <a:rPr lang="en-US" sz="2400" dirty="0" smtClean="0"/>
              <a:t> </a:t>
            </a:r>
            <a:r>
              <a:rPr lang="en-US" sz="2400" i="1" dirty="0" smtClean="0">
                <a:solidFill>
                  <a:srgbClr val="FF0000"/>
                </a:solidFill>
              </a:rPr>
              <a:t>35 </a:t>
            </a:r>
            <a:r>
              <a:rPr lang="en-US" sz="2400" i="1" dirty="0" err="1" smtClean="0">
                <a:solidFill>
                  <a:srgbClr val="FF0000"/>
                </a:solidFill>
              </a:rPr>
              <a:t>mercati</a:t>
            </a:r>
            <a:r>
              <a:rPr lang="en-US" sz="2400" i="1" dirty="0" smtClean="0">
                <a:solidFill>
                  <a:srgbClr val="FF0000"/>
                </a:solidFill>
              </a:rPr>
              <a:t> di </a:t>
            </a:r>
            <a:r>
              <a:rPr lang="en-US" sz="2400" i="1" dirty="0" err="1" smtClean="0">
                <a:solidFill>
                  <a:srgbClr val="FF0000"/>
                </a:solidFill>
              </a:rPr>
              <a:t>riferimento</a:t>
            </a:r>
            <a:r>
              <a:rPr lang="en-US" sz="2400" i="1" dirty="0" smtClean="0">
                <a:solidFill>
                  <a:srgbClr val="FF0000"/>
                </a:solidFill>
              </a:rPr>
              <a:t> </a:t>
            </a:r>
            <a:r>
              <a:rPr lang="en-US" sz="2400" i="1" dirty="0" smtClean="0"/>
              <a:t>in </a:t>
            </a:r>
            <a:r>
              <a:rPr lang="en-US" sz="2400" i="1" dirty="0" err="1" smtClean="0"/>
              <a:t>tutto</a:t>
            </a:r>
            <a:r>
              <a:rPr lang="en-US" sz="2400" i="1" dirty="0" smtClean="0"/>
              <a:t> </a:t>
            </a:r>
            <a:r>
              <a:rPr lang="en-US" sz="2400" i="1" dirty="0" err="1" smtClean="0"/>
              <a:t>il</a:t>
            </a:r>
            <a:r>
              <a:rPr lang="en-US" sz="2400" i="1" dirty="0" smtClean="0"/>
              <a:t> </a:t>
            </a:r>
            <a:r>
              <a:rPr lang="en-US" sz="2400" i="1" dirty="0" err="1" smtClean="0"/>
              <a:t>mondo</a:t>
            </a:r>
            <a:r>
              <a:rPr lang="en-US" sz="2400" i="1" dirty="0" smtClean="0"/>
              <a:t>. E’ </a:t>
            </a:r>
            <a:r>
              <a:rPr lang="en-US" sz="2400" i="1" dirty="0" err="1" smtClean="0"/>
              <a:t>incluso</a:t>
            </a:r>
            <a:r>
              <a:rPr lang="en-US" sz="2400" i="1" dirty="0" smtClean="0"/>
              <a:t> un utile </a:t>
            </a:r>
            <a:r>
              <a:rPr lang="en-IE" sz="2400" b="1" i="1" u="sng" dirty="0" smtClean="0">
                <a:solidFill>
                  <a:srgbClr val="000000"/>
                </a:solidFill>
              </a:rPr>
              <a:t>Database di </a:t>
            </a:r>
            <a:r>
              <a:rPr lang="en-IE" sz="2400" b="1" i="1" u="sng" dirty="0" err="1" smtClean="0">
                <a:solidFill>
                  <a:srgbClr val="000000"/>
                </a:solidFill>
              </a:rPr>
              <a:t>Accesso</a:t>
            </a:r>
            <a:r>
              <a:rPr lang="en-IE" sz="2400" b="1" i="1" u="sng" dirty="0" smtClean="0">
                <a:solidFill>
                  <a:srgbClr val="000000"/>
                </a:solidFill>
              </a:rPr>
              <a:t> al </a:t>
            </a:r>
            <a:r>
              <a:rPr lang="en-IE" sz="2400" b="1" i="1" u="sng" dirty="0" err="1" smtClean="0">
                <a:solidFill>
                  <a:srgbClr val="000000"/>
                </a:solidFill>
              </a:rPr>
              <a:t>Mercato</a:t>
            </a:r>
            <a:r>
              <a:rPr lang="en-IE" sz="2400" b="1" i="1" u="sng" dirty="0" smtClean="0">
                <a:solidFill>
                  <a:srgbClr val="000000"/>
                </a:solidFill>
              </a:rPr>
              <a:t> </a:t>
            </a:r>
            <a:r>
              <a:rPr lang="en-IE" sz="2400" b="1" i="1" dirty="0" smtClean="0">
                <a:solidFill>
                  <a:srgbClr val="000000"/>
                </a:solidFill>
              </a:rPr>
              <a:t> </a:t>
            </a:r>
            <a:r>
              <a:rPr lang="en-IE" sz="2400" dirty="0">
                <a:solidFill>
                  <a:srgbClr val="000000"/>
                </a:solidFill>
              </a:rPr>
              <a:t>– </a:t>
            </a:r>
            <a:r>
              <a:rPr lang="en-IE" sz="2400" dirty="0" err="1" smtClean="0">
                <a:solidFill>
                  <a:srgbClr val="000000"/>
                </a:solidFill>
              </a:rPr>
              <a:t>che</a:t>
            </a:r>
            <a:r>
              <a:rPr lang="en-IE" sz="2400" dirty="0" smtClean="0">
                <a:solidFill>
                  <a:srgbClr val="000000"/>
                </a:solidFill>
              </a:rPr>
              <a:t> è gratis, </a:t>
            </a:r>
            <a:r>
              <a:rPr lang="en-IE" sz="2400" dirty="0" err="1" smtClean="0">
                <a:solidFill>
                  <a:srgbClr val="000000"/>
                </a:solidFill>
              </a:rPr>
              <a:t>aperto</a:t>
            </a:r>
            <a:r>
              <a:rPr lang="en-IE" sz="2400" dirty="0" smtClean="0">
                <a:solidFill>
                  <a:srgbClr val="000000"/>
                </a:solidFill>
              </a:rPr>
              <a:t> al </a:t>
            </a:r>
            <a:r>
              <a:rPr lang="en-IE" sz="2400" dirty="0" err="1" smtClean="0">
                <a:solidFill>
                  <a:srgbClr val="000000"/>
                </a:solidFill>
              </a:rPr>
              <a:t>pubblico</a:t>
            </a:r>
            <a:r>
              <a:rPr lang="en-IE" sz="2400" dirty="0" smtClean="0">
                <a:solidFill>
                  <a:srgbClr val="000000"/>
                </a:solidFill>
              </a:rPr>
              <a:t> e </a:t>
            </a:r>
            <a:r>
              <a:rPr lang="en-IE" sz="2400" dirty="0" err="1" smtClean="0">
                <a:solidFill>
                  <a:srgbClr val="000000"/>
                </a:solidFill>
              </a:rPr>
              <a:t>contiene</a:t>
            </a:r>
            <a:r>
              <a:rPr lang="en-IE" sz="2400" dirty="0" smtClean="0">
                <a:solidFill>
                  <a:srgbClr val="000000"/>
                </a:solidFill>
              </a:rPr>
              <a:t> </a:t>
            </a:r>
            <a:r>
              <a:rPr lang="en-IE" sz="2400" dirty="0" err="1" smtClean="0">
                <a:solidFill>
                  <a:srgbClr val="000000"/>
                </a:solidFill>
              </a:rPr>
              <a:t>alcuni</a:t>
            </a:r>
            <a:r>
              <a:rPr lang="en-IE" sz="2400" dirty="0" smtClean="0">
                <a:solidFill>
                  <a:srgbClr val="000000"/>
                </a:solidFill>
              </a:rPr>
              <a:t> </a:t>
            </a:r>
            <a:r>
              <a:rPr lang="en-IE" sz="2400" dirty="0" err="1" smtClean="0">
                <a:solidFill>
                  <a:srgbClr val="000000"/>
                </a:solidFill>
              </a:rPr>
              <a:t>dei</a:t>
            </a:r>
            <a:r>
              <a:rPr lang="en-IE" sz="2400" dirty="0" smtClean="0">
                <a:solidFill>
                  <a:srgbClr val="000000"/>
                </a:solidFill>
              </a:rPr>
              <a:t> </a:t>
            </a:r>
            <a:r>
              <a:rPr lang="en-US" sz="2400" dirty="0" smtClean="0">
                <a:solidFill>
                  <a:srgbClr val="FF0000"/>
                </a:solidFill>
              </a:rPr>
              <a:t>300 </a:t>
            </a:r>
            <a:r>
              <a:rPr lang="en-US" sz="2400" dirty="0">
                <a:solidFill>
                  <a:srgbClr val="FF0000"/>
                </a:solidFill>
              </a:rPr>
              <a:t>service providers </a:t>
            </a:r>
            <a:r>
              <a:rPr lang="en-US" sz="2400" dirty="0" err="1" smtClean="0"/>
              <a:t>che</a:t>
            </a:r>
            <a:r>
              <a:rPr lang="en-US" sz="2400" dirty="0" smtClean="0"/>
              <a:t> </a:t>
            </a:r>
            <a:r>
              <a:rPr lang="en-US" sz="2400" dirty="0" err="1" smtClean="0"/>
              <a:t>coprono</a:t>
            </a:r>
            <a:r>
              <a:rPr lang="en-US" sz="2400" dirty="0" smtClean="0"/>
              <a:t> </a:t>
            </a:r>
            <a:r>
              <a:rPr lang="en-US" sz="2400" dirty="0" err="1" smtClean="0"/>
              <a:t>approssimativamente</a:t>
            </a:r>
            <a:r>
              <a:rPr lang="en-US" sz="2400" dirty="0" smtClean="0"/>
              <a:t> </a:t>
            </a:r>
            <a:r>
              <a:rPr lang="en-US" sz="2400" dirty="0" smtClean="0">
                <a:solidFill>
                  <a:srgbClr val="FF0000"/>
                </a:solidFill>
              </a:rPr>
              <a:t>1200 </a:t>
            </a:r>
            <a:r>
              <a:rPr lang="en-US" sz="2400" dirty="0" err="1" smtClean="0">
                <a:solidFill>
                  <a:srgbClr val="FF0000"/>
                </a:solidFill>
              </a:rPr>
              <a:t>servizi</a:t>
            </a:r>
            <a:r>
              <a:rPr lang="en-US" sz="2400" dirty="0" smtClean="0">
                <a:solidFill>
                  <a:srgbClr val="FF0000"/>
                </a:solidFill>
              </a:rPr>
              <a:t> di </a:t>
            </a:r>
            <a:r>
              <a:rPr lang="en-US" sz="2400" dirty="0" err="1" smtClean="0">
                <a:solidFill>
                  <a:srgbClr val="FF0000"/>
                </a:solidFill>
              </a:rPr>
              <a:t>supporto</a:t>
            </a:r>
            <a:r>
              <a:rPr lang="en-US" sz="2400" dirty="0" smtClean="0">
                <a:solidFill>
                  <a:srgbClr val="FF0000"/>
                </a:solidFill>
              </a:rPr>
              <a:t>. </a:t>
            </a:r>
            <a:endParaRPr lang="en-US" sz="2400" dirty="0">
              <a:solidFill>
                <a:srgbClr val="000000"/>
              </a:solidFill>
            </a:endParaRPr>
          </a:p>
          <a:p>
            <a:pPr marL="457200" lvl="0" indent="-457200" algn="just">
              <a:buFont typeface="+mj-lt"/>
              <a:buAutoNum type="arabicPeriod"/>
            </a:pPr>
            <a:r>
              <a:rPr lang="en-US" sz="2400" dirty="0">
                <a:solidFill>
                  <a:srgbClr val="000000"/>
                </a:solidFill>
              </a:rPr>
              <a:t>The </a:t>
            </a:r>
            <a:r>
              <a:rPr lang="en-US" sz="2400" b="1" i="1" dirty="0">
                <a:solidFill>
                  <a:srgbClr val="000000"/>
                </a:solidFill>
              </a:rPr>
              <a:t>European Cluster Collaboration Platform, </a:t>
            </a:r>
            <a:r>
              <a:rPr lang="en-US" sz="2400" i="1" dirty="0" err="1" smtClean="0">
                <a:solidFill>
                  <a:srgbClr val="000000"/>
                </a:solidFill>
              </a:rPr>
              <a:t>focalizzata</a:t>
            </a:r>
            <a:r>
              <a:rPr lang="en-US" sz="2400" i="1" dirty="0" smtClean="0">
                <a:solidFill>
                  <a:srgbClr val="000000"/>
                </a:solidFill>
              </a:rPr>
              <a:t> </a:t>
            </a:r>
            <a:r>
              <a:rPr lang="en-US" sz="2400" i="1" dirty="0" err="1" smtClean="0">
                <a:solidFill>
                  <a:srgbClr val="000000"/>
                </a:solidFill>
              </a:rPr>
              <a:t>nel</a:t>
            </a:r>
            <a:r>
              <a:rPr lang="en-US" sz="2400" i="1" dirty="0" smtClean="0">
                <a:solidFill>
                  <a:srgbClr val="000000"/>
                </a:solidFill>
              </a:rPr>
              <a:t> </a:t>
            </a:r>
            <a:r>
              <a:rPr lang="en-US" sz="2400" i="1" dirty="0" err="1" smtClean="0">
                <a:solidFill>
                  <a:srgbClr val="000000"/>
                </a:solidFill>
              </a:rPr>
              <a:t>supportare</a:t>
            </a:r>
            <a:r>
              <a:rPr lang="en-US" sz="2400" i="1" dirty="0" smtClean="0">
                <a:solidFill>
                  <a:srgbClr val="000000"/>
                </a:solidFill>
              </a:rPr>
              <a:t> </a:t>
            </a:r>
            <a:r>
              <a:rPr lang="en-US" sz="2400" i="1" dirty="0" err="1" smtClean="0">
                <a:solidFill>
                  <a:srgbClr val="000000"/>
                </a:solidFill>
              </a:rPr>
              <a:t>l’internazionalizzazione</a:t>
            </a:r>
            <a:r>
              <a:rPr lang="en-US" sz="2400" i="1" dirty="0" smtClean="0">
                <a:solidFill>
                  <a:srgbClr val="000000"/>
                </a:solidFill>
              </a:rPr>
              <a:t> </a:t>
            </a:r>
            <a:r>
              <a:rPr lang="en-US" sz="2400" i="1" dirty="0" err="1" smtClean="0">
                <a:solidFill>
                  <a:srgbClr val="000000"/>
                </a:solidFill>
              </a:rPr>
              <a:t>delle</a:t>
            </a:r>
            <a:r>
              <a:rPr lang="en-US" sz="2400" i="1" dirty="0" smtClean="0">
                <a:solidFill>
                  <a:srgbClr val="000000"/>
                </a:solidFill>
              </a:rPr>
              <a:t> </a:t>
            </a:r>
            <a:r>
              <a:rPr lang="en-US" sz="2400" i="1" dirty="0" err="1" smtClean="0">
                <a:solidFill>
                  <a:srgbClr val="000000"/>
                </a:solidFill>
              </a:rPr>
              <a:t>Imprese</a:t>
            </a:r>
            <a:r>
              <a:rPr lang="en-US" sz="2400" i="1" dirty="0" smtClean="0">
                <a:solidFill>
                  <a:srgbClr val="000000"/>
                </a:solidFill>
              </a:rPr>
              <a:t> e PMI </a:t>
            </a:r>
            <a:r>
              <a:rPr lang="en-US" sz="2400" i="1" dirty="0" err="1" smtClean="0">
                <a:solidFill>
                  <a:srgbClr val="000000"/>
                </a:solidFill>
              </a:rPr>
              <a:t>europee</a:t>
            </a:r>
            <a:r>
              <a:rPr lang="en-US" sz="2400" i="1" dirty="0" smtClean="0">
                <a:solidFill>
                  <a:srgbClr val="000000"/>
                </a:solidFill>
              </a:rPr>
              <a:t>. </a:t>
            </a:r>
            <a:endParaRPr lang="en-IE" sz="2400" dirty="0">
              <a:solidFill>
                <a:srgbClr val="000000"/>
              </a:solidFill>
            </a:endParaRPr>
          </a:p>
          <a:p>
            <a:pPr marL="0" indent="0">
              <a:buNone/>
            </a:pPr>
            <a:r>
              <a:rPr lang="en-GB" sz="1800" b="1" i="1" dirty="0" err="1" smtClean="0"/>
              <a:t>Maggiori</a:t>
            </a:r>
            <a:r>
              <a:rPr lang="en-GB" sz="1800" b="1" i="1" dirty="0" smtClean="0"/>
              <a:t> </a:t>
            </a:r>
            <a:r>
              <a:rPr lang="en-GB" sz="1800" b="1" i="1" dirty="0" err="1" smtClean="0"/>
              <a:t>informazioni</a:t>
            </a:r>
            <a:r>
              <a:rPr lang="en-GB" sz="1800" b="1" i="1" dirty="0" smtClean="0"/>
              <a:t>: </a:t>
            </a:r>
            <a:endParaRPr lang="en-GB" sz="1800" b="1" i="1" dirty="0"/>
          </a:p>
          <a:p>
            <a:pPr marL="0" indent="0">
              <a:buNone/>
            </a:pPr>
            <a:r>
              <a:rPr lang="en-GB" sz="1800" dirty="0">
                <a:hlinkClick r:id="rId2"/>
              </a:rPr>
              <a:t>https://ec.europa.eu/growth/tools-databases/smeip</a:t>
            </a:r>
            <a:r>
              <a:rPr lang="en-GB" sz="1800" dirty="0"/>
              <a:t> </a:t>
            </a:r>
          </a:p>
          <a:p>
            <a:pPr marL="0" indent="0">
              <a:buNone/>
            </a:pPr>
            <a:r>
              <a:rPr lang="es-ES" sz="1800" dirty="0">
                <a:hlinkClick r:id="rId3"/>
              </a:rPr>
              <a:t>https://www.clustercollaboration.eu/</a:t>
            </a:r>
            <a:r>
              <a:rPr lang="es-ES" sz="1800" dirty="0"/>
              <a:t> </a:t>
            </a: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15824633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smtClean="0">
                <a:solidFill>
                  <a:srgbClr val="C00000"/>
                </a:solidFill>
              </a:rPr>
              <a:t>Per </a:t>
            </a:r>
            <a:r>
              <a:rPr lang="en-US" sz="2800" b="1" dirty="0" err="1" smtClean="0">
                <a:solidFill>
                  <a:srgbClr val="C00000"/>
                </a:solidFill>
              </a:rPr>
              <a:t>promuovere</a:t>
            </a:r>
            <a:r>
              <a:rPr lang="en-US" sz="2800" b="1" dirty="0" smtClean="0">
                <a:solidFill>
                  <a:srgbClr val="C00000"/>
                </a:solidFill>
              </a:rPr>
              <a:t> e </a:t>
            </a:r>
            <a:r>
              <a:rPr lang="en-US" sz="2800" b="1" dirty="0" err="1" smtClean="0">
                <a:solidFill>
                  <a:srgbClr val="C00000"/>
                </a:solidFill>
              </a:rPr>
              <a:t>supportare</a:t>
            </a:r>
            <a:r>
              <a:rPr lang="en-US" sz="2800" b="1" dirty="0" smtClean="0">
                <a:solidFill>
                  <a:srgbClr val="C00000"/>
                </a:solidFill>
              </a:rPr>
              <a:t> </a:t>
            </a:r>
            <a:r>
              <a:rPr lang="en-US" sz="2800" b="1" dirty="0" err="1" smtClean="0">
                <a:solidFill>
                  <a:srgbClr val="C00000"/>
                </a:solidFill>
              </a:rPr>
              <a:t>l’imprenditorialità</a:t>
            </a:r>
            <a:r>
              <a:rPr lang="en-US" sz="2800" b="1" dirty="0" smtClean="0">
                <a:solidFill>
                  <a:srgbClr val="C00000"/>
                </a:solidFill>
              </a:rPr>
              <a:t> </a:t>
            </a:r>
            <a:r>
              <a:rPr lang="en-US" sz="2800" b="1" dirty="0" err="1" smtClean="0">
                <a:solidFill>
                  <a:srgbClr val="C00000"/>
                </a:solidFill>
              </a:rPr>
              <a:t>delle</a:t>
            </a:r>
            <a:r>
              <a:rPr lang="en-US" sz="2800" b="1" dirty="0" smtClean="0">
                <a:solidFill>
                  <a:srgbClr val="C00000"/>
                </a:solidFill>
              </a:rPr>
              <a:t> </a:t>
            </a:r>
            <a:r>
              <a:rPr lang="en-US" sz="2800" b="1" dirty="0" err="1" smtClean="0">
                <a:solidFill>
                  <a:srgbClr val="C00000"/>
                </a:solidFill>
              </a:rPr>
              <a:t>microimprese</a:t>
            </a:r>
            <a:r>
              <a:rPr lang="en-US" sz="2800" b="1" dirty="0" smtClean="0">
                <a:solidFill>
                  <a:srgbClr val="C00000"/>
                </a:solidFill>
              </a:rPr>
              <a:t> </a:t>
            </a:r>
            <a:r>
              <a:rPr lang="en-US" sz="2800" b="1" dirty="0" err="1" smtClean="0">
                <a:solidFill>
                  <a:srgbClr val="C00000"/>
                </a:solidFill>
              </a:rPr>
              <a:t>l’UE</a:t>
            </a:r>
            <a:r>
              <a:rPr lang="en-US" sz="2800" b="1" dirty="0" smtClean="0">
                <a:solidFill>
                  <a:srgbClr val="C00000"/>
                </a:solidFill>
              </a:rPr>
              <a:t> </a:t>
            </a:r>
            <a:r>
              <a:rPr lang="en-US" sz="2800" b="1" dirty="0" err="1" smtClean="0">
                <a:solidFill>
                  <a:srgbClr val="C00000"/>
                </a:solidFill>
              </a:rPr>
              <a:t>mette</a:t>
            </a:r>
            <a:r>
              <a:rPr lang="en-US" sz="2800" b="1" dirty="0" smtClean="0">
                <a:solidFill>
                  <a:srgbClr val="C00000"/>
                </a:solidFill>
              </a:rPr>
              <a:t> a </a:t>
            </a:r>
            <a:r>
              <a:rPr lang="en-US" sz="2800" b="1" dirty="0" err="1" smtClean="0">
                <a:solidFill>
                  <a:srgbClr val="C00000"/>
                </a:solidFill>
              </a:rPr>
              <a:t>disposizione</a:t>
            </a:r>
            <a:r>
              <a:rPr lang="en-US" sz="2800" b="1" dirty="0" smtClean="0">
                <a:solidFill>
                  <a:srgbClr val="C00000"/>
                </a:solidFill>
              </a:rPr>
              <a:t> </a:t>
            </a:r>
            <a:r>
              <a:rPr lang="en-US" sz="2800" b="1" dirty="0" err="1" smtClean="0">
                <a:solidFill>
                  <a:srgbClr val="C00000"/>
                </a:solidFill>
              </a:rPr>
              <a:t>reti</a:t>
            </a:r>
            <a:r>
              <a:rPr lang="en-US" sz="2800" b="1" dirty="0" smtClean="0">
                <a:solidFill>
                  <a:srgbClr val="C00000"/>
                </a:solidFill>
              </a:rPr>
              <a:t> di </a:t>
            </a:r>
            <a:r>
              <a:rPr lang="en-US" sz="2800" b="1" dirty="0" err="1" smtClean="0">
                <a:solidFill>
                  <a:srgbClr val="C00000"/>
                </a:solidFill>
              </a:rPr>
              <a:t>supporto</a:t>
            </a:r>
            <a:r>
              <a:rPr lang="en-US" sz="2800" b="1" dirty="0" smtClean="0">
                <a:solidFill>
                  <a:srgbClr val="C00000"/>
                </a:solidFill>
              </a:rPr>
              <a:t>, </a:t>
            </a:r>
            <a:r>
              <a:rPr lang="en-US" sz="2800" b="1" dirty="0" err="1" smtClean="0">
                <a:solidFill>
                  <a:srgbClr val="C00000"/>
                </a:solidFill>
              </a:rPr>
              <a:t>strumenti</a:t>
            </a:r>
            <a:r>
              <a:rPr lang="en-US" sz="2800" b="1" dirty="0" smtClean="0">
                <a:solidFill>
                  <a:srgbClr val="C00000"/>
                </a:solidFill>
              </a:rPr>
              <a:t> e </a:t>
            </a:r>
            <a:r>
              <a:rPr lang="en-US" sz="2800" b="1" dirty="0" err="1" smtClean="0">
                <a:solidFill>
                  <a:srgbClr val="C00000"/>
                </a:solidFill>
              </a:rPr>
              <a:t>risorse</a:t>
            </a:r>
            <a:r>
              <a:rPr lang="en-US" sz="2800" b="1" dirty="0" smtClean="0">
                <a:solidFill>
                  <a:srgbClr val="C00000"/>
                </a:solidFill>
              </a:rPr>
              <a:t> </a:t>
            </a:r>
            <a:r>
              <a:rPr lang="en-US" sz="2800" b="1" dirty="0" err="1" smtClean="0">
                <a:solidFill>
                  <a:srgbClr val="C00000"/>
                </a:solidFill>
              </a:rPr>
              <a:t>chiave</a:t>
            </a:r>
            <a:r>
              <a:rPr lang="en-US" sz="2800" b="1" dirty="0" smtClean="0">
                <a:solidFill>
                  <a:srgbClr val="C00000"/>
                </a:solidFill>
              </a:rPr>
              <a:t> </a:t>
            </a:r>
            <a:r>
              <a:rPr lang="en-US" sz="2800" b="1" dirty="0">
                <a:solidFill>
                  <a:srgbClr val="C00000"/>
                </a:solidFill>
              </a:rPr>
              <a:t>(2 of 2)</a:t>
            </a:r>
          </a:p>
          <a:p>
            <a:pPr marL="0" indent="0">
              <a:buNone/>
            </a:pPr>
            <a:r>
              <a:rPr lang="en-IE" sz="2800" dirty="0" smtClean="0">
                <a:solidFill>
                  <a:srgbClr val="000000"/>
                </a:solidFill>
              </a:rPr>
              <a:t>Include : </a:t>
            </a:r>
            <a:endParaRPr lang="en-US" sz="2800" b="1" dirty="0"/>
          </a:p>
          <a:p>
            <a:pPr marL="457200" indent="-457200" algn="just">
              <a:buFont typeface="+mj-lt"/>
              <a:buAutoNum type="arabicPeriod" startAt="3"/>
            </a:pPr>
            <a:r>
              <a:rPr lang="en-US" sz="2400" dirty="0" err="1" smtClean="0"/>
              <a:t>L’</a:t>
            </a:r>
            <a:r>
              <a:rPr lang="en-US" sz="2400" b="1" dirty="0" err="1" smtClean="0"/>
              <a:t>Enterprise</a:t>
            </a:r>
            <a:r>
              <a:rPr lang="en-US" sz="2400" b="1" dirty="0" smtClean="0"/>
              <a:t> </a:t>
            </a:r>
            <a:r>
              <a:rPr lang="en-US" sz="2400" b="1" dirty="0"/>
              <a:t>European Network</a:t>
            </a:r>
            <a:r>
              <a:rPr lang="en-US" sz="2400" dirty="0"/>
              <a:t>, </a:t>
            </a:r>
            <a:r>
              <a:rPr lang="en-US" sz="2400" dirty="0" err="1" smtClean="0"/>
              <a:t>che</a:t>
            </a:r>
            <a:r>
              <a:rPr lang="en-US" sz="2400" dirty="0" smtClean="0"/>
              <a:t> da </a:t>
            </a:r>
            <a:r>
              <a:rPr lang="en-US" sz="2400" dirty="0" err="1" smtClean="0"/>
              <a:t>accesso</a:t>
            </a:r>
            <a:r>
              <a:rPr lang="en-US" sz="2400" dirty="0" smtClean="0"/>
              <a:t> </a:t>
            </a:r>
            <a:r>
              <a:rPr lang="en-US" sz="2400" dirty="0" err="1" smtClean="0"/>
              <a:t>alle</a:t>
            </a:r>
            <a:r>
              <a:rPr lang="en-US" sz="2400" dirty="0" smtClean="0"/>
              <a:t> </a:t>
            </a:r>
            <a:r>
              <a:rPr lang="en-US" sz="2400" dirty="0" err="1" smtClean="0"/>
              <a:t>informazioni</a:t>
            </a:r>
            <a:r>
              <a:rPr lang="en-US" sz="2400" dirty="0" smtClean="0"/>
              <a:t> di </a:t>
            </a:r>
            <a:r>
              <a:rPr lang="en-US" sz="2400" dirty="0" err="1" smtClean="0"/>
              <a:t>mercato</a:t>
            </a:r>
            <a:r>
              <a:rPr lang="en-US" sz="2400" dirty="0" smtClean="0"/>
              <a:t> e </a:t>
            </a:r>
            <a:r>
              <a:rPr lang="en-US" sz="2400" dirty="0" err="1" smtClean="0"/>
              <a:t>alle</a:t>
            </a:r>
            <a:r>
              <a:rPr lang="en-US" sz="2400" dirty="0" smtClean="0"/>
              <a:t> partnership</a:t>
            </a:r>
            <a:endParaRPr lang="en-US" sz="2400" dirty="0"/>
          </a:p>
          <a:p>
            <a:pPr marL="457200" indent="-457200" algn="just">
              <a:buFont typeface="+mj-lt"/>
              <a:buAutoNum type="arabicPeriod" startAt="3"/>
            </a:pPr>
            <a:r>
              <a:rPr lang="en-US" sz="2400" dirty="0" smtClean="0"/>
              <a:t>Lo </a:t>
            </a:r>
            <a:r>
              <a:rPr lang="en-US" sz="2400" b="1" dirty="0"/>
              <a:t>Europe Business portal: </a:t>
            </a:r>
            <a:r>
              <a:rPr lang="en-US" sz="2400" dirty="0" err="1" smtClean="0"/>
              <a:t>una</a:t>
            </a:r>
            <a:r>
              <a:rPr lang="en-US" sz="2400" dirty="0" smtClean="0"/>
              <a:t> </a:t>
            </a:r>
            <a:r>
              <a:rPr lang="en-US" sz="2400" dirty="0" err="1" smtClean="0"/>
              <a:t>guida</a:t>
            </a:r>
            <a:r>
              <a:rPr lang="en-US" sz="2400" dirty="0" smtClean="0"/>
              <a:t> per </a:t>
            </a:r>
            <a:r>
              <a:rPr lang="en-US" sz="2400" dirty="0" err="1" smtClean="0"/>
              <a:t>svolgere</a:t>
            </a:r>
            <a:r>
              <a:rPr lang="en-US" sz="2400" dirty="0" smtClean="0"/>
              <a:t> la </a:t>
            </a:r>
            <a:r>
              <a:rPr lang="en-US" sz="2400" dirty="0" err="1" smtClean="0"/>
              <a:t>propria</a:t>
            </a:r>
            <a:r>
              <a:rPr lang="en-US" sz="2400" dirty="0" smtClean="0"/>
              <a:t> </a:t>
            </a:r>
            <a:r>
              <a:rPr lang="en-US" sz="2400" dirty="0" err="1" smtClean="0"/>
              <a:t>attività</a:t>
            </a:r>
            <a:r>
              <a:rPr lang="en-US" sz="2400" dirty="0" smtClean="0"/>
              <a:t> </a:t>
            </a:r>
            <a:r>
              <a:rPr lang="en-US" sz="2400" dirty="0" err="1" smtClean="0"/>
              <a:t>individuale</a:t>
            </a:r>
            <a:r>
              <a:rPr lang="en-US" sz="2400" dirty="0" smtClean="0"/>
              <a:t> in </a:t>
            </a:r>
            <a:r>
              <a:rPr lang="en-US" sz="2400" dirty="0" err="1" smtClean="0"/>
              <a:t>Europa</a:t>
            </a:r>
            <a:endParaRPr lang="en-US" sz="2400" dirty="0"/>
          </a:p>
          <a:p>
            <a:pPr marL="0" indent="0" algn="just">
              <a:buNone/>
            </a:pPr>
            <a:endParaRPr lang="it-IT" sz="2400" dirty="0"/>
          </a:p>
          <a:p>
            <a:pPr marL="0" indent="0">
              <a:buNone/>
            </a:pPr>
            <a:r>
              <a:rPr lang="en-GB" sz="2400" b="1" dirty="0" err="1" smtClean="0"/>
              <a:t>Tutti</a:t>
            </a:r>
            <a:r>
              <a:rPr lang="en-GB" sz="2400" b="1" dirty="0" smtClean="0"/>
              <a:t> </a:t>
            </a:r>
            <a:r>
              <a:rPr lang="en-GB" sz="2400" b="1" dirty="0" err="1" smtClean="0"/>
              <a:t>questi</a:t>
            </a:r>
            <a:r>
              <a:rPr lang="en-GB" sz="2400" b="1" dirty="0" smtClean="0"/>
              <a:t> </a:t>
            </a:r>
            <a:r>
              <a:rPr lang="en-GB" sz="2400" b="1" dirty="0" err="1" smtClean="0"/>
              <a:t>strumenti</a:t>
            </a:r>
            <a:r>
              <a:rPr lang="en-GB" sz="2400" b="1" dirty="0" smtClean="0"/>
              <a:t> </a:t>
            </a:r>
            <a:r>
              <a:rPr lang="en-GB" sz="2400" b="1" dirty="0" err="1" smtClean="0"/>
              <a:t>sono</a:t>
            </a:r>
            <a:r>
              <a:rPr lang="en-GB" sz="2400" b="1" dirty="0" smtClean="0"/>
              <a:t> </a:t>
            </a:r>
            <a:r>
              <a:rPr lang="en-GB" sz="2400" b="1" dirty="0" err="1" smtClean="0"/>
              <a:t>disponibili</a:t>
            </a:r>
            <a:r>
              <a:rPr lang="en-GB" sz="2400" b="1" dirty="0" smtClean="0"/>
              <a:t> </a:t>
            </a:r>
            <a:r>
              <a:rPr lang="en-GB" sz="2400" b="1" dirty="0" err="1" smtClean="0"/>
              <a:t>nelle</a:t>
            </a:r>
            <a:r>
              <a:rPr lang="en-GB" sz="2400" b="1" dirty="0" smtClean="0"/>
              <a:t> 24 </a:t>
            </a:r>
            <a:r>
              <a:rPr lang="en-GB" sz="2400" b="1" dirty="0" err="1" smtClean="0"/>
              <a:t>lingue</a:t>
            </a:r>
            <a:r>
              <a:rPr lang="en-GB" sz="2400" b="1" dirty="0" smtClean="0"/>
              <a:t> </a:t>
            </a:r>
            <a:r>
              <a:rPr lang="en-GB" sz="2400" b="1" dirty="0" err="1" smtClean="0"/>
              <a:t>ufficiali</a:t>
            </a:r>
            <a:r>
              <a:rPr lang="en-GB" sz="2400" b="1" dirty="0" smtClean="0"/>
              <a:t> </a:t>
            </a:r>
            <a:r>
              <a:rPr lang="en-GB" sz="2400" b="1" dirty="0" err="1" smtClean="0"/>
              <a:t>dell’Unione</a:t>
            </a:r>
            <a:r>
              <a:rPr lang="en-GB" sz="2400" b="1" dirty="0" smtClean="0"/>
              <a:t> </a:t>
            </a:r>
            <a:r>
              <a:rPr lang="en-GB" sz="2400" b="1" dirty="0" err="1" smtClean="0"/>
              <a:t>Europea</a:t>
            </a:r>
            <a:r>
              <a:rPr lang="en-GB" sz="2400" b="1" dirty="0" smtClean="0"/>
              <a:t>. </a:t>
            </a:r>
            <a:endParaRPr lang="it-IT" sz="2400" b="1" dirty="0"/>
          </a:p>
          <a:p>
            <a:pPr marL="0" indent="0">
              <a:buNone/>
            </a:pPr>
            <a:endParaRPr lang="en-GB" sz="1800" b="1" i="1" dirty="0"/>
          </a:p>
          <a:p>
            <a:pPr marL="0" indent="0">
              <a:buNone/>
            </a:pPr>
            <a:r>
              <a:rPr lang="en-GB" sz="1800" b="1" i="1" dirty="0" err="1" smtClean="0"/>
              <a:t>Maggiori</a:t>
            </a:r>
            <a:r>
              <a:rPr lang="en-GB" sz="1800" b="1" i="1" dirty="0" smtClean="0"/>
              <a:t> </a:t>
            </a:r>
            <a:r>
              <a:rPr lang="en-GB" sz="1800" b="1" i="1" dirty="0" err="1" smtClean="0"/>
              <a:t>informazioni</a:t>
            </a:r>
            <a:r>
              <a:rPr lang="en-GB" sz="1800" b="1" i="1" dirty="0" smtClean="0"/>
              <a:t>: </a:t>
            </a:r>
            <a:endParaRPr lang="en-GB" sz="1800" b="1" i="1" dirty="0"/>
          </a:p>
          <a:p>
            <a:pPr marL="0" indent="0">
              <a:buNone/>
            </a:pPr>
            <a:r>
              <a:rPr lang="es-ES" sz="1800" dirty="0" smtClean="0">
                <a:hlinkClick r:id="rId2"/>
              </a:rPr>
              <a:t>http://een.ec.europa.eu/</a:t>
            </a:r>
          </a:p>
          <a:p>
            <a:pPr marL="0" indent="0">
              <a:buNone/>
            </a:pPr>
            <a:r>
              <a:rPr lang="es-ES" sz="1800" dirty="0" smtClean="0">
                <a:hlinkClick r:id="rId3"/>
              </a:rPr>
              <a:t>http://ec.europa.eu/small-business/index_en.htm</a:t>
            </a:r>
            <a:r>
              <a:rPr lang="es-ES" sz="1800" dirty="0" smtClean="0"/>
              <a:t> </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30694317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smtClean="0">
                <a:solidFill>
                  <a:srgbClr val="C00000"/>
                </a:solidFill>
              </a:rPr>
              <a:t>Il “</a:t>
            </a:r>
            <a:r>
              <a:rPr lang="en-IE" sz="2800" b="1" dirty="0" err="1" smtClean="0">
                <a:solidFill>
                  <a:srgbClr val="C00000"/>
                </a:solidFill>
              </a:rPr>
              <a:t>Portale</a:t>
            </a:r>
            <a:r>
              <a:rPr lang="en-IE" sz="2800" b="1" dirty="0" smtClean="0">
                <a:solidFill>
                  <a:srgbClr val="C00000"/>
                </a:solidFill>
              </a:rPr>
              <a:t> </a:t>
            </a:r>
            <a:r>
              <a:rPr lang="en-IE" sz="2800" b="1" dirty="0" err="1" smtClean="0">
                <a:solidFill>
                  <a:srgbClr val="C00000"/>
                </a:solidFill>
              </a:rPr>
              <a:t>dell’Internazionalizzazione</a:t>
            </a:r>
            <a:r>
              <a:rPr lang="en-IE" sz="2800" b="1" dirty="0" smtClean="0">
                <a:solidFill>
                  <a:srgbClr val="C00000"/>
                </a:solidFill>
              </a:rPr>
              <a:t>”</a:t>
            </a:r>
          </a:p>
          <a:p>
            <a:pPr marL="0" indent="0">
              <a:buNone/>
            </a:pPr>
            <a:r>
              <a:rPr lang="en-IE" sz="2800" dirty="0" err="1" smtClean="0">
                <a:solidFill>
                  <a:srgbClr val="000000"/>
                </a:solidFill>
              </a:rPr>
              <a:t>Gli</a:t>
            </a:r>
            <a:r>
              <a:rPr lang="en-IE" sz="2800" dirty="0" smtClean="0">
                <a:solidFill>
                  <a:srgbClr val="000000"/>
                </a:solidFill>
              </a:rPr>
              <a:t> </a:t>
            </a:r>
            <a:r>
              <a:rPr lang="en-IE" sz="2800" dirty="0" err="1" smtClean="0">
                <a:solidFill>
                  <a:srgbClr val="000000"/>
                </a:solidFill>
              </a:rPr>
              <a:t>strumenti</a:t>
            </a:r>
            <a:r>
              <a:rPr lang="en-IE" sz="2800" dirty="0" smtClean="0">
                <a:solidFill>
                  <a:srgbClr val="000000"/>
                </a:solidFill>
              </a:rPr>
              <a:t> </a:t>
            </a:r>
            <a:r>
              <a:rPr lang="en-IE" sz="2800" dirty="0" err="1" smtClean="0">
                <a:solidFill>
                  <a:srgbClr val="000000"/>
                </a:solidFill>
              </a:rPr>
              <a:t>includono</a:t>
            </a:r>
            <a:r>
              <a:rPr lang="en-IE" sz="2800" dirty="0" smtClean="0">
                <a:solidFill>
                  <a:srgbClr val="000000"/>
                </a:solidFill>
              </a:rPr>
              <a:t>:</a:t>
            </a:r>
            <a:endParaRPr lang="en-IE" sz="2800" b="1" dirty="0" smtClean="0"/>
          </a:p>
          <a:p>
            <a:r>
              <a:rPr lang="en-IE" sz="2800" dirty="0" smtClean="0">
                <a:solidFill>
                  <a:srgbClr val="000000"/>
                </a:solidFill>
              </a:rPr>
              <a:t>Guide </a:t>
            </a:r>
            <a:r>
              <a:rPr lang="en-IE" sz="2800" dirty="0" err="1" smtClean="0">
                <a:solidFill>
                  <a:srgbClr val="000000"/>
                </a:solidFill>
              </a:rPr>
              <a:t>sul</a:t>
            </a:r>
            <a:r>
              <a:rPr lang="en-IE" sz="2800" dirty="0" smtClean="0">
                <a:solidFill>
                  <a:srgbClr val="000000"/>
                </a:solidFill>
              </a:rPr>
              <a:t> </a:t>
            </a:r>
            <a:r>
              <a:rPr lang="en-IE" sz="2800" dirty="0" err="1" smtClean="0">
                <a:solidFill>
                  <a:srgbClr val="000000"/>
                </a:solidFill>
              </a:rPr>
              <a:t>supporto</a:t>
            </a:r>
            <a:r>
              <a:rPr lang="en-IE" sz="2800" dirty="0" smtClean="0">
                <a:solidFill>
                  <a:srgbClr val="000000"/>
                </a:solidFill>
              </a:rPr>
              <a:t> </a:t>
            </a:r>
            <a:r>
              <a:rPr lang="en-IE" sz="2800" dirty="0" err="1" smtClean="0">
                <a:solidFill>
                  <a:srgbClr val="000000"/>
                </a:solidFill>
              </a:rPr>
              <a:t>all’internazionalizzazione</a:t>
            </a:r>
            <a:r>
              <a:rPr lang="en-IE" sz="2800" dirty="0" smtClean="0">
                <a:solidFill>
                  <a:srgbClr val="000000"/>
                </a:solidFill>
              </a:rPr>
              <a:t> per le </a:t>
            </a:r>
            <a:r>
              <a:rPr lang="en-IE" sz="2800" dirty="0" err="1" smtClean="0">
                <a:solidFill>
                  <a:srgbClr val="000000"/>
                </a:solidFill>
              </a:rPr>
              <a:t>microimnprese</a:t>
            </a:r>
            <a:endParaRPr lang="en-IE" sz="2800" dirty="0" smtClean="0">
              <a:solidFill>
                <a:srgbClr val="000000"/>
              </a:solidFill>
            </a:endParaRPr>
          </a:p>
          <a:p>
            <a:r>
              <a:rPr lang="en-IE" sz="2800" dirty="0" smtClean="0">
                <a:solidFill>
                  <a:srgbClr val="000000"/>
                </a:solidFill>
              </a:rPr>
              <a:t>Un </a:t>
            </a:r>
            <a:r>
              <a:rPr lang="en-IE" sz="2800" dirty="0" err="1" smtClean="0">
                <a:solidFill>
                  <a:srgbClr val="000000"/>
                </a:solidFill>
              </a:rPr>
              <a:t>ampio</a:t>
            </a:r>
            <a:r>
              <a:rPr lang="en-IE" sz="2800" dirty="0" smtClean="0">
                <a:solidFill>
                  <a:srgbClr val="000000"/>
                </a:solidFill>
              </a:rPr>
              <a:t> </a:t>
            </a:r>
            <a:r>
              <a:rPr lang="en-IE" sz="2800" i="1" dirty="0" smtClean="0">
                <a:solidFill>
                  <a:srgbClr val="000000"/>
                </a:solidFill>
              </a:rPr>
              <a:t> Export Helpdesk</a:t>
            </a:r>
          </a:p>
          <a:p>
            <a:r>
              <a:rPr lang="it-IT" sz="2800" dirty="0" smtClean="0"/>
              <a:t>Formulazione della rete </a:t>
            </a:r>
            <a:r>
              <a:rPr lang="it-IT" sz="2800" dirty="0" err="1" smtClean="0"/>
              <a:t>Enterprise</a:t>
            </a:r>
            <a:r>
              <a:rPr lang="it-IT" sz="2800" dirty="0" smtClean="0"/>
              <a:t> Europe come strumento di supporto per l'internazionalizzazione delle microimprese, fornendo </a:t>
            </a:r>
            <a:r>
              <a:rPr lang="it-IT" sz="2800" i="1" dirty="0" smtClean="0">
                <a:solidFill>
                  <a:srgbClr val="FF0000"/>
                </a:solidFill>
              </a:rPr>
              <a:t>consulenza per la crescita internazionale</a:t>
            </a:r>
            <a:endParaRPr lang="en-IE" sz="2800" i="1" dirty="0" smtClean="0">
              <a:solidFill>
                <a:srgbClr val="FF0000"/>
              </a:solidFill>
            </a:endParaRPr>
          </a:p>
          <a:p>
            <a:pPr marL="176213" indent="0">
              <a:buNone/>
            </a:pPr>
            <a:endParaRPr lang="en-IE" sz="1800" b="1" i="1" dirty="0" smtClean="0"/>
          </a:p>
          <a:p>
            <a:pPr marL="176213" indent="0">
              <a:buNone/>
            </a:pPr>
            <a:endParaRPr lang="en-IE" sz="1800" b="1" i="1" dirty="0" smtClean="0"/>
          </a:p>
          <a:p>
            <a:pPr marL="176213" indent="0">
              <a:buNone/>
            </a:pPr>
            <a:r>
              <a:rPr lang="en-IE" sz="1800" b="1" i="1" dirty="0" err="1" smtClean="0"/>
              <a:t>Maggiori</a:t>
            </a:r>
            <a:r>
              <a:rPr lang="en-IE" sz="1800" b="1" i="1" dirty="0" smtClean="0"/>
              <a:t> </a:t>
            </a:r>
            <a:r>
              <a:rPr lang="en-IE" sz="1800" b="1" i="1" dirty="0" err="1" smtClean="0"/>
              <a:t>informazioni</a:t>
            </a:r>
            <a:r>
              <a:rPr lang="en-IE" sz="1800" b="1" i="1" dirty="0" smtClean="0"/>
              <a:t>: </a:t>
            </a:r>
          </a:p>
          <a:p>
            <a:pPr marL="176213" indent="0">
              <a:buNone/>
            </a:pPr>
            <a:r>
              <a:rPr lang="en-IE" sz="1800" i="1" dirty="0" smtClean="0">
                <a:hlinkClick r:id="rId2"/>
              </a:rPr>
              <a:t>http://een.ec.europa.eu/</a:t>
            </a:r>
            <a:r>
              <a:rPr lang="en-IE" sz="1800" i="1" dirty="0" smtClean="0"/>
              <a:t> </a:t>
            </a:r>
          </a:p>
          <a:p>
            <a:pPr marL="0" indent="0">
              <a:buNone/>
            </a:pPr>
            <a:endParaRPr lang="en-IE" sz="1800" dirty="0" smtClean="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659165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GB" sz="2800" b="1" dirty="0" smtClean="0">
                <a:solidFill>
                  <a:srgbClr val="C00000"/>
                </a:solidFill>
              </a:rPr>
              <a:t>Il </a:t>
            </a:r>
            <a:r>
              <a:rPr lang="en-GB" sz="2800" b="1" dirty="0">
                <a:solidFill>
                  <a:srgbClr val="C00000"/>
                </a:solidFill>
              </a:rPr>
              <a:t>“Database”</a:t>
            </a:r>
            <a:endParaRPr lang="en-US" sz="2800" b="1" dirty="0">
              <a:solidFill>
                <a:srgbClr val="C00000"/>
              </a:solidFill>
            </a:endParaRPr>
          </a:p>
          <a:p>
            <a:pPr marL="0" indent="0">
              <a:buNone/>
            </a:pPr>
            <a:endParaRPr lang="en-IE" sz="2800" dirty="0" smtClean="0">
              <a:solidFill>
                <a:srgbClr val="000000"/>
              </a:solidFill>
            </a:endParaRPr>
          </a:p>
          <a:p>
            <a:pPr marL="0" indent="0">
              <a:buNone/>
            </a:pPr>
            <a:r>
              <a:rPr lang="en-IE" sz="2800" dirty="0" err="1" smtClean="0">
                <a:solidFill>
                  <a:srgbClr val="000000"/>
                </a:solidFill>
              </a:rPr>
              <a:t>Gli</a:t>
            </a:r>
            <a:r>
              <a:rPr lang="en-IE" sz="2800" dirty="0" smtClean="0">
                <a:solidFill>
                  <a:srgbClr val="000000"/>
                </a:solidFill>
              </a:rPr>
              <a:t> </a:t>
            </a:r>
            <a:r>
              <a:rPr lang="en-IE" sz="2800" dirty="0" err="1" smtClean="0">
                <a:solidFill>
                  <a:srgbClr val="000000"/>
                </a:solidFill>
              </a:rPr>
              <a:t>strumenti</a:t>
            </a:r>
            <a:r>
              <a:rPr lang="en-IE" sz="2800" dirty="0" smtClean="0">
                <a:solidFill>
                  <a:srgbClr val="000000"/>
                </a:solidFill>
              </a:rPr>
              <a:t> </a:t>
            </a:r>
            <a:r>
              <a:rPr lang="en-IE" sz="2800" dirty="0" err="1" smtClean="0">
                <a:solidFill>
                  <a:srgbClr val="000000"/>
                </a:solidFill>
              </a:rPr>
              <a:t>includono</a:t>
            </a:r>
            <a:r>
              <a:rPr lang="en-IE" sz="2800" dirty="0" smtClean="0">
                <a:solidFill>
                  <a:srgbClr val="000000"/>
                </a:solidFill>
              </a:rPr>
              <a:t>:</a:t>
            </a:r>
            <a:endParaRPr lang="en-US" sz="2800" b="1" dirty="0"/>
          </a:p>
          <a:p>
            <a:r>
              <a:rPr lang="en-US" sz="2800" dirty="0" err="1" smtClean="0"/>
              <a:t>Opportunità</a:t>
            </a:r>
            <a:r>
              <a:rPr lang="en-US" sz="2800" dirty="0" smtClean="0"/>
              <a:t> di Partnering, </a:t>
            </a:r>
            <a:r>
              <a:rPr lang="en-US" sz="2800" dirty="0" err="1" smtClean="0"/>
              <a:t>divise</a:t>
            </a:r>
            <a:r>
              <a:rPr lang="en-US" sz="2800" dirty="0" smtClean="0"/>
              <a:t> per </a:t>
            </a:r>
            <a:r>
              <a:rPr lang="en-US" sz="2800" dirty="0" err="1" smtClean="0"/>
              <a:t>paesi</a:t>
            </a:r>
            <a:r>
              <a:rPr lang="en-US" sz="2800" dirty="0" smtClean="0"/>
              <a:t> e </a:t>
            </a:r>
            <a:r>
              <a:rPr lang="en-US" sz="2800" dirty="0" err="1" smtClean="0"/>
              <a:t>settori</a:t>
            </a:r>
            <a:endParaRPr lang="en-US" sz="2800" dirty="0"/>
          </a:p>
          <a:p>
            <a:r>
              <a:rPr lang="en-US" sz="2800" dirty="0" err="1" smtClean="0"/>
              <a:t>Calendario</a:t>
            </a:r>
            <a:r>
              <a:rPr lang="en-US" sz="2800" dirty="0" smtClean="0"/>
              <a:t> </a:t>
            </a:r>
            <a:r>
              <a:rPr lang="en-US" sz="2800" dirty="0" err="1" smtClean="0"/>
              <a:t>Eventi</a:t>
            </a:r>
            <a:r>
              <a:rPr lang="en-US" sz="2800" dirty="0" smtClean="0"/>
              <a:t> per le </a:t>
            </a:r>
            <a:r>
              <a:rPr lang="en-US" sz="2800" dirty="0" err="1" smtClean="0"/>
              <a:t>opportunità</a:t>
            </a:r>
            <a:r>
              <a:rPr lang="en-US" sz="2800" dirty="0" smtClean="0"/>
              <a:t> di </a:t>
            </a:r>
            <a:r>
              <a:rPr lang="en-US" sz="2800" dirty="0" err="1" smtClean="0"/>
              <a:t>crescita</a:t>
            </a:r>
            <a:r>
              <a:rPr lang="en-US" sz="2800" dirty="0" smtClean="0"/>
              <a:t> </a:t>
            </a:r>
            <a:r>
              <a:rPr lang="en-US" sz="2800" dirty="0" err="1" smtClean="0"/>
              <a:t>internazionale</a:t>
            </a:r>
            <a:endParaRPr lang="en-US" sz="2800" dirty="0"/>
          </a:p>
          <a:p>
            <a:r>
              <a:rPr lang="en-US" sz="2800" dirty="0" err="1" smtClean="0"/>
              <a:t>Eventi</a:t>
            </a:r>
            <a:r>
              <a:rPr lang="en-US" sz="2800" dirty="0" smtClean="0"/>
              <a:t> aziendali, </a:t>
            </a:r>
            <a:r>
              <a:rPr lang="en-US" sz="2800" dirty="0" err="1" smtClean="0"/>
              <a:t>missioni</a:t>
            </a:r>
            <a:r>
              <a:rPr lang="en-US" sz="2800" dirty="0" smtClean="0"/>
              <a:t> </a:t>
            </a:r>
            <a:r>
              <a:rPr lang="en-US" sz="2800" dirty="0" err="1" smtClean="0"/>
              <a:t>commerciali</a:t>
            </a:r>
            <a:r>
              <a:rPr lang="en-US" sz="2800" dirty="0" smtClean="0"/>
              <a:t>, </a:t>
            </a:r>
            <a:r>
              <a:rPr lang="en-US" sz="2800" dirty="0" err="1" smtClean="0"/>
              <a:t>conferenze</a:t>
            </a:r>
            <a:r>
              <a:rPr lang="en-US" sz="2800" dirty="0" smtClean="0"/>
              <a:t> e workshop.  </a:t>
            </a:r>
            <a:endParaRPr lang="en-US" sz="1800" b="1" i="1" dirty="0"/>
          </a:p>
          <a:p>
            <a:pPr marL="176213" indent="0">
              <a:buNone/>
            </a:pPr>
            <a:endParaRPr lang="en-US" sz="1800" b="1" i="1" dirty="0"/>
          </a:p>
          <a:p>
            <a:pPr marL="176213" indent="0">
              <a:buNone/>
            </a:pPr>
            <a:r>
              <a:rPr lang="en-US" sz="1800" b="1" i="1" dirty="0" err="1" smtClean="0"/>
              <a:t>Maggiori</a:t>
            </a:r>
            <a:r>
              <a:rPr lang="en-US" sz="1800" b="1" i="1" dirty="0" smtClean="0"/>
              <a:t> </a:t>
            </a:r>
            <a:r>
              <a:rPr lang="en-US" sz="1800" b="1" i="1" dirty="0" err="1" smtClean="0"/>
              <a:t>informazioni</a:t>
            </a:r>
            <a:r>
              <a:rPr lang="en-US" sz="1800" b="1" i="1" dirty="0" smtClean="0"/>
              <a:t>: </a:t>
            </a:r>
            <a:endParaRPr lang="en-US" sz="1800" b="1" i="1" dirty="0"/>
          </a:p>
          <a:p>
            <a:pPr marL="176213" indent="0">
              <a:buNone/>
            </a:pPr>
            <a:r>
              <a:rPr lang="en-US" sz="1800" i="1" dirty="0">
                <a:hlinkClick r:id="rId2"/>
              </a:rPr>
              <a:t>http://een.ec.europa.eu/content/events-0</a:t>
            </a:r>
            <a:r>
              <a:rPr lang="en-US" sz="1800" i="1" dirty="0"/>
              <a:t>  </a:t>
            </a: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3377131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smtClean="0">
                <a:solidFill>
                  <a:srgbClr val="C00000"/>
                </a:solidFill>
              </a:rPr>
              <a:t>La European Cluster Collaboration Platform </a:t>
            </a:r>
          </a:p>
          <a:p>
            <a:pPr marL="0" indent="0">
              <a:buNone/>
            </a:pPr>
            <a:r>
              <a:rPr lang="en-IE" sz="2800" dirty="0" err="1" smtClean="0">
                <a:solidFill>
                  <a:srgbClr val="000000"/>
                </a:solidFill>
              </a:rPr>
              <a:t>Creata</a:t>
            </a:r>
            <a:r>
              <a:rPr lang="en-IE" sz="2800" dirty="0" smtClean="0">
                <a:solidFill>
                  <a:srgbClr val="000000"/>
                </a:solidFill>
              </a:rPr>
              <a:t> </a:t>
            </a:r>
            <a:r>
              <a:rPr lang="en-IE" sz="2800" dirty="0" err="1" smtClean="0">
                <a:solidFill>
                  <a:srgbClr val="000000"/>
                </a:solidFill>
              </a:rPr>
              <a:t>dalla</a:t>
            </a:r>
            <a:r>
              <a:rPr lang="en-IE" sz="2800" dirty="0" smtClean="0">
                <a:solidFill>
                  <a:srgbClr val="000000"/>
                </a:solidFill>
              </a:rPr>
              <a:t> DG :</a:t>
            </a:r>
            <a:endParaRPr lang="en-IE" sz="2800" b="1" dirty="0" smtClean="0"/>
          </a:p>
          <a:p>
            <a:r>
              <a:rPr lang="en-IE" sz="2800" dirty="0" smtClean="0"/>
              <a:t>E’ </a:t>
            </a:r>
            <a:r>
              <a:rPr lang="en-IE" sz="2800" dirty="0" err="1" smtClean="0"/>
              <a:t>uno</a:t>
            </a:r>
            <a:r>
              <a:rPr lang="en-IE" sz="2800" dirty="0" smtClean="0"/>
              <a:t> </a:t>
            </a:r>
            <a:r>
              <a:rPr lang="en-IE" sz="2800" dirty="0" err="1" smtClean="0"/>
              <a:t>strumento</a:t>
            </a:r>
            <a:r>
              <a:rPr lang="en-IE" sz="2800" dirty="0" smtClean="0"/>
              <a:t> </a:t>
            </a:r>
            <a:r>
              <a:rPr lang="en-IE" sz="2800" dirty="0" err="1" smtClean="0"/>
              <a:t>dell’UE</a:t>
            </a:r>
            <a:r>
              <a:rPr lang="en-IE" sz="2800" dirty="0" smtClean="0"/>
              <a:t> </a:t>
            </a:r>
            <a:r>
              <a:rPr lang="en-IE" sz="2800" dirty="0" err="1" smtClean="0"/>
              <a:t>previsto</a:t>
            </a:r>
            <a:r>
              <a:rPr lang="en-IE" sz="2800" dirty="0" smtClean="0"/>
              <a:t> per </a:t>
            </a:r>
            <a:r>
              <a:rPr lang="en-IE" sz="2800" dirty="0" err="1" smtClean="0"/>
              <a:t>contribuire</a:t>
            </a:r>
            <a:r>
              <a:rPr lang="en-IE" sz="2800" dirty="0" smtClean="0"/>
              <a:t> </a:t>
            </a:r>
            <a:r>
              <a:rPr lang="en-IE" sz="2800" dirty="0" err="1" smtClean="0"/>
              <a:t>all’internazionalizzazione</a:t>
            </a:r>
            <a:r>
              <a:rPr lang="en-IE" sz="2800" dirty="0" smtClean="0"/>
              <a:t> </a:t>
            </a:r>
            <a:r>
              <a:rPr lang="en-IE" sz="2800" dirty="0" err="1" smtClean="0"/>
              <a:t>delle</a:t>
            </a:r>
            <a:r>
              <a:rPr lang="en-IE" sz="2800" dirty="0" smtClean="0"/>
              <a:t> </a:t>
            </a:r>
            <a:r>
              <a:rPr lang="en-IE" sz="2800" dirty="0" err="1" smtClean="0">
                <a:hlinkClick r:id="rId2"/>
              </a:rPr>
              <a:t>Aziende</a:t>
            </a:r>
            <a:r>
              <a:rPr lang="en-IE" sz="2800" dirty="0" smtClean="0">
                <a:hlinkClick r:id="rId2"/>
              </a:rPr>
              <a:t> </a:t>
            </a:r>
            <a:r>
              <a:rPr lang="en-IE" sz="2800" dirty="0" err="1" smtClean="0">
                <a:hlinkClick r:id="rId2"/>
              </a:rPr>
              <a:t>Europee</a:t>
            </a:r>
            <a:r>
              <a:rPr lang="en-IE" sz="2800" dirty="0" smtClean="0">
                <a:hlinkClick r:id="rId2"/>
              </a:rPr>
              <a:t> </a:t>
            </a:r>
            <a:r>
              <a:rPr lang="en-IE" sz="2800" dirty="0" smtClean="0"/>
              <a:t>per </a:t>
            </a:r>
            <a:r>
              <a:rPr lang="en-IE" sz="2800" dirty="0" err="1" smtClean="0"/>
              <a:t>aiutarle</a:t>
            </a:r>
            <a:r>
              <a:rPr lang="en-IE" sz="2800" dirty="0" smtClean="0"/>
              <a:t> a </a:t>
            </a:r>
            <a:r>
              <a:rPr lang="en-IE" sz="2800" dirty="0" err="1" smtClean="0"/>
              <a:t>migliorare</a:t>
            </a:r>
            <a:r>
              <a:rPr lang="en-IE" sz="2800" dirty="0" smtClean="0"/>
              <a:t> la </a:t>
            </a:r>
            <a:r>
              <a:rPr lang="en-IE" sz="2800" dirty="0" err="1" smtClean="0"/>
              <a:t>conoscenza</a:t>
            </a:r>
            <a:r>
              <a:rPr lang="en-IE" sz="2800" dirty="0" smtClean="0"/>
              <a:t> </a:t>
            </a:r>
            <a:r>
              <a:rPr lang="en-IE" sz="2800" dirty="0" err="1" smtClean="0"/>
              <a:t>degli</a:t>
            </a:r>
            <a:r>
              <a:rPr lang="en-IE" sz="2800" dirty="0" smtClean="0"/>
              <a:t> stakeholders </a:t>
            </a:r>
            <a:r>
              <a:rPr lang="en-IE" sz="2800" dirty="0" err="1" smtClean="0"/>
              <a:t>interessati</a:t>
            </a:r>
            <a:r>
              <a:rPr lang="en-IE" sz="2800" dirty="0" smtClean="0"/>
              <a:t> </a:t>
            </a:r>
            <a:r>
              <a:rPr lang="en-IE" sz="2800" dirty="0" err="1" smtClean="0"/>
              <a:t>all’internazionalizzazione</a:t>
            </a:r>
            <a:r>
              <a:rPr lang="en-IE" sz="2800" dirty="0" smtClean="0"/>
              <a:t> </a:t>
            </a:r>
            <a:r>
              <a:rPr lang="en-IE" sz="2800" dirty="0" err="1" smtClean="0"/>
              <a:t>delle</a:t>
            </a:r>
            <a:r>
              <a:rPr lang="en-IE" sz="2800" dirty="0" smtClean="0"/>
              <a:t> </a:t>
            </a:r>
            <a:r>
              <a:rPr lang="en-IE" sz="2800" dirty="0" err="1" smtClean="0"/>
              <a:t>imprese</a:t>
            </a:r>
            <a:r>
              <a:rPr lang="en-IE" sz="2800" dirty="0" smtClean="0"/>
              <a:t> </a:t>
            </a:r>
            <a:r>
              <a:rPr lang="en-IE" sz="2800" dirty="0" err="1" smtClean="0"/>
              <a:t>sulle</a:t>
            </a:r>
            <a:r>
              <a:rPr lang="en-IE" sz="2800" dirty="0" smtClean="0"/>
              <a:t> </a:t>
            </a:r>
            <a:r>
              <a:rPr lang="en-IE" sz="2800" dirty="0" err="1" smtClean="0"/>
              <a:t>opportunità</a:t>
            </a:r>
            <a:r>
              <a:rPr lang="en-IE" sz="2800" dirty="0" smtClean="0"/>
              <a:t> di </a:t>
            </a:r>
            <a:r>
              <a:rPr lang="en-IE" sz="2800" dirty="0" err="1" smtClean="0"/>
              <a:t>finanziamento</a:t>
            </a:r>
            <a:r>
              <a:rPr lang="en-IE" sz="2800" dirty="0" smtClean="0"/>
              <a:t> e </a:t>
            </a:r>
            <a:r>
              <a:rPr lang="en-IE" sz="2800" dirty="0" err="1" smtClean="0"/>
              <a:t>sugli</a:t>
            </a:r>
            <a:r>
              <a:rPr lang="en-IE" sz="2800" dirty="0" smtClean="0"/>
              <a:t> </a:t>
            </a:r>
            <a:r>
              <a:rPr lang="en-IE" sz="2800" dirty="0" err="1" smtClean="0"/>
              <a:t>strumenti</a:t>
            </a:r>
            <a:r>
              <a:rPr lang="en-IE" sz="2800" dirty="0" smtClean="0"/>
              <a:t> </a:t>
            </a:r>
            <a:r>
              <a:rPr lang="en-IE" sz="2800" dirty="0" err="1" smtClean="0"/>
              <a:t>esistenti</a:t>
            </a:r>
            <a:r>
              <a:rPr lang="en-IE" sz="2800" dirty="0" smtClean="0"/>
              <a:t> (</a:t>
            </a:r>
            <a:r>
              <a:rPr lang="en-IE" sz="2800" dirty="0" err="1" smtClean="0"/>
              <a:t>sia</a:t>
            </a:r>
            <a:r>
              <a:rPr lang="en-IE" sz="2800" dirty="0" smtClean="0"/>
              <a:t> </a:t>
            </a:r>
            <a:r>
              <a:rPr lang="en-IE" sz="2800" dirty="0" err="1" smtClean="0"/>
              <a:t>diretti</a:t>
            </a:r>
            <a:r>
              <a:rPr lang="en-IE" sz="2800" dirty="0" smtClean="0"/>
              <a:t> </a:t>
            </a:r>
            <a:r>
              <a:rPr lang="en-IE" sz="2800" dirty="0" err="1" smtClean="0"/>
              <a:t>che</a:t>
            </a:r>
            <a:r>
              <a:rPr lang="en-IE" sz="2800" dirty="0" smtClean="0"/>
              <a:t> </a:t>
            </a:r>
            <a:r>
              <a:rPr lang="en-IE" sz="2800" dirty="0" err="1" smtClean="0"/>
              <a:t>indiretti</a:t>
            </a:r>
            <a:r>
              <a:rPr lang="en-IE" sz="2800" dirty="0" smtClean="0"/>
              <a:t>) e </a:t>
            </a:r>
            <a:r>
              <a:rPr lang="en-IE" sz="2800" dirty="0" err="1" smtClean="0"/>
              <a:t>sostenere</a:t>
            </a:r>
            <a:r>
              <a:rPr lang="en-IE" sz="2800" dirty="0" smtClean="0"/>
              <a:t> </a:t>
            </a:r>
            <a:r>
              <a:rPr lang="en-IE" sz="2800" dirty="0" err="1" smtClean="0">
                <a:hlinkClick r:id="rId3"/>
              </a:rPr>
              <a:t>l’internazionalizzazione</a:t>
            </a:r>
            <a:r>
              <a:rPr lang="en-IE" sz="2800" dirty="0" smtClean="0">
                <a:hlinkClick r:id="rId3"/>
              </a:rPr>
              <a:t> </a:t>
            </a:r>
            <a:r>
              <a:rPr lang="en-IE" sz="2800" dirty="0" err="1" smtClean="0">
                <a:hlinkClick r:id="rId3"/>
              </a:rPr>
              <a:t>delle</a:t>
            </a:r>
            <a:r>
              <a:rPr lang="en-IE" sz="2800" dirty="0" smtClean="0">
                <a:hlinkClick r:id="rId3"/>
              </a:rPr>
              <a:t> PMI al di </a:t>
            </a:r>
            <a:r>
              <a:rPr lang="en-IE" sz="2800" dirty="0" err="1" smtClean="0">
                <a:hlinkClick r:id="rId3"/>
              </a:rPr>
              <a:t>là</a:t>
            </a:r>
            <a:r>
              <a:rPr lang="en-IE" sz="2800" dirty="0" smtClean="0">
                <a:hlinkClick r:id="rId3"/>
              </a:rPr>
              <a:t> </a:t>
            </a:r>
            <a:r>
              <a:rPr lang="en-IE" sz="2800" dirty="0" err="1" smtClean="0">
                <a:hlinkClick r:id="rId3"/>
              </a:rPr>
              <a:t>dell’Europa</a:t>
            </a:r>
            <a:r>
              <a:rPr lang="en-IE" sz="2800" dirty="0" smtClean="0">
                <a:hlinkClick r:id="rId3"/>
              </a:rPr>
              <a:t>.  </a:t>
            </a:r>
            <a:endParaRPr lang="en-IE" sz="1800" b="1" i="1" dirty="0" smtClean="0"/>
          </a:p>
          <a:p>
            <a:pPr marL="176213" indent="0">
              <a:buNone/>
            </a:pPr>
            <a:r>
              <a:rPr lang="en-IE" sz="1800" b="1" i="1" dirty="0" err="1" smtClean="0"/>
              <a:t>Maggiori</a:t>
            </a:r>
            <a:r>
              <a:rPr lang="en-IE" sz="1800" b="1" i="1" dirty="0" smtClean="0"/>
              <a:t> </a:t>
            </a:r>
            <a:r>
              <a:rPr lang="en-IE" sz="1800" b="1" i="1" dirty="0" err="1" smtClean="0"/>
              <a:t>Informazioni</a:t>
            </a:r>
            <a:r>
              <a:rPr lang="en-IE" sz="1800" b="1" i="1" dirty="0" smtClean="0"/>
              <a:t>: </a:t>
            </a:r>
          </a:p>
          <a:p>
            <a:pPr marL="176213" indent="0">
              <a:buNone/>
            </a:pPr>
            <a:r>
              <a:rPr lang="en-IE" sz="1800" i="1" dirty="0" smtClean="0">
                <a:hlinkClick r:id="rId2"/>
              </a:rPr>
              <a:t>http://ec.europa.eu/DocsRoom/documents/21750</a:t>
            </a:r>
            <a:r>
              <a:rPr lang="en-IE" sz="1800" i="1" dirty="0" smtClean="0"/>
              <a:t> </a:t>
            </a:r>
          </a:p>
          <a:p>
            <a:pPr marL="176213" indent="0">
              <a:buNone/>
            </a:pPr>
            <a:r>
              <a:rPr lang="en-IE" sz="1800" i="1" dirty="0" smtClean="0">
                <a:hlinkClick r:id="rId4"/>
              </a:rPr>
              <a:t>https://www.clustercollaboration.eu/international-cooperation</a:t>
            </a:r>
            <a:r>
              <a:rPr lang="en-IE" sz="1800" i="1" dirty="0" smtClean="0"/>
              <a:t> </a:t>
            </a:r>
          </a:p>
          <a:p>
            <a:pPr marL="0" indent="0">
              <a:buNone/>
            </a:pPr>
            <a:endParaRPr lang="en-IE" sz="1800" dirty="0" smtClean="0"/>
          </a:p>
          <a:p>
            <a:pPr marL="0" indent="0" algn="ctr">
              <a:buNone/>
            </a:pPr>
            <a:endParaRPr lang="en-IE" sz="1800" dirty="0"/>
          </a:p>
          <a:p>
            <a:pPr marL="0" indent="0" algn="ctr">
              <a:buNone/>
            </a:pPr>
            <a:r>
              <a:rPr lang="en-IE" sz="1800" dirty="0" err="1" smtClean="0">
                <a:hlinkClick r:id="rId2"/>
              </a:rPr>
              <a:t>es</a:t>
            </a:r>
            <a:r>
              <a:rPr lang="en-IE" sz="1800" dirty="0" smtClean="0"/>
              <a:t> </a:t>
            </a: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a:t>
            </a:r>
            <a:r>
              <a:rPr lang="en-IE" sz="2400" b="1" dirty="0" smtClean="0">
                <a:solidFill>
                  <a:srgbClr val="0B0AFD"/>
                </a:solidFill>
              </a:rPr>
              <a:t>I</a:t>
            </a:r>
            <a:endParaRPr lang="en-IE" sz="2400" b="1" dirty="0">
              <a:solidFill>
                <a:srgbClr val="0B0AFD"/>
              </a:solidFill>
            </a:endParaRPr>
          </a:p>
        </p:txBody>
      </p:sp>
    </p:spTree>
    <p:extLst>
      <p:ext uri="{BB962C8B-B14F-4D97-AF65-F5344CB8AC3E}">
        <p14:creationId xmlns:p14="http://schemas.microsoft.com/office/powerpoint/2010/main" xmlns="" val="2066464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5746</TotalTime>
  <Words>1135</Words>
  <Application>Microsoft Office PowerPoint</Application>
  <PresentationFormat>Personalizzato</PresentationFormat>
  <Paragraphs>205</Paragraphs>
  <Slides>19</Slides>
  <Notes>1</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1557</vt:lpstr>
      <vt:lpstr>Modulo N 10: Strumenti e risorse dell’UE per lo sviluppo della microimpresa rurale </vt:lpstr>
      <vt:lpstr>Fonti e risorse a supporto delle microimprese I</vt:lpstr>
      <vt:lpstr>   Fonti e risorse a supporto delle microimprese I</vt:lpstr>
      <vt:lpstr>   Fonti e risorse a supporto delle microimprese I</vt:lpstr>
      <vt:lpstr>   Fonti e risorse a supporto delle microimprese I</vt:lpstr>
      <vt:lpstr>   Fonti e risorse a supporto delle microimprese I</vt:lpstr>
      <vt:lpstr>Fonti e risorse a supporto delle microimprese I</vt:lpstr>
      <vt:lpstr>   Fonti e risorse a supporto delle microimprese I</vt:lpstr>
      <vt:lpstr>   Fonti e risorse a supporto delle microimprese I</vt:lpstr>
      <vt:lpstr>   Fonti e risorse a supporto delle microimprese I</vt:lpstr>
      <vt:lpstr>   Fonti e risorse a supporto delle microimprese I</vt:lpstr>
      <vt:lpstr>   Fonti e risorse a supporto delle microimprese I</vt:lpstr>
      <vt:lpstr>   Fonti e risorse a supporto delle microimprese I</vt:lpstr>
      <vt:lpstr>Fonti e risorse a supporto delle microimprese I</vt:lpstr>
      <vt:lpstr>   Fonti e risorse a supporto delle microimprese I</vt:lpstr>
      <vt:lpstr>   Fonti e risorse a supporto delle microimprese I</vt:lpstr>
      <vt:lpstr>   Fonti e risorse a supporto delle microimprese I</vt:lpstr>
      <vt:lpstr>   Fonti e risorse a supporto delle microimprese I</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Theodoros Grassos</dc:creator>
  <cp:lastModifiedBy>IDP</cp:lastModifiedBy>
  <cp:revision>75</cp:revision>
  <cp:lastPrinted>2017-05-04T12:44:09Z</cp:lastPrinted>
  <dcterms:created xsi:type="dcterms:W3CDTF">2016-01-12T16:45:47Z</dcterms:created>
  <dcterms:modified xsi:type="dcterms:W3CDTF">2018-01-16T15:44:43Z</dcterms:modified>
</cp:coreProperties>
</file>