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1"/>
  </p:notesMasterIdLst>
  <p:handoutMasterIdLst>
    <p:handoutMasterId r:id="rId22"/>
  </p:handoutMasterIdLst>
  <p:sldIdLst>
    <p:sldId id="378" r:id="rId2"/>
    <p:sldId id="396" r:id="rId3"/>
    <p:sldId id="407" r:id="rId4"/>
    <p:sldId id="380" r:id="rId5"/>
    <p:sldId id="417" r:id="rId6"/>
    <p:sldId id="418" r:id="rId7"/>
    <p:sldId id="409" r:id="rId8"/>
    <p:sldId id="412" r:id="rId9"/>
    <p:sldId id="415" r:id="rId10"/>
    <p:sldId id="413" r:id="rId11"/>
    <p:sldId id="416" r:id="rId12"/>
    <p:sldId id="419" r:id="rId13"/>
    <p:sldId id="420" r:id="rId14"/>
    <p:sldId id="408" r:id="rId15"/>
    <p:sldId id="421" r:id="rId16"/>
    <p:sldId id="414" r:id="rId17"/>
    <p:sldId id="410" r:id="rId18"/>
    <p:sldId id="411" r:id="rId19"/>
    <p:sldId id="394" r:id="rId20"/>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003366"/>
    <a:srgbClr val="000066"/>
    <a:srgbClr val="CC6600"/>
    <a:srgbClr val="FFFFCC"/>
    <a:srgbClr val="FF9900"/>
    <a:srgbClr val="336600"/>
    <a:srgbClr val="333300"/>
    <a:srgbClr val="0B0AFD"/>
    <a:srgbClr val="7EA7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Μεσαίο στυλ 4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3907" autoAdjust="0"/>
  </p:normalViewPr>
  <p:slideViewPr>
    <p:cSldViewPr snapToGrid="0">
      <p:cViewPr varScale="1">
        <p:scale>
          <a:sx n="81" d="100"/>
          <a:sy n="81" d="100"/>
        </p:scale>
        <p:origin x="114" y="51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15/11/2017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15/11/2017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uropa.eu/youreurope/business/index_en.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ccess2finance.eu/" TargetMode="External"/><Relationship Id="rId2" Type="http://schemas.openxmlformats.org/officeDocument/2006/relationships/hyperlink" Target="http://ec.europa.eu/growth/access-to-finance/cosme-financial-instrumen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c.europa.eu/social/main.jsp?catId=1084&amp;langId=en" TargetMode="External"/><Relationship Id="rId2" Type="http://schemas.openxmlformats.org/officeDocument/2006/relationships/hyperlink" Target="http://europa.eu/youreurope/business/funding-grants/access-to-finance/index_en.htm" TargetMode="External"/><Relationship Id="rId1" Type="http://schemas.openxmlformats.org/officeDocument/2006/relationships/slideLayout" Target="../slideLayouts/slideLayout2.xml"/><Relationship Id="rId4" Type="http://schemas.openxmlformats.org/officeDocument/2006/relationships/hyperlink" Target="http://ec.europa.eu/regional_policy/index.cfm/en/funding/accessing-fund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ndiegogo.com/" TargetMode="External"/><Relationship Id="rId2" Type="http://schemas.openxmlformats.org/officeDocument/2006/relationships/hyperlink" Target="http://www.kickstarter.com/" TargetMode="External"/><Relationship Id="rId1" Type="http://schemas.openxmlformats.org/officeDocument/2006/relationships/slideLayout" Target="../slideLayouts/slideLayout2.xml"/><Relationship Id="rId6" Type="http://schemas.openxmlformats.org/officeDocument/2006/relationships/hyperlink" Target="https://www.indiegogo.com/" TargetMode="External"/><Relationship Id="rId5" Type="http://schemas.openxmlformats.org/officeDocument/2006/relationships/hyperlink" Target="https://www.kickstarter.com/" TargetMode="External"/><Relationship Id="rId4" Type="http://schemas.openxmlformats.org/officeDocument/2006/relationships/hyperlink" Target="http://thecrowdfundingacademy.org/"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eif.org/what_we_do/equity/single_eu_equity_instrument/cosme_efg/index.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eif.org/what_we_do/guarantees/single_eu_debt_instrument/cosme-loan-facility-growth/index.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lustercollaboration.eu/" TargetMode="External"/><Relationship Id="rId2" Type="http://schemas.openxmlformats.org/officeDocument/2006/relationships/hyperlink" Target="https://ec.europa.eu/growth/tools-databases/smei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c.europa.eu/small-business/index_en.htm" TargetMode="External"/><Relationship Id="rId2" Type="http://schemas.openxmlformats.org/officeDocument/2006/relationships/hyperlink" Target="https://www.clustercollaboration.e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en.ec.europa.eu/content/events-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growth/smes/access-to-markets/internationalisation_en" TargetMode="External"/><Relationship Id="rId2" Type="http://schemas.openxmlformats.org/officeDocument/2006/relationships/hyperlink" Target="http://ec.europa.eu/DocsRoom/documents/21750" TargetMode="External"/><Relationship Id="rId1" Type="http://schemas.openxmlformats.org/officeDocument/2006/relationships/slideLayout" Target="../slideLayouts/slideLayout2.xml"/><Relationship Id="rId4" Type="http://schemas.openxmlformats.org/officeDocument/2006/relationships/hyperlink" Target="https://www.clustercollaboration.eu/international-coope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361625"/>
            <a:ext cx="9144000" cy="1435643"/>
          </a:xfrm>
        </p:spPr>
        <p:txBody>
          <a:bodyPr/>
          <a:lstStyle/>
          <a:p>
            <a:r>
              <a:rPr lang="en-US" sz="2800" b="1" dirty="0" err="1"/>
              <a:t>Módulo</a:t>
            </a:r>
            <a:r>
              <a:rPr lang="en-US" sz="2800" b="1" dirty="0"/>
              <a:t> 10: </a:t>
            </a:r>
            <a:r>
              <a:rPr lang="en-US" sz="2800" b="1" dirty="0" err="1">
                <a:solidFill>
                  <a:srgbClr val="336600"/>
                </a:solidFill>
              </a:rPr>
              <a:t>Herramientas</a:t>
            </a:r>
            <a:r>
              <a:rPr lang="en-US" sz="2800" b="1" dirty="0">
                <a:solidFill>
                  <a:srgbClr val="336600"/>
                </a:solidFill>
              </a:rPr>
              <a:t> y </a:t>
            </a:r>
            <a:r>
              <a:rPr lang="en-US" sz="2800" b="1" dirty="0" err="1">
                <a:solidFill>
                  <a:srgbClr val="336600"/>
                </a:solidFill>
              </a:rPr>
              <a:t>recursos</a:t>
            </a:r>
            <a:r>
              <a:rPr lang="en-US" sz="2800" b="1" dirty="0">
                <a:solidFill>
                  <a:srgbClr val="336600"/>
                </a:solidFill>
              </a:rPr>
              <a:t> </a:t>
            </a:r>
            <a:r>
              <a:rPr lang="en-US" sz="2800" b="1" dirty="0" err="1">
                <a:solidFill>
                  <a:srgbClr val="336600"/>
                </a:solidFill>
              </a:rPr>
              <a:t>en</a:t>
            </a:r>
            <a:r>
              <a:rPr lang="en-US" sz="2800" b="1" dirty="0">
                <a:solidFill>
                  <a:srgbClr val="336600"/>
                </a:solidFill>
              </a:rPr>
              <a:t> la UE para el </a:t>
            </a:r>
            <a:r>
              <a:rPr lang="en-US" sz="2800" b="1" dirty="0" err="1">
                <a:solidFill>
                  <a:srgbClr val="336600"/>
                </a:solidFill>
              </a:rPr>
              <a:t>desarrollo</a:t>
            </a:r>
            <a:r>
              <a:rPr lang="en-US" sz="2800" b="1" dirty="0">
                <a:solidFill>
                  <a:srgbClr val="336600"/>
                </a:solidFill>
              </a:rPr>
              <a:t> de </a:t>
            </a:r>
            <a:r>
              <a:rPr lang="en-US" sz="2800" b="1" dirty="0" err="1">
                <a:solidFill>
                  <a:srgbClr val="336600"/>
                </a:solidFill>
              </a:rPr>
              <a:t>microempresas</a:t>
            </a:r>
            <a:r>
              <a:rPr lang="en-US" sz="2800" b="1" dirty="0">
                <a:solidFill>
                  <a:srgbClr val="336600"/>
                </a:solidFill>
              </a:rPr>
              <a:t> </a:t>
            </a:r>
            <a:r>
              <a:rPr lang="en-US" sz="2800" b="1" dirty="0" err="1">
                <a:solidFill>
                  <a:srgbClr val="336600"/>
                </a:solidFill>
              </a:rPr>
              <a:t>rurales</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a:latin typeface="Calibri" pitchFamily="34" charset="0"/>
              </a:rPr>
              <a:t>Mejora de la Competitividad</a:t>
            </a:r>
          </a:p>
          <a:p>
            <a:r>
              <a:rPr lang="es-ES" altLang="es-ES" sz="3600" b="1" dirty="0">
                <a:latin typeface="Calibri" pitchFamily="34" charset="0"/>
              </a:rPr>
              <a:t>de Microempresas en Áreas Rurales</a:t>
            </a:r>
            <a:br>
              <a:rPr lang="en-IE" altLang="es-ES" b="1" dirty="0">
                <a:latin typeface="Calibri" pitchFamily="34" charset="0"/>
              </a:rPr>
            </a:br>
            <a:endParaRPr lang="en-IE" dirty="0"/>
          </a:p>
        </p:txBody>
      </p:sp>
      <p:sp>
        <p:nvSpPr>
          <p:cNvPr id="5" name="TextBox 4"/>
          <p:cNvSpPr txBox="1"/>
          <p:nvPr/>
        </p:nvSpPr>
        <p:spPr>
          <a:xfrm>
            <a:off x="1589311" y="5990104"/>
            <a:ext cx="9757955" cy="615553"/>
          </a:xfrm>
          <a:prstGeom prst="rect">
            <a:avLst/>
          </a:prstGeom>
          <a:noFill/>
        </p:spPr>
        <p:txBody>
          <a:bodyPr wrap="square" rtlCol="0">
            <a:spAutoFit/>
          </a:bodyPr>
          <a:lstStyle/>
          <a:p>
            <a:r>
              <a:rPr lang="es-ES" dirty="0"/>
              <a:t>Preparado por el Consorcio para el proyecto </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El </a:t>
            </a:r>
            <a:r>
              <a:rPr lang="en-US" sz="2800" b="1" dirty="0" err="1">
                <a:solidFill>
                  <a:srgbClr val="C00000"/>
                </a:solidFill>
              </a:rPr>
              <a:t>apoyo</a:t>
            </a:r>
            <a:r>
              <a:rPr lang="en-US" sz="2800" b="1" dirty="0">
                <a:solidFill>
                  <a:srgbClr val="C00000"/>
                </a:solidFill>
              </a:rPr>
              <a:t> de la Red </a:t>
            </a:r>
            <a:r>
              <a:rPr lang="en-US" sz="2800" b="1" dirty="0" err="1">
                <a:solidFill>
                  <a:srgbClr val="C00000"/>
                </a:solidFill>
              </a:rPr>
              <a:t>Europea</a:t>
            </a:r>
            <a:r>
              <a:rPr lang="en-US" sz="2800" b="1" dirty="0">
                <a:solidFill>
                  <a:srgbClr val="C00000"/>
                </a:solidFill>
              </a:rPr>
              <a:t> de </a:t>
            </a:r>
            <a:r>
              <a:rPr lang="en-US" sz="2800" b="1" dirty="0" err="1">
                <a:solidFill>
                  <a:srgbClr val="C00000"/>
                </a:solidFill>
              </a:rPr>
              <a:t>Empresas</a:t>
            </a:r>
            <a:r>
              <a:rPr lang="en-US" sz="2800" b="1" dirty="0">
                <a:solidFill>
                  <a:srgbClr val="C00000"/>
                </a:solidFill>
              </a:rPr>
              <a:t>  (1 de 2)</a:t>
            </a:r>
          </a:p>
          <a:p>
            <a:pPr lvl="1"/>
            <a:r>
              <a:rPr lang="en-US" sz="2400" i="1" dirty="0" err="1">
                <a:solidFill>
                  <a:srgbClr val="000000"/>
                </a:solidFill>
              </a:rPr>
              <a:t>Exportación</a:t>
            </a:r>
            <a:r>
              <a:rPr lang="en-US" sz="2400" i="1" dirty="0">
                <a:solidFill>
                  <a:srgbClr val="000000"/>
                </a:solidFill>
              </a:rPr>
              <a:t> de </a:t>
            </a:r>
            <a:r>
              <a:rPr lang="en-US" sz="2400" i="1" dirty="0" err="1">
                <a:solidFill>
                  <a:srgbClr val="000000"/>
                </a:solidFill>
              </a:rPr>
              <a:t>productos</a:t>
            </a:r>
            <a:r>
              <a:rPr lang="en-US" sz="2400" i="1" dirty="0">
                <a:solidFill>
                  <a:srgbClr val="000000"/>
                </a:solidFill>
              </a:rPr>
              <a:t> o </a:t>
            </a:r>
            <a:r>
              <a:rPr lang="en-US" sz="2400" i="1" dirty="0" err="1">
                <a:solidFill>
                  <a:srgbClr val="000000"/>
                </a:solidFill>
              </a:rPr>
              <a:t>servicios</a:t>
            </a:r>
            <a:r>
              <a:rPr lang="en-US" sz="2400" i="1" dirty="0">
                <a:solidFill>
                  <a:srgbClr val="000000"/>
                </a:solidFill>
              </a:rPr>
              <a:t> a </a:t>
            </a:r>
            <a:r>
              <a:rPr lang="en-US" sz="2400" i="1" dirty="0" err="1">
                <a:solidFill>
                  <a:srgbClr val="000000"/>
                </a:solidFill>
              </a:rPr>
              <a:t>nuevos</a:t>
            </a:r>
            <a:r>
              <a:rPr lang="en-US" sz="2400" i="1" dirty="0">
                <a:solidFill>
                  <a:srgbClr val="000000"/>
                </a:solidFill>
              </a:rPr>
              <a:t> </a:t>
            </a:r>
            <a:r>
              <a:rPr lang="en-US" sz="2400" i="1" dirty="0" err="1">
                <a:solidFill>
                  <a:srgbClr val="000000"/>
                </a:solidFill>
              </a:rPr>
              <a:t>mercados</a:t>
            </a:r>
            <a:endParaRPr lang="en-US" sz="2400" i="1" dirty="0">
              <a:solidFill>
                <a:srgbClr val="000000"/>
              </a:solidFill>
            </a:endParaRPr>
          </a:p>
          <a:p>
            <a:pPr lvl="1"/>
            <a:r>
              <a:rPr lang="en-US" sz="2400" i="1" dirty="0" err="1">
                <a:solidFill>
                  <a:srgbClr val="000000"/>
                </a:solidFill>
              </a:rPr>
              <a:t>Adquisición</a:t>
            </a:r>
            <a:r>
              <a:rPr lang="en-US" sz="2400" i="1" dirty="0">
                <a:solidFill>
                  <a:srgbClr val="000000"/>
                </a:solidFill>
              </a:rPr>
              <a:t> de </a:t>
            </a:r>
            <a:r>
              <a:rPr lang="en-US" sz="2400" i="1" dirty="0" err="1">
                <a:solidFill>
                  <a:srgbClr val="000000"/>
                </a:solidFill>
              </a:rPr>
              <a:t>marcado</a:t>
            </a:r>
            <a:r>
              <a:rPr lang="en-US" sz="2400" i="1" dirty="0">
                <a:solidFill>
                  <a:srgbClr val="000000"/>
                </a:solidFill>
              </a:rPr>
              <a:t> CE para </a:t>
            </a:r>
            <a:r>
              <a:rPr lang="en-US" sz="2400" i="1" dirty="0" err="1">
                <a:solidFill>
                  <a:srgbClr val="000000"/>
                </a:solidFill>
              </a:rPr>
              <a:t>productos</a:t>
            </a:r>
            <a:endParaRPr lang="en-US" sz="2400" i="1" dirty="0">
              <a:solidFill>
                <a:srgbClr val="000000"/>
              </a:solidFill>
            </a:endParaRPr>
          </a:p>
          <a:p>
            <a:pPr lvl="1"/>
            <a:r>
              <a:rPr lang="en-US" sz="2400" i="1" dirty="0" err="1">
                <a:solidFill>
                  <a:srgbClr val="000000"/>
                </a:solidFill>
              </a:rPr>
              <a:t>Orientación</a:t>
            </a:r>
            <a:r>
              <a:rPr lang="en-US" sz="2400" i="1" dirty="0">
                <a:solidFill>
                  <a:srgbClr val="000000"/>
                </a:solidFill>
              </a:rPr>
              <a:t> </a:t>
            </a:r>
            <a:r>
              <a:rPr lang="en-US" sz="2400" i="1" dirty="0" err="1">
                <a:solidFill>
                  <a:srgbClr val="000000"/>
                </a:solidFill>
              </a:rPr>
              <a:t>financiera</a:t>
            </a:r>
            <a:r>
              <a:rPr lang="en-US" sz="2400" i="1" dirty="0">
                <a:solidFill>
                  <a:srgbClr val="000000"/>
                </a:solidFill>
              </a:rPr>
              <a:t> y </a:t>
            </a:r>
            <a:r>
              <a:rPr lang="en-US" sz="2400" i="1" dirty="0" err="1">
                <a:solidFill>
                  <a:srgbClr val="000000"/>
                </a:solidFill>
              </a:rPr>
              <a:t>tutoría</a:t>
            </a:r>
            <a:r>
              <a:rPr lang="en-US" sz="2400" i="1" dirty="0">
                <a:solidFill>
                  <a:srgbClr val="000000"/>
                </a:solidFill>
              </a:rPr>
              <a:t> para planes de </a:t>
            </a:r>
            <a:r>
              <a:rPr lang="en-US" sz="2400" i="1" dirty="0" err="1">
                <a:solidFill>
                  <a:srgbClr val="000000"/>
                </a:solidFill>
              </a:rPr>
              <a:t>crecimiento</a:t>
            </a:r>
            <a:endParaRPr lang="en-US" sz="2400" i="1" dirty="0">
              <a:solidFill>
                <a:srgbClr val="000000"/>
              </a:solidFill>
            </a:endParaRPr>
          </a:p>
          <a:p>
            <a:pPr lvl="1"/>
            <a:r>
              <a:rPr lang="en-US" sz="2400" i="1" dirty="0" err="1">
                <a:solidFill>
                  <a:srgbClr val="000000"/>
                </a:solidFill>
              </a:rPr>
              <a:t>Protección</a:t>
            </a:r>
            <a:r>
              <a:rPr lang="en-US" sz="2400" i="1" dirty="0">
                <a:solidFill>
                  <a:srgbClr val="000000"/>
                </a:solidFill>
              </a:rPr>
              <a:t> de </a:t>
            </a:r>
            <a:r>
              <a:rPr lang="en-US" sz="2400" i="1" dirty="0" err="1">
                <a:solidFill>
                  <a:srgbClr val="000000"/>
                </a:solidFill>
              </a:rPr>
              <a:t>activos</a:t>
            </a:r>
            <a:r>
              <a:rPr lang="en-US" sz="2400" i="1" dirty="0">
                <a:solidFill>
                  <a:srgbClr val="000000"/>
                </a:solidFill>
              </a:rPr>
              <a:t> de </a:t>
            </a:r>
            <a:r>
              <a:rPr lang="en-US" sz="2400" i="1" dirty="0" err="1">
                <a:solidFill>
                  <a:srgbClr val="000000"/>
                </a:solidFill>
              </a:rPr>
              <a:t>protección</a:t>
            </a:r>
            <a:r>
              <a:rPr lang="en-US" sz="2400" i="1" dirty="0">
                <a:solidFill>
                  <a:srgbClr val="000000"/>
                </a:solidFill>
              </a:rPr>
              <a:t> </a:t>
            </a:r>
            <a:r>
              <a:rPr lang="en-US" sz="2400" i="1" dirty="0" err="1">
                <a:solidFill>
                  <a:srgbClr val="000000"/>
                </a:solidFill>
              </a:rPr>
              <a:t>intelectual</a:t>
            </a:r>
            <a:r>
              <a:rPr lang="en-US" sz="2400" i="1" dirty="0">
                <a:solidFill>
                  <a:srgbClr val="000000"/>
                </a:solidFill>
              </a:rPr>
              <a:t> </a:t>
            </a:r>
            <a:r>
              <a:rPr lang="en-US" sz="2400" i="1" dirty="0" err="1">
                <a:solidFill>
                  <a:srgbClr val="000000"/>
                </a:solidFill>
              </a:rPr>
              <a:t>en</a:t>
            </a:r>
            <a:r>
              <a:rPr lang="en-US" sz="2400" i="1" dirty="0">
                <a:solidFill>
                  <a:srgbClr val="000000"/>
                </a:solidFill>
              </a:rPr>
              <a:t> </a:t>
            </a:r>
            <a:r>
              <a:rPr lang="en-US" sz="2400" i="1" dirty="0" err="1">
                <a:solidFill>
                  <a:srgbClr val="000000"/>
                </a:solidFill>
              </a:rPr>
              <a:t>otros</a:t>
            </a:r>
            <a:r>
              <a:rPr lang="en-US" sz="2400" i="1" dirty="0">
                <a:solidFill>
                  <a:srgbClr val="000000"/>
                </a:solidFill>
              </a:rPr>
              <a:t> </a:t>
            </a:r>
            <a:r>
              <a:rPr lang="en-US" sz="2400" i="1" dirty="0" err="1">
                <a:solidFill>
                  <a:srgbClr val="000000"/>
                </a:solidFill>
              </a:rPr>
              <a:t>países</a:t>
            </a:r>
            <a:endParaRPr lang="en-US" sz="2400" i="1" dirty="0">
              <a:solidFill>
                <a:srgbClr val="000000"/>
              </a:solidFill>
            </a:endParaRPr>
          </a:p>
          <a:p>
            <a:r>
              <a:rPr lang="en-GB" sz="2800" dirty="0"/>
              <a:t>La red </a:t>
            </a:r>
            <a:r>
              <a:rPr lang="en-GB" sz="2800" dirty="0" err="1"/>
              <a:t>cuenta</a:t>
            </a:r>
            <a:r>
              <a:rPr lang="en-GB" sz="2800" dirty="0"/>
              <a:t> con </a:t>
            </a:r>
            <a:r>
              <a:rPr lang="en-GB" sz="2800" dirty="0" err="1"/>
              <a:t>unos</a:t>
            </a:r>
            <a:r>
              <a:rPr lang="en-GB" sz="2800" dirty="0"/>
              <a:t> 600 </a:t>
            </a:r>
            <a:r>
              <a:rPr lang="en-GB" sz="2800" dirty="0" err="1"/>
              <a:t>socios</a:t>
            </a:r>
            <a:r>
              <a:rPr lang="en-GB" sz="2800" dirty="0"/>
              <a:t> (</a:t>
            </a:r>
            <a:r>
              <a:rPr lang="en-GB" sz="2800" dirty="0" err="1"/>
              <a:t>proveedores</a:t>
            </a:r>
            <a:r>
              <a:rPr lang="en-GB" sz="2800" dirty="0"/>
              <a:t> de </a:t>
            </a:r>
            <a:r>
              <a:rPr lang="en-GB" sz="2800" dirty="0" err="1"/>
              <a:t>servicio</a:t>
            </a:r>
            <a:r>
              <a:rPr lang="en-GB" sz="2800" dirty="0"/>
              <a:t> de </a:t>
            </a:r>
            <a:r>
              <a:rPr lang="en-GB" sz="2800" dirty="0" err="1"/>
              <a:t>apoyo</a:t>
            </a:r>
            <a:r>
              <a:rPr lang="en-GB" sz="2800" dirty="0"/>
              <a:t> a PYMES) </a:t>
            </a:r>
            <a:r>
              <a:rPr lang="en-GB" sz="2800" dirty="0" err="1"/>
              <a:t>en</a:t>
            </a:r>
            <a:r>
              <a:rPr lang="en-GB" sz="2800" dirty="0"/>
              <a:t> </a:t>
            </a:r>
            <a:r>
              <a:rPr lang="en-GB" sz="2800" dirty="0" err="1"/>
              <a:t>más</a:t>
            </a:r>
            <a:r>
              <a:rPr lang="en-GB" sz="2800" dirty="0"/>
              <a:t> de 50 </a:t>
            </a:r>
            <a:r>
              <a:rPr lang="en-GB" sz="2800" dirty="0" err="1"/>
              <a:t>países</a:t>
            </a:r>
            <a:r>
              <a:rPr lang="en-GB" sz="2800" dirty="0"/>
              <a:t>. </a:t>
            </a:r>
            <a:endParaRPr lang="en-US" sz="2800" i="1" dirty="0">
              <a:solidFill>
                <a:srgbClr val="FF0000"/>
              </a:solidFill>
            </a:endParaRPr>
          </a:p>
          <a:p>
            <a:pPr marL="176213" indent="0">
              <a:buNone/>
            </a:pPr>
            <a:endParaRPr lang="en-US" sz="1800" b="1" i="1" dirty="0"/>
          </a:p>
          <a:p>
            <a:pPr marL="176213" indent="0">
              <a:buNone/>
            </a:pPr>
            <a:r>
              <a:rPr lang="en-US" sz="1800" b="1" i="1" dirty="0"/>
              <a:t>Más </a:t>
            </a:r>
            <a:r>
              <a:rPr lang="en-US" sz="1800" b="1" i="1" dirty="0" err="1"/>
              <a:t>Información</a:t>
            </a:r>
            <a:r>
              <a:rPr lang="en-US" sz="1800" b="1" i="1" dirty="0"/>
              <a:t>: </a:t>
            </a:r>
          </a:p>
          <a:p>
            <a:pPr marL="176213" indent="0">
              <a:buNone/>
            </a:pPr>
            <a:r>
              <a:rPr lang="en-US" sz="1800" i="1" dirty="0">
                <a:hlinkClick r:id="rId2"/>
              </a:rPr>
              <a:t>http://een.ec.europa.eu/</a:t>
            </a:r>
            <a:r>
              <a:rPr lang="en-US" sz="1800" i="1" dirty="0"/>
              <a:t> </a:t>
            </a:r>
            <a:endParaRPr lang="es-ES" sz="1800" i="1"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160193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El </a:t>
            </a:r>
            <a:r>
              <a:rPr lang="en-US" sz="2800" b="1" dirty="0" err="1">
                <a:solidFill>
                  <a:srgbClr val="C00000"/>
                </a:solidFill>
              </a:rPr>
              <a:t>apoyo</a:t>
            </a:r>
            <a:r>
              <a:rPr lang="en-US" sz="2800" b="1" dirty="0">
                <a:solidFill>
                  <a:srgbClr val="C00000"/>
                </a:solidFill>
              </a:rPr>
              <a:t> de la Red </a:t>
            </a:r>
            <a:r>
              <a:rPr lang="en-US" sz="2800" b="1" dirty="0" err="1">
                <a:solidFill>
                  <a:srgbClr val="C00000"/>
                </a:solidFill>
              </a:rPr>
              <a:t>Europea</a:t>
            </a:r>
            <a:r>
              <a:rPr lang="en-US" sz="2800" b="1" dirty="0">
                <a:solidFill>
                  <a:srgbClr val="C00000"/>
                </a:solidFill>
              </a:rPr>
              <a:t> de </a:t>
            </a:r>
            <a:r>
              <a:rPr lang="en-US" sz="2800" b="1" dirty="0" err="1">
                <a:solidFill>
                  <a:srgbClr val="C00000"/>
                </a:solidFill>
              </a:rPr>
              <a:t>Empresas</a:t>
            </a:r>
            <a:r>
              <a:rPr lang="en-US" sz="2800" b="1" dirty="0">
                <a:solidFill>
                  <a:srgbClr val="C00000"/>
                </a:solidFill>
              </a:rPr>
              <a:t> (2 de 2)</a:t>
            </a:r>
          </a:p>
          <a:p>
            <a:pPr marL="0" indent="0">
              <a:buNone/>
            </a:pPr>
            <a:r>
              <a:rPr lang="en-GB" sz="2000" b="1" dirty="0"/>
              <a:t>1. </a:t>
            </a:r>
            <a:r>
              <a:rPr lang="en-GB" sz="2000" b="1" dirty="0" err="1"/>
              <a:t>Cooperación</a:t>
            </a:r>
            <a:r>
              <a:rPr lang="en-GB" sz="2000" b="1" dirty="0"/>
              <a:t> </a:t>
            </a:r>
            <a:r>
              <a:rPr lang="en-GB" sz="2000" b="1" dirty="0" err="1"/>
              <a:t>empresarial</a:t>
            </a:r>
            <a:endParaRPr lang="el-GR" sz="2000" b="1" dirty="0"/>
          </a:p>
          <a:p>
            <a:pPr lvl="0"/>
            <a:r>
              <a:rPr lang="en-GB" sz="2000" dirty="0" err="1"/>
              <a:t>Servicios</a:t>
            </a:r>
            <a:r>
              <a:rPr lang="en-GB" sz="2000" dirty="0"/>
              <a:t> para </a:t>
            </a:r>
            <a:r>
              <a:rPr lang="en-GB" sz="2000" dirty="0" err="1"/>
              <a:t>desarrollar</a:t>
            </a:r>
            <a:r>
              <a:rPr lang="en-GB" sz="2000" dirty="0"/>
              <a:t> la </a:t>
            </a:r>
            <a:r>
              <a:rPr lang="en-GB" sz="2000" dirty="0" err="1"/>
              <a:t>cooperación</a:t>
            </a:r>
            <a:r>
              <a:rPr lang="en-GB" sz="2000" dirty="0"/>
              <a:t> </a:t>
            </a:r>
            <a:r>
              <a:rPr lang="en-GB" sz="2000" dirty="0" err="1"/>
              <a:t>comercial</a:t>
            </a:r>
            <a:r>
              <a:rPr lang="en-GB" sz="2000" dirty="0"/>
              <a:t> </a:t>
            </a:r>
            <a:r>
              <a:rPr lang="en-GB" sz="2000" dirty="0" err="1"/>
              <a:t>transnacional</a:t>
            </a:r>
            <a:r>
              <a:rPr lang="en-GB" sz="2000" dirty="0"/>
              <a:t> (</a:t>
            </a:r>
            <a:r>
              <a:rPr lang="en-GB" sz="2000" dirty="0" err="1"/>
              <a:t>dentro</a:t>
            </a:r>
            <a:r>
              <a:rPr lang="en-GB" sz="2000" dirty="0"/>
              <a:t> de la UE) e </a:t>
            </a:r>
            <a:r>
              <a:rPr lang="en-GB" sz="2000" dirty="0" err="1"/>
              <a:t>internacional</a:t>
            </a:r>
            <a:r>
              <a:rPr lang="en-GB" sz="2000" dirty="0"/>
              <a:t> (</a:t>
            </a:r>
            <a:r>
              <a:rPr lang="en-GB" sz="2000" dirty="0" err="1"/>
              <a:t>más</a:t>
            </a:r>
            <a:r>
              <a:rPr lang="en-GB" sz="2000" dirty="0"/>
              <a:t> </a:t>
            </a:r>
            <a:r>
              <a:rPr lang="en-GB" sz="2000" dirty="0" err="1"/>
              <a:t>allá</a:t>
            </a:r>
            <a:r>
              <a:rPr lang="en-GB" sz="2000" dirty="0"/>
              <a:t> de la UE) entre PYMES. </a:t>
            </a:r>
          </a:p>
          <a:p>
            <a:pPr marL="0" indent="0">
              <a:buNone/>
            </a:pPr>
            <a:r>
              <a:rPr lang="en-GB" sz="2000" b="1" dirty="0"/>
              <a:t>2. </a:t>
            </a:r>
            <a:r>
              <a:rPr lang="en-GB" sz="2000" b="1" dirty="0" err="1"/>
              <a:t>Innovación</a:t>
            </a:r>
            <a:r>
              <a:rPr lang="en-GB" sz="2000" b="1" dirty="0"/>
              <a:t> y </a:t>
            </a:r>
            <a:r>
              <a:rPr lang="en-GB" sz="2000" b="1" dirty="0" err="1"/>
              <a:t>transferencia</a:t>
            </a:r>
            <a:r>
              <a:rPr lang="en-GB" sz="2000" b="1" dirty="0"/>
              <a:t> de </a:t>
            </a:r>
            <a:r>
              <a:rPr lang="en-GB" sz="2000" b="1" dirty="0" err="1"/>
              <a:t>tecnología</a:t>
            </a:r>
            <a:r>
              <a:rPr lang="en-GB" sz="2000" b="1" dirty="0"/>
              <a:t> y </a:t>
            </a:r>
            <a:r>
              <a:rPr lang="en-GB" sz="2000" b="1" dirty="0" err="1"/>
              <a:t>conocimiento</a:t>
            </a:r>
            <a:endParaRPr lang="el-GR" sz="2000" b="1" dirty="0"/>
          </a:p>
          <a:p>
            <a:pPr lvl="0"/>
            <a:r>
              <a:rPr lang="en-GB" sz="2000" dirty="0" err="1"/>
              <a:t>Ayudar</a:t>
            </a:r>
            <a:r>
              <a:rPr lang="en-GB" sz="2000" dirty="0"/>
              <a:t> a </a:t>
            </a:r>
            <a:r>
              <a:rPr lang="en-GB" sz="2000" dirty="0" err="1"/>
              <a:t>microempresas</a:t>
            </a:r>
            <a:r>
              <a:rPr lang="en-GB" sz="2000" dirty="0"/>
              <a:t> y PYMES a </a:t>
            </a:r>
            <a:r>
              <a:rPr lang="en-GB" sz="2000" dirty="0" err="1"/>
              <a:t>ser</a:t>
            </a:r>
            <a:r>
              <a:rPr lang="en-GB" sz="2000" dirty="0"/>
              <a:t> </a:t>
            </a:r>
            <a:r>
              <a:rPr lang="en-GB" sz="2000" dirty="0" err="1"/>
              <a:t>más</a:t>
            </a:r>
            <a:r>
              <a:rPr lang="en-GB" sz="2000" dirty="0"/>
              <a:t> </a:t>
            </a:r>
            <a:r>
              <a:rPr lang="en-GB" sz="2000" dirty="0" err="1"/>
              <a:t>innovadoras</a:t>
            </a:r>
            <a:r>
              <a:rPr lang="en-GB" sz="2000" dirty="0"/>
              <a:t>;</a:t>
            </a:r>
            <a:endParaRPr lang="el-GR" sz="2000" dirty="0"/>
          </a:p>
          <a:p>
            <a:pPr marL="0" lvl="0" indent="0">
              <a:buNone/>
            </a:pPr>
            <a:r>
              <a:rPr lang="en-US" sz="2000" b="1" dirty="0"/>
              <a:t>3. </a:t>
            </a:r>
            <a:r>
              <a:rPr lang="en-GB" sz="2000" b="1" dirty="0" err="1"/>
              <a:t>Asesoramiento</a:t>
            </a:r>
            <a:r>
              <a:rPr lang="en-GB" sz="2000" b="1" dirty="0"/>
              <a:t> </a:t>
            </a:r>
            <a:endParaRPr lang="el-GR" sz="2000" b="1" dirty="0"/>
          </a:p>
          <a:p>
            <a:r>
              <a:rPr lang="en-GB" sz="2000" dirty="0" err="1"/>
              <a:t>Asesoramiento</a:t>
            </a:r>
            <a:r>
              <a:rPr lang="en-GB" sz="2000" dirty="0"/>
              <a:t> e </a:t>
            </a:r>
            <a:r>
              <a:rPr lang="en-GB" sz="2000" dirty="0" err="1"/>
              <a:t>información</a:t>
            </a:r>
            <a:r>
              <a:rPr lang="en-GB" sz="2000" dirty="0"/>
              <a:t> para </a:t>
            </a:r>
            <a:r>
              <a:rPr lang="en-GB" sz="2000" dirty="0" err="1"/>
              <a:t>ayudar</a:t>
            </a:r>
            <a:r>
              <a:rPr lang="en-GB" sz="2000" dirty="0"/>
              <a:t> a las </a:t>
            </a:r>
            <a:r>
              <a:rPr lang="en-GB" sz="2000" dirty="0" err="1"/>
              <a:t>microempresas</a:t>
            </a:r>
            <a:r>
              <a:rPr lang="en-GB" sz="2000" dirty="0"/>
              <a:t> a </a:t>
            </a:r>
            <a:r>
              <a:rPr lang="en-GB" sz="2000" dirty="0" err="1"/>
              <a:t>ser</a:t>
            </a:r>
            <a:r>
              <a:rPr lang="en-GB" sz="2000" dirty="0"/>
              <a:t> </a:t>
            </a:r>
            <a:r>
              <a:rPr lang="en-GB" sz="2000" dirty="0" err="1"/>
              <a:t>más</a:t>
            </a:r>
            <a:r>
              <a:rPr lang="en-GB" sz="2000" dirty="0"/>
              <a:t> </a:t>
            </a:r>
            <a:r>
              <a:rPr lang="en-GB" sz="2000" dirty="0" err="1"/>
              <a:t>competitivas</a:t>
            </a:r>
            <a:r>
              <a:rPr lang="en-GB" sz="2000" dirty="0"/>
              <a:t>, y </a:t>
            </a:r>
            <a:r>
              <a:rPr lang="en-GB" sz="2000" dirty="0" err="1"/>
              <a:t>facilitarles</a:t>
            </a:r>
            <a:r>
              <a:rPr lang="en-GB" sz="2000" dirty="0"/>
              <a:t> </a:t>
            </a:r>
            <a:r>
              <a:rPr lang="en-GB" sz="2000" dirty="0" err="1"/>
              <a:t>beneficiarse</a:t>
            </a:r>
            <a:r>
              <a:rPr lang="en-GB" sz="2000" dirty="0"/>
              <a:t> de las </a:t>
            </a:r>
            <a:r>
              <a:rPr lang="en-GB" sz="2000" dirty="0" err="1"/>
              <a:t>oportunidades</a:t>
            </a:r>
            <a:r>
              <a:rPr lang="en-GB" sz="2000" dirty="0"/>
              <a:t> del </a:t>
            </a:r>
            <a:r>
              <a:rPr lang="en-GB" sz="2000" dirty="0" err="1"/>
              <a:t>mercado</a:t>
            </a:r>
            <a:r>
              <a:rPr lang="en-GB" sz="2000" dirty="0"/>
              <a:t> </a:t>
            </a:r>
            <a:r>
              <a:rPr lang="en-GB" sz="2000" dirty="0" err="1"/>
              <a:t>único</a:t>
            </a:r>
            <a:r>
              <a:rPr lang="en-GB" sz="2000" dirty="0"/>
              <a:t>, </a:t>
            </a:r>
            <a:r>
              <a:rPr lang="en-GB" sz="2000" dirty="0" err="1"/>
              <a:t>incluyendo</a:t>
            </a:r>
            <a:r>
              <a:rPr lang="en-GB" sz="2000" dirty="0"/>
              <a:t> la </a:t>
            </a:r>
            <a:r>
              <a:rPr lang="en-GB" sz="2000" dirty="0" err="1"/>
              <a:t>asesoría</a:t>
            </a:r>
            <a:r>
              <a:rPr lang="en-GB" sz="2000" dirty="0"/>
              <a:t> </a:t>
            </a:r>
            <a:r>
              <a:rPr lang="en-GB" sz="2000" dirty="0" err="1"/>
              <a:t>soble</a:t>
            </a:r>
            <a:r>
              <a:rPr lang="en-GB" sz="2000" dirty="0"/>
              <a:t> la </a:t>
            </a:r>
            <a:r>
              <a:rPr lang="en-GB" sz="2000" dirty="0" err="1"/>
              <a:t>legislación</a:t>
            </a:r>
            <a:r>
              <a:rPr lang="en-GB" sz="2000" dirty="0"/>
              <a:t> </a:t>
            </a:r>
            <a:r>
              <a:rPr lang="en-GB" sz="2000" dirty="0" err="1"/>
              <a:t>en</a:t>
            </a:r>
            <a:r>
              <a:rPr lang="en-GB" sz="2000" dirty="0"/>
              <a:t> la UE.</a:t>
            </a:r>
            <a:endParaRPr lang="el-GR" sz="2000" dirty="0"/>
          </a:p>
          <a:p>
            <a:r>
              <a:rPr lang="en-GB" sz="2000" dirty="0"/>
              <a:t>Se </a:t>
            </a:r>
            <a:r>
              <a:rPr lang="en-GB" sz="2000" dirty="0" err="1"/>
              <a:t>lanzarán</a:t>
            </a:r>
            <a:r>
              <a:rPr lang="en-GB" sz="2000" dirty="0"/>
              <a:t> </a:t>
            </a:r>
            <a:r>
              <a:rPr lang="en-GB" sz="2000" dirty="0" err="1"/>
              <a:t>nuevos</a:t>
            </a:r>
            <a:r>
              <a:rPr lang="en-GB" sz="2000" dirty="0"/>
              <a:t> </a:t>
            </a:r>
            <a:r>
              <a:rPr lang="en-GB" sz="2000" dirty="0" err="1"/>
              <a:t>servicios</a:t>
            </a:r>
            <a:r>
              <a:rPr lang="en-GB" sz="2000" dirty="0"/>
              <a:t> para </a:t>
            </a:r>
            <a:r>
              <a:rPr lang="en-GB" sz="2000" dirty="0" err="1"/>
              <a:t>respaldar</a:t>
            </a:r>
            <a:r>
              <a:rPr lang="en-GB" sz="2000" dirty="0"/>
              <a:t> </a:t>
            </a:r>
            <a:r>
              <a:rPr lang="en-GB" sz="2000" dirty="0" err="1"/>
              <a:t>ampliaciones</a:t>
            </a:r>
            <a:r>
              <a:rPr lang="en-GB" sz="2000" dirty="0"/>
              <a:t> </a:t>
            </a:r>
            <a:r>
              <a:rPr lang="en-GB" sz="2000" dirty="0" err="1"/>
              <a:t>en</a:t>
            </a:r>
            <a:r>
              <a:rPr lang="en-GB" sz="2000" dirty="0"/>
              <a:t> 2017.</a:t>
            </a:r>
            <a:endParaRPr lang="el-GR" sz="2000" dirty="0"/>
          </a:p>
          <a:p>
            <a:pPr marL="176213" indent="0">
              <a:buNone/>
            </a:pPr>
            <a:r>
              <a:rPr lang="en-US" sz="1800" b="1" i="1" dirty="0"/>
              <a:t>Más </a:t>
            </a:r>
            <a:r>
              <a:rPr lang="en-US" sz="1800" b="1" i="1" dirty="0" err="1"/>
              <a:t>Información</a:t>
            </a:r>
            <a:r>
              <a:rPr lang="en-US" sz="1800" b="1" i="1" dirty="0"/>
              <a:t>: </a:t>
            </a:r>
          </a:p>
          <a:p>
            <a:pPr marL="176213" indent="0">
              <a:buNone/>
            </a:pPr>
            <a:r>
              <a:rPr lang="en-US" sz="1800" i="1" dirty="0">
                <a:hlinkClick r:id="rId2"/>
              </a:rPr>
              <a:t>http://een.ec.europa.eu/</a:t>
            </a:r>
            <a:r>
              <a:rPr lang="en-US" sz="1800" i="1" dirty="0"/>
              <a:t> </a:t>
            </a:r>
            <a:endParaRPr lang="es-ES" sz="1800" i="1"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2293689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a:solidFill>
                  <a:srgbClr val="C00000"/>
                </a:solidFill>
              </a:rPr>
              <a:t>Portal </a:t>
            </a:r>
            <a:r>
              <a:rPr lang="en-IE" sz="2800" b="1" dirty="0" err="1">
                <a:solidFill>
                  <a:srgbClr val="C00000"/>
                </a:solidFill>
              </a:rPr>
              <a:t>Europeo</a:t>
            </a:r>
            <a:r>
              <a:rPr lang="en-IE" sz="2800" b="1" dirty="0">
                <a:solidFill>
                  <a:srgbClr val="C00000"/>
                </a:solidFill>
              </a:rPr>
              <a:t> de </a:t>
            </a:r>
            <a:r>
              <a:rPr lang="en-IE" sz="2800" b="1" dirty="0" err="1">
                <a:solidFill>
                  <a:srgbClr val="C00000"/>
                </a:solidFill>
              </a:rPr>
              <a:t>Negocios</a:t>
            </a:r>
            <a:r>
              <a:rPr lang="en-IE" sz="2800" b="1" dirty="0">
                <a:solidFill>
                  <a:srgbClr val="C00000"/>
                </a:solidFill>
              </a:rPr>
              <a:t> (1 de 2)</a:t>
            </a:r>
            <a:endParaRPr lang="en-IE" sz="1800" b="1" i="1" dirty="0"/>
          </a:p>
          <a:p>
            <a:r>
              <a:rPr lang="en-IE" sz="2000" dirty="0"/>
              <a:t>Una </a:t>
            </a:r>
            <a:r>
              <a:rPr lang="en-IE" sz="2000" i="1" u="sng" dirty="0" err="1"/>
              <a:t>guía</a:t>
            </a:r>
            <a:r>
              <a:rPr lang="en-IE" sz="2000" i="1" u="sng" dirty="0"/>
              <a:t> perfecta</a:t>
            </a:r>
            <a:r>
              <a:rPr lang="en-IE" sz="2000" dirty="0"/>
              <a:t> para </a:t>
            </a:r>
            <a:r>
              <a:rPr lang="en-IE" sz="2000" dirty="0" err="1"/>
              <a:t>microempresas</a:t>
            </a:r>
            <a:r>
              <a:rPr lang="en-IE" sz="2000" dirty="0"/>
              <a:t> que </a:t>
            </a:r>
            <a:r>
              <a:rPr lang="en-IE" sz="2000" dirty="0" err="1"/>
              <a:t>desean</a:t>
            </a:r>
            <a:r>
              <a:rPr lang="en-IE" sz="2000" dirty="0"/>
              <a:t> </a:t>
            </a:r>
            <a:r>
              <a:rPr lang="en-IE" sz="2000" dirty="0" err="1"/>
              <a:t>ir</a:t>
            </a:r>
            <a:r>
              <a:rPr lang="en-IE" sz="2000" dirty="0"/>
              <a:t> al </a:t>
            </a:r>
            <a:r>
              <a:rPr lang="en-IE" sz="2000" dirty="0" err="1"/>
              <a:t>extranjero</a:t>
            </a:r>
            <a:r>
              <a:rPr lang="en-IE" sz="2000" dirty="0"/>
              <a:t> y </a:t>
            </a:r>
            <a:r>
              <a:rPr lang="en-IE" sz="2000" dirty="0" err="1"/>
              <a:t>explotar</a:t>
            </a:r>
            <a:r>
              <a:rPr lang="en-IE" sz="2000" dirty="0"/>
              <a:t> </a:t>
            </a:r>
            <a:r>
              <a:rPr lang="en-IE" sz="2000" dirty="0" err="1"/>
              <a:t>plenamente</a:t>
            </a:r>
            <a:r>
              <a:rPr lang="en-IE" sz="2000" dirty="0"/>
              <a:t> las </a:t>
            </a:r>
            <a:r>
              <a:rPr lang="en-IE" sz="2000" dirty="0" err="1"/>
              <a:t>oportunidades</a:t>
            </a:r>
            <a:r>
              <a:rPr lang="en-IE" sz="2000" dirty="0"/>
              <a:t> del Mercado </a:t>
            </a:r>
            <a:r>
              <a:rPr lang="en-IE" sz="2000" dirty="0" err="1"/>
              <a:t>Único</a:t>
            </a:r>
            <a:r>
              <a:rPr lang="en-IE" sz="2000" dirty="0"/>
              <a:t> de la UE</a:t>
            </a:r>
          </a:p>
          <a:p>
            <a:r>
              <a:rPr lang="en-IE" sz="2000" dirty="0" err="1"/>
              <a:t>Pretende</a:t>
            </a:r>
            <a:r>
              <a:rPr lang="en-IE" sz="2000" dirty="0"/>
              <a:t> </a:t>
            </a:r>
            <a:r>
              <a:rPr lang="en-IE" sz="2000" i="1" u="sng" dirty="0" err="1"/>
              <a:t>dar</a:t>
            </a:r>
            <a:r>
              <a:rPr lang="en-IE" sz="2000" i="1" u="sng" dirty="0"/>
              <a:t> </a:t>
            </a:r>
            <a:r>
              <a:rPr lang="en-IE" sz="2000" i="1" u="sng" dirty="0" err="1"/>
              <a:t>información</a:t>
            </a:r>
            <a:r>
              <a:rPr lang="en-IE" sz="2000" i="1" u="sng" dirty="0"/>
              <a:t> </a:t>
            </a:r>
            <a:r>
              <a:rPr lang="en-IE" sz="2000" i="1" u="sng" dirty="0" err="1"/>
              <a:t>práctica</a:t>
            </a:r>
            <a:r>
              <a:rPr lang="en-IE" sz="2000" dirty="0"/>
              <a:t> </a:t>
            </a:r>
            <a:r>
              <a:rPr lang="en-IE" sz="2000" dirty="0" err="1"/>
              <a:t>sobre</a:t>
            </a:r>
            <a:r>
              <a:rPr lang="en-IE" sz="2000" dirty="0"/>
              <a:t> </a:t>
            </a:r>
            <a:r>
              <a:rPr lang="en-IE" sz="2000" dirty="0" err="1"/>
              <a:t>derechos</a:t>
            </a:r>
            <a:r>
              <a:rPr lang="en-IE" sz="2000" dirty="0"/>
              <a:t>, </a:t>
            </a:r>
            <a:r>
              <a:rPr lang="en-IE" sz="2000" dirty="0" err="1"/>
              <a:t>obligaciones</a:t>
            </a:r>
            <a:r>
              <a:rPr lang="en-IE" sz="2000" dirty="0"/>
              <a:t> y </a:t>
            </a:r>
            <a:r>
              <a:rPr lang="en-IE" sz="2000" dirty="0" err="1"/>
              <a:t>oportunidades</a:t>
            </a:r>
            <a:r>
              <a:rPr lang="en-IE" sz="2000" dirty="0"/>
              <a:t> para </a:t>
            </a:r>
            <a:r>
              <a:rPr lang="en-IE" sz="2000" dirty="0" err="1"/>
              <a:t>empresarios</a:t>
            </a:r>
            <a:r>
              <a:rPr lang="en-IE" sz="2000" dirty="0"/>
              <a:t> que </a:t>
            </a:r>
            <a:r>
              <a:rPr lang="en-IE" sz="2000" dirty="0" err="1"/>
              <a:t>quieren</a:t>
            </a:r>
            <a:r>
              <a:rPr lang="en-IE" sz="2000" dirty="0"/>
              <a:t> </a:t>
            </a:r>
            <a:r>
              <a:rPr lang="en-IE" sz="2000" dirty="0" err="1"/>
              <a:t>hacer</a:t>
            </a:r>
            <a:r>
              <a:rPr lang="en-IE" sz="2000" dirty="0"/>
              <a:t> </a:t>
            </a:r>
            <a:r>
              <a:rPr lang="en-IE" sz="2000" dirty="0" err="1"/>
              <a:t>negocios</a:t>
            </a:r>
            <a:r>
              <a:rPr lang="en-IE" sz="2000" dirty="0"/>
              <a:t> </a:t>
            </a:r>
            <a:r>
              <a:rPr lang="en-IE" sz="2000" dirty="0" err="1"/>
              <a:t>por</a:t>
            </a:r>
            <a:r>
              <a:rPr lang="en-IE" sz="2000" dirty="0"/>
              <a:t> </a:t>
            </a:r>
            <a:r>
              <a:rPr lang="en-IE" sz="2000" dirty="0" err="1"/>
              <a:t>toda</a:t>
            </a:r>
            <a:r>
              <a:rPr lang="en-IE" sz="2000" dirty="0"/>
              <a:t> la UE</a:t>
            </a:r>
          </a:p>
          <a:p>
            <a:r>
              <a:rPr lang="en-IE" sz="2000" dirty="0" err="1"/>
              <a:t>Cubre</a:t>
            </a:r>
            <a:r>
              <a:rPr lang="en-IE" sz="2000" dirty="0"/>
              <a:t> un </a:t>
            </a:r>
            <a:r>
              <a:rPr lang="en-IE" sz="2000" i="1" u="sng" dirty="0" err="1"/>
              <a:t>amplio</a:t>
            </a:r>
            <a:r>
              <a:rPr lang="en-IE" sz="2000" i="1" u="sng" dirty="0"/>
              <a:t> </a:t>
            </a:r>
            <a:r>
              <a:rPr lang="en-IE" sz="2000" i="1" u="sng" dirty="0" err="1"/>
              <a:t>abanico</a:t>
            </a:r>
            <a:r>
              <a:rPr lang="en-IE" sz="2000" i="1" u="sng" dirty="0"/>
              <a:t> de </a:t>
            </a:r>
            <a:r>
              <a:rPr lang="en-IE" sz="2000" i="1" u="sng" dirty="0" err="1"/>
              <a:t>temas</a:t>
            </a:r>
            <a:r>
              <a:rPr lang="en-IE" sz="2000" dirty="0"/>
              <a:t> , </a:t>
            </a:r>
            <a:r>
              <a:rPr lang="en-IE" sz="2000" dirty="0" err="1"/>
              <a:t>por</a:t>
            </a:r>
            <a:r>
              <a:rPr lang="en-IE" sz="2000" dirty="0"/>
              <a:t> </a:t>
            </a:r>
            <a:r>
              <a:rPr lang="en-IE" sz="2000" dirty="0" err="1"/>
              <a:t>ejemplo</a:t>
            </a:r>
            <a:r>
              <a:rPr lang="en-IE" sz="2000" dirty="0"/>
              <a:t>, </a:t>
            </a:r>
            <a:r>
              <a:rPr lang="en-IE" sz="2000" dirty="0" err="1"/>
              <a:t>contratación</a:t>
            </a:r>
            <a:r>
              <a:rPr lang="en-IE" sz="2000" dirty="0"/>
              <a:t> </a:t>
            </a:r>
            <a:r>
              <a:rPr lang="en-IE" sz="2000" dirty="0" err="1"/>
              <a:t>pública</a:t>
            </a:r>
            <a:r>
              <a:rPr lang="en-IE" sz="2000" dirty="0"/>
              <a:t> </a:t>
            </a:r>
            <a:r>
              <a:rPr lang="en-IE" sz="2000" dirty="0" err="1"/>
              <a:t>electrónica</a:t>
            </a:r>
            <a:r>
              <a:rPr lang="en-IE" sz="2000" dirty="0"/>
              <a:t>, </a:t>
            </a:r>
            <a:r>
              <a:rPr lang="en-IE" sz="2000" dirty="0" err="1"/>
              <a:t>derechos</a:t>
            </a:r>
            <a:r>
              <a:rPr lang="en-IE" sz="2000" dirty="0"/>
              <a:t> de </a:t>
            </a:r>
            <a:r>
              <a:rPr lang="en-IE" sz="2000" dirty="0" err="1"/>
              <a:t>propiedad</a:t>
            </a:r>
            <a:r>
              <a:rPr lang="en-IE" sz="2000" dirty="0"/>
              <a:t> </a:t>
            </a:r>
            <a:r>
              <a:rPr lang="en-IE" sz="2000" dirty="0" err="1"/>
              <a:t>intelectual</a:t>
            </a:r>
            <a:r>
              <a:rPr lang="en-IE" sz="2000" dirty="0"/>
              <a:t>, </a:t>
            </a:r>
            <a:r>
              <a:rPr lang="en-IE" sz="2000" dirty="0" err="1"/>
              <a:t>estandarización</a:t>
            </a:r>
            <a:r>
              <a:rPr lang="en-IE" sz="2000" dirty="0"/>
              <a:t>, </a:t>
            </a:r>
            <a:r>
              <a:rPr lang="en-IE" sz="2000" dirty="0" err="1"/>
              <a:t>financiación</a:t>
            </a:r>
            <a:r>
              <a:rPr lang="en-IE" sz="2000" dirty="0"/>
              <a:t> </a:t>
            </a:r>
            <a:r>
              <a:rPr lang="en-IE" sz="2000" dirty="0" err="1"/>
              <a:t>en</a:t>
            </a:r>
            <a:r>
              <a:rPr lang="en-IE" sz="2000" dirty="0"/>
              <a:t> la UE</a:t>
            </a:r>
          </a:p>
          <a:p>
            <a:r>
              <a:rPr lang="en-IE" sz="2000" dirty="0" err="1"/>
              <a:t>Está</a:t>
            </a:r>
            <a:r>
              <a:rPr lang="en-IE" sz="2000" dirty="0"/>
              <a:t> </a:t>
            </a:r>
            <a:r>
              <a:rPr lang="en-IE" sz="2000" dirty="0" err="1"/>
              <a:t>establecido</a:t>
            </a:r>
            <a:r>
              <a:rPr lang="en-IE" sz="2000" dirty="0"/>
              <a:t> </a:t>
            </a:r>
            <a:r>
              <a:rPr lang="en-IE" sz="2000" i="1" u="sng" dirty="0"/>
              <a:t>bajo</a:t>
            </a:r>
            <a:r>
              <a:rPr lang="en-IE" sz="2000" dirty="0"/>
              <a:t> el </a:t>
            </a:r>
            <a:r>
              <a:rPr lang="en-IE" sz="2000" dirty="0" err="1"/>
              <a:t>programa</a:t>
            </a:r>
            <a:r>
              <a:rPr lang="en-IE" sz="2000" dirty="0"/>
              <a:t> </a:t>
            </a:r>
            <a:r>
              <a:rPr lang="en-IE" sz="2000" i="1" u="sng" dirty="0"/>
              <a:t>COSME</a:t>
            </a:r>
            <a:r>
              <a:rPr lang="en-IE" sz="2000" dirty="0"/>
              <a:t> de la UE</a:t>
            </a:r>
            <a:endParaRPr lang="en-IE" sz="2000" b="1" i="1" dirty="0"/>
          </a:p>
          <a:p>
            <a:pPr marL="176213" indent="0">
              <a:buNone/>
            </a:pPr>
            <a:r>
              <a:rPr lang="en-US" sz="1800" b="1" i="1" dirty="0"/>
              <a:t>Más </a:t>
            </a:r>
            <a:r>
              <a:rPr lang="en-US" sz="1800" b="1" i="1" dirty="0" err="1"/>
              <a:t>Información</a:t>
            </a:r>
            <a:r>
              <a:rPr lang="en-US" sz="1800" b="1" i="1" dirty="0"/>
              <a:t>:</a:t>
            </a:r>
            <a:r>
              <a:rPr lang="en-IE" sz="1800" b="1" i="1" dirty="0"/>
              <a:t> </a:t>
            </a:r>
          </a:p>
          <a:p>
            <a:pPr marL="176213" indent="0">
              <a:buNone/>
            </a:pPr>
            <a:r>
              <a:rPr lang="en-IE" sz="1800" i="1" dirty="0">
                <a:hlinkClick r:id="rId2"/>
              </a:rPr>
              <a:t>http://een.ec.europa.eu/</a:t>
            </a:r>
            <a:r>
              <a:rPr lang="en-IE" sz="1800" i="1" dirty="0"/>
              <a:t> </a:t>
            </a:r>
          </a:p>
          <a:p>
            <a:pPr marL="0" indent="0">
              <a:buNone/>
            </a:pPr>
            <a:endParaRPr lang="en-IE"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4256430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a:solidFill>
                  <a:srgbClr val="C00000"/>
                </a:solidFill>
              </a:rPr>
              <a:t>Portal </a:t>
            </a:r>
            <a:r>
              <a:rPr lang="en-IE" sz="2800" b="1" dirty="0" err="1">
                <a:solidFill>
                  <a:srgbClr val="C00000"/>
                </a:solidFill>
              </a:rPr>
              <a:t>Europeo</a:t>
            </a:r>
            <a:r>
              <a:rPr lang="en-IE" sz="2800" b="1" dirty="0">
                <a:solidFill>
                  <a:srgbClr val="C00000"/>
                </a:solidFill>
              </a:rPr>
              <a:t> de </a:t>
            </a:r>
            <a:r>
              <a:rPr lang="en-IE" sz="2800" b="1" dirty="0" err="1">
                <a:solidFill>
                  <a:srgbClr val="C00000"/>
                </a:solidFill>
              </a:rPr>
              <a:t>Negocios</a:t>
            </a:r>
            <a:r>
              <a:rPr lang="en-IE" sz="2800" b="1" dirty="0">
                <a:solidFill>
                  <a:srgbClr val="C00000"/>
                </a:solidFill>
              </a:rPr>
              <a:t> </a:t>
            </a:r>
            <a:r>
              <a:rPr lang="en-US" sz="2800" b="1" dirty="0">
                <a:solidFill>
                  <a:srgbClr val="C00000"/>
                </a:solidFill>
              </a:rPr>
              <a:t>(2 de 2)</a:t>
            </a:r>
            <a:endParaRPr lang="en-US" sz="1800" b="1" i="1" dirty="0"/>
          </a:p>
          <a:p>
            <a:r>
              <a:rPr lang="en-US" sz="2800" dirty="0" err="1"/>
              <a:t>Dividido</a:t>
            </a:r>
            <a:r>
              <a:rPr lang="en-US" sz="2800" dirty="0"/>
              <a:t> </a:t>
            </a:r>
            <a:r>
              <a:rPr lang="en-US" sz="2800" dirty="0" err="1"/>
              <a:t>en</a:t>
            </a:r>
            <a:r>
              <a:rPr lang="en-US" sz="2800" dirty="0"/>
              <a:t> 8 </a:t>
            </a:r>
            <a:r>
              <a:rPr lang="en-US" sz="2800" dirty="0" err="1"/>
              <a:t>secciones</a:t>
            </a:r>
            <a:r>
              <a:rPr lang="en-US" sz="2800" dirty="0"/>
              <a:t> </a:t>
            </a:r>
            <a:r>
              <a:rPr lang="en-US" sz="2800" dirty="0" err="1"/>
              <a:t>principales</a:t>
            </a:r>
            <a:r>
              <a:rPr lang="en-GB" sz="2800" dirty="0"/>
              <a:t>:</a:t>
            </a:r>
          </a:p>
          <a:p>
            <a:endParaRPr lang="en-GB" sz="2800" dirty="0"/>
          </a:p>
          <a:p>
            <a:endParaRPr lang="it-IT" sz="2800" i="1" u="sng"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endParaRPr lang="en-US" sz="1800" b="1" i="1" dirty="0"/>
          </a:p>
          <a:p>
            <a:pPr marL="176213" indent="0">
              <a:buNone/>
            </a:pPr>
            <a:r>
              <a:rPr lang="en-US" sz="1800" b="1" i="1" dirty="0"/>
              <a:t>Más </a:t>
            </a:r>
            <a:r>
              <a:rPr lang="en-US" sz="1800" b="1" i="1" dirty="0" err="1"/>
              <a:t>Información</a:t>
            </a:r>
            <a:r>
              <a:rPr lang="en-US" sz="1800" b="1" i="1" dirty="0"/>
              <a:t>: </a:t>
            </a:r>
          </a:p>
          <a:p>
            <a:pPr marL="176213" indent="0">
              <a:buNone/>
            </a:pPr>
            <a:r>
              <a:rPr lang="it-IT" sz="1800" u="sng" dirty="0">
                <a:hlinkClick r:id="rId2"/>
              </a:rPr>
              <a:t>http://europa.eu/youreurope/business/index_en.htm</a:t>
            </a:r>
            <a:r>
              <a:rPr lang="it-IT" sz="1800" u="sng" dirty="0"/>
              <a:t> </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graphicFrame>
        <p:nvGraphicFramePr>
          <p:cNvPr id="5" name="Πίνακας 4">
            <a:extLst>
              <a:ext uri="{FF2B5EF4-FFF2-40B4-BE49-F238E27FC236}">
                <a16:creationId xmlns:a16="http://schemas.microsoft.com/office/drawing/2014/main" id="{3F041444-75F9-407A-8626-041FC7CA05D3}"/>
              </a:ext>
            </a:extLst>
          </p:cNvPr>
          <p:cNvGraphicFramePr>
            <a:graphicFrameLocks noGrp="1"/>
          </p:cNvGraphicFramePr>
          <p:nvPr>
            <p:extLst>
              <p:ext uri="{D42A27DB-BD31-4B8C-83A1-F6EECF244321}">
                <p14:modId xmlns:p14="http://schemas.microsoft.com/office/powerpoint/2010/main" val="3537166296"/>
              </p:ext>
            </p:extLst>
          </p:nvPr>
        </p:nvGraphicFramePr>
        <p:xfrm>
          <a:off x="734827" y="2357080"/>
          <a:ext cx="10439992" cy="1828800"/>
        </p:xfrm>
        <a:graphic>
          <a:graphicData uri="http://schemas.openxmlformats.org/drawingml/2006/table">
            <a:tbl>
              <a:tblPr firstRow="1" bandRow="1">
                <a:tableStyleId>{69CF1AB2-1976-4502-BF36-3FF5EA218861}</a:tableStyleId>
              </a:tblPr>
              <a:tblGrid>
                <a:gridCol w="5219996">
                  <a:extLst>
                    <a:ext uri="{9D8B030D-6E8A-4147-A177-3AD203B41FA5}">
                      <a16:colId xmlns:a16="http://schemas.microsoft.com/office/drawing/2014/main" val="179936913"/>
                    </a:ext>
                  </a:extLst>
                </a:gridCol>
                <a:gridCol w="5219996">
                  <a:extLst>
                    <a:ext uri="{9D8B030D-6E8A-4147-A177-3AD203B41FA5}">
                      <a16:colId xmlns:a16="http://schemas.microsoft.com/office/drawing/2014/main" val="1388977301"/>
                    </a:ext>
                  </a:extLst>
                </a:gridCol>
              </a:tblGrid>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0" kern="1200" dirty="0"/>
                        <a:t>Inicio y Crecimiento</a:t>
                      </a:r>
                      <a:endParaRPr lang="it-IT" sz="2400" b="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b="0" kern="1200" dirty="0"/>
                        <a:t>Recursos Humanos</a:t>
                      </a:r>
                      <a:endParaRPr lang="it-IT" sz="2400" b="0" kern="1200" dirty="0">
                        <a:solidFill>
                          <a:schemeClr val="dk1"/>
                        </a:solidFill>
                        <a:latin typeface="+mn-lt"/>
                        <a:ea typeface="+mn-ea"/>
                        <a:cs typeface="+mn-cs"/>
                      </a:endParaRPr>
                    </a:p>
                  </a:txBody>
                  <a:tcPr/>
                </a:tc>
                <a:extLst>
                  <a:ext uri="{0D108BD9-81ED-4DB2-BD59-A6C34878D82A}">
                    <a16:rowId xmlns:a16="http://schemas.microsoft.com/office/drawing/2014/main" val="3758125959"/>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a:t>Requisitos del producto</a:t>
                      </a:r>
                      <a:endParaRPr lang="it-IT" sz="2400" kern="1200" dirty="0">
                        <a:solidFill>
                          <a:schemeClr val="dk1"/>
                        </a:solidFill>
                        <a:latin typeface="+mn-lt"/>
                        <a:ea typeface="+mn-ea"/>
                        <a:cs typeface="+mn-cs"/>
                      </a:endParaRPr>
                    </a:p>
                  </a:txBody>
                  <a:tcPr/>
                </a:tc>
                <a:tc>
                  <a:txBody>
                    <a:bodyPr/>
                    <a:lstStyle/>
                    <a:p>
                      <a:r>
                        <a:rPr lang="it-IT" sz="2400" kern="1200" dirty="0"/>
                        <a:t>Finanzas y Financiación</a:t>
                      </a:r>
                      <a:endParaRPr lang="el-GR" sz="2400" dirty="0"/>
                    </a:p>
                  </a:txBody>
                  <a:tcPr/>
                </a:tc>
                <a:extLst>
                  <a:ext uri="{0D108BD9-81ED-4DB2-BD59-A6C34878D82A}">
                    <a16:rowId xmlns:a16="http://schemas.microsoft.com/office/drawing/2014/main" val="420746775"/>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a:t>Ventas al extranjero</a:t>
                      </a:r>
                      <a:endParaRPr lang="it-IT" sz="2400" kern="1200" dirty="0">
                        <a:solidFill>
                          <a:schemeClr val="dk1"/>
                        </a:solidFill>
                        <a:latin typeface="+mn-lt"/>
                        <a:ea typeface="+mn-ea"/>
                        <a:cs typeface="+mn-cs"/>
                      </a:endParaRPr>
                    </a:p>
                  </a:txBody>
                  <a:tcPr/>
                </a:tc>
                <a:tc>
                  <a:txBody>
                    <a:bodyPr/>
                    <a:lstStyle/>
                    <a:p>
                      <a:r>
                        <a:rPr lang="it-IT" sz="2400" kern="1200" dirty="0"/>
                        <a:t>Entorno</a:t>
                      </a:r>
                      <a:endParaRPr lang="el-GR" sz="2400" dirty="0"/>
                    </a:p>
                  </a:txBody>
                  <a:tcPr/>
                </a:tc>
                <a:extLst>
                  <a:ext uri="{0D108BD9-81ED-4DB2-BD59-A6C34878D82A}">
                    <a16:rowId xmlns:a16="http://schemas.microsoft.com/office/drawing/2014/main" val="1025916652"/>
                  </a:ext>
                </a:extLst>
              </a:tr>
              <a:tr h="35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a:t>Contrataciones Públicas</a:t>
                      </a:r>
                      <a:endParaRPr lang="it-IT" sz="2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a:t>Requisitos Fiscales</a:t>
                      </a:r>
                      <a:endParaRPr lang="it-IT" sz="2400" kern="1200" dirty="0">
                        <a:solidFill>
                          <a:schemeClr val="dk1"/>
                        </a:solidFill>
                        <a:latin typeface="+mn-lt"/>
                        <a:ea typeface="+mn-ea"/>
                        <a:cs typeface="+mn-cs"/>
                      </a:endParaRPr>
                    </a:p>
                  </a:txBody>
                  <a:tcPr/>
                </a:tc>
                <a:extLst>
                  <a:ext uri="{0D108BD9-81ED-4DB2-BD59-A6C34878D82A}">
                    <a16:rowId xmlns:a16="http://schemas.microsoft.com/office/drawing/2014/main" val="2410848514"/>
                  </a:ext>
                </a:extLst>
              </a:tr>
            </a:tbl>
          </a:graphicData>
        </a:graphic>
      </p:graphicFrame>
      <p:sp>
        <p:nvSpPr>
          <p:cNvPr id="7"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802728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err="1">
                <a:solidFill>
                  <a:srgbClr val="C00000"/>
                </a:solidFill>
              </a:rPr>
              <a:t>Oportunidades</a:t>
            </a:r>
            <a:r>
              <a:rPr lang="en-IE" sz="2800" b="1" dirty="0">
                <a:solidFill>
                  <a:srgbClr val="C00000"/>
                </a:solidFill>
              </a:rPr>
              <a:t> de </a:t>
            </a:r>
            <a:r>
              <a:rPr lang="en-IE" sz="2800" b="1" dirty="0" err="1">
                <a:solidFill>
                  <a:srgbClr val="C00000"/>
                </a:solidFill>
              </a:rPr>
              <a:t>Financiación</a:t>
            </a:r>
            <a:endParaRPr lang="en-IE" sz="2800" b="1" dirty="0">
              <a:solidFill>
                <a:srgbClr val="C00000"/>
              </a:solidFill>
            </a:endParaRPr>
          </a:p>
          <a:p>
            <a:pPr marL="0" indent="0">
              <a:buNone/>
            </a:pPr>
            <a:endParaRPr lang="en-IE" sz="2000" dirty="0">
              <a:solidFill>
                <a:srgbClr val="000000"/>
              </a:solidFill>
            </a:endParaRPr>
          </a:p>
          <a:p>
            <a:pPr marL="0" indent="0">
              <a:buNone/>
            </a:pPr>
            <a:r>
              <a:rPr lang="en-IE" sz="2000" dirty="0">
                <a:solidFill>
                  <a:srgbClr val="000000"/>
                </a:solidFill>
              </a:rPr>
              <a:t>Las </a:t>
            </a:r>
            <a:r>
              <a:rPr lang="en-IE" sz="2000" dirty="0" err="1">
                <a:solidFill>
                  <a:srgbClr val="000000"/>
                </a:solidFill>
              </a:rPr>
              <a:t>principales</a:t>
            </a:r>
            <a:r>
              <a:rPr lang="en-IE" sz="2000" dirty="0">
                <a:solidFill>
                  <a:srgbClr val="000000"/>
                </a:solidFill>
              </a:rPr>
              <a:t> </a:t>
            </a:r>
            <a:r>
              <a:rPr lang="en-IE" sz="2000" dirty="0" err="1">
                <a:solidFill>
                  <a:srgbClr val="000000"/>
                </a:solidFill>
              </a:rPr>
              <a:t>oportunidades</a:t>
            </a:r>
            <a:r>
              <a:rPr lang="en-IE" sz="2000" dirty="0">
                <a:solidFill>
                  <a:srgbClr val="000000"/>
                </a:solidFill>
              </a:rPr>
              <a:t> de </a:t>
            </a:r>
            <a:r>
              <a:rPr lang="en-IE" sz="2000" dirty="0" err="1">
                <a:solidFill>
                  <a:srgbClr val="000000"/>
                </a:solidFill>
              </a:rPr>
              <a:t>financiación</a:t>
            </a:r>
            <a:r>
              <a:rPr lang="en-IE" sz="2000" dirty="0">
                <a:solidFill>
                  <a:srgbClr val="000000"/>
                </a:solidFill>
              </a:rPr>
              <a:t> para la </a:t>
            </a:r>
            <a:r>
              <a:rPr lang="en-IE" sz="2000" dirty="0" err="1">
                <a:solidFill>
                  <a:srgbClr val="000000"/>
                </a:solidFill>
              </a:rPr>
              <a:t>internacionalización</a:t>
            </a:r>
            <a:r>
              <a:rPr lang="en-IE" sz="2000" dirty="0">
                <a:solidFill>
                  <a:srgbClr val="000000"/>
                </a:solidFill>
              </a:rPr>
              <a:t> de </a:t>
            </a:r>
            <a:r>
              <a:rPr lang="en-IE" sz="2000" dirty="0" err="1">
                <a:solidFill>
                  <a:srgbClr val="000000"/>
                </a:solidFill>
              </a:rPr>
              <a:t>microempresas</a:t>
            </a:r>
            <a:r>
              <a:rPr lang="en-IE" sz="2000" dirty="0">
                <a:solidFill>
                  <a:srgbClr val="000000"/>
                </a:solidFill>
              </a:rPr>
              <a:t> </a:t>
            </a:r>
            <a:r>
              <a:rPr lang="en-IE" sz="2000" dirty="0" err="1">
                <a:solidFill>
                  <a:srgbClr val="000000"/>
                </a:solidFill>
              </a:rPr>
              <a:t>incluyen</a:t>
            </a:r>
            <a:r>
              <a:rPr lang="en-IE" sz="2000" dirty="0">
                <a:solidFill>
                  <a:srgbClr val="000000"/>
                </a:solidFill>
              </a:rPr>
              <a:t>:</a:t>
            </a:r>
            <a:endParaRPr lang="en-IE" sz="2000" b="1" dirty="0"/>
          </a:p>
          <a:p>
            <a:pPr marL="457200" lvl="0" indent="-457200" algn="just">
              <a:buFont typeface="+mj-lt"/>
              <a:buAutoNum type="arabicPeriod"/>
            </a:pPr>
            <a:r>
              <a:rPr lang="en-IE" sz="2000" u="sng" dirty="0">
                <a:solidFill>
                  <a:srgbClr val="000000"/>
                </a:solidFill>
              </a:rPr>
              <a:t>Access2Finance</a:t>
            </a:r>
          </a:p>
          <a:p>
            <a:pPr marL="457200" lvl="0" indent="-457200" algn="just">
              <a:buFont typeface="+mj-lt"/>
              <a:buAutoNum type="arabicPeriod"/>
            </a:pPr>
            <a:r>
              <a:rPr lang="en-IE" sz="2000" u="sng" dirty="0" err="1">
                <a:solidFill>
                  <a:srgbClr val="000000"/>
                </a:solidFill>
              </a:rPr>
              <a:t>Oportunidades</a:t>
            </a:r>
            <a:r>
              <a:rPr lang="en-IE" sz="2000" u="sng" dirty="0">
                <a:solidFill>
                  <a:srgbClr val="000000"/>
                </a:solidFill>
              </a:rPr>
              <a:t> de crowdfunding para </a:t>
            </a:r>
            <a:r>
              <a:rPr lang="en-IE" sz="2000" u="sng" dirty="0" err="1">
                <a:solidFill>
                  <a:srgbClr val="000000"/>
                </a:solidFill>
              </a:rPr>
              <a:t>microempresas</a:t>
            </a:r>
            <a:endParaRPr lang="en-IE" sz="2000" dirty="0">
              <a:solidFill>
                <a:srgbClr val="000000"/>
              </a:solidFill>
            </a:endParaRPr>
          </a:p>
          <a:p>
            <a:pPr marL="457200" lvl="0" indent="-457200" algn="just">
              <a:buFont typeface="+mj-lt"/>
              <a:buAutoNum type="arabicPeriod"/>
            </a:pPr>
            <a:r>
              <a:rPr lang="en-IE" sz="2000" u="sng" dirty="0">
                <a:solidFill>
                  <a:srgbClr val="000000"/>
                </a:solidFill>
              </a:rPr>
              <a:t>COSME; que </a:t>
            </a:r>
            <a:r>
              <a:rPr lang="en-IE" sz="2000" u="sng" dirty="0" err="1">
                <a:solidFill>
                  <a:srgbClr val="000000"/>
                </a:solidFill>
              </a:rPr>
              <a:t>incluye</a:t>
            </a:r>
            <a:r>
              <a:rPr lang="en-IE" sz="2000" u="sng" dirty="0">
                <a:solidFill>
                  <a:srgbClr val="000000"/>
                </a:solidFill>
              </a:rPr>
              <a:t> </a:t>
            </a:r>
            <a:r>
              <a:rPr lang="en-IE" sz="2000" u="sng" dirty="0" err="1">
                <a:solidFill>
                  <a:srgbClr val="000000"/>
                </a:solidFill>
              </a:rPr>
              <a:t>una</a:t>
            </a:r>
            <a:r>
              <a:rPr lang="en-IE" sz="2000" u="sng" dirty="0">
                <a:solidFill>
                  <a:srgbClr val="000000"/>
                </a:solidFill>
              </a:rPr>
              <a:t> </a:t>
            </a:r>
            <a:r>
              <a:rPr lang="en-IE" sz="2000" u="sng" dirty="0" err="1">
                <a:solidFill>
                  <a:srgbClr val="000000"/>
                </a:solidFill>
              </a:rPr>
              <a:t>equidad</a:t>
            </a:r>
            <a:r>
              <a:rPr lang="en-IE" sz="2000" u="sng" dirty="0">
                <a:solidFill>
                  <a:srgbClr val="000000"/>
                </a:solidFill>
              </a:rPr>
              <a:t> y </a:t>
            </a:r>
            <a:r>
              <a:rPr lang="en-IE" sz="2000" u="sng" dirty="0" err="1">
                <a:solidFill>
                  <a:srgbClr val="000000"/>
                </a:solidFill>
              </a:rPr>
              <a:t>una</a:t>
            </a:r>
            <a:r>
              <a:rPr lang="en-IE" sz="2000" u="sng" dirty="0">
                <a:solidFill>
                  <a:srgbClr val="000000"/>
                </a:solidFill>
              </a:rPr>
              <a:t> </a:t>
            </a:r>
            <a:r>
              <a:rPr lang="en-IE" sz="2000" u="sng" dirty="0" err="1">
                <a:solidFill>
                  <a:srgbClr val="000000"/>
                </a:solidFill>
              </a:rPr>
              <a:t>facilidad</a:t>
            </a:r>
            <a:r>
              <a:rPr lang="en-IE" sz="2000" u="sng" dirty="0">
                <a:solidFill>
                  <a:srgbClr val="000000"/>
                </a:solidFill>
              </a:rPr>
              <a:t> de la </a:t>
            </a:r>
            <a:r>
              <a:rPr lang="en-IE" sz="2000" u="sng" dirty="0" err="1">
                <a:solidFill>
                  <a:srgbClr val="000000"/>
                </a:solidFill>
              </a:rPr>
              <a:t>deuda</a:t>
            </a:r>
            <a:endParaRPr lang="en-IE" sz="2000" u="sng" dirty="0">
              <a:solidFill>
                <a:srgbClr val="000000"/>
              </a:solidFill>
            </a:endParaRPr>
          </a:p>
          <a:p>
            <a:pPr marL="452438" indent="-276225"/>
            <a:endParaRPr lang="en-IE" sz="2800" dirty="0">
              <a:solidFill>
                <a:srgbClr val="000000"/>
              </a:solidFill>
            </a:endParaRPr>
          </a:p>
          <a:p>
            <a:pPr marL="176213" indent="0">
              <a:buNone/>
            </a:pPr>
            <a:endParaRPr lang="en-IE" sz="2000" b="1" i="1" dirty="0">
              <a:ea typeface="+mj-ea"/>
              <a:cs typeface="+mj-cs"/>
            </a:endParaRPr>
          </a:p>
          <a:p>
            <a:pPr marL="176213" indent="0">
              <a:buNone/>
            </a:pPr>
            <a:r>
              <a:rPr lang="en-US" sz="1800" b="1" i="1" dirty="0"/>
              <a:t>Más </a:t>
            </a:r>
            <a:r>
              <a:rPr lang="en-US" sz="1800" b="1" i="1" dirty="0" err="1"/>
              <a:t>Información</a:t>
            </a:r>
            <a:r>
              <a:rPr lang="en-US" sz="1800" b="1" i="1" dirty="0"/>
              <a:t>:</a:t>
            </a:r>
            <a:r>
              <a:rPr lang="en-IE" sz="1800" b="1" i="1" dirty="0">
                <a:ea typeface="+mj-ea"/>
                <a:cs typeface="+mj-cs"/>
              </a:rPr>
              <a:t> </a:t>
            </a:r>
          </a:p>
          <a:p>
            <a:pPr marL="176213" indent="0">
              <a:buNone/>
            </a:pPr>
            <a:r>
              <a:rPr lang="en-IE" sz="1800" dirty="0">
                <a:ea typeface="+mj-ea"/>
                <a:cs typeface="+mj-cs"/>
                <a:hlinkClick r:id="rId2"/>
              </a:rPr>
              <a:t>http://ec.europa.eu/growth/access-to-finance/cosme-financial-instruments/</a:t>
            </a:r>
            <a:r>
              <a:rPr lang="en-IE" sz="1800" dirty="0">
                <a:ea typeface="+mj-ea"/>
                <a:cs typeface="+mj-cs"/>
              </a:rPr>
              <a:t> </a:t>
            </a:r>
          </a:p>
          <a:p>
            <a:pPr marL="176213" indent="0">
              <a:buNone/>
            </a:pPr>
            <a:r>
              <a:rPr lang="en-IE" sz="1800" dirty="0">
                <a:hlinkClick r:id="rId3"/>
              </a:rPr>
              <a:t>www.access2finance.eu</a:t>
            </a:r>
            <a:r>
              <a:rPr lang="en-IE" sz="1800" dirty="0"/>
              <a:t> </a:t>
            </a:r>
            <a:endParaRPr lang="en-IE" sz="1800" dirty="0">
              <a:ea typeface="+mj-ea"/>
              <a:cs typeface="+mj-cs"/>
            </a:endParaRPr>
          </a:p>
          <a:p>
            <a:pPr marL="0" indent="0">
              <a:buNone/>
            </a:pPr>
            <a:endParaRPr lang="en-IE" sz="1800" b="1" dirty="0"/>
          </a:p>
          <a:p>
            <a:pPr marL="0" indent="0">
              <a:buNone/>
            </a:pPr>
            <a:r>
              <a:rPr lang="en-IE" sz="1800" dirty="0"/>
              <a:t> </a:t>
            </a:r>
          </a:p>
          <a:p>
            <a:pPr marL="0" indent="0">
              <a:buNone/>
            </a:pPr>
            <a:endParaRPr lang="en-IE"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2491913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a:solidFill>
                  <a:srgbClr val="C00000"/>
                </a:solidFill>
              </a:rPr>
              <a:t>Access 2 funding (</a:t>
            </a:r>
            <a:r>
              <a:rPr lang="en-US" sz="2800" b="1" dirty="0" err="1">
                <a:solidFill>
                  <a:srgbClr val="C00000"/>
                </a:solidFill>
              </a:rPr>
              <a:t>Acceso</a:t>
            </a:r>
            <a:r>
              <a:rPr lang="en-US" sz="2800" b="1" dirty="0">
                <a:solidFill>
                  <a:srgbClr val="C00000"/>
                </a:solidFill>
              </a:rPr>
              <a:t> a la </a:t>
            </a:r>
            <a:r>
              <a:rPr lang="en-US" sz="2800" b="1" dirty="0" err="1">
                <a:solidFill>
                  <a:srgbClr val="C00000"/>
                </a:solidFill>
              </a:rPr>
              <a:t>financiación</a:t>
            </a:r>
            <a:r>
              <a:rPr lang="en-US" sz="2800" b="1" dirty="0">
                <a:solidFill>
                  <a:srgbClr val="C00000"/>
                </a:solidFill>
              </a:rPr>
              <a:t>)</a:t>
            </a:r>
          </a:p>
          <a:p>
            <a:pPr marL="0" indent="0">
              <a:buNone/>
            </a:pPr>
            <a:r>
              <a:rPr lang="en-US" sz="2000" b="1" dirty="0"/>
              <a:t>Dos </a:t>
            </a:r>
            <a:r>
              <a:rPr lang="en-US" sz="2000" b="1" dirty="0" err="1"/>
              <a:t>secciones</a:t>
            </a:r>
            <a:r>
              <a:rPr lang="en-US" sz="2000" b="1" dirty="0"/>
              <a:t> </a:t>
            </a:r>
            <a:r>
              <a:rPr lang="en-US" sz="2000" b="1" dirty="0" err="1"/>
              <a:t>temáticas</a:t>
            </a:r>
            <a:r>
              <a:rPr lang="en-US" sz="2000" dirty="0"/>
              <a:t>:</a:t>
            </a:r>
          </a:p>
          <a:p>
            <a:r>
              <a:rPr lang="en-US" sz="2000" dirty="0" err="1"/>
              <a:t>microcréditos</a:t>
            </a:r>
            <a:r>
              <a:rPr lang="en-US" sz="2000" dirty="0"/>
              <a:t> y </a:t>
            </a:r>
            <a:r>
              <a:rPr lang="en-US" sz="2000" dirty="0" err="1"/>
              <a:t>micropréstamos</a:t>
            </a:r>
            <a:r>
              <a:rPr lang="en-US" sz="2000" dirty="0"/>
              <a:t> para </a:t>
            </a:r>
            <a:r>
              <a:rPr lang="en-US" sz="2000" dirty="0" err="1"/>
              <a:t>microempresas</a:t>
            </a:r>
            <a:r>
              <a:rPr lang="en-US" sz="2000" dirty="0"/>
              <a:t>;</a:t>
            </a:r>
          </a:p>
          <a:p>
            <a:r>
              <a:rPr lang="en-US" sz="2000" dirty="0" err="1"/>
              <a:t>emprendimiento</a:t>
            </a:r>
            <a:r>
              <a:rPr lang="en-US" sz="2000" dirty="0"/>
              <a:t> social.</a:t>
            </a:r>
          </a:p>
          <a:p>
            <a:r>
              <a:rPr lang="en-US" sz="2000" b="1" dirty="0" err="1"/>
              <a:t>Garantía</a:t>
            </a:r>
            <a:r>
              <a:rPr lang="en-US" sz="2000" b="1" dirty="0"/>
              <a:t> </a:t>
            </a:r>
            <a:r>
              <a:rPr lang="en-US" sz="2000" b="1" dirty="0" err="1"/>
              <a:t>EaSI</a:t>
            </a:r>
            <a:r>
              <a:rPr lang="en-US" sz="2000" b="1" dirty="0"/>
              <a:t>. </a:t>
            </a:r>
            <a:r>
              <a:rPr lang="en-US" sz="2000" dirty="0"/>
              <a:t>96 </a:t>
            </a:r>
            <a:r>
              <a:rPr lang="en-US" sz="2000" dirty="0" err="1"/>
              <a:t>millones</a:t>
            </a:r>
            <a:r>
              <a:rPr lang="en-US" sz="2000" dirty="0"/>
              <a:t> de euros </a:t>
            </a:r>
            <a:r>
              <a:rPr lang="en-US" sz="2000" dirty="0" err="1"/>
              <a:t>disponibles</a:t>
            </a:r>
            <a:r>
              <a:rPr lang="en-US" sz="2000" dirty="0"/>
              <a:t> para </a:t>
            </a:r>
            <a:r>
              <a:rPr lang="en-US" sz="2000" dirty="0" err="1"/>
              <a:t>proveedores</a:t>
            </a:r>
            <a:r>
              <a:rPr lang="en-US" sz="2000" dirty="0"/>
              <a:t> de </a:t>
            </a:r>
            <a:r>
              <a:rPr lang="en-US" sz="2000" dirty="0" err="1"/>
              <a:t>microcréditos</a:t>
            </a:r>
            <a:r>
              <a:rPr lang="en-US" sz="2000" dirty="0"/>
              <a:t> </a:t>
            </a:r>
            <a:r>
              <a:rPr lang="en-US" sz="2000" dirty="0" err="1"/>
              <a:t>interesados</a:t>
            </a:r>
            <a:endParaRPr lang="en-US" sz="2000" dirty="0"/>
          </a:p>
          <a:p>
            <a:r>
              <a:rPr lang="en-US" sz="2000" b="1" dirty="0" err="1"/>
              <a:t>Creación</a:t>
            </a:r>
            <a:r>
              <a:rPr lang="en-US" sz="2000" b="1" dirty="0"/>
              <a:t> de </a:t>
            </a:r>
            <a:r>
              <a:rPr lang="en-US" sz="2000" b="1" dirty="0" err="1"/>
              <a:t>Capacidades</a:t>
            </a:r>
            <a:r>
              <a:rPr lang="en-US" sz="2000" b="1" dirty="0"/>
              <a:t> </a:t>
            </a:r>
            <a:r>
              <a:rPr lang="en-US" sz="2000" b="1" dirty="0" err="1"/>
              <a:t>EaSI</a:t>
            </a:r>
            <a:r>
              <a:rPr lang="en-US" sz="2000" b="1" dirty="0"/>
              <a:t>. </a:t>
            </a:r>
            <a:r>
              <a:rPr lang="en-US" sz="2000" dirty="0"/>
              <a:t>16 </a:t>
            </a:r>
            <a:r>
              <a:rPr lang="en-US" sz="2000" dirty="0" err="1"/>
              <a:t>millones</a:t>
            </a:r>
            <a:r>
              <a:rPr lang="en-US" sz="2000" dirty="0"/>
              <a:t> de euros </a:t>
            </a:r>
            <a:r>
              <a:rPr lang="en-US" sz="2000" dirty="0" err="1"/>
              <a:t>disponibles</a:t>
            </a:r>
            <a:r>
              <a:rPr lang="en-US" sz="2000" dirty="0"/>
              <a:t> </a:t>
            </a:r>
            <a:r>
              <a:rPr lang="en-US" sz="2000" dirty="0" err="1"/>
              <a:t>mediante</a:t>
            </a:r>
            <a:r>
              <a:rPr lang="en-US" sz="2000" dirty="0"/>
              <a:t> la </a:t>
            </a:r>
            <a:r>
              <a:rPr lang="en-US" sz="2000" dirty="0" err="1"/>
              <a:t>ventana</a:t>
            </a:r>
            <a:r>
              <a:rPr lang="en-US" sz="2000" dirty="0"/>
              <a:t> de </a:t>
            </a:r>
            <a:r>
              <a:rPr lang="en-US" sz="2000" dirty="0" err="1"/>
              <a:t>inversión</a:t>
            </a:r>
            <a:r>
              <a:rPr lang="en-US" sz="2000" dirty="0"/>
              <a:t> de la </a:t>
            </a:r>
            <a:r>
              <a:rPr lang="en-US" sz="2000" dirty="0" err="1"/>
              <a:t>Creación</a:t>
            </a:r>
            <a:r>
              <a:rPr lang="en-US" sz="2000" dirty="0"/>
              <a:t> de </a:t>
            </a:r>
            <a:r>
              <a:rPr lang="en-US" sz="2000" dirty="0" err="1"/>
              <a:t>Capacidades</a:t>
            </a:r>
            <a:r>
              <a:rPr lang="en-US" sz="2000" dirty="0"/>
              <a:t> </a:t>
            </a:r>
            <a:r>
              <a:rPr lang="en-US" sz="2000" dirty="0" err="1"/>
              <a:t>EaSI</a:t>
            </a:r>
            <a:r>
              <a:rPr lang="en-US" sz="2000" dirty="0"/>
              <a:t>. </a:t>
            </a:r>
          </a:p>
          <a:p>
            <a:pPr marL="0" lvl="0" indent="0" algn="just">
              <a:buNone/>
            </a:pPr>
            <a:endParaRPr lang="en-US" sz="1800" b="1" i="1" dirty="0"/>
          </a:p>
          <a:p>
            <a:pPr marL="0" lvl="0" indent="0" algn="just">
              <a:buNone/>
            </a:pPr>
            <a:r>
              <a:rPr lang="en-US" sz="1800" b="1" i="1" dirty="0"/>
              <a:t>Más </a:t>
            </a:r>
            <a:r>
              <a:rPr lang="en-US" sz="1800" b="1" i="1" dirty="0" err="1"/>
              <a:t>Información</a:t>
            </a:r>
            <a:r>
              <a:rPr lang="en-US" sz="1800" b="1" i="1" dirty="0"/>
              <a:t>:</a:t>
            </a:r>
            <a:r>
              <a:rPr lang="en-US" sz="1800" b="1" i="1" dirty="0">
                <a:ea typeface="+mj-ea"/>
                <a:cs typeface="+mj-cs"/>
              </a:rPr>
              <a:t> </a:t>
            </a:r>
          </a:p>
          <a:p>
            <a:pPr marL="176213" indent="0">
              <a:buNone/>
            </a:pPr>
            <a:r>
              <a:rPr lang="en-US" sz="1800" dirty="0">
                <a:ea typeface="+mj-ea"/>
                <a:cs typeface="+mj-cs"/>
                <a:hlinkClick r:id="rId2"/>
              </a:rPr>
              <a:t>http://europa.eu/youreurope/business/funding-grants/access-to-finance/index_en.htm</a:t>
            </a:r>
            <a:endParaRPr lang="en-US" sz="1800" dirty="0">
              <a:ea typeface="+mj-ea"/>
              <a:cs typeface="+mj-cs"/>
            </a:endParaRPr>
          </a:p>
          <a:p>
            <a:pPr marL="176213" indent="0">
              <a:buNone/>
            </a:pPr>
            <a:r>
              <a:rPr lang="en-US" sz="1800" dirty="0">
                <a:ea typeface="+mj-ea"/>
                <a:cs typeface="+mj-cs"/>
                <a:hlinkClick r:id="rId3"/>
              </a:rPr>
              <a:t>http://ec.europa.eu/social/main.jsp?catId=1084&amp;langId=en</a:t>
            </a:r>
            <a:r>
              <a:rPr lang="en-US" sz="1800" dirty="0">
                <a:ea typeface="+mj-ea"/>
                <a:cs typeface="+mj-cs"/>
              </a:rPr>
              <a:t> </a:t>
            </a:r>
          </a:p>
          <a:p>
            <a:pPr marL="176213" indent="0">
              <a:buNone/>
            </a:pPr>
            <a:r>
              <a:rPr lang="en-US" sz="1800" dirty="0">
                <a:ea typeface="+mj-ea"/>
                <a:cs typeface="+mj-cs"/>
                <a:hlinkClick r:id="rId4"/>
              </a:rPr>
              <a:t>http://ec.europa.eu/regional_policy/index.cfm/en/funding/accessing-funds/</a:t>
            </a:r>
            <a:r>
              <a:rPr lang="en-US" sz="1800" dirty="0">
                <a:ea typeface="+mj-ea"/>
                <a:cs typeface="+mj-cs"/>
              </a:rPr>
              <a:t> </a:t>
            </a:r>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204279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err="1">
                <a:solidFill>
                  <a:srgbClr val="C00000"/>
                </a:solidFill>
              </a:rPr>
              <a:t>Oportunidades</a:t>
            </a:r>
            <a:r>
              <a:rPr lang="en-US" sz="2800" b="1" dirty="0">
                <a:solidFill>
                  <a:srgbClr val="C00000"/>
                </a:solidFill>
              </a:rPr>
              <a:t> de Crowdfunding </a:t>
            </a:r>
          </a:p>
          <a:p>
            <a:pPr marL="0" indent="0">
              <a:buNone/>
            </a:pPr>
            <a:r>
              <a:rPr lang="en-US" sz="2000" dirty="0">
                <a:solidFill>
                  <a:srgbClr val="000000"/>
                </a:solidFill>
              </a:rPr>
              <a:t>Por lo general, </a:t>
            </a:r>
            <a:r>
              <a:rPr lang="en-US" sz="2000" dirty="0" err="1">
                <a:solidFill>
                  <a:srgbClr val="000000"/>
                </a:solidFill>
              </a:rPr>
              <a:t>mantienen</a:t>
            </a:r>
            <a:r>
              <a:rPr lang="en-US" sz="2000" dirty="0">
                <a:solidFill>
                  <a:srgbClr val="000000"/>
                </a:solidFill>
              </a:rPr>
              <a:t> el 5% del total de </a:t>
            </a:r>
            <a:r>
              <a:rPr lang="en-US" sz="2000" dirty="0" err="1">
                <a:solidFill>
                  <a:srgbClr val="000000"/>
                </a:solidFill>
              </a:rPr>
              <a:t>fondos</a:t>
            </a:r>
            <a:r>
              <a:rPr lang="en-US" sz="2000" dirty="0">
                <a:solidFill>
                  <a:srgbClr val="000000"/>
                </a:solidFill>
              </a:rPr>
              <a:t> </a:t>
            </a:r>
            <a:r>
              <a:rPr lang="en-US" sz="2000" dirty="0" err="1">
                <a:solidFill>
                  <a:srgbClr val="000000"/>
                </a:solidFill>
              </a:rPr>
              <a:t>recaudados</a:t>
            </a:r>
            <a:r>
              <a:rPr lang="en-US" sz="2000" dirty="0">
                <a:solidFill>
                  <a:srgbClr val="000000"/>
                </a:solidFill>
              </a:rPr>
              <a:t>. </a:t>
            </a:r>
          </a:p>
          <a:p>
            <a:pPr marL="0" indent="0">
              <a:buNone/>
            </a:pPr>
            <a:r>
              <a:rPr lang="en-US" sz="2000" dirty="0" err="1">
                <a:solidFill>
                  <a:srgbClr val="000000"/>
                </a:solidFill>
              </a:rPr>
              <a:t>Ejemplos</a:t>
            </a:r>
            <a:r>
              <a:rPr lang="en-US" sz="2000" dirty="0">
                <a:solidFill>
                  <a:srgbClr val="000000"/>
                </a:solidFill>
              </a:rPr>
              <a:t>:</a:t>
            </a:r>
          </a:p>
          <a:p>
            <a:pPr marL="457200" lvl="0" indent="-457200" algn="just">
              <a:buFont typeface="+mj-lt"/>
              <a:buAutoNum type="arabicPeriod"/>
            </a:pPr>
            <a:r>
              <a:rPr lang="en-US" sz="2000" dirty="0">
                <a:hlinkClick r:id="rId2"/>
              </a:rPr>
              <a:t>Kickstarter.com</a:t>
            </a:r>
            <a:r>
              <a:rPr lang="en-US" sz="2000" dirty="0"/>
              <a:t>. Ha </a:t>
            </a:r>
            <a:r>
              <a:rPr lang="en-US" sz="2000" dirty="0" err="1"/>
              <a:t>atraido</a:t>
            </a:r>
            <a:r>
              <a:rPr lang="en-US" sz="2000" dirty="0"/>
              <a:t> a </a:t>
            </a:r>
            <a:r>
              <a:rPr lang="en-US" sz="2000" dirty="0" err="1"/>
              <a:t>más</a:t>
            </a:r>
            <a:r>
              <a:rPr lang="en-US" sz="2000" dirty="0"/>
              <a:t> de 5 </a:t>
            </a:r>
            <a:r>
              <a:rPr lang="en-US" sz="2000" dirty="0" err="1"/>
              <a:t>millones</a:t>
            </a:r>
            <a:r>
              <a:rPr lang="en-US" sz="2000" dirty="0"/>
              <a:t> de </a:t>
            </a:r>
            <a:r>
              <a:rPr lang="en-US" sz="2000" dirty="0" err="1"/>
              <a:t>contribuyentes</a:t>
            </a:r>
            <a:r>
              <a:rPr lang="en-US" sz="2000" dirty="0"/>
              <a:t> </a:t>
            </a:r>
            <a:r>
              <a:rPr lang="en-US" sz="2000" dirty="0" err="1"/>
              <a:t>comprometiéndose</a:t>
            </a:r>
            <a:r>
              <a:rPr lang="en-US" sz="2000" dirty="0"/>
              <a:t> con </a:t>
            </a:r>
            <a:r>
              <a:rPr lang="en-US" sz="2000" dirty="0" err="1"/>
              <a:t>cerca</a:t>
            </a:r>
            <a:r>
              <a:rPr lang="en-US" sz="2000" dirty="0"/>
              <a:t> de un billon de </a:t>
            </a:r>
            <a:r>
              <a:rPr lang="en-US" sz="2000" dirty="0" err="1"/>
              <a:t>dólares</a:t>
            </a:r>
            <a:r>
              <a:rPr lang="en-US" sz="2000" dirty="0"/>
              <a:t>, </a:t>
            </a:r>
            <a:r>
              <a:rPr lang="en-US" sz="2000" dirty="0" err="1"/>
              <a:t>financiando</a:t>
            </a:r>
            <a:r>
              <a:rPr lang="en-US" sz="2000" dirty="0"/>
              <a:t> </a:t>
            </a:r>
            <a:r>
              <a:rPr lang="en-US" sz="2000" dirty="0" err="1"/>
              <a:t>más</a:t>
            </a:r>
            <a:r>
              <a:rPr lang="en-US" sz="2000" dirty="0"/>
              <a:t> de 55.000 </a:t>
            </a:r>
            <a:r>
              <a:rPr lang="en-US" sz="2000" dirty="0" err="1"/>
              <a:t>proyectos</a:t>
            </a:r>
            <a:r>
              <a:rPr lang="en-US" sz="2000" dirty="0"/>
              <a:t> </a:t>
            </a:r>
            <a:r>
              <a:rPr lang="en-US" sz="2000" dirty="0" err="1"/>
              <a:t>individuales</a:t>
            </a:r>
            <a:r>
              <a:rPr lang="en-US" sz="2000" dirty="0"/>
              <a:t>.</a:t>
            </a:r>
          </a:p>
          <a:p>
            <a:pPr marL="457200" lvl="0" indent="-457200" algn="just">
              <a:buFont typeface="+mj-lt"/>
              <a:buAutoNum type="arabicPeriod"/>
            </a:pPr>
            <a:r>
              <a:rPr lang="en-US" sz="2000" dirty="0">
                <a:hlinkClick r:id="rId3"/>
              </a:rPr>
              <a:t>Indiegogo.com</a:t>
            </a:r>
            <a:r>
              <a:rPr lang="en-US" sz="2000" dirty="0"/>
              <a:t>. La </a:t>
            </a:r>
            <a:r>
              <a:rPr lang="en-US" sz="2000" dirty="0" err="1"/>
              <a:t>campaña</a:t>
            </a:r>
            <a:r>
              <a:rPr lang="en-US" sz="2000" dirty="0"/>
              <a:t> </a:t>
            </a:r>
            <a:r>
              <a:rPr lang="en-US" sz="2000" dirty="0" err="1"/>
              <a:t>empresarial</a:t>
            </a:r>
            <a:r>
              <a:rPr lang="en-US" sz="2000" dirty="0"/>
              <a:t> </a:t>
            </a:r>
            <a:r>
              <a:rPr lang="en-US" sz="2000" dirty="0" err="1"/>
              <a:t>es</a:t>
            </a:r>
            <a:r>
              <a:rPr lang="en-US" sz="2000" dirty="0"/>
              <a:t> la </a:t>
            </a:r>
            <a:r>
              <a:rPr lang="en-US" sz="2000" dirty="0" err="1"/>
              <a:t>herramienta</a:t>
            </a:r>
            <a:r>
              <a:rPr lang="en-US" sz="2000" dirty="0"/>
              <a:t> principal para </a:t>
            </a:r>
            <a:r>
              <a:rPr lang="en-US" sz="2000" dirty="0" err="1"/>
              <a:t>asegurar</a:t>
            </a:r>
            <a:r>
              <a:rPr lang="en-US" sz="2000" dirty="0"/>
              <a:t> la </a:t>
            </a:r>
            <a:r>
              <a:rPr lang="en-US" sz="2000" dirty="0" err="1"/>
              <a:t>financiación</a:t>
            </a:r>
            <a:r>
              <a:rPr lang="en-US" sz="2000" dirty="0"/>
              <a:t> de </a:t>
            </a:r>
            <a:r>
              <a:rPr lang="en-US" sz="2000" dirty="0" err="1"/>
              <a:t>microempresas</a:t>
            </a:r>
            <a:r>
              <a:rPr lang="en-US" sz="2000" dirty="0"/>
              <a:t> y start-ups </a:t>
            </a:r>
          </a:p>
          <a:p>
            <a:pPr marL="0" lvl="0" indent="0" algn="just">
              <a:buNone/>
            </a:pPr>
            <a:endParaRPr lang="en-US" sz="1800" b="1" i="1" dirty="0"/>
          </a:p>
          <a:p>
            <a:pPr marL="0" lvl="0" indent="0" algn="just">
              <a:buNone/>
            </a:pPr>
            <a:r>
              <a:rPr lang="en-US" sz="1800" b="1" i="1" dirty="0"/>
              <a:t>Más </a:t>
            </a:r>
            <a:r>
              <a:rPr lang="en-US" sz="1800" b="1" i="1" dirty="0" err="1"/>
              <a:t>Información</a:t>
            </a:r>
            <a:r>
              <a:rPr lang="en-US" sz="1800" b="1" i="1" dirty="0"/>
              <a:t>:</a:t>
            </a:r>
            <a:r>
              <a:rPr lang="en-US" sz="1800" b="1" i="1" dirty="0">
                <a:ea typeface="+mj-ea"/>
                <a:cs typeface="+mj-cs"/>
              </a:rPr>
              <a:t> </a:t>
            </a:r>
          </a:p>
          <a:p>
            <a:pPr marL="176213" indent="0">
              <a:buNone/>
            </a:pPr>
            <a:r>
              <a:rPr lang="en-US" sz="1800" dirty="0">
                <a:ea typeface="+mj-ea"/>
                <a:cs typeface="+mj-cs"/>
                <a:hlinkClick r:id="rId4"/>
              </a:rPr>
              <a:t>http://thecrowdfundingacademy.org/</a:t>
            </a:r>
            <a:endParaRPr lang="en-US" sz="1800" dirty="0">
              <a:ea typeface="+mj-ea"/>
              <a:cs typeface="+mj-cs"/>
            </a:endParaRPr>
          </a:p>
          <a:p>
            <a:pPr marL="176213" indent="0">
              <a:buNone/>
            </a:pPr>
            <a:r>
              <a:rPr lang="en-US" sz="1800" dirty="0">
                <a:ea typeface="+mj-ea"/>
                <a:cs typeface="+mj-cs"/>
                <a:hlinkClick r:id="rId5"/>
              </a:rPr>
              <a:t>https://www.kickstarter.com/</a:t>
            </a:r>
            <a:r>
              <a:rPr lang="en-US" sz="1800" dirty="0">
                <a:ea typeface="+mj-ea"/>
                <a:cs typeface="+mj-cs"/>
              </a:rPr>
              <a:t> </a:t>
            </a:r>
          </a:p>
          <a:p>
            <a:pPr marL="176213" indent="0">
              <a:buNone/>
            </a:pPr>
            <a:r>
              <a:rPr lang="en-US" sz="1800" dirty="0">
                <a:ea typeface="+mj-ea"/>
                <a:cs typeface="+mj-cs"/>
                <a:hlinkClick r:id="rId6"/>
              </a:rPr>
              <a:t>https://www.indiegogo.com/</a:t>
            </a:r>
            <a:r>
              <a:rPr lang="en-US" sz="1800" dirty="0">
                <a:ea typeface="+mj-ea"/>
                <a:cs typeface="+mj-cs"/>
              </a:rPr>
              <a:t> </a:t>
            </a:r>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453819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err="1">
                <a:solidFill>
                  <a:srgbClr val="C00000"/>
                </a:solidFill>
              </a:rPr>
              <a:t>Oportunidades</a:t>
            </a:r>
            <a:r>
              <a:rPr lang="en-US" sz="2800" b="1" dirty="0">
                <a:solidFill>
                  <a:srgbClr val="C00000"/>
                </a:solidFill>
              </a:rPr>
              <a:t> de </a:t>
            </a:r>
            <a:r>
              <a:rPr lang="en-US" sz="2800" b="1" dirty="0" err="1">
                <a:solidFill>
                  <a:srgbClr val="C00000"/>
                </a:solidFill>
              </a:rPr>
              <a:t>Financiación</a:t>
            </a:r>
            <a:endParaRPr lang="en-US" sz="2800" b="1" dirty="0">
              <a:solidFill>
                <a:srgbClr val="C00000"/>
              </a:solidFill>
            </a:endParaRPr>
          </a:p>
          <a:p>
            <a:pPr marL="0" indent="0">
              <a:buNone/>
            </a:pPr>
            <a:endParaRPr lang="en-US" sz="2800" b="1" dirty="0">
              <a:solidFill>
                <a:srgbClr val="C00000"/>
              </a:solidFill>
            </a:endParaRPr>
          </a:p>
          <a:p>
            <a:pPr marL="457200" lvl="0" indent="-457200" algn="just">
              <a:buFont typeface="+mj-lt"/>
              <a:buAutoNum type="arabicPeriod"/>
            </a:pPr>
            <a:r>
              <a:rPr lang="en-IE" sz="2000" u="sng" dirty="0">
                <a:solidFill>
                  <a:srgbClr val="000000"/>
                </a:solidFill>
              </a:rPr>
              <a:t>COSME </a:t>
            </a:r>
            <a:r>
              <a:rPr lang="en-US" sz="2000" u="sng" dirty="0">
                <a:solidFill>
                  <a:srgbClr val="000000"/>
                </a:solidFill>
              </a:rPr>
              <a:t>– La </a:t>
            </a:r>
            <a:r>
              <a:rPr lang="en-US" sz="2000" u="sng" dirty="0" err="1">
                <a:solidFill>
                  <a:srgbClr val="000000"/>
                </a:solidFill>
              </a:rPr>
              <a:t>Facilidad</a:t>
            </a:r>
            <a:r>
              <a:rPr lang="en-US" sz="2000" u="sng" dirty="0">
                <a:solidFill>
                  <a:srgbClr val="000000"/>
                </a:solidFill>
              </a:rPr>
              <a:t> de </a:t>
            </a:r>
            <a:r>
              <a:rPr lang="en-US" sz="2000" u="sng" dirty="0" err="1">
                <a:solidFill>
                  <a:srgbClr val="000000"/>
                </a:solidFill>
              </a:rPr>
              <a:t>Equidad</a:t>
            </a:r>
            <a:r>
              <a:rPr lang="en-US" sz="2000" u="sng" dirty="0">
                <a:solidFill>
                  <a:srgbClr val="000000"/>
                </a:solidFill>
              </a:rPr>
              <a:t> para el </a:t>
            </a:r>
            <a:r>
              <a:rPr lang="en-US" sz="2000" u="sng" dirty="0" err="1">
                <a:solidFill>
                  <a:srgbClr val="000000"/>
                </a:solidFill>
              </a:rPr>
              <a:t>Crecimiento</a:t>
            </a:r>
            <a:r>
              <a:rPr lang="en-US" sz="2000" u="sng" dirty="0"/>
              <a:t> (FEC)</a:t>
            </a:r>
            <a:r>
              <a:rPr lang="en-US" sz="2000" dirty="0"/>
              <a:t>   </a:t>
            </a:r>
            <a:endParaRPr lang="en-IE" sz="2000" u="sng" dirty="0">
              <a:solidFill>
                <a:srgbClr val="000000"/>
              </a:solidFill>
            </a:endParaRPr>
          </a:p>
          <a:p>
            <a:pPr marL="452438" indent="-276225"/>
            <a:r>
              <a:rPr lang="en-US" sz="2000" dirty="0"/>
              <a:t>Al </a:t>
            </a:r>
            <a:r>
              <a:rPr lang="en-US" sz="2000" dirty="0" err="1"/>
              <a:t>recibir</a:t>
            </a:r>
            <a:r>
              <a:rPr lang="en-US" sz="2000" dirty="0"/>
              <a:t> </a:t>
            </a:r>
            <a:r>
              <a:rPr lang="en-US" sz="2000" dirty="0" err="1"/>
              <a:t>fondos</a:t>
            </a:r>
            <a:r>
              <a:rPr lang="en-US" sz="2000" dirty="0"/>
              <a:t> del </a:t>
            </a:r>
            <a:r>
              <a:rPr lang="en-US" sz="2000" dirty="0" err="1"/>
              <a:t>Fondo</a:t>
            </a:r>
            <a:r>
              <a:rPr lang="en-US" sz="2000" dirty="0"/>
              <a:t> </a:t>
            </a:r>
            <a:r>
              <a:rPr lang="en-US" sz="2000" dirty="0" err="1"/>
              <a:t>Europeo</a:t>
            </a:r>
            <a:r>
              <a:rPr lang="en-US" sz="2000" dirty="0"/>
              <a:t> de </a:t>
            </a:r>
            <a:r>
              <a:rPr lang="en-US" sz="2000" dirty="0" err="1"/>
              <a:t>Inversiones</a:t>
            </a:r>
            <a:r>
              <a:rPr lang="en-US" sz="2000" dirty="0"/>
              <a:t>, </a:t>
            </a:r>
            <a:r>
              <a:rPr lang="en-US" sz="2000" dirty="0" err="1"/>
              <a:t>invierte</a:t>
            </a:r>
            <a:r>
              <a:rPr lang="en-US" sz="2000" dirty="0"/>
              <a:t> </a:t>
            </a:r>
            <a:r>
              <a:rPr lang="en-US" sz="2000" dirty="0" err="1"/>
              <a:t>en</a:t>
            </a:r>
            <a:r>
              <a:rPr lang="en-US" sz="2000" dirty="0"/>
              <a:t> </a:t>
            </a:r>
            <a:r>
              <a:rPr lang="en-US" sz="2000" dirty="0" err="1"/>
              <a:t>fondos</a:t>
            </a:r>
            <a:r>
              <a:rPr lang="en-US" sz="2000" dirty="0"/>
              <a:t> </a:t>
            </a:r>
            <a:r>
              <a:rPr lang="en-US" sz="2000" dirty="0" err="1"/>
              <a:t>seleccionados</a:t>
            </a:r>
            <a:r>
              <a:rPr lang="en-US" sz="2000" dirty="0"/>
              <a:t> de capital de </a:t>
            </a:r>
            <a:r>
              <a:rPr lang="en-US" sz="2000" dirty="0" err="1"/>
              <a:t>riesgo</a:t>
            </a:r>
            <a:r>
              <a:rPr lang="en-US" sz="2000" dirty="0"/>
              <a:t> y capital </a:t>
            </a:r>
            <a:r>
              <a:rPr lang="en-US" sz="2000" dirty="0" err="1"/>
              <a:t>privado</a:t>
            </a:r>
            <a:r>
              <a:rPr lang="en-US" sz="2000" dirty="0"/>
              <a:t> que </a:t>
            </a:r>
            <a:r>
              <a:rPr lang="en-US" sz="2000" dirty="0" err="1"/>
              <a:t>dan</a:t>
            </a:r>
            <a:r>
              <a:rPr lang="en-US" sz="2000" dirty="0"/>
              <a:t> </a:t>
            </a:r>
            <a:r>
              <a:rPr lang="en-US" sz="2000" dirty="0" err="1"/>
              <a:t>financiación</a:t>
            </a:r>
            <a:r>
              <a:rPr lang="en-US" sz="2000" dirty="0"/>
              <a:t> a </a:t>
            </a:r>
            <a:r>
              <a:rPr lang="en-US" sz="2000" dirty="0" err="1"/>
              <a:t>microempresas</a:t>
            </a:r>
            <a:r>
              <a:rPr lang="en-US" sz="2000" dirty="0"/>
              <a:t> y PYMES </a:t>
            </a:r>
            <a:r>
              <a:rPr lang="en-US" sz="2000" dirty="0" err="1"/>
              <a:t>predominantemente</a:t>
            </a:r>
            <a:r>
              <a:rPr lang="en-US" sz="2000" dirty="0"/>
              <a:t>, para </a:t>
            </a:r>
            <a:r>
              <a:rPr lang="en-US" sz="2000" dirty="0" err="1"/>
              <a:t>su</a:t>
            </a:r>
            <a:r>
              <a:rPr lang="en-US" sz="2000" dirty="0"/>
              <a:t> </a:t>
            </a:r>
            <a:r>
              <a:rPr lang="en-US" sz="2000" dirty="0" err="1"/>
              <a:t>expansión</a:t>
            </a:r>
            <a:r>
              <a:rPr lang="en-US" sz="2000" dirty="0"/>
              <a:t> y </a:t>
            </a:r>
            <a:r>
              <a:rPr lang="en-US" sz="2000" dirty="0" err="1"/>
              <a:t>crecimiento</a:t>
            </a:r>
            <a:r>
              <a:rPr lang="en-US" sz="2000" dirty="0"/>
              <a:t> </a:t>
            </a:r>
            <a:r>
              <a:rPr lang="en-US" sz="2000" dirty="0" err="1"/>
              <a:t>en</a:t>
            </a:r>
            <a:r>
              <a:rPr lang="en-US" sz="2000" dirty="0"/>
              <a:t> </a:t>
            </a:r>
            <a:r>
              <a:rPr lang="en-US" sz="2000" dirty="0" err="1"/>
              <a:t>sus</a:t>
            </a:r>
            <a:r>
              <a:rPr lang="en-US" sz="2000" dirty="0"/>
              <a:t> </a:t>
            </a:r>
            <a:r>
              <a:rPr lang="en-US" sz="2000" dirty="0" err="1"/>
              <a:t>distintas</a:t>
            </a:r>
            <a:r>
              <a:rPr lang="en-US" sz="2000" dirty="0"/>
              <a:t> </a:t>
            </a:r>
            <a:r>
              <a:rPr lang="en-US" sz="2000" dirty="0" err="1"/>
              <a:t>etapas</a:t>
            </a:r>
            <a:r>
              <a:rPr lang="en-US" sz="2000" dirty="0"/>
              <a:t>. </a:t>
            </a:r>
            <a:endParaRPr lang="en-US" sz="2000" dirty="0">
              <a:solidFill>
                <a:srgbClr val="000000"/>
              </a:solidFill>
            </a:endParaRPr>
          </a:p>
          <a:p>
            <a:pPr marL="176213" indent="0">
              <a:buNone/>
            </a:pPr>
            <a:endParaRPr lang="en-US" sz="1800" b="1" i="1" dirty="0">
              <a:latin typeface="+mj-lt"/>
              <a:ea typeface="+mj-ea"/>
              <a:cs typeface="+mj-cs"/>
            </a:endParaRPr>
          </a:p>
          <a:p>
            <a:pPr marL="176213" indent="0">
              <a:buNone/>
            </a:pPr>
            <a:endParaRPr lang="en-US" sz="1800" b="1" i="1" dirty="0">
              <a:latin typeface="+mj-lt"/>
              <a:ea typeface="+mj-ea"/>
              <a:cs typeface="+mj-cs"/>
            </a:endParaRPr>
          </a:p>
          <a:p>
            <a:pPr marL="176213" indent="0">
              <a:buNone/>
            </a:pPr>
            <a:r>
              <a:rPr lang="en-US" sz="1800" b="1" i="1" dirty="0"/>
              <a:t>Más </a:t>
            </a:r>
            <a:r>
              <a:rPr lang="en-US" sz="1800" b="1" i="1" dirty="0" err="1"/>
              <a:t>Información</a:t>
            </a:r>
            <a:r>
              <a:rPr lang="en-US" sz="1800" b="1" i="1" dirty="0"/>
              <a:t>:</a:t>
            </a:r>
            <a:r>
              <a:rPr lang="en-US" sz="1800" b="1" i="1" dirty="0">
                <a:latin typeface="+mj-lt"/>
                <a:ea typeface="+mj-ea"/>
                <a:cs typeface="+mj-cs"/>
              </a:rPr>
              <a:t> </a:t>
            </a:r>
            <a:r>
              <a:rPr lang="en-GB" sz="1800" dirty="0">
                <a:latin typeface="+mj-lt"/>
                <a:ea typeface="+mj-ea"/>
                <a:cs typeface="+mj-cs"/>
                <a:hlinkClick r:id="rId2"/>
              </a:rPr>
              <a:t> http://www.eif.org/what_we_do/equity/single_eu_equity_instrument/cosme_efg/index.htm</a:t>
            </a:r>
            <a:r>
              <a:rPr lang="en-GB" sz="1800" dirty="0">
                <a:latin typeface="+mj-lt"/>
                <a:ea typeface="+mj-ea"/>
                <a:cs typeface="+mj-cs"/>
              </a:rPr>
              <a:t>  </a:t>
            </a:r>
            <a:endParaRPr lang="es-ES" sz="1800" dirty="0">
              <a:latin typeface="+mj-lt"/>
              <a:ea typeface="+mj-ea"/>
              <a:cs typeface="+mj-cs"/>
            </a:endParaRP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3042923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sz="2800" b="1" dirty="0" err="1">
                <a:solidFill>
                  <a:srgbClr val="C00000"/>
                </a:solidFill>
              </a:rPr>
              <a:t>Oportunidades</a:t>
            </a:r>
            <a:r>
              <a:rPr lang="en-US" sz="2800" b="1" dirty="0">
                <a:solidFill>
                  <a:srgbClr val="C00000"/>
                </a:solidFill>
              </a:rPr>
              <a:t> de </a:t>
            </a:r>
            <a:r>
              <a:rPr lang="en-US" sz="2800" b="1" dirty="0" err="1">
                <a:solidFill>
                  <a:srgbClr val="C00000"/>
                </a:solidFill>
              </a:rPr>
              <a:t>Financiación</a:t>
            </a:r>
            <a:endParaRPr lang="en-US" sz="2800" b="1" dirty="0">
              <a:solidFill>
                <a:srgbClr val="C00000"/>
              </a:solidFill>
            </a:endParaRPr>
          </a:p>
          <a:p>
            <a:pPr marL="514350" lvl="0" indent="-514350" algn="just">
              <a:buFont typeface="+mj-lt"/>
              <a:buAutoNum type="arabicPeriod" startAt="2"/>
            </a:pPr>
            <a:r>
              <a:rPr lang="en-IE" sz="2000" u="sng" dirty="0">
                <a:solidFill>
                  <a:srgbClr val="000000"/>
                </a:solidFill>
              </a:rPr>
              <a:t>COSME </a:t>
            </a:r>
            <a:r>
              <a:rPr lang="en-US" sz="2000" u="sng" dirty="0">
                <a:solidFill>
                  <a:srgbClr val="000000"/>
                </a:solidFill>
              </a:rPr>
              <a:t>– El </a:t>
            </a:r>
            <a:r>
              <a:rPr lang="en-US" sz="2000" u="sng" dirty="0" err="1">
                <a:solidFill>
                  <a:srgbClr val="000000"/>
                </a:solidFill>
              </a:rPr>
              <a:t>Mecanismo</a:t>
            </a:r>
            <a:r>
              <a:rPr lang="en-US" sz="2000" u="sng" dirty="0">
                <a:solidFill>
                  <a:srgbClr val="000000"/>
                </a:solidFill>
              </a:rPr>
              <a:t> de </a:t>
            </a:r>
            <a:r>
              <a:rPr lang="en-US" sz="2000" u="sng" dirty="0" err="1">
                <a:solidFill>
                  <a:srgbClr val="000000"/>
                </a:solidFill>
              </a:rPr>
              <a:t>Garantí</a:t>
            </a:r>
            <a:r>
              <a:rPr lang="en-US" sz="2000" u="sng" dirty="0">
                <a:solidFill>
                  <a:srgbClr val="000000"/>
                </a:solidFill>
              </a:rPr>
              <a:t> de </a:t>
            </a:r>
            <a:r>
              <a:rPr lang="en-US" sz="2000" u="sng" dirty="0" err="1">
                <a:solidFill>
                  <a:srgbClr val="000000"/>
                </a:solidFill>
              </a:rPr>
              <a:t>Préstamo</a:t>
            </a:r>
            <a:r>
              <a:rPr lang="en-US" sz="2000" u="sng" dirty="0">
                <a:solidFill>
                  <a:srgbClr val="000000"/>
                </a:solidFill>
              </a:rPr>
              <a:t> (MGP)   </a:t>
            </a:r>
            <a:endParaRPr lang="en-IE" sz="2000" u="sng" dirty="0">
              <a:solidFill>
                <a:srgbClr val="000000"/>
              </a:solidFill>
            </a:endParaRPr>
          </a:p>
          <a:p>
            <a:pPr marL="452438" indent="-276225"/>
            <a:r>
              <a:rPr lang="en-US" sz="2000" dirty="0" err="1">
                <a:solidFill>
                  <a:srgbClr val="000000"/>
                </a:solidFill>
              </a:rPr>
              <a:t>Ofrece</a:t>
            </a:r>
            <a:r>
              <a:rPr lang="en-US" sz="2000" dirty="0">
                <a:solidFill>
                  <a:srgbClr val="000000"/>
                </a:solidFill>
              </a:rPr>
              <a:t> </a:t>
            </a:r>
            <a:r>
              <a:rPr lang="en-US" sz="2000" dirty="0" err="1">
                <a:solidFill>
                  <a:srgbClr val="000000"/>
                </a:solidFill>
              </a:rPr>
              <a:t>garantías</a:t>
            </a:r>
            <a:r>
              <a:rPr lang="en-US" sz="2000" dirty="0">
                <a:solidFill>
                  <a:srgbClr val="000000"/>
                </a:solidFill>
              </a:rPr>
              <a:t> y </a:t>
            </a:r>
            <a:r>
              <a:rPr lang="en-US" sz="2000" dirty="0" err="1">
                <a:solidFill>
                  <a:srgbClr val="000000"/>
                </a:solidFill>
              </a:rPr>
              <a:t>contragarantías</a:t>
            </a:r>
            <a:r>
              <a:rPr lang="en-US" sz="2000" dirty="0">
                <a:solidFill>
                  <a:srgbClr val="000000"/>
                </a:solidFill>
              </a:rPr>
              <a:t> a </a:t>
            </a:r>
            <a:r>
              <a:rPr lang="en-US" sz="2000" dirty="0" err="1">
                <a:solidFill>
                  <a:srgbClr val="000000"/>
                </a:solidFill>
              </a:rPr>
              <a:t>intermediarios</a:t>
            </a:r>
            <a:r>
              <a:rPr lang="en-US" sz="2000" dirty="0">
                <a:solidFill>
                  <a:srgbClr val="000000"/>
                </a:solidFill>
              </a:rPr>
              <a:t> </a:t>
            </a:r>
            <a:r>
              <a:rPr lang="en-US" sz="2000" dirty="0" err="1">
                <a:solidFill>
                  <a:srgbClr val="000000"/>
                </a:solidFill>
              </a:rPr>
              <a:t>financieros</a:t>
            </a:r>
            <a:r>
              <a:rPr lang="en-US" sz="2000" dirty="0">
                <a:solidFill>
                  <a:srgbClr val="000000"/>
                </a:solidFill>
              </a:rPr>
              <a:t> </a:t>
            </a:r>
            <a:r>
              <a:rPr lang="en-US" sz="2000" dirty="0" err="1">
                <a:solidFill>
                  <a:srgbClr val="000000"/>
                </a:solidFill>
              </a:rPr>
              <a:t>seleccionados</a:t>
            </a:r>
            <a:r>
              <a:rPr lang="en-US" sz="2000" dirty="0">
                <a:solidFill>
                  <a:srgbClr val="000000"/>
                </a:solidFill>
              </a:rPr>
              <a:t> (</a:t>
            </a:r>
            <a:r>
              <a:rPr lang="en-US" sz="2000" dirty="0" err="1">
                <a:solidFill>
                  <a:srgbClr val="000000"/>
                </a:solidFill>
              </a:rPr>
              <a:t>por</a:t>
            </a:r>
            <a:r>
              <a:rPr lang="en-US" sz="2000" dirty="0">
                <a:solidFill>
                  <a:srgbClr val="000000"/>
                </a:solidFill>
              </a:rPr>
              <a:t> </a:t>
            </a:r>
            <a:r>
              <a:rPr lang="en-US" sz="2000" dirty="0" err="1">
                <a:solidFill>
                  <a:srgbClr val="000000"/>
                </a:solidFill>
              </a:rPr>
              <a:t>ejemplo</a:t>
            </a:r>
            <a:r>
              <a:rPr lang="en-US" sz="2000" dirty="0">
                <a:solidFill>
                  <a:srgbClr val="000000"/>
                </a:solidFill>
              </a:rPr>
              <a:t>: </a:t>
            </a:r>
            <a:r>
              <a:rPr lang="en-US" sz="2000" dirty="0" err="1">
                <a:solidFill>
                  <a:srgbClr val="000000"/>
                </a:solidFill>
              </a:rPr>
              <a:t>instituciones</a:t>
            </a:r>
            <a:r>
              <a:rPr lang="en-US" sz="2000" dirty="0">
                <a:solidFill>
                  <a:srgbClr val="000000"/>
                </a:solidFill>
              </a:rPr>
              <a:t> de </a:t>
            </a:r>
            <a:r>
              <a:rPr lang="en-US" sz="2000" dirty="0" err="1">
                <a:solidFill>
                  <a:srgbClr val="000000"/>
                </a:solidFill>
              </a:rPr>
              <a:t>garantía</a:t>
            </a:r>
            <a:r>
              <a:rPr lang="en-US" sz="2000" dirty="0">
                <a:solidFill>
                  <a:srgbClr val="000000"/>
                </a:solidFill>
              </a:rPr>
              <a:t>, </a:t>
            </a:r>
            <a:r>
              <a:rPr lang="en-US" sz="2000" dirty="0" err="1">
                <a:solidFill>
                  <a:srgbClr val="000000"/>
                </a:solidFill>
              </a:rPr>
              <a:t>bancos</a:t>
            </a:r>
            <a:r>
              <a:rPr lang="en-US" sz="2000" dirty="0">
                <a:solidFill>
                  <a:srgbClr val="000000"/>
                </a:solidFill>
              </a:rPr>
              <a:t>, </a:t>
            </a:r>
            <a:r>
              <a:rPr lang="en-US" sz="2000" dirty="0" err="1">
                <a:solidFill>
                  <a:srgbClr val="000000"/>
                </a:solidFill>
              </a:rPr>
              <a:t>compañías</a:t>
            </a:r>
            <a:r>
              <a:rPr lang="en-US" sz="2000" dirty="0">
                <a:solidFill>
                  <a:srgbClr val="000000"/>
                </a:solidFill>
              </a:rPr>
              <a:t> de leasing) para </a:t>
            </a:r>
            <a:r>
              <a:rPr lang="en-US" sz="2000" dirty="0" err="1">
                <a:solidFill>
                  <a:srgbClr val="000000"/>
                </a:solidFill>
              </a:rPr>
              <a:t>ayudarlas</a:t>
            </a:r>
            <a:r>
              <a:rPr lang="en-US" sz="2000" dirty="0">
                <a:solidFill>
                  <a:srgbClr val="000000"/>
                </a:solidFill>
              </a:rPr>
              <a:t> a </a:t>
            </a:r>
            <a:r>
              <a:rPr lang="en-US" sz="2000" dirty="0" err="1">
                <a:solidFill>
                  <a:srgbClr val="000000"/>
                </a:solidFill>
              </a:rPr>
              <a:t>conseguir</a:t>
            </a:r>
            <a:r>
              <a:rPr lang="en-US" sz="2000" dirty="0">
                <a:solidFill>
                  <a:srgbClr val="000000"/>
                </a:solidFill>
              </a:rPr>
              <a:t> </a:t>
            </a:r>
            <a:r>
              <a:rPr lang="en-US" sz="2000" dirty="0" err="1">
                <a:solidFill>
                  <a:srgbClr val="000000"/>
                </a:solidFill>
              </a:rPr>
              <a:t>préstamos</a:t>
            </a:r>
            <a:r>
              <a:rPr lang="en-US" sz="2000" dirty="0">
                <a:solidFill>
                  <a:srgbClr val="000000"/>
                </a:solidFill>
              </a:rPr>
              <a:t> y </a:t>
            </a:r>
            <a:r>
              <a:rPr lang="en-US" sz="2000" dirty="0" err="1">
                <a:solidFill>
                  <a:srgbClr val="000000"/>
                </a:solidFill>
              </a:rPr>
              <a:t>arrendamientos</a:t>
            </a:r>
            <a:r>
              <a:rPr lang="en-US" sz="2000" dirty="0">
                <a:solidFill>
                  <a:srgbClr val="000000"/>
                </a:solidFill>
              </a:rPr>
              <a:t> para PYMES, que de </a:t>
            </a:r>
            <a:r>
              <a:rPr lang="en-US" sz="2000" dirty="0" err="1">
                <a:solidFill>
                  <a:srgbClr val="000000"/>
                </a:solidFill>
              </a:rPr>
              <a:t>otro</a:t>
            </a:r>
            <a:r>
              <a:rPr lang="en-US" sz="2000" dirty="0">
                <a:solidFill>
                  <a:srgbClr val="000000"/>
                </a:solidFill>
              </a:rPr>
              <a:t> </a:t>
            </a:r>
            <a:r>
              <a:rPr lang="en-US" sz="2000" dirty="0" err="1">
                <a:solidFill>
                  <a:srgbClr val="000000"/>
                </a:solidFill>
              </a:rPr>
              <a:t>modo</a:t>
            </a:r>
            <a:r>
              <a:rPr lang="en-US" sz="2000" dirty="0">
                <a:solidFill>
                  <a:srgbClr val="000000"/>
                </a:solidFill>
              </a:rPr>
              <a:t> no </a:t>
            </a:r>
            <a:r>
              <a:rPr lang="en-US" sz="2000" dirty="0" err="1">
                <a:solidFill>
                  <a:srgbClr val="000000"/>
                </a:solidFill>
              </a:rPr>
              <a:t>apoyarían</a:t>
            </a:r>
            <a:r>
              <a:rPr lang="en-US" sz="2000" dirty="0">
                <a:solidFill>
                  <a:srgbClr val="000000"/>
                </a:solidFill>
              </a:rPr>
              <a:t>.  </a:t>
            </a:r>
          </a:p>
          <a:p>
            <a:pPr marL="176213" indent="0">
              <a:buNone/>
            </a:pPr>
            <a:endParaRPr lang="en-US" sz="2000" dirty="0"/>
          </a:p>
          <a:p>
            <a:pPr marL="176213" indent="0">
              <a:buNone/>
            </a:pPr>
            <a:endParaRPr lang="en-US" sz="1800" b="1" i="1" dirty="0">
              <a:latin typeface="+mj-lt"/>
              <a:ea typeface="+mj-ea"/>
              <a:cs typeface="+mj-cs"/>
            </a:endParaRPr>
          </a:p>
          <a:p>
            <a:pPr marL="176213" indent="0">
              <a:buNone/>
            </a:pPr>
            <a:r>
              <a:rPr lang="en-US" sz="1800" b="1" i="1" dirty="0">
                <a:latin typeface="+mj-lt"/>
                <a:ea typeface="+mj-ea"/>
                <a:cs typeface="+mj-cs"/>
              </a:rPr>
              <a:t>Más </a:t>
            </a:r>
            <a:r>
              <a:rPr lang="en-US" sz="1800" b="1" i="1" dirty="0" err="1">
                <a:latin typeface="+mj-lt"/>
                <a:ea typeface="+mj-ea"/>
                <a:cs typeface="+mj-cs"/>
              </a:rPr>
              <a:t>Información</a:t>
            </a:r>
            <a:r>
              <a:rPr lang="en-US" sz="1800" b="1" i="1" dirty="0">
                <a:latin typeface="+mj-lt"/>
                <a:ea typeface="+mj-ea"/>
                <a:cs typeface="+mj-cs"/>
              </a:rPr>
              <a:t>: </a:t>
            </a:r>
          </a:p>
          <a:p>
            <a:pPr marL="176213" indent="0">
              <a:buNone/>
            </a:pPr>
            <a:r>
              <a:rPr lang="en-US" sz="1800" dirty="0">
                <a:latin typeface="+mj-lt"/>
                <a:ea typeface="+mj-ea"/>
                <a:cs typeface="+mj-cs"/>
                <a:hlinkClick r:id="rId2"/>
              </a:rPr>
              <a:t>http://www.eif.org/what_we_do/guarantees/single_eu_debt_instrument/cosme-loan-facility-growth/index.htm</a:t>
            </a:r>
            <a:r>
              <a:rPr lang="en-US" sz="1800" dirty="0">
                <a:latin typeface="+mj-lt"/>
                <a:ea typeface="+mj-ea"/>
                <a:cs typeface="+mj-cs"/>
              </a:rPr>
              <a:t> </a:t>
            </a:r>
            <a:r>
              <a:rPr lang="en-GB" sz="1800" dirty="0">
                <a:latin typeface="+mj-lt"/>
              </a:rPr>
              <a:t> </a:t>
            </a:r>
            <a:endParaRPr lang="es-ES" sz="1800" dirty="0">
              <a:latin typeface="+mj-lt"/>
            </a:endParaRP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2325795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1937553679"/>
              </p:ext>
            </p:extLst>
          </p:nvPr>
        </p:nvGraphicFramePr>
        <p:xfrm>
          <a:off x="146303" y="2356207"/>
          <a:ext cx="11586517" cy="3379121"/>
        </p:xfrm>
        <a:graphic>
          <a:graphicData uri="http://schemas.openxmlformats.org/drawingml/2006/table">
            <a:tbl>
              <a:tblPr firstRow="1" bandRow="1">
                <a:tableStyleId>{5C22544A-7EE6-4342-B048-85BDC9FD1C3A}</a:tableStyleId>
              </a:tblPr>
              <a:tblGrid>
                <a:gridCol w="5525654">
                  <a:extLst>
                    <a:ext uri="{9D8B030D-6E8A-4147-A177-3AD203B41FA5}">
                      <a16:colId xmlns:a16="http://schemas.microsoft.com/office/drawing/2014/main" val="2387490912"/>
                    </a:ext>
                  </a:extLst>
                </a:gridCol>
                <a:gridCol w="6060863">
                  <a:extLst>
                    <a:ext uri="{9D8B030D-6E8A-4147-A177-3AD203B41FA5}">
                      <a16:colId xmlns:a16="http://schemas.microsoft.com/office/drawing/2014/main" val="3462008685"/>
                    </a:ext>
                  </a:extLst>
                </a:gridCol>
              </a:tblGrid>
              <a:tr h="744036">
                <a:tc>
                  <a:txBody>
                    <a:bodyPr/>
                    <a:lstStyle/>
                    <a:p>
                      <a:pPr algn="ct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a:solidFill>
                            <a:schemeClr val="dk1"/>
                          </a:solidFill>
                          <a:latin typeface="+mn-lt"/>
                          <a:ea typeface="+mn-ea"/>
                          <a:cs typeface="+mn-cs"/>
                        </a:rPr>
                        <a:t>19</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 </a:t>
                      </a:r>
                      <a:endParaRPr lang="en-IE" sz="2400" dirty="0">
                        <a:solidFill>
                          <a:schemeClr val="tx1"/>
                        </a:solidFill>
                      </a:endParaRPr>
                    </a:p>
                    <a:p>
                      <a:pPr algn="ct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s-ES" sz="2400" b="1" kern="1200" dirty="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245228" cy="584775"/>
          </a:xfrm>
          <a:prstGeom prst="rect">
            <a:avLst/>
          </a:prstGeom>
        </p:spPr>
        <p:txBody>
          <a:bodyPr wrap="square">
            <a:spAutoFit/>
          </a:bodyPr>
          <a:lstStyle/>
          <a:p>
            <a:r>
              <a:rPr lang="en-IE" sz="3200" b="1" dirty="0" err="1">
                <a:solidFill>
                  <a:srgbClr val="990000"/>
                </a:solidFill>
              </a:rPr>
              <a:t>Visión</a:t>
            </a:r>
            <a:r>
              <a:rPr lang="en-IE" sz="3200" b="1" dirty="0">
                <a:solidFill>
                  <a:srgbClr val="990000"/>
                </a:solidFill>
              </a:rPr>
              <a:t> general</a:t>
            </a:r>
            <a:endParaRPr lang="el-GR" sz="3200" dirty="0">
              <a:solidFill>
                <a:srgbClr val="990000"/>
              </a:solidFill>
            </a:endParaRPr>
          </a:p>
        </p:txBody>
      </p:sp>
      <p:sp>
        <p:nvSpPr>
          <p:cNvPr id="10"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custDataLst>
      <p:tags r:id="rId1"/>
    </p:custDataLst>
    <p:extLst>
      <p:ext uri="{BB962C8B-B14F-4D97-AF65-F5344CB8AC3E}">
        <p14:creationId xmlns:p14="http://schemas.microsoft.com/office/powerpoint/2010/main" val="1260105804"/>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
        <p:nvSpPr>
          <p:cNvPr id="3" name="Content Placeholder 2"/>
          <p:cNvSpPr>
            <a:spLocks noGrp="1"/>
          </p:cNvSpPr>
          <p:nvPr>
            <p:ph idx="1"/>
          </p:nvPr>
        </p:nvSpPr>
        <p:spPr>
          <a:xfrm>
            <a:off x="1280160" y="2232062"/>
            <a:ext cx="8940800" cy="3819645"/>
          </a:xfrm>
        </p:spPr>
        <p:txBody>
          <a:bodyPr/>
          <a:lstStyle/>
          <a:p>
            <a:pPr marL="0" indent="0" algn="ctr">
              <a:buNone/>
            </a:pPr>
            <a:r>
              <a:rPr lang="en-US" b="1" dirty="0" err="1"/>
              <a:t>Esta</a:t>
            </a:r>
            <a:r>
              <a:rPr lang="en-US" b="1" dirty="0"/>
              <a:t> </a:t>
            </a:r>
            <a:r>
              <a:rPr lang="en-US" b="1" dirty="0" err="1"/>
              <a:t>unidad</a:t>
            </a:r>
            <a:r>
              <a:rPr lang="en-US" b="1" dirty="0"/>
              <a:t> </a:t>
            </a:r>
            <a:r>
              <a:rPr lang="en-US" b="1" dirty="0" err="1"/>
              <a:t>tiene</a:t>
            </a:r>
            <a:r>
              <a:rPr lang="en-US" b="1" dirty="0"/>
              <a:t> </a:t>
            </a:r>
            <a:r>
              <a:rPr lang="en-US" b="1" dirty="0" err="1"/>
              <a:t>como</a:t>
            </a:r>
            <a:r>
              <a:rPr lang="en-US" b="1" dirty="0"/>
              <a:t> </a:t>
            </a:r>
            <a:r>
              <a:rPr lang="en-US" b="1" dirty="0" err="1"/>
              <a:t>objetivo</a:t>
            </a:r>
            <a:r>
              <a:rPr lang="en-US" b="1" dirty="0"/>
              <a:t> </a:t>
            </a:r>
            <a:r>
              <a:rPr lang="en-US" b="1" dirty="0" err="1"/>
              <a:t>aumentar</a:t>
            </a:r>
            <a:r>
              <a:rPr lang="en-US" b="1" dirty="0"/>
              <a:t> la </a:t>
            </a:r>
            <a:r>
              <a:rPr lang="en-US" b="1" dirty="0" err="1"/>
              <a:t>comprensión</a:t>
            </a:r>
            <a:r>
              <a:rPr lang="en-US" b="1" dirty="0"/>
              <a:t> </a:t>
            </a:r>
            <a:r>
              <a:rPr lang="en-US" b="1" dirty="0" err="1"/>
              <a:t>sobre</a:t>
            </a:r>
            <a:r>
              <a:rPr lang="en-US" b="1" dirty="0"/>
              <a:t> </a:t>
            </a:r>
            <a:r>
              <a:rPr lang="en-US" b="1" dirty="0" err="1"/>
              <a:t>los</a:t>
            </a:r>
            <a:r>
              <a:rPr lang="en-US" b="1" dirty="0"/>
              <a:t> </a:t>
            </a:r>
            <a:r>
              <a:rPr lang="en-US" b="1" dirty="0" err="1"/>
              <a:t>recursos</a:t>
            </a:r>
            <a:r>
              <a:rPr lang="en-US" b="1" dirty="0"/>
              <a:t> y </a:t>
            </a:r>
            <a:r>
              <a:rPr lang="en-US" b="1" dirty="0" err="1"/>
              <a:t>oportunidades</a:t>
            </a:r>
            <a:r>
              <a:rPr lang="en-US" b="1" dirty="0"/>
              <a:t> de </a:t>
            </a:r>
            <a:r>
              <a:rPr lang="en-US" b="1" dirty="0" err="1"/>
              <a:t>financiación</a:t>
            </a:r>
            <a:r>
              <a:rPr lang="en-US" b="1" dirty="0"/>
              <a:t> </a:t>
            </a:r>
            <a:r>
              <a:rPr lang="en-US" b="1" dirty="0" err="1"/>
              <a:t>disponibles</a:t>
            </a:r>
            <a:r>
              <a:rPr lang="en-US" b="1" dirty="0"/>
              <a:t> para </a:t>
            </a:r>
            <a:r>
              <a:rPr lang="en-US" b="1" dirty="0" err="1"/>
              <a:t>apoyar</a:t>
            </a:r>
            <a:r>
              <a:rPr lang="en-US" b="1" dirty="0"/>
              <a:t> la </a:t>
            </a:r>
            <a:r>
              <a:rPr lang="en-US" b="1" dirty="0" err="1"/>
              <a:t>expansión</a:t>
            </a:r>
            <a:r>
              <a:rPr lang="en-US" b="1" dirty="0"/>
              <a:t> de las </a:t>
            </a:r>
            <a:r>
              <a:rPr lang="en-US" b="1" dirty="0" err="1"/>
              <a:t>microempresas</a:t>
            </a:r>
            <a:r>
              <a:rPr lang="en-US" b="1" dirty="0"/>
              <a:t> a </a:t>
            </a:r>
            <a:r>
              <a:rPr lang="en-US" b="1" dirty="0" err="1"/>
              <a:t>los</a:t>
            </a:r>
            <a:r>
              <a:rPr lang="en-US" b="1" dirty="0"/>
              <a:t> </a:t>
            </a:r>
            <a:r>
              <a:rPr lang="en-US" b="1" dirty="0" err="1"/>
              <a:t>mercados</a:t>
            </a:r>
            <a:r>
              <a:rPr lang="en-US" b="1" dirty="0"/>
              <a:t> </a:t>
            </a:r>
            <a:r>
              <a:rPr lang="en-US" b="1" dirty="0" err="1"/>
              <a:t>internacionales</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4761951" cy="584775"/>
          </a:xfrm>
          <a:prstGeom prst="rect">
            <a:avLst/>
          </a:prstGeom>
        </p:spPr>
        <p:txBody>
          <a:bodyPr wrap="square">
            <a:spAutoFit/>
          </a:bodyPr>
          <a:lstStyle/>
          <a:p>
            <a:r>
              <a:rPr lang="en-IE" sz="3200" b="1" dirty="0" err="1">
                <a:solidFill>
                  <a:srgbClr val="990000"/>
                </a:solidFill>
              </a:rPr>
              <a:t>Objetivo</a:t>
            </a:r>
            <a:r>
              <a:rPr lang="en-IE" sz="3200" b="1" dirty="0">
                <a:solidFill>
                  <a:srgbClr val="990000"/>
                </a:solidFill>
              </a:rPr>
              <a:t> de la </a:t>
            </a:r>
            <a:r>
              <a:rPr lang="en-IE" sz="3200" b="1" dirty="0" err="1">
                <a:solidFill>
                  <a:srgbClr val="990000"/>
                </a:solidFill>
              </a:rPr>
              <a:t>unidad</a:t>
            </a:r>
            <a:endParaRPr lang="el-GR" sz="3200" b="1" dirty="0">
              <a:solidFill>
                <a:srgbClr val="990000"/>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2076006"/>
            <a:ext cx="11582400" cy="4094888"/>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gn="just">
              <a:lnSpc>
                <a:spcPct val="150000"/>
              </a:lnSpc>
              <a:buFont typeface="+mj-lt"/>
              <a:buAutoNum type="arabicPeriod"/>
            </a:pPr>
            <a:r>
              <a:rPr lang="en-IE" sz="2800" b="1" dirty="0" err="1"/>
              <a:t>Identificar</a:t>
            </a:r>
            <a:r>
              <a:rPr lang="en-IE" sz="2800" b="1" dirty="0"/>
              <a:t> y </a:t>
            </a:r>
            <a:r>
              <a:rPr lang="en-IE" sz="2800" b="1" dirty="0" err="1"/>
              <a:t>aprovechar</a:t>
            </a:r>
            <a:r>
              <a:rPr lang="en-IE" sz="2800" b="1" dirty="0"/>
              <a:t> las </a:t>
            </a:r>
            <a:r>
              <a:rPr lang="en-IE" sz="2800" b="1" dirty="0" err="1"/>
              <a:t>oportunidades</a:t>
            </a:r>
            <a:r>
              <a:rPr lang="en-IE" sz="2800" b="1" dirty="0"/>
              <a:t> de </a:t>
            </a:r>
            <a:r>
              <a:rPr lang="en-IE" sz="2800" b="1" dirty="0" err="1"/>
              <a:t>financiación</a:t>
            </a:r>
            <a:r>
              <a:rPr lang="en-IE" sz="2800" b="1" dirty="0"/>
              <a:t> que </a:t>
            </a:r>
            <a:r>
              <a:rPr lang="en-IE" sz="2800" b="1" dirty="0" err="1"/>
              <a:t>puedan</a:t>
            </a:r>
            <a:r>
              <a:rPr lang="en-IE" sz="2800" b="1" dirty="0"/>
              <a:t> </a:t>
            </a:r>
            <a:r>
              <a:rPr lang="en-IE" sz="2800" b="1" dirty="0" err="1"/>
              <a:t>apoyar</a:t>
            </a:r>
            <a:r>
              <a:rPr lang="en-IE" sz="2800" b="1" dirty="0"/>
              <a:t> el </a:t>
            </a:r>
            <a:r>
              <a:rPr lang="en-IE" sz="2800" b="1" dirty="0" err="1"/>
              <a:t>crecimiento</a:t>
            </a:r>
            <a:r>
              <a:rPr lang="en-IE" sz="2800" b="1" dirty="0"/>
              <a:t> de las </a:t>
            </a:r>
            <a:r>
              <a:rPr lang="en-IE" sz="2800" b="1" dirty="0" err="1"/>
              <a:t>microempresas</a:t>
            </a:r>
            <a:endParaRPr lang="en-IE" sz="2800" b="1" dirty="0"/>
          </a:p>
          <a:p>
            <a:pPr marL="514350" indent="-514350" algn="just">
              <a:lnSpc>
                <a:spcPct val="150000"/>
              </a:lnSpc>
              <a:buFont typeface="+mj-lt"/>
              <a:buAutoNum type="arabicPeriod"/>
            </a:pPr>
            <a:r>
              <a:rPr lang="en-IE" sz="2800" b="1" dirty="0" err="1"/>
              <a:t>Requerir</a:t>
            </a:r>
            <a:r>
              <a:rPr lang="en-IE" sz="2800" b="1" dirty="0"/>
              <a:t> y </a:t>
            </a:r>
            <a:r>
              <a:rPr lang="en-IE" sz="2800" b="1" dirty="0" err="1"/>
              <a:t>recuperar</a:t>
            </a:r>
            <a:r>
              <a:rPr lang="en-IE" sz="2800" b="1" dirty="0"/>
              <a:t> </a:t>
            </a:r>
            <a:r>
              <a:rPr lang="en-IE" sz="2800" b="1" dirty="0" err="1"/>
              <a:t>información</a:t>
            </a:r>
            <a:r>
              <a:rPr lang="en-IE" sz="2800" b="1" dirty="0"/>
              <a:t> </a:t>
            </a:r>
            <a:r>
              <a:rPr lang="en-IE" sz="2800" b="1" dirty="0" err="1"/>
              <a:t>sobre</a:t>
            </a:r>
            <a:r>
              <a:rPr lang="en-IE" sz="2800" b="1" dirty="0"/>
              <a:t> </a:t>
            </a:r>
            <a:r>
              <a:rPr lang="en-IE" sz="2800" b="1" dirty="0" err="1"/>
              <a:t>mercados</a:t>
            </a:r>
            <a:r>
              <a:rPr lang="en-IE" sz="2800" b="1" dirty="0"/>
              <a:t> </a:t>
            </a:r>
            <a:r>
              <a:rPr lang="en-IE" sz="2800" b="1" dirty="0" err="1"/>
              <a:t>extranjeros</a:t>
            </a:r>
            <a:r>
              <a:rPr lang="en-IE" sz="2800" b="1" dirty="0"/>
              <a:t> y </a:t>
            </a:r>
            <a:r>
              <a:rPr lang="en-IE" sz="2800" b="1" dirty="0" err="1"/>
              <a:t>oportunidades</a:t>
            </a:r>
            <a:r>
              <a:rPr lang="en-IE" sz="2800" b="1" dirty="0"/>
              <a:t> de </a:t>
            </a:r>
            <a:r>
              <a:rPr lang="en-IE" sz="2800" b="1" dirty="0" err="1"/>
              <a:t>expansión</a:t>
            </a:r>
            <a:r>
              <a:rPr lang="en-IE" sz="2800" b="1" dirty="0"/>
              <a:t> a </a:t>
            </a:r>
            <a:r>
              <a:rPr lang="en-IE" sz="2800" b="1" dirty="0" err="1"/>
              <a:t>terceros</a:t>
            </a:r>
            <a:r>
              <a:rPr lang="en-IE" sz="2800" b="1" dirty="0"/>
              <a:t> </a:t>
            </a:r>
            <a:r>
              <a:rPr lang="en-IE" sz="2800" b="1" dirty="0" err="1"/>
              <a:t>países</a:t>
            </a:r>
            <a:endParaRPr lang="en-IE"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811530" cy="584775"/>
          </a:xfrm>
          <a:prstGeom prst="rect">
            <a:avLst/>
          </a:prstGeom>
        </p:spPr>
        <p:txBody>
          <a:bodyPr wrap="square">
            <a:spAutoFit/>
          </a:bodyPr>
          <a:lstStyle/>
          <a:p>
            <a:r>
              <a:rPr lang="es-ES" altLang="es-ES" sz="3200" b="1" dirty="0">
                <a:solidFill>
                  <a:srgbClr val="990000"/>
                </a:solidFill>
              </a:rPr>
              <a:t>Resultados esperados del aprendizaje</a:t>
            </a:r>
            <a:endParaRPr lang="el-GR" sz="3200" dirty="0">
              <a:solidFill>
                <a:srgbClr val="990000"/>
              </a:solidFill>
            </a:endParaRPr>
          </a:p>
        </p:txBody>
      </p:sp>
      <p:sp>
        <p:nvSpPr>
          <p:cNvPr id="7"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003" y="1196007"/>
            <a:ext cx="11673444" cy="5102226"/>
          </a:xfrm>
        </p:spPr>
        <p:txBody>
          <a:bodyPr/>
          <a:lstStyle/>
          <a:p>
            <a:pPr marL="0" indent="0">
              <a:buNone/>
            </a:pPr>
            <a:r>
              <a:rPr lang="en-US" sz="2800" b="1" dirty="0" err="1">
                <a:solidFill>
                  <a:srgbClr val="C00000"/>
                </a:solidFill>
              </a:rPr>
              <a:t>Promoción</a:t>
            </a:r>
            <a:r>
              <a:rPr lang="en-US" sz="2800" b="1" dirty="0">
                <a:solidFill>
                  <a:srgbClr val="C00000"/>
                </a:solidFill>
              </a:rPr>
              <a:t> y </a:t>
            </a:r>
            <a:r>
              <a:rPr lang="en-US" sz="2800" b="1" dirty="0" err="1">
                <a:solidFill>
                  <a:srgbClr val="C00000"/>
                </a:solidFill>
              </a:rPr>
              <a:t>apoyo</a:t>
            </a:r>
            <a:r>
              <a:rPr lang="en-US" sz="2800" b="1" dirty="0">
                <a:solidFill>
                  <a:srgbClr val="C00000"/>
                </a:solidFill>
              </a:rPr>
              <a:t> al </a:t>
            </a:r>
            <a:r>
              <a:rPr lang="en-US" sz="2800" b="1" dirty="0" err="1">
                <a:solidFill>
                  <a:srgbClr val="C00000"/>
                </a:solidFill>
              </a:rPr>
              <a:t>emprendimiento</a:t>
            </a:r>
            <a:r>
              <a:rPr lang="en-US" sz="2800" b="1" dirty="0">
                <a:solidFill>
                  <a:srgbClr val="C00000"/>
                </a:solidFill>
              </a:rPr>
              <a:t> de </a:t>
            </a:r>
            <a:r>
              <a:rPr lang="en-US" sz="2800" b="1" dirty="0" err="1">
                <a:solidFill>
                  <a:srgbClr val="C00000"/>
                </a:solidFill>
              </a:rPr>
              <a:t>microempresas</a:t>
            </a:r>
            <a:endParaRPr lang="en-US" sz="2800" b="1" dirty="0">
              <a:solidFill>
                <a:srgbClr val="C00000"/>
              </a:solidFill>
            </a:endParaRPr>
          </a:p>
          <a:p>
            <a:pPr marL="0" indent="0">
              <a:buNone/>
            </a:pPr>
            <a:r>
              <a:rPr lang="en-US" sz="2800" b="1" dirty="0">
                <a:solidFill>
                  <a:srgbClr val="C00000"/>
                </a:solidFill>
              </a:rPr>
              <a:t>La UE da </a:t>
            </a:r>
            <a:r>
              <a:rPr lang="en-US" sz="2800" b="1" dirty="0" err="1">
                <a:solidFill>
                  <a:srgbClr val="C00000"/>
                </a:solidFill>
              </a:rPr>
              <a:t>redes</a:t>
            </a:r>
            <a:r>
              <a:rPr lang="en-US" sz="2800" b="1" dirty="0">
                <a:solidFill>
                  <a:srgbClr val="C00000"/>
                </a:solidFill>
              </a:rPr>
              <a:t>, </a:t>
            </a:r>
            <a:r>
              <a:rPr lang="en-US" sz="2800" b="1" dirty="0" err="1">
                <a:solidFill>
                  <a:srgbClr val="C00000"/>
                </a:solidFill>
              </a:rPr>
              <a:t>herramientas</a:t>
            </a:r>
            <a:r>
              <a:rPr lang="en-US" sz="2800" b="1" dirty="0">
                <a:solidFill>
                  <a:srgbClr val="C00000"/>
                </a:solidFill>
              </a:rPr>
              <a:t> y </a:t>
            </a:r>
            <a:r>
              <a:rPr lang="en-US" sz="2800" b="1" dirty="0" err="1">
                <a:solidFill>
                  <a:srgbClr val="C00000"/>
                </a:solidFill>
              </a:rPr>
              <a:t>recursos</a:t>
            </a:r>
            <a:r>
              <a:rPr lang="en-US" sz="2800" b="1" dirty="0">
                <a:solidFill>
                  <a:srgbClr val="C00000"/>
                </a:solidFill>
              </a:rPr>
              <a:t> de </a:t>
            </a:r>
            <a:r>
              <a:rPr lang="en-US" sz="2800" b="1" dirty="0" err="1">
                <a:solidFill>
                  <a:srgbClr val="C00000"/>
                </a:solidFill>
              </a:rPr>
              <a:t>apoyo</a:t>
            </a:r>
            <a:r>
              <a:rPr lang="en-US" sz="2800" b="1" dirty="0">
                <a:solidFill>
                  <a:srgbClr val="C00000"/>
                </a:solidFill>
              </a:rPr>
              <a:t> claves (1 de 2)</a:t>
            </a:r>
          </a:p>
          <a:p>
            <a:pPr marL="0" indent="0">
              <a:buNone/>
            </a:pPr>
            <a:endParaRPr lang="en-IE" sz="2000" dirty="0">
              <a:solidFill>
                <a:srgbClr val="000000"/>
              </a:solidFill>
            </a:endParaRPr>
          </a:p>
          <a:p>
            <a:pPr marL="0" indent="0">
              <a:buNone/>
            </a:pPr>
            <a:r>
              <a:rPr lang="en-IE" sz="2000" dirty="0" err="1">
                <a:solidFill>
                  <a:srgbClr val="000000"/>
                </a:solidFill>
              </a:rPr>
              <a:t>Incluye</a:t>
            </a:r>
            <a:r>
              <a:rPr lang="en-IE" sz="2000" dirty="0">
                <a:solidFill>
                  <a:srgbClr val="000000"/>
                </a:solidFill>
              </a:rPr>
              <a:t>: </a:t>
            </a:r>
            <a:endParaRPr lang="en-US" sz="2000" b="1" dirty="0"/>
          </a:p>
          <a:p>
            <a:pPr marL="457200" lvl="0" indent="-457200" algn="just">
              <a:buFont typeface="+mj-lt"/>
              <a:buAutoNum type="arabicPeriod"/>
            </a:pPr>
            <a:r>
              <a:rPr lang="en-IE" sz="2000" dirty="0">
                <a:solidFill>
                  <a:srgbClr val="000000"/>
                </a:solidFill>
              </a:rPr>
              <a:t>El </a:t>
            </a:r>
            <a:r>
              <a:rPr lang="en-IE" sz="2000" b="1" i="1" u="sng" dirty="0">
                <a:solidFill>
                  <a:srgbClr val="000000"/>
                </a:solidFill>
              </a:rPr>
              <a:t>Portal</a:t>
            </a:r>
            <a:r>
              <a:rPr lang="en-IE" sz="2000" b="1" i="1" dirty="0">
                <a:solidFill>
                  <a:srgbClr val="000000"/>
                </a:solidFill>
              </a:rPr>
              <a:t> </a:t>
            </a:r>
            <a:r>
              <a:rPr lang="en-IE" sz="2000" dirty="0">
                <a:solidFill>
                  <a:srgbClr val="000000"/>
                </a:solidFill>
              </a:rPr>
              <a:t>– </a:t>
            </a:r>
            <a:r>
              <a:rPr lang="es-ES" sz="2000" dirty="0">
                <a:solidFill>
                  <a:srgbClr val="000000"/>
                </a:solidFill>
              </a:rPr>
              <a:t>con el objetivo de facilitar a las PYMES un acceso claro y sencillo a un amplio rango de servicios públicos existentes</a:t>
            </a:r>
            <a:r>
              <a:rPr lang="en-US" sz="2000" dirty="0">
                <a:solidFill>
                  <a:srgbClr val="000000"/>
                </a:solidFill>
              </a:rPr>
              <a:t>.</a:t>
            </a:r>
            <a:r>
              <a:rPr lang="en-US" sz="2000" dirty="0"/>
              <a:t> </a:t>
            </a:r>
            <a:r>
              <a:rPr lang="en-US" sz="2000" b="1" dirty="0" err="1"/>
              <a:t>Actualmente</a:t>
            </a:r>
            <a:r>
              <a:rPr lang="en-US" sz="2000" b="1" dirty="0"/>
              <a:t> </a:t>
            </a:r>
            <a:r>
              <a:rPr lang="en-US" sz="2000" dirty="0" err="1"/>
              <a:t>cubre</a:t>
            </a:r>
            <a:r>
              <a:rPr lang="en-US" sz="2000" dirty="0"/>
              <a:t> </a:t>
            </a:r>
            <a:r>
              <a:rPr lang="en-US" sz="2000" dirty="0" err="1"/>
              <a:t>en</a:t>
            </a:r>
            <a:r>
              <a:rPr lang="en-US" sz="2000" dirty="0"/>
              <a:t> </a:t>
            </a:r>
            <a:r>
              <a:rPr lang="en-US" sz="2000" dirty="0" err="1"/>
              <a:t>todo</a:t>
            </a:r>
            <a:r>
              <a:rPr lang="en-US" sz="2000" dirty="0"/>
              <a:t> el </a:t>
            </a:r>
            <a:r>
              <a:rPr lang="en-US" sz="2000" dirty="0" err="1"/>
              <a:t>mundo</a:t>
            </a:r>
            <a:r>
              <a:rPr lang="en-US" sz="2000" b="1" dirty="0"/>
              <a:t> </a:t>
            </a:r>
            <a:r>
              <a:rPr lang="en-US" sz="2000" i="1" dirty="0">
                <a:solidFill>
                  <a:srgbClr val="FF0000"/>
                </a:solidFill>
              </a:rPr>
              <a:t>35 </a:t>
            </a:r>
            <a:r>
              <a:rPr lang="en-US" sz="2000" i="1" dirty="0" err="1">
                <a:solidFill>
                  <a:srgbClr val="FF0000"/>
                </a:solidFill>
              </a:rPr>
              <a:t>mercados</a:t>
            </a:r>
            <a:r>
              <a:rPr lang="en-US" sz="2000" i="1" dirty="0">
                <a:solidFill>
                  <a:srgbClr val="FF0000"/>
                </a:solidFill>
              </a:rPr>
              <a:t> </a:t>
            </a:r>
            <a:r>
              <a:rPr lang="en-US" sz="2000" i="1" dirty="0" err="1">
                <a:solidFill>
                  <a:srgbClr val="FF0000"/>
                </a:solidFill>
              </a:rPr>
              <a:t>objetivos</a:t>
            </a:r>
            <a:r>
              <a:rPr lang="en-US" sz="2000" i="1" dirty="0"/>
              <a:t>. </a:t>
            </a:r>
            <a:r>
              <a:rPr lang="en-US" sz="2000" i="1" dirty="0" err="1"/>
              <a:t>Incluye</a:t>
            </a:r>
            <a:r>
              <a:rPr lang="en-US" sz="2000" i="1" dirty="0"/>
              <a:t> </a:t>
            </a:r>
            <a:r>
              <a:rPr lang="en-US" sz="2000" i="1" dirty="0" err="1"/>
              <a:t>una</a:t>
            </a:r>
            <a:r>
              <a:rPr lang="en-US" sz="2000" i="1" dirty="0"/>
              <a:t> </a:t>
            </a:r>
            <a:r>
              <a:rPr lang="en-US" sz="2000" i="1" dirty="0" err="1"/>
              <a:t>útil</a:t>
            </a:r>
            <a:r>
              <a:rPr lang="en-US" sz="2000" i="1" dirty="0"/>
              <a:t> </a:t>
            </a:r>
            <a:r>
              <a:rPr lang="en-IE" sz="2000" b="1" i="1" u="sng" dirty="0">
                <a:solidFill>
                  <a:srgbClr val="000000"/>
                </a:solidFill>
              </a:rPr>
              <a:t>Base de </a:t>
            </a:r>
            <a:r>
              <a:rPr lang="en-IE" sz="2000" b="1" i="1" u="sng" dirty="0" err="1">
                <a:solidFill>
                  <a:srgbClr val="000000"/>
                </a:solidFill>
              </a:rPr>
              <a:t>datos</a:t>
            </a:r>
            <a:r>
              <a:rPr lang="en-IE" sz="2000" b="1" i="1" u="sng" dirty="0">
                <a:solidFill>
                  <a:srgbClr val="000000"/>
                </a:solidFill>
              </a:rPr>
              <a:t> de </a:t>
            </a:r>
            <a:r>
              <a:rPr lang="en-IE" sz="2000" b="1" i="1" u="sng" dirty="0" err="1">
                <a:solidFill>
                  <a:srgbClr val="000000"/>
                </a:solidFill>
              </a:rPr>
              <a:t>acceso</a:t>
            </a:r>
            <a:r>
              <a:rPr lang="en-IE" sz="2000" b="1" i="1" u="sng" dirty="0">
                <a:solidFill>
                  <a:srgbClr val="000000"/>
                </a:solidFill>
              </a:rPr>
              <a:t> al </a:t>
            </a:r>
            <a:r>
              <a:rPr lang="en-IE" sz="2000" b="1" i="1" u="sng" dirty="0" err="1">
                <a:solidFill>
                  <a:srgbClr val="000000"/>
                </a:solidFill>
              </a:rPr>
              <a:t>mercado</a:t>
            </a:r>
            <a:r>
              <a:rPr lang="en-IE" sz="2000" b="1" i="1" u="sng" dirty="0">
                <a:solidFill>
                  <a:srgbClr val="000000"/>
                </a:solidFill>
              </a:rPr>
              <a:t> </a:t>
            </a:r>
            <a:r>
              <a:rPr lang="en-IE" sz="2000" dirty="0">
                <a:solidFill>
                  <a:srgbClr val="000000"/>
                </a:solidFill>
              </a:rPr>
              <a:t>– </a:t>
            </a:r>
            <a:r>
              <a:rPr lang="en-IE" sz="2000" dirty="0" err="1">
                <a:solidFill>
                  <a:srgbClr val="000000"/>
                </a:solidFill>
              </a:rPr>
              <a:t>gratuita</a:t>
            </a:r>
            <a:r>
              <a:rPr lang="en-IE" sz="2000" dirty="0">
                <a:solidFill>
                  <a:srgbClr val="000000"/>
                </a:solidFill>
              </a:rPr>
              <a:t>, </a:t>
            </a:r>
            <a:r>
              <a:rPr lang="en-IE" sz="2000" dirty="0" err="1">
                <a:solidFill>
                  <a:srgbClr val="000000"/>
                </a:solidFill>
              </a:rPr>
              <a:t>abierta</a:t>
            </a:r>
            <a:r>
              <a:rPr lang="en-IE" sz="2000" dirty="0">
                <a:solidFill>
                  <a:srgbClr val="000000"/>
                </a:solidFill>
              </a:rPr>
              <a:t> al </a:t>
            </a:r>
            <a:r>
              <a:rPr lang="en-IE" sz="2000" dirty="0" err="1">
                <a:solidFill>
                  <a:srgbClr val="000000"/>
                </a:solidFill>
              </a:rPr>
              <a:t>público</a:t>
            </a:r>
            <a:r>
              <a:rPr lang="en-IE" sz="2000" dirty="0">
                <a:solidFill>
                  <a:srgbClr val="000000"/>
                </a:solidFill>
              </a:rPr>
              <a:t> y con </a:t>
            </a:r>
            <a:r>
              <a:rPr lang="en-IE" sz="2000" dirty="0" err="1">
                <a:solidFill>
                  <a:srgbClr val="000000"/>
                </a:solidFill>
              </a:rPr>
              <a:t>má</a:t>
            </a:r>
            <a:r>
              <a:rPr lang="en-IE" sz="2000" dirty="0">
                <a:solidFill>
                  <a:srgbClr val="000000"/>
                </a:solidFill>
              </a:rPr>
              <a:t> de </a:t>
            </a:r>
            <a:r>
              <a:rPr lang="en-US" sz="2000" dirty="0">
                <a:solidFill>
                  <a:srgbClr val="FF0000"/>
                </a:solidFill>
              </a:rPr>
              <a:t>300 </a:t>
            </a:r>
            <a:r>
              <a:rPr lang="en-US" sz="2000" dirty="0" err="1">
                <a:solidFill>
                  <a:srgbClr val="FF0000"/>
                </a:solidFill>
              </a:rPr>
              <a:t>proveedores</a:t>
            </a:r>
            <a:r>
              <a:rPr lang="en-US" sz="2000" dirty="0">
                <a:solidFill>
                  <a:srgbClr val="FF0000"/>
                </a:solidFill>
              </a:rPr>
              <a:t> de </a:t>
            </a:r>
            <a:r>
              <a:rPr lang="en-US" sz="2000" dirty="0" err="1">
                <a:solidFill>
                  <a:srgbClr val="FF0000"/>
                </a:solidFill>
              </a:rPr>
              <a:t>servicios</a:t>
            </a:r>
            <a:r>
              <a:rPr lang="en-US" sz="2000" dirty="0">
                <a:solidFill>
                  <a:srgbClr val="FF0000"/>
                </a:solidFill>
              </a:rPr>
              <a:t> </a:t>
            </a:r>
            <a:r>
              <a:rPr lang="en-US" sz="2000" dirty="0">
                <a:solidFill>
                  <a:srgbClr val="000000"/>
                </a:solidFill>
              </a:rPr>
              <a:t>que </a:t>
            </a:r>
            <a:r>
              <a:rPr lang="en-US" sz="2000" dirty="0" err="1">
                <a:solidFill>
                  <a:srgbClr val="000000"/>
                </a:solidFill>
              </a:rPr>
              <a:t>cubren</a:t>
            </a:r>
            <a:r>
              <a:rPr lang="en-US" sz="2000" dirty="0">
                <a:solidFill>
                  <a:srgbClr val="000000"/>
                </a:solidFill>
              </a:rPr>
              <a:t> </a:t>
            </a:r>
            <a:r>
              <a:rPr lang="en-US" sz="2000" dirty="0" err="1">
                <a:solidFill>
                  <a:srgbClr val="000000"/>
                </a:solidFill>
              </a:rPr>
              <a:t>aproximadamente</a:t>
            </a:r>
            <a:r>
              <a:rPr lang="en-US" sz="2000" dirty="0">
                <a:solidFill>
                  <a:srgbClr val="000000"/>
                </a:solidFill>
              </a:rPr>
              <a:t> </a:t>
            </a:r>
            <a:r>
              <a:rPr lang="en-US" sz="2000" dirty="0">
                <a:solidFill>
                  <a:srgbClr val="FF0000"/>
                </a:solidFill>
              </a:rPr>
              <a:t>1200 </a:t>
            </a:r>
            <a:r>
              <a:rPr lang="en-US" sz="2000" dirty="0" err="1">
                <a:solidFill>
                  <a:srgbClr val="FF0000"/>
                </a:solidFill>
              </a:rPr>
              <a:t>servicios</a:t>
            </a:r>
            <a:r>
              <a:rPr lang="en-US" sz="2000" dirty="0">
                <a:solidFill>
                  <a:srgbClr val="FF0000"/>
                </a:solidFill>
              </a:rPr>
              <a:t> de </a:t>
            </a:r>
            <a:r>
              <a:rPr lang="en-US" sz="2000" dirty="0" err="1">
                <a:solidFill>
                  <a:srgbClr val="FF0000"/>
                </a:solidFill>
              </a:rPr>
              <a:t>soporte</a:t>
            </a:r>
            <a:r>
              <a:rPr lang="en-US" sz="2000" dirty="0">
                <a:solidFill>
                  <a:srgbClr val="000000"/>
                </a:solidFill>
              </a:rPr>
              <a:t>.</a:t>
            </a:r>
          </a:p>
          <a:p>
            <a:pPr marL="457200" lvl="0" indent="-457200" algn="just">
              <a:buFont typeface="+mj-lt"/>
              <a:buAutoNum type="arabicPeriod"/>
            </a:pPr>
            <a:r>
              <a:rPr lang="en-US" sz="2000" dirty="0">
                <a:solidFill>
                  <a:srgbClr val="000000"/>
                </a:solidFill>
              </a:rPr>
              <a:t>La </a:t>
            </a:r>
            <a:r>
              <a:rPr lang="en-US" sz="2000" b="1" i="1" dirty="0" err="1">
                <a:solidFill>
                  <a:srgbClr val="000000"/>
                </a:solidFill>
              </a:rPr>
              <a:t>Plataforma</a:t>
            </a:r>
            <a:r>
              <a:rPr lang="en-US" sz="2000" b="1" i="1" dirty="0">
                <a:solidFill>
                  <a:srgbClr val="000000"/>
                </a:solidFill>
              </a:rPr>
              <a:t> </a:t>
            </a:r>
            <a:r>
              <a:rPr lang="en-US" sz="2000" b="1" i="1" dirty="0" err="1">
                <a:solidFill>
                  <a:srgbClr val="000000"/>
                </a:solidFill>
              </a:rPr>
              <a:t>Europea</a:t>
            </a:r>
            <a:r>
              <a:rPr lang="en-US" sz="2000" b="1" i="1" dirty="0">
                <a:solidFill>
                  <a:srgbClr val="000000"/>
                </a:solidFill>
              </a:rPr>
              <a:t> de </a:t>
            </a:r>
            <a:r>
              <a:rPr lang="en-US" sz="2000" b="1" i="1" dirty="0" err="1">
                <a:solidFill>
                  <a:srgbClr val="000000"/>
                </a:solidFill>
              </a:rPr>
              <a:t>Colaboración</a:t>
            </a:r>
            <a:r>
              <a:rPr lang="en-US" sz="2000" b="1" i="1" dirty="0">
                <a:solidFill>
                  <a:srgbClr val="000000"/>
                </a:solidFill>
              </a:rPr>
              <a:t> </a:t>
            </a:r>
            <a:r>
              <a:rPr lang="en-US" sz="2000" b="1" i="1" dirty="0" err="1">
                <a:solidFill>
                  <a:srgbClr val="000000"/>
                </a:solidFill>
              </a:rPr>
              <a:t>en</a:t>
            </a:r>
            <a:r>
              <a:rPr lang="en-US" sz="2000" b="1" i="1" dirty="0">
                <a:solidFill>
                  <a:srgbClr val="000000"/>
                </a:solidFill>
              </a:rPr>
              <a:t> Clusters, </a:t>
            </a:r>
            <a:r>
              <a:rPr lang="en-US" sz="2000" dirty="0" err="1">
                <a:solidFill>
                  <a:srgbClr val="000000"/>
                </a:solidFill>
              </a:rPr>
              <a:t>centrada</a:t>
            </a:r>
            <a:r>
              <a:rPr lang="en-US" sz="2000" dirty="0">
                <a:solidFill>
                  <a:srgbClr val="000000"/>
                </a:solidFill>
              </a:rPr>
              <a:t> </a:t>
            </a:r>
            <a:r>
              <a:rPr lang="en-US" sz="2000" dirty="0" err="1">
                <a:solidFill>
                  <a:srgbClr val="000000"/>
                </a:solidFill>
              </a:rPr>
              <a:t>en</a:t>
            </a:r>
            <a:r>
              <a:rPr lang="en-US" sz="2000" dirty="0">
                <a:solidFill>
                  <a:srgbClr val="000000"/>
                </a:solidFill>
              </a:rPr>
              <a:t> </a:t>
            </a:r>
            <a:r>
              <a:rPr lang="en-US" sz="2000" dirty="0" err="1">
                <a:solidFill>
                  <a:srgbClr val="000000"/>
                </a:solidFill>
              </a:rPr>
              <a:t>apoyar</a:t>
            </a:r>
            <a:r>
              <a:rPr lang="en-US" sz="2000" dirty="0">
                <a:solidFill>
                  <a:srgbClr val="000000"/>
                </a:solidFill>
              </a:rPr>
              <a:t> la </a:t>
            </a:r>
            <a:r>
              <a:rPr lang="en-US" sz="2000" dirty="0" err="1">
                <a:solidFill>
                  <a:srgbClr val="000000"/>
                </a:solidFill>
              </a:rPr>
              <a:t>internacionalización</a:t>
            </a:r>
            <a:r>
              <a:rPr lang="en-US" sz="2000" dirty="0">
                <a:solidFill>
                  <a:srgbClr val="000000"/>
                </a:solidFill>
              </a:rPr>
              <a:t> de </a:t>
            </a:r>
            <a:r>
              <a:rPr lang="en-US" sz="2000" dirty="0" err="1">
                <a:solidFill>
                  <a:srgbClr val="000000"/>
                </a:solidFill>
              </a:rPr>
              <a:t>Negocios</a:t>
            </a:r>
            <a:r>
              <a:rPr lang="en-US" sz="2000" dirty="0">
                <a:solidFill>
                  <a:srgbClr val="000000"/>
                </a:solidFill>
              </a:rPr>
              <a:t> y PYMES </a:t>
            </a:r>
            <a:r>
              <a:rPr lang="en-US" sz="2000" dirty="0" err="1">
                <a:solidFill>
                  <a:srgbClr val="000000"/>
                </a:solidFill>
              </a:rPr>
              <a:t>europeos</a:t>
            </a:r>
            <a:r>
              <a:rPr lang="en-US" sz="2000" dirty="0">
                <a:solidFill>
                  <a:srgbClr val="000000"/>
                </a:solidFill>
              </a:rPr>
              <a:t>.   </a:t>
            </a:r>
            <a:endParaRPr lang="en-IE" sz="2000" dirty="0">
              <a:solidFill>
                <a:srgbClr val="000000"/>
              </a:solidFill>
            </a:endParaRPr>
          </a:p>
          <a:p>
            <a:pPr marL="0" indent="0">
              <a:buNone/>
            </a:pPr>
            <a:r>
              <a:rPr lang="en-GB" sz="1800" b="1" i="1" dirty="0"/>
              <a:t>Más </a:t>
            </a:r>
            <a:r>
              <a:rPr lang="en-GB" sz="1800" b="1" i="1" dirty="0" err="1"/>
              <a:t>información</a:t>
            </a:r>
            <a:r>
              <a:rPr lang="en-GB" sz="1800" b="1" i="1" dirty="0"/>
              <a:t>: </a:t>
            </a:r>
          </a:p>
          <a:p>
            <a:pPr marL="0" indent="0">
              <a:buNone/>
            </a:pPr>
            <a:r>
              <a:rPr lang="en-GB" sz="1800" dirty="0">
                <a:hlinkClick r:id="rId2"/>
              </a:rPr>
              <a:t>https://ec.europa.eu/growth/tools-databases/smeip</a:t>
            </a:r>
            <a:r>
              <a:rPr lang="en-GB" sz="1800" dirty="0"/>
              <a:t> </a:t>
            </a:r>
          </a:p>
          <a:p>
            <a:pPr marL="0" indent="0">
              <a:buNone/>
            </a:pPr>
            <a:r>
              <a:rPr lang="es-ES" sz="1800" dirty="0">
                <a:hlinkClick r:id="rId3"/>
              </a:rPr>
              <a:t>https://www.clustercollaboration.eu/</a:t>
            </a:r>
            <a:r>
              <a:rPr lang="es-ES" sz="1800" dirty="0"/>
              <a:t> </a:t>
            </a:r>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1582463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53" y="1196007"/>
            <a:ext cx="11463647" cy="5102226"/>
          </a:xfrm>
        </p:spPr>
        <p:txBody>
          <a:bodyPr/>
          <a:lstStyle/>
          <a:p>
            <a:pPr marL="0" indent="0">
              <a:buNone/>
            </a:pPr>
            <a:r>
              <a:rPr lang="en-US" sz="2800" b="1" dirty="0" err="1">
                <a:solidFill>
                  <a:srgbClr val="C00000"/>
                </a:solidFill>
              </a:rPr>
              <a:t>Promoción</a:t>
            </a:r>
            <a:r>
              <a:rPr lang="en-US" sz="2800" b="1" dirty="0">
                <a:solidFill>
                  <a:srgbClr val="C00000"/>
                </a:solidFill>
              </a:rPr>
              <a:t> y </a:t>
            </a:r>
            <a:r>
              <a:rPr lang="en-US" sz="2800" b="1" dirty="0" err="1">
                <a:solidFill>
                  <a:srgbClr val="C00000"/>
                </a:solidFill>
              </a:rPr>
              <a:t>apoyo</a:t>
            </a:r>
            <a:r>
              <a:rPr lang="en-US" sz="2800" b="1" dirty="0">
                <a:solidFill>
                  <a:srgbClr val="C00000"/>
                </a:solidFill>
              </a:rPr>
              <a:t> al </a:t>
            </a:r>
            <a:r>
              <a:rPr lang="en-US" sz="2800" b="1" dirty="0" err="1">
                <a:solidFill>
                  <a:srgbClr val="C00000"/>
                </a:solidFill>
              </a:rPr>
              <a:t>emprendimiento</a:t>
            </a:r>
            <a:r>
              <a:rPr lang="en-US" sz="2800" b="1" dirty="0">
                <a:solidFill>
                  <a:srgbClr val="C00000"/>
                </a:solidFill>
              </a:rPr>
              <a:t> de </a:t>
            </a:r>
            <a:r>
              <a:rPr lang="en-US" sz="2800" b="1" dirty="0" err="1">
                <a:solidFill>
                  <a:srgbClr val="C00000"/>
                </a:solidFill>
              </a:rPr>
              <a:t>microempresas</a:t>
            </a:r>
            <a:endParaRPr lang="en-US" sz="2800" b="1" dirty="0">
              <a:solidFill>
                <a:srgbClr val="C00000"/>
              </a:solidFill>
            </a:endParaRPr>
          </a:p>
          <a:p>
            <a:pPr marL="0" indent="0">
              <a:buNone/>
            </a:pPr>
            <a:r>
              <a:rPr lang="en-US" sz="2800" b="1" dirty="0">
                <a:solidFill>
                  <a:srgbClr val="C00000"/>
                </a:solidFill>
              </a:rPr>
              <a:t>La UE da </a:t>
            </a:r>
            <a:r>
              <a:rPr lang="en-US" sz="2800" b="1" dirty="0" err="1">
                <a:solidFill>
                  <a:srgbClr val="C00000"/>
                </a:solidFill>
              </a:rPr>
              <a:t>redes</a:t>
            </a:r>
            <a:r>
              <a:rPr lang="en-US" sz="2800" b="1" dirty="0">
                <a:solidFill>
                  <a:srgbClr val="C00000"/>
                </a:solidFill>
              </a:rPr>
              <a:t>, </a:t>
            </a:r>
            <a:r>
              <a:rPr lang="en-US" sz="2800" b="1" dirty="0" err="1">
                <a:solidFill>
                  <a:srgbClr val="C00000"/>
                </a:solidFill>
              </a:rPr>
              <a:t>herramientas</a:t>
            </a:r>
            <a:r>
              <a:rPr lang="en-US" sz="2800" b="1" dirty="0">
                <a:solidFill>
                  <a:srgbClr val="C00000"/>
                </a:solidFill>
              </a:rPr>
              <a:t> y </a:t>
            </a:r>
            <a:r>
              <a:rPr lang="en-US" sz="2800" b="1" dirty="0" err="1">
                <a:solidFill>
                  <a:srgbClr val="C00000"/>
                </a:solidFill>
              </a:rPr>
              <a:t>recursos</a:t>
            </a:r>
            <a:r>
              <a:rPr lang="en-US" sz="2800" b="1" dirty="0">
                <a:solidFill>
                  <a:srgbClr val="C00000"/>
                </a:solidFill>
              </a:rPr>
              <a:t> de </a:t>
            </a:r>
            <a:r>
              <a:rPr lang="en-US" sz="2800" b="1" dirty="0" err="1">
                <a:solidFill>
                  <a:srgbClr val="C00000"/>
                </a:solidFill>
              </a:rPr>
              <a:t>apoyo</a:t>
            </a:r>
            <a:r>
              <a:rPr lang="en-US" sz="2800" b="1" dirty="0">
                <a:solidFill>
                  <a:srgbClr val="C00000"/>
                </a:solidFill>
              </a:rPr>
              <a:t> claves (2 de 2)</a:t>
            </a:r>
          </a:p>
          <a:p>
            <a:pPr marL="0" indent="0">
              <a:buNone/>
            </a:pPr>
            <a:endParaRPr lang="en-IE" sz="2000" dirty="0">
              <a:solidFill>
                <a:srgbClr val="000000"/>
              </a:solidFill>
            </a:endParaRPr>
          </a:p>
          <a:p>
            <a:pPr marL="0" indent="0">
              <a:buNone/>
            </a:pPr>
            <a:r>
              <a:rPr lang="en-IE" sz="2000" dirty="0" err="1">
                <a:solidFill>
                  <a:srgbClr val="000000"/>
                </a:solidFill>
              </a:rPr>
              <a:t>Incluye</a:t>
            </a:r>
            <a:r>
              <a:rPr lang="en-IE" sz="2000" dirty="0">
                <a:solidFill>
                  <a:srgbClr val="000000"/>
                </a:solidFill>
              </a:rPr>
              <a:t>: </a:t>
            </a:r>
            <a:endParaRPr lang="en-US" sz="2000" b="1" dirty="0"/>
          </a:p>
          <a:p>
            <a:pPr marL="457200" indent="-457200" algn="just">
              <a:buFont typeface="+mj-lt"/>
              <a:buAutoNum type="arabicPeriod" startAt="3"/>
            </a:pPr>
            <a:r>
              <a:rPr lang="en-US" sz="2000" dirty="0"/>
              <a:t>La </a:t>
            </a:r>
            <a:r>
              <a:rPr lang="en-US" sz="2000" b="1" dirty="0"/>
              <a:t>Red </a:t>
            </a:r>
            <a:r>
              <a:rPr lang="en-US" sz="2000" b="1" dirty="0" err="1"/>
              <a:t>Europea</a:t>
            </a:r>
            <a:r>
              <a:rPr lang="en-US" sz="2000" b="1" dirty="0"/>
              <a:t> de </a:t>
            </a:r>
            <a:r>
              <a:rPr lang="en-US" sz="2000" b="1" dirty="0" err="1"/>
              <a:t>Empresas</a:t>
            </a:r>
            <a:r>
              <a:rPr lang="en-US" sz="2000" dirty="0"/>
              <a:t>, que </a:t>
            </a:r>
            <a:r>
              <a:rPr lang="en-US" sz="2000" dirty="0" err="1"/>
              <a:t>proporciona</a:t>
            </a:r>
            <a:r>
              <a:rPr lang="en-US" sz="2000" dirty="0"/>
              <a:t> </a:t>
            </a:r>
            <a:r>
              <a:rPr lang="en-US" sz="2000" dirty="0" err="1"/>
              <a:t>acceso</a:t>
            </a:r>
            <a:r>
              <a:rPr lang="en-US" sz="2000" dirty="0"/>
              <a:t> a </a:t>
            </a:r>
            <a:r>
              <a:rPr lang="en-US" sz="2000" dirty="0" err="1"/>
              <a:t>información</a:t>
            </a:r>
            <a:r>
              <a:rPr lang="en-US" sz="2000" dirty="0"/>
              <a:t> de </a:t>
            </a:r>
            <a:r>
              <a:rPr lang="en-US" sz="2000" dirty="0" err="1"/>
              <a:t>mercado</a:t>
            </a:r>
            <a:r>
              <a:rPr lang="en-US" sz="2000" dirty="0"/>
              <a:t> y </a:t>
            </a:r>
            <a:r>
              <a:rPr lang="en-US" sz="2000" dirty="0" err="1"/>
              <a:t>asociación</a:t>
            </a:r>
            <a:r>
              <a:rPr lang="en-US" sz="2000" dirty="0"/>
              <a:t> de </a:t>
            </a:r>
            <a:r>
              <a:rPr lang="en-US" sz="2000" dirty="0" err="1"/>
              <a:t>empresas</a:t>
            </a:r>
            <a:endParaRPr lang="en-US" sz="2000" dirty="0"/>
          </a:p>
          <a:p>
            <a:pPr marL="457200" indent="-457200" algn="just">
              <a:buFont typeface="+mj-lt"/>
              <a:buAutoNum type="arabicPeriod" startAt="3"/>
            </a:pPr>
            <a:r>
              <a:rPr lang="en-US" sz="2000" dirty="0"/>
              <a:t>El </a:t>
            </a:r>
            <a:r>
              <a:rPr lang="en-US" sz="2000" b="1" dirty="0"/>
              <a:t>Portal de </a:t>
            </a:r>
            <a:r>
              <a:rPr lang="en-US" sz="2000" b="1" dirty="0" err="1"/>
              <a:t>Negocios</a:t>
            </a:r>
            <a:r>
              <a:rPr lang="en-US" sz="2000" b="1" dirty="0"/>
              <a:t> </a:t>
            </a:r>
            <a:r>
              <a:rPr lang="en-US" sz="2000" b="1" dirty="0" err="1"/>
              <a:t>Europeo</a:t>
            </a:r>
            <a:r>
              <a:rPr lang="en-US" sz="2000" b="1" dirty="0"/>
              <a:t>: </a:t>
            </a:r>
            <a:r>
              <a:rPr lang="en-US" sz="2000" dirty="0" err="1"/>
              <a:t>una</a:t>
            </a:r>
            <a:r>
              <a:rPr lang="en-US" sz="2000" dirty="0"/>
              <a:t> </a:t>
            </a:r>
            <a:r>
              <a:rPr lang="en-US" sz="2000" dirty="0" err="1"/>
              <a:t>guía</a:t>
            </a:r>
            <a:r>
              <a:rPr lang="en-US" sz="2000" dirty="0"/>
              <a:t> de </a:t>
            </a:r>
            <a:r>
              <a:rPr lang="en-US" sz="2000" dirty="0" err="1"/>
              <a:t>como</a:t>
            </a:r>
            <a:r>
              <a:rPr lang="en-US" sz="2000" dirty="0"/>
              <a:t> </a:t>
            </a:r>
            <a:r>
              <a:rPr lang="en-US" sz="2000" dirty="0" err="1"/>
              <a:t>hacer</a:t>
            </a:r>
            <a:r>
              <a:rPr lang="en-US" sz="2000" dirty="0"/>
              <a:t> </a:t>
            </a:r>
            <a:r>
              <a:rPr lang="en-US" sz="2000" dirty="0" err="1"/>
              <a:t>negocios</a:t>
            </a:r>
            <a:r>
              <a:rPr lang="en-US" sz="2000" dirty="0"/>
              <a:t> </a:t>
            </a:r>
            <a:r>
              <a:rPr lang="en-US" sz="2000" dirty="0" err="1"/>
              <a:t>en</a:t>
            </a:r>
            <a:r>
              <a:rPr lang="en-US" sz="2000" dirty="0"/>
              <a:t> Europa</a:t>
            </a:r>
          </a:p>
          <a:p>
            <a:pPr marL="0" indent="0" algn="just">
              <a:buNone/>
            </a:pPr>
            <a:endParaRPr lang="it-IT" sz="2000" dirty="0"/>
          </a:p>
          <a:p>
            <a:pPr marL="0" indent="0">
              <a:buNone/>
            </a:pPr>
            <a:r>
              <a:rPr lang="en-GB" sz="2000" b="1" dirty="0" err="1"/>
              <a:t>Todas</a:t>
            </a:r>
            <a:r>
              <a:rPr lang="en-GB" sz="2000" b="1" dirty="0"/>
              <a:t> </a:t>
            </a:r>
            <a:r>
              <a:rPr lang="en-GB" sz="2000" b="1" dirty="0" err="1"/>
              <a:t>estas</a:t>
            </a:r>
            <a:r>
              <a:rPr lang="en-GB" sz="2000" b="1" dirty="0"/>
              <a:t> </a:t>
            </a:r>
            <a:r>
              <a:rPr lang="en-GB" sz="2000" b="1" dirty="0" err="1"/>
              <a:t>herramientas</a:t>
            </a:r>
            <a:r>
              <a:rPr lang="en-GB" sz="2000" b="1" dirty="0"/>
              <a:t> </a:t>
            </a:r>
            <a:r>
              <a:rPr lang="en-GB" sz="2000" b="1" dirty="0" err="1"/>
              <a:t>están</a:t>
            </a:r>
            <a:r>
              <a:rPr lang="en-GB" sz="2000" b="1" dirty="0"/>
              <a:t> </a:t>
            </a:r>
            <a:r>
              <a:rPr lang="en-GB" sz="2000" b="1" dirty="0" err="1"/>
              <a:t>disponibles</a:t>
            </a:r>
            <a:r>
              <a:rPr lang="en-GB" sz="2000" b="1" dirty="0"/>
              <a:t> </a:t>
            </a:r>
            <a:r>
              <a:rPr lang="en-GB" sz="2000" b="1" dirty="0" err="1"/>
              <a:t>en</a:t>
            </a:r>
            <a:r>
              <a:rPr lang="en-GB" sz="2000" b="1" dirty="0"/>
              <a:t> </a:t>
            </a:r>
            <a:r>
              <a:rPr lang="en-GB" sz="2000" b="1" dirty="0" err="1"/>
              <a:t>los</a:t>
            </a:r>
            <a:r>
              <a:rPr lang="en-GB" sz="2000" b="1" dirty="0"/>
              <a:t> 24 </a:t>
            </a:r>
            <a:r>
              <a:rPr lang="en-GB" sz="2000" b="1" dirty="0" err="1"/>
              <a:t>idiomas</a:t>
            </a:r>
            <a:r>
              <a:rPr lang="en-GB" sz="2000" b="1" dirty="0"/>
              <a:t> </a:t>
            </a:r>
            <a:r>
              <a:rPr lang="en-GB" sz="2000" b="1" dirty="0" err="1"/>
              <a:t>oficiales</a:t>
            </a:r>
            <a:r>
              <a:rPr lang="en-GB" sz="2000" b="1" dirty="0"/>
              <a:t> de la Unión </a:t>
            </a:r>
            <a:r>
              <a:rPr lang="en-GB" sz="2000" b="1" dirty="0" err="1"/>
              <a:t>Europea</a:t>
            </a:r>
            <a:endParaRPr lang="it-IT" sz="2000" b="1" dirty="0"/>
          </a:p>
          <a:p>
            <a:pPr marL="0" indent="0">
              <a:buNone/>
            </a:pPr>
            <a:endParaRPr lang="en-GB" sz="1800" b="1" i="1" dirty="0"/>
          </a:p>
          <a:p>
            <a:pPr marL="0" indent="0">
              <a:buNone/>
            </a:pPr>
            <a:r>
              <a:rPr lang="en-GB" sz="1800" b="1" i="1" dirty="0"/>
              <a:t>Más </a:t>
            </a:r>
            <a:r>
              <a:rPr lang="en-GB" sz="1800" b="1" i="1" dirty="0" err="1"/>
              <a:t>información</a:t>
            </a:r>
            <a:r>
              <a:rPr lang="en-GB" sz="1800" b="1" i="1" dirty="0"/>
              <a:t>: </a:t>
            </a:r>
          </a:p>
          <a:p>
            <a:pPr marL="0" indent="0">
              <a:buNone/>
            </a:pPr>
            <a:r>
              <a:rPr lang="es-ES" sz="1800" dirty="0">
                <a:hlinkClick r:id="rId2"/>
              </a:rPr>
              <a:t>http://een.ec.europa.eu/</a:t>
            </a:r>
          </a:p>
          <a:p>
            <a:pPr marL="0" indent="0">
              <a:buNone/>
            </a:pPr>
            <a:r>
              <a:rPr lang="es-ES" sz="1800" dirty="0">
                <a:hlinkClick r:id="rId3"/>
              </a:rPr>
              <a:t>http://ec.europa.eu/small-business/index_en.htm</a:t>
            </a:r>
            <a:r>
              <a:rPr lang="es-ES" sz="1800" dirty="0"/>
              <a:t> </a:t>
            </a:r>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3069431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a:solidFill>
                  <a:srgbClr val="C00000"/>
                </a:solidFill>
              </a:rPr>
              <a:t>El “Portal de </a:t>
            </a:r>
            <a:r>
              <a:rPr lang="en-IE" sz="2800" b="1" dirty="0" err="1">
                <a:solidFill>
                  <a:srgbClr val="C00000"/>
                </a:solidFill>
              </a:rPr>
              <a:t>Internacionalización</a:t>
            </a:r>
            <a:r>
              <a:rPr lang="en-IE" sz="2800" b="1" dirty="0">
                <a:solidFill>
                  <a:srgbClr val="C00000"/>
                </a:solidFill>
              </a:rPr>
              <a:t>”</a:t>
            </a:r>
          </a:p>
          <a:p>
            <a:pPr marL="0" indent="0">
              <a:buNone/>
            </a:pPr>
            <a:r>
              <a:rPr lang="en-IE" sz="2800" dirty="0">
                <a:solidFill>
                  <a:srgbClr val="000000"/>
                </a:solidFill>
              </a:rPr>
              <a:t>Las </a:t>
            </a:r>
            <a:r>
              <a:rPr lang="en-IE" sz="2800" dirty="0" err="1">
                <a:solidFill>
                  <a:srgbClr val="000000"/>
                </a:solidFill>
              </a:rPr>
              <a:t>herramientas</a:t>
            </a:r>
            <a:r>
              <a:rPr lang="en-IE" sz="2800" dirty="0">
                <a:solidFill>
                  <a:srgbClr val="000000"/>
                </a:solidFill>
              </a:rPr>
              <a:t> </a:t>
            </a:r>
            <a:r>
              <a:rPr lang="en-IE" sz="2800" dirty="0" err="1">
                <a:solidFill>
                  <a:srgbClr val="000000"/>
                </a:solidFill>
              </a:rPr>
              <a:t>incluyen</a:t>
            </a:r>
            <a:r>
              <a:rPr lang="en-IE" sz="2800" dirty="0">
                <a:solidFill>
                  <a:srgbClr val="000000"/>
                </a:solidFill>
              </a:rPr>
              <a:t>:</a:t>
            </a:r>
            <a:endParaRPr lang="en-IE" sz="2800" b="1" dirty="0"/>
          </a:p>
          <a:p>
            <a:r>
              <a:rPr lang="en-IE" sz="2800" dirty="0" err="1">
                <a:solidFill>
                  <a:srgbClr val="000000"/>
                </a:solidFill>
              </a:rPr>
              <a:t>Guías</a:t>
            </a:r>
            <a:r>
              <a:rPr lang="en-IE" sz="2800" dirty="0">
                <a:solidFill>
                  <a:srgbClr val="000000"/>
                </a:solidFill>
              </a:rPr>
              <a:t> </a:t>
            </a:r>
            <a:r>
              <a:rPr lang="en-IE" sz="2800" dirty="0" err="1">
                <a:solidFill>
                  <a:srgbClr val="000000"/>
                </a:solidFill>
              </a:rPr>
              <a:t>sobre</a:t>
            </a:r>
            <a:r>
              <a:rPr lang="en-IE" sz="2800" dirty="0">
                <a:solidFill>
                  <a:srgbClr val="000000"/>
                </a:solidFill>
              </a:rPr>
              <a:t> el </a:t>
            </a:r>
            <a:r>
              <a:rPr lang="en-IE" sz="2800" dirty="0" err="1">
                <a:solidFill>
                  <a:srgbClr val="000000"/>
                </a:solidFill>
              </a:rPr>
              <a:t>apoyo</a:t>
            </a:r>
            <a:r>
              <a:rPr lang="en-IE" sz="2800" dirty="0">
                <a:solidFill>
                  <a:srgbClr val="000000"/>
                </a:solidFill>
              </a:rPr>
              <a:t> a la </a:t>
            </a:r>
            <a:r>
              <a:rPr lang="en-IE" sz="2800" dirty="0" err="1">
                <a:solidFill>
                  <a:srgbClr val="000000"/>
                </a:solidFill>
              </a:rPr>
              <a:t>internacionalización</a:t>
            </a:r>
            <a:r>
              <a:rPr lang="en-IE" sz="2800" dirty="0">
                <a:solidFill>
                  <a:srgbClr val="000000"/>
                </a:solidFill>
              </a:rPr>
              <a:t> de </a:t>
            </a:r>
            <a:r>
              <a:rPr lang="en-IE" sz="2800" dirty="0" err="1">
                <a:solidFill>
                  <a:srgbClr val="000000"/>
                </a:solidFill>
              </a:rPr>
              <a:t>microempresas</a:t>
            </a:r>
            <a:endParaRPr lang="en-IE" sz="2800" dirty="0">
              <a:solidFill>
                <a:srgbClr val="000000"/>
              </a:solidFill>
            </a:endParaRPr>
          </a:p>
          <a:p>
            <a:r>
              <a:rPr lang="en-IE" sz="2800" dirty="0">
                <a:solidFill>
                  <a:srgbClr val="000000"/>
                </a:solidFill>
              </a:rPr>
              <a:t>Un </a:t>
            </a:r>
            <a:r>
              <a:rPr lang="en-IE" sz="2800" dirty="0" err="1">
                <a:solidFill>
                  <a:srgbClr val="000000"/>
                </a:solidFill>
              </a:rPr>
              <a:t>extenso</a:t>
            </a:r>
            <a:r>
              <a:rPr lang="en-IE" sz="2800" dirty="0">
                <a:solidFill>
                  <a:srgbClr val="000000"/>
                </a:solidFill>
              </a:rPr>
              <a:t> </a:t>
            </a:r>
            <a:r>
              <a:rPr lang="en-IE" sz="2800" i="1" dirty="0">
                <a:solidFill>
                  <a:srgbClr val="000000"/>
                </a:solidFill>
              </a:rPr>
              <a:t>Helpdesk de </a:t>
            </a:r>
            <a:r>
              <a:rPr lang="en-IE" sz="2800" i="1" dirty="0" err="1">
                <a:solidFill>
                  <a:srgbClr val="000000"/>
                </a:solidFill>
              </a:rPr>
              <a:t>Exportación</a:t>
            </a:r>
            <a:endParaRPr lang="en-IE" sz="2800" i="1" dirty="0">
              <a:solidFill>
                <a:srgbClr val="000000"/>
              </a:solidFill>
            </a:endParaRPr>
          </a:p>
          <a:p>
            <a:r>
              <a:rPr lang="en-IE" sz="2800" dirty="0">
                <a:solidFill>
                  <a:srgbClr val="000000"/>
                </a:solidFill>
              </a:rPr>
              <a:t>La Red </a:t>
            </a:r>
            <a:r>
              <a:rPr lang="en-IE" sz="2800" dirty="0" err="1">
                <a:solidFill>
                  <a:srgbClr val="000000"/>
                </a:solidFill>
              </a:rPr>
              <a:t>Europea</a:t>
            </a:r>
            <a:r>
              <a:rPr lang="en-IE" sz="2800" dirty="0">
                <a:solidFill>
                  <a:srgbClr val="000000"/>
                </a:solidFill>
              </a:rPr>
              <a:t> de </a:t>
            </a:r>
            <a:r>
              <a:rPr lang="en-IE" sz="2800" dirty="0" err="1">
                <a:solidFill>
                  <a:srgbClr val="000000"/>
                </a:solidFill>
              </a:rPr>
              <a:t>Empresas</a:t>
            </a:r>
            <a:r>
              <a:rPr lang="en-IE" sz="2800" dirty="0">
                <a:solidFill>
                  <a:srgbClr val="000000"/>
                </a:solidFill>
              </a:rPr>
              <a:t> </a:t>
            </a:r>
            <a:r>
              <a:rPr lang="en-IE" sz="2800" dirty="0" err="1">
                <a:solidFill>
                  <a:srgbClr val="000000"/>
                </a:solidFill>
              </a:rPr>
              <a:t>como</a:t>
            </a:r>
            <a:r>
              <a:rPr lang="en-IE" sz="2800" dirty="0">
                <a:solidFill>
                  <a:srgbClr val="000000"/>
                </a:solidFill>
              </a:rPr>
              <a:t> </a:t>
            </a:r>
            <a:r>
              <a:rPr lang="en-IE" sz="2800" dirty="0" err="1">
                <a:solidFill>
                  <a:srgbClr val="000000"/>
                </a:solidFill>
              </a:rPr>
              <a:t>una</a:t>
            </a:r>
            <a:r>
              <a:rPr lang="en-IE" sz="2800" dirty="0">
                <a:solidFill>
                  <a:srgbClr val="000000"/>
                </a:solidFill>
              </a:rPr>
              <a:t> </a:t>
            </a:r>
            <a:r>
              <a:rPr lang="en-IE" sz="2800" dirty="0" err="1">
                <a:solidFill>
                  <a:srgbClr val="000000"/>
                </a:solidFill>
              </a:rPr>
              <a:t>herramienta</a:t>
            </a:r>
            <a:r>
              <a:rPr lang="en-IE" sz="2800" dirty="0">
                <a:solidFill>
                  <a:srgbClr val="000000"/>
                </a:solidFill>
              </a:rPr>
              <a:t> de </a:t>
            </a:r>
            <a:r>
              <a:rPr lang="en-IE" sz="2800" dirty="0" err="1">
                <a:solidFill>
                  <a:srgbClr val="000000"/>
                </a:solidFill>
              </a:rPr>
              <a:t>apoyo</a:t>
            </a:r>
            <a:r>
              <a:rPr lang="en-IE" sz="2800" dirty="0">
                <a:solidFill>
                  <a:srgbClr val="000000"/>
                </a:solidFill>
              </a:rPr>
              <a:t> para la </a:t>
            </a:r>
            <a:r>
              <a:rPr lang="en-IE" sz="2800" dirty="0" err="1">
                <a:solidFill>
                  <a:srgbClr val="000000"/>
                </a:solidFill>
              </a:rPr>
              <a:t>internacionalización</a:t>
            </a:r>
            <a:r>
              <a:rPr lang="en-IE" sz="2800" dirty="0">
                <a:solidFill>
                  <a:srgbClr val="000000"/>
                </a:solidFill>
              </a:rPr>
              <a:t> de </a:t>
            </a:r>
            <a:r>
              <a:rPr lang="en-IE" sz="2800" dirty="0" err="1">
                <a:solidFill>
                  <a:srgbClr val="000000"/>
                </a:solidFill>
              </a:rPr>
              <a:t>microempresas</a:t>
            </a:r>
            <a:r>
              <a:rPr lang="en-IE" sz="2800" dirty="0">
                <a:solidFill>
                  <a:srgbClr val="000000"/>
                </a:solidFill>
              </a:rPr>
              <a:t>, </a:t>
            </a:r>
            <a:r>
              <a:rPr lang="en-IE" sz="2800" dirty="0" err="1">
                <a:solidFill>
                  <a:srgbClr val="000000"/>
                </a:solidFill>
              </a:rPr>
              <a:t>dando</a:t>
            </a:r>
            <a:r>
              <a:rPr lang="en-IE" sz="2800" dirty="0">
                <a:solidFill>
                  <a:srgbClr val="000000"/>
                </a:solidFill>
              </a:rPr>
              <a:t> </a:t>
            </a:r>
            <a:r>
              <a:rPr lang="en-IE" sz="2800" i="1" dirty="0" err="1">
                <a:solidFill>
                  <a:srgbClr val="FF0000"/>
                </a:solidFill>
              </a:rPr>
              <a:t>asesoramiento</a:t>
            </a:r>
            <a:r>
              <a:rPr lang="en-IE" sz="2800" i="1" dirty="0">
                <a:solidFill>
                  <a:srgbClr val="FF0000"/>
                </a:solidFill>
              </a:rPr>
              <a:t> para el </a:t>
            </a:r>
            <a:r>
              <a:rPr lang="en-IE" sz="2800" i="1" dirty="0" err="1">
                <a:solidFill>
                  <a:srgbClr val="FF0000"/>
                </a:solidFill>
              </a:rPr>
              <a:t>crecimiento</a:t>
            </a:r>
            <a:r>
              <a:rPr lang="en-IE" sz="2800" i="1" dirty="0">
                <a:solidFill>
                  <a:srgbClr val="FF0000"/>
                </a:solidFill>
              </a:rPr>
              <a:t> </a:t>
            </a:r>
            <a:r>
              <a:rPr lang="en-IE" sz="2800" i="1" dirty="0" err="1">
                <a:solidFill>
                  <a:srgbClr val="FF0000"/>
                </a:solidFill>
              </a:rPr>
              <a:t>internacional</a:t>
            </a:r>
            <a:endParaRPr lang="en-IE" sz="2800" i="1" dirty="0">
              <a:solidFill>
                <a:srgbClr val="FF0000"/>
              </a:solidFill>
            </a:endParaRPr>
          </a:p>
          <a:p>
            <a:pPr marL="176213" indent="0">
              <a:buNone/>
            </a:pPr>
            <a:endParaRPr lang="en-IE" sz="1800" b="1" i="1" dirty="0"/>
          </a:p>
          <a:p>
            <a:pPr marL="176213" indent="0">
              <a:buNone/>
            </a:pPr>
            <a:endParaRPr lang="en-IE" sz="1800" b="1" i="1" dirty="0"/>
          </a:p>
          <a:p>
            <a:pPr marL="176213" indent="0">
              <a:buNone/>
            </a:pPr>
            <a:r>
              <a:rPr lang="en-IE" sz="1800" b="1" i="1" dirty="0"/>
              <a:t>Más </a:t>
            </a:r>
            <a:r>
              <a:rPr lang="en-IE" sz="1800" b="1" i="1" dirty="0" err="1"/>
              <a:t>Información</a:t>
            </a:r>
            <a:r>
              <a:rPr lang="en-IE" sz="1800" b="1" i="1" dirty="0"/>
              <a:t>: </a:t>
            </a:r>
          </a:p>
          <a:p>
            <a:pPr marL="176213" indent="0">
              <a:buNone/>
            </a:pPr>
            <a:r>
              <a:rPr lang="en-IE" sz="1800" i="1" dirty="0">
                <a:hlinkClick r:id="rId2"/>
              </a:rPr>
              <a:t>http://een.ec.europa.eu/</a:t>
            </a:r>
            <a:r>
              <a:rPr lang="en-IE" sz="1800" i="1" dirty="0"/>
              <a:t> </a:t>
            </a:r>
          </a:p>
          <a:p>
            <a:pPr marL="0" indent="0">
              <a:buNone/>
            </a:pPr>
            <a:endParaRPr lang="en-IE"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6591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GB" sz="2800" b="1" dirty="0">
                <a:solidFill>
                  <a:srgbClr val="C00000"/>
                </a:solidFill>
              </a:rPr>
              <a:t>La “Base de </a:t>
            </a:r>
            <a:r>
              <a:rPr lang="en-GB" sz="2800" b="1" dirty="0" err="1">
                <a:solidFill>
                  <a:srgbClr val="C00000"/>
                </a:solidFill>
              </a:rPr>
              <a:t>Datos</a:t>
            </a:r>
            <a:r>
              <a:rPr lang="en-GB" sz="2800" b="1" dirty="0">
                <a:solidFill>
                  <a:srgbClr val="C00000"/>
                </a:solidFill>
              </a:rPr>
              <a:t>”</a:t>
            </a:r>
            <a:endParaRPr lang="en-US" sz="2800" b="1" dirty="0">
              <a:solidFill>
                <a:srgbClr val="C00000"/>
              </a:solidFill>
            </a:endParaRPr>
          </a:p>
          <a:p>
            <a:pPr marL="0" indent="0">
              <a:buNone/>
            </a:pPr>
            <a:endParaRPr lang="en-IE" sz="2800" dirty="0">
              <a:solidFill>
                <a:srgbClr val="000000"/>
              </a:solidFill>
            </a:endParaRPr>
          </a:p>
          <a:p>
            <a:pPr marL="0" indent="0">
              <a:buNone/>
            </a:pPr>
            <a:r>
              <a:rPr lang="en-IE" sz="2000" dirty="0">
                <a:solidFill>
                  <a:srgbClr val="000000"/>
                </a:solidFill>
              </a:rPr>
              <a:t>Las </a:t>
            </a:r>
            <a:r>
              <a:rPr lang="en-IE" sz="2000" dirty="0" err="1">
                <a:solidFill>
                  <a:srgbClr val="000000"/>
                </a:solidFill>
              </a:rPr>
              <a:t>herramientas</a:t>
            </a:r>
            <a:r>
              <a:rPr lang="en-IE" sz="2000" dirty="0">
                <a:solidFill>
                  <a:srgbClr val="000000"/>
                </a:solidFill>
              </a:rPr>
              <a:t> </a:t>
            </a:r>
            <a:r>
              <a:rPr lang="en-IE" sz="2000" dirty="0" err="1">
                <a:solidFill>
                  <a:srgbClr val="000000"/>
                </a:solidFill>
              </a:rPr>
              <a:t>incluyen</a:t>
            </a:r>
            <a:r>
              <a:rPr lang="en-IE" sz="2000" dirty="0">
                <a:solidFill>
                  <a:srgbClr val="000000"/>
                </a:solidFill>
              </a:rPr>
              <a:t>:</a:t>
            </a:r>
            <a:endParaRPr lang="en-US" sz="2000" b="1" dirty="0"/>
          </a:p>
          <a:p>
            <a:r>
              <a:rPr lang="en-US" sz="2000" dirty="0" err="1"/>
              <a:t>Oportunidades</a:t>
            </a:r>
            <a:r>
              <a:rPr lang="en-US" sz="2000" dirty="0"/>
              <a:t> de </a:t>
            </a:r>
            <a:r>
              <a:rPr lang="en-US" sz="2000" dirty="0" err="1"/>
              <a:t>asociación</a:t>
            </a:r>
            <a:r>
              <a:rPr lang="en-US" sz="2000" dirty="0"/>
              <a:t>, </a:t>
            </a:r>
            <a:r>
              <a:rPr lang="en-US" sz="2000" dirty="0" err="1"/>
              <a:t>divididas</a:t>
            </a:r>
            <a:r>
              <a:rPr lang="en-US" sz="2000" dirty="0"/>
              <a:t> </a:t>
            </a:r>
            <a:r>
              <a:rPr lang="en-US" sz="2000" dirty="0" err="1"/>
              <a:t>por</a:t>
            </a:r>
            <a:r>
              <a:rPr lang="en-US" sz="2000" dirty="0"/>
              <a:t> </a:t>
            </a:r>
            <a:r>
              <a:rPr lang="en-US" sz="2000" dirty="0" err="1"/>
              <a:t>países</a:t>
            </a:r>
            <a:r>
              <a:rPr lang="en-US" sz="2000" dirty="0"/>
              <a:t> y </a:t>
            </a:r>
            <a:r>
              <a:rPr lang="en-US" sz="2000" dirty="0" err="1"/>
              <a:t>sectores</a:t>
            </a:r>
            <a:endParaRPr lang="en-US" sz="2000" dirty="0"/>
          </a:p>
          <a:p>
            <a:r>
              <a:rPr lang="en-US" sz="2000" dirty="0" err="1"/>
              <a:t>Calendario</a:t>
            </a:r>
            <a:r>
              <a:rPr lang="en-US" sz="2000" dirty="0"/>
              <a:t> de </a:t>
            </a:r>
            <a:r>
              <a:rPr lang="en-US" sz="2000" dirty="0" err="1"/>
              <a:t>eventos</a:t>
            </a:r>
            <a:r>
              <a:rPr lang="en-US" sz="2000" dirty="0"/>
              <a:t> para </a:t>
            </a:r>
            <a:r>
              <a:rPr lang="en-US" sz="2000" dirty="0" err="1"/>
              <a:t>oportunidades</a:t>
            </a:r>
            <a:r>
              <a:rPr lang="en-US" sz="2000" dirty="0"/>
              <a:t> de </a:t>
            </a:r>
            <a:r>
              <a:rPr lang="en-US" sz="2000" dirty="0" err="1"/>
              <a:t>crecimiento</a:t>
            </a:r>
            <a:r>
              <a:rPr lang="en-US" sz="2000" dirty="0"/>
              <a:t> </a:t>
            </a:r>
            <a:r>
              <a:rPr lang="en-US" sz="2000" dirty="0" err="1"/>
              <a:t>internacional</a:t>
            </a:r>
            <a:endParaRPr lang="en-US" sz="2000" dirty="0"/>
          </a:p>
          <a:p>
            <a:r>
              <a:rPr lang="en-US" sz="2000" dirty="0" err="1"/>
              <a:t>Eventos</a:t>
            </a:r>
            <a:r>
              <a:rPr lang="en-US" sz="2000" dirty="0"/>
              <a:t> de matchmaking </a:t>
            </a:r>
            <a:r>
              <a:rPr lang="en-US" sz="2000" dirty="0" err="1"/>
              <a:t>empresarial</a:t>
            </a:r>
            <a:r>
              <a:rPr lang="en-US" sz="2000" dirty="0"/>
              <a:t>, </a:t>
            </a:r>
            <a:r>
              <a:rPr lang="en-US" sz="2000" dirty="0" err="1"/>
              <a:t>misiones</a:t>
            </a:r>
            <a:r>
              <a:rPr lang="en-US" sz="2000" dirty="0"/>
              <a:t> </a:t>
            </a:r>
            <a:r>
              <a:rPr lang="en-US" sz="2000" dirty="0" err="1"/>
              <a:t>comerciales</a:t>
            </a:r>
            <a:r>
              <a:rPr lang="en-US" sz="2000" dirty="0"/>
              <a:t>, </a:t>
            </a:r>
            <a:r>
              <a:rPr lang="en-US" sz="2000" dirty="0" err="1"/>
              <a:t>conferencias</a:t>
            </a:r>
            <a:r>
              <a:rPr lang="en-US" sz="2000" dirty="0"/>
              <a:t> y </a:t>
            </a:r>
            <a:r>
              <a:rPr lang="en-US" sz="2000" dirty="0" err="1"/>
              <a:t>talleres</a:t>
            </a:r>
            <a:r>
              <a:rPr lang="en-US" sz="2000" dirty="0"/>
              <a:t> de </a:t>
            </a:r>
            <a:r>
              <a:rPr lang="en-US" sz="2000" dirty="0" err="1"/>
              <a:t>trabajo</a:t>
            </a:r>
            <a:endParaRPr lang="en-US" sz="2000" dirty="0"/>
          </a:p>
          <a:p>
            <a:pPr marL="176213" indent="0">
              <a:buNone/>
            </a:pPr>
            <a:endParaRPr lang="en-US" sz="1800" b="1" i="1" dirty="0"/>
          </a:p>
          <a:p>
            <a:pPr marL="176213" indent="0">
              <a:buNone/>
            </a:pPr>
            <a:endParaRPr lang="en-US" sz="1800" b="1" i="1" dirty="0"/>
          </a:p>
          <a:p>
            <a:pPr marL="176213" indent="0">
              <a:buNone/>
            </a:pPr>
            <a:r>
              <a:rPr lang="en-US" sz="1800" b="1" i="1" dirty="0"/>
              <a:t>Más </a:t>
            </a:r>
            <a:r>
              <a:rPr lang="en-US" sz="1800" b="1" i="1" dirty="0" err="1"/>
              <a:t>Información</a:t>
            </a:r>
            <a:r>
              <a:rPr lang="en-US" sz="1800" b="1" i="1" dirty="0"/>
              <a:t>: </a:t>
            </a:r>
          </a:p>
          <a:p>
            <a:pPr marL="176213" indent="0">
              <a:buNone/>
            </a:pPr>
            <a:r>
              <a:rPr lang="en-US" sz="1800" i="1" dirty="0">
                <a:hlinkClick r:id="rId2"/>
              </a:rPr>
              <a:t>http://een.ec.europa.eu/content/events-0</a:t>
            </a:r>
            <a:r>
              <a:rPr lang="en-US" sz="1800" i="1" dirty="0"/>
              <a:t>  </a:t>
            </a: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3377131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IE" sz="2800" b="1" dirty="0">
                <a:solidFill>
                  <a:srgbClr val="C00000"/>
                </a:solidFill>
              </a:rPr>
              <a:t>La </a:t>
            </a:r>
            <a:r>
              <a:rPr lang="en-IE" sz="2800" b="1" dirty="0" err="1">
                <a:solidFill>
                  <a:srgbClr val="C00000"/>
                </a:solidFill>
              </a:rPr>
              <a:t>Plataforma</a:t>
            </a:r>
            <a:r>
              <a:rPr lang="en-IE" sz="2800" b="1" dirty="0">
                <a:solidFill>
                  <a:srgbClr val="C00000"/>
                </a:solidFill>
              </a:rPr>
              <a:t> </a:t>
            </a:r>
            <a:r>
              <a:rPr lang="en-IE" sz="2800" b="1" dirty="0" err="1">
                <a:solidFill>
                  <a:srgbClr val="C00000"/>
                </a:solidFill>
              </a:rPr>
              <a:t>Europea</a:t>
            </a:r>
            <a:r>
              <a:rPr lang="en-IE" sz="2800" b="1" dirty="0">
                <a:solidFill>
                  <a:srgbClr val="C00000"/>
                </a:solidFill>
              </a:rPr>
              <a:t> de </a:t>
            </a:r>
            <a:r>
              <a:rPr lang="en-IE" sz="2800" b="1" dirty="0" err="1">
                <a:solidFill>
                  <a:srgbClr val="C00000"/>
                </a:solidFill>
              </a:rPr>
              <a:t>Colaboración</a:t>
            </a:r>
            <a:r>
              <a:rPr lang="en-IE" sz="2800" b="1" dirty="0">
                <a:solidFill>
                  <a:srgbClr val="C00000"/>
                </a:solidFill>
              </a:rPr>
              <a:t> </a:t>
            </a:r>
            <a:r>
              <a:rPr lang="en-IE" sz="2800" b="1" dirty="0" err="1">
                <a:solidFill>
                  <a:srgbClr val="C00000"/>
                </a:solidFill>
              </a:rPr>
              <a:t>en</a:t>
            </a:r>
            <a:r>
              <a:rPr lang="en-IE" sz="2800" b="1" dirty="0">
                <a:solidFill>
                  <a:srgbClr val="C00000"/>
                </a:solidFill>
              </a:rPr>
              <a:t> Clusters</a:t>
            </a:r>
          </a:p>
          <a:p>
            <a:pPr marL="0" indent="0">
              <a:buNone/>
            </a:pPr>
            <a:r>
              <a:rPr lang="en-IE" sz="2000" dirty="0" err="1">
                <a:solidFill>
                  <a:srgbClr val="000000"/>
                </a:solidFill>
              </a:rPr>
              <a:t>Creada</a:t>
            </a:r>
            <a:r>
              <a:rPr lang="en-IE" sz="2000" dirty="0">
                <a:solidFill>
                  <a:srgbClr val="000000"/>
                </a:solidFill>
              </a:rPr>
              <a:t> </a:t>
            </a:r>
            <a:r>
              <a:rPr lang="en-IE" sz="2000" dirty="0" err="1">
                <a:solidFill>
                  <a:srgbClr val="000000"/>
                </a:solidFill>
              </a:rPr>
              <a:t>por</a:t>
            </a:r>
            <a:r>
              <a:rPr lang="en-IE" sz="2000" dirty="0">
                <a:solidFill>
                  <a:srgbClr val="000000"/>
                </a:solidFill>
              </a:rPr>
              <a:t> DG Growth:</a:t>
            </a:r>
            <a:endParaRPr lang="en-IE" sz="2000" b="1" dirty="0"/>
          </a:p>
          <a:p>
            <a:r>
              <a:rPr lang="en-IE" sz="2000" dirty="0" err="1"/>
              <a:t>Es</a:t>
            </a:r>
            <a:r>
              <a:rPr lang="en-IE" sz="2000" dirty="0"/>
              <a:t> </a:t>
            </a:r>
            <a:r>
              <a:rPr lang="en-IE" sz="2000" dirty="0" err="1"/>
              <a:t>una</a:t>
            </a:r>
            <a:r>
              <a:rPr lang="en-IE" sz="2000" dirty="0"/>
              <a:t> </a:t>
            </a:r>
            <a:r>
              <a:rPr lang="en-IE" sz="2000" dirty="0" err="1">
                <a:hlinkClick r:id="rId2"/>
              </a:rPr>
              <a:t>visión</a:t>
            </a:r>
            <a:r>
              <a:rPr lang="en-IE" sz="2000" dirty="0">
                <a:hlinkClick r:id="rId2"/>
              </a:rPr>
              <a:t> general de </a:t>
            </a:r>
            <a:r>
              <a:rPr lang="en-IE" sz="2000" dirty="0" err="1">
                <a:hlinkClick r:id="rId2"/>
              </a:rPr>
              <a:t>los</a:t>
            </a:r>
            <a:r>
              <a:rPr lang="en-IE" sz="2000" dirty="0">
                <a:hlinkClick r:id="rId2"/>
              </a:rPr>
              <a:t> </a:t>
            </a:r>
            <a:r>
              <a:rPr lang="en-IE" sz="2000" dirty="0" err="1">
                <a:hlinkClick r:id="rId2"/>
              </a:rPr>
              <a:t>Instrumentos</a:t>
            </a:r>
            <a:r>
              <a:rPr lang="en-IE" sz="2000" dirty="0">
                <a:hlinkClick r:id="rId2"/>
              </a:rPr>
              <a:t> de la UE que </a:t>
            </a:r>
            <a:r>
              <a:rPr lang="en-IE" sz="2000" dirty="0" err="1">
                <a:hlinkClick r:id="rId2"/>
              </a:rPr>
              <a:t>contribuyen</a:t>
            </a:r>
            <a:r>
              <a:rPr lang="en-IE" sz="2000" dirty="0">
                <a:hlinkClick r:id="rId2"/>
              </a:rPr>
              <a:t> a la </a:t>
            </a:r>
            <a:r>
              <a:rPr lang="en-IE" sz="2000" dirty="0" err="1">
                <a:hlinkClick r:id="rId2"/>
              </a:rPr>
              <a:t>Internacionalización</a:t>
            </a:r>
            <a:r>
              <a:rPr lang="en-IE" sz="2000" dirty="0">
                <a:hlinkClick r:id="rId2"/>
              </a:rPr>
              <a:t> de las </a:t>
            </a:r>
            <a:r>
              <a:rPr lang="en-IE" sz="2000" dirty="0" err="1">
                <a:hlinkClick r:id="rId2"/>
              </a:rPr>
              <a:t>Empresas</a:t>
            </a:r>
            <a:r>
              <a:rPr lang="en-IE" sz="2000" dirty="0">
                <a:hlinkClick r:id="rId2"/>
              </a:rPr>
              <a:t> </a:t>
            </a:r>
            <a:r>
              <a:rPr lang="en-IE" sz="2000" dirty="0" err="1">
                <a:hlinkClick r:id="rId2"/>
              </a:rPr>
              <a:t>Europeas</a:t>
            </a:r>
            <a:r>
              <a:rPr lang="en-IE" sz="2000" dirty="0"/>
              <a:t> para </a:t>
            </a:r>
            <a:r>
              <a:rPr lang="en-IE" sz="2000" dirty="0" err="1"/>
              <a:t>ayudar</a:t>
            </a:r>
            <a:r>
              <a:rPr lang="en-IE" sz="2000" dirty="0"/>
              <a:t> a </a:t>
            </a:r>
            <a:r>
              <a:rPr lang="en-IE" sz="2000" dirty="0" err="1"/>
              <a:t>mejorar</a:t>
            </a:r>
            <a:r>
              <a:rPr lang="en-IE" sz="2000" dirty="0"/>
              <a:t> el </a:t>
            </a:r>
            <a:r>
              <a:rPr lang="en-IE" sz="2000" dirty="0" err="1"/>
              <a:t>conocimiento</a:t>
            </a:r>
            <a:r>
              <a:rPr lang="en-IE" sz="2000" dirty="0"/>
              <a:t> de </a:t>
            </a:r>
            <a:r>
              <a:rPr lang="en-IE" sz="2000" dirty="0" err="1"/>
              <a:t>potenciales</a:t>
            </a:r>
            <a:r>
              <a:rPr lang="en-IE" sz="2000" dirty="0"/>
              <a:t> </a:t>
            </a:r>
            <a:r>
              <a:rPr lang="en-IE" sz="2000" dirty="0" err="1"/>
              <a:t>interesados</a:t>
            </a:r>
            <a:r>
              <a:rPr lang="en-IE" sz="2000" dirty="0"/>
              <a:t> </a:t>
            </a:r>
            <a:r>
              <a:rPr lang="en-IE" sz="2000" dirty="0" err="1"/>
              <a:t>en</a:t>
            </a:r>
            <a:r>
              <a:rPr lang="en-IE" sz="2000" dirty="0"/>
              <a:t> la </a:t>
            </a:r>
            <a:r>
              <a:rPr lang="en-IE" sz="2000" dirty="0" err="1"/>
              <a:t>internacionalización</a:t>
            </a:r>
            <a:r>
              <a:rPr lang="en-IE" sz="2000" dirty="0"/>
              <a:t> de </a:t>
            </a:r>
            <a:r>
              <a:rPr lang="en-IE" sz="2000" dirty="0" err="1"/>
              <a:t>empresas</a:t>
            </a:r>
            <a:r>
              <a:rPr lang="en-IE" sz="2000" dirty="0"/>
              <a:t> </a:t>
            </a:r>
            <a:r>
              <a:rPr lang="en-IE" sz="2000" dirty="0" err="1"/>
              <a:t>sobre</a:t>
            </a:r>
            <a:r>
              <a:rPr lang="en-IE" sz="2000" dirty="0"/>
              <a:t> </a:t>
            </a:r>
            <a:r>
              <a:rPr lang="en-IE" sz="2000" dirty="0" err="1"/>
              <a:t>posibilidades</a:t>
            </a:r>
            <a:r>
              <a:rPr lang="en-IE" sz="2000" dirty="0"/>
              <a:t> de </a:t>
            </a:r>
            <a:r>
              <a:rPr lang="en-IE" sz="2000" dirty="0" err="1"/>
              <a:t>financiación</a:t>
            </a:r>
            <a:r>
              <a:rPr lang="en-IE" sz="2000" dirty="0"/>
              <a:t> e </a:t>
            </a:r>
            <a:r>
              <a:rPr lang="en-IE" sz="2000" dirty="0" err="1"/>
              <a:t>instrumentos</a:t>
            </a:r>
            <a:r>
              <a:rPr lang="en-IE" sz="2000" dirty="0"/>
              <a:t> </a:t>
            </a:r>
            <a:r>
              <a:rPr lang="en-IE" sz="2000" dirty="0" err="1"/>
              <a:t>existentes</a:t>
            </a:r>
            <a:r>
              <a:rPr lang="en-IE" sz="2000" dirty="0"/>
              <a:t> (</a:t>
            </a:r>
            <a:r>
              <a:rPr lang="en-IE" sz="2000" dirty="0" err="1"/>
              <a:t>directos</a:t>
            </a:r>
            <a:r>
              <a:rPr lang="en-IE" sz="2000" dirty="0"/>
              <a:t> e </a:t>
            </a:r>
            <a:r>
              <a:rPr lang="en-IE" sz="2000" dirty="0" err="1"/>
              <a:t>indirectos</a:t>
            </a:r>
            <a:r>
              <a:rPr lang="en-IE" sz="2000" dirty="0"/>
              <a:t>) y </a:t>
            </a:r>
            <a:r>
              <a:rPr lang="en-IE" sz="2000" dirty="0" err="1"/>
              <a:t>apoyar</a:t>
            </a:r>
            <a:r>
              <a:rPr lang="en-IE" sz="2000" dirty="0"/>
              <a:t> la </a:t>
            </a:r>
            <a:r>
              <a:rPr lang="en-IE" sz="2000" dirty="0" err="1">
                <a:hlinkClick r:id="rId3"/>
              </a:rPr>
              <a:t>internacionalización</a:t>
            </a:r>
            <a:r>
              <a:rPr lang="en-IE" sz="2000" dirty="0">
                <a:hlinkClick r:id="rId3"/>
              </a:rPr>
              <a:t> de PYMES </a:t>
            </a:r>
            <a:r>
              <a:rPr lang="en-IE" sz="2000" dirty="0" err="1">
                <a:hlinkClick r:id="rId3"/>
              </a:rPr>
              <a:t>más</a:t>
            </a:r>
            <a:r>
              <a:rPr lang="en-IE" sz="2000" dirty="0">
                <a:hlinkClick r:id="rId3"/>
              </a:rPr>
              <a:t> </a:t>
            </a:r>
            <a:r>
              <a:rPr lang="en-IE" sz="2000" dirty="0" err="1">
                <a:hlinkClick r:id="rId3"/>
              </a:rPr>
              <a:t>allá</a:t>
            </a:r>
            <a:r>
              <a:rPr lang="en-IE" sz="2000" dirty="0">
                <a:hlinkClick r:id="rId3"/>
              </a:rPr>
              <a:t> de la UE</a:t>
            </a:r>
            <a:r>
              <a:rPr lang="en-IE" sz="2000" dirty="0"/>
              <a:t>.</a:t>
            </a:r>
            <a:endParaRPr lang="en-IE" sz="2000" i="1" dirty="0">
              <a:solidFill>
                <a:srgbClr val="FF0000"/>
              </a:solidFill>
            </a:endParaRPr>
          </a:p>
          <a:p>
            <a:pPr marL="176213" indent="0">
              <a:buNone/>
            </a:pPr>
            <a:endParaRPr lang="en-IE" sz="1800" b="1" i="1" dirty="0"/>
          </a:p>
          <a:p>
            <a:pPr marL="176213" indent="0">
              <a:buNone/>
            </a:pPr>
            <a:r>
              <a:rPr lang="en-IE" sz="1800" b="1" i="1" dirty="0"/>
              <a:t>Más </a:t>
            </a:r>
            <a:r>
              <a:rPr lang="en-IE" sz="1800" b="1" i="1" dirty="0" err="1"/>
              <a:t>Información</a:t>
            </a:r>
            <a:r>
              <a:rPr lang="en-IE" sz="1800" b="1" i="1" dirty="0"/>
              <a:t>: </a:t>
            </a:r>
          </a:p>
          <a:p>
            <a:pPr marL="176213" indent="0">
              <a:buNone/>
            </a:pPr>
            <a:r>
              <a:rPr lang="en-IE" sz="1800" i="1" dirty="0">
                <a:hlinkClick r:id="rId2"/>
              </a:rPr>
              <a:t>http://ec.europa.eu/DocsRoom/documents/21750</a:t>
            </a:r>
            <a:r>
              <a:rPr lang="en-IE" sz="1800" i="1" dirty="0"/>
              <a:t> </a:t>
            </a:r>
          </a:p>
          <a:p>
            <a:pPr marL="176213" indent="0">
              <a:buNone/>
            </a:pPr>
            <a:r>
              <a:rPr lang="en-IE" sz="1800" i="1" dirty="0">
                <a:hlinkClick r:id="rId4"/>
              </a:rPr>
              <a:t>https://www.clustercollaboration.eu/international-cooperation</a:t>
            </a:r>
            <a:r>
              <a:rPr lang="en-IE" sz="1800" i="1" dirty="0"/>
              <a:t> </a:t>
            </a:r>
          </a:p>
          <a:p>
            <a:pPr marL="0" indent="0">
              <a:buNone/>
            </a:pPr>
            <a:endParaRPr lang="en-IE"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Title 1"/>
          <p:cNvSpPr>
            <a:spLocks noGrp="1"/>
          </p:cNvSpPr>
          <p:nvPr>
            <p:ph type="title"/>
          </p:nvPr>
        </p:nvSpPr>
        <p:spPr>
          <a:xfrm>
            <a:off x="1219200" y="0"/>
            <a:ext cx="10972800" cy="487680"/>
          </a:xfrm>
        </p:spPr>
        <p:txBody>
          <a:bodyPr/>
          <a:lstStyle/>
          <a:p>
            <a:pPr algn="r"/>
            <a:r>
              <a:rPr lang="en-IE" sz="2400" b="1" dirty="0">
                <a:solidFill>
                  <a:srgbClr val="990000"/>
                </a:solidFill>
              </a:rPr>
              <a:t>	</a:t>
            </a:r>
            <a:br>
              <a:rPr lang="en-IE" sz="2400" b="1" dirty="0">
                <a:solidFill>
                  <a:srgbClr val="990000"/>
                </a:solidFill>
              </a:rPr>
            </a:br>
            <a:r>
              <a:rPr lang="en-US" sz="2400" b="1" dirty="0">
                <a:solidFill>
                  <a:srgbClr val="0B0AFD"/>
                </a:solidFill>
              </a:rPr>
              <a:t>  Fuentes y </a:t>
            </a:r>
            <a:r>
              <a:rPr lang="en-US" sz="2400" b="1" dirty="0" err="1">
                <a:solidFill>
                  <a:srgbClr val="0B0AFD"/>
                </a:solidFill>
              </a:rPr>
              <a:t>recursos</a:t>
            </a:r>
            <a:r>
              <a:rPr lang="en-US" sz="2400" b="1" dirty="0">
                <a:solidFill>
                  <a:srgbClr val="0B0AFD"/>
                </a:solidFill>
              </a:rPr>
              <a:t> de </a:t>
            </a:r>
            <a:r>
              <a:rPr lang="en-US" sz="2400" b="1" dirty="0" err="1">
                <a:solidFill>
                  <a:srgbClr val="0B0AFD"/>
                </a:solidFill>
              </a:rPr>
              <a:t>apoyo</a:t>
            </a:r>
            <a:r>
              <a:rPr lang="en-US" sz="2400" b="1" dirty="0">
                <a:solidFill>
                  <a:srgbClr val="0B0AFD"/>
                </a:solidFill>
              </a:rPr>
              <a:t> a </a:t>
            </a:r>
            <a:r>
              <a:rPr lang="en-US" sz="2400" b="1" dirty="0" err="1">
                <a:solidFill>
                  <a:srgbClr val="0B0AFD"/>
                </a:solidFill>
              </a:rPr>
              <a:t>microempresas</a:t>
            </a:r>
            <a:r>
              <a:rPr lang="en-US" sz="2400" b="1" dirty="0">
                <a:solidFill>
                  <a:srgbClr val="0B0AFD"/>
                </a:solidFill>
              </a:rPr>
              <a:t> </a:t>
            </a:r>
            <a:r>
              <a:rPr lang="en-IE" sz="2400" b="1" dirty="0">
                <a:solidFill>
                  <a:srgbClr val="0B0AFD"/>
                </a:solidFill>
              </a:rPr>
              <a:t>I</a:t>
            </a:r>
          </a:p>
        </p:txBody>
      </p:sp>
    </p:spTree>
    <p:extLst>
      <p:ext uri="{BB962C8B-B14F-4D97-AF65-F5344CB8AC3E}">
        <p14:creationId xmlns:p14="http://schemas.microsoft.com/office/powerpoint/2010/main" val="206646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5720</TotalTime>
  <Words>1299</Words>
  <Application>Microsoft Office PowerPoint</Application>
  <PresentationFormat>Panorámica</PresentationFormat>
  <Paragraphs>212</Paragraphs>
  <Slides>19</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Calibri</vt:lpstr>
      <vt:lpstr>Century Gothic</vt:lpstr>
      <vt:lpstr>Verdana</vt:lpstr>
      <vt:lpstr>Wingdings</vt:lpstr>
      <vt:lpstr>1557</vt:lpstr>
      <vt:lpstr>Módulo 10: Herramientas y recursos en la UE para el desarrollo de microempresas rurales</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    Fuentes y recursos de apoyo a microempresas I</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Theodoros Grassos</dc:creator>
  <cp:lastModifiedBy>User IWS</cp:lastModifiedBy>
  <cp:revision>91</cp:revision>
  <cp:lastPrinted>2017-05-04T12:44:09Z</cp:lastPrinted>
  <dcterms:created xsi:type="dcterms:W3CDTF">2016-01-12T16:45:47Z</dcterms:created>
  <dcterms:modified xsi:type="dcterms:W3CDTF">2017-11-15T10:23:28Z</dcterms:modified>
</cp:coreProperties>
</file>