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1"/>
  </p:notesMasterIdLst>
  <p:handoutMasterIdLst>
    <p:handoutMasterId r:id="rId22"/>
  </p:handoutMasterIdLst>
  <p:sldIdLst>
    <p:sldId id="378" r:id="rId2"/>
    <p:sldId id="396" r:id="rId3"/>
    <p:sldId id="407" r:id="rId4"/>
    <p:sldId id="380" r:id="rId5"/>
    <p:sldId id="417" r:id="rId6"/>
    <p:sldId id="418" r:id="rId7"/>
    <p:sldId id="409" r:id="rId8"/>
    <p:sldId id="412" r:id="rId9"/>
    <p:sldId id="415" r:id="rId10"/>
    <p:sldId id="413" r:id="rId11"/>
    <p:sldId id="416" r:id="rId12"/>
    <p:sldId id="419" r:id="rId13"/>
    <p:sldId id="420" r:id="rId14"/>
    <p:sldId id="408" r:id="rId15"/>
    <p:sldId id="421" r:id="rId16"/>
    <p:sldId id="414" r:id="rId17"/>
    <p:sldId id="410" r:id="rId18"/>
    <p:sldId id="411" r:id="rId19"/>
    <p:sldId id="394" r:id="rId20"/>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003366"/>
    <a:srgbClr val="000066"/>
    <a:srgbClr val="CC6600"/>
    <a:srgbClr val="FFFFCC"/>
    <a:srgbClr val="FF9900"/>
    <a:srgbClr val="336600"/>
    <a:srgbClr val="333300"/>
    <a:srgbClr val="0B0AFD"/>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3907" autoAdjust="0"/>
  </p:normalViewPr>
  <p:slideViewPr>
    <p:cSldViewPr snapToGrid="0">
      <p:cViewPr>
        <p:scale>
          <a:sx n="70" d="100"/>
          <a:sy n="70" d="100"/>
        </p:scale>
        <p:origin x="-654" y="-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02/11/2017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02/11/2017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uropa.eu/youreurope/business/index_en.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ccess2finance.eu/" TargetMode="External"/><Relationship Id="rId2" Type="http://schemas.openxmlformats.org/officeDocument/2006/relationships/hyperlink" Target="http://ec.europa.eu/growth/access-to-finance/cosme-financial-instrumen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social/main.jsp?catId=1084&amp;langId=en" TargetMode="External"/><Relationship Id="rId2" Type="http://schemas.openxmlformats.org/officeDocument/2006/relationships/hyperlink" Target="http://europa.eu/youreurope/business/funding-grants/access-to-finance/index_en.htm" TargetMode="External"/><Relationship Id="rId1" Type="http://schemas.openxmlformats.org/officeDocument/2006/relationships/slideLayout" Target="../slideLayouts/slideLayout2.xml"/><Relationship Id="rId4" Type="http://schemas.openxmlformats.org/officeDocument/2006/relationships/hyperlink" Target="http://ec.europa.eu/regional_policy/index.cfm/en/funding/accessing-fund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ndiegogo.com/" TargetMode="External"/><Relationship Id="rId2" Type="http://schemas.openxmlformats.org/officeDocument/2006/relationships/hyperlink" Target="http://www.kickstarter.com/" TargetMode="External"/><Relationship Id="rId1" Type="http://schemas.openxmlformats.org/officeDocument/2006/relationships/slideLayout" Target="../slideLayouts/slideLayout2.xml"/><Relationship Id="rId6" Type="http://schemas.openxmlformats.org/officeDocument/2006/relationships/hyperlink" Target="https://www.indiegogo.com/" TargetMode="External"/><Relationship Id="rId5" Type="http://schemas.openxmlformats.org/officeDocument/2006/relationships/hyperlink" Target="https://www.kickstarter.com/" TargetMode="External"/><Relationship Id="rId4" Type="http://schemas.openxmlformats.org/officeDocument/2006/relationships/hyperlink" Target="http://thecrowdfundingacademy.org/"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eif.org/what_we_do/equity/single_eu_equity_instrument/cosme_efg/index.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eif.org/what_we_do/guarantees/single_eu_debt_instrument/cosme-loan-facility-growth/index.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lustercollaboration.eu/" TargetMode="External"/><Relationship Id="rId2" Type="http://schemas.openxmlformats.org/officeDocument/2006/relationships/hyperlink" Target="https://ec.europa.eu/growth/tools-databases/sme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small-business/index_en.htm" TargetMode="External"/><Relationship Id="rId2" Type="http://schemas.openxmlformats.org/officeDocument/2006/relationships/hyperlink" Target="https://www.clustercollaboration.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en.ec.europa.eu/content/events-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growth/smes/access-to-markets/internationalisation_en" TargetMode="External"/><Relationship Id="rId2" Type="http://schemas.openxmlformats.org/officeDocument/2006/relationships/hyperlink" Target="http://ec.europa.eu/DocsRoom/documents/21750" TargetMode="External"/><Relationship Id="rId1" Type="http://schemas.openxmlformats.org/officeDocument/2006/relationships/slideLayout" Target="../slideLayouts/slideLayout2.xml"/><Relationship Id="rId4" Type="http://schemas.openxmlformats.org/officeDocument/2006/relationships/hyperlink" Target="https://www.clustercollaboration.eu/international-coope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361625"/>
            <a:ext cx="9144000" cy="1435643"/>
          </a:xfrm>
        </p:spPr>
        <p:txBody>
          <a:bodyPr/>
          <a:lstStyle/>
          <a:p>
            <a:r>
              <a:rPr lang="en-US" sz="2800" b="1" dirty="0"/>
              <a:t>Module No 10: </a:t>
            </a:r>
            <a:r>
              <a:rPr lang="en-US" sz="2800" b="1" dirty="0">
                <a:solidFill>
                  <a:srgbClr val="336600"/>
                </a:solidFill>
              </a:rPr>
              <a:t>EU wide tools and resources for rural micro-enterprise development</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1589311" y="5990104"/>
            <a:ext cx="9757955" cy="615553"/>
          </a:xfrm>
          <a:prstGeom prst="rect">
            <a:avLst/>
          </a:prstGeom>
          <a:noFill/>
        </p:spPr>
        <p:txBody>
          <a:bodyPr wrap="square" rtlCol="0">
            <a:spAutoFit/>
          </a:bodyPr>
          <a:lstStyle/>
          <a:p>
            <a:r>
              <a:rPr lang="en-IE" dirty="0"/>
              <a:t>Prepared by the </a:t>
            </a:r>
            <a:r>
              <a:rPr lang="en-US" dirty="0"/>
              <a:t>Consortium for the project: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The Enterprise Europe Network supports  (1 of 2)</a:t>
            </a:r>
          </a:p>
          <a:p>
            <a:pPr lvl="1"/>
            <a:r>
              <a:rPr lang="en-US" sz="2400" i="1" dirty="0">
                <a:solidFill>
                  <a:srgbClr val="000000"/>
                </a:solidFill>
              </a:rPr>
              <a:t>Export of products or services to new markets</a:t>
            </a:r>
          </a:p>
          <a:p>
            <a:pPr lvl="1"/>
            <a:r>
              <a:rPr lang="en-US" sz="2400" i="1" dirty="0">
                <a:solidFill>
                  <a:srgbClr val="000000"/>
                </a:solidFill>
              </a:rPr>
              <a:t>Acquiring CE marking for products</a:t>
            </a:r>
          </a:p>
          <a:p>
            <a:pPr lvl="1"/>
            <a:r>
              <a:rPr lang="en-US" sz="2400" i="1" dirty="0">
                <a:solidFill>
                  <a:srgbClr val="000000"/>
                </a:solidFill>
              </a:rPr>
              <a:t>Finance </a:t>
            </a:r>
            <a:r>
              <a:rPr lang="en-US" sz="2400" i="1" dirty="0" smtClean="0">
                <a:solidFill>
                  <a:srgbClr val="000000"/>
                </a:solidFill>
              </a:rPr>
              <a:t>guidance </a:t>
            </a:r>
            <a:r>
              <a:rPr lang="en-US" sz="2400" i="1" dirty="0">
                <a:solidFill>
                  <a:srgbClr val="000000"/>
                </a:solidFill>
              </a:rPr>
              <a:t>and mentoring for growth plans</a:t>
            </a:r>
          </a:p>
          <a:p>
            <a:pPr lvl="1"/>
            <a:r>
              <a:rPr lang="en-US" sz="2400" i="1" dirty="0">
                <a:solidFill>
                  <a:srgbClr val="000000"/>
                </a:solidFill>
              </a:rPr>
              <a:t>Protection of intellectual property assets in another country</a:t>
            </a:r>
          </a:p>
          <a:p>
            <a:r>
              <a:rPr lang="en-GB" sz="2800" dirty="0"/>
              <a:t>The Network has some 600 partners (SME support service providers) in more than 50 countries. </a:t>
            </a:r>
            <a:endParaRPr lang="en-US" sz="2800" i="1" dirty="0">
              <a:solidFill>
                <a:srgbClr val="FF0000"/>
              </a:solidFill>
            </a:endParaRPr>
          </a:p>
          <a:p>
            <a:pPr marL="176213" indent="0">
              <a:buNone/>
            </a:pPr>
            <a:endParaRPr lang="en-US" sz="1800" b="1" i="1" dirty="0"/>
          </a:p>
          <a:p>
            <a:pPr marL="176213" indent="0">
              <a:buNone/>
            </a:pPr>
            <a:r>
              <a:rPr lang="en-US" sz="1800" b="1" i="1" dirty="0"/>
              <a:t>More Information: </a:t>
            </a:r>
          </a:p>
          <a:p>
            <a:pPr marL="176213" indent="0">
              <a:buNone/>
            </a:pPr>
            <a:r>
              <a:rPr lang="en-US" sz="1800" i="1" dirty="0">
                <a:hlinkClick r:id="rId2"/>
              </a:rPr>
              <a:t>http://een.ec.europa.eu/</a:t>
            </a:r>
            <a:r>
              <a:rPr lang="en-US" sz="1800" i="1" dirty="0"/>
              <a:t> </a:t>
            </a:r>
            <a:endParaRPr lang="es-ES" sz="1800" i="1"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16019371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The Enterprise Europe Network Services</a:t>
            </a:r>
            <a:r>
              <a:rPr lang="en-US" sz="2800" b="1" i="1" dirty="0">
                <a:solidFill>
                  <a:srgbClr val="C00000"/>
                </a:solidFill>
              </a:rPr>
              <a:t> </a:t>
            </a:r>
            <a:r>
              <a:rPr lang="en-US" sz="2800" b="1" dirty="0">
                <a:solidFill>
                  <a:srgbClr val="C00000"/>
                </a:solidFill>
              </a:rPr>
              <a:t>(2 of 2)</a:t>
            </a:r>
          </a:p>
          <a:p>
            <a:pPr marL="0" indent="0">
              <a:buNone/>
            </a:pPr>
            <a:r>
              <a:rPr lang="en-GB" sz="2400" b="1" dirty="0"/>
              <a:t>1. Business co-operation</a:t>
            </a:r>
            <a:endParaRPr lang="el-GR" sz="2400" b="1" dirty="0"/>
          </a:p>
          <a:p>
            <a:pPr lvl="0"/>
            <a:r>
              <a:rPr lang="en-GB" sz="2000" dirty="0"/>
              <a:t>Services to develop trans-national (within the EU) and international (beyond the EU) commercial co-operation between SMEs. </a:t>
            </a:r>
          </a:p>
          <a:p>
            <a:pPr marL="0" indent="0">
              <a:buNone/>
            </a:pPr>
            <a:r>
              <a:rPr lang="en-GB" sz="2400" b="1" dirty="0"/>
              <a:t>2. Innovation and transfer of technology and knowledge</a:t>
            </a:r>
            <a:endParaRPr lang="el-GR" sz="2400" b="1" dirty="0"/>
          </a:p>
          <a:p>
            <a:pPr lvl="0"/>
            <a:r>
              <a:rPr lang="en-GB" sz="2000" dirty="0"/>
              <a:t>Helping Micro and SMEs to become more innovative;</a:t>
            </a:r>
            <a:endParaRPr lang="el-GR" sz="2000" dirty="0"/>
          </a:p>
          <a:p>
            <a:pPr marL="0" lvl="0" indent="0">
              <a:buNone/>
            </a:pPr>
            <a:r>
              <a:rPr lang="en-US" sz="2000" b="1" dirty="0"/>
              <a:t>3. </a:t>
            </a:r>
            <a:r>
              <a:rPr lang="en-GB" sz="2400" b="1" dirty="0"/>
              <a:t>Advice </a:t>
            </a:r>
            <a:endParaRPr lang="el-GR" sz="2400" b="1" dirty="0"/>
          </a:p>
          <a:p>
            <a:r>
              <a:rPr lang="en-GB" sz="2000" dirty="0"/>
              <a:t>Advice and information to help micro enterprises to become more competitive, and to enable them to benefit from opportunities in the single market, including advice on EU legislation.</a:t>
            </a:r>
            <a:endParaRPr lang="el-GR" sz="2000" dirty="0"/>
          </a:p>
          <a:p>
            <a:r>
              <a:rPr lang="en-GB" sz="2000" dirty="0"/>
              <a:t>New services to support scale-ups will be launched in 2017.</a:t>
            </a:r>
            <a:endParaRPr lang="el-GR" sz="2000" dirty="0"/>
          </a:p>
          <a:p>
            <a:pPr marL="176213" indent="0">
              <a:buNone/>
            </a:pPr>
            <a:r>
              <a:rPr lang="en-US" sz="1800" b="1" i="1" dirty="0"/>
              <a:t>More Information: </a:t>
            </a:r>
          </a:p>
          <a:p>
            <a:pPr marL="176213" indent="0">
              <a:buNone/>
            </a:pPr>
            <a:r>
              <a:rPr lang="en-US" sz="1800" i="1" dirty="0">
                <a:hlinkClick r:id="rId2"/>
              </a:rPr>
              <a:t>http://een.ec.europa.eu/</a:t>
            </a:r>
            <a:r>
              <a:rPr lang="en-US" sz="1800" i="1" dirty="0"/>
              <a:t> </a:t>
            </a:r>
            <a:endParaRPr lang="es-ES" sz="1800" i="1"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22936899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smtClean="0">
                <a:solidFill>
                  <a:srgbClr val="C00000"/>
                </a:solidFill>
              </a:rPr>
              <a:t>Europe Business Portal (1 of 2)</a:t>
            </a:r>
            <a:endParaRPr lang="en-IE" sz="1800" b="1" i="1" dirty="0" smtClean="0"/>
          </a:p>
          <a:p>
            <a:r>
              <a:rPr lang="en-IE" sz="2600" dirty="0" smtClean="0"/>
              <a:t>A </a:t>
            </a:r>
            <a:r>
              <a:rPr lang="en-IE" sz="2600" i="1" u="sng" dirty="0" smtClean="0"/>
              <a:t>convenient guide </a:t>
            </a:r>
            <a:r>
              <a:rPr lang="en-IE" sz="2600" dirty="0" smtClean="0"/>
              <a:t>for micro-enterprises wishing to go abroad and fully exploit opportunities of the EU Single Market</a:t>
            </a:r>
          </a:p>
          <a:p>
            <a:r>
              <a:rPr lang="en-IE" sz="2600" dirty="0" smtClean="0"/>
              <a:t>Intends to </a:t>
            </a:r>
            <a:r>
              <a:rPr lang="en-IE" sz="2600" i="1" u="sng" dirty="0" smtClean="0"/>
              <a:t>provide practical information </a:t>
            </a:r>
            <a:r>
              <a:rPr lang="en-IE" sz="2600" dirty="0" smtClean="0"/>
              <a:t>on rights, obligations and opportunities for entrepreneurs who wish to do business throughout the EU</a:t>
            </a:r>
          </a:p>
          <a:p>
            <a:r>
              <a:rPr lang="en-IE" sz="2600" dirty="0" smtClean="0"/>
              <a:t>Covers a </a:t>
            </a:r>
            <a:r>
              <a:rPr lang="en-IE" sz="2600" i="1" u="sng" dirty="0" smtClean="0"/>
              <a:t>wide range of topics </a:t>
            </a:r>
            <a:r>
              <a:rPr lang="en-IE" sz="2600" dirty="0" smtClean="0"/>
              <a:t>i.e. e-procurement, IPRs, standardisation, EU funding</a:t>
            </a:r>
          </a:p>
          <a:p>
            <a:r>
              <a:rPr lang="en-IE" sz="2600" dirty="0" smtClean="0"/>
              <a:t>Established </a:t>
            </a:r>
            <a:r>
              <a:rPr lang="en-IE" sz="2600" i="1" u="sng" dirty="0" smtClean="0"/>
              <a:t>under </a:t>
            </a:r>
            <a:r>
              <a:rPr lang="en-IE" sz="2600" dirty="0" smtClean="0"/>
              <a:t>the EU programme </a:t>
            </a:r>
            <a:r>
              <a:rPr lang="en-IE" sz="2600" i="1" u="sng" dirty="0" smtClean="0"/>
              <a:t>COSME</a:t>
            </a:r>
            <a:endParaRPr lang="en-IE" sz="2600" b="1" i="1" dirty="0" smtClean="0"/>
          </a:p>
          <a:p>
            <a:pPr marL="176213" indent="0">
              <a:buNone/>
            </a:pPr>
            <a:r>
              <a:rPr lang="en-IE" sz="1800" b="1" i="1" dirty="0" smtClean="0"/>
              <a:t>More Information: </a:t>
            </a:r>
          </a:p>
          <a:p>
            <a:pPr marL="176213" indent="0">
              <a:buNone/>
            </a:pPr>
            <a:r>
              <a:rPr lang="en-IE" sz="1800" i="1" dirty="0" smtClean="0">
                <a:hlinkClick r:id="rId2"/>
              </a:rPr>
              <a:t>http://een.ec.europa.eu/</a:t>
            </a:r>
            <a:r>
              <a:rPr lang="en-IE" sz="1800" i="1" dirty="0" smtClean="0"/>
              <a:t> </a:t>
            </a:r>
          </a:p>
          <a:p>
            <a:pPr marL="0" indent="0">
              <a:buNone/>
            </a:pPr>
            <a:endParaRPr lang="en-IE" sz="1800"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42564304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Europe Business Portal </a:t>
            </a:r>
            <a:r>
              <a:rPr lang="en-US" sz="2800" b="1" dirty="0" smtClean="0">
                <a:solidFill>
                  <a:srgbClr val="C00000"/>
                </a:solidFill>
              </a:rPr>
              <a:t>(2 </a:t>
            </a:r>
            <a:r>
              <a:rPr lang="en-US" sz="2800" b="1" dirty="0">
                <a:solidFill>
                  <a:srgbClr val="C00000"/>
                </a:solidFill>
              </a:rPr>
              <a:t>of 2)</a:t>
            </a:r>
            <a:endParaRPr lang="en-US" sz="1800" b="1" i="1" dirty="0"/>
          </a:p>
          <a:p>
            <a:r>
              <a:rPr lang="en-US" sz="2800" dirty="0"/>
              <a:t>Divided </a:t>
            </a:r>
            <a:r>
              <a:rPr lang="en-US" sz="2800" dirty="0" smtClean="0"/>
              <a:t>into </a:t>
            </a:r>
            <a:r>
              <a:rPr lang="en-US" sz="2800" dirty="0"/>
              <a:t>8 main sections</a:t>
            </a:r>
            <a:r>
              <a:rPr lang="en-GB" sz="2800" dirty="0"/>
              <a:t>:</a:t>
            </a:r>
          </a:p>
          <a:p>
            <a:endParaRPr lang="en-GB" sz="2800" dirty="0"/>
          </a:p>
          <a:p>
            <a:endParaRPr lang="it-IT" sz="2800" i="1" u="sng"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r>
              <a:rPr lang="en-US" sz="1800" b="1" i="1" dirty="0"/>
              <a:t>More Information: </a:t>
            </a:r>
          </a:p>
          <a:p>
            <a:pPr marL="176213" indent="0">
              <a:buNone/>
            </a:pPr>
            <a:r>
              <a:rPr lang="it-IT" sz="1800" u="sng" dirty="0">
                <a:hlinkClick r:id="rId2"/>
              </a:rPr>
              <a:t>http://europa.eu/youreurope/business/index_en.htm</a:t>
            </a:r>
            <a:r>
              <a:rPr lang="it-IT" sz="1800" u="sng" dirty="0"/>
              <a:t>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graphicFrame>
        <p:nvGraphicFramePr>
          <p:cNvPr id="5" name="Πίνακας 4">
            <a:extLst>
              <a:ext uri="{FF2B5EF4-FFF2-40B4-BE49-F238E27FC236}">
                <a16:creationId xmlns:a16="http://schemas.microsoft.com/office/drawing/2014/main" xmlns="" id="{3F041444-75F9-407A-8626-041FC7CA05D3}"/>
              </a:ext>
            </a:extLst>
          </p:cNvPr>
          <p:cNvGraphicFramePr>
            <a:graphicFrameLocks noGrp="1"/>
          </p:cNvGraphicFramePr>
          <p:nvPr>
            <p:extLst>
              <p:ext uri="{D42A27DB-BD31-4B8C-83A1-F6EECF244321}">
                <p14:modId xmlns:p14="http://schemas.microsoft.com/office/powerpoint/2010/main" xmlns="" val="1685574529"/>
              </p:ext>
            </p:extLst>
          </p:nvPr>
        </p:nvGraphicFramePr>
        <p:xfrm>
          <a:off x="734827" y="2357080"/>
          <a:ext cx="10439992" cy="1828800"/>
        </p:xfrm>
        <a:graphic>
          <a:graphicData uri="http://schemas.openxmlformats.org/drawingml/2006/table">
            <a:tbl>
              <a:tblPr firstRow="1" bandRow="1">
                <a:tableStyleId>{69CF1AB2-1976-4502-BF36-3FF5EA218861}</a:tableStyleId>
              </a:tblPr>
              <a:tblGrid>
                <a:gridCol w="5219996">
                  <a:extLst>
                    <a:ext uri="{9D8B030D-6E8A-4147-A177-3AD203B41FA5}">
                      <a16:colId xmlns:a16="http://schemas.microsoft.com/office/drawing/2014/main" xmlns="" val="179936913"/>
                    </a:ext>
                  </a:extLst>
                </a:gridCol>
                <a:gridCol w="5219996">
                  <a:extLst>
                    <a:ext uri="{9D8B030D-6E8A-4147-A177-3AD203B41FA5}">
                      <a16:colId xmlns:a16="http://schemas.microsoft.com/office/drawing/2014/main" xmlns="" val="1388977301"/>
                    </a:ext>
                  </a:extLst>
                </a:gridCol>
              </a:tblGrid>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0" kern="1200" dirty="0"/>
                        <a:t>Start and </a:t>
                      </a:r>
                      <a:r>
                        <a:rPr lang="it-IT" sz="2400" b="0" kern="1200" dirty="0" smtClean="0"/>
                        <a:t>Grow</a:t>
                      </a:r>
                      <a:endParaRPr lang="it-IT" sz="2400" b="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0" kern="1200" dirty="0"/>
                        <a:t>Human Resources</a:t>
                      </a:r>
                      <a:endParaRPr lang="it-IT" sz="2400" b="0" kern="1200" dirty="0">
                        <a:solidFill>
                          <a:schemeClr val="dk1"/>
                        </a:solidFill>
                        <a:latin typeface="+mn-lt"/>
                        <a:ea typeface="+mn-ea"/>
                        <a:cs typeface="+mn-cs"/>
                      </a:endParaRPr>
                    </a:p>
                  </a:txBody>
                  <a:tcPr/>
                </a:tc>
                <a:extLst>
                  <a:ext uri="{0D108BD9-81ED-4DB2-BD59-A6C34878D82A}">
                    <a16:rowId xmlns:a16="http://schemas.microsoft.com/office/drawing/2014/main" xmlns="" val="3758125959"/>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smtClean="0"/>
                        <a:t>Product </a:t>
                      </a:r>
                      <a:r>
                        <a:rPr lang="it-IT" sz="2400" dirty="0"/>
                        <a:t>requirements</a:t>
                      </a:r>
                      <a:endParaRPr lang="it-IT" sz="2400" kern="1200" dirty="0">
                        <a:solidFill>
                          <a:schemeClr val="dk1"/>
                        </a:solidFill>
                        <a:latin typeface="+mn-lt"/>
                        <a:ea typeface="+mn-ea"/>
                        <a:cs typeface="+mn-cs"/>
                      </a:endParaRPr>
                    </a:p>
                  </a:txBody>
                  <a:tcPr/>
                </a:tc>
                <a:tc>
                  <a:txBody>
                    <a:bodyPr/>
                    <a:lstStyle/>
                    <a:p>
                      <a:r>
                        <a:rPr lang="it-IT" sz="2400" kern="1200" dirty="0"/>
                        <a:t>Finance and Funding</a:t>
                      </a:r>
                      <a:endParaRPr lang="el-GR" sz="2400" dirty="0"/>
                    </a:p>
                  </a:txBody>
                  <a:tcPr/>
                </a:tc>
                <a:extLst>
                  <a:ext uri="{0D108BD9-81ED-4DB2-BD59-A6C34878D82A}">
                    <a16:rowId xmlns:a16="http://schemas.microsoft.com/office/drawing/2014/main" xmlns="" val="420746775"/>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t>Selling abroad</a:t>
                      </a:r>
                      <a:endParaRPr lang="it-IT" sz="2400" kern="1200" dirty="0">
                        <a:solidFill>
                          <a:schemeClr val="dk1"/>
                        </a:solidFill>
                        <a:latin typeface="+mn-lt"/>
                        <a:ea typeface="+mn-ea"/>
                        <a:cs typeface="+mn-cs"/>
                      </a:endParaRPr>
                    </a:p>
                  </a:txBody>
                  <a:tcPr/>
                </a:tc>
                <a:tc>
                  <a:txBody>
                    <a:bodyPr/>
                    <a:lstStyle/>
                    <a:p>
                      <a:r>
                        <a:rPr lang="it-IT" sz="2400" kern="1200" dirty="0"/>
                        <a:t>Environment</a:t>
                      </a:r>
                      <a:endParaRPr lang="el-GR" sz="2400" dirty="0"/>
                    </a:p>
                  </a:txBody>
                  <a:tcPr/>
                </a:tc>
                <a:extLst>
                  <a:ext uri="{0D108BD9-81ED-4DB2-BD59-A6C34878D82A}">
                    <a16:rowId xmlns:a16="http://schemas.microsoft.com/office/drawing/2014/main" xmlns="" val="1025916652"/>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t>Public </a:t>
                      </a:r>
                      <a:r>
                        <a:rPr lang="it-IT" sz="2400" kern="1200" dirty="0" smtClean="0"/>
                        <a:t>contracts</a:t>
                      </a:r>
                      <a:endParaRPr lang="it-IT" sz="2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t>Fiscal requirements</a:t>
                      </a:r>
                      <a:endParaRPr lang="it-IT" sz="2400" kern="1200" dirty="0">
                        <a:solidFill>
                          <a:schemeClr val="dk1"/>
                        </a:solidFill>
                        <a:latin typeface="+mn-lt"/>
                        <a:ea typeface="+mn-ea"/>
                        <a:cs typeface="+mn-cs"/>
                      </a:endParaRPr>
                    </a:p>
                  </a:txBody>
                  <a:tcPr/>
                </a:tc>
                <a:extLst>
                  <a:ext uri="{0D108BD9-81ED-4DB2-BD59-A6C34878D82A}">
                    <a16:rowId xmlns:a16="http://schemas.microsoft.com/office/drawing/2014/main" xmlns="" val="2410848514"/>
                  </a:ext>
                </a:extLst>
              </a:tr>
            </a:tbl>
          </a:graphicData>
        </a:graphic>
      </p:graphicFrame>
      <p:sp>
        <p:nvSpPr>
          <p:cNvPr id="7"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8027285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smtClean="0">
                <a:solidFill>
                  <a:srgbClr val="C00000"/>
                </a:solidFill>
              </a:rPr>
              <a:t>Funding Opportunities</a:t>
            </a:r>
          </a:p>
          <a:p>
            <a:pPr marL="0" indent="0">
              <a:buNone/>
            </a:pPr>
            <a:r>
              <a:rPr lang="en-IE" sz="2800" dirty="0" smtClean="0">
                <a:solidFill>
                  <a:srgbClr val="000000"/>
                </a:solidFill>
              </a:rPr>
              <a:t>The </a:t>
            </a:r>
            <a:r>
              <a:rPr lang="en-IE" sz="2800" dirty="0">
                <a:solidFill>
                  <a:srgbClr val="000000"/>
                </a:solidFill>
              </a:rPr>
              <a:t>main opportunities for </a:t>
            </a:r>
            <a:r>
              <a:rPr lang="en-IE" sz="2800" dirty="0" smtClean="0">
                <a:solidFill>
                  <a:srgbClr val="000000"/>
                </a:solidFill>
              </a:rPr>
              <a:t>funding </a:t>
            </a:r>
            <a:r>
              <a:rPr lang="en-IE" sz="2800" dirty="0">
                <a:solidFill>
                  <a:srgbClr val="000000"/>
                </a:solidFill>
              </a:rPr>
              <a:t>the internationalization of </a:t>
            </a:r>
            <a:r>
              <a:rPr lang="en-IE" sz="2800" dirty="0" smtClean="0">
                <a:solidFill>
                  <a:srgbClr val="000000"/>
                </a:solidFill>
              </a:rPr>
              <a:t>micro-enterprises </a:t>
            </a:r>
            <a:r>
              <a:rPr lang="en-IE" sz="2800" dirty="0">
                <a:solidFill>
                  <a:srgbClr val="000000"/>
                </a:solidFill>
              </a:rPr>
              <a:t>include</a:t>
            </a:r>
            <a:r>
              <a:rPr lang="en-IE" sz="2800" dirty="0" smtClean="0">
                <a:solidFill>
                  <a:srgbClr val="000000"/>
                </a:solidFill>
              </a:rPr>
              <a:t>:</a:t>
            </a:r>
            <a:endParaRPr lang="en-IE" sz="2800" b="1" dirty="0" smtClean="0"/>
          </a:p>
          <a:p>
            <a:pPr marL="457200" lvl="0" indent="-457200" algn="just">
              <a:buFont typeface="+mj-lt"/>
              <a:buAutoNum type="arabicPeriod"/>
            </a:pPr>
            <a:r>
              <a:rPr lang="en-IE" sz="2800" u="sng" dirty="0" smtClean="0">
                <a:solidFill>
                  <a:srgbClr val="000000"/>
                </a:solidFill>
              </a:rPr>
              <a:t>Access2Finance</a:t>
            </a:r>
            <a:endParaRPr lang="en-IE" sz="2800" u="sng" dirty="0">
              <a:solidFill>
                <a:srgbClr val="000000"/>
              </a:solidFill>
            </a:endParaRPr>
          </a:p>
          <a:p>
            <a:pPr marL="457200" lvl="0" indent="-457200" algn="just">
              <a:buFont typeface="+mj-lt"/>
              <a:buAutoNum type="arabicPeriod"/>
            </a:pPr>
            <a:r>
              <a:rPr lang="en-IE" sz="2800" u="sng" dirty="0" err="1">
                <a:solidFill>
                  <a:srgbClr val="000000"/>
                </a:solidFill>
              </a:rPr>
              <a:t>Crowdfunding</a:t>
            </a:r>
            <a:r>
              <a:rPr lang="en-IE" sz="2800" u="sng" dirty="0">
                <a:solidFill>
                  <a:srgbClr val="000000"/>
                </a:solidFill>
              </a:rPr>
              <a:t> </a:t>
            </a:r>
            <a:r>
              <a:rPr lang="en-IE" sz="2800" u="sng" dirty="0" smtClean="0">
                <a:solidFill>
                  <a:srgbClr val="000000"/>
                </a:solidFill>
              </a:rPr>
              <a:t>opportunities for micro-enterprises</a:t>
            </a:r>
            <a:endParaRPr lang="en-IE" sz="2800" dirty="0">
              <a:solidFill>
                <a:srgbClr val="000000"/>
              </a:solidFill>
            </a:endParaRPr>
          </a:p>
          <a:p>
            <a:pPr marL="457200" lvl="0" indent="-457200" algn="just">
              <a:buFont typeface="+mj-lt"/>
              <a:buAutoNum type="arabicPeriod"/>
            </a:pPr>
            <a:r>
              <a:rPr lang="en-IE" sz="2800" u="sng" dirty="0" smtClean="0">
                <a:solidFill>
                  <a:srgbClr val="000000"/>
                </a:solidFill>
              </a:rPr>
              <a:t>COSME; </a:t>
            </a:r>
            <a:r>
              <a:rPr lang="en-IE" sz="2800" u="sng" dirty="0">
                <a:solidFill>
                  <a:srgbClr val="000000"/>
                </a:solidFill>
              </a:rPr>
              <a:t>that includes an </a:t>
            </a:r>
            <a:r>
              <a:rPr lang="en-IE" sz="2800" u="sng" dirty="0" smtClean="0"/>
              <a:t>equity and a debt facility</a:t>
            </a:r>
            <a:endParaRPr lang="en-IE" sz="2800" u="sng" dirty="0">
              <a:solidFill>
                <a:srgbClr val="000000"/>
              </a:solidFill>
            </a:endParaRPr>
          </a:p>
          <a:p>
            <a:pPr marL="452438" indent="-276225"/>
            <a:endParaRPr lang="en-IE" sz="2800" dirty="0" smtClean="0">
              <a:solidFill>
                <a:srgbClr val="000000"/>
              </a:solidFill>
            </a:endParaRPr>
          </a:p>
          <a:p>
            <a:pPr marL="452438" indent="-276225"/>
            <a:endParaRPr lang="en-IE" dirty="0" smtClean="0"/>
          </a:p>
          <a:p>
            <a:pPr marL="176213" indent="0">
              <a:buNone/>
            </a:pPr>
            <a:endParaRPr lang="en-IE" sz="2000" b="1" i="1" dirty="0" smtClean="0">
              <a:ea typeface="+mj-ea"/>
              <a:cs typeface="+mj-cs"/>
            </a:endParaRPr>
          </a:p>
          <a:p>
            <a:pPr marL="176213" indent="0">
              <a:buNone/>
            </a:pPr>
            <a:r>
              <a:rPr lang="en-IE" sz="1800" b="1" i="1" dirty="0" smtClean="0">
                <a:ea typeface="+mj-ea"/>
                <a:cs typeface="+mj-cs"/>
              </a:rPr>
              <a:t>More Information: </a:t>
            </a:r>
          </a:p>
          <a:p>
            <a:pPr marL="176213" indent="0">
              <a:buNone/>
            </a:pPr>
            <a:r>
              <a:rPr lang="en-IE" sz="1800" dirty="0" smtClean="0">
                <a:ea typeface="+mj-ea"/>
                <a:cs typeface="+mj-cs"/>
                <a:hlinkClick r:id="rId2"/>
              </a:rPr>
              <a:t>http://ec.europa.eu/growth/access-to-finance/cosme-financial-instruments/</a:t>
            </a:r>
            <a:r>
              <a:rPr lang="en-IE" sz="1800" dirty="0" smtClean="0">
                <a:ea typeface="+mj-ea"/>
                <a:cs typeface="+mj-cs"/>
              </a:rPr>
              <a:t> </a:t>
            </a:r>
          </a:p>
          <a:p>
            <a:pPr marL="176213" indent="0">
              <a:buNone/>
            </a:pPr>
            <a:r>
              <a:rPr lang="en-IE" sz="1800" dirty="0" smtClean="0">
                <a:hlinkClick r:id="rId3"/>
              </a:rPr>
              <a:t>www.access2finance.eu</a:t>
            </a:r>
            <a:r>
              <a:rPr lang="en-IE" sz="1800" dirty="0" smtClean="0"/>
              <a:t> </a:t>
            </a:r>
            <a:endParaRPr lang="en-IE" sz="1800" dirty="0" smtClean="0">
              <a:ea typeface="+mj-ea"/>
              <a:cs typeface="+mj-cs"/>
            </a:endParaRPr>
          </a:p>
          <a:p>
            <a:pPr marL="0" indent="0">
              <a:buNone/>
            </a:pPr>
            <a:endParaRPr lang="en-IE" sz="1800" b="1" dirty="0" smtClean="0"/>
          </a:p>
          <a:p>
            <a:pPr marL="0" indent="0">
              <a:buNone/>
            </a:pPr>
            <a:r>
              <a:rPr lang="en-IE" sz="1800" dirty="0" smtClean="0"/>
              <a:t> </a:t>
            </a:r>
          </a:p>
          <a:p>
            <a:pPr marL="0" indent="0">
              <a:buNone/>
            </a:pPr>
            <a:endParaRPr lang="en-IE" sz="1800"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24919138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Access 2 funding</a:t>
            </a:r>
          </a:p>
          <a:p>
            <a:pPr marL="0" indent="0">
              <a:buNone/>
            </a:pPr>
            <a:r>
              <a:rPr lang="en-US" sz="2800" b="1" dirty="0"/>
              <a:t>Two thematic sections</a:t>
            </a:r>
            <a:r>
              <a:rPr lang="en-US" sz="2800" dirty="0"/>
              <a:t>:</a:t>
            </a:r>
          </a:p>
          <a:p>
            <a:r>
              <a:rPr lang="en-US" sz="2800" dirty="0"/>
              <a:t>microcredit and microloans for micro-enterprises;</a:t>
            </a:r>
          </a:p>
          <a:p>
            <a:r>
              <a:rPr lang="en-US" sz="2800" dirty="0"/>
              <a:t>social entrepreneurship.</a:t>
            </a:r>
          </a:p>
          <a:p>
            <a:r>
              <a:rPr lang="en-US" sz="2800" b="1" dirty="0" err="1"/>
              <a:t>EaSI</a:t>
            </a:r>
            <a:r>
              <a:rPr lang="en-US" sz="2800" b="1" dirty="0"/>
              <a:t> Guarantee. </a:t>
            </a:r>
            <a:r>
              <a:rPr lang="en-US" sz="2800" dirty="0"/>
              <a:t>EUR 96 million available for interested microcredit providers</a:t>
            </a:r>
          </a:p>
          <a:p>
            <a:r>
              <a:rPr lang="en-US" sz="2800" b="1" dirty="0" err="1"/>
              <a:t>EaSI</a:t>
            </a:r>
            <a:r>
              <a:rPr lang="en-US" sz="2800" b="1" dirty="0"/>
              <a:t> Capacity Building. </a:t>
            </a:r>
            <a:r>
              <a:rPr lang="en-US" sz="2800" dirty="0"/>
              <a:t>EUR 16 million available through </a:t>
            </a:r>
            <a:r>
              <a:rPr lang="en-US" sz="2800" dirty="0" err="1"/>
              <a:t>EaSI</a:t>
            </a:r>
            <a:r>
              <a:rPr lang="en-US" sz="2800" dirty="0"/>
              <a:t> Capacity Building Investments Window. </a:t>
            </a:r>
          </a:p>
          <a:p>
            <a:pPr marL="0" lvl="0" indent="0" algn="just">
              <a:buNone/>
            </a:pPr>
            <a:r>
              <a:rPr lang="en-US" sz="1800" b="1" i="1" dirty="0">
                <a:ea typeface="+mj-ea"/>
                <a:cs typeface="+mj-cs"/>
              </a:rPr>
              <a:t>More Information: </a:t>
            </a:r>
          </a:p>
          <a:p>
            <a:pPr marL="176213" indent="0">
              <a:buNone/>
            </a:pPr>
            <a:r>
              <a:rPr lang="en-US" sz="1800" dirty="0">
                <a:ea typeface="+mj-ea"/>
                <a:cs typeface="+mj-cs"/>
                <a:hlinkClick r:id="rId2"/>
              </a:rPr>
              <a:t>http://europa.eu/youreurope/business/funding-grants/access-to-finance/index_en.htm</a:t>
            </a:r>
            <a:endParaRPr lang="en-US" sz="1800" dirty="0">
              <a:ea typeface="+mj-ea"/>
              <a:cs typeface="+mj-cs"/>
            </a:endParaRPr>
          </a:p>
          <a:p>
            <a:pPr marL="176213" indent="0">
              <a:buNone/>
            </a:pPr>
            <a:r>
              <a:rPr lang="en-US" sz="1800" dirty="0">
                <a:ea typeface="+mj-ea"/>
                <a:cs typeface="+mj-cs"/>
                <a:hlinkClick r:id="rId3"/>
              </a:rPr>
              <a:t>http://ec.europa.eu/social/main.jsp?catId=1084&amp;langId=en</a:t>
            </a:r>
            <a:r>
              <a:rPr lang="en-US" sz="1800" dirty="0">
                <a:ea typeface="+mj-ea"/>
                <a:cs typeface="+mj-cs"/>
              </a:rPr>
              <a:t> </a:t>
            </a:r>
          </a:p>
          <a:p>
            <a:pPr marL="176213" indent="0">
              <a:buNone/>
            </a:pPr>
            <a:r>
              <a:rPr lang="en-US" sz="1800" dirty="0">
                <a:ea typeface="+mj-ea"/>
                <a:cs typeface="+mj-cs"/>
                <a:hlinkClick r:id="rId4"/>
              </a:rPr>
              <a:t>http://ec.europa.eu/regional_policy/index.cfm/en/funding/accessing-funds/</a:t>
            </a:r>
            <a:r>
              <a:rPr lang="en-US" sz="1800" dirty="0">
                <a:ea typeface="+mj-ea"/>
                <a:cs typeface="+mj-cs"/>
              </a:rPr>
              <a:t> </a:t>
            </a:r>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20427902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Crowdfunding opportunities </a:t>
            </a:r>
          </a:p>
          <a:p>
            <a:pPr marL="0" indent="0">
              <a:buNone/>
            </a:pPr>
            <a:r>
              <a:rPr lang="en-US" sz="2800" dirty="0">
                <a:solidFill>
                  <a:srgbClr val="000000"/>
                </a:solidFill>
              </a:rPr>
              <a:t>Usually they keep 5% of the total funds raised. </a:t>
            </a:r>
            <a:endParaRPr lang="en-US" sz="2800" dirty="0" smtClean="0">
              <a:solidFill>
                <a:srgbClr val="000000"/>
              </a:solidFill>
            </a:endParaRPr>
          </a:p>
          <a:p>
            <a:pPr marL="0" indent="0">
              <a:buNone/>
            </a:pPr>
            <a:r>
              <a:rPr lang="en-US" sz="2800" dirty="0" smtClean="0">
                <a:solidFill>
                  <a:srgbClr val="000000"/>
                </a:solidFill>
              </a:rPr>
              <a:t>Examples:</a:t>
            </a:r>
            <a:endParaRPr lang="en-US" sz="2800" dirty="0">
              <a:solidFill>
                <a:srgbClr val="000000"/>
              </a:solidFill>
            </a:endParaRPr>
          </a:p>
          <a:p>
            <a:pPr marL="457200" lvl="0" indent="-457200" algn="just">
              <a:buFont typeface="+mj-lt"/>
              <a:buAutoNum type="arabicPeriod"/>
            </a:pPr>
            <a:r>
              <a:rPr lang="en-US" sz="2800" dirty="0">
                <a:hlinkClick r:id="rId2"/>
              </a:rPr>
              <a:t>Kickstarter.com</a:t>
            </a:r>
            <a:r>
              <a:rPr lang="en-US" sz="2800" dirty="0"/>
              <a:t>. It has attracted more than five million contributors pledging close to $1 billion, funding more than 55,000 individual projects.</a:t>
            </a:r>
          </a:p>
          <a:p>
            <a:pPr marL="457200" lvl="0" indent="-457200" algn="just">
              <a:buFont typeface="+mj-lt"/>
              <a:buAutoNum type="arabicPeriod"/>
            </a:pPr>
            <a:r>
              <a:rPr lang="en-US" sz="2800" dirty="0">
                <a:hlinkClick r:id="rId3"/>
              </a:rPr>
              <a:t>Indiegogo.com</a:t>
            </a:r>
            <a:r>
              <a:rPr lang="en-US" sz="2800" dirty="0"/>
              <a:t>. The entrepreneurial campaign is the main tool for securing funding for micro-enterprises and start-ups </a:t>
            </a:r>
          </a:p>
          <a:p>
            <a:pPr marL="0" lvl="0" indent="0" algn="just">
              <a:buNone/>
            </a:pPr>
            <a:r>
              <a:rPr lang="en-US" sz="1800" b="1" i="1" dirty="0" smtClean="0">
                <a:ea typeface="+mj-ea"/>
                <a:cs typeface="+mj-cs"/>
              </a:rPr>
              <a:t>More </a:t>
            </a:r>
            <a:r>
              <a:rPr lang="en-US" sz="1800" b="1" i="1" dirty="0">
                <a:ea typeface="+mj-ea"/>
                <a:cs typeface="+mj-cs"/>
              </a:rPr>
              <a:t>Information: </a:t>
            </a:r>
          </a:p>
          <a:p>
            <a:pPr marL="176213" indent="0">
              <a:buNone/>
            </a:pPr>
            <a:r>
              <a:rPr lang="en-US" sz="1800" dirty="0">
                <a:ea typeface="+mj-ea"/>
                <a:cs typeface="+mj-cs"/>
                <a:hlinkClick r:id="rId4"/>
              </a:rPr>
              <a:t>http://thecrowdfundingacademy.org/</a:t>
            </a:r>
            <a:endParaRPr lang="en-US" sz="1800" dirty="0">
              <a:ea typeface="+mj-ea"/>
              <a:cs typeface="+mj-cs"/>
            </a:endParaRPr>
          </a:p>
          <a:p>
            <a:pPr marL="176213" indent="0">
              <a:buNone/>
            </a:pPr>
            <a:r>
              <a:rPr lang="en-US" sz="1800" dirty="0">
                <a:ea typeface="+mj-ea"/>
                <a:cs typeface="+mj-cs"/>
                <a:hlinkClick r:id="rId5"/>
              </a:rPr>
              <a:t>https://www.kickstarter.com/</a:t>
            </a:r>
            <a:r>
              <a:rPr lang="en-US" sz="1800" dirty="0">
                <a:ea typeface="+mj-ea"/>
                <a:cs typeface="+mj-cs"/>
              </a:rPr>
              <a:t> </a:t>
            </a:r>
          </a:p>
          <a:p>
            <a:pPr marL="176213" indent="0">
              <a:buNone/>
            </a:pPr>
            <a:r>
              <a:rPr lang="en-US" sz="1800" dirty="0">
                <a:ea typeface="+mj-ea"/>
                <a:cs typeface="+mj-cs"/>
                <a:hlinkClick r:id="rId6"/>
              </a:rPr>
              <a:t>https://www.indiegogo.com/</a:t>
            </a:r>
            <a:r>
              <a:rPr lang="en-US" sz="1800" dirty="0">
                <a:ea typeface="+mj-ea"/>
                <a:cs typeface="+mj-cs"/>
              </a:rPr>
              <a:t> </a:t>
            </a:r>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453819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Funding Opportunities</a:t>
            </a:r>
          </a:p>
          <a:p>
            <a:pPr marL="457200" lvl="0" indent="-457200" algn="just">
              <a:buFont typeface="+mj-lt"/>
              <a:buAutoNum type="arabicPeriod"/>
            </a:pPr>
            <a:r>
              <a:rPr lang="en-IE" sz="2800" u="sng" dirty="0">
                <a:solidFill>
                  <a:srgbClr val="000000"/>
                </a:solidFill>
              </a:rPr>
              <a:t>COSME </a:t>
            </a:r>
            <a:r>
              <a:rPr lang="en-US" sz="2800" u="sng" dirty="0">
                <a:solidFill>
                  <a:srgbClr val="000000"/>
                </a:solidFill>
              </a:rPr>
              <a:t>- </a:t>
            </a:r>
            <a:r>
              <a:rPr lang="en-US" sz="2800" u="sng" dirty="0"/>
              <a:t>The Equity Facility for Growth (EFG)</a:t>
            </a:r>
            <a:r>
              <a:rPr lang="en-US" sz="2800" dirty="0"/>
              <a:t>   </a:t>
            </a:r>
            <a:endParaRPr lang="en-IE" sz="2800" u="sng" dirty="0">
              <a:solidFill>
                <a:srgbClr val="000000"/>
              </a:solidFill>
            </a:endParaRPr>
          </a:p>
          <a:p>
            <a:pPr marL="452438" indent="-276225"/>
            <a:r>
              <a:rPr lang="en-US" sz="2800" dirty="0"/>
              <a:t>Receiving funds from the European Investment Fund it invests in selected venture capital and private equity funds that provide funding to </a:t>
            </a:r>
            <a:r>
              <a:rPr lang="en-US" sz="2800" dirty="0" smtClean="0"/>
              <a:t>micro or </a:t>
            </a:r>
            <a:r>
              <a:rPr lang="en-US" sz="2800" dirty="0"/>
              <a:t>SMEs predominantly in their expansion and growth stages. </a:t>
            </a:r>
            <a:endParaRPr lang="en-US" sz="2800" dirty="0">
              <a:solidFill>
                <a:srgbClr val="000000"/>
              </a:solidFill>
            </a:endParaRPr>
          </a:p>
          <a:p>
            <a:pPr marL="176213" indent="0">
              <a:buNone/>
            </a:pPr>
            <a:endParaRPr lang="en-US" dirty="0"/>
          </a:p>
          <a:p>
            <a:pPr marL="176213" indent="0">
              <a:buNone/>
            </a:pPr>
            <a:endParaRPr lang="en-US" sz="1800" b="1" i="1" dirty="0">
              <a:latin typeface="+mj-lt"/>
              <a:ea typeface="+mj-ea"/>
              <a:cs typeface="+mj-cs"/>
            </a:endParaRPr>
          </a:p>
          <a:p>
            <a:pPr marL="176213" indent="0">
              <a:buNone/>
            </a:pPr>
            <a:endParaRPr lang="en-US" sz="1800" b="1" i="1" dirty="0">
              <a:latin typeface="+mj-lt"/>
              <a:ea typeface="+mj-ea"/>
              <a:cs typeface="+mj-cs"/>
            </a:endParaRPr>
          </a:p>
          <a:p>
            <a:pPr marL="176213" indent="0">
              <a:buNone/>
            </a:pPr>
            <a:r>
              <a:rPr lang="en-US" sz="1800" b="1" i="1" dirty="0">
                <a:latin typeface="+mj-lt"/>
                <a:ea typeface="+mj-ea"/>
                <a:cs typeface="+mj-cs"/>
              </a:rPr>
              <a:t>More Information: </a:t>
            </a:r>
            <a:r>
              <a:rPr lang="en-GB" sz="1800" dirty="0">
                <a:latin typeface="+mj-lt"/>
                <a:ea typeface="+mj-ea"/>
                <a:cs typeface="+mj-cs"/>
                <a:hlinkClick r:id="rId2"/>
              </a:rPr>
              <a:t> http://www.eif.org/what_we_do/equity/single_eu_equity_instrument/cosme_efg/index.htm</a:t>
            </a:r>
            <a:r>
              <a:rPr lang="en-GB" sz="1800" dirty="0">
                <a:latin typeface="+mj-lt"/>
                <a:ea typeface="+mj-ea"/>
                <a:cs typeface="+mj-cs"/>
              </a:rPr>
              <a:t>  </a:t>
            </a:r>
            <a:endParaRPr lang="es-ES" sz="1800" dirty="0">
              <a:latin typeface="+mj-lt"/>
              <a:ea typeface="+mj-ea"/>
              <a:cs typeface="+mj-cs"/>
            </a:endParaRP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30429230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Funding Opportunities</a:t>
            </a:r>
          </a:p>
          <a:p>
            <a:pPr marL="514350" lvl="0" indent="-514350" algn="just">
              <a:buFont typeface="+mj-lt"/>
              <a:buAutoNum type="arabicPeriod" startAt="2"/>
            </a:pPr>
            <a:r>
              <a:rPr lang="en-IE" sz="2800" u="sng" dirty="0">
                <a:solidFill>
                  <a:srgbClr val="000000"/>
                </a:solidFill>
              </a:rPr>
              <a:t>COSME </a:t>
            </a:r>
            <a:r>
              <a:rPr lang="en-US" sz="2800" u="sng" dirty="0">
                <a:solidFill>
                  <a:srgbClr val="000000"/>
                </a:solidFill>
              </a:rPr>
              <a:t>- The Loan Guarantee Facility (LGF)   </a:t>
            </a:r>
            <a:endParaRPr lang="en-IE" sz="2800" u="sng" dirty="0">
              <a:solidFill>
                <a:srgbClr val="000000"/>
              </a:solidFill>
            </a:endParaRPr>
          </a:p>
          <a:p>
            <a:pPr marL="452438" indent="-276225"/>
            <a:r>
              <a:rPr lang="en-US" sz="2800" dirty="0">
                <a:solidFill>
                  <a:srgbClr val="000000"/>
                </a:solidFill>
              </a:rPr>
              <a:t>It offers guarantees and counter guarantees to selected financial intermediaries (e.g. guarantee institutions, banks, leasing companies) to help them provide loans and leases to SMEs which they would otherwise not support.  </a:t>
            </a:r>
          </a:p>
          <a:p>
            <a:pPr marL="176213" indent="0">
              <a:buNone/>
            </a:pPr>
            <a:endParaRPr lang="en-US" dirty="0"/>
          </a:p>
          <a:p>
            <a:pPr marL="176213" indent="0">
              <a:buNone/>
            </a:pPr>
            <a:endParaRPr lang="en-US" sz="2000" b="1" i="1" dirty="0">
              <a:latin typeface="+mj-lt"/>
              <a:ea typeface="+mj-ea"/>
              <a:cs typeface="+mj-cs"/>
            </a:endParaRPr>
          </a:p>
          <a:p>
            <a:pPr marL="176213" indent="0">
              <a:buNone/>
            </a:pPr>
            <a:endParaRPr lang="en-US" sz="1800" b="1" i="1" dirty="0">
              <a:latin typeface="+mj-lt"/>
              <a:ea typeface="+mj-ea"/>
              <a:cs typeface="+mj-cs"/>
            </a:endParaRPr>
          </a:p>
          <a:p>
            <a:pPr marL="176213" indent="0">
              <a:buNone/>
            </a:pPr>
            <a:r>
              <a:rPr lang="en-US" sz="1800" b="1" i="1" dirty="0">
                <a:latin typeface="+mj-lt"/>
                <a:ea typeface="+mj-ea"/>
                <a:cs typeface="+mj-cs"/>
              </a:rPr>
              <a:t>More Information: </a:t>
            </a:r>
          </a:p>
          <a:p>
            <a:pPr marL="176213" indent="0">
              <a:buNone/>
            </a:pPr>
            <a:r>
              <a:rPr lang="en-US" sz="1800" dirty="0">
                <a:latin typeface="+mj-lt"/>
                <a:ea typeface="+mj-ea"/>
                <a:cs typeface="+mj-cs"/>
                <a:hlinkClick r:id="rId2"/>
              </a:rPr>
              <a:t>http://www.eif.org/what_we_do/guarantees/single_eu_debt_instrument/cosme-loan-facility-growth/index.htm</a:t>
            </a:r>
            <a:r>
              <a:rPr lang="en-US" sz="1800" dirty="0">
                <a:latin typeface="+mj-lt"/>
                <a:ea typeface="+mj-ea"/>
                <a:cs typeface="+mj-cs"/>
              </a:rPr>
              <a:t> </a:t>
            </a:r>
            <a:r>
              <a:rPr lang="en-GB" sz="1800" dirty="0">
                <a:latin typeface="+mj-lt"/>
              </a:rPr>
              <a:t> </a:t>
            </a:r>
            <a:endParaRPr lang="es-ES" sz="1800" dirty="0">
              <a:latin typeface="+mj-lt"/>
            </a:endParaRP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23257957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102986253"/>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dk1"/>
                          </a:solidFill>
                          <a:latin typeface="+mn-lt"/>
                          <a:ea typeface="+mn-ea"/>
                          <a:cs typeface="+mn-cs"/>
                        </a:rPr>
                        <a:t>19</a:t>
                      </a:r>
                      <a:r>
                        <a:rPr lang="en-IE" sz="2400" b="1" dirty="0" smtClean="0">
                          <a:solidFill>
                            <a:srgbClr val="336600"/>
                          </a:solidFill>
                        </a:rPr>
                        <a:t> </a:t>
                      </a:r>
                      <a:r>
                        <a:rPr lang="en-IE" sz="2400" b="1" dirty="0">
                          <a:solidFill>
                            <a:schemeClr val="tx1"/>
                          </a:solidFill>
                        </a:rPr>
                        <a:t>slides 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kern="1200" dirty="0">
                          <a:solidFill>
                            <a:schemeClr val="dk1"/>
                          </a:solidFill>
                          <a:latin typeface="+mn-lt"/>
                          <a:ea typeface="+mn-ea"/>
                          <a:cs typeface="+mn-cs"/>
                        </a:rPr>
                        <a:t>minutes </a:t>
                      </a:r>
                      <a:r>
                        <a:rPr lang="en-IE" sz="2400" b="1" dirty="0"/>
                        <a:t>(not including exploring the links provided within slides)</a:t>
                      </a:r>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aim and expected learning in following 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a:solidFill>
                  <a:srgbClr val="990000"/>
                </a:solidFill>
              </a:rPr>
              <a:t>Overview</a:t>
            </a:r>
            <a:endParaRPr lang="el-GR" sz="3200" dirty="0">
              <a:solidFill>
                <a:srgbClr val="990000"/>
              </a:solidFill>
            </a:endParaRPr>
          </a:p>
        </p:txBody>
      </p:sp>
      <p:sp>
        <p:nvSpPr>
          <p:cNvPr id="10"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
        <p:nvSpPr>
          <p:cNvPr id="3" name="Content Placeholder 2"/>
          <p:cNvSpPr>
            <a:spLocks noGrp="1"/>
          </p:cNvSpPr>
          <p:nvPr>
            <p:ph idx="1"/>
          </p:nvPr>
        </p:nvSpPr>
        <p:spPr>
          <a:xfrm>
            <a:off x="1280160" y="2232062"/>
            <a:ext cx="8940800" cy="3819645"/>
          </a:xfrm>
        </p:spPr>
        <p:txBody>
          <a:bodyPr/>
          <a:lstStyle/>
          <a:p>
            <a:pPr marL="0" indent="0" algn="ctr">
              <a:buNone/>
            </a:pPr>
            <a:r>
              <a:rPr lang="en-US" b="1" dirty="0" smtClean="0"/>
              <a:t>This unit aims to </a:t>
            </a:r>
            <a:r>
              <a:rPr lang="en-US" b="1" dirty="0" smtClean="0"/>
              <a:t>increase </a:t>
            </a:r>
            <a:r>
              <a:rPr lang="en-US" b="1" dirty="0" smtClean="0"/>
              <a:t>understanding </a:t>
            </a:r>
            <a:r>
              <a:rPr lang="en-US" b="1" dirty="0"/>
              <a:t>of </a:t>
            </a:r>
            <a:r>
              <a:rPr lang="en-US" b="1" dirty="0" smtClean="0"/>
              <a:t>the resources </a:t>
            </a:r>
            <a:r>
              <a:rPr lang="en-US" b="1" dirty="0"/>
              <a:t>and financing opportunities available to support </a:t>
            </a:r>
          </a:p>
          <a:p>
            <a:pPr marL="0" indent="0" algn="ctr">
              <a:buNone/>
            </a:pPr>
            <a:r>
              <a:rPr lang="en-US" b="1" dirty="0"/>
              <a:t>m</a:t>
            </a:r>
            <a:r>
              <a:rPr lang="en-US" b="1" dirty="0" smtClean="0"/>
              <a:t>icro-enterprises </a:t>
            </a:r>
            <a:r>
              <a:rPr lang="en-US" b="1" dirty="0"/>
              <a:t>to expand to </a:t>
            </a:r>
            <a:r>
              <a:rPr lang="en-US" b="1" dirty="0" smtClean="0"/>
              <a:t>international </a:t>
            </a:r>
            <a:r>
              <a:rPr lang="en-US" b="1" dirty="0"/>
              <a:t>m</a:t>
            </a:r>
            <a:r>
              <a:rPr lang="en-US" b="1" dirty="0" smtClean="0"/>
              <a:t>arkets</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a:solidFill>
                  <a:srgbClr val="990000"/>
                </a:solidFill>
              </a:rPr>
              <a:t>Unit Aim</a:t>
            </a:r>
            <a:endParaRPr lang="el-GR" sz="3200" b="1" dirty="0">
              <a:solidFill>
                <a:srgbClr val="990000"/>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2076006"/>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gn="just">
              <a:lnSpc>
                <a:spcPct val="150000"/>
              </a:lnSpc>
              <a:buFont typeface="+mj-lt"/>
              <a:buAutoNum type="arabicPeriod"/>
            </a:pPr>
            <a:r>
              <a:rPr lang="en-IE" sz="2800" b="1" dirty="0" smtClean="0"/>
              <a:t>Identify and take advantage of financing opportunities that could support further growth of micro-enterprises</a:t>
            </a:r>
          </a:p>
          <a:p>
            <a:pPr marL="514350" indent="-514350" algn="just">
              <a:lnSpc>
                <a:spcPct val="150000"/>
              </a:lnSpc>
              <a:buFont typeface="+mj-lt"/>
              <a:buAutoNum type="arabicPeriod"/>
            </a:pPr>
            <a:r>
              <a:rPr lang="en-IE" sz="2800" b="1" dirty="0" smtClean="0"/>
              <a:t>Require and retrieve information on foreign markets and expansion opportunities to third countries </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a:solidFill>
                  <a:srgbClr val="990000"/>
                </a:solidFill>
              </a:rPr>
              <a:t>Expected Learning Outcomes</a:t>
            </a:r>
            <a:endParaRPr lang="el-GR" sz="3200" dirty="0">
              <a:solidFill>
                <a:srgbClr val="990000"/>
              </a:solidFill>
            </a:endParaRPr>
          </a:p>
        </p:txBody>
      </p:sp>
      <p:sp>
        <p:nvSpPr>
          <p:cNvPr id="7"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To promote and support entrepreneurship of </a:t>
            </a:r>
            <a:r>
              <a:rPr lang="en-US" sz="2800" b="1" dirty="0" smtClean="0">
                <a:solidFill>
                  <a:srgbClr val="C00000"/>
                </a:solidFill>
              </a:rPr>
              <a:t>micro-enterprises</a:t>
            </a:r>
            <a:endParaRPr lang="en-US" sz="2800" b="1" dirty="0">
              <a:solidFill>
                <a:srgbClr val="C00000"/>
              </a:solidFill>
            </a:endParaRPr>
          </a:p>
          <a:p>
            <a:pPr marL="0" indent="0">
              <a:buNone/>
            </a:pPr>
            <a:r>
              <a:rPr lang="en-US" sz="2800" b="1" dirty="0" smtClean="0">
                <a:solidFill>
                  <a:srgbClr val="C00000"/>
                </a:solidFill>
              </a:rPr>
              <a:t>EU </a:t>
            </a:r>
            <a:r>
              <a:rPr lang="en-US" sz="2800" b="1" dirty="0">
                <a:solidFill>
                  <a:srgbClr val="C00000"/>
                </a:solidFill>
              </a:rPr>
              <a:t>provides key support networks, tools and resources (1 of 2)</a:t>
            </a:r>
          </a:p>
          <a:p>
            <a:pPr marL="0" indent="0">
              <a:buNone/>
            </a:pPr>
            <a:r>
              <a:rPr lang="en-IE" sz="2800" dirty="0">
                <a:solidFill>
                  <a:srgbClr val="000000"/>
                </a:solidFill>
              </a:rPr>
              <a:t>It includes: </a:t>
            </a:r>
            <a:endParaRPr lang="en-US" sz="2800" b="1" dirty="0"/>
          </a:p>
          <a:p>
            <a:pPr marL="457200" lvl="0" indent="-457200" algn="just">
              <a:buFont typeface="+mj-lt"/>
              <a:buAutoNum type="arabicPeriod"/>
            </a:pPr>
            <a:r>
              <a:rPr lang="en-IE" sz="2400" dirty="0">
                <a:solidFill>
                  <a:srgbClr val="000000"/>
                </a:solidFill>
              </a:rPr>
              <a:t>The  </a:t>
            </a:r>
            <a:r>
              <a:rPr lang="en-IE" sz="2400" b="1" i="1" u="sng" dirty="0">
                <a:solidFill>
                  <a:srgbClr val="000000"/>
                </a:solidFill>
              </a:rPr>
              <a:t>Portal</a:t>
            </a:r>
            <a:r>
              <a:rPr lang="en-IE" sz="2400" b="1" i="1" dirty="0">
                <a:solidFill>
                  <a:srgbClr val="000000"/>
                </a:solidFill>
              </a:rPr>
              <a:t> </a:t>
            </a:r>
            <a:r>
              <a:rPr lang="en-IE" sz="2400" dirty="0">
                <a:solidFill>
                  <a:srgbClr val="000000"/>
                </a:solidFill>
              </a:rPr>
              <a:t>- that </a:t>
            </a:r>
            <a:r>
              <a:rPr lang="en-US" sz="2400" dirty="0">
                <a:solidFill>
                  <a:srgbClr val="000000"/>
                </a:solidFill>
              </a:rPr>
              <a:t>aims to give SMEs clear and easy access to the broad range of existing public services.</a:t>
            </a:r>
            <a:r>
              <a:rPr lang="en-US" sz="2400" dirty="0"/>
              <a:t> </a:t>
            </a:r>
            <a:r>
              <a:rPr lang="en-US" sz="2400" b="1" dirty="0"/>
              <a:t>Presently, </a:t>
            </a:r>
            <a:r>
              <a:rPr lang="en-US" sz="2400" i="1" dirty="0">
                <a:solidFill>
                  <a:srgbClr val="FF0000"/>
                </a:solidFill>
              </a:rPr>
              <a:t>35 target markets</a:t>
            </a:r>
            <a:r>
              <a:rPr lang="en-US" sz="2400" i="1" dirty="0"/>
              <a:t> around the world are covered. It includes </a:t>
            </a:r>
            <a:r>
              <a:rPr lang="en-IE" sz="2400" i="1" dirty="0">
                <a:solidFill>
                  <a:srgbClr val="000000"/>
                </a:solidFill>
              </a:rPr>
              <a:t>a </a:t>
            </a:r>
            <a:r>
              <a:rPr lang="en-IE" sz="2400" dirty="0" smtClean="0">
                <a:solidFill>
                  <a:srgbClr val="000000"/>
                </a:solidFill>
              </a:rPr>
              <a:t>useful </a:t>
            </a:r>
            <a:r>
              <a:rPr lang="en-IE" sz="2400" b="1" i="1" u="sng" dirty="0">
                <a:solidFill>
                  <a:srgbClr val="000000"/>
                </a:solidFill>
              </a:rPr>
              <a:t>Market Access Database</a:t>
            </a:r>
            <a:r>
              <a:rPr lang="en-IE" sz="2400" b="1" i="1" dirty="0">
                <a:solidFill>
                  <a:srgbClr val="000000"/>
                </a:solidFill>
              </a:rPr>
              <a:t> </a:t>
            </a:r>
            <a:r>
              <a:rPr lang="en-IE" sz="2400" dirty="0">
                <a:solidFill>
                  <a:srgbClr val="000000"/>
                </a:solidFill>
              </a:rPr>
              <a:t>– that </a:t>
            </a:r>
            <a:r>
              <a:rPr lang="en-US" sz="2400" dirty="0">
                <a:solidFill>
                  <a:srgbClr val="000000"/>
                </a:solidFill>
              </a:rPr>
              <a:t>is free, open to the public and contains some </a:t>
            </a:r>
            <a:r>
              <a:rPr lang="en-US" sz="2400" dirty="0">
                <a:solidFill>
                  <a:srgbClr val="FF0000"/>
                </a:solidFill>
              </a:rPr>
              <a:t>300 service providers </a:t>
            </a:r>
            <a:r>
              <a:rPr lang="en-US" sz="2400" dirty="0">
                <a:solidFill>
                  <a:srgbClr val="000000"/>
                </a:solidFill>
              </a:rPr>
              <a:t>that cover approximately </a:t>
            </a:r>
            <a:r>
              <a:rPr lang="en-US" sz="2400" dirty="0">
                <a:solidFill>
                  <a:srgbClr val="FF0000"/>
                </a:solidFill>
              </a:rPr>
              <a:t>1200 support services</a:t>
            </a:r>
            <a:r>
              <a:rPr lang="en-US" sz="2400" dirty="0">
                <a:solidFill>
                  <a:srgbClr val="000000"/>
                </a:solidFill>
              </a:rPr>
              <a:t>.</a:t>
            </a:r>
          </a:p>
          <a:p>
            <a:pPr marL="457200" lvl="0" indent="-457200" algn="just">
              <a:buFont typeface="+mj-lt"/>
              <a:buAutoNum type="arabicPeriod"/>
            </a:pPr>
            <a:r>
              <a:rPr lang="en-US" sz="2400" dirty="0">
                <a:solidFill>
                  <a:srgbClr val="000000"/>
                </a:solidFill>
              </a:rPr>
              <a:t>The </a:t>
            </a:r>
            <a:r>
              <a:rPr lang="en-US" sz="2400" b="1" i="1" dirty="0">
                <a:solidFill>
                  <a:srgbClr val="000000"/>
                </a:solidFill>
              </a:rPr>
              <a:t>European Cluster Collaboration Platform, </a:t>
            </a:r>
            <a:r>
              <a:rPr lang="en-US" sz="2400" dirty="0">
                <a:solidFill>
                  <a:srgbClr val="000000"/>
                </a:solidFill>
              </a:rPr>
              <a:t>focusing on supporting internationalization of European Businesses and SMEs.   </a:t>
            </a:r>
            <a:endParaRPr lang="en-IE" sz="2400" dirty="0">
              <a:solidFill>
                <a:srgbClr val="000000"/>
              </a:solidFill>
            </a:endParaRPr>
          </a:p>
          <a:p>
            <a:pPr marL="0" indent="0">
              <a:buNone/>
            </a:pPr>
            <a:r>
              <a:rPr lang="en-GB" sz="1800" b="1" i="1" dirty="0"/>
              <a:t>More information: </a:t>
            </a:r>
          </a:p>
          <a:p>
            <a:pPr marL="0" indent="0">
              <a:buNone/>
            </a:pPr>
            <a:r>
              <a:rPr lang="en-GB" sz="1800" dirty="0">
                <a:hlinkClick r:id="rId2"/>
              </a:rPr>
              <a:t>https://ec.europa.eu/growth/tools-databases/smeip</a:t>
            </a:r>
            <a:r>
              <a:rPr lang="en-GB" sz="1800" dirty="0"/>
              <a:t> </a:t>
            </a:r>
          </a:p>
          <a:p>
            <a:pPr marL="0" indent="0">
              <a:buNone/>
            </a:pPr>
            <a:r>
              <a:rPr lang="es-ES" sz="1800" dirty="0">
                <a:hlinkClick r:id="rId3"/>
              </a:rPr>
              <a:t>https://www.clustercollaboration.eu/</a:t>
            </a:r>
            <a:r>
              <a:rPr lang="es-ES" sz="1800" dirty="0"/>
              <a:t> </a:t>
            </a: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15824633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To promote and support entrepreneurship of micro-enterprises </a:t>
            </a:r>
          </a:p>
          <a:p>
            <a:pPr marL="0" indent="0">
              <a:buNone/>
            </a:pPr>
            <a:r>
              <a:rPr lang="en-US" sz="2800" b="1" dirty="0">
                <a:solidFill>
                  <a:srgbClr val="C00000"/>
                </a:solidFill>
              </a:rPr>
              <a:t>EU provides key support networks, tools and resources (2 of 2)</a:t>
            </a:r>
          </a:p>
          <a:p>
            <a:pPr marL="0" indent="0">
              <a:buNone/>
            </a:pPr>
            <a:r>
              <a:rPr lang="en-IE" sz="2800" dirty="0">
                <a:solidFill>
                  <a:srgbClr val="000000"/>
                </a:solidFill>
              </a:rPr>
              <a:t>It includes: </a:t>
            </a:r>
            <a:endParaRPr lang="en-US" sz="2800" b="1" dirty="0"/>
          </a:p>
          <a:p>
            <a:pPr marL="457200" indent="-457200" algn="just">
              <a:buFont typeface="+mj-lt"/>
              <a:buAutoNum type="arabicPeriod" startAt="3"/>
            </a:pPr>
            <a:r>
              <a:rPr lang="en-US" sz="2400" dirty="0" smtClean="0"/>
              <a:t>The </a:t>
            </a:r>
            <a:r>
              <a:rPr lang="en-US" sz="2400" b="1" dirty="0" smtClean="0"/>
              <a:t>Enterprise </a:t>
            </a:r>
            <a:r>
              <a:rPr lang="en-US" sz="2400" b="1" dirty="0"/>
              <a:t>European Network</a:t>
            </a:r>
            <a:r>
              <a:rPr lang="en-US" sz="2400" dirty="0"/>
              <a:t>, providing  access to market information and partnership</a:t>
            </a:r>
          </a:p>
          <a:p>
            <a:pPr marL="457200" indent="-457200" algn="just">
              <a:buFont typeface="+mj-lt"/>
              <a:buAutoNum type="arabicPeriod" startAt="3"/>
            </a:pPr>
            <a:r>
              <a:rPr lang="en-US" sz="2400" dirty="0"/>
              <a:t>The </a:t>
            </a:r>
            <a:r>
              <a:rPr lang="en-US" sz="2400" b="1" dirty="0"/>
              <a:t>Europe Business portal: </a:t>
            </a:r>
            <a:r>
              <a:rPr lang="en-US" sz="2400" dirty="0"/>
              <a:t>a guide to doing business in Europe</a:t>
            </a:r>
          </a:p>
          <a:p>
            <a:pPr marL="0" indent="0" algn="just">
              <a:buNone/>
            </a:pPr>
            <a:endParaRPr lang="it-IT" sz="2400" dirty="0"/>
          </a:p>
          <a:p>
            <a:pPr marL="0" indent="0">
              <a:buNone/>
            </a:pPr>
            <a:r>
              <a:rPr lang="en-GB" sz="2400" b="1" dirty="0"/>
              <a:t>All of them are available in the 24 official languages of the European Union</a:t>
            </a:r>
            <a:endParaRPr lang="it-IT" sz="2400" b="1" dirty="0"/>
          </a:p>
          <a:p>
            <a:pPr marL="0" indent="0">
              <a:buNone/>
            </a:pPr>
            <a:endParaRPr lang="en-GB" sz="1800" b="1" i="1" dirty="0"/>
          </a:p>
          <a:p>
            <a:pPr marL="0" indent="0">
              <a:buNone/>
            </a:pPr>
            <a:r>
              <a:rPr lang="en-GB" sz="1800" b="1" i="1" dirty="0"/>
              <a:t>More information: </a:t>
            </a:r>
          </a:p>
          <a:p>
            <a:pPr marL="0" indent="0">
              <a:buNone/>
            </a:pPr>
            <a:r>
              <a:rPr lang="es-ES" sz="1800" dirty="0" smtClean="0">
                <a:hlinkClick r:id="rId2"/>
              </a:rPr>
              <a:t>http://een.ec.europa.eu/</a:t>
            </a:r>
          </a:p>
          <a:p>
            <a:pPr marL="0" indent="0">
              <a:buNone/>
            </a:pPr>
            <a:r>
              <a:rPr lang="es-ES" sz="1800" dirty="0" smtClean="0">
                <a:hlinkClick r:id="rId3"/>
              </a:rPr>
              <a:t>http://ec.europa.eu/small-business/index_en.htm</a:t>
            </a:r>
            <a:r>
              <a:rPr lang="es-ES" sz="1800" dirty="0" smtClean="0"/>
              <a:t>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30694317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smtClean="0">
                <a:solidFill>
                  <a:srgbClr val="C00000"/>
                </a:solidFill>
              </a:rPr>
              <a:t>The “Internationalisation Portal”</a:t>
            </a:r>
          </a:p>
          <a:p>
            <a:pPr marL="0" indent="0">
              <a:buNone/>
            </a:pPr>
            <a:r>
              <a:rPr lang="en-IE" sz="2800" dirty="0" smtClean="0">
                <a:solidFill>
                  <a:srgbClr val="000000"/>
                </a:solidFill>
              </a:rPr>
              <a:t>Tools include:</a:t>
            </a:r>
            <a:endParaRPr lang="en-IE" sz="2800" b="1" dirty="0" smtClean="0"/>
          </a:p>
          <a:p>
            <a:r>
              <a:rPr lang="en-IE" sz="2800" dirty="0" smtClean="0">
                <a:solidFill>
                  <a:srgbClr val="000000"/>
                </a:solidFill>
              </a:rPr>
              <a:t>Guidebooks on internationalisation support for micro-enterprises</a:t>
            </a:r>
          </a:p>
          <a:p>
            <a:r>
              <a:rPr lang="en-IE" sz="2800" dirty="0" smtClean="0">
                <a:solidFill>
                  <a:srgbClr val="000000"/>
                </a:solidFill>
              </a:rPr>
              <a:t>An extensive </a:t>
            </a:r>
            <a:r>
              <a:rPr lang="en-IE" sz="2800" i="1" dirty="0" smtClean="0">
                <a:solidFill>
                  <a:srgbClr val="000000"/>
                </a:solidFill>
              </a:rPr>
              <a:t>Export Helpdesk</a:t>
            </a:r>
          </a:p>
          <a:p>
            <a:r>
              <a:rPr lang="en-IE" sz="2800" dirty="0" smtClean="0">
                <a:solidFill>
                  <a:srgbClr val="000000"/>
                </a:solidFill>
              </a:rPr>
              <a:t>Formulation of the </a:t>
            </a:r>
            <a:r>
              <a:rPr lang="en-IE" sz="2800" i="1" dirty="0" smtClean="0">
                <a:solidFill>
                  <a:srgbClr val="000000"/>
                </a:solidFill>
              </a:rPr>
              <a:t>Enterprise Europe Network </a:t>
            </a:r>
            <a:r>
              <a:rPr lang="en-IE" sz="2800" dirty="0" smtClean="0">
                <a:solidFill>
                  <a:srgbClr val="000000"/>
                </a:solidFill>
              </a:rPr>
              <a:t>as a support tool for the internationalisation of micro-enterprises, providing </a:t>
            </a:r>
            <a:r>
              <a:rPr lang="en-IE" sz="2800" i="1" dirty="0" smtClean="0">
                <a:solidFill>
                  <a:srgbClr val="FF0000"/>
                </a:solidFill>
              </a:rPr>
              <a:t>advice for international growth</a:t>
            </a:r>
          </a:p>
          <a:p>
            <a:pPr marL="176213" indent="0">
              <a:buNone/>
            </a:pPr>
            <a:endParaRPr lang="en-IE" sz="1800" b="1" i="1" dirty="0" smtClean="0"/>
          </a:p>
          <a:p>
            <a:pPr marL="176213" indent="0">
              <a:buNone/>
            </a:pPr>
            <a:endParaRPr lang="en-IE" sz="1800" b="1" i="1" dirty="0" smtClean="0"/>
          </a:p>
          <a:p>
            <a:pPr marL="176213" indent="0">
              <a:buNone/>
            </a:pPr>
            <a:r>
              <a:rPr lang="en-IE" sz="1800" b="1" i="1" dirty="0" smtClean="0"/>
              <a:t>More Information: </a:t>
            </a:r>
          </a:p>
          <a:p>
            <a:pPr marL="176213" indent="0">
              <a:buNone/>
            </a:pPr>
            <a:r>
              <a:rPr lang="en-IE" sz="1800" i="1" dirty="0" smtClean="0">
                <a:hlinkClick r:id="rId2"/>
              </a:rPr>
              <a:t>http://een.ec.europa.eu/</a:t>
            </a:r>
            <a:r>
              <a:rPr lang="en-IE" sz="1800" i="1" dirty="0" smtClean="0"/>
              <a:t> </a:t>
            </a:r>
          </a:p>
          <a:p>
            <a:pPr marL="0" indent="0">
              <a:buNone/>
            </a:pPr>
            <a:endParaRPr lang="en-IE" sz="1800"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659165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GB" sz="2800" b="1" dirty="0" smtClean="0">
                <a:solidFill>
                  <a:srgbClr val="C00000"/>
                </a:solidFill>
              </a:rPr>
              <a:t>The </a:t>
            </a:r>
            <a:r>
              <a:rPr lang="en-GB" sz="2800" b="1" dirty="0">
                <a:solidFill>
                  <a:srgbClr val="C00000"/>
                </a:solidFill>
              </a:rPr>
              <a:t>“Database”</a:t>
            </a:r>
            <a:endParaRPr lang="en-US" sz="2800" b="1" dirty="0">
              <a:solidFill>
                <a:srgbClr val="C00000"/>
              </a:solidFill>
            </a:endParaRPr>
          </a:p>
          <a:p>
            <a:pPr marL="0" indent="0">
              <a:buNone/>
            </a:pPr>
            <a:endParaRPr lang="en-IE" sz="2800" dirty="0" smtClean="0">
              <a:solidFill>
                <a:srgbClr val="000000"/>
              </a:solidFill>
            </a:endParaRPr>
          </a:p>
          <a:p>
            <a:pPr marL="0" indent="0">
              <a:buNone/>
            </a:pPr>
            <a:r>
              <a:rPr lang="en-IE" sz="2800" dirty="0" smtClean="0">
                <a:solidFill>
                  <a:srgbClr val="000000"/>
                </a:solidFill>
              </a:rPr>
              <a:t>Tools include:</a:t>
            </a:r>
            <a:endParaRPr lang="en-US" sz="2800" b="1" dirty="0"/>
          </a:p>
          <a:p>
            <a:r>
              <a:rPr lang="en-US" sz="2800" dirty="0"/>
              <a:t>Partnering opportunities, divided </a:t>
            </a:r>
            <a:r>
              <a:rPr lang="en-US" sz="2800" dirty="0" smtClean="0"/>
              <a:t>into </a:t>
            </a:r>
            <a:r>
              <a:rPr lang="en-US" sz="2800" dirty="0"/>
              <a:t>c</a:t>
            </a:r>
            <a:r>
              <a:rPr lang="en-US" sz="2800" dirty="0" smtClean="0"/>
              <a:t>ountries </a:t>
            </a:r>
            <a:r>
              <a:rPr lang="en-US" sz="2800" dirty="0"/>
              <a:t>and </a:t>
            </a:r>
            <a:r>
              <a:rPr lang="en-US" sz="2800" dirty="0" smtClean="0"/>
              <a:t>sectors  </a:t>
            </a:r>
            <a:endParaRPr lang="en-US" sz="2800" dirty="0"/>
          </a:p>
          <a:p>
            <a:r>
              <a:rPr lang="en-US" sz="2800" dirty="0"/>
              <a:t>Event </a:t>
            </a:r>
            <a:r>
              <a:rPr lang="en-US" sz="2800" dirty="0" smtClean="0"/>
              <a:t>calendar </a:t>
            </a:r>
            <a:r>
              <a:rPr lang="en-US" sz="2800" dirty="0"/>
              <a:t>for international growth opportunities</a:t>
            </a:r>
          </a:p>
          <a:p>
            <a:r>
              <a:rPr lang="en-US" sz="2800" dirty="0"/>
              <a:t>Business matchmaking events, intel on trade missions, conferences and </a:t>
            </a:r>
            <a:r>
              <a:rPr lang="en-US" sz="2800" dirty="0" smtClean="0"/>
              <a:t>workshops</a:t>
            </a:r>
            <a:endParaRPr lang="en-US" dirty="0"/>
          </a:p>
          <a:p>
            <a:pPr marL="176213" indent="0">
              <a:buNone/>
            </a:pPr>
            <a:endParaRPr lang="en-US" sz="1800" b="1" i="1" dirty="0"/>
          </a:p>
          <a:p>
            <a:pPr marL="176213" indent="0">
              <a:buNone/>
            </a:pPr>
            <a:endParaRPr lang="en-US" sz="1800" b="1" i="1" dirty="0"/>
          </a:p>
          <a:p>
            <a:pPr marL="176213" indent="0">
              <a:buNone/>
            </a:pPr>
            <a:r>
              <a:rPr lang="en-US" sz="1800" b="1" i="1" dirty="0"/>
              <a:t>More Information: </a:t>
            </a:r>
          </a:p>
          <a:p>
            <a:pPr marL="176213" indent="0">
              <a:buNone/>
            </a:pPr>
            <a:r>
              <a:rPr lang="en-US" sz="1800" i="1" dirty="0">
                <a:hlinkClick r:id="rId2"/>
              </a:rPr>
              <a:t>http://een.ec.europa.eu/content/events-0</a:t>
            </a:r>
            <a:r>
              <a:rPr lang="en-US" sz="1800" i="1" dirty="0"/>
              <a:t>  </a:t>
            </a: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3377131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smtClean="0">
                <a:solidFill>
                  <a:srgbClr val="C00000"/>
                </a:solidFill>
              </a:rPr>
              <a:t>The European Cluster Collaboration Platform </a:t>
            </a:r>
          </a:p>
          <a:p>
            <a:pPr marL="0" indent="0">
              <a:buNone/>
            </a:pPr>
            <a:r>
              <a:rPr lang="en-IE" sz="2800" smtClean="0">
                <a:solidFill>
                  <a:srgbClr val="000000"/>
                </a:solidFill>
              </a:rPr>
              <a:t>Created by DG Growth:</a:t>
            </a:r>
            <a:endParaRPr lang="en-IE" sz="2800" b="1" smtClean="0"/>
          </a:p>
          <a:p>
            <a:r>
              <a:rPr lang="en-IE" sz="2800" smtClean="0"/>
              <a:t>It is an  </a:t>
            </a:r>
            <a:r>
              <a:rPr lang="en-IE" sz="2800" smtClean="0">
                <a:hlinkClick r:id="rId2"/>
              </a:rPr>
              <a:t>overview of EU Instruments contributing to the Internationalisation of European Businesses</a:t>
            </a:r>
            <a:r>
              <a:rPr lang="en-IE" sz="2800" smtClean="0"/>
              <a:t> to help improve the knowledge of potential business internationalisation stakeholders on funding possibilities and existing instruments (both direct and indirect) and supporting </a:t>
            </a:r>
            <a:r>
              <a:rPr lang="en-IE" sz="2800" smtClean="0">
                <a:hlinkClick r:id="rId3"/>
              </a:rPr>
              <a:t>SME internationalisation beyond the EU</a:t>
            </a:r>
            <a:r>
              <a:rPr lang="en-IE" sz="2800" smtClean="0"/>
              <a:t>.</a:t>
            </a:r>
            <a:endParaRPr lang="en-IE" sz="2800" i="1" smtClean="0">
              <a:solidFill>
                <a:srgbClr val="FF0000"/>
              </a:solidFill>
            </a:endParaRPr>
          </a:p>
          <a:p>
            <a:pPr marL="176213" indent="0">
              <a:buNone/>
            </a:pPr>
            <a:endParaRPr lang="en-IE" sz="1800" b="1" i="1" smtClean="0"/>
          </a:p>
          <a:p>
            <a:pPr marL="176213" indent="0">
              <a:buNone/>
            </a:pPr>
            <a:r>
              <a:rPr lang="en-IE" sz="1800" b="1" i="1" smtClean="0"/>
              <a:t>More Information: </a:t>
            </a:r>
          </a:p>
          <a:p>
            <a:pPr marL="176213" indent="0">
              <a:buNone/>
            </a:pPr>
            <a:r>
              <a:rPr lang="en-IE" sz="1800" i="1" smtClean="0">
                <a:hlinkClick r:id="rId2"/>
              </a:rPr>
              <a:t>http://ec.europa.eu/DocsRoom/documents/21750</a:t>
            </a:r>
            <a:r>
              <a:rPr lang="en-IE" sz="1800" i="1" smtClean="0"/>
              <a:t> </a:t>
            </a:r>
          </a:p>
          <a:p>
            <a:pPr marL="176213" indent="0">
              <a:buNone/>
            </a:pPr>
            <a:r>
              <a:rPr lang="en-IE" sz="1800" i="1" smtClean="0">
                <a:hlinkClick r:id="rId4"/>
              </a:rPr>
              <a:t>https://www.clustercollaboration.eu/international-cooperation</a:t>
            </a:r>
            <a:r>
              <a:rPr lang="en-IE" sz="1800" i="1" smtClean="0"/>
              <a:t> </a:t>
            </a:r>
          </a:p>
          <a:p>
            <a:pPr marL="0" indent="0">
              <a:buNone/>
            </a:pPr>
            <a:endParaRPr lang="en-IE" sz="1800" smtClean="0"/>
          </a:p>
          <a:p>
            <a:pPr marL="0" indent="0" algn="ctr">
              <a:buNone/>
            </a:pPr>
            <a:endParaRPr lang="en-IE" sz="1800"/>
          </a:p>
          <a:p>
            <a:pPr marL="0" indent="0" algn="ctr">
              <a:buNone/>
            </a:pPr>
            <a:endParaRPr lang="en-IE" sz="180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smtClean="0">
                <a:solidFill>
                  <a:srgbClr val="0B0AFD"/>
                </a:solidFill>
              </a:rPr>
              <a:t>Sources and resources in support of micro-enterprises I</a:t>
            </a:r>
            <a:endParaRPr lang="en-IE" sz="2400" b="1" dirty="0">
              <a:solidFill>
                <a:srgbClr val="0B0AFD"/>
              </a:solidFill>
            </a:endParaRPr>
          </a:p>
        </p:txBody>
      </p:sp>
    </p:spTree>
    <p:extLst>
      <p:ext uri="{BB962C8B-B14F-4D97-AF65-F5344CB8AC3E}">
        <p14:creationId xmlns:p14="http://schemas.microsoft.com/office/powerpoint/2010/main" xmlns="" val="2066464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5620</TotalTime>
  <Words>970</Words>
  <Application>Microsoft Office PowerPoint</Application>
  <PresentationFormat>Custom</PresentationFormat>
  <Paragraphs>208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1557</vt:lpstr>
      <vt:lpstr>Module No 10: EU wide tools and resources for rural micro-enterprise development</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   Sources and resources in support of micro-enterprises I</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Theodoros Grassos</dc:creator>
  <cp:lastModifiedBy>irl</cp:lastModifiedBy>
  <cp:revision>61</cp:revision>
  <cp:lastPrinted>2017-05-04T12:44:09Z</cp:lastPrinted>
  <dcterms:created xsi:type="dcterms:W3CDTF">2016-01-12T16:45:47Z</dcterms:created>
  <dcterms:modified xsi:type="dcterms:W3CDTF">2017-11-02T15:24:11Z</dcterms:modified>
</cp:coreProperties>
</file>