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3"/>
  </p:notesMasterIdLst>
  <p:handoutMasterIdLst>
    <p:handoutMasterId r:id="rId24"/>
  </p:handoutMasterIdLst>
  <p:sldIdLst>
    <p:sldId id="423" r:id="rId2"/>
    <p:sldId id="396" r:id="rId3"/>
    <p:sldId id="407" r:id="rId4"/>
    <p:sldId id="380" r:id="rId5"/>
    <p:sldId id="381"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394" r:id="rId22"/>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B0AFD"/>
    <a:srgbClr val="990000"/>
    <a:srgbClr val="003366"/>
    <a:srgbClr val="000066"/>
    <a:srgbClr val="CC6600"/>
    <a:srgbClr val="FFFFCC"/>
    <a:srgbClr val="FF9900"/>
    <a:srgbClr val="336600"/>
    <a:srgbClr val="333300"/>
    <a:srgbClr val="7EA73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69" d="100"/>
          <a:sy n="69" d="100"/>
        </p:scale>
        <p:origin x="-468"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13/12/2017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13/12/2017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n-US" smtClean="0"/>
              <a:t>Click to edit Master title style</a:t>
            </a:r>
            <a:endParaRPr lang="es-ES"/>
          </a:p>
        </p:txBody>
      </p:sp>
      <p:sp>
        <p:nvSpPr>
          <p:cNvPr id="3" name="Marcador de texto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n-US" smtClean="0"/>
              <a:t>Click to edit Master title style</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s-E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contenido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n-US" smtClean="0"/>
              <a:t>Click to edit Master title style</a:t>
            </a:r>
            <a:endParaRPr lang="es-E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Marcador de contenido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Marcador de contenido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tenders.gov.i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www.pobal.ie/FundingProgrammes/LEADER/Pages/LEADER.aspx" TargetMode="External"/><Relationship Id="rId2" Type="http://schemas.openxmlformats.org/officeDocument/2006/relationships/hyperlink" Target="http://www.nationalruralnetwork.ie/" TargetMode="External"/><Relationship Id="rId1" Type="http://schemas.openxmlformats.org/officeDocument/2006/relationships/slideLayout" Target="../slideLayouts/slideLayout2.xml"/><Relationship Id="rId5" Type="http://schemas.openxmlformats.org/officeDocument/2006/relationships/hyperlink" Target="https://enrd.ec.europa.eu/leader-clld/lag-database_en" TargetMode="External"/><Relationship Id="rId4" Type="http://schemas.openxmlformats.org/officeDocument/2006/relationships/hyperlink" Target="https://ec.europa.eu/agriculture/rural-development-2014-2020_e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err="1" smtClean="0"/>
              <a:t>Elaborato</a:t>
            </a:r>
            <a:r>
              <a:rPr lang="en-IE" dirty="0" smtClean="0"/>
              <a:t> dal </a:t>
            </a:r>
            <a:r>
              <a:rPr lang="en-IE" dirty="0" err="1" smtClean="0"/>
              <a:t>Consorzio</a:t>
            </a:r>
            <a:r>
              <a:rPr lang="en-IE" dirty="0" smtClean="0"/>
              <a:t> di </a:t>
            </a:r>
            <a:r>
              <a:rPr lang="en-IE" dirty="0" err="1" smtClean="0"/>
              <a:t>progetto</a:t>
            </a:r>
            <a:r>
              <a:rPr lang="en-IE"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
        <p:nvSpPr>
          <p:cNvPr id="7" name="Title 1"/>
          <p:cNvSpPr txBox="1">
            <a:spLocks/>
          </p:cNvSpPr>
          <p:nvPr/>
        </p:nvSpPr>
        <p:spPr bwMode="auto">
          <a:xfrm>
            <a:off x="1349762" y="2507929"/>
            <a:ext cx="9144000" cy="14356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smtClean="0">
                <a:ln>
                  <a:noFill/>
                </a:ln>
                <a:solidFill>
                  <a:schemeClr val="tx2"/>
                </a:solidFill>
                <a:effectLst/>
                <a:uLnTx/>
                <a:uFillTx/>
                <a:latin typeface="+mj-lt"/>
                <a:ea typeface="+mj-ea"/>
                <a:cs typeface="+mj-cs"/>
              </a:rPr>
              <a:t>Module N </a:t>
            </a:r>
            <a:r>
              <a:rPr kumimoji="0" lang="en-US" sz="2800" b="1" i="0" u="none" strike="noStrike" kern="1200" cap="none" spc="0" normalizeH="0" baseline="0" noProof="0" dirty="0" smtClean="0">
                <a:ln>
                  <a:noFill/>
                </a:ln>
                <a:solidFill>
                  <a:schemeClr val="tx1"/>
                </a:solidFill>
                <a:effectLst/>
                <a:uLnTx/>
                <a:uFillTx/>
                <a:latin typeface="+mj-lt"/>
                <a:ea typeface="+mj-ea"/>
                <a:cs typeface="+mj-cs"/>
              </a:rPr>
              <a:t>4</a:t>
            </a:r>
            <a:r>
              <a:rPr kumimoji="0" lang="en-US" sz="2800" b="1" i="0" u="none" strike="noStrike" kern="1200" cap="none" spc="0" normalizeH="0" baseline="0" noProof="0" dirty="0" smtClean="0">
                <a:ln>
                  <a:noFill/>
                </a:ln>
                <a:solidFill>
                  <a:schemeClr val="tx1"/>
                </a:solidFill>
                <a:effectLst/>
                <a:uLnTx/>
                <a:uFillTx/>
                <a:latin typeface="+mj-lt"/>
                <a:ea typeface="+mj-ea"/>
                <a:cs typeface="+mj-cs"/>
              </a:rPr>
              <a:t>:</a:t>
            </a:r>
            <a:r>
              <a:rPr lang="en-IE" sz="2800" b="1" dirty="0" smtClean="0">
                <a:solidFill>
                  <a:srgbClr val="336600"/>
                </a:solidFill>
                <a:latin typeface="+mj-lt"/>
                <a:ea typeface="+mj-ea"/>
                <a:cs typeface="+mj-cs"/>
              </a:rPr>
              <a:t> </a:t>
            </a:r>
            <a:r>
              <a:rPr lang="en-IE" sz="2800" b="1" dirty="0" err="1" smtClean="0">
                <a:solidFill>
                  <a:srgbClr val="336600"/>
                </a:solidFill>
                <a:latin typeface="+mj-lt"/>
                <a:ea typeface="+mj-ea"/>
                <a:cs typeface="+mj-cs"/>
              </a:rPr>
              <a:t>Conoscenza</a:t>
            </a:r>
            <a:r>
              <a:rPr lang="en-IE" sz="2800" b="1" dirty="0" smtClean="0">
                <a:solidFill>
                  <a:srgbClr val="336600"/>
                </a:solidFill>
                <a:latin typeface="+mj-lt"/>
                <a:ea typeface="+mj-ea"/>
                <a:cs typeface="+mj-cs"/>
              </a:rPr>
              <a:t> </a:t>
            </a:r>
            <a:r>
              <a:rPr lang="en-IE" sz="2800" b="1" dirty="0" err="1" smtClean="0">
                <a:solidFill>
                  <a:srgbClr val="336600"/>
                </a:solidFill>
                <a:latin typeface="+mj-lt"/>
                <a:ea typeface="+mj-ea"/>
                <a:cs typeface="+mj-cs"/>
              </a:rPr>
              <a:t>dei</a:t>
            </a:r>
            <a:r>
              <a:rPr lang="en-IE" sz="2800" b="1" dirty="0" smtClean="0">
                <a:solidFill>
                  <a:srgbClr val="336600"/>
                </a:solidFill>
                <a:latin typeface="+mj-lt"/>
                <a:ea typeface="+mj-ea"/>
                <a:cs typeface="+mj-cs"/>
              </a:rPr>
              <a:t> </a:t>
            </a:r>
            <a:r>
              <a:rPr lang="en-IE" sz="2800" b="1" dirty="0" err="1" smtClean="0">
                <a:solidFill>
                  <a:srgbClr val="336600"/>
                </a:solidFill>
                <a:latin typeface="+mj-lt"/>
                <a:ea typeface="+mj-ea"/>
                <a:cs typeface="+mj-cs"/>
              </a:rPr>
              <a:t>programmi</a:t>
            </a:r>
            <a:r>
              <a:rPr lang="en-IE" sz="2800" b="1" dirty="0" smtClean="0">
                <a:solidFill>
                  <a:srgbClr val="336600"/>
                </a:solidFill>
                <a:latin typeface="+mj-lt"/>
                <a:ea typeface="+mj-ea"/>
                <a:cs typeface="+mj-cs"/>
              </a:rPr>
              <a:t> UE/finanziamenti per la micro </a:t>
            </a:r>
            <a:r>
              <a:rPr lang="en-IE" sz="2800" b="1" dirty="0" err="1" smtClean="0">
                <a:solidFill>
                  <a:srgbClr val="336600"/>
                </a:solidFill>
                <a:latin typeface="+mj-lt"/>
                <a:ea typeface="+mj-ea"/>
                <a:cs typeface="+mj-cs"/>
              </a:rPr>
              <a:t>impresa</a:t>
            </a:r>
            <a:r>
              <a:rPr lang="en-IE" sz="2800" b="1" dirty="0" smtClean="0">
                <a:solidFill>
                  <a:srgbClr val="336600"/>
                </a:solidFill>
                <a:latin typeface="+mj-lt"/>
                <a:ea typeface="+mj-ea"/>
                <a:cs typeface="+mj-cs"/>
              </a:rPr>
              <a:t> </a:t>
            </a:r>
            <a:r>
              <a:rPr lang="en-IE" sz="2800" b="1" dirty="0" err="1" smtClean="0">
                <a:solidFill>
                  <a:srgbClr val="336600"/>
                </a:solidFill>
                <a:latin typeface="+mj-lt"/>
                <a:ea typeface="+mj-ea"/>
                <a:cs typeface="+mj-cs"/>
              </a:rPr>
              <a:t>rurale</a:t>
            </a:r>
            <a:endParaRPr lang="en-IE" sz="2800" b="1" dirty="0">
              <a:solidFill>
                <a:srgbClr val="336600"/>
              </a:solidFill>
              <a:latin typeface="+mj-lt"/>
              <a:ea typeface="+mj-ea"/>
              <a:cs typeface="+mj-cs"/>
            </a:endParaRPr>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Title 1"/>
          <p:cNvSpPr>
            <a:spLocks noGrp="1"/>
          </p:cNvSpPr>
          <p:nvPr>
            <p:ph type="title"/>
          </p:nvPr>
        </p:nvSpPr>
        <p:spPr>
          <a:xfrm>
            <a:off x="612152" y="1520114"/>
            <a:ext cx="7911737" cy="783453"/>
          </a:xfrm>
        </p:spPr>
        <p:txBody>
          <a:bodyPr/>
          <a:lstStyle/>
          <a:p>
            <a:pPr algn="l"/>
            <a:r>
              <a:rPr lang="en-US" sz="3200" b="1" dirty="0" smtClean="0">
                <a:solidFill>
                  <a:srgbClr val="C00000"/>
                </a:solidFill>
              </a:rPr>
              <a:t>Business Plan – </a:t>
            </a:r>
            <a:r>
              <a:rPr lang="en-US" sz="3200" b="1" dirty="0" err="1" smtClean="0">
                <a:solidFill>
                  <a:srgbClr val="C00000"/>
                </a:solidFill>
              </a:rPr>
              <a:t>Progetto</a:t>
            </a:r>
            <a:r>
              <a:rPr lang="en-US" sz="3200" b="1" dirty="0" smtClean="0">
                <a:solidFill>
                  <a:srgbClr val="C00000"/>
                </a:solidFill>
              </a:rPr>
              <a:t> &amp; Promoter</a:t>
            </a:r>
            <a:endParaRPr lang="en-IE" sz="3200" b="1" dirty="0">
              <a:solidFill>
                <a:srgbClr val="C00000"/>
              </a:solidFill>
            </a:endParaRPr>
          </a:p>
        </p:txBody>
      </p:sp>
      <p:sp>
        <p:nvSpPr>
          <p:cNvPr id="6" name="Content Placeholder 2"/>
          <p:cNvSpPr>
            <a:spLocks noGrp="1"/>
          </p:cNvSpPr>
          <p:nvPr>
            <p:ph idx="1"/>
          </p:nvPr>
        </p:nvSpPr>
        <p:spPr>
          <a:xfrm>
            <a:off x="609599" y="2271072"/>
            <a:ext cx="10972800" cy="4074310"/>
          </a:xfrm>
        </p:spPr>
        <p:txBody>
          <a:bodyPr/>
          <a:lstStyle/>
          <a:p>
            <a:r>
              <a:rPr lang="en-US" dirty="0" err="1" smtClean="0"/>
              <a:t>Introduzione</a:t>
            </a:r>
            <a:r>
              <a:rPr lang="en-US" dirty="0" smtClean="0"/>
              <a:t> al </a:t>
            </a:r>
            <a:r>
              <a:rPr lang="en-US" dirty="0" err="1" smtClean="0"/>
              <a:t>progetto</a:t>
            </a:r>
            <a:endParaRPr lang="en-US" dirty="0" smtClean="0"/>
          </a:p>
          <a:p>
            <a:endParaRPr lang="en-US" sz="1000" dirty="0" smtClean="0"/>
          </a:p>
          <a:p>
            <a:r>
              <a:rPr lang="en-US" dirty="0" smtClean="0"/>
              <a:t>Il Promoter: chi è </a:t>
            </a:r>
            <a:r>
              <a:rPr lang="en-US" dirty="0" err="1" smtClean="0"/>
              <a:t>il</a:t>
            </a:r>
            <a:r>
              <a:rPr lang="en-US" dirty="0" smtClean="0"/>
              <a:t> promoter e </a:t>
            </a:r>
            <a:r>
              <a:rPr lang="en-US" dirty="0" err="1" smtClean="0"/>
              <a:t>quali</a:t>
            </a:r>
            <a:r>
              <a:rPr lang="en-US" dirty="0" smtClean="0"/>
              <a:t> </a:t>
            </a:r>
            <a:r>
              <a:rPr lang="en-US" dirty="0" err="1" smtClean="0"/>
              <a:t>sono</a:t>
            </a:r>
            <a:r>
              <a:rPr lang="en-US" dirty="0" smtClean="0"/>
              <a:t> le </a:t>
            </a:r>
            <a:r>
              <a:rPr lang="en-US" dirty="0" err="1" smtClean="0"/>
              <a:t>importanti</a:t>
            </a:r>
            <a:r>
              <a:rPr lang="en-US" dirty="0" smtClean="0"/>
              <a:t> </a:t>
            </a:r>
            <a:r>
              <a:rPr lang="en-US" dirty="0" err="1" smtClean="0"/>
              <a:t>esperienze</a:t>
            </a:r>
            <a:r>
              <a:rPr lang="en-US" dirty="0" smtClean="0"/>
              <a:t> e </a:t>
            </a:r>
            <a:r>
              <a:rPr lang="en-US" dirty="0" err="1" smtClean="0"/>
              <a:t>competenze</a:t>
            </a:r>
            <a:r>
              <a:rPr lang="en-US" dirty="0" smtClean="0"/>
              <a:t> di un </a:t>
            </a:r>
            <a:r>
              <a:rPr lang="en-US" dirty="0" err="1" smtClean="0"/>
              <a:t>individuo</a:t>
            </a:r>
            <a:r>
              <a:rPr lang="en-US" dirty="0" smtClean="0"/>
              <a:t> o </a:t>
            </a:r>
            <a:r>
              <a:rPr lang="en-US" dirty="0" err="1" smtClean="0"/>
              <a:t>organizzazione</a:t>
            </a:r>
            <a:r>
              <a:rPr lang="en-US" dirty="0" smtClean="0"/>
              <a:t>.</a:t>
            </a:r>
          </a:p>
          <a:p>
            <a:endParaRPr lang="en-US" sz="1000" dirty="0" smtClean="0"/>
          </a:p>
          <a:p>
            <a:r>
              <a:rPr lang="en-US" dirty="0" smtClean="0"/>
              <a:t>Project Background: </a:t>
            </a:r>
            <a:r>
              <a:rPr lang="en-US" dirty="0" err="1" smtClean="0"/>
              <a:t>Descrizione</a:t>
            </a:r>
            <a:r>
              <a:rPr lang="en-US" dirty="0" smtClean="0"/>
              <a:t> </a:t>
            </a:r>
            <a:r>
              <a:rPr lang="en-US" dirty="0" err="1" smtClean="0"/>
              <a:t>dettagliata</a:t>
            </a:r>
            <a:r>
              <a:rPr lang="en-US" dirty="0" smtClean="0"/>
              <a:t> del </a:t>
            </a:r>
            <a:r>
              <a:rPr lang="en-US" dirty="0" err="1" smtClean="0"/>
              <a:t>progetto</a:t>
            </a:r>
            <a:r>
              <a:rPr lang="en-US" dirty="0" smtClean="0"/>
              <a:t> - di </a:t>
            </a:r>
            <a:r>
              <a:rPr lang="en-US" dirty="0" err="1" smtClean="0"/>
              <a:t>cosa</a:t>
            </a:r>
            <a:r>
              <a:rPr lang="en-US" dirty="0" smtClean="0"/>
              <a:t> </a:t>
            </a:r>
            <a:r>
              <a:rPr lang="en-US" dirty="0" err="1" smtClean="0"/>
              <a:t>si</a:t>
            </a:r>
            <a:r>
              <a:rPr lang="en-US" dirty="0" smtClean="0"/>
              <a:t> </a:t>
            </a:r>
            <a:r>
              <a:rPr lang="en-US" dirty="0" err="1" smtClean="0"/>
              <a:t>tratta</a:t>
            </a:r>
            <a:r>
              <a:rPr lang="en-US" dirty="0" smtClean="0"/>
              <a:t> e di </a:t>
            </a:r>
            <a:r>
              <a:rPr lang="en-US" dirty="0" err="1" smtClean="0"/>
              <a:t>cosa</a:t>
            </a:r>
            <a:r>
              <a:rPr lang="en-US" dirty="0" smtClean="0"/>
              <a:t> ha </a:t>
            </a:r>
            <a:r>
              <a:rPr lang="en-US" dirty="0" err="1" smtClean="0"/>
              <a:t>bisogno</a:t>
            </a:r>
            <a:r>
              <a:rPr lang="en-US" dirty="0" smtClean="0"/>
              <a:t> </a:t>
            </a:r>
            <a:r>
              <a:rPr lang="en-US" dirty="0" smtClean="0"/>
              <a:t>per </a:t>
            </a:r>
            <a:r>
              <a:rPr lang="en-US" dirty="0" err="1" smtClean="0"/>
              <a:t>avere</a:t>
            </a:r>
            <a:r>
              <a:rPr lang="en-US" dirty="0" smtClean="0"/>
              <a:t> </a:t>
            </a:r>
            <a:r>
              <a:rPr lang="en-US" dirty="0" err="1" smtClean="0"/>
              <a:t>successo</a:t>
            </a:r>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a:spLocks noGrp="1"/>
          </p:cNvSpPr>
          <p:nvPr>
            <p:ph type="title"/>
          </p:nvPr>
        </p:nvSpPr>
        <p:spPr>
          <a:xfrm>
            <a:off x="697737" y="1472817"/>
            <a:ext cx="7715794" cy="783453"/>
          </a:xfrm>
        </p:spPr>
        <p:txBody>
          <a:bodyPr/>
          <a:lstStyle/>
          <a:p>
            <a:pPr algn="l"/>
            <a:r>
              <a:rPr lang="en-US" sz="3200" b="1" dirty="0" smtClean="0">
                <a:solidFill>
                  <a:srgbClr val="C00000"/>
                </a:solidFill>
              </a:rPr>
              <a:t>Business Plan - Marketing</a:t>
            </a:r>
            <a:endParaRPr lang="en-IE" sz="3200" b="1" dirty="0">
              <a:solidFill>
                <a:srgbClr val="C00000"/>
              </a:solidFill>
            </a:endParaRPr>
          </a:p>
        </p:txBody>
      </p:sp>
      <p:sp>
        <p:nvSpPr>
          <p:cNvPr id="6" name="Content Placeholder 2"/>
          <p:cNvSpPr>
            <a:spLocks noGrp="1"/>
          </p:cNvSpPr>
          <p:nvPr>
            <p:ph idx="1"/>
          </p:nvPr>
        </p:nvSpPr>
        <p:spPr>
          <a:xfrm>
            <a:off x="609600" y="2589397"/>
            <a:ext cx="10972800" cy="3478893"/>
          </a:xfrm>
        </p:spPr>
        <p:txBody>
          <a:bodyPr/>
          <a:lstStyle/>
          <a:p>
            <a:r>
              <a:rPr lang="en-US" dirty="0" err="1" smtClean="0"/>
              <a:t>Ricerca</a:t>
            </a:r>
            <a:r>
              <a:rPr lang="en-US" dirty="0" smtClean="0"/>
              <a:t> di </a:t>
            </a:r>
            <a:r>
              <a:rPr lang="en-US" dirty="0" err="1" smtClean="0"/>
              <a:t>mercato</a:t>
            </a:r>
            <a:r>
              <a:rPr lang="en-US" dirty="0" smtClean="0"/>
              <a:t>: </a:t>
            </a:r>
            <a:r>
              <a:rPr lang="en-US" dirty="0" err="1" smtClean="0"/>
              <a:t>Mostra</a:t>
            </a:r>
            <a:r>
              <a:rPr lang="en-US" dirty="0" smtClean="0"/>
              <a:t> </a:t>
            </a:r>
            <a:r>
              <a:rPr lang="en-US" dirty="0" err="1" smtClean="0"/>
              <a:t>che</a:t>
            </a:r>
            <a:r>
              <a:rPr lang="en-US" dirty="0" smtClean="0"/>
              <a:t> </a:t>
            </a:r>
            <a:r>
              <a:rPr lang="en-US" dirty="0" err="1" smtClean="0"/>
              <a:t>il</a:t>
            </a:r>
            <a:r>
              <a:rPr lang="en-US" dirty="0" smtClean="0"/>
              <a:t> </a:t>
            </a:r>
            <a:r>
              <a:rPr lang="en-US" dirty="0" err="1" smtClean="0"/>
              <a:t>progetto</a:t>
            </a:r>
            <a:r>
              <a:rPr lang="en-US" dirty="0" smtClean="0"/>
              <a:t> è </a:t>
            </a:r>
            <a:r>
              <a:rPr lang="en-US" dirty="0" err="1" smtClean="0"/>
              <a:t>realizzabile</a:t>
            </a:r>
            <a:r>
              <a:rPr lang="en-US" dirty="0" smtClean="0"/>
              <a:t> e </a:t>
            </a:r>
            <a:r>
              <a:rPr lang="en-US" dirty="0" err="1" smtClean="0"/>
              <a:t>che</a:t>
            </a:r>
            <a:r>
              <a:rPr lang="en-US" dirty="0" smtClean="0"/>
              <a:t> </a:t>
            </a:r>
            <a:r>
              <a:rPr lang="en-US" dirty="0" err="1" smtClean="0"/>
              <a:t>il</a:t>
            </a:r>
            <a:r>
              <a:rPr lang="en-US" dirty="0" smtClean="0"/>
              <a:t> </a:t>
            </a:r>
            <a:r>
              <a:rPr lang="en-US" dirty="0" err="1" smtClean="0"/>
              <a:t>suo</a:t>
            </a:r>
            <a:r>
              <a:rPr lang="en-US" dirty="0" smtClean="0"/>
              <a:t> </a:t>
            </a:r>
            <a:r>
              <a:rPr lang="en-US" dirty="0" err="1" smtClean="0"/>
              <a:t>promotore</a:t>
            </a:r>
            <a:r>
              <a:rPr lang="en-US" dirty="0" smtClean="0"/>
              <a:t> </a:t>
            </a:r>
            <a:r>
              <a:rPr lang="en-US" dirty="0" err="1" smtClean="0"/>
              <a:t>conosce</a:t>
            </a:r>
            <a:r>
              <a:rPr lang="en-US" dirty="0" smtClean="0"/>
              <a:t> </a:t>
            </a:r>
            <a:r>
              <a:rPr lang="en-US" dirty="0" err="1" smtClean="0"/>
              <a:t>il</a:t>
            </a:r>
            <a:r>
              <a:rPr lang="en-US" dirty="0" smtClean="0"/>
              <a:t> </a:t>
            </a:r>
            <a:r>
              <a:rPr lang="en-US" dirty="0" err="1" smtClean="0"/>
              <a:t>mercato</a:t>
            </a:r>
            <a:endParaRPr lang="en-US" dirty="0" smtClean="0"/>
          </a:p>
          <a:p>
            <a:endParaRPr lang="en-US" dirty="0" smtClean="0"/>
          </a:p>
          <a:p>
            <a:r>
              <a:rPr lang="en-US" dirty="0" err="1" smtClean="0"/>
              <a:t>Strategia</a:t>
            </a:r>
            <a:r>
              <a:rPr lang="en-US" dirty="0" smtClean="0"/>
              <a:t> di Marketing: </a:t>
            </a:r>
            <a:r>
              <a:rPr lang="en-US" dirty="0" err="1" smtClean="0"/>
              <a:t>Strategia</a:t>
            </a:r>
            <a:r>
              <a:rPr lang="en-US" dirty="0" smtClean="0"/>
              <a:t> per </a:t>
            </a:r>
            <a:r>
              <a:rPr lang="en-US" dirty="0" err="1" smtClean="0"/>
              <a:t>raggiungere</a:t>
            </a:r>
            <a:r>
              <a:rPr lang="en-US" dirty="0" smtClean="0"/>
              <a:t> la quota di </a:t>
            </a:r>
            <a:r>
              <a:rPr lang="en-US" dirty="0" err="1" smtClean="0"/>
              <a:t>mercato</a:t>
            </a:r>
            <a:r>
              <a:rPr lang="en-US" dirty="0" smtClean="0"/>
              <a:t> per </a:t>
            </a:r>
            <a:r>
              <a:rPr lang="en-US" dirty="0" err="1" smtClean="0"/>
              <a:t>rendere</a:t>
            </a:r>
            <a:r>
              <a:rPr lang="en-US" dirty="0" smtClean="0"/>
              <a:t> </a:t>
            </a:r>
            <a:r>
              <a:rPr lang="en-US" dirty="0" err="1" smtClean="0"/>
              <a:t>il</a:t>
            </a:r>
            <a:r>
              <a:rPr lang="en-US" dirty="0" smtClean="0"/>
              <a:t> </a:t>
            </a:r>
            <a:r>
              <a:rPr lang="en-US" dirty="0" err="1" smtClean="0"/>
              <a:t>progetto</a:t>
            </a:r>
            <a:r>
              <a:rPr lang="en-US" dirty="0" smtClean="0"/>
              <a:t> </a:t>
            </a:r>
            <a:r>
              <a:rPr lang="en-US" dirty="0" err="1" smtClean="0"/>
              <a:t>fattibile</a:t>
            </a:r>
            <a:r>
              <a:rPr lang="en-US" dirty="0" smtClean="0"/>
              <a:t>.</a:t>
            </a:r>
            <a:endParaRPr lang="en-IE" dirty="0" smtClean="0"/>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itle 1"/>
          <p:cNvSpPr>
            <a:spLocks noGrp="1"/>
          </p:cNvSpPr>
          <p:nvPr>
            <p:ph type="title"/>
          </p:nvPr>
        </p:nvSpPr>
        <p:spPr>
          <a:xfrm>
            <a:off x="546386" y="1675149"/>
            <a:ext cx="9553578" cy="856793"/>
          </a:xfrm>
        </p:spPr>
        <p:txBody>
          <a:bodyPr/>
          <a:lstStyle/>
          <a:p>
            <a:pPr algn="r"/>
            <a:r>
              <a:rPr lang="en-US" sz="3200" b="1" dirty="0" smtClean="0">
                <a:solidFill>
                  <a:srgbClr val="C00000"/>
                </a:solidFill>
              </a:rPr>
              <a:t>Business Plan – </a:t>
            </a:r>
            <a:r>
              <a:rPr lang="en-US" sz="3200" b="1" dirty="0" err="1" smtClean="0">
                <a:solidFill>
                  <a:srgbClr val="C00000"/>
                </a:solidFill>
              </a:rPr>
              <a:t>Innovazione</a:t>
            </a:r>
            <a:r>
              <a:rPr lang="en-US" sz="3200" b="1" dirty="0" smtClean="0">
                <a:solidFill>
                  <a:srgbClr val="C00000"/>
                </a:solidFill>
              </a:rPr>
              <a:t> &amp; </a:t>
            </a:r>
            <a:r>
              <a:rPr lang="en-US" sz="3200" b="1" dirty="0" err="1" smtClean="0">
                <a:solidFill>
                  <a:srgbClr val="C00000"/>
                </a:solidFill>
              </a:rPr>
              <a:t>Competizione</a:t>
            </a:r>
            <a:endParaRPr lang="en-IE" sz="3200" b="1" dirty="0">
              <a:solidFill>
                <a:srgbClr val="C00000"/>
              </a:solidFill>
            </a:endParaRPr>
          </a:p>
        </p:txBody>
      </p:sp>
      <p:sp>
        <p:nvSpPr>
          <p:cNvPr id="6" name="Content Placeholder 2"/>
          <p:cNvSpPr>
            <a:spLocks noGrp="1"/>
          </p:cNvSpPr>
          <p:nvPr>
            <p:ph idx="1"/>
          </p:nvPr>
        </p:nvSpPr>
        <p:spPr>
          <a:xfrm>
            <a:off x="609600" y="2460129"/>
            <a:ext cx="10972800" cy="3246118"/>
          </a:xfrm>
        </p:spPr>
        <p:txBody>
          <a:bodyPr/>
          <a:lstStyle/>
          <a:p>
            <a:pPr>
              <a:lnSpc>
                <a:spcPct val="150000"/>
              </a:lnSpc>
            </a:pPr>
            <a:r>
              <a:rPr lang="en-US" sz="2800" dirty="0" err="1" smtClean="0"/>
              <a:t>Innovazione</a:t>
            </a:r>
            <a:r>
              <a:rPr lang="en-US" sz="2800" dirty="0" smtClean="0"/>
              <a:t>: </a:t>
            </a:r>
            <a:r>
              <a:rPr lang="en-US" sz="2800" dirty="0" err="1" smtClean="0"/>
              <a:t>elemento</a:t>
            </a:r>
            <a:r>
              <a:rPr lang="en-US" sz="2800" dirty="0" smtClean="0"/>
              <a:t> </a:t>
            </a:r>
            <a:r>
              <a:rPr lang="en-US" sz="2800" dirty="0" err="1" smtClean="0"/>
              <a:t>importante</a:t>
            </a:r>
            <a:r>
              <a:rPr lang="en-US" sz="2800" dirty="0" smtClean="0"/>
              <a:t> in LEADER</a:t>
            </a:r>
          </a:p>
          <a:p>
            <a:pPr marL="2338388" indent="0">
              <a:buNone/>
            </a:pPr>
            <a:r>
              <a:rPr lang="en-US" sz="2800" dirty="0" err="1" smtClean="0"/>
              <a:t>Descrive</a:t>
            </a:r>
            <a:r>
              <a:rPr lang="en-US" sz="2800" dirty="0" smtClean="0"/>
              <a:t> come </a:t>
            </a:r>
            <a:r>
              <a:rPr lang="en-US" sz="2800" dirty="0" err="1" smtClean="0"/>
              <a:t>il</a:t>
            </a:r>
            <a:r>
              <a:rPr lang="en-US" sz="2800" dirty="0" smtClean="0"/>
              <a:t> </a:t>
            </a:r>
            <a:r>
              <a:rPr lang="en-US" sz="2800" dirty="0" err="1" smtClean="0"/>
              <a:t>progetto</a:t>
            </a:r>
            <a:r>
              <a:rPr lang="en-US" sz="2800" dirty="0" smtClean="0"/>
              <a:t> </a:t>
            </a:r>
            <a:r>
              <a:rPr lang="en-US" sz="2800" dirty="0" err="1" smtClean="0"/>
              <a:t>manifesta</a:t>
            </a:r>
            <a:r>
              <a:rPr lang="en-US" sz="2800" dirty="0" smtClean="0"/>
              <a:t> </a:t>
            </a:r>
            <a:r>
              <a:rPr lang="en-US" sz="2800" dirty="0" err="1" smtClean="0"/>
              <a:t>innovazione</a:t>
            </a:r>
            <a:endParaRPr lang="en-US" sz="2800" dirty="0" smtClean="0"/>
          </a:p>
          <a:p>
            <a:pPr marL="549275" indent="-457200"/>
            <a:r>
              <a:rPr lang="en-US" sz="2800" dirty="0" err="1" smtClean="0"/>
              <a:t>Competizione</a:t>
            </a:r>
            <a:r>
              <a:rPr lang="en-US" sz="2800" dirty="0" smtClean="0"/>
              <a:t>: </a:t>
            </a:r>
            <a:r>
              <a:rPr lang="en-US" sz="2800" dirty="0" err="1" smtClean="0"/>
              <a:t>Dimostra</a:t>
            </a:r>
            <a:r>
              <a:rPr lang="en-US" sz="2800" dirty="0" smtClean="0"/>
              <a:t> </a:t>
            </a:r>
            <a:r>
              <a:rPr lang="en-US" sz="2800" dirty="0" err="1" smtClean="0"/>
              <a:t>che</a:t>
            </a:r>
            <a:r>
              <a:rPr lang="en-US" sz="2800" dirty="0" smtClean="0"/>
              <a:t> </a:t>
            </a:r>
            <a:r>
              <a:rPr lang="en-US" sz="2800" dirty="0" err="1" smtClean="0"/>
              <a:t>esiste</a:t>
            </a:r>
            <a:r>
              <a:rPr lang="en-US" sz="2800" dirty="0" smtClean="0"/>
              <a:t> </a:t>
            </a:r>
            <a:r>
              <a:rPr lang="en-US" sz="2800" dirty="0" err="1" smtClean="0"/>
              <a:t>una</a:t>
            </a:r>
            <a:r>
              <a:rPr lang="en-US" sz="2800" dirty="0" smtClean="0"/>
              <a:t> </a:t>
            </a:r>
            <a:r>
              <a:rPr lang="en-US" sz="2800" dirty="0" err="1" smtClean="0"/>
              <a:t>nicchia</a:t>
            </a:r>
            <a:r>
              <a:rPr lang="en-US" sz="2800" dirty="0" smtClean="0"/>
              <a:t> di </a:t>
            </a:r>
            <a:r>
              <a:rPr lang="en-US" sz="2800" dirty="0" err="1" smtClean="0"/>
              <a:t>mercato</a:t>
            </a:r>
            <a:r>
              <a:rPr lang="en-US" sz="2800" dirty="0" smtClean="0"/>
              <a:t> per </a:t>
            </a:r>
            <a:r>
              <a:rPr lang="en-US" sz="2800" dirty="0" err="1" smtClean="0"/>
              <a:t>il</a:t>
            </a:r>
            <a:r>
              <a:rPr lang="en-US" sz="2800" dirty="0" smtClean="0"/>
              <a:t> </a:t>
            </a:r>
            <a:r>
              <a:rPr lang="en-US" sz="2800" dirty="0" err="1" smtClean="0"/>
              <a:t>progetto</a:t>
            </a:r>
            <a:r>
              <a:rPr lang="en-US" sz="2800" dirty="0" smtClean="0"/>
              <a:t>. </a:t>
            </a:r>
            <a:r>
              <a:rPr lang="en-US" sz="2800" dirty="0" err="1" smtClean="0"/>
              <a:t>Nessun</a:t>
            </a:r>
            <a:r>
              <a:rPr lang="en-US" sz="2800" dirty="0" smtClean="0"/>
              <a:t> </a:t>
            </a:r>
            <a:r>
              <a:rPr lang="en-US" sz="2800" dirty="0" err="1" smtClean="0"/>
              <a:t>effetto</a:t>
            </a:r>
            <a:r>
              <a:rPr lang="en-US" sz="2800" dirty="0" smtClean="0"/>
              <a:t> </a:t>
            </a:r>
            <a:r>
              <a:rPr lang="en-US" sz="2800" dirty="0" err="1" smtClean="0"/>
              <a:t>negativo</a:t>
            </a:r>
            <a:r>
              <a:rPr lang="en-US" sz="2800" dirty="0" smtClean="0"/>
              <a:t> </a:t>
            </a:r>
            <a:r>
              <a:rPr lang="en-US" sz="2800" dirty="0" err="1" smtClean="0"/>
              <a:t>su</a:t>
            </a:r>
            <a:r>
              <a:rPr lang="en-US" sz="2800" dirty="0" smtClean="0"/>
              <a:t> </a:t>
            </a:r>
            <a:r>
              <a:rPr lang="en-US" sz="2800" dirty="0" err="1" smtClean="0"/>
              <a:t>un’azienda</a:t>
            </a:r>
            <a:r>
              <a:rPr lang="en-US" sz="2800" dirty="0" smtClean="0"/>
              <a:t> </a:t>
            </a:r>
            <a:r>
              <a:rPr lang="en-US" sz="2800" dirty="0" err="1" smtClean="0"/>
              <a:t>consolidata</a:t>
            </a:r>
            <a:r>
              <a:rPr lang="en-US" sz="2800" dirty="0" smtClean="0"/>
              <a:t> </a:t>
            </a:r>
            <a:r>
              <a:rPr lang="en-US" sz="2800" dirty="0" err="1" smtClean="0"/>
              <a:t>nella</a:t>
            </a:r>
            <a:r>
              <a:rPr lang="en-US" sz="2800" dirty="0" smtClean="0"/>
              <a:t> </a:t>
            </a:r>
            <a:r>
              <a:rPr lang="en-US" sz="2800" dirty="0" err="1" smtClean="0"/>
              <a:t>tua</a:t>
            </a:r>
            <a:r>
              <a:rPr lang="en-US" sz="2800" dirty="0" smtClean="0"/>
              <a:t> </a:t>
            </a:r>
            <a:r>
              <a:rPr lang="en-US" sz="2800" dirty="0" err="1" smtClean="0"/>
              <a:t>comunità</a:t>
            </a:r>
            <a:r>
              <a:rPr lang="en-US" sz="2800" dirty="0" smtClean="0"/>
              <a:t>. </a:t>
            </a:r>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Title 1"/>
          <p:cNvSpPr>
            <a:spLocks noGrp="1"/>
          </p:cNvSpPr>
          <p:nvPr>
            <p:ph type="title"/>
          </p:nvPr>
        </p:nvSpPr>
        <p:spPr>
          <a:xfrm>
            <a:off x="650891" y="1725065"/>
            <a:ext cx="7794171" cy="783453"/>
          </a:xfrm>
        </p:spPr>
        <p:txBody>
          <a:bodyPr/>
          <a:lstStyle/>
          <a:p>
            <a:pPr algn="l"/>
            <a:r>
              <a:rPr lang="en-US" sz="3200" b="1" dirty="0" smtClean="0">
                <a:solidFill>
                  <a:srgbClr val="C00000"/>
                </a:solidFill>
              </a:rPr>
              <a:t>Business Plan – </a:t>
            </a:r>
            <a:r>
              <a:rPr lang="en-US" sz="3200" b="1" dirty="0" err="1" smtClean="0">
                <a:solidFill>
                  <a:srgbClr val="C00000"/>
                </a:solidFill>
              </a:rPr>
              <a:t>Aspetti</a:t>
            </a:r>
            <a:r>
              <a:rPr lang="en-US" sz="3200" b="1" dirty="0" smtClean="0">
                <a:solidFill>
                  <a:srgbClr val="C00000"/>
                </a:solidFill>
              </a:rPr>
              <a:t> </a:t>
            </a:r>
            <a:r>
              <a:rPr lang="en-US" sz="3200" b="1" dirty="0" err="1" smtClean="0">
                <a:solidFill>
                  <a:srgbClr val="C00000"/>
                </a:solidFill>
              </a:rPr>
              <a:t>Finanziari</a:t>
            </a:r>
            <a:endParaRPr lang="en-IE" sz="3200" b="1" dirty="0">
              <a:solidFill>
                <a:srgbClr val="C00000"/>
              </a:solidFill>
            </a:endParaRPr>
          </a:p>
        </p:txBody>
      </p:sp>
      <p:sp>
        <p:nvSpPr>
          <p:cNvPr id="6" name="Content Placeholder 2"/>
          <p:cNvSpPr>
            <a:spLocks noGrp="1"/>
          </p:cNvSpPr>
          <p:nvPr>
            <p:ph idx="1"/>
          </p:nvPr>
        </p:nvSpPr>
        <p:spPr>
          <a:xfrm>
            <a:off x="609600" y="2561927"/>
            <a:ext cx="10972800" cy="3219993"/>
          </a:xfrm>
        </p:spPr>
        <p:txBody>
          <a:bodyPr/>
          <a:lstStyle/>
          <a:p>
            <a:r>
              <a:rPr lang="en-US" dirty="0" err="1" smtClean="0"/>
              <a:t>Costi</a:t>
            </a:r>
            <a:r>
              <a:rPr lang="en-US" dirty="0" smtClean="0"/>
              <a:t> di </a:t>
            </a:r>
            <a:r>
              <a:rPr lang="en-US" dirty="0" err="1" smtClean="0"/>
              <a:t>progetto</a:t>
            </a:r>
            <a:r>
              <a:rPr lang="en-US" dirty="0" smtClean="0"/>
              <a:t> e </a:t>
            </a:r>
            <a:r>
              <a:rPr lang="en-US" dirty="0" err="1" smtClean="0"/>
              <a:t>Finanziamento</a:t>
            </a:r>
            <a:r>
              <a:rPr lang="en-US" dirty="0" smtClean="0"/>
              <a:t>: </a:t>
            </a:r>
            <a:r>
              <a:rPr lang="en-US" dirty="0" err="1" smtClean="0"/>
              <a:t>Costi</a:t>
            </a:r>
            <a:r>
              <a:rPr lang="en-US" dirty="0" smtClean="0"/>
              <a:t> </a:t>
            </a:r>
            <a:r>
              <a:rPr lang="en-US" dirty="0" err="1" smtClean="0"/>
              <a:t>dettagliati</a:t>
            </a:r>
            <a:r>
              <a:rPr lang="en-US" dirty="0" smtClean="0"/>
              <a:t> e </a:t>
            </a:r>
            <a:r>
              <a:rPr lang="en-US" dirty="0" err="1" smtClean="0"/>
              <a:t>fonti</a:t>
            </a:r>
            <a:r>
              <a:rPr lang="en-US" dirty="0" smtClean="0"/>
              <a:t> del </a:t>
            </a:r>
            <a:r>
              <a:rPr lang="en-US" dirty="0" err="1" smtClean="0"/>
              <a:t>cofinanziamento</a:t>
            </a:r>
            <a:endParaRPr lang="en-US" dirty="0" smtClean="0"/>
          </a:p>
          <a:p>
            <a:endParaRPr lang="en-US" sz="1000" dirty="0" smtClean="0"/>
          </a:p>
          <a:p>
            <a:r>
              <a:rPr lang="en-US" dirty="0" err="1" smtClean="0"/>
              <a:t>Proiezioni</a:t>
            </a:r>
            <a:r>
              <a:rPr lang="en-US" dirty="0" smtClean="0"/>
              <a:t> </a:t>
            </a:r>
            <a:r>
              <a:rPr lang="en-US" dirty="0" err="1" smtClean="0"/>
              <a:t>finanziarie</a:t>
            </a:r>
            <a:r>
              <a:rPr lang="en-US" dirty="0" smtClean="0"/>
              <a:t> a </a:t>
            </a:r>
            <a:r>
              <a:rPr lang="en-US" dirty="0" err="1" smtClean="0"/>
              <a:t>tre</a:t>
            </a:r>
            <a:r>
              <a:rPr lang="en-US" dirty="0" smtClean="0"/>
              <a:t> </a:t>
            </a:r>
            <a:r>
              <a:rPr lang="en-US" dirty="0" err="1" smtClean="0"/>
              <a:t>anni</a:t>
            </a:r>
            <a:r>
              <a:rPr lang="en-US" dirty="0" smtClean="0"/>
              <a:t>:</a:t>
            </a:r>
          </a:p>
          <a:p>
            <a:endParaRPr lang="en-US" sz="1000" dirty="0" smtClean="0"/>
          </a:p>
          <a:p>
            <a:r>
              <a:rPr lang="en-US" dirty="0" err="1" smtClean="0"/>
              <a:t>Impatto</a:t>
            </a:r>
            <a:r>
              <a:rPr lang="en-US" dirty="0" smtClean="0"/>
              <a:t> del </a:t>
            </a:r>
            <a:r>
              <a:rPr lang="en-US" dirty="0" err="1" smtClean="0"/>
              <a:t>progetto</a:t>
            </a:r>
            <a:r>
              <a:rPr lang="en-US" dirty="0" smtClean="0"/>
              <a:t>: Il promoter, la </a:t>
            </a:r>
            <a:r>
              <a:rPr lang="en-US" dirty="0" err="1" smtClean="0"/>
              <a:t>comunità</a:t>
            </a:r>
            <a:r>
              <a:rPr lang="en-US" dirty="0" smtClean="0"/>
              <a:t> in </a:t>
            </a:r>
            <a:r>
              <a:rPr lang="en-US" dirty="0" err="1" smtClean="0"/>
              <a:t>generale</a:t>
            </a:r>
            <a:r>
              <a:rPr lang="en-US" dirty="0" smtClean="0"/>
              <a:t> o </a:t>
            </a:r>
            <a:r>
              <a:rPr lang="en-US" dirty="0" err="1" smtClean="0"/>
              <a:t>l’ambiente</a:t>
            </a:r>
            <a:r>
              <a:rPr lang="en-US" dirty="0" smtClean="0"/>
              <a:t> </a:t>
            </a:r>
            <a:r>
              <a:rPr lang="en-US" dirty="0" err="1" smtClean="0"/>
              <a:t>generale</a:t>
            </a:r>
            <a:r>
              <a:rPr lang="en-US" dirty="0" smtClean="0"/>
              <a:t>. </a:t>
            </a:r>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itle 1"/>
          <p:cNvSpPr>
            <a:spLocks noGrp="1"/>
          </p:cNvSpPr>
          <p:nvPr>
            <p:ph type="title"/>
          </p:nvPr>
        </p:nvSpPr>
        <p:spPr>
          <a:xfrm>
            <a:off x="690530" y="1393990"/>
            <a:ext cx="7833360" cy="887956"/>
          </a:xfrm>
        </p:spPr>
        <p:txBody>
          <a:bodyPr/>
          <a:lstStyle/>
          <a:p>
            <a:pPr algn="l"/>
            <a:r>
              <a:rPr lang="en-US" sz="3200" b="1" dirty="0" smtClean="0">
                <a:solidFill>
                  <a:srgbClr val="C00000"/>
                </a:solidFill>
              </a:rPr>
              <a:t>Business Plan - </a:t>
            </a:r>
            <a:r>
              <a:rPr lang="en-US" sz="3200" b="1" dirty="0" err="1" smtClean="0">
                <a:solidFill>
                  <a:srgbClr val="C00000"/>
                </a:solidFill>
              </a:rPr>
              <a:t>Conclusioni</a:t>
            </a:r>
            <a:endParaRPr lang="en-IE" sz="3200" b="1" dirty="0">
              <a:solidFill>
                <a:srgbClr val="C00000"/>
              </a:solidFill>
            </a:endParaRPr>
          </a:p>
        </p:txBody>
      </p:sp>
      <p:sp>
        <p:nvSpPr>
          <p:cNvPr id="6" name="Content Placeholder 2"/>
          <p:cNvSpPr>
            <a:spLocks noGrp="1"/>
          </p:cNvSpPr>
          <p:nvPr>
            <p:ph idx="1"/>
          </p:nvPr>
        </p:nvSpPr>
        <p:spPr>
          <a:xfrm>
            <a:off x="625366" y="2293885"/>
            <a:ext cx="10972800" cy="3954515"/>
          </a:xfrm>
        </p:spPr>
        <p:txBody>
          <a:bodyPr/>
          <a:lstStyle/>
          <a:p>
            <a:r>
              <a:rPr lang="en-US" sz="2800" dirty="0" err="1" smtClean="0"/>
              <a:t>Ritrae</a:t>
            </a:r>
            <a:r>
              <a:rPr lang="en-US" sz="2800" dirty="0" smtClean="0"/>
              <a:t> </a:t>
            </a:r>
            <a:r>
              <a:rPr lang="en-US" sz="2800" dirty="0" err="1" smtClean="0"/>
              <a:t>insieme</a:t>
            </a:r>
            <a:r>
              <a:rPr lang="en-US" sz="2800" dirty="0" smtClean="0"/>
              <a:t> </a:t>
            </a:r>
            <a:r>
              <a:rPr lang="en-US" sz="2800" dirty="0" err="1" smtClean="0"/>
              <a:t>tutti</a:t>
            </a:r>
            <a:r>
              <a:rPr lang="en-US" sz="2800" dirty="0" smtClean="0"/>
              <a:t> </a:t>
            </a:r>
            <a:r>
              <a:rPr lang="en-US" sz="2800" dirty="0" err="1" smtClean="0"/>
              <a:t>gli</a:t>
            </a:r>
            <a:r>
              <a:rPr lang="en-US" sz="2800" dirty="0" smtClean="0"/>
              <a:t> </a:t>
            </a:r>
            <a:r>
              <a:rPr lang="en-US" sz="2800" dirty="0" err="1" smtClean="0"/>
              <a:t>elementi</a:t>
            </a:r>
            <a:r>
              <a:rPr lang="en-US" sz="2800" dirty="0" smtClean="0"/>
              <a:t> in </a:t>
            </a:r>
            <a:r>
              <a:rPr lang="en-US" sz="2800" dirty="0" err="1" smtClean="0"/>
              <a:t>una</a:t>
            </a:r>
            <a:r>
              <a:rPr lang="en-US" sz="2800" dirty="0" smtClean="0"/>
              <a:t> </a:t>
            </a:r>
            <a:r>
              <a:rPr lang="en-US" sz="2800" dirty="0" err="1" smtClean="0"/>
              <a:t>conclusione</a:t>
            </a:r>
            <a:r>
              <a:rPr lang="en-US" sz="2800" dirty="0" smtClean="0"/>
              <a:t> </a:t>
            </a:r>
            <a:r>
              <a:rPr lang="en-US" sz="2800" dirty="0" err="1" smtClean="0"/>
              <a:t>convincente</a:t>
            </a:r>
            <a:endParaRPr lang="en-US" sz="2800" dirty="0" smtClean="0"/>
          </a:p>
          <a:p>
            <a:endParaRPr lang="en-US" sz="1000" dirty="0" smtClean="0"/>
          </a:p>
          <a:p>
            <a:r>
              <a:rPr lang="en-US" sz="2800" dirty="0" err="1" smtClean="0"/>
              <a:t>Collegamenti</a:t>
            </a:r>
            <a:r>
              <a:rPr lang="en-US" sz="2800" dirty="0" smtClean="0"/>
              <a:t> </a:t>
            </a:r>
            <a:r>
              <a:rPr lang="en-US" sz="2800" dirty="0" err="1" smtClean="0"/>
              <a:t>ai</a:t>
            </a:r>
            <a:r>
              <a:rPr lang="en-US" sz="2800" dirty="0" smtClean="0"/>
              <a:t> </a:t>
            </a:r>
            <a:r>
              <a:rPr lang="en-US" sz="2800" dirty="0" err="1" smtClean="0"/>
              <a:t>temi</a:t>
            </a:r>
            <a:r>
              <a:rPr lang="en-US" sz="2800" dirty="0" smtClean="0"/>
              <a:t> o </a:t>
            </a:r>
            <a:r>
              <a:rPr lang="en-US" sz="2800" dirty="0" err="1" smtClean="0"/>
              <a:t>sottotemi</a:t>
            </a:r>
            <a:r>
              <a:rPr lang="en-US" sz="2800" dirty="0" smtClean="0"/>
              <a:t> del LAG</a:t>
            </a:r>
          </a:p>
          <a:p>
            <a:endParaRPr lang="en-US" sz="1000" dirty="0" smtClean="0"/>
          </a:p>
          <a:p>
            <a:r>
              <a:rPr lang="it-IT" sz="2800" dirty="0" smtClean="0"/>
              <a:t>Collegamenti con le questioni trasversali di LEADER relative all'ambiente, ai cambiamenti climatici e all'innovazione</a:t>
            </a:r>
            <a:endParaRPr lang="en-US" sz="2800" dirty="0" smtClean="0"/>
          </a:p>
          <a:p>
            <a:endParaRPr lang="en-US" sz="1000" dirty="0" smtClean="0"/>
          </a:p>
          <a:p>
            <a:r>
              <a:rPr lang="en-US" sz="2800" dirty="0" err="1" smtClean="0"/>
              <a:t>Collegamenti</a:t>
            </a:r>
            <a:r>
              <a:rPr lang="en-US" sz="2800" dirty="0" smtClean="0"/>
              <a:t> </a:t>
            </a:r>
            <a:r>
              <a:rPr lang="en-US" sz="2800" dirty="0" err="1" smtClean="0"/>
              <a:t>alle</a:t>
            </a:r>
            <a:r>
              <a:rPr lang="en-US" sz="2800" dirty="0" smtClean="0"/>
              <a:t> </a:t>
            </a:r>
            <a:r>
              <a:rPr lang="en-US" sz="2800" dirty="0" err="1" smtClean="0"/>
              <a:t>priorità</a:t>
            </a:r>
            <a:r>
              <a:rPr lang="en-US" sz="2800" dirty="0" smtClean="0"/>
              <a:t> del LAG e </a:t>
            </a:r>
            <a:r>
              <a:rPr lang="en-US" sz="2800" dirty="0" err="1" smtClean="0"/>
              <a:t>alle</a:t>
            </a:r>
            <a:r>
              <a:rPr lang="en-US" sz="2800" dirty="0" smtClean="0"/>
              <a:t> </a:t>
            </a:r>
            <a:r>
              <a:rPr lang="en-US" sz="2800" dirty="0" err="1" smtClean="0"/>
              <a:t>necessità</a:t>
            </a:r>
            <a:r>
              <a:rPr lang="en-US" sz="2800" dirty="0" smtClean="0"/>
              <a:t> </a:t>
            </a:r>
            <a:r>
              <a:rPr lang="en-US" sz="2800" dirty="0" err="1" smtClean="0"/>
              <a:t>della</a:t>
            </a:r>
            <a:r>
              <a:rPr lang="en-US" sz="2800" dirty="0" smtClean="0"/>
              <a:t> </a:t>
            </a:r>
            <a:r>
              <a:rPr lang="en-US" sz="2800" dirty="0" err="1" smtClean="0"/>
              <a:t>Strategia</a:t>
            </a:r>
            <a:r>
              <a:rPr lang="en-US" sz="2800" dirty="0" smtClean="0"/>
              <a:t> di </a:t>
            </a:r>
            <a:r>
              <a:rPr lang="en-US" sz="2800" dirty="0" err="1" smtClean="0"/>
              <a:t>Sviluppo</a:t>
            </a:r>
            <a:r>
              <a:rPr lang="en-US" sz="2800" dirty="0" smtClean="0"/>
              <a:t> Locale(LDS)</a:t>
            </a:r>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
        <p:nvSpPr>
          <p:cNvPr id="7" name="Title 1"/>
          <p:cNvSpPr>
            <a:spLocks noGrp="1"/>
          </p:cNvSpPr>
          <p:nvPr>
            <p:ph type="title"/>
          </p:nvPr>
        </p:nvSpPr>
        <p:spPr>
          <a:xfrm>
            <a:off x="598638" y="1488583"/>
            <a:ext cx="7846423" cy="822642"/>
          </a:xfrm>
        </p:spPr>
        <p:txBody>
          <a:bodyPr/>
          <a:lstStyle/>
          <a:p>
            <a:pPr algn="l"/>
            <a:r>
              <a:rPr lang="en-US" sz="3200" b="1" dirty="0" err="1" smtClean="0">
                <a:solidFill>
                  <a:srgbClr val="C00000"/>
                </a:solidFill>
              </a:rPr>
              <a:t>Preventivi</a:t>
            </a:r>
            <a:r>
              <a:rPr lang="en-US" sz="3200" b="1" dirty="0" smtClean="0">
                <a:solidFill>
                  <a:srgbClr val="C00000"/>
                </a:solidFill>
              </a:rPr>
              <a:t>/</a:t>
            </a:r>
            <a:r>
              <a:rPr lang="en-US" sz="3200" b="1" dirty="0" err="1" smtClean="0">
                <a:solidFill>
                  <a:srgbClr val="C00000"/>
                </a:solidFill>
              </a:rPr>
              <a:t>Offerte</a:t>
            </a:r>
            <a:endParaRPr lang="en-IE" sz="3200" b="1" dirty="0">
              <a:solidFill>
                <a:srgbClr val="C00000"/>
              </a:solidFill>
            </a:endParaRPr>
          </a:p>
        </p:txBody>
      </p:sp>
      <p:sp>
        <p:nvSpPr>
          <p:cNvPr id="8" name="Content Placeholder 2"/>
          <p:cNvSpPr>
            <a:spLocks noGrp="1"/>
          </p:cNvSpPr>
          <p:nvPr>
            <p:ph idx="1"/>
          </p:nvPr>
        </p:nvSpPr>
        <p:spPr>
          <a:xfrm>
            <a:off x="609600" y="2483097"/>
            <a:ext cx="10972800" cy="3246119"/>
          </a:xfrm>
        </p:spPr>
        <p:txBody>
          <a:bodyPr/>
          <a:lstStyle/>
          <a:p>
            <a:r>
              <a:rPr lang="en-IE" dirty="0" err="1" smtClean="0"/>
              <a:t>Preventivi</a:t>
            </a:r>
            <a:r>
              <a:rPr lang="en-IE" dirty="0" smtClean="0"/>
              <a:t>/</a:t>
            </a:r>
            <a:r>
              <a:rPr lang="en-IE" dirty="0" err="1" smtClean="0"/>
              <a:t>Offerte</a:t>
            </a:r>
            <a:r>
              <a:rPr lang="en-IE" dirty="0" smtClean="0"/>
              <a:t> </a:t>
            </a:r>
            <a:r>
              <a:rPr lang="en-IE" dirty="0" err="1" smtClean="0"/>
              <a:t>devono</a:t>
            </a:r>
            <a:r>
              <a:rPr lang="en-IE" dirty="0" smtClean="0"/>
              <a:t> </a:t>
            </a:r>
            <a:r>
              <a:rPr lang="en-IE" dirty="0" err="1" smtClean="0"/>
              <a:t>essere</a:t>
            </a:r>
            <a:r>
              <a:rPr lang="en-IE" dirty="0" smtClean="0"/>
              <a:t> </a:t>
            </a:r>
            <a:r>
              <a:rPr lang="en-IE" dirty="0" err="1" smtClean="0"/>
              <a:t>ottenuti</a:t>
            </a:r>
            <a:r>
              <a:rPr lang="en-IE" dirty="0" smtClean="0"/>
              <a:t> per </a:t>
            </a:r>
            <a:r>
              <a:rPr lang="en-IE" dirty="0" err="1" smtClean="0"/>
              <a:t>ogni</a:t>
            </a:r>
            <a:r>
              <a:rPr lang="en-IE" dirty="0" smtClean="0"/>
              <a:t> voce di </a:t>
            </a:r>
            <a:r>
              <a:rPr lang="en-IE" dirty="0" err="1" smtClean="0"/>
              <a:t>spesa</a:t>
            </a:r>
            <a:r>
              <a:rPr lang="en-IE" dirty="0" smtClean="0"/>
              <a:t> per la </a:t>
            </a:r>
            <a:r>
              <a:rPr lang="en-IE" dirty="0" err="1" smtClean="0"/>
              <a:t>quale</a:t>
            </a:r>
            <a:r>
              <a:rPr lang="en-IE" dirty="0" smtClean="0"/>
              <a:t> è </a:t>
            </a:r>
            <a:r>
              <a:rPr lang="en-IE" dirty="0" err="1" smtClean="0"/>
              <a:t>richiesta</a:t>
            </a:r>
            <a:r>
              <a:rPr lang="en-IE" dirty="0" smtClean="0"/>
              <a:t> la </a:t>
            </a:r>
            <a:r>
              <a:rPr lang="en-IE" dirty="0" err="1" smtClean="0"/>
              <a:t>sovvenzione</a:t>
            </a:r>
            <a:r>
              <a:rPr lang="en-IE" dirty="0" smtClean="0"/>
              <a:t>.</a:t>
            </a:r>
          </a:p>
          <a:p>
            <a:endParaRPr lang="en-IE" sz="1000" dirty="0" smtClean="0"/>
          </a:p>
          <a:p>
            <a:r>
              <a:rPr lang="en-US" dirty="0" err="1" smtClean="0"/>
              <a:t>Prendi</a:t>
            </a:r>
            <a:r>
              <a:rPr lang="en-US" dirty="0" smtClean="0"/>
              <a:t> </a:t>
            </a:r>
            <a:r>
              <a:rPr lang="en-US" dirty="0" err="1" smtClean="0"/>
              <a:t>familiarità</a:t>
            </a:r>
            <a:r>
              <a:rPr lang="en-US" dirty="0" smtClean="0"/>
              <a:t> con i </a:t>
            </a:r>
            <a:r>
              <a:rPr lang="en-US" dirty="0" err="1" smtClean="0"/>
              <a:t>requisiti</a:t>
            </a:r>
            <a:r>
              <a:rPr lang="en-US" dirty="0" smtClean="0"/>
              <a:t> </a:t>
            </a:r>
            <a:r>
              <a:rPr lang="en-US" dirty="0" err="1" smtClean="0"/>
              <a:t>dettagliati</a:t>
            </a:r>
            <a:r>
              <a:rPr lang="en-US" dirty="0" smtClean="0"/>
              <a:t>.</a:t>
            </a:r>
          </a:p>
          <a:p>
            <a:endParaRPr lang="en-US" sz="1000" dirty="0" smtClean="0"/>
          </a:p>
          <a:p>
            <a:r>
              <a:rPr lang="en-IE" dirty="0" err="1" smtClean="0"/>
              <a:t>Importante</a:t>
            </a:r>
            <a:r>
              <a:rPr lang="en-IE" dirty="0" smtClean="0"/>
              <a:t> </a:t>
            </a:r>
            <a:r>
              <a:rPr lang="en-IE" dirty="0" err="1" smtClean="0"/>
              <a:t>seguire</a:t>
            </a:r>
            <a:r>
              <a:rPr lang="en-IE" dirty="0" smtClean="0"/>
              <a:t> le </a:t>
            </a:r>
            <a:r>
              <a:rPr lang="en-IE" dirty="0" err="1" smtClean="0"/>
              <a:t>corrette</a:t>
            </a:r>
            <a:r>
              <a:rPr lang="en-IE" dirty="0" smtClean="0"/>
              <a:t> procedure– </a:t>
            </a:r>
            <a:r>
              <a:rPr lang="en-IE" dirty="0" err="1" smtClean="0"/>
              <a:t>vedi</a:t>
            </a:r>
            <a:r>
              <a:rPr lang="en-IE" dirty="0" smtClean="0"/>
              <a:t> </a:t>
            </a:r>
            <a:r>
              <a:rPr lang="en-US" dirty="0" smtClean="0">
                <a:hlinkClick r:id="rId2"/>
              </a:rPr>
              <a:t>http://www.etenders.gov.ie/</a:t>
            </a:r>
            <a:r>
              <a:rPr lang="en-US" dirty="0" smtClean="0"/>
              <a:t> </a:t>
            </a:r>
            <a:endParaRPr lang="en-IE" dirty="0" smtClean="0"/>
          </a:p>
          <a:p>
            <a:endParaRPr lang="en-IE"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5" name="Title 1"/>
          <p:cNvSpPr>
            <a:spLocks noGrp="1"/>
          </p:cNvSpPr>
          <p:nvPr>
            <p:ph type="title"/>
          </p:nvPr>
        </p:nvSpPr>
        <p:spPr>
          <a:xfrm>
            <a:off x="448642" y="1378224"/>
            <a:ext cx="7807234" cy="861831"/>
          </a:xfrm>
        </p:spPr>
        <p:txBody>
          <a:bodyPr/>
          <a:lstStyle/>
          <a:p>
            <a:pPr algn="l"/>
            <a:r>
              <a:rPr lang="en-US" sz="3200" b="1" dirty="0" err="1" smtClean="0">
                <a:solidFill>
                  <a:srgbClr val="C00000"/>
                </a:solidFill>
              </a:rPr>
              <a:t>Dichiarazioni</a:t>
            </a:r>
            <a:r>
              <a:rPr lang="en-US" sz="3200" b="1" dirty="0" smtClean="0">
                <a:solidFill>
                  <a:srgbClr val="C00000"/>
                </a:solidFill>
              </a:rPr>
              <a:t> </a:t>
            </a:r>
            <a:r>
              <a:rPr lang="en-US" sz="3200" b="1" dirty="0" err="1" smtClean="0">
                <a:solidFill>
                  <a:srgbClr val="C00000"/>
                </a:solidFill>
              </a:rPr>
              <a:t>Finanziarie</a:t>
            </a:r>
            <a:endParaRPr lang="en-IE" sz="3200" b="1" dirty="0">
              <a:solidFill>
                <a:srgbClr val="C00000"/>
              </a:solidFill>
            </a:endParaRPr>
          </a:p>
        </p:txBody>
      </p:sp>
      <p:sp>
        <p:nvSpPr>
          <p:cNvPr id="6" name="Content Placeholder 2"/>
          <p:cNvSpPr>
            <a:spLocks noGrp="1"/>
          </p:cNvSpPr>
          <p:nvPr>
            <p:ph idx="1"/>
          </p:nvPr>
        </p:nvSpPr>
        <p:spPr>
          <a:xfrm>
            <a:off x="562303" y="2215506"/>
            <a:ext cx="10972800" cy="3572689"/>
          </a:xfrm>
        </p:spPr>
        <p:txBody>
          <a:bodyPr/>
          <a:lstStyle/>
          <a:p>
            <a:r>
              <a:rPr lang="en-US" sz="2400" dirty="0" smtClean="0"/>
              <a:t>Per le </a:t>
            </a:r>
            <a:r>
              <a:rPr lang="en-US" sz="2400" dirty="0" err="1" smtClean="0"/>
              <a:t>aziende</a:t>
            </a:r>
            <a:r>
              <a:rPr lang="en-US" sz="2400" dirty="0" smtClean="0"/>
              <a:t> </a:t>
            </a:r>
            <a:r>
              <a:rPr lang="en-US" sz="2400" dirty="0" err="1" smtClean="0"/>
              <a:t>esistenti</a:t>
            </a:r>
            <a:r>
              <a:rPr lang="en-US" sz="2400" dirty="0" smtClean="0"/>
              <a:t> </a:t>
            </a:r>
            <a:r>
              <a:rPr lang="en-US" sz="2400" dirty="0" err="1" smtClean="0"/>
              <a:t>sono</a:t>
            </a:r>
            <a:r>
              <a:rPr lang="en-US" sz="2400" dirty="0" smtClean="0"/>
              <a:t> </a:t>
            </a:r>
            <a:r>
              <a:rPr lang="en-US" sz="2400" dirty="0" err="1" smtClean="0"/>
              <a:t>richiesti</a:t>
            </a:r>
            <a:r>
              <a:rPr lang="en-US" sz="2400" dirty="0" smtClean="0"/>
              <a:t> 3 </a:t>
            </a:r>
            <a:r>
              <a:rPr lang="en-US" sz="2400" dirty="0" err="1" smtClean="0"/>
              <a:t>anni</a:t>
            </a:r>
            <a:r>
              <a:rPr lang="en-US" sz="2400" dirty="0" smtClean="0"/>
              <a:t> di </a:t>
            </a:r>
            <a:r>
              <a:rPr lang="en-US" sz="2400" dirty="0" err="1" smtClean="0"/>
              <a:t>documenti</a:t>
            </a:r>
            <a:r>
              <a:rPr lang="en-US" sz="2400" dirty="0" smtClean="0"/>
              <a:t> </a:t>
            </a:r>
            <a:r>
              <a:rPr lang="en-US" sz="2400" dirty="0" err="1" smtClean="0"/>
              <a:t>finanziari</a:t>
            </a:r>
            <a:endParaRPr lang="en-US" sz="2400" dirty="0" smtClean="0"/>
          </a:p>
          <a:p>
            <a:endParaRPr lang="en-US" sz="1000" dirty="0" smtClean="0"/>
          </a:p>
          <a:p>
            <a:r>
              <a:rPr lang="it-IT" sz="2400" dirty="0" smtClean="0"/>
              <a:t>Dichiarazioni </a:t>
            </a:r>
            <a:r>
              <a:rPr lang="it-IT" sz="2400" dirty="0" smtClean="0"/>
              <a:t>bancarie per tutti i conti per almeno 3 </a:t>
            </a:r>
            <a:r>
              <a:rPr lang="it-IT" sz="2400" dirty="0" smtClean="0"/>
              <a:t>mesi</a:t>
            </a:r>
            <a:endParaRPr lang="en-US" sz="2400" dirty="0" smtClean="0"/>
          </a:p>
          <a:p>
            <a:endParaRPr lang="en-US" sz="1000" dirty="0" smtClean="0"/>
          </a:p>
          <a:p>
            <a:r>
              <a:rPr lang="it-IT" sz="2400" dirty="0" smtClean="0"/>
              <a:t>Prova </a:t>
            </a:r>
            <a:r>
              <a:rPr lang="it-IT" sz="2400" dirty="0" smtClean="0"/>
              <a:t>di disponibilità di </a:t>
            </a:r>
            <a:r>
              <a:rPr lang="it-IT" sz="2400" dirty="0" smtClean="0"/>
              <a:t>cofinanziamenti (</a:t>
            </a:r>
            <a:r>
              <a:rPr lang="it-IT" sz="2400" dirty="0" smtClean="0"/>
              <a:t>vedi la diapositiva successiva) e anche di </a:t>
            </a:r>
            <a:r>
              <a:rPr lang="it-IT" sz="2400" dirty="0" smtClean="0"/>
              <a:t>finanziamenti </a:t>
            </a:r>
            <a:r>
              <a:rPr lang="it-IT" sz="2400" dirty="0" smtClean="0"/>
              <a:t>ponte</a:t>
            </a:r>
            <a:endParaRPr lang="en-US" sz="2400" dirty="0" smtClean="0"/>
          </a:p>
          <a:p>
            <a:endParaRPr lang="en-US" sz="1000" dirty="0" smtClean="0"/>
          </a:p>
          <a:p>
            <a:r>
              <a:rPr lang="en-US" sz="2400" dirty="0" smtClean="0"/>
              <a:t>Nota </a:t>
            </a:r>
            <a:r>
              <a:rPr lang="en-US" sz="2400" dirty="0" err="1" smtClean="0"/>
              <a:t>che</a:t>
            </a:r>
            <a:r>
              <a:rPr lang="en-US" sz="2400" dirty="0" smtClean="0"/>
              <a:t> i finanziamenti per </a:t>
            </a:r>
            <a:r>
              <a:rPr lang="en-US" sz="2400" dirty="0" smtClean="0"/>
              <a:t>LEADER </a:t>
            </a:r>
            <a:r>
              <a:rPr lang="en-US" sz="2400" dirty="0" err="1" smtClean="0"/>
              <a:t>vengono</a:t>
            </a:r>
            <a:r>
              <a:rPr lang="en-US" sz="2400" dirty="0" smtClean="0"/>
              <a:t> </a:t>
            </a:r>
            <a:r>
              <a:rPr lang="en-US" sz="2400" dirty="0" err="1" smtClean="0"/>
              <a:t>erogati</a:t>
            </a:r>
            <a:r>
              <a:rPr lang="en-US" sz="2400" dirty="0" smtClean="0"/>
              <a:t> </a:t>
            </a:r>
            <a:r>
              <a:rPr lang="en-US" sz="2400" dirty="0" err="1" smtClean="0"/>
              <a:t>successivamente</a:t>
            </a:r>
            <a:r>
              <a:rPr lang="en-US" sz="2400" dirty="0" smtClean="0"/>
              <a:t> </a:t>
            </a:r>
            <a:r>
              <a:rPr lang="en-US" sz="2400" dirty="0" err="1" smtClean="0"/>
              <a:t>alle</a:t>
            </a:r>
            <a:r>
              <a:rPr lang="en-US" sz="2400" dirty="0" smtClean="0"/>
              <a:t> </a:t>
            </a:r>
            <a:r>
              <a:rPr lang="en-US" sz="2400" dirty="0" err="1" smtClean="0"/>
              <a:t>spese</a:t>
            </a:r>
            <a:r>
              <a:rPr lang="en-US" sz="2400" dirty="0" smtClean="0"/>
              <a:t> del </a:t>
            </a:r>
            <a:r>
              <a:rPr lang="en-US" sz="2400" dirty="0" err="1" smtClean="0"/>
              <a:t>progetto</a:t>
            </a:r>
            <a:r>
              <a:rPr lang="en-US" sz="2400" dirty="0" smtClean="0"/>
              <a:t>. </a:t>
            </a:r>
            <a:endParaRPr lang="en-IE" sz="2400" dirty="0" smtClean="0"/>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a:spLocks noGrp="1"/>
          </p:cNvSpPr>
          <p:nvPr>
            <p:ph type="title"/>
          </p:nvPr>
        </p:nvSpPr>
        <p:spPr>
          <a:xfrm>
            <a:off x="552695" y="1393989"/>
            <a:ext cx="7624354" cy="861831"/>
          </a:xfrm>
        </p:spPr>
        <p:txBody>
          <a:bodyPr/>
          <a:lstStyle/>
          <a:p>
            <a:pPr algn="l"/>
            <a:r>
              <a:rPr lang="en-IE" sz="3200" b="1" dirty="0" err="1" smtClean="0">
                <a:solidFill>
                  <a:srgbClr val="C00000"/>
                </a:solidFill>
              </a:rPr>
              <a:t>Cofinanziamenti</a:t>
            </a:r>
            <a:endParaRPr lang="en-IE" sz="3200" b="1" dirty="0">
              <a:solidFill>
                <a:srgbClr val="C00000"/>
              </a:solidFill>
            </a:endParaRPr>
          </a:p>
        </p:txBody>
      </p:sp>
      <p:sp>
        <p:nvSpPr>
          <p:cNvPr id="6" name="Content Placeholder 2"/>
          <p:cNvSpPr>
            <a:spLocks noGrp="1"/>
          </p:cNvSpPr>
          <p:nvPr>
            <p:ph idx="1"/>
          </p:nvPr>
        </p:nvSpPr>
        <p:spPr>
          <a:xfrm>
            <a:off x="578069" y="2354244"/>
            <a:ext cx="10972800" cy="3677193"/>
          </a:xfrm>
        </p:spPr>
        <p:txBody>
          <a:bodyPr/>
          <a:lstStyle/>
          <a:p>
            <a:r>
              <a:rPr lang="en-IE" sz="2800" dirty="0" err="1" smtClean="0"/>
              <a:t>Cofinanziamenti</a:t>
            </a:r>
            <a:r>
              <a:rPr lang="en-IE" sz="2800" dirty="0" smtClean="0"/>
              <a:t> – </a:t>
            </a:r>
            <a:r>
              <a:rPr lang="en-IE" sz="2800" dirty="0" err="1" smtClean="0"/>
              <a:t>contributi</a:t>
            </a:r>
            <a:r>
              <a:rPr lang="en-IE" sz="2800" dirty="0" smtClean="0"/>
              <a:t> </a:t>
            </a:r>
            <a:r>
              <a:rPr lang="en-IE" sz="2800" dirty="0" err="1" smtClean="0"/>
              <a:t>aggiuntivi</a:t>
            </a:r>
            <a:r>
              <a:rPr lang="en-IE" sz="2800" dirty="0" smtClean="0"/>
              <a:t> </a:t>
            </a:r>
            <a:r>
              <a:rPr lang="en-IE" sz="2800" dirty="0" err="1" smtClean="0"/>
              <a:t>richiesti</a:t>
            </a:r>
            <a:r>
              <a:rPr lang="en-IE" sz="2800" dirty="0" smtClean="0"/>
              <a:t> per </a:t>
            </a:r>
            <a:r>
              <a:rPr lang="en-IE" sz="2800" dirty="0" err="1" smtClean="0"/>
              <a:t>coprire</a:t>
            </a:r>
            <a:r>
              <a:rPr lang="en-IE" sz="2800" dirty="0" smtClean="0"/>
              <a:t> i </a:t>
            </a:r>
            <a:r>
              <a:rPr lang="en-IE" sz="2800" dirty="0" err="1" smtClean="0"/>
              <a:t>costi</a:t>
            </a:r>
            <a:r>
              <a:rPr lang="en-IE" sz="2800" dirty="0" smtClean="0"/>
              <a:t> del </a:t>
            </a:r>
            <a:r>
              <a:rPr lang="en-IE" sz="2800" dirty="0" err="1" smtClean="0"/>
              <a:t>progetto</a:t>
            </a:r>
            <a:r>
              <a:rPr lang="en-IE" sz="2800" dirty="0" smtClean="0"/>
              <a:t>. </a:t>
            </a:r>
            <a:endParaRPr lang="en-IE" sz="2800" dirty="0" smtClean="0"/>
          </a:p>
          <a:p>
            <a:endParaRPr lang="en-IE" sz="1000" dirty="0" smtClean="0"/>
          </a:p>
          <a:p>
            <a:r>
              <a:rPr lang="en-IE" sz="2800" dirty="0" smtClean="0"/>
              <a:t>Il </a:t>
            </a:r>
            <a:r>
              <a:rPr lang="en-IE" sz="2800" dirty="0" err="1" smtClean="0"/>
              <a:t>cofinanziamento</a:t>
            </a:r>
            <a:r>
              <a:rPr lang="en-IE" sz="2800" dirty="0" smtClean="0"/>
              <a:t> </a:t>
            </a:r>
            <a:r>
              <a:rPr lang="en-IE" sz="2800" dirty="0" err="1" smtClean="0"/>
              <a:t>può</a:t>
            </a:r>
            <a:r>
              <a:rPr lang="en-IE" sz="2800" dirty="0" smtClean="0"/>
              <a:t> </a:t>
            </a:r>
            <a:r>
              <a:rPr lang="en-IE" sz="2800" dirty="0" err="1" smtClean="0"/>
              <a:t>provenire</a:t>
            </a:r>
            <a:r>
              <a:rPr lang="en-IE" sz="2800" dirty="0" smtClean="0"/>
              <a:t> da </a:t>
            </a:r>
            <a:r>
              <a:rPr lang="en-IE" sz="2800" dirty="0" err="1" smtClean="0"/>
              <a:t>una</a:t>
            </a:r>
            <a:r>
              <a:rPr lang="en-IE" sz="2800" dirty="0" smtClean="0"/>
              <a:t> </a:t>
            </a:r>
            <a:r>
              <a:rPr lang="en-IE" sz="2800" dirty="0" err="1" smtClean="0"/>
              <a:t>fonte</a:t>
            </a:r>
            <a:r>
              <a:rPr lang="en-IE" sz="2800" dirty="0" smtClean="0"/>
              <a:t> </a:t>
            </a:r>
            <a:r>
              <a:rPr lang="en-IE" sz="2800" dirty="0" err="1" smtClean="0"/>
              <a:t>privata</a:t>
            </a:r>
            <a:r>
              <a:rPr lang="en-IE" sz="2800" dirty="0" smtClean="0"/>
              <a:t> o </a:t>
            </a:r>
            <a:r>
              <a:rPr lang="en-IE" sz="2800" dirty="0" err="1" smtClean="0"/>
              <a:t>pubblica</a:t>
            </a:r>
            <a:endParaRPr lang="en-IE" sz="2800" dirty="0" smtClean="0"/>
          </a:p>
          <a:p>
            <a:endParaRPr lang="en-IE" sz="1000" dirty="0" smtClean="0"/>
          </a:p>
          <a:p>
            <a:r>
              <a:rPr lang="en-IE" sz="2800" dirty="0" smtClean="0"/>
              <a:t>Il </a:t>
            </a:r>
            <a:r>
              <a:rPr lang="en-IE" sz="2800" dirty="0" err="1" smtClean="0"/>
              <a:t>cofinanziamento</a:t>
            </a:r>
            <a:r>
              <a:rPr lang="en-IE" sz="2800" dirty="0" smtClean="0"/>
              <a:t> </a:t>
            </a:r>
            <a:r>
              <a:rPr lang="en-IE" sz="2800" dirty="0" err="1" smtClean="0"/>
              <a:t>pubblico</a:t>
            </a:r>
            <a:r>
              <a:rPr lang="en-IE" sz="2800" dirty="0" smtClean="0"/>
              <a:t> </a:t>
            </a:r>
            <a:r>
              <a:rPr lang="en-IE" sz="2800" dirty="0" err="1" smtClean="0"/>
              <a:t>deve</a:t>
            </a:r>
            <a:r>
              <a:rPr lang="en-IE" sz="2800" dirty="0" smtClean="0"/>
              <a:t> </a:t>
            </a:r>
            <a:r>
              <a:rPr lang="en-IE" sz="2800" dirty="0" err="1" smtClean="0"/>
              <a:t>provenire</a:t>
            </a:r>
            <a:r>
              <a:rPr lang="en-IE" sz="2800" dirty="0" smtClean="0"/>
              <a:t> da </a:t>
            </a:r>
            <a:r>
              <a:rPr lang="en-IE" sz="2800" dirty="0" err="1" smtClean="0"/>
              <a:t>altre</a:t>
            </a:r>
            <a:r>
              <a:rPr lang="en-IE" sz="2800" dirty="0" smtClean="0"/>
              <a:t> </a:t>
            </a:r>
            <a:r>
              <a:rPr lang="en-IE" sz="2800" dirty="0" err="1" smtClean="0"/>
              <a:t>fonti</a:t>
            </a:r>
            <a:r>
              <a:rPr lang="en-IE" sz="2800" dirty="0" smtClean="0"/>
              <a:t> </a:t>
            </a:r>
            <a:r>
              <a:rPr lang="en-IE" sz="2800" u="sng" dirty="0" smtClean="0"/>
              <a:t>non-EU</a:t>
            </a:r>
            <a:r>
              <a:rPr lang="en-IE" sz="2800" dirty="0" smtClean="0"/>
              <a:t>.</a:t>
            </a:r>
            <a:endParaRPr lang="en-IE" sz="2800" dirty="0"/>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5" name="Title 1"/>
          <p:cNvSpPr>
            <a:spLocks noGrp="1"/>
          </p:cNvSpPr>
          <p:nvPr>
            <p:ph type="title"/>
          </p:nvPr>
        </p:nvSpPr>
        <p:spPr>
          <a:xfrm>
            <a:off x="626115" y="1362459"/>
            <a:ext cx="7141029" cy="854120"/>
          </a:xfrm>
        </p:spPr>
        <p:txBody>
          <a:bodyPr/>
          <a:lstStyle/>
          <a:p>
            <a:pPr algn="l"/>
            <a:r>
              <a:rPr lang="en-US" sz="3200" b="1" dirty="0" err="1" smtClean="0">
                <a:solidFill>
                  <a:srgbClr val="C00000"/>
                </a:solidFill>
              </a:rPr>
              <a:t>Adempimenti</a:t>
            </a:r>
            <a:r>
              <a:rPr lang="en-US" sz="3200" b="1" dirty="0" smtClean="0">
                <a:solidFill>
                  <a:srgbClr val="C00000"/>
                </a:solidFill>
              </a:rPr>
              <a:t> </a:t>
            </a:r>
            <a:r>
              <a:rPr lang="en-US" sz="3200" b="1" dirty="0" err="1" smtClean="0">
                <a:solidFill>
                  <a:srgbClr val="C00000"/>
                </a:solidFill>
              </a:rPr>
              <a:t>Fiscali</a:t>
            </a:r>
            <a:endParaRPr lang="en-IE" sz="3200" b="1" dirty="0">
              <a:solidFill>
                <a:srgbClr val="C00000"/>
              </a:solidFill>
            </a:endParaRPr>
          </a:p>
        </p:txBody>
      </p:sp>
      <p:sp>
        <p:nvSpPr>
          <p:cNvPr id="6" name="Content Placeholder 2"/>
          <p:cNvSpPr>
            <a:spLocks noGrp="1"/>
          </p:cNvSpPr>
          <p:nvPr>
            <p:ph idx="1"/>
          </p:nvPr>
        </p:nvSpPr>
        <p:spPr>
          <a:xfrm>
            <a:off x="609599" y="2176317"/>
            <a:ext cx="10972800" cy="3768634"/>
          </a:xfrm>
        </p:spPr>
        <p:txBody>
          <a:bodyPr/>
          <a:lstStyle/>
          <a:p>
            <a:r>
              <a:rPr lang="en-IE" sz="2400" b="1" dirty="0" smtClean="0"/>
              <a:t>IVA</a:t>
            </a:r>
            <a:r>
              <a:rPr lang="en-IE" sz="2400" b="1" dirty="0" smtClean="0"/>
              <a:t>: </a:t>
            </a:r>
            <a:r>
              <a:rPr lang="it-IT" sz="2400" dirty="0" smtClean="0"/>
              <a:t>Tutti i candidati devono essere registrati IVA o avere una conferma scritta </a:t>
            </a:r>
            <a:r>
              <a:rPr lang="it-IT" sz="2400" dirty="0" smtClean="0"/>
              <a:t>dalla agenzia delle entrate</a:t>
            </a:r>
            <a:endParaRPr lang="en-IE" sz="2400" dirty="0" smtClean="0"/>
          </a:p>
          <a:p>
            <a:r>
              <a:rPr lang="en-IE" sz="2400" b="1" dirty="0" smtClean="0"/>
              <a:t>Tax </a:t>
            </a:r>
            <a:r>
              <a:rPr lang="en-IE" sz="2400" b="1" dirty="0" smtClean="0"/>
              <a:t>Clearance Procedures:</a:t>
            </a:r>
          </a:p>
          <a:p>
            <a:pPr lvl="1"/>
            <a:r>
              <a:rPr lang="it-IT" dirty="0" smtClean="0"/>
              <a:t>L’erogazione </a:t>
            </a:r>
            <a:r>
              <a:rPr lang="it-IT" dirty="0" smtClean="0"/>
              <a:t>delle </a:t>
            </a:r>
            <a:r>
              <a:rPr lang="it-IT" dirty="0" smtClean="0"/>
              <a:t>sovvenzioni </a:t>
            </a:r>
            <a:r>
              <a:rPr lang="it-IT" dirty="0" smtClean="0"/>
              <a:t>richiede </a:t>
            </a:r>
            <a:r>
              <a:rPr lang="it-IT" dirty="0" smtClean="0"/>
              <a:t>la prova della conformità fiscale al completamento e / o alla fase di pagamento.</a:t>
            </a:r>
            <a:endParaRPr lang="en-IE" dirty="0"/>
          </a:p>
          <a:p>
            <a:pPr lvl="1"/>
            <a:r>
              <a:rPr lang="it-IT" dirty="0" smtClean="0"/>
              <a:t>Dichiarazione </a:t>
            </a:r>
            <a:r>
              <a:rPr lang="it-IT" dirty="0" smtClean="0"/>
              <a:t>fiscale del fornitore richiesta per pagamenti superiori a € 10.000 (IVA inclusa)</a:t>
            </a:r>
            <a:endParaRPr lang="en-IE" dirty="0"/>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5" name="Title 1"/>
          <p:cNvSpPr>
            <a:spLocks noGrp="1"/>
          </p:cNvSpPr>
          <p:nvPr>
            <p:ph type="title"/>
          </p:nvPr>
        </p:nvSpPr>
        <p:spPr>
          <a:xfrm>
            <a:off x="465801" y="1555467"/>
            <a:ext cx="5791200" cy="613636"/>
          </a:xfrm>
        </p:spPr>
        <p:txBody>
          <a:bodyPr/>
          <a:lstStyle/>
          <a:p>
            <a:pPr algn="l"/>
            <a:r>
              <a:rPr lang="en-US" sz="3200" b="1" dirty="0" smtClean="0">
                <a:solidFill>
                  <a:srgbClr val="C00000"/>
                </a:solidFill>
              </a:rPr>
              <a:t>ALTRI PUNTI</a:t>
            </a:r>
            <a:endParaRPr lang="en-IE" sz="3200" b="1" dirty="0">
              <a:solidFill>
                <a:srgbClr val="C00000"/>
              </a:solidFill>
            </a:endParaRPr>
          </a:p>
        </p:txBody>
      </p:sp>
      <p:sp>
        <p:nvSpPr>
          <p:cNvPr id="6" name="Content Placeholder 2"/>
          <p:cNvSpPr>
            <a:spLocks noGrp="1"/>
          </p:cNvSpPr>
          <p:nvPr>
            <p:ph sz="half" idx="1"/>
          </p:nvPr>
        </p:nvSpPr>
        <p:spPr>
          <a:xfrm>
            <a:off x="625365" y="2580352"/>
            <a:ext cx="5384800" cy="3333070"/>
          </a:xfrm>
        </p:spPr>
        <p:txBody>
          <a:bodyPr/>
          <a:lstStyle/>
          <a:p>
            <a:pPr marL="514350" indent="-514350">
              <a:buFont typeface="+mj-lt"/>
              <a:buAutoNum type="arabicPeriod"/>
            </a:pPr>
            <a:r>
              <a:rPr lang="en-IE" sz="2800" dirty="0" smtClean="0"/>
              <a:t>Il </a:t>
            </a:r>
            <a:r>
              <a:rPr lang="en-IE" sz="2800" dirty="0" err="1" smtClean="0"/>
              <a:t>processo</a:t>
            </a:r>
            <a:r>
              <a:rPr lang="en-IE" sz="2800" dirty="0" smtClean="0"/>
              <a:t> di </a:t>
            </a:r>
            <a:r>
              <a:rPr lang="en-IE" sz="2800" dirty="0" err="1" smtClean="0"/>
              <a:t>Finanziamento</a:t>
            </a:r>
            <a:r>
              <a:rPr lang="en-IE" sz="2800" dirty="0" smtClean="0"/>
              <a:t> </a:t>
            </a:r>
            <a:r>
              <a:rPr lang="en-IE" sz="2800" dirty="0" err="1" smtClean="0"/>
              <a:t>può</a:t>
            </a:r>
            <a:r>
              <a:rPr lang="en-IE" sz="2800" dirty="0" smtClean="0"/>
              <a:t> </a:t>
            </a:r>
            <a:r>
              <a:rPr lang="en-IE" sz="2800" dirty="0" err="1" smtClean="0"/>
              <a:t>richiedere</a:t>
            </a:r>
            <a:r>
              <a:rPr lang="en-IE" sz="2800" dirty="0" smtClean="0"/>
              <a:t> </a:t>
            </a:r>
            <a:r>
              <a:rPr lang="en-IE" sz="2800" dirty="0" err="1" smtClean="0"/>
              <a:t>più</a:t>
            </a:r>
            <a:r>
              <a:rPr lang="en-IE" sz="2800" dirty="0" smtClean="0"/>
              <a:t> di </a:t>
            </a:r>
            <a:r>
              <a:rPr lang="en-IE" sz="2800" dirty="0" err="1" smtClean="0"/>
              <a:t>sei</a:t>
            </a:r>
            <a:r>
              <a:rPr lang="en-IE" sz="2800" dirty="0" smtClean="0"/>
              <a:t> </a:t>
            </a:r>
            <a:r>
              <a:rPr lang="en-IE" sz="2800" dirty="0" err="1" smtClean="0"/>
              <a:t>mesi</a:t>
            </a:r>
            <a:endParaRPr lang="en-IE" sz="2800" dirty="0" smtClean="0"/>
          </a:p>
          <a:p>
            <a:pPr marL="514350" indent="-514350">
              <a:buFont typeface="+mj-lt"/>
              <a:buAutoNum type="arabicPeriod"/>
            </a:pPr>
            <a:endParaRPr lang="en-IE" sz="2800" dirty="0" smtClean="0"/>
          </a:p>
          <a:p>
            <a:pPr marL="514350" indent="-514350">
              <a:buFont typeface="+mj-lt"/>
              <a:buAutoNum type="arabicPeriod"/>
            </a:pPr>
            <a:r>
              <a:rPr lang="en-IE" sz="2800" dirty="0" smtClean="0"/>
              <a:t>Il </a:t>
            </a:r>
            <a:r>
              <a:rPr lang="en-IE" sz="2800" dirty="0" err="1" smtClean="0"/>
              <a:t>progetto</a:t>
            </a:r>
            <a:r>
              <a:rPr lang="en-IE" sz="2800" dirty="0" smtClean="0"/>
              <a:t> </a:t>
            </a:r>
            <a:r>
              <a:rPr lang="en-IE" sz="2800" dirty="0" err="1" smtClean="0"/>
              <a:t>può</a:t>
            </a:r>
            <a:r>
              <a:rPr lang="en-IE" sz="2800" dirty="0" smtClean="0"/>
              <a:t> </a:t>
            </a:r>
            <a:r>
              <a:rPr lang="en-IE" sz="2800" dirty="0" err="1" smtClean="0"/>
              <a:t>partire</a:t>
            </a:r>
            <a:r>
              <a:rPr lang="en-IE" sz="2800" dirty="0" smtClean="0"/>
              <a:t> </a:t>
            </a:r>
            <a:r>
              <a:rPr lang="en-IE" sz="2800" dirty="0" err="1" smtClean="0"/>
              <a:t>soltanto</a:t>
            </a:r>
            <a:r>
              <a:rPr lang="en-IE" sz="2800" dirty="0" smtClean="0"/>
              <a:t> </a:t>
            </a:r>
            <a:r>
              <a:rPr lang="en-IE" sz="2800" dirty="0" err="1" smtClean="0"/>
              <a:t>quando</a:t>
            </a:r>
            <a:r>
              <a:rPr lang="en-IE" sz="2800" dirty="0" smtClean="0"/>
              <a:t> la </a:t>
            </a:r>
            <a:r>
              <a:rPr lang="en-IE" sz="2800" dirty="0" err="1" smtClean="0"/>
              <a:t>Lettera</a:t>
            </a:r>
            <a:r>
              <a:rPr lang="en-IE" sz="2800" dirty="0" smtClean="0"/>
              <a:t> di </a:t>
            </a:r>
            <a:r>
              <a:rPr lang="en-IE" sz="2800" dirty="0" err="1" smtClean="0"/>
              <a:t>Offerta</a:t>
            </a:r>
            <a:r>
              <a:rPr lang="en-IE" sz="2800" dirty="0" smtClean="0"/>
              <a:t> e </a:t>
            </a:r>
            <a:r>
              <a:rPr lang="en-IE" sz="2800" dirty="0" err="1" smtClean="0"/>
              <a:t>il</a:t>
            </a:r>
            <a:r>
              <a:rPr lang="en-IE" sz="2800" dirty="0" smtClean="0"/>
              <a:t> </a:t>
            </a:r>
            <a:r>
              <a:rPr lang="en-IE" sz="2800" dirty="0" err="1" smtClean="0"/>
              <a:t>Contratto</a:t>
            </a:r>
            <a:r>
              <a:rPr lang="en-IE" sz="2800" dirty="0" smtClean="0"/>
              <a:t> </a:t>
            </a:r>
            <a:r>
              <a:rPr lang="en-IE" sz="2800" dirty="0" err="1" smtClean="0"/>
              <a:t>sono</a:t>
            </a:r>
            <a:r>
              <a:rPr lang="en-IE" sz="2800" dirty="0" smtClean="0"/>
              <a:t> </a:t>
            </a:r>
            <a:r>
              <a:rPr lang="en-IE" sz="2800" dirty="0" err="1" smtClean="0"/>
              <a:t>firmati</a:t>
            </a:r>
            <a:r>
              <a:rPr lang="en-IE" sz="2800" dirty="0" smtClean="0"/>
              <a:t> e </a:t>
            </a:r>
            <a:r>
              <a:rPr lang="en-IE" sz="2800" dirty="0" err="1" smtClean="0"/>
              <a:t>tornati</a:t>
            </a:r>
            <a:r>
              <a:rPr lang="en-IE" sz="2800" dirty="0" smtClean="0"/>
              <a:t> al LAG</a:t>
            </a:r>
            <a:r>
              <a:rPr lang="en-IE" sz="2800" dirty="0" smtClean="0"/>
              <a:t>.</a:t>
            </a:r>
          </a:p>
          <a:p>
            <a:endParaRPr lang="en-IE" dirty="0"/>
          </a:p>
        </p:txBody>
      </p:sp>
      <p:sp>
        <p:nvSpPr>
          <p:cNvPr id="7" name="Content Placeholder 3"/>
          <p:cNvSpPr txBox="1">
            <a:spLocks/>
          </p:cNvSpPr>
          <p:nvPr/>
        </p:nvSpPr>
        <p:spPr>
          <a:xfrm>
            <a:off x="6707051" y="1450728"/>
            <a:ext cx="5384800" cy="4525963"/>
          </a:xfrm>
          <a:prstGeom prst="rect">
            <a:avLst/>
          </a:prstGeo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startAt="3"/>
              <a:tabLst/>
              <a:defRPr/>
            </a:pPr>
            <a:r>
              <a:rPr kumimoji="0" lang="en-IE" sz="2800" b="0" i="0" u="none" strike="noStrike" kern="1200" cap="none" spc="0" normalizeH="0" baseline="0" noProof="0" dirty="0" smtClean="0">
                <a:ln>
                  <a:noFill/>
                </a:ln>
                <a:solidFill>
                  <a:schemeClr val="tx1"/>
                </a:solidFill>
                <a:effectLst/>
                <a:uLnTx/>
                <a:uFillTx/>
                <a:latin typeface="+mn-lt"/>
                <a:ea typeface="+mn-ea"/>
                <a:cs typeface="+mn-cs"/>
              </a:rPr>
              <a:t>I progetti </a:t>
            </a:r>
            <a:r>
              <a:rPr kumimoji="0" lang="en-IE" sz="2800" b="0" i="0" u="none" strike="noStrike" kern="1200" cap="none" spc="0" normalizeH="0" baseline="0" noProof="0" dirty="0" err="1" smtClean="0">
                <a:ln>
                  <a:noFill/>
                </a:ln>
                <a:solidFill>
                  <a:schemeClr val="tx1"/>
                </a:solidFill>
                <a:effectLst/>
                <a:uLnTx/>
                <a:uFillTx/>
                <a:latin typeface="+mn-lt"/>
                <a:ea typeface="+mn-ea"/>
                <a:cs typeface="+mn-cs"/>
              </a:rPr>
              <a:t>sono</a:t>
            </a:r>
            <a:r>
              <a:rPr kumimoji="0" lang="en-IE"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IE" sz="2800" b="0" i="0" u="none" strike="noStrike" kern="1200" cap="none" spc="0" normalizeH="0" baseline="0" noProof="0" dirty="0" err="1" smtClean="0">
                <a:ln>
                  <a:noFill/>
                </a:ln>
                <a:solidFill>
                  <a:schemeClr val="tx1"/>
                </a:solidFill>
                <a:effectLst/>
                <a:uLnTx/>
                <a:uFillTx/>
                <a:latin typeface="+mn-lt"/>
                <a:ea typeface="+mn-ea"/>
                <a:cs typeface="+mn-cs"/>
              </a:rPr>
              <a:t>soggetti</a:t>
            </a:r>
            <a:r>
              <a:rPr kumimoji="0" lang="en-IE" sz="2800" b="0" i="0" u="none" strike="noStrike" kern="1200" cap="none" spc="0" normalizeH="0" baseline="0" noProof="0" dirty="0" smtClean="0">
                <a:ln>
                  <a:noFill/>
                </a:ln>
                <a:solidFill>
                  <a:schemeClr val="tx1"/>
                </a:solidFill>
                <a:effectLst/>
                <a:uLnTx/>
                <a:uFillTx/>
                <a:latin typeface="+mn-lt"/>
                <a:ea typeface="+mn-ea"/>
                <a:cs typeface="+mn-cs"/>
              </a:rPr>
              <a:t> al </a:t>
            </a:r>
            <a:r>
              <a:rPr kumimoji="0" lang="en-IE" sz="2800" b="0" i="0" u="none" strike="noStrike" kern="1200" cap="none" spc="0" normalizeH="0" baseline="0" noProof="0" dirty="0" err="1" smtClean="0">
                <a:ln>
                  <a:noFill/>
                </a:ln>
                <a:solidFill>
                  <a:schemeClr val="tx1"/>
                </a:solidFill>
                <a:effectLst/>
                <a:uLnTx/>
                <a:uFillTx/>
                <a:latin typeface="+mn-lt"/>
                <a:ea typeface="+mn-ea"/>
                <a:cs typeface="+mn-cs"/>
              </a:rPr>
              <a:t>controllo</a:t>
            </a:r>
            <a:r>
              <a:rPr kumimoji="0" lang="en-IE" sz="2800" b="0" i="0" u="none" strike="noStrike" kern="1200" cap="none" spc="0" normalizeH="0" baseline="0" noProof="0" dirty="0" smtClean="0">
                <a:ln>
                  <a:noFill/>
                </a:ln>
                <a:solidFill>
                  <a:schemeClr val="tx1"/>
                </a:solidFill>
                <a:effectLst/>
                <a:uLnTx/>
                <a:uFillTx/>
                <a:latin typeface="+mn-lt"/>
                <a:ea typeface="+mn-ea"/>
                <a:cs typeface="+mn-cs"/>
              </a:rPr>
              <a:t> da parte</a:t>
            </a:r>
            <a:r>
              <a:rPr kumimoji="0" lang="en-IE" sz="2800" b="0" i="0" u="none" strike="noStrike" kern="1200" cap="none" spc="0" normalizeH="0" noProof="0" dirty="0" smtClean="0">
                <a:ln>
                  <a:noFill/>
                </a:ln>
                <a:solidFill>
                  <a:schemeClr val="tx1"/>
                </a:solidFill>
                <a:effectLst/>
                <a:uLnTx/>
                <a:uFillTx/>
                <a:latin typeface="+mn-lt"/>
                <a:ea typeface="+mn-ea"/>
                <a:cs typeface="+mn-cs"/>
              </a:rPr>
              <a:t> del </a:t>
            </a:r>
            <a:r>
              <a:rPr kumimoji="0" lang="en-IE" sz="2800" b="0" i="0" u="none" strike="noStrike" kern="1200" cap="none" spc="0" normalizeH="0" noProof="0" dirty="0" err="1" smtClean="0">
                <a:ln>
                  <a:noFill/>
                </a:ln>
                <a:solidFill>
                  <a:schemeClr val="tx1"/>
                </a:solidFill>
                <a:effectLst/>
                <a:uLnTx/>
                <a:uFillTx/>
                <a:latin typeface="+mn-lt"/>
                <a:ea typeface="+mn-ea"/>
                <a:cs typeface="+mn-cs"/>
              </a:rPr>
              <a:t>Dipartimento</a:t>
            </a:r>
            <a:r>
              <a:rPr kumimoji="0" lang="en-IE" sz="2800" b="0" i="0" u="none" strike="noStrike" kern="1200" cap="none" spc="0" normalizeH="0" noProof="0" dirty="0" smtClean="0">
                <a:ln>
                  <a:noFill/>
                </a:ln>
                <a:solidFill>
                  <a:schemeClr val="tx1"/>
                </a:solidFill>
                <a:effectLst/>
                <a:uLnTx/>
                <a:uFillTx/>
                <a:latin typeface="+mn-lt"/>
                <a:ea typeface="+mn-ea"/>
                <a:cs typeface="+mn-cs"/>
              </a:rPr>
              <a:t> per i 5 </a:t>
            </a:r>
            <a:r>
              <a:rPr kumimoji="0" lang="en-IE" sz="2800" b="0" i="0" u="none" strike="noStrike" kern="1200" cap="none" spc="0" normalizeH="0" noProof="0" dirty="0" err="1" smtClean="0">
                <a:ln>
                  <a:noFill/>
                </a:ln>
                <a:solidFill>
                  <a:schemeClr val="tx1"/>
                </a:solidFill>
                <a:effectLst/>
                <a:uLnTx/>
                <a:uFillTx/>
                <a:latin typeface="+mn-lt"/>
                <a:ea typeface="+mn-ea"/>
                <a:cs typeface="+mn-cs"/>
              </a:rPr>
              <a:t>anni</a:t>
            </a:r>
            <a:r>
              <a:rPr kumimoji="0" lang="en-IE" sz="2800" b="0" i="0" u="none" strike="noStrike" kern="1200" cap="none" spc="0" normalizeH="0" noProof="0" dirty="0" smtClean="0">
                <a:ln>
                  <a:noFill/>
                </a:ln>
                <a:solidFill>
                  <a:schemeClr val="tx1"/>
                </a:solidFill>
                <a:effectLst/>
                <a:uLnTx/>
                <a:uFillTx/>
                <a:latin typeface="+mn-lt"/>
                <a:ea typeface="+mn-ea"/>
                <a:cs typeface="+mn-cs"/>
              </a:rPr>
              <a:t> </a:t>
            </a:r>
            <a:r>
              <a:rPr kumimoji="0" lang="en-IE" sz="2800" b="0" i="0" u="none" strike="noStrike" kern="1200" cap="none" spc="0" normalizeH="0" noProof="0" dirty="0" err="1" smtClean="0">
                <a:ln>
                  <a:noFill/>
                </a:ln>
                <a:solidFill>
                  <a:schemeClr val="tx1"/>
                </a:solidFill>
                <a:effectLst/>
                <a:uLnTx/>
                <a:uFillTx/>
                <a:latin typeface="+mn-lt"/>
                <a:ea typeface="+mn-ea"/>
                <a:cs typeface="+mn-cs"/>
              </a:rPr>
              <a:t>successivi</a:t>
            </a:r>
            <a:r>
              <a:rPr kumimoji="0" lang="en-IE" sz="2800" b="0" i="0" u="none" strike="noStrike" kern="1200" cap="none" spc="0" normalizeH="0" noProof="0" dirty="0" smtClean="0">
                <a:ln>
                  <a:noFill/>
                </a:ln>
                <a:solidFill>
                  <a:schemeClr val="tx1"/>
                </a:solidFill>
                <a:effectLst/>
                <a:uLnTx/>
                <a:uFillTx/>
                <a:latin typeface="+mn-lt"/>
                <a:ea typeface="+mn-ea"/>
                <a:cs typeface="+mn-cs"/>
              </a:rPr>
              <a:t> </a:t>
            </a:r>
            <a:r>
              <a:rPr kumimoji="0" lang="en-IE" sz="2800" b="0" i="0" u="none" strike="noStrike" kern="1200" cap="none" spc="0" normalizeH="0" noProof="0" dirty="0" err="1" smtClean="0">
                <a:ln>
                  <a:noFill/>
                </a:ln>
                <a:solidFill>
                  <a:schemeClr val="tx1"/>
                </a:solidFill>
                <a:effectLst/>
                <a:uLnTx/>
                <a:uFillTx/>
                <a:latin typeface="+mn-lt"/>
                <a:ea typeface="+mn-ea"/>
                <a:cs typeface="+mn-cs"/>
              </a:rPr>
              <a:t>l’erogazione</a:t>
            </a:r>
            <a:r>
              <a:rPr kumimoji="0" lang="en-IE" sz="2800" b="0" i="0" u="none" strike="noStrike" kern="1200" cap="none" spc="0" normalizeH="0" noProof="0" dirty="0" smtClean="0">
                <a:ln>
                  <a:noFill/>
                </a:ln>
                <a:solidFill>
                  <a:schemeClr val="tx1"/>
                </a:solidFill>
                <a:effectLst/>
                <a:uLnTx/>
                <a:uFillTx/>
                <a:latin typeface="+mn-lt"/>
                <a:ea typeface="+mn-ea"/>
                <a:cs typeface="+mn-cs"/>
              </a:rPr>
              <a:t> del </a:t>
            </a:r>
            <a:r>
              <a:rPr kumimoji="0" lang="en-IE" sz="2800" b="0" i="0" u="none" strike="noStrike" kern="1200" cap="none" spc="0" normalizeH="0" noProof="0" dirty="0" err="1" smtClean="0">
                <a:ln>
                  <a:noFill/>
                </a:ln>
                <a:solidFill>
                  <a:schemeClr val="tx1"/>
                </a:solidFill>
                <a:effectLst/>
                <a:uLnTx/>
                <a:uFillTx/>
                <a:latin typeface="+mn-lt"/>
                <a:ea typeface="+mn-ea"/>
                <a:cs typeface="+mn-cs"/>
              </a:rPr>
              <a:t>contributo</a:t>
            </a:r>
            <a:r>
              <a:rPr kumimoji="0" lang="en-IE" sz="2800" b="0" i="0" u="none" strike="noStrike" kern="1200" cap="none" spc="0" normalizeH="0" baseline="0" noProof="0" dirty="0" smtClean="0">
                <a:ln>
                  <a:noFill/>
                </a:ln>
                <a:solidFill>
                  <a:schemeClr val="tx1"/>
                </a:solidFill>
                <a:effectLst/>
                <a:uLnTx/>
                <a:uFillTx/>
                <a:latin typeface="+mn-lt"/>
                <a:ea typeface="+mn-ea"/>
                <a:cs typeface="+mn-cs"/>
              </a:rPr>
              <a:t>. </a:t>
            </a:r>
            <a:endParaRPr kumimoji="0" lang="en-IE"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 typeface="+mj-lt"/>
              <a:buAutoNum type="arabicPeriod" startAt="3"/>
              <a:tabLst/>
              <a:defRPr/>
            </a:pPr>
            <a:endParaRPr kumimoji="0" lang="en-IE" sz="2800" b="0" i="0" u="none" strike="noStrike" kern="1200" cap="none" spc="0" normalizeH="0" baseline="0" noProof="0" dirty="0" smtClean="0">
              <a:ln>
                <a:noFill/>
              </a:ln>
              <a:solidFill>
                <a:schemeClr val="tx1"/>
              </a:solidFill>
              <a:effectLst/>
              <a:uLnTx/>
              <a:uFillTx/>
              <a:latin typeface="+mn-lt"/>
              <a:ea typeface="+mn-ea"/>
              <a:cs typeface="+mn-cs"/>
            </a:endParaRPr>
          </a:p>
          <a:p>
            <a:pPr marL="514350" lvl="0" indent="-514350" defTabSz="914400" fontAlgn="base">
              <a:spcBef>
                <a:spcPct val="20000"/>
              </a:spcBef>
              <a:spcAft>
                <a:spcPct val="0"/>
              </a:spcAft>
              <a:buFont typeface="+mj-lt"/>
              <a:buAutoNum type="arabicPeriod" startAt="3"/>
              <a:defRPr/>
            </a:pPr>
            <a:r>
              <a:rPr lang="it-IT" sz="2800" dirty="0" smtClean="0"/>
              <a:t>Se il progetto cessa entro 5 anni dal ricevimento </a:t>
            </a:r>
            <a:r>
              <a:rPr lang="it-IT" sz="2800" dirty="0" smtClean="0"/>
              <a:t>della sovvenzione</a:t>
            </a:r>
            <a:r>
              <a:rPr lang="it-IT" sz="2800" dirty="0" smtClean="0"/>
              <a:t>, l'intero importo </a:t>
            </a:r>
            <a:r>
              <a:rPr lang="it-IT" sz="2800" dirty="0" smtClean="0"/>
              <a:t>della sovvenzione sarà recuperato attraverso </a:t>
            </a:r>
            <a:r>
              <a:rPr lang="it-IT" sz="2800" dirty="0" smtClean="0"/>
              <a:t>sanzioni </a:t>
            </a:r>
            <a:r>
              <a:rPr lang="it-IT" sz="2800" dirty="0" smtClean="0"/>
              <a:t>con </a:t>
            </a:r>
            <a:r>
              <a:rPr lang="it-IT" sz="2800" dirty="0" smtClean="0"/>
              <a:t>interessi.</a:t>
            </a:r>
            <a:r>
              <a:rPr kumimoji="0" lang="en-IE" sz="2800" b="0" i="0" u="none" strike="noStrike" kern="1200" cap="none" spc="0" normalizeH="0" baseline="0" noProof="0" dirty="0" smtClean="0">
                <a:ln>
                  <a:noFill/>
                </a:ln>
                <a:solidFill>
                  <a:schemeClr val="tx1"/>
                </a:solidFill>
                <a:effectLst/>
                <a:uLnTx/>
                <a:uFillTx/>
                <a:latin typeface="+mn-lt"/>
                <a:ea typeface="+mn-ea"/>
                <a:cs typeface="+mn-cs"/>
              </a:rPr>
              <a:t>  </a:t>
            </a:r>
            <a:endParaRPr kumimoji="0" lang="en-IE"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 xmlns:p14="http://schemas.microsoft.com/office/powerpoint/2010/main" val="2803526856"/>
              </p:ext>
            </p:extLst>
          </p:nvPr>
        </p:nvGraphicFramePr>
        <p:xfrm>
          <a:off x="780288" y="2356207"/>
          <a:ext cx="10338816" cy="3851988"/>
        </p:xfrm>
        <a:graphic>
          <a:graphicData uri="http://schemas.openxmlformats.org/drawingml/2006/table">
            <a:tbl>
              <a:tblPr firstRow="1" bandRow="1">
                <a:tableStyleId>{5C22544A-7EE6-4342-B048-85BDC9FD1C3A}</a:tableStyleId>
              </a:tblPr>
              <a:tblGrid>
                <a:gridCol w="4930621">
                  <a:extLst>
                    <a:ext uri="{9D8B030D-6E8A-4147-A177-3AD203B41FA5}">
                      <a16:colId xmlns="" xmlns:a16="http://schemas.microsoft.com/office/drawing/2014/main" val="2387490912"/>
                    </a:ext>
                  </a:extLst>
                </a:gridCol>
                <a:gridCol w="5408195">
                  <a:extLst>
                    <a:ext uri="{9D8B030D-6E8A-4147-A177-3AD203B41FA5}">
                      <a16:colId xmlns="" xmlns:a16="http://schemas.microsoft.com/office/drawing/2014/main" val="3462008685"/>
                    </a:ext>
                  </a:extLst>
                </a:gridCol>
              </a:tblGrid>
              <a:tr h="744036">
                <a:tc>
                  <a:txBody>
                    <a:bodyPr/>
                    <a:lstStyle/>
                    <a:p>
                      <a:pPr algn="ctr"/>
                      <a:r>
                        <a:rPr lang="en-IE" sz="2400" b="1" dirty="0" err="1" smtClean="0">
                          <a:solidFill>
                            <a:schemeClr val="tx1"/>
                          </a:solidFill>
                        </a:rPr>
                        <a:t>Quante</a:t>
                      </a:r>
                      <a:r>
                        <a:rPr lang="en-IE" sz="2400" b="1" dirty="0" smtClean="0">
                          <a:solidFill>
                            <a:schemeClr val="tx1"/>
                          </a:solidFill>
                        </a:rPr>
                        <a:t> </a:t>
                      </a:r>
                      <a:r>
                        <a:rPr lang="en-IE" sz="2400" b="1" dirty="0">
                          <a:solidFill>
                            <a:schemeClr val="tx1"/>
                          </a:solidFill>
                        </a:rPr>
                        <a:t>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20</a:t>
                      </a:r>
                      <a:r>
                        <a:rPr lang="en-IE" sz="2400" b="1" dirty="0" smtClean="0">
                          <a:solidFill>
                            <a:srgbClr val="336600"/>
                          </a:solidFill>
                        </a:rPr>
                        <a:t> </a:t>
                      </a:r>
                      <a:r>
                        <a:rPr lang="en-IE" sz="2400" b="1" dirty="0">
                          <a:solidFill>
                            <a:schemeClr val="tx1"/>
                          </a:solidFill>
                        </a:rPr>
                        <a:t>slides 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 xmlns:a16="http://schemas.microsoft.com/office/drawing/2014/main" val="611053301"/>
                  </a:ext>
                </a:extLst>
              </a:tr>
              <a:tr h="1264493">
                <a:tc>
                  <a:txBody>
                    <a:bodyPr/>
                    <a:lstStyle/>
                    <a:p>
                      <a:pPr algn="ctr"/>
                      <a:r>
                        <a:rPr lang="en-IE" sz="2400" b="1" dirty="0" err="1" smtClean="0">
                          <a:solidFill>
                            <a:schemeClr val="tx1"/>
                          </a:solidFill>
                        </a:rPr>
                        <a:t>Quanto</a:t>
                      </a:r>
                      <a:r>
                        <a:rPr lang="en-IE" sz="2400" b="1" dirty="0" smtClean="0">
                          <a:solidFill>
                            <a:schemeClr val="tx1"/>
                          </a:solidFill>
                        </a:rPr>
                        <a:t> tempo è </a:t>
                      </a:r>
                      <a:r>
                        <a:rPr lang="en-IE" sz="2400" b="1" dirty="0" err="1" smtClean="0">
                          <a:solidFill>
                            <a:schemeClr val="tx1"/>
                          </a:solidFill>
                        </a:rPr>
                        <a:t>necessario</a:t>
                      </a:r>
                      <a:r>
                        <a:rPr lang="en-IE" sz="2400" b="1" dirty="0" smtClean="0">
                          <a:solidFill>
                            <a:schemeClr val="tx1"/>
                          </a:solidFill>
                        </a:rPr>
                        <a:t> </a:t>
                      </a:r>
                      <a:r>
                        <a:rPr lang="en-IE" sz="2400" b="1" dirty="0" err="1" smtClean="0">
                          <a:solidFill>
                            <a:schemeClr val="tx1"/>
                          </a:solidFill>
                        </a:rPr>
                        <a:t>alla</a:t>
                      </a:r>
                      <a:r>
                        <a:rPr lang="en-IE" sz="2400" b="1" dirty="0" smtClean="0">
                          <a:solidFill>
                            <a:schemeClr val="tx1"/>
                          </a:solidFill>
                        </a:rPr>
                        <a:t> </a:t>
                      </a:r>
                      <a:r>
                        <a:rPr lang="en-IE" sz="2400" b="1" dirty="0" err="1" smtClean="0">
                          <a:solidFill>
                            <a:schemeClr val="tx1"/>
                          </a:solidFill>
                        </a:rPr>
                        <a:t>lettura</a:t>
                      </a:r>
                      <a:r>
                        <a:rPr lang="en-IE" sz="2400" b="1" dirty="0" smtClean="0">
                          <a:solidFill>
                            <a:schemeClr val="tx1"/>
                          </a:solidFill>
                        </a:rPr>
                        <a:t> e </a:t>
                      </a:r>
                      <a:r>
                        <a:rPr lang="en-IE" sz="2400" b="1" dirty="0" err="1" smtClean="0">
                          <a:solidFill>
                            <a:schemeClr val="tx1"/>
                          </a:solidFill>
                        </a:rPr>
                        <a:t>all’ascolto</a:t>
                      </a:r>
                      <a:r>
                        <a:rPr lang="en-IE" sz="2400" b="1" dirty="0" smtClean="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err="1" smtClean="0"/>
                        <a:t>minuti</a:t>
                      </a:r>
                      <a:r>
                        <a:rPr lang="en-IE" sz="2400" b="1" dirty="0" smtClean="0"/>
                        <a:t> (</a:t>
                      </a:r>
                      <a:r>
                        <a:rPr lang="en-IE" sz="2400" b="1" dirty="0" err="1" smtClean="0"/>
                        <a:t>escluso</a:t>
                      </a:r>
                      <a:r>
                        <a:rPr lang="en-IE" sz="2400" b="1" dirty="0" smtClean="0"/>
                        <a:t> </a:t>
                      </a:r>
                      <a:r>
                        <a:rPr lang="en-IE" sz="2400" b="1" dirty="0" err="1" smtClean="0"/>
                        <a:t>l’approfondimento</a:t>
                      </a:r>
                      <a:r>
                        <a:rPr lang="en-IE" sz="2400" b="1" dirty="0" smtClean="0"/>
                        <a:t> </a:t>
                      </a:r>
                      <a:r>
                        <a:rPr lang="en-IE" sz="2400" b="1" dirty="0" err="1" smtClean="0"/>
                        <a:t>dei</a:t>
                      </a:r>
                      <a:r>
                        <a:rPr lang="en-IE" sz="2400" b="1" dirty="0" smtClean="0"/>
                        <a:t> links</a:t>
                      </a:r>
                      <a:r>
                        <a:rPr lang="en-IE" sz="2400" b="1" baseline="0" dirty="0" smtClean="0"/>
                        <a:t> </a:t>
                      </a:r>
                      <a:r>
                        <a:rPr lang="en-IE" sz="2400" b="1" baseline="0" dirty="0" err="1" smtClean="0"/>
                        <a:t>contenuti</a:t>
                      </a:r>
                      <a:r>
                        <a:rPr lang="en-IE" sz="2400" b="1" baseline="0" dirty="0" smtClean="0"/>
                        <a:t> </a:t>
                      </a:r>
                      <a:r>
                        <a:rPr lang="en-IE" sz="2400" b="1" baseline="0" dirty="0" err="1" smtClean="0"/>
                        <a:t>nelle</a:t>
                      </a:r>
                      <a:r>
                        <a:rPr lang="en-IE" sz="2400" b="1" baseline="0" dirty="0" smtClean="0"/>
                        <a:t> slides)</a:t>
                      </a:r>
                      <a:endParaRPr lang="en-IE" sz="2400" b="1" dirty="0"/>
                    </a:p>
                  </a:txBody>
                  <a:tcPr>
                    <a:solidFill>
                      <a:schemeClr val="bg1">
                        <a:lumMod val="75000"/>
                      </a:schemeClr>
                    </a:solidFill>
                  </a:tcPr>
                </a:tc>
                <a:extLst>
                  <a:ext uri="{0D108BD9-81ED-4DB2-BD59-A6C34878D82A}">
                    <a16:rowId xmlns="" xmlns:a16="http://schemas.microsoft.com/office/drawing/2014/main" val="3479317360"/>
                  </a:ext>
                </a:extLst>
              </a:tr>
              <a:tr h="1370592">
                <a:tc>
                  <a:txBody>
                    <a:bodyPr/>
                    <a:lstStyle/>
                    <a:p>
                      <a:pPr algn="ctr"/>
                      <a:r>
                        <a:rPr lang="en-IE" sz="2400" b="1" dirty="0" err="1" smtClean="0">
                          <a:solidFill>
                            <a:schemeClr val="tx1"/>
                          </a:solidFill>
                        </a:rPr>
                        <a:t>Qual’è</a:t>
                      </a:r>
                      <a:r>
                        <a:rPr lang="en-IE" sz="2400" b="1" dirty="0" smtClean="0">
                          <a:solidFill>
                            <a:schemeClr val="tx1"/>
                          </a:solidFill>
                        </a:rPr>
                        <a:t>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beneficio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Vedi</a:t>
                      </a:r>
                      <a:r>
                        <a:rPr lang="en-IE" sz="2400" b="1" dirty="0" smtClean="0">
                          <a:solidFill>
                            <a:schemeClr val="tx1"/>
                          </a:solidFill>
                        </a:rPr>
                        <a:t> </a:t>
                      </a:r>
                      <a:r>
                        <a:rPr lang="en-IE" sz="2400" b="1" dirty="0" err="1" smtClean="0">
                          <a:solidFill>
                            <a:schemeClr val="tx1"/>
                          </a:solidFill>
                        </a:rPr>
                        <a:t>obiettivi</a:t>
                      </a:r>
                      <a:r>
                        <a:rPr lang="en-IE" sz="2400" b="1" dirty="0" smtClean="0">
                          <a:solidFill>
                            <a:schemeClr val="tx1"/>
                          </a:solidFill>
                        </a:rPr>
                        <a:t> e </a:t>
                      </a:r>
                      <a:r>
                        <a:rPr lang="en-IE" sz="2400" b="1" dirty="0" err="1" smtClean="0">
                          <a:solidFill>
                            <a:schemeClr val="tx1"/>
                          </a:solidFill>
                        </a:rPr>
                        <a:t>risultati</a:t>
                      </a:r>
                      <a:r>
                        <a:rPr lang="en-IE" sz="2400" b="1" dirty="0" smtClean="0">
                          <a:solidFill>
                            <a:schemeClr val="tx1"/>
                          </a:solidFill>
                        </a:rPr>
                        <a:t> di </a:t>
                      </a:r>
                      <a:r>
                        <a:rPr lang="en-IE" sz="2400" b="1" dirty="0" err="1" smtClean="0">
                          <a:solidFill>
                            <a:schemeClr val="tx1"/>
                          </a:solidFill>
                        </a:rPr>
                        <a:t>apprendimento</a:t>
                      </a:r>
                      <a:r>
                        <a:rPr lang="en-IE" sz="2400" b="1" dirty="0" smtClean="0">
                          <a:solidFill>
                            <a:schemeClr val="tx1"/>
                          </a:solidFill>
                        </a:rPr>
                        <a:t> </a:t>
                      </a:r>
                      <a:r>
                        <a:rPr lang="en-IE" sz="2400" b="1" dirty="0" err="1" smtClean="0">
                          <a:solidFill>
                            <a:schemeClr val="tx1"/>
                          </a:solidFill>
                        </a:rPr>
                        <a:t>attesi</a:t>
                      </a:r>
                      <a:r>
                        <a:rPr lang="en-IE" sz="2400" b="1" dirty="0" smtClean="0">
                          <a:solidFill>
                            <a:schemeClr val="tx1"/>
                          </a:solidFill>
                        </a:rPr>
                        <a:t> </a:t>
                      </a:r>
                      <a:r>
                        <a:rPr lang="en-IE" sz="2400" b="1" dirty="0" err="1" smtClean="0">
                          <a:solidFill>
                            <a:schemeClr val="tx1"/>
                          </a:solidFill>
                        </a:rPr>
                        <a:t>nelle</a:t>
                      </a:r>
                      <a:r>
                        <a:rPr lang="en-IE" sz="2400" b="1" dirty="0" smtClean="0">
                          <a:solidFill>
                            <a:schemeClr val="tx1"/>
                          </a:solidFill>
                        </a:rPr>
                        <a:t> slides </a:t>
                      </a:r>
                      <a:r>
                        <a:rPr lang="en-IE" sz="2400" b="1" dirty="0" err="1" smtClean="0">
                          <a:solidFill>
                            <a:schemeClr val="tx1"/>
                          </a:solidFill>
                        </a:rPr>
                        <a:t>seguenti</a:t>
                      </a:r>
                      <a:endParaRPr lang="en-IE" sz="2400" dirty="0">
                        <a:solidFill>
                          <a:schemeClr val="tx1"/>
                        </a:solidFill>
                      </a:endParaRPr>
                    </a:p>
                  </a:txBody>
                  <a:tcPr>
                    <a:solidFill>
                      <a:schemeClr val="bg1">
                        <a:lumMod val="75000"/>
                      </a:schemeClr>
                    </a:solidFill>
                  </a:tcPr>
                </a:tc>
                <a:extLst>
                  <a:ext uri="{0D108BD9-81ED-4DB2-BD59-A6C34878D82A}">
                    <a16:rowId xmlns=""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smtClean="0">
                <a:solidFill>
                  <a:srgbClr val="990000"/>
                </a:solidFill>
              </a:rPr>
              <a:t>Panoramica</a:t>
            </a:r>
            <a:endParaRPr lang="el-GR" sz="3200" dirty="0">
              <a:solidFill>
                <a:srgbClr val="990000"/>
              </a:solidFill>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990000"/>
                </a:solidFill>
              </a:rPr>
              <a:t>		</a:t>
            </a:r>
            <a:br>
              <a:rPr lang="en-IE" sz="3200" b="1" dirty="0" smtClean="0">
                <a:solidFill>
                  <a:srgbClr val="990000"/>
                </a:solidFill>
              </a:rPr>
            </a:br>
            <a:r>
              <a:rPr lang="en-US" sz="2400" b="1" dirty="0" smtClean="0">
                <a:solidFill>
                  <a:srgbClr val="0B0AFD"/>
                </a:solidFill>
              </a:rPr>
              <a:t>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r>
              <a:rPr lang="en-US" sz="2400" b="1" dirty="0" smtClean="0">
                <a:solidFill>
                  <a:srgbClr val="0B0AFD"/>
                </a:solidFill>
              </a:rPr>
              <a:t> </a:t>
            </a:r>
            <a:endParaRPr lang="en-IE" sz="2400" b="1" dirty="0">
              <a:solidFill>
                <a:srgbClr val="0B0AFD"/>
              </a:solidFill>
            </a:endParaRPr>
          </a:p>
        </p:txBody>
      </p:sp>
    </p:spTree>
    <p:custDataLst>
      <p:tags r:id="rId1"/>
    </p:custDataLst>
    <p:extLst>
      <p:ext uri="{BB962C8B-B14F-4D97-AF65-F5344CB8AC3E}">
        <p14:creationId xmlns="" xmlns:p14="http://schemas.microsoft.com/office/powerpoint/2010/main" val="1260105804"/>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5" name="Title 1"/>
          <p:cNvSpPr>
            <a:spLocks noGrp="1"/>
          </p:cNvSpPr>
          <p:nvPr>
            <p:ph type="title"/>
          </p:nvPr>
        </p:nvSpPr>
        <p:spPr>
          <a:xfrm>
            <a:off x="460353" y="1409755"/>
            <a:ext cx="6187440" cy="705076"/>
          </a:xfrm>
        </p:spPr>
        <p:txBody>
          <a:bodyPr/>
          <a:lstStyle/>
          <a:p>
            <a:pPr algn="l"/>
            <a:r>
              <a:rPr lang="en-US" sz="3200" b="1" dirty="0" err="1" smtClean="0">
                <a:solidFill>
                  <a:srgbClr val="C00000"/>
                </a:solidFill>
              </a:rPr>
              <a:t>Maggiori</a:t>
            </a:r>
            <a:r>
              <a:rPr lang="en-US" sz="3200" b="1" dirty="0" smtClean="0">
                <a:solidFill>
                  <a:srgbClr val="C00000"/>
                </a:solidFill>
              </a:rPr>
              <a:t> </a:t>
            </a:r>
            <a:r>
              <a:rPr lang="en-US" sz="3200" b="1" dirty="0" err="1" smtClean="0">
                <a:solidFill>
                  <a:srgbClr val="C00000"/>
                </a:solidFill>
              </a:rPr>
              <a:t>Informazioni</a:t>
            </a:r>
            <a:endParaRPr lang="en-IE" sz="3200" b="1" dirty="0">
              <a:solidFill>
                <a:srgbClr val="C00000"/>
              </a:solidFill>
            </a:endParaRPr>
          </a:p>
        </p:txBody>
      </p:sp>
      <p:sp>
        <p:nvSpPr>
          <p:cNvPr id="6" name="Content Placeholder 2"/>
          <p:cNvSpPr>
            <a:spLocks noGrp="1"/>
          </p:cNvSpPr>
          <p:nvPr>
            <p:ph idx="1"/>
          </p:nvPr>
        </p:nvSpPr>
        <p:spPr>
          <a:xfrm>
            <a:off x="609600" y="2231294"/>
            <a:ext cx="10972800" cy="3703319"/>
          </a:xfrm>
        </p:spPr>
        <p:txBody>
          <a:bodyPr/>
          <a:lstStyle/>
          <a:p>
            <a:r>
              <a:rPr lang="en-US" sz="2400" dirty="0" smtClean="0"/>
              <a:t>In</a:t>
            </a:r>
            <a:r>
              <a:rPr lang="en-US" sz="2400" b="1" dirty="0" smtClean="0"/>
              <a:t> </a:t>
            </a:r>
            <a:r>
              <a:rPr lang="en-US" sz="2400" dirty="0" err="1" smtClean="0"/>
              <a:t>Irlanda</a:t>
            </a:r>
            <a:r>
              <a:rPr lang="en-US" sz="2400" dirty="0" smtClean="0"/>
              <a:t> </a:t>
            </a:r>
            <a:r>
              <a:rPr lang="en-US" sz="2400" dirty="0" err="1" smtClean="0"/>
              <a:t>maggiori</a:t>
            </a:r>
            <a:r>
              <a:rPr lang="en-US" sz="2400" dirty="0" smtClean="0"/>
              <a:t> </a:t>
            </a:r>
            <a:r>
              <a:rPr lang="en-US" sz="2400" dirty="0" err="1" smtClean="0"/>
              <a:t>informazioni</a:t>
            </a:r>
            <a:r>
              <a:rPr lang="en-US" sz="2400" dirty="0" smtClean="0"/>
              <a:t> </a:t>
            </a:r>
            <a:r>
              <a:rPr lang="en-US" sz="2400" dirty="0" err="1" smtClean="0"/>
              <a:t>sono</a:t>
            </a:r>
            <a:r>
              <a:rPr lang="en-US" sz="2400" dirty="0" smtClean="0"/>
              <a:t> </a:t>
            </a:r>
            <a:r>
              <a:rPr lang="en-US" sz="2400" dirty="0" err="1" smtClean="0"/>
              <a:t>disponibili</a:t>
            </a:r>
            <a:r>
              <a:rPr lang="en-US" sz="2400" dirty="0" smtClean="0"/>
              <a:t> al link </a:t>
            </a:r>
            <a:r>
              <a:rPr lang="en-US" sz="2400" dirty="0" smtClean="0">
                <a:hlinkClick r:id="rId2"/>
              </a:rPr>
              <a:t>http</a:t>
            </a:r>
            <a:r>
              <a:rPr lang="en-US" sz="2400" dirty="0" smtClean="0">
                <a:hlinkClick r:id="rId2"/>
              </a:rPr>
              <a:t>://www.nationalruralnetwork.ie/</a:t>
            </a:r>
            <a:r>
              <a:rPr lang="en-US" sz="2400" dirty="0" smtClean="0"/>
              <a:t>  </a:t>
            </a:r>
            <a:r>
              <a:rPr lang="en-US" sz="2400" dirty="0" smtClean="0"/>
              <a:t>o </a:t>
            </a:r>
            <a:r>
              <a:rPr lang="en-US" sz="2400" dirty="0" smtClean="0">
                <a:hlinkClick r:id="rId3"/>
              </a:rPr>
              <a:t>https://www.pobal.ie/FundingProgrammes/LEADER/Pages/LEADER.aspx</a:t>
            </a:r>
            <a:r>
              <a:rPr lang="en-US" sz="2400" dirty="0" smtClean="0"/>
              <a:t> </a:t>
            </a:r>
          </a:p>
          <a:p>
            <a:endParaRPr lang="en-US" sz="1000" dirty="0" smtClean="0"/>
          </a:p>
          <a:p>
            <a:r>
              <a:rPr lang="en-US" sz="2400" dirty="0" err="1" smtClean="0"/>
              <a:t>Scopri</a:t>
            </a:r>
            <a:r>
              <a:rPr lang="en-US" sz="2400" dirty="0" smtClean="0"/>
              <a:t> di </a:t>
            </a:r>
            <a:r>
              <a:rPr lang="en-US" sz="2400" dirty="0" err="1" smtClean="0"/>
              <a:t>più</a:t>
            </a:r>
            <a:r>
              <a:rPr lang="en-US" sz="2400" dirty="0" smtClean="0"/>
              <a:t> </a:t>
            </a:r>
            <a:r>
              <a:rPr lang="en-US" sz="2400" dirty="0" err="1" smtClean="0"/>
              <a:t>sul</a:t>
            </a:r>
            <a:r>
              <a:rPr lang="en-US" sz="2400" dirty="0" smtClean="0"/>
              <a:t> </a:t>
            </a:r>
            <a:r>
              <a:rPr lang="en-US" sz="2400" dirty="0" err="1" smtClean="0"/>
              <a:t>fondo</a:t>
            </a:r>
            <a:r>
              <a:rPr lang="en-US" sz="2400" dirty="0" smtClean="0"/>
              <a:t> LEADER in </a:t>
            </a:r>
            <a:r>
              <a:rPr lang="en-US" sz="2400" dirty="0" err="1" smtClean="0"/>
              <a:t>altri</a:t>
            </a:r>
            <a:r>
              <a:rPr lang="en-US" sz="2400" dirty="0" smtClean="0"/>
              <a:t> </a:t>
            </a:r>
            <a:r>
              <a:rPr lang="en-US" sz="2400" dirty="0" err="1" smtClean="0"/>
              <a:t>paesi</a:t>
            </a:r>
            <a:r>
              <a:rPr lang="en-US" sz="2400" dirty="0" smtClean="0"/>
              <a:t> UE al </a:t>
            </a:r>
            <a:r>
              <a:rPr lang="en-US" sz="2400" dirty="0" smtClean="0">
                <a:hlinkClick r:id="rId4"/>
              </a:rPr>
              <a:t>https</a:t>
            </a:r>
            <a:r>
              <a:rPr lang="en-US" sz="2400" dirty="0" smtClean="0">
                <a:hlinkClick r:id="rId4"/>
              </a:rPr>
              <a:t>://ec.europa.eu/agriculture/rural-development-2014-2020_en</a:t>
            </a:r>
            <a:r>
              <a:rPr lang="en-US" sz="2400" dirty="0" smtClean="0"/>
              <a:t> </a:t>
            </a:r>
          </a:p>
          <a:p>
            <a:endParaRPr lang="en-US" sz="1000" dirty="0" smtClean="0"/>
          </a:p>
          <a:p>
            <a:r>
              <a:rPr lang="en-US" sz="2400" dirty="0" smtClean="0"/>
              <a:t>Il database </a:t>
            </a:r>
            <a:r>
              <a:rPr lang="en-US" sz="2400" dirty="0" err="1" smtClean="0"/>
              <a:t>europeo</a:t>
            </a:r>
            <a:r>
              <a:rPr lang="en-US" sz="2400" dirty="0" smtClean="0"/>
              <a:t> del LAG è </a:t>
            </a:r>
            <a:r>
              <a:rPr lang="en-US" sz="2400" dirty="0" err="1" smtClean="0"/>
              <a:t>disponibile</a:t>
            </a:r>
            <a:r>
              <a:rPr lang="en-US" sz="2400" dirty="0" smtClean="0"/>
              <a:t> al link </a:t>
            </a:r>
            <a:r>
              <a:rPr lang="en-US" sz="2400" dirty="0" smtClean="0">
                <a:hlinkClick r:id="rId5"/>
              </a:rPr>
              <a:t>https</a:t>
            </a:r>
            <a:r>
              <a:rPr lang="en-US" sz="2400" dirty="0" smtClean="0">
                <a:hlinkClick r:id="rId5"/>
              </a:rPr>
              <a:t>://enrd.ec.europa.eu/leader-clld/lag-database_en</a:t>
            </a:r>
            <a:r>
              <a:rPr lang="en-US" sz="2400" dirty="0" smtClean="0"/>
              <a:t> </a:t>
            </a:r>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a:t>
            </a:r>
            <a:r>
              <a:rPr lang="en-US" altLang="es-ES" sz="4800" b="1" dirty="0" err="1" smtClean="0">
                <a:solidFill>
                  <a:srgbClr val="990000"/>
                </a:solidFill>
              </a:rPr>
              <a:t>l’attenzione</a:t>
            </a:r>
            <a:r>
              <a:rPr lang="en-US" altLang="es-ES" sz="4800" b="1" dirty="0" smtClean="0">
                <a:solidFill>
                  <a:srgbClr val="990000"/>
                </a:solidFill>
              </a:rPr>
              <a:t> </a:t>
            </a:r>
            <a:r>
              <a:rPr lang="en-US" altLang="es-ES" sz="4800" b="1" dirty="0" smtClean="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3200" b="1" dirty="0" smtClean="0">
                <a:solidFill>
                  <a:srgbClr val="990000"/>
                </a:solidFill>
              </a:rPr>
              <a:t>		</a:t>
            </a:r>
            <a:br>
              <a:rPr lang="en-IE" sz="3200" b="1" dirty="0" smtClean="0">
                <a:solidFill>
                  <a:srgbClr val="990000"/>
                </a:solidFill>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lang="en-IE" sz="2400" b="1" dirty="0">
              <a:solidFill>
                <a:srgbClr val="0B0AFD"/>
              </a:solidFill>
            </a:endParaRPr>
          </a:p>
        </p:txBody>
      </p:sp>
      <p:sp>
        <p:nvSpPr>
          <p:cNvPr id="3" name="Content Placeholder 2"/>
          <p:cNvSpPr>
            <a:spLocks noGrp="1"/>
          </p:cNvSpPr>
          <p:nvPr>
            <p:ph idx="1"/>
          </p:nvPr>
        </p:nvSpPr>
        <p:spPr>
          <a:xfrm>
            <a:off x="1194816" y="2085758"/>
            <a:ext cx="8940800" cy="3819645"/>
          </a:xfrm>
        </p:spPr>
        <p:txBody>
          <a:bodyPr/>
          <a:lstStyle/>
          <a:p>
            <a:pPr algn="ctr">
              <a:buNone/>
            </a:pPr>
            <a:r>
              <a:rPr lang="en-US" b="1" dirty="0" err="1" smtClean="0"/>
              <a:t>Guidarti</a:t>
            </a:r>
            <a:r>
              <a:rPr lang="en-US" b="1" dirty="0" smtClean="0"/>
              <a:t> </a:t>
            </a:r>
            <a:r>
              <a:rPr lang="en-US" b="1" dirty="0" err="1" smtClean="0"/>
              <a:t>attraverso</a:t>
            </a:r>
            <a:r>
              <a:rPr lang="en-US" b="1" dirty="0" smtClean="0"/>
              <a:t> la checklist </a:t>
            </a:r>
            <a:r>
              <a:rPr lang="en-US" b="1" dirty="0" smtClean="0"/>
              <a:t>per </a:t>
            </a:r>
            <a:r>
              <a:rPr lang="en-US" b="1" dirty="0" err="1" smtClean="0"/>
              <a:t>accedere</a:t>
            </a:r>
            <a:r>
              <a:rPr lang="en-US" b="1" dirty="0" smtClean="0"/>
              <a:t> al </a:t>
            </a:r>
            <a:r>
              <a:rPr lang="en-US" b="1" dirty="0" err="1" smtClean="0"/>
              <a:t>fondo</a:t>
            </a:r>
            <a:r>
              <a:rPr lang="en-US" b="1" dirty="0" smtClean="0"/>
              <a:t> LEADER </a:t>
            </a:r>
            <a:r>
              <a:rPr lang="en-US" b="1" dirty="0" smtClean="0"/>
              <a:t>e </a:t>
            </a:r>
            <a:r>
              <a:rPr lang="en-US" b="1" dirty="0" err="1" smtClean="0"/>
              <a:t>fornire</a:t>
            </a:r>
            <a:r>
              <a:rPr lang="en-US" b="1" dirty="0" smtClean="0"/>
              <a:t> </a:t>
            </a:r>
            <a:r>
              <a:rPr lang="en-US" b="1" dirty="0" err="1" smtClean="0"/>
              <a:t>una</a:t>
            </a:r>
            <a:r>
              <a:rPr lang="en-US" b="1" dirty="0" smtClean="0"/>
              <a:t> </a:t>
            </a:r>
            <a:r>
              <a:rPr lang="en-US" b="1" dirty="0" err="1" smtClean="0"/>
              <a:t>spiegazione</a:t>
            </a:r>
            <a:r>
              <a:rPr lang="en-US" b="1" dirty="0" smtClean="0"/>
              <a:t> </a:t>
            </a:r>
            <a:r>
              <a:rPr lang="en-US" b="1" dirty="0" err="1" smtClean="0"/>
              <a:t>dei</a:t>
            </a:r>
            <a:r>
              <a:rPr lang="en-US" b="1" dirty="0" smtClean="0"/>
              <a:t> termini </a:t>
            </a:r>
            <a:r>
              <a:rPr lang="en-US" b="1" dirty="0" err="1" smtClean="0"/>
              <a:t>utilizzati</a:t>
            </a:r>
            <a:r>
              <a:rPr lang="en-US" b="1" dirty="0" smtClean="0"/>
              <a:t> </a:t>
            </a:r>
            <a:endParaRPr lang="en-IE" b="1"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4500695" cy="584775"/>
          </a:xfrm>
          <a:prstGeom prst="rect">
            <a:avLst/>
          </a:prstGeom>
        </p:spPr>
        <p:txBody>
          <a:bodyPr wrap="square">
            <a:spAutoFit/>
          </a:bodyPr>
          <a:lstStyle/>
          <a:p>
            <a:r>
              <a:rPr lang="en-IE" sz="3200" b="1" dirty="0" err="1" smtClean="0">
                <a:solidFill>
                  <a:srgbClr val="990000"/>
                </a:solidFill>
              </a:rPr>
              <a:t>Obiettivo</a:t>
            </a:r>
            <a:r>
              <a:rPr lang="en-IE" sz="3200" b="1" dirty="0" smtClean="0">
                <a:solidFill>
                  <a:srgbClr val="990000"/>
                </a:solidFill>
              </a:rPr>
              <a:t> </a:t>
            </a:r>
            <a:r>
              <a:rPr lang="en-IE" sz="3200" b="1" dirty="0" err="1" smtClean="0">
                <a:solidFill>
                  <a:srgbClr val="990000"/>
                </a:solidFill>
              </a:rPr>
              <a:t>dell’unità</a:t>
            </a:r>
            <a:endParaRPr lang="el-GR" sz="3200" b="1" dirty="0" smtClean="0">
              <a:solidFill>
                <a:srgbClr val="990000"/>
              </a:solidFill>
            </a:endParaRPr>
          </a:p>
        </p:txBody>
      </p:sp>
    </p:spTree>
    <p:extLst>
      <p:ext uri="{BB962C8B-B14F-4D97-AF65-F5344CB8AC3E}">
        <p14:creationId xmlns="" xmlns:p14="http://schemas.microsoft.com/office/powerpoint/2010/main" val="11310642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err="1" smtClean="0"/>
              <a:t>Alla</a:t>
            </a:r>
            <a:r>
              <a:rPr lang="en-IE" sz="2800" b="1" dirty="0" smtClean="0"/>
              <a:t> fine del modulo </a:t>
            </a:r>
            <a:r>
              <a:rPr lang="en-IE" sz="2800" b="1" u="sng" dirty="0" err="1" smtClean="0">
                <a:solidFill>
                  <a:srgbClr val="003366"/>
                </a:solidFill>
              </a:rPr>
              <a:t>sarai</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a:t>
            </a:r>
            <a:endParaRPr lang="en-IE" sz="2800" b="1" u="sng" dirty="0">
              <a:solidFill>
                <a:srgbClr val="003366"/>
              </a:solidFill>
            </a:endParaRPr>
          </a:p>
          <a:p>
            <a:pPr marL="514350" indent="-514350">
              <a:lnSpc>
                <a:spcPct val="150000"/>
              </a:lnSpc>
              <a:buFont typeface="+mj-lt"/>
              <a:buAutoNum type="arabicPeriod"/>
            </a:pPr>
            <a:r>
              <a:rPr lang="en-IE" sz="2800" b="1" dirty="0" err="1" smtClean="0"/>
              <a:t>Conoscere</a:t>
            </a:r>
            <a:r>
              <a:rPr lang="en-IE" sz="2800" b="1" dirty="0" smtClean="0"/>
              <a:t> </a:t>
            </a:r>
            <a:r>
              <a:rPr lang="en-IE" sz="2800" b="1" dirty="0" smtClean="0"/>
              <a:t>“la checklist</a:t>
            </a:r>
            <a:r>
              <a:rPr lang="en-IE" sz="2800" b="1" dirty="0" smtClean="0"/>
              <a:t> </a:t>
            </a:r>
            <a:r>
              <a:rPr lang="en-IE" sz="2800" b="1" dirty="0" err="1" smtClean="0"/>
              <a:t>necessaria</a:t>
            </a:r>
            <a:r>
              <a:rPr lang="en-IE" sz="2800" b="1" dirty="0" smtClean="0"/>
              <a:t> </a:t>
            </a:r>
            <a:r>
              <a:rPr lang="en-IE" sz="2800" b="1" dirty="0" smtClean="0"/>
              <a:t>per </a:t>
            </a:r>
            <a:r>
              <a:rPr lang="en-IE" sz="2800" b="1" dirty="0" err="1" smtClean="0"/>
              <a:t>avere</a:t>
            </a:r>
            <a:r>
              <a:rPr lang="en-IE" sz="2800" b="1" dirty="0" smtClean="0"/>
              <a:t> </a:t>
            </a:r>
            <a:r>
              <a:rPr lang="en-IE" sz="2800" b="1" dirty="0" err="1" smtClean="0"/>
              <a:t>accesso</a:t>
            </a:r>
            <a:r>
              <a:rPr lang="en-IE" sz="2800" b="1" dirty="0" smtClean="0"/>
              <a:t> al </a:t>
            </a:r>
            <a:r>
              <a:rPr lang="en-IE" sz="2800" b="1" dirty="0" err="1" smtClean="0"/>
              <a:t>fondo</a:t>
            </a:r>
            <a:r>
              <a:rPr lang="en-IE" sz="2800" b="1" dirty="0" smtClean="0"/>
              <a:t> LEADER” </a:t>
            </a:r>
            <a:endParaRPr lang="en-IE" sz="2800" b="1" dirty="0" smtClean="0"/>
          </a:p>
          <a:p>
            <a:pPr marL="514350" indent="-514350">
              <a:lnSpc>
                <a:spcPct val="150000"/>
              </a:lnSpc>
              <a:buFont typeface="+mj-lt"/>
              <a:buAutoNum type="arabicPeriod"/>
            </a:pPr>
            <a:r>
              <a:rPr lang="en-IE" sz="2800" b="1" dirty="0" err="1" smtClean="0"/>
              <a:t>Sapere</a:t>
            </a:r>
            <a:r>
              <a:rPr lang="en-IE" sz="2800" b="1" dirty="0" smtClean="0"/>
              <a:t> “</a:t>
            </a:r>
            <a:r>
              <a:rPr lang="en-IE" sz="2800" b="1" dirty="0" err="1" smtClean="0"/>
              <a:t>Quali</a:t>
            </a:r>
            <a:r>
              <a:rPr lang="en-IE" sz="2800" b="1" dirty="0" smtClean="0"/>
              <a:t> </a:t>
            </a:r>
            <a:r>
              <a:rPr lang="en-IE" sz="2800" b="1" dirty="0" err="1" smtClean="0"/>
              <a:t>sono</a:t>
            </a:r>
            <a:r>
              <a:rPr lang="en-IE" sz="2800" b="1" dirty="0" smtClean="0"/>
              <a:t> i termini </a:t>
            </a:r>
            <a:r>
              <a:rPr lang="en-IE" sz="2800" b="1" dirty="0" err="1" smtClean="0"/>
              <a:t>chiave</a:t>
            </a:r>
            <a:r>
              <a:rPr lang="en-IE" sz="2800" b="1" dirty="0" smtClean="0"/>
              <a:t> in </a:t>
            </a:r>
            <a:r>
              <a:rPr lang="en-IE" sz="2800" b="1" dirty="0" err="1" smtClean="0"/>
              <a:t>una</a:t>
            </a:r>
            <a:r>
              <a:rPr lang="en-IE" sz="2800" b="1" dirty="0" smtClean="0"/>
              <a:t> Application per LEADER”</a:t>
            </a:r>
          </a:p>
          <a:p>
            <a:pPr marL="514350" indent="-514350">
              <a:lnSpc>
                <a:spcPct val="150000"/>
              </a:lnSpc>
              <a:buFont typeface="+mj-lt"/>
              <a:buAutoNum type="arabicPeriod"/>
            </a:pPr>
            <a:r>
              <a:rPr lang="en-IE" sz="2800" b="1" dirty="0" err="1" smtClean="0"/>
              <a:t>Conoscere</a:t>
            </a:r>
            <a:r>
              <a:rPr lang="en-IE" sz="2800" b="1" dirty="0" smtClean="0"/>
              <a:t> “I </a:t>
            </a:r>
            <a:r>
              <a:rPr lang="en-IE" sz="2800" b="1" dirty="0" err="1" smtClean="0"/>
              <a:t>requisiti</a:t>
            </a:r>
            <a:r>
              <a:rPr lang="en-IE" sz="2800" b="1" dirty="0" smtClean="0"/>
              <a:t> </a:t>
            </a:r>
            <a:r>
              <a:rPr lang="en-IE" sz="2800" b="1" dirty="0" err="1" smtClean="0"/>
              <a:t>principali</a:t>
            </a:r>
            <a:r>
              <a:rPr lang="en-IE" sz="2800" b="1" dirty="0" smtClean="0"/>
              <a:t> di </a:t>
            </a:r>
            <a:r>
              <a:rPr lang="en-IE" sz="2800" b="1" dirty="0" err="1" smtClean="0"/>
              <a:t>una</a:t>
            </a:r>
            <a:r>
              <a:rPr lang="en-IE" sz="2800" b="1" dirty="0" smtClean="0"/>
              <a:t> Application per LEADER”</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Risultati di apprendimento attesi</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3000" b="1" dirty="0" smtClean="0">
                <a:solidFill>
                  <a:srgbClr val="0B0AFD"/>
                </a:solidFill>
              </a:rPr>
              <a:t> </a:t>
            </a:r>
            <a:r>
              <a:rPr lang="en-US" sz="3000" b="1" dirty="0" smtClean="0">
                <a:solidFill>
                  <a:srgbClr val="0B0AFD"/>
                </a:solidFill>
              </a:rPr>
              <a:t>    </a:t>
            </a:r>
            <a:br>
              <a:rPr lang="en-US" sz="3000" b="1" dirty="0" smtClean="0">
                <a:solidFill>
                  <a:srgbClr val="0B0AFD"/>
                </a:solidFill>
              </a:rPr>
            </a:br>
            <a:r>
              <a:rPr lang="en-US" sz="3000" b="1" dirty="0" smtClean="0">
                <a:solidFill>
                  <a:srgbClr val="0B0AFD"/>
                </a:solidFill>
              </a:rPr>
              <a:t> </a:t>
            </a:r>
            <a:r>
              <a:rPr lang="en-US" sz="3000" b="1" dirty="0" smtClean="0">
                <a:solidFill>
                  <a:srgbClr val="0B0AFD"/>
                </a:solidFill>
              </a:rPr>
              <a:t>                    </a:t>
            </a:r>
            <a:r>
              <a:rPr lang="en-US" sz="2400" b="1" dirty="0" smtClean="0">
                <a:solidFill>
                  <a:srgbClr val="0B0AFD"/>
                </a:solidFill>
              </a:rPr>
              <a:t>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r>
              <a:rPr lang="en-US" sz="2400" b="1" dirty="0" smtClean="0">
                <a:solidFill>
                  <a:srgbClr val="0B0AFD"/>
                </a:solidFill>
              </a:rPr>
              <a:t> </a:t>
            </a:r>
            <a:r>
              <a:rPr lang="en-IE" sz="2400" b="1" dirty="0" smtClean="0">
                <a:solidFill>
                  <a:srgbClr val="990000"/>
                </a:solidFill>
              </a:rPr>
              <a:t>	</a:t>
            </a:r>
            <a:br>
              <a:rPr lang="en-IE" sz="2400" b="1" dirty="0" smtClean="0">
                <a:solidFill>
                  <a:srgbClr val="990000"/>
                </a:solidFill>
              </a:rPr>
            </a:br>
            <a:endParaRPr lang="en-IE" sz="2400" b="1" dirty="0">
              <a:solidFill>
                <a:srgbClr val="0B0AFD"/>
              </a:solidFill>
            </a:endParaRPr>
          </a:p>
        </p:txBody>
      </p:sp>
    </p:spTree>
    <p:extLst>
      <p:ext uri="{BB962C8B-B14F-4D97-AF65-F5344CB8AC3E}">
        <p14:creationId xmlns="" xmlns:p14="http://schemas.microsoft.com/office/powerpoint/2010/main" val="39841778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0" y="1196546"/>
            <a:ext cx="3069771" cy="1122111"/>
          </a:xfrm>
        </p:spPr>
        <p:txBody>
          <a:bodyPr/>
          <a:lstStyle/>
          <a:p>
            <a:r>
              <a:rPr lang="en-US" sz="3200" b="1" dirty="0" smtClean="0">
                <a:solidFill>
                  <a:srgbClr val="C00000"/>
                </a:solidFill>
              </a:rPr>
              <a:t>Application Checklist</a:t>
            </a:r>
            <a:endParaRPr lang="en-IE" sz="3200" b="1" dirty="0">
              <a:solidFill>
                <a:srgbClr val="C00000"/>
              </a:solidFill>
            </a:endParaRPr>
          </a:p>
        </p:txBody>
      </p:sp>
      <p:pic>
        <p:nvPicPr>
          <p:cNvPr id="8" name="Picture 7" descr="Application checklist.PNG"/>
          <p:cNvPicPr>
            <a:picLocks noChangeAspect="1"/>
          </p:cNvPicPr>
          <p:nvPr/>
        </p:nvPicPr>
        <p:blipFill>
          <a:blip r:embed="rId2" cstate="print"/>
          <a:stretch>
            <a:fillRect/>
          </a:stretch>
        </p:blipFill>
        <p:spPr>
          <a:xfrm>
            <a:off x="3017520" y="714489"/>
            <a:ext cx="8089392" cy="5416903"/>
          </a:xfrm>
          <a:prstGeom prst="rect">
            <a:avLst/>
          </a:prstGeom>
        </p:spPr>
      </p:pic>
      <p:sp>
        <p:nvSpPr>
          <p:cNvPr id="9" name="Content Placeholder 2"/>
          <p:cNvSpPr>
            <a:spLocks noGrp="1"/>
          </p:cNvSpPr>
          <p:nvPr>
            <p:ph idx="1"/>
          </p:nvPr>
        </p:nvSpPr>
        <p:spPr>
          <a:xfrm>
            <a:off x="228600" y="2677660"/>
            <a:ext cx="2865120" cy="2051995"/>
          </a:xfrm>
        </p:spPr>
        <p:txBody>
          <a:bodyPr/>
          <a:lstStyle/>
          <a:p>
            <a:r>
              <a:rPr lang="en-US" dirty="0" err="1" smtClean="0"/>
              <a:t>Principali</a:t>
            </a:r>
            <a:r>
              <a:rPr lang="en-US" dirty="0" smtClean="0"/>
              <a:t> </a:t>
            </a:r>
            <a:r>
              <a:rPr lang="en-US" dirty="0" err="1" smtClean="0"/>
              <a:t>documenti</a:t>
            </a:r>
            <a:r>
              <a:rPr lang="en-US" dirty="0" smtClean="0"/>
              <a:t> </a:t>
            </a:r>
            <a:r>
              <a:rPr lang="en-US" dirty="0" err="1" smtClean="0"/>
              <a:t>richiesti</a:t>
            </a:r>
            <a:r>
              <a:rPr lang="en-US" dirty="0" smtClean="0"/>
              <a:t>:</a:t>
            </a:r>
            <a:endParaRPr lang="en-IE" dirty="0" smtClean="0"/>
          </a:p>
          <a:p>
            <a:endParaRPr lang="en-IE" dirty="0"/>
          </a:p>
        </p:txBody>
      </p:sp>
      <p:sp>
        <p:nvSpPr>
          <p:cNvPr id="7" name="Title 1"/>
          <p:cNvSpPr txBox="1">
            <a:spLocks/>
          </p:cNvSpPr>
          <p:nvPr/>
        </p:nvSpPr>
        <p:spPr bwMode="auto">
          <a:xfrm>
            <a:off x="1041779" y="0"/>
            <a:ext cx="10972800" cy="86710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400" b="1" dirty="0" smtClean="0">
                <a:solidFill>
                  <a:srgbClr val="0B0AFD"/>
                </a:solidFill>
              </a:rPr>
              <a:t>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6</a:t>
            </a:fld>
            <a:endParaRPr lang="en-US" dirty="0"/>
          </a:p>
        </p:txBody>
      </p:sp>
      <p:sp>
        <p:nvSpPr>
          <p:cNvPr id="5" name="Title 1"/>
          <p:cNvSpPr>
            <a:spLocks noGrp="1"/>
          </p:cNvSpPr>
          <p:nvPr>
            <p:ph type="title"/>
          </p:nvPr>
        </p:nvSpPr>
        <p:spPr>
          <a:xfrm>
            <a:off x="204952" y="1223722"/>
            <a:ext cx="2900855" cy="1030747"/>
          </a:xfrm>
        </p:spPr>
        <p:txBody>
          <a:bodyPr/>
          <a:lstStyle/>
          <a:p>
            <a:r>
              <a:rPr lang="en-US" sz="3200" b="1" dirty="0" err="1" smtClean="0">
                <a:solidFill>
                  <a:srgbClr val="C00000"/>
                </a:solidFill>
              </a:rPr>
              <a:t>Altri</a:t>
            </a:r>
            <a:r>
              <a:rPr lang="en-US" sz="3200" b="1" dirty="0" smtClean="0">
                <a:solidFill>
                  <a:srgbClr val="C00000"/>
                </a:solidFill>
              </a:rPr>
              <a:t> </a:t>
            </a:r>
            <a:r>
              <a:rPr lang="en-US" sz="3200" b="1" dirty="0" err="1" smtClean="0">
                <a:solidFill>
                  <a:srgbClr val="C00000"/>
                </a:solidFill>
              </a:rPr>
              <a:t>documenti</a:t>
            </a:r>
            <a:endParaRPr lang="en-IE" sz="3200" b="1" dirty="0">
              <a:solidFill>
                <a:srgbClr val="C00000"/>
              </a:solidFill>
            </a:endParaRPr>
          </a:p>
        </p:txBody>
      </p:sp>
      <p:sp>
        <p:nvSpPr>
          <p:cNvPr id="6" name="Content Placeholder 2"/>
          <p:cNvSpPr>
            <a:spLocks noGrp="1"/>
          </p:cNvSpPr>
          <p:nvPr>
            <p:ph idx="1"/>
          </p:nvPr>
        </p:nvSpPr>
        <p:spPr>
          <a:xfrm>
            <a:off x="227925" y="2675184"/>
            <a:ext cx="2883937" cy="3892415"/>
          </a:xfrm>
        </p:spPr>
        <p:txBody>
          <a:bodyPr/>
          <a:lstStyle/>
          <a:p>
            <a:r>
              <a:rPr lang="en-US" dirty="0" err="1" smtClean="0"/>
              <a:t>Documenti</a:t>
            </a:r>
            <a:r>
              <a:rPr lang="en-US" dirty="0" smtClean="0"/>
              <a:t> da </a:t>
            </a:r>
            <a:r>
              <a:rPr lang="en-US" dirty="0" err="1" smtClean="0"/>
              <a:t>includere</a:t>
            </a:r>
            <a:r>
              <a:rPr lang="en-US" dirty="0" smtClean="0"/>
              <a:t> se </a:t>
            </a:r>
            <a:r>
              <a:rPr lang="en-US" dirty="0" err="1" smtClean="0"/>
              <a:t>richiesto</a:t>
            </a:r>
            <a:endParaRPr lang="en-IE" dirty="0"/>
          </a:p>
        </p:txBody>
      </p:sp>
      <p:pic>
        <p:nvPicPr>
          <p:cNvPr id="7" name="Content Placeholder 3" descr="Application checklist_other docs.PNG"/>
          <p:cNvPicPr>
            <a:picLocks noChangeAspect="1"/>
          </p:cNvPicPr>
          <p:nvPr/>
        </p:nvPicPr>
        <p:blipFill>
          <a:blip r:embed="rId2" cstate="print"/>
          <a:stretch>
            <a:fillRect/>
          </a:stretch>
        </p:blipFill>
        <p:spPr bwMode="auto">
          <a:xfrm>
            <a:off x="3001503" y="692332"/>
            <a:ext cx="8105409" cy="54377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a:spLocks noGrp="1"/>
          </p:cNvSpPr>
          <p:nvPr>
            <p:ph type="title"/>
          </p:nvPr>
        </p:nvSpPr>
        <p:spPr>
          <a:xfrm>
            <a:off x="0" y="1210659"/>
            <a:ext cx="4367048" cy="600573"/>
          </a:xfrm>
        </p:spPr>
        <p:txBody>
          <a:bodyPr/>
          <a:lstStyle/>
          <a:p>
            <a:r>
              <a:rPr lang="en-US" sz="3200" b="1" dirty="0" err="1" smtClean="0">
                <a:solidFill>
                  <a:srgbClr val="C00000"/>
                </a:solidFill>
              </a:rPr>
              <a:t>Dichiarazione</a:t>
            </a:r>
            <a:r>
              <a:rPr lang="en-US" sz="3200" b="1" dirty="0" smtClean="0">
                <a:solidFill>
                  <a:srgbClr val="C00000"/>
                </a:solidFill>
              </a:rPr>
              <a:t> </a:t>
            </a:r>
            <a:r>
              <a:rPr lang="en-US" sz="3200" b="1" dirty="0" err="1" smtClean="0">
                <a:solidFill>
                  <a:srgbClr val="C00000"/>
                </a:solidFill>
              </a:rPr>
              <a:t>sulla</a:t>
            </a:r>
            <a:r>
              <a:rPr lang="en-US" sz="3200" b="1" dirty="0" smtClean="0">
                <a:solidFill>
                  <a:srgbClr val="C00000"/>
                </a:solidFill>
              </a:rPr>
              <a:t> </a:t>
            </a:r>
            <a:r>
              <a:rPr lang="en-US" sz="3200" b="1" dirty="0" err="1" smtClean="0">
                <a:solidFill>
                  <a:srgbClr val="C00000"/>
                </a:solidFill>
              </a:rPr>
              <a:t>Protezione</a:t>
            </a:r>
            <a:r>
              <a:rPr lang="en-US" sz="3200" b="1" dirty="0" smtClean="0">
                <a:solidFill>
                  <a:srgbClr val="C00000"/>
                </a:solidFill>
              </a:rPr>
              <a:t> </a:t>
            </a:r>
            <a:r>
              <a:rPr lang="en-US" sz="3200" b="1" dirty="0" err="1" smtClean="0">
                <a:solidFill>
                  <a:srgbClr val="C00000"/>
                </a:solidFill>
              </a:rPr>
              <a:t>dei</a:t>
            </a:r>
            <a:r>
              <a:rPr lang="en-US" sz="3200" b="1" dirty="0" smtClean="0">
                <a:solidFill>
                  <a:srgbClr val="C00000"/>
                </a:solidFill>
              </a:rPr>
              <a:t> </a:t>
            </a:r>
            <a:r>
              <a:rPr lang="en-US" sz="3200" b="1" dirty="0" err="1" smtClean="0">
                <a:solidFill>
                  <a:srgbClr val="C00000"/>
                </a:solidFill>
              </a:rPr>
              <a:t>Dati</a:t>
            </a:r>
            <a:endParaRPr lang="en-IE" sz="3200" b="1" dirty="0">
              <a:solidFill>
                <a:srgbClr val="C00000"/>
              </a:solidFill>
            </a:endParaRPr>
          </a:p>
        </p:txBody>
      </p:sp>
      <p:sp>
        <p:nvSpPr>
          <p:cNvPr id="6" name="Content Placeholder 3"/>
          <p:cNvSpPr>
            <a:spLocks noGrp="1"/>
          </p:cNvSpPr>
          <p:nvPr>
            <p:ph sz="half" idx="4294967295"/>
          </p:nvPr>
        </p:nvSpPr>
        <p:spPr>
          <a:xfrm>
            <a:off x="377211" y="2082316"/>
            <a:ext cx="4547486" cy="4525963"/>
          </a:xfrm>
          <a:prstGeom prst="rect">
            <a:avLst/>
          </a:prstGeom>
        </p:spPr>
        <p:txBody>
          <a:bodyPr/>
          <a:lstStyle/>
          <a:p>
            <a:r>
              <a:rPr lang="en-US" sz="2400" dirty="0" smtClean="0"/>
              <a:t>In </a:t>
            </a:r>
            <a:r>
              <a:rPr lang="en-US" sz="2400" dirty="0" err="1" smtClean="0"/>
              <a:t>che</a:t>
            </a:r>
            <a:r>
              <a:rPr lang="en-US" sz="2400" dirty="0" smtClean="0"/>
              <a:t> </a:t>
            </a:r>
            <a:r>
              <a:rPr lang="en-US" sz="2400" dirty="0" err="1" smtClean="0"/>
              <a:t>modo</a:t>
            </a:r>
            <a:r>
              <a:rPr lang="en-US" sz="2400" dirty="0" smtClean="0"/>
              <a:t> le </a:t>
            </a:r>
            <a:r>
              <a:rPr lang="en-US" sz="2400" dirty="0" err="1" smtClean="0"/>
              <a:t>tue</a:t>
            </a:r>
            <a:r>
              <a:rPr lang="en-US" sz="2400" dirty="0" smtClean="0"/>
              <a:t> </a:t>
            </a:r>
            <a:r>
              <a:rPr lang="en-US" sz="2400" dirty="0" err="1" smtClean="0"/>
              <a:t>informazioni</a:t>
            </a:r>
            <a:r>
              <a:rPr lang="en-US" sz="2400" dirty="0" smtClean="0"/>
              <a:t> </a:t>
            </a:r>
            <a:r>
              <a:rPr lang="en-US" sz="2400" dirty="0" err="1" smtClean="0"/>
              <a:t>personali</a:t>
            </a:r>
            <a:r>
              <a:rPr lang="en-US" sz="2400" dirty="0" smtClean="0"/>
              <a:t> </a:t>
            </a:r>
            <a:r>
              <a:rPr lang="en-US" sz="2400" dirty="0" err="1" smtClean="0"/>
              <a:t>devono</a:t>
            </a:r>
            <a:r>
              <a:rPr lang="en-US" sz="2400" dirty="0" smtClean="0"/>
              <a:t> </a:t>
            </a:r>
            <a:r>
              <a:rPr lang="en-US" sz="2400" dirty="0" err="1" smtClean="0"/>
              <a:t>essere</a:t>
            </a:r>
            <a:r>
              <a:rPr lang="en-US" sz="2400" dirty="0" smtClean="0"/>
              <a:t> </a:t>
            </a:r>
            <a:r>
              <a:rPr lang="en-US" sz="2400" dirty="0" err="1" smtClean="0"/>
              <a:t>usate</a:t>
            </a:r>
            <a:r>
              <a:rPr lang="en-US" sz="2400" dirty="0" smtClean="0"/>
              <a:t> e </a:t>
            </a:r>
            <a:r>
              <a:rPr lang="en-US" sz="2400" dirty="0" err="1" smtClean="0"/>
              <a:t>condivise</a:t>
            </a:r>
            <a:endParaRPr lang="en-US" sz="2400" dirty="0" smtClean="0"/>
          </a:p>
          <a:p>
            <a:r>
              <a:rPr lang="en-US" sz="2400" dirty="0" smtClean="0"/>
              <a:t>Come </a:t>
            </a:r>
            <a:r>
              <a:rPr lang="en-US" sz="2400" dirty="0" err="1" smtClean="0"/>
              <a:t>ottenere</a:t>
            </a:r>
            <a:r>
              <a:rPr lang="en-US" sz="2400" dirty="0" smtClean="0"/>
              <a:t> </a:t>
            </a:r>
            <a:r>
              <a:rPr lang="en-US" sz="2400" dirty="0" err="1" smtClean="0"/>
              <a:t>una</a:t>
            </a:r>
            <a:r>
              <a:rPr lang="en-US" sz="2400" dirty="0" smtClean="0"/>
              <a:t> </a:t>
            </a:r>
            <a:r>
              <a:rPr lang="en-US" sz="2400" dirty="0" err="1" smtClean="0"/>
              <a:t>copia</a:t>
            </a:r>
            <a:r>
              <a:rPr lang="en-US" sz="2400" dirty="0" smtClean="0"/>
              <a:t> </a:t>
            </a:r>
            <a:r>
              <a:rPr lang="en-US" sz="2400" dirty="0" err="1" smtClean="0"/>
              <a:t>delle</a:t>
            </a:r>
            <a:r>
              <a:rPr lang="en-US" sz="2400" dirty="0" smtClean="0"/>
              <a:t> </a:t>
            </a:r>
            <a:r>
              <a:rPr lang="en-US" sz="2400" dirty="0" err="1" smtClean="0"/>
              <a:t>informazioni</a:t>
            </a:r>
            <a:r>
              <a:rPr lang="en-US" sz="2400" dirty="0" smtClean="0"/>
              <a:t> </a:t>
            </a:r>
            <a:r>
              <a:rPr lang="en-US" sz="2400" dirty="0" err="1" smtClean="0"/>
              <a:t>possedute</a:t>
            </a:r>
            <a:r>
              <a:rPr lang="en-US" sz="2400" dirty="0" smtClean="0"/>
              <a:t> dal LAG</a:t>
            </a:r>
          </a:p>
          <a:p>
            <a:r>
              <a:rPr lang="en-US" sz="2400" dirty="0" smtClean="0"/>
              <a:t>Devi </a:t>
            </a:r>
            <a:r>
              <a:rPr lang="en-US" sz="2400" dirty="0" err="1" smtClean="0"/>
              <a:t>firmare</a:t>
            </a:r>
            <a:r>
              <a:rPr lang="en-US" sz="2400" dirty="0" smtClean="0"/>
              <a:t> </a:t>
            </a:r>
            <a:r>
              <a:rPr lang="en-US" sz="2400" dirty="0" err="1" smtClean="0"/>
              <a:t>il</a:t>
            </a:r>
            <a:r>
              <a:rPr lang="en-US" sz="2400" dirty="0" smtClean="0"/>
              <a:t> form per dare </a:t>
            </a:r>
            <a:r>
              <a:rPr lang="en-US" sz="2400" dirty="0" err="1" smtClean="0"/>
              <a:t>consenso</a:t>
            </a:r>
            <a:r>
              <a:rPr lang="en-US" sz="2400" dirty="0" smtClean="0"/>
              <a:t> al LAG e </a:t>
            </a:r>
            <a:r>
              <a:rPr lang="en-US" sz="2400" dirty="0" err="1" smtClean="0"/>
              <a:t>mostrare</a:t>
            </a:r>
            <a:r>
              <a:rPr lang="en-US" sz="2400" dirty="0" smtClean="0"/>
              <a:t> la </a:t>
            </a:r>
            <a:r>
              <a:rPr lang="en-US" sz="2400" dirty="0" err="1" smtClean="0"/>
              <a:t>comprensione</a:t>
            </a:r>
            <a:r>
              <a:rPr lang="en-US" sz="2400" dirty="0" smtClean="0"/>
              <a:t> </a:t>
            </a:r>
            <a:r>
              <a:rPr lang="en-US" sz="2400" dirty="0" err="1" smtClean="0"/>
              <a:t>dei</a:t>
            </a:r>
            <a:r>
              <a:rPr lang="en-US" sz="2400" dirty="0" smtClean="0"/>
              <a:t> </a:t>
            </a:r>
            <a:r>
              <a:rPr lang="en-US" sz="2400" dirty="0" err="1" smtClean="0"/>
              <a:t>contenuti</a:t>
            </a:r>
            <a:endParaRPr lang="en-IE" dirty="0"/>
          </a:p>
        </p:txBody>
      </p:sp>
      <p:pic>
        <p:nvPicPr>
          <p:cNvPr id="7" name="Content Placeholder 4" descr="Data Protection Form.PNG"/>
          <p:cNvPicPr>
            <a:picLocks noGrp="1" noChangeAspect="1"/>
          </p:cNvPicPr>
          <p:nvPr>
            <p:ph sz="half" idx="1"/>
          </p:nvPr>
        </p:nvPicPr>
        <p:blipFill>
          <a:blip r:embed="rId2" cstate="print"/>
          <a:stretch>
            <a:fillRect/>
          </a:stretch>
        </p:blipFill>
        <p:spPr>
          <a:xfrm>
            <a:off x="5042263" y="758659"/>
            <a:ext cx="6442601" cy="5495945"/>
          </a:xfrm>
        </p:spPr>
      </p:pic>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a:spLocks noGrp="1"/>
          </p:cNvSpPr>
          <p:nvPr>
            <p:ph type="title"/>
          </p:nvPr>
        </p:nvSpPr>
        <p:spPr>
          <a:xfrm>
            <a:off x="774311" y="1583176"/>
            <a:ext cx="7781109" cy="705076"/>
          </a:xfrm>
        </p:spPr>
        <p:txBody>
          <a:bodyPr/>
          <a:lstStyle/>
          <a:p>
            <a:pPr algn="l"/>
            <a:r>
              <a:rPr lang="en-US" sz="3200" b="1" dirty="0" smtClean="0">
                <a:solidFill>
                  <a:srgbClr val="C00000"/>
                </a:solidFill>
              </a:rPr>
              <a:t>“</a:t>
            </a:r>
            <a:r>
              <a:rPr lang="en-US" sz="3200" b="1" dirty="0" err="1" smtClean="0">
                <a:solidFill>
                  <a:srgbClr val="C00000"/>
                </a:solidFill>
              </a:rPr>
              <a:t>Dichiarazione</a:t>
            </a:r>
            <a:r>
              <a:rPr lang="en-US" sz="3200" b="1" dirty="0" smtClean="0">
                <a:solidFill>
                  <a:srgbClr val="C00000"/>
                </a:solidFill>
              </a:rPr>
              <a:t> del Regime </a:t>
            </a:r>
            <a:r>
              <a:rPr lang="en-US" sz="3200" b="1" dirty="0" err="1" smtClean="0">
                <a:solidFill>
                  <a:srgbClr val="C00000"/>
                </a:solidFill>
              </a:rPr>
              <a:t>dei</a:t>
            </a:r>
            <a:r>
              <a:rPr lang="en-US" sz="3200" b="1" dirty="0" smtClean="0">
                <a:solidFill>
                  <a:srgbClr val="C00000"/>
                </a:solidFill>
              </a:rPr>
              <a:t> </a:t>
            </a:r>
            <a:r>
              <a:rPr lang="en-US" sz="3200" b="1" dirty="0" err="1" smtClean="0">
                <a:solidFill>
                  <a:srgbClr val="C00000"/>
                </a:solidFill>
              </a:rPr>
              <a:t>Minimi</a:t>
            </a:r>
            <a:r>
              <a:rPr lang="en-US" sz="3200" b="1" dirty="0" smtClean="0">
                <a:solidFill>
                  <a:srgbClr val="C00000"/>
                </a:solidFill>
              </a:rPr>
              <a:t>”</a:t>
            </a:r>
            <a:endParaRPr lang="en-IE" sz="3200" b="1" dirty="0">
              <a:solidFill>
                <a:srgbClr val="C00000"/>
              </a:solidFill>
            </a:endParaRPr>
          </a:p>
        </p:txBody>
      </p:sp>
      <p:sp>
        <p:nvSpPr>
          <p:cNvPr id="6" name="Content Placeholder 2"/>
          <p:cNvSpPr>
            <a:spLocks noGrp="1"/>
          </p:cNvSpPr>
          <p:nvPr>
            <p:ph idx="1"/>
          </p:nvPr>
        </p:nvSpPr>
        <p:spPr>
          <a:xfrm>
            <a:off x="625365" y="2425187"/>
            <a:ext cx="10972800" cy="3809358"/>
          </a:xfrm>
        </p:spPr>
        <p:txBody>
          <a:bodyPr/>
          <a:lstStyle/>
          <a:p>
            <a:r>
              <a:rPr lang="en-IE" dirty="0" smtClean="0"/>
              <a:t>Il </a:t>
            </a:r>
            <a:r>
              <a:rPr lang="en-IE" dirty="0" err="1" smtClean="0"/>
              <a:t>fondo</a:t>
            </a:r>
            <a:r>
              <a:rPr lang="en-IE" dirty="0" smtClean="0"/>
              <a:t> LEADER ha un </a:t>
            </a:r>
            <a:r>
              <a:rPr lang="en-IE" dirty="0" err="1" smtClean="0"/>
              <a:t>limite</a:t>
            </a:r>
            <a:r>
              <a:rPr lang="en-IE" dirty="0" smtClean="0"/>
              <a:t> di €200,000 – </a:t>
            </a:r>
            <a:r>
              <a:rPr lang="en-IE" dirty="0" err="1" smtClean="0"/>
              <a:t>entro</a:t>
            </a:r>
            <a:r>
              <a:rPr lang="en-IE" dirty="0" smtClean="0"/>
              <a:t> la </a:t>
            </a:r>
            <a:r>
              <a:rPr lang="en-IE" dirty="0" err="1" smtClean="0"/>
              <a:t>soglia</a:t>
            </a:r>
            <a:r>
              <a:rPr lang="en-IE" dirty="0" smtClean="0"/>
              <a:t> minima per </a:t>
            </a:r>
            <a:r>
              <a:rPr lang="en-IE" dirty="0" err="1" smtClean="0"/>
              <a:t>gli</a:t>
            </a:r>
            <a:r>
              <a:rPr lang="en-IE" dirty="0" smtClean="0"/>
              <a:t> </a:t>
            </a:r>
            <a:r>
              <a:rPr lang="en-IE" dirty="0" err="1" smtClean="0"/>
              <a:t>aiuti</a:t>
            </a:r>
            <a:r>
              <a:rPr lang="en-IE" dirty="0" smtClean="0"/>
              <a:t> </a:t>
            </a:r>
            <a:r>
              <a:rPr lang="en-IE" dirty="0" err="1" smtClean="0"/>
              <a:t>dello</a:t>
            </a:r>
            <a:r>
              <a:rPr lang="en-IE" dirty="0" smtClean="0"/>
              <a:t> </a:t>
            </a:r>
            <a:r>
              <a:rPr lang="en-IE" dirty="0" err="1" smtClean="0"/>
              <a:t>Stato</a:t>
            </a:r>
            <a:endParaRPr lang="en-IE" dirty="0" smtClean="0"/>
          </a:p>
          <a:p>
            <a:endParaRPr lang="en-IE" dirty="0" smtClean="0"/>
          </a:p>
          <a:p>
            <a:r>
              <a:rPr lang="en-IE" dirty="0" smtClean="0"/>
              <a:t>Un </a:t>
            </a:r>
            <a:r>
              <a:rPr lang="en-IE" dirty="0" err="1" smtClean="0"/>
              <a:t>progetto</a:t>
            </a:r>
            <a:r>
              <a:rPr lang="en-IE" dirty="0" smtClean="0"/>
              <a:t> </a:t>
            </a:r>
            <a:r>
              <a:rPr lang="en-IE" dirty="0" err="1" smtClean="0"/>
              <a:t>viene</a:t>
            </a:r>
            <a:r>
              <a:rPr lang="en-IE" dirty="0" smtClean="0"/>
              <a:t> </a:t>
            </a:r>
            <a:r>
              <a:rPr lang="en-IE" dirty="0" err="1" smtClean="0"/>
              <a:t>preso</a:t>
            </a:r>
            <a:r>
              <a:rPr lang="en-IE" dirty="0" smtClean="0"/>
              <a:t> in </a:t>
            </a:r>
            <a:r>
              <a:rPr lang="en-IE" dirty="0" err="1" smtClean="0"/>
              <a:t>considerazione</a:t>
            </a:r>
            <a:r>
              <a:rPr lang="en-IE" dirty="0" smtClean="0"/>
              <a:t> per la </a:t>
            </a:r>
            <a:r>
              <a:rPr lang="en-IE" dirty="0" err="1" smtClean="0"/>
              <a:t>sovvenzione</a:t>
            </a:r>
            <a:r>
              <a:rPr lang="en-IE" dirty="0" smtClean="0"/>
              <a:t> solo se </a:t>
            </a:r>
            <a:r>
              <a:rPr lang="en-IE" dirty="0" err="1" smtClean="0"/>
              <a:t>il</a:t>
            </a:r>
            <a:r>
              <a:rPr lang="en-IE" dirty="0" smtClean="0"/>
              <a:t> </a:t>
            </a:r>
            <a:r>
              <a:rPr lang="en-IE" dirty="0" err="1" smtClean="0"/>
              <a:t>finanziamento</a:t>
            </a:r>
            <a:r>
              <a:rPr lang="en-IE" dirty="0" smtClean="0"/>
              <a:t> non </a:t>
            </a:r>
            <a:r>
              <a:rPr lang="en-IE" dirty="0" err="1" smtClean="0"/>
              <a:t>oltrepasserà</a:t>
            </a:r>
            <a:r>
              <a:rPr lang="en-IE" dirty="0" smtClean="0"/>
              <a:t> </a:t>
            </a:r>
            <a:r>
              <a:rPr lang="en-IE" dirty="0" err="1" smtClean="0"/>
              <a:t>il</a:t>
            </a:r>
            <a:r>
              <a:rPr lang="en-IE" dirty="0" smtClean="0"/>
              <a:t> </a:t>
            </a:r>
            <a:r>
              <a:rPr lang="en-IE" dirty="0" err="1" smtClean="0"/>
              <a:t>limite</a:t>
            </a:r>
            <a:r>
              <a:rPr lang="en-IE" dirty="0" smtClean="0"/>
              <a:t> di €</a:t>
            </a:r>
            <a:r>
              <a:rPr lang="en-IE" dirty="0"/>
              <a:t>200,000 </a:t>
            </a:r>
            <a:r>
              <a:rPr lang="en-IE" dirty="0" smtClean="0"/>
              <a:t>del </a:t>
            </a:r>
            <a:r>
              <a:rPr lang="en-IE" dirty="0" err="1" smtClean="0"/>
              <a:t>sostegno</a:t>
            </a:r>
            <a:r>
              <a:rPr lang="en-IE" dirty="0" smtClean="0"/>
              <a:t> </a:t>
            </a:r>
            <a:r>
              <a:rPr lang="en-IE" dirty="0" err="1" smtClean="0"/>
              <a:t>totale</a:t>
            </a:r>
            <a:r>
              <a:rPr lang="en-IE" dirty="0" smtClean="0"/>
              <a:t> </a:t>
            </a:r>
            <a:r>
              <a:rPr lang="en-IE" dirty="0" err="1" smtClean="0"/>
              <a:t>durante</a:t>
            </a:r>
            <a:r>
              <a:rPr lang="en-IE" dirty="0" smtClean="0"/>
              <a:t> </a:t>
            </a:r>
            <a:r>
              <a:rPr lang="en-IE" dirty="0" err="1" smtClean="0"/>
              <a:t>il</a:t>
            </a:r>
            <a:r>
              <a:rPr lang="en-IE" dirty="0" smtClean="0"/>
              <a:t> </a:t>
            </a:r>
            <a:r>
              <a:rPr lang="en-IE" dirty="0" err="1" smtClean="0"/>
              <a:t>triennio</a:t>
            </a:r>
            <a:r>
              <a:rPr lang="en-IE" dirty="0" smtClean="0"/>
              <a:t>. </a:t>
            </a:r>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1"/>
          <p:cNvSpPr>
            <a:spLocks noGrp="1"/>
          </p:cNvSpPr>
          <p:nvPr>
            <p:ph type="title"/>
          </p:nvPr>
        </p:nvSpPr>
        <p:spPr>
          <a:xfrm>
            <a:off x="252248" y="1488583"/>
            <a:ext cx="3762703" cy="678951"/>
          </a:xfrm>
        </p:spPr>
        <p:txBody>
          <a:bodyPr/>
          <a:lstStyle/>
          <a:p>
            <a:r>
              <a:rPr lang="en-US" sz="3200" b="1" dirty="0" smtClean="0">
                <a:solidFill>
                  <a:srgbClr val="C00000"/>
                </a:solidFill>
              </a:rPr>
              <a:t>Business Plan</a:t>
            </a:r>
            <a:endParaRPr lang="en-IE" sz="3200" b="1" dirty="0">
              <a:solidFill>
                <a:srgbClr val="C00000"/>
              </a:solidFill>
            </a:endParaRPr>
          </a:p>
        </p:txBody>
      </p:sp>
      <p:sp>
        <p:nvSpPr>
          <p:cNvPr id="6" name="Content Placeholder 2"/>
          <p:cNvSpPr>
            <a:spLocks noGrp="1"/>
          </p:cNvSpPr>
          <p:nvPr>
            <p:ph idx="1"/>
          </p:nvPr>
        </p:nvSpPr>
        <p:spPr>
          <a:xfrm>
            <a:off x="3944983" y="1638362"/>
            <a:ext cx="7637417" cy="3533185"/>
          </a:xfrm>
        </p:spPr>
        <p:txBody>
          <a:bodyPr/>
          <a:lstStyle/>
          <a:p>
            <a:r>
              <a:rPr lang="en-US" dirty="0" err="1" smtClean="0"/>
              <a:t>Ripartito</a:t>
            </a:r>
            <a:r>
              <a:rPr lang="en-US" dirty="0" smtClean="0"/>
              <a:t> in </a:t>
            </a:r>
            <a:r>
              <a:rPr lang="en-US" dirty="0" err="1" smtClean="0"/>
              <a:t>quattro</a:t>
            </a:r>
            <a:r>
              <a:rPr lang="en-US" dirty="0" smtClean="0"/>
              <a:t> </a:t>
            </a:r>
            <a:r>
              <a:rPr lang="en-US" dirty="0" err="1" smtClean="0"/>
              <a:t>sezioni</a:t>
            </a:r>
            <a:r>
              <a:rPr lang="en-US" dirty="0" smtClean="0"/>
              <a:t>:</a:t>
            </a:r>
          </a:p>
          <a:p>
            <a:pPr lvl="1">
              <a:lnSpc>
                <a:spcPct val="150000"/>
              </a:lnSpc>
            </a:pPr>
            <a:r>
              <a:rPr lang="en-US" dirty="0" err="1" smtClean="0"/>
              <a:t>Progetto</a:t>
            </a:r>
            <a:endParaRPr lang="en-US" dirty="0" smtClean="0"/>
          </a:p>
          <a:p>
            <a:pPr lvl="1">
              <a:lnSpc>
                <a:spcPct val="150000"/>
              </a:lnSpc>
            </a:pPr>
            <a:r>
              <a:rPr lang="en-US" dirty="0" smtClean="0"/>
              <a:t>Marketing</a:t>
            </a:r>
          </a:p>
          <a:p>
            <a:pPr lvl="1">
              <a:lnSpc>
                <a:spcPct val="150000"/>
              </a:lnSpc>
            </a:pPr>
            <a:r>
              <a:rPr lang="en-US" dirty="0" err="1" smtClean="0"/>
              <a:t>Innovazione</a:t>
            </a:r>
            <a:r>
              <a:rPr lang="en-US" dirty="0" smtClean="0"/>
              <a:t> &amp; </a:t>
            </a:r>
            <a:r>
              <a:rPr lang="en-US" dirty="0" err="1" smtClean="0"/>
              <a:t>Competizione</a:t>
            </a:r>
            <a:endParaRPr lang="en-US" dirty="0" smtClean="0"/>
          </a:p>
          <a:p>
            <a:pPr lvl="1">
              <a:lnSpc>
                <a:spcPct val="150000"/>
              </a:lnSpc>
            </a:pPr>
            <a:r>
              <a:rPr lang="en-US" dirty="0" err="1" smtClean="0"/>
              <a:t>Finanziaria</a:t>
            </a:r>
            <a:endParaRPr lang="en-US" dirty="0" smtClean="0"/>
          </a:p>
          <a:p>
            <a:endParaRPr lang="en-IE" dirty="0" smtClean="0"/>
          </a:p>
          <a:p>
            <a:pPr>
              <a:buNone/>
            </a:pPr>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smtClean="0">
                <a:ln>
                  <a:noFill/>
                </a:ln>
                <a:solidFill>
                  <a:srgbClr val="990000"/>
                </a:solidFill>
                <a:effectLst/>
                <a:uLnTx/>
                <a:uFillTx/>
                <a:latin typeface="+mj-lt"/>
                <a:ea typeface="+mj-ea"/>
                <a:cs typeface="+mj-cs"/>
              </a:rPr>
              <a:t>		</a:t>
            </a:r>
            <a:br>
              <a:rPr kumimoji="0" lang="en-IE" sz="3200" b="1" i="0" u="none" strike="noStrike" kern="1200" cap="none" spc="0" normalizeH="0" baseline="0" noProof="0" dirty="0" smtClean="0">
                <a:ln>
                  <a:noFill/>
                </a:ln>
                <a:solidFill>
                  <a:srgbClr val="990000"/>
                </a:solidFill>
                <a:effectLst/>
                <a:uLnTx/>
                <a:uFillTx/>
                <a:latin typeface="+mj-lt"/>
                <a:ea typeface="+mj-ea"/>
                <a:cs typeface="+mj-cs"/>
              </a:rPr>
            </a:br>
            <a:r>
              <a:rPr lang="en-US" sz="2400" b="1" dirty="0" smtClean="0">
                <a:solidFill>
                  <a:srgbClr val="0B0AFD"/>
                </a:solidFill>
              </a:rPr>
              <a:t> Come </a:t>
            </a:r>
            <a:r>
              <a:rPr lang="en-US" sz="2400" b="1" dirty="0" err="1" smtClean="0">
                <a:solidFill>
                  <a:srgbClr val="0B0AFD"/>
                </a:solidFill>
              </a:rPr>
              <a:t>procedere</a:t>
            </a:r>
            <a:r>
              <a:rPr lang="en-US" sz="2400" b="1" dirty="0" smtClean="0">
                <a:solidFill>
                  <a:srgbClr val="0B0AFD"/>
                </a:solidFill>
              </a:rPr>
              <a:t> con </a:t>
            </a:r>
            <a:r>
              <a:rPr lang="en-US" sz="2400" b="1" dirty="0" err="1" smtClean="0">
                <a:solidFill>
                  <a:srgbClr val="0B0AFD"/>
                </a:solidFill>
              </a:rPr>
              <a:t>una</a:t>
            </a:r>
            <a:r>
              <a:rPr lang="en-US" sz="2400" b="1" dirty="0" smtClean="0">
                <a:solidFill>
                  <a:srgbClr val="0B0AFD"/>
                </a:solidFill>
              </a:rPr>
              <a:t> </a:t>
            </a:r>
            <a:r>
              <a:rPr lang="en-US" sz="2400" b="1" dirty="0" err="1" smtClean="0">
                <a:solidFill>
                  <a:srgbClr val="0B0AFD"/>
                </a:solidFill>
              </a:rPr>
              <a:t>richiesta</a:t>
            </a:r>
            <a:r>
              <a:rPr lang="en-US" sz="2400" b="1" dirty="0" smtClean="0">
                <a:solidFill>
                  <a:srgbClr val="0B0AFD"/>
                </a:solidFill>
              </a:rPr>
              <a:t> di </a:t>
            </a:r>
            <a:r>
              <a:rPr lang="en-US" sz="2400" b="1" dirty="0" err="1" smtClean="0">
                <a:solidFill>
                  <a:srgbClr val="0B0AFD"/>
                </a:solidFill>
              </a:rPr>
              <a:t>finanziamento</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Module template">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 template</Template>
  <TotalTime>212</TotalTime>
  <Words>832</Words>
  <Application>Microsoft Office PowerPoint</Application>
  <PresentationFormat>Personalizzato</PresentationFormat>
  <Paragraphs>146</Paragraphs>
  <Slides>21</Slides>
  <Notes>1</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Module template</vt:lpstr>
      <vt:lpstr>Diapositiva 1</vt:lpstr>
      <vt:lpstr>   Come procedere con una richiesta di finanziamento </vt:lpstr>
      <vt:lpstr>    Come procedere con una richiesta di finanziamento</vt:lpstr>
      <vt:lpstr>                           Come procedere con una richiesta di finanziamento   </vt:lpstr>
      <vt:lpstr>Application Checklist</vt:lpstr>
      <vt:lpstr>Altri documenti</vt:lpstr>
      <vt:lpstr>Dichiarazione sulla Protezione dei Dati</vt:lpstr>
      <vt:lpstr>“Dichiarazione del Regime dei Minimi”</vt:lpstr>
      <vt:lpstr>Business Plan</vt:lpstr>
      <vt:lpstr>Business Plan – Progetto &amp; Promoter</vt:lpstr>
      <vt:lpstr>Business Plan - Marketing</vt:lpstr>
      <vt:lpstr>Business Plan – Innovazione &amp; Competizione</vt:lpstr>
      <vt:lpstr>Business Plan – Aspetti Finanziari</vt:lpstr>
      <vt:lpstr>Business Plan - Conclusioni</vt:lpstr>
      <vt:lpstr>Preventivi/Offerte</vt:lpstr>
      <vt:lpstr>Dichiarazioni Finanziarie</vt:lpstr>
      <vt:lpstr>Cofinanziamenti</vt:lpstr>
      <vt:lpstr>Adempimenti Fiscali</vt:lpstr>
      <vt:lpstr>ALTRI PUNTI</vt:lpstr>
      <vt:lpstr>Maggiori Informazioni</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No xx: xxxxxxx (title)</dc:title>
  <dc:creator>irl</dc:creator>
  <cp:lastModifiedBy>IDP</cp:lastModifiedBy>
  <cp:revision>47</cp:revision>
  <cp:lastPrinted>2017-05-04T12:44:09Z</cp:lastPrinted>
  <dcterms:created xsi:type="dcterms:W3CDTF">2017-10-13T11:40:06Z</dcterms:created>
  <dcterms:modified xsi:type="dcterms:W3CDTF">2017-12-13T10:22:55Z</dcterms:modified>
</cp:coreProperties>
</file>