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3"/>
  </p:notesMasterIdLst>
  <p:handoutMasterIdLst>
    <p:handoutMasterId r:id="rId24"/>
  </p:handoutMasterIdLst>
  <p:sldIdLst>
    <p:sldId id="423" r:id="rId2"/>
    <p:sldId id="396" r:id="rId3"/>
    <p:sldId id="407" r:id="rId4"/>
    <p:sldId id="380" r:id="rId5"/>
    <p:sldId id="381" r:id="rId6"/>
    <p:sldId id="408" r:id="rId7"/>
    <p:sldId id="409" r:id="rId8"/>
    <p:sldId id="410" r:id="rId9"/>
    <p:sldId id="411" r:id="rId10"/>
    <p:sldId id="412" r:id="rId11"/>
    <p:sldId id="413" r:id="rId12"/>
    <p:sldId id="414" r:id="rId13"/>
    <p:sldId id="415" r:id="rId14"/>
    <p:sldId id="416" r:id="rId15"/>
    <p:sldId id="417" r:id="rId16"/>
    <p:sldId id="418" r:id="rId17"/>
    <p:sldId id="419" r:id="rId18"/>
    <p:sldId id="420" r:id="rId19"/>
    <p:sldId id="421" r:id="rId20"/>
    <p:sldId id="422" r:id="rId21"/>
    <p:sldId id="394" r:id="rId22"/>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0AFD"/>
    <a:srgbClr val="990000"/>
    <a:srgbClr val="003366"/>
    <a:srgbClr val="000066"/>
    <a:srgbClr val="CC6600"/>
    <a:srgbClr val="FFFFCC"/>
    <a:srgbClr val="FF9900"/>
    <a:srgbClr val="336600"/>
    <a:srgbClr val="333300"/>
    <a:srgbClr val="7EA7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varScale="1">
        <p:scale>
          <a:sx n="81" d="100"/>
          <a:sy n="81" d="100"/>
        </p:scale>
        <p:origin x="114" y="654"/>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12/12/2017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12/12/2017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val="292283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n-US"/>
              <a:t>Click to edit Master title style</a:t>
            </a:r>
            <a:endParaRPr lang="es-ES"/>
          </a:p>
        </p:txBody>
      </p:sp>
      <p:sp>
        <p:nvSpPr>
          <p:cNvPr id="3" name="Marcador de texto vertical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val="2124757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n-US"/>
              <a:t>Click to edit Master title style</a:t>
            </a:r>
            <a:endParaRPr lang="es-E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0895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Click to edit Master title style</a:t>
            </a:r>
            <a:endParaRPr lang="es-ES"/>
          </a:p>
        </p:txBody>
      </p:sp>
      <p:sp>
        <p:nvSpPr>
          <p:cNvPr id="3" name="Marcador de contenido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val="140487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endParaRPr lang="es-ES"/>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7105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Click to edit Master title style</a:t>
            </a:r>
            <a:endParaRPr lang="es-ES"/>
          </a:p>
        </p:txBody>
      </p:sp>
      <p:sp>
        <p:nvSpPr>
          <p:cNvPr id="3" name="Marcador de contenido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Marcador de contenido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192832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n-US"/>
              <a:t>Click to edit Master title style</a:t>
            </a:r>
            <a:endParaRPr lang="es-ES"/>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Marcador de contenido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Marcador de contenido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26649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Click to edit Master title style</a:t>
            </a:r>
            <a:endParaRPr lang="es-ES"/>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3914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9793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s-ES"/>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271421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s-ES"/>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s-E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6398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etenders.gov.i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hyperlink" Target="https://www.pobal.ie/FundingProgrammes/LEADER/Pages/LEADER.aspx" TargetMode="External"/><Relationship Id="rId2" Type="http://schemas.openxmlformats.org/officeDocument/2006/relationships/hyperlink" Target="http://www.nationalruralnetwork.ie/" TargetMode="External"/><Relationship Id="rId1" Type="http://schemas.openxmlformats.org/officeDocument/2006/relationships/slideLayout" Target="../slideLayouts/slideLayout2.xml"/><Relationship Id="rId5" Type="http://schemas.openxmlformats.org/officeDocument/2006/relationships/hyperlink" Target="https://enrd.ec.europa.eu/leader-clld/lag-database_en" TargetMode="External"/><Relationship Id="rId4" Type="http://schemas.openxmlformats.org/officeDocument/2006/relationships/hyperlink" Target="https://ec.europa.eu/agriculture/rural-development-2014-2020_en"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36333" y="311355"/>
            <a:ext cx="7268901" cy="1754326"/>
          </a:xfrm>
          <a:prstGeom prst="rect">
            <a:avLst/>
          </a:prstGeom>
          <a:noFill/>
        </p:spPr>
        <p:txBody>
          <a:bodyPr wrap="square" rtlCol="0">
            <a:spAutoFit/>
          </a:bodyPr>
          <a:lstStyle/>
          <a:p>
            <a:r>
              <a:rPr lang="en-US" altLang="es-ES" sz="3600" b="1" dirty="0">
                <a:latin typeface="Calibri" pitchFamily="34" charset="0"/>
              </a:rPr>
              <a:t>MICRO: </a:t>
            </a:r>
            <a:r>
              <a:rPr lang="es-ES" altLang="es-ES" sz="3600" b="1" dirty="0">
                <a:latin typeface="Calibri" pitchFamily="34" charset="0"/>
              </a:rPr>
              <a:t>Mejora de la Competitividad</a:t>
            </a:r>
          </a:p>
          <a:p>
            <a:r>
              <a:rPr lang="es-ES" altLang="es-ES" sz="3600" b="1" dirty="0">
                <a:latin typeface="Calibri" pitchFamily="34" charset="0"/>
              </a:rPr>
              <a:t> de Microempresas en Áreas Rurales</a:t>
            </a:r>
            <a:endParaRPr lang="en-IE" sz="3600" dirty="0"/>
          </a:p>
          <a:p>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s-ES" altLang="es-ES" dirty="0"/>
              <a:t>Preparado por el Consorcio para el proyecto</a:t>
            </a:r>
            <a:r>
              <a:rPr lang="en-US" dirty="0"/>
              <a: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
        <p:nvSpPr>
          <p:cNvPr id="7" name="Title 1"/>
          <p:cNvSpPr txBox="1">
            <a:spLocks/>
          </p:cNvSpPr>
          <p:nvPr/>
        </p:nvSpPr>
        <p:spPr bwMode="auto">
          <a:xfrm>
            <a:off x="938151" y="2507929"/>
            <a:ext cx="9555611" cy="1435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lgn="ctr" defTabSz="914400" fontAlgn="base">
              <a:spcBef>
                <a:spcPct val="0"/>
              </a:spcBef>
              <a:spcAft>
                <a:spcPct val="0"/>
              </a:spcAft>
              <a:defRPr/>
            </a:pPr>
            <a:r>
              <a:rPr lang="en-US" sz="2800" b="1" dirty="0" err="1">
                <a:solidFill>
                  <a:srgbClr val="000000"/>
                </a:solidFill>
              </a:rPr>
              <a:t>Módulo</a:t>
            </a:r>
            <a:r>
              <a:rPr lang="en-US" sz="2800" b="1" dirty="0">
                <a:solidFill>
                  <a:srgbClr val="000000"/>
                </a:solidFill>
              </a:rPr>
              <a:t> 4: </a:t>
            </a:r>
            <a:r>
              <a:rPr lang="en-IE" sz="2800" b="1" dirty="0" err="1">
                <a:solidFill>
                  <a:srgbClr val="336600"/>
                </a:solidFill>
              </a:rPr>
              <a:t>Conocimiento</a:t>
            </a:r>
            <a:r>
              <a:rPr lang="en-IE" sz="2800" b="1" dirty="0">
                <a:solidFill>
                  <a:srgbClr val="336600"/>
                </a:solidFill>
              </a:rPr>
              <a:t> </a:t>
            </a:r>
            <a:r>
              <a:rPr lang="en-IE" sz="2800" b="1" dirty="0" err="1">
                <a:solidFill>
                  <a:srgbClr val="336600"/>
                </a:solidFill>
              </a:rPr>
              <a:t>programas</a:t>
            </a:r>
            <a:r>
              <a:rPr lang="en-IE" sz="2800" b="1" dirty="0">
                <a:solidFill>
                  <a:srgbClr val="336600"/>
                </a:solidFill>
              </a:rPr>
              <a:t> de la UE/</a:t>
            </a:r>
            <a:r>
              <a:rPr lang="en-IE" sz="2800" b="1" dirty="0" err="1">
                <a:solidFill>
                  <a:srgbClr val="336600"/>
                </a:solidFill>
              </a:rPr>
              <a:t>becas</a:t>
            </a:r>
            <a:r>
              <a:rPr lang="en-IE" sz="2800" b="1" dirty="0">
                <a:solidFill>
                  <a:srgbClr val="336600"/>
                </a:solidFill>
              </a:rPr>
              <a:t> para </a:t>
            </a:r>
            <a:r>
              <a:rPr lang="en-IE" sz="2800" b="1" dirty="0" err="1">
                <a:solidFill>
                  <a:srgbClr val="336600"/>
                </a:solidFill>
              </a:rPr>
              <a:t>microempresas</a:t>
            </a:r>
            <a:r>
              <a:rPr lang="en-IE" sz="2800" b="1" dirty="0">
                <a:solidFill>
                  <a:srgbClr val="336600"/>
                </a:solidFill>
              </a:rPr>
              <a:t> </a:t>
            </a:r>
            <a:r>
              <a:rPr lang="en-IE" sz="2800" b="1" dirty="0" err="1">
                <a:solidFill>
                  <a:srgbClr val="336600"/>
                </a:solidFill>
              </a:rPr>
              <a:t>rurales</a:t>
            </a:r>
            <a:endParaRPr lang="en-IE" sz="2800" b="1" dirty="0">
              <a:solidFill>
                <a:srgbClr val="336600"/>
              </a:solidFill>
              <a:latin typeface="+mj-lt"/>
              <a:ea typeface="+mj-ea"/>
              <a:cs typeface="+mj-cs"/>
            </a:endParaRPr>
          </a:p>
        </p:txBody>
      </p:sp>
    </p:spTree>
    <p:extLst>
      <p:ext uri="{BB962C8B-B14F-4D97-AF65-F5344CB8AC3E}">
        <p14:creationId xmlns:p14="http://schemas.microsoft.com/office/powerpoint/2010/main" val="353972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Title 1"/>
          <p:cNvSpPr>
            <a:spLocks noGrp="1"/>
          </p:cNvSpPr>
          <p:nvPr>
            <p:ph type="title"/>
          </p:nvPr>
        </p:nvSpPr>
        <p:spPr>
          <a:xfrm>
            <a:off x="612152" y="1520114"/>
            <a:ext cx="7911737" cy="783453"/>
          </a:xfrm>
        </p:spPr>
        <p:txBody>
          <a:bodyPr/>
          <a:lstStyle/>
          <a:p>
            <a:pPr algn="l"/>
            <a:r>
              <a:rPr lang="en-US" sz="3200" b="1" dirty="0">
                <a:solidFill>
                  <a:srgbClr val="C00000"/>
                </a:solidFill>
              </a:rPr>
              <a:t>Plan de </a:t>
            </a:r>
            <a:r>
              <a:rPr lang="en-US" sz="3200" b="1" dirty="0" err="1">
                <a:solidFill>
                  <a:srgbClr val="C00000"/>
                </a:solidFill>
              </a:rPr>
              <a:t>Empresa</a:t>
            </a:r>
            <a:r>
              <a:rPr lang="en-US" sz="3200" b="1" dirty="0">
                <a:solidFill>
                  <a:srgbClr val="C00000"/>
                </a:solidFill>
              </a:rPr>
              <a:t> – Proyecto y Promotor</a:t>
            </a:r>
            <a:endParaRPr lang="en-IE" sz="3200" b="1" dirty="0">
              <a:solidFill>
                <a:srgbClr val="C00000"/>
              </a:solidFill>
            </a:endParaRPr>
          </a:p>
        </p:txBody>
      </p:sp>
      <p:sp>
        <p:nvSpPr>
          <p:cNvPr id="6" name="Content Placeholder 2"/>
          <p:cNvSpPr>
            <a:spLocks noGrp="1"/>
          </p:cNvSpPr>
          <p:nvPr>
            <p:ph idx="1"/>
          </p:nvPr>
        </p:nvSpPr>
        <p:spPr>
          <a:xfrm>
            <a:off x="609599" y="2271072"/>
            <a:ext cx="10972800" cy="3270749"/>
          </a:xfrm>
        </p:spPr>
        <p:txBody>
          <a:bodyPr/>
          <a:lstStyle/>
          <a:p>
            <a:r>
              <a:rPr lang="en-US" dirty="0" err="1"/>
              <a:t>Presentación</a:t>
            </a:r>
            <a:r>
              <a:rPr lang="en-US" dirty="0"/>
              <a:t> del </a:t>
            </a:r>
            <a:r>
              <a:rPr lang="en-US" dirty="0" err="1"/>
              <a:t>proyecto</a:t>
            </a:r>
            <a:r>
              <a:rPr lang="en-US" dirty="0"/>
              <a:t> y </a:t>
            </a:r>
            <a:r>
              <a:rPr lang="en-US" dirty="0" err="1"/>
              <a:t>en</a:t>
            </a:r>
            <a:r>
              <a:rPr lang="en-US" dirty="0"/>
              <a:t> que se </a:t>
            </a:r>
            <a:r>
              <a:rPr lang="en-US" dirty="0" err="1"/>
              <a:t>basa</a:t>
            </a:r>
            <a:r>
              <a:rPr lang="en-US" dirty="0"/>
              <a:t>.</a:t>
            </a:r>
          </a:p>
          <a:p>
            <a:endParaRPr lang="en-US" sz="1000" dirty="0"/>
          </a:p>
          <a:p>
            <a:r>
              <a:rPr lang="en-US" dirty="0"/>
              <a:t>El Promotor: </a:t>
            </a:r>
            <a:r>
              <a:rPr lang="en-US" dirty="0" err="1"/>
              <a:t>quien</a:t>
            </a:r>
            <a:r>
              <a:rPr lang="en-US" dirty="0"/>
              <a:t> </a:t>
            </a:r>
            <a:r>
              <a:rPr lang="en-US" dirty="0" err="1"/>
              <a:t>es</a:t>
            </a:r>
            <a:r>
              <a:rPr lang="en-US" dirty="0"/>
              <a:t> y </a:t>
            </a:r>
            <a:r>
              <a:rPr lang="en-US" dirty="0" err="1"/>
              <a:t>cuáles</a:t>
            </a:r>
            <a:r>
              <a:rPr lang="en-US" dirty="0"/>
              <a:t> son </a:t>
            </a:r>
            <a:r>
              <a:rPr lang="en-US" dirty="0" err="1"/>
              <a:t>sus</a:t>
            </a:r>
            <a:r>
              <a:rPr lang="en-US" dirty="0"/>
              <a:t> </a:t>
            </a:r>
            <a:r>
              <a:rPr lang="en-US" dirty="0" err="1"/>
              <a:t>conocimientos</a:t>
            </a:r>
            <a:r>
              <a:rPr lang="en-US" dirty="0"/>
              <a:t> y </a:t>
            </a:r>
            <a:r>
              <a:rPr lang="en-US" dirty="0" err="1"/>
              <a:t>experiencia</a:t>
            </a:r>
            <a:r>
              <a:rPr lang="en-US" dirty="0"/>
              <a:t>.</a:t>
            </a:r>
          </a:p>
          <a:p>
            <a:endParaRPr lang="en-US" sz="1000" dirty="0"/>
          </a:p>
          <a:p>
            <a:r>
              <a:rPr lang="en-US" dirty="0" err="1"/>
              <a:t>Antecedentes</a:t>
            </a:r>
            <a:r>
              <a:rPr lang="en-US" dirty="0"/>
              <a:t> del Proyecto: Describe el </a:t>
            </a:r>
            <a:r>
              <a:rPr lang="en-US" dirty="0" err="1"/>
              <a:t>proyecto</a:t>
            </a:r>
            <a:r>
              <a:rPr lang="en-US" dirty="0"/>
              <a:t> al </a:t>
            </a:r>
            <a:r>
              <a:rPr lang="en-US" dirty="0" err="1"/>
              <a:t>detalle</a:t>
            </a:r>
            <a:r>
              <a:rPr lang="en-US" dirty="0"/>
              <a:t> – que </a:t>
            </a:r>
            <a:r>
              <a:rPr lang="en-US" dirty="0" err="1"/>
              <a:t>es</a:t>
            </a:r>
            <a:r>
              <a:rPr lang="en-US" dirty="0"/>
              <a:t> y que </a:t>
            </a:r>
            <a:r>
              <a:rPr lang="en-US" dirty="0" err="1"/>
              <a:t>necesita</a:t>
            </a:r>
            <a:r>
              <a:rPr lang="en-US" dirty="0"/>
              <a:t> para </a:t>
            </a:r>
            <a:r>
              <a:rPr lang="en-US" dirty="0" err="1"/>
              <a:t>empezar</a:t>
            </a:r>
            <a:r>
              <a:rPr lang="en-US" dirty="0"/>
              <a:t> a </a:t>
            </a:r>
            <a:r>
              <a:rPr lang="en-US" dirty="0" err="1"/>
              <a:t>funcionar</a:t>
            </a:r>
            <a:endParaRPr lang="en-IE" dirty="0"/>
          </a:p>
          <a:p>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a:ln>
                  <a:noFill/>
                </a:ln>
                <a:solidFill>
                  <a:srgbClr val="990000"/>
                </a:solidFill>
                <a:effectLst/>
                <a:uLnTx/>
                <a:uFillTx/>
                <a:latin typeface="+mj-lt"/>
                <a:ea typeface="+mj-ea"/>
                <a:cs typeface="+mj-cs"/>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Title 1"/>
          <p:cNvSpPr>
            <a:spLocks noGrp="1"/>
          </p:cNvSpPr>
          <p:nvPr>
            <p:ph type="title"/>
          </p:nvPr>
        </p:nvSpPr>
        <p:spPr>
          <a:xfrm>
            <a:off x="697737" y="1472817"/>
            <a:ext cx="7715794" cy="783453"/>
          </a:xfrm>
        </p:spPr>
        <p:txBody>
          <a:bodyPr/>
          <a:lstStyle/>
          <a:p>
            <a:pPr algn="l"/>
            <a:r>
              <a:rPr lang="en-US" sz="3200" b="1" dirty="0">
                <a:solidFill>
                  <a:srgbClr val="C00000"/>
                </a:solidFill>
              </a:rPr>
              <a:t>Plan de </a:t>
            </a:r>
            <a:r>
              <a:rPr lang="en-US" sz="3200" b="1" dirty="0" err="1">
                <a:solidFill>
                  <a:srgbClr val="C00000"/>
                </a:solidFill>
              </a:rPr>
              <a:t>Empresa</a:t>
            </a:r>
            <a:r>
              <a:rPr lang="en-US" sz="3200" b="1" dirty="0">
                <a:solidFill>
                  <a:srgbClr val="C00000"/>
                </a:solidFill>
              </a:rPr>
              <a:t> - Marketing</a:t>
            </a:r>
            <a:endParaRPr lang="en-IE" sz="3200" b="1" dirty="0">
              <a:solidFill>
                <a:srgbClr val="C00000"/>
              </a:solidFill>
            </a:endParaRPr>
          </a:p>
        </p:txBody>
      </p:sp>
      <p:sp>
        <p:nvSpPr>
          <p:cNvPr id="6" name="Content Placeholder 2"/>
          <p:cNvSpPr>
            <a:spLocks noGrp="1"/>
          </p:cNvSpPr>
          <p:nvPr>
            <p:ph idx="1"/>
          </p:nvPr>
        </p:nvSpPr>
        <p:spPr>
          <a:xfrm>
            <a:off x="609600" y="2589398"/>
            <a:ext cx="10972800" cy="2932610"/>
          </a:xfrm>
        </p:spPr>
        <p:txBody>
          <a:bodyPr/>
          <a:lstStyle/>
          <a:p>
            <a:r>
              <a:rPr lang="en-US" dirty="0" err="1"/>
              <a:t>Investigación</a:t>
            </a:r>
            <a:r>
              <a:rPr lang="en-US" dirty="0"/>
              <a:t> de Mercado: </a:t>
            </a:r>
            <a:r>
              <a:rPr lang="en-US" dirty="0" err="1"/>
              <a:t>Muestra</a:t>
            </a:r>
            <a:r>
              <a:rPr lang="en-US" dirty="0"/>
              <a:t> </a:t>
            </a:r>
            <a:r>
              <a:rPr lang="en-US" dirty="0" err="1"/>
              <a:t>si</a:t>
            </a:r>
            <a:r>
              <a:rPr lang="en-US" dirty="0"/>
              <a:t> el </a:t>
            </a:r>
            <a:r>
              <a:rPr lang="en-US" dirty="0" err="1"/>
              <a:t>proyecto</a:t>
            </a:r>
            <a:r>
              <a:rPr lang="en-US" dirty="0"/>
              <a:t> </a:t>
            </a:r>
            <a:r>
              <a:rPr lang="en-US" dirty="0" err="1"/>
              <a:t>es</a:t>
            </a:r>
            <a:r>
              <a:rPr lang="en-US" dirty="0"/>
              <a:t> viable y </a:t>
            </a:r>
            <a:r>
              <a:rPr lang="en-US" dirty="0" err="1"/>
              <a:t>si</a:t>
            </a:r>
            <a:r>
              <a:rPr lang="en-US" dirty="0"/>
              <a:t> el promotor </a:t>
            </a:r>
            <a:r>
              <a:rPr lang="en-US" dirty="0" err="1"/>
              <a:t>conoce</a:t>
            </a:r>
            <a:r>
              <a:rPr lang="en-US" dirty="0"/>
              <a:t> el </a:t>
            </a:r>
            <a:r>
              <a:rPr lang="en-US" dirty="0" err="1"/>
              <a:t>mercado</a:t>
            </a:r>
            <a:r>
              <a:rPr lang="en-US" dirty="0"/>
              <a:t>.</a:t>
            </a:r>
          </a:p>
          <a:p>
            <a:endParaRPr lang="en-US" dirty="0"/>
          </a:p>
          <a:p>
            <a:r>
              <a:rPr lang="en-US" dirty="0" err="1"/>
              <a:t>Estrategia</a:t>
            </a:r>
            <a:r>
              <a:rPr lang="en-US" dirty="0"/>
              <a:t> de Mercado: La </a:t>
            </a:r>
            <a:r>
              <a:rPr lang="en-US" dirty="0" err="1"/>
              <a:t>estrategia</a:t>
            </a:r>
            <a:r>
              <a:rPr lang="en-US" dirty="0"/>
              <a:t> para </a:t>
            </a:r>
            <a:r>
              <a:rPr lang="en-US" dirty="0" err="1"/>
              <a:t>lograr</a:t>
            </a:r>
            <a:r>
              <a:rPr lang="en-US" dirty="0"/>
              <a:t> </a:t>
            </a:r>
            <a:r>
              <a:rPr lang="en-US" dirty="0" err="1"/>
              <a:t>una</a:t>
            </a:r>
            <a:r>
              <a:rPr lang="en-US" dirty="0"/>
              <a:t> </a:t>
            </a:r>
            <a:r>
              <a:rPr lang="en-US" dirty="0" err="1"/>
              <a:t>cuota</a:t>
            </a:r>
            <a:r>
              <a:rPr lang="en-US" dirty="0"/>
              <a:t> de </a:t>
            </a:r>
            <a:r>
              <a:rPr lang="en-US" dirty="0" err="1"/>
              <a:t>mercado</a:t>
            </a:r>
            <a:r>
              <a:rPr lang="en-US" dirty="0"/>
              <a:t> y </a:t>
            </a:r>
            <a:r>
              <a:rPr lang="en-US" dirty="0" err="1"/>
              <a:t>hacer</a:t>
            </a:r>
            <a:r>
              <a:rPr lang="en-US" dirty="0"/>
              <a:t> el </a:t>
            </a:r>
            <a:r>
              <a:rPr lang="en-US" dirty="0" err="1"/>
              <a:t>proyecto</a:t>
            </a:r>
            <a:r>
              <a:rPr lang="en-US" dirty="0"/>
              <a:t> viable.</a:t>
            </a:r>
            <a:endParaRPr lang="en-IE" dirty="0"/>
          </a:p>
          <a:p>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a:ln>
                  <a:noFill/>
                </a:ln>
                <a:solidFill>
                  <a:srgbClr val="990000"/>
                </a:solidFill>
                <a:effectLst/>
                <a:uLnTx/>
                <a:uFillTx/>
                <a:latin typeface="+mj-lt"/>
                <a:ea typeface="+mj-ea"/>
                <a:cs typeface="+mj-cs"/>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Title 1"/>
          <p:cNvSpPr>
            <a:spLocks noGrp="1"/>
          </p:cNvSpPr>
          <p:nvPr>
            <p:ph type="title"/>
          </p:nvPr>
        </p:nvSpPr>
        <p:spPr>
          <a:xfrm>
            <a:off x="546386" y="1675149"/>
            <a:ext cx="9844523" cy="856793"/>
          </a:xfrm>
        </p:spPr>
        <p:txBody>
          <a:bodyPr/>
          <a:lstStyle/>
          <a:p>
            <a:pPr algn="r"/>
            <a:r>
              <a:rPr lang="en-US" sz="3200" b="1" dirty="0">
                <a:solidFill>
                  <a:srgbClr val="C00000"/>
                </a:solidFill>
              </a:rPr>
              <a:t>Plan de </a:t>
            </a:r>
            <a:r>
              <a:rPr lang="en-US" sz="3200" b="1" dirty="0" err="1">
                <a:solidFill>
                  <a:srgbClr val="C00000"/>
                </a:solidFill>
              </a:rPr>
              <a:t>Empresa</a:t>
            </a:r>
            <a:r>
              <a:rPr lang="en-US" sz="3200" b="1" dirty="0">
                <a:solidFill>
                  <a:srgbClr val="C00000"/>
                </a:solidFill>
              </a:rPr>
              <a:t> – </a:t>
            </a:r>
            <a:r>
              <a:rPr lang="en-US" sz="3200" b="1" dirty="0" err="1">
                <a:solidFill>
                  <a:srgbClr val="C00000"/>
                </a:solidFill>
              </a:rPr>
              <a:t>Innovación</a:t>
            </a:r>
            <a:r>
              <a:rPr lang="en-US" sz="3200" b="1" dirty="0">
                <a:solidFill>
                  <a:srgbClr val="C00000"/>
                </a:solidFill>
              </a:rPr>
              <a:t> y </a:t>
            </a:r>
            <a:r>
              <a:rPr lang="en-US" sz="3200" b="1" dirty="0" err="1">
                <a:solidFill>
                  <a:srgbClr val="C00000"/>
                </a:solidFill>
              </a:rPr>
              <a:t>Competencia</a:t>
            </a:r>
            <a:endParaRPr lang="en-IE" sz="3200" b="1" dirty="0">
              <a:solidFill>
                <a:srgbClr val="C00000"/>
              </a:solidFill>
            </a:endParaRPr>
          </a:p>
        </p:txBody>
      </p:sp>
      <p:sp>
        <p:nvSpPr>
          <p:cNvPr id="6" name="Content Placeholder 2"/>
          <p:cNvSpPr>
            <a:spLocks noGrp="1"/>
          </p:cNvSpPr>
          <p:nvPr>
            <p:ph idx="1"/>
          </p:nvPr>
        </p:nvSpPr>
        <p:spPr>
          <a:xfrm>
            <a:off x="403761" y="2460129"/>
            <a:ext cx="10972800" cy="3246118"/>
          </a:xfrm>
        </p:spPr>
        <p:txBody>
          <a:bodyPr/>
          <a:lstStyle/>
          <a:p>
            <a:pPr>
              <a:lnSpc>
                <a:spcPct val="150000"/>
              </a:lnSpc>
            </a:pPr>
            <a:r>
              <a:rPr lang="en-US" sz="2400" dirty="0" err="1"/>
              <a:t>Innovación</a:t>
            </a:r>
            <a:r>
              <a:rPr lang="en-US" sz="2400" dirty="0"/>
              <a:t>: </a:t>
            </a:r>
            <a:r>
              <a:rPr lang="en-US" sz="2400" dirty="0" err="1"/>
              <a:t>Elemento</a:t>
            </a:r>
            <a:r>
              <a:rPr lang="en-US" sz="2400" dirty="0"/>
              <a:t> </a:t>
            </a:r>
            <a:r>
              <a:rPr lang="en-US" sz="2400" dirty="0" err="1"/>
              <a:t>importante</a:t>
            </a:r>
            <a:r>
              <a:rPr lang="en-US" sz="2400" dirty="0"/>
              <a:t> </a:t>
            </a:r>
            <a:r>
              <a:rPr lang="en-US" sz="2400" dirty="0" err="1"/>
              <a:t>en</a:t>
            </a:r>
            <a:r>
              <a:rPr lang="en-US" sz="2400" dirty="0"/>
              <a:t> LEADER</a:t>
            </a:r>
          </a:p>
          <a:p>
            <a:pPr marL="2338388" indent="0">
              <a:buNone/>
            </a:pPr>
            <a:r>
              <a:rPr lang="en-US" sz="2400" dirty="0"/>
              <a:t>Describe </a:t>
            </a:r>
            <a:r>
              <a:rPr lang="en-US" sz="2400" dirty="0" err="1"/>
              <a:t>como</a:t>
            </a:r>
            <a:r>
              <a:rPr lang="en-US" sz="2400" dirty="0"/>
              <a:t> se </a:t>
            </a:r>
            <a:r>
              <a:rPr lang="en-US" sz="2400" dirty="0" err="1"/>
              <a:t>muestra</a:t>
            </a:r>
            <a:r>
              <a:rPr lang="en-US" sz="2400" dirty="0"/>
              <a:t> la </a:t>
            </a:r>
            <a:r>
              <a:rPr lang="en-US" sz="2400" dirty="0" err="1"/>
              <a:t>innovación</a:t>
            </a:r>
            <a:r>
              <a:rPr lang="en-US" sz="2400" dirty="0"/>
              <a:t> </a:t>
            </a:r>
            <a:r>
              <a:rPr lang="en-US" sz="2400" dirty="0" err="1"/>
              <a:t>en</a:t>
            </a:r>
            <a:r>
              <a:rPr lang="en-US" sz="2400" dirty="0"/>
              <a:t> el </a:t>
            </a:r>
            <a:r>
              <a:rPr lang="en-US" sz="2400" dirty="0" err="1"/>
              <a:t>proyecto</a:t>
            </a:r>
            <a:endParaRPr lang="en-US" sz="2400" dirty="0"/>
          </a:p>
          <a:p>
            <a:pPr marL="2338388" indent="0">
              <a:buNone/>
            </a:pPr>
            <a:endParaRPr lang="en-US" sz="2400" dirty="0"/>
          </a:p>
          <a:p>
            <a:pPr marL="549275" indent="-457200"/>
            <a:r>
              <a:rPr lang="en-US" sz="2400" dirty="0" err="1"/>
              <a:t>Competencia</a:t>
            </a:r>
            <a:r>
              <a:rPr lang="en-US" sz="2400" dirty="0"/>
              <a:t>: </a:t>
            </a:r>
            <a:r>
              <a:rPr lang="en-US" sz="2400" dirty="0" err="1"/>
              <a:t>Demuestra</a:t>
            </a:r>
            <a:r>
              <a:rPr lang="en-US" sz="2400" dirty="0"/>
              <a:t> </a:t>
            </a:r>
            <a:r>
              <a:rPr lang="en-US" sz="2400" dirty="0" err="1"/>
              <a:t>si</a:t>
            </a:r>
            <a:r>
              <a:rPr lang="en-US" sz="2400" dirty="0"/>
              <a:t> </a:t>
            </a:r>
            <a:r>
              <a:rPr lang="en-US" sz="2400" dirty="0" err="1"/>
              <a:t>existe</a:t>
            </a:r>
            <a:r>
              <a:rPr lang="en-US" sz="2400" dirty="0"/>
              <a:t> un </a:t>
            </a:r>
            <a:r>
              <a:rPr lang="en-US" sz="2400" dirty="0" err="1"/>
              <a:t>nicho</a:t>
            </a:r>
            <a:r>
              <a:rPr lang="en-US" sz="2400" dirty="0"/>
              <a:t> de </a:t>
            </a:r>
            <a:r>
              <a:rPr lang="en-US" sz="2400" dirty="0" err="1"/>
              <a:t>mercado</a:t>
            </a:r>
            <a:r>
              <a:rPr lang="en-US" sz="2400" dirty="0"/>
              <a:t> para el </a:t>
            </a:r>
            <a:r>
              <a:rPr lang="en-US" sz="2400" dirty="0" err="1"/>
              <a:t>proyecto</a:t>
            </a:r>
            <a:r>
              <a:rPr lang="en-US" sz="2400" dirty="0"/>
              <a:t>.</a:t>
            </a:r>
            <a:endParaRPr lang="en-IE" sz="2400" dirty="0"/>
          </a:p>
          <a:p>
            <a:pPr marL="2338388" indent="0">
              <a:buNone/>
            </a:pPr>
            <a:r>
              <a:rPr lang="en-US" sz="2400" dirty="0"/>
              <a:t>Sin </a:t>
            </a:r>
            <a:r>
              <a:rPr lang="en-US" sz="2400" dirty="0" err="1"/>
              <a:t>efectos</a:t>
            </a:r>
            <a:r>
              <a:rPr lang="en-US" sz="2400" dirty="0"/>
              <a:t> </a:t>
            </a:r>
            <a:r>
              <a:rPr lang="en-US" sz="2400" dirty="0" err="1"/>
              <a:t>adversos</a:t>
            </a:r>
            <a:r>
              <a:rPr lang="en-US" sz="2400" dirty="0"/>
              <a:t> para </a:t>
            </a:r>
            <a:r>
              <a:rPr lang="en-US" sz="2400" dirty="0" err="1"/>
              <a:t>establecer</a:t>
            </a:r>
            <a:r>
              <a:rPr lang="en-US" sz="2400" dirty="0"/>
              <a:t> la </a:t>
            </a:r>
            <a:r>
              <a:rPr lang="en-US" sz="2400" dirty="0" err="1"/>
              <a:t>empresa</a:t>
            </a:r>
            <a:r>
              <a:rPr lang="en-US" sz="2400" dirty="0"/>
              <a:t> </a:t>
            </a:r>
            <a:r>
              <a:rPr lang="en-US" sz="2400" dirty="0" err="1"/>
              <a:t>en</a:t>
            </a:r>
            <a:r>
              <a:rPr lang="en-US" sz="2400" dirty="0"/>
              <a:t> </a:t>
            </a:r>
            <a:r>
              <a:rPr lang="en-US" sz="2400" dirty="0" err="1"/>
              <a:t>tu</a:t>
            </a:r>
            <a:r>
              <a:rPr lang="en-US" sz="2400" dirty="0"/>
              <a:t> </a:t>
            </a:r>
            <a:r>
              <a:rPr lang="en-US" sz="2400" dirty="0" err="1"/>
              <a:t>comunidad</a:t>
            </a:r>
            <a:r>
              <a:rPr lang="en-US" sz="2400" dirty="0"/>
              <a:t>.</a:t>
            </a:r>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a:ln>
                  <a:noFill/>
                </a:ln>
                <a:solidFill>
                  <a:srgbClr val="990000"/>
                </a:solidFill>
                <a:effectLst/>
                <a:uLnTx/>
                <a:uFillTx/>
                <a:latin typeface="+mj-lt"/>
                <a:ea typeface="+mj-ea"/>
                <a:cs typeface="+mj-cs"/>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5" name="Title 1"/>
          <p:cNvSpPr>
            <a:spLocks noGrp="1"/>
          </p:cNvSpPr>
          <p:nvPr>
            <p:ph type="title"/>
          </p:nvPr>
        </p:nvSpPr>
        <p:spPr>
          <a:xfrm>
            <a:off x="650891" y="1725065"/>
            <a:ext cx="7794171" cy="783453"/>
          </a:xfrm>
        </p:spPr>
        <p:txBody>
          <a:bodyPr/>
          <a:lstStyle/>
          <a:p>
            <a:pPr algn="l"/>
            <a:r>
              <a:rPr lang="en-US" sz="3200" b="1" dirty="0">
                <a:solidFill>
                  <a:srgbClr val="C00000"/>
                </a:solidFill>
              </a:rPr>
              <a:t>Plan de </a:t>
            </a:r>
            <a:r>
              <a:rPr lang="en-US" sz="3200" b="1" dirty="0" err="1">
                <a:solidFill>
                  <a:srgbClr val="C00000"/>
                </a:solidFill>
              </a:rPr>
              <a:t>Empresa</a:t>
            </a:r>
            <a:r>
              <a:rPr lang="en-US" sz="3200" b="1" dirty="0">
                <a:solidFill>
                  <a:srgbClr val="C00000"/>
                </a:solidFill>
              </a:rPr>
              <a:t> - </a:t>
            </a:r>
            <a:r>
              <a:rPr lang="en-US" sz="3200" b="1" dirty="0" err="1">
                <a:solidFill>
                  <a:srgbClr val="C00000"/>
                </a:solidFill>
              </a:rPr>
              <a:t>Financiero</a:t>
            </a:r>
            <a:endParaRPr lang="en-IE" sz="3200" b="1" dirty="0">
              <a:solidFill>
                <a:srgbClr val="C00000"/>
              </a:solidFill>
            </a:endParaRPr>
          </a:p>
        </p:txBody>
      </p:sp>
      <p:sp>
        <p:nvSpPr>
          <p:cNvPr id="6" name="Content Placeholder 2"/>
          <p:cNvSpPr>
            <a:spLocks noGrp="1"/>
          </p:cNvSpPr>
          <p:nvPr>
            <p:ph idx="1"/>
          </p:nvPr>
        </p:nvSpPr>
        <p:spPr>
          <a:xfrm>
            <a:off x="609600" y="2561927"/>
            <a:ext cx="10972800" cy="3219993"/>
          </a:xfrm>
        </p:spPr>
        <p:txBody>
          <a:bodyPr/>
          <a:lstStyle/>
          <a:p>
            <a:r>
              <a:rPr lang="en-US" dirty="0" err="1"/>
              <a:t>Gastos</a:t>
            </a:r>
            <a:r>
              <a:rPr lang="en-US" dirty="0"/>
              <a:t> y </a:t>
            </a:r>
            <a:r>
              <a:rPr lang="en-US" dirty="0" err="1"/>
              <a:t>Financiación</a:t>
            </a:r>
            <a:r>
              <a:rPr lang="en-US" dirty="0"/>
              <a:t> del Proyecto: </a:t>
            </a:r>
            <a:r>
              <a:rPr lang="en-US" dirty="0" err="1"/>
              <a:t>Gastos</a:t>
            </a:r>
            <a:r>
              <a:rPr lang="en-US" dirty="0"/>
              <a:t> y </a:t>
            </a:r>
            <a:r>
              <a:rPr lang="en-US" dirty="0" err="1"/>
              <a:t>Recursos</a:t>
            </a:r>
            <a:r>
              <a:rPr lang="en-US" dirty="0"/>
              <a:t> </a:t>
            </a:r>
            <a:r>
              <a:rPr lang="en-US" dirty="0" err="1"/>
              <a:t>Detallados</a:t>
            </a:r>
            <a:r>
              <a:rPr lang="en-US" dirty="0"/>
              <a:t> de la </a:t>
            </a:r>
            <a:r>
              <a:rPr lang="en-US" dirty="0" err="1"/>
              <a:t>financiación</a:t>
            </a:r>
            <a:r>
              <a:rPr lang="en-US" dirty="0"/>
              <a:t> </a:t>
            </a:r>
            <a:r>
              <a:rPr lang="en-US" dirty="0" err="1"/>
              <a:t>correspondiente</a:t>
            </a:r>
            <a:endParaRPr lang="en-US" dirty="0"/>
          </a:p>
          <a:p>
            <a:endParaRPr lang="en-US" sz="1000" dirty="0"/>
          </a:p>
          <a:p>
            <a:r>
              <a:rPr lang="en-US" dirty="0" err="1"/>
              <a:t>Proyeccción</a:t>
            </a:r>
            <a:r>
              <a:rPr lang="en-US" dirty="0"/>
              <a:t> </a:t>
            </a:r>
            <a:r>
              <a:rPr lang="en-US" dirty="0" err="1"/>
              <a:t>financiera</a:t>
            </a:r>
            <a:r>
              <a:rPr lang="en-US" dirty="0"/>
              <a:t> a 3 </a:t>
            </a:r>
            <a:r>
              <a:rPr lang="en-US" dirty="0" err="1"/>
              <a:t>años</a:t>
            </a:r>
            <a:r>
              <a:rPr lang="en-US" dirty="0"/>
              <a:t>:</a:t>
            </a:r>
          </a:p>
          <a:p>
            <a:endParaRPr lang="en-US" sz="1000" dirty="0"/>
          </a:p>
          <a:p>
            <a:r>
              <a:rPr lang="en-US" dirty="0" err="1"/>
              <a:t>Impacto</a:t>
            </a:r>
            <a:r>
              <a:rPr lang="en-US" dirty="0"/>
              <a:t> del Proyecto: El promotor, la </a:t>
            </a:r>
            <a:r>
              <a:rPr lang="en-US" dirty="0" err="1"/>
              <a:t>comunidad</a:t>
            </a:r>
            <a:r>
              <a:rPr lang="en-US" dirty="0"/>
              <a:t> </a:t>
            </a:r>
            <a:r>
              <a:rPr lang="en-US" dirty="0" err="1"/>
              <a:t>más</a:t>
            </a:r>
            <a:r>
              <a:rPr lang="en-US" dirty="0"/>
              <a:t> </a:t>
            </a:r>
            <a:r>
              <a:rPr lang="en-US" dirty="0" err="1"/>
              <a:t>amplia</a:t>
            </a:r>
            <a:r>
              <a:rPr lang="en-US" dirty="0"/>
              <a:t> o un </a:t>
            </a:r>
            <a:r>
              <a:rPr lang="en-US" dirty="0" err="1"/>
              <a:t>entorno</a:t>
            </a:r>
            <a:r>
              <a:rPr lang="en-US" dirty="0"/>
              <a:t> </a:t>
            </a:r>
            <a:r>
              <a:rPr lang="en-US" dirty="0" err="1"/>
              <a:t>más</a:t>
            </a:r>
            <a:r>
              <a:rPr lang="en-US" dirty="0"/>
              <a:t> </a:t>
            </a:r>
            <a:r>
              <a:rPr lang="en-US" dirty="0" err="1"/>
              <a:t>amplio</a:t>
            </a:r>
            <a:r>
              <a:rPr lang="en-US" dirty="0"/>
              <a:t>. </a:t>
            </a:r>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a:ln>
                  <a:noFill/>
                </a:ln>
                <a:solidFill>
                  <a:srgbClr val="990000"/>
                </a:solidFill>
                <a:effectLst/>
                <a:uLnTx/>
                <a:uFillTx/>
                <a:latin typeface="+mj-lt"/>
                <a:ea typeface="+mj-ea"/>
                <a:cs typeface="+mj-cs"/>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5" name="Title 1"/>
          <p:cNvSpPr>
            <a:spLocks noGrp="1"/>
          </p:cNvSpPr>
          <p:nvPr>
            <p:ph type="title"/>
          </p:nvPr>
        </p:nvSpPr>
        <p:spPr>
          <a:xfrm>
            <a:off x="690530" y="1393990"/>
            <a:ext cx="7833360" cy="887956"/>
          </a:xfrm>
        </p:spPr>
        <p:txBody>
          <a:bodyPr/>
          <a:lstStyle/>
          <a:p>
            <a:pPr algn="l"/>
            <a:r>
              <a:rPr lang="en-US" sz="3200" b="1" dirty="0">
                <a:solidFill>
                  <a:srgbClr val="C00000"/>
                </a:solidFill>
              </a:rPr>
              <a:t>Plan de </a:t>
            </a:r>
            <a:r>
              <a:rPr lang="en-US" sz="3200" b="1" dirty="0" err="1">
                <a:solidFill>
                  <a:srgbClr val="C00000"/>
                </a:solidFill>
              </a:rPr>
              <a:t>Empresa</a:t>
            </a:r>
            <a:r>
              <a:rPr lang="en-US" sz="3200" b="1" dirty="0">
                <a:solidFill>
                  <a:srgbClr val="C00000"/>
                </a:solidFill>
              </a:rPr>
              <a:t> - </a:t>
            </a:r>
            <a:r>
              <a:rPr lang="en-US" sz="3200" b="1" dirty="0" err="1">
                <a:solidFill>
                  <a:srgbClr val="C00000"/>
                </a:solidFill>
              </a:rPr>
              <a:t>Conclusión</a:t>
            </a:r>
            <a:endParaRPr lang="en-IE" sz="3200" b="1" dirty="0">
              <a:solidFill>
                <a:srgbClr val="C00000"/>
              </a:solidFill>
            </a:endParaRPr>
          </a:p>
        </p:txBody>
      </p:sp>
      <p:sp>
        <p:nvSpPr>
          <p:cNvPr id="6" name="Content Placeholder 2"/>
          <p:cNvSpPr>
            <a:spLocks noGrp="1"/>
          </p:cNvSpPr>
          <p:nvPr>
            <p:ph idx="1"/>
          </p:nvPr>
        </p:nvSpPr>
        <p:spPr>
          <a:xfrm>
            <a:off x="625366" y="2293885"/>
            <a:ext cx="10972800" cy="3468187"/>
          </a:xfrm>
        </p:spPr>
        <p:txBody>
          <a:bodyPr/>
          <a:lstStyle/>
          <a:p>
            <a:r>
              <a:rPr lang="en-US" sz="2800" dirty="0" err="1"/>
              <a:t>Reúne</a:t>
            </a:r>
            <a:r>
              <a:rPr lang="en-US" sz="2800" dirty="0"/>
              <a:t> </a:t>
            </a:r>
            <a:r>
              <a:rPr lang="en-US" sz="2800" dirty="0" err="1"/>
              <a:t>todos</a:t>
            </a:r>
            <a:r>
              <a:rPr lang="en-US" sz="2800" dirty="0"/>
              <a:t> </a:t>
            </a:r>
            <a:r>
              <a:rPr lang="en-US" sz="2800" dirty="0" err="1"/>
              <a:t>los</a:t>
            </a:r>
            <a:r>
              <a:rPr lang="en-US" sz="2800" dirty="0"/>
              <a:t> </a:t>
            </a:r>
            <a:r>
              <a:rPr lang="en-US" sz="2800" dirty="0" err="1"/>
              <a:t>elementos</a:t>
            </a:r>
            <a:r>
              <a:rPr lang="en-US" sz="2800" dirty="0"/>
              <a:t> para </a:t>
            </a:r>
            <a:r>
              <a:rPr lang="en-US" sz="2800" dirty="0" err="1"/>
              <a:t>dar</a:t>
            </a:r>
            <a:r>
              <a:rPr lang="en-US" sz="2800" dirty="0"/>
              <a:t> </a:t>
            </a:r>
            <a:r>
              <a:rPr lang="en-US" sz="2800" dirty="0" err="1"/>
              <a:t>una</a:t>
            </a:r>
            <a:r>
              <a:rPr lang="en-US" sz="2800" dirty="0"/>
              <a:t> </a:t>
            </a:r>
            <a:r>
              <a:rPr lang="en-US" sz="2800" dirty="0" err="1"/>
              <a:t>conclusión</a:t>
            </a:r>
            <a:r>
              <a:rPr lang="en-US" sz="2800" dirty="0"/>
              <a:t> </a:t>
            </a:r>
            <a:r>
              <a:rPr lang="en-US" sz="2800" dirty="0" err="1"/>
              <a:t>convincente</a:t>
            </a:r>
            <a:endParaRPr lang="en-US" sz="2800" dirty="0"/>
          </a:p>
          <a:p>
            <a:endParaRPr lang="en-US" sz="1000" dirty="0"/>
          </a:p>
          <a:p>
            <a:r>
              <a:rPr lang="en-US" sz="2800" dirty="0" err="1"/>
              <a:t>Enlaza</a:t>
            </a:r>
            <a:r>
              <a:rPr lang="en-US" sz="2800" dirty="0"/>
              <a:t> con las </a:t>
            </a:r>
            <a:r>
              <a:rPr lang="en-US" sz="2800" dirty="0" err="1"/>
              <a:t>categorías</a:t>
            </a:r>
            <a:r>
              <a:rPr lang="en-US" sz="2800" dirty="0"/>
              <a:t> o </a:t>
            </a:r>
            <a:r>
              <a:rPr lang="en-US" sz="2800" dirty="0" err="1"/>
              <a:t>subcategorías</a:t>
            </a:r>
            <a:r>
              <a:rPr lang="en-US" sz="2800" dirty="0"/>
              <a:t> GAL</a:t>
            </a:r>
          </a:p>
          <a:p>
            <a:endParaRPr lang="en-US" sz="1000" dirty="0"/>
          </a:p>
          <a:p>
            <a:r>
              <a:rPr lang="en-US" sz="2800" dirty="0" err="1"/>
              <a:t>Enlaza</a:t>
            </a:r>
            <a:r>
              <a:rPr lang="en-US" sz="2800" dirty="0"/>
              <a:t> con </a:t>
            </a:r>
            <a:r>
              <a:rPr lang="en-US" sz="2800" dirty="0" err="1"/>
              <a:t>los</a:t>
            </a:r>
            <a:r>
              <a:rPr lang="en-US" sz="2800" dirty="0"/>
              <a:t> </a:t>
            </a:r>
            <a:r>
              <a:rPr lang="en-US" sz="2800" dirty="0" err="1"/>
              <a:t>temas</a:t>
            </a:r>
            <a:r>
              <a:rPr lang="en-US" sz="2800" dirty="0"/>
              <a:t> </a:t>
            </a:r>
            <a:r>
              <a:rPr lang="en-US" sz="2800" dirty="0" err="1"/>
              <a:t>transversales</a:t>
            </a:r>
            <a:r>
              <a:rPr lang="en-US" sz="2800" dirty="0"/>
              <a:t> LEADER del </a:t>
            </a:r>
            <a:r>
              <a:rPr lang="en-US" sz="2800" dirty="0" err="1"/>
              <a:t>medioambiente</a:t>
            </a:r>
            <a:r>
              <a:rPr lang="en-US" sz="2800" dirty="0"/>
              <a:t>, </a:t>
            </a:r>
            <a:r>
              <a:rPr lang="en-US" sz="2800" dirty="0" err="1"/>
              <a:t>cambio</a:t>
            </a:r>
            <a:r>
              <a:rPr lang="en-US" sz="2800" dirty="0"/>
              <a:t> </a:t>
            </a:r>
            <a:r>
              <a:rPr lang="en-US" sz="2800" dirty="0" err="1"/>
              <a:t>climático</a:t>
            </a:r>
            <a:r>
              <a:rPr lang="en-US" sz="2800" dirty="0"/>
              <a:t> e </a:t>
            </a:r>
            <a:r>
              <a:rPr lang="en-US" sz="2800" dirty="0" err="1"/>
              <a:t>innovación</a:t>
            </a:r>
            <a:endParaRPr lang="en-US" sz="2800" dirty="0"/>
          </a:p>
          <a:p>
            <a:endParaRPr lang="en-US" sz="1000" dirty="0"/>
          </a:p>
          <a:p>
            <a:r>
              <a:rPr lang="en-US" sz="2800" dirty="0" err="1"/>
              <a:t>Enlaza</a:t>
            </a:r>
            <a:r>
              <a:rPr lang="en-US" sz="2800" dirty="0"/>
              <a:t> con las </a:t>
            </a:r>
            <a:r>
              <a:rPr lang="en-US" sz="2800" dirty="0" err="1"/>
              <a:t>prioridades</a:t>
            </a:r>
            <a:r>
              <a:rPr lang="en-US" sz="2800" dirty="0"/>
              <a:t> del GAL y </a:t>
            </a:r>
            <a:r>
              <a:rPr lang="en-US" sz="2800" dirty="0" err="1"/>
              <a:t>necesidades</a:t>
            </a:r>
            <a:r>
              <a:rPr lang="en-US" sz="2800" dirty="0"/>
              <a:t> </a:t>
            </a:r>
            <a:r>
              <a:rPr lang="en-US" sz="2800" dirty="0" err="1"/>
              <a:t>en</a:t>
            </a:r>
            <a:r>
              <a:rPr lang="en-US" sz="2800" dirty="0"/>
              <a:t> la </a:t>
            </a:r>
            <a:r>
              <a:rPr lang="en-US" sz="2800" dirty="0" err="1"/>
              <a:t>Estrategia</a:t>
            </a:r>
            <a:r>
              <a:rPr lang="en-US" sz="2800" dirty="0"/>
              <a:t> de </a:t>
            </a:r>
            <a:r>
              <a:rPr lang="en-US" sz="2800" dirty="0" err="1"/>
              <a:t>Desarrollo</a:t>
            </a:r>
            <a:r>
              <a:rPr lang="en-US" sz="2800" dirty="0"/>
              <a:t> Local (EDL)</a:t>
            </a:r>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a:ln>
                  <a:noFill/>
                </a:ln>
                <a:solidFill>
                  <a:srgbClr val="990000"/>
                </a:solidFill>
                <a:effectLst/>
                <a:uLnTx/>
                <a:uFillTx/>
                <a:latin typeface="+mj-lt"/>
                <a:ea typeface="+mj-ea"/>
                <a:cs typeface="+mj-cs"/>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
        <p:nvSpPr>
          <p:cNvPr id="7" name="Title 1"/>
          <p:cNvSpPr>
            <a:spLocks noGrp="1"/>
          </p:cNvSpPr>
          <p:nvPr>
            <p:ph type="title"/>
          </p:nvPr>
        </p:nvSpPr>
        <p:spPr>
          <a:xfrm>
            <a:off x="598638" y="1488583"/>
            <a:ext cx="7846423" cy="822642"/>
          </a:xfrm>
        </p:spPr>
        <p:txBody>
          <a:bodyPr/>
          <a:lstStyle/>
          <a:p>
            <a:pPr algn="l"/>
            <a:r>
              <a:rPr lang="en-US" sz="3200" b="1" dirty="0" err="1">
                <a:solidFill>
                  <a:srgbClr val="C00000"/>
                </a:solidFill>
              </a:rPr>
              <a:t>Ofertas</a:t>
            </a:r>
            <a:endParaRPr lang="en-IE" sz="3200" b="1" dirty="0">
              <a:solidFill>
                <a:srgbClr val="C00000"/>
              </a:solidFill>
            </a:endParaRPr>
          </a:p>
        </p:txBody>
      </p:sp>
      <p:sp>
        <p:nvSpPr>
          <p:cNvPr id="8" name="Content Placeholder 2"/>
          <p:cNvSpPr>
            <a:spLocks noGrp="1"/>
          </p:cNvSpPr>
          <p:nvPr>
            <p:ph idx="1"/>
          </p:nvPr>
        </p:nvSpPr>
        <p:spPr>
          <a:xfrm>
            <a:off x="598638" y="2311225"/>
            <a:ext cx="10972800" cy="3246119"/>
          </a:xfrm>
        </p:spPr>
        <p:txBody>
          <a:bodyPr/>
          <a:lstStyle/>
          <a:p>
            <a:r>
              <a:rPr lang="en-IE" dirty="0"/>
              <a:t>Se </a:t>
            </a:r>
            <a:r>
              <a:rPr lang="en-IE" dirty="0" err="1"/>
              <a:t>deben</a:t>
            </a:r>
            <a:r>
              <a:rPr lang="en-IE" dirty="0"/>
              <a:t> </a:t>
            </a:r>
            <a:r>
              <a:rPr lang="en-IE" dirty="0" err="1"/>
              <a:t>obtener</a:t>
            </a:r>
            <a:r>
              <a:rPr lang="en-IE" dirty="0"/>
              <a:t> </a:t>
            </a:r>
            <a:r>
              <a:rPr lang="en-IE" dirty="0" err="1"/>
              <a:t>ofertas</a:t>
            </a:r>
            <a:r>
              <a:rPr lang="en-IE" dirty="0"/>
              <a:t> para </a:t>
            </a:r>
            <a:r>
              <a:rPr lang="en-IE" dirty="0" err="1"/>
              <a:t>cada</a:t>
            </a:r>
            <a:r>
              <a:rPr lang="en-IE" dirty="0"/>
              <a:t> </a:t>
            </a:r>
            <a:r>
              <a:rPr lang="en-IE" dirty="0" err="1"/>
              <a:t>partida</a:t>
            </a:r>
            <a:r>
              <a:rPr lang="en-IE" dirty="0"/>
              <a:t> </a:t>
            </a:r>
            <a:r>
              <a:rPr lang="en-IE" dirty="0" err="1"/>
              <a:t>presupuestaria</a:t>
            </a:r>
            <a:r>
              <a:rPr lang="en-IE" dirty="0"/>
              <a:t> para la que se </a:t>
            </a:r>
            <a:r>
              <a:rPr lang="en-IE" dirty="0" err="1"/>
              <a:t>pide</a:t>
            </a:r>
            <a:r>
              <a:rPr lang="en-IE" dirty="0"/>
              <a:t> </a:t>
            </a:r>
            <a:r>
              <a:rPr lang="en-IE" dirty="0" err="1"/>
              <a:t>una</a:t>
            </a:r>
            <a:r>
              <a:rPr lang="en-IE" dirty="0"/>
              <a:t> </a:t>
            </a:r>
            <a:r>
              <a:rPr lang="en-IE" dirty="0" err="1"/>
              <a:t>ayuda</a:t>
            </a:r>
            <a:r>
              <a:rPr lang="en-IE" dirty="0"/>
              <a:t>.</a:t>
            </a:r>
          </a:p>
          <a:p>
            <a:endParaRPr lang="en-IE" sz="1000" dirty="0"/>
          </a:p>
          <a:p>
            <a:r>
              <a:rPr lang="en-US" dirty="0"/>
              <a:t>Hay que </a:t>
            </a:r>
            <a:r>
              <a:rPr lang="en-US" dirty="0" err="1"/>
              <a:t>familiarizarse</a:t>
            </a:r>
            <a:r>
              <a:rPr lang="en-US" dirty="0"/>
              <a:t> con </a:t>
            </a:r>
            <a:r>
              <a:rPr lang="en-US" dirty="0" err="1"/>
              <a:t>los</a:t>
            </a:r>
            <a:r>
              <a:rPr lang="en-US" dirty="0"/>
              <a:t> </a:t>
            </a:r>
            <a:r>
              <a:rPr lang="en-US" dirty="0" err="1"/>
              <a:t>requisitos</a:t>
            </a:r>
            <a:r>
              <a:rPr lang="en-US" dirty="0"/>
              <a:t> que se </a:t>
            </a:r>
            <a:r>
              <a:rPr lang="en-US" dirty="0" err="1"/>
              <a:t>detallan</a:t>
            </a:r>
            <a:r>
              <a:rPr lang="en-US" dirty="0"/>
              <a:t>.</a:t>
            </a:r>
          </a:p>
          <a:p>
            <a:endParaRPr lang="en-US" sz="1000" dirty="0"/>
          </a:p>
          <a:p>
            <a:r>
              <a:rPr lang="en-IE" dirty="0" err="1"/>
              <a:t>Es</a:t>
            </a:r>
            <a:r>
              <a:rPr lang="en-IE" dirty="0"/>
              <a:t> </a:t>
            </a:r>
            <a:r>
              <a:rPr lang="en-IE" dirty="0" err="1"/>
              <a:t>importante</a:t>
            </a:r>
            <a:r>
              <a:rPr lang="en-IE" dirty="0"/>
              <a:t> </a:t>
            </a:r>
            <a:r>
              <a:rPr lang="en-IE" dirty="0" err="1"/>
              <a:t>seguir</a:t>
            </a:r>
            <a:r>
              <a:rPr lang="en-IE" dirty="0"/>
              <a:t> </a:t>
            </a:r>
            <a:r>
              <a:rPr lang="en-IE" dirty="0" err="1"/>
              <a:t>los</a:t>
            </a:r>
            <a:r>
              <a:rPr lang="en-IE" dirty="0"/>
              <a:t> </a:t>
            </a:r>
            <a:r>
              <a:rPr lang="en-IE" dirty="0" err="1"/>
              <a:t>procedimientos</a:t>
            </a:r>
            <a:r>
              <a:rPr lang="en-IE" dirty="0"/>
              <a:t> </a:t>
            </a:r>
            <a:r>
              <a:rPr lang="en-IE" dirty="0" err="1"/>
              <a:t>correctamente</a:t>
            </a:r>
            <a:r>
              <a:rPr lang="en-IE" dirty="0"/>
              <a:t> – Ver </a:t>
            </a:r>
            <a:r>
              <a:rPr lang="en-US" dirty="0">
                <a:hlinkClick r:id="rId2"/>
              </a:rPr>
              <a:t>http://www.etenders.gov.ie/</a:t>
            </a:r>
            <a:r>
              <a:rPr lang="en-US" dirty="0"/>
              <a:t> </a:t>
            </a:r>
            <a:endParaRPr lang="en-IE" dirty="0"/>
          </a:p>
          <a:p>
            <a:endParaRPr lang="en-IE"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a:ln>
                  <a:noFill/>
                </a:ln>
                <a:solidFill>
                  <a:srgbClr val="990000"/>
                </a:solidFill>
                <a:effectLst/>
                <a:uLnTx/>
                <a:uFillTx/>
                <a:latin typeface="+mj-lt"/>
                <a:ea typeface="+mj-ea"/>
                <a:cs typeface="+mj-cs"/>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5" name="Title 1"/>
          <p:cNvSpPr>
            <a:spLocks noGrp="1"/>
          </p:cNvSpPr>
          <p:nvPr>
            <p:ph type="title"/>
          </p:nvPr>
        </p:nvSpPr>
        <p:spPr>
          <a:xfrm>
            <a:off x="448642" y="1378224"/>
            <a:ext cx="7807234" cy="861831"/>
          </a:xfrm>
        </p:spPr>
        <p:txBody>
          <a:bodyPr/>
          <a:lstStyle/>
          <a:p>
            <a:pPr algn="l"/>
            <a:r>
              <a:rPr lang="en-US" sz="3200" b="1" dirty="0" err="1">
                <a:solidFill>
                  <a:srgbClr val="C00000"/>
                </a:solidFill>
              </a:rPr>
              <a:t>Estados</a:t>
            </a:r>
            <a:r>
              <a:rPr lang="en-US" sz="3200" b="1" dirty="0">
                <a:solidFill>
                  <a:srgbClr val="C00000"/>
                </a:solidFill>
              </a:rPr>
              <a:t> </a:t>
            </a:r>
            <a:r>
              <a:rPr lang="en-US" sz="3200" b="1" dirty="0" err="1">
                <a:solidFill>
                  <a:srgbClr val="C00000"/>
                </a:solidFill>
              </a:rPr>
              <a:t>Financieros</a:t>
            </a:r>
            <a:endParaRPr lang="en-IE" sz="3200" b="1" dirty="0">
              <a:solidFill>
                <a:srgbClr val="C00000"/>
              </a:solidFill>
            </a:endParaRPr>
          </a:p>
        </p:txBody>
      </p:sp>
      <p:sp>
        <p:nvSpPr>
          <p:cNvPr id="6" name="Content Placeholder 2"/>
          <p:cNvSpPr>
            <a:spLocks noGrp="1"/>
          </p:cNvSpPr>
          <p:nvPr>
            <p:ph idx="1"/>
          </p:nvPr>
        </p:nvSpPr>
        <p:spPr>
          <a:xfrm>
            <a:off x="562303" y="2215506"/>
            <a:ext cx="10972800" cy="3572689"/>
          </a:xfrm>
        </p:spPr>
        <p:txBody>
          <a:bodyPr/>
          <a:lstStyle/>
          <a:p>
            <a:r>
              <a:rPr lang="en-US" sz="2400" dirty="0"/>
              <a:t>Para las </a:t>
            </a:r>
            <a:r>
              <a:rPr lang="en-US" sz="2400" dirty="0" err="1"/>
              <a:t>empresas</a:t>
            </a:r>
            <a:r>
              <a:rPr lang="en-US" sz="2400" dirty="0"/>
              <a:t> </a:t>
            </a:r>
            <a:r>
              <a:rPr lang="en-US" sz="2400" dirty="0" err="1"/>
              <a:t>ya</a:t>
            </a:r>
            <a:r>
              <a:rPr lang="en-US" sz="2400" dirty="0"/>
              <a:t> </a:t>
            </a:r>
            <a:r>
              <a:rPr lang="en-US" sz="2400" dirty="0" err="1"/>
              <a:t>constituidas</a:t>
            </a:r>
            <a:r>
              <a:rPr lang="en-US" sz="2400" dirty="0"/>
              <a:t> </a:t>
            </a:r>
            <a:r>
              <a:rPr lang="en-US" sz="2400" dirty="0" err="1"/>
              <a:t>piden</a:t>
            </a:r>
            <a:r>
              <a:rPr lang="en-US" sz="2400" dirty="0"/>
              <a:t> 3 </a:t>
            </a:r>
            <a:r>
              <a:rPr lang="en-US" sz="2400" dirty="0" err="1"/>
              <a:t>años</a:t>
            </a:r>
            <a:r>
              <a:rPr lang="en-US" sz="2400" dirty="0"/>
              <a:t> de </a:t>
            </a:r>
            <a:r>
              <a:rPr lang="en-US" sz="2400" dirty="0" err="1"/>
              <a:t>registros</a:t>
            </a:r>
            <a:r>
              <a:rPr lang="en-US" sz="2400" dirty="0"/>
              <a:t> </a:t>
            </a:r>
            <a:r>
              <a:rPr lang="en-US" sz="2400" dirty="0" err="1"/>
              <a:t>financieros</a:t>
            </a:r>
            <a:r>
              <a:rPr lang="en-US" sz="2400" dirty="0"/>
              <a:t>; </a:t>
            </a:r>
            <a:r>
              <a:rPr lang="en-US" sz="2400" dirty="0" err="1"/>
              <a:t>normalmente</a:t>
            </a:r>
            <a:r>
              <a:rPr lang="en-US" sz="2400" dirty="0"/>
              <a:t> se </a:t>
            </a:r>
            <a:r>
              <a:rPr lang="en-US" sz="2400" dirty="0" err="1"/>
              <a:t>piden</a:t>
            </a:r>
            <a:r>
              <a:rPr lang="en-US" sz="2400" dirty="0"/>
              <a:t> las </a:t>
            </a:r>
            <a:r>
              <a:rPr lang="en-US" sz="2400" dirty="0" err="1"/>
              <a:t>cuentas</a:t>
            </a:r>
            <a:r>
              <a:rPr lang="en-US" sz="2400" dirty="0"/>
              <a:t> </a:t>
            </a:r>
            <a:r>
              <a:rPr lang="en-US" sz="2400" dirty="0" err="1"/>
              <a:t>auditadas</a:t>
            </a:r>
            <a:endParaRPr lang="en-US" sz="2400" dirty="0"/>
          </a:p>
          <a:p>
            <a:endParaRPr lang="en-US" sz="1000" dirty="0"/>
          </a:p>
          <a:p>
            <a:r>
              <a:rPr lang="en-US" sz="2400" dirty="0" err="1"/>
              <a:t>Estados</a:t>
            </a:r>
            <a:r>
              <a:rPr lang="en-US" sz="2400" dirty="0"/>
              <a:t> de </a:t>
            </a:r>
            <a:r>
              <a:rPr lang="en-US" sz="2400" dirty="0" err="1"/>
              <a:t>Cuenta</a:t>
            </a:r>
            <a:r>
              <a:rPr lang="en-US" sz="2400" dirty="0"/>
              <a:t> </a:t>
            </a:r>
            <a:r>
              <a:rPr lang="en-US" sz="2400" dirty="0" err="1"/>
              <a:t>Bancarios</a:t>
            </a:r>
            <a:r>
              <a:rPr lang="en-US" sz="2400" dirty="0"/>
              <a:t> para </a:t>
            </a:r>
            <a:r>
              <a:rPr lang="en-US" sz="2400" u="sng" dirty="0" err="1"/>
              <a:t>todas</a:t>
            </a:r>
            <a:r>
              <a:rPr lang="en-US" sz="2400" dirty="0"/>
              <a:t> las </a:t>
            </a:r>
            <a:r>
              <a:rPr lang="en-US" sz="2400" dirty="0" err="1"/>
              <a:t>cuentas</a:t>
            </a:r>
            <a:r>
              <a:rPr lang="en-US" sz="2400" dirty="0"/>
              <a:t> </a:t>
            </a:r>
            <a:r>
              <a:rPr lang="en-US" sz="2400" dirty="0" err="1"/>
              <a:t>por</a:t>
            </a:r>
            <a:r>
              <a:rPr lang="en-US" sz="2400" dirty="0"/>
              <a:t> </a:t>
            </a:r>
            <a:r>
              <a:rPr lang="en-US" sz="2400" u="sng" dirty="0"/>
              <a:t>al </a:t>
            </a:r>
            <a:r>
              <a:rPr lang="en-US" sz="2400" u="sng" dirty="0" err="1"/>
              <a:t>menos</a:t>
            </a:r>
            <a:r>
              <a:rPr lang="en-US" sz="2400" u="sng" dirty="0"/>
              <a:t> </a:t>
            </a:r>
            <a:r>
              <a:rPr lang="en-US" sz="2400" dirty="0"/>
              <a:t>3 </a:t>
            </a:r>
            <a:r>
              <a:rPr lang="en-US" sz="2400" dirty="0" err="1"/>
              <a:t>meses</a:t>
            </a:r>
            <a:r>
              <a:rPr lang="en-US" sz="2400" dirty="0"/>
              <a:t> a </a:t>
            </a:r>
            <a:r>
              <a:rPr lang="en-US" sz="2400" dirty="0" err="1"/>
              <a:t>nombre</a:t>
            </a:r>
            <a:r>
              <a:rPr lang="en-US" sz="2400" dirty="0"/>
              <a:t> de </a:t>
            </a:r>
            <a:r>
              <a:rPr lang="en-US" sz="2400" dirty="0" err="1"/>
              <a:t>los</a:t>
            </a:r>
            <a:r>
              <a:rPr lang="en-US" sz="2400" dirty="0"/>
              <a:t> </a:t>
            </a:r>
            <a:r>
              <a:rPr lang="en-US" sz="2400" dirty="0" err="1"/>
              <a:t>solicitantes</a:t>
            </a:r>
            <a:r>
              <a:rPr lang="en-US" sz="2400" dirty="0"/>
              <a:t>.</a:t>
            </a:r>
          </a:p>
          <a:p>
            <a:endParaRPr lang="en-US" sz="1000" dirty="0"/>
          </a:p>
          <a:p>
            <a:r>
              <a:rPr lang="en-US" sz="2400" dirty="0" err="1"/>
              <a:t>Evidencia</a:t>
            </a:r>
            <a:r>
              <a:rPr lang="en-US" sz="2400" dirty="0"/>
              <a:t> de </a:t>
            </a:r>
            <a:r>
              <a:rPr lang="en-US" sz="2400" dirty="0" err="1"/>
              <a:t>disponibilidad</a:t>
            </a:r>
            <a:r>
              <a:rPr lang="en-US" sz="2400" dirty="0"/>
              <a:t> de </a:t>
            </a:r>
            <a:r>
              <a:rPr lang="en-US" sz="2400" dirty="0" err="1"/>
              <a:t>fondos</a:t>
            </a:r>
            <a:r>
              <a:rPr lang="en-US" sz="2400" dirty="0"/>
              <a:t> de </a:t>
            </a:r>
            <a:r>
              <a:rPr lang="en-US" sz="2400" dirty="0" err="1"/>
              <a:t>contrapartida</a:t>
            </a:r>
            <a:r>
              <a:rPr lang="en-US" sz="2400" dirty="0"/>
              <a:t> (</a:t>
            </a:r>
            <a:r>
              <a:rPr lang="en-US" sz="2400" dirty="0" err="1"/>
              <a:t>ver</a:t>
            </a:r>
            <a:r>
              <a:rPr lang="en-US" sz="2400" dirty="0"/>
              <a:t> la </a:t>
            </a:r>
            <a:r>
              <a:rPr lang="en-US" sz="2400" dirty="0" err="1"/>
              <a:t>siguiente</a:t>
            </a:r>
            <a:r>
              <a:rPr lang="en-US" sz="2400" dirty="0"/>
              <a:t> </a:t>
            </a:r>
            <a:r>
              <a:rPr lang="en-US" sz="2400" dirty="0" err="1"/>
              <a:t>diapositiva</a:t>
            </a:r>
            <a:r>
              <a:rPr lang="en-US" sz="2400" dirty="0"/>
              <a:t>) y </a:t>
            </a:r>
            <a:r>
              <a:rPr lang="en-US" sz="2400" dirty="0" err="1"/>
              <a:t>también</a:t>
            </a:r>
            <a:r>
              <a:rPr lang="en-US" sz="2400" dirty="0"/>
              <a:t> de </a:t>
            </a:r>
            <a:r>
              <a:rPr lang="en-US" sz="2400" dirty="0" err="1"/>
              <a:t>finanzas</a:t>
            </a:r>
            <a:r>
              <a:rPr lang="en-US" sz="2400" dirty="0"/>
              <a:t> de enlace. </a:t>
            </a:r>
          </a:p>
          <a:p>
            <a:endParaRPr lang="en-US" sz="1000" dirty="0"/>
          </a:p>
          <a:p>
            <a:r>
              <a:rPr lang="en-US" sz="2400" dirty="0"/>
              <a:t>Nota: Las </a:t>
            </a:r>
            <a:r>
              <a:rPr lang="en-US" sz="2400" dirty="0" err="1"/>
              <a:t>subvenciones</a:t>
            </a:r>
            <a:r>
              <a:rPr lang="en-US" sz="2400" dirty="0"/>
              <a:t> LEADER se pagan </a:t>
            </a:r>
            <a:r>
              <a:rPr lang="en-US" sz="2400" dirty="0" err="1"/>
              <a:t>posteriormente</a:t>
            </a:r>
            <a:r>
              <a:rPr lang="en-US" sz="2400" dirty="0"/>
              <a:t> al </a:t>
            </a:r>
            <a:r>
              <a:rPr lang="en-US" sz="2400" dirty="0" err="1"/>
              <a:t>gasto</a:t>
            </a:r>
            <a:r>
              <a:rPr lang="en-US" sz="2400" dirty="0"/>
              <a:t> del </a:t>
            </a:r>
            <a:r>
              <a:rPr lang="en-US" sz="2400" dirty="0" err="1"/>
              <a:t>proyecto</a:t>
            </a:r>
            <a:r>
              <a:rPr lang="en-US" sz="2400" dirty="0"/>
              <a:t>.</a:t>
            </a:r>
            <a:endParaRPr lang="en-IE" sz="2400" dirty="0"/>
          </a:p>
          <a:p>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a:ln>
                  <a:noFill/>
                </a:ln>
                <a:solidFill>
                  <a:srgbClr val="990000"/>
                </a:solidFill>
                <a:effectLst/>
                <a:uLnTx/>
                <a:uFillTx/>
                <a:latin typeface="+mj-lt"/>
                <a:ea typeface="+mj-ea"/>
                <a:cs typeface="+mj-cs"/>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5" name="Title 1"/>
          <p:cNvSpPr>
            <a:spLocks noGrp="1"/>
          </p:cNvSpPr>
          <p:nvPr>
            <p:ph type="title"/>
          </p:nvPr>
        </p:nvSpPr>
        <p:spPr>
          <a:xfrm>
            <a:off x="552695" y="1393989"/>
            <a:ext cx="7624354" cy="861831"/>
          </a:xfrm>
        </p:spPr>
        <p:txBody>
          <a:bodyPr/>
          <a:lstStyle/>
          <a:p>
            <a:pPr algn="l"/>
            <a:r>
              <a:rPr lang="en-US" sz="3200" b="1" dirty="0" err="1">
                <a:solidFill>
                  <a:srgbClr val="C00000"/>
                </a:solidFill>
              </a:rPr>
              <a:t>Fondos</a:t>
            </a:r>
            <a:r>
              <a:rPr lang="en-US" sz="3200" b="1" dirty="0">
                <a:solidFill>
                  <a:srgbClr val="C00000"/>
                </a:solidFill>
              </a:rPr>
              <a:t> </a:t>
            </a:r>
            <a:r>
              <a:rPr lang="en-US" sz="3200" b="1" dirty="0" err="1">
                <a:solidFill>
                  <a:srgbClr val="C00000"/>
                </a:solidFill>
              </a:rPr>
              <a:t>Compensatorios</a:t>
            </a:r>
            <a:endParaRPr lang="en-IE" sz="3200" b="1" dirty="0">
              <a:solidFill>
                <a:srgbClr val="C00000"/>
              </a:solidFill>
            </a:endParaRPr>
          </a:p>
        </p:txBody>
      </p:sp>
      <p:sp>
        <p:nvSpPr>
          <p:cNvPr id="6" name="Content Placeholder 2"/>
          <p:cNvSpPr>
            <a:spLocks noGrp="1"/>
          </p:cNvSpPr>
          <p:nvPr>
            <p:ph idx="1"/>
          </p:nvPr>
        </p:nvSpPr>
        <p:spPr>
          <a:xfrm>
            <a:off x="578069" y="2354244"/>
            <a:ext cx="10972800" cy="3677193"/>
          </a:xfrm>
        </p:spPr>
        <p:txBody>
          <a:bodyPr/>
          <a:lstStyle/>
          <a:p>
            <a:r>
              <a:rPr lang="en-IE" sz="2800" dirty="0" err="1"/>
              <a:t>Fondos</a:t>
            </a:r>
            <a:r>
              <a:rPr lang="en-IE" sz="2800" dirty="0"/>
              <a:t> </a:t>
            </a:r>
            <a:r>
              <a:rPr lang="en-IE" sz="2800" dirty="0" err="1"/>
              <a:t>compensatorios</a:t>
            </a:r>
            <a:r>
              <a:rPr lang="en-IE" sz="2800" dirty="0"/>
              <a:t> – </a:t>
            </a:r>
            <a:r>
              <a:rPr lang="en-IE" sz="2800" dirty="0" err="1"/>
              <a:t>contribución</a:t>
            </a:r>
            <a:r>
              <a:rPr lang="en-IE" sz="2800" dirty="0"/>
              <a:t> de </a:t>
            </a:r>
            <a:r>
              <a:rPr lang="en-IE" sz="2800" dirty="0" err="1"/>
              <a:t>dinero</a:t>
            </a:r>
            <a:r>
              <a:rPr lang="en-IE" sz="2800" dirty="0"/>
              <a:t> </a:t>
            </a:r>
            <a:r>
              <a:rPr lang="en-IE" sz="2800" dirty="0" err="1"/>
              <a:t>adicional</a:t>
            </a:r>
            <a:r>
              <a:rPr lang="en-IE" sz="2800" dirty="0"/>
              <a:t> </a:t>
            </a:r>
            <a:r>
              <a:rPr lang="en-IE" sz="2800" dirty="0" err="1"/>
              <a:t>necesaria</a:t>
            </a:r>
            <a:r>
              <a:rPr lang="en-IE" sz="2800" dirty="0"/>
              <a:t> para </a:t>
            </a:r>
            <a:r>
              <a:rPr lang="en-IE" sz="2800" dirty="0" err="1"/>
              <a:t>cubrir</a:t>
            </a:r>
            <a:r>
              <a:rPr lang="en-IE" sz="2800" dirty="0"/>
              <a:t> </a:t>
            </a:r>
            <a:r>
              <a:rPr lang="en-IE" sz="2800" dirty="0" err="1"/>
              <a:t>gastos</a:t>
            </a:r>
            <a:r>
              <a:rPr lang="en-IE" sz="2800" dirty="0"/>
              <a:t> del </a:t>
            </a:r>
            <a:r>
              <a:rPr lang="en-IE" sz="2800" dirty="0" err="1"/>
              <a:t>proyecto</a:t>
            </a:r>
            <a:r>
              <a:rPr lang="en-IE" sz="2800" dirty="0"/>
              <a:t>.</a:t>
            </a:r>
          </a:p>
          <a:p>
            <a:endParaRPr lang="en-IE" sz="1000" dirty="0"/>
          </a:p>
          <a:p>
            <a:r>
              <a:rPr lang="en-IE" sz="2800" dirty="0"/>
              <a:t>Los </a:t>
            </a:r>
            <a:r>
              <a:rPr lang="en-IE" sz="2800" dirty="0" err="1"/>
              <a:t>fondos</a:t>
            </a:r>
            <a:r>
              <a:rPr lang="en-IE" sz="2800" dirty="0"/>
              <a:t> </a:t>
            </a:r>
            <a:r>
              <a:rPr lang="en-IE" sz="2800" dirty="0" err="1"/>
              <a:t>compensatorios</a:t>
            </a:r>
            <a:r>
              <a:rPr lang="en-IE" sz="2800" dirty="0"/>
              <a:t> </a:t>
            </a:r>
            <a:r>
              <a:rPr lang="en-IE" sz="2800" dirty="0" err="1"/>
              <a:t>pueden</a:t>
            </a:r>
            <a:r>
              <a:rPr lang="en-IE" sz="2800" dirty="0"/>
              <a:t> </a:t>
            </a:r>
            <a:r>
              <a:rPr lang="en-IE" sz="2800" dirty="0" err="1"/>
              <a:t>venir</a:t>
            </a:r>
            <a:r>
              <a:rPr lang="en-IE" sz="2800" dirty="0"/>
              <a:t> de </a:t>
            </a:r>
            <a:r>
              <a:rPr lang="en-IE" sz="2800" dirty="0" err="1"/>
              <a:t>recursos</a:t>
            </a:r>
            <a:r>
              <a:rPr lang="en-IE" sz="2800" dirty="0"/>
              <a:t> </a:t>
            </a:r>
            <a:r>
              <a:rPr lang="en-IE" sz="2800" dirty="0" err="1"/>
              <a:t>privados</a:t>
            </a:r>
            <a:r>
              <a:rPr lang="en-IE" sz="2800" dirty="0"/>
              <a:t>, o </a:t>
            </a:r>
            <a:r>
              <a:rPr lang="en-IE" sz="2800" dirty="0" err="1"/>
              <a:t>públicos</a:t>
            </a:r>
            <a:r>
              <a:rPr lang="en-IE" sz="2800" dirty="0"/>
              <a:t> </a:t>
            </a:r>
            <a:r>
              <a:rPr lang="en-IE" sz="2800" dirty="0" err="1"/>
              <a:t>si</a:t>
            </a:r>
            <a:r>
              <a:rPr lang="en-IE" sz="2800" dirty="0"/>
              <a:t> </a:t>
            </a:r>
            <a:r>
              <a:rPr lang="en-IE" sz="2800" dirty="0" err="1"/>
              <a:t>hablamos</a:t>
            </a:r>
            <a:r>
              <a:rPr lang="en-IE" sz="2800" dirty="0"/>
              <a:t> de </a:t>
            </a:r>
            <a:r>
              <a:rPr lang="en-IE" sz="2800" dirty="0" err="1"/>
              <a:t>aplicaciones</a:t>
            </a:r>
            <a:r>
              <a:rPr lang="en-IE" sz="2800" dirty="0"/>
              <a:t> </a:t>
            </a:r>
            <a:r>
              <a:rPr lang="en-IE" sz="2800" dirty="0" err="1"/>
              <a:t>comunitarias</a:t>
            </a:r>
            <a:r>
              <a:rPr lang="en-IE" sz="2800" dirty="0"/>
              <a:t> o de </a:t>
            </a:r>
            <a:r>
              <a:rPr lang="en-IE" sz="2800" dirty="0" err="1"/>
              <a:t>organizaciones</a:t>
            </a:r>
            <a:endParaRPr lang="en-IE" sz="2800" dirty="0"/>
          </a:p>
          <a:p>
            <a:endParaRPr lang="en-IE" sz="1000" dirty="0"/>
          </a:p>
          <a:p>
            <a:r>
              <a:rPr lang="en-IE" sz="2800" dirty="0"/>
              <a:t>Los </a:t>
            </a:r>
            <a:r>
              <a:rPr lang="en-IE" sz="2800" dirty="0" err="1"/>
              <a:t>fondos</a:t>
            </a:r>
            <a:r>
              <a:rPr lang="en-IE" sz="2800" dirty="0"/>
              <a:t> </a:t>
            </a:r>
            <a:r>
              <a:rPr lang="en-IE" sz="2800" dirty="0" err="1"/>
              <a:t>compensatorios</a:t>
            </a:r>
            <a:r>
              <a:rPr lang="en-IE" sz="2800" dirty="0"/>
              <a:t> </a:t>
            </a:r>
            <a:r>
              <a:rPr lang="en-IE" sz="2800" dirty="0" err="1"/>
              <a:t>públicos</a:t>
            </a:r>
            <a:r>
              <a:rPr lang="en-IE" sz="2800" dirty="0"/>
              <a:t> </a:t>
            </a:r>
            <a:r>
              <a:rPr lang="en-IE" sz="2800" dirty="0" err="1"/>
              <a:t>deben</a:t>
            </a:r>
            <a:r>
              <a:rPr lang="en-IE" sz="2800" dirty="0"/>
              <a:t> </a:t>
            </a:r>
            <a:r>
              <a:rPr lang="en-IE" sz="2800" dirty="0" err="1"/>
              <a:t>provenir</a:t>
            </a:r>
            <a:r>
              <a:rPr lang="en-IE" sz="2800" dirty="0"/>
              <a:t> de </a:t>
            </a:r>
            <a:r>
              <a:rPr lang="en-IE" sz="2800" dirty="0" err="1"/>
              <a:t>otros</a:t>
            </a:r>
            <a:r>
              <a:rPr lang="en-IE" sz="2800" dirty="0"/>
              <a:t> </a:t>
            </a:r>
            <a:r>
              <a:rPr lang="en-IE" sz="2800" dirty="0" err="1"/>
              <a:t>recursos</a:t>
            </a:r>
            <a:r>
              <a:rPr lang="en-IE" sz="2800" dirty="0"/>
              <a:t> </a:t>
            </a:r>
            <a:r>
              <a:rPr lang="en-IE" sz="2800" u="sng" dirty="0" err="1"/>
              <a:t>fuera</a:t>
            </a:r>
            <a:r>
              <a:rPr lang="en-IE" sz="2800" u="sng" dirty="0"/>
              <a:t> de la UE</a:t>
            </a:r>
            <a:r>
              <a:rPr lang="en-IE" sz="2800" dirty="0"/>
              <a:t>.</a:t>
            </a:r>
          </a:p>
          <a:p>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a:ln>
                  <a:noFill/>
                </a:ln>
                <a:solidFill>
                  <a:srgbClr val="990000"/>
                </a:solidFill>
                <a:effectLst/>
                <a:uLnTx/>
                <a:uFillTx/>
                <a:latin typeface="+mj-lt"/>
                <a:ea typeface="+mj-ea"/>
                <a:cs typeface="+mj-cs"/>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5" name="Title 1"/>
          <p:cNvSpPr>
            <a:spLocks noGrp="1"/>
          </p:cNvSpPr>
          <p:nvPr>
            <p:ph type="title"/>
          </p:nvPr>
        </p:nvSpPr>
        <p:spPr>
          <a:xfrm>
            <a:off x="626115" y="1362459"/>
            <a:ext cx="7141029" cy="854120"/>
          </a:xfrm>
        </p:spPr>
        <p:txBody>
          <a:bodyPr/>
          <a:lstStyle/>
          <a:p>
            <a:pPr algn="l"/>
            <a:r>
              <a:rPr lang="en-US" sz="3200" b="1" dirty="0" err="1">
                <a:solidFill>
                  <a:srgbClr val="C00000"/>
                </a:solidFill>
              </a:rPr>
              <a:t>Cumplimiento</a:t>
            </a:r>
            <a:r>
              <a:rPr lang="en-US" sz="3200" b="1" dirty="0">
                <a:solidFill>
                  <a:srgbClr val="C00000"/>
                </a:solidFill>
              </a:rPr>
              <a:t> </a:t>
            </a:r>
            <a:r>
              <a:rPr lang="en-US" sz="3200" b="1" dirty="0" err="1">
                <a:solidFill>
                  <a:srgbClr val="C00000"/>
                </a:solidFill>
              </a:rPr>
              <a:t>Tributario</a:t>
            </a:r>
            <a:endParaRPr lang="en-IE" sz="3200" b="1" dirty="0">
              <a:solidFill>
                <a:srgbClr val="C00000"/>
              </a:solidFill>
            </a:endParaRPr>
          </a:p>
        </p:txBody>
      </p:sp>
      <p:sp>
        <p:nvSpPr>
          <p:cNvPr id="6" name="Content Placeholder 2"/>
          <p:cNvSpPr>
            <a:spLocks noGrp="1"/>
          </p:cNvSpPr>
          <p:nvPr>
            <p:ph idx="1"/>
          </p:nvPr>
        </p:nvSpPr>
        <p:spPr>
          <a:xfrm>
            <a:off x="609599" y="2176317"/>
            <a:ext cx="10972800" cy="3768634"/>
          </a:xfrm>
        </p:spPr>
        <p:txBody>
          <a:bodyPr/>
          <a:lstStyle/>
          <a:p>
            <a:r>
              <a:rPr lang="en-IE" sz="2400" b="1" dirty="0"/>
              <a:t>IVA: </a:t>
            </a:r>
            <a:r>
              <a:rPr lang="en-IE" sz="2800" dirty="0" err="1"/>
              <a:t>Todos</a:t>
            </a:r>
            <a:r>
              <a:rPr lang="en-IE" sz="2800" dirty="0"/>
              <a:t> </a:t>
            </a:r>
            <a:r>
              <a:rPr lang="en-IE" sz="2800" dirty="0" err="1"/>
              <a:t>los</a:t>
            </a:r>
            <a:r>
              <a:rPr lang="en-IE" sz="2800" dirty="0"/>
              <a:t> </a:t>
            </a:r>
            <a:r>
              <a:rPr lang="en-IE" sz="2800" dirty="0" err="1"/>
              <a:t>solicitantes</a:t>
            </a:r>
            <a:r>
              <a:rPr lang="en-IE" sz="2800" dirty="0"/>
              <a:t> </a:t>
            </a:r>
            <a:r>
              <a:rPr lang="en-IE" sz="2800" dirty="0" err="1"/>
              <a:t>deben</a:t>
            </a:r>
            <a:r>
              <a:rPr lang="en-IE" sz="2800" dirty="0"/>
              <a:t> </a:t>
            </a:r>
            <a:r>
              <a:rPr lang="en-IE" sz="2800" dirty="0" err="1"/>
              <a:t>estar</a:t>
            </a:r>
            <a:r>
              <a:rPr lang="en-IE" sz="2800" dirty="0"/>
              <a:t> </a:t>
            </a:r>
            <a:r>
              <a:rPr lang="en-IE" sz="2800" dirty="0" err="1"/>
              <a:t>registrados</a:t>
            </a:r>
            <a:r>
              <a:rPr lang="en-IE" sz="2800" dirty="0"/>
              <a:t> con IVA o </a:t>
            </a:r>
            <a:r>
              <a:rPr lang="en-IE" sz="2800" dirty="0" err="1"/>
              <a:t>haber</a:t>
            </a:r>
            <a:r>
              <a:rPr lang="en-IE" sz="2800" dirty="0"/>
              <a:t> </a:t>
            </a:r>
            <a:r>
              <a:rPr lang="en-IE" sz="2800" dirty="0" err="1"/>
              <a:t>escrito</a:t>
            </a:r>
            <a:r>
              <a:rPr lang="en-IE" sz="2800" dirty="0"/>
              <a:t> la </a:t>
            </a:r>
            <a:r>
              <a:rPr lang="en-IE" sz="2800" dirty="0" err="1"/>
              <a:t>confirmación</a:t>
            </a:r>
            <a:r>
              <a:rPr lang="en-IE" sz="2800" dirty="0"/>
              <a:t> de </a:t>
            </a:r>
            <a:r>
              <a:rPr lang="en-IE" sz="2800" dirty="0" err="1"/>
              <a:t>Comisionados</a:t>
            </a:r>
            <a:r>
              <a:rPr lang="en-IE" sz="2800" dirty="0"/>
              <a:t> de </a:t>
            </a:r>
            <a:r>
              <a:rPr lang="en-IE" sz="2800" dirty="0" err="1"/>
              <a:t>Ingresos</a:t>
            </a:r>
            <a:endParaRPr lang="en-IE" sz="2800" dirty="0"/>
          </a:p>
          <a:p>
            <a:endParaRPr lang="en-IE" sz="2400" dirty="0"/>
          </a:p>
          <a:p>
            <a:r>
              <a:rPr lang="en-IE" sz="2400" b="1" dirty="0" err="1"/>
              <a:t>Procedimiento</a:t>
            </a:r>
            <a:r>
              <a:rPr lang="en-IE" sz="2400" b="1" dirty="0"/>
              <a:t> de </a:t>
            </a:r>
            <a:r>
              <a:rPr lang="en-IE" sz="2400" b="1" dirty="0" err="1"/>
              <a:t>Cumplimiento</a:t>
            </a:r>
            <a:r>
              <a:rPr lang="en-IE" sz="2400" b="1" dirty="0"/>
              <a:t> </a:t>
            </a:r>
            <a:r>
              <a:rPr lang="en-IE" sz="2400" b="1" dirty="0" err="1"/>
              <a:t>Tributario</a:t>
            </a:r>
            <a:r>
              <a:rPr lang="en-IE" sz="2400" b="1" dirty="0"/>
              <a:t>:</a:t>
            </a:r>
          </a:p>
          <a:p>
            <a:pPr lvl="1"/>
            <a:r>
              <a:rPr lang="en-IE" dirty="0"/>
              <a:t>Los </a:t>
            </a:r>
            <a:r>
              <a:rPr lang="en-IE" dirty="0" err="1"/>
              <a:t>pagos</a:t>
            </a:r>
            <a:r>
              <a:rPr lang="en-IE" dirty="0"/>
              <a:t> de </a:t>
            </a:r>
            <a:r>
              <a:rPr lang="en-IE" dirty="0" err="1"/>
              <a:t>subvenciones</a:t>
            </a:r>
            <a:r>
              <a:rPr lang="en-IE" dirty="0"/>
              <a:t> </a:t>
            </a:r>
            <a:r>
              <a:rPr lang="en-IE" dirty="0" err="1"/>
              <a:t>necesitan</a:t>
            </a:r>
            <a:r>
              <a:rPr lang="en-IE" dirty="0"/>
              <a:t> de </a:t>
            </a:r>
            <a:r>
              <a:rPr lang="en-IE" dirty="0" err="1"/>
              <a:t>evidencias</a:t>
            </a:r>
            <a:r>
              <a:rPr lang="en-IE" dirty="0"/>
              <a:t> de </a:t>
            </a:r>
            <a:r>
              <a:rPr lang="en-IE" dirty="0" err="1"/>
              <a:t>cumplimiento</a:t>
            </a:r>
            <a:r>
              <a:rPr lang="en-IE" dirty="0"/>
              <a:t> </a:t>
            </a:r>
            <a:r>
              <a:rPr lang="en-IE" dirty="0" err="1"/>
              <a:t>tributario</a:t>
            </a:r>
            <a:r>
              <a:rPr lang="en-IE" dirty="0"/>
              <a:t> </a:t>
            </a:r>
            <a:r>
              <a:rPr lang="en-IE" dirty="0" err="1"/>
              <a:t>en</a:t>
            </a:r>
            <a:r>
              <a:rPr lang="en-IE" dirty="0"/>
              <a:t> las </a:t>
            </a:r>
            <a:r>
              <a:rPr lang="en-IE" dirty="0" err="1"/>
              <a:t>etapas</a:t>
            </a:r>
            <a:r>
              <a:rPr lang="en-IE" dirty="0"/>
              <a:t> de </a:t>
            </a:r>
            <a:r>
              <a:rPr lang="en-IE" dirty="0" err="1"/>
              <a:t>finalización</a:t>
            </a:r>
            <a:r>
              <a:rPr lang="en-IE" dirty="0"/>
              <a:t> y/o </a:t>
            </a:r>
            <a:r>
              <a:rPr lang="en-IE" dirty="0" err="1"/>
              <a:t>pago</a:t>
            </a:r>
            <a:r>
              <a:rPr lang="en-IE" dirty="0"/>
              <a:t>. </a:t>
            </a:r>
          </a:p>
          <a:p>
            <a:pPr lvl="1"/>
            <a:r>
              <a:rPr lang="en-IE" dirty="0"/>
              <a:t>Se </a:t>
            </a:r>
            <a:r>
              <a:rPr lang="en-IE" dirty="0" err="1"/>
              <a:t>requiere</a:t>
            </a:r>
            <a:r>
              <a:rPr lang="en-IE" dirty="0"/>
              <a:t> de </a:t>
            </a:r>
            <a:r>
              <a:rPr lang="en-IE" dirty="0" err="1"/>
              <a:t>autorización</a:t>
            </a:r>
            <a:r>
              <a:rPr lang="en-IE" dirty="0"/>
              <a:t> fiscal para </a:t>
            </a:r>
            <a:r>
              <a:rPr lang="en-IE" dirty="0" err="1"/>
              <a:t>pagos</a:t>
            </a:r>
            <a:r>
              <a:rPr lang="en-IE" dirty="0"/>
              <a:t> </a:t>
            </a:r>
            <a:r>
              <a:rPr lang="en-IE" dirty="0" err="1"/>
              <a:t>superiores</a:t>
            </a:r>
            <a:r>
              <a:rPr lang="en-IE" dirty="0"/>
              <a:t> de 10.000€ (</a:t>
            </a:r>
            <a:r>
              <a:rPr lang="en-IE" dirty="0" err="1"/>
              <a:t>incluyendo</a:t>
            </a:r>
            <a:r>
              <a:rPr lang="en-IE" dirty="0"/>
              <a:t> IVA)</a:t>
            </a:r>
          </a:p>
          <a:p>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a:ln>
                  <a:noFill/>
                </a:ln>
                <a:solidFill>
                  <a:srgbClr val="990000"/>
                </a:solidFill>
                <a:effectLst/>
                <a:uLnTx/>
                <a:uFillTx/>
                <a:latin typeface="+mj-lt"/>
                <a:ea typeface="+mj-ea"/>
                <a:cs typeface="+mj-cs"/>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
        <p:nvSpPr>
          <p:cNvPr id="5" name="Title 1"/>
          <p:cNvSpPr>
            <a:spLocks noGrp="1"/>
          </p:cNvSpPr>
          <p:nvPr>
            <p:ph type="title"/>
          </p:nvPr>
        </p:nvSpPr>
        <p:spPr>
          <a:xfrm>
            <a:off x="465801" y="1180055"/>
            <a:ext cx="5791200" cy="613636"/>
          </a:xfrm>
        </p:spPr>
        <p:txBody>
          <a:bodyPr/>
          <a:lstStyle/>
          <a:p>
            <a:pPr algn="l"/>
            <a:r>
              <a:rPr lang="en-US" sz="3200" b="1" dirty="0">
                <a:solidFill>
                  <a:srgbClr val="C00000"/>
                </a:solidFill>
              </a:rPr>
              <a:t>OTROS PUNTOS</a:t>
            </a:r>
            <a:endParaRPr lang="en-IE" sz="3200" b="1" dirty="0">
              <a:solidFill>
                <a:srgbClr val="C00000"/>
              </a:solidFill>
            </a:endParaRPr>
          </a:p>
        </p:txBody>
      </p:sp>
      <p:sp>
        <p:nvSpPr>
          <p:cNvPr id="6" name="Content Placeholder 2"/>
          <p:cNvSpPr>
            <a:spLocks noGrp="1"/>
          </p:cNvSpPr>
          <p:nvPr>
            <p:ph sz="half" idx="1"/>
          </p:nvPr>
        </p:nvSpPr>
        <p:spPr>
          <a:xfrm>
            <a:off x="304802" y="1940296"/>
            <a:ext cx="5384800" cy="3333070"/>
          </a:xfrm>
        </p:spPr>
        <p:txBody>
          <a:bodyPr/>
          <a:lstStyle/>
          <a:p>
            <a:pPr marL="514350" indent="-514350">
              <a:buFont typeface="+mj-lt"/>
              <a:buAutoNum type="arabicPeriod"/>
            </a:pPr>
            <a:r>
              <a:rPr lang="en-IE" sz="2800" dirty="0"/>
              <a:t>El </a:t>
            </a:r>
            <a:r>
              <a:rPr lang="en-IE" sz="2800" dirty="0" err="1"/>
              <a:t>proceso</a:t>
            </a:r>
            <a:r>
              <a:rPr lang="en-IE" sz="2800" dirty="0"/>
              <a:t> de </a:t>
            </a:r>
            <a:r>
              <a:rPr lang="en-IE" sz="2800" dirty="0" err="1"/>
              <a:t>financiación</a:t>
            </a:r>
            <a:r>
              <a:rPr lang="en-IE" sz="2800" dirty="0"/>
              <a:t> </a:t>
            </a:r>
            <a:r>
              <a:rPr lang="en-IE" sz="2800" dirty="0" err="1"/>
              <a:t>puede</a:t>
            </a:r>
            <a:r>
              <a:rPr lang="en-IE" sz="2800" dirty="0"/>
              <a:t> </a:t>
            </a:r>
            <a:r>
              <a:rPr lang="en-IE" sz="2800" dirty="0" err="1"/>
              <a:t>llevar</a:t>
            </a:r>
            <a:r>
              <a:rPr lang="en-IE" sz="2800" dirty="0"/>
              <a:t> </a:t>
            </a:r>
            <a:r>
              <a:rPr lang="en-IE" sz="2800" dirty="0" err="1"/>
              <a:t>más</a:t>
            </a:r>
            <a:r>
              <a:rPr lang="en-IE" sz="2800" dirty="0"/>
              <a:t> de 6 </a:t>
            </a:r>
            <a:r>
              <a:rPr lang="en-IE" sz="2800" dirty="0" err="1"/>
              <a:t>meses</a:t>
            </a:r>
            <a:endParaRPr lang="en-IE" sz="2800" dirty="0"/>
          </a:p>
          <a:p>
            <a:pPr marL="514350" indent="-514350">
              <a:buFont typeface="+mj-lt"/>
              <a:buAutoNum type="arabicPeriod"/>
            </a:pPr>
            <a:endParaRPr lang="en-IE" sz="2800" dirty="0"/>
          </a:p>
          <a:p>
            <a:pPr marL="514350" indent="-514350">
              <a:buFont typeface="+mj-lt"/>
              <a:buAutoNum type="arabicPeriod"/>
            </a:pPr>
            <a:r>
              <a:rPr lang="en-IE" sz="2800" dirty="0"/>
              <a:t>El </a:t>
            </a:r>
            <a:r>
              <a:rPr lang="en-IE" sz="2800" dirty="0" err="1"/>
              <a:t>proyecto</a:t>
            </a:r>
            <a:r>
              <a:rPr lang="en-IE" sz="2800" dirty="0"/>
              <a:t> </a:t>
            </a:r>
            <a:r>
              <a:rPr lang="en-IE" sz="2800" dirty="0" err="1"/>
              <a:t>puede</a:t>
            </a:r>
            <a:r>
              <a:rPr lang="en-IE" sz="2800" dirty="0"/>
              <a:t> </a:t>
            </a:r>
            <a:r>
              <a:rPr lang="en-IE" sz="2800" dirty="0" err="1"/>
              <a:t>comenzar</a:t>
            </a:r>
            <a:r>
              <a:rPr lang="en-IE" sz="2800" dirty="0"/>
              <a:t> </a:t>
            </a:r>
            <a:r>
              <a:rPr lang="en-IE" sz="2800" dirty="0" err="1"/>
              <a:t>una</a:t>
            </a:r>
            <a:r>
              <a:rPr lang="en-IE" sz="2800" dirty="0"/>
              <a:t> </a:t>
            </a:r>
            <a:r>
              <a:rPr lang="en-IE" sz="2800" dirty="0" err="1"/>
              <a:t>vez</a:t>
            </a:r>
            <a:r>
              <a:rPr lang="en-IE" sz="2800" dirty="0"/>
              <a:t> que se </a:t>
            </a:r>
            <a:r>
              <a:rPr lang="en-IE" sz="2800" dirty="0" err="1"/>
              <a:t>firman</a:t>
            </a:r>
            <a:r>
              <a:rPr lang="en-IE" sz="2800" dirty="0"/>
              <a:t> la Carta de </a:t>
            </a:r>
            <a:r>
              <a:rPr lang="en-IE" sz="2800" dirty="0" err="1"/>
              <a:t>Oferta</a:t>
            </a:r>
            <a:r>
              <a:rPr lang="en-IE" sz="2800" dirty="0"/>
              <a:t> y el </a:t>
            </a:r>
            <a:r>
              <a:rPr lang="en-IE" sz="2800" dirty="0" err="1"/>
              <a:t>Contrato</a:t>
            </a:r>
            <a:r>
              <a:rPr lang="en-IE" sz="2800" dirty="0"/>
              <a:t> y </a:t>
            </a:r>
            <a:r>
              <a:rPr lang="en-IE" sz="2800" dirty="0" err="1"/>
              <a:t>devuelto</a:t>
            </a:r>
            <a:r>
              <a:rPr lang="en-IE" sz="2800" dirty="0"/>
              <a:t> a la GAL.</a:t>
            </a:r>
          </a:p>
          <a:p>
            <a:endParaRPr lang="en-IE" dirty="0"/>
          </a:p>
        </p:txBody>
      </p:sp>
      <p:sp>
        <p:nvSpPr>
          <p:cNvPr id="7" name="Content Placeholder 3"/>
          <p:cNvSpPr txBox="1">
            <a:spLocks/>
          </p:cNvSpPr>
          <p:nvPr/>
        </p:nvSpPr>
        <p:spPr>
          <a:xfrm>
            <a:off x="5774001" y="1180055"/>
            <a:ext cx="5952198" cy="4525963"/>
          </a:xfrm>
          <a:prstGeom prst="rect">
            <a:avLst/>
          </a:prstGeo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startAt="3"/>
              <a:tabLst/>
              <a:defRPr/>
            </a:pPr>
            <a:r>
              <a:rPr kumimoji="0" lang="en-IE" sz="2800" b="0" i="0" u="none" strike="noStrike" kern="1200" cap="none" spc="0" normalizeH="0" baseline="0" noProof="0" dirty="0">
                <a:ln>
                  <a:noFill/>
                </a:ln>
                <a:solidFill>
                  <a:schemeClr val="tx1"/>
                </a:solidFill>
                <a:effectLst/>
                <a:uLnTx/>
                <a:uFillTx/>
                <a:latin typeface="+mn-lt"/>
                <a:ea typeface="+mn-ea"/>
                <a:cs typeface="+mn-cs"/>
              </a:rPr>
              <a:t>Los </a:t>
            </a:r>
            <a:r>
              <a:rPr kumimoji="0" lang="en-IE" sz="2800" b="0" i="0" u="none" strike="noStrike" kern="1200" cap="none" spc="0" normalizeH="0" baseline="0" noProof="0" dirty="0" err="1">
                <a:ln>
                  <a:noFill/>
                </a:ln>
                <a:solidFill>
                  <a:schemeClr val="tx1"/>
                </a:solidFill>
                <a:effectLst/>
                <a:uLnTx/>
                <a:uFillTx/>
                <a:latin typeface="+mn-lt"/>
                <a:ea typeface="+mn-ea"/>
                <a:cs typeface="+mn-cs"/>
              </a:rPr>
              <a:t>proyectos</a:t>
            </a:r>
            <a:r>
              <a:rPr kumimoji="0" lang="en-IE" sz="2800" b="0" i="0" u="none" strike="noStrike" kern="1200" cap="none" spc="0" normalizeH="0" baseline="0" noProof="0" dirty="0">
                <a:ln>
                  <a:noFill/>
                </a:ln>
                <a:solidFill>
                  <a:schemeClr val="tx1"/>
                </a:solidFill>
                <a:effectLst/>
                <a:uLnTx/>
                <a:uFillTx/>
                <a:latin typeface="+mn-lt"/>
                <a:ea typeface="+mn-ea"/>
                <a:cs typeface="+mn-cs"/>
              </a:rPr>
              <a:t> </a:t>
            </a:r>
            <a:r>
              <a:rPr kumimoji="0" lang="en-IE" sz="2800" b="0" i="0" u="none" strike="noStrike" kern="1200" cap="none" spc="0" normalizeH="0" baseline="0" noProof="0" dirty="0" err="1">
                <a:ln>
                  <a:noFill/>
                </a:ln>
                <a:solidFill>
                  <a:schemeClr val="tx1"/>
                </a:solidFill>
                <a:effectLst/>
                <a:uLnTx/>
                <a:uFillTx/>
                <a:latin typeface="+mn-lt"/>
                <a:ea typeface="+mn-ea"/>
                <a:cs typeface="+mn-cs"/>
              </a:rPr>
              <a:t>están</a:t>
            </a:r>
            <a:r>
              <a:rPr kumimoji="0" lang="en-IE" sz="2800" b="0" i="0" u="none" strike="noStrike" kern="1200" cap="none" spc="0" normalizeH="0" baseline="0" noProof="0" dirty="0">
                <a:ln>
                  <a:noFill/>
                </a:ln>
                <a:solidFill>
                  <a:schemeClr val="tx1"/>
                </a:solidFill>
                <a:effectLst/>
                <a:uLnTx/>
                <a:uFillTx/>
                <a:latin typeface="+mn-lt"/>
                <a:ea typeface="+mn-ea"/>
                <a:cs typeface="+mn-cs"/>
              </a:rPr>
              <a:t> </a:t>
            </a:r>
            <a:r>
              <a:rPr kumimoji="0" lang="en-IE" sz="2800" b="0" i="0" u="none" strike="noStrike" kern="1200" cap="none" spc="0" normalizeH="0" baseline="0" noProof="0" dirty="0" err="1">
                <a:ln>
                  <a:noFill/>
                </a:ln>
                <a:solidFill>
                  <a:schemeClr val="tx1"/>
                </a:solidFill>
                <a:effectLst/>
                <a:uLnTx/>
                <a:uFillTx/>
                <a:latin typeface="+mn-lt"/>
                <a:ea typeface="+mn-ea"/>
                <a:cs typeface="+mn-cs"/>
              </a:rPr>
              <a:t>sujetos</a:t>
            </a:r>
            <a:r>
              <a:rPr kumimoji="0" lang="en-IE" sz="2800" b="0" i="0" u="none" strike="noStrike" kern="1200" cap="none" spc="0" normalizeH="0" baseline="0" noProof="0" dirty="0">
                <a:ln>
                  <a:noFill/>
                </a:ln>
                <a:solidFill>
                  <a:schemeClr val="tx1"/>
                </a:solidFill>
                <a:effectLst/>
                <a:uLnTx/>
                <a:uFillTx/>
                <a:latin typeface="+mn-lt"/>
                <a:ea typeface="+mn-ea"/>
                <a:cs typeface="+mn-cs"/>
              </a:rPr>
              <a:t> a </a:t>
            </a:r>
            <a:r>
              <a:rPr kumimoji="0" lang="en-IE" sz="2800" b="0" i="0" u="none" strike="noStrike" kern="1200" cap="none" spc="0" normalizeH="0" baseline="0" noProof="0" dirty="0" err="1">
                <a:ln>
                  <a:noFill/>
                </a:ln>
                <a:solidFill>
                  <a:schemeClr val="tx1"/>
                </a:solidFill>
                <a:effectLst/>
                <a:uLnTx/>
                <a:uFillTx/>
                <a:latin typeface="+mn-lt"/>
                <a:ea typeface="+mn-ea"/>
                <a:cs typeface="+mn-cs"/>
              </a:rPr>
              <a:t>inspecciones</a:t>
            </a:r>
            <a:r>
              <a:rPr kumimoji="0" lang="en-IE" sz="2800" b="0" i="0" u="none" strike="noStrike" kern="1200" cap="none" spc="0" normalizeH="0" baseline="0" noProof="0" dirty="0">
                <a:ln>
                  <a:noFill/>
                </a:ln>
                <a:solidFill>
                  <a:schemeClr val="tx1"/>
                </a:solidFill>
                <a:effectLst/>
                <a:uLnTx/>
                <a:uFillTx/>
                <a:latin typeface="+mn-lt"/>
                <a:ea typeface="+mn-ea"/>
                <a:cs typeface="+mn-cs"/>
              </a:rPr>
              <a:t> </a:t>
            </a:r>
            <a:r>
              <a:rPr kumimoji="0" lang="en-IE" sz="2800" b="0" i="0" u="none" strike="noStrike" kern="1200" cap="none" spc="0" normalizeH="0" baseline="0" noProof="0" dirty="0" err="1">
                <a:ln>
                  <a:noFill/>
                </a:ln>
                <a:solidFill>
                  <a:schemeClr val="tx1"/>
                </a:solidFill>
                <a:effectLst/>
                <a:uLnTx/>
                <a:uFillTx/>
                <a:latin typeface="+mn-lt"/>
                <a:ea typeface="+mn-ea"/>
                <a:cs typeface="+mn-cs"/>
              </a:rPr>
              <a:t>departamentales</a:t>
            </a:r>
            <a:r>
              <a:rPr kumimoji="0" lang="en-IE" sz="2800" b="0" i="0" u="none" strike="noStrike" kern="1200" cap="none" spc="0" normalizeH="0" baseline="0" noProof="0" dirty="0">
                <a:ln>
                  <a:noFill/>
                </a:ln>
                <a:solidFill>
                  <a:schemeClr val="tx1"/>
                </a:solidFill>
                <a:effectLst/>
                <a:uLnTx/>
                <a:uFillTx/>
                <a:latin typeface="+mn-lt"/>
                <a:ea typeface="+mn-ea"/>
                <a:cs typeface="+mn-cs"/>
              </a:rPr>
              <a:t> hasta 5 </a:t>
            </a:r>
            <a:r>
              <a:rPr kumimoji="0" lang="en-IE" sz="2800" b="0" i="0" u="none" strike="noStrike" kern="1200" cap="none" spc="0" normalizeH="0" baseline="0" noProof="0" dirty="0" err="1">
                <a:ln>
                  <a:noFill/>
                </a:ln>
                <a:solidFill>
                  <a:schemeClr val="tx1"/>
                </a:solidFill>
                <a:effectLst/>
                <a:uLnTx/>
                <a:uFillTx/>
                <a:latin typeface="+mn-lt"/>
                <a:ea typeface="+mn-ea"/>
                <a:cs typeface="+mn-cs"/>
              </a:rPr>
              <a:t>años</a:t>
            </a:r>
            <a:r>
              <a:rPr kumimoji="0" lang="en-IE" sz="2800" b="0" i="0" u="none" strike="noStrike" kern="1200" cap="none" spc="0" normalizeH="0" baseline="0" noProof="0" dirty="0">
                <a:ln>
                  <a:noFill/>
                </a:ln>
                <a:solidFill>
                  <a:schemeClr val="tx1"/>
                </a:solidFill>
                <a:effectLst/>
                <a:uLnTx/>
                <a:uFillTx/>
                <a:latin typeface="+mn-lt"/>
                <a:ea typeface="+mn-ea"/>
                <a:cs typeface="+mn-cs"/>
              </a:rPr>
              <a:t> </a:t>
            </a:r>
            <a:r>
              <a:rPr kumimoji="0" lang="en-IE" sz="2800" b="0" i="0" u="none" strike="noStrike" kern="1200" cap="none" spc="0" normalizeH="0" baseline="0" noProof="0" dirty="0" err="1">
                <a:ln>
                  <a:noFill/>
                </a:ln>
                <a:solidFill>
                  <a:schemeClr val="tx1"/>
                </a:solidFill>
                <a:effectLst/>
                <a:uLnTx/>
                <a:uFillTx/>
                <a:latin typeface="+mn-lt"/>
                <a:ea typeface="+mn-ea"/>
                <a:cs typeface="+mn-cs"/>
              </a:rPr>
              <a:t>despues</a:t>
            </a:r>
            <a:r>
              <a:rPr kumimoji="0" lang="en-IE" sz="2800" b="0" i="0" u="none" strike="noStrike" kern="1200" cap="none" spc="0" normalizeH="0" baseline="0" noProof="0" dirty="0">
                <a:ln>
                  <a:noFill/>
                </a:ln>
                <a:solidFill>
                  <a:schemeClr val="tx1"/>
                </a:solidFill>
                <a:effectLst/>
                <a:uLnTx/>
                <a:uFillTx/>
                <a:latin typeface="+mn-lt"/>
                <a:ea typeface="+mn-ea"/>
                <a:cs typeface="+mn-cs"/>
              </a:rPr>
              <a:t> del </a:t>
            </a:r>
            <a:r>
              <a:rPr kumimoji="0" lang="en-IE" sz="2800" b="0" i="0" u="none" strike="noStrike" kern="1200" cap="none" spc="0" normalizeH="0" baseline="0" noProof="0" dirty="0" err="1">
                <a:ln>
                  <a:noFill/>
                </a:ln>
                <a:solidFill>
                  <a:schemeClr val="tx1"/>
                </a:solidFill>
                <a:effectLst/>
                <a:uLnTx/>
                <a:uFillTx/>
                <a:latin typeface="+mn-lt"/>
                <a:ea typeface="+mn-ea"/>
                <a:cs typeface="+mn-cs"/>
              </a:rPr>
              <a:t>pago</a:t>
            </a:r>
            <a:r>
              <a:rPr kumimoji="0" lang="en-IE" sz="2800" b="0" i="0" u="none" strike="noStrike" kern="1200" cap="none" spc="0" normalizeH="0" baseline="0" noProof="0" dirty="0">
                <a:ln>
                  <a:noFill/>
                </a:ln>
                <a:solidFill>
                  <a:schemeClr val="tx1"/>
                </a:solidFill>
                <a:effectLst/>
                <a:uLnTx/>
                <a:uFillTx/>
                <a:latin typeface="+mn-lt"/>
                <a:ea typeface="+mn-ea"/>
                <a:cs typeface="+mn-cs"/>
              </a:rPr>
              <a:t> de la </a:t>
            </a:r>
            <a:r>
              <a:rPr kumimoji="0" lang="en-IE" sz="2800" b="0" i="0" u="none" strike="noStrike" kern="1200" cap="none" spc="0" normalizeH="0" baseline="0" noProof="0" dirty="0" err="1">
                <a:ln>
                  <a:noFill/>
                </a:ln>
                <a:solidFill>
                  <a:schemeClr val="tx1"/>
                </a:solidFill>
                <a:effectLst/>
                <a:uLnTx/>
                <a:uFillTx/>
                <a:latin typeface="+mn-lt"/>
                <a:ea typeface="+mn-ea"/>
                <a:cs typeface="+mn-cs"/>
              </a:rPr>
              <a:t>ayuda</a:t>
            </a:r>
            <a:r>
              <a:rPr kumimoji="0" lang="en-IE" sz="2800" b="0" i="0" u="none" strike="noStrike" kern="1200" cap="none" spc="0" normalizeH="0" baseline="0" noProof="0" dirty="0">
                <a:ln>
                  <a:noFill/>
                </a:ln>
                <a:solidFill>
                  <a:schemeClr val="tx1"/>
                </a:solidFill>
                <a:effectLst/>
                <a:uLnTx/>
                <a:uFillTx/>
                <a:latin typeface="+mn-lt"/>
                <a:ea typeface="+mn-ea"/>
                <a:cs typeface="+mn-cs"/>
              </a:rPr>
              <a:t> </a:t>
            </a:r>
            <a:r>
              <a:rPr kumimoji="0" lang="en-IE" sz="2800" b="0" i="0" u="none" strike="noStrike" kern="1200" cap="none" spc="0" normalizeH="0" baseline="0" noProof="0" dirty="0" err="1">
                <a:ln>
                  <a:noFill/>
                </a:ln>
                <a:solidFill>
                  <a:schemeClr val="tx1"/>
                </a:solidFill>
                <a:effectLst/>
                <a:uLnTx/>
                <a:uFillTx/>
                <a:latin typeface="+mn-lt"/>
                <a:ea typeface="+mn-ea"/>
                <a:cs typeface="+mn-cs"/>
              </a:rPr>
              <a:t>financiera</a:t>
            </a:r>
            <a:r>
              <a:rPr kumimoji="0" lang="en-IE" sz="2800" b="0" i="0" u="none" strike="noStrike" kern="1200" cap="none" spc="0" normalizeH="0" baseline="0" noProof="0" dirty="0">
                <a:ln>
                  <a:noFill/>
                </a:ln>
                <a:solidFill>
                  <a:schemeClr val="tx1"/>
                </a:solidFill>
                <a:effectLst/>
                <a:uLnTx/>
                <a:uFillTx/>
                <a:latin typeface="+mn-lt"/>
                <a:ea typeface="+mn-ea"/>
                <a:cs typeface="+mn-cs"/>
              </a:rPr>
              <a:t>. </a:t>
            </a:r>
          </a:p>
          <a:p>
            <a:pPr marL="514350" marR="0" lvl="0" indent="-514350" algn="l" defTabSz="914400" rtl="0" eaLnBrk="1" fontAlgn="base" latinLnBrk="0" hangingPunct="1">
              <a:lnSpc>
                <a:spcPct val="100000"/>
              </a:lnSpc>
              <a:spcBef>
                <a:spcPct val="20000"/>
              </a:spcBef>
              <a:spcAft>
                <a:spcPct val="0"/>
              </a:spcAft>
              <a:buClrTx/>
              <a:buSzTx/>
              <a:buFont typeface="+mj-lt"/>
              <a:buAutoNum type="arabicPeriod" startAt="3"/>
              <a:tabLst/>
              <a:defRPr/>
            </a:pPr>
            <a:endParaRPr kumimoji="0" lang="en-IE" sz="2800" b="0" i="0" u="none" strike="noStrike" kern="1200" cap="none" spc="0" normalizeH="0" baseline="0" noProof="0" dirty="0">
              <a:ln>
                <a:noFill/>
              </a:ln>
              <a:solidFill>
                <a:schemeClr val="tx1"/>
              </a:solidFill>
              <a:effectLst/>
              <a:uLnTx/>
              <a:uFillTx/>
              <a:latin typeface="+mn-lt"/>
              <a:ea typeface="+mn-ea"/>
              <a:cs typeface="+mn-cs"/>
            </a:endParaRPr>
          </a:p>
          <a:p>
            <a:pPr marL="514350" lvl="0" indent="-514350" defTabSz="914400" fontAlgn="base">
              <a:spcBef>
                <a:spcPct val="20000"/>
              </a:spcBef>
              <a:spcAft>
                <a:spcPct val="0"/>
              </a:spcAft>
              <a:buFont typeface="+mj-lt"/>
              <a:buAutoNum type="arabicPeriod" startAt="3"/>
              <a:defRPr/>
            </a:pPr>
            <a:r>
              <a:rPr kumimoji="0" lang="en-IE" sz="2800" b="0" i="0" u="none" strike="noStrike" kern="1200" cap="none" spc="0" normalizeH="0" baseline="0" noProof="0" dirty="0">
                <a:ln>
                  <a:noFill/>
                </a:ln>
                <a:solidFill>
                  <a:schemeClr val="tx1"/>
                </a:solidFill>
                <a:effectLst/>
                <a:uLnTx/>
                <a:uFillTx/>
                <a:latin typeface="+mn-lt"/>
                <a:ea typeface="+mn-ea"/>
                <a:cs typeface="+mn-cs"/>
              </a:rPr>
              <a:t>Si el </a:t>
            </a:r>
            <a:r>
              <a:rPr kumimoji="0" lang="en-IE" sz="2800" b="0" i="0" u="none" strike="noStrike" kern="1200" cap="none" spc="0" normalizeH="0" baseline="0" noProof="0" dirty="0" err="1">
                <a:ln>
                  <a:noFill/>
                </a:ln>
                <a:solidFill>
                  <a:schemeClr val="tx1"/>
                </a:solidFill>
                <a:effectLst/>
                <a:uLnTx/>
                <a:uFillTx/>
                <a:latin typeface="+mn-lt"/>
                <a:ea typeface="+mn-ea"/>
                <a:cs typeface="+mn-cs"/>
              </a:rPr>
              <a:t>proyecto</a:t>
            </a:r>
            <a:r>
              <a:rPr kumimoji="0" lang="en-IE" sz="2800" b="0" i="0" u="none" strike="noStrike" kern="1200" cap="none" spc="0" normalizeH="0" baseline="0" noProof="0" dirty="0">
                <a:ln>
                  <a:noFill/>
                </a:ln>
                <a:solidFill>
                  <a:schemeClr val="tx1"/>
                </a:solidFill>
                <a:effectLst/>
                <a:uLnTx/>
                <a:uFillTx/>
                <a:latin typeface="+mn-lt"/>
                <a:ea typeface="+mn-ea"/>
                <a:cs typeface="+mn-cs"/>
              </a:rPr>
              <a:t> </a:t>
            </a:r>
            <a:r>
              <a:rPr kumimoji="0" lang="en-IE" sz="2800" b="0" i="0" u="none" strike="noStrike" kern="1200" cap="none" spc="0" normalizeH="0" baseline="0" noProof="0" dirty="0" err="1">
                <a:ln>
                  <a:noFill/>
                </a:ln>
                <a:solidFill>
                  <a:schemeClr val="tx1"/>
                </a:solidFill>
                <a:effectLst/>
                <a:uLnTx/>
                <a:uFillTx/>
                <a:latin typeface="+mn-lt"/>
                <a:ea typeface="+mn-ea"/>
                <a:cs typeface="+mn-cs"/>
              </a:rPr>
              <a:t>cesa</a:t>
            </a:r>
            <a:r>
              <a:rPr kumimoji="0" lang="en-IE" sz="2800" b="0" i="0" u="none" strike="noStrike" kern="1200" cap="none" spc="0" normalizeH="0" baseline="0" noProof="0" dirty="0">
                <a:ln>
                  <a:noFill/>
                </a:ln>
                <a:solidFill>
                  <a:schemeClr val="tx1"/>
                </a:solidFill>
                <a:effectLst/>
                <a:uLnTx/>
                <a:uFillTx/>
                <a:latin typeface="+mn-lt"/>
                <a:ea typeface="+mn-ea"/>
                <a:cs typeface="+mn-cs"/>
              </a:rPr>
              <a:t> </a:t>
            </a:r>
            <a:r>
              <a:rPr kumimoji="0" lang="en-IE" sz="2800" b="0" i="0" u="none" strike="noStrike" kern="1200" cap="none" spc="0" normalizeH="0" baseline="0" noProof="0" dirty="0" err="1">
                <a:ln>
                  <a:noFill/>
                </a:ln>
                <a:solidFill>
                  <a:schemeClr val="tx1"/>
                </a:solidFill>
                <a:effectLst/>
                <a:uLnTx/>
                <a:uFillTx/>
                <a:latin typeface="+mn-lt"/>
                <a:ea typeface="+mn-ea"/>
                <a:cs typeface="+mn-cs"/>
              </a:rPr>
              <a:t>dentro</a:t>
            </a:r>
            <a:r>
              <a:rPr kumimoji="0" lang="en-IE" sz="2800" b="0" i="0" u="none" strike="noStrike" kern="1200" cap="none" spc="0" normalizeH="0" baseline="0" noProof="0" dirty="0">
                <a:ln>
                  <a:noFill/>
                </a:ln>
                <a:solidFill>
                  <a:schemeClr val="tx1"/>
                </a:solidFill>
                <a:effectLst/>
                <a:uLnTx/>
                <a:uFillTx/>
                <a:latin typeface="+mn-lt"/>
                <a:ea typeface="+mn-ea"/>
                <a:cs typeface="+mn-cs"/>
              </a:rPr>
              <a:t> de </a:t>
            </a:r>
            <a:r>
              <a:rPr kumimoji="0" lang="en-IE" sz="2800" b="0" i="0" u="none" strike="noStrike" kern="1200" cap="none" spc="0" normalizeH="0" baseline="0" noProof="0" dirty="0" err="1">
                <a:ln>
                  <a:noFill/>
                </a:ln>
                <a:solidFill>
                  <a:schemeClr val="tx1"/>
                </a:solidFill>
                <a:effectLst/>
                <a:uLnTx/>
                <a:uFillTx/>
                <a:latin typeface="+mn-lt"/>
                <a:ea typeface="+mn-ea"/>
                <a:cs typeface="+mn-cs"/>
              </a:rPr>
              <a:t>los</a:t>
            </a:r>
            <a:r>
              <a:rPr kumimoji="0" lang="en-IE" sz="2800" b="0" i="0" u="none" strike="noStrike" kern="1200" cap="none" spc="0" normalizeH="0" baseline="0" noProof="0" dirty="0">
                <a:ln>
                  <a:noFill/>
                </a:ln>
                <a:solidFill>
                  <a:schemeClr val="tx1"/>
                </a:solidFill>
                <a:effectLst/>
                <a:uLnTx/>
                <a:uFillTx/>
                <a:latin typeface="+mn-lt"/>
                <a:ea typeface="+mn-ea"/>
                <a:cs typeface="+mn-cs"/>
              </a:rPr>
              <a:t> 5 </a:t>
            </a:r>
            <a:r>
              <a:rPr kumimoji="0" lang="en-IE" sz="2800" b="0" i="0" u="none" strike="noStrike" kern="1200" cap="none" spc="0" normalizeH="0" baseline="0" noProof="0" dirty="0" err="1">
                <a:ln>
                  <a:noFill/>
                </a:ln>
                <a:solidFill>
                  <a:schemeClr val="tx1"/>
                </a:solidFill>
                <a:effectLst/>
                <a:uLnTx/>
                <a:uFillTx/>
                <a:latin typeface="+mn-lt"/>
                <a:ea typeface="+mn-ea"/>
                <a:cs typeface="+mn-cs"/>
              </a:rPr>
              <a:t>años</a:t>
            </a:r>
            <a:r>
              <a:rPr kumimoji="0" lang="en-IE" sz="2800" b="0" i="0" u="none" strike="noStrike" kern="1200" cap="none" spc="0" normalizeH="0" baseline="0" noProof="0" dirty="0">
                <a:ln>
                  <a:noFill/>
                </a:ln>
                <a:solidFill>
                  <a:schemeClr val="tx1"/>
                </a:solidFill>
                <a:effectLst/>
                <a:uLnTx/>
                <a:uFillTx/>
                <a:latin typeface="+mn-lt"/>
                <a:ea typeface="+mn-ea"/>
                <a:cs typeface="+mn-cs"/>
              </a:rPr>
              <a:t> </a:t>
            </a:r>
            <a:r>
              <a:rPr kumimoji="0" lang="en-IE" sz="2800" b="0" i="0" u="none" strike="noStrike" kern="1200" cap="none" spc="0" normalizeH="0" baseline="0" noProof="0" dirty="0" err="1">
                <a:ln>
                  <a:noFill/>
                </a:ln>
                <a:solidFill>
                  <a:schemeClr val="tx1"/>
                </a:solidFill>
                <a:effectLst/>
                <a:uLnTx/>
                <a:uFillTx/>
                <a:latin typeface="+mn-lt"/>
                <a:ea typeface="+mn-ea"/>
                <a:cs typeface="+mn-cs"/>
              </a:rPr>
              <a:t>posteriores</a:t>
            </a:r>
            <a:r>
              <a:rPr kumimoji="0" lang="en-IE" sz="2800" b="0" i="0" u="none" strike="noStrike" kern="1200" cap="none" spc="0" normalizeH="0" baseline="0" noProof="0" dirty="0">
                <a:ln>
                  <a:noFill/>
                </a:ln>
                <a:solidFill>
                  <a:schemeClr val="tx1"/>
                </a:solidFill>
                <a:effectLst/>
                <a:uLnTx/>
                <a:uFillTx/>
                <a:latin typeface="+mn-lt"/>
                <a:ea typeface="+mn-ea"/>
                <a:cs typeface="+mn-cs"/>
              </a:rPr>
              <a:t> a la </a:t>
            </a:r>
            <a:r>
              <a:rPr kumimoji="0" lang="en-IE" sz="2800" b="0" i="0" u="none" strike="noStrike" kern="1200" cap="none" spc="0" normalizeH="0" baseline="0" noProof="0" dirty="0" err="1">
                <a:ln>
                  <a:noFill/>
                </a:ln>
                <a:solidFill>
                  <a:schemeClr val="tx1"/>
                </a:solidFill>
                <a:effectLst/>
                <a:uLnTx/>
                <a:uFillTx/>
                <a:latin typeface="+mn-lt"/>
                <a:ea typeface="+mn-ea"/>
                <a:cs typeface="+mn-cs"/>
              </a:rPr>
              <a:t>recepción</a:t>
            </a:r>
            <a:r>
              <a:rPr kumimoji="0" lang="en-IE" sz="2800" b="0" i="0" u="none" strike="noStrike" kern="1200" cap="none" spc="0" normalizeH="0" baseline="0" noProof="0" dirty="0">
                <a:ln>
                  <a:noFill/>
                </a:ln>
                <a:solidFill>
                  <a:schemeClr val="tx1"/>
                </a:solidFill>
                <a:effectLst/>
                <a:uLnTx/>
                <a:uFillTx/>
                <a:latin typeface="+mn-lt"/>
                <a:ea typeface="+mn-ea"/>
                <a:cs typeface="+mn-cs"/>
              </a:rPr>
              <a:t> de la </a:t>
            </a:r>
            <a:r>
              <a:rPr kumimoji="0" lang="en-IE" sz="2800" b="0" i="0" u="none" strike="noStrike" kern="1200" cap="none" spc="0" normalizeH="0" baseline="0" noProof="0" dirty="0" err="1">
                <a:ln>
                  <a:noFill/>
                </a:ln>
                <a:solidFill>
                  <a:schemeClr val="tx1"/>
                </a:solidFill>
                <a:effectLst/>
                <a:uLnTx/>
                <a:uFillTx/>
                <a:latin typeface="+mn-lt"/>
                <a:ea typeface="+mn-ea"/>
                <a:cs typeface="+mn-cs"/>
              </a:rPr>
              <a:t>ayuda</a:t>
            </a:r>
            <a:r>
              <a:rPr kumimoji="0" lang="en-IE" sz="2800" b="0" i="0" u="none" strike="noStrike" kern="1200" cap="none" spc="0" normalizeH="0" baseline="0" noProof="0" dirty="0">
                <a:ln>
                  <a:noFill/>
                </a:ln>
                <a:solidFill>
                  <a:schemeClr val="tx1"/>
                </a:solidFill>
                <a:effectLst/>
                <a:uLnTx/>
                <a:uFillTx/>
                <a:latin typeface="+mn-lt"/>
                <a:ea typeface="+mn-ea"/>
                <a:cs typeface="+mn-cs"/>
              </a:rPr>
              <a:t>, </a:t>
            </a:r>
            <a:r>
              <a:rPr lang="es-ES" sz="2800" dirty="0"/>
              <a:t>se recuperará el importe total de la ayuda mediante sanciones de intereses.</a:t>
            </a:r>
            <a:r>
              <a:rPr kumimoji="0" lang="en-IE" sz="2800" b="0" i="0" u="none" strike="noStrike" kern="1200" cap="none" spc="0" normalizeH="0" baseline="0" noProof="0" dirty="0">
                <a:ln>
                  <a:noFill/>
                </a:ln>
                <a:solidFill>
                  <a:schemeClr val="tx1"/>
                </a:solidFill>
                <a:effectLst/>
                <a:uLnTx/>
                <a:uFillTx/>
                <a:latin typeface="+mn-lt"/>
                <a:ea typeface="+mn-ea"/>
                <a:cs typeface="+mn-cs"/>
              </a:rPr>
              <a:t>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IE"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a:ln>
                  <a:noFill/>
                </a:ln>
                <a:solidFill>
                  <a:srgbClr val="990000"/>
                </a:solidFill>
                <a:effectLst/>
                <a:uLnTx/>
                <a:uFillTx/>
                <a:latin typeface="+mj-lt"/>
                <a:ea typeface="+mj-ea"/>
                <a:cs typeface="+mj-cs"/>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val="3887497860"/>
              </p:ext>
            </p:extLst>
          </p:nvPr>
        </p:nvGraphicFramePr>
        <p:xfrm>
          <a:off x="474617" y="2379957"/>
          <a:ext cx="10972800" cy="3563009"/>
        </p:xfrm>
        <a:graphic>
          <a:graphicData uri="http://schemas.openxmlformats.org/drawingml/2006/table">
            <a:tbl>
              <a:tblPr firstRow="1" bandRow="1">
                <a:tableStyleId>{5C22544A-7EE6-4342-B048-85BDC9FD1C3A}</a:tableStyleId>
              </a:tblPr>
              <a:tblGrid>
                <a:gridCol w="5232970">
                  <a:extLst>
                    <a:ext uri="{9D8B030D-6E8A-4147-A177-3AD203B41FA5}">
                      <a16:colId xmlns:a16="http://schemas.microsoft.com/office/drawing/2014/main" val="2387490912"/>
                    </a:ext>
                  </a:extLst>
                </a:gridCol>
                <a:gridCol w="5739830">
                  <a:extLst>
                    <a:ext uri="{9D8B030D-6E8A-4147-A177-3AD203B41FA5}">
                      <a16:colId xmlns:a16="http://schemas.microsoft.com/office/drawing/2014/main" val="3462008685"/>
                    </a:ext>
                  </a:extLst>
                </a:gridCol>
              </a:tblGrid>
              <a:tr h="744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a:t>
                      </a:r>
                      <a:r>
                        <a:rPr lang="en-IE" sz="2400" b="1" dirty="0" err="1">
                          <a:solidFill>
                            <a:schemeClr val="tx1"/>
                          </a:solidFill>
                        </a:rPr>
                        <a:t>Cuántas</a:t>
                      </a:r>
                      <a:r>
                        <a:rPr lang="en-IE" sz="2400" b="1" dirty="0">
                          <a:solidFill>
                            <a:schemeClr val="tx1"/>
                          </a:solidFill>
                        </a:rPr>
                        <a:t> </a:t>
                      </a:r>
                      <a:r>
                        <a:rPr lang="en-IE" sz="2400" b="1" dirty="0" err="1">
                          <a:solidFill>
                            <a:schemeClr val="tx1"/>
                          </a:solidFill>
                        </a:rPr>
                        <a:t>diapositivas</a:t>
                      </a:r>
                      <a:r>
                        <a:rPr lang="en-IE" sz="2400" b="1" dirty="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21</a:t>
                      </a:r>
                      <a:r>
                        <a:rPr lang="en-IE" sz="2400" b="1" dirty="0">
                          <a:solidFill>
                            <a:srgbClr val="336600"/>
                          </a:solidFill>
                        </a:rPr>
                        <a:t> </a:t>
                      </a:r>
                      <a:r>
                        <a:rPr lang="en-IE" sz="2400" b="1" dirty="0" err="1">
                          <a:solidFill>
                            <a:schemeClr val="tx1"/>
                          </a:solidFill>
                        </a:rPr>
                        <a:t>diapositivas</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val="611053301"/>
                  </a:ext>
                </a:extLst>
              </a:tr>
              <a:tr h="1264493">
                <a:tc>
                  <a:txBody>
                    <a:bodyPr/>
                    <a:lstStyle/>
                    <a:p>
                      <a:pPr algn="ctr"/>
                      <a:r>
                        <a:rPr lang="en-IE" sz="2400" b="1" dirty="0">
                          <a:solidFill>
                            <a:schemeClr val="tx1"/>
                          </a:solidFill>
                        </a:rPr>
                        <a:t>¿</a:t>
                      </a:r>
                      <a:r>
                        <a:rPr lang="en-IE" sz="2400" b="1" dirty="0" err="1">
                          <a:solidFill>
                            <a:schemeClr val="tx1"/>
                          </a:solidFill>
                        </a:rPr>
                        <a:t>Cuánto</a:t>
                      </a:r>
                      <a:r>
                        <a:rPr lang="en-IE" sz="2400" b="1" dirty="0">
                          <a:solidFill>
                            <a:schemeClr val="tx1"/>
                          </a:solidFill>
                        </a:rPr>
                        <a:t> </a:t>
                      </a:r>
                      <a:r>
                        <a:rPr lang="en-IE" sz="2400" b="1" dirty="0" err="1">
                          <a:solidFill>
                            <a:schemeClr val="tx1"/>
                          </a:solidFill>
                        </a:rPr>
                        <a:t>tiempo</a:t>
                      </a:r>
                      <a:r>
                        <a:rPr lang="en-IE" sz="2400" b="1" dirty="0">
                          <a:solidFill>
                            <a:schemeClr val="tx1"/>
                          </a:solidFill>
                        </a:rPr>
                        <a:t> </a:t>
                      </a:r>
                      <a:r>
                        <a:rPr lang="en-IE" sz="2400" b="1" dirty="0" err="1">
                          <a:solidFill>
                            <a:schemeClr val="tx1"/>
                          </a:solidFill>
                        </a:rPr>
                        <a:t>debo</a:t>
                      </a:r>
                      <a:r>
                        <a:rPr lang="en-IE" sz="2400" b="1" dirty="0">
                          <a:solidFill>
                            <a:schemeClr val="tx1"/>
                          </a:solidFill>
                        </a:rPr>
                        <a:t> </a:t>
                      </a:r>
                      <a:r>
                        <a:rPr lang="en-IE" sz="2400" b="1" dirty="0" err="1">
                          <a:solidFill>
                            <a:schemeClr val="tx1"/>
                          </a:solidFill>
                        </a:rPr>
                        <a:t>estar</a:t>
                      </a:r>
                      <a:r>
                        <a:rPr lang="en-IE" sz="2400" b="1" dirty="0">
                          <a:solidFill>
                            <a:schemeClr val="tx1"/>
                          </a:solidFill>
                        </a:rPr>
                        <a:t> </a:t>
                      </a:r>
                      <a:r>
                        <a:rPr lang="en-IE" sz="2400" b="1" dirty="0" err="1">
                          <a:solidFill>
                            <a:schemeClr val="tx1"/>
                          </a:solidFill>
                        </a:rPr>
                        <a:t>leyendo</a:t>
                      </a:r>
                      <a:r>
                        <a:rPr lang="en-IE" sz="2400" b="1" dirty="0">
                          <a:solidFill>
                            <a:schemeClr val="tx1"/>
                          </a:solidFill>
                        </a:rPr>
                        <a:t> y </a:t>
                      </a:r>
                      <a:r>
                        <a:rPr lang="en-IE" sz="2400" b="1" dirty="0" err="1">
                          <a:solidFill>
                            <a:schemeClr val="tx1"/>
                          </a:solidFill>
                        </a:rPr>
                        <a:t>escuchando</a:t>
                      </a:r>
                      <a:r>
                        <a:rPr lang="en-IE" sz="2400" b="1" dirty="0">
                          <a:solidFill>
                            <a:schemeClr val="tx1"/>
                          </a:solidFill>
                        </a:rPr>
                        <a:t>?</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s-ES" sz="2400" b="1" kern="1200" dirty="0">
                          <a:solidFill>
                            <a:schemeClr val="tx1"/>
                          </a:solidFill>
                          <a:latin typeface="+mn-lt"/>
                          <a:ea typeface="+mn-ea"/>
                          <a:cs typeface="+mn-cs"/>
                        </a:rPr>
                        <a:t>15 minutos (sin incluir los enlaces que se encuentran en las diapositivas)</a:t>
                      </a:r>
                      <a:endParaRPr lang="en-IE" sz="2400" b="1" dirty="0"/>
                    </a:p>
                  </a:txBody>
                  <a:tcPr>
                    <a:solidFill>
                      <a:schemeClr val="bg1">
                        <a:lumMod val="75000"/>
                      </a:schemeClr>
                    </a:solidFill>
                  </a:tcPr>
                </a:tc>
                <a:extLst>
                  <a:ext uri="{0D108BD9-81ED-4DB2-BD59-A6C34878D82A}">
                    <a16:rowId xmlns:a16="http://schemas.microsoft.com/office/drawing/2014/main" val="3479317360"/>
                  </a:ext>
                </a:extLst>
              </a:tr>
              <a:tr h="1370592">
                <a:tc>
                  <a:txBody>
                    <a:bodyPr/>
                    <a:lstStyle/>
                    <a:p>
                      <a:pPr algn="ctr"/>
                      <a:r>
                        <a:rPr lang="en-IE" sz="2400" b="1" dirty="0">
                          <a:solidFill>
                            <a:schemeClr val="tx1"/>
                          </a:solidFill>
                        </a:rPr>
                        <a:t>¿</a:t>
                      </a:r>
                      <a:r>
                        <a:rPr lang="en-IE" sz="2400" b="1" dirty="0" err="1">
                          <a:solidFill>
                            <a:schemeClr val="tx1"/>
                          </a:solidFill>
                        </a:rPr>
                        <a:t>Qué</a:t>
                      </a:r>
                      <a:r>
                        <a:rPr lang="en-IE" sz="2400" b="1" dirty="0">
                          <a:solidFill>
                            <a:schemeClr val="tx1"/>
                          </a:solidFill>
                        </a:rPr>
                        <a:t> </a:t>
                      </a:r>
                      <a:r>
                        <a:rPr lang="en-IE" sz="2400" b="1" dirty="0" err="1">
                          <a:solidFill>
                            <a:schemeClr val="tx1"/>
                          </a:solidFill>
                        </a:rPr>
                        <a:t>puedo</a:t>
                      </a:r>
                      <a:r>
                        <a:rPr lang="en-IE" sz="2400" b="1" dirty="0">
                          <a:solidFill>
                            <a:schemeClr val="tx1"/>
                          </a:solidFill>
                        </a:rPr>
                        <a:t> </a:t>
                      </a:r>
                      <a:r>
                        <a:rPr lang="en-IE" sz="2400" b="1" dirty="0" err="1">
                          <a:solidFill>
                            <a:schemeClr val="tx1"/>
                          </a:solidFill>
                        </a:rPr>
                        <a:t>conseguir</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3746464" cy="584775"/>
          </a:xfrm>
          <a:prstGeom prst="rect">
            <a:avLst/>
          </a:prstGeom>
        </p:spPr>
        <p:txBody>
          <a:bodyPr wrap="square">
            <a:spAutoFit/>
          </a:bodyPr>
          <a:lstStyle/>
          <a:p>
            <a:r>
              <a:rPr lang="en-IE" altLang="es-ES" sz="3200" b="1" dirty="0" err="1">
                <a:solidFill>
                  <a:srgbClr val="990000"/>
                </a:solidFill>
              </a:rPr>
              <a:t>Visión</a:t>
            </a:r>
            <a:r>
              <a:rPr lang="en-IE" altLang="es-ES" sz="3200" b="1" dirty="0">
                <a:solidFill>
                  <a:srgbClr val="990000"/>
                </a:solidFill>
              </a:rPr>
              <a:t> general</a:t>
            </a:r>
            <a:endParaRPr lang="el-GR" altLang="es-ES" sz="3200" dirty="0">
              <a:solidFill>
                <a:srgbClr val="990000"/>
              </a:solidFill>
            </a:endParaRPr>
          </a:p>
        </p:txBody>
      </p:sp>
      <p:sp>
        <p:nvSpPr>
          <p:cNvPr id="10" name="Title 1"/>
          <p:cNvSpPr>
            <a:spLocks noGrp="1"/>
          </p:cNvSpPr>
          <p:nvPr>
            <p:ph type="title"/>
          </p:nvPr>
        </p:nvSpPr>
        <p:spPr>
          <a:xfrm>
            <a:off x="1041779" y="0"/>
            <a:ext cx="10972800" cy="1143000"/>
          </a:xfrm>
        </p:spPr>
        <p:txBody>
          <a:bodyPr/>
          <a:lstStyle/>
          <a:p>
            <a:pPr algn="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lang="en-IE" sz="2400" b="1" dirty="0">
              <a:solidFill>
                <a:srgbClr val="0B0AFD"/>
              </a:solidFill>
            </a:endParaRPr>
          </a:p>
        </p:txBody>
      </p:sp>
    </p:spTree>
    <p:custDataLst>
      <p:tags r:id="rId1"/>
    </p:custDataLst>
    <p:extLst>
      <p:ext uri="{BB962C8B-B14F-4D97-AF65-F5344CB8AC3E}">
        <p14:creationId xmlns:p14="http://schemas.microsoft.com/office/powerpoint/2010/main" val="1260105804"/>
      </p:ext>
    </p:extLst>
  </p:cSld>
  <p:clrMapOvr>
    <a:masterClrMapping/>
  </p:clrMapOvr>
  <mc:AlternateContent xmlns:mc="http://schemas.openxmlformats.org/markup-compatibility/2006" xmlns:p14="http://schemas.microsoft.com/office/powerpoint/2010/main">
    <mc:Choice Requires="p14">
      <p:transition spd="med" p14:dur="700" advTm="62673">
        <p:fade/>
      </p:transition>
    </mc:Choice>
    <mc:Fallback xmlns="">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20</a:t>
            </a:fld>
            <a:endParaRPr lang="es-ES" altLang="es-ES"/>
          </a:p>
        </p:txBody>
      </p:sp>
      <p:sp>
        <p:nvSpPr>
          <p:cNvPr id="5" name="Title 1"/>
          <p:cNvSpPr>
            <a:spLocks noGrp="1"/>
          </p:cNvSpPr>
          <p:nvPr>
            <p:ph type="title"/>
          </p:nvPr>
        </p:nvSpPr>
        <p:spPr>
          <a:xfrm>
            <a:off x="460353" y="1409755"/>
            <a:ext cx="6187440" cy="705076"/>
          </a:xfrm>
        </p:spPr>
        <p:txBody>
          <a:bodyPr/>
          <a:lstStyle/>
          <a:p>
            <a:pPr algn="l"/>
            <a:r>
              <a:rPr lang="en-US" sz="3200" b="1" dirty="0">
                <a:solidFill>
                  <a:srgbClr val="C00000"/>
                </a:solidFill>
              </a:rPr>
              <a:t>Más </a:t>
            </a:r>
            <a:r>
              <a:rPr lang="en-US" sz="3200" b="1" dirty="0" err="1">
                <a:solidFill>
                  <a:srgbClr val="C00000"/>
                </a:solidFill>
              </a:rPr>
              <a:t>Información</a:t>
            </a:r>
            <a:endParaRPr lang="en-IE" sz="3200" b="1" dirty="0">
              <a:solidFill>
                <a:srgbClr val="C00000"/>
              </a:solidFill>
            </a:endParaRPr>
          </a:p>
        </p:txBody>
      </p:sp>
      <p:sp>
        <p:nvSpPr>
          <p:cNvPr id="6" name="Content Placeholder 2"/>
          <p:cNvSpPr>
            <a:spLocks noGrp="1"/>
          </p:cNvSpPr>
          <p:nvPr>
            <p:ph idx="1"/>
          </p:nvPr>
        </p:nvSpPr>
        <p:spPr>
          <a:xfrm>
            <a:off x="460353" y="2231294"/>
            <a:ext cx="11248717" cy="3703319"/>
          </a:xfrm>
        </p:spPr>
        <p:txBody>
          <a:bodyPr/>
          <a:lstStyle/>
          <a:p>
            <a:r>
              <a:rPr lang="en-US" sz="2400" dirty="0"/>
              <a:t>Se </a:t>
            </a:r>
            <a:r>
              <a:rPr lang="en-US" sz="2400" dirty="0" err="1"/>
              <a:t>puede</a:t>
            </a:r>
            <a:r>
              <a:rPr lang="en-US" sz="2400" dirty="0"/>
              <a:t> </a:t>
            </a:r>
            <a:r>
              <a:rPr lang="en-US" sz="2400" dirty="0" err="1"/>
              <a:t>encontrar</a:t>
            </a:r>
            <a:r>
              <a:rPr lang="en-US" sz="2400" dirty="0"/>
              <a:t> </a:t>
            </a:r>
            <a:r>
              <a:rPr lang="en-US" sz="2400" dirty="0" err="1"/>
              <a:t>más</a:t>
            </a:r>
            <a:r>
              <a:rPr lang="en-US" sz="2400" dirty="0"/>
              <a:t> </a:t>
            </a:r>
            <a:r>
              <a:rPr lang="en-US" sz="2400" dirty="0" err="1"/>
              <a:t>información</a:t>
            </a:r>
            <a:r>
              <a:rPr lang="en-US" sz="2400" dirty="0"/>
              <a:t> </a:t>
            </a:r>
            <a:r>
              <a:rPr lang="en-US" sz="2400" dirty="0" err="1"/>
              <a:t>en</a:t>
            </a:r>
            <a:r>
              <a:rPr lang="en-US" sz="2400" dirty="0"/>
              <a:t> </a:t>
            </a:r>
            <a:r>
              <a:rPr lang="en-US" sz="2400" dirty="0" err="1"/>
              <a:t>Irlanda</a:t>
            </a:r>
            <a:r>
              <a:rPr lang="en-US" sz="2400" dirty="0"/>
              <a:t> </a:t>
            </a:r>
            <a:r>
              <a:rPr lang="en-US" sz="2400" dirty="0" err="1"/>
              <a:t>en</a:t>
            </a:r>
            <a:r>
              <a:rPr lang="en-US" sz="2400" dirty="0"/>
              <a:t> </a:t>
            </a:r>
            <a:r>
              <a:rPr lang="en-US" sz="2400" dirty="0">
                <a:hlinkClick r:id="rId2"/>
              </a:rPr>
              <a:t>http://www.nationalruralnetwork.ie/</a:t>
            </a:r>
            <a:r>
              <a:rPr lang="en-US" sz="2400" dirty="0"/>
              <a:t>  o </a:t>
            </a:r>
            <a:r>
              <a:rPr lang="en-US" sz="2400" dirty="0">
                <a:hlinkClick r:id="rId3"/>
              </a:rPr>
              <a:t>https://www.pobal.ie/FundingProgrammes/LEADER/Pages/LEADER.aspx</a:t>
            </a:r>
            <a:r>
              <a:rPr lang="en-US" sz="2400" dirty="0"/>
              <a:t> </a:t>
            </a:r>
          </a:p>
          <a:p>
            <a:endParaRPr lang="en-US" sz="1000" dirty="0"/>
          </a:p>
          <a:p>
            <a:r>
              <a:rPr lang="en-US" sz="2400" dirty="0" err="1"/>
              <a:t>Descubre</a:t>
            </a:r>
            <a:r>
              <a:rPr lang="en-US" sz="2400" dirty="0"/>
              <a:t> </a:t>
            </a:r>
            <a:r>
              <a:rPr lang="en-US" sz="2400" dirty="0" err="1"/>
              <a:t>más</a:t>
            </a:r>
            <a:r>
              <a:rPr lang="en-US" sz="2400" dirty="0"/>
              <a:t> </a:t>
            </a:r>
            <a:r>
              <a:rPr lang="en-US" sz="2400" dirty="0" err="1"/>
              <a:t>sobre</a:t>
            </a:r>
            <a:r>
              <a:rPr lang="en-US" sz="2400" dirty="0"/>
              <a:t> la </a:t>
            </a:r>
            <a:r>
              <a:rPr lang="en-US" sz="2400" dirty="0" err="1"/>
              <a:t>financiación</a:t>
            </a:r>
            <a:r>
              <a:rPr lang="en-US" sz="2400" dirty="0"/>
              <a:t> LEADER </a:t>
            </a:r>
            <a:r>
              <a:rPr lang="en-US" sz="2400" dirty="0" err="1"/>
              <a:t>en</a:t>
            </a:r>
            <a:r>
              <a:rPr lang="en-US" sz="2400" dirty="0"/>
              <a:t> </a:t>
            </a:r>
            <a:r>
              <a:rPr lang="en-US" sz="2400" dirty="0" err="1"/>
              <a:t>otros</a:t>
            </a:r>
            <a:r>
              <a:rPr lang="en-US" sz="2400" dirty="0"/>
              <a:t> </a:t>
            </a:r>
            <a:r>
              <a:rPr lang="en-US" sz="2400" dirty="0" err="1"/>
              <a:t>países</a:t>
            </a:r>
            <a:r>
              <a:rPr lang="en-US" sz="2400" dirty="0"/>
              <a:t> de la UE </a:t>
            </a:r>
            <a:r>
              <a:rPr lang="en-US" sz="2400" dirty="0" err="1"/>
              <a:t>en</a:t>
            </a:r>
            <a:r>
              <a:rPr lang="en-US" sz="2400" dirty="0"/>
              <a:t> </a:t>
            </a:r>
            <a:r>
              <a:rPr lang="en-US" sz="2400" dirty="0">
                <a:hlinkClick r:id="rId4"/>
              </a:rPr>
              <a:t>https://ec.europa.eu/agriculture/rural-development-2014-2020_en</a:t>
            </a:r>
            <a:r>
              <a:rPr lang="en-US" sz="2400" dirty="0"/>
              <a:t> </a:t>
            </a:r>
          </a:p>
          <a:p>
            <a:endParaRPr lang="en-US" sz="1000" dirty="0"/>
          </a:p>
          <a:p>
            <a:r>
              <a:rPr lang="en-US" sz="2400" dirty="0"/>
              <a:t>La base de </a:t>
            </a:r>
            <a:r>
              <a:rPr lang="en-US" sz="2400" dirty="0" err="1"/>
              <a:t>datos</a:t>
            </a:r>
            <a:r>
              <a:rPr lang="en-US" sz="2400" dirty="0"/>
              <a:t> </a:t>
            </a:r>
            <a:r>
              <a:rPr lang="en-US" sz="2400" dirty="0" err="1"/>
              <a:t>europea</a:t>
            </a:r>
            <a:r>
              <a:rPr lang="en-US" sz="2400" dirty="0"/>
              <a:t> GAL se </a:t>
            </a:r>
            <a:r>
              <a:rPr lang="en-US" sz="2400" dirty="0" err="1"/>
              <a:t>puede</a:t>
            </a:r>
            <a:r>
              <a:rPr lang="en-US" sz="2400" dirty="0"/>
              <a:t> </a:t>
            </a:r>
            <a:r>
              <a:rPr lang="en-US" sz="2400" dirty="0" err="1"/>
              <a:t>encontrar</a:t>
            </a:r>
            <a:r>
              <a:rPr lang="en-US" sz="2400" dirty="0"/>
              <a:t> </a:t>
            </a:r>
            <a:r>
              <a:rPr lang="en-US" sz="2400" dirty="0" err="1"/>
              <a:t>en</a:t>
            </a:r>
            <a:r>
              <a:rPr lang="en-US" sz="2400" dirty="0"/>
              <a:t> </a:t>
            </a:r>
            <a:r>
              <a:rPr lang="en-US" sz="2400" dirty="0">
                <a:hlinkClick r:id="rId5"/>
              </a:rPr>
              <a:t>https://enrd.ec.europa.eu/leader-clld/lag-database_en</a:t>
            </a:r>
            <a:r>
              <a:rPr lang="en-US" sz="2400" dirty="0"/>
              <a:t> </a:t>
            </a:r>
          </a:p>
          <a:p>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a:ln>
                  <a:noFill/>
                </a:ln>
                <a:solidFill>
                  <a:srgbClr val="990000"/>
                </a:solidFill>
                <a:effectLst/>
                <a:uLnTx/>
                <a:uFillTx/>
                <a:latin typeface="+mj-lt"/>
                <a:ea typeface="+mj-ea"/>
                <a:cs typeface="+mj-cs"/>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¡Gracias </a:t>
            </a:r>
            <a:r>
              <a:rPr lang="en-US" altLang="es-ES" sz="4800" b="1" dirty="0" err="1">
                <a:solidFill>
                  <a:srgbClr val="990000"/>
                </a:solidFill>
              </a:rPr>
              <a:t>por</a:t>
            </a:r>
            <a:r>
              <a:rPr lang="en-US" altLang="es-ES" sz="4800" b="1" dirty="0">
                <a:solidFill>
                  <a:srgbClr val="990000"/>
                </a:solidFill>
              </a:rPr>
              <a:t> </a:t>
            </a:r>
            <a:r>
              <a:rPr lang="en-US" altLang="es-ES" sz="4800" b="1" dirty="0" err="1">
                <a:solidFill>
                  <a:srgbClr val="990000"/>
                </a:solidFill>
              </a:rPr>
              <a:t>su</a:t>
            </a:r>
            <a:r>
              <a:rPr lang="en-US" altLang="es-ES" sz="4800" b="1" dirty="0">
                <a:solidFill>
                  <a:srgbClr val="990000"/>
                </a:solidFill>
              </a:rPr>
              <a:t> </a:t>
            </a:r>
            <a:r>
              <a:rPr lang="en-US" altLang="es-ES" sz="4800" b="1" dirty="0" err="1">
                <a:solidFill>
                  <a:srgbClr val="990000"/>
                </a:solidFill>
              </a:rPr>
              <a:t>atención</a:t>
            </a:r>
            <a:r>
              <a:rPr lang="en-US" altLang="es-ES" sz="4800" b="1" dirty="0">
                <a:solidFill>
                  <a:srgbClr val="990000"/>
                </a:solidFill>
              </a:rPr>
              <a:t>!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Fin del </a:t>
            </a:r>
            <a:r>
              <a:rPr lang="en-US" altLang="es-ES" sz="3600" dirty="0" err="1">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2268572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3200" b="1" dirty="0">
                <a:solidFill>
                  <a:srgbClr val="990000"/>
                </a:solidFill>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lang="en-IE" sz="2400" b="1" dirty="0">
              <a:solidFill>
                <a:srgbClr val="0B0AFD"/>
              </a:solidFill>
            </a:endParaRPr>
          </a:p>
        </p:txBody>
      </p:sp>
      <p:sp>
        <p:nvSpPr>
          <p:cNvPr id="3" name="Content Placeholder 2"/>
          <p:cNvSpPr>
            <a:spLocks noGrp="1"/>
          </p:cNvSpPr>
          <p:nvPr>
            <p:ph idx="1"/>
          </p:nvPr>
        </p:nvSpPr>
        <p:spPr>
          <a:xfrm>
            <a:off x="1194816" y="2085758"/>
            <a:ext cx="8940800" cy="3819645"/>
          </a:xfrm>
        </p:spPr>
        <p:txBody>
          <a:bodyPr/>
          <a:lstStyle/>
          <a:p>
            <a:pPr algn="ctr">
              <a:buNone/>
            </a:pPr>
            <a:r>
              <a:rPr lang="en-US" b="1" dirty="0" err="1"/>
              <a:t>Guiar</a:t>
            </a:r>
            <a:r>
              <a:rPr lang="en-US" b="1" dirty="0"/>
              <a:t> al </a:t>
            </a:r>
            <a:r>
              <a:rPr lang="en-US" b="1" dirty="0" err="1"/>
              <a:t>usuario</a:t>
            </a:r>
            <a:r>
              <a:rPr lang="en-US" b="1" dirty="0"/>
              <a:t> a </a:t>
            </a:r>
            <a:r>
              <a:rPr lang="en-US" b="1" dirty="0" err="1"/>
              <a:t>través</a:t>
            </a:r>
            <a:r>
              <a:rPr lang="en-US" b="1" dirty="0"/>
              <a:t> de </a:t>
            </a:r>
            <a:r>
              <a:rPr lang="en-US" b="1" dirty="0" err="1"/>
              <a:t>los</a:t>
            </a:r>
            <a:r>
              <a:rPr lang="en-US" b="1" dirty="0"/>
              <a:t> </a:t>
            </a:r>
            <a:r>
              <a:rPr lang="en-US" b="1" dirty="0" err="1"/>
              <a:t>requisitos</a:t>
            </a:r>
            <a:r>
              <a:rPr lang="en-US" b="1" dirty="0"/>
              <a:t> de la </a:t>
            </a:r>
            <a:r>
              <a:rPr lang="en-US" b="1" dirty="0" err="1"/>
              <a:t>Aplicación</a:t>
            </a:r>
            <a:r>
              <a:rPr lang="en-US" b="1" dirty="0"/>
              <a:t> LEADER y </a:t>
            </a:r>
            <a:r>
              <a:rPr lang="en-US" b="1" dirty="0" err="1"/>
              <a:t>explicar</a:t>
            </a:r>
            <a:r>
              <a:rPr lang="en-US" b="1" dirty="0"/>
              <a:t> la </a:t>
            </a:r>
            <a:r>
              <a:rPr lang="en-US" b="1" dirty="0" err="1"/>
              <a:t>terminología</a:t>
            </a:r>
            <a:r>
              <a:rPr lang="en-US" b="1" dirty="0"/>
              <a:t> que </a:t>
            </a:r>
            <a:r>
              <a:rPr lang="en-US" b="1" dirty="0" err="1"/>
              <a:t>nos</a:t>
            </a:r>
            <a:r>
              <a:rPr lang="en-US" b="1" dirty="0"/>
              <a:t> </a:t>
            </a:r>
            <a:r>
              <a:rPr lang="en-US" b="1" dirty="0" err="1"/>
              <a:t>vamos</a:t>
            </a:r>
            <a:r>
              <a:rPr lang="en-US" b="1" dirty="0"/>
              <a:t> a </a:t>
            </a:r>
            <a:r>
              <a:rPr lang="en-US" b="1" dirty="0" err="1"/>
              <a:t>encontrar</a:t>
            </a:r>
            <a:endParaRPr lang="en-IE" b="1" dirty="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69" y="1354574"/>
            <a:ext cx="4999458" cy="584775"/>
          </a:xfrm>
          <a:prstGeom prst="rect">
            <a:avLst/>
          </a:prstGeom>
        </p:spPr>
        <p:txBody>
          <a:bodyPr wrap="square">
            <a:spAutoFit/>
          </a:bodyPr>
          <a:lstStyle/>
          <a:p>
            <a:r>
              <a:rPr lang="en-IE" altLang="es-ES" sz="3200" b="1" dirty="0" err="1">
                <a:solidFill>
                  <a:srgbClr val="990000"/>
                </a:solidFill>
              </a:rPr>
              <a:t>Objetivo</a:t>
            </a:r>
            <a:r>
              <a:rPr lang="en-IE" altLang="es-ES" sz="3200" b="1" dirty="0">
                <a:solidFill>
                  <a:srgbClr val="990000"/>
                </a:solidFill>
              </a:rPr>
              <a:t> de la </a:t>
            </a:r>
            <a:r>
              <a:rPr lang="en-IE" altLang="es-ES" sz="3200" b="1" dirty="0" err="1">
                <a:solidFill>
                  <a:srgbClr val="990000"/>
                </a:solidFill>
              </a:rPr>
              <a:t>unidad</a:t>
            </a:r>
            <a:endParaRPr lang="el-GR" altLang="es-ES" sz="3200" b="1" dirty="0">
              <a:solidFill>
                <a:srgbClr val="990000"/>
              </a:solidFill>
            </a:endParaRPr>
          </a:p>
        </p:txBody>
      </p:sp>
    </p:spTree>
    <p:extLst>
      <p:ext uri="{BB962C8B-B14F-4D97-AF65-F5344CB8AC3E}">
        <p14:creationId xmlns:p14="http://schemas.microsoft.com/office/powerpoint/2010/main" val="1131064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57" y="2228914"/>
            <a:ext cx="11930743" cy="4094888"/>
          </a:xfrm>
        </p:spPr>
        <p:txBody>
          <a:bodyPr>
            <a:noAutofit/>
          </a:bodyPr>
          <a:lstStyle/>
          <a:p>
            <a:pPr marL="0" indent="0">
              <a:lnSpc>
                <a:spcPct val="150000"/>
              </a:lnSpc>
              <a:buNone/>
            </a:pPr>
            <a:r>
              <a:rPr lang="en-IE" sz="2800" b="1" dirty="0"/>
              <a:t>Al final del </a:t>
            </a:r>
            <a:r>
              <a:rPr lang="en-IE" sz="2800" b="1" dirty="0" err="1"/>
              <a:t>módulo</a:t>
            </a:r>
            <a:r>
              <a:rPr lang="en-IE" sz="2800" b="1" dirty="0"/>
              <a:t> </a:t>
            </a:r>
            <a:r>
              <a:rPr lang="en-IE" sz="2800" b="1" u="sng" dirty="0" err="1">
                <a:solidFill>
                  <a:srgbClr val="003366"/>
                </a:solidFill>
              </a:rPr>
              <a:t>seremos</a:t>
            </a:r>
            <a:r>
              <a:rPr lang="en-IE" sz="2800" b="1" u="sng" dirty="0">
                <a:solidFill>
                  <a:srgbClr val="003366"/>
                </a:solidFill>
              </a:rPr>
              <a:t> </a:t>
            </a:r>
            <a:r>
              <a:rPr lang="en-IE" sz="2800" b="1" u="sng" dirty="0" err="1">
                <a:solidFill>
                  <a:srgbClr val="003366"/>
                </a:solidFill>
              </a:rPr>
              <a:t>capaces</a:t>
            </a:r>
            <a:r>
              <a:rPr lang="en-IE" sz="2800" b="1" u="sng" dirty="0">
                <a:solidFill>
                  <a:srgbClr val="003366"/>
                </a:solidFill>
              </a:rPr>
              <a:t> de:</a:t>
            </a:r>
          </a:p>
          <a:p>
            <a:pPr marL="514350" indent="-514350">
              <a:lnSpc>
                <a:spcPct val="150000"/>
              </a:lnSpc>
              <a:buFont typeface="+mj-lt"/>
              <a:buAutoNum type="arabicPeriod"/>
            </a:pPr>
            <a:r>
              <a:rPr lang="en-IE" sz="2600" b="1" dirty="0" err="1"/>
              <a:t>Conocer</a:t>
            </a:r>
            <a:r>
              <a:rPr lang="en-IE" sz="2600" b="1" dirty="0"/>
              <a:t> </a:t>
            </a:r>
            <a:r>
              <a:rPr lang="en-IE" sz="2600" b="1" dirty="0" err="1"/>
              <a:t>los</a:t>
            </a:r>
            <a:r>
              <a:rPr lang="en-IE" sz="2600" b="1" dirty="0"/>
              <a:t> “</a:t>
            </a:r>
            <a:r>
              <a:rPr lang="en-IE" sz="2600" b="1" dirty="0" err="1"/>
              <a:t>requisitos</a:t>
            </a:r>
            <a:r>
              <a:rPr lang="en-IE" sz="2600" b="1" dirty="0"/>
              <a:t> de la </a:t>
            </a:r>
            <a:r>
              <a:rPr lang="en-IE" sz="2600" b="1" dirty="0" err="1"/>
              <a:t>Aplicación</a:t>
            </a:r>
            <a:r>
              <a:rPr lang="en-IE" sz="2600" b="1" dirty="0"/>
              <a:t> de </a:t>
            </a:r>
            <a:r>
              <a:rPr lang="en-IE" sz="2600" b="1" dirty="0" err="1"/>
              <a:t>fondos</a:t>
            </a:r>
            <a:r>
              <a:rPr lang="en-IE" sz="2600" b="1" dirty="0"/>
              <a:t> LEADER”</a:t>
            </a:r>
          </a:p>
          <a:p>
            <a:pPr marL="514350" indent="-514350">
              <a:lnSpc>
                <a:spcPct val="150000"/>
              </a:lnSpc>
              <a:buFont typeface="+mj-lt"/>
              <a:buAutoNum type="arabicPeriod"/>
            </a:pPr>
            <a:r>
              <a:rPr lang="en-IE" sz="2600" b="1" dirty="0" err="1"/>
              <a:t>Conocer</a:t>
            </a:r>
            <a:r>
              <a:rPr lang="en-IE" sz="2600" b="1" dirty="0"/>
              <a:t> “</a:t>
            </a:r>
            <a:r>
              <a:rPr lang="en-IE" sz="2600" b="1" dirty="0" err="1"/>
              <a:t>cuales</a:t>
            </a:r>
            <a:r>
              <a:rPr lang="en-IE" sz="2600" b="1" dirty="0"/>
              <a:t> son </a:t>
            </a:r>
            <a:r>
              <a:rPr lang="en-IE" sz="2600" b="1" dirty="0" err="1"/>
              <a:t>los</a:t>
            </a:r>
            <a:r>
              <a:rPr lang="en-IE" sz="2600" b="1" dirty="0"/>
              <a:t> </a:t>
            </a:r>
            <a:r>
              <a:rPr lang="en-IE" sz="2600" b="1" dirty="0" err="1"/>
              <a:t>términos</a:t>
            </a:r>
            <a:r>
              <a:rPr lang="en-IE" sz="2600" b="1" dirty="0"/>
              <a:t> clave de </a:t>
            </a:r>
            <a:r>
              <a:rPr lang="en-IE" sz="2600" b="1" dirty="0" err="1"/>
              <a:t>una</a:t>
            </a:r>
            <a:r>
              <a:rPr lang="en-IE" sz="2600" b="1" dirty="0"/>
              <a:t> </a:t>
            </a:r>
            <a:r>
              <a:rPr lang="en-IE" sz="2600" b="1" dirty="0" err="1"/>
              <a:t>Aplicación</a:t>
            </a:r>
            <a:r>
              <a:rPr lang="en-IE" sz="2600" b="1" dirty="0"/>
              <a:t> LEADER”</a:t>
            </a:r>
          </a:p>
          <a:p>
            <a:pPr marL="514350" indent="-514350">
              <a:lnSpc>
                <a:spcPct val="150000"/>
              </a:lnSpc>
              <a:buFont typeface="+mj-lt"/>
              <a:buAutoNum type="arabicPeriod"/>
            </a:pPr>
            <a:r>
              <a:rPr lang="en-IE" sz="2600" b="1" dirty="0" err="1"/>
              <a:t>Conocer</a:t>
            </a:r>
            <a:r>
              <a:rPr lang="en-IE" sz="2600" b="1" dirty="0"/>
              <a:t> </a:t>
            </a:r>
            <a:r>
              <a:rPr lang="en-IE" sz="2600" b="1" dirty="0" err="1"/>
              <a:t>los</a:t>
            </a:r>
            <a:r>
              <a:rPr lang="en-IE" sz="2600" b="1" dirty="0"/>
              <a:t> “</a:t>
            </a:r>
            <a:r>
              <a:rPr lang="en-IE" sz="2600" b="1" dirty="0" err="1"/>
              <a:t>principales</a:t>
            </a:r>
            <a:r>
              <a:rPr lang="en-IE" sz="2600" b="1" dirty="0"/>
              <a:t> </a:t>
            </a:r>
            <a:r>
              <a:rPr lang="en-IE" sz="2600" b="1" dirty="0" err="1"/>
              <a:t>requerimientos</a:t>
            </a:r>
            <a:r>
              <a:rPr lang="en-IE" sz="2600" b="1" dirty="0"/>
              <a:t> de </a:t>
            </a:r>
            <a:r>
              <a:rPr lang="en-IE" sz="2600" b="1" dirty="0" err="1"/>
              <a:t>una</a:t>
            </a:r>
            <a:r>
              <a:rPr lang="en-IE" sz="2600" b="1" dirty="0"/>
              <a:t> </a:t>
            </a:r>
            <a:r>
              <a:rPr lang="en-IE" sz="2600" b="1" dirty="0" err="1"/>
              <a:t>Aplicación</a:t>
            </a:r>
            <a:r>
              <a:rPr lang="en-IE" sz="2600" b="1" dirty="0"/>
              <a:t> LEADER”</a:t>
            </a:r>
          </a:p>
          <a:p>
            <a:pPr marL="514350" indent="-514350">
              <a:lnSpc>
                <a:spcPct val="150000"/>
              </a:lnSpc>
              <a:buFont typeface="+mj-lt"/>
              <a:buAutoNum type="arabicPeriod"/>
            </a:pPr>
            <a:r>
              <a:rPr lang="en-IE" sz="2600" b="1" dirty="0"/>
              <a:t>¿</a:t>
            </a:r>
            <a:r>
              <a:rPr lang="en-IE" sz="2600" b="1" dirty="0" err="1"/>
              <a:t>Quieres</a:t>
            </a:r>
            <a:r>
              <a:rPr lang="en-IE" sz="2600" b="1" dirty="0"/>
              <a:t> </a:t>
            </a:r>
            <a:r>
              <a:rPr lang="en-IE" sz="2600" b="1" dirty="0" err="1"/>
              <a:t>verificar</a:t>
            </a:r>
            <a:r>
              <a:rPr lang="en-IE" sz="2600" b="1" dirty="0"/>
              <a:t> </a:t>
            </a:r>
            <a:r>
              <a:rPr lang="en-IE" sz="2600" b="1" dirty="0" err="1"/>
              <a:t>tus</a:t>
            </a:r>
            <a:r>
              <a:rPr lang="en-IE" sz="2600" b="1" dirty="0"/>
              <a:t> </a:t>
            </a:r>
            <a:r>
              <a:rPr lang="en-IE" sz="2600" b="1" dirty="0" err="1"/>
              <a:t>conocimientos</a:t>
            </a:r>
            <a:r>
              <a:rPr lang="en-IE" sz="2600" b="1" dirty="0"/>
              <a:t>?</a:t>
            </a:r>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8336517" cy="830997"/>
          </a:xfrm>
          <a:prstGeom prst="rect">
            <a:avLst/>
          </a:prstGeom>
        </p:spPr>
        <p:txBody>
          <a:bodyPr wrap="square">
            <a:spAutoFit/>
          </a:bodyPr>
          <a:lstStyle/>
          <a:p>
            <a:pPr>
              <a:lnSpc>
                <a:spcPct val="150000"/>
              </a:lnSpc>
            </a:pPr>
            <a:r>
              <a:rPr lang="es-ES" altLang="es-ES" sz="3200" b="1" dirty="0">
                <a:solidFill>
                  <a:srgbClr val="990000"/>
                </a:solidFill>
              </a:rPr>
              <a:t>Resultados esperados del aprendizaje</a:t>
            </a:r>
            <a:endParaRPr lang="el-GR" altLang="es-ES" sz="3200"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IE" sz="3200" b="1" dirty="0">
                <a:solidFill>
                  <a:srgbClr val="990000"/>
                </a:solidFill>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lang="en-IE" sz="2400" b="1" dirty="0">
              <a:solidFill>
                <a:srgbClr val="0B0AFD"/>
              </a:solidFill>
            </a:endParaRPr>
          </a:p>
        </p:txBody>
      </p:sp>
    </p:spTree>
    <p:extLst>
      <p:ext uri="{BB962C8B-B14F-4D97-AF65-F5344CB8AC3E}">
        <p14:creationId xmlns:p14="http://schemas.microsoft.com/office/powerpoint/2010/main" val="398417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6" name="Title 1"/>
          <p:cNvSpPr>
            <a:spLocks noGrp="1"/>
          </p:cNvSpPr>
          <p:nvPr>
            <p:ph type="title"/>
          </p:nvPr>
        </p:nvSpPr>
        <p:spPr>
          <a:xfrm>
            <a:off x="0" y="1196546"/>
            <a:ext cx="3069771" cy="1122111"/>
          </a:xfrm>
        </p:spPr>
        <p:txBody>
          <a:bodyPr/>
          <a:lstStyle/>
          <a:p>
            <a:r>
              <a:rPr lang="en-US" sz="3200" b="1" dirty="0" err="1">
                <a:solidFill>
                  <a:srgbClr val="C00000"/>
                </a:solidFill>
              </a:rPr>
              <a:t>Requisitos</a:t>
            </a:r>
            <a:r>
              <a:rPr lang="en-US" sz="3200" b="1" dirty="0">
                <a:solidFill>
                  <a:srgbClr val="C00000"/>
                </a:solidFill>
              </a:rPr>
              <a:t> de la </a:t>
            </a:r>
            <a:r>
              <a:rPr lang="en-US" sz="3200" b="1" dirty="0" err="1">
                <a:solidFill>
                  <a:srgbClr val="C00000"/>
                </a:solidFill>
              </a:rPr>
              <a:t>Aplicación</a:t>
            </a:r>
            <a:endParaRPr lang="en-IE" sz="3200" b="1" dirty="0">
              <a:solidFill>
                <a:srgbClr val="C00000"/>
              </a:solidFill>
            </a:endParaRPr>
          </a:p>
        </p:txBody>
      </p:sp>
      <p:pic>
        <p:nvPicPr>
          <p:cNvPr id="8" name="Picture 7" descr="Application checklist.PNG"/>
          <p:cNvPicPr>
            <a:picLocks noChangeAspect="1"/>
          </p:cNvPicPr>
          <p:nvPr/>
        </p:nvPicPr>
        <p:blipFill>
          <a:blip r:embed="rId2" cstate="print"/>
          <a:stretch>
            <a:fillRect/>
          </a:stretch>
        </p:blipFill>
        <p:spPr>
          <a:xfrm>
            <a:off x="3017520" y="856989"/>
            <a:ext cx="8089392" cy="5416903"/>
          </a:xfrm>
          <a:prstGeom prst="rect">
            <a:avLst/>
          </a:prstGeom>
        </p:spPr>
      </p:pic>
      <p:sp>
        <p:nvSpPr>
          <p:cNvPr id="9" name="Content Placeholder 2"/>
          <p:cNvSpPr>
            <a:spLocks noGrp="1"/>
          </p:cNvSpPr>
          <p:nvPr>
            <p:ph idx="1"/>
          </p:nvPr>
        </p:nvSpPr>
        <p:spPr>
          <a:xfrm>
            <a:off x="23949" y="2677660"/>
            <a:ext cx="3069771" cy="2051995"/>
          </a:xfrm>
        </p:spPr>
        <p:txBody>
          <a:bodyPr/>
          <a:lstStyle/>
          <a:p>
            <a:r>
              <a:rPr lang="en-US" dirty="0" err="1"/>
              <a:t>Documentos</a:t>
            </a:r>
            <a:r>
              <a:rPr lang="en-US" dirty="0"/>
              <a:t> </a:t>
            </a:r>
            <a:r>
              <a:rPr lang="en-US" dirty="0" err="1"/>
              <a:t>necesarios</a:t>
            </a:r>
            <a:r>
              <a:rPr lang="en-US" dirty="0"/>
              <a:t>:</a:t>
            </a:r>
            <a:endParaRPr lang="en-IE" dirty="0"/>
          </a:p>
          <a:p>
            <a:endParaRPr lang="en-IE" dirty="0"/>
          </a:p>
        </p:txBody>
      </p:sp>
      <p:sp>
        <p:nvSpPr>
          <p:cNvPr id="7" name="Title 1"/>
          <p:cNvSpPr txBox="1">
            <a:spLocks/>
          </p:cNvSpPr>
          <p:nvPr/>
        </p:nvSpPr>
        <p:spPr bwMode="auto">
          <a:xfrm>
            <a:off x="1041779" y="0"/>
            <a:ext cx="10972800" cy="867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57F1E4F-1CFF-5643-939E-217C01CDF565}" type="slidenum">
              <a:rPr lang="en-US" smtClean="0"/>
              <a:pPr/>
              <a:t>6</a:t>
            </a:fld>
            <a:endParaRPr lang="en-US" dirty="0"/>
          </a:p>
        </p:txBody>
      </p:sp>
      <p:sp>
        <p:nvSpPr>
          <p:cNvPr id="5" name="Title 1"/>
          <p:cNvSpPr>
            <a:spLocks noGrp="1"/>
          </p:cNvSpPr>
          <p:nvPr>
            <p:ph type="title"/>
          </p:nvPr>
        </p:nvSpPr>
        <p:spPr>
          <a:xfrm>
            <a:off x="204952" y="1223722"/>
            <a:ext cx="2900855" cy="1030747"/>
          </a:xfrm>
        </p:spPr>
        <p:txBody>
          <a:bodyPr/>
          <a:lstStyle/>
          <a:p>
            <a:r>
              <a:rPr lang="en-US" sz="3200" b="1" dirty="0" err="1">
                <a:solidFill>
                  <a:srgbClr val="C00000"/>
                </a:solidFill>
              </a:rPr>
              <a:t>Otros</a:t>
            </a:r>
            <a:r>
              <a:rPr lang="en-US" sz="3200" b="1" dirty="0">
                <a:solidFill>
                  <a:srgbClr val="C00000"/>
                </a:solidFill>
              </a:rPr>
              <a:t> </a:t>
            </a:r>
            <a:r>
              <a:rPr lang="en-US" sz="3200" b="1" dirty="0" err="1">
                <a:solidFill>
                  <a:srgbClr val="C00000"/>
                </a:solidFill>
              </a:rPr>
              <a:t>documentos</a:t>
            </a:r>
            <a:endParaRPr lang="en-IE" sz="3200" b="1" dirty="0">
              <a:solidFill>
                <a:srgbClr val="C00000"/>
              </a:solidFill>
            </a:endParaRPr>
          </a:p>
        </p:txBody>
      </p:sp>
      <p:sp>
        <p:nvSpPr>
          <p:cNvPr id="6" name="Content Placeholder 2"/>
          <p:cNvSpPr>
            <a:spLocks noGrp="1"/>
          </p:cNvSpPr>
          <p:nvPr>
            <p:ph idx="1"/>
          </p:nvPr>
        </p:nvSpPr>
        <p:spPr>
          <a:xfrm>
            <a:off x="1" y="2675184"/>
            <a:ext cx="3111862" cy="3892415"/>
          </a:xfrm>
        </p:spPr>
        <p:txBody>
          <a:bodyPr/>
          <a:lstStyle/>
          <a:p>
            <a:r>
              <a:rPr lang="en-US" dirty="0" err="1"/>
              <a:t>Estos</a:t>
            </a:r>
            <a:r>
              <a:rPr lang="en-US" dirty="0"/>
              <a:t> </a:t>
            </a:r>
            <a:r>
              <a:rPr lang="en-US" dirty="0" err="1"/>
              <a:t>documentos</a:t>
            </a:r>
            <a:r>
              <a:rPr lang="en-US" dirty="0"/>
              <a:t> se </a:t>
            </a:r>
            <a:r>
              <a:rPr lang="en-US" dirty="0" err="1"/>
              <a:t>deben</a:t>
            </a:r>
            <a:r>
              <a:rPr lang="en-US" dirty="0"/>
              <a:t> </a:t>
            </a:r>
            <a:r>
              <a:rPr lang="en-US" dirty="0" err="1"/>
              <a:t>incluir</a:t>
            </a:r>
            <a:r>
              <a:rPr lang="en-US" dirty="0"/>
              <a:t> </a:t>
            </a:r>
            <a:r>
              <a:rPr lang="en-US" dirty="0" err="1"/>
              <a:t>si</a:t>
            </a:r>
            <a:r>
              <a:rPr lang="en-US" dirty="0"/>
              <a:t> </a:t>
            </a:r>
            <a:r>
              <a:rPr lang="en-US" dirty="0" err="1"/>
              <a:t>es</a:t>
            </a:r>
            <a:r>
              <a:rPr lang="en-US" dirty="0"/>
              <a:t> </a:t>
            </a:r>
            <a:r>
              <a:rPr lang="en-US" dirty="0" err="1"/>
              <a:t>necesario</a:t>
            </a:r>
            <a:r>
              <a:rPr lang="en-US" dirty="0"/>
              <a:t>:</a:t>
            </a:r>
            <a:endParaRPr lang="en-IE" dirty="0"/>
          </a:p>
          <a:p>
            <a:pPr marL="0" indent="0">
              <a:buNone/>
            </a:pPr>
            <a:endParaRPr lang="en-IE" dirty="0"/>
          </a:p>
        </p:txBody>
      </p:sp>
      <p:pic>
        <p:nvPicPr>
          <p:cNvPr id="7" name="Content Placeholder 3" descr="Application checklist_other docs.PNG"/>
          <p:cNvPicPr>
            <a:picLocks noChangeAspect="1"/>
          </p:cNvPicPr>
          <p:nvPr/>
        </p:nvPicPr>
        <p:blipFill>
          <a:blip r:embed="rId2" cstate="print"/>
          <a:stretch>
            <a:fillRect/>
          </a:stretch>
        </p:blipFill>
        <p:spPr bwMode="auto">
          <a:xfrm>
            <a:off x="3001503" y="929832"/>
            <a:ext cx="8105409" cy="5437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a:ln>
                  <a:noFill/>
                </a:ln>
                <a:solidFill>
                  <a:srgbClr val="990000"/>
                </a:solidFill>
                <a:effectLst/>
                <a:uLnTx/>
                <a:uFillTx/>
                <a:latin typeface="+mj-lt"/>
                <a:ea typeface="+mj-ea"/>
                <a:cs typeface="+mj-cs"/>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5" name="Title 1"/>
          <p:cNvSpPr>
            <a:spLocks noGrp="1"/>
          </p:cNvSpPr>
          <p:nvPr>
            <p:ph type="title"/>
          </p:nvPr>
        </p:nvSpPr>
        <p:spPr>
          <a:xfrm>
            <a:off x="0" y="1143000"/>
            <a:ext cx="4367048" cy="600573"/>
          </a:xfrm>
        </p:spPr>
        <p:txBody>
          <a:bodyPr/>
          <a:lstStyle/>
          <a:p>
            <a:r>
              <a:rPr lang="en-US" sz="3200" b="1" dirty="0" err="1">
                <a:solidFill>
                  <a:srgbClr val="C00000"/>
                </a:solidFill>
              </a:rPr>
              <a:t>Declaración</a:t>
            </a:r>
            <a:r>
              <a:rPr lang="en-US" sz="3200" b="1" dirty="0">
                <a:solidFill>
                  <a:srgbClr val="C00000"/>
                </a:solidFill>
              </a:rPr>
              <a:t> de </a:t>
            </a:r>
            <a:r>
              <a:rPr lang="en-US" sz="3200" b="1" dirty="0" err="1">
                <a:solidFill>
                  <a:srgbClr val="C00000"/>
                </a:solidFill>
              </a:rPr>
              <a:t>Protección</a:t>
            </a:r>
            <a:r>
              <a:rPr lang="en-US" sz="3200" b="1" dirty="0">
                <a:solidFill>
                  <a:srgbClr val="C00000"/>
                </a:solidFill>
              </a:rPr>
              <a:t> de </a:t>
            </a:r>
            <a:r>
              <a:rPr lang="en-US" sz="3200" b="1" dirty="0" err="1">
                <a:solidFill>
                  <a:srgbClr val="C00000"/>
                </a:solidFill>
              </a:rPr>
              <a:t>Datos</a:t>
            </a:r>
            <a:endParaRPr lang="en-IE" sz="3200" b="1" dirty="0">
              <a:solidFill>
                <a:srgbClr val="C00000"/>
              </a:solidFill>
            </a:endParaRPr>
          </a:p>
        </p:txBody>
      </p:sp>
      <p:sp>
        <p:nvSpPr>
          <p:cNvPr id="6" name="Content Placeholder 3"/>
          <p:cNvSpPr>
            <a:spLocks noGrp="1"/>
          </p:cNvSpPr>
          <p:nvPr>
            <p:ph sz="half" idx="4294967295"/>
          </p:nvPr>
        </p:nvSpPr>
        <p:spPr>
          <a:xfrm>
            <a:off x="377211" y="1963566"/>
            <a:ext cx="4547486" cy="4525963"/>
          </a:xfrm>
          <a:prstGeom prst="rect">
            <a:avLst/>
          </a:prstGeom>
        </p:spPr>
        <p:txBody>
          <a:bodyPr/>
          <a:lstStyle/>
          <a:p>
            <a:r>
              <a:rPr lang="en-US" sz="2400" dirty="0" err="1"/>
              <a:t>Cómo</a:t>
            </a:r>
            <a:r>
              <a:rPr lang="en-US" sz="2400" dirty="0"/>
              <a:t> se </a:t>
            </a:r>
            <a:r>
              <a:rPr lang="en-US" sz="2400" dirty="0" err="1"/>
              <a:t>va</a:t>
            </a:r>
            <a:r>
              <a:rPr lang="en-US" sz="2400" dirty="0"/>
              <a:t> a </a:t>
            </a:r>
            <a:r>
              <a:rPr lang="en-US" sz="2400" dirty="0" err="1"/>
              <a:t>usar</a:t>
            </a:r>
            <a:r>
              <a:rPr lang="en-US" sz="2400" dirty="0"/>
              <a:t> y </a:t>
            </a:r>
            <a:r>
              <a:rPr lang="en-US" sz="2400" dirty="0" err="1"/>
              <a:t>compartir</a:t>
            </a:r>
            <a:r>
              <a:rPr lang="en-US" sz="2400" dirty="0"/>
              <a:t> </a:t>
            </a:r>
            <a:r>
              <a:rPr lang="en-US" sz="2400" dirty="0" err="1"/>
              <a:t>tu</a:t>
            </a:r>
            <a:r>
              <a:rPr lang="en-US" sz="2400" dirty="0"/>
              <a:t> </a:t>
            </a:r>
            <a:r>
              <a:rPr lang="en-US" sz="2400" dirty="0" err="1"/>
              <a:t>información</a:t>
            </a:r>
            <a:r>
              <a:rPr lang="en-US" sz="2400" dirty="0"/>
              <a:t> personal</a:t>
            </a:r>
          </a:p>
          <a:p>
            <a:r>
              <a:rPr lang="en-US" sz="2400" dirty="0" err="1"/>
              <a:t>Cómo</a:t>
            </a:r>
            <a:r>
              <a:rPr lang="en-US" sz="2400" dirty="0"/>
              <a:t> </a:t>
            </a:r>
            <a:r>
              <a:rPr lang="en-US" sz="2400" dirty="0" err="1"/>
              <a:t>conseguir</a:t>
            </a:r>
            <a:r>
              <a:rPr lang="en-US" sz="2400" dirty="0"/>
              <a:t> </a:t>
            </a:r>
            <a:r>
              <a:rPr lang="en-US" sz="2400" dirty="0" err="1"/>
              <a:t>una</a:t>
            </a:r>
            <a:r>
              <a:rPr lang="en-US" sz="2400" dirty="0"/>
              <a:t> </a:t>
            </a:r>
            <a:r>
              <a:rPr lang="en-US" sz="2400" dirty="0" err="1"/>
              <a:t>copia</a:t>
            </a:r>
            <a:r>
              <a:rPr lang="en-US" sz="2400" dirty="0"/>
              <a:t> de </a:t>
            </a:r>
            <a:r>
              <a:rPr lang="en-US" sz="2400" dirty="0" err="1"/>
              <a:t>cualquier</a:t>
            </a:r>
            <a:r>
              <a:rPr lang="en-US" sz="2400" dirty="0"/>
              <a:t> </a:t>
            </a:r>
            <a:r>
              <a:rPr lang="en-US" sz="2400" dirty="0" err="1"/>
              <a:t>información</a:t>
            </a:r>
            <a:r>
              <a:rPr lang="en-US" sz="2400" dirty="0"/>
              <a:t> </a:t>
            </a:r>
            <a:r>
              <a:rPr lang="en-US" sz="2400" dirty="0" err="1"/>
              <a:t>en</a:t>
            </a:r>
            <a:r>
              <a:rPr lang="en-US" sz="2400" dirty="0"/>
              <a:t> </a:t>
            </a:r>
            <a:r>
              <a:rPr lang="en-US" sz="2400" dirty="0" err="1"/>
              <a:t>manos</a:t>
            </a:r>
            <a:r>
              <a:rPr lang="en-US" sz="2400" dirty="0"/>
              <a:t> del GAL</a:t>
            </a:r>
          </a:p>
          <a:p>
            <a:r>
              <a:rPr lang="en-US" sz="2400" dirty="0"/>
              <a:t>Se </a:t>
            </a:r>
            <a:r>
              <a:rPr lang="en-US" sz="2400" dirty="0" err="1"/>
              <a:t>debe</a:t>
            </a:r>
            <a:r>
              <a:rPr lang="en-US" sz="2400" dirty="0"/>
              <a:t> </a:t>
            </a:r>
            <a:r>
              <a:rPr lang="en-US" sz="2400" dirty="0" err="1"/>
              <a:t>firmar</a:t>
            </a:r>
            <a:r>
              <a:rPr lang="en-US" sz="2400" dirty="0"/>
              <a:t> </a:t>
            </a:r>
            <a:r>
              <a:rPr lang="en-US" sz="2400" dirty="0" err="1"/>
              <a:t>este</a:t>
            </a:r>
            <a:r>
              <a:rPr lang="en-US" sz="2400" dirty="0"/>
              <a:t> </a:t>
            </a:r>
            <a:r>
              <a:rPr lang="en-US" sz="2400" dirty="0" err="1"/>
              <a:t>formulario</a:t>
            </a:r>
            <a:r>
              <a:rPr lang="en-US" sz="2400" dirty="0"/>
              <a:t> para </a:t>
            </a:r>
            <a:r>
              <a:rPr lang="en-US" sz="2400" dirty="0" err="1"/>
              <a:t>dar</a:t>
            </a:r>
            <a:r>
              <a:rPr lang="en-US" sz="2400" dirty="0"/>
              <a:t> el </a:t>
            </a:r>
            <a:r>
              <a:rPr lang="en-US" sz="2400" dirty="0" err="1"/>
              <a:t>consentimiento</a:t>
            </a:r>
            <a:r>
              <a:rPr lang="en-US" sz="2400" dirty="0"/>
              <a:t> al GAL y </a:t>
            </a:r>
            <a:r>
              <a:rPr lang="en-US" sz="2400" dirty="0" err="1"/>
              <a:t>demostrar</a:t>
            </a:r>
            <a:r>
              <a:rPr lang="en-US" sz="2400" dirty="0"/>
              <a:t> la </a:t>
            </a:r>
            <a:r>
              <a:rPr lang="en-US" sz="2400" dirty="0" err="1"/>
              <a:t>comprensión</a:t>
            </a:r>
            <a:r>
              <a:rPr lang="en-US" sz="2400" dirty="0"/>
              <a:t> de </a:t>
            </a:r>
            <a:r>
              <a:rPr lang="en-US" sz="2400" dirty="0" err="1"/>
              <a:t>sus</a:t>
            </a:r>
            <a:r>
              <a:rPr lang="en-US" sz="2400" dirty="0"/>
              <a:t> </a:t>
            </a:r>
            <a:r>
              <a:rPr lang="en-US" sz="2400" dirty="0" err="1"/>
              <a:t>contenidos</a:t>
            </a:r>
            <a:r>
              <a:rPr lang="en-US" sz="2400" dirty="0"/>
              <a:t>.</a:t>
            </a:r>
          </a:p>
          <a:p>
            <a:endParaRPr lang="en-IE" dirty="0"/>
          </a:p>
          <a:p>
            <a:endParaRPr lang="en-IE" dirty="0"/>
          </a:p>
        </p:txBody>
      </p:sp>
      <p:pic>
        <p:nvPicPr>
          <p:cNvPr id="7" name="Content Placeholder 4" descr="Data Protection Form.PNG"/>
          <p:cNvPicPr>
            <a:picLocks noGrp="1" noChangeAspect="1"/>
          </p:cNvPicPr>
          <p:nvPr>
            <p:ph sz="half" idx="1"/>
          </p:nvPr>
        </p:nvPicPr>
        <p:blipFill>
          <a:blip r:embed="rId2" cstate="print"/>
          <a:stretch>
            <a:fillRect/>
          </a:stretch>
        </p:blipFill>
        <p:spPr>
          <a:xfrm>
            <a:off x="5042263" y="913034"/>
            <a:ext cx="6442601" cy="5495945"/>
          </a:xfrm>
        </p:spPr>
      </p:pic>
      <p:sp>
        <p:nvSpPr>
          <p:cNvPr id="8"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a:ln>
                  <a:noFill/>
                </a:ln>
                <a:solidFill>
                  <a:srgbClr val="990000"/>
                </a:solidFill>
                <a:effectLst/>
                <a:uLnTx/>
                <a:uFillTx/>
                <a:latin typeface="+mj-lt"/>
                <a:ea typeface="+mj-ea"/>
                <a:cs typeface="+mj-cs"/>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5" name="Title 1"/>
          <p:cNvSpPr>
            <a:spLocks noGrp="1"/>
          </p:cNvSpPr>
          <p:nvPr>
            <p:ph type="title"/>
          </p:nvPr>
        </p:nvSpPr>
        <p:spPr>
          <a:xfrm>
            <a:off x="774311" y="1583176"/>
            <a:ext cx="7781109" cy="705076"/>
          </a:xfrm>
        </p:spPr>
        <p:txBody>
          <a:bodyPr/>
          <a:lstStyle/>
          <a:p>
            <a:pPr algn="l"/>
            <a:r>
              <a:rPr lang="en-US" sz="3200" b="1" dirty="0" err="1">
                <a:solidFill>
                  <a:srgbClr val="C00000"/>
                </a:solidFill>
              </a:rPr>
              <a:t>Declaración</a:t>
            </a:r>
            <a:r>
              <a:rPr lang="en-US" sz="3200" b="1" dirty="0">
                <a:solidFill>
                  <a:srgbClr val="C00000"/>
                </a:solidFill>
              </a:rPr>
              <a:t> “</a:t>
            </a:r>
            <a:r>
              <a:rPr lang="en-US" sz="3200" b="1" dirty="0" err="1">
                <a:solidFill>
                  <a:srgbClr val="C00000"/>
                </a:solidFill>
              </a:rPr>
              <a:t>Ayuda</a:t>
            </a:r>
            <a:r>
              <a:rPr lang="en-US" sz="3200" b="1" dirty="0">
                <a:solidFill>
                  <a:srgbClr val="C00000"/>
                </a:solidFill>
              </a:rPr>
              <a:t> De </a:t>
            </a:r>
            <a:r>
              <a:rPr lang="en-US" sz="3200" b="1" dirty="0" err="1">
                <a:solidFill>
                  <a:srgbClr val="C00000"/>
                </a:solidFill>
              </a:rPr>
              <a:t>Minimis</a:t>
            </a:r>
            <a:r>
              <a:rPr lang="en-US" sz="3200" b="1" dirty="0">
                <a:solidFill>
                  <a:srgbClr val="C00000"/>
                </a:solidFill>
              </a:rPr>
              <a:t>”</a:t>
            </a:r>
            <a:endParaRPr lang="en-IE" sz="3200" b="1" dirty="0">
              <a:solidFill>
                <a:srgbClr val="C00000"/>
              </a:solidFill>
            </a:endParaRPr>
          </a:p>
        </p:txBody>
      </p:sp>
      <p:sp>
        <p:nvSpPr>
          <p:cNvPr id="6" name="Content Placeholder 2"/>
          <p:cNvSpPr>
            <a:spLocks noGrp="1"/>
          </p:cNvSpPr>
          <p:nvPr>
            <p:ph idx="1"/>
          </p:nvPr>
        </p:nvSpPr>
        <p:spPr>
          <a:xfrm>
            <a:off x="625365" y="2425187"/>
            <a:ext cx="10972800" cy="3187337"/>
          </a:xfrm>
        </p:spPr>
        <p:txBody>
          <a:bodyPr/>
          <a:lstStyle/>
          <a:p>
            <a:r>
              <a:rPr lang="en-IE" dirty="0"/>
              <a:t>La </a:t>
            </a:r>
            <a:r>
              <a:rPr lang="en-IE" dirty="0" err="1"/>
              <a:t>financiación</a:t>
            </a:r>
            <a:r>
              <a:rPr lang="en-IE" dirty="0"/>
              <a:t> LEADER </a:t>
            </a:r>
            <a:r>
              <a:rPr lang="en-IE" dirty="0" err="1"/>
              <a:t>tiene</a:t>
            </a:r>
            <a:r>
              <a:rPr lang="en-IE" dirty="0"/>
              <a:t> un </a:t>
            </a:r>
            <a:r>
              <a:rPr lang="en-IE" dirty="0" err="1"/>
              <a:t>límite</a:t>
            </a:r>
            <a:r>
              <a:rPr lang="en-IE" dirty="0"/>
              <a:t> de 200.000€ - </a:t>
            </a:r>
            <a:r>
              <a:rPr lang="en-IE" dirty="0" err="1"/>
              <a:t>dentro</a:t>
            </a:r>
            <a:r>
              <a:rPr lang="en-IE" dirty="0"/>
              <a:t> del umbral “de </a:t>
            </a:r>
            <a:r>
              <a:rPr lang="en-IE" dirty="0" err="1"/>
              <a:t>minimis</a:t>
            </a:r>
            <a:r>
              <a:rPr lang="en-IE" dirty="0"/>
              <a:t>” de la </a:t>
            </a:r>
            <a:r>
              <a:rPr lang="en-IE" dirty="0" err="1"/>
              <a:t>ayuda</a:t>
            </a:r>
            <a:r>
              <a:rPr lang="en-IE" dirty="0"/>
              <a:t> </a:t>
            </a:r>
            <a:r>
              <a:rPr lang="en-IE" dirty="0" err="1"/>
              <a:t>estatal</a:t>
            </a:r>
            <a:endParaRPr lang="en-IE" dirty="0"/>
          </a:p>
          <a:p>
            <a:endParaRPr lang="en-IE" dirty="0"/>
          </a:p>
          <a:p>
            <a:r>
              <a:rPr lang="en-IE" dirty="0"/>
              <a:t>Un </a:t>
            </a:r>
            <a:r>
              <a:rPr lang="en-IE" dirty="0" err="1"/>
              <a:t>proyecto</a:t>
            </a:r>
            <a:r>
              <a:rPr lang="en-IE" dirty="0"/>
              <a:t> </a:t>
            </a:r>
            <a:r>
              <a:rPr lang="en-IE" dirty="0" err="1"/>
              <a:t>sólo</a:t>
            </a:r>
            <a:r>
              <a:rPr lang="en-IE" dirty="0"/>
              <a:t> se </a:t>
            </a:r>
            <a:r>
              <a:rPr lang="en-IE" dirty="0" err="1"/>
              <a:t>considerará</a:t>
            </a:r>
            <a:r>
              <a:rPr lang="en-IE" dirty="0"/>
              <a:t> </a:t>
            </a:r>
            <a:r>
              <a:rPr lang="en-IE" dirty="0" err="1"/>
              <a:t>apto</a:t>
            </a:r>
            <a:r>
              <a:rPr lang="en-IE" dirty="0"/>
              <a:t> para la </a:t>
            </a:r>
            <a:r>
              <a:rPr lang="en-IE" dirty="0" err="1"/>
              <a:t>ayuda</a:t>
            </a:r>
            <a:r>
              <a:rPr lang="en-IE" dirty="0"/>
              <a:t> no </a:t>
            </a:r>
            <a:r>
              <a:rPr lang="en-IE" dirty="0" err="1"/>
              <a:t>reembolsable</a:t>
            </a:r>
            <a:r>
              <a:rPr lang="en-IE" dirty="0"/>
              <a:t> </a:t>
            </a:r>
            <a:r>
              <a:rPr lang="en-IE" dirty="0" err="1"/>
              <a:t>si</a:t>
            </a:r>
            <a:r>
              <a:rPr lang="en-IE" dirty="0"/>
              <a:t> no </a:t>
            </a:r>
            <a:r>
              <a:rPr lang="en-IE" dirty="0" err="1"/>
              <a:t>supera</a:t>
            </a:r>
            <a:r>
              <a:rPr lang="en-IE" dirty="0"/>
              <a:t> el </a:t>
            </a:r>
            <a:r>
              <a:rPr lang="en-IE" dirty="0" err="1"/>
              <a:t>techo</a:t>
            </a:r>
            <a:r>
              <a:rPr lang="en-IE" dirty="0"/>
              <a:t> de </a:t>
            </a:r>
            <a:r>
              <a:rPr lang="en-IE" dirty="0" err="1"/>
              <a:t>los</a:t>
            </a:r>
            <a:r>
              <a:rPr lang="en-IE" dirty="0"/>
              <a:t> 200.000€  de la </a:t>
            </a:r>
            <a:r>
              <a:rPr lang="en-IE" dirty="0" err="1"/>
              <a:t>ayuda</a:t>
            </a:r>
            <a:r>
              <a:rPr lang="en-IE" dirty="0"/>
              <a:t> total </a:t>
            </a:r>
            <a:r>
              <a:rPr lang="en-IE" dirty="0" err="1"/>
              <a:t>durante</a:t>
            </a:r>
            <a:r>
              <a:rPr lang="en-IE" dirty="0"/>
              <a:t> el </a:t>
            </a:r>
            <a:r>
              <a:rPr lang="en-IE" dirty="0" err="1"/>
              <a:t>periodo</a:t>
            </a:r>
            <a:r>
              <a:rPr lang="en-IE" dirty="0"/>
              <a:t> de </a:t>
            </a:r>
            <a:r>
              <a:rPr lang="en-IE" dirty="0" err="1"/>
              <a:t>tres</a:t>
            </a:r>
            <a:r>
              <a:rPr lang="en-IE" dirty="0"/>
              <a:t> </a:t>
            </a:r>
            <a:r>
              <a:rPr lang="en-IE" dirty="0" err="1"/>
              <a:t>años</a:t>
            </a:r>
            <a:r>
              <a:rPr lang="en-IE" b="1" dirty="0"/>
              <a:t>. </a:t>
            </a:r>
          </a:p>
          <a:p>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a:ln>
                  <a:noFill/>
                </a:ln>
                <a:solidFill>
                  <a:srgbClr val="990000"/>
                </a:solidFill>
                <a:effectLst/>
                <a:uLnTx/>
                <a:uFillTx/>
                <a:latin typeface="+mj-lt"/>
                <a:ea typeface="+mj-ea"/>
                <a:cs typeface="+mj-cs"/>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5" name="Title 1"/>
          <p:cNvSpPr>
            <a:spLocks noGrp="1"/>
          </p:cNvSpPr>
          <p:nvPr>
            <p:ph type="title"/>
          </p:nvPr>
        </p:nvSpPr>
        <p:spPr>
          <a:xfrm>
            <a:off x="252248" y="1488583"/>
            <a:ext cx="3762703" cy="678951"/>
          </a:xfrm>
        </p:spPr>
        <p:txBody>
          <a:bodyPr/>
          <a:lstStyle/>
          <a:p>
            <a:r>
              <a:rPr lang="en-US" sz="3200" b="1" dirty="0">
                <a:solidFill>
                  <a:srgbClr val="C00000"/>
                </a:solidFill>
              </a:rPr>
              <a:t>Plan de </a:t>
            </a:r>
            <a:r>
              <a:rPr lang="en-US" sz="3200" b="1" dirty="0" err="1">
                <a:solidFill>
                  <a:srgbClr val="C00000"/>
                </a:solidFill>
              </a:rPr>
              <a:t>Empresa</a:t>
            </a:r>
            <a:endParaRPr lang="en-IE" sz="3200" b="1" dirty="0">
              <a:solidFill>
                <a:srgbClr val="C00000"/>
              </a:solidFill>
            </a:endParaRPr>
          </a:p>
        </p:txBody>
      </p:sp>
      <p:sp>
        <p:nvSpPr>
          <p:cNvPr id="6" name="Content Placeholder 2"/>
          <p:cNvSpPr>
            <a:spLocks noGrp="1"/>
          </p:cNvSpPr>
          <p:nvPr>
            <p:ph idx="1"/>
          </p:nvPr>
        </p:nvSpPr>
        <p:spPr>
          <a:xfrm>
            <a:off x="3944983" y="1638362"/>
            <a:ext cx="7637417" cy="3533185"/>
          </a:xfrm>
        </p:spPr>
        <p:txBody>
          <a:bodyPr/>
          <a:lstStyle/>
          <a:p>
            <a:r>
              <a:rPr lang="en-US" dirty="0" err="1"/>
              <a:t>Desglose</a:t>
            </a:r>
            <a:r>
              <a:rPr lang="en-US" dirty="0"/>
              <a:t> </a:t>
            </a:r>
            <a:r>
              <a:rPr lang="en-US" dirty="0" err="1"/>
              <a:t>en</a:t>
            </a:r>
            <a:r>
              <a:rPr lang="en-US" dirty="0"/>
              <a:t> </a:t>
            </a:r>
            <a:r>
              <a:rPr lang="en-US" dirty="0" err="1"/>
              <a:t>cuatro</a:t>
            </a:r>
            <a:r>
              <a:rPr lang="en-US" dirty="0"/>
              <a:t> </a:t>
            </a:r>
            <a:r>
              <a:rPr lang="en-US" dirty="0" err="1"/>
              <a:t>secciones</a:t>
            </a:r>
            <a:r>
              <a:rPr lang="en-US" dirty="0"/>
              <a:t>:</a:t>
            </a:r>
          </a:p>
          <a:p>
            <a:pPr lvl="1">
              <a:lnSpc>
                <a:spcPct val="150000"/>
              </a:lnSpc>
            </a:pPr>
            <a:r>
              <a:rPr lang="en-US" dirty="0"/>
              <a:t>Proyecto y Promotor</a:t>
            </a:r>
          </a:p>
          <a:p>
            <a:pPr lvl="1">
              <a:lnSpc>
                <a:spcPct val="150000"/>
              </a:lnSpc>
            </a:pPr>
            <a:r>
              <a:rPr lang="en-US" dirty="0"/>
              <a:t>Marketing</a:t>
            </a:r>
          </a:p>
          <a:p>
            <a:pPr lvl="1">
              <a:lnSpc>
                <a:spcPct val="150000"/>
              </a:lnSpc>
            </a:pPr>
            <a:r>
              <a:rPr lang="en-US" dirty="0" err="1"/>
              <a:t>Innovación</a:t>
            </a:r>
            <a:r>
              <a:rPr lang="en-US" dirty="0"/>
              <a:t> y </a:t>
            </a:r>
            <a:r>
              <a:rPr lang="en-US" dirty="0" err="1"/>
              <a:t>Competencia</a:t>
            </a:r>
            <a:endParaRPr lang="en-US" dirty="0"/>
          </a:p>
          <a:p>
            <a:pPr lvl="1">
              <a:lnSpc>
                <a:spcPct val="150000"/>
              </a:lnSpc>
            </a:pPr>
            <a:r>
              <a:rPr lang="en-US" dirty="0" err="1"/>
              <a:t>Financiero</a:t>
            </a:r>
            <a:endParaRPr lang="en-US" dirty="0"/>
          </a:p>
          <a:p>
            <a:endParaRPr lang="en-IE" dirty="0"/>
          </a:p>
          <a:p>
            <a:pPr>
              <a:buNone/>
            </a:pPr>
            <a:endParaRPr lang="en-IE" dirty="0"/>
          </a:p>
        </p:txBody>
      </p:sp>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kumimoji="0" lang="en-IE" sz="3200" b="1" i="0" u="none" strike="noStrike" kern="1200" cap="none" spc="0" normalizeH="0" baseline="0" noProof="0" dirty="0">
                <a:ln>
                  <a:noFill/>
                </a:ln>
                <a:solidFill>
                  <a:srgbClr val="990000"/>
                </a:solidFill>
                <a:effectLst/>
                <a:uLnTx/>
                <a:uFillTx/>
                <a:latin typeface="+mj-lt"/>
                <a:ea typeface="+mj-ea"/>
                <a:cs typeface="+mj-cs"/>
              </a:rPr>
              <a:t>		</a:t>
            </a:r>
            <a:r>
              <a:rPr lang="en-US" sz="2400" b="1" dirty="0" err="1">
                <a:solidFill>
                  <a:srgbClr val="0B0AFD"/>
                </a:solidFill>
              </a:rPr>
              <a:t>Indicaciones</a:t>
            </a:r>
            <a:r>
              <a:rPr lang="en-US" sz="2400" b="1" dirty="0">
                <a:solidFill>
                  <a:srgbClr val="0B0AFD"/>
                </a:solidFill>
              </a:rPr>
              <a:t> </a:t>
            </a:r>
            <a:r>
              <a:rPr lang="en-US" sz="2400" b="1" dirty="0" err="1">
                <a:solidFill>
                  <a:srgbClr val="0B0AFD"/>
                </a:solidFill>
              </a:rPr>
              <a:t>básicas</a:t>
            </a:r>
            <a:r>
              <a:rPr lang="en-US" sz="2400" b="1" dirty="0">
                <a:solidFill>
                  <a:srgbClr val="0B0AFD"/>
                </a:solidFill>
              </a:rPr>
              <a:t> </a:t>
            </a:r>
            <a:r>
              <a:rPr lang="en-US" sz="2400" b="1" dirty="0" err="1">
                <a:solidFill>
                  <a:srgbClr val="0B0AFD"/>
                </a:solidFill>
              </a:rPr>
              <a:t>sobre</a:t>
            </a:r>
            <a:r>
              <a:rPr lang="en-US" sz="2400" b="1" dirty="0">
                <a:solidFill>
                  <a:srgbClr val="0B0AFD"/>
                </a:solidFill>
              </a:rPr>
              <a:t> </a:t>
            </a:r>
            <a:r>
              <a:rPr lang="en-US" sz="2400" b="1" dirty="0" err="1">
                <a:solidFill>
                  <a:srgbClr val="0B0AFD"/>
                </a:solidFill>
              </a:rPr>
              <a:t>como</a:t>
            </a:r>
            <a:r>
              <a:rPr lang="en-US" sz="2400" b="1" dirty="0">
                <a:solidFill>
                  <a:srgbClr val="0B0AFD"/>
                </a:solidFill>
              </a:rPr>
              <a:t> </a:t>
            </a:r>
            <a:r>
              <a:rPr lang="en-US" sz="2400" b="1" dirty="0" err="1">
                <a:solidFill>
                  <a:srgbClr val="0B0AFD"/>
                </a:solidFill>
              </a:rPr>
              <a:t>rellenar</a:t>
            </a:r>
            <a:r>
              <a:rPr lang="en-US" sz="2400" b="1" dirty="0">
                <a:solidFill>
                  <a:srgbClr val="0B0AFD"/>
                </a:solidFill>
              </a:rPr>
              <a:t> </a:t>
            </a:r>
            <a:br>
              <a:rPr lang="en-US" sz="2400" b="1" dirty="0">
                <a:solidFill>
                  <a:srgbClr val="0B0AFD"/>
                </a:solidFill>
              </a:rPr>
            </a:br>
            <a:r>
              <a:rPr lang="en-US" sz="2400" b="1" dirty="0">
                <a:solidFill>
                  <a:srgbClr val="0B0AFD"/>
                </a:solidFill>
              </a:rPr>
              <a:t>un </a:t>
            </a:r>
            <a:r>
              <a:rPr lang="en-US" sz="2400" b="1" dirty="0" err="1">
                <a:solidFill>
                  <a:srgbClr val="0B0AFD"/>
                </a:solidFill>
              </a:rPr>
              <a:t>formulario</a:t>
            </a:r>
            <a:r>
              <a:rPr lang="en-US" sz="2400" b="1" dirty="0">
                <a:solidFill>
                  <a:srgbClr val="0B0AFD"/>
                </a:solidFill>
              </a:rPr>
              <a:t> de </a:t>
            </a:r>
            <a:r>
              <a:rPr lang="en-US" sz="2400" b="1" dirty="0" err="1">
                <a:solidFill>
                  <a:srgbClr val="0B0AFD"/>
                </a:solidFill>
              </a:rPr>
              <a:t>financiación</a:t>
            </a:r>
            <a:endParaRPr kumimoji="0" lang="en-IE" sz="2400" b="1" i="0" u="none" strike="noStrike" kern="1200" cap="none" spc="0" normalizeH="0" baseline="0" noProof="0" dirty="0">
              <a:ln>
                <a:noFill/>
              </a:ln>
              <a:solidFill>
                <a:srgbClr val="0B0AFD"/>
              </a:solidFill>
              <a:effectLst/>
              <a:uLnTx/>
              <a:uFillTx/>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Module template">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 template</Template>
  <TotalTime>163</TotalTime>
  <Words>987</Words>
  <Application>Microsoft Office PowerPoint</Application>
  <PresentationFormat>Panorámica</PresentationFormat>
  <Paragraphs>152</Paragraphs>
  <Slides>21</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Arial</vt:lpstr>
      <vt:lpstr>Calibri</vt:lpstr>
      <vt:lpstr>Century Gothic</vt:lpstr>
      <vt:lpstr>Verdana</vt:lpstr>
      <vt:lpstr>Wingdings</vt:lpstr>
      <vt:lpstr>Module template</vt:lpstr>
      <vt:lpstr>Presentación de PowerPoint</vt:lpstr>
      <vt:lpstr>Indicaciones básicas sobre como rellenar  un formulario de financiación</vt:lpstr>
      <vt:lpstr>  Indicaciones básicas sobre como rellenar  un formulario de financiación</vt:lpstr>
      <vt:lpstr>  Indicaciones básicas sobre como rellenar  un formulario de financiación</vt:lpstr>
      <vt:lpstr>Requisitos de la Aplicación</vt:lpstr>
      <vt:lpstr>Otros documentos</vt:lpstr>
      <vt:lpstr>Declaración de Protección de Datos</vt:lpstr>
      <vt:lpstr>Declaración “Ayuda De Minimis”</vt:lpstr>
      <vt:lpstr>Plan de Empresa</vt:lpstr>
      <vt:lpstr>Plan de Empresa – Proyecto y Promotor</vt:lpstr>
      <vt:lpstr>Plan de Empresa - Marketing</vt:lpstr>
      <vt:lpstr>Plan de Empresa – Innovación y Competencia</vt:lpstr>
      <vt:lpstr>Plan de Empresa - Financiero</vt:lpstr>
      <vt:lpstr>Plan de Empresa - Conclusión</vt:lpstr>
      <vt:lpstr>Ofertas</vt:lpstr>
      <vt:lpstr>Estados Financieros</vt:lpstr>
      <vt:lpstr>Fondos Compensatorios</vt:lpstr>
      <vt:lpstr>Cumplimiento Tributario</vt:lpstr>
      <vt:lpstr>OTROS PUNTOS</vt:lpstr>
      <vt:lpstr>Más Información</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No xx: xxxxxxx (title)</dc:title>
  <dc:creator>irl</dc:creator>
  <cp:lastModifiedBy>User IWS</cp:lastModifiedBy>
  <cp:revision>49</cp:revision>
  <cp:lastPrinted>2017-05-04T12:44:09Z</cp:lastPrinted>
  <dcterms:created xsi:type="dcterms:W3CDTF">2017-10-13T11:40:06Z</dcterms:created>
  <dcterms:modified xsi:type="dcterms:W3CDTF">2017-12-12T11:35:13Z</dcterms:modified>
</cp:coreProperties>
</file>