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3"/>
  </p:notesMasterIdLst>
  <p:handoutMasterIdLst>
    <p:handoutMasterId r:id="rId24"/>
  </p:handoutMasterIdLst>
  <p:sldIdLst>
    <p:sldId id="378" r:id="rId2"/>
    <p:sldId id="396" r:id="rId3"/>
    <p:sldId id="407" r:id="rId4"/>
    <p:sldId id="380" r:id="rId5"/>
    <p:sldId id="381"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394" r:id="rId22"/>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00"/>
    <a:srgbClr val="336600"/>
    <a:srgbClr val="0B0AFD"/>
    <a:srgbClr val="003366"/>
    <a:srgbClr val="000066"/>
    <a:srgbClr val="CC6600"/>
    <a:srgbClr val="FFFFCC"/>
    <a:srgbClr val="FF9900"/>
    <a:srgbClr val="333300"/>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73" d="100"/>
          <a:sy n="73" d="100"/>
        </p:scale>
        <p:origin x="-606"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10/12/2017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10/12/2017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n-US" smtClean="0"/>
              <a:t>Click to edit Master title style</a:t>
            </a:r>
            <a:endParaRPr lang="es-ES"/>
          </a:p>
        </p:txBody>
      </p:sp>
      <p:sp>
        <p:nvSpPr>
          <p:cNvPr id="3" name="Marcador de texto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n-US" smtClean="0"/>
              <a:t>Click to edit Master title style</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s-E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contenido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n-US" smtClean="0"/>
              <a:t>Click to edit Master title style</a:t>
            </a:r>
            <a:endParaRPr lang="es-E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Marcador de contenido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Marcador de contenido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sf.ie/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c.europa.eu/regional_policy/en/information/publications/factsheets/2014/cohesion-policy-and-irelan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griculture.gov.ie/media/migration/ruralenvironment/ruraldevelopment/ruraldevelopmentprogramme2014-2020/SummaryBookletSept162909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agriculture.gov.ie/media/migration/seafood/marineagenciesandprogrammes/emff/EMFFOPSummary251116.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rasmus-entrepreneurs.eu/page.php?cid=5&amp;pid=018&amp;ctr=IE&amp;country=Ireland"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creativeeuropeireland.e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ec.europa.eu/research/horizon2020/index_en.cfm?pg=country-profiles-detail&amp;ctry=irelan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c.europa.eu/programmes/horizon2020/sites/horizon2020/files/Facsheet_SME_H2020_Nov2015.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enrd.ec.europa.eu/leader-clld_en" TargetMode="External"/><Relationship Id="rId2" Type="http://schemas.openxmlformats.org/officeDocument/2006/relationships/hyperlink" Target="http://eufunds.gov.ie/" TargetMode="External"/><Relationship Id="rId1" Type="http://schemas.openxmlformats.org/officeDocument/2006/relationships/slideLayout" Target="../slideLayouts/slideLayout2.xml"/><Relationship Id="rId4" Type="http://schemas.openxmlformats.org/officeDocument/2006/relationships/hyperlink" Target="https://enrd.ec.europa.eu/general-info/whos-who/rural-assembly-category_e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c.europa.eu/esf/home.jsp" TargetMode="External"/><Relationship Id="rId2" Type="http://schemas.openxmlformats.org/officeDocument/2006/relationships/hyperlink" Target="http://ec.europa.eu/regional_policy/index.cfm/en/funding/er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c.europa.eu/regional_policy/en/funding/cohesion-fund/" TargetMode="External"/><Relationship Id="rId2" Type="http://schemas.openxmlformats.org/officeDocument/2006/relationships/hyperlink" Target="http://ec.europa.eu/esf/home.jsp" TargetMode="External"/><Relationship Id="rId1" Type="http://schemas.openxmlformats.org/officeDocument/2006/relationships/slideLayout" Target="../slideLayouts/slideLayout2.xml"/><Relationship Id="rId4" Type="http://schemas.openxmlformats.org/officeDocument/2006/relationships/hyperlink" Target="http://ec.europa.eu/agriculture/rural-development-2014-2020/index_en.htm"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ec.europa.eu/fisheries/cfp/emff/index_en.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c.europa.eu/programmes/creative-europe/index_en.htm" TargetMode="External"/><Relationship Id="rId2" Type="http://schemas.openxmlformats.org/officeDocument/2006/relationships/hyperlink" Target="http://www.erasmus-entrepreneurs.eu/index.php?lan=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nwra.i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9897" y="2471353"/>
            <a:ext cx="9708249" cy="1435643"/>
          </a:xfrm>
        </p:spPr>
        <p:txBody>
          <a:bodyPr/>
          <a:lstStyle/>
          <a:p>
            <a:r>
              <a:rPr lang="en-US" sz="2800" b="1" dirty="0" err="1" smtClean="0"/>
              <a:t>Módulo</a:t>
            </a:r>
            <a:r>
              <a:rPr lang="en-US" sz="2800" b="1" dirty="0" smtClean="0"/>
              <a:t> </a:t>
            </a:r>
            <a:r>
              <a:rPr lang="en-US" sz="2800" b="1" dirty="0" smtClean="0">
                <a:solidFill>
                  <a:schemeClr val="tx1"/>
                </a:solidFill>
              </a:rPr>
              <a:t>4</a:t>
            </a:r>
            <a:r>
              <a:rPr lang="en-US" sz="2800" b="1" dirty="0" smtClean="0">
                <a:solidFill>
                  <a:schemeClr val="tx1"/>
                </a:solidFill>
              </a:rPr>
              <a:t>: </a:t>
            </a:r>
            <a:r>
              <a:rPr lang="en-IE" sz="2800" b="1" dirty="0" err="1" smtClean="0">
                <a:solidFill>
                  <a:srgbClr val="336600"/>
                </a:solidFill>
              </a:rPr>
              <a:t>Conocimiento</a:t>
            </a:r>
            <a:r>
              <a:rPr lang="en-IE" sz="2800" b="1" dirty="0" smtClean="0">
                <a:solidFill>
                  <a:srgbClr val="336600"/>
                </a:solidFill>
              </a:rPr>
              <a:t> </a:t>
            </a:r>
            <a:r>
              <a:rPr lang="en-IE" sz="2800" b="1" dirty="0" err="1" smtClean="0">
                <a:solidFill>
                  <a:srgbClr val="336600"/>
                </a:solidFill>
              </a:rPr>
              <a:t>programas</a:t>
            </a:r>
            <a:r>
              <a:rPr lang="en-IE" sz="2800" b="1" dirty="0" smtClean="0">
                <a:solidFill>
                  <a:srgbClr val="336600"/>
                </a:solidFill>
              </a:rPr>
              <a:t> de la UE/</a:t>
            </a:r>
            <a:r>
              <a:rPr lang="en-IE" sz="2800" b="1" dirty="0" err="1" smtClean="0">
                <a:solidFill>
                  <a:srgbClr val="336600"/>
                </a:solidFill>
              </a:rPr>
              <a:t>becas</a:t>
            </a:r>
            <a:r>
              <a:rPr lang="en-IE" sz="2800" b="1" dirty="0" smtClean="0">
                <a:solidFill>
                  <a:srgbClr val="336600"/>
                </a:solidFill>
              </a:rPr>
              <a:t> </a:t>
            </a:r>
            <a:r>
              <a:rPr lang="en-IE" sz="2800" b="1" dirty="0" err="1" smtClean="0">
                <a:solidFill>
                  <a:srgbClr val="336600"/>
                </a:solidFill>
              </a:rPr>
              <a:t>para</a:t>
            </a:r>
            <a:r>
              <a:rPr lang="en-IE" sz="2800" b="1" dirty="0" smtClean="0">
                <a:solidFill>
                  <a:srgbClr val="336600"/>
                </a:solidFill>
              </a:rPr>
              <a:t> </a:t>
            </a:r>
            <a:r>
              <a:rPr lang="en-IE" sz="2800" b="1" dirty="0" err="1" smtClean="0">
                <a:solidFill>
                  <a:srgbClr val="336600"/>
                </a:solidFill>
              </a:rPr>
              <a:t>microempresas</a:t>
            </a:r>
            <a:r>
              <a:rPr lang="en-IE" sz="2800" b="1" dirty="0" smtClean="0">
                <a:solidFill>
                  <a:srgbClr val="336600"/>
                </a:solidFill>
              </a:rPr>
              <a:t> </a:t>
            </a:r>
            <a:r>
              <a:rPr lang="en-IE" sz="2800" b="1" dirty="0" err="1" smtClean="0">
                <a:solidFill>
                  <a:srgbClr val="336600"/>
                </a:solidFill>
              </a:rPr>
              <a:t>rurales</a:t>
            </a:r>
            <a:endParaRPr lang="en-IE" sz="2800" b="1" dirty="0">
              <a:solidFill>
                <a:srgbClr val="336600"/>
              </a:solidFill>
            </a:endParaRPr>
          </a:p>
        </p:txBody>
      </p:sp>
      <p:sp>
        <p:nvSpPr>
          <p:cNvPr id="4" name="TextBox 3"/>
          <p:cNvSpPr txBox="1"/>
          <p:nvPr/>
        </p:nvSpPr>
        <p:spPr>
          <a:xfrm>
            <a:off x="4236333" y="311355"/>
            <a:ext cx="7268901" cy="1754326"/>
          </a:xfrm>
          <a:prstGeom prst="rect">
            <a:avLst/>
          </a:prstGeom>
          <a:noFill/>
        </p:spPr>
        <p:txBody>
          <a:bodyPr wrap="square" rtlCol="0">
            <a:spAutoFit/>
          </a:bodyPr>
          <a:lstStyle/>
          <a:p>
            <a:r>
              <a:rPr lang="en-US" altLang="es-ES" sz="3600" b="1" dirty="0" smtClean="0">
                <a:latin typeface="Calibri" pitchFamily="34" charset="0"/>
              </a:rPr>
              <a:t>MICRO: </a:t>
            </a:r>
            <a:r>
              <a:rPr lang="es-ES" altLang="es-ES" sz="3600" b="1" dirty="0" smtClean="0">
                <a:latin typeface="Calibri" pitchFamily="34" charset="0"/>
              </a:rPr>
              <a:t>Mejora de la Competitividad</a:t>
            </a:r>
          </a:p>
          <a:p>
            <a:r>
              <a:rPr lang="es-ES" altLang="es-ES" sz="3600" b="1" dirty="0" smtClean="0">
                <a:latin typeface="Calibri" pitchFamily="34" charset="0"/>
              </a:rPr>
              <a:t> de Microempresas en Áreas Rurales </a:t>
            </a:r>
            <a:r>
              <a:rPr lang="en-IE" altLang="es-ES" sz="3600" b="1" dirty="0" smtClean="0">
                <a:latin typeface="Calibri" pitchFamily="34" charset="0"/>
              </a:rPr>
              <a:t/>
            </a:r>
            <a:br>
              <a:rPr lang="en-IE" altLang="es-ES" sz="3600" b="1" dirty="0" smtClean="0">
                <a:latin typeface="Calibri" pitchFamily="34" charset="0"/>
              </a:rPr>
            </a:br>
            <a:endParaRPr lang="en-IE" sz="3600"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altLang="es-ES" dirty="0" smtClean="0"/>
              <a:t>Preparado por el Consorcio para el proyecto </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Content Placeholder 2"/>
          <p:cNvSpPr>
            <a:spLocks noGrp="1"/>
          </p:cNvSpPr>
          <p:nvPr>
            <p:ph idx="1"/>
          </p:nvPr>
        </p:nvSpPr>
        <p:spPr>
          <a:xfrm>
            <a:off x="246346" y="1600201"/>
            <a:ext cx="4137764" cy="3701008"/>
          </a:xfrm>
        </p:spPr>
        <p:txBody>
          <a:bodyPr>
            <a:noAutofit/>
          </a:bodyPr>
          <a:lstStyle/>
          <a:p>
            <a:pPr marL="0" indent="0">
              <a:buNone/>
            </a:pPr>
            <a:r>
              <a:rPr lang="en-US" b="1" dirty="0" err="1" smtClean="0">
                <a:solidFill>
                  <a:srgbClr val="990000"/>
                </a:solidFill>
              </a:rPr>
              <a:t>Programas</a:t>
            </a:r>
            <a:r>
              <a:rPr lang="en-US" b="1" dirty="0" smtClean="0">
                <a:solidFill>
                  <a:srgbClr val="990000"/>
                </a:solidFill>
              </a:rPr>
              <a:t> ERDF</a:t>
            </a:r>
            <a:endParaRPr lang="en-US" b="1" dirty="0">
              <a:solidFill>
                <a:srgbClr val="990000"/>
              </a:solidFill>
            </a:endParaRPr>
          </a:p>
          <a:p>
            <a:r>
              <a:rPr lang="en-IE" sz="2400" b="1" dirty="0" err="1" smtClean="0"/>
              <a:t>Fronterizos</a:t>
            </a:r>
            <a:r>
              <a:rPr lang="en-IE" sz="2400" dirty="0" smtClean="0"/>
              <a:t>:</a:t>
            </a:r>
            <a:endParaRPr lang="en-IE" sz="2400" dirty="0"/>
          </a:p>
          <a:p>
            <a:pPr lvl="1"/>
            <a:r>
              <a:rPr lang="en-IE" sz="2400" dirty="0" err="1" smtClean="0"/>
              <a:t>Programa</a:t>
            </a:r>
            <a:r>
              <a:rPr lang="en-IE" sz="2400" dirty="0" smtClean="0"/>
              <a:t> </a:t>
            </a:r>
            <a:r>
              <a:rPr lang="en-IE" sz="2400" dirty="0" err="1" smtClean="0"/>
              <a:t>Irlanda</a:t>
            </a:r>
            <a:r>
              <a:rPr lang="en-IE" sz="2400" dirty="0" smtClean="0"/>
              <a:t>/</a:t>
            </a:r>
            <a:r>
              <a:rPr lang="en-IE" sz="2400" dirty="0" err="1" smtClean="0"/>
              <a:t>Irlanda</a:t>
            </a:r>
            <a:r>
              <a:rPr lang="en-IE" sz="2400" dirty="0" smtClean="0"/>
              <a:t> del </a:t>
            </a:r>
            <a:r>
              <a:rPr lang="en-IE" sz="2400" dirty="0" err="1" smtClean="0"/>
              <a:t>Norte</a:t>
            </a:r>
            <a:r>
              <a:rPr lang="en-IE" sz="2400" dirty="0" smtClean="0"/>
              <a:t>/</a:t>
            </a:r>
            <a:r>
              <a:rPr lang="en-IE" sz="2400" dirty="0" err="1" smtClean="0"/>
              <a:t>Escocia</a:t>
            </a:r>
            <a:endParaRPr lang="en-IE" sz="2400" dirty="0"/>
          </a:p>
          <a:p>
            <a:pPr lvl="1"/>
            <a:r>
              <a:rPr lang="en-IE" sz="2400" dirty="0" err="1" smtClean="0"/>
              <a:t>Programa</a:t>
            </a:r>
            <a:r>
              <a:rPr lang="en-IE" sz="2400" dirty="0" smtClean="0"/>
              <a:t> </a:t>
            </a:r>
            <a:r>
              <a:rPr lang="en-IE" sz="2400" dirty="0" err="1" smtClean="0"/>
              <a:t>Irlanda</a:t>
            </a:r>
            <a:r>
              <a:rPr lang="en-IE" sz="2400" dirty="0" smtClean="0"/>
              <a:t>/Gales</a:t>
            </a:r>
            <a:endParaRPr lang="en-IE" sz="2400" dirty="0"/>
          </a:p>
        </p:txBody>
      </p:sp>
      <p:sp>
        <p:nvSpPr>
          <p:cNvPr id="6" name="Content Placeholder 2"/>
          <p:cNvSpPr txBox="1">
            <a:spLocks/>
          </p:cNvSpPr>
          <p:nvPr/>
        </p:nvSpPr>
        <p:spPr bwMode="auto">
          <a:xfrm>
            <a:off x="3908121" y="2126691"/>
            <a:ext cx="4083484" cy="331000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IE" sz="2400" b="1" dirty="0" err="1" smtClean="0"/>
              <a:t>Transnacionales</a:t>
            </a:r>
            <a:r>
              <a:rPr lang="en-IE" sz="2400" b="1" dirty="0" smtClean="0"/>
              <a:t>:</a:t>
            </a:r>
            <a:endParaRPr lang="en-IE" sz="2400" b="1" dirty="0" smtClean="0"/>
          </a:p>
          <a:p>
            <a:pPr lvl="1" defTabSz="914400"/>
            <a:r>
              <a:rPr lang="en-IE" sz="2400" dirty="0" err="1" smtClean="0"/>
              <a:t>Programa</a:t>
            </a:r>
            <a:r>
              <a:rPr lang="en-IE" sz="2400" dirty="0" smtClean="0"/>
              <a:t> </a:t>
            </a:r>
            <a:r>
              <a:rPr lang="en-IE" sz="2400" dirty="0" err="1" smtClean="0"/>
              <a:t>Área</a:t>
            </a:r>
            <a:r>
              <a:rPr lang="en-IE" sz="2400" dirty="0" smtClean="0"/>
              <a:t> </a:t>
            </a:r>
            <a:r>
              <a:rPr lang="en-IE" sz="2400" dirty="0" err="1" smtClean="0"/>
              <a:t>Atlántica</a:t>
            </a:r>
            <a:endParaRPr lang="en-IE" sz="2400" dirty="0" smtClean="0"/>
          </a:p>
          <a:p>
            <a:pPr lvl="1" defTabSz="914400"/>
            <a:r>
              <a:rPr lang="en-IE" sz="2400" dirty="0" err="1" smtClean="0"/>
              <a:t>Programa</a:t>
            </a:r>
            <a:r>
              <a:rPr lang="en-IE" sz="2400" dirty="0" smtClean="0"/>
              <a:t> </a:t>
            </a:r>
            <a:r>
              <a:rPr lang="en-IE" sz="2400" dirty="0" err="1" smtClean="0"/>
              <a:t>Periferia</a:t>
            </a:r>
            <a:r>
              <a:rPr lang="en-IE" sz="2400" dirty="0" smtClean="0"/>
              <a:t> </a:t>
            </a:r>
            <a:r>
              <a:rPr lang="en-IE" sz="2400" dirty="0" err="1" smtClean="0"/>
              <a:t>Norteña</a:t>
            </a:r>
            <a:r>
              <a:rPr lang="en-IE" sz="2400" dirty="0" smtClean="0"/>
              <a:t> y </a:t>
            </a:r>
            <a:r>
              <a:rPr lang="en-IE" sz="2400" dirty="0" err="1" smtClean="0"/>
              <a:t>Ártico</a:t>
            </a:r>
            <a:r>
              <a:rPr lang="en-IE" sz="2400" dirty="0" smtClean="0"/>
              <a:t> (PNA</a:t>
            </a:r>
            <a:r>
              <a:rPr lang="en-IE" sz="2400" dirty="0" smtClean="0"/>
              <a:t>)</a:t>
            </a:r>
          </a:p>
          <a:p>
            <a:pPr lvl="1" defTabSz="914400"/>
            <a:r>
              <a:rPr lang="en-IE" sz="2400" dirty="0" err="1" smtClean="0"/>
              <a:t>Programa</a:t>
            </a:r>
            <a:r>
              <a:rPr lang="en-IE" sz="2400" dirty="0" smtClean="0"/>
              <a:t> </a:t>
            </a:r>
            <a:r>
              <a:rPr lang="en-IE" sz="2400" dirty="0" err="1" smtClean="0"/>
              <a:t>Noroeste</a:t>
            </a:r>
            <a:r>
              <a:rPr lang="en-IE" sz="2400" dirty="0" smtClean="0"/>
              <a:t> </a:t>
            </a:r>
            <a:r>
              <a:rPr lang="en-IE" sz="2400" dirty="0" err="1" smtClean="0"/>
              <a:t>Europa</a:t>
            </a:r>
            <a:endParaRPr lang="en-IE" sz="2400" dirty="0" smtClean="0"/>
          </a:p>
        </p:txBody>
      </p:sp>
      <p:sp>
        <p:nvSpPr>
          <p:cNvPr id="7" name="Content Placeholder 2"/>
          <p:cNvSpPr txBox="1">
            <a:spLocks/>
          </p:cNvSpPr>
          <p:nvPr/>
        </p:nvSpPr>
        <p:spPr bwMode="auto">
          <a:xfrm>
            <a:off x="7757787" y="2122820"/>
            <a:ext cx="4137764" cy="258849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IE" sz="2400" b="1" dirty="0" smtClean="0"/>
              <a:t>Inter-</a:t>
            </a:r>
            <a:r>
              <a:rPr lang="en-IE" sz="2400" b="1" dirty="0" err="1" smtClean="0"/>
              <a:t>regionales</a:t>
            </a:r>
            <a:r>
              <a:rPr lang="en-IE" sz="2400" b="1" dirty="0" smtClean="0"/>
              <a:t>:</a:t>
            </a:r>
            <a:endParaRPr lang="en-IE" sz="2400" b="1" dirty="0" smtClean="0"/>
          </a:p>
          <a:p>
            <a:pPr lvl="1" defTabSz="914400"/>
            <a:r>
              <a:rPr lang="en-IE" sz="2400" dirty="0" err="1" smtClean="0"/>
              <a:t>Programa</a:t>
            </a:r>
            <a:r>
              <a:rPr lang="en-IE" sz="2400" dirty="0" smtClean="0"/>
              <a:t> </a:t>
            </a:r>
            <a:r>
              <a:rPr lang="en-IE" sz="2400" dirty="0" err="1" smtClean="0"/>
              <a:t>Interreg</a:t>
            </a:r>
            <a:r>
              <a:rPr lang="en-IE" sz="2400" dirty="0" smtClean="0"/>
              <a:t> </a:t>
            </a:r>
            <a:r>
              <a:rPr lang="en-IE" sz="2400" dirty="0" smtClean="0"/>
              <a:t>EUROPE </a:t>
            </a:r>
            <a:r>
              <a:rPr lang="en-IE" sz="2400" dirty="0" smtClean="0"/>
              <a:t>(</a:t>
            </a:r>
            <a:r>
              <a:rPr lang="en-IE" sz="2400" dirty="0" smtClean="0"/>
              <a:t>EU 28 MS)</a:t>
            </a:r>
          </a:p>
          <a:p>
            <a:pPr lvl="1" defTabSz="914400"/>
            <a:r>
              <a:rPr lang="en-IE" sz="2400" dirty="0" smtClean="0"/>
              <a:t>ESPON</a:t>
            </a:r>
          </a:p>
          <a:p>
            <a:pPr lvl="1" defTabSz="914400"/>
            <a:r>
              <a:rPr lang="en-IE" sz="2400" dirty="0" smtClean="0"/>
              <a:t>URBACT</a:t>
            </a:r>
            <a:endParaRPr lang="en-US" sz="2400" dirty="0"/>
          </a:p>
        </p:txBody>
      </p:sp>
      <p:sp>
        <p:nvSpPr>
          <p:cNvPr id="9"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ESF </a:t>
            </a:r>
            <a:r>
              <a:rPr lang="en-US" b="1" dirty="0" smtClean="0">
                <a:solidFill>
                  <a:srgbClr val="990000"/>
                </a:solidFill>
              </a:rPr>
              <a:t>en </a:t>
            </a:r>
            <a:r>
              <a:rPr lang="en-US" b="1" dirty="0" err="1" smtClean="0">
                <a:solidFill>
                  <a:srgbClr val="990000"/>
                </a:solidFill>
              </a:rPr>
              <a:t>Irlanda</a:t>
            </a:r>
            <a:endParaRPr lang="en-IE" b="1" dirty="0" smtClean="0">
              <a:solidFill>
                <a:srgbClr val="990000"/>
              </a:solidFill>
            </a:endParaRPr>
          </a:p>
          <a:p>
            <a:r>
              <a:rPr lang="en-IE" dirty="0" err="1" smtClean="0"/>
              <a:t>Áreas</a:t>
            </a:r>
            <a:r>
              <a:rPr lang="en-IE" dirty="0" smtClean="0"/>
              <a:t> clave – </a:t>
            </a:r>
            <a:r>
              <a:rPr lang="en-IE" dirty="0" err="1" smtClean="0"/>
              <a:t>activación</a:t>
            </a:r>
            <a:r>
              <a:rPr lang="en-IE" dirty="0" smtClean="0"/>
              <a:t> de los </a:t>
            </a:r>
            <a:r>
              <a:rPr lang="en-IE" dirty="0" err="1" smtClean="0"/>
              <a:t>desempleados</a:t>
            </a:r>
            <a:r>
              <a:rPr lang="en-IE" dirty="0" smtClean="0"/>
              <a:t>, </a:t>
            </a:r>
            <a:r>
              <a:rPr lang="en-IE" dirty="0" err="1" smtClean="0"/>
              <a:t>inclusión</a:t>
            </a:r>
            <a:r>
              <a:rPr lang="en-IE" dirty="0" smtClean="0"/>
              <a:t> social, </a:t>
            </a:r>
            <a:r>
              <a:rPr lang="en-IE" dirty="0" err="1" smtClean="0"/>
              <a:t>educación</a:t>
            </a:r>
            <a:r>
              <a:rPr lang="en-IE" dirty="0" smtClean="0"/>
              <a:t> y </a:t>
            </a:r>
            <a:r>
              <a:rPr lang="en-IE" dirty="0" err="1" smtClean="0"/>
              <a:t>empleo</a:t>
            </a:r>
            <a:r>
              <a:rPr lang="en-IE" dirty="0" smtClean="0"/>
              <a:t> </a:t>
            </a:r>
            <a:r>
              <a:rPr lang="en-IE" dirty="0" err="1" smtClean="0"/>
              <a:t>juvenil</a:t>
            </a:r>
            <a:r>
              <a:rPr lang="en-IE" dirty="0" smtClean="0"/>
              <a:t>.</a:t>
            </a:r>
            <a:r>
              <a:rPr lang="en-IE" dirty="0" smtClean="0"/>
              <a:t> </a:t>
            </a:r>
          </a:p>
          <a:p>
            <a:r>
              <a:rPr lang="en-IE" dirty="0" err="1" smtClean="0"/>
              <a:t>Admite</a:t>
            </a:r>
            <a:r>
              <a:rPr lang="en-IE" dirty="0" smtClean="0"/>
              <a:t> </a:t>
            </a:r>
            <a:r>
              <a:rPr lang="en-IE" dirty="0" err="1" smtClean="0"/>
              <a:t>una</a:t>
            </a:r>
            <a:r>
              <a:rPr lang="en-IE" dirty="0" smtClean="0"/>
              <a:t> </a:t>
            </a:r>
            <a:r>
              <a:rPr lang="en-IE" dirty="0" err="1" smtClean="0"/>
              <a:t>variedad</a:t>
            </a:r>
            <a:r>
              <a:rPr lang="en-IE" dirty="0" smtClean="0"/>
              <a:t> de </a:t>
            </a:r>
            <a:r>
              <a:rPr lang="en-IE" dirty="0" err="1" smtClean="0"/>
              <a:t>cursos</a:t>
            </a:r>
            <a:r>
              <a:rPr lang="en-IE" dirty="0" smtClean="0"/>
              <a:t>, </a:t>
            </a:r>
            <a:r>
              <a:rPr lang="en-IE" dirty="0" err="1" smtClean="0"/>
              <a:t>esquemas</a:t>
            </a:r>
            <a:r>
              <a:rPr lang="en-IE" dirty="0" smtClean="0"/>
              <a:t> y </a:t>
            </a:r>
            <a:r>
              <a:rPr lang="en-IE" dirty="0" err="1" smtClean="0"/>
              <a:t>proyectos</a:t>
            </a:r>
            <a:endParaRPr lang="en-IE" dirty="0" smtClean="0"/>
          </a:p>
          <a:p>
            <a:r>
              <a:rPr lang="en-IE" dirty="0" err="1" smtClean="0"/>
              <a:t>Asistencia</a:t>
            </a:r>
            <a:r>
              <a:rPr lang="en-IE" dirty="0" smtClean="0"/>
              <a:t> </a:t>
            </a:r>
            <a:r>
              <a:rPr lang="en-IE" dirty="0" err="1" smtClean="0"/>
              <a:t>canalizada</a:t>
            </a:r>
            <a:r>
              <a:rPr lang="en-IE" dirty="0" smtClean="0"/>
              <a:t> </a:t>
            </a:r>
            <a:r>
              <a:rPr lang="en-IE" dirty="0" err="1" smtClean="0"/>
              <a:t>mediante</a:t>
            </a:r>
            <a:r>
              <a:rPr lang="en-IE" dirty="0" smtClean="0"/>
              <a:t> </a:t>
            </a:r>
            <a:r>
              <a:rPr lang="en-IE" dirty="0" err="1" smtClean="0"/>
              <a:t>Departamentos</a:t>
            </a:r>
            <a:r>
              <a:rPr lang="en-IE" dirty="0" smtClean="0"/>
              <a:t> y </a:t>
            </a:r>
            <a:r>
              <a:rPr lang="en-IE" dirty="0" err="1" smtClean="0"/>
              <a:t>Agencias</a:t>
            </a:r>
            <a:r>
              <a:rPr lang="en-IE" dirty="0" smtClean="0"/>
              <a:t> </a:t>
            </a:r>
            <a:r>
              <a:rPr lang="en-IE" dirty="0" err="1" smtClean="0"/>
              <a:t>Gubernamentales</a:t>
            </a:r>
            <a:endParaRPr lang="en-IE" dirty="0" smtClean="0"/>
          </a:p>
          <a:p>
            <a:r>
              <a:rPr lang="en-IE" dirty="0" smtClean="0"/>
              <a:t>Se </a:t>
            </a:r>
            <a:r>
              <a:rPr lang="en-IE" dirty="0" err="1" smtClean="0"/>
              <a:t>pueden</a:t>
            </a:r>
            <a:r>
              <a:rPr lang="en-IE" dirty="0" smtClean="0"/>
              <a:t> </a:t>
            </a:r>
            <a:r>
              <a:rPr lang="en-IE" dirty="0" err="1" smtClean="0"/>
              <a:t>encontrar</a:t>
            </a:r>
            <a:r>
              <a:rPr lang="en-IE" dirty="0" smtClean="0"/>
              <a:t> </a:t>
            </a:r>
            <a:r>
              <a:rPr lang="en-IE" dirty="0" err="1" smtClean="0"/>
              <a:t>más</a:t>
            </a:r>
            <a:r>
              <a:rPr lang="en-IE" dirty="0" smtClean="0"/>
              <a:t> </a:t>
            </a:r>
            <a:r>
              <a:rPr lang="en-IE" dirty="0" err="1" smtClean="0"/>
              <a:t>datos</a:t>
            </a:r>
            <a:r>
              <a:rPr lang="en-IE" dirty="0" smtClean="0"/>
              <a:t> del </a:t>
            </a:r>
            <a:r>
              <a:rPr lang="en-IE" dirty="0" err="1" smtClean="0"/>
              <a:t>apoyo</a:t>
            </a:r>
            <a:r>
              <a:rPr lang="en-IE" dirty="0" smtClean="0"/>
              <a:t> ESF en </a:t>
            </a:r>
            <a:r>
              <a:rPr lang="en-IE" dirty="0" smtClean="0">
                <a:hlinkClick r:id="rId2"/>
              </a:rPr>
              <a:t>http</a:t>
            </a:r>
            <a:r>
              <a:rPr lang="en-IE" dirty="0" smtClean="0">
                <a:hlinkClick r:id="rId2"/>
              </a:rPr>
              <a:t>://www.esf.ie/en/</a:t>
            </a:r>
            <a:r>
              <a:rPr lang="en-IE" dirty="0" smtClean="0"/>
              <a:t> </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sz="2800" b="1" dirty="0" smtClean="0">
                <a:solidFill>
                  <a:srgbClr val="990000"/>
                </a:solidFill>
              </a:rPr>
              <a:t>ECF </a:t>
            </a:r>
            <a:r>
              <a:rPr lang="en-US" sz="2800" b="1" dirty="0" smtClean="0">
                <a:solidFill>
                  <a:srgbClr val="990000"/>
                </a:solidFill>
              </a:rPr>
              <a:t>en </a:t>
            </a:r>
            <a:r>
              <a:rPr lang="en-US" sz="2800" b="1" dirty="0" err="1" smtClean="0">
                <a:solidFill>
                  <a:srgbClr val="990000"/>
                </a:solidFill>
              </a:rPr>
              <a:t>Irlanda</a:t>
            </a:r>
            <a:endParaRPr lang="en-IE" sz="2800" b="1" dirty="0" smtClean="0">
              <a:solidFill>
                <a:srgbClr val="990000"/>
              </a:solidFill>
            </a:endParaRPr>
          </a:p>
          <a:p>
            <a:pPr lvl="0"/>
            <a:r>
              <a:rPr lang="en-IE" sz="2800" dirty="0" smtClean="0">
                <a:solidFill>
                  <a:srgbClr val="000000"/>
                </a:solidFill>
              </a:rPr>
              <a:t>1.200 </a:t>
            </a:r>
            <a:r>
              <a:rPr lang="en-IE" sz="2800" dirty="0" err="1" smtClean="0">
                <a:solidFill>
                  <a:srgbClr val="000000"/>
                </a:solidFill>
              </a:rPr>
              <a:t>millones</a:t>
            </a:r>
            <a:r>
              <a:rPr lang="en-IE" sz="2800" dirty="0" smtClean="0">
                <a:solidFill>
                  <a:srgbClr val="000000"/>
                </a:solidFill>
              </a:rPr>
              <a:t> de € de </a:t>
            </a:r>
            <a:r>
              <a:rPr lang="en-IE" sz="2800" dirty="0" err="1" smtClean="0">
                <a:solidFill>
                  <a:srgbClr val="000000"/>
                </a:solidFill>
              </a:rPr>
              <a:t>financiación</a:t>
            </a:r>
            <a:r>
              <a:rPr lang="en-IE" sz="2800" dirty="0" smtClean="0">
                <a:solidFill>
                  <a:srgbClr val="000000"/>
                </a:solidFill>
              </a:rPr>
              <a:t> de la </a:t>
            </a:r>
            <a:r>
              <a:rPr lang="en-IE" sz="2800" dirty="0" err="1" smtClean="0">
                <a:solidFill>
                  <a:srgbClr val="000000"/>
                </a:solidFill>
              </a:rPr>
              <a:t>política</a:t>
            </a:r>
            <a:r>
              <a:rPr lang="en-IE" sz="2800" dirty="0" smtClean="0">
                <a:solidFill>
                  <a:srgbClr val="000000"/>
                </a:solidFill>
              </a:rPr>
              <a:t> de </a:t>
            </a:r>
            <a:r>
              <a:rPr lang="en-IE" sz="2800" dirty="0" err="1" smtClean="0">
                <a:solidFill>
                  <a:srgbClr val="000000"/>
                </a:solidFill>
              </a:rPr>
              <a:t>cohesión</a:t>
            </a:r>
            <a:r>
              <a:rPr lang="en-IE" sz="2800" dirty="0" smtClean="0">
                <a:solidFill>
                  <a:srgbClr val="000000"/>
                </a:solidFill>
              </a:rPr>
              <a:t> </a:t>
            </a:r>
            <a:r>
              <a:rPr lang="en-IE" sz="2800" dirty="0" smtClean="0">
                <a:solidFill>
                  <a:srgbClr val="000000"/>
                </a:solidFill>
              </a:rPr>
              <a:t>- </a:t>
            </a:r>
            <a:r>
              <a:rPr lang="en-IE" sz="2800" dirty="0" err="1" smtClean="0">
                <a:solidFill>
                  <a:srgbClr val="000000"/>
                </a:solidFill>
              </a:rPr>
              <a:t>Irlanda</a:t>
            </a:r>
            <a:r>
              <a:rPr lang="en-IE" sz="2800" dirty="0" smtClean="0">
                <a:solidFill>
                  <a:srgbClr val="000000"/>
                </a:solidFill>
              </a:rPr>
              <a:t> </a:t>
            </a:r>
            <a:r>
              <a:rPr lang="en-IE" sz="2800" dirty="0" smtClean="0">
                <a:solidFill>
                  <a:srgbClr val="000000"/>
                </a:solidFill>
              </a:rPr>
              <a:t>2014-2020. </a:t>
            </a:r>
          </a:p>
          <a:p>
            <a:pPr lvl="0"/>
            <a:r>
              <a:rPr lang="en-IE" sz="2800" dirty="0" smtClean="0">
                <a:solidFill>
                  <a:srgbClr val="000000"/>
                </a:solidFill>
              </a:rPr>
              <a:t>951 </a:t>
            </a:r>
            <a:r>
              <a:rPr lang="en-IE" sz="2800" dirty="0" err="1" smtClean="0">
                <a:solidFill>
                  <a:srgbClr val="000000"/>
                </a:solidFill>
              </a:rPr>
              <a:t>millones</a:t>
            </a:r>
            <a:r>
              <a:rPr lang="en-IE" sz="2800" dirty="0" smtClean="0">
                <a:solidFill>
                  <a:srgbClr val="000000"/>
                </a:solidFill>
              </a:rPr>
              <a:t> de € </a:t>
            </a:r>
            <a:r>
              <a:rPr lang="en-IE" sz="2800" dirty="0" err="1" smtClean="0">
                <a:solidFill>
                  <a:srgbClr val="000000"/>
                </a:solidFill>
              </a:rPr>
              <a:t>para</a:t>
            </a:r>
            <a:r>
              <a:rPr lang="en-IE" sz="2800" dirty="0" smtClean="0">
                <a:solidFill>
                  <a:srgbClr val="000000"/>
                </a:solidFill>
              </a:rPr>
              <a:t> los </a:t>
            </a:r>
            <a:r>
              <a:rPr lang="en-IE" sz="2800" dirty="0" err="1" smtClean="0">
                <a:solidFill>
                  <a:srgbClr val="000000"/>
                </a:solidFill>
              </a:rPr>
              <a:t>fondos</a:t>
            </a:r>
            <a:r>
              <a:rPr lang="en-IE" sz="2800" dirty="0" smtClean="0">
                <a:solidFill>
                  <a:srgbClr val="000000"/>
                </a:solidFill>
              </a:rPr>
              <a:t> FEDER y los </a:t>
            </a:r>
            <a:r>
              <a:rPr lang="en-IE" sz="2800" dirty="0" err="1" smtClean="0">
                <a:solidFill>
                  <a:srgbClr val="000000"/>
                </a:solidFill>
              </a:rPr>
              <a:t>programas</a:t>
            </a:r>
            <a:r>
              <a:rPr lang="en-IE" sz="2800" dirty="0" smtClean="0">
                <a:solidFill>
                  <a:srgbClr val="000000"/>
                </a:solidFill>
              </a:rPr>
              <a:t> </a:t>
            </a:r>
            <a:r>
              <a:rPr lang="en-IE" sz="2800" dirty="0" err="1" smtClean="0">
                <a:solidFill>
                  <a:srgbClr val="000000"/>
                </a:solidFill>
              </a:rPr>
              <a:t>cofinanciados</a:t>
            </a:r>
            <a:r>
              <a:rPr lang="en-IE" sz="2800" dirty="0" smtClean="0">
                <a:solidFill>
                  <a:srgbClr val="000000"/>
                </a:solidFill>
              </a:rPr>
              <a:t> ESF.</a:t>
            </a:r>
            <a:endParaRPr lang="en-IE" sz="2800" dirty="0" smtClean="0">
              <a:solidFill>
                <a:srgbClr val="000000"/>
              </a:solidFill>
            </a:endParaRPr>
          </a:p>
          <a:p>
            <a:pPr lvl="0"/>
            <a:r>
              <a:rPr lang="en-IE" sz="2800" dirty="0" err="1" smtClean="0">
                <a:solidFill>
                  <a:srgbClr val="000000"/>
                </a:solidFill>
              </a:rPr>
              <a:t>Equilibrar</a:t>
            </a:r>
            <a:r>
              <a:rPr lang="en-IE" sz="2800" dirty="0" smtClean="0">
                <a:solidFill>
                  <a:srgbClr val="000000"/>
                </a:solidFill>
              </a:rPr>
              <a:t> los </a:t>
            </a:r>
            <a:r>
              <a:rPr lang="en-IE" sz="2800" dirty="0" err="1" smtClean="0">
                <a:solidFill>
                  <a:srgbClr val="000000"/>
                </a:solidFill>
              </a:rPr>
              <a:t>programas</a:t>
            </a:r>
            <a:r>
              <a:rPr lang="en-IE" sz="2800" dirty="0" smtClean="0">
                <a:solidFill>
                  <a:srgbClr val="000000"/>
                </a:solidFill>
              </a:rPr>
              <a:t> de </a:t>
            </a:r>
            <a:r>
              <a:rPr lang="en-IE" sz="2800" dirty="0" err="1" smtClean="0">
                <a:solidFill>
                  <a:srgbClr val="000000"/>
                </a:solidFill>
              </a:rPr>
              <a:t>Cooperación</a:t>
            </a:r>
            <a:r>
              <a:rPr lang="en-IE" sz="2800" dirty="0" smtClean="0">
                <a:solidFill>
                  <a:srgbClr val="000000"/>
                </a:solidFill>
              </a:rPr>
              <a:t> Territorial </a:t>
            </a:r>
            <a:r>
              <a:rPr lang="en-IE" sz="2800" dirty="0" err="1" smtClean="0">
                <a:solidFill>
                  <a:srgbClr val="000000"/>
                </a:solidFill>
              </a:rPr>
              <a:t>Europea</a:t>
            </a:r>
            <a:r>
              <a:rPr lang="en-IE" sz="2800" dirty="0" smtClean="0">
                <a:solidFill>
                  <a:srgbClr val="000000"/>
                </a:solidFill>
              </a:rPr>
              <a:t> </a:t>
            </a:r>
            <a:r>
              <a:rPr lang="en-IE" sz="2800" dirty="0" smtClean="0">
                <a:solidFill>
                  <a:srgbClr val="000000"/>
                </a:solidFill>
              </a:rPr>
              <a:t>(ETC), </a:t>
            </a:r>
            <a:r>
              <a:rPr lang="en-IE" sz="2800" dirty="0" err="1" smtClean="0">
                <a:solidFill>
                  <a:srgbClr val="000000"/>
                </a:solidFill>
              </a:rPr>
              <a:t>por</a:t>
            </a:r>
            <a:r>
              <a:rPr lang="en-IE" sz="2800" dirty="0" smtClean="0">
                <a:solidFill>
                  <a:srgbClr val="000000"/>
                </a:solidFill>
              </a:rPr>
              <a:t> </a:t>
            </a:r>
            <a:r>
              <a:rPr lang="en-IE" sz="2800" dirty="0" err="1" smtClean="0">
                <a:solidFill>
                  <a:srgbClr val="000000"/>
                </a:solidFill>
              </a:rPr>
              <a:t>ejemplo</a:t>
            </a:r>
            <a:r>
              <a:rPr lang="en-IE" sz="2800" dirty="0" smtClean="0">
                <a:solidFill>
                  <a:srgbClr val="000000"/>
                </a:solidFill>
              </a:rPr>
              <a:t>, los </a:t>
            </a:r>
            <a:r>
              <a:rPr lang="en-IE" sz="2800" dirty="0" err="1" smtClean="0">
                <a:solidFill>
                  <a:srgbClr val="000000"/>
                </a:solidFill>
              </a:rPr>
              <a:t>programas</a:t>
            </a:r>
            <a:r>
              <a:rPr lang="en-IE" sz="2800" dirty="0" smtClean="0">
                <a:solidFill>
                  <a:srgbClr val="000000"/>
                </a:solidFill>
              </a:rPr>
              <a:t> INTERREG y PEACE</a:t>
            </a:r>
            <a:endParaRPr lang="en-IE" sz="2800" dirty="0" smtClean="0">
              <a:solidFill>
                <a:srgbClr val="000000"/>
              </a:solidFill>
            </a:endParaRPr>
          </a:p>
          <a:p>
            <a:pPr lvl="0"/>
            <a:r>
              <a:rPr lang="en-US" sz="2800" dirty="0" err="1" smtClean="0">
                <a:solidFill>
                  <a:srgbClr val="000000"/>
                </a:solidFill>
              </a:rPr>
              <a:t>Más</a:t>
            </a:r>
            <a:r>
              <a:rPr lang="en-US" sz="2800" dirty="0" smtClean="0">
                <a:solidFill>
                  <a:srgbClr val="000000"/>
                </a:solidFill>
              </a:rPr>
              <a:t> </a:t>
            </a:r>
            <a:r>
              <a:rPr lang="en-US" sz="2800" dirty="0" err="1" smtClean="0">
                <a:solidFill>
                  <a:srgbClr val="000000"/>
                </a:solidFill>
              </a:rPr>
              <a:t>información</a:t>
            </a:r>
            <a:r>
              <a:rPr lang="en-US" sz="2800" dirty="0" smtClean="0">
                <a:solidFill>
                  <a:srgbClr val="000000"/>
                </a:solidFill>
              </a:rPr>
              <a:t> </a:t>
            </a:r>
            <a:r>
              <a:rPr lang="en-US" sz="2800" dirty="0" err="1" smtClean="0">
                <a:solidFill>
                  <a:srgbClr val="000000"/>
                </a:solidFill>
              </a:rPr>
              <a:t>sobre</a:t>
            </a:r>
            <a:r>
              <a:rPr lang="en-US" sz="2800" dirty="0" smtClean="0">
                <a:solidFill>
                  <a:srgbClr val="000000"/>
                </a:solidFill>
              </a:rPr>
              <a:t> </a:t>
            </a:r>
            <a:r>
              <a:rPr lang="en-US" sz="2800" dirty="0" err="1" smtClean="0">
                <a:solidFill>
                  <a:srgbClr val="000000"/>
                </a:solidFill>
              </a:rPr>
              <a:t>Fondos</a:t>
            </a:r>
            <a:r>
              <a:rPr lang="en-US" sz="2800" dirty="0" smtClean="0">
                <a:solidFill>
                  <a:srgbClr val="000000"/>
                </a:solidFill>
              </a:rPr>
              <a:t> de </a:t>
            </a:r>
            <a:r>
              <a:rPr lang="en-US" sz="2800" dirty="0" err="1" smtClean="0">
                <a:solidFill>
                  <a:srgbClr val="000000"/>
                </a:solidFill>
              </a:rPr>
              <a:t>Cohesión</a:t>
            </a:r>
            <a:r>
              <a:rPr lang="en-US" sz="2800" dirty="0" smtClean="0">
                <a:solidFill>
                  <a:srgbClr val="000000"/>
                </a:solidFill>
              </a:rPr>
              <a:t> </a:t>
            </a:r>
            <a:r>
              <a:rPr lang="en-US" sz="2800" dirty="0" err="1" smtClean="0">
                <a:solidFill>
                  <a:srgbClr val="000000"/>
                </a:solidFill>
              </a:rPr>
              <a:t>Europea</a:t>
            </a:r>
            <a:r>
              <a:rPr lang="en-US" sz="2800" dirty="0" smtClean="0">
                <a:solidFill>
                  <a:srgbClr val="000000"/>
                </a:solidFill>
              </a:rPr>
              <a:t> en </a:t>
            </a:r>
            <a:r>
              <a:rPr lang="en-US" sz="2800" dirty="0" smtClean="0">
                <a:solidFill>
                  <a:srgbClr val="000000"/>
                </a:solidFill>
                <a:hlinkClick r:id="rId2"/>
              </a:rPr>
              <a:t>http://ec.europa.eu/regional_policy/en/information/publications/factsheets/2014/cohesion-policy-and-ireland</a:t>
            </a:r>
            <a:r>
              <a:rPr lang="en-US" sz="2800" dirty="0" smtClean="0">
                <a:solidFill>
                  <a:srgbClr val="000000"/>
                </a:solidFill>
              </a:rPr>
              <a:t> </a:t>
            </a:r>
            <a:endParaRPr lang="en-IE" sz="2800" dirty="0" smtClean="0">
              <a:solidFill>
                <a:srgbClr val="000000"/>
              </a:solidFill>
            </a:endParaRPr>
          </a:p>
          <a:p>
            <a:pP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839" y="1215370"/>
            <a:ext cx="10972800" cy="4525963"/>
          </a:xfrm>
        </p:spPr>
        <p:txBody>
          <a:bodyPr/>
          <a:lstStyle/>
          <a:p>
            <a:pPr>
              <a:buNone/>
            </a:pPr>
            <a:r>
              <a:rPr lang="en-US" b="1" dirty="0" smtClean="0">
                <a:solidFill>
                  <a:srgbClr val="990000"/>
                </a:solidFill>
              </a:rPr>
              <a:t>EAFRD </a:t>
            </a:r>
            <a:r>
              <a:rPr lang="en-US" b="1" dirty="0" smtClean="0">
                <a:solidFill>
                  <a:srgbClr val="990000"/>
                </a:solidFill>
              </a:rPr>
              <a:t>en </a:t>
            </a:r>
            <a:r>
              <a:rPr lang="en-US" b="1" dirty="0" err="1" smtClean="0">
                <a:solidFill>
                  <a:srgbClr val="990000"/>
                </a:solidFill>
              </a:rPr>
              <a:t>Irlanda</a:t>
            </a:r>
            <a:endParaRPr lang="en-US" b="1" dirty="0" smtClean="0">
              <a:solidFill>
                <a:srgbClr val="990000"/>
              </a:solidFill>
            </a:endParaRPr>
          </a:p>
          <a:p>
            <a:pPr>
              <a:buNone/>
            </a:pPr>
            <a:r>
              <a:rPr lang="en-US" sz="2800" dirty="0" smtClean="0"/>
              <a:t>Los </a:t>
            </a:r>
            <a:r>
              <a:rPr lang="en-US" sz="2800" dirty="0" err="1" smtClean="0"/>
              <a:t>principales</a:t>
            </a:r>
            <a:r>
              <a:rPr lang="en-US" sz="2800" dirty="0" smtClean="0"/>
              <a:t> </a:t>
            </a:r>
            <a:r>
              <a:rPr lang="en-US" sz="2800" dirty="0" err="1" smtClean="0"/>
              <a:t>programas</a:t>
            </a:r>
            <a:r>
              <a:rPr lang="en-US" sz="2800" dirty="0" smtClean="0"/>
              <a:t>: </a:t>
            </a:r>
            <a:r>
              <a:rPr lang="en-US" sz="2800" dirty="0" err="1" smtClean="0"/>
              <a:t>Programa</a:t>
            </a:r>
            <a:r>
              <a:rPr lang="en-US" sz="2800" dirty="0" smtClean="0"/>
              <a:t> LEADER, </a:t>
            </a:r>
            <a:r>
              <a:rPr lang="en-US" sz="2800" dirty="0" smtClean="0"/>
              <a:t>Green Low Carbon </a:t>
            </a:r>
            <a:r>
              <a:rPr lang="en-US" sz="2800" dirty="0" err="1" smtClean="0"/>
              <a:t>Agri</a:t>
            </a:r>
            <a:r>
              <a:rPr lang="en-US" sz="2800" dirty="0" smtClean="0"/>
              <a:t>-Environment Scheme (GLAS), Targeted Agricultural </a:t>
            </a:r>
            <a:r>
              <a:rPr lang="en-US" sz="2800" dirty="0" err="1" smtClean="0"/>
              <a:t>Modernisation</a:t>
            </a:r>
            <a:r>
              <a:rPr lang="en-US" sz="2800" dirty="0" smtClean="0"/>
              <a:t> Schemes II (TAMS II), </a:t>
            </a:r>
            <a:r>
              <a:rPr lang="en-US" sz="2800" dirty="0" smtClean="0"/>
              <a:t>el </a:t>
            </a:r>
            <a:r>
              <a:rPr lang="en-US" sz="2800" dirty="0" err="1" smtClean="0"/>
              <a:t>Programa</a:t>
            </a:r>
            <a:r>
              <a:rPr lang="en-US" sz="2800" dirty="0" smtClean="0"/>
              <a:t> </a:t>
            </a:r>
            <a:r>
              <a:rPr lang="en-US" sz="2800" dirty="0" err="1" smtClean="0"/>
              <a:t>Burren</a:t>
            </a:r>
            <a:r>
              <a:rPr lang="en-US" sz="2800" dirty="0" smtClean="0"/>
              <a:t>, </a:t>
            </a:r>
            <a:r>
              <a:rPr lang="en-US" sz="2800" dirty="0" smtClean="0"/>
              <a:t>The Organic Farming Scheme, </a:t>
            </a:r>
            <a:r>
              <a:rPr lang="en-US" sz="2800" dirty="0" smtClean="0"/>
              <a:t>y </a:t>
            </a:r>
            <a:r>
              <a:rPr lang="en-US" sz="2800" dirty="0" smtClean="0"/>
              <a:t>European Innovation Partnerships (EIPs)</a:t>
            </a:r>
          </a:p>
          <a:p>
            <a:r>
              <a:rPr lang="en-US" sz="2800" dirty="0" err="1" smtClean="0"/>
              <a:t>Más</a:t>
            </a:r>
            <a:r>
              <a:rPr lang="en-US" sz="2800" dirty="0" smtClean="0"/>
              <a:t> </a:t>
            </a:r>
            <a:r>
              <a:rPr lang="en-US" sz="2800" dirty="0" err="1" smtClean="0"/>
              <a:t>información</a:t>
            </a:r>
            <a:r>
              <a:rPr lang="en-US" sz="2800" dirty="0" smtClean="0"/>
              <a:t> en </a:t>
            </a:r>
            <a:r>
              <a:rPr lang="en-US" sz="2800" dirty="0" smtClean="0">
                <a:hlinkClick r:id="rId2"/>
              </a:rPr>
              <a:t>https://www.agriculture.gov.ie/media/migration/ruralenvironment/ruraldevelopment/ruraldevelopmentprogramme2014-2020/SummaryBookletSept16290916.pdf</a:t>
            </a:r>
            <a:r>
              <a:rPr lang="en-US" sz="2800" dirty="0" smtClean="0"/>
              <a:t> </a:t>
            </a:r>
            <a:endParaRPr lang="en-IE" sz="2800" dirty="0" smtClean="0"/>
          </a:p>
          <a:p>
            <a:pP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EMFF </a:t>
            </a:r>
            <a:r>
              <a:rPr lang="en-US" b="1" dirty="0" smtClean="0">
                <a:solidFill>
                  <a:srgbClr val="990000"/>
                </a:solidFill>
              </a:rPr>
              <a:t>en </a:t>
            </a:r>
            <a:r>
              <a:rPr lang="en-US" b="1" dirty="0" err="1" smtClean="0">
                <a:solidFill>
                  <a:srgbClr val="990000"/>
                </a:solidFill>
              </a:rPr>
              <a:t>Irlanda</a:t>
            </a:r>
            <a:endParaRPr lang="en-US" b="1" dirty="0" smtClean="0">
              <a:solidFill>
                <a:srgbClr val="990000"/>
              </a:solidFill>
            </a:endParaRPr>
          </a:p>
          <a:p>
            <a:pPr>
              <a:buNone/>
            </a:pPr>
            <a:endParaRPr lang="en-US" b="1" dirty="0" smtClean="0">
              <a:solidFill>
                <a:srgbClr val="990000"/>
              </a:solidFill>
            </a:endParaRPr>
          </a:p>
          <a:p>
            <a:r>
              <a:rPr lang="en-US" dirty="0" err="1" smtClean="0"/>
              <a:t>Departamento</a:t>
            </a:r>
            <a:r>
              <a:rPr lang="en-US" dirty="0" smtClean="0"/>
              <a:t> de </a:t>
            </a:r>
            <a:r>
              <a:rPr lang="en-US" dirty="0" err="1" smtClean="0"/>
              <a:t>Agricultura</a:t>
            </a:r>
            <a:r>
              <a:rPr lang="en-US" dirty="0" smtClean="0"/>
              <a:t>,  </a:t>
            </a:r>
            <a:r>
              <a:rPr lang="en-US" dirty="0" err="1" smtClean="0"/>
              <a:t>Alimentación</a:t>
            </a:r>
            <a:r>
              <a:rPr lang="en-US" dirty="0" smtClean="0"/>
              <a:t> y Marina </a:t>
            </a:r>
            <a:r>
              <a:rPr lang="en-US" dirty="0" err="1" smtClean="0"/>
              <a:t>es</a:t>
            </a:r>
            <a:r>
              <a:rPr lang="en-US" dirty="0" smtClean="0"/>
              <a:t> el </a:t>
            </a:r>
            <a:r>
              <a:rPr lang="en-US" dirty="0" err="1" smtClean="0"/>
              <a:t>encargado</a:t>
            </a:r>
            <a:r>
              <a:rPr lang="en-US" dirty="0" smtClean="0"/>
              <a:t> de </a:t>
            </a:r>
            <a:r>
              <a:rPr lang="en-US" dirty="0" err="1" smtClean="0"/>
              <a:t>gestionar</a:t>
            </a:r>
            <a:r>
              <a:rPr lang="en-US" dirty="0" smtClean="0"/>
              <a:t> </a:t>
            </a:r>
            <a:r>
              <a:rPr lang="en-US" dirty="0" err="1" smtClean="0"/>
              <a:t>estos</a:t>
            </a:r>
            <a:r>
              <a:rPr lang="en-US" dirty="0" smtClean="0"/>
              <a:t> </a:t>
            </a:r>
            <a:r>
              <a:rPr lang="en-US" dirty="0" err="1" smtClean="0"/>
              <a:t>fondos</a:t>
            </a:r>
            <a:endParaRPr lang="en-US" dirty="0" smtClean="0"/>
          </a:p>
          <a:p>
            <a:r>
              <a:rPr lang="en-US" dirty="0" err="1" smtClean="0"/>
              <a:t>Detalles</a:t>
            </a:r>
            <a:r>
              <a:rPr lang="en-US" dirty="0" smtClean="0"/>
              <a:t> en </a:t>
            </a:r>
            <a:r>
              <a:rPr lang="en-US" dirty="0" smtClean="0">
                <a:hlinkClick r:id="rId2"/>
              </a:rPr>
              <a:t>https://www.agriculture.gov.ie/media/migration/seafood/marineagenciesandprogrammes/emff/EMFFOPSummary251116.pdf</a:t>
            </a:r>
            <a:r>
              <a:rPr lang="en-US" dirty="0" smtClean="0"/>
              <a:t> </a:t>
            </a:r>
            <a:endParaRPr lang="en-IE"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EYE </a:t>
            </a:r>
            <a:r>
              <a:rPr lang="en-US" b="1" dirty="0" smtClean="0">
                <a:solidFill>
                  <a:srgbClr val="990000"/>
                </a:solidFill>
              </a:rPr>
              <a:t>en </a:t>
            </a:r>
            <a:r>
              <a:rPr lang="en-US" b="1" dirty="0" err="1" smtClean="0">
                <a:solidFill>
                  <a:srgbClr val="990000"/>
                </a:solidFill>
              </a:rPr>
              <a:t>Irlanda</a:t>
            </a:r>
            <a:endParaRPr lang="en-IE" b="1" dirty="0" smtClean="0">
              <a:solidFill>
                <a:srgbClr val="990000"/>
              </a:solidFill>
            </a:endParaRPr>
          </a:p>
          <a:p>
            <a:r>
              <a:rPr lang="en-IE" dirty="0" smtClean="0"/>
              <a:t>EYE </a:t>
            </a:r>
            <a:r>
              <a:rPr lang="en-IE" dirty="0" err="1" smtClean="0"/>
              <a:t>para</a:t>
            </a:r>
            <a:r>
              <a:rPr lang="en-IE" dirty="0" smtClean="0"/>
              <a:t> </a:t>
            </a:r>
            <a:r>
              <a:rPr lang="en-IE" dirty="0" err="1" smtClean="0"/>
              <a:t>nuevos</a:t>
            </a:r>
            <a:r>
              <a:rPr lang="en-IE" dirty="0" smtClean="0"/>
              <a:t> </a:t>
            </a:r>
            <a:r>
              <a:rPr lang="en-IE" dirty="0" err="1" smtClean="0"/>
              <a:t>emprendedores</a:t>
            </a:r>
            <a:r>
              <a:rPr lang="en-IE" dirty="0" smtClean="0"/>
              <a:t> – </a:t>
            </a:r>
            <a:r>
              <a:rPr lang="en-IE" dirty="0" err="1" smtClean="0"/>
              <a:t>menos</a:t>
            </a:r>
            <a:r>
              <a:rPr lang="en-IE" dirty="0" smtClean="0"/>
              <a:t> de 3 </a:t>
            </a:r>
            <a:r>
              <a:rPr lang="en-IE" dirty="0" err="1" smtClean="0"/>
              <a:t>años</a:t>
            </a:r>
            <a:r>
              <a:rPr lang="en-IE" dirty="0" smtClean="0"/>
              <a:t> de </a:t>
            </a:r>
            <a:r>
              <a:rPr lang="en-IE" dirty="0" err="1" smtClean="0"/>
              <a:t>experiencia</a:t>
            </a:r>
            <a:r>
              <a:rPr lang="en-IE" dirty="0" smtClean="0"/>
              <a:t> </a:t>
            </a:r>
            <a:r>
              <a:rPr lang="en-IE" dirty="0" err="1" smtClean="0"/>
              <a:t>empresarial</a:t>
            </a:r>
            <a:r>
              <a:rPr lang="en-IE" dirty="0" smtClean="0"/>
              <a:t> o </a:t>
            </a:r>
            <a:r>
              <a:rPr lang="en-IE" dirty="0" err="1" smtClean="0"/>
              <a:t>que</a:t>
            </a:r>
            <a:r>
              <a:rPr lang="en-IE" dirty="0" smtClean="0"/>
              <a:t> </a:t>
            </a:r>
            <a:r>
              <a:rPr lang="en-IE" dirty="0" err="1" smtClean="0"/>
              <a:t>esté</a:t>
            </a:r>
            <a:r>
              <a:rPr lang="en-IE" dirty="0" smtClean="0"/>
              <a:t> </a:t>
            </a:r>
            <a:r>
              <a:rPr lang="en-IE" dirty="0" err="1" smtClean="0"/>
              <a:t>planeando</a:t>
            </a:r>
            <a:r>
              <a:rPr lang="en-IE" dirty="0" smtClean="0"/>
              <a:t> </a:t>
            </a:r>
            <a:r>
              <a:rPr lang="en-IE" dirty="0" err="1" smtClean="0"/>
              <a:t>iniciar</a:t>
            </a:r>
            <a:r>
              <a:rPr lang="en-IE" dirty="0" smtClean="0"/>
              <a:t> un </a:t>
            </a:r>
            <a:r>
              <a:rPr lang="en-IE" dirty="0" err="1" smtClean="0"/>
              <a:t>negocio</a:t>
            </a:r>
            <a:r>
              <a:rPr lang="en-IE" dirty="0" smtClean="0"/>
              <a:t>.</a:t>
            </a:r>
            <a:endParaRPr lang="en-IE" dirty="0" smtClean="0"/>
          </a:p>
          <a:p>
            <a:r>
              <a:rPr lang="en-IE" dirty="0" err="1" smtClean="0"/>
              <a:t>Una</a:t>
            </a:r>
            <a:r>
              <a:rPr lang="en-IE" dirty="0" smtClean="0"/>
              <a:t> </a:t>
            </a:r>
            <a:r>
              <a:rPr lang="en-IE" dirty="0" err="1" smtClean="0"/>
              <a:t>colocación</a:t>
            </a:r>
            <a:r>
              <a:rPr lang="en-IE" dirty="0" smtClean="0"/>
              <a:t> de 1 a 3 </a:t>
            </a:r>
            <a:r>
              <a:rPr lang="en-IE" dirty="0" err="1" smtClean="0"/>
              <a:t>meses</a:t>
            </a:r>
            <a:r>
              <a:rPr lang="en-IE" dirty="0" smtClean="0"/>
              <a:t> en </a:t>
            </a:r>
            <a:r>
              <a:rPr lang="en-IE" dirty="0" err="1" smtClean="0"/>
              <a:t>una</a:t>
            </a:r>
            <a:r>
              <a:rPr lang="en-IE" dirty="0" smtClean="0"/>
              <a:t> </a:t>
            </a:r>
            <a:r>
              <a:rPr lang="en-IE" dirty="0" err="1" smtClean="0"/>
              <a:t>empresa</a:t>
            </a:r>
            <a:r>
              <a:rPr lang="en-IE" dirty="0" smtClean="0"/>
              <a:t> de </a:t>
            </a:r>
            <a:r>
              <a:rPr lang="en-IE" dirty="0" err="1" smtClean="0"/>
              <a:t>otro</a:t>
            </a:r>
            <a:r>
              <a:rPr lang="en-IE" dirty="0" smtClean="0"/>
              <a:t> </a:t>
            </a:r>
            <a:r>
              <a:rPr lang="en-IE" dirty="0" err="1" smtClean="0"/>
              <a:t>país</a:t>
            </a:r>
            <a:r>
              <a:rPr lang="en-IE" dirty="0" smtClean="0"/>
              <a:t> </a:t>
            </a:r>
            <a:r>
              <a:rPr lang="en-IE" dirty="0" err="1" smtClean="0"/>
              <a:t>europeo</a:t>
            </a:r>
            <a:r>
              <a:rPr lang="en-IE" dirty="0" smtClean="0"/>
              <a:t> con </a:t>
            </a:r>
            <a:r>
              <a:rPr lang="en-IE" dirty="0" err="1" smtClean="0"/>
              <a:t>una</a:t>
            </a:r>
            <a:r>
              <a:rPr lang="en-IE" dirty="0" smtClean="0"/>
              <a:t> </a:t>
            </a:r>
            <a:r>
              <a:rPr lang="en-IE" dirty="0" err="1" smtClean="0"/>
              <a:t>subvención</a:t>
            </a:r>
            <a:r>
              <a:rPr lang="en-IE" dirty="0" smtClean="0"/>
              <a:t> </a:t>
            </a:r>
            <a:r>
              <a:rPr lang="en-IE" dirty="0" err="1" smtClean="0"/>
              <a:t>mensual</a:t>
            </a:r>
            <a:r>
              <a:rPr lang="en-IE" dirty="0" smtClean="0"/>
              <a:t>.</a:t>
            </a:r>
            <a:r>
              <a:rPr lang="en-IE" dirty="0" smtClean="0"/>
              <a:t> </a:t>
            </a:r>
          </a:p>
          <a:p>
            <a:r>
              <a:rPr lang="en-US" dirty="0" err="1" smtClean="0"/>
              <a:t>Actualmente</a:t>
            </a:r>
            <a:r>
              <a:rPr lang="en-US" dirty="0" smtClean="0"/>
              <a:t> hay 5 </a:t>
            </a:r>
            <a:r>
              <a:rPr lang="en-US" dirty="0" err="1" smtClean="0"/>
              <a:t>socios</a:t>
            </a:r>
            <a:r>
              <a:rPr lang="en-US" dirty="0" smtClean="0"/>
              <a:t> </a:t>
            </a:r>
            <a:r>
              <a:rPr lang="en-US" dirty="0" err="1" smtClean="0"/>
              <a:t>participantes</a:t>
            </a:r>
            <a:r>
              <a:rPr lang="en-US" dirty="0" smtClean="0"/>
              <a:t> en </a:t>
            </a:r>
            <a:r>
              <a:rPr lang="en-US" dirty="0" err="1" smtClean="0"/>
              <a:t>Irlanda</a:t>
            </a:r>
            <a:r>
              <a:rPr lang="en-US" dirty="0" smtClean="0"/>
              <a:t> </a:t>
            </a:r>
            <a:r>
              <a:rPr lang="en-US" sz="1800" dirty="0" smtClean="0">
                <a:hlinkClick r:id="rId2"/>
              </a:rPr>
              <a:t>http://www.erasmus-entrepreneurs.eu/page.php?cid=5&amp;pid=018&amp;ctr=IE&amp;country=Ireland</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3605" y="1348188"/>
            <a:ext cx="10972800" cy="4525963"/>
          </a:xfrm>
        </p:spPr>
        <p:txBody>
          <a:bodyPr/>
          <a:lstStyle/>
          <a:p>
            <a:pPr>
              <a:buNone/>
            </a:pPr>
            <a:r>
              <a:rPr lang="en-US" sz="2800" b="1" dirty="0" smtClean="0">
                <a:solidFill>
                  <a:srgbClr val="990000"/>
                </a:solidFill>
              </a:rPr>
              <a:t>Creative Europe </a:t>
            </a:r>
            <a:r>
              <a:rPr lang="en-US" sz="2800" b="1" dirty="0" smtClean="0">
                <a:solidFill>
                  <a:srgbClr val="990000"/>
                </a:solidFill>
              </a:rPr>
              <a:t>en </a:t>
            </a:r>
            <a:r>
              <a:rPr lang="en-US" sz="2800" b="1" dirty="0" err="1" smtClean="0">
                <a:solidFill>
                  <a:srgbClr val="990000"/>
                </a:solidFill>
              </a:rPr>
              <a:t>Irlanda</a:t>
            </a:r>
            <a:endParaRPr lang="en-US" sz="2800" b="1" dirty="0" smtClean="0">
              <a:solidFill>
                <a:srgbClr val="990000"/>
              </a:solidFill>
            </a:endParaRPr>
          </a:p>
          <a:p>
            <a:r>
              <a:rPr lang="en-US" sz="2400" dirty="0" smtClean="0"/>
              <a:t>Creative Europe </a:t>
            </a:r>
            <a:r>
              <a:rPr lang="en-US" sz="2400" dirty="0" smtClean="0"/>
              <a:t>en </a:t>
            </a:r>
            <a:r>
              <a:rPr lang="en-US" sz="2400" dirty="0" err="1" smtClean="0"/>
              <a:t>Irlanda</a:t>
            </a:r>
            <a:r>
              <a:rPr lang="en-US" sz="2400" dirty="0" smtClean="0"/>
              <a:t> </a:t>
            </a:r>
            <a:r>
              <a:rPr lang="en-US" sz="2400" dirty="0" err="1" smtClean="0"/>
              <a:t>proporciona</a:t>
            </a:r>
            <a:r>
              <a:rPr lang="en-US" sz="2400" dirty="0" smtClean="0"/>
              <a:t> </a:t>
            </a:r>
            <a:r>
              <a:rPr lang="en-US" sz="2400" dirty="0" err="1" smtClean="0"/>
              <a:t>fondos</a:t>
            </a:r>
            <a:r>
              <a:rPr lang="en-US" sz="2400" dirty="0" smtClean="0"/>
              <a:t> </a:t>
            </a:r>
            <a:r>
              <a:rPr lang="en-US" sz="2400" dirty="0" err="1" smtClean="0"/>
              <a:t>bajo</a:t>
            </a:r>
            <a:r>
              <a:rPr lang="en-US" sz="2400" dirty="0" smtClean="0"/>
              <a:t> 3 </a:t>
            </a:r>
            <a:r>
              <a:rPr lang="en-US" sz="2400" dirty="0" err="1" smtClean="0"/>
              <a:t>epígrafes</a:t>
            </a:r>
            <a:r>
              <a:rPr lang="en-US" sz="2400" dirty="0" smtClean="0"/>
              <a:t>:</a:t>
            </a:r>
            <a:endParaRPr lang="en-US" sz="2400" dirty="0" smtClean="0"/>
          </a:p>
          <a:p>
            <a:pPr lvl="1"/>
            <a:r>
              <a:rPr lang="en-US" sz="2400" dirty="0" err="1" smtClean="0"/>
              <a:t>Cultura</a:t>
            </a:r>
            <a:r>
              <a:rPr lang="en-US" sz="2400" dirty="0" smtClean="0"/>
              <a:t>: </a:t>
            </a:r>
            <a:r>
              <a:rPr lang="en-IE" sz="2400" dirty="0" smtClean="0"/>
              <a:t> </a:t>
            </a:r>
            <a:r>
              <a:rPr lang="en-IE" sz="2400" dirty="0" err="1" smtClean="0"/>
              <a:t>artes</a:t>
            </a:r>
            <a:r>
              <a:rPr lang="en-IE" sz="2400" dirty="0" smtClean="0"/>
              <a:t>, </a:t>
            </a:r>
            <a:r>
              <a:rPr lang="en-IE" sz="2400" dirty="0" err="1" smtClean="0"/>
              <a:t>artesanía</a:t>
            </a:r>
            <a:r>
              <a:rPr lang="en-IE" sz="2400" dirty="0" smtClean="0"/>
              <a:t>, </a:t>
            </a:r>
            <a:r>
              <a:rPr lang="en-IE" sz="2400" dirty="0" err="1" smtClean="0"/>
              <a:t>diseño</a:t>
            </a:r>
            <a:r>
              <a:rPr lang="en-IE" sz="2400" dirty="0" smtClean="0"/>
              <a:t> y </a:t>
            </a:r>
            <a:r>
              <a:rPr lang="en-IE" sz="2400" dirty="0" err="1" smtClean="0"/>
              <a:t>patrimonio</a:t>
            </a:r>
            <a:r>
              <a:rPr lang="en-IE" sz="2400" dirty="0" smtClean="0"/>
              <a:t> en </a:t>
            </a:r>
            <a:r>
              <a:rPr lang="en-IE" sz="2400" dirty="0" err="1" smtClean="0"/>
              <a:t>toda</a:t>
            </a:r>
            <a:r>
              <a:rPr lang="en-IE" sz="2400" dirty="0" smtClean="0"/>
              <a:t> </a:t>
            </a:r>
            <a:r>
              <a:rPr lang="en-IE" sz="2400" dirty="0" err="1" smtClean="0"/>
              <a:t>Europa</a:t>
            </a:r>
            <a:r>
              <a:rPr lang="en-IE" sz="2400" dirty="0" smtClean="0"/>
              <a:t> </a:t>
            </a:r>
            <a:r>
              <a:rPr lang="en-IE" sz="2400" dirty="0" err="1" smtClean="0"/>
              <a:t>para</a:t>
            </a:r>
            <a:r>
              <a:rPr lang="en-IE" sz="2400" dirty="0" smtClean="0"/>
              <a:t> </a:t>
            </a:r>
            <a:r>
              <a:rPr lang="en-IE" sz="2400" dirty="0" err="1" smtClean="0"/>
              <a:t>llegar</a:t>
            </a:r>
            <a:r>
              <a:rPr lang="en-IE" sz="2400" dirty="0" smtClean="0"/>
              <a:t> a </a:t>
            </a:r>
            <a:r>
              <a:rPr lang="en-IE" sz="2400" dirty="0" err="1" smtClean="0"/>
              <a:t>nuevos</a:t>
            </a:r>
            <a:r>
              <a:rPr lang="en-IE" sz="2400" dirty="0" smtClean="0"/>
              <a:t> </a:t>
            </a:r>
            <a:r>
              <a:rPr lang="en-IE" sz="2400" dirty="0" err="1" smtClean="0"/>
              <a:t>públicos</a:t>
            </a:r>
            <a:r>
              <a:rPr lang="en-IE" sz="2400" dirty="0" smtClean="0"/>
              <a:t> y </a:t>
            </a:r>
            <a:r>
              <a:rPr lang="en-IE" sz="2400" dirty="0" err="1" smtClean="0"/>
              <a:t>desarrollar</a:t>
            </a:r>
            <a:r>
              <a:rPr lang="en-IE" sz="2400" dirty="0" smtClean="0"/>
              <a:t> </a:t>
            </a:r>
            <a:r>
              <a:rPr lang="en-IE" sz="2400" dirty="0" err="1" smtClean="0"/>
              <a:t>las</a:t>
            </a:r>
            <a:r>
              <a:rPr lang="en-IE" sz="2400" dirty="0" smtClean="0"/>
              <a:t> </a:t>
            </a:r>
            <a:r>
              <a:rPr lang="en-IE" sz="2400" dirty="0" err="1" smtClean="0"/>
              <a:t>habilidades</a:t>
            </a:r>
            <a:r>
              <a:rPr lang="en-IE" sz="2400" dirty="0" smtClean="0"/>
              <a:t> </a:t>
            </a:r>
            <a:r>
              <a:rPr lang="en-IE" sz="2400" dirty="0" err="1" smtClean="0"/>
              <a:t>necesarias</a:t>
            </a:r>
            <a:r>
              <a:rPr lang="en-IE" sz="2400" dirty="0" smtClean="0"/>
              <a:t>.</a:t>
            </a:r>
            <a:r>
              <a:rPr lang="en-IE" sz="2400" dirty="0" smtClean="0"/>
              <a:t> </a:t>
            </a:r>
          </a:p>
          <a:p>
            <a:pPr lvl="1"/>
            <a:r>
              <a:rPr lang="en-US" sz="2400" dirty="0" err="1" smtClean="0"/>
              <a:t>Medios</a:t>
            </a:r>
            <a:r>
              <a:rPr lang="en-US" sz="2400" dirty="0" smtClean="0"/>
              <a:t>: </a:t>
            </a:r>
            <a:r>
              <a:rPr lang="en-US" sz="2400" dirty="0" err="1" smtClean="0"/>
              <a:t>apoyo</a:t>
            </a:r>
            <a:r>
              <a:rPr lang="en-US" sz="2400" dirty="0" smtClean="0"/>
              <a:t> a </a:t>
            </a:r>
            <a:r>
              <a:rPr lang="en-US" sz="2400" dirty="0" err="1" smtClean="0"/>
              <a:t>industrias</a:t>
            </a:r>
            <a:r>
              <a:rPr lang="en-US" sz="2400" dirty="0" smtClean="0"/>
              <a:t> </a:t>
            </a:r>
            <a:r>
              <a:rPr lang="en-US" sz="2400" dirty="0" err="1" smtClean="0"/>
              <a:t>audiovisuales</a:t>
            </a:r>
            <a:r>
              <a:rPr lang="en-US" sz="2400" dirty="0" smtClean="0"/>
              <a:t> y </a:t>
            </a:r>
            <a:r>
              <a:rPr lang="en-US" sz="2400" dirty="0" err="1" smtClean="0"/>
              <a:t>cinematográficas</a:t>
            </a:r>
            <a:r>
              <a:rPr lang="en-US" sz="2400" dirty="0" smtClean="0"/>
              <a:t> </a:t>
            </a:r>
            <a:r>
              <a:rPr lang="en-US" sz="2400" dirty="0" err="1" smtClean="0"/>
              <a:t>europeas</a:t>
            </a:r>
            <a:r>
              <a:rPr lang="en-US" sz="2400" dirty="0" smtClean="0"/>
              <a:t> en el </a:t>
            </a:r>
            <a:r>
              <a:rPr lang="en-US" sz="2400" dirty="0" err="1" smtClean="0"/>
              <a:t>desarrollo</a:t>
            </a:r>
            <a:r>
              <a:rPr lang="en-US" sz="2400" dirty="0" smtClean="0"/>
              <a:t>, </a:t>
            </a:r>
            <a:r>
              <a:rPr lang="en-US" sz="2400" dirty="0" err="1" smtClean="0"/>
              <a:t>distribución</a:t>
            </a:r>
            <a:r>
              <a:rPr lang="en-US" sz="2400" dirty="0" smtClean="0"/>
              <a:t> y </a:t>
            </a:r>
            <a:r>
              <a:rPr lang="en-US" sz="2400" dirty="0" err="1" smtClean="0"/>
              <a:t>promoción</a:t>
            </a:r>
            <a:r>
              <a:rPr lang="en-IE" sz="2400" dirty="0" smtClean="0"/>
              <a:t>.</a:t>
            </a:r>
            <a:endParaRPr lang="en-IE" sz="2400" dirty="0" smtClean="0"/>
          </a:p>
          <a:p>
            <a:pPr lvl="1"/>
            <a:r>
              <a:rPr lang="en-US" sz="2400" dirty="0" smtClean="0"/>
              <a:t>Sector transversal: </a:t>
            </a:r>
            <a:r>
              <a:rPr lang="en-IE" sz="2400" dirty="0" err="1" smtClean="0"/>
              <a:t>fondos</a:t>
            </a:r>
            <a:r>
              <a:rPr lang="en-IE" sz="2400" dirty="0" smtClean="0"/>
              <a:t> </a:t>
            </a:r>
            <a:r>
              <a:rPr lang="en-IE" sz="2400" dirty="0" err="1" smtClean="0"/>
              <a:t>para</a:t>
            </a:r>
            <a:r>
              <a:rPr lang="en-IE" sz="2400" dirty="0" smtClean="0"/>
              <a:t> </a:t>
            </a:r>
            <a:r>
              <a:rPr lang="en-IE" sz="2400" dirty="0" err="1" smtClean="0"/>
              <a:t>actividades</a:t>
            </a:r>
            <a:r>
              <a:rPr lang="en-IE" sz="2400" dirty="0" smtClean="0"/>
              <a:t> </a:t>
            </a:r>
            <a:r>
              <a:rPr lang="en-IE" sz="2400" dirty="0" err="1" smtClean="0"/>
              <a:t>comunes</a:t>
            </a:r>
            <a:r>
              <a:rPr lang="en-IE" sz="2400" dirty="0" smtClean="0"/>
              <a:t> a ambos.</a:t>
            </a:r>
            <a:endParaRPr lang="en-IE" sz="2400" dirty="0" smtClean="0"/>
          </a:p>
          <a:p>
            <a:r>
              <a:rPr lang="en-US" sz="2400" dirty="0" err="1" smtClean="0"/>
              <a:t>Información</a:t>
            </a:r>
            <a:r>
              <a:rPr lang="en-US" sz="2400" dirty="0" smtClean="0"/>
              <a:t> en </a:t>
            </a:r>
            <a:r>
              <a:rPr lang="en-US" sz="2400" dirty="0" smtClean="0">
                <a:hlinkClick r:id="rId2"/>
              </a:rPr>
              <a:t>http://www.creativeeuropeireland.eu/</a:t>
            </a:r>
            <a:r>
              <a:rPr lang="en-US" sz="2400" dirty="0" smtClean="0"/>
              <a:t> </a:t>
            </a:r>
            <a:endParaRPr lang="en-IE" sz="2400" dirty="0" smtClean="0"/>
          </a:p>
          <a:p>
            <a:endParaRPr lang="en-IE"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Horizon 2020 </a:t>
            </a:r>
            <a:r>
              <a:rPr lang="en-US" b="1" dirty="0" smtClean="0">
                <a:solidFill>
                  <a:srgbClr val="990000"/>
                </a:solidFill>
              </a:rPr>
              <a:t>en </a:t>
            </a:r>
            <a:r>
              <a:rPr lang="en-US" b="1" dirty="0" err="1" smtClean="0">
                <a:solidFill>
                  <a:srgbClr val="990000"/>
                </a:solidFill>
              </a:rPr>
              <a:t>Irlanda</a:t>
            </a:r>
            <a:endParaRPr lang="en-IE" b="1" dirty="0" smtClean="0">
              <a:solidFill>
                <a:srgbClr val="990000"/>
              </a:solidFill>
            </a:endParaRPr>
          </a:p>
          <a:p>
            <a:r>
              <a:rPr lang="en-IE" dirty="0" smtClean="0"/>
              <a:t>Horizon 2020 - </a:t>
            </a:r>
            <a:r>
              <a:rPr lang="en-IE" dirty="0" err="1" smtClean="0"/>
              <a:t>Programa</a:t>
            </a:r>
            <a:r>
              <a:rPr lang="en-IE" dirty="0" smtClean="0"/>
              <a:t> de </a:t>
            </a:r>
            <a:r>
              <a:rPr lang="en-IE" dirty="0" err="1" smtClean="0"/>
              <a:t>innovación</a:t>
            </a:r>
            <a:r>
              <a:rPr lang="en-IE" dirty="0" smtClean="0"/>
              <a:t> e </a:t>
            </a:r>
            <a:r>
              <a:rPr lang="en-IE" dirty="0" err="1" smtClean="0"/>
              <a:t>investigación</a:t>
            </a:r>
            <a:r>
              <a:rPr lang="en-IE" dirty="0" smtClean="0"/>
              <a:t> de la UE.</a:t>
            </a:r>
            <a:endParaRPr lang="en-IE" dirty="0" smtClean="0"/>
          </a:p>
          <a:p>
            <a:r>
              <a:rPr lang="en-IE" dirty="0" smtClean="0"/>
              <a:t>80.000 </a:t>
            </a:r>
            <a:r>
              <a:rPr lang="en-IE" dirty="0" err="1" smtClean="0"/>
              <a:t>millones</a:t>
            </a:r>
            <a:r>
              <a:rPr lang="en-IE" dirty="0" smtClean="0"/>
              <a:t> de € 2014-2020</a:t>
            </a:r>
            <a:endParaRPr lang="en-IE" dirty="0" smtClean="0"/>
          </a:p>
          <a:p>
            <a:r>
              <a:rPr lang="en-IE" dirty="0" err="1" smtClean="0"/>
              <a:t>Llevar</a:t>
            </a:r>
            <a:r>
              <a:rPr lang="en-IE" dirty="0" smtClean="0"/>
              <a:t> ideas del </a:t>
            </a:r>
            <a:r>
              <a:rPr lang="en-IE" dirty="0" err="1" smtClean="0"/>
              <a:t>laboratorio</a:t>
            </a:r>
            <a:r>
              <a:rPr lang="en-IE" dirty="0" smtClean="0"/>
              <a:t> al </a:t>
            </a:r>
            <a:r>
              <a:rPr lang="en-IE" dirty="0" err="1" smtClean="0"/>
              <a:t>mercado</a:t>
            </a:r>
            <a:r>
              <a:rPr lang="en-IE" dirty="0" smtClean="0"/>
              <a:t>.</a:t>
            </a:r>
            <a:endParaRPr lang="en-IE" dirty="0" smtClean="0"/>
          </a:p>
          <a:p>
            <a:r>
              <a:rPr lang="en-US" dirty="0" smtClean="0"/>
              <a:t>Por</a:t>
            </a:r>
            <a:r>
              <a:rPr lang="en-US" dirty="0" smtClean="0"/>
              <a:t>tal </a:t>
            </a:r>
            <a:r>
              <a:rPr lang="en-US" dirty="0" err="1" smtClean="0"/>
              <a:t>dedicado</a:t>
            </a:r>
            <a:r>
              <a:rPr lang="en-US" dirty="0" smtClean="0"/>
              <a:t> </a:t>
            </a:r>
            <a:r>
              <a:rPr lang="en-US" dirty="0" err="1" smtClean="0"/>
              <a:t>para</a:t>
            </a:r>
            <a:r>
              <a:rPr lang="en-US" dirty="0" smtClean="0"/>
              <a:t> </a:t>
            </a:r>
            <a:r>
              <a:rPr lang="en-US" dirty="0" err="1" smtClean="0"/>
              <a:t>Irlanda</a:t>
            </a:r>
            <a:r>
              <a:rPr lang="en-US" dirty="0" smtClean="0"/>
              <a:t> en </a:t>
            </a:r>
            <a:r>
              <a:rPr lang="en-US" sz="1800" dirty="0" smtClean="0">
                <a:hlinkClick r:id="rId2"/>
              </a:rPr>
              <a:t>http</a:t>
            </a:r>
            <a:r>
              <a:rPr lang="en-US" sz="1800" dirty="0" smtClean="0">
                <a:hlinkClick r:id="rId2"/>
              </a:rPr>
              <a:t>://ec.europa.eu/research/horizon2020/index_en.cfm?pg=country-profiles-detail&amp;ctry=ireland</a:t>
            </a:r>
            <a:r>
              <a:rPr lang="en-US" sz="1800" dirty="0" smtClean="0"/>
              <a:t> </a:t>
            </a:r>
            <a:endParaRPr lang="en-IE" sz="1800"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990000"/>
                </a:solidFill>
              </a:rPr>
              <a:t>Horizon 2020: </a:t>
            </a:r>
            <a:r>
              <a:rPr lang="en-US" b="1" dirty="0" err="1" smtClean="0">
                <a:solidFill>
                  <a:srgbClr val="990000"/>
                </a:solidFill>
              </a:rPr>
              <a:t>Centrado</a:t>
            </a:r>
            <a:r>
              <a:rPr lang="en-US" b="1" dirty="0" smtClean="0">
                <a:solidFill>
                  <a:srgbClr val="990000"/>
                </a:solidFill>
              </a:rPr>
              <a:t> en PYMES en </a:t>
            </a:r>
            <a:r>
              <a:rPr lang="en-US" b="1" dirty="0" err="1" smtClean="0">
                <a:solidFill>
                  <a:srgbClr val="990000"/>
                </a:solidFill>
              </a:rPr>
              <a:t>Irlanda</a:t>
            </a:r>
            <a:endParaRPr lang="en-IE" b="1" dirty="0" smtClean="0">
              <a:solidFill>
                <a:srgbClr val="990000"/>
              </a:solidFill>
            </a:endParaRPr>
          </a:p>
          <a:p>
            <a:r>
              <a:rPr lang="en-IE" dirty="0" err="1" smtClean="0"/>
              <a:t>Fuerte</a:t>
            </a:r>
            <a:r>
              <a:rPr lang="en-IE" dirty="0" smtClean="0"/>
              <a:t> </a:t>
            </a:r>
            <a:r>
              <a:rPr lang="en-IE" dirty="0" err="1" smtClean="0"/>
              <a:t>participación</a:t>
            </a:r>
            <a:r>
              <a:rPr lang="en-IE" dirty="0" smtClean="0"/>
              <a:t> de PYMES, el 20</a:t>
            </a:r>
            <a:r>
              <a:rPr lang="en-IE" dirty="0" smtClean="0"/>
              <a:t>% </a:t>
            </a:r>
            <a:r>
              <a:rPr lang="en-IE" dirty="0" smtClean="0"/>
              <a:t>del </a:t>
            </a:r>
            <a:r>
              <a:rPr lang="en-IE" dirty="0" err="1" smtClean="0"/>
              <a:t>presupuesto</a:t>
            </a:r>
            <a:r>
              <a:rPr lang="en-IE" dirty="0" smtClean="0"/>
              <a:t> </a:t>
            </a:r>
            <a:r>
              <a:rPr lang="en-IE" dirty="0" err="1" smtClean="0"/>
              <a:t>es</a:t>
            </a:r>
            <a:r>
              <a:rPr lang="en-IE" dirty="0" smtClean="0"/>
              <a:t> </a:t>
            </a:r>
            <a:r>
              <a:rPr lang="en-IE" dirty="0" err="1" smtClean="0"/>
              <a:t>para</a:t>
            </a:r>
            <a:r>
              <a:rPr lang="en-IE" dirty="0" smtClean="0"/>
              <a:t> PYMES</a:t>
            </a:r>
            <a:endParaRPr lang="en-IE" dirty="0" smtClean="0"/>
          </a:p>
          <a:p>
            <a:r>
              <a:rPr lang="en-IE" dirty="0" err="1" smtClean="0"/>
              <a:t>Una</a:t>
            </a:r>
            <a:r>
              <a:rPr lang="en-IE" dirty="0" smtClean="0"/>
              <a:t> </a:t>
            </a:r>
            <a:r>
              <a:rPr lang="en-IE" dirty="0" err="1" smtClean="0"/>
              <a:t>actividad</a:t>
            </a:r>
            <a:r>
              <a:rPr lang="en-IE" dirty="0" smtClean="0"/>
              <a:t> </a:t>
            </a:r>
            <a:r>
              <a:rPr lang="en-IE" dirty="0" err="1" smtClean="0"/>
              <a:t>dedicada</a:t>
            </a:r>
            <a:r>
              <a:rPr lang="en-IE" dirty="0" smtClean="0"/>
              <a:t> a la </a:t>
            </a:r>
            <a:r>
              <a:rPr lang="en-IE" dirty="0" err="1" smtClean="0"/>
              <a:t>investigación</a:t>
            </a:r>
            <a:r>
              <a:rPr lang="en-IE" dirty="0" smtClean="0"/>
              <a:t> </a:t>
            </a:r>
            <a:r>
              <a:rPr lang="en-IE" dirty="0" err="1" smtClean="0"/>
              <a:t>intensiva</a:t>
            </a:r>
            <a:r>
              <a:rPr lang="en-IE" dirty="0" smtClean="0"/>
              <a:t> y la </a:t>
            </a:r>
            <a:r>
              <a:rPr lang="en-IE" dirty="0" err="1" smtClean="0"/>
              <a:t>innovación</a:t>
            </a:r>
            <a:r>
              <a:rPr lang="en-IE" dirty="0" smtClean="0"/>
              <a:t> en </a:t>
            </a:r>
            <a:r>
              <a:rPr lang="en-IE" dirty="0" err="1" smtClean="0"/>
              <a:t>las</a:t>
            </a:r>
            <a:r>
              <a:rPr lang="en-IE" dirty="0" smtClean="0"/>
              <a:t> PYMES</a:t>
            </a:r>
            <a:endParaRPr lang="en-IE" dirty="0" smtClean="0"/>
          </a:p>
          <a:p>
            <a:r>
              <a:rPr lang="en-IE" dirty="0" smtClean="0"/>
              <a:t>Para </a:t>
            </a:r>
            <a:r>
              <a:rPr lang="en-IE" dirty="0" err="1" smtClean="0"/>
              <a:t>más</a:t>
            </a:r>
            <a:r>
              <a:rPr lang="en-IE" dirty="0" smtClean="0"/>
              <a:t> </a:t>
            </a:r>
            <a:r>
              <a:rPr lang="en-IE" dirty="0" err="1" smtClean="0"/>
              <a:t>información</a:t>
            </a:r>
            <a:r>
              <a:rPr lang="en-IE" dirty="0" smtClean="0"/>
              <a:t>: </a:t>
            </a:r>
            <a:r>
              <a:rPr lang="en-IE" sz="1800" dirty="0" smtClean="0">
                <a:hlinkClick r:id="rId2"/>
              </a:rPr>
              <a:t>https://ec.europa.eu/programmes/horizon2020/sites/horizon2020/files/Facsheet_SME_H2020_Nov2015.pdf</a:t>
            </a:r>
            <a:r>
              <a:rPr lang="en-IE" sz="1800" dirty="0" smtClean="0"/>
              <a:t> </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buNone/>
            </a:pPr>
            <a:r>
              <a:rPr lang="en-US" sz="2400" b="1" dirty="0" err="1" smtClean="0">
                <a:solidFill>
                  <a:srgbClr val="990000"/>
                </a:solidFill>
              </a:rPr>
              <a:t>Consejos</a:t>
            </a:r>
            <a:r>
              <a:rPr lang="en-US" sz="2400" b="1" dirty="0" smtClean="0">
                <a:solidFill>
                  <a:srgbClr val="990000"/>
                </a:solidFill>
              </a:rPr>
              <a:t> </a:t>
            </a:r>
            <a:r>
              <a:rPr lang="en-US" sz="2400" b="1" dirty="0" err="1" smtClean="0">
                <a:solidFill>
                  <a:srgbClr val="990000"/>
                </a:solidFill>
              </a:rPr>
              <a:t>para</a:t>
            </a:r>
            <a:r>
              <a:rPr lang="en-US" sz="2400" b="1" dirty="0" smtClean="0">
                <a:solidFill>
                  <a:srgbClr val="990000"/>
                </a:solidFill>
              </a:rPr>
              <a:t> </a:t>
            </a:r>
            <a:r>
              <a:rPr lang="en-US" sz="2400" b="1" dirty="0" err="1" smtClean="0">
                <a:solidFill>
                  <a:srgbClr val="990000"/>
                </a:solidFill>
              </a:rPr>
              <a:t>identificar</a:t>
            </a:r>
            <a:r>
              <a:rPr lang="en-US" sz="2400" b="1" dirty="0" smtClean="0">
                <a:solidFill>
                  <a:srgbClr val="990000"/>
                </a:solidFill>
              </a:rPr>
              <a:t> </a:t>
            </a:r>
            <a:r>
              <a:rPr lang="en-US" sz="2400" b="1" dirty="0" err="1" smtClean="0">
                <a:solidFill>
                  <a:srgbClr val="990000"/>
                </a:solidFill>
              </a:rPr>
              <a:t>las</a:t>
            </a:r>
            <a:r>
              <a:rPr lang="en-US" sz="2400" b="1" dirty="0" smtClean="0">
                <a:solidFill>
                  <a:srgbClr val="990000"/>
                </a:solidFill>
              </a:rPr>
              <a:t> </a:t>
            </a:r>
            <a:r>
              <a:rPr lang="en-US" sz="2400" b="1" dirty="0" err="1" smtClean="0">
                <a:solidFill>
                  <a:srgbClr val="990000"/>
                </a:solidFill>
              </a:rPr>
              <a:t>convocatorias</a:t>
            </a:r>
            <a:r>
              <a:rPr lang="en-US" sz="2400" b="1" dirty="0" smtClean="0">
                <a:solidFill>
                  <a:srgbClr val="990000"/>
                </a:solidFill>
              </a:rPr>
              <a:t> de </a:t>
            </a:r>
            <a:r>
              <a:rPr lang="en-US" sz="2400" b="1" dirty="0" err="1" smtClean="0">
                <a:solidFill>
                  <a:srgbClr val="990000"/>
                </a:solidFill>
              </a:rPr>
              <a:t>financiación</a:t>
            </a:r>
            <a:r>
              <a:rPr lang="en-US" sz="2400" b="1" dirty="0" smtClean="0">
                <a:solidFill>
                  <a:srgbClr val="990000"/>
                </a:solidFill>
              </a:rPr>
              <a:t> </a:t>
            </a:r>
            <a:r>
              <a:rPr lang="en-US" sz="2400" b="1" dirty="0" err="1" smtClean="0">
                <a:solidFill>
                  <a:srgbClr val="990000"/>
                </a:solidFill>
              </a:rPr>
              <a:t>adecuadas</a:t>
            </a:r>
            <a:endParaRPr lang="en-IE" sz="2400" b="1" dirty="0" smtClean="0">
              <a:solidFill>
                <a:srgbClr val="990000"/>
              </a:solidFill>
            </a:endParaRPr>
          </a:p>
          <a:p>
            <a:pPr marL="514350" lvl="0" indent="-514350">
              <a:buFont typeface="+mj-lt"/>
              <a:buAutoNum type="arabicPeriod"/>
            </a:pPr>
            <a:r>
              <a:rPr lang="en-IE" sz="2400" dirty="0" smtClean="0">
                <a:solidFill>
                  <a:srgbClr val="000000"/>
                </a:solidFill>
              </a:rPr>
              <a:t>Se </a:t>
            </a:r>
            <a:r>
              <a:rPr lang="en-IE" sz="2400" dirty="0" err="1" smtClean="0">
                <a:solidFill>
                  <a:srgbClr val="000000"/>
                </a:solidFill>
              </a:rPr>
              <a:t>claro</a:t>
            </a:r>
            <a:r>
              <a:rPr lang="en-IE" sz="2400" dirty="0" smtClean="0">
                <a:solidFill>
                  <a:srgbClr val="000000"/>
                </a:solidFill>
              </a:rPr>
              <a:t> </a:t>
            </a:r>
            <a:r>
              <a:rPr lang="en-IE" sz="2400" dirty="0" err="1" smtClean="0">
                <a:solidFill>
                  <a:srgbClr val="000000"/>
                </a:solidFill>
              </a:rPr>
              <a:t>sobre</a:t>
            </a:r>
            <a:r>
              <a:rPr lang="en-IE" sz="2400" dirty="0" smtClean="0">
                <a:solidFill>
                  <a:srgbClr val="000000"/>
                </a:solidFill>
              </a:rPr>
              <a:t> </a:t>
            </a:r>
            <a:r>
              <a:rPr lang="en-IE" sz="2400" dirty="0" err="1" smtClean="0">
                <a:solidFill>
                  <a:srgbClr val="000000"/>
                </a:solidFill>
              </a:rPr>
              <a:t>cual</a:t>
            </a:r>
            <a:r>
              <a:rPr lang="en-IE" sz="2400" dirty="0" smtClean="0">
                <a:solidFill>
                  <a:srgbClr val="000000"/>
                </a:solidFill>
              </a:rPr>
              <a:t> </a:t>
            </a:r>
            <a:r>
              <a:rPr lang="en-IE" sz="2400" dirty="0" err="1" smtClean="0">
                <a:solidFill>
                  <a:srgbClr val="000000"/>
                </a:solidFill>
              </a:rPr>
              <a:t>es</a:t>
            </a:r>
            <a:r>
              <a:rPr lang="en-IE" sz="2400" dirty="0" smtClean="0">
                <a:solidFill>
                  <a:srgbClr val="000000"/>
                </a:solidFill>
              </a:rPr>
              <a:t> </a:t>
            </a:r>
            <a:r>
              <a:rPr lang="en-IE" sz="2400" dirty="0" err="1" smtClean="0">
                <a:solidFill>
                  <a:srgbClr val="000000"/>
                </a:solidFill>
              </a:rPr>
              <a:t>tu</a:t>
            </a:r>
            <a:r>
              <a:rPr lang="en-IE" sz="2400" dirty="0" smtClean="0">
                <a:solidFill>
                  <a:srgbClr val="000000"/>
                </a:solidFill>
              </a:rPr>
              <a:t> campo de </a:t>
            </a:r>
            <a:r>
              <a:rPr lang="en-IE" sz="2400" dirty="0" err="1" smtClean="0">
                <a:solidFill>
                  <a:srgbClr val="000000"/>
                </a:solidFill>
              </a:rPr>
              <a:t>especialidad</a:t>
            </a:r>
            <a:r>
              <a:rPr lang="en-IE" sz="2400" dirty="0" smtClean="0">
                <a:solidFill>
                  <a:srgbClr val="000000"/>
                </a:solidFill>
              </a:rPr>
              <a:t> y </a:t>
            </a:r>
            <a:r>
              <a:rPr lang="en-IE" sz="2400" dirty="0" err="1" smtClean="0">
                <a:solidFill>
                  <a:srgbClr val="000000"/>
                </a:solidFill>
              </a:rPr>
              <a:t>capacidades</a:t>
            </a:r>
            <a:endParaRPr lang="en-IE" sz="2400" dirty="0" smtClean="0">
              <a:solidFill>
                <a:srgbClr val="000000"/>
              </a:solidFill>
            </a:endParaRPr>
          </a:p>
          <a:p>
            <a:pPr marL="514350" lvl="0" indent="-514350">
              <a:buFont typeface="+mj-lt"/>
              <a:buAutoNum type="arabicPeriod"/>
            </a:pPr>
            <a:r>
              <a:rPr lang="en-IE" sz="2400" dirty="0" err="1" smtClean="0">
                <a:solidFill>
                  <a:srgbClr val="000000"/>
                </a:solidFill>
              </a:rPr>
              <a:t>Alinea</a:t>
            </a:r>
            <a:r>
              <a:rPr lang="en-IE" sz="2400" dirty="0" smtClean="0">
                <a:solidFill>
                  <a:srgbClr val="000000"/>
                </a:solidFill>
              </a:rPr>
              <a:t> </a:t>
            </a:r>
            <a:r>
              <a:rPr lang="en-IE" sz="2400" dirty="0" err="1" smtClean="0">
                <a:solidFill>
                  <a:srgbClr val="000000"/>
                </a:solidFill>
              </a:rPr>
              <a:t>tus</a:t>
            </a:r>
            <a:r>
              <a:rPr lang="en-IE" sz="2400" dirty="0" smtClean="0">
                <a:solidFill>
                  <a:srgbClr val="000000"/>
                </a:solidFill>
              </a:rPr>
              <a:t> </a:t>
            </a:r>
            <a:r>
              <a:rPr lang="en-IE" sz="2400" dirty="0" err="1" smtClean="0">
                <a:solidFill>
                  <a:srgbClr val="000000"/>
                </a:solidFill>
              </a:rPr>
              <a:t>propuestas</a:t>
            </a:r>
            <a:r>
              <a:rPr lang="en-IE" sz="2400" dirty="0" smtClean="0">
                <a:solidFill>
                  <a:srgbClr val="000000"/>
                </a:solidFill>
              </a:rPr>
              <a:t> con </a:t>
            </a:r>
            <a:r>
              <a:rPr lang="en-IE" sz="2400" dirty="0" err="1" smtClean="0">
                <a:solidFill>
                  <a:srgbClr val="000000"/>
                </a:solidFill>
              </a:rPr>
              <a:t>las</a:t>
            </a:r>
            <a:r>
              <a:rPr lang="en-IE" sz="2400" dirty="0" smtClean="0">
                <a:solidFill>
                  <a:srgbClr val="000000"/>
                </a:solidFill>
              </a:rPr>
              <a:t> </a:t>
            </a:r>
            <a:r>
              <a:rPr lang="en-IE" sz="2400" dirty="0" err="1" smtClean="0">
                <a:solidFill>
                  <a:srgbClr val="000000"/>
                </a:solidFill>
              </a:rPr>
              <a:t>prioridades</a:t>
            </a:r>
            <a:r>
              <a:rPr lang="en-IE" sz="2400" dirty="0" smtClean="0">
                <a:solidFill>
                  <a:srgbClr val="000000"/>
                </a:solidFill>
              </a:rPr>
              <a:t> de la UE</a:t>
            </a:r>
            <a:endParaRPr lang="en-IE" sz="2400" dirty="0" smtClean="0">
              <a:solidFill>
                <a:srgbClr val="000000"/>
              </a:solidFill>
            </a:endParaRPr>
          </a:p>
          <a:p>
            <a:pPr marL="514350" lvl="0" indent="-514350">
              <a:buFont typeface="+mj-lt"/>
              <a:buAutoNum type="arabicPeriod"/>
            </a:pPr>
            <a:r>
              <a:rPr lang="en-IE" sz="2400" dirty="0" err="1" smtClean="0">
                <a:solidFill>
                  <a:srgbClr val="000000"/>
                </a:solidFill>
              </a:rPr>
              <a:t>Alinea</a:t>
            </a:r>
            <a:r>
              <a:rPr lang="en-IE" sz="2400" dirty="0" smtClean="0">
                <a:solidFill>
                  <a:srgbClr val="000000"/>
                </a:solidFill>
              </a:rPr>
              <a:t> la </a:t>
            </a:r>
            <a:r>
              <a:rPr lang="en-IE" sz="2400" dirty="0" err="1" smtClean="0">
                <a:solidFill>
                  <a:srgbClr val="000000"/>
                </a:solidFill>
              </a:rPr>
              <a:t>propuesta</a:t>
            </a:r>
            <a:r>
              <a:rPr lang="en-IE" sz="2400" dirty="0" smtClean="0">
                <a:solidFill>
                  <a:srgbClr val="000000"/>
                </a:solidFill>
              </a:rPr>
              <a:t> con la </a:t>
            </a:r>
            <a:r>
              <a:rPr lang="en-IE" sz="2400" dirty="0" err="1" smtClean="0">
                <a:solidFill>
                  <a:srgbClr val="000000"/>
                </a:solidFill>
              </a:rPr>
              <a:t>estrategia</a:t>
            </a:r>
            <a:r>
              <a:rPr lang="en-IE" sz="2400" dirty="0" smtClean="0">
                <a:solidFill>
                  <a:srgbClr val="000000"/>
                </a:solidFill>
              </a:rPr>
              <a:t> de </a:t>
            </a:r>
            <a:r>
              <a:rPr lang="en-IE" sz="2400" dirty="0" err="1" smtClean="0">
                <a:solidFill>
                  <a:srgbClr val="000000"/>
                </a:solidFill>
              </a:rPr>
              <a:t>tu</a:t>
            </a:r>
            <a:r>
              <a:rPr lang="en-IE" sz="2400" dirty="0" smtClean="0">
                <a:solidFill>
                  <a:srgbClr val="000000"/>
                </a:solidFill>
              </a:rPr>
              <a:t> </a:t>
            </a:r>
            <a:r>
              <a:rPr lang="en-IE" sz="2400" dirty="0" err="1" smtClean="0">
                <a:solidFill>
                  <a:srgbClr val="000000"/>
                </a:solidFill>
              </a:rPr>
              <a:t>empresa</a:t>
            </a:r>
            <a:endParaRPr lang="en-IE" sz="2400" dirty="0" smtClean="0">
              <a:solidFill>
                <a:srgbClr val="000000"/>
              </a:solidFill>
            </a:endParaRPr>
          </a:p>
          <a:p>
            <a:pPr marL="514350" lvl="0" indent="-514350">
              <a:buFont typeface="+mj-lt"/>
              <a:buAutoNum type="arabicPeriod"/>
            </a:pPr>
            <a:r>
              <a:rPr lang="en-IE" sz="2400" dirty="0" smtClean="0">
                <a:solidFill>
                  <a:srgbClr val="000000"/>
                </a:solidFill>
              </a:rPr>
              <a:t>Ponte en </a:t>
            </a:r>
            <a:r>
              <a:rPr lang="en-IE" sz="2400" dirty="0" err="1" smtClean="0">
                <a:solidFill>
                  <a:srgbClr val="000000"/>
                </a:solidFill>
              </a:rPr>
              <a:t>contacto</a:t>
            </a:r>
            <a:r>
              <a:rPr lang="en-IE" sz="2400" dirty="0" smtClean="0">
                <a:solidFill>
                  <a:srgbClr val="000000"/>
                </a:solidFill>
              </a:rPr>
              <a:t> con </a:t>
            </a:r>
            <a:r>
              <a:rPr lang="en-IE" sz="2400" dirty="0" err="1" smtClean="0">
                <a:solidFill>
                  <a:srgbClr val="000000"/>
                </a:solidFill>
              </a:rPr>
              <a:t>tu</a:t>
            </a:r>
            <a:r>
              <a:rPr lang="en-IE" sz="2400" dirty="0" smtClean="0">
                <a:solidFill>
                  <a:srgbClr val="000000"/>
                </a:solidFill>
              </a:rPr>
              <a:t> </a:t>
            </a:r>
            <a:r>
              <a:rPr lang="en-IE" sz="2400" dirty="0" err="1" smtClean="0">
                <a:solidFill>
                  <a:srgbClr val="000000"/>
                </a:solidFill>
              </a:rPr>
              <a:t>punto</a:t>
            </a:r>
            <a:r>
              <a:rPr lang="en-IE" sz="2400" dirty="0" smtClean="0">
                <a:solidFill>
                  <a:srgbClr val="000000"/>
                </a:solidFill>
              </a:rPr>
              <a:t> de </a:t>
            </a:r>
            <a:r>
              <a:rPr lang="en-IE" sz="2400" dirty="0" err="1" smtClean="0">
                <a:solidFill>
                  <a:srgbClr val="000000"/>
                </a:solidFill>
              </a:rPr>
              <a:t>contacto</a:t>
            </a:r>
            <a:r>
              <a:rPr lang="en-IE" sz="2400" dirty="0" smtClean="0">
                <a:solidFill>
                  <a:srgbClr val="000000"/>
                </a:solidFill>
              </a:rPr>
              <a:t> </a:t>
            </a:r>
            <a:r>
              <a:rPr lang="en-IE" sz="2400" dirty="0" err="1" smtClean="0">
                <a:solidFill>
                  <a:srgbClr val="000000"/>
                </a:solidFill>
              </a:rPr>
              <a:t>nacional</a:t>
            </a:r>
            <a:endParaRPr lang="en-IE" sz="2400" dirty="0" smtClean="0">
              <a:solidFill>
                <a:srgbClr val="000000"/>
              </a:solidFill>
            </a:endParaRPr>
          </a:p>
          <a:p>
            <a:pPr marL="514350" lvl="0" indent="-514350">
              <a:buFont typeface="+mj-lt"/>
              <a:buAutoNum type="arabicPeriod"/>
            </a:pPr>
            <a:r>
              <a:rPr lang="en-IE" sz="2400" dirty="0" err="1" smtClean="0">
                <a:solidFill>
                  <a:srgbClr val="000000"/>
                </a:solidFill>
              </a:rPr>
              <a:t>Asiste</a:t>
            </a:r>
            <a:r>
              <a:rPr lang="en-IE" sz="2400" dirty="0" smtClean="0">
                <a:solidFill>
                  <a:srgbClr val="000000"/>
                </a:solidFill>
              </a:rPr>
              <a:t> a los </a:t>
            </a:r>
            <a:r>
              <a:rPr lang="en-IE" sz="2400" dirty="0" err="1" smtClean="0">
                <a:solidFill>
                  <a:srgbClr val="000000"/>
                </a:solidFill>
              </a:rPr>
              <a:t>días</a:t>
            </a:r>
            <a:r>
              <a:rPr lang="en-IE" sz="2400" dirty="0" smtClean="0">
                <a:solidFill>
                  <a:srgbClr val="000000"/>
                </a:solidFill>
              </a:rPr>
              <a:t> </a:t>
            </a:r>
            <a:r>
              <a:rPr lang="en-IE" sz="2400" dirty="0" err="1" smtClean="0">
                <a:solidFill>
                  <a:srgbClr val="000000"/>
                </a:solidFill>
              </a:rPr>
              <a:t>informativos</a:t>
            </a:r>
            <a:r>
              <a:rPr lang="en-IE" sz="2400" dirty="0" smtClean="0">
                <a:solidFill>
                  <a:srgbClr val="000000"/>
                </a:solidFill>
              </a:rPr>
              <a:t> </a:t>
            </a:r>
            <a:r>
              <a:rPr lang="en-IE" sz="2400" dirty="0" err="1" smtClean="0">
                <a:solidFill>
                  <a:srgbClr val="000000"/>
                </a:solidFill>
              </a:rPr>
              <a:t>para</a:t>
            </a:r>
            <a:r>
              <a:rPr lang="en-IE" sz="2400" dirty="0" smtClean="0">
                <a:solidFill>
                  <a:srgbClr val="000000"/>
                </a:solidFill>
              </a:rPr>
              <a:t> </a:t>
            </a:r>
            <a:r>
              <a:rPr lang="en-IE" sz="2400" dirty="0" err="1" smtClean="0">
                <a:solidFill>
                  <a:srgbClr val="000000"/>
                </a:solidFill>
              </a:rPr>
              <a:t>convocatorias</a:t>
            </a:r>
            <a:r>
              <a:rPr lang="en-IE" sz="2400" dirty="0" smtClean="0">
                <a:solidFill>
                  <a:srgbClr val="000000"/>
                </a:solidFill>
              </a:rPr>
              <a:t> </a:t>
            </a:r>
            <a:r>
              <a:rPr lang="en-IE" sz="2400" dirty="0" smtClean="0">
                <a:solidFill>
                  <a:srgbClr val="000000"/>
                </a:solidFill>
              </a:rPr>
              <a:t>de </a:t>
            </a:r>
            <a:r>
              <a:rPr lang="en-IE" sz="2400" dirty="0" err="1" smtClean="0">
                <a:solidFill>
                  <a:srgbClr val="000000"/>
                </a:solidFill>
              </a:rPr>
              <a:t>fondos</a:t>
            </a:r>
            <a:r>
              <a:rPr lang="en-IE" sz="2400" dirty="0" smtClean="0">
                <a:solidFill>
                  <a:srgbClr val="000000"/>
                </a:solidFill>
              </a:rPr>
              <a:t> </a:t>
            </a:r>
            <a:r>
              <a:rPr lang="en-IE" sz="2400" dirty="0" err="1" smtClean="0">
                <a:solidFill>
                  <a:srgbClr val="000000"/>
                </a:solidFill>
              </a:rPr>
              <a:t>concretas</a:t>
            </a:r>
            <a:r>
              <a:rPr lang="en-IE" sz="2400" dirty="0" smtClean="0">
                <a:solidFill>
                  <a:srgbClr val="000000"/>
                </a:solidFill>
              </a:rPr>
              <a:t>.</a:t>
            </a:r>
            <a:endParaRPr lang="en-IE" sz="2400" dirty="0" smtClean="0">
              <a:solidFill>
                <a:srgbClr val="000000"/>
              </a:solidFill>
            </a:endParaRPr>
          </a:p>
          <a:p>
            <a:pPr marL="514350" lvl="0" indent="-514350">
              <a:buFont typeface="+mj-lt"/>
              <a:buAutoNum type="arabicPeriod"/>
            </a:pPr>
            <a:r>
              <a:rPr lang="en-IE" sz="2400" dirty="0" err="1" smtClean="0">
                <a:solidFill>
                  <a:srgbClr val="000000"/>
                </a:solidFill>
              </a:rPr>
              <a:t>Subscríbete</a:t>
            </a:r>
            <a:r>
              <a:rPr lang="en-IE" sz="2400" dirty="0" smtClean="0">
                <a:solidFill>
                  <a:srgbClr val="000000"/>
                </a:solidFill>
              </a:rPr>
              <a:t> a los RSS </a:t>
            </a:r>
            <a:r>
              <a:rPr lang="en-IE" sz="2400" dirty="0" err="1" smtClean="0">
                <a:solidFill>
                  <a:srgbClr val="000000"/>
                </a:solidFill>
              </a:rPr>
              <a:t>para</a:t>
            </a:r>
            <a:r>
              <a:rPr lang="en-IE" sz="2400" dirty="0" smtClean="0">
                <a:solidFill>
                  <a:srgbClr val="000000"/>
                </a:solidFill>
              </a:rPr>
              <a:t> </a:t>
            </a:r>
            <a:r>
              <a:rPr lang="en-IE" sz="2400" dirty="0" err="1" smtClean="0">
                <a:solidFill>
                  <a:srgbClr val="000000"/>
                </a:solidFill>
              </a:rPr>
              <a:t>convocatorias</a:t>
            </a:r>
            <a:r>
              <a:rPr lang="en-IE" sz="2400" dirty="0" smtClean="0">
                <a:solidFill>
                  <a:srgbClr val="000000"/>
                </a:solidFill>
              </a:rPr>
              <a:t> </a:t>
            </a:r>
            <a:r>
              <a:rPr lang="en-IE" sz="2400" dirty="0" err="1" smtClean="0">
                <a:solidFill>
                  <a:srgbClr val="000000"/>
                </a:solidFill>
              </a:rPr>
              <a:t>importantes</a:t>
            </a:r>
            <a:endParaRPr lang="en-IE" sz="2400" dirty="0" smtClean="0">
              <a:solidFill>
                <a:srgbClr val="000000"/>
              </a:solidFill>
            </a:endParaRPr>
          </a:p>
          <a:p>
            <a:pPr marL="514350" lvl="0" indent="-514350">
              <a:buFont typeface="+mj-lt"/>
              <a:buAutoNum type="arabicPeriod"/>
            </a:pPr>
            <a:r>
              <a:rPr lang="en-IE" sz="2400" dirty="0" err="1" smtClean="0">
                <a:solidFill>
                  <a:srgbClr val="000000"/>
                </a:solidFill>
              </a:rPr>
              <a:t>Busca</a:t>
            </a:r>
            <a:r>
              <a:rPr lang="en-IE" sz="2400" dirty="0" smtClean="0">
                <a:solidFill>
                  <a:srgbClr val="000000"/>
                </a:solidFill>
              </a:rPr>
              <a:t> </a:t>
            </a:r>
            <a:r>
              <a:rPr lang="en-IE" sz="2400" dirty="0" err="1" smtClean="0">
                <a:solidFill>
                  <a:srgbClr val="000000"/>
                </a:solidFill>
              </a:rPr>
              <a:t>ayuda</a:t>
            </a:r>
            <a:r>
              <a:rPr lang="en-IE" sz="2400" dirty="0" smtClean="0">
                <a:solidFill>
                  <a:srgbClr val="000000"/>
                </a:solidFill>
              </a:rPr>
              <a:t> </a:t>
            </a:r>
            <a:r>
              <a:rPr lang="en-IE" sz="2400" dirty="0" err="1" smtClean="0">
                <a:solidFill>
                  <a:srgbClr val="000000"/>
                </a:solidFill>
              </a:rPr>
              <a:t>para</a:t>
            </a:r>
            <a:r>
              <a:rPr lang="en-IE" sz="2400" dirty="0" smtClean="0">
                <a:solidFill>
                  <a:srgbClr val="000000"/>
                </a:solidFill>
              </a:rPr>
              <a:t> </a:t>
            </a:r>
            <a:r>
              <a:rPr lang="en-IE" sz="2400" dirty="0" err="1" smtClean="0">
                <a:solidFill>
                  <a:srgbClr val="000000"/>
                </a:solidFill>
              </a:rPr>
              <a:t>preparar</a:t>
            </a:r>
            <a:r>
              <a:rPr lang="en-IE" sz="2400" dirty="0" smtClean="0">
                <a:solidFill>
                  <a:srgbClr val="000000"/>
                </a:solidFill>
              </a:rPr>
              <a:t> </a:t>
            </a:r>
            <a:r>
              <a:rPr lang="en-IE" sz="2400" dirty="0" err="1" smtClean="0">
                <a:solidFill>
                  <a:srgbClr val="000000"/>
                </a:solidFill>
              </a:rPr>
              <a:t>una</a:t>
            </a:r>
            <a:r>
              <a:rPr lang="en-IE" sz="2400" dirty="0" smtClean="0">
                <a:solidFill>
                  <a:srgbClr val="000000"/>
                </a:solidFill>
              </a:rPr>
              <a:t> </a:t>
            </a:r>
            <a:r>
              <a:rPr lang="en-IE" sz="2400" dirty="0" err="1" smtClean="0">
                <a:solidFill>
                  <a:srgbClr val="000000"/>
                </a:solidFill>
              </a:rPr>
              <a:t>propuesta</a:t>
            </a:r>
            <a:r>
              <a:rPr lang="en-IE" sz="2400" dirty="0" smtClean="0">
                <a:solidFill>
                  <a:srgbClr val="000000"/>
                </a:solidFill>
              </a:rPr>
              <a:t> </a:t>
            </a:r>
            <a:r>
              <a:rPr lang="en-IE" sz="2400" dirty="0" err="1" smtClean="0">
                <a:solidFill>
                  <a:srgbClr val="000000"/>
                </a:solidFill>
              </a:rPr>
              <a:t>competitiva</a:t>
            </a:r>
            <a:endParaRPr lang="en-IE" sz="2400" dirty="0" smtClean="0">
              <a:solidFill>
                <a:srgbClr val="000000"/>
              </a:solidFill>
            </a:endParaRPr>
          </a:p>
          <a:p>
            <a:pPr marL="514350" lvl="0" indent="-514350">
              <a:buFont typeface="+mj-lt"/>
              <a:buAutoNum type="arabicPeriod"/>
            </a:pPr>
            <a:r>
              <a:rPr lang="en-IE" sz="2400" dirty="0" err="1" smtClean="0">
                <a:solidFill>
                  <a:srgbClr val="000000"/>
                </a:solidFill>
              </a:rPr>
              <a:t>Verifica</a:t>
            </a:r>
            <a:r>
              <a:rPr lang="en-IE" sz="2400" dirty="0" smtClean="0">
                <a:solidFill>
                  <a:srgbClr val="000000"/>
                </a:solidFill>
              </a:rPr>
              <a:t> </a:t>
            </a:r>
            <a:r>
              <a:rPr lang="en-IE" sz="2400" dirty="0" err="1" smtClean="0">
                <a:solidFill>
                  <a:srgbClr val="000000"/>
                </a:solidFill>
              </a:rPr>
              <a:t>si</a:t>
            </a:r>
            <a:r>
              <a:rPr lang="en-IE" sz="2400" dirty="0" smtClean="0">
                <a:solidFill>
                  <a:srgbClr val="000000"/>
                </a:solidFill>
              </a:rPr>
              <a:t> </a:t>
            </a:r>
            <a:r>
              <a:rPr lang="en-IE" sz="2400" dirty="0" err="1" smtClean="0">
                <a:solidFill>
                  <a:srgbClr val="000000"/>
                </a:solidFill>
              </a:rPr>
              <a:t>puedes</a:t>
            </a:r>
            <a:r>
              <a:rPr lang="en-IE" sz="2400" dirty="0" smtClean="0">
                <a:solidFill>
                  <a:srgbClr val="000000"/>
                </a:solidFill>
              </a:rPr>
              <a:t> </a:t>
            </a:r>
            <a:r>
              <a:rPr lang="en-IE" sz="2400" dirty="0" err="1" smtClean="0">
                <a:solidFill>
                  <a:srgbClr val="000000"/>
                </a:solidFill>
              </a:rPr>
              <a:t>beneficiarte</a:t>
            </a:r>
            <a:r>
              <a:rPr lang="en-IE" sz="2400" dirty="0" smtClean="0">
                <a:solidFill>
                  <a:srgbClr val="000000"/>
                </a:solidFill>
              </a:rPr>
              <a:t> de </a:t>
            </a:r>
            <a:r>
              <a:rPr lang="en-IE" sz="2400" dirty="0" err="1" smtClean="0">
                <a:solidFill>
                  <a:srgbClr val="000000"/>
                </a:solidFill>
              </a:rPr>
              <a:t>subsidios</a:t>
            </a:r>
            <a:r>
              <a:rPr lang="en-IE" sz="2400" dirty="0" smtClean="0">
                <a:solidFill>
                  <a:srgbClr val="000000"/>
                </a:solidFill>
              </a:rPr>
              <a:t> </a:t>
            </a:r>
            <a:r>
              <a:rPr lang="en-IE" sz="2400" dirty="0" err="1" smtClean="0">
                <a:solidFill>
                  <a:srgbClr val="000000"/>
                </a:solidFill>
              </a:rPr>
              <a:t>nacionales</a:t>
            </a:r>
            <a:r>
              <a:rPr lang="en-IE" sz="2400" dirty="0" smtClean="0">
                <a:solidFill>
                  <a:srgbClr val="000000"/>
                </a:solidFill>
              </a:rPr>
              <a:t> </a:t>
            </a:r>
            <a:r>
              <a:rPr lang="en-IE" sz="2400" dirty="0" err="1" smtClean="0">
                <a:solidFill>
                  <a:srgbClr val="000000"/>
                </a:solidFill>
              </a:rPr>
              <a:t>que</a:t>
            </a:r>
            <a:r>
              <a:rPr lang="en-IE" sz="2400" dirty="0" smtClean="0">
                <a:solidFill>
                  <a:srgbClr val="000000"/>
                </a:solidFill>
              </a:rPr>
              <a:t> </a:t>
            </a:r>
            <a:r>
              <a:rPr lang="en-IE" sz="2400" dirty="0" err="1" smtClean="0">
                <a:solidFill>
                  <a:srgbClr val="000000"/>
                </a:solidFill>
              </a:rPr>
              <a:t>te</a:t>
            </a:r>
            <a:r>
              <a:rPr lang="en-IE" sz="2400" dirty="0" smtClean="0">
                <a:solidFill>
                  <a:srgbClr val="000000"/>
                </a:solidFill>
              </a:rPr>
              <a:t> </a:t>
            </a:r>
            <a:r>
              <a:rPr lang="en-IE" sz="2400" dirty="0" err="1" smtClean="0">
                <a:solidFill>
                  <a:srgbClr val="000000"/>
                </a:solidFill>
              </a:rPr>
              <a:t>ayuden</a:t>
            </a:r>
            <a:r>
              <a:rPr lang="en-IE" sz="2400" dirty="0" smtClean="0">
                <a:solidFill>
                  <a:srgbClr val="000000"/>
                </a:solidFill>
              </a:rPr>
              <a:t> a </a:t>
            </a:r>
            <a:r>
              <a:rPr lang="en-IE" sz="2400" dirty="0" err="1" smtClean="0">
                <a:solidFill>
                  <a:srgbClr val="000000"/>
                </a:solidFill>
              </a:rPr>
              <a:t>crear</a:t>
            </a:r>
            <a:r>
              <a:rPr lang="en-IE" sz="2400" dirty="0" smtClean="0">
                <a:solidFill>
                  <a:srgbClr val="000000"/>
                </a:solidFill>
              </a:rPr>
              <a:t> </a:t>
            </a:r>
            <a:r>
              <a:rPr lang="en-IE" sz="2400" dirty="0" err="1" smtClean="0">
                <a:solidFill>
                  <a:srgbClr val="000000"/>
                </a:solidFill>
              </a:rPr>
              <a:t>tu</a:t>
            </a:r>
            <a:r>
              <a:rPr lang="en-IE" sz="2400" dirty="0" smtClean="0">
                <a:solidFill>
                  <a:srgbClr val="000000"/>
                </a:solidFill>
              </a:rPr>
              <a:t> </a:t>
            </a:r>
            <a:r>
              <a:rPr lang="en-IE" sz="2400" dirty="0" err="1" smtClean="0">
                <a:solidFill>
                  <a:srgbClr val="000000"/>
                </a:solidFill>
              </a:rPr>
              <a:t>propuesta</a:t>
            </a:r>
            <a:r>
              <a:rPr lang="en-IE" sz="2400" dirty="0" smtClean="0">
                <a:solidFill>
                  <a:srgbClr val="000000"/>
                </a:solidFill>
              </a:rPr>
              <a:t> de </a:t>
            </a:r>
            <a:r>
              <a:rPr lang="en-IE" sz="2400" dirty="0" err="1" smtClean="0">
                <a:solidFill>
                  <a:srgbClr val="000000"/>
                </a:solidFill>
              </a:rPr>
              <a:t>proyecto</a:t>
            </a:r>
            <a:endParaRPr lang="en-IE" sz="2400" dirty="0" smtClean="0">
              <a:solidFill>
                <a:srgbClr val="000000"/>
              </a:solidFill>
            </a:endParaRPr>
          </a:p>
          <a:p>
            <a:pPr lvl="0"/>
            <a:endParaRPr lang="en-IE" sz="2700" dirty="0" smtClean="0">
              <a:solidFill>
                <a:srgbClr val="000000"/>
              </a:solidFill>
            </a:endParaRP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dirty="0">
              <a:solidFill>
                <a:srgbClr val="0B0AFD"/>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803526856"/>
              </p:ext>
            </p:extLst>
          </p:nvPr>
        </p:nvGraphicFramePr>
        <p:xfrm>
          <a:off x="326571" y="2356207"/>
          <a:ext cx="11390812" cy="3563009"/>
        </p:xfrm>
        <a:graphic>
          <a:graphicData uri="http://schemas.openxmlformats.org/drawingml/2006/table">
            <a:tbl>
              <a:tblPr firstRow="1" bandRow="1">
                <a:tableStyleId>{5C22544A-7EE6-4342-B048-85BDC9FD1C3A}</a:tableStyleId>
              </a:tblPr>
              <a:tblGrid>
                <a:gridCol w="5432322">
                  <a:extLst>
                    <a:ext uri="{9D8B030D-6E8A-4147-A177-3AD203B41FA5}">
                      <a16:colId xmlns:a16="http://schemas.microsoft.com/office/drawing/2014/main" xmlns="" val="2387490912"/>
                    </a:ext>
                  </a:extLst>
                </a:gridCol>
                <a:gridCol w="5958490">
                  <a:extLst>
                    <a:ext uri="{9D8B030D-6E8A-4147-A177-3AD203B41FA5}">
                      <a16:colId xmlns:a16="http://schemas.microsoft.com/office/drawing/2014/main" xmlns=""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a:t>
                      </a:r>
                      <a:r>
                        <a:rPr lang="en-IE" sz="2400" b="1" dirty="0" err="1" smtClean="0">
                          <a:solidFill>
                            <a:schemeClr val="tx1"/>
                          </a:solidFill>
                        </a:rPr>
                        <a:t>Cuántas</a:t>
                      </a:r>
                      <a:r>
                        <a:rPr lang="en-IE" sz="2400" b="1" dirty="0" smtClean="0">
                          <a:solidFill>
                            <a:schemeClr val="tx1"/>
                          </a:solidFill>
                        </a:rPr>
                        <a:t> </a:t>
                      </a:r>
                      <a:r>
                        <a:rPr lang="en-IE" sz="2400" b="1" dirty="0" err="1" smtClean="0">
                          <a:solidFill>
                            <a:schemeClr val="tx1"/>
                          </a:solidFill>
                        </a:rPr>
                        <a:t>diapositivas</a:t>
                      </a:r>
                      <a:r>
                        <a:rPr lang="en-IE" sz="2400" b="1" dirty="0" smtClean="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21</a:t>
                      </a:r>
                      <a:r>
                        <a:rPr lang="en-IE" sz="2400" b="1" dirty="0" smtClean="0">
                          <a:solidFill>
                            <a:srgbClr val="336600"/>
                          </a:solidFill>
                        </a:rPr>
                        <a:t> </a:t>
                      </a:r>
                      <a:r>
                        <a:rPr lang="en-IE" sz="2400" b="1" dirty="0" err="1" smtClean="0">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smtClean="0">
                          <a:solidFill>
                            <a:schemeClr val="tx1"/>
                          </a:solidFill>
                        </a:rPr>
                        <a:t>¿</a:t>
                      </a:r>
                      <a:r>
                        <a:rPr lang="en-IE" sz="2400" b="1" dirty="0" err="1" smtClean="0">
                          <a:solidFill>
                            <a:schemeClr val="tx1"/>
                          </a:solidFill>
                        </a:rPr>
                        <a:t>Cuánto</a:t>
                      </a:r>
                      <a:r>
                        <a:rPr lang="en-IE" sz="2400" b="1" dirty="0" smtClean="0">
                          <a:solidFill>
                            <a:schemeClr val="tx1"/>
                          </a:solidFill>
                        </a:rPr>
                        <a:t> </a:t>
                      </a:r>
                      <a:r>
                        <a:rPr lang="en-IE" sz="2400" b="1" dirty="0" err="1" smtClean="0">
                          <a:solidFill>
                            <a:schemeClr val="tx1"/>
                          </a:solidFill>
                        </a:rPr>
                        <a:t>tiempo</a:t>
                      </a:r>
                      <a:r>
                        <a:rPr lang="en-IE" sz="2400" b="1" dirty="0" smtClean="0">
                          <a:solidFill>
                            <a:schemeClr val="tx1"/>
                          </a:solidFill>
                        </a:rPr>
                        <a:t> </a:t>
                      </a:r>
                      <a:r>
                        <a:rPr lang="en-IE" sz="2400" b="1" dirty="0" err="1" smtClean="0">
                          <a:solidFill>
                            <a:schemeClr val="tx1"/>
                          </a:solidFill>
                        </a:rPr>
                        <a:t>debo</a:t>
                      </a:r>
                      <a:r>
                        <a:rPr lang="en-IE" sz="2400" b="1" dirty="0" smtClean="0">
                          <a:solidFill>
                            <a:schemeClr val="tx1"/>
                          </a:solidFill>
                        </a:rPr>
                        <a:t> </a:t>
                      </a:r>
                      <a:r>
                        <a:rPr lang="en-IE" sz="2400" b="1" dirty="0" err="1" smtClean="0">
                          <a:solidFill>
                            <a:schemeClr val="tx1"/>
                          </a:solidFill>
                        </a:rPr>
                        <a:t>estar</a:t>
                      </a:r>
                      <a:r>
                        <a:rPr lang="en-IE" sz="2400" b="1" dirty="0" smtClean="0">
                          <a:solidFill>
                            <a:schemeClr val="tx1"/>
                          </a:solidFill>
                        </a:rPr>
                        <a:t> </a:t>
                      </a:r>
                      <a:r>
                        <a:rPr lang="en-IE" sz="2400" b="1" dirty="0" err="1" smtClean="0">
                          <a:solidFill>
                            <a:schemeClr val="tx1"/>
                          </a:solidFill>
                        </a:rPr>
                        <a:t>leyendo</a:t>
                      </a:r>
                      <a:r>
                        <a:rPr lang="en-IE" sz="2400" b="1" dirty="0" smtClean="0">
                          <a:solidFill>
                            <a:schemeClr val="tx1"/>
                          </a:solidFill>
                        </a:rPr>
                        <a:t> y </a:t>
                      </a:r>
                      <a:r>
                        <a:rPr lang="en-IE" sz="2400" b="1" dirty="0" err="1" smtClean="0">
                          <a:solidFill>
                            <a:schemeClr val="tx1"/>
                          </a:solidFill>
                        </a:rPr>
                        <a:t>escuchando</a:t>
                      </a:r>
                      <a:r>
                        <a:rPr lang="en-IE" sz="2400" b="1" dirty="0" smtClean="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smtClean="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smtClean="0">
                          <a:solidFill>
                            <a:schemeClr val="tx1"/>
                          </a:solidFill>
                        </a:rPr>
                        <a:t>¿</a:t>
                      </a:r>
                      <a:r>
                        <a:rPr lang="en-IE" sz="2400" b="1" dirty="0" err="1" smtClean="0">
                          <a:solidFill>
                            <a:schemeClr val="tx1"/>
                          </a:solidFill>
                        </a:rPr>
                        <a:t>Qué</a:t>
                      </a:r>
                      <a:r>
                        <a:rPr lang="en-IE" sz="2400" b="1" dirty="0" smtClean="0">
                          <a:solidFill>
                            <a:schemeClr val="tx1"/>
                          </a:solidFill>
                        </a:rPr>
                        <a:t> </a:t>
                      </a:r>
                      <a:r>
                        <a:rPr lang="en-IE" sz="2400" b="1" dirty="0" err="1" smtClean="0">
                          <a:solidFill>
                            <a:schemeClr val="tx1"/>
                          </a:solidFill>
                        </a:rPr>
                        <a:t>puedo</a:t>
                      </a:r>
                      <a:r>
                        <a:rPr lang="en-IE" sz="2400" b="1" dirty="0" smtClean="0">
                          <a:solidFill>
                            <a:schemeClr val="tx1"/>
                          </a:solidFill>
                        </a:rPr>
                        <a:t> </a:t>
                      </a:r>
                      <a:r>
                        <a:rPr lang="en-IE" sz="2400" b="1" dirty="0" err="1" smtClean="0">
                          <a:solidFill>
                            <a:schemeClr val="tx1"/>
                          </a:solidFill>
                        </a:rPr>
                        <a:t>conseguir</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smtClean="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3649087" cy="584775"/>
          </a:xfrm>
          <a:prstGeom prst="rect">
            <a:avLst/>
          </a:prstGeom>
        </p:spPr>
        <p:txBody>
          <a:bodyPr wrap="square">
            <a:spAutoFit/>
          </a:bodyPr>
          <a:lstStyle/>
          <a:p>
            <a:r>
              <a:rPr lang="en-IE" altLang="es-ES" sz="3200" b="1" dirty="0" err="1" smtClean="0">
                <a:solidFill>
                  <a:srgbClr val="990000"/>
                </a:solidFill>
              </a:rPr>
              <a:t>Visión</a:t>
            </a:r>
            <a:r>
              <a:rPr lang="en-IE" altLang="es-ES" sz="3200" b="1" dirty="0" smtClean="0">
                <a:solidFill>
                  <a:srgbClr val="990000"/>
                </a:solidFill>
              </a:rPr>
              <a:t> general</a:t>
            </a:r>
            <a:endParaRPr lang="el-GR" altLang="es-ES" sz="3200" dirty="0">
              <a:solidFill>
                <a:srgbClr val="990000"/>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err="1" smtClean="0">
                <a:solidFill>
                  <a:srgbClr val="990000"/>
                </a:solidFill>
              </a:rPr>
              <a:t>Más</a:t>
            </a:r>
            <a:r>
              <a:rPr lang="en-US" b="1" dirty="0" smtClean="0">
                <a:solidFill>
                  <a:srgbClr val="990000"/>
                </a:solidFill>
              </a:rPr>
              <a:t> </a:t>
            </a:r>
            <a:r>
              <a:rPr lang="en-US" b="1" dirty="0" err="1" smtClean="0">
                <a:solidFill>
                  <a:srgbClr val="990000"/>
                </a:solidFill>
              </a:rPr>
              <a:t>Información</a:t>
            </a:r>
            <a:endParaRPr lang="en-US" b="1" dirty="0" smtClean="0">
              <a:solidFill>
                <a:srgbClr val="990000"/>
              </a:solidFill>
            </a:endParaRPr>
          </a:p>
          <a:p>
            <a:r>
              <a:rPr lang="en-US" sz="2800" dirty="0" smtClean="0"/>
              <a:t>Se </a:t>
            </a:r>
            <a:r>
              <a:rPr lang="en-US" sz="2800" dirty="0" err="1" smtClean="0"/>
              <a:t>puede</a:t>
            </a:r>
            <a:r>
              <a:rPr lang="en-US" sz="2800" dirty="0" smtClean="0"/>
              <a:t> </a:t>
            </a:r>
            <a:r>
              <a:rPr lang="en-US" sz="2800" dirty="0" err="1" smtClean="0"/>
              <a:t>encontrar</a:t>
            </a:r>
            <a:r>
              <a:rPr lang="en-US" sz="2800" dirty="0" smtClean="0"/>
              <a:t> </a:t>
            </a:r>
            <a:r>
              <a:rPr lang="en-US" sz="2800" dirty="0" err="1" smtClean="0"/>
              <a:t>más</a:t>
            </a:r>
            <a:r>
              <a:rPr lang="en-US" sz="2800" dirty="0" smtClean="0"/>
              <a:t> </a:t>
            </a:r>
            <a:r>
              <a:rPr lang="en-US" sz="2800" dirty="0" err="1" smtClean="0"/>
              <a:t>información</a:t>
            </a:r>
            <a:r>
              <a:rPr lang="en-US" sz="2800" dirty="0" smtClean="0"/>
              <a:t> en</a:t>
            </a:r>
            <a:r>
              <a:rPr lang="en-US" sz="2800" b="1" dirty="0" smtClean="0"/>
              <a:t> </a:t>
            </a:r>
            <a:r>
              <a:rPr lang="en-US" sz="2800" b="1" dirty="0" err="1" smtClean="0"/>
              <a:t>Irlanda</a:t>
            </a:r>
            <a:r>
              <a:rPr lang="en-US" sz="2800" b="1" dirty="0" smtClean="0"/>
              <a:t> </a:t>
            </a:r>
            <a:r>
              <a:rPr lang="en-US" sz="2800" dirty="0" smtClean="0"/>
              <a:t>en </a:t>
            </a:r>
            <a:r>
              <a:rPr lang="en-US" sz="2800" dirty="0" smtClean="0">
                <a:hlinkClick r:id="rId2"/>
              </a:rPr>
              <a:t>http://eufunds.gov.ie/</a:t>
            </a:r>
            <a:r>
              <a:rPr lang="en-US" sz="2800" dirty="0" smtClean="0"/>
              <a:t> </a:t>
            </a:r>
          </a:p>
          <a:p>
            <a:pPr>
              <a:buNone/>
            </a:pPr>
            <a:endParaRPr lang="en-US" sz="2800" dirty="0" smtClean="0"/>
          </a:p>
          <a:p>
            <a:r>
              <a:rPr lang="en-US" sz="2800" dirty="0" err="1" smtClean="0"/>
              <a:t>Descubre</a:t>
            </a:r>
            <a:r>
              <a:rPr lang="en-US" sz="2800" dirty="0" smtClean="0"/>
              <a:t> </a:t>
            </a:r>
            <a:r>
              <a:rPr lang="en-US" sz="2800" dirty="0" err="1" smtClean="0"/>
              <a:t>más</a:t>
            </a:r>
            <a:r>
              <a:rPr lang="en-US" sz="2800" dirty="0" smtClean="0"/>
              <a:t> </a:t>
            </a:r>
            <a:r>
              <a:rPr lang="en-US" sz="2800" dirty="0" err="1" smtClean="0"/>
              <a:t>sobre</a:t>
            </a:r>
            <a:r>
              <a:rPr lang="en-US" sz="2800" dirty="0" smtClean="0"/>
              <a:t> los </a:t>
            </a:r>
            <a:r>
              <a:rPr lang="en-US" sz="2800" dirty="0" err="1" smtClean="0"/>
              <a:t>fondos</a:t>
            </a:r>
            <a:r>
              <a:rPr lang="en-US" sz="2800" dirty="0" smtClean="0"/>
              <a:t> LEADER en </a:t>
            </a:r>
            <a:r>
              <a:rPr lang="en-US" sz="2800" dirty="0" err="1" smtClean="0"/>
              <a:t>otros</a:t>
            </a:r>
            <a:r>
              <a:rPr lang="en-US" sz="2800" dirty="0" smtClean="0"/>
              <a:t> </a:t>
            </a:r>
            <a:r>
              <a:rPr lang="en-US" sz="2800" dirty="0" err="1" smtClean="0"/>
              <a:t>países</a:t>
            </a:r>
            <a:r>
              <a:rPr lang="en-US" sz="2800" dirty="0" smtClean="0"/>
              <a:t> de la UE en </a:t>
            </a:r>
            <a:r>
              <a:rPr lang="en-US" sz="2800" dirty="0" smtClean="0">
                <a:hlinkClick r:id="rId3"/>
              </a:rPr>
              <a:t>https://enrd.ec.europa.eu/leader-clld_en</a:t>
            </a:r>
            <a:r>
              <a:rPr lang="en-US" sz="2800" dirty="0" smtClean="0"/>
              <a:t> </a:t>
            </a:r>
          </a:p>
          <a:p>
            <a:r>
              <a:rPr lang="en-US" sz="2800" dirty="0" smtClean="0"/>
              <a:t>La base de </a:t>
            </a:r>
            <a:r>
              <a:rPr lang="en-US" sz="2800" dirty="0" err="1" smtClean="0"/>
              <a:t>datos</a:t>
            </a:r>
            <a:r>
              <a:rPr lang="en-US" sz="2800" dirty="0" smtClean="0"/>
              <a:t> </a:t>
            </a:r>
            <a:r>
              <a:rPr lang="en-US" sz="2800" dirty="0" err="1" smtClean="0"/>
              <a:t>europea</a:t>
            </a:r>
            <a:r>
              <a:rPr lang="en-US" sz="2800" dirty="0" smtClean="0"/>
              <a:t> GAL se </a:t>
            </a:r>
            <a:r>
              <a:rPr lang="en-US" sz="2800" dirty="0" err="1" smtClean="0"/>
              <a:t>puede</a:t>
            </a:r>
            <a:r>
              <a:rPr lang="en-US" sz="2800" dirty="0" smtClean="0"/>
              <a:t> </a:t>
            </a:r>
            <a:r>
              <a:rPr lang="en-US" sz="2800" dirty="0" err="1" smtClean="0"/>
              <a:t>encontrar</a:t>
            </a:r>
            <a:r>
              <a:rPr lang="en-US" sz="2800" dirty="0" smtClean="0"/>
              <a:t> en </a:t>
            </a:r>
            <a:r>
              <a:rPr lang="en-US" sz="2800" dirty="0" smtClean="0">
                <a:hlinkClick r:id="rId4"/>
              </a:rPr>
              <a:t>https</a:t>
            </a:r>
            <a:r>
              <a:rPr lang="en-US" sz="2800" dirty="0" smtClean="0">
                <a:hlinkClick r:id="rId4"/>
              </a:rPr>
              <a:t>://enrd.ec.europa.eu/general-info/whos-who/rural-assembly-category_en#leader</a:t>
            </a:r>
            <a:r>
              <a:rPr lang="en-US" sz="2800" dirty="0" smtClean="0"/>
              <a:t> </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a:t>
            </a:r>
            <a:r>
              <a:rPr lang="en-US" altLang="es-ES" sz="4800" b="1" dirty="0" smtClean="0">
                <a:solidFill>
                  <a:srgbClr val="990000"/>
                </a:solidFill>
              </a:rPr>
              <a:t>Gracias </a:t>
            </a:r>
            <a:r>
              <a:rPr lang="en-US" altLang="es-ES" sz="4800" b="1" dirty="0" err="1" smtClean="0">
                <a:solidFill>
                  <a:srgbClr val="990000"/>
                </a:solidFill>
              </a:rPr>
              <a:t>por</a:t>
            </a:r>
            <a:r>
              <a:rPr lang="en-US" altLang="es-ES" sz="4800" b="1" dirty="0" smtClean="0">
                <a:solidFill>
                  <a:srgbClr val="990000"/>
                </a:solidFill>
              </a:rPr>
              <a:t> </a:t>
            </a:r>
            <a:r>
              <a:rPr lang="en-US" altLang="es-ES" sz="4800" b="1" dirty="0" err="1" smtClean="0">
                <a:solidFill>
                  <a:srgbClr val="990000"/>
                </a:solidFill>
              </a:rPr>
              <a:t>su</a:t>
            </a:r>
            <a:r>
              <a:rPr lang="en-US" altLang="es-ES" sz="4800" b="1" dirty="0" smtClean="0">
                <a:solidFill>
                  <a:srgbClr val="990000"/>
                </a:solidFill>
              </a:rPr>
              <a:t> </a:t>
            </a:r>
            <a:r>
              <a:rPr lang="en-US" altLang="es-ES" sz="4800" b="1" dirty="0" err="1" smtClean="0">
                <a:solidFill>
                  <a:srgbClr val="990000"/>
                </a:solidFill>
              </a:rPr>
              <a:t>atención</a:t>
            </a:r>
            <a:r>
              <a:rPr lang="en-US" altLang="es-ES" sz="4800" b="1" dirty="0" smtClean="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 del </a:t>
            </a:r>
            <a:r>
              <a:rPr lang="en-US" altLang="es-ES" sz="3600" dirty="0" err="1" smtClean="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en-US" b="1" dirty="0" err="1" smtClean="0"/>
              <a:t>Una</a:t>
            </a:r>
            <a:r>
              <a:rPr lang="en-US" b="1" dirty="0" smtClean="0"/>
              <a:t> </a:t>
            </a:r>
            <a:r>
              <a:rPr lang="en-US" b="1" dirty="0" err="1" smtClean="0"/>
              <a:t>presentación</a:t>
            </a:r>
            <a:r>
              <a:rPr lang="en-US" b="1" dirty="0" smtClean="0"/>
              <a:t> de los </a:t>
            </a:r>
            <a:r>
              <a:rPr lang="en-US" b="1" dirty="0" err="1" smtClean="0"/>
              <a:t>fondos</a:t>
            </a:r>
            <a:r>
              <a:rPr lang="en-US" b="1" dirty="0" smtClean="0"/>
              <a:t> de la UE </a:t>
            </a:r>
            <a:r>
              <a:rPr lang="en-US" b="1" dirty="0" err="1" smtClean="0"/>
              <a:t>distribuidos</a:t>
            </a:r>
            <a:r>
              <a:rPr lang="en-US" b="1" dirty="0" smtClean="0"/>
              <a:t> </a:t>
            </a:r>
            <a:r>
              <a:rPr lang="en-US" b="1" dirty="0" err="1" smtClean="0"/>
              <a:t>por</a:t>
            </a:r>
            <a:r>
              <a:rPr lang="en-US" b="1" dirty="0" smtClean="0"/>
              <a:t> los </a:t>
            </a:r>
            <a:r>
              <a:rPr lang="en-US" b="1" dirty="0" err="1" smtClean="0"/>
              <a:t>Programas</a:t>
            </a:r>
            <a:r>
              <a:rPr lang="en-US" b="1" dirty="0" smtClean="0"/>
              <a:t> </a:t>
            </a:r>
            <a:r>
              <a:rPr lang="en-US" b="1" dirty="0" err="1" smtClean="0"/>
              <a:t>Nacionales</a:t>
            </a:r>
            <a:r>
              <a:rPr lang="en-US" b="1" dirty="0" smtClean="0"/>
              <a:t> </a:t>
            </a:r>
            <a:r>
              <a:rPr lang="en-US" b="1" dirty="0" err="1" smtClean="0"/>
              <a:t>disponibles</a:t>
            </a:r>
            <a:r>
              <a:rPr lang="en-US" b="1" dirty="0" smtClean="0"/>
              <a:t> en </a:t>
            </a:r>
            <a:r>
              <a:rPr lang="en-US" b="1" dirty="0" err="1" smtClean="0"/>
              <a:t>Irlanda</a:t>
            </a:r>
            <a:endParaRPr lang="en-US"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5060021" cy="584775"/>
          </a:xfrm>
          <a:prstGeom prst="rect">
            <a:avLst/>
          </a:prstGeom>
        </p:spPr>
        <p:txBody>
          <a:bodyPr wrap="square">
            <a:spAutoFit/>
          </a:bodyPr>
          <a:lstStyle/>
          <a:p>
            <a:r>
              <a:rPr lang="en-IE" altLang="es-ES" sz="3200" b="1" dirty="0" err="1" smtClean="0">
                <a:solidFill>
                  <a:srgbClr val="990000"/>
                </a:solidFill>
              </a:rPr>
              <a:t>Objetivo</a:t>
            </a:r>
            <a:r>
              <a:rPr lang="en-IE" altLang="es-ES" sz="3200" b="1" dirty="0" smtClean="0">
                <a:solidFill>
                  <a:srgbClr val="990000"/>
                </a:solidFill>
              </a:rPr>
              <a:t> de la </a:t>
            </a:r>
            <a:r>
              <a:rPr lang="en-IE" altLang="es-ES" sz="3200" b="1" dirty="0" err="1" smtClean="0">
                <a:solidFill>
                  <a:srgbClr val="990000"/>
                </a:solidFill>
              </a:rPr>
              <a:t>unidad</a:t>
            </a:r>
            <a:endParaRPr lang="el-GR" altLang="es-ES" sz="3200" b="1" dirty="0" smtClean="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dirty="0">
              <a:solidFill>
                <a:srgbClr val="0B0AFD"/>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smtClean="0"/>
              <a:t>Al final del </a:t>
            </a:r>
            <a:r>
              <a:rPr lang="en-IE" sz="2800" b="1" dirty="0" err="1" smtClean="0"/>
              <a:t>módulo</a:t>
            </a:r>
            <a:r>
              <a:rPr lang="en-IE" sz="2800" b="1" dirty="0" smtClean="0"/>
              <a:t> </a:t>
            </a:r>
            <a:r>
              <a:rPr lang="en-IE" sz="2800" b="1" u="sng" dirty="0" err="1" smtClean="0">
                <a:solidFill>
                  <a:srgbClr val="003366"/>
                </a:solidFill>
              </a:rPr>
              <a:t>seremos</a:t>
            </a:r>
            <a:r>
              <a:rPr lang="en-IE" sz="2800" b="1" u="sng" dirty="0" smtClean="0">
                <a:solidFill>
                  <a:srgbClr val="003366"/>
                </a:solidFill>
              </a:rPr>
              <a:t> </a:t>
            </a:r>
            <a:r>
              <a:rPr lang="en-IE" sz="2800" b="1" u="sng" dirty="0" err="1" smtClean="0">
                <a:solidFill>
                  <a:srgbClr val="003366"/>
                </a:solidFill>
              </a:rPr>
              <a:t>capaces</a:t>
            </a:r>
            <a:r>
              <a:rPr lang="en-IE" sz="2800" b="1" u="sng" dirty="0" smtClean="0">
                <a:solidFill>
                  <a:srgbClr val="003366"/>
                </a:solidFill>
              </a:rPr>
              <a:t> de:</a:t>
            </a:r>
            <a:endParaRPr lang="en-IE" sz="2800" b="1" u="sng" dirty="0">
              <a:solidFill>
                <a:srgbClr val="003366"/>
              </a:solidFill>
            </a:endParaRPr>
          </a:p>
          <a:p>
            <a:pPr marL="514350" indent="-514350">
              <a:lnSpc>
                <a:spcPct val="150000"/>
              </a:lnSpc>
              <a:buFont typeface="+mj-lt"/>
              <a:buAutoNum type="arabicPeriod"/>
            </a:pPr>
            <a:r>
              <a:rPr lang="en-IE" sz="2800" b="1" dirty="0" err="1" smtClean="0"/>
              <a:t>Conocer</a:t>
            </a:r>
            <a:r>
              <a:rPr lang="en-IE" sz="2800" b="1" dirty="0" smtClean="0"/>
              <a:t> </a:t>
            </a:r>
            <a:r>
              <a:rPr lang="en-IE" sz="2800" b="1" dirty="0" err="1" smtClean="0"/>
              <a:t>que</a:t>
            </a:r>
            <a:r>
              <a:rPr lang="en-IE" sz="2800" b="1" dirty="0" smtClean="0"/>
              <a:t> </a:t>
            </a:r>
            <a:r>
              <a:rPr lang="en-IE" sz="2800" b="1" dirty="0" err="1" smtClean="0"/>
              <a:t>recursos</a:t>
            </a:r>
            <a:r>
              <a:rPr lang="en-IE" sz="2800" b="1" dirty="0" smtClean="0"/>
              <a:t> de </a:t>
            </a:r>
            <a:r>
              <a:rPr lang="en-IE" sz="2800" b="1" dirty="0" err="1" smtClean="0"/>
              <a:t>financiación</a:t>
            </a:r>
            <a:r>
              <a:rPr lang="en-IE" sz="2800" b="1" dirty="0" smtClean="0"/>
              <a:t> de la UE </a:t>
            </a:r>
            <a:r>
              <a:rPr lang="en-IE" sz="2800" b="1" dirty="0" err="1" smtClean="0"/>
              <a:t>están</a:t>
            </a:r>
            <a:r>
              <a:rPr lang="en-IE" sz="2800" b="1" dirty="0" smtClean="0"/>
              <a:t> </a:t>
            </a:r>
            <a:r>
              <a:rPr lang="en-IE" sz="2800" b="1" dirty="0" err="1" smtClean="0"/>
              <a:t>disponibles</a:t>
            </a:r>
            <a:endParaRPr lang="en-IE" sz="2800" b="1" dirty="0"/>
          </a:p>
          <a:p>
            <a:pPr marL="514350" indent="-514350">
              <a:lnSpc>
                <a:spcPct val="150000"/>
              </a:lnSpc>
              <a:buFont typeface="+mj-lt"/>
              <a:buAutoNum type="arabicPeriod"/>
            </a:pPr>
            <a:r>
              <a:rPr lang="en-IE" sz="2800" b="1" dirty="0" err="1" smtClean="0"/>
              <a:t>Ver</a:t>
            </a:r>
            <a:r>
              <a:rPr lang="en-IE" sz="2800" b="1" dirty="0" smtClean="0"/>
              <a:t> </a:t>
            </a:r>
            <a:r>
              <a:rPr lang="en-IE" sz="2800" b="1" dirty="0" err="1" smtClean="0"/>
              <a:t>como</a:t>
            </a:r>
            <a:r>
              <a:rPr lang="en-IE" sz="2800" b="1" dirty="0" smtClean="0"/>
              <a:t> </a:t>
            </a:r>
            <a:r>
              <a:rPr lang="en-IE" sz="2800" b="1" dirty="0" err="1" smtClean="0"/>
              <a:t>estos</a:t>
            </a:r>
            <a:r>
              <a:rPr lang="en-IE" sz="2800" b="1" dirty="0" smtClean="0"/>
              <a:t> </a:t>
            </a:r>
            <a:r>
              <a:rPr lang="en-IE" sz="2800" b="1" dirty="0" err="1" smtClean="0"/>
              <a:t>fondos</a:t>
            </a:r>
            <a:r>
              <a:rPr lang="en-IE" sz="2800" b="1" dirty="0" smtClean="0"/>
              <a:t> se </a:t>
            </a:r>
            <a:r>
              <a:rPr lang="en-IE" sz="2800" b="1" dirty="0" err="1" smtClean="0"/>
              <a:t>distribuyen</a:t>
            </a:r>
            <a:r>
              <a:rPr lang="en-IE" sz="2800" b="1" dirty="0" smtClean="0"/>
              <a:t> en los </a:t>
            </a:r>
            <a:r>
              <a:rPr lang="en-IE" sz="2800" b="1" dirty="0" err="1" smtClean="0"/>
              <a:t>Programas</a:t>
            </a:r>
            <a:r>
              <a:rPr lang="en-IE" sz="2800" b="1" dirty="0" smtClean="0"/>
              <a:t> </a:t>
            </a:r>
            <a:r>
              <a:rPr lang="en-IE" sz="2800" b="1" dirty="0" err="1" smtClean="0"/>
              <a:t>Nacionales</a:t>
            </a:r>
            <a:endParaRPr lang="en-IE" sz="2800" b="1" dirty="0" smtClean="0"/>
          </a:p>
          <a:p>
            <a:pPr marL="514350" indent="-514350">
              <a:lnSpc>
                <a:spcPct val="150000"/>
              </a:lnSpc>
              <a:buFont typeface="+mj-lt"/>
              <a:buAutoNum type="arabicPeriod"/>
            </a:pPr>
            <a:r>
              <a:rPr lang="en-US" sz="2800" b="1" dirty="0" smtClean="0"/>
              <a:t>Saber </a:t>
            </a:r>
            <a:r>
              <a:rPr lang="en-US" sz="2800" b="1" dirty="0" err="1" smtClean="0"/>
              <a:t>donde</a:t>
            </a:r>
            <a:r>
              <a:rPr lang="en-US" sz="2800" b="1" dirty="0" smtClean="0"/>
              <a:t> </a:t>
            </a:r>
            <a:r>
              <a:rPr lang="en-US" sz="2800" b="1" dirty="0" err="1" smtClean="0"/>
              <a:t>encontrar</a:t>
            </a:r>
            <a:r>
              <a:rPr lang="en-US" sz="2800" b="1" dirty="0" smtClean="0"/>
              <a:t> </a:t>
            </a:r>
            <a:r>
              <a:rPr lang="en-US" sz="2800" b="1" dirty="0" err="1" smtClean="0"/>
              <a:t>más</a:t>
            </a:r>
            <a:r>
              <a:rPr lang="en-US" sz="2800" b="1" dirty="0" smtClean="0"/>
              <a:t> </a:t>
            </a:r>
            <a:r>
              <a:rPr lang="en-US" sz="2800" b="1" dirty="0" err="1" smtClean="0"/>
              <a:t>información</a:t>
            </a:r>
            <a:r>
              <a:rPr lang="en-US" sz="2800" b="1" dirty="0" smtClean="0"/>
              <a:t> de </a:t>
            </a:r>
            <a:r>
              <a:rPr lang="en-US" sz="2800" b="1" dirty="0" err="1" smtClean="0"/>
              <a:t>tu</a:t>
            </a:r>
            <a:r>
              <a:rPr lang="en-US" sz="2800" b="1" dirty="0" smtClean="0"/>
              <a:t> </a:t>
            </a:r>
            <a:r>
              <a:rPr lang="en-US" sz="2800" b="1" dirty="0" err="1" smtClean="0"/>
              <a:t>país</a:t>
            </a:r>
            <a:endParaRPr lang="en-IE" sz="2800" b="1" dirty="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7891192" cy="584775"/>
          </a:xfrm>
          <a:prstGeom prst="rect">
            <a:avLst/>
          </a:prstGeom>
        </p:spPr>
        <p:txBody>
          <a:bodyPr wrap="square">
            <a:spAutoFit/>
          </a:bodyPr>
          <a:lstStyle/>
          <a:p>
            <a:r>
              <a:rPr lang="es-ES" altLang="es-ES" sz="3200" b="1" dirty="0" smtClean="0">
                <a:solidFill>
                  <a:srgbClr val="990000"/>
                </a:solidFill>
              </a:rPr>
              <a:t>Resultados esperados del aprendizaje</a:t>
            </a:r>
            <a:endParaRPr lang="el-GR" altLang="es-ES" sz="3200" dirty="0" smtClean="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dirty="0">
              <a:solidFill>
                <a:srgbClr val="0B0AFD"/>
              </a:solidFill>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
        <p:nvSpPr>
          <p:cNvPr id="3" name="Content Placeholder 2"/>
          <p:cNvSpPr>
            <a:spLocks noGrp="1"/>
          </p:cNvSpPr>
          <p:nvPr>
            <p:ph idx="1"/>
          </p:nvPr>
        </p:nvSpPr>
        <p:spPr>
          <a:xfrm>
            <a:off x="609600" y="1196007"/>
            <a:ext cx="10972800" cy="5102226"/>
          </a:xfrm>
        </p:spPr>
        <p:txBody>
          <a:bodyPr/>
          <a:lstStyle/>
          <a:p>
            <a:pPr lvl="0">
              <a:buNone/>
            </a:pPr>
            <a:r>
              <a:rPr lang="en-US" sz="2800" b="1" dirty="0" err="1" smtClean="0">
                <a:solidFill>
                  <a:srgbClr val="990000"/>
                </a:solidFill>
              </a:rPr>
              <a:t>Recursos</a:t>
            </a:r>
            <a:r>
              <a:rPr lang="en-US" sz="2800" b="1" dirty="0" smtClean="0">
                <a:solidFill>
                  <a:srgbClr val="990000"/>
                </a:solidFill>
              </a:rPr>
              <a:t> de </a:t>
            </a:r>
            <a:r>
              <a:rPr lang="en-US" sz="2800" b="1" dirty="0" err="1" smtClean="0">
                <a:solidFill>
                  <a:srgbClr val="990000"/>
                </a:solidFill>
              </a:rPr>
              <a:t>Fondos</a:t>
            </a:r>
            <a:r>
              <a:rPr lang="en-US" sz="2800" b="1" dirty="0" smtClean="0">
                <a:solidFill>
                  <a:srgbClr val="990000"/>
                </a:solidFill>
              </a:rPr>
              <a:t> de la UE </a:t>
            </a:r>
            <a:r>
              <a:rPr lang="en-US" sz="2800" b="1" dirty="0" smtClean="0">
                <a:solidFill>
                  <a:srgbClr val="990000"/>
                </a:solidFill>
              </a:rPr>
              <a:t>1 y 2</a:t>
            </a:r>
            <a:endParaRPr lang="en-IE" sz="2800" dirty="0" smtClean="0">
              <a:solidFill>
                <a:srgbClr val="990000"/>
              </a:solidFill>
            </a:endParaRPr>
          </a:p>
          <a:p>
            <a:pPr lvl="0">
              <a:buNone/>
            </a:pPr>
            <a:r>
              <a:rPr lang="en-IE" sz="2800" dirty="0" smtClean="0">
                <a:solidFill>
                  <a:srgbClr val="000000"/>
                </a:solidFill>
              </a:rPr>
              <a:t>La </a:t>
            </a:r>
            <a:r>
              <a:rPr lang="en-IE" sz="2800" dirty="0" err="1" smtClean="0">
                <a:solidFill>
                  <a:srgbClr val="000000"/>
                </a:solidFill>
              </a:rPr>
              <a:t>mayoría</a:t>
            </a:r>
            <a:r>
              <a:rPr lang="en-IE" sz="2800" dirty="0" smtClean="0">
                <a:solidFill>
                  <a:srgbClr val="000000"/>
                </a:solidFill>
              </a:rPr>
              <a:t> del </a:t>
            </a:r>
            <a:r>
              <a:rPr lang="en-IE" sz="2800" dirty="0" err="1" smtClean="0">
                <a:solidFill>
                  <a:srgbClr val="000000"/>
                </a:solidFill>
              </a:rPr>
              <a:t>presupuesto</a:t>
            </a:r>
            <a:r>
              <a:rPr lang="en-IE" sz="2800" dirty="0" smtClean="0">
                <a:solidFill>
                  <a:srgbClr val="000000"/>
                </a:solidFill>
              </a:rPr>
              <a:t> de </a:t>
            </a:r>
            <a:r>
              <a:rPr lang="en-IE" sz="2800" dirty="0" err="1" smtClean="0">
                <a:solidFill>
                  <a:srgbClr val="000000"/>
                </a:solidFill>
              </a:rPr>
              <a:t>financiación</a:t>
            </a:r>
            <a:r>
              <a:rPr lang="en-IE" sz="2800" dirty="0" smtClean="0">
                <a:solidFill>
                  <a:srgbClr val="000000"/>
                </a:solidFill>
              </a:rPr>
              <a:t> de la UE se </a:t>
            </a:r>
            <a:r>
              <a:rPr lang="en-IE" sz="2800" dirty="0" err="1" smtClean="0">
                <a:solidFill>
                  <a:srgbClr val="000000"/>
                </a:solidFill>
              </a:rPr>
              <a:t>gestiona</a:t>
            </a:r>
            <a:r>
              <a:rPr lang="en-IE" sz="2800" dirty="0" smtClean="0">
                <a:solidFill>
                  <a:srgbClr val="000000"/>
                </a:solidFill>
              </a:rPr>
              <a:t> </a:t>
            </a:r>
            <a:r>
              <a:rPr lang="en-IE" sz="2800" dirty="0" err="1" smtClean="0">
                <a:solidFill>
                  <a:srgbClr val="000000"/>
                </a:solidFill>
              </a:rPr>
              <a:t>mediante</a:t>
            </a:r>
            <a:r>
              <a:rPr lang="en-IE" sz="2800" dirty="0" smtClean="0">
                <a:solidFill>
                  <a:srgbClr val="000000"/>
                </a:solidFill>
              </a:rPr>
              <a:t> </a:t>
            </a:r>
            <a:r>
              <a:rPr lang="en-IE" sz="2800" dirty="0" err="1" smtClean="0">
                <a:solidFill>
                  <a:srgbClr val="000000"/>
                </a:solidFill>
              </a:rPr>
              <a:t>cinco</a:t>
            </a:r>
            <a:r>
              <a:rPr lang="en-IE" sz="2800" dirty="0" smtClean="0">
                <a:solidFill>
                  <a:srgbClr val="000000"/>
                </a:solidFill>
              </a:rPr>
              <a:t> </a:t>
            </a:r>
            <a:r>
              <a:rPr lang="en-IE" sz="2800" dirty="0" err="1" smtClean="0">
                <a:solidFill>
                  <a:srgbClr val="000000"/>
                </a:solidFill>
              </a:rPr>
              <a:t>fondos</a:t>
            </a:r>
            <a:r>
              <a:rPr lang="en-IE" sz="2800" dirty="0" smtClean="0">
                <a:solidFill>
                  <a:srgbClr val="000000"/>
                </a:solidFill>
              </a:rPr>
              <a:t> </a:t>
            </a:r>
            <a:r>
              <a:rPr lang="en-IE" sz="2800" dirty="0" err="1" smtClean="0">
                <a:solidFill>
                  <a:srgbClr val="000000"/>
                </a:solidFill>
              </a:rPr>
              <a:t>principales</a:t>
            </a:r>
            <a:r>
              <a:rPr lang="en-IE" sz="2800" dirty="0" smtClean="0">
                <a:solidFill>
                  <a:srgbClr val="000000"/>
                </a:solidFill>
              </a:rPr>
              <a:t>:</a:t>
            </a:r>
            <a:endParaRPr lang="en-IE" sz="2800" dirty="0" smtClean="0">
              <a:solidFill>
                <a:srgbClr val="000000"/>
              </a:solidFill>
            </a:endParaRPr>
          </a:p>
          <a:p>
            <a:pPr lvl="0">
              <a:buNone/>
            </a:pPr>
            <a:endParaRPr lang="en-IE" sz="2800" dirty="0" smtClean="0">
              <a:solidFill>
                <a:srgbClr val="000000"/>
              </a:solidFill>
            </a:endParaRPr>
          </a:p>
          <a:p>
            <a:pPr marL="457200" lvl="0" indent="-457200">
              <a:buFont typeface="+mj-lt"/>
              <a:buAutoNum type="arabicPeriod"/>
            </a:pPr>
            <a:r>
              <a:rPr lang="en-IE" sz="2800" u="sng" dirty="0" smtClean="0">
                <a:solidFill>
                  <a:srgbClr val="000000"/>
                </a:solidFill>
                <a:hlinkClick r:id="rId2"/>
              </a:rPr>
              <a:t>European </a:t>
            </a:r>
            <a:r>
              <a:rPr lang="en-IE" sz="2800" u="sng" dirty="0" smtClean="0">
                <a:solidFill>
                  <a:srgbClr val="FF0000"/>
                </a:solidFill>
                <a:hlinkClick r:id="rId2"/>
              </a:rPr>
              <a:t>Regional</a:t>
            </a:r>
            <a:r>
              <a:rPr lang="en-IE" sz="2800" u="sng" dirty="0" smtClean="0">
                <a:solidFill>
                  <a:srgbClr val="000000"/>
                </a:solidFill>
                <a:hlinkClick r:id="rId2"/>
              </a:rPr>
              <a:t> Development Fund</a:t>
            </a:r>
            <a:r>
              <a:rPr lang="en-IE" sz="2800" u="sng" dirty="0" smtClean="0">
                <a:solidFill>
                  <a:srgbClr val="000000"/>
                </a:solidFill>
              </a:rPr>
              <a:t> (ERDF) </a:t>
            </a:r>
            <a:r>
              <a:rPr lang="en-IE" sz="2800" u="sng" dirty="0" smtClean="0">
                <a:solidFill>
                  <a:srgbClr val="000000"/>
                </a:solidFill>
              </a:rPr>
              <a:t>– </a:t>
            </a:r>
            <a:r>
              <a:rPr lang="en-IE" sz="2800" dirty="0" err="1" smtClean="0">
                <a:solidFill>
                  <a:srgbClr val="000000"/>
                </a:solidFill>
              </a:rPr>
              <a:t>desequilibrios</a:t>
            </a:r>
            <a:r>
              <a:rPr lang="en-IE" sz="2800" dirty="0" smtClean="0">
                <a:solidFill>
                  <a:srgbClr val="000000"/>
                </a:solidFill>
              </a:rPr>
              <a:t> entre </a:t>
            </a:r>
            <a:r>
              <a:rPr lang="en-IE" sz="2800" dirty="0" err="1" smtClean="0">
                <a:solidFill>
                  <a:srgbClr val="000000"/>
                </a:solidFill>
              </a:rPr>
              <a:t>regiones</a:t>
            </a:r>
            <a:r>
              <a:rPr lang="en-IE" sz="2800" dirty="0" smtClean="0">
                <a:solidFill>
                  <a:srgbClr val="000000"/>
                </a:solidFill>
              </a:rPr>
              <a:t>. </a:t>
            </a:r>
            <a:r>
              <a:rPr lang="en-IE" sz="2800" dirty="0" err="1" smtClean="0">
                <a:solidFill>
                  <a:srgbClr val="000000"/>
                </a:solidFill>
              </a:rPr>
              <a:t>Sus</a:t>
            </a:r>
            <a:r>
              <a:rPr lang="en-IE" sz="2800" dirty="0" smtClean="0">
                <a:solidFill>
                  <a:srgbClr val="000000"/>
                </a:solidFill>
              </a:rPr>
              <a:t> </a:t>
            </a:r>
            <a:r>
              <a:rPr lang="en-IE" sz="2800" dirty="0" err="1" smtClean="0">
                <a:solidFill>
                  <a:srgbClr val="000000"/>
                </a:solidFill>
              </a:rPr>
              <a:t>temas</a:t>
            </a:r>
            <a:r>
              <a:rPr lang="en-IE" sz="2800" dirty="0" smtClean="0">
                <a:solidFill>
                  <a:srgbClr val="000000"/>
                </a:solidFill>
              </a:rPr>
              <a:t> </a:t>
            </a:r>
            <a:r>
              <a:rPr lang="en-IE" sz="2800" dirty="0" smtClean="0">
                <a:solidFill>
                  <a:srgbClr val="000000"/>
                </a:solidFill>
              </a:rPr>
              <a:t>claves </a:t>
            </a:r>
            <a:r>
              <a:rPr lang="en-IE" sz="2800" dirty="0" err="1" smtClean="0">
                <a:solidFill>
                  <a:srgbClr val="000000"/>
                </a:solidFill>
              </a:rPr>
              <a:t>incluyen</a:t>
            </a:r>
            <a:r>
              <a:rPr lang="en-IE" sz="2800" dirty="0" smtClean="0">
                <a:solidFill>
                  <a:srgbClr val="000000"/>
                </a:solidFill>
              </a:rPr>
              <a:t> la </a:t>
            </a:r>
            <a:r>
              <a:rPr lang="en-IE" sz="2800" dirty="0" err="1" smtClean="0">
                <a:solidFill>
                  <a:srgbClr val="000000"/>
                </a:solidFill>
              </a:rPr>
              <a:t>investigación</a:t>
            </a:r>
            <a:r>
              <a:rPr lang="en-IE" sz="2800" dirty="0" smtClean="0">
                <a:solidFill>
                  <a:srgbClr val="000000"/>
                </a:solidFill>
              </a:rPr>
              <a:t> de </a:t>
            </a:r>
            <a:r>
              <a:rPr lang="en-IE" sz="2800" dirty="0" err="1" smtClean="0">
                <a:solidFill>
                  <a:srgbClr val="000000"/>
                </a:solidFill>
              </a:rPr>
              <a:t>innovación</a:t>
            </a:r>
            <a:r>
              <a:rPr lang="en-IE" sz="2800" dirty="0" smtClean="0">
                <a:solidFill>
                  <a:srgbClr val="000000"/>
                </a:solidFill>
              </a:rPr>
              <a:t>, </a:t>
            </a:r>
            <a:r>
              <a:rPr lang="en-IE" sz="2800" dirty="0" err="1" smtClean="0">
                <a:solidFill>
                  <a:srgbClr val="000000"/>
                </a:solidFill>
              </a:rPr>
              <a:t>apoyo</a:t>
            </a:r>
            <a:r>
              <a:rPr lang="en-IE" sz="2800" dirty="0" smtClean="0">
                <a:solidFill>
                  <a:srgbClr val="000000"/>
                </a:solidFill>
              </a:rPr>
              <a:t> a PYMES y </a:t>
            </a:r>
            <a:r>
              <a:rPr lang="en-IE" sz="2800" dirty="0" err="1" smtClean="0">
                <a:solidFill>
                  <a:srgbClr val="000000"/>
                </a:solidFill>
              </a:rPr>
              <a:t>tecnologías</a:t>
            </a:r>
            <a:r>
              <a:rPr lang="en-IE" sz="2800" dirty="0" smtClean="0">
                <a:solidFill>
                  <a:srgbClr val="000000"/>
                </a:solidFill>
              </a:rPr>
              <a:t> </a:t>
            </a:r>
            <a:r>
              <a:rPr lang="en-IE" sz="2800" dirty="0" err="1" smtClean="0">
                <a:solidFill>
                  <a:srgbClr val="000000"/>
                </a:solidFill>
              </a:rPr>
              <a:t>digitales</a:t>
            </a:r>
            <a:r>
              <a:rPr lang="en-IE" sz="2800" dirty="0" smtClean="0">
                <a:solidFill>
                  <a:srgbClr val="000000"/>
                </a:solidFill>
              </a:rPr>
              <a:t>.</a:t>
            </a:r>
            <a:endParaRPr lang="en-IE" sz="2800" dirty="0" smtClean="0">
              <a:solidFill>
                <a:srgbClr val="000000"/>
              </a:solidFill>
            </a:endParaRPr>
          </a:p>
          <a:p>
            <a:pPr marL="457200" lvl="0" indent="-457200">
              <a:buFont typeface="+mj-lt"/>
              <a:buAutoNum type="arabicPeriod"/>
            </a:pPr>
            <a:endParaRPr lang="en-IE" sz="2800" dirty="0" smtClean="0">
              <a:solidFill>
                <a:srgbClr val="000000"/>
              </a:solidFill>
            </a:endParaRPr>
          </a:p>
          <a:p>
            <a:pPr marL="457200" lvl="0" indent="-457200">
              <a:buFont typeface="+mj-lt"/>
              <a:buAutoNum type="arabicPeriod"/>
            </a:pPr>
            <a:r>
              <a:rPr lang="en-IE" sz="2800" u="sng" dirty="0" smtClean="0">
                <a:solidFill>
                  <a:srgbClr val="000000"/>
                </a:solidFill>
                <a:hlinkClick r:id="rId3"/>
              </a:rPr>
              <a:t>European Social Fund</a:t>
            </a:r>
            <a:r>
              <a:rPr lang="en-IE" sz="2800" u="sng" dirty="0" smtClean="0">
                <a:solidFill>
                  <a:srgbClr val="000000"/>
                </a:solidFill>
              </a:rPr>
              <a:t> (ESF</a:t>
            </a:r>
            <a:r>
              <a:rPr lang="en-IE" sz="2800" u="sng" dirty="0" smtClean="0">
                <a:solidFill>
                  <a:srgbClr val="000000"/>
                </a:solidFill>
              </a:rPr>
              <a:t>)-</a:t>
            </a:r>
            <a:r>
              <a:rPr lang="en-IE" sz="2800" dirty="0" smtClean="0">
                <a:solidFill>
                  <a:srgbClr val="000000"/>
                </a:solidFill>
              </a:rPr>
              <a:t> </a:t>
            </a:r>
            <a:r>
              <a:rPr lang="en-IE" sz="2800" dirty="0" err="1" smtClean="0">
                <a:solidFill>
                  <a:srgbClr val="000000"/>
                </a:solidFill>
              </a:rPr>
              <a:t>Acceso</a:t>
            </a:r>
            <a:r>
              <a:rPr lang="en-IE" sz="2800" dirty="0" smtClean="0">
                <a:solidFill>
                  <a:srgbClr val="000000"/>
                </a:solidFill>
              </a:rPr>
              <a:t> al </a:t>
            </a:r>
            <a:r>
              <a:rPr lang="en-IE" sz="2800" dirty="0" err="1" smtClean="0">
                <a:solidFill>
                  <a:srgbClr val="000000"/>
                </a:solidFill>
              </a:rPr>
              <a:t>empleo</a:t>
            </a:r>
            <a:r>
              <a:rPr lang="en-IE" sz="2800" dirty="0" smtClean="0">
                <a:solidFill>
                  <a:srgbClr val="000000"/>
                </a:solidFill>
              </a:rPr>
              <a:t> y a </a:t>
            </a:r>
            <a:r>
              <a:rPr lang="en-IE" sz="2800" dirty="0" err="1" smtClean="0">
                <a:solidFill>
                  <a:srgbClr val="000000"/>
                </a:solidFill>
              </a:rPr>
              <a:t>las</a:t>
            </a:r>
            <a:r>
              <a:rPr lang="en-IE" sz="2800" dirty="0" smtClean="0">
                <a:solidFill>
                  <a:srgbClr val="000000"/>
                </a:solidFill>
              </a:rPr>
              <a:t> </a:t>
            </a:r>
            <a:r>
              <a:rPr lang="en-IE" sz="2800" dirty="0" err="1" smtClean="0">
                <a:solidFill>
                  <a:srgbClr val="000000"/>
                </a:solidFill>
              </a:rPr>
              <a:t>capacidades</a:t>
            </a:r>
            <a:r>
              <a:rPr lang="en-IE" sz="2800" dirty="0" smtClean="0">
                <a:solidFill>
                  <a:srgbClr val="000000"/>
                </a:solidFill>
              </a:rPr>
              <a:t> </a:t>
            </a:r>
            <a:r>
              <a:rPr lang="en-IE" sz="2800" dirty="0" err="1" smtClean="0">
                <a:solidFill>
                  <a:srgbClr val="000000"/>
                </a:solidFill>
              </a:rPr>
              <a:t>profesionales</a:t>
            </a:r>
            <a:r>
              <a:rPr lang="en-IE" sz="2800" dirty="0" smtClean="0">
                <a:solidFill>
                  <a:srgbClr val="000000"/>
                </a:solidFill>
              </a:rPr>
              <a:t>.</a:t>
            </a:r>
            <a:endParaRPr lang="en-IE" sz="2800" dirty="0" smtClean="0">
              <a:solidFill>
                <a:srgbClr val="000000"/>
              </a:solidFill>
            </a:endParaRPr>
          </a:p>
          <a:p>
            <a:pPr marL="0" indent="0">
              <a:buNone/>
            </a:pPr>
            <a:endParaRPr lang="en-US" sz="1800" b="1" dirty="0" smtClean="0"/>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b="1" dirty="0" err="1" smtClean="0">
                <a:solidFill>
                  <a:srgbClr val="990000"/>
                </a:solidFill>
              </a:rPr>
              <a:t>Recursos</a:t>
            </a:r>
            <a:r>
              <a:rPr lang="en-US" b="1" dirty="0" smtClean="0">
                <a:solidFill>
                  <a:srgbClr val="990000"/>
                </a:solidFill>
              </a:rPr>
              <a:t> de </a:t>
            </a:r>
            <a:r>
              <a:rPr lang="en-US" b="1" dirty="0" err="1" smtClean="0">
                <a:solidFill>
                  <a:srgbClr val="990000"/>
                </a:solidFill>
              </a:rPr>
              <a:t>Fondos</a:t>
            </a:r>
            <a:r>
              <a:rPr lang="en-US" b="1" dirty="0" smtClean="0">
                <a:solidFill>
                  <a:srgbClr val="990000"/>
                </a:solidFill>
              </a:rPr>
              <a:t> de la UE </a:t>
            </a:r>
            <a:r>
              <a:rPr lang="en-US" b="1" dirty="0" smtClean="0">
                <a:solidFill>
                  <a:srgbClr val="990000"/>
                </a:solidFill>
              </a:rPr>
              <a:t>3 </a:t>
            </a:r>
            <a:r>
              <a:rPr lang="en-US" b="1" dirty="0" smtClean="0">
                <a:solidFill>
                  <a:srgbClr val="990000"/>
                </a:solidFill>
              </a:rPr>
              <a:t>y </a:t>
            </a:r>
            <a:r>
              <a:rPr lang="en-US" b="1" dirty="0" smtClean="0">
                <a:solidFill>
                  <a:srgbClr val="990000"/>
                </a:solidFill>
              </a:rPr>
              <a:t>4</a:t>
            </a:r>
            <a:endParaRPr lang="en-IE" dirty="0" smtClean="0">
              <a:solidFill>
                <a:srgbClr val="990000"/>
              </a:solidFill>
            </a:endParaRPr>
          </a:p>
          <a:p>
            <a:pPr marL="514350" indent="-514350">
              <a:buFont typeface="+mj-lt"/>
              <a:buAutoNum type="arabicPeriod" startAt="3"/>
            </a:pPr>
            <a:r>
              <a:rPr lang="en-IE" sz="2800" u="sng" dirty="0" smtClean="0">
                <a:hlinkClick r:id="rId2"/>
              </a:rPr>
              <a:t>European </a:t>
            </a:r>
            <a:r>
              <a:rPr lang="en-IE" sz="2800" u="sng" dirty="0" smtClean="0">
                <a:hlinkClick r:id="rId3"/>
              </a:rPr>
              <a:t>Cohesion Fund</a:t>
            </a:r>
            <a:r>
              <a:rPr lang="en-IE" sz="2800" u="sng" dirty="0" smtClean="0"/>
              <a:t> (ECF) </a:t>
            </a:r>
            <a:r>
              <a:rPr lang="en-IE" sz="2800" u="sng" dirty="0" smtClean="0"/>
              <a:t>–</a:t>
            </a:r>
            <a:r>
              <a:rPr lang="en-IE" sz="2800" dirty="0" smtClean="0"/>
              <a:t> </a:t>
            </a:r>
            <a:r>
              <a:rPr lang="en-IE" sz="2800" dirty="0" err="1" smtClean="0"/>
              <a:t>Reducir</a:t>
            </a:r>
            <a:r>
              <a:rPr lang="en-IE" sz="2800" dirty="0" smtClean="0"/>
              <a:t> </a:t>
            </a:r>
            <a:r>
              <a:rPr lang="en-IE" sz="2800" dirty="0" err="1" smtClean="0"/>
              <a:t>las</a:t>
            </a:r>
            <a:r>
              <a:rPr lang="en-IE" sz="2800" dirty="0" smtClean="0"/>
              <a:t> </a:t>
            </a:r>
            <a:r>
              <a:rPr lang="en-IE" sz="2800" dirty="0" err="1" smtClean="0"/>
              <a:t>disparidades</a:t>
            </a:r>
            <a:r>
              <a:rPr lang="en-IE" sz="2800" dirty="0" smtClean="0"/>
              <a:t> </a:t>
            </a:r>
            <a:r>
              <a:rPr lang="en-IE" sz="2800" dirty="0" err="1" smtClean="0"/>
              <a:t>económicas</a:t>
            </a:r>
            <a:r>
              <a:rPr lang="en-IE" sz="2800" dirty="0" smtClean="0"/>
              <a:t> y </a:t>
            </a:r>
            <a:r>
              <a:rPr lang="en-IE" sz="2800" dirty="0" err="1" smtClean="0"/>
              <a:t>sociales</a:t>
            </a:r>
            <a:r>
              <a:rPr lang="en-IE" sz="2800" dirty="0" smtClean="0"/>
              <a:t> entre los </a:t>
            </a:r>
            <a:r>
              <a:rPr lang="en-IE" sz="2800" dirty="0" err="1" smtClean="0"/>
              <a:t>miembros</a:t>
            </a:r>
            <a:r>
              <a:rPr lang="en-IE" sz="2800" dirty="0" smtClean="0"/>
              <a:t> de la UE. </a:t>
            </a:r>
            <a:r>
              <a:rPr lang="en-IE" sz="2800" dirty="0" err="1" smtClean="0"/>
              <a:t>Sus</a:t>
            </a:r>
            <a:r>
              <a:rPr lang="en-IE" sz="2800" dirty="0" smtClean="0"/>
              <a:t> </a:t>
            </a:r>
            <a:r>
              <a:rPr lang="en-IE" sz="2800" dirty="0" err="1" smtClean="0"/>
              <a:t>temas</a:t>
            </a:r>
            <a:r>
              <a:rPr lang="en-IE" sz="2800" dirty="0" smtClean="0"/>
              <a:t> claves son la </a:t>
            </a:r>
            <a:r>
              <a:rPr lang="en-IE" sz="2800" dirty="0" err="1" smtClean="0"/>
              <a:t>infraestructura</a:t>
            </a:r>
            <a:r>
              <a:rPr lang="en-IE" sz="2800" dirty="0" smtClean="0"/>
              <a:t> de </a:t>
            </a:r>
            <a:r>
              <a:rPr lang="en-IE" sz="2800" dirty="0" err="1" smtClean="0"/>
              <a:t>transporte</a:t>
            </a:r>
            <a:r>
              <a:rPr lang="en-IE" sz="2800" dirty="0" smtClean="0"/>
              <a:t> y la </a:t>
            </a:r>
            <a:r>
              <a:rPr lang="en-IE" sz="2800" dirty="0" err="1" smtClean="0"/>
              <a:t>energía</a:t>
            </a:r>
            <a:r>
              <a:rPr lang="en-IE" sz="2800" dirty="0" smtClean="0"/>
              <a:t>.</a:t>
            </a:r>
            <a:endParaRPr lang="en-IE" sz="2800" dirty="0" smtClean="0"/>
          </a:p>
          <a:p>
            <a:pPr marL="514350" indent="-514350">
              <a:buFont typeface="+mj-lt"/>
              <a:buAutoNum type="arabicPeriod" startAt="3"/>
            </a:pPr>
            <a:endParaRPr lang="en-IE" sz="2800" dirty="0" smtClean="0"/>
          </a:p>
          <a:p>
            <a:pPr marL="457200" indent="-457200">
              <a:buFont typeface="+mj-lt"/>
              <a:buAutoNum type="arabicPeriod" startAt="3"/>
            </a:pPr>
            <a:r>
              <a:rPr lang="en-IE" sz="2800" u="sng" dirty="0" smtClean="0">
                <a:hlinkClick r:id="rId4"/>
              </a:rPr>
              <a:t>European Agricultural Fund for Rural Development</a:t>
            </a:r>
            <a:r>
              <a:rPr lang="en-IE" sz="2800" u="sng" dirty="0" smtClean="0"/>
              <a:t> (EAFRD) </a:t>
            </a:r>
            <a:r>
              <a:rPr lang="en-IE" sz="2800" u="sng" dirty="0" smtClean="0"/>
              <a:t>–</a:t>
            </a:r>
            <a:r>
              <a:rPr lang="en-IE" sz="2800" dirty="0" smtClean="0"/>
              <a:t> </a:t>
            </a:r>
            <a:r>
              <a:rPr lang="en-IE" sz="2800" dirty="0" err="1" smtClean="0"/>
              <a:t>Mejorar</a:t>
            </a:r>
            <a:r>
              <a:rPr lang="en-IE" sz="2800" dirty="0" smtClean="0"/>
              <a:t> la </a:t>
            </a:r>
            <a:r>
              <a:rPr lang="en-IE" sz="2800" dirty="0" err="1" smtClean="0"/>
              <a:t>competitividad</a:t>
            </a:r>
            <a:r>
              <a:rPr lang="en-IE" sz="2800" dirty="0" smtClean="0"/>
              <a:t> de la </a:t>
            </a:r>
            <a:r>
              <a:rPr lang="en-IE" sz="2800" dirty="0" err="1" smtClean="0"/>
              <a:t>agricultura</a:t>
            </a:r>
            <a:r>
              <a:rPr lang="en-IE" sz="2800" dirty="0" smtClean="0"/>
              <a:t> y la </a:t>
            </a:r>
            <a:r>
              <a:rPr lang="en-IE" sz="2800" dirty="0" err="1" smtClean="0"/>
              <a:t>silvicultura</a:t>
            </a:r>
            <a:r>
              <a:rPr lang="en-IE" sz="2800" dirty="0" smtClean="0"/>
              <a:t>. </a:t>
            </a:r>
            <a:r>
              <a:rPr lang="en-IE" sz="2800" dirty="0" err="1" smtClean="0"/>
              <a:t>Sus</a:t>
            </a:r>
            <a:r>
              <a:rPr lang="en-IE" sz="2800" dirty="0" smtClean="0"/>
              <a:t> </a:t>
            </a:r>
            <a:r>
              <a:rPr lang="en-IE" sz="2800" dirty="0" err="1" smtClean="0"/>
              <a:t>temas</a:t>
            </a:r>
            <a:r>
              <a:rPr lang="en-IE" sz="2800" dirty="0" smtClean="0"/>
              <a:t> claves son el </a:t>
            </a:r>
            <a:r>
              <a:rPr lang="en-IE" sz="2800" dirty="0" err="1" smtClean="0"/>
              <a:t>impulso</a:t>
            </a:r>
            <a:r>
              <a:rPr lang="en-IE" sz="2800" dirty="0" smtClean="0"/>
              <a:t> de la </a:t>
            </a:r>
            <a:r>
              <a:rPr lang="en-IE" sz="2800" dirty="0" err="1" smtClean="0"/>
              <a:t>actividad</a:t>
            </a:r>
            <a:r>
              <a:rPr lang="en-IE" sz="2800" dirty="0" smtClean="0"/>
              <a:t> </a:t>
            </a:r>
            <a:r>
              <a:rPr lang="en-IE" sz="2800" dirty="0" err="1" smtClean="0"/>
              <a:t>económica</a:t>
            </a:r>
            <a:r>
              <a:rPr lang="en-IE" sz="2800" dirty="0" smtClean="0"/>
              <a:t> y la </a:t>
            </a:r>
            <a:r>
              <a:rPr lang="en-IE" sz="2800" dirty="0" err="1" smtClean="0"/>
              <a:t>calidad</a:t>
            </a:r>
            <a:r>
              <a:rPr lang="en-IE" sz="2800" dirty="0" smtClean="0"/>
              <a:t> de </a:t>
            </a:r>
            <a:r>
              <a:rPr lang="en-IE" sz="2800" dirty="0" err="1" smtClean="0"/>
              <a:t>vida</a:t>
            </a:r>
            <a:r>
              <a:rPr lang="en-IE" sz="2800" dirty="0" smtClean="0"/>
              <a:t> en </a:t>
            </a:r>
            <a:r>
              <a:rPr lang="en-IE" sz="2800" dirty="0" err="1" smtClean="0"/>
              <a:t>áreas</a:t>
            </a:r>
            <a:r>
              <a:rPr lang="en-IE" sz="2800" dirty="0" smtClean="0"/>
              <a:t> </a:t>
            </a:r>
            <a:r>
              <a:rPr lang="en-IE" sz="2800" dirty="0" err="1" smtClean="0"/>
              <a:t>rurales</a:t>
            </a:r>
            <a:r>
              <a:rPr lang="en-IE" sz="2800" dirty="0" smtClean="0"/>
              <a:t>.</a:t>
            </a:r>
            <a:endParaRPr lang="en-IE" sz="2800"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US" b="1" dirty="0" err="1" smtClean="0">
                <a:solidFill>
                  <a:srgbClr val="990000"/>
                </a:solidFill>
              </a:rPr>
              <a:t>Recursos</a:t>
            </a:r>
            <a:r>
              <a:rPr lang="en-US" b="1" dirty="0" smtClean="0">
                <a:solidFill>
                  <a:srgbClr val="990000"/>
                </a:solidFill>
              </a:rPr>
              <a:t> de </a:t>
            </a:r>
            <a:r>
              <a:rPr lang="en-US" b="1" dirty="0" err="1" smtClean="0">
                <a:solidFill>
                  <a:srgbClr val="990000"/>
                </a:solidFill>
              </a:rPr>
              <a:t>Fondos</a:t>
            </a:r>
            <a:r>
              <a:rPr lang="en-US" b="1" dirty="0" smtClean="0">
                <a:solidFill>
                  <a:srgbClr val="990000"/>
                </a:solidFill>
              </a:rPr>
              <a:t> de la UE </a:t>
            </a:r>
            <a:r>
              <a:rPr lang="en-US" b="1" dirty="0" smtClean="0">
                <a:solidFill>
                  <a:srgbClr val="990000"/>
                </a:solidFill>
              </a:rPr>
              <a:t>5</a:t>
            </a:r>
            <a:endParaRPr lang="en-IE" dirty="0" smtClean="0">
              <a:solidFill>
                <a:srgbClr val="990000"/>
              </a:solidFill>
            </a:endParaRPr>
          </a:p>
          <a:p>
            <a:pPr marL="514350" indent="-514350">
              <a:buFont typeface="+mj-lt"/>
              <a:buAutoNum type="arabicPeriod" startAt="5"/>
            </a:pPr>
            <a:r>
              <a:rPr lang="en-IE" dirty="0" smtClean="0">
                <a:hlinkClick r:id="rId2"/>
              </a:rPr>
              <a:t>European </a:t>
            </a:r>
            <a:r>
              <a:rPr lang="en-IE" dirty="0" smtClean="0">
                <a:hlinkClick r:id="rId2"/>
              </a:rPr>
              <a:t>Maritime and Fisheries Fund</a:t>
            </a:r>
            <a:r>
              <a:rPr lang="en-IE" dirty="0" smtClean="0"/>
              <a:t> (EMFF) </a:t>
            </a:r>
            <a:r>
              <a:rPr lang="en-IE" dirty="0" smtClean="0"/>
              <a:t>–</a:t>
            </a:r>
            <a:r>
              <a:rPr lang="en-IE" dirty="0" err="1" smtClean="0"/>
              <a:t>Apoya</a:t>
            </a:r>
            <a:r>
              <a:rPr lang="en-IE" dirty="0" smtClean="0"/>
              <a:t> la </a:t>
            </a:r>
            <a:r>
              <a:rPr lang="en-IE" dirty="0" err="1" smtClean="0"/>
              <a:t>transición</a:t>
            </a:r>
            <a:r>
              <a:rPr lang="en-IE" dirty="0" smtClean="0"/>
              <a:t> a la </a:t>
            </a:r>
            <a:r>
              <a:rPr lang="en-IE" dirty="0" err="1" smtClean="0"/>
              <a:t>pesca</a:t>
            </a:r>
            <a:r>
              <a:rPr lang="en-IE" dirty="0" smtClean="0"/>
              <a:t> </a:t>
            </a:r>
            <a:r>
              <a:rPr lang="en-IE" dirty="0" err="1" smtClean="0"/>
              <a:t>sostenible</a:t>
            </a:r>
            <a:r>
              <a:rPr lang="en-IE" dirty="0" smtClean="0"/>
              <a:t>. Su </a:t>
            </a:r>
            <a:r>
              <a:rPr lang="en-IE" dirty="0" err="1" smtClean="0"/>
              <a:t>tema</a:t>
            </a:r>
            <a:r>
              <a:rPr lang="en-IE" dirty="0" smtClean="0"/>
              <a:t> clave </a:t>
            </a:r>
            <a:r>
              <a:rPr lang="en-IE" dirty="0" err="1" smtClean="0"/>
              <a:t>es</a:t>
            </a:r>
            <a:r>
              <a:rPr lang="en-IE" dirty="0" smtClean="0"/>
              <a:t> </a:t>
            </a:r>
            <a:r>
              <a:rPr lang="en-IE" dirty="0" err="1" smtClean="0"/>
              <a:t>ayudar</a:t>
            </a:r>
            <a:r>
              <a:rPr lang="en-IE" dirty="0" smtClean="0"/>
              <a:t> a </a:t>
            </a:r>
            <a:r>
              <a:rPr lang="en-IE" dirty="0" err="1" smtClean="0"/>
              <a:t>las</a:t>
            </a:r>
            <a:r>
              <a:rPr lang="en-IE" dirty="0" smtClean="0"/>
              <a:t> </a:t>
            </a:r>
            <a:r>
              <a:rPr lang="en-IE" dirty="0" err="1" smtClean="0"/>
              <a:t>comunidades</a:t>
            </a:r>
            <a:r>
              <a:rPr lang="en-IE" dirty="0" smtClean="0"/>
              <a:t> </a:t>
            </a:r>
            <a:r>
              <a:rPr lang="en-IE" dirty="0" err="1" smtClean="0"/>
              <a:t>costeras</a:t>
            </a:r>
            <a:r>
              <a:rPr lang="en-IE" dirty="0" smtClean="0"/>
              <a:t> a </a:t>
            </a:r>
            <a:r>
              <a:rPr lang="en-IE" dirty="0" err="1" smtClean="0"/>
              <a:t>diversificar</a:t>
            </a:r>
            <a:r>
              <a:rPr lang="en-IE" dirty="0" smtClean="0"/>
              <a:t> </a:t>
            </a:r>
            <a:r>
              <a:rPr lang="en-IE" dirty="0" err="1" smtClean="0"/>
              <a:t>su</a:t>
            </a:r>
            <a:r>
              <a:rPr lang="en-IE" dirty="0" smtClean="0"/>
              <a:t> </a:t>
            </a:r>
            <a:r>
              <a:rPr lang="en-IE" dirty="0" err="1" smtClean="0"/>
              <a:t>economía</a:t>
            </a:r>
            <a:r>
              <a:rPr lang="en-IE" dirty="0" smtClean="0"/>
              <a:t>.</a:t>
            </a:r>
            <a:endParaRPr lang="en-IE"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E" b="1" dirty="0" err="1" smtClean="0">
                <a:solidFill>
                  <a:srgbClr val="990000"/>
                </a:solidFill>
              </a:rPr>
              <a:t>Otras</a:t>
            </a:r>
            <a:r>
              <a:rPr lang="en-IE" b="1" dirty="0" smtClean="0">
                <a:solidFill>
                  <a:srgbClr val="990000"/>
                </a:solidFill>
              </a:rPr>
              <a:t> </a:t>
            </a:r>
            <a:r>
              <a:rPr lang="en-IE" b="1" dirty="0" err="1" smtClean="0">
                <a:solidFill>
                  <a:srgbClr val="990000"/>
                </a:solidFill>
              </a:rPr>
              <a:t>fuentes</a:t>
            </a:r>
            <a:r>
              <a:rPr lang="en-IE" b="1" dirty="0" smtClean="0">
                <a:solidFill>
                  <a:srgbClr val="990000"/>
                </a:solidFill>
              </a:rPr>
              <a:t> de </a:t>
            </a:r>
            <a:r>
              <a:rPr lang="en-IE" b="1" dirty="0" err="1" smtClean="0">
                <a:solidFill>
                  <a:srgbClr val="990000"/>
                </a:solidFill>
              </a:rPr>
              <a:t>financiación</a:t>
            </a:r>
            <a:r>
              <a:rPr lang="en-IE" b="1" dirty="0" smtClean="0">
                <a:solidFill>
                  <a:srgbClr val="990000"/>
                </a:solidFill>
              </a:rPr>
              <a:t> </a:t>
            </a:r>
            <a:r>
              <a:rPr lang="en-IE" b="1" dirty="0" err="1" smtClean="0">
                <a:solidFill>
                  <a:srgbClr val="990000"/>
                </a:solidFill>
              </a:rPr>
              <a:t>relevantes</a:t>
            </a:r>
            <a:r>
              <a:rPr lang="en-IE" b="1" dirty="0" smtClean="0">
                <a:solidFill>
                  <a:srgbClr val="990000"/>
                </a:solidFill>
              </a:rPr>
              <a:t> de la UE:</a:t>
            </a:r>
            <a:r>
              <a:rPr lang="en-IE" dirty="0" smtClean="0"/>
              <a:t> </a:t>
            </a:r>
          </a:p>
          <a:p>
            <a:pPr marL="0" indent="0">
              <a:buNone/>
            </a:pPr>
            <a:endParaRPr lang="en-IE" dirty="0" smtClean="0"/>
          </a:p>
          <a:p>
            <a:pPr marL="514350" indent="-514350">
              <a:buFont typeface="+mj-lt"/>
              <a:buAutoNum type="arabicPeriod" startAt="6"/>
            </a:pPr>
            <a:r>
              <a:rPr lang="en-IE" u="sng" dirty="0" smtClean="0">
                <a:hlinkClick r:id="rId2"/>
              </a:rPr>
              <a:t>Erasmus for Young Entrepreneurs</a:t>
            </a:r>
            <a:r>
              <a:rPr lang="en-IE" u="sng" dirty="0" smtClean="0"/>
              <a:t> (EYE) </a:t>
            </a:r>
            <a:r>
              <a:rPr lang="en-IE" u="sng" dirty="0" smtClean="0"/>
              <a:t>–</a:t>
            </a:r>
            <a:r>
              <a:rPr lang="en-IE" dirty="0" smtClean="0"/>
              <a:t>  Un </a:t>
            </a:r>
            <a:r>
              <a:rPr lang="en-IE" dirty="0" err="1" smtClean="0"/>
              <a:t>programa</a:t>
            </a:r>
            <a:r>
              <a:rPr lang="en-IE" dirty="0" smtClean="0"/>
              <a:t> de </a:t>
            </a:r>
            <a:r>
              <a:rPr lang="en-IE" dirty="0" err="1" smtClean="0"/>
              <a:t>intercambio</a:t>
            </a:r>
            <a:r>
              <a:rPr lang="en-IE" dirty="0" smtClean="0"/>
              <a:t> </a:t>
            </a:r>
            <a:r>
              <a:rPr lang="en-IE" dirty="0" err="1" smtClean="0"/>
              <a:t>para</a:t>
            </a:r>
            <a:r>
              <a:rPr lang="en-IE" dirty="0" smtClean="0"/>
              <a:t>  </a:t>
            </a:r>
            <a:r>
              <a:rPr lang="en-IE" dirty="0" err="1" smtClean="0"/>
              <a:t>aspirantes</a:t>
            </a:r>
            <a:r>
              <a:rPr lang="en-IE" dirty="0" smtClean="0"/>
              <a:t> y </a:t>
            </a:r>
            <a:r>
              <a:rPr lang="en-IE" dirty="0" err="1" smtClean="0"/>
              <a:t>nuevos</a:t>
            </a:r>
            <a:r>
              <a:rPr lang="en-IE" dirty="0" smtClean="0"/>
              <a:t> </a:t>
            </a:r>
            <a:r>
              <a:rPr lang="en-IE" dirty="0" err="1" smtClean="0"/>
              <a:t>empresarios</a:t>
            </a:r>
            <a:r>
              <a:rPr lang="en-IE" dirty="0" smtClean="0"/>
              <a:t>, y</a:t>
            </a:r>
            <a:r>
              <a:rPr lang="en-IE" dirty="0" smtClean="0"/>
              <a:t> </a:t>
            </a:r>
          </a:p>
          <a:p>
            <a:pPr marL="457200" indent="-457200">
              <a:buFont typeface="+mj-lt"/>
              <a:buAutoNum type="arabicPeriod" startAt="6"/>
            </a:pPr>
            <a:endParaRPr lang="en-IE" dirty="0" smtClean="0"/>
          </a:p>
          <a:p>
            <a:pPr marL="457200" indent="-457200">
              <a:buFont typeface="+mj-lt"/>
              <a:buAutoNum type="arabicPeriod" startAt="6"/>
            </a:pPr>
            <a:r>
              <a:rPr lang="en-IE" u="sng" dirty="0" smtClean="0">
                <a:hlinkClick r:id="rId3"/>
              </a:rPr>
              <a:t>Creative Europe</a:t>
            </a:r>
            <a:r>
              <a:rPr lang="en-IE" u="sng" dirty="0" smtClean="0"/>
              <a:t> </a:t>
            </a:r>
            <a:r>
              <a:rPr lang="en-IE" u="sng" dirty="0" smtClean="0"/>
              <a:t>–</a:t>
            </a:r>
            <a:r>
              <a:rPr lang="en-IE" dirty="0" smtClean="0"/>
              <a:t> </a:t>
            </a:r>
            <a:r>
              <a:rPr lang="en-IE" dirty="0" err="1" smtClean="0"/>
              <a:t>Da</a:t>
            </a:r>
            <a:r>
              <a:rPr lang="en-IE" dirty="0" smtClean="0"/>
              <a:t> </a:t>
            </a:r>
            <a:r>
              <a:rPr lang="en-IE" dirty="0" err="1" smtClean="0"/>
              <a:t>apoyo</a:t>
            </a:r>
            <a:r>
              <a:rPr lang="en-IE" dirty="0" smtClean="0"/>
              <a:t> </a:t>
            </a:r>
            <a:r>
              <a:rPr lang="en-IE" dirty="0" smtClean="0"/>
              <a:t>a los </a:t>
            </a:r>
            <a:r>
              <a:rPr lang="en-IE" dirty="0" err="1" smtClean="0"/>
              <a:t>sectores</a:t>
            </a:r>
            <a:r>
              <a:rPr lang="en-IE" dirty="0" smtClean="0"/>
              <a:t> cultural, </a:t>
            </a:r>
            <a:r>
              <a:rPr lang="en-IE" dirty="0" err="1" smtClean="0"/>
              <a:t>creativo</a:t>
            </a:r>
            <a:r>
              <a:rPr lang="en-IE" dirty="0" smtClean="0"/>
              <a:t> y de </a:t>
            </a:r>
            <a:r>
              <a:rPr lang="en-IE" dirty="0" err="1" smtClean="0"/>
              <a:t>medios</a:t>
            </a:r>
            <a:r>
              <a:rPr lang="en-IE" dirty="0" smtClean="0"/>
              <a:t>.</a:t>
            </a:r>
            <a:endParaRPr lang="en-IE"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err="1" smtClean="0">
                <a:solidFill>
                  <a:srgbClr val="990000"/>
                </a:solidFill>
              </a:rPr>
              <a:t>Recursos</a:t>
            </a:r>
            <a:r>
              <a:rPr lang="en-US" b="1" dirty="0" smtClean="0">
                <a:solidFill>
                  <a:srgbClr val="990000"/>
                </a:solidFill>
              </a:rPr>
              <a:t> de </a:t>
            </a:r>
            <a:r>
              <a:rPr lang="en-US" b="1" dirty="0" err="1" smtClean="0">
                <a:solidFill>
                  <a:srgbClr val="990000"/>
                </a:solidFill>
              </a:rPr>
              <a:t>Financiación</a:t>
            </a:r>
            <a:r>
              <a:rPr lang="en-US" b="1" dirty="0" smtClean="0">
                <a:solidFill>
                  <a:srgbClr val="990000"/>
                </a:solidFill>
              </a:rPr>
              <a:t> de la UE en </a:t>
            </a:r>
            <a:r>
              <a:rPr lang="en-US" b="1" dirty="0" err="1" smtClean="0">
                <a:solidFill>
                  <a:srgbClr val="990000"/>
                </a:solidFill>
              </a:rPr>
              <a:t>Irlanda</a:t>
            </a:r>
            <a:endParaRPr lang="en-US" dirty="0" smtClean="0">
              <a:solidFill>
                <a:srgbClr val="990000"/>
              </a:solidFill>
            </a:endParaRPr>
          </a:p>
          <a:p>
            <a:r>
              <a:rPr lang="en-US" dirty="0" smtClean="0"/>
              <a:t>Las </a:t>
            </a:r>
            <a:r>
              <a:rPr lang="en-US" dirty="0" err="1" smtClean="0"/>
              <a:t>Asambleas</a:t>
            </a:r>
            <a:r>
              <a:rPr lang="en-US" dirty="0" smtClean="0"/>
              <a:t> </a:t>
            </a:r>
            <a:r>
              <a:rPr lang="en-US" dirty="0" err="1" smtClean="0"/>
              <a:t>Regionales</a:t>
            </a:r>
            <a:r>
              <a:rPr lang="en-US" dirty="0" smtClean="0"/>
              <a:t> (</a:t>
            </a:r>
            <a:r>
              <a:rPr lang="en-US" dirty="0" smtClean="0">
                <a:hlinkClick r:id="rId2"/>
              </a:rPr>
              <a:t>Norte, Sur y </a:t>
            </a:r>
            <a:r>
              <a:rPr lang="en-US" dirty="0" err="1" smtClean="0">
                <a:hlinkClick r:id="rId2"/>
              </a:rPr>
              <a:t>Oeste</a:t>
            </a:r>
            <a:r>
              <a:rPr lang="en-US" dirty="0" smtClean="0">
                <a:hlinkClick r:id="rId2"/>
              </a:rPr>
              <a:t>) </a:t>
            </a:r>
            <a:r>
              <a:rPr lang="en-US" dirty="0" smtClean="0"/>
              <a:t> </a:t>
            </a:r>
            <a:r>
              <a:rPr lang="en-US" dirty="0" err="1" smtClean="0"/>
              <a:t>gestionan</a:t>
            </a:r>
            <a:r>
              <a:rPr lang="en-US" dirty="0" smtClean="0"/>
              <a:t> los </a:t>
            </a:r>
            <a:r>
              <a:rPr lang="en-US" dirty="0" err="1" smtClean="0"/>
              <a:t>fondos</a:t>
            </a:r>
            <a:r>
              <a:rPr lang="en-US" dirty="0" smtClean="0"/>
              <a:t> en </a:t>
            </a:r>
            <a:r>
              <a:rPr lang="en-US" dirty="0" err="1" smtClean="0"/>
              <a:t>Irlanda</a:t>
            </a:r>
            <a:endParaRPr lang="en-US" dirty="0" smtClean="0"/>
          </a:p>
          <a:p>
            <a:r>
              <a:rPr lang="en-US" dirty="0" smtClean="0"/>
              <a:t>Las </a:t>
            </a:r>
            <a:r>
              <a:rPr lang="en-US" dirty="0" err="1" smtClean="0"/>
              <a:t>Asambleas</a:t>
            </a:r>
            <a:r>
              <a:rPr lang="en-US" dirty="0" smtClean="0"/>
              <a:t> </a:t>
            </a:r>
            <a:r>
              <a:rPr lang="en-US" dirty="0" err="1" smtClean="0"/>
              <a:t>Regionales</a:t>
            </a:r>
            <a:r>
              <a:rPr lang="en-US" dirty="0" smtClean="0"/>
              <a:t> </a:t>
            </a:r>
            <a:r>
              <a:rPr lang="en-US" dirty="0" err="1" smtClean="0"/>
              <a:t>actúan</a:t>
            </a:r>
            <a:r>
              <a:rPr lang="en-US" dirty="0" smtClean="0"/>
              <a:t> </a:t>
            </a:r>
            <a:r>
              <a:rPr lang="en-US" dirty="0" err="1" smtClean="0"/>
              <a:t>como</a:t>
            </a:r>
            <a:r>
              <a:rPr lang="en-US" dirty="0" smtClean="0"/>
              <a:t> </a:t>
            </a:r>
            <a:r>
              <a:rPr lang="en-US" dirty="0" err="1" smtClean="0"/>
              <a:t>puntos</a:t>
            </a:r>
            <a:r>
              <a:rPr lang="en-US" dirty="0" smtClean="0"/>
              <a:t> de </a:t>
            </a:r>
            <a:r>
              <a:rPr lang="en-US" dirty="0" err="1" smtClean="0"/>
              <a:t>contacto</a:t>
            </a:r>
            <a:r>
              <a:rPr lang="en-US" dirty="0" smtClean="0"/>
              <a:t>.</a:t>
            </a:r>
            <a:endParaRPr lang="en-US"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Introducción</a:t>
            </a:r>
            <a:r>
              <a:rPr lang="en-IE" sz="2400" b="1" dirty="0" smtClean="0">
                <a:solidFill>
                  <a:srgbClr val="0B0AFD"/>
                </a:solidFill>
              </a:rPr>
              <a:t> a los </a:t>
            </a:r>
            <a:r>
              <a:rPr lang="en-IE" sz="2400" b="1" dirty="0" err="1" smtClean="0">
                <a:solidFill>
                  <a:srgbClr val="0B0AFD"/>
                </a:solidFill>
              </a:rPr>
              <a:t>programas</a:t>
            </a:r>
            <a:r>
              <a:rPr lang="en-IE" sz="2400" b="1" dirty="0" smtClean="0">
                <a:solidFill>
                  <a:srgbClr val="0B0AFD"/>
                </a:solidFill>
              </a:rPr>
              <a:t> de la UE </a:t>
            </a:r>
            <a:r>
              <a:rPr lang="en-IE" sz="2400" b="1" dirty="0" err="1" smtClean="0">
                <a:solidFill>
                  <a:srgbClr val="0B0AFD"/>
                </a:solidFill>
              </a:rPr>
              <a:t>que</a:t>
            </a:r>
            <a:r>
              <a:rPr lang="en-IE" sz="2400" b="1" dirty="0" smtClean="0">
                <a:solidFill>
                  <a:srgbClr val="0B0AFD"/>
                </a:solidFill>
              </a:rPr>
              <a:t> </a:t>
            </a:r>
            <a:br>
              <a:rPr lang="en-IE" sz="2400" b="1" dirty="0" smtClean="0">
                <a:solidFill>
                  <a:srgbClr val="0B0AFD"/>
                </a:solidFill>
              </a:rPr>
            </a:br>
            <a:r>
              <a:rPr lang="en-IE" sz="2400" b="1" dirty="0" err="1" smtClean="0">
                <a:solidFill>
                  <a:srgbClr val="0B0AFD"/>
                </a:solidFill>
              </a:rPr>
              <a:t>apoyan</a:t>
            </a:r>
            <a:r>
              <a:rPr lang="en-IE" sz="2400" b="1" dirty="0" smtClean="0">
                <a:solidFill>
                  <a:srgbClr val="0B0AFD"/>
                </a:solidFill>
              </a:rPr>
              <a:t> a los </a:t>
            </a:r>
            <a:r>
              <a:rPr lang="en-IE" sz="2400" b="1" dirty="0" err="1" smtClean="0">
                <a:solidFill>
                  <a:srgbClr val="0B0AFD"/>
                </a:solidFill>
              </a:rPr>
              <a:t>microempresarios</a:t>
            </a:r>
            <a:r>
              <a:rPr lang="en-IE" sz="2400" b="1" dirty="0" smtClean="0">
                <a:solidFill>
                  <a:srgbClr val="0B0AFD"/>
                </a:solidFill>
              </a:rPr>
              <a:t> </a:t>
            </a:r>
            <a:r>
              <a:rPr lang="en-IE" sz="2400" b="1" dirty="0" err="1" smtClean="0">
                <a:solidFill>
                  <a:srgbClr val="0B0AFD"/>
                </a:solidFill>
              </a:rPr>
              <a:t>rurales</a:t>
            </a:r>
            <a:endParaRPr lang="en-IE" sz="2400" b="1" i="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Module template">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 template</Template>
  <TotalTime>545</TotalTime>
  <Words>958</Words>
  <Application>Microsoft Office PowerPoint</Application>
  <PresentationFormat>Personalizado</PresentationFormat>
  <Paragraphs>148</Paragraphs>
  <Slides>21</Slides>
  <Notes>1</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Module template</vt:lpstr>
      <vt:lpstr>Módulo 4: Conocimiento programas de la UE/becas para microempresas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Introducción a los programas de la UE que  apoyan a los microempresarios rurales</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No 4: EU programme awareness/grants for rural micro-enterprise</dc:title>
  <dc:creator>irl</dc:creator>
  <cp:lastModifiedBy>user</cp:lastModifiedBy>
  <cp:revision>56</cp:revision>
  <cp:lastPrinted>2017-05-04T12:44:09Z</cp:lastPrinted>
  <dcterms:created xsi:type="dcterms:W3CDTF">2017-10-13T10:26:46Z</dcterms:created>
  <dcterms:modified xsi:type="dcterms:W3CDTF">2017-12-10T21:10:21Z</dcterms:modified>
</cp:coreProperties>
</file>