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378" r:id="rId2"/>
    <p:sldId id="396" r:id="rId3"/>
    <p:sldId id="407" r:id="rId4"/>
    <p:sldId id="380" r:id="rId5"/>
    <p:sldId id="381"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394" r:id="rId22"/>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0000"/>
    <a:srgbClr val="336600"/>
    <a:srgbClr val="0B0AFD"/>
    <a:srgbClr val="003366"/>
    <a:srgbClr val="000066"/>
    <a:srgbClr val="CC6600"/>
    <a:srgbClr val="FFFFCC"/>
    <a:srgbClr val="FF9900"/>
    <a:srgbClr val="333300"/>
    <a:srgbClr val="7EA73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60" d="100"/>
          <a:sy n="60" d="100"/>
        </p:scale>
        <p:origin x="-102" y="-9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02/11/2017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02/11/2017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smtClean="0"/>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smtClean="0"/>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smtClean="0"/>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sf.ie/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c.europa.eu/regional_policy/en/information/publications/factsheets/2014/cohesion-policy-and-irelan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griculture.gov.ie/media/migration/ruralenvironment/ruraldevelopment/ruraldevelopmentprogramme2014-2020/SummaryBookletSept162909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griculture.gov.ie/media/migration/seafood/marineagenciesandprogrammes/emff/EMFFOPSummary25111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rasmus-entrepreneurs.eu/page.php?cid=5&amp;pid=018&amp;ctr=IE&amp;country=Irelan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reativeeuropeireland.e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c.europa.eu/research/horizon2020/index_en.cfm?pg=country-profiles-detail&amp;ctry=irelan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programmes/horizon2020/sites/horizon2020/files/Facsheet_SME_H2020_Nov2015.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enrd.ec.europa.eu/leader-clld_en" TargetMode="External"/><Relationship Id="rId2" Type="http://schemas.openxmlformats.org/officeDocument/2006/relationships/hyperlink" Target="http://eufunds.gov.ie/" TargetMode="External"/><Relationship Id="rId1" Type="http://schemas.openxmlformats.org/officeDocument/2006/relationships/slideLayout" Target="../slideLayouts/slideLayout2.xml"/><Relationship Id="rId4" Type="http://schemas.openxmlformats.org/officeDocument/2006/relationships/hyperlink" Target="https://enrd.ec.europa.eu/general-info/whos-who/rural-assembly-category_e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c.europa.eu/esf/home.jsp" TargetMode="External"/><Relationship Id="rId2" Type="http://schemas.openxmlformats.org/officeDocument/2006/relationships/hyperlink" Target="http://ec.europa.eu/regional_policy/index.cfm/en/funding/er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regional_policy/en/funding/cohesion-fund/" TargetMode="External"/><Relationship Id="rId2" Type="http://schemas.openxmlformats.org/officeDocument/2006/relationships/hyperlink" Target="http://ec.europa.eu/esf/home.jsp" TargetMode="External"/><Relationship Id="rId1" Type="http://schemas.openxmlformats.org/officeDocument/2006/relationships/slideLayout" Target="../slideLayouts/slideLayout2.xml"/><Relationship Id="rId4" Type="http://schemas.openxmlformats.org/officeDocument/2006/relationships/hyperlink" Target="http://ec.europa.eu/agriculture/rural-development-2014-2020/index_en.htm"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c.europa.eu/fisheries/cfp/emff/index_e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c.europa.eu/programmes/creative-europe/index_en.htm" TargetMode="External"/><Relationship Id="rId2" Type="http://schemas.openxmlformats.org/officeDocument/2006/relationships/hyperlink" Target="http://www.erasmus-entrepreneurs.eu/index.php?lan=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wra.ie/" TargetMode="External"/><Relationship Id="rId2" Type="http://schemas.openxmlformats.org/officeDocument/2006/relationships/hyperlink" Target="http://www.southernassembly.i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smtClean="0"/>
              <a:t>Module No </a:t>
            </a:r>
            <a:r>
              <a:rPr lang="en-US" sz="2800" b="1" dirty="0" smtClean="0">
                <a:solidFill>
                  <a:schemeClr val="tx1"/>
                </a:solidFill>
              </a:rPr>
              <a:t>4: </a:t>
            </a:r>
            <a:r>
              <a:rPr lang="en-IE" sz="2800" b="1" dirty="0" smtClean="0">
                <a:solidFill>
                  <a:srgbClr val="336600"/>
                </a:solidFill>
              </a:rPr>
              <a:t>EU programme awareness/grants for rural micro-enterprise</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Content Placeholder 2"/>
          <p:cNvSpPr>
            <a:spLocks noGrp="1"/>
          </p:cNvSpPr>
          <p:nvPr>
            <p:ph idx="1"/>
          </p:nvPr>
        </p:nvSpPr>
        <p:spPr>
          <a:xfrm>
            <a:off x="246346" y="1600201"/>
            <a:ext cx="4137764" cy="3701008"/>
          </a:xfrm>
        </p:spPr>
        <p:txBody>
          <a:bodyPr>
            <a:noAutofit/>
          </a:bodyPr>
          <a:lstStyle/>
          <a:p>
            <a:pPr marL="0" indent="0">
              <a:buNone/>
            </a:pPr>
            <a:r>
              <a:rPr lang="en-US" b="1" dirty="0" smtClean="0">
                <a:solidFill>
                  <a:srgbClr val="990000"/>
                </a:solidFill>
              </a:rPr>
              <a:t>ERDF </a:t>
            </a:r>
            <a:r>
              <a:rPr lang="en-US" b="1" dirty="0" err="1" smtClean="0">
                <a:solidFill>
                  <a:srgbClr val="990000"/>
                </a:solidFill>
              </a:rPr>
              <a:t>Programmes</a:t>
            </a:r>
            <a:endParaRPr lang="en-US" b="1" dirty="0">
              <a:solidFill>
                <a:srgbClr val="990000"/>
              </a:solidFill>
            </a:endParaRPr>
          </a:p>
          <a:p>
            <a:r>
              <a:rPr lang="en-IE" sz="2400" b="1" dirty="0"/>
              <a:t>Cross Border</a:t>
            </a:r>
            <a:r>
              <a:rPr lang="en-IE" sz="2400" dirty="0"/>
              <a:t>:</a:t>
            </a:r>
          </a:p>
          <a:p>
            <a:pPr lvl="1"/>
            <a:r>
              <a:rPr lang="en-IE" sz="2400" dirty="0"/>
              <a:t>Ireland/Northern Ireland/Scotland Programme</a:t>
            </a:r>
          </a:p>
          <a:p>
            <a:pPr lvl="1"/>
            <a:r>
              <a:rPr lang="en-IE" sz="2400" dirty="0"/>
              <a:t>Ireland/Wales </a:t>
            </a:r>
            <a:r>
              <a:rPr lang="en-IE" sz="2400" dirty="0" smtClean="0"/>
              <a:t>Programme</a:t>
            </a:r>
            <a:endParaRPr lang="en-IE" sz="2400" dirty="0"/>
          </a:p>
        </p:txBody>
      </p:sp>
      <p:sp>
        <p:nvSpPr>
          <p:cNvPr id="6" name="Content Placeholder 2"/>
          <p:cNvSpPr txBox="1">
            <a:spLocks/>
          </p:cNvSpPr>
          <p:nvPr/>
        </p:nvSpPr>
        <p:spPr bwMode="auto">
          <a:xfrm>
            <a:off x="3908121" y="2126691"/>
            <a:ext cx="4083484" cy="33100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IE" sz="2400" b="1" dirty="0" smtClean="0"/>
              <a:t>Transnational:</a:t>
            </a:r>
          </a:p>
          <a:p>
            <a:pPr lvl="1" defTabSz="914400"/>
            <a:r>
              <a:rPr lang="en-IE" sz="2400" dirty="0" smtClean="0"/>
              <a:t>Atlantic Area Programme</a:t>
            </a:r>
          </a:p>
          <a:p>
            <a:pPr lvl="1" defTabSz="914400"/>
            <a:r>
              <a:rPr lang="en-IE" sz="2400" dirty="0" smtClean="0"/>
              <a:t>Northern Periphery and Arctic Programme (NPA)</a:t>
            </a:r>
          </a:p>
          <a:p>
            <a:pPr lvl="1" defTabSz="914400"/>
            <a:r>
              <a:rPr lang="en-IE" sz="2400" dirty="0" smtClean="0"/>
              <a:t>North West Europe Programme</a:t>
            </a:r>
          </a:p>
        </p:txBody>
      </p:sp>
      <p:sp>
        <p:nvSpPr>
          <p:cNvPr id="7" name="Content Placeholder 2"/>
          <p:cNvSpPr txBox="1">
            <a:spLocks/>
          </p:cNvSpPr>
          <p:nvPr/>
        </p:nvSpPr>
        <p:spPr bwMode="auto">
          <a:xfrm>
            <a:off x="7757787" y="2122820"/>
            <a:ext cx="4137764" cy="25884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IE" sz="2400" b="1" dirty="0" smtClean="0"/>
              <a:t>Inter-regional:</a:t>
            </a:r>
          </a:p>
          <a:p>
            <a:pPr lvl="1" defTabSz="914400"/>
            <a:r>
              <a:rPr lang="en-IE" sz="2400" dirty="0" err="1" smtClean="0"/>
              <a:t>Interreg</a:t>
            </a:r>
            <a:r>
              <a:rPr lang="en-IE" sz="2400" dirty="0" smtClean="0"/>
              <a:t> EUROPE Programme (EU 28 MS)</a:t>
            </a:r>
          </a:p>
          <a:p>
            <a:pPr lvl="1" defTabSz="914400"/>
            <a:r>
              <a:rPr lang="en-IE" sz="2400" dirty="0" smtClean="0"/>
              <a:t>ESPON</a:t>
            </a:r>
          </a:p>
          <a:p>
            <a:pPr lvl="1" defTabSz="914400"/>
            <a:r>
              <a:rPr lang="en-IE" sz="2400" dirty="0" smtClean="0"/>
              <a:t>URBACT</a:t>
            </a:r>
            <a:endParaRPr lang="en-US" sz="2400" dirty="0"/>
          </a:p>
        </p:txBody>
      </p:sp>
      <p:sp>
        <p:nvSpPr>
          <p:cNvPr id="9"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ESF in Ireland</a:t>
            </a:r>
            <a:endParaRPr lang="en-IE" b="1" dirty="0" smtClean="0">
              <a:solidFill>
                <a:srgbClr val="990000"/>
              </a:solidFill>
            </a:endParaRPr>
          </a:p>
          <a:p>
            <a:r>
              <a:rPr lang="en-IE" dirty="0" smtClean="0"/>
              <a:t>Key areas - activation of the unemployed, social inclusion, education and youth employment. </a:t>
            </a:r>
          </a:p>
          <a:p>
            <a:r>
              <a:rPr lang="en-IE" dirty="0" smtClean="0"/>
              <a:t>Supports a range of courses, schemes and projects </a:t>
            </a:r>
          </a:p>
          <a:p>
            <a:r>
              <a:rPr lang="en-IE" dirty="0" smtClean="0"/>
              <a:t>Assistance channelled through Government Departments and Agencies</a:t>
            </a:r>
          </a:p>
          <a:p>
            <a:r>
              <a:rPr lang="en-IE" dirty="0" smtClean="0"/>
              <a:t>Details of ESF support can be found at </a:t>
            </a:r>
            <a:r>
              <a:rPr lang="en-IE" dirty="0" smtClean="0">
                <a:hlinkClick r:id="rId2"/>
              </a:rPr>
              <a:t>http://www.esf.ie/en/</a:t>
            </a:r>
            <a:r>
              <a:rPr lang="en-IE"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sz="2800" b="1" dirty="0" smtClean="0">
                <a:solidFill>
                  <a:srgbClr val="990000"/>
                </a:solidFill>
              </a:rPr>
              <a:t>ECF in Ireland</a:t>
            </a:r>
            <a:endParaRPr lang="en-IE" sz="2800" b="1" dirty="0" smtClean="0">
              <a:solidFill>
                <a:srgbClr val="990000"/>
              </a:solidFill>
            </a:endParaRPr>
          </a:p>
          <a:p>
            <a:pPr lvl="0"/>
            <a:r>
              <a:rPr lang="en-IE" sz="2800" dirty="0" smtClean="0">
                <a:solidFill>
                  <a:srgbClr val="000000"/>
                </a:solidFill>
              </a:rPr>
              <a:t>€1.2 billion of Cohesion policy funding - Ireland 2014-2020. </a:t>
            </a:r>
          </a:p>
          <a:p>
            <a:pPr lvl="0"/>
            <a:r>
              <a:rPr lang="en-IE" sz="2800" dirty="0" smtClean="0">
                <a:solidFill>
                  <a:srgbClr val="000000"/>
                </a:solidFill>
              </a:rPr>
              <a:t>€951 million for ERDF) and ESF co-funded programmes.</a:t>
            </a:r>
          </a:p>
          <a:p>
            <a:pPr lvl="0"/>
            <a:r>
              <a:rPr lang="en-IE" sz="2800" dirty="0" smtClean="0">
                <a:solidFill>
                  <a:srgbClr val="000000"/>
                </a:solidFill>
              </a:rPr>
              <a:t>Balance to European Territorial Cooperation (ETC) programmes, </a:t>
            </a:r>
            <a:r>
              <a:rPr lang="en-IE" sz="2800" dirty="0" err="1" smtClean="0">
                <a:solidFill>
                  <a:srgbClr val="000000"/>
                </a:solidFill>
              </a:rPr>
              <a:t>e.g</a:t>
            </a:r>
            <a:r>
              <a:rPr lang="en-IE" sz="2800" dirty="0" smtClean="0">
                <a:solidFill>
                  <a:srgbClr val="000000"/>
                </a:solidFill>
              </a:rPr>
              <a:t> INTERREG and PEACE  Programmes</a:t>
            </a:r>
          </a:p>
          <a:p>
            <a:pPr lvl="0"/>
            <a:r>
              <a:rPr lang="en-US" sz="2800" dirty="0" smtClean="0">
                <a:solidFill>
                  <a:srgbClr val="000000"/>
                </a:solidFill>
              </a:rPr>
              <a:t>More information on </a:t>
            </a:r>
            <a:r>
              <a:rPr lang="en-IE" sz="2800" dirty="0" smtClean="0">
                <a:solidFill>
                  <a:srgbClr val="000000"/>
                </a:solidFill>
              </a:rPr>
              <a:t>European Cohesion</a:t>
            </a:r>
            <a:r>
              <a:rPr lang="en-US" sz="2800" dirty="0" smtClean="0">
                <a:solidFill>
                  <a:srgbClr val="000000"/>
                </a:solidFill>
              </a:rPr>
              <a:t> Fund at </a:t>
            </a:r>
            <a:r>
              <a:rPr lang="en-US" sz="2800" dirty="0" smtClean="0">
                <a:solidFill>
                  <a:srgbClr val="000000"/>
                </a:solidFill>
                <a:hlinkClick r:id="rId2"/>
              </a:rPr>
              <a:t>http://ec.europa.eu/regional_policy/en/information/publications/factsheets/2014/cohesion-policy-and-ireland</a:t>
            </a:r>
            <a:r>
              <a:rPr lang="en-US" sz="2800" dirty="0" smtClean="0">
                <a:solidFill>
                  <a:srgbClr val="000000"/>
                </a:solidFill>
              </a:rPr>
              <a:t> </a:t>
            </a:r>
            <a:endParaRPr lang="en-IE" sz="2800" dirty="0" smtClean="0">
              <a:solidFill>
                <a:srgbClr val="000000"/>
              </a:solidFill>
            </a:endParaRPr>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215370"/>
            <a:ext cx="10972800" cy="4525963"/>
          </a:xfrm>
        </p:spPr>
        <p:txBody>
          <a:bodyPr/>
          <a:lstStyle/>
          <a:p>
            <a:pPr>
              <a:buNone/>
            </a:pPr>
            <a:r>
              <a:rPr lang="en-US" b="1" dirty="0" smtClean="0">
                <a:solidFill>
                  <a:srgbClr val="990000"/>
                </a:solidFill>
              </a:rPr>
              <a:t>EAFRD in Ireland</a:t>
            </a:r>
          </a:p>
          <a:p>
            <a:pPr>
              <a:buNone/>
            </a:pPr>
            <a:r>
              <a:rPr lang="en-US" sz="2800" dirty="0" smtClean="0"/>
              <a:t>The main </a:t>
            </a:r>
            <a:r>
              <a:rPr lang="en-US" sz="2800" dirty="0" err="1" smtClean="0"/>
              <a:t>programmes</a:t>
            </a:r>
            <a:r>
              <a:rPr lang="en-US" sz="2800" dirty="0" smtClean="0"/>
              <a:t> : LEADER </a:t>
            </a:r>
            <a:r>
              <a:rPr lang="en-US" sz="2800" dirty="0" err="1" smtClean="0"/>
              <a:t>Programme</a:t>
            </a:r>
            <a:r>
              <a:rPr lang="en-US" sz="2800" dirty="0" smtClean="0"/>
              <a:t>, Green Low Carbon </a:t>
            </a:r>
            <a:r>
              <a:rPr lang="en-US" sz="2800" dirty="0" err="1" smtClean="0"/>
              <a:t>Agri</a:t>
            </a:r>
            <a:r>
              <a:rPr lang="en-US" sz="2800" dirty="0" smtClean="0"/>
              <a:t>-Environment Scheme (GLAS), Targeted Agricultural </a:t>
            </a:r>
            <a:r>
              <a:rPr lang="en-US" sz="2800" dirty="0" err="1" smtClean="0"/>
              <a:t>Modernisation</a:t>
            </a:r>
            <a:r>
              <a:rPr lang="en-US" sz="2800" dirty="0" smtClean="0"/>
              <a:t> Schemes II (TAMS II), The </a:t>
            </a:r>
            <a:r>
              <a:rPr lang="en-US" sz="2800" dirty="0" err="1" smtClean="0"/>
              <a:t>Burren</a:t>
            </a:r>
            <a:r>
              <a:rPr lang="en-US" sz="2800" dirty="0" smtClean="0"/>
              <a:t> </a:t>
            </a:r>
            <a:r>
              <a:rPr lang="en-US" sz="2800" dirty="0" err="1" smtClean="0"/>
              <a:t>Programme</a:t>
            </a:r>
            <a:r>
              <a:rPr lang="en-US" sz="2800" dirty="0" smtClean="0"/>
              <a:t>, The Organic Farming Scheme, and European Innovation Partnerships (EIPs)</a:t>
            </a:r>
          </a:p>
          <a:p>
            <a:r>
              <a:rPr lang="en-US" sz="2800" dirty="0" smtClean="0"/>
              <a:t>More information at </a:t>
            </a:r>
            <a:r>
              <a:rPr lang="en-US" sz="2800" dirty="0" smtClean="0">
                <a:hlinkClick r:id="rId2"/>
              </a:rPr>
              <a:t>https://www.agriculture.gov.ie/media/migration/ruralenvironment/ruraldevelopment/ruraldevelopmentprogramme2014-2020/SummaryBookletSept16290916.pdf</a:t>
            </a:r>
            <a:r>
              <a:rPr lang="en-US" sz="2800" dirty="0" smtClean="0"/>
              <a:t> </a:t>
            </a:r>
            <a:endParaRPr lang="en-IE" sz="2800" dirty="0" smtClean="0"/>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EMFF in Ireland</a:t>
            </a:r>
          </a:p>
          <a:p>
            <a:pPr>
              <a:buNone/>
            </a:pPr>
            <a:endParaRPr lang="en-US" b="1" dirty="0" smtClean="0">
              <a:solidFill>
                <a:srgbClr val="990000"/>
              </a:solidFill>
            </a:endParaRPr>
          </a:p>
          <a:p>
            <a:r>
              <a:rPr lang="en-US" dirty="0" smtClean="0"/>
              <a:t>Department of Agriculture, Food and the Marine is responsible for managing this fund</a:t>
            </a:r>
          </a:p>
          <a:p>
            <a:r>
              <a:rPr lang="en-US" dirty="0" smtClean="0"/>
              <a:t>Details at </a:t>
            </a:r>
            <a:r>
              <a:rPr lang="en-US" dirty="0" smtClean="0">
                <a:hlinkClick r:id="rId2"/>
              </a:rPr>
              <a:t>https://www.agriculture.gov.ie/media/migration/seafood/marineagenciesandprogrammes/emff/EMFFOPSummary251116.pdf</a:t>
            </a:r>
            <a:r>
              <a:rPr lang="en-US" dirty="0" smtClean="0"/>
              <a:t> </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EYE in Ireland</a:t>
            </a:r>
            <a:endParaRPr lang="en-IE" b="1" dirty="0" smtClean="0">
              <a:solidFill>
                <a:srgbClr val="990000"/>
              </a:solidFill>
            </a:endParaRPr>
          </a:p>
          <a:p>
            <a:r>
              <a:rPr lang="en-IE" dirty="0" smtClean="0"/>
              <a:t>EYE for new entrepreneurs - less than 3 years of business experience or planning to start up a business.</a:t>
            </a:r>
          </a:p>
          <a:p>
            <a:r>
              <a:rPr lang="en-IE" dirty="0" smtClean="0"/>
              <a:t>A placement, 1-3 months to another European country company supported by monthly grant. </a:t>
            </a:r>
          </a:p>
          <a:p>
            <a:r>
              <a:rPr lang="en-US" dirty="0" smtClean="0"/>
              <a:t>There are currently 5 participating partners in Ireland </a:t>
            </a:r>
            <a:r>
              <a:rPr lang="en-US" sz="1800" dirty="0" smtClean="0">
                <a:hlinkClick r:id="rId2"/>
              </a:rPr>
              <a:t>http://www.erasmus-entrepreneurs.eu/page.php?cid=5&amp;pid=018&amp;ctr=IE&amp;country=Ireland</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605" y="1348188"/>
            <a:ext cx="10972800" cy="4525963"/>
          </a:xfrm>
        </p:spPr>
        <p:txBody>
          <a:bodyPr/>
          <a:lstStyle/>
          <a:p>
            <a:pPr>
              <a:buNone/>
            </a:pPr>
            <a:r>
              <a:rPr lang="en-US" sz="2800" b="1" dirty="0" smtClean="0">
                <a:solidFill>
                  <a:srgbClr val="990000"/>
                </a:solidFill>
              </a:rPr>
              <a:t>Creative Europe in Ireland</a:t>
            </a:r>
          </a:p>
          <a:p>
            <a:r>
              <a:rPr lang="en-US" sz="2800" dirty="0" smtClean="0"/>
              <a:t>Creative Europe Ireland provides funding under 3 headings:</a:t>
            </a:r>
          </a:p>
          <a:p>
            <a:pPr lvl="1"/>
            <a:r>
              <a:rPr lang="en-US" dirty="0" smtClean="0"/>
              <a:t>Culture: </a:t>
            </a:r>
            <a:r>
              <a:rPr lang="en-IE" dirty="0" smtClean="0"/>
              <a:t> arts, craft, design and heritage fields across Europe to reach new audiences and to develop skills needed. </a:t>
            </a:r>
          </a:p>
          <a:p>
            <a:pPr lvl="1"/>
            <a:r>
              <a:rPr lang="en-US" dirty="0" smtClean="0"/>
              <a:t>Media: </a:t>
            </a:r>
            <a:r>
              <a:rPr lang="en-IE" dirty="0" smtClean="0"/>
              <a:t>supports European film and audio-visual industries in development, distribution and promotion.</a:t>
            </a:r>
          </a:p>
          <a:p>
            <a:pPr lvl="1"/>
            <a:r>
              <a:rPr lang="en-US" dirty="0" smtClean="0"/>
              <a:t>Cross Sector: </a:t>
            </a:r>
            <a:r>
              <a:rPr lang="en-IE" dirty="0" smtClean="0"/>
              <a:t>funding for activities common to both above.</a:t>
            </a:r>
          </a:p>
          <a:p>
            <a:r>
              <a:rPr lang="en-US" sz="2800" dirty="0" smtClean="0"/>
              <a:t>information at </a:t>
            </a:r>
            <a:r>
              <a:rPr lang="en-US" sz="2800" dirty="0" smtClean="0">
                <a:hlinkClick r:id="rId2"/>
              </a:rPr>
              <a:t>http://www.creativeeuropeireland.eu/</a:t>
            </a:r>
            <a:r>
              <a:rPr lang="en-US" sz="2800" dirty="0" smtClean="0"/>
              <a:t> </a:t>
            </a:r>
            <a:endParaRPr lang="en-IE" sz="2800"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Horizon 2020 in Ireland</a:t>
            </a:r>
            <a:endParaRPr lang="en-IE" b="1" dirty="0" smtClean="0">
              <a:solidFill>
                <a:srgbClr val="990000"/>
              </a:solidFill>
            </a:endParaRPr>
          </a:p>
          <a:p>
            <a:r>
              <a:rPr lang="en-IE" dirty="0" smtClean="0"/>
              <a:t>Horizon 2020 - EU research and innovation programme.</a:t>
            </a:r>
          </a:p>
          <a:p>
            <a:r>
              <a:rPr lang="en-IE" dirty="0" smtClean="0"/>
              <a:t>€80 billion 2014-2020</a:t>
            </a:r>
          </a:p>
          <a:p>
            <a:r>
              <a:rPr lang="en-IE" dirty="0" smtClean="0"/>
              <a:t>Take ideas from the lab to the market.</a:t>
            </a:r>
          </a:p>
          <a:p>
            <a:r>
              <a:rPr lang="en-US" dirty="0" smtClean="0"/>
              <a:t>Dedicated portal for Ireland at </a:t>
            </a:r>
            <a:r>
              <a:rPr lang="en-US" sz="1800" dirty="0" smtClean="0">
                <a:hlinkClick r:id="rId2"/>
              </a:rPr>
              <a:t>http://ec.europa.eu/research/horizon2020/index_en.cfm?pg=country-profiles-detail&amp;ctry=ireland</a:t>
            </a:r>
            <a:r>
              <a:rPr lang="en-US" sz="1800" dirty="0" smtClean="0"/>
              <a:t> </a:t>
            </a:r>
            <a:endParaRPr lang="en-IE" sz="1800"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Horizon 2020: Focus on SMEs in Ireland</a:t>
            </a:r>
            <a:endParaRPr lang="en-IE" b="1" dirty="0" smtClean="0">
              <a:solidFill>
                <a:srgbClr val="990000"/>
              </a:solidFill>
            </a:endParaRPr>
          </a:p>
          <a:p>
            <a:r>
              <a:rPr lang="en-IE" dirty="0" smtClean="0"/>
              <a:t>Strong participation by SMEs 20% of the budget for SMEs </a:t>
            </a:r>
          </a:p>
          <a:p>
            <a:r>
              <a:rPr lang="en-IE" dirty="0" smtClean="0"/>
              <a:t>A dedicated activity for research-intensive and Innovation in SMEs </a:t>
            </a:r>
          </a:p>
          <a:p>
            <a:r>
              <a:rPr lang="en-IE" dirty="0" smtClean="0"/>
              <a:t>For more Information: </a:t>
            </a:r>
            <a:r>
              <a:rPr lang="en-IE" sz="1800" dirty="0" smtClean="0">
                <a:hlinkClick r:id="rId2"/>
              </a:rPr>
              <a:t>https://ec.europa.eu/programmes/horizon2020/sites/horizon2020/files/Facsheet_SME_H2020_Nov2015.pdf</a:t>
            </a:r>
            <a:r>
              <a:rPr lang="en-IE" sz="1800"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None/>
            </a:pPr>
            <a:r>
              <a:rPr lang="en-US" sz="2400" b="1" dirty="0" smtClean="0">
                <a:solidFill>
                  <a:srgbClr val="990000"/>
                </a:solidFill>
              </a:rPr>
              <a:t>Tips to identify the right funding calls</a:t>
            </a:r>
            <a:endParaRPr lang="en-IE" sz="2400" b="1" dirty="0" smtClean="0">
              <a:solidFill>
                <a:srgbClr val="990000"/>
              </a:solidFill>
            </a:endParaRPr>
          </a:p>
          <a:p>
            <a:pPr marL="514350" lvl="0" indent="-514350">
              <a:buFont typeface="+mj-lt"/>
              <a:buAutoNum type="arabicPeriod"/>
            </a:pPr>
            <a:r>
              <a:rPr lang="en-IE" sz="2400" dirty="0" smtClean="0">
                <a:solidFill>
                  <a:srgbClr val="000000"/>
                </a:solidFill>
              </a:rPr>
              <a:t>Be clear about your field of expertise and capabilities</a:t>
            </a:r>
          </a:p>
          <a:p>
            <a:pPr marL="514350" lvl="0" indent="-514350">
              <a:buFont typeface="+mj-lt"/>
              <a:buAutoNum type="arabicPeriod"/>
            </a:pPr>
            <a:r>
              <a:rPr lang="en-IE" sz="2400" dirty="0" smtClean="0">
                <a:solidFill>
                  <a:srgbClr val="000000"/>
                </a:solidFill>
              </a:rPr>
              <a:t>Align your proposal to EU’s priorities</a:t>
            </a:r>
          </a:p>
          <a:p>
            <a:pPr marL="514350" lvl="0" indent="-514350">
              <a:buFont typeface="+mj-lt"/>
              <a:buAutoNum type="arabicPeriod"/>
            </a:pPr>
            <a:r>
              <a:rPr lang="en-IE" sz="2400" dirty="0" smtClean="0">
                <a:solidFill>
                  <a:srgbClr val="000000"/>
                </a:solidFill>
              </a:rPr>
              <a:t>Align your proposal to your organisation’s strategy</a:t>
            </a:r>
          </a:p>
          <a:p>
            <a:pPr marL="514350" lvl="0" indent="-514350">
              <a:buFont typeface="+mj-lt"/>
              <a:buAutoNum type="arabicPeriod"/>
            </a:pPr>
            <a:r>
              <a:rPr lang="en-IE" sz="2400" dirty="0" smtClean="0">
                <a:solidFill>
                  <a:srgbClr val="000000"/>
                </a:solidFill>
              </a:rPr>
              <a:t>Get in touch with your national contact point</a:t>
            </a:r>
          </a:p>
          <a:p>
            <a:pPr marL="514350" lvl="0" indent="-514350">
              <a:buFont typeface="+mj-lt"/>
              <a:buAutoNum type="arabicPeriod"/>
            </a:pPr>
            <a:r>
              <a:rPr lang="en-IE" sz="2400" dirty="0" smtClean="0">
                <a:solidFill>
                  <a:srgbClr val="000000"/>
                </a:solidFill>
              </a:rPr>
              <a:t>Attend information days for particular funding calls.</a:t>
            </a:r>
          </a:p>
          <a:p>
            <a:pPr marL="514350" lvl="0" indent="-514350">
              <a:buFont typeface="+mj-lt"/>
              <a:buAutoNum type="arabicPeriod"/>
            </a:pPr>
            <a:r>
              <a:rPr lang="en-IE" sz="2400" dirty="0" smtClean="0">
                <a:solidFill>
                  <a:srgbClr val="000000"/>
                </a:solidFill>
              </a:rPr>
              <a:t>Subscribe to the RSS feed for relevant calls and Scan for open calls</a:t>
            </a:r>
          </a:p>
          <a:p>
            <a:pPr marL="514350" lvl="0" indent="-514350">
              <a:buFont typeface="+mj-lt"/>
              <a:buAutoNum type="arabicPeriod"/>
            </a:pPr>
            <a:r>
              <a:rPr lang="en-IE" sz="2400" dirty="0" smtClean="0">
                <a:solidFill>
                  <a:srgbClr val="000000"/>
                </a:solidFill>
              </a:rPr>
              <a:t>Get assistance in the preparation of a competitive proposal</a:t>
            </a:r>
          </a:p>
          <a:p>
            <a:pPr marL="514350" lvl="0" indent="-514350">
              <a:buFont typeface="+mj-lt"/>
              <a:buAutoNum type="arabicPeriod"/>
            </a:pPr>
            <a:r>
              <a:rPr lang="en-IE" sz="2400" dirty="0" smtClean="0">
                <a:solidFill>
                  <a:srgbClr val="000000"/>
                </a:solidFill>
              </a:rPr>
              <a:t>Check if you can benefit from national subsidies to help you make your project proposal</a:t>
            </a:r>
          </a:p>
          <a:p>
            <a:pPr lvl="0"/>
            <a:endParaRPr lang="en-IE" sz="2700" dirty="0" smtClean="0">
              <a:solidFill>
                <a:srgbClr val="000000"/>
              </a:solidFill>
            </a:endParaRP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280352685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21slides </a:t>
                      </a:r>
                      <a:r>
                        <a:rPr lang="en-IE" sz="2400" b="1" dirty="0">
                          <a:solidFill>
                            <a:schemeClr val="tx1"/>
                          </a:solidFill>
                        </a:rPr>
                        <a:t>in total</a:t>
                      </a: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a:t>minutes (not including exploring the links provided within slides)</a:t>
                      </a:r>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Tree>
    <p:custDataLst>
      <p:tags r:id="rId1"/>
    </p:custDataLst>
    <p:extLst>
      <p:ext uri="{BB962C8B-B14F-4D97-AF65-F5344CB8AC3E}">
        <p14:creationId xmlns="" xmlns:p14="http://schemas.microsoft.com/office/powerpoint/2010/main" val="1260105804"/>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More Information</a:t>
            </a:r>
          </a:p>
          <a:p>
            <a:r>
              <a:rPr lang="en-US" sz="2800" dirty="0" smtClean="0"/>
              <a:t>In</a:t>
            </a:r>
            <a:r>
              <a:rPr lang="en-US" sz="2800" b="1" dirty="0" smtClean="0"/>
              <a:t> Ireland </a:t>
            </a:r>
            <a:r>
              <a:rPr lang="en-US" sz="2800" dirty="0" smtClean="0"/>
              <a:t>more information can be found at </a:t>
            </a:r>
            <a:r>
              <a:rPr lang="en-US" sz="2800" dirty="0" smtClean="0">
                <a:hlinkClick r:id="rId2"/>
              </a:rPr>
              <a:t>http://eufunds.gov.ie/</a:t>
            </a:r>
            <a:r>
              <a:rPr lang="en-US" sz="2800" dirty="0" smtClean="0"/>
              <a:t> </a:t>
            </a:r>
          </a:p>
          <a:p>
            <a:pPr>
              <a:buNone/>
            </a:pPr>
            <a:endParaRPr lang="en-US" sz="2800" dirty="0" smtClean="0"/>
          </a:p>
          <a:p>
            <a:r>
              <a:rPr lang="en-US" sz="2800" dirty="0" smtClean="0"/>
              <a:t>Find out more about LEADER funding in other EU countries at </a:t>
            </a:r>
            <a:r>
              <a:rPr lang="en-US" sz="2800" dirty="0" smtClean="0">
                <a:hlinkClick r:id="rId3"/>
              </a:rPr>
              <a:t>https://enrd.ec.europa.eu/leader-clld_en</a:t>
            </a:r>
            <a:r>
              <a:rPr lang="en-US" sz="2800" dirty="0" smtClean="0"/>
              <a:t> </a:t>
            </a:r>
          </a:p>
          <a:p>
            <a:r>
              <a:rPr lang="en-US" sz="2800" dirty="0" smtClean="0"/>
              <a:t>The European LAG database can be found at </a:t>
            </a:r>
            <a:r>
              <a:rPr lang="en-US" sz="2800" dirty="0" smtClean="0">
                <a:hlinkClick r:id="rId4"/>
              </a:rPr>
              <a:t>https://enrd.ec.europa.eu/general-info/whos-who/rural-assembly-category_en#leader</a:t>
            </a:r>
            <a:r>
              <a:rPr lang="en-US" sz="2800"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smtClean="0"/>
              <a:t>An Introduction to EU funds distributed through National </a:t>
            </a:r>
            <a:r>
              <a:rPr lang="en-US" b="1" dirty="0" err="1" smtClean="0"/>
              <a:t>Programmes</a:t>
            </a:r>
            <a:r>
              <a:rPr lang="en-US" b="1" dirty="0" smtClean="0"/>
              <a:t> available in Ireland</a:t>
            </a:r>
            <a:endParaRPr lang="en-US"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smtClean="0">
                <a:solidFill>
                  <a:srgbClr val="990000"/>
                </a:solidFill>
              </a:rPr>
              <a:t>Unit Aim</a:t>
            </a:r>
            <a:endParaRPr lang="el-GR"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dirty="0">
              <a:solidFill>
                <a:srgbClr val="0B0AFD"/>
              </a:solidFill>
            </a:endParaRPr>
          </a:p>
        </p:txBody>
      </p:sp>
    </p:spTree>
    <p:extLst>
      <p:ext uri="{BB962C8B-B14F-4D97-AF65-F5344CB8AC3E}">
        <p14:creationId xmlns="" xmlns:p14="http://schemas.microsoft.com/office/powerpoint/2010/main" val="1131064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smtClean="0"/>
              <a:t>Know what sources of EU funding is available </a:t>
            </a:r>
            <a:endParaRPr lang="en-IE" sz="2800" b="1" dirty="0"/>
          </a:p>
          <a:p>
            <a:pPr marL="514350" indent="-514350">
              <a:lnSpc>
                <a:spcPct val="150000"/>
              </a:lnSpc>
              <a:buFont typeface="+mj-lt"/>
              <a:buAutoNum type="arabicPeriod"/>
            </a:pPr>
            <a:r>
              <a:rPr lang="en-IE" sz="2800" b="1" dirty="0" smtClean="0"/>
              <a:t>See how those funds are distributed in National Programmes</a:t>
            </a:r>
          </a:p>
          <a:p>
            <a:pPr marL="514350" indent="-514350">
              <a:lnSpc>
                <a:spcPct val="150000"/>
              </a:lnSpc>
              <a:buFont typeface="+mj-lt"/>
              <a:buAutoNum type="arabicPeriod"/>
            </a:pPr>
            <a:r>
              <a:rPr lang="en-US" sz="2800" b="1" dirty="0" smtClean="0"/>
              <a:t>Know where to find out more information for your country</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dirty="0">
              <a:solidFill>
                <a:srgbClr val="0B0AFD"/>
              </a:solidFill>
            </a:endParaRPr>
          </a:p>
        </p:txBody>
      </p:sp>
    </p:spTree>
    <p:extLst>
      <p:ext uri="{BB962C8B-B14F-4D97-AF65-F5344CB8AC3E}">
        <p14:creationId xmlns="" xmlns:p14="http://schemas.microsoft.com/office/powerpoint/2010/main" val="39841778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lvl="0">
              <a:buNone/>
            </a:pPr>
            <a:r>
              <a:rPr lang="en-US" sz="2800" b="1" dirty="0" smtClean="0">
                <a:solidFill>
                  <a:srgbClr val="990000"/>
                </a:solidFill>
              </a:rPr>
              <a:t>EU Sources of Funds Nos. 1-2</a:t>
            </a:r>
            <a:endParaRPr lang="en-IE" sz="2800" dirty="0" smtClean="0">
              <a:solidFill>
                <a:srgbClr val="990000"/>
              </a:solidFill>
            </a:endParaRPr>
          </a:p>
          <a:p>
            <a:pPr lvl="0">
              <a:buNone/>
            </a:pPr>
            <a:r>
              <a:rPr lang="en-IE" sz="2800" dirty="0" smtClean="0">
                <a:solidFill>
                  <a:srgbClr val="000000"/>
                </a:solidFill>
              </a:rPr>
              <a:t>The majority of EU’s funding budget is through five major funds:</a:t>
            </a:r>
          </a:p>
          <a:p>
            <a:pPr lvl="0">
              <a:buNone/>
            </a:pPr>
            <a:endParaRPr lang="en-IE" sz="2800" dirty="0" smtClean="0">
              <a:solidFill>
                <a:srgbClr val="000000"/>
              </a:solidFill>
            </a:endParaRPr>
          </a:p>
          <a:p>
            <a:pPr marL="457200" lvl="0" indent="-457200">
              <a:buFont typeface="+mj-lt"/>
              <a:buAutoNum type="arabicPeriod"/>
            </a:pPr>
            <a:r>
              <a:rPr lang="en-IE" sz="2800" u="sng" dirty="0" smtClean="0">
                <a:solidFill>
                  <a:srgbClr val="000000"/>
                </a:solidFill>
                <a:hlinkClick r:id="rId2"/>
              </a:rPr>
              <a:t>European </a:t>
            </a:r>
            <a:r>
              <a:rPr lang="en-IE" sz="2800" u="sng" dirty="0" smtClean="0">
                <a:solidFill>
                  <a:srgbClr val="FF0000"/>
                </a:solidFill>
                <a:hlinkClick r:id="rId2"/>
              </a:rPr>
              <a:t>Regional</a:t>
            </a:r>
            <a:r>
              <a:rPr lang="en-IE" sz="2800" u="sng" dirty="0" smtClean="0">
                <a:solidFill>
                  <a:srgbClr val="000000"/>
                </a:solidFill>
                <a:hlinkClick r:id="rId2"/>
              </a:rPr>
              <a:t> Development Fund</a:t>
            </a:r>
            <a:r>
              <a:rPr lang="en-IE" sz="2800" u="sng" dirty="0" smtClean="0">
                <a:solidFill>
                  <a:srgbClr val="000000"/>
                </a:solidFill>
              </a:rPr>
              <a:t> (ERDF) - </a:t>
            </a:r>
            <a:r>
              <a:rPr lang="en-IE" sz="2800" dirty="0" smtClean="0">
                <a:solidFill>
                  <a:srgbClr val="000000"/>
                </a:solidFill>
              </a:rPr>
              <a:t>imbalances between regions. Its key themes include innovation research, support for SMEs and digital technologies.</a:t>
            </a:r>
          </a:p>
          <a:p>
            <a:pPr marL="457200" lvl="0" indent="-457200">
              <a:buFont typeface="+mj-lt"/>
              <a:buAutoNum type="arabicPeriod"/>
            </a:pPr>
            <a:endParaRPr lang="en-IE" sz="2800" dirty="0" smtClean="0">
              <a:solidFill>
                <a:srgbClr val="000000"/>
              </a:solidFill>
            </a:endParaRPr>
          </a:p>
          <a:p>
            <a:pPr marL="457200" lvl="0" indent="-457200">
              <a:buFont typeface="+mj-lt"/>
              <a:buAutoNum type="arabicPeriod"/>
            </a:pPr>
            <a:r>
              <a:rPr lang="en-IE" sz="2800" u="sng" dirty="0" smtClean="0">
                <a:solidFill>
                  <a:srgbClr val="000000"/>
                </a:solidFill>
                <a:hlinkClick r:id="rId3"/>
              </a:rPr>
              <a:t>European Social Fund</a:t>
            </a:r>
            <a:r>
              <a:rPr lang="en-IE" sz="2800" u="sng" dirty="0" smtClean="0">
                <a:solidFill>
                  <a:srgbClr val="000000"/>
                </a:solidFill>
              </a:rPr>
              <a:t> (ESF)- A</a:t>
            </a:r>
            <a:r>
              <a:rPr lang="en-IE" sz="2800" dirty="0" smtClean="0">
                <a:solidFill>
                  <a:srgbClr val="000000"/>
                </a:solidFill>
              </a:rPr>
              <a:t>ccess to employment and professional skills.</a:t>
            </a:r>
          </a:p>
          <a:p>
            <a:pPr marL="0" indent="0">
              <a:buNone/>
            </a:pPr>
            <a:endParaRPr lang="en-US" sz="1800" b="1" dirty="0" smtClean="0"/>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None/>
            </a:pPr>
            <a:r>
              <a:rPr lang="en-US" b="1" dirty="0" smtClean="0">
                <a:solidFill>
                  <a:srgbClr val="990000"/>
                </a:solidFill>
              </a:rPr>
              <a:t>EU Sources of Funds Nos. 3-4</a:t>
            </a:r>
            <a:endParaRPr lang="en-IE" u="sng" dirty="0" smtClean="0">
              <a:solidFill>
                <a:srgbClr val="990000"/>
              </a:solidFill>
              <a:hlinkClick r:id="rId2"/>
            </a:endParaRPr>
          </a:p>
          <a:p>
            <a:pPr marL="514350" indent="-514350">
              <a:buFont typeface="+mj-lt"/>
              <a:buAutoNum type="arabicPeriod" startAt="3"/>
            </a:pPr>
            <a:r>
              <a:rPr lang="en-IE" u="sng" dirty="0" smtClean="0">
                <a:hlinkClick r:id="rId2"/>
              </a:rPr>
              <a:t>European </a:t>
            </a:r>
            <a:r>
              <a:rPr lang="en-IE" u="sng" dirty="0" smtClean="0">
                <a:hlinkClick r:id="rId3"/>
              </a:rPr>
              <a:t>Cohesion Fund</a:t>
            </a:r>
            <a:r>
              <a:rPr lang="en-IE" u="sng" dirty="0" smtClean="0"/>
              <a:t> (ECF) - R</a:t>
            </a:r>
            <a:r>
              <a:rPr lang="en-IE" dirty="0" smtClean="0"/>
              <a:t>educe economic and social disparities between EU members. Its key themes are transport infrastructure and energy.</a:t>
            </a:r>
          </a:p>
          <a:p>
            <a:pPr marL="514350" indent="-514350">
              <a:buFont typeface="+mj-lt"/>
              <a:buAutoNum type="arabicPeriod" startAt="3"/>
            </a:pPr>
            <a:endParaRPr lang="en-IE" dirty="0" smtClean="0"/>
          </a:p>
          <a:p>
            <a:pPr marL="457200" indent="-457200">
              <a:buFont typeface="+mj-lt"/>
              <a:buAutoNum type="arabicPeriod" startAt="3"/>
            </a:pPr>
            <a:r>
              <a:rPr lang="en-IE" u="sng" dirty="0" smtClean="0">
                <a:hlinkClick r:id="rId4"/>
              </a:rPr>
              <a:t>European Agricultural Fund for Rural Development</a:t>
            </a:r>
            <a:r>
              <a:rPr lang="en-IE" u="sng" dirty="0" smtClean="0"/>
              <a:t> (EAFRD) - I</a:t>
            </a:r>
            <a:r>
              <a:rPr lang="en-IE" dirty="0" smtClean="0"/>
              <a:t>mprove the competitiveness of agriculture and forestry. Its key themes are boosting economic activity and quality of life in rural areas.</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EU Sources of Funds No. 5</a:t>
            </a:r>
            <a:endParaRPr lang="en-IE" dirty="0" smtClean="0">
              <a:solidFill>
                <a:srgbClr val="990000"/>
              </a:solidFill>
              <a:hlinkClick r:id="rId2"/>
            </a:endParaRPr>
          </a:p>
          <a:p>
            <a:pPr marL="514350" indent="-514350">
              <a:buFont typeface="+mj-lt"/>
              <a:buAutoNum type="arabicPeriod" startAt="5"/>
            </a:pPr>
            <a:r>
              <a:rPr lang="en-IE" dirty="0" smtClean="0">
                <a:hlinkClick r:id="rId2"/>
              </a:rPr>
              <a:t>European Maritime and Fisheries Fund</a:t>
            </a:r>
            <a:r>
              <a:rPr lang="en-IE" dirty="0" smtClean="0"/>
              <a:t> (EMFF) -Supports the transition to sustainable fishing. Its key theme help coastal communities diversify their economy.</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E" b="1" dirty="0" smtClean="0">
                <a:solidFill>
                  <a:srgbClr val="990000"/>
                </a:solidFill>
              </a:rPr>
              <a:t>Other relevant EU sources of funds:</a:t>
            </a:r>
            <a:r>
              <a:rPr lang="en-IE" dirty="0" smtClean="0"/>
              <a:t> </a:t>
            </a:r>
          </a:p>
          <a:p>
            <a:pPr marL="0" indent="0">
              <a:buNone/>
            </a:pPr>
            <a:endParaRPr lang="en-IE" dirty="0" smtClean="0"/>
          </a:p>
          <a:p>
            <a:pPr marL="514350" indent="-514350">
              <a:buFont typeface="+mj-lt"/>
              <a:buAutoNum type="arabicPeriod" startAt="6"/>
            </a:pPr>
            <a:r>
              <a:rPr lang="en-IE" u="sng" dirty="0" smtClean="0">
                <a:hlinkClick r:id="rId2"/>
              </a:rPr>
              <a:t>Erasmus for Young Entrepreneurs</a:t>
            </a:r>
            <a:r>
              <a:rPr lang="en-IE" u="sng" dirty="0" smtClean="0"/>
              <a:t> (EYE) - A</a:t>
            </a:r>
            <a:r>
              <a:rPr lang="en-IE" dirty="0" smtClean="0"/>
              <a:t>n exchange programme for new and aspiring entrepreneurs, and </a:t>
            </a:r>
          </a:p>
          <a:p>
            <a:pPr marL="457200" indent="-457200">
              <a:buFont typeface="+mj-lt"/>
              <a:buAutoNum type="arabicPeriod" startAt="6"/>
            </a:pPr>
            <a:endParaRPr lang="en-IE" dirty="0" smtClean="0"/>
          </a:p>
          <a:p>
            <a:pPr marL="457200" indent="-457200">
              <a:buFont typeface="+mj-lt"/>
              <a:buAutoNum type="arabicPeriod" startAt="6"/>
            </a:pPr>
            <a:r>
              <a:rPr lang="en-IE" u="sng" dirty="0" smtClean="0">
                <a:hlinkClick r:id="rId3"/>
              </a:rPr>
              <a:t>Creative Europe</a:t>
            </a:r>
            <a:r>
              <a:rPr lang="en-IE" u="sng" dirty="0" smtClean="0"/>
              <a:t> - P</a:t>
            </a:r>
            <a:r>
              <a:rPr lang="en-IE" dirty="0" smtClean="0"/>
              <a:t>rovides support for the cultural, creative and media sectors.</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ERDF In Ireland</a:t>
            </a:r>
            <a:endParaRPr lang="en-US" dirty="0" smtClean="0">
              <a:solidFill>
                <a:srgbClr val="990000"/>
              </a:solidFill>
            </a:endParaRPr>
          </a:p>
          <a:p>
            <a:r>
              <a:rPr lang="en-US" dirty="0" smtClean="0"/>
              <a:t>Regional Assemblies (</a:t>
            </a:r>
            <a:r>
              <a:rPr lang="en-US" dirty="0" smtClean="0">
                <a:hlinkClick r:id="rId2"/>
              </a:rPr>
              <a:t>Southern</a:t>
            </a:r>
            <a:r>
              <a:rPr lang="en-US" dirty="0" smtClean="0"/>
              <a:t> and </a:t>
            </a:r>
            <a:r>
              <a:rPr lang="en-US" dirty="0" smtClean="0">
                <a:hlinkClick r:id="rId3"/>
              </a:rPr>
              <a:t>Northern &amp; Western) </a:t>
            </a:r>
            <a:r>
              <a:rPr lang="en-US" dirty="0" smtClean="0"/>
              <a:t>manage ERDF in Ireland</a:t>
            </a:r>
          </a:p>
          <a:p>
            <a:endParaRPr lang="en-US" dirty="0" smtClean="0"/>
          </a:p>
          <a:p>
            <a:r>
              <a:rPr lang="en-US" dirty="0" smtClean="0"/>
              <a:t>Regional Assemblies act as the contact points.</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An introduction to EU programmes </a:t>
            </a:r>
            <a:br>
              <a:rPr lang="en-IE" sz="2400" b="1" dirty="0" smtClean="0">
                <a:solidFill>
                  <a:srgbClr val="0B0AFD"/>
                </a:solidFill>
              </a:rPr>
            </a:br>
            <a:r>
              <a:rPr lang="en-IE" sz="2400" b="1" dirty="0" smtClean="0">
                <a:solidFill>
                  <a:srgbClr val="0B0AFD"/>
                </a:solidFill>
              </a:rPr>
              <a:t>that support rural micro entrepreneurs</a:t>
            </a:r>
            <a:endParaRPr lang="en-IE" sz="2400" b="1" i="1" dirty="0">
              <a:solidFill>
                <a:schemeClr val="tx1"/>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54</TotalTime>
  <Words>817</Words>
  <Application>Microsoft Office PowerPoint</Application>
  <PresentationFormat>Custom</PresentationFormat>
  <Paragraphs>148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 template</vt:lpstr>
      <vt:lpstr>Module No 4: EU programme awareness/grants for rural micro-enterprise</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An introduction to EU programmes  that support rural micro entrepreneurs</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No 4: EU programme awareness/grants for rural micro-enterprise</dc:title>
  <dc:creator>irl</dc:creator>
  <cp:lastModifiedBy>irl</cp:lastModifiedBy>
  <cp:revision>22</cp:revision>
  <cp:lastPrinted>2017-05-04T12:44:09Z</cp:lastPrinted>
  <dcterms:created xsi:type="dcterms:W3CDTF">2017-10-13T10:26:46Z</dcterms:created>
  <dcterms:modified xsi:type="dcterms:W3CDTF">2017-11-02T16:57:02Z</dcterms:modified>
</cp:coreProperties>
</file>