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17"/>
  </p:notesMasterIdLst>
  <p:handoutMasterIdLst>
    <p:handoutMasterId r:id="rId18"/>
  </p:handoutMasterIdLst>
  <p:sldIdLst>
    <p:sldId id="378" r:id="rId2"/>
    <p:sldId id="396" r:id="rId3"/>
    <p:sldId id="407" r:id="rId4"/>
    <p:sldId id="380" r:id="rId5"/>
    <p:sldId id="431" r:id="rId6"/>
    <p:sldId id="446" r:id="rId7"/>
    <p:sldId id="445" r:id="rId8"/>
    <p:sldId id="444" r:id="rId9"/>
    <p:sldId id="443" r:id="rId10"/>
    <p:sldId id="441" r:id="rId11"/>
    <p:sldId id="450" r:id="rId12"/>
    <p:sldId id="449" r:id="rId13"/>
    <p:sldId id="448" r:id="rId14"/>
    <p:sldId id="447" r:id="rId15"/>
    <p:sldId id="394" r:id="rId16"/>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B0AFD"/>
    <a:srgbClr val="7EA732"/>
    <a:srgbClr val="FB89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974" autoAdjust="0"/>
  </p:normalViewPr>
  <p:slideViewPr>
    <p:cSldViewPr snapToGrid="0">
      <p:cViewPr>
        <p:scale>
          <a:sx n="75" d="100"/>
          <a:sy n="75" d="100"/>
        </p:scale>
        <p:origin x="-522" y="-30"/>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01/12/2017</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‹Nº›</a:t>
            </a:fld>
            <a:endParaRPr lang="es-ES"/>
          </a:p>
        </p:txBody>
      </p:sp>
    </p:spTree>
    <p:extLst>
      <p:ext uri="{BB962C8B-B14F-4D97-AF65-F5344CB8AC3E}">
        <p14:creationId xmlns=""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01/12/2017</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‹Nº›</a:t>
            </a:fld>
            <a:endParaRPr lang="es-ES"/>
          </a:p>
        </p:txBody>
      </p:sp>
    </p:spTree>
    <p:extLst>
      <p:ext uri="{BB962C8B-B14F-4D97-AF65-F5344CB8AC3E}">
        <p14:creationId xmlns=""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pic>
        <p:nvPicPr>
          <p:cNvPr id="7" name="Picture 3"/>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 xmlns:p14="http://schemas.microsoft.com/office/powerpoint/2010/main" val="29228349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‹Nº›</a:t>
            </a:fld>
            <a:endParaRPr lang="en-US" dirty="0"/>
          </a:p>
        </p:txBody>
      </p:sp>
    </p:spTree>
    <p:extLst>
      <p:ext uri="{BB962C8B-B14F-4D97-AF65-F5344CB8AC3E}">
        <p14:creationId xmlns="" xmlns:p14="http://schemas.microsoft.com/office/powerpoint/2010/main" val="212475746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4108951511"/>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‹Nº›</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 xmlns:p14="http://schemas.microsoft.com/office/powerpoint/2010/main" val="140487160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33710512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 xmlns:p14="http://schemas.microsoft.com/office/powerpoint/2010/main" val="192832725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82664940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6391417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269793433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‹Nº›</a:t>
            </a:fld>
            <a:endParaRPr lang="en-US" dirty="0"/>
          </a:p>
        </p:txBody>
      </p:sp>
    </p:spTree>
    <p:extLst>
      <p:ext uri="{BB962C8B-B14F-4D97-AF65-F5344CB8AC3E}">
        <p14:creationId xmlns="" xmlns:p14="http://schemas.microsoft.com/office/powerpoint/2010/main" val="271421067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386398083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‹Nº›</a:t>
            </a:fld>
            <a:endParaRPr lang="en-US" dirty="0"/>
          </a:p>
        </p:txBody>
      </p:sp>
    </p:spTree>
    <p:extLst>
      <p:ext uri="{BB962C8B-B14F-4D97-AF65-F5344CB8AC3E}">
        <p14:creationId xmlns=""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1954" y="2117785"/>
            <a:ext cx="9144000" cy="1435643"/>
          </a:xfrm>
        </p:spPr>
        <p:txBody>
          <a:bodyPr/>
          <a:lstStyle/>
          <a:p>
            <a:r>
              <a:rPr lang="en-US" sz="2800" b="1" dirty="0" err="1" smtClean="0"/>
              <a:t>Módulo</a:t>
            </a:r>
            <a:r>
              <a:rPr lang="en-US" sz="2800" b="1" dirty="0" smtClean="0"/>
              <a:t> 2</a:t>
            </a:r>
            <a:r>
              <a:rPr lang="en-US" sz="2800" b="1" dirty="0" smtClean="0"/>
              <a:t>: </a:t>
            </a:r>
            <a:r>
              <a:rPr lang="en-US" sz="2800" b="1" dirty="0" smtClean="0">
                <a:solidFill>
                  <a:srgbClr val="336600"/>
                </a:solidFill>
              </a:rPr>
              <a:t>Plan de </a:t>
            </a:r>
            <a:r>
              <a:rPr lang="en-US" sz="2800" b="1" dirty="0" err="1" smtClean="0">
                <a:solidFill>
                  <a:srgbClr val="336600"/>
                </a:solidFill>
              </a:rPr>
              <a:t>empresa</a:t>
            </a:r>
            <a:r>
              <a:rPr lang="en-US" sz="2800" b="1" dirty="0" smtClean="0">
                <a:solidFill>
                  <a:srgbClr val="336600"/>
                </a:solidFill>
              </a:rPr>
              <a:t>, </a:t>
            </a:r>
            <a:r>
              <a:rPr lang="en-US" sz="2800" b="1" dirty="0" err="1" smtClean="0">
                <a:solidFill>
                  <a:srgbClr val="336600"/>
                </a:solidFill>
              </a:rPr>
              <a:t>conocimientos</a:t>
            </a:r>
            <a:r>
              <a:rPr lang="en-US" sz="2800" b="1" dirty="0" smtClean="0">
                <a:solidFill>
                  <a:srgbClr val="336600"/>
                </a:solidFill>
              </a:rPr>
              <a:t> </a:t>
            </a:r>
            <a:r>
              <a:rPr lang="en-US" sz="2800" b="1" dirty="0" err="1" smtClean="0">
                <a:solidFill>
                  <a:srgbClr val="336600"/>
                </a:solidFill>
              </a:rPr>
              <a:t>presupuestarios</a:t>
            </a:r>
            <a:r>
              <a:rPr lang="en-US" sz="2800" b="1" dirty="0" smtClean="0">
                <a:solidFill>
                  <a:srgbClr val="336600"/>
                </a:solidFill>
              </a:rPr>
              <a:t> y de </a:t>
            </a:r>
            <a:r>
              <a:rPr lang="en-US" sz="2800" b="1" dirty="0" err="1" smtClean="0">
                <a:solidFill>
                  <a:srgbClr val="336600"/>
                </a:solidFill>
              </a:rPr>
              <a:t>gestión</a:t>
            </a:r>
            <a:endParaRPr lang="en-IE" sz="2800" b="1" dirty="0">
              <a:solidFill>
                <a:srgbClr val="336600"/>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s-ES" altLang="es-ES" sz="3600" b="1" dirty="0" smtClean="0">
                <a:latin typeface="Calibri" pitchFamily="34" charset="0"/>
              </a:rPr>
              <a:t>Mejora de la Competitividad</a:t>
            </a:r>
          </a:p>
          <a:p>
            <a:r>
              <a:rPr lang="es-ES" altLang="es-ES" sz="3600" b="1" dirty="0" smtClean="0">
                <a:latin typeface="Calibri" pitchFamily="34" charset="0"/>
              </a:rPr>
              <a:t> de Microempresas en Áreas Rurales</a:t>
            </a:r>
            <a:endParaRPr lang="en-IE" sz="3600" dirty="0" smtClean="0"/>
          </a:p>
          <a:p>
            <a:endParaRPr lang="en-IE" dirty="0"/>
          </a:p>
        </p:txBody>
      </p:sp>
      <p:sp>
        <p:nvSpPr>
          <p:cNvPr id="6" name="TextBox 4"/>
          <p:cNvSpPr txBox="1"/>
          <p:nvPr/>
        </p:nvSpPr>
        <p:spPr>
          <a:xfrm>
            <a:off x="1235743" y="5904760"/>
            <a:ext cx="9757955" cy="615553"/>
          </a:xfrm>
          <a:prstGeom prst="rect">
            <a:avLst/>
          </a:prstGeom>
          <a:noFill/>
        </p:spPr>
        <p:txBody>
          <a:bodyPr wrap="square" rtlCol="0">
            <a:spAutoFit/>
          </a:bodyPr>
          <a:lstStyle/>
          <a:p>
            <a:pPr algn="ctr"/>
            <a:r>
              <a:rPr lang="es-ES" altLang="es-ES" dirty="0" smtClean="0"/>
              <a:t>Preparado por el Consorcio para el </a:t>
            </a:r>
            <a:r>
              <a:rPr lang="es-ES" altLang="es-ES" dirty="0" smtClean="0"/>
              <a:t>proyecto</a:t>
            </a:r>
            <a:r>
              <a:rPr lang="en-US" dirty="0" smtClean="0"/>
              <a:t>: </a:t>
            </a:r>
            <a:r>
              <a:rPr lang="en-US" i="1" dirty="0" smtClean="0"/>
              <a:t>“</a:t>
            </a:r>
            <a:r>
              <a:rPr lang="en-US" sz="1600" i="1" dirty="0" smtClean="0"/>
              <a:t>Irish Rural Link – National University of Ireland </a:t>
            </a:r>
            <a:r>
              <a:rPr lang="en-US" sz="1600" i="1" dirty="0" err="1" smtClean="0"/>
              <a:t>Maynooth</a:t>
            </a:r>
            <a:r>
              <a:rPr lang="en-US" sz="1600" i="1" dirty="0" smtClean="0"/>
              <a:t>- CDI – EEO GROUP SA- IHF </a:t>
            </a:r>
            <a:r>
              <a:rPr lang="en-US" sz="1600" i="1" dirty="0" err="1" smtClean="0"/>
              <a:t>asbl</a:t>
            </a:r>
            <a:r>
              <a:rPr lang="en-US" sz="1600" i="1" dirty="0" smtClean="0"/>
              <a:t> – IDP - Internet Web Solutions SL”</a:t>
            </a:r>
            <a:endParaRPr lang="en-IE" sz="1600" dirty="0"/>
          </a:p>
        </p:txBody>
      </p:sp>
    </p:spTree>
    <p:extLst>
      <p:ext uri="{BB962C8B-B14F-4D97-AF65-F5344CB8AC3E}">
        <p14:creationId xmlns="" xmlns:p14="http://schemas.microsoft.com/office/powerpoint/2010/main" val="353972182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err="1" smtClean="0">
                <a:solidFill>
                  <a:srgbClr val="C00000"/>
                </a:solidFill>
              </a:rPr>
              <a:t>Fundamentos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(1/5</a:t>
            </a:r>
            <a:r>
              <a:rPr lang="en-US" b="1" dirty="0" smtClean="0">
                <a:solidFill>
                  <a:srgbClr val="C00000"/>
                </a:solidFill>
                <a:latin typeface="+mj-lt"/>
                <a:ea typeface="+mj-ea"/>
                <a:cs typeface="+mj-cs"/>
              </a:rPr>
              <a:t>)</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err="1" smtClean="0">
                <a:solidFill>
                  <a:srgbClr val="000000"/>
                </a:solidFill>
              </a:rPr>
              <a:t>Esta</a:t>
            </a:r>
            <a:r>
              <a:rPr lang="en-US" dirty="0" smtClean="0">
                <a:solidFill>
                  <a:srgbClr val="000000"/>
                </a:solidFill>
              </a:rPr>
              <a:t> </a:t>
            </a:r>
            <a:r>
              <a:rPr lang="en-US" dirty="0" err="1" smtClean="0">
                <a:solidFill>
                  <a:srgbClr val="000000"/>
                </a:solidFill>
              </a:rPr>
              <a:t>técnica</a:t>
            </a:r>
            <a:r>
              <a:rPr lang="en-US" dirty="0" smtClean="0">
                <a:solidFill>
                  <a:srgbClr val="000000"/>
                </a:solidFill>
              </a:rPr>
              <a:t> se </a:t>
            </a:r>
            <a:r>
              <a:rPr lang="en-US" dirty="0" err="1" smtClean="0">
                <a:solidFill>
                  <a:srgbClr val="000000"/>
                </a:solidFill>
              </a:rPr>
              <a:t>puede</a:t>
            </a:r>
            <a:r>
              <a:rPr lang="en-US" dirty="0" smtClean="0">
                <a:solidFill>
                  <a:srgbClr val="000000"/>
                </a:solidFill>
              </a:rPr>
              <a:t> </a:t>
            </a:r>
            <a:r>
              <a:rPr lang="en-US" dirty="0" err="1" smtClean="0">
                <a:solidFill>
                  <a:srgbClr val="000000"/>
                </a:solidFill>
              </a:rPr>
              <a:t>usar</a:t>
            </a:r>
            <a:r>
              <a:rPr lang="en-US" dirty="0" smtClean="0">
                <a:solidFill>
                  <a:srgbClr val="000000"/>
                </a:solidFill>
              </a:rPr>
              <a:t> </a:t>
            </a:r>
            <a:r>
              <a:rPr lang="en-US" dirty="0" err="1" smtClean="0">
                <a:solidFill>
                  <a:srgbClr val="000000"/>
                </a:solidFill>
              </a:rPr>
              <a:t>también</a:t>
            </a:r>
            <a:r>
              <a:rPr lang="en-US" dirty="0" smtClean="0">
                <a:solidFill>
                  <a:srgbClr val="000000"/>
                </a:solidFill>
              </a:rPr>
              <a:t> en </a:t>
            </a:r>
            <a:r>
              <a:rPr lang="en-US" dirty="0" err="1" smtClean="0">
                <a:solidFill>
                  <a:srgbClr val="000000"/>
                </a:solidFill>
              </a:rPr>
              <a:t>distintas</a:t>
            </a:r>
            <a:r>
              <a:rPr lang="en-US" dirty="0" smtClean="0">
                <a:solidFill>
                  <a:srgbClr val="000000"/>
                </a:solidFill>
              </a:rPr>
              <a:t> </a:t>
            </a:r>
            <a:r>
              <a:rPr lang="en-US" dirty="0" err="1" smtClean="0">
                <a:solidFill>
                  <a:srgbClr val="000000"/>
                </a:solidFill>
              </a:rPr>
              <a:t>fases</a:t>
            </a:r>
            <a:r>
              <a:rPr lang="en-US" dirty="0" smtClean="0">
                <a:solidFill>
                  <a:srgbClr val="000000"/>
                </a:solidFill>
              </a:rPr>
              <a:t> de </a:t>
            </a:r>
            <a:r>
              <a:rPr lang="en-US" dirty="0" err="1" smtClean="0">
                <a:solidFill>
                  <a:srgbClr val="000000"/>
                </a:solidFill>
              </a:rPr>
              <a:t>realización</a:t>
            </a:r>
            <a:r>
              <a:rPr lang="en-US" dirty="0" smtClean="0">
                <a:solidFill>
                  <a:srgbClr val="000000"/>
                </a:solidFill>
              </a:rPr>
              <a:t> de </a:t>
            </a:r>
            <a:r>
              <a:rPr lang="en-US" dirty="0" err="1" smtClean="0">
                <a:solidFill>
                  <a:srgbClr val="000000"/>
                </a:solidFill>
              </a:rPr>
              <a:t>informes</a:t>
            </a:r>
            <a:r>
              <a:rPr lang="en-US" dirty="0" smtClean="0">
                <a:solidFill>
                  <a:srgbClr val="000000"/>
                </a:solidFill>
              </a:rPr>
              <a:t>, en los </a:t>
            </a:r>
            <a:r>
              <a:rPr lang="en-US" dirty="0" err="1" smtClean="0">
                <a:solidFill>
                  <a:srgbClr val="000000"/>
                </a:solidFill>
              </a:rPr>
              <a:t>que</a:t>
            </a:r>
            <a:r>
              <a:rPr lang="en-US" dirty="0" smtClean="0">
                <a:solidFill>
                  <a:srgbClr val="000000"/>
                </a:solidFill>
              </a:rPr>
              <a:t> se </a:t>
            </a:r>
            <a:r>
              <a:rPr lang="en-US" dirty="0" err="1" smtClean="0">
                <a:solidFill>
                  <a:srgbClr val="000000"/>
                </a:solidFill>
              </a:rPr>
              <a:t>han</a:t>
            </a:r>
            <a:r>
              <a:rPr lang="en-US" dirty="0" smtClean="0">
                <a:solidFill>
                  <a:srgbClr val="000000"/>
                </a:solidFill>
              </a:rPr>
              <a:t> </a:t>
            </a:r>
            <a:r>
              <a:rPr lang="en-US" dirty="0" err="1" smtClean="0">
                <a:solidFill>
                  <a:srgbClr val="000000"/>
                </a:solidFill>
              </a:rPr>
              <a:t>medido</a:t>
            </a:r>
            <a:r>
              <a:rPr lang="en-US" dirty="0" smtClean="0">
                <a:solidFill>
                  <a:srgbClr val="000000"/>
                </a:solidFill>
              </a:rPr>
              <a:t> </a:t>
            </a:r>
            <a:r>
              <a:rPr lang="en-US" dirty="0" err="1" smtClean="0">
                <a:solidFill>
                  <a:srgbClr val="000000"/>
                </a:solidFill>
              </a:rPr>
              <a:t>datos</a:t>
            </a:r>
            <a:r>
              <a:rPr lang="en-US" dirty="0" smtClean="0">
                <a:solidFill>
                  <a:srgbClr val="000000"/>
                </a:solidFill>
              </a:rPr>
              <a:t> de </a:t>
            </a:r>
            <a:r>
              <a:rPr lang="en-US" dirty="0" err="1" smtClean="0">
                <a:solidFill>
                  <a:srgbClr val="000000"/>
                </a:solidFill>
              </a:rPr>
              <a:t>resultados</a:t>
            </a:r>
            <a:r>
              <a:rPr lang="en-US" dirty="0" smtClean="0">
                <a:solidFill>
                  <a:srgbClr val="000000"/>
                </a:solidFill>
              </a:rPr>
              <a:t> </a:t>
            </a:r>
            <a:r>
              <a:rPr lang="en-US" dirty="0" err="1" smtClean="0">
                <a:solidFill>
                  <a:srgbClr val="000000"/>
                </a:solidFill>
              </a:rPr>
              <a:t>conseguidos</a:t>
            </a:r>
            <a:r>
              <a:rPr lang="en-US" dirty="0" smtClean="0">
                <a:solidFill>
                  <a:srgbClr val="000000"/>
                </a:solidFill>
              </a:rPr>
              <a:t> </a:t>
            </a:r>
            <a:r>
              <a:rPr lang="en-US" dirty="0" err="1" smtClean="0">
                <a:solidFill>
                  <a:srgbClr val="000000"/>
                </a:solidFill>
              </a:rPr>
              <a:t>por</a:t>
            </a:r>
            <a:r>
              <a:rPr lang="en-US" dirty="0" smtClean="0">
                <a:solidFill>
                  <a:srgbClr val="000000"/>
                </a:solidFill>
              </a:rPr>
              <a:t> la </a:t>
            </a:r>
            <a:r>
              <a:rPr lang="en-US" dirty="0" err="1" smtClean="0">
                <a:solidFill>
                  <a:srgbClr val="000000"/>
                </a:solidFill>
              </a:rPr>
              <a:t>empresa</a:t>
            </a:r>
            <a:r>
              <a:rPr lang="en-US" dirty="0" smtClean="0">
                <a:solidFill>
                  <a:srgbClr val="000000"/>
                </a:solidFill>
              </a:rPr>
              <a:t>. </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spTree>
    <p:extLst>
      <p:ext uri="{BB962C8B-B14F-4D97-AF65-F5344CB8AC3E}">
        <p14:creationId xmlns="" xmlns:p14="http://schemas.microsoft.com/office/powerpoint/2010/main" val="186289535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indent="0">
              <a:buNone/>
            </a:pPr>
            <a:r>
              <a:rPr lang="en-US" b="1" dirty="0" err="1" smtClean="0">
                <a:solidFill>
                  <a:srgbClr val="C00000"/>
                </a:solidFill>
              </a:rPr>
              <a:t>Fundamentos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(2/5)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La mayor parte de los </a:t>
            </a:r>
            <a:r>
              <a:rPr lang="en-US" dirty="0" err="1" smtClean="0">
                <a:solidFill>
                  <a:srgbClr val="000000"/>
                </a:solidFill>
              </a:rPr>
              <a:t>gestores</a:t>
            </a:r>
            <a:r>
              <a:rPr lang="en-US" dirty="0" smtClean="0">
                <a:solidFill>
                  <a:srgbClr val="000000"/>
                </a:solidFill>
              </a:rPr>
              <a:t> </a:t>
            </a:r>
            <a:r>
              <a:rPr lang="en-US" dirty="0" err="1" smtClean="0">
                <a:solidFill>
                  <a:srgbClr val="000000"/>
                </a:solidFill>
              </a:rPr>
              <a:t>usan</a:t>
            </a:r>
            <a:r>
              <a:rPr lang="en-US" dirty="0" smtClean="0">
                <a:solidFill>
                  <a:srgbClr val="000000"/>
                </a:solidFill>
              </a:rPr>
              <a:t> </a:t>
            </a:r>
            <a:r>
              <a:rPr lang="en-US" dirty="0" err="1" smtClean="0">
                <a:solidFill>
                  <a:srgbClr val="000000"/>
                </a:solidFill>
              </a:rPr>
              <a:t>esta</a:t>
            </a:r>
            <a:r>
              <a:rPr lang="en-US" dirty="0" smtClean="0">
                <a:solidFill>
                  <a:srgbClr val="000000"/>
                </a:solidFill>
              </a:rPr>
              <a:t> </a:t>
            </a:r>
            <a:r>
              <a:rPr lang="en-US" dirty="0" err="1" smtClean="0">
                <a:solidFill>
                  <a:srgbClr val="000000"/>
                </a:solidFill>
              </a:rPr>
              <a:t>técnica</a:t>
            </a:r>
            <a:r>
              <a:rPr lang="en-US" dirty="0" smtClean="0">
                <a:solidFill>
                  <a:srgbClr val="000000"/>
                </a:solidFill>
              </a:rPr>
              <a:t> </a:t>
            </a:r>
            <a:r>
              <a:rPr lang="en-US" dirty="0" err="1" smtClean="0">
                <a:solidFill>
                  <a:srgbClr val="000000"/>
                </a:solidFill>
              </a:rPr>
              <a:t>por</a:t>
            </a:r>
            <a:r>
              <a:rPr lang="en-US" dirty="0" smtClean="0">
                <a:solidFill>
                  <a:srgbClr val="000000"/>
                </a:solidFill>
              </a:rPr>
              <a:t> un </a:t>
            </a:r>
            <a:r>
              <a:rPr lang="en-US" dirty="0" err="1" smtClean="0">
                <a:solidFill>
                  <a:srgbClr val="000000"/>
                </a:solidFill>
              </a:rPr>
              <a:t>periodo</a:t>
            </a:r>
            <a:r>
              <a:rPr lang="en-US" dirty="0" smtClean="0">
                <a:solidFill>
                  <a:srgbClr val="000000"/>
                </a:solidFill>
              </a:rPr>
              <a:t> de </a:t>
            </a:r>
            <a:r>
              <a:rPr lang="en-US" dirty="0" err="1" smtClean="0">
                <a:solidFill>
                  <a:srgbClr val="000000"/>
                </a:solidFill>
              </a:rPr>
              <a:t>tiempo</a:t>
            </a:r>
            <a:r>
              <a:rPr lang="en-US" dirty="0" smtClean="0">
                <a:solidFill>
                  <a:srgbClr val="000000"/>
                </a:solidFill>
              </a:rPr>
              <a:t> mayor, la </a:t>
            </a:r>
            <a:r>
              <a:rPr lang="en-US" dirty="0" err="1" smtClean="0">
                <a:solidFill>
                  <a:srgbClr val="000000"/>
                </a:solidFill>
              </a:rPr>
              <a:t>mayoría</a:t>
            </a:r>
            <a:r>
              <a:rPr lang="en-US" dirty="0" smtClean="0">
                <a:solidFill>
                  <a:srgbClr val="000000"/>
                </a:solidFill>
              </a:rPr>
              <a:t> </a:t>
            </a:r>
            <a:r>
              <a:rPr lang="en-US" dirty="0" err="1" smtClean="0">
                <a:solidFill>
                  <a:srgbClr val="000000"/>
                </a:solidFill>
              </a:rPr>
              <a:t>por</a:t>
            </a:r>
            <a:r>
              <a:rPr lang="en-US" dirty="0" smtClean="0">
                <a:solidFill>
                  <a:srgbClr val="000000"/>
                </a:solidFill>
              </a:rPr>
              <a:t> un </a:t>
            </a:r>
            <a:r>
              <a:rPr lang="en-US" dirty="0" err="1" smtClean="0">
                <a:solidFill>
                  <a:srgbClr val="000000"/>
                </a:solidFill>
              </a:rPr>
              <a:t>periodo</a:t>
            </a:r>
            <a:r>
              <a:rPr lang="en-US" dirty="0" smtClean="0">
                <a:solidFill>
                  <a:srgbClr val="000000"/>
                </a:solidFill>
              </a:rPr>
              <a:t> de </a:t>
            </a:r>
            <a:r>
              <a:rPr lang="en-US" dirty="0" err="1" smtClean="0">
                <a:solidFill>
                  <a:srgbClr val="000000"/>
                </a:solidFill>
              </a:rPr>
              <a:t>seis</a:t>
            </a:r>
            <a:r>
              <a:rPr lang="en-US" dirty="0" smtClean="0">
                <a:solidFill>
                  <a:srgbClr val="000000"/>
                </a:solidFill>
              </a:rPr>
              <a:t> </a:t>
            </a:r>
            <a:r>
              <a:rPr lang="en-US" dirty="0" err="1" smtClean="0">
                <a:solidFill>
                  <a:srgbClr val="000000"/>
                </a:solidFill>
              </a:rPr>
              <a:t>meses</a:t>
            </a:r>
            <a:r>
              <a:rPr lang="en-US" dirty="0" smtClean="0">
                <a:solidFill>
                  <a:srgbClr val="000000"/>
                </a:solidFill>
              </a:rPr>
              <a:t> o un </a:t>
            </a:r>
            <a:r>
              <a:rPr lang="en-US" dirty="0" err="1" smtClean="0">
                <a:solidFill>
                  <a:srgbClr val="000000"/>
                </a:solidFill>
              </a:rPr>
              <a:t>año</a:t>
            </a:r>
            <a:r>
              <a:rPr lang="en-US" dirty="0" smtClean="0">
                <a:solidFill>
                  <a:srgbClr val="000000"/>
                </a:solidFill>
              </a:rPr>
              <a:t>.</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Tree>
    <p:extLst>
      <p:ext uri="{BB962C8B-B14F-4D97-AF65-F5344CB8AC3E}">
        <p14:creationId xmlns="" xmlns:p14="http://schemas.microsoft.com/office/powerpoint/2010/main" val="1460071918"/>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err="1" smtClean="0">
                <a:solidFill>
                  <a:srgbClr val="C00000"/>
                </a:solidFill>
              </a:rPr>
              <a:t>Fundamentos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(3/5</a:t>
            </a:r>
            <a:r>
              <a:rPr lang="en-US" b="1" dirty="0" smtClean="0">
                <a:solidFill>
                  <a:srgbClr val="C00000"/>
                </a:solidFill>
                <a:latin typeface="+mj-lt"/>
                <a:ea typeface="+mj-ea"/>
                <a:cs typeface="+mj-cs"/>
              </a:rPr>
              <a:t>)</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err="1" smtClean="0">
                <a:solidFill>
                  <a:srgbClr val="000000"/>
                </a:solidFill>
              </a:rPr>
              <a:t>Pero</a:t>
            </a:r>
            <a:r>
              <a:rPr lang="en-US" dirty="0" smtClean="0">
                <a:solidFill>
                  <a:srgbClr val="000000"/>
                </a:solidFill>
              </a:rPr>
              <a:t> en </a:t>
            </a:r>
            <a:r>
              <a:rPr lang="en-US" dirty="0" err="1" smtClean="0">
                <a:solidFill>
                  <a:srgbClr val="000000"/>
                </a:solidFill>
              </a:rPr>
              <a:t>este</a:t>
            </a:r>
            <a:r>
              <a:rPr lang="en-US" dirty="0" smtClean="0">
                <a:solidFill>
                  <a:srgbClr val="000000"/>
                </a:solidFill>
              </a:rPr>
              <a:t> </a:t>
            </a:r>
            <a:r>
              <a:rPr lang="en-US" dirty="0" err="1" smtClean="0">
                <a:solidFill>
                  <a:srgbClr val="000000"/>
                </a:solidFill>
              </a:rPr>
              <a:t>caso</a:t>
            </a:r>
            <a:r>
              <a:rPr lang="en-US" dirty="0" smtClean="0">
                <a:solidFill>
                  <a:srgbClr val="000000"/>
                </a:solidFill>
              </a:rPr>
              <a:t> </a:t>
            </a:r>
            <a:r>
              <a:rPr lang="en-US" dirty="0" err="1" smtClean="0">
                <a:solidFill>
                  <a:srgbClr val="000000"/>
                </a:solidFill>
              </a:rPr>
              <a:t>siempre</a:t>
            </a:r>
            <a:r>
              <a:rPr lang="en-US" dirty="0" smtClean="0">
                <a:solidFill>
                  <a:srgbClr val="000000"/>
                </a:solidFill>
              </a:rPr>
              <a:t> </a:t>
            </a:r>
            <a:r>
              <a:rPr lang="en-US" dirty="0" err="1" smtClean="0">
                <a:solidFill>
                  <a:srgbClr val="000000"/>
                </a:solidFill>
              </a:rPr>
              <a:t>deberían</a:t>
            </a:r>
            <a:r>
              <a:rPr lang="en-US" dirty="0" smtClean="0">
                <a:solidFill>
                  <a:srgbClr val="000000"/>
                </a:solidFill>
              </a:rPr>
              <a:t> </a:t>
            </a:r>
            <a:r>
              <a:rPr lang="en-US" dirty="0" err="1" smtClean="0">
                <a:solidFill>
                  <a:srgbClr val="000000"/>
                </a:solidFill>
              </a:rPr>
              <a:t>tener</a:t>
            </a:r>
            <a:r>
              <a:rPr lang="en-US" dirty="0" smtClean="0">
                <a:solidFill>
                  <a:srgbClr val="000000"/>
                </a:solidFill>
              </a:rPr>
              <a:t> en </a:t>
            </a:r>
            <a:r>
              <a:rPr lang="en-US" dirty="0" err="1" smtClean="0">
                <a:solidFill>
                  <a:srgbClr val="000000"/>
                </a:solidFill>
              </a:rPr>
              <a:t>cuenta</a:t>
            </a:r>
            <a:r>
              <a:rPr lang="en-US" dirty="0" smtClean="0">
                <a:solidFill>
                  <a:srgbClr val="000000"/>
                </a:solidFill>
              </a:rPr>
              <a:t> los </a:t>
            </a:r>
            <a:r>
              <a:rPr lang="en-US" dirty="0" err="1" smtClean="0">
                <a:solidFill>
                  <a:srgbClr val="000000"/>
                </a:solidFill>
              </a:rPr>
              <a:t>principales</a:t>
            </a:r>
            <a:r>
              <a:rPr lang="en-US" dirty="0" smtClean="0">
                <a:solidFill>
                  <a:srgbClr val="000000"/>
                </a:solidFill>
              </a:rPr>
              <a:t> </a:t>
            </a:r>
            <a:r>
              <a:rPr lang="en-US" dirty="0" err="1" smtClean="0">
                <a:solidFill>
                  <a:srgbClr val="000000"/>
                </a:solidFill>
              </a:rPr>
              <a:t>puntos</a:t>
            </a:r>
            <a:r>
              <a:rPr lang="en-US" dirty="0" smtClean="0">
                <a:solidFill>
                  <a:srgbClr val="000000"/>
                </a:solidFill>
              </a:rPr>
              <a:t> del plan de </a:t>
            </a:r>
            <a:r>
              <a:rPr lang="en-US" dirty="0" err="1" smtClean="0">
                <a:solidFill>
                  <a:srgbClr val="000000"/>
                </a:solidFill>
              </a:rPr>
              <a:t>empresa</a:t>
            </a:r>
            <a:r>
              <a:rPr lang="en-US" dirty="0" smtClean="0">
                <a:solidFill>
                  <a:srgbClr val="000000"/>
                </a:solidFill>
              </a:rPr>
              <a:t>. Este </a:t>
            </a:r>
            <a:r>
              <a:rPr lang="en-US" dirty="0" err="1" smtClean="0">
                <a:solidFill>
                  <a:srgbClr val="000000"/>
                </a:solidFill>
              </a:rPr>
              <a:t>es</a:t>
            </a:r>
            <a:r>
              <a:rPr lang="en-US" dirty="0" smtClean="0">
                <a:solidFill>
                  <a:srgbClr val="000000"/>
                </a:solidFill>
              </a:rPr>
              <a:t> un </a:t>
            </a:r>
            <a:r>
              <a:rPr lang="en-US" dirty="0" err="1" smtClean="0">
                <a:solidFill>
                  <a:srgbClr val="000000"/>
                </a:solidFill>
              </a:rPr>
              <a:t>método</a:t>
            </a:r>
            <a:r>
              <a:rPr lang="en-US" dirty="0" smtClean="0">
                <a:solidFill>
                  <a:srgbClr val="000000"/>
                </a:solidFill>
              </a:rPr>
              <a:t> </a:t>
            </a:r>
            <a:r>
              <a:rPr lang="en-US" dirty="0" err="1" smtClean="0">
                <a:solidFill>
                  <a:srgbClr val="000000"/>
                </a:solidFill>
              </a:rPr>
              <a:t>más</a:t>
            </a:r>
            <a:r>
              <a:rPr lang="en-US" dirty="0" smtClean="0">
                <a:solidFill>
                  <a:srgbClr val="000000"/>
                </a:solidFill>
              </a:rPr>
              <a:t> </a:t>
            </a:r>
            <a:r>
              <a:rPr lang="en-US" dirty="0" err="1" smtClean="0">
                <a:solidFill>
                  <a:srgbClr val="000000"/>
                </a:solidFill>
              </a:rPr>
              <a:t>arriesgado</a:t>
            </a:r>
            <a:r>
              <a:rPr lang="en-US" dirty="0" smtClean="0">
                <a:solidFill>
                  <a:srgbClr val="000000"/>
                </a:solidFill>
              </a:rPr>
              <a:t>, </a:t>
            </a:r>
            <a:r>
              <a:rPr lang="en-US" dirty="0" err="1" smtClean="0">
                <a:solidFill>
                  <a:srgbClr val="000000"/>
                </a:solidFill>
              </a:rPr>
              <a:t>pero</a:t>
            </a:r>
            <a:r>
              <a:rPr lang="en-US" dirty="0" smtClean="0">
                <a:solidFill>
                  <a:srgbClr val="000000"/>
                </a:solidFill>
              </a:rPr>
              <a:t> </a:t>
            </a:r>
            <a:r>
              <a:rPr lang="en-US" dirty="0" err="1" smtClean="0">
                <a:solidFill>
                  <a:srgbClr val="000000"/>
                </a:solidFill>
              </a:rPr>
              <a:t>para</a:t>
            </a:r>
            <a:r>
              <a:rPr lang="en-US" dirty="0" smtClean="0">
                <a:solidFill>
                  <a:srgbClr val="000000"/>
                </a:solidFill>
              </a:rPr>
              <a:t> los </a:t>
            </a:r>
            <a:r>
              <a:rPr lang="en-US" dirty="0" err="1" smtClean="0">
                <a:solidFill>
                  <a:srgbClr val="000000"/>
                </a:solidFill>
              </a:rPr>
              <a:t>gestores</a:t>
            </a:r>
            <a:r>
              <a:rPr lang="en-US" dirty="0" smtClean="0">
                <a:solidFill>
                  <a:srgbClr val="000000"/>
                </a:solidFill>
              </a:rPr>
              <a:t> </a:t>
            </a:r>
            <a:r>
              <a:rPr lang="en-US" dirty="0" err="1" smtClean="0">
                <a:solidFill>
                  <a:srgbClr val="000000"/>
                </a:solidFill>
              </a:rPr>
              <a:t>más</a:t>
            </a:r>
            <a:r>
              <a:rPr lang="en-US" dirty="0" smtClean="0">
                <a:solidFill>
                  <a:srgbClr val="000000"/>
                </a:solidFill>
              </a:rPr>
              <a:t> </a:t>
            </a:r>
            <a:r>
              <a:rPr lang="en-US" dirty="0" err="1" smtClean="0">
                <a:solidFill>
                  <a:srgbClr val="000000"/>
                </a:solidFill>
              </a:rPr>
              <a:t>experimentados</a:t>
            </a:r>
            <a:r>
              <a:rPr lang="en-US" dirty="0" smtClean="0">
                <a:solidFill>
                  <a:srgbClr val="000000"/>
                </a:solidFill>
              </a:rPr>
              <a:t> </a:t>
            </a:r>
            <a:r>
              <a:rPr lang="en-US" dirty="0" err="1" smtClean="0">
                <a:solidFill>
                  <a:srgbClr val="000000"/>
                </a:solidFill>
              </a:rPr>
              <a:t>es</a:t>
            </a:r>
            <a:r>
              <a:rPr lang="en-US" dirty="0" smtClean="0">
                <a:solidFill>
                  <a:srgbClr val="000000"/>
                </a:solidFill>
              </a:rPr>
              <a:t> </a:t>
            </a:r>
            <a:r>
              <a:rPr lang="en-US" dirty="0" err="1" smtClean="0">
                <a:solidFill>
                  <a:srgbClr val="000000"/>
                </a:solidFill>
              </a:rPr>
              <a:t>más</a:t>
            </a:r>
            <a:r>
              <a:rPr lang="en-US" dirty="0" smtClean="0">
                <a:solidFill>
                  <a:srgbClr val="000000"/>
                </a:solidFill>
              </a:rPr>
              <a:t> </a:t>
            </a:r>
            <a:r>
              <a:rPr lang="en-US" dirty="0" err="1" smtClean="0">
                <a:solidFill>
                  <a:srgbClr val="000000"/>
                </a:solidFill>
              </a:rPr>
              <a:t>fácil</a:t>
            </a:r>
            <a:r>
              <a:rPr lang="en-US" dirty="0" smtClean="0">
                <a:solidFill>
                  <a:srgbClr val="000000"/>
                </a:solidFill>
              </a:rPr>
              <a:t> de </a:t>
            </a:r>
            <a:r>
              <a:rPr lang="en-US" dirty="0" err="1" smtClean="0">
                <a:solidFill>
                  <a:srgbClr val="000000"/>
                </a:solidFill>
              </a:rPr>
              <a:t>monitorizar</a:t>
            </a:r>
            <a:r>
              <a:rPr lang="en-US" dirty="0" smtClean="0">
                <a:solidFill>
                  <a:srgbClr val="000000"/>
                </a:solidFill>
              </a:rPr>
              <a:t>.</a:t>
            </a:r>
            <a:endParaRPr lang="en-US"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Tree>
    <p:extLst>
      <p:ext uri="{BB962C8B-B14F-4D97-AF65-F5344CB8AC3E}">
        <p14:creationId xmlns="" xmlns:p14="http://schemas.microsoft.com/office/powerpoint/2010/main" val="192743873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err="1" smtClean="0">
                <a:solidFill>
                  <a:srgbClr val="C00000"/>
                </a:solidFill>
              </a:rPr>
              <a:t>Fundamentos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(4/5</a:t>
            </a:r>
            <a:r>
              <a:rPr lang="en-US" b="1" dirty="0" smtClean="0">
                <a:solidFill>
                  <a:srgbClr val="C00000"/>
                </a:solidFill>
                <a:latin typeface="+mj-lt"/>
                <a:ea typeface="+mj-ea"/>
                <a:cs typeface="+mj-cs"/>
              </a:rPr>
              <a:t>)</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a:solidFill>
                <a:srgbClr val="000000"/>
              </a:solidFill>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Un plan de </a:t>
            </a:r>
            <a:r>
              <a:rPr lang="en-US" dirty="0" err="1" smtClean="0">
                <a:solidFill>
                  <a:srgbClr val="000000"/>
                </a:solidFill>
              </a:rPr>
              <a:t>empresa</a:t>
            </a:r>
            <a:r>
              <a:rPr lang="en-US" dirty="0" smtClean="0">
                <a:solidFill>
                  <a:srgbClr val="000000"/>
                </a:solidFill>
              </a:rPr>
              <a:t> </a:t>
            </a:r>
            <a:r>
              <a:rPr lang="en-US" dirty="0" err="1" smtClean="0">
                <a:solidFill>
                  <a:srgbClr val="000000"/>
                </a:solidFill>
              </a:rPr>
              <a:t>tiene</a:t>
            </a:r>
            <a:r>
              <a:rPr lang="en-US" dirty="0" smtClean="0">
                <a:solidFill>
                  <a:srgbClr val="000000"/>
                </a:solidFill>
              </a:rPr>
              <a:t> </a:t>
            </a:r>
            <a:r>
              <a:rPr lang="en-US" dirty="0" err="1" smtClean="0">
                <a:solidFill>
                  <a:srgbClr val="000000"/>
                </a:solidFill>
              </a:rPr>
              <a:t>amplias</a:t>
            </a:r>
            <a:r>
              <a:rPr lang="en-US" dirty="0" smtClean="0">
                <a:solidFill>
                  <a:srgbClr val="000000"/>
                </a:solidFill>
              </a:rPr>
              <a:t> </a:t>
            </a:r>
            <a:r>
              <a:rPr lang="en-US" dirty="0" err="1" smtClean="0">
                <a:solidFill>
                  <a:srgbClr val="000000"/>
                </a:solidFill>
              </a:rPr>
              <a:t>aplicaciones</a:t>
            </a:r>
            <a:r>
              <a:rPr lang="en-US" dirty="0" smtClean="0">
                <a:solidFill>
                  <a:srgbClr val="000000"/>
                </a:solidFill>
              </a:rPr>
              <a:t> en un </a:t>
            </a:r>
            <a:r>
              <a:rPr lang="en-US" dirty="0" err="1" smtClean="0">
                <a:solidFill>
                  <a:srgbClr val="000000"/>
                </a:solidFill>
              </a:rPr>
              <a:t>negocio</a:t>
            </a:r>
            <a:r>
              <a:rPr lang="en-US" sz="1800" dirty="0" smtClean="0">
                <a:solidFill>
                  <a:srgbClr val="000000"/>
                </a:solidFill>
              </a:rPr>
              <a:t>. </a:t>
            </a:r>
            <a:endParaRPr lang="en-IE" sz="1800"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Tree>
    <p:extLst>
      <p:ext uri="{BB962C8B-B14F-4D97-AF65-F5344CB8AC3E}">
        <p14:creationId xmlns="" xmlns:p14="http://schemas.microsoft.com/office/powerpoint/2010/main" val="3828940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807026" cy="4525963"/>
          </a:xfrm>
        </p:spPr>
        <p:txBody>
          <a:bodyPr/>
          <a:lstStyle/>
          <a:p>
            <a:pPr marL="0" lvl="0" indent="0">
              <a:buNone/>
            </a:pPr>
            <a:r>
              <a:rPr lang="en-US" b="1" dirty="0" err="1" smtClean="0">
                <a:solidFill>
                  <a:srgbClr val="C00000"/>
                </a:solidFill>
                <a:latin typeface="+mj-lt"/>
                <a:ea typeface="+mj-ea"/>
                <a:cs typeface="+mj-cs"/>
              </a:rPr>
              <a:t>Fundamentos</a:t>
            </a:r>
            <a:r>
              <a:rPr lang="en-US" b="1" dirty="0" smtClean="0">
                <a:solidFill>
                  <a:srgbClr val="C00000"/>
                </a:solidFill>
                <a:latin typeface="+mj-lt"/>
                <a:ea typeface="+mj-ea"/>
                <a:cs typeface="+mj-cs"/>
              </a:rPr>
              <a:t> de </a:t>
            </a:r>
            <a:r>
              <a:rPr lang="en-US" b="1" dirty="0" err="1" smtClean="0">
                <a:solidFill>
                  <a:srgbClr val="C00000"/>
                </a:solidFill>
                <a:latin typeface="+mj-lt"/>
                <a:ea typeface="+mj-ea"/>
                <a:cs typeface="+mj-cs"/>
              </a:rPr>
              <a:t>Gestión</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Empresarial</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(5/5)</a:t>
            </a:r>
            <a:endParaRPr lang="en-US" b="1" dirty="0">
              <a:solidFill>
                <a:srgbClr val="C00000"/>
              </a:solidFill>
              <a:latin typeface="+mj-lt"/>
              <a:ea typeface="+mj-ea"/>
              <a:cs typeface="+mj-cs"/>
            </a:endParaRPr>
          </a:p>
          <a:p>
            <a:pPr marL="0" lvl="0" indent="0">
              <a:buNone/>
            </a:pPr>
            <a:endParaRPr lang="en-US" sz="1800" dirty="0" smtClean="0">
              <a:solidFill>
                <a:srgbClr val="000000"/>
              </a:solidFill>
            </a:endParaRPr>
          </a:p>
          <a:p>
            <a:pPr marL="0" lvl="0" indent="0">
              <a:buNone/>
            </a:pPr>
            <a:endParaRPr lang="en-US" sz="1800" dirty="0" smtClean="0">
              <a:solidFill>
                <a:srgbClr val="000000"/>
              </a:solidFill>
            </a:endParaRPr>
          </a:p>
          <a:p>
            <a:pPr marL="0" lvl="0" indent="0">
              <a:buNone/>
            </a:pPr>
            <a:r>
              <a:rPr lang="en-US" dirty="0" smtClean="0">
                <a:solidFill>
                  <a:srgbClr val="000000"/>
                </a:solidFill>
              </a:rPr>
              <a:t>Para la </a:t>
            </a:r>
            <a:r>
              <a:rPr lang="en-US" dirty="0" err="1" smtClean="0">
                <a:solidFill>
                  <a:srgbClr val="000000"/>
                </a:solidFill>
              </a:rPr>
              <a:t>microempresas</a:t>
            </a:r>
            <a:r>
              <a:rPr lang="en-US" dirty="0" smtClean="0">
                <a:solidFill>
                  <a:srgbClr val="000000"/>
                </a:solidFill>
              </a:rPr>
              <a:t> </a:t>
            </a:r>
            <a:r>
              <a:rPr lang="en-US" dirty="0" err="1" smtClean="0">
                <a:solidFill>
                  <a:srgbClr val="000000"/>
                </a:solidFill>
              </a:rPr>
              <a:t>es</a:t>
            </a:r>
            <a:r>
              <a:rPr lang="en-US" dirty="0" smtClean="0">
                <a:solidFill>
                  <a:srgbClr val="000000"/>
                </a:solidFill>
              </a:rPr>
              <a:t> de vital </a:t>
            </a:r>
            <a:r>
              <a:rPr lang="en-US" dirty="0" err="1" smtClean="0">
                <a:solidFill>
                  <a:srgbClr val="000000"/>
                </a:solidFill>
              </a:rPr>
              <a:t>importancia</a:t>
            </a:r>
            <a:r>
              <a:rPr lang="en-US" dirty="0" smtClean="0">
                <a:solidFill>
                  <a:srgbClr val="000000"/>
                </a:solidFill>
              </a:rPr>
              <a:t> </a:t>
            </a:r>
            <a:r>
              <a:rPr lang="en-US" dirty="0" err="1" smtClean="0">
                <a:solidFill>
                  <a:srgbClr val="000000"/>
                </a:solidFill>
              </a:rPr>
              <a:t>contar</a:t>
            </a:r>
            <a:r>
              <a:rPr lang="en-US" dirty="0" smtClean="0">
                <a:solidFill>
                  <a:srgbClr val="000000"/>
                </a:solidFill>
              </a:rPr>
              <a:t> con </a:t>
            </a:r>
            <a:r>
              <a:rPr lang="en-US" dirty="0" err="1" smtClean="0">
                <a:solidFill>
                  <a:srgbClr val="000000"/>
                </a:solidFill>
              </a:rPr>
              <a:t>esta</a:t>
            </a:r>
            <a:r>
              <a:rPr lang="en-US" dirty="0" smtClean="0">
                <a:solidFill>
                  <a:srgbClr val="000000"/>
                </a:solidFill>
              </a:rPr>
              <a:t> </a:t>
            </a:r>
            <a:r>
              <a:rPr lang="en-US" dirty="0" err="1" smtClean="0">
                <a:solidFill>
                  <a:srgbClr val="000000"/>
                </a:solidFill>
              </a:rPr>
              <a:t>herramienta</a:t>
            </a:r>
            <a:r>
              <a:rPr lang="en-US" dirty="0" smtClean="0">
                <a:solidFill>
                  <a:srgbClr val="000000"/>
                </a:solidFill>
              </a:rPr>
              <a:t>, </a:t>
            </a:r>
            <a:r>
              <a:rPr lang="en-US" dirty="0" err="1" smtClean="0">
                <a:solidFill>
                  <a:srgbClr val="000000"/>
                </a:solidFill>
              </a:rPr>
              <a:t>principalmente</a:t>
            </a:r>
            <a:r>
              <a:rPr lang="en-US" dirty="0" smtClean="0">
                <a:solidFill>
                  <a:srgbClr val="000000"/>
                </a:solidFill>
              </a:rPr>
              <a:t> </a:t>
            </a:r>
            <a:r>
              <a:rPr lang="en-US" dirty="0" err="1" smtClean="0">
                <a:solidFill>
                  <a:srgbClr val="000000"/>
                </a:solidFill>
              </a:rPr>
              <a:t>por</a:t>
            </a:r>
            <a:r>
              <a:rPr lang="en-US" dirty="0" smtClean="0">
                <a:solidFill>
                  <a:srgbClr val="000000"/>
                </a:solidFill>
              </a:rPr>
              <a:t> </a:t>
            </a:r>
            <a:r>
              <a:rPr lang="en-US" dirty="0" err="1" smtClean="0">
                <a:solidFill>
                  <a:srgbClr val="000000"/>
                </a:solidFill>
              </a:rPr>
              <a:t>su</a:t>
            </a:r>
            <a:r>
              <a:rPr lang="en-US" dirty="0" smtClean="0">
                <a:solidFill>
                  <a:srgbClr val="000000"/>
                </a:solidFill>
              </a:rPr>
              <a:t> </a:t>
            </a:r>
            <a:r>
              <a:rPr lang="en-US" dirty="0" err="1" smtClean="0">
                <a:solidFill>
                  <a:srgbClr val="000000"/>
                </a:solidFill>
              </a:rPr>
              <a:t>escasa</a:t>
            </a:r>
            <a:r>
              <a:rPr lang="en-US" dirty="0" smtClean="0">
                <a:solidFill>
                  <a:srgbClr val="000000"/>
                </a:solidFill>
              </a:rPr>
              <a:t> </a:t>
            </a:r>
            <a:r>
              <a:rPr lang="en-US" dirty="0" err="1" smtClean="0">
                <a:solidFill>
                  <a:srgbClr val="000000"/>
                </a:solidFill>
              </a:rPr>
              <a:t>capacidad</a:t>
            </a:r>
            <a:r>
              <a:rPr lang="en-US" dirty="0" smtClean="0">
                <a:solidFill>
                  <a:srgbClr val="000000"/>
                </a:solidFill>
              </a:rPr>
              <a:t> en </a:t>
            </a:r>
            <a:r>
              <a:rPr lang="en-US" dirty="0" err="1" smtClean="0">
                <a:solidFill>
                  <a:srgbClr val="000000"/>
                </a:solidFill>
              </a:rPr>
              <a:t>cada</a:t>
            </a:r>
            <a:r>
              <a:rPr lang="en-US" dirty="0" smtClean="0">
                <a:solidFill>
                  <a:srgbClr val="000000"/>
                </a:solidFill>
              </a:rPr>
              <a:t> campo </a:t>
            </a:r>
            <a:r>
              <a:rPr lang="en-US" dirty="0" err="1" smtClean="0">
                <a:solidFill>
                  <a:srgbClr val="000000"/>
                </a:solidFill>
              </a:rPr>
              <a:t>operativo</a:t>
            </a:r>
            <a:r>
              <a:rPr lang="en-US" dirty="0" smtClean="0">
                <a:solidFill>
                  <a:srgbClr val="000000"/>
                </a:solidFill>
              </a:rPr>
              <a:t>. Es </a:t>
            </a:r>
            <a:r>
              <a:rPr lang="en-US" dirty="0" err="1" smtClean="0">
                <a:solidFill>
                  <a:srgbClr val="000000"/>
                </a:solidFill>
              </a:rPr>
              <a:t>por</a:t>
            </a:r>
            <a:r>
              <a:rPr lang="en-US" dirty="0" smtClean="0">
                <a:solidFill>
                  <a:srgbClr val="000000"/>
                </a:solidFill>
              </a:rPr>
              <a:t> </a:t>
            </a:r>
            <a:r>
              <a:rPr lang="en-US" dirty="0" err="1" smtClean="0">
                <a:solidFill>
                  <a:srgbClr val="000000"/>
                </a:solidFill>
              </a:rPr>
              <a:t>esto</a:t>
            </a:r>
            <a:r>
              <a:rPr lang="en-US" dirty="0" smtClean="0">
                <a:solidFill>
                  <a:srgbClr val="000000"/>
                </a:solidFill>
              </a:rPr>
              <a:t> </a:t>
            </a:r>
            <a:r>
              <a:rPr lang="en-US" dirty="0" err="1" smtClean="0">
                <a:solidFill>
                  <a:srgbClr val="000000"/>
                </a:solidFill>
              </a:rPr>
              <a:t>que</a:t>
            </a:r>
            <a:r>
              <a:rPr lang="en-US" dirty="0" smtClean="0">
                <a:solidFill>
                  <a:srgbClr val="000000"/>
                </a:solidFill>
              </a:rPr>
              <a:t> los </a:t>
            </a:r>
            <a:r>
              <a:rPr lang="en-US" dirty="0" err="1" smtClean="0">
                <a:solidFill>
                  <a:srgbClr val="000000"/>
                </a:solidFill>
              </a:rPr>
              <a:t>gestores</a:t>
            </a:r>
            <a:r>
              <a:rPr lang="en-US" dirty="0" smtClean="0">
                <a:solidFill>
                  <a:srgbClr val="000000"/>
                </a:solidFill>
              </a:rPr>
              <a:t> de </a:t>
            </a:r>
            <a:r>
              <a:rPr lang="en-US" dirty="0" err="1" smtClean="0">
                <a:solidFill>
                  <a:srgbClr val="000000"/>
                </a:solidFill>
              </a:rPr>
              <a:t>las</a:t>
            </a:r>
            <a:r>
              <a:rPr lang="en-US" dirty="0" smtClean="0">
                <a:solidFill>
                  <a:srgbClr val="000000"/>
                </a:solidFill>
              </a:rPr>
              <a:t> </a:t>
            </a:r>
            <a:r>
              <a:rPr lang="en-US" dirty="0" err="1" smtClean="0">
                <a:solidFill>
                  <a:srgbClr val="000000"/>
                </a:solidFill>
              </a:rPr>
              <a:t>microempresas</a:t>
            </a:r>
            <a:r>
              <a:rPr lang="en-US" dirty="0" smtClean="0">
                <a:solidFill>
                  <a:srgbClr val="000000"/>
                </a:solidFill>
              </a:rPr>
              <a:t> </a:t>
            </a:r>
            <a:r>
              <a:rPr lang="en-US" dirty="0" err="1" smtClean="0">
                <a:solidFill>
                  <a:srgbClr val="000000"/>
                </a:solidFill>
              </a:rPr>
              <a:t>están</a:t>
            </a:r>
            <a:r>
              <a:rPr lang="en-US" dirty="0" smtClean="0">
                <a:solidFill>
                  <a:srgbClr val="000000"/>
                </a:solidFill>
              </a:rPr>
              <a:t> </a:t>
            </a:r>
            <a:r>
              <a:rPr lang="en-US" dirty="0" err="1" smtClean="0">
                <a:solidFill>
                  <a:srgbClr val="000000"/>
                </a:solidFill>
              </a:rPr>
              <a:t>casi</a:t>
            </a:r>
            <a:r>
              <a:rPr lang="en-US" dirty="0" smtClean="0">
                <a:solidFill>
                  <a:srgbClr val="000000"/>
                </a:solidFill>
              </a:rPr>
              <a:t> </a:t>
            </a:r>
            <a:r>
              <a:rPr lang="en-US" dirty="0" err="1" smtClean="0">
                <a:solidFill>
                  <a:srgbClr val="000000"/>
                </a:solidFill>
              </a:rPr>
              <a:t>obligados</a:t>
            </a:r>
            <a:r>
              <a:rPr lang="en-US" dirty="0" smtClean="0">
                <a:solidFill>
                  <a:srgbClr val="000000"/>
                </a:solidFill>
              </a:rPr>
              <a:t> a </a:t>
            </a:r>
            <a:r>
              <a:rPr lang="en-US" dirty="0" err="1" smtClean="0">
                <a:solidFill>
                  <a:srgbClr val="000000"/>
                </a:solidFill>
              </a:rPr>
              <a:t>tener</a:t>
            </a:r>
            <a:r>
              <a:rPr lang="en-US" dirty="0" smtClean="0">
                <a:solidFill>
                  <a:srgbClr val="000000"/>
                </a:solidFill>
              </a:rPr>
              <a:t> </a:t>
            </a:r>
            <a:r>
              <a:rPr lang="en-US" dirty="0" err="1" smtClean="0">
                <a:solidFill>
                  <a:srgbClr val="000000"/>
                </a:solidFill>
              </a:rPr>
              <a:t>esta</a:t>
            </a:r>
            <a:r>
              <a:rPr lang="en-US" dirty="0" smtClean="0">
                <a:solidFill>
                  <a:srgbClr val="000000"/>
                </a:solidFill>
              </a:rPr>
              <a:t> </a:t>
            </a:r>
            <a:r>
              <a:rPr lang="en-US" dirty="0" err="1" smtClean="0">
                <a:solidFill>
                  <a:srgbClr val="000000"/>
                </a:solidFill>
              </a:rPr>
              <a:t>herramienta</a:t>
            </a:r>
            <a:r>
              <a:rPr lang="en-US" dirty="0" smtClean="0">
                <a:solidFill>
                  <a:srgbClr val="000000"/>
                </a:solidFill>
              </a:rPr>
              <a:t> </a:t>
            </a:r>
            <a:r>
              <a:rPr lang="en-US" dirty="0" err="1" smtClean="0">
                <a:solidFill>
                  <a:srgbClr val="000000"/>
                </a:solidFill>
              </a:rPr>
              <a:t>empresarial</a:t>
            </a:r>
            <a:r>
              <a:rPr lang="en-US" dirty="0" smtClean="0">
                <a:solidFill>
                  <a:srgbClr val="000000"/>
                </a:solidFill>
              </a:rPr>
              <a:t> en </a:t>
            </a:r>
            <a:r>
              <a:rPr lang="en-US" dirty="0" err="1" smtClean="0">
                <a:solidFill>
                  <a:srgbClr val="000000"/>
                </a:solidFill>
              </a:rPr>
              <a:t>sus</a:t>
            </a:r>
            <a:r>
              <a:rPr lang="en-US" dirty="0" smtClean="0">
                <a:solidFill>
                  <a:srgbClr val="000000"/>
                </a:solidFill>
              </a:rPr>
              <a:t> mesas y </a:t>
            </a:r>
            <a:r>
              <a:rPr lang="en-US" dirty="0" err="1" smtClean="0">
                <a:solidFill>
                  <a:srgbClr val="000000"/>
                </a:solidFill>
              </a:rPr>
              <a:t>usarlas</a:t>
            </a:r>
            <a:r>
              <a:rPr lang="en-US" dirty="0" smtClean="0">
                <a:solidFill>
                  <a:srgbClr val="000000"/>
                </a:solidFill>
              </a:rPr>
              <a:t> a </a:t>
            </a:r>
            <a:r>
              <a:rPr lang="en-US" dirty="0" err="1" smtClean="0">
                <a:solidFill>
                  <a:srgbClr val="000000"/>
                </a:solidFill>
              </a:rPr>
              <a:t>diario</a:t>
            </a:r>
            <a:r>
              <a:rPr lang="en-US" dirty="0" smtClean="0">
                <a:solidFill>
                  <a:srgbClr val="000000"/>
                </a:solidFill>
              </a:rPr>
              <a:t> en </a:t>
            </a:r>
            <a:r>
              <a:rPr lang="en-US" dirty="0" err="1" smtClean="0">
                <a:solidFill>
                  <a:srgbClr val="000000"/>
                </a:solidFill>
              </a:rPr>
              <a:t>su</a:t>
            </a:r>
            <a:r>
              <a:rPr lang="en-US" dirty="0" smtClean="0">
                <a:solidFill>
                  <a:srgbClr val="000000"/>
                </a:solidFill>
              </a:rPr>
              <a:t> </a:t>
            </a:r>
            <a:r>
              <a:rPr lang="en-US" dirty="0" err="1" smtClean="0">
                <a:solidFill>
                  <a:srgbClr val="000000"/>
                </a:solidFill>
              </a:rPr>
              <a:t>trabajo</a:t>
            </a:r>
            <a:r>
              <a:rPr lang="en-US" dirty="0" smtClean="0">
                <a:solidFill>
                  <a:srgbClr val="000000"/>
                </a:solidFill>
              </a:rPr>
              <a:t>. </a:t>
            </a:r>
            <a:endParaRPr lang="en-IE" dirty="0">
              <a:solidFill>
                <a:srgbClr val="000000"/>
              </a:solidFill>
            </a:endParaRP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Tree>
    <p:extLst>
      <p:ext uri="{BB962C8B-B14F-4D97-AF65-F5344CB8AC3E}">
        <p14:creationId xmlns="" xmlns:p14="http://schemas.microsoft.com/office/powerpoint/2010/main" val="755908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smtClean="0">
                <a:solidFill>
                  <a:srgbClr val="990000"/>
                </a:solidFill>
              </a:rPr>
              <a:t>¡Gracias </a:t>
            </a:r>
            <a:r>
              <a:rPr lang="en-US" altLang="es-ES" sz="4800" b="1" dirty="0" err="1" smtClean="0">
                <a:solidFill>
                  <a:srgbClr val="990000"/>
                </a:solidFill>
              </a:rPr>
              <a:t>por</a:t>
            </a:r>
            <a:r>
              <a:rPr lang="en-US" altLang="es-ES" sz="4800" b="1" dirty="0" smtClean="0">
                <a:solidFill>
                  <a:srgbClr val="990000"/>
                </a:solidFill>
              </a:rPr>
              <a:t> </a:t>
            </a:r>
            <a:r>
              <a:rPr lang="en-US" altLang="es-ES" sz="4800" b="1" dirty="0" err="1" smtClean="0">
                <a:solidFill>
                  <a:srgbClr val="990000"/>
                </a:solidFill>
              </a:rPr>
              <a:t>su</a:t>
            </a:r>
            <a:r>
              <a:rPr lang="en-US" altLang="es-ES" sz="4800" b="1" dirty="0" smtClean="0">
                <a:solidFill>
                  <a:srgbClr val="990000"/>
                </a:solidFill>
              </a:rPr>
              <a:t> </a:t>
            </a:r>
            <a:r>
              <a:rPr lang="en-US" altLang="es-ES" sz="4800" b="1" dirty="0" err="1" smtClean="0">
                <a:solidFill>
                  <a:srgbClr val="990000"/>
                </a:solidFill>
              </a:rPr>
              <a:t>atención</a:t>
            </a:r>
            <a:r>
              <a:rPr lang="en-US" altLang="es-ES" sz="4800" b="1" dirty="0" smtClean="0">
                <a:solidFill>
                  <a:srgbClr val="990000"/>
                </a:solidFill>
              </a:rPr>
              <a:t>! </a:t>
            </a:r>
            <a:r>
              <a:rPr lang="en-US" altLang="es-ES" sz="4800" b="1" dirty="0" smtClean="0">
                <a:solidFill>
                  <a:srgbClr val="990000"/>
                </a:solidFill>
                <a:sym typeface="Wingdings" panose="05000000000000000000" pitchFamily="2" charset="2"/>
              </a:rPr>
              <a:t></a:t>
            </a:r>
            <a:endParaRPr lang="en-US" altLang="es-ES" sz="4800" b="1"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smtClean="0">
                <a:solidFill>
                  <a:srgbClr val="0B0AFD"/>
                </a:solidFill>
              </a:rPr>
              <a:t>Fin del </a:t>
            </a:r>
            <a:r>
              <a:rPr lang="en-US" altLang="es-ES" sz="3600" dirty="0" err="1" smtClean="0">
                <a:solidFill>
                  <a:srgbClr val="0B0AFD"/>
                </a:solidFill>
              </a:rPr>
              <a:t>módulo</a:t>
            </a:r>
            <a:endParaRPr lang="en-US" altLang="es-ES" sz="3600" dirty="0">
              <a:solidFill>
                <a:srgbClr val="0B0AFD"/>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 xmlns:p14="http://schemas.microsoft.com/office/powerpoint/2010/main" val="226857242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97280"/>
          </a:xfrm>
        </p:spPr>
        <p:txBody>
          <a:bodyPr/>
          <a:lstStyle/>
          <a:p>
            <a:pPr algn="r"/>
            <a:r>
              <a:rPr lang="en-US" b="1" dirty="0" err="1" smtClean="0">
                <a:solidFill>
                  <a:srgbClr val="0B0AFD"/>
                </a:solidFill>
              </a:rPr>
              <a:t>Fundamentos</a:t>
            </a:r>
            <a:r>
              <a:rPr lang="en-US" b="1" dirty="0" smtClean="0">
                <a:solidFill>
                  <a:srgbClr val="0B0AFD"/>
                </a:solidFill>
              </a:rPr>
              <a:t> de </a:t>
            </a:r>
            <a:r>
              <a:rPr lang="en-US" b="1" dirty="0" err="1" smtClean="0">
                <a:solidFill>
                  <a:srgbClr val="0B0AFD"/>
                </a:solidFill>
              </a:rPr>
              <a:t>Gestión</a:t>
            </a:r>
            <a:r>
              <a:rPr lang="en-US" b="1" dirty="0" smtClean="0">
                <a:solidFill>
                  <a:srgbClr val="0B0AFD"/>
                </a:solidFill>
              </a:rPr>
              <a:t> </a:t>
            </a:r>
            <a:r>
              <a:rPr lang="en-US"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p:txBody>
          <a:bodyPr/>
          <a:lstStyle/>
          <a:p>
            <a:pPr marL="0" indent="0">
              <a:lnSpc>
                <a:spcPct val="150000"/>
              </a:lnSpc>
              <a:buNone/>
            </a:pPr>
            <a:r>
              <a:rPr lang="en-IE" b="1" dirty="0"/>
              <a:t>					</a:t>
            </a:r>
          </a:p>
          <a:p>
            <a:pPr marL="0" indent="0">
              <a:lnSpc>
                <a:spcPct val="150000"/>
              </a:lnSpc>
              <a:buNone/>
            </a:pPr>
            <a:r>
              <a:rPr lang="en-IE" b="1" dirty="0"/>
              <a:t>	</a:t>
            </a:r>
          </a:p>
        </p:txBody>
      </p:sp>
      <p:sp>
        <p:nvSpPr>
          <p:cNvPr id="4" name="Text Placeholder 3"/>
          <p:cNvSpPr>
            <a:spLocks noGrp="1"/>
          </p:cNvSpPr>
          <p:nvPr>
            <p:ph type="body" sz="half" idx="2"/>
          </p:nvPr>
        </p:nvSpPr>
        <p:spPr>
          <a:xfrm>
            <a:off x="303870" y="1362456"/>
            <a:ext cx="5373029" cy="612648"/>
          </a:xfrm>
        </p:spPr>
        <p:txBody>
          <a:bodyPr/>
          <a:lstStyle/>
          <a:p>
            <a:r>
              <a:rPr lang="en-IE" altLang="es-ES" sz="3200" b="1" dirty="0" err="1" smtClean="0">
                <a:solidFill>
                  <a:srgbClr val="990000"/>
                </a:solidFill>
              </a:rPr>
              <a:t>Visión</a:t>
            </a:r>
            <a:r>
              <a:rPr lang="en-IE" altLang="es-ES" sz="3200" b="1" dirty="0" smtClean="0">
                <a:solidFill>
                  <a:srgbClr val="990000"/>
                </a:solidFill>
              </a:rPr>
              <a:t> general</a:t>
            </a:r>
            <a:endParaRPr lang="el-GR" altLang="es-ES" sz="3200" dirty="0">
              <a:solidFill>
                <a:srgbClr val="990000"/>
              </a:solidFill>
            </a:endParaRPr>
          </a:p>
        </p:txBody>
      </p:sp>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graphicFrame>
        <p:nvGraphicFramePr>
          <p:cNvPr id="10" name="9 - Πίνακας"/>
          <p:cNvGraphicFramePr>
            <a:graphicFrameLocks noGrp="1"/>
          </p:cNvGraphicFramePr>
          <p:nvPr/>
        </p:nvGraphicFramePr>
        <p:xfrm>
          <a:off x="629920" y="2255858"/>
          <a:ext cx="11219180" cy="3563009"/>
        </p:xfrm>
        <a:graphic>
          <a:graphicData uri="http://schemas.openxmlformats.org/drawingml/2006/table">
            <a:tbl>
              <a:tblPr firstRow="1" bandRow="1">
                <a:tableStyleId>{5C22544A-7EE6-4342-B048-85BDC9FD1C3A}</a:tableStyleId>
              </a:tblPr>
              <a:tblGrid>
                <a:gridCol w="5350470"/>
                <a:gridCol w="5868710"/>
              </a:tblGrid>
              <a:tr h="74403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Cuántas</a:t>
                      </a:r>
                      <a:r>
                        <a:rPr lang="en-IE" sz="2400" b="1" dirty="0" smtClean="0">
                          <a:solidFill>
                            <a:schemeClr val="tx1"/>
                          </a:solidFill>
                        </a:rPr>
                        <a:t> </a:t>
                      </a:r>
                      <a:r>
                        <a:rPr lang="en-IE" sz="2400" b="1" dirty="0" err="1" smtClean="0">
                          <a:solidFill>
                            <a:schemeClr val="tx1"/>
                          </a:solidFill>
                        </a:rPr>
                        <a:t>diapositivas</a:t>
                      </a:r>
                      <a:r>
                        <a:rPr lang="en-IE" sz="2400" b="1" dirty="0" smtClean="0">
                          <a:solidFill>
                            <a:schemeClr val="tx1"/>
                          </a:solidFill>
                        </a:rPr>
                        <a:t> hay?</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15</a:t>
                      </a:r>
                      <a:r>
                        <a:rPr lang="en-IE" sz="2400" b="1" dirty="0" smtClean="0">
                          <a:solidFill>
                            <a:srgbClr val="336600"/>
                          </a:solidFill>
                        </a:rPr>
                        <a:t> </a:t>
                      </a:r>
                      <a:r>
                        <a:rPr lang="en-IE" sz="2400" b="1" dirty="0" err="1" smtClean="0">
                          <a:solidFill>
                            <a:schemeClr val="tx1"/>
                          </a:solidFill>
                        </a:rPr>
                        <a:t>diapositivas</a:t>
                      </a:r>
                      <a:endParaRPr lang="en-IE" sz="2400" b="1" dirty="0">
                        <a:solidFill>
                          <a:schemeClr val="tx1"/>
                        </a:solidFill>
                      </a:endParaRPr>
                    </a:p>
                  </a:txBody>
                  <a:tcPr>
                    <a:solidFill>
                      <a:schemeClr val="bg1">
                        <a:lumMod val="75000"/>
                      </a:schemeClr>
                    </a:solidFill>
                  </a:tcPr>
                </a:tc>
              </a:tr>
              <a:tr h="126449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E" sz="2400" b="1" dirty="0" smtClean="0">
                          <a:solidFill>
                            <a:schemeClr val="tx1"/>
                          </a:solidFill>
                        </a:rPr>
                        <a:t>¿</a:t>
                      </a:r>
                      <a:r>
                        <a:rPr lang="en-IE" sz="2400" b="1" dirty="0" err="1" smtClean="0">
                          <a:solidFill>
                            <a:schemeClr val="tx1"/>
                          </a:solidFill>
                        </a:rPr>
                        <a:t>Cuánto</a:t>
                      </a:r>
                      <a:r>
                        <a:rPr lang="en-IE" sz="2400" b="1" dirty="0" smtClean="0">
                          <a:solidFill>
                            <a:schemeClr val="tx1"/>
                          </a:solidFill>
                        </a:rPr>
                        <a:t> </a:t>
                      </a:r>
                      <a:r>
                        <a:rPr lang="en-IE" sz="2400" b="1" dirty="0" err="1" smtClean="0">
                          <a:solidFill>
                            <a:schemeClr val="tx1"/>
                          </a:solidFill>
                        </a:rPr>
                        <a:t>tiempo</a:t>
                      </a:r>
                      <a:r>
                        <a:rPr lang="en-IE" sz="2400" b="1" dirty="0" smtClean="0">
                          <a:solidFill>
                            <a:schemeClr val="tx1"/>
                          </a:solidFill>
                        </a:rPr>
                        <a:t> </a:t>
                      </a:r>
                      <a:r>
                        <a:rPr lang="en-IE" sz="2400" b="1" dirty="0" err="1" smtClean="0">
                          <a:solidFill>
                            <a:schemeClr val="tx1"/>
                          </a:solidFill>
                        </a:rPr>
                        <a:t>debo</a:t>
                      </a:r>
                      <a:r>
                        <a:rPr lang="en-IE" sz="2400" b="1" dirty="0" smtClean="0">
                          <a:solidFill>
                            <a:schemeClr val="tx1"/>
                          </a:solidFill>
                        </a:rPr>
                        <a:t> </a:t>
                      </a:r>
                      <a:r>
                        <a:rPr lang="en-IE" sz="2400" b="1" dirty="0" err="1" smtClean="0">
                          <a:solidFill>
                            <a:schemeClr val="tx1"/>
                          </a:solidFill>
                        </a:rPr>
                        <a:t>estar</a:t>
                      </a:r>
                      <a:r>
                        <a:rPr lang="en-IE" sz="2400" b="1" dirty="0" smtClean="0">
                          <a:solidFill>
                            <a:schemeClr val="tx1"/>
                          </a:solidFill>
                        </a:rPr>
                        <a:t> </a:t>
                      </a:r>
                      <a:r>
                        <a:rPr lang="en-IE" sz="2400" b="1" dirty="0" err="1" smtClean="0">
                          <a:solidFill>
                            <a:schemeClr val="tx1"/>
                          </a:solidFill>
                        </a:rPr>
                        <a:t>leyendo</a:t>
                      </a:r>
                      <a:r>
                        <a:rPr lang="en-IE" sz="2400" b="1" dirty="0" smtClean="0">
                          <a:solidFill>
                            <a:schemeClr val="tx1"/>
                          </a:solidFill>
                        </a:rPr>
                        <a:t> y </a:t>
                      </a:r>
                      <a:r>
                        <a:rPr lang="en-IE" sz="2400" b="1" dirty="0" err="1" smtClean="0">
                          <a:solidFill>
                            <a:schemeClr val="tx1"/>
                          </a:solidFill>
                        </a:rPr>
                        <a:t>escuchando</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s-ES" sz="2400" b="1" kern="1200" dirty="0" smtClean="0">
                          <a:solidFill>
                            <a:schemeClr val="tx1"/>
                          </a:solidFill>
                          <a:latin typeface="+mn-lt"/>
                          <a:ea typeface="+mn-ea"/>
                          <a:cs typeface="+mn-cs"/>
                        </a:rPr>
                        <a:t>15 minutos (sin incluir los enlaces que se encuentran en las diapositivas)</a:t>
                      </a:r>
                      <a:endParaRPr lang="en-IE" sz="2400" b="1" dirty="0"/>
                    </a:p>
                  </a:txBody>
                  <a:tcPr>
                    <a:solidFill>
                      <a:schemeClr val="bg1">
                        <a:lumMod val="75000"/>
                      </a:schemeClr>
                    </a:solidFill>
                  </a:tcPr>
                </a:tc>
              </a:tr>
              <a:tr h="1370592">
                <a:tc>
                  <a:txBody>
                    <a:bodyPr/>
                    <a:lstStyle/>
                    <a:p>
                      <a:pPr algn="ctr"/>
                      <a:r>
                        <a:rPr lang="en-IE" sz="2400" b="1" dirty="0" smtClean="0">
                          <a:solidFill>
                            <a:schemeClr val="tx1"/>
                          </a:solidFill>
                        </a:rPr>
                        <a:t>¿</a:t>
                      </a:r>
                      <a:r>
                        <a:rPr lang="en-IE" sz="2400" b="1" dirty="0" err="1" smtClean="0">
                          <a:solidFill>
                            <a:schemeClr val="tx1"/>
                          </a:solidFill>
                        </a:rPr>
                        <a:t>Qué</a:t>
                      </a:r>
                      <a:r>
                        <a:rPr lang="en-IE" sz="2400" b="1" dirty="0" smtClean="0">
                          <a:solidFill>
                            <a:schemeClr val="tx1"/>
                          </a:solidFill>
                        </a:rPr>
                        <a:t> </a:t>
                      </a:r>
                      <a:r>
                        <a:rPr lang="en-IE" sz="2400" b="1" dirty="0" err="1" smtClean="0">
                          <a:solidFill>
                            <a:schemeClr val="tx1"/>
                          </a:solidFill>
                        </a:rPr>
                        <a:t>puedo</a:t>
                      </a:r>
                      <a:r>
                        <a:rPr lang="en-IE" sz="2400" b="1" dirty="0" smtClean="0">
                          <a:solidFill>
                            <a:schemeClr val="tx1"/>
                          </a:solidFill>
                        </a:rPr>
                        <a:t> </a:t>
                      </a:r>
                      <a:r>
                        <a:rPr lang="en-IE" sz="2400" b="1" dirty="0" err="1" smtClean="0">
                          <a:solidFill>
                            <a:schemeClr val="tx1"/>
                          </a:solidFill>
                        </a:rPr>
                        <a:t>conseguir</a:t>
                      </a:r>
                      <a:r>
                        <a:rPr lang="en-IE" sz="2400" b="1" dirty="0" smtClean="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s-ES" sz="2400" b="1" dirty="0" smtClean="0">
                          <a:solidFill>
                            <a:schemeClr val="tx1"/>
                          </a:solidFill>
                        </a:rPr>
                        <a:t>Puedes ver los objetivos y los conocimientos que se esperan conseguir en las siguientes diapositivas</a:t>
                      </a:r>
                      <a:endParaRPr lang="en-IE" sz="2400" dirty="0">
                        <a:solidFill>
                          <a:schemeClr val="tx1"/>
                        </a:solidFill>
                      </a:endParaRPr>
                    </a:p>
                  </a:txBody>
                  <a:tcPr>
                    <a:solidFill>
                      <a:schemeClr val="bg1">
                        <a:lumMod val="75000"/>
                      </a:schemeClr>
                    </a:solidFill>
                  </a:tcPr>
                </a:tc>
              </a:tr>
            </a:tbl>
          </a:graphicData>
        </a:graphic>
      </p:graphicFrame>
    </p:spTree>
    <p:custDataLst>
      <p:tags r:id="rId1"/>
    </p:custDataLst>
    <p:extLst>
      <p:ext uri="{BB962C8B-B14F-4D97-AF65-F5344CB8AC3E}">
        <p14:creationId xmlns="" xmlns:p14="http://schemas.microsoft.com/office/powerpoint/2010/main" val="1260105804"/>
      </p:ext>
    </p:extLst>
  </p:cSld>
  <p:clrMapOvr>
    <a:masterClrMapping/>
  </p:clrMapOvr>
  <mc:AlternateContent xmlns:mc="http://schemas.openxmlformats.org/markup-compatibility/2006">
    <mc:Choice xmlns="" xmlns:p14="http://schemas.microsoft.com/office/powerpoint/2010/main" Requires="p14">
      <p:transition spd="med" p14:dur="700" advTm="62673">
        <p:fade/>
      </p:transition>
    </mc:Choice>
    <mc:Fallback>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158240"/>
          </a:xfrm>
        </p:spPr>
        <p:txBody>
          <a:bodyPr/>
          <a:lstStyle/>
          <a:p>
            <a:pPr algn="r"/>
            <a:r>
              <a:rPr lang="en-US" b="1" dirty="0" err="1" smtClean="0">
                <a:solidFill>
                  <a:srgbClr val="0B0AFD"/>
                </a:solidFill>
              </a:rPr>
              <a:t>Fundamentos</a:t>
            </a:r>
            <a:r>
              <a:rPr lang="en-US" b="1" dirty="0" smtClean="0">
                <a:solidFill>
                  <a:srgbClr val="0B0AFD"/>
                </a:solidFill>
              </a:rPr>
              <a:t> de </a:t>
            </a:r>
            <a:r>
              <a:rPr lang="en-US" b="1" dirty="0" err="1" smtClean="0">
                <a:solidFill>
                  <a:srgbClr val="0B0AFD"/>
                </a:solidFill>
              </a:rPr>
              <a:t>Gestión</a:t>
            </a:r>
            <a:r>
              <a:rPr lang="en-US" b="1" dirty="0" smtClean="0">
                <a:solidFill>
                  <a:srgbClr val="0B0AFD"/>
                </a:solidFill>
              </a:rPr>
              <a:t> </a:t>
            </a:r>
            <a:r>
              <a:rPr lang="en-US"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1731264" y="2438401"/>
            <a:ext cx="8936736" cy="4157472"/>
          </a:xfrm>
        </p:spPr>
        <p:txBody>
          <a:bodyPr/>
          <a:lstStyle/>
          <a:p>
            <a:pPr marL="0" indent="0" algn="ctr">
              <a:lnSpc>
                <a:spcPct val="150000"/>
              </a:lnSpc>
              <a:buNone/>
            </a:pPr>
            <a:r>
              <a:rPr lang="en-GB" b="1" dirty="0" smtClean="0"/>
              <a:t>En </a:t>
            </a:r>
            <a:r>
              <a:rPr lang="en-GB" b="1" dirty="0" err="1" smtClean="0"/>
              <a:t>esta</a:t>
            </a:r>
            <a:r>
              <a:rPr lang="en-GB" b="1" dirty="0" smtClean="0"/>
              <a:t> </a:t>
            </a:r>
            <a:r>
              <a:rPr lang="en-GB" b="1" dirty="0" err="1" smtClean="0"/>
              <a:t>unidad</a:t>
            </a:r>
            <a:r>
              <a:rPr lang="en-GB" b="1" dirty="0" smtClean="0"/>
              <a:t> </a:t>
            </a:r>
            <a:r>
              <a:rPr lang="en-GB" b="1" dirty="0" err="1" smtClean="0"/>
              <a:t>aprenderemos</a:t>
            </a:r>
            <a:r>
              <a:rPr lang="en-GB" b="1" dirty="0" smtClean="0"/>
              <a:t> </a:t>
            </a:r>
            <a:r>
              <a:rPr lang="en-GB" b="1" dirty="0" err="1" smtClean="0"/>
              <a:t>algunas</a:t>
            </a:r>
            <a:r>
              <a:rPr lang="en-GB" b="1" dirty="0" smtClean="0"/>
              <a:t> </a:t>
            </a:r>
            <a:r>
              <a:rPr lang="en-GB" b="1" dirty="0" err="1" smtClean="0"/>
              <a:t>técnicas</a:t>
            </a:r>
            <a:r>
              <a:rPr lang="en-GB" b="1" dirty="0" smtClean="0"/>
              <a:t> de </a:t>
            </a:r>
            <a:r>
              <a:rPr lang="en-GB" b="1" dirty="0" err="1" smtClean="0"/>
              <a:t>gestión</a:t>
            </a:r>
            <a:r>
              <a:rPr lang="en-GB" b="1" dirty="0" smtClean="0"/>
              <a:t> </a:t>
            </a:r>
            <a:r>
              <a:rPr lang="en-GB" b="1" dirty="0" err="1" smtClean="0"/>
              <a:t>empresarial</a:t>
            </a:r>
            <a:r>
              <a:rPr lang="en-GB" b="1" dirty="0" smtClean="0"/>
              <a:t> y </a:t>
            </a:r>
            <a:r>
              <a:rPr lang="en-GB" b="1" dirty="0" err="1" smtClean="0"/>
              <a:t>como</a:t>
            </a:r>
            <a:r>
              <a:rPr lang="en-GB" b="1" dirty="0" smtClean="0"/>
              <a:t> </a:t>
            </a:r>
            <a:r>
              <a:rPr lang="en-GB" b="1" dirty="0" err="1" smtClean="0"/>
              <a:t>usar</a:t>
            </a:r>
            <a:r>
              <a:rPr lang="en-GB" b="1" dirty="0" smtClean="0"/>
              <a:t> el plan de </a:t>
            </a:r>
            <a:r>
              <a:rPr lang="en-GB" b="1" dirty="0" err="1" smtClean="0"/>
              <a:t>empresa</a:t>
            </a:r>
            <a:r>
              <a:rPr lang="en-GB" b="1" dirty="0" smtClean="0"/>
              <a:t> </a:t>
            </a:r>
            <a:r>
              <a:rPr lang="en-GB" b="1" dirty="0" err="1" smtClean="0"/>
              <a:t>adecuadamente</a:t>
            </a:r>
            <a:r>
              <a:rPr lang="en-US" b="1" dirty="0" smtClean="0"/>
              <a:t> y </a:t>
            </a:r>
            <a:r>
              <a:rPr lang="en-US" b="1" dirty="0" err="1" smtClean="0"/>
              <a:t>usarla</a:t>
            </a:r>
            <a:r>
              <a:rPr lang="en-US" b="1" dirty="0" smtClean="0"/>
              <a:t> </a:t>
            </a:r>
            <a:r>
              <a:rPr lang="en-US" b="1" dirty="0" err="1" smtClean="0"/>
              <a:t>apropiadamente</a:t>
            </a:r>
            <a:r>
              <a:rPr lang="en-US" b="1" dirty="0" smtClean="0"/>
              <a:t> en </a:t>
            </a:r>
            <a:r>
              <a:rPr lang="en-US" b="1" dirty="0" err="1" smtClean="0"/>
              <a:t>nuestro</a:t>
            </a:r>
            <a:r>
              <a:rPr lang="en-US" b="1" dirty="0" smtClean="0"/>
              <a:t> </a:t>
            </a:r>
            <a:r>
              <a:rPr lang="en-US" b="1" dirty="0" err="1" smtClean="0"/>
              <a:t>negocio</a:t>
            </a:r>
            <a:endParaRPr lang="en-IE" b="1" dirty="0"/>
          </a:p>
          <a:p>
            <a:endParaRPr lang="en-IE" dirty="0"/>
          </a:p>
        </p:txBody>
      </p:sp>
      <p:sp>
        <p:nvSpPr>
          <p:cNvPr id="6" name="Text Placeholder 5"/>
          <p:cNvSpPr>
            <a:spLocks noGrp="1"/>
          </p:cNvSpPr>
          <p:nvPr>
            <p:ph type="body" sz="half" idx="2"/>
          </p:nvPr>
        </p:nvSpPr>
        <p:spPr>
          <a:xfrm>
            <a:off x="547710" y="1252728"/>
            <a:ext cx="6894489" cy="612648"/>
          </a:xfrm>
        </p:spPr>
        <p:txBody>
          <a:bodyPr/>
          <a:lstStyle/>
          <a:p>
            <a:pPr lvl="0" defTabSz="457200" fontAlgn="auto">
              <a:spcBef>
                <a:spcPts val="0"/>
              </a:spcBef>
              <a:spcAft>
                <a:spcPts val="0"/>
              </a:spcAft>
            </a:pPr>
            <a:r>
              <a:rPr lang="en-IE" altLang="es-ES" sz="3200" b="1" dirty="0" err="1" smtClean="0">
                <a:solidFill>
                  <a:srgbClr val="990000"/>
                </a:solidFill>
              </a:rPr>
              <a:t>Objetivo</a:t>
            </a:r>
            <a:r>
              <a:rPr lang="en-IE" altLang="es-ES" sz="3200" b="1" dirty="0" smtClean="0">
                <a:solidFill>
                  <a:srgbClr val="990000"/>
                </a:solidFill>
              </a:rPr>
              <a:t> de la </a:t>
            </a:r>
            <a:r>
              <a:rPr lang="en-IE" altLang="es-ES" sz="3200" b="1" dirty="0" err="1" smtClean="0">
                <a:solidFill>
                  <a:srgbClr val="990000"/>
                </a:solidFill>
              </a:rPr>
              <a:t>unidad</a:t>
            </a:r>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Tree>
    <p:extLst>
      <p:ext uri="{BB962C8B-B14F-4D97-AF65-F5344CB8AC3E}">
        <p14:creationId xmlns="" xmlns:p14="http://schemas.microsoft.com/office/powerpoint/2010/main" val="1131064243"/>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0318" y="0"/>
            <a:ext cx="11351682" cy="1072896"/>
          </a:xfrm>
        </p:spPr>
        <p:txBody>
          <a:bodyPr/>
          <a:lstStyle/>
          <a:p>
            <a:pPr algn="r"/>
            <a:r>
              <a:rPr lang="en-US" b="1" dirty="0" err="1" smtClean="0">
                <a:solidFill>
                  <a:srgbClr val="0B0AFD"/>
                </a:solidFill>
              </a:rPr>
              <a:t>Fundamentos</a:t>
            </a:r>
            <a:r>
              <a:rPr lang="en-US" b="1" dirty="0" smtClean="0">
                <a:solidFill>
                  <a:srgbClr val="0B0AFD"/>
                </a:solidFill>
              </a:rPr>
              <a:t> de </a:t>
            </a:r>
            <a:r>
              <a:rPr lang="en-US" b="1" dirty="0" err="1" smtClean="0">
                <a:solidFill>
                  <a:srgbClr val="0B0AFD"/>
                </a:solidFill>
              </a:rPr>
              <a:t>Gestión</a:t>
            </a:r>
            <a:r>
              <a:rPr lang="en-US" b="1" dirty="0" smtClean="0">
                <a:solidFill>
                  <a:srgbClr val="0B0AFD"/>
                </a:solidFill>
              </a:rPr>
              <a:t> </a:t>
            </a:r>
            <a:r>
              <a:rPr lang="en-US" b="1" dirty="0" err="1" smtClean="0">
                <a:solidFill>
                  <a:srgbClr val="0B0AFD"/>
                </a:solidFill>
              </a:rPr>
              <a:t>Empresarial</a:t>
            </a:r>
            <a:endParaRPr lang="es-ES" altLang="es-ES" sz="3200" b="1" dirty="0">
              <a:solidFill>
                <a:srgbClr val="0B0AFD"/>
              </a:solidFill>
            </a:endParaRPr>
          </a:p>
        </p:txBody>
      </p:sp>
      <p:sp>
        <p:nvSpPr>
          <p:cNvPr id="3" name="Content Placeholder 2"/>
          <p:cNvSpPr>
            <a:spLocks noGrp="1"/>
          </p:cNvSpPr>
          <p:nvPr>
            <p:ph idx="1"/>
          </p:nvPr>
        </p:nvSpPr>
        <p:spPr>
          <a:xfrm>
            <a:off x="165100" y="1938528"/>
            <a:ext cx="12026900" cy="3922523"/>
          </a:xfrm>
        </p:spPr>
        <p:txBody>
          <a:bodyPr>
            <a:noAutofit/>
          </a:bodyPr>
          <a:lstStyle/>
          <a:p>
            <a:pPr marL="0" indent="0">
              <a:lnSpc>
                <a:spcPct val="150000"/>
              </a:lnSpc>
              <a:buNone/>
            </a:pPr>
            <a:r>
              <a:rPr lang="en-IE" sz="2800" b="1" dirty="0" smtClean="0"/>
              <a:t>Al final del </a:t>
            </a:r>
            <a:r>
              <a:rPr lang="en-IE" sz="2800" b="1" dirty="0" err="1" smtClean="0"/>
              <a:t>módulo</a:t>
            </a:r>
            <a:r>
              <a:rPr lang="en-IE" sz="2800" b="1" dirty="0" smtClean="0"/>
              <a:t> </a:t>
            </a:r>
            <a:r>
              <a:rPr lang="en-IE" sz="2800" b="1" u="sng" dirty="0" err="1" smtClean="0">
                <a:solidFill>
                  <a:srgbClr val="003366"/>
                </a:solidFill>
              </a:rPr>
              <a:t>seremos</a:t>
            </a:r>
            <a:r>
              <a:rPr lang="en-IE" sz="2800" b="1" u="sng" dirty="0" smtClean="0">
                <a:solidFill>
                  <a:srgbClr val="003366"/>
                </a:solidFill>
              </a:rPr>
              <a:t> </a:t>
            </a:r>
            <a:r>
              <a:rPr lang="en-IE" sz="2800" b="1" u="sng" dirty="0" err="1" smtClean="0">
                <a:solidFill>
                  <a:srgbClr val="003366"/>
                </a:solidFill>
              </a:rPr>
              <a:t>capaces</a:t>
            </a:r>
            <a:r>
              <a:rPr lang="en-IE" sz="2800" b="1" u="sng" dirty="0" smtClean="0">
                <a:solidFill>
                  <a:srgbClr val="003366"/>
                </a:solidFill>
              </a:rPr>
              <a:t> de:</a:t>
            </a:r>
            <a:endParaRPr lang="en-IE" sz="2800" b="1" u="sng" dirty="0">
              <a:solidFill>
                <a:srgbClr val="003366"/>
              </a:solidFill>
            </a:endParaRPr>
          </a:p>
          <a:p>
            <a:pPr marL="514350" indent="-514350">
              <a:lnSpc>
                <a:spcPct val="150000"/>
              </a:lnSpc>
              <a:buFont typeface="+mj-lt"/>
              <a:buAutoNum type="arabicPeriod"/>
            </a:pPr>
            <a:r>
              <a:rPr lang="en-IE" sz="2800" b="1" dirty="0" err="1" smtClean="0"/>
              <a:t>Hacer</a:t>
            </a:r>
            <a:r>
              <a:rPr lang="en-IE" sz="2800" b="1" dirty="0" smtClean="0"/>
              <a:t> un plan de </a:t>
            </a:r>
            <a:r>
              <a:rPr lang="en-IE" sz="2800" b="1" dirty="0" err="1" smtClean="0"/>
              <a:t>empresa</a:t>
            </a:r>
            <a:r>
              <a:rPr lang="en-IE" sz="2800" b="1" dirty="0" smtClean="0"/>
              <a:t> </a:t>
            </a:r>
            <a:r>
              <a:rPr lang="en-IE" sz="2800" b="1" dirty="0" err="1" smtClean="0"/>
              <a:t>básico</a:t>
            </a:r>
            <a:r>
              <a:rPr lang="en-IE" sz="2800" b="1" dirty="0" smtClean="0"/>
              <a:t> y </a:t>
            </a:r>
            <a:r>
              <a:rPr lang="en-IE" sz="2800" b="1" dirty="0" err="1" smtClean="0"/>
              <a:t>presupuestos</a:t>
            </a:r>
            <a:endParaRPr lang="en-IE" sz="2800" b="1" dirty="0"/>
          </a:p>
          <a:p>
            <a:pPr marL="514350" indent="-514350">
              <a:lnSpc>
                <a:spcPct val="150000"/>
              </a:lnSpc>
              <a:buFont typeface="+mj-lt"/>
              <a:buAutoNum type="arabicPeriod"/>
            </a:pPr>
            <a:r>
              <a:rPr lang="en-IE" sz="2800" b="1" dirty="0" err="1" smtClean="0"/>
              <a:t>Saber</a:t>
            </a:r>
            <a:r>
              <a:rPr lang="en-IE" sz="2800" b="1" dirty="0" smtClean="0"/>
              <a:t> </a:t>
            </a:r>
            <a:r>
              <a:rPr lang="en-IE" sz="2800" b="1" dirty="0" err="1" smtClean="0"/>
              <a:t>como</a:t>
            </a:r>
            <a:r>
              <a:rPr lang="en-IE" sz="2800" b="1" dirty="0" smtClean="0"/>
              <a:t> leer un plan de </a:t>
            </a:r>
            <a:r>
              <a:rPr lang="en-IE" sz="2800" b="1" dirty="0" err="1" smtClean="0"/>
              <a:t>negocio</a:t>
            </a:r>
            <a:r>
              <a:rPr lang="en-IE" sz="2800" b="1" dirty="0" smtClean="0"/>
              <a:t> y un </a:t>
            </a:r>
            <a:r>
              <a:rPr lang="en-IE" sz="2800" b="1" dirty="0" err="1" smtClean="0"/>
              <a:t>presupuesto</a:t>
            </a:r>
            <a:r>
              <a:rPr lang="en-IE" sz="2800" b="1" dirty="0" smtClean="0"/>
              <a:t> y </a:t>
            </a:r>
            <a:r>
              <a:rPr lang="en-IE" sz="2800" b="1" dirty="0" err="1" smtClean="0"/>
              <a:t>como</a:t>
            </a:r>
            <a:r>
              <a:rPr lang="en-IE" sz="2800" b="1" dirty="0" smtClean="0"/>
              <a:t> </a:t>
            </a:r>
            <a:r>
              <a:rPr lang="en-IE" sz="2800" b="1" dirty="0" err="1" smtClean="0"/>
              <a:t>usarlos</a:t>
            </a:r>
            <a:endParaRPr lang="en-IE" sz="2800" b="1" dirty="0"/>
          </a:p>
          <a:p>
            <a:pPr marL="514350" indent="-514350">
              <a:lnSpc>
                <a:spcPct val="150000"/>
              </a:lnSpc>
              <a:buFont typeface="+mj-lt"/>
              <a:buAutoNum type="arabicPeriod"/>
            </a:pPr>
            <a:r>
              <a:rPr lang="en-IE" sz="2800" b="1" dirty="0" err="1" smtClean="0"/>
              <a:t>Saber</a:t>
            </a:r>
            <a:r>
              <a:rPr lang="en-IE" sz="2800" b="1" dirty="0" smtClean="0"/>
              <a:t> </a:t>
            </a:r>
            <a:r>
              <a:rPr lang="en-IE" sz="2800" b="1" dirty="0" err="1" smtClean="0"/>
              <a:t>como</a:t>
            </a:r>
            <a:r>
              <a:rPr lang="en-IE" sz="2800" b="1" dirty="0" smtClean="0"/>
              <a:t> </a:t>
            </a:r>
            <a:r>
              <a:rPr lang="en-IE" sz="2800" b="1" dirty="0" err="1" smtClean="0"/>
              <a:t>obtener</a:t>
            </a:r>
            <a:r>
              <a:rPr lang="en-IE" sz="2800" b="1" dirty="0" smtClean="0"/>
              <a:t> </a:t>
            </a:r>
            <a:r>
              <a:rPr lang="en-IE" sz="2800" b="1" dirty="0" err="1" smtClean="0"/>
              <a:t>mejores</a:t>
            </a:r>
            <a:r>
              <a:rPr lang="en-IE" sz="2800" b="1" dirty="0" smtClean="0"/>
              <a:t> </a:t>
            </a:r>
            <a:r>
              <a:rPr lang="en-IE" sz="2800" b="1" dirty="0" err="1" smtClean="0"/>
              <a:t>resultados</a:t>
            </a:r>
            <a:r>
              <a:rPr lang="en-IE" sz="2800" b="1" dirty="0" smtClean="0"/>
              <a:t> y un </a:t>
            </a:r>
            <a:r>
              <a:rPr lang="en-IE" sz="2800" b="1" dirty="0" err="1" smtClean="0"/>
              <a:t>progreso</a:t>
            </a:r>
            <a:r>
              <a:rPr lang="en-IE" sz="2800" b="1" dirty="0" smtClean="0"/>
              <a:t> </a:t>
            </a:r>
            <a:r>
              <a:rPr lang="en-IE" sz="2800" b="1" dirty="0" err="1" smtClean="0"/>
              <a:t>constante</a:t>
            </a:r>
            <a:endParaRPr lang="en-IE" sz="2800" b="1" dirty="0" smtClean="0"/>
          </a:p>
          <a:p>
            <a:pPr marL="514350" indent="-514350">
              <a:lnSpc>
                <a:spcPct val="150000"/>
              </a:lnSpc>
              <a:buFont typeface="+mj-lt"/>
              <a:buAutoNum type="arabicPeriod"/>
            </a:pPr>
            <a:r>
              <a:rPr lang="en-IE" sz="2800" b="1" dirty="0" err="1" smtClean="0"/>
              <a:t>Mejorar</a:t>
            </a:r>
            <a:r>
              <a:rPr lang="en-IE" sz="2800" b="1" dirty="0" smtClean="0"/>
              <a:t> </a:t>
            </a:r>
            <a:r>
              <a:rPr lang="en-IE" sz="2800" b="1" dirty="0" err="1" smtClean="0"/>
              <a:t>nuestras</a:t>
            </a:r>
            <a:r>
              <a:rPr lang="en-IE" sz="2800" b="1" dirty="0" smtClean="0"/>
              <a:t> </a:t>
            </a:r>
            <a:r>
              <a:rPr lang="en-IE" sz="2800" b="1" dirty="0" err="1" smtClean="0"/>
              <a:t>habilidades</a:t>
            </a:r>
            <a:r>
              <a:rPr lang="en-IE" sz="2800" b="1" dirty="0" smtClean="0"/>
              <a:t> de </a:t>
            </a:r>
            <a:r>
              <a:rPr lang="en-IE" sz="2800" b="1" dirty="0" err="1" smtClean="0"/>
              <a:t>gestión</a:t>
            </a:r>
            <a:endParaRPr lang="en-IE" sz="2800" b="1" dirty="0"/>
          </a:p>
          <a:p>
            <a:pPr marL="0" indent="0">
              <a:lnSpc>
                <a:spcPct val="150000"/>
              </a:lnSpc>
              <a:buNone/>
            </a:pPr>
            <a:endParaRPr lang="en-US" sz="2800" b="1" dirty="0"/>
          </a:p>
        </p:txBody>
      </p:sp>
      <p:sp>
        <p:nvSpPr>
          <p:cNvPr id="5" name="Text Placeholder 4"/>
          <p:cNvSpPr>
            <a:spLocks noGrp="1"/>
          </p:cNvSpPr>
          <p:nvPr>
            <p:ph type="body" sz="half" idx="2"/>
          </p:nvPr>
        </p:nvSpPr>
        <p:spPr>
          <a:xfrm>
            <a:off x="474558" y="1191768"/>
            <a:ext cx="8161442" cy="649224"/>
          </a:xfrm>
        </p:spPr>
        <p:txBody>
          <a:bodyPr/>
          <a:lstStyle/>
          <a:p>
            <a:r>
              <a:rPr lang="es-ES" altLang="es-ES" sz="3200" b="1" dirty="0" smtClean="0">
                <a:solidFill>
                  <a:srgbClr val="990000"/>
                </a:solidFill>
              </a:rPr>
              <a:t>Resultados esperados del aprendizaje</a:t>
            </a:r>
            <a:endParaRPr lang="el-GR" altLang="es-ES" sz="3200" dirty="0" smtClean="0">
              <a:solidFill>
                <a:srgbClr val="990000"/>
              </a:solidFill>
            </a:endParaRPr>
          </a:p>
          <a:p>
            <a:endParaRPr lang="mk-MK"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Tree>
    <p:extLst>
      <p:ext uri="{BB962C8B-B14F-4D97-AF65-F5344CB8AC3E}">
        <p14:creationId xmlns="" xmlns:p14="http://schemas.microsoft.com/office/powerpoint/2010/main" val="39841778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err="1" smtClean="0">
                <a:solidFill>
                  <a:srgbClr val="C00000"/>
                </a:solidFill>
              </a:rPr>
              <a:t>Técnicas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(1/5</a:t>
            </a:r>
            <a:r>
              <a:rPr lang="en-US" b="1" dirty="0" smtClean="0">
                <a:solidFill>
                  <a:srgbClr val="C00000"/>
                </a:solidFill>
                <a:latin typeface="+mj-lt"/>
                <a:ea typeface="+mj-ea"/>
                <a:cs typeface="+mj-cs"/>
              </a:rPr>
              <a:t>)</a:t>
            </a:r>
          </a:p>
          <a:p>
            <a:pPr marL="0" indent="0">
              <a:buNone/>
            </a:pPr>
            <a:endParaRPr lang="en-US" sz="1800" b="1" dirty="0" smtClean="0"/>
          </a:p>
          <a:p>
            <a:pPr marL="0" indent="0">
              <a:buNone/>
            </a:pPr>
            <a:endParaRPr lang="en-US" sz="1800" b="1" dirty="0"/>
          </a:p>
          <a:p>
            <a:pPr marL="0" indent="0">
              <a:buNone/>
            </a:pPr>
            <a:endParaRPr lang="en-US" sz="1800" b="1" dirty="0"/>
          </a:p>
          <a:p>
            <a:pPr marL="0" indent="0">
              <a:buNone/>
            </a:pPr>
            <a:r>
              <a:rPr lang="en-US" dirty="0" smtClean="0"/>
              <a:t>El </a:t>
            </a:r>
            <a:r>
              <a:rPr lang="en-US" dirty="0" err="1" smtClean="0"/>
              <a:t>proceso</a:t>
            </a:r>
            <a:r>
              <a:rPr lang="en-US" dirty="0" smtClean="0"/>
              <a:t> de </a:t>
            </a:r>
            <a:r>
              <a:rPr lang="en-US" dirty="0" err="1" smtClean="0"/>
              <a:t>gestión</a:t>
            </a:r>
            <a:r>
              <a:rPr lang="en-US" dirty="0" smtClean="0"/>
              <a:t> </a:t>
            </a:r>
            <a:r>
              <a:rPr lang="en-US" dirty="0" err="1" smtClean="0"/>
              <a:t>es</a:t>
            </a:r>
            <a:r>
              <a:rPr lang="en-US" dirty="0" smtClean="0"/>
              <a:t> mucho </a:t>
            </a:r>
            <a:r>
              <a:rPr lang="en-US" dirty="0" err="1" smtClean="0"/>
              <a:t>más</a:t>
            </a:r>
            <a:r>
              <a:rPr lang="en-US" dirty="0" smtClean="0"/>
              <a:t> </a:t>
            </a:r>
            <a:r>
              <a:rPr lang="en-US" dirty="0" err="1" smtClean="0"/>
              <a:t>fácil</a:t>
            </a:r>
            <a:r>
              <a:rPr lang="en-US" dirty="0" smtClean="0"/>
              <a:t> </a:t>
            </a:r>
            <a:r>
              <a:rPr lang="en-US" dirty="0" err="1" smtClean="0"/>
              <a:t>para</a:t>
            </a:r>
            <a:r>
              <a:rPr lang="en-US" dirty="0" smtClean="0"/>
              <a:t> los </a:t>
            </a:r>
            <a:r>
              <a:rPr lang="en-US" dirty="0" err="1" smtClean="0"/>
              <a:t>gestores</a:t>
            </a:r>
            <a:r>
              <a:rPr lang="en-US" dirty="0" smtClean="0"/>
              <a:t> </a:t>
            </a:r>
            <a:r>
              <a:rPr lang="en-US" dirty="0" err="1" smtClean="0"/>
              <a:t>si</a:t>
            </a:r>
            <a:r>
              <a:rPr lang="en-US" dirty="0" smtClean="0"/>
              <a:t> </a:t>
            </a:r>
            <a:r>
              <a:rPr lang="en-US" dirty="0" err="1" smtClean="0"/>
              <a:t>usan</a:t>
            </a:r>
            <a:r>
              <a:rPr lang="en-US" dirty="0" smtClean="0"/>
              <a:t> un plan de </a:t>
            </a:r>
            <a:r>
              <a:rPr lang="en-US" dirty="0" err="1" smtClean="0"/>
              <a:t>empresa</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Tree>
    <p:extLst>
      <p:ext uri="{BB962C8B-B14F-4D97-AF65-F5344CB8AC3E}">
        <p14:creationId xmlns="" xmlns:p14="http://schemas.microsoft.com/office/powerpoint/2010/main" val="579790785"/>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err="1" smtClean="0">
                <a:solidFill>
                  <a:srgbClr val="C00000"/>
                </a:solidFill>
              </a:rPr>
              <a:t>Técnicas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(2/5</a:t>
            </a:r>
            <a:r>
              <a:rPr lang="en-US" b="1" dirty="0" smtClean="0">
                <a:solidFill>
                  <a:srgbClr val="C00000"/>
                </a:solidFill>
                <a:latin typeface="+mj-lt"/>
                <a:ea typeface="+mj-ea"/>
                <a:cs typeface="+mj-cs"/>
              </a:rPr>
              <a:t>)</a:t>
            </a:r>
          </a:p>
          <a:p>
            <a:pPr marL="0" indent="0">
              <a:buNone/>
            </a:pPr>
            <a:endParaRPr lang="en-US" sz="1800" b="1" dirty="0" smtClean="0"/>
          </a:p>
          <a:p>
            <a:pPr marL="0" indent="0">
              <a:buNone/>
            </a:pPr>
            <a:endParaRPr lang="en-US" sz="1800" b="1" dirty="0"/>
          </a:p>
          <a:p>
            <a:pPr marL="0" indent="0">
              <a:buNone/>
            </a:pPr>
            <a:r>
              <a:rPr lang="en-US" dirty="0" smtClean="0"/>
              <a:t>Al principio de </a:t>
            </a:r>
            <a:r>
              <a:rPr lang="en-US" dirty="0" err="1" smtClean="0"/>
              <a:t>cada</a:t>
            </a:r>
            <a:r>
              <a:rPr lang="en-US" dirty="0" smtClean="0"/>
              <a:t> </a:t>
            </a:r>
            <a:r>
              <a:rPr lang="en-US" dirty="0" err="1" smtClean="0"/>
              <a:t>mes</a:t>
            </a:r>
            <a:r>
              <a:rPr lang="en-US" dirty="0" smtClean="0"/>
              <a:t> hay </a:t>
            </a:r>
            <a:r>
              <a:rPr lang="en-US" dirty="0" err="1" smtClean="0"/>
              <a:t>que</a:t>
            </a:r>
            <a:r>
              <a:rPr lang="en-US" dirty="0" smtClean="0"/>
              <a:t> </a:t>
            </a:r>
            <a:r>
              <a:rPr lang="en-US" dirty="0" err="1" smtClean="0"/>
              <a:t>revisar</a:t>
            </a:r>
            <a:r>
              <a:rPr lang="en-US" dirty="0" smtClean="0"/>
              <a:t> los </a:t>
            </a:r>
            <a:r>
              <a:rPr lang="en-US" dirty="0" err="1" smtClean="0"/>
              <a:t>datos</a:t>
            </a:r>
            <a:r>
              <a:rPr lang="en-US" dirty="0" smtClean="0"/>
              <a:t> del plan de </a:t>
            </a:r>
            <a:r>
              <a:rPr lang="en-US" dirty="0" err="1" smtClean="0"/>
              <a:t>empresa</a:t>
            </a:r>
            <a:r>
              <a:rPr lang="en-US" dirty="0" smtClean="0"/>
              <a:t> </a:t>
            </a:r>
            <a:r>
              <a:rPr lang="en-US" dirty="0" err="1" smtClean="0"/>
              <a:t>relacionado</a:t>
            </a:r>
            <a:r>
              <a:rPr lang="en-US" dirty="0" smtClean="0"/>
              <a:t> con </a:t>
            </a:r>
            <a:r>
              <a:rPr lang="en-US" dirty="0" err="1" smtClean="0"/>
              <a:t>ese</a:t>
            </a:r>
            <a:r>
              <a:rPr lang="en-US" dirty="0" smtClean="0"/>
              <a:t> </a:t>
            </a:r>
            <a:r>
              <a:rPr lang="en-US" dirty="0" err="1" smtClean="0"/>
              <a:t>periodo</a:t>
            </a:r>
            <a:r>
              <a:rPr lang="en-US" dirty="0" smtClean="0"/>
              <a:t> </a:t>
            </a:r>
            <a:r>
              <a:rPr lang="en-US" dirty="0" err="1" smtClean="0"/>
              <a:t>para</a:t>
            </a:r>
            <a:r>
              <a:rPr lang="en-US" dirty="0" smtClean="0"/>
              <a:t> </a:t>
            </a:r>
            <a:r>
              <a:rPr lang="en-US" dirty="0" err="1" smtClean="0"/>
              <a:t>tener</a:t>
            </a:r>
            <a:r>
              <a:rPr lang="en-US" dirty="0" smtClean="0"/>
              <a:t> un </a:t>
            </a:r>
            <a:r>
              <a:rPr lang="en-US" dirty="0" err="1" smtClean="0"/>
              <a:t>punto</a:t>
            </a:r>
            <a:r>
              <a:rPr lang="en-US" dirty="0" smtClean="0"/>
              <a:t> de </a:t>
            </a:r>
            <a:r>
              <a:rPr lang="en-US" dirty="0" err="1" smtClean="0"/>
              <a:t>partida</a:t>
            </a:r>
            <a:r>
              <a:rPr lang="en-US" dirty="0" smtClean="0"/>
              <a:t> </a:t>
            </a:r>
            <a:r>
              <a:rPr lang="en-US" dirty="0" err="1" smtClean="0"/>
              <a:t>para</a:t>
            </a:r>
            <a:r>
              <a:rPr lang="en-US" dirty="0" smtClean="0"/>
              <a:t> </a:t>
            </a:r>
            <a:r>
              <a:rPr lang="en-US" dirty="0" err="1" smtClean="0"/>
              <a:t>las</a:t>
            </a:r>
            <a:r>
              <a:rPr lang="en-US" dirty="0" smtClean="0"/>
              <a:t> </a:t>
            </a:r>
            <a:r>
              <a:rPr lang="en-US" dirty="0" err="1" smtClean="0"/>
              <a:t>operaciones</a:t>
            </a:r>
            <a:r>
              <a:rPr lang="en-US" dirty="0" smtClean="0"/>
              <a:t> </a:t>
            </a:r>
            <a:r>
              <a:rPr lang="en-US" dirty="0" err="1" smtClean="0"/>
              <a:t>actuales</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Tree>
    <p:extLst>
      <p:ext uri="{BB962C8B-B14F-4D97-AF65-F5344CB8AC3E}">
        <p14:creationId xmlns="" xmlns:p14="http://schemas.microsoft.com/office/powerpoint/2010/main" val="4021603942"/>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err="1" smtClean="0">
                <a:solidFill>
                  <a:srgbClr val="C00000"/>
                </a:solidFill>
              </a:rPr>
              <a:t>Técnicas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(3/5</a:t>
            </a:r>
            <a:r>
              <a:rPr lang="en-US" b="1" dirty="0" smtClean="0">
                <a:solidFill>
                  <a:srgbClr val="C00000"/>
                </a:solidFill>
                <a:latin typeface="+mj-lt"/>
                <a:ea typeface="+mj-ea"/>
                <a:cs typeface="+mj-cs"/>
              </a:rPr>
              <a:t>)</a:t>
            </a:r>
          </a:p>
          <a:p>
            <a:pPr marL="0" indent="0">
              <a:buNone/>
            </a:pPr>
            <a:endParaRPr lang="en-US" sz="1800" b="1" dirty="0" smtClean="0"/>
          </a:p>
          <a:p>
            <a:pPr marL="0" indent="0">
              <a:buNone/>
            </a:pPr>
            <a:endParaRPr lang="en-US" sz="1800" b="1" dirty="0"/>
          </a:p>
          <a:p>
            <a:pPr marL="0" indent="0">
              <a:buNone/>
            </a:pPr>
            <a:r>
              <a:rPr lang="en-US" dirty="0" smtClean="0"/>
              <a:t>Al final del </a:t>
            </a:r>
            <a:r>
              <a:rPr lang="en-US" dirty="0" err="1" smtClean="0"/>
              <a:t>mes</a:t>
            </a:r>
            <a:r>
              <a:rPr lang="en-US" dirty="0" smtClean="0"/>
              <a:t> hay </a:t>
            </a:r>
            <a:r>
              <a:rPr lang="en-US" dirty="0" err="1" smtClean="0"/>
              <a:t>que</a:t>
            </a:r>
            <a:r>
              <a:rPr lang="en-US" dirty="0" smtClean="0"/>
              <a:t> </a:t>
            </a:r>
            <a:r>
              <a:rPr lang="en-US" dirty="0" err="1" smtClean="0"/>
              <a:t>verificar</a:t>
            </a:r>
            <a:r>
              <a:rPr lang="en-US" dirty="0" smtClean="0"/>
              <a:t> </a:t>
            </a:r>
            <a:r>
              <a:rPr lang="en-US" dirty="0" err="1" smtClean="0"/>
              <a:t>si</a:t>
            </a:r>
            <a:r>
              <a:rPr lang="en-US" dirty="0" smtClean="0"/>
              <a:t> los </a:t>
            </a:r>
            <a:r>
              <a:rPr lang="en-US" dirty="0" err="1" smtClean="0"/>
              <a:t>resultados</a:t>
            </a:r>
            <a:r>
              <a:rPr lang="en-US" dirty="0" smtClean="0"/>
              <a:t> </a:t>
            </a:r>
            <a:r>
              <a:rPr lang="en-US" dirty="0" err="1" smtClean="0"/>
              <a:t>obtenidos</a:t>
            </a:r>
            <a:r>
              <a:rPr lang="en-US" dirty="0" smtClean="0"/>
              <a:t> son compatibles con los </a:t>
            </a:r>
            <a:r>
              <a:rPr lang="en-US" dirty="0" err="1" smtClean="0"/>
              <a:t>datos</a:t>
            </a:r>
            <a:r>
              <a:rPr lang="en-US" dirty="0" smtClean="0"/>
              <a:t> del plan de </a:t>
            </a:r>
            <a:r>
              <a:rPr lang="en-US" dirty="0" err="1" smtClean="0"/>
              <a:t>empresa</a:t>
            </a:r>
            <a:r>
              <a:rPr lang="en-US" dirty="0" smtClean="0"/>
              <a:t>. </a:t>
            </a:r>
            <a:r>
              <a:rPr lang="en-US" dirty="0" err="1" smtClean="0"/>
              <a:t>Esto</a:t>
            </a:r>
            <a:r>
              <a:rPr lang="en-US" dirty="0" smtClean="0"/>
              <a:t> </a:t>
            </a:r>
            <a:r>
              <a:rPr lang="en-US" dirty="0" err="1" smtClean="0"/>
              <a:t>nos</a:t>
            </a:r>
            <a:r>
              <a:rPr lang="en-US" dirty="0" smtClean="0"/>
              <a:t> </a:t>
            </a:r>
            <a:r>
              <a:rPr lang="en-US" dirty="0" err="1" smtClean="0"/>
              <a:t>permitirá</a:t>
            </a:r>
            <a:r>
              <a:rPr lang="en-US" dirty="0" smtClean="0"/>
              <a:t> </a:t>
            </a:r>
            <a:r>
              <a:rPr lang="en-US" dirty="0" err="1" smtClean="0"/>
              <a:t>reaccionar</a:t>
            </a:r>
            <a:r>
              <a:rPr lang="en-US" dirty="0" smtClean="0"/>
              <a:t> </a:t>
            </a:r>
            <a:r>
              <a:rPr lang="en-US" dirty="0" err="1" smtClean="0"/>
              <a:t>si</a:t>
            </a:r>
            <a:r>
              <a:rPr lang="en-US" dirty="0" smtClean="0"/>
              <a:t> </a:t>
            </a:r>
            <a:r>
              <a:rPr lang="en-US" dirty="0" err="1" smtClean="0"/>
              <a:t>algo</a:t>
            </a:r>
            <a:r>
              <a:rPr lang="en-US" dirty="0" smtClean="0"/>
              <a:t> no </a:t>
            </a:r>
            <a:r>
              <a:rPr lang="en-US" dirty="0" err="1" smtClean="0"/>
              <a:t>va</a:t>
            </a:r>
            <a:r>
              <a:rPr lang="en-US" dirty="0" smtClean="0"/>
              <a:t> </a:t>
            </a:r>
            <a:r>
              <a:rPr lang="en-US" dirty="0" err="1" smtClean="0"/>
              <a:t>bien</a:t>
            </a:r>
            <a:r>
              <a:rPr lang="en-US" dirty="0" smtClean="0"/>
              <a:t> </a:t>
            </a:r>
            <a:endParaRPr lang="en-US" dirty="0" smtClean="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Tree>
    <p:extLst>
      <p:ext uri="{BB962C8B-B14F-4D97-AF65-F5344CB8AC3E}">
        <p14:creationId xmlns="" xmlns:p14="http://schemas.microsoft.com/office/powerpoint/2010/main" val="2055950076"/>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77838" y="1395485"/>
            <a:ext cx="10697297" cy="4525963"/>
          </a:xfrm>
        </p:spPr>
        <p:txBody>
          <a:bodyPr/>
          <a:lstStyle/>
          <a:p>
            <a:pPr marL="0" indent="0">
              <a:buNone/>
            </a:pPr>
            <a:r>
              <a:rPr lang="en-US" b="1" dirty="0" err="1" smtClean="0">
                <a:solidFill>
                  <a:srgbClr val="C00000"/>
                </a:solidFill>
              </a:rPr>
              <a:t>Técnicas</a:t>
            </a:r>
            <a:r>
              <a:rPr lang="en-US" b="1" dirty="0" smtClean="0">
                <a:solidFill>
                  <a:srgbClr val="C00000"/>
                </a:solidFill>
              </a:rPr>
              <a:t> de </a:t>
            </a:r>
            <a:r>
              <a:rPr lang="en-US" b="1" dirty="0" err="1" smtClean="0">
                <a:solidFill>
                  <a:srgbClr val="C00000"/>
                </a:solidFill>
              </a:rPr>
              <a:t>Gestión</a:t>
            </a:r>
            <a:r>
              <a:rPr lang="en-US" b="1" dirty="0" smtClean="0">
                <a:solidFill>
                  <a:srgbClr val="C00000"/>
                </a:solidFill>
              </a:rPr>
              <a:t> </a:t>
            </a:r>
            <a:r>
              <a:rPr lang="en-US" b="1" dirty="0" err="1" smtClean="0">
                <a:solidFill>
                  <a:srgbClr val="C00000"/>
                </a:solidFill>
              </a:rPr>
              <a:t>Empresarial</a:t>
            </a:r>
            <a:r>
              <a:rPr lang="en-US" b="1" dirty="0" smtClean="0">
                <a:solidFill>
                  <a:srgbClr val="C00000"/>
                </a:solidFill>
              </a:rPr>
              <a:t> </a:t>
            </a:r>
            <a:r>
              <a:rPr lang="en-US" b="1" dirty="0" smtClean="0">
                <a:solidFill>
                  <a:srgbClr val="C00000"/>
                </a:solidFill>
                <a:latin typeface="+mj-lt"/>
                <a:ea typeface="+mj-ea"/>
                <a:cs typeface="+mj-cs"/>
              </a:rPr>
              <a:t>(4/5</a:t>
            </a:r>
            <a:r>
              <a:rPr lang="en-US" b="1" dirty="0" smtClean="0">
                <a:solidFill>
                  <a:srgbClr val="C00000"/>
                </a:solidFill>
                <a:latin typeface="+mj-lt"/>
                <a:ea typeface="+mj-ea"/>
                <a:cs typeface="+mj-cs"/>
              </a:rPr>
              <a:t>)</a:t>
            </a:r>
          </a:p>
          <a:p>
            <a:pPr marL="0" indent="0">
              <a:buNone/>
            </a:pPr>
            <a:endParaRPr lang="en-US" sz="1800" b="1" dirty="0" smtClean="0"/>
          </a:p>
          <a:p>
            <a:pPr marL="0" indent="0">
              <a:buNone/>
            </a:pPr>
            <a:endParaRPr lang="en-US" sz="1800" b="1" dirty="0"/>
          </a:p>
          <a:p>
            <a:pPr marL="0" indent="0">
              <a:buNone/>
            </a:pPr>
            <a:r>
              <a:rPr lang="en-US" dirty="0" smtClean="0"/>
              <a:t>Con </a:t>
            </a:r>
            <a:r>
              <a:rPr lang="en-US" dirty="0" err="1" smtClean="0"/>
              <a:t>esta</a:t>
            </a:r>
            <a:r>
              <a:rPr lang="en-US" dirty="0" smtClean="0"/>
              <a:t> </a:t>
            </a:r>
            <a:r>
              <a:rPr lang="en-US" dirty="0" err="1" smtClean="0"/>
              <a:t>técnica</a:t>
            </a:r>
            <a:r>
              <a:rPr lang="en-US" dirty="0" smtClean="0"/>
              <a:t> los </a:t>
            </a:r>
            <a:r>
              <a:rPr lang="en-US" dirty="0" err="1" smtClean="0"/>
              <a:t>gestores</a:t>
            </a:r>
            <a:r>
              <a:rPr lang="en-US" dirty="0" smtClean="0"/>
              <a:t> </a:t>
            </a:r>
            <a:r>
              <a:rPr lang="en-US" dirty="0" err="1" smtClean="0"/>
              <a:t>sabrán</a:t>
            </a:r>
            <a:r>
              <a:rPr lang="en-US" dirty="0" smtClean="0"/>
              <a:t> con </a:t>
            </a:r>
            <a:r>
              <a:rPr lang="en-US" dirty="0" err="1" smtClean="0"/>
              <a:t>anticipación</a:t>
            </a:r>
            <a:r>
              <a:rPr lang="en-US" dirty="0" smtClean="0"/>
              <a:t> </a:t>
            </a:r>
            <a:r>
              <a:rPr lang="en-US" dirty="0" err="1" smtClean="0"/>
              <a:t>si</a:t>
            </a:r>
            <a:r>
              <a:rPr lang="en-US" dirty="0" smtClean="0"/>
              <a:t> </a:t>
            </a:r>
            <a:r>
              <a:rPr lang="en-US" dirty="0" err="1" smtClean="0"/>
              <a:t>algo</a:t>
            </a:r>
            <a:r>
              <a:rPr lang="en-US" dirty="0" smtClean="0"/>
              <a:t> </a:t>
            </a:r>
            <a:r>
              <a:rPr lang="en-US" dirty="0" err="1" smtClean="0"/>
              <a:t>va</a:t>
            </a:r>
            <a:r>
              <a:rPr lang="en-US" dirty="0" smtClean="0"/>
              <a:t> mal en la </a:t>
            </a:r>
            <a:r>
              <a:rPr lang="en-US" dirty="0" err="1" smtClean="0"/>
              <a:t>empresa</a:t>
            </a:r>
            <a:r>
              <a:rPr lang="en-US" dirty="0" smtClean="0"/>
              <a:t> , en el </a:t>
            </a:r>
            <a:r>
              <a:rPr lang="en-US" dirty="0" err="1" smtClean="0"/>
              <a:t>proceso</a:t>
            </a:r>
            <a:r>
              <a:rPr lang="en-US" dirty="0" smtClean="0"/>
              <a:t> de </a:t>
            </a:r>
            <a:r>
              <a:rPr lang="en-US" dirty="0" err="1" smtClean="0"/>
              <a:t>producción</a:t>
            </a:r>
            <a:r>
              <a:rPr lang="en-US" dirty="0" smtClean="0"/>
              <a:t>, con la </a:t>
            </a:r>
            <a:r>
              <a:rPr lang="en-US" dirty="0" err="1" smtClean="0"/>
              <a:t>gestión</a:t>
            </a:r>
            <a:r>
              <a:rPr lang="en-US" dirty="0" smtClean="0"/>
              <a:t>, con la </a:t>
            </a:r>
            <a:r>
              <a:rPr lang="en-US" dirty="0" err="1" smtClean="0"/>
              <a:t>financiación</a:t>
            </a:r>
            <a:r>
              <a:rPr lang="en-US" dirty="0" smtClean="0"/>
              <a:t> o con </a:t>
            </a:r>
            <a:r>
              <a:rPr lang="en-US" dirty="0" err="1" smtClean="0"/>
              <a:t>cambios</a:t>
            </a:r>
            <a:r>
              <a:rPr lang="en-US" dirty="0" smtClean="0"/>
              <a:t> de </a:t>
            </a:r>
            <a:r>
              <a:rPr lang="en-US" dirty="0" err="1" smtClean="0"/>
              <a:t>mercado</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Tree>
    <p:extLst>
      <p:ext uri="{BB962C8B-B14F-4D97-AF65-F5344CB8AC3E}">
        <p14:creationId xmlns="" xmlns:p14="http://schemas.microsoft.com/office/powerpoint/2010/main" val="77369294"/>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3200" b="1" dirty="0" err="1" smtClean="0">
                <a:solidFill>
                  <a:srgbClr val="0B0AFD"/>
                </a:solidFill>
              </a:rPr>
              <a:t>Fundamentos</a:t>
            </a:r>
            <a:r>
              <a:rPr lang="en-US" sz="3200" b="1" dirty="0" smtClean="0">
                <a:solidFill>
                  <a:srgbClr val="0B0AFD"/>
                </a:solidFill>
              </a:rPr>
              <a:t> de </a:t>
            </a:r>
            <a:r>
              <a:rPr lang="en-US" sz="3200" b="1" dirty="0" err="1" smtClean="0">
                <a:solidFill>
                  <a:srgbClr val="0B0AFD"/>
                </a:solidFill>
              </a:rPr>
              <a:t>Gestión</a:t>
            </a:r>
            <a:r>
              <a:rPr lang="en-US" sz="3200" b="1" dirty="0" smtClean="0">
                <a:solidFill>
                  <a:srgbClr val="0B0AFD"/>
                </a:solidFill>
              </a:rPr>
              <a:t> </a:t>
            </a:r>
            <a:r>
              <a:rPr lang="en-US" sz="3200" b="1" dirty="0" err="1" smtClean="0">
                <a:solidFill>
                  <a:srgbClr val="0B0AFD"/>
                </a:solidFill>
              </a:rPr>
              <a:t>Empresarial</a:t>
            </a:r>
            <a:endParaRPr lang="en-IE" sz="3200" b="1" dirty="0">
              <a:solidFill>
                <a:srgbClr val="0B0AFD"/>
              </a:solidFill>
            </a:endParaRPr>
          </a:p>
        </p:txBody>
      </p:sp>
      <p:sp>
        <p:nvSpPr>
          <p:cNvPr id="3" name="Content Placeholder 2"/>
          <p:cNvSpPr>
            <a:spLocks noGrp="1"/>
          </p:cNvSpPr>
          <p:nvPr>
            <p:ph idx="1"/>
          </p:nvPr>
        </p:nvSpPr>
        <p:spPr>
          <a:xfrm>
            <a:off x="653454" y="1383293"/>
            <a:ext cx="10697297" cy="4525963"/>
          </a:xfrm>
        </p:spPr>
        <p:txBody>
          <a:bodyPr/>
          <a:lstStyle/>
          <a:p>
            <a:pPr marL="0" indent="0">
              <a:buNone/>
            </a:pPr>
            <a:r>
              <a:rPr lang="en-US" b="1" dirty="0" err="1" smtClean="0">
                <a:solidFill>
                  <a:srgbClr val="C00000"/>
                </a:solidFill>
                <a:latin typeface="+mj-lt"/>
                <a:ea typeface="+mj-ea"/>
                <a:cs typeface="+mj-cs"/>
              </a:rPr>
              <a:t>Técnicas</a:t>
            </a:r>
            <a:r>
              <a:rPr lang="en-US" b="1" dirty="0" smtClean="0">
                <a:solidFill>
                  <a:srgbClr val="C00000"/>
                </a:solidFill>
                <a:latin typeface="+mj-lt"/>
                <a:ea typeface="+mj-ea"/>
                <a:cs typeface="+mj-cs"/>
              </a:rPr>
              <a:t> de </a:t>
            </a:r>
            <a:r>
              <a:rPr lang="en-US" b="1" dirty="0" err="1" smtClean="0">
                <a:solidFill>
                  <a:srgbClr val="C00000"/>
                </a:solidFill>
                <a:latin typeface="+mj-lt"/>
                <a:ea typeface="+mj-ea"/>
                <a:cs typeface="+mj-cs"/>
              </a:rPr>
              <a:t>Gestión</a:t>
            </a:r>
            <a:r>
              <a:rPr lang="en-US" b="1" dirty="0" smtClean="0">
                <a:solidFill>
                  <a:srgbClr val="C00000"/>
                </a:solidFill>
                <a:latin typeface="+mj-lt"/>
                <a:ea typeface="+mj-ea"/>
                <a:cs typeface="+mj-cs"/>
              </a:rPr>
              <a:t> </a:t>
            </a:r>
            <a:r>
              <a:rPr lang="en-US" b="1" dirty="0" err="1" smtClean="0">
                <a:solidFill>
                  <a:srgbClr val="C00000"/>
                </a:solidFill>
                <a:latin typeface="+mj-lt"/>
                <a:ea typeface="+mj-ea"/>
                <a:cs typeface="+mj-cs"/>
              </a:rPr>
              <a:t>Empresarial</a:t>
            </a:r>
            <a:r>
              <a:rPr lang="en-US" b="1" dirty="0" smtClean="0">
                <a:solidFill>
                  <a:srgbClr val="C00000"/>
                </a:solidFill>
                <a:latin typeface="+mj-lt"/>
                <a:ea typeface="+mj-ea"/>
                <a:cs typeface="+mj-cs"/>
              </a:rPr>
              <a:t> </a:t>
            </a:r>
            <a:r>
              <a:rPr lang="en-US" b="1" dirty="0" smtClean="0">
                <a:solidFill>
                  <a:srgbClr val="C00000"/>
                </a:solidFill>
                <a:latin typeface="+mj-lt"/>
                <a:ea typeface="+mj-ea"/>
                <a:cs typeface="+mj-cs"/>
              </a:rPr>
              <a:t>(5/5)</a:t>
            </a:r>
          </a:p>
          <a:p>
            <a:pPr marL="0" indent="0">
              <a:buNone/>
            </a:pPr>
            <a:endParaRPr lang="en-US" sz="1800" b="1" dirty="0" smtClean="0"/>
          </a:p>
          <a:p>
            <a:pPr marL="0" indent="0">
              <a:buNone/>
            </a:pPr>
            <a:r>
              <a:rPr lang="en-US" dirty="0" smtClean="0"/>
              <a:t>En </a:t>
            </a:r>
            <a:r>
              <a:rPr lang="en-US" dirty="0" err="1" smtClean="0"/>
              <a:t>estos</a:t>
            </a:r>
            <a:r>
              <a:rPr lang="en-US" dirty="0" smtClean="0"/>
              <a:t> </a:t>
            </a:r>
            <a:r>
              <a:rPr lang="en-US" dirty="0" err="1" smtClean="0"/>
              <a:t>casos</a:t>
            </a:r>
            <a:r>
              <a:rPr lang="en-US" dirty="0" smtClean="0"/>
              <a:t>, se </a:t>
            </a:r>
            <a:r>
              <a:rPr lang="en-US" dirty="0" err="1" smtClean="0"/>
              <a:t>pueden</a:t>
            </a:r>
            <a:r>
              <a:rPr lang="en-US" dirty="0" smtClean="0"/>
              <a:t> </a:t>
            </a:r>
            <a:r>
              <a:rPr lang="en-US" dirty="0" err="1" smtClean="0"/>
              <a:t>aplicar</a:t>
            </a:r>
            <a:r>
              <a:rPr lang="en-US" dirty="0" smtClean="0"/>
              <a:t> </a:t>
            </a:r>
            <a:r>
              <a:rPr lang="en-US" dirty="0" err="1" smtClean="0"/>
              <a:t>nuevas</a:t>
            </a:r>
            <a:r>
              <a:rPr lang="en-US" dirty="0" smtClean="0"/>
              <a:t> </a:t>
            </a:r>
            <a:r>
              <a:rPr lang="en-US" dirty="0" err="1" smtClean="0"/>
              <a:t>medidas</a:t>
            </a:r>
            <a:r>
              <a:rPr lang="en-US" dirty="0" smtClean="0"/>
              <a:t> en la </a:t>
            </a:r>
            <a:r>
              <a:rPr lang="en-US" dirty="0" err="1" smtClean="0"/>
              <a:t>empresa</a:t>
            </a:r>
            <a:r>
              <a:rPr lang="en-US" dirty="0" smtClean="0"/>
              <a:t> </a:t>
            </a:r>
            <a:r>
              <a:rPr lang="en-US" dirty="0" err="1" smtClean="0"/>
              <a:t>para</a:t>
            </a:r>
            <a:r>
              <a:rPr lang="en-US" dirty="0" smtClean="0"/>
              <a:t> </a:t>
            </a:r>
            <a:r>
              <a:rPr lang="en-US" dirty="0" err="1" smtClean="0"/>
              <a:t>corregir</a:t>
            </a:r>
            <a:r>
              <a:rPr lang="en-US" dirty="0" smtClean="0"/>
              <a:t> la </a:t>
            </a:r>
            <a:r>
              <a:rPr lang="en-US" dirty="0" err="1" smtClean="0"/>
              <a:t>dirección</a:t>
            </a:r>
            <a:r>
              <a:rPr lang="en-US" dirty="0" smtClean="0"/>
              <a:t> del </a:t>
            </a:r>
            <a:r>
              <a:rPr lang="en-US" dirty="0" err="1" smtClean="0"/>
              <a:t>negocio</a:t>
            </a:r>
            <a:r>
              <a:rPr lang="en-US" dirty="0" smtClean="0"/>
              <a:t>. </a:t>
            </a:r>
            <a:r>
              <a:rPr lang="en-US" dirty="0" err="1" smtClean="0"/>
              <a:t>Esto</a:t>
            </a:r>
            <a:r>
              <a:rPr lang="en-US" dirty="0" smtClean="0"/>
              <a:t> </a:t>
            </a:r>
            <a:r>
              <a:rPr lang="en-US" dirty="0" err="1" smtClean="0"/>
              <a:t>es</a:t>
            </a:r>
            <a:r>
              <a:rPr lang="en-US" dirty="0" smtClean="0"/>
              <a:t> mucho </a:t>
            </a:r>
            <a:r>
              <a:rPr lang="en-US" dirty="0" err="1" smtClean="0"/>
              <a:t>más</a:t>
            </a:r>
            <a:r>
              <a:rPr lang="en-US" dirty="0" smtClean="0"/>
              <a:t> </a:t>
            </a:r>
            <a:r>
              <a:rPr lang="en-US" dirty="0" err="1" smtClean="0"/>
              <a:t>fácil</a:t>
            </a:r>
            <a:r>
              <a:rPr lang="en-US" dirty="0" smtClean="0"/>
              <a:t> </a:t>
            </a:r>
            <a:r>
              <a:rPr lang="en-US" dirty="0" err="1" smtClean="0"/>
              <a:t>para</a:t>
            </a:r>
            <a:r>
              <a:rPr lang="en-US" dirty="0" smtClean="0"/>
              <a:t> </a:t>
            </a:r>
            <a:r>
              <a:rPr lang="en-US" dirty="0" err="1" smtClean="0"/>
              <a:t>las</a:t>
            </a:r>
            <a:r>
              <a:rPr lang="en-US" dirty="0" smtClean="0"/>
              <a:t> </a:t>
            </a:r>
            <a:r>
              <a:rPr lang="en-US" dirty="0" err="1" smtClean="0"/>
              <a:t>microempresas</a:t>
            </a:r>
            <a:r>
              <a:rPr lang="en-US" dirty="0" smtClean="0"/>
              <a:t>, </a:t>
            </a:r>
            <a:r>
              <a:rPr lang="en-US" dirty="0" err="1" smtClean="0"/>
              <a:t>porque</a:t>
            </a:r>
            <a:r>
              <a:rPr lang="en-US" dirty="0" smtClean="0"/>
              <a:t> son </a:t>
            </a:r>
            <a:r>
              <a:rPr lang="en-US" dirty="0" err="1" smtClean="0"/>
              <a:t>más</a:t>
            </a:r>
            <a:r>
              <a:rPr lang="en-US" dirty="0" smtClean="0"/>
              <a:t> </a:t>
            </a:r>
            <a:r>
              <a:rPr lang="en-US" dirty="0" err="1" smtClean="0"/>
              <a:t>flexibles</a:t>
            </a:r>
            <a:r>
              <a:rPr lang="en-US" dirty="0" smtClean="0"/>
              <a:t> y </a:t>
            </a:r>
            <a:r>
              <a:rPr lang="en-US" dirty="0" err="1" smtClean="0"/>
              <a:t>adaptables</a:t>
            </a:r>
            <a:r>
              <a:rPr lang="en-US" dirty="0" smtClean="0"/>
              <a:t> a </a:t>
            </a:r>
            <a:r>
              <a:rPr lang="en-US" dirty="0" err="1" smtClean="0"/>
              <a:t>las</a:t>
            </a:r>
            <a:r>
              <a:rPr lang="en-US" dirty="0" smtClean="0"/>
              <a:t> </a:t>
            </a:r>
            <a:r>
              <a:rPr lang="en-US" dirty="0" err="1" smtClean="0"/>
              <a:t>nuevas</a:t>
            </a:r>
            <a:r>
              <a:rPr lang="en-US" dirty="0" smtClean="0"/>
              <a:t> </a:t>
            </a:r>
            <a:r>
              <a:rPr lang="en-US" dirty="0" err="1" smtClean="0"/>
              <a:t>condiciones</a:t>
            </a:r>
            <a:r>
              <a:rPr lang="en-US" dirty="0" smtClean="0"/>
              <a:t>. </a:t>
            </a:r>
            <a:r>
              <a:rPr lang="en-US" dirty="0" err="1" smtClean="0"/>
              <a:t>Esta</a:t>
            </a:r>
            <a:r>
              <a:rPr lang="en-US" dirty="0" smtClean="0"/>
              <a:t> </a:t>
            </a:r>
            <a:r>
              <a:rPr lang="en-US" dirty="0" err="1" smtClean="0"/>
              <a:t>es</a:t>
            </a:r>
            <a:r>
              <a:rPr lang="en-US" dirty="0" smtClean="0"/>
              <a:t> </a:t>
            </a:r>
            <a:r>
              <a:rPr lang="en-US" dirty="0" err="1" smtClean="0"/>
              <a:t>una</a:t>
            </a:r>
            <a:r>
              <a:rPr lang="en-US" dirty="0" smtClean="0"/>
              <a:t> de </a:t>
            </a:r>
            <a:r>
              <a:rPr lang="en-US" dirty="0" err="1" smtClean="0"/>
              <a:t>las</a:t>
            </a:r>
            <a:r>
              <a:rPr lang="en-US" dirty="0" smtClean="0"/>
              <a:t> </a:t>
            </a:r>
            <a:r>
              <a:rPr lang="en-US" dirty="0" err="1" smtClean="0"/>
              <a:t>técnicas</a:t>
            </a:r>
            <a:r>
              <a:rPr lang="en-US" dirty="0" smtClean="0"/>
              <a:t> </a:t>
            </a:r>
            <a:r>
              <a:rPr lang="en-US" dirty="0" err="1" smtClean="0"/>
              <a:t>para</a:t>
            </a:r>
            <a:r>
              <a:rPr lang="en-US" dirty="0" smtClean="0"/>
              <a:t> </a:t>
            </a:r>
            <a:r>
              <a:rPr lang="en-US" dirty="0" err="1" smtClean="0"/>
              <a:t>monitorizar</a:t>
            </a:r>
            <a:r>
              <a:rPr lang="en-US" dirty="0" smtClean="0"/>
              <a:t> y </a:t>
            </a:r>
            <a:r>
              <a:rPr lang="en-US" dirty="0" err="1" smtClean="0"/>
              <a:t>gestionar</a:t>
            </a:r>
            <a:r>
              <a:rPr lang="en-US" dirty="0" smtClean="0"/>
              <a:t> el </a:t>
            </a:r>
            <a:r>
              <a:rPr lang="en-US" dirty="0" err="1" smtClean="0"/>
              <a:t>negocio</a:t>
            </a:r>
            <a:r>
              <a:rPr lang="en-US" dirty="0" smtClean="0"/>
              <a:t> </a:t>
            </a:r>
            <a:r>
              <a:rPr lang="en-US" dirty="0" err="1" smtClean="0"/>
              <a:t>utilizando</a:t>
            </a:r>
            <a:r>
              <a:rPr lang="en-US" dirty="0" smtClean="0"/>
              <a:t> el plan de </a:t>
            </a:r>
            <a:r>
              <a:rPr lang="en-US" dirty="0" err="1" smtClean="0"/>
              <a:t>empresa</a:t>
            </a:r>
            <a:r>
              <a:rPr lang="en-US" dirty="0" smtClean="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Tree>
    <p:extLst>
      <p:ext uri="{BB962C8B-B14F-4D97-AF65-F5344CB8AC3E}">
        <p14:creationId xmlns="" xmlns:p14="http://schemas.microsoft.com/office/powerpoint/2010/main" val="166356980"/>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4861</TotalTime>
  <Words>651</Words>
  <Application>Microsoft Office PowerPoint</Application>
  <PresentationFormat>Personalizado</PresentationFormat>
  <Paragraphs>96</Paragraphs>
  <Slides>15</Slides>
  <Notes>1</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1557</vt:lpstr>
      <vt:lpstr>Módulo 2: Plan de empresa, conocimientos presupuestarios y de gestión</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Fundamentos de Gestión Empresarial</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plan, Budgeting and Management skils</dc:title>
  <dc:creator>IRL_01</dc:creator>
  <cp:lastModifiedBy>user</cp:lastModifiedBy>
  <cp:revision>56</cp:revision>
  <cp:lastPrinted>2017-05-04T12:44:09Z</cp:lastPrinted>
  <dcterms:created xsi:type="dcterms:W3CDTF">2016-01-12T16:45:47Z</dcterms:created>
  <dcterms:modified xsi:type="dcterms:W3CDTF">2017-12-01T12:37:54Z</dcterms:modified>
</cp:coreProperties>
</file>