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396" r:id="rId3"/>
    <p:sldId id="407" r:id="rId4"/>
    <p:sldId id="380" r:id="rId5"/>
    <p:sldId id="431" r:id="rId6"/>
    <p:sldId id="446" r:id="rId7"/>
    <p:sldId id="445" r:id="rId8"/>
    <p:sldId id="444" r:id="rId9"/>
    <p:sldId id="443" r:id="rId10"/>
    <p:sldId id="441" r:id="rId11"/>
    <p:sldId id="450" r:id="rId12"/>
    <p:sldId id="449" r:id="rId13"/>
    <p:sldId id="448" r:id="rId14"/>
    <p:sldId id="447"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75" d="100"/>
          <a:sy n="75" d="100"/>
        </p:scale>
        <p:origin x="-522" y="-30"/>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err="1" smtClean="0"/>
              <a:t>Módulo</a:t>
            </a:r>
            <a:r>
              <a:rPr lang="en-US" sz="2800" b="1" dirty="0" smtClean="0"/>
              <a:t> 2</a:t>
            </a:r>
            <a:r>
              <a:rPr lang="en-US" sz="2800" b="1" dirty="0" smtClean="0"/>
              <a:t>: </a:t>
            </a:r>
            <a:r>
              <a:rPr lang="en-US" sz="2800" b="1" dirty="0" smtClean="0">
                <a:solidFill>
                  <a:srgbClr val="336600"/>
                </a:solidFill>
              </a:rPr>
              <a:t>Plan de </a:t>
            </a:r>
            <a:r>
              <a:rPr lang="en-US" sz="2800" b="1" dirty="0" err="1" smtClean="0">
                <a:solidFill>
                  <a:srgbClr val="336600"/>
                </a:solidFill>
              </a:rPr>
              <a:t>empresa</a:t>
            </a:r>
            <a:r>
              <a:rPr lang="en-US" sz="2800" b="1" dirty="0" smtClean="0">
                <a:solidFill>
                  <a:srgbClr val="336600"/>
                </a:solidFill>
              </a:rPr>
              <a:t>, </a:t>
            </a:r>
            <a:r>
              <a:rPr lang="en-US" sz="2800" b="1" dirty="0" err="1" smtClean="0">
                <a:solidFill>
                  <a:srgbClr val="336600"/>
                </a:solidFill>
              </a:rPr>
              <a:t>conocimientos</a:t>
            </a:r>
            <a:r>
              <a:rPr lang="en-US" sz="2800" b="1" dirty="0" smtClean="0">
                <a:solidFill>
                  <a:srgbClr val="336600"/>
                </a:solidFill>
              </a:rPr>
              <a:t> </a:t>
            </a:r>
            <a:r>
              <a:rPr lang="en-US" sz="2800" b="1" dirty="0" err="1" smtClean="0">
                <a:solidFill>
                  <a:srgbClr val="336600"/>
                </a:solidFill>
              </a:rPr>
              <a:t>presupuestarios</a:t>
            </a:r>
            <a:r>
              <a:rPr lang="en-US" sz="2800" b="1" dirty="0" smtClean="0">
                <a:solidFill>
                  <a:srgbClr val="336600"/>
                </a:solidFill>
              </a:rPr>
              <a:t> y de </a:t>
            </a:r>
            <a:r>
              <a:rPr lang="en-US" sz="2800" b="1" dirty="0" err="1" smtClean="0">
                <a:solidFill>
                  <a:srgbClr val="336600"/>
                </a:solidFill>
              </a:rPr>
              <a:t>gestión</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sz="3600" dirty="0" smtClean="0"/>
          </a:p>
          <a:p>
            <a:endParaRPr lang="en-IE" dirty="0"/>
          </a:p>
        </p:txBody>
      </p:sp>
      <p:sp>
        <p:nvSpPr>
          <p:cNvPr id="6" name="TextBox 4"/>
          <p:cNvSpPr txBox="1"/>
          <p:nvPr/>
        </p:nvSpPr>
        <p:spPr>
          <a:xfrm>
            <a:off x="1235743" y="5904760"/>
            <a:ext cx="9757955" cy="615553"/>
          </a:xfrm>
          <a:prstGeom prst="rect">
            <a:avLst/>
          </a:prstGeom>
          <a:noFill/>
        </p:spPr>
        <p:txBody>
          <a:bodyPr wrap="square" rtlCol="0">
            <a:spAutoFit/>
          </a:bodyPr>
          <a:lstStyle/>
          <a:p>
            <a:pPr algn="ctr"/>
            <a:r>
              <a:rPr lang="es-ES" altLang="es-ES" dirty="0" smtClean="0"/>
              <a:t>Preparado por el Consorcio para el </a:t>
            </a:r>
            <a:r>
              <a:rPr lang="es-ES" altLang="es-ES" dirty="0" smtClean="0"/>
              <a:t>proyecto</a:t>
            </a:r>
            <a:r>
              <a:rPr lang="en-US" dirty="0" smtClean="0"/>
              <a: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err="1" smtClean="0">
                <a:solidFill>
                  <a:srgbClr val="C00000"/>
                </a:solidFill>
              </a:rPr>
              <a:t>Fundamentos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(1/5</a:t>
            </a:r>
            <a:r>
              <a:rPr lang="en-US" b="1" dirty="0" smtClean="0">
                <a:solidFill>
                  <a:srgbClr val="C00000"/>
                </a:solidFill>
                <a:latin typeface="+mj-lt"/>
                <a:ea typeface="+mj-ea"/>
                <a:cs typeface="+mj-cs"/>
              </a:rPr>
              <a:t>)</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err="1" smtClean="0">
                <a:solidFill>
                  <a:srgbClr val="000000"/>
                </a:solidFill>
              </a:rPr>
              <a:t>Esta</a:t>
            </a:r>
            <a:r>
              <a:rPr lang="en-US" dirty="0" smtClean="0">
                <a:solidFill>
                  <a:srgbClr val="000000"/>
                </a:solidFill>
              </a:rPr>
              <a:t> </a:t>
            </a:r>
            <a:r>
              <a:rPr lang="en-US" dirty="0" err="1" smtClean="0">
                <a:solidFill>
                  <a:srgbClr val="000000"/>
                </a:solidFill>
              </a:rPr>
              <a:t>técnica</a:t>
            </a:r>
            <a:r>
              <a:rPr lang="en-US" dirty="0" smtClean="0">
                <a:solidFill>
                  <a:srgbClr val="000000"/>
                </a:solidFill>
              </a:rPr>
              <a:t> se </a:t>
            </a:r>
            <a:r>
              <a:rPr lang="en-US" dirty="0" err="1" smtClean="0">
                <a:solidFill>
                  <a:srgbClr val="000000"/>
                </a:solidFill>
              </a:rPr>
              <a:t>puede</a:t>
            </a:r>
            <a:r>
              <a:rPr lang="en-US" dirty="0" smtClean="0">
                <a:solidFill>
                  <a:srgbClr val="000000"/>
                </a:solidFill>
              </a:rPr>
              <a:t> </a:t>
            </a:r>
            <a:r>
              <a:rPr lang="en-US" dirty="0" err="1" smtClean="0">
                <a:solidFill>
                  <a:srgbClr val="000000"/>
                </a:solidFill>
              </a:rPr>
              <a:t>usar</a:t>
            </a:r>
            <a:r>
              <a:rPr lang="en-US" dirty="0" smtClean="0">
                <a:solidFill>
                  <a:srgbClr val="000000"/>
                </a:solidFill>
              </a:rPr>
              <a:t> </a:t>
            </a:r>
            <a:r>
              <a:rPr lang="en-US" dirty="0" err="1" smtClean="0">
                <a:solidFill>
                  <a:srgbClr val="000000"/>
                </a:solidFill>
              </a:rPr>
              <a:t>también</a:t>
            </a:r>
            <a:r>
              <a:rPr lang="en-US" dirty="0" smtClean="0">
                <a:solidFill>
                  <a:srgbClr val="000000"/>
                </a:solidFill>
              </a:rPr>
              <a:t> en </a:t>
            </a:r>
            <a:r>
              <a:rPr lang="en-US" dirty="0" err="1" smtClean="0">
                <a:solidFill>
                  <a:srgbClr val="000000"/>
                </a:solidFill>
              </a:rPr>
              <a:t>distintas</a:t>
            </a:r>
            <a:r>
              <a:rPr lang="en-US" dirty="0" smtClean="0">
                <a:solidFill>
                  <a:srgbClr val="000000"/>
                </a:solidFill>
              </a:rPr>
              <a:t> </a:t>
            </a:r>
            <a:r>
              <a:rPr lang="en-US" dirty="0" err="1" smtClean="0">
                <a:solidFill>
                  <a:srgbClr val="000000"/>
                </a:solidFill>
              </a:rPr>
              <a:t>fases</a:t>
            </a:r>
            <a:r>
              <a:rPr lang="en-US" dirty="0" smtClean="0">
                <a:solidFill>
                  <a:srgbClr val="000000"/>
                </a:solidFill>
              </a:rPr>
              <a:t> de </a:t>
            </a:r>
            <a:r>
              <a:rPr lang="en-US" dirty="0" err="1" smtClean="0">
                <a:solidFill>
                  <a:srgbClr val="000000"/>
                </a:solidFill>
              </a:rPr>
              <a:t>realización</a:t>
            </a:r>
            <a:r>
              <a:rPr lang="en-US" dirty="0" smtClean="0">
                <a:solidFill>
                  <a:srgbClr val="000000"/>
                </a:solidFill>
              </a:rPr>
              <a:t> de </a:t>
            </a:r>
            <a:r>
              <a:rPr lang="en-US" dirty="0" err="1" smtClean="0">
                <a:solidFill>
                  <a:srgbClr val="000000"/>
                </a:solidFill>
              </a:rPr>
              <a:t>informes</a:t>
            </a:r>
            <a:r>
              <a:rPr lang="en-US" dirty="0" smtClean="0">
                <a:solidFill>
                  <a:srgbClr val="000000"/>
                </a:solidFill>
              </a:rPr>
              <a:t>, en los </a:t>
            </a:r>
            <a:r>
              <a:rPr lang="en-US" dirty="0" err="1" smtClean="0">
                <a:solidFill>
                  <a:srgbClr val="000000"/>
                </a:solidFill>
              </a:rPr>
              <a:t>que</a:t>
            </a:r>
            <a:r>
              <a:rPr lang="en-US" dirty="0" smtClean="0">
                <a:solidFill>
                  <a:srgbClr val="000000"/>
                </a:solidFill>
              </a:rPr>
              <a:t> se </a:t>
            </a:r>
            <a:r>
              <a:rPr lang="en-US" dirty="0" err="1" smtClean="0">
                <a:solidFill>
                  <a:srgbClr val="000000"/>
                </a:solidFill>
              </a:rPr>
              <a:t>han</a:t>
            </a:r>
            <a:r>
              <a:rPr lang="en-US" dirty="0" smtClean="0">
                <a:solidFill>
                  <a:srgbClr val="000000"/>
                </a:solidFill>
              </a:rPr>
              <a:t> </a:t>
            </a:r>
            <a:r>
              <a:rPr lang="en-US" dirty="0" err="1" smtClean="0">
                <a:solidFill>
                  <a:srgbClr val="000000"/>
                </a:solidFill>
              </a:rPr>
              <a:t>medido</a:t>
            </a:r>
            <a:r>
              <a:rPr lang="en-US" dirty="0" smtClean="0">
                <a:solidFill>
                  <a:srgbClr val="000000"/>
                </a:solidFill>
              </a:rPr>
              <a:t> </a:t>
            </a:r>
            <a:r>
              <a:rPr lang="en-US" dirty="0" err="1" smtClean="0">
                <a:solidFill>
                  <a:srgbClr val="000000"/>
                </a:solidFill>
              </a:rPr>
              <a:t>datos</a:t>
            </a:r>
            <a:r>
              <a:rPr lang="en-US" dirty="0" smtClean="0">
                <a:solidFill>
                  <a:srgbClr val="000000"/>
                </a:solidFill>
              </a:rPr>
              <a:t> de </a:t>
            </a:r>
            <a:r>
              <a:rPr lang="en-US" dirty="0" err="1" smtClean="0">
                <a:solidFill>
                  <a:srgbClr val="000000"/>
                </a:solidFill>
              </a:rPr>
              <a:t>resultados</a:t>
            </a:r>
            <a:r>
              <a:rPr lang="en-US" dirty="0" smtClean="0">
                <a:solidFill>
                  <a:srgbClr val="000000"/>
                </a:solidFill>
              </a:rPr>
              <a:t> </a:t>
            </a:r>
            <a:r>
              <a:rPr lang="en-US" dirty="0" err="1" smtClean="0">
                <a:solidFill>
                  <a:srgbClr val="000000"/>
                </a:solidFill>
              </a:rPr>
              <a:t>conseguidos</a:t>
            </a:r>
            <a:r>
              <a:rPr lang="en-US" dirty="0" smtClean="0">
                <a:solidFill>
                  <a:srgbClr val="000000"/>
                </a:solidFill>
              </a:rPr>
              <a:t> </a:t>
            </a:r>
            <a:r>
              <a:rPr lang="en-US" dirty="0" err="1" smtClean="0">
                <a:solidFill>
                  <a:srgbClr val="000000"/>
                </a:solidFill>
              </a:rPr>
              <a:t>por</a:t>
            </a:r>
            <a:r>
              <a:rPr lang="en-US" dirty="0" smtClean="0">
                <a:solidFill>
                  <a:srgbClr val="000000"/>
                </a:solidFill>
              </a:rPr>
              <a:t> la </a:t>
            </a:r>
            <a:r>
              <a:rPr lang="en-US" dirty="0" err="1" smtClean="0">
                <a:solidFill>
                  <a:srgbClr val="000000"/>
                </a:solidFill>
              </a:rPr>
              <a:t>empresa</a:t>
            </a:r>
            <a:r>
              <a:rPr lang="en-US" dirty="0" smtClean="0">
                <a:solidFill>
                  <a:srgbClr val="000000"/>
                </a:solidFill>
              </a:rPr>
              <a:t>. </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 xmlns:p14="http://schemas.microsoft.com/office/powerpoint/2010/main" val="18628953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smtClean="0">
                <a:solidFill>
                  <a:srgbClr val="C00000"/>
                </a:solidFill>
              </a:rPr>
              <a:t>Fundamentos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(2/5)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La mayor parte de los </a:t>
            </a:r>
            <a:r>
              <a:rPr lang="en-US" dirty="0" err="1" smtClean="0">
                <a:solidFill>
                  <a:srgbClr val="000000"/>
                </a:solidFill>
              </a:rPr>
              <a:t>gestores</a:t>
            </a:r>
            <a:r>
              <a:rPr lang="en-US" dirty="0" smtClean="0">
                <a:solidFill>
                  <a:srgbClr val="000000"/>
                </a:solidFill>
              </a:rPr>
              <a:t> </a:t>
            </a:r>
            <a:r>
              <a:rPr lang="en-US" dirty="0" err="1" smtClean="0">
                <a:solidFill>
                  <a:srgbClr val="000000"/>
                </a:solidFill>
              </a:rPr>
              <a:t>usan</a:t>
            </a:r>
            <a:r>
              <a:rPr lang="en-US" dirty="0" smtClean="0">
                <a:solidFill>
                  <a:srgbClr val="000000"/>
                </a:solidFill>
              </a:rPr>
              <a:t> </a:t>
            </a:r>
            <a:r>
              <a:rPr lang="en-US" dirty="0" err="1" smtClean="0">
                <a:solidFill>
                  <a:srgbClr val="000000"/>
                </a:solidFill>
              </a:rPr>
              <a:t>esta</a:t>
            </a:r>
            <a:r>
              <a:rPr lang="en-US" dirty="0" smtClean="0">
                <a:solidFill>
                  <a:srgbClr val="000000"/>
                </a:solidFill>
              </a:rPr>
              <a:t> </a:t>
            </a:r>
            <a:r>
              <a:rPr lang="en-US" dirty="0" err="1" smtClean="0">
                <a:solidFill>
                  <a:srgbClr val="000000"/>
                </a:solidFill>
              </a:rPr>
              <a:t>técnica</a:t>
            </a:r>
            <a:r>
              <a:rPr lang="en-US" dirty="0" smtClean="0">
                <a:solidFill>
                  <a:srgbClr val="000000"/>
                </a:solidFill>
              </a:rPr>
              <a:t> </a:t>
            </a:r>
            <a:r>
              <a:rPr lang="en-US" dirty="0" err="1" smtClean="0">
                <a:solidFill>
                  <a:srgbClr val="000000"/>
                </a:solidFill>
              </a:rPr>
              <a:t>por</a:t>
            </a:r>
            <a:r>
              <a:rPr lang="en-US" dirty="0" smtClean="0">
                <a:solidFill>
                  <a:srgbClr val="000000"/>
                </a:solidFill>
              </a:rPr>
              <a:t> un </a:t>
            </a:r>
            <a:r>
              <a:rPr lang="en-US" dirty="0" err="1" smtClean="0">
                <a:solidFill>
                  <a:srgbClr val="000000"/>
                </a:solidFill>
              </a:rPr>
              <a:t>periodo</a:t>
            </a:r>
            <a:r>
              <a:rPr lang="en-US" dirty="0" smtClean="0">
                <a:solidFill>
                  <a:srgbClr val="000000"/>
                </a:solidFill>
              </a:rPr>
              <a:t> de </a:t>
            </a:r>
            <a:r>
              <a:rPr lang="en-US" dirty="0" err="1" smtClean="0">
                <a:solidFill>
                  <a:srgbClr val="000000"/>
                </a:solidFill>
              </a:rPr>
              <a:t>tiempo</a:t>
            </a:r>
            <a:r>
              <a:rPr lang="en-US" dirty="0" smtClean="0">
                <a:solidFill>
                  <a:srgbClr val="000000"/>
                </a:solidFill>
              </a:rPr>
              <a:t> mayor, la </a:t>
            </a:r>
            <a:r>
              <a:rPr lang="en-US" dirty="0" err="1" smtClean="0">
                <a:solidFill>
                  <a:srgbClr val="000000"/>
                </a:solidFill>
              </a:rPr>
              <a:t>mayoría</a:t>
            </a:r>
            <a:r>
              <a:rPr lang="en-US" dirty="0" smtClean="0">
                <a:solidFill>
                  <a:srgbClr val="000000"/>
                </a:solidFill>
              </a:rPr>
              <a:t> </a:t>
            </a:r>
            <a:r>
              <a:rPr lang="en-US" dirty="0" err="1" smtClean="0">
                <a:solidFill>
                  <a:srgbClr val="000000"/>
                </a:solidFill>
              </a:rPr>
              <a:t>por</a:t>
            </a:r>
            <a:r>
              <a:rPr lang="en-US" dirty="0" smtClean="0">
                <a:solidFill>
                  <a:srgbClr val="000000"/>
                </a:solidFill>
              </a:rPr>
              <a:t> un </a:t>
            </a:r>
            <a:r>
              <a:rPr lang="en-US" dirty="0" err="1" smtClean="0">
                <a:solidFill>
                  <a:srgbClr val="000000"/>
                </a:solidFill>
              </a:rPr>
              <a:t>periodo</a:t>
            </a:r>
            <a:r>
              <a:rPr lang="en-US" dirty="0" smtClean="0">
                <a:solidFill>
                  <a:srgbClr val="000000"/>
                </a:solidFill>
              </a:rPr>
              <a:t> de </a:t>
            </a:r>
            <a:r>
              <a:rPr lang="en-US" dirty="0" err="1" smtClean="0">
                <a:solidFill>
                  <a:srgbClr val="000000"/>
                </a:solidFill>
              </a:rPr>
              <a:t>seis</a:t>
            </a:r>
            <a:r>
              <a:rPr lang="en-US" dirty="0" smtClean="0">
                <a:solidFill>
                  <a:srgbClr val="000000"/>
                </a:solidFill>
              </a:rPr>
              <a:t> </a:t>
            </a:r>
            <a:r>
              <a:rPr lang="en-US" dirty="0" err="1" smtClean="0">
                <a:solidFill>
                  <a:srgbClr val="000000"/>
                </a:solidFill>
              </a:rPr>
              <a:t>meses</a:t>
            </a:r>
            <a:r>
              <a:rPr lang="en-US" dirty="0" smtClean="0">
                <a:solidFill>
                  <a:srgbClr val="000000"/>
                </a:solidFill>
              </a:rPr>
              <a:t> o un </a:t>
            </a:r>
            <a:r>
              <a:rPr lang="en-US" dirty="0" err="1" smtClean="0">
                <a:solidFill>
                  <a:srgbClr val="000000"/>
                </a:solidFill>
              </a:rPr>
              <a:t>año</a:t>
            </a:r>
            <a:r>
              <a:rPr lang="en-US" dirty="0" smtClean="0">
                <a:solidFill>
                  <a:srgbClr val="000000"/>
                </a:solidFill>
              </a:rPr>
              <a:t>.</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 xmlns:p14="http://schemas.microsoft.com/office/powerpoint/2010/main" val="14600719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err="1" smtClean="0">
                <a:solidFill>
                  <a:srgbClr val="C00000"/>
                </a:solidFill>
              </a:rPr>
              <a:t>Fundamentos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(3/5</a:t>
            </a:r>
            <a:r>
              <a:rPr lang="en-US" b="1" dirty="0" smtClean="0">
                <a:solidFill>
                  <a:srgbClr val="C00000"/>
                </a:solidFill>
                <a:latin typeface="+mj-lt"/>
                <a:ea typeface="+mj-ea"/>
                <a:cs typeface="+mj-cs"/>
              </a:rPr>
              <a:t>)</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err="1" smtClean="0">
                <a:solidFill>
                  <a:srgbClr val="000000"/>
                </a:solidFill>
              </a:rPr>
              <a:t>Pero</a:t>
            </a:r>
            <a:r>
              <a:rPr lang="en-US" dirty="0" smtClean="0">
                <a:solidFill>
                  <a:srgbClr val="000000"/>
                </a:solidFill>
              </a:rPr>
              <a:t> en </a:t>
            </a:r>
            <a:r>
              <a:rPr lang="en-US" dirty="0" err="1" smtClean="0">
                <a:solidFill>
                  <a:srgbClr val="000000"/>
                </a:solidFill>
              </a:rPr>
              <a:t>este</a:t>
            </a:r>
            <a:r>
              <a:rPr lang="en-US" dirty="0" smtClean="0">
                <a:solidFill>
                  <a:srgbClr val="000000"/>
                </a:solidFill>
              </a:rPr>
              <a:t> </a:t>
            </a:r>
            <a:r>
              <a:rPr lang="en-US" dirty="0" err="1" smtClean="0">
                <a:solidFill>
                  <a:srgbClr val="000000"/>
                </a:solidFill>
              </a:rPr>
              <a:t>caso</a:t>
            </a:r>
            <a:r>
              <a:rPr lang="en-US" dirty="0" smtClean="0">
                <a:solidFill>
                  <a:srgbClr val="000000"/>
                </a:solidFill>
              </a:rPr>
              <a:t> </a:t>
            </a:r>
            <a:r>
              <a:rPr lang="en-US" dirty="0" err="1" smtClean="0">
                <a:solidFill>
                  <a:srgbClr val="000000"/>
                </a:solidFill>
              </a:rPr>
              <a:t>siempre</a:t>
            </a:r>
            <a:r>
              <a:rPr lang="en-US" dirty="0" smtClean="0">
                <a:solidFill>
                  <a:srgbClr val="000000"/>
                </a:solidFill>
              </a:rPr>
              <a:t> </a:t>
            </a:r>
            <a:r>
              <a:rPr lang="en-US" dirty="0" err="1" smtClean="0">
                <a:solidFill>
                  <a:srgbClr val="000000"/>
                </a:solidFill>
              </a:rPr>
              <a:t>deberían</a:t>
            </a:r>
            <a:r>
              <a:rPr lang="en-US" dirty="0" smtClean="0">
                <a:solidFill>
                  <a:srgbClr val="000000"/>
                </a:solidFill>
              </a:rPr>
              <a:t> </a:t>
            </a:r>
            <a:r>
              <a:rPr lang="en-US" dirty="0" err="1" smtClean="0">
                <a:solidFill>
                  <a:srgbClr val="000000"/>
                </a:solidFill>
              </a:rPr>
              <a:t>tener</a:t>
            </a:r>
            <a:r>
              <a:rPr lang="en-US" dirty="0" smtClean="0">
                <a:solidFill>
                  <a:srgbClr val="000000"/>
                </a:solidFill>
              </a:rPr>
              <a:t> en </a:t>
            </a:r>
            <a:r>
              <a:rPr lang="en-US" dirty="0" err="1" smtClean="0">
                <a:solidFill>
                  <a:srgbClr val="000000"/>
                </a:solidFill>
              </a:rPr>
              <a:t>cuenta</a:t>
            </a:r>
            <a:r>
              <a:rPr lang="en-US" dirty="0" smtClean="0">
                <a:solidFill>
                  <a:srgbClr val="000000"/>
                </a:solidFill>
              </a:rPr>
              <a:t> los </a:t>
            </a:r>
            <a:r>
              <a:rPr lang="en-US" dirty="0" err="1" smtClean="0">
                <a:solidFill>
                  <a:srgbClr val="000000"/>
                </a:solidFill>
              </a:rPr>
              <a:t>principales</a:t>
            </a:r>
            <a:r>
              <a:rPr lang="en-US" dirty="0" smtClean="0">
                <a:solidFill>
                  <a:srgbClr val="000000"/>
                </a:solidFill>
              </a:rPr>
              <a:t> </a:t>
            </a:r>
            <a:r>
              <a:rPr lang="en-US" dirty="0" err="1" smtClean="0">
                <a:solidFill>
                  <a:srgbClr val="000000"/>
                </a:solidFill>
              </a:rPr>
              <a:t>puntos</a:t>
            </a:r>
            <a:r>
              <a:rPr lang="en-US" dirty="0" smtClean="0">
                <a:solidFill>
                  <a:srgbClr val="000000"/>
                </a:solidFill>
              </a:rPr>
              <a:t> del plan de </a:t>
            </a:r>
            <a:r>
              <a:rPr lang="en-US" dirty="0" err="1" smtClean="0">
                <a:solidFill>
                  <a:srgbClr val="000000"/>
                </a:solidFill>
              </a:rPr>
              <a:t>empresa</a:t>
            </a:r>
            <a:r>
              <a:rPr lang="en-US" dirty="0" smtClean="0">
                <a:solidFill>
                  <a:srgbClr val="000000"/>
                </a:solidFill>
              </a:rPr>
              <a:t>. Este </a:t>
            </a:r>
            <a:r>
              <a:rPr lang="en-US" dirty="0" err="1" smtClean="0">
                <a:solidFill>
                  <a:srgbClr val="000000"/>
                </a:solidFill>
              </a:rPr>
              <a:t>es</a:t>
            </a:r>
            <a:r>
              <a:rPr lang="en-US" dirty="0" smtClean="0">
                <a:solidFill>
                  <a:srgbClr val="000000"/>
                </a:solidFill>
              </a:rPr>
              <a:t> un </a:t>
            </a:r>
            <a:r>
              <a:rPr lang="en-US" dirty="0" err="1" smtClean="0">
                <a:solidFill>
                  <a:srgbClr val="000000"/>
                </a:solidFill>
              </a:rPr>
              <a:t>método</a:t>
            </a:r>
            <a:r>
              <a:rPr lang="en-US" dirty="0" smtClean="0">
                <a:solidFill>
                  <a:srgbClr val="000000"/>
                </a:solidFill>
              </a:rPr>
              <a:t> </a:t>
            </a:r>
            <a:r>
              <a:rPr lang="en-US" dirty="0" err="1" smtClean="0">
                <a:solidFill>
                  <a:srgbClr val="000000"/>
                </a:solidFill>
              </a:rPr>
              <a:t>más</a:t>
            </a:r>
            <a:r>
              <a:rPr lang="en-US" dirty="0" smtClean="0">
                <a:solidFill>
                  <a:srgbClr val="000000"/>
                </a:solidFill>
              </a:rPr>
              <a:t> </a:t>
            </a:r>
            <a:r>
              <a:rPr lang="en-US" dirty="0" err="1" smtClean="0">
                <a:solidFill>
                  <a:srgbClr val="000000"/>
                </a:solidFill>
              </a:rPr>
              <a:t>arriesgado</a:t>
            </a:r>
            <a:r>
              <a:rPr lang="en-US" dirty="0" smtClean="0">
                <a:solidFill>
                  <a:srgbClr val="000000"/>
                </a:solidFill>
              </a:rPr>
              <a:t>, </a:t>
            </a:r>
            <a:r>
              <a:rPr lang="en-US" dirty="0" err="1" smtClean="0">
                <a:solidFill>
                  <a:srgbClr val="000000"/>
                </a:solidFill>
              </a:rPr>
              <a:t>pero</a:t>
            </a:r>
            <a:r>
              <a:rPr lang="en-US" dirty="0" smtClean="0">
                <a:solidFill>
                  <a:srgbClr val="000000"/>
                </a:solidFill>
              </a:rPr>
              <a:t> </a:t>
            </a:r>
            <a:r>
              <a:rPr lang="en-US" dirty="0" err="1" smtClean="0">
                <a:solidFill>
                  <a:srgbClr val="000000"/>
                </a:solidFill>
              </a:rPr>
              <a:t>para</a:t>
            </a:r>
            <a:r>
              <a:rPr lang="en-US" dirty="0" smtClean="0">
                <a:solidFill>
                  <a:srgbClr val="000000"/>
                </a:solidFill>
              </a:rPr>
              <a:t> los </a:t>
            </a:r>
            <a:r>
              <a:rPr lang="en-US" dirty="0" err="1" smtClean="0">
                <a:solidFill>
                  <a:srgbClr val="000000"/>
                </a:solidFill>
              </a:rPr>
              <a:t>gestores</a:t>
            </a:r>
            <a:r>
              <a:rPr lang="en-US" dirty="0" smtClean="0">
                <a:solidFill>
                  <a:srgbClr val="000000"/>
                </a:solidFill>
              </a:rPr>
              <a:t> </a:t>
            </a:r>
            <a:r>
              <a:rPr lang="en-US" dirty="0" err="1" smtClean="0">
                <a:solidFill>
                  <a:srgbClr val="000000"/>
                </a:solidFill>
              </a:rPr>
              <a:t>más</a:t>
            </a:r>
            <a:r>
              <a:rPr lang="en-US" dirty="0" smtClean="0">
                <a:solidFill>
                  <a:srgbClr val="000000"/>
                </a:solidFill>
              </a:rPr>
              <a:t> </a:t>
            </a:r>
            <a:r>
              <a:rPr lang="en-US" dirty="0" err="1" smtClean="0">
                <a:solidFill>
                  <a:srgbClr val="000000"/>
                </a:solidFill>
              </a:rPr>
              <a:t>experimentados</a:t>
            </a:r>
            <a:r>
              <a:rPr lang="en-US" dirty="0" smtClean="0">
                <a:solidFill>
                  <a:srgbClr val="000000"/>
                </a:solidFill>
              </a:rPr>
              <a:t> </a:t>
            </a:r>
            <a:r>
              <a:rPr lang="en-US" dirty="0" err="1" smtClean="0">
                <a:solidFill>
                  <a:srgbClr val="000000"/>
                </a:solidFill>
              </a:rPr>
              <a:t>es</a:t>
            </a:r>
            <a:r>
              <a:rPr lang="en-US" dirty="0" smtClean="0">
                <a:solidFill>
                  <a:srgbClr val="000000"/>
                </a:solidFill>
              </a:rPr>
              <a:t> </a:t>
            </a:r>
            <a:r>
              <a:rPr lang="en-US" dirty="0" err="1" smtClean="0">
                <a:solidFill>
                  <a:srgbClr val="000000"/>
                </a:solidFill>
              </a:rPr>
              <a:t>más</a:t>
            </a:r>
            <a:r>
              <a:rPr lang="en-US" dirty="0" smtClean="0">
                <a:solidFill>
                  <a:srgbClr val="000000"/>
                </a:solidFill>
              </a:rPr>
              <a:t> </a:t>
            </a:r>
            <a:r>
              <a:rPr lang="en-US" dirty="0" err="1" smtClean="0">
                <a:solidFill>
                  <a:srgbClr val="000000"/>
                </a:solidFill>
              </a:rPr>
              <a:t>fácil</a:t>
            </a:r>
            <a:r>
              <a:rPr lang="en-US" dirty="0" smtClean="0">
                <a:solidFill>
                  <a:srgbClr val="000000"/>
                </a:solidFill>
              </a:rPr>
              <a:t> de </a:t>
            </a:r>
            <a:r>
              <a:rPr lang="en-US" dirty="0" err="1" smtClean="0">
                <a:solidFill>
                  <a:srgbClr val="000000"/>
                </a:solidFill>
              </a:rPr>
              <a:t>monitorizar</a:t>
            </a:r>
            <a:r>
              <a:rPr lang="en-US" dirty="0" smtClean="0">
                <a:solidFill>
                  <a:srgbClr val="000000"/>
                </a:solidFill>
              </a:rPr>
              <a:t>.</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 xmlns:p14="http://schemas.microsoft.com/office/powerpoint/2010/main" val="19274387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err="1" smtClean="0">
                <a:solidFill>
                  <a:srgbClr val="C00000"/>
                </a:solidFill>
              </a:rPr>
              <a:t>Fundamentos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(4/5</a:t>
            </a:r>
            <a:r>
              <a:rPr lang="en-US" b="1" dirty="0" smtClean="0">
                <a:solidFill>
                  <a:srgbClr val="C00000"/>
                </a:solidFill>
                <a:latin typeface="+mj-lt"/>
                <a:ea typeface="+mj-ea"/>
                <a:cs typeface="+mj-cs"/>
              </a:rPr>
              <a:t>)</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a:solidFill>
                <a:srgbClr val="0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Un plan de </a:t>
            </a:r>
            <a:r>
              <a:rPr lang="en-US" dirty="0" err="1" smtClean="0">
                <a:solidFill>
                  <a:srgbClr val="000000"/>
                </a:solidFill>
              </a:rPr>
              <a:t>empresa</a:t>
            </a:r>
            <a:r>
              <a:rPr lang="en-US" dirty="0" smtClean="0">
                <a:solidFill>
                  <a:srgbClr val="000000"/>
                </a:solidFill>
              </a:rPr>
              <a:t> </a:t>
            </a:r>
            <a:r>
              <a:rPr lang="en-US" dirty="0" err="1" smtClean="0">
                <a:solidFill>
                  <a:srgbClr val="000000"/>
                </a:solidFill>
              </a:rPr>
              <a:t>tiene</a:t>
            </a:r>
            <a:r>
              <a:rPr lang="en-US" dirty="0" smtClean="0">
                <a:solidFill>
                  <a:srgbClr val="000000"/>
                </a:solidFill>
              </a:rPr>
              <a:t> </a:t>
            </a:r>
            <a:r>
              <a:rPr lang="en-US" dirty="0" err="1" smtClean="0">
                <a:solidFill>
                  <a:srgbClr val="000000"/>
                </a:solidFill>
              </a:rPr>
              <a:t>amplias</a:t>
            </a:r>
            <a:r>
              <a:rPr lang="en-US" dirty="0" smtClean="0">
                <a:solidFill>
                  <a:srgbClr val="000000"/>
                </a:solidFill>
              </a:rPr>
              <a:t> </a:t>
            </a:r>
            <a:r>
              <a:rPr lang="en-US" dirty="0" err="1" smtClean="0">
                <a:solidFill>
                  <a:srgbClr val="000000"/>
                </a:solidFill>
              </a:rPr>
              <a:t>aplicaciones</a:t>
            </a:r>
            <a:r>
              <a:rPr lang="en-US" dirty="0" smtClean="0">
                <a:solidFill>
                  <a:srgbClr val="000000"/>
                </a:solidFill>
              </a:rPr>
              <a:t> en un </a:t>
            </a:r>
            <a:r>
              <a:rPr lang="en-US" dirty="0" err="1" smtClean="0">
                <a:solidFill>
                  <a:srgbClr val="000000"/>
                </a:solidFill>
              </a:rPr>
              <a:t>negocio</a:t>
            </a:r>
            <a:r>
              <a:rPr lang="en-US" sz="1800" dirty="0" smtClean="0">
                <a:solidFill>
                  <a:srgbClr val="000000"/>
                </a:solidFill>
              </a:rPr>
              <a:t>. </a:t>
            </a:r>
            <a:endParaRPr lang="en-IE"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 xmlns:p14="http://schemas.microsoft.com/office/powerpoint/2010/main" val="3828940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err="1" smtClean="0">
                <a:solidFill>
                  <a:srgbClr val="C00000"/>
                </a:solidFill>
                <a:latin typeface="+mj-lt"/>
                <a:ea typeface="+mj-ea"/>
                <a:cs typeface="+mj-cs"/>
              </a:rPr>
              <a:t>Fundamentos</a:t>
            </a:r>
            <a:r>
              <a:rPr lang="en-US" b="1" dirty="0" smtClean="0">
                <a:solidFill>
                  <a:srgbClr val="C00000"/>
                </a:solidFill>
                <a:latin typeface="+mj-lt"/>
                <a:ea typeface="+mj-ea"/>
                <a:cs typeface="+mj-cs"/>
              </a:rPr>
              <a:t> de </a:t>
            </a:r>
            <a:r>
              <a:rPr lang="en-US" b="1" dirty="0" err="1" smtClean="0">
                <a:solidFill>
                  <a:srgbClr val="C00000"/>
                </a:solidFill>
                <a:latin typeface="+mj-lt"/>
                <a:ea typeface="+mj-ea"/>
                <a:cs typeface="+mj-cs"/>
              </a:rPr>
              <a:t>Gestión</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Empresarial</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(5/5)</a:t>
            </a:r>
            <a:endParaRPr lang="en-US" b="1" dirty="0">
              <a:solidFill>
                <a:srgbClr val="C00000"/>
              </a:solidFill>
              <a:latin typeface="+mj-lt"/>
              <a:ea typeface="+mj-ea"/>
              <a:cs typeface="+mj-cs"/>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buNone/>
            </a:pPr>
            <a:r>
              <a:rPr lang="en-US" dirty="0" smtClean="0">
                <a:solidFill>
                  <a:srgbClr val="000000"/>
                </a:solidFill>
              </a:rPr>
              <a:t>Para la </a:t>
            </a:r>
            <a:r>
              <a:rPr lang="en-US" dirty="0" err="1" smtClean="0">
                <a:solidFill>
                  <a:srgbClr val="000000"/>
                </a:solidFill>
              </a:rPr>
              <a:t>microempresas</a:t>
            </a:r>
            <a:r>
              <a:rPr lang="en-US" dirty="0" smtClean="0">
                <a:solidFill>
                  <a:srgbClr val="000000"/>
                </a:solidFill>
              </a:rPr>
              <a:t> </a:t>
            </a:r>
            <a:r>
              <a:rPr lang="en-US" dirty="0" err="1" smtClean="0">
                <a:solidFill>
                  <a:srgbClr val="000000"/>
                </a:solidFill>
              </a:rPr>
              <a:t>es</a:t>
            </a:r>
            <a:r>
              <a:rPr lang="en-US" dirty="0" smtClean="0">
                <a:solidFill>
                  <a:srgbClr val="000000"/>
                </a:solidFill>
              </a:rPr>
              <a:t> de vital </a:t>
            </a:r>
            <a:r>
              <a:rPr lang="en-US" dirty="0" err="1" smtClean="0">
                <a:solidFill>
                  <a:srgbClr val="000000"/>
                </a:solidFill>
              </a:rPr>
              <a:t>importancia</a:t>
            </a:r>
            <a:r>
              <a:rPr lang="en-US" dirty="0" smtClean="0">
                <a:solidFill>
                  <a:srgbClr val="000000"/>
                </a:solidFill>
              </a:rPr>
              <a:t> </a:t>
            </a:r>
            <a:r>
              <a:rPr lang="en-US" dirty="0" err="1" smtClean="0">
                <a:solidFill>
                  <a:srgbClr val="000000"/>
                </a:solidFill>
              </a:rPr>
              <a:t>contar</a:t>
            </a:r>
            <a:r>
              <a:rPr lang="en-US" dirty="0" smtClean="0">
                <a:solidFill>
                  <a:srgbClr val="000000"/>
                </a:solidFill>
              </a:rPr>
              <a:t> con </a:t>
            </a:r>
            <a:r>
              <a:rPr lang="en-US" dirty="0" err="1" smtClean="0">
                <a:solidFill>
                  <a:srgbClr val="000000"/>
                </a:solidFill>
              </a:rPr>
              <a:t>esta</a:t>
            </a:r>
            <a:r>
              <a:rPr lang="en-US" dirty="0" smtClean="0">
                <a:solidFill>
                  <a:srgbClr val="000000"/>
                </a:solidFill>
              </a:rPr>
              <a:t> </a:t>
            </a:r>
            <a:r>
              <a:rPr lang="en-US" dirty="0" err="1" smtClean="0">
                <a:solidFill>
                  <a:srgbClr val="000000"/>
                </a:solidFill>
              </a:rPr>
              <a:t>herramienta</a:t>
            </a:r>
            <a:r>
              <a:rPr lang="en-US" dirty="0" smtClean="0">
                <a:solidFill>
                  <a:srgbClr val="000000"/>
                </a:solidFill>
              </a:rPr>
              <a:t>, </a:t>
            </a:r>
            <a:r>
              <a:rPr lang="en-US" dirty="0" err="1" smtClean="0">
                <a:solidFill>
                  <a:srgbClr val="000000"/>
                </a:solidFill>
              </a:rPr>
              <a:t>principalmente</a:t>
            </a:r>
            <a:r>
              <a:rPr lang="en-US" dirty="0" smtClean="0">
                <a:solidFill>
                  <a:srgbClr val="000000"/>
                </a:solidFill>
              </a:rPr>
              <a:t> </a:t>
            </a:r>
            <a:r>
              <a:rPr lang="en-US" dirty="0" err="1" smtClean="0">
                <a:solidFill>
                  <a:srgbClr val="000000"/>
                </a:solidFill>
              </a:rPr>
              <a:t>por</a:t>
            </a:r>
            <a:r>
              <a:rPr lang="en-US" dirty="0" smtClean="0">
                <a:solidFill>
                  <a:srgbClr val="000000"/>
                </a:solidFill>
              </a:rPr>
              <a:t> </a:t>
            </a:r>
            <a:r>
              <a:rPr lang="en-US" dirty="0" err="1" smtClean="0">
                <a:solidFill>
                  <a:srgbClr val="000000"/>
                </a:solidFill>
              </a:rPr>
              <a:t>su</a:t>
            </a:r>
            <a:r>
              <a:rPr lang="en-US" dirty="0" smtClean="0">
                <a:solidFill>
                  <a:srgbClr val="000000"/>
                </a:solidFill>
              </a:rPr>
              <a:t> </a:t>
            </a:r>
            <a:r>
              <a:rPr lang="en-US" dirty="0" err="1" smtClean="0">
                <a:solidFill>
                  <a:srgbClr val="000000"/>
                </a:solidFill>
              </a:rPr>
              <a:t>escasa</a:t>
            </a:r>
            <a:r>
              <a:rPr lang="en-US" dirty="0" smtClean="0">
                <a:solidFill>
                  <a:srgbClr val="000000"/>
                </a:solidFill>
              </a:rPr>
              <a:t> </a:t>
            </a:r>
            <a:r>
              <a:rPr lang="en-US" dirty="0" err="1" smtClean="0">
                <a:solidFill>
                  <a:srgbClr val="000000"/>
                </a:solidFill>
              </a:rPr>
              <a:t>capacidad</a:t>
            </a:r>
            <a:r>
              <a:rPr lang="en-US" dirty="0" smtClean="0">
                <a:solidFill>
                  <a:srgbClr val="000000"/>
                </a:solidFill>
              </a:rPr>
              <a:t> en </a:t>
            </a:r>
            <a:r>
              <a:rPr lang="en-US" dirty="0" err="1" smtClean="0">
                <a:solidFill>
                  <a:srgbClr val="000000"/>
                </a:solidFill>
              </a:rPr>
              <a:t>cada</a:t>
            </a:r>
            <a:r>
              <a:rPr lang="en-US" dirty="0" smtClean="0">
                <a:solidFill>
                  <a:srgbClr val="000000"/>
                </a:solidFill>
              </a:rPr>
              <a:t> campo </a:t>
            </a:r>
            <a:r>
              <a:rPr lang="en-US" dirty="0" err="1" smtClean="0">
                <a:solidFill>
                  <a:srgbClr val="000000"/>
                </a:solidFill>
              </a:rPr>
              <a:t>operativo</a:t>
            </a:r>
            <a:r>
              <a:rPr lang="en-US" dirty="0" smtClean="0">
                <a:solidFill>
                  <a:srgbClr val="000000"/>
                </a:solidFill>
              </a:rPr>
              <a:t>. Es </a:t>
            </a:r>
            <a:r>
              <a:rPr lang="en-US" dirty="0" err="1" smtClean="0">
                <a:solidFill>
                  <a:srgbClr val="000000"/>
                </a:solidFill>
              </a:rPr>
              <a:t>por</a:t>
            </a:r>
            <a:r>
              <a:rPr lang="en-US" dirty="0" smtClean="0">
                <a:solidFill>
                  <a:srgbClr val="000000"/>
                </a:solidFill>
              </a:rPr>
              <a:t> </a:t>
            </a:r>
            <a:r>
              <a:rPr lang="en-US" dirty="0" err="1" smtClean="0">
                <a:solidFill>
                  <a:srgbClr val="000000"/>
                </a:solidFill>
              </a:rPr>
              <a:t>esto</a:t>
            </a:r>
            <a:r>
              <a:rPr lang="en-US" dirty="0" smtClean="0">
                <a:solidFill>
                  <a:srgbClr val="000000"/>
                </a:solidFill>
              </a:rPr>
              <a:t> </a:t>
            </a:r>
            <a:r>
              <a:rPr lang="en-US" dirty="0" err="1" smtClean="0">
                <a:solidFill>
                  <a:srgbClr val="000000"/>
                </a:solidFill>
              </a:rPr>
              <a:t>que</a:t>
            </a:r>
            <a:r>
              <a:rPr lang="en-US" dirty="0" smtClean="0">
                <a:solidFill>
                  <a:srgbClr val="000000"/>
                </a:solidFill>
              </a:rPr>
              <a:t> los </a:t>
            </a:r>
            <a:r>
              <a:rPr lang="en-US" dirty="0" err="1" smtClean="0">
                <a:solidFill>
                  <a:srgbClr val="000000"/>
                </a:solidFill>
              </a:rPr>
              <a:t>gestores</a:t>
            </a:r>
            <a:r>
              <a:rPr lang="en-US" dirty="0" smtClean="0">
                <a:solidFill>
                  <a:srgbClr val="000000"/>
                </a:solidFill>
              </a:rPr>
              <a:t> de </a:t>
            </a:r>
            <a:r>
              <a:rPr lang="en-US" dirty="0" err="1" smtClean="0">
                <a:solidFill>
                  <a:srgbClr val="000000"/>
                </a:solidFill>
              </a:rPr>
              <a:t>las</a:t>
            </a:r>
            <a:r>
              <a:rPr lang="en-US" dirty="0" smtClean="0">
                <a:solidFill>
                  <a:srgbClr val="000000"/>
                </a:solidFill>
              </a:rPr>
              <a:t> </a:t>
            </a:r>
            <a:r>
              <a:rPr lang="en-US" dirty="0" err="1" smtClean="0">
                <a:solidFill>
                  <a:srgbClr val="000000"/>
                </a:solidFill>
              </a:rPr>
              <a:t>microempresas</a:t>
            </a:r>
            <a:r>
              <a:rPr lang="en-US" dirty="0" smtClean="0">
                <a:solidFill>
                  <a:srgbClr val="000000"/>
                </a:solidFill>
              </a:rPr>
              <a:t> </a:t>
            </a:r>
            <a:r>
              <a:rPr lang="en-US" dirty="0" err="1" smtClean="0">
                <a:solidFill>
                  <a:srgbClr val="000000"/>
                </a:solidFill>
              </a:rPr>
              <a:t>están</a:t>
            </a:r>
            <a:r>
              <a:rPr lang="en-US" dirty="0" smtClean="0">
                <a:solidFill>
                  <a:srgbClr val="000000"/>
                </a:solidFill>
              </a:rPr>
              <a:t> </a:t>
            </a:r>
            <a:r>
              <a:rPr lang="en-US" dirty="0" err="1" smtClean="0">
                <a:solidFill>
                  <a:srgbClr val="000000"/>
                </a:solidFill>
              </a:rPr>
              <a:t>casi</a:t>
            </a:r>
            <a:r>
              <a:rPr lang="en-US" dirty="0" smtClean="0">
                <a:solidFill>
                  <a:srgbClr val="000000"/>
                </a:solidFill>
              </a:rPr>
              <a:t> </a:t>
            </a:r>
            <a:r>
              <a:rPr lang="en-US" dirty="0" err="1" smtClean="0">
                <a:solidFill>
                  <a:srgbClr val="000000"/>
                </a:solidFill>
              </a:rPr>
              <a:t>obligados</a:t>
            </a:r>
            <a:r>
              <a:rPr lang="en-US" dirty="0" smtClean="0">
                <a:solidFill>
                  <a:srgbClr val="000000"/>
                </a:solidFill>
              </a:rPr>
              <a:t> a </a:t>
            </a:r>
            <a:r>
              <a:rPr lang="en-US" dirty="0" err="1" smtClean="0">
                <a:solidFill>
                  <a:srgbClr val="000000"/>
                </a:solidFill>
              </a:rPr>
              <a:t>tener</a:t>
            </a:r>
            <a:r>
              <a:rPr lang="en-US" dirty="0" smtClean="0">
                <a:solidFill>
                  <a:srgbClr val="000000"/>
                </a:solidFill>
              </a:rPr>
              <a:t> </a:t>
            </a:r>
            <a:r>
              <a:rPr lang="en-US" dirty="0" err="1" smtClean="0">
                <a:solidFill>
                  <a:srgbClr val="000000"/>
                </a:solidFill>
              </a:rPr>
              <a:t>esta</a:t>
            </a:r>
            <a:r>
              <a:rPr lang="en-US" dirty="0" smtClean="0">
                <a:solidFill>
                  <a:srgbClr val="000000"/>
                </a:solidFill>
              </a:rPr>
              <a:t> </a:t>
            </a:r>
            <a:r>
              <a:rPr lang="en-US" dirty="0" err="1" smtClean="0">
                <a:solidFill>
                  <a:srgbClr val="000000"/>
                </a:solidFill>
              </a:rPr>
              <a:t>herramienta</a:t>
            </a:r>
            <a:r>
              <a:rPr lang="en-US" dirty="0" smtClean="0">
                <a:solidFill>
                  <a:srgbClr val="000000"/>
                </a:solidFill>
              </a:rPr>
              <a:t> </a:t>
            </a:r>
            <a:r>
              <a:rPr lang="en-US" dirty="0" err="1" smtClean="0">
                <a:solidFill>
                  <a:srgbClr val="000000"/>
                </a:solidFill>
              </a:rPr>
              <a:t>empresarial</a:t>
            </a:r>
            <a:r>
              <a:rPr lang="en-US" dirty="0" smtClean="0">
                <a:solidFill>
                  <a:srgbClr val="000000"/>
                </a:solidFill>
              </a:rPr>
              <a:t> en </a:t>
            </a:r>
            <a:r>
              <a:rPr lang="en-US" dirty="0" err="1" smtClean="0">
                <a:solidFill>
                  <a:srgbClr val="000000"/>
                </a:solidFill>
              </a:rPr>
              <a:t>sus</a:t>
            </a:r>
            <a:r>
              <a:rPr lang="en-US" dirty="0" smtClean="0">
                <a:solidFill>
                  <a:srgbClr val="000000"/>
                </a:solidFill>
              </a:rPr>
              <a:t> mesas y </a:t>
            </a:r>
            <a:r>
              <a:rPr lang="en-US" dirty="0" err="1" smtClean="0">
                <a:solidFill>
                  <a:srgbClr val="000000"/>
                </a:solidFill>
              </a:rPr>
              <a:t>usarlas</a:t>
            </a:r>
            <a:r>
              <a:rPr lang="en-US" dirty="0" smtClean="0">
                <a:solidFill>
                  <a:srgbClr val="000000"/>
                </a:solidFill>
              </a:rPr>
              <a:t> a </a:t>
            </a:r>
            <a:r>
              <a:rPr lang="en-US" dirty="0" err="1" smtClean="0">
                <a:solidFill>
                  <a:srgbClr val="000000"/>
                </a:solidFill>
              </a:rPr>
              <a:t>diario</a:t>
            </a:r>
            <a:r>
              <a:rPr lang="en-US" dirty="0" smtClean="0">
                <a:solidFill>
                  <a:srgbClr val="000000"/>
                </a:solidFill>
              </a:rPr>
              <a:t> en </a:t>
            </a:r>
            <a:r>
              <a:rPr lang="en-US" dirty="0" err="1" smtClean="0">
                <a:solidFill>
                  <a:srgbClr val="000000"/>
                </a:solidFill>
              </a:rPr>
              <a:t>su</a:t>
            </a:r>
            <a:r>
              <a:rPr lang="en-US" dirty="0" smtClean="0">
                <a:solidFill>
                  <a:srgbClr val="000000"/>
                </a:solidFill>
              </a:rPr>
              <a:t> </a:t>
            </a:r>
            <a:r>
              <a:rPr lang="en-US" dirty="0" err="1" smtClean="0">
                <a:solidFill>
                  <a:srgbClr val="000000"/>
                </a:solidFill>
              </a:rPr>
              <a:t>trabajo</a:t>
            </a:r>
            <a:r>
              <a:rPr lang="en-US" dirty="0" smtClean="0">
                <a:solidFill>
                  <a:srgbClr val="000000"/>
                </a:solidFill>
              </a:rPr>
              <a:t>. </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 xmlns:p14="http://schemas.microsoft.com/office/powerpoint/2010/main" val="7559081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err="1" smtClean="0">
                <a:solidFill>
                  <a:srgbClr val="0B0AFD"/>
                </a:solidFill>
              </a:rPr>
              <a:t>Fundamentos</a:t>
            </a:r>
            <a:r>
              <a:rPr lang="en-US" b="1" dirty="0" smtClean="0">
                <a:solidFill>
                  <a:srgbClr val="0B0AFD"/>
                </a:solidFill>
              </a:rPr>
              <a:t> de </a:t>
            </a:r>
            <a:r>
              <a:rPr lang="en-US" b="1" dirty="0" err="1" smtClean="0">
                <a:solidFill>
                  <a:srgbClr val="0B0AFD"/>
                </a:solidFill>
              </a:rPr>
              <a:t>Gestión</a:t>
            </a:r>
            <a:r>
              <a:rPr lang="en-US" b="1" dirty="0" smtClean="0">
                <a:solidFill>
                  <a:srgbClr val="0B0AFD"/>
                </a:solidFill>
              </a:rPr>
              <a:t> </a:t>
            </a:r>
            <a:r>
              <a:rPr lang="en-US"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0" y="1362456"/>
            <a:ext cx="5373029" cy="612648"/>
          </a:xfrm>
        </p:spPr>
        <p:txBody>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629920" y="2255858"/>
          <a:ext cx="11219180" cy="3563009"/>
        </p:xfrm>
        <a:graphic>
          <a:graphicData uri="http://schemas.openxmlformats.org/drawingml/2006/table">
            <a:tbl>
              <a:tblPr firstRow="1" bandRow="1">
                <a:tableStyleId>{5C22544A-7EE6-4342-B048-85BDC9FD1C3A}</a:tableStyleId>
              </a:tblPr>
              <a:tblGrid>
                <a:gridCol w="5350470"/>
                <a:gridCol w="5868710"/>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15</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err="1" smtClean="0">
                <a:solidFill>
                  <a:srgbClr val="0B0AFD"/>
                </a:solidFill>
              </a:rPr>
              <a:t>Fundamentos</a:t>
            </a:r>
            <a:r>
              <a:rPr lang="en-US" b="1" dirty="0" smtClean="0">
                <a:solidFill>
                  <a:srgbClr val="0B0AFD"/>
                </a:solidFill>
              </a:rPr>
              <a:t> de </a:t>
            </a:r>
            <a:r>
              <a:rPr lang="en-US" b="1" dirty="0" err="1" smtClean="0">
                <a:solidFill>
                  <a:srgbClr val="0B0AFD"/>
                </a:solidFill>
              </a:rPr>
              <a:t>Gestión</a:t>
            </a:r>
            <a:r>
              <a:rPr lang="en-US" b="1" dirty="0" smtClean="0">
                <a:solidFill>
                  <a:srgbClr val="0B0AFD"/>
                </a:solidFill>
              </a:rPr>
              <a:t> </a:t>
            </a:r>
            <a:r>
              <a:rPr lang="en-US"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1731264" y="2438401"/>
            <a:ext cx="8936736" cy="4157472"/>
          </a:xfrm>
        </p:spPr>
        <p:txBody>
          <a:bodyPr/>
          <a:lstStyle/>
          <a:p>
            <a:pPr marL="0" indent="0" algn="ctr">
              <a:lnSpc>
                <a:spcPct val="150000"/>
              </a:lnSpc>
              <a:buNone/>
            </a:pPr>
            <a:r>
              <a:rPr lang="en-GB" b="1" dirty="0" smtClean="0"/>
              <a:t>En </a:t>
            </a:r>
            <a:r>
              <a:rPr lang="en-GB" b="1" dirty="0" err="1" smtClean="0"/>
              <a:t>esta</a:t>
            </a:r>
            <a:r>
              <a:rPr lang="en-GB" b="1" dirty="0" smtClean="0"/>
              <a:t> </a:t>
            </a:r>
            <a:r>
              <a:rPr lang="en-GB" b="1" dirty="0" err="1" smtClean="0"/>
              <a:t>unidad</a:t>
            </a:r>
            <a:r>
              <a:rPr lang="en-GB" b="1" dirty="0" smtClean="0"/>
              <a:t> </a:t>
            </a:r>
            <a:r>
              <a:rPr lang="en-GB" b="1" dirty="0" err="1" smtClean="0"/>
              <a:t>aprenderemos</a:t>
            </a:r>
            <a:r>
              <a:rPr lang="en-GB" b="1" dirty="0" smtClean="0"/>
              <a:t> </a:t>
            </a:r>
            <a:r>
              <a:rPr lang="en-GB" b="1" dirty="0" err="1" smtClean="0"/>
              <a:t>algunas</a:t>
            </a:r>
            <a:r>
              <a:rPr lang="en-GB" b="1" dirty="0" smtClean="0"/>
              <a:t> </a:t>
            </a:r>
            <a:r>
              <a:rPr lang="en-GB" b="1" dirty="0" err="1" smtClean="0"/>
              <a:t>técnicas</a:t>
            </a:r>
            <a:r>
              <a:rPr lang="en-GB" b="1" dirty="0" smtClean="0"/>
              <a:t> de </a:t>
            </a:r>
            <a:r>
              <a:rPr lang="en-GB" b="1" dirty="0" err="1" smtClean="0"/>
              <a:t>gestión</a:t>
            </a:r>
            <a:r>
              <a:rPr lang="en-GB" b="1" dirty="0" smtClean="0"/>
              <a:t> </a:t>
            </a:r>
            <a:r>
              <a:rPr lang="en-GB" b="1" dirty="0" err="1" smtClean="0"/>
              <a:t>empresarial</a:t>
            </a:r>
            <a:r>
              <a:rPr lang="en-GB" b="1" dirty="0" smtClean="0"/>
              <a:t> y </a:t>
            </a:r>
            <a:r>
              <a:rPr lang="en-GB" b="1" dirty="0" err="1" smtClean="0"/>
              <a:t>como</a:t>
            </a:r>
            <a:r>
              <a:rPr lang="en-GB" b="1" dirty="0" smtClean="0"/>
              <a:t> </a:t>
            </a:r>
            <a:r>
              <a:rPr lang="en-GB" b="1" dirty="0" err="1" smtClean="0"/>
              <a:t>usar</a:t>
            </a:r>
            <a:r>
              <a:rPr lang="en-GB" b="1" dirty="0" smtClean="0"/>
              <a:t> el plan de </a:t>
            </a:r>
            <a:r>
              <a:rPr lang="en-GB" b="1" dirty="0" err="1" smtClean="0"/>
              <a:t>empresa</a:t>
            </a:r>
            <a:r>
              <a:rPr lang="en-GB" b="1" dirty="0" smtClean="0"/>
              <a:t> </a:t>
            </a:r>
            <a:r>
              <a:rPr lang="en-GB" b="1" dirty="0" err="1" smtClean="0"/>
              <a:t>adecuadamente</a:t>
            </a:r>
            <a:r>
              <a:rPr lang="en-US" b="1" dirty="0" smtClean="0"/>
              <a:t> y </a:t>
            </a:r>
            <a:r>
              <a:rPr lang="en-US" b="1" dirty="0" err="1" smtClean="0"/>
              <a:t>usarla</a:t>
            </a:r>
            <a:r>
              <a:rPr lang="en-US" b="1" dirty="0" smtClean="0"/>
              <a:t> </a:t>
            </a:r>
            <a:r>
              <a:rPr lang="en-US" b="1" dirty="0" err="1" smtClean="0"/>
              <a:t>apropiadamente</a:t>
            </a:r>
            <a:r>
              <a:rPr lang="en-US" b="1" dirty="0" smtClean="0"/>
              <a:t> en </a:t>
            </a:r>
            <a:r>
              <a:rPr lang="en-US" b="1" dirty="0" err="1" smtClean="0"/>
              <a:t>nuestro</a:t>
            </a:r>
            <a:r>
              <a:rPr lang="en-US" b="1" dirty="0" smtClean="0"/>
              <a:t> </a:t>
            </a:r>
            <a:r>
              <a:rPr lang="en-US" b="1" dirty="0" err="1" smtClean="0"/>
              <a:t>negocio</a:t>
            </a:r>
            <a:endParaRPr lang="en-IE" b="1" dirty="0"/>
          </a:p>
          <a:p>
            <a:endParaRPr lang="en-IE" dirty="0"/>
          </a:p>
        </p:txBody>
      </p:sp>
      <p:sp>
        <p:nvSpPr>
          <p:cNvPr id="6" name="Text Placeholder 5"/>
          <p:cNvSpPr>
            <a:spLocks noGrp="1"/>
          </p:cNvSpPr>
          <p:nvPr>
            <p:ph type="body" sz="half" idx="2"/>
          </p:nvPr>
        </p:nvSpPr>
        <p:spPr>
          <a:xfrm>
            <a:off x="547710" y="1252728"/>
            <a:ext cx="6894489" cy="612648"/>
          </a:xfrm>
        </p:spPr>
        <p:txBody>
          <a:bodyPr/>
          <a:lstStyle/>
          <a:p>
            <a:pPr lvl="0" defTabSz="457200" fontAlgn="auto">
              <a:spcBef>
                <a:spcPts val="0"/>
              </a:spcBef>
              <a:spcAft>
                <a:spcPts val="0"/>
              </a:spcAft>
            </a:pPr>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err="1" smtClean="0">
                <a:solidFill>
                  <a:srgbClr val="0B0AFD"/>
                </a:solidFill>
              </a:rPr>
              <a:t>Fundamentos</a:t>
            </a:r>
            <a:r>
              <a:rPr lang="en-US" b="1" dirty="0" smtClean="0">
                <a:solidFill>
                  <a:srgbClr val="0B0AFD"/>
                </a:solidFill>
              </a:rPr>
              <a:t> de </a:t>
            </a:r>
            <a:r>
              <a:rPr lang="en-US" b="1" dirty="0" err="1" smtClean="0">
                <a:solidFill>
                  <a:srgbClr val="0B0AFD"/>
                </a:solidFill>
              </a:rPr>
              <a:t>Gestión</a:t>
            </a:r>
            <a:r>
              <a:rPr lang="en-US" b="1" dirty="0" smtClean="0">
                <a:solidFill>
                  <a:srgbClr val="0B0AFD"/>
                </a:solidFill>
              </a:rPr>
              <a:t> </a:t>
            </a:r>
            <a:r>
              <a:rPr lang="en-US" b="1" dirty="0" err="1" smtClean="0">
                <a:solidFill>
                  <a:srgbClr val="0B0AFD"/>
                </a:solidFill>
              </a:rPr>
              <a:t>Empresarial</a:t>
            </a:r>
            <a:endParaRPr lang="es-ES" altLang="es-ES" sz="3200" b="1" dirty="0">
              <a:solidFill>
                <a:srgbClr val="0B0AFD"/>
              </a:solidFill>
            </a:endParaRPr>
          </a:p>
        </p:txBody>
      </p:sp>
      <p:sp>
        <p:nvSpPr>
          <p:cNvPr id="3" name="Content Placeholder 2"/>
          <p:cNvSpPr>
            <a:spLocks noGrp="1"/>
          </p:cNvSpPr>
          <p:nvPr>
            <p:ph idx="1"/>
          </p:nvPr>
        </p:nvSpPr>
        <p:spPr>
          <a:xfrm>
            <a:off x="165100" y="1938528"/>
            <a:ext cx="12026900" cy="3922523"/>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Hacer</a:t>
            </a:r>
            <a:r>
              <a:rPr lang="en-IE" sz="2800" b="1" dirty="0" smtClean="0"/>
              <a:t> un plan de </a:t>
            </a:r>
            <a:r>
              <a:rPr lang="en-IE" sz="2800" b="1" dirty="0" err="1" smtClean="0"/>
              <a:t>empresa</a:t>
            </a:r>
            <a:r>
              <a:rPr lang="en-IE" sz="2800" b="1" dirty="0" smtClean="0"/>
              <a:t> </a:t>
            </a:r>
            <a:r>
              <a:rPr lang="en-IE" sz="2800" b="1" dirty="0" err="1" smtClean="0"/>
              <a:t>básico</a:t>
            </a:r>
            <a:r>
              <a:rPr lang="en-IE" sz="2800" b="1" dirty="0" smtClean="0"/>
              <a:t> y </a:t>
            </a:r>
            <a:r>
              <a:rPr lang="en-IE" sz="2800" b="1" dirty="0" err="1" smtClean="0"/>
              <a:t>presupuestos</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como</a:t>
            </a:r>
            <a:r>
              <a:rPr lang="en-IE" sz="2800" b="1" dirty="0" smtClean="0"/>
              <a:t> leer un plan de </a:t>
            </a:r>
            <a:r>
              <a:rPr lang="en-IE" sz="2800" b="1" dirty="0" err="1" smtClean="0"/>
              <a:t>negocio</a:t>
            </a:r>
            <a:r>
              <a:rPr lang="en-IE" sz="2800" b="1" dirty="0" smtClean="0"/>
              <a:t> y un </a:t>
            </a:r>
            <a:r>
              <a:rPr lang="en-IE" sz="2800" b="1" dirty="0" err="1" smtClean="0"/>
              <a:t>presupuesto</a:t>
            </a:r>
            <a:r>
              <a:rPr lang="en-IE" sz="2800" b="1" dirty="0" smtClean="0"/>
              <a:t> y </a:t>
            </a:r>
            <a:r>
              <a:rPr lang="en-IE" sz="2800" b="1" dirty="0" err="1" smtClean="0"/>
              <a:t>como</a:t>
            </a:r>
            <a:r>
              <a:rPr lang="en-IE" sz="2800" b="1" dirty="0" smtClean="0"/>
              <a:t> </a:t>
            </a:r>
            <a:r>
              <a:rPr lang="en-IE" sz="2800" b="1" dirty="0" err="1" smtClean="0"/>
              <a:t>usarlos</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como</a:t>
            </a:r>
            <a:r>
              <a:rPr lang="en-IE" sz="2800" b="1" dirty="0" smtClean="0"/>
              <a:t> </a:t>
            </a:r>
            <a:r>
              <a:rPr lang="en-IE" sz="2800" b="1" dirty="0" err="1" smtClean="0"/>
              <a:t>obtener</a:t>
            </a:r>
            <a:r>
              <a:rPr lang="en-IE" sz="2800" b="1" dirty="0" smtClean="0"/>
              <a:t> </a:t>
            </a:r>
            <a:r>
              <a:rPr lang="en-IE" sz="2800" b="1" dirty="0" err="1" smtClean="0"/>
              <a:t>mejores</a:t>
            </a:r>
            <a:r>
              <a:rPr lang="en-IE" sz="2800" b="1" dirty="0" smtClean="0"/>
              <a:t> </a:t>
            </a:r>
            <a:r>
              <a:rPr lang="en-IE" sz="2800" b="1" dirty="0" err="1" smtClean="0"/>
              <a:t>resultados</a:t>
            </a:r>
            <a:r>
              <a:rPr lang="en-IE" sz="2800" b="1" dirty="0" smtClean="0"/>
              <a:t> y un </a:t>
            </a:r>
            <a:r>
              <a:rPr lang="en-IE" sz="2800" b="1" dirty="0" err="1" smtClean="0"/>
              <a:t>progreso</a:t>
            </a:r>
            <a:r>
              <a:rPr lang="en-IE" sz="2800" b="1" dirty="0" smtClean="0"/>
              <a:t> </a:t>
            </a:r>
            <a:r>
              <a:rPr lang="en-IE" sz="2800" b="1" dirty="0" err="1" smtClean="0"/>
              <a:t>constante</a:t>
            </a:r>
            <a:endParaRPr lang="en-IE" sz="2800" b="1" dirty="0" smtClean="0"/>
          </a:p>
          <a:p>
            <a:pPr marL="514350" indent="-514350">
              <a:lnSpc>
                <a:spcPct val="150000"/>
              </a:lnSpc>
              <a:buFont typeface="+mj-lt"/>
              <a:buAutoNum type="arabicPeriod"/>
            </a:pPr>
            <a:r>
              <a:rPr lang="en-IE" sz="2800" b="1" dirty="0" err="1" smtClean="0"/>
              <a:t>Mejorar</a:t>
            </a:r>
            <a:r>
              <a:rPr lang="en-IE" sz="2800" b="1" dirty="0" smtClean="0"/>
              <a:t> </a:t>
            </a:r>
            <a:r>
              <a:rPr lang="en-IE" sz="2800" b="1" dirty="0" err="1" smtClean="0"/>
              <a:t>nuestras</a:t>
            </a:r>
            <a:r>
              <a:rPr lang="en-IE" sz="2800" b="1" dirty="0" smtClean="0"/>
              <a:t> </a:t>
            </a:r>
            <a:r>
              <a:rPr lang="en-IE" sz="2800" b="1" dirty="0" err="1" smtClean="0"/>
              <a:t>habilidades</a:t>
            </a:r>
            <a:r>
              <a:rPr lang="en-IE" sz="2800" b="1" dirty="0" smtClean="0"/>
              <a:t> de </a:t>
            </a:r>
            <a:r>
              <a:rPr lang="en-IE" sz="2800" b="1" dirty="0" err="1" smtClean="0"/>
              <a:t>gestión</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474558" y="1191768"/>
            <a:ext cx="8161442" cy="649224"/>
          </a:xfrm>
        </p:spPr>
        <p:txBody>
          <a:bodyPr/>
          <a:lstStyle/>
          <a:p>
            <a:r>
              <a:rPr lang="es-ES" altLang="es-ES" sz="3200" b="1" dirty="0" smtClean="0">
                <a:solidFill>
                  <a:srgbClr val="990000"/>
                </a:solidFill>
              </a:rPr>
              <a:t>Resultados esperados del aprendizaje</a:t>
            </a:r>
            <a:endParaRPr lang="el-GR" altLang="es-ES" sz="3200" dirty="0" smtClean="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err="1" smtClean="0">
                <a:solidFill>
                  <a:srgbClr val="C00000"/>
                </a:solidFill>
              </a:rPr>
              <a:t>Técnicas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(1/5</a:t>
            </a:r>
            <a:r>
              <a:rPr lang="en-US" b="1" dirty="0" smtClean="0">
                <a:solidFill>
                  <a:srgbClr val="C00000"/>
                </a:solidFill>
                <a:latin typeface="+mj-lt"/>
                <a:ea typeface="+mj-ea"/>
                <a:cs typeface="+mj-cs"/>
              </a:rPr>
              <a:t>)</a:t>
            </a:r>
          </a:p>
          <a:p>
            <a:pPr marL="0" indent="0">
              <a:buNone/>
            </a:pPr>
            <a:endParaRPr lang="en-US" sz="1800" b="1" dirty="0" smtClean="0"/>
          </a:p>
          <a:p>
            <a:pPr marL="0" indent="0">
              <a:buNone/>
            </a:pPr>
            <a:endParaRPr lang="en-US" sz="1800" b="1" dirty="0"/>
          </a:p>
          <a:p>
            <a:pPr marL="0" indent="0">
              <a:buNone/>
            </a:pPr>
            <a:endParaRPr lang="en-US" sz="1800" b="1" dirty="0"/>
          </a:p>
          <a:p>
            <a:pPr marL="0" indent="0">
              <a:buNone/>
            </a:pPr>
            <a:r>
              <a:rPr lang="en-US" dirty="0" smtClean="0"/>
              <a:t>El </a:t>
            </a:r>
            <a:r>
              <a:rPr lang="en-US" dirty="0" err="1" smtClean="0"/>
              <a:t>proceso</a:t>
            </a:r>
            <a:r>
              <a:rPr lang="en-US" dirty="0" smtClean="0"/>
              <a:t> de </a:t>
            </a:r>
            <a:r>
              <a:rPr lang="en-US" dirty="0" err="1" smtClean="0"/>
              <a:t>gestión</a:t>
            </a:r>
            <a:r>
              <a:rPr lang="en-US" dirty="0" smtClean="0"/>
              <a:t> </a:t>
            </a:r>
            <a:r>
              <a:rPr lang="en-US" dirty="0" err="1" smtClean="0"/>
              <a:t>es</a:t>
            </a:r>
            <a:r>
              <a:rPr lang="en-US" dirty="0" smtClean="0"/>
              <a:t> mucho </a:t>
            </a:r>
            <a:r>
              <a:rPr lang="en-US" dirty="0" err="1" smtClean="0"/>
              <a:t>más</a:t>
            </a:r>
            <a:r>
              <a:rPr lang="en-US" dirty="0" smtClean="0"/>
              <a:t> </a:t>
            </a:r>
            <a:r>
              <a:rPr lang="en-US" dirty="0" err="1" smtClean="0"/>
              <a:t>fácil</a:t>
            </a:r>
            <a:r>
              <a:rPr lang="en-US" dirty="0" smtClean="0"/>
              <a:t> </a:t>
            </a:r>
            <a:r>
              <a:rPr lang="en-US" dirty="0" err="1" smtClean="0"/>
              <a:t>para</a:t>
            </a:r>
            <a:r>
              <a:rPr lang="en-US" dirty="0" smtClean="0"/>
              <a:t> los </a:t>
            </a:r>
            <a:r>
              <a:rPr lang="en-US" dirty="0" err="1" smtClean="0"/>
              <a:t>gestores</a:t>
            </a:r>
            <a:r>
              <a:rPr lang="en-US" dirty="0" smtClean="0"/>
              <a:t> </a:t>
            </a:r>
            <a:r>
              <a:rPr lang="en-US" dirty="0" err="1" smtClean="0"/>
              <a:t>si</a:t>
            </a:r>
            <a:r>
              <a:rPr lang="en-US" dirty="0" smtClean="0"/>
              <a:t> </a:t>
            </a:r>
            <a:r>
              <a:rPr lang="en-US" dirty="0" err="1" smtClean="0"/>
              <a:t>usan</a:t>
            </a:r>
            <a:r>
              <a:rPr lang="en-US" dirty="0" smtClean="0"/>
              <a:t> un plan de </a:t>
            </a:r>
            <a:r>
              <a:rPr lang="en-US" dirty="0" err="1" smtClean="0"/>
              <a:t>empresa</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5797907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err="1" smtClean="0">
                <a:solidFill>
                  <a:srgbClr val="C00000"/>
                </a:solidFill>
              </a:rPr>
              <a:t>Técnicas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(2/5</a:t>
            </a:r>
            <a:r>
              <a:rPr lang="en-US" b="1" dirty="0" smtClean="0">
                <a:solidFill>
                  <a:srgbClr val="C00000"/>
                </a:solidFill>
                <a:latin typeface="+mj-lt"/>
                <a:ea typeface="+mj-ea"/>
                <a:cs typeface="+mj-cs"/>
              </a:rPr>
              <a:t>)</a:t>
            </a:r>
          </a:p>
          <a:p>
            <a:pPr marL="0" indent="0">
              <a:buNone/>
            </a:pPr>
            <a:endParaRPr lang="en-US" sz="1800" b="1" dirty="0" smtClean="0"/>
          </a:p>
          <a:p>
            <a:pPr marL="0" indent="0">
              <a:buNone/>
            </a:pPr>
            <a:endParaRPr lang="en-US" sz="1800" b="1" dirty="0"/>
          </a:p>
          <a:p>
            <a:pPr marL="0" indent="0">
              <a:buNone/>
            </a:pPr>
            <a:r>
              <a:rPr lang="en-US" dirty="0" smtClean="0"/>
              <a:t>Al principio de </a:t>
            </a:r>
            <a:r>
              <a:rPr lang="en-US" dirty="0" err="1" smtClean="0"/>
              <a:t>cada</a:t>
            </a:r>
            <a:r>
              <a:rPr lang="en-US" dirty="0" smtClean="0"/>
              <a:t> </a:t>
            </a:r>
            <a:r>
              <a:rPr lang="en-US" dirty="0" err="1" smtClean="0"/>
              <a:t>mes</a:t>
            </a:r>
            <a:r>
              <a:rPr lang="en-US" dirty="0" smtClean="0"/>
              <a:t> hay </a:t>
            </a:r>
            <a:r>
              <a:rPr lang="en-US" dirty="0" err="1" smtClean="0"/>
              <a:t>que</a:t>
            </a:r>
            <a:r>
              <a:rPr lang="en-US" dirty="0" smtClean="0"/>
              <a:t> </a:t>
            </a:r>
            <a:r>
              <a:rPr lang="en-US" dirty="0" err="1" smtClean="0"/>
              <a:t>revisar</a:t>
            </a:r>
            <a:r>
              <a:rPr lang="en-US" dirty="0" smtClean="0"/>
              <a:t> los </a:t>
            </a:r>
            <a:r>
              <a:rPr lang="en-US" dirty="0" err="1" smtClean="0"/>
              <a:t>datos</a:t>
            </a:r>
            <a:r>
              <a:rPr lang="en-US" dirty="0" smtClean="0"/>
              <a:t> del plan de </a:t>
            </a:r>
            <a:r>
              <a:rPr lang="en-US" dirty="0" err="1" smtClean="0"/>
              <a:t>empresa</a:t>
            </a:r>
            <a:r>
              <a:rPr lang="en-US" dirty="0" smtClean="0"/>
              <a:t> </a:t>
            </a:r>
            <a:r>
              <a:rPr lang="en-US" dirty="0" err="1" smtClean="0"/>
              <a:t>relacionado</a:t>
            </a:r>
            <a:r>
              <a:rPr lang="en-US" dirty="0" smtClean="0"/>
              <a:t> con </a:t>
            </a:r>
            <a:r>
              <a:rPr lang="en-US" dirty="0" err="1" smtClean="0"/>
              <a:t>ese</a:t>
            </a:r>
            <a:r>
              <a:rPr lang="en-US" dirty="0" smtClean="0"/>
              <a:t> </a:t>
            </a:r>
            <a:r>
              <a:rPr lang="en-US" dirty="0" err="1" smtClean="0"/>
              <a:t>periodo</a:t>
            </a:r>
            <a:r>
              <a:rPr lang="en-US" dirty="0" smtClean="0"/>
              <a:t> </a:t>
            </a:r>
            <a:r>
              <a:rPr lang="en-US" dirty="0" err="1" smtClean="0"/>
              <a:t>para</a:t>
            </a:r>
            <a:r>
              <a:rPr lang="en-US" dirty="0" smtClean="0"/>
              <a:t> </a:t>
            </a:r>
            <a:r>
              <a:rPr lang="en-US" dirty="0" err="1" smtClean="0"/>
              <a:t>tener</a:t>
            </a:r>
            <a:r>
              <a:rPr lang="en-US" dirty="0" smtClean="0"/>
              <a:t> un </a:t>
            </a:r>
            <a:r>
              <a:rPr lang="en-US" dirty="0" err="1" smtClean="0"/>
              <a:t>punto</a:t>
            </a:r>
            <a:r>
              <a:rPr lang="en-US" dirty="0" smtClean="0"/>
              <a:t> de </a:t>
            </a:r>
            <a:r>
              <a:rPr lang="en-US" dirty="0" err="1" smtClean="0"/>
              <a:t>partida</a:t>
            </a:r>
            <a:r>
              <a:rPr lang="en-US" dirty="0" smtClean="0"/>
              <a:t> </a:t>
            </a:r>
            <a:r>
              <a:rPr lang="en-US" dirty="0" err="1" smtClean="0"/>
              <a:t>para</a:t>
            </a:r>
            <a:r>
              <a:rPr lang="en-US" dirty="0" smtClean="0"/>
              <a:t> </a:t>
            </a:r>
            <a:r>
              <a:rPr lang="en-US" dirty="0" err="1" smtClean="0"/>
              <a:t>las</a:t>
            </a:r>
            <a:r>
              <a:rPr lang="en-US" dirty="0" smtClean="0"/>
              <a:t> </a:t>
            </a:r>
            <a:r>
              <a:rPr lang="en-US" dirty="0" err="1" smtClean="0"/>
              <a:t>operaciones</a:t>
            </a:r>
            <a:r>
              <a:rPr lang="en-US" dirty="0" smtClean="0"/>
              <a:t> </a:t>
            </a:r>
            <a:r>
              <a:rPr lang="en-US" dirty="0" err="1" smtClean="0"/>
              <a:t>actuales</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 xmlns:p14="http://schemas.microsoft.com/office/powerpoint/2010/main" val="402160394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err="1" smtClean="0">
                <a:solidFill>
                  <a:srgbClr val="C00000"/>
                </a:solidFill>
              </a:rPr>
              <a:t>Técnicas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(3/5</a:t>
            </a:r>
            <a:r>
              <a:rPr lang="en-US" b="1" dirty="0" smtClean="0">
                <a:solidFill>
                  <a:srgbClr val="C00000"/>
                </a:solidFill>
                <a:latin typeface="+mj-lt"/>
                <a:ea typeface="+mj-ea"/>
                <a:cs typeface="+mj-cs"/>
              </a:rPr>
              <a:t>)</a:t>
            </a:r>
          </a:p>
          <a:p>
            <a:pPr marL="0" indent="0">
              <a:buNone/>
            </a:pPr>
            <a:endParaRPr lang="en-US" sz="1800" b="1" dirty="0" smtClean="0"/>
          </a:p>
          <a:p>
            <a:pPr marL="0" indent="0">
              <a:buNone/>
            </a:pPr>
            <a:endParaRPr lang="en-US" sz="1800" b="1" dirty="0"/>
          </a:p>
          <a:p>
            <a:pPr marL="0" indent="0">
              <a:buNone/>
            </a:pPr>
            <a:r>
              <a:rPr lang="en-US" dirty="0" smtClean="0"/>
              <a:t>Al final del </a:t>
            </a:r>
            <a:r>
              <a:rPr lang="en-US" dirty="0" err="1" smtClean="0"/>
              <a:t>mes</a:t>
            </a:r>
            <a:r>
              <a:rPr lang="en-US" dirty="0" smtClean="0"/>
              <a:t> hay </a:t>
            </a:r>
            <a:r>
              <a:rPr lang="en-US" dirty="0" err="1" smtClean="0"/>
              <a:t>que</a:t>
            </a:r>
            <a:r>
              <a:rPr lang="en-US" dirty="0" smtClean="0"/>
              <a:t> </a:t>
            </a:r>
            <a:r>
              <a:rPr lang="en-US" dirty="0" err="1" smtClean="0"/>
              <a:t>verificar</a:t>
            </a:r>
            <a:r>
              <a:rPr lang="en-US" dirty="0" smtClean="0"/>
              <a:t> </a:t>
            </a:r>
            <a:r>
              <a:rPr lang="en-US" dirty="0" err="1" smtClean="0"/>
              <a:t>si</a:t>
            </a:r>
            <a:r>
              <a:rPr lang="en-US" dirty="0" smtClean="0"/>
              <a:t> los </a:t>
            </a:r>
            <a:r>
              <a:rPr lang="en-US" dirty="0" err="1" smtClean="0"/>
              <a:t>resultados</a:t>
            </a:r>
            <a:r>
              <a:rPr lang="en-US" dirty="0" smtClean="0"/>
              <a:t> </a:t>
            </a:r>
            <a:r>
              <a:rPr lang="en-US" dirty="0" err="1" smtClean="0"/>
              <a:t>obtenidos</a:t>
            </a:r>
            <a:r>
              <a:rPr lang="en-US" dirty="0" smtClean="0"/>
              <a:t> son compatibles con los </a:t>
            </a:r>
            <a:r>
              <a:rPr lang="en-US" dirty="0" err="1" smtClean="0"/>
              <a:t>datos</a:t>
            </a:r>
            <a:r>
              <a:rPr lang="en-US" dirty="0" smtClean="0"/>
              <a:t> del plan de </a:t>
            </a:r>
            <a:r>
              <a:rPr lang="en-US" dirty="0" err="1" smtClean="0"/>
              <a:t>empresa</a:t>
            </a:r>
            <a:r>
              <a:rPr lang="en-US" dirty="0" smtClean="0"/>
              <a:t>. </a:t>
            </a:r>
            <a:r>
              <a:rPr lang="en-US" dirty="0" err="1" smtClean="0"/>
              <a:t>Esto</a:t>
            </a:r>
            <a:r>
              <a:rPr lang="en-US" dirty="0" smtClean="0"/>
              <a:t> </a:t>
            </a:r>
            <a:r>
              <a:rPr lang="en-US" dirty="0" err="1" smtClean="0"/>
              <a:t>nos</a:t>
            </a:r>
            <a:r>
              <a:rPr lang="en-US" dirty="0" smtClean="0"/>
              <a:t> </a:t>
            </a:r>
            <a:r>
              <a:rPr lang="en-US" dirty="0" err="1" smtClean="0"/>
              <a:t>permitirá</a:t>
            </a:r>
            <a:r>
              <a:rPr lang="en-US" dirty="0" smtClean="0"/>
              <a:t> </a:t>
            </a:r>
            <a:r>
              <a:rPr lang="en-US" dirty="0" err="1" smtClean="0"/>
              <a:t>reaccionar</a:t>
            </a:r>
            <a:r>
              <a:rPr lang="en-US" dirty="0" smtClean="0"/>
              <a:t> </a:t>
            </a:r>
            <a:r>
              <a:rPr lang="en-US" dirty="0" err="1" smtClean="0"/>
              <a:t>si</a:t>
            </a:r>
            <a:r>
              <a:rPr lang="en-US" dirty="0" smtClean="0"/>
              <a:t> </a:t>
            </a:r>
            <a:r>
              <a:rPr lang="en-US" dirty="0" err="1" smtClean="0"/>
              <a:t>algo</a:t>
            </a:r>
            <a:r>
              <a:rPr lang="en-US" dirty="0" smtClean="0"/>
              <a:t> no </a:t>
            </a:r>
            <a:r>
              <a:rPr lang="en-US" dirty="0" err="1" smtClean="0"/>
              <a:t>va</a:t>
            </a:r>
            <a:r>
              <a:rPr lang="en-US" dirty="0" smtClean="0"/>
              <a:t> </a:t>
            </a:r>
            <a:r>
              <a:rPr lang="en-US" dirty="0" err="1" smtClean="0"/>
              <a:t>bien</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 xmlns:p14="http://schemas.microsoft.com/office/powerpoint/2010/main" val="20559500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77838" y="1395485"/>
            <a:ext cx="10697297" cy="4525963"/>
          </a:xfrm>
        </p:spPr>
        <p:txBody>
          <a:bodyPr/>
          <a:lstStyle/>
          <a:p>
            <a:pPr marL="0" indent="0">
              <a:buNone/>
            </a:pPr>
            <a:r>
              <a:rPr lang="en-US" b="1" dirty="0" err="1" smtClean="0">
                <a:solidFill>
                  <a:srgbClr val="C00000"/>
                </a:solidFill>
              </a:rPr>
              <a:t>Técnicas</a:t>
            </a:r>
            <a:r>
              <a:rPr lang="en-US" b="1" dirty="0" smtClean="0">
                <a:solidFill>
                  <a:srgbClr val="C00000"/>
                </a:solidFill>
              </a:rPr>
              <a:t> de </a:t>
            </a:r>
            <a:r>
              <a:rPr lang="en-US" b="1" dirty="0" err="1" smtClean="0">
                <a:solidFill>
                  <a:srgbClr val="C00000"/>
                </a:solidFill>
              </a:rPr>
              <a:t>Gestión</a:t>
            </a:r>
            <a:r>
              <a:rPr lang="en-US" b="1" dirty="0" smtClean="0">
                <a:solidFill>
                  <a:srgbClr val="C00000"/>
                </a:solidFill>
              </a:rPr>
              <a:t> </a:t>
            </a:r>
            <a:r>
              <a:rPr lang="en-US" b="1" dirty="0" err="1" smtClean="0">
                <a:solidFill>
                  <a:srgbClr val="C00000"/>
                </a:solidFill>
              </a:rPr>
              <a:t>Empresarial</a:t>
            </a:r>
            <a:r>
              <a:rPr lang="en-US" b="1" dirty="0" smtClean="0">
                <a:solidFill>
                  <a:srgbClr val="C00000"/>
                </a:solidFill>
              </a:rPr>
              <a:t> </a:t>
            </a:r>
            <a:r>
              <a:rPr lang="en-US" b="1" dirty="0" smtClean="0">
                <a:solidFill>
                  <a:srgbClr val="C00000"/>
                </a:solidFill>
                <a:latin typeface="+mj-lt"/>
                <a:ea typeface="+mj-ea"/>
                <a:cs typeface="+mj-cs"/>
              </a:rPr>
              <a:t>(4/5</a:t>
            </a:r>
            <a:r>
              <a:rPr lang="en-US" b="1" dirty="0" smtClean="0">
                <a:solidFill>
                  <a:srgbClr val="C00000"/>
                </a:solidFill>
                <a:latin typeface="+mj-lt"/>
                <a:ea typeface="+mj-ea"/>
                <a:cs typeface="+mj-cs"/>
              </a:rPr>
              <a:t>)</a:t>
            </a:r>
          </a:p>
          <a:p>
            <a:pPr marL="0" indent="0">
              <a:buNone/>
            </a:pPr>
            <a:endParaRPr lang="en-US" sz="1800" b="1" dirty="0" smtClean="0"/>
          </a:p>
          <a:p>
            <a:pPr marL="0" indent="0">
              <a:buNone/>
            </a:pPr>
            <a:endParaRPr lang="en-US" sz="1800" b="1" dirty="0"/>
          </a:p>
          <a:p>
            <a:pPr marL="0" indent="0">
              <a:buNone/>
            </a:pPr>
            <a:r>
              <a:rPr lang="en-US" dirty="0" smtClean="0"/>
              <a:t>Con </a:t>
            </a:r>
            <a:r>
              <a:rPr lang="en-US" dirty="0" err="1" smtClean="0"/>
              <a:t>esta</a:t>
            </a:r>
            <a:r>
              <a:rPr lang="en-US" dirty="0" smtClean="0"/>
              <a:t> </a:t>
            </a:r>
            <a:r>
              <a:rPr lang="en-US" dirty="0" err="1" smtClean="0"/>
              <a:t>técnica</a:t>
            </a:r>
            <a:r>
              <a:rPr lang="en-US" dirty="0" smtClean="0"/>
              <a:t> los </a:t>
            </a:r>
            <a:r>
              <a:rPr lang="en-US" dirty="0" err="1" smtClean="0"/>
              <a:t>gestores</a:t>
            </a:r>
            <a:r>
              <a:rPr lang="en-US" dirty="0" smtClean="0"/>
              <a:t> </a:t>
            </a:r>
            <a:r>
              <a:rPr lang="en-US" dirty="0" err="1" smtClean="0"/>
              <a:t>sabrán</a:t>
            </a:r>
            <a:r>
              <a:rPr lang="en-US" dirty="0" smtClean="0"/>
              <a:t> con </a:t>
            </a:r>
            <a:r>
              <a:rPr lang="en-US" dirty="0" err="1" smtClean="0"/>
              <a:t>anticipación</a:t>
            </a:r>
            <a:r>
              <a:rPr lang="en-US" dirty="0" smtClean="0"/>
              <a:t> </a:t>
            </a:r>
            <a:r>
              <a:rPr lang="en-US" dirty="0" err="1" smtClean="0"/>
              <a:t>si</a:t>
            </a:r>
            <a:r>
              <a:rPr lang="en-US" dirty="0" smtClean="0"/>
              <a:t> </a:t>
            </a:r>
            <a:r>
              <a:rPr lang="en-US" dirty="0" err="1" smtClean="0"/>
              <a:t>algo</a:t>
            </a:r>
            <a:r>
              <a:rPr lang="en-US" dirty="0" smtClean="0"/>
              <a:t> </a:t>
            </a:r>
            <a:r>
              <a:rPr lang="en-US" dirty="0" err="1" smtClean="0"/>
              <a:t>va</a:t>
            </a:r>
            <a:r>
              <a:rPr lang="en-US" dirty="0" smtClean="0"/>
              <a:t> mal en la </a:t>
            </a:r>
            <a:r>
              <a:rPr lang="en-US" dirty="0" err="1" smtClean="0"/>
              <a:t>empresa</a:t>
            </a:r>
            <a:r>
              <a:rPr lang="en-US" dirty="0" smtClean="0"/>
              <a:t> , en el </a:t>
            </a:r>
            <a:r>
              <a:rPr lang="en-US" dirty="0" err="1" smtClean="0"/>
              <a:t>proceso</a:t>
            </a:r>
            <a:r>
              <a:rPr lang="en-US" dirty="0" smtClean="0"/>
              <a:t> de </a:t>
            </a:r>
            <a:r>
              <a:rPr lang="en-US" dirty="0" err="1" smtClean="0"/>
              <a:t>producción</a:t>
            </a:r>
            <a:r>
              <a:rPr lang="en-US" dirty="0" smtClean="0"/>
              <a:t>, con la </a:t>
            </a:r>
            <a:r>
              <a:rPr lang="en-US" dirty="0" err="1" smtClean="0"/>
              <a:t>gestión</a:t>
            </a:r>
            <a:r>
              <a:rPr lang="en-US" dirty="0" smtClean="0"/>
              <a:t>, con la </a:t>
            </a:r>
            <a:r>
              <a:rPr lang="en-US" dirty="0" err="1" smtClean="0"/>
              <a:t>financiación</a:t>
            </a:r>
            <a:r>
              <a:rPr lang="en-US" dirty="0" smtClean="0"/>
              <a:t> o con </a:t>
            </a:r>
            <a:r>
              <a:rPr lang="en-US" dirty="0" err="1" smtClean="0"/>
              <a:t>cambios</a:t>
            </a:r>
            <a:r>
              <a:rPr lang="en-US" dirty="0" smtClean="0"/>
              <a:t> de </a:t>
            </a:r>
            <a:r>
              <a:rPr lang="en-US" dirty="0" err="1" smtClean="0"/>
              <a:t>mercado</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 xmlns:p14="http://schemas.microsoft.com/office/powerpoint/2010/main" val="773692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Fundamentos</a:t>
            </a:r>
            <a:r>
              <a:rPr lang="en-US" sz="3200" b="1" dirty="0" smtClean="0">
                <a:solidFill>
                  <a:srgbClr val="0B0AFD"/>
                </a:solidFill>
              </a:rPr>
              <a:t> de </a:t>
            </a:r>
            <a:r>
              <a:rPr lang="en-US" sz="3200" b="1" dirty="0" err="1" smtClean="0">
                <a:solidFill>
                  <a:srgbClr val="0B0AFD"/>
                </a:solidFill>
              </a:rPr>
              <a:t>Gestión</a:t>
            </a:r>
            <a:r>
              <a:rPr lang="en-US" sz="3200" b="1" dirty="0" smtClean="0">
                <a:solidFill>
                  <a:srgbClr val="0B0AFD"/>
                </a:solidFill>
              </a:rPr>
              <a:t> </a:t>
            </a:r>
            <a:r>
              <a:rPr lang="en-US" sz="3200" b="1" dirty="0" err="1" smtClean="0">
                <a:solidFill>
                  <a:srgbClr val="0B0AFD"/>
                </a:solidFill>
              </a:rPr>
              <a:t>Empresarial</a:t>
            </a:r>
            <a:endParaRPr lang="en-IE" sz="3200" b="1" dirty="0">
              <a:solidFill>
                <a:srgbClr val="0B0AFD"/>
              </a:solidFill>
            </a:endParaRPr>
          </a:p>
        </p:txBody>
      </p:sp>
      <p:sp>
        <p:nvSpPr>
          <p:cNvPr id="3" name="Content Placeholder 2"/>
          <p:cNvSpPr>
            <a:spLocks noGrp="1"/>
          </p:cNvSpPr>
          <p:nvPr>
            <p:ph idx="1"/>
          </p:nvPr>
        </p:nvSpPr>
        <p:spPr>
          <a:xfrm>
            <a:off x="653454" y="1383293"/>
            <a:ext cx="10697297" cy="4525963"/>
          </a:xfrm>
        </p:spPr>
        <p:txBody>
          <a:bodyPr/>
          <a:lstStyle/>
          <a:p>
            <a:pPr marL="0" indent="0">
              <a:buNone/>
            </a:pPr>
            <a:r>
              <a:rPr lang="en-US" b="1" dirty="0" err="1" smtClean="0">
                <a:solidFill>
                  <a:srgbClr val="C00000"/>
                </a:solidFill>
                <a:latin typeface="+mj-lt"/>
                <a:ea typeface="+mj-ea"/>
                <a:cs typeface="+mj-cs"/>
              </a:rPr>
              <a:t>Técnicas</a:t>
            </a:r>
            <a:r>
              <a:rPr lang="en-US" b="1" dirty="0" smtClean="0">
                <a:solidFill>
                  <a:srgbClr val="C00000"/>
                </a:solidFill>
                <a:latin typeface="+mj-lt"/>
                <a:ea typeface="+mj-ea"/>
                <a:cs typeface="+mj-cs"/>
              </a:rPr>
              <a:t> de </a:t>
            </a:r>
            <a:r>
              <a:rPr lang="en-US" b="1" dirty="0" err="1" smtClean="0">
                <a:solidFill>
                  <a:srgbClr val="C00000"/>
                </a:solidFill>
                <a:latin typeface="+mj-lt"/>
                <a:ea typeface="+mj-ea"/>
                <a:cs typeface="+mj-cs"/>
              </a:rPr>
              <a:t>Gestión</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Empresarial</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(5/5)</a:t>
            </a:r>
          </a:p>
          <a:p>
            <a:pPr marL="0" indent="0">
              <a:buNone/>
            </a:pPr>
            <a:endParaRPr lang="en-US" sz="1800" b="1" dirty="0" smtClean="0"/>
          </a:p>
          <a:p>
            <a:pPr marL="0" indent="0">
              <a:buNone/>
            </a:pPr>
            <a:r>
              <a:rPr lang="en-US" dirty="0" smtClean="0"/>
              <a:t>En </a:t>
            </a:r>
            <a:r>
              <a:rPr lang="en-US" dirty="0" err="1" smtClean="0"/>
              <a:t>estos</a:t>
            </a:r>
            <a:r>
              <a:rPr lang="en-US" dirty="0" smtClean="0"/>
              <a:t> </a:t>
            </a:r>
            <a:r>
              <a:rPr lang="en-US" dirty="0" err="1" smtClean="0"/>
              <a:t>casos</a:t>
            </a:r>
            <a:r>
              <a:rPr lang="en-US" dirty="0" smtClean="0"/>
              <a:t>, se </a:t>
            </a:r>
            <a:r>
              <a:rPr lang="en-US" dirty="0" err="1" smtClean="0"/>
              <a:t>pueden</a:t>
            </a:r>
            <a:r>
              <a:rPr lang="en-US" dirty="0" smtClean="0"/>
              <a:t> </a:t>
            </a:r>
            <a:r>
              <a:rPr lang="en-US" dirty="0" err="1" smtClean="0"/>
              <a:t>aplicar</a:t>
            </a:r>
            <a:r>
              <a:rPr lang="en-US" dirty="0" smtClean="0"/>
              <a:t> </a:t>
            </a:r>
            <a:r>
              <a:rPr lang="en-US" dirty="0" err="1" smtClean="0"/>
              <a:t>nuevas</a:t>
            </a:r>
            <a:r>
              <a:rPr lang="en-US" dirty="0" smtClean="0"/>
              <a:t> </a:t>
            </a:r>
            <a:r>
              <a:rPr lang="en-US" dirty="0" err="1" smtClean="0"/>
              <a:t>medidas</a:t>
            </a:r>
            <a:r>
              <a:rPr lang="en-US" dirty="0" smtClean="0"/>
              <a:t> en la </a:t>
            </a:r>
            <a:r>
              <a:rPr lang="en-US" dirty="0" err="1" smtClean="0"/>
              <a:t>empresa</a:t>
            </a:r>
            <a:r>
              <a:rPr lang="en-US" dirty="0" smtClean="0"/>
              <a:t> </a:t>
            </a:r>
            <a:r>
              <a:rPr lang="en-US" dirty="0" err="1" smtClean="0"/>
              <a:t>para</a:t>
            </a:r>
            <a:r>
              <a:rPr lang="en-US" dirty="0" smtClean="0"/>
              <a:t> </a:t>
            </a:r>
            <a:r>
              <a:rPr lang="en-US" dirty="0" err="1" smtClean="0"/>
              <a:t>corregir</a:t>
            </a:r>
            <a:r>
              <a:rPr lang="en-US" dirty="0" smtClean="0"/>
              <a:t> la </a:t>
            </a:r>
            <a:r>
              <a:rPr lang="en-US" dirty="0" err="1" smtClean="0"/>
              <a:t>dirección</a:t>
            </a:r>
            <a:r>
              <a:rPr lang="en-US" dirty="0" smtClean="0"/>
              <a:t> del </a:t>
            </a:r>
            <a:r>
              <a:rPr lang="en-US" dirty="0" err="1" smtClean="0"/>
              <a:t>negocio</a:t>
            </a:r>
            <a:r>
              <a:rPr lang="en-US" dirty="0" smtClean="0"/>
              <a:t>. </a:t>
            </a:r>
            <a:r>
              <a:rPr lang="en-US" dirty="0" err="1" smtClean="0"/>
              <a:t>Esto</a:t>
            </a:r>
            <a:r>
              <a:rPr lang="en-US" dirty="0" smtClean="0"/>
              <a:t> </a:t>
            </a:r>
            <a:r>
              <a:rPr lang="en-US" dirty="0" err="1" smtClean="0"/>
              <a:t>es</a:t>
            </a:r>
            <a:r>
              <a:rPr lang="en-US" dirty="0" smtClean="0"/>
              <a:t> mucho </a:t>
            </a:r>
            <a:r>
              <a:rPr lang="en-US" dirty="0" err="1" smtClean="0"/>
              <a:t>más</a:t>
            </a:r>
            <a:r>
              <a:rPr lang="en-US" dirty="0" smtClean="0"/>
              <a:t> </a:t>
            </a:r>
            <a:r>
              <a:rPr lang="en-US" dirty="0" err="1" smtClean="0"/>
              <a:t>fácil</a:t>
            </a:r>
            <a:r>
              <a:rPr lang="en-US" dirty="0" smtClean="0"/>
              <a:t> </a:t>
            </a:r>
            <a:r>
              <a:rPr lang="en-US" dirty="0" err="1" smtClean="0"/>
              <a:t>para</a:t>
            </a:r>
            <a:r>
              <a:rPr lang="en-US" dirty="0" smtClean="0"/>
              <a:t> </a:t>
            </a:r>
            <a:r>
              <a:rPr lang="en-US" dirty="0" err="1" smtClean="0"/>
              <a:t>las</a:t>
            </a:r>
            <a:r>
              <a:rPr lang="en-US" dirty="0" smtClean="0"/>
              <a:t> </a:t>
            </a:r>
            <a:r>
              <a:rPr lang="en-US" dirty="0" err="1" smtClean="0"/>
              <a:t>microempresas</a:t>
            </a:r>
            <a:r>
              <a:rPr lang="en-US" dirty="0" smtClean="0"/>
              <a:t>, </a:t>
            </a:r>
            <a:r>
              <a:rPr lang="en-US" dirty="0" err="1" smtClean="0"/>
              <a:t>porque</a:t>
            </a:r>
            <a:r>
              <a:rPr lang="en-US" dirty="0" smtClean="0"/>
              <a:t> son </a:t>
            </a:r>
            <a:r>
              <a:rPr lang="en-US" dirty="0" err="1" smtClean="0"/>
              <a:t>más</a:t>
            </a:r>
            <a:r>
              <a:rPr lang="en-US" dirty="0" smtClean="0"/>
              <a:t> </a:t>
            </a:r>
            <a:r>
              <a:rPr lang="en-US" dirty="0" err="1" smtClean="0"/>
              <a:t>flexibles</a:t>
            </a:r>
            <a:r>
              <a:rPr lang="en-US" dirty="0" smtClean="0"/>
              <a:t> y </a:t>
            </a:r>
            <a:r>
              <a:rPr lang="en-US" dirty="0" err="1" smtClean="0"/>
              <a:t>adaptables</a:t>
            </a:r>
            <a:r>
              <a:rPr lang="en-US" dirty="0" smtClean="0"/>
              <a:t> a </a:t>
            </a:r>
            <a:r>
              <a:rPr lang="en-US" dirty="0" err="1" smtClean="0"/>
              <a:t>las</a:t>
            </a:r>
            <a:r>
              <a:rPr lang="en-US" dirty="0" smtClean="0"/>
              <a:t> </a:t>
            </a:r>
            <a:r>
              <a:rPr lang="en-US" dirty="0" err="1" smtClean="0"/>
              <a:t>nuevas</a:t>
            </a:r>
            <a:r>
              <a:rPr lang="en-US" dirty="0" smtClean="0"/>
              <a:t> </a:t>
            </a:r>
            <a:r>
              <a:rPr lang="en-US" dirty="0" err="1" smtClean="0"/>
              <a:t>condiciones</a:t>
            </a:r>
            <a:r>
              <a:rPr lang="en-US" dirty="0" smtClean="0"/>
              <a:t>. </a:t>
            </a:r>
            <a:r>
              <a:rPr lang="en-US" dirty="0" err="1" smtClean="0"/>
              <a:t>Esta</a:t>
            </a:r>
            <a:r>
              <a:rPr lang="en-US" dirty="0" smtClean="0"/>
              <a:t> </a:t>
            </a:r>
            <a:r>
              <a:rPr lang="en-US" dirty="0" err="1" smtClean="0"/>
              <a:t>es</a:t>
            </a:r>
            <a:r>
              <a:rPr lang="en-US" dirty="0" smtClean="0"/>
              <a:t> </a:t>
            </a:r>
            <a:r>
              <a:rPr lang="en-US" dirty="0" err="1" smtClean="0"/>
              <a:t>una</a:t>
            </a:r>
            <a:r>
              <a:rPr lang="en-US" dirty="0" smtClean="0"/>
              <a:t> de </a:t>
            </a:r>
            <a:r>
              <a:rPr lang="en-US" dirty="0" err="1" smtClean="0"/>
              <a:t>las</a:t>
            </a:r>
            <a:r>
              <a:rPr lang="en-US" dirty="0" smtClean="0"/>
              <a:t> </a:t>
            </a:r>
            <a:r>
              <a:rPr lang="en-US" dirty="0" err="1" smtClean="0"/>
              <a:t>técnicas</a:t>
            </a:r>
            <a:r>
              <a:rPr lang="en-US" dirty="0" smtClean="0"/>
              <a:t> </a:t>
            </a:r>
            <a:r>
              <a:rPr lang="en-US" dirty="0" err="1" smtClean="0"/>
              <a:t>para</a:t>
            </a:r>
            <a:r>
              <a:rPr lang="en-US" dirty="0" smtClean="0"/>
              <a:t> </a:t>
            </a:r>
            <a:r>
              <a:rPr lang="en-US" dirty="0" err="1" smtClean="0"/>
              <a:t>monitorizar</a:t>
            </a:r>
            <a:r>
              <a:rPr lang="en-US" dirty="0" smtClean="0"/>
              <a:t> y </a:t>
            </a:r>
            <a:r>
              <a:rPr lang="en-US" dirty="0" err="1" smtClean="0"/>
              <a:t>gestionar</a:t>
            </a:r>
            <a:r>
              <a:rPr lang="en-US" dirty="0" smtClean="0"/>
              <a:t> el </a:t>
            </a:r>
            <a:r>
              <a:rPr lang="en-US" dirty="0" err="1" smtClean="0"/>
              <a:t>negocio</a:t>
            </a:r>
            <a:r>
              <a:rPr lang="en-US" dirty="0" smtClean="0"/>
              <a:t> </a:t>
            </a:r>
            <a:r>
              <a:rPr lang="en-US" dirty="0" err="1" smtClean="0"/>
              <a:t>utilizando</a:t>
            </a:r>
            <a:r>
              <a:rPr lang="en-US" dirty="0" smtClean="0"/>
              <a:t> el plan de </a:t>
            </a:r>
            <a:r>
              <a:rPr lang="en-US" dirty="0" err="1" smtClean="0"/>
              <a:t>empresa</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 xmlns:p14="http://schemas.microsoft.com/office/powerpoint/2010/main" val="1663569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4861</TotalTime>
  <Words>651</Words>
  <Application>Microsoft Office PowerPoint</Application>
  <PresentationFormat>Personalizado</PresentationFormat>
  <Paragraphs>96</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1557</vt:lpstr>
      <vt:lpstr>Módulo 2: Plan de empresa, conocimientos presupuestarios y de gestión</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Fundamentos de Gestión Empresarial</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IRL_01</dc:creator>
  <cp:lastModifiedBy>user</cp:lastModifiedBy>
  <cp:revision>56</cp:revision>
  <cp:lastPrinted>2017-05-04T12:44:09Z</cp:lastPrinted>
  <dcterms:created xsi:type="dcterms:W3CDTF">2016-01-12T16:45:47Z</dcterms:created>
  <dcterms:modified xsi:type="dcterms:W3CDTF">2017-12-01T12:37:54Z</dcterms:modified>
</cp:coreProperties>
</file>