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378" r:id="rId2"/>
    <p:sldId id="396" r:id="rId3"/>
    <p:sldId id="407" r:id="rId4"/>
    <p:sldId id="380" r:id="rId5"/>
    <p:sldId id="431" r:id="rId6"/>
    <p:sldId id="446" r:id="rId7"/>
    <p:sldId id="445" r:id="rId8"/>
    <p:sldId id="444" r:id="rId9"/>
    <p:sldId id="443" r:id="rId10"/>
    <p:sldId id="441" r:id="rId11"/>
    <p:sldId id="450" r:id="rId12"/>
    <p:sldId id="449" r:id="rId13"/>
    <p:sldId id="448" r:id="rId14"/>
    <p:sldId id="447" r:id="rId15"/>
    <p:sldId id="394"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p:scale>
          <a:sx n="75" d="100"/>
          <a:sy n="75" d="100"/>
        </p:scale>
        <p:origin x="-450" y="1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25/10/2017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25/10/2017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No.2: </a:t>
            </a:r>
            <a:r>
              <a:rPr lang="en-US" sz="2800" b="1" dirty="0" smtClean="0">
                <a:solidFill>
                  <a:srgbClr val="336600"/>
                </a:solidFill>
              </a:rPr>
              <a:t>Business plan, Budgeting and Management skills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6" name="TextBox 4"/>
          <p:cNvSpPr txBox="1"/>
          <p:nvPr/>
        </p:nvSpPr>
        <p:spPr>
          <a:xfrm>
            <a:off x="1235743" y="5904760"/>
            <a:ext cx="9757955" cy="615553"/>
          </a:xfrm>
          <a:prstGeom prst="rect">
            <a:avLst/>
          </a:prstGeom>
          <a:noFill/>
        </p:spPr>
        <p:txBody>
          <a:bodyPr wrap="square" rtlCol="0">
            <a:spAutoFit/>
          </a:bodyPr>
          <a:lstStyle/>
          <a:p>
            <a:pPr algn="ctr"/>
            <a:r>
              <a:rPr lang="en-IE" dirty="0" smtClean="0"/>
              <a:t>Prepared by the </a:t>
            </a:r>
            <a:r>
              <a:rPr lang="en-US" dirty="0" smtClean="0"/>
              <a:t>Consortium for the project: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a:solidFill>
                  <a:srgbClr val="C00000"/>
                </a:solidFill>
                <a:latin typeface="+mj-lt"/>
                <a:ea typeface="+mj-ea"/>
                <a:cs typeface="+mj-cs"/>
              </a:rPr>
              <a:t>Business Management </a:t>
            </a:r>
            <a:r>
              <a:rPr lang="en-US" b="1" dirty="0" smtClean="0">
                <a:solidFill>
                  <a:srgbClr val="C00000"/>
                </a:solidFill>
                <a:latin typeface="+mj-lt"/>
                <a:ea typeface="+mj-ea"/>
                <a:cs typeface="+mj-cs"/>
              </a:rPr>
              <a:t>Essentials (1/5)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Also</a:t>
            </a:r>
            <a:r>
              <a:rPr lang="en-US" dirty="0">
                <a:solidFill>
                  <a:srgbClr val="000000"/>
                </a:solidFill>
              </a:rPr>
              <a:t>, this technique can be used in different reporting periods, in which they have </a:t>
            </a:r>
            <a:r>
              <a:rPr lang="en-US" dirty="0" smtClean="0">
                <a:solidFill>
                  <a:srgbClr val="000000"/>
                </a:solidFill>
              </a:rPr>
              <a:t>measured </a:t>
            </a:r>
            <a:r>
              <a:rPr lang="en-US" dirty="0">
                <a:solidFill>
                  <a:srgbClr val="000000"/>
                </a:solidFill>
              </a:rPr>
              <a:t>data for </a:t>
            </a:r>
            <a:r>
              <a:rPr lang="en-US" dirty="0" smtClean="0">
                <a:solidFill>
                  <a:srgbClr val="000000"/>
                </a:solidFill>
              </a:rPr>
              <a:t>results achieved in </a:t>
            </a:r>
            <a:r>
              <a:rPr lang="en-US" dirty="0">
                <a:solidFill>
                  <a:srgbClr val="000000"/>
                </a:solidFill>
              </a:rPr>
              <a:t>the company. </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p14="http://schemas.microsoft.com/office/powerpoint/2010/main" xmlns="" val="18628953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a:solidFill>
                  <a:srgbClr val="C00000"/>
                </a:solidFill>
                <a:latin typeface="+mj-lt"/>
                <a:ea typeface="+mj-ea"/>
                <a:cs typeface="+mj-cs"/>
              </a:rPr>
              <a:t>Business Management </a:t>
            </a:r>
            <a:r>
              <a:rPr lang="en-US" b="1" dirty="0" smtClean="0">
                <a:solidFill>
                  <a:srgbClr val="C00000"/>
                </a:solidFill>
                <a:latin typeface="+mj-lt"/>
                <a:ea typeface="+mj-ea"/>
                <a:cs typeface="+mj-cs"/>
              </a:rPr>
              <a:t>Essentials (2/5)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Most </a:t>
            </a:r>
            <a:r>
              <a:rPr lang="en-US" dirty="0">
                <a:solidFill>
                  <a:srgbClr val="000000"/>
                </a:solidFill>
              </a:rPr>
              <a:t>of the managers use this technique for </a:t>
            </a:r>
            <a:r>
              <a:rPr lang="en-US" dirty="0" smtClean="0">
                <a:solidFill>
                  <a:srgbClr val="000000"/>
                </a:solidFill>
              </a:rPr>
              <a:t>a longer </a:t>
            </a:r>
            <a:r>
              <a:rPr lang="en-US" dirty="0">
                <a:solidFill>
                  <a:srgbClr val="000000"/>
                </a:solidFill>
              </a:rPr>
              <a:t>period, mostly for six month period or one year </a:t>
            </a:r>
            <a:r>
              <a:rPr lang="en-US" dirty="0" smtClean="0">
                <a:solidFill>
                  <a:srgbClr val="000000"/>
                </a:solidFill>
              </a:rPr>
              <a:t>period.</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p14="http://schemas.microsoft.com/office/powerpoint/2010/main" xmlns="" val="14600719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a:solidFill>
                  <a:srgbClr val="C00000"/>
                </a:solidFill>
                <a:latin typeface="+mj-lt"/>
                <a:ea typeface="+mj-ea"/>
                <a:cs typeface="+mj-cs"/>
              </a:rPr>
              <a:t>Business Management </a:t>
            </a:r>
            <a:r>
              <a:rPr lang="en-US" b="1" dirty="0" smtClean="0">
                <a:solidFill>
                  <a:srgbClr val="C00000"/>
                </a:solidFill>
                <a:latin typeface="+mj-lt"/>
                <a:ea typeface="+mj-ea"/>
                <a:cs typeface="+mj-cs"/>
              </a:rPr>
              <a:t>Essentials (3/5)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But </a:t>
            </a:r>
            <a:r>
              <a:rPr lang="en-US" dirty="0">
                <a:solidFill>
                  <a:srgbClr val="000000"/>
                </a:solidFill>
              </a:rPr>
              <a:t>in that case they always should have </a:t>
            </a:r>
            <a:r>
              <a:rPr lang="en-US" dirty="0" smtClean="0">
                <a:solidFill>
                  <a:srgbClr val="000000"/>
                </a:solidFill>
              </a:rPr>
              <a:t>in </a:t>
            </a:r>
            <a:r>
              <a:rPr lang="en-US" dirty="0">
                <a:solidFill>
                  <a:srgbClr val="000000"/>
                </a:solidFill>
              </a:rPr>
              <a:t>their mind the main points from the business plan. This is </a:t>
            </a:r>
            <a:r>
              <a:rPr lang="en-US" dirty="0" smtClean="0">
                <a:solidFill>
                  <a:srgbClr val="000000"/>
                </a:solidFill>
              </a:rPr>
              <a:t>a more </a:t>
            </a:r>
            <a:r>
              <a:rPr lang="en-US" dirty="0">
                <a:solidFill>
                  <a:srgbClr val="000000"/>
                </a:solidFill>
              </a:rPr>
              <a:t>risky method but for more experienced managers is much easier for monitoring</a:t>
            </a:r>
            <a:r>
              <a:rPr lang="en-US" dirty="0" smtClean="0">
                <a:solidFill>
                  <a:srgbClr val="000000"/>
                </a:solidFill>
              </a:rPr>
              <a:t>.</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p14="http://schemas.microsoft.com/office/powerpoint/2010/main" xmlns="" val="19274387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a:solidFill>
                  <a:srgbClr val="C00000"/>
                </a:solidFill>
                <a:latin typeface="+mj-lt"/>
                <a:ea typeface="+mj-ea"/>
                <a:cs typeface="+mj-cs"/>
              </a:rPr>
              <a:t>Business Management </a:t>
            </a:r>
            <a:r>
              <a:rPr lang="en-US" b="1" dirty="0" smtClean="0">
                <a:solidFill>
                  <a:srgbClr val="C00000"/>
                </a:solidFill>
                <a:latin typeface="+mj-lt"/>
                <a:ea typeface="+mj-ea"/>
                <a:cs typeface="+mj-cs"/>
              </a:rPr>
              <a:t>Essentials (4/5)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a:solidFill>
                <a:srgbClr val="0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Business </a:t>
            </a:r>
            <a:r>
              <a:rPr lang="en-US" dirty="0" smtClean="0">
                <a:solidFill>
                  <a:srgbClr val="000000"/>
                </a:solidFill>
              </a:rPr>
              <a:t>plans </a:t>
            </a:r>
            <a:r>
              <a:rPr lang="en-US" dirty="0">
                <a:solidFill>
                  <a:srgbClr val="000000"/>
                </a:solidFill>
              </a:rPr>
              <a:t>have </a:t>
            </a:r>
            <a:r>
              <a:rPr lang="en-US" dirty="0" smtClean="0">
                <a:solidFill>
                  <a:srgbClr val="000000"/>
                </a:solidFill>
              </a:rPr>
              <a:t>a wide </a:t>
            </a:r>
            <a:r>
              <a:rPr lang="en-US" dirty="0">
                <a:solidFill>
                  <a:srgbClr val="000000"/>
                </a:solidFill>
              </a:rPr>
              <a:t>application in </a:t>
            </a:r>
            <a:r>
              <a:rPr lang="en-US" dirty="0" smtClean="0">
                <a:solidFill>
                  <a:srgbClr val="000000"/>
                </a:solidFill>
              </a:rPr>
              <a:t>a company</a:t>
            </a:r>
            <a:r>
              <a:rPr lang="en-US" sz="1800" dirty="0">
                <a:solidFill>
                  <a:srgbClr val="000000"/>
                </a:solidFill>
              </a:rPr>
              <a:t>. </a:t>
            </a:r>
            <a:endParaRPr lang="en-IE"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p14="http://schemas.microsoft.com/office/powerpoint/2010/main" xmlns="" val="3828940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a:solidFill>
                  <a:srgbClr val="C00000"/>
                </a:solidFill>
                <a:latin typeface="+mj-lt"/>
                <a:ea typeface="+mj-ea"/>
                <a:cs typeface="+mj-cs"/>
              </a:rPr>
              <a:t>Business Management </a:t>
            </a:r>
            <a:r>
              <a:rPr lang="en-US" b="1" dirty="0" smtClean="0">
                <a:solidFill>
                  <a:srgbClr val="C00000"/>
                </a:solidFill>
                <a:latin typeface="+mj-lt"/>
                <a:ea typeface="+mj-ea"/>
                <a:cs typeface="+mj-cs"/>
              </a:rPr>
              <a:t>Essentials (5/5)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Also</a:t>
            </a:r>
            <a:r>
              <a:rPr lang="en-US" dirty="0">
                <a:solidFill>
                  <a:srgbClr val="000000"/>
                </a:solidFill>
              </a:rPr>
              <a:t>, for microenterprises is </a:t>
            </a:r>
            <a:r>
              <a:rPr lang="en-US" dirty="0" smtClean="0">
                <a:solidFill>
                  <a:srgbClr val="000000"/>
                </a:solidFill>
              </a:rPr>
              <a:t>of </a:t>
            </a:r>
            <a:r>
              <a:rPr lang="en-US" dirty="0">
                <a:solidFill>
                  <a:srgbClr val="000000"/>
                </a:solidFill>
              </a:rPr>
              <a:t>essential importance, because of </a:t>
            </a:r>
            <a:r>
              <a:rPr lang="en-US" dirty="0" smtClean="0">
                <a:solidFill>
                  <a:srgbClr val="000000"/>
                </a:solidFill>
              </a:rPr>
              <a:t>the small </a:t>
            </a:r>
            <a:r>
              <a:rPr lang="en-US" dirty="0">
                <a:solidFill>
                  <a:srgbClr val="000000"/>
                </a:solidFill>
              </a:rPr>
              <a:t>capacity </a:t>
            </a:r>
            <a:r>
              <a:rPr lang="en-US" dirty="0" smtClean="0">
                <a:solidFill>
                  <a:srgbClr val="000000"/>
                </a:solidFill>
              </a:rPr>
              <a:t>in </a:t>
            </a:r>
            <a:r>
              <a:rPr lang="en-US" dirty="0">
                <a:solidFill>
                  <a:srgbClr val="000000"/>
                </a:solidFill>
              </a:rPr>
              <a:t>every field of </a:t>
            </a:r>
            <a:r>
              <a:rPr lang="en-US" dirty="0" smtClean="0">
                <a:solidFill>
                  <a:srgbClr val="000000"/>
                </a:solidFill>
              </a:rPr>
              <a:t>operation. </a:t>
            </a:r>
            <a:r>
              <a:rPr lang="en-US" dirty="0">
                <a:solidFill>
                  <a:srgbClr val="000000"/>
                </a:solidFill>
              </a:rPr>
              <a:t>For that purpose managers from microenterprises are almost obligated to have this business tool on their desks and to use them actively in every </a:t>
            </a:r>
            <a:r>
              <a:rPr lang="en-US" dirty="0" smtClean="0">
                <a:solidFill>
                  <a:srgbClr val="000000"/>
                </a:solidFill>
              </a:rPr>
              <a:t>working day. </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p14="http://schemas.microsoft.com/office/powerpoint/2010/main" xmlns="" val="755908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1" y="1362456"/>
            <a:ext cx="2963586" cy="612648"/>
          </a:xfrm>
        </p:spPr>
        <p:txBody>
          <a:bodyPr/>
          <a:lstStyle/>
          <a:p>
            <a:pPr lvl="0" defTabSz="457200" fontAlgn="auto">
              <a:spcBef>
                <a:spcPts val="0"/>
              </a:spcBef>
              <a:spcAft>
                <a:spcPts val="0"/>
              </a:spcAft>
            </a:pPr>
            <a:r>
              <a:rPr lang="en-IE" sz="3200" b="1" dirty="0">
                <a:solidFill>
                  <a:srgbClr val="990000"/>
                </a:solidFill>
              </a:rPr>
              <a:t>Overview</a:t>
            </a:r>
            <a:endParaRPr lang="el-GR"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629920" y="2255858"/>
          <a:ext cx="10338816" cy="3379121"/>
        </p:xfrm>
        <a:graphic>
          <a:graphicData uri="http://schemas.openxmlformats.org/drawingml/2006/table">
            <a:tbl>
              <a:tblPr firstRow="1" bandRow="1">
                <a:tableStyleId>{5C22544A-7EE6-4342-B048-85BDC9FD1C3A}</a:tableStyleId>
              </a:tblPr>
              <a:tblGrid>
                <a:gridCol w="4930621"/>
                <a:gridCol w="5408195"/>
              </a:tblGrid>
              <a:tr h="744036">
                <a:tc>
                  <a:txBody>
                    <a:bodyPr/>
                    <a:lstStyle/>
                    <a:p>
                      <a:pPr algn="ctr"/>
                      <a:r>
                        <a:rPr lang="en-IE" sz="2400" b="1" dirty="0" smtClean="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15</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a:t>minutes (not including exploring the links provided within slides)</a:t>
                      </a:r>
                    </a:p>
                  </a:txBody>
                  <a:tcPr>
                    <a:solidFill>
                      <a:schemeClr val="bg1">
                        <a:lumMod val="75000"/>
                      </a:schemeClr>
                    </a:solidFill>
                  </a:tcPr>
                </a:tc>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1731264" y="2438401"/>
            <a:ext cx="8936736" cy="4157472"/>
          </a:xfrm>
        </p:spPr>
        <p:txBody>
          <a:bodyPr/>
          <a:lstStyle/>
          <a:p>
            <a:pPr marL="0" indent="0" algn="ctr">
              <a:lnSpc>
                <a:spcPct val="150000"/>
              </a:lnSpc>
              <a:buNone/>
            </a:pPr>
            <a:r>
              <a:rPr lang="en-GB" b="1" dirty="0"/>
              <a:t>In this </a:t>
            </a:r>
            <a:r>
              <a:rPr lang="en-GB" b="1" dirty="0" smtClean="0"/>
              <a:t>unit, </a:t>
            </a:r>
            <a:r>
              <a:rPr lang="en-GB" b="1" dirty="0"/>
              <a:t>we will </a:t>
            </a:r>
            <a:r>
              <a:rPr lang="en-GB" b="1" dirty="0" smtClean="0"/>
              <a:t>learn about business </a:t>
            </a:r>
            <a:r>
              <a:rPr lang="en-US" b="1" dirty="0" smtClean="0"/>
              <a:t>management techniques and how to use </a:t>
            </a:r>
            <a:r>
              <a:rPr lang="en-US" b="1" dirty="0" smtClean="0"/>
              <a:t>the business </a:t>
            </a:r>
            <a:r>
              <a:rPr lang="en-US" b="1" dirty="0" smtClean="0"/>
              <a:t>plan properly as a tool for </a:t>
            </a:r>
            <a:r>
              <a:rPr lang="en-US" b="1" dirty="0" smtClean="0"/>
              <a:t>appropriate use in your company</a:t>
            </a:r>
            <a:endParaRPr lang="en-IE" b="1" dirty="0"/>
          </a:p>
          <a:p>
            <a:endParaRPr lang="en-IE" dirty="0"/>
          </a:p>
        </p:txBody>
      </p:sp>
      <p:sp>
        <p:nvSpPr>
          <p:cNvPr id="6" name="Text Placeholder 5"/>
          <p:cNvSpPr>
            <a:spLocks noGrp="1"/>
          </p:cNvSpPr>
          <p:nvPr>
            <p:ph type="body" sz="half" idx="2"/>
          </p:nvPr>
        </p:nvSpPr>
        <p:spPr>
          <a:xfrm>
            <a:off x="547711" y="1252728"/>
            <a:ext cx="2744130" cy="612648"/>
          </a:xfrm>
        </p:spPr>
        <p:txBody>
          <a:bodyPr/>
          <a:lstStyle/>
          <a:p>
            <a:pPr lvl="0" defTabSz="457200" fontAlgn="auto">
              <a:spcBef>
                <a:spcPts val="0"/>
              </a:spcBef>
              <a:spcAft>
                <a:spcPts val="0"/>
              </a:spcAft>
            </a:pPr>
            <a:r>
              <a:rPr lang="en-IE" sz="3200" b="1" dirty="0">
                <a:solidFill>
                  <a:srgbClr val="990000"/>
                </a:solidFill>
              </a:rPr>
              <a:t>Unit Aim</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b="1" dirty="0">
                <a:solidFill>
                  <a:srgbClr val="0B0AFD"/>
                </a:solidFill>
              </a:rPr>
              <a:t>Business Management Essentials</a:t>
            </a:r>
            <a:endParaRPr lang="es-ES" altLang="es-ES" sz="3200" b="1" dirty="0">
              <a:solidFill>
                <a:srgbClr val="0B0AFD"/>
              </a:solidFill>
            </a:endParaRPr>
          </a:p>
        </p:txBody>
      </p:sp>
      <p:sp>
        <p:nvSpPr>
          <p:cNvPr id="3" name="Content Placeholder 2"/>
          <p:cNvSpPr>
            <a:spLocks noGrp="1"/>
          </p:cNvSpPr>
          <p:nvPr>
            <p:ph idx="1"/>
          </p:nvPr>
        </p:nvSpPr>
        <p:spPr>
          <a:xfrm>
            <a:off x="487680" y="1938528"/>
            <a:ext cx="11167872" cy="3922523"/>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sz="2800" b="1" dirty="0" smtClean="0"/>
              <a:t>Make basic business plans and budgets</a:t>
            </a:r>
            <a:endParaRPr lang="en-IE" sz="2800" b="1" dirty="0"/>
          </a:p>
          <a:p>
            <a:pPr marL="514350" indent="-514350">
              <a:lnSpc>
                <a:spcPct val="150000"/>
              </a:lnSpc>
              <a:buFont typeface="+mj-lt"/>
              <a:buAutoNum type="arabicPeriod"/>
            </a:pPr>
            <a:r>
              <a:rPr lang="en-IE" sz="2800" b="1" dirty="0"/>
              <a:t>Know </a:t>
            </a:r>
            <a:r>
              <a:rPr lang="en-IE" sz="2800" b="1" dirty="0" smtClean="0"/>
              <a:t>how to read business plans and budgets and how to use them</a:t>
            </a:r>
            <a:endParaRPr lang="en-IE" sz="2800" b="1" dirty="0"/>
          </a:p>
          <a:p>
            <a:pPr marL="514350" indent="-514350">
              <a:lnSpc>
                <a:spcPct val="150000"/>
              </a:lnSpc>
              <a:buFont typeface="+mj-lt"/>
              <a:buAutoNum type="arabicPeriod"/>
            </a:pPr>
            <a:r>
              <a:rPr lang="en-IE" sz="2800" b="1" dirty="0" smtClean="0"/>
              <a:t>Know how to have better results and constant progress</a:t>
            </a:r>
          </a:p>
          <a:p>
            <a:pPr marL="514350" indent="-514350">
              <a:lnSpc>
                <a:spcPct val="150000"/>
              </a:lnSpc>
              <a:buFont typeface="+mj-lt"/>
              <a:buAutoNum type="arabicPeriod"/>
            </a:pPr>
            <a:r>
              <a:rPr lang="en-IE" sz="2800" b="1" dirty="0" smtClean="0"/>
              <a:t>To have better managerial skills </a:t>
            </a:r>
            <a:endParaRPr lang="en-IE" sz="2800" b="1" dirty="0"/>
          </a:p>
          <a:p>
            <a:pPr marL="0" indent="0">
              <a:lnSpc>
                <a:spcPct val="150000"/>
              </a:lnSpc>
              <a:buNone/>
            </a:pPr>
            <a:endParaRPr lang="en-US" sz="2800" b="1" dirty="0"/>
          </a:p>
        </p:txBody>
      </p:sp>
      <p:sp>
        <p:nvSpPr>
          <p:cNvPr id="5" name="Text Placeholder 4"/>
          <p:cNvSpPr>
            <a:spLocks noGrp="1"/>
          </p:cNvSpPr>
          <p:nvPr>
            <p:ph type="body" sz="half" idx="2"/>
          </p:nvPr>
        </p:nvSpPr>
        <p:spPr>
          <a:xfrm>
            <a:off x="474558" y="1191768"/>
            <a:ext cx="6182274" cy="649224"/>
          </a:xfrm>
        </p:spPr>
        <p:txBody>
          <a:bodyPr/>
          <a:lstStyle/>
          <a:p>
            <a:pPr lvl="0" defTabSz="457200" fontAlgn="auto">
              <a:spcBef>
                <a:spcPts val="0"/>
              </a:spcBef>
              <a:spcAft>
                <a:spcPts val="0"/>
              </a:spcAft>
            </a:pPr>
            <a:r>
              <a:rPr lang="es-ES" altLang="es-ES" sz="3200" b="1" dirty="0" err="1">
                <a:solidFill>
                  <a:srgbClr val="990000"/>
                </a:solidFill>
              </a:rPr>
              <a:t>Expected</a:t>
            </a:r>
            <a:r>
              <a:rPr lang="es-ES" altLang="es-ES" sz="3200" b="1" dirty="0">
                <a:solidFill>
                  <a:srgbClr val="990000"/>
                </a:solidFill>
              </a:rPr>
              <a:t> </a:t>
            </a:r>
            <a:r>
              <a:rPr lang="es-ES" altLang="es-ES" sz="3200" b="1" dirty="0" err="1">
                <a:solidFill>
                  <a:srgbClr val="990000"/>
                </a:solidFill>
              </a:rPr>
              <a:t>Learning</a:t>
            </a:r>
            <a:r>
              <a:rPr lang="es-ES" altLang="es-ES" sz="3200" b="1" dirty="0">
                <a:solidFill>
                  <a:srgbClr val="990000"/>
                </a:solidFill>
              </a:rPr>
              <a:t> </a:t>
            </a:r>
            <a:r>
              <a:rPr lang="es-ES" altLang="es-ES" sz="3200" b="1" dirty="0" err="1">
                <a:solidFill>
                  <a:srgbClr val="990000"/>
                </a:solidFill>
              </a:rPr>
              <a:t>Outcomes</a:t>
            </a:r>
            <a:endParaRPr lang="el-GR"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Management techniques (1/5)</a:t>
            </a:r>
          </a:p>
          <a:p>
            <a:pPr marL="0" indent="0">
              <a:buNone/>
            </a:pPr>
            <a:endParaRPr lang="en-US" sz="1800" b="1" dirty="0" smtClean="0"/>
          </a:p>
          <a:p>
            <a:pPr marL="0" indent="0">
              <a:buNone/>
            </a:pPr>
            <a:endParaRPr lang="en-US" sz="1800" b="1" dirty="0"/>
          </a:p>
          <a:p>
            <a:pPr marL="0" indent="0">
              <a:buNone/>
            </a:pPr>
            <a:endParaRPr lang="en-US" sz="1800" b="1" dirty="0"/>
          </a:p>
          <a:p>
            <a:pPr marL="0" indent="0">
              <a:buNone/>
            </a:pPr>
            <a:r>
              <a:rPr lang="en-US" dirty="0"/>
              <a:t>The process of the </a:t>
            </a:r>
            <a:r>
              <a:rPr lang="en-US" dirty="0" smtClean="0"/>
              <a:t>management is </a:t>
            </a:r>
            <a:r>
              <a:rPr lang="en-US" dirty="0"/>
              <a:t>much easier for the </a:t>
            </a:r>
            <a:r>
              <a:rPr lang="en-US" dirty="0" smtClean="0"/>
              <a:t>managers if they use a business plan.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xmlns="" val="579790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Management techniques (2/5)</a:t>
            </a:r>
          </a:p>
          <a:p>
            <a:pPr marL="0" indent="0">
              <a:buNone/>
            </a:pPr>
            <a:endParaRPr lang="en-US" sz="1800" b="1" dirty="0" smtClean="0"/>
          </a:p>
          <a:p>
            <a:pPr marL="0" indent="0">
              <a:buNone/>
            </a:pPr>
            <a:endParaRPr lang="en-US" sz="1800" b="1" dirty="0"/>
          </a:p>
          <a:p>
            <a:pPr marL="0" indent="0">
              <a:buNone/>
            </a:pPr>
            <a:r>
              <a:rPr lang="en-US" dirty="0" smtClean="0"/>
              <a:t>At</a:t>
            </a:r>
            <a:r>
              <a:rPr lang="en-US" dirty="0" smtClean="0"/>
              <a:t> </a:t>
            </a:r>
            <a:r>
              <a:rPr lang="en-US" dirty="0"/>
              <a:t>the start </a:t>
            </a:r>
            <a:r>
              <a:rPr lang="en-US" dirty="0" smtClean="0"/>
              <a:t>of </a:t>
            </a:r>
            <a:r>
              <a:rPr lang="en-US" dirty="0"/>
              <a:t>every month they should take data from the business </a:t>
            </a:r>
            <a:r>
              <a:rPr lang="en-US" dirty="0" smtClean="0"/>
              <a:t>plan </a:t>
            </a:r>
            <a:r>
              <a:rPr lang="en-US" dirty="0"/>
              <a:t>which relate to that period and they have </a:t>
            </a:r>
            <a:r>
              <a:rPr lang="en-US" dirty="0" smtClean="0"/>
              <a:t>a starting</a:t>
            </a:r>
            <a:r>
              <a:rPr lang="en-US" dirty="0" smtClean="0"/>
              <a:t> </a:t>
            </a:r>
            <a:r>
              <a:rPr lang="en-US" dirty="0"/>
              <a:t>point for current operations.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xmlns="" val="40216039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Management techniques (3/5)</a:t>
            </a:r>
          </a:p>
          <a:p>
            <a:pPr marL="0" indent="0">
              <a:buNone/>
            </a:pPr>
            <a:endParaRPr lang="en-US" sz="1800" b="1" dirty="0" smtClean="0"/>
          </a:p>
          <a:p>
            <a:pPr marL="0" indent="0">
              <a:buNone/>
            </a:pPr>
            <a:endParaRPr lang="en-US" sz="1800" b="1" dirty="0"/>
          </a:p>
          <a:p>
            <a:pPr marL="0" indent="0">
              <a:buNone/>
            </a:pPr>
            <a:r>
              <a:rPr lang="en-US" dirty="0" smtClean="0"/>
              <a:t>At </a:t>
            </a:r>
            <a:r>
              <a:rPr lang="en-US" dirty="0"/>
              <a:t>the end of the month they should check if results are compatible with data in </a:t>
            </a:r>
            <a:r>
              <a:rPr lang="en-US" dirty="0" smtClean="0"/>
              <a:t>the business </a:t>
            </a:r>
            <a:r>
              <a:rPr lang="en-US" dirty="0"/>
              <a:t>plan. This will give </a:t>
            </a:r>
            <a:r>
              <a:rPr lang="en-US" dirty="0" smtClean="0"/>
              <a:t>them </a:t>
            </a:r>
            <a:r>
              <a:rPr lang="en-US" dirty="0"/>
              <a:t>time </a:t>
            </a:r>
            <a:r>
              <a:rPr lang="en-US" dirty="0" smtClean="0"/>
              <a:t>to</a:t>
            </a:r>
            <a:r>
              <a:rPr lang="en-US" dirty="0" smtClean="0"/>
              <a:t> react </a:t>
            </a:r>
            <a:r>
              <a:rPr lang="en-US" dirty="0"/>
              <a:t>if something </a:t>
            </a:r>
            <a:r>
              <a:rPr lang="en-US" dirty="0" smtClean="0"/>
              <a:t>is going </a:t>
            </a:r>
            <a:r>
              <a:rPr lang="en-US" dirty="0"/>
              <a:t>in </a:t>
            </a:r>
            <a:r>
              <a:rPr lang="en-US" dirty="0" smtClean="0"/>
              <a:t>the wrong direction.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xmlns="" val="20559500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Management techniques (4/5)</a:t>
            </a:r>
          </a:p>
          <a:p>
            <a:pPr marL="0" indent="0">
              <a:buNone/>
            </a:pPr>
            <a:endParaRPr lang="en-US" sz="1800" b="1" dirty="0" smtClean="0"/>
          </a:p>
          <a:p>
            <a:pPr marL="0" indent="0">
              <a:buNone/>
            </a:pPr>
            <a:endParaRPr lang="en-US" sz="1800" b="1" dirty="0"/>
          </a:p>
          <a:p>
            <a:pPr marL="0" indent="0">
              <a:buNone/>
            </a:pPr>
            <a:r>
              <a:rPr lang="en-US" dirty="0" smtClean="0"/>
              <a:t>With </a:t>
            </a:r>
            <a:r>
              <a:rPr lang="en-US" dirty="0"/>
              <a:t>this technique the managers will know earlier if something is wrong in the company, in </a:t>
            </a:r>
            <a:r>
              <a:rPr lang="en-US" dirty="0" smtClean="0"/>
              <a:t>the production </a:t>
            </a:r>
            <a:r>
              <a:rPr lang="en-US" dirty="0"/>
              <a:t>process, with </a:t>
            </a:r>
            <a:r>
              <a:rPr lang="en-US" dirty="0" smtClean="0"/>
              <a:t>management, </a:t>
            </a:r>
            <a:r>
              <a:rPr lang="en-US" dirty="0"/>
              <a:t>with funds or with changes </a:t>
            </a:r>
            <a:r>
              <a:rPr lang="en-US" dirty="0" smtClean="0"/>
              <a:t>in</a:t>
            </a:r>
            <a:r>
              <a:rPr lang="en-US" dirty="0" smtClean="0"/>
              <a:t> </a:t>
            </a:r>
            <a:r>
              <a:rPr lang="en-US" dirty="0"/>
              <a:t>the market.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xmlns="" val="773692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Business Management Essentials</a:t>
            </a:r>
            <a:endParaRPr lang="en-IE" sz="3200" b="1" dirty="0">
              <a:solidFill>
                <a:srgbClr val="0B0AFD"/>
              </a:solidFill>
            </a:endParaRPr>
          </a:p>
        </p:txBody>
      </p:sp>
      <p:sp>
        <p:nvSpPr>
          <p:cNvPr id="3" name="Content Placeholder 2"/>
          <p:cNvSpPr>
            <a:spLocks noGrp="1"/>
          </p:cNvSpPr>
          <p:nvPr>
            <p:ph idx="1"/>
          </p:nvPr>
        </p:nvSpPr>
        <p:spPr>
          <a:xfrm>
            <a:off x="653454" y="1383293"/>
            <a:ext cx="10697297" cy="4525963"/>
          </a:xfrm>
        </p:spPr>
        <p:txBody>
          <a:bodyPr/>
          <a:lstStyle/>
          <a:p>
            <a:pPr marL="0" indent="0">
              <a:buNone/>
            </a:pP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Management techniques (5/5)</a:t>
            </a:r>
          </a:p>
          <a:p>
            <a:pPr marL="0" indent="0">
              <a:buNone/>
            </a:pPr>
            <a:endParaRPr lang="en-US" sz="1800" b="1" dirty="0" smtClean="0"/>
          </a:p>
          <a:p>
            <a:pPr marL="0" indent="0">
              <a:buNone/>
            </a:pPr>
            <a:r>
              <a:rPr lang="en-US" dirty="0" smtClean="0"/>
              <a:t>In </a:t>
            </a:r>
            <a:r>
              <a:rPr lang="en-US" dirty="0" smtClean="0"/>
              <a:t>these </a:t>
            </a:r>
            <a:r>
              <a:rPr lang="en-US" dirty="0"/>
              <a:t>cases they </a:t>
            </a:r>
            <a:r>
              <a:rPr lang="en-US" dirty="0" smtClean="0"/>
              <a:t>can</a:t>
            </a:r>
            <a:r>
              <a:rPr lang="en-US" dirty="0" smtClean="0"/>
              <a:t> </a:t>
            </a:r>
            <a:r>
              <a:rPr lang="en-US" dirty="0"/>
              <a:t>apply new steps in </a:t>
            </a:r>
            <a:r>
              <a:rPr lang="en-US" dirty="0" smtClean="0"/>
              <a:t>the company </a:t>
            </a:r>
            <a:r>
              <a:rPr lang="en-US" dirty="0"/>
              <a:t>to </a:t>
            </a:r>
            <a:r>
              <a:rPr lang="en-US" dirty="0" smtClean="0"/>
              <a:t>correct the direction </a:t>
            </a:r>
            <a:r>
              <a:rPr lang="en-US" dirty="0"/>
              <a:t>of </a:t>
            </a:r>
            <a:r>
              <a:rPr lang="en-US" dirty="0" smtClean="0"/>
              <a:t>the business</a:t>
            </a:r>
            <a:r>
              <a:rPr lang="en-US" dirty="0"/>
              <a:t>. This is much easier for microenterprises, because they are more flexible and </a:t>
            </a:r>
            <a:r>
              <a:rPr lang="en-US" dirty="0" smtClean="0"/>
              <a:t>adaptable to new </a:t>
            </a:r>
            <a:r>
              <a:rPr lang="en-US" dirty="0"/>
              <a:t>conditions. This is one of the techniques for monitoring and </a:t>
            </a:r>
            <a:r>
              <a:rPr lang="en-US" dirty="0" smtClean="0"/>
              <a:t>managing the </a:t>
            </a:r>
            <a:r>
              <a:rPr lang="en-US" dirty="0"/>
              <a:t>company </a:t>
            </a:r>
            <a:r>
              <a:rPr lang="en-US" dirty="0" smtClean="0"/>
              <a:t>utilizing</a:t>
            </a:r>
            <a:r>
              <a:rPr lang="en-US" dirty="0" smtClean="0"/>
              <a:t> </a:t>
            </a:r>
            <a:r>
              <a:rPr lang="en-US" dirty="0"/>
              <a:t>the business plan.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xmlns="" val="1663569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4786</TotalTime>
  <Words>603</Words>
  <Application>Microsoft Office PowerPoint</Application>
  <PresentationFormat>Custom</PresentationFormat>
  <Paragraphs>95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1557</vt:lpstr>
      <vt:lpstr>Module No.2: Business plan, Budgeting and Management skills </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Business Management Essentials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IRL_01</dc:creator>
  <cp:lastModifiedBy>irl</cp:lastModifiedBy>
  <cp:revision>31</cp:revision>
  <cp:lastPrinted>2017-05-04T12:44:09Z</cp:lastPrinted>
  <dcterms:created xsi:type="dcterms:W3CDTF">2016-01-12T16:45:47Z</dcterms:created>
  <dcterms:modified xsi:type="dcterms:W3CDTF">2017-10-25T16:30:50Z</dcterms:modified>
</cp:coreProperties>
</file>