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7"/>
  </p:notesMasterIdLst>
  <p:handoutMasterIdLst>
    <p:handoutMasterId r:id="rId18"/>
  </p:handoutMasterIdLst>
  <p:sldIdLst>
    <p:sldId id="378" r:id="rId2"/>
    <p:sldId id="396" r:id="rId3"/>
    <p:sldId id="407" r:id="rId4"/>
    <p:sldId id="380" r:id="rId5"/>
    <p:sldId id="439" r:id="rId6"/>
    <p:sldId id="443" r:id="rId7"/>
    <p:sldId id="445" r:id="rId8"/>
    <p:sldId id="442" r:id="rId9"/>
    <p:sldId id="444" r:id="rId10"/>
    <p:sldId id="446" r:id="rId11"/>
    <p:sldId id="440" r:id="rId12"/>
    <p:sldId id="449" r:id="rId13"/>
    <p:sldId id="448" r:id="rId14"/>
    <p:sldId id="447" r:id="rId15"/>
    <p:sldId id="394" r:id="rId16"/>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73" d="100"/>
          <a:sy n="73" d="100"/>
        </p:scale>
        <p:origin x="-606" y="-10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30/11/2017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30/11/2017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err="1" smtClean="0"/>
              <a:t>Módulo</a:t>
            </a:r>
            <a:r>
              <a:rPr lang="en-US" sz="2800" b="1" dirty="0" smtClean="0"/>
              <a:t> 2: </a:t>
            </a:r>
            <a:r>
              <a:rPr lang="en-US" sz="2800" b="1" dirty="0" smtClean="0">
                <a:solidFill>
                  <a:srgbClr val="336600"/>
                </a:solidFill>
              </a:rPr>
              <a:t>Plan de </a:t>
            </a:r>
            <a:r>
              <a:rPr lang="en-US" sz="2800" b="1" dirty="0" err="1" smtClean="0">
                <a:solidFill>
                  <a:srgbClr val="336600"/>
                </a:solidFill>
              </a:rPr>
              <a:t>empresa</a:t>
            </a:r>
            <a:r>
              <a:rPr lang="en-US" sz="2800" b="1" dirty="0" smtClean="0">
                <a:solidFill>
                  <a:srgbClr val="336600"/>
                </a:solidFill>
              </a:rPr>
              <a:t>, </a:t>
            </a:r>
            <a:r>
              <a:rPr lang="en-US" sz="2800" b="1" dirty="0" err="1" smtClean="0">
                <a:solidFill>
                  <a:srgbClr val="336600"/>
                </a:solidFill>
              </a:rPr>
              <a:t>conocimientos</a:t>
            </a:r>
            <a:r>
              <a:rPr lang="en-US" sz="2800" b="1" dirty="0" smtClean="0">
                <a:solidFill>
                  <a:srgbClr val="336600"/>
                </a:solidFill>
              </a:rPr>
              <a:t> </a:t>
            </a:r>
            <a:r>
              <a:rPr lang="en-US" sz="2800" b="1" dirty="0" err="1" smtClean="0">
                <a:solidFill>
                  <a:srgbClr val="336600"/>
                </a:solidFill>
              </a:rPr>
              <a:t>presupuestarios</a:t>
            </a:r>
            <a:r>
              <a:rPr lang="en-US" sz="2800" b="1" dirty="0" smtClean="0">
                <a:solidFill>
                  <a:srgbClr val="336600"/>
                </a:solidFill>
              </a:rPr>
              <a:t> y de </a:t>
            </a:r>
            <a:r>
              <a:rPr lang="en-US" sz="2800" b="1" dirty="0" err="1" smtClean="0">
                <a:solidFill>
                  <a:srgbClr val="336600"/>
                </a:solidFill>
              </a:rPr>
              <a:t>gestión</a:t>
            </a:r>
            <a:endParaRPr lang="en-IE" sz="2800" b="1" dirty="0">
              <a:solidFill>
                <a:srgbClr val="336600"/>
              </a:solidFill>
            </a:endParaRPr>
          </a:p>
        </p:txBody>
      </p:sp>
      <p:sp>
        <p:nvSpPr>
          <p:cNvPr id="4" name="TextBox 3"/>
          <p:cNvSpPr txBox="1"/>
          <p:nvPr/>
        </p:nvSpPr>
        <p:spPr>
          <a:xfrm>
            <a:off x="4236333" y="311355"/>
            <a:ext cx="7268901" cy="1200329"/>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smtClean="0">
                <a:latin typeface="Calibri" pitchFamily="34" charset="0"/>
              </a:rPr>
              <a:t>Mejora de la Competitividad</a:t>
            </a:r>
          </a:p>
          <a:p>
            <a:r>
              <a:rPr lang="es-ES" altLang="es-ES" sz="3600" b="1" dirty="0" smtClean="0">
                <a:latin typeface="Calibri" pitchFamily="34" charset="0"/>
              </a:rPr>
              <a:t> de Microempresas en Áreas Rurales</a:t>
            </a:r>
            <a:endParaRPr lang="en-IE" dirty="0"/>
          </a:p>
        </p:txBody>
      </p:sp>
      <p:sp>
        <p:nvSpPr>
          <p:cNvPr id="6" name="TextBox 4"/>
          <p:cNvSpPr txBox="1"/>
          <p:nvPr/>
        </p:nvSpPr>
        <p:spPr>
          <a:xfrm>
            <a:off x="1308895" y="5855992"/>
            <a:ext cx="9757955" cy="615553"/>
          </a:xfrm>
          <a:prstGeom prst="rect">
            <a:avLst/>
          </a:prstGeom>
          <a:noFill/>
        </p:spPr>
        <p:txBody>
          <a:bodyPr wrap="square" rtlCol="0">
            <a:spAutoFit/>
          </a:bodyPr>
          <a:lstStyle/>
          <a:p>
            <a:pPr algn="ctr"/>
            <a:r>
              <a:rPr lang="es-ES" altLang="es-ES" dirty="0" smtClean="0"/>
              <a:t>Preparado por el Consorcio para el </a:t>
            </a:r>
            <a:r>
              <a:rPr lang="es-ES" altLang="es-ES" dirty="0" smtClean="0"/>
              <a:t>proyecto</a:t>
            </a:r>
            <a:r>
              <a:rPr lang="en-US" dirty="0" smtClean="0"/>
              <a:t>: </a:t>
            </a:r>
            <a:r>
              <a:rPr lang="en-US" i="1" dirty="0" smtClean="0"/>
              <a:t>“</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Monitorización</a:t>
            </a:r>
            <a:r>
              <a:rPr lang="en-US" sz="3200" b="1" dirty="0" smtClean="0">
                <a:solidFill>
                  <a:srgbClr val="0B0AFD"/>
                </a:solidFill>
              </a:rPr>
              <a:t> de la </a:t>
            </a:r>
            <a:r>
              <a:rPr lang="en-US" sz="3200" b="1" dirty="0" err="1" smtClean="0">
                <a:solidFill>
                  <a:srgbClr val="0B0AFD"/>
                </a:solidFill>
              </a:rPr>
              <a:t>implementación</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del Plan de </a:t>
            </a:r>
            <a:r>
              <a:rPr lang="en-US" sz="3200" b="1" dirty="0" err="1" smtClean="0">
                <a:solidFill>
                  <a:srgbClr val="0B0AFD"/>
                </a:solidFill>
              </a:rPr>
              <a:t>Empresa</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lvl="0" indent="0">
              <a:buNone/>
            </a:pPr>
            <a:r>
              <a:rPr lang="en-US" b="1" dirty="0" err="1" smtClean="0">
                <a:solidFill>
                  <a:srgbClr val="C00000"/>
                </a:solidFill>
                <a:latin typeface="+mj-lt"/>
                <a:ea typeface="+mj-ea"/>
                <a:cs typeface="+mj-cs"/>
              </a:rPr>
              <a:t>Errores</a:t>
            </a:r>
            <a:r>
              <a:rPr lang="en-US" b="1" dirty="0" smtClean="0">
                <a:solidFill>
                  <a:srgbClr val="C00000"/>
                </a:solidFill>
                <a:latin typeface="+mj-lt"/>
                <a:ea typeface="+mj-ea"/>
                <a:cs typeface="+mj-cs"/>
              </a:rPr>
              <a:t> de un Plan de </a:t>
            </a:r>
            <a:r>
              <a:rPr lang="en-US" b="1" dirty="0" err="1" smtClean="0">
                <a:solidFill>
                  <a:srgbClr val="C00000"/>
                </a:solidFill>
                <a:latin typeface="+mj-lt"/>
                <a:ea typeface="+mj-ea"/>
                <a:cs typeface="+mj-cs"/>
              </a:rPr>
              <a:t>Empresa</a:t>
            </a:r>
            <a:r>
              <a:rPr lang="en-US" b="1" dirty="0" smtClean="0">
                <a:solidFill>
                  <a:srgbClr val="C00000"/>
                </a:solidFill>
                <a:latin typeface="+mj-lt"/>
                <a:ea typeface="+mj-ea"/>
                <a:cs typeface="+mj-cs"/>
              </a:rPr>
              <a:t> </a:t>
            </a:r>
            <a:r>
              <a:rPr lang="en-US" b="1" dirty="0" smtClean="0">
                <a:solidFill>
                  <a:srgbClr val="C00000"/>
                </a:solidFill>
                <a:latin typeface="+mj-lt"/>
                <a:ea typeface="+mj-ea"/>
                <a:cs typeface="+mj-cs"/>
              </a:rPr>
              <a:t>(1/3)</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smtClean="0"/>
          </a:p>
          <a:p>
            <a:pPr marL="0" indent="0">
              <a:buNone/>
            </a:pPr>
            <a:endParaRPr lang="es-ES" sz="1800" dirty="0"/>
          </a:p>
          <a:p>
            <a:pPr marL="0" lvl="0" indent="0">
              <a:buNone/>
            </a:pPr>
            <a:r>
              <a:rPr lang="en-US" dirty="0" smtClean="0">
                <a:solidFill>
                  <a:srgbClr val="000000"/>
                </a:solidFill>
              </a:rPr>
              <a:t>Se </a:t>
            </a:r>
            <a:r>
              <a:rPr lang="en-US" dirty="0" err="1" smtClean="0">
                <a:solidFill>
                  <a:srgbClr val="000000"/>
                </a:solidFill>
              </a:rPr>
              <a:t>pueden</a:t>
            </a:r>
            <a:r>
              <a:rPr lang="en-US" dirty="0" smtClean="0">
                <a:solidFill>
                  <a:srgbClr val="000000"/>
                </a:solidFill>
              </a:rPr>
              <a:t> </a:t>
            </a:r>
            <a:r>
              <a:rPr lang="en-US" dirty="0" err="1" smtClean="0">
                <a:solidFill>
                  <a:srgbClr val="000000"/>
                </a:solidFill>
              </a:rPr>
              <a:t>cometer</a:t>
            </a:r>
            <a:r>
              <a:rPr lang="en-US" dirty="0" smtClean="0">
                <a:solidFill>
                  <a:srgbClr val="000000"/>
                </a:solidFill>
              </a:rPr>
              <a:t> </a:t>
            </a:r>
            <a:r>
              <a:rPr lang="en-US" dirty="0" err="1" smtClean="0">
                <a:solidFill>
                  <a:srgbClr val="000000"/>
                </a:solidFill>
              </a:rPr>
              <a:t>errores</a:t>
            </a:r>
            <a:r>
              <a:rPr lang="en-US" dirty="0" smtClean="0">
                <a:solidFill>
                  <a:srgbClr val="000000"/>
                </a:solidFill>
              </a:rPr>
              <a:t> en el </a:t>
            </a:r>
            <a:r>
              <a:rPr lang="en-US" dirty="0" err="1" smtClean="0">
                <a:solidFill>
                  <a:srgbClr val="000000"/>
                </a:solidFill>
              </a:rPr>
              <a:t>proceso</a:t>
            </a:r>
            <a:r>
              <a:rPr lang="en-US" dirty="0" smtClean="0">
                <a:solidFill>
                  <a:srgbClr val="000000"/>
                </a:solidFill>
              </a:rPr>
              <a:t> de </a:t>
            </a:r>
            <a:r>
              <a:rPr lang="en-US" dirty="0" err="1" smtClean="0">
                <a:solidFill>
                  <a:srgbClr val="000000"/>
                </a:solidFill>
              </a:rPr>
              <a:t>creación</a:t>
            </a:r>
            <a:r>
              <a:rPr lang="en-US" dirty="0" smtClean="0">
                <a:solidFill>
                  <a:srgbClr val="000000"/>
                </a:solidFill>
              </a:rPr>
              <a:t> de un plan de </a:t>
            </a:r>
            <a:r>
              <a:rPr lang="en-US" dirty="0" err="1" smtClean="0">
                <a:solidFill>
                  <a:srgbClr val="000000"/>
                </a:solidFill>
              </a:rPr>
              <a:t>empresa</a:t>
            </a:r>
            <a:r>
              <a:rPr lang="en-US" dirty="0" smtClean="0">
                <a:solidFill>
                  <a:srgbClr val="000000"/>
                </a:solidFill>
              </a:rPr>
              <a:t>. </a:t>
            </a:r>
            <a:r>
              <a:rPr lang="en-US" dirty="0" err="1" smtClean="0">
                <a:solidFill>
                  <a:srgbClr val="000000"/>
                </a:solidFill>
              </a:rPr>
              <a:t>Esto</a:t>
            </a:r>
            <a:r>
              <a:rPr lang="en-US" dirty="0" smtClean="0">
                <a:solidFill>
                  <a:srgbClr val="000000"/>
                </a:solidFill>
              </a:rPr>
              <a:t> </a:t>
            </a:r>
            <a:r>
              <a:rPr lang="en-US" dirty="0" err="1" smtClean="0">
                <a:solidFill>
                  <a:srgbClr val="000000"/>
                </a:solidFill>
              </a:rPr>
              <a:t>creará</a:t>
            </a:r>
            <a:r>
              <a:rPr lang="en-US" dirty="0" smtClean="0">
                <a:solidFill>
                  <a:srgbClr val="000000"/>
                </a:solidFill>
              </a:rPr>
              <a:t> </a:t>
            </a:r>
            <a:r>
              <a:rPr lang="en-US" dirty="0" err="1" smtClean="0">
                <a:solidFill>
                  <a:srgbClr val="000000"/>
                </a:solidFill>
              </a:rPr>
              <a:t>problemas</a:t>
            </a:r>
            <a:r>
              <a:rPr lang="en-US" dirty="0" smtClean="0">
                <a:solidFill>
                  <a:srgbClr val="000000"/>
                </a:solidFill>
              </a:rPr>
              <a:t> </a:t>
            </a:r>
            <a:r>
              <a:rPr lang="en-US" dirty="0" err="1" smtClean="0">
                <a:solidFill>
                  <a:srgbClr val="000000"/>
                </a:solidFill>
              </a:rPr>
              <a:t>durante</a:t>
            </a:r>
            <a:r>
              <a:rPr lang="en-US" dirty="0" smtClean="0">
                <a:solidFill>
                  <a:srgbClr val="000000"/>
                </a:solidFill>
              </a:rPr>
              <a:t> la </a:t>
            </a:r>
            <a:r>
              <a:rPr lang="en-US" dirty="0" err="1" smtClean="0">
                <a:solidFill>
                  <a:srgbClr val="000000"/>
                </a:solidFill>
              </a:rPr>
              <a:t>implementación</a:t>
            </a:r>
            <a:r>
              <a:rPr lang="en-US" dirty="0" smtClean="0">
                <a:solidFill>
                  <a:srgbClr val="000000"/>
                </a:solidFill>
              </a:rPr>
              <a:t> y </a:t>
            </a:r>
            <a:r>
              <a:rPr lang="en-US" dirty="0" err="1" smtClean="0">
                <a:solidFill>
                  <a:srgbClr val="000000"/>
                </a:solidFill>
              </a:rPr>
              <a:t>monitorización</a:t>
            </a:r>
            <a:r>
              <a:rPr lang="en-US" dirty="0" smtClean="0">
                <a:solidFill>
                  <a:srgbClr val="000000"/>
                </a:solidFill>
              </a:rPr>
              <a:t> del plan de </a:t>
            </a:r>
            <a:r>
              <a:rPr lang="en-US" dirty="0" err="1" smtClean="0">
                <a:solidFill>
                  <a:srgbClr val="000000"/>
                </a:solidFill>
              </a:rPr>
              <a:t>empresa</a:t>
            </a:r>
            <a:r>
              <a:rPr lang="en-US" dirty="0" smtClean="0">
                <a:solidFill>
                  <a:srgbClr val="000000"/>
                </a:solidFill>
              </a:rPr>
              <a:t>. </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Tree>
    <p:extLst>
      <p:ext uri="{BB962C8B-B14F-4D97-AF65-F5344CB8AC3E}">
        <p14:creationId xmlns:p14="http://schemas.microsoft.com/office/powerpoint/2010/main" xmlns="" val="10167376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Monitorización</a:t>
            </a:r>
            <a:r>
              <a:rPr lang="en-US" sz="3200" b="1" dirty="0" smtClean="0">
                <a:solidFill>
                  <a:srgbClr val="0B0AFD"/>
                </a:solidFill>
              </a:rPr>
              <a:t> de la </a:t>
            </a:r>
            <a:r>
              <a:rPr lang="en-US" sz="3200" b="1" dirty="0" err="1" smtClean="0">
                <a:solidFill>
                  <a:srgbClr val="0B0AFD"/>
                </a:solidFill>
              </a:rPr>
              <a:t>implementación</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del Plan de </a:t>
            </a:r>
            <a:r>
              <a:rPr lang="en-US" sz="3200" b="1" dirty="0" err="1" smtClean="0">
                <a:solidFill>
                  <a:srgbClr val="0B0AFD"/>
                </a:solidFill>
              </a:rPr>
              <a:t>Empresa</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Errores</a:t>
            </a:r>
            <a:r>
              <a:rPr lang="en-US" b="1" dirty="0" smtClean="0">
                <a:solidFill>
                  <a:srgbClr val="C00000"/>
                </a:solidFill>
              </a:rPr>
              <a:t> de un Plan de </a:t>
            </a:r>
            <a:r>
              <a:rPr lang="en-US" b="1" dirty="0" err="1" smtClean="0">
                <a:solidFill>
                  <a:srgbClr val="C00000"/>
                </a:solidFill>
              </a:rPr>
              <a:t>Empresa</a:t>
            </a:r>
            <a:r>
              <a:rPr lang="en-US" b="1" dirty="0" smtClean="0">
                <a:solidFill>
                  <a:srgbClr val="C00000"/>
                </a:solidFill>
              </a:rPr>
              <a:t> </a:t>
            </a:r>
            <a:r>
              <a:rPr lang="en-US" b="1" dirty="0" smtClean="0">
                <a:solidFill>
                  <a:srgbClr val="C00000"/>
                </a:solidFill>
                <a:latin typeface="+mj-lt"/>
                <a:ea typeface="+mj-ea"/>
                <a:cs typeface="+mj-cs"/>
              </a:rPr>
              <a:t>(2/3</a:t>
            </a:r>
            <a:r>
              <a:rPr lang="en-US" b="1" dirty="0" smtClean="0">
                <a:solidFill>
                  <a:srgbClr val="C00000"/>
                </a:solidFill>
                <a:latin typeface="+mj-lt"/>
                <a:ea typeface="+mj-ea"/>
                <a:cs typeface="+mj-cs"/>
              </a:rPr>
              <a:t>)</a:t>
            </a:r>
            <a:endParaRPr lang="es-ES" b="1" dirty="0" smtClean="0">
              <a:solidFill>
                <a:srgbClr val="C00000"/>
              </a:solidFill>
              <a:latin typeface="+mj-lt"/>
              <a:ea typeface="+mj-ea"/>
              <a:cs typeface="+mj-cs"/>
            </a:endParaRPr>
          </a:p>
          <a:p>
            <a:pPr marL="0" indent="0">
              <a:buNone/>
            </a:pPr>
            <a:r>
              <a:rPr lang="en-GB" sz="1800" dirty="0" smtClean="0"/>
              <a:t> </a:t>
            </a:r>
          </a:p>
          <a:p>
            <a:pPr marL="0" indent="0">
              <a:buNone/>
            </a:pPr>
            <a:endParaRPr lang="en-GB" sz="1800" dirty="0"/>
          </a:p>
          <a:p>
            <a:pPr marL="0" indent="0">
              <a:buNone/>
            </a:pPr>
            <a:endParaRPr lang="es-ES" sz="1800" dirty="0"/>
          </a:p>
          <a:p>
            <a:pPr marL="0" indent="0">
              <a:buNone/>
            </a:pPr>
            <a:r>
              <a:rPr lang="en-US" dirty="0" err="1" smtClean="0"/>
              <a:t>Algunos</a:t>
            </a:r>
            <a:r>
              <a:rPr lang="en-US" dirty="0" smtClean="0"/>
              <a:t> de los </a:t>
            </a:r>
            <a:r>
              <a:rPr lang="en-US" dirty="0" err="1" smtClean="0"/>
              <a:t>errores</a:t>
            </a:r>
            <a:r>
              <a:rPr lang="en-US" dirty="0" smtClean="0"/>
              <a:t> </a:t>
            </a:r>
            <a:r>
              <a:rPr lang="en-US" dirty="0" err="1" smtClean="0"/>
              <a:t>pueden</a:t>
            </a:r>
            <a:r>
              <a:rPr lang="en-US" dirty="0" smtClean="0"/>
              <a:t> </a:t>
            </a:r>
            <a:r>
              <a:rPr lang="en-US" dirty="0" err="1" smtClean="0"/>
              <a:t>perpetuarse</a:t>
            </a:r>
            <a:r>
              <a:rPr lang="en-US" dirty="0" smtClean="0"/>
              <a:t> </a:t>
            </a:r>
            <a:r>
              <a:rPr lang="en-US" dirty="0" err="1" smtClean="0"/>
              <a:t>si</a:t>
            </a:r>
            <a:r>
              <a:rPr lang="en-US" dirty="0" smtClean="0"/>
              <a:t> no </a:t>
            </a:r>
            <a:r>
              <a:rPr lang="en-US" dirty="0" err="1" smtClean="0"/>
              <a:t>nos</a:t>
            </a:r>
            <a:r>
              <a:rPr lang="en-US" dirty="0" smtClean="0"/>
              <a:t> </a:t>
            </a:r>
            <a:r>
              <a:rPr lang="en-US" dirty="0" err="1" smtClean="0"/>
              <a:t>damos</a:t>
            </a:r>
            <a:r>
              <a:rPr lang="en-US" dirty="0" smtClean="0"/>
              <a:t> </a:t>
            </a:r>
            <a:r>
              <a:rPr lang="en-US" dirty="0" err="1" smtClean="0"/>
              <a:t>cuenta</a:t>
            </a:r>
            <a:r>
              <a:rPr lang="en-US" dirty="0" smtClean="0"/>
              <a:t> </a:t>
            </a:r>
            <a:r>
              <a:rPr lang="en-US" dirty="0" err="1" smtClean="0"/>
              <a:t>durante</a:t>
            </a:r>
            <a:r>
              <a:rPr lang="en-US" dirty="0" smtClean="0"/>
              <a:t> la </a:t>
            </a:r>
            <a:r>
              <a:rPr lang="en-US" dirty="0" err="1" smtClean="0"/>
              <a:t>preparación</a:t>
            </a:r>
            <a:r>
              <a:rPr lang="en-US" dirty="0" smtClean="0"/>
              <a:t> del plan de </a:t>
            </a:r>
            <a:r>
              <a:rPr lang="en-US" dirty="0" err="1" smtClean="0"/>
              <a:t>empresa</a:t>
            </a:r>
            <a:r>
              <a:rPr lang="en-US" dirty="0" smtClean="0"/>
              <a:t>. Es </a:t>
            </a:r>
            <a:r>
              <a:rPr lang="en-US" dirty="0" err="1" smtClean="0"/>
              <a:t>por</a:t>
            </a:r>
            <a:r>
              <a:rPr lang="en-US" dirty="0" smtClean="0"/>
              <a:t> </a:t>
            </a:r>
            <a:r>
              <a:rPr lang="en-US" dirty="0" err="1" smtClean="0"/>
              <a:t>este</a:t>
            </a:r>
            <a:r>
              <a:rPr lang="en-US" dirty="0" smtClean="0"/>
              <a:t> </a:t>
            </a:r>
            <a:r>
              <a:rPr lang="en-US" dirty="0" err="1" smtClean="0"/>
              <a:t>motivo</a:t>
            </a:r>
            <a:r>
              <a:rPr lang="en-US" dirty="0" smtClean="0"/>
              <a:t> </a:t>
            </a:r>
            <a:r>
              <a:rPr lang="en-US" dirty="0" err="1" smtClean="0"/>
              <a:t>que</a:t>
            </a:r>
            <a:r>
              <a:rPr lang="en-US" dirty="0" smtClean="0"/>
              <a:t> la </a:t>
            </a:r>
            <a:r>
              <a:rPr lang="en-US" dirty="0" err="1" smtClean="0"/>
              <a:t>dirección</a:t>
            </a:r>
            <a:r>
              <a:rPr lang="en-US" dirty="0" smtClean="0"/>
              <a:t> </a:t>
            </a:r>
            <a:r>
              <a:rPr lang="en-US" dirty="0" err="1" smtClean="0"/>
              <a:t>debería</a:t>
            </a:r>
            <a:r>
              <a:rPr lang="en-US" dirty="0" smtClean="0"/>
              <a:t> </a:t>
            </a:r>
            <a:r>
              <a:rPr lang="en-US" dirty="0" err="1" smtClean="0"/>
              <a:t>revisar</a:t>
            </a:r>
            <a:r>
              <a:rPr lang="en-US" dirty="0" smtClean="0"/>
              <a:t> </a:t>
            </a:r>
            <a:r>
              <a:rPr lang="en-US" dirty="0" err="1" smtClean="0"/>
              <a:t>ocasionalmente</a:t>
            </a:r>
            <a:r>
              <a:rPr lang="en-US" dirty="0" smtClean="0"/>
              <a:t> el plan de </a:t>
            </a:r>
            <a:r>
              <a:rPr lang="en-US" dirty="0" err="1" smtClean="0"/>
              <a:t>empresa</a:t>
            </a:r>
            <a:r>
              <a:rPr lang="en-US" dirty="0" smtClean="0"/>
              <a:t> y </a:t>
            </a:r>
            <a:r>
              <a:rPr lang="en-US" dirty="0" err="1" smtClean="0"/>
              <a:t>hacer</a:t>
            </a:r>
            <a:r>
              <a:rPr lang="en-US" dirty="0" smtClean="0"/>
              <a:t> </a:t>
            </a:r>
            <a:r>
              <a:rPr lang="en-US" dirty="0" err="1" smtClean="0"/>
              <a:t>correcciones</a:t>
            </a:r>
            <a:r>
              <a:rPr lang="en-US" dirty="0" smtClean="0"/>
              <a:t> </a:t>
            </a:r>
            <a:r>
              <a:rPr lang="en-US" dirty="0" err="1" smtClean="0"/>
              <a:t>si</a:t>
            </a:r>
            <a:r>
              <a:rPr lang="en-US" dirty="0" smtClean="0"/>
              <a:t> </a:t>
            </a:r>
            <a:r>
              <a:rPr lang="en-US" dirty="0" err="1" smtClean="0"/>
              <a:t>fuese</a:t>
            </a:r>
            <a:r>
              <a:rPr lang="en-US" dirty="0" smtClean="0"/>
              <a:t> </a:t>
            </a:r>
            <a:r>
              <a:rPr lang="en-US" dirty="0" err="1" smtClean="0"/>
              <a:t>necesario</a:t>
            </a:r>
            <a:r>
              <a:rPr lang="en-US" dirty="0" smtClean="0"/>
              <a:t>.</a:t>
            </a:r>
            <a:endParaRPr lang="en-US" dirty="0" smtClean="0"/>
          </a:p>
          <a:p>
            <a:pPr marL="0" indent="0">
              <a:buNone/>
            </a:pPr>
            <a:r>
              <a:rPr lang="en-US" dirty="0" smtClean="0"/>
              <a:t> </a:t>
            </a:r>
            <a:r>
              <a:rPr lang="en-US" dirty="0"/>
              <a:t/>
            </a:r>
            <a:br>
              <a:rPr lang="en-US" dirty="0"/>
            </a:br>
            <a:endParaRPr lang="en-US" dirty="0"/>
          </a:p>
          <a:p>
            <a:pPr marL="0" indent="0">
              <a:buNone/>
            </a:pPr>
            <a:r>
              <a:rPr lang="en-GB" sz="1800" dirty="0"/>
              <a:t/>
            </a: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Tree>
    <p:extLst>
      <p:ext uri="{BB962C8B-B14F-4D97-AF65-F5344CB8AC3E}">
        <p14:creationId xmlns:p14="http://schemas.microsoft.com/office/powerpoint/2010/main" xmlns="" val="130358084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Monitorización</a:t>
            </a:r>
            <a:r>
              <a:rPr lang="en-US" sz="3200" b="1" dirty="0" smtClean="0">
                <a:solidFill>
                  <a:srgbClr val="0B0AFD"/>
                </a:solidFill>
              </a:rPr>
              <a:t> de la </a:t>
            </a:r>
            <a:r>
              <a:rPr lang="en-US" sz="3200" b="1" dirty="0" err="1" smtClean="0">
                <a:solidFill>
                  <a:srgbClr val="0B0AFD"/>
                </a:solidFill>
              </a:rPr>
              <a:t>implementación</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del Plan de </a:t>
            </a:r>
            <a:r>
              <a:rPr lang="en-US" sz="3200" b="1" dirty="0" err="1" smtClean="0">
                <a:solidFill>
                  <a:srgbClr val="0B0AFD"/>
                </a:solidFill>
              </a:rPr>
              <a:t>Empresa</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Errores</a:t>
            </a:r>
            <a:r>
              <a:rPr lang="en-US" b="1" dirty="0" smtClean="0">
                <a:solidFill>
                  <a:srgbClr val="C00000"/>
                </a:solidFill>
              </a:rPr>
              <a:t> de un Plan de </a:t>
            </a:r>
            <a:r>
              <a:rPr lang="en-US" b="1" dirty="0" err="1" smtClean="0">
                <a:solidFill>
                  <a:srgbClr val="C00000"/>
                </a:solidFill>
              </a:rPr>
              <a:t>Empresa</a:t>
            </a:r>
            <a:r>
              <a:rPr lang="en-US" b="1" dirty="0" smtClean="0">
                <a:solidFill>
                  <a:srgbClr val="C00000"/>
                </a:solidFill>
              </a:rPr>
              <a:t> </a:t>
            </a:r>
            <a:r>
              <a:rPr lang="en-US" b="1" dirty="0" smtClean="0">
                <a:solidFill>
                  <a:srgbClr val="C00000"/>
                </a:solidFill>
                <a:latin typeface="+mj-lt"/>
                <a:ea typeface="+mj-ea"/>
                <a:cs typeface="+mj-cs"/>
              </a:rPr>
              <a:t>(3/3</a:t>
            </a:r>
            <a:r>
              <a:rPr lang="en-US"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a:p>
          <a:p>
            <a:pPr marL="0" indent="0">
              <a:buNone/>
            </a:pPr>
            <a:endParaRPr lang="en-US" sz="1800" dirty="0" smtClean="0"/>
          </a:p>
          <a:p>
            <a:pPr marL="0" indent="0">
              <a:buNone/>
            </a:pPr>
            <a:r>
              <a:rPr lang="en-US" dirty="0" smtClean="0"/>
              <a:t>Hay </a:t>
            </a:r>
            <a:r>
              <a:rPr lang="en-US" dirty="0" err="1" smtClean="0"/>
              <a:t>casos</a:t>
            </a:r>
            <a:r>
              <a:rPr lang="en-US" dirty="0" smtClean="0"/>
              <a:t> </a:t>
            </a:r>
            <a:r>
              <a:rPr lang="en-US" dirty="0" err="1" smtClean="0"/>
              <a:t>donde</a:t>
            </a:r>
            <a:r>
              <a:rPr lang="en-US" dirty="0" smtClean="0"/>
              <a:t> el </a:t>
            </a:r>
            <a:r>
              <a:rPr lang="en-US" dirty="0" err="1" smtClean="0"/>
              <a:t>negocio</a:t>
            </a:r>
            <a:r>
              <a:rPr lang="en-US" dirty="0" smtClean="0"/>
              <a:t> se </a:t>
            </a:r>
            <a:r>
              <a:rPr lang="en-US" dirty="0" err="1" smtClean="0"/>
              <a:t>desarrolla</a:t>
            </a:r>
            <a:r>
              <a:rPr lang="en-US" dirty="0" smtClean="0"/>
              <a:t> con </a:t>
            </a:r>
            <a:r>
              <a:rPr lang="en-US" dirty="0" err="1" smtClean="0"/>
              <a:t>más</a:t>
            </a:r>
            <a:r>
              <a:rPr lang="en-US" dirty="0" smtClean="0"/>
              <a:t> </a:t>
            </a:r>
            <a:r>
              <a:rPr lang="en-US" dirty="0" err="1" smtClean="0"/>
              <a:t>lentitud</a:t>
            </a:r>
            <a:r>
              <a:rPr lang="en-US" dirty="0" smtClean="0"/>
              <a:t> o </a:t>
            </a:r>
            <a:r>
              <a:rPr lang="en-US" dirty="0" err="1" smtClean="0"/>
              <a:t>más</a:t>
            </a:r>
            <a:r>
              <a:rPr lang="en-US" dirty="0" smtClean="0"/>
              <a:t> </a:t>
            </a:r>
            <a:r>
              <a:rPr lang="en-US" dirty="0" err="1" smtClean="0"/>
              <a:t>rápido</a:t>
            </a:r>
            <a:r>
              <a:rPr lang="en-US" dirty="0" smtClean="0"/>
              <a:t> </a:t>
            </a:r>
            <a:r>
              <a:rPr lang="en-US" dirty="0" err="1" smtClean="0"/>
              <a:t>que</a:t>
            </a:r>
            <a:r>
              <a:rPr lang="en-US" dirty="0" smtClean="0"/>
              <a:t> lo </a:t>
            </a:r>
            <a:r>
              <a:rPr lang="en-US" dirty="0" err="1" smtClean="0"/>
              <a:t>previsto</a:t>
            </a:r>
            <a:r>
              <a:rPr lang="en-US" dirty="0" smtClean="0"/>
              <a:t> en el plan de </a:t>
            </a:r>
            <a:r>
              <a:rPr lang="en-US" dirty="0" err="1" smtClean="0"/>
              <a:t>empresa</a:t>
            </a:r>
            <a:r>
              <a:rPr lang="en-US" dirty="0" smtClean="0"/>
              <a:t>. </a:t>
            </a:r>
            <a:r>
              <a:rPr lang="en-US" dirty="0" err="1" smtClean="0"/>
              <a:t>Esto</a:t>
            </a:r>
            <a:r>
              <a:rPr lang="en-US" dirty="0" smtClean="0"/>
              <a:t> </a:t>
            </a:r>
            <a:r>
              <a:rPr lang="en-US" dirty="0" err="1" smtClean="0"/>
              <a:t>puede</a:t>
            </a:r>
            <a:r>
              <a:rPr lang="en-US" dirty="0" smtClean="0"/>
              <a:t> ser </a:t>
            </a:r>
            <a:r>
              <a:rPr lang="en-US" dirty="0" err="1" smtClean="0"/>
              <a:t>debido</a:t>
            </a:r>
            <a:r>
              <a:rPr lang="en-US" dirty="0" smtClean="0"/>
              <a:t> </a:t>
            </a:r>
            <a:r>
              <a:rPr lang="en-US" dirty="0" err="1" smtClean="0"/>
              <a:t>por</a:t>
            </a:r>
            <a:r>
              <a:rPr lang="en-US" dirty="0" smtClean="0"/>
              <a:t> </a:t>
            </a:r>
            <a:r>
              <a:rPr lang="en-US" dirty="0" err="1" smtClean="0"/>
              <a:t>grandes</a:t>
            </a:r>
            <a:r>
              <a:rPr lang="en-US" dirty="0" smtClean="0"/>
              <a:t> </a:t>
            </a:r>
            <a:r>
              <a:rPr lang="en-US" dirty="0" err="1" smtClean="0"/>
              <a:t>temblores</a:t>
            </a:r>
            <a:r>
              <a:rPr lang="en-US" dirty="0" smtClean="0"/>
              <a:t> y </a:t>
            </a:r>
            <a:r>
              <a:rPr lang="en-US" dirty="0" err="1" smtClean="0"/>
              <a:t>cambios</a:t>
            </a:r>
            <a:r>
              <a:rPr lang="en-US" dirty="0" smtClean="0"/>
              <a:t> del </a:t>
            </a:r>
            <a:r>
              <a:rPr lang="en-US" dirty="0" err="1" smtClean="0"/>
              <a:t>mercado</a:t>
            </a:r>
            <a:r>
              <a:rPr lang="en-US" dirty="0" smtClean="0"/>
              <a:t>, o </a:t>
            </a:r>
            <a:r>
              <a:rPr lang="en-US" dirty="0" err="1" smtClean="0"/>
              <a:t>por</a:t>
            </a:r>
            <a:r>
              <a:rPr lang="en-US" dirty="0" smtClean="0"/>
              <a:t> </a:t>
            </a:r>
            <a:r>
              <a:rPr lang="en-US" dirty="0" err="1" smtClean="0"/>
              <a:t>pequeñas</a:t>
            </a:r>
            <a:r>
              <a:rPr lang="en-US" dirty="0" smtClean="0"/>
              <a:t> </a:t>
            </a:r>
            <a:r>
              <a:rPr lang="en-US" dirty="0" err="1" smtClean="0"/>
              <a:t>variaciones</a:t>
            </a:r>
            <a:r>
              <a:rPr lang="en-US" dirty="0" smtClean="0"/>
              <a:t> en </a:t>
            </a:r>
            <a:r>
              <a:rPr lang="en-US" dirty="0" err="1" smtClean="0"/>
              <a:t>las</a:t>
            </a:r>
            <a:r>
              <a:rPr lang="en-US" dirty="0" smtClean="0"/>
              <a:t> </a:t>
            </a:r>
            <a:r>
              <a:rPr lang="en-US" dirty="0" err="1" smtClean="0"/>
              <a:t>condiciones</a:t>
            </a:r>
            <a:r>
              <a:rPr lang="en-US" dirty="0" smtClean="0"/>
              <a:t> del </a:t>
            </a:r>
            <a:r>
              <a:rPr lang="en-US" dirty="0" err="1" smtClean="0"/>
              <a:t>mercado</a:t>
            </a:r>
            <a:r>
              <a:rPr lang="en-US" dirty="0" smtClean="0"/>
              <a:t>. En </a:t>
            </a:r>
            <a:r>
              <a:rPr lang="en-US" dirty="0" err="1" smtClean="0"/>
              <a:t>estos</a:t>
            </a:r>
            <a:r>
              <a:rPr lang="en-US" dirty="0" smtClean="0"/>
              <a:t> </a:t>
            </a:r>
            <a:r>
              <a:rPr lang="en-US" dirty="0" err="1" smtClean="0"/>
              <a:t>casos</a:t>
            </a:r>
            <a:r>
              <a:rPr lang="en-US" dirty="0" smtClean="0"/>
              <a:t>, </a:t>
            </a:r>
            <a:r>
              <a:rPr lang="en-US" dirty="0" err="1" smtClean="0"/>
              <a:t>es</a:t>
            </a:r>
            <a:r>
              <a:rPr lang="en-US" dirty="0" smtClean="0"/>
              <a:t> inevitable </a:t>
            </a:r>
            <a:r>
              <a:rPr lang="en-US" dirty="0" err="1" smtClean="0"/>
              <a:t>hacer</a:t>
            </a:r>
            <a:r>
              <a:rPr lang="en-US" dirty="0" smtClean="0"/>
              <a:t> </a:t>
            </a:r>
            <a:r>
              <a:rPr lang="en-US" dirty="0" err="1" smtClean="0"/>
              <a:t>correcciones</a:t>
            </a:r>
            <a:r>
              <a:rPr lang="en-US" dirty="0" smtClean="0"/>
              <a:t> en el plan de </a:t>
            </a:r>
            <a:r>
              <a:rPr lang="en-US" dirty="0" err="1" smtClean="0"/>
              <a:t>empresa</a:t>
            </a:r>
            <a:r>
              <a:rPr lang="en-US" dirty="0" smtClean="0"/>
              <a:t>. </a:t>
            </a:r>
            <a:endParaRPr lang="en-US" dirty="0" smtClean="0"/>
          </a:p>
          <a:p>
            <a:pPr marL="0" indent="0">
              <a:buNone/>
            </a:pPr>
            <a:r>
              <a:rPr lang="en-GB" sz="1800" dirty="0"/>
              <a:t/>
            </a: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Tree>
    <p:extLst>
      <p:ext uri="{BB962C8B-B14F-4D97-AF65-F5344CB8AC3E}">
        <p14:creationId xmlns:p14="http://schemas.microsoft.com/office/powerpoint/2010/main" xmlns="" val="5598525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Monitorización</a:t>
            </a:r>
            <a:r>
              <a:rPr lang="en-US" sz="3200" b="1" dirty="0" smtClean="0">
                <a:solidFill>
                  <a:srgbClr val="0B0AFD"/>
                </a:solidFill>
              </a:rPr>
              <a:t> de la </a:t>
            </a:r>
            <a:r>
              <a:rPr lang="en-US" sz="3200" b="1" dirty="0" err="1" smtClean="0">
                <a:solidFill>
                  <a:srgbClr val="0B0AFD"/>
                </a:solidFill>
              </a:rPr>
              <a:t>implementación</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del Plan de </a:t>
            </a:r>
            <a:r>
              <a:rPr lang="en-US" sz="3200" b="1" dirty="0" err="1" smtClean="0">
                <a:solidFill>
                  <a:srgbClr val="0B0AFD"/>
                </a:solidFill>
              </a:rPr>
              <a:t>Empresa</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latin typeface="+mj-lt"/>
                <a:ea typeface="+mj-ea"/>
                <a:cs typeface="+mj-cs"/>
              </a:rPr>
              <a:t>Correcciones</a:t>
            </a:r>
            <a:r>
              <a:rPr lang="en-US" b="1" dirty="0" smtClean="0">
                <a:solidFill>
                  <a:srgbClr val="C00000"/>
                </a:solidFill>
                <a:latin typeface="+mj-lt"/>
                <a:ea typeface="+mj-ea"/>
                <a:cs typeface="+mj-cs"/>
              </a:rPr>
              <a:t> en el Plan de </a:t>
            </a:r>
            <a:r>
              <a:rPr lang="en-US" b="1" dirty="0" err="1" smtClean="0">
                <a:solidFill>
                  <a:srgbClr val="C00000"/>
                </a:solidFill>
                <a:latin typeface="+mj-lt"/>
                <a:ea typeface="+mj-ea"/>
                <a:cs typeface="+mj-cs"/>
              </a:rPr>
              <a:t>Empresa</a:t>
            </a:r>
            <a:r>
              <a:rPr lang="en-US" b="1" dirty="0" smtClean="0">
                <a:solidFill>
                  <a:srgbClr val="C00000"/>
                </a:solidFill>
                <a:latin typeface="+mj-lt"/>
                <a:ea typeface="+mj-ea"/>
                <a:cs typeface="+mj-cs"/>
              </a:rPr>
              <a:t> </a:t>
            </a:r>
            <a:r>
              <a:rPr lang="en-US" b="1" dirty="0" smtClean="0">
                <a:solidFill>
                  <a:srgbClr val="C00000"/>
                </a:solidFill>
                <a:latin typeface="+mj-lt"/>
                <a:ea typeface="+mj-ea"/>
                <a:cs typeface="+mj-cs"/>
              </a:rPr>
              <a:t>(1/2)</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n-GB" sz="1800" dirty="0"/>
          </a:p>
          <a:p>
            <a:pPr marL="0" indent="0">
              <a:buNone/>
            </a:pPr>
            <a:endParaRPr lang="en-GB" sz="1800" dirty="0" smtClean="0"/>
          </a:p>
          <a:p>
            <a:pPr marL="0" indent="0">
              <a:buNone/>
            </a:pPr>
            <a:endParaRPr lang="es-ES" sz="1800" dirty="0"/>
          </a:p>
          <a:p>
            <a:pPr marL="0" indent="0">
              <a:buNone/>
            </a:pPr>
            <a:r>
              <a:rPr lang="en-US" dirty="0" smtClean="0"/>
              <a:t>Las </a:t>
            </a:r>
            <a:r>
              <a:rPr lang="en-US" dirty="0" err="1" smtClean="0"/>
              <a:t>correcciones</a:t>
            </a:r>
            <a:r>
              <a:rPr lang="en-US" dirty="0" smtClean="0"/>
              <a:t> de un plan de </a:t>
            </a:r>
            <a:r>
              <a:rPr lang="en-US" dirty="0" err="1" smtClean="0"/>
              <a:t>empresa</a:t>
            </a:r>
            <a:r>
              <a:rPr lang="en-US" dirty="0" smtClean="0"/>
              <a:t> </a:t>
            </a:r>
            <a:r>
              <a:rPr lang="en-US" dirty="0" err="1" smtClean="0"/>
              <a:t>deberían</a:t>
            </a:r>
            <a:r>
              <a:rPr lang="en-US" dirty="0" smtClean="0"/>
              <a:t> ser </a:t>
            </a:r>
            <a:r>
              <a:rPr lang="en-US" dirty="0" err="1" smtClean="0"/>
              <a:t>pequeñas</a:t>
            </a:r>
            <a:r>
              <a:rPr lang="en-US" dirty="0" smtClean="0"/>
              <a:t> y </a:t>
            </a:r>
            <a:r>
              <a:rPr lang="en-US" dirty="0" err="1" smtClean="0"/>
              <a:t>estar</a:t>
            </a:r>
            <a:r>
              <a:rPr lang="en-US" dirty="0" smtClean="0"/>
              <a:t> </a:t>
            </a:r>
            <a:r>
              <a:rPr lang="en-US" dirty="0" err="1" smtClean="0"/>
              <a:t>relacionadas</a:t>
            </a:r>
            <a:r>
              <a:rPr lang="en-US" dirty="0" smtClean="0"/>
              <a:t> con la </a:t>
            </a:r>
            <a:r>
              <a:rPr lang="en-US" dirty="0" err="1" smtClean="0"/>
              <a:t>nueva</a:t>
            </a:r>
            <a:r>
              <a:rPr lang="en-US" dirty="0" smtClean="0"/>
              <a:t> </a:t>
            </a:r>
            <a:r>
              <a:rPr lang="en-US" dirty="0" err="1" smtClean="0"/>
              <a:t>situación</a:t>
            </a:r>
            <a:r>
              <a:rPr lang="en-US" dirty="0" smtClean="0"/>
              <a:t> del </a:t>
            </a:r>
            <a:r>
              <a:rPr lang="en-US" dirty="0" err="1" smtClean="0"/>
              <a:t>mercado</a:t>
            </a:r>
            <a:r>
              <a:rPr lang="en-US" dirty="0" smtClean="0"/>
              <a:t>. </a:t>
            </a:r>
            <a:r>
              <a:rPr lang="en-GB" dirty="0"/>
              <a:t/>
            </a:r>
            <a:br>
              <a:rPr lang="en-GB" dirty="0"/>
            </a:br>
            <a:endParaRPr lang="en-IE"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Tree>
    <p:extLst>
      <p:ext uri="{BB962C8B-B14F-4D97-AF65-F5344CB8AC3E}">
        <p14:creationId xmlns:p14="http://schemas.microsoft.com/office/powerpoint/2010/main" xmlns="" val="15080198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Monitorización</a:t>
            </a:r>
            <a:r>
              <a:rPr lang="en-US" sz="3200" b="1" dirty="0" smtClean="0">
                <a:solidFill>
                  <a:srgbClr val="0B0AFD"/>
                </a:solidFill>
              </a:rPr>
              <a:t> de la </a:t>
            </a:r>
            <a:r>
              <a:rPr lang="en-US" sz="3200" b="1" dirty="0" err="1" smtClean="0">
                <a:solidFill>
                  <a:srgbClr val="0B0AFD"/>
                </a:solidFill>
              </a:rPr>
              <a:t>implementación</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del Plan de </a:t>
            </a:r>
            <a:r>
              <a:rPr lang="en-US" sz="3200" b="1" dirty="0" err="1" smtClean="0">
                <a:solidFill>
                  <a:srgbClr val="0B0AFD"/>
                </a:solidFill>
              </a:rPr>
              <a:t>Empresa</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latin typeface="+mj-lt"/>
                <a:ea typeface="+mj-ea"/>
                <a:cs typeface="+mj-cs"/>
              </a:rPr>
              <a:t>Correcciones</a:t>
            </a:r>
            <a:r>
              <a:rPr lang="en-US" b="1" dirty="0" smtClean="0">
                <a:solidFill>
                  <a:srgbClr val="C00000"/>
                </a:solidFill>
                <a:latin typeface="+mj-lt"/>
                <a:ea typeface="+mj-ea"/>
                <a:cs typeface="+mj-cs"/>
              </a:rPr>
              <a:t> en el Plan de </a:t>
            </a:r>
            <a:r>
              <a:rPr lang="en-US" b="1" dirty="0" err="1" smtClean="0">
                <a:solidFill>
                  <a:srgbClr val="C00000"/>
                </a:solidFill>
                <a:latin typeface="+mj-lt"/>
                <a:ea typeface="+mj-ea"/>
                <a:cs typeface="+mj-cs"/>
              </a:rPr>
              <a:t>Empresa</a:t>
            </a:r>
            <a:r>
              <a:rPr lang="en-US" b="1" dirty="0" smtClean="0">
                <a:solidFill>
                  <a:srgbClr val="C00000"/>
                </a:solidFill>
                <a:latin typeface="+mj-lt"/>
                <a:ea typeface="+mj-ea"/>
                <a:cs typeface="+mj-cs"/>
              </a:rPr>
              <a:t> </a:t>
            </a:r>
            <a:r>
              <a:rPr lang="en-US" b="1" dirty="0" smtClean="0">
                <a:solidFill>
                  <a:srgbClr val="C00000"/>
                </a:solidFill>
                <a:latin typeface="+mj-lt"/>
                <a:ea typeface="+mj-ea"/>
                <a:cs typeface="+mj-cs"/>
              </a:rPr>
              <a:t>(2/2)</a:t>
            </a:r>
            <a:endParaRPr lang="es-ES" b="1" dirty="0">
              <a:solidFill>
                <a:srgbClr val="C00000"/>
              </a:solidFill>
              <a:latin typeface="+mj-lt"/>
              <a:ea typeface="+mj-ea"/>
              <a:cs typeface="+mj-cs"/>
            </a:endParaRPr>
          </a:p>
          <a:p>
            <a:pPr marL="0" indent="0">
              <a:buNone/>
            </a:pPr>
            <a:r>
              <a:rPr lang="en-GB" sz="1800" dirty="0"/>
              <a:t> </a:t>
            </a:r>
            <a:endParaRPr lang="es-ES" sz="1800" dirty="0"/>
          </a:p>
          <a:p>
            <a:pPr marL="0" indent="0">
              <a:buNone/>
            </a:pPr>
            <a:endParaRPr lang="en-US" sz="1800" dirty="0"/>
          </a:p>
          <a:p>
            <a:pPr marL="0" indent="0">
              <a:buNone/>
            </a:pPr>
            <a:r>
              <a:rPr lang="en-US" dirty="0" smtClean="0"/>
              <a:t>Si los </a:t>
            </a:r>
            <a:r>
              <a:rPr lang="en-US" dirty="0" err="1" smtClean="0"/>
              <a:t>resultado</a:t>
            </a:r>
            <a:r>
              <a:rPr lang="en-US" dirty="0" err="1" smtClean="0"/>
              <a:t>s</a:t>
            </a:r>
            <a:r>
              <a:rPr lang="en-US" dirty="0" smtClean="0"/>
              <a:t> </a:t>
            </a:r>
            <a:r>
              <a:rPr lang="en-US" dirty="0" err="1" smtClean="0"/>
              <a:t>conseguidos</a:t>
            </a:r>
            <a:r>
              <a:rPr lang="en-US" dirty="0" smtClean="0"/>
              <a:t> </a:t>
            </a:r>
            <a:r>
              <a:rPr lang="en-US" dirty="0" err="1" smtClean="0"/>
              <a:t>varían</a:t>
            </a:r>
            <a:r>
              <a:rPr lang="en-US" dirty="0" smtClean="0"/>
              <a:t> </a:t>
            </a:r>
            <a:r>
              <a:rPr lang="en-US" dirty="0" err="1" smtClean="0"/>
              <a:t>bastante</a:t>
            </a:r>
            <a:r>
              <a:rPr lang="en-US" dirty="0" smtClean="0"/>
              <a:t> en </a:t>
            </a:r>
            <a:r>
              <a:rPr lang="en-US" dirty="0" err="1" smtClean="0"/>
              <a:t>comparación</a:t>
            </a:r>
            <a:r>
              <a:rPr lang="en-US" dirty="0" smtClean="0"/>
              <a:t> con los </a:t>
            </a:r>
            <a:r>
              <a:rPr lang="en-US" dirty="0" err="1" smtClean="0"/>
              <a:t>datos</a:t>
            </a:r>
            <a:r>
              <a:rPr lang="en-US" dirty="0" smtClean="0"/>
              <a:t> del plan de </a:t>
            </a:r>
            <a:r>
              <a:rPr lang="en-US" dirty="0" err="1" smtClean="0"/>
              <a:t>empresa</a:t>
            </a:r>
            <a:r>
              <a:rPr lang="en-US" dirty="0" smtClean="0"/>
              <a:t>, </a:t>
            </a:r>
            <a:r>
              <a:rPr lang="en-US" dirty="0" err="1" smtClean="0"/>
              <a:t>entonces</a:t>
            </a:r>
            <a:r>
              <a:rPr lang="en-US" dirty="0" smtClean="0"/>
              <a:t> </a:t>
            </a:r>
            <a:r>
              <a:rPr lang="en-US" dirty="0" err="1" smtClean="0"/>
              <a:t>éste</a:t>
            </a:r>
            <a:r>
              <a:rPr lang="en-US" dirty="0" smtClean="0"/>
              <a:t> </a:t>
            </a:r>
            <a:r>
              <a:rPr lang="en-US" dirty="0" err="1" smtClean="0"/>
              <a:t>es</a:t>
            </a:r>
            <a:r>
              <a:rPr lang="en-US" dirty="0" smtClean="0"/>
              <a:t> </a:t>
            </a:r>
            <a:r>
              <a:rPr lang="en-US" dirty="0" err="1" smtClean="0"/>
              <a:t>incorrecto</a:t>
            </a:r>
            <a:r>
              <a:rPr lang="en-US" dirty="0" smtClean="0"/>
              <a:t> y </a:t>
            </a:r>
            <a:r>
              <a:rPr lang="en-US" dirty="0" err="1" smtClean="0"/>
              <a:t>significa</a:t>
            </a:r>
            <a:r>
              <a:rPr lang="en-US" dirty="0" smtClean="0"/>
              <a:t> </a:t>
            </a:r>
            <a:r>
              <a:rPr lang="en-US" dirty="0" err="1" smtClean="0"/>
              <a:t>que</a:t>
            </a:r>
            <a:r>
              <a:rPr lang="en-US" dirty="0" smtClean="0"/>
              <a:t> en </a:t>
            </a:r>
            <a:r>
              <a:rPr lang="en-US" dirty="0" err="1" smtClean="0"/>
              <a:t>su</a:t>
            </a:r>
            <a:r>
              <a:rPr lang="en-US" dirty="0" smtClean="0"/>
              <a:t> </a:t>
            </a:r>
            <a:r>
              <a:rPr lang="en-US" dirty="0" err="1" smtClean="0"/>
              <a:t>construcción</a:t>
            </a:r>
            <a:r>
              <a:rPr lang="en-US" dirty="0" smtClean="0"/>
              <a:t> </a:t>
            </a:r>
            <a:r>
              <a:rPr lang="en-US" dirty="0" err="1" smtClean="0"/>
              <a:t>tenemos</a:t>
            </a:r>
            <a:r>
              <a:rPr lang="en-US" dirty="0" smtClean="0"/>
              <a:t> </a:t>
            </a:r>
            <a:r>
              <a:rPr lang="en-US" dirty="0" err="1" smtClean="0"/>
              <a:t>errores</a:t>
            </a:r>
            <a:r>
              <a:rPr lang="en-US" dirty="0" smtClean="0"/>
              <a:t> </a:t>
            </a:r>
            <a:r>
              <a:rPr lang="en-US" dirty="0" err="1" smtClean="0"/>
              <a:t>significativos</a:t>
            </a:r>
            <a:r>
              <a:rPr lang="en-US" dirty="0" smtClean="0"/>
              <a:t> o </a:t>
            </a:r>
            <a:r>
              <a:rPr lang="en-US" dirty="0" err="1" smtClean="0"/>
              <a:t>hemos</a:t>
            </a:r>
            <a:r>
              <a:rPr lang="en-US" dirty="0" smtClean="0"/>
              <a:t> </a:t>
            </a:r>
            <a:r>
              <a:rPr lang="en-US" dirty="0" err="1" smtClean="0"/>
              <a:t>usado</a:t>
            </a:r>
            <a:r>
              <a:rPr lang="en-US" dirty="0" smtClean="0"/>
              <a:t> </a:t>
            </a:r>
            <a:r>
              <a:rPr lang="en-US" dirty="0" err="1" smtClean="0"/>
              <a:t>información</a:t>
            </a:r>
            <a:r>
              <a:rPr lang="en-US" dirty="0" smtClean="0"/>
              <a:t> </a:t>
            </a:r>
            <a:r>
              <a:rPr lang="en-US" dirty="0" err="1" smtClean="0"/>
              <a:t>errónea</a:t>
            </a:r>
            <a:r>
              <a:rPr lang="en-US" dirty="0" smtClean="0"/>
              <a:t>. En </a:t>
            </a:r>
            <a:r>
              <a:rPr lang="en-US" dirty="0" err="1" smtClean="0"/>
              <a:t>estos</a:t>
            </a:r>
            <a:r>
              <a:rPr lang="en-US" dirty="0" smtClean="0"/>
              <a:t> </a:t>
            </a:r>
            <a:r>
              <a:rPr lang="en-US" dirty="0" err="1" smtClean="0"/>
              <a:t>casos</a:t>
            </a:r>
            <a:r>
              <a:rPr lang="en-US" dirty="0" smtClean="0"/>
              <a:t> </a:t>
            </a:r>
            <a:r>
              <a:rPr lang="en-US" dirty="0" err="1" smtClean="0"/>
              <a:t>es</a:t>
            </a:r>
            <a:r>
              <a:rPr lang="en-US" dirty="0" smtClean="0"/>
              <a:t> </a:t>
            </a:r>
            <a:r>
              <a:rPr lang="en-US" dirty="0" err="1" smtClean="0"/>
              <a:t>mejor</a:t>
            </a:r>
            <a:r>
              <a:rPr lang="en-US" dirty="0" smtClean="0"/>
              <a:t> </a:t>
            </a:r>
            <a:r>
              <a:rPr lang="en-US" dirty="0" err="1" smtClean="0"/>
              <a:t>hacer</a:t>
            </a:r>
            <a:r>
              <a:rPr lang="en-US" dirty="0" smtClean="0"/>
              <a:t> un </a:t>
            </a:r>
            <a:r>
              <a:rPr lang="en-US" dirty="0" err="1" smtClean="0"/>
              <a:t>nuevo</a:t>
            </a:r>
            <a:r>
              <a:rPr lang="en-US" dirty="0" smtClean="0"/>
              <a:t> plan de </a:t>
            </a:r>
            <a:r>
              <a:rPr lang="en-US" dirty="0" err="1" smtClean="0"/>
              <a:t>empresa</a:t>
            </a:r>
            <a:r>
              <a:rPr lang="en-US" dirty="0" smtClean="0"/>
              <a:t>, </a:t>
            </a:r>
            <a:r>
              <a:rPr lang="en-US" dirty="0" err="1" smtClean="0"/>
              <a:t>más</a:t>
            </a:r>
            <a:r>
              <a:rPr lang="en-US" dirty="0" smtClean="0"/>
              <a:t> real y compatible con la </a:t>
            </a:r>
            <a:r>
              <a:rPr lang="en-US" dirty="0" err="1" smtClean="0"/>
              <a:t>situación</a:t>
            </a:r>
            <a:r>
              <a:rPr lang="en-US" dirty="0" smtClean="0"/>
              <a:t> </a:t>
            </a:r>
            <a:r>
              <a:rPr lang="en-US" dirty="0" err="1" smtClean="0"/>
              <a:t>imperante</a:t>
            </a:r>
            <a:r>
              <a:rPr lang="en-US" dirty="0" smtClean="0"/>
              <a:t> en la </a:t>
            </a:r>
            <a:r>
              <a:rPr lang="en-US" dirty="0" err="1" smtClean="0"/>
              <a:t>empresa</a:t>
            </a:r>
            <a:r>
              <a:rPr lang="en-US" dirty="0" smtClean="0"/>
              <a:t> y </a:t>
            </a:r>
            <a:r>
              <a:rPr lang="en-US" dirty="0" err="1" smtClean="0"/>
              <a:t>las</a:t>
            </a:r>
            <a:r>
              <a:rPr lang="en-US" dirty="0" smtClean="0"/>
              <a:t> </a:t>
            </a:r>
            <a:r>
              <a:rPr lang="en-US" dirty="0" err="1" smtClean="0"/>
              <a:t>condiciones</a:t>
            </a:r>
            <a:r>
              <a:rPr lang="en-US" dirty="0" smtClean="0"/>
              <a:t> </a:t>
            </a:r>
            <a:r>
              <a:rPr lang="en-US" dirty="0" err="1" smtClean="0"/>
              <a:t>externas</a:t>
            </a:r>
            <a:r>
              <a:rPr lang="en-US" dirty="0" smtClean="0"/>
              <a:t>. </a:t>
            </a:r>
            <a:r>
              <a:rPr lang="en-US" dirty="0"/>
              <a:t/>
            </a:r>
            <a:br>
              <a:rPr lang="en-US" dirty="0"/>
            </a:br>
            <a:endParaRPr lang="en-US" dirty="0"/>
          </a:p>
          <a:p>
            <a:pPr marL="0" indent="0">
              <a:buNone/>
            </a:pPr>
            <a:r>
              <a:rPr lang="en-GB" sz="1800" dirty="0"/>
              <a:t/>
            </a: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Tree>
    <p:extLst>
      <p:ext uri="{BB962C8B-B14F-4D97-AF65-F5344CB8AC3E}">
        <p14:creationId xmlns:p14="http://schemas.microsoft.com/office/powerpoint/2010/main" xmlns="" val="63610133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¡Gracias </a:t>
            </a:r>
            <a:r>
              <a:rPr lang="en-US" altLang="es-ES" sz="4800" b="1" dirty="0" err="1" smtClean="0">
                <a:solidFill>
                  <a:srgbClr val="990000"/>
                </a:solidFill>
              </a:rPr>
              <a:t>por</a:t>
            </a:r>
            <a:r>
              <a:rPr lang="en-US" altLang="es-ES" sz="4800" b="1" dirty="0" smtClean="0">
                <a:solidFill>
                  <a:srgbClr val="990000"/>
                </a:solidFill>
              </a:rPr>
              <a:t> </a:t>
            </a:r>
            <a:r>
              <a:rPr lang="en-US" altLang="es-ES" sz="4800" b="1" dirty="0" err="1" smtClean="0">
                <a:solidFill>
                  <a:srgbClr val="990000"/>
                </a:solidFill>
              </a:rPr>
              <a:t>su</a:t>
            </a:r>
            <a:r>
              <a:rPr lang="en-US" altLang="es-ES" sz="4800" b="1" dirty="0" smtClean="0">
                <a:solidFill>
                  <a:srgbClr val="990000"/>
                </a:solidFill>
              </a:rPr>
              <a:t> </a:t>
            </a:r>
            <a:r>
              <a:rPr lang="en-US" altLang="es-ES" sz="4800" b="1" dirty="0" err="1" smtClean="0">
                <a:solidFill>
                  <a:srgbClr val="990000"/>
                </a:solidFill>
              </a:rPr>
              <a:t>atención</a:t>
            </a:r>
            <a:r>
              <a:rPr lang="en-US" altLang="es-ES" sz="4800" b="1" dirty="0" smtClean="0">
                <a:solidFill>
                  <a:srgbClr val="990000"/>
                </a:solidFill>
              </a:rPr>
              <a:t>! </a:t>
            </a:r>
            <a:r>
              <a:rPr lang="en-US" altLang="es-ES" sz="4800" b="1" dirty="0" smtClean="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 del </a:t>
            </a:r>
            <a:r>
              <a:rPr lang="en-US" altLang="es-ES" sz="3600" dirty="0" err="1" smtClean="0">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97280"/>
          </a:xfrm>
        </p:spPr>
        <p:txBody>
          <a:bodyPr/>
          <a:lstStyle/>
          <a:p>
            <a:pPr algn="r"/>
            <a:r>
              <a:rPr lang="en-US" b="1" dirty="0" err="1" smtClean="0">
                <a:solidFill>
                  <a:srgbClr val="0B0AFD"/>
                </a:solidFill>
              </a:rPr>
              <a:t>Monitorización</a:t>
            </a:r>
            <a:r>
              <a:rPr lang="en-US" b="1" dirty="0" smtClean="0">
                <a:solidFill>
                  <a:srgbClr val="0B0AFD"/>
                </a:solidFill>
              </a:rPr>
              <a:t> de la </a:t>
            </a:r>
            <a:r>
              <a:rPr lang="en-US" b="1" dirty="0" err="1" smtClean="0">
                <a:solidFill>
                  <a:srgbClr val="0B0AFD"/>
                </a:solidFill>
              </a:rPr>
              <a:t>implementación</a:t>
            </a:r>
            <a:r>
              <a:rPr lang="en-US" b="1" dirty="0">
                <a:solidFill>
                  <a:srgbClr val="0B0AFD"/>
                </a:solidFill>
              </a:rPr>
              <a:t/>
            </a:r>
            <a:br>
              <a:rPr lang="en-US" b="1" dirty="0">
                <a:solidFill>
                  <a:srgbClr val="0B0AFD"/>
                </a:solidFill>
              </a:rPr>
            </a:br>
            <a:r>
              <a:rPr lang="en-US" b="1" dirty="0" smtClean="0">
                <a:solidFill>
                  <a:srgbClr val="0B0AFD"/>
                </a:solidFill>
              </a:rPr>
              <a:t>del Plan de </a:t>
            </a:r>
            <a:r>
              <a:rPr lang="en-US" b="1" dirty="0" err="1" smtClean="0">
                <a:solidFill>
                  <a:srgbClr val="0B0AFD"/>
                </a:solidFill>
              </a:rPr>
              <a:t>Empresa</a:t>
            </a:r>
            <a:endParaRPr lang="en-IE" sz="3200" b="1" dirty="0">
              <a:solidFill>
                <a:srgbClr val="0B0AFD"/>
              </a:solidFill>
            </a:endParaRPr>
          </a:p>
        </p:txBody>
      </p:sp>
      <p:sp>
        <p:nvSpPr>
          <p:cNvPr id="3" name="Content Placeholder 2"/>
          <p:cNvSpPr>
            <a:spLocks noGrp="1"/>
          </p:cNvSpPr>
          <p:nvPr>
            <p:ph idx="1"/>
          </p:nvPr>
        </p:nvSpPr>
        <p:spPr/>
        <p:txBody>
          <a:bodyPr/>
          <a:lstStyle/>
          <a:p>
            <a:pPr marL="0" indent="0">
              <a:lnSpc>
                <a:spcPct val="150000"/>
              </a:lnSpc>
              <a:buNone/>
            </a:pPr>
            <a:r>
              <a:rPr lang="en-IE" b="1" dirty="0"/>
              <a:t>					</a:t>
            </a:r>
          </a:p>
          <a:p>
            <a:pPr marL="0" indent="0">
              <a:lnSpc>
                <a:spcPct val="150000"/>
              </a:lnSpc>
              <a:buNone/>
            </a:pPr>
            <a:r>
              <a:rPr lang="en-IE" b="1" dirty="0"/>
              <a:t>	</a:t>
            </a:r>
          </a:p>
        </p:txBody>
      </p:sp>
      <p:sp>
        <p:nvSpPr>
          <p:cNvPr id="4" name="Text Placeholder 3"/>
          <p:cNvSpPr>
            <a:spLocks noGrp="1"/>
          </p:cNvSpPr>
          <p:nvPr>
            <p:ph type="body" sz="half" idx="2"/>
          </p:nvPr>
        </p:nvSpPr>
        <p:spPr>
          <a:xfrm>
            <a:off x="303870" y="1362456"/>
            <a:ext cx="3928495" cy="612648"/>
          </a:xfrm>
        </p:spPr>
        <p:txBody>
          <a:bodyPr/>
          <a:lstStyle/>
          <a:p>
            <a:r>
              <a:rPr lang="en-IE" altLang="es-ES" sz="3200" b="1" dirty="0" err="1" smtClean="0">
                <a:solidFill>
                  <a:srgbClr val="990000"/>
                </a:solidFill>
              </a:rPr>
              <a:t>Visión</a:t>
            </a:r>
            <a:r>
              <a:rPr lang="en-IE" altLang="es-ES" sz="3200" b="1" dirty="0" smtClean="0">
                <a:solidFill>
                  <a:srgbClr val="990000"/>
                </a:solidFill>
              </a:rPr>
              <a:t> general</a:t>
            </a:r>
            <a:endParaRPr lang="el-GR" altLang="es-ES" sz="3200" dirty="0">
              <a:solidFill>
                <a:srgbClr val="990000"/>
              </a:solidFill>
            </a:endParaRPr>
          </a:p>
        </p:txBody>
      </p:sp>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graphicFrame>
        <p:nvGraphicFramePr>
          <p:cNvPr id="10" name="9 - Πίνακας"/>
          <p:cNvGraphicFramePr>
            <a:graphicFrameLocks noGrp="1"/>
          </p:cNvGraphicFramePr>
          <p:nvPr/>
        </p:nvGraphicFramePr>
        <p:xfrm>
          <a:off x="391886" y="2169643"/>
          <a:ext cx="11469187" cy="3379121"/>
        </p:xfrm>
        <a:graphic>
          <a:graphicData uri="http://schemas.openxmlformats.org/drawingml/2006/table">
            <a:tbl>
              <a:tblPr firstRow="1" bandRow="1">
                <a:tableStyleId>{5C22544A-7EE6-4342-B048-85BDC9FD1C3A}</a:tableStyleId>
              </a:tblPr>
              <a:tblGrid>
                <a:gridCol w="5469699"/>
                <a:gridCol w="5999488"/>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a:t>
                      </a:r>
                      <a:r>
                        <a:rPr lang="en-IE" sz="2400" b="1" dirty="0" err="1" smtClean="0">
                          <a:solidFill>
                            <a:schemeClr val="tx1"/>
                          </a:solidFill>
                        </a:rPr>
                        <a:t>Cuántas</a:t>
                      </a:r>
                      <a:r>
                        <a:rPr lang="en-IE" sz="2400" b="1" dirty="0" smtClean="0">
                          <a:solidFill>
                            <a:schemeClr val="tx1"/>
                          </a:solidFill>
                        </a:rPr>
                        <a:t> </a:t>
                      </a:r>
                      <a:r>
                        <a:rPr lang="en-IE" sz="2400" b="1" dirty="0" err="1" smtClean="0">
                          <a:solidFill>
                            <a:schemeClr val="tx1"/>
                          </a:solidFill>
                        </a:rPr>
                        <a:t>diapositivas</a:t>
                      </a:r>
                      <a:r>
                        <a:rPr lang="en-IE" sz="2400" b="1" dirty="0" smtClean="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15</a:t>
                      </a:r>
                      <a:r>
                        <a:rPr lang="en-IE" sz="2400" b="1" dirty="0" smtClean="0">
                          <a:solidFill>
                            <a:srgbClr val="336600"/>
                          </a:solidFill>
                        </a:rPr>
                        <a:t> </a:t>
                      </a:r>
                      <a:r>
                        <a:rPr lang="en-IE" sz="2400" b="1" dirty="0" err="1" smtClean="0">
                          <a:solidFill>
                            <a:schemeClr val="tx1"/>
                          </a:solidFill>
                        </a:rPr>
                        <a:t>diapositivas</a:t>
                      </a:r>
                      <a:endParaRPr lang="en-IE" sz="2400" b="1" dirty="0">
                        <a:solidFill>
                          <a:schemeClr val="tx1"/>
                        </a:solidFill>
                      </a:endParaRPr>
                    </a:p>
                  </a:txBody>
                  <a:tcPr>
                    <a:solidFill>
                      <a:schemeClr val="bg1">
                        <a:lumMod val="75000"/>
                      </a:schemeClr>
                    </a:solidFill>
                  </a:tcPr>
                </a:tc>
              </a:tr>
              <a:tr h="12644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a:t>
                      </a:r>
                      <a:r>
                        <a:rPr lang="en-IE" sz="2400" b="1" dirty="0" err="1" smtClean="0">
                          <a:solidFill>
                            <a:schemeClr val="tx1"/>
                          </a:solidFill>
                        </a:rPr>
                        <a:t>Cuánto</a:t>
                      </a:r>
                      <a:r>
                        <a:rPr lang="en-IE" sz="2400" b="1" dirty="0" smtClean="0">
                          <a:solidFill>
                            <a:schemeClr val="tx1"/>
                          </a:solidFill>
                        </a:rPr>
                        <a:t> </a:t>
                      </a:r>
                      <a:r>
                        <a:rPr lang="en-IE" sz="2400" b="1" dirty="0" err="1" smtClean="0">
                          <a:solidFill>
                            <a:schemeClr val="tx1"/>
                          </a:solidFill>
                        </a:rPr>
                        <a:t>tiempo</a:t>
                      </a:r>
                      <a:r>
                        <a:rPr lang="en-IE" sz="2400" b="1" dirty="0" smtClean="0">
                          <a:solidFill>
                            <a:schemeClr val="tx1"/>
                          </a:solidFill>
                        </a:rPr>
                        <a:t> </a:t>
                      </a:r>
                      <a:r>
                        <a:rPr lang="en-IE" sz="2400" b="1" dirty="0" err="1" smtClean="0">
                          <a:solidFill>
                            <a:schemeClr val="tx1"/>
                          </a:solidFill>
                        </a:rPr>
                        <a:t>debo</a:t>
                      </a:r>
                      <a:r>
                        <a:rPr lang="en-IE" sz="2400" b="1" dirty="0" smtClean="0">
                          <a:solidFill>
                            <a:schemeClr val="tx1"/>
                          </a:solidFill>
                        </a:rPr>
                        <a:t> </a:t>
                      </a:r>
                      <a:r>
                        <a:rPr lang="en-IE" sz="2400" b="1" dirty="0" err="1" smtClean="0">
                          <a:solidFill>
                            <a:schemeClr val="tx1"/>
                          </a:solidFill>
                        </a:rPr>
                        <a:t>estar</a:t>
                      </a:r>
                      <a:r>
                        <a:rPr lang="en-IE" sz="2400" b="1" dirty="0" smtClean="0">
                          <a:solidFill>
                            <a:schemeClr val="tx1"/>
                          </a:solidFill>
                        </a:rPr>
                        <a:t> </a:t>
                      </a:r>
                      <a:r>
                        <a:rPr lang="en-IE" sz="2400" b="1" dirty="0" err="1" smtClean="0">
                          <a:solidFill>
                            <a:schemeClr val="tx1"/>
                          </a:solidFill>
                        </a:rPr>
                        <a:t>leyendo</a:t>
                      </a:r>
                      <a:r>
                        <a:rPr lang="en-IE" sz="2400" b="1" dirty="0" smtClean="0">
                          <a:solidFill>
                            <a:schemeClr val="tx1"/>
                          </a:solidFill>
                        </a:rPr>
                        <a:t> y </a:t>
                      </a:r>
                      <a:r>
                        <a:rPr lang="en-IE" sz="2400" b="1" dirty="0" err="1" smtClean="0">
                          <a:solidFill>
                            <a:schemeClr val="tx1"/>
                          </a:solidFill>
                        </a:rPr>
                        <a:t>escuchando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smtClean="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tr>
              <a:tr h="1370592">
                <a:tc>
                  <a:txBody>
                    <a:bodyPr/>
                    <a:lstStyle/>
                    <a:p>
                      <a:pPr algn="ctr"/>
                      <a:r>
                        <a:rPr lang="en-IE" sz="2400" b="1" dirty="0" smtClean="0">
                          <a:solidFill>
                            <a:schemeClr val="tx1"/>
                          </a:solidFill>
                        </a:rPr>
                        <a:t>¿</a:t>
                      </a:r>
                      <a:r>
                        <a:rPr lang="en-IE" sz="2400" b="1" dirty="0" err="1" smtClean="0">
                          <a:solidFill>
                            <a:schemeClr val="tx1"/>
                          </a:solidFill>
                        </a:rPr>
                        <a:t>Qué</a:t>
                      </a:r>
                      <a:r>
                        <a:rPr lang="en-IE" sz="2400" b="1" dirty="0" smtClean="0">
                          <a:solidFill>
                            <a:schemeClr val="tx1"/>
                          </a:solidFill>
                        </a:rPr>
                        <a:t> </a:t>
                      </a:r>
                      <a:r>
                        <a:rPr lang="en-IE" sz="2400" b="1" dirty="0" err="1" smtClean="0">
                          <a:solidFill>
                            <a:schemeClr val="tx1"/>
                          </a:solidFill>
                        </a:rPr>
                        <a:t>puedo</a:t>
                      </a:r>
                      <a:r>
                        <a:rPr lang="en-IE" sz="2400" b="1" dirty="0" smtClean="0">
                          <a:solidFill>
                            <a:schemeClr val="tx1"/>
                          </a:solidFill>
                        </a:rPr>
                        <a:t> </a:t>
                      </a:r>
                      <a:r>
                        <a:rPr lang="en-IE" sz="2400" b="1" dirty="0" err="1" smtClean="0">
                          <a:solidFill>
                            <a:schemeClr val="tx1"/>
                          </a:solidFill>
                        </a:rPr>
                        <a:t>conseguir</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smtClean="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tr>
            </a:tbl>
          </a:graphicData>
        </a:graphic>
      </p:graphicFrame>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158240"/>
          </a:xfrm>
        </p:spPr>
        <p:txBody>
          <a:bodyPr/>
          <a:lstStyle/>
          <a:p>
            <a:pPr algn="r"/>
            <a:r>
              <a:rPr lang="en-US" b="1" dirty="0" err="1" smtClean="0">
                <a:solidFill>
                  <a:srgbClr val="0B0AFD"/>
                </a:solidFill>
              </a:rPr>
              <a:t>Monitorización</a:t>
            </a:r>
            <a:r>
              <a:rPr lang="en-US" b="1" dirty="0" smtClean="0">
                <a:solidFill>
                  <a:srgbClr val="0B0AFD"/>
                </a:solidFill>
              </a:rPr>
              <a:t> de la </a:t>
            </a:r>
            <a:r>
              <a:rPr lang="en-US" b="1" dirty="0" err="1" smtClean="0">
                <a:solidFill>
                  <a:srgbClr val="0B0AFD"/>
                </a:solidFill>
              </a:rPr>
              <a:t>implementación</a:t>
            </a:r>
            <a:r>
              <a:rPr lang="en-US" b="1" dirty="0" smtClean="0">
                <a:solidFill>
                  <a:srgbClr val="0B0AFD"/>
                </a:solidFill>
              </a:rPr>
              <a:t/>
            </a:r>
            <a:br>
              <a:rPr lang="en-US" b="1" dirty="0" smtClean="0">
                <a:solidFill>
                  <a:srgbClr val="0B0AFD"/>
                </a:solidFill>
              </a:rPr>
            </a:br>
            <a:r>
              <a:rPr lang="en-US" b="1" dirty="0" smtClean="0">
                <a:solidFill>
                  <a:srgbClr val="0B0AFD"/>
                </a:solidFill>
              </a:rPr>
              <a:t>del Plan de </a:t>
            </a:r>
            <a:r>
              <a:rPr lang="en-US" b="1" dirty="0" err="1" smtClean="0">
                <a:solidFill>
                  <a:srgbClr val="0B0AFD"/>
                </a:solidFill>
              </a:rPr>
              <a:t>Empresa</a:t>
            </a:r>
            <a:endParaRPr lang="en-IE" sz="3200" b="1" dirty="0">
              <a:solidFill>
                <a:srgbClr val="0B0AFD"/>
              </a:solidFill>
            </a:endParaRPr>
          </a:p>
        </p:txBody>
      </p:sp>
      <p:sp>
        <p:nvSpPr>
          <p:cNvPr id="3" name="Content Placeholder 2"/>
          <p:cNvSpPr>
            <a:spLocks noGrp="1"/>
          </p:cNvSpPr>
          <p:nvPr>
            <p:ph idx="1"/>
          </p:nvPr>
        </p:nvSpPr>
        <p:spPr>
          <a:xfrm>
            <a:off x="2145792" y="1999489"/>
            <a:ext cx="8551757" cy="4157472"/>
          </a:xfrm>
        </p:spPr>
        <p:txBody>
          <a:bodyPr/>
          <a:lstStyle/>
          <a:p>
            <a:pPr marL="0" indent="0" algn="ctr">
              <a:lnSpc>
                <a:spcPct val="150000"/>
              </a:lnSpc>
              <a:buNone/>
            </a:pPr>
            <a:r>
              <a:rPr lang="en-GB" b="1" dirty="0" smtClean="0"/>
              <a:t>En </a:t>
            </a:r>
            <a:r>
              <a:rPr lang="en-GB" b="1" dirty="0" err="1" smtClean="0"/>
              <a:t>esta</a:t>
            </a:r>
            <a:r>
              <a:rPr lang="en-GB" b="1" dirty="0" smtClean="0"/>
              <a:t> </a:t>
            </a:r>
            <a:r>
              <a:rPr lang="en-GB" b="1" dirty="0" err="1" smtClean="0"/>
              <a:t>unidad</a:t>
            </a:r>
            <a:r>
              <a:rPr lang="en-GB" b="1" dirty="0" smtClean="0"/>
              <a:t> </a:t>
            </a:r>
            <a:r>
              <a:rPr lang="en-GB" b="1" dirty="0" err="1" smtClean="0"/>
              <a:t>aprenderemos</a:t>
            </a:r>
            <a:r>
              <a:rPr lang="en-GB" b="1" dirty="0" smtClean="0"/>
              <a:t> </a:t>
            </a:r>
            <a:r>
              <a:rPr lang="en-GB" b="1" dirty="0" err="1" smtClean="0"/>
              <a:t>sobre</a:t>
            </a:r>
            <a:r>
              <a:rPr lang="en-GB" b="1" dirty="0" smtClean="0"/>
              <a:t> la </a:t>
            </a:r>
            <a:r>
              <a:rPr lang="en-GB" b="1" dirty="0" err="1" smtClean="0"/>
              <a:t>implementación</a:t>
            </a:r>
            <a:r>
              <a:rPr lang="en-GB" b="1" dirty="0" smtClean="0"/>
              <a:t> de un plan de </a:t>
            </a:r>
            <a:r>
              <a:rPr lang="en-GB" b="1" dirty="0" err="1" smtClean="0"/>
              <a:t>empresa</a:t>
            </a:r>
            <a:r>
              <a:rPr lang="en-GB" b="1" dirty="0" smtClean="0"/>
              <a:t> </a:t>
            </a:r>
            <a:r>
              <a:rPr lang="en-GB" b="1" dirty="0" err="1" smtClean="0"/>
              <a:t>para</a:t>
            </a:r>
            <a:r>
              <a:rPr lang="en-GB" b="1" dirty="0" smtClean="0"/>
              <a:t> </a:t>
            </a:r>
            <a:r>
              <a:rPr lang="en-GB" b="1" dirty="0" err="1" smtClean="0"/>
              <a:t>gestionar</a:t>
            </a:r>
            <a:r>
              <a:rPr lang="en-GB" b="1" dirty="0" smtClean="0"/>
              <a:t> </a:t>
            </a:r>
            <a:r>
              <a:rPr lang="en-GB" b="1" dirty="0" err="1" smtClean="0"/>
              <a:t>microempresas</a:t>
            </a:r>
            <a:r>
              <a:rPr lang="en-GB" b="1" dirty="0" smtClean="0"/>
              <a:t> y el </a:t>
            </a:r>
            <a:r>
              <a:rPr lang="en-GB" b="1" dirty="0" err="1" smtClean="0"/>
              <a:t>proceso</a:t>
            </a:r>
            <a:r>
              <a:rPr lang="en-GB" b="1" dirty="0" smtClean="0"/>
              <a:t> de </a:t>
            </a:r>
            <a:r>
              <a:rPr lang="en-GB" b="1" dirty="0" err="1" smtClean="0"/>
              <a:t>monitorización</a:t>
            </a:r>
            <a:r>
              <a:rPr lang="en-GB" b="1" dirty="0" smtClean="0"/>
              <a:t> y </a:t>
            </a:r>
            <a:r>
              <a:rPr lang="en-GB" b="1" dirty="0" err="1" smtClean="0"/>
              <a:t>corrección</a:t>
            </a:r>
            <a:endParaRPr lang="en-IE" b="1" dirty="0"/>
          </a:p>
          <a:p>
            <a:endParaRPr lang="en-IE" dirty="0"/>
          </a:p>
        </p:txBody>
      </p:sp>
      <p:sp>
        <p:nvSpPr>
          <p:cNvPr id="6" name="Text Placeholder 5"/>
          <p:cNvSpPr>
            <a:spLocks noGrp="1"/>
          </p:cNvSpPr>
          <p:nvPr>
            <p:ph type="body" sz="half" idx="2"/>
          </p:nvPr>
        </p:nvSpPr>
        <p:spPr>
          <a:xfrm>
            <a:off x="547711" y="1252728"/>
            <a:ext cx="5408952" cy="612648"/>
          </a:xfrm>
        </p:spPr>
        <p:txBody>
          <a:bodyPr/>
          <a:lstStyle/>
          <a:p>
            <a:r>
              <a:rPr lang="en-IE" altLang="es-ES" sz="3200" b="1" dirty="0" err="1" smtClean="0">
                <a:solidFill>
                  <a:srgbClr val="990000"/>
                </a:solidFill>
              </a:rPr>
              <a:t>Objetivo</a:t>
            </a:r>
            <a:r>
              <a:rPr lang="en-IE" altLang="es-ES" sz="3200" b="1" dirty="0" smtClean="0">
                <a:solidFill>
                  <a:srgbClr val="990000"/>
                </a:solidFill>
              </a:rPr>
              <a:t> de la </a:t>
            </a:r>
            <a:r>
              <a:rPr lang="en-IE" altLang="es-ES" sz="3200" b="1" dirty="0" err="1" smtClean="0">
                <a:solidFill>
                  <a:srgbClr val="990000"/>
                </a:solidFill>
              </a:rPr>
              <a:t>unidad</a:t>
            </a:r>
            <a:endParaRPr lang="el-GR" altLang="es-ES" sz="3200" b="1" dirty="0" smtClean="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72896"/>
          </a:xfrm>
        </p:spPr>
        <p:txBody>
          <a:bodyPr/>
          <a:lstStyle/>
          <a:p>
            <a:pPr algn="r"/>
            <a:r>
              <a:rPr lang="en-US" b="1" dirty="0" err="1" smtClean="0">
                <a:solidFill>
                  <a:srgbClr val="0B0AFD"/>
                </a:solidFill>
              </a:rPr>
              <a:t>Monitorización</a:t>
            </a:r>
            <a:r>
              <a:rPr lang="en-US" b="1" dirty="0" smtClean="0">
                <a:solidFill>
                  <a:srgbClr val="0B0AFD"/>
                </a:solidFill>
              </a:rPr>
              <a:t> de la </a:t>
            </a:r>
            <a:r>
              <a:rPr lang="en-US" b="1" dirty="0" err="1" smtClean="0">
                <a:solidFill>
                  <a:srgbClr val="0B0AFD"/>
                </a:solidFill>
              </a:rPr>
              <a:t>implementación</a:t>
            </a:r>
            <a:r>
              <a:rPr lang="en-US" b="1" dirty="0" smtClean="0">
                <a:solidFill>
                  <a:srgbClr val="0B0AFD"/>
                </a:solidFill>
              </a:rPr>
              <a:t/>
            </a:r>
            <a:br>
              <a:rPr lang="en-US" b="1" dirty="0" smtClean="0">
                <a:solidFill>
                  <a:srgbClr val="0B0AFD"/>
                </a:solidFill>
              </a:rPr>
            </a:br>
            <a:r>
              <a:rPr lang="en-US" b="1" dirty="0" smtClean="0">
                <a:solidFill>
                  <a:srgbClr val="0B0AFD"/>
                </a:solidFill>
              </a:rPr>
              <a:t>del Plan de </a:t>
            </a:r>
            <a:r>
              <a:rPr lang="en-US" b="1" dirty="0" err="1" smtClean="0">
                <a:solidFill>
                  <a:srgbClr val="0B0AFD"/>
                </a:solidFill>
              </a:rPr>
              <a:t>Empresa</a:t>
            </a:r>
            <a:endParaRPr lang="es-ES" altLang="es-ES" sz="3200" b="1" dirty="0">
              <a:solidFill>
                <a:srgbClr val="0B0AFD"/>
              </a:solidFill>
            </a:endParaRPr>
          </a:p>
        </p:txBody>
      </p:sp>
      <p:sp>
        <p:nvSpPr>
          <p:cNvPr id="3" name="Content Placeholder 2"/>
          <p:cNvSpPr>
            <a:spLocks noGrp="1"/>
          </p:cNvSpPr>
          <p:nvPr>
            <p:ph idx="1"/>
          </p:nvPr>
        </p:nvSpPr>
        <p:spPr>
          <a:xfrm>
            <a:off x="487680" y="1938528"/>
            <a:ext cx="11167872" cy="3922523"/>
          </a:xfrm>
        </p:spPr>
        <p:txBody>
          <a:bodyPr>
            <a:noAutofit/>
          </a:bodyPr>
          <a:lstStyle/>
          <a:p>
            <a:pPr marL="0" indent="0">
              <a:lnSpc>
                <a:spcPct val="150000"/>
              </a:lnSpc>
              <a:buNone/>
            </a:pPr>
            <a:r>
              <a:rPr lang="en-IE" sz="2800" b="1" dirty="0" smtClean="0"/>
              <a:t>Al final del </a:t>
            </a:r>
            <a:r>
              <a:rPr lang="en-IE" sz="2800" b="1" dirty="0" err="1" smtClean="0"/>
              <a:t>módulo</a:t>
            </a:r>
            <a:r>
              <a:rPr lang="en-IE" sz="2800" b="1" dirty="0" smtClean="0"/>
              <a:t> </a:t>
            </a:r>
            <a:r>
              <a:rPr lang="en-IE" sz="2800" b="1" u="sng" dirty="0" err="1" smtClean="0">
                <a:solidFill>
                  <a:srgbClr val="003366"/>
                </a:solidFill>
              </a:rPr>
              <a:t>seremos</a:t>
            </a:r>
            <a:r>
              <a:rPr lang="en-IE" sz="2800" b="1" u="sng" dirty="0" smtClean="0">
                <a:solidFill>
                  <a:srgbClr val="003366"/>
                </a:solidFill>
              </a:rPr>
              <a:t> </a:t>
            </a:r>
            <a:r>
              <a:rPr lang="en-IE" sz="2800" b="1" u="sng" dirty="0" err="1" smtClean="0">
                <a:solidFill>
                  <a:srgbClr val="003366"/>
                </a:solidFill>
              </a:rPr>
              <a:t>capaces</a:t>
            </a:r>
            <a:r>
              <a:rPr lang="en-IE" sz="2800" b="1" u="sng" dirty="0" smtClean="0">
                <a:solidFill>
                  <a:srgbClr val="003366"/>
                </a:solidFill>
              </a:rPr>
              <a:t> de:</a:t>
            </a:r>
            <a:endParaRPr lang="en-IE" sz="2800" b="1" u="sng" dirty="0">
              <a:solidFill>
                <a:srgbClr val="003366"/>
              </a:solidFill>
            </a:endParaRPr>
          </a:p>
          <a:p>
            <a:pPr marL="514350" indent="-514350">
              <a:lnSpc>
                <a:spcPct val="150000"/>
              </a:lnSpc>
              <a:buFont typeface="+mj-lt"/>
              <a:buAutoNum type="arabicPeriod"/>
            </a:pPr>
            <a:r>
              <a:rPr lang="en-IE" sz="2800" b="1" dirty="0" err="1" smtClean="0"/>
              <a:t>Implementar</a:t>
            </a:r>
            <a:r>
              <a:rPr lang="en-IE" sz="2800" b="1" dirty="0" smtClean="0"/>
              <a:t> un plan de </a:t>
            </a:r>
            <a:r>
              <a:rPr lang="en-IE" sz="2800" b="1" dirty="0" err="1" smtClean="0"/>
              <a:t>empresa</a:t>
            </a:r>
            <a:r>
              <a:rPr lang="en-IE" sz="2800" b="1" dirty="0" smtClean="0"/>
              <a:t> en </a:t>
            </a:r>
            <a:r>
              <a:rPr lang="en-IE" sz="2800" b="1" dirty="0" err="1" smtClean="0"/>
              <a:t>una</a:t>
            </a:r>
            <a:r>
              <a:rPr lang="en-IE" sz="2800" b="1" dirty="0" smtClean="0"/>
              <a:t> </a:t>
            </a:r>
            <a:r>
              <a:rPr lang="en-IE" sz="2800" b="1" dirty="0" err="1" smtClean="0"/>
              <a:t>microempresa</a:t>
            </a:r>
            <a:endParaRPr lang="en-IE" sz="2800" b="1" dirty="0"/>
          </a:p>
          <a:p>
            <a:pPr marL="514350" indent="-514350">
              <a:lnSpc>
                <a:spcPct val="150000"/>
              </a:lnSpc>
              <a:buFont typeface="+mj-lt"/>
              <a:buAutoNum type="arabicPeriod"/>
            </a:pPr>
            <a:r>
              <a:rPr lang="en-IE" sz="2800" b="1" dirty="0" err="1" smtClean="0"/>
              <a:t>Reconocer</a:t>
            </a:r>
            <a:r>
              <a:rPr lang="en-IE" sz="2800" b="1" dirty="0" smtClean="0"/>
              <a:t> los </a:t>
            </a:r>
            <a:r>
              <a:rPr lang="en-IE" sz="2800" b="1" dirty="0" err="1" smtClean="0"/>
              <a:t>errores</a:t>
            </a:r>
            <a:r>
              <a:rPr lang="en-IE" sz="2800" b="1" dirty="0" smtClean="0"/>
              <a:t> de un plan de </a:t>
            </a:r>
            <a:r>
              <a:rPr lang="en-IE" sz="2800" b="1" dirty="0" err="1" smtClean="0"/>
              <a:t>empresa</a:t>
            </a:r>
            <a:endParaRPr lang="en-IE" sz="2800" b="1" dirty="0" smtClean="0"/>
          </a:p>
          <a:p>
            <a:pPr marL="514350" indent="-514350">
              <a:lnSpc>
                <a:spcPct val="150000"/>
              </a:lnSpc>
              <a:buFont typeface="+mj-lt"/>
              <a:buAutoNum type="arabicPeriod"/>
            </a:pPr>
            <a:r>
              <a:rPr lang="en-IE" sz="2800" b="1" dirty="0" err="1" smtClean="0"/>
              <a:t>Hacer</a:t>
            </a:r>
            <a:r>
              <a:rPr lang="en-IE" sz="2800" b="1" dirty="0" smtClean="0"/>
              <a:t> </a:t>
            </a:r>
            <a:r>
              <a:rPr lang="en-IE" sz="2800" b="1" dirty="0" err="1" smtClean="0"/>
              <a:t>correcciones</a:t>
            </a:r>
            <a:r>
              <a:rPr lang="en-IE" sz="2800" b="1" dirty="0" smtClean="0"/>
              <a:t> en un plan de </a:t>
            </a:r>
            <a:r>
              <a:rPr lang="en-IE" sz="2800" b="1" dirty="0" err="1" smtClean="0"/>
              <a:t>empresa</a:t>
            </a:r>
            <a:endParaRPr lang="en-IE" sz="2800" b="1" dirty="0"/>
          </a:p>
          <a:p>
            <a:pPr marL="0" indent="0">
              <a:lnSpc>
                <a:spcPct val="150000"/>
              </a:lnSpc>
              <a:buNone/>
            </a:pPr>
            <a:endParaRPr lang="en-US" sz="2800" b="1" dirty="0"/>
          </a:p>
        </p:txBody>
      </p:sp>
      <p:sp>
        <p:nvSpPr>
          <p:cNvPr id="5" name="Text Placeholder 4"/>
          <p:cNvSpPr>
            <a:spLocks noGrp="1"/>
          </p:cNvSpPr>
          <p:nvPr>
            <p:ph type="body" sz="half" idx="2"/>
          </p:nvPr>
        </p:nvSpPr>
        <p:spPr>
          <a:xfrm>
            <a:off x="474558" y="1191768"/>
            <a:ext cx="8303682" cy="649224"/>
          </a:xfrm>
        </p:spPr>
        <p:txBody>
          <a:bodyPr/>
          <a:lstStyle/>
          <a:p>
            <a:r>
              <a:rPr lang="es-ES" altLang="es-ES" sz="3200" b="1" dirty="0" smtClean="0">
                <a:solidFill>
                  <a:srgbClr val="990000"/>
                </a:solidFill>
              </a:rPr>
              <a:t>Resultados esperados del aprendizaje</a:t>
            </a:r>
            <a:endParaRPr lang="el-GR" altLang="es-ES" sz="3200" dirty="0" smtClean="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Monitorización</a:t>
            </a:r>
            <a:r>
              <a:rPr lang="en-US" sz="3200" b="1" dirty="0" smtClean="0">
                <a:solidFill>
                  <a:srgbClr val="0B0AFD"/>
                </a:solidFill>
              </a:rPr>
              <a:t> de la </a:t>
            </a:r>
            <a:r>
              <a:rPr lang="en-US" sz="3200" b="1" dirty="0" err="1" smtClean="0">
                <a:solidFill>
                  <a:srgbClr val="0B0AFD"/>
                </a:solidFill>
              </a:rPr>
              <a:t>implementación</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del Plan de </a:t>
            </a:r>
            <a:r>
              <a:rPr lang="en-US" sz="3200" b="1" dirty="0" err="1" smtClean="0">
                <a:solidFill>
                  <a:srgbClr val="0B0AFD"/>
                </a:solidFill>
              </a:rPr>
              <a:t>Empresa</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latin typeface="+mj-lt"/>
                <a:ea typeface="+mj-ea"/>
                <a:cs typeface="+mj-cs"/>
              </a:rPr>
              <a:t>Implementación</a:t>
            </a:r>
            <a:r>
              <a:rPr lang="en-US" b="1" dirty="0" smtClean="0">
                <a:solidFill>
                  <a:srgbClr val="C00000"/>
                </a:solidFill>
                <a:latin typeface="+mj-lt"/>
                <a:ea typeface="+mj-ea"/>
                <a:cs typeface="+mj-cs"/>
              </a:rPr>
              <a:t> de un Plan de </a:t>
            </a:r>
            <a:r>
              <a:rPr lang="en-US" b="1" dirty="0" err="1" smtClean="0">
                <a:solidFill>
                  <a:srgbClr val="C00000"/>
                </a:solidFill>
                <a:latin typeface="+mj-lt"/>
                <a:ea typeface="+mj-ea"/>
                <a:cs typeface="+mj-cs"/>
              </a:rPr>
              <a:t>Empresa</a:t>
            </a:r>
            <a:r>
              <a:rPr lang="en-US" b="1" dirty="0" smtClean="0">
                <a:solidFill>
                  <a:srgbClr val="C00000"/>
                </a:solidFill>
                <a:latin typeface="+mj-lt"/>
                <a:ea typeface="+mj-ea"/>
                <a:cs typeface="+mj-cs"/>
              </a:rPr>
              <a:t> </a:t>
            </a:r>
            <a:r>
              <a:rPr lang="en-US" b="1" dirty="0" smtClean="0">
                <a:solidFill>
                  <a:srgbClr val="C00000"/>
                </a:solidFill>
                <a:latin typeface="+mj-lt"/>
                <a:ea typeface="+mj-ea"/>
                <a:cs typeface="+mj-cs"/>
              </a:rPr>
              <a:t>(1/5)</a:t>
            </a:r>
            <a:endParaRPr lang="es-ES" b="1" dirty="0">
              <a:solidFill>
                <a:srgbClr val="C00000"/>
              </a:solidFill>
              <a:latin typeface="+mj-lt"/>
              <a:ea typeface="+mj-ea"/>
              <a:cs typeface="+mj-cs"/>
            </a:endParaRPr>
          </a:p>
          <a:p>
            <a:pPr marL="0" indent="0">
              <a:buNone/>
            </a:pPr>
            <a:r>
              <a:rPr lang="en-GB" sz="1800" dirty="0"/>
              <a:t> </a:t>
            </a:r>
            <a:endParaRPr lang="es-ES" sz="1800" dirty="0"/>
          </a:p>
          <a:p>
            <a:pPr marL="0" indent="0">
              <a:buNone/>
            </a:pPr>
            <a:r>
              <a:rPr lang="en-US" dirty="0" smtClean="0"/>
              <a:t>Los </a:t>
            </a:r>
            <a:r>
              <a:rPr lang="en-US" dirty="0" err="1" smtClean="0"/>
              <a:t>directores</a:t>
            </a:r>
            <a:r>
              <a:rPr lang="en-US" dirty="0" smtClean="0"/>
              <a:t> </a:t>
            </a:r>
            <a:r>
              <a:rPr lang="en-US" dirty="0" err="1" smtClean="0"/>
              <a:t>deberían</a:t>
            </a:r>
            <a:r>
              <a:rPr lang="en-US" dirty="0" smtClean="0"/>
              <a:t> </a:t>
            </a:r>
            <a:r>
              <a:rPr lang="en-US" dirty="0" err="1" smtClean="0"/>
              <a:t>aceptar</a:t>
            </a:r>
            <a:r>
              <a:rPr lang="en-US" dirty="0" smtClean="0"/>
              <a:t> al plan de </a:t>
            </a:r>
            <a:r>
              <a:rPr lang="en-US" dirty="0" err="1" smtClean="0"/>
              <a:t>empresa</a:t>
            </a:r>
            <a:r>
              <a:rPr lang="en-US" dirty="0" smtClean="0"/>
              <a:t> </a:t>
            </a:r>
            <a:r>
              <a:rPr lang="en-US" dirty="0" err="1" smtClean="0"/>
              <a:t>como</a:t>
            </a:r>
            <a:r>
              <a:rPr lang="en-US" dirty="0" smtClean="0"/>
              <a:t> </a:t>
            </a:r>
            <a:r>
              <a:rPr lang="en-US" dirty="0" err="1" smtClean="0"/>
              <a:t>una</a:t>
            </a:r>
            <a:r>
              <a:rPr lang="en-US" dirty="0" smtClean="0"/>
              <a:t> </a:t>
            </a:r>
            <a:r>
              <a:rPr lang="en-US" dirty="0" err="1" smtClean="0"/>
              <a:t>herramienta</a:t>
            </a:r>
            <a:r>
              <a:rPr lang="en-US" dirty="0" smtClean="0"/>
              <a:t> </a:t>
            </a:r>
            <a:r>
              <a:rPr lang="en-US" dirty="0" err="1" smtClean="0"/>
              <a:t>para</a:t>
            </a:r>
            <a:r>
              <a:rPr lang="en-US" dirty="0" smtClean="0"/>
              <a:t> </a:t>
            </a:r>
            <a:r>
              <a:rPr lang="en-US" dirty="0" err="1" smtClean="0"/>
              <a:t>tratar</a:t>
            </a:r>
            <a:r>
              <a:rPr lang="en-US" dirty="0" smtClean="0"/>
              <a:t> </a:t>
            </a:r>
            <a:r>
              <a:rPr lang="en-US" dirty="0" err="1" smtClean="0"/>
              <a:t>temas</a:t>
            </a:r>
            <a:r>
              <a:rPr lang="en-US" dirty="0" smtClean="0"/>
              <a:t> </a:t>
            </a:r>
            <a:r>
              <a:rPr lang="en-US" dirty="0" err="1" smtClean="0"/>
              <a:t>relacionados</a:t>
            </a:r>
            <a:r>
              <a:rPr lang="en-US" dirty="0" smtClean="0"/>
              <a:t> con la </a:t>
            </a:r>
            <a:r>
              <a:rPr lang="en-US" dirty="0" err="1" smtClean="0"/>
              <a:t>distribución</a:t>
            </a:r>
            <a:r>
              <a:rPr lang="en-US" dirty="0" smtClean="0"/>
              <a:t> de </a:t>
            </a:r>
            <a:r>
              <a:rPr lang="en-US" dirty="0" err="1" smtClean="0"/>
              <a:t>fondos</a:t>
            </a:r>
            <a:r>
              <a:rPr lang="en-US" dirty="0" smtClean="0"/>
              <a:t>, </a:t>
            </a:r>
            <a:r>
              <a:rPr lang="en-US" dirty="0" err="1" smtClean="0"/>
              <a:t>implementación</a:t>
            </a:r>
            <a:r>
              <a:rPr lang="en-US" dirty="0" smtClean="0"/>
              <a:t> de </a:t>
            </a:r>
            <a:r>
              <a:rPr lang="en-US" dirty="0" err="1" smtClean="0"/>
              <a:t>nuevos</a:t>
            </a:r>
            <a:r>
              <a:rPr lang="en-US" dirty="0" smtClean="0"/>
              <a:t> </a:t>
            </a:r>
            <a:r>
              <a:rPr lang="en-US" dirty="0" err="1" smtClean="0"/>
              <a:t>productos</a:t>
            </a:r>
            <a:r>
              <a:rPr lang="en-US" dirty="0" smtClean="0"/>
              <a:t>, </a:t>
            </a:r>
            <a:r>
              <a:rPr lang="en-US" dirty="0" err="1" smtClean="0"/>
              <a:t>adquisición</a:t>
            </a:r>
            <a:r>
              <a:rPr lang="en-US" dirty="0" smtClean="0"/>
              <a:t> de </a:t>
            </a:r>
            <a:r>
              <a:rPr lang="en-US" dirty="0" err="1" smtClean="0"/>
              <a:t>nuevo</a:t>
            </a:r>
            <a:r>
              <a:rPr lang="en-US" dirty="0" smtClean="0"/>
              <a:t> </a:t>
            </a:r>
            <a:r>
              <a:rPr lang="en-US" dirty="0" err="1" smtClean="0"/>
              <a:t>equipamiento</a:t>
            </a:r>
            <a:r>
              <a:rPr lang="en-US" dirty="0" smtClean="0"/>
              <a:t>, </a:t>
            </a:r>
            <a:r>
              <a:rPr lang="en-US" dirty="0" err="1" smtClean="0"/>
              <a:t>contratación</a:t>
            </a:r>
            <a:r>
              <a:rPr lang="en-US" dirty="0" smtClean="0"/>
              <a:t> de </a:t>
            </a:r>
            <a:r>
              <a:rPr lang="en-US" dirty="0" err="1" smtClean="0"/>
              <a:t>empleados</a:t>
            </a:r>
            <a:r>
              <a:rPr lang="en-US" dirty="0" smtClean="0"/>
              <a:t>, </a:t>
            </a:r>
            <a:r>
              <a:rPr lang="en-US" dirty="0" err="1" smtClean="0"/>
              <a:t>gestión</a:t>
            </a:r>
            <a:r>
              <a:rPr lang="en-US" dirty="0" smtClean="0"/>
              <a:t> de </a:t>
            </a:r>
            <a:r>
              <a:rPr lang="en-US" dirty="0" err="1" smtClean="0"/>
              <a:t>costes</a:t>
            </a:r>
            <a:r>
              <a:rPr lang="en-US" dirty="0" smtClean="0"/>
              <a:t> y </a:t>
            </a:r>
            <a:r>
              <a:rPr lang="en-US" dirty="0" err="1" smtClean="0"/>
              <a:t>muchas</a:t>
            </a:r>
            <a:r>
              <a:rPr lang="en-US" dirty="0" smtClean="0"/>
              <a:t> </a:t>
            </a:r>
            <a:r>
              <a:rPr lang="en-US" dirty="0" err="1" smtClean="0"/>
              <a:t>otras</a:t>
            </a:r>
            <a:r>
              <a:rPr lang="en-US" dirty="0" smtClean="0"/>
              <a:t> </a:t>
            </a:r>
            <a:r>
              <a:rPr lang="en-US" dirty="0" err="1" smtClean="0"/>
              <a:t>cosas</a:t>
            </a:r>
            <a:r>
              <a:rPr lang="en-US" dirty="0" smtClean="0"/>
              <a:t> </a:t>
            </a:r>
            <a:r>
              <a:rPr lang="en-US" dirty="0" err="1" smtClean="0"/>
              <a:t>relacionadas</a:t>
            </a:r>
            <a:r>
              <a:rPr lang="en-US" dirty="0" smtClean="0"/>
              <a:t> con la </a:t>
            </a:r>
            <a:r>
              <a:rPr lang="en-US" dirty="0" err="1" smtClean="0"/>
              <a:t>gestión</a:t>
            </a:r>
            <a:r>
              <a:rPr lang="en-US" dirty="0" smtClean="0"/>
              <a:t> </a:t>
            </a:r>
            <a:r>
              <a:rPr lang="en-US" dirty="0" err="1" smtClean="0"/>
              <a:t>exitosa</a:t>
            </a:r>
            <a:r>
              <a:rPr lang="en-US" dirty="0" smtClean="0"/>
              <a:t> de la </a:t>
            </a:r>
            <a:r>
              <a:rPr lang="en-US" dirty="0" err="1" smtClean="0"/>
              <a:t>empresa</a:t>
            </a:r>
            <a:r>
              <a:rPr lang="en-US" dirty="0" smtClean="0"/>
              <a:t>.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xmlns="" val="14325591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Monitorización</a:t>
            </a:r>
            <a:r>
              <a:rPr lang="en-US" sz="3200" b="1" dirty="0" smtClean="0">
                <a:solidFill>
                  <a:srgbClr val="0B0AFD"/>
                </a:solidFill>
              </a:rPr>
              <a:t> de la </a:t>
            </a:r>
            <a:r>
              <a:rPr lang="en-US" sz="3200" b="1" dirty="0" err="1" smtClean="0">
                <a:solidFill>
                  <a:srgbClr val="0B0AFD"/>
                </a:solidFill>
              </a:rPr>
              <a:t>implementación</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del Plan de </a:t>
            </a:r>
            <a:r>
              <a:rPr lang="en-US" sz="3200" b="1" dirty="0" err="1" smtClean="0">
                <a:solidFill>
                  <a:srgbClr val="0B0AFD"/>
                </a:solidFill>
              </a:rPr>
              <a:t>Empresa</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Implementación</a:t>
            </a:r>
            <a:r>
              <a:rPr lang="en-US" b="1" dirty="0" smtClean="0">
                <a:solidFill>
                  <a:srgbClr val="C00000"/>
                </a:solidFill>
              </a:rPr>
              <a:t> de un Plan de </a:t>
            </a:r>
            <a:r>
              <a:rPr lang="en-US" b="1" dirty="0" err="1" smtClean="0">
                <a:solidFill>
                  <a:srgbClr val="C00000"/>
                </a:solidFill>
              </a:rPr>
              <a:t>Empresa</a:t>
            </a:r>
            <a:r>
              <a:rPr lang="en-US" b="1" dirty="0" smtClean="0">
                <a:solidFill>
                  <a:srgbClr val="C00000"/>
                </a:solidFill>
              </a:rPr>
              <a:t> </a:t>
            </a:r>
            <a:r>
              <a:rPr lang="en-US" b="1" dirty="0" smtClean="0">
                <a:solidFill>
                  <a:srgbClr val="C00000"/>
                </a:solidFill>
                <a:latin typeface="+mj-lt"/>
                <a:ea typeface="+mj-ea"/>
                <a:cs typeface="+mj-cs"/>
              </a:rPr>
              <a:t>(2/5</a:t>
            </a:r>
            <a:r>
              <a:rPr lang="en-US"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n-GB" sz="1800" dirty="0"/>
          </a:p>
          <a:p>
            <a:pPr marL="0" indent="0">
              <a:buNone/>
            </a:pPr>
            <a:endParaRPr lang="en-GB" sz="1800" dirty="0" smtClean="0"/>
          </a:p>
          <a:p>
            <a:pPr marL="0" indent="0">
              <a:buNone/>
            </a:pPr>
            <a:r>
              <a:rPr lang="en-US" dirty="0" smtClean="0"/>
              <a:t>Es </a:t>
            </a:r>
            <a:r>
              <a:rPr lang="en-US" dirty="0" err="1" smtClean="0"/>
              <a:t>muy</a:t>
            </a:r>
            <a:r>
              <a:rPr lang="en-US" dirty="0" smtClean="0"/>
              <a:t> </a:t>
            </a:r>
            <a:r>
              <a:rPr lang="en-US" dirty="0" err="1" smtClean="0"/>
              <a:t>importante</a:t>
            </a:r>
            <a:r>
              <a:rPr lang="en-US" dirty="0" smtClean="0"/>
              <a:t> </a:t>
            </a:r>
            <a:r>
              <a:rPr lang="en-US" dirty="0" err="1" smtClean="0"/>
              <a:t>que</a:t>
            </a:r>
            <a:r>
              <a:rPr lang="en-US" dirty="0" smtClean="0"/>
              <a:t> la </a:t>
            </a:r>
            <a:r>
              <a:rPr lang="en-US" dirty="0" err="1" smtClean="0"/>
              <a:t>dirección</a:t>
            </a:r>
            <a:r>
              <a:rPr lang="en-US" dirty="0" smtClean="0"/>
              <a:t> de la </a:t>
            </a:r>
            <a:r>
              <a:rPr lang="en-US" dirty="0" err="1" smtClean="0"/>
              <a:t>empresa</a:t>
            </a:r>
            <a:r>
              <a:rPr lang="en-US" dirty="0" smtClean="0"/>
              <a:t> </a:t>
            </a:r>
            <a:r>
              <a:rPr lang="en-US" dirty="0" err="1" smtClean="0"/>
              <a:t>realice</a:t>
            </a:r>
            <a:r>
              <a:rPr lang="en-US" dirty="0" smtClean="0"/>
              <a:t> un plan de </a:t>
            </a:r>
            <a:r>
              <a:rPr lang="en-US" dirty="0" err="1" smtClean="0"/>
              <a:t>empresa</a:t>
            </a:r>
            <a:r>
              <a:rPr lang="en-US" dirty="0" smtClean="0"/>
              <a:t>. Se </a:t>
            </a:r>
            <a:r>
              <a:rPr lang="en-US" dirty="0" err="1" smtClean="0"/>
              <a:t>crea</a:t>
            </a:r>
            <a:r>
              <a:rPr lang="en-US" dirty="0" smtClean="0"/>
              <a:t> </a:t>
            </a:r>
            <a:r>
              <a:rPr lang="en-US" dirty="0" err="1" smtClean="0"/>
              <a:t>para</a:t>
            </a:r>
            <a:r>
              <a:rPr lang="en-US" dirty="0" smtClean="0"/>
              <a:t> </a:t>
            </a:r>
            <a:r>
              <a:rPr lang="en-US" dirty="0" err="1" smtClean="0"/>
              <a:t>poder</a:t>
            </a:r>
            <a:r>
              <a:rPr lang="en-US" dirty="0" smtClean="0"/>
              <a:t> </a:t>
            </a:r>
            <a:r>
              <a:rPr lang="en-US" dirty="0" err="1" smtClean="0"/>
              <a:t>controlar</a:t>
            </a:r>
            <a:r>
              <a:rPr lang="en-US" dirty="0" smtClean="0"/>
              <a:t> </a:t>
            </a:r>
            <a:r>
              <a:rPr lang="en-US" dirty="0" err="1" smtClean="0"/>
              <a:t>todos</a:t>
            </a:r>
            <a:r>
              <a:rPr lang="en-US" dirty="0" smtClean="0"/>
              <a:t> los </a:t>
            </a:r>
            <a:r>
              <a:rPr lang="en-US" dirty="0" err="1" smtClean="0"/>
              <a:t>procesos</a:t>
            </a:r>
            <a:r>
              <a:rPr lang="en-US" dirty="0" smtClean="0"/>
              <a:t> del </a:t>
            </a:r>
            <a:r>
              <a:rPr lang="en-US" dirty="0" err="1" smtClean="0"/>
              <a:t>negocio</a:t>
            </a:r>
            <a:r>
              <a:rPr lang="en-US" dirty="0" smtClean="0"/>
              <a:t> y </a:t>
            </a:r>
            <a:r>
              <a:rPr lang="en-US" dirty="0" err="1" smtClean="0"/>
              <a:t>llevar</a:t>
            </a:r>
            <a:r>
              <a:rPr lang="en-US" dirty="0" smtClean="0"/>
              <a:t> a </a:t>
            </a:r>
            <a:r>
              <a:rPr lang="en-US" dirty="0" err="1" smtClean="0"/>
              <a:t>cabo</a:t>
            </a:r>
            <a:r>
              <a:rPr lang="en-US" dirty="0" smtClean="0"/>
              <a:t> </a:t>
            </a:r>
            <a:r>
              <a:rPr lang="en-US" dirty="0" err="1" smtClean="0"/>
              <a:t>acciones</a:t>
            </a:r>
            <a:r>
              <a:rPr lang="en-US" dirty="0" smtClean="0"/>
              <a:t> de </a:t>
            </a:r>
            <a:r>
              <a:rPr lang="en-US" dirty="0" err="1" smtClean="0"/>
              <a:t>corrección</a:t>
            </a:r>
            <a:r>
              <a:rPr lang="en-US" dirty="0" smtClean="0"/>
              <a:t> </a:t>
            </a:r>
            <a:r>
              <a:rPr lang="en-US" dirty="0" err="1" smtClean="0"/>
              <a:t>si</a:t>
            </a:r>
            <a:r>
              <a:rPr lang="en-US" dirty="0" smtClean="0"/>
              <a:t> se </a:t>
            </a:r>
            <a:r>
              <a:rPr lang="en-US" dirty="0" err="1" smtClean="0"/>
              <a:t>detiene</a:t>
            </a:r>
            <a:r>
              <a:rPr lang="en-US" dirty="0" smtClean="0"/>
              <a:t> </a:t>
            </a:r>
            <a:r>
              <a:rPr lang="en-US" dirty="0" err="1" smtClean="0"/>
              <a:t>alguno</a:t>
            </a:r>
            <a:r>
              <a:rPr lang="en-US" dirty="0" smtClean="0"/>
              <a:t> de los </a:t>
            </a:r>
            <a:r>
              <a:rPr lang="en-US" dirty="0" err="1" smtClean="0"/>
              <a:t>procesos</a:t>
            </a:r>
            <a:r>
              <a:rPr lang="en-US" dirty="0" smtClean="0"/>
              <a:t>.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p14="http://schemas.microsoft.com/office/powerpoint/2010/main" xmlns="" val="31621917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Monitorización</a:t>
            </a:r>
            <a:r>
              <a:rPr lang="en-US" sz="3200" b="1" dirty="0" smtClean="0">
                <a:solidFill>
                  <a:srgbClr val="0B0AFD"/>
                </a:solidFill>
              </a:rPr>
              <a:t> de la </a:t>
            </a:r>
            <a:r>
              <a:rPr lang="en-US" sz="3200" b="1" dirty="0" err="1" smtClean="0">
                <a:solidFill>
                  <a:srgbClr val="0B0AFD"/>
                </a:solidFill>
              </a:rPr>
              <a:t>implementación</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del Plan de </a:t>
            </a:r>
            <a:r>
              <a:rPr lang="en-US" sz="3200" b="1" dirty="0" err="1" smtClean="0">
                <a:solidFill>
                  <a:srgbClr val="0B0AFD"/>
                </a:solidFill>
              </a:rPr>
              <a:t>Empresa</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Implementación</a:t>
            </a:r>
            <a:r>
              <a:rPr lang="en-US" b="1" dirty="0" smtClean="0">
                <a:solidFill>
                  <a:srgbClr val="C00000"/>
                </a:solidFill>
              </a:rPr>
              <a:t> de un Plan de </a:t>
            </a:r>
            <a:r>
              <a:rPr lang="en-US" b="1" dirty="0" err="1" smtClean="0">
                <a:solidFill>
                  <a:srgbClr val="C00000"/>
                </a:solidFill>
              </a:rPr>
              <a:t>Empresa</a:t>
            </a:r>
            <a:r>
              <a:rPr lang="en-US" b="1" dirty="0" smtClean="0">
                <a:solidFill>
                  <a:srgbClr val="C00000"/>
                </a:solidFill>
              </a:rPr>
              <a:t> </a:t>
            </a:r>
            <a:r>
              <a:rPr lang="en-US" b="1" dirty="0" smtClean="0">
                <a:solidFill>
                  <a:srgbClr val="C00000"/>
                </a:solidFill>
                <a:latin typeface="+mj-lt"/>
                <a:ea typeface="+mj-ea"/>
                <a:cs typeface="+mj-cs"/>
              </a:rPr>
              <a:t>(3/5</a:t>
            </a:r>
            <a:r>
              <a:rPr lang="en-US"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n-US" dirty="0" smtClean="0"/>
          </a:p>
          <a:p>
            <a:pPr marL="0" indent="0">
              <a:buNone/>
            </a:pPr>
            <a:r>
              <a:rPr lang="en-US" dirty="0" err="1" smtClean="0"/>
              <a:t>Monitorizar</a:t>
            </a:r>
            <a:r>
              <a:rPr lang="en-US" dirty="0" smtClean="0"/>
              <a:t> </a:t>
            </a:r>
            <a:r>
              <a:rPr lang="en-US" dirty="0" err="1" smtClean="0"/>
              <a:t>constantemente</a:t>
            </a:r>
            <a:r>
              <a:rPr lang="en-US" dirty="0" smtClean="0"/>
              <a:t> </a:t>
            </a:r>
            <a:r>
              <a:rPr lang="en-US" dirty="0" err="1" smtClean="0"/>
              <a:t>las</a:t>
            </a:r>
            <a:r>
              <a:rPr lang="en-US" dirty="0" smtClean="0"/>
              <a:t> </a:t>
            </a:r>
            <a:r>
              <a:rPr lang="en-US" dirty="0" err="1" smtClean="0"/>
              <a:t>operaciones</a:t>
            </a:r>
            <a:r>
              <a:rPr lang="en-US" dirty="0" smtClean="0"/>
              <a:t> y </a:t>
            </a:r>
            <a:r>
              <a:rPr lang="en-US" dirty="0" err="1" smtClean="0"/>
              <a:t>compararlas</a:t>
            </a:r>
            <a:r>
              <a:rPr lang="en-US" dirty="0" smtClean="0"/>
              <a:t> con lo </a:t>
            </a:r>
            <a:r>
              <a:rPr lang="en-US" dirty="0" err="1" smtClean="0"/>
              <a:t>detallado</a:t>
            </a:r>
            <a:r>
              <a:rPr lang="en-US" dirty="0" smtClean="0"/>
              <a:t> en el plan de </a:t>
            </a:r>
            <a:r>
              <a:rPr lang="en-US" dirty="0" err="1" smtClean="0"/>
              <a:t>empresa</a:t>
            </a:r>
            <a:r>
              <a:rPr lang="en-US" dirty="0" smtClean="0"/>
              <a:t> </a:t>
            </a:r>
            <a:r>
              <a:rPr lang="en-US" dirty="0" err="1" smtClean="0"/>
              <a:t>es</a:t>
            </a:r>
            <a:r>
              <a:rPr lang="en-US" dirty="0" smtClean="0"/>
              <a:t> la </a:t>
            </a:r>
            <a:r>
              <a:rPr lang="en-US" dirty="0" err="1" smtClean="0"/>
              <a:t>mejor</a:t>
            </a:r>
            <a:r>
              <a:rPr lang="en-US" dirty="0" smtClean="0"/>
              <a:t> </a:t>
            </a:r>
            <a:r>
              <a:rPr lang="en-US" dirty="0" err="1" smtClean="0"/>
              <a:t>manera</a:t>
            </a:r>
            <a:r>
              <a:rPr lang="en-US" dirty="0" smtClean="0"/>
              <a:t> de </a:t>
            </a:r>
            <a:r>
              <a:rPr lang="en-US" dirty="0" err="1" smtClean="0"/>
              <a:t>ir</a:t>
            </a:r>
            <a:r>
              <a:rPr lang="en-US" dirty="0" smtClean="0"/>
              <a:t> </a:t>
            </a:r>
            <a:r>
              <a:rPr lang="en-US" dirty="0" err="1" smtClean="0"/>
              <a:t>por</a:t>
            </a:r>
            <a:r>
              <a:rPr lang="en-US" dirty="0" smtClean="0"/>
              <a:t> el </a:t>
            </a:r>
            <a:r>
              <a:rPr lang="en-US" dirty="0" err="1" smtClean="0"/>
              <a:t>buen</a:t>
            </a:r>
            <a:r>
              <a:rPr lang="en-US" dirty="0" smtClean="0"/>
              <a:t> </a:t>
            </a:r>
            <a:r>
              <a:rPr lang="en-US" dirty="0" err="1" smtClean="0"/>
              <a:t>camino</a:t>
            </a:r>
            <a:r>
              <a:rPr lang="en-US" dirty="0" smtClean="0"/>
              <a:t> y </a:t>
            </a:r>
            <a:r>
              <a:rPr lang="en-US" dirty="0" err="1" smtClean="0"/>
              <a:t>alcanzar</a:t>
            </a:r>
            <a:r>
              <a:rPr lang="en-US" dirty="0" smtClean="0"/>
              <a:t> el </a:t>
            </a:r>
            <a:r>
              <a:rPr lang="en-US" dirty="0" err="1" smtClean="0"/>
              <a:t>éxito</a:t>
            </a:r>
            <a:r>
              <a:rPr lang="en-US" dirty="0" smtClean="0"/>
              <a:t>.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xmlns="" val="5867926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Monitorización</a:t>
            </a:r>
            <a:r>
              <a:rPr lang="en-US" sz="3200" b="1" dirty="0" smtClean="0">
                <a:solidFill>
                  <a:srgbClr val="0B0AFD"/>
                </a:solidFill>
              </a:rPr>
              <a:t> de la </a:t>
            </a:r>
            <a:r>
              <a:rPr lang="en-US" sz="3200" b="1" dirty="0" err="1" smtClean="0">
                <a:solidFill>
                  <a:srgbClr val="0B0AFD"/>
                </a:solidFill>
              </a:rPr>
              <a:t>implementación</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del Plan de </a:t>
            </a:r>
            <a:r>
              <a:rPr lang="en-US" sz="3200" b="1" dirty="0" err="1" smtClean="0">
                <a:solidFill>
                  <a:srgbClr val="0B0AFD"/>
                </a:solidFill>
              </a:rPr>
              <a:t>Empresa</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Implementación</a:t>
            </a:r>
            <a:r>
              <a:rPr lang="en-US" b="1" dirty="0" smtClean="0">
                <a:solidFill>
                  <a:srgbClr val="C00000"/>
                </a:solidFill>
              </a:rPr>
              <a:t> de un Plan de </a:t>
            </a:r>
            <a:r>
              <a:rPr lang="en-US" b="1" dirty="0" err="1" smtClean="0">
                <a:solidFill>
                  <a:srgbClr val="C00000"/>
                </a:solidFill>
              </a:rPr>
              <a:t>Empresa</a:t>
            </a:r>
            <a:r>
              <a:rPr lang="en-US" b="1" dirty="0" smtClean="0">
                <a:solidFill>
                  <a:srgbClr val="C00000"/>
                </a:solidFill>
              </a:rPr>
              <a:t> </a:t>
            </a:r>
            <a:r>
              <a:rPr lang="en-US" b="1" dirty="0" smtClean="0">
                <a:solidFill>
                  <a:srgbClr val="C00000"/>
                </a:solidFill>
                <a:latin typeface="+mj-lt"/>
                <a:ea typeface="+mj-ea"/>
                <a:cs typeface="+mj-cs"/>
              </a:rPr>
              <a:t>(4/5</a:t>
            </a:r>
            <a:r>
              <a:rPr lang="en-US"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a:p>
          <a:p>
            <a:pPr marL="0" indent="0">
              <a:buNone/>
            </a:pPr>
            <a:r>
              <a:rPr lang="en-US" dirty="0" smtClean="0"/>
              <a:t>Al </a:t>
            </a:r>
            <a:r>
              <a:rPr lang="en-US" dirty="0" err="1" smtClean="0"/>
              <a:t>finalizar</a:t>
            </a:r>
            <a:r>
              <a:rPr lang="en-US" dirty="0" smtClean="0"/>
              <a:t> </a:t>
            </a:r>
            <a:r>
              <a:rPr lang="en-US" dirty="0" err="1" smtClean="0"/>
              <a:t>cada</a:t>
            </a:r>
            <a:r>
              <a:rPr lang="en-US" dirty="0" smtClean="0"/>
              <a:t> </a:t>
            </a:r>
            <a:r>
              <a:rPr lang="en-US" dirty="0" err="1" smtClean="0"/>
              <a:t>mes</a:t>
            </a:r>
            <a:r>
              <a:rPr lang="en-US" dirty="0" smtClean="0"/>
              <a:t> o en </a:t>
            </a:r>
            <a:r>
              <a:rPr lang="en-US" dirty="0" err="1" smtClean="0"/>
              <a:t>cualquier</a:t>
            </a:r>
            <a:r>
              <a:rPr lang="en-US" dirty="0" smtClean="0"/>
              <a:t> </a:t>
            </a:r>
            <a:r>
              <a:rPr lang="en-US" dirty="0" err="1" smtClean="0"/>
              <a:t>otro</a:t>
            </a:r>
            <a:r>
              <a:rPr lang="en-US" dirty="0" smtClean="0"/>
              <a:t> </a:t>
            </a:r>
            <a:r>
              <a:rPr lang="en-US" dirty="0" err="1" smtClean="0"/>
              <a:t>periodo</a:t>
            </a:r>
            <a:r>
              <a:rPr lang="en-US" dirty="0" smtClean="0"/>
              <a:t> de </a:t>
            </a:r>
            <a:r>
              <a:rPr lang="en-US" dirty="0" err="1" smtClean="0"/>
              <a:t>tiempo</a:t>
            </a:r>
            <a:r>
              <a:rPr lang="en-US" dirty="0" smtClean="0"/>
              <a:t> </a:t>
            </a:r>
            <a:r>
              <a:rPr lang="en-US" dirty="0" err="1" smtClean="0"/>
              <a:t>medible</a:t>
            </a:r>
            <a:r>
              <a:rPr lang="en-US" dirty="0" smtClean="0"/>
              <a:t>, </a:t>
            </a:r>
            <a:r>
              <a:rPr lang="en-US" dirty="0" smtClean="0"/>
              <a:t>se </a:t>
            </a:r>
            <a:r>
              <a:rPr lang="en-US" dirty="0" err="1" smtClean="0"/>
              <a:t>deberían</a:t>
            </a:r>
            <a:r>
              <a:rPr lang="en-US" dirty="0" smtClean="0"/>
              <a:t> </a:t>
            </a:r>
            <a:r>
              <a:rPr lang="en-US" dirty="0" err="1" smtClean="0"/>
              <a:t>comparar</a:t>
            </a:r>
            <a:r>
              <a:rPr lang="en-US" dirty="0" smtClean="0"/>
              <a:t> los </a:t>
            </a:r>
            <a:r>
              <a:rPr lang="en-US" dirty="0" err="1" smtClean="0"/>
              <a:t>ingresos</a:t>
            </a:r>
            <a:r>
              <a:rPr lang="en-US" dirty="0" smtClean="0"/>
              <a:t> </a:t>
            </a:r>
            <a:r>
              <a:rPr lang="en-US" dirty="0" err="1" smtClean="0"/>
              <a:t>reales</a:t>
            </a:r>
            <a:r>
              <a:rPr lang="en-US" dirty="0" smtClean="0"/>
              <a:t> con los </a:t>
            </a:r>
            <a:r>
              <a:rPr lang="en-US" dirty="0" err="1" smtClean="0"/>
              <a:t>ingresos</a:t>
            </a:r>
            <a:r>
              <a:rPr lang="en-US" dirty="0" smtClean="0"/>
              <a:t> </a:t>
            </a:r>
            <a:r>
              <a:rPr lang="en-US" dirty="0" err="1" smtClean="0"/>
              <a:t>previstos</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p14="http://schemas.microsoft.com/office/powerpoint/2010/main" xmlns="" val="6328148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Monitorización</a:t>
            </a:r>
            <a:r>
              <a:rPr lang="en-US" sz="3200" b="1" dirty="0" smtClean="0">
                <a:solidFill>
                  <a:srgbClr val="0B0AFD"/>
                </a:solidFill>
              </a:rPr>
              <a:t> de la </a:t>
            </a:r>
            <a:r>
              <a:rPr lang="en-US" sz="3200" b="1" dirty="0" err="1" smtClean="0">
                <a:solidFill>
                  <a:srgbClr val="0B0AFD"/>
                </a:solidFill>
              </a:rPr>
              <a:t>implementación</a:t>
            </a:r>
            <a:r>
              <a:rPr lang="en-US" sz="3200" b="1" dirty="0" smtClean="0">
                <a:solidFill>
                  <a:srgbClr val="0B0AFD"/>
                </a:solidFill>
              </a:rPr>
              <a:t/>
            </a:r>
            <a:br>
              <a:rPr lang="en-US" sz="3200" b="1" dirty="0" smtClean="0">
                <a:solidFill>
                  <a:srgbClr val="0B0AFD"/>
                </a:solidFill>
              </a:rPr>
            </a:br>
            <a:r>
              <a:rPr lang="en-US" sz="3200" b="1" dirty="0" smtClean="0">
                <a:solidFill>
                  <a:srgbClr val="0B0AFD"/>
                </a:solidFill>
              </a:rPr>
              <a:t>del Plan de </a:t>
            </a:r>
            <a:r>
              <a:rPr lang="en-US" sz="3200" b="1" dirty="0" err="1" smtClean="0">
                <a:solidFill>
                  <a:srgbClr val="0B0AFD"/>
                </a:solidFill>
              </a:rPr>
              <a:t>Empresa</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Implementación</a:t>
            </a:r>
            <a:r>
              <a:rPr lang="en-US" b="1" dirty="0" smtClean="0">
                <a:solidFill>
                  <a:srgbClr val="C00000"/>
                </a:solidFill>
              </a:rPr>
              <a:t> de un Plan de </a:t>
            </a:r>
            <a:r>
              <a:rPr lang="en-US" b="1" dirty="0" err="1" smtClean="0">
                <a:solidFill>
                  <a:srgbClr val="C00000"/>
                </a:solidFill>
              </a:rPr>
              <a:t>Empresa</a:t>
            </a:r>
            <a:r>
              <a:rPr lang="en-US" b="1" dirty="0" smtClean="0">
                <a:solidFill>
                  <a:srgbClr val="C00000"/>
                </a:solidFill>
              </a:rPr>
              <a:t> </a:t>
            </a:r>
            <a:r>
              <a:rPr lang="en-US" b="1" dirty="0" smtClean="0">
                <a:solidFill>
                  <a:srgbClr val="C00000"/>
                </a:solidFill>
                <a:latin typeface="+mj-lt"/>
                <a:ea typeface="+mj-ea"/>
                <a:cs typeface="+mj-cs"/>
              </a:rPr>
              <a:t>(5/5</a:t>
            </a:r>
            <a:r>
              <a:rPr lang="en-US"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smtClean="0"/>
          </a:p>
          <a:p>
            <a:pPr marL="0" indent="0">
              <a:buNone/>
            </a:pPr>
            <a:endParaRPr lang="es-ES" sz="1800" dirty="0"/>
          </a:p>
          <a:p>
            <a:pPr marL="0" lvl="0" indent="0">
              <a:buNone/>
            </a:pPr>
            <a:r>
              <a:rPr lang="en-US" dirty="0" err="1" smtClean="0">
                <a:solidFill>
                  <a:srgbClr val="000000"/>
                </a:solidFill>
              </a:rPr>
              <a:t>Cuando</a:t>
            </a:r>
            <a:r>
              <a:rPr lang="en-US" dirty="0" smtClean="0">
                <a:solidFill>
                  <a:srgbClr val="000000"/>
                </a:solidFill>
              </a:rPr>
              <a:t> la </a:t>
            </a:r>
            <a:r>
              <a:rPr lang="en-US" dirty="0" err="1" smtClean="0">
                <a:solidFill>
                  <a:srgbClr val="000000"/>
                </a:solidFill>
              </a:rPr>
              <a:t>dirección</a:t>
            </a:r>
            <a:r>
              <a:rPr lang="en-US" dirty="0" smtClean="0">
                <a:solidFill>
                  <a:srgbClr val="000000"/>
                </a:solidFill>
              </a:rPr>
              <a:t> </a:t>
            </a:r>
            <a:r>
              <a:rPr lang="en-US" dirty="0" err="1" smtClean="0">
                <a:solidFill>
                  <a:srgbClr val="000000"/>
                </a:solidFill>
              </a:rPr>
              <a:t>hace</a:t>
            </a:r>
            <a:r>
              <a:rPr lang="en-US" dirty="0" smtClean="0">
                <a:solidFill>
                  <a:srgbClr val="000000"/>
                </a:solidFill>
              </a:rPr>
              <a:t> un plan de </a:t>
            </a:r>
            <a:r>
              <a:rPr lang="en-US" dirty="0" err="1" smtClean="0">
                <a:solidFill>
                  <a:srgbClr val="000000"/>
                </a:solidFill>
              </a:rPr>
              <a:t>empresa</a:t>
            </a:r>
            <a:r>
              <a:rPr lang="en-US" dirty="0" smtClean="0">
                <a:solidFill>
                  <a:srgbClr val="000000"/>
                </a:solidFill>
              </a:rPr>
              <a:t> se </a:t>
            </a:r>
            <a:r>
              <a:rPr lang="en-US" dirty="0" err="1" smtClean="0">
                <a:solidFill>
                  <a:srgbClr val="000000"/>
                </a:solidFill>
              </a:rPr>
              <a:t>debería</a:t>
            </a:r>
            <a:r>
              <a:rPr lang="en-US" dirty="0" smtClean="0">
                <a:solidFill>
                  <a:srgbClr val="000000"/>
                </a:solidFill>
              </a:rPr>
              <a:t> </a:t>
            </a:r>
            <a:r>
              <a:rPr lang="en-US" dirty="0" err="1" smtClean="0">
                <a:solidFill>
                  <a:srgbClr val="000000"/>
                </a:solidFill>
              </a:rPr>
              <a:t>hacer</a:t>
            </a:r>
            <a:r>
              <a:rPr lang="en-US" dirty="0" smtClean="0">
                <a:solidFill>
                  <a:srgbClr val="000000"/>
                </a:solidFill>
              </a:rPr>
              <a:t> de la forma </a:t>
            </a:r>
            <a:r>
              <a:rPr lang="en-US" dirty="0" err="1" smtClean="0">
                <a:solidFill>
                  <a:srgbClr val="000000"/>
                </a:solidFill>
              </a:rPr>
              <a:t>más</a:t>
            </a:r>
            <a:r>
              <a:rPr lang="en-US" dirty="0" smtClean="0">
                <a:solidFill>
                  <a:srgbClr val="000000"/>
                </a:solidFill>
              </a:rPr>
              <a:t> real </a:t>
            </a:r>
            <a:r>
              <a:rPr lang="en-US" dirty="0" err="1" smtClean="0">
                <a:solidFill>
                  <a:srgbClr val="000000"/>
                </a:solidFill>
              </a:rPr>
              <a:t>posible</a:t>
            </a:r>
            <a:r>
              <a:rPr lang="en-US" dirty="0" smtClean="0">
                <a:solidFill>
                  <a:srgbClr val="000000"/>
                </a:solidFill>
              </a:rPr>
              <a:t> y de </a:t>
            </a:r>
            <a:r>
              <a:rPr lang="en-US" dirty="0" err="1" smtClean="0">
                <a:solidFill>
                  <a:srgbClr val="000000"/>
                </a:solidFill>
              </a:rPr>
              <a:t>acuerdo</a:t>
            </a:r>
            <a:r>
              <a:rPr lang="en-US" dirty="0" smtClean="0">
                <a:solidFill>
                  <a:srgbClr val="000000"/>
                </a:solidFill>
              </a:rPr>
              <a:t> con </a:t>
            </a:r>
            <a:r>
              <a:rPr lang="en-US" dirty="0" err="1" smtClean="0">
                <a:solidFill>
                  <a:srgbClr val="000000"/>
                </a:solidFill>
              </a:rPr>
              <a:t>predicciones</a:t>
            </a:r>
            <a:r>
              <a:rPr lang="en-US" dirty="0" smtClean="0">
                <a:solidFill>
                  <a:srgbClr val="000000"/>
                </a:solidFill>
              </a:rPr>
              <a:t> </a:t>
            </a:r>
            <a:r>
              <a:rPr lang="en-US" dirty="0" err="1" smtClean="0">
                <a:solidFill>
                  <a:srgbClr val="000000"/>
                </a:solidFill>
              </a:rPr>
              <a:t>reales</a:t>
            </a:r>
            <a:r>
              <a:rPr lang="en-US" dirty="0" smtClean="0">
                <a:solidFill>
                  <a:srgbClr val="000000"/>
                </a:solidFill>
              </a:rPr>
              <a:t> </a:t>
            </a:r>
            <a:r>
              <a:rPr lang="en-US" dirty="0" err="1" smtClean="0">
                <a:solidFill>
                  <a:srgbClr val="000000"/>
                </a:solidFill>
              </a:rPr>
              <a:t>basadas</a:t>
            </a:r>
            <a:r>
              <a:rPr lang="en-US" dirty="0" smtClean="0">
                <a:solidFill>
                  <a:srgbClr val="000000"/>
                </a:solidFill>
              </a:rPr>
              <a:t> en la </a:t>
            </a:r>
            <a:r>
              <a:rPr lang="en-US" dirty="0" err="1" smtClean="0">
                <a:solidFill>
                  <a:srgbClr val="000000"/>
                </a:solidFill>
              </a:rPr>
              <a:t>evolución</a:t>
            </a:r>
            <a:r>
              <a:rPr lang="en-US" dirty="0" smtClean="0">
                <a:solidFill>
                  <a:srgbClr val="000000"/>
                </a:solidFill>
              </a:rPr>
              <a:t> del </a:t>
            </a:r>
            <a:r>
              <a:rPr lang="en-US" dirty="0" err="1" smtClean="0">
                <a:solidFill>
                  <a:srgbClr val="000000"/>
                </a:solidFill>
              </a:rPr>
              <a:t>negocio</a:t>
            </a:r>
            <a:r>
              <a:rPr lang="en-US" dirty="0" smtClean="0">
                <a:solidFill>
                  <a:srgbClr val="000000"/>
                </a:solidFill>
              </a:rPr>
              <a:t>.</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p14="http://schemas.microsoft.com/office/powerpoint/2010/main" xmlns="" val="24038673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4876</TotalTime>
  <Words>336</Words>
  <Application>Microsoft Office PowerPoint</Application>
  <PresentationFormat>Personalizado</PresentationFormat>
  <Paragraphs>101</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1557</vt:lpstr>
      <vt:lpstr>Módulo 2: Plan de empresa, conocimientos presupuestarios y de gestión</vt:lpstr>
      <vt:lpstr>Monitorización de la implementación del Plan de Empresa</vt:lpstr>
      <vt:lpstr>Monitorización de la implementación del Plan de Empresa</vt:lpstr>
      <vt:lpstr>Monitorización de la implementación del Plan de Empresa</vt:lpstr>
      <vt:lpstr>Monitorización de la implementación del Plan de Empresa</vt:lpstr>
      <vt:lpstr>Monitorización de la implementación del Plan de Empresa</vt:lpstr>
      <vt:lpstr>Monitorización de la implementación del Plan de Empresa</vt:lpstr>
      <vt:lpstr>Monitorización de la implementación del Plan de Empresa</vt:lpstr>
      <vt:lpstr>Monitorización de la implementación del Plan de Empresa</vt:lpstr>
      <vt:lpstr>Monitorización de la implementación del Plan de Empresa</vt:lpstr>
      <vt:lpstr>Monitorización de la implementación del Plan de Empresa</vt:lpstr>
      <vt:lpstr>Monitorización de la implementación del Plan de Empresa</vt:lpstr>
      <vt:lpstr>Monitorización de la implementación del Plan de Empresa</vt:lpstr>
      <vt:lpstr>Monitorización de la implementación del Plan de Empresa</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user</cp:lastModifiedBy>
  <cp:revision>57</cp:revision>
  <cp:lastPrinted>2017-05-04T12:44:09Z</cp:lastPrinted>
  <dcterms:created xsi:type="dcterms:W3CDTF">2016-01-12T16:45:47Z</dcterms:created>
  <dcterms:modified xsi:type="dcterms:W3CDTF">2017-11-30T17:13:45Z</dcterms:modified>
</cp:coreProperties>
</file>