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7"/>
  </p:notesMasterIdLst>
  <p:handoutMasterIdLst>
    <p:handoutMasterId r:id="rId18"/>
  </p:handoutMasterIdLst>
  <p:sldIdLst>
    <p:sldId id="378" r:id="rId2"/>
    <p:sldId id="396" r:id="rId3"/>
    <p:sldId id="407" r:id="rId4"/>
    <p:sldId id="380" r:id="rId5"/>
    <p:sldId id="439" r:id="rId6"/>
    <p:sldId id="443" r:id="rId7"/>
    <p:sldId id="445" r:id="rId8"/>
    <p:sldId id="442" r:id="rId9"/>
    <p:sldId id="444" r:id="rId10"/>
    <p:sldId id="446" r:id="rId11"/>
    <p:sldId id="440" r:id="rId12"/>
    <p:sldId id="449" r:id="rId13"/>
    <p:sldId id="448" r:id="rId14"/>
    <p:sldId id="447" r:id="rId15"/>
    <p:sldId id="394" r:id="rId16"/>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B0AFD"/>
    <a:srgbClr val="7EA732"/>
    <a:srgbClr val="FB8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varScale="1">
        <p:scale>
          <a:sx n="69" d="100"/>
          <a:sy n="69" d="100"/>
        </p:scale>
        <p:origin x="-690"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25/10/2017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25/10/2017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 xmlns:p14="http://schemas.microsoft.com/office/powerpoint/2010/main" val="29228349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 xmlns:p14="http://schemas.microsoft.com/office/powerpoint/2010/main" val="21247574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4108951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 xmlns:p14="http://schemas.microsoft.com/office/powerpoint/2010/main" val="14048716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3710512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 xmlns:p14="http://schemas.microsoft.com/office/powerpoint/2010/main" val="19283272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8266494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391417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979343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 xmlns:p14="http://schemas.microsoft.com/office/powerpoint/2010/main" val="27142106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8639808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smtClean="0"/>
              <a:t>Module No.2: </a:t>
            </a:r>
            <a:r>
              <a:rPr lang="en-US" sz="2800" b="1" dirty="0" smtClean="0">
                <a:solidFill>
                  <a:srgbClr val="336600"/>
                </a:solidFill>
              </a:rPr>
              <a:t>Business plan, Budgeting and Management skills </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6" name="TextBox 4"/>
          <p:cNvSpPr txBox="1"/>
          <p:nvPr/>
        </p:nvSpPr>
        <p:spPr>
          <a:xfrm>
            <a:off x="1308895" y="5855992"/>
            <a:ext cx="9757955" cy="615553"/>
          </a:xfrm>
          <a:prstGeom prst="rect">
            <a:avLst/>
          </a:prstGeom>
          <a:noFill/>
        </p:spPr>
        <p:txBody>
          <a:bodyPr wrap="square" rtlCol="0">
            <a:spAutoFit/>
          </a:bodyPr>
          <a:lstStyle/>
          <a:p>
            <a:pPr algn="ctr"/>
            <a:r>
              <a:rPr lang="en-IE" dirty="0" smtClean="0"/>
              <a:t>Prepared by the </a:t>
            </a:r>
            <a:r>
              <a:rPr lang="en-US" dirty="0" smtClean="0"/>
              <a:t>Consortium for the project: </a:t>
            </a:r>
            <a:r>
              <a:rPr lang="en-US" i="1" dirty="0" smtClean="0"/>
              <a:t>“</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dirty="0"/>
          </a:p>
        </p:txBody>
      </p:sp>
    </p:spTree>
    <p:extLst>
      <p:ext uri="{BB962C8B-B14F-4D97-AF65-F5344CB8AC3E}">
        <p14:creationId xmlns="" xmlns:p14="http://schemas.microsoft.com/office/powerpoint/2010/main" val="353972182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Monitoring </a:t>
            </a:r>
            <a:r>
              <a:rPr lang="en-US" sz="3200" b="1" dirty="0" smtClean="0">
                <a:solidFill>
                  <a:srgbClr val="0B0AFD"/>
                </a:solidFill>
              </a:rPr>
              <a:t>of </a:t>
            </a:r>
            <a:r>
              <a:rPr lang="en-US" sz="3200" b="1" dirty="0" smtClean="0">
                <a:solidFill>
                  <a:srgbClr val="0B0AFD"/>
                </a:solidFill>
              </a:rPr>
              <a:t>implementation</a:t>
            </a:r>
            <a:br>
              <a:rPr lang="en-US" sz="3200" b="1" dirty="0" smtClean="0">
                <a:solidFill>
                  <a:srgbClr val="0B0AFD"/>
                </a:solidFill>
              </a:rPr>
            </a:br>
            <a:r>
              <a:rPr lang="en-US" sz="3200" b="1" dirty="0" smtClean="0">
                <a:solidFill>
                  <a:srgbClr val="0B0AFD"/>
                </a:solidFill>
              </a:rPr>
              <a:t>of Business plans</a:t>
            </a:r>
            <a:endParaRPr lang="en-US"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lvl="0" indent="0">
              <a:buNone/>
            </a:pPr>
            <a:r>
              <a:rPr lang="en-US" b="1" dirty="0">
                <a:solidFill>
                  <a:srgbClr val="C00000"/>
                </a:solidFill>
                <a:latin typeface="+mj-lt"/>
                <a:ea typeface="+mj-ea"/>
                <a:cs typeface="+mj-cs"/>
              </a:rPr>
              <a:t>Mistakes in business </a:t>
            </a:r>
            <a:r>
              <a:rPr lang="en-US" b="1" dirty="0" smtClean="0">
                <a:solidFill>
                  <a:srgbClr val="C00000"/>
                </a:solidFill>
                <a:latin typeface="+mj-lt"/>
                <a:ea typeface="+mj-ea"/>
                <a:cs typeface="+mj-cs"/>
              </a:rPr>
              <a:t>plans (1/3)</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smtClean="0"/>
          </a:p>
          <a:p>
            <a:pPr marL="0" indent="0">
              <a:buNone/>
            </a:pPr>
            <a:endParaRPr lang="es-ES" sz="1800" dirty="0"/>
          </a:p>
          <a:p>
            <a:pPr marL="0" lvl="0" indent="0">
              <a:buNone/>
            </a:pPr>
            <a:r>
              <a:rPr lang="en-US" dirty="0" smtClean="0">
                <a:solidFill>
                  <a:srgbClr val="000000"/>
                </a:solidFill>
              </a:rPr>
              <a:t>M</a:t>
            </a:r>
            <a:r>
              <a:rPr lang="en-US" dirty="0" smtClean="0">
                <a:solidFill>
                  <a:srgbClr val="000000"/>
                </a:solidFill>
              </a:rPr>
              <a:t>istakes can be made during the time the plans are drawn up. Thes</a:t>
            </a:r>
            <a:r>
              <a:rPr lang="en-US" dirty="0" smtClean="0">
                <a:solidFill>
                  <a:srgbClr val="000000"/>
                </a:solidFill>
              </a:rPr>
              <a:t>e will </a:t>
            </a:r>
            <a:r>
              <a:rPr lang="en-US" dirty="0" smtClean="0">
                <a:solidFill>
                  <a:srgbClr val="000000"/>
                </a:solidFill>
              </a:rPr>
              <a:t>cause </a:t>
            </a:r>
            <a:r>
              <a:rPr lang="en-US" dirty="0">
                <a:solidFill>
                  <a:srgbClr val="000000"/>
                </a:solidFill>
              </a:rPr>
              <a:t>problems </a:t>
            </a:r>
            <a:r>
              <a:rPr lang="en-US" dirty="0" smtClean="0">
                <a:solidFill>
                  <a:srgbClr val="000000"/>
                </a:solidFill>
              </a:rPr>
              <a:t>during the period </a:t>
            </a:r>
            <a:r>
              <a:rPr lang="en-US" dirty="0">
                <a:solidFill>
                  <a:srgbClr val="000000"/>
                </a:solidFill>
              </a:rPr>
              <a:t>of implementation and monitoring. </a:t>
            </a:r>
            <a:endParaRPr lang="en-IE" dirty="0">
              <a:solidFill>
                <a:srgbClr val="000000"/>
              </a:solidFill>
            </a:endParaRPr>
          </a:p>
          <a:p>
            <a:pPr marL="0" indent="0">
              <a:buNone/>
            </a:pP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Tree>
    <p:extLst>
      <p:ext uri="{BB962C8B-B14F-4D97-AF65-F5344CB8AC3E}">
        <p14:creationId xmlns="" xmlns:p14="http://schemas.microsoft.com/office/powerpoint/2010/main" val="101673767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Monitoring </a:t>
            </a:r>
            <a:r>
              <a:rPr lang="en-US" sz="3200" b="1" dirty="0" smtClean="0">
                <a:solidFill>
                  <a:srgbClr val="0B0AFD"/>
                </a:solidFill>
              </a:rPr>
              <a:t>of </a:t>
            </a:r>
            <a:r>
              <a:rPr lang="en-US" sz="3200" b="1" dirty="0">
                <a:solidFill>
                  <a:srgbClr val="0B0AFD"/>
                </a:solidFill>
              </a:rPr>
              <a:t>implementation</a:t>
            </a:r>
            <a:br>
              <a:rPr lang="en-US" sz="3200" b="1" dirty="0">
                <a:solidFill>
                  <a:srgbClr val="0B0AFD"/>
                </a:solidFill>
              </a:rPr>
            </a:br>
            <a:r>
              <a:rPr lang="en-US" sz="3200" b="1" dirty="0">
                <a:solidFill>
                  <a:srgbClr val="0B0AFD"/>
                </a:solidFill>
              </a:rPr>
              <a:t>of Business </a:t>
            </a:r>
            <a:r>
              <a:rPr lang="en-US" sz="3200" b="1" dirty="0" smtClean="0">
                <a:solidFill>
                  <a:srgbClr val="0B0AFD"/>
                </a:solidFill>
              </a:rPr>
              <a:t>plans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latin typeface="+mj-lt"/>
                <a:ea typeface="+mj-ea"/>
                <a:cs typeface="+mj-cs"/>
              </a:rPr>
              <a:t>Mistakes in business plans (2/3)</a:t>
            </a:r>
            <a:endParaRPr lang="es-ES" b="1" dirty="0" smtClean="0">
              <a:solidFill>
                <a:srgbClr val="C00000"/>
              </a:solidFill>
              <a:latin typeface="+mj-lt"/>
              <a:ea typeface="+mj-ea"/>
              <a:cs typeface="+mj-cs"/>
            </a:endParaRPr>
          </a:p>
          <a:p>
            <a:pPr marL="0" indent="0">
              <a:buNone/>
            </a:pPr>
            <a:r>
              <a:rPr lang="en-GB" sz="1800" dirty="0" smtClean="0"/>
              <a:t> </a:t>
            </a:r>
          </a:p>
          <a:p>
            <a:pPr marL="0" indent="0">
              <a:buNone/>
            </a:pPr>
            <a:endParaRPr lang="en-GB" sz="1800" dirty="0"/>
          </a:p>
          <a:p>
            <a:pPr marL="0" indent="0">
              <a:buNone/>
            </a:pPr>
            <a:endParaRPr lang="es-ES" sz="1800" dirty="0"/>
          </a:p>
          <a:p>
            <a:pPr marL="0" indent="0">
              <a:buNone/>
            </a:pPr>
            <a:r>
              <a:rPr lang="en-US" dirty="0" smtClean="0"/>
              <a:t>Some </a:t>
            </a:r>
            <a:r>
              <a:rPr lang="en-US" dirty="0"/>
              <a:t>of the mistakes </a:t>
            </a:r>
            <a:r>
              <a:rPr lang="en-US" dirty="0" smtClean="0"/>
              <a:t>can perpetuate, if not picked up during </a:t>
            </a:r>
            <a:r>
              <a:rPr lang="en-US" dirty="0" smtClean="0"/>
              <a:t>the preparation of business plan. </a:t>
            </a:r>
            <a:r>
              <a:rPr lang="en-US" dirty="0"/>
              <a:t>Because of that, managers occasionally should </a:t>
            </a:r>
            <a:r>
              <a:rPr lang="en-US" dirty="0" smtClean="0"/>
              <a:t>review and make </a:t>
            </a:r>
            <a:r>
              <a:rPr lang="en-US" dirty="0"/>
              <a:t>corrections </a:t>
            </a:r>
            <a:r>
              <a:rPr lang="en-US" dirty="0" smtClean="0"/>
              <a:t>to</a:t>
            </a:r>
            <a:r>
              <a:rPr lang="en-US" dirty="0" smtClean="0"/>
              <a:t> </a:t>
            </a:r>
            <a:r>
              <a:rPr lang="en-US" dirty="0"/>
              <a:t>the plans</a:t>
            </a:r>
            <a:r>
              <a:rPr lang="en-US" dirty="0" smtClean="0"/>
              <a:t>.</a:t>
            </a:r>
          </a:p>
          <a:p>
            <a:pPr marL="0" indent="0">
              <a:buNone/>
            </a:pPr>
            <a:r>
              <a:rPr lang="en-US" dirty="0" smtClean="0"/>
              <a:t> </a:t>
            </a:r>
            <a:r>
              <a:rPr lang="en-US" dirty="0"/>
              <a:t/>
            </a:r>
            <a:br>
              <a:rPr lang="en-US" dirty="0"/>
            </a:br>
            <a:endParaRPr lang="en-US" dirty="0"/>
          </a:p>
          <a:p>
            <a:pPr marL="0" indent="0">
              <a:buNone/>
            </a:pPr>
            <a:r>
              <a:rPr lang="en-GB" sz="1800" dirty="0"/>
              <a:t/>
            </a:r>
            <a:br>
              <a:rPr lang="en-GB" sz="1800" dirty="0"/>
            </a:b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Tree>
    <p:extLst>
      <p:ext uri="{BB962C8B-B14F-4D97-AF65-F5344CB8AC3E}">
        <p14:creationId xmlns="" xmlns:p14="http://schemas.microsoft.com/office/powerpoint/2010/main" val="130358084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Monitoring </a:t>
            </a:r>
            <a:r>
              <a:rPr lang="en-US" sz="3200" b="1" dirty="0" smtClean="0">
                <a:solidFill>
                  <a:srgbClr val="0B0AFD"/>
                </a:solidFill>
              </a:rPr>
              <a:t>of </a:t>
            </a:r>
            <a:r>
              <a:rPr lang="en-US" sz="3200" b="1" dirty="0">
                <a:solidFill>
                  <a:srgbClr val="0B0AFD"/>
                </a:solidFill>
              </a:rPr>
              <a:t>implementation</a:t>
            </a:r>
            <a:br>
              <a:rPr lang="en-US" sz="3200" b="1" dirty="0">
                <a:solidFill>
                  <a:srgbClr val="0B0AFD"/>
                </a:solidFill>
              </a:rPr>
            </a:br>
            <a:r>
              <a:rPr lang="en-US" sz="3200" b="1" dirty="0">
                <a:solidFill>
                  <a:srgbClr val="0B0AFD"/>
                </a:solidFill>
              </a:rPr>
              <a:t>of Business </a:t>
            </a:r>
            <a:r>
              <a:rPr lang="en-US" sz="3200" b="1" dirty="0" smtClean="0">
                <a:solidFill>
                  <a:srgbClr val="0B0AFD"/>
                </a:solidFill>
              </a:rPr>
              <a:t>plans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latin typeface="+mj-lt"/>
                <a:ea typeface="+mj-ea"/>
                <a:cs typeface="+mj-cs"/>
              </a:rPr>
              <a:t>Mistakes in business plans (3/3)</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a:p>
          <a:p>
            <a:pPr marL="0" indent="0">
              <a:buNone/>
            </a:pPr>
            <a:endParaRPr lang="en-US" sz="1800" dirty="0" smtClean="0"/>
          </a:p>
          <a:p>
            <a:pPr marL="0" indent="0">
              <a:buNone/>
            </a:pPr>
            <a:r>
              <a:rPr lang="en-US" dirty="0" smtClean="0"/>
              <a:t>In </a:t>
            </a:r>
            <a:r>
              <a:rPr lang="en-US" dirty="0"/>
              <a:t>some cases business </a:t>
            </a:r>
            <a:r>
              <a:rPr lang="en-US" dirty="0" smtClean="0"/>
              <a:t>can develop slower </a:t>
            </a:r>
            <a:r>
              <a:rPr lang="en-US" dirty="0"/>
              <a:t>or faster than the </a:t>
            </a:r>
            <a:r>
              <a:rPr lang="en-US" dirty="0" smtClean="0"/>
              <a:t>plan envisages. </a:t>
            </a:r>
            <a:r>
              <a:rPr lang="en-US" dirty="0"/>
              <a:t>This can be caused </a:t>
            </a:r>
            <a:r>
              <a:rPr lang="en-US" dirty="0" smtClean="0"/>
              <a:t>by </a:t>
            </a:r>
            <a:r>
              <a:rPr lang="en-US" dirty="0"/>
              <a:t>big tremors and changes of the </a:t>
            </a:r>
            <a:r>
              <a:rPr lang="en-US" dirty="0" smtClean="0"/>
              <a:t>market or smaller variations in market conditions. </a:t>
            </a:r>
            <a:r>
              <a:rPr lang="en-US" dirty="0"/>
              <a:t>In these cases corrections </a:t>
            </a:r>
            <a:r>
              <a:rPr lang="en-US" dirty="0" smtClean="0"/>
              <a:t>to</a:t>
            </a:r>
            <a:r>
              <a:rPr lang="en-US" dirty="0" smtClean="0"/>
              <a:t> </a:t>
            </a:r>
            <a:r>
              <a:rPr lang="en-US" dirty="0"/>
              <a:t>the business plans are inevitable. </a:t>
            </a:r>
            <a:endParaRPr lang="en-US" dirty="0" smtClean="0"/>
          </a:p>
          <a:p>
            <a:pPr marL="0" indent="0">
              <a:buNone/>
            </a:pPr>
            <a:r>
              <a:rPr lang="en-GB" sz="1800" dirty="0"/>
              <a:t/>
            </a:r>
            <a:br>
              <a:rPr lang="en-GB" sz="1800" dirty="0"/>
            </a:b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Tree>
    <p:extLst>
      <p:ext uri="{BB962C8B-B14F-4D97-AF65-F5344CB8AC3E}">
        <p14:creationId xmlns="" xmlns:p14="http://schemas.microsoft.com/office/powerpoint/2010/main" val="55985255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Monitoring </a:t>
            </a:r>
            <a:r>
              <a:rPr lang="en-US" sz="3200" b="1" dirty="0" smtClean="0">
                <a:solidFill>
                  <a:srgbClr val="0B0AFD"/>
                </a:solidFill>
              </a:rPr>
              <a:t>of </a:t>
            </a:r>
            <a:r>
              <a:rPr lang="en-US" sz="3200" b="1" dirty="0">
                <a:solidFill>
                  <a:srgbClr val="0B0AFD"/>
                </a:solidFill>
              </a:rPr>
              <a:t>implementation</a:t>
            </a:r>
            <a:br>
              <a:rPr lang="en-US" sz="3200" b="1" dirty="0">
                <a:solidFill>
                  <a:srgbClr val="0B0AFD"/>
                </a:solidFill>
              </a:rPr>
            </a:br>
            <a:r>
              <a:rPr lang="en-US" sz="3200" b="1" dirty="0">
                <a:solidFill>
                  <a:srgbClr val="0B0AFD"/>
                </a:solidFill>
              </a:rPr>
              <a:t>of Business </a:t>
            </a:r>
            <a:r>
              <a:rPr lang="en-US" sz="3200" b="1" dirty="0" smtClean="0">
                <a:solidFill>
                  <a:srgbClr val="0B0AFD"/>
                </a:solidFill>
              </a:rPr>
              <a:t>plans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latin typeface="+mj-lt"/>
                <a:ea typeface="+mj-ea"/>
                <a:cs typeface="+mj-cs"/>
              </a:rPr>
              <a:t>Corrections in business plans (1/2)</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n-GB" sz="1800" dirty="0"/>
          </a:p>
          <a:p>
            <a:pPr marL="0" indent="0">
              <a:buNone/>
            </a:pPr>
            <a:endParaRPr lang="en-GB" sz="1800" dirty="0" smtClean="0"/>
          </a:p>
          <a:p>
            <a:pPr marL="0" indent="0">
              <a:buNone/>
            </a:pPr>
            <a:endParaRPr lang="es-ES" sz="1800" dirty="0"/>
          </a:p>
          <a:p>
            <a:pPr marL="0" indent="0">
              <a:buNone/>
            </a:pPr>
            <a:r>
              <a:rPr lang="en-US" dirty="0" smtClean="0"/>
              <a:t>Corrections </a:t>
            </a:r>
            <a:r>
              <a:rPr lang="en-US" dirty="0" smtClean="0"/>
              <a:t>to</a:t>
            </a:r>
            <a:r>
              <a:rPr lang="en-US" dirty="0" smtClean="0"/>
              <a:t> </a:t>
            </a:r>
            <a:r>
              <a:rPr lang="en-US" dirty="0"/>
              <a:t>the business plan should be small and </a:t>
            </a:r>
            <a:r>
              <a:rPr lang="en-US" dirty="0" smtClean="0"/>
              <a:t>should correlate with the </a:t>
            </a:r>
            <a:r>
              <a:rPr lang="en-US" dirty="0"/>
              <a:t>new </a:t>
            </a:r>
            <a:r>
              <a:rPr lang="en-US" dirty="0" smtClean="0"/>
              <a:t>situation existing in </a:t>
            </a:r>
            <a:r>
              <a:rPr lang="en-US" dirty="0"/>
              <a:t>the </a:t>
            </a:r>
            <a:r>
              <a:rPr lang="en-US" dirty="0" smtClean="0"/>
              <a:t>marketplace. </a:t>
            </a:r>
            <a:r>
              <a:rPr lang="en-GB" dirty="0"/>
              <a:t/>
            </a:r>
            <a:br>
              <a:rPr lang="en-GB" dirty="0"/>
            </a:br>
            <a:endParaRPr lang="en-IE"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Tree>
    <p:extLst>
      <p:ext uri="{BB962C8B-B14F-4D97-AF65-F5344CB8AC3E}">
        <p14:creationId xmlns="" xmlns:p14="http://schemas.microsoft.com/office/powerpoint/2010/main" val="150801989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Monitoring </a:t>
            </a:r>
            <a:r>
              <a:rPr lang="en-US" sz="3200" b="1" dirty="0" smtClean="0">
                <a:solidFill>
                  <a:srgbClr val="0B0AFD"/>
                </a:solidFill>
              </a:rPr>
              <a:t>of </a:t>
            </a:r>
            <a:r>
              <a:rPr lang="en-US" sz="3200" b="1" dirty="0">
                <a:solidFill>
                  <a:srgbClr val="0B0AFD"/>
                </a:solidFill>
              </a:rPr>
              <a:t>implementation</a:t>
            </a:r>
            <a:br>
              <a:rPr lang="en-US" sz="3200" b="1" dirty="0">
                <a:solidFill>
                  <a:srgbClr val="0B0AFD"/>
                </a:solidFill>
              </a:rPr>
            </a:br>
            <a:r>
              <a:rPr lang="en-US" sz="3200" b="1" dirty="0">
                <a:solidFill>
                  <a:srgbClr val="0B0AFD"/>
                </a:solidFill>
              </a:rPr>
              <a:t>of Business </a:t>
            </a:r>
            <a:r>
              <a:rPr lang="en-US" sz="3200" b="1" dirty="0" smtClean="0">
                <a:solidFill>
                  <a:srgbClr val="0B0AFD"/>
                </a:solidFill>
              </a:rPr>
              <a:t>plans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latin typeface="+mj-lt"/>
                <a:ea typeface="+mj-ea"/>
                <a:cs typeface="+mj-cs"/>
              </a:rPr>
              <a:t>Corrections in business plans (2/2)</a:t>
            </a:r>
            <a:endParaRPr lang="es-ES" b="1" dirty="0">
              <a:solidFill>
                <a:srgbClr val="C00000"/>
              </a:solidFill>
              <a:latin typeface="+mj-lt"/>
              <a:ea typeface="+mj-ea"/>
              <a:cs typeface="+mj-cs"/>
            </a:endParaRPr>
          </a:p>
          <a:p>
            <a:pPr marL="0" indent="0">
              <a:buNone/>
            </a:pPr>
            <a:r>
              <a:rPr lang="en-GB" sz="1800" dirty="0"/>
              <a:t> </a:t>
            </a:r>
            <a:endParaRPr lang="es-ES" sz="1800" dirty="0"/>
          </a:p>
          <a:p>
            <a:pPr marL="0" indent="0">
              <a:buNone/>
            </a:pPr>
            <a:endParaRPr lang="en-US" sz="1800" dirty="0"/>
          </a:p>
          <a:p>
            <a:pPr marL="0" indent="0">
              <a:buNone/>
            </a:pPr>
            <a:r>
              <a:rPr lang="en-US" dirty="0" smtClean="0"/>
              <a:t>If </a:t>
            </a:r>
            <a:r>
              <a:rPr lang="en-US" dirty="0"/>
              <a:t>the </a:t>
            </a:r>
            <a:r>
              <a:rPr lang="en-US" dirty="0" smtClean="0"/>
              <a:t>results achieved vary greatly in comparison to the data </a:t>
            </a:r>
            <a:r>
              <a:rPr lang="en-US" dirty="0"/>
              <a:t>in the plan, then </a:t>
            </a:r>
            <a:r>
              <a:rPr lang="en-US" dirty="0" smtClean="0"/>
              <a:t>the business </a:t>
            </a:r>
            <a:r>
              <a:rPr lang="en-US" dirty="0"/>
              <a:t>plan is incorrect </a:t>
            </a:r>
            <a:r>
              <a:rPr lang="en-US" dirty="0" smtClean="0"/>
              <a:t>and it is likely that in its construction there have been significant </a:t>
            </a:r>
            <a:r>
              <a:rPr lang="en-US" dirty="0"/>
              <a:t>mistakes or wrong </a:t>
            </a:r>
            <a:r>
              <a:rPr lang="en-US" dirty="0" smtClean="0"/>
              <a:t>information</a:t>
            </a:r>
            <a:r>
              <a:rPr lang="en-US" dirty="0" smtClean="0"/>
              <a:t> </a:t>
            </a:r>
            <a:r>
              <a:rPr lang="en-US" dirty="0" smtClean="0"/>
              <a:t>used</a:t>
            </a:r>
            <a:r>
              <a:rPr lang="en-US" dirty="0" smtClean="0"/>
              <a:t>. </a:t>
            </a:r>
            <a:r>
              <a:rPr lang="en-US" dirty="0"/>
              <a:t>In that case is better to make new business plan, </a:t>
            </a:r>
            <a:r>
              <a:rPr lang="en-US" dirty="0" smtClean="0"/>
              <a:t>which is </a:t>
            </a:r>
            <a:r>
              <a:rPr lang="en-US" dirty="0" smtClean="0"/>
              <a:t>more </a:t>
            </a:r>
            <a:r>
              <a:rPr lang="en-US" dirty="0"/>
              <a:t>realistic and compatible with </a:t>
            </a:r>
            <a:r>
              <a:rPr lang="en-US" dirty="0" smtClean="0"/>
              <a:t>the situation prevailing in the company </a:t>
            </a:r>
            <a:r>
              <a:rPr lang="en-US" dirty="0"/>
              <a:t>and </a:t>
            </a:r>
            <a:r>
              <a:rPr lang="en-US" dirty="0" smtClean="0"/>
              <a:t>the external </a:t>
            </a:r>
            <a:r>
              <a:rPr lang="en-US" dirty="0"/>
              <a:t>conditions. </a:t>
            </a:r>
            <a:br>
              <a:rPr lang="en-US" dirty="0"/>
            </a:br>
            <a:endParaRPr lang="en-US" dirty="0"/>
          </a:p>
          <a:p>
            <a:pPr marL="0" indent="0">
              <a:buNone/>
            </a:pPr>
            <a:r>
              <a:rPr lang="en-GB" sz="1800" dirty="0"/>
              <a:t/>
            </a:r>
            <a:br>
              <a:rPr lang="en-GB" sz="1800" dirty="0"/>
            </a:b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Tree>
    <p:extLst>
      <p:ext uri="{BB962C8B-B14F-4D97-AF65-F5344CB8AC3E}">
        <p14:creationId xmlns="" xmlns:p14="http://schemas.microsoft.com/office/powerpoint/2010/main" val="63610133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a:t>
            </a:r>
            <a:r>
              <a:rPr lang="en-US" altLang="es-ES" sz="3600" dirty="0" smtClean="0">
                <a:solidFill>
                  <a:srgbClr val="0B0AFD"/>
                </a:solidFill>
              </a:rPr>
              <a:t>Unit</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 xmlns:p14="http://schemas.microsoft.com/office/powerpoint/2010/main" val="22685724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97280"/>
          </a:xfrm>
        </p:spPr>
        <p:txBody>
          <a:bodyPr/>
          <a:lstStyle/>
          <a:p>
            <a:pPr algn="r"/>
            <a:r>
              <a:rPr lang="en-US" b="1" dirty="0">
                <a:solidFill>
                  <a:srgbClr val="0B0AFD"/>
                </a:solidFill>
              </a:rPr>
              <a:t>Monitoring </a:t>
            </a:r>
            <a:r>
              <a:rPr lang="en-US" b="1" dirty="0" smtClean="0">
                <a:solidFill>
                  <a:srgbClr val="0B0AFD"/>
                </a:solidFill>
              </a:rPr>
              <a:t>of </a:t>
            </a:r>
            <a:r>
              <a:rPr lang="en-US" b="1" dirty="0">
                <a:solidFill>
                  <a:srgbClr val="0B0AFD"/>
                </a:solidFill>
              </a:rPr>
              <a:t>implementation</a:t>
            </a:r>
            <a:br>
              <a:rPr lang="en-US" b="1" dirty="0">
                <a:solidFill>
                  <a:srgbClr val="0B0AFD"/>
                </a:solidFill>
              </a:rPr>
            </a:br>
            <a:r>
              <a:rPr lang="en-US" b="1" dirty="0">
                <a:solidFill>
                  <a:srgbClr val="0B0AFD"/>
                </a:solidFill>
              </a:rPr>
              <a:t>of Business </a:t>
            </a:r>
            <a:r>
              <a:rPr lang="en-US" b="1" dirty="0" smtClean="0">
                <a:solidFill>
                  <a:srgbClr val="0B0AFD"/>
                </a:solidFill>
              </a:rPr>
              <a:t>plans</a:t>
            </a:r>
            <a:endParaRPr lang="en-IE" sz="3200" b="1" dirty="0">
              <a:solidFill>
                <a:srgbClr val="0B0AFD"/>
              </a:solidFill>
            </a:endParaRPr>
          </a:p>
        </p:txBody>
      </p:sp>
      <p:sp>
        <p:nvSpPr>
          <p:cNvPr id="3" name="Content Placeholder 2"/>
          <p:cNvSpPr>
            <a:spLocks noGrp="1"/>
          </p:cNvSpPr>
          <p:nvPr>
            <p:ph idx="1"/>
          </p:nvPr>
        </p:nvSpPr>
        <p:spPr/>
        <p:txBody>
          <a:bodyPr/>
          <a:lstStyle/>
          <a:p>
            <a:pPr marL="0" indent="0">
              <a:lnSpc>
                <a:spcPct val="150000"/>
              </a:lnSpc>
              <a:buNone/>
            </a:pPr>
            <a:r>
              <a:rPr lang="en-IE" b="1" dirty="0"/>
              <a:t>					</a:t>
            </a:r>
          </a:p>
          <a:p>
            <a:pPr marL="0" indent="0">
              <a:lnSpc>
                <a:spcPct val="150000"/>
              </a:lnSpc>
              <a:buNone/>
            </a:pPr>
            <a:r>
              <a:rPr lang="en-IE" b="1" dirty="0"/>
              <a:t>	</a:t>
            </a:r>
          </a:p>
        </p:txBody>
      </p:sp>
      <p:sp>
        <p:nvSpPr>
          <p:cNvPr id="4" name="Text Placeholder 3"/>
          <p:cNvSpPr>
            <a:spLocks noGrp="1"/>
          </p:cNvSpPr>
          <p:nvPr>
            <p:ph type="body" sz="half" idx="2"/>
          </p:nvPr>
        </p:nvSpPr>
        <p:spPr>
          <a:xfrm>
            <a:off x="303871" y="1362456"/>
            <a:ext cx="2963586" cy="612648"/>
          </a:xfrm>
        </p:spPr>
        <p:txBody>
          <a:bodyPr/>
          <a:lstStyle/>
          <a:p>
            <a:pPr lvl="0" defTabSz="457200" fontAlgn="auto">
              <a:spcBef>
                <a:spcPts val="0"/>
              </a:spcBef>
              <a:spcAft>
                <a:spcPts val="0"/>
              </a:spcAft>
            </a:pPr>
            <a:r>
              <a:rPr lang="en-IE" sz="3200" b="1" dirty="0">
                <a:solidFill>
                  <a:srgbClr val="990000"/>
                </a:solidFill>
              </a:rPr>
              <a:t>Overview</a:t>
            </a:r>
            <a:endParaRPr lang="el-GR" sz="3200" dirty="0">
              <a:solidFill>
                <a:srgbClr val="990000"/>
              </a:solidFill>
            </a:endParaRPr>
          </a:p>
        </p:txBody>
      </p:sp>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graphicFrame>
        <p:nvGraphicFramePr>
          <p:cNvPr id="10" name="9 - Πίνακας"/>
          <p:cNvGraphicFramePr>
            <a:graphicFrameLocks noGrp="1"/>
          </p:cNvGraphicFramePr>
          <p:nvPr/>
        </p:nvGraphicFramePr>
        <p:xfrm>
          <a:off x="386080" y="2182706"/>
          <a:ext cx="10338816" cy="3379121"/>
        </p:xfrm>
        <a:graphic>
          <a:graphicData uri="http://schemas.openxmlformats.org/drawingml/2006/table">
            <a:tbl>
              <a:tblPr firstRow="1" bandRow="1">
                <a:tableStyleId>{5C22544A-7EE6-4342-B048-85BDC9FD1C3A}</a:tableStyleId>
              </a:tblPr>
              <a:tblGrid>
                <a:gridCol w="4930621"/>
                <a:gridCol w="5408195"/>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15</a:t>
                      </a:r>
                      <a:r>
                        <a:rPr lang="en-IE" sz="2400" b="1" dirty="0" smtClean="0">
                          <a:solidFill>
                            <a:srgbClr val="336600"/>
                          </a:solidFill>
                        </a:rPr>
                        <a:t> </a:t>
                      </a:r>
                      <a:r>
                        <a:rPr lang="en-IE" sz="2400" b="1" dirty="0">
                          <a:solidFill>
                            <a:schemeClr val="tx1"/>
                          </a:solidFill>
                        </a:rPr>
                        <a:t>slides in total</a:t>
                      </a:r>
                    </a:p>
                  </a:txBody>
                  <a:tcPr>
                    <a:solidFill>
                      <a:schemeClr val="bg1">
                        <a:lumMod val="75000"/>
                      </a:schemeClr>
                    </a:solidFill>
                  </a:tcPr>
                </a:tc>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15</a:t>
                      </a:r>
                      <a:r>
                        <a:rPr lang="en-IE" sz="2400" b="1" dirty="0" smtClean="0"/>
                        <a:t> </a:t>
                      </a:r>
                      <a:r>
                        <a:rPr lang="en-IE" sz="2400" b="1" dirty="0"/>
                        <a:t>minutes (not including exploring the links provided within slides)</a:t>
                      </a:r>
                    </a:p>
                  </a:txBody>
                  <a:tcPr>
                    <a:solidFill>
                      <a:schemeClr val="bg1">
                        <a:lumMod val="75000"/>
                      </a:schemeClr>
                    </a:solidFill>
                  </a:tcPr>
                </a:tc>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tr>
            </a:tbl>
          </a:graphicData>
        </a:graphic>
      </p:graphicFrame>
    </p:spTree>
    <p:custDataLst>
      <p:tags r:id="rId1"/>
    </p:custDataLst>
    <p:extLst>
      <p:ext uri="{BB962C8B-B14F-4D97-AF65-F5344CB8AC3E}">
        <p14:creationId xmlns="" xmlns:p14="http://schemas.microsoft.com/office/powerpoint/2010/main" val="1260105804"/>
      </p:ext>
    </p:extLst>
  </p:cSld>
  <p:clrMapOvr>
    <a:masterClrMapping/>
  </p:clrMapOvr>
  <mc:AlternateContent xmlns:mc="http://schemas.openxmlformats.org/markup-compatibility/2006">
    <mc:Choice xmlns="" xmlns:p14="http://schemas.microsoft.com/office/powerpoint/2010/main"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158240"/>
          </a:xfrm>
        </p:spPr>
        <p:txBody>
          <a:bodyPr/>
          <a:lstStyle/>
          <a:p>
            <a:pPr algn="r"/>
            <a:r>
              <a:rPr lang="en-US" b="1" dirty="0">
                <a:solidFill>
                  <a:srgbClr val="0B0AFD"/>
                </a:solidFill>
              </a:rPr>
              <a:t>Monitoring </a:t>
            </a:r>
            <a:r>
              <a:rPr lang="en-US" b="1" dirty="0" smtClean="0">
                <a:solidFill>
                  <a:srgbClr val="0B0AFD"/>
                </a:solidFill>
              </a:rPr>
              <a:t>of </a:t>
            </a:r>
            <a:r>
              <a:rPr lang="en-US" b="1" dirty="0">
                <a:solidFill>
                  <a:srgbClr val="0B0AFD"/>
                </a:solidFill>
              </a:rPr>
              <a:t>implementation</a:t>
            </a:r>
            <a:br>
              <a:rPr lang="en-US" b="1" dirty="0">
                <a:solidFill>
                  <a:srgbClr val="0B0AFD"/>
                </a:solidFill>
              </a:rPr>
            </a:br>
            <a:r>
              <a:rPr lang="en-US" b="1" dirty="0">
                <a:solidFill>
                  <a:srgbClr val="0B0AFD"/>
                </a:solidFill>
              </a:rPr>
              <a:t>of Business </a:t>
            </a:r>
            <a:r>
              <a:rPr lang="en-US" b="1" dirty="0" smtClean="0">
                <a:solidFill>
                  <a:srgbClr val="0B0AFD"/>
                </a:solidFill>
              </a:rPr>
              <a:t>plans</a:t>
            </a:r>
            <a:endParaRPr lang="en-IE" sz="3200" b="1" dirty="0">
              <a:solidFill>
                <a:srgbClr val="0B0AFD"/>
              </a:solidFill>
            </a:endParaRPr>
          </a:p>
        </p:txBody>
      </p:sp>
      <p:sp>
        <p:nvSpPr>
          <p:cNvPr id="3" name="Content Placeholder 2"/>
          <p:cNvSpPr>
            <a:spLocks noGrp="1"/>
          </p:cNvSpPr>
          <p:nvPr>
            <p:ph idx="1"/>
          </p:nvPr>
        </p:nvSpPr>
        <p:spPr>
          <a:xfrm>
            <a:off x="2145792" y="1999489"/>
            <a:ext cx="8551757" cy="4157472"/>
          </a:xfrm>
        </p:spPr>
        <p:txBody>
          <a:bodyPr/>
          <a:lstStyle/>
          <a:p>
            <a:pPr marL="0" indent="0" algn="ctr">
              <a:lnSpc>
                <a:spcPct val="150000"/>
              </a:lnSpc>
              <a:buNone/>
            </a:pPr>
            <a:r>
              <a:rPr lang="en-GB" b="1" dirty="0"/>
              <a:t>In this </a:t>
            </a:r>
            <a:r>
              <a:rPr lang="en-GB" b="1" dirty="0" smtClean="0"/>
              <a:t>unit, </a:t>
            </a:r>
            <a:r>
              <a:rPr lang="en-GB" b="1" dirty="0"/>
              <a:t>we will </a:t>
            </a:r>
            <a:r>
              <a:rPr lang="en-GB" b="1" dirty="0" smtClean="0"/>
              <a:t>learn about </a:t>
            </a:r>
            <a:r>
              <a:rPr lang="en-US" b="1" dirty="0" smtClean="0"/>
              <a:t>implementation of the business plan in  </a:t>
            </a:r>
            <a:r>
              <a:rPr lang="en-US" b="1" dirty="0" smtClean="0"/>
              <a:t>managing </a:t>
            </a:r>
            <a:r>
              <a:rPr lang="en-US" b="1" dirty="0" smtClean="0"/>
              <a:t>microenterprises and the process of their monitoring and correcting</a:t>
            </a:r>
            <a:endParaRPr lang="en-IE" b="1" dirty="0"/>
          </a:p>
          <a:p>
            <a:endParaRPr lang="en-IE" dirty="0"/>
          </a:p>
        </p:txBody>
      </p:sp>
      <p:sp>
        <p:nvSpPr>
          <p:cNvPr id="6" name="Text Placeholder 5"/>
          <p:cNvSpPr>
            <a:spLocks noGrp="1"/>
          </p:cNvSpPr>
          <p:nvPr>
            <p:ph type="body" sz="half" idx="2"/>
          </p:nvPr>
        </p:nvSpPr>
        <p:spPr>
          <a:xfrm>
            <a:off x="547711" y="1252728"/>
            <a:ext cx="2744130" cy="612648"/>
          </a:xfrm>
        </p:spPr>
        <p:txBody>
          <a:bodyPr/>
          <a:lstStyle/>
          <a:p>
            <a:pPr lvl="0" defTabSz="457200" fontAlgn="auto">
              <a:spcBef>
                <a:spcPts val="0"/>
              </a:spcBef>
              <a:spcAft>
                <a:spcPts val="0"/>
              </a:spcAft>
            </a:pPr>
            <a:r>
              <a:rPr lang="en-IE" sz="3200" b="1" dirty="0">
                <a:solidFill>
                  <a:srgbClr val="990000"/>
                </a:solidFill>
              </a:rPr>
              <a:t>Unit Aim</a:t>
            </a:r>
            <a:endParaRPr lang="el-GR"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Tree>
    <p:extLst>
      <p:ext uri="{BB962C8B-B14F-4D97-AF65-F5344CB8AC3E}">
        <p14:creationId xmlns="" xmlns:p14="http://schemas.microsoft.com/office/powerpoint/2010/main" val="113106424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72896"/>
          </a:xfrm>
        </p:spPr>
        <p:txBody>
          <a:bodyPr/>
          <a:lstStyle/>
          <a:p>
            <a:pPr algn="r"/>
            <a:r>
              <a:rPr lang="en-US" b="1" dirty="0">
                <a:solidFill>
                  <a:srgbClr val="0B0AFD"/>
                </a:solidFill>
              </a:rPr>
              <a:t>Monitoring </a:t>
            </a:r>
            <a:r>
              <a:rPr lang="en-US" b="1" dirty="0" smtClean="0">
                <a:solidFill>
                  <a:srgbClr val="0B0AFD"/>
                </a:solidFill>
              </a:rPr>
              <a:t>of </a:t>
            </a:r>
            <a:r>
              <a:rPr lang="en-US" b="1" dirty="0">
                <a:solidFill>
                  <a:srgbClr val="0B0AFD"/>
                </a:solidFill>
              </a:rPr>
              <a:t>implementation</a:t>
            </a:r>
            <a:br>
              <a:rPr lang="en-US" b="1" dirty="0">
                <a:solidFill>
                  <a:srgbClr val="0B0AFD"/>
                </a:solidFill>
              </a:rPr>
            </a:br>
            <a:r>
              <a:rPr lang="en-US" b="1" dirty="0">
                <a:solidFill>
                  <a:srgbClr val="0B0AFD"/>
                </a:solidFill>
              </a:rPr>
              <a:t>of Business </a:t>
            </a:r>
            <a:r>
              <a:rPr lang="en-US" b="1" dirty="0" smtClean="0">
                <a:solidFill>
                  <a:srgbClr val="0B0AFD"/>
                </a:solidFill>
              </a:rPr>
              <a:t>plans</a:t>
            </a:r>
            <a:endParaRPr lang="es-ES" altLang="es-ES" sz="3200" b="1" dirty="0">
              <a:solidFill>
                <a:srgbClr val="0B0AFD"/>
              </a:solidFill>
            </a:endParaRPr>
          </a:p>
        </p:txBody>
      </p:sp>
      <p:sp>
        <p:nvSpPr>
          <p:cNvPr id="3" name="Content Placeholder 2"/>
          <p:cNvSpPr>
            <a:spLocks noGrp="1"/>
          </p:cNvSpPr>
          <p:nvPr>
            <p:ph idx="1"/>
          </p:nvPr>
        </p:nvSpPr>
        <p:spPr>
          <a:xfrm>
            <a:off x="487680" y="1938528"/>
            <a:ext cx="11167872" cy="3922523"/>
          </a:xfrm>
        </p:spPr>
        <p:txBody>
          <a:bodyPr>
            <a:noAutofit/>
          </a:bodyPr>
          <a:lstStyle/>
          <a:p>
            <a:pPr marL="0" indent="0">
              <a:lnSpc>
                <a:spcPct val="150000"/>
              </a:lnSpc>
              <a:buNone/>
            </a:pPr>
            <a:r>
              <a:rPr lang="en-IE" sz="2800" b="1" dirty="0"/>
              <a:t>At the end of this module </a:t>
            </a:r>
            <a:r>
              <a:rPr lang="en-IE" sz="2800" b="1" u="sng" dirty="0">
                <a:solidFill>
                  <a:srgbClr val="003366"/>
                </a:solidFill>
              </a:rPr>
              <a:t>you will be able to:</a:t>
            </a:r>
          </a:p>
          <a:p>
            <a:pPr marL="514350" indent="-514350">
              <a:lnSpc>
                <a:spcPct val="150000"/>
              </a:lnSpc>
              <a:buFont typeface="+mj-lt"/>
              <a:buAutoNum type="arabicPeriod"/>
            </a:pPr>
            <a:r>
              <a:rPr lang="en-IE" sz="2800" b="1" dirty="0" smtClean="0"/>
              <a:t>Implement </a:t>
            </a:r>
            <a:r>
              <a:rPr lang="en-IE" sz="2800" b="1" dirty="0" smtClean="0"/>
              <a:t>the business </a:t>
            </a:r>
            <a:r>
              <a:rPr lang="en-IE" sz="2800" b="1" dirty="0" smtClean="0"/>
              <a:t>plan in one microenterprise</a:t>
            </a:r>
            <a:endParaRPr lang="en-IE" sz="2800" b="1" dirty="0"/>
          </a:p>
          <a:p>
            <a:pPr marL="514350" indent="-514350">
              <a:lnSpc>
                <a:spcPct val="150000"/>
              </a:lnSpc>
              <a:buFont typeface="+mj-lt"/>
              <a:buAutoNum type="arabicPeriod"/>
            </a:pPr>
            <a:r>
              <a:rPr lang="en-IE" sz="2800" b="1" dirty="0" smtClean="0"/>
              <a:t>To </a:t>
            </a:r>
            <a:r>
              <a:rPr lang="en-IE" sz="2800" b="1" dirty="0" smtClean="0"/>
              <a:t>recognize </a:t>
            </a:r>
            <a:r>
              <a:rPr lang="en-IE" sz="2800" b="1" dirty="0" smtClean="0"/>
              <a:t>mistakes in the business plan</a:t>
            </a:r>
          </a:p>
          <a:p>
            <a:pPr marL="514350" indent="-514350">
              <a:lnSpc>
                <a:spcPct val="150000"/>
              </a:lnSpc>
              <a:buFont typeface="+mj-lt"/>
              <a:buAutoNum type="arabicPeriod"/>
            </a:pPr>
            <a:r>
              <a:rPr lang="en-IE" sz="2800" b="1" dirty="0" smtClean="0"/>
              <a:t>To make corrections in the business plan</a:t>
            </a:r>
            <a:endParaRPr lang="en-IE" sz="2800" b="1" dirty="0"/>
          </a:p>
          <a:p>
            <a:pPr marL="0" indent="0">
              <a:lnSpc>
                <a:spcPct val="150000"/>
              </a:lnSpc>
              <a:buNone/>
            </a:pPr>
            <a:endParaRPr lang="en-US" sz="2800" b="1" dirty="0"/>
          </a:p>
        </p:txBody>
      </p:sp>
      <p:sp>
        <p:nvSpPr>
          <p:cNvPr id="5" name="Text Placeholder 4"/>
          <p:cNvSpPr>
            <a:spLocks noGrp="1"/>
          </p:cNvSpPr>
          <p:nvPr>
            <p:ph type="body" sz="half" idx="2"/>
          </p:nvPr>
        </p:nvSpPr>
        <p:spPr>
          <a:xfrm>
            <a:off x="474558" y="1191768"/>
            <a:ext cx="6182274" cy="649224"/>
          </a:xfrm>
        </p:spPr>
        <p:txBody>
          <a:bodyPr/>
          <a:lstStyle/>
          <a:p>
            <a:pPr lvl="0" defTabSz="457200" fontAlgn="auto">
              <a:spcBef>
                <a:spcPts val="0"/>
              </a:spcBef>
              <a:spcAft>
                <a:spcPts val="0"/>
              </a:spcAft>
            </a:pPr>
            <a:r>
              <a:rPr lang="es-ES" altLang="es-ES" sz="3200" b="1" dirty="0" err="1">
                <a:solidFill>
                  <a:srgbClr val="990000"/>
                </a:solidFill>
              </a:rPr>
              <a:t>Expected</a:t>
            </a:r>
            <a:r>
              <a:rPr lang="es-ES" altLang="es-ES" sz="3200" b="1" dirty="0">
                <a:solidFill>
                  <a:srgbClr val="990000"/>
                </a:solidFill>
              </a:rPr>
              <a:t> </a:t>
            </a:r>
            <a:r>
              <a:rPr lang="es-ES" altLang="es-ES" sz="3200" b="1" dirty="0" err="1">
                <a:solidFill>
                  <a:srgbClr val="990000"/>
                </a:solidFill>
              </a:rPr>
              <a:t>Learning</a:t>
            </a:r>
            <a:r>
              <a:rPr lang="es-ES" altLang="es-ES" sz="3200" b="1" dirty="0">
                <a:solidFill>
                  <a:srgbClr val="990000"/>
                </a:solidFill>
              </a:rPr>
              <a:t> </a:t>
            </a:r>
            <a:r>
              <a:rPr lang="es-ES" altLang="es-ES" sz="3200" b="1" dirty="0" err="1">
                <a:solidFill>
                  <a:srgbClr val="990000"/>
                </a:solidFill>
              </a:rPr>
              <a:t>Outcomes</a:t>
            </a:r>
            <a:endParaRPr lang="el-GR" sz="3200"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Tree>
    <p:extLst>
      <p:ext uri="{BB962C8B-B14F-4D97-AF65-F5344CB8AC3E}">
        <p14:creationId xmlns="" xmlns:p14="http://schemas.microsoft.com/office/powerpoint/2010/main" val="398417787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Monitoring </a:t>
            </a:r>
            <a:r>
              <a:rPr lang="en-US" sz="3200" b="1" dirty="0" smtClean="0">
                <a:solidFill>
                  <a:srgbClr val="0B0AFD"/>
                </a:solidFill>
              </a:rPr>
              <a:t>of </a:t>
            </a:r>
            <a:r>
              <a:rPr lang="en-US" sz="3200" b="1" dirty="0" smtClean="0">
                <a:solidFill>
                  <a:srgbClr val="0B0AFD"/>
                </a:solidFill>
              </a:rPr>
              <a:t>implementation</a:t>
            </a:r>
            <a:br>
              <a:rPr lang="en-US" sz="3200" b="1" dirty="0" smtClean="0">
                <a:solidFill>
                  <a:srgbClr val="0B0AFD"/>
                </a:solidFill>
              </a:rPr>
            </a:br>
            <a:r>
              <a:rPr lang="en-US" sz="3200" b="1" dirty="0" smtClean="0">
                <a:solidFill>
                  <a:srgbClr val="0B0AFD"/>
                </a:solidFill>
              </a:rPr>
              <a:t>of Business plans</a:t>
            </a:r>
            <a:endParaRPr lang="en-US"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latin typeface="+mj-lt"/>
                <a:ea typeface="+mj-ea"/>
                <a:cs typeface="+mj-cs"/>
              </a:rPr>
              <a:t>Implementation of Business plan (1/5)</a:t>
            </a:r>
            <a:endParaRPr lang="es-ES" b="1" dirty="0">
              <a:solidFill>
                <a:srgbClr val="C00000"/>
              </a:solidFill>
              <a:latin typeface="+mj-lt"/>
              <a:ea typeface="+mj-ea"/>
              <a:cs typeface="+mj-cs"/>
            </a:endParaRPr>
          </a:p>
          <a:p>
            <a:pPr marL="0" indent="0">
              <a:buNone/>
            </a:pPr>
            <a:r>
              <a:rPr lang="en-GB" sz="1800" dirty="0"/>
              <a:t> </a:t>
            </a:r>
            <a:endParaRPr lang="es-ES" sz="1800" dirty="0"/>
          </a:p>
          <a:p>
            <a:pPr marL="0" indent="0">
              <a:buNone/>
            </a:pPr>
            <a:r>
              <a:rPr lang="en-US" dirty="0" smtClean="0"/>
              <a:t>The </a:t>
            </a:r>
            <a:r>
              <a:rPr lang="en-US" dirty="0"/>
              <a:t>business plans should be accepted </a:t>
            </a:r>
            <a:r>
              <a:rPr lang="en-US" dirty="0" smtClean="0"/>
              <a:t>by</a:t>
            </a:r>
            <a:r>
              <a:rPr lang="en-US" dirty="0" smtClean="0"/>
              <a:t> </a:t>
            </a:r>
            <a:r>
              <a:rPr lang="en-US" dirty="0"/>
              <a:t>the managers as a tool </a:t>
            </a:r>
            <a:r>
              <a:rPr lang="en-US" dirty="0" smtClean="0"/>
              <a:t>for dealing </a:t>
            </a:r>
            <a:r>
              <a:rPr lang="en-US" dirty="0"/>
              <a:t>with </a:t>
            </a:r>
            <a:r>
              <a:rPr lang="en-US" dirty="0" smtClean="0"/>
              <a:t>situations </a:t>
            </a:r>
            <a:r>
              <a:rPr lang="en-US" dirty="0"/>
              <a:t>connected </a:t>
            </a:r>
            <a:r>
              <a:rPr lang="en-US" dirty="0" smtClean="0"/>
              <a:t>to the </a:t>
            </a:r>
            <a:r>
              <a:rPr lang="en-US" dirty="0"/>
              <a:t>distribution </a:t>
            </a:r>
            <a:r>
              <a:rPr lang="en-US" dirty="0" smtClean="0"/>
              <a:t>of </a:t>
            </a:r>
            <a:r>
              <a:rPr lang="en-US" dirty="0"/>
              <a:t>funds, implementation of new products, procurement of new equipment, </a:t>
            </a:r>
            <a:r>
              <a:rPr lang="en-US" dirty="0" smtClean="0"/>
              <a:t>hiring </a:t>
            </a:r>
            <a:r>
              <a:rPr lang="en-US" dirty="0"/>
              <a:t>of employees, </a:t>
            </a:r>
            <a:r>
              <a:rPr lang="en-US" dirty="0" smtClean="0"/>
              <a:t>managing the </a:t>
            </a:r>
            <a:r>
              <a:rPr lang="en-US" dirty="0"/>
              <a:t>costs and many other things connected with </a:t>
            </a:r>
            <a:r>
              <a:rPr lang="en-US" dirty="0" smtClean="0"/>
              <a:t>the successful operation </a:t>
            </a:r>
            <a:r>
              <a:rPr lang="en-US" dirty="0"/>
              <a:t>of the company. </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 xmlns:p14="http://schemas.microsoft.com/office/powerpoint/2010/main" val="143255912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Monitoring </a:t>
            </a:r>
            <a:r>
              <a:rPr lang="en-US" sz="3200" b="1" dirty="0" smtClean="0">
                <a:solidFill>
                  <a:srgbClr val="0B0AFD"/>
                </a:solidFill>
              </a:rPr>
              <a:t>of </a:t>
            </a:r>
            <a:r>
              <a:rPr lang="en-US" sz="3200" b="1" dirty="0" smtClean="0">
                <a:solidFill>
                  <a:srgbClr val="0B0AFD"/>
                </a:solidFill>
              </a:rPr>
              <a:t>implementation</a:t>
            </a:r>
            <a:br>
              <a:rPr lang="en-US" sz="3200" b="1" dirty="0" smtClean="0">
                <a:solidFill>
                  <a:srgbClr val="0B0AFD"/>
                </a:solidFill>
              </a:rPr>
            </a:br>
            <a:r>
              <a:rPr lang="en-US" sz="3200" b="1" dirty="0" smtClean="0">
                <a:solidFill>
                  <a:srgbClr val="0B0AFD"/>
                </a:solidFill>
              </a:rPr>
              <a:t>of Business plans</a:t>
            </a:r>
            <a:endParaRPr lang="en-US"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latin typeface="+mj-lt"/>
                <a:ea typeface="+mj-ea"/>
                <a:cs typeface="+mj-cs"/>
              </a:rPr>
              <a:t>Implementation of Business plan (2/5)</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n-GB" sz="1800" dirty="0"/>
          </a:p>
          <a:p>
            <a:pPr marL="0" indent="0">
              <a:buNone/>
            </a:pPr>
            <a:endParaRPr lang="en-GB" sz="1800" dirty="0" smtClean="0"/>
          </a:p>
          <a:p>
            <a:pPr marL="0" indent="0">
              <a:buNone/>
            </a:pPr>
            <a:r>
              <a:rPr lang="en-US" dirty="0" smtClean="0"/>
              <a:t>The making of a business </a:t>
            </a:r>
            <a:r>
              <a:rPr lang="en-US" dirty="0"/>
              <a:t>plan by the management of the company is very important. But, plans are made </a:t>
            </a:r>
            <a:r>
              <a:rPr lang="en-US" dirty="0" smtClean="0"/>
              <a:t>to control </a:t>
            </a:r>
            <a:r>
              <a:rPr lang="en-US" dirty="0" smtClean="0"/>
              <a:t>all </a:t>
            </a:r>
            <a:r>
              <a:rPr lang="en-US" dirty="0"/>
              <a:t>processes in the company and to </a:t>
            </a:r>
            <a:r>
              <a:rPr lang="en-US" dirty="0" smtClean="0"/>
              <a:t>take corrective action </a:t>
            </a:r>
            <a:r>
              <a:rPr lang="en-US" dirty="0"/>
              <a:t>if some of the processes are stopped</a:t>
            </a:r>
            <a:r>
              <a:rPr lang="en-US" dirty="0" smtClean="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 xmlns:p14="http://schemas.microsoft.com/office/powerpoint/2010/main" val="31621917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Monitoring </a:t>
            </a:r>
            <a:r>
              <a:rPr lang="en-US" sz="3200" b="1" dirty="0" smtClean="0">
                <a:solidFill>
                  <a:srgbClr val="0B0AFD"/>
                </a:solidFill>
              </a:rPr>
              <a:t>of </a:t>
            </a:r>
            <a:r>
              <a:rPr lang="en-US" sz="3200" b="1" dirty="0" smtClean="0">
                <a:solidFill>
                  <a:srgbClr val="0B0AFD"/>
                </a:solidFill>
              </a:rPr>
              <a:t>implementation</a:t>
            </a:r>
            <a:br>
              <a:rPr lang="en-US" sz="3200" b="1" dirty="0" smtClean="0">
                <a:solidFill>
                  <a:srgbClr val="0B0AFD"/>
                </a:solidFill>
              </a:rPr>
            </a:br>
            <a:r>
              <a:rPr lang="en-US" sz="3200" b="1" dirty="0" smtClean="0">
                <a:solidFill>
                  <a:srgbClr val="0B0AFD"/>
                </a:solidFill>
              </a:rPr>
              <a:t>of Business plans</a:t>
            </a:r>
            <a:endParaRPr lang="en-US"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latin typeface="+mj-lt"/>
                <a:ea typeface="+mj-ea"/>
                <a:cs typeface="+mj-cs"/>
              </a:rPr>
              <a:t>Implementation of Business plan (3/5)</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n-US" dirty="0" smtClean="0"/>
          </a:p>
          <a:p>
            <a:pPr marL="0" indent="0">
              <a:buNone/>
            </a:pPr>
            <a:r>
              <a:rPr lang="en-US" dirty="0" smtClean="0"/>
              <a:t>Continuously </a:t>
            </a:r>
            <a:r>
              <a:rPr lang="en-US" dirty="0"/>
              <a:t>monitoring of the </a:t>
            </a:r>
            <a:r>
              <a:rPr lang="en-US" dirty="0" smtClean="0"/>
              <a:t>operation </a:t>
            </a:r>
            <a:r>
              <a:rPr lang="en-US" dirty="0"/>
              <a:t>and comparing with </a:t>
            </a:r>
            <a:r>
              <a:rPr lang="en-US" dirty="0" smtClean="0"/>
              <a:t>what is written </a:t>
            </a:r>
            <a:r>
              <a:rPr lang="en-US" dirty="0"/>
              <a:t>in the business plan is the best way to stay on the </a:t>
            </a:r>
            <a:r>
              <a:rPr lang="en-US" dirty="0" smtClean="0"/>
              <a:t>road</a:t>
            </a:r>
            <a:r>
              <a:rPr lang="en-US" dirty="0" smtClean="0"/>
              <a:t> to </a:t>
            </a:r>
            <a:r>
              <a:rPr lang="en-US" dirty="0"/>
              <a:t>success. </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 xmlns:p14="http://schemas.microsoft.com/office/powerpoint/2010/main" val="58679268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Monitoring </a:t>
            </a:r>
            <a:r>
              <a:rPr lang="en-US" sz="3200" b="1" dirty="0" smtClean="0">
                <a:solidFill>
                  <a:srgbClr val="0B0AFD"/>
                </a:solidFill>
              </a:rPr>
              <a:t>of </a:t>
            </a:r>
            <a:r>
              <a:rPr lang="en-US" sz="3200" b="1" dirty="0" smtClean="0">
                <a:solidFill>
                  <a:srgbClr val="0B0AFD"/>
                </a:solidFill>
              </a:rPr>
              <a:t>implementation</a:t>
            </a:r>
            <a:br>
              <a:rPr lang="en-US" sz="3200" b="1" dirty="0" smtClean="0">
                <a:solidFill>
                  <a:srgbClr val="0B0AFD"/>
                </a:solidFill>
              </a:rPr>
            </a:br>
            <a:r>
              <a:rPr lang="en-US" sz="3200" b="1" dirty="0" smtClean="0">
                <a:solidFill>
                  <a:srgbClr val="0B0AFD"/>
                </a:solidFill>
              </a:rPr>
              <a:t>of Business plans</a:t>
            </a:r>
            <a:endParaRPr lang="en-US"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latin typeface="+mj-lt"/>
                <a:ea typeface="+mj-ea"/>
                <a:cs typeface="+mj-cs"/>
              </a:rPr>
              <a:t>Implementation of Business plan (4/5)</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a:p>
          <a:p>
            <a:pPr marL="0" indent="0">
              <a:buNone/>
            </a:pPr>
            <a:r>
              <a:rPr lang="en-US" dirty="0" smtClean="0"/>
              <a:t>Comparing </a:t>
            </a:r>
            <a:r>
              <a:rPr lang="en-US" dirty="0"/>
              <a:t>of these two </a:t>
            </a:r>
            <a:r>
              <a:rPr lang="en-US" dirty="0" smtClean="0"/>
              <a:t>things, actual outcome </a:t>
            </a:r>
            <a:r>
              <a:rPr lang="en-US" dirty="0" err="1" smtClean="0"/>
              <a:t>vs</a:t>
            </a:r>
            <a:r>
              <a:rPr lang="en-US" dirty="0" smtClean="0"/>
              <a:t> predicted outcome, </a:t>
            </a:r>
            <a:r>
              <a:rPr lang="en-US" dirty="0"/>
              <a:t>should be implemented at the end of </a:t>
            </a:r>
            <a:r>
              <a:rPr lang="en-US" dirty="0" smtClean="0"/>
              <a:t>every </a:t>
            </a:r>
            <a:r>
              <a:rPr lang="en-US" dirty="0"/>
              <a:t>month or some other period which </a:t>
            </a:r>
            <a:r>
              <a:rPr lang="en-US" dirty="0" smtClean="0"/>
              <a:t>has </a:t>
            </a:r>
            <a:r>
              <a:rPr lang="en-US" dirty="0"/>
              <a:t>measurable results.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 xmlns:p14="http://schemas.microsoft.com/office/powerpoint/2010/main" val="6328148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Monitoring </a:t>
            </a:r>
            <a:r>
              <a:rPr lang="en-US" sz="3200" b="1" dirty="0" smtClean="0">
                <a:solidFill>
                  <a:srgbClr val="0B0AFD"/>
                </a:solidFill>
              </a:rPr>
              <a:t>of </a:t>
            </a:r>
            <a:r>
              <a:rPr lang="en-US" sz="3200" b="1" dirty="0" smtClean="0">
                <a:solidFill>
                  <a:srgbClr val="0B0AFD"/>
                </a:solidFill>
              </a:rPr>
              <a:t>implementation</a:t>
            </a:r>
            <a:br>
              <a:rPr lang="en-US" sz="3200" b="1" dirty="0" smtClean="0">
                <a:solidFill>
                  <a:srgbClr val="0B0AFD"/>
                </a:solidFill>
              </a:rPr>
            </a:br>
            <a:r>
              <a:rPr lang="en-US" sz="3200" b="1" dirty="0" smtClean="0">
                <a:solidFill>
                  <a:srgbClr val="0B0AFD"/>
                </a:solidFill>
              </a:rPr>
              <a:t>of Business plans</a:t>
            </a:r>
            <a:endParaRPr lang="en-US"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latin typeface="+mj-lt"/>
                <a:ea typeface="+mj-ea"/>
                <a:cs typeface="+mj-cs"/>
              </a:rPr>
              <a:t>Implementation of Business plan (5/5)</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smtClean="0"/>
          </a:p>
          <a:p>
            <a:pPr marL="0" indent="0">
              <a:buNone/>
            </a:pPr>
            <a:endParaRPr lang="es-ES" sz="1800" dirty="0"/>
          </a:p>
          <a:p>
            <a:pPr marL="0" lvl="0" indent="0">
              <a:buNone/>
            </a:pPr>
            <a:r>
              <a:rPr lang="en-US" dirty="0">
                <a:solidFill>
                  <a:srgbClr val="000000"/>
                </a:solidFill>
              </a:rPr>
              <a:t>When managers </a:t>
            </a:r>
            <a:r>
              <a:rPr lang="en-US" dirty="0" smtClean="0">
                <a:solidFill>
                  <a:srgbClr val="000000"/>
                </a:solidFill>
              </a:rPr>
              <a:t>make a </a:t>
            </a:r>
            <a:r>
              <a:rPr lang="en-US" dirty="0">
                <a:solidFill>
                  <a:srgbClr val="000000"/>
                </a:solidFill>
              </a:rPr>
              <a:t>business plan it should be made very realistic and according </a:t>
            </a:r>
            <a:r>
              <a:rPr lang="en-US" dirty="0" smtClean="0">
                <a:solidFill>
                  <a:srgbClr val="000000"/>
                </a:solidFill>
              </a:rPr>
              <a:t>to</a:t>
            </a:r>
            <a:r>
              <a:rPr lang="en-US" dirty="0" smtClean="0">
                <a:solidFill>
                  <a:srgbClr val="000000"/>
                </a:solidFill>
              </a:rPr>
              <a:t> </a:t>
            </a:r>
            <a:r>
              <a:rPr lang="en-US" dirty="0">
                <a:solidFill>
                  <a:srgbClr val="000000"/>
                </a:solidFill>
              </a:rPr>
              <a:t>realistic </a:t>
            </a:r>
            <a:r>
              <a:rPr lang="en-US" dirty="0" smtClean="0">
                <a:solidFill>
                  <a:srgbClr val="000000"/>
                </a:solidFill>
              </a:rPr>
              <a:t>predictions of the </a:t>
            </a:r>
            <a:r>
              <a:rPr lang="en-US" dirty="0">
                <a:solidFill>
                  <a:srgbClr val="000000"/>
                </a:solidFill>
              </a:rPr>
              <a:t>development of the business</a:t>
            </a:r>
            <a:r>
              <a:rPr lang="en-US" dirty="0" smtClean="0">
                <a:solidFill>
                  <a:srgbClr val="000000"/>
                </a:solidFill>
              </a:rPr>
              <a:t>.</a:t>
            </a: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 xmlns:p14="http://schemas.microsoft.com/office/powerpoint/2010/main" val="240386734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4830</TotalTime>
  <Words>287</Words>
  <Application>Microsoft Office PowerPoint</Application>
  <PresentationFormat>Custom</PresentationFormat>
  <Paragraphs>101</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1557</vt:lpstr>
      <vt:lpstr>Module No.2: Business plan, Budgeting and Management skills </vt:lpstr>
      <vt:lpstr>Monitoring of implementation of Business plans</vt:lpstr>
      <vt:lpstr>Monitoring of implementation of Business plans</vt:lpstr>
      <vt:lpstr>Monitoring of implementation of Business plans</vt:lpstr>
      <vt:lpstr>Monitoring of implementation of Business plans</vt:lpstr>
      <vt:lpstr>Monitoring of implementation of Business plans</vt:lpstr>
      <vt:lpstr>Monitoring of implementation of Business plans</vt:lpstr>
      <vt:lpstr>Monitoring of implementation of Business plans</vt:lpstr>
      <vt:lpstr>Monitoring of implementation of Business plans</vt:lpstr>
      <vt:lpstr>Monitoring of implementation of Business plans</vt:lpstr>
      <vt:lpstr>Monitoring of implementation of Business plans</vt:lpstr>
      <vt:lpstr>Monitoring of implementation of Business plans</vt:lpstr>
      <vt:lpstr>Monitoring of implementation of Business plans</vt:lpstr>
      <vt:lpstr>Monitoring of implementation of Business plans</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irl</cp:lastModifiedBy>
  <cp:revision>40</cp:revision>
  <cp:lastPrinted>2017-05-04T12:44:09Z</cp:lastPrinted>
  <dcterms:created xsi:type="dcterms:W3CDTF">2016-01-12T16:45:47Z</dcterms:created>
  <dcterms:modified xsi:type="dcterms:W3CDTF">2017-10-25T16:19:50Z</dcterms:modified>
</cp:coreProperties>
</file>