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2"/>
  </p:notesMasterIdLst>
  <p:handoutMasterIdLst>
    <p:handoutMasterId r:id="rId23"/>
  </p:handoutMasterIdLst>
  <p:sldIdLst>
    <p:sldId id="378" r:id="rId2"/>
    <p:sldId id="396" r:id="rId3"/>
    <p:sldId id="407" r:id="rId4"/>
    <p:sldId id="380" r:id="rId5"/>
    <p:sldId id="435" r:id="rId6"/>
    <p:sldId id="436" r:id="rId7"/>
    <p:sldId id="453" r:id="rId8"/>
    <p:sldId id="444" r:id="rId9"/>
    <p:sldId id="442" r:id="rId10"/>
    <p:sldId id="445" r:id="rId11"/>
    <p:sldId id="437" r:id="rId12"/>
    <p:sldId id="448" r:id="rId13"/>
    <p:sldId id="447" r:id="rId14"/>
    <p:sldId id="446" r:id="rId15"/>
    <p:sldId id="438" r:id="rId16"/>
    <p:sldId id="449" r:id="rId17"/>
    <p:sldId id="451" r:id="rId18"/>
    <p:sldId id="452" r:id="rId19"/>
    <p:sldId id="450" r:id="rId20"/>
    <p:sldId id="394" r:id="rId21"/>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B0AFD"/>
    <a:srgbClr val="7EA732"/>
    <a:srgbClr val="FB8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p:scale>
          <a:sx n="78" d="100"/>
          <a:sy n="78" d="100"/>
        </p:scale>
        <p:origin x="-402" y="108"/>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01/12/2017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01/12/2017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 xmlns:p14="http://schemas.microsoft.com/office/powerpoint/2010/main" val="29228349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 xmlns:p14="http://schemas.microsoft.com/office/powerpoint/2010/main" val="212475746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 xmlns:p14="http://schemas.microsoft.com/office/powerpoint/2010/main" val="410895151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 xmlns:p14="http://schemas.microsoft.com/office/powerpoint/2010/main" val="140487160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 xmlns:p14="http://schemas.microsoft.com/office/powerpoint/2010/main" val="337105125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 xmlns:p14="http://schemas.microsoft.com/office/powerpoint/2010/main" val="192832725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 xmlns:p14="http://schemas.microsoft.com/office/powerpoint/2010/main" val="282664940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 xmlns:p14="http://schemas.microsoft.com/office/powerpoint/2010/main" val="263914179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 xmlns:p14="http://schemas.microsoft.com/office/powerpoint/2010/main" val="26979343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 xmlns:p14="http://schemas.microsoft.com/office/powerpoint/2010/main" val="271421067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 xmlns:p14="http://schemas.microsoft.com/office/powerpoint/2010/main" val="386398083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4" y="2629849"/>
            <a:ext cx="9144000" cy="1435643"/>
          </a:xfrm>
        </p:spPr>
        <p:txBody>
          <a:bodyPr/>
          <a:lstStyle/>
          <a:p>
            <a:r>
              <a:rPr lang="en-US" sz="2800" b="1" dirty="0" err="1" smtClean="0"/>
              <a:t>Módulo</a:t>
            </a:r>
            <a:r>
              <a:rPr lang="en-US" sz="2800" b="1" dirty="0" smtClean="0"/>
              <a:t> 2: </a:t>
            </a:r>
            <a:r>
              <a:rPr lang="en-US" sz="2800" b="1" dirty="0" smtClean="0">
                <a:solidFill>
                  <a:srgbClr val="336600"/>
                </a:solidFill>
              </a:rPr>
              <a:t>Plan de </a:t>
            </a:r>
            <a:r>
              <a:rPr lang="en-US" sz="2800" b="1" dirty="0" err="1" smtClean="0">
                <a:solidFill>
                  <a:srgbClr val="336600"/>
                </a:solidFill>
              </a:rPr>
              <a:t>empresa</a:t>
            </a:r>
            <a:r>
              <a:rPr lang="en-US" sz="2800" b="1" dirty="0" smtClean="0">
                <a:solidFill>
                  <a:srgbClr val="336600"/>
                </a:solidFill>
              </a:rPr>
              <a:t>, </a:t>
            </a:r>
            <a:r>
              <a:rPr lang="en-US" sz="2800" b="1" dirty="0" err="1" smtClean="0">
                <a:solidFill>
                  <a:srgbClr val="336600"/>
                </a:solidFill>
              </a:rPr>
              <a:t>conocimientos</a:t>
            </a:r>
            <a:r>
              <a:rPr lang="en-US" sz="2800" b="1" dirty="0" smtClean="0">
                <a:solidFill>
                  <a:srgbClr val="336600"/>
                </a:solidFill>
              </a:rPr>
              <a:t> </a:t>
            </a:r>
            <a:r>
              <a:rPr lang="en-US" sz="2800" b="1" dirty="0" err="1" smtClean="0">
                <a:solidFill>
                  <a:srgbClr val="336600"/>
                </a:solidFill>
              </a:rPr>
              <a:t>presupuestarios</a:t>
            </a:r>
            <a:r>
              <a:rPr lang="en-US" sz="2800" b="1" dirty="0" smtClean="0">
                <a:solidFill>
                  <a:srgbClr val="336600"/>
                </a:solidFill>
              </a:rPr>
              <a:t> y de </a:t>
            </a:r>
            <a:r>
              <a:rPr lang="en-US" sz="2800" b="1" dirty="0" err="1" smtClean="0">
                <a:solidFill>
                  <a:srgbClr val="336600"/>
                </a:solidFill>
              </a:rPr>
              <a:t>gestión</a:t>
            </a:r>
            <a:endParaRPr lang="en-IE" sz="2800" b="1" dirty="0">
              <a:solidFill>
                <a:srgbClr val="336600"/>
              </a:solidFill>
            </a:endParaRPr>
          </a:p>
        </p:txBody>
      </p:sp>
      <p:sp>
        <p:nvSpPr>
          <p:cNvPr id="4" name="TextBox 3"/>
          <p:cNvSpPr txBox="1"/>
          <p:nvPr/>
        </p:nvSpPr>
        <p:spPr>
          <a:xfrm>
            <a:off x="4236333" y="311355"/>
            <a:ext cx="7268901" cy="1754326"/>
          </a:xfrm>
          <a:prstGeom prst="rect">
            <a:avLst/>
          </a:prstGeom>
          <a:noFill/>
        </p:spPr>
        <p:txBody>
          <a:bodyPr wrap="square" rtlCol="0">
            <a:spAutoFit/>
          </a:bodyPr>
          <a:lstStyle/>
          <a:p>
            <a:r>
              <a:rPr lang="en-US" altLang="es-ES" sz="3600" b="1" dirty="0">
                <a:latin typeface="Calibri" pitchFamily="34" charset="0"/>
              </a:rPr>
              <a:t>MICRO: </a:t>
            </a:r>
            <a:r>
              <a:rPr lang="es-ES" altLang="es-ES" sz="3600" b="1" dirty="0" smtClean="0">
                <a:latin typeface="Calibri" pitchFamily="34" charset="0"/>
              </a:rPr>
              <a:t>Mejora de la Competitividad</a:t>
            </a:r>
          </a:p>
          <a:p>
            <a:r>
              <a:rPr lang="es-ES" altLang="es-ES" sz="3600" b="1" dirty="0" smtClean="0">
                <a:latin typeface="Calibri" pitchFamily="34" charset="0"/>
              </a:rPr>
              <a:t> de Microempresas en Áreas Rurales</a:t>
            </a:r>
            <a:endParaRPr lang="en-IE" sz="3600" dirty="0" smtClean="0"/>
          </a:p>
          <a:p>
            <a:r>
              <a:rPr lang="en-IE" altLang="es-ES" b="1" dirty="0">
                <a:latin typeface="Calibri" pitchFamily="34" charset="0"/>
              </a:rPr>
              <a:t/>
            </a:r>
            <a:br>
              <a:rPr lang="en-IE" altLang="es-ES" b="1" dirty="0">
                <a:latin typeface="Calibri" pitchFamily="34" charset="0"/>
              </a:rPr>
            </a:br>
            <a:endParaRPr lang="en-IE" dirty="0"/>
          </a:p>
        </p:txBody>
      </p:sp>
      <p:sp>
        <p:nvSpPr>
          <p:cNvPr id="7" name="TextBox 4"/>
          <p:cNvSpPr txBox="1"/>
          <p:nvPr/>
        </p:nvSpPr>
        <p:spPr>
          <a:xfrm>
            <a:off x="1223551" y="5782840"/>
            <a:ext cx="9757955" cy="615553"/>
          </a:xfrm>
          <a:prstGeom prst="rect">
            <a:avLst/>
          </a:prstGeom>
          <a:noFill/>
        </p:spPr>
        <p:txBody>
          <a:bodyPr wrap="square" rtlCol="0">
            <a:spAutoFit/>
          </a:bodyPr>
          <a:lstStyle/>
          <a:p>
            <a:pPr algn="ctr"/>
            <a:r>
              <a:rPr lang="es-ES" altLang="es-ES" dirty="0" smtClean="0"/>
              <a:t>Preparado por el Consorcio para el </a:t>
            </a:r>
            <a:r>
              <a:rPr lang="es-ES" altLang="es-ES" dirty="0" smtClean="0"/>
              <a:t>proyecto</a:t>
            </a:r>
            <a:r>
              <a:rPr lang="en-US" dirty="0" smtClean="0"/>
              <a:t>: </a:t>
            </a:r>
            <a:r>
              <a:rPr lang="en-US" i="1" dirty="0" smtClean="0"/>
              <a:t>“</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dirty="0"/>
          </a:p>
        </p:txBody>
      </p:sp>
    </p:spTree>
    <p:extLst>
      <p:ext uri="{BB962C8B-B14F-4D97-AF65-F5344CB8AC3E}">
        <p14:creationId xmlns="" xmlns:p14="http://schemas.microsoft.com/office/powerpoint/2010/main" val="353972182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Presupuesto</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latin typeface="+mj-lt"/>
                <a:ea typeface="+mj-ea"/>
                <a:cs typeface="+mj-cs"/>
              </a:rPr>
              <a:t>Presupuesto</a:t>
            </a:r>
            <a:r>
              <a:rPr lang="en-GB" b="1" dirty="0">
                <a:solidFill>
                  <a:srgbClr val="C00000"/>
                </a:solidFill>
                <a:latin typeface="+mj-lt"/>
                <a:ea typeface="+mj-ea"/>
                <a:cs typeface="+mj-cs"/>
              </a:rPr>
              <a:t> </a:t>
            </a:r>
            <a:r>
              <a:rPr lang="en-GB" b="1" dirty="0" smtClean="0">
                <a:solidFill>
                  <a:srgbClr val="C00000"/>
                </a:solidFill>
                <a:latin typeface="+mj-lt"/>
                <a:ea typeface="+mj-ea"/>
                <a:cs typeface="+mj-cs"/>
              </a:rPr>
              <a:t>(2/2)</a:t>
            </a:r>
            <a:endParaRPr lang="es-ES" b="1" dirty="0">
              <a:solidFill>
                <a:srgbClr val="C00000"/>
              </a:solidFill>
              <a:latin typeface="+mj-lt"/>
              <a:ea typeface="+mj-ea"/>
              <a:cs typeface="+mj-cs"/>
            </a:endParaRPr>
          </a:p>
          <a:p>
            <a:pPr marL="0" indent="0">
              <a:buNone/>
            </a:pPr>
            <a:endParaRPr lang="en-US" sz="1800" dirty="0" smtClean="0"/>
          </a:p>
          <a:p>
            <a:pPr marL="0" indent="0">
              <a:buNone/>
            </a:pPr>
            <a:endParaRPr lang="en-US" sz="1800" dirty="0"/>
          </a:p>
          <a:p>
            <a:pPr marL="0" indent="0">
              <a:buNone/>
            </a:pPr>
            <a:endParaRPr lang="en-US" sz="1800" dirty="0" smtClean="0"/>
          </a:p>
          <a:p>
            <a:pPr marL="0" indent="0">
              <a:buNone/>
            </a:pPr>
            <a:r>
              <a:rPr lang="en-US" dirty="0" smtClean="0"/>
              <a:t>El </a:t>
            </a:r>
            <a:r>
              <a:rPr lang="en-US" dirty="0" err="1" smtClean="0"/>
              <a:t>presupuesto</a:t>
            </a:r>
            <a:r>
              <a:rPr lang="en-US" dirty="0" smtClean="0"/>
              <a:t> le </a:t>
            </a:r>
            <a:r>
              <a:rPr lang="en-US" dirty="0" err="1" smtClean="0"/>
              <a:t>dará</a:t>
            </a:r>
            <a:r>
              <a:rPr lang="en-US" dirty="0" smtClean="0"/>
              <a:t> al director de la </a:t>
            </a:r>
            <a:r>
              <a:rPr lang="en-US" dirty="0" err="1" smtClean="0"/>
              <a:t>empresa</a:t>
            </a:r>
            <a:r>
              <a:rPr lang="en-US" dirty="0" smtClean="0"/>
              <a:t> </a:t>
            </a:r>
            <a:r>
              <a:rPr lang="en-US" dirty="0" err="1" smtClean="0"/>
              <a:t>información</a:t>
            </a:r>
            <a:r>
              <a:rPr lang="en-US" dirty="0" smtClean="0"/>
              <a:t> </a:t>
            </a:r>
            <a:r>
              <a:rPr lang="en-US" dirty="0" err="1" smtClean="0"/>
              <a:t>sobre</a:t>
            </a:r>
            <a:r>
              <a:rPr lang="en-US" dirty="0" smtClean="0"/>
              <a:t> </a:t>
            </a:r>
            <a:r>
              <a:rPr lang="en-US" dirty="0" err="1" smtClean="0"/>
              <a:t>todos</a:t>
            </a:r>
            <a:r>
              <a:rPr lang="en-US" dirty="0" smtClean="0"/>
              <a:t> los </a:t>
            </a:r>
            <a:r>
              <a:rPr lang="en-US" dirty="0" err="1" smtClean="0"/>
              <a:t>gastos</a:t>
            </a:r>
            <a:r>
              <a:rPr lang="en-US" dirty="0" smtClean="0"/>
              <a:t> de la </a:t>
            </a:r>
            <a:r>
              <a:rPr lang="en-US" dirty="0" err="1" smtClean="0"/>
              <a:t>empresa</a:t>
            </a:r>
            <a:r>
              <a:rPr lang="en-US" dirty="0" smtClean="0"/>
              <a:t> </a:t>
            </a:r>
            <a:r>
              <a:rPr lang="en-US" dirty="0" err="1" smtClean="0"/>
              <a:t>durante</a:t>
            </a:r>
            <a:r>
              <a:rPr lang="en-US" dirty="0" smtClean="0"/>
              <a:t> el </a:t>
            </a:r>
            <a:r>
              <a:rPr lang="en-US" dirty="0" err="1" smtClean="0"/>
              <a:t>tiempo</a:t>
            </a:r>
            <a:r>
              <a:rPr lang="en-US" dirty="0" smtClean="0"/>
              <a:t> </a:t>
            </a:r>
            <a:r>
              <a:rPr lang="en-US" dirty="0" err="1" smtClean="0"/>
              <a:t>planificado</a:t>
            </a:r>
            <a:r>
              <a:rPr lang="en-US" sz="1800" dirty="0" smtClean="0"/>
              <a:t>. </a:t>
            </a: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Tree>
    <p:extLst>
      <p:ext uri="{BB962C8B-B14F-4D97-AF65-F5344CB8AC3E}">
        <p14:creationId xmlns="" xmlns:p14="http://schemas.microsoft.com/office/powerpoint/2010/main" val="377625938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Presupuesto</a:t>
            </a:r>
            <a:endParaRPr lang="en-IE" sz="3200" b="1" dirty="0">
              <a:solidFill>
                <a:srgbClr val="0B0AFD"/>
              </a:solidFill>
            </a:endParaRPr>
          </a:p>
        </p:txBody>
      </p:sp>
      <p:sp>
        <p:nvSpPr>
          <p:cNvPr id="3" name="Content Placeholder 2"/>
          <p:cNvSpPr>
            <a:spLocks noGrp="1"/>
          </p:cNvSpPr>
          <p:nvPr>
            <p:ph idx="1"/>
          </p:nvPr>
        </p:nvSpPr>
        <p:spPr>
          <a:xfrm>
            <a:off x="573024" y="1171623"/>
            <a:ext cx="10972800" cy="5102226"/>
          </a:xfrm>
        </p:spPr>
        <p:txBody>
          <a:bodyPr/>
          <a:lstStyle/>
          <a:p>
            <a:pPr marL="0" indent="0">
              <a:buNone/>
            </a:pPr>
            <a:r>
              <a:rPr lang="en-US" b="1" dirty="0" err="1" smtClean="0">
                <a:solidFill>
                  <a:srgbClr val="C00000"/>
                </a:solidFill>
                <a:latin typeface="+mj-lt"/>
                <a:ea typeface="+mj-ea"/>
                <a:cs typeface="+mj-cs"/>
              </a:rPr>
              <a:t>Técnicas</a:t>
            </a:r>
            <a:r>
              <a:rPr lang="en-US" b="1" dirty="0" smtClean="0">
                <a:solidFill>
                  <a:srgbClr val="C00000"/>
                </a:solidFill>
                <a:latin typeface="+mj-lt"/>
                <a:ea typeface="+mj-ea"/>
                <a:cs typeface="+mj-cs"/>
              </a:rPr>
              <a:t> </a:t>
            </a:r>
            <a:r>
              <a:rPr lang="en-US" b="1" dirty="0" err="1" smtClean="0">
                <a:solidFill>
                  <a:srgbClr val="C00000"/>
                </a:solidFill>
                <a:latin typeface="+mj-lt"/>
                <a:ea typeface="+mj-ea"/>
                <a:cs typeface="+mj-cs"/>
              </a:rPr>
              <a:t>para</a:t>
            </a:r>
            <a:r>
              <a:rPr lang="en-US" b="1" dirty="0" smtClean="0">
                <a:solidFill>
                  <a:srgbClr val="C00000"/>
                </a:solidFill>
                <a:latin typeface="+mj-lt"/>
                <a:ea typeface="+mj-ea"/>
                <a:cs typeface="+mj-cs"/>
              </a:rPr>
              <a:t> </a:t>
            </a:r>
            <a:r>
              <a:rPr lang="en-US" b="1" dirty="0" err="1" smtClean="0">
                <a:solidFill>
                  <a:srgbClr val="C00000"/>
                </a:solidFill>
                <a:latin typeface="+mj-lt"/>
                <a:ea typeface="+mj-ea"/>
                <a:cs typeface="+mj-cs"/>
              </a:rPr>
              <a:t>hacer</a:t>
            </a:r>
            <a:r>
              <a:rPr lang="en-US" b="1" dirty="0" smtClean="0">
                <a:solidFill>
                  <a:srgbClr val="C00000"/>
                </a:solidFill>
                <a:latin typeface="+mj-lt"/>
                <a:ea typeface="+mj-ea"/>
                <a:cs typeface="+mj-cs"/>
              </a:rPr>
              <a:t> un </a:t>
            </a:r>
            <a:r>
              <a:rPr lang="en-US" b="1" dirty="0" err="1" smtClean="0">
                <a:solidFill>
                  <a:srgbClr val="C00000"/>
                </a:solidFill>
                <a:latin typeface="+mj-lt"/>
                <a:ea typeface="+mj-ea"/>
                <a:cs typeface="+mj-cs"/>
              </a:rPr>
              <a:t>presupuesto</a:t>
            </a:r>
            <a:r>
              <a:rPr lang="en-US" b="1" dirty="0" smtClean="0">
                <a:solidFill>
                  <a:srgbClr val="C00000"/>
                </a:solidFill>
                <a:latin typeface="+mj-lt"/>
                <a:ea typeface="+mj-ea"/>
                <a:cs typeface="+mj-cs"/>
              </a:rPr>
              <a:t> </a:t>
            </a:r>
            <a:r>
              <a:rPr lang="en-US" b="1" dirty="0" smtClean="0">
                <a:solidFill>
                  <a:srgbClr val="C00000"/>
                </a:solidFill>
                <a:latin typeface="+mj-lt"/>
                <a:ea typeface="+mj-ea"/>
                <a:cs typeface="+mj-cs"/>
              </a:rPr>
              <a:t>(1/5)</a:t>
            </a:r>
          </a:p>
          <a:p>
            <a:pPr marL="0" indent="0">
              <a:buNone/>
            </a:pPr>
            <a:r>
              <a:rPr lang="en-GB" b="1" dirty="0">
                <a:solidFill>
                  <a:srgbClr val="C00000"/>
                </a:solidFill>
                <a:latin typeface="+mj-lt"/>
                <a:ea typeface="+mj-ea"/>
                <a:cs typeface="+mj-cs"/>
              </a:rPr>
              <a:t> </a:t>
            </a:r>
            <a:endParaRPr lang="en-GB" b="1" dirty="0" smtClean="0">
              <a:solidFill>
                <a:srgbClr val="C00000"/>
              </a:solidFill>
              <a:latin typeface="+mj-lt"/>
              <a:ea typeface="+mj-ea"/>
              <a:cs typeface="+mj-cs"/>
            </a:endParaRPr>
          </a:p>
          <a:p>
            <a:pPr marL="0" indent="0">
              <a:buNone/>
            </a:pPr>
            <a:endParaRPr lang="es-ES" sz="1800" dirty="0"/>
          </a:p>
          <a:p>
            <a:r>
              <a:rPr lang="en-US" b="1" dirty="0" smtClean="0"/>
              <a:t>Paso </a:t>
            </a:r>
            <a:r>
              <a:rPr lang="en-US" b="1" dirty="0" smtClean="0"/>
              <a:t>1: </a:t>
            </a:r>
            <a:r>
              <a:rPr lang="en-US" dirty="0" smtClean="0"/>
              <a:t>La </a:t>
            </a:r>
            <a:r>
              <a:rPr lang="en-US" dirty="0" err="1" smtClean="0"/>
              <a:t>técnica</a:t>
            </a:r>
            <a:r>
              <a:rPr lang="en-US" dirty="0" smtClean="0"/>
              <a:t> </a:t>
            </a:r>
            <a:r>
              <a:rPr lang="en-US" dirty="0" err="1" smtClean="0"/>
              <a:t>para</a:t>
            </a:r>
            <a:r>
              <a:rPr lang="en-US" dirty="0" smtClean="0"/>
              <a:t> </a:t>
            </a:r>
            <a:r>
              <a:rPr lang="en-US" dirty="0" err="1" smtClean="0"/>
              <a:t>hacer</a:t>
            </a:r>
            <a:r>
              <a:rPr lang="en-US" dirty="0" smtClean="0"/>
              <a:t> un </a:t>
            </a:r>
            <a:r>
              <a:rPr lang="en-US" dirty="0" err="1" smtClean="0"/>
              <a:t>presupuesto</a:t>
            </a:r>
            <a:r>
              <a:rPr lang="en-US" dirty="0" smtClean="0"/>
              <a:t> </a:t>
            </a:r>
            <a:r>
              <a:rPr lang="en-US" dirty="0" err="1" smtClean="0"/>
              <a:t>incluye</a:t>
            </a:r>
            <a:r>
              <a:rPr lang="en-US" dirty="0" smtClean="0"/>
              <a:t> en </a:t>
            </a:r>
            <a:r>
              <a:rPr lang="en-US" dirty="0" err="1" smtClean="0"/>
              <a:t>su</a:t>
            </a:r>
            <a:r>
              <a:rPr lang="en-US" dirty="0" smtClean="0"/>
              <a:t> primer </a:t>
            </a:r>
            <a:r>
              <a:rPr lang="en-US" dirty="0" err="1" smtClean="0"/>
              <a:t>paso</a:t>
            </a:r>
            <a:r>
              <a:rPr lang="en-US" dirty="0" smtClean="0"/>
              <a:t> la </a:t>
            </a:r>
            <a:r>
              <a:rPr lang="en-US" dirty="0" err="1" smtClean="0"/>
              <a:t>predicción</a:t>
            </a:r>
            <a:r>
              <a:rPr lang="en-US" dirty="0" smtClean="0"/>
              <a:t> de </a:t>
            </a:r>
            <a:r>
              <a:rPr lang="en-US" dirty="0" err="1" smtClean="0"/>
              <a:t>todos</a:t>
            </a:r>
            <a:r>
              <a:rPr lang="en-US" dirty="0" smtClean="0"/>
              <a:t> los </a:t>
            </a:r>
            <a:r>
              <a:rPr lang="en-US" dirty="0" err="1" smtClean="0"/>
              <a:t>elementos</a:t>
            </a:r>
            <a:r>
              <a:rPr lang="en-US" dirty="0" smtClean="0"/>
              <a:t>. </a:t>
            </a:r>
            <a:r>
              <a:rPr lang="en-US" dirty="0" err="1" smtClean="0"/>
              <a:t>Esto</a:t>
            </a:r>
            <a:r>
              <a:rPr lang="en-US" dirty="0" smtClean="0"/>
              <a:t> </a:t>
            </a:r>
            <a:r>
              <a:rPr lang="en-US" dirty="0" err="1" smtClean="0"/>
              <a:t>significa</a:t>
            </a:r>
            <a:r>
              <a:rPr lang="en-US" dirty="0" smtClean="0"/>
              <a:t> </a:t>
            </a:r>
            <a:r>
              <a:rPr lang="en-US" dirty="0" err="1" smtClean="0"/>
              <a:t>que</a:t>
            </a:r>
            <a:r>
              <a:rPr lang="en-US" dirty="0" smtClean="0"/>
              <a:t> </a:t>
            </a:r>
            <a:r>
              <a:rPr lang="en-US" dirty="0" err="1" smtClean="0"/>
              <a:t>todos</a:t>
            </a:r>
            <a:r>
              <a:rPr lang="en-US" dirty="0" smtClean="0"/>
              <a:t> </a:t>
            </a:r>
            <a:r>
              <a:rPr lang="en-US" dirty="0" err="1" smtClean="0"/>
              <a:t>estos</a:t>
            </a:r>
            <a:r>
              <a:rPr lang="en-US" dirty="0" smtClean="0"/>
              <a:t> </a:t>
            </a:r>
            <a:r>
              <a:rPr lang="en-US" dirty="0" err="1" smtClean="0"/>
              <a:t>elementos</a:t>
            </a:r>
            <a:r>
              <a:rPr lang="en-US" dirty="0" smtClean="0"/>
              <a:t>, del mayor al </a:t>
            </a:r>
            <a:r>
              <a:rPr lang="en-US" dirty="0" err="1" smtClean="0"/>
              <a:t>menor</a:t>
            </a:r>
            <a:r>
              <a:rPr lang="en-US" dirty="0" smtClean="0"/>
              <a:t>, se </a:t>
            </a:r>
            <a:r>
              <a:rPr lang="en-US" dirty="0" err="1" smtClean="0"/>
              <a:t>deben</a:t>
            </a:r>
            <a:r>
              <a:rPr lang="en-US" dirty="0" smtClean="0"/>
              <a:t> </a:t>
            </a:r>
            <a:r>
              <a:rPr lang="en-US" dirty="0" err="1" smtClean="0"/>
              <a:t>listar</a:t>
            </a:r>
            <a:r>
              <a:rPr lang="en-US" dirty="0" smtClean="0"/>
              <a:t> en el </a:t>
            </a:r>
            <a:r>
              <a:rPr lang="en-US" dirty="0" err="1" smtClean="0"/>
              <a:t>documento</a:t>
            </a:r>
            <a:r>
              <a:rPr lang="en-US" dirty="0" smtClean="0"/>
              <a:t>. </a:t>
            </a:r>
            <a:endParaRPr lang="en-US"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Tree>
    <p:extLst>
      <p:ext uri="{BB962C8B-B14F-4D97-AF65-F5344CB8AC3E}">
        <p14:creationId xmlns="" xmlns:p14="http://schemas.microsoft.com/office/powerpoint/2010/main" val="425498463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Presupuesto</a:t>
            </a:r>
            <a:endParaRPr lang="en-IE" sz="3200" b="1" dirty="0">
              <a:solidFill>
                <a:srgbClr val="0B0AFD"/>
              </a:solidFill>
            </a:endParaRPr>
          </a:p>
        </p:txBody>
      </p:sp>
      <p:sp>
        <p:nvSpPr>
          <p:cNvPr id="3" name="Content Placeholder 2"/>
          <p:cNvSpPr>
            <a:spLocks noGrp="1"/>
          </p:cNvSpPr>
          <p:nvPr>
            <p:ph idx="1"/>
          </p:nvPr>
        </p:nvSpPr>
        <p:spPr>
          <a:xfrm>
            <a:off x="573024" y="1171623"/>
            <a:ext cx="10972800" cy="5102226"/>
          </a:xfrm>
        </p:spPr>
        <p:txBody>
          <a:bodyPr/>
          <a:lstStyle/>
          <a:p>
            <a:pPr marL="0" indent="0">
              <a:buNone/>
            </a:pPr>
            <a:r>
              <a:rPr lang="en-US" b="1" dirty="0" err="1" smtClean="0">
                <a:solidFill>
                  <a:srgbClr val="C00000"/>
                </a:solidFill>
              </a:rPr>
              <a:t>Técnicas</a:t>
            </a:r>
            <a:r>
              <a:rPr lang="en-US" b="1" dirty="0" smtClean="0">
                <a:solidFill>
                  <a:srgbClr val="C00000"/>
                </a:solidFill>
              </a:rPr>
              <a:t> </a:t>
            </a:r>
            <a:r>
              <a:rPr lang="en-US" b="1" dirty="0" err="1" smtClean="0">
                <a:solidFill>
                  <a:srgbClr val="C00000"/>
                </a:solidFill>
              </a:rPr>
              <a:t>para</a:t>
            </a:r>
            <a:r>
              <a:rPr lang="en-US" b="1" dirty="0" smtClean="0">
                <a:solidFill>
                  <a:srgbClr val="C00000"/>
                </a:solidFill>
              </a:rPr>
              <a:t> </a:t>
            </a:r>
            <a:r>
              <a:rPr lang="en-US" b="1" dirty="0" err="1" smtClean="0">
                <a:solidFill>
                  <a:srgbClr val="C00000"/>
                </a:solidFill>
              </a:rPr>
              <a:t>hacer</a:t>
            </a:r>
            <a:r>
              <a:rPr lang="en-US" b="1" dirty="0" smtClean="0">
                <a:solidFill>
                  <a:srgbClr val="C00000"/>
                </a:solidFill>
              </a:rPr>
              <a:t> un </a:t>
            </a:r>
            <a:r>
              <a:rPr lang="en-US" b="1" dirty="0" err="1" smtClean="0">
                <a:solidFill>
                  <a:srgbClr val="C00000"/>
                </a:solidFill>
              </a:rPr>
              <a:t>presupuesto</a:t>
            </a:r>
            <a:r>
              <a:rPr lang="en-US" b="1" dirty="0" smtClean="0">
                <a:solidFill>
                  <a:srgbClr val="C00000"/>
                </a:solidFill>
              </a:rPr>
              <a:t> </a:t>
            </a:r>
            <a:r>
              <a:rPr lang="en-US" b="1" dirty="0" smtClean="0">
                <a:solidFill>
                  <a:srgbClr val="C00000"/>
                </a:solidFill>
                <a:latin typeface="+mj-lt"/>
                <a:ea typeface="+mj-ea"/>
                <a:cs typeface="+mj-cs"/>
              </a:rPr>
              <a:t>(2/5</a:t>
            </a:r>
            <a:r>
              <a:rPr lang="en-US" b="1" dirty="0" smtClean="0">
                <a:solidFill>
                  <a:srgbClr val="C00000"/>
                </a:solidFill>
                <a:latin typeface="+mj-lt"/>
                <a:ea typeface="+mj-ea"/>
                <a:cs typeface="+mj-cs"/>
              </a:rPr>
              <a:t>)</a:t>
            </a:r>
          </a:p>
          <a:p>
            <a:pPr marL="0" indent="0">
              <a:buNone/>
            </a:pPr>
            <a:r>
              <a:rPr lang="en-GB" sz="1800" dirty="0"/>
              <a:t> </a:t>
            </a:r>
            <a:endParaRPr lang="en-GB" sz="1800" dirty="0" smtClean="0"/>
          </a:p>
          <a:p>
            <a:pPr marL="0" indent="0">
              <a:buNone/>
            </a:pPr>
            <a:endParaRPr lang="en-GB" sz="1800" dirty="0"/>
          </a:p>
          <a:p>
            <a:pPr marL="0" indent="0">
              <a:buNone/>
            </a:pPr>
            <a:endParaRPr lang="en-GB" sz="1800" dirty="0" smtClean="0"/>
          </a:p>
          <a:p>
            <a:pPr marL="0" indent="0">
              <a:buNone/>
            </a:pPr>
            <a:endParaRPr lang="es-ES" sz="1800" dirty="0"/>
          </a:p>
          <a:p>
            <a:r>
              <a:rPr lang="en-US" b="1" dirty="0" smtClean="0"/>
              <a:t>Paso 2 </a:t>
            </a:r>
            <a:r>
              <a:rPr lang="en-US" b="1" dirty="0" smtClean="0"/>
              <a:t>: </a:t>
            </a:r>
            <a:r>
              <a:rPr lang="en-US" dirty="0" err="1" smtClean="0"/>
              <a:t>Después</a:t>
            </a:r>
            <a:r>
              <a:rPr lang="en-US" dirty="0" smtClean="0"/>
              <a:t> de </a:t>
            </a:r>
            <a:r>
              <a:rPr lang="en-US" dirty="0" err="1" smtClean="0"/>
              <a:t>predecir</a:t>
            </a:r>
            <a:r>
              <a:rPr lang="en-US" dirty="0" smtClean="0"/>
              <a:t> los </a:t>
            </a:r>
            <a:r>
              <a:rPr lang="en-US" dirty="0" err="1" smtClean="0"/>
              <a:t>elementos</a:t>
            </a:r>
            <a:r>
              <a:rPr lang="en-US" dirty="0" smtClean="0"/>
              <a:t>, se </a:t>
            </a:r>
            <a:r>
              <a:rPr lang="en-US" dirty="0" err="1" smtClean="0"/>
              <a:t>debería</a:t>
            </a:r>
            <a:r>
              <a:rPr lang="en-US" dirty="0" err="1" smtClean="0"/>
              <a:t>n</a:t>
            </a:r>
            <a:r>
              <a:rPr lang="en-US" dirty="0" smtClean="0"/>
              <a:t> </a:t>
            </a:r>
            <a:r>
              <a:rPr lang="en-US" dirty="0" err="1" smtClean="0"/>
              <a:t>ubicar</a:t>
            </a:r>
            <a:r>
              <a:rPr lang="en-US" dirty="0" smtClean="0"/>
              <a:t> en </a:t>
            </a:r>
            <a:r>
              <a:rPr lang="en-US" dirty="0" err="1" smtClean="0"/>
              <a:t>distintos</a:t>
            </a:r>
            <a:r>
              <a:rPr lang="en-US" dirty="0" smtClean="0"/>
              <a:t> </a:t>
            </a:r>
            <a:r>
              <a:rPr lang="en-US" dirty="0" err="1" smtClean="0"/>
              <a:t>sectores</a:t>
            </a:r>
            <a:r>
              <a:rPr lang="en-US" dirty="0" smtClean="0"/>
              <a:t> o </a:t>
            </a:r>
            <a:r>
              <a:rPr lang="en-US" dirty="0" err="1" smtClean="0"/>
              <a:t>unidades</a:t>
            </a:r>
            <a:r>
              <a:rPr lang="en-US" dirty="0" smtClean="0"/>
              <a:t>. </a:t>
            </a:r>
            <a:r>
              <a:rPr lang="en-US" dirty="0" err="1" smtClean="0"/>
              <a:t>Estas</a:t>
            </a:r>
            <a:r>
              <a:rPr lang="en-US" dirty="0" smtClean="0"/>
              <a:t> </a:t>
            </a:r>
            <a:r>
              <a:rPr lang="en-US" dirty="0" err="1" smtClean="0"/>
              <a:t>unidades</a:t>
            </a:r>
            <a:r>
              <a:rPr lang="en-US" dirty="0" smtClean="0"/>
              <a:t> se </a:t>
            </a:r>
            <a:r>
              <a:rPr lang="en-US" dirty="0" err="1" smtClean="0"/>
              <a:t>separan</a:t>
            </a:r>
            <a:r>
              <a:rPr lang="en-US" dirty="0" smtClean="0"/>
              <a:t> </a:t>
            </a:r>
            <a:r>
              <a:rPr lang="en-US" dirty="0" err="1" smtClean="0"/>
              <a:t>por</a:t>
            </a:r>
            <a:r>
              <a:rPr lang="en-US" dirty="0" smtClean="0"/>
              <a:t> </a:t>
            </a:r>
            <a:r>
              <a:rPr lang="en-US" dirty="0" err="1" smtClean="0"/>
              <a:t>tipos</a:t>
            </a:r>
            <a:r>
              <a:rPr lang="en-US" dirty="0" smtClean="0"/>
              <a:t> de </a:t>
            </a:r>
            <a:r>
              <a:rPr lang="en-US" dirty="0" err="1" smtClean="0"/>
              <a:t>gastos</a:t>
            </a:r>
            <a:r>
              <a:rPr lang="en-US" dirty="0" smtClean="0"/>
              <a:t>. </a:t>
            </a:r>
            <a:endParaRPr lang="en-US"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Tree>
    <p:extLst>
      <p:ext uri="{BB962C8B-B14F-4D97-AF65-F5344CB8AC3E}">
        <p14:creationId xmlns="" xmlns:p14="http://schemas.microsoft.com/office/powerpoint/2010/main" val="409327729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Presupuesto</a:t>
            </a:r>
            <a:endParaRPr lang="en-IE" sz="3200" b="1" dirty="0">
              <a:solidFill>
                <a:srgbClr val="0B0AFD"/>
              </a:solidFill>
            </a:endParaRPr>
          </a:p>
        </p:txBody>
      </p:sp>
      <p:sp>
        <p:nvSpPr>
          <p:cNvPr id="3" name="Content Placeholder 2"/>
          <p:cNvSpPr>
            <a:spLocks noGrp="1"/>
          </p:cNvSpPr>
          <p:nvPr>
            <p:ph idx="1"/>
          </p:nvPr>
        </p:nvSpPr>
        <p:spPr>
          <a:xfrm>
            <a:off x="573024" y="1171623"/>
            <a:ext cx="10972800" cy="5102226"/>
          </a:xfrm>
        </p:spPr>
        <p:txBody>
          <a:bodyPr/>
          <a:lstStyle/>
          <a:p>
            <a:pPr marL="0" indent="0">
              <a:buNone/>
            </a:pPr>
            <a:r>
              <a:rPr lang="en-US" b="1" dirty="0" err="1" smtClean="0">
                <a:solidFill>
                  <a:srgbClr val="C00000"/>
                </a:solidFill>
              </a:rPr>
              <a:t>Técnicas</a:t>
            </a:r>
            <a:r>
              <a:rPr lang="en-US" b="1" dirty="0" smtClean="0">
                <a:solidFill>
                  <a:srgbClr val="C00000"/>
                </a:solidFill>
              </a:rPr>
              <a:t> </a:t>
            </a:r>
            <a:r>
              <a:rPr lang="en-US" b="1" dirty="0" err="1" smtClean="0">
                <a:solidFill>
                  <a:srgbClr val="C00000"/>
                </a:solidFill>
              </a:rPr>
              <a:t>para</a:t>
            </a:r>
            <a:r>
              <a:rPr lang="en-US" b="1" dirty="0" smtClean="0">
                <a:solidFill>
                  <a:srgbClr val="C00000"/>
                </a:solidFill>
              </a:rPr>
              <a:t> </a:t>
            </a:r>
            <a:r>
              <a:rPr lang="en-US" b="1" dirty="0" err="1" smtClean="0">
                <a:solidFill>
                  <a:srgbClr val="C00000"/>
                </a:solidFill>
              </a:rPr>
              <a:t>hacer</a:t>
            </a:r>
            <a:r>
              <a:rPr lang="en-US" b="1" dirty="0" smtClean="0">
                <a:solidFill>
                  <a:srgbClr val="C00000"/>
                </a:solidFill>
              </a:rPr>
              <a:t> un </a:t>
            </a:r>
            <a:r>
              <a:rPr lang="en-US" b="1" dirty="0" err="1" smtClean="0">
                <a:solidFill>
                  <a:srgbClr val="C00000"/>
                </a:solidFill>
              </a:rPr>
              <a:t>presupuesto</a:t>
            </a:r>
            <a:r>
              <a:rPr lang="en-US" b="1" dirty="0" smtClean="0">
                <a:solidFill>
                  <a:srgbClr val="C00000"/>
                </a:solidFill>
              </a:rPr>
              <a:t> </a:t>
            </a:r>
            <a:r>
              <a:rPr lang="en-US" b="1" dirty="0" smtClean="0">
                <a:solidFill>
                  <a:srgbClr val="C00000"/>
                </a:solidFill>
                <a:latin typeface="+mj-lt"/>
                <a:ea typeface="+mj-ea"/>
                <a:cs typeface="+mj-cs"/>
              </a:rPr>
              <a:t>(3/5</a:t>
            </a:r>
            <a:r>
              <a:rPr lang="en-US" b="1" dirty="0" smtClean="0">
                <a:solidFill>
                  <a:srgbClr val="C00000"/>
                </a:solidFill>
                <a:latin typeface="+mj-lt"/>
                <a:ea typeface="+mj-ea"/>
                <a:cs typeface="+mj-cs"/>
              </a:rPr>
              <a:t>)</a:t>
            </a:r>
          </a:p>
          <a:p>
            <a:pPr marL="0" indent="0">
              <a:buNone/>
            </a:pPr>
            <a:r>
              <a:rPr lang="en-GB" sz="1800" dirty="0"/>
              <a:t> </a:t>
            </a:r>
            <a:endParaRPr lang="en-GB" sz="1800" dirty="0" smtClean="0"/>
          </a:p>
          <a:p>
            <a:pPr marL="0" indent="0">
              <a:buNone/>
            </a:pPr>
            <a:endParaRPr lang="en-GB" sz="1800" dirty="0"/>
          </a:p>
          <a:p>
            <a:pPr marL="0" indent="0">
              <a:buNone/>
            </a:pPr>
            <a:endParaRPr lang="es-ES" sz="1800" dirty="0"/>
          </a:p>
          <a:p>
            <a:r>
              <a:rPr lang="en-US" b="1" dirty="0" smtClean="0"/>
              <a:t>Paso 3</a:t>
            </a:r>
            <a:r>
              <a:rPr lang="en-US" b="1" dirty="0" smtClean="0"/>
              <a:t>:</a:t>
            </a:r>
            <a:r>
              <a:rPr lang="en-US" dirty="0" smtClean="0"/>
              <a:t> </a:t>
            </a:r>
            <a:r>
              <a:rPr lang="en-US" dirty="0" smtClean="0"/>
              <a:t>El </a:t>
            </a:r>
            <a:r>
              <a:rPr lang="en-US" dirty="0" err="1" smtClean="0"/>
              <a:t>siguiente</a:t>
            </a:r>
            <a:r>
              <a:rPr lang="en-US" dirty="0" smtClean="0"/>
              <a:t> </a:t>
            </a:r>
            <a:r>
              <a:rPr lang="en-US" dirty="0" err="1" smtClean="0"/>
              <a:t>paso</a:t>
            </a:r>
            <a:r>
              <a:rPr lang="en-US" dirty="0" smtClean="0"/>
              <a:t> </a:t>
            </a:r>
            <a:r>
              <a:rPr lang="en-US" dirty="0" err="1" smtClean="0"/>
              <a:t>es</a:t>
            </a:r>
            <a:r>
              <a:rPr lang="en-US" dirty="0" smtClean="0"/>
              <a:t> </a:t>
            </a:r>
            <a:r>
              <a:rPr lang="en-US" dirty="0" err="1" smtClean="0"/>
              <a:t>predecir</a:t>
            </a:r>
            <a:r>
              <a:rPr lang="en-US" dirty="0" smtClean="0"/>
              <a:t> los </a:t>
            </a:r>
            <a:r>
              <a:rPr lang="en-US" dirty="0" err="1" smtClean="0"/>
              <a:t>gastos</a:t>
            </a:r>
            <a:r>
              <a:rPr lang="en-US" dirty="0" smtClean="0"/>
              <a:t> </a:t>
            </a:r>
            <a:r>
              <a:rPr lang="en-US" dirty="0" err="1" smtClean="0"/>
              <a:t>para</a:t>
            </a:r>
            <a:r>
              <a:rPr lang="en-US" dirty="0" smtClean="0"/>
              <a:t> </a:t>
            </a:r>
            <a:r>
              <a:rPr lang="en-US" dirty="0" err="1" smtClean="0"/>
              <a:t>cada</a:t>
            </a:r>
            <a:r>
              <a:rPr lang="en-US" dirty="0" smtClean="0"/>
              <a:t> </a:t>
            </a:r>
            <a:r>
              <a:rPr lang="en-US" dirty="0" err="1" smtClean="0"/>
              <a:t>elemento</a:t>
            </a:r>
            <a:r>
              <a:rPr lang="en-US" dirty="0" smtClean="0"/>
              <a:t> </a:t>
            </a:r>
            <a:r>
              <a:rPr lang="en-US" dirty="0" err="1" smtClean="0"/>
              <a:t>individualmente</a:t>
            </a:r>
            <a:r>
              <a:rPr lang="en-US" dirty="0" smtClean="0"/>
              <a:t>. La </a:t>
            </a:r>
            <a:r>
              <a:rPr lang="en-US" dirty="0" err="1" smtClean="0"/>
              <a:t>técnica</a:t>
            </a:r>
            <a:r>
              <a:rPr lang="en-US" dirty="0" smtClean="0"/>
              <a:t> </a:t>
            </a:r>
            <a:r>
              <a:rPr lang="en-US" dirty="0" err="1" smtClean="0"/>
              <a:t>para</a:t>
            </a:r>
            <a:r>
              <a:rPr lang="en-US" dirty="0" smtClean="0"/>
              <a:t> </a:t>
            </a:r>
            <a:r>
              <a:rPr lang="en-US" dirty="0" err="1" smtClean="0"/>
              <a:t>predecir</a:t>
            </a:r>
            <a:r>
              <a:rPr lang="en-US" dirty="0" smtClean="0"/>
              <a:t> </a:t>
            </a:r>
            <a:r>
              <a:rPr lang="en-US" dirty="0" err="1" smtClean="0"/>
              <a:t>costes</a:t>
            </a:r>
            <a:r>
              <a:rPr lang="en-US" dirty="0" smtClean="0"/>
              <a:t> </a:t>
            </a:r>
            <a:r>
              <a:rPr lang="en-US" dirty="0" err="1" smtClean="0"/>
              <a:t>incluye</a:t>
            </a:r>
            <a:r>
              <a:rPr lang="en-US" dirty="0" smtClean="0"/>
              <a:t> la </a:t>
            </a:r>
            <a:r>
              <a:rPr lang="en-US" dirty="0" err="1" smtClean="0"/>
              <a:t>recolección</a:t>
            </a:r>
            <a:r>
              <a:rPr lang="en-US" dirty="0" smtClean="0"/>
              <a:t> de </a:t>
            </a:r>
            <a:r>
              <a:rPr lang="en-US" dirty="0" err="1" smtClean="0"/>
              <a:t>datos</a:t>
            </a:r>
            <a:r>
              <a:rPr lang="en-US" dirty="0" smtClean="0"/>
              <a:t> de </a:t>
            </a:r>
            <a:r>
              <a:rPr lang="en-US" dirty="0" err="1" smtClean="0"/>
              <a:t>gastos</a:t>
            </a:r>
            <a:r>
              <a:rPr lang="en-US" dirty="0" smtClean="0"/>
              <a:t> </a:t>
            </a:r>
            <a:r>
              <a:rPr lang="en-US" dirty="0" err="1" smtClean="0"/>
              <a:t>para</a:t>
            </a:r>
            <a:r>
              <a:rPr lang="en-US" dirty="0" smtClean="0"/>
              <a:t> los </a:t>
            </a:r>
            <a:r>
              <a:rPr lang="en-US" dirty="0" err="1" smtClean="0"/>
              <a:t>distintos</a:t>
            </a:r>
            <a:r>
              <a:rPr lang="en-US" dirty="0" smtClean="0"/>
              <a:t> </a:t>
            </a:r>
            <a:r>
              <a:rPr lang="en-US" dirty="0" err="1" smtClean="0"/>
              <a:t>elementos</a:t>
            </a:r>
            <a:r>
              <a:rPr lang="en-US" dirty="0" smtClean="0"/>
              <a:t>. </a:t>
            </a:r>
            <a:r>
              <a:rPr lang="en-US" dirty="0" err="1" smtClean="0"/>
              <a:t>Además</a:t>
            </a:r>
            <a:r>
              <a:rPr lang="en-US" dirty="0" smtClean="0"/>
              <a:t> </a:t>
            </a:r>
            <a:r>
              <a:rPr lang="en-US" dirty="0" err="1" smtClean="0"/>
              <a:t>podemos</a:t>
            </a:r>
            <a:r>
              <a:rPr lang="en-US" dirty="0" smtClean="0"/>
              <a:t> </a:t>
            </a:r>
            <a:r>
              <a:rPr lang="en-US" dirty="0" err="1" smtClean="0"/>
              <a:t>usar</a:t>
            </a:r>
            <a:r>
              <a:rPr lang="en-US" dirty="0" smtClean="0"/>
              <a:t> </a:t>
            </a:r>
            <a:r>
              <a:rPr lang="en-US" dirty="0" err="1" smtClean="0"/>
              <a:t>datos</a:t>
            </a:r>
            <a:r>
              <a:rPr lang="en-US" dirty="0" smtClean="0"/>
              <a:t> de </a:t>
            </a:r>
            <a:r>
              <a:rPr lang="en-US" dirty="0" err="1" smtClean="0"/>
              <a:t>años</a:t>
            </a:r>
            <a:r>
              <a:rPr lang="en-US" dirty="0" smtClean="0"/>
              <a:t> </a:t>
            </a:r>
            <a:r>
              <a:rPr lang="en-US" dirty="0" err="1" smtClean="0"/>
              <a:t>previos</a:t>
            </a:r>
            <a:r>
              <a:rPr lang="en-US" dirty="0" smtClean="0"/>
              <a:t> </a:t>
            </a:r>
            <a:r>
              <a:rPr lang="en-US" dirty="0" err="1" smtClean="0"/>
              <a:t>para</a:t>
            </a:r>
            <a:r>
              <a:rPr lang="en-US" dirty="0" smtClean="0"/>
              <a:t> </a:t>
            </a:r>
            <a:r>
              <a:rPr lang="en-US" dirty="0" err="1" smtClean="0"/>
              <a:t>estimar</a:t>
            </a:r>
            <a:r>
              <a:rPr lang="en-US" dirty="0" smtClean="0"/>
              <a:t> </a:t>
            </a:r>
            <a:r>
              <a:rPr lang="en-US" dirty="0" err="1" smtClean="0"/>
              <a:t>gastos</a:t>
            </a:r>
            <a:r>
              <a:rPr lang="en-US" dirty="0" smtClean="0"/>
              <a:t> </a:t>
            </a:r>
            <a:r>
              <a:rPr lang="en-US" dirty="0" err="1" smtClean="0"/>
              <a:t>para</a:t>
            </a:r>
            <a:r>
              <a:rPr lang="en-US" dirty="0" smtClean="0"/>
              <a:t> los </a:t>
            </a:r>
            <a:r>
              <a:rPr lang="en-US" dirty="0" err="1" smtClean="0"/>
              <a:t>elementos</a:t>
            </a:r>
            <a:r>
              <a:rPr lang="en-US" dirty="0" smtClean="0"/>
              <a:t> </a:t>
            </a:r>
            <a:r>
              <a:rPr lang="en-US" dirty="0" err="1" smtClean="0"/>
              <a:t>propuestos</a:t>
            </a:r>
            <a:r>
              <a:rPr lang="en-US" dirty="0" smtClean="0"/>
              <a:t>.</a:t>
            </a:r>
            <a:endParaRPr lang="en-US"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Tree>
    <p:extLst>
      <p:ext uri="{BB962C8B-B14F-4D97-AF65-F5344CB8AC3E}">
        <p14:creationId xmlns="" xmlns:p14="http://schemas.microsoft.com/office/powerpoint/2010/main" val="399480263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Presupuesto</a:t>
            </a:r>
            <a:endParaRPr lang="en-IE" sz="3200" b="1" dirty="0">
              <a:solidFill>
                <a:srgbClr val="0B0AFD"/>
              </a:solidFill>
            </a:endParaRPr>
          </a:p>
        </p:txBody>
      </p:sp>
      <p:sp>
        <p:nvSpPr>
          <p:cNvPr id="3" name="Content Placeholder 2"/>
          <p:cNvSpPr>
            <a:spLocks noGrp="1"/>
          </p:cNvSpPr>
          <p:nvPr>
            <p:ph idx="1"/>
          </p:nvPr>
        </p:nvSpPr>
        <p:spPr>
          <a:xfrm>
            <a:off x="573024" y="1171623"/>
            <a:ext cx="10972800" cy="5102226"/>
          </a:xfrm>
        </p:spPr>
        <p:txBody>
          <a:bodyPr/>
          <a:lstStyle/>
          <a:p>
            <a:pPr marL="0" indent="0">
              <a:buNone/>
            </a:pPr>
            <a:r>
              <a:rPr lang="en-US" b="1" dirty="0" err="1" smtClean="0">
                <a:solidFill>
                  <a:srgbClr val="C00000"/>
                </a:solidFill>
              </a:rPr>
              <a:t>Técnicas</a:t>
            </a:r>
            <a:r>
              <a:rPr lang="en-US" b="1" dirty="0" smtClean="0">
                <a:solidFill>
                  <a:srgbClr val="C00000"/>
                </a:solidFill>
              </a:rPr>
              <a:t> </a:t>
            </a:r>
            <a:r>
              <a:rPr lang="en-US" b="1" dirty="0" err="1" smtClean="0">
                <a:solidFill>
                  <a:srgbClr val="C00000"/>
                </a:solidFill>
              </a:rPr>
              <a:t>para</a:t>
            </a:r>
            <a:r>
              <a:rPr lang="en-US" b="1" dirty="0" smtClean="0">
                <a:solidFill>
                  <a:srgbClr val="C00000"/>
                </a:solidFill>
              </a:rPr>
              <a:t> </a:t>
            </a:r>
            <a:r>
              <a:rPr lang="en-US" b="1" dirty="0" err="1" smtClean="0">
                <a:solidFill>
                  <a:srgbClr val="C00000"/>
                </a:solidFill>
              </a:rPr>
              <a:t>hacer</a:t>
            </a:r>
            <a:r>
              <a:rPr lang="en-US" b="1" dirty="0" smtClean="0">
                <a:solidFill>
                  <a:srgbClr val="C00000"/>
                </a:solidFill>
              </a:rPr>
              <a:t> un </a:t>
            </a:r>
            <a:r>
              <a:rPr lang="en-US" b="1" dirty="0" err="1" smtClean="0">
                <a:solidFill>
                  <a:srgbClr val="C00000"/>
                </a:solidFill>
              </a:rPr>
              <a:t>presupuesto</a:t>
            </a:r>
            <a:r>
              <a:rPr lang="en-US" b="1" dirty="0" smtClean="0">
                <a:solidFill>
                  <a:srgbClr val="C00000"/>
                </a:solidFill>
              </a:rPr>
              <a:t> </a:t>
            </a:r>
            <a:r>
              <a:rPr lang="en-US" b="1" dirty="0" smtClean="0">
                <a:solidFill>
                  <a:srgbClr val="C00000"/>
                </a:solidFill>
                <a:latin typeface="+mj-lt"/>
                <a:ea typeface="+mj-ea"/>
                <a:cs typeface="+mj-cs"/>
              </a:rPr>
              <a:t>(4/5</a:t>
            </a:r>
            <a:r>
              <a:rPr lang="en-US" b="1" dirty="0" smtClean="0">
                <a:solidFill>
                  <a:srgbClr val="C00000"/>
                </a:solidFill>
                <a:latin typeface="+mj-lt"/>
                <a:ea typeface="+mj-ea"/>
                <a:cs typeface="+mj-cs"/>
              </a:rPr>
              <a:t>)</a:t>
            </a:r>
          </a:p>
          <a:p>
            <a:pPr marL="0" indent="0">
              <a:buNone/>
            </a:pPr>
            <a:endParaRPr lang="en-GB" sz="1800" dirty="0"/>
          </a:p>
          <a:p>
            <a:pPr marL="0" indent="0">
              <a:buNone/>
            </a:pPr>
            <a:endParaRPr lang="es-ES" sz="1800" dirty="0"/>
          </a:p>
          <a:p>
            <a:r>
              <a:rPr lang="en-US" b="1" dirty="0" smtClean="0"/>
              <a:t>Paso 4</a:t>
            </a:r>
            <a:r>
              <a:rPr lang="en-US" b="1" dirty="0" smtClean="0"/>
              <a:t>:</a:t>
            </a:r>
            <a:r>
              <a:rPr lang="en-US" dirty="0" smtClean="0"/>
              <a:t> </a:t>
            </a:r>
            <a:r>
              <a:rPr lang="en-US" dirty="0" err="1" smtClean="0"/>
              <a:t>Después</a:t>
            </a:r>
            <a:r>
              <a:rPr lang="en-US" dirty="0" smtClean="0"/>
              <a:t> de </a:t>
            </a:r>
            <a:r>
              <a:rPr lang="en-US" dirty="0" err="1" smtClean="0"/>
              <a:t>recoger</a:t>
            </a:r>
            <a:r>
              <a:rPr lang="en-US" dirty="0" smtClean="0"/>
              <a:t> </a:t>
            </a:r>
            <a:r>
              <a:rPr lang="en-US" dirty="0" err="1" smtClean="0"/>
              <a:t>datos</a:t>
            </a:r>
            <a:r>
              <a:rPr lang="en-US" dirty="0" smtClean="0"/>
              <a:t> de </a:t>
            </a:r>
            <a:r>
              <a:rPr lang="en-US" dirty="0" err="1" smtClean="0"/>
              <a:t>gastos</a:t>
            </a:r>
            <a:r>
              <a:rPr lang="en-US" dirty="0" smtClean="0"/>
              <a:t> </a:t>
            </a:r>
            <a:r>
              <a:rPr lang="en-US" dirty="0" err="1" smtClean="0"/>
              <a:t>por</a:t>
            </a:r>
            <a:r>
              <a:rPr lang="en-US" dirty="0" smtClean="0"/>
              <a:t> </a:t>
            </a:r>
            <a:r>
              <a:rPr lang="en-US" dirty="0" err="1" smtClean="0"/>
              <a:t>artículos</a:t>
            </a:r>
            <a:r>
              <a:rPr lang="en-US" dirty="0" smtClean="0"/>
              <a:t> </a:t>
            </a:r>
            <a:r>
              <a:rPr lang="en-US" dirty="0" err="1" smtClean="0"/>
              <a:t>para</a:t>
            </a:r>
            <a:r>
              <a:rPr lang="en-US" dirty="0" smtClean="0"/>
              <a:t> el </a:t>
            </a:r>
            <a:r>
              <a:rPr lang="en-US" dirty="0" err="1" smtClean="0"/>
              <a:t>presupuesto</a:t>
            </a:r>
            <a:r>
              <a:rPr lang="en-US" dirty="0" smtClean="0"/>
              <a:t>, los </a:t>
            </a:r>
            <a:r>
              <a:rPr lang="en-US" dirty="0" err="1" smtClean="0"/>
              <a:t>gastos</a:t>
            </a:r>
            <a:r>
              <a:rPr lang="en-US" dirty="0" smtClean="0"/>
              <a:t> </a:t>
            </a:r>
            <a:r>
              <a:rPr lang="en-US" dirty="0" err="1" smtClean="0"/>
              <a:t>deben</a:t>
            </a:r>
            <a:r>
              <a:rPr lang="en-US" dirty="0" smtClean="0"/>
              <a:t> </a:t>
            </a:r>
            <a:r>
              <a:rPr lang="en-US" dirty="0" err="1" smtClean="0"/>
              <a:t>asignarse</a:t>
            </a:r>
            <a:r>
              <a:rPr lang="en-US" dirty="0" smtClean="0"/>
              <a:t> al </a:t>
            </a:r>
            <a:r>
              <a:rPr lang="en-US" dirty="0" err="1" smtClean="0"/>
              <a:t>periodo</a:t>
            </a:r>
            <a:r>
              <a:rPr lang="en-US" dirty="0" smtClean="0"/>
              <a:t> de </a:t>
            </a:r>
            <a:r>
              <a:rPr lang="en-US" dirty="0" err="1" smtClean="0"/>
              <a:t>implementación</a:t>
            </a:r>
            <a:r>
              <a:rPr lang="en-US" dirty="0" smtClean="0"/>
              <a:t> o de </a:t>
            </a:r>
            <a:r>
              <a:rPr lang="en-US" dirty="0" err="1" smtClean="0"/>
              <a:t>adquisición</a:t>
            </a:r>
            <a:r>
              <a:rPr lang="en-US" dirty="0" smtClean="0"/>
              <a:t> del </a:t>
            </a:r>
            <a:r>
              <a:rPr lang="en-US" dirty="0" err="1" smtClean="0"/>
              <a:t>artículo</a:t>
            </a:r>
            <a:r>
              <a:rPr lang="en-US" dirty="0" smtClean="0"/>
              <a:t>.  </a:t>
            </a:r>
            <a:r>
              <a:rPr lang="en-US" dirty="0" err="1" smtClean="0"/>
              <a:t>Esto</a:t>
            </a:r>
            <a:r>
              <a:rPr lang="en-US" dirty="0" smtClean="0"/>
              <a:t> </a:t>
            </a:r>
            <a:r>
              <a:rPr lang="en-US" dirty="0" err="1" smtClean="0"/>
              <a:t>dará</a:t>
            </a:r>
            <a:r>
              <a:rPr lang="en-US" dirty="0" smtClean="0"/>
              <a:t> </a:t>
            </a:r>
            <a:r>
              <a:rPr lang="en-US" dirty="0" err="1" smtClean="0"/>
              <a:t>información</a:t>
            </a:r>
            <a:r>
              <a:rPr lang="en-US" dirty="0" smtClean="0"/>
              <a:t> al director </a:t>
            </a:r>
            <a:r>
              <a:rPr lang="en-US" dirty="0" err="1" smtClean="0"/>
              <a:t>sobre</a:t>
            </a:r>
            <a:r>
              <a:rPr lang="en-US" dirty="0" smtClean="0"/>
              <a:t> en </a:t>
            </a:r>
            <a:r>
              <a:rPr lang="en-US" dirty="0" err="1" smtClean="0"/>
              <a:t>que</a:t>
            </a:r>
            <a:r>
              <a:rPr lang="en-US" dirty="0" smtClean="0"/>
              <a:t> </a:t>
            </a:r>
            <a:r>
              <a:rPr lang="en-US" dirty="0" err="1" smtClean="0"/>
              <a:t>periodo</a:t>
            </a:r>
            <a:r>
              <a:rPr lang="en-US" dirty="0" smtClean="0"/>
              <a:t> de </a:t>
            </a:r>
            <a:r>
              <a:rPr lang="en-US" dirty="0" err="1" smtClean="0"/>
              <a:t>operación</a:t>
            </a:r>
            <a:r>
              <a:rPr lang="en-US" dirty="0" smtClean="0"/>
              <a:t> de </a:t>
            </a:r>
            <a:r>
              <a:rPr lang="en-US" dirty="0" err="1" smtClean="0"/>
              <a:t>gastos</a:t>
            </a:r>
            <a:r>
              <a:rPr lang="en-US" dirty="0" smtClean="0"/>
              <a:t> de la </a:t>
            </a:r>
            <a:r>
              <a:rPr lang="en-US" dirty="0" err="1" smtClean="0"/>
              <a:t>empresa</a:t>
            </a:r>
            <a:r>
              <a:rPr lang="en-US" dirty="0" smtClean="0"/>
              <a:t> </a:t>
            </a:r>
            <a:r>
              <a:rPr lang="en-US" dirty="0" err="1" smtClean="0"/>
              <a:t>surgirán</a:t>
            </a:r>
            <a:r>
              <a:rPr lang="en-US" dirty="0" smtClean="0"/>
              <a:t>, </a:t>
            </a:r>
            <a:r>
              <a:rPr lang="en-US" dirty="0" err="1" smtClean="0"/>
              <a:t>para</a:t>
            </a:r>
            <a:r>
              <a:rPr lang="en-US" dirty="0" smtClean="0"/>
              <a:t> </a:t>
            </a:r>
            <a:r>
              <a:rPr lang="en-US" dirty="0" err="1" smtClean="0"/>
              <a:t>tener</a:t>
            </a:r>
            <a:r>
              <a:rPr lang="en-US" dirty="0" smtClean="0"/>
              <a:t> </a:t>
            </a:r>
            <a:r>
              <a:rPr lang="en-US" dirty="0" err="1" smtClean="0"/>
              <a:t>suficiente</a:t>
            </a:r>
            <a:r>
              <a:rPr lang="en-US" dirty="0" smtClean="0"/>
              <a:t> </a:t>
            </a:r>
            <a:r>
              <a:rPr lang="en-US" dirty="0" err="1" smtClean="0"/>
              <a:t>dinero</a:t>
            </a:r>
            <a:r>
              <a:rPr lang="en-US" dirty="0" smtClean="0"/>
              <a:t> </a:t>
            </a:r>
            <a:r>
              <a:rPr lang="en-US" dirty="0" err="1" smtClean="0"/>
              <a:t>para</a:t>
            </a:r>
            <a:r>
              <a:rPr lang="en-US" dirty="0" smtClean="0"/>
              <a:t> </a:t>
            </a:r>
            <a:r>
              <a:rPr lang="en-US" dirty="0" err="1" smtClean="0"/>
              <a:t>su</a:t>
            </a:r>
            <a:r>
              <a:rPr lang="en-US" dirty="0" smtClean="0"/>
              <a:t> </a:t>
            </a:r>
            <a:r>
              <a:rPr lang="en-US" dirty="0" err="1" smtClean="0"/>
              <a:t>implementación</a:t>
            </a:r>
            <a:r>
              <a:rPr lang="en-US" dirty="0" smtClean="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Tree>
    <p:extLst>
      <p:ext uri="{BB962C8B-B14F-4D97-AF65-F5344CB8AC3E}">
        <p14:creationId xmlns="" xmlns:p14="http://schemas.microsoft.com/office/powerpoint/2010/main" val="131952127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Presupuesto</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lvl="0" indent="0">
              <a:buNone/>
            </a:pPr>
            <a:r>
              <a:rPr lang="en-US" b="1" dirty="0" err="1" smtClean="0">
                <a:solidFill>
                  <a:srgbClr val="C00000"/>
                </a:solidFill>
              </a:rPr>
              <a:t>Técnicas</a:t>
            </a:r>
            <a:r>
              <a:rPr lang="en-US" b="1" dirty="0" smtClean="0">
                <a:solidFill>
                  <a:srgbClr val="C00000"/>
                </a:solidFill>
              </a:rPr>
              <a:t> </a:t>
            </a:r>
            <a:r>
              <a:rPr lang="en-US" b="1" dirty="0" err="1" smtClean="0">
                <a:solidFill>
                  <a:srgbClr val="C00000"/>
                </a:solidFill>
              </a:rPr>
              <a:t>para</a:t>
            </a:r>
            <a:r>
              <a:rPr lang="en-US" b="1" dirty="0" smtClean="0">
                <a:solidFill>
                  <a:srgbClr val="C00000"/>
                </a:solidFill>
              </a:rPr>
              <a:t> </a:t>
            </a:r>
            <a:r>
              <a:rPr lang="en-US" b="1" dirty="0" err="1" smtClean="0">
                <a:solidFill>
                  <a:srgbClr val="C00000"/>
                </a:solidFill>
              </a:rPr>
              <a:t>hacer</a:t>
            </a:r>
            <a:r>
              <a:rPr lang="en-US" b="1" dirty="0" smtClean="0">
                <a:solidFill>
                  <a:srgbClr val="C00000"/>
                </a:solidFill>
              </a:rPr>
              <a:t> un </a:t>
            </a:r>
            <a:r>
              <a:rPr lang="en-US" b="1" dirty="0" err="1" smtClean="0">
                <a:solidFill>
                  <a:srgbClr val="C00000"/>
                </a:solidFill>
              </a:rPr>
              <a:t>presupuesto</a:t>
            </a:r>
            <a:r>
              <a:rPr lang="en-US" b="1" dirty="0" smtClean="0">
                <a:solidFill>
                  <a:srgbClr val="C00000"/>
                </a:solidFill>
              </a:rPr>
              <a:t> </a:t>
            </a:r>
            <a:r>
              <a:rPr lang="en-US" b="1" dirty="0" smtClean="0">
                <a:solidFill>
                  <a:srgbClr val="C00000"/>
                </a:solidFill>
                <a:latin typeface="+mj-lt"/>
                <a:ea typeface="+mj-ea"/>
                <a:cs typeface="+mj-cs"/>
              </a:rPr>
              <a:t>(5/5</a:t>
            </a:r>
            <a:r>
              <a:rPr lang="en-US" b="1" dirty="0" smtClean="0">
                <a:solidFill>
                  <a:srgbClr val="C00000"/>
                </a:solidFill>
                <a:latin typeface="+mj-lt"/>
                <a:ea typeface="+mj-ea"/>
                <a:cs typeface="+mj-cs"/>
              </a:rPr>
              <a:t>)</a:t>
            </a:r>
            <a:endParaRPr lang="en-U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s-ES" sz="1800" dirty="0"/>
          </a:p>
          <a:p>
            <a:pPr marL="0" lvl="0" indent="0">
              <a:buNone/>
            </a:pPr>
            <a:r>
              <a:rPr lang="en-US" dirty="0" smtClean="0">
                <a:solidFill>
                  <a:srgbClr val="000000"/>
                </a:solidFill>
              </a:rPr>
              <a:t>Este </a:t>
            </a:r>
            <a:r>
              <a:rPr lang="en-US" dirty="0" err="1" smtClean="0">
                <a:solidFill>
                  <a:srgbClr val="000000"/>
                </a:solidFill>
              </a:rPr>
              <a:t>es</a:t>
            </a:r>
            <a:r>
              <a:rPr lang="en-US" dirty="0" smtClean="0">
                <a:solidFill>
                  <a:srgbClr val="000000"/>
                </a:solidFill>
              </a:rPr>
              <a:t> el principal </a:t>
            </a:r>
            <a:r>
              <a:rPr lang="en-US" dirty="0" err="1" smtClean="0">
                <a:solidFill>
                  <a:srgbClr val="000000"/>
                </a:solidFill>
              </a:rPr>
              <a:t>propósito</a:t>
            </a:r>
            <a:r>
              <a:rPr lang="en-US" dirty="0" smtClean="0">
                <a:solidFill>
                  <a:srgbClr val="000000"/>
                </a:solidFill>
              </a:rPr>
              <a:t> del </a:t>
            </a:r>
            <a:r>
              <a:rPr lang="en-US" dirty="0" err="1" smtClean="0">
                <a:solidFill>
                  <a:srgbClr val="000000"/>
                </a:solidFill>
              </a:rPr>
              <a:t>presupuesto</a:t>
            </a:r>
            <a:r>
              <a:rPr lang="en-US" dirty="0" smtClean="0">
                <a:solidFill>
                  <a:srgbClr val="000000"/>
                </a:solidFill>
              </a:rPr>
              <a:t>: </a:t>
            </a:r>
            <a:r>
              <a:rPr lang="en-US" dirty="0" err="1" smtClean="0">
                <a:solidFill>
                  <a:srgbClr val="000000"/>
                </a:solidFill>
              </a:rPr>
              <a:t>tener</a:t>
            </a:r>
            <a:r>
              <a:rPr lang="en-US" dirty="0" smtClean="0">
                <a:solidFill>
                  <a:srgbClr val="000000"/>
                </a:solidFill>
              </a:rPr>
              <a:t> </a:t>
            </a:r>
            <a:r>
              <a:rPr lang="en-US" dirty="0" err="1" smtClean="0">
                <a:solidFill>
                  <a:srgbClr val="000000"/>
                </a:solidFill>
              </a:rPr>
              <a:t>disponibles</a:t>
            </a:r>
            <a:r>
              <a:rPr lang="en-US" dirty="0" smtClean="0">
                <a:solidFill>
                  <a:srgbClr val="000000"/>
                </a:solidFill>
              </a:rPr>
              <a:t> los </a:t>
            </a:r>
            <a:r>
              <a:rPr lang="en-US" dirty="0" err="1" smtClean="0">
                <a:solidFill>
                  <a:srgbClr val="000000"/>
                </a:solidFill>
              </a:rPr>
              <a:t>suficientes</a:t>
            </a:r>
            <a:r>
              <a:rPr lang="en-US" dirty="0" smtClean="0">
                <a:solidFill>
                  <a:srgbClr val="000000"/>
                </a:solidFill>
              </a:rPr>
              <a:t> </a:t>
            </a:r>
            <a:r>
              <a:rPr lang="en-US" dirty="0" err="1" smtClean="0">
                <a:solidFill>
                  <a:srgbClr val="000000"/>
                </a:solidFill>
              </a:rPr>
              <a:t>recursos</a:t>
            </a:r>
            <a:r>
              <a:rPr lang="en-US" dirty="0" smtClean="0">
                <a:solidFill>
                  <a:srgbClr val="000000"/>
                </a:solidFill>
              </a:rPr>
              <a:t> en el </a:t>
            </a:r>
            <a:r>
              <a:rPr lang="en-US" dirty="0" err="1" smtClean="0">
                <a:solidFill>
                  <a:srgbClr val="000000"/>
                </a:solidFill>
              </a:rPr>
              <a:t>momento</a:t>
            </a:r>
            <a:r>
              <a:rPr lang="en-US" dirty="0" smtClean="0">
                <a:solidFill>
                  <a:srgbClr val="000000"/>
                </a:solidFill>
              </a:rPr>
              <a:t> </a:t>
            </a:r>
            <a:r>
              <a:rPr lang="en-US" dirty="0" err="1" smtClean="0">
                <a:solidFill>
                  <a:srgbClr val="000000"/>
                </a:solidFill>
              </a:rPr>
              <a:t>justo</a:t>
            </a:r>
            <a:r>
              <a:rPr lang="en-US" dirty="0" smtClean="0">
                <a:solidFill>
                  <a:srgbClr val="000000"/>
                </a:solidFill>
              </a:rPr>
              <a:t>. </a:t>
            </a:r>
            <a:endParaRPr lang="en-US" dirty="0" smtClean="0">
              <a:solidFill>
                <a:srgbClr val="000000"/>
              </a:solidFill>
            </a:endParaRPr>
          </a:p>
          <a:p>
            <a:pPr marL="0" lvl="0" indent="0">
              <a:buNone/>
            </a:pPr>
            <a:r>
              <a:rPr lang="en-US" dirty="0" smtClean="0">
                <a:solidFill>
                  <a:srgbClr val="000000"/>
                </a:solidFill>
              </a:rPr>
              <a:t>Si los </a:t>
            </a:r>
            <a:r>
              <a:rPr lang="en-US" dirty="0" err="1" smtClean="0">
                <a:solidFill>
                  <a:srgbClr val="000000"/>
                </a:solidFill>
              </a:rPr>
              <a:t>gestores</a:t>
            </a:r>
            <a:r>
              <a:rPr lang="en-US" dirty="0" smtClean="0">
                <a:solidFill>
                  <a:srgbClr val="000000"/>
                </a:solidFill>
              </a:rPr>
              <a:t> </a:t>
            </a:r>
            <a:r>
              <a:rPr lang="en-US" dirty="0" smtClean="0">
                <a:solidFill>
                  <a:srgbClr val="000000"/>
                </a:solidFill>
              </a:rPr>
              <a:t>de la </a:t>
            </a:r>
            <a:r>
              <a:rPr lang="en-US" dirty="0" err="1" smtClean="0">
                <a:solidFill>
                  <a:srgbClr val="000000"/>
                </a:solidFill>
              </a:rPr>
              <a:t>empresa</a:t>
            </a:r>
            <a:r>
              <a:rPr lang="en-US" dirty="0" smtClean="0">
                <a:solidFill>
                  <a:srgbClr val="000000"/>
                </a:solidFill>
              </a:rPr>
              <a:t> la </a:t>
            </a:r>
            <a:r>
              <a:rPr lang="en-US" dirty="0" err="1" smtClean="0">
                <a:solidFill>
                  <a:srgbClr val="000000"/>
                </a:solidFill>
              </a:rPr>
              <a:t>controlan</a:t>
            </a:r>
            <a:r>
              <a:rPr lang="en-US" dirty="0" smtClean="0">
                <a:solidFill>
                  <a:srgbClr val="000000"/>
                </a:solidFill>
              </a:rPr>
              <a:t> </a:t>
            </a:r>
            <a:r>
              <a:rPr lang="en-US" dirty="0" err="1" smtClean="0">
                <a:solidFill>
                  <a:srgbClr val="000000"/>
                </a:solidFill>
              </a:rPr>
              <a:t>según</a:t>
            </a:r>
            <a:r>
              <a:rPr lang="en-US" dirty="0" smtClean="0">
                <a:solidFill>
                  <a:srgbClr val="000000"/>
                </a:solidFill>
              </a:rPr>
              <a:t> el plan de </a:t>
            </a:r>
            <a:r>
              <a:rPr lang="en-US" dirty="0" err="1" smtClean="0">
                <a:solidFill>
                  <a:srgbClr val="000000"/>
                </a:solidFill>
              </a:rPr>
              <a:t>empresa</a:t>
            </a:r>
            <a:r>
              <a:rPr lang="en-US" dirty="0" smtClean="0">
                <a:solidFill>
                  <a:srgbClr val="000000"/>
                </a:solidFill>
              </a:rPr>
              <a:t>, </a:t>
            </a:r>
            <a:r>
              <a:rPr lang="en-US" dirty="0" err="1" smtClean="0">
                <a:solidFill>
                  <a:srgbClr val="000000"/>
                </a:solidFill>
              </a:rPr>
              <a:t>estarán</a:t>
            </a:r>
            <a:r>
              <a:rPr lang="en-US" dirty="0" smtClean="0">
                <a:solidFill>
                  <a:srgbClr val="000000"/>
                </a:solidFill>
              </a:rPr>
              <a:t> </a:t>
            </a:r>
            <a:r>
              <a:rPr lang="en-US" dirty="0" err="1" smtClean="0">
                <a:solidFill>
                  <a:srgbClr val="000000"/>
                </a:solidFill>
              </a:rPr>
              <a:t>preparados</a:t>
            </a:r>
            <a:r>
              <a:rPr lang="en-US" dirty="0" smtClean="0">
                <a:solidFill>
                  <a:srgbClr val="000000"/>
                </a:solidFill>
              </a:rPr>
              <a:t> </a:t>
            </a:r>
            <a:r>
              <a:rPr lang="en-US" dirty="0" err="1" smtClean="0">
                <a:solidFill>
                  <a:srgbClr val="000000"/>
                </a:solidFill>
              </a:rPr>
              <a:t>para</a:t>
            </a:r>
            <a:r>
              <a:rPr lang="en-US" dirty="0" smtClean="0">
                <a:solidFill>
                  <a:srgbClr val="000000"/>
                </a:solidFill>
              </a:rPr>
              <a:t> </a:t>
            </a:r>
            <a:r>
              <a:rPr lang="en-US" dirty="0" err="1" smtClean="0">
                <a:solidFill>
                  <a:srgbClr val="000000"/>
                </a:solidFill>
              </a:rPr>
              <a:t>todas</a:t>
            </a:r>
            <a:r>
              <a:rPr lang="en-US" dirty="0" smtClean="0">
                <a:solidFill>
                  <a:srgbClr val="000000"/>
                </a:solidFill>
              </a:rPr>
              <a:t> </a:t>
            </a:r>
            <a:r>
              <a:rPr lang="en-US" dirty="0" err="1" smtClean="0">
                <a:solidFill>
                  <a:srgbClr val="000000"/>
                </a:solidFill>
              </a:rPr>
              <a:t>las</a:t>
            </a:r>
            <a:r>
              <a:rPr lang="en-US" dirty="0" smtClean="0">
                <a:solidFill>
                  <a:srgbClr val="000000"/>
                </a:solidFill>
              </a:rPr>
              <a:t> </a:t>
            </a:r>
            <a:r>
              <a:rPr lang="en-US" dirty="0" err="1" smtClean="0">
                <a:solidFill>
                  <a:srgbClr val="000000"/>
                </a:solidFill>
              </a:rPr>
              <a:t>situaciones</a:t>
            </a:r>
            <a:r>
              <a:rPr lang="en-US" dirty="0" smtClean="0">
                <a:solidFill>
                  <a:srgbClr val="000000"/>
                </a:solidFill>
              </a:rPr>
              <a:t> y </a:t>
            </a:r>
            <a:r>
              <a:rPr lang="en-US" dirty="0" err="1" smtClean="0">
                <a:solidFill>
                  <a:srgbClr val="000000"/>
                </a:solidFill>
              </a:rPr>
              <a:t>actuarán</a:t>
            </a:r>
            <a:r>
              <a:rPr lang="en-US" dirty="0" smtClean="0">
                <a:solidFill>
                  <a:srgbClr val="000000"/>
                </a:solidFill>
              </a:rPr>
              <a:t> en el </a:t>
            </a:r>
            <a:r>
              <a:rPr lang="en-US" dirty="0" err="1" smtClean="0">
                <a:solidFill>
                  <a:srgbClr val="000000"/>
                </a:solidFill>
              </a:rPr>
              <a:t>momento</a:t>
            </a:r>
            <a:r>
              <a:rPr lang="en-US" dirty="0" smtClean="0">
                <a:solidFill>
                  <a:srgbClr val="000000"/>
                </a:solidFill>
              </a:rPr>
              <a:t> </a:t>
            </a:r>
            <a:r>
              <a:rPr lang="en-US" dirty="0" err="1" smtClean="0">
                <a:solidFill>
                  <a:srgbClr val="000000"/>
                </a:solidFill>
              </a:rPr>
              <a:t>justo</a:t>
            </a:r>
            <a:r>
              <a:rPr lang="en-US" dirty="0" smtClean="0">
                <a:solidFill>
                  <a:srgbClr val="000000"/>
                </a:solidFill>
              </a:rPr>
              <a:t>. </a:t>
            </a:r>
            <a:endParaRPr lang="en-IE"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Tree>
    <p:extLst>
      <p:ext uri="{BB962C8B-B14F-4D97-AF65-F5344CB8AC3E}">
        <p14:creationId xmlns="" xmlns:p14="http://schemas.microsoft.com/office/powerpoint/2010/main" val="6430986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Presupuesto</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latin typeface="+mj-lt"/>
                <a:ea typeface="+mj-ea"/>
                <a:cs typeface="+mj-cs"/>
              </a:rPr>
              <a:t>Flujo</a:t>
            </a:r>
            <a:r>
              <a:rPr lang="en-US" b="1" dirty="0" smtClean="0">
                <a:solidFill>
                  <a:srgbClr val="C00000"/>
                </a:solidFill>
                <a:latin typeface="+mj-lt"/>
                <a:ea typeface="+mj-ea"/>
                <a:cs typeface="+mj-cs"/>
              </a:rPr>
              <a:t> de </a:t>
            </a:r>
            <a:r>
              <a:rPr lang="en-US" b="1" dirty="0" err="1" smtClean="0">
                <a:solidFill>
                  <a:srgbClr val="C00000"/>
                </a:solidFill>
                <a:latin typeface="+mj-lt"/>
                <a:ea typeface="+mj-ea"/>
                <a:cs typeface="+mj-cs"/>
              </a:rPr>
              <a:t>caja</a:t>
            </a:r>
            <a:r>
              <a:rPr lang="en-US" b="1" dirty="0" smtClean="0">
                <a:solidFill>
                  <a:srgbClr val="C00000"/>
                </a:solidFill>
                <a:latin typeface="+mj-lt"/>
                <a:ea typeface="+mj-ea"/>
                <a:cs typeface="+mj-cs"/>
              </a:rPr>
              <a:t> </a:t>
            </a:r>
            <a:r>
              <a:rPr lang="en-US" b="1" dirty="0" smtClean="0">
                <a:solidFill>
                  <a:srgbClr val="C00000"/>
                </a:solidFill>
                <a:latin typeface="+mj-lt"/>
                <a:ea typeface="+mj-ea"/>
                <a:cs typeface="+mj-cs"/>
              </a:rPr>
              <a:t>(1/4)</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n-GB" sz="1800" dirty="0"/>
          </a:p>
          <a:p>
            <a:pPr marL="0" indent="0">
              <a:buNone/>
            </a:pPr>
            <a:endParaRPr lang="es-ES" sz="1800" dirty="0"/>
          </a:p>
          <a:p>
            <a:pPr marL="0" indent="0" algn="just">
              <a:buNone/>
            </a:pPr>
            <a:r>
              <a:rPr lang="en-US" dirty="0" smtClean="0"/>
              <a:t>El </a:t>
            </a:r>
            <a:r>
              <a:rPr lang="en-US" dirty="0" err="1" smtClean="0"/>
              <a:t>flujo</a:t>
            </a:r>
            <a:r>
              <a:rPr lang="en-US" dirty="0" smtClean="0"/>
              <a:t> de </a:t>
            </a:r>
            <a:r>
              <a:rPr lang="en-US" dirty="0" err="1" smtClean="0"/>
              <a:t>caja</a:t>
            </a:r>
            <a:r>
              <a:rPr lang="en-US" dirty="0" smtClean="0"/>
              <a:t> </a:t>
            </a:r>
            <a:r>
              <a:rPr lang="en-US" dirty="0" err="1" smtClean="0"/>
              <a:t>es</a:t>
            </a:r>
            <a:r>
              <a:rPr lang="en-US" dirty="0" smtClean="0"/>
              <a:t> un </a:t>
            </a:r>
            <a:r>
              <a:rPr lang="en-US" dirty="0" err="1" smtClean="0"/>
              <a:t>documento</a:t>
            </a:r>
            <a:r>
              <a:rPr lang="en-US" dirty="0" smtClean="0"/>
              <a:t> </a:t>
            </a:r>
            <a:r>
              <a:rPr lang="en-US" dirty="0" err="1" smtClean="0"/>
              <a:t>que</a:t>
            </a:r>
            <a:r>
              <a:rPr lang="en-US" dirty="0" smtClean="0"/>
              <a:t> </a:t>
            </a:r>
            <a:r>
              <a:rPr lang="en-US" dirty="0" err="1" smtClean="0"/>
              <a:t>refleja</a:t>
            </a:r>
            <a:r>
              <a:rPr lang="en-US" dirty="0" smtClean="0"/>
              <a:t> al </a:t>
            </a:r>
            <a:r>
              <a:rPr lang="en-US" dirty="0" err="1" smtClean="0"/>
              <a:t>detalle</a:t>
            </a:r>
            <a:r>
              <a:rPr lang="en-US" dirty="0" smtClean="0"/>
              <a:t> </a:t>
            </a:r>
            <a:r>
              <a:rPr lang="en-US" dirty="0" err="1" smtClean="0"/>
              <a:t>todos</a:t>
            </a:r>
            <a:r>
              <a:rPr lang="en-US" dirty="0" smtClean="0"/>
              <a:t> los </a:t>
            </a:r>
            <a:r>
              <a:rPr lang="en-US" dirty="0" err="1" smtClean="0"/>
              <a:t>detalles</a:t>
            </a:r>
            <a:r>
              <a:rPr lang="en-US" dirty="0" smtClean="0"/>
              <a:t> de </a:t>
            </a:r>
            <a:r>
              <a:rPr lang="en-US" dirty="0" err="1" smtClean="0"/>
              <a:t>las</a:t>
            </a:r>
            <a:r>
              <a:rPr lang="en-US" dirty="0" smtClean="0"/>
              <a:t> </a:t>
            </a:r>
            <a:r>
              <a:rPr lang="en-US" dirty="0" err="1" smtClean="0"/>
              <a:t>partidas</a:t>
            </a:r>
            <a:r>
              <a:rPr lang="en-US" dirty="0" smtClean="0"/>
              <a:t> </a:t>
            </a:r>
            <a:r>
              <a:rPr lang="en-US" dirty="0" err="1" smtClean="0"/>
              <a:t>presupuestarias</a:t>
            </a:r>
            <a:r>
              <a:rPr lang="en-US" dirty="0" smtClean="0"/>
              <a:t> y del </a:t>
            </a:r>
            <a:r>
              <a:rPr lang="en-US" dirty="0" err="1" smtClean="0"/>
              <a:t>estado</a:t>
            </a:r>
            <a:r>
              <a:rPr lang="en-US" dirty="0" smtClean="0"/>
              <a:t> de </a:t>
            </a:r>
            <a:r>
              <a:rPr lang="en-US" dirty="0" err="1" smtClean="0"/>
              <a:t>resultados</a:t>
            </a:r>
            <a:r>
              <a:rPr lang="en-US" dirty="0" smtClean="0"/>
              <a:t>. Es un </a:t>
            </a:r>
            <a:r>
              <a:rPr lang="en-US" dirty="0" err="1" smtClean="0"/>
              <a:t>resumen</a:t>
            </a:r>
            <a:r>
              <a:rPr lang="en-US" dirty="0" smtClean="0"/>
              <a:t> del </a:t>
            </a:r>
            <a:r>
              <a:rPr lang="en-US" dirty="0" err="1" smtClean="0"/>
              <a:t>flujo</a:t>
            </a:r>
            <a:r>
              <a:rPr lang="en-US" dirty="0" smtClean="0"/>
              <a:t> de </a:t>
            </a:r>
            <a:r>
              <a:rPr lang="en-US" dirty="0" err="1" smtClean="0"/>
              <a:t>caja</a:t>
            </a:r>
            <a:r>
              <a:rPr lang="en-US" dirty="0" smtClean="0"/>
              <a:t> </a:t>
            </a:r>
            <a:r>
              <a:rPr lang="en-US" dirty="0" err="1" smtClean="0"/>
              <a:t>dentro</a:t>
            </a:r>
            <a:r>
              <a:rPr lang="en-US" dirty="0" smtClean="0"/>
              <a:t> y </a:t>
            </a:r>
            <a:r>
              <a:rPr lang="en-US" dirty="0" err="1" smtClean="0"/>
              <a:t>fuera</a:t>
            </a:r>
            <a:r>
              <a:rPr lang="en-US" dirty="0" smtClean="0"/>
              <a:t> de la </a:t>
            </a:r>
            <a:r>
              <a:rPr lang="en-US" dirty="0" err="1" smtClean="0"/>
              <a:t>empresa</a:t>
            </a:r>
            <a:r>
              <a:rPr lang="en-US" dirty="0" smtClean="0"/>
              <a:t>.</a:t>
            </a:r>
            <a:endParaRPr lang="en-US"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Tree>
    <p:extLst>
      <p:ext uri="{BB962C8B-B14F-4D97-AF65-F5344CB8AC3E}">
        <p14:creationId xmlns="" xmlns:p14="http://schemas.microsoft.com/office/powerpoint/2010/main" val="358550057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Presupuesto</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Flujo</a:t>
            </a:r>
            <a:r>
              <a:rPr lang="en-US" b="1" dirty="0" smtClean="0">
                <a:solidFill>
                  <a:srgbClr val="C00000"/>
                </a:solidFill>
              </a:rPr>
              <a:t> de </a:t>
            </a:r>
            <a:r>
              <a:rPr lang="en-US" b="1" dirty="0" err="1" smtClean="0">
                <a:solidFill>
                  <a:srgbClr val="C00000"/>
                </a:solidFill>
              </a:rPr>
              <a:t>caja</a:t>
            </a:r>
            <a:r>
              <a:rPr lang="en-US" b="1" dirty="0" smtClean="0">
                <a:solidFill>
                  <a:srgbClr val="C00000"/>
                </a:solidFill>
              </a:rPr>
              <a:t> </a:t>
            </a:r>
            <a:r>
              <a:rPr lang="en-US" b="1" dirty="0" smtClean="0">
                <a:solidFill>
                  <a:srgbClr val="C00000"/>
                </a:solidFill>
                <a:latin typeface="+mj-lt"/>
                <a:ea typeface="+mj-ea"/>
                <a:cs typeface="+mj-cs"/>
              </a:rPr>
              <a:t>(2/4</a:t>
            </a:r>
            <a:r>
              <a:rPr lang="en-US" b="1" dirty="0" smtClean="0">
                <a:solidFill>
                  <a:srgbClr val="C00000"/>
                </a:solidFill>
                <a:latin typeface="+mj-lt"/>
                <a:ea typeface="+mj-ea"/>
                <a:cs typeface="+mj-cs"/>
              </a:rPr>
              <a:t>)</a:t>
            </a:r>
            <a:endParaRPr lang="es-ES" b="1" dirty="0">
              <a:solidFill>
                <a:srgbClr val="C00000"/>
              </a:solidFill>
              <a:latin typeface="+mj-lt"/>
              <a:ea typeface="+mj-ea"/>
              <a:cs typeface="+mj-cs"/>
            </a:endParaRPr>
          </a:p>
          <a:p>
            <a:pPr marL="0" indent="0">
              <a:buNone/>
            </a:pPr>
            <a:r>
              <a:rPr lang="en-GB" sz="1800" dirty="0"/>
              <a:t> </a:t>
            </a:r>
          </a:p>
          <a:p>
            <a:pPr marL="0" indent="0">
              <a:buNone/>
            </a:pPr>
            <a:endParaRPr lang="es-ES" sz="1800" dirty="0"/>
          </a:p>
          <a:p>
            <a:pPr marL="0" indent="0">
              <a:buNone/>
            </a:pPr>
            <a:r>
              <a:rPr lang="en-US" dirty="0" smtClean="0"/>
              <a:t>A </a:t>
            </a:r>
            <a:r>
              <a:rPr lang="en-US" dirty="0" err="1" smtClean="0"/>
              <a:t>partir</a:t>
            </a:r>
            <a:r>
              <a:rPr lang="en-US" dirty="0" smtClean="0"/>
              <a:t> de </a:t>
            </a:r>
            <a:r>
              <a:rPr lang="en-US" dirty="0" err="1" smtClean="0"/>
              <a:t>este</a:t>
            </a:r>
            <a:r>
              <a:rPr lang="en-US" dirty="0" smtClean="0"/>
              <a:t> </a:t>
            </a:r>
            <a:r>
              <a:rPr lang="en-US" dirty="0" err="1" smtClean="0"/>
              <a:t>documento</a:t>
            </a:r>
            <a:r>
              <a:rPr lang="en-US" dirty="0" smtClean="0"/>
              <a:t> los </a:t>
            </a:r>
            <a:r>
              <a:rPr lang="en-US" dirty="0" err="1" smtClean="0"/>
              <a:t>gestores</a:t>
            </a:r>
            <a:r>
              <a:rPr lang="en-US" dirty="0" smtClean="0"/>
              <a:t> </a:t>
            </a:r>
            <a:r>
              <a:rPr lang="en-US" dirty="0" err="1" smtClean="0"/>
              <a:t>pueden</a:t>
            </a:r>
            <a:r>
              <a:rPr lang="en-US" dirty="0" smtClean="0"/>
              <a:t> </a:t>
            </a:r>
            <a:r>
              <a:rPr lang="en-US" dirty="0" err="1" smtClean="0"/>
              <a:t>conseguir</a:t>
            </a:r>
            <a:r>
              <a:rPr lang="en-US" dirty="0" smtClean="0"/>
              <a:t> </a:t>
            </a:r>
            <a:r>
              <a:rPr lang="en-US" dirty="0" err="1" smtClean="0"/>
              <a:t>una</a:t>
            </a:r>
            <a:r>
              <a:rPr lang="en-US" dirty="0" smtClean="0"/>
              <a:t> </a:t>
            </a:r>
            <a:r>
              <a:rPr lang="en-US" dirty="0" err="1" smtClean="0"/>
              <a:t>mejor</a:t>
            </a:r>
            <a:r>
              <a:rPr lang="en-US" dirty="0" smtClean="0"/>
              <a:t> </a:t>
            </a:r>
            <a:r>
              <a:rPr lang="en-US" dirty="0" err="1" smtClean="0"/>
              <a:t>visión</a:t>
            </a:r>
            <a:r>
              <a:rPr lang="en-US" dirty="0" smtClean="0"/>
              <a:t> de la </a:t>
            </a:r>
            <a:r>
              <a:rPr lang="en-US" dirty="0" err="1" smtClean="0"/>
              <a:t>situación</a:t>
            </a:r>
            <a:r>
              <a:rPr lang="en-US" dirty="0" smtClean="0"/>
              <a:t> </a:t>
            </a:r>
            <a:r>
              <a:rPr lang="en-US" dirty="0" err="1" smtClean="0"/>
              <a:t>financiera</a:t>
            </a:r>
            <a:r>
              <a:rPr lang="en-US" dirty="0" smtClean="0"/>
              <a:t> de la </a:t>
            </a:r>
            <a:r>
              <a:rPr lang="en-US" dirty="0" err="1" smtClean="0"/>
              <a:t>empresa</a:t>
            </a:r>
            <a:r>
              <a:rPr lang="en-US" dirty="0" smtClean="0"/>
              <a:t>. Este </a:t>
            </a:r>
            <a:r>
              <a:rPr lang="en-US" dirty="0" err="1" smtClean="0"/>
              <a:t>documento</a:t>
            </a:r>
            <a:r>
              <a:rPr lang="en-US" dirty="0" smtClean="0"/>
              <a:t> se </a:t>
            </a:r>
            <a:r>
              <a:rPr lang="en-US" dirty="0" err="1" smtClean="0"/>
              <a:t>puede</a:t>
            </a:r>
            <a:r>
              <a:rPr lang="en-US" dirty="0" smtClean="0"/>
              <a:t> </a:t>
            </a:r>
            <a:r>
              <a:rPr lang="en-US" dirty="0" err="1" smtClean="0"/>
              <a:t>preparar</a:t>
            </a:r>
            <a:r>
              <a:rPr lang="en-US" dirty="0" smtClean="0"/>
              <a:t> </a:t>
            </a:r>
            <a:r>
              <a:rPr lang="en-US" dirty="0" err="1" smtClean="0"/>
              <a:t>también</a:t>
            </a:r>
            <a:r>
              <a:rPr lang="en-US" dirty="0" smtClean="0"/>
              <a:t> </a:t>
            </a:r>
            <a:r>
              <a:rPr lang="en-US" dirty="0" err="1" smtClean="0"/>
              <a:t>para</a:t>
            </a:r>
            <a:r>
              <a:rPr lang="en-US" dirty="0" smtClean="0"/>
              <a:t> los </a:t>
            </a:r>
            <a:r>
              <a:rPr lang="en-US" dirty="0" err="1" smtClean="0"/>
              <a:t>periodos</a:t>
            </a:r>
            <a:r>
              <a:rPr lang="en-US" dirty="0" smtClean="0"/>
              <a:t> </a:t>
            </a:r>
            <a:r>
              <a:rPr lang="en-US" dirty="0" err="1" smtClean="0"/>
              <a:t>venideros</a:t>
            </a:r>
            <a:r>
              <a:rPr lang="en-US" dirty="0" smtClean="0"/>
              <a:t>. </a:t>
            </a:r>
            <a:r>
              <a:rPr lang="en-US" dirty="0" err="1" smtClean="0"/>
              <a:t>Ofrecerá</a:t>
            </a:r>
            <a:r>
              <a:rPr lang="en-US" dirty="0" smtClean="0"/>
              <a:t> </a:t>
            </a:r>
            <a:r>
              <a:rPr lang="en-US" dirty="0" err="1" smtClean="0"/>
              <a:t>una</a:t>
            </a:r>
            <a:r>
              <a:rPr lang="en-US" dirty="0" smtClean="0"/>
              <a:t> </a:t>
            </a:r>
            <a:r>
              <a:rPr lang="en-US" dirty="0" err="1" smtClean="0"/>
              <a:t>predicción</a:t>
            </a:r>
            <a:r>
              <a:rPr lang="en-US" dirty="0" smtClean="0"/>
              <a:t> de la </a:t>
            </a:r>
            <a:r>
              <a:rPr lang="en-US" dirty="0" err="1" smtClean="0"/>
              <a:t>situación</a:t>
            </a:r>
            <a:r>
              <a:rPr lang="en-US" dirty="0" smtClean="0"/>
              <a:t> </a:t>
            </a:r>
            <a:r>
              <a:rPr lang="en-US" dirty="0" err="1" smtClean="0"/>
              <a:t>financiera</a:t>
            </a:r>
            <a:r>
              <a:rPr lang="en-US" dirty="0" smtClean="0"/>
              <a:t> en el </a:t>
            </a:r>
            <a:r>
              <a:rPr lang="en-US" dirty="0" err="1" smtClean="0"/>
              <a:t>próximo</a:t>
            </a:r>
            <a:r>
              <a:rPr lang="en-US" dirty="0" smtClean="0"/>
              <a:t> </a:t>
            </a:r>
            <a:r>
              <a:rPr lang="en-US" dirty="0" err="1" smtClean="0"/>
              <a:t>periodo</a:t>
            </a:r>
            <a:r>
              <a:rPr lang="en-US" dirty="0" smtClean="0"/>
              <a:t> y </a:t>
            </a:r>
            <a:r>
              <a:rPr lang="en-US" dirty="0" err="1" smtClean="0"/>
              <a:t>dará</a:t>
            </a:r>
            <a:r>
              <a:rPr lang="en-US" dirty="0" smtClean="0"/>
              <a:t> al </a:t>
            </a:r>
            <a:r>
              <a:rPr lang="en-US" dirty="0" err="1" smtClean="0"/>
              <a:t>gestor</a:t>
            </a:r>
            <a:r>
              <a:rPr lang="en-US" dirty="0" smtClean="0"/>
              <a:t> el </a:t>
            </a:r>
            <a:r>
              <a:rPr lang="en-US" dirty="0" err="1" smtClean="0"/>
              <a:t>tiempo</a:t>
            </a:r>
            <a:r>
              <a:rPr lang="en-US" dirty="0" smtClean="0"/>
              <a:t> de </a:t>
            </a:r>
            <a:r>
              <a:rPr lang="en-US" dirty="0" err="1" smtClean="0"/>
              <a:t>prepararse</a:t>
            </a:r>
            <a:r>
              <a:rPr lang="en-US" dirty="0" smtClean="0"/>
              <a:t> </a:t>
            </a:r>
            <a:r>
              <a:rPr lang="en-US" dirty="0" err="1" smtClean="0"/>
              <a:t>para</a:t>
            </a:r>
            <a:r>
              <a:rPr lang="en-US" dirty="0" smtClean="0"/>
              <a:t> </a:t>
            </a:r>
            <a:r>
              <a:rPr lang="en-US" dirty="0" err="1" smtClean="0"/>
              <a:t>posibles</a:t>
            </a:r>
            <a:r>
              <a:rPr lang="en-US" dirty="0" smtClean="0"/>
              <a:t> </a:t>
            </a:r>
            <a:r>
              <a:rPr lang="en-US" dirty="0" err="1" smtClean="0"/>
              <a:t>eventualidades</a:t>
            </a:r>
            <a:r>
              <a:rPr lang="en-US" dirty="0" smtClean="0"/>
              <a:t>. </a:t>
            </a:r>
            <a:endParaRPr lang="en-US"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Tree>
    <p:extLst>
      <p:ext uri="{BB962C8B-B14F-4D97-AF65-F5344CB8AC3E}">
        <p14:creationId xmlns="" xmlns:p14="http://schemas.microsoft.com/office/powerpoint/2010/main" val="350018562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Presupuesto</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Flujo</a:t>
            </a:r>
            <a:r>
              <a:rPr lang="en-US" b="1" dirty="0" smtClean="0">
                <a:solidFill>
                  <a:srgbClr val="C00000"/>
                </a:solidFill>
              </a:rPr>
              <a:t> de </a:t>
            </a:r>
            <a:r>
              <a:rPr lang="en-US" b="1" dirty="0" err="1" smtClean="0">
                <a:solidFill>
                  <a:srgbClr val="C00000"/>
                </a:solidFill>
              </a:rPr>
              <a:t>caja</a:t>
            </a:r>
            <a:r>
              <a:rPr lang="en-US" b="1" dirty="0" smtClean="0">
                <a:solidFill>
                  <a:srgbClr val="C00000"/>
                </a:solidFill>
              </a:rPr>
              <a:t> </a:t>
            </a:r>
            <a:r>
              <a:rPr lang="en-US" b="1" dirty="0" smtClean="0">
                <a:solidFill>
                  <a:srgbClr val="C00000"/>
                </a:solidFill>
                <a:latin typeface="+mj-lt"/>
                <a:ea typeface="+mj-ea"/>
                <a:cs typeface="+mj-cs"/>
              </a:rPr>
              <a:t>(3/4</a:t>
            </a:r>
            <a:r>
              <a:rPr lang="en-US" b="1" dirty="0" smtClean="0">
                <a:solidFill>
                  <a:srgbClr val="C00000"/>
                </a:solidFill>
                <a:latin typeface="+mj-lt"/>
                <a:ea typeface="+mj-ea"/>
                <a:cs typeface="+mj-cs"/>
              </a:rPr>
              <a:t>)</a:t>
            </a:r>
            <a:endParaRPr lang="es-ES" b="1" dirty="0">
              <a:solidFill>
                <a:srgbClr val="C00000"/>
              </a:solidFill>
              <a:latin typeface="+mj-lt"/>
              <a:ea typeface="+mj-ea"/>
              <a:cs typeface="+mj-cs"/>
            </a:endParaRPr>
          </a:p>
          <a:p>
            <a:pPr marL="0" indent="0">
              <a:buNone/>
            </a:pPr>
            <a:r>
              <a:rPr lang="en-GB" sz="1800" dirty="0"/>
              <a:t> </a:t>
            </a:r>
            <a:endParaRPr lang="es-ES" sz="1800" dirty="0"/>
          </a:p>
          <a:p>
            <a:pPr marL="0" indent="0">
              <a:buNone/>
            </a:pPr>
            <a:r>
              <a:rPr lang="en-US" sz="1800" dirty="0" smtClean="0"/>
              <a:t> </a:t>
            </a:r>
            <a:endParaRPr lang="en-US" sz="1800" dirty="0"/>
          </a:p>
          <a:p>
            <a:pPr marL="0" indent="0">
              <a:buNone/>
            </a:pPr>
            <a:endParaRPr lang="en-US" sz="1800" dirty="0" smtClean="0"/>
          </a:p>
          <a:p>
            <a:pPr marL="0" indent="0">
              <a:buNone/>
            </a:pPr>
            <a:r>
              <a:rPr lang="en-US" dirty="0" smtClean="0"/>
              <a:t>El </a:t>
            </a:r>
            <a:r>
              <a:rPr lang="en-US" dirty="0" err="1" smtClean="0"/>
              <a:t>flujo</a:t>
            </a:r>
            <a:r>
              <a:rPr lang="en-US" dirty="0" smtClean="0"/>
              <a:t> de </a:t>
            </a:r>
            <a:r>
              <a:rPr lang="en-US" dirty="0" err="1" smtClean="0"/>
              <a:t>caja</a:t>
            </a:r>
            <a:r>
              <a:rPr lang="en-US" dirty="0" smtClean="0"/>
              <a:t> </a:t>
            </a:r>
            <a:r>
              <a:rPr lang="en-US" dirty="0" err="1" smtClean="0"/>
              <a:t>nos</a:t>
            </a:r>
            <a:r>
              <a:rPr lang="en-US" dirty="0" smtClean="0"/>
              <a:t> </a:t>
            </a:r>
            <a:r>
              <a:rPr lang="en-US" dirty="0" err="1" smtClean="0"/>
              <a:t>dará</a:t>
            </a:r>
            <a:r>
              <a:rPr lang="en-US" dirty="0" smtClean="0"/>
              <a:t> </a:t>
            </a:r>
            <a:r>
              <a:rPr lang="en-US" dirty="0" err="1" smtClean="0"/>
              <a:t>también</a:t>
            </a:r>
            <a:r>
              <a:rPr lang="en-US" dirty="0" smtClean="0"/>
              <a:t> </a:t>
            </a:r>
            <a:r>
              <a:rPr lang="en-US" dirty="0" err="1" smtClean="0"/>
              <a:t>información</a:t>
            </a:r>
            <a:r>
              <a:rPr lang="en-US" dirty="0" smtClean="0"/>
              <a:t> </a:t>
            </a:r>
            <a:r>
              <a:rPr lang="en-US" dirty="0" err="1" smtClean="0"/>
              <a:t>sobre</a:t>
            </a:r>
            <a:r>
              <a:rPr lang="en-US" dirty="0" smtClean="0"/>
              <a:t> la </a:t>
            </a:r>
            <a:r>
              <a:rPr lang="en-US" dirty="0" err="1" smtClean="0"/>
              <a:t>estacionalidad</a:t>
            </a:r>
            <a:r>
              <a:rPr lang="en-US" dirty="0" smtClean="0"/>
              <a:t> del </a:t>
            </a:r>
            <a:r>
              <a:rPr lang="en-US" dirty="0" err="1" smtClean="0"/>
              <a:t>negocio</a:t>
            </a:r>
            <a:r>
              <a:rPr lang="en-US" dirty="0" smtClean="0"/>
              <a:t> y en </a:t>
            </a:r>
            <a:r>
              <a:rPr lang="en-US" dirty="0" err="1" smtClean="0"/>
              <a:t>que</a:t>
            </a:r>
            <a:r>
              <a:rPr lang="en-US" dirty="0" smtClean="0"/>
              <a:t> </a:t>
            </a:r>
            <a:r>
              <a:rPr lang="en-US" dirty="0" err="1" smtClean="0"/>
              <a:t>periodo</a:t>
            </a:r>
            <a:r>
              <a:rPr lang="en-US" dirty="0" smtClean="0"/>
              <a:t> </a:t>
            </a:r>
            <a:r>
              <a:rPr lang="en-US" dirty="0" err="1" smtClean="0"/>
              <a:t>es</a:t>
            </a:r>
            <a:r>
              <a:rPr lang="en-US" dirty="0" smtClean="0"/>
              <a:t> </a:t>
            </a:r>
            <a:r>
              <a:rPr lang="en-US" dirty="0" err="1" smtClean="0"/>
              <a:t>posible</a:t>
            </a:r>
            <a:r>
              <a:rPr lang="en-US" dirty="0" smtClean="0"/>
              <a:t> </a:t>
            </a:r>
            <a:r>
              <a:rPr lang="en-US" dirty="0" err="1" smtClean="0"/>
              <a:t>conseguir</a:t>
            </a:r>
            <a:r>
              <a:rPr lang="en-US" dirty="0" smtClean="0"/>
              <a:t> </a:t>
            </a:r>
            <a:r>
              <a:rPr lang="en-US" dirty="0" err="1" smtClean="0"/>
              <a:t>mayores</a:t>
            </a:r>
            <a:r>
              <a:rPr lang="en-US" dirty="0" smtClean="0"/>
              <a:t> </a:t>
            </a:r>
            <a:r>
              <a:rPr lang="en-US" dirty="0" err="1" smtClean="0"/>
              <a:t>ingresos</a:t>
            </a:r>
            <a:r>
              <a:rPr lang="en-US" dirty="0" smtClean="0"/>
              <a:t> o </a:t>
            </a:r>
            <a:r>
              <a:rPr lang="en-US" dirty="0" err="1" smtClean="0"/>
              <a:t>desembolsos</a:t>
            </a:r>
            <a:r>
              <a:rPr lang="en-US" dirty="0" smtClean="0"/>
              <a:t> en la </a:t>
            </a:r>
            <a:r>
              <a:rPr lang="en-US" dirty="0" err="1" smtClean="0"/>
              <a:t>empresa</a:t>
            </a:r>
            <a:r>
              <a:rPr lang="en-US" dirty="0" smtClean="0"/>
              <a:t>. </a:t>
            </a:r>
            <a:endParaRPr lang="en-US"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Tree>
    <p:extLst>
      <p:ext uri="{BB962C8B-B14F-4D97-AF65-F5344CB8AC3E}">
        <p14:creationId xmlns="" xmlns:p14="http://schemas.microsoft.com/office/powerpoint/2010/main" val="160904926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Presupuesto</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Flujo</a:t>
            </a:r>
            <a:r>
              <a:rPr lang="en-US" b="1" dirty="0" smtClean="0">
                <a:solidFill>
                  <a:srgbClr val="C00000"/>
                </a:solidFill>
              </a:rPr>
              <a:t> de </a:t>
            </a:r>
            <a:r>
              <a:rPr lang="en-US" b="1" dirty="0" err="1" smtClean="0">
                <a:solidFill>
                  <a:srgbClr val="C00000"/>
                </a:solidFill>
              </a:rPr>
              <a:t>caja</a:t>
            </a:r>
            <a:r>
              <a:rPr lang="en-US" b="1" dirty="0" smtClean="0">
                <a:solidFill>
                  <a:srgbClr val="C00000"/>
                </a:solidFill>
              </a:rPr>
              <a:t> </a:t>
            </a:r>
            <a:r>
              <a:rPr lang="en-US" b="1" dirty="0" smtClean="0">
                <a:solidFill>
                  <a:srgbClr val="C00000"/>
                </a:solidFill>
                <a:latin typeface="+mj-lt"/>
                <a:ea typeface="+mj-ea"/>
                <a:cs typeface="+mj-cs"/>
              </a:rPr>
              <a:t>(4/4</a:t>
            </a:r>
            <a:r>
              <a:rPr lang="en-US" b="1" dirty="0" smtClean="0">
                <a:solidFill>
                  <a:srgbClr val="C00000"/>
                </a:solidFill>
                <a:latin typeface="+mj-lt"/>
                <a:ea typeface="+mj-ea"/>
                <a:cs typeface="+mj-cs"/>
              </a:rPr>
              <a:t>)</a:t>
            </a:r>
            <a:endParaRPr lang="es-ES" b="1" dirty="0">
              <a:solidFill>
                <a:srgbClr val="C00000"/>
              </a:solidFill>
              <a:latin typeface="+mj-lt"/>
              <a:ea typeface="+mj-ea"/>
              <a:cs typeface="+mj-cs"/>
            </a:endParaRPr>
          </a:p>
          <a:p>
            <a:pPr marL="0" indent="0">
              <a:buNone/>
            </a:pPr>
            <a:r>
              <a:rPr lang="en-GB" sz="1800" dirty="0"/>
              <a:t> </a:t>
            </a:r>
            <a:endParaRPr lang="en-US" sz="1800" dirty="0" smtClean="0"/>
          </a:p>
          <a:p>
            <a:pPr marL="0" indent="0">
              <a:buNone/>
            </a:pPr>
            <a:endParaRPr lang="en-US" sz="1800" dirty="0"/>
          </a:p>
          <a:p>
            <a:pPr marL="0" indent="0" algn="just">
              <a:buNone/>
            </a:pPr>
            <a:r>
              <a:rPr lang="en-US" dirty="0" smtClean="0"/>
              <a:t>El </a:t>
            </a:r>
            <a:r>
              <a:rPr lang="en-US" dirty="0" err="1" smtClean="0"/>
              <a:t>flujo</a:t>
            </a:r>
            <a:r>
              <a:rPr lang="en-US" dirty="0" smtClean="0"/>
              <a:t> de </a:t>
            </a:r>
            <a:r>
              <a:rPr lang="en-US" dirty="0" err="1" smtClean="0"/>
              <a:t>caja</a:t>
            </a:r>
            <a:r>
              <a:rPr lang="en-US" dirty="0" smtClean="0"/>
              <a:t> </a:t>
            </a:r>
            <a:r>
              <a:rPr lang="en-US" dirty="0" err="1" smtClean="0"/>
              <a:t>puede</a:t>
            </a:r>
            <a:r>
              <a:rPr lang="en-US" dirty="0" smtClean="0"/>
              <a:t> </a:t>
            </a:r>
            <a:r>
              <a:rPr lang="en-US" dirty="0" err="1" smtClean="0"/>
              <a:t>incluir</a:t>
            </a:r>
            <a:r>
              <a:rPr lang="en-US" dirty="0" smtClean="0"/>
              <a:t> </a:t>
            </a:r>
            <a:r>
              <a:rPr lang="en-US" dirty="0" err="1" smtClean="0"/>
              <a:t>también</a:t>
            </a:r>
            <a:r>
              <a:rPr lang="en-US" dirty="0" smtClean="0"/>
              <a:t> </a:t>
            </a:r>
            <a:r>
              <a:rPr lang="en-US" dirty="0" err="1" smtClean="0"/>
              <a:t>cuotas</a:t>
            </a:r>
            <a:r>
              <a:rPr lang="en-US" dirty="0" smtClean="0"/>
              <a:t> de </a:t>
            </a:r>
            <a:r>
              <a:rPr lang="en-US" dirty="0" err="1" smtClean="0"/>
              <a:t>préstamos</a:t>
            </a:r>
            <a:r>
              <a:rPr lang="en-US" dirty="0" smtClean="0"/>
              <a:t> u </a:t>
            </a:r>
            <a:r>
              <a:rPr lang="en-US" dirty="0" err="1" smtClean="0"/>
              <a:t>otros</a:t>
            </a:r>
            <a:r>
              <a:rPr lang="en-US" dirty="0" smtClean="0"/>
              <a:t> </a:t>
            </a:r>
            <a:r>
              <a:rPr lang="en-US" dirty="0" err="1" smtClean="0"/>
              <a:t>costes</a:t>
            </a:r>
            <a:r>
              <a:rPr lang="en-US" dirty="0" smtClean="0"/>
              <a:t> </a:t>
            </a:r>
            <a:r>
              <a:rPr lang="en-US" dirty="0" err="1" smtClean="0"/>
              <a:t>distintos</a:t>
            </a:r>
            <a:r>
              <a:rPr lang="en-US" dirty="0" smtClean="0"/>
              <a:t> de los </a:t>
            </a:r>
            <a:r>
              <a:rPr lang="en-US" dirty="0" err="1" smtClean="0"/>
              <a:t>habituales</a:t>
            </a:r>
            <a:r>
              <a:rPr lang="en-US" dirty="0" smtClean="0"/>
              <a:t> del </a:t>
            </a:r>
            <a:r>
              <a:rPr lang="en-US" dirty="0" err="1" smtClean="0"/>
              <a:t>trabajo</a:t>
            </a:r>
            <a:r>
              <a:rPr lang="en-US" dirty="0" smtClean="0"/>
              <a:t> </a:t>
            </a:r>
            <a:r>
              <a:rPr lang="en-US" dirty="0" err="1" smtClean="0"/>
              <a:t>diario</a:t>
            </a:r>
            <a:r>
              <a:rPr lang="en-US" dirty="0" smtClean="0"/>
              <a:t> de la </a:t>
            </a:r>
            <a:r>
              <a:rPr lang="en-US" dirty="0" err="1" smtClean="0"/>
              <a:t>empresa</a:t>
            </a:r>
            <a:r>
              <a:rPr lang="en-US" dirty="0" smtClean="0"/>
              <a:t>. </a:t>
            </a:r>
            <a:r>
              <a:rPr lang="en-US" dirty="0" err="1" smtClean="0"/>
              <a:t>Esto</a:t>
            </a:r>
            <a:r>
              <a:rPr lang="en-US" dirty="0" smtClean="0"/>
              <a:t> </a:t>
            </a:r>
            <a:r>
              <a:rPr lang="en-US" dirty="0" err="1" smtClean="0"/>
              <a:t>puede</a:t>
            </a:r>
            <a:r>
              <a:rPr lang="en-US" dirty="0" smtClean="0"/>
              <a:t> </a:t>
            </a:r>
            <a:r>
              <a:rPr lang="en-US" dirty="0" err="1" smtClean="0"/>
              <a:t>tener</a:t>
            </a:r>
            <a:r>
              <a:rPr lang="en-US" dirty="0" smtClean="0"/>
              <a:t> </a:t>
            </a:r>
            <a:r>
              <a:rPr lang="en-US" dirty="0" err="1" smtClean="0"/>
              <a:t>una</a:t>
            </a:r>
            <a:r>
              <a:rPr lang="en-US" dirty="0" smtClean="0"/>
              <a:t> </a:t>
            </a:r>
            <a:r>
              <a:rPr lang="en-US" dirty="0" err="1" smtClean="0"/>
              <a:t>importancia</a:t>
            </a:r>
            <a:r>
              <a:rPr lang="en-US" dirty="0" smtClean="0"/>
              <a:t> crucial </a:t>
            </a:r>
            <a:r>
              <a:rPr lang="en-US" dirty="0" err="1" smtClean="0"/>
              <a:t>para</a:t>
            </a:r>
            <a:r>
              <a:rPr lang="en-US" dirty="0" smtClean="0"/>
              <a:t> </a:t>
            </a:r>
            <a:r>
              <a:rPr lang="en-US" dirty="0" err="1" smtClean="0"/>
              <a:t>una</a:t>
            </a:r>
            <a:r>
              <a:rPr lang="en-US" dirty="0" smtClean="0"/>
              <a:t> </a:t>
            </a:r>
            <a:r>
              <a:rPr lang="en-US" dirty="0" err="1" smtClean="0"/>
              <a:t>empresa</a:t>
            </a:r>
            <a:r>
              <a:rPr lang="en-US" dirty="0" smtClean="0"/>
              <a:t> con mayor </a:t>
            </a:r>
            <a:r>
              <a:rPr lang="en-US" dirty="0" err="1" smtClean="0"/>
              <a:t>estacionalidad</a:t>
            </a:r>
            <a:r>
              <a:rPr lang="en-US" dirty="0" smtClean="0"/>
              <a:t>, </a:t>
            </a:r>
            <a:r>
              <a:rPr lang="en-US" dirty="0" err="1" smtClean="0"/>
              <a:t>porque</a:t>
            </a:r>
            <a:r>
              <a:rPr lang="en-US" dirty="0" smtClean="0"/>
              <a:t> </a:t>
            </a:r>
            <a:r>
              <a:rPr lang="en-US" dirty="0" err="1" smtClean="0"/>
              <a:t>pueden</a:t>
            </a:r>
            <a:r>
              <a:rPr lang="en-US" dirty="0" smtClean="0"/>
              <a:t> </a:t>
            </a:r>
            <a:r>
              <a:rPr lang="en-US" dirty="0" err="1" smtClean="0"/>
              <a:t>pedir</a:t>
            </a:r>
            <a:r>
              <a:rPr lang="en-US" dirty="0" smtClean="0"/>
              <a:t> a los </a:t>
            </a:r>
            <a:r>
              <a:rPr lang="en-US" dirty="0" err="1" smtClean="0"/>
              <a:t>bancos</a:t>
            </a:r>
            <a:r>
              <a:rPr lang="en-US" dirty="0" smtClean="0"/>
              <a:t> </a:t>
            </a:r>
            <a:r>
              <a:rPr lang="en-US" dirty="0" err="1" smtClean="0"/>
              <a:t>que</a:t>
            </a:r>
            <a:r>
              <a:rPr lang="en-US" dirty="0" smtClean="0"/>
              <a:t> </a:t>
            </a:r>
            <a:r>
              <a:rPr lang="en-US" dirty="0" err="1" smtClean="0"/>
              <a:t>varíen</a:t>
            </a:r>
            <a:r>
              <a:rPr lang="en-US" dirty="0" smtClean="0"/>
              <a:t> </a:t>
            </a:r>
            <a:r>
              <a:rPr lang="en-US" dirty="0" err="1" smtClean="0"/>
              <a:t>sus</a:t>
            </a:r>
            <a:r>
              <a:rPr lang="en-US" dirty="0" smtClean="0"/>
              <a:t> </a:t>
            </a:r>
            <a:r>
              <a:rPr lang="en-US" dirty="0" err="1" smtClean="0"/>
              <a:t>cuotas</a:t>
            </a:r>
            <a:r>
              <a:rPr lang="en-US" dirty="0" smtClean="0"/>
              <a:t> </a:t>
            </a:r>
            <a:r>
              <a:rPr lang="en-US" dirty="0" err="1" smtClean="0"/>
              <a:t>dependiendo</a:t>
            </a:r>
            <a:r>
              <a:rPr lang="en-US" dirty="0" smtClean="0"/>
              <a:t> de la </a:t>
            </a:r>
            <a:r>
              <a:rPr lang="en-US" dirty="0" err="1" smtClean="0"/>
              <a:t>estacionalidad</a:t>
            </a:r>
            <a:r>
              <a:rPr lang="en-US" dirty="0" smtClean="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Tree>
    <p:extLst>
      <p:ext uri="{BB962C8B-B14F-4D97-AF65-F5344CB8AC3E}">
        <p14:creationId xmlns="" xmlns:p14="http://schemas.microsoft.com/office/powerpoint/2010/main" val="212561534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097280"/>
          </a:xfrm>
        </p:spPr>
        <p:txBody>
          <a:bodyPr/>
          <a:lstStyle/>
          <a:p>
            <a:pPr algn="r"/>
            <a:r>
              <a:rPr lang="en-US" b="1" dirty="0" err="1" smtClean="0">
                <a:solidFill>
                  <a:srgbClr val="0B0AFD"/>
                </a:solidFill>
              </a:rPr>
              <a:t>Presupuesto</a:t>
            </a:r>
            <a:endParaRPr lang="en-IE" sz="3200" b="1" dirty="0">
              <a:solidFill>
                <a:srgbClr val="0B0AFD"/>
              </a:solidFill>
            </a:endParaRPr>
          </a:p>
        </p:txBody>
      </p:sp>
      <p:sp>
        <p:nvSpPr>
          <p:cNvPr id="3" name="Content Placeholder 2"/>
          <p:cNvSpPr>
            <a:spLocks noGrp="1"/>
          </p:cNvSpPr>
          <p:nvPr>
            <p:ph idx="1"/>
          </p:nvPr>
        </p:nvSpPr>
        <p:spPr/>
        <p:txBody>
          <a:bodyPr/>
          <a:lstStyle/>
          <a:p>
            <a:pPr marL="0" indent="0">
              <a:lnSpc>
                <a:spcPct val="150000"/>
              </a:lnSpc>
              <a:buNone/>
            </a:pPr>
            <a:r>
              <a:rPr lang="en-IE" b="1" dirty="0"/>
              <a:t>					</a:t>
            </a:r>
          </a:p>
          <a:p>
            <a:pPr marL="0" indent="0">
              <a:lnSpc>
                <a:spcPct val="150000"/>
              </a:lnSpc>
              <a:buNone/>
            </a:pPr>
            <a:r>
              <a:rPr lang="en-IE" b="1" dirty="0"/>
              <a:t>	</a:t>
            </a:r>
          </a:p>
        </p:txBody>
      </p:sp>
      <p:sp>
        <p:nvSpPr>
          <p:cNvPr id="4" name="Text Placeholder 3"/>
          <p:cNvSpPr>
            <a:spLocks noGrp="1"/>
          </p:cNvSpPr>
          <p:nvPr>
            <p:ph type="body" sz="half" idx="2"/>
          </p:nvPr>
        </p:nvSpPr>
        <p:spPr>
          <a:xfrm>
            <a:off x="303870" y="1362456"/>
            <a:ext cx="4268129" cy="612648"/>
          </a:xfrm>
        </p:spPr>
        <p:txBody>
          <a:bodyPr/>
          <a:lstStyle/>
          <a:p>
            <a:r>
              <a:rPr lang="en-IE" altLang="es-ES" sz="3200" b="1" dirty="0" err="1" smtClean="0">
                <a:solidFill>
                  <a:srgbClr val="990000"/>
                </a:solidFill>
              </a:rPr>
              <a:t>Visión</a:t>
            </a:r>
            <a:r>
              <a:rPr lang="en-IE" altLang="es-ES" sz="3200" b="1" dirty="0" smtClean="0">
                <a:solidFill>
                  <a:srgbClr val="990000"/>
                </a:solidFill>
              </a:rPr>
              <a:t> general</a:t>
            </a:r>
            <a:endParaRPr lang="el-GR" altLang="es-ES" sz="3200" dirty="0">
              <a:solidFill>
                <a:srgbClr val="990000"/>
              </a:solidFill>
            </a:endParaRPr>
          </a:p>
        </p:txBody>
      </p:sp>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graphicFrame>
        <p:nvGraphicFramePr>
          <p:cNvPr id="10" name="9 - Πίνακας"/>
          <p:cNvGraphicFramePr>
            <a:graphicFrameLocks noGrp="1"/>
          </p:cNvGraphicFramePr>
          <p:nvPr/>
        </p:nvGraphicFramePr>
        <p:xfrm>
          <a:off x="361696" y="2109554"/>
          <a:ext cx="11440160" cy="3379121"/>
        </p:xfrm>
        <a:graphic>
          <a:graphicData uri="http://schemas.openxmlformats.org/drawingml/2006/table">
            <a:tbl>
              <a:tblPr firstRow="1" bandRow="1">
                <a:tableStyleId>{5C22544A-7EE6-4342-B048-85BDC9FD1C3A}</a:tableStyleId>
              </a:tblPr>
              <a:tblGrid>
                <a:gridCol w="5455856"/>
                <a:gridCol w="5984304"/>
              </a:tblGrid>
              <a:tr h="744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a:t>
                      </a:r>
                      <a:r>
                        <a:rPr lang="en-IE" sz="2400" b="1" dirty="0" err="1" smtClean="0">
                          <a:solidFill>
                            <a:schemeClr val="tx1"/>
                          </a:solidFill>
                        </a:rPr>
                        <a:t>Cuántas</a:t>
                      </a:r>
                      <a:r>
                        <a:rPr lang="en-IE" sz="2400" b="1" dirty="0" smtClean="0">
                          <a:solidFill>
                            <a:schemeClr val="tx1"/>
                          </a:solidFill>
                        </a:rPr>
                        <a:t> </a:t>
                      </a:r>
                      <a:r>
                        <a:rPr lang="en-IE" sz="2400" b="1" dirty="0" err="1" smtClean="0">
                          <a:solidFill>
                            <a:schemeClr val="tx1"/>
                          </a:solidFill>
                        </a:rPr>
                        <a:t>diapositivas</a:t>
                      </a:r>
                      <a:r>
                        <a:rPr lang="en-IE" sz="2400" b="1" dirty="0" smtClean="0">
                          <a:solidFill>
                            <a:schemeClr val="tx1"/>
                          </a:solidFill>
                        </a:rPr>
                        <a:t> hay?</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20</a:t>
                      </a:r>
                      <a:r>
                        <a:rPr lang="en-IE" sz="2400" b="1" dirty="0" smtClean="0">
                          <a:solidFill>
                            <a:srgbClr val="336600"/>
                          </a:solidFill>
                        </a:rPr>
                        <a:t> </a:t>
                      </a:r>
                      <a:r>
                        <a:rPr lang="en-IE" sz="2400" b="1" dirty="0" err="1" smtClean="0">
                          <a:solidFill>
                            <a:schemeClr val="tx1"/>
                          </a:solidFill>
                        </a:rPr>
                        <a:t>diapositivas</a:t>
                      </a:r>
                      <a:endParaRPr lang="en-IE" sz="2400" b="1" dirty="0">
                        <a:solidFill>
                          <a:schemeClr val="tx1"/>
                        </a:solidFill>
                      </a:endParaRPr>
                    </a:p>
                  </a:txBody>
                  <a:tcPr>
                    <a:solidFill>
                      <a:schemeClr val="bg1">
                        <a:lumMod val="75000"/>
                      </a:schemeClr>
                    </a:solidFill>
                  </a:tcPr>
                </a:tc>
              </a:tr>
              <a:tr h="12644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a:t>
                      </a:r>
                      <a:r>
                        <a:rPr lang="en-IE" sz="2400" b="1" dirty="0" err="1" smtClean="0">
                          <a:solidFill>
                            <a:schemeClr val="tx1"/>
                          </a:solidFill>
                        </a:rPr>
                        <a:t>Cuánto</a:t>
                      </a:r>
                      <a:r>
                        <a:rPr lang="en-IE" sz="2400" b="1" dirty="0" smtClean="0">
                          <a:solidFill>
                            <a:schemeClr val="tx1"/>
                          </a:solidFill>
                        </a:rPr>
                        <a:t> </a:t>
                      </a:r>
                      <a:r>
                        <a:rPr lang="en-IE" sz="2400" b="1" dirty="0" err="1" smtClean="0">
                          <a:solidFill>
                            <a:schemeClr val="tx1"/>
                          </a:solidFill>
                        </a:rPr>
                        <a:t>tiempo</a:t>
                      </a:r>
                      <a:r>
                        <a:rPr lang="en-IE" sz="2400" b="1" dirty="0" smtClean="0">
                          <a:solidFill>
                            <a:schemeClr val="tx1"/>
                          </a:solidFill>
                        </a:rPr>
                        <a:t> </a:t>
                      </a:r>
                      <a:r>
                        <a:rPr lang="en-IE" sz="2400" b="1" dirty="0" err="1" smtClean="0">
                          <a:solidFill>
                            <a:schemeClr val="tx1"/>
                          </a:solidFill>
                        </a:rPr>
                        <a:t>debo</a:t>
                      </a:r>
                      <a:r>
                        <a:rPr lang="en-IE" sz="2400" b="1" dirty="0" smtClean="0">
                          <a:solidFill>
                            <a:schemeClr val="tx1"/>
                          </a:solidFill>
                        </a:rPr>
                        <a:t> </a:t>
                      </a:r>
                      <a:r>
                        <a:rPr lang="en-IE" sz="2400" b="1" dirty="0" err="1" smtClean="0">
                          <a:solidFill>
                            <a:schemeClr val="tx1"/>
                          </a:solidFill>
                        </a:rPr>
                        <a:t>estar</a:t>
                      </a:r>
                      <a:r>
                        <a:rPr lang="en-IE" sz="2400" b="1" dirty="0" smtClean="0">
                          <a:solidFill>
                            <a:schemeClr val="tx1"/>
                          </a:solidFill>
                        </a:rPr>
                        <a:t> </a:t>
                      </a:r>
                      <a:r>
                        <a:rPr lang="en-IE" sz="2400" b="1" dirty="0" err="1" smtClean="0">
                          <a:solidFill>
                            <a:schemeClr val="tx1"/>
                          </a:solidFill>
                        </a:rPr>
                        <a:t>leyendo</a:t>
                      </a:r>
                      <a:r>
                        <a:rPr lang="en-IE" sz="2400" b="1" dirty="0" smtClean="0">
                          <a:solidFill>
                            <a:schemeClr val="tx1"/>
                          </a:solidFill>
                        </a:rPr>
                        <a:t> y </a:t>
                      </a:r>
                      <a:r>
                        <a:rPr lang="en-IE" sz="2400" b="1" dirty="0" err="1" smtClean="0">
                          <a:solidFill>
                            <a:schemeClr val="tx1"/>
                          </a:solidFill>
                        </a:rPr>
                        <a:t>escuchando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s-ES" sz="2400" b="1" kern="1200" dirty="0" smtClean="0">
                          <a:solidFill>
                            <a:schemeClr val="tx1"/>
                          </a:solidFill>
                          <a:latin typeface="+mn-lt"/>
                          <a:ea typeface="+mn-ea"/>
                          <a:cs typeface="+mn-cs"/>
                        </a:rPr>
                        <a:t>15 minutos (sin incluir los enlaces que se encuentran en las diapositivas)</a:t>
                      </a:r>
                      <a:endParaRPr lang="en-IE" sz="2400" b="1" dirty="0"/>
                    </a:p>
                  </a:txBody>
                  <a:tcPr>
                    <a:solidFill>
                      <a:schemeClr val="bg1">
                        <a:lumMod val="75000"/>
                      </a:schemeClr>
                    </a:solidFill>
                  </a:tcPr>
                </a:tc>
              </a:tr>
              <a:tr h="1370592">
                <a:tc>
                  <a:txBody>
                    <a:bodyPr/>
                    <a:lstStyle/>
                    <a:p>
                      <a:pPr algn="ctr"/>
                      <a:r>
                        <a:rPr lang="en-IE" sz="2400" b="1" dirty="0" smtClean="0">
                          <a:solidFill>
                            <a:schemeClr val="tx1"/>
                          </a:solidFill>
                        </a:rPr>
                        <a:t>¿</a:t>
                      </a:r>
                      <a:r>
                        <a:rPr lang="en-IE" sz="2400" b="1" dirty="0" err="1" smtClean="0">
                          <a:solidFill>
                            <a:schemeClr val="tx1"/>
                          </a:solidFill>
                        </a:rPr>
                        <a:t>Qué</a:t>
                      </a:r>
                      <a:r>
                        <a:rPr lang="en-IE" sz="2400" b="1" dirty="0" smtClean="0">
                          <a:solidFill>
                            <a:schemeClr val="tx1"/>
                          </a:solidFill>
                        </a:rPr>
                        <a:t> </a:t>
                      </a:r>
                      <a:r>
                        <a:rPr lang="en-IE" sz="2400" b="1" dirty="0" err="1" smtClean="0">
                          <a:solidFill>
                            <a:schemeClr val="tx1"/>
                          </a:solidFill>
                        </a:rPr>
                        <a:t>puedo</a:t>
                      </a:r>
                      <a:r>
                        <a:rPr lang="en-IE" sz="2400" b="1" dirty="0" smtClean="0">
                          <a:solidFill>
                            <a:schemeClr val="tx1"/>
                          </a:solidFill>
                        </a:rPr>
                        <a:t> </a:t>
                      </a:r>
                      <a:r>
                        <a:rPr lang="en-IE" sz="2400" b="1" dirty="0" err="1" smtClean="0">
                          <a:solidFill>
                            <a:schemeClr val="tx1"/>
                          </a:solidFill>
                        </a:rPr>
                        <a:t>conseguir</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smtClean="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tr>
            </a:tbl>
          </a:graphicData>
        </a:graphic>
      </p:graphicFrame>
    </p:spTree>
    <p:custDataLst>
      <p:tags r:id="rId1"/>
    </p:custDataLst>
    <p:extLst>
      <p:ext uri="{BB962C8B-B14F-4D97-AF65-F5344CB8AC3E}">
        <p14:creationId xmlns="" xmlns:p14="http://schemas.microsoft.com/office/powerpoint/2010/main" val="1260105804"/>
      </p:ext>
    </p:extLst>
  </p:cSld>
  <p:clrMapOvr>
    <a:masterClrMapping/>
  </p:clrMapOvr>
  <mc:AlternateContent xmlns:mc="http://schemas.openxmlformats.org/markup-compatibility/2006">
    <mc:Choice xmlns="" xmlns:p14="http://schemas.microsoft.com/office/powerpoint/2010/main"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¡Gracias </a:t>
            </a:r>
            <a:r>
              <a:rPr lang="en-US" altLang="es-ES" sz="4800" b="1" dirty="0" err="1" smtClean="0">
                <a:solidFill>
                  <a:srgbClr val="990000"/>
                </a:solidFill>
              </a:rPr>
              <a:t>por</a:t>
            </a:r>
            <a:r>
              <a:rPr lang="en-US" altLang="es-ES" sz="4800" b="1" dirty="0" smtClean="0">
                <a:solidFill>
                  <a:srgbClr val="990000"/>
                </a:solidFill>
              </a:rPr>
              <a:t> </a:t>
            </a:r>
            <a:r>
              <a:rPr lang="en-US" altLang="es-ES" sz="4800" b="1" dirty="0" err="1" smtClean="0">
                <a:solidFill>
                  <a:srgbClr val="990000"/>
                </a:solidFill>
              </a:rPr>
              <a:t>su</a:t>
            </a:r>
            <a:r>
              <a:rPr lang="en-US" altLang="es-ES" sz="4800" b="1" dirty="0" smtClean="0">
                <a:solidFill>
                  <a:srgbClr val="990000"/>
                </a:solidFill>
              </a:rPr>
              <a:t> </a:t>
            </a:r>
            <a:r>
              <a:rPr lang="en-US" altLang="es-ES" sz="4800" b="1" dirty="0" err="1" smtClean="0">
                <a:solidFill>
                  <a:srgbClr val="990000"/>
                </a:solidFill>
              </a:rPr>
              <a:t>atención</a:t>
            </a:r>
            <a:r>
              <a:rPr lang="en-US" altLang="es-ES" sz="4800" b="1" dirty="0" smtClean="0">
                <a:solidFill>
                  <a:srgbClr val="990000"/>
                </a:solidFill>
              </a:rPr>
              <a:t>! </a:t>
            </a:r>
            <a:r>
              <a:rPr lang="en-US" altLang="es-ES" sz="4800" b="1" dirty="0">
                <a:solidFill>
                  <a:srgbClr val="990000"/>
                </a:solidFill>
                <a:sym typeface="Wingdings" panose="05000000000000000000" pitchFamily="2" charset="2"/>
              </a:rPr>
              <a:t></a:t>
            </a:r>
            <a:endParaRPr lang="en-US" altLang="es-ES" sz="4800" b="1"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 del </a:t>
            </a:r>
            <a:r>
              <a:rPr lang="en-US" altLang="es-ES" sz="3600" dirty="0" err="1" smtClean="0">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 xmlns:p14="http://schemas.microsoft.com/office/powerpoint/2010/main" val="226857242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158240"/>
          </a:xfrm>
        </p:spPr>
        <p:txBody>
          <a:bodyPr/>
          <a:lstStyle/>
          <a:p>
            <a:pPr algn="r"/>
            <a:r>
              <a:rPr lang="en-US" b="1" dirty="0" err="1" smtClean="0">
                <a:solidFill>
                  <a:srgbClr val="0B0AFD"/>
                </a:solidFill>
              </a:rPr>
              <a:t>Presupuesto</a:t>
            </a:r>
            <a:endParaRPr lang="en-IE" sz="3200" b="1" dirty="0">
              <a:solidFill>
                <a:srgbClr val="0B0AFD"/>
              </a:solidFill>
            </a:endParaRPr>
          </a:p>
        </p:txBody>
      </p:sp>
      <p:sp>
        <p:nvSpPr>
          <p:cNvPr id="3" name="Content Placeholder 2"/>
          <p:cNvSpPr>
            <a:spLocks noGrp="1"/>
          </p:cNvSpPr>
          <p:nvPr>
            <p:ph idx="1"/>
          </p:nvPr>
        </p:nvSpPr>
        <p:spPr>
          <a:xfrm>
            <a:off x="2145792" y="1999489"/>
            <a:ext cx="8551757" cy="4157472"/>
          </a:xfrm>
        </p:spPr>
        <p:txBody>
          <a:bodyPr/>
          <a:lstStyle/>
          <a:p>
            <a:pPr marL="0" indent="0" algn="ctr">
              <a:lnSpc>
                <a:spcPct val="150000"/>
              </a:lnSpc>
              <a:buNone/>
            </a:pPr>
            <a:r>
              <a:rPr lang="en-GB" b="1" dirty="0" smtClean="0"/>
              <a:t>En </a:t>
            </a:r>
            <a:r>
              <a:rPr lang="en-GB" b="1" dirty="0" err="1" smtClean="0"/>
              <a:t>esta</a:t>
            </a:r>
            <a:r>
              <a:rPr lang="en-GB" b="1" dirty="0" smtClean="0"/>
              <a:t> </a:t>
            </a:r>
            <a:r>
              <a:rPr lang="en-GB" b="1" dirty="0" err="1" smtClean="0"/>
              <a:t>unidad</a:t>
            </a:r>
            <a:r>
              <a:rPr lang="en-GB" b="1" dirty="0" smtClean="0"/>
              <a:t>, </a:t>
            </a:r>
            <a:r>
              <a:rPr lang="en-GB" b="1" dirty="0" err="1" smtClean="0"/>
              <a:t>aprenderemos</a:t>
            </a:r>
            <a:r>
              <a:rPr lang="en-GB" b="1" dirty="0" smtClean="0"/>
              <a:t> </a:t>
            </a:r>
            <a:r>
              <a:rPr lang="en-GB" b="1" dirty="0" err="1" smtClean="0"/>
              <a:t>sobre</a:t>
            </a:r>
            <a:r>
              <a:rPr lang="en-GB" b="1" dirty="0" smtClean="0"/>
              <a:t> los </a:t>
            </a:r>
            <a:r>
              <a:rPr lang="en-GB" b="1" dirty="0" err="1" smtClean="0"/>
              <a:t>distintos</a:t>
            </a:r>
            <a:r>
              <a:rPr lang="en-GB" b="1" dirty="0" smtClean="0"/>
              <a:t> </a:t>
            </a:r>
            <a:r>
              <a:rPr lang="en-GB" b="1" dirty="0" err="1" smtClean="0"/>
              <a:t>elementos</a:t>
            </a:r>
            <a:r>
              <a:rPr lang="en-GB" b="1" dirty="0" smtClean="0"/>
              <a:t> </a:t>
            </a:r>
            <a:r>
              <a:rPr lang="en-GB" b="1" dirty="0" err="1" smtClean="0"/>
              <a:t>financieros</a:t>
            </a:r>
            <a:r>
              <a:rPr lang="en-GB" b="1" dirty="0" smtClean="0"/>
              <a:t> </a:t>
            </a:r>
            <a:r>
              <a:rPr lang="en-GB" b="1" dirty="0" err="1" smtClean="0"/>
              <a:t>que</a:t>
            </a:r>
            <a:r>
              <a:rPr lang="en-GB" b="1" dirty="0" smtClean="0"/>
              <a:t> </a:t>
            </a:r>
            <a:r>
              <a:rPr lang="en-GB" b="1" dirty="0" err="1" smtClean="0"/>
              <a:t>forman</a:t>
            </a:r>
            <a:r>
              <a:rPr lang="en-GB" b="1" dirty="0" smtClean="0"/>
              <a:t> </a:t>
            </a:r>
            <a:r>
              <a:rPr lang="en-GB" b="1" dirty="0" err="1" smtClean="0"/>
              <a:t>una</a:t>
            </a:r>
            <a:r>
              <a:rPr lang="en-GB" b="1" dirty="0" smtClean="0"/>
              <a:t> parte integral del plan de </a:t>
            </a:r>
            <a:r>
              <a:rPr lang="en-GB" b="1" dirty="0" err="1" smtClean="0"/>
              <a:t>empresa</a:t>
            </a:r>
            <a:r>
              <a:rPr lang="en-GB" b="1" dirty="0" smtClean="0"/>
              <a:t>, </a:t>
            </a:r>
            <a:r>
              <a:rPr lang="en-GB" b="1" dirty="0" err="1" smtClean="0"/>
              <a:t>haciendo</a:t>
            </a:r>
            <a:r>
              <a:rPr lang="en-GB" b="1" dirty="0" smtClean="0"/>
              <a:t> </a:t>
            </a:r>
            <a:r>
              <a:rPr lang="en-GB" b="1" dirty="0" err="1" smtClean="0"/>
              <a:t>é</a:t>
            </a:r>
            <a:r>
              <a:rPr lang="en-GB" b="1" dirty="0" err="1" smtClean="0"/>
              <a:t>nfasis</a:t>
            </a:r>
            <a:r>
              <a:rPr lang="en-GB" b="1" dirty="0" smtClean="0"/>
              <a:t> en el </a:t>
            </a:r>
            <a:r>
              <a:rPr lang="en-GB" b="1" dirty="0" err="1" smtClean="0"/>
              <a:t>presupuesto</a:t>
            </a:r>
            <a:r>
              <a:rPr lang="en-GB" b="1" dirty="0" smtClean="0"/>
              <a:t>, </a:t>
            </a:r>
            <a:r>
              <a:rPr lang="en-GB" b="1" dirty="0" err="1" smtClean="0"/>
              <a:t>que</a:t>
            </a:r>
            <a:r>
              <a:rPr lang="en-GB" b="1" dirty="0" smtClean="0"/>
              <a:t> </a:t>
            </a:r>
            <a:r>
              <a:rPr lang="en-GB" b="1" dirty="0" err="1" smtClean="0"/>
              <a:t>es</a:t>
            </a:r>
            <a:r>
              <a:rPr lang="en-GB" b="1" dirty="0" smtClean="0"/>
              <a:t> el </a:t>
            </a:r>
            <a:r>
              <a:rPr lang="en-GB" b="1" dirty="0" err="1" smtClean="0"/>
              <a:t>elemento</a:t>
            </a:r>
            <a:r>
              <a:rPr lang="en-GB" b="1" dirty="0" smtClean="0"/>
              <a:t> </a:t>
            </a:r>
            <a:r>
              <a:rPr lang="en-GB" b="1" dirty="0" err="1" smtClean="0"/>
              <a:t>financiero</a:t>
            </a:r>
            <a:r>
              <a:rPr lang="en-GB" b="1" dirty="0" smtClean="0"/>
              <a:t> </a:t>
            </a:r>
            <a:r>
              <a:rPr lang="en-GB" b="1" dirty="0" err="1" smtClean="0"/>
              <a:t>más</a:t>
            </a:r>
            <a:r>
              <a:rPr lang="en-GB" b="1" dirty="0" smtClean="0"/>
              <a:t> </a:t>
            </a:r>
            <a:r>
              <a:rPr lang="en-GB" b="1" dirty="0" err="1" smtClean="0"/>
              <a:t>importante</a:t>
            </a:r>
            <a:endParaRPr lang="en-IE" b="1" dirty="0"/>
          </a:p>
          <a:p>
            <a:endParaRPr lang="en-IE" dirty="0"/>
          </a:p>
        </p:txBody>
      </p:sp>
      <p:sp>
        <p:nvSpPr>
          <p:cNvPr id="6" name="Text Placeholder 5"/>
          <p:cNvSpPr>
            <a:spLocks noGrp="1"/>
          </p:cNvSpPr>
          <p:nvPr>
            <p:ph type="body" sz="half" idx="2"/>
          </p:nvPr>
        </p:nvSpPr>
        <p:spPr>
          <a:xfrm>
            <a:off x="547710" y="1252728"/>
            <a:ext cx="4524161" cy="612648"/>
          </a:xfrm>
        </p:spPr>
        <p:txBody>
          <a:bodyPr/>
          <a:lstStyle/>
          <a:p>
            <a:r>
              <a:rPr lang="en-IE" altLang="es-ES" sz="3200" b="1" dirty="0" err="1" smtClean="0">
                <a:solidFill>
                  <a:srgbClr val="990000"/>
                </a:solidFill>
              </a:rPr>
              <a:t>Objetivo</a:t>
            </a:r>
            <a:r>
              <a:rPr lang="en-IE" altLang="es-ES" sz="3200" b="1" dirty="0" smtClean="0">
                <a:solidFill>
                  <a:srgbClr val="990000"/>
                </a:solidFill>
              </a:rPr>
              <a:t> de la </a:t>
            </a:r>
            <a:r>
              <a:rPr lang="en-IE" altLang="es-ES" sz="3200" b="1" dirty="0" err="1" smtClean="0">
                <a:solidFill>
                  <a:srgbClr val="990000"/>
                </a:solidFill>
              </a:rPr>
              <a:t>unidad</a:t>
            </a:r>
            <a:endParaRPr lang="el-GR" altLang="es-ES" sz="3200" b="1" dirty="0" smtClean="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Tree>
    <p:extLst>
      <p:ext uri="{BB962C8B-B14F-4D97-AF65-F5344CB8AC3E}">
        <p14:creationId xmlns="" xmlns:p14="http://schemas.microsoft.com/office/powerpoint/2010/main" val="113106424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072896"/>
          </a:xfrm>
        </p:spPr>
        <p:txBody>
          <a:bodyPr/>
          <a:lstStyle/>
          <a:p>
            <a:pPr algn="r"/>
            <a:r>
              <a:rPr lang="en-US" b="1" dirty="0" err="1" smtClean="0">
                <a:solidFill>
                  <a:srgbClr val="0B0AFD"/>
                </a:solidFill>
              </a:rPr>
              <a:t>Presupuesto</a:t>
            </a:r>
            <a:endParaRPr lang="es-ES" altLang="es-ES" sz="3200" b="1" dirty="0">
              <a:solidFill>
                <a:srgbClr val="0B0AFD"/>
              </a:solidFill>
            </a:endParaRPr>
          </a:p>
        </p:txBody>
      </p:sp>
      <p:sp>
        <p:nvSpPr>
          <p:cNvPr id="3" name="Content Placeholder 2"/>
          <p:cNvSpPr>
            <a:spLocks noGrp="1"/>
          </p:cNvSpPr>
          <p:nvPr>
            <p:ph idx="1"/>
          </p:nvPr>
        </p:nvSpPr>
        <p:spPr>
          <a:xfrm>
            <a:off x="487680" y="1938528"/>
            <a:ext cx="11167872" cy="3922523"/>
          </a:xfrm>
        </p:spPr>
        <p:txBody>
          <a:bodyPr>
            <a:noAutofit/>
          </a:bodyPr>
          <a:lstStyle/>
          <a:p>
            <a:pPr marL="0" indent="0">
              <a:lnSpc>
                <a:spcPct val="150000"/>
              </a:lnSpc>
              <a:buNone/>
            </a:pPr>
            <a:r>
              <a:rPr lang="en-IE" sz="2800" b="1" dirty="0" smtClean="0"/>
              <a:t>Al final del </a:t>
            </a:r>
            <a:r>
              <a:rPr lang="en-IE" sz="2800" b="1" dirty="0" err="1" smtClean="0"/>
              <a:t>módulo</a:t>
            </a:r>
            <a:r>
              <a:rPr lang="en-IE" sz="2800" b="1" dirty="0" smtClean="0"/>
              <a:t> </a:t>
            </a:r>
            <a:r>
              <a:rPr lang="en-IE" sz="2800" b="1" u="sng" dirty="0" err="1" smtClean="0">
                <a:solidFill>
                  <a:srgbClr val="003366"/>
                </a:solidFill>
              </a:rPr>
              <a:t>seremos</a:t>
            </a:r>
            <a:r>
              <a:rPr lang="en-IE" sz="2800" b="1" u="sng" dirty="0" smtClean="0">
                <a:solidFill>
                  <a:srgbClr val="003366"/>
                </a:solidFill>
              </a:rPr>
              <a:t> </a:t>
            </a:r>
            <a:r>
              <a:rPr lang="en-IE" sz="2800" b="1" u="sng" dirty="0" err="1" smtClean="0">
                <a:solidFill>
                  <a:srgbClr val="003366"/>
                </a:solidFill>
              </a:rPr>
              <a:t>capaces</a:t>
            </a:r>
            <a:r>
              <a:rPr lang="en-IE" sz="2800" b="1" u="sng" dirty="0" smtClean="0">
                <a:solidFill>
                  <a:srgbClr val="003366"/>
                </a:solidFill>
              </a:rPr>
              <a:t> de:</a:t>
            </a:r>
            <a:endParaRPr lang="en-IE" sz="2800" b="1" u="sng" dirty="0">
              <a:solidFill>
                <a:srgbClr val="003366"/>
              </a:solidFill>
            </a:endParaRPr>
          </a:p>
          <a:p>
            <a:pPr marL="514350" indent="-514350">
              <a:lnSpc>
                <a:spcPct val="150000"/>
              </a:lnSpc>
              <a:buFont typeface="+mj-lt"/>
              <a:buAutoNum type="arabicPeriod"/>
            </a:pPr>
            <a:r>
              <a:rPr lang="en-IE" sz="2800" b="1" dirty="0" err="1" smtClean="0"/>
              <a:t>Realizar</a:t>
            </a:r>
            <a:r>
              <a:rPr lang="en-IE" sz="2800" b="1" dirty="0" smtClean="0"/>
              <a:t> </a:t>
            </a:r>
            <a:r>
              <a:rPr lang="en-IE" sz="2800" b="1" dirty="0" err="1" smtClean="0"/>
              <a:t>presupuestos</a:t>
            </a:r>
            <a:r>
              <a:rPr lang="en-IE" sz="2800" b="1" dirty="0" smtClean="0"/>
              <a:t> </a:t>
            </a:r>
            <a:r>
              <a:rPr lang="en-IE" sz="2800" b="1" dirty="0" err="1" smtClean="0"/>
              <a:t>básicos</a:t>
            </a:r>
            <a:endParaRPr lang="en-IE" sz="2800" b="1" dirty="0"/>
          </a:p>
          <a:p>
            <a:pPr marL="514350" indent="-514350">
              <a:lnSpc>
                <a:spcPct val="150000"/>
              </a:lnSpc>
              <a:buFont typeface="+mj-lt"/>
              <a:buAutoNum type="arabicPeriod"/>
            </a:pPr>
            <a:r>
              <a:rPr lang="en-IE" sz="2800" b="1" dirty="0" err="1" smtClean="0"/>
              <a:t>Saber</a:t>
            </a:r>
            <a:r>
              <a:rPr lang="en-IE" sz="2800" b="1" dirty="0" smtClean="0"/>
              <a:t> </a:t>
            </a:r>
            <a:r>
              <a:rPr lang="en-IE" sz="2800" b="1" dirty="0" err="1" smtClean="0"/>
              <a:t>como</a:t>
            </a:r>
            <a:r>
              <a:rPr lang="en-IE" sz="2800" b="1" dirty="0" smtClean="0"/>
              <a:t> leer un </a:t>
            </a:r>
            <a:r>
              <a:rPr lang="en-IE" sz="2800" b="1" dirty="0" err="1" smtClean="0"/>
              <a:t>presupuesto</a:t>
            </a:r>
            <a:r>
              <a:rPr lang="en-IE" sz="2800" b="1" dirty="0" smtClean="0"/>
              <a:t> y </a:t>
            </a:r>
            <a:r>
              <a:rPr lang="en-IE" sz="2800" b="1" dirty="0" err="1" smtClean="0"/>
              <a:t>como</a:t>
            </a:r>
            <a:r>
              <a:rPr lang="en-IE" sz="2800" b="1" dirty="0" smtClean="0"/>
              <a:t> </a:t>
            </a:r>
            <a:r>
              <a:rPr lang="en-IE" sz="2800" b="1" dirty="0" err="1" smtClean="0"/>
              <a:t>usarlos</a:t>
            </a:r>
            <a:endParaRPr lang="en-IE" sz="2800" b="1" dirty="0"/>
          </a:p>
          <a:p>
            <a:pPr marL="514350" indent="-514350">
              <a:lnSpc>
                <a:spcPct val="150000"/>
              </a:lnSpc>
              <a:buFont typeface="+mj-lt"/>
              <a:buAutoNum type="arabicPeriod"/>
            </a:pPr>
            <a:r>
              <a:rPr lang="en-IE" sz="2800" b="1" dirty="0" err="1" smtClean="0"/>
              <a:t>Saber</a:t>
            </a:r>
            <a:r>
              <a:rPr lang="en-IE" sz="2800" b="1" dirty="0" smtClean="0"/>
              <a:t> </a:t>
            </a:r>
            <a:r>
              <a:rPr lang="en-IE" sz="2800" b="1" dirty="0" err="1" smtClean="0"/>
              <a:t>como</a:t>
            </a:r>
            <a:r>
              <a:rPr lang="en-IE" sz="2800" b="1" dirty="0" smtClean="0"/>
              <a:t> </a:t>
            </a:r>
            <a:r>
              <a:rPr lang="en-IE" sz="2800" b="1" dirty="0" err="1" smtClean="0"/>
              <a:t>hacer</a:t>
            </a:r>
            <a:r>
              <a:rPr lang="en-IE" sz="2800" b="1" dirty="0" smtClean="0"/>
              <a:t> un </a:t>
            </a:r>
            <a:r>
              <a:rPr lang="en-IE" sz="2800" b="1" dirty="0" err="1" smtClean="0"/>
              <a:t>presupuesto</a:t>
            </a:r>
            <a:r>
              <a:rPr lang="en-IE" sz="2800" b="1" dirty="0" smtClean="0"/>
              <a:t> y el </a:t>
            </a:r>
            <a:r>
              <a:rPr lang="en-IE" sz="2800" b="1" dirty="0" err="1" smtClean="0"/>
              <a:t>flujo</a:t>
            </a:r>
            <a:r>
              <a:rPr lang="en-IE" sz="2800" b="1" dirty="0" smtClean="0"/>
              <a:t> de </a:t>
            </a:r>
            <a:r>
              <a:rPr lang="en-IE" sz="2800" b="1" dirty="0" err="1" smtClean="0"/>
              <a:t>caja</a:t>
            </a:r>
            <a:endParaRPr lang="en-IE" sz="2800" b="1" dirty="0"/>
          </a:p>
          <a:p>
            <a:pPr marL="0" indent="0">
              <a:lnSpc>
                <a:spcPct val="150000"/>
              </a:lnSpc>
              <a:buNone/>
            </a:pPr>
            <a:endParaRPr lang="en-US" sz="2800" b="1" dirty="0"/>
          </a:p>
        </p:txBody>
      </p:sp>
      <p:sp>
        <p:nvSpPr>
          <p:cNvPr id="5" name="Text Placeholder 4"/>
          <p:cNvSpPr>
            <a:spLocks noGrp="1"/>
          </p:cNvSpPr>
          <p:nvPr>
            <p:ph type="body" sz="half" idx="2"/>
          </p:nvPr>
        </p:nvSpPr>
        <p:spPr>
          <a:xfrm>
            <a:off x="474558" y="1191768"/>
            <a:ext cx="8571906" cy="649224"/>
          </a:xfrm>
        </p:spPr>
        <p:txBody>
          <a:bodyPr/>
          <a:lstStyle/>
          <a:p>
            <a:r>
              <a:rPr lang="es-ES" altLang="es-ES" sz="3200" b="1" dirty="0" smtClean="0">
                <a:solidFill>
                  <a:srgbClr val="990000"/>
                </a:solidFill>
              </a:rPr>
              <a:t>Resultados esperados del aprendizaje</a:t>
            </a:r>
            <a:endParaRPr lang="el-GR" altLang="es-ES" sz="3200" dirty="0" smtClean="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Tree>
    <p:extLst>
      <p:ext uri="{BB962C8B-B14F-4D97-AF65-F5344CB8AC3E}">
        <p14:creationId xmlns="" xmlns:p14="http://schemas.microsoft.com/office/powerpoint/2010/main" val="398417787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Presupuesto</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GB" b="1" dirty="0" smtClean="0">
                <a:solidFill>
                  <a:srgbClr val="C00000"/>
                </a:solidFill>
                <a:latin typeface="+mj-lt"/>
                <a:ea typeface="+mj-ea"/>
                <a:cs typeface="+mj-cs"/>
              </a:rPr>
              <a:t>Plan </a:t>
            </a:r>
            <a:r>
              <a:rPr lang="en-GB" b="1" dirty="0" err="1" smtClean="0">
                <a:solidFill>
                  <a:srgbClr val="C00000"/>
                </a:solidFill>
                <a:latin typeface="+mj-lt"/>
                <a:ea typeface="+mj-ea"/>
                <a:cs typeface="+mj-cs"/>
              </a:rPr>
              <a:t>financiero</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como</a:t>
            </a:r>
            <a:r>
              <a:rPr lang="en-GB" b="1" dirty="0" smtClean="0">
                <a:solidFill>
                  <a:srgbClr val="C00000"/>
                </a:solidFill>
                <a:latin typeface="+mj-lt"/>
                <a:ea typeface="+mj-ea"/>
                <a:cs typeface="+mj-cs"/>
              </a:rPr>
              <a:t> parte del </a:t>
            </a:r>
            <a:r>
              <a:rPr lang="en-GB" b="1" dirty="0" smtClean="0">
                <a:solidFill>
                  <a:srgbClr val="C00000"/>
                </a:solidFill>
                <a:latin typeface="+mj-lt"/>
                <a:ea typeface="+mj-ea"/>
                <a:cs typeface="+mj-cs"/>
              </a:rPr>
              <a:t>Plan de </a:t>
            </a:r>
            <a:r>
              <a:rPr lang="en-GB" b="1" dirty="0" err="1" smtClean="0">
                <a:solidFill>
                  <a:srgbClr val="C00000"/>
                </a:solidFill>
                <a:latin typeface="+mj-lt"/>
                <a:ea typeface="+mj-ea"/>
                <a:cs typeface="+mj-cs"/>
              </a:rPr>
              <a:t>Empresa</a:t>
            </a:r>
            <a:r>
              <a:rPr lang="en-GB" b="1" dirty="0" smtClean="0">
                <a:solidFill>
                  <a:srgbClr val="C00000"/>
                </a:solidFill>
                <a:latin typeface="+mj-lt"/>
                <a:ea typeface="+mj-ea"/>
                <a:cs typeface="+mj-cs"/>
              </a:rPr>
              <a:t> </a:t>
            </a:r>
            <a:r>
              <a:rPr lang="en-GB" b="1" dirty="0" smtClean="0">
                <a:solidFill>
                  <a:srgbClr val="C00000"/>
                </a:solidFill>
                <a:latin typeface="+mj-lt"/>
                <a:ea typeface="+mj-ea"/>
                <a:cs typeface="+mj-cs"/>
              </a:rPr>
              <a:t>(1/4</a:t>
            </a:r>
            <a:r>
              <a:rPr lang="en-GB" b="1" dirty="0" smtClean="0">
                <a:solidFill>
                  <a:srgbClr val="C00000"/>
                </a:solidFill>
                <a:latin typeface="+mj-lt"/>
                <a:ea typeface="+mj-ea"/>
                <a:cs typeface="+mj-cs"/>
              </a:rPr>
              <a:t>)</a:t>
            </a:r>
            <a:endParaRPr lang="es-ES" b="1" dirty="0">
              <a:solidFill>
                <a:srgbClr val="C00000"/>
              </a:solidFill>
              <a:latin typeface="+mj-lt"/>
              <a:ea typeface="+mj-ea"/>
              <a:cs typeface="+mj-cs"/>
            </a:endParaRPr>
          </a:p>
          <a:p>
            <a:pPr marL="0" indent="0">
              <a:buNone/>
            </a:pPr>
            <a:r>
              <a:rPr lang="en-GB" sz="1700" dirty="0"/>
              <a:t> </a:t>
            </a:r>
            <a:endParaRPr lang="es-ES" sz="1700" dirty="0"/>
          </a:p>
          <a:p>
            <a:pPr marL="0" indent="0">
              <a:buNone/>
            </a:pPr>
            <a:r>
              <a:rPr lang="en-GB" sz="1700" dirty="0"/>
              <a:t> </a:t>
            </a:r>
            <a:endParaRPr lang="es-ES" sz="1700" dirty="0"/>
          </a:p>
          <a:p>
            <a:pPr marL="0" indent="0">
              <a:buNone/>
            </a:pPr>
            <a:r>
              <a:rPr lang="en-US" dirty="0" smtClean="0"/>
              <a:t>La parte </a:t>
            </a:r>
            <a:r>
              <a:rPr lang="en-US" dirty="0" err="1" smtClean="0"/>
              <a:t>financiera</a:t>
            </a:r>
            <a:r>
              <a:rPr lang="en-US" dirty="0" smtClean="0"/>
              <a:t> de un plan de </a:t>
            </a:r>
            <a:r>
              <a:rPr lang="en-US" dirty="0" err="1" smtClean="0"/>
              <a:t>empresa</a:t>
            </a:r>
            <a:r>
              <a:rPr lang="en-US" dirty="0" smtClean="0"/>
              <a:t> </a:t>
            </a:r>
            <a:r>
              <a:rPr lang="en-US" dirty="0" err="1" smtClean="0"/>
              <a:t>es</a:t>
            </a:r>
            <a:r>
              <a:rPr lang="en-US" dirty="0" smtClean="0"/>
              <a:t> </a:t>
            </a:r>
            <a:r>
              <a:rPr lang="en-US" dirty="0" err="1" smtClean="0"/>
              <a:t>una</a:t>
            </a:r>
            <a:r>
              <a:rPr lang="en-US" dirty="0" smtClean="0"/>
              <a:t> de </a:t>
            </a:r>
            <a:r>
              <a:rPr lang="en-US" dirty="0" err="1" smtClean="0"/>
              <a:t>las</a:t>
            </a:r>
            <a:r>
              <a:rPr lang="en-US" dirty="0" smtClean="0"/>
              <a:t> </a:t>
            </a:r>
            <a:r>
              <a:rPr lang="en-US" dirty="0" err="1" smtClean="0"/>
              <a:t>más</a:t>
            </a:r>
            <a:r>
              <a:rPr lang="en-US" dirty="0" smtClean="0"/>
              <a:t> </a:t>
            </a:r>
            <a:r>
              <a:rPr lang="en-US" dirty="0" err="1" smtClean="0"/>
              <a:t>importantes</a:t>
            </a:r>
            <a:r>
              <a:rPr lang="en-US" dirty="0" smtClean="0"/>
              <a:t>. </a:t>
            </a:r>
            <a:r>
              <a:rPr lang="en-US" dirty="0" err="1" smtClean="0"/>
              <a:t>Cada</a:t>
            </a:r>
            <a:r>
              <a:rPr lang="en-US" dirty="0" smtClean="0"/>
              <a:t> </a:t>
            </a:r>
            <a:r>
              <a:rPr lang="en-US" dirty="0" err="1" smtClean="0"/>
              <a:t>empresa</a:t>
            </a:r>
            <a:r>
              <a:rPr lang="en-US" dirty="0" smtClean="0"/>
              <a:t> </a:t>
            </a:r>
            <a:r>
              <a:rPr lang="en-US" dirty="0" err="1" smtClean="0"/>
              <a:t>debería</a:t>
            </a:r>
            <a:r>
              <a:rPr lang="en-US" dirty="0" smtClean="0"/>
              <a:t> </a:t>
            </a:r>
            <a:r>
              <a:rPr lang="en-US" dirty="0" err="1" smtClean="0"/>
              <a:t>tener</a:t>
            </a:r>
            <a:r>
              <a:rPr lang="en-US" dirty="0" smtClean="0"/>
              <a:t> un plan de </a:t>
            </a:r>
            <a:r>
              <a:rPr lang="en-US" dirty="0" err="1" smtClean="0"/>
              <a:t>empresa</a:t>
            </a:r>
            <a:r>
              <a:rPr lang="en-US" dirty="0" smtClean="0"/>
              <a:t> </a:t>
            </a:r>
            <a:r>
              <a:rPr lang="en-US" dirty="0" err="1" smtClean="0"/>
              <a:t>incluyendo</a:t>
            </a:r>
            <a:r>
              <a:rPr lang="en-US" dirty="0" smtClean="0"/>
              <a:t> un </a:t>
            </a:r>
            <a:r>
              <a:rPr lang="en-US" dirty="0" err="1" smtClean="0"/>
              <a:t>detallado</a:t>
            </a:r>
            <a:r>
              <a:rPr lang="en-US" dirty="0" smtClean="0"/>
              <a:t> plan </a:t>
            </a:r>
            <a:r>
              <a:rPr lang="en-US" dirty="0" err="1" smtClean="0"/>
              <a:t>financiero</a:t>
            </a:r>
            <a:r>
              <a:rPr lang="en-US" dirty="0" smtClean="0"/>
              <a:t>. </a:t>
            </a:r>
            <a:endParaRPr lang="en-US" sz="1700" dirty="0"/>
          </a:p>
          <a:p>
            <a:pPr marL="0" indent="0">
              <a:buNone/>
            </a:pPr>
            <a:endParaRPr lang="es-ES" sz="1700" dirty="0"/>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 xmlns:p14="http://schemas.microsoft.com/office/powerpoint/2010/main" val="10803724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Presupuesto</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lvl="0" indent="0">
              <a:buNone/>
            </a:pPr>
            <a:r>
              <a:rPr lang="en-GB" b="1" dirty="0" smtClean="0">
                <a:solidFill>
                  <a:srgbClr val="C00000"/>
                </a:solidFill>
              </a:rPr>
              <a:t>Plan </a:t>
            </a:r>
            <a:r>
              <a:rPr lang="en-GB" b="1" dirty="0" err="1" smtClean="0">
                <a:solidFill>
                  <a:srgbClr val="C00000"/>
                </a:solidFill>
              </a:rPr>
              <a:t>financiero</a:t>
            </a:r>
            <a:r>
              <a:rPr lang="en-GB" b="1" dirty="0" smtClean="0">
                <a:solidFill>
                  <a:srgbClr val="C00000"/>
                </a:solidFill>
              </a:rPr>
              <a:t> </a:t>
            </a:r>
            <a:r>
              <a:rPr lang="en-GB" b="1" dirty="0" err="1" smtClean="0">
                <a:solidFill>
                  <a:srgbClr val="C00000"/>
                </a:solidFill>
              </a:rPr>
              <a:t>como</a:t>
            </a:r>
            <a:r>
              <a:rPr lang="en-GB" b="1" dirty="0" smtClean="0">
                <a:solidFill>
                  <a:srgbClr val="C00000"/>
                </a:solidFill>
              </a:rPr>
              <a:t> parte del Plan de </a:t>
            </a:r>
            <a:r>
              <a:rPr lang="en-GB" b="1" dirty="0" err="1" smtClean="0">
                <a:solidFill>
                  <a:srgbClr val="C00000"/>
                </a:solidFill>
              </a:rPr>
              <a:t>Empresa</a:t>
            </a:r>
            <a:r>
              <a:rPr lang="en-GB" b="1" dirty="0" smtClean="0">
                <a:solidFill>
                  <a:srgbClr val="C00000"/>
                </a:solidFill>
              </a:rPr>
              <a:t> </a:t>
            </a:r>
            <a:r>
              <a:rPr lang="en-GB" b="1" dirty="0" smtClean="0">
                <a:solidFill>
                  <a:srgbClr val="C00000"/>
                </a:solidFill>
                <a:latin typeface="+mj-lt"/>
                <a:ea typeface="+mj-ea"/>
                <a:cs typeface="+mj-cs"/>
              </a:rPr>
              <a:t>(2/4</a:t>
            </a:r>
            <a:r>
              <a:rPr lang="en-GB" b="1" dirty="0" smtClean="0">
                <a:solidFill>
                  <a:srgbClr val="C00000"/>
                </a:solidFill>
                <a:latin typeface="+mj-lt"/>
                <a:ea typeface="+mj-ea"/>
                <a:cs typeface="+mj-cs"/>
              </a:rPr>
              <a:t>)</a:t>
            </a:r>
            <a:endParaRPr lang="es-ES" b="1" dirty="0">
              <a:solidFill>
                <a:srgbClr val="C00000"/>
              </a:solidFill>
              <a:latin typeface="+mj-lt"/>
              <a:ea typeface="+mj-ea"/>
              <a:cs typeface="+mj-cs"/>
            </a:endParaRPr>
          </a:p>
          <a:p>
            <a:pPr marL="0" indent="0">
              <a:buNone/>
            </a:pPr>
            <a:r>
              <a:rPr lang="en-US" sz="1800" b="1" dirty="0" smtClean="0"/>
              <a:t> </a:t>
            </a:r>
            <a:endParaRPr lang="en-US" sz="1800" dirty="0" smtClean="0"/>
          </a:p>
          <a:p>
            <a:pPr marL="0" lvl="0" indent="0" algn="just">
              <a:buNone/>
            </a:pPr>
            <a:r>
              <a:rPr lang="en-US" dirty="0" smtClean="0">
                <a:solidFill>
                  <a:srgbClr val="000000"/>
                </a:solidFill>
              </a:rPr>
              <a:t>El plan </a:t>
            </a:r>
            <a:r>
              <a:rPr lang="en-US" dirty="0" err="1" smtClean="0">
                <a:solidFill>
                  <a:srgbClr val="000000"/>
                </a:solidFill>
              </a:rPr>
              <a:t>financiero</a:t>
            </a:r>
            <a:r>
              <a:rPr lang="en-US" dirty="0" smtClean="0">
                <a:solidFill>
                  <a:srgbClr val="000000"/>
                </a:solidFill>
              </a:rPr>
              <a:t> se </a:t>
            </a:r>
            <a:r>
              <a:rPr lang="en-US" dirty="0" err="1" smtClean="0">
                <a:solidFill>
                  <a:srgbClr val="000000"/>
                </a:solidFill>
              </a:rPr>
              <a:t>construye</a:t>
            </a:r>
            <a:r>
              <a:rPr lang="en-US" dirty="0" smtClean="0">
                <a:solidFill>
                  <a:srgbClr val="000000"/>
                </a:solidFill>
              </a:rPr>
              <a:t> </a:t>
            </a:r>
            <a:r>
              <a:rPr lang="en-US" dirty="0" err="1" smtClean="0">
                <a:solidFill>
                  <a:srgbClr val="000000"/>
                </a:solidFill>
              </a:rPr>
              <a:t>usando</a:t>
            </a:r>
            <a:r>
              <a:rPr lang="en-US" dirty="0" smtClean="0">
                <a:solidFill>
                  <a:srgbClr val="000000"/>
                </a:solidFill>
              </a:rPr>
              <a:t> los </a:t>
            </a:r>
            <a:r>
              <a:rPr lang="en-US" dirty="0" err="1" smtClean="0">
                <a:solidFill>
                  <a:srgbClr val="000000"/>
                </a:solidFill>
              </a:rPr>
              <a:t>siguientes</a:t>
            </a:r>
            <a:r>
              <a:rPr lang="en-US" dirty="0" smtClean="0">
                <a:solidFill>
                  <a:srgbClr val="000000"/>
                </a:solidFill>
              </a:rPr>
              <a:t> </a:t>
            </a:r>
            <a:r>
              <a:rPr lang="en-US" dirty="0" err="1" smtClean="0">
                <a:solidFill>
                  <a:srgbClr val="000000"/>
                </a:solidFill>
              </a:rPr>
              <a:t>puntos</a:t>
            </a:r>
            <a:r>
              <a:rPr lang="en-US" dirty="0" smtClean="0">
                <a:solidFill>
                  <a:srgbClr val="000000"/>
                </a:solidFill>
              </a:rPr>
              <a:t>: </a:t>
            </a:r>
            <a:endParaRPr lang="en-US" dirty="0" smtClean="0">
              <a:solidFill>
                <a:srgbClr val="000000"/>
              </a:solidFill>
            </a:endParaRPr>
          </a:p>
          <a:p>
            <a:pPr marL="0" indent="0" algn="just"/>
            <a:r>
              <a:rPr lang="en-US" dirty="0" err="1" smtClean="0">
                <a:solidFill>
                  <a:srgbClr val="000000"/>
                </a:solidFill>
              </a:rPr>
              <a:t>e</a:t>
            </a:r>
            <a:r>
              <a:rPr lang="en-US" dirty="0" err="1" smtClean="0">
                <a:solidFill>
                  <a:srgbClr val="000000"/>
                </a:solidFill>
              </a:rPr>
              <a:t>stado</a:t>
            </a:r>
            <a:r>
              <a:rPr lang="en-US" dirty="0" smtClean="0">
                <a:solidFill>
                  <a:srgbClr val="000000"/>
                </a:solidFill>
              </a:rPr>
              <a:t> de </a:t>
            </a:r>
            <a:r>
              <a:rPr lang="en-US" dirty="0" err="1" smtClean="0">
                <a:solidFill>
                  <a:srgbClr val="000000"/>
                </a:solidFill>
              </a:rPr>
              <a:t>resultados</a:t>
            </a:r>
            <a:r>
              <a:rPr lang="en-US" dirty="0" smtClean="0">
                <a:solidFill>
                  <a:srgbClr val="000000"/>
                </a:solidFill>
              </a:rPr>
              <a:t>, </a:t>
            </a:r>
            <a:endParaRPr lang="en-US" dirty="0" smtClean="0">
              <a:solidFill>
                <a:srgbClr val="000000"/>
              </a:solidFill>
            </a:endParaRPr>
          </a:p>
          <a:p>
            <a:pPr marL="0" indent="0" algn="just"/>
            <a:r>
              <a:rPr lang="en-US" dirty="0" err="1" smtClean="0">
                <a:solidFill>
                  <a:srgbClr val="000000"/>
                </a:solidFill>
              </a:rPr>
              <a:t>h</a:t>
            </a:r>
            <a:r>
              <a:rPr lang="en-US" dirty="0" err="1" smtClean="0">
                <a:solidFill>
                  <a:srgbClr val="000000"/>
                </a:solidFill>
              </a:rPr>
              <a:t>oja</a:t>
            </a:r>
            <a:r>
              <a:rPr lang="en-US" dirty="0" smtClean="0">
                <a:solidFill>
                  <a:srgbClr val="000000"/>
                </a:solidFill>
              </a:rPr>
              <a:t> de balance, </a:t>
            </a:r>
            <a:endParaRPr lang="en-US" dirty="0" smtClean="0">
              <a:solidFill>
                <a:srgbClr val="000000"/>
              </a:solidFill>
            </a:endParaRPr>
          </a:p>
          <a:p>
            <a:pPr marL="0" indent="0" algn="just"/>
            <a:r>
              <a:rPr lang="en-US" dirty="0" err="1" smtClean="0">
                <a:solidFill>
                  <a:srgbClr val="000000"/>
                </a:solidFill>
              </a:rPr>
              <a:t>f</a:t>
            </a:r>
            <a:r>
              <a:rPr lang="en-US" dirty="0" err="1" smtClean="0">
                <a:solidFill>
                  <a:srgbClr val="000000"/>
                </a:solidFill>
              </a:rPr>
              <a:t>lujo</a:t>
            </a:r>
            <a:r>
              <a:rPr lang="en-US" dirty="0" smtClean="0">
                <a:solidFill>
                  <a:srgbClr val="000000"/>
                </a:solidFill>
              </a:rPr>
              <a:t> de </a:t>
            </a:r>
            <a:r>
              <a:rPr lang="en-US" dirty="0" err="1" smtClean="0">
                <a:solidFill>
                  <a:srgbClr val="000000"/>
                </a:solidFill>
              </a:rPr>
              <a:t>caja</a:t>
            </a:r>
            <a:r>
              <a:rPr lang="en-US" dirty="0" smtClean="0">
                <a:solidFill>
                  <a:srgbClr val="000000"/>
                </a:solidFill>
              </a:rPr>
              <a:t> y </a:t>
            </a:r>
            <a:r>
              <a:rPr lang="en-US" dirty="0" err="1" smtClean="0">
                <a:solidFill>
                  <a:srgbClr val="000000"/>
                </a:solidFill>
              </a:rPr>
              <a:t>presupuesto</a:t>
            </a:r>
            <a:r>
              <a:rPr lang="en-US" dirty="0" smtClean="0">
                <a:solidFill>
                  <a:srgbClr val="000000"/>
                </a:solidFill>
              </a:rPr>
              <a:t>.  </a:t>
            </a:r>
            <a:endParaRPr lang="en-US" dirty="0" smtClean="0">
              <a:solidFill>
                <a:srgbClr val="000000"/>
              </a:solidFill>
            </a:endParaRPr>
          </a:p>
          <a:p>
            <a:pPr marL="0" indent="0" algn="just">
              <a:buNone/>
            </a:pPr>
            <a:r>
              <a:rPr lang="en-US" dirty="0" err="1" smtClean="0">
                <a:solidFill>
                  <a:srgbClr val="000000"/>
                </a:solidFill>
              </a:rPr>
              <a:t>Todos</a:t>
            </a:r>
            <a:r>
              <a:rPr lang="en-US" dirty="0" smtClean="0">
                <a:solidFill>
                  <a:srgbClr val="000000"/>
                </a:solidFill>
              </a:rPr>
              <a:t> </a:t>
            </a:r>
            <a:r>
              <a:rPr lang="en-US" dirty="0" err="1" smtClean="0">
                <a:solidFill>
                  <a:srgbClr val="000000"/>
                </a:solidFill>
              </a:rPr>
              <a:t>estos</a:t>
            </a:r>
            <a:r>
              <a:rPr lang="en-US" dirty="0" smtClean="0">
                <a:solidFill>
                  <a:srgbClr val="000000"/>
                </a:solidFill>
              </a:rPr>
              <a:t> </a:t>
            </a:r>
            <a:r>
              <a:rPr lang="en-US" dirty="0" err="1" smtClean="0">
                <a:solidFill>
                  <a:srgbClr val="000000"/>
                </a:solidFill>
              </a:rPr>
              <a:t>documentos</a:t>
            </a:r>
            <a:r>
              <a:rPr lang="en-US" dirty="0" smtClean="0">
                <a:solidFill>
                  <a:srgbClr val="000000"/>
                </a:solidFill>
              </a:rPr>
              <a:t> </a:t>
            </a:r>
            <a:r>
              <a:rPr lang="en-US" dirty="0" err="1" smtClean="0">
                <a:solidFill>
                  <a:srgbClr val="000000"/>
                </a:solidFill>
              </a:rPr>
              <a:t>contienen</a:t>
            </a:r>
            <a:r>
              <a:rPr lang="en-US" dirty="0" smtClean="0">
                <a:solidFill>
                  <a:srgbClr val="000000"/>
                </a:solidFill>
              </a:rPr>
              <a:t> </a:t>
            </a:r>
            <a:r>
              <a:rPr lang="en-US" dirty="0" err="1" smtClean="0">
                <a:solidFill>
                  <a:srgbClr val="000000"/>
                </a:solidFill>
              </a:rPr>
              <a:t>información</a:t>
            </a:r>
            <a:r>
              <a:rPr lang="en-US" dirty="0" smtClean="0">
                <a:solidFill>
                  <a:srgbClr val="000000"/>
                </a:solidFill>
              </a:rPr>
              <a:t> fundamental </a:t>
            </a:r>
            <a:r>
              <a:rPr lang="en-US" dirty="0" err="1" smtClean="0">
                <a:solidFill>
                  <a:srgbClr val="000000"/>
                </a:solidFill>
              </a:rPr>
              <a:t>para</a:t>
            </a:r>
            <a:r>
              <a:rPr lang="en-US" dirty="0" smtClean="0">
                <a:solidFill>
                  <a:srgbClr val="000000"/>
                </a:solidFill>
              </a:rPr>
              <a:t> los </a:t>
            </a:r>
            <a:r>
              <a:rPr lang="en-US" dirty="0" err="1" smtClean="0">
                <a:solidFill>
                  <a:srgbClr val="000000"/>
                </a:solidFill>
              </a:rPr>
              <a:t>directores</a:t>
            </a:r>
            <a:r>
              <a:rPr lang="en-US" dirty="0" smtClean="0">
                <a:solidFill>
                  <a:srgbClr val="000000"/>
                </a:solidFill>
              </a:rPr>
              <a:t> de </a:t>
            </a:r>
            <a:r>
              <a:rPr lang="en-US" dirty="0" err="1" smtClean="0">
                <a:solidFill>
                  <a:srgbClr val="000000"/>
                </a:solidFill>
              </a:rPr>
              <a:t>empresa</a:t>
            </a:r>
            <a:r>
              <a:rPr lang="en-US" dirty="0" smtClean="0">
                <a:solidFill>
                  <a:srgbClr val="000000"/>
                </a:solidFill>
              </a:rPr>
              <a:t>.</a:t>
            </a:r>
            <a:endParaRPr lang="en-US" dirty="0">
              <a:solidFill>
                <a:srgbClr val="000000"/>
              </a:solidFill>
            </a:endParaRPr>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Tree>
    <p:extLst>
      <p:ext uri="{BB962C8B-B14F-4D97-AF65-F5344CB8AC3E}">
        <p14:creationId xmlns="" xmlns:p14="http://schemas.microsoft.com/office/powerpoint/2010/main" val="379272217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Presupuesto</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lvl="0" indent="0">
              <a:buNone/>
            </a:pPr>
            <a:r>
              <a:rPr lang="en-GB" b="1" dirty="0" smtClean="0">
                <a:solidFill>
                  <a:srgbClr val="C00000"/>
                </a:solidFill>
              </a:rPr>
              <a:t>Plan </a:t>
            </a:r>
            <a:r>
              <a:rPr lang="en-GB" b="1" dirty="0" err="1" smtClean="0">
                <a:solidFill>
                  <a:srgbClr val="C00000"/>
                </a:solidFill>
              </a:rPr>
              <a:t>financiero</a:t>
            </a:r>
            <a:r>
              <a:rPr lang="en-GB" b="1" dirty="0" smtClean="0">
                <a:solidFill>
                  <a:srgbClr val="C00000"/>
                </a:solidFill>
              </a:rPr>
              <a:t> </a:t>
            </a:r>
            <a:r>
              <a:rPr lang="en-GB" b="1" dirty="0" err="1" smtClean="0">
                <a:solidFill>
                  <a:srgbClr val="C00000"/>
                </a:solidFill>
              </a:rPr>
              <a:t>como</a:t>
            </a:r>
            <a:r>
              <a:rPr lang="en-GB" b="1" dirty="0" smtClean="0">
                <a:solidFill>
                  <a:srgbClr val="C00000"/>
                </a:solidFill>
              </a:rPr>
              <a:t> parte del Plan de </a:t>
            </a:r>
            <a:r>
              <a:rPr lang="en-GB" b="1" dirty="0" err="1" smtClean="0">
                <a:solidFill>
                  <a:srgbClr val="C00000"/>
                </a:solidFill>
              </a:rPr>
              <a:t>Empresa</a:t>
            </a:r>
            <a:r>
              <a:rPr lang="en-GB" b="1" dirty="0" smtClean="0">
                <a:solidFill>
                  <a:srgbClr val="C00000"/>
                </a:solidFill>
              </a:rPr>
              <a:t> </a:t>
            </a:r>
            <a:r>
              <a:rPr lang="en-GB" b="1" dirty="0" smtClean="0">
                <a:solidFill>
                  <a:srgbClr val="C00000"/>
                </a:solidFill>
                <a:latin typeface="+mj-lt"/>
                <a:ea typeface="+mj-ea"/>
                <a:cs typeface="+mj-cs"/>
              </a:rPr>
              <a:t>(3/4</a:t>
            </a:r>
            <a:r>
              <a:rPr lang="en-GB" b="1" dirty="0" smtClean="0">
                <a:solidFill>
                  <a:srgbClr val="C00000"/>
                </a:solidFill>
                <a:latin typeface="+mj-lt"/>
                <a:ea typeface="+mj-ea"/>
                <a:cs typeface="+mj-cs"/>
              </a:rPr>
              <a:t>)</a:t>
            </a:r>
            <a:endParaRPr lang="es-ES" b="1" dirty="0">
              <a:solidFill>
                <a:srgbClr val="C00000"/>
              </a:solidFill>
              <a:latin typeface="+mj-lt"/>
              <a:ea typeface="+mj-ea"/>
              <a:cs typeface="+mj-cs"/>
            </a:endParaRPr>
          </a:p>
          <a:p>
            <a:pPr marL="0" indent="0">
              <a:buNone/>
            </a:pPr>
            <a:r>
              <a:rPr lang="en-US" sz="1800" b="1" dirty="0" smtClean="0"/>
              <a:t> </a:t>
            </a:r>
          </a:p>
          <a:p>
            <a:pPr marL="0" indent="0">
              <a:buNone/>
            </a:pPr>
            <a:endParaRPr lang="en-US" sz="1800" b="1" dirty="0"/>
          </a:p>
          <a:p>
            <a:pPr marL="0" indent="0">
              <a:buNone/>
            </a:pPr>
            <a:endParaRPr lang="en-US" sz="1800" b="1" dirty="0" smtClean="0"/>
          </a:p>
          <a:p>
            <a:pPr marL="0" indent="0">
              <a:buNone/>
            </a:pPr>
            <a:endParaRPr lang="es-ES" sz="1800" b="1" dirty="0"/>
          </a:p>
          <a:p>
            <a:pPr marL="0" indent="0">
              <a:buNone/>
            </a:pPr>
            <a:r>
              <a:rPr lang="en-US" dirty="0" smtClean="0">
                <a:solidFill>
                  <a:srgbClr val="000000"/>
                </a:solidFill>
              </a:rPr>
              <a:t>El Balance </a:t>
            </a:r>
            <a:r>
              <a:rPr lang="en-US" dirty="0" err="1" smtClean="0">
                <a:solidFill>
                  <a:srgbClr val="000000"/>
                </a:solidFill>
              </a:rPr>
              <a:t>es</a:t>
            </a:r>
            <a:r>
              <a:rPr lang="en-US" dirty="0" smtClean="0">
                <a:solidFill>
                  <a:srgbClr val="000000"/>
                </a:solidFill>
              </a:rPr>
              <a:t> un </a:t>
            </a:r>
            <a:r>
              <a:rPr lang="en-US" dirty="0" err="1" smtClean="0">
                <a:solidFill>
                  <a:srgbClr val="000000"/>
                </a:solidFill>
              </a:rPr>
              <a:t>documento</a:t>
            </a:r>
            <a:r>
              <a:rPr lang="en-US" dirty="0" smtClean="0">
                <a:solidFill>
                  <a:srgbClr val="000000"/>
                </a:solidFill>
              </a:rPr>
              <a:t> </a:t>
            </a:r>
            <a:r>
              <a:rPr lang="en-US" dirty="0" err="1" smtClean="0">
                <a:solidFill>
                  <a:srgbClr val="000000"/>
                </a:solidFill>
              </a:rPr>
              <a:t>que</a:t>
            </a:r>
            <a:r>
              <a:rPr lang="en-US" dirty="0" smtClean="0">
                <a:solidFill>
                  <a:srgbClr val="000000"/>
                </a:solidFill>
              </a:rPr>
              <a:t> </a:t>
            </a:r>
            <a:r>
              <a:rPr lang="en-US" dirty="0" err="1" smtClean="0">
                <a:solidFill>
                  <a:srgbClr val="000000"/>
                </a:solidFill>
              </a:rPr>
              <a:t>muestra</a:t>
            </a:r>
            <a:r>
              <a:rPr lang="en-US" dirty="0" smtClean="0">
                <a:solidFill>
                  <a:srgbClr val="000000"/>
                </a:solidFill>
              </a:rPr>
              <a:t> la </a:t>
            </a:r>
            <a:r>
              <a:rPr lang="en-US" dirty="0" err="1" smtClean="0">
                <a:solidFill>
                  <a:srgbClr val="000000"/>
                </a:solidFill>
              </a:rPr>
              <a:t>situación</a:t>
            </a:r>
            <a:r>
              <a:rPr lang="en-US" dirty="0" smtClean="0">
                <a:solidFill>
                  <a:srgbClr val="000000"/>
                </a:solidFill>
              </a:rPr>
              <a:t> </a:t>
            </a:r>
            <a:r>
              <a:rPr lang="en-US" dirty="0" err="1" smtClean="0">
                <a:solidFill>
                  <a:srgbClr val="000000"/>
                </a:solidFill>
              </a:rPr>
              <a:t>financiera</a:t>
            </a:r>
            <a:r>
              <a:rPr lang="en-US" dirty="0" smtClean="0">
                <a:solidFill>
                  <a:srgbClr val="000000"/>
                </a:solidFill>
              </a:rPr>
              <a:t> de </a:t>
            </a:r>
            <a:r>
              <a:rPr lang="en-US" dirty="0" err="1" smtClean="0">
                <a:solidFill>
                  <a:srgbClr val="000000"/>
                </a:solidFill>
              </a:rPr>
              <a:t>una</a:t>
            </a:r>
            <a:r>
              <a:rPr lang="en-US" dirty="0" smtClean="0">
                <a:solidFill>
                  <a:srgbClr val="000000"/>
                </a:solidFill>
              </a:rPr>
              <a:t> </a:t>
            </a:r>
            <a:r>
              <a:rPr lang="en-US" dirty="0" err="1" smtClean="0">
                <a:solidFill>
                  <a:srgbClr val="000000"/>
                </a:solidFill>
              </a:rPr>
              <a:t>empresa</a:t>
            </a:r>
            <a:r>
              <a:rPr lang="en-US" dirty="0" smtClean="0">
                <a:solidFill>
                  <a:srgbClr val="000000"/>
                </a:solidFill>
              </a:rPr>
              <a:t> en un </a:t>
            </a:r>
            <a:r>
              <a:rPr lang="en-US" dirty="0" err="1" smtClean="0">
                <a:solidFill>
                  <a:srgbClr val="000000"/>
                </a:solidFill>
              </a:rPr>
              <a:t>momento</a:t>
            </a:r>
            <a:r>
              <a:rPr lang="en-US" dirty="0" smtClean="0">
                <a:solidFill>
                  <a:srgbClr val="000000"/>
                </a:solidFill>
              </a:rPr>
              <a:t> </a:t>
            </a:r>
            <a:r>
              <a:rPr lang="en-US" dirty="0" err="1" smtClean="0">
                <a:solidFill>
                  <a:srgbClr val="000000"/>
                </a:solidFill>
              </a:rPr>
              <a:t>concreto</a:t>
            </a:r>
            <a:r>
              <a:rPr lang="en-US" dirty="0" smtClean="0">
                <a:solidFill>
                  <a:srgbClr val="000000"/>
                </a:solidFill>
              </a:rPr>
              <a:t>. </a:t>
            </a:r>
            <a:endParaRPr lang="en-US" dirty="0">
              <a:solidFill>
                <a:srgbClr val="000000"/>
              </a:solidFill>
            </a:endParaRPr>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Tree>
    <p:extLst>
      <p:ext uri="{BB962C8B-B14F-4D97-AF65-F5344CB8AC3E}">
        <p14:creationId xmlns:p14="http://schemas.microsoft.com/office/powerpoint/2010/main" xmlns="" val="213221680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Presupuesto</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lvl="0" indent="0">
              <a:buNone/>
            </a:pPr>
            <a:r>
              <a:rPr lang="en-GB" b="1" dirty="0" smtClean="0">
                <a:solidFill>
                  <a:srgbClr val="C00000"/>
                </a:solidFill>
              </a:rPr>
              <a:t>Plan </a:t>
            </a:r>
            <a:r>
              <a:rPr lang="en-GB" b="1" dirty="0" err="1" smtClean="0">
                <a:solidFill>
                  <a:srgbClr val="C00000"/>
                </a:solidFill>
              </a:rPr>
              <a:t>financiero</a:t>
            </a:r>
            <a:r>
              <a:rPr lang="en-GB" b="1" dirty="0" smtClean="0">
                <a:solidFill>
                  <a:srgbClr val="C00000"/>
                </a:solidFill>
              </a:rPr>
              <a:t> </a:t>
            </a:r>
            <a:r>
              <a:rPr lang="en-GB" b="1" dirty="0" err="1" smtClean="0">
                <a:solidFill>
                  <a:srgbClr val="C00000"/>
                </a:solidFill>
              </a:rPr>
              <a:t>como</a:t>
            </a:r>
            <a:r>
              <a:rPr lang="en-GB" b="1" dirty="0" smtClean="0">
                <a:solidFill>
                  <a:srgbClr val="C00000"/>
                </a:solidFill>
              </a:rPr>
              <a:t> parte del Plan de </a:t>
            </a:r>
            <a:r>
              <a:rPr lang="en-GB" b="1" dirty="0" err="1" smtClean="0">
                <a:solidFill>
                  <a:srgbClr val="C00000"/>
                </a:solidFill>
              </a:rPr>
              <a:t>Empresa</a:t>
            </a:r>
            <a:r>
              <a:rPr lang="en-GB" b="1" dirty="0" smtClean="0">
                <a:solidFill>
                  <a:srgbClr val="C00000"/>
                </a:solidFill>
              </a:rPr>
              <a:t> </a:t>
            </a:r>
            <a:r>
              <a:rPr lang="en-GB" b="1" dirty="0" smtClean="0">
                <a:solidFill>
                  <a:srgbClr val="C00000"/>
                </a:solidFill>
                <a:latin typeface="+mj-lt"/>
                <a:ea typeface="+mj-ea"/>
                <a:cs typeface="+mj-cs"/>
              </a:rPr>
              <a:t>(4/4</a:t>
            </a:r>
            <a:r>
              <a:rPr lang="en-GB" b="1" dirty="0" smtClean="0">
                <a:solidFill>
                  <a:srgbClr val="C00000"/>
                </a:solidFill>
                <a:latin typeface="+mj-lt"/>
                <a:ea typeface="+mj-ea"/>
                <a:cs typeface="+mj-cs"/>
              </a:rPr>
              <a:t>)</a:t>
            </a:r>
            <a:endParaRPr lang="es-ES" b="1" dirty="0">
              <a:solidFill>
                <a:srgbClr val="C00000"/>
              </a:solidFill>
              <a:latin typeface="+mj-lt"/>
              <a:ea typeface="+mj-ea"/>
              <a:cs typeface="+mj-cs"/>
            </a:endParaRPr>
          </a:p>
          <a:p>
            <a:pPr marL="0" indent="0">
              <a:buNone/>
            </a:pPr>
            <a:r>
              <a:rPr lang="en-US" sz="1800" b="1" dirty="0" smtClean="0"/>
              <a:t> </a:t>
            </a:r>
            <a:endParaRPr lang="es-ES" sz="1800" b="1" dirty="0"/>
          </a:p>
          <a:p>
            <a:pPr marL="0" indent="0">
              <a:buNone/>
            </a:pPr>
            <a:r>
              <a:rPr lang="en-GB" sz="1800" dirty="0"/>
              <a:t> </a:t>
            </a:r>
            <a:endParaRPr lang="en-US" sz="1800" dirty="0" smtClean="0"/>
          </a:p>
          <a:p>
            <a:pPr marL="0" lvl="0" indent="0">
              <a:buNone/>
            </a:pPr>
            <a:r>
              <a:rPr lang="en-US" dirty="0" smtClean="0">
                <a:solidFill>
                  <a:srgbClr val="000000"/>
                </a:solidFill>
              </a:rPr>
              <a:t>El </a:t>
            </a:r>
            <a:r>
              <a:rPr lang="en-US" dirty="0" err="1" smtClean="0">
                <a:solidFill>
                  <a:srgbClr val="000000"/>
                </a:solidFill>
              </a:rPr>
              <a:t>estado</a:t>
            </a:r>
            <a:r>
              <a:rPr lang="en-US" dirty="0" smtClean="0">
                <a:solidFill>
                  <a:srgbClr val="000000"/>
                </a:solidFill>
              </a:rPr>
              <a:t> de </a:t>
            </a:r>
            <a:r>
              <a:rPr lang="en-US" dirty="0" err="1" smtClean="0">
                <a:solidFill>
                  <a:srgbClr val="000000"/>
                </a:solidFill>
              </a:rPr>
              <a:t>resultados</a:t>
            </a:r>
            <a:r>
              <a:rPr lang="en-US" dirty="0" smtClean="0">
                <a:solidFill>
                  <a:srgbClr val="000000"/>
                </a:solidFill>
              </a:rPr>
              <a:t> </a:t>
            </a:r>
            <a:r>
              <a:rPr lang="en-US" dirty="0" err="1" smtClean="0">
                <a:solidFill>
                  <a:srgbClr val="000000"/>
                </a:solidFill>
              </a:rPr>
              <a:t>es</a:t>
            </a:r>
            <a:r>
              <a:rPr lang="en-US" dirty="0" smtClean="0">
                <a:solidFill>
                  <a:srgbClr val="000000"/>
                </a:solidFill>
              </a:rPr>
              <a:t> un </a:t>
            </a:r>
            <a:r>
              <a:rPr lang="en-US" dirty="0" err="1" smtClean="0">
                <a:solidFill>
                  <a:srgbClr val="000000"/>
                </a:solidFill>
              </a:rPr>
              <a:t>documento</a:t>
            </a:r>
            <a:r>
              <a:rPr lang="en-US" dirty="0" smtClean="0">
                <a:solidFill>
                  <a:srgbClr val="000000"/>
                </a:solidFill>
              </a:rPr>
              <a:t> </a:t>
            </a:r>
            <a:r>
              <a:rPr lang="en-US" dirty="0" err="1" smtClean="0">
                <a:solidFill>
                  <a:srgbClr val="000000"/>
                </a:solidFill>
              </a:rPr>
              <a:t>construido</a:t>
            </a:r>
            <a:r>
              <a:rPr lang="en-US" dirty="0" smtClean="0">
                <a:solidFill>
                  <a:srgbClr val="000000"/>
                </a:solidFill>
              </a:rPr>
              <a:t> </a:t>
            </a:r>
            <a:r>
              <a:rPr lang="en-US" dirty="0" err="1" smtClean="0">
                <a:solidFill>
                  <a:srgbClr val="000000"/>
                </a:solidFill>
              </a:rPr>
              <a:t>usando</a:t>
            </a:r>
            <a:r>
              <a:rPr lang="en-US" dirty="0" smtClean="0">
                <a:solidFill>
                  <a:srgbClr val="000000"/>
                </a:solidFill>
              </a:rPr>
              <a:t> </a:t>
            </a:r>
            <a:r>
              <a:rPr lang="en-US" dirty="0" err="1" smtClean="0">
                <a:solidFill>
                  <a:srgbClr val="000000"/>
                </a:solidFill>
              </a:rPr>
              <a:t>todos</a:t>
            </a:r>
            <a:r>
              <a:rPr lang="en-US" dirty="0" smtClean="0">
                <a:solidFill>
                  <a:srgbClr val="000000"/>
                </a:solidFill>
              </a:rPr>
              <a:t> los </a:t>
            </a:r>
            <a:r>
              <a:rPr lang="en-US" dirty="0" err="1" smtClean="0">
                <a:solidFill>
                  <a:srgbClr val="000000"/>
                </a:solidFill>
              </a:rPr>
              <a:t>ingresos</a:t>
            </a:r>
            <a:r>
              <a:rPr lang="en-US" dirty="0" smtClean="0">
                <a:solidFill>
                  <a:srgbClr val="000000"/>
                </a:solidFill>
              </a:rPr>
              <a:t> y </a:t>
            </a:r>
            <a:r>
              <a:rPr lang="en-US" dirty="0" err="1" smtClean="0">
                <a:solidFill>
                  <a:srgbClr val="000000"/>
                </a:solidFill>
              </a:rPr>
              <a:t>gastos</a:t>
            </a:r>
            <a:r>
              <a:rPr lang="en-US" dirty="0" smtClean="0">
                <a:solidFill>
                  <a:srgbClr val="000000"/>
                </a:solidFill>
              </a:rPr>
              <a:t> de </a:t>
            </a:r>
            <a:r>
              <a:rPr lang="en-US" dirty="0" err="1" smtClean="0">
                <a:solidFill>
                  <a:srgbClr val="000000"/>
                </a:solidFill>
              </a:rPr>
              <a:t>una</a:t>
            </a:r>
            <a:r>
              <a:rPr lang="en-US" dirty="0" smtClean="0">
                <a:solidFill>
                  <a:srgbClr val="000000"/>
                </a:solidFill>
              </a:rPr>
              <a:t> </a:t>
            </a:r>
            <a:r>
              <a:rPr lang="en-US" dirty="0" err="1" smtClean="0">
                <a:solidFill>
                  <a:srgbClr val="000000"/>
                </a:solidFill>
              </a:rPr>
              <a:t>empresa</a:t>
            </a:r>
            <a:r>
              <a:rPr lang="en-US" dirty="0" smtClean="0">
                <a:solidFill>
                  <a:srgbClr val="000000"/>
                </a:solidFill>
              </a:rPr>
              <a:t>. Este </a:t>
            </a:r>
            <a:r>
              <a:rPr lang="en-US" dirty="0" err="1" smtClean="0">
                <a:solidFill>
                  <a:srgbClr val="000000"/>
                </a:solidFill>
              </a:rPr>
              <a:t>documento</a:t>
            </a:r>
            <a:r>
              <a:rPr lang="en-US" dirty="0" smtClean="0">
                <a:solidFill>
                  <a:srgbClr val="000000"/>
                </a:solidFill>
              </a:rPr>
              <a:t> se </a:t>
            </a:r>
            <a:r>
              <a:rPr lang="en-US" dirty="0" err="1" smtClean="0">
                <a:solidFill>
                  <a:srgbClr val="000000"/>
                </a:solidFill>
              </a:rPr>
              <a:t>crea</a:t>
            </a:r>
            <a:r>
              <a:rPr lang="en-US" dirty="0" smtClean="0">
                <a:solidFill>
                  <a:srgbClr val="000000"/>
                </a:solidFill>
              </a:rPr>
              <a:t> </a:t>
            </a:r>
            <a:r>
              <a:rPr lang="en-US" dirty="0" err="1" smtClean="0">
                <a:solidFill>
                  <a:srgbClr val="000000"/>
                </a:solidFill>
              </a:rPr>
              <a:t>por</a:t>
            </a:r>
            <a:r>
              <a:rPr lang="en-US" dirty="0" smtClean="0">
                <a:solidFill>
                  <a:srgbClr val="000000"/>
                </a:solidFill>
              </a:rPr>
              <a:t> un </a:t>
            </a:r>
            <a:r>
              <a:rPr lang="en-US" dirty="0" err="1" smtClean="0">
                <a:solidFill>
                  <a:srgbClr val="000000"/>
                </a:solidFill>
              </a:rPr>
              <a:t>periodo</a:t>
            </a:r>
            <a:r>
              <a:rPr lang="en-US" dirty="0" smtClean="0">
                <a:solidFill>
                  <a:srgbClr val="000000"/>
                </a:solidFill>
              </a:rPr>
              <a:t> </a:t>
            </a:r>
            <a:r>
              <a:rPr lang="en-US" dirty="0" err="1" smtClean="0">
                <a:solidFill>
                  <a:srgbClr val="000000"/>
                </a:solidFill>
              </a:rPr>
              <a:t>concreto</a:t>
            </a:r>
            <a:r>
              <a:rPr lang="en-US" dirty="0" smtClean="0">
                <a:solidFill>
                  <a:srgbClr val="000000"/>
                </a:solidFill>
              </a:rPr>
              <a:t> </a:t>
            </a:r>
            <a:r>
              <a:rPr lang="en-US" dirty="0" err="1" smtClean="0">
                <a:solidFill>
                  <a:srgbClr val="000000"/>
                </a:solidFill>
              </a:rPr>
              <a:t>contando</a:t>
            </a:r>
            <a:r>
              <a:rPr lang="en-US" dirty="0" smtClean="0">
                <a:solidFill>
                  <a:srgbClr val="000000"/>
                </a:solidFill>
              </a:rPr>
              <a:t> </a:t>
            </a:r>
            <a:r>
              <a:rPr lang="en-US" dirty="0" err="1" smtClean="0">
                <a:solidFill>
                  <a:srgbClr val="000000"/>
                </a:solidFill>
              </a:rPr>
              <a:t>las</a:t>
            </a:r>
            <a:r>
              <a:rPr lang="en-US" dirty="0" smtClean="0">
                <a:solidFill>
                  <a:srgbClr val="000000"/>
                </a:solidFill>
              </a:rPr>
              <a:t> </a:t>
            </a:r>
            <a:r>
              <a:rPr lang="en-US" dirty="0" err="1" smtClean="0">
                <a:solidFill>
                  <a:srgbClr val="000000"/>
                </a:solidFill>
              </a:rPr>
              <a:t>operaciones</a:t>
            </a:r>
            <a:r>
              <a:rPr lang="en-US" dirty="0" smtClean="0">
                <a:solidFill>
                  <a:srgbClr val="000000"/>
                </a:solidFill>
              </a:rPr>
              <a:t> de la </a:t>
            </a:r>
            <a:r>
              <a:rPr lang="en-US" dirty="0" err="1" smtClean="0">
                <a:solidFill>
                  <a:srgbClr val="000000"/>
                </a:solidFill>
              </a:rPr>
              <a:t>empresa</a:t>
            </a:r>
            <a:r>
              <a:rPr lang="en-US" dirty="0" smtClean="0">
                <a:solidFill>
                  <a:srgbClr val="000000"/>
                </a:solidFill>
              </a:rPr>
              <a:t>, </a:t>
            </a:r>
            <a:r>
              <a:rPr lang="en-US" dirty="0" err="1" smtClean="0">
                <a:solidFill>
                  <a:srgbClr val="000000"/>
                </a:solidFill>
              </a:rPr>
              <a:t>normalmente</a:t>
            </a:r>
            <a:r>
              <a:rPr lang="en-US" dirty="0" smtClean="0">
                <a:solidFill>
                  <a:srgbClr val="000000"/>
                </a:solidFill>
              </a:rPr>
              <a:t> </a:t>
            </a:r>
            <a:r>
              <a:rPr lang="en-US" dirty="0" err="1" smtClean="0">
                <a:solidFill>
                  <a:srgbClr val="000000"/>
                </a:solidFill>
              </a:rPr>
              <a:t>es</a:t>
            </a:r>
            <a:r>
              <a:rPr lang="en-US" dirty="0" smtClean="0">
                <a:solidFill>
                  <a:srgbClr val="000000"/>
                </a:solidFill>
              </a:rPr>
              <a:t> un </a:t>
            </a:r>
            <a:r>
              <a:rPr lang="en-US" dirty="0" err="1" smtClean="0">
                <a:solidFill>
                  <a:srgbClr val="000000"/>
                </a:solidFill>
              </a:rPr>
              <a:t>periodo</a:t>
            </a:r>
            <a:r>
              <a:rPr lang="en-US" dirty="0" smtClean="0">
                <a:solidFill>
                  <a:srgbClr val="000000"/>
                </a:solidFill>
              </a:rPr>
              <a:t> de 12 </a:t>
            </a:r>
            <a:r>
              <a:rPr lang="en-US" dirty="0" err="1" smtClean="0">
                <a:solidFill>
                  <a:srgbClr val="000000"/>
                </a:solidFill>
              </a:rPr>
              <a:t>meses</a:t>
            </a:r>
            <a:r>
              <a:rPr lang="en-US" dirty="0" smtClean="0">
                <a:solidFill>
                  <a:srgbClr val="000000"/>
                </a:solidFill>
              </a:rPr>
              <a:t>. </a:t>
            </a:r>
            <a:endParaRPr lang="en-US" dirty="0" smtClean="0">
              <a:solidFill>
                <a:srgbClr val="000000"/>
              </a:solidFill>
            </a:endParaRPr>
          </a:p>
          <a:p>
            <a:pPr marL="0" lvl="0" indent="0">
              <a:buNone/>
            </a:pPr>
            <a:r>
              <a:rPr lang="en-US" dirty="0" smtClean="0">
                <a:solidFill>
                  <a:srgbClr val="000000"/>
                </a:solidFill>
              </a:rPr>
              <a:t>El </a:t>
            </a:r>
            <a:r>
              <a:rPr lang="en-US" dirty="0" err="1" smtClean="0">
                <a:solidFill>
                  <a:srgbClr val="000000"/>
                </a:solidFill>
              </a:rPr>
              <a:t>estado</a:t>
            </a:r>
            <a:r>
              <a:rPr lang="en-US" dirty="0" smtClean="0">
                <a:solidFill>
                  <a:srgbClr val="000000"/>
                </a:solidFill>
              </a:rPr>
              <a:t> </a:t>
            </a:r>
            <a:r>
              <a:rPr lang="en-US" dirty="0" smtClean="0">
                <a:solidFill>
                  <a:srgbClr val="000000"/>
                </a:solidFill>
              </a:rPr>
              <a:t>de </a:t>
            </a:r>
            <a:r>
              <a:rPr lang="en-US" dirty="0" err="1" smtClean="0">
                <a:solidFill>
                  <a:srgbClr val="000000"/>
                </a:solidFill>
              </a:rPr>
              <a:t>resultados</a:t>
            </a:r>
            <a:r>
              <a:rPr lang="en-US" dirty="0" smtClean="0">
                <a:solidFill>
                  <a:srgbClr val="000000"/>
                </a:solidFill>
              </a:rPr>
              <a:t> se </a:t>
            </a:r>
            <a:r>
              <a:rPr lang="en-US" dirty="0" err="1" smtClean="0">
                <a:solidFill>
                  <a:srgbClr val="000000"/>
                </a:solidFill>
              </a:rPr>
              <a:t>puede</a:t>
            </a:r>
            <a:r>
              <a:rPr lang="en-US" dirty="0" smtClean="0">
                <a:solidFill>
                  <a:srgbClr val="000000"/>
                </a:solidFill>
              </a:rPr>
              <a:t> </a:t>
            </a:r>
            <a:r>
              <a:rPr lang="en-US" dirty="0" err="1" smtClean="0">
                <a:solidFill>
                  <a:srgbClr val="000000"/>
                </a:solidFill>
              </a:rPr>
              <a:t>llamar</a:t>
            </a:r>
            <a:r>
              <a:rPr lang="en-US" dirty="0" smtClean="0">
                <a:solidFill>
                  <a:srgbClr val="000000"/>
                </a:solidFill>
              </a:rPr>
              <a:t> </a:t>
            </a:r>
            <a:r>
              <a:rPr lang="en-US" dirty="0" err="1" smtClean="0">
                <a:solidFill>
                  <a:srgbClr val="000000"/>
                </a:solidFill>
              </a:rPr>
              <a:t>también</a:t>
            </a:r>
            <a:r>
              <a:rPr lang="en-US" dirty="0" smtClean="0">
                <a:solidFill>
                  <a:srgbClr val="000000"/>
                </a:solidFill>
              </a:rPr>
              <a:t> </a:t>
            </a:r>
            <a:r>
              <a:rPr lang="en-US" dirty="0" err="1" smtClean="0">
                <a:solidFill>
                  <a:srgbClr val="000000"/>
                </a:solidFill>
              </a:rPr>
              <a:t>Cuenta</a:t>
            </a:r>
            <a:r>
              <a:rPr lang="en-US" dirty="0" smtClean="0">
                <a:solidFill>
                  <a:srgbClr val="000000"/>
                </a:solidFill>
              </a:rPr>
              <a:t> de </a:t>
            </a:r>
            <a:r>
              <a:rPr lang="en-US" dirty="0" err="1" smtClean="0">
                <a:solidFill>
                  <a:srgbClr val="000000"/>
                </a:solidFill>
              </a:rPr>
              <a:t>Pérdidas</a:t>
            </a:r>
            <a:r>
              <a:rPr lang="en-US" dirty="0" smtClean="0">
                <a:solidFill>
                  <a:srgbClr val="000000"/>
                </a:solidFill>
              </a:rPr>
              <a:t> y </a:t>
            </a:r>
            <a:r>
              <a:rPr lang="en-US" dirty="0" err="1" smtClean="0">
                <a:solidFill>
                  <a:srgbClr val="000000"/>
                </a:solidFill>
              </a:rPr>
              <a:t>Ganancias</a:t>
            </a:r>
            <a:endParaRPr lang="en-US" dirty="0">
              <a:solidFill>
                <a:srgbClr val="000000"/>
              </a:solidFill>
            </a:endParaRPr>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Tree>
    <p:extLst>
      <p:ext uri="{BB962C8B-B14F-4D97-AF65-F5344CB8AC3E}">
        <p14:creationId xmlns="" xmlns:p14="http://schemas.microsoft.com/office/powerpoint/2010/main" val="223820607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Presupuesto</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latin typeface="+mj-lt"/>
                <a:ea typeface="+mj-ea"/>
                <a:cs typeface="+mj-cs"/>
              </a:rPr>
              <a:t>Presupuesto</a:t>
            </a:r>
            <a:r>
              <a:rPr lang="en-GB" b="1" dirty="0">
                <a:solidFill>
                  <a:srgbClr val="C00000"/>
                </a:solidFill>
                <a:latin typeface="+mj-lt"/>
                <a:ea typeface="+mj-ea"/>
                <a:cs typeface="+mj-cs"/>
              </a:rPr>
              <a:t> </a:t>
            </a:r>
            <a:r>
              <a:rPr lang="en-GB" b="1" dirty="0" smtClean="0">
                <a:solidFill>
                  <a:srgbClr val="C00000"/>
                </a:solidFill>
                <a:latin typeface="+mj-lt"/>
                <a:ea typeface="+mj-ea"/>
                <a:cs typeface="+mj-cs"/>
              </a:rPr>
              <a:t>(1/2)</a:t>
            </a:r>
            <a:endParaRPr lang="es-ES" b="1" dirty="0">
              <a:solidFill>
                <a:srgbClr val="C00000"/>
              </a:solidFill>
              <a:latin typeface="+mj-lt"/>
              <a:ea typeface="+mj-ea"/>
              <a:cs typeface="+mj-cs"/>
            </a:endParaRPr>
          </a:p>
          <a:p>
            <a:pPr marL="0" indent="0">
              <a:buNone/>
            </a:pPr>
            <a:endParaRPr lang="en-US" sz="1800" dirty="0"/>
          </a:p>
          <a:p>
            <a:pPr marL="0" indent="0">
              <a:buNone/>
            </a:pPr>
            <a:endParaRPr lang="en-US" sz="1800" dirty="0" smtClean="0"/>
          </a:p>
          <a:p>
            <a:pPr marL="0" indent="0">
              <a:buNone/>
            </a:pPr>
            <a:r>
              <a:rPr lang="en-US" dirty="0" smtClean="0"/>
              <a:t>El </a:t>
            </a:r>
            <a:r>
              <a:rPr lang="en-US" dirty="0" err="1" smtClean="0"/>
              <a:t>presupuesto</a:t>
            </a:r>
            <a:r>
              <a:rPr lang="en-US" dirty="0" smtClean="0"/>
              <a:t> </a:t>
            </a:r>
            <a:r>
              <a:rPr lang="en-US" dirty="0" err="1" smtClean="0"/>
              <a:t>es</a:t>
            </a:r>
            <a:r>
              <a:rPr lang="en-US" dirty="0" smtClean="0"/>
              <a:t> </a:t>
            </a:r>
            <a:r>
              <a:rPr lang="en-US" dirty="0" err="1" smtClean="0"/>
              <a:t>una</a:t>
            </a:r>
            <a:r>
              <a:rPr lang="en-US" dirty="0" smtClean="0"/>
              <a:t> </a:t>
            </a:r>
            <a:r>
              <a:rPr lang="en-US" dirty="0" smtClean="0"/>
              <a:t>de </a:t>
            </a:r>
            <a:r>
              <a:rPr lang="en-US" dirty="0" err="1" smtClean="0"/>
              <a:t>las</a:t>
            </a:r>
            <a:r>
              <a:rPr lang="en-US" dirty="0" smtClean="0"/>
              <a:t> </a:t>
            </a:r>
            <a:r>
              <a:rPr lang="en-US" dirty="0" err="1" smtClean="0"/>
              <a:t>partes</a:t>
            </a:r>
            <a:r>
              <a:rPr lang="en-US" dirty="0" smtClean="0"/>
              <a:t> </a:t>
            </a:r>
            <a:r>
              <a:rPr lang="en-US" dirty="0" err="1" smtClean="0"/>
              <a:t>vitales</a:t>
            </a:r>
            <a:r>
              <a:rPr lang="en-US" dirty="0" smtClean="0"/>
              <a:t> de un plan de </a:t>
            </a:r>
            <a:r>
              <a:rPr lang="en-US" dirty="0" err="1" smtClean="0"/>
              <a:t>empresa</a:t>
            </a:r>
            <a:r>
              <a:rPr lang="en-US" dirty="0" smtClean="0"/>
              <a:t>. </a:t>
            </a:r>
            <a:endParaRPr lang="en-US" dirty="0" smtClean="0"/>
          </a:p>
          <a:p>
            <a:pPr marL="0" indent="0">
              <a:buNone/>
            </a:pPr>
            <a:r>
              <a:rPr lang="en-US" dirty="0" smtClean="0"/>
              <a:t>Este </a:t>
            </a:r>
            <a:r>
              <a:rPr lang="en-US" dirty="0" err="1" smtClean="0"/>
              <a:t>documento</a:t>
            </a:r>
            <a:r>
              <a:rPr lang="en-US" dirty="0" smtClean="0"/>
              <a:t> </a:t>
            </a:r>
            <a:r>
              <a:rPr lang="en-US" dirty="0" err="1" smtClean="0"/>
              <a:t>incluye</a:t>
            </a:r>
            <a:r>
              <a:rPr lang="en-US" dirty="0" smtClean="0"/>
              <a:t> </a:t>
            </a:r>
            <a:r>
              <a:rPr lang="en-US" dirty="0" err="1" smtClean="0"/>
              <a:t>todos</a:t>
            </a:r>
            <a:r>
              <a:rPr lang="en-US" dirty="0" smtClean="0"/>
              <a:t> los </a:t>
            </a:r>
            <a:r>
              <a:rPr lang="en-US" dirty="0" err="1" smtClean="0"/>
              <a:t>elementos</a:t>
            </a:r>
            <a:r>
              <a:rPr lang="en-US" dirty="0" smtClean="0"/>
              <a:t> </a:t>
            </a:r>
            <a:r>
              <a:rPr lang="en-US" dirty="0" err="1" smtClean="0"/>
              <a:t>que</a:t>
            </a:r>
            <a:r>
              <a:rPr lang="en-US" dirty="0" smtClean="0"/>
              <a:t> </a:t>
            </a:r>
            <a:r>
              <a:rPr lang="en-US" dirty="0" err="1" smtClean="0"/>
              <a:t>forman</a:t>
            </a:r>
            <a:r>
              <a:rPr lang="en-US" dirty="0" smtClean="0"/>
              <a:t> parte del </a:t>
            </a:r>
            <a:r>
              <a:rPr lang="en-US" dirty="0" err="1" smtClean="0"/>
              <a:t>negocio</a:t>
            </a:r>
            <a:r>
              <a:rPr lang="en-US" dirty="0" smtClean="0"/>
              <a:t>. </a:t>
            </a:r>
            <a:r>
              <a:rPr lang="en-US" dirty="0" err="1" smtClean="0"/>
              <a:t>Esto</a:t>
            </a:r>
            <a:r>
              <a:rPr lang="en-US" dirty="0" smtClean="0"/>
              <a:t> </a:t>
            </a:r>
            <a:r>
              <a:rPr lang="en-US" dirty="0" err="1" smtClean="0"/>
              <a:t>significa</a:t>
            </a:r>
            <a:r>
              <a:rPr lang="en-US" dirty="0" smtClean="0"/>
              <a:t> </a:t>
            </a:r>
            <a:r>
              <a:rPr lang="en-US" dirty="0" err="1" smtClean="0"/>
              <a:t>que</a:t>
            </a:r>
            <a:r>
              <a:rPr lang="en-US" dirty="0" smtClean="0"/>
              <a:t> el </a:t>
            </a:r>
            <a:r>
              <a:rPr lang="en-US" dirty="0" err="1" smtClean="0"/>
              <a:t>presupuesto</a:t>
            </a:r>
            <a:r>
              <a:rPr lang="en-US" dirty="0" smtClean="0"/>
              <a:t> </a:t>
            </a:r>
            <a:r>
              <a:rPr lang="en-US" dirty="0" err="1" smtClean="0"/>
              <a:t>debería</a:t>
            </a:r>
            <a:r>
              <a:rPr lang="en-US" dirty="0" smtClean="0"/>
              <a:t> </a:t>
            </a:r>
            <a:r>
              <a:rPr lang="en-US" dirty="0" err="1" smtClean="0"/>
              <a:t>construirse</a:t>
            </a:r>
            <a:r>
              <a:rPr lang="en-US" dirty="0" smtClean="0"/>
              <a:t> en base a </a:t>
            </a:r>
            <a:r>
              <a:rPr lang="en-US" dirty="0" err="1" smtClean="0"/>
              <a:t>una</a:t>
            </a:r>
            <a:r>
              <a:rPr lang="en-US" dirty="0" smtClean="0"/>
              <a:t> </a:t>
            </a:r>
            <a:r>
              <a:rPr lang="en-US" dirty="0" err="1" smtClean="0"/>
              <a:t>predicción</a:t>
            </a:r>
            <a:r>
              <a:rPr lang="en-US" dirty="0" smtClean="0"/>
              <a:t> de </a:t>
            </a:r>
            <a:r>
              <a:rPr lang="en-US" dirty="0" err="1" smtClean="0"/>
              <a:t>costes</a:t>
            </a:r>
            <a:r>
              <a:rPr lang="en-US" dirty="0" smtClean="0"/>
              <a:t> de </a:t>
            </a:r>
            <a:r>
              <a:rPr lang="en-US" dirty="0" err="1" smtClean="0"/>
              <a:t>todos</a:t>
            </a:r>
            <a:r>
              <a:rPr lang="en-US" dirty="0" smtClean="0"/>
              <a:t> </a:t>
            </a:r>
            <a:r>
              <a:rPr lang="en-US" dirty="0" err="1" smtClean="0"/>
              <a:t>estos</a:t>
            </a:r>
            <a:r>
              <a:rPr lang="en-US" dirty="0" smtClean="0"/>
              <a:t> </a:t>
            </a:r>
            <a:r>
              <a:rPr lang="en-US" dirty="0" err="1" smtClean="0"/>
              <a:t>elementos</a:t>
            </a:r>
            <a:r>
              <a:rPr lang="en-US" dirty="0" smtClean="0"/>
              <a:t>.</a:t>
            </a:r>
            <a:endParaRPr lang="en-US" dirty="0" smtClean="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Tree>
    <p:extLst>
      <p:ext uri="{BB962C8B-B14F-4D97-AF65-F5344CB8AC3E}">
        <p14:creationId xmlns="" xmlns:p14="http://schemas.microsoft.com/office/powerpoint/2010/main" val="59727856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6399</TotalTime>
  <Words>448</Words>
  <Application>Microsoft Office PowerPoint</Application>
  <PresentationFormat>Personalizado</PresentationFormat>
  <Paragraphs>137</Paragraphs>
  <Slides>20</Slides>
  <Notes>1</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1557</vt:lpstr>
      <vt:lpstr>Módulo 2: Plan de empresa, conocimientos presupuestarios y de gestión</vt:lpstr>
      <vt:lpstr>Presupuesto</vt:lpstr>
      <vt:lpstr>Presupuesto</vt:lpstr>
      <vt:lpstr>Presupuesto</vt:lpstr>
      <vt:lpstr>Presupuesto</vt:lpstr>
      <vt:lpstr>Presupuesto</vt:lpstr>
      <vt:lpstr>Presupuesto</vt:lpstr>
      <vt:lpstr>Presupuesto</vt:lpstr>
      <vt:lpstr>Presupuesto</vt:lpstr>
      <vt:lpstr>Presupuesto</vt:lpstr>
      <vt:lpstr>Presupuesto</vt:lpstr>
      <vt:lpstr>Presupuesto</vt:lpstr>
      <vt:lpstr>Presupuesto</vt:lpstr>
      <vt:lpstr>Presupuesto</vt:lpstr>
      <vt:lpstr>Presupuesto</vt:lpstr>
      <vt:lpstr>Presupuesto</vt:lpstr>
      <vt:lpstr>Presupuesto</vt:lpstr>
      <vt:lpstr>Presupuesto</vt:lpstr>
      <vt:lpstr>Presupuesto</vt:lpstr>
      <vt:lpstr>Diapositiva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Budgeting and Management skils</dc:title>
  <dc:creator>IRZ</dc:creator>
  <cp:lastModifiedBy>user</cp:lastModifiedBy>
  <cp:revision>123</cp:revision>
  <cp:lastPrinted>2017-05-04T12:44:09Z</cp:lastPrinted>
  <dcterms:created xsi:type="dcterms:W3CDTF">2016-01-12T16:45:47Z</dcterms:created>
  <dcterms:modified xsi:type="dcterms:W3CDTF">2017-12-01T11:22:21Z</dcterms:modified>
</cp:coreProperties>
</file>