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3" r:id="rId1"/>
  </p:sldMasterIdLst>
  <p:notesMasterIdLst>
    <p:notesMasterId r:id="rId22"/>
  </p:notesMasterIdLst>
  <p:handoutMasterIdLst>
    <p:handoutMasterId r:id="rId23"/>
  </p:handoutMasterIdLst>
  <p:sldIdLst>
    <p:sldId id="378" r:id="rId2"/>
    <p:sldId id="396" r:id="rId3"/>
    <p:sldId id="407" r:id="rId4"/>
    <p:sldId id="380" r:id="rId5"/>
    <p:sldId id="381" r:id="rId6"/>
    <p:sldId id="432" r:id="rId7"/>
    <p:sldId id="433" r:id="rId8"/>
    <p:sldId id="442" r:id="rId9"/>
    <p:sldId id="443" r:id="rId10"/>
    <p:sldId id="445" r:id="rId11"/>
    <p:sldId id="453" r:id="rId12"/>
    <p:sldId id="434" r:id="rId13"/>
    <p:sldId id="446" r:id="rId14"/>
    <p:sldId id="435" r:id="rId15"/>
    <p:sldId id="449" r:id="rId16"/>
    <p:sldId id="450" r:id="rId17"/>
    <p:sldId id="447" r:id="rId18"/>
    <p:sldId id="451" r:id="rId19"/>
    <p:sldId id="452" r:id="rId20"/>
    <p:sldId id="394" r:id="rId21"/>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B0AFD"/>
    <a:srgbClr val="7EA732"/>
    <a:srgbClr val="FB8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2763" autoAdjust="0"/>
    <p:restoredTop sz="94974" autoAdjust="0"/>
  </p:normalViewPr>
  <p:slideViewPr>
    <p:cSldViewPr snapToGrid="0">
      <p:cViewPr>
        <p:scale>
          <a:sx n="66" d="100"/>
          <a:sy n="66" d="100"/>
        </p:scale>
        <p:origin x="-1170" y="-174"/>
      </p:cViewPr>
      <p:guideLst>
        <p:guide orient="horz" pos="2160"/>
        <p:guide pos="3840"/>
      </p:guideLst>
    </p:cSldViewPr>
  </p:slideViewPr>
  <p:outlineViewPr>
    <p:cViewPr>
      <p:scale>
        <a:sx n="33" d="100"/>
        <a:sy n="33" d="100"/>
      </p:scale>
      <p:origin x="78" y="2040"/>
    </p:cViewPr>
  </p:outlineViewPr>
  <p:notesTextViewPr>
    <p:cViewPr>
      <p:scale>
        <a:sx n="1" d="1"/>
        <a:sy n="1" d="1"/>
      </p:scale>
      <p:origin x="0" y="0"/>
    </p:cViewPr>
  </p:notesTextViewPr>
  <p:sorterViewPr>
    <p:cViewPr>
      <p:scale>
        <a:sx n="100" d="100"/>
        <a:sy n="100" d="100"/>
      </p:scale>
      <p:origin x="0" y="-206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2946347" cy="498215"/>
          </a:xfrm>
          <a:prstGeom prst="rect">
            <a:avLst/>
          </a:prstGeom>
        </p:spPr>
        <p:txBody>
          <a:bodyPr vert="horz" lIns="91467" tIns="45734" rIns="91467" bIns="45734" rtlCol="0"/>
          <a:lstStyle>
            <a:lvl1pPr algn="l">
              <a:defRPr sz="1200"/>
            </a:lvl1pPr>
          </a:lstStyle>
          <a:p>
            <a:endParaRPr lang="es-ES"/>
          </a:p>
        </p:txBody>
      </p:sp>
      <p:sp>
        <p:nvSpPr>
          <p:cNvPr id="3" name="Marcador de fecha 2"/>
          <p:cNvSpPr>
            <a:spLocks noGrp="1"/>
          </p:cNvSpPr>
          <p:nvPr>
            <p:ph type="dt" sz="quarter" idx="1"/>
          </p:nvPr>
        </p:nvSpPr>
        <p:spPr>
          <a:xfrm>
            <a:off x="3851343" y="0"/>
            <a:ext cx="2946347" cy="498215"/>
          </a:xfrm>
          <a:prstGeom prst="rect">
            <a:avLst/>
          </a:prstGeom>
        </p:spPr>
        <p:txBody>
          <a:bodyPr vert="horz" lIns="91467" tIns="45734" rIns="91467" bIns="45734" rtlCol="0"/>
          <a:lstStyle>
            <a:lvl1pPr algn="r">
              <a:defRPr sz="1200"/>
            </a:lvl1pPr>
          </a:lstStyle>
          <a:p>
            <a:fld id="{A9379DA7-FA97-44F4-AAA7-F141050A0376}" type="datetimeFigureOut">
              <a:rPr lang="es-ES" smtClean="0"/>
              <a:pPr/>
              <a:t>14/12/2017</a:t>
            </a:fld>
            <a:endParaRPr lang="es-ES"/>
          </a:p>
        </p:txBody>
      </p:sp>
      <p:sp>
        <p:nvSpPr>
          <p:cNvPr id="4" name="Marcador de pie de página 3"/>
          <p:cNvSpPr>
            <a:spLocks noGrp="1"/>
          </p:cNvSpPr>
          <p:nvPr>
            <p:ph type="ftr" sz="quarter" idx="2"/>
          </p:nvPr>
        </p:nvSpPr>
        <p:spPr>
          <a:xfrm>
            <a:off x="1" y="9431601"/>
            <a:ext cx="2946347" cy="498214"/>
          </a:xfrm>
          <a:prstGeom prst="rect">
            <a:avLst/>
          </a:prstGeom>
        </p:spPr>
        <p:txBody>
          <a:bodyPr vert="horz" lIns="91467" tIns="45734" rIns="91467" bIns="45734"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51343" y="9431601"/>
            <a:ext cx="2946347" cy="498214"/>
          </a:xfrm>
          <a:prstGeom prst="rect">
            <a:avLst/>
          </a:prstGeom>
        </p:spPr>
        <p:txBody>
          <a:bodyPr vert="horz" lIns="91467" tIns="45734" rIns="91467" bIns="45734" rtlCol="0" anchor="b"/>
          <a:lstStyle>
            <a:lvl1pPr algn="r">
              <a:defRPr sz="1200"/>
            </a:lvl1pPr>
          </a:lstStyle>
          <a:p>
            <a:fld id="{14CCA340-183A-47C4-BAA3-F60897284D44}" type="slidenum">
              <a:rPr lang="es-ES" smtClean="0"/>
              <a:pPr/>
              <a:t>‹N›</a:t>
            </a:fld>
            <a:endParaRPr lang="es-ES"/>
          </a:p>
        </p:txBody>
      </p:sp>
    </p:spTree>
    <p:extLst>
      <p:ext uri="{BB962C8B-B14F-4D97-AF65-F5344CB8AC3E}">
        <p14:creationId xmlns:p14="http://schemas.microsoft.com/office/powerpoint/2010/main" xmlns="" val="4000631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1"/>
            <a:ext cx="2946347" cy="496491"/>
          </a:xfrm>
          <a:prstGeom prst="rect">
            <a:avLst/>
          </a:prstGeom>
        </p:spPr>
        <p:txBody>
          <a:bodyPr vert="horz" lIns="91467" tIns="45734" rIns="91467" bIns="45734" rtlCol="0"/>
          <a:lstStyle>
            <a:lvl1pPr algn="l">
              <a:defRPr sz="1200"/>
            </a:lvl1pPr>
          </a:lstStyle>
          <a:p>
            <a:endParaRPr lang="es-ES"/>
          </a:p>
        </p:txBody>
      </p:sp>
      <p:sp>
        <p:nvSpPr>
          <p:cNvPr id="3" name="2 Marcador de fecha"/>
          <p:cNvSpPr>
            <a:spLocks noGrp="1"/>
          </p:cNvSpPr>
          <p:nvPr>
            <p:ph type="dt" idx="1"/>
          </p:nvPr>
        </p:nvSpPr>
        <p:spPr>
          <a:xfrm>
            <a:off x="3851343" y="1"/>
            <a:ext cx="2946347" cy="496491"/>
          </a:xfrm>
          <a:prstGeom prst="rect">
            <a:avLst/>
          </a:prstGeom>
        </p:spPr>
        <p:txBody>
          <a:bodyPr vert="horz" lIns="91467" tIns="45734" rIns="91467" bIns="45734" rtlCol="0"/>
          <a:lstStyle>
            <a:lvl1pPr algn="r">
              <a:defRPr sz="1200"/>
            </a:lvl1pPr>
          </a:lstStyle>
          <a:p>
            <a:fld id="{E29DEA65-EA00-4373-B68E-8F3E704452D4}" type="datetimeFigureOut">
              <a:rPr lang="es-ES" smtClean="0"/>
              <a:pPr/>
              <a:t>14/12/2017</a:t>
            </a:fld>
            <a:endParaRPr lang="es-ES"/>
          </a:p>
        </p:txBody>
      </p:sp>
      <p:sp>
        <p:nvSpPr>
          <p:cNvPr id="4" name="3 Marcador de imagen de diapositiva"/>
          <p:cNvSpPr>
            <a:spLocks noGrp="1" noRot="1" noChangeAspect="1"/>
          </p:cNvSpPr>
          <p:nvPr>
            <p:ph type="sldImg" idx="2"/>
          </p:nvPr>
        </p:nvSpPr>
        <p:spPr>
          <a:xfrm>
            <a:off x="92075" y="744538"/>
            <a:ext cx="6615113" cy="3722687"/>
          </a:xfrm>
          <a:prstGeom prst="rect">
            <a:avLst/>
          </a:prstGeom>
          <a:noFill/>
          <a:ln w="12700">
            <a:solidFill>
              <a:prstClr val="black"/>
            </a:solidFill>
          </a:ln>
        </p:spPr>
        <p:txBody>
          <a:bodyPr vert="horz" lIns="91467" tIns="45734" rIns="91467" bIns="45734" rtlCol="0" anchor="ctr"/>
          <a:lstStyle/>
          <a:p>
            <a:endParaRPr lang="es-ES"/>
          </a:p>
        </p:txBody>
      </p:sp>
      <p:sp>
        <p:nvSpPr>
          <p:cNvPr id="5" name="4 Marcador de notas"/>
          <p:cNvSpPr>
            <a:spLocks noGrp="1"/>
          </p:cNvSpPr>
          <p:nvPr>
            <p:ph type="body" sz="quarter" idx="3"/>
          </p:nvPr>
        </p:nvSpPr>
        <p:spPr>
          <a:xfrm>
            <a:off x="679927" y="4716662"/>
            <a:ext cx="5439410" cy="4468416"/>
          </a:xfrm>
          <a:prstGeom prst="rect">
            <a:avLst/>
          </a:prstGeom>
        </p:spPr>
        <p:txBody>
          <a:bodyPr vert="horz" lIns="91467" tIns="45734" rIns="91467" bIns="45734"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1" y="9431600"/>
            <a:ext cx="2946347" cy="496491"/>
          </a:xfrm>
          <a:prstGeom prst="rect">
            <a:avLst/>
          </a:prstGeom>
        </p:spPr>
        <p:txBody>
          <a:bodyPr vert="horz" lIns="91467" tIns="45734" rIns="91467" bIns="45734"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1343" y="9431600"/>
            <a:ext cx="2946347" cy="496491"/>
          </a:xfrm>
          <a:prstGeom prst="rect">
            <a:avLst/>
          </a:prstGeom>
        </p:spPr>
        <p:txBody>
          <a:bodyPr vert="horz" lIns="91467" tIns="45734" rIns="91467" bIns="45734" rtlCol="0" anchor="b"/>
          <a:lstStyle>
            <a:lvl1pPr algn="r">
              <a:defRPr sz="1200"/>
            </a:lvl1pPr>
          </a:lstStyle>
          <a:p>
            <a:fld id="{28D29B66-A038-4162-BFCC-D303C9D413C7}" type="slidenum">
              <a:rPr lang="es-ES" smtClean="0"/>
              <a:pPr/>
              <a:t>‹N›</a:t>
            </a:fld>
            <a:endParaRPr lang="es-ES"/>
          </a:p>
        </p:txBody>
      </p:sp>
    </p:spTree>
    <p:extLst>
      <p:ext uri="{BB962C8B-B14F-4D97-AF65-F5344CB8AC3E}">
        <p14:creationId xmlns:p14="http://schemas.microsoft.com/office/powerpoint/2010/main" xmlns="" val="8793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s-ES" altLang="es-ES"/>
          </a:p>
        </p:txBody>
      </p:sp>
    </p:spTree>
    <p:extLst>
      <p:ext uri="{BB962C8B-B14F-4D97-AF65-F5344CB8AC3E}">
        <p14:creationId xmlns:p14="http://schemas.microsoft.com/office/powerpoint/2010/main" xmlns="" val="22414310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pic>
        <p:nvPicPr>
          <p:cNvPr id="7" name="Picture 3"/>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58825" y="68046"/>
            <a:ext cx="4055476" cy="1578976"/>
          </a:xfrm>
          <a:prstGeom prst="rect">
            <a:avLst/>
          </a:prstGeom>
        </p:spPr>
      </p:pic>
    </p:spTree>
    <p:extLst>
      <p:ext uri="{BB962C8B-B14F-4D97-AF65-F5344CB8AC3E}">
        <p14:creationId xmlns:p14="http://schemas.microsoft.com/office/powerpoint/2010/main" xmlns="" val="29228349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390030" y="957026"/>
            <a:ext cx="10972800" cy="1143000"/>
          </a:xfrm>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89333C77-0158-454C-844F-B7AB9BD7DAD4}" type="slidenum">
              <a:rPr lang="en-US" smtClean="0"/>
              <a:pPr/>
              <a:t>‹N›</a:t>
            </a:fld>
            <a:endParaRPr lang="en-US" dirty="0"/>
          </a:p>
        </p:txBody>
      </p:sp>
    </p:spTree>
    <p:extLst>
      <p:ext uri="{BB962C8B-B14F-4D97-AF65-F5344CB8AC3E}">
        <p14:creationId xmlns:p14="http://schemas.microsoft.com/office/powerpoint/2010/main" xmlns="" val="21247574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410895151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número de diapositiva 5"/>
          <p:cNvSpPr>
            <a:spLocks noGrp="1"/>
          </p:cNvSpPr>
          <p:nvPr>
            <p:ph type="sldNum" sz="quarter" idx="12"/>
          </p:nvPr>
        </p:nvSpPr>
        <p:spPr/>
        <p:txBody>
          <a:bodyPr/>
          <a:lstStyle>
            <a:lvl1pPr>
              <a:defRPr/>
            </a:lvl1pPr>
          </a:lstStyle>
          <a:p>
            <a:fld id="{A7AD32EF-B744-4512-A6AB-C39B4880BDB1}" type="slidenum">
              <a:rPr lang="es-ES" altLang="es-ES" smtClean="0"/>
              <a:pPr/>
              <a:t>‹N›</a:t>
            </a:fld>
            <a:endParaRPr lang="es-ES" altLang="es-ES"/>
          </a:p>
        </p:txBody>
      </p:sp>
      <p:sp>
        <p:nvSpPr>
          <p:cNvPr id="7" name="Rectangle 1"/>
          <p:cNvSpPr>
            <a:spLocks noChangeArrowheads="1"/>
          </p:cNvSpPr>
          <p:nvPr userDrawn="1"/>
        </p:nvSpPr>
        <p:spPr bwMode="auto">
          <a:xfrm>
            <a:off x="3429000" y="6427113"/>
            <a:ext cx="8599714"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70C0"/>
                </a:solidFill>
                <a:effectLst/>
                <a:latin typeface="Calibri" pitchFamily="34" charset="0"/>
              </a:rPr>
              <a:t>MICRO has been funded with support from the European Commission. This document and its contents reflect the views only of the authors, and the Commission cannot be held responsible for any use which may be made of the information contained therein.</a:t>
            </a:r>
          </a:p>
        </p:txBody>
      </p:sp>
      <p:pic>
        <p:nvPicPr>
          <p:cNvPr id="8" name="Picture 4"/>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168635" y="6378302"/>
            <a:ext cx="1094595" cy="244634"/>
          </a:xfrm>
          <a:prstGeom prst="rect">
            <a:avLst/>
          </a:prstGeom>
        </p:spPr>
      </p:pic>
    </p:spTree>
    <p:extLst>
      <p:ext uri="{BB962C8B-B14F-4D97-AF65-F5344CB8AC3E}">
        <p14:creationId xmlns:p14="http://schemas.microsoft.com/office/powerpoint/2010/main" xmlns="" val="14048716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39"/>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337105125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09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97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a:t>
            </a:fld>
            <a:endParaRPr lang="en-US" dirty="0"/>
          </a:p>
        </p:txBody>
      </p:sp>
    </p:spTree>
    <p:extLst>
      <p:ext uri="{BB962C8B-B14F-4D97-AF65-F5344CB8AC3E}">
        <p14:creationId xmlns:p14="http://schemas.microsoft.com/office/powerpoint/2010/main" xmlns="" val="19283272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40317" y="365126"/>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40318" y="2505075"/>
            <a:ext cx="5158316"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71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lvl1pPr>
              <a:defRPr/>
            </a:lvl1pPr>
          </a:lstStyle>
          <a:p>
            <a:endParaRPr lang="en-US" dirty="0"/>
          </a:p>
        </p:txBody>
      </p:sp>
      <p:sp>
        <p:nvSpPr>
          <p:cNvPr id="8" name="Marcador de pie de página 7"/>
          <p:cNvSpPr>
            <a:spLocks noGrp="1"/>
          </p:cNvSpPr>
          <p:nvPr>
            <p:ph type="ftr" sz="quarter" idx="11"/>
          </p:nvPr>
        </p:nvSpPr>
        <p:spPr/>
        <p:txBody>
          <a:bodyPr/>
          <a:lstStyle>
            <a:lvl1pPr>
              <a:defRPr/>
            </a:lvl1pPr>
          </a:lstStyle>
          <a:p>
            <a:endParaRPr lang="en-US" dirty="0"/>
          </a:p>
        </p:txBody>
      </p:sp>
      <p:sp>
        <p:nvSpPr>
          <p:cNvPr id="9" name="Marcador de número de diapositiva 8"/>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282664940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lvl1pPr>
              <a:defRPr/>
            </a:lvl1pPr>
          </a:lstStyle>
          <a:p>
            <a:endParaRPr lang="en-US" dirty="0"/>
          </a:p>
        </p:txBody>
      </p:sp>
      <p:sp>
        <p:nvSpPr>
          <p:cNvPr id="4" name="Marcador de pie de página 3"/>
          <p:cNvSpPr>
            <a:spLocks noGrp="1"/>
          </p:cNvSpPr>
          <p:nvPr>
            <p:ph type="ftr" sz="quarter" idx="11"/>
          </p:nvPr>
        </p:nvSpPr>
        <p:spPr/>
        <p:txBody>
          <a:bodyPr/>
          <a:lstStyle>
            <a:lvl1pPr>
              <a:defRPr/>
            </a:lvl1pPr>
          </a:lstStyle>
          <a:p>
            <a:endParaRPr lang="en-US" dirty="0"/>
          </a:p>
        </p:txBody>
      </p:sp>
      <p:sp>
        <p:nvSpPr>
          <p:cNvPr id="5" name="Marcador de número de diapositiva 4"/>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263914179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n-US" dirty="0"/>
          </a:p>
        </p:txBody>
      </p:sp>
      <p:sp>
        <p:nvSpPr>
          <p:cNvPr id="3" name="Marcador de pie de página 2"/>
          <p:cNvSpPr>
            <a:spLocks noGrp="1"/>
          </p:cNvSpPr>
          <p:nvPr>
            <p:ph type="ftr" sz="quarter" idx="11"/>
          </p:nvPr>
        </p:nvSpPr>
        <p:spPr/>
        <p:txBody>
          <a:bodyPr/>
          <a:lstStyle>
            <a:lvl1pPr>
              <a:defRPr/>
            </a:lvl1pPr>
          </a:lstStyle>
          <a:p>
            <a:endParaRPr lang="en-US" dirty="0"/>
          </a:p>
        </p:txBody>
      </p:sp>
      <p:sp>
        <p:nvSpPr>
          <p:cNvPr id="4" name="Marcador de número de diapositiva 3"/>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26979343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a:t>
            </a:fld>
            <a:endParaRPr lang="en-US" dirty="0"/>
          </a:p>
        </p:txBody>
      </p:sp>
    </p:spTree>
    <p:extLst>
      <p:ext uri="{BB962C8B-B14F-4D97-AF65-F5344CB8AC3E}">
        <p14:creationId xmlns:p14="http://schemas.microsoft.com/office/powerpoint/2010/main" xmlns="" val="27142106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38639808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p:cNvPicPr>
            <a:picLocks noChangeAspect="1"/>
          </p:cNvPicPr>
          <p:nvPr userDrawn="1"/>
        </p:nvPicPr>
        <p:blipFill>
          <a:blip r:embed="rId13">
            <a:extLst>
              <a:ext uri="{28A0092B-C50C-407E-A947-70E740481C1C}">
                <a14:useLocalDpi xmlns:a14="http://schemas.microsoft.com/office/drawing/2010/main" xmlns="" val="0"/>
              </a:ext>
            </a:extLst>
          </a:blip>
          <a:stretch>
            <a:fillRect/>
          </a:stretch>
        </p:blipFill>
        <p:spPr>
          <a:xfrm>
            <a:off x="0" y="0"/>
            <a:ext cx="2961564" cy="1153068"/>
          </a:xfrm>
          <a:prstGeom prst="rect">
            <a:avLst/>
          </a:prstGeom>
        </p:spPr>
      </p:pic>
      <p:sp>
        <p:nvSpPr>
          <p:cNvPr id="1026" name="Rectangle 2"/>
          <p:cNvSpPr>
            <a:spLocks noGrp="1" noChangeArrowheads="1"/>
          </p:cNvSpPr>
          <p:nvPr>
            <p:ph type="title"/>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ES" dirty="0"/>
              <a:t>Haga clic para cambiar el estilo de título	</a:t>
            </a:r>
          </a:p>
        </p:txBody>
      </p:sp>
      <p:sp>
        <p:nvSpPr>
          <p:cNvPr id="1027" name="Rectangle 3"/>
          <p:cNvSpPr>
            <a:spLocks noGrp="1" noChangeArrowheads="1"/>
          </p:cNvSpPr>
          <p:nvPr>
            <p:ph type="body" idx="1"/>
          </p:nvPr>
        </p:nvSpPr>
        <p:spPr bwMode="auto">
          <a:xfrm>
            <a:off x="677839" y="1395485"/>
            <a:ext cx="109728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ES" dirty="0"/>
              <a:t>Haga clic para modificar el estilo de texto del patrón</a:t>
            </a:r>
          </a:p>
          <a:p>
            <a:pPr lvl="1"/>
            <a:r>
              <a:rPr lang="es-ES" altLang="es-ES" dirty="0"/>
              <a:t>Segundo nivel</a:t>
            </a:r>
          </a:p>
          <a:p>
            <a:pPr lvl="2"/>
            <a:r>
              <a:rPr lang="es-ES" altLang="es-ES" dirty="0"/>
              <a:t>Tercer nivel</a:t>
            </a:r>
          </a:p>
          <a:p>
            <a:pPr lvl="3"/>
            <a:r>
              <a:rPr lang="es-ES" altLang="es-ES" dirty="0"/>
              <a:t>Cuarto nivel</a:t>
            </a:r>
          </a:p>
          <a:p>
            <a:pPr lvl="4"/>
            <a:r>
              <a:rPr lang="es-ES" altLang="es-ES" dirty="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413311691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hf hdr="0" ftr="0" dt="0"/>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hyperlink" Target="mailto:Michael.Kenny@nuim.i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1954" y="2117785"/>
            <a:ext cx="9144000" cy="1435643"/>
          </a:xfrm>
        </p:spPr>
        <p:txBody>
          <a:bodyPr/>
          <a:lstStyle/>
          <a:p>
            <a:r>
              <a:rPr lang="en-US" sz="2800" b="1" dirty="0" smtClean="0"/>
              <a:t>Module N.2: </a:t>
            </a:r>
            <a:r>
              <a:rPr lang="en-US" sz="2800" b="1" dirty="0" smtClean="0">
                <a:solidFill>
                  <a:srgbClr val="336600"/>
                </a:solidFill>
              </a:rPr>
              <a:t>Business plan, </a:t>
            </a:r>
            <a:r>
              <a:rPr lang="en-US" sz="2800" b="1" dirty="0" smtClean="0">
                <a:solidFill>
                  <a:srgbClr val="336600"/>
                </a:solidFill>
              </a:rPr>
              <a:t>Budget e </a:t>
            </a:r>
            <a:r>
              <a:rPr lang="en-US" sz="2800" b="1" dirty="0" err="1" smtClean="0">
                <a:solidFill>
                  <a:srgbClr val="336600"/>
                </a:solidFill>
              </a:rPr>
              <a:t>C</a:t>
            </a:r>
            <a:r>
              <a:rPr lang="en-US" sz="2800" b="1" dirty="0" err="1" smtClean="0">
                <a:solidFill>
                  <a:srgbClr val="336600"/>
                </a:solidFill>
              </a:rPr>
              <a:t>ompetenze</a:t>
            </a:r>
            <a:r>
              <a:rPr lang="en-US" sz="2800" b="1" dirty="0" smtClean="0">
                <a:solidFill>
                  <a:srgbClr val="336600"/>
                </a:solidFill>
              </a:rPr>
              <a:t> </a:t>
            </a:r>
            <a:r>
              <a:rPr lang="en-US" sz="2800" b="1" dirty="0" err="1" smtClean="0">
                <a:solidFill>
                  <a:srgbClr val="336600"/>
                </a:solidFill>
              </a:rPr>
              <a:t>M</a:t>
            </a:r>
            <a:r>
              <a:rPr lang="en-US" sz="2800" b="1" dirty="0" err="1" smtClean="0">
                <a:solidFill>
                  <a:srgbClr val="336600"/>
                </a:solidFill>
              </a:rPr>
              <a:t>anageriali</a:t>
            </a:r>
            <a:endParaRPr lang="en-IE" sz="2800" b="1" dirty="0">
              <a:solidFill>
                <a:srgbClr val="336600"/>
              </a:solidFill>
            </a:endParaRPr>
          </a:p>
        </p:txBody>
      </p:sp>
      <p:sp>
        <p:nvSpPr>
          <p:cNvPr id="4" name="TextBox 3"/>
          <p:cNvSpPr txBox="1"/>
          <p:nvPr/>
        </p:nvSpPr>
        <p:spPr>
          <a:xfrm>
            <a:off x="4236333" y="311355"/>
            <a:ext cx="7268901" cy="1477328"/>
          </a:xfrm>
          <a:prstGeom prst="rect">
            <a:avLst/>
          </a:prstGeom>
          <a:noFill/>
        </p:spPr>
        <p:txBody>
          <a:bodyPr wrap="square" rtlCol="0">
            <a:spAutoFit/>
          </a:bodyPr>
          <a:lstStyle/>
          <a:p>
            <a:r>
              <a:rPr lang="en-US" altLang="es-ES" sz="3600" b="1" dirty="0">
                <a:latin typeface="Calibri" pitchFamily="34" charset="0"/>
              </a:rPr>
              <a:t>MICRO: </a:t>
            </a:r>
            <a:r>
              <a:rPr lang="en-IE" altLang="es-ES" sz="3600" b="1" dirty="0">
                <a:latin typeface="Calibri" pitchFamily="34" charset="0"/>
              </a:rPr>
              <a:t>Enhancing Competitiveness of Micro-enterprises in Rural Areas</a:t>
            </a:r>
            <a:r>
              <a:rPr lang="en-IE" altLang="es-ES" b="1" dirty="0">
                <a:latin typeface="Calibri" pitchFamily="34" charset="0"/>
              </a:rPr>
              <a:t/>
            </a:r>
            <a:br>
              <a:rPr lang="en-IE" altLang="es-ES" b="1" dirty="0">
                <a:latin typeface="Calibri" pitchFamily="34" charset="0"/>
              </a:rPr>
            </a:br>
            <a:endParaRPr lang="en-IE" dirty="0"/>
          </a:p>
        </p:txBody>
      </p:sp>
      <p:sp>
        <p:nvSpPr>
          <p:cNvPr id="5" name="TextBox 4"/>
          <p:cNvSpPr txBox="1"/>
          <p:nvPr/>
        </p:nvSpPr>
        <p:spPr>
          <a:xfrm>
            <a:off x="1223551" y="5782840"/>
            <a:ext cx="9757955" cy="615553"/>
          </a:xfrm>
          <a:prstGeom prst="rect">
            <a:avLst/>
          </a:prstGeom>
          <a:noFill/>
        </p:spPr>
        <p:txBody>
          <a:bodyPr wrap="square" rtlCol="0">
            <a:spAutoFit/>
          </a:bodyPr>
          <a:lstStyle/>
          <a:p>
            <a:pPr algn="ctr"/>
            <a:r>
              <a:rPr lang="en-IE" dirty="0" err="1" smtClean="0"/>
              <a:t>Elaborato</a:t>
            </a:r>
            <a:r>
              <a:rPr lang="en-IE" dirty="0" smtClean="0"/>
              <a:t> dal </a:t>
            </a:r>
            <a:r>
              <a:rPr lang="en-IE" dirty="0" err="1" smtClean="0"/>
              <a:t>Consorzio</a:t>
            </a:r>
            <a:r>
              <a:rPr lang="en-IE" dirty="0" smtClean="0"/>
              <a:t> di </a:t>
            </a:r>
            <a:r>
              <a:rPr lang="en-IE" dirty="0" err="1" smtClean="0"/>
              <a:t>progetto</a:t>
            </a:r>
            <a:r>
              <a:rPr lang="en-IE" dirty="0" smtClean="0"/>
              <a:t> </a:t>
            </a:r>
            <a:r>
              <a:rPr lang="en-US" dirty="0" smtClean="0"/>
              <a:t>: </a:t>
            </a:r>
            <a:r>
              <a:rPr lang="en-US" i="1" dirty="0" smtClean="0"/>
              <a:t>“</a:t>
            </a:r>
            <a:r>
              <a:rPr lang="en-US" sz="1600" i="1" dirty="0" smtClean="0"/>
              <a:t>Irish Rural Link – National University of Ireland </a:t>
            </a:r>
            <a:r>
              <a:rPr lang="en-US" sz="1600" i="1" dirty="0" err="1" smtClean="0"/>
              <a:t>Maynooth</a:t>
            </a:r>
            <a:r>
              <a:rPr lang="en-US" sz="1600" i="1" dirty="0" smtClean="0"/>
              <a:t>- CDI – EEO GROUP SA- IHF </a:t>
            </a:r>
            <a:r>
              <a:rPr lang="en-US" sz="1600" i="1" dirty="0" err="1" smtClean="0"/>
              <a:t>asbl</a:t>
            </a:r>
            <a:r>
              <a:rPr lang="en-US" sz="1600" i="1" dirty="0" smtClean="0"/>
              <a:t> – IDP - Internet Web Solutions SL”</a:t>
            </a:r>
            <a:endParaRPr lang="en-IE" sz="1600" dirty="0"/>
          </a:p>
        </p:txBody>
      </p:sp>
    </p:spTree>
    <p:extLst>
      <p:ext uri="{BB962C8B-B14F-4D97-AF65-F5344CB8AC3E}">
        <p14:creationId xmlns:p14="http://schemas.microsoft.com/office/powerpoint/2010/main" xmlns="" val="35397218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Pianificazione</a:t>
            </a:r>
            <a:r>
              <a:rPr lang="en-US" sz="3200" b="1" dirty="0" smtClean="0">
                <a:solidFill>
                  <a:srgbClr val="0B0AFD"/>
                </a:solidFill>
              </a:rPr>
              <a:t> </a:t>
            </a:r>
            <a:r>
              <a:rPr lang="en-US" sz="3200" b="1" dirty="0" err="1" smtClean="0">
                <a:solidFill>
                  <a:srgbClr val="0B0AFD"/>
                </a:solidFill>
              </a:rPr>
              <a:t>delle</a:t>
            </a:r>
            <a:r>
              <a:rPr lang="en-US" sz="3200" b="1" dirty="0" smtClean="0">
                <a:solidFill>
                  <a:srgbClr val="0B0AFD"/>
                </a:solidFill>
              </a:rPr>
              <a:t/>
            </a:r>
            <a:br>
              <a:rPr lang="en-US" sz="3200" b="1" dirty="0" smtClean="0">
                <a:solidFill>
                  <a:srgbClr val="0B0AFD"/>
                </a:solidFill>
              </a:rPr>
            </a:br>
            <a:r>
              <a:rPr lang="en-US" sz="3200" b="1" dirty="0" smtClean="0">
                <a:solidFill>
                  <a:srgbClr val="0B0AFD"/>
                </a:solidFill>
              </a:rPr>
              <a:t> </a:t>
            </a:r>
            <a:r>
              <a:rPr lang="en-US" sz="3200" b="1" dirty="0" err="1" smtClean="0">
                <a:solidFill>
                  <a:srgbClr val="0B0AFD"/>
                </a:solidFill>
              </a:rPr>
              <a:t>operazioni</a:t>
            </a:r>
            <a:r>
              <a:rPr lang="en-US" sz="3200" b="1" dirty="0" smtClean="0">
                <a:solidFill>
                  <a:srgbClr val="0B0AFD"/>
                </a:solidFill>
              </a:rPr>
              <a:t> </a:t>
            </a:r>
            <a:r>
              <a:rPr lang="en-US" sz="3200" b="1" dirty="0" smtClean="0">
                <a:solidFill>
                  <a:srgbClr val="0B0AFD"/>
                </a:solidFill>
              </a:rPr>
              <a:t>aziendali</a:t>
            </a:r>
            <a:endParaRPr lang="en-IE" sz="3200" b="1" dirty="0">
              <a:solidFill>
                <a:srgbClr val="0B0AFD"/>
              </a:solidFill>
            </a:endParaRPr>
          </a:p>
        </p:txBody>
      </p:sp>
      <p:sp>
        <p:nvSpPr>
          <p:cNvPr id="3" name="Content Placeholder 2"/>
          <p:cNvSpPr>
            <a:spLocks noGrp="1"/>
          </p:cNvSpPr>
          <p:nvPr>
            <p:ph sz="half" idx="1"/>
          </p:nvPr>
        </p:nvSpPr>
        <p:spPr/>
        <p:txBody>
          <a:bodyPr/>
          <a:lstStyle/>
          <a:p>
            <a:pPr marL="0" indent="0">
              <a:buNone/>
            </a:pPr>
            <a:r>
              <a:rPr lang="en-GB" sz="1800" dirty="0" smtClean="0"/>
              <a:t> </a:t>
            </a:r>
            <a:endParaRPr lang="es-ES" sz="1800" dirty="0" smtClean="0"/>
          </a:p>
          <a:p>
            <a:pPr marL="0" indent="0">
              <a:buNone/>
            </a:pPr>
            <a:endParaRPr lang="es-ES" sz="1800" dirty="0"/>
          </a:p>
          <a:p>
            <a:pPr marL="0" indent="0" algn="ctr">
              <a:buNone/>
            </a:pPr>
            <a:endParaRPr lang="en-IE" sz="1800" dirty="0"/>
          </a:p>
          <a:p>
            <a:pPr marL="0" indent="0" algn="ctr">
              <a:buNone/>
            </a:pPr>
            <a:endParaRPr lang="en-IE" sz="1800" dirty="0"/>
          </a:p>
        </p:txBody>
      </p:sp>
      <p:sp>
        <p:nvSpPr>
          <p:cNvPr id="18" name="Text Placeholder 17"/>
          <p:cNvSpPr>
            <a:spLocks noGrp="1"/>
          </p:cNvSpPr>
          <p:nvPr>
            <p:ph sz="half" idx="2"/>
          </p:nvPr>
        </p:nvSpPr>
        <p:spPr>
          <a:xfrm>
            <a:off x="382015" y="1356361"/>
            <a:ext cx="8094327" cy="899159"/>
          </a:xfrm>
        </p:spPr>
        <p:txBody>
          <a:bodyPr/>
          <a:lstStyle/>
          <a:p>
            <a:pPr marL="0" indent="0">
              <a:buNone/>
            </a:pPr>
            <a:r>
              <a:rPr lang="en-US" b="1" dirty="0" err="1" smtClean="0">
                <a:solidFill>
                  <a:srgbClr val="C00000"/>
                </a:solidFill>
                <a:latin typeface="+mj-lt"/>
                <a:ea typeface="+mj-ea"/>
                <a:cs typeface="+mj-cs"/>
              </a:rPr>
              <a:t>Cosa</a:t>
            </a:r>
            <a:r>
              <a:rPr lang="en-US" b="1" dirty="0" smtClean="0">
                <a:solidFill>
                  <a:srgbClr val="C00000"/>
                </a:solidFill>
                <a:latin typeface="+mj-lt"/>
                <a:ea typeface="+mj-ea"/>
                <a:cs typeface="+mj-cs"/>
              </a:rPr>
              <a:t> </a:t>
            </a:r>
            <a:r>
              <a:rPr lang="en-US" b="1" dirty="0" err="1" smtClean="0">
                <a:solidFill>
                  <a:srgbClr val="C00000"/>
                </a:solidFill>
                <a:latin typeface="+mj-lt"/>
                <a:ea typeface="+mj-ea"/>
                <a:cs typeface="+mj-cs"/>
              </a:rPr>
              <a:t>comprende</a:t>
            </a:r>
            <a:r>
              <a:rPr lang="en-US" b="1" dirty="0" smtClean="0">
                <a:solidFill>
                  <a:srgbClr val="C00000"/>
                </a:solidFill>
                <a:latin typeface="+mj-lt"/>
                <a:ea typeface="+mj-ea"/>
                <a:cs typeface="+mj-cs"/>
              </a:rPr>
              <a:t> un business </a:t>
            </a:r>
            <a:r>
              <a:rPr lang="en-US" b="1" dirty="0">
                <a:solidFill>
                  <a:srgbClr val="C00000"/>
                </a:solidFill>
                <a:latin typeface="+mj-lt"/>
                <a:ea typeface="+mj-ea"/>
                <a:cs typeface="+mj-cs"/>
              </a:rPr>
              <a:t>plan </a:t>
            </a:r>
            <a:r>
              <a:rPr lang="en-US" b="1" dirty="0" smtClean="0">
                <a:solidFill>
                  <a:srgbClr val="C00000"/>
                </a:solidFill>
                <a:latin typeface="+mj-lt"/>
                <a:ea typeface="+mj-ea"/>
                <a:cs typeface="+mj-cs"/>
              </a:rPr>
              <a:t>(1/3)</a:t>
            </a:r>
            <a:endParaRPr lang="en-US" b="1" dirty="0">
              <a:solidFill>
                <a:srgbClr val="C00000"/>
              </a:solidFill>
              <a:latin typeface="+mj-lt"/>
              <a:ea typeface="+mj-ea"/>
              <a:cs typeface="+mj-cs"/>
            </a:endParaRPr>
          </a:p>
          <a:p>
            <a:endParaRPr lang="mk-MK" b="1" dirty="0">
              <a:solidFill>
                <a:srgbClr val="C00000"/>
              </a:solidFill>
              <a:latin typeface="+mj-lt"/>
              <a:ea typeface="+mj-ea"/>
              <a:cs typeface="+mj-cs"/>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10</a:t>
            </a:fld>
            <a:endParaRPr lang="es-ES" altLang="es-ES"/>
          </a:p>
        </p:txBody>
      </p:sp>
      <p:sp>
        <p:nvSpPr>
          <p:cNvPr id="19" name="Text Placeholder 18"/>
          <p:cNvSpPr>
            <a:spLocks noGrp="1"/>
          </p:cNvSpPr>
          <p:nvPr>
            <p:ph type="body" sz="quarter" idx="4294967295"/>
          </p:nvPr>
        </p:nvSpPr>
        <p:spPr>
          <a:xfrm>
            <a:off x="243840" y="2974213"/>
            <a:ext cx="11264329" cy="1354138"/>
          </a:xfrm>
        </p:spPr>
        <p:txBody>
          <a:bodyPr/>
          <a:lstStyle/>
          <a:p>
            <a:pPr marL="0" lvl="0" indent="0">
              <a:buNone/>
            </a:pPr>
            <a:r>
              <a:rPr lang="en-US" sz="3200" b="0" dirty="0" err="1" smtClean="0">
                <a:solidFill>
                  <a:srgbClr val="000000"/>
                </a:solidFill>
              </a:rPr>
              <a:t>Ogni</a:t>
            </a:r>
            <a:r>
              <a:rPr lang="en-US" sz="3200" b="0" dirty="0" smtClean="0">
                <a:solidFill>
                  <a:srgbClr val="000000"/>
                </a:solidFill>
              </a:rPr>
              <a:t> business </a:t>
            </a:r>
            <a:r>
              <a:rPr lang="en-US" sz="3200" b="0" dirty="0">
                <a:solidFill>
                  <a:srgbClr val="000000"/>
                </a:solidFill>
              </a:rPr>
              <a:t>plan </a:t>
            </a:r>
            <a:r>
              <a:rPr lang="en-US" sz="3200" b="0" dirty="0" err="1" smtClean="0">
                <a:solidFill>
                  <a:srgbClr val="000000"/>
                </a:solidFill>
              </a:rPr>
              <a:t>deve</a:t>
            </a:r>
            <a:r>
              <a:rPr lang="en-US" sz="3200" b="0" dirty="0" smtClean="0">
                <a:solidFill>
                  <a:srgbClr val="000000"/>
                </a:solidFill>
              </a:rPr>
              <a:t> </a:t>
            </a:r>
            <a:r>
              <a:rPr lang="en-US" sz="3200" b="0" dirty="0" err="1" smtClean="0">
                <a:solidFill>
                  <a:srgbClr val="000000"/>
                </a:solidFill>
              </a:rPr>
              <a:t>essere</a:t>
            </a:r>
            <a:r>
              <a:rPr lang="en-US" sz="3200" b="0" dirty="0" smtClean="0">
                <a:solidFill>
                  <a:srgbClr val="000000"/>
                </a:solidFill>
              </a:rPr>
              <a:t> </a:t>
            </a:r>
            <a:r>
              <a:rPr lang="en-US" sz="3200" b="0" dirty="0" err="1" smtClean="0">
                <a:solidFill>
                  <a:srgbClr val="000000"/>
                </a:solidFill>
              </a:rPr>
              <a:t>composto</a:t>
            </a:r>
            <a:r>
              <a:rPr lang="en-US" sz="3200" b="0" dirty="0" smtClean="0">
                <a:solidFill>
                  <a:srgbClr val="000000"/>
                </a:solidFill>
              </a:rPr>
              <a:t> di </a:t>
            </a:r>
            <a:r>
              <a:rPr lang="en-US" sz="3200" b="0" dirty="0" err="1" smtClean="0">
                <a:solidFill>
                  <a:srgbClr val="000000"/>
                </a:solidFill>
              </a:rPr>
              <a:t>una</a:t>
            </a:r>
            <a:r>
              <a:rPr lang="en-US" sz="3200" b="0" dirty="0" smtClean="0">
                <a:solidFill>
                  <a:srgbClr val="000000"/>
                </a:solidFill>
              </a:rPr>
              <a:t> parte </a:t>
            </a:r>
            <a:r>
              <a:rPr lang="en-US" dirty="0" err="1" smtClean="0">
                <a:solidFill>
                  <a:srgbClr val="000000"/>
                </a:solidFill>
              </a:rPr>
              <a:t>descrittiva</a:t>
            </a:r>
            <a:r>
              <a:rPr lang="en-US" sz="3200" b="0" dirty="0" smtClean="0">
                <a:solidFill>
                  <a:srgbClr val="000000"/>
                </a:solidFill>
              </a:rPr>
              <a:t> </a:t>
            </a:r>
            <a:r>
              <a:rPr lang="en-US" sz="3200" b="0" dirty="0" smtClean="0">
                <a:solidFill>
                  <a:srgbClr val="000000"/>
                </a:solidFill>
              </a:rPr>
              <a:t>e </a:t>
            </a:r>
            <a:r>
              <a:rPr lang="en-US" sz="3200" b="0" dirty="0" err="1" smtClean="0">
                <a:solidFill>
                  <a:srgbClr val="000000"/>
                </a:solidFill>
              </a:rPr>
              <a:t>una</a:t>
            </a:r>
            <a:r>
              <a:rPr lang="en-US" sz="3200" b="0" dirty="0" smtClean="0">
                <a:solidFill>
                  <a:srgbClr val="000000"/>
                </a:solidFill>
              </a:rPr>
              <a:t> parte </a:t>
            </a:r>
            <a:r>
              <a:rPr lang="en-US" sz="3200" b="0" dirty="0" err="1" smtClean="0">
                <a:solidFill>
                  <a:srgbClr val="000000"/>
                </a:solidFill>
              </a:rPr>
              <a:t>finanziaria</a:t>
            </a:r>
            <a:r>
              <a:rPr lang="en-US" sz="3200" b="0" dirty="0" smtClean="0">
                <a:solidFill>
                  <a:srgbClr val="000000"/>
                </a:solidFill>
              </a:rPr>
              <a:t>. </a:t>
            </a:r>
            <a:endParaRPr lang="mk-MK" dirty="0"/>
          </a:p>
        </p:txBody>
      </p:sp>
    </p:spTree>
    <p:extLst>
      <p:ext uri="{BB962C8B-B14F-4D97-AF65-F5344CB8AC3E}">
        <p14:creationId xmlns:p14="http://schemas.microsoft.com/office/powerpoint/2010/main" xmlns="" val="301643836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6374" y="0"/>
            <a:ext cx="10515600" cy="841247"/>
          </a:xfrm>
        </p:spPr>
        <p:txBody>
          <a:bodyPr/>
          <a:lstStyle/>
          <a:p>
            <a:pPr algn="r"/>
            <a:r>
              <a:rPr lang="en-US" sz="3200" b="1" dirty="0" err="1" smtClean="0">
                <a:solidFill>
                  <a:srgbClr val="0B0AFD"/>
                </a:solidFill>
              </a:rPr>
              <a:t>Pianificazione</a:t>
            </a:r>
            <a:r>
              <a:rPr lang="en-US" sz="3200" b="1" dirty="0" smtClean="0">
                <a:solidFill>
                  <a:srgbClr val="0B0AFD"/>
                </a:solidFill>
              </a:rPr>
              <a:t> </a:t>
            </a:r>
            <a:r>
              <a:rPr lang="en-US" sz="3200" b="1" dirty="0" err="1" smtClean="0">
                <a:solidFill>
                  <a:srgbClr val="0B0AFD"/>
                </a:solidFill>
              </a:rPr>
              <a:t>delle</a:t>
            </a:r>
            <a:r>
              <a:rPr lang="en-US" sz="3200" b="1" dirty="0" smtClean="0">
                <a:solidFill>
                  <a:srgbClr val="0B0AFD"/>
                </a:solidFill>
              </a:rPr>
              <a:t/>
            </a:r>
            <a:br>
              <a:rPr lang="en-US" sz="3200" b="1" dirty="0" smtClean="0">
                <a:solidFill>
                  <a:srgbClr val="0B0AFD"/>
                </a:solidFill>
              </a:rPr>
            </a:br>
            <a:r>
              <a:rPr lang="en-US" sz="3200" b="1" dirty="0" smtClean="0">
                <a:solidFill>
                  <a:srgbClr val="0B0AFD"/>
                </a:solidFill>
              </a:rPr>
              <a:t> </a:t>
            </a:r>
            <a:r>
              <a:rPr lang="en-US" sz="3200" b="1" dirty="0" err="1" smtClean="0">
                <a:solidFill>
                  <a:srgbClr val="0B0AFD"/>
                </a:solidFill>
              </a:rPr>
              <a:t>operazioni</a:t>
            </a:r>
            <a:r>
              <a:rPr lang="en-US" sz="3200" b="1" dirty="0" smtClean="0">
                <a:solidFill>
                  <a:srgbClr val="0B0AFD"/>
                </a:solidFill>
              </a:rPr>
              <a:t> aziendali</a:t>
            </a:r>
            <a:endParaRPr lang="en-IE" sz="3200" b="1" dirty="0">
              <a:solidFill>
                <a:srgbClr val="0B0AFD"/>
              </a:solidFill>
            </a:endParaRPr>
          </a:p>
        </p:txBody>
      </p:sp>
      <p:sp>
        <p:nvSpPr>
          <p:cNvPr id="18" name="Text Placeholder 17"/>
          <p:cNvSpPr>
            <a:spLocks noGrp="1"/>
          </p:cNvSpPr>
          <p:nvPr>
            <p:ph type="body" idx="1"/>
          </p:nvPr>
        </p:nvSpPr>
        <p:spPr>
          <a:xfrm>
            <a:off x="145374" y="1255776"/>
            <a:ext cx="10486050" cy="865632"/>
          </a:xfrm>
        </p:spPr>
        <p:txBody>
          <a:bodyPr/>
          <a:lstStyle/>
          <a:p>
            <a:r>
              <a:rPr lang="en-US" sz="3200" dirty="0" err="1" smtClean="0">
                <a:solidFill>
                  <a:srgbClr val="C00000"/>
                </a:solidFill>
              </a:rPr>
              <a:t>Cosa</a:t>
            </a:r>
            <a:r>
              <a:rPr lang="en-US" sz="3200" dirty="0" smtClean="0">
                <a:solidFill>
                  <a:srgbClr val="C00000"/>
                </a:solidFill>
              </a:rPr>
              <a:t> </a:t>
            </a:r>
            <a:r>
              <a:rPr lang="en-US" sz="3200" dirty="0" err="1" smtClean="0">
                <a:solidFill>
                  <a:srgbClr val="C00000"/>
                </a:solidFill>
              </a:rPr>
              <a:t>comprende</a:t>
            </a:r>
            <a:r>
              <a:rPr lang="en-US" sz="3200" dirty="0" smtClean="0">
                <a:solidFill>
                  <a:srgbClr val="C00000"/>
                </a:solidFill>
              </a:rPr>
              <a:t> un business plan </a:t>
            </a:r>
            <a:r>
              <a:rPr lang="en-US" sz="3200" dirty="0" smtClean="0">
                <a:solidFill>
                  <a:srgbClr val="C00000"/>
                </a:solidFill>
                <a:latin typeface="+mj-lt"/>
                <a:ea typeface="+mj-ea"/>
                <a:cs typeface="+mj-cs"/>
              </a:rPr>
              <a:t>(2/3</a:t>
            </a:r>
            <a:r>
              <a:rPr lang="en-US" sz="3200" dirty="0" smtClean="0">
                <a:solidFill>
                  <a:srgbClr val="C00000"/>
                </a:solidFill>
                <a:latin typeface="+mj-lt"/>
                <a:ea typeface="+mj-ea"/>
                <a:cs typeface="+mj-cs"/>
              </a:rPr>
              <a:t>)</a:t>
            </a:r>
            <a:endParaRPr lang="en-US" sz="3200" dirty="0">
              <a:solidFill>
                <a:srgbClr val="C00000"/>
              </a:solidFill>
              <a:latin typeface="+mj-lt"/>
              <a:ea typeface="+mj-ea"/>
              <a:cs typeface="+mj-cs"/>
            </a:endParaRPr>
          </a:p>
          <a:p>
            <a:endParaRPr lang="mk-MK" dirty="0"/>
          </a:p>
        </p:txBody>
      </p:sp>
      <p:sp>
        <p:nvSpPr>
          <p:cNvPr id="3" name="Content Placeholder 2"/>
          <p:cNvSpPr>
            <a:spLocks noGrp="1"/>
          </p:cNvSpPr>
          <p:nvPr>
            <p:ph sz="half" idx="2"/>
          </p:nvPr>
        </p:nvSpPr>
        <p:spPr>
          <a:xfrm>
            <a:off x="280416" y="2133600"/>
            <a:ext cx="6376416" cy="3877056"/>
          </a:xfrm>
        </p:spPr>
        <p:txBody>
          <a:bodyPr/>
          <a:lstStyle/>
          <a:p>
            <a:pPr marL="0" indent="0">
              <a:buNone/>
            </a:pPr>
            <a:r>
              <a:rPr lang="en-GB" sz="1800" dirty="0" smtClean="0"/>
              <a:t> </a:t>
            </a:r>
            <a:endParaRPr lang="es-ES" sz="1800" dirty="0" smtClean="0"/>
          </a:p>
          <a:p>
            <a:pPr marL="0" indent="0">
              <a:buNone/>
            </a:pPr>
            <a:endParaRPr lang="es-ES" sz="1800" dirty="0"/>
          </a:p>
          <a:p>
            <a:pPr marL="0" indent="0">
              <a:buNone/>
            </a:pPr>
            <a:r>
              <a:rPr lang="en-US" dirty="0"/>
              <a:t>•	</a:t>
            </a:r>
            <a:r>
              <a:rPr lang="en-US" dirty="0" err="1" smtClean="0"/>
              <a:t>Sommario</a:t>
            </a:r>
            <a:endParaRPr lang="en-US" dirty="0"/>
          </a:p>
          <a:p>
            <a:pPr marL="0" indent="0">
              <a:buNone/>
            </a:pPr>
            <a:r>
              <a:rPr lang="en-US" dirty="0"/>
              <a:t>•	</a:t>
            </a:r>
            <a:r>
              <a:rPr lang="en-US" dirty="0" err="1" smtClean="0"/>
              <a:t>Descrizione</a:t>
            </a:r>
            <a:r>
              <a:rPr lang="en-US" dirty="0" smtClean="0"/>
              <a:t> </a:t>
            </a:r>
            <a:r>
              <a:rPr lang="en-US" dirty="0" err="1" smtClean="0"/>
              <a:t>della</a:t>
            </a:r>
            <a:r>
              <a:rPr lang="en-US" dirty="0" smtClean="0"/>
              <a:t> </a:t>
            </a:r>
            <a:r>
              <a:rPr lang="en-US" dirty="0" err="1" smtClean="0"/>
              <a:t>situazione</a:t>
            </a:r>
            <a:r>
              <a:rPr lang="en-US" dirty="0" smtClean="0"/>
              <a:t> </a:t>
            </a:r>
            <a:r>
              <a:rPr lang="en-US" dirty="0" err="1" smtClean="0"/>
              <a:t>aziendale</a:t>
            </a:r>
            <a:endParaRPr lang="en-US" dirty="0"/>
          </a:p>
          <a:p>
            <a:pPr marL="0" indent="0">
              <a:buNone/>
            </a:pPr>
            <a:r>
              <a:rPr lang="en-US" dirty="0"/>
              <a:t>•	</a:t>
            </a:r>
            <a:r>
              <a:rPr lang="en-US" dirty="0" err="1" smtClean="0"/>
              <a:t>Obiettivi</a:t>
            </a:r>
            <a:endParaRPr lang="en-US" dirty="0"/>
          </a:p>
          <a:p>
            <a:pPr marL="0" indent="0">
              <a:buNone/>
            </a:pPr>
            <a:r>
              <a:rPr lang="en-US" dirty="0"/>
              <a:t>•	</a:t>
            </a:r>
            <a:r>
              <a:rPr lang="en-US" dirty="0" err="1" smtClean="0"/>
              <a:t>Descrizione</a:t>
            </a:r>
            <a:r>
              <a:rPr lang="en-US" dirty="0" smtClean="0"/>
              <a:t> di </a:t>
            </a:r>
            <a:r>
              <a:rPr lang="en-US" dirty="0" err="1" smtClean="0"/>
              <a:t>prodotti</a:t>
            </a:r>
            <a:r>
              <a:rPr lang="en-US" dirty="0" smtClean="0"/>
              <a:t> e </a:t>
            </a:r>
            <a:r>
              <a:rPr lang="en-US" dirty="0" err="1" smtClean="0"/>
              <a:t>servizi</a:t>
            </a:r>
            <a:endParaRPr lang="en-IE" sz="1800" dirty="0"/>
          </a:p>
          <a:p>
            <a:pPr marL="0" indent="0" algn="ctr">
              <a:buNone/>
            </a:pPr>
            <a:endParaRPr lang="en-IE" sz="1800" dirty="0"/>
          </a:p>
        </p:txBody>
      </p:sp>
      <p:sp>
        <p:nvSpPr>
          <p:cNvPr id="19" name="Text Placeholder 18"/>
          <p:cNvSpPr>
            <a:spLocks noGrp="1"/>
          </p:cNvSpPr>
          <p:nvPr>
            <p:ph type="body" sz="quarter" idx="3"/>
          </p:nvPr>
        </p:nvSpPr>
        <p:spPr>
          <a:xfrm>
            <a:off x="97536" y="1609345"/>
            <a:ext cx="11594592" cy="1353311"/>
          </a:xfrm>
        </p:spPr>
        <p:txBody>
          <a:bodyPr/>
          <a:lstStyle/>
          <a:p>
            <a:pPr lvl="0"/>
            <a:endParaRPr lang="en-US" sz="1800" b="0" dirty="0" smtClean="0">
              <a:solidFill>
                <a:srgbClr val="000000"/>
              </a:solidFill>
            </a:endParaRPr>
          </a:p>
          <a:p>
            <a:pPr lvl="0"/>
            <a:endParaRPr lang="en-US" sz="1800" b="0" dirty="0">
              <a:solidFill>
                <a:srgbClr val="000000"/>
              </a:solidFill>
            </a:endParaRPr>
          </a:p>
          <a:p>
            <a:pPr lvl="0"/>
            <a:endParaRPr lang="en-US" sz="3200" b="0" dirty="0" smtClean="0">
              <a:solidFill>
                <a:srgbClr val="000000"/>
              </a:solidFill>
            </a:endParaRPr>
          </a:p>
          <a:p>
            <a:pPr lvl="0"/>
            <a:endParaRPr lang="en-US" sz="3200" b="0" dirty="0" smtClean="0">
              <a:solidFill>
                <a:srgbClr val="000000"/>
              </a:solidFill>
            </a:endParaRPr>
          </a:p>
          <a:p>
            <a:pPr lvl="0"/>
            <a:endParaRPr lang="en-US" sz="3200" b="0" dirty="0" smtClean="0">
              <a:solidFill>
                <a:srgbClr val="000000"/>
              </a:solidFill>
            </a:endParaRPr>
          </a:p>
          <a:p>
            <a:pPr lvl="0"/>
            <a:endParaRPr lang="en-US" sz="3200" b="0" dirty="0" smtClean="0">
              <a:solidFill>
                <a:srgbClr val="000000"/>
              </a:solidFill>
            </a:endParaRPr>
          </a:p>
          <a:p>
            <a:pPr lvl="0"/>
            <a:endParaRPr lang="en-US" sz="3200" b="0" dirty="0" smtClean="0">
              <a:solidFill>
                <a:srgbClr val="000000"/>
              </a:solidFill>
            </a:endParaRPr>
          </a:p>
          <a:p>
            <a:pPr lvl="0"/>
            <a:r>
              <a:rPr lang="en-US" sz="3200" b="0" dirty="0" smtClean="0">
                <a:solidFill>
                  <a:srgbClr val="000000"/>
                </a:solidFill>
              </a:rPr>
              <a:t>La </a:t>
            </a:r>
            <a:r>
              <a:rPr lang="en-US" sz="3200" b="0" dirty="0" smtClean="0">
                <a:solidFill>
                  <a:srgbClr val="000000"/>
                </a:solidFill>
              </a:rPr>
              <a:t>parte </a:t>
            </a:r>
            <a:r>
              <a:rPr lang="en-US" sz="3200" b="0" dirty="0" err="1" smtClean="0">
                <a:solidFill>
                  <a:srgbClr val="000000"/>
                </a:solidFill>
              </a:rPr>
              <a:t>descrittiva</a:t>
            </a:r>
            <a:r>
              <a:rPr lang="en-US" sz="3200" b="0" dirty="0" smtClean="0">
                <a:solidFill>
                  <a:srgbClr val="000000"/>
                </a:solidFill>
              </a:rPr>
              <a:t> </a:t>
            </a:r>
            <a:r>
              <a:rPr lang="en-US" sz="3200" b="0" dirty="0" err="1" smtClean="0">
                <a:solidFill>
                  <a:srgbClr val="000000"/>
                </a:solidFill>
              </a:rPr>
              <a:t>deve</a:t>
            </a:r>
            <a:r>
              <a:rPr lang="en-US" sz="3200" b="0" dirty="0" smtClean="0">
                <a:solidFill>
                  <a:srgbClr val="000000"/>
                </a:solidFill>
              </a:rPr>
              <a:t> </a:t>
            </a:r>
            <a:r>
              <a:rPr lang="en-US" sz="3200" b="0" dirty="0" err="1" smtClean="0">
                <a:solidFill>
                  <a:srgbClr val="000000"/>
                </a:solidFill>
              </a:rPr>
              <a:t>essere</a:t>
            </a:r>
            <a:r>
              <a:rPr lang="en-US" sz="3200" b="0" dirty="0" smtClean="0">
                <a:solidFill>
                  <a:srgbClr val="000000"/>
                </a:solidFill>
              </a:rPr>
              <a:t> </a:t>
            </a:r>
            <a:r>
              <a:rPr lang="en-US" sz="3200" b="0" dirty="0" err="1" smtClean="0">
                <a:solidFill>
                  <a:srgbClr val="000000"/>
                </a:solidFill>
              </a:rPr>
              <a:t>composta</a:t>
            </a:r>
            <a:r>
              <a:rPr lang="en-US" sz="3200" b="0" dirty="0" smtClean="0">
                <a:solidFill>
                  <a:srgbClr val="000000"/>
                </a:solidFill>
              </a:rPr>
              <a:t> </a:t>
            </a:r>
            <a:r>
              <a:rPr lang="en-US" sz="3200" b="0" dirty="0" err="1" smtClean="0">
                <a:solidFill>
                  <a:srgbClr val="000000"/>
                </a:solidFill>
              </a:rPr>
              <a:t>dai</a:t>
            </a:r>
            <a:r>
              <a:rPr lang="en-US" sz="3200" b="0" dirty="0" smtClean="0">
                <a:solidFill>
                  <a:srgbClr val="000000"/>
                </a:solidFill>
              </a:rPr>
              <a:t> </a:t>
            </a:r>
            <a:r>
              <a:rPr lang="en-US" sz="3200" b="0" dirty="0" err="1" smtClean="0">
                <a:solidFill>
                  <a:srgbClr val="000000"/>
                </a:solidFill>
              </a:rPr>
              <a:t>seguenti</a:t>
            </a:r>
            <a:r>
              <a:rPr lang="en-US" sz="3200" b="0" dirty="0" smtClean="0">
                <a:solidFill>
                  <a:srgbClr val="000000"/>
                </a:solidFill>
              </a:rPr>
              <a:t> </a:t>
            </a:r>
            <a:r>
              <a:rPr lang="en-US" sz="3200" b="0" dirty="0" err="1" smtClean="0">
                <a:solidFill>
                  <a:srgbClr val="000000"/>
                </a:solidFill>
              </a:rPr>
              <a:t>elementi</a:t>
            </a:r>
            <a:r>
              <a:rPr lang="en-US" sz="1800" b="0" dirty="0" smtClean="0">
                <a:solidFill>
                  <a:srgbClr val="000000"/>
                </a:solidFill>
              </a:rPr>
              <a:t>:</a:t>
            </a:r>
            <a:endParaRPr lang="en-US" sz="1800" b="0" dirty="0">
              <a:solidFill>
                <a:srgbClr val="000000"/>
              </a:solidFill>
            </a:endParaRPr>
          </a:p>
          <a:p>
            <a:endParaRPr lang="mk-MK" dirty="0"/>
          </a:p>
        </p:txBody>
      </p:sp>
      <p:sp>
        <p:nvSpPr>
          <p:cNvPr id="20" name="Content Placeholder 19"/>
          <p:cNvSpPr>
            <a:spLocks noGrp="1"/>
          </p:cNvSpPr>
          <p:nvPr>
            <p:ph sz="quarter" idx="4"/>
          </p:nvPr>
        </p:nvSpPr>
        <p:spPr>
          <a:xfrm>
            <a:off x="6632448" y="2170176"/>
            <a:ext cx="5437632" cy="3645407"/>
          </a:xfrm>
        </p:spPr>
        <p:txBody>
          <a:bodyPr/>
          <a:lstStyle/>
          <a:p>
            <a:pPr marL="0" lvl="0" indent="0">
              <a:buNone/>
            </a:pPr>
            <a:endParaRPr lang="en-US" sz="1800" dirty="0" smtClean="0">
              <a:solidFill>
                <a:srgbClr val="000000"/>
              </a:solidFill>
            </a:endParaRPr>
          </a:p>
          <a:p>
            <a:pPr marL="0" lvl="0" indent="0">
              <a:buNone/>
            </a:pPr>
            <a:endParaRPr lang="en-US" sz="1800" dirty="0">
              <a:solidFill>
                <a:srgbClr val="000000"/>
              </a:solidFill>
            </a:endParaRPr>
          </a:p>
          <a:p>
            <a:pPr marL="0" lvl="0" indent="0">
              <a:buNone/>
            </a:pPr>
            <a:r>
              <a:rPr lang="en-US" dirty="0">
                <a:solidFill>
                  <a:srgbClr val="000000"/>
                </a:solidFill>
              </a:rPr>
              <a:t>•	</a:t>
            </a:r>
            <a:r>
              <a:rPr lang="en-US" dirty="0" err="1" smtClean="0">
                <a:solidFill>
                  <a:srgbClr val="000000"/>
                </a:solidFill>
              </a:rPr>
              <a:t>Analisi</a:t>
            </a:r>
            <a:r>
              <a:rPr lang="en-US" dirty="0" smtClean="0">
                <a:solidFill>
                  <a:srgbClr val="000000"/>
                </a:solidFill>
              </a:rPr>
              <a:t> di </a:t>
            </a:r>
            <a:r>
              <a:rPr lang="en-US" dirty="0" err="1" smtClean="0">
                <a:solidFill>
                  <a:srgbClr val="000000"/>
                </a:solidFill>
              </a:rPr>
              <a:t>Mercato</a:t>
            </a:r>
            <a:endParaRPr lang="en-US" dirty="0">
              <a:solidFill>
                <a:srgbClr val="000000"/>
              </a:solidFill>
            </a:endParaRPr>
          </a:p>
          <a:p>
            <a:pPr marL="0" lvl="0" indent="0">
              <a:buNone/>
            </a:pPr>
            <a:r>
              <a:rPr lang="en-US" dirty="0" smtClean="0">
                <a:solidFill>
                  <a:srgbClr val="000000"/>
                </a:solidFill>
              </a:rPr>
              <a:t>•</a:t>
            </a:r>
            <a:r>
              <a:rPr lang="en-US" dirty="0">
                <a:solidFill>
                  <a:srgbClr val="000000"/>
                </a:solidFill>
              </a:rPr>
              <a:t>	Marketing plan</a:t>
            </a:r>
          </a:p>
          <a:p>
            <a:pPr marL="0" lvl="0" indent="0">
              <a:buNone/>
            </a:pPr>
            <a:r>
              <a:rPr lang="en-US" dirty="0">
                <a:solidFill>
                  <a:srgbClr val="000000"/>
                </a:solidFill>
              </a:rPr>
              <a:t>•	</a:t>
            </a:r>
            <a:r>
              <a:rPr lang="en-US" dirty="0" smtClean="0">
                <a:solidFill>
                  <a:srgbClr val="000000"/>
                </a:solidFill>
              </a:rPr>
              <a:t>Piano di </a:t>
            </a:r>
            <a:r>
              <a:rPr lang="en-US" dirty="0" err="1" smtClean="0">
                <a:solidFill>
                  <a:srgbClr val="000000"/>
                </a:solidFill>
              </a:rPr>
              <a:t>Produzione</a:t>
            </a:r>
            <a:r>
              <a:rPr lang="en-US" dirty="0" smtClean="0">
                <a:solidFill>
                  <a:srgbClr val="000000"/>
                </a:solidFill>
              </a:rPr>
              <a:t> </a:t>
            </a:r>
            <a:endParaRPr lang="en-US" dirty="0">
              <a:solidFill>
                <a:srgbClr val="000000"/>
              </a:solidFill>
            </a:endParaRPr>
          </a:p>
          <a:p>
            <a:pPr marL="0" lvl="0" indent="0">
              <a:buNone/>
            </a:pPr>
            <a:r>
              <a:rPr lang="en-US" dirty="0">
                <a:solidFill>
                  <a:srgbClr val="000000"/>
                </a:solidFill>
              </a:rPr>
              <a:t>•	</a:t>
            </a:r>
            <a:r>
              <a:rPr lang="en-US" dirty="0" smtClean="0">
                <a:solidFill>
                  <a:srgbClr val="000000"/>
                </a:solidFill>
              </a:rPr>
              <a:t>Piano </a:t>
            </a:r>
            <a:r>
              <a:rPr lang="en-US" dirty="0" err="1" smtClean="0">
                <a:solidFill>
                  <a:srgbClr val="000000"/>
                </a:solidFill>
              </a:rPr>
              <a:t>Finanziario</a:t>
            </a:r>
            <a:endParaRPr lang="en-US" dirty="0">
              <a:solidFill>
                <a:srgbClr val="000000"/>
              </a:solidFill>
            </a:endParaRPr>
          </a:p>
          <a:p>
            <a:pPr marL="0" lvl="0" indent="0">
              <a:buNone/>
            </a:pPr>
            <a:r>
              <a:rPr lang="en-US" dirty="0">
                <a:solidFill>
                  <a:srgbClr val="000000"/>
                </a:solidFill>
              </a:rPr>
              <a:t>•	</a:t>
            </a:r>
            <a:r>
              <a:rPr lang="en-US" dirty="0" err="1" smtClean="0">
                <a:solidFill>
                  <a:srgbClr val="000000"/>
                </a:solidFill>
              </a:rPr>
              <a:t>Conclusioni</a:t>
            </a:r>
            <a:endParaRPr lang="en-US" dirty="0">
              <a:solidFill>
                <a:srgbClr val="000000"/>
              </a:solidFill>
            </a:endParaRPr>
          </a:p>
          <a:p>
            <a:pPr marL="0" indent="0">
              <a:buNone/>
            </a:pPr>
            <a:endParaRPr lang="mk-MK"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11</a:t>
            </a:fld>
            <a:endParaRPr lang="es-ES" altLang="es-ES"/>
          </a:p>
        </p:txBody>
      </p:sp>
    </p:spTree>
    <p:extLst>
      <p:ext uri="{BB962C8B-B14F-4D97-AF65-F5344CB8AC3E}">
        <p14:creationId xmlns:p14="http://schemas.microsoft.com/office/powerpoint/2010/main" xmlns="" val="423615487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Pianificazione</a:t>
            </a:r>
            <a:r>
              <a:rPr lang="en-US" sz="3200" b="1" dirty="0" smtClean="0">
                <a:solidFill>
                  <a:srgbClr val="0B0AFD"/>
                </a:solidFill>
              </a:rPr>
              <a:t> </a:t>
            </a:r>
            <a:r>
              <a:rPr lang="en-US" sz="3200" b="1" dirty="0" err="1" smtClean="0">
                <a:solidFill>
                  <a:srgbClr val="0B0AFD"/>
                </a:solidFill>
              </a:rPr>
              <a:t>delle</a:t>
            </a:r>
            <a:r>
              <a:rPr lang="en-US" sz="3200" b="1" dirty="0" smtClean="0">
                <a:solidFill>
                  <a:srgbClr val="0B0AFD"/>
                </a:solidFill>
              </a:rPr>
              <a:t/>
            </a:r>
            <a:br>
              <a:rPr lang="en-US" sz="3200" b="1" dirty="0" smtClean="0">
                <a:solidFill>
                  <a:srgbClr val="0B0AFD"/>
                </a:solidFill>
              </a:rPr>
            </a:br>
            <a:r>
              <a:rPr lang="en-US" sz="3200" b="1" dirty="0" smtClean="0">
                <a:solidFill>
                  <a:srgbClr val="0B0AFD"/>
                </a:solidFill>
              </a:rPr>
              <a:t> </a:t>
            </a:r>
            <a:r>
              <a:rPr lang="en-US" sz="3200" b="1" dirty="0" err="1" smtClean="0">
                <a:solidFill>
                  <a:srgbClr val="0B0AFD"/>
                </a:solidFill>
              </a:rPr>
              <a:t>operazioni</a:t>
            </a:r>
            <a:r>
              <a:rPr lang="en-US" sz="3200" b="1" dirty="0" smtClean="0">
                <a:solidFill>
                  <a:srgbClr val="0B0AFD"/>
                </a:solidFill>
              </a:rPr>
              <a:t> aziendali</a:t>
            </a:r>
            <a:endParaRPr lang="en-IE" sz="3200" b="1" dirty="0">
              <a:solidFill>
                <a:srgbClr val="0B0AFD"/>
              </a:solidFill>
            </a:endParaRPr>
          </a:p>
        </p:txBody>
      </p:sp>
      <p:sp>
        <p:nvSpPr>
          <p:cNvPr id="3" name="Content Placeholder 2"/>
          <p:cNvSpPr>
            <a:spLocks noGrp="1"/>
          </p:cNvSpPr>
          <p:nvPr>
            <p:ph idx="1"/>
          </p:nvPr>
        </p:nvSpPr>
        <p:spPr>
          <a:xfrm>
            <a:off x="609600" y="1196007"/>
            <a:ext cx="10972800" cy="5102226"/>
          </a:xfrm>
        </p:spPr>
        <p:txBody>
          <a:bodyPr/>
          <a:lstStyle/>
          <a:p>
            <a:pPr marL="0" lvl="0" indent="0">
              <a:buNone/>
            </a:pPr>
            <a:r>
              <a:rPr lang="en-US" b="1" dirty="0" err="1" smtClean="0">
                <a:solidFill>
                  <a:srgbClr val="C00000"/>
                </a:solidFill>
              </a:rPr>
              <a:t>Cosa</a:t>
            </a:r>
            <a:r>
              <a:rPr lang="en-US" b="1" dirty="0" smtClean="0">
                <a:solidFill>
                  <a:srgbClr val="C00000"/>
                </a:solidFill>
              </a:rPr>
              <a:t> </a:t>
            </a:r>
            <a:r>
              <a:rPr lang="en-US" b="1" dirty="0" err="1" smtClean="0">
                <a:solidFill>
                  <a:srgbClr val="C00000"/>
                </a:solidFill>
              </a:rPr>
              <a:t>comprende</a:t>
            </a:r>
            <a:r>
              <a:rPr lang="en-US" b="1" dirty="0" smtClean="0">
                <a:solidFill>
                  <a:srgbClr val="C00000"/>
                </a:solidFill>
              </a:rPr>
              <a:t> un business plan </a:t>
            </a:r>
            <a:r>
              <a:rPr lang="en-US" b="1" dirty="0" smtClean="0">
                <a:solidFill>
                  <a:srgbClr val="C00000"/>
                </a:solidFill>
                <a:latin typeface="+mj-lt"/>
                <a:ea typeface="+mj-ea"/>
                <a:cs typeface="+mj-cs"/>
              </a:rPr>
              <a:t>(3/3)</a:t>
            </a:r>
            <a:endParaRPr lang="en-US" b="1" dirty="0">
              <a:solidFill>
                <a:srgbClr val="C00000"/>
              </a:solidFill>
              <a:latin typeface="+mj-lt"/>
              <a:ea typeface="+mj-ea"/>
              <a:cs typeface="+mj-cs"/>
            </a:endParaRPr>
          </a:p>
          <a:p>
            <a:pPr marL="0" indent="0">
              <a:buNone/>
            </a:pPr>
            <a:r>
              <a:rPr lang="en-GB" sz="1700" dirty="0"/>
              <a:t> </a:t>
            </a:r>
            <a:endParaRPr lang="en-GB" sz="1700" dirty="0" smtClean="0"/>
          </a:p>
          <a:p>
            <a:pPr marL="0" indent="0">
              <a:buNone/>
            </a:pPr>
            <a:endParaRPr lang="es-ES" sz="1700" dirty="0" smtClean="0"/>
          </a:p>
          <a:p>
            <a:pPr marL="0" indent="0">
              <a:buNone/>
            </a:pPr>
            <a:endParaRPr lang="es-ES" sz="1700" dirty="0"/>
          </a:p>
          <a:p>
            <a:pPr marL="0" indent="0" algn="just">
              <a:buNone/>
            </a:pPr>
            <a:r>
              <a:rPr lang="it-IT" dirty="0" smtClean="0"/>
              <a:t>La parte finanziaria del business </a:t>
            </a:r>
            <a:r>
              <a:rPr lang="it-IT" dirty="0" err="1" smtClean="0"/>
              <a:t>plan</a:t>
            </a:r>
            <a:r>
              <a:rPr lang="it-IT" dirty="0" smtClean="0"/>
              <a:t> </a:t>
            </a:r>
            <a:r>
              <a:rPr lang="it-IT" dirty="0" smtClean="0"/>
              <a:t>è la sintesi delle informazioni esposte nella parte descrittiva e dispone i dati in una serie di parametri ripartiti </a:t>
            </a:r>
            <a:r>
              <a:rPr lang="it-IT" dirty="0" smtClean="0"/>
              <a:t>in base alle varie attività in un'unica tabella: il budget.</a:t>
            </a:r>
            <a:endParaRPr lang="en-US" dirty="0"/>
          </a:p>
          <a:p>
            <a:pPr marL="0" indent="0">
              <a:buNone/>
            </a:pPr>
            <a:endParaRPr lang="en-IE" sz="17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12</a:t>
            </a:fld>
            <a:endParaRPr lang="es-ES" altLang="es-ES"/>
          </a:p>
        </p:txBody>
      </p:sp>
    </p:spTree>
    <p:extLst>
      <p:ext uri="{BB962C8B-B14F-4D97-AF65-F5344CB8AC3E}">
        <p14:creationId xmlns:p14="http://schemas.microsoft.com/office/powerpoint/2010/main" xmlns="" val="151843666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Pianificazione</a:t>
            </a:r>
            <a:r>
              <a:rPr lang="en-US" sz="3200" b="1" dirty="0" smtClean="0">
                <a:solidFill>
                  <a:srgbClr val="0B0AFD"/>
                </a:solidFill>
              </a:rPr>
              <a:t> </a:t>
            </a:r>
            <a:r>
              <a:rPr lang="en-US" sz="3200" b="1" dirty="0" err="1" smtClean="0">
                <a:solidFill>
                  <a:srgbClr val="0B0AFD"/>
                </a:solidFill>
              </a:rPr>
              <a:t>delle</a:t>
            </a:r>
            <a:r>
              <a:rPr lang="en-US" sz="3200" b="1" dirty="0" smtClean="0">
                <a:solidFill>
                  <a:srgbClr val="0B0AFD"/>
                </a:solidFill>
              </a:rPr>
              <a:t/>
            </a:r>
            <a:br>
              <a:rPr lang="en-US" sz="3200" b="1" dirty="0" smtClean="0">
                <a:solidFill>
                  <a:srgbClr val="0B0AFD"/>
                </a:solidFill>
              </a:rPr>
            </a:br>
            <a:r>
              <a:rPr lang="en-US" sz="3200" b="1" dirty="0" smtClean="0">
                <a:solidFill>
                  <a:srgbClr val="0B0AFD"/>
                </a:solidFill>
              </a:rPr>
              <a:t> </a:t>
            </a:r>
            <a:r>
              <a:rPr lang="en-US" sz="3200" b="1" dirty="0" err="1" smtClean="0">
                <a:solidFill>
                  <a:srgbClr val="0B0AFD"/>
                </a:solidFill>
              </a:rPr>
              <a:t>operazioni</a:t>
            </a:r>
            <a:r>
              <a:rPr lang="en-US" sz="3200" b="1" dirty="0" smtClean="0">
                <a:solidFill>
                  <a:srgbClr val="0B0AFD"/>
                </a:solidFill>
              </a:rPr>
              <a:t> aziendali</a:t>
            </a:r>
            <a:endParaRPr lang="en-IE" sz="3200" b="1" dirty="0">
              <a:solidFill>
                <a:srgbClr val="0B0AFD"/>
              </a:solidFill>
            </a:endParaRPr>
          </a:p>
        </p:txBody>
      </p:sp>
      <p:sp>
        <p:nvSpPr>
          <p:cNvPr id="3" name="Content Placeholder 2"/>
          <p:cNvSpPr>
            <a:spLocks noGrp="1"/>
          </p:cNvSpPr>
          <p:nvPr>
            <p:ph idx="1"/>
          </p:nvPr>
        </p:nvSpPr>
        <p:spPr>
          <a:xfrm>
            <a:off x="609600" y="1196007"/>
            <a:ext cx="10972800" cy="5102226"/>
          </a:xfrm>
        </p:spPr>
        <p:txBody>
          <a:bodyPr/>
          <a:lstStyle/>
          <a:p>
            <a:pPr marL="0" indent="0">
              <a:buNone/>
            </a:pPr>
            <a:r>
              <a:rPr lang="en-US" b="1" dirty="0" err="1" smtClean="0">
                <a:solidFill>
                  <a:srgbClr val="C00000"/>
                </a:solidFill>
                <a:latin typeface="+mj-lt"/>
                <a:ea typeface="+mj-ea"/>
                <a:cs typeface="+mj-cs"/>
              </a:rPr>
              <a:t>Orizzonte</a:t>
            </a:r>
            <a:r>
              <a:rPr lang="en-US" b="1" dirty="0" smtClean="0">
                <a:solidFill>
                  <a:srgbClr val="C00000"/>
                </a:solidFill>
                <a:latin typeface="+mj-lt"/>
                <a:ea typeface="+mj-ea"/>
                <a:cs typeface="+mj-cs"/>
              </a:rPr>
              <a:t> </a:t>
            </a:r>
            <a:r>
              <a:rPr lang="en-US" b="1" dirty="0" err="1" smtClean="0">
                <a:solidFill>
                  <a:srgbClr val="C00000"/>
                </a:solidFill>
                <a:latin typeface="+mj-lt"/>
                <a:ea typeface="+mj-ea"/>
                <a:cs typeface="+mj-cs"/>
              </a:rPr>
              <a:t>temporale</a:t>
            </a:r>
            <a:r>
              <a:rPr lang="en-US" b="1" dirty="0" smtClean="0">
                <a:solidFill>
                  <a:srgbClr val="C00000"/>
                </a:solidFill>
                <a:latin typeface="+mj-lt"/>
                <a:ea typeface="+mj-ea"/>
                <a:cs typeface="+mj-cs"/>
              </a:rPr>
              <a:t> di un Business plan </a:t>
            </a:r>
            <a:r>
              <a:rPr lang="en-GB" b="1" dirty="0" smtClean="0">
                <a:solidFill>
                  <a:srgbClr val="C00000"/>
                </a:solidFill>
                <a:latin typeface="+mj-lt"/>
                <a:ea typeface="+mj-ea"/>
                <a:cs typeface="+mj-cs"/>
              </a:rPr>
              <a:t>(1/7</a:t>
            </a:r>
            <a:r>
              <a:rPr lang="en-GB" b="1" dirty="0" smtClean="0">
                <a:solidFill>
                  <a:srgbClr val="C00000"/>
                </a:solidFill>
                <a:latin typeface="+mj-lt"/>
                <a:ea typeface="+mj-ea"/>
                <a:cs typeface="+mj-cs"/>
              </a:rPr>
              <a:t>)</a:t>
            </a:r>
          </a:p>
          <a:p>
            <a:pPr marL="0" indent="0">
              <a:buNone/>
            </a:pPr>
            <a:endParaRPr lang="es-ES" sz="1700" dirty="0" smtClean="0"/>
          </a:p>
          <a:p>
            <a:pPr marL="0" indent="0">
              <a:buNone/>
            </a:pPr>
            <a:endParaRPr lang="es-ES" sz="1700" dirty="0"/>
          </a:p>
          <a:p>
            <a:pPr marL="0" indent="0">
              <a:buNone/>
            </a:pPr>
            <a:endParaRPr lang="es-ES" sz="1700" dirty="0" smtClean="0"/>
          </a:p>
          <a:p>
            <a:pPr marL="0" indent="0">
              <a:buNone/>
            </a:pPr>
            <a:r>
              <a:rPr lang="en-US" dirty="0" smtClean="0"/>
              <a:t>Il business </a:t>
            </a:r>
            <a:r>
              <a:rPr lang="en-US" dirty="0"/>
              <a:t>plan </a:t>
            </a:r>
            <a:r>
              <a:rPr lang="it-IT" dirty="0" smtClean="0"/>
              <a:t>è realizzato per un periodo </a:t>
            </a:r>
            <a:r>
              <a:rPr lang="it-IT" dirty="0" smtClean="0"/>
              <a:t>determinato di </a:t>
            </a:r>
            <a:r>
              <a:rPr lang="it-IT" dirty="0" smtClean="0"/>
              <a:t>operatività della microimpresa. Ciò significa che tutti i dati </a:t>
            </a:r>
            <a:r>
              <a:rPr lang="it-IT" dirty="0" smtClean="0"/>
              <a:t>inseriti nel business </a:t>
            </a:r>
            <a:r>
              <a:rPr lang="it-IT" dirty="0" err="1" smtClean="0"/>
              <a:t>plan</a:t>
            </a:r>
            <a:r>
              <a:rPr lang="it-IT" dirty="0" smtClean="0"/>
              <a:t> devono far riferimento a questo periodo specifico. </a:t>
            </a:r>
            <a:endParaRPr lang="es-ES" sz="1700" dirty="0"/>
          </a:p>
          <a:p>
            <a:pPr marL="0" indent="0">
              <a:buNone/>
            </a:pPr>
            <a:endParaRPr lang="en-IE" sz="17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13</a:t>
            </a:fld>
            <a:endParaRPr lang="es-ES" altLang="es-ES"/>
          </a:p>
        </p:txBody>
      </p:sp>
    </p:spTree>
    <p:extLst>
      <p:ext uri="{BB962C8B-B14F-4D97-AF65-F5344CB8AC3E}">
        <p14:creationId xmlns:p14="http://schemas.microsoft.com/office/powerpoint/2010/main" xmlns="" val="17355699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Pianificazione</a:t>
            </a:r>
            <a:r>
              <a:rPr lang="en-US" sz="3200" b="1" dirty="0" smtClean="0">
                <a:solidFill>
                  <a:srgbClr val="0B0AFD"/>
                </a:solidFill>
              </a:rPr>
              <a:t> </a:t>
            </a:r>
            <a:r>
              <a:rPr lang="en-US" sz="3200" b="1" dirty="0" err="1" smtClean="0">
                <a:solidFill>
                  <a:srgbClr val="0B0AFD"/>
                </a:solidFill>
              </a:rPr>
              <a:t>delle</a:t>
            </a:r>
            <a:r>
              <a:rPr lang="en-US" sz="3200" b="1" dirty="0" smtClean="0">
                <a:solidFill>
                  <a:srgbClr val="0B0AFD"/>
                </a:solidFill>
              </a:rPr>
              <a:t/>
            </a:r>
            <a:br>
              <a:rPr lang="en-US" sz="3200" b="1" dirty="0" smtClean="0">
                <a:solidFill>
                  <a:srgbClr val="0B0AFD"/>
                </a:solidFill>
              </a:rPr>
            </a:br>
            <a:r>
              <a:rPr lang="en-US" sz="3200" b="1" dirty="0" smtClean="0">
                <a:solidFill>
                  <a:srgbClr val="0B0AFD"/>
                </a:solidFill>
              </a:rPr>
              <a:t> </a:t>
            </a:r>
            <a:r>
              <a:rPr lang="en-US" sz="3200" b="1" dirty="0" err="1" smtClean="0">
                <a:solidFill>
                  <a:srgbClr val="0B0AFD"/>
                </a:solidFill>
              </a:rPr>
              <a:t>operazioni</a:t>
            </a:r>
            <a:r>
              <a:rPr lang="en-US" sz="3200" b="1" dirty="0" smtClean="0">
                <a:solidFill>
                  <a:srgbClr val="0B0AFD"/>
                </a:solidFill>
              </a:rPr>
              <a:t> </a:t>
            </a:r>
            <a:r>
              <a:rPr lang="en-US" sz="3200" b="1" dirty="0" smtClean="0">
                <a:solidFill>
                  <a:srgbClr val="0B0AFD"/>
                </a:solidFill>
              </a:rPr>
              <a:t>aziendali</a:t>
            </a:r>
            <a:endParaRPr lang="en-IE" sz="3200" b="1" dirty="0">
              <a:solidFill>
                <a:srgbClr val="0B0AFD"/>
              </a:solidFill>
            </a:endParaRPr>
          </a:p>
        </p:txBody>
      </p:sp>
      <p:sp>
        <p:nvSpPr>
          <p:cNvPr id="3" name="Content Placeholder 2"/>
          <p:cNvSpPr>
            <a:spLocks noGrp="1"/>
          </p:cNvSpPr>
          <p:nvPr>
            <p:ph idx="1"/>
          </p:nvPr>
        </p:nvSpPr>
        <p:spPr>
          <a:xfrm>
            <a:off x="609600" y="1196007"/>
            <a:ext cx="10972800" cy="5102226"/>
          </a:xfrm>
        </p:spPr>
        <p:txBody>
          <a:bodyPr/>
          <a:lstStyle/>
          <a:p>
            <a:pPr marL="0" indent="0">
              <a:buNone/>
            </a:pPr>
            <a:r>
              <a:rPr lang="en-US" b="1" dirty="0" err="1" smtClean="0">
                <a:solidFill>
                  <a:srgbClr val="C00000"/>
                </a:solidFill>
              </a:rPr>
              <a:t>Orizzonte</a:t>
            </a:r>
            <a:r>
              <a:rPr lang="en-US" b="1" dirty="0" smtClean="0">
                <a:solidFill>
                  <a:srgbClr val="C00000"/>
                </a:solidFill>
              </a:rPr>
              <a:t> </a:t>
            </a:r>
            <a:r>
              <a:rPr lang="en-US" b="1" dirty="0" err="1" smtClean="0">
                <a:solidFill>
                  <a:srgbClr val="C00000"/>
                </a:solidFill>
              </a:rPr>
              <a:t>temporale</a:t>
            </a:r>
            <a:r>
              <a:rPr lang="en-US" b="1" dirty="0" smtClean="0">
                <a:solidFill>
                  <a:srgbClr val="C00000"/>
                </a:solidFill>
              </a:rPr>
              <a:t> di un Business plan </a:t>
            </a:r>
            <a:r>
              <a:rPr lang="en-GB" b="1" dirty="0" smtClean="0">
                <a:solidFill>
                  <a:srgbClr val="C00000"/>
                </a:solidFill>
                <a:latin typeface="+mj-lt"/>
                <a:ea typeface="+mj-ea"/>
                <a:cs typeface="+mj-cs"/>
              </a:rPr>
              <a:t>(2/7</a:t>
            </a:r>
            <a:r>
              <a:rPr lang="en-GB" b="1" dirty="0" smtClean="0">
                <a:solidFill>
                  <a:srgbClr val="C00000"/>
                </a:solidFill>
                <a:latin typeface="+mj-lt"/>
                <a:ea typeface="+mj-ea"/>
                <a:cs typeface="+mj-cs"/>
              </a:rPr>
              <a:t>)</a:t>
            </a:r>
          </a:p>
          <a:p>
            <a:pPr marL="0" indent="0">
              <a:buNone/>
            </a:pPr>
            <a:endParaRPr lang="en-GB" sz="1700" dirty="0"/>
          </a:p>
          <a:p>
            <a:pPr marL="0" indent="0">
              <a:buNone/>
            </a:pPr>
            <a:endParaRPr lang="es-ES" sz="1700" dirty="0"/>
          </a:p>
          <a:p>
            <a:pPr marL="0" indent="0">
              <a:buNone/>
            </a:pPr>
            <a:r>
              <a:rPr lang="en-GB" sz="1700" dirty="0"/>
              <a:t> </a:t>
            </a:r>
            <a:endParaRPr lang="es-ES" sz="1700" dirty="0"/>
          </a:p>
          <a:p>
            <a:pPr marL="0" indent="0">
              <a:buNone/>
            </a:pPr>
            <a:r>
              <a:rPr lang="en-US" u="sng" dirty="0" err="1" smtClean="0"/>
              <a:t>Breve</a:t>
            </a:r>
            <a:r>
              <a:rPr lang="en-US" u="sng" dirty="0" smtClean="0"/>
              <a:t> </a:t>
            </a:r>
            <a:r>
              <a:rPr lang="en-US" u="sng" dirty="0" err="1" smtClean="0"/>
              <a:t>periodo</a:t>
            </a:r>
            <a:r>
              <a:rPr lang="en-US" u="sng" dirty="0" smtClean="0"/>
              <a:t> - </a:t>
            </a:r>
            <a:r>
              <a:rPr lang="en-US" u="sng" dirty="0" smtClean="0"/>
              <a:t> </a:t>
            </a:r>
            <a:r>
              <a:rPr lang="en-US" u="sng" dirty="0" err="1" smtClean="0"/>
              <a:t>fino</a:t>
            </a:r>
            <a:r>
              <a:rPr lang="en-US" u="sng" dirty="0" smtClean="0"/>
              <a:t> a un anno</a:t>
            </a:r>
            <a:r>
              <a:rPr lang="en-US" dirty="0" smtClean="0"/>
              <a:t>: </a:t>
            </a:r>
          </a:p>
          <a:p>
            <a:pPr marL="0" indent="0">
              <a:buNone/>
            </a:pPr>
            <a:r>
              <a:rPr lang="en-US" dirty="0" err="1" smtClean="0"/>
              <a:t>Quando</a:t>
            </a:r>
            <a:r>
              <a:rPr lang="en-US" dirty="0" smtClean="0"/>
              <a:t> </a:t>
            </a:r>
            <a:r>
              <a:rPr lang="en-US" dirty="0" err="1" smtClean="0"/>
              <a:t>il</a:t>
            </a:r>
            <a:r>
              <a:rPr lang="en-US" dirty="0" smtClean="0"/>
              <a:t> </a:t>
            </a:r>
            <a:r>
              <a:rPr lang="en-US" dirty="0" err="1" smtClean="0"/>
              <a:t>periodo</a:t>
            </a:r>
            <a:r>
              <a:rPr lang="en-US" dirty="0" smtClean="0"/>
              <a:t> è </a:t>
            </a:r>
            <a:r>
              <a:rPr lang="en-US" dirty="0" err="1" smtClean="0"/>
              <a:t>più</a:t>
            </a:r>
            <a:r>
              <a:rPr lang="en-US" dirty="0" smtClean="0"/>
              <a:t> </a:t>
            </a:r>
            <a:r>
              <a:rPr lang="en-US" dirty="0" err="1" smtClean="0"/>
              <a:t>breve</a:t>
            </a:r>
            <a:r>
              <a:rPr lang="en-US" dirty="0" smtClean="0"/>
              <a:t> </a:t>
            </a:r>
            <a:r>
              <a:rPr lang="en-US" dirty="0" smtClean="0"/>
              <a:t>i </a:t>
            </a:r>
            <a:r>
              <a:rPr lang="en-US" dirty="0" err="1" smtClean="0"/>
              <a:t>dati</a:t>
            </a:r>
            <a:r>
              <a:rPr lang="en-US" dirty="0" smtClean="0"/>
              <a:t> </a:t>
            </a:r>
            <a:r>
              <a:rPr lang="en-US" dirty="0" err="1" smtClean="0"/>
              <a:t>dovrebbero</a:t>
            </a:r>
            <a:r>
              <a:rPr lang="en-US" dirty="0" smtClean="0"/>
              <a:t> </a:t>
            </a:r>
            <a:r>
              <a:rPr lang="en-US" dirty="0" err="1" smtClean="0"/>
              <a:t>essere</a:t>
            </a:r>
            <a:r>
              <a:rPr lang="en-US" dirty="0" smtClean="0"/>
              <a:t> </a:t>
            </a:r>
            <a:r>
              <a:rPr lang="en-US" dirty="0" err="1" smtClean="0"/>
              <a:t>più</a:t>
            </a:r>
            <a:r>
              <a:rPr lang="en-US" dirty="0" smtClean="0"/>
              <a:t> </a:t>
            </a:r>
            <a:r>
              <a:rPr lang="en-US" dirty="0" err="1" smtClean="0"/>
              <a:t>dettagliati</a:t>
            </a:r>
            <a:r>
              <a:rPr lang="en-US" dirty="0" smtClean="0"/>
              <a:t> e </a:t>
            </a:r>
            <a:r>
              <a:rPr lang="en-US" dirty="0" err="1" smtClean="0"/>
              <a:t>precisi</a:t>
            </a:r>
            <a:r>
              <a:rPr lang="en-US" dirty="0" smtClean="0"/>
              <a:t>.</a:t>
            </a:r>
            <a:endParaRPr lang="en-US" dirty="0"/>
          </a:p>
          <a:p>
            <a:pPr marL="0" indent="0">
              <a:buNone/>
            </a:pPr>
            <a:r>
              <a:rPr lang="en-US" dirty="0"/>
              <a:t> </a:t>
            </a:r>
            <a:endParaRPr lang="en-IE" sz="1700" dirty="0"/>
          </a:p>
          <a:p>
            <a:pPr marL="0" indent="0" algn="ctr">
              <a:buNone/>
            </a:pPr>
            <a:endParaRPr lang="en-IE" sz="17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14</a:t>
            </a:fld>
            <a:endParaRPr lang="es-ES" altLang="es-ES"/>
          </a:p>
        </p:txBody>
      </p:sp>
    </p:spTree>
    <p:extLst>
      <p:ext uri="{BB962C8B-B14F-4D97-AF65-F5344CB8AC3E}">
        <p14:creationId xmlns:p14="http://schemas.microsoft.com/office/powerpoint/2010/main" xmlns="" val="10803724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Pianificazione</a:t>
            </a:r>
            <a:r>
              <a:rPr lang="en-US" sz="3200" b="1" dirty="0" smtClean="0">
                <a:solidFill>
                  <a:srgbClr val="0B0AFD"/>
                </a:solidFill>
              </a:rPr>
              <a:t> </a:t>
            </a:r>
            <a:r>
              <a:rPr lang="en-US" sz="3200" b="1" dirty="0" err="1" smtClean="0">
                <a:solidFill>
                  <a:srgbClr val="0B0AFD"/>
                </a:solidFill>
              </a:rPr>
              <a:t>delle</a:t>
            </a:r>
            <a:r>
              <a:rPr lang="en-US" sz="3200" b="1" dirty="0" smtClean="0">
                <a:solidFill>
                  <a:srgbClr val="0B0AFD"/>
                </a:solidFill>
              </a:rPr>
              <a:t/>
            </a:r>
            <a:br>
              <a:rPr lang="en-US" sz="3200" b="1" dirty="0" smtClean="0">
                <a:solidFill>
                  <a:srgbClr val="0B0AFD"/>
                </a:solidFill>
              </a:rPr>
            </a:br>
            <a:r>
              <a:rPr lang="en-US" sz="3200" b="1" dirty="0" smtClean="0">
                <a:solidFill>
                  <a:srgbClr val="0B0AFD"/>
                </a:solidFill>
              </a:rPr>
              <a:t> </a:t>
            </a:r>
            <a:r>
              <a:rPr lang="en-US" sz="3200" b="1" dirty="0" err="1" smtClean="0">
                <a:solidFill>
                  <a:srgbClr val="0B0AFD"/>
                </a:solidFill>
              </a:rPr>
              <a:t>operazioni</a:t>
            </a:r>
            <a:r>
              <a:rPr lang="en-US" sz="3200" b="1" dirty="0" smtClean="0">
                <a:solidFill>
                  <a:srgbClr val="0B0AFD"/>
                </a:solidFill>
              </a:rPr>
              <a:t> </a:t>
            </a:r>
            <a:r>
              <a:rPr lang="en-US" sz="3200" b="1" dirty="0" smtClean="0">
                <a:solidFill>
                  <a:srgbClr val="0B0AFD"/>
                </a:solidFill>
              </a:rPr>
              <a:t>aziendali</a:t>
            </a:r>
            <a:endParaRPr lang="en-IE" sz="3200" b="1" dirty="0">
              <a:solidFill>
                <a:srgbClr val="0B0AFD"/>
              </a:solidFill>
            </a:endParaRPr>
          </a:p>
        </p:txBody>
      </p:sp>
      <p:sp>
        <p:nvSpPr>
          <p:cNvPr id="3" name="Content Placeholder 2"/>
          <p:cNvSpPr>
            <a:spLocks noGrp="1"/>
          </p:cNvSpPr>
          <p:nvPr>
            <p:ph idx="1"/>
          </p:nvPr>
        </p:nvSpPr>
        <p:spPr>
          <a:xfrm>
            <a:off x="609600" y="1196007"/>
            <a:ext cx="10972800" cy="5102226"/>
          </a:xfrm>
        </p:spPr>
        <p:txBody>
          <a:bodyPr/>
          <a:lstStyle/>
          <a:p>
            <a:pPr marL="0" indent="0">
              <a:buNone/>
            </a:pPr>
            <a:r>
              <a:rPr lang="en-US" b="1" dirty="0" err="1" smtClean="0">
                <a:solidFill>
                  <a:srgbClr val="C00000"/>
                </a:solidFill>
              </a:rPr>
              <a:t>Orizzonte</a:t>
            </a:r>
            <a:r>
              <a:rPr lang="en-US" b="1" dirty="0" smtClean="0">
                <a:solidFill>
                  <a:srgbClr val="C00000"/>
                </a:solidFill>
              </a:rPr>
              <a:t> </a:t>
            </a:r>
            <a:r>
              <a:rPr lang="en-US" b="1" dirty="0" err="1" smtClean="0">
                <a:solidFill>
                  <a:srgbClr val="C00000"/>
                </a:solidFill>
              </a:rPr>
              <a:t>temporale</a:t>
            </a:r>
            <a:r>
              <a:rPr lang="en-US" b="1" dirty="0" smtClean="0">
                <a:solidFill>
                  <a:srgbClr val="C00000"/>
                </a:solidFill>
              </a:rPr>
              <a:t> di un Business plan </a:t>
            </a:r>
            <a:r>
              <a:rPr lang="en-US" b="1" dirty="0" smtClean="0">
                <a:solidFill>
                  <a:srgbClr val="C00000"/>
                </a:solidFill>
                <a:latin typeface="+mj-lt"/>
                <a:ea typeface="+mj-ea"/>
                <a:cs typeface="+mj-cs"/>
              </a:rPr>
              <a:t>(</a:t>
            </a:r>
            <a:r>
              <a:rPr lang="en-US" b="1" dirty="0" smtClean="0">
                <a:solidFill>
                  <a:srgbClr val="C00000"/>
                </a:solidFill>
                <a:latin typeface="+mj-lt"/>
                <a:ea typeface="+mj-ea"/>
                <a:cs typeface="+mj-cs"/>
              </a:rPr>
              <a:t>3/7)</a:t>
            </a:r>
            <a:r>
              <a:rPr lang="en-GB" sz="1700" dirty="0"/>
              <a:t> </a:t>
            </a:r>
            <a:endParaRPr lang="es-ES" sz="1700" dirty="0"/>
          </a:p>
          <a:p>
            <a:pPr marL="0" indent="0">
              <a:buNone/>
            </a:pPr>
            <a:r>
              <a:rPr lang="en-GB" sz="1700" dirty="0"/>
              <a:t> </a:t>
            </a:r>
            <a:endParaRPr lang="en-GB" sz="1700" dirty="0" smtClean="0"/>
          </a:p>
          <a:p>
            <a:pPr marL="0" indent="0">
              <a:buNone/>
            </a:pPr>
            <a:endParaRPr lang="en-GB" sz="1700" dirty="0"/>
          </a:p>
          <a:p>
            <a:pPr marL="0" indent="0">
              <a:buNone/>
            </a:pPr>
            <a:endParaRPr lang="es-ES" sz="1700" dirty="0"/>
          </a:p>
          <a:p>
            <a:pPr marL="0" indent="0">
              <a:buNone/>
            </a:pPr>
            <a:r>
              <a:rPr lang="en-US" dirty="0"/>
              <a:t> </a:t>
            </a:r>
            <a:r>
              <a:rPr lang="en-US" u="sng" dirty="0" err="1" smtClean="0"/>
              <a:t>Medio</a:t>
            </a:r>
            <a:r>
              <a:rPr lang="en-US" u="sng" dirty="0" smtClean="0"/>
              <a:t> </a:t>
            </a:r>
            <a:r>
              <a:rPr lang="en-US" u="sng" dirty="0" err="1" smtClean="0"/>
              <a:t>periodo</a:t>
            </a:r>
            <a:endParaRPr lang="en-US" u="sng" dirty="0" smtClean="0"/>
          </a:p>
          <a:p>
            <a:pPr marL="0" indent="0">
              <a:buNone/>
            </a:pPr>
            <a:r>
              <a:rPr lang="en-US" dirty="0" smtClean="0"/>
              <a:t> da </a:t>
            </a:r>
            <a:r>
              <a:rPr lang="en-US" dirty="0" err="1" smtClean="0"/>
              <a:t>uno</a:t>
            </a:r>
            <a:r>
              <a:rPr lang="en-US" dirty="0" smtClean="0"/>
              <a:t> a </a:t>
            </a:r>
            <a:r>
              <a:rPr lang="en-US" dirty="0" err="1" smtClean="0"/>
              <a:t>tre</a:t>
            </a:r>
            <a:r>
              <a:rPr lang="en-US" dirty="0" smtClean="0"/>
              <a:t> </a:t>
            </a:r>
            <a:r>
              <a:rPr lang="en-US" dirty="0" err="1" smtClean="0"/>
              <a:t>anni</a:t>
            </a:r>
            <a:endParaRPr lang="en-US" dirty="0"/>
          </a:p>
          <a:p>
            <a:pPr marL="0" indent="0">
              <a:buNone/>
            </a:pPr>
            <a:r>
              <a:rPr lang="en-US" dirty="0"/>
              <a:t>  </a:t>
            </a:r>
          </a:p>
          <a:p>
            <a:pPr marL="0" indent="0" algn="ctr">
              <a:buNone/>
            </a:pPr>
            <a:endParaRPr lang="en-IE" sz="1700" dirty="0"/>
          </a:p>
          <a:p>
            <a:pPr marL="0" indent="0" algn="ctr">
              <a:buNone/>
            </a:pPr>
            <a:endParaRPr lang="en-IE" sz="17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15</a:t>
            </a:fld>
            <a:endParaRPr lang="es-ES" altLang="es-ES"/>
          </a:p>
        </p:txBody>
      </p:sp>
    </p:spTree>
    <p:extLst>
      <p:ext uri="{BB962C8B-B14F-4D97-AF65-F5344CB8AC3E}">
        <p14:creationId xmlns:p14="http://schemas.microsoft.com/office/powerpoint/2010/main" xmlns="" val="31337532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Pianificazione</a:t>
            </a:r>
            <a:r>
              <a:rPr lang="en-US" sz="3200" b="1" dirty="0" smtClean="0">
                <a:solidFill>
                  <a:srgbClr val="0B0AFD"/>
                </a:solidFill>
              </a:rPr>
              <a:t> </a:t>
            </a:r>
            <a:r>
              <a:rPr lang="en-US" sz="3200" b="1" dirty="0" err="1" smtClean="0">
                <a:solidFill>
                  <a:srgbClr val="0B0AFD"/>
                </a:solidFill>
              </a:rPr>
              <a:t>delle</a:t>
            </a:r>
            <a:r>
              <a:rPr lang="en-US" sz="3200" b="1" dirty="0" smtClean="0">
                <a:solidFill>
                  <a:srgbClr val="0B0AFD"/>
                </a:solidFill>
              </a:rPr>
              <a:t/>
            </a:r>
            <a:br>
              <a:rPr lang="en-US" sz="3200" b="1" dirty="0" smtClean="0">
                <a:solidFill>
                  <a:srgbClr val="0B0AFD"/>
                </a:solidFill>
              </a:rPr>
            </a:br>
            <a:r>
              <a:rPr lang="en-US" sz="3200" b="1" dirty="0" smtClean="0">
                <a:solidFill>
                  <a:srgbClr val="0B0AFD"/>
                </a:solidFill>
              </a:rPr>
              <a:t> </a:t>
            </a:r>
            <a:r>
              <a:rPr lang="en-US" sz="3200" b="1" dirty="0" err="1" smtClean="0">
                <a:solidFill>
                  <a:srgbClr val="0B0AFD"/>
                </a:solidFill>
              </a:rPr>
              <a:t>operazioni</a:t>
            </a:r>
            <a:r>
              <a:rPr lang="en-US" sz="3200" b="1" dirty="0" smtClean="0">
                <a:solidFill>
                  <a:srgbClr val="0B0AFD"/>
                </a:solidFill>
              </a:rPr>
              <a:t> </a:t>
            </a:r>
            <a:r>
              <a:rPr lang="en-US" sz="3200" b="1" dirty="0" smtClean="0">
                <a:solidFill>
                  <a:srgbClr val="0B0AFD"/>
                </a:solidFill>
              </a:rPr>
              <a:t>aziendali</a:t>
            </a:r>
            <a:endParaRPr lang="en-IE" sz="3200" b="1" dirty="0">
              <a:solidFill>
                <a:srgbClr val="0B0AFD"/>
              </a:solidFill>
            </a:endParaRPr>
          </a:p>
        </p:txBody>
      </p:sp>
      <p:sp>
        <p:nvSpPr>
          <p:cNvPr id="3" name="Content Placeholder 2"/>
          <p:cNvSpPr>
            <a:spLocks noGrp="1"/>
          </p:cNvSpPr>
          <p:nvPr>
            <p:ph idx="1"/>
          </p:nvPr>
        </p:nvSpPr>
        <p:spPr>
          <a:xfrm>
            <a:off x="609600" y="1196007"/>
            <a:ext cx="10972800" cy="5102226"/>
          </a:xfrm>
        </p:spPr>
        <p:txBody>
          <a:bodyPr/>
          <a:lstStyle/>
          <a:p>
            <a:pPr marL="0" indent="0">
              <a:buNone/>
            </a:pPr>
            <a:r>
              <a:rPr lang="en-US" b="1" dirty="0" err="1" smtClean="0">
                <a:solidFill>
                  <a:srgbClr val="C00000"/>
                </a:solidFill>
              </a:rPr>
              <a:t>Orizzonte</a:t>
            </a:r>
            <a:r>
              <a:rPr lang="en-US" b="1" dirty="0" smtClean="0">
                <a:solidFill>
                  <a:srgbClr val="C00000"/>
                </a:solidFill>
              </a:rPr>
              <a:t> </a:t>
            </a:r>
            <a:r>
              <a:rPr lang="en-US" b="1" dirty="0" err="1" smtClean="0">
                <a:solidFill>
                  <a:srgbClr val="C00000"/>
                </a:solidFill>
              </a:rPr>
              <a:t>temporale</a:t>
            </a:r>
            <a:r>
              <a:rPr lang="en-US" b="1" dirty="0" smtClean="0">
                <a:solidFill>
                  <a:srgbClr val="C00000"/>
                </a:solidFill>
              </a:rPr>
              <a:t> di un Business plan </a:t>
            </a:r>
            <a:r>
              <a:rPr lang="en-US" b="1" dirty="0" smtClean="0">
                <a:solidFill>
                  <a:srgbClr val="C00000"/>
                </a:solidFill>
                <a:latin typeface="+mj-lt"/>
                <a:ea typeface="+mj-ea"/>
                <a:cs typeface="+mj-cs"/>
              </a:rPr>
              <a:t>(</a:t>
            </a:r>
            <a:r>
              <a:rPr lang="en-US" b="1" dirty="0" smtClean="0">
                <a:solidFill>
                  <a:srgbClr val="C00000"/>
                </a:solidFill>
                <a:latin typeface="+mj-lt"/>
                <a:ea typeface="+mj-ea"/>
                <a:cs typeface="+mj-cs"/>
              </a:rPr>
              <a:t>4/7) </a:t>
            </a:r>
            <a:r>
              <a:rPr lang="en-GB" sz="1700" dirty="0"/>
              <a:t> </a:t>
            </a:r>
            <a:endParaRPr lang="es-ES" sz="1700" dirty="0"/>
          </a:p>
          <a:p>
            <a:pPr marL="0" indent="0">
              <a:buNone/>
            </a:pPr>
            <a:r>
              <a:rPr lang="en-GB" sz="1700" dirty="0"/>
              <a:t> </a:t>
            </a:r>
            <a:endParaRPr lang="es-ES" sz="1700" dirty="0"/>
          </a:p>
          <a:p>
            <a:pPr marL="0" indent="0">
              <a:buNone/>
            </a:pPr>
            <a:r>
              <a:rPr lang="en-US" dirty="0"/>
              <a:t> </a:t>
            </a:r>
            <a:endParaRPr lang="en-US" dirty="0" smtClean="0"/>
          </a:p>
          <a:p>
            <a:pPr marL="0" indent="0">
              <a:buNone/>
            </a:pPr>
            <a:r>
              <a:rPr lang="en-US" u="sng" dirty="0" err="1" smtClean="0"/>
              <a:t>Lungo</a:t>
            </a:r>
            <a:r>
              <a:rPr lang="en-US" u="sng" dirty="0" smtClean="0"/>
              <a:t> </a:t>
            </a:r>
            <a:r>
              <a:rPr lang="en-US" u="sng" dirty="0" err="1" smtClean="0"/>
              <a:t>periodo</a:t>
            </a:r>
            <a:r>
              <a:rPr lang="en-US" u="sng" dirty="0" smtClean="0"/>
              <a:t> – da </a:t>
            </a:r>
            <a:r>
              <a:rPr lang="en-US" u="sng" dirty="0" err="1" smtClean="0"/>
              <a:t>tre</a:t>
            </a:r>
            <a:r>
              <a:rPr lang="en-US" u="sng" dirty="0" smtClean="0"/>
              <a:t> a 5 </a:t>
            </a:r>
            <a:r>
              <a:rPr lang="en-US" u="sng" dirty="0" err="1" smtClean="0"/>
              <a:t>anni</a:t>
            </a:r>
            <a:r>
              <a:rPr lang="en-US" u="sng" dirty="0" smtClean="0"/>
              <a:t> o </a:t>
            </a:r>
            <a:r>
              <a:rPr lang="en-US" u="sng" dirty="0" err="1" smtClean="0"/>
              <a:t>più</a:t>
            </a:r>
            <a:r>
              <a:rPr lang="en-US" u="sng" dirty="0" smtClean="0"/>
              <a:t> :</a:t>
            </a:r>
          </a:p>
          <a:p>
            <a:pPr marL="0" indent="0">
              <a:buNone/>
            </a:pPr>
            <a:r>
              <a:rPr lang="en-US" dirty="0" smtClean="0"/>
              <a:t>Per </a:t>
            </a:r>
            <a:r>
              <a:rPr lang="en-US" dirty="0" err="1" smtClean="0"/>
              <a:t>periodi</a:t>
            </a:r>
            <a:r>
              <a:rPr lang="en-US" dirty="0" smtClean="0"/>
              <a:t> </a:t>
            </a:r>
            <a:r>
              <a:rPr lang="en-US" dirty="0" err="1" smtClean="0"/>
              <a:t>più</a:t>
            </a:r>
            <a:r>
              <a:rPr lang="en-US" dirty="0" smtClean="0"/>
              <a:t> </a:t>
            </a:r>
            <a:r>
              <a:rPr lang="en-US" dirty="0" err="1" smtClean="0"/>
              <a:t>lunghi</a:t>
            </a:r>
            <a:r>
              <a:rPr lang="en-US" dirty="0" smtClean="0"/>
              <a:t> </a:t>
            </a:r>
            <a:r>
              <a:rPr lang="en-US" dirty="0" smtClean="0"/>
              <a:t>I </a:t>
            </a:r>
            <a:r>
              <a:rPr lang="en-US" dirty="0" err="1" smtClean="0"/>
              <a:t>dati</a:t>
            </a:r>
            <a:r>
              <a:rPr lang="en-US" dirty="0" smtClean="0"/>
              <a:t> </a:t>
            </a:r>
            <a:r>
              <a:rPr lang="en-US" dirty="0" err="1" smtClean="0"/>
              <a:t>saranno</a:t>
            </a:r>
            <a:r>
              <a:rPr lang="en-US" dirty="0" smtClean="0"/>
              <a:t> </a:t>
            </a:r>
            <a:r>
              <a:rPr lang="en-US" dirty="0" err="1" smtClean="0"/>
              <a:t>relativi</a:t>
            </a:r>
            <a:r>
              <a:rPr lang="en-US" dirty="0" smtClean="0"/>
              <a:t> e </a:t>
            </a:r>
            <a:r>
              <a:rPr lang="en-US" dirty="0" err="1" smtClean="0"/>
              <a:t>maggiormente</a:t>
            </a:r>
            <a:r>
              <a:rPr lang="en-US" dirty="0" smtClean="0"/>
              <a:t> </a:t>
            </a:r>
            <a:r>
              <a:rPr lang="en-US" dirty="0" err="1" smtClean="0"/>
              <a:t>basati</a:t>
            </a:r>
            <a:r>
              <a:rPr lang="en-US" dirty="0" smtClean="0"/>
              <a:t> </a:t>
            </a:r>
            <a:r>
              <a:rPr lang="en-US" dirty="0" err="1" smtClean="0"/>
              <a:t>su</a:t>
            </a:r>
            <a:r>
              <a:rPr lang="en-US" dirty="0" smtClean="0"/>
              <a:t> </a:t>
            </a:r>
            <a:r>
              <a:rPr lang="en-US" dirty="0" err="1" smtClean="0"/>
              <a:t>predizioni</a:t>
            </a:r>
            <a:r>
              <a:rPr lang="en-US" dirty="0" smtClean="0"/>
              <a:t>.</a:t>
            </a:r>
            <a:endParaRPr lang="en-US" dirty="0"/>
          </a:p>
          <a:p>
            <a:pPr marL="0" indent="0">
              <a:buNone/>
            </a:pPr>
            <a:r>
              <a:rPr lang="en-US" dirty="0"/>
              <a:t> </a:t>
            </a:r>
          </a:p>
          <a:p>
            <a:pPr marL="0" indent="0" algn="ctr">
              <a:buNone/>
            </a:pPr>
            <a:endParaRPr lang="en-IE" sz="1700" dirty="0"/>
          </a:p>
          <a:p>
            <a:pPr marL="0" indent="0" algn="ctr">
              <a:buNone/>
            </a:pPr>
            <a:endParaRPr lang="en-IE" sz="17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16</a:t>
            </a:fld>
            <a:endParaRPr lang="es-ES" altLang="es-ES"/>
          </a:p>
        </p:txBody>
      </p:sp>
    </p:spTree>
    <p:extLst>
      <p:ext uri="{BB962C8B-B14F-4D97-AF65-F5344CB8AC3E}">
        <p14:creationId xmlns:p14="http://schemas.microsoft.com/office/powerpoint/2010/main" xmlns="" val="425328698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Pianificazione</a:t>
            </a:r>
            <a:r>
              <a:rPr lang="en-US" sz="3200" b="1" dirty="0" smtClean="0">
                <a:solidFill>
                  <a:srgbClr val="0B0AFD"/>
                </a:solidFill>
              </a:rPr>
              <a:t> </a:t>
            </a:r>
            <a:r>
              <a:rPr lang="en-US" sz="3200" b="1" dirty="0" err="1" smtClean="0">
                <a:solidFill>
                  <a:srgbClr val="0B0AFD"/>
                </a:solidFill>
              </a:rPr>
              <a:t>delle</a:t>
            </a:r>
            <a:r>
              <a:rPr lang="en-US" sz="3200" b="1" dirty="0" smtClean="0">
                <a:solidFill>
                  <a:srgbClr val="0B0AFD"/>
                </a:solidFill>
              </a:rPr>
              <a:t/>
            </a:r>
            <a:br>
              <a:rPr lang="en-US" sz="3200" b="1" dirty="0" smtClean="0">
                <a:solidFill>
                  <a:srgbClr val="0B0AFD"/>
                </a:solidFill>
              </a:rPr>
            </a:br>
            <a:r>
              <a:rPr lang="en-US" sz="3200" b="1" dirty="0" smtClean="0">
                <a:solidFill>
                  <a:srgbClr val="0B0AFD"/>
                </a:solidFill>
              </a:rPr>
              <a:t> </a:t>
            </a:r>
            <a:r>
              <a:rPr lang="en-US" sz="3200" b="1" dirty="0" err="1" smtClean="0">
                <a:solidFill>
                  <a:srgbClr val="0B0AFD"/>
                </a:solidFill>
              </a:rPr>
              <a:t>operazioni</a:t>
            </a:r>
            <a:r>
              <a:rPr lang="en-US" sz="3200" b="1" dirty="0" smtClean="0">
                <a:solidFill>
                  <a:srgbClr val="0B0AFD"/>
                </a:solidFill>
              </a:rPr>
              <a:t> </a:t>
            </a:r>
            <a:r>
              <a:rPr lang="en-US" sz="3200" b="1" dirty="0" smtClean="0">
                <a:solidFill>
                  <a:srgbClr val="0B0AFD"/>
                </a:solidFill>
              </a:rPr>
              <a:t>aziendali</a:t>
            </a:r>
            <a:endParaRPr lang="en-IE" sz="3200" b="1" dirty="0">
              <a:solidFill>
                <a:srgbClr val="0B0AFD"/>
              </a:solidFill>
            </a:endParaRPr>
          </a:p>
        </p:txBody>
      </p:sp>
      <p:sp>
        <p:nvSpPr>
          <p:cNvPr id="3" name="Content Placeholder 2"/>
          <p:cNvSpPr>
            <a:spLocks noGrp="1"/>
          </p:cNvSpPr>
          <p:nvPr>
            <p:ph idx="1"/>
          </p:nvPr>
        </p:nvSpPr>
        <p:spPr>
          <a:xfrm>
            <a:off x="609600" y="1196007"/>
            <a:ext cx="10972800" cy="5102226"/>
          </a:xfrm>
        </p:spPr>
        <p:txBody>
          <a:bodyPr/>
          <a:lstStyle/>
          <a:p>
            <a:pPr marL="0" indent="0">
              <a:buNone/>
            </a:pPr>
            <a:r>
              <a:rPr lang="en-US" b="1" dirty="0" err="1" smtClean="0">
                <a:solidFill>
                  <a:srgbClr val="C00000"/>
                </a:solidFill>
              </a:rPr>
              <a:t>Orizzonte</a:t>
            </a:r>
            <a:r>
              <a:rPr lang="en-US" b="1" dirty="0" smtClean="0">
                <a:solidFill>
                  <a:srgbClr val="C00000"/>
                </a:solidFill>
              </a:rPr>
              <a:t> </a:t>
            </a:r>
            <a:r>
              <a:rPr lang="en-US" b="1" dirty="0" err="1" smtClean="0">
                <a:solidFill>
                  <a:srgbClr val="C00000"/>
                </a:solidFill>
              </a:rPr>
              <a:t>temporale</a:t>
            </a:r>
            <a:r>
              <a:rPr lang="en-US" b="1" dirty="0" smtClean="0">
                <a:solidFill>
                  <a:srgbClr val="C00000"/>
                </a:solidFill>
              </a:rPr>
              <a:t> di un Business </a:t>
            </a:r>
            <a:r>
              <a:rPr lang="en-US" b="1" dirty="0" smtClean="0">
                <a:solidFill>
                  <a:srgbClr val="C00000"/>
                </a:solidFill>
              </a:rPr>
              <a:t>plan </a:t>
            </a:r>
            <a:r>
              <a:rPr lang="en-US" b="1" dirty="0" smtClean="0">
                <a:solidFill>
                  <a:srgbClr val="C00000"/>
                </a:solidFill>
                <a:latin typeface="+mj-lt"/>
                <a:ea typeface="+mj-ea"/>
                <a:cs typeface="+mj-cs"/>
              </a:rPr>
              <a:t>(5/7</a:t>
            </a:r>
            <a:r>
              <a:rPr lang="en-US" b="1" dirty="0" smtClean="0">
                <a:solidFill>
                  <a:srgbClr val="C00000"/>
                </a:solidFill>
                <a:latin typeface="+mj-lt"/>
                <a:ea typeface="+mj-ea"/>
                <a:cs typeface="+mj-cs"/>
              </a:rPr>
              <a:t>)</a:t>
            </a:r>
            <a:r>
              <a:rPr lang="en-GB" sz="1700" dirty="0"/>
              <a:t> </a:t>
            </a:r>
            <a:endParaRPr lang="es-ES" sz="1700" dirty="0"/>
          </a:p>
          <a:p>
            <a:pPr marL="0" indent="0">
              <a:buNone/>
            </a:pPr>
            <a:r>
              <a:rPr lang="en-GB" sz="1700" dirty="0"/>
              <a:t> </a:t>
            </a:r>
            <a:endParaRPr lang="en-GB" sz="1700" dirty="0" smtClean="0"/>
          </a:p>
          <a:p>
            <a:pPr marL="0" indent="0">
              <a:buNone/>
            </a:pPr>
            <a:endParaRPr lang="es-ES" sz="1700" dirty="0"/>
          </a:p>
          <a:p>
            <a:pPr marL="0" indent="0" algn="just">
              <a:buNone/>
            </a:pPr>
            <a:r>
              <a:rPr lang="en-US" dirty="0" smtClean="0"/>
              <a:t>La </a:t>
            </a:r>
            <a:r>
              <a:rPr lang="en-US" dirty="0" err="1" smtClean="0"/>
              <a:t>maggior</a:t>
            </a:r>
            <a:r>
              <a:rPr lang="en-US" dirty="0" smtClean="0"/>
              <a:t> parte </a:t>
            </a:r>
            <a:r>
              <a:rPr lang="en-US" dirty="0" err="1" smtClean="0"/>
              <a:t>dei</a:t>
            </a:r>
            <a:r>
              <a:rPr lang="en-US" dirty="0" smtClean="0"/>
              <a:t> </a:t>
            </a:r>
            <a:r>
              <a:rPr lang="en-US" dirty="0" smtClean="0"/>
              <a:t>business </a:t>
            </a:r>
            <a:r>
              <a:rPr lang="en-US" dirty="0" smtClean="0"/>
              <a:t>plans per le </a:t>
            </a:r>
            <a:r>
              <a:rPr lang="en-US" dirty="0" err="1" smtClean="0"/>
              <a:t>microimprese</a:t>
            </a:r>
            <a:r>
              <a:rPr lang="en-US" dirty="0" smtClean="0"/>
              <a:t> </a:t>
            </a:r>
            <a:r>
              <a:rPr lang="en-US" dirty="0" err="1" smtClean="0"/>
              <a:t>sono</a:t>
            </a:r>
            <a:r>
              <a:rPr lang="en-US" dirty="0" smtClean="0"/>
              <a:t> </a:t>
            </a:r>
            <a:r>
              <a:rPr lang="en-US" dirty="0" err="1" smtClean="0"/>
              <a:t>realizzati</a:t>
            </a:r>
            <a:r>
              <a:rPr lang="en-US" dirty="0" smtClean="0"/>
              <a:t> per un anno (</a:t>
            </a:r>
            <a:r>
              <a:rPr lang="en-US" dirty="0" err="1" smtClean="0"/>
              <a:t>breve</a:t>
            </a:r>
            <a:r>
              <a:rPr lang="en-US" dirty="0" smtClean="0"/>
              <a:t> </a:t>
            </a:r>
            <a:r>
              <a:rPr lang="en-US" dirty="0" err="1" smtClean="0"/>
              <a:t>periodo</a:t>
            </a:r>
            <a:r>
              <a:rPr lang="en-US" dirty="0" smtClean="0"/>
              <a:t>), </a:t>
            </a:r>
            <a:r>
              <a:rPr lang="en-US" dirty="0" err="1" smtClean="0"/>
              <a:t>tre</a:t>
            </a:r>
            <a:r>
              <a:rPr lang="en-US" dirty="0" smtClean="0"/>
              <a:t> </a:t>
            </a:r>
            <a:r>
              <a:rPr lang="en-US" dirty="0" err="1" smtClean="0"/>
              <a:t>anni</a:t>
            </a:r>
            <a:r>
              <a:rPr lang="en-US" dirty="0" smtClean="0"/>
              <a:t> (</a:t>
            </a:r>
            <a:r>
              <a:rPr lang="en-US" dirty="0" err="1" smtClean="0"/>
              <a:t>medio</a:t>
            </a:r>
            <a:r>
              <a:rPr lang="en-US" dirty="0" smtClean="0"/>
              <a:t> </a:t>
            </a:r>
            <a:r>
              <a:rPr lang="en-US" dirty="0" err="1" smtClean="0"/>
              <a:t>periodo</a:t>
            </a:r>
            <a:r>
              <a:rPr lang="en-US" dirty="0" smtClean="0"/>
              <a:t>) e </a:t>
            </a:r>
            <a:r>
              <a:rPr lang="en-US" dirty="0" err="1" smtClean="0"/>
              <a:t>cinque</a:t>
            </a:r>
            <a:r>
              <a:rPr lang="en-US" dirty="0" smtClean="0"/>
              <a:t> </a:t>
            </a:r>
            <a:r>
              <a:rPr lang="en-US" dirty="0" err="1" smtClean="0"/>
              <a:t>anni</a:t>
            </a:r>
            <a:r>
              <a:rPr lang="en-US" dirty="0" smtClean="0"/>
              <a:t> </a:t>
            </a:r>
            <a:r>
              <a:rPr lang="en-US" dirty="0" smtClean="0"/>
              <a:t> (</a:t>
            </a:r>
            <a:r>
              <a:rPr lang="en-US" dirty="0" err="1" smtClean="0"/>
              <a:t>lungo</a:t>
            </a:r>
            <a:r>
              <a:rPr lang="en-US" dirty="0" smtClean="0"/>
              <a:t> </a:t>
            </a:r>
            <a:r>
              <a:rPr lang="en-US" dirty="0" err="1" smtClean="0"/>
              <a:t>periodo</a:t>
            </a:r>
            <a:r>
              <a:rPr lang="en-US" dirty="0" smtClean="0"/>
              <a:t>).  </a:t>
            </a:r>
            <a:endParaRPr lang="en-IE" sz="1700" dirty="0"/>
          </a:p>
          <a:p>
            <a:pPr marL="0" indent="0" algn="ctr">
              <a:buNone/>
            </a:pPr>
            <a:endParaRPr lang="en-IE" sz="17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17</a:t>
            </a:fld>
            <a:endParaRPr lang="es-ES" altLang="es-ES"/>
          </a:p>
        </p:txBody>
      </p:sp>
    </p:spTree>
    <p:extLst>
      <p:ext uri="{BB962C8B-B14F-4D97-AF65-F5344CB8AC3E}">
        <p14:creationId xmlns:p14="http://schemas.microsoft.com/office/powerpoint/2010/main" xmlns="" val="414755133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Pianificazione</a:t>
            </a:r>
            <a:r>
              <a:rPr lang="en-US" sz="3200" b="1" dirty="0" smtClean="0">
                <a:solidFill>
                  <a:srgbClr val="0B0AFD"/>
                </a:solidFill>
              </a:rPr>
              <a:t> </a:t>
            </a:r>
            <a:r>
              <a:rPr lang="en-US" sz="3200" b="1" dirty="0" err="1" smtClean="0">
                <a:solidFill>
                  <a:srgbClr val="0B0AFD"/>
                </a:solidFill>
              </a:rPr>
              <a:t>delle</a:t>
            </a:r>
            <a:r>
              <a:rPr lang="en-US" sz="3200" b="1" dirty="0" smtClean="0">
                <a:solidFill>
                  <a:srgbClr val="0B0AFD"/>
                </a:solidFill>
              </a:rPr>
              <a:t/>
            </a:r>
            <a:br>
              <a:rPr lang="en-US" sz="3200" b="1" dirty="0" smtClean="0">
                <a:solidFill>
                  <a:srgbClr val="0B0AFD"/>
                </a:solidFill>
              </a:rPr>
            </a:br>
            <a:r>
              <a:rPr lang="en-US" sz="3200" b="1" dirty="0" smtClean="0">
                <a:solidFill>
                  <a:srgbClr val="0B0AFD"/>
                </a:solidFill>
              </a:rPr>
              <a:t> </a:t>
            </a:r>
            <a:r>
              <a:rPr lang="en-US" sz="3200" b="1" dirty="0" err="1" smtClean="0">
                <a:solidFill>
                  <a:srgbClr val="0B0AFD"/>
                </a:solidFill>
              </a:rPr>
              <a:t>operazioni</a:t>
            </a:r>
            <a:r>
              <a:rPr lang="en-US" sz="3200" b="1" dirty="0" smtClean="0">
                <a:solidFill>
                  <a:srgbClr val="0B0AFD"/>
                </a:solidFill>
              </a:rPr>
              <a:t> </a:t>
            </a:r>
            <a:r>
              <a:rPr lang="en-US" sz="3200" b="1" dirty="0" smtClean="0">
                <a:solidFill>
                  <a:srgbClr val="0B0AFD"/>
                </a:solidFill>
              </a:rPr>
              <a:t>aziendali</a:t>
            </a:r>
            <a:endParaRPr lang="en-IE" sz="3200" b="1" dirty="0">
              <a:solidFill>
                <a:srgbClr val="0B0AFD"/>
              </a:solidFill>
            </a:endParaRPr>
          </a:p>
        </p:txBody>
      </p:sp>
      <p:sp>
        <p:nvSpPr>
          <p:cNvPr id="3" name="Content Placeholder 2"/>
          <p:cNvSpPr>
            <a:spLocks noGrp="1"/>
          </p:cNvSpPr>
          <p:nvPr>
            <p:ph idx="1"/>
          </p:nvPr>
        </p:nvSpPr>
        <p:spPr>
          <a:xfrm>
            <a:off x="609600" y="1196007"/>
            <a:ext cx="10972800" cy="5102226"/>
          </a:xfrm>
        </p:spPr>
        <p:txBody>
          <a:bodyPr/>
          <a:lstStyle/>
          <a:p>
            <a:pPr marL="0" indent="0">
              <a:buNone/>
            </a:pPr>
            <a:r>
              <a:rPr lang="en-US" b="1" dirty="0" err="1" smtClean="0">
                <a:solidFill>
                  <a:srgbClr val="C00000"/>
                </a:solidFill>
              </a:rPr>
              <a:t>Orizzonte</a:t>
            </a:r>
            <a:r>
              <a:rPr lang="en-US" b="1" dirty="0" smtClean="0">
                <a:solidFill>
                  <a:srgbClr val="C00000"/>
                </a:solidFill>
              </a:rPr>
              <a:t> </a:t>
            </a:r>
            <a:r>
              <a:rPr lang="en-US" b="1" dirty="0" err="1" smtClean="0">
                <a:solidFill>
                  <a:srgbClr val="C00000"/>
                </a:solidFill>
              </a:rPr>
              <a:t>temporale</a:t>
            </a:r>
            <a:r>
              <a:rPr lang="en-US" b="1" dirty="0" smtClean="0">
                <a:solidFill>
                  <a:srgbClr val="C00000"/>
                </a:solidFill>
              </a:rPr>
              <a:t> di un Business plan </a:t>
            </a:r>
            <a:r>
              <a:rPr lang="en-US" b="1" dirty="0" smtClean="0">
                <a:solidFill>
                  <a:srgbClr val="C00000"/>
                </a:solidFill>
                <a:latin typeface="+mj-lt"/>
                <a:ea typeface="+mj-ea"/>
                <a:cs typeface="+mj-cs"/>
              </a:rPr>
              <a:t>(</a:t>
            </a:r>
            <a:r>
              <a:rPr lang="en-US" b="1" dirty="0" smtClean="0">
                <a:solidFill>
                  <a:srgbClr val="C00000"/>
                </a:solidFill>
                <a:latin typeface="+mj-lt"/>
                <a:ea typeface="+mj-ea"/>
                <a:cs typeface="+mj-cs"/>
              </a:rPr>
              <a:t>6/7) </a:t>
            </a:r>
            <a:r>
              <a:rPr lang="en-GB" sz="1700" dirty="0"/>
              <a:t> </a:t>
            </a:r>
            <a:endParaRPr lang="es-ES" sz="1700" dirty="0"/>
          </a:p>
          <a:p>
            <a:pPr marL="0" indent="0">
              <a:buNone/>
            </a:pPr>
            <a:r>
              <a:rPr lang="en-GB" sz="1700" dirty="0"/>
              <a:t> </a:t>
            </a:r>
            <a:endParaRPr lang="en-GB" sz="1700" dirty="0" smtClean="0"/>
          </a:p>
          <a:p>
            <a:pPr marL="0" indent="0">
              <a:buNone/>
            </a:pPr>
            <a:endParaRPr lang="es-ES" sz="1700" dirty="0"/>
          </a:p>
          <a:p>
            <a:pPr marL="0" indent="0" algn="just">
              <a:buNone/>
            </a:pPr>
            <a:r>
              <a:rPr lang="it-IT" dirty="0" smtClean="0"/>
              <a:t>I business </a:t>
            </a:r>
            <a:r>
              <a:rPr lang="it-IT" dirty="0" err="1" smtClean="0"/>
              <a:t>plan</a:t>
            </a:r>
            <a:r>
              <a:rPr lang="it-IT" dirty="0" smtClean="0"/>
              <a:t> per periodi diversi devono essere </a:t>
            </a:r>
            <a:r>
              <a:rPr lang="it-IT" dirty="0" smtClean="0"/>
              <a:t>costruiti utilizzando le stesse regole per ogni anno. Tutti i punti sopra menzionati </a:t>
            </a:r>
            <a:r>
              <a:rPr lang="it-IT" dirty="0" smtClean="0"/>
              <a:t>devono essere </a:t>
            </a:r>
            <a:r>
              <a:rPr lang="it-IT" dirty="0" smtClean="0"/>
              <a:t>inclusi in ogni </a:t>
            </a:r>
            <a:r>
              <a:rPr lang="it-IT" dirty="0" smtClean="0"/>
              <a:t>piano aziendale annuale.</a:t>
            </a:r>
            <a:endParaRPr lang="es-ES" dirty="0"/>
          </a:p>
          <a:p>
            <a:pPr marL="0" indent="0" algn="ctr">
              <a:buNone/>
            </a:pPr>
            <a:endParaRPr lang="en-IE" dirty="0"/>
          </a:p>
          <a:p>
            <a:pPr marL="0" indent="0" algn="ctr">
              <a:buNone/>
            </a:pP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18</a:t>
            </a:fld>
            <a:endParaRPr lang="es-ES" altLang="es-ES"/>
          </a:p>
        </p:txBody>
      </p:sp>
    </p:spTree>
    <p:extLst>
      <p:ext uri="{BB962C8B-B14F-4D97-AF65-F5344CB8AC3E}">
        <p14:creationId xmlns:p14="http://schemas.microsoft.com/office/powerpoint/2010/main" xmlns="" val="74723878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Pianificazione</a:t>
            </a:r>
            <a:r>
              <a:rPr lang="en-US" sz="3200" b="1" dirty="0" smtClean="0">
                <a:solidFill>
                  <a:srgbClr val="0B0AFD"/>
                </a:solidFill>
              </a:rPr>
              <a:t> </a:t>
            </a:r>
            <a:r>
              <a:rPr lang="en-US" sz="3200" b="1" dirty="0" err="1" smtClean="0">
                <a:solidFill>
                  <a:srgbClr val="0B0AFD"/>
                </a:solidFill>
              </a:rPr>
              <a:t>delle</a:t>
            </a:r>
            <a:r>
              <a:rPr lang="en-US" sz="3200" b="1" dirty="0" smtClean="0">
                <a:solidFill>
                  <a:srgbClr val="0B0AFD"/>
                </a:solidFill>
              </a:rPr>
              <a:t/>
            </a:r>
            <a:br>
              <a:rPr lang="en-US" sz="3200" b="1" dirty="0" smtClean="0">
                <a:solidFill>
                  <a:srgbClr val="0B0AFD"/>
                </a:solidFill>
              </a:rPr>
            </a:br>
            <a:r>
              <a:rPr lang="en-US" sz="3200" b="1" dirty="0" smtClean="0">
                <a:solidFill>
                  <a:srgbClr val="0B0AFD"/>
                </a:solidFill>
              </a:rPr>
              <a:t> </a:t>
            </a:r>
            <a:r>
              <a:rPr lang="en-US" sz="3200" b="1" dirty="0" err="1" smtClean="0">
                <a:solidFill>
                  <a:srgbClr val="0B0AFD"/>
                </a:solidFill>
              </a:rPr>
              <a:t>operazioni</a:t>
            </a:r>
            <a:r>
              <a:rPr lang="en-US" sz="3200" b="1" dirty="0" smtClean="0">
                <a:solidFill>
                  <a:srgbClr val="0B0AFD"/>
                </a:solidFill>
              </a:rPr>
              <a:t> </a:t>
            </a:r>
            <a:r>
              <a:rPr lang="en-US" sz="3200" b="1" dirty="0" smtClean="0">
                <a:solidFill>
                  <a:srgbClr val="0B0AFD"/>
                </a:solidFill>
              </a:rPr>
              <a:t>aziendali</a:t>
            </a:r>
            <a:endParaRPr lang="en-IE" sz="3200" b="1" dirty="0">
              <a:solidFill>
                <a:srgbClr val="0B0AFD"/>
              </a:solidFill>
            </a:endParaRPr>
          </a:p>
        </p:txBody>
      </p:sp>
      <p:sp>
        <p:nvSpPr>
          <p:cNvPr id="3" name="Content Placeholder 2"/>
          <p:cNvSpPr>
            <a:spLocks noGrp="1"/>
          </p:cNvSpPr>
          <p:nvPr>
            <p:ph idx="1"/>
          </p:nvPr>
        </p:nvSpPr>
        <p:spPr>
          <a:xfrm>
            <a:off x="609600" y="1196007"/>
            <a:ext cx="10972800" cy="5102226"/>
          </a:xfrm>
        </p:spPr>
        <p:txBody>
          <a:bodyPr/>
          <a:lstStyle/>
          <a:p>
            <a:pPr marL="0" indent="0">
              <a:buNone/>
            </a:pPr>
            <a:r>
              <a:rPr lang="en-US" b="1" dirty="0" err="1" smtClean="0">
                <a:solidFill>
                  <a:srgbClr val="C00000"/>
                </a:solidFill>
              </a:rPr>
              <a:t>Orizzonte</a:t>
            </a:r>
            <a:r>
              <a:rPr lang="en-US" b="1" dirty="0" smtClean="0">
                <a:solidFill>
                  <a:srgbClr val="C00000"/>
                </a:solidFill>
              </a:rPr>
              <a:t> </a:t>
            </a:r>
            <a:r>
              <a:rPr lang="en-US" b="1" dirty="0" err="1" smtClean="0">
                <a:solidFill>
                  <a:srgbClr val="C00000"/>
                </a:solidFill>
              </a:rPr>
              <a:t>temporale</a:t>
            </a:r>
            <a:r>
              <a:rPr lang="en-US" b="1" dirty="0" smtClean="0">
                <a:solidFill>
                  <a:srgbClr val="C00000"/>
                </a:solidFill>
              </a:rPr>
              <a:t> di un Business plan </a:t>
            </a:r>
            <a:r>
              <a:rPr lang="en-GB" b="1" dirty="0" smtClean="0">
                <a:solidFill>
                  <a:srgbClr val="C00000"/>
                </a:solidFill>
                <a:latin typeface="+mj-lt"/>
                <a:ea typeface="+mj-ea"/>
                <a:cs typeface="+mj-cs"/>
              </a:rPr>
              <a:t>(</a:t>
            </a:r>
            <a:r>
              <a:rPr lang="en-GB" b="1" dirty="0" smtClean="0">
                <a:solidFill>
                  <a:srgbClr val="C00000"/>
                </a:solidFill>
                <a:latin typeface="+mj-lt"/>
                <a:ea typeface="+mj-ea"/>
                <a:cs typeface="+mj-cs"/>
              </a:rPr>
              <a:t>7/7)</a:t>
            </a:r>
            <a:endParaRPr lang="es-ES" b="1" dirty="0">
              <a:solidFill>
                <a:srgbClr val="C00000"/>
              </a:solidFill>
              <a:latin typeface="+mj-lt"/>
              <a:ea typeface="+mj-ea"/>
              <a:cs typeface="+mj-cs"/>
            </a:endParaRPr>
          </a:p>
          <a:p>
            <a:pPr marL="0" indent="0">
              <a:buNone/>
            </a:pPr>
            <a:r>
              <a:rPr lang="en-GB" sz="1700" dirty="0"/>
              <a:t> </a:t>
            </a:r>
            <a:endParaRPr lang="es-ES" sz="1700" dirty="0" smtClean="0"/>
          </a:p>
          <a:p>
            <a:pPr marL="0" indent="0">
              <a:buNone/>
            </a:pPr>
            <a:endParaRPr lang="es-ES" sz="1700" dirty="0"/>
          </a:p>
          <a:p>
            <a:pPr marL="0" indent="0">
              <a:buNone/>
            </a:pPr>
            <a:r>
              <a:rPr lang="it-IT" dirty="0" smtClean="0"/>
              <a:t>Nella parte finanziaria del </a:t>
            </a:r>
            <a:r>
              <a:rPr lang="it-IT" dirty="0" smtClean="0"/>
              <a:t>business </a:t>
            </a:r>
            <a:r>
              <a:rPr lang="it-IT" dirty="0" err="1" smtClean="0"/>
              <a:t>plan</a:t>
            </a:r>
            <a:r>
              <a:rPr lang="it-IT" dirty="0" smtClean="0"/>
              <a:t> è richiesta una valutazione dell’attuale situazione economico-finanziaria dell’azienda.</a:t>
            </a:r>
            <a:endParaRPr lang="en-US" dirty="0"/>
          </a:p>
          <a:p>
            <a:pPr marL="0" indent="0">
              <a:buNone/>
            </a:pPr>
            <a:endParaRPr lang="es-ES" sz="1700" dirty="0"/>
          </a:p>
          <a:p>
            <a:pPr marL="0" indent="0" algn="ctr">
              <a:buNone/>
            </a:pPr>
            <a:endParaRPr lang="en-IE" sz="1700" dirty="0"/>
          </a:p>
          <a:p>
            <a:pPr marL="0" indent="0" algn="ctr">
              <a:buNone/>
            </a:pPr>
            <a:endParaRPr lang="en-IE" sz="17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19</a:t>
            </a:fld>
            <a:endParaRPr lang="es-ES" altLang="es-ES"/>
          </a:p>
        </p:txBody>
      </p:sp>
    </p:spTree>
    <p:extLst>
      <p:ext uri="{BB962C8B-B14F-4D97-AF65-F5344CB8AC3E}">
        <p14:creationId xmlns:p14="http://schemas.microsoft.com/office/powerpoint/2010/main" xmlns="" val="137482252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0318" y="0"/>
            <a:ext cx="11351682" cy="1097280"/>
          </a:xfrm>
        </p:spPr>
        <p:txBody>
          <a:bodyPr/>
          <a:lstStyle/>
          <a:p>
            <a:pPr algn="r"/>
            <a:r>
              <a:rPr lang="en-US" b="1" dirty="0" err="1" smtClean="0">
                <a:solidFill>
                  <a:srgbClr val="0B0AFD"/>
                </a:solidFill>
              </a:rPr>
              <a:t>Pianificazione</a:t>
            </a:r>
            <a:r>
              <a:rPr lang="en-US" b="1" dirty="0" smtClean="0">
                <a:solidFill>
                  <a:srgbClr val="0B0AFD"/>
                </a:solidFill>
              </a:rPr>
              <a:t> </a:t>
            </a:r>
            <a:r>
              <a:rPr lang="en-US" b="1" dirty="0" err="1" smtClean="0">
                <a:solidFill>
                  <a:srgbClr val="0B0AFD"/>
                </a:solidFill>
              </a:rPr>
              <a:t>delle</a:t>
            </a:r>
            <a:r>
              <a:rPr lang="en-US" b="1" dirty="0" smtClean="0">
                <a:solidFill>
                  <a:srgbClr val="0B0AFD"/>
                </a:solidFill>
              </a:rPr>
              <a:t/>
            </a:r>
            <a:br>
              <a:rPr lang="en-US" b="1" dirty="0" smtClean="0">
                <a:solidFill>
                  <a:srgbClr val="0B0AFD"/>
                </a:solidFill>
              </a:rPr>
            </a:br>
            <a:r>
              <a:rPr lang="en-US" b="1" dirty="0" smtClean="0">
                <a:solidFill>
                  <a:srgbClr val="0B0AFD"/>
                </a:solidFill>
              </a:rPr>
              <a:t> </a:t>
            </a:r>
            <a:r>
              <a:rPr lang="en-US" b="1" dirty="0" err="1" smtClean="0">
                <a:solidFill>
                  <a:srgbClr val="0B0AFD"/>
                </a:solidFill>
              </a:rPr>
              <a:t>operazioni</a:t>
            </a:r>
            <a:r>
              <a:rPr lang="en-US" b="1" dirty="0" smtClean="0">
                <a:solidFill>
                  <a:srgbClr val="0B0AFD"/>
                </a:solidFill>
              </a:rPr>
              <a:t> aziendali</a:t>
            </a:r>
            <a:endParaRPr lang="en-IE" sz="3200" b="1" dirty="0">
              <a:solidFill>
                <a:srgbClr val="0B0AFD"/>
              </a:solidFill>
            </a:endParaRPr>
          </a:p>
        </p:txBody>
      </p:sp>
      <p:sp>
        <p:nvSpPr>
          <p:cNvPr id="3" name="Content Placeholder 2"/>
          <p:cNvSpPr>
            <a:spLocks noGrp="1"/>
          </p:cNvSpPr>
          <p:nvPr>
            <p:ph idx="1"/>
          </p:nvPr>
        </p:nvSpPr>
        <p:spPr/>
        <p:txBody>
          <a:bodyPr/>
          <a:lstStyle/>
          <a:p>
            <a:pPr marL="0" indent="0">
              <a:lnSpc>
                <a:spcPct val="150000"/>
              </a:lnSpc>
              <a:buNone/>
            </a:pPr>
            <a:r>
              <a:rPr lang="en-IE" b="1" dirty="0"/>
              <a:t>					</a:t>
            </a:r>
          </a:p>
          <a:p>
            <a:pPr marL="0" indent="0">
              <a:lnSpc>
                <a:spcPct val="150000"/>
              </a:lnSpc>
              <a:buNone/>
            </a:pPr>
            <a:r>
              <a:rPr lang="en-IE" b="1" dirty="0"/>
              <a:t>	</a:t>
            </a:r>
          </a:p>
        </p:txBody>
      </p:sp>
      <p:sp>
        <p:nvSpPr>
          <p:cNvPr id="4" name="Text Placeholder 3"/>
          <p:cNvSpPr>
            <a:spLocks noGrp="1"/>
          </p:cNvSpPr>
          <p:nvPr>
            <p:ph type="body" sz="half" idx="2"/>
          </p:nvPr>
        </p:nvSpPr>
        <p:spPr>
          <a:xfrm>
            <a:off x="303871" y="1362456"/>
            <a:ext cx="2963586" cy="612648"/>
          </a:xfrm>
        </p:spPr>
        <p:txBody>
          <a:bodyPr/>
          <a:lstStyle/>
          <a:p>
            <a:pPr lvl="0" defTabSz="457200" fontAlgn="auto">
              <a:spcBef>
                <a:spcPts val="0"/>
              </a:spcBef>
              <a:spcAft>
                <a:spcPts val="0"/>
              </a:spcAft>
            </a:pPr>
            <a:r>
              <a:rPr lang="en-IE" sz="3200" b="1" dirty="0" err="1" smtClean="0">
                <a:solidFill>
                  <a:srgbClr val="990000"/>
                </a:solidFill>
              </a:rPr>
              <a:t>Panoramica</a:t>
            </a:r>
            <a:endParaRPr lang="el-GR" sz="3200" dirty="0">
              <a:solidFill>
                <a:srgbClr val="990000"/>
              </a:solidFill>
            </a:endParaRPr>
          </a:p>
        </p:txBody>
      </p:sp>
      <p:sp>
        <p:nvSpPr>
          <p:cNvPr id="8" name="Slide Number Placeholder 7"/>
          <p:cNvSpPr>
            <a:spLocks noGrp="1"/>
          </p:cNvSpPr>
          <p:nvPr>
            <p:ph type="sldNum" sz="quarter" idx="12"/>
          </p:nvPr>
        </p:nvSpPr>
        <p:spPr/>
        <p:txBody>
          <a:bodyPr/>
          <a:lstStyle/>
          <a:p>
            <a:fld id="{A7AD32EF-B744-4512-A6AB-C39B4880BDB1}" type="slidenum">
              <a:rPr lang="es-ES" altLang="es-ES" smtClean="0"/>
              <a:pPr/>
              <a:t>2</a:t>
            </a:fld>
            <a:endParaRPr lang="es-ES" altLang="es-ES"/>
          </a:p>
        </p:txBody>
      </p:sp>
      <p:graphicFrame>
        <p:nvGraphicFramePr>
          <p:cNvPr id="10" name="9 - Πίνακας"/>
          <p:cNvGraphicFramePr>
            <a:graphicFrameLocks noGrp="1"/>
          </p:cNvGraphicFramePr>
          <p:nvPr/>
        </p:nvGraphicFramePr>
        <p:xfrm>
          <a:off x="325120" y="2377778"/>
          <a:ext cx="10338816" cy="3851988"/>
        </p:xfrm>
        <a:graphic>
          <a:graphicData uri="http://schemas.openxmlformats.org/drawingml/2006/table">
            <a:tbl>
              <a:tblPr firstRow="1" bandRow="1">
                <a:tableStyleId>{5C22544A-7EE6-4342-B048-85BDC9FD1C3A}</a:tableStyleId>
              </a:tblPr>
              <a:tblGrid>
                <a:gridCol w="4930621"/>
                <a:gridCol w="5408195"/>
              </a:tblGrid>
              <a:tr h="744036">
                <a:tc>
                  <a:txBody>
                    <a:bodyPr/>
                    <a:lstStyle/>
                    <a:p>
                      <a:pPr algn="ctr"/>
                      <a:r>
                        <a:rPr lang="en-IE" sz="2400" b="1" dirty="0" err="1" smtClean="0">
                          <a:solidFill>
                            <a:schemeClr val="tx1"/>
                          </a:solidFill>
                        </a:rPr>
                        <a:t>Quante</a:t>
                      </a:r>
                      <a:r>
                        <a:rPr lang="en-IE" sz="2400" b="1" baseline="0" dirty="0" smtClean="0">
                          <a:solidFill>
                            <a:schemeClr val="tx1"/>
                          </a:solidFill>
                        </a:rPr>
                        <a:t> </a:t>
                      </a:r>
                      <a:r>
                        <a:rPr lang="en-IE" sz="2400" b="1" dirty="0" smtClean="0">
                          <a:solidFill>
                            <a:schemeClr val="tx1"/>
                          </a:solidFill>
                        </a:rPr>
                        <a:t>slides</a:t>
                      </a:r>
                      <a:r>
                        <a:rPr lang="en-IE" sz="2400" b="1" dirty="0">
                          <a:solidFill>
                            <a:schemeClr val="tx1"/>
                          </a:solidFill>
                        </a:rPr>
                        <a:t>? </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2400" b="1" dirty="0" smtClean="0">
                          <a:solidFill>
                            <a:schemeClr val="tx1"/>
                          </a:solidFill>
                        </a:rPr>
                        <a:t>20</a:t>
                      </a:r>
                      <a:r>
                        <a:rPr lang="en-IE" sz="2400" b="1" dirty="0" smtClean="0">
                          <a:solidFill>
                            <a:srgbClr val="336600"/>
                          </a:solidFill>
                        </a:rPr>
                        <a:t> </a:t>
                      </a:r>
                      <a:r>
                        <a:rPr lang="en-IE" sz="2400" b="1" dirty="0">
                          <a:solidFill>
                            <a:schemeClr val="tx1"/>
                          </a:solidFill>
                        </a:rPr>
                        <a:t>slides in </a:t>
                      </a:r>
                      <a:r>
                        <a:rPr lang="en-IE" sz="2400" b="1" dirty="0" err="1" smtClean="0">
                          <a:solidFill>
                            <a:schemeClr val="tx1"/>
                          </a:solidFill>
                        </a:rPr>
                        <a:t>totale</a:t>
                      </a:r>
                      <a:endParaRPr lang="en-IE" sz="2400" b="1" dirty="0">
                        <a:solidFill>
                          <a:schemeClr val="tx1"/>
                        </a:solidFill>
                      </a:endParaRPr>
                    </a:p>
                  </a:txBody>
                  <a:tcPr>
                    <a:solidFill>
                      <a:schemeClr val="bg1">
                        <a:lumMod val="75000"/>
                      </a:schemeClr>
                    </a:solidFill>
                  </a:tcPr>
                </a:tc>
              </a:tr>
              <a:tr h="1264493">
                <a:tc>
                  <a:txBody>
                    <a:bodyPr/>
                    <a:lstStyle/>
                    <a:p>
                      <a:pPr algn="ctr"/>
                      <a:r>
                        <a:rPr lang="en-IE" sz="2400" b="1" dirty="0" err="1" smtClean="0">
                          <a:solidFill>
                            <a:schemeClr val="tx1"/>
                          </a:solidFill>
                        </a:rPr>
                        <a:t>Quanto</a:t>
                      </a:r>
                      <a:r>
                        <a:rPr lang="en-IE" sz="2400" b="1" baseline="0" dirty="0" smtClean="0">
                          <a:solidFill>
                            <a:schemeClr val="tx1"/>
                          </a:solidFill>
                        </a:rPr>
                        <a:t> tempo è </a:t>
                      </a:r>
                      <a:r>
                        <a:rPr lang="en-IE" sz="2400" b="1" baseline="0" dirty="0" err="1" smtClean="0">
                          <a:solidFill>
                            <a:schemeClr val="tx1"/>
                          </a:solidFill>
                        </a:rPr>
                        <a:t>necessario</a:t>
                      </a:r>
                      <a:r>
                        <a:rPr lang="en-IE" sz="2400" b="1" baseline="0" dirty="0" smtClean="0">
                          <a:solidFill>
                            <a:schemeClr val="tx1"/>
                          </a:solidFill>
                        </a:rPr>
                        <a:t> </a:t>
                      </a:r>
                      <a:r>
                        <a:rPr lang="en-IE" sz="2400" b="1" baseline="0" dirty="0" err="1" smtClean="0">
                          <a:solidFill>
                            <a:schemeClr val="tx1"/>
                          </a:solidFill>
                        </a:rPr>
                        <a:t>alla</a:t>
                      </a:r>
                      <a:r>
                        <a:rPr lang="en-IE" sz="2400" b="1" baseline="0" dirty="0" smtClean="0">
                          <a:solidFill>
                            <a:schemeClr val="tx1"/>
                          </a:solidFill>
                        </a:rPr>
                        <a:t> </a:t>
                      </a:r>
                      <a:r>
                        <a:rPr lang="en-IE" sz="2400" b="1" baseline="0" dirty="0" err="1" smtClean="0">
                          <a:solidFill>
                            <a:schemeClr val="tx1"/>
                          </a:solidFill>
                        </a:rPr>
                        <a:t>lettura</a:t>
                      </a:r>
                      <a:r>
                        <a:rPr lang="en-IE" sz="2400" b="1" baseline="0" dirty="0" smtClean="0">
                          <a:solidFill>
                            <a:schemeClr val="tx1"/>
                          </a:solidFill>
                        </a:rPr>
                        <a:t> e </a:t>
                      </a:r>
                      <a:r>
                        <a:rPr lang="en-IE" sz="2400" b="1" baseline="0" dirty="0" err="1" smtClean="0">
                          <a:solidFill>
                            <a:schemeClr val="tx1"/>
                          </a:solidFill>
                        </a:rPr>
                        <a:t>all’ascolto</a:t>
                      </a:r>
                      <a:r>
                        <a:rPr lang="en-IE" sz="2400" b="1" dirty="0" smtClean="0">
                          <a:solidFill>
                            <a:schemeClr val="tx1"/>
                          </a:solidFill>
                        </a:rPr>
                        <a:t>? </a:t>
                      </a:r>
                      <a:endParaRPr lang="en-IE" sz="2400" dirty="0">
                        <a:solidFill>
                          <a:schemeClr val="tx1"/>
                        </a:solidFill>
                      </a:endParaRPr>
                    </a:p>
                  </a:txBody>
                  <a:tcPr>
                    <a:solidFill>
                      <a:schemeClr val="bg1">
                        <a:lumMod val="75000"/>
                      </a:schemeClr>
                    </a:solidFill>
                  </a:tcPr>
                </a:tc>
                <a:tc>
                  <a:txBody>
                    <a:bodyPr/>
                    <a:lstStyle/>
                    <a:p>
                      <a:pPr marL="0" indent="0" algn="l">
                        <a:lnSpc>
                          <a:spcPct val="150000"/>
                        </a:lnSpc>
                        <a:buNone/>
                      </a:pPr>
                      <a:r>
                        <a:rPr lang="en-IE" sz="2400" b="1" kern="1200" dirty="0" smtClean="0">
                          <a:solidFill>
                            <a:schemeClr val="tx1"/>
                          </a:solidFill>
                          <a:latin typeface="+mn-lt"/>
                          <a:ea typeface="+mn-ea"/>
                          <a:cs typeface="+mn-cs"/>
                        </a:rPr>
                        <a:t>15</a:t>
                      </a:r>
                      <a:r>
                        <a:rPr lang="en-IE" sz="2400" b="1" dirty="0" smtClean="0"/>
                        <a:t> </a:t>
                      </a:r>
                      <a:r>
                        <a:rPr lang="en-IE" sz="2400" b="1" dirty="0" err="1" smtClean="0"/>
                        <a:t>minuti</a:t>
                      </a:r>
                      <a:r>
                        <a:rPr lang="en-IE" sz="2400" b="1" dirty="0" smtClean="0"/>
                        <a:t> (</a:t>
                      </a:r>
                      <a:r>
                        <a:rPr lang="en-IE" sz="2400" b="1" dirty="0" err="1" smtClean="0"/>
                        <a:t>escluso</a:t>
                      </a:r>
                      <a:r>
                        <a:rPr lang="en-IE" sz="2400" b="1" dirty="0" smtClean="0"/>
                        <a:t> </a:t>
                      </a:r>
                      <a:r>
                        <a:rPr lang="en-IE" sz="2400" b="1" dirty="0" err="1" smtClean="0"/>
                        <a:t>l’approfondimento</a:t>
                      </a:r>
                      <a:r>
                        <a:rPr lang="en-IE" sz="2400" b="1" dirty="0" smtClean="0"/>
                        <a:t> </a:t>
                      </a:r>
                      <a:r>
                        <a:rPr lang="en-IE" sz="2400" b="1" dirty="0" err="1" smtClean="0"/>
                        <a:t>dei</a:t>
                      </a:r>
                      <a:r>
                        <a:rPr lang="en-IE" sz="2400" b="1" dirty="0" smtClean="0"/>
                        <a:t> links </a:t>
                      </a:r>
                      <a:r>
                        <a:rPr lang="en-IE" sz="2400" b="1" dirty="0" err="1" smtClean="0"/>
                        <a:t>contenuti</a:t>
                      </a:r>
                      <a:r>
                        <a:rPr lang="en-IE" sz="2400" b="1" dirty="0" smtClean="0"/>
                        <a:t> </a:t>
                      </a:r>
                      <a:r>
                        <a:rPr lang="en-IE" sz="2400" b="1" dirty="0" err="1" smtClean="0"/>
                        <a:t>all’interno</a:t>
                      </a:r>
                      <a:r>
                        <a:rPr lang="en-IE" sz="2400" b="1" dirty="0" smtClean="0"/>
                        <a:t> </a:t>
                      </a:r>
                      <a:r>
                        <a:rPr lang="en-IE" sz="2400" b="1" dirty="0" err="1" smtClean="0"/>
                        <a:t>delle</a:t>
                      </a:r>
                      <a:r>
                        <a:rPr lang="en-IE" sz="2400" b="1" dirty="0" smtClean="0"/>
                        <a:t> slides)</a:t>
                      </a:r>
                      <a:endParaRPr lang="en-IE" sz="2400" b="1" dirty="0"/>
                    </a:p>
                  </a:txBody>
                  <a:tcPr>
                    <a:solidFill>
                      <a:schemeClr val="bg1">
                        <a:lumMod val="75000"/>
                      </a:schemeClr>
                    </a:solidFill>
                  </a:tcPr>
                </a:tc>
              </a:tr>
              <a:tr h="1370592">
                <a:tc>
                  <a:txBody>
                    <a:bodyPr/>
                    <a:lstStyle/>
                    <a:p>
                      <a:pPr algn="ctr"/>
                      <a:r>
                        <a:rPr lang="en-IE" sz="2400" b="1" dirty="0" err="1" smtClean="0">
                          <a:solidFill>
                            <a:schemeClr val="tx1"/>
                          </a:solidFill>
                        </a:rPr>
                        <a:t>Qual’è</a:t>
                      </a:r>
                      <a:r>
                        <a:rPr lang="en-IE" sz="2400" b="1" dirty="0" smtClean="0">
                          <a:solidFill>
                            <a:schemeClr val="tx1"/>
                          </a:solidFill>
                        </a:rPr>
                        <a:t> </a:t>
                      </a:r>
                      <a:r>
                        <a:rPr lang="en-IE" sz="2400" b="1" dirty="0" err="1" smtClean="0">
                          <a:solidFill>
                            <a:schemeClr val="tx1"/>
                          </a:solidFill>
                        </a:rPr>
                        <a:t>il</a:t>
                      </a:r>
                      <a:r>
                        <a:rPr lang="en-IE" sz="2400" b="1" dirty="0" smtClean="0">
                          <a:solidFill>
                            <a:schemeClr val="tx1"/>
                          </a:solidFill>
                        </a:rPr>
                        <a:t> </a:t>
                      </a:r>
                      <a:r>
                        <a:rPr lang="en-IE" sz="2400" b="1" dirty="0" err="1" smtClean="0">
                          <a:solidFill>
                            <a:schemeClr val="tx1"/>
                          </a:solidFill>
                        </a:rPr>
                        <a:t>beneficio</a:t>
                      </a:r>
                      <a:r>
                        <a:rPr lang="en-IE" sz="2400" b="1" dirty="0" smtClean="0">
                          <a:solidFill>
                            <a:schemeClr val="tx1"/>
                          </a:solidFill>
                        </a:rPr>
                        <a:t>? </a:t>
                      </a:r>
                      <a:endParaRPr lang="en-IE" sz="2400" dirty="0">
                        <a:solidFill>
                          <a:schemeClr val="tx1"/>
                        </a:solidFill>
                      </a:endParaRPr>
                    </a:p>
                  </a:txBody>
                  <a:tcPr>
                    <a:solidFill>
                      <a:schemeClr val="bg1">
                        <a:lumMod val="75000"/>
                      </a:schemeClr>
                    </a:solidFill>
                  </a:tcPr>
                </a:tc>
                <a:tc>
                  <a:txBody>
                    <a:bodyPr/>
                    <a:lstStyle/>
                    <a:p>
                      <a:r>
                        <a:rPr lang="en-IE" sz="2400" b="1" dirty="0" err="1" smtClean="0">
                          <a:solidFill>
                            <a:schemeClr val="tx1"/>
                          </a:solidFill>
                        </a:rPr>
                        <a:t>Vedi</a:t>
                      </a:r>
                      <a:r>
                        <a:rPr lang="en-IE" sz="2400" b="1" baseline="0" dirty="0" smtClean="0">
                          <a:solidFill>
                            <a:schemeClr val="tx1"/>
                          </a:solidFill>
                        </a:rPr>
                        <a:t> </a:t>
                      </a:r>
                      <a:r>
                        <a:rPr lang="en-IE" sz="2400" b="1" baseline="0" dirty="0" err="1" smtClean="0">
                          <a:solidFill>
                            <a:schemeClr val="tx1"/>
                          </a:solidFill>
                        </a:rPr>
                        <a:t>obiettivi</a:t>
                      </a:r>
                      <a:r>
                        <a:rPr lang="en-IE" sz="2400" b="1" baseline="0" dirty="0" smtClean="0">
                          <a:solidFill>
                            <a:schemeClr val="tx1"/>
                          </a:solidFill>
                        </a:rPr>
                        <a:t> e </a:t>
                      </a:r>
                      <a:r>
                        <a:rPr lang="en-IE" sz="2400" b="1" baseline="0" dirty="0" err="1" smtClean="0">
                          <a:solidFill>
                            <a:schemeClr val="tx1"/>
                          </a:solidFill>
                        </a:rPr>
                        <a:t>risultati</a:t>
                      </a:r>
                      <a:r>
                        <a:rPr lang="en-IE" sz="2400" b="1" baseline="0" dirty="0" smtClean="0">
                          <a:solidFill>
                            <a:schemeClr val="tx1"/>
                          </a:solidFill>
                        </a:rPr>
                        <a:t> di </a:t>
                      </a:r>
                      <a:r>
                        <a:rPr lang="en-IE" sz="2400" b="1" baseline="0" dirty="0" err="1" smtClean="0">
                          <a:solidFill>
                            <a:schemeClr val="tx1"/>
                          </a:solidFill>
                        </a:rPr>
                        <a:t>apprendimento</a:t>
                      </a:r>
                      <a:r>
                        <a:rPr lang="en-IE" sz="2400" b="1" baseline="0" dirty="0" smtClean="0">
                          <a:solidFill>
                            <a:schemeClr val="tx1"/>
                          </a:solidFill>
                        </a:rPr>
                        <a:t> </a:t>
                      </a:r>
                      <a:r>
                        <a:rPr lang="en-IE" sz="2400" b="1" baseline="0" dirty="0" err="1" smtClean="0">
                          <a:solidFill>
                            <a:schemeClr val="tx1"/>
                          </a:solidFill>
                        </a:rPr>
                        <a:t>attesi</a:t>
                      </a:r>
                      <a:r>
                        <a:rPr lang="en-IE" sz="2400" b="1" baseline="0" dirty="0" smtClean="0">
                          <a:solidFill>
                            <a:schemeClr val="tx1"/>
                          </a:solidFill>
                        </a:rPr>
                        <a:t> </a:t>
                      </a:r>
                      <a:r>
                        <a:rPr lang="en-IE" sz="2400" b="1" baseline="0" dirty="0" err="1" smtClean="0">
                          <a:solidFill>
                            <a:schemeClr val="tx1"/>
                          </a:solidFill>
                        </a:rPr>
                        <a:t>nelle</a:t>
                      </a:r>
                      <a:r>
                        <a:rPr lang="en-IE" sz="2400" b="1" baseline="0" dirty="0" smtClean="0">
                          <a:solidFill>
                            <a:schemeClr val="tx1"/>
                          </a:solidFill>
                        </a:rPr>
                        <a:t> slides </a:t>
                      </a:r>
                      <a:r>
                        <a:rPr lang="en-IE" sz="2400" b="1" baseline="0" dirty="0" err="1" smtClean="0">
                          <a:solidFill>
                            <a:schemeClr val="tx1"/>
                          </a:solidFill>
                        </a:rPr>
                        <a:t>seguenti</a:t>
                      </a:r>
                      <a:endParaRPr lang="en-IE" sz="2400" dirty="0">
                        <a:solidFill>
                          <a:schemeClr val="tx1"/>
                        </a:solidFill>
                      </a:endParaRPr>
                    </a:p>
                  </a:txBody>
                  <a:tcPr>
                    <a:solidFill>
                      <a:schemeClr val="bg1">
                        <a:lumMod val="75000"/>
                      </a:schemeClr>
                    </a:solidFill>
                  </a:tcPr>
                </a:tc>
              </a:tr>
            </a:tbl>
          </a:graphicData>
        </a:graphic>
      </p:graphicFrame>
    </p:spTree>
    <p:custDataLst>
      <p:tags r:id="rId1"/>
    </p:custDataLst>
    <p:extLst>
      <p:ext uri="{BB962C8B-B14F-4D97-AF65-F5344CB8AC3E}">
        <p14:creationId xmlns:p14="http://schemas.microsoft.com/office/powerpoint/2010/main" xmlns="" val="1260105804"/>
      </p:ext>
    </p:extLst>
  </p:cSld>
  <p:clrMapOvr>
    <a:masterClrMapping/>
  </p:clrMapOvr>
  <mc:AlternateContent xmlns:mc="http://schemas.openxmlformats.org/markup-compatibility/2006">
    <mc:Choice xmlns:p14="http://schemas.microsoft.com/office/powerpoint/2010/main" xmlns="" Requires="p14">
      <p:transition spd="med" p14:dur="700" advTm="62673">
        <p:fade/>
      </p:transition>
    </mc:Choice>
    <mc:Fallback>
      <p:transition spd="med" advTm="6267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4294967295"/>
          </p:nvPr>
        </p:nvSpPr>
        <p:spPr>
          <a:xfrm>
            <a:off x="156753" y="1582757"/>
            <a:ext cx="11813177" cy="3485631"/>
          </a:xfrm>
        </p:spPr>
        <p:txBody>
          <a:bodyPr>
            <a:noAutofit/>
          </a:bodyPr>
          <a:lstStyle/>
          <a:p>
            <a:pPr marL="0" indent="0" algn="ctr">
              <a:buNone/>
            </a:pPr>
            <a:endParaRPr lang="en-US" altLang="es-ES" sz="2800" b="1" dirty="0">
              <a:solidFill>
                <a:srgbClr val="FF0000"/>
              </a:solidFill>
              <a:hlinkClick r:id="rId3"/>
            </a:endParaRPr>
          </a:p>
          <a:p>
            <a:pPr marL="0" indent="0" algn="ctr">
              <a:buNone/>
            </a:pPr>
            <a:endParaRPr lang="en-US" altLang="es-ES" sz="4800" b="1" dirty="0">
              <a:solidFill>
                <a:srgbClr val="FF0000"/>
              </a:solidFill>
            </a:endParaRPr>
          </a:p>
          <a:p>
            <a:pPr marL="0" indent="0" algn="ctr">
              <a:buNone/>
            </a:pPr>
            <a:r>
              <a:rPr lang="en-US" altLang="es-ES" sz="4800" b="1" dirty="0" smtClean="0">
                <a:solidFill>
                  <a:srgbClr val="990000"/>
                </a:solidFill>
              </a:rPr>
              <a:t>Grazie per </a:t>
            </a:r>
            <a:r>
              <a:rPr lang="en-US" altLang="es-ES" sz="4800" b="1" dirty="0" err="1" smtClean="0">
                <a:solidFill>
                  <a:srgbClr val="990000"/>
                </a:solidFill>
              </a:rPr>
              <a:t>l’attenzione</a:t>
            </a:r>
            <a:r>
              <a:rPr lang="en-US" altLang="es-ES" sz="4800" b="1" smtClean="0">
                <a:solidFill>
                  <a:srgbClr val="990000"/>
                </a:solidFill>
              </a:rPr>
              <a:t> </a:t>
            </a:r>
            <a:r>
              <a:rPr lang="en-US" altLang="es-ES" sz="4800" b="1" smtClean="0">
                <a:solidFill>
                  <a:srgbClr val="990000"/>
                </a:solidFill>
                <a:sym typeface="Wingdings" panose="05000000000000000000" pitchFamily="2" charset="2"/>
              </a:rPr>
              <a:t></a:t>
            </a:r>
            <a:endParaRPr lang="en-US" altLang="es-ES" sz="4800" b="1" dirty="0">
              <a:solidFill>
                <a:srgbClr val="990000"/>
              </a:solidFill>
            </a:endParaRPr>
          </a:p>
          <a:p>
            <a:pPr marL="0" indent="0" algn="ctr">
              <a:buNone/>
            </a:pPr>
            <a:endParaRPr lang="en-US" altLang="es-ES" sz="4800" b="1" dirty="0">
              <a:solidFill>
                <a:srgbClr val="0B0AFD"/>
              </a:solidFill>
            </a:endParaRPr>
          </a:p>
        </p:txBody>
      </p:sp>
      <p:sp>
        <p:nvSpPr>
          <p:cNvPr id="107525" name="Rectangle 5"/>
          <p:cNvSpPr>
            <a:spLocks noChangeArrowheads="1"/>
          </p:cNvSpPr>
          <p:nvPr/>
        </p:nvSpPr>
        <p:spPr bwMode="auto">
          <a:xfrm>
            <a:off x="2408104" y="1582758"/>
            <a:ext cx="6548610" cy="918071"/>
          </a:xfrm>
          <a:prstGeom prst="rect">
            <a:avLst/>
          </a:prstGeom>
          <a:noFill/>
          <a:ln w="9525">
            <a:noFill/>
            <a:miter lim="800000"/>
            <a:headEnd/>
            <a:tailEnd/>
          </a:ln>
        </p:spPr>
        <p:txBody>
          <a:bodyPr/>
          <a:lstStyle/>
          <a:p>
            <a:pPr marL="342900" indent="-342900" algn="ctr">
              <a:lnSpc>
                <a:spcPct val="80000"/>
              </a:lnSpc>
              <a:spcBef>
                <a:spcPct val="20000"/>
              </a:spcBef>
              <a:buClr>
                <a:schemeClr val="accent2"/>
              </a:buClr>
            </a:pPr>
            <a:endParaRPr lang="en-US" altLang="es-ES" sz="2800" dirty="0">
              <a:solidFill>
                <a:srgbClr val="006699"/>
              </a:solidFill>
              <a:latin typeface="Verdana" pitchFamily="34" charset="0"/>
            </a:endParaRPr>
          </a:p>
        </p:txBody>
      </p:sp>
      <p:sp>
        <p:nvSpPr>
          <p:cNvPr id="4" name="Rectangle 2"/>
          <p:cNvSpPr txBox="1">
            <a:spLocks noChangeArrowheads="1"/>
          </p:cNvSpPr>
          <p:nvPr/>
        </p:nvSpPr>
        <p:spPr>
          <a:xfrm>
            <a:off x="3997235" y="344125"/>
            <a:ext cx="7576456" cy="981075"/>
          </a:xfrm>
          <a:prstGeom prst="rect">
            <a:avLst/>
          </a:prstGeom>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altLang="es-ES" sz="3600" dirty="0" smtClean="0">
                <a:solidFill>
                  <a:srgbClr val="0B0AFD"/>
                </a:solidFill>
              </a:rPr>
              <a:t>Fine </a:t>
            </a:r>
            <a:r>
              <a:rPr lang="en-US" altLang="es-ES" sz="3600" dirty="0" err="1" smtClean="0">
                <a:solidFill>
                  <a:srgbClr val="0B0AFD"/>
                </a:solidFill>
              </a:rPr>
              <a:t>dell’unità</a:t>
            </a:r>
            <a:r>
              <a:rPr lang="en-US" altLang="es-ES" sz="3600" dirty="0" smtClean="0">
                <a:solidFill>
                  <a:srgbClr val="0B0AFD"/>
                </a:solidFill>
              </a:rPr>
              <a:t> </a:t>
            </a:r>
            <a:endParaRPr lang="en-US" altLang="es-ES" sz="3600" dirty="0">
              <a:solidFill>
                <a:srgbClr val="0B0AFD"/>
              </a:solidFill>
            </a:endParaRPr>
          </a:p>
        </p:txBody>
      </p:sp>
      <p:sp>
        <p:nvSpPr>
          <p:cNvPr id="2" name="Slide Number Placeholder 1"/>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xmlns="" val="226857242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0318" y="0"/>
            <a:ext cx="11351682" cy="1158240"/>
          </a:xfrm>
        </p:spPr>
        <p:txBody>
          <a:bodyPr/>
          <a:lstStyle/>
          <a:p>
            <a:pPr algn="r"/>
            <a:r>
              <a:rPr lang="en-US" b="1" dirty="0" err="1" smtClean="0">
                <a:solidFill>
                  <a:srgbClr val="0B0AFD"/>
                </a:solidFill>
              </a:rPr>
              <a:t>Pianificazione</a:t>
            </a:r>
            <a:r>
              <a:rPr lang="en-US" b="1" dirty="0" smtClean="0">
                <a:solidFill>
                  <a:srgbClr val="0B0AFD"/>
                </a:solidFill>
              </a:rPr>
              <a:t> </a:t>
            </a:r>
            <a:r>
              <a:rPr lang="en-US" b="1" dirty="0" err="1" smtClean="0">
                <a:solidFill>
                  <a:srgbClr val="0B0AFD"/>
                </a:solidFill>
              </a:rPr>
              <a:t>delle</a:t>
            </a:r>
            <a:r>
              <a:rPr lang="en-US" b="1" dirty="0" smtClean="0">
                <a:solidFill>
                  <a:srgbClr val="0B0AFD"/>
                </a:solidFill>
              </a:rPr>
              <a:t/>
            </a:r>
            <a:br>
              <a:rPr lang="en-US" b="1" dirty="0" smtClean="0">
                <a:solidFill>
                  <a:srgbClr val="0B0AFD"/>
                </a:solidFill>
              </a:rPr>
            </a:br>
            <a:r>
              <a:rPr lang="en-US" b="1" dirty="0" smtClean="0">
                <a:solidFill>
                  <a:srgbClr val="0B0AFD"/>
                </a:solidFill>
              </a:rPr>
              <a:t> </a:t>
            </a:r>
            <a:r>
              <a:rPr lang="en-US" b="1" dirty="0" err="1" smtClean="0">
                <a:solidFill>
                  <a:srgbClr val="0B0AFD"/>
                </a:solidFill>
              </a:rPr>
              <a:t>operazioni</a:t>
            </a:r>
            <a:r>
              <a:rPr lang="en-US" b="1" dirty="0" smtClean="0">
                <a:solidFill>
                  <a:srgbClr val="0B0AFD"/>
                </a:solidFill>
              </a:rPr>
              <a:t> aziendali</a:t>
            </a:r>
            <a:endParaRPr lang="en-IE" sz="3200" b="1" dirty="0">
              <a:solidFill>
                <a:srgbClr val="0B0AFD"/>
              </a:solidFill>
            </a:endParaRPr>
          </a:p>
        </p:txBody>
      </p:sp>
      <p:sp>
        <p:nvSpPr>
          <p:cNvPr id="3" name="Content Placeholder 2"/>
          <p:cNvSpPr>
            <a:spLocks noGrp="1"/>
          </p:cNvSpPr>
          <p:nvPr>
            <p:ph idx="1"/>
          </p:nvPr>
        </p:nvSpPr>
        <p:spPr>
          <a:xfrm>
            <a:off x="1987296" y="2292097"/>
            <a:ext cx="8551757" cy="3572255"/>
          </a:xfrm>
        </p:spPr>
        <p:txBody>
          <a:bodyPr/>
          <a:lstStyle/>
          <a:p>
            <a:pPr marL="0" indent="0" algn="ctr">
              <a:lnSpc>
                <a:spcPct val="150000"/>
              </a:lnSpc>
              <a:buNone/>
            </a:pPr>
            <a:r>
              <a:rPr lang="en-GB" b="1" dirty="0" smtClean="0"/>
              <a:t>In </a:t>
            </a:r>
            <a:r>
              <a:rPr lang="en-GB" b="1" dirty="0" err="1" smtClean="0"/>
              <a:t>questa</a:t>
            </a:r>
            <a:r>
              <a:rPr lang="en-GB" b="1" dirty="0" smtClean="0"/>
              <a:t> </a:t>
            </a:r>
            <a:r>
              <a:rPr lang="en-GB" b="1" dirty="0" err="1" smtClean="0"/>
              <a:t>unità</a:t>
            </a:r>
            <a:r>
              <a:rPr lang="en-GB" b="1" dirty="0" smtClean="0"/>
              <a:t> </a:t>
            </a:r>
            <a:r>
              <a:rPr lang="en-GB" b="1" dirty="0" err="1" smtClean="0"/>
              <a:t>impareremo</a:t>
            </a:r>
            <a:r>
              <a:rPr lang="en-GB" b="1" dirty="0" smtClean="0"/>
              <a:t> </a:t>
            </a:r>
            <a:r>
              <a:rPr lang="en-GB" b="1" dirty="0" err="1" smtClean="0"/>
              <a:t>cos’è</a:t>
            </a:r>
            <a:r>
              <a:rPr lang="en-GB" b="1" dirty="0" smtClean="0"/>
              <a:t> la </a:t>
            </a:r>
            <a:r>
              <a:rPr lang="en-GB" b="1" dirty="0" err="1" smtClean="0"/>
              <a:t>pianificazione</a:t>
            </a:r>
            <a:r>
              <a:rPr lang="en-GB" b="1" dirty="0" smtClean="0"/>
              <a:t> </a:t>
            </a:r>
            <a:r>
              <a:rPr lang="en-GB" b="1" dirty="0" err="1" smtClean="0"/>
              <a:t>aziendale</a:t>
            </a:r>
            <a:r>
              <a:rPr lang="en-GB" b="1" dirty="0" smtClean="0"/>
              <a:t>, </a:t>
            </a:r>
            <a:r>
              <a:rPr lang="en-GB" b="1" dirty="0" err="1" smtClean="0"/>
              <a:t>qual’è</a:t>
            </a:r>
            <a:r>
              <a:rPr lang="en-GB" b="1" dirty="0" smtClean="0"/>
              <a:t> lo </a:t>
            </a:r>
            <a:r>
              <a:rPr lang="en-GB" b="1" dirty="0" err="1" smtClean="0"/>
              <a:t>scopo</a:t>
            </a:r>
            <a:r>
              <a:rPr lang="en-GB" b="1" dirty="0" smtClean="0"/>
              <a:t> di un marketing plan e in </a:t>
            </a:r>
            <a:r>
              <a:rPr lang="en-GB" b="1" dirty="0" err="1" smtClean="0"/>
              <a:t>cosa</a:t>
            </a:r>
            <a:r>
              <a:rPr lang="en-GB" b="1" dirty="0" smtClean="0"/>
              <a:t> </a:t>
            </a:r>
            <a:r>
              <a:rPr lang="en-GB" b="1" dirty="0" err="1" smtClean="0"/>
              <a:t>consiste</a:t>
            </a:r>
            <a:r>
              <a:rPr lang="en-GB" b="1" dirty="0" smtClean="0"/>
              <a:t> la </a:t>
            </a:r>
            <a:r>
              <a:rPr lang="en-GB" b="1" dirty="0" err="1" smtClean="0"/>
              <a:t>pianificazione</a:t>
            </a:r>
            <a:r>
              <a:rPr lang="en-GB" b="1" dirty="0" smtClean="0"/>
              <a:t> di </a:t>
            </a:r>
            <a:r>
              <a:rPr lang="en-GB" b="1" dirty="0" err="1" smtClean="0"/>
              <a:t>tutte</a:t>
            </a:r>
            <a:r>
              <a:rPr lang="en-GB" b="1" dirty="0" smtClean="0"/>
              <a:t> le </a:t>
            </a:r>
            <a:r>
              <a:rPr lang="en-GB" b="1" dirty="0" err="1" smtClean="0"/>
              <a:t>operazioni</a:t>
            </a:r>
            <a:r>
              <a:rPr lang="en-GB" b="1" dirty="0" smtClean="0"/>
              <a:t> aziendali</a:t>
            </a:r>
            <a:endParaRPr lang="en-IE" b="1" dirty="0"/>
          </a:p>
          <a:p>
            <a:endParaRPr lang="en-IE" dirty="0"/>
          </a:p>
        </p:txBody>
      </p:sp>
      <p:sp>
        <p:nvSpPr>
          <p:cNvPr id="6" name="Text Placeholder 5"/>
          <p:cNvSpPr>
            <a:spLocks noGrp="1"/>
          </p:cNvSpPr>
          <p:nvPr>
            <p:ph type="body" sz="half" idx="2"/>
          </p:nvPr>
        </p:nvSpPr>
        <p:spPr>
          <a:xfrm>
            <a:off x="547710" y="1252728"/>
            <a:ext cx="3922689" cy="612648"/>
          </a:xfrm>
        </p:spPr>
        <p:txBody>
          <a:bodyPr/>
          <a:lstStyle/>
          <a:p>
            <a:pPr lvl="0" defTabSz="457200" fontAlgn="auto">
              <a:spcBef>
                <a:spcPts val="0"/>
              </a:spcBef>
              <a:spcAft>
                <a:spcPts val="0"/>
              </a:spcAft>
            </a:pPr>
            <a:r>
              <a:rPr lang="en-IE" sz="3200" b="1" dirty="0" err="1" smtClean="0">
                <a:solidFill>
                  <a:srgbClr val="990000"/>
                </a:solidFill>
              </a:rPr>
              <a:t>Obiettivo</a:t>
            </a:r>
            <a:r>
              <a:rPr lang="en-IE" sz="3200" b="1" dirty="0" smtClean="0">
                <a:solidFill>
                  <a:srgbClr val="990000"/>
                </a:solidFill>
              </a:rPr>
              <a:t> </a:t>
            </a:r>
            <a:r>
              <a:rPr lang="en-IE" sz="3200" b="1" dirty="0" err="1" smtClean="0">
                <a:solidFill>
                  <a:srgbClr val="990000"/>
                </a:solidFill>
              </a:rPr>
              <a:t>dell’unità</a:t>
            </a:r>
            <a:endParaRPr lang="el-GR" sz="3200" b="1" dirty="0">
              <a:solidFill>
                <a:srgbClr val="990000"/>
              </a:solidFill>
            </a:endParaRPr>
          </a:p>
          <a:p>
            <a:endParaRPr lang="mk-MK"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3</a:t>
            </a:fld>
            <a:endParaRPr lang="es-ES" altLang="es-ES"/>
          </a:p>
        </p:txBody>
      </p:sp>
    </p:spTree>
    <p:extLst>
      <p:ext uri="{BB962C8B-B14F-4D97-AF65-F5344CB8AC3E}">
        <p14:creationId xmlns:p14="http://schemas.microsoft.com/office/powerpoint/2010/main" xmlns="" val="113106424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0318" y="0"/>
            <a:ext cx="11351682" cy="1072896"/>
          </a:xfrm>
        </p:spPr>
        <p:txBody>
          <a:bodyPr/>
          <a:lstStyle/>
          <a:p>
            <a:pPr algn="r"/>
            <a:r>
              <a:rPr lang="en-US" b="1" dirty="0" err="1" smtClean="0">
                <a:solidFill>
                  <a:srgbClr val="0B0AFD"/>
                </a:solidFill>
              </a:rPr>
              <a:t>Pianificazione</a:t>
            </a:r>
            <a:r>
              <a:rPr lang="en-US" b="1" dirty="0" smtClean="0">
                <a:solidFill>
                  <a:srgbClr val="0B0AFD"/>
                </a:solidFill>
              </a:rPr>
              <a:t> </a:t>
            </a:r>
            <a:r>
              <a:rPr lang="en-US" b="1" dirty="0" err="1" smtClean="0">
                <a:solidFill>
                  <a:srgbClr val="0B0AFD"/>
                </a:solidFill>
              </a:rPr>
              <a:t>delle</a:t>
            </a:r>
            <a:r>
              <a:rPr lang="en-US" b="1" dirty="0" smtClean="0">
                <a:solidFill>
                  <a:srgbClr val="0B0AFD"/>
                </a:solidFill>
              </a:rPr>
              <a:t/>
            </a:r>
            <a:br>
              <a:rPr lang="en-US" b="1" dirty="0" smtClean="0">
                <a:solidFill>
                  <a:srgbClr val="0B0AFD"/>
                </a:solidFill>
              </a:rPr>
            </a:br>
            <a:r>
              <a:rPr lang="en-US" b="1" dirty="0" smtClean="0">
                <a:solidFill>
                  <a:srgbClr val="0B0AFD"/>
                </a:solidFill>
              </a:rPr>
              <a:t> </a:t>
            </a:r>
            <a:r>
              <a:rPr lang="en-US" b="1" dirty="0" err="1" smtClean="0">
                <a:solidFill>
                  <a:srgbClr val="0B0AFD"/>
                </a:solidFill>
              </a:rPr>
              <a:t>operazioni</a:t>
            </a:r>
            <a:r>
              <a:rPr lang="en-US" b="1" dirty="0" smtClean="0">
                <a:solidFill>
                  <a:srgbClr val="0B0AFD"/>
                </a:solidFill>
              </a:rPr>
              <a:t> aziendali</a:t>
            </a:r>
            <a:endParaRPr lang="es-ES" altLang="es-ES" sz="3200" b="1" dirty="0">
              <a:solidFill>
                <a:srgbClr val="0B0AFD"/>
              </a:solidFill>
            </a:endParaRPr>
          </a:p>
        </p:txBody>
      </p:sp>
      <p:sp>
        <p:nvSpPr>
          <p:cNvPr id="3" name="Content Placeholder 2"/>
          <p:cNvSpPr>
            <a:spLocks noGrp="1"/>
          </p:cNvSpPr>
          <p:nvPr>
            <p:ph idx="1"/>
          </p:nvPr>
        </p:nvSpPr>
        <p:spPr>
          <a:xfrm>
            <a:off x="365760" y="2060448"/>
            <a:ext cx="11545824" cy="4328160"/>
          </a:xfrm>
        </p:spPr>
        <p:txBody>
          <a:bodyPr>
            <a:noAutofit/>
          </a:bodyPr>
          <a:lstStyle/>
          <a:p>
            <a:pPr marL="0" indent="0">
              <a:lnSpc>
                <a:spcPct val="150000"/>
              </a:lnSpc>
              <a:buNone/>
            </a:pPr>
            <a:r>
              <a:rPr lang="en-IE" b="1" dirty="0" err="1" smtClean="0"/>
              <a:t>Alla</a:t>
            </a:r>
            <a:r>
              <a:rPr lang="en-IE" b="1" dirty="0" smtClean="0"/>
              <a:t> fine del modulo </a:t>
            </a:r>
            <a:r>
              <a:rPr lang="en-IE" sz="2800" b="1" u="sng" dirty="0" err="1" smtClean="0">
                <a:solidFill>
                  <a:srgbClr val="003366"/>
                </a:solidFill>
              </a:rPr>
              <a:t>sarai</a:t>
            </a:r>
            <a:r>
              <a:rPr lang="en-IE" sz="2800" b="1" u="sng" dirty="0" smtClean="0">
                <a:solidFill>
                  <a:srgbClr val="003366"/>
                </a:solidFill>
              </a:rPr>
              <a:t> in </a:t>
            </a:r>
            <a:r>
              <a:rPr lang="en-IE" sz="2800" b="1" u="sng" dirty="0" err="1" smtClean="0">
                <a:solidFill>
                  <a:srgbClr val="003366"/>
                </a:solidFill>
              </a:rPr>
              <a:t>grado</a:t>
            </a:r>
            <a:r>
              <a:rPr lang="en-IE" sz="2800" b="1" u="sng" dirty="0" smtClean="0">
                <a:solidFill>
                  <a:srgbClr val="003366"/>
                </a:solidFill>
              </a:rPr>
              <a:t> di :</a:t>
            </a:r>
            <a:endParaRPr lang="en-IE" sz="2800" b="1" u="sng" dirty="0">
              <a:solidFill>
                <a:srgbClr val="003366"/>
              </a:solidFill>
            </a:endParaRPr>
          </a:p>
          <a:p>
            <a:pPr marL="514350" indent="-514350">
              <a:lnSpc>
                <a:spcPct val="150000"/>
              </a:lnSpc>
              <a:buFont typeface="+mj-lt"/>
              <a:buAutoNum type="arabicPeriod"/>
            </a:pPr>
            <a:r>
              <a:rPr lang="en-IE" b="1" dirty="0" err="1" smtClean="0"/>
              <a:t>Capire</a:t>
            </a:r>
            <a:r>
              <a:rPr lang="en-IE" b="1" dirty="0" smtClean="0"/>
              <a:t> a </a:t>
            </a:r>
            <a:r>
              <a:rPr lang="en-IE" b="1" dirty="0" err="1" smtClean="0"/>
              <a:t>che</a:t>
            </a:r>
            <a:r>
              <a:rPr lang="en-IE" b="1" dirty="0" smtClean="0"/>
              <a:t> </a:t>
            </a:r>
            <a:r>
              <a:rPr lang="en-IE" b="1" dirty="0" err="1" smtClean="0"/>
              <a:t>scopo</a:t>
            </a:r>
            <a:r>
              <a:rPr lang="en-IE" b="1" dirty="0" smtClean="0"/>
              <a:t> </a:t>
            </a:r>
            <a:r>
              <a:rPr lang="en-IE" b="1" dirty="0" err="1" smtClean="0"/>
              <a:t>creare</a:t>
            </a:r>
            <a:r>
              <a:rPr lang="en-IE" b="1" dirty="0" smtClean="0"/>
              <a:t> un business plan </a:t>
            </a:r>
          </a:p>
          <a:p>
            <a:pPr marL="514350" indent="-514350">
              <a:lnSpc>
                <a:spcPct val="150000"/>
              </a:lnSpc>
              <a:buFont typeface="+mj-lt"/>
              <a:buAutoNum type="arabicPeriod"/>
            </a:pPr>
            <a:r>
              <a:rPr lang="en-IE" b="1" dirty="0" err="1" smtClean="0"/>
              <a:t>Sapere</a:t>
            </a:r>
            <a:r>
              <a:rPr lang="en-IE" b="1" dirty="0" smtClean="0"/>
              <a:t> </a:t>
            </a:r>
            <a:r>
              <a:rPr lang="en-IE" b="1" dirty="0" err="1" smtClean="0"/>
              <a:t>cosa</a:t>
            </a:r>
            <a:r>
              <a:rPr lang="en-IE" b="1" dirty="0" smtClean="0"/>
              <a:t> </a:t>
            </a:r>
            <a:r>
              <a:rPr lang="en-IE" b="1" dirty="0" err="1" smtClean="0"/>
              <a:t>deve</a:t>
            </a:r>
            <a:r>
              <a:rPr lang="en-IE" b="1" dirty="0" smtClean="0"/>
              <a:t> </a:t>
            </a:r>
            <a:r>
              <a:rPr lang="en-IE" b="1" dirty="0" err="1" smtClean="0"/>
              <a:t>includere</a:t>
            </a:r>
            <a:r>
              <a:rPr lang="en-IE" b="1" dirty="0" smtClean="0"/>
              <a:t> un business plan</a:t>
            </a:r>
            <a:endParaRPr lang="en-IE" b="1" dirty="0"/>
          </a:p>
          <a:p>
            <a:pPr marL="514350" indent="-514350">
              <a:lnSpc>
                <a:spcPct val="150000"/>
              </a:lnSpc>
              <a:buFont typeface="+mj-lt"/>
              <a:buAutoNum type="arabicPeriod"/>
            </a:pPr>
            <a:r>
              <a:rPr lang="en-IE" b="1" dirty="0" err="1" smtClean="0"/>
              <a:t>Apprendere</a:t>
            </a:r>
            <a:r>
              <a:rPr lang="en-IE" b="1" dirty="0" smtClean="0"/>
              <a:t> </a:t>
            </a:r>
            <a:r>
              <a:rPr lang="en-IE" b="1" dirty="0" smtClean="0"/>
              <a:t> </a:t>
            </a:r>
            <a:r>
              <a:rPr lang="en-IE" b="1" dirty="0" err="1" smtClean="0"/>
              <a:t>quale</a:t>
            </a:r>
            <a:r>
              <a:rPr lang="en-IE" b="1" dirty="0" smtClean="0"/>
              <a:t> </a:t>
            </a:r>
            <a:r>
              <a:rPr lang="en-IE" b="1" dirty="0" err="1" smtClean="0"/>
              <a:t>sia</a:t>
            </a:r>
            <a:r>
              <a:rPr lang="en-IE" b="1" dirty="0" smtClean="0"/>
              <a:t> </a:t>
            </a:r>
            <a:r>
              <a:rPr lang="en-IE" b="1" dirty="0" err="1" smtClean="0"/>
              <a:t>l’orizzonte</a:t>
            </a:r>
            <a:r>
              <a:rPr lang="en-IE" b="1" dirty="0" smtClean="0"/>
              <a:t> </a:t>
            </a:r>
            <a:r>
              <a:rPr lang="en-IE" b="1" dirty="0" err="1" smtClean="0"/>
              <a:t>temporale</a:t>
            </a:r>
            <a:r>
              <a:rPr lang="en-IE" b="1" dirty="0" smtClean="0"/>
              <a:t> di un business </a:t>
            </a:r>
            <a:r>
              <a:rPr lang="en-IE" b="1" dirty="0" smtClean="0"/>
              <a:t>plan</a:t>
            </a:r>
            <a:endParaRPr lang="en-US" b="1" dirty="0"/>
          </a:p>
        </p:txBody>
      </p:sp>
      <p:sp>
        <p:nvSpPr>
          <p:cNvPr id="5" name="Text Placeholder 4"/>
          <p:cNvSpPr>
            <a:spLocks noGrp="1"/>
          </p:cNvSpPr>
          <p:nvPr>
            <p:ph type="body" sz="half" idx="2"/>
          </p:nvPr>
        </p:nvSpPr>
        <p:spPr>
          <a:xfrm>
            <a:off x="474558" y="1191768"/>
            <a:ext cx="7145442" cy="649224"/>
          </a:xfrm>
        </p:spPr>
        <p:txBody>
          <a:bodyPr/>
          <a:lstStyle/>
          <a:p>
            <a:pPr lvl="0" defTabSz="457200" fontAlgn="auto">
              <a:spcBef>
                <a:spcPts val="0"/>
              </a:spcBef>
              <a:spcAft>
                <a:spcPts val="0"/>
              </a:spcAft>
            </a:pPr>
            <a:r>
              <a:rPr lang="es-ES" altLang="es-ES" sz="3200" b="1" dirty="0" smtClean="0">
                <a:solidFill>
                  <a:srgbClr val="990000"/>
                </a:solidFill>
              </a:rPr>
              <a:t>Risultati di apprendimento attesi</a:t>
            </a:r>
            <a:endParaRPr lang="el-GR" sz="3200" dirty="0">
              <a:solidFill>
                <a:srgbClr val="990000"/>
              </a:solidFill>
            </a:endParaRPr>
          </a:p>
          <a:p>
            <a:endParaRPr lang="mk-MK"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4</a:t>
            </a:fld>
            <a:endParaRPr lang="es-ES" altLang="es-ES" dirty="0"/>
          </a:p>
        </p:txBody>
      </p:sp>
    </p:spTree>
    <p:extLst>
      <p:ext uri="{BB962C8B-B14F-4D97-AF65-F5344CB8AC3E}">
        <p14:creationId xmlns:p14="http://schemas.microsoft.com/office/powerpoint/2010/main" xmlns="" val="39841778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Pianificazione</a:t>
            </a:r>
            <a:r>
              <a:rPr lang="en-US" sz="3200" b="1" dirty="0" smtClean="0">
                <a:solidFill>
                  <a:srgbClr val="0B0AFD"/>
                </a:solidFill>
              </a:rPr>
              <a:t> </a:t>
            </a:r>
            <a:r>
              <a:rPr lang="en-US" sz="3200" b="1" dirty="0" err="1" smtClean="0">
                <a:solidFill>
                  <a:srgbClr val="0B0AFD"/>
                </a:solidFill>
              </a:rPr>
              <a:t>delle</a:t>
            </a:r>
            <a:r>
              <a:rPr lang="en-US" sz="3200" b="1" dirty="0" smtClean="0">
                <a:solidFill>
                  <a:srgbClr val="0B0AFD"/>
                </a:solidFill>
              </a:rPr>
              <a:t/>
            </a:r>
            <a:br>
              <a:rPr lang="en-US" sz="3200" b="1" dirty="0" smtClean="0">
                <a:solidFill>
                  <a:srgbClr val="0B0AFD"/>
                </a:solidFill>
              </a:rPr>
            </a:br>
            <a:r>
              <a:rPr lang="en-US" sz="3200" b="1" dirty="0" smtClean="0">
                <a:solidFill>
                  <a:srgbClr val="0B0AFD"/>
                </a:solidFill>
              </a:rPr>
              <a:t> </a:t>
            </a:r>
            <a:r>
              <a:rPr lang="en-US" sz="3200" b="1" dirty="0" err="1" smtClean="0">
                <a:solidFill>
                  <a:srgbClr val="0B0AFD"/>
                </a:solidFill>
              </a:rPr>
              <a:t>operazioni</a:t>
            </a:r>
            <a:r>
              <a:rPr lang="en-US" sz="3200" b="1" dirty="0" smtClean="0">
                <a:solidFill>
                  <a:srgbClr val="0B0AFD"/>
                </a:solidFill>
              </a:rPr>
              <a:t> aziendali</a:t>
            </a:r>
            <a:endParaRPr lang="en-IE" sz="3200" b="1" dirty="0">
              <a:solidFill>
                <a:srgbClr val="0B0AFD"/>
              </a:solidFill>
            </a:endParaRPr>
          </a:p>
        </p:txBody>
      </p:sp>
      <p:sp>
        <p:nvSpPr>
          <p:cNvPr id="3" name="Content Placeholder 2"/>
          <p:cNvSpPr>
            <a:spLocks noGrp="1"/>
          </p:cNvSpPr>
          <p:nvPr>
            <p:ph idx="1"/>
          </p:nvPr>
        </p:nvSpPr>
        <p:spPr>
          <a:xfrm>
            <a:off x="609600" y="1196007"/>
            <a:ext cx="10972800" cy="5102226"/>
          </a:xfrm>
        </p:spPr>
        <p:txBody>
          <a:bodyPr/>
          <a:lstStyle/>
          <a:p>
            <a:pPr marL="0" indent="0">
              <a:buNone/>
            </a:pPr>
            <a:r>
              <a:rPr lang="en-US" b="1" dirty="0" err="1" smtClean="0">
                <a:solidFill>
                  <a:srgbClr val="C00000"/>
                </a:solidFill>
                <a:latin typeface="+mj-lt"/>
                <a:ea typeface="+mj-ea"/>
                <a:cs typeface="+mj-cs"/>
              </a:rPr>
              <a:t>Importanza</a:t>
            </a:r>
            <a:r>
              <a:rPr lang="en-US" b="1" dirty="0" smtClean="0">
                <a:solidFill>
                  <a:srgbClr val="C00000"/>
                </a:solidFill>
                <a:latin typeface="+mj-lt"/>
                <a:ea typeface="+mj-ea"/>
                <a:cs typeface="+mj-cs"/>
              </a:rPr>
              <a:t> </a:t>
            </a:r>
            <a:r>
              <a:rPr lang="en-US" b="1" dirty="0" err="1" smtClean="0">
                <a:solidFill>
                  <a:srgbClr val="C00000"/>
                </a:solidFill>
                <a:latin typeface="+mj-lt"/>
                <a:ea typeface="+mj-ea"/>
                <a:cs typeface="+mj-cs"/>
              </a:rPr>
              <a:t>delle</a:t>
            </a:r>
            <a:r>
              <a:rPr lang="en-US" b="1" dirty="0" smtClean="0">
                <a:solidFill>
                  <a:srgbClr val="C00000"/>
                </a:solidFill>
                <a:latin typeface="+mj-lt"/>
                <a:ea typeface="+mj-ea"/>
                <a:cs typeface="+mj-cs"/>
              </a:rPr>
              <a:t> </a:t>
            </a:r>
            <a:r>
              <a:rPr lang="en-US" b="1" dirty="0" err="1" smtClean="0">
                <a:solidFill>
                  <a:srgbClr val="C00000"/>
                </a:solidFill>
                <a:latin typeface="+mj-lt"/>
                <a:ea typeface="+mj-ea"/>
                <a:cs typeface="+mj-cs"/>
              </a:rPr>
              <a:t>microimprese</a:t>
            </a:r>
            <a:endParaRPr lang="es-ES" b="1" dirty="0">
              <a:solidFill>
                <a:srgbClr val="C00000"/>
              </a:solidFill>
              <a:latin typeface="+mj-lt"/>
              <a:ea typeface="+mj-ea"/>
              <a:cs typeface="+mj-cs"/>
            </a:endParaRPr>
          </a:p>
          <a:p>
            <a:pPr marL="0" indent="0">
              <a:buNone/>
            </a:pPr>
            <a:r>
              <a:rPr lang="en-GB" sz="1800" dirty="0"/>
              <a:t> </a:t>
            </a:r>
            <a:endParaRPr lang="en-GB" sz="1800" dirty="0" smtClean="0"/>
          </a:p>
          <a:p>
            <a:pPr marL="0" indent="0">
              <a:buNone/>
            </a:pPr>
            <a:endParaRPr lang="es-ES" sz="1800" dirty="0"/>
          </a:p>
          <a:p>
            <a:pPr marL="0" indent="0" algn="just">
              <a:buNone/>
            </a:pPr>
            <a:r>
              <a:rPr lang="en-US" dirty="0" smtClean="0"/>
              <a:t>Le </a:t>
            </a:r>
            <a:r>
              <a:rPr lang="en-US" dirty="0" err="1" smtClean="0"/>
              <a:t>Microimprese</a:t>
            </a:r>
            <a:r>
              <a:rPr lang="en-US" dirty="0" smtClean="0"/>
              <a:t> </a:t>
            </a:r>
            <a:r>
              <a:rPr lang="en-US" dirty="0" err="1" smtClean="0"/>
              <a:t>rivestono</a:t>
            </a:r>
            <a:r>
              <a:rPr lang="en-US" dirty="0" smtClean="0"/>
              <a:t> </a:t>
            </a:r>
            <a:r>
              <a:rPr lang="en-US" dirty="0" err="1" smtClean="0"/>
              <a:t>un’importanza</a:t>
            </a:r>
            <a:r>
              <a:rPr lang="en-US" dirty="0" smtClean="0"/>
              <a:t> </a:t>
            </a:r>
            <a:r>
              <a:rPr lang="en-US" dirty="0" err="1" smtClean="0"/>
              <a:t>cruciale</a:t>
            </a:r>
            <a:r>
              <a:rPr lang="en-US" dirty="0" smtClean="0"/>
              <a:t> </a:t>
            </a:r>
            <a:r>
              <a:rPr lang="en-US" dirty="0" err="1" smtClean="0"/>
              <a:t>nell’economia</a:t>
            </a:r>
            <a:r>
              <a:rPr lang="en-US" dirty="0" smtClean="0"/>
              <a:t> di </a:t>
            </a:r>
            <a:r>
              <a:rPr lang="en-US" dirty="0" err="1" smtClean="0"/>
              <a:t>ogni</a:t>
            </a:r>
            <a:r>
              <a:rPr lang="en-US" dirty="0" smtClean="0"/>
              <a:t> </a:t>
            </a:r>
            <a:r>
              <a:rPr lang="en-US" dirty="0" err="1" smtClean="0"/>
              <a:t>stato</a:t>
            </a:r>
            <a:r>
              <a:rPr lang="en-US" dirty="0" smtClean="0"/>
              <a:t>. </a:t>
            </a:r>
            <a:r>
              <a:rPr lang="en-US" dirty="0" err="1" smtClean="0"/>
              <a:t>Danno</a:t>
            </a:r>
            <a:r>
              <a:rPr lang="en-US" dirty="0" smtClean="0"/>
              <a:t> </a:t>
            </a:r>
            <a:r>
              <a:rPr lang="en-US" dirty="0" err="1" smtClean="0"/>
              <a:t>lavoro</a:t>
            </a:r>
            <a:r>
              <a:rPr lang="en-US" dirty="0" smtClean="0"/>
              <a:t> ad un </a:t>
            </a:r>
            <a:r>
              <a:rPr lang="en-US" dirty="0" err="1" smtClean="0"/>
              <a:t>gran</a:t>
            </a:r>
            <a:r>
              <a:rPr lang="en-US" dirty="0" smtClean="0"/>
              <a:t> </a:t>
            </a:r>
            <a:r>
              <a:rPr lang="en-US" dirty="0" err="1" smtClean="0"/>
              <a:t>numero</a:t>
            </a:r>
            <a:r>
              <a:rPr lang="en-US" dirty="0" smtClean="0"/>
              <a:t> di </a:t>
            </a:r>
            <a:r>
              <a:rPr lang="en-US" dirty="0" err="1" smtClean="0"/>
              <a:t>persone</a:t>
            </a:r>
            <a:r>
              <a:rPr lang="en-US" dirty="0" smtClean="0"/>
              <a:t> </a:t>
            </a:r>
            <a:r>
              <a:rPr lang="en-US" dirty="0" err="1" smtClean="0"/>
              <a:t>offrendo</a:t>
            </a:r>
            <a:r>
              <a:rPr lang="en-US" dirty="0" smtClean="0"/>
              <a:t> </a:t>
            </a:r>
            <a:r>
              <a:rPr lang="en-US" dirty="0" err="1" smtClean="0"/>
              <a:t>loro</a:t>
            </a:r>
            <a:r>
              <a:rPr lang="en-US" dirty="0" smtClean="0"/>
              <a:t> </a:t>
            </a:r>
            <a:r>
              <a:rPr lang="en-US" dirty="0" err="1" smtClean="0"/>
              <a:t>molte</a:t>
            </a:r>
            <a:r>
              <a:rPr lang="en-US" dirty="0" smtClean="0"/>
              <a:t> </a:t>
            </a:r>
            <a:r>
              <a:rPr lang="en-US" dirty="0" err="1" smtClean="0"/>
              <a:t>opportunità</a:t>
            </a:r>
            <a:r>
              <a:rPr lang="en-US" dirty="0" smtClean="0"/>
              <a:t>. </a:t>
            </a:r>
            <a:r>
              <a:rPr lang="en-US" dirty="0" err="1" smtClean="0"/>
              <a:t>Tuttavia</a:t>
            </a:r>
            <a:r>
              <a:rPr lang="en-US" dirty="0" smtClean="0"/>
              <a:t>, a </a:t>
            </a:r>
            <a:r>
              <a:rPr lang="en-US" dirty="0" err="1" smtClean="0"/>
              <a:t>causa</a:t>
            </a:r>
            <a:r>
              <a:rPr lang="en-US" dirty="0" smtClean="0"/>
              <a:t> </a:t>
            </a:r>
            <a:r>
              <a:rPr lang="en-US" dirty="0" err="1" smtClean="0"/>
              <a:t>della</a:t>
            </a:r>
            <a:r>
              <a:rPr lang="en-US" dirty="0" smtClean="0"/>
              <a:t> </a:t>
            </a:r>
            <a:r>
              <a:rPr lang="en-US" dirty="0" err="1" smtClean="0"/>
              <a:t>loro</a:t>
            </a:r>
            <a:r>
              <a:rPr lang="en-US" dirty="0" smtClean="0"/>
              <a:t> </a:t>
            </a:r>
            <a:r>
              <a:rPr lang="en-US" dirty="0" err="1" smtClean="0"/>
              <a:t>dimensione</a:t>
            </a:r>
            <a:r>
              <a:rPr lang="en-US" dirty="0" smtClean="0"/>
              <a:t> </a:t>
            </a:r>
            <a:r>
              <a:rPr lang="en-US" dirty="0" err="1" smtClean="0"/>
              <a:t>possono</a:t>
            </a:r>
            <a:r>
              <a:rPr lang="en-US" dirty="0" smtClean="0"/>
              <a:t> </a:t>
            </a:r>
            <a:r>
              <a:rPr lang="en-US" dirty="0" err="1" smtClean="0"/>
              <a:t>essere</a:t>
            </a:r>
            <a:r>
              <a:rPr lang="en-US" dirty="0" smtClean="0"/>
              <a:t> </a:t>
            </a:r>
            <a:r>
              <a:rPr lang="en-US" dirty="0" err="1" smtClean="0"/>
              <a:t>talvolta</a:t>
            </a:r>
            <a:r>
              <a:rPr lang="en-US" dirty="0" smtClean="0"/>
              <a:t> </a:t>
            </a:r>
            <a:r>
              <a:rPr lang="en-US" dirty="0" err="1" smtClean="0"/>
              <a:t>deboli</a:t>
            </a:r>
            <a:r>
              <a:rPr lang="en-US" dirty="0" smtClean="0"/>
              <a:t> e </a:t>
            </a:r>
            <a:r>
              <a:rPr lang="en-US" dirty="0" err="1" smtClean="0"/>
              <a:t>vulnerabili</a:t>
            </a:r>
            <a:r>
              <a:rPr lang="en-US" dirty="0" smtClean="0"/>
              <a:t>. </a:t>
            </a:r>
            <a:endParaRPr lang="en-US" sz="1800" dirty="0"/>
          </a:p>
          <a:p>
            <a:pPr marL="0" indent="0">
              <a:buNone/>
            </a:pPr>
            <a:r>
              <a:rPr lang="en-GB" sz="1800" dirty="0" smtClean="0"/>
              <a:t> </a:t>
            </a:r>
            <a:endParaRPr lang="es-ES" sz="1800" dirty="0"/>
          </a:p>
          <a:p>
            <a:pPr marL="0" indent="0">
              <a:buNone/>
            </a:pP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5</a:t>
            </a:fld>
            <a:endParaRPr lang="es-ES" altLang="es-ES"/>
          </a:p>
        </p:txBody>
      </p:sp>
    </p:spTree>
    <p:extLst>
      <p:ext uri="{BB962C8B-B14F-4D97-AF65-F5344CB8AC3E}">
        <p14:creationId xmlns:p14="http://schemas.microsoft.com/office/powerpoint/2010/main" xmlns="" val="3187222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Pianificazione</a:t>
            </a:r>
            <a:r>
              <a:rPr lang="en-US" sz="3200" b="1" dirty="0" smtClean="0">
                <a:solidFill>
                  <a:srgbClr val="0B0AFD"/>
                </a:solidFill>
              </a:rPr>
              <a:t> </a:t>
            </a:r>
            <a:r>
              <a:rPr lang="en-US" sz="3200" b="1" dirty="0" err="1" smtClean="0">
                <a:solidFill>
                  <a:srgbClr val="0B0AFD"/>
                </a:solidFill>
              </a:rPr>
              <a:t>delle</a:t>
            </a:r>
            <a:r>
              <a:rPr lang="en-US" sz="3200" b="1" dirty="0" smtClean="0">
                <a:solidFill>
                  <a:srgbClr val="0B0AFD"/>
                </a:solidFill>
              </a:rPr>
              <a:t/>
            </a:r>
            <a:br>
              <a:rPr lang="en-US" sz="3200" b="1" dirty="0" smtClean="0">
                <a:solidFill>
                  <a:srgbClr val="0B0AFD"/>
                </a:solidFill>
              </a:rPr>
            </a:br>
            <a:r>
              <a:rPr lang="en-US" sz="3200" b="1" dirty="0" smtClean="0">
                <a:solidFill>
                  <a:srgbClr val="0B0AFD"/>
                </a:solidFill>
              </a:rPr>
              <a:t> </a:t>
            </a:r>
            <a:r>
              <a:rPr lang="en-US" sz="3200" b="1" dirty="0" err="1" smtClean="0">
                <a:solidFill>
                  <a:srgbClr val="0B0AFD"/>
                </a:solidFill>
              </a:rPr>
              <a:t>operazioni</a:t>
            </a:r>
            <a:r>
              <a:rPr lang="en-US" sz="3200" b="1" dirty="0" smtClean="0">
                <a:solidFill>
                  <a:srgbClr val="0B0AFD"/>
                </a:solidFill>
              </a:rPr>
              <a:t> aziendali</a:t>
            </a:r>
            <a:endParaRPr lang="en-IE" sz="3200" b="1" dirty="0">
              <a:solidFill>
                <a:srgbClr val="0B0AFD"/>
              </a:solidFill>
            </a:endParaRPr>
          </a:p>
        </p:txBody>
      </p:sp>
      <p:sp>
        <p:nvSpPr>
          <p:cNvPr id="3" name="Content Placeholder 2"/>
          <p:cNvSpPr>
            <a:spLocks noGrp="1"/>
          </p:cNvSpPr>
          <p:nvPr>
            <p:ph idx="1"/>
          </p:nvPr>
        </p:nvSpPr>
        <p:spPr>
          <a:xfrm>
            <a:off x="609600" y="1414271"/>
            <a:ext cx="10972800" cy="4883961"/>
          </a:xfrm>
        </p:spPr>
        <p:txBody>
          <a:bodyPr/>
          <a:lstStyle/>
          <a:p>
            <a:pPr marL="0" indent="0">
              <a:buNone/>
            </a:pPr>
            <a:r>
              <a:rPr lang="en-US" b="1" dirty="0" err="1" smtClean="0">
                <a:solidFill>
                  <a:srgbClr val="C00000"/>
                </a:solidFill>
                <a:latin typeface="+mj-lt"/>
                <a:ea typeface="+mj-ea"/>
                <a:cs typeface="+mj-cs"/>
              </a:rPr>
              <a:t>Perchè</a:t>
            </a:r>
            <a:r>
              <a:rPr lang="en-US" b="1" dirty="0" smtClean="0">
                <a:solidFill>
                  <a:srgbClr val="C00000"/>
                </a:solidFill>
                <a:latin typeface="+mj-lt"/>
                <a:ea typeface="+mj-ea"/>
                <a:cs typeface="+mj-cs"/>
              </a:rPr>
              <a:t> </a:t>
            </a:r>
            <a:r>
              <a:rPr lang="en-US" b="1" dirty="0" err="1" smtClean="0">
                <a:solidFill>
                  <a:srgbClr val="C00000"/>
                </a:solidFill>
                <a:latin typeface="+mj-lt"/>
                <a:ea typeface="+mj-ea"/>
                <a:cs typeface="+mj-cs"/>
              </a:rPr>
              <a:t>creare</a:t>
            </a:r>
            <a:r>
              <a:rPr lang="en-US" b="1" dirty="0" smtClean="0">
                <a:solidFill>
                  <a:srgbClr val="C00000"/>
                </a:solidFill>
                <a:latin typeface="+mj-lt"/>
                <a:ea typeface="+mj-ea"/>
                <a:cs typeface="+mj-cs"/>
              </a:rPr>
              <a:t> Business </a:t>
            </a:r>
            <a:r>
              <a:rPr lang="en-US" b="1" dirty="0">
                <a:solidFill>
                  <a:srgbClr val="C00000"/>
                </a:solidFill>
                <a:latin typeface="+mj-lt"/>
                <a:ea typeface="+mj-ea"/>
                <a:cs typeface="+mj-cs"/>
              </a:rPr>
              <a:t>plans </a:t>
            </a:r>
            <a:r>
              <a:rPr lang="en-US" b="1" dirty="0" smtClean="0">
                <a:solidFill>
                  <a:srgbClr val="C00000"/>
                </a:solidFill>
                <a:latin typeface="+mj-lt"/>
                <a:ea typeface="+mj-ea"/>
                <a:cs typeface="+mj-cs"/>
              </a:rPr>
              <a:t>e Budgets (1/4)</a:t>
            </a:r>
            <a:endParaRPr lang="es-ES" b="1" dirty="0">
              <a:solidFill>
                <a:srgbClr val="C00000"/>
              </a:solidFill>
              <a:latin typeface="+mj-lt"/>
              <a:ea typeface="+mj-ea"/>
              <a:cs typeface="+mj-cs"/>
            </a:endParaRPr>
          </a:p>
          <a:p>
            <a:pPr marL="0" indent="0">
              <a:buNone/>
            </a:pPr>
            <a:r>
              <a:rPr lang="en-GB" sz="1800" dirty="0"/>
              <a:t> </a:t>
            </a:r>
            <a:endParaRPr lang="en-GB" sz="1800" dirty="0" smtClean="0"/>
          </a:p>
          <a:p>
            <a:pPr marL="0" indent="0" algn="just">
              <a:buNone/>
            </a:pPr>
            <a:r>
              <a:rPr lang="it-IT" dirty="0" smtClean="0"/>
              <a:t>Per evitare i rischi che circondano le microimprese e che rappresentano una minaccia per il loro successo e progresso, queste dovrebbero utilizzare i moderni strumenti </a:t>
            </a:r>
            <a:r>
              <a:rPr lang="it-IT" dirty="0" smtClean="0"/>
              <a:t>aziendali nel </a:t>
            </a:r>
            <a:r>
              <a:rPr lang="it-IT" dirty="0" smtClean="0"/>
              <a:t>loro lavoro quotidiano. Uno dei più importanti strumenti </a:t>
            </a:r>
            <a:r>
              <a:rPr lang="it-IT" dirty="0" smtClean="0"/>
              <a:t>aziendali è </a:t>
            </a:r>
            <a:r>
              <a:rPr lang="it-IT" dirty="0" smtClean="0"/>
              <a:t>il business </a:t>
            </a:r>
            <a:r>
              <a:rPr lang="it-IT" dirty="0" err="1" smtClean="0"/>
              <a:t>plan</a:t>
            </a:r>
            <a:r>
              <a:rPr lang="it-IT" dirty="0" smtClean="0"/>
              <a:t>. Oggi, Poter contare su un business </a:t>
            </a:r>
            <a:r>
              <a:rPr lang="it-IT" dirty="0" err="1" smtClean="0"/>
              <a:t>plan</a:t>
            </a:r>
            <a:r>
              <a:rPr lang="it-IT" dirty="0" smtClean="0"/>
              <a:t> e su un budget è fondamentale per ogni impresa.</a:t>
            </a:r>
            <a:endParaRPr lang="en-US" dirty="0" smtClean="0"/>
          </a:p>
          <a:p>
            <a:pPr marL="0" indent="0">
              <a:buNone/>
            </a:pPr>
            <a:endParaRPr lang="es-ES"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6</a:t>
            </a:fld>
            <a:endParaRPr lang="es-ES" altLang="es-ES"/>
          </a:p>
        </p:txBody>
      </p:sp>
    </p:spTree>
    <p:extLst>
      <p:ext uri="{BB962C8B-B14F-4D97-AF65-F5344CB8AC3E}">
        <p14:creationId xmlns:p14="http://schemas.microsoft.com/office/powerpoint/2010/main" xmlns="" val="158837838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Pianificazione</a:t>
            </a:r>
            <a:r>
              <a:rPr lang="en-US" sz="3200" b="1" dirty="0" smtClean="0">
                <a:solidFill>
                  <a:srgbClr val="0B0AFD"/>
                </a:solidFill>
              </a:rPr>
              <a:t> </a:t>
            </a:r>
            <a:r>
              <a:rPr lang="en-US" sz="3200" b="1" dirty="0" err="1" smtClean="0">
                <a:solidFill>
                  <a:srgbClr val="0B0AFD"/>
                </a:solidFill>
              </a:rPr>
              <a:t>delle</a:t>
            </a:r>
            <a:r>
              <a:rPr lang="en-US" sz="3200" b="1" dirty="0" smtClean="0">
                <a:solidFill>
                  <a:srgbClr val="0B0AFD"/>
                </a:solidFill>
              </a:rPr>
              <a:t/>
            </a:r>
            <a:br>
              <a:rPr lang="en-US" sz="3200" b="1" dirty="0" smtClean="0">
                <a:solidFill>
                  <a:srgbClr val="0B0AFD"/>
                </a:solidFill>
              </a:rPr>
            </a:br>
            <a:r>
              <a:rPr lang="en-US" sz="3200" b="1" dirty="0" smtClean="0">
                <a:solidFill>
                  <a:srgbClr val="0B0AFD"/>
                </a:solidFill>
              </a:rPr>
              <a:t> </a:t>
            </a:r>
            <a:r>
              <a:rPr lang="en-US" sz="3200" b="1" dirty="0" err="1" smtClean="0">
                <a:solidFill>
                  <a:srgbClr val="0B0AFD"/>
                </a:solidFill>
              </a:rPr>
              <a:t>operazioni</a:t>
            </a:r>
            <a:r>
              <a:rPr lang="en-US" sz="3200" b="1" dirty="0" smtClean="0">
                <a:solidFill>
                  <a:srgbClr val="0B0AFD"/>
                </a:solidFill>
              </a:rPr>
              <a:t> aziendali</a:t>
            </a:r>
            <a:endParaRPr lang="en-IE" sz="3200" b="1" dirty="0">
              <a:solidFill>
                <a:srgbClr val="0B0AFD"/>
              </a:solidFill>
            </a:endParaRPr>
          </a:p>
        </p:txBody>
      </p:sp>
      <p:sp>
        <p:nvSpPr>
          <p:cNvPr id="3" name="Content Placeholder 2"/>
          <p:cNvSpPr>
            <a:spLocks noGrp="1"/>
          </p:cNvSpPr>
          <p:nvPr>
            <p:ph idx="1"/>
          </p:nvPr>
        </p:nvSpPr>
        <p:spPr>
          <a:xfrm>
            <a:off x="609600" y="1196007"/>
            <a:ext cx="10972800" cy="5102226"/>
          </a:xfrm>
        </p:spPr>
        <p:txBody>
          <a:bodyPr/>
          <a:lstStyle/>
          <a:p>
            <a:pPr marL="0" lvl="0" indent="0">
              <a:buNone/>
            </a:pPr>
            <a:r>
              <a:rPr lang="en-US" b="1" dirty="0" err="1" smtClean="0">
                <a:solidFill>
                  <a:srgbClr val="C00000"/>
                </a:solidFill>
              </a:rPr>
              <a:t>Perchè</a:t>
            </a:r>
            <a:r>
              <a:rPr lang="en-US" b="1" dirty="0" smtClean="0">
                <a:solidFill>
                  <a:srgbClr val="C00000"/>
                </a:solidFill>
              </a:rPr>
              <a:t> </a:t>
            </a:r>
            <a:r>
              <a:rPr lang="en-US" b="1" dirty="0" err="1" smtClean="0">
                <a:solidFill>
                  <a:srgbClr val="C00000"/>
                </a:solidFill>
              </a:rPr>
              <a:t>creare</a:t>
            </a:r>
            <a:r>
              <a:rPr lang="en-US" b="1" dirty="0" smtClean="0">
                <a:solidFill>
                  <a:srgbClr val="C00000"/>
                </a:solidFill>
              </a:rPr>
              <a:t> Business plans e Budgets </a:t>
            </a:r>
            <a:r>
              <a:rPr lang="en-US" b="1" dirty="0" smtClean="0">
                <a:solidFill>
                  <a:srgbClr val="C00000"/>
                </a:solidFill>
                <a:latin typeface="+mj-lt"/>
                <a:ea typeface="+mj-ea"/>
                <a:cs typeface="+mj-cs"/>
              </a:rPr>
              <a:t>(2/4)</a:t>
            </a:r>
            <a:endParaRPr lang="es-ES" b="1" dirty="0">
              <a:solidFill>
                <a:srgbClr val="C00000"/>
              </a:solidFill>
              <a:latin typeface="+mj-lt"/>
              <a:ea typeface="+mj-ea"/>
              <a:cs typeface="+mj-cs"/>
            </a:endParaRPr>
          </a:p>
          <a:p>
            <a:pPr marL="0" indent="0">
              <a:buNone/>
            </a:pPr>
            <a:r>
              <a:rPr lang="en-GB" sz="1800" dirty="0"/>
              <a:t> </a:t>
            </a:r>
            <a:endParaRPr lang="en-GB" sz="1800" dirty="0" smtClean="0"/>
          </a:p>
          <a:p>
            <a:pPr marL="0" indent="0">
              <a:buNone/>
            </a:pPr>
            <a:endParaRPr lang="es-ES" sz="1800" dirty="0" smtClean="0"/>
          </a:p>
          <a:p>
            <a:pPr marL="0" indent="0">
              <a:buNone/>
            </a:pPr>
            <a:r>
              <a:rPr lang="it-IT" dirty="0" smtClean="0"/>
              <a:t>Il </a:t>
            </a:r>
            <a:r>
              <a:rPr lang="it-IT" dirty="0" smtClean="0"/>
              <a:t>Business </a:t>
            </a:r>
            <a:r>
              <a:rPr lang="it-IT" dirty="0" err="1" smtClean="0"/>
              <a:t>P</a:t>
            </a:r>
            <a:r>
              <a:rPr lang="it-IT" dirty="0" err="1" smtClean="0"/>
              <a:t>lan</a:t>
            </a:r>
            <a:r>
              <a:rPr lang="it-IT" dirty="0" smtClean="0"/>
              <a:t> (o piano economico – finanziario) è un documento che riepiloga il progetto imprenditoriale, le linee strategiche e gli obiettivi </a:t>
            </a:r>
            <a:r>
              <a:rPr lang="it-IT" dirty="0" smtClean="0"/>
              <a:t>aziendali, fornendo </a:t>
            </a:r>
            <a:r>
              <a:rPr lang="it-IT" dirty="0" smtClean="0"/>
              <a:t>una visione d’insieme delle </a:t>
            </a:r>
            <a:r>
              <a:rPr lang="it-IT" dirty="0" smtClean="0"/>
              <a:t>attività </a:t>
            </a:r>
            <a:r>
              <a:rPr lang="it-IT" dirty="0" smtClean="0"/>
              <a:t>aziendali nel breve e nel lungo </a:t>
            </a:r>
            <a:r>
              <a:rPr lang="it-IT" dirty="0" smtClean="0"/>
              <a:t>periodo.</a:t>
            </a:r>
            <a:endParaRPr lang="en-US" dirty="0"/>
          </a:p>
          <a:p>
            <a:pPr marL="0" indent="0">
              <a:buNone/>
            </a:pPr>
            <a:r>
              <a:rPr lang="en-GB" sz="1800" dirty="0"/>
              <a:t> </a:t>
            </a:r>
            <a:endParaRPr lang="es-ES" sz="1800" dirty="0"/>
          </a:p>
          <a:p>
            <a:pPr marL="0" indent="0">
              <a:buNone/>
            </a:pP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7</a:t>
            </a:fld>
            <a:endParaRPr lang="es-ES" altLang="es-ES"/>
          </a:p>
        </p:txBody>
      </p:sp>
    </p:spTree>
    <p:extLst>
      <p:ext uri="{BB962C8B-B14F-4D97-AF65-F5344CB8AC3E}">
        <p14:creationId xmlns:p14="http://schemas.microsoft.com/office/powerpoint/2010/main" xmlns="" val="22626559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Pianificazione</a:t>
            </a:r>
            <a:r>
              <a:rPr lang="en-US" sz="3200" b="1" dirty="0" smtClean="0">
                <a:solidFill>
                  <a:srgbClr val="0B0AFD"/>
                </a:solidFill>
              </a:rPr>
              <a:t> </a:t>
            </a:r>
            <a:r>
              <a:rPr lang="en-US" sz="3200" b="1" dirty="0" err="1" smtClean="0">
                <a:solidFill>
                  <a:srgbClr val="0B0AFD"/>
                </a:solidFill>
              </a:rPr>
              <a:t>delle</a:t>
            </a:r>
            <a:r>
              <a:rPr lang="en-US" sz="3200" b="1" dirty="0" smtClean="0">
                <a:solidFill>
                  <a:srgbClr val="0B0AFD"/>
                </a:solidFill>
              </a:rPr>
              <a:t/>
            </a:r>
            <a:br>
              <a:rPr lang="en-US" sz="3200" b="1" dirty="0" smtClean="0">
                <a:solidFill>
                  <a:srgbClr val="0B0AFD"/>
                </a:solidFill>
              </a:rPr>
            </a:br>
            <a:r>
              <a:rPr lang="en-US" sz="3200" b="1" dirty="0" smtClean="0">
                <a:solidFill>
                  <a:srgbClr val="0B0AFD"/>
                </a:solidFill>
              </a:rPr>
              <a:t> </a:t>
            </a:r>
            <a:r>
              <a:rPr lang="en-US" sz="3200" b="1" dirty="0" err="1" smtClean="0">
                <a:solidFill>
                  <a:srgbClr val="0B0AFD"/>
                </a:solidFill>
              </a:rPr>
              <a:t>operazioni</a:t>
            </a:r>
            <a:r>
              <a:rPr lang="en-US" sz="3200" b="1" dirty="0" smtClean="0">
                <a:solidFill>
                  <a:srgbClr val="0B0AFD"/>
                </a:solidFill>
              </a:rPr>
              <a:t> </a:t>
            </a:r>
            <a:r>
              <a:rPr lang="en-US" sz="3200" b="1" dirty="0" smtClean="0">
                <a:solidFill>
                  <a:srgbClr val="0B0AFD"/>
                </a:solidFill>
              </a:rPr>
              <a:t>aziendali</a:t>
            </a:r>
            <a:endParaRPr lang="en-IE" sz="3200" b="1" dirty="0">
              <a:solidFill>
                <a:srgbClr val="0B0AFD"/>
              </a:solidFill>
            </a:endParaRPr>
          </a:p>
        </p:txBody>
      </p:sp>
      <p:sp>
        <p:nvSpPr>
          <p:cNvPr id="3" name="Content Placeholder 2"/>
          <p:cNvSpPr>
            <a:spLocks noGrp="1"/>
          </p:cNvSpPr>
          <p:nvPr>
            <p:ph idx="1"/>
          </p:nvPr>
        </p:nvSpPr>
        <p:spPr>
          <a:xfrm>
            <a:off x="568035" y="1196007"/>
            <a:ext cx="11139059" cy="5102226"/>
          </a:xfrm>
        </p:spPr>
        <p:txBody>
          <a:bodyPr/>
          <a:lstStyle/>
          <a:p>
            <a:pPr marL="0" lvl="0" indent="0">
              <a:buNone/>
            </a:pPr>
            <a:r>
              <a:rPr lang="en-US" b="1" dirty="0" err="1" smtClean="0">
                <a:solidFill>
                  <a:srgbClr val="C00000"/>
                </a:solidFill>
              </a:rPr>
              <a:t>Perchè</a:t>
            </a:r>
            <a:r>
              <a:rPr lang="en-US" b="1" dirty="0" smtClean="0">
                <a:solidFill>
                  <a:srgbClr val="C00000"/>
                </a:solidFill>
              </a:rPr>
              <a:t> </a:t>
            </a:r>
            <a:r>
              <a:rPr lang="en-US" b="1" dirty="0" err="1" smtClean="0">
                <a:solidFill>
                  <a:srgbClr val="C00000"/>
                </a:solidFill>
              </a:rPr>
              <a:t>creare</a:t>
            </a:r>
            <a:r>
              <a:rPr lang="en-US" b="1" dirty="0" smtClean="0">
                <a:solidFill>
                  <a:srgbClr val="C00000"/>
                </a:solidFill>
              </a:rPr>
              <a:t> Business plans e Budgets </a:t>
            </a:r>
            <a:r>
              <a:rPr lang="en-US" b="1" dirty="0" smtClean="0">
                <a:solidFill>
                  <a:srgbClr val="C00000"/>
                </a:solidFill>
                <a:latin typeface="+mj-lt"/>
                <a:ea typeface="+mj-ea"/>
                <a:cs typeface="+mj-cs"/>
              </a:rPr>
              <a:t>(3/4)</a:t>
            </a:r>
            <a:endParaRPr lang="es-ES" b="1" dirty="0">
              <a:solidFill>
                <a:srgbClr val="C00000"/>
              </a:solidFill>
              <a:latin typeface="+mj-lt"/>
              <a:ea typeface="+mj-ea"/>
              <a:cs typeface="+mj-cs"/>
            </a:endParaRPr>
          </a:p>
          <a:p>
            <a:pPr marL="0" indent="0">
              <a:buNone/>
            </a:pPr>
            <a:r>
              <a:rPr lang="en-GB" sz="1800" dirty="0"/>
              <a:t> </a:t>
            </a:r>
            <a:endParaRPr lang="es-ES" sz="1800" dirty="0"/>
          </a:p>
          <a:p>
            <a:pPr marL="0" indent="0">
              <a:buNone/>
            </a:pPr>
            <a:r>
              <a:rPr lang="en-GB" sz="1800" dirty="0"/>
              <a:t> </a:t>
            </a:r>
            <a:endParaRPr lang="es-ES" sz="1800" dirty="0"/>
          </a:p>
          <a:p>
            <a:pPr marL="0" indent="0">
              <a:buNone/>
            </a:pPr>
            <a:r>
              <a:rPr lang="it-IT" dirty="0" smtClean="0"/>
              <a:t>Nel periodo </a:t>
            </a:r>
            <a:r>
              <a:rPr lang="it-IT" dirty="0" smtClean="0"/>
              <a:t>di riferimento del </a:t>
            </a:r>
            <a:r>
              <a:rPr lang="it-IT" dirty="0" smtClean="0"/>
              <a:t>business </a:t>
            </a:r>
            <a:r>
              <a:rPr lang="it-IT" dirty="0" err="1" smtClean="0"/>
              <a:t>plan</a:t>
            </a:r>
            <a:r>
              <a:rPr lang="it-IT" dirty="0" smtClean="0"/>
              <a:t>, i </a:t>
            </a:r>
            <a:r>
              <a:rPr lang="it-IT" dirty="0" err="1" smtClean="0"/>
              <a:t>paramentri</a:t>
            </a:r>
            <a:r>
              <a:rPr lang="it-IT" dirty="0" smtClean="0"/>
              <a:t> stabiliti ti </a:t>
            </a:r>
            <a:r>
              <a:rPr lang="it-IT" dirty="0" smtClean="0"/>
              <a:t>permetteranno di vedere in qualsiasi momento quanto hai realizzato dall'inizio, dove devi insistere di più, dove devi impegnarti maggiormente e dove hai ottenuto i migliori risultati</a:t>
            </a:r>
            <a:endParaRPr lang="en-US" dirty="0"/>
          </a:p>
          <a:p>
            <a:pPr marL="0" indent="0">
              <a:buNone/>
            </a:pP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8</a:t>
            </a:fld>
            <a:endParaRPr lang="es-ES" altLang="es-ES"/>
          </a:p>
        </p:txBody>
      </p:sp>
    </p:spTree>
    <p:extLst>
      <p:ext uri="{BB962C8B-B14F-4D97-AF65-F5344CB8AC3E}">
        <p14:creationId xmlns:p14="http://schemas.microsoft.com/office/powerpoint/2010/main" xmlns="" val="80251102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Pianificazione</a:t>
            </a:r>
            <a:r>
              <a:rPr lang="en-US" sz="3200" b="1" dirty="0" smtClean="0">
                <a:solidFill>
                  <a:srgbClr val="0B0AFD"/>
                </a:solidFill>
              </a:rPr>
              <a:t> </a:t>
            </a:r>
            <a:r>
              <a:rPr lang="en-US" sz="3200" b="1" dirty="0" err="1" smtClean="0">
                <a:solidFill>
                  <a:srgbClr val="0B0AFD"/>
                </a:solidFill>
              </a:rPr>
              <a:t>delle</a:t>
            </a:r>
            <a:r>
              <a:rPr lang="en-US" sz="3200" b="1" dirty="0" smtClean="0">
                <a:solidFill>
                  <a:srgbClr val="0B0AFD"/>
                </a:solidFill>
              </a:rPr>
              <a:t/>
            </a:r>
            <a:br>
              <a:rPr lang="en-US" sz="3200" b="1" dirty="0" smtClean="0">
                <a:solidFill>
                  <a:srgbClr val="0B0AFD"/>
                </a:solidFill>
              </a:rPr>
            </a:br>
            <a:r>
              <a:rPr lang="en-US" sz="3200" b="1" dirty="0" smtClean="0">
                <a:solidFill>
                  <a:srgbClr val="0B0AFD"/>
                </a:solidFill>
              </a:rPr>
              <a:t> </a:t>
            </a:r>
            <a:r>
              <a:rPr lang="en-US" sz="3200" b="1" dirty="0" err="1" smtClean="0">
                <a:solidFill>
                  <a:srgbClr val="0B0AFD"/>
                </a:solidFill>
              </a:rPr>
              <a:t>operazioni</a:t>
            </a:r>
            <a:r>
              <a:rPr lang="en-US" sz="3200" b="1" dirty="0" smtClean="0">
                <a:solidFill>
                  <a:srgbClr val="0B0AFD"/>
                </a:solidFill>
              </a:rPr>
              <a:t> </a:t>
            </a:r>
            <a:r>
              <a:rPr lang="en-US" sz="3200" b="1" dirty="0" smtClean="0">
                <a:solidFill>
                  <a:srgbClr val="0B0AFD"/>
                </a:solidFill>
              </a:rPr>
              <a:t>aziendali</a:t>
            </a:r>
            <a:endParaRPr lang="en-IE" sz="3200" b="1" dirty="0">
              <a:solidFill>
                <a:srgbClr val="0B0AFD"/>
              </a:solidFill>
            </a:endParaRPr>
          </a:p>
        </p:txBody>
      </p:sp>
      <p:sp>
        <p:nvSpPr>
          <p:cNvPr id="3" name="Content Placeholder 2"/>
          <p:cNvSpPr>
            <a:spLocks noGrp="1"/>
          </p:cNvSpPr>
          <p:nvPr>
            <p:ph idx="1"/>
          </p:nvPr>
        </p:nvSpPr>
        <p:spPr>
          <a:xfrm>
            <a:off x="548640" y="1196007"/>
            <a:ext cx="10992196" cy="5102226"/>
          </a:xfrm>
        </p:spPr>
        <p:txBody>
          <a:bodyPr/>
          <a:lstStyle/>
          <a:p>
            <a:pPr marL="0" lvl="0" indent="0">
              <a:buNone/>
            </a:pPr>
            <a:r>
              <a:rPr lang="en-US" b="1" dirty="0" err="1" smtClean="0">
                <a:solidFill>
                  <a:srgbClr val="C00000"/>
                </a:solidFill>
              </a:rPr>
              <a:t>Perchè</a:t>
            </a:r>
            <a:r>
              <a:rPr lang="en-US" b="1" dirty="0" smtClean="0">
                <a:solidFill>
                  <a:srgbClr val="C00000"/>
                </a:solidFill>
              </a:rPr>
              <a:t> </a:t>
            </a:r>
            <a:r>
              <a:rPr lang="en-US" b="1" dirty="0" err="1" smtClean="0">
                <a:solidFill>
                  <a:srgbClr val="C00000"/>
                </a:solidFill>
              </a:rPr>
              <a:t>creare</a:t>
            </a:r>
            <a:r>
              <a:rPr lang="en-US" b="1" dirty="0" smtClean="0">
                <a:solidFill>
                  <a:srgbClr val="C00000"/>
                </a:solidFill>
              </a:rPr>
              <a:t> Business plans e Budgets </a:t>
            </a:r>
            <a:r>
              <a:rPr lang="en-US" b="1" dirty="0" smtClean="0">
                <a:solidFill>
                  <a:srgbClr val="C00000"/>
                </a:solidFill>
                <a:latin typeface="+mj-lt"/>
                <a:ea typeface="+mj-ea"/>
                <a:cs typeface="+mj-cs"/>
              </a:rPr>
              <a:t>(4/4)</a:t>
            </a:r>
            <a:endParaRPr lang="es-ES" b="1" dirty="0">
              <a:solidFill>
                <a:srgbClr val="C00000"/>
              </a:solidFill>
              <a:latin typeface="+mj-lt"/>
              <a:ea typeface="+mj-ea"/>
              <a:cs typeface="+mj-cs"/>
            </a:endParaRPr>
          </a:p>
          <a:p>
            <a:pPr marL="0" indent="0">
              <a:buNone/>
            </a:pPr>
            <a:r>
              <a:rPr lang="en-GB" sz="1800" dirty="0"/>
              <a:t> </a:t>
            </a:r>
            <a:endParaRPr lang="en-GB" sz="1800" dirty="0" smtClean="0"/>
          </a:p>
          <a:p>
            <a:pPr marL="0" indent="0">
              <a:buNone/>
            </a:pPr>
            <a:endParaRPr lang="es-ES" sz="1800" dirty="0"/>
          </a:p>
          <a:p>
            <a:pPr marL="0" indent="0" algn="just">
              <a:buNone/>
            </a:pPr>
            <a:r>
              <a:rPr lang="it-IT" dirty="0" smtClean="0"/>
              <a:t>Nella preparazione di ogni business </a:t>
            </a:r>
            <a:r>
              <a:rPr lang="it-IT" dirty="0" err="1" smtClean="0"/>
              <a:t>plan</a:t>
            </a:r>
            <a:r>
              <a:rPr lang="it-IT" dirty="0" smtClean="0"/>
              <a:t>, </a:t>
            </a:r>
            <a:r>
              <a:rPr lang="it-IT" dirty="0" smtClean="0"/>
              <a:t>è obbligatorio effettuare un'analisi di mercato da cui si otterrà un quadro preciso delle esigenze dei consumatori, della domanda e dell'offerta dei </a:t>
            </a:r>
            <a:r>
              <a:rPr lang="it-IT" dirty="0" err="1" smtClean="0"/>
              <a:t>competitors</a:t>
            </a:r>
            <a:r>
              <a:rPr lang="it-IT" dirty="0" smtClean="0"/>
              <a:t>, nonché delle opportunità di cooperazione </a:t>
            </a:r>
            <a:r>
              <a:rPr lang="it-IT" dirty="0" smtClean="0"/>
              <a:t>con altre imprese del settore.</a:t>
            </a:r>
            <a:endParaRPr lang="en-US" dirty="0"/>
          </a:p>
          <a:p>
            <a:pPr marL="0" indent="0">
              <a:buNone/>
            </a:pPr>
            <a:r>
              <a:rPr lang="en-GB" dirty="0"/>
              <a:t> </a:t>
            </a:r>
            <a:endParaRPr lang="es-ES" dirty="0"/>
          </a:p>
          <a:p>
            <a:pPr marL="0" indent="0">
              <a:buNone/>
            </a:pP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9</a:t>
            </a:fld>
            <a:endParaRPr lang="es-ES" altLang="es-ES"/>
          </a:p>
        </p:txBody>
      </p:sp>
    </p:spTree>
    <p:extLst>
      <p:ext uri="{BB962C8B-B14F-4D97-AF65-F5344CB8AC3E}">
        <p14:creationId xmlns:p14="http://schemas.microsoft.com/office/powerpoint/2010/main" xmlns="" val="260983567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56|3.6"/>
</p:tagLst>
</file>

<file path=ppt/theme/theme1.xml><?xml version="1.0" encoding="utf-8"?>
<a:theme xmlns:a="http://schemas.openxmlformats.org/drawingml/2006/main" name="1557">
  <a:themeElements>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1557</Template>
  <TotalTime>5237</TotalTime>
  <Words>404</Words>
  <Application>Microsoft Office PowerPoint</Application>
  <PresentationFormat>Personalizzato</PresentationFormat>
  <Paragraphs>155</Paragraphs>
  <Slides>20</Slides>
  <Notes>1</Notes>
  <HiddenSlides>0</HiddenSlides>
  <MMClips>0</MMClips>
  <ScaleCrop>false</ScaleCrop>
  <HeadingPairs>
    <vt:vector size="4" baseType="variant">
      <vt:variant>
        <vt:lpstr>Tema</vt:lpstr>
      </vt:variant>
      <vt:variant>
        <vt:i4>1</vt:i4>
      </vt:variant>
      <vt:variant>
        <vt:lpstr>Titoli diapositive</vt:lpstr>
      </vt:variant>
      <vt:variant>
        <vt:i4>20</vt:i4>
      </vt:variant>
    </vt:vector>
  </HeadingPairs>
  <TitlesOfParts>
    <vt:vector size="21" baseType="lpstr">
      <vt:lpstr>1557</vt:lpstr>
      <vt:lpstr>Module N.2: Business plan, Budget e Competenze Manageriali</vt:lpstr>
      <vt:lpstr>Pianificazione delle  operazioni aziendali</vt:lpstr>
      <vt:lpstr>Pianificazione delle  operazioni aziendali</vt:lpstr>
      <vt:lpstr>Pianificazione delle  operazioni aziendali</vt:lpstr>
      <vt:lpstr>Pianificazione delle  operazioni aziendali</vt:lpstr>
      <vt:lpstr>Pianificazione delle  operazioni aziendali</vt:lpstr>
      <vt:lpstr>Pianificazione delle  operazioni aziendali</vt:lpstr>
      <vt:lpstr>Pianificazione delle  operazioni aziendali</vt:lpstr>
      <vt:lpstr>Pianificazione delle  operazioni aziendali</vt:lpstr>
      <vt:lpstr>Pianificazione delle  operazioni aziendali</vt:lpstr>
      <vt:lpstr>Pianificazione delle  operazioni aziendali</vt:lpstr>
      <vt:lpstr>Pianificazione delle  operazioni aziendali</vt:lpstr>
      <vt:lpstr>Pianificazione delle  operazioni aziendali</vt:lpstr>
      <vt:lpstr>Pianificazione delle  operazioni aziendali</vt:lpstr>
      <vt:lpstr>Pianificazione delle  operazioni aziendali</vt:lpstr>
      <vt:lpstr>Pianificazione delle  operazioni aziendali</vt:lpstr>
      <vt:lpstr>Pianificazione delle  operazioni aziendali</vt:lpstr>
      <vt:lpstr>Pianificazione delle  operazioni aziendali</vt:lpstr>
      <vt:lpstr>Pianificazione delle  operazioni aziendali</vt:lpstr>
      <vt:lpstr>Diapositiva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plan, Budgeting and Management skils</dc:title>
  <dc:creator>IRZ</dc:creator>
  <cp:lastModifiedBy>IDP</cp:lastModifiedBy>
  <cp:revision>64</cp:revision>
  <cp:lastPrinted>2017-05-04T12:44:09Z</cp:lastPrinted>
  <dcterms:created xsi:type="dcterms:W3CDTF">2016-01-12T16:45:47Z</dcterms:created>
  <dcterms:modified xsi:type="dcterms:W3CDTF">2017-12-14T10:15:28Z</dcterms:modified>
</cp:coreProperties>
</file>