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2"/>
  </p:notesMasterIdLst>
  <p:handoutMasterIdLst>
    <p:handoutMasterId r:id="rId23"/>
  </p:handoutMasterIdLst>
  <p:sldIdLst>
    <p:sldId id="378" r:id="rId2"/>
    <p:sldId id="396" r:id="rId3"/>
    <p:sldId id="407" r:id="rId4"/>
    <p:sldId id="380" r:id="rId5"/>
    <p:sldId id="381" r:id="rId6"/>
    <p:sldId id="432" r:id="rId7"/>
    <p:sldId id="433" r:id="rId8"/>
    <p:sldId id="442" r:id="rId9"/>
    <p:sldId id="443" r:id="rId10"/>
    <p:sldId id="445" r:id="rId11"/>
    <p:sldId id="453" r:id="rId12"/>
    <p:sldId id="434" r:id="rId13"/>
    <p:sldId id="446" r:id="rId14"/>
    <p:sldId id="435" r:id="rId15"/>
    <p:sldId id="449" r:id="rId16"/>
    <p:sldId id="450" r:id="rId17"/>
    <p:sldId id="447" r:id="rId18"/>
    <p:sldId id="451" r:id="rId19"/>
    <p:sldId id="452" r:id="rId20"/>
    <p:sldId id="394" r:id="rId21"/>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7EA732"/>
    <a:srgbClr val="FB8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763" autoAdjust="0"/>
    <p:restoredTop sz="94974" autoAdjust="0"/>
  </p:normalViewPr>
  <p:slideViewPr>
    <p:cSldViewPr snapToGrid="0">
      <p:cViewPr>
        <p:scale>
          <a:sx n="66" d="100"/>
          <a:sy n="66" d="100"/>
        </p:scale>
        <p:origin x="-1170" y="-174"/>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14/12/2017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14/12/2017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954" y="2117785"/>
            <a:ext cx="9144000" cy="1435643"/>
          </a:xfrm>
        </p:spPr>
        <p:txBody>
          <a:bodyPr/>
          <a:lstStyle/>
          <a:p>
            <a:r>
              <a:rPr lang="en-US" sz="2800" b="1" dirty="0" smtClean="0"/>
              <a:t>Module N.2: </a:t>
            </a:r>
            <a:r>
              <a:rPr lang="en-US" sz="2800" b="1" dirty="0" smtClean="0">
                <a:solidFill>
                  <a:srgbClr val="336600"/>
                </a:solidFill>
              </a:rPr>
              <a:t>Business plan, </a:t>
            </a:r>
            <a:r>
              <a:rPr lang="en-US" sz="2800" b="1" dirty="0" smtClean="0">
                <a:solidFill>
                  <a:srgbClr val="336600"/>
                </a:solidFill>
              </a:rPr>
              <a:t>Budget e </a:t>
            </a:r>
            <a:r>
              <a:rPr lang="en-US" sz="2800" b="1" dirty="0" err="1" smtClean="0">
                <a:solidFill>
                  <a:srgbClr val="336600"/>
                </a:solidFill>
              </a:rPr>
              <a:t>C</a:t>
            </a:r>
            <a:r>
              <a:rPr lang="en-US" sz="2800" b="1" dirty="0" err="1" smtClean="0">
                <a:solidFill>
                  <a:srgbClr val="336600"/>
                </a:solidFill>
              </a:rPr>
              <a:t>ompetenze</a:t>
            </a:r>
            <a:r>
              <a:rPr lang="en-US" sz="2800" b="1" dirty="0" smtClean="0">
                <a:solidFill>
                  <a:srgbClr val="336600"/>
                </a:solidFill>
              </a:rPr>
              <a:t> </a:t>
            </a:r>
            <a:r>
              <a:rPr lang="en-US" sz="2800" b="1" dirty="0" err="1" smtClean="0">
                <a:solidFill>
                  <a:srgbClr val="336600"/>
                </a:solidFill>
              </a:rPr>
              <a:t>M</a:t>
            </a:r>
            <a:r>
              <a:rPr lang="en-US" sz="2800" b="1" dirty="0" err="1" smtClean="0">
                <a:solidFill>
                  <a:srgbClr val="336600"/>
                </a:solidFill>
              </a:rPr>
              <a:t>anageriali</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1223551" y="5782840"/>
            <a:ext cx="9757955" cy="615553"/>
          </a:xfrm>
          <a:prstGeom prst="rect">
            <a:avLst/>
          </a:prstGeom>
          <a:noFill/>
        </p:spPr>
        <p:txBody>
          <a:bodyPr wrap="square" rtlCol="0">
            <a:spAutoFit/>
          </a:bodyPr>
          <a:lstStyle/>
          <a:p>
            <a:pPr algn="ctr"/>
            <a:r>
              <a:rPr lang="en-IE" dirty="0" err="1" smtClean="0"/>
              <a:t>Elaborato</a:t>
            </a:r>
            <a:r>
              <a:rPr lang="en-IE" dirty="0" smtClean="0"/>
              <a:t> dal </a:t>
            </a:r>
            <a:r>
              <a:rPr lang="en-IE" dirty="0" err="1" smtClean="0"/>
              <a:t>Consorzio</a:t>
            </a:r>
            <a:r>
              <a:rPr lang="en-IE" dirty="0" smtClean="0"/>
              <a:t> di </a:t>
            </a:r>
            <a:r>
              <a:rPr lang="en-IE" dirty="0" err="1" smtClean="0"/>
              <a:t>progetto</a:t>
            </a:r>
            <a:r>
              <a:rPr lang="en-IE" dirty="0" smtClean="0"/>
              <a:t> </a:t>
            </a:r>
            <a:r>
              <a:rPr lang="en-US" dirty="0" smtClean="0"/>
              <a:t>: </a:t>
            </a:r>
            <a:r>
              <a:rPr lang="en-US" i="1" dirty="0" smtClean="0"/>
              <a:t>“</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Pianificazione</a:t>
            </a:r>
            <a:r>
              <a:rPr lang="en-US" sz="3200" b="1" dirty="0" smtClean="0">
                <a:solidFill>
                  <a:srgbClr val="0B0AFD"/>
                </a:solidFill>
              </a:rPr>
              <a:t> </a:t>
            </a:r>
            <a:r>
              <a:rPr lang="en-US" sz="3200" b="1" dirty="0" err="1" smtClean="0">
                <a:solidFill>
                  <a:srgbClr val="0B0AFD"/>
                </a:solidFill>
              </a:rPr>
              <a:t>delle</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 </a:t>
            </a:r>
            <a:r>
              <a:rPr lang="en-US" sz="3200" b="1" dirty="0" err="1" smtClean="0">
                <a:solidFill>
                  <a:srgbClr val="0B0AFD"/>
                </a:solidFill>
              </a:rPr>
              <a:t>operazioni</a:t>
            </a:r>
            <a:r>
              <a:rPr lang="en-US" sz="3200" b="1" dirty="0" smtClean="0">
                <a:solidFill>
                  <a:srgbClr val="0B0AFD"/>
                </a:solidFill>
              </a:rPr>
              <a:t> </a:t>
            </a:r>
            <a:r>
              <a:rPr lang="en-US" sz="3200" b="1" dirty="0" smtClean="0">
                <a:solidFill>
                  <a:srgbClr val="0B0AFD"/>
                </a:solidFill>
              </a:rPr>
              <a:t>aziendali</a:t>
            </a:r>
            <a:endParaRPr lang="en-IE" sz="3200" b="1" dirty="0">
              <a:solidFill>
                <a:srgbClr val="0B0AFD"/>
              </a:solidFill>
            </a:endParaRPr>
          </a:p>
        </p:txBody>
      </p:sp>
      <p:sp>
        <p:nvSpPr>
          <p:cNvPr id="3" name="Content Placeholder 2"/>
          <p:cNvSpPr>
            <a:spLocks noGrp="1"/>
          </p:cNvSpPr>
          <p:nvPr>
            <p:ph sz="half" idx="1"/>
          </p:nvPr>
        </p:nvSpPr>
        <p:spPr/>
        <p:txBody>
          <a:bodyPr/>
          <a:lstStyle/>
          <a:p>
            <a:pPr marL="0" indent="0">
              <a:buNone/>
            </a:pPr>
            <a:r>
              <a:rPr lang="en-GB" sz="1800" dirty="0" smtClean="0"/>
              <a:t> </a:t>
            </a:r>
            <a:endParaRPr lang="es-ES" sz="1800" dirty="0" smtClean="0"/>
          </a:p>
          <a:p>
            <a:pPr marL="0" indent="0">
              <a:buNone/>
            </a:pPr>
            <a:endParaRPr lang="es-ES" sz="1800" dirty="0"/>
          </a:p>
          <a:p>
            <a:pPr marL="0" indent="0" algn="ctr">
              <a:buNone/>
            </a:pPr>
            <a:endParaRPr lang="en-IE" sz="1800" dirty="0"/>
          </a:p>
          <a:p>
            <a:pPr marL="0" indent="0" algn="ctr">
              <a:buNone/>
            </a:pPr>
            <a:endParaRPr lang="en-IE" sz="1800" dirty="0"/>
          </a:p>
        </p:txBody>
      </p:sp>
      <p:sp>
        <p:nvSpPr>
          <p:cNvPr id="18" name="Text Placeholder 17"/>
          <p:cNvSpPr>
            <a:spLocks noGrp="1"/>
          </p:cNvSpPr>
          <p:nvPr>
            <p:ph sz="half" idx="2"/>
          </p:nvPr>
        </p:nvSpPr>
        <p:spPr>
          <a:xfrm>
            <a:off x="382015" y="1356361"/>
            <a:ext cx="8094327" cy="899159"/>
          </a:xfrm>
        </p:spPr>
        <p:txBody>
          <a:bodyPr/>
          <a:lstStyle/>
          <a:p>
            <a:pPr marL="0" indent="0">
              <a:buNone/>
            </a:pPr>
            <a:r>
              <a:rPr lang="en-US" b="1" dirty="0" err="1" smtClean="0">
                <a:solidFill>
                  <a:srgbClr val="C00000"/>
                </a:solidFill>
                <a:latin typeface="+mj-lt"/>
                <a:ea typeface="+mj-ea"/>
                <a:cs typeface="+mj-cs"/>
              </a:rPr>
              <a:t>Cosa</a:t>
            </a:r>
            <a:r>
              <a:rPr lang="en-US" b="1" dirty="0" smtClean="0">
                <a:solidFill>
                  <a:srgbClr val="C00000"/>
                </a:solidFill>
                <a:latin typeface="+mj-lt"/>
                <a:ea typeface="+mj-ea"/>
                <a:cs typeface="+mj-cs"/>
              </a:rPr>
              <a:t> </a:t>
            </a:r>
            <a:r>
              <a:rPr lang="en-US" b="1" dirty="0" err="1" smtClean="0">
                <a:solidFill>
                  <a:srgbClr val="C00000"/>
                </a:solidFill>
                <a:latin typeface="+mj-lt"/>
                <a:ea typeface="+mj-ea"/>
                <a:cs typeface="+mj-cs"/>
              </a:rPr>
              <a:t>comprende</a:t>
            </a:r>
            <a:r>
              <a:rPr lang="en-US" b="1" dirty="0" smtClean="0">
                <a:solidFill>
                  <a:srgbClr val="C00000"/>
                </a:solidFill>
                <a:latin typeface="+mj-lt"/>
                <a:ea typeface="+mj-ea"/>
                <a:cs typeface="+mj-cs"/>
              </a:rPr>
              <a:t> un business </a:t>
            </a:r>
            <a:r>
              <a:rPr lang="en-US" b="1" dirty="0">
                <a:solidFill>
                  <a:srgbClr val="C00000"/>
                </a:solidFill>
                <a:latin typeface="+mj-lt"/>
                <a:ea typeface="+mj-ea"/>
                <a:cs typeface="+mj-cs"/>
              </a:rPr>
              <a:t>plan </a:t>
            </a:r>
            <a:r>
              <a:rPr lang="en-US" b="1" dirty="0" smtClean="0">
                <a:solidFill>
                  <a:srgbClr val="C00000"/>
                </a:solidFill>
                <a:latin typeface="+mj-lt"/>
                <a:ea typeface="+mj-ea"/>
                <a:cs typeface="+mj-cs"/>
              </a:rPr>
              <a:t>(1/3)</a:t>
            </a:r>
            <a:endParaRPr lang="en-US" b="1" dirty="0">
              <a:solidFill>
                <a:srgbClr val="C00000"/>
              </a:solidFill>
              <a:latin typeface="+mj-lt"/>
              <a:ea typeface="+mj-ea"/>
              <a:cs typeface="+mj-cs"/>
            </a:endParaRPr>
          </a:p>
          <a:p>
            <a:endParaRPr lang="mk-MK" b="1" dirty="0">
              <a:solidFill>
                <a:srgbClr val="C00000"/>
              </a:solidFill>
              <a:latin typeface="+mj-lt"/>
              <a:ea typeface="+mj-ea"/>
              <a:cs typeface="+mj-cs"/>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19" name="Text Placeholder 18"/>
          <p:cNvSpPr>
            <a:spLocks noGrp="1"/>
          </p:cNvSpPr>
          <p:nvPr>
            <p:ph type="body" sz="quarter" idx="4294967295"/>
          </p:nvPr>
        </p:nvSpPr>
        <p:spPr>
          <a:xfrm>
            <a:off x="243840" y="2974213"/>
            <a:ext cx="11264329" cy="1354138"/>
          </a:xfrm>
        </p:spPr>
        <p:txBody>
          <a:bodyPr/>
          <a:lstStyle/>
          <a:p>
            <a:pPr marL="0" lvl="0" indent="0">
              <a:buNone/>
            </a:pPr>
            <a:r>
              <a:rPr lang="en-US" sz="3200" b="0" dirty="0" err="1" smtClean="0">
                <a:solidFill>
                  <a:srgbClr val="000000"/>
                </a:solidFill>
              </a:rPr>
              <a:t>Ogni</a:t>
            </a:r>
            <a:r>
              <a:rPr lang="en-US" sz="3200" b="0" dirty="0" smtClean="0">
                <a:solidFill>
                  <a:srgbClr val="000000"/>
                </a:solidFill>
              </a:rPr>
              <a:t> business </a:t>
            </a:r>
            <a:r>
              <a:rPr lang="en-US" sz="3200" b="0" dirty="0">
                <a:solidFill>
                  <a:srgbClr val="000000"/>
                </a:solidFill>
              </a:rPr>
              <a:t>plan </a:t>
            </a:r>
            <a:r>
              <a:rPr lang="en-US" sz="3200" b="0" dirty="0" err="1" smtClean="0">
                <a:solidFill>
                  <a:srgbClr val="000000"/>
                </a:solidFill>
              </a:rPr>
              <a:t>deve</a:t>
            </a:r>
            <a:r>
              <a:rPr lang="en-US" sz="3200" b="0" dirty="0" smtClean="0">
                <a:solidFill>
                  <a:srgbClr val="000000"/>
                </a:solidFill>
              </a:rPr>
              <a:t> </a:t>
            </a:r>
            <a:r>
              <a:rPr lang="en-US" sz="3200" b="0" dirty="0" err="1" smtClean="0">
                <a:solidFill>
                  <a:srgbClr val="000000"/>
                </a:solidFill>
              </a:rPr>
              <a:t>essere</a:t>
            </a:r>
            <a:r>
              <a:rPr lang="en-US" sz="3200" b="0" dirty="0" smtClean="0">
                <a:solidFill>
                  <a:srgbClr val="000000"/>
                </a:solidFill>
              </a:rPr>
              <a:t> </a:t>
            </a:r>
            <a:r>
              <a:rPr lang="en-US" sz="3200" b="0" dirty="0" err="1" smtClean="0">
                <a:solidFill>
                  <a:srgbClr val="000000"/>
                </a:solidFill>
              </a:rPr>
              <a:t>composto</a:t>
            </a:r>
            <a:r>
              <a:rPr lang="en-US" sz="3200" b="0" dirty="0" smtClean="0">
                <a:solidFill>
                  <a:srgbClr val="000000"/>
                </a:solidFill>
              </a:rPr>
              <a:t> di </a:t>
            </a:r>
            <a:r>
              <a:rPr lang="en-US" sz="3200" b="0" dirty="0" err="1" smtClean="0">
                <a:solidFill>
                  <a:srgbClr val="000000"/>
                </a:solidFill>
              </a:rPr>
              <a:t>una</a:t>
            </a:r>
            <a:r>
              <a:rPr lang="en-US" sz="3200" b="0" dirty="0" smtClean="0">
                <a:solidFill>
                  <a:srgbClr val="000000"/>
                </a:solidFill>
              </a:rPr>
              <a:t> parte </a:t>
            </a:r>
            <a:r>
              <a:rPr lang="en-US" dirty="0" err="1" smtClean="0">
                <a:solidFill>
                  <a:srgbClr val="000000"/>
                </a:solidFill>
              </a:rPr>
              <a:t>descrittiva</a:t>
            </a:r>
            <a:r>
              <a:rPr lang="en-US" sz="3200" b="0" dirty="0" smtClean="0">
                <a:solidFill>
                  <a:srgbClr val="000000"/>
                </a:solidFill>
              </a:rPr>
              <a:t> </a:t>
            </a:r>
            <a:r>
              <a:rPr lang="en-US" sz="3200" b="0" dirty="0" smtClean="0">
                <a:solidFill>
                  <a:srgbClr val="000000"/>
                </a:solidFill>
              </a:rPr>
              <a:t>e </a:t>
            </a:r>
            <a:r>
              <a:rPr lang="en-US" sz="3200" b="0" dirty="0" err="1" smtClean="0">
                <a:solidFill>
                  <a:srgbClr val="000000"/>
                </a:solidFill>
              </a:rPr>
              <a:t>una</a:t>
            </a:r>
            <a:r>
              <a:rPr lang="en-US" sz="3200" b="0" dirty="0" smtClean="0">
                <a:solidFill>
                  <a:srgbClr val="000000"/>
                </a:solidFill>
              </a:rPr>
              <a:t> parte </a:t>
            </a:r>
            <a:r>
              <a:rPr lang="en-US" sz="3200" b="0" dirty="0" err="1" smtClean="0">
                <a:solidFill>
                  <a:srgbClr val="000000"/>
                </a:solidFill>
              </a:rPr>
              <a:t>finanziaria</a:t>
            </a:r>
            <a:r>
              <a:rPr lang="en-US" sz="3200" b="0" dirty="0" smtClean="0">
                <a:solidFill>
                  <a:srgbClr val="000000"/>
                </a:solidFill>
              </a:rPr>
              <a:t>. </a:t>
            </a:r>
            <a:endParaRPr lang="mk-MK" dirty="0"/>
          </a:p>
        </p:txBody>
      </p:sp>
    </p:spTree>
    <p:extLst>
      <p:ext uri="{BB962C8B-B14F-4D97-AF65-F5344CB8AC3E}">
        <p14:creationId xmlns:p14="http://schemas.microsoft.com/office/powerpoint/2010/main" xmlns="" val="301643836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374" y="0"/>
            <a:ext cx="10515600" cy="841247"/>
          </a:xfrm>
        </p:spPr>
        <p:txBody>
          <a:bodyPr/>
          <a:lstStyle/>
          <a:p>
            <a:pPr algn="r"/>
            <a:r>
              <a:rPr lang="en-US" sz="3200" b="1" dirty="0" err="1" smtClean="0">
                <a:solidFill>
                  <a:srgbClr val="0B0AFD"/>
                </a:solidFill>
              </a:rPr>
              <a:t>Pianificazione</a:t>
            </a:r>
            <a:r>
              <a:rPr lang="en-US" sz="3200" b="1" dirty="0" smtClean="0">
                <a:solidFill>
                  <a:srgbClr val="0B0AFD"/>
                </a:solidFill>
              </a:rPr>
              <a:t> </a:t>
            </a:r>
            <a:r>
              <a:rPr lang="en-US" sz="3200" b="1" dirty="0" err="1" smtClean="0">
                <a:solidFill>
                  <a:srgbClr val="0B0AFD"/>
                </a:solidFill>
              </a:rPr>
              <a:t>delle</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 </a:t>
            </a:r>
            <a:r>
              <a:rPr lang="en-US" sz="3200" b="1" dirty="0" err="1" smtClean="0">
                <a:solidFill>
                  <a:srgbClr val="0B0AFD"/>
                </a:solidFill>
              </a:rPr>
              <a:t>operazioni</a:t>
            </a:r>
            <a:r>
              <a:rPr lang="en-US" sz="3200" b="1" dirty="0" smtClean="0">
                <a:solidFill>
                  <a:srgbClr val="0B0AFD"/>
                </a:solidFill>
              </a:rPr>
              <a:t> aziendali</a:t>
            </a:r>
            <a:endParaRPr lang="en-IE" sz="3200" b="1" dirty="0">
              <a:solidFill>
                <a:srgbClr val="0B0AFD"/>
              </a:solidFill>
            </a:endParaRPr>
          </a:p>
        </p:txBody>
      </p:sp>
      <p:sp>
        <p:nvSpPr>
          <p:cNvPr id="18" name="Text Placeholder 17"/>
          <p:cNvSpPr>
            <a:spLocks noGrp="1"/>
          </p:cNvSpPr>
          <p:nvPr>
            <p:ph type="body" idx="1"/>
          </p:nvPr>
        </p:nvSpPr>
        <p:spPr>
          <a:xfrm>
            <a:off x="145374" y="1255776"/>
            <a:ext cx="10486050" cy="865632"/>
          </a:xfrm>
        </p:spPr>
        <p:txBody>
          <a:bodyPr/>
          <a:lstStyle/>
          <a:p>
            <a:r>
              <a:rPr lang="en-US" sz="3200" dirty="0" err="1" smtClean="0">
                <a:solidFill>
                  <a:srgbClr val="C00000"/>
                </a:solidFill>
              </a:rPr>
              <a:t>Cosa</a:t>
            </a:r>
            <a:r>
              <a:rPr lang="en-US" sz="3200" dirty="0" smtClean="0">
                <a:solidFill>
                  <a:srgbClr val="C00000"/>
                </a:solidFill>
              </a:rPr>
              <a:t> </a:t>
            </a:r>
            <a:r>
              <a:rPr lang="en-US" sz="3200" dirty="0" err="1" smtClean="0">
                <a:solidFill>
                  <a:srgbClr val="C00000"/>
                </a:solidFill>
              </a:rPr>
              <a:t>comprende</a:t>
            </a:r>
            <a:r>
              <a:rPr lang="en-US" sz="3200" dirty="0" smtClean="0">
                <a:solidFill>
                  <a:srgbClr val="C00000"/>
                </a:solidFill>
              </a:rPr>
              <a:t> un business plan </a:t>
            </a:r>
            <a:r>
              <a:rPr lang="en-US" sz="3200" dirty="0" smtClean="0">
                <a:solidFill>
                  <a:srgbClr val="C00000"/>
                </a:solidFill>
                <a:latin typeface="+mj-lt"/>
                <a:ea typeface="+mj-ea"/>
                <a:cs typeface="+mj-cs"/>
              </a:rPr>
              <a:t>(2/3</a:t>
            </a:r>
            <a:r>
              <a:rPr lang="en-US" sz="3200" dirty="0" smtClean="0">
                <a:solidFill>
                  <a:srgbClr val="C00000"/>
                </a:solidFill>
                <a:latin typeface="+mj-lt"/>
                <a:ea typeface="+mj-ea"/>
                <a:cs typeface="+mj-cs"/>
              </a:rPr>
              <a:t>)</a:t>
            </a:r>
            <a:endParaRPr lang="en-US" sz="3200" dirty="0">
              <a:solidFill>
                <a:srgbClr val="C00000"/>
              </a:solidFill>
              <a:latin typeface="+mj-lt"/>
              <a:ea typeface="+mj-ea"/>
              <a:cs typeface="+mj-cs"/>
            </a:endParaRPr>
          </a:p>
          <a:p>
            <a:endParaRPr lang="mk-MK" dirty="0"/>
          </a:p>
        </p:txBody>
      </p:sp>
      <p:sp>
        <p:nvSpPr>
          <p:cNvPr id="3" name="Content Placeholder 2"/>
          <p:cNvSpPr>
            <a:spLocks noGrp="1"/>
          </p:cNvSpPr>
          <p:nvPr>
            <p:ph sz="half" idx="2"/>
          </p:nvPr>
        </p:nvSpPr>
        <p:spPr>
          <a:xfrm>
            <a:off x="280416" y="2133600"/>
            <a:ext cx="6376416" cy="3877056"/>
          </a:xfrm>
        </p:spPr>
        <p:txBody>
          <a:bodyPr/>
          <a:lstStyle/>
          <a:p>
            <a:pPr marL="0" indent="0">
              <a:buNone/>
            </a:pPr>
            <a:r>
              <a:rPr lang="en-GB" sz="1800" dirty="0" smtClean="0"/>
              <a:t> </a:t>
            </a:r>
            <a:endParaRPr lang="es-ES" sz="1800" dirty="0" smtClean="0"/>
          </a:p>
          <a:p>
            <a:pPr marL="0" indent="0">
              <a:buNone/>
            </a:pPr>
            <a:endParaRPr lang="es-ES" sz="1800" dirty="0"/>
          </a:p>
          <a:p>
            <a:pPr marL="0" indent="0">
              <a:buNone/>
            </a:pPr>
            <a:r>
              <a:rPr lang="en-US" dirty="0"/>
              <a:t>•	</a:t>
            </a:r>
            <a:r>
              <a:rPr lang="en-US" dirty="0" err="1" smtClean="0"/>
              <a:t>Sommario</a:t>
            </a:r>
            <a:endParaRPr lang="en-US" dirty="0"/>
          </a:p>
          <a:p>
            <a:pPr marL="0" indent="0">
              <a:buNone/>
            </a:pPr>
            <a:r>
              <a:rPr lang="en-US" dirty="0"/>
              <a:t>•	</a:t>
            </a:r>
            <a:r>
              <a:rPr lang="en-US" dirty="0" err="1" smtClean="0"/>
              <a:t>Descrizione</a:t>
            </a:r>
            <a:r>
              <a:rPr lang="en-US" dirty="0" smtClean="0"/>
              <a:t> </a:t>
            </a:r>
            <a:r>
              <a:rPr lang="en-US" dirty="0" err="1" smtClean="0"/>
              <a:t>della</a:t>
            </a:r>
            <a:r>
              <a:rPr lang="en-US" dirty="0" smtClean="0"/>
              <a:t> </a:t>
            </a:r>
            <a:r>
              <a:rPr lang="en-US" dirty="0" err="1" smtClean="0"/>
              <a:t>situazione</a:t>
            </a:r>
            <a:r>
              <a:rPr lang="en-US" dirty="0" smtClean="0"/>
              <a:t> </a:t>
            </a:r>
            <a:r>
              <a:rPr lang="en-US" dirty="0" err="1" smtClean="0"/>
              <a:t>aziendale</a:t>
            </a:r>
            <a:endParaRPr lang="en-US" dirty="0"/>
          </a:p>
          <a:p>
            <a:pPr marL="0" indent="0">
              <a:buNone/>
            </a:pPr>
            <a:r>
              <a:rPr lang="en-US" dirty="0"/>
              <a:t>•	</a:t>
            </a:r>
            <a:r>
              <a:rPr lang="en-US" dirty="0" err="1" smtClean="0"/>
              <a:t>Obiettivi</a:t>
            </a:r>
            <a:endParaRPr lang="en-US" dirty="0"/>
          </a:p>
          <a:p>
            <a:pPr marL="0" indent="0">
              <a:buNone/>
            </a:pPr>
            <a:r>
              <a:rPr lang="en-US" dirty="0"/>
              <a:t>•	</a:t>
            </a:r>
            <a:r>
              <a:rPr lang="en-US" dirty="0" err="1" smtClean="0"/>
              <a:t>Descrizione</a:t>
            </a:r>
            <a:r>
              <a:rPr lang="en-US" dirty="0" smtClean="0"/>
              <a:t> di </a:t>
            </a:r>
            <a:r>
              <a:rPr lang="en-US" dirty="0" err="1" smtClean="0"/>
              <a:t>prodotti</a:t>
            </a:r>
            <a:r>
              <a:rPr lang="en-US" dirty="0" smtClean="0"/>
              <a:t> e </a:t>
            </a:r>
            <a:r>
              <a:rPr lang="en-US" dirty="0" err="1" smtClean="0"/>
              <a:t>servizi</a:t>
            </a:r>
            <a:endParaRPr lang="en-IE" sz="1800" dirty="0"/>
          </a:p>
          <a:p>
            <a:pPr marL="0" indent="0" algn="ctr">
              <a:buNone/>
            </a:pPr>
            <a:endParaRPr lang="en-IE" sz="1800" dirty="0"/>
          </a:p>
        </p:txBody>
      </p:sp>
      <p:sp>
        <p:nvSpPr>
          <p:cNvPr id="19" name="Text Placeholder 18"/>
          <p:cNvSpPr>
            <a:spLocks noGrp="1"/>
          </p:cNvSpPr>
          <p:nvPr>
            <p:ph type="body" sz="quarter" idx="3"/>
          </p:nvPr>
        </p:nvSpPr>
        <p:spPr>
          <a:xfrm>
            <a:off x="97536" y="1609345"/>
            <a:ext cx="11594592" cy="1353311"/>
          </a:xfrm>
        </p:spPr>
        <p:txBody>
          <a:bodyPr/>
          <a:lstStyle/>
          <a:p>
            <a:pPr lvl="0"/>
            <a:endParaRPr lang="en-US" sz="1800" b="0" dirty="0" smtClean="0">
              <a:solidFill>
                <a:srgbClr val="000000"/>
              </a:solidFill>
            </a:endParaRPr>
          </a:p>
          <a:p>
            <a:pPr lvl="0"/>
            <a:endParaRPr lang="en-US" sz="1800" b="0" dirty="0">
              <a:solidFill>
                <a:srgbClr val="000000"/>
              </a:solidFill>
            </a:endParaRPr>
          </a:p>
          <a:p>
            <a:pPr lvl="0"/>
            <a:endParaRPr lang="en-US" sz="3200" b="0" dirty="0" smtClean="0">
              <a:solidFill>
                <a:srgbClr val="000000"/>
              </a:solidFill>
            </a:endParaRPr>
          </a:p>
          <a:p>
            <a:pPr lvl="0"/>
            <a:endParaRPr lang="en-US" sz="3200" b="0" dirty="0" smtClean="0">
              <a:solidFill>
                <a:srgbClr val="000000"/>
              </a:solidFill>
            </a:endParaRPr>
          </a:p>
          <a:p>
            <a:pPr lvl="0"/>
            <a:endParaRPr lang="en-US" sz="3200" b="0" dirty="0" smtClean="0">
              <a:solidFill>
                <a:srgbClr val="000000"/>
              </a:solidFill>
            </a:endParaRPr>
          </a:p>
          <a:p>
            <a:pPr lvl="0"/>
            <a:endParaRPr lang="en-US" sz="3200" b="0" dirty="0" smtClean="0">
              <a:solidFill>
                <a:srgbClr val="000000"/>
              </a:solidFill>
            </a:endParaRPr>
          </a:p>
          <a:p>
            <a:pPr lvl="0"/>
            <a:endParaRPr lang="en-US" sz="3200" b="0" dirty="0" smtClean="0">
              <a:solidFill>
                <a:srgbClr val="000000"/>
              </a:solidFill>
            </a:endParaRPr>
          </a:p>
          <a:p>
            <a:pPr lvl="0"/>
            <a:r>
              <a:rPr lang="en-US" sz="3200" b="0" dirty="0" smtClean="0">
                <a:solidFill>
                  <a:srgbClr val="000000"/>
                </a:solidFill>
              </a:rPr>
              <a:t>La </a:t>
            </a:r>
            <a:r>
              <a:rPr lang="en-US" sz="3200" b="0" dirty="0" smtClean="0">
                <a:solidFill>
                  <a:srgbClr val="000000"/>
                </a:solidFill>
              </a:rPr>
              <a:t>parte </a:t>
            </a:r>
            <a:r>
              <a:rPr lang="en-US" sz="3200" b="0" dirty="0" err="1" smtClean="0">
                <a:solidFill>
                  <a:srgbClr val="000000"/>
                </a:solidFill>
              </a:rPr>
              <a:t>descrittiva</a:t>
            </a:r>
            <a:r>
              <a:rPr lang="en-US" sz="3200" b="0" dirty="0" smtClean="0">
                <a:solidFill>
                  <a:srgbClr val="000000"/>
                </a:solidFill>
              </a:rPr>
              <a:t> </a:t>
            </a:r>
            <a:r>
              <a:rPr lang="en-US" sz="3200" b="0" dirty="0" err="1" smtClean="0">
                <a:solidFill>
                  <a:srgbClr val="000000"/>
                </a:solidFill>
              </a:rPr>
              <a:t>deve</a:t>
            </a:r>
            <a:r>
              <a:rPr lang="en-US" sz="3200" b="0" dirty="0" smtClean="0">
                <a:solidFill>
                  <a:srgbClr val="000000"/>
                </a:solidFill>
              </a:rPr>
              <a:t> </a:t>
            </a:r>
            <a:r>
              <a:rPr lang="en-US" sz="3200" b="0" dirty="0" err="1" smtClean="0">
                <a:solidFill>
                  <a:srgbClr val="000000"/>
                </a:solidFill>
              </a:rPr>
              <a:t>essere</a:t>
            </a:r>
            <a:r>
              <a:rPr lang="en-US" sz="3200" b="0" dirty="0" smtClean="0">
                <a:solidFill>
                  <a:srgbClr val="000000"/>
                </a:solidFill>
              </a:rPr>
              <a:t> </a:t>
            </a:r>
            <a:r>
              <a:rPr lang="en-US" sz="3200" b="0" dirty="0" err="1" smtClean="0">
                <a:solidFill>
                  <a:srgbClr val="000000"/>
                </a:solidFill>
              </a:rPr>
              <a:t>composta</a:t>
            </a:r>
            <a:r>
              <a:rPr lang="en-US" sz="3200" b="0" dirty="0" smtClean="0">
                <a:solidFill>
                  <a:srgbClr val="000000"/>
                </a:solidFill>
              </a:rPr>
              <a:t> </a:t>
            </a:r>
            <a:r>
              <a:rPr lang="en-US" sz="3200" b="0" dirty="0" err="1" smtClean="0">
                <a:solidFill>
                  <a:srgbClr val="000000"/>
                </a:solidFill>
              </a:rPr>
              <a:t>dai</a:t>
            </a:r>
            <a:r>
              <a:rPr lang="en-US" sz="3200" b="0" dirty="0" smtClean="0">
                <a:solidFill>
                  <a:srgbClr val="000000"/>
                </a:solidFill>
              </a:rPr>
              <a:t> </a:t>
            </a:r>
            <a:r>
              <a:rPr lang="en-US" sz="3200" b="0" dirty="0" err="1" smtClean="0">
                <a:solidFill>
                  <a:srgbClr val="000000"/>
                </a:solidFill>
              </a:rPr>
              <a:t>seguenti</a:t>
            </a:r>
            <a:r>
              <a:rPr lang="en-US" sz="3200" b="0" dirty="0" smtClean="0">
                <a:solidFill>
                  <a:srgbClr val="000000"/>
                </a:solidFill>
              </a:rPr>
              <a:t> </a:t>
            </a:r>
            <a:r>
              <a:rPr lang="en-US" sz="3200" b="0" dirty="0" err="1" smtClean="0">
                <a:solidFill>
                  <a:srgbClr val="000000"/>
                </a:solidFill>
              </a:rPr>
              <a:t>elementi</a:t>
            </a:r>
            <a:r>
              <a:rPr lang="en-US" sz="1800" b="0" dirty="0" smtClean="0">
                <a:solidFill>
                  <a:srgbClr val="000000"/>
                </a:solidFill>
              </a:rPr>
              <a:t>:</a:t>
            </a:r>
            <a:endParaRPr lang="en-US" sz="1800" b="0" dirty="0">
              <a:solidFill>
                <a:srgbClr val="000000"/>
              </a:solidFill>
            </a:endParaRPr>
          </a:p>
          <a:p>
            <a:endParaRPr lang="mk-MK" dirty="0"/>
          </a:p>
        </p:txBody>
      </p:sp>
      <p:sp>
        <p:nvSpPr>
          <p:cNvPr id="20" name="Content Placeholder 19"/>
          <p:cNvSpPr>
            <a:spLocks noGrp="1"/>
          </p:cNvSpPr>
          <p:nvPr>
            <p:ph sz="quarter" idx="4"/>
          </p:nvPr>
        </p:nvSpPr>
        <p:spPr>
          <a:xfrm>
            <a:off x="6632448" y="2170176"/>
            <a:ext cx="5437632" cy="3645407"/>
          </a:xfrm>
        </p:spPr>
        <p:txBody>
          <a:bodyPr/>
          <a:lstStyle/>
          <a:p>
            <a:pPr marL="0" lvl="0" indent="0">
              <a:buNone/>
            </a:pPr>
            <a:endParaRPr lang="en-US" sz="1800" dirty="0" smtClean="0">
              <a:solidFill>
                <a:srgbClr val="000000"/>
              </a:solidFill>
            </a:endParaRPr>
          </a:p>
          <a:p>
            <a:pPr marL="0" lvl="0" indent="0">
              <a:buNone/>
            </a:pPr>
            <a:endParaRPr lang="en-US" sz="1800" dirty="0">
              <a:solidFill>
                <a:srgbClr val="000000"/>
              </a:solidFill>
            </a:endParaRPr>
          </a:p>
          <a:p>
            <a:pPr marL="0" lvl="0" indent="0">
              <a:buNone/>
            </a:pPr>
            <a:r>
              <a:rPr lang="en-US" dirty="0">
                <a:solidFill>
                  <a:srgbClr val="000000"/>
                </a:solidFill>
              </a:rPr>
              <a:t>•	</a:t>
            </a:r>
            <a:r>
              <a:rPr lang="en-US" dirty="0" err="1" smtClean="0">
                <a:solidFill>
                  <a:srgbClr val="000000"/>
                </a:solidFill>
              </a:rPr>
              <a:t>Analisi</a:t>
            </a:r>
            <a:r>
              <a:rPr lang="en-US" dirty="0" smtClean="0">
                <a:solidFill>
                  <a:srgbClr val="000000"/>
                </a:solidFill>
              </a:rPr>
              <a:t> di </a:t>
            </a:r>
            <a:r>
              <a:rPr lang="en-US" dirty="0" err="1" smtClean="0">
                <a:solidFill>
                  <a:srgbClr val="000000"/>
                </a:solidFill>
              </a:rPr>
              <a:t>Mercato</a:t>
            </a:r>
            <a:endParaRPr lang="en-US" dirty="0">
              <a:solidFill>
                <a:srgbClr val="000000"/>
              </a:solidFill>
            </a:endParaRPr>
          </a:p>
          <a:p>
            <a:pPr marL="0" lvl="0" indent="0">
              <a:buNone/>
            </a:pPr>
            <a:r>
              <a:rPr lang="en-US" dirty="0" smtClean="0">
                <a:solidFill>
                  <a:srgbClr val="000000"/>
                </a:solidFill>
              </a:rPr>
              <a:t>•</a:t>
            </a:r>
            <a:r>
              <a:rPr lang="en-US" dirty="0">
                <a:solidFill>
                  <a:srgbClr val="000000"/>
                </a:solidFill>
              </a:rPr>
              <a:t>	Marketing plan</a:t>
            </a:r>
          </a:p>
          <a:p>
            <a:pPr marL="0" lvl="0" indent="0">
              <a:buNone/>
            </a:pPr>
            <a:r>
              <a:rPr lang="en-US" dirty="0">
                <a:solidFill>
                  <a:srgbClr val="000000"/>
                </a:solidFill>
              </a:rPr>
              <a:t>•	</a:t>
            </a:r>
            <a:r>
              <a:rPr lang="en-US" dirty="0" smtClean="0">
                <a:solidFill>
                  <a:srgbClr val="000000"/>
                </a:solidFill>
              </a:rPr>
              <a:t>Piano di </a:t>
            </a:r>
            <a:r>
              <a:rPr lang="en-US" dirty="0" err="1" smtClean="0">
                <a:solidFill>
                  <a:srgbClr val="000000"/>
                </a:solidFill>
              </a:rPr>
              <a:t>Produzione</a:t>
            </a:r>
            <a:r>
              <a:rPr lang="en-US" dirty="0" smtClean="0">
                <a:solidFill>
                  <a:srgbClr val="000000"/>
                </a:solidFill>
              </a:rPr>
              <a:t> </a:t>
            </a:r>
            <a:endParaRPr lang="en-US" dirty="0">
              <a:solidFill>
                <a:srgbClr val="000000"/>
              </a:solidFill>
            </a:endParaRPr>
          </a:p>
          <a:p>
            <a:pPr marL="0" lvl="0" indent="0">
              <a:buNone/>
            </a:pPr>
            <a:r>
              <a:rPr lang="en-US" dirty="0">
                <a:solidFill>
                  <a:srgbClr val="000000"/>
                </a:solidFill>
              </a:rPr>
              <a:t>•	</a:t>
            </a:r>
            <a:r>
              <a:rPr lang="en-US" dirty="0" smtClean="0">
                <a:solidFill>
                  <a:srgbClr val="000000"/>
                </a:solidFill>
              </a:rPr>
              <a:t>Piano </a:t>
            </a:r>
            <a:r>
              <a:rPr lang="en-US" dirty="0" err="1" smtClean="0">
                <a:solidFill>
                  <a:srgbClr val="000000"/>
                </a:solidFill>
              </a:rPr>
              <a:t>Finanziario</a:t>
            </a:r>
            <a:endParaRPr lang="en-US" dirty="0">
              <a:solidFill>
                <a:srgbClr val="000000"/>
              </a:solidFill>
            </a:endParaRPr>
          </a:p>
          <a:p>
            <a:pPr marL="0" lvl="0" indent="0">
              <a:buNone/>
            </a:pPr>
            <a:r>
              <a:rPr lang="en-US" dirty="0">
                <a:solidFill>
                  <a:srgbClr val="000000"/>
                </a:solidFill>
              </a:rPr>
              <a:t>•	</a:t>
            </a:r>
            <a:r>
              <a:rPr lang="en-US" dirty="0" err="1" smtClean="0">
                <a:solidFill>
                  <a:srgbClr val="000000"/>
                </a:solidFill>
              </a:rPr>
              <a:t>Conclusioni</a:t>
            </a:r>
            <a:endParaRPr lang="en-US" dirty="0">
              <a:solidFill>
                <a:srgbClr val="000000"/>
              </a:solidFill>
            </a:endParaRPr>
          </a:p>
          <a:p>
            <a:pPr marL="0" indent="0">
              <a:buNone/>
            </a:pPr>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Tree>
    <p:extLst>
      <p:ext uri="{BB962C8B-B14F-4D97-AF65-F5344CB8AC3E}">
        <p14:creationId xmlns:p14="http://schemas.microsoft.com/office/powerpoint/2010/main" xmlns="" val="423615487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Pianificazione</a:t>
            </a:r>
            <a:r>
              <a:rPr lang="en-US" sz="3200" b="1" dirty="0" smtClean="0">
                <a:solidFill>
                  <a:srgbClr val="0B0AFD"/>
                </a:solidFill>
              </a:rPr>
              <a:t> </a:t>
            </a:r>
            <a:r>
              <a:rPr lang="en-US" sz="3200" b="1" dirty="0" err="1" smtClean="0">
                <a:solidFill>
                  <a:srgbClr val="0B0AFD"/>
                </a:solidFill>
              </a:rPr>
              <a:t>delle</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 </a:t>
            </a:r>
            <a:r>
              <a:rPr lang="en-US" sz="3200" b="1" dirty="0" err="1" smtClean="0">
                <a:solidFill>
                  <a:srgbClr val="0B0AFD"/>
                </a:solidFill>
              </a:rPr>
              <a:t>operazioni</a:t>
            </a:r>
            <a:r>
              <a:rPr lang="en-US" sz="3200" b="1" dirty="0" smtClean="0">
                <a:solidFill>
                  <a:srgbClr val="0B0AFD"/>
                </a:solidFill>
              </a:rPr>
              <a:t> aziendali</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lvl="0" indent="0">
              <a:buNone/>
            </a:pPr>
            <a:r>
              <a:rPr lang="en-US" b="1" dirty="0" err="1" smtClean="0">
                <a:solidFill>
                  <a:srgbClr val="C00000"/>
                </a:solidFill>
              </a:rPr>
              <a:t>Cosa</a:t>
            </a:r>
            <a:r>
              <a:rPr lang="en-US" b="1" dirty="0" smtClean="0">
                <a:solidFill>
                  <a:srgbClr val="C00000"/>
                </a:solidFill>
              </a:rPr>
              <a:t> </a:t>
            </a:r>
            <a:r>
              <a:rPr lang="en-US" b="1" dirty="0" err="1" smtClean="0">
                <a:solidFill>
                  <a:srgbClr val="C00000"/>
                </a:solidFill>
              </a:rPr>
              <a:t>comprende</a:t>
            </a:r>
            <a:r>
              <a:rPr lang="en-US" b="1" dirty="0" smtClean="0">
                <a:solidFill>
                  <a:srgbClr val="C00000"/>
                </a:solidFill>
              </a:rPr>
              <a:t> un business plan </a:t>
            </a:r>
            <a:r>
              <a:rPr lang="en-US" b="1" dirty="0" smtClean="0">
                <a:solidFill>
                  <a:srgbClr val="C00000"/>
                </a:solidFill>
                <a:latin typeface="+mj-lt"/>
                <a:ea typeface="+mj-ea"/>
                <a:cs typeface="+mj-cs"/>
              </a:rPr>
              <a:t>(3/3)</a:t>
            </a:r>
            <a:endParaRPr lang="en-US" b="1" dirty="0">
              <a:solidFill>
                <a:srgbClr val="C00000"/>
              </a:solidFill>
              <a:latin typeface="+mj-lt"/>
              <a:ea typeface="+mj-ea"/>
              <a:cs typeface="+mj-cs"/>
            </a:endParaRPr>
          </a:p>
          <a:p>
            <a:pPr marL="0" indent="0">
              <a:buNone/>
            </a:pPr>
            <a:r>
              <a:rPr lang="en-GB" sz="1700" dirty="0"/>
              <a:t> </a:t>
            </a:r>
            <a:endParaRPr lang="en-GB" sz="1700" dirty="0" smtClean="0"/>
          </a:p>
          <a:p>
            <a:pPr marL="0" indent="0">
              <a:buNone/>
            </a:pPr>
            <a:endParaRPr lang="es-ES" sz="1700" dirty="0" smtClean="0"/>
          </a:p>
          <a:p>
            <a:pPr marL="0" indent="0">
              <a:buNone/>
            </a:pPr>
            <a:endParaRPr lang="es-ES" sz="1700" dirty="0"/>
          </a:p>
          <a:p>
            <a:pPr marL="0" indent="0" algn="just">
              <a:buNone/>
            </a:pPr>
            <a:r>
              <a:rPr lang="it-IT" dirty="0" smtClean="0"/>
              <a:t>La parte finanziaria del business </a:t>
            </a:r>
            <a:r>
              <a:rPr lang="it-IT" dirty="0" err="1" smtClean="0"/>
              <a:t>plan</a:t>
            </a:r>
            <a:r>
              <a:rPr lang="it-IT" dirty="0" smtClean="0"/>
              <a:t> </a:t>
            </a:r>
            <a:r>
              <a:rPr lang="it-IT" dirty="0" smtClean="0"/>
              <a:t>è la sintesi delle informazioni esposte nella parte descrittiva e dispone i dati in una serie di parametri ripartiti </a:t>
            </a:r>
            <a:r>
              <a:rPr lang="it-IT" dirty="0" smtClean="0"/>
              <a:t>in base alle varie attività in un'unica tabella: il budget.</a:t>
            </a:r>
            <a:endParaRPr lang="en-US" dirty="0"/>
          </a:p>
          <a:p>
            <a:pPr marL="0" indent="0">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Tree>
    <p:extLst>
      <p:ext uri="{BB962C8B-B14F-4D97-AF65-F5344CB8AC3E}">
        <p14:creationId xmlns:p14="http://schemas.microsoft.com/office/powerpoint/2010/main" xmlns="" val="151843666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Pianificazione</a:t>
            </a:r>
            <a:r>
              <a:rPr lang="en-US" sz="3200" b="1" dirty="0" smtClean="0">
                <a:solidFill>
                  <a:srgbClr val="0B0AFD"/>
                </a:solidFill>
              </a:rPr>
              <a:t> </a:t>
            </a:r>
            <a:r>
              <a:rPr lang="en-US" sz="3200" b="1" dirty="0" err="1" smtClean="0">
                <a:solidFill>
                  <a:srgbClr val="0B0AFD"/>
                </a:solidFill>
              </a:rPr>
              <a:t>delle</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 </a:t>
            </a:r>
            <a:r>
              <a:rPr lang="en-US" sz="3200" b="1" dirty="0" err="1" smtClean="0">
                <a:solidFill>
                  <a:srgbClr val="0B0AFD"/>
                </a:solidFill>
              </a:rPr>
              <a:t>operazioni</a:t>
            </a:r>
            <a:r>
              <a:rPr lang="en-US" sz="3200" b="1" dirty="0" smtClean="0">
                <a:solidFill>
                  <a:srgbClr val="0B0AFD"/>
                </a:solidFill>
              </a:rPr>
              <a:t> aziendali</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latin typeface="+mj-lt"/>
                <a:ea typeface="+mj-ea"/>
                <a:cs typeface="+mj-cs"/>
              </a:rPr>
              <a:t>Orizzonte</a:t>
            </a:r>
            <a:r>
              <a:rPr lang="en-US" b="1" dirty="0" smtClean="0">
                <a:solidFill>
                  <a:srgbClr val="C00000"/>
                </a:solidFill>
                <a:latin typeface="+mj-lt"/>
                <a:ea typeface="+mj-ea"/>
                <a:cs typeface="+mj-cs"/>
              </a:rPr>
              <a:t> </a:t>
            </a:r>
            <a:r>
              <a:rPr lang="en-US" b="1" dirty="0" err="1" smtClean="0">
                <a:solidFill>
                  <a:srgbClr val="C00000"/>
                </a:solidFill>
                <a:latin typeface="+mj-lt"/>
                <a:ea typeface="+mj-ea"/>
                <a:cs typeface="+mj-cs"/>
              </a:rPr>
              <a:t>temporale</a:t>
            </a:r>
            <a:r>
              <a:rPr lang="en-US" b="1" dirty="0" smtClean="0">
                <a:solidFill>
                  <a:srgbClr val="C00000"/>
                </a:solidFill>
                <a:latin typeface="+mj-lt"/>
                <a:ea typeface="+mj-ea"/>
                <a:cs typeface="+mj-cs"/>
              </a:rPr>
              <a:t> di un Business plan </a:t>
            </a:r>
            <a:r>
              <a:rPr lang="en-GB" b="1" dirty="0" smtClean="0">
                <a:solidFill>
                  <a:srgbClr val="C00000"/>
                </a:solidFill>
                <a:latin typeface="+mj-lt"/>
                <a:ea typeface="+mj-ea"/>
                <a:cs typeface="+mj-cs"/>
              </a:rPr>
              <a:t>(1/7</a:t>
            </a:r>
            <a:r>
              <a:rPr lang="en-GB" b="1" dirty="0" smtClean="0">
                <a:solidFill>
                  <a:srgbClr val="C00000"/>
                </a:solidFill>
                <a:latin typeface="+mj-lt"/>
                <a:ea typeface="+mj-ea"/>
                <a:cs typeface="+mj-cs"/>
              </a:rPr>
              <a:t>)</a:t>
            </a:r>
          </a:p>
          <a:p>
            <a:pPr marL="0" indent="0">
              <a:buNone/>
            </a:pPr>
            <a:endParaRPr lang="es-ES" sz="1700" dirty="0" smtClean="0"/>
          </a:p>
          <a:p>
            <a:pPr marL="0" indent="0">
              <a:buNone/>
            </a:pPr>
            <a:endParaRPr lang="es-ES" sz="1700" dirty="0"/>
          </a:p>
          <a:p>
            <a:pPr marL="0" indent="0">
              <a:buNone/>
            </a:pPr>
            <a:endParaRPr lang="es-ES" sz="1700" dirty="0" smtClean="0"/>
          </a:p>
          <a:p>
            <a:pPr marL="0" indent="0">
              <a:buNone/>
            </a:pPr>
            <a:r>
              <a:rPr lang="en-US" dirty="0" smtClean="0"/>
              <a:t>Il business </a:t>
            </a:r>
            <a:r>
              <a:rPr lang="en-US" dirty="0"/>
              <a:t>plan </a:t>
            </a:r>
            <a:r>
              <a:rPr lang="it-IT" dirty="0" smtClean="0"/>
              <a:t>è realizzato per un periodo </a:t>
            </a:r>
            <a:r>
              <a:rPr lang="it-IT" dirty="0" smtClean="0"/>
              <a:t>determinato di </a:t>
            </a:r>
            <a:r>
              <a:rPr lang="it-IT" dirty="0" smtClean="0"/>
              <a:t>operatività della microimpresa. Ciò significa che tutti i dati </a:t>
            </a:r>
            <a:r>
              <a:rPr lang="it-IT" dirty="0" smtClean="0"/>
              <a:t>inseriti nel business </a:t>
            </a:r>
            <a:r>
              <a:rPr lang="it-IT" dirty="0" err="1" smtClean="0"/>
              <a:t>plan</a:t>
            </a:r>
            <a:r>
              <a:rPr lang="it-IT" dirty="0" smtClean="0"/>
              <a:t> devono far riferimento a questo periodo specifico. </a:t>
            </a:r>
            <a:endParaRPr lang="es-ES" sz="1700" dirty="0"/>
          </a:p>
          <a:p>
            <a:pPr marL="0" indent="0">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Tree>
    <p:extLst>
      <p:ext uri="{BB962C8B-B14F-4D97-AF65-F5344CB8AC3E}">
        <p14:creationId xmlns:p14="http://schemas.microsoft.com/office/powerpoint/2010/main" xmlns="" val="1735569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Pianificazione</a:t>
            </a:r>
            <a:r>
              <a:rPr lang="en-US" sz="3200" b="1" dirty="0" smtClean="0">
                <a:solidFill>
                  <a:srgbClr val="0B0AFD"/>
                </a:solidFill>
              </a:rPr>
              <a:t> </a:t>
            </a:r>
            <a:r>
              <a:rPr lang="en-US" sz="3200" b="1" dirty="0" err="1" smtClean="0">
                <a:solidFill>
                  <a:srgbClr val="0B0AFD"/>
                </a:solidFill>
              </a:rPr>
              <a:t>delle</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 </a:t>
            </a:r>
            <a:r>
              <a:rPr lang="en-US" sz="3200" b="1" dirty="0" err="1" smtClean="0">
                <a:solidFill>
                  <a:srgbClr val="0B0AFD"/>
                </a:solidFill>
              </a:rPr>
              <a:t>operazioni</a:t>
            </a:r>
            <a:r>
              <a:rPr lang="en-US" sz="3200" b="1" dirty="0" smtClean="0">
                <a:solidFill>
                  <a:srgbClr val="0B0AFD"/>
                </a:solidFill>
              </a:rPr>
              <a:t> </a:t>
            </a:r>
            <a:r>
              <a:rPr lang="en-US" sz="3200" b="1" dirty="0" smtClean="0">
                <a:solidFill>
                  <a:srgbClr val="0B0AFD"/>
                </a:solidFill>
              </a:rPr>
              <a:t>aziendali</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Orizzonte</a:t>
            </a:r>
            <a:r>
              <a:rPr lang="en-US" b="1" dirty="0" smtClean="0">
                <a:solidFill>
                  <a:srgbClr val="C00000"/>
                </a:solidFill>
              </a:rPr>
              <a:t> </a:t>
            </a:r>
            <a:r>
              <a:rPr lang="en-US" b="1" dirty="0" err="1" smtClean="0">
                <a:solidFill>
                  <a:srgbClr val="C00000"/>
                </a:solidFill>
              </a:rPr>
              <a:t>temporale</a:t>
            </a:r>
            <a:r>
              <a:rPr lang="en-US" b="1" dirty="0" smtClean="0">
                <a:solidFill>
                  <a:srgbClr val="C00000"/>
                </a:solidFill>
              </a:rPr>
              <a:t> di un Business plan </a:t>
            </a:r>
            <a:r>
              <a:rPr lang="en-GB" b="1" dirty="0" smtClean="0">
                <a:solidFill>
                  <a:srgbClr val="C00000"/>
                </a:solidFill>
                <a:latin typeface="+mj-lt"/>
                <a:ea typeface="+mj-ea"/>
                <a:cs typeface="+mj-cs"/>
              </a:rPr>
              <a:t>(2/7</a:t>
            </a:r>
            <a:r>
              <a:rPr lang="en-GB" b="1" dirty="0" smtClean="0">
                <a:solidFill>
                  <a:srgbClr val="C00000"/>
                </a:solidFill>
                <a:latin typeface="+mj-lt"/>
                <a:ea typeface="+mj-ea"/>
                <a:cs typeface="+mj-cs"/>
              </a:rPr>
              <a:t>)</a:t>
            </a:r>
          </a:p>
          <a:p>
            <a:pPr marL="0" indent="0">
              <a:buNone/>
            </a:pPr>
            <a:endParaRPr lang="en-GB" sz="1700" dirty="0"/>
          </a:p>
          <a:p>
            <a:pPr marL="0" indent="0">
              <a:buNone/>
            </a:pPr>
            <a:endParaRPr lang="es-ES" sz="1700" dirty="0"/>
          </a:p>
          <a:p>
            <a:pPr marL="0" indent="0">
              <a:buNone/>
            </a:pPr>
            <a:r>
              <a:rPr lang="en-GB" sz="1700" dirty="0"/>
              <a:t> </a:t>
            </a:r>
            <a:endParaRPr lang="es-ES" sz="1700" dirty="0"/>
          </a:p>
          <a:p>
            <a:pPr marL="0" indent="0">
              <a:buNone/>
            </a:pPr>
            <a:r>
              <a:rPr lang="en-US" u="sng" dirty="0" err="1" smtClean="0"/>
              <a:t>Breve</a:t>
            </a:r>
            <a:r>
              <a:rPr lang="en-US" u="sng" dirty="0" smtClean="0"/>
              <a:t> </a:t>
            </a:r>
            <a:r>
              <a:rPr lang="en-US" u="sng" dirty="0" err="1" smtClean="0"/>
              <a:t>periodo</a:t>
            </a:r>
            <a:r>
              <a:rPr lang="en-US" u="sng" dirty="0" smtClean="0"/>
              <a:t> - </a:t>
            </a:r>
            <a:r>
              <a:rPr lang="en-US" u="sng" dirty="0" smtClean="0"/>
              <a:t> </a:t>
            </a:r>
            <a:r>
              <a:rPr lang="en-US" u="sng" dirty="0" err="1" smtClean="0"/>
              <a:t>fino</a:t>
            </a:r>
            <a:r>
              <a:rPr lang="en-US" u="sng" dirty="0" smtClean="0"/>
              <a:t> a un anno</a:t>
            </a:r>
            <a:r>
              <a:rPr lang="en-US" dirty="0" smtClean="0"/>
              <a:t>: </a:t>
            </a:r>
          </a:p>
          <a:p>
            <a:pPr marL="0" indent="0">
              <a:buNone/>
            </a:pPr>
            <a:r>
              <a:rPr lang="en-US" dirty="0" err="1" smtClean="0"/>
              <a:t>Quando</a:t>
            </a:r>
            <a:r>
              <a:rPr lang="en-US" dirty="0" smtClean="0"/>
              <a:t> </a:t>
            </a:r>
            <a:r>
              <a:rPr lang="en-US" dirty="0" err="1" smtClean="0"/>
              <a:t>il</a:t>
            </a:r>
            <a:r>
              <a:rPr lang="en-US" dirty="0" smtClean="0"/>
              <a:t> </a:t>
            </a:r>
            <a:r>
              <a:rPr lang="en-US" dirty="0" err="1" smtClean="0"/>
              <a:t>periodo</a:t>
            </a:r>
            <a:r>
              <a:rPr lang="en-US" dirty="0" smtClean="0"/>
              <a:t> è </a:t>
            </a:r>
            <a:r>
              <a:rPr lang="en-US" dirty="0" err="1" smtClean="0"/>
              <a:t>più</a:t>
            </a:r>
            <a:r>
              <a:rPr lang="en-US" dirty="0" smtClean="0"/>
              <a:t> </a:t>
            </a:r>
            <a:r>
              <a:rPr lang="en-US" dirty="0" err="1" smtClean="0"/>
              <a:t>breve</a:t>
            </a:r>
            <a:r>
              <a:rPr lang="en-US" dirty="0" smtClean="0"/>
              <a:t> </a:t>
            </a:r>
            <a:r>
              <a:rPr lang="en-US" dirty="0" smtClean="0"/>
              <a:t>i </a:t>
            </a:r>
            <a:r>
              <a:rPr lang="en-US" dirty="0" err="1" smtClean="0"/>
              <a:t>dati</a:t>
            </a:r>
            <a:r>
              <a:rPr lang="en-US" dirty="0" smtClean="0"/>
              <a:t> </a:t>
            </a:r>
            <a:r>
              <a:rPr lang="en-US" dirty="0" err="1" smtClean="0"/>
              <a:t>dovrebbero</a:t>
            </a:r>
            <a:r>
              <a:rPr lang="en-US" dirty="0" smtClean="0"/>
              <a:t> </a:t>
            </a:r>
            <a:r>
              <a:rPr lang="en-US" dirty="0" err="1" smtClean="0"/>
              <a:t>essere</a:t>
            </a:r>
            <a:r>
              <a:rPr lang="en-US" dirty="0" smtClean="0"/>
              <a:t> </a:t>
            </a:r>
            <a:r>
              <a:rPr lang="en-US" dirty="0" err="1" smtClean="0"/>
              <a:t>più</a:t>
            </a:r>
            <a:r>
              <a:rPr lang="en-US" dirty="0" smtClean="0"/>
              <a:t> </a:t>
            </a:r>
            <a:r>
              <a:rPr lang="en-US" dirty="0" err="1" smtClean="0"/>
              <a:t>dettagliati</a:t>
            </a:r>
            <a:r>
              <a:rPr lang="en-US" dirty="0" smtClean="0"/>
              <a:t> e </a:t>
            </a:r>
            <a:r>
              <a:rPr lang="en-US" dirty="0" err="1" smtClean="0"/>
              <a:t>precisi</a:t>
            </a:r>
            <a:r>
              <a:rPr lang="en-US" dirty="0" smtClean="0"/>
              <a:t>.</a:t>
            </a:r>
            <a:endParaRPr lang="en-US" dirty="0"/>
          </a:p>
          <a:p>
            <a:pPr marL="0" indent="0">
              <a:buNone/>
            </a:pPr>
            <a:r>
              <a:rPr lang="en-US" dirty="0"/>
              <a:t> </a:t>
            </a: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Tree>
    <p:extLst>
      <p:ext uri="{BB962C8B-B14F-4D97-AF65-F5344CB8AC3E}">
        <p14:creationId xmlns:p14="http://schemas.microsoft.com/office/powerpoint/2010/main" xmlns="" val="1080372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Pianificazione</a:t>
            </a:r>
            <a:r>
              <a:rPr lang="en-US" sz="3200" b="1" dirty="0" smtClean="0">
                <a:solidFill>
                  <a:srgbClr val="0B0AFD"/>
                </a:solidFill>
              </a:rPr>
              <a:t> </a:t>
            </a:r>
            <a:r>
              <a:rPr lang="en-US" sz="3200" b="1" dirty="0" err="1" smtClean="0">
                <a:solidFill>
                  <a:srgbClr val="0B0AFD"/>
                </a:solidFill>
              </a:rPr>
              <a:t>delle</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 </a:t>
            </a:r>
            <a:r>
              <a:rPr lang="en-US" sz="3200" b="1" dirty="0" err="1" smtClean="0">
                <a:solidFill>
                  <a:srgbClr val="0B0AFD"/>
                </a:solidFill>
              </a:rPr>
              <a:t>operazioni</a:t>
            </a:r>
            <a:r>
              <a:rPr lang="en-US" sz="3200" b="1" dirty="0" smtClean="0">
                <a:solidFill>
                  <a:srgbClr val="0B0AFD"/>
                </a:solidFill>
              </a:rPr>
              <a:t> </a:t>
            </a:r>
            <a:r>
              <a:rPr lang="en-US" sz="3200" b="1" dirty="0" smtClean="0">
                <a:solidFill>
                  <a:srgbClr val="0B0AFD"/>
                </a:solidFill>
              </a:rPr>
              <a:t>aziendali</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Orizzonte</a:t>
            </a:r>
            <a:r>
              <a:rPr lang="en-US" b="1" dirty="0" smtClean="0">
                <a:solidFill>
                  <a:srgbClr val="C00000"/>
                </a:solidFill>
              </a:rPr>
              <a:t> </a:t>
            </a:r>
            <a:r>
              <a:rPr lang="en-US" b="1" dirty="0" err="1" smtClean="0">
                <a:solidFill>
                  <a:srgbClr val="C00000"/>
                </a:solidFill>
              </a:rPr>
              <a:t>temporale</a:t>
            </a:r>
            <a:r>
              <a:rPr lang="en-US" b="1" dirty="0" smtClean="0">
                <a:solidFill>
                  <a:srgbClr val="C00000"/>
                </a:solidFill>
              </a:rPr>
              <a:t> di un Business plan </a:t>
            </a:r>
            <a:r>
              <a:rPr lang="en-US" b="1" dirty="0" smtClean="0">
                <a:solidFill>
                  <a:srgbClr val="C00000"/>
                </a:solidFill>
                <a:latin typeface="+mj-lt"/>
                <a:ea typeface="+mj-ea"/>
                <a:cs typeface="+mj-cs"/>
              </a:rPr>
              <a:t>(</a:t>
            </a:r>
            <a:r>
              <a:rPr lang="en-US" b="1" dirty="0" smtClean="0">
                <a:solidFill>
                  <a:srgbClr val="C00000"/>
                </a:solidFill>
                <a:latin typeface="+mj-lt"/>
                <a:ea typeface="+mj-ea"/>
                <a:cs typeface="+mj-cs"/>
              </a:rPr>
              <a:t>3/7)</a:t>
            </a:r>
            <a:r>
              <a:rPr lang="en-GB" sz="1700" dirty="0"/>
              <a:t> </a:t>
            </a:r>
            <a:endParaRPr lang="es-ES" sz="1700" dirty="0"/>
          </a:p>
          <a:p>
            <a:pPr marL="0" indent="0">
              <a:buNone/>
            </a:pPr>
            <a:r>
              <a:rPr lang="en-GB" sz="1700" dirty="0"/>
              <a:t> </a:t>
            </a:r>
            <a:endParaRPr lang="en-GB" sz="1700" dirty="0" smtClean="0"/>
          </a:p>
          <a:p>
            <a:pPr marL="0" indent="0">
              <a:buNone/>
            </a:pPr>
            <a:endParaRPr lang="en-GB" sz="1700" dirty="0"/>
          </a:p>
          <a:p>
            <a:pPr marL="0" indent="0">
              <a:buNone/>
            </a:pPr>
            <a:endParaRPr lang="es-ES" sz="1700" dirty="0"/>
          </a:p>
          <a:p>
            <a:pPr marL="0" indent="0">
              <a:buNone/>
            </a:pPr>
            <a:r>
              <a:rPr lang="en-US" dirty="0"/>
              <a:t> </a:t>
            </a:r>
            <a:r>
              <a:rPr lang="en-US" u="sng" dirty="0" err="1" smtClean="0"/>
              <a:t>Medio</a:t>
            </a:r>
            <a:r>
              <a:rPr lang="en-US" u="sng" dirty="0" smtClean="0"/>
              <a:t> </a:t>
            </a:r>
            <a:r>
              <a:rPr lang="en-US" u="sng" dirty="0" err="1" smtClean="0"/>
              <a:t>periodo</a:t>
            </a:r>
            <a:endParaRPr lang="en-US" u="sng" dirty="0" smtClean="0"/>
          </a:p>
          <a:p>
            <a:pPr marL="0" indent="0">
              <a:buNone/>
            </a:pPr>
            <a:r>
              <a:rPr lang="en-US" dirty="0" smtClean="0"/>
              <a:t> da </a:t>
            </a:r>
            <a:r>
              <a:rPr lang="en-US" dirty="0" err="1" smtClean="0"/>
              <a:t>uno</a:t>
            </a:r>
            <a:r>
              <a:rPr lang="en-US" dirty="0" smtClean="0"/>
              <a:t> a </a:t>
            </a:r>
            <a:r>
              <a:rPr lang="en-US" dirty="0" err="1" smtClean="0"/>
              <a:t>tre</a:t>
            </a:r>
            <a:r>
              <a:rPr lang="en-US" dirty="0" smtClean="0"/>
              <a:t> </a:t>
            </a:r>
            <a:r>
              <a:rPr lang="en-US" dirty="0" err="1" smtClean="0"/>
              <a:t>anni</a:t>
            </a:r>
            <a:endParaRPr lang="en-US" dirty="0"/>
          </a:p>
          <a:p>
            <a:pPr marL="0" indent="0">
              <a:buNone/>
            </a:pPr>
            <a:r>
              <a:rPr lang="en-US" dirty="0"/>
              <a:t>  </a:t>
            </a:r>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Tree>
    <p:extLst>
      <p:ext uri="{BB962C8B-B14F-4D97-AF65-F5344CB8AC3E}">
        <p14:creationId xmlns:p14="http://schemas.microsoft.com/office/powerpoint/2010/main" xmlns="" val="3133753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Pianificazione</a:t>
            </a:r>
            <a:r>
              <a:rPr lang="en-US" sz="3200" b="1" dirty="0" smtClean="0">
                <a:solidFill>
                  <a:srgbClr val="0B0AFD"/>
                </a:solidFill>
              </a:rPr>
              <a:t> </a:t>
            </a:r>
            <a:r>
              <a:rPr lang="en-US" sz="3200" b="1" dirty="0" err="1" smtClean="0">
                <a:solidFill>
                  <a:srgbClr val="0B0AFD"/>
                </a:solidFill>
              </a:rPr>
              <a:t>delle</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 </a:t>
            </a:r>
            <a:r>
              <a:rPr lang="en-US" sz="3200" b="1" dirty="0" err="1" smtClean="0">
                <a:solidFill>
                  <a:srgbClr val="0B0AFD"/>
                </a:solidFill>
              </a:rPr>
              <a:t>operazioni</a:t>
            </a:r>
            <a:r>
              <a:rPr lang="en-US" sz="3200" b="1" dirty="0" smtClean="0">
                <a:solidFill>
                  <a:srgbClr val="0B0AFD"/>
                </a:solidFill>
              </a:rPr>
              <a:t> </a:t>
            </a:r>
            <a:r>
              <a:rPr lang="en-US" sz="3200" b="1" dirty="0" smtClean="0">
                <a:solidFill>
                  <a:srgbClr val="0B0AFD"/>
                </a:solidFill>
              </a:rPr>
              <a:t>aziendali</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Orizzonte</a:t>
            </a:r>
            <a:r>
              <a:rPr lang="en-US" b="1" dirty="0" smtClean="0">
                <a:solidFill>
                  <a:srgbClr val="C00000"/>
                </a:solidFill>
              </a:rPr>
              <a:t> </a:t>
            </a:r>
            <a:r>
              <a:rPr lang="en-US" b="1" dirty="0" err="1" smtClean="0">
                <a:solidFill>
                  <a:srgbClr val="C00000"/>
                </a:solidFill>
              </a:rPr>
              <a:t>temporale</a:t>
            </a:r>
            <a:r>
              <a:rPr lang="en-US" b="1" dirty="0" smtClean="0">
                <a:solidFill>
                  <a:srgbClr val="C00000"/>
                </a:solidFill>
              </a:rPr>
              <a:t> di un Business plan </a:t>
            </a:r>
            <a:r>
              <a:rPr lang="en-US" b="1" dirty="0" smtClean="0">
                <a:solidFill>
                  <a:srgbClr val="C00000"/>
                </a:solidFill>
                <a:latin typeface="+mj-lt"/>
                <a:ea typeface="+mj-ea"/>
                <a:cs typeface="+mj-cs"/>
              </a:rPr>
              <a:t>(</a:t>
            </a:r>
            <a:r>
              <a:rPr lang="en-US" b="1" dirty="0" smtClean="0">
                <a:solidFill>
                  <a:srgbClr val="C00000"/>
                </a:solidFill>
                <a:latin typeface="+mj-lt"/>
                <a:ea typeface="+mj-ea"/>
                <a:cs typeface="+mj-cs"/>
              </a:rPr>
              <a:t>4/7) </a:t>
            </a:r>
            <a:r>
              <a:rPr lang="en-GB" sz="1700" dirty="0"/>
              <a:t> </a:t>
            </a:r>
            <a:endParaRPr lang="es-ES" sz="1700" dirty="0"/>
          </a:p>
          <a:p>
            <a:pPr marL="0" indent="0">
              <a:buNone/>
            </a:pPr>
            <a:r>
              <a:rPr lang="en-GB" sz="1700" dirty="0"/>
              <a:t> </a:t>
            </a:r>
            <a:endParaRPr lang="es-ES" sz="1700" dirty="0"/>
          </a:p>
          <a:p>
            <a:pPr marL="0" indent="0">
              <a:buNone/>
            </a:pPr>
            <a:r>
              <a:rPr lang="en-US" dirty="0"/>
              <a:t> </a:t>
            </a:r>
            <a:endParaRPr lang="en-US" dirty="0" smtClean="0"/>
          </a:p>
          <a:p>
            <a:pPr marL="0" indent="0">
              <a:buNone/>
            </a:pPr>
            <a:r>
              <a:rPr lang="en-US" u="sng" dirty="0" err="1" smtClean="0"/>
              <a:t>Lungo</a:t>
            </a:r>
            <a:r>
              <a:rPr lang="en-US" u="sng" dirty="0" smtClean="0"/>
              <a:t> </a:t>
            </a:r>
            <a:r>
              <a:rPr lang="en-US" u="sng" dirty="0" err="1" smtClean="0"/>
              <a:t>periodo</a:t>
            </a:r>
            <a:r>
              <a:rPr lang="en-US" u="sng" dirty="0" smtClean="0"/>
              <a:t> – da </a:t>
            </a:r>
            <a:r>
              <a:rPr lang="en-US" u="sng" dirty="0" err="1" smtClean="0"/>
              <a:t>tre</a:t>
            </a:r>
            <a:r>
              <a:rPr lang="en-US" u="sng" dirty="0" smtClean="0"/>
              <a:t> a 5 </a:t>
            </a:r>
            <a:r>
              <a:rPr lang="en-US" u="sng" dirty="0" err="1" smtClean="0"/>
              <a:t>anni</a:t>
            </a:r>
            <a:r>
              <a:rPr lang="en-US" u="sng" dirty="0" smtClean="0"/>
              <a:t> o </a:t>
            </a:r>
            <a:r>
              <a:rPr lang="en-US" u="sng" dirty="0" err="1" smtClean="0"/>
              <a:t>più</a:t>
            </a:r>
            <a:r>
              <a:rPr lang="en-US" u="sng" dirty="0" smtClean="0"/>
              <a:t> :</a:t>
            </a:r>
          </a:p>
          <a:p>
            <a:pPr marL="0" indent="0">
              <a:buNone/>
            </a:pPr>
            <a:r>
              <a:rPr lang="en-US" dirty="0" smtClean="0"/>
              <a:t>Per </a:t>
            </a:r>
            <a:r>
              <a:rPr lang="en-US" dirty="0" err="1" smtClean="0"/>
              <a:t>periodi</a:t>
            </a:r>
            <a:r>
              <a:rPr lang="en-US" dirty="0" smtClean="0"/>
              <a:t> </a:t>
            </a:r>
            <a:r>
              <a:rPr lang="en-US" dirty="0" err="1" smtClean="0"/>
              <a:t>più</a:t>
            </a:r>
            <a:r>
              <a:rPr lang="en-US" dirty="0" smtClean="0"/>
              <a:t> </a:t>
            </a:r>
            <a:r>
              <a:rPr lang="en-US" dirty="0" err="1" smtClean="0"/>
              <a:t>lunghi</a:t>
            </a:r>
            <a:r>
              <a:rPr lang="en-US" dirty="0" smtClean="0"/>
              <a:t> </a:t>
            </a:r>
            <a:r>
              <a:rPr lang="en-US" dirty="0" smtClean="0"/>
              <a:t>I </a:t>
            </a:r>
            <a:r>
              <a:rPr lang="en-US" dirty="0" err="1" smtClean="0"/>
              <a:t>dati</a:t>
            </a:r>
            <a:r>
              <a:rPr lang="en-US" dirty="0" smtClean="0"/>
              <a:t> </a:t>
            </a:r>
            <a:r>
              <a:rPr lang="en-US" dirty="0" err="1" smtClean="0"/>
              <a:t>saranno</a:t>
            </a:r>
            <a:r>
              <a:rPr lang="en-US" dirty="0" smtClean="0"/>
              <a:t> </a:t>
            </a:r>
            <a:r>
              <a:rPr lang="en-US" dirty="0" err="1" smtClean="0"/>
              <a:t>relativi</a:t>
            </a:r>
            <a:r>
              <a:rPr lang="en-US" dirty="0" smtClean="0"/>
              <a:t> e </a:t>
            </a:r>
            <a:r>
              <a:rPr lang="en-US" dirty="0" err="1" smtClean="0"/>
              <a:t>maggiormente</a:t>
            </a:r>
            <a:r>
              <a:rPr lang="en-US" dirty="0" smtClean="0"/>
              <a:t> </a:t>
            </a:r>
            <a:r>
              <a:rPr lang="en-US" dirty="0" err="1" smtClean="0"/>
              <a:t>basati</a:t>
            </a:r>
            <a:r>
              <a:rPr lang="en-US" dirty="0" smtClean="0"/>
              <a:t> </a:t>
            </a:r>
            <a:r>
              <a:rPr lang="en-US" dirty="0" err="1" smtClean="0"/>
              <a:t>su</a:t>
            </a:r>
            <a:r>
              <a:rPr lang="en-US" dirty="0" smtClean="0"/>
              <a:t> </a:t>
            </a:r>
            <a:r>
              <a:rPr lang="en-US" dirty="0" err="1" smtClean="0"/>
              <a:t>predizioni</a:t>
            </a:r>
            <a:r>
              <a:rPr lang="en-US" dirty="0" smtClean="0"/>
              <a:t>.</a:t>
            </a:r>
            <a:endParaRPr lang="en-US" dirty="0"/>
          </a:p>
          <a:p>
            <a:pPr marL="0" indent="0">
              <a:buNone/>
            </a:pPr>
            <a:r>
              <a:rPr lang="en-US" dirty="0"/>
              <a:t> </a:t>
            </a:r>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Tree>
    <p:extLst>
      <p:ext uri="{BB962C8B-B14F-4D97-AF65-F5344CB8AC3E}">
        <p14:creationId xmlns:p14="http://schemas.microsoft.com/office/powerpoint/2010/main" xmlns="" val="425328698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Pianificazione</a:t>
            </a:r>
            <a:r>
              <a:rPr lang="en-US" sz="3200" b="1" dirty="0" smtClean="0">
                <a:solidFill>
                  <a:srgbClr val="0B0AFD"/>
                </a:solidFill>
              </a:rPr>
              <a:t> </a:t>
            </a:r>
            <a:r>
              <a:rPr lang="en-US" sz="3200" b="1" dirty="0" err="1" smtClean="0">
                <a:solidFill>
                  <a:srgbClr val="0B0AFD"/>
                </a:solidFill>
              </a:rPr>
              <a:t>delle</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 </a:t>
            </a:r>
            <a:r>
              <a:rPr lang="en-US" sz="3200" b="1" dirty="0" err="1" smtClean="0">
                <a:solidFill>
                  <a:srgbClr val="0B0AFD"/>
                </a:solidFill>
              </a:rPr>
              <a:t>operazioni</a:t>
            </a:r>
            <a:r>
              <a:rPr lang="en-US" sz="3200" b="1" dirty="0" smtClean="0">
                <a:solidFill>
                  <a:srgbClr val="0B0AFD"/>
                </a:solidFill>
              </a:rPr>
              <a:t> </a:t>
            </a:r>
            <a:r>
              <a:rPr lang="en-US" sz="3200" b="1" dirty="0" smtClean="0">
                <a:solidFill>
                  <a:srgbClr val="0B0AFD"/>
                </a:solidFill>
              </a:rPr>
              <a:t>aziendali</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Orizzonte</a:t>
            </a:r>
            <a:r>
              <a:rPr lang="en-US" b="1" dirty="0" smtClean="0">
                <a:solidFill>
                  <a:srgbClr val="C00000"/>
                </a:solidFill>
              </a:rPr>
              <a:t> </a:t>
            </a:r>
            <a:r>
              <a:rPr lang="en-US" b="1" dirty="0" err="1" smtClean="0">
                <a:solidFill>
                  <a:srgbClr val="C00000"/>
                </a:solidFill>
              </a:rPr>
              <a:t>temporale</a:t>
            </a:r>
            <a:r>
              <a:rPr lang="en-US" b="1" dirty="0" smtClean="0">
                <a:solidFill>
                  <a:srgbClr val="C00000"/>
                </a:solidFill>
              </a:rPr>
              <a:t> di un Business </a:t>
            </a:r>
            <a:r>
              <a:rPr lang="en-US" b="1" dirty="0" smtClean="0">
                <a:solidFill>
                  <a:srgbClr val="C00000"/>
                </a:solidFill>
              </a:rPr>
              <a:t>plan </a:t>
            </a:r>
            <a:r>
              <a:rPr lang="en-US" b="1" dirty="0" smtClean="0">
                <a:solidFill>
                  <a:srgbClr val="C00000"/>
                </a:solidFill>
                <a:latin typeface="+mj-lt"/>
                <a:ea typeface="+mj-ea"/>
                <a:cs typeface="+mj-cs"/>
              </a:rPr>
              <a:t>(5/7</a:t>
            </a:r>
            <a:r>
              <a:rPr lang="en-US" b="1" dirty="0" smtClean="0">
                <a:solidFill>
                  <a:srgbClr val="C00000"/>
                </a:solidFill>
                <a:latin typeface="+mj-lt"/>
                <a:ea typeface="+mj-ea"/>
                <a:cs typeface="+mj-cs"/>
              </a:rPr>
              <a:t>)</a:t>
            </a:r>
            <a:r>
              <a:rPr lang="en-GB" sz="1700" dirty="0"/>
              <a:t> </a:t>
            </a:r>
            <a:endParaRPr lang="es-ES" sz="1700" dirty="0"/>
          </a:p>
          <a:p>
            <a:pPr marL="0" indent="0">
              <a:buNone/>
            </a:pPr>
            <a:r>
              <a:rPr lang="en-GB" sz="1700" dirty="0"/>
              <a:t> </a:t>
            </a:r>
            <a:endParaRPr lang="en-GB" sz="1700" dirty="0" smtClean="0"/>
          </a:p>
          <a:p>
            <a:pPr marL="0" indent="0">
              <a:buNone/>
            </a:pPr>
            <a:endParaRPr lang="es-ES" sz="1700" dirty="0"/>
          </a:p>
          <a:p>
            <a:pPr marL="0" indent="0" algn="just">
              <a:buNone/>
            </a:pPr>
            <a:r>
              <a:rPr lang="en-US" dirty="0" smtClean="0"/>
              <a:t>La </a:t>
            </a:r>
            <a:r>
              <a:rPr lang="en-US" dirty="0" err="1" smtClean="0"/>
              <a:t>maggior</a:t>
            </a:r>
            <a:r>
              <a:rPr lang="en-US" dirty="0" smtClean="0"/>
              <a:t> parte </a:t>
            </a:r>
            <a:r>
              <a:rPr lang="en-US" dirty="0" err="1" smtClean="0"/>
              <a:t>dei</a:t>
            </a:r>
            <a:r>
              <a:rPr lang="en-US" dirty="0" smtClean="0"/>
              <a:t> </a:t>
            </a:r>
            <a:r>
              <a:rPr lang="en-US" dirty="0" smtClean="0"/>
              <a:t>business </a:t>
            </a:r>
            <a:r>
              <a:rPr lang="en-US" dirty="0" smtClean="0"/>
              <a:t>plans per le </a:t>
            </a:r>
            <a:r>
              <a:rPr lang="en-US" dirty="0" err="1" smtClean="0"/>
              <a:t>microimprese</a:t>
            </a:r>
            <a:r>
              <a:rPr lang="en-US" dirty="0" smtClean="0"/>
              <a:t> </a:t>
            </a:r>
            <a:r>
              <a:rPr lang="en-US" dirty="0" err="1" smtClean="0"/>
              <a:t>sono</a:t>
            </a:r>
            <a:r>
              <a:rPr lang="en-US" dirty="0" smtClean="0"/>
              <a:t> </a:t>
            </a:r>
            <a:r>
              <a:rPr lang="en-US" dirty="0" err="1" smtClean="0"/>
              <a:t>realizzati</a:t>
            </a:r>
            <a:r>
              <a:rPr lang="en-US" dirty="0" smtClean="0"/>
              <a:t> per un anno (</a:t>
            </a:r>
            <a:r>
              <a:rPr lang="en-US" dirty="0" err="1" smtClean="0"/>
              <a:t>breve</a:t>
            </a:r>
            <a:r>
              <a:rPr lang="en-US" dirty="0" smtClean="0"/>
              <a:t> </a:t>
            </a:r>
            <a:r>
              <a:rPr lang="en-US" dirty="0" err="1" smtClean="0"/>
              <a:t>periodo</a:t>
            </a:r>
            <a:r>
              <a:rPr lang="en-US" dirty="0" smtClean="0"/>
              <a:t>), </a:t>
            </a:r>
            <a:r>
              <a:rPr lang="en-US" dirty="0" err="1" smtClean="0"/>
              <a:t>tre</a:t>
            </a:r>
            <a:r>
              <a:rPr lang="en-US" dirty="0" smtClean="0"/>
              <a:t> </a:t>
            </a:r>
            <a:r>
              <a:rPr lang="en-US" dirty="0" err="1" smtClean="0"/>
              <a:t>anni</a:t>
            </a:r>
            <a:r>
              <a:rPr lang="en-US" dirty="0" smtClean="0"/>
              <a:t> (</a:t>
            </a:r>
            <a:r>
              <a:rPr lang="en-US" dirty="0" err="1" smtClean="0"/>
              <a:t>medio</a:t>
            </a:r>
            <a:r>
              <a:rPr lang="en-US" dirty="0" smtClean="0"/>
              <a:t> </a:t>
            </a:r>
            <a:r>
              <a:rPr lang="en-US" dirty="0" err="1" smtClean="0"/>
              <a:t>periodo</a:t>
            </a:r>
            <a:r>
              <a:rPr lang="en-US" dirty="0" smtClean="0"/>
              <a:t>) e </a:t>
            </a:r>
            <a:r>
              <a:rPr lang="en-US" dirty="0" err="1" smtClean="0"/>
              <a:t>cinque</a:t>
            </a:r>
            <a:r>
              <a:rPr lang="en-US" dirty="0" smtClean="0"/>
              <a:t> </a:t>
            </a:r>
            <a:r>
              <a:rPr lang="en-US" dirty="0" err="1" smtClean="0"/>
              <a:t>anni</a:t>
            </a:r>
            <a:r>
              <a:rPr lang="en-US" dirty="0" smtClean="0"/>
              <a:t> </a:t>
            </a:r>
            <a:r>
              <a:rPr lang="en-US" dirty="0" smtClean="0"/>
              <a:t> (</a:t>
            </a:r>
            <a:r>
              <a:rPr lang="en-US" dirty="0" err="1" smtClean="0"/>
              <a:t>lungo</a:t>
            </a:r>
            <a:r>
              <a:rPr lang="en-US" dirty="0" smtClean="0"/>
              <a:t> </a:t>
            </a:r>
            <a:r>
              <a:rPr lang="en-US" dirty="0" err="1" smtClean="0"/>
              <a:t>periodo</a:t>
            </a:r>
            <a:r>
              <a:rPr lang="en-US" dirty="0" smtClean="0"/>
              <a:t>).  </a:t>
            </a: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Tree>
    <p:extLst>
      <p:ext uri="{BB962C8B-B14F-4D97-AF65-F5344CB8AC3E}">
        <p14:creationId xmlns:p14="http://schemas.microsoft.com/office/powerpoint/2010/main" xmlns="" val="41475513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Pianificazione</a:t>
            </a:r>
            <a:r>
              <a:rPr lang="en-US" sz="3200" b="1" dirty="0" smtClean="0">
                <a:solidFill>
                  <a:srgbClr val="0B0AFD"/>
                </a:solidFill>
              </a:rPr>
              <a:t> </a:t>
            </a:r>
            <a:r>
              <a:rPr lang="en-US" sz="3200" b="1" dirty="0" err="1" smtClean="0">
                <a:solidFill>
                  <a:srgbClr val="0B0AFD"/>
                </a:solidFill>
              </a:rPr>
              <a:t>delle</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 </a:t>
            </a:r>
            <a:r>
              <a:rPr lang="en-US" sz="3200" b="1" dirty="0" err="1" smtClean="0">
                <a:solidFill>
                  <a:srgbClr val="0B0AFD"/>
                </a:solidFill>
              </a:rPr>
              <a:t>operazioni</a:t>
            </a:r>
            <a:r>
              <a:rPr lang="en-US" sz="3200" b="1" dirty="0" smtClean="0">
                <a:solidFill>
                  <a:srgbClr val="0B0AFD"/>
                </a:solidFill>
              </a:rPr>
              <a:t> </a:t>
            </a:r>
            <a:r>
              <a:rPr lang="en-US" sz="3200" b="1" dirty="0" smtClean="0">
                <a:solidFill>
                  <a:srgbClr val="0B0AFD"/>
                </a:solidFill>
              </a:rPr>
              <a:t>aziendali</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Orizzonte</a:t>
            </a:r>
            <a:r>
              <a:rPr lang="en-US" b="1" dirty="0" smtClean="0">
                <a:solidFill>
                  <a:srgbClr val="C00000"/>
                </a:solidFill>
              </a:rPr>
              <a:t> </a:t>
            </a:r>
            <a:r>
              <a:rPr lang="en-US" b="1" dirty="0" err="1" smtClean="0">
                <a:solidFill>
                  <a:srgbClr val="C00000"/>
                </a:solidFill>
              </a:rPr>
              <a:t>temporale</a:t>
            </a:r>
            <a:r>
              <a:rPr lang="en-US" b="1" dirty="0" smtClean="0">
                <a:solidFill>
                  <a:srgbClr val="C00000"/>
                </a:solidFill>
              </a:rPr>
              <a:t> di un Business plan </a:t>
            </a:r>
            <a:r>
              <a:rPr lang="en-US" b="1" dirty="0" smtClean="0">
                <a:solidFill>
                  <a:srgbClr val="C00000"/>
                </a:solidFill>
                <a:latin typeface="+mj-lt"/>
                <a:ea typeface="+mj-ea"/>
                <a:cs typeface="+mj-cs"/>
              </a:rPr>
              <a:t>(</a:t>
            </a:r>
            <a:r>
              <a:rPr lang="en-US" b="1" dirty="0" smtClean="0">
                <a:solidFill>
                  <a:srgbClr val="C00000"/>
                </a:solidFill>
                <a:latin typeface="+mj-lt"/>
                <a:ea typeface="+mj-ea"/>
                <a:cs typeface="+mj-cs"/>
              </a:rPr>
              <a:t>6/7) </a:t>
            </a:r>
            <a:r>
              <a:rPr lang="en-GB" sz="1700" dirty="0"/>
              <a:t> </a:t>
            </a:r>
            <a:endParaRPr lang="es-ES" sz="1700" dirty="0"/>
          </a:p>
          <a:p>
            <a:pPr marL="0" indent="0">
              <a:buNone/>
            </a:pPr>
            <a:r>
              <a:rPr lang="en-GB" sz="1700" dirty="0"/>
              <a:t> </a:t>
            </a:r>
            <a:endParaRPr lang="en-GB" sz="1700" dirty="0" smtClean="0"/>
          </a:p>
          <a:p>
            <a:pPr marL="0" indent="0">
              <a:buNone/>
            </a:pPr>
            <a:endParaRPr lang="es-ES" sz="1700" dirty="0"/>
          </a:p>
          <a:p>
            <a:pPr marL="0" indent="0" algn="just">
              <a:buNone/>
            </a:pPr>
            <a:r>
              <a:rPr lang="it-IT" dirty="0" smtClean="0"/>
              <a:t>I business </a:t>
            </a:r>
            <a:r>
              <a:rPr lang="it-IT" dirty="0" err="1" smtClean="0"/>
              <a:t>plan</a:t>
            </a:r>
            <a:r>
              <a:rPr lang="it-IT" dirty="0" smtClean="0"/>
              <a:t> per periodi diversi devono essere </a:t>
            </a:r>
            <a:r>
              <a:rPr lang="it-IT" dirty="0" smtClean="0"/>
              <a:t>costruiti utilizzando le stesse regole per ogni anno. Tutti i punti sopra menzionati </a:t>
            </a:r>
            <a:r>
              <a:rPr lang="it-IT" dirty="0" smtClean="0"/>
              <a:t>devono essere </a:t>
            </a:r>
            <a:r>
              <a:rPr lang="it-IT" dirty="0" smtClean="0"/>
              <a:t>inclusi in ogni </a:t>
            </a:r>
            <a:r>
              <a:rPr lang="it-IT" dirty="0" smtClean="0"/>
              <a:t>piano aziendale annuale.</a:t>
            </a:r>
            <a:endParaRPr lang="es-ES" dirty="0"/>
          </a:p>
          <a:p>
            <a:pPr marL="0" indent="0" algn="ctr">
              <a:buNone/>
            </a:pPr>
            <a:endParaRPr lang="en-IE" dirty="0"/>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Tree>
    <p:extLst>
      <p:ext uri="{BB962C8B-B14F-4D97-AF65-F5344CB8AC3E}">
        <p14:creationId xmlns:p14="http://schemas.microsoft.com/office/powerpoint/2010/main" xmlns="" val="74723878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Pianificazione</a:t>
            </a:r>
            <a:r>
              <a:rPr lang="en-US" sz="3200" b="1" dirty="0" smtClean="0">
                <a:solidFill>
                  <a:srgbClr val="0B0AFD"/>
                </a:solidFill>
              </a:rPr>
              <a:t> </a:t>
            </a:r>
            <a:r>
              <a:rPr lang="en-US" sz="3200" b="1" dirty="0" err="1" smtClean="0">
                <a:solidFill>
                  <a:srgbClr val="0B0AFD"/>
                </a:solidFill>
              </a:rPr>
              <a:t>delle</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 </a:t>
            </a:r>
            <a:r>
              <a:rPr lang="en-US" sz="3200" b="1" dirty="0" err="1" smtClean="0">
                <a:solidFill>
                  <a:srgbClr val="0B0AFD"/>
                </a:solidFill>
              </a:rPr>
              <a:t>operazioni</a:t>
            </a:r>
            <a:r>
              <a:rPr lang="en-US" sz="3200" b="1" dirty="0" smtClean="0">
                <a:solidFill>
                  <a:srgbClr val="0B0AFD"/>
                </a:solidFill>
              </a:rPr>
              <a:t> </a:t>
            </a:r>
            <a:r>
              <a:rPr lang="en-US" sz="3200" b="1" dirty="0" smtClean="0">
                <a:solidFill>
                  <a:srgbClr val="0B0AFD"/>
                </a:solidFill>
              </a:rPr>
              <a:t>aziendali</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Orizzonte</a:t>
            </a:r>
            <a:r>
              <a:rPr lang="en-US" b="1" dirty="0" smtClean="0">
                <a:solidFill>
                  <a:srgbClr val="C00000"/>
                </a:solidFill>
              </a:rPr>
              <a:t> </a:t>
            </a:r>
            <a:r>
              <a:rPr lang="en-US" b="1" dirty="0" err="1" smtClean="0">
                <a:solidFill>
                  <a:srgbClr val="C00000"/>
                </a:solidFill>
              </a:rPr>
              <a:t>temporale</a:t>
            </a:r>
            <a:r>
              <a:rPr lang="en-US" b="1" dirty="0" smtClean="0">
                <a:solidFill>
                  <a:srgbClr val="C00000"/>
                </a:solidFill>
              </a:rPr>
              <a:t> di un Business plan </a:t>
            </a:r>
            <a:r>
              <a:rPr lang="en-GB" b="1" dirty="0" smtClean="0">
                <a:solidFill>
                  <a:srgbClr val="C00000"/>
                </a:solidFill>
                <a:latin typeface="+mj-lt"/>
                <a:ea typeface="+mj-ea"/>
                <a:cs typeface="+mj-cs"/>
              </a:rPr>
              <a:t>(</a:t>
            </a:r>
            <a:r>
              <a:rPr lang="en-GB" b="1" dirty="0" smtClean="0">
                <a:solidFill>
                  <a:srgbClr val="C00000"/>
                </a:solidFill>
                <a:latin typeface="+mj-lt"/>
                <a:ea typeface="+mj-ea"/>
                <a:cs typeface="+mj-cs"/>
              </a:rPr>
              <a:t>7/7)</a:t>
            </a:r>
            <a:endParaRPr lang="es-ES" b="1" dirty="0">
              <a:solidFill>
                <a:srgbClr val="C00000"/>
              </a:solidFill>
              <a:latin typeface="+mj-lt"/>
              <a:ea typeface="+mj-ea"/>
              <a:cs typeface="+mj-cs"/>
            </a:endParaRPr>
          </a:p>
          <a:p>
            <a:pPr marL="0" indent="0">
              <a:buNone/>
            </a:pPr>
            <a:r>
              <a:rPr lang="en-GB" sz="1700" dirty="0"/>
              <a:t> </a:t>
            </a:r>
            <a:endParaRPr lang="es-ES" sz="1700" dirty="0" smtClean="0"/>
          </a:p>
          <a:p>
            <a:pPr marL="0" indent="0">
              <a:buNone/>
            </a:pPr>
            <a:endParaRPr lang="es-ES" sz="1700" dirty="0"/>
          </a:p>
          <a:p>
            <a:pPr marL="0" indent="0">
              <a:buNone/>
            </a:pPr>
            <a:r>
              <a:rPr lang="it-IT" dirty="0" smtClean="0"/>
              <a:t>Nella parte finanziaria del </a:t>
            </a:r>
            <a:r>
              <a:rPr lang="it-IT" dirty="0" smtClean="0"/>
              <a:t>business </a:t>
            </a:r>
            <a:r>
              <a:rPr lang="it-IT" dirty="0" err="1" smtClean="0"/>
              <a:t>plan</a:t>
            </a:r>
            <a:r>
              <a:rPr lang="it-IT" dirty="0" smtClean="0"/>
              <a:t> è richiesta una valutazione dell’attuale situazione economico-finanziaria dell’azienda.</a:t>
            </a:r>
            <a:endParaRPr lang="en-US" dirty="0"/>
          </a:p>
          <a:p>
            <a:pPr marL="0" indent="0">
              <a:buNone/>
            </a:pPr>
            <a:endParaRPr lang="es-ES" sz="1700" dirty="0"/>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Tree>
    <p:extLst>
      <p:ext uri="{BB962C8B-B14F-4D97-AF65-F5344CB8AC3E}">
        <p14:creationId xmlns:p14="http://schemas.microsoft.com/office/powerpoint/2010/main" xmlns="" val="13748225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097280"/>
          </a:xfrm>
        </p:spPr>
        <p:txBody>
          <a:bodyPr/>
          <a:lstStyle/>
          <a:p>
            <a:pPr algn="r"/>
            <a:r>
              <a:rPr lang="en-US" b="1" dirty="0" err="1" smtClean="0">
                <a:solidFill>
                  <a:srgbClr val="0B0AFD"/>
                </a:solidFill>
              </a:rPr>
              <a:t>Pianificazione</a:t>
            </a:r>
            <a:r>
              <a:rPr lang="en-US" b="1" dirty="0" smtClean="0">
                <a:solidFill>
                  <a:srgbClr val="0B0AFD"/>
                </a:solidFill>
              </a:rPr>
              <a:t> </a:t>
            </a:r>
            <a:r>
              <a:rPr lang="en-US" b="1" dirty="0" err="1" smtClean="0">
                <a:solidFill>
                  <a:srgbClr val="0B0AFD"/>
                </a:solidFill>
              </a:rPr>
              <a:t>delle</a:t>
            </a:r>
            <a:r>
              <a:rPr lang="en-US" b="1" dirty="0" smtClean="0">
                <a:solidFill>
                  <a:srgbClr val="0B0AFD"/>
                </a:solidFill>
              </a:rPr>
              <a:t/>
            </a:r>
            <a:br>
              <a:rPr lang="en-US" b="1" dirty="0" smtClean="0">
                <a:solidFill>
                  <a:srgbClr val="0B0AFD"/>
                </a:solidFill>
              </a:rPr>
            </a:br>
            <a:r>
              <a:rPr lang="en-US" b="1" dirty="0" smtClean="0">
                <a:solidFill>
                  <a:srgbClr val="0B0AFD"/>
                </a:solidFill>
              </a:rPr>
              <a:t> </a:t>
            </a:r>
            <a:r>
              <a:rPr lang="en-US" b="1" dirty="0" err="1" smtClean="0">
                <a:solidFill>
                  <a:srgbClr val="0B0AFD"/>
                </a:solidFill>
              </a:rPr>
              <a:t>operazioni</a:t>
            </a:r>
            <a:r>
              <a:rPr lang="en-US" b="1" dirty="0" smtClean="0">
                <a:solidFill>
                  <a:srgbClr val="0B0AFD"/>
                </a:solidFill>
              </a:rPr>
              <a:t> aziendali</a:t>
            </a:r>
            <a:endParaRPr lang="en-IE" sz="3200" b="1" dirty="0">
              <a:solidFill>
                <a:srgbClr val="0B0AFD"/>
              </a:solidFill>
            </a:endParaRPr>
          </a:p>
        </p:txBody>
      </p:sp>
      <p:sp>
        <p:nvSpPr>
          <p:cNvPr id="3" name="Content Placeholder 2"/>
          <p:cNvSpPr>
            <a:spLocks noGrp="1"/>
          </p:cNvSpPr>
          <p:nvPr>
            <p:ph idx="1"/>
          </p:nvPr>
        </p:nvSpPr>
        <p:spPr/>
        <p:txBody>
          <a:bodyPr/>
          <a:lstStyle/>
          <a:p>
            <a:pPr marL="0" indent="0">
              <a:lnSpc>
                <a:spcPct val="150000"/>
              </a:lnSpc>
              <a:buNone/>
            </a:pPr>
            <a:r>
              <a:rPr lang="en-IE" b="1" dirty="0"/>
              <a:t>					</a:t>
            </a:r>
          </a:p>
          <a:p>
            <a:pPr marL="0" indent="0">
              <a:lnSpc>
                <a:spcPct val="150000"/>
              </a:lnSpc>
              <a:buNone/>
            </a:pPr>
            <a:r>
              <a:rPr lang="en-IE" b="1" dirty="0"/>
              <a:t>	</a:t>
            </a:r>
          </a:p>
        </p:txBody>
      </p:sp>
      <p:sp>
        <p:nvSpPr>
          <p:cNvPr id="4" name="Text Placeholder 3"/>
          <p:cNvSpPr>
            <a:spLocks noGrp="1"/>
          </p:cNvSpPr>
          <p:nvPr>
            <p:ph type="body" sz="half" idx="2"/>
          </p:nvPr>
        </p:nvSpPr>
        <p:spPr>
          <a:xfrm>
            <a:off x="303871" y="1362456"/>
            <a:ext cx="2963586" cy="612648"/>
          </a:xfrm>
        </p:spPr>
        <p:txBody>
          <a:bodyPr/>
          <a:lstStyle/>
          <a:p>
            <a:pPr lvl="0" defTabSz="457200" fontAlgn="auto">
              <a:spcBef>
                <a:spcPts val="0"/>
              </a:spcBef>
              <a:spcAft>
                <a:spcPts val="0"/>
              </a:spcAft>
            </a:pPr>
            <a:r>
              <a:rPr lang="en-IE" sz="3200" b="1" dirty="0" err="1" smtClean="0">
                <a:solidFill>
                  <a:srgbClr val="990000"/>
                </a:solidFill>
              </a:rPr>
              <a:t>Panoramica</a:t>
            </a:r>
            <a:endParaRPr lang="el-GR" sz="3200" dirty="0">
              <a:solidFill>
                <a:srgbClr val="990000"/>
              </a:solidFill>
            </a:endParaRPr>
          </a:p>
        </p:txBody>
      </p:sp>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graphicFrame>
        <p:nvGraphicFramePr>
          <p:cNvPr id="10" name="9 - Πίνακας"/>
          <p:cNvGraphicFramePr>
            <a:graphicFrameLocks noGrp="1"/>
          </p:cNvGraphicFramePr>
          <p:nvPr/>
        </p:nvGraphicFramePr>
        <p:xfrm>
          <a:off x="325120" y="2377778"/>
          <a:ext cx="10338816" cy="3851988"/>
        </p:xfrm>
        <a:graphic>
          <a:graphicData uri="http://schemas.openxmlformats.org/drawingml/2006/table">
            <a:tbl>
              <a:tblPr firstRow="1" bandRow="1">
                <a:tableStyleId>{5C22544A-7EE6-4342-B048-85BDC9FD1C3A}</a:tableStyleId>
              </a:tblPr>
              <a:tblGrid>
                <a:gridCol w="4930621"/>
                <a:gridCol w="5408195"/>
              </a:tblGrid>
              <a:tr h="744036">
                <a:tc>
                  <a:txBody>
                    <a:bodyPr/>
                    <a:lstStyle/>
                    <a:p>
                      <a:pPr algn="ctr"/>
                      <a:r>
                        <a:rPr lang="en-IE" sz="2400" b="1" dirty="0" err="1" smtClean="0">
                          <a:solidFill>
                            <a:schemeClr val="tx1"/>
                          </a:solidFill>
                        </a:rPr>
                        <a:t>Quante</a:t>
                      </a:r>
                      <a:r>
                        <a:rPr lang="en-IE" sz="2400" b="1" baseline="0" dirty="0" smtClean="0">
                          <a:solidFill>
                            <a:schemeClr val="tx1"/>
                          </a:solidFill>
                        </a:rPr>
                        <a:t> </a:t>
                      </a:r>
                      <a:r>
                        <a:rPr lang="en-IE" sz="2400" b="1" dirty="0" smtClean="0">
                          <a:solidFill>
                            <a:schemeClr val="tx1"/>
                          </a:solidFill>
                        </a:rPr>
                        <a:t>slides</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20</a:t>
                      </a:r>
                      <a:r>
                        <a:rPr lang="en-IE" sz="2400" b="1" dirty="0" smtClean="0">
                          <a:solidFill>
                            <a:srgbClr val="336600"/>
                          </a:solidFill>
                        </a:rPr>
                        <a:t> </a:t>
                      </a:r>
                      <a:r>
                        <a:rPr lang="en-IE" sz="2400" b="1" dirty="0">
                          <a:solidFill>
                            <a:schemeClr val="tx1"/>
                          </a:solidFill>
                        </a:rPr>
                        <a:t>slides in </a:t>
                      </a:r>
                      <a:r>
                        <a:rPr lang="en-IE" sz="2400" b="1" dirty="0" err="1" smtClean="0">
                          <a:solidFill>
                            <a:schemeClr val="tx1"/>
                          </a:solidFill>
                        </a:rPr>
                        <a:t>totale</a:t>
                      </a:r>
                      <a:endParaRPr lang="en-IE" sz="2400" b="1" dirty="0">
                        <a:solidFill>
                          <a:schemeClr val="tx1"/>
                        </a:solidFill>
                      </a:endParaRPr>
                    </a:p>
                  </a:txBody>
                  <a:tcPr>
                    <a:solidFill>
                      <a:schemeClr val="bg1">
                        <a:lumMod val="75000"/>
                      </a:schemeClr>
                    </a:solidFill>
                  </a:tcPr>
                </a:tc>
              </a:tr>
              <a:tr h="1264493">
                <a:tc>
                  <a:txBody>
                    <a:bodyPr/>
                    <a:lstStyle/>
                    <a:p>
                      <a:pPr algn="ctr"/>
                      <a:r>
                        <a:rPr lang="en-IE" sz="2400" b="1" dirty="0" err="1" smtClean="0">
                          <a:solidFill>
                            <a:schemeClr val="tx1"/>
                          </a:solidFill>
                        </a:rPr>
                        <a:t>Quanto</a:t>
                      </a:r>
                      <a:r>
                        <a:rPr lang="en-IE" sz="2400" b="1" baseline="0" dirty="0" smtClean="0">
                          <a:solidFill>
                            <a:schemeClr val="tx1"/>
                          </a:solidFill>
                        </a:rPr>
                        <a:t> tempo è </a:t>
                      </a:r>
                      <a:r>
                        <a:rPr lang="en-IE" sz="2400" b="1" baseline="0" dirty="0" err="1" smtClean="0">
                          <a:solidFill>
                            <a:schemeClr val="tx1"/>
                          </a:solidFill>
                        </a:rPr>
                        <a:t>necessario</a:t>
                      </a:r>
                      <a:r>
                        <a:rPr lang="en-IE" sz="2400" b="1" baseline="0" dirty="0" smtClean="0">
                          <a:solidFill>
                            <a:schemeClr val="tx1"/>
                          </a:solidFill>
                        </a:rPr>
                        <a:t> </a:t>
                      </a:r>
                      <a:r>
                        <a:rPr lang="en-IE" sz="2400" b="1" baseline="0" dirty="0" err="1" smtClean="0">
                          <a:solidFill>
                            <a:schemeClr val="tx1"/>
                          </a:solidFill>
                        </a:rPr>
                        <a:t>alla</a:t>
                      </a:r>
                      <a:r>
                        <a:rPr lang="en-IE" sz="2400" b="1" baseline="0" dirty="0" smtClean="0">
                          <a:solidFill>
                            <a:schemeClr val="tx1"/>
                          </a:solidFill>
                        </a:rPr>
                        <a:t> </a:t>
                      </a:r>
                      <a:r>
                        <a:rPr lang="en-IE" sz="2400" b="1" baseline="0" dirty="0" err="1" smtClean="0">
                          <a:solidFill>
                            <a:schemeClr val="tx1"/>
                          </a:solidFill>
                        </a:rPr>
                        <a:t>lettura</a:t>
                      </a:r>
                      <a:r>
                        <a:rPr lang="en-IE" sz="2400" b="1" baseline="0" dirty="0" smtClean="0">
                          <a:solidFill>
                            <a:schemeClr val="tx1"/>
                          </a:solidFill>
                        </a:rPr>
                        <a:t> e </a:t>
                      </a:r>
                      <a:r>
                        <a:rPr lang="en-IE" sz="2400" b="1" baseline="0" dirty="0" err="1" smtClean="0">
                          <a:solidFill>
                            <a:schemeClr val="tx1"/>
                          </a:solidFill>
                        </a:rPr>
                        <a:t>all’ascolto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tx1"/>
                          </a:solidFill>
                          <a:latin typeface="+mn-lt"/>
                          <a:ea typeface="+mn-ea"/>
                          <a:cs typeface="+mn-cs"/>
                        </a:rPr>
                        <a:t>15</a:t>
                      </a:r>
                      <a:r>
                        <a:rPr lang="en-IE" sz="2400" b="1" dirty="0" smtClean="0"/>
                        <a:t> </a:t>
                      </a:r>
                      <a:r>
                        <a:rPr lang="en-IE" sz="2400" b="1" dirty="0" err="1" smtClean="0"/>
                        <a:t>minuti</a:t>
                      </a:r>
                      <a:r>
                        <a:rPr lang="en-IE" sz="2400" b="1" dirty="0" smtClean="0"/>
                        <a:t> (</a:t>
                      </a:r>
                      <a:r>
                        <a:rPr lang="en-IE" sz="2400" b="1" dirty="0" err="1" smtClean="0"/>
                        <a:t>escluso</a:t>
                      </a:r>
                      <a:r>
                        <a:rPr lang="en-IE" sz="2400" b="1" dirty="0" smtClean="0"/>
                        <a:t> </a:t>
                      </a:r>
                      <a:r>
                        <a:rPr lang="en-IE" sz="2400" b="1" dirty="0" err="1" smtClean="0"/>
                        <a:t>l’approfondimento</a:t>
                      </a:r>
                      <a:r>
                        <a:rPr lang="en-IE" sz="2400" b="1" dirty="0" smtClean="0"/>
                        <a:t> </a:t>
                      </a:r>
                      <a:r>
                        <a:rPr lang="en-IE" sz="2400" b="1" dirty="0" err="1" smtClean="0"/>
                        <a:t>dei</a:t>
                      </a:r>
                      <a:r>
                        <a:rPr lang="en-IE" sz="2400" b="1" dirty="0" smtClean="0"/>
                        <a:t> links </a:t>
                      </a:r>
                      <a:r>
                        <a:rPr lang="en-IE" sz="2400" b="1" dirty="0" err="1" smtClean="0"/>
                        <a:t>contenuti</a:t>
                      </a:r>
                      <a:r>
                        <a:rPr lang="en-IE" sz="2400" b="1" dirty="0" smtClean="0"/>
                        <a:t> </a:t>
                      </a:r>
                      <a:r>
                        <a:rPr lang="en-IE" sz="2400" b="1" dirty="0" err="1" smtClean="0"/>
                        <a:t>all’interno</a:t>
                      </a:r>
                      <a:r>
                        <a:rPr lang="en-IE" sz="2400" b="1" dirty="0" smtClean="0"/>
                        <a:t> </a:t>
                      </a:r>
                      <a:r>
                        <a:rPr lang="en-IE" sz="2400" b="1" dirty="0" err="1" smtClean="0"/>
                        <a:t>delle</a:t>
                      </a:r>
                      <a:r>
                        <a:rPr lang="en-IE" sz="2400" b="1" dirty="0" smtClean="0"/>
                        <a:t> slides)</a:t>
                      </a:r>
                      <a:endParaRPr lang="en-IE" sz="2400" b="1" dirty="0"/>
                    </a:p>
                  </a:txBody>
                  <a:tcPr>
                    <a:solidFill>
                      <a:schemeClr val="bg1">
                        <a:lumMod val="75000"/>
                      </a:schemeClr>
                    </a:solidFill>
                  </a:tcPr>
                </a:tc>
              </a:tr>
              <a:tr h="1370592">
                <a:tc>
                  <a:txBody>
                    <a:bodyPr/>
                    <a:lstStyle/>
                    <a:p>
                      <a:pPr algn="ctr"/>
                      <a:r>
                        <a:rPr lang="en-IE" sz="2400" b="1" dirty="0" err="1" smtClean="0">
                          <a:solidFill>
                            <a:schemeClr val="tx1"/>
                          </a:solidFill>
                        </a:rPr>
                        <a:t>Qual’è</a:t>
                      </a:r>
                      <a:r>
                        <a:rPr lang="en-IE" sz="2400" b="1" dirty="0" smtClean="0">
                          <a:solidFill>
                            <a:schemeClr val="tx1"/>
                          </a:solidFill>
                        </a:rPr>
                        <a:t> </a:t>
                      </a:r>
                      <a:r>
                        <a:rPr lang="en-IE" sz="2400" b="1" dirty="0" err="1" smtClean="0">
                          <a:solidFill>
                            <a:schemeClr val="tx1"/>
                          </a:solidFill>
                        </a:rPr>
                        <a:t>il</a:t>
                      </a:r>
                      <a:r>
                        <a:rPr lang="en-IE" sz="2400" b="1" dirty="0" smtClean="0">
                          <a:solidFill>
                            <a:schemeClr val="tx1"/>
                          </a:solidFill>
                        </a:rPr>
                        <a:t> </a:t>
                      </a:r>
                      <a:r>
                        <a:rPr lang="en-IE" sz="2400" b="1" dirty="0" err="1" smtClean="0">
                          <a:solidFill>
                            <a:schemeClr val="tx1"/>
                          </a:solidFill>
                        </a:rPr>
                        <a:t>beneficio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n-IE" sz="2400" b="1" dirty="0" err="1" smtClean="0">
                          <a:solidFill>
                            <a:schemeClr val="tx1"/>
                          </a:solidFill>
                        </a:rPr>
                        <a:t>Vedi</a:t>
                      </a:r>
                      <a:r>
                        <a:rPr lang="en-IE" sz="2400" b="1" baseline="0" dirty="0" smtClean="0">
                          <a:solidFill>
                            <a:schemeClr val="tx1"/>
                          </a:solidFill>
                        </a:rPr>
                        <a:t> </a:t>
                      </a:r>
                      <a:r>
                        <a:rPr lang="en-IE" sz="2400" b="1" baseline="0" dirty="0" err="1" smtClean="0">
                          <a:solidFill>
                            <a:schemeClr val="tx1"/>
                          </a:solidFill>
                        </a:rPr>
                        <a:t>obiettivi</a:t>
                      </a:r>
                      <a:r>
                        <a:rPr lang="en-IE" sz="2400" b="1" baseline="0" dirty="0" smtClean="0">
                          <a:solidFill>
                            <a:schemeClr val="tx1"/>
                          </a:solidFill>
                        </a:rPr>
                        <a:t> e </a:t>
                      </a:r>
                      <a:r>
                        <a:rPr lang="en-IE" sz="2400" b="1" baseline="0" dirty="0" err="1" smtClean="0">
                          <a:solidFill>
                            <a:schemeClr val="tx1"/>
                          </a:solidFill>
                        </a:rPr>
                        <a:t>risultati</a:t>
                      </a:r>
                      <a:r>
                        <a:rPr lang="en-IE" sz="2400" b="1" baseline="0" dirty="0" smtClean="0">
                          <a:solidFill>
                            <a:schemeClr val="tx1"/>
                          </a:solidFill>
                        </a:rPr>
                        <a:t> di </a:t>
                      </a:r>
                      <a:r>
                        <a:rPr lang="en-IE" sz="2400" b="1" baseline="0" dirty="0" err="1" smtClean="0">
                          <a:solidFill>
                            <a:schemeClr val="tx1"/>
                          </a:solidFill>
                        </a:rPr>
                        <a:t>apprendimento</a:t>
                      </a:r>
                      <a:r>
                        <a:rPr lang="en-IE" sz="2400" b="1" baseline="0" dirty="0" smtClean="0">
                          <a:solidFill>
                            <a:schemeClr val="tx1"/>
                          </a:solidFill>
                        </a:rPr>
                        <a:t> </a:t>
                      </a:r>
                      <a:r>
                        <a:rPr lang="en-IE" sz="2400" b="1" baseline="0" dirty="0" err="1" smtClean="0">
                          <a:solidFill>
                            <a:schemeClr val="tx1"/>
                          </a:solidFill>
                        </a:rPr>
                        <a:t>attesi</a:t>
                      </a:r>
                      <a:r>
                        <a:rPr lang="en-IE" sz="2400" b="1" baseline="0" dirty="0" smtClean="0">
                          <a:solidFill>
                            <a:schemeClr val="tx1"/>
                          </a:solidFill>
                        </a:rPr>
                        <a:t> </a:t>
                      </a:r>
                      <a:r>
                        <a:rPr lang="en-IE" sz="2400" b="1" baseline="0" dirty="0" err="1" smtClean="0">
                          <a:solidFill>
                            <a:schemeClr val="tx1"/>
                          </a:solidFill>
                        </a:rPr>
                        <a:t>nelle</a:t>
                      </a:r>
                      <a:r>
                        <a:rPr lang="en-IE" sz="2400" b="1" baseline="0" dirty="0" smtClean="0">
                          <a:solidFill>
                            <a:schemeClr val="tx1"/>
                          </a:solidFill>
                        </a:rPr>
                        <a:t> slides </a:t>
                      </a:r>
                      <a:r>
                        <a:rPr lang="en-IE" sz="2400" b="1" baseline="0" dirty="0" err="1" smtClean="0">
                          <a:solidFill>
                            <a:schemeClr val="tx1"/>
                          </a:solidFill>
                        </a:rPr>
                        <a:t>seguenti</a:t>
                      </a:r>
                      <a:endParaRPr lang="en-IE" sz="2400" dirty="0">
                        <a:solidFill>
                          <a:schemeClr val="tx1"/>
                        </a:solidFill>
                      </a:endParaRPr>
                    </a:p>
                  </a:txBody>
                  <a:tcPr>
                    <a:solidFill>
                      <a:schemeClr val="bg1">
                        <a:lumMod val="75000"/>
                      </a:schemeClr>
                    </a:solidFill>
                  </a:tcPr>
                </a:tc>
              </a:tr>
            </a:tbl>
          </a:graphicData>
        </a:graphic>
      </p:graphicFrame>
    </p:spTree>
    <p:custDataLst>
      <p:tags r:id="rId1"/>
    </p:custDataLst>
    <p:extLst>
      <p:ext uri="{BB962C8B-B14F-4D97-AF65-F5344CB8AC3E}">
        <p14:creationId xmlns:p14="http://schemas.microsoft.com/office/powerpoint/2010/main" xmlns="" val="1260105804"/>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Grazie per </a:t>
            </a:r>
            <a:r>
              <a:rPr lang="en-US" altLang="es-ES" sz="4800" b="1" dirty="0" err="1" smtClean="0">
                <a:solidFill>
                  <a:srgbClr val="990000"/>
                </a:solidFill>
              </a:rPr>
              <a:t>l’attenzione</a:t>
            </a:r>
            <a:r>
              <a:rPr lang="en-US" altLang="es-ES" sz="4800" b="1" smtClean="0">
                <a:solidFill>
                  <a:srgbClr val="990000"/>
                </a:solidFill>
              </a:rPr>
              <a:t> </a:t>
            </a:r>
            <a:r>
              <a:rPr lang="en-US" altLang="es-ES" sz="4800" b="1" smtClean="0">
                <a:solidFill>
                  <a:srgbClr val="990000"/>
                </a:solidFill>
                <a:sym typeface="Wingdings" panose="05000000000000000000" pitchFamily="2" charset="2"/>
              </a:rPr>
              <a:t></a:t>
            </a:r>
            <a:endParaRPr lang="en-US" altLang="es-ES" sz="4800" b="1"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Fine </a:t>
            </a:r>
            <a:r>
              <a:rPr lang="en-US" altLang="es-ES" sz="3600" dirty="0" err="1" smtClean="0">
                <a:solidFill>
                  <a:srgbClr val="0B0AFD"/>
                </a:solidFill>
              </a:rPr>
              <a:t>dell’unità</a:t>
            </a:r>
            <a:r>
              <a:rPr lang="en-US" altLang="es-ES" sz="3600" dirty="0" smtClean="0">
                <a:solidFill>
                  <a:srgbClr val="0B0AFD"/>
                </a:solidFill>
              </a:rPr>
              <a:t> </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158240"/>
          </a:xfrm>
        </p:spPr>
        <p:txBody>
          <a:bodyPr/>
          <a:lstStyle/>
          <a:p>
            <a:pPr algn="r"/>
            <a:r>
              <a:rPr lang="en-US" b="1" dirty="0" err="1" smtClean="0">
                <a:solidFill>
                  <a:srgbClr val="0B0AFD"/>
                </a:solidFill>
              </a:rPr>
              <a:t>Pianificazione</a:t>
            </a:r>
            <a:r>
              <a:rPr lang="en-US" b="1" dirty="0" smtClean="0">
                <a:solidFill>
                  <a:srgbClr val="0B0AFD"/>
                </a:solidFill>
              </a:rPr>
              <a:t> </a:t>
            </a:r>
            <a:r>
              <a:rPr lang="en-US" b="1" dirty="0" err="1" smtClean="0">
                <a:solidFill>
                  <a:srgbClr val="0B0AFD"/>
                </a:solidFill>
              </a:rPr>
              <a:t>delle</a:t>
            </a:r>
            <a:r>
              <a:rPr lang="en-US" b="1" dirty="0" smtClean="0">
                <a:solidFill>
                  <a:srgbClr val="0B0AFD"/>
                </a:solidFill>
              </a:rPr>
              <a:t/>
            </a:r>
            <a:br>
              <a:rPr lang="en-US" b="1" dirty="0" smtClean="0">
                <a:solidFill>
                  <a:srgbClr val="0B0AFD"/>
                </a:solidFill>
              </a:rPr>
            </a:br>
            <a:r>
              <a:rPr lang="en-US" b="1" dirty="0" smtClean="0">
                <a:solidFill>
                  <a:srgbClr val="0B0AFD"/>
                </a:solidFill>
              </a:rPr>
              <a:t> </a:t>
            </a:r>
            <a:r>
              <a:rPr lang="en-US" b="1" dirty="0" err="1" smtClean="0">
                <a:solidFill>
                  <a:srgbClr val="0B0AFD"/>
                </a:solidFill>
              </a:rPr>
              <a:t>operazioni</a:t>
            </a:r>
            <a:r>
              <a:rPr lang="en-US" b="1" dirty="0" smtClean="0">
                <a:solidFill>
                  <a:srgbClr val="0B0AFD"/>
                </a:solidFill>
              </a:rPr>
              <a:t> aziendali</a:t>
            </a:r>
            <a:endParaRPr lang="en-IE" sz="3200" b="1" dirty="0">
              <a:solidFill>
                <a:srgbClr val="0B0AFD"/>
              </a:solidFill>
            </a:endParaRPr>
          </a:p>
        </p:txBody>
      </p:sp>
      <p:sp>
        <p:nvSpPr>
          <p:cNvPr id="3" name="Content Placeholder 2"/>
          <p:cNvSpPr>
            <a:spLocks noGrp="1"/>
          </p:cNvSpPr>
          <p:nvPr>
            <p:ph idx="1"/>
          </p:nvPr>
        </p:nvSpPr>
        <p:spPr>
          <a:xfrm>
            <a:off x="1987296" y="2292097"/>
            <a:ext cx="8551757" cy="3572255"/>
          </a:xfrm>
        </p:spPr>
        <p:txBody>
          <a:bodyPr/>
          <a:lstStyle/>
          <a:p>
            <a:pPr marL="0" indent="0" algn="ctr">
              <a:lnSpc>
                <a:spcPct val="150000"/>
              </a:lnSpc>
              <a:buNone/>
            </a:pPr>
            <a:r>
              <a:rPr lang="en-GB" b="1" dirty="0" smtClean="0"/>
              <a:t>In </a:t>
            </a:r>
            <a:r>
              <a:rPr lang="en-GB" b="1" dirty="0" err="1" smtClean="0"/>
              <a:t>questa</a:t>
            </a:r>
            <a:r>
              <a:rPr lang="en-GB" b="1" dirty="0" smtClean="0"/>
              <a:t> </a:t>
            </a:r>
            <a:r>
              <a:rPr lang="en-GB" b="1" dirty="0" err="1" smtClean="0"/>
              <a:t>unità</a:t>
            </a:r>
            <a:r>
              <a:rPr lang="en-GB" b="1" dirty="0" smtClean="0"/>
              <a:t> </a:t>
            </a:r>
            <a:r>
              <a:rPr lang="en-GB" b="1" dirty="0" err="1" smtClean="0"/>
              <a:t>impareremo</a:t>
            </a:r>
            <a:r>
              <a:rPr lang="en-GB" b="1" dirty="0" smtClean="0"/>
              <a:t> </a:t>
            </a:r>
            <a:r>
              <a:rPr lang="en-GB" b="1" dirty="0" err="1" smtClean="0"/>
              <a:t>cos’è</a:t>
            </a:r>
            <a:r>
              <a:rPr lang="en-GB" b="1" dirty="0" smtClean="0"/>
              <a:t> la </a:t>
            </a:r>
            <a:r>
              <a:rPr lang="en-GB" b="1" dirty="0" err="1" smtClean="0"/>
              <a:t>pianificazione</a:t>
            </a:r>
            <a:r>
              <a:rPr lang="en-GB" b="1" dirty="0" smtClean="0"/>
              <a:t> </a:t>
            </a:r>
            <a:r>
              <a:rPr lang="en-GB" b="1" dirty="0" err="1" smtClean="0"/>
              <a:t>aziendale</a:t>
            </a:r>
            <a:r>
              <a:rPr lang="en-GB" b="1" dirty="0" smtClean="0"/>
              <a:t>, </a:t>
            </a:r>
            <a:r>
              <a:rPr lang="en-GB" b="1" dirty="0" err="1" smtClean="0"/>
              <a:t>qual’è</a:t>
            </a:r>
            <a:r>
              <a:rPr lang="en-GB" b="1" dirty="0" smtClean="0"/>
              <a:t> lo </a:t>
            </a:r>
            <a:r>
              <a:rPr lang="en-GB" b="1" dirty="0" err="1" smtClean="0"/>
              <a:t>scopo</a:t>
            </a:r>
            <a:r>
              <a:rPr lang="en-GB" b="1" dirty="0" smtClean="0"/>
              <a:t> di un marketing plan e in </a:t>
            </a:r>
            <a:r>
              <a:rPr lang="en-GB" b="1" dirty="0" err="1" smtClean="0"/>
              <a:t>cosa</a:t>
            </a:r>
            <a:r>
              <a:rPr lang="en-GB" b="1" dirty="0" smtClean="0"/>
              <a:t> </a:t>
            </a:r>
            <a:r>
              <a:rPr lang="en-GB" b="1" dirty="0" err="1" smtClean="0"/>
              <a:t>consiste</a:t>
            </a:r>
            <a:r>
              <a:rPr lang="en-GB" b="1" dirty="0" smtClean="0"/>
              <a:t> la </a:t>
            </a:r>
            <a:r>
              <a:rPr lang="en-GB" b="1" dirty="0" err="1" smtClean="0"/>
              <a:t>pianificazione</a:t>
            </a:r>
            <a:r>
              <a:rPr lang="en-GB" b="1" dirty="0" smtClean="0"/>
              <a:t> di </a:t>
            </a:r>
            <a:r>
              <a:rPr lang="en-GB" b="1" dirty="0" err="1" smtClean="0"/>
              <a:t>tutte</a:t>
            </a:r>
            <a:r>
              <a:rPr lang="en-GB" b="1" dirty="0" smtClean="0"/>
              <a:t> le </a:t>
            </a:r>
            <a:r>
              <a:rPr lang="en-GB" b="1" dirty="0" err="1" smtClean="0"/>
              <a:t>operazioni</a:t>
            </a:r>
            <a:r>
              <a:rPr lang="en-GB" b="1" dirty="0" smtClean="0"/>
              <a:t> aziendali</a:t>
            </a:r>
            <a:endParaRPr lang="en-IE" b="1" dirty="0"/>
          </a:p>
          <a:p>
            <a:endParaRPr lang="en-IE" dirty="0"/>
          </a:p>
        </p:txBody>
      </p:sp>
      <p:sp>
        <p:nvSpPr>
          <p:cNvPr id="6" name="Text Placeholder 5"/>
          <p:cNvSpPr>
            <a:spLocks noGrp="1"/>
          </p:cNvSpPr>
          <p:nvPr>
            <p:ph type="body" sz="half" idx="2"/>
          </p:nvPr>
        </p:nvSpPr>
        <p:spPr>
          <a:xfrm>
            <a:off x="547710" y="1252728"/>
            <a:ext cx="3922689" cy="612648"/>
          </a:xfrm>
        </p:spPr>
        <p:txBody>
          <a:bodyPr/>
          <a:lstStyle/>
          <a:p>
            <a:pPr lvl="0" defTabSz="457200" fontAlgn="auto">
              <a:spcBef>
                <a:spcPts val="0"/>
              </a:spcBef>
              <a:spcAft>
                <a:spcPts val="0"/>
              </a:spcAft>
            </a:pPr>
            <a:r>
              <a:rPr lang="en-IE" sz="3200" b="1" dirty="0" err="1" smtClean="0">
                <a:solidFill>
                  <a:srgbClr val="990000"/>
                </a:solidFill>
              </a:rPr>
              <a:t>Obiettivo</a:t>
            </a:r>
            <a:r>
              <a:rPr lang="en-IE" sz="3200" b="1" dirty="0" smtClean="0">
                <a:solidFill>
                  <a:srgbClr val="990000"/>
                </a:solidFill>
              </a:rPr>
              <a:t> </a:t>
            </a:r>
            <a:r>
              <a:rPr lang="en-IE" sz="3200" b="1" dirty="0" err="1" smtClean="0">
                <a:solidFill>
                  <a:srgbClr val="990000"/>
                </a:solidFill>
              </a:rPr>
              <a:t>dell’unità</a:t>
            </a:r>
            <a:endParaRPr lang="el-GR"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072896"/>
          </a:xfrm>
        </p:spPr>
        <p:txBody>
          <a:bodyPr/>
          <a:lstStyle/>
          <a:p>
            <a:pPr algn="r"/>
            <a:r>
              <a:rPr lang="en-US" b="1" dirty="0" err="1" smtClean="0">
                <a:solidFill>
                  <a:srgbClr val="0B0AFD"/>
                </a:solidFill>
              </a:rPr>
              <a:t>Pianificazione</a:t>
            </a:r>
            <a:r>
              <a:rPr lang="en-US" b="1" dirty="0" smtClean="0">
                <a:solidFill>
                  <a:srgbClr val="0B0AFD"/>
                </a:solidFill>
              </a:rPr>
              <a:t> </a:t>
            </a:r>
            <a:r>
              <a:rPr lang="en-US" b="1" dirty="0" err="1" smtClean="0">
                <a:solidFill>
                  <a:srgbClr val="0B0AFD"/>
                </a:solidFill>
              </a:rPr>
              <a:t>delle</a:t>
            </a:r>
            <a:r>
              <a:rPr lang="en-US" b="1" dirty="0" smtClean="0">
                <a:solidFill>
                  <a:srgbClr val="0B0AFD"/>
                </a:solidFill>
              </a:rPr>
              <a:t/>
            </a:r>
            <a:br>
              <a:rPr lang="en-US" b="1" dirty="0" smtClean="0">
                <a:solidFill>
                  <a:srgbClr val="0B0AFD"/>
                </a:solidFill>
              </a:rPr>
            </a:br>
            <a:r>
              <a:rPr lang="en-US" b="1" dirty="0" smtClean="0">
                <a:solidFill>
                  <a:srgbClr val="0B0AFD"/>
                </a:solidFill>
              </a:rPr>
              <a:t> </a:t>
            </a:r>
            <a:r>
              <a:rPr lang="en-US" b="1" dirty="0" err="1" smtClean="0">
                <a:solidFill>
                  <a:srgbClr val="0B0AFD"/>
                </a:solidFill>
              </a:rPr>
              <a:t>operazioni</a:t>
            </a:r>
            <a:r>
              <a:rPr lang="en-US" b="1" dirty="0" smtClean="0">
                <a:solidFill>
                  <a:srgbClr val="0B0AFD"/>
                </a:solidFill>
              </a:rPr>
              <a:t> aziendali</a:t>
            </a:r>
            <a:endParaRPr lang="es-ES" altLang="es-ES" sz="3200" b="1" dirty="0">
              <a:solidFill>
                <a:srgbClr val="0B0AFD"/>
              </a:solidFill>
            </a:endParaRPr>
          </a:p>
        </p:txBody>
      </p:sp>
      <p:sp>
        <p:nvSpPr>
          <p:cNvPr id="3" name="Content Placeholder 2"/>
          <p:cNvSpPr>
            <a:spLocks noGrp="1"/>
          </p:cNvSpPr>
          <p:nvPr>
            <p:ph idx="1"/>
          </p:nvPr>
        </p:nvSpPr>
        <p:spPr>
          <a:xfrm>
            <a:off x="365760" y="2060448"/>
            <a:ext cx="11545824" cy="4328160"/>
          </a:xfrm>
        </p:spPr>
        <p:txBody>
          <a:bodyPr>
            <a:noAutofit/>
          </a:bodyPr>
          <a:lstStyle/>
          <a:p>
            <a:pPr marL="0" indent="0">
              <a:lnSpc>
                <a:spcPct val="150000"/>
              </a:lnSpc>
              <a:buNone/>
            </a:pPr>
            <a:r>
              <a:rPr lang="en-IE" b="1" dirty="0" err="1" smtClean="0"/>
              <a:t>Alla</a:t>
            </a:r>
            <a:r>
              <a:rPr lang="en-IE" b="1" dirty="0" smtClean="0"/>
              <a:t> fine del modulo </a:t>
            </a:r>
            <a:r>
              <a:rPr lang="en-IE" sz="2800" b="1" u="sng" dirty="0" err="1" smtClean="0">
                <a:solidFill>
                  <a:srgbClr val="003366"/>
                </a:solidFill>
              </a:rPr>
              <a:t>sarai</a:t>
            </a:r>
            <a:r>
              <a:rPr lang="en-IE" sz="2800" b="1" u="sng" dirty="0" smtClean="0">
                <a:solidFill>
                  <a:srgbClr val="003366"/>
                </a:solidFill>
              </a:rPr>
              <a:t> in </a:t>
            </a:r>
            <a:r>
              <a:rPr lang="en-IE" sz="2800" b="1" u="sng" dirty="0" err="1" smtClean="0">
                <a:solidFill>
                  <a:srgbClr val="003366"/>
                </a:solidFill>
              </a:rPr>
              <a:t>grado</a:t>
            </a:r>
            <a:r>
              <a:rPr lang="en-IE" sz="2800" b="1" u="sng" dirty="0" smtClean="0">
                <a:solidFill>
                  <a:srgbClr val="003366"/>
                </a:solidFill>
              </a:rPr>
              <a:t> di :</a:t>
            </a:r>
            <a:endParaRPr lang="en-IE" sz="2800" b="1" u="sng" dirty="0">
              <a:solidFill>
                <a:srgbClr val="003366"/>
              </a:solidFill>
            </a:endParaRPr>
          </a:p>
          <a:p>
            <a:pPr marL="514350" indent="-514350">
              <a:lnSpc>
                <a:spcPct val="150000"/>
              </a:lnSpc>
              <a:buFont typeface="+mj-lt"/>
              <a:buAutoNum type="arabicPeriod"/>
            </a:pPr>
            <a:r>
              <a:rPr lang="en-IE" b="1" dirty="0" err="1" smtClean="0"/>
              <a:t>Capire</a:t>
            </a:r>
            <a:r>
              <a:rPr lang="en-IE" b="1" dirty="0" smtClean="0"/>
              <a:t> a </a:t>
            </a:r>
            <a:r>
              <a:rPr lang="en-IE" b="1" dirty="0" err="1" smtClean="0"/>
              <a:t>che</a:t>
            </a:r>
            <a:r>
              <a:rPr lang="en-IE" b="1" dirty="0" smtClean="0"/>
              <a:t> </a:t>
            </a:r>
            <a:r>
              <a:rPr lang="en-IE" b="1" dirty="0" err="1" smtClean="0"/>
              <a:t>scopo</a:t>
            </a:r>
            <a:r>
              <a:rPr lang="en-IE" b="1" dirty="0" smtClean="0"/>
              <a:t> </a:t>
            </a:r>
            <a:r>
              <a:rPr lang="en-IE" b="1" dirty="0" err="1" smtClean="0"/>
              <a:t>creare</a:t>
            </a:r>
            <a:r>
              <a:rPr lang="en-IE" b="1" dirty="0" smtClean="0"/>
              <a:t> un business plan </a:t>
            </a:r>
          </a:p>
          <a:p>
            <a:pPr marL="514350" indent="-514350">
              <a:lnSpc>
                <a:spcPct val="150000"/>
              </a:lnSpc>
              <a:buFont typeface="+mj-lt"/>
              <a:buAutoNum type="arabicPeriod"/>
            </a:pPr>
            <a:r>
              <a:rPr lang="en-IE" b="1" dirty="0" err="1" smtClean="0"/>
              <a:t>Sapere</a:t>
            </a:r>
            <a:r>
              <a:rPr lang="en-IE" b="1" dirty="0" smtClean="0"/>
              <a:t> </a:t>
            </a:r>
            <a:r>
              <a:rPr lang="en-IE" b="1" dirty="0" err="1" smtClean="0"/>
              <a:t>cosa</a:t>
            </a:r>
            <a:r>
              <a:rPr lang="en-IE" b="1" dirty="0" smtClean="0"/>
              <a:t> </a:t>
            </a:r>
            <a:r>
              <a:rPr lang="en-IE" b="1" dirty="0" err="1" smtClean="0"/>
              <a:t>deve</a:t>
            </a:r>
            <a:r>
              <a:rPr lang="en-IE" b="1" dirty="0" smtClean="0"/>
              <a:t> </a:t>
            </a:r>
            <a:r>
              <a:rPr lang="en-IE" b="1" dirty="0" err="1" smtClean="0"/>
              <a:t>includere</a:t>
            </a:r>
            <a:r>
              <a:rPr lang="en-IE" b="1" dirty="0" smtClean="0"/>
              <a:t> un business plan</a:t>
            </a:r>
            <a:endParaRPr lang="en-IE" b="1" dirty="0"/>
          </a:p>
          <a:p>
            <a:pPr marL="514350" indent="-514350">
              <a:lnSpc>
                <a:spcPct val="150000"/>
              </a:lnSpc>
              <a:buFont typeface="+mj-lt"/>
              <a:buAutoNum type="arabicPeriod"/>
            </a:pPr>
            <a:r>
              <a:rPr lang="en-IE" b="1" dirty="0" err="1" smtClean="0"/>
              <a:t>Apprendere</a:t>
            </a:r>
            <a:r>
              <a:rPr lang="en-IE" b="1" dirty="0" smtClean="0"/>
              <a:t> </a:t>
            </a:r>
            <a:r>
              <a:rPr lang="en-IE" b="1" dirty="0" smtClean="0"/>
              <a:t> </a:t>
            </a:r>
            <a:r>
              <a:rPr lang="en-IE" b="1" dirty="0" err="1" smtClean="0"/>
              <a:t>quale</a:t>
            </a:r>
            <a:r>
              <a:rPr lang="en-IE" b="1" dirty="0" smtClean="0"/>
              <a:t> </a:t>
            </a:r>
            <a:r>
              <a:rPr lang="en-IE" b="1" dirty="0" err="1" smtClean="0"/>
              <a:t>sia</a:t>
            </a:r>
            <a:r>
              <a:rPr lang="en-IE" b="1" dirty="0" smtClean="0"/>
              <a:t> </a:t>
            </a:r>
            <a:r>
              <a:rPr lang="en-IE" b="1" dirty="0" err="1" smtClean="0"/>
              <a:t>l’orizzonte</a:t>
            </a:r>
            <a:r>
              <a:rPr lang="en-IE" b="1" dirty="0" smtClean="0"/>
              <a:t> </a:t>
            </a:r>
            <a:r>
              <a:rPr lang="en-IE" b="1" dirty="0" err="1" smtClean="0"/>
              <a:t>temporale</a:t>
            </a:r>
            <a:r>
              <a:rPr lang="en-IE" b="1" dirty="0" smtClean="0"/>
              <a:t> di un business </a:t>
            </a:r>
            <a:r>
              <a:rPr lang="en-IE" b="1" dirty="0" smtClean="0"/>
              <a:t>plan</a:t>
            </a:r>
            <a:endParaRPr lang="en-US" b="1" dirty="0"/>
          </a:p>
        </p:txBody>
      </p:sp>
      <p:sp>
        <p:nvSpPr>
          <p:cNvPr id="5" name="Text Placeholder 4"/>
          <p:cNvSpPr>
            <a:spLocks noGrp="1"/>
          </p:cNvSpPr>
          <p:nvPr>
            <p:ph type="body" sz="half" idx="2"/>
          </p:nvPr>
        </p:nvSpPr>
        <p:spPr>
          <a:xfrm>
            <a:off x="474558" y="1191768"/>
            <a:ext cx="7145442" cy="649224"/>
          </a:xfrm>
        </p:spPr>
        <p:txBody>
          <a:bodyPr/>
          <a:lstStyle/>
          <a:p>
            <a:pPr lvl="0" defTabSz="457200" fontAlgn="auto">
              <a:spcBef>
                <a:spcPts val="0"/>
              </a:spcBef>
              <a:spcAft>
                <a:spcPts val="0"/>
              </a:spcAft>
            </a:pPr>
            <a:r>
              <a:rPr lang="es-ES" altLang="es-ES" sz="3200" b="1" dirty="0" smtClean="0">
                <a:solidFill>
                  <a:srgbClr val="990000"/>
                </a:solidFill>
              </a:rPr>
              <a:t>Risultati di apprendimento attesi</a:t>
            </a:r>
            <a:endParaRPr lang="el-GR" sz="3200"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dirty="0"/>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Pianificazione</a:t>
            </a:r>
            <a:r>
              <a:rPr lang="en-US" sz="3200" b="1" dirty="0" smtClean="0">
                <a:solidFill>
                  <a:srgbClr val="0B0AFD"/>
                </a:solidFill>
              </a:rPr>
              <a:t> </a:t>
            </a:r>
            <a:r>
              <a:rPr lang="en-US" sz="3200" b="1" dirty="0" err="1" smtClean="0">
                <a:solidFill>
                  <a:srgbClr val="0B0AFD"/>
                </a:solidFill>
              </a:rPr>
              <a:t>delle</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 </a:t>
            </a:r>
            <a:r>
              <a:rPr lang="en-US" sz="3200" b="1" dirty="0" err="1" smtClean="0">
                <a:solidFill>
                  <a:srgbClr val="0B0AFD"/>
                </a:solidFill>
              </a:rPr>
              <a:t>operazioni</a:t>
            </a:r>
            <a:r>
              <a:rPr lang="en-US" sz="3200" b="1" dirty="0" smtClean="0">
                <a:solidFill>
                  <a:srgbClr val="0B0AFD"/>
                </a:solidFill>
              </a:rPr>
              <a:t> aziendali</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latin typeface="+mj-lt"/>
                <a:ea typeface="+mj-ea"/>
                <a:cs typeface="+mj-cs"/>
              </a:rPr>
              <a:t>Importanza</a:t>
            </a:r>
            <a:r>
              <a:rPr lang="en-US" b="1" dirty="0" smtClean="0">
                <a:solidFill>
                  <a:srgbClr val="C00000"/>
                </a:solidFill>
                <a:latin typeface="+mj-lt"/>
                <a:ea typeface="+mj-ea"/>
                <a:cs typeface="+mj-cs"/>
              </a:rPr>
              <a:t> </a:t>
            </a:r>
            <a:r>
              <a:rPr lang="en-US" b="1" dirty="0" err="1" smtClean="0">
                <a:solidFill>
                  <a:srgbClr val="C00000"/>
                </a:solidFill>
                <a:latin typeface="+mj-lt"/>
                <a:ea typeface="+mj-ea"/>
                <a:cs typeface="+mj-cs"/>
              </a:rPr>
              <a:t>delle</a:t>
            </a:r>
            <a:r>
              <a:rPr lang="en-US" b="1" dirty="0" smtClean="0">
                <a:solidFill>
                  <a:srgbClr val="C00000"/>
                </a:solidFill>
                <a:latin typeface="+mj-lt"/>
                <a:ea typeface="+mj-ea"/>
                <a:cs typeface="+mj-cs"/>
              </a:rPr>
              <a:t> </a:t>
            </a:r>
            <a:r>
              <a:rPr lang="en-US" b="1" dirty="0" err="1" smtClean="0">
                <a:solidFill>
                  <a:srgbClr val="C00000"/>
                </a:solidFill>
                <a:latin typeface="+mj-lt"/>
                <a:ea typeface="+mj-ea"/>
                <a:cs typeface="+mj-cs"/>
              </a:rPr>
              <a:t>microimprese</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s-ES" sz="1800" dirty="0"/>
          </a:p>
          <a:p>
            <a:pPr marL="0" indent="0" algn="just">
              <a:buNone/>
            </a:pPr>
            <a:r>
              <a:rPr lang="en-US" dirty="0" smtClean="0"/>
              <a:t>Le </a:t>
            </a:r>
            <a:r>
              <a:rPr lang="en-US" dirty="0" err="1" smtClean="0"/>
              <a:t>Microimprese</a:t>
            </a:r>
            <a:r>
              <a:rPr lang="en-US" dirty="0" smtClean="0"/>
              <a:t> </a:t>
            </a:r>
            <a:r>
              <a:rPr lang="en-US" dirty="0" err="1" smtClean="0"/>
              <a:t>rivestono</a:t>
            </a:r>
            <a:r>
              <a:rPr lang="en-US" dirty="0" smtClean="0"/>
              <a:t> </a:t>
            </a:r>
            <a:r>
              <a:rPr lang="en-US" dirty="0" err="1" smtClean="0"/>
              <a:t>un’importanza</a:t>
            </a:r>
            <a:r>
              <a:rPr lang="en-US" dirty="0" smtClean="0"/>
              <a:t> </a:t>
            </a:r>
            <a:r>
              <a:rPr lang="en-US" dirty="0" err="1" smtClean="0"/>
              <a:t>cruciale</a:t>
            </a:r>
            <a:r>
              <a:rPr lang="en-US" dirty="0" smtClean="0"/>
              <a:t> </a:t>
            </a:r>
            <a:r>
              <a:rPr lang="en-US" dirty="0" err="1" smtClean="0"/>
              <a:t>nell’economia</a:t>
            </a:r>
            <a:r>
              <a:rPr lang="en-US" dirty="0" smtClean="0"/>
              <a:t> di </a:t>
            </a:r>
            <a:r>
              <a:rPr lang="en-US" dirty="0" err="1" smtClean="0"/>
              <a:t>ogni</a:t>
            </a:r>
            <a:r>
              <a:rPr lang="en-US" dirty="0" smtClean="0"/>
              <a:t> </a:t>
            </a:r>
            <a:r>
              <a:rPr lang="en-US" dirty="0" err="1" smtClean="0"/>
              <a:t>stato</a:t>
            </a:r>
            <a:r>
              <a:rPr lang="en-US" dirty="0" smtClean="0"/>
              <a:t>. </a:t>
            </a:r>
            <a:r>
              <a:rPr lang="en-US" dirty="0" err="1" smtClean="0"/>
              <a:t>Danno</a:t>
            </a:r>
            <a:r>
              <a:rPr lang="en-US" dirty="0" smtClean="0"/>
              <a:t> </a:t>
            </a:r>
            <a:r>
              <a:rPr lang="en-US" dirty="0" err="1" smtClean="0"/>
              <a:t>lavoro</a:t>
            </a:r>
            <a:r>
              <a:rPr lang="en-US" dirty="0" smtClean="0"/>
              <a:t> ad un </a:t>
            </a:r>
            <a:r>
              <a:rPr lang="en-US" dirty="0" err="1" smtClean="0"/>
              <a:t>gran</a:t>
            </a:r>
            <a:r>
              <a:rPr lang="en-US" dirty="0" smtClean="0"/>
              <a:t> </a:t>
            </a:r>
            <a:r>
              <a:rPr lang="en-US" dirty="0" err="1" smtClean="0"/>
              <a:t>numero</a:t>
            </a:r>
            <a:r>
              <a:rPr lang="en-US" dirty="0" smtClean="0"/>
              <a:t> di </a:t>
            </a:r>
            <a:r>
              <a:rPr lang="en-US" dirty="0" err="1" smtClean="0"/>
              <a:t>persone</a:t>
            </a:r>
            <a:r>
              <a:rPr lang="en-US" dirty="0" smtClean="0"/>
              <a:t> </a:t>
            </a:r>
            <a:r>
              <a:rPr lang="en-US" dirty="0" err="1" smtClean="0"/>
              <a:t>offrendo</a:t>
            </a:r>
            <a:r>
              <a:rPr lang="en-US" dirty="0" smtClean="0"/>
              <a:t> </a:t>
            </a:r>
            <a:r>
              <a:rPr lang="en-US" dirty="0" err="1" smtClean="0"/>
              <a:t>loro</a:t>
            </a:r>
            <a:r>
              <a:rPr lang="en-US" dirty="0" smtClean="0"/>
              <a:t> </a:t>
            </a:r>
            <a:r>
              <a:rPr lang="en-US" dirty="0" err="1" smtClean="0"/>
              <a:t>molte</a:t>
            </a:r>
            <a:r>
              <a:rPr lang="en-US" dirty="0" smtClean="0"/>
              <a:t> </a:t>
            </a:r>
            <a:r>
              <a:rPr lang="en-US" dirty="0" err="1" smtClean="0"/>
              <a:t>opportunità</a:t>
            </a:r>
            <a:r>
              <a:rPr lang="en-US" dirty="0" smtClean="0"/>
              <a:t>. </a:t>
            </a:r>
            <a:r>
              <a:rPr lang="en-US" dirty="0" err="1" smtClean="0"/>
              <a:t>Tuttavia</a:t>
            </a:r>
            <a:r>
              <a:rPr lang="en-US" dirty="0" smtClean="0"/>
              <a:t>, a </a:t>
            </a:r>
            <a:r>
              <a:rPr lang="en-US" dirty="0" err="1" smtClean="0"/>
              <a:t>causa</a:t>
            </a:r>
            <a:r>
              <a:rPr lang="en-US" dirty="0" smtClean="0"/>
              <a:t> </a:t>
            </a:r>
            <a:r>
              <a:rPr lang="en-US" dirty="0" err="1" smtClean="0"/>
              <a:t>della</a:t>
            </a:r>
            <a:r>
              <a:rPr lang="en-US" dirty="0" smtClean="0"/>
              <a:t> </a:t>
            </a:r>
            <a:r>
              <a:rPr lang="en-US" dirty="0" err="1" smtClean="0"/>
              <a:t>loro</a:t>
            </a:r>
            <a:r>
              <a:rPr lang="en-US" dirty="0" smtClean="0"/>
              <a:t> </a:t>
            </a:r>
            <a:r>
              <a:rPr lang="en-US" dirty="0" err="1" smtClean="0"/>
              <a:t>dimensione</a:t>
            </a:r>
            <a:r>
              <a:rPr lang="en-US" dirty="0" smtClean="0"/>
              <a:t> </a:t>
            </a:r>
            <a:r>
              <a:rPr lang="en-US" dirty="0" err="1" smtClean="0"/>
              <a:t>possono</a:t>
            </a:r>
            <a:r>
              <a:rPr lang="en-US" dirty="0" smtClean="0"/>
              <a:t> </a:t>
            </a:r>
            <a:r>
              <a:rPr lang="en-US" dirty="0" err="1" smtClean="0"/>
              <a:t>essere</a:t>
            </a:r>
            <a:r>
              <a:rPr lang="en-US" dirty="0" smtClean="0"/>
              <a:t> </a:t>
            </a:r>
            <a:r>
              <a:rPr lang="en-US" dirty="0" err="1" smtClean="0"/>
              <a:t>talvolta</a:t>
            </a:r>
            <a:r>
              <a:rPr lang="en-US" dirty="0" smtClean="0"/>
              <a:t> </a:t>
            </a:r>
            <a:r>
              <a:rPr lang="en-US" dirty="0" err="1" smtClean="0"/>
              <a:t>deboli</a:t>
            </a:r>
            <a:r>
              <a:rPr lang="en-US" dirty="0" smtClean="0"/>
              <a:t> e </a:t>
            </a:r>
            <a:r>
              <a:rPr lang="en-US" dirty="0" err="1" smtClean="0"/>
              <a:t>vulnerabili</a:t>
            </a:r>
            <a:r>
              <a:rPr lang="en-US" dirty="0" smtClean="0"/>
              <a:t>. </a:t>
            </a:r>
            <a:endParaRPr lang="en-US" sz="1800" dirty="0"/>
          </a:p>
          <a:p>
            <a:pPr marL="0" indent="0">
              <a:buNone/>
            </a:pPr>
            <a:r>
              <a:rPr lang="en-GB" sz="1800" dirty="0" smtClean="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Pianificazione</a:t>
            </a:r>
            <a:r>
              <a:rPr lang="en-US" sz="3200" b="1" dirty="0" smtClean="0">
                <a:solidFill>
                  <a:srgbClr val="0B0AFD"/>
                </a:solidFill>
              </a:rPr>
              <a:t> </a:t>
            </a:r>
            <a:r>
              <a:rPr lang="en-US" sz="3200" b="1" dirty="0" err="1" smtClean="0">
                <a:solidFill>
                  <a:srgbClr val="0B0AFD"/>
                </a:solidFill>
              </a:rPr>
              <a:t>delle</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 </a:t>
            </a:r>
            <a:r>
              <a:rPr lang="en-US" sz="3200" b="1" dirty="0" err="1" smtClean="0">
                <a:solidFill>
                  <a:srgbClr val="0B0AFD"/>
                </a:solidFill>
              </a:rPr>
              <a:t>operazioni</a:t>
            </a:r>
            <a:r>
              <a:rPr lang="en-US" sz="3200" b="1" dirty="0" smtClean="0">
                <a:solidFill>
                  <a:srgbClr val="0B0AFD"/>
                </a:solidFill>
              </a:rPr>
              <a:t> aziendali</a:t>
            </a:r>
            <a:endParaRPr lang="en-IE" sz="3200" b="1" dirty="0">
              <a:solidFill>
                <a:srgbClr val="0B0AFD"/>
              </a:solidFill>
            </a:endParaRPr>
          </a:p>
        </p:txBody>
      </p:sp>
      <p:sp>
        <p:nvSpPr>
          <p:cNvPr id="3" name="Content Placeholder 2"/>
          <p:cNvSpPr>
            <a:spLocks noGrp="1"/>
          </p:cNvSpPr>
          <p:nvPr>
            <p:ph idx="1"/>
          </p:nvPr>
        </p:nvSpPr>
        <p:spPr>
          <a:xfrm>
            <a:off x="609600" y="1414271"/>
            <a:ext cx="10972800" cy="4883961"/>
          </a:xfrm>
        </p:spPr>
        <p:txBody>
          <a:bodyPr/>
          <a:lstStyle/>
          <a:p>
            <a:pPr marL="0" indent="0">
              <a:buNone/>
            </a:pPr>
            <a:r>
              <a:rPr lang="en-US" b="1" dirty="0" err="1" smtClean="0">
                <a:solidFill>
                  <a:srgbClr val="C00000"/>
                </a:solidFill>
                <a:latin typeface="+mj-lt"/>
                <a:ea typeface="+mj-ea"/>
                <a:cs typeface="+mj-cs"/>
              </a:rPr>
              <a:t>Perchè</a:t>
            </a:r>
            <a:r>
              <a:rPr lang="en-US" b="1" dirty="0" smtClean="0">
                <a:solidFill>
                  <a:srgbClr val="C00000"/>
                </a:solidFill>
                <a:latin typeface="+mj-lt"/>
                <a:ea typeface="+mj-ea"/>
                <a:cs typeface="+mj-cs"/>
              </a:rPr>
              <a:t> </a:t>
            </a:r>
            <a:r>
              <a:rPr lang="en-US" b="1" dirty="0" err="1" smtClean="0">
                <a:solidFill>
                  <a:srgbClr val="C00000"/>
                </a:solidFill>
                <a:latin typeface="+mj-lt"/>
                <a:ea typeface="+mj-ea"/>
                <a:cs typeface="+mj-cs"/>
              </a:rPr>
              <a:t>creare</a:t>
            </a:r>
            <a:r>
              <a:rPr lang="en-US" b="1" dirty="0" smtClean="0">
                <a:solidFill>
                  <a:srgbClr val="C00000"/>
                </a:solidFill>
                <a:latin typeface="+mj-lt"/>
                <a:ea typeface="+mj-ea"/>
                <a:cs typeface="+mj-cs"/>
              </a:rPr>
              <a:t> Business </a:t>
            </a:r>
            <a:r>
              <a:rPr lang="en-US" b="1" dirty="0">
                <a:solidFill>
                  <a:srgbClr val="C00000"/>
                </a:solidFill>
                <a:latin typeface="+mj-lt"/>
                <a:ea typeface="+mj-ea"/>
                <a:cs typeface="+mj-cs"/>
              </a:rPr>
              <a:t>plans </a:t>
            </a:r>
            <a:r>
              <a:rPr lang="en-US" b="1" dirty="0" smtClean="0">
                <a:solidFill>
                  <a:srgbClr val="C00000"/>
                </a:solidFill>
                <a:latin typeface="+mj-lt"/>
                <a:ea typeface="+mj-ea"/>
                <a:cs typeface="+mj-cs"/>
              </a:rPr>
              <a:t>e Budgets (1/4)</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lgn="just">
              <a:buNone/>
            </a:pPr>
            <a:r>
              <a:rPr lang="it-IT" dirty="0" smtClean="0"/>
              <a:t>Per evitare i rischi che circondano le microimprese e che rappresentano una minaccia per il loro successo e progresso, queste dovrebbero utilizzare i moderni strumenti </a:t>
            </a:r>
            <a:r>
              <a:rPr lang="it-IT" dirty="0" smtClean="0"/>
              <a:t>aziendali nel </a:t>
            </a:r>
            <a:r>
              <a:rPr lang="it-IT" dirty="0" smtClean="0"/>
              <a:t>loro lavoro quotidiano. Uno dei più importanti strumenti </a:t>
            </a:r>
            <a:r>
              <a:rPr lang="it-IT" dirty="0" smtClean="0"/>
              <a:t>aziendali è </a:t>
            </a:r>
            <a:r>
              <a:rPr lang="it-IT" dirty="0" smtClean="0"/>
              <a:t>il business </a:t>
            </a:r>
            <a:r>
              <a:rPr lang="it-IT" dirty="0" err="1" smtClean="0"/>
              <a:t>plan</a:t>
            </a:r>
            <a:r>
              <a:rPr lang="it-IT" dirty="0" smtClean="0"/>
              <a:t>. Oggi, Poter contare su un business </a:t>
            </a:r>
            <a:r>
              <a:rPr lang="it-IT" dirty="0" err="1" smtClean="0"/>
              <a:t>plan</a:t>
            </a:r>
            <a:r>
              <a:rPr lang="it-IT" dirty="0" smtClean="0"/>
              <a:t> e su un budget è fondamentale per ogni impresa.</a:t>
            </a:r>
            <a:endParaRPr lang="en-US" dirty="0" smtClean="0"/>
          </a:p>
          <a:p>
            <a:pPr marL="0" indent="0">
              <a:buNone/>
            </a:pPr>
            <a:endParaRPr lang="es-ES"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Tree>
    <p:extLst>
      <p:ext uri="{BB962C8B-B14F-4D97-AF65-F5344CB8AC3E}">
        <p14:creationId xmlns:p14="http://schemas.microsoft.com/office/powerpoint/2010/main" xmlns="" val="15883783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Pianificazione</a:t>
            </a:r>
            <a:r>
              <a:rPr lang="en-US" sz="3200" b="1" dirty="0" smtClean="0">
                <a:solidFill>
                  <a:srgbClr val="0B0AFD"/>
                </a:solidFill>
              </a:rPr>
              <a:t> </a:t>
            </a:r>
            <a:r>
              <a:rPr lang="en-US" sz="3200" b="1" dirty="0" err="1" smtClean="0">
                <a:solidFill>
                  <a:srgbClr val="0B0AFD"/>
                </a:solidFill>
              </a:rPr>
              <a:t>delle</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 </a:t>
            </a:r>
            <a:r>
              <a:rPr lang="en-US" sz="3200" b="1" dirty="0" err="1" smtClean="0">
                <a:solidFill>
                  <a:srgbClr val="0B0AFD"/>
                </a:solidFill>
              </a:rPr>
              <a:t>operazioni</a:t>
            </a:r>
            <a:r>
              <a:rPr lang="en-US" sz="3200" b="1" dirty="0" smtClean="0">
                <a:solidFill>
                  <a:srgbClr val="0B0AFD"/>
                </a:solidFill>
              </a:rPr>
              <a:t> aziendali</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lvl="0" indent="0">
              <a:buNone/>
            </a:pPr>
            <a:r>
              <a:rPr lang="en-US" b="1" dirty="0" err="1" smtClean="0">
                <a:solidFill>
                  <a:srgbClr val="C00000"/>
                </a:solidFill>
              </a:rPr>
              <a:t>Perchè</a:t>
            </a:r>
            <a:r>
              <a:rPr lang="en-US" b="1" dirty="0" smtClean="0">
                <a:solidFill>
                  <a:srgbClr val="C00000"/>
                </a:solidFill>
              </a:rPr>
              <a:t> </a:t>
            </a:r>
            <a:r>
              <a:rPr lang="en-US" b="1" dirty="0" err="1" smtClean="0">
                <a:solidFill>
                  <a:srgbClr val="C00000"/>
                </a:solidFill>
              </a:rPr>
              <a:t>creare</a:t>
            </a:r>
            <a:r>
              <a:rPr lang="en-US" b="1" dirty="0" smtClean="0">
                <a:solidFill>
                  <a:srgbClr val="C00000"/>
                </a:solidFill>
              </a:rPr>
              <a:t> Business plans e Budgets </a:t>
            </a:r>
            <a:r>
              <a:rPr lang="en-US" b="1" dirty="0" smtClean="0">
                <a:solidFill>
                  <a:srgbClr val="C00000"/>
                </a:solidFill>
                <a:latin typeface="+mj-lt"/>
                <a:ea typeface="+mj-ea"/>
                <a:cs typeface="+mj-cs"/>
              </a:rPr>
              <a:t>(2/4)</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s-ES" sz="1800" dirty="0" smtClean="0"/>
          </a:p>
          <a:p>
            <a:pPr marL="0" indent="0">
              <a:buNone/>
            </a:pPr>
            <a:r>
              <a:rPr lang="it-IT" dirty="0" smtClean="0"/>
              <a:t>Il </a:t>
            </a:r>
            <a:r>
              <a:rPr lang="it-IT" dirty="0" smtClean="0"/>
              <a:t>Business </a:t>
            </a:r>
            <a:r>
              <a:rPr lang="it-IT" dirty="0" err="1" smtClean="0"/>
              <a:t>P</a:t>
            </a:r>
            <a:r>
              <a:rPr lang="it-IT" dirty="0" err="1" smtClean="0"/>
              <a:t>lan</a:t>
            </a:r>
            <a:r>
              <a:rPr lang="it-IT" dirty="0" smtClean="0"/>
              <a:t> (o piano economico – finanziario) è un documento che riepiloga il progetto imprenditoriale, le linee strategiche e gli obiettivi </a:t>
            </a:r>
            <a:r>
              <a:rPr lang="it-IT" dirty="0" smtClean="0"/>
              <a:t>aziendali, fornendo </a:t>
            </a:r>
            <a:r>
              <a:rPr lang="it-IT" dirty="0" smtClean="0"/>
              <a:t>una visione d’insieme delle </a:t>
            </a:r>
            <a:r>
              <a:rPr lang="it-IT" dirty="0" smtClean="0"/>
              <a:t>attività </a:t>
            </a:r>
            <a:r>
              <a:rPr lang="it-IT" dirty="0" smtClean="0"/>
              <a:t>aziendali nel breve e nel lungo </a:t>
            </a:r>
            <a:r>
              <a:rPr lang="it-IT" dirty="0" smtClean="0"/>
              <a:t>periodo.</a:t>
            </a:r>
            <a:endParaRPr lang="en-US" dirty="0"/>
          </a:p>
          <a:p>
            <a:pPr marL="0" indent="0">
              <a:buNone/>
            </a:pPr>
            <a:r>
              <a:rPr lang="en-GB" sz="1800" dirty="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Tree>
    <p:extLst>
      <p:ext uri="{BB962C8B-B14F-4D97-AF65-F5344CB8AC3E}">
        <p14:creationId xmlns:p14="http://schemas.microsoft.com/office/powerpoint/2010/main" xmlns="" val="22626559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Pianificazione</a:t>
            </a:r>
            <a:r>
              <a:rPr lang="en-US" sz="3200" b="1" dirty="0" smtClean="0">
                <a:solidFill>
                  <a:srgbClr val="0B0AFD"/>
                </a:solidFill>
              </a:rPr>
              <a:t> </a:t>
            </a:r>
            <a:r>
              <a:rPr lang="en-US" sz="3200" b="1" dirty="0" err="1" smtClean="0">
                <a:solidFill>
                  <a:srgbClr val="0B0AFD"/>
                </a:solidFill>
              </a:rPr>
              <a:t>delle</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 </a:t>
            </a:r>
            <a:r>
              <a:rPr lang="en-US" sz="3200" b="1" dirty="0" err="1" smtClean="0">
                <a:solidFill>
                  <a:srgbClr val="0B0AFD"/>
                </a:solidFill>
              </a:rPr>
              <a:t>operazioni</a:t>
            </a:r>
            <a:r>
              <a:rPr lang="en-US" sz="3200" b="1" dirty="0" smtClean="0">
                <a:solidFill>
                  <a:srgbClr val="0B0AFD"/>
                </a:solidFill>
              </a:rPr>
              <a:t> </a:t>
            </a:r>
            <a:r>
              <a:rPr lang="en-US" sz="3200" b="1" dirty="0" smtClean="0">
                <a:solidFill>
                  <a:srgbClr val="0B0AFD"/>
                </a:solidFill>
              </a:rPr>
              <a:t>aziendali</a:t>
            </a:r>
            <a:endParaRPr lang="en-IE" sz="3200" b="1" dirty="0">
              <a:solidFill>
                <a:srgbClr val="0B0AFD"/>
              </a:solidFill>
            </a:endParaRPr>
          </a:p>
        </p:txBody>
      </p:sp>
      <p:sp>
        <p:nvSpPr>
          <p:cNvPr id="3" name="Content Placeholder 2"/>
          <p:cNvSpPr>
            <a:spLocks noGrp="1"/>
          </p:cNvSpPr>
          <p:nvPr>
            <p:ph idx="1"/>
          </p:nvPr>
        </p:nvSpPr>
        <p:spPr>
          <a:xfrm>
            <a:off x="568035" y="1196007"/>
            <a:ext cx="11139059" cy="5102226"/>
          </a:xfrm>
        </p:spPr>
        <p:txBody>
          <a:bodyPr/>
          <a:lstStyle/>
          <a:p>
            <a:pPr marL="0" lvl="0" indent="0">
              <a:buNone/>
            </a:pPr>
            <a:r>
              <a:rPr lang="en-US" b="1" dirty="0" err="1" smtClean="0">
                <a:solidFill>
                  <a:srgbClr val="C00000"/>
                </a:solidFill>
              </a:rPr>
              <a:t>Perchè</a:t>
            </a:r>
            <a:r>
              <a:rPr lang="en-US" b="1" dirty="0" smtClean="0">
                <a:solidFill>
                  <a:srgbClr val="C00000"/>
                </a:solidFill>
              </a:rPr>
              <a:t> </a:t>
            </a:r>
            <a:r>
              <a:rPr lang="en-US" b="1" dirty="0" err="1" smtClean="0">
                <a:solidFill>
                  <a:srgbClr val="C00000"/>
                </a:solidFill>
              </a:rPr>
              <a:t>creare</a:t>
            </a:r>
            <a:r>
              <a:rPr lang="en-US" b="1" dirty="0" smtClean="0">
                <a:solidFill>
                  <a:srgbClr val="C00000"/>
                </a:solidFill>
              </a:rPr>
              <a:t> Business plans e Budgets </a:t>
            </a:r>
            <a:r>
              <a:rPr lang="en-US" b="1" dirty="0" smtClean="0">
                <a:solidFill>
                  <a:srgbClr val="C00000"/>
                </a:solidFill>
                <a:latin typeface="+mj-lt"/>
                <a:ea typeface="+mj-ea"/>
                <a:cs typeface="+mj-cs"/>
              </a:rPr>
              <a:t>(3/4)</a:t>
            </a:r>
            <a:endParaRPr lang="es-ES" b="1" dirty="0">
              <a:solidFill>
                <a:srgbClr val="C00000"/>
              </a:solidFill>
              <a:latin typeface="+mj-lt"/>
              <a:ea typeface="+mj-ea"/>
              <a:cs typeface="+mj-cs"/>
            </a:endParaRPr>
          </a:p>
          <a:p>
            <a:pPr marL="0" indent="0">
              <a:buNone/>
            </a:pPr>
            <a:r>
              <a:rPr lang="en-GB" sz="1800" dirty="0"/>
              <a:t> </a:t>
            </a:r>
            <a:endParaRPr lang="es-ES" sz="1800" dirty="0"/>
          </a:p>
          <a:p>
            <a:pPr marL="0" indent="0">
              <a:buNone/>
            </a:pPr>
            <a:r>
              <a:rPr lang="en-GB" sz="1800" dirty="0"/>
              <a:t> </a:t>
            </a:r>
            <a:endParaRPr lang="es-ES" sz="1800" dirty="0"/>
          </a:p>
          <a:p>
            <a:pPr marL="0" indent="0">
              <a:buNone/>
            </a:pPr>
            <a:r>
              <a:rPr lang="it-IT" dirty="0" smtClean="0"/>
              <a:t>Nel periodo </a:t>
            </a:r>
            <a:r>
              <a:rPr lang="it-IT" dirty="0" smtClean="0"/>
              <a:t>di riferimento del </a:t>
            </a:r>
            <a:r>
              <a:rPr lang="it-IT" dirty="0" smtClean="0"/>
              <a:t>business </a:t>
            </a:r>
            <a:r>
              <a:rPr lang="it-IT" dirty="0" err="1" smtClean="0"/>
              <a:t>plan</a:t>
            </a:r>
            <a:r>
              <a:rPr lang="it-IT" dirty="0" smtClean="0"/>
              <a:t>, i </a:t>
            </a:r>
            <a:r>
              <a:rPr lang="it-IT" dirty="0" err="1" smtClean="0"/>
              <a:t>paramentri</a:t>
            </a:r>
            <a:r>
              <a:rPr lang="it-IT" dirty="0" smtClean="0"/>
              <a:t> stabiliti ti </a:t>
            </a:r>
            <a:r>
              <a:rPr lang="it-IT" dirty="0" smtClean="0"/>
              <a:t>permetteranno di vedere in qualsiasi momento quanto hai realizzato dall'inizio, dove devi insistere di più, dove devi impegnarti maggiormente e dove hai ottenuto i migliori risultati</a:t>
            </a:r>
            <a:endParaRPr lang="en-US"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Tree>
    <p:extLst>
      <p:ext uri="{BB962C8B-B14F-4D97-AF65-F5344CB8AC3E}">
        <p14:creationId xmlns:p14="http://schemas.microsoft.com/office/powerpoint/2010/main" xmlns="" val="8025110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Pianificazione</a:t>
            </a:r>
            <a:r>
              <a:rPr lang="en-US" sz="3200" b="1" dirty="0" smtClean="0">
                <a:solidFill>
                  <a:srgbClr val="0B0AFD"/>
                </a:solidFill>
              </a:rPr>
              <a:t> </a:t>
            </a:r>
            <a:r>
              <a:rPr lang="en-US" sz="3200" b="1" dirty="0" err="1" smtClean="0">
                <a:solidFill>
                  <a:srgbClr val="0B0AFD"/>
                </a:solidFill>
              </a:rPr>
              <a:t>delle</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 </a:t>
            </a:r>
            <a:r>
              <a:rPr lang="en-US" sz="3200" b="1" dirty="0" err="1" smtClean="0">
                <a:solidFill>
                  <a:srgbClr val="0B0AFD"/>
                </a:solidFill>
              </a:rPr>
              <a:t>operazioni</a:t>
            </a:r>
            <a:r>
              <a:rPr lang="en-US" sz="3200" b="1" dirty="0" smtClean="0">
                <a:solidFill>
                  <a:srgbClr val="0B0AFD"/>
                </a:solidFill>
              </a:rPr>
              <a:t> </a:t>
            </a:r>
            <a:r>
              <a:rPr lang="en-US" sz="3200" b="1" dirty="0" smtClean="0">
                <a:solidFill>
                  <a:srgbClr val="0B0AFD"/>
                </a:solidFill>
              </a:rPr>
              <a:t>aziendali</a:t>
            </a:r>
            <a:endParaRPr lang="en-IE" sz="3200" b="1" dirty="0">
              <a:solidFill>
                <a:srgbClr val="0B0AFD"/>
              </a:solidFill>
            </a:endParaRPr>
          </a:p>
        </p:txBody>
      </p:sp>
      <p:sp>
        <p:nvSpPr>
          <p:cNvPr id="3" name="Content Placeholder 2"/>
          <p:cNvSpPr>
            <a:spLocks noGrp="1"/>
          </p:cNvSpPr>
          <p:nvPr>
            <p:ph idx="1"/>
          </p:nvPr>
        </p:nvSpPr>
        <p:spPr>
          <a:xfrm>
            <a:off x="548640" y="1196007"/>
            <a:ext cx="10992196" cy="5102226"/>
          </a:xfrm>
        </p:spPr>
        <p:txBody>
          <a:bodyPr/>
          <a:lstStyle/>
          <a:p>
            <a:pPr marL="0" lvl="0" indent="0">
              <a:buNone/>
            </a:pPr>
            <a:r>
              <a:rPr lang="en-US" b="1" dirty="0" err="1" smtClean="0">
                <a:solidFill>
                  <a:srgbClr val="C00000"/>
                </a:solidFill>
              </a:rPr>
              <a:t>Perchè</a:t>
            </a:r>
            <a:r>
              <a:rPr lang="en-US" b="1" dirty="0" smtClean="0">
                <a:solidFill>
                  <a:srgbClr val="C00000"/>
                </a:solidFill>
              </a:rPr>
              <a:t> </a:t>
            </a:r>
            <a:r>
              <a:rPr lang="en-US" b="1" dirty="0" err="1" smtClean="0">
                <a:solidFill>
                  <a:srgbClr val="C00000"/>
                </a:solidFill>
              </a:rPr>
              <a:t>creare</a:t>
            </a:r>
            <a:r>
              <a:rPr lang="en-US" b="1" dirty="0" smtClean="0">
                <a:solidFill>
                  <a:srgbClr val="C00000"/>
                </a:solidFill>
              </a:rPr>
              <a:t> Business plans e Budgets </a:t>
            </a:r>
            <a:r>
              <a:rPr lang="en-US" b="1" dirty="0" smtClean="0">
                <a:solidFill>
                  <a:srgbClr val="C00000"/>
                </a:solidFill>
                <a:latin typeface="+mj-lt"/>
                <a:ea typeface="+mj-ea"/>
                <a:cs typeface="+mj-cs"/>
              </a:rPr>
              <a:t>(4/4)</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s-ES" sz="1800" dirty="0"/>
          </a:p>
          <a:p>
            <a:pPr marL="0" indent="0" algn="just">
              <a:buNone/>
            </a:pPr>
            <a:r>
              <a:rPr lang="it-IT" dirty="0" smtClean="0"/>
              <a:t>Nella preparazione di ogni business </a:t>
            </a:r>
            <a:r>
              <a:rPr lang="it-IT" dirty="0" err="1" smtClean="0"/>
              <a:t>plan</a:t>
            </a:r>
            <a:r>
              <a:rPr lang="it-IT" dirty="0" smtClean="0"/>
              <a:t>, </a:t>
            </a:r>
            <a:r>
              <a:rPr lang="it-IT" dirty="0" smtClean="0"/>
              <a:t>è obbligatorio effettuare un'analisi di mercato da cui si otterrà un quadro preciso delle esigenze dei consumatori, della domanda e dell'offerta dei </a:t>
            </a:r>
            <a:r>
              <a:rPr lang="it-IT" dirty="0" err="1" smtClean="0"/>
              <a:t>competitors</a:t>
            </a:r>
            <a:r>
              <a:rPr lang="it-IT" dirty="0" smtClean="0"/>
              <a:t>, nonché delle opportunità di cooperazione </a:t>
            </a:r>
            <a:r>
              <a:rPr lang="it-IT" dirty="0" smtClean="0"/>
              <a:t>con altre imprese del settore.</a:t>
            </a:r>
            <a:endParaRPr lang="en-US" dirty="0"/>
          </a:p>
          <a:p>
            <a:pPr marL="0" indent="0">
              <a:buNone/>
            </a:pPr>
            <a:r>
              <a:rPr lang="en-GB" dirty="0"/>
              <a:t> </a:t>
            </a:r>
            <a:endParaRPr lang="es-ES"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Tree>
    <p:extLst>
      <p:ext uri="{BB962C8B-B14F-4D97-AF65-F5344CB8AC3E}">
        <p14:creationId xmlns:p14="http://schemas.microsoft.com/office/powerpoint/2010/main" xmlns="" val="26098356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5237</TotalTime>
  <Words>404</Words>
  <Application>Microsoft Office PowerPoint</Application>
  <PresentationFormat>Personalizzato</PresentationFormat>
  <Paragraphs>155</Paragraphs>
  <Slides>20</Slides>
  <Notes>1</Notes>
  <HiddenSlides>0</HiddenSlides>
  <MMClips>0</MMClips>
  <ScaleCrop>false</ScaleCrop>
  <HeadingPairs>
    <vt:vector size="4" baseType="variant">
      <vt:variant>
        <vt:lpstr>Tema</vt:lpstr>
      </vt:variant>
      <vt:variant>
        <vt:i4>1</vt:i4>
      </vt:variant>
      <vt:variant>
        <vt:lpstr>Titoli diapositive</vt:lpstr>
      </vt:variant>
      <vt:variant>
        <vt:i4>20</vt:i4>
      </vt:variant>
    </vt:vector>
  </HeadingPairs>
  <TitlesOfParts>
    <vt:vector size="21" baseType="lpstr">
      <vt:lpstr>1557</vt:lpstr>
      <vt:lpstr>Module N.2: Business plan, Budget e Competenze Manageriali</vt:lpstr>
      <vt:lpstr>Pianificazione delle  operazioni aziendali</vt:lpstr>
      <vt:lpstr>Pianificazione delle  operazioni aziendali</vt:lpstr>
      <vt:lpstr>Pianificazione delle  operazioni aziendali</vt:lpstr>
      <vt:lpstr>Pianificazione delle  operazioni aziendali</vt:lpstr>
      <vt:lpstr>Pianificazione delle  operazioni aziendali</vt:lpstr>
      <vt:lpstr>Pianificazione delle  operazioni aziendali</vt:lpstr>
      <vt:lpstr>Pianificazione delle  operazioni aziendali</vt:lpstr>
      <vt:lpstr>Pianificazione delle  operazioni aziendali</vt:lpstr>
      <vt:lpstr>Pianificazione delle  operazioni aziendali</vt:lpstr>
      <vt:lpstr>Pianificazione delle  operazioni aziendali</vt:lpstr>
      <vt:lpstr>Pianificazione delle  operazioni aziendali</vt:lpstr>
      <vt:lpstr>Pianificazione delle  operazioni aziendali</vt:lpstr>
      <vt:lpstr>Pianificazione delle  operazioni aziendali</vt:lpstr>
      <vt:lpstr>Pianificazione delle  operazioni aziendali</vt:lpstr>
      <vt:lpstr>Pianificazione delle  operazioni aziendali</vt:lpstr>
      <vt:lpstr>Pianificazione delle  operazioni aziendali</vt:lpstr>
      <vt:lpstr>Pianificazione delle  operazioni aziendali</vt:lpstr>
      <vt:lpstr>Pianificazione delle  operazioni aziendali</vt:lpstr>
      <vt:lpstr>Diapositiva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Budgeting and Management skils</dc:title>
  <dc:creator>IRZ</dc:creator>
  <cp:lastModifiedBy>IDP</cp:lastModifiedBy>
  <cp:revision>64</cp:revision>
  <cp:lastPrinted>2017-05-04T12:44:09Z</cp:lastPrinted>
  <dcterms:created xsi:type="dcterms:W3CDTF">2016-01-12T16:45:47Z</dcterms:created>
  <dcterms:modified xsi:type="dcterms:W3CDTF">2017-12-14T10:15:28Z</dcterms:modified>
</cp:coreProperties>
</file>